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4" r:id="rId55"/>
    <p:sldId id="315" r:id="rId56"/>
    <p:sldId id="316" r:id="rId57"/>
    <p:sldId id="317" r:id="rId58"/>
    <p:sldId id="318" r:id="rId59"/>
    <p:sldId id="319" r:id="rId60"/>
    <p:sldId id="320" r:id="rId61"/>
    <p:sldId id="322" r:id="rId62"/>
    <p:sldId id="324" r:id="rId63"/>
    <p:sldId id="325" r:id="rId64"/>
    <p:sldId id="327" r:id="rId65"/>
    <p:sldId id="329" r:id="rId66"/>
    <p:sldId id="330" r:id="rId67"/>
    <p:sldId id="332" r:id="rId68"/>
    <p:sldId id="333" r:id="rId69"/>
    <p:sldId id="334" r:id="rId70"/>
    <p:sldId id="335" r:id="rId71"/>
    <p:sldId id="336" r:id="rId72"/>
    <p:sldId id="337" r:id="rId73"/>
    <p:sldId id="338" r:id="rId74"/>
    <p:sldId id="339" r:id="rId75"/>
    <p:sldId id="340" r:id="rId76"/>
    <p:sldId id="341" r:id="rId77"/>
    <p:sldId id="343" r:id="rId78"/>
    <p:sldId id="344" r:id="rId79"/>
    <p:sldId id="345" r:id="rId80"/>
    <p:sldId id="346"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5" r:id="rId98"/>
    <p:sldId id="366" r:id="rId99"/>
    <p:sldId id="367" r:id="rId100"/>
    <p:sldId id="369" r:id="rId101"/>
    <p:sldId id="370" r:id="rId102"/>
    <p:sldId id="372" r:id="rId103"/>
    <p:sldId id="373" r:id="rId104"/>
    <p:sldId id="375" r:id="rId105"/>
    <p:sldId id="377" r:id="rId106"/>
    <p:sldId id="379" r:id="rId107"/>
    <p:sldId id="380" r:id="rId108"/>
    <p:sldId id="381" r:id="rId109"/>
    <p:sldId id="383" r:id="rId110"/>
    <p:sldId id="384" r:id="rId111"/>
    <p:sldId id="385" r:id="rId112"/>
    <p:sldId id="386" r:id="rId113"/>
    <p:sldId id="387" r:id="rId114"/>
    <p:sldId id="388" r:id="rId115"/>
    <p:sldId id="389" r:id="rId116"/>
    <p:sldId id="391" r:id="rId117"/>
    <p:sldId id="392" r:id="rId118"/>
    <p:sldId id="393" r:id="rId119"/>
    <p:sldId id="394" r:id="rId120"/>
    <p:sldId id="396" r:id="rId121"/>
    <p:sldId id="397" r:id="rId122"/>
    <p:sldId id="398" r:id="rId123"/>
    <p:sldId id="401" r:id="rId124"/>
    <p:sldId id="402" r:id="rId125"/>
    <p:sldId id="403" r:id="rId126"/>
    <p:sldId id="404" r:id="rId127"/>
    <p:sldId id="406" r:id="rId128"/>
    <p:sldId id="407" r:id="rId129"/>
    <p:sldId id="408" r:id="rId130"/>
    <p:sldId id="410" r:id="rId131"/>
    <p:sldId id="411" r:id="rId132"/>
    <p:sldId id="412" r:id="rId133"/>
    <p:sldId id="413" r:id="rId134"/>
    <p:sldId id="414" r:id="rId135"/>
    <p:sldId id="415" r:id="rId136"/>
    <p:sldId id="416" r:id="rId137"/>
    <p:sldId id="418" r:id="rId138"/>
    <p:sldId id="419" r:id="rId139"/>
    <p:sldId id="420" r:id="rId140"/>
    <p:sldId id="421" r:id="rId141"/>
    <p:sldId id="422" r:id="rId142"/>
    <p:sldId id="424" r:id="rId143"/>
    <p:sldId id="425" r:id="rId144"/>
    <p:sldId id="426" r:id="rId145"/>
    <p:sldId id="427" r:id="rId146"/>
    <p:sldId id="428" r:id="rId147"/>
    <p:sldId id="429" r:id="rId148"/>
    <p:sldId id="430" r:id="rId149"/>
    <p:sldId id="431" r:id="rId150"/>
    <p:sldId id="432" r:id="rId151"/>
    <p:sldId id="433" r:id="rId152"/>
    <p:sldId id="434" r:id="rId153"/>
    <p:sldId id="435" r:id="rId154"/>
    <p:sldId id="437" r:id="rId155"/>
    <p:sldId id="439" r:id="rId156"/>
    <p:sldId id="440" r:id="rId157"/>
    <p:sldId id="441" r:id="rId158"/>
    <p:sldId id="442" r:id="rId159"/>
    <p:sldId id="443" r:id="rId160"/>
    <p:sldId id="444" r:id="rId161"/>
    <p:sldId id="445" r:id="rId162"/>
    <p:sldId id="446" r:id="rId163"/>
    <p:sldId id="448" r:id="rId164"/>
    <p:sldId id="449" r:id="rId165"/>
    <p:sldId id="450" r:id="rId166"/>
    <p:sldId id="451" r:id="rId167"/>
    <p:sldId id="453" r:id="rId168"/>
    <p:sldId id="454" r:id="rId169"/>
    <p:sldId id="455" r:id="rId170"/>
    <p:sldId id="456" r:id="rId171"/>
    <p:sldId id="457" r:id="rId172"/>
    <p:sldId id="458" r:id="rId173"/>
    <p:sldId id="459" r:id="rId174"/>
    <p:sldId id="460" r:id="rId175"/>
    <p:sldId id="461" r:id="rId176"/>
    <p:sldId id="462" r:id="rId177"/>
    <p:sldId id="463" r:id="rId178"/>
    <p:sldId id="464" r:id="rId179"/>
    <p:sldId id="465" r:id="rId180"/>
    <p:sldId id="466" r:id="rId181"/>
    <p:sldId id="467" r:id="rId182"/>
    <p:sldId id="468" r:id="rId183"/>
    <p:sldId id="469" r:id="rId184"/>
  </p:sldIdLst>
  <p:sldSz cx="12192000" cy="6858000"/>
  <p:notesSz cx="12192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14" y="3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17" name="bg object 17"/>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sp>
        <p:nvSpPr>
          <p:cNvPr id="18" name="bg object 18"/>
          <p:cNvSpPr/>
          <p:nvPr/>
        </p:nvSpPr>
        <p:spPr>
          <a:xfrm>
            <a:off x="7371080"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7549832" y="6167437"/>
            <a:ext cx="3293427" cy="611187"/>
          </a:xfrm>
          <a:prstGeom prst="rect">
            <a:avLst/>
          </a:prstGeom>
        </p:spPr>
      </p:pic>
      <p:sp>
        <p:nvSpPr>
          <p:cNvPr id="2" name="Holder 2"/>
          <p:cNvSpPr>
            <a:spLocks noGrp="1"/>
          </p:cNvSpPr>
          <p:nvPr>
            <p:ph type="title"/>
          </p:nvPr>
        </p:nvSpPr>
        <p:spPr/>
        <p:txBody>
          <a:bodyPr lIns="0" tIns="0" rIns="0" bIns="0"/>
          <a:lstStyle>
            <a:lvl1pPr>
              <a:defRPr sz="255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471169" y="224091"/>
            <a:ext cx="11249660" cy="1305560"/>
          </a:xfrm>
          <a:prstGeom prst="rect">
            <a:avLst/>
          </a:prstGeom>
        </p:spPr>
        <p:txBody>
          <a:bodyPr wrap="square" lIns="0" tIns="0" rIns="0" bIns="0">
            <a:spAutoFit/>
          </a:bodyPr>
          <a:lstStyle>
            <a:lvl1pPr>
              <a:defRPr sz="2550" b="0"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922655" y="1283969"/>
            <a:ext cx="9941560" cy="4337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maritime-executive.com/editorials/navigating-cybersecurity-challenges-in-maritime-operational-technology"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ics-shipping.org/wp-content/uploads/2021/02/2021-Cyber-Security-Guidelines.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hyperlink" Target="https://gkaccess.com/support/information-technology-wiki/caesar-cipher/"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hyperlink" Target="https://www.wondersandmarvels.com/2013/02/secrets-abroad-a-history-of-the-japanese-purple-machine.html" TargetMode="External"/><Relationship Id="rId2" Type="http://schemas.openxmlformats.org/officeDocument/2006/relationships/image" Target="../media/image67.jpg"/><Relationship Id="rId1" Type="http://schemas.openxmlformats.org/officeDocument/2006/relationships/slideLayout" Target="../slideLayouts/slideLayout5.xml"/><Relationship Id="rId6" Type="http://schemas.openxmlformats.org/officeDocument/2006/relationships/hyperlink" Target="https://cryptomuseum.com/crypto/hagelin/bc543/index.htm" TargetMode="External"/><Relationship Id="rId5" Type="http://schemas.openxmlformats.org/officeDocument/2006/relationships/hyperlink" Target="https://en.wikipedia.org/wiki/Enigma_machine" TargetMode="External"/><Relationship Id="rId4" Type="http://schemas.openxmlformats.org/officeDocument/2006/relationships/image" Target="../media/image69.jpg"/></Relationships>
</file>

<file path=ppt/slides/_rels/slide1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s://www.ics-shipping.org/wp-content/uploads/2021/02/2021-Cyber-Security-Guidelines.pdf"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sectigostore.com/blog/what-is-des-encryption-a-look-at-the-des-algorith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geeksforgeeks.org/what-is-asymmetric-encryption/"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geeksforgeeks.org/what-is-asymmetric-encryption/"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brilliant.org/wiki/prime-number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www.forbes.com/sites/forbestechcouncil/2021/05/06/rsa-is-dead---we-just-haventaccepted-ityet/?sh=692d06175d22"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78.jpg"/><Relationship Id="rId4" Type="http://schemas.openxmlformats.org/officeDocument/2006/relationships/image" Target="../media/image77.png"/></Relationships>
</file>

<file path=ppt/slides/_rels/slide146.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hyperlink" Target="https://www.linkedin.com/company/cybersecpro-euproject/"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twitter.com/CyberSecPro_eu" TargetMode="External"/><Relationship Id="rId5" Type="http://schemas.openxmlformats.org/officeDocument/2006/relationships/hyperlink" Target="http://www.cybersecpro-project.eu/" TargetMode="External"/><Relationship Id="rId4" Type="http://schemas.openxmlformats.org/officeDocument/2006/relationships/image" Target="../media/image40.png"/></Relationships>
</file>

<file path=ppt/slides/_rels/slide147.xml.rels><?xml version="1.0" encoding="UTF-8" standalone="yes"?>
<Relationships xmlns="http://schemas.openxmlformats.org/package/2006/relationships"><Relationship Id="rId3" Type="http://schemas.openxmlformats.org/officeDocument/2006/relationships/hyperlink" Target="mailto:abdelkader.Shaaban@ait.ac.at"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mailto:Stefan.Schauer@ait.ac.at"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0.jpg"/></Relationships>
</file>

<file path=ppt/slides/_rels/slide1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2.jpg"/></Relationships>
</file>

<file path=ppt/slides/_rels/slide1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3.jpg"/><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5.jpg"/><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1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hyperlink" Target="https://www.linkedin.com/company/cybersecpro-euproject/"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twitter.com/CyberSecPro_eu" TargetMode="External"/><Relationship Id="rId5" Type="http://schemas.openxmlformats.org/officeDocument/2006/relationships/hyperlink" Target="http://www.cybersecpro-project.eu/" TargetMode="External"/><Relationship Id="rId4" Type="http://schemas.openxmlformats.org/officeDocument/2006/relationships/image" Target="../media/image40.png"/></Relationships>
</file>

<file path=ppt/slides/_rels/slide183.xml.rels><?xml version="1.0" encoding="UTF-8" standalone="yes"?>
<Relationships xmlns="http://schemas.openxmlformats.org/package/2006/relationships"><Relationship Id="rId3" Type="http://schemas.openxmlformats.org/officeDocument/2006/relationships/hyperlink" Target="mailto:abdelkader.Shaaban@ait.ac.at"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mailto:Stefan.Schauer@ait.ac.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ics-shipping.org/wp-content/uploads/2021/02/2021-Cyber-Security-Guidelines.pdf" TargetMode="External"/><Relationship Id="rId5" Type="http://schemas.openxmlformats.org/officeDocument/2006/relationships/image" Target="../media/image1.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ics-shipping.org/wp-content/uploads/2021/02/2021-Cyber-Security-Guidelines.pdf"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ics-shipping.org/wp-content/uploads/2021/02/2021-Cyber-Security-Guidelin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www.ics-shipping.org/wp-content/uploads/2021/02/2021-Cyber-Security-Guidelines.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events.iala-aism.org/content/uploads/2021/10/ENAV28-5.1.1.4-The-analysis-of-general-cybersecurity-requirements-applicable-to-ships-e-Nav.pdf" TargetMode="External"/><Relationship Id="rId4" Type="http://schemas.openxmlformats.org/officeDocument/2006/relationships/hyperlink" Target="https://www.ics-shipping.org/wp-content/uploads/2021/02/2021-Cyber-Security-Guidelines.pdf"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vents.iala-aism.org/content/uploads/2021/10/ENAV28-5.1.1.4-The-analysis-of-general-cybersecurity-requirements-applicable-to-ships-e-Nav.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vents.iala-aism.org/content/uploads/2021/10/ENAV28-5.1.1.4-The-analysis-of-general-cybersecurity-requirements-applicable-to-ships-e-Nav.pdf" TargetMode="External"/><Relationship Id="rId5" Type="http://schemas.openxmlformats.org/officeDocument/2006/relationships/image" Target="../media/image1.jp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maritime-executive.com/editorials/navigating-cybersecurity-challenges-in-maritime-operational-technology"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maritime-executive.com/editorials/navigating-cybersecurity-challenges-in-maritime-operational-technology"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maritime-executive.com/editorials/navigating-cybersecurity-challenges-in-maritime-operational-technolog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linkedin.com/pulse/ur-e26-e27-qa-busy-professionals-aleksandr-medvedev-ybn6f/" TargetMode="External"/><Relationship Id="rId4" Type="http://schemas.openxmlformats.org/officeDocument/2006/relationships/hyperlink" Target="https://www.moxa.com/en/articles/2024-cybersecurity-sea-change"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moxa.com/en/articles/2024-cybersecurity-sea-chan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ics-shipping.org/wp-content/uploads/2021/02/2021-Cyber-Security-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oxa.com/en/articles/2024-cybersecurity-sea-chang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moxa.com/en/articles/2024-cybersecurity-sea-chang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XML-ph-0002@deepl.internal" TargetMode="External"/><Relationship Id="rId4" Type="http://schemas.openxmlformats.org/officeDocument/2006/relationships/image" Target="../media/image1.jpg"/></Relationships>
</file>

<file path=ppt/slides/_rels/slide6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hyperlink" Target="http://www.scribd.com/document/129590220/ISA-99-SecurityLevels-Proposal/"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hyperlink" Target="https://www.ics-shipping.org/wp-content/uploads/2021/02/2021-Cyber-Security-Guidelines.pdf" TargetMode="External"/><Relationship Id="rId3" Type="http://schemas.openxmlformats.org/officeDocument/2006/relationships/image" Target="../media/image1.jpg"/><Relationship Id="rId7"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urveyingprofession.blogfa.com/post/31/-GNSS-Global-Navigation-Satellite-System" TargetMode="External"/><Relationship Id="rId5" Type="http://schemas.openxmlformats.org/officeDocument/2006/relationships/hyperlink" Target="https://www.calyptix.com/how-to/3-simple-rules-to-stop-malware/" TargetMode="External"/><Relationship Id="rId10" Type="http://schemas.openxmlformats.org/officeDocument/2006/relationships/image" Target="../media/image10.jpg"/><Relationship Id="rId4" Type="http://schemas.openxmlformats.org/officeDocument/2006/relationships/hyperlink" Target="https://www.deyuanmarine.com/Electronic-Chart-Display-and-Information-System-ECDIS-Introduction-id6731956.html" TargetMode="External"/><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hyperlink" Target="http://www.isasecure.org/en-US/Articles/Industrial-automation-cybersecurity-conformity-ass" TargetMode="External"/><Relationship Id="rId4" Type="http://schemas.openxmlformats.org/officeDocument/2006/relationships/hyperlink" Target="mailto:0002@deepl.internal"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2.jp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4.jpg"/></Relationships>
</file>

<file path=ppt/slides/_rels/slide7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gca.isa.org/blog/a-practical-approach-to-adopting-the-iec-62443-standard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gca.isa.org/blog/a-practical-approach-to-adopting-the-iec-62443-standard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vents.iala-aism.org/content/uploads/2021/10/ENAV28-5.1.1.4-The-analysis-of-general-cybersecurity-requirements-applicable-to-ships-e-Nav.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ics-shipping.org/wp-content/uploads/2021/02/2021-Cyber-Security-Guidelines.pdf" TargetMode="External"/><Relationship Id="rId5" Type="http://schemas.openxmlformats.org/officeDocument/2006/relationships/hyperlink" Target="https://www.consumeraffairs.com/news/cybersecurity-researchers-discover-windows-malware-that-gets-installed-via-ads-072121.html" TargetMode="External"/><Relationship Id="rId4" Type="http://schemas.openxmlformats.org/officeDocument/2006/relationships/hyperlink" Target="https://enou.co/blog/types-of-software-bugs/"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vents.iala-aism.org/content/uploads/2021/10/ENAV28-5.1.1.4-The-analysis-of-general-cybersecurity-requirements-applicable-to-ships-e-Nav.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events.iala-aism.org/content/uploads/2021/10/ENAV28-5.1.1.4-The-analysis-of-general-cybersecurity-requirements-applicable-to-ships-e-Nav.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www.linkedin.com/company/cybersecpro-euproject/"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twitter.com/CyberSecPro_eu" TargetMode="External"/><Relationship Id="rId5" Type="http://schemas.openxmlformats.org/officeDocument/2006/relationships/hyperlink" Target="http://www.cybersecpro-project.eu/" TargetMode="External"/><Relationship Id="rId4" Type="http://schemas.openxmlformats.org/officeDocument/2006/relationships/image" Target="../media/image42.jpg"/></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cs-shipping.org/wp-content/uploads/2021/02/2021-Cyber-Security-Guidelines.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krs.westus.cloudapp.azure.com/Files/KRRules/KRRules2020/data/data_other/ENGLISH/gc31e000.pdf" TargetMode="External"/><Relationship Id="rId2" Type="http://schemas.openxmlformats.org/officeDocument/2006/relationships/hyperlink" Target="https://safety4sea.com/kr-explains-the-importance-of-cryptography-in-safekeeping-data/" TargetMode="Externa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1.jpg"/></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yptographyacademy.com/introduction/"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yptographyacademy.com/introduction/"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tutorialspoint.com/cryptography/origin_of_cryptography.htm" TargetMode="External"/><Relationship Id="rId5" Type="http://schemas.openxmlformats.org/officeDocument/2006/relationships/image" Target="../media/image1.jpg"/><Relationship Id="rId4" Type="http://schemas.openxmlformats.org/officeDocument/2006/relationships/image" Target="../media/image48.jpg"/></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s://www.geeksforgeeks.org/cryptography-and-its-types/" TargetMode="External"/><Relationship Id="rId3" Type="http://schemas.openxmlformats.org/officeDocument/2006/relationships/image" Target="../media/image51.png"/><Relationship Id="rId7" Type="http://schemas.openxmlformats.org/officeDocument/2006/relationships/image" Target="../media/image1.jp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843260" cy="6883400"/>
            <a:chOff x="0" y="0"/>
            <a:chExt cx="10843260"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09"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sp>
          <p:nvSpPr>
            <p:cNvPr id="5" name="object 5"/>
            <p:cNvSpPr/>
            <p:nvPr/>
          </p:nvSpPr>
          <p:spPr>
            <a:xfrm>
              <a:off x="3508375" y="0"/>
              <a:ext cx="2549525" cy="6847205"/>
            </a:xfrm>
            <a:custGeom>
              <a:avLst/>
              <a:gdLst/>
              <a:ahLst/>
              <a:cxnLst/>
              <a:rect l="l" t="t" r="r" b="b"/>
              <a:pathLst>
                <a:path w="2549525" h="6847205">
                  <a:moveTo>
                    <a:pt x="1325562" y="2279332"/>
                  </a:moveTo>
                  <a:lnTo>
                    <a:pt x="1275397" y="2287587"/>
                  </a:lnTo>
                  <a:lnTo>
                    <a:pt x="1229995" y="2308542"/>
                  </a:lnTo>
                  <a:lnTo>
                    <a:pt x="1191577" y="2341879"/>
                  </a:lnTo>
                  <a:lnTo>
                    <a:pt x="1162685" y="2385695"/>
                  </a:lnTo>
                  <a:lnTo>
                    <a:pt x="1162685" y="2386965"/>
                  </a:lnTo>
                  <a:lnTo>
                    <a:pt x="821689" y="3659187"/>
                  </a:lnTo>
                  <a:lnTo>
                    <a:pt x="0" y="6845934"/>
                  </a:lnTo>
                  <a:lnTo>
                    <a:pt x="6667" y="6846887"/>
                  </a:lnTo>
                  <a:lnTo>
                    <a:pt x="20002" y="6847205"/>
                  </a:lnTo>
                  <a:lnTo>
                    <a:pt x="26670" y="6847205"/>
                  </a:lnTo>
                  <a:lnTo>
                    <a:pt x="845905" y="3665220"/>
                  </a:lnTo>
                  <a:lnTo>
                    <a:pt x="1186814" y="2394585"/>
                  </a:lnTo>
                  <a:lnTo>
                    <a:pt x="1211579" y="2356802"/>
                  </a:lnTo>
                  <a:lnTo>
                    <a:pt x="1244917" y="2328545"/>
                  </a:lnTo>
                  <a:lnTo>
                    <a:pt x="1283970" y="2310447"/>
                  </a:lnTo>
                  <a:lnTo>
                    <a:pt x="1326514" y="2303779"/>
                  </a:lnTo>
                  <a:lnTo>
                    <a:pt x="1421635" y="2303779"/>
                  </a:lnTo>
                  <a:lnTo>
                    <a:pt x="1377314" y="2285365"/>
                  </a:lnTo>
                  <a:lnTo>
                    <a:pt x="1325562" y="2279332"/>
                  </a:lnTo>
                  <a:close/>
                </a:path>
                <a:path w="2549525" h="6847205">
                  <a:moveTo>
                    <a:pt x="1421635" y="2303779"/>
                  </a:moveTo>
                  <a:lnTo>
                    <a:pt x="1326514" y="2303779"/>
                  </a:lnTo>
                  <a:lnTo>
                    <a:pt x="1370964" y="2309495"/>
                  </a:lnTo>
                  <a:lnTo>
                    <a:pt x="1416685" y="2330450"/>
                  </a:lnTo>
                  <a:lnTo>
                    <a:pt x="1452879" y="2363470"/>
                  </a:lnTo>
                  <a:lnTo>
                    <a:pt x="1477010" y="2405697"/>
                  </a:lnTo>
                  <a:lnTo>
                    <a:pt x="1487487" y="2453322"/>
                  </a:lnTo>
                  <a:lnTo>
                    <a:pt x="1482407" y="2503487"/>
                  </a:lnTo>
                  <a:lnTo>
                    <a:pt x="1223645" y="3457575"/>
                  </a:lnTo>
                  <a:lnTo>
                    <a:pt x="1217929" y="3493135"/>
                  </a:lnTo>
                  <a:lnTo>
                    <a:pt x="1226820" y="3563620"/>
                  </a:lnTo>
                  <a:lnTo>
                    <a:pt x="1262379" y="3626802"/>
                  </a:lnTo>
                  <a:lnTo>
                    <a:pt x="1318577" y="3670300"/>
                  </a:lnTo>
                  <a:lnTo>
                    <a:pt x="1401762" y="3689667"/>
                  </a:lnTo>
                  <a:lnTo>
                    <a:pt x="1449070" y="3683317"/>
                  </a:lnTo>
                  <a:lnTo>
                    <a:pt x="1492250" y="3665220"/>
                  </a:lnTo>
                  <a:lnTo>
                    <a:pt x="1495163" y="3662997"/>
                  </a:lnTo>
                  <a:lnTo>
                    <a:pt x="1408112" y="3662997"/>
                  </a:lnTo>
                  <a:lnTo>
                    <a:pt x="1358264" y="3657917"/>
                  </a:lnTo>
                  <a:lnTo>
                    <a:pt x="1303020" y="3630612"/>
                  </a:lnTo>
                  <a:lnTo>
                    <a:pt x="1263014" y="3584257"/>
                  </a:lnTo>
                  <a:lnTo>
                    <a:pt x="1243012" y="3526154"/>
                  </a:lnTo>
                  <a:lnTo>
                    <a:pt x="1242377" y="3495357"/>
                  </a:lnTo>
                  <a:lnTo>
                    <a:pt x="1247775" y="3463925"/>
                  </a:lnTo>
                  <a:lnTo>
                    <a:pt x="1506537" y="2509837"/>
                  </a:lnTo>
                  <a:lnTo>
                    <a:pt x="1512887" y="2460942"/>
                  </a:lnTo>
                  <a:lnTo>
                    <a:pt x="1506537" y="2413952"/>
                  </a:lnTo>
                  <a:lnTo>
                    <a:pt x="1488439" y="2370454"/>
                  </a:lnTo>
                  <a:lnTo>
                    <a:pt x="1460182" y="2333307"/>
                  </a:lnTo>
                  <a:lnTo>
                    <a:pt x="1422400" y="2304097"/>
                  </a:lnTo>
                  <a:lnTo>
                    <a:pt x="1421635" y="2303779"/>
                  </a:lnTo>
                  <a:close/>
                </a:path>
                <a:path w="2549525" h="6847205">
                  <a:moveTo>
                    <a:pt x="2549525" y="0"/>
                  </a:moveTo>
                  <a:lnTo>
                    <a:pt x="2523172" y="0"/>
                  </a:lnTo>
                  <a:lnTo>
                    <a:pt x="1945322" y="2096770"/>
                  </a:lnTo>
                  <a:lnTo>
                    <a:pt x="1552257" y="3546475"/>
                  </a:lnTo>
                  <a:lnTo>
                    <a:pt x="1531302" y="3592195"/>
                  </a:lnTo>
                  <a:lnTo>
                    <a:pt x="1497964" y="3628390"/>
                  </a:lnTo>
                  <a:lnTo>
                    <a:pt x="1456054" y="3652520"/>
                  </a:lnTo>
                  <a:lnTo>
                    <a:pt x="1408112" y="3662997"/>
                  </a:lnTo>
                  <a:lnTo>
                    <a:pt x="1495163" y="3662997"/>
                  </a:lnTo>
                  <a:lnTo>
                    <a:pt x="1529714" y="3636645"/>
                  </a:lnTo>
                  <a:lnTo>
                    <a:pt x="1558925" y="3599179"/>
                  </a:lnTo>
                  <a:lnTo>
                    <a:pt x="1577339" y="3554095"/>
                  </a:lnTo>
                  <a:lnTo>
                    <a:pt x="1970722" y="2104390"/>
                  </a:lnTo>
                  <a:lnTo>
                    <a:pt x="2547620" y="5715"/>
                  </a:lnTo>
                  <a:lnTo>
                    <a:pt x="2549525"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754"/>
              <a:ext cx="3293427" cy="611187"/>
            </a:xfrm>
            <a:prstGeom prst="rect">
              <a:avLst/>
            </a:prstGeom>
          </p:spPr>
        </p:pic>
        <p:pic>
          <p:nvPicPr>
            <p:cNvPr id="7" name="object 7"/>
            <p:cNvPicPr/>
            <p:nvPr/>
          </p:nvPicPr>
          <p:blipFill>
            <a:blip r:embed="rId3" cstate="print"/>
            <a:stretch>
              <a:fillRect/>
            </a:stretch>
          </p:blipFill>
          <p:spPr>
            <a:xfrm>
              <a:off x="0" y="0"/>
              <a:ext cx="5841365" cy="6858000"/>
            </a:xfrm>
            <a:prstGeom prst="rect">
              <a:avLst/>
            </a:prstGeom>
          </p:spPr>
        </p:pic>
        <p:pic>
          <p:nvPicPr>
            <p:cNvPr id="8" name="object 8"/>
            <p:cNvPicPr/>
            <p:nvPr/>
          </p:nvPicPr>
          <p:blipFill>
            <a:blip r:embed="rId4" cstate="print"/>
            <a:stretch>
              <a:fillRect/>
            </a:stretch>
          </p:blipFill>
          <p:spPr>
            <a:xfrm>
              <a:off x="263525" y="6152515"/>
              <a:ext cx="2647315" cy="643255"/>
            </a:xfrm>
            <a:prstGeom prst="rect">
              <a:avLst/>
            </a:prstGeom>
          </p:spPr>
        </p:pic>
      </p:grpSp>
      <p:sp>
        <p:nvSpPr>
          <p:cNvPr id="9" name="object 9"/>
          <p:cNvSpPr txBox="1"/>
          <p:nvPr/>
        </p:nvSpPr>
        <p:spPr>
          <a:xfrm>
            <a:off x="9224327" y="31750"/>
            <a:ext cx="2873375"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25" dirty="0">
                <a:latin typeface="Calibri"/>
                <a:cs typeface="Calibri"/>
              </a:rPr>
              <a:t> </a:t>
            </a:r>
            <a:r>
              <a:rPr sz="850" spc="70" dirty="0">
                <a:latin typeface="Calibri"/>
                <a:cs typeface="Calibri"/>
              </a:rPr>
              <a:t>Stefan</a:t>
            </a:r>
            <a:r>
              <a:rPr sz="850" spc="35" dirty="0">
                <a:latin typeface="Calibri"/>
                <a:cs typeface="Calibri"/>
              </a:rPr>
              <a:t> </a:t>
            </a:r>
            <a:r>
              <a:rPr sz="850" spc="75" dirty="0">
                <a:latin typeface="Calibri"/>
                <a:cs typeface="Calibri"/>
              </a:rPr>
              <a:t>Schauer</a:t>
            </a:r>
            <a:r>
              <a:rPr sz="850" spc="35" dirty="0">
                <a:latin typeface="Calibri"/>
                <a:cs typeface="Calibri"/>
              </a:rPr>
              <a:t> </a:t>
            </a:r>
            <a:r>
              <a:rPr sz="850" spc="70" dirty="0">
                <a:latin typeface="Calibri"/>
                <a:cs typeface="Calibri"/>
              </a:rPr>
              <a:t>και</a:t>
            </a:r>
            <a:r>
              <a:rPr sz="850" spc="35" dirty="0">
                <a:latin typeface="Calibri"/>
                <a:cs typeface="Calibri"/>
              </a:rPr>
              <a:t> </a:t>
            </a:r>
            <a:r>
              <a:rPr sz="850" spc="75" dirty="0">
                <a:latin typeface="Calibri"/>
                <a:cs typeface="Calibri"/>
              </a:rPr>
              <a:t>Abdelkader</a:t>
            </a:r>
            <a:r>
              <a:rPr sz="850" spc="40" dirty="0">
                <a:latin typeface="Calibri"/>
                <a:cs typeface="Calibri"/>
              </a:rPr>
              <a:t> </a:t>
            </a:r>
            <a:r>
              <a:rPr sz="850" spc="70" dirty="0">
                <a:latin typeface="Calibri"/>
                <a:cs typeface="Calibri"/>
              </a:rPr>
              <a:t>Shaaban</a:t>
            </a:r>
            <a:endParaRPr sz="850">
              <a:latin typeface="Calibri"/>
              <a:cs typeface="Calibri"/>
            </a:endParaRPr>
          </a:p>
        </p:txBody>
      </p:sp>
      <p:sp>
        <p:nvSpPr>
          <p:cNvPr id="10" name="object 10"/>
          <p:cNvSpPr txBox="1">
            <a:spLocks noGrp="1"/>
          </p:cNvSpPr>
          <p:nvPr>
            <p:ph type="title"/>
          </p:nvPr>
        </p:nvSpPr>
        <p:spPr>
          <a:xfrm>
            <a:off x="7217092" y="1308417"/>
            <a:ext cx="4137660" cy="2084705"/>
          </a:xfrm>
          <a:prstGeom prst="rect">
            <a:avLst/>
          </a:prstGeom>
        </p:spPr>
        <p:txBody>
          <a:bodyPr vert="horz" wrap="square" lIns="0" tIns="50800" rIns="0" bIns="0" rtlCol="0">
            <a:spAutoFit/>
          </a:bodyPr>
          <a:lstStyle/>
          <a:p>
            <a:pPr marL="12700" marR="5080" algn="ctr">
              <a:lnSpc>
                <a:spcPts val="4000"/>
              </a:lnSpc>
              <a:spcBef>
                <a:spcPts val="400"/>
              </a:spcBef>
            </a:pPr>
            <a:r>
              <a:rPr sz="3500" spc="-5" dirty="0">
                <a:solidFill>
                  <a:srgbClr val="000000"/>
                </a:solidFill>
                <a:latin typeface="Calibri"/>
                <a:cs typeface="Calibri"/>
              </a:rPr>
              <a:t>Πτυχές</a:t>
            </a:r>
            <a:r>
              <a:rPr sz="3500" spc="60" dirty="0">
                <a:solidFill>
                  <a:srgbClr val="000000"/>
                </a:solidFill>
                <a:latin typeface="Calibri"/>
                <a:cs typeface="Calibri"/>
              </a:rPr>
              <a:t> </a:t>
            </a:r>
            <a:r>
              <a:rPr sz="3500" spc="-5" dirty="0">
                <a:solidFill>
                  <a:srgbClr val="000000"/>
                </a:solidFill>
                <a:latin typeface="Calibri"/>
                <a:cs typeface="Calibri"/>
              </a:rPr>
              <a:t>ασφαλείας</a:t>
            </a:r>
            <a:r>
              <a:rPr sz="3500" spc="60" dirty="0">
                <a:solidFill>
                  <a:srgbClr val="000000"/>
                </a:solidFill>
                <a:latin typeface="Calibri"/>
                <a:cs typeface="Calibri"/>
              </a:rPr>
              <a:t> </a:t>
            </a:r>
            <a:r>
              <a:rPr sz="3500" spc="150" dirty="0">
                <a:solidFill>
                  <a:srgbClr val="000000"/>
                </a:solidFill>
                <a:latin typeface="Calibri"/>
                <a:cs typeface="Calibri"/>
              </a:rPr>
              <a:t>για </a:t>
            </a:r>
            <a:r>
              <a:rPr sz="3500" spc="-775" dirty="0">
                <a:solidFill>
                  <a:srgbClr val="000000"/>
                </a:solidFill>
                <a:latin typeface="Calibri"/>
                <a:cs typeface="Calibri"/>
              </a:rPr>
              <a:t> </a:t>
            </a:r>
            <a:r>
              <a:rPr sz="3500" spc="155" dirty="0">
                <a:solidFill>
                  <a:srgbClr val="000000"/>
                </a:solidFill>
                <a:latin typeface="Calibri"/>
                <a:cs typeface="Calibri"/>
              </a:rPr>
              <a:t>τα </a:t>
            </a:r>
            <a:r>
              <a:rPr sz="3500" spc="145" dirty="0">
                <a:solidFill>
                  <a:srgbClr val="000000"/>
                </a:solidFill>
                <a:latin typeface="Calibri"/>
                <a:cs typeface="Calibri"/>
              </a:rPr>
              <a:t>δίκτυα </a:t>
            </a:r>
            <a:r>
              <a:rPr sz="3500" spc="150" dirty="0">
                <a:solidFill>
                  <a:srgbClr val="000000"/>
                </a:solidFill>
                <a:latin typeface="Calibri"/>
                <a:cs typeface="Calibri"/>
              </a:rPr>
              <a:t> </a:t>
            </a:r>
            <a:r>
              <a:rPr sz="3500" spc="175" dirty="0">
                <a:solidFill>
                  <a:srgbClr val="000000"/>
                </a:solidFill>
                <a:latin typeface="Calibri"/>
                <a:cs typeface="Calibri"/>
              </a:rPr>
              <a:t>θαλάσσιων </a:t>
            </a:r>
            <a:r>
              <a:rPr sz="3500" spc="180" dirty="0">
                <a:solidFill>
                  <a:srgbClr val="000000"/>
                </a:solidFill>
                <a:latin typeface="Calibri"/>
                <a:cs typeface="Calibri"/>
              </a:rPr>
              <a:t> </a:t>
            </a:r>
            <a:r>
              <a:rPr sz="3500" spc="185" dirty="0">
                <a:solidFill>
                  <a:srgbClr val="000000"/>
                </a:solidFill>
                <a:latin typeface="Calibri"/>
                <a:cs typeface="Calibri"/>
              </a:rPr>
              <a:t>μεταφορών</a:t>
            </a:r>
            <a:endParaRPr sz="3500">
              <a:latin typeface="Calibri"/>
              <a:cs typeface="Calibri"/>
            </a:endParaRPr>
          </a:p>
        </p:txBody>
      </p:sp>
      <p:sp>
        <p:nvSpPr>
          <p:cNvPr id="11" name="object 11"/>
          <p:cNvSpPr txBox="1"/>
          <p:nvPr/>
        </p:nvSpPr>
        <p:spPr>
          <a:xfrm>
            <a:off x="7091680" y="3585527"/>
            <a:ext cx="3255645" cy="680720"/>
          </a:xfrm>
          <a:prstGeom prst="rect">
            <a:avLst/>
          </a:prstGeom>
        </p:spPr>
        <p:txBody>
          <a:bodyPr vert="horz" wrap="square" lIns="0" tIns="12700" rIns="0" bIns="0" rtlCol="0">
            <a:spAutoFit/>
          </a:bodyPr>
          <a:lstStyle/>
          <a:p>
            <a:pPr marL="12700">
              <a:lnSpc>
                <a:spcPct val="100000"/>
              </a:lnSpc>
              <a:spcBef>
                <a:spcPts val="100"/>
              </a:spcBef>
            </a:pPr>
            <a:r>
              <a:rPr sz="4300" b="1" spc="215" dirty="0">
                <a:solidFill>
                  <a:srgbClr val="D6791A"/>
                </a:solidFill>
                <a:latin typeface="Calibri"/>
                <a:cs typeface="Calibri"/>
              </a:rPr>
              <a:t>C</a:t>
            </a:r>
            <a:r>
              <a:rPr sz="4300" b="1" spc="185" dirty="0">
                <a:solidFill>
                  <a:srgbClr val="D6791A"/>
                </a:solidFill>
                <a:latin typeface="Calibri"/>
                <a:cs typeface="Calibri"/>
              </a:rPr>
              <a:t>S</a:t>
            </a:r>
            <a:r>
              <a:rPr sz="4300" b="1" spc="215" dirty="0">
                <a:solidFill>
                  <a:srgbClr val="D6791A"/>
                </a:solidFill>
                <a:latin typeface="Calibri"/>
                <a:cs typeface="Calibri"/>
              </a:rPr>
              <a:t>P</a:t>
            </a:r>
            <a:r>
              <a:rPr sz="4300" b="1" spc="204" dirty="0">
                <a:solidFill>
                  <a:srgbClr val="D6791A"/>
                </a:solidFill>
                <a:latin typeface="Calibri"/>
                <a:cs typeface="Calibri"/>
              </a:rPr>
              <a:t>0</a:t>
            </a:r>
            <a:r>
              <a:rPr sz="4300" b="1" spc="200" dirty="0">
                <a:solidFill>
                  <a:srgbClr val="D6791A"/>
                </a:solidFill>
                <a:latin typeface="Calibri"/>
                <a:cs typeface="Calibri"/>
              </a:rPr>
              <a:t>0</a:t>
            </a:r>
            <a:r>
              <a:rPr sz="4300" b="1" spc="204" dirty="0">
                <a:solidFill>
                  <a:srgbClr val="D6791A"/>
                </a:solidFill>
                <a:latin typeface="Calibri"/>
                <a:cs typeface="Calibri"/>
              </a:rPr>
              <a:t>4</a:t>
            </a:r>
            <a:r>
              <a:rPr sz="4300" b="1" spc="200" dirty="0">
                <a:solidFill>
                  <a:srgbClr val="D6791A"/>
                </a:solidFill>
                <a:latin typeface="Calibri"/>
                <a:cs typeface="Calibri"/>
              </a:rPr>
              <a:t>_</a:t>
            </a:r>
            <a:r>
              <a:rPr sz="4300" b="1" spc="185" dirty="0">
                <a:solidFill>
                  <a:srgbClr val="D6791A"/>
                </a:solidFill>
                <a:latin typeface="Calibri"/>
                <a:cs typeface="Calibri"/>
              </a:rPr>
              <a:t>S</a:t>
            </a:r>
            <a:r>
              <a:rPr sz="4300" b="1" spc="195" dirty="0">
                <a:solidFill>
                  <a:srgbClr val="D6791A"/>
                </a:solidFill>
                <a:latin typeface="Calibri"/>
                <a:cs typeface="Calibri"/>
              </a:rPr>
              <a:t>_</a:t>
            </a:r>
            <a:r>
              <a:rPr sz="4300" b="1" spc="380" dirty="0">
                <a:solidFill>
                  <a:srgbClr val="D6791A"/>
                </a:solidFill>
                <a:latin typeface="Calibri"/>
                <a:cs typeface="Calibri"/>
              </a:rPr>
              <a:t>M</a:t>
            </a:r>
            <a:endParaRPr sz="4300">
              <a:latin typeface="Calibri"/>
              <a:cs typeface="Calibri"/>
            </a:endParaRPr>
          </a:p>
        </p:txBody>
      </p:sp>
      <p:sp>
        <p:nvSpPr>
          <p:cNvPr id="12" name="object 12"/>
          <p:cNvSpPr txBox="1"/>
          <p:nvPr/>
        </p:nvSpPr>
        <p:spPr>
          <a:xfrm>
            <a:off x="7123430" y="4976812"/>
            <a:ext cx="3241675" cy="942975"/>
          </a:xfrm>
          <a:prstGeom prst="rect">
            <a:avLst/>
          </a:prstGeom>
        </p:spPr>
        <p:txBody>
          <a:bodyPr vert="horz" wrap="square" lIns="0" tIns="58419" rIns="0" bIns="0" rtlCol="0">
            <a:spAutoFit/>
          </a:bodyPr>
          <a:lstStyle/>
          <a:p>
            <a:pPr marL="12700">
              <a:lnSpc>
                <a:spcPct val="100000"/>
              </a:lnSpc>
              <a:spcBef>
                <a:spcPts val="459"/>
              </a:spcBef>
            </a:pPr>
            <a:r>
              <a:rPr sz="1200" spc="135" dirty="0">
                <a:latin typeface="Calibri"/>
                <a:cs typeface="Calibri"/>
              </a:rPr>
              <a:t>ΠΑΡΟΥΣΊΑΣΗ</a:t>
            </a:r>
            <a:r>
              <a:rPr sz="1200" spc="155" dirty="0">
                <a:latin typeface="Calibri"/>
                <a:cs typeface="Calibri"/>
              </a:rPr>
              <a:t> </a:t>
            </a:r>
            <a:r>
              <a:rPr sz="1200" spc="90" dirty="0">
                <a:latin typeface="Calibri"/>
                <a:cs typeface="Calibri"/>
              </a:rPr>
              <a:t>ΑΠΌ:</a:t>
            </a:r>
            <a:endParaRPr sz="1200">
              <a:latin typeface="Calibri"/>
              <a:cs typeface="Calibri"/>
            </a:endParaRPr>
          </a:p>
          <a:p>
            <a:pPr marL="12700">
              <a:lnSpc>
                <a:spcPct val="100000"/>
              </a:lnSpc>
              <a:spcBef>
                <a:spcPts val="365"/>
              </a:spcBef>
            </a:pPr>
            <a:r>
              <a:rPr sz="1200" spc="120" dirty="0">
                <a:latin typeface="Calibri"/>
                <a:cs typeface="Calibri"/>
              </a:rPr>
              <a:t>DR.</a:t>
            </a:r>
            <a:r>
              <a:rPr sz="1200" spc="140" dirty="0">
                <a:latin typeface="Calibri"/>
                <a:cs typeface="Calibri"/>
              </a:rPr>
              <a:t> </a:t>
            </a:r>
            <a:r>
              <a:rPr sz="1200" spc="150" dirty="0">
                <a:latin typeface="Calibri"/>
                <a:cs typeface="Calibri"/>
              </a:rPr>
              <a:t>STEFAN</a:t>
            </a:r>
            <a:r>
              <a:rPr sz="1200" spc="170" dirty="0">
                <a:latin typeface="Calibri"/>
                <a:cs typeface="Calibri"/>
              </a:rPr>
              <a:t> </a:t>
            </a:r>
            <a:r>
              <a:rPr sz="1200" spc="155" dirty="0">
                <a:latin typeface="Calibri"/>
                <a:cs typeface="Calibri"/>
              </a:rPr>
              <a:t>SCHAUER</a:t>
            </a:r>
            <a:endParaRPr sz="1200">
              <a:latin typeface="Calibri"/>
              <a:cs typeface="Calibri"/>
            </a:endParaRPr>
          </a:p>
          <a:p>
            <a:pPr marL="12700">
              <a:lnSpc>
                <a:spcPct val="100000"/>
              </a:lnSpc>
              <a:spcBef>
                <a:spcPts val="365"/>
              </a:spcBef>
            </a:pPr>
            <a:r>
              <a:rPr sz="1200" spc="120" dirty="0">
                <a:latin typeface="Calibri"/>
                <a:cs typeface="Calibri"/>
              </a:rPr>
              <a:t>DR.</a:t>
            </a:r>
            <a:r>
              <a:rPr sz="1200" spc="145" dirty="0">
                <a:latin typeface="Calibri"/>
                <a:cs typeface="Calibri"/>
              </a:rPr>
              <a:t> </a:t>
            </a:r>
            <a:r>
              <a:rPr sz="1200" spc="165" dirty="0">
                <a:latin typeface="Calibri"/>
                <a:cs typeface="Calibri"/>
              </a:rPr>
              <a:t>ABDELKADER</a:t>
            </a:r>
            <a:r>
              <a:rPr sz="1200" spc="180" dirty="0">
                <a:latin typeface="Calibri"/>
                <a:cs typeface="Calibri"/>
              </a:rPr>
              <a:t> </a:t>
            </a:r>
            <a:r>
              <a:rPr sz="1200" spc="155" dirty="0">
                <a:latin typeface="Calibri"/>
                <a:cs typeface="Calibri"/>
              </a:rPr>
              <a:t>SHAABAN</a:t>
            </a:r>
            <a:endParaRPr sz="1200">
              <a:latin typeface="Calibri"/>
              <a:cs typeface="Calibri"/>
            </a:endParaRPr>
          </a:p>
          <a:p>
            <a:pPr marL="12700">
              <a:lnSpc>
                <a:spcPct val="100000"/>
              </a:lnSpc>
              <a:spcBef>
                <a:spcPts val="375"/>
              </a:spcBef>
              <a:tabLst>
                <a:tab pos="400050" algn="l"/>
                <a:tab pos="1370330" algn="l"/>
              </a:tabLst>
            </a:pPr>
            <a:r>
              <a:rPr sz="1200" b="1" spc="30" dirty="0">
                <a:latin typeface="Calibri"/>
                <a:cs typeface="Calibri"/>
              </a:rPr>
              <a:t>AIT	</a:t>
            </a:r>
            <a:r>
              <a:rPr sz="1200" b="1" spc="60" dirty="0">
                <a:latin typeface="Calibri"/>
                <a:cs typeface="Calibri"/>
              </a:rPr>
              <a:t>ΑΥΣΤΡΙΑΚΌ	</a:t>
            </a:r>
            <a:r>
              <a:rPr sz="1200" b="1" spc="50" dirty="0">
                <a:latin typeface="Calibri"/>
                <a:cs typeface="Calibri"/>
              </a:rPr>
              <a:t>ΙΝΣΤΙΤΟΎΤΟ</a:t>
            </a:r>
            <a:r>
              <a:rPr sz="1200" b="1" spc="90" dirty="0">
                <a:latin typeface="Calibri"/>
                <a:cs typeface="Calibri"/>
              </a:rPr>
              <a:t> </a:t>
            </a:r>
            <a:r>
              <a:rPr sz="1200" b="1" spc="50" dirty="0">
                <a:latin typeface="Calibri"/>
                <a:cs typeface="Calibri"/>
              </a:rPr>
              <a:t>ΤΕΧΝΟΛΟΓΊΑΣ</a:t>
            </a:r>
            <a:endParaRPr sz="12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543941" rIns="0" bIns="0" rtlCol="0">
            <a:spAutoFit/>
          </a:bodyPr>
          <a:lstStyle/>
          <a:p>
            <a:pPr marL="6236335" marR="5080">
              <a:lnSpc>
                <a:spcPts val="2750"/>
              </a:lnSpc>
              <a:spcBef>
                <a:spcPts val="450"/>
              </a:spcBef>
            </a:pPr>
            <a:r>
              <a:rPr spc="185" dirty="0"/>
              <a:t>Διαφορές</a:t>
            </a:r>
            <a:r>
              <a:rPr spc="190" dirty="0"/>
              <a:t> </a:t>
            </a:r>
            <a:r>
              <a:rPr spc="180" dirty="0"/>
              <a:t>μεταξύ </a:t>
            </a:r>
            <a:r>
              <a:rPr spc="195" dirty="0"/>
              <a:t>συστημάτων </a:t>
            </a:r>
            <a:r>
              <a:rPr spc="-625" dirty="0"/>
              <a:t> </a:t>
            </a:r>
            <a:r>
              <a:rPr spc="165" dirty="0"/>
              <a:t>ΤΠ</a:t>
            </a:r>
            <a:r>
              <a:rPr spc="60" dirty="0"/>
              <a:t> </a:t>
            </a:r>
            <a:r>
              <a:rPr spc="145" dirty="0"/>
              <a:t>και</a:t>
            </a:r>
            <a:r>
              <a:rPr spc="180" dirty="0"/>
              <a:t> </a:t>
            </a:r>
            <a:r>
              <a:rPr spc="170" dirty="0"/>
              <a:t>ΟΤ</a:t>
            </a:r>
          </a:p>
        </p:txBody>
      </p:sp>
      <p:sp>
        <p:nvSpPr>
          <p:cNvPr id="9" name="object 9"/>
          <p:cNvSpPr txBox="1"/>
          <p:nvPr/>
        </p:nvSpPr>
        <p:spPr>
          <a:xfrm>
            <a:off x="5753734" y="1726565"/>
            <a:ext cx="6268720" cy="3209290"/>
          </a:xfrm>
          <a:prstGeom prst="rect">
            <a:avLst/>
          </a:prstGeom>
        </p:spPr>
        <p:txBody>
          <a:bodyPr vert="horz" wrap="square" lIns="0" tIns="13335" rIns="0" bIns="0" rtlCol="0">
            <a:spAutoFit/>
          </a:bodyPr>
          <a:lstStyle/>
          <a:p>
            <a:pPr marL="227329" marR="5080" indent="-227329" algn="just">
              <a:lnSpc>
                <a:spcPct val="99600"/>
              </a:lnSpc>
              <a:spcBef>
                <a:spcPts val="105"/>
              </a:spcBef>
              <a:buClr>
                <a:srgbClr val="FFB800"/>
              </a:buClr>
              <a:buFont typeface="Courier New"/>
              <a:buChar char="o"/>
              <a:tabLst>
                <a:tab pos="227329" algn="l"/>
              </a:tabLst>
            </a:pPr>
            <a:r>
              <a:rPr sz="1100" spc="100" dirty="0">
                <a:solidFill>
                  <a:srgbClr val="FFFFFF"/>
                </a:solidFill>
                <a:latin typeface="Calibri"/>
                <a:cs typeface="Calibri"/>
              </a:rPr>
              <a:t>Η </a:t>
            </a:r>
            <a:r>
              <a:rPr sz="1100" spc="70" dirty="0">
                <a:solidFill>
                  <a:srgbClr val="FFFFFF"/>
                </a:solidFill>
                <a:latin typeface="Calibri"/>
                <a:cs typeface="Calibri"/>
              </a:rPr>
              <a:t>ναυτιλιακή </a:t>
            </a:r>
            <a:r>
              <a:rPr sz="1100" spc="75" dirty="0">
                <a:solidFill>
                  <a:srgbClr val="FFFFFF"/>
                </a:solidFill>
                <a:latin typeface="Calibri"/>
                <a:cs typeface="Calibri"/>
              </a:rPr>
              <a:t>βιομηχανία </a:t>
            </a:r>
            <a:r>
              <a:rPr sz="1100" spc="70" dirty="0">
                <a:solidFill>
                  <a:srgbClr val="FFFFFF"/>
                </a:solidFill>
                <a:latin typeface="Calibri"/>
                <a:cs typeface="Calibri"/>
              </a:rPr>
              <a:t>αντιμετωπίζει </a:t>
            </a:r>
            <a:r>
              <a:rPr sz="1100" spc="75" dirty="0">
                <a:solidFill>
                  <a:srgbClr val="FFFFFF"/>
                </a:solidFill>
                <a:latin typeface="Calibri"/>
                <a:cs typeface="Calibri"/>
              </a:rPr>
              <a:t>σημαντικούς </a:t>
            </a:r>
            <a:r>
              <a:rPr sz="1100" spc="70" dirty="0">
                <a:solidFill>
                  <a:srgbClr val="FFB800"/>
                </a:solidFill>
                <a:latin typeface="Calibri"/>
                <a:cs typeface="Calibri"/>
              </a:rPr>
              <a:t>κινδύνους </a:t>
            </a:r>
            <a:r>
              <a:rPr sz="1100" spc="80" dirty="0">
                <a:solidFill>
                  <a:srgbClr val="FFB800"/>
                </a:solidFill>
                <a:latin typeface="Calibri"/>
                <a:cs typeface="Calibri"/>
              </a:rPr>
              <a:t>κυβερνοασφάλειας </a:t>
            </a:r>
            <a:r>
              <a:rPr sz="1100" spc="85" dirty="0">
                <a:solidFill>
                  <a:srgbClr val="FFFFFF"/>
                </a:solidFill>
                <a:latin typeface="Calibri"/>
                <a:cs typeface="Calibri"/>
              </a:rPr>
              <a:t>λόγω </a:t>
            </a:r>
            <a:r>
              <a:rPr sz="1100" spc="90" dirty="0">
                <a:solidFill>
                  <a:srgbClr val="FFFFFF"/>
                </a:solidFill>
                <a:latin typeface="Calibri"/>
                <a:cs typeface="Calibri"/>
              </a:rPr>
              <a:t> </a:t>
            </a:r>
            <a:r>
              <a:rPr sz="1100" spc="70" dirty="0">
                <a:solidFill>
                  <a:srgbClr val="FFFFFF"/>
                </a:solidFill>
                <a:latin typeface="Calibri"/>
                <a:cs typeface="Calibri"/>
              </a:rPr>
              <a:t>της</a:t>
            </a:r>
            <a:r>
              <a:rPr sz="1100" spc="75" dirty="0">
                <a:solidFill>
                  <a:srgbClr val="FFFFFF"/>
                </a:solidFill>
                <a:latin typeface="Calibri"/>
                <a:cs typeface="Calibri"/>
              </a:rPr>
              <a:t> </a:t>
            </a:r>
            <a:r>
              <a:rPr sz="1100" spc="80" dirty="0">
                <a:solidFill>
                  <a:srgbClr val="FFFFFF"/>
                </a:solidFill>
                <a:latin typeface="Calibri"/>
                <a:cs typeface="Calibri"/>
              </a:rPr>
              <a:t>ολοκλήρωσης</a:t>
            </a:r>
            <a:r>
              <a:rPr sz="1100" spc="409" dirty="0">
                <a:solidFill>
                  <a:srgbClr val="FFFFFF"/>
                </a:solidFill>
                <a:latin typeface="Calibri"/>
                <a:cs typeface="Calibri"/>
              </a:rPr>
              <a:t> </a:t>
            </a:r>
            <a:r>
              <a:rPr sz="1100" spc="80" dirty="0">
                <a:solidFill>
                  <a:srgbClr val="FFFFFF"/>
                </a:solidFill>
                <a:latin typeface="Calibri"/>
                <a:cs typeface="Calibri"/>
              </a:rPr>
              <a:t>συστημάτων</a:t>
            </a:r>
            <a:r>
              <a:rPr sz="1100" spc="409" dirty="0">
                <a:solidFill>
                  <a:srgbClr val="FFFFFF"/>
                </a:solidFill>
                <a:latin typeface="Calibri"/>
                <a:cs typeface="Calibri"/>
              </a:rPr>
              <a:t> </a:t>
            </a:r>
            <a:r>
              <a:rPr sz="1100" b="1" spc="70" dirty="0">
                <a:solidFill>
                  <a:srgbClr val="FFB800"/>
                </a:solidFill>
                <a:latin typeface="Calibri"/>
                <a:cs typeface="Calibri"/>
              </a:rPr>
              <a:t>επιχειρησιακής</a:t>
            </a:r>
            <a:r>
              <a:rPr sz="1100" b="1" spc="75" dirty="0">
                <a:solidFill>
                  <a:srgbClr val="FFB800"/>
                </a:solidFill>
                <a:latin typeface="Calibri"/>
                <a:cs typeface="Calibri"/>
              </a:rPr>
              <a:t> τεχνολογίας</a:t>
            </a:r>
            <a:r>
              <a:rPr sz="1100" b="1" spc="80" dirty="0">
                <a:solidFill>
                  <a:srgbClr val="FFB800"/>
                </a:solidFill>
                <a:latin typeface="Calibri"/>
                <a:cs typeface="Calibri"/>
              </a:rPr>
              <a:t> </a:t>
            </a:r>
            <a:r>
              <a:rPr sz="1100" spc="75" dirty="0">
                <a:solidFill>
                  <a:srgbClr val="FFFFFF"/>
                </a:solidFill>
                <a:latin typeface="Calibri"/>
                <a:cs typeface="Calibri"/>
              </a:rPr>
              <a:t>OT)</a:t>
            </a:r>
            <a:r>
              <a:rPr sz="1100" spc="80" dirty="0">
                <a:solidFill>
                  <a:srgbClr val="FFFFFF"/>
                </a:solidFill>
                <a:latin typeface="Calibri"/>
                <a:cs typeface="Calibri"/>
              </a:rPr>
              <a:t> </a:t>
            </a:r>
            <a:r>
              <a:rPr sz="1100" b="1" spc="70" dirty="0">
                <a:solidFill>
                  <a:srgbClr val="FFB800"/>
                </a:solidFill>
                <a:latin typeface="Calibri"/>
                <a:cs typeface="Calibri"/>
              </a:rPr>
              <a:t>και</a:t>
            </a:r>
            <a:r>
              <a:rPr sz="1100" b="1" spc="75" dirty="0">
                <a:solidFill>
                  <a:srgbClr val="FFB800"/>
                </a:solidFill>
                <a:latin typeface="Calibri"/>
                <a:cs typeface="Calibri"/>
              </a:rPr>
              <a:t> </a:t>
            </a:r>
            <a:r>
              <a:rPr sz="1100" b="1" spc="70" dirty="0">
                <a:solidFill>
                  <a:srgbClr val="FFB800"/>
                </a:solidFill>
                <a:latin typeface="Calibri"/>
                <a:cs typeface="Calibri"/>
              </a:rPr>
              <a:t>τεχνολογίας </a:t>
            </a:r>
            <a:r>
              <a:rPr sz="1100" b="1" spc="75" dirty="0">
                <a:solidFill>
                  <a:srgbClr val="FFB800"/>
                </a:solidFill>
                <a:latin typeface="Calibri"/>
                <a:cs typeface="Calibri"/>
              </a:rPr>
              <a:t> </a:t>
            </a:r>
            <a:r>
              <a:rPr sz="1100" b="1" spc="85" dirty="0">
                <a:solidFill>
                  <a:srgbClr val="FFB800"/>
                </a:solidFill>
                <a:latin typeface="Calibri"/>
                <a:cs typeface="Calibri"/>
              </a:rPr>
              <a:t>πληροφοριών</a:t>
            </a:r>
            <a:r>
              <a:rPr sz="1100" b="1" spc="30" dirty="0">
                <a:solidFill>
                  <a:srgbClr val="FFB800"/>
                </a:solidFill>
                <a:latin typeface="Calibri"/>
                <a:cs typeface="Calibri"/>
              </a:rPr>
              <a:t> </a:t>
            </a:r>
            <a:r>
              <a:rPr sz="1100" b="1" spc="50" dirty="0">
                <a:solidFill>
                  <a:srgbClr val="FFB800"/>
                </a:solidFill>
                <a:latin typeface="Calibri"/>
                <a:cs typeface="Calibri"/>
              </a:rPr>
              <a:t>(IT</a:t>
            </a:r>
            <a:r>
              <a:rPr sz="1100" spc="50" dirty="0">
                <a:solidFill>
                  <a:srgbClr val="FFFFFF"/>
                </a:solidFill>
                <a:latin typeface="Calibri"/>
                <a:cs typeface="Calibri"/>
              </a:rPr>
              <a:t>).</a:t>
            </a:r>
            <a:endParaRPr sz="1100">
              <a:latin typeface="Calibri"/>
              <a:cs typeface="Calibri"/>
            </a:endParaRPr>
          </a:p>
          <a:p>
            <a:pPr>
              <a:lnSpc>
                <a:spcPct val="100000"/>
              </a:lnSpc>
              <a:spcBef>
                <a:spcPts val="25"/>
              </a:spcBef>
              <a:buClr>
                <a:srgbClr val="FFB800"/>
              </a:buClr>
              <a:buFont typeface="Courier New"/>
              <a:buChar char="o"/>
            </a:pPr>
            <a:endParaRPr sz="1450">
              <a:latin typeface="Calibri"/>
              <a:cs typeface="Calibri"/>
            </a:endParaRPr>
          </a:p>
          <a:p>
            <a:pPr marL="207645" marR="7620" indent="-207645" algn="just">
              <a:lnSpc>
                <a:spcPct val="100899"/>
              </a:lnSpc>
              <a:buClr>
                <a:srgbClr val="FFB800"/>
              </a:buClr>
              <a:buFont typeface="Courier New"/>
              <a:buChar char="o"/>
              <a:tabLst>
                <a:tab pos="207645" algn="l"/>
              </a:tabLst>
            </a:pPr>
            <a:r>
              <a:rPr sz="1100" spc="85" dirty="0">
                <a:solidFill>
                  <a:srgbClr val="FFFFFF"/>
                </a:solidFill>
                <a:latin typeface="Calibri"/>
                <a:cs typeface="Calibri"/>
              </a:rPr>
              <a:t>Τα</a:t>
            </a:r>
            <a:r>
              <a:rPr sz="1100" spc="60" dirty="0">
                <a:solidFill>
                  <a:srgbClr val="FFFFFF"/>
                </a:solidFill>
                <a:latin typeface="Calibri"/>
                <a:cs typeface="Calibri"/>
              </a:rPr>
              <a:t> </a:t>
            </a:r>
            <a:r>
              <a:rPr sz="1100" spc="80" dirty="0">
                <a:solidFill>
                  <a:srgbClr val="FFFFFF"/>
                </a:solidFill>
                <a:latin typeface="Calibri"/>
                <a:cs typeface="Calibri"/>
              </a:rPr>
              <a:t>προηγουμένως</a:t>
            </a:r>
            <a:r>
              <a:rPr sz="1100" spc="50" dirty="0">
                <a:solidFill>
                  <a:srgbClr val="FFFFFF"/>
                </a:solidFill>
                <a:latin typeface="Calibri"/>
                <a:cs typeface="Calibri"/>
              </a:rPr>
              <a:t> </a:t>
            </a:r>
            <a:r>
              <a:rPr sz="1100" spc="80" dirty="0">
                <a:solidFill>
                  <a:srgbClr val="FFFFFF"/>
                </a:solidFill>
                <a:latin typeface="Calibri"/>
                <a:cs typeface="Calibri"/>
              </a:rPr>
              <a:t>αυτόνομα</a:t>
            </a:r>
            <a:r>
              <a:rPr sz="1100" spc="55" dirty="0">
                <a:solidFill>
                  <a:srgbClr val="FFFFFF"/>
                </a:solidFill>
                <a:latin typeface="Calibri"/>
                <a:cs typeface="Calibri"/>
              </a:rPr>
              <a:t> </a:t>
            </a:r>
            <a:r>
              <a:rPr sz="1100" spc="80" dirty="0">
                <a:solidFill>
                  <a:srgbClr val="FFFFFF"/>
                </a:solidFill>
                <a:latin typeface="Calibri"/>
                <a:cs typeface="Calibri"/>
              </a:rPr>
              <a:t>συστήματα</a:t>
            </a:r>
            <a:r>
              <a:rPr sz="1100" spc="50" dirty="0">
                <a:solidFill>
                  <a:srgbClr val="FFFFFF"/>
                </a:solidFill>
                <a:latin typeface="Calibri"/>
                <a:cs typeface="Calibri"/>
              </a:rPr>
              <a:t> </a:t>
            </a:r>
            <a:r>
              <a:rPr sz="1100" b="1" spc="75" dirty="0">
                <a:solidFill>
                  <a:srgbClr val="FFB800"/>
                </a:solidFill>
                <a:latin typeface="Calibri"/>
                <a:cs typeface="Calibri"/>
              </a:rPr>
              <a:t>ΟΤ</a:t>
            </a:r>
            <a:r>
              <a:rPr sz="1100" spc="75" dirty="0">
                <a:solidFill>
                  <a:srgbClr val="FFFFFF"/>
                </a:solidFill>
                <a:latin typeface="Calibri"/>
                <a:cs typeface="Calibri"/>
              </a:rPr>
              <a:t>,</a:t>
            </a:r>
            <a:r>
              <a:rPr sz="1100" spc="55" dirty="0">
                <a:solidFill>
                  <a:srgbClr val="FFFFFF"/>
                </a:solidFill>
                <a:latin typeface="Calibri"/>
                <a:cs typeface="Calibri"/>
              </a:rPr>
              <a:t> </a:t>
            </a:r>
            <a:r>
              <a:rPr sz="1100" spc="75" dirty="0">
                <a:solidFill>
                  <a:srgbClr val="FFFFFF"/>
                </a:solidFill>
                <a:latin typeface="Calibri"/>
                <a:cs typeface="Calibri"/>
              </a:rPr>
              <a:t>τα</a:t>
            </a:r>
            <a:r>
              <a:rPr sz="1100" spc="55" dirty="0">
                <a:solidFill>
                  <a:srgbClr val="FFFFFF"/>
                </a:solidFill>
                <a:latin typeface="Calibri"/>
                <a:cs typeface="Calibri"/>
              </a:rPr>
              <a:t> </a:t>
            </a:r>
            <a:r>
              <a:rPr sz="1100" spc="75" dirty="0">
                <a:solidFill>
                  <a:srgbClr val="FFFFFF"/>
                </a:solidFill>
                <a:latin typeface="Calibri"/>
                <a:cs typeface="Calibri"/>
              </a:rPr>
              <a:t>οποία</a:t>
            </a:r>
            <a:r>
              <a:rPr sz="1100" spc="55" dirty="0">
                <a:solidFill>
                  <a:srgbClr val="FFFFFF"/>
                </a:solidFill>
                <a:latin typeface="Calibri"/>
                <a:cs typeface="Calibri"/>
              </a:rPr>
              <a:t> </a:t>
            </a:r>
            <a:r>
              <a:rPr sz="1100" spc="75" dirty="0">
                <a:solidFill>
                  <a:srgbClr val="FFFFFF"/>
                </a:solidFill>
                <a:latin typeface="Calibri"/>
                <a:cs typeface="Calibri"/>
              </a:rPr>
              <a:t>ελέγχουν</a:t>
            </a:r>
            <a:r>
              <a:rPr sz="1100" spc="50" dirty="0">
                <a:solidFill>
                  <a:srgbClr val="FFFFFF"/>
                </a:solidFill>
                <a:latin typeface="Calibri"/>
                <a:cs typeface="Calibri"/>
              </a:rPr>
              <a:t> </a:t>
            </a:r>
            <a:r>
              <a:rPr sz="1100" spc="80" dirty="0">
                <a:solidFill>
                  <a:srgbClr val="FFFFFF"/>
                </a:solidFill>
                <a:latin typeface="Calibri"/>
                <a:cs typeface="Calibri"/>
              </a:rPr>
              <a:t>φυσικά</a:t>
            </a:r>
            <a:r>
              <a:rPr sz="1100" spc="60" dirty="0">
                <a:solidFill>
                  <a:srgbClr val="FFFFFF"/>
                </a:solidFill>
                <a:latin typeface="Calibri"/>
                <a:cs typeface="Calibri"/>
              </a:rPr>
              <a:t> </a:t>
            </a:r>
            <a:r>
              <a:rPr sz="1100" b="1" spc="55" dirty="0">
                <a:solidFill>
                  <a:srgbClr val="FFB800"/>
                </a:solidFill>
                <a:latin typeface="Calibri"/>
                <a:cs typeface="Calibri"/>
              </a:rPr>
              <a:t>τις </a:t>
            </a:r>
            <a:r>
              <a:rPr sz="1100" b="1" spc="70" dirty="0">
                <a:solidFill>
                  <a:srgbClr val="FFB800"/>
                </a:solidFill>
                <a:latin typeface="Calibri"/>
                <a:cs typeface="Calibri"/>
              </a:rPr>
              <a:t>λειτουργίες</a:t>
            </a:r>
            <a:r>
              <a:rPr sz="1100" b="1" spc="50" dirty="0">
                <a:solidFill>
                  <a:srgbClr val="FFB800"/>
                </a:solidFill>
                <a:latin typeface="Calibri"/>
                <a:cs typeface="Calibri"/>
              </a:rPr>
              <a:t> </a:t>
            </a:r>
            <a:r>
              <a:rPr sz="1100" b="1" spc="80" dirty="0">
                <a:solidFill>
                  <a:srgbClr val="FFB800"/>
                </a:solidFill>
                <a:latin typeface="Calibri"/>
                <a:cs typeface="Calibri"/>
              </a:rPr>
              <a:t>του </a:t>
            </a:r>
            <a:r>
              <a:rPr sz="1100" b="1" spc="-235" dirty="0">
                <a:solidFill>
                  <a:srgbClr val="FFB800"/>
                </a:solidFill>
                <a:latin typeface="Calibri"/>
                <a:cs typeface="Calibri"/>
              </a:rPr>
              <a:t> </a:t>
            </a:r>
            <a:r>
              <a:rPr sz="1100" b="1" spc="70" dirty="0">
                <a:solidFill>
                  <a:srgbClr val="FFB800"/>
                </a:solidFill>
                <a:latin typeface="Calibri"/>
                <a:cs typeface="Calibri"/>
              </a:rPr>
              <a:t>πλοίου,</a:t>
            </a:r>
            <a:r>
              <a:rPr sz="1100" b="1" spc="40" dirty="0">
                <a:solidFill>
                  <a:srgbClr val="FFB800"/>
                </a:solidFill>
                <a:latin typeface="Calibri"/>
                <a:cs typeface="Calibri"/>
              </a:rPr>
              <a:t> </a:t>
            </a:r>
            <a:r>
              <a:rPr sz="1100" b="1" spc="65" dirty="0">
                <a:solidFill>
                  <a:srgbClr val="FFB800"/>
                </a:solidFill>
                <a:latin typeface="Calibri"/>
                <a:cs typeface="Calibri"/>
              </a:rPr>
              <a:t>είναι</a:t>
            </a:r>
            <a:r>
              <a:rPr sz="1100" b="1" spc="40" dirty="0">
                <a:solidFill>
                  <a:srgbClr val="FFB800"/>
                </a:solidFill>
                <a:latin typeface="Calibri"/>
                <a:cs typeface="Calibri"/>
              </a:rPr>
              <a:t> </a:t>
            </a:r>
            <a:r>
              <a:rPr sz="1100" spc="80" dirty="0">
                <a:solidFill>
                  <a:srgbClr val="FFFFFF"/>
                </a:solidFill>
                <a:latin typeface="Calibri"/>
                <a:cs typeface="Calibri"/>
              </a:rPr>
              <a:t>πλέον</a:t>
            </a:r>
            <a:r>
              <a:rPr sz="1100" spc="40" dirty="0">
                <a:solidFill>
                  <a:srgbClr val="FFFFFF"/>
                </a:solidFill>
                <a:latin typeface="Calibri"/>
                <a:cs typeface="Calibri"/>
              </a:rPr>
              <a:t> </a:t>
            </a:r>
            <a:r>
              <a:rPr sz="1100" spc="75" dirty="0">
                <a:solidFill>
                  <a:srgbClr val="FFFFFF"/>
                </a:solidFill>
                <a:latin typeface="Calibri"/>
                <a:cs typeface="Calibri"/>
              </a:rPr>
              <a:t>διασυνδεδεμένα</a:t>
            </a:r>
            <a:r>
              <a:rPr sz="1100" spc="30" dirty="0">
                <a:solidFill>
                  <a:srgbClr val="FFFFFF"/>
                </a:solidFill>
                <a:latin typeface="Calibri"/>
                <a:cs typeface="Calibri"/>
              </a:rPr>
              <a:t> </a:t>
            </a:r>
            <a:r>
              <a:rPr sz="1100" spc="80" dirty="0">
                <a:solidFill>
                  <a:srgbClr val="FFFFFF"/>
                </a:solidFill>
                <a:latin typeface="Calibri"/>
                <a:cs typeface="Calibri"/>
              </a:rPr>
              <a:t>με</a:t>
            </a:r>
            <a:r>
              <a:rPr sz="1100" spc="40" dirty="0">
                <a:solidFill>
                  <a:srgbClr val="FFFFFF"/>
                </a:solidFill>
                <a:latin typeface="Calibri"/>
                <a:cs typeface="Calibri"/>
              </a:rPr>
              <a:t> </a:t>
            </a:r>
            <a:r>
              <a:rPr sz="1100" b="1" spc="80" dirty="0">
                <a:solidFill>
                  <a:srgbClr val="FFB800"/>
                </a:solidFill>
                <a:latin typeface="Calibri"/>
                <a:cs typeface="Calibri"/>
              </a:rPr>
              <a:t>τα</a:t>
            </a:r>
            <a:r>
              <a:rPr sz="1100" b="1" spc="40" dirty="0">
                <a:solidFill>
                  <a:srgbClr val="FFB800"/>
                </a:solidFill>
                <a:latin typeface="Calibri"/>
                <a:cs typeface="Calibri"/>
              </a:rPr>
              <a:t> </a:t>
            </a:r>
            <a:r>
              <a:rPr sz="1100" b="1" spc="80" dirty="0">
                <a:solidFill>
                  <a:srgbClr val="FFB800"/>
                </a:solidFill>
                <a:latin typeface="Calibri"/>
                <a:cs typeface="Calibri"/>
              </a:rPr>
              <a:t>συστήματα</a:t>
            </a:r>
            <a:r>
              <a:rPr sz="1100" b="1" spc="45" dirty="0">
                <a:solidFill>
                  <a:srgbClr val="FFB800"/>
                </a:solidFill>
                <a:latin typeface="Calibri"/>
                <a:cs typeface="Calibri"/>
              </a:rPr>
              <a:t> </a:t>
            </a:r>
            <a:r>
              <a:rPr sz="1100" spc="90" dirty="0">
                <a:solidFill>
                  <a:srgbClr val="FFFFFF"/>
                </a:solidFill>
                <a:latin typeface="Calibri"/>
                <a:cs typeface="Calibri"/>
              </a:rPr>
              <a:t>ΤΠ</a:t>
            </a:r>
            <a:r>
              <a:rPr sz="1100" spc="45" dirty="0">
                <a:solidFill>
                  <a:srgbClr val="FFFFFF"/>
                </a:solidFill>
                <a:latin typeface="Calibri"/>
                <a:cs typeface="Calibri"/>
              </a:rPr>
              <a:t> </a:t>
            </a:r>
            <a:r>
              <a:rPr sz="1100" b="1" spc="70" dirty="0">
                <a:solidFill>
                  <a:srgbClr val="FFB800"/>
                </a:solidFill>
                <a:latin typeface="Calibri"/>
                <a:cs typeface="Calibri"/>
              </a:rPr>
              <a:t>επί</a:t>
            </a:r>
            <a:r>
              <a:rPr sz="1100" b="1" spc="40" dirty="0">
                <a:solidFill>
                  <a:srgbClr val="FFB800"/>
                </a:solidFill>
                <a:latin typeface="Calibri"/>
                <a:cs typeface="Calibri"/>
              </a:rPr>
              <a:t> </a:t>
            </a:r>
            <a:r>
              <a:rPr sz="1100" b="1" spc="75" dirty="0">
                <a:solidFill>
                  <a:srgbClr val="FFB800"/>
                </a:solidFill>
                <a:latin typeface="Calibri"/>
                <a:cs typeface="Calibri"/>
              </a:rPr>
              <a:t>του</a:t>
            </a:r>
            <a:r>
              <a:rPr sz="1100" b="1" spc="40" dirty="0">
                <a:solidFill>
                  <a:srgbClr val="FFB800"/>
                </a:solidFill>
                <a:latin typeface="Calibri"/>
                <a:cs typeface="Calibri"/>
              </a:rPr>
              <a:t> </a:t>
            </a:r>
            <a:r>
              <a:rPr sz="1100" b="1" spc="80" dirty="0">
                <a:solidFill>
                  <a:srgbClr val="FFB800"/>
                </a:solidFill>
                <a:latin typeface="Calibri"/>
                <a:cs typeface="Calibri"/>
              </a:rPr>
              <a:t>πλοίου</a:t>
            </a:r>
            <a:r>
              <a:rPr sz="1100" b="1" spc="40" dirty="0">
                <a:solidFill>
                  <a:srgbClr val="FFB800"/>
                </a:solidFill>
                <a:latin typeface="Calibri"/>
                <a:cs typeface="Calibri"/>
              </a:rPr>
              <a:t> </a:t>
            </a:r>
            <a:r>
              <a:rPr sz="1100" spc="70" dirty="0">
                <a:solidFill>
                  <a:srgbClr val="FFFFFF"/>
                </a:solidFill>
                <a:latin typeface="Calibri"/>
                <a:cs typeface="Calibri"/>
              </a:rPr>
              <a:t>και</a:t>
            </a:r>
            <a:r>
              <a:rPr sz="1100" spc="40" dirty="0">
                <a:solidFill>
                  <a:srgbClr val="FFFFFF"/>
                </a:solidFill>
                <a:latin typeface="Calibri"/>
                <a:cs typeface="Calibri"/>
              </a:rPr>
              <a:t> </a:t>
            </a:r>
            <a:r>
              <a:rPr sz="1100" spc="75" dirty="0">
                <a:solidFill>
                  <a:srgbClr val="FFFFFF"/>
                </a:solidFill>
                <a:latin typeface="Calibri"/>
                <a:cs typeface="Calibri"/>
              </a:rPr>
              <a:t>στην</a:t>
            </a:r>
            <a:r>
              <a:rPr sz="1100" spc="35" dirty="0">
                <a:solidFill>
                  <a:srgbClr val="FFFFFF"/>
                </a:solidFill>
                <a:latin typeface="Calibri"/>
                <a:cs typeface="Calibri"/>
              </a:rPr>
              <a:t> </a:t>
            </a:r>
            <a:r>
              <a:rPr sz="1100" spc="70" dirty="0">
                <a:solidFill>
                  <a:srgbClr val="FFFFFF"/>
                </a:solidFill>
                <a:latin typeface="Calibri"/>
                <a:cs typeface="Calibri"/>
              </a:rPr>
              <a:t>ξηρά.</a:t>
            </a:r>
            <a:endParaRPr sz="1100">
              <a:latin typeface="Calibri"/>
              <a:cs typeface="Calibri"/>
            </a:endParaRPr>
          </a:p>
          <a:p>
            <a:pPr>
              <a:lnSpc>
                <a:spcPct val="100000"/>
              </a:lnSpc>
              <a:spcBef>
                <a:spcPts val="35"/>
              </a:spcBef>
              <a:buClr>
                <a:srgbClr val="FFB800"/>
              </a:buClr>
              <a:buFont typeface="Courier New"/>
              <a:buChar char="o"/>
            </a:pPr>
            <a:endParaRPr sz="1450">
              <a:latin typeface="Calibri"/>
              <a:cs typeface="Calibri"/>
            </a:endParaRPr>
          </a:p>
          <a:p>
            <a:pPr marL="219075" marR="5080" indent="-219075" algn="just">
              <a:lnSpc>
                <a:spcPct val="99600"/>
              </a:lnSpc>
              <a:buClr>
                <a:srgbClr val="FFB800"/>
              </a:buClr>
              <a:buFont typeface="Courier New"/>
              <a:buChar char="o"/>
              <a:tabLst>
                <a:tab pos="219075" algn="l"/>
                <a:tab pos="1483360" algn="l"/>
              </a:tabLst>
            </a:pPr>
            <a:r>
              <a:rPr sz="1100" spc="100" dirty="0">
                <a:solidFill>
                  <a:srgbClr val="FFFFFF"/>
                </a:solidFill>
                <a:latin typeface="Calibri"/>
                <a:cs typeface="Calibri"/>
              </a:rPr>
              <a:t>Η </a:t>
            </a:r>
            <a:r>
              <a:rPr sz="1100" spc="75" dirty="0">
                <a:solidFill>
                  <a:srgbClr val="FFFFFF"/>
                </a:solidFill>
                <a:latin typeface="Calibri"/>
                <a:cs typeface="Calibri"/>
              </a:rPr>
              <a:t>υιοθέτηση του </a:t>
            </a:r>
            <a:r>
              <a:rPr sz="1100" b="1" spc="80" dirty="0">
                <a:solidFill>
                  <a:srgbClr val="FFB800"/>
                </a:solidFill>
                <a:latin typeface="Calibri"/>
                <a:cs typeface="Calibri"/>
              </a:rPr>
              <a:t>τρόπου </a:t>
            </a:r>
            <a:r>
              <a:rPr sz="1100" b="1" spc="75" dirty="0">
                <a:solidFill>
                  <a:srgbClr val="FFB800"/>
                </a:solidFill>
                <a:latin typeface="Calibri"/>
                <a:cs typeface="Calibri"/>
              </a:rPr>
              <a:t>νέφους, του </a:t>
            </a:r>
            <a:r>
              <a:rPr sz="1100" b="1" spc="65" dirty="0">
                <a:solidFill>
                  <a:srgbClr val="FFB800"/>
                </a:solidFill>
                <a:latin typeface="Calibri"/>
                <a:cs typeface="Calibri"/>
              </a:rPr>
              <a:t>Ίντερνετ </a:t>
            </a:r>
            <a:r>
              <a:rPr sz="1100" b="1" spc="85" dirty="0">
                <a:solidFill>
                  <a:srgbClr val="FFB800"/>
                </a:solidFill>
                <a:latin typeface="Calibri"/>
                <a:cs typeface="Calibri"/>
              </a:rPr>
              <a:t>των Πραγμάτων </a:t>
            </a:r>
            <a:r>
              <a:rPr sz="1100" b="1" spc="60" dirty="0">
                <a:solidFill>
                  <a:srgbClr val="FFB800"/>
                </a:solidFill>
                <a:latin typeface="Calibri"/>
                <a:cs typeface="Calibri"/>
              </a:rPr>
              <a:t>(IoT</a:t>
            </a:r>
            <a:r>
              <a:rPr sz="1100" spc="60" dirty="0">
                <a:solidFill>
                  <a:srgbClr val="FFFFFF"/>
                </a:solidFill>
                <a:latin typeface="Calibri"/>
                <a:cs typeface="Calibri"/>
              </a:rPr>
              <a:t>) </a:t>
            </a:r>
            <a:r>
              <a:rPr sz="1100" spc="70" dirty="0">
                <a:solidFill>
                  <a:srgbClr val="FFFFFF"/>
                </a:solidFill>
                <a:latin typeface="Calibri"/>
                <a:cs typeface="Calibri"/>
              </a:rPr>
              <a:t>και </a:t>
            </a:r>
            <a:r>
              <a:rPr sz="1100" b="1" spc="85" dirty="0">
                <a:solidFill>
                  <a:srgbClr val="FFB800"/>
                </a:solidFill>
                <a:latin typeface="Calibri"/>
                <a:cs typeface="Calibri"/>
              </a:rPr>
              <a:t>των </a:t>
            </a:r>
            <a:r>
              <a:rPr sz="1100" spc="80" dirty="0">
                <a:solidFill>
                  <a:srgbClr val="FFFFFF"/>
                </a:solidFill>
                <a:latin typeface="Calibri"/>
                <a:cs typeface="Calibri"/>
              </a:rPr>
              <a:t>αυτόνομων </a:t>
            </a:r>
            <a:r>
              <a:rPr sz="1100" spc="85" dirty="0">
                <a:solidFill>
                  <a:srgbClr val="FFFFFF"/>
                </a:solidFill>
                <a:latin typeface="Calibri"/>
                <a:cs typeface="Calibri"/>
              </a:rPr>
              <a:t> </a:t>
            </a:r>
            <a:r>
              <a:rPr sz="1100" b="1" spc="75" dirty="0">
                <a:solidFill>
                  <a:srgbClr val="FFB800"/>
                </a:solidFill>
                <a:latin typeface="Calibri"/>
                <a:cs typeface="Calibri"/>
              </a:rPr>
              <a:t>τεχνολογιών	</a:t>
            </a:r>
            <a:r>
              <a:rPr sz="1100" b="1" spc="80" dirty="0">
                <a:solidFill>
                  <a:srgbClr val="FFB800"/>
                </a:solidFill>
                <a:latin typeface="Calibri"/>
                <a:cs typeface="Calibri"/>
              </a:rPr>
              <a:t>περαιτέρω</a:t>
            </a:r>
            <a:r>
              <a:rPr sz="1100" b="1" spc="85" dirty="0">
                <a:solidFill>
                  <a:srgbClr val="FFB800"/>
                </a:solidFill>
                <a:latin typeface="Calibri"/>
                <a:cs typeface="Calibri"/>
              </a:rPr>
              <a:t> </a:t>
            </a:r>
            <a:r>
              <a:rPr sz="1100" spc="75" dirty="0">
                <a:solidFill>
                  <a:srgbClr val="FFFFFF"/>
                </a:solidFill>
                <a:latin typeface="Calibri"/>
                <a:cs typeface="Calibri"/>
              </a:rPr>
              <a:t>μεταξύ</a:t>
            </a:r>
            <a:r>
              <a:rPr sz="1100" spc="80" dirty="0">
                <a:solidFill>
                  <a:srgbClr val="FFFFFF"/>
                </a:solidFill>
                <a:latin typeface="Calibri"/>
                <a:cs typeface="Calibri"/>
              </a:rPr>
              <a:t> </a:t>
            </a:r>
            <a:r>
              <a:rPr sz="1100" spc="90" dirty="0">
                <a:solidFill>
                  <a:srgbClr val="FFFFFF"/>
                </a:solidFill>
                <a:latin typeface="Calibri"/>
                <a:cs typeface="Calibri"/>
              </a:rPr>
              <a:t>ΟΤ</a:t>
            </a:r>
            <a:r>
              <a:rPr sz="1100" spc="95" dirty="0">
                <a:solidFill>
                  <a:srgbClr val="FFFFFF"/>
                </a:solidFill>
                <a:latin typeface="Calibri"/>
                <a:cs typeface="Calibri"/>
              </a:rPr>
              <a:t> </a:t>
            </a:r>
            <a:r>
              <a:rPr sz="1100" spc="70" dirty="0">
                <a:solidFill>
                  <a:srgbClr val="FFFFFF"/>
                </a:solidFill>
                <a:latin typeface="Calibri"/>
                <a:cs typeface="Calibri"/>
              </a:rPr>
              <a:t>και</a:t>
            </a:r>
            <a:r>
              <a:rPr sz="1100" spc="75" dirty="0">
                <a:solidFill>
                  <a:srgbClr val="FFFFFF"/>
                </a:solidFill>
                <a:latin typeface="Calibri"/>
                <a:cs typeface="Calibri"/>
              </a:rPr>
              <a:t> </a:t>
            </a:r>
            <a:r>
              <a:rPr sz="1100" spc="70" dirty="0">
                <a:solidFill>
                  <a:srgbClr val="FFFFFF"/>
                </a:solidFill>
                <a:latin typeface="Calibri"/>
                <a:cs typeface="Calibri"/>
              </a:rPr>
              <a:t>ΤΠ,</a:t>
            </a:r>
            <a:r>
              <a:rPr sz="1100" spc="75" dirty="0">
                <a:solidFill>
                  <a:srgbClr val="FFFFFF"/>
                </a:solidFill>
                <a:latin typeface="Calibri"/>
                <a:cs typeface="Calibri"/>
              </a:rPr>
              <a:t> αυξάνοντας</a:t>
            </a:r>
            <a:r>
              <a:rPr sz="1100" spc="80" dirty="0">
                <a:solidFill>
                  <a:srgbClr val="FFFFFF"/>
                </a:solidFill>
                <a:latin typeface="Calibri"/>
                <a:cs typeface="Calibri"/>
              </a:rPr>
              <a:t> </a:t>
            </a:r>
            <a:r>
              <a:rPr sz="1100" spc="75" dirty="0">
                <a:solidFill>
                  <a:srgbClr val="FFFFFF"/>
                </a:solidFill>
                <a:latin typeface="Calibri"/>
                <a:cs typeface="Calibri"/>
              </a:rPr>
              <a:t>τους</a:t>
            </a:r>
            <a:r>
              <a:rPr sz="1100" spc="80" dirty="0">
                <a:solidFill>
                  <a:srgbClr val="FFFFFF"/>
                </a:solidFill>
                <a:latin typeface="Calibri"/>
                <a:cs typeface="Calibri"/>
              </a:rPr>
              <a:t> </a:t>
            </a:r>
            <a:r>
              <a:rPr sz="1100" spc="75" dirty="0">
                <a:solidFill>
                  <a:srgbClr val="FFFFFF"/>
                </a:solidFill>
                <a:latin typeface="Calibri"/>
                <a:cs typeface="Calibri"/>
              </a:rPr>
              <a:t>κινδύνους </a:t>
            </a:r>
            <a:r>
              <a:rPr sz="1100" spc="80" dirty="0">
                <a:solidFill>
                  <a:srgbClr val="FFFFFF"/>
                </a:solidFill>
                <a:latin typeface="Calibri"/>
                <a:cs typeface="Calibri"/>
              </a:rPr>
              <a:t> </a:t>
            </a:r>
            <a:r>
              <a:rPr sz="1100" spc="75" dirty="0">
                <a:solidFill>
                  <a:srgbClr val="FFFFFF"/>
                </a:solidFill>
                <a:latin typeface="Calibri"/>
                <a:cs typeface="Calibri"/>
              </a:rPr>
              <a:t>κυβερνοασφάλειας.</a:t>
            </a:r>
            <a:endParaRPr sz="1100">
              <a:latin typeface="Calibri"/>
              <a:cs typeface="Calibri"/>
            </a:endParaRPr>
          </a:p>
          <a:p>
            <a:pPr>
              <a:lnSpc>
                <a:spcPct val="100000"/>
              </a:lnSpc>
              <a:buClr>
                <a:srgbClr val="FFB800"/>
              </a:buClr>
              <a:buFont typeface="Courier New"/>
              <a:buChar char="o"/>
            </a:pPr>
            <a:endParaRPr sz="1100">
              <a:latin typeface="Calibri"/>
              <a:cs typeface="Calibri"/>
            </a:endParaRPr>
          </a:p>
          <a:p>
            <a:pPr marL="205104" indent="-193040">
              <a:lnSpc>
                <a:spcPct val="100000"/>
              </a:lnSpc>
              <a:spcBef>
                <a:spcPts val="780"/>
              </a:spcBef>
              <a:buFont typeface="Courier New"/>
              <a:buChar char="o"/>
              <a:tabLst>
                <a:tab pos="205740" algn="l"/>
              </a:tabLst>
            </a:pPr>
            <a:r>
              <a:rPr sz="1100" b="1" spc="80" dirty="0">
                <a:solidFill>
                  <a:srgbClr val="FFB800"/>
                </a:solidFill>
                <a:latin typeface="Calibri"/>
                <a:cs typeface="Calibri"/>
              </a:rPr>
              <a:t>Οι</a:t>
            </a:r>
            <a:r>
              <a:rPr sz="1100" b="1" spc="40" dirty="0">
                <a:solidFill>
                  <a:srgbClr val="FFB800"/>
                </a:solidFill>
                <a:latin typeface="Calibri"/>
                <a:cs typeface="Calibri"/>
              </a:rPr>
              <a:t> </a:t>
            </a:r>
            <a:r>
              <a:rPr sz="1100" b="1" spc="75" dirty="0">
                <a:solidFill>
                  <a:srgbClr val="FFB800"/>
                </a:solidFill>
                <a:latin typeface="Calibri"/>
                <a:cs typeface="Calibri"/>
              </a:rPr>
              <a:t>κυβερνοεπιθέσεις</a:t>
            </a:r>
            <a:r>
              <a:rPr sz="1100" b="1" spc="35" dirty="0">
                <a:solidFill>
                  <a:srgbClr val="FFB800"/>
                </a:solidFill>
                <a:latin typeface="Calibri"/>
                <a:cs typeface="Calibri"/>
              </a:rPr>
              <a:t> </a:t>
            </a:r>
            <a:r>
              <a:rPr sz="1100" spc="75" dirty="0">
                <a:solidFill>
                  <a:srgbClr val="FFFFFF"/>
                </a:solidFill>
                <a:latin typeface="Calibri"/>
                <a:cs typeface="Calibri"/>
              </a:rPr>
              <a:t>στα</a:t>
            </a:r>
            <a:r>
              <a:rPr sz="1100" spc="40" dirty="0">
                <a:solidFill>
                  <a:srgbClr val="FFFFFF"/>
                </a:solidFill>
                <a:latin typeface="Calibri"/>
                <a:cs typeface="Calibri"/>
              </a:rPr>
              <a:t> </a:t>
            </a:r>
            <a:r>
              <a:rPr sz="1100" b="1" spc="80" dirty="0">
                <a:solidFill>
                  <a:srgbClr val="FFB800"/>
                </a:solidFill>
                <a:latin typeface="Calibri"/>
                <a:cs typeface="Calibri"/>
              </a:rPr>
              <a:t>συστήματα</a:t>
            </a:r>
            <a:r>
              <a:rPr sz="1100" b="1" spc="45" dirty="0">
                <a:solidFill>
                  <a:srgbClr val="FFB800"/>
                </a:solidFill>
                <a:latin typeface="Calibri"/>
                <a:cs typeface="Calibri"/>
              </a:rPr>
              <a:t> </a:t>
            </a:r>
            <a:r>
              <a:rPr sz="1100" spc="90" dirty="0">
                <a:solidFill>
                  <a:srgbClr val="FFFFFF"/>
                </a:solidFill>
                <a:latin typeface="Calibri"/>
                <a:cs typeface="Calibri"/>
              </a:rPr>
              <a:t>ΟΤ</a:t>
            </a:r>
            <a:r>
              <a:rPr sz="1100" spc="40" dirty="0">
                <a:solidFill>
                  <a:srgbClr val="FFFFFF"/>
                </a:solidFill>
                <a:latin typeface="Calibri"/>
                <a:cs typeface="Calibri"/>
              </a:rPr>
              <a:t> </a:t>
            </a:r>
            <a:r>
              <a:rPr sz="1100" spc="70" dirty="0">
                <a:solidFill>
                  <a:srgbClr val="FFFFFF"/>
                </a:solidFill>
                <a:latin typeface="Calibri"/>
                <a:cs typeface="Calibri"/>
              </a:rPr>
              <a:t>της</a:t>
            </a:r>
            <a:r>
              <a:rPr sz="1100" spc="40" dirty="0">
                <a:solidFill>
                  <a:srgbClr val="FFFFFF"/>
                </a:solidFill>
                <a:latin typeface="Calibri"/>
                <a:cs typeface="Calibri"/>
              </a:rPr>
              <a:t> </a:t>
            </a:r>
            <a:r>
              <a:rPr sz="1100" spc="70" dirty="0">
                <a:solidFill>
                  <a:srgbClr val="FFFFFF"/>
                </a:solidFill>
                <a:latin typeface="Calibri"/>
                <a:cs typeface="Calibri"/>
              </a:rPr>
              <a:t>ναυτιλιακής</a:t>
            </a:r>
            <a:r>
              <a:rPr sz="1100" spc="40" dirty="0">
                <a:solidFill>
                  <a:srgbClr val="FFFFFF"/>
                </a:solidFill>
                <a:latin typeface="Calibri"/>
                <a:cs typeface="Calibri"/>
              </a:rPr>
              <a:t> </a:t>
            </a:r>
            <a:r>
              <a:rPr sz="1100" spc="75" dirty="0">
                <a:solidFill>
                  <a:srgbClr val="FFFFFF"/>
                </a:solidFill>
                <a:latin typeface="Calibri"/>
                <a:cs typeface="Calibri"/>
              </a:rPr>
              <a:t>βιομηχανίας</a:t>
            </a:r>
            <a:r>
              <a:rPr sz="1100" spc="45" dirty="0">
                <a:solidFill>
                  <a:srgbClr val="FFFFFF"/>
                </a:solidFill>
                <a:latin typeface="Calibri"/>
                <a:cs typeface="Calibri"/>
              </a:rPr>
              <a:t> </a:t>
            </a:r>
            <a:r>
              <a:rPr sz="1100" spc="75" dirty="0">
                <a:solidFill>
                  <a:srgbClr val="FFFFFF"/>
                </a:solidFill>
                <a:latin typeface="Calibri"/>
                <a:cs typeface="Calibri"/>
              </a:rPr>
              <a:t>έχουν</a:t>
            </a:r>
            <a:r>
              <a:rPr sz="1100" spc="40" dirty="0">
                <a:solidFill>
                  <a:srgbClr val="FFFFFF"/>
                </a:solidFill>
                <a:latin typeface="Calibri"/>
                <a:cs typeface="Calibri"/>
              </a:rPr>
              <a:t> </a:t>
            </a:r>
            <a:r>
              <a:rPr sz="1100" spc="75" dirty="0">
                <a:solidFill>
                  <a:srgbClr val="FFFFFF"/>
                </a:solidFill>
                <a:latin typeface="Calibri"/>
                <a:cs typeface="Calibri"/>
              </a:rPr>
              <a:t>αυξηθεί</a:t>
            </a:r>
            <a:endParaRPr sz="1100">
              <a:latin typeface="Calibri"/>
              <a:cs typeface="Calibri"/>
            </a:endParaRPr>
          </a:p>
          <a:p>
            <a:pPr marL="286385">
              <a:lnSpc>
                <a:spcPct val="100000"/>
              </a:lnSpc>
              <a:spcBef>
                <a:spcPts val="360"/>
              </a:spcBef>
            </a:pPr>
            <a:r>
              <a:rPr sz="1100" b="1" spc="105" dirty="0">
                <a:solidFill>
                  <a:srgbClr val="FFB800"/>
                </a:solidFill>
                <a:latin typeface="Calibri"/>
                <a:cs typeface="Calibri"/>
              </a:rPr>
              <a:t>900</a:t>
            </a:r>
            <a:r>
              <a:rPr sz="1100" b="1" spc="40" dirty="0">
                <a:solidFill>
                  <a:srgbClr val="FFB800"/>
                </a:solidFill>
                <a:latin typeface="Calibri"/>
                <a:cs typeface="Calibri"/>
              </a:rPr>
              <a:t> </a:t>
            </a:r>
            <a:r>
              <a:rPr sz="1100" b="1" spc="85" dirty="0">
                <a:solidFill>
                  <a:srgbClr val="FFB800"/>
                </a:solidFill>
                <a:latin typeface="Calibri"/>
                <a:cs typeface="Calibri"/>
              </a:rPr>
              <a:t>τοις</a:t>
            </a:r>
            <a:r>
              <a:rPr sz="1100" b="1" spc="45" dirty="0">
                <a:solidFill>
                  <a:srgbClr val="FFB800"/>
                </a:solidFill>
                <a:latin typeface="Calibri"/>
                <a:cs typeface="Calibri"/>
              </a:rPr>
              <a:t> </a:t>
            </a:r>
            <a:r>
              <a:rPr sz="1100" b="1" spc="105" dirty="0">
                <a:solidFill>
                  <a:srgbClr val="FFB800"/>
                </a:solidFill>
                <a:latin typeface="Calibri"/>
                <a:cs typeface="Calibri"/>
              </a:rPr>
              <a:t>εκατό</a:t>
            </a:r>
            <a:r>
              <a:rPr sz="1100" b="1" spc="50" dirty="0">
                <a:solidFill>
                  <a:srgbClr val="FFB800"/>
                </a:solidFill>
                <a:latin typeface="Calibri"/>
                <a:cs typeface="Calibri"/>
              </a:rPr>
              <a:t> </a:t>
            </a:r>
            <a:r>
              <a:rPr sz="1100" spc="100" dirty="0">
                <a:solidFill>
                  <a:srgbClr val="FFFFFF"/>
                </a:solidFill>
                <a:latin typeface="Calibri"/>
                <a:cs typeface="Calibri"/>
              </a:rPr>
              <a:t>τα</a:t>
            </a:r>
            <a:r>
              <a:rPr sz="1100" spc="45" dirty="0">
                <a:solidFill>
                  <a:srgbClr val="FFFFFF"/>
                </a:solidFill>
                <a:latin typeface="Calibri"/>
                <a:cs typeface="Calibri"/>
              </a:rPr>
              <a:t> </a:t>
            </a:r>
            <a:r>
              <a:rPr sz="1100" spc="95" dirty="0">
                <a:solidFill>
                  <a:srgbClr val="FFFFFF"/>
                </a:solidFill>
                <a:latin typeface="Calibri"/>
                <a:cs typeface="Calibri"/>
              </a:rPr>
              <a:t>τελευταία</a:t>
            </a:r>
            <a:r>
              <a:rPr sz="1100" spc="40" dirty="0">
                <a:solidFill>
                  <a:srgbClr val="FFFFFF"/>
                </a:solidFill>
                <a:latin typeface="Calibri"/>
                <a:cs typeface="Calibri"/>
              </a:rPr>
              <a:t> </a:t>
            </a:r>
            <a:r>
              <a:rPr sz="1100" spc="85" dirty="0">
                <a:solidFill>
                  <a:srgbClr val="FFFFFF"/>
                </a:solidFill>
                <a:latin typeface="Calibri"/>
                <a:cs typeface="Calibri"/>
              </a:rPr>
              <a:t>χρόνια.</a:t>
            </a:r>
            <a:endParaRPr sz="1100">
              <a:latin typeface="Calibri"/>
              <a:cs typeface="Calibri"/>
            </a:endParaRPr>
          </a:p>
          <a:p>
            <a:pPr>
              <a:lnSpc>
                <a:spcPct val="100000"/>
              </a:lnSpc>
              <a:spcBef>
                <a:spcPts val="10"/>
              </a:spcBef>
            </a:pPr>
            <a:endParaRPr sz="1500">
              <a:latin typeface="Calibri"/>
              <a:cs typeface="Calibri"/>
            </a:endParaRPr>
          </a:p>
          <a:p>
            <a:pPr marL="241935" marR="5715" indent="-241935" algn="just">
              <a:lnSpc>
                <a:spcPct val="99600"/>
              </a:lnSpc>
              <a:buClr>
                <a:srgbClr val="FFB800"/>
              </a:buClr>
              <a:buFont typeface="Courier New"/>
              <a:buChar char="o"/>
              <a:tabLst>
                <a:tab pos="241935" algn="l"/>
              </a:tabLst>
            </a:pPr>
            <a:r>
              <a:rPr sz="1100" spc="100" dirty="0">
                <a:solidFill>
                  <a:srgbClr val="FFFFFF"/>
                </a:solidFill>
                <a:latin typeface="Calibri"/>
                <a:cs typeface="Calibri"/>
              </a:rPr>
              <a:t>Η </a:t>
            </a:r>
            <a:r>
              <a:rPr sz="1100" spc="80" dirty="0">
                <a:solidFill>
                  <a:srgbClr val="FFFFFF"/>
                </a:solidFill>
                <a:latin typeface="Calibri"/>
                <a:cs typeface="Calibri"/>
              </a:rPr>
              <a:t>τάση αυτή </a:t>
            </a:r>
            <a:r>
              <a:rPr sz="1100" spc="70" dirty="0">
                <a:solidFill>
                  <a:srgbClr val="FFFFFF"/>
                </a:solidFill>
                <a:latin typeface="Calibri"/>
                <a:cs typeface="Calibri"/>
              </a:rPr>
              <a:t>υπογραμμίζει </a:t>
            </a:r>
            <a:r>
              <a:rPr sz="1100" spc="75" dirty="0">
                <a:solidFill>
                  <a:srgbClr val="FFFFFF"/>
                </a:solidFill>
                <a:latin typeface="Calibri"/>
                <a:cs typeface="Calibri"/>
              </a:rPr>
              <a:t>την </a:t>
            </a:r>
            <a:r>
              <a:rPr sz="1100" b="1" spc="75" dirty="0">
                <a:solidFill>
                  <a:srgbClr val="FFB800"/>
                </a:solidFill>
                <a:latin typeface="Calibri"/>
                <a:cs typeface="Calibri"/>
              </a:rPr>
              <a:t>επείγουσα </a:t>
            </a:r>
            <a:r>
              <a:rPr sz="1100" spc="80" dirty="0">
                <a:solidFill>
                  <a:srgbClr val="FFFFFF"/>
                </a:solidFill>
                <a:latin typeface="Calibri"/>
                <a:cs typeface="Calibri"/>
              </a:rPr>
              <a:t>ανάγκη </a:t>
            </a:r>
            <a:r>
              <a:rPr sz="1100" spc="70" dirty="0">
                <a:solidFill>
                  <a:srgbClr val="FFFFFF"/>
                </a:solidFill>
                <a:latin typeface="Calibri"/>
                <a:cs typeface="Calibri"/>
              </a:rPr>
              <a:t>για </a:t>
            </a:r>
            <a:r>
              <a:rPr sz="1100" b="1" spc="75" dirty="0">
                <a:solidFill>
                  <a:srgbClr val="FFB800"/>
                </a:solidFill>
                <a:latin typeface="Calibri"/>
                <a:cs typeface="Calibri"/>
              </a:rPr>
              <a:t>ισχυρά </a:t>
            </a:r>
            <a:r>
              <a:rPr sz="1100" spc="75" dirty="0">
                <a:solidFill>
                  <a:srgbClr val="FFFFFF"/>
                </a:solidFill>
                <a:latin typeface="Calibri"/>
                <a:cs typeface="Calibri"/>
              </a:rPr>
              <a:t>μέτρα </a:t>
            </a:r>
            <a:r>
              <a:rPr sz="1100" b="1" spc="80" dirty="0">
                <a:solidFill>
                  <a:srgbClr val="FFB800"/>
                </a:solidFill>
                <a:latin typeface="Calibri"/>
                <a:cs typeface="Calibri"/>
              </a:rPr>
              <a:t>ασφάλειας στον </a:t>
            </a:r>
            <a:r>
              <a:rPr sz="1100" b="1" spc="85" dirty="0">
                <a:solidFill>
                  <a:srgbClr val="FFB800"/>
                </a:solidFill>
                <a:latin typeface="Calibri"/>
                <a:cs typeface="Calibri"/>
              </a:rPr>
              <a:t> κυβερνοχώρο</a:t>
            </a:r>
            <a:r>
              <a:rPr sz="1100" b="1" spc="90" dirty="0">
                <a:solidFill>
                  <a:srgbClr val="FFB800"/>
                </a:solidFill>
                <a:latin typeface="Calibri"/>
                <a:cs typeface="Calibri"/>
              </a:rPr>
              <a:t> </a:t>
            </a:r>
            <a:r>
              <a:rPr sz="1100" spc="70" dirty="0">
                <a:solidFill>
                  <a:srgbClr val="FFFFFF"/>
                </a:solidFill>
                <a:latin typeface="Calibri"/>
                <a:cs typeface="Calibri"/>
              </a:rPr>
              <a:t>για</a:t>
            </a:r>
            <a:r>
              <a:rPr sz="1100" spc="75" dirty="0">
                <a:solidFill>
                  <a:srgbClr val="FFFFFF"/>
                </a:solidFill>
                <a:latin typeface="Calibri"/>
                <a:cs typeface="Calibri"/>
              </a:rPr>
              <a:t> </a:t>
            </a:r>
            <a:r>
              <a:rPr sz="1100" spc="70" dirty="0">
                <a:solidFill>
                  <a:srgbClr val="FFFFFF"/>
                </a:solidFill>
                <a:latin typeface="Calibri"/>
                <a:cs typeface="Calibri"/>
              </a:rPr>
              <a:t>τη</a:t>
            </a:r>
            <a:r>
              <a:rPr sz="1100" spc="75" dirty="0">
                <a:solidFill>
                  <a:srgbClr val="FFFFFF"/>
                </a:solidFill>
                <a:latin typeface="Calibri"/>
                <a:cs typeface="Calibri"/>
              </a:rPr>
              <a:t> διασφάλιση</a:t>
            </a:r>
            <a:r>
              <a:rPr sz="1100" spc="80" dirty="0">
                <a:solidFill>
                  <a:srgbClr val="FFFFFF"/>
                </a:solidFill>
                <a:latin typeface="Calibri"/>
                <a:cs typeface="Calibri"/>
              </a:rPr>
              <a:t> των</a:t>
            </a:r>
            <a:r>
              <a:rPr sz="1100" spc="85" dirty="0">
                <a:solidFill>
                  <a:srgbClr val="FFFFFF"/>
                </a:solidFill>
                <a:latin typeface="Calibri"/>
                <a:cs typeface="Calibri"/>
              </a:rPr>
              <a:t> </a:t>
            </a:r>
            <a:r>
              <a:rPr sz="1100" b="1" spc="75" dirty="0">
                <a:solidFill>
                  <a:srgbClr val="FFB800"/>
                </a:solidFill>
                <a:latin typeface="Calibri"/>
                <a:cs typeface="Calibri"/>
              </a:rPr>
              <a:t>ναυτιλιακών</a:t>
            </a:r>
            <a:r>
              <a:rPr sz="1100" b="1" spc="80" dirty="0">
                <a:solidFill>
                  <a:srgbClr val="FFB800"/>
                </a:solidFill>
                <a:latin typeface="Calibri"/>
                <a:cs typeface="Calibri"/>
              </a:rPr>
              <a:t> </a:t>
            </a:r>
            <a:r>
              <a:rPr sz="1100" spc="70" dirty="0">
                <a:solidFill>
                  <a:srgbClr val="FFFFFF"/>
                </a:solidFill>
                <a:latin typeface="Calibri"/>
                <a:cs typeface="Calibri"/>
              </a:rPr>
              <a:t>λειτουργιών</a:t>
            </a:r>
            <a:r>
              <a:rPr sz="1100" spc="75" dirty="0">
                <a:solidFill>
                  <a:srgbClr val="FFFFFF"/>
                </a:solidFill>
                <a:latin typeface="Calibri"/>
                <a:cs typeface="Calibri"/>
              </a:rPr>
              <a:t> </a:t>
            </a:r>
            <a:r>
              <a:rPr sz="1100" spc="65" dirty="0">
                <a:solidFill>
                  <a:srgbClr val="FFFFFF"/>
                </a:solidFill>
                <a:latin typeface="Calibri"/>
                <a:cs typeface="Calibri"/>
              </a:rPr>
              <a:t>έναντι</a:t>
            </a:r>
            <a:r>
              <a:rPr sz="1100" spc="70" dirty="0">
                <a:solidFill>
                  <a:srgbClr val="FFFFFF"/>
                </a:solidFill>
                <a:latin typeface="Calibri"/>
                <a:cs typeface="Calibri"/>
              </a:rPr>
              <a:t> </a:t>
            </a:r>
            <a:r>
              <a:rPr sz="1100" spc="75" dirty="0">
                <a:solidFill>
                  <a:srgbClr val="FFFFFF"/>
                </a:solidFill>
                <a:latin typeface="Calibri"/>
                <a:cs typeface="Calibri"/>
              </a:rPr>
              <a:t>δυνητικών </a:t>
            </a:r>
            <a:r>
              <a:rPr sz="1100" spc="80" dirty="0">
                <a:solidFill>
                  <a:srgbClr val="FFFFFF"/>
                </a:solidFill>
                <a:latin typeface="Calibri"/>
                <a:cs typeface="Calibri"/>
              </a:rPr>
              <a:t> </a:t>
            </a:r>
            <a:r>
              <a:rPr sz="1100" spc="65" dirty="0">
                <a:solidFill>
                  <a:srgbClr val="FFFFFF"/>
                </a:solidFill>
                <a:latin typeface="Calibri"/>
                <a:cs typeface="Calibri"/>
              </a:rPr>
              <a:t>κυβερνοαπειλών.</a:t>
            </a:r>
            <a:endParaRPr sz="1100">
              <a:latin typeface="Calibri"/>
              <a:cs typeface="Calibri"/>
            </a:endParaRPr>
          </a:p>
        </p:txBody>
      </p:sp>
      <p:sp>
        <p:nvSpPr>
          <p:cNvPr id="10" name="object 10"/>
          <p:cNvSpPr txBox="1"/>
          <p:nvPr/>
        </p:nvSpPr>
        <p:spPr>
          <a:xfrm>
            <a:off x="52069" y="5720397"/>
            <a:ext cx="4768850" cy="116839"/>
          </a:xfrm>
          <a:prstGeom prst="rect">
            <a:avLst/>
          </a:prstGeom>
        </p:spPr>
        <p:txBody>
          <a:bodyPr vert="horz" wrap="square" lIns="0" tIns="12700" rIns="0" bIns="0" rtlCol="0">
            <a:spAutoFit/>
          </a:bodyPr>
          <a:lstStyle/>
          <a:p>
            <a:pPr marL="12700">
              <a:lnSpc>
                <a:spcPct val="100000"/>
              </a:lnSpc>
              <a:spcBef>
                <a:spcPts val="100"/>
              </a:spcBef>
            </a:pPr>
            <a:r>
              <a:rPr sz="600" u="sng" spc="35" dirty="0">
                <a:solidFill>
                  <a:srgbClr val="FFFFFF"/>
                </a:solidFill>
                <a:uFill>
                  <a:solidFill>
                    <a:srgbClr val="FFFFFF"/>
                  </a:solidFill>
                </a:uFill>
                <a:latin typeface="Calibri"/>
                <a:cs typeface="Calibri"/>
                <a:hlinkClick r:id="rId3"/>
              </a:rPr>
              <a:t>Navigating</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Cybersecurity</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Challenges</a:t>
            </a:r>
            <a:r>
              <a:rPr sz="600" u="sng" spc="25" dirty="0">
                <a:solidFill>
                  <a:srgbClr val="FFFFFF"/>
                </a:solidFill>
                <a:uFill>
                  <a:solidFill>
                    <a:srgbClr val="FFFFFF"/>
                  </a:solidFill>
                </a:uFill>
                <a:latin typeface="Calibri"/>
                <a:cs typeface="Calibri"/>
                <a:hlinkClick r:id="rId3"/>
              </a:rPr>
              <a:t> </a:t>
            </a:r>
            <a:r>
              <a:rPr sz="600" u="sng" spc="30" dirty="0">
                <a:solidFill>
                  <a:srgbClr val="FFFFFF"/>
                </a:solidFill>
                <a:uFill>
                  <a:solidFill>
                    <a:srgbClr val="FFFFFF"/>
                  </a:solidFill>
                </a:uFill>
                <a:latin typeface="Calibri"/>
                <a:cs typeface="Calibri"/>
                <a:hlinkClick r:id="rId3"/>
              </a:rPr>
              <a:t>in</a:t>
            </a:r>
            <a:r>
              <a:rPr sz="600" u="sng" spc="2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Maritime</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Operational</a:t>
            </a:r>
            <a:r>
              <a:rPr sz="600" u="sng" spc="3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Technology</a:t>
            </a:r>
            <a:r>
              <a:rPr sz="600" u="sng" spc="3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maritime-executive.com),</a:t>
            </a:r>
            <a:r>
              <a:rPr sz="600" u="sng" spc="25"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rPr>
              <a:t>πρόσβαση</a:t>
            </a:r>
            <a:r>
              <a:rPr sz="600" u="sng" spc="40" dirty="0">
                <a:solidFill>
                  <a:srgbClr val="FFFFFF"/>
                </a:solidFill>
                <a:uFill>
                  <a:solidFill>
                    <a:srgbClr val="FFFFFF"/>
                  </a:solidFill>
                </a:uFill>
                <a:latin typeface="Calibri"/>
                <a:cs typeface="Calibri"/>
              </a:rPr>
              <a:t> </a:t>
            </a:r>
            <a:r>
              <a:rPr sz="600" u="sng" spc="35" dirty="0">
                <a:solidFill>
                  <a:srgbClr val="FFFFFF"/>
                </a:solidFill>
                <a:uFill>
                  <a:solidFill>
                    <a:srgbClr val="FFFFFF"/>
                  </a:solidFill>
                </a:uFill>
                <a:latin typeface="Calibri"/>
                <a:cs typeface="Calibri"/>
              </a:rPr>
              <a:t>τον</a:t>
            </a:r>
            <a:r>
              <a:rPr sz="600" spc="35" dirty="0">
                <a:solidFill>
                  <a:srgbClr val="FFFFFF"/>
                </a:solidFill>
                <a:latin typeface="Calibri"/>
                <a:cs typeface="Calibri"/>
              </a:rPr>
              <a:t> </a:t>
            </a:r>
            <a:r>
              <a:rPr sz="600" spc="40" dirty="0">
                <a:solidFill>
                  <a:srgbClr val="FFFFFF"/>
                </a:solidFill>
                <a:latin typeface="Calibri"/>
                <a:cs typeface="Calibri"/>
              </a:rPr>
              <a:t>Φεβρουάριο</a:t>
            </a:r>
            <a:r>
              <a:rPr sz="600" spc="30" dirty="0">
                <a:solidFill>
                  <a:srgbClr val="FFFFFF"/>
                </a:solidFill>
                <a:latin typeface="Calibri"/>
                <a:cs typeface="Calibri"/>
              </a:rPr>
              <a:t> </a:t>
            </a:r>
            <a:r>
              <a:rPr sz="600" spc="45" dirty="0">
                <a:solidFill>
                  <a:srgbClr val="FFFFFF"/>
                </a:solidFill>
                <a:latin typeface="Calibri"/>
                <a:cs typeface="Calibri"/>
              </a:rPr>
              <a:t>2024</a:t>
            </a:r>
            <a:endParaRPr sz="600">
              <a:latin typeface="Calibri"/>
              <a:cs typeface="Calibri"/>
            </a:endParaRPr>
          </a:p>
        </p:txBody>
      </p:sp>
      <p:pic>
        <p:nvPicPr>
          <p:cNvPr id="11" name="object 11"/>
          <p:cNvPicPr/>
          <p:nvPr/>
        </p:nvPicPr>
        <p:blipFill>
          <a:blip r:embed="rId4" cstate="print"/>
          <a:stretch>
            <a:fillRect/>
          </a:stretch>
        </p:blipFill>
        <p:spPr>
          <a:xfrm>
            <a:off x="7549832" y="5230177"/>
            <a:ext cx="3293427" cy="611187"/>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717867"/>
            <a:ext cx="3659504" cy="414020"/>
          </a:xfrm>
          <a:prstGeom prst="rect">
            <a:avLst/>
          </a:prstGeom>
        </p:spPr>
        <p:txBody>
          <a:bodyPr vert="horz" wrap="square" lIns="0" tIns="12700" rIns="0" bIns="0" rtlCol="0">
            <a:spAutoFit/>
          </a:bodyPr>
          <a:lstStyle/>
          <a:p>
            <a:pPr marL="12700">
              <a:lnSpc>
                <a:spcPct val="100000"/>
              </a:lnSpc>
              <a:spcBef>
                <a:spcPts val="100"/>
              </a:spcBef>
            </a:pPr>
            <a:r>
              <a:rPr spc="120" dirty="0"/>
              <a:t>Κάποια</a:t>
            </a:r>
            <a:r>
              <a:rPr spc="140" dirty="0"/>
              <a:t> </a:t>
            </a:r>
            <a:r>
              <a:rPr spc="114" dirty="0"/>
              <a:t>βασική</a:t>
            </a:r>
            <a:r>
              <a:rPr spc="145" dirty="0"/>
              <a:t> </a:t>
            </a:r>
            <a:r>
              <a:rPr spc="114" dirty="0"/>
              <a:t>ορολογία</a:t>
            </a:r>
          </a:p>
        </p:txBody>
      </p:sp>
      <p:sp>
        <p:nvSpPr>
          <p:cNvPr id="9" name="object 9"/>
          <p:cNvSpPr txBox="1"/>
          <p:nvPr/>
        </p:nvSpPr>
        <p:spPr>
          <a:xfrm>
            <a:off x="5710554" y="1369059"/>
            <a:ext cx="6353810" cy="4041491"/>
          </a:xfrm>
          <a:prstGeom prst="rect">
            <a:avLst/>
          </a:prstGeom>
        </p:spPr>
        <p:txBody>
          <a:bodyPr vert="horz" wrap="square" lIns="0" tIns="12700" rIns="0" bIns="0" rtlCol="0">
            <a:spAutoFit/>
          </a:bodyPr>
          <a:lstStyle/>
          <a:p>
            <a:pPr marL="231775" indent="-219075">
              <a:lnSpc>
                <a:spcPct val="100000"/>
              </a:lnSpc>
              <a:spcBef>
                <a:spcPts val="100"/>
              </a:spcBef>
              <a:buFont typeface="Courier New"/>
              <a:buChar char="o"/>
              <a:tabLst>
                <a:tab pos="231775" algn="l"/>
              </a:tabLst>
            </a:pPr>
            <a:r>
              <a:rPr sz="1250" b="1" spc="100" dirty="0">
                <a:solidFill>
                  <a:srgbClr val="FFB800"/>
                </a:solidFill>
                <a:latin typeface="Calibri"/>
                <a:cs typeface="Calibri"/>
              </a:rPr>
              <a:t>Απλό</a:t>
            </a:r>
            <a:r>
              <a:rPr sz="1250" b="1" spc="20" dirty="0">
                <a:solidFill>
                  <a:srgbClr val="FFB800"/>
                </a:solidFill>
                <a:latin typeface="Calibri"/>
                <a:cs typeface="Calibri"/>
              </a:rPr>
              <a:t> </a:t>
            </a:r>
            <a:r>
              <a:rPr sz="1250" b="1" spc="85" dirty="0">
                <a:solidFill>
                  <a:srgbClr val="FFB800"/>
                </a:solidFill>
                <a:latin typeface="Calibri"/>
                <a:cs typeface="Calibri"/>
              </a:rPr>
              <a:t>κείμενο</a:t>
            </a:r>
            <a:r>
              <a:rPr sz="1250" b="1" spc="35" dirty="0">
                <a:solidFill>
                  <a:srgbClr val="FFB800"/>
                </a:solidFill>
                <a:latin typeface="Calibri"/>
                <a:cs typeface="Calibri"/>
              </a:rPr>
              <a:t> </a:t>
            </a:r>
            <a:r>
              <a:rPr sz="1250" spc="95" dirty="0">
                <a:solidFill>
                  <a:srgbClr val="FFFFFF"/>
                </a:solidFill>
                <a:latin typeface="Calibri"/>
                <a:cs typeface="Calibri"/>
              </a:rPr>
              <a:t>πρωτότυπο</a:t>
            </a:r>
            <a:r>
              <a:rPr sz="1250" spc="30" dirty="0">
                <a:solidFill>
                  <a:srgbClr val="FFFFFF"/>
                </a:solidFill>
                <a:latin typeface="Calibri"/>
                <a:cs typeface="Calibri"/>
              </a:rPr>
              <a:t> </a:t>
            </a:r>
            <a:r>
              <a:rPr sz="1250" spc="85" dirty="0">
                <a:solidFill>
                  <a:srgbClr val="FFFFFF"/>
                </a:solidFill>
                <a:latin typeface="Calibri"/>
                <a:cs typeface="Calibri"/>
              </a:rPr>
              <a:t>μήνυμα</a:t>
            </a:r>
            <a:endParaRPr sz="1250" dirty="0">
              <a:latin typeface="Calibri"/>
              <a:cs typeface="Calibri"/>
            </a:endParaRPr>
          </a:p>
          <a:p>
            <a:pPr>
              <a:lnSpc>
                <a:spcPct val="100000"/>
              </a:lnSpc>
              <a:spcBef>
                <a:spcPts val="50"/>
              </a:spcBef>
              <a:buClr>
                <a:srgbClr val="FFB800"/>
              </a:buClr>
              <a:buFont typeface="Courier New"/>
              <a:buChar char="o"/>
            </a:pPr>
            <a:endParaRPr sz="1100" dirty="0">
              <a:latin typeface="Calibri"/>
              <a:cs typeface="Calibri"/>
            </a:endParaRPr>
          </a:p>
          <a:p>
            <a:pPr marL="241300" indent="-228600">
              <a:lnSpc>
                <a:spcPct val="100000"/>
              </a:lnSpc>
              <a:buFont typeface="Courier New"/>
              <a:buChar char="o"/>
              <a:tabLst>
                <a:tab pos="241300" algn="l"/>
              </a:tabLst>
            </a:pPr>
            <a:r>
              <a:rPr sz="1250" b="1" spc="105" dirty="0">
                <a:solidFill>
                  <a:srgbClr val="FFB800"/>
                </a:solidFill>
                <a:latin typeface="Calibri"/>
                <a:cs typeface="Calibri"/>
              </a:rPr>
              <a:t>Ciphertext</a:t>
            </a:r>
            <a:r>
              <a:rPr sz="1250" b="1" spc="50" dirty="0">
                <a:solidFill>
                  <a:srgbClr val="FFB800"/>
                </a:solidFill>
                <a:latin typeface="Calibri"/>
                <a:cs typeface="Calibri"/>
              </a:rPr>
              <a:t> </a:t>
            </a:r>
            <a:r>
              <a:rPr sz="1250" b="1" spc="75" dirty="0">
                <a:solidFill>
                  <a:srgbClr val="FFB800"/>
                </a:solidFill>
                <a:latin typeface="Calibri"/>
                <a:cs typeface="Calibri"/>
              </a:rPr>
              <a:t>-</a:t>
            </a:r>
            <a:r>
              <a:rPr sz="1250" b="1" spc="50" dirty="0">
                <a:solidFill>
                  <a:srgbClr val="FFB800"/>
                </a:solidFill>
                <a:latin typeface="Calibri"/>
                <a:cs typeface="Calibri"/>
              </a:rPr>
              <a:t> </a:t>
            </a:r>
            <a:r>
              <a:rPr sz="1250" spc="114" dirty="0">
                <a:solidFill>
                  <a:srgbClr val="FFFFFF"/>
                </a:solidFill>
                <a:latin typeface="Calibri"/>
                <a:cs typeface="Calibri"/>
              </a:rPr>
              <a:t>κώδικας</a:t>
            </a:r>
            <a:r>
              <a:rPr sz="1250" spc="45" dirty="0">
                <a:solidFill>
                  <a:srgbClr val="FFFFFF"/>
                </a:solidFill>
                <a:latin typeface="Calibri"/>
                <a:cs typeface="Calibri"/>
              </a:rPr>
              <a:t> </a:t>
            </a:r>
            <a:r>
              <a:rPr sz="1250" spc="125" dirty="0">
                <a:solidFill>
                  <a:srgbClr val="FFFFFF"/>
                </a:solidFill>
                <a:latin typeface="Calibri"/>
                <a:cs typeface="Calibri"/>
              </a:rPr>
              <a:t>προγραμματισμού</a:t>
            </a:r>
            <a:r>
              <a:rPr sz="1250" spc="50" dirty="0">
                <a:solidFill>
                  <a:srgbClr val="FFFFFF"/>
                </a:solidFill>
                <a:latin typeface="Calibri"/>
                <a:cs typeface="Calibri"/>
              </a:rPr>
              <a:t> </a:t>
            </a:r>
            <a:r>
              <a:rPr sz="1250" spc="120" dirty="0">
                <a:solidFill>
                  <a:srgbClr val="FFFFFF"/>
                </a:solidFill>
                <a:latin typeface="Calibri"/>
                <a:cs typeface="Calibri"/>
              </a:rPr>
              <a:t>μήνυμα</a:t>
            </a:r>
            <a:endParaRPr sz="1250" dirty="0">
              <a:latin typeface="Calibri"/>
              <a:cs typeface="Calibri"/>
            </a:endParaRPr>
          </a:p>
          <a:p>
            <a:pPr>
              <a:lnSpc>
                <a:spcPct val="100000"/>
              </a:lnSpc>
              <a:spcBef>
                <a:spcPts val="55"/>
              </a:spcBef>
              <a:buClr>
                <a:srgbClr val="FFB800"/>
              </a:buClr>
              <a:buFont typeface="Courier New"/>
              <a:buChar char="o"/>
            </a:pPr>
            <a:endParaRPr sz="1050" dirty="0">
              <a:latin typeface="Calibri"/>
              <a:cs typeface="Calibri"/>
            </a:endParaRPr>
          </a:p>
          <a:p>
            <a:pPr marL="12700" marR="327025">
              <a:lnSpc>
                <a:spcPct val="104299"/>
              </a:lnSpc>
              <a:buFont typeface="Courier New"/>
              <a:buChar char="o"/>
              <a:tabLst>
                <a:tab pos="222250" algn="l"/>
              </a:tabLst>
            </a:pPr>
            <a:r>
              <a:rPr lang="el-GR" sz="1250" b="1" spc="55" dirty="0">
                <a:solidFill>
                  <a:srgbClr val="FFB800"/>
                </a:solidFill>
                <a:latin typeface="Calibri"/>
                <a:cs typeface="Calibri"/>
              </a:rPr>
              <a:t>   </a:t>
            </a:r>
            <a:r>
              <a:rPr sz="1250" b="1" spc="55" dirty="0">
                <a:solidFill>
                  <a:srgbClr val="FFB800"/>
                </a:solidFill>
                <a:latin typeface="Calibri"/>
                <a:cs typeface="Calibri"/>
              </a:rPr>
              <a:t>Cipher</a:t>
            </a:r>
            <a:r>
              <a:rPr sz="1250" b="1" spc="30" dirty="0">
                <a:solidFill>
                  <a:srgbClr val="FFB800"/>
                </a:solidFill>
                <a:latin typeface="Calibri"/>
                <a:cs typeface="Calibri"/>
              </a:rPr>
              <a:t> </a:t>
            </a:r>
            <a:r>
              <a:rPr sz="1250" spc="55" dirty="0">
                <a:solidFill>
                  <a:srgbClr val="FFFFFF"/>
                </a:solidFill>
                <a:latin typeface="Calibri"/>
                <a:cs typeface="Calibri"/>
              </a:rPr>
              <a:t>αλγόριθμος</a:t>
            </a:r>
            <a:r>
              <a:rPr sz="1250" spc="35" dirty="0">
                <a:solidFill>
                  <a:srgbClr val="FFFFFF"/>
                </a:solidFill>
                <a:latin typeface="Calibri"/>
                <a:cs typeface="Calibri"/>
              </a:rPr>
              <a:t> </a:t>
            </a:r>
            <a:r>
              <a:rPr sz="1250" spc="50" dirty="0">
                <a:solidFill>
                  <a:srgbClr val="FFFFFF"/>
                </a:solidFill>
                <a:latin typeface="Calibri"/>
                <a:cs typeface="Calibri"/>
              </a:rPr>
              <a:t>για</a:t>
            </a:r>
            <a:r>
              <a:rPr sz="1250" spc="30" dirty="0">
                <a:solidFill>
                  <a:srgbClr val="FFFFFF"/>
                </a:solidFill>
                <a:latin typeface="Calibri"/>
                <a:cs typeface="Calibri"/>
              </a:rPr>
              <a:t> </a:t>
            </a:r>
            <a:r>
              <a:rPr sz="1250" b="1" spc="55" dirty="0">
                <a:solidFill>
                  <a:srgbClr val="FFFFFF"/>
                </a:solidFill>
                <a:latin typeface="Calibri"/>
                <a:cs typeface="Calibri"/>
              </a:rPr>
              <a:t>τη</a:t>
            </a:r>
            <a:r>
              <a:rPr sz="1250" b="1" spc="35" dirty="0">
                <a:solidFill>
                  <a:srgbClr val="FFFFFF"/>
                </a:solidFill>
                <a:latin typeface="Calibri"/>
                <a:cs typeface="Calibri"/>
              </a:rPr>
              <a:t> </a:t>
            </a:r>
            <a:r>
              <a:rPr sz="1250" b="1" spc="60" dirty="0">
                <a:solidFill>
                  <a:srgbClr val="FFFFFF"/>
                </a:solidFill>
                <a:latin typeface="Calibri"/>
                <a:cs typeface="Calibri"/>
              </a:rPr>
              <a:t>μετατροπή</a:t>
            </a:r>
            <a:r>
              <a:rPr sz="1250" b="1" spc="35" dirty="0">
                <a:solidFill>
                  <a:srgbClr val="FFFFFF"/>
                </a:solidFill>
                <a:latin typeface="Calibri"/>
                <a:cs typeface="Calibri"/>
              </a:rPr>
              <a:t> </a:t>
            </a:r>
            <a:r>
              <a:rPr sz="1250" b="1" spc="55" dirty="0">
                <a:solidFill>
                  <a:srgbClr val="FFFFFF"/>
                </a:solidFill>
                <a:latin typeface="Calibri"/>
                <a:cs typeface="Calibri"/>
              </a:rPr>
              <a:t>του</a:t>
            </a:r>
            <a:r>
              <a:rPr sz="1250" b="1" spc="30" dirty="0">
                <a:solidFill>
                  <a:srgbClr val="FFFFFF"/>
                </a:solidFill>
                <a:latin typeface="Calibri"/>
                <a:cs typeface="Calibri"/>
              </a:rPr>
              <a:t> </a:t>
            </a:r>
            <a:r>
              <a:rPr sz="1250" b="1" spc="65" dirty="0">
                <a:solidFill>
                  <a:srgbClr val="FFFFFF"/>
                </a:solidFill>
                <a:latin typeface="Calibri"/>
                <a:cs typeface="Calibri"/>
              </a:rPr>
              <a:t>απλού</a:t>
            </a:r>
            <a:r>
              <a:rPr sz="1250" b="1" spc="35" dirty="0">
                <a:solidFill>
                  <a:srgbClr val="FFFFFF"/>
                </a:solidFill>
                <a:latin typeface="Calibri"/>
                <a:cs typeface="Calibri"/>
              </a:rPr>
              <a:t> </a:t>
            </a:r>
            <a:r>
              <a:rPr sz="1250" b="1" spc="55" dirty="0">
                <a:solidFill>
                  <a:srgbClr val="FFFFFF"/>
                </a:solidFill>
                <a:latin typeface="Calibri"/>
                <a:cs typeface="Calibri"/>
              </a:rPr>
              <a:t>κειμένου</a:t>
            </a:r>
            <a:r>
              <a:rPr sz="1250" b="1" spc="40" dirty="0">
                <a:solidFill>
                  <a:srgbClr val="FFFFFF"/>
                </a:solidFill>
                <a:latin typeface="Calibri"/>
                <a:cs typeface="Calibri"/>
              </a:rPr>
              <a:t> </a:t>
            </a:r>
            <a:r>
              <a:rPr sz="1250" spc="60" dirty="0">
                <a:solidFill>
                  <a:srgbClr val="FFFFFF"/>
                </a:solidFill>
                <a:latin typeface="Calibri"/>
                <a:cs typeface="Calibri"/>
              </a:rPr>
              <a:t>σε</a:t>
            </a:r>
            <a:r>
              <a:rPr sz="1250" spc="35" dirty="0">
                <a:solidFill>
                  <a:srgbClr val="FFFFFF"/>
                </a:solidFill>
                <a:latin typeface="Calibri"/>
                <a:cs typeface="Calibri"/>
              </a:rPr>
              <a:t> </a:t>
            </a:r>
            <a:r>
              <a:rPr sz="1250" b="1" spc="50" dirty="0">
                <a:solidFill>
                  <a:srgbClr val="FFFFFF"/>
                </a:solidFill>
                <a:latin typeface="Calibri"/>
                <a:cs typeface="Calibri"/>
              </a:rPr>
              <a:t>κρυπτογραφημένο </a:t>
            </a:r>
            <a:r>
              <a:rPr sz="1250" b="1" spc="-270" dirty="0">
                <a:solidFill>
                  <a:srgbClr val="FFFFFF"/>
                </a:solidFill>
                <a:latin typeface="Calibri"/>
                <a:cs typeface="Calibri"/>
              </a:rPr>
              <a:t> </a:t>
            </a:r>
            <a:r>
              <a:rPr sz="1250" b="1" spc="45" dirty="0">
                <a:solidFill>
                  <a:srgbClr val="FFFFFF"/>
                </a:solidFill>
                <a:latin typeface="Calibri"/>
                <a:cs typeface="Calibri"/>
              </a:rPr>
              <a:t>κείμενο</a:t>
            </a:r>
            <a:endParaRPr sz="1250" dirty="0">
              <a:latin typeface="Calibri"/>
              <a:cs typeface="Calibri"/>
            </a:endParaRPr>
          </a:p>
          <a:p>
            <a:pPr>
              <a:lnSpc>
                <a:spcPct val="100000"/>
              </a:lnSpc>
              <a:spcBef>
                <a:spcPts val="10"/>
              </a:spcBef>
              <a:buClr>
                <a:srgbClr val="FFB800"/>
              </a:buClr>
              <a:buFont typeface="Courier New"/>
              <a:buChar char="o"/>
            </a:pPr>
            <a:endParaRPr sz="1050" dirty="0">
              <a:latin typeface="Calibri"/>
              <a:cs typeface="Calibri"/>
            </a:endParaRPr>
          </a:p>
          <a:p>
            <a:pPr marL="12700" marR="5080">
              <a:lnSpc>
                <a:spcPct val="104299"/>
              </a:lnSpc>
              <a:spcBef>
                <a:spcPts val="5"/>
              </a:spcBef>
              <a:buFont typeface="Courier New"/>
              <a:buChar char="o"/>
              <a:tabLst>
                <a:tab pos="231775" algn="l"/>
              </a:tabLst>
            </a:pPr>
            <a:r>
              <a:rPr lang="el-GR" sz="1250" b="1" spc="80" dirty="0">
                <a:solidFill>
                  <a:srgbClr val="FFB800"/>
                </a:solidFill>
                <a:latin typeface="Calibri"/>
                <a:cs typeface="Calibri"/>
              </a:rPr>
              <a:t>   </a:t>
            </a:r>
            <a:r>
              <a:rPr sz="1250" b="1" spc="80" dirty="0" err="1">
                <a:solidFill>
                  <a:srgbClr val="FFB800"/>
                </a:solidFill>
                <a:latin typeface="Calibri"/>
                <a:cs typeface="Calibri"/>
              </a:rPr>
              <a:t>Κλειδί</a:t>
            </a:r>
            <a:r>
              <a:rPr sz="1250" b="1" spc="40" dirty="0">
                <a:solidFill>
                  <a:srgbClr val="FFB800"/>
                </a:solidFill>
                <a:latin typeface="Calibri"/>
                <a:cs typeface="Calibri"/>
              </a:rPr>
              <a:t> </a:t>
            </a:r>
            <a:r>
              <a:rPr sz="1250" b="1" spc="90" dirty="0">
                <a:solidFill>
                  <a:srgbClr val="FFFFFF"/>
                </a:solidFill>
                <a:latin typeface="Calibri"/>
                <a:cs typeface="Calibri"/>
              </a:rPr>
              <a:t>πληροφορίες</a:t>
            </a:r>
            <a:r>
              <a:rPr sz="1250" b="1" spc="50" dirty="0">
                <a:solidFill>
                  <a:srgbClr val="FFFFFF"/>
                </a:solidFill>
                <a:latin typeface="Calibri"/>
                <a:cs typeface="Calibri"/>
              </a:rPr>
              <a:t> </a:t>
            </a:r>
            <a:r>
              <a:rPr sz="1250" b="1" spc="100" dirty="0">
                <a:solidFill>
                  <a:srgbClr val="FFFFFF"/>
                </a:solidFill>
                <a:latin typeface="Calibri"/>
                <a:cs typeface="Calibri"/>
              </a:rPr>
              <a:t>που</a:t>
            </a:r>
            <a:r>
              <a:rPr sz="1250" b="1" spc="50" dirty="0">
                <a:solidFill>
                  <a:srgbClr val="FFFFFF"/>
                </a:solidFill>
                <a:latin typeface="Calibri"/>
                <a:cs typeface="Calibri"/>
              </a:rPr>
              <a:t> </a:t>
            </a:r>
            <a:r>
              <a:rPr sz="1250" b="1" spc="85" dirty="0">
                <a:solidFill>
                  <a:srgbClr val="FFFFFF"/>
                </a:solidFill>
                <a:latin typeface="Calibri"/>
                <a:cs typeface="Calibri"/>
              </a:rPr>
              <a:t>χρησιμοποιούνται</a:t>
            </a:r>
            <a:r>
              <a:rPr sz="1250" b="1" spc="50" dirty="0">
                <a:solidFill>
                  <a:srgbClr val="FFFFFF"/>
                </a:solidFill>
                <a:latin typeface="Calibri"/>
                <a:cs typeface="Calibri"/>
              </a:rPr>
              <a:t> </a:t>
            </a:r>
            <a:r>
              <a:rPr sz="1250" spc="85" dirty="0">
                <a:solidFill>
                  <a:srgbClr val="FFFFFF"/>
                </a:solidFill>
                <a:latin typeface="Calibri"/>
                <a:cs typeface="Calibri"/>
              </a:rPr>
              <a:t>στην</a:t>
            </a:r>
            <a:r>
              <a:rPr sz="1250" spc="50" dirty="0">
                <a:solidFill>
                  <a:srgbClr val="FFFFFF"/>
                </a:solidFill>
                <a:latin typeface="Calibri"/>
                <a:cs typeface="Calibri"/>
              </a:rPr>
              <a:t> </a:t>
            </a:r>
            <a:r>
              <a:rPr sz="1250" spc="90" dirty="0">
                <a:solidFill>
                  <a:srgbClr val="FFFFFF"/>
                </a:solidFill>
                <a:latin typeface="Calibri"/>
                <a:cs typeface="Calibri"/>
              </a:rPr>
              <a:t>κρυπτογράφηση,</a:t>
            </a:r>
            <a:r>
              <a:rPr sz="1250" spc="50" dirty="0">
                <a:solidFill>
                  <a:srgbClr val="FFFFFF"/>
                </a:solidFill>
                <a:latin typeface="Calibri"/>
                <a:cs typeface="Calibri"/>
              </a:rPr>
              <a:t> </a:t>
            </a:r>
            <a:r>
              <a:rPr sz="1250" spc="85" dirty="0">
                <a:solidFill>
                  <a:srgbClr val="FFFFFF"/>
                </a:solidFill>
                <a:latin typeface="Calibri"/>
                <a:cs typeface="Calibri"/>
              </a:rPr>
              <a:t>γνωστές</a:t>
            </a:r>
            <a:r>
              <a:rPr sz="1250" spc="45" dirty="0">
                <a:solidFill>
                  <a:srgbClr val="FFFFFF"/>
                </a:solidFill>
                <a:latin typeface="Calibri"/>
                <a:cs typeface="Calibri"/>
              </a:rPr>
              <a:t> </a:t>
            </a:r>
            <a:r>
              <a:rPr sz="1250" spc="95" dirty="0">
                <a:solidFill>
                  <a:srgbClr val="FFFFFF"/>
                </a:solidFill>
                <a:latin typeface="Calibri"/>
                <a:cs typeface="Calibri"/>
              </a:rPr>
              <a:t>μόνο </a:t>
            </a:r>
            <a:r>
              <a:rPr sz="1250" spc="-265" dirty="0">
                <a:solidFill>
                  <a:srgbClr val="FFFFFF"/>
                </a:solidFill>
                <a:latin typeface="Calibri"/>
                <a:cs typeface="Calibri"/>
              </a:rPr>
              <a:t> </a:t>
            </a:r>
            <a:r>
              <a:rPr sz="1250" spc="85" dirty="0">
                <a:solidFill>
                  <a:srgbClr val="FFFFFF"/>
                </a:solidFill>
                <a:latin typeface="Calibri"/>
                <a:cs typeface="Calibri"/>
              </a:rPr>
              <a:t>στον</a:t>
            </a:r>
            <a:r>
              <a:rPr sz="1250" spc="35" dirty="0">
                <a:solidFill>
                  <a:srgbClr val="FFFFFF"/>
                </a:solidFill>
                <a:latin typeface="Calibri"/>
                <a:cs typeface="Calibri"/>
              </a:rPr>
              <a:t> </a:t>
            </a:r>
            <a:r>
              <a:rPr sz="1250" b="1" spc="80" dirty="0">
                <a:solidFill>
                  <a:srgbClr val="FFFFFF"/>
                </a:solidFill>
                <a:latin typeface="Calibri"/>
                <a:cs typeface="Calibri"/>
              </a:rPr>
              <a:t>αποστολέα/δέκτη</a:t>
            </a:r>
            <a:endParaRPr sz="1250" dirty="0">
              <a:latin typeface="Calibri"/>
              <a:cs typeface="Calibri"/>
            </a:endParaRPr>
          </a:p>
          <a:p>
            <a:pPr>
              <a:lnSpc>
                <a:spcPct val="100000"/>
              </a:lnSpc>
              <a:spcBef>
                <a:spcPts val="10"/>
              </a:spcBef>
              <a:buClr>
                <a:srgbClr val="FFB800"/>
              </a:buClr>
              <a:buFont typeface="Courier New"/>
              <a:buChar char="o"/>
            </a:pPr>
            <a:endParaRPr sz="1100" dirty="0">
              <a:latin typeface="Calibri"/>
              <a:cs typeface="Calibri"/>
            </a:endParaRPr>
          </a:p>
          <a:p>
            <a:pPr marL="231775" indent="-219075">
              <a:lnSpc>
                <a:spcPct val="100000"/>
              </a:lnSpc>
              <a:buFont typeface="Courier New"/>
              <a:buChar char="o"/>
              <a:tabLst>
                <a:tab pos="231775" algn="l"/>
              </a:tabLst>
            </a:pPr>
            <a:r>
              <a:rPr sz="1250" b="1" spc="100" dirty="0">
                <a:solidFill>
                  <a:srgbClr val="FFB800"/>
                </a:solidFill>
                <a:latin typeface="Calibri"/>
                <a:cs typeface="Calibri"/>
              </a:rPr>
              <a:t>Κρυπτογράφηση</a:t>
            </a:r>
            <a:r>
              <a:rPr sz="1250" b="1" spc="35" dirty="0">
                <a:solidFill>
                  <a:srgbClr val="FFB800"/>
                </a:solidFill>
                <a:latin typeface="Calibri"/>
                <a:cs typeface="Calibri"/>
              </a:rPr>
              <a:t> </a:t>
            </a:r>
            <a:r>
              <a:rPr sz="1250" b="1" spc="75" dirty="0">
                <a:solidFill>
                  <a:srgbClr val="FFB800"/>
                </a:solidFill>
                <a:latin typeface="Calibri"/>
                <a:cs typeface="Calibri"/>
              </a:rPr>
              <a:t>Encrypt)</a:t>
            </a:r>
            <a:r>
              <a:rPr sz="1250" b="1" spc="40" dirty="0">
                <a:solidFill>
                  <a:srgbClr val="FFB800"/>
                </a:solidFill>
                <a:latin typeface="Calibri"/>
                <a:cs typeface="Calibri"/>
              </a:rPr>
              <a:t> </a:t>
            </a:r>
            <a:r>
              <a:rPr sz="1250" b="1" spc="55" dirty="0">
                <a:solidFill>
                  <a:srgbClr val="FFB800"/>
                </a:solidFill>
                <a:latin typeface="Calibri"/>
                <a:cs typeface="Calibri"/>
              </a:rPr>
              <a:t>-</a:t>
            </a:r>
            <a:r>
              <a:rPr sz="1250" b="1" spc="50" dirty="0">
                <a:solidFill>
                  <a:srgbClr val="FFB800"/>
                </a:solidFill>
                <a:latin typeface="Calibri"/>
                <a:cs typeface="Calibri"/>
              </a:rPr>
              <a:t> </a:t>
            </a:r>
            <a:r>
              <a:rPr sz="1250" spc="90" dirty="0">
                <a:solidFill>
                  <a:srgbClr val="FFFFFF"/>
                </a:solidFill>
                <a:latin typeface="Calibri"/>
                <a:cs typeface="Calibri"/>
              </a:rPr>
              <a:t>μετατροπή</a:t>
            </a:r>
            <a:r>
              <a:rPr sz="1250" spc="50" dirty="0">
                <a:solidFill>
                  <a:srgbClr val="FFFFFF"/>
                </a:solidFill>
                <a:latin typeface="Calibri"/>
                <a:cs typeface="Calibri"/>
              </a:rPr>
              <a:t> </a:t>
            </a:r>
            <a:r>
              <a:rPr sz="1250" b="1" spc="90" dirty="0">
                <a:solidFill>
                  <a:srgbClr val="FFFFFF"/>
                </a:solidFill>
                <a:latin typeface="Calibri"/>
                <a:cs typeface="Calibri"/>
              </a:rPr>
              <a:t>σε</a:t>
            </a:r>
            <a:r>
              <a:rPr sz="1250" b="1" spc="40" dirty="0">
                <a:solidFill>
                  <a:srgbClr val="FFFFFF"/>
                </a:solidFill>
                <a:latin typeface="Calibri"/>
                <a:cs typeface="Calibri"/>
              </a:rPr>
              <a:t> </a:t>
            </a:r>
            <a:r>
              <a:rPr sz="1250" b="1" spc="85" dirty="0">
                <a:solidFill>
                  <a:srgbClr val="FFFFFF"/>
                </a:solidFill>
                <a:latin typeface="Calibri"/>
                <a:cs typeface="Calibri"/>
              </a:rPr>
              <a:t>κρυπτογραφημένο</a:t>
            </a:r>
            <a:r>
              <a:rPr sz="1250" b="1" spc="30" dirty="0">
                <a:solidFill>
                  <a:srgbClr val="FFFFFF"/>
                </a:solidFill>
                <a:latin typeface="Calibri"/>
                <a:cs typeface="Calibri"/>
              </a:rPr>
              <a:t> </a:t>
            </a:r>
            <a:r>
              <a:rPr sz="1250" b="1" spc="75" dirty="0">
                <a:solidFill>
                  <a:srgbClr val="FFFFFF"/>
                </a:solidFill>
                <a:latin typeface="Calibri"/>
                <a:cs typeface="Calibri"/>
              </a:rPr>
              <a:t>κείμενο</a:t>
            </a:r>
            <a:endParaRPr sz="1250" dirty="0">
              <a:latin typeface="Calibri"/>
              <a:cs typeface="Calibri"/>
            </a:endParaRPr>
          </a:p>
          <a:p>
            <a:pPr>
              <a:lnSpc>
                <a:spcPct val="100000"/>
              </a:lnSpc>
              <a:spcBef>
                <a:spcPts val="55"/>
              </a:spcBef>
              <a:buClr>
                <a:srgbClr val="FFB800"/>
              </a:buClr>
              <a:buFont typeface="Courier New"/>
              <a:buChar char="o"/>
            </a:pPr>
            <a:endParaRPr sz="1100" dirty="0">
              <a:latin typeface="Calibri"/>
              <a:cs typeface="Calibri"/>
            </a:endParaRPr>
          </a:p>
          <a:p>
            <a:pPr marL="231775" indent="-219075">
              <a:lnSpc>
                <a:spcPct val="100000"/>
              </a:lnSpc>
              <a:spcBef>
                <a:spcPts val="5"/>
              </a:spcBef>
              <a:buFont typeface="Courier New"/>
              <a:buChar char="o"/>
              <a:tabLst>
                <a:tab pos="231775" algn="l"/>
              </a:tabLst>
            </a:pPr>
            <a:r>
              <a:rPr sz="1250" b="1" spc="100" dirty="0">
                <a:solidFill>
                  <a:srgbClr val="FFB800"/>
                </a:solidFill>
                <a:latin typeface="Calibri"/>
                <a:cs typeface="Calibri"/>
              </a:rPr>
              <a:t>Αποκρυπτογράφηση</a:t>
            </a:r>
            <a:r>
              <a:rPr sz="1250" b="1" spc="40" dirty="0">
                <a:solidFill>
                  <a:srgbClr val="FFB800"/>
                </a:solidFill>
                <a:latin typeface="Calibri"/>
                <a:cs typeface="Calibri"/>
              </a:rPr>
              <a:t> </a:t>
            </a:r>
            <a:r>
              <a:rPr sz="1250" b="1" spc="80" dirty="0">
                <a:solidFill>
                  <a:srgbClr val="FFB800"/>
                </a:solidFill>
                <a:latin typeface="Calibri"/>
                <a:cs typeface="Calibri"/>
              </a:rPr>
              <a:t>Decrypt)</a:t>
            </a:r>
            <a:r>
              <a:rPr sz="1250" b="1" spc="40" dirty="0">
                <a:solidFill>
                  <a:srgbClr val="FFB800"/>
                </a:solidFill>
                <a:latin typeface="Calibri"/>
                <a:cs typeface="Calibri"/>
              </a:rPr>
              <a:t> </a:t>
            </a:r>
            <a:r>
              <a:rPr sz="1250" b="1" spc="55" dirty="0">
                <a:solidFill>
                  <a:srgbClr val="FFB800"/>
                </a:solidFill>
                <a:latin typeface="Calibri"/>
                <a:cs typeface="Calibri"/>
              </a:rPr>
              <a:t>-</a:t>
            </a:r>
            <a:r>
              <a:rPr sz="1250" b="1" spc="45" dirty="0">
                <a:solidFill>
                  <a:srgbClr val="FFB800"/>
                </a:solidFill>
                <a:latin typeface="Calibri"/>
                <a:cs typeface="Calibri"/>
              </a:rPr>
              <a:t> </a:t>
            </a:r>
            <a:r>
              <a:rPr sz="1250" spc="90" dirty="0">
                <a:solidFill>
                  <a:srgbClr val="FFFFFF"/>
                </a:solidFill>
                <a:latin typeface="Calibri"/>
                <a:cs typeface="Calibri"/>
              </a:rPr>
              <a:t>ανάκτηση</a:t>
            </a:r>
            <a:r>
              <a:rPr sz="1250" spc="50" dirty="0">
                <a:solidFill>
                  <a:srgbClr val="FFFFFF"/>
                </a:solidFill>
                <a:latin typeface="Calibri"/>
                <a:cs typeface="Calibri"/>
              </a:rPr>
              <a:t> </a:t>
            </a:r>
            <a:r>
              <a:rPr sz="1250" b="1" spc="95" dirty="0">
                <a:solidFill>
                  <a:srgbClr val="FFFFFF"/>
                </a:solidFill>
                <a:latin typeface="Calibri"/>
                <a:cs typeface="Calibri"/>
              </a:rPr>
              <a:t>κρυπτογραφημένου</a:t>
            </a:r>
            <a:r>
              <a:rPr sz="1250" b="1" spc="40" dirty="0">
                <a:solidFill>
                  <a:srgbClr val="FFFFFF"/>
                </a:solidFill>
                <a:latin typeface="Calibri"/>
                <a:cs typeface="Calibri"/>
              </a:rPr>
              <a:t> </a:t>
            </a:r>
            <a:r>
              <a:rPr sz="1250" b="1" spc="85" dirty="0">
                <a:solidFill>
                  <a:srgbClr val="FFFFFF"/>
                </a:solidFill>
                <a:latin typeface="Calibri"/>
                <a:cs typeface="Calibri"/>
              </a:rPr>
              <a:t>κειμένου</a:t>
            </a:r>
            <a:r>
              <a:rPr sz="1250" b="1" spc="45" dirty="0">
                <a:solidFill>
                  <a:srgbClr val="FFFFFF"/>
                </a:solidFill>
                <a:latin typeface="Calibri"/>
                <a:cs typeface="Calibri"/>
              </a:rPr>
              <a:t> </a:t>
            </a:r>
            <a:r>
              <a:rPr sz="1250" b="1" spc="105" dirty="0">
                <a:solidFill>
                  <a:srgbClr val="FFFFFF"/>
                </a:solidFill>
                <a:latin typeface="Calibri"/>
                <a:cs typeface="Calibri"/>
              </a:rPr>
              <a:t>από</a:t>
            </a:r>
            <a:endParaRPr sz="1250" dirty="0">
              <a:latin typeface="Calibri"/>
              <a:cs typeface="Calibri"/>
            </a:endParaRPr>
          </a:p>
          <a:p>
            <a:pPr>
              <a:lnSpc>
                <a:spcPct val="100000"/>
              </a:lnSpc>
              <a:spcBef>
                <a:spcPts val="50"/>
              </a:spcBef>
              <a:buClr>
                <a:srgbClr val="FFB800"/>
              </a:buClr>
              <a:buFont typeface="Courier New"/>
              <a:buChar char="o"/>
            </a:pPr>
            <a:endParaRPr sz="1100" dirty="0">
              <a:latin typeface="Calibri"/>
              <a:cs typeface="Calibri"/>
            </a:endParaRPr>
          </a:p>
          <a:p>
            <a:pPr marL="231775" indent="-219075">
              <a:lnSpc>
                <a:spcPct val="100000"/>
              </a:lnSpc>
              <a:buFont typeface="Courier New"/>
              <a:buChar char="o"/>
              <a:tabLst>
                <a:tab pos="231775" algn="l"/>
              </a:tabLst>
            </a:pPr>
            <a:r>
              <a:rPr sz="1250" b="1" spc="95" dirty="0">
                <a:solidFill>
                  <a:srgbClr val="FFB800"/>
                </a:solidFill>
                <a:latin typeface="Calibri"/>
                <a:cs typeface="Calibri"/>
              </a:rPr>
              <a:t>Κρυπτογραφία</a:t>
            </a:r>
            <a:r>
              <a:rPr sz="1250" b="1" spc="35" dirty="0">
                <a:solidFill>
                  <a:srgbClr val="FFB800"/>
                </a:solidFill>
                <a:latin typeface="Calibri"/>
                <a:cs typeface="Calibri"/>
              </a:rPr>
              <a:t> </a:t>
            </a:r>
            <a:r>
              <a:rPr sz="1250" spc="85" dirty="0">
                <a:solidFill>
                  <a:srgbClr val="FFFFFF"/>
                </a:solidFill>
                <a:latin typeface="Calibri"/>
                <a:cs typeface="Calibri"/>
              </a:rPr>
              <a:t>μελέτη</a:t>
            </a:r>
            <a:r>
              <a:rPr sz="1250" spc="40" dirty="0">
                <a:solidFill>
                  <a:srgbClr val="FFFFFF"/>
                </a:solidFill>
                <a:latin typeface="Calibri"/>
                <a:cs typeface="Calibri"/>
              </a:rPr>
              <a:t> </a:t>
            </a:r>
            <a:r>
              <a:rPr sz="1250" spc="95" dirty="0">
                <a:solidFill>
                  <a:srgbClr val="FFFFFF"/>
                </a:solidFill>
                <a:latin typeface="Calibri"/>
                <a:cs typeface="Calibri"/>
              </a:rPr>
              <a:t>των</a:t>
            </a:r>
            <a:r>
              <a:rPr sz="1250" spc="40" dirty="0">
                <a:solidFill>
                  <a:srgbClr val="FFFFFF"/>
                </a:solidFill>
                <a:latin typeface="Calibri"/>
                <a:cs typeface="Calibri"/>
              </a:rPr>
              <a:t> </a:t>
            </a:r>
            <a:r>
              <a:rPr sz="1250" b="1" spc="85" dirty="0">
                <a:solidFill>
                  <a:srgbClr val="FFFFFF"/>
                </a:solidFill>
                <a:latin typeface="Calibri"/>
                <a:cs typeface="Calibri"/>
              </a:rPr>
              <a:t>αρχών/μεθόδων</a:t>
            </a:r>
            <a:r>
              <a:rPr sz="1250" b="1" spc="30" dirty="0">
                <a:solidFill>
                  <a:srgbClr val="FFFFFF"/>
                </a:solidFill>
                <a:latin typeface="Calibri"/>
                <a:cs typeface="Calibri"/>
              </a:rPr>
              <a:t> </a:t>
            </a:r>
            <a:r>
              <a:rPr sz="1250" spc="95" dirty="0">
                <a:solidFill>
                  <a:srgbClr val="FFFFFF"/>
                </a:solidFill>
                <a:latin typeface="Calibri"/>
                <a:cs typeface="Calibri"/>
              </a:rPr>
              <a:t>κρυπτογράφησης</a:t>
            </a:r>
            <a:endParaRPr sz="1250" dirty="0">
              <a:latin typeface="Calibri"/>
              <a:cs typeface="Calibri"/>
            </a:endParaRPr>
          </a:p>
          <a:p>
            <a:pPr>
              <a:lnSpc>
                <a:spcPct val="100000"/>
              </a:lnSpc>
              <a:spcBef>
                <a:spcPts val="50"/>
              </a:spcBef>
              <a:buClr>
                <a:srgbClr val="FFB800"/>
              </a:buClr>
              <a:buFont typeface="Courier New"/>
              <a:buChar char="o"/>
            </a:pPr>
            <a:endParaRPr sz="1100" dirty="0">
              <a:latin typeface="Calibri"/>
              <a:cs typeface="Calibri"/>
            </a:endParaRPr>
          </a:p>
          <a:p>
            <a:pPr marL="231775" marR="890905" indent="-231775">
              <a:lnSpc>
                <a:spcPct val="115300"/>
              </a:lnSpc>
              <a:spcBef>
                <a:spcPts val="5"/>
              </a:spcBef>
              <a:buFont typeface="Courier New"/>
              <a:buChar char="o"/>
              <a:tabLst>
                <a:tab pos="231775" algn="l"/>
              </a:tabLst>
            </a:pPr>
            <a:r>
              <a:rPr sz="1250" b="1" spc="95" dirty="0" err="1">
                <a:solidFill>
                  <a:srgbClr val="FFB800"/>
                </a:solidFill>
                <a:latin typeface="Calibri"/>
                <a:cs typeface="Calibri"/>
              </a:rPr>
              <a:t>Κρυ</a:t>
            </a:r>
            <a:r>
              <a:rPr sz="1250" b="1" spc="95" dirty="0">
                <a:solidFill>
                  <a:srgbClr val="FFB800"/>
                </a:solidFill>
                <a:latin typeface="Calibri"/>
                <a:cs typeface="Calibri"/>
              </a:rPr>
              <a:t>πτανάλυση </a:t>
            </a:r>
            <a:r>
              <a:rPr lang="el-GR" sz="1250" b="1" spc="95" dirty="0">
                <a:solidFill>
                  <a:srgbClr val="FFB800"/>
                </a:solidFill>
                <a:latin typeface="Calibri"/>
                <a:cs typeface="Calibri"/>
              </a:rPr>
              <a:t>(</a:t>
            </a:r>
            <a:r>
              <a:rPr sz="1250" b="1" spc="85" dirty="0">
                <a:solidFill>
                  <a:srgbClr val="FFB800"/>
                </a:solidFill>
                <a:latin typeface="Calibri"/>
                <a:cs typeface="Calibri"/>
              </a:rPr>
              <a:t>Codebreaking) </a:t>
            </a:r>
            <a:r>
              <a:rPr sz="1250" b="1" spc="55" dirty="0">
                <a:solidFill>
                  <a:srgbClr val="FFB800"/>
                </a:solidFill>
                <a:latin typeface="Calibri"/>
                <a:cs typeface="Calibri"/>
              </a:rPr>
              <a:t>- </a:t>
            </a:r>
            <a:r>
              <a:rPr sz="1250" b="1" spc="90" dirty="0">
                <a:solidFill>
                  <a:srgbClr val="FFB800"/>
                </a:solidFill>
                <a:latin typeface="Calibri"/>
                <a:cs typeface="Calibri"/>
              </a:rPr>
              <a:t>μελέτη </a:t>
            </a:r>
            <a:r>
              <a:rPr sz="1250" b="1" spc="95" dirty="0">
                <a:solidFill>
                  <a:srgbClr val="FFFFFF"/>
                </a:solidFill>
                <a:latin typeface="Calibri"/>
                <a:cs typeface="Calibri"/>
              </a:rPr>
              <a:t>αρχών/</a:t>
            </a:r>
            <a:r>
              <a:rPr sz="1250" b="1" spc="95" dirty="0" err="1">
                <a:solidFill>
                  <a:srgbClr val="FFFFFF"/>
                </a:solidFill>
                <a:latin typeface="Calibri"/>
                <a:cs typeface="Calibri"/>
              </a:rPr>
              <a:t>μεθόδων</a:t>
            </a:r>
            <a:r>
              <a:rPr sz="1250" b="1" spc="95" dirty="0">
                <a:solidFill>
                  <a:srgbClr val="FFFFFF"/>
                </a:solidFill>
                <a:latin typeface="Calibri"/>
                <a:cs typeface="Calibri"/>
              </a:rPr>
              <a:t> </a:t>
            </a:r>
            <a:r>
              <a:rPr lang="el-GR" sz="1250" b="1" spc="95" dirty="0">
                <a:solidFill>
                  <a:srgbClr val="FFFFFF"/>
                </a:solidFill>
                <a:latin typeface="Calibri"/>
                <a:cs typeface="Calibri"/>
              </a:rPr>
              <a:t> </a:t>
            </a:r>
            <a:r>
              <a:rPr sz="1250" b="1" spc="95" dirty="0">
                <a:solidFill>
                  <a:srgbClr val="FFFFFF"/>
                </a:solidFill>
                <a:latin typeface="Calibri"/>
                <a:cs typeface="Calibri"/>
              </a:rPr>
              <a:t>απ</a:t>
            </a:r>
            <a:r>
              <a:rPr sz="1250" b="1" spc="95" dirty="0" err="1">
                <a:solidFill>
                  <a:srgbClr val="FFFFFF"/>
                </a:solidFill>
                <a:latin typeface="Calibri"/>
                <a:cs typeface="Calibri"/>
              </a:rPr>
              <a:t>οκρυ</a:t>
            </a:r>
            <a:r>
              <a:rPr sz="1250" b="1" spc="95" dirty="0">
                <a:solidFill>
                  <a:srgbClr val="FFFFFF"/>
                </a:solidFill>
                <a:latin typeface="Calibri"/>
                <a:cs typeface="Calibri"/>
              </a:rPr>
              <a:t>πτογράφηση</a:t>
            </a:r>
            <a:r>
              <a:rPr lang="el-GR" sz="1250" b="1" spc="95" dirty="0">
                <a:solidFill>
                  <a:srgbClr val="FFFFFF"/>
                </a:solidFill>
                <a:latin typeface="Calibri"/>
                <a:cs typeface="Calibri"/>
              </a:rPr>
              <a:t>ς</a:t>
            </a:r>
            <a:r>
              <a:rPr sz="1250" b="1" spc="55" dirty="0">
                <a:solidFill>
                  <a:srgbClr val="FFFFFF"/>
                </a:solidFill>
                <a:latin typeface="Calibri"/>
                <a:cs typeface="Calibri"/>
              </a:rPr>
              <a:t> </a:t>
            </a:r>
            <a:r>
              <a:rPr sz="1250" spc="90" dirty="0">
                <a:solidFill>
                  <a:srgbClr val="FFFFFF"/>
                </a:solidFill>
                <a:latin typeface="Calibri"/>
                <a:cs typeface="Calibri"/>
              </a:rPr>
              <a:t>κρυπτογραφήματος</a:t>
            </a:r>
            <a:r>
              <a:rPr sz="1250" spc="65" dirty="0">
                <a:solidFill>
                  <a:srgbClr val="FFFFFF"/>
                </a:solidFill>
                <a:latin typeface="Calibri"/>
                <a:cs typeface="Calibri"/>
              </a:rPr>
              <a:t> </a:t>
            </a:r>
            <a:r>
              <a:rPr sz="1250" b="1" i="1" spc="85" dirty="0">
                <a:solidFill>
                  <a:srgbClr val="FFFFFF"/>
                </a:solidFill>
                <a:latin typeface="Calibri"/>
                <a:cs typeface="Calibri"/>
              </a:rPr>
              <a:t>χωρίς</a:t>
            </a:r>
            <a:r>
              <a:rPr sz="1250" b="1" i="1" spc="130" dirty="0">
                <a:solidFill>
                  <a:srgbClr val="FFFFFF"/>
                </a:solidFill>
                <a:latin typeface="Calibri"/>
                <a:cs typeface="Calibri"/>
              </a:rPr>
              <a:t> </a:t>
            </a:r>
            <a:r>
              <a:rPr sz="1250" spc="90" dirty="0">
                <a:solidFill>
                  <a:srgbClr val="FFFFFF"/>
                </a:solidFill>
                <a:latin typeface="Calibri"/>
                <a:cs typeface="Calibri"/>
              </a:rPr>
              <a:t>να</a:t>
            </a:r>
            <a:r>
              <a:rPr sz="1250" spc="60" dirty="0">
                <a:solidFill>
                  <a:srgbClr val="FFFFFF"/>
                </a:solidFill>
                <a:latin typeface="Calibri"/>
                <a:cs typeface="Calibri"/>
              </a:rPr>
              <a:t> </a:t>
            </a:r>
            <a:r>
              <a:rPr sz="1250" spc="75" dirty="0">
                <a:solidFill>
                  <a:srgbClr val="FFFFFF"/>
                </a:solidFill>
                <a:latin typeface="Calibri"/>
                <a:cs typeface="Calibri"/>
              </a:rPr>
              <a:t>γνωρίζ</a:t>
            </a:r>
            <a:r>
              <a:rPr lang="el-GR" sz="1250" spc="75" dirty="0" err="1">
                <a:solidFill>
                  <a:srgbClr val="FFFFFF"/>
                </a:solidFill>
                <a:latin typeface="Calibri"/>
                <a:cs typeface="Calibri"/>
              </a:rPr>
              <a:t>ουμε</a:t>
            </a:r>
            <a:r>
              <a:rPr sz="1250" spc="50" dirty="0">
                <a:solidFill>
                  <a:srgbClr val="FFFFFF"/>
                </a:solidFill>
                <a:latin typeface="Calibri"/>
                <a:cs typeface="Calibri"/>
              </a:rPr>
              <a:t> </a:t>
            </a:r>
            <a:r>
              <a:rPr sz="1250" spc="70" dirty="0">
                <a:solidFill>
                  <a:srgbClr val="FFFFFF"/>
                </a:solidFill>
                <a:latin typeface="Calibri"/>
                <a:cs typeface="Calibri"/>
              </a:rPr>
              <a:t>το</a:t>
            </a:r>
            <a:r>
              <a:rPr sz="1250" spc="5" dirty="0">
                <a:solidFill>
                  <a:srgbClr val="FFFFFF"/>
                </a:solidFill>
                <a:latin typeface="Calibri"/>
                <a:cs typeface="Calibri"/>
              </a:rPr>
              <a:t> </a:t>
            </a:r>
            <a:r>
              <a:rPr sz="1250" spc="50" dirty="0">
                <a:solidFill>
                  <a:srgbClr val="FFFFFF"/>
                </a:solidFill>
                <a:latin typeface="Calibri"/>
                <a:cs typeface="Calibri"/>
              </a:rPr>
              <a:t>κλειδί</a:t>
            </a:r>
            <a:endParaRPr sz="1250" dirty="0">
              <a:latin typeface="Calibri"/>
              <a:cs typeface="Calibri"/>
            </a:endParaRPr>
          </a:p>
          <a:p>
            <a:pPr>
              <a:lnSpc>
                <a:spcPct val="100000"/>
              </a:lnSpc>
              <a:spcBef>
                <a:spcPts val="15"/>
              </a:spcBef>
              <a:buClr>
                <a:srgbClr val="FFB800"/>
              </a:buClr>
              <a:buFont typeface="Courier New"/>
              <a:buChar char="o"/>
            </a:pPr>
            <a:endParaRPr sz="1150" dirty="0">
              <a:latin typeface="Calibri"/>
              <a:cs typeface="Calibri"/>
            </a:endParaRPr>
          </a:p>
          <a:p>
            <a:pPr marL="231775" indent="-219075">
              <a:lnSpc>
                <a:spcPct val="100000"/>
              </a:lnSpc>
              <a:buFont typeface="Courier New"/>
              <a:buChar char="o"/>
              <a:tabLst>
                <a:tab pos="231775" algn="l"/>
              </a:tabLst>
            </a:pPr>
            <a:r>
              <a:rPr sz="1250" b="1" spc="90" dirty="0">
                <a:solidFill>
                  <a:srgbClr val="FFB800"/>
                </a:solidFill>
                <a:latin typeface="Calibri"/>
                <a:cs typeface="Calibri"/>
              </a:rPr>
              <a:t>Κρυπτολογία</a:t>
            </a:r>
            <a:r>
              <a:rPr sz="1250" b="1" spc="40" dirty="0">
                <a:solidFill>
                  <a:srgbClr val="FFB800"/>
                </a:solidFill>
                <a:latin typeface="Calibri"/>
                <a:cs typeface="Calibri"/>
              </a:rPr>
              <a:t> </a:t>
            </a:r>
            <a:r>
              <a:rPr sz="1250" spc="85" dirty="0">
                <a:solidFill>
                  <a:srgbClr val="FFFFFF"/>
                </a:solidFill>
                <a:latin typeface="Calibri"/>
                <a:cs typeface="Calibri"/>
              </a:rPr>
              <a:t>τομέας</a:t>
            </a:r>
            <a:r>
              <a:rPr sz="1250" spc="45" dirty="0">
                <a:solidFill>
                  <a:srgbClr val="FFFFFF"/>
                </a:solidFill>
                <a:latin typeface="Calibri"/>
                <a:cs typeface="Calibri"/>
              </a:rPr>
              <a:t> </a:t>
            </a:r>
            <a:r>
              <a:rPr sz="1250" b="1" spc="90" dirty="0">
                <a:solidFill>
                  <a:srgbClr val="FFFFFF"/>
                </a:solidFill>
                <a:latin typeface="Calibri"/>
                <a:cs typeface="Calibri"/>
              </a:rPr>
              <a:t>τόσο</a:t>
            </a:r>
            <a:r>
              <a:rPr sz="1250" b="1" spc="45" dirty="0">
                <a:solidFill>
                  <a:srgbClr val="FFFFFF"/>
                </a:solidFill>
                <a:latin typeface="Calibri"/>
                <a:cs typeface="Calibri"/>
              </a:rPr>
              <a:t> </a:t>
            </a:r>
            <a:r>
              <a:rPr sz="1250" spc="80" dirty="0">
                <a:solidFill>
                  <a:srgbClr val="FFFFFF"/>
                </a:solidFill>
                <a:latin typeface="Calibri"/>
                <a:cs typeface="Calibri"/>
              </a:rPr>
              <a:t>της</a:t>
            </a:r>
            <a:r>
              <a:rPr sz="1250" spc="45" dirty="0">
                <a:solidFill>
                  <a:srgbClr val="FFFFFF"/>
                </a:solidFill>
                <a:latin typeface="Calibri"/>
                <a:cs typeface="Calibri"/>
              </a:rPr>
              <a:t> </a:t>
            </a:r>
            <a:r>
              <a:rPr sz="1250" b="1" spc="90" dirty="0">
                <a:solidFill>
                  <a:srgbClr val="FFFFFF"/>
                </a:solidFill>
                <a:latin typeface="Calibri"/>
                <a:cs typeface="Calibri"/>
              </a:rPr>
              <a:t>κρυπτογραφίας</a:t>
            </a:r>
            <a:r>
              <a:rPr sz="1250" b="1" spc="40" dirty="0">
                <a:solidFill>
                  <a:srgbClr val="FFFFFF"/>
                </a:solidFill>
                <a:latin typeface="Calibri"/>
                <a:cs typeface="Calibri"/>
              </a:rPr>
              <a:t> </a:t>
            </a:r>
            <a:r>
              <a:rPr sz="1250" spc="95" dirty="0">
                <a:solidFill>
                  <a:srgbClr val="FFFFFF"/>
                </a:solidFill>
                <a:latin typeface="Calibri"/>
                <a:cs typeface="Calibri"/>
              </a:rPr>
              <a:t>όσο</a:t>
            </a:r>
            <a:r>
              <a:rPr sz="1250" spc="45" dirty="0">
                <a:solidFill>
                  <a:srgbClr val="FFFFFF"/>
                </a:solidFill>
                <a:latin typeface="Calibri"/>
                <a:cs typeface="Calibri"/>
              </a:rPr>
              <a:t> </a:t>
            </a:r>
            <a:r>
              <a:rPr sz="1250" spc="80" dirty="0">
                <a:solidFill>
                  <a:srgbClr val="FFFFFF"/>
                </a:solidFill>
                <a:latin typeface="Calibri"/>
                <a:cs typeface="Calibri"/>
              </a:rPr>
              <a:t>και</a:t>
            </a:r>
            <a:r>
              <a:rPr sz="1250" spc="45" dirty="0">
                <a:solidFill>
                  <a:srgbClr val="FFFFFF"/>
                </a:solidFill>
                <a:latin typeface="Calibri"/>
                <a:cs typeface="Calibri"/>
              </a:rPr>
              <a:t> </a:t>
            </a:r>
            <a:r>
              <a:rPr sz="1250" b="1" spc="75" dirty="0">
                <a:solidFill>
                  <a:srgbClr val="FFFFFF"/>
                </a:solidFill>
                <a:latin typeface="Calibri"/>
                <a:cs typeface="Calibri"/>
              </a:rPr>
              <a:t>της</a:t>
            </a:r>
            <a:r>
              <a:rPr sz="1250" b="1" spc="25" dirty="0">
                <a:solidFill>
                  <a:srgbClr val="FFFFFF"/>
                </a:solidFill>
                <a:latin typeface="Calibri"/>
                <a:cs typeface="Calibri"/>
              </a:rPr>
              <a:t> </a:t>
            </a:r>
            <a:r>
              <a:rPr sz="1250" b="1" spc="85" dirty="0">
                <a:solidFill>
                  <a:srgbClr val="FFFFFF"/>
                </a:solidFill>
                <a:latin typeface="Calibri"/>
                <a:cs typeface="Calibri"/>
              </a:rPr>
              <a:t>κρυπτανάλυσης</a:t>
            </a:r>
            <a:endParaRPr sz="1250" dirty="0">
              <a:latin typeface="Calibri"/>
              <a:cs typeface="Calibri"/>
            </a:endParaRPr>
          </a:p>
        </p:txBody>
      </p:sp>
      <p:sp>
        <p:nvSpPr>
          <p:cNvPr id="10" name="object 10"/>
          <p:cNvSpPr txBox="1"/>
          <p:nvPr/>
        </p:nvSpPr>
        <p:spPr>
          <a:xfrm>
            <a:off x="78739" y="6347459"/>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pic>
        <p:nvPicPr>
          <p:cNvPr id="11" name="object 11"/>
          <p:cNvPicPr/>
          <p:nvPr/>
        </p:nvPicPr>
        <p:blipFill>
          <a:blip r:embed="rId3" cstate="print"/>
          <a:stretch>
            <a:fillRect/>
          </a:stretch>
        </p:blipFill>
        <p:spPr>
          <a:xfrm>
            <a:off x="7549832" y="5976302"/>
            <a:ext cx="3293427" cy="611187"/>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53285" y="0"/>
            <a:ext cx="8689975" cy="6879590"/>
            <a:chOff x="2153285" y="0"/>
            <a:chExt cx="8689975"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80"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2153285" y="1991677"/>
              <a:ext cx="8418512" cy="3522027"/>
            </a:xfrm>
            <a:prstGeom prst="rect">
              <a:avLst/>
            </a:prstGeom>
          </p:spPr>
        </p:pic>
        <p:pic>
          <p:nvPicPr>
            <p:cNvPr id="7" name="object 7"/>
            <p:cNvPicPr/>
            <p:nvPr/>
          </p:nvPicPr>
          <p:blipFill>
            <a:blip r:embed="rId3" cstate="print"/>
            <a:stretch>
              <a:fillRect/>
            </a:stretch>
          </p:blipFill>
          <p:spPr>
            <a:xfrm>
              <a:off x="2348230" y="2186939"/>
              <a:ext cx="7848600" cy="2952114"/>
            </a:xfrm>
            <a:prstGeom prst="rect">
              <a:avLst/>
            </a:prstGeom>
          </p:spPr>
        </p:pic>
        <p:pic>
          <p:nvPicPr>
            <p:cNvPr id="8" name="object 8"/>
            <p:cNvPicPr/>
            <p:nvPr/>
          </p:nvPicPr>
          <p:blipFill>
            <a:blip r:embed="rId4" cstate="print"/>
            <a:stretch>
              <a:fillRect/>
            </a:stretch>
          </p:blipFill>
          <p:spPr>
            <a:xfrm>
              <a:off x="7549832" y="6167437"/>
              <a:ext cx="3293427" cy="611187"/>
            </a:xfrm>
            <a:prstGeom prst="rect">
              <a:avLst/>
            </a:prstGeom>
          </p:spPr>
        </p:pic>
      </p:grpSp>
      <p:sp>
        <p:nvSpPr>
          <p:cNvPr id="9" name="object 9"/>
          <p:cNvSpPr txBox="1">
            <a:spLocks noGrp="1"/>
          </p:cNvSpPr>
          <p:nvPr>
            <p:ph type="title"/>
          </p:nvPr>
        </p:nvSpPr>
        <p:spPr>
          <a:xfrm>
            <a:off x="1673225" y="703579"/>
            <a:ext cx="3802379" cy="876300"/>
          </a:xfrm>
          <a:prstGeom prst="rect">
            <a:avLst/>
          </a:prstGeom>
        </p:spPr>
        <p:txBody>
          <a:bodyPr vert="horz" wrap="square" lIns="0" tIns="41275" rIns="0" bIns="0" rtlCol="0">
            <a:spAutoFit/>
          </a:bodyPr>
          <a:lstStyle/>
          <a:p>
            <a:pPr marL="277495" marR="5080" indent="-265430">
              <a:lnSpc>
                <a:spcPts val="3279"/>
              </a:lnSpc>
              <a:spcBef>
                <a:spcPts val="325"/>
              </a:spcBef>
            </a:pPr>
            <a:r>
              <a:rPr sz="2850" spc="195" dirty="0">
                <a:solidFill>
                  <a:srgbClr val="000000"/>
                </a:solidFill>
              </a:rPr>
              <a:t>Μοντέλο συμμετρικού </a:t>
            </a:r>
            <a:r>
              <a:rPr sz="2850" spc="-700" dirty="0">
                <a:solidFill>
                  <a:srgbClr val="000000"/>
                </a:solidFill>
              </a:rPr>
              <a:t> </a:t>
            </a:r>
            <a:r>
              <a:rPr sz="2850" spc="200" dirty="0">
                <a:solidFill>
                  <a:srgbClr val="000000"/>
                </a:solidFill>
              </a:rPr>
              <a:t>κρυπτογραφήματος</a:t>
            </a:r>
            <a:endParaRPr sz="2850"/>
          </a:p>
        </p:txBody>
      </p:sp>
      <p:sp>
        <p:nvSpPr>
          <p:cNvPr id="10" name="object 10"/>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p:nvPr/>
        </p:nvSpPr>
        <p:spPr>
          <a:xfrm>
            <a:off x="842010" y="4235767"/>
            <a:ext cx="981075" cy="664210"/>
          </a:xfrm>
          <a:prstGeom prst="rect">
            <a:avLst/>
          </a:prstGeom>
        </p:spPr>
        <p:txBody>
          <a:bodyPr vert="horz" wrap="square" lIns="0" tIns="12700" rIns="0" bIns="0" rtlCol="0">
            <a:spAutoFit/>
          </a:bodyPr>
          <a:lstStyle/>
          <a:p>
            <a:pPr marL="12700" marR="5080" indent="93980">
              <a:lnSpc>
                <a:spcPct val="100000"/>
              </a:lnSpc>
              <a:spcBef>
                <a:spcPts val="100"/>
              </a:spcBef>
            </a:pPr>
            <a:r>
              <a:rPr sz="1400" spc="140" dirty="0">
                <a:latin typeface="Calibri"/>
                <a:cs typeface="Calibri"/>
              </a:rPr>
              <a:t>π</a:t>
            </a:r>
            <a:r>
              <a:rPr sz="1400" spc="125" dirty="0">
                <a:latin typeface="Calibri"/>
                <a:cs typeface="Calibri"/>
              </a:rPr>
              <a:t>ρ</a:t>
            </a:r>
            <a:r>
              <a:rPr sz="1400" spc="135" dirty="0">
                <a:latin typeface="Calibri"/>
                <a:cs typeface="Calibri"/>
              </a:rPr>
              <a:t>ο</a:t>
            </a:r>
            <a:r>
              <a:rPr sz="1400" spc="114" dirty="0">
                <a:latin typeface="Calibri"/>
                <a:cs typeface="Calibri"/>
              </a:rPr>
              <a:t>έλε</a:t>
            </a:r>
            <a:r>
              <a:rPr sz="1400" spc="140" dirty="0">
                <a:latin typeface="Calibri"/>
                <a:cs typeface="Calibri"/>
              </a:rPr>
              <a:t>υ</a:t>
            </a:r>
            <a:r>
              <a:rPr sz="1400" spc="90" dirty="0">
                <a:latin typeface="Calibri"/>
                <a:cs typeface="Calibri"/>
              </a:rPr>
              <a:t>σ  </a:t>
            </a:r>
            <a:r>
              <a:rPr sz="1400" spc="150" dirty="0">
                <a:latin typeface="Calibri"/>
                <a:cs typeface="Calibri"/>
              </a:rPr>
              <a:t>η </a:t>
            </a:r>
            <a:r>
              <a:rPr sz="1400" spc="155" dirty="0">
                <a:latin typeface="Calibri"/>
                <a:cs typeface="Calibri"/>
              </a:rPr>
              <a:t> </a:t>
            </a:r>
            <a:r>
              <a:rPr sz="1400" spc="140" dirty="0">
                <a:latin typeface="Calibri"/>
                <a:cs typeface="Calibri"/>
              </a:rPr>
              <a:t>μ</a:t>
            </a:r>
            <a:r>
              <a:rPr sz="1400" spc="135" dirty="0">
                <a:latin typeface="Calibri"/>
                <a:cs typeface="Calibri"/>
              </a:rPr>
              <a:t>η</a:t>
            </a:r>
            <a:r>
              <a:rPr sz="1400" spc="125" dirty="0">
                <a:latin typeface="Calibri"/>
                <a:cs typeface="Calibri"/>
              </a:rPr>
              <a:t>νύ</a:t>
            </a:r>
            <a:r>
              <a:rPr sz="1400" spc="140" dirty="0">
                <a:latin typeface="Calibri"/>
                <a:cs typeface="Calibri"/>
              </a:rPr>
              <a:t>μα</a:t>
            </a:r>
            <a:r>
              <a:rPr sz="1400" spc="95" dirty="0">
                <a:latin typeface="Calibri"/>
                <a:cs typeface="Calibri"/>
              </a:rPr>
              <a:t>τ</a:t>
            </a:r>
            <a:r>
              <a:rPr sz="1400" spc="130" dirty="0">
                <a:latin typeface="Calibri"/>
                <a:cs typeface="Calibri"/>
              </a:rPr>
              <a:t>ο</a:t>
            </a:r>
            <a:r>
              <a:rPr sz="1400" spc="114" dirty="0">
                <a:latin typeface="Calibri"/>
                <a:cs typeface="Calibri"/>
              </a:rPr>
              <a:t>ς</a:t>
            </a:r>
            <a:endParaRPr sz="1400">
              <a:latin typeface="Calibri"/>
              <a:cs typeface="Calibri"/>
            </a:endParaRPr>
          </a:p>
        </p:txBody>
      </p:sp>
      <p:sp>
        <p:nvSpPr>
          <p:cNvPr id="12" name="object 12"/>
          <p:cNvSpPr txBox="1"/>
          <p:nvPr/>
        </p:nvSpPr>
        <p:spPr>
          <a:xfrm>
            <a:off x="5110687" y="2439994"/>
            <a:ext cx="2177415" cy="974090"/>
          </a:xfrm>
          <a:prstGeom prst="rect">
            <a:avLst/>
          </a:prstGeom>
        </p:spPr>
        <p:txBody>
          <a:bodyPr vert="horz" wrap="square" lIns="0" tIns="12700" rIns="0" bIns="0" rtlCol="0">
            <a:spAutoFit/>
          </a:bodyPr>
          <a:lstStyle/>
          <a:p>
            <a:pPr marL="12700" marR="5080" algn="ctr">
              <a:lnSpc>
                <a:spcPct val="100000"/>
              </a:lnSpc>
              <a:spcBef>
                <a:spcPts val="100"/>
              </a:spcBef>
            </a:pPr>
            <a:r>
              <a:rPr sz="1250" spc="80" dirty="0">
                <a:solidFill>
                  <a:srgbClr val="FFB800"/>
                </a:solidFill>
                <a:latin typeface="Calibri"/>
                <a:cs typeface="Calibri"/>
              </a:rPr>
              <a:t>Έλεγχος </a:t>
            </a:r>
            <a:r>
              <a:rPr sz="1250" spc="95" dirty="0">
                <a:solidFill>
                  <a:srgbClr val="FFB800"/>
                </a:solidFill>
                <a:latin typeface="Calibri"/>
                <a:cs typeface="Calibri"/>
              </a:rPr>
              <a:t>των </a:t>
            </a:r>
            <a:r>
              <a:rPr sz="1250" spc="90" dirty="0">
                <a:solidFill>
                  <a:srgbClr val="FFB800"/>
                </a:solidFill>
                <a:latin typeface="Calibri"/>
                <a:cs typeface="Calibri"/>
              </a:rPr>
              <a:t>ακριβών </a:t>
            </a:r>
            <a:r>
              <a:rPr sz="1250" spc="95" dirty="0">
                <a:solidFill>
                  <a:srgbClr val="FFB800"/>
                </a:solidFill>
                <a:latin typeface="Calibri"/>
                <a:cs typeface="Calibri"/>
              </a:rPr>
              <a:t> </a:t>
            </a:r>
            <a:r>
              <a:rPr sz="1250" spc="80" dirty="0">
                <a:solidFill>
                  <a:srgbClr val="FFB800"/>
                </a:solidFill>
                <a:latin typeface="Calibri"/>
                <a:cs typeface="Calibri"/>
              </a:rPr>
              <a:t>αντικαταστάσεων/μετασχημ </a:t>
            </a:r>
            <a:r>
              <a:rPr sz="1250" spc="-270" dirty="0">
                <a:solidFill>
                  <a:srgbClr val="FFB800"/>
                </a:solidFill>
                <a:latin typeface="Calibri"/>
                <a:cs typeface="Calibri"/>
              </a:rPr>
              <a:t> </a:t>
            </a:r>
            <a:r>
              <a:rPr sz="1250" spc="90" dirty="0">
                <a:solidFill>
                  <a:srgbClr val="FFB800"/>
                </a:solidFill>
                <a:latin typeface="Calibri"/>
                <a:cs typeface="Calibri"/>
              </a:rPr>
              <a:t>ατισμών </a:t>
            </a:r>
            <a:r>
              <a:rPr sz="1250" spc="100" dirty="0">
                <a:solidFill>
                  <a:srgbClr val="FFB800"/>
                </a:solidFill>
                <a:latin typeface="Calibri"/>
                <a:cs typeface="Calibri"/>
              </a:rPr>
              <a:t>που </a:t>
            </a:r>
            <a:r>
              <a:rPr sz="1250" spc="105" dirty="0">
                <a:solidFill>
                  <a:srgbClr val="FFB800"/>
                </a:solidFill>
                <a:latin typeface="Calibri"/>
                <a:cs typeface="Calibri"/>
              </a:rPr>
              <a:t> </a:t>
            </a:r>
            <a:r>
              <a:rPr sz="1250" spc="85" dirty="0">
                <a:solidFill>
                  <a:srgbClr val="FFB800"/>
                </a:solidFill>
                <a:latin typeface="Calibri"/>
                <a:cs typeface="Calibri"/>
              </a:rPr>
              <a:t>χρησιμοποιούνται στον </a:t>
            </a:r>
            <a:r>
              <a:rPr sz="1250" spc="90" dirty="0">
                <a:solidFill>
                  <a:srgbClr val="FFB800"/>
                </a:solidFill>
                <a:latin typeface="Calibri"/>
                <a:cs typeface="Calibri"/>
              </a:rPr>
              <a:t> αλγόριθμο</a:t>
            </a:r>
            <a:r>
              <a:rPr sz="1250" spc="-50" dirty="0">
                <a:solidFill>
                  <a:srgbClr val="FFB800"/>
                </a:solidFill>
                <a:latin typeface="Calibri"/>
                <a:cs typeface="Calibri"/>
              </a:rPr>
              <a:t> </a:t>
            </a:r>
            <a:r>
              <a:rPr sz="1250" spc="95" dirty="0">
                <a:solidFill>
                  <a:srgbClr val="FFB800"/>
                </a:solidFill>
                <a:latin typeface="Calibri"/>
                <a:cs typeface="Calibri"/>
              </a:rPr>
              <a:t>κρυπτογράφησης</a:t>
            </a:r>
            <a:endParaRPr sz="1250" dirty="0">
              <a:latin typeface="Calibri"/>
              <a:cs typeface="Calibri"/>
            </a:endParaRPr>
          </a:p>
        </p:txBody>
      </p:sp>
      <p:sp>
        <p:nvSpPr>
          <p:cNvPr id="13" name="object 13"/>
          <p:cNvSpPr txBox="1"/>
          <p:nvPr/>
        </p:nvSpPr>
        <p:spPr>
          <a:xfrm>
            <a:off x="10682605" y="3900170"/>
            <a:ext cx="1024890" cy="579120"/>
          </a:xfrm>
          <a:prstGeom prst="rect">
            <a:avLst/>
          </a:prstGeom>
        </p:spPr>
        <p:txBody>
          <a:bodyPr vert="horz" wrap="square" lIns="0" tIns="12700" rIns="0" bIns="0" rtlCol="0">
            <a:spAutoFit/>
          </a:bodyPr>
          <a:lstStyle/>
          <a:p>
            <a:pPr marL="12700" marR="5080" indent="94615">
              <a:lnSpc>
                <a:spcPct val="129800"/>
              </a:lnSpc>
              <a:spcBef>
                <a:spcPts val="100"/>
              </a:spcBef>
            </a:pPr>
            <a:r>
              <a:rPr sz="1400" spc="60" dirty="0">
                <a:latin typeface="Calibri"/>
                <a:cs typeface="Calibri"/>
              </a:rPr>
              <a:t>π</a:t>
            </a:r>
            <a:r>
              <a:rPr sz="1400" spc="50" dirty="0">
                <a:latin typeface="Calibri"/>
                <a:cs typeface="Calibri"/>
              </a:rPr>
              <a:t>ρ</a:t>
            </a:r>
            <a:r>
              <a:rPr sz="1400" spc="80" dirty="0">
                <a:latin typeface="Calibri"/>
                <a:cs typeface="Calibri"/>
              </a:rPr>
              <a:t>ω</a:t>
            </a:r>
            <a:r>
              <a:rPr sz="1400" spc="40" dirty="0">
                <a:latin typeface="Calibri"/>
                <a:cs typeface="Calibri"/>
              </a:rPr>
              <a:t>τ</a:t>
            </a:r>
            <a:r>
              <a:rPr sz="1400" spc="55" dirty="0">
                <a:latin typeface="Calibri"/>
                <a:cs typeface="Calibri"/>
              </a:rPr>
              <a:t>ό</a:t>
            </a:r>
            <a:r>
              <a:rPr sz="1400" spc="40" dirty="0">
                <a:latin typeface="Calibri"/>
                <a:cs typeface="Calibri"/>
              </a:rPr>
              <a:t>τ</a:t>
            </a:r>
            <a:r>
              <a:rPr sz="1400" spc="60" dirty="0">
                <a:latin typeface="Calibri"/>
                <a:cs typeface="Calibri"/>
              </a:rPr>
              <a:t>υ</a:t>
            </a:r>
            <a:r>
              <a:rPr sz="1400" spc="55" dirty="0">
                <a:latin typeface="Calibri"/>
                <a:cs typeface="Calibri"/>
              </a:rPr>
              <a:t>π</a:t>
            </a:r>
            <a:r>
              <a:rPr sz="1400" spc="45" dirty="0">
                <a:latin typeface="Calibri"/>
                <a:cs typeface="Calibri"/>
              </a:rPr>
              <a:t>ο  </a:t>
            </a:r>
            <a:r>
              <a:rPr sz="1400" spc="170" dirty="0">
                <a:latin typeface="Calibri"/>
                <a:cs typeface="Calibri"/>
              </a:rPr>
              <a:t>μηνύματα</a:t>
            </a:r>
            <a:endParaRPr sz="1400">
              <a:latin typeface="Calibri"/>
              <a:cs typeface="Calibri"/>
            </a:endParaRPr>
          </a:p>
        </p:txBody>
      </p:sp>
      <p:sp>
        <p:nvSpPr>
          <p:cNvPr id="14" name="object 14"/>
          <p:cNvSpPr txBox="1"/>
          <p:nvPr/>
        </p:nvSpPr>
        <p:spPr>
          <a:xfrm>
            <a:off x="3194050" y="5778817"/>
            <a:ext cx="2203450" cy="664210"/>
          </a:xfrm>
          <a:prstGeom prst="rect">
            <a:avLst/>
          </a:prstGeom>
        </p:spPr>
        <p:txBody>
          <a:bodyPr vert="horz" wrap="square" lIns="0" tIns="12700" rIns="0" bIns="0" rtlCol="0">
            <a:spAutoFit/>
          </a:bodyPr>
          <a:lstStyle/>
          <a:p>
            <a:pPr marL="12700" marR="5080" indent="648970">
              <a:lnSpc>
                <a:spcPct val="100000"/>
              </a:lnSpc>
              <a:spcBef>
                <a:spcPts val="100"/>
              </a:spcBef>
            </a:pPr>
            <a:r>
              <a:rPr sz="1400" spc="50" dirty="0">
                <a:latin typeface="Calibri"/>
                <a:cs typeface="Calibri"/>
              </a:rPr>
              <a:t>Αποδίδει </a:t>
            </a:r>
            <a:r>
              <a:rPr sz="1400" spc="55" dirty="0">
                <a:latin typeface="Calibri"/>
                <a:cs typeface="Calibri"/>
              </a:rPr>
              <a:t> </a:t>
            </a:r>
            <a:r>
              <a:rPr sz="1400" spc="60" dirty="0">
                <a:latin typeface="Calibri"/>
                <a:cs typeface="Calibri"/>
              </a:rPr>
              <a:t>αντικαταστάσεις/μετατροπ </a:t>
            </a:r>
            <a:r>
              <a:rPr sz="1400" spc="-305" dirty="0">
                <a:latin typeface="Calibri"/>
                <a:cs typeface="Calibri"/>
              </a:rPr>
              <a:t> </a:t>
            </a:r>
            <a:r>
              <a:rPr sz="1400" spc="60" dirty="0">
                <a:latin typeface="Calibri"/>
                <a:cs typeface="Calibri"/>
              </a:rPr>
              <a:t>ές</a:t>
            </a:r>
            <a:r>
              <a:rPr sz="1400" spc="25" dirty="0">
                <a:latin typeface="Calibri"/>
                <a:cs typeface="Calibri"/>
              </a:rPr>
              <a:t> </a:t>
            </a:r>
            <a:r>
              <a:rPr sz="1400" spc="65" dirty="0">
                <a:latin typeface="Calibri"/>
                <a:cs typeface="Calibri"/>
              </a:rPr>
              <a:t>σε</a:t>
            </a:r>
            <a:r>
              <a:rPr sz="1400" spc="25" dirty="0">
                <a:latin typeface="Calibri"/>
                <a:cs typeface="Calibri"/>
              </a:rPr>
              <a:t> </a:t>
            </a:r>
            <a:r>
              <a:rPr sz="1400" spc="60" dirty="0">
                <a:latin typeface="Calibri"/>
                <a:cs typeface="Calibri"/>
              </a:rPr>
              <a:t>απλό</a:t>
            </a:r>
            <a:r>
              <a:rPr sz="1400" spc="5" dirty="0">
                <a:latin typeface="Calibri"/>
                <a:cs typeface="Calibri"/>
              </a:rPr>
              <a:t> </a:t>
            </a:r>
            <a:r>
              <a:rPr sz="1400" spc="50" dirty="0">
                <a:latin typeface="Calibri"/>
                <a:cs typeface="Calibri"/>
              </a:rPr>
              <a:t>κείμενο</a:t>
            </a:r>
            <a:endParaRPr sz="1400">
              <a:latin typeface="Calibri"/>
              <a:cs typeface="Calibri"/>
            </a:endParaRPr>
          </a:p>
        </p:txBody>
      </p:sp>
      <p:sp>
        <p:nvSpPr>
          <p:cNvPr id="15" name="object 15"/>
          <p:cNvSpPr txBox="1"/>
          <p:nvPr/>
        </p:nvSpPr>
        <p:spPr>
          <a:xfrm>
            <a:off x="7348537" y="5724842"/>
            <a:ext cx="1935480" cy="594995"/>
          </a:xfrm>
          <a:prstGeom prst="rect">
            <a:avLst/>
          </a:prstGeom>
        </p:spPr>
        <p:txBody>
          <a:bodyPr vert="horz" wrap="square" lIns="0" tIns="12700" rIns="0" bIns="0" rtlCol="0">
            <a:spAutoFit/>
          </a:bodyPr>
          <a:lstStyle/>
          <a:p>
            <a:pPr marL="12700" marR="5080" indent="-1905" algn="ctr">
              <a:lnSpc>
                <a:spcPct val="100000"/>
              </a:lnSpc>
              <a:spcBef>
                <a:spcPts val="100"/>
              </a:spcBef>
            </a:pPr>
            <a:r>
              <a:rPr sz="1250" spc="85" dirty="0">
                <a:latin typeface="Calibri"/>
                <a:cs typeface="Calibri"/>
              </a:rPr>
              <a:t>Αποδίδει </a:t>
            </a:r>
            <a:r>
              <a:rPr sz="1250" spc="80" dirty="0">
                <a:latin typeface="Calibri"/>
                <a:cs typeface="Calibri"/>
              </a:rPr>
              <a:t>μια </a:t>
            </a:r>
            <a:r>
              <a:rPr sz="1250" spc="85" dirty="0">
                <a:latin typeface="Calibri"/>
                <a:cs typeface="Calibri"/>
              </a:rPr>
              <a:t>αντίστροφη </a:t>
            </a:r>
            <a:r>
              <a:rPr sz="1250" spc="-270" dirty="0">
                <a:latin typeface="Calibri"/>
                <a:cs typeface="Calibri"/>
              </a:rPr>
              <a:t> </a:t>
            </a:r>
            <a:r>
              <a:rPr sz="1250" spc="80" dirty="0">
                <a:latin typeface="Calibri"/>
                <a:cs typeface="Calibri"/>
              </a:rPr>
              <a:t>ενέργεια</a:t>
            </a:r>
            <a:r>
              <a:rPr sz="1250" spc="10" dirty="0">
                <a:latin typeface="Calibri"/>
                <a:cs typeface="Calibri"/>
              </a:rPr>
              <a:t> </a:t>
            </a:r>
            <a:r>
              <a:rPr sz="1250" spc="90" dirty="0">
                <a:latin typeface="Calibri"/>
                <a:cs typeface="Calibri"/>
              </a:rPr>
              <a:t>του</a:t>
            </a:r>
            <a:r>
              <a:rPr sz="1250" spc="10" dirty="0">
                <a:latin typeface="Calibri"/>
                <a:cs typeface="Calibri"/>
              </a:rPr>
              <a:t> </a:t>
            </a:r>
            <a:r>
              <a:rPr sz="1250" spc="90" dirty="0">
                <a:latin typeface="Calibri"/>
                <a:cs typeface="Calibri"/>
              </a:rPr>
              <a:t>αλγορίθμου </a:t>
            </a:r>
            <a:r>
              <a:rPr sz="1250" spc="-270" dirty="0">
                <a:latin typeface="Calibri"/>
                <a:cs typeface="Calibri"/>
              </a:rPr>
              <a:t> </a:t>
            </a:r>
            <a:r>
              <a:rPr sz="1250" spc="95" dirty="0">
                <a:latin typeface="Calibri"/>
                <a:cs typeface="Calibri"/>
              </a:rPr>
              <a:t>κρυπτογράφησης</a:t>
            </a:r>
            <a:endParaRPr sz="1250">
              <a:latin typeface="Calibri"/>
              <a:cs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654367"/>
            <a:ext cx="3118485" cy="459740"/>
          </a:xfrm>
          <a:prstGeom prst="rect">
            <a:avLst/>
          </a:prstGeom>
        </p:spPr>
        <p:txBody>
          <a:bodyPr vert="horz" wrap="square" lIns="0" tIns="12700" rIns="0" bIns="0" rtlCol="0">
            <a:spAutoFit/>
          </a:bodyPr>
          <a:lstStyle/>
          <a:p>
            <a:pPr marL="12700">
              <a:lnSpc>
                <a:spcPct val="100000"/>
              </a:lnSpc>
              <a:spcBef>
                <a:spcPts val="100"/>
              </a:spcBef>
            </a:pPr>
            <a:r>
              <a:rPr sz="2850" spc="185" dirty="0"/>
              <a:t>Κύριες</a:t>
            </a:r>
            <a:r>
              <a:rPr sz="2850" spc="105" dirty="0"/>
              <a:t> </a:t>
            </a:r>
            <a:r>
              <a:rPr sz="2850" spc="185" dirty="0"/>
              <a:t>απαιτήσεις</a:t>
            </a:r>
            <a:endParaRPr sz="2850"/>
          </a:p>
        </p:txBody>
      </p:sp>
      <p:sp>
        <p:nvSpPr>
          <p:cNvPr id="9" name="object 9"/>
          <p:cNvSpPr txBox="1"/>
          <p:nvPr/>
        </p:nvSpPr>
        <p:spPr>
          <a:xfrm>
            <a:off x="5587421" y="1219200"/>
            <a:ext cx="6496685" cy="5418790"/>
          </a:xfrm>
          <a:prstGeom prst="rect">
            <a:avLst/>
          </a:prstGeom>
        </p:spPr>
        <p:txBody>
          <a:bodyPr vert="horz" wrap="square" lIns="0" tIns="32384" rIns="0" bIns="0" rtlCol="0">
            <a:spAutoFit/>
          </a:bodyPr>
          <a:lstStyle/>
          <a:p>
            <a:pPr marL="363220" marR="88265" indent="-274320" algn="just">
              <a:lnSpc>
                <a:spcPts val="1180"/>
              </a:lnSpc>
              <a:spcBef>
                <a:spcPts val="254"/>
              </a:spcBef>
            </a:pPr>
            <a:r>
              <a:rPr lang="el-GR" sz="1100" spc="80" dirty="0">
                <a:solidFill>
                  <a:srgbClr val="FFFFFF"/>
                </a:solidFill>
                <a:latin typeface="Calibri"/>
                <a:cs typeface="Calibri"/>
              </a:rPr>
              <a:t>Υποθέτουμε ότι είναι ανέφικτο να αποκρυπτογραφηθεί ένα μήνυμα μόνο με βάση το </a:t>
            </a:r>
            <a:r>
              <a:rPr lang="el-GR" sz="1100" spc="80" dirty="0" err="1">
                <a:solidFill>
                  <a:srgbClr val="FFFFFF"/>
                </a:solidFill>
                <a:latin typeface="Calibri"/>
                <a:cs typeface="Calibri"/>
              </a:rPr>
              <a:t>κρυπτοκείμενο</a:t>
            </a:r>
            <a:r>
              <a:rPr lang="el-GR" sz="1100" spc="80" dirty="0">
                <a:solidFill>
                  <a:srgbClr val="FFFFFF"/>
                </a:solidFill>
                <a:latin typeface="Calibri"/>
                <a:cs typeface="Calibri"/>
              </a:rPr>
              <a:t> και τη γνώση του αλγορίθμου κρυπτογράφησης/αποκρυπτογράφησης, χωρίς να γνωρίζουμε το κλειδί.</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buFont typeface="Arial" panose="020B0604020202020204" pitchFamily="34" charset="0"/>
              <a:buChar char="•"/>
            </a:pPr>
            <a:r>
              <a:rPr lang="el-GR" sz="1100" spc="80" dirty="0">
                <a:solidFill>
                  <a:srgbClr val="FFFFFF"/>
                </a:solidFill>
                <a:latin typeface="Calibri"/>
                <a:cs typeface="Calibri"/>
              </a:rPr>
              <a:t>    Δεν είναι απαραίτητο να κρατείται ο αλγόριθμος μυστικός· αρκεί να παραμένει μυστικό το κλειδί.</a:t>
            </a:r>
          </a:p>
          <a:p>
            <a:pPr marL="363220" marR="88265" indent="-274320" algn="just">
              <a:lnSpc>
                <a:spcPts val="1180"/>
              </a:lnSpc>
              <a:spcBef>
                <a:spcPts val="254"/>
              </a:spcBef>
              <a:buFont typeface="Arial" panose="020B0604020202020204" pitchFamily="34" charset="0"/>
              <a:buChar char="•"/>
            </a:pPr>
            <a:endParaRPr lang="el-GR" sz="1100" spc="80" dirty="0">
              <a:solidFill>
                <a:srgbClr val="FFFFFF"/>
              </a:solidFill>
              <a:latin typeface="Calibri"/>
              <a:cs typeface="Calibri"/>
            </a:endParaRPr>
          </a:p>
          <a:p>
            <a:pPr marL="363220" marR="88265" indent="-274320" algn="just">
              <a:lnSpc>
                <a:spcPts val="1180"/>
              </a:lnSpc>
              <a:spcBef>
                <a:spcPts val="254"/>
              </a:spcBef>
              <a:buFont typeface="Arial" panose="020B0604020202020204" pitchFamily="34" charset="0"/>
              <a:buChar char="•"/>
            </a:pPr>
            <a:r>
              <a:rPr lang="el-GR" sz="1100" spc="80" dirty="0">
                <a:solidFill>
                  <a:srgbClr val="FFFFFF"/>
                </a:solidFill>
                <a:latin typeface="Calibri"/>
                <a:cs typeface="Calibri"/>
              </a:rPr>
              <a:t>    Αυτό το χαρακτηριστικό της συμμετρικής κρυπτογράφησης την καθιστά κατάλληλη για ευρεία χρήση, διευκολύνοντας τη διανομή λογισμικού και υλικού.</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pPr>
            <a:r>
              <a:rPr lang="el-GR" sz="1100" spc="80" dirty="0">
                <a:solidFill>
                  <a:srgbClr val="FFFFFF"/>
                </a:solidFill>
                <a:latin typeface="Calibri"/>
                <a:cs typeface="Calibri"/>
              </a:rPr>
              <a:t>Δύο βασικές απαιτήσεις για ασφαλή χρήση της συμμετρικής κρυπτογράφησης:</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buFont typeface="+mj-lt"/>
              <a:buAutoNum type="arabicPeriod"/>
            </a:pPr>
            <a:r>
              <a:rPr lang="el-GR" sz="1100" spc="80" dirty="0">
                <a:solidFill>
                  <a:srgbClr val="FFFFFF"/>
                </a:solidFill>
                <a:latin typeface="Calibri"/>
                <a:cs typeface="Calibri"/>
              </a:rPr>
              <a:t>    Ένας ισχυρός αλγόριθμος κρυπτογράφησης</a:t>
            </a:r>
          </a:p>
          <a:p>
            <a:pPr marL="363220" marR="88265" indent="-274320" algn="just">
              <a:lnSpc>
                <a:spcPts val="1180"/>
              </a:lnSpc>
              <a:spcBef>
                <a:spcPts val="254"/>
              </a:spcBef>
              <a:buFont typeface="+mj-lt"/>
              <a:buAutoNum type="arabicPeriod"/>
            </a:pPr>
            <a:endParaRPr lang="el-GR" sz="1100" spc="80" dirty="0">
              <a:solidFill>
                <a:srgbClr val="FFFFFF"/>
              </a:solidFill>
              <a:latin typeface="Calibri"/>
              <a:cs typeface="Calibri"/>
            </a:endParaRPr>
          </a:p>
          <a:p>
            <a:pPr marL="363220" marR="88265" indent="-274320" algn="just">
              <a:lnSpc>
                <a:spcPts val="1180"/>
              </a:lnSpc>
              <a:spcBef>
                <a:spcPts val="254"/>
              </a:spcBef>
              <a:buFont typeface="+mj-lt"/>
              <a:buAutoNum type="arabicPeriod"/>
            </a:pPr>
            <a:r>
              <a:rPr lang="el-GR" sz="1100" spc="80" dirty="0">
                <a:solidFill>
                  <a:srgbClr val="FFFFFF"/>
                </a:solidFill>
                <a:latin typeface="Calibri"/>
                <a:cs typeface="Calibri"/>
              </a:rPr>
              <a:t>    Ένα μυστικό κλειδί, γνωστό μόνο στον αποστολέα και τον παραλήπτη</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pPr>
            <a:r>
              <a:rPr lang="el-GR" sz="1100" spc="80" dirty="0">
                <a:solidFill>
                  <a:srgbClr val="FFFFFF"/>
                </a:solidFill>
                <a:latin typeface="Calibri"/>
                <a:cs typeface="Calibri"/>
              </a:rPr>
              <a:t>Μαθηματικά, ισχύει:</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pPr>
            <a:r>
              <a:rPr lang="el-GR" sz="1100" spc="80" dirty="0">
                <a:solidFill>
                  <a:srgbClr val="FFFFFF"/>
                </a:solidFill>
                <a:latin typeface="Calibri"/>
                <a:cs typeface="Calibri"/>
              </a:rPr>
              <a:t>    Y = EK(X)</a:t>
            </a:r>
          </a:p>
          <a:p>
            <a:pPr marL="363220" marR="88265" indent="-274320" algn="just">
              <a:lnSpc>
                <a:spcPts val="1180"/>
              </a:lnSpc>
              <a:spcBef>
                <a:spcPts val="254"/>
              </a:spcBef>
            </a:pPr>
            <a:r>
              <a:rPr lang="el-GR" sz="1100" spc="80" dirty="0">
                <a:solidFill>
                  <a:srgbClr val="FFFFFF"/>
                </a:solidFill>
                <a:latin typeface="Calibri"/>
                <a:cs typeface="Calibri"/>
              </a:rPr>
              <a:t>    X = DK(Y)</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pPr>
            <a:r>
              <a:rPr lang="el-GR" sz="1100" spc="80" dirty="0">
                <a:solidFill>
                  <a:srgbClr val="FFFFFF"/>
                </a:solidFill>
                <a:latin typeface="Calibri"/>
                <a:cs typeface="Calibri"/>
              </a:rPr>
              <a:t>Δηλαδή, θεωρείται ένα ζεύγος συναρτήσεων όπου:</a:t>
            </a:r>
          </a:p>
          <a:p>
            <a:pPr marL="363220" marR="88265" indent="-274320" algn="just">
              <a:lnSpc>
                <a:spcPts val="1180"/>
              </a:lnSpc>
              <a:spcBef>
                <a:spcPts val="254"/>
              </a:spcBef>
            </a:pPr>
            <a:endParaRPr lang="el-GR" sz="1100" spc="80" dirty="0">
              <a:solidFill>
                <a:srgbClr val="FFFFFF"/>
              </a:solidFill>
              <a:latin typeface="Calibri"/>
              <a:cs typeface="Calibri"/>
            </a:endParaRPr>
          </a:p>
          <a:p>
            <a:pPr marL="363220" marR="88265" indent="-274320" algn="just">
              <a:lnSpc>
                <a:spcPts val="1180"/>
              </a:lnSpc>
              <a:spcBef>
                <a:spcPts val="254"/>
              </a:spcBef>
            </a:pPr>
            <a:r>
              <a:rPr lang="el-GR" sz="1100" spc="80" dirty="0">
                <a:solidFill>
                  <a:srgbClr val="FFFFFF"/>
                </a:solidFill>
                <a:latin typeface="Calibri"/>
                <a:cs typeface="Calibri"/>
              </a:rPr>
              <a:t>    X: απλό κείμενο (</a:t>
            </a:r>
            <a:r>
              <a:rPr lang="el-GR" sz="1100" spc="80" dirty="0" err="1">
                <a:solidFill>
                  <a:srgbClr val="FFFFFF"/>
                </a:solidFill>
                <a:latin typeface="Calibri"/>
                <a:cs typeface="Calibri"/>
              </a:rPr>
              <a:t>plaintext</a:t>
            </a:r>
            <a:r>
              <a:rPr lang="el-GR" sz="1100" spc="80" dirty="0">
                <a:solidFill>
                  <a:srgbClr val="FFFFFF"/>
                </a:solidFill>
                <a:latin typeface="Calibri"/>
                <a:cs typeface="Calibri"/>
              </a:rPr>
              <a:t>)</a:t>
            </a:r>
          </a:p>
          <a:p>
            <a:pPr marL="363220" marR="88265" indent="-274320" algn="just">
              <a:lnSpc>
                <a:spcPts val="1180"/>
              </a:lnSpc>
              <a:spcBef>
                <a:spcPts val="254"/>
              </a:spcBef>
            </a:pPr>
            <a:r>
              <a:rPr lang="el-GR" sz="1100" spc="80" dirty="0">
                <a:solidFill>
                  <a:srgbClr val="FFFFFF"/>
                </a:solidFill>
                <a:latin typeface="Calibri"/>
                <a:cs typeface="Calibri"/>
              </a:rPr>
              <a:t>    Y: </a:t>
            </a:r>
            <a:r>
              <a:rPr lang="el-GR" sz="1100" spc="80" dirty="0" err="1">
                <a:solidFill>
                  <a:srgbClr val="FFFFFF"/>
                </a:solidFill>
                <a:latin typeface="Calibri"/>
                <a:cs typeface="Calibri"/>
              </a:rPr>
              <a:t>κρυπτοκείμενο</a:t>
            </a:r>
            <a:r>
              <a:rPr lang="el-GR" sz="1100" spc="80" dirty="0">
                <a:solidFill>
                  <a:srgbClr val="FFFFFF"/>
                </a:solidFill>
                <a:latin typeface="Calibri"/>
                <a:cs typeface="Calibri"/>
              </a:rPr>
              <a:t> (</a:t>
            </a:r>
            <a:r>
              <a:rPr lang="el-GR" sz="1100" spc="80" dirty="0" err="1">
                <a:solidFill>
                  <a:srgbClr val="FFFFFF"/>
                </a:solidFill>
                <a:latin typeface="Calibri"/>
                <a:cs typeface="Calibri"/>
              </a:rPr>
              <a:t>ciphertext</a:t>
            </a:r>
            <a:r>
              <a:rPr lang="el-GR" sz="1100" spc="80" dirty="0">
                <a:solidFill>
                  <a:srgbClr val="FFFFFF"/>
                </a:solidFill>
                <a:latin typeface="Calibri"/>
                <a:cs typeface="Calibri"/>
              </a:rPr>
              <a:t>)</a:t>
            </a:r>
          </a:p>
          <a:p>
            <a:pPr marL="363220" marR="88265" indent="-274320" algn="just">
              <a:lnSpc>
                <a:spcPts val="1180"/>
              </a:lnSpc>
              <a:spcBef>
                <a:spcPts val="254"/>
              </a:spcBef>
            </a:pPr>
            <a:r>
              <a:rPr lang="el-GR" sz="1100" spc="80" dirty="0">
                <a:solidFill>
                  <a:srgbClr val="FFFFFF"/>
                </a:solidFill>
                <a:latin typeface="Calibri"/>
                <a:cs typeface="Calibri"/>
              </a:rPr>
              <a:t>    K: κλειδί</a:t>
            </a:r>
          </a:p>
          <a:p>
            <a:pPr marL="363220" marR="88265" indent="-274320" algn="just">
              <a:lnSpc>
                <a:spcPts val="1180"/>
              </a:lnSpc>
              <a:spcBef>
                <a:spcPts val="254"/>
              </a:spcBef>
            </a:pPr>
            <a:r>
              <a:rPr lang="el-GR" sz="1100" spc="80" dirty="0">
                <a:solidFill>
                  <a:srgbClr val="FFFFFF"/>
                </a:solidFill>
                <a:latin typeface="Calibri"/>
                <a:cs typeface="Calibri"/>
              </a:rPr>
              <a:t>    EK: αλγόριθμος κρυπτογράφησης</a:t>
            </a:r>
          </a:p>
          <a:p>
            <a:pPr marL="363220" marR="88265" indent="-274320" algn="just">
              <a:lnSpc>
                <a:spcPts val="1180"/>
              </a:lnSpc>
              <a:spcBef>
                <a:spcPts val="254"/>
              </a:spcBef>
            </a:pPr>
            <a:r>
              <a:rPr lang="el-GR" sz="1100" spc="80" dirty="0">
                <a:solidFill>
                  <a:srgbClr val="FFFFFF"/>
                </a:solidFill>
                <a:latin typeface="Calibri"/>
                <a:cs typeface="Calibri"/>
              </a:rPr>
              <a:t>    DK: αλγόριθμος αποκρυπτογράφησης</a:t>
            </a:r>
            <a:endParaRPr lang="el-GR" sz="1100" dirty="0">
              <a:latin typeface="Calibri"/>
              <a:cs typeface="Calibri"/>
            </a:endParaRPr>
          </a:p>
        </p:txBody>
      </p:sp>
      <p:sp>
        <p:nvSpPr>
          <p:cNvPr id="10" name="object 10"/>
          <p:cNvSpPr txBox="1"/>
          <p:nvPr/>
        </p:nvSpPr>
        <p:spPr>
          <a:xfrm>
            <a:off x="78739" y="6016307"/>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pic>
        <p:nvPicPr>
          <p:cNvPr id="11" name="object 11"/>
          <p:cNvPicPr/>
          <p:nvPr/>
        </p:nvPicPr>
        <p:blipFill>
          <a:blip r:embed="rId3" cstate="print"/>
          <a:stretch>
            <a:fillRect/>
          </a:stretch>
        </p:blipFill>
        <p:spPr>
          <a:xfrm>
            <a:off x="102980" y="6166055"/>
            <a:ext cx="3293427" cy="611187"/>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717867"/>
            <a:ext cx="5166360" cy="411010"/>
          </a:xfrm>
          <a:prstGeom prst="rect">
            <a:avLst/>
          </a:prstGeom>
        </p:spPr>
        <p:txBody>
          <a:bodyPr vert="horz" wrap="square" lIns="0" tIns="38735" rIns="0" bIns="0" rtlCol="0">
            <a:spAutoFit/>
          </a:bodyPr>
          <a:lstStyle/>
          <a:p>
            <a:pPr marL="12700" marR="5080" indent="171450">
              <a:lnSpc>
                <a:spcPts val="2930"/>
              </a:lnSpc>
              <a:spcBef>
                <a:spcPts val="305"/>
              </a:spcBef>
            </a:pPr>
            <a:r>
              <a:rPr lang="el-GR" dirty="0"/>
              <a:t>Διαστάσεις της Κρυπτογραφίας</a:t>
            </a:r>
            <a:endParaRPr spc="180" dirty="0"/>
          </a:p>
        </p:txBody>
      </p:sp>
      <p:sp>
        <p:nvSpPr>
          <p:cNvPr id="9" name="object 9"/>
          <p:cNvSpPr txBox="1"/>
          <p:nvPr/>
        </p:nvSpPr>
        <p:spPr>
          <a:xfrm>
            <a:off x="5709920" y="2160270"/>
            <a:ext cx="181610"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B800"/>
                </a:solidFill>
                <a:latin typeface="Calibri"/>
                <a:cs typeface="Calibri"/>
              </a:rPr>
              <a:t>1</a:t>
            </a:r>
            <a:r>
              <a:rPr sz="1600" b="1" dirty="0">
                <a:solidFill>
                  <a:srgbClr val="FFB800"/>
                </a:solidFill>
                <a:latin typeface="Calibri"/>
                <a:cs typeface="Calibri"/>
              </a:rPr>
              <a:t>.</a:t>
            </a:r>
            <a:endParaRPr sz="1600">
              <a:latin typeface="Calibri"/>
              <a:cs typeface="Calibri"/>
            </a:endParaRPr>
          </a:p>
        </p:txBody>
      </p:sp>
      <p:sp>
        <p:nvSpPr>
          <p:cNvPr id="10" name="object 10"/>
          <p:cNvSpPr txBox="1"/>
          <p:nvPr/>
        </p:nvSpPr>
        <p:spPr>
          <a:xfrm>
            <a:off x="5710554" y="2204720"/>
            <a:ext cx="6334125" cy="3411190"/>
          </a:xfrm>
          <a:prstGeom prst="rect">
            <a:avLst/>
          </a:prstGeom>
        </p:spPr>
        <p:txBody>
          <a:bodyPr vert="horz" wrap="square" lIns="0" tIns="12700" rIns="0" bIns="0" rtlCol="0">
            <a:spAutoFit/>
          </a:bodyPr>
          <a:lstStyle/>
          <a:p>
            <a:pPr marL="527685" marR="8890" indent="-1905">
              <a:lnSpc>
                <a:spcPct val="100000"/>
              </a:lnSpc>
              <a:spcBef>
                <a:spcPts val="100"/>
              </a:spcBef>
            </a:pPr>
            <a:r>
              <a:rPr lang="el-GR" sz="1250" b="1" spc="65" dirty="0">
                <a:solidFill>
                  <a:srgbClr val="FFB800"/>
                </a:solidFill>
                <a:latin typeface="Calibri"/>
                <a:cs typeface="Calibri"/>
              </a:rPr>
              <a:t>Τύποι λειτουργιών για τη μετατροπή απλού κειμένου σε </a:t>
            </a:r>
            <a:r>
              <a:rPr lang="el-GR" sz="1250" b="1" spc="65" dirty="0" err="1">
                <a:solidFill>
                  <a:srgbClr val="FFB800"/>
                </a:solidFill>
                <a:latin typeface="Calibri"/>
                <a:cs typeface="Calibri"/>
              </a:rPr>
              <a:t>κρυπτοκείμενο</a:t>
            </a:r>
            <a:r>
              <a:rPr lang="el-GR" sz="1250" b="1" spc="65" dirty="0">
                <a:solidFill>
                  <a:srgbClr val="FFB800"/>
                </a:solidFill>
                <a:latin typeface="Calibri"/>
                <a:cs typeface="Calibri"/>
              </a:rPr>
              <a:t>:</a:t>
            </a:r>
          </a:p>
          <a:p>
            <a:pPr marL="527685" marR="8890" indent="-1905">
              <a:lnSpc>
                <a:spcPct val="100000"/>
              </a:lnSpc>
              <a:spcBef>
                <a:spcPts val="100"/>
              </a:spcBef>
            </a:pPr>
            <a:endParaRPr lang="el-GR" sz="1250" b="1" spc="65" dirty="0">
              <a:solidFill>
                <a:srgbClr val="FFB800"/>
              </a:solidFill>
              <a:latin typeface="Calibri"/>
              <a:cs typeface="Calibri"/>
            </a:endParaRPr>
          </a:p>
          <a:p>
            <a:pPr marL="527685" marR="8890" indent="-1905">
              <a:lnSpc>
                <a:spcPct val="100000"/>
              </a:lnSpc>
              <a:spcBef>
                <a:spcPts val="100"/>
              </a:spcBef>
            </a:pPr>
            <a:r>
              <a:rPr lang="el-GR" sz="1250" b="1" spc="65" dirty="0">
                <a:solidFill>
                  <a:srgbClr val="FFB800"/>
                </a:solidFill>
                <a:latin typeface="Calibri"/>
                <a:cs typeface="Calibri"/>
              </a:rPr>
              <a:t>    Οι αλγόριθμοι κρυπτογράφησης βασίζονται κυρίως σε δύο αρχές: αντικατάσταση (</a:t>
            </a:r>
            <a:r>
              <a:rPr lang="el-GR" sz="1250" b="1" spc="65" dirty="0" err="1">
                <a:solidFill>
                  <a:srgbClr val="FFB800"/>
                </a:solidFill>
                <a:latin typeface="Calibri"/>
                <a:cs typeface="Calibri"/>
              </a:rPr>
              <a:t>substitution</a:t>
            </a:r>
            <a:r>
              <a:rPr lang="el-GR" sz="1250" b="1" spc="65" dirty="0">
                <a:solidFill>
                  <a:srgbClr val="FFB800"/>
                </a:solidFill>
                <a:latin typeface="Calibri"/>
                <a:cs typeface="Calibri"/>
              </a:rPr>
              <a:t>) και μεταθέσεις (</a:t>
            </a:r>
            <a:r>
              <a:rPr lang="el-GR" sz="1250" b="1" spc="65" dirty="0" err="1">
                <a:solidFill>
                  <a:srgbClr val="FFB800"/>
                </a:solidFill>
                <a:latin typeface="Calibri"/>
                <a:cs typeface="Calibri"/>
              </a:rPr>
              <a:t>transposition</a:t>
            </a:r>
            <a:r>
              <a:rPr lang="el-GR" sz="1250" b="1" spc="65" dirty="0">
                <a:solidFill>
                  <a:srgbClr val="FFB800"/>
                </a:solidFill>
                <a:latin typeface="Calibri"/>
                <a:cs typeface="Calibri"/>
              </a:rPr>
              <a:t>).</a:t>
            </a:r>
          </a:p>
          <a:p>
            <a:pPr marL="527685" marR="8890" indent="-1905">
              <a:lnSpc>
                <a:spcPct val="100000"/>
              </a:lnSpc>
              <a:spcBef>
                <a:spcPts val="100"/>
              </a:spcBef>
            </a:pPr>
            <a:endParaRPr lang="el-GR" sz="1250" b="1" spc="65" dirty="0">
              <a:solidFill>
                <a:srgbClr val="FFB800"/>
              </a:solidFill>
              <a:latin typeface="Calibri"/>
              <a:cs typeface="Calibri"/>
            </a:endParaRPr>
          </a:p>
          <a:p>
            <a:pPr marL="527685" marR="8890" indent="-1905">
              <a:lnSpc>
                <a:spcPct val="100000"/>
              </a:lnSpc>
              <a:spcBef>
                <a:spcPts val="100"/>
              </a:spcBef>
            </a:pPr>
            <a:r>
              <a:rPr lang="el-GR" sz="1250" b="1" spc="65" dirty="0">
                <a:solidFill>
                  <a:srgbClr val="FFB800"/>
                </a:solidFill>
                <a:latin typeface="Calibri"/>
                <a:cs typeface="Calibri"/>
              </a:rPr>
              <a:t>        Αντικατάσταση: Κάθε στοιχείο του απλού κειμένου (</a:t>
            </a:r>
            <a:r>
              <a:rPr lang="el-GR" sz="1250" b="1" spc="65" dirty="0" err="1">
                <a:solidFill>
                  <a:srgbClr val="FFB800"/>
                </a:solidFill>
                <a:latin typeface="Calibri"/>
                <a:cs typeface="Calibri"/>
              </a:rPr>
              <a:t>bit</a:t>
            </a:r>
            <a:r>
              <a:rPr lang="el-GR" sz="1250" b="1" spc="65" dirty="0">
                <a:solidFill>
                  <a:srgbClr val="FFB800"/>
                </a:solidFill>
                <a:latin typeface="Calibri"/>
                <a:cs typeface="Calibri"/>
              </a:rPr>
              <a:t>, γράμμα, ομάδα από </a:t>
            </a:r>
            <a:r>
              <a:rPr lang="el-GR" sz="1250" b="1" spc="65" dirty="0" err="1">
                <a:solidFill>
                  <a:srgbClr val="FFB800"/>
                </a:solidFill>
                <a:latin typeface="Calibri"/>
                <a:cs typeface="Calibri"/>
              </a:rPr>
              <a:t>bits</a:t>
            </a:r>
            <a:r>
              <a:rPr lang="el-GR" sz="1250" b="1" spc="65" dirty="0">
                <a:solidFill>
                  <a:srgbClr val="FFB800"/>
                </a:solidFill>
                <a:latin typeface="Calibri"/>
                <a:cs typeface="Calibri"/>
              </a:rPr>
              <a:t> ή γράμματα) αντικαθίσταται από κάποιο άλλο στοιχείο.</a:t>
            </a:r>
          </a:p>
          <a:p>
            <a:pPr marL="527685" marR="8890" indent="-1905">
              <a:lnSpc>
                <a:spcPct val="100000"/>
              </a:lnSpc>
              <a:spcBef>
                <a:spcPts val="100"/>
              </a:spcBef>
            </a:pPr>
            <a:endParaRPr lang="el-GR" sz="1250" b="1" spc="65" dirty="0">
              <a:solidFill>
                <a:srgbClr val="FFB800"/>
              </a:solidFill>
              <a:latin typeface="Calibri"/>
              <a:cs typeface="Calibri"/>
            </a:endParaRPr>
          </a:p>
          <a:p>
            <a:pPr marL="527685" marR="8890" indent="-1905">
              <a:lnSpc>
                <a:spcPct val="100000"/>
              </a:lnSpc>
              <a:spcBef>
                <a:spcPts val="100"/>
              </a:spcBef>
            </a:pPr>
            <a:r>
              <a:rPr lang="el-GR" sz="1250" b="1" spc="65" dirty="0">
                <a:solidFill>
                  <a:srgbClr val="FFB800"/>
                </a:solidFill>
                <a:latin typeface="Calibri"/>
                <a:cs typeface="Calibri"/>
              </a:rPr>
              <a:t>        Μετάθεση: Τα στοιχεία του απλού κειμένου αναδιατάσσονται, αλλά δεν αλλάζουν.</a:t>
            </a:r>
          </a:p>
          <a:p>
            <a:pPr marL="527685" marR="8890" indent="-1905">
              <a:lnSpc>
                <a:spcPct val="100000"/>
              </a:lnSpc>
              <a:spcBef>
                <a:spcPts val="100"/>
              </a:spcBef>
            </a:pPr>
            <a:endParaRPr lang="el-GR" sz="1250" b="1" spc="65" dirty="0">
              <a:solidFill>
                <a:srgbClr val="FFB800"/>
              </a:solidFill>
              <a:latin typeface="Calibri"/>
              <a:cs typeface="Calibri"/>
            </a:endParaRPr>
          </a:p>
          <a:p>
            <a:pPr marL="527685" marR="8890" indent="-1905">
              <a:lnSpc>
                <a:spcPct val="100000"/>
              </a:lnSpc>
              <a:spcBef>
                <a:spcPts val="100"/>
              </a:spcBef>
            </a:pPr>
            <a:r>
              <a:rPr lang="el-GR" sz="1250" b="1" spc="65" dirty="0">
                <a:solidFill>
                  <a:srgbClr val="FFB800"/>
                </a:solidFill>
                <a:latin typeface="Calibri"/>
                <a:cs typeface="Calibri"/>
              </a:rPr>
              <a:t>    Κύρια απαίτηση είναι η </a:t>
            </a:r>
            <a:r>
              <a:rPr lang="el-GR" sz="1250" b="1" spc="65" dirty="0" err="1">
                <a:solidFill>
                  <a:srgbClr val="FFB800"/>
                </a:solidFill>
                <a:latin typeface="Calibri"/>
                <a:cs typeface="Calibri"/>
              </a:rPr>
              <a:t>αναστρεψιμότητα</a:t>
            </a:r>
            <a:r>
              <a:rPr lang="el-GR" sz="1250" b="1" spc="65" dirty="0">
                <a:solidFill>
                  <a:srgbClr val="FFB800"/>
                </a:solidFill>
                <a:latin typeface="Calibri"/>
                <a:cs typeface="Calibri"/>
              </a:rPr>
              <a:t> της διαδικασίας, δηλαδή να μην υπάρχει απώλεια πληροφορίας.</a:t>
            </a:r>
          </a:p>
          <a:p>
            <a:pPr marL="527685" marR="8890" indent="-1905">
              <a:lnSpc>
                <a:spcPct val="100000"/>
              </a:lnSpc>
              <a:spcBef>
                <a:spcPts val="100"/>
              </a:spcBef>
            </a:pPr>
            <a:endParaRPr lang="el-GR" sz="1250" b="1" spc="65" dirty="0">
              <a:solidFill>
                <a:srgbClr val="FFB800"/>
              </a:solidFill>
              <a:latin typeface="Calibri"/>
              <a:cs typeface="Calibri"/>
            </a:endParaRPr>
          </a:p>
          <a:p>
            <a:pPr marL="527685" marR="8890" indent="-1905">
              <a:lnSpc>
                <a:spcPct val="100000"/>
              </a:lnSpc>
              <a:spcBef>
                <a:spcPts val="100"/>
              </a:spcBef>
            </a:pPr>
            <a:r>
              <a:rPr lang="el-GR" sz="1250" b="1" spc="65" dirty="0">
                <a:solidFill>
                  <a:srgbClr val="FFB800"/>
                </a:solidFill>
                <a:latin typeface="Calibri"/>
                <a:cs typeface="Calibri"/>
              </a:rPr>
              <a:t>    Οι περισσότεροι αλγόριθμοι, γνωστοί ως συστήματα προϊόντος (</a:t>
            </a:r>
            <a:r>
              <a:rPr lang="el-GR" sz="1250" b="1" spc="65" dirty="0" err="1">
                <a:solidFill>
                  <a:srgbClr val="FFB800"/>
                </a:solidFill>
                <a:latin typeface="Calibri"/>
                <a:cs typeface="Calibri"/>
              </a:rPr>
              <a:t>product</a:t>
            </a:r>
            <a:r>
              <a:rPr lang="el-GR" sz="1250" b="1" spc="65" dirty="0">
                <a:solidFill>
                  <a:srgbClr val="FFB800"/>
                </a:solidFill>
                <a:latin typeface="Calibri"/>
                <a:cs typeface="Calibri"/>
              </a:rPr>
              <a:t> </a:t>
            </a:r>
            <a:r>
              <a:rPr lang="el-GR" sz="1250" b="1" spc="65" dirty="0" err="1">
                <a:solidFill>
                  <a:srgbClr val="FFB800"/>
                </a:solidFill>
                <a:latin typeface="Calibri"/>
                <a:cs typeface="Calibri"/>
              </a:rPr>
              <a:t>systems</a:t>
            </a:r>
            <a:r>
              <a:rPr lang="el-GR" sz="1250" b="1" spc="65" dirty="0">
                <a:solidFill>
                  <a:srgbClr val="FFB800"/>
                </a:solidFill>
                <a:latin typeface="Calibri"/>
                <a:cs typeface="Calibri"/>
              </a:rPr>
              <a:t>), περιλαμβάνουν πολλαπλά στάδια αντικαταστάσεων και μεταθέσεων.</a:t>
            </a:r>
            <a:endParaRPr lang="el-GR" sz="1150" dirty="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717867"/>
            <a:ext cx="5166360" cy="411010"/>
          </a:xfrm>
          <a:prstGeom prst="rect">
            <a:avLst/>
          </a:prstGeom>
        </p:spPr>
        <p:txBody>
          <a:bodyPr vert="horz" wrap="square" lIns="0" tIns="38735" rIns="0" bIns="0" rtlCol="0">
            <a:spAutoFit/>
          </a:bodyPr>
          <a:lstStyle/>
          <a:p>
            <a:pPr marL="12700" marR="5080" indent="171450">
              <a:lnSpc>
                <a:spcPts val="2930"/>
              </a:lnSpc>
              <a:spcBef>
                <a:spcPts val="305"/>
              </a:spcBef>
            </a:pPr>
            <a:r>
              <a:rPr lang="el-GR" dirty="0"/>
              <a:t>Διαστάσεις της Κρυπτογραφίας</a:t>
            </a:r>
            <a:endParaRPr spc="185" dirty="0"/>
          </a:p>
        </p:txBody>
      </p:sp>
      <p:sp>
        <p:nvSpPr>
          <p:cNvPr id="9" name="object 9"/>
          <p:cNvSpPr txBox="1"/>
          <p:nvPr/>
        </p:nvSpPr>
        <p:spPr>
          <a:xfrm>
            <a:off x="5635211" y="2057400"/>
            <a:ext cx="6492240" cy="1723548"/>
          </a:xfrm>
          <a:prstGeom prst="rect">
            <a:avLst/>
          </a:prstGeom>
        </p:spPr>
        <p:txBody>
          <a:bodyPr vert="horz" wrap="square" lIns="0" tIns="129539" rIns="0" bIns="0" rtlCol="0">
            <a:spAutoFit/>
          </a:bodyPr>
          <a:lstStyle/>
          <a:p>
            <a:pPr marL="12700">
              <a:lnSpc>
                <a:spcPct val="100000"/>
              </a:lnSpc>
              <a:spcBef>
                <a:spcPts val="1019"/>
              </a:spcBef>
              <a:tabLst>
                <a:tab pos="469265" algn="l"/>
              </a:tabLst>
            </a:pPr>
            <a:r>
              <a:rPr lang="el-GR" sz="1600" b="1" spc="-10" dirty="0">
                <a:solidFill>
                  <a:srgbClr val="FFB800"/>
                </a:solidFill>
                <a:latin typeface="Calibri"/>
                <a:cs typeface="Calibri"/>
              </a:rPr>
              <a:t>2.	</a:t>
            </a:r>
            <a:r>
              <a:rPr lang="el-GR" sz="1250" b="1" spc="125" dirty="0">
                <a:solidFill>
                  <a:srgbClr val="FFB800"/>
                </a:solidFill>
                <a:latin typeface="Calibri"/>
                <a:cs typeface="Calibri"/>
              </a:rPr>
              <a:t> Αριθμός κλειδιών που χρησιμοποιούνται</a:t>
            </a:r>
          </a:p>
          <a:p>
            <a:pPr marL="12700">
              <a:lnSpc>
                <a:spcPct val="100000"/>
              </a:lnSpc>
              <a:spcBef>
                <a:spcPts val="1019"/>
              </a:spcBef>
              <a:tabLst>
                <a:tab pos="469265" algn="l"/>
              </a:tabLst>
            </a:pPr>
            <a:endParaRPr lang="el-GR" sz="1250" b="1" spc="125" dirty="0">
              <a:solidFill>
                <a:srgbClr val="FFB800"/>
              </a:solidFill>
              <a:latin typeface="Calibri"/>
              <a:cs typeface="Calibri"/>
            </a:endParaRPr>
          </a:p>
          <a:p>
            <a:pPr marL="12700">
              <a:lnSpc>
                <a:spcPct val="100000"/>
              </a:lnSpc>
              <a:spcBef>
                <a:spcPts val="1019"/>
              </a:spcBef>
              <a:tabLst>
                <a:tab pos="469265" algn="l"/>
              </a:tabLst>
            </a:pPr>
            <a:r>
              <a:rPr lang="el-GR" sz="1250" b="1" spc="125" dirty="0">
                <a:solidFill>
                  <a:srgbClr val="FFB800"/>
                </a:solidFill>
                <a:latin typeface="Calibri"/>
                <a:cs typeface="Calibri"/>
              </a:rPr>
              <a:t>    Όταν ο αποστολέας και ο παραλήπτης χρησιμοποιούν το ίδιο κλειδί, η κρυπτογράφηση ονομάζεται συμμετρική, </a:t>
            </a:r>
            <a:r>
              <a:rPr lang="el-GR" sz="1250" b="1" spc="125" dirty="0" err="1">
                <a:solidFill>
                  <a:srgbClr val="FFB800"/>
                </a:solidFill>
                <a:latin typeface="Calibri"/>
                <a:cs typeface="Calibri"/>
              </a:rPr>
              <a:t>μονοκλειδική</a:t>
            </a:r>
            <a:r>
              <a:rPr lang="el-GR" sz="1250" b="1" spc="125" dirty="0">
                <a:solidFill>
                  <a:srgbClr val="FFB800"/>
                </a:solidFill>
                <a:latin typeface="Calibri"/>
                <a:cs typeface="Calibri"/>
              </a:rPr>
              <a:t> ή συμβατική.</a:t>
            </a:r>
          </a:p>
          <a:p>
            <a:pPr marL="12700">
              <a:lnSpc>
                <a:spcPct val="100000"/>
              </a:lnSpc>
              <a:spcBef>
                <a:spcPts val="1019"/>
              </a:spcBef>
              <a:tabLst>
                <a:tab pos="469265" algn="l"/>
              </a:tabLst>
            </a:pPr>
            <a:r>
              <a:rPr lang="el-GR" sz="1250" b="1" spc="125" dirty="0">
                <a:solidFill>
                  <a:srgbClr val="FFB800"/>
                </a:solidFill>
                <a:latin typeface="Calibri"/>
                <a:cs typeface="Calibri"/>
              </a:rPr>
              <a:t>    Όταν αποστολέας και παραλήπτης χρησιμοποιούν διαφορετικά κλειδιά, η κρυπτογράφηση ονομάζεται ασύμμετρη ή κρυπτογράφηση δημόσιου κλειδιού.</a:t>
            </a:r>
            <a:endParaRPr lang="el-GR" sz="1250" dirty="0">
              <a:latin typeface="Calibri"/>
              <a:cs typeface="Calibri"/>
            </a:endParaRPr>
          </a:p>
        </p:txBody>
      </p:sp>
      <p:sp>
        <p:nvSpPr>
          <p:cNvPr id="10" name="object 10"/>
          <p:cNvSpPr txBox="1"/>
          <p:nvPr/>
        </p:nvSpPr>
        <p:spPr>
          <a:xfrm>
            <a:off x="5650838" y="4226077"/>
            <a:ext cx="6034405" cy="1464503"/>
          </a:xfrm>
          <a:prstGeom prst="rect">
            <a:avLst/>
          </a:prstGeom>
        </p:spPr>
        <p:txBody>
          <a:bodyPr vert="horz" wrap="square" lIns="0" tIns="12700" rIns="0" bIns="0" rtlCol="0">
            <a:spAutoFit/>
          </a:bodyPr>
          <a:lstStyle/>
          <a:p>
            <a:pPr marL="12700">
              <a:lnSpc>
                <a:spcPct val="100000"/>
              </a:lnSpc>
              <a:spcBef>
                <a:spcPts val="100"/>
              </a:spcBef>
              <a:tabLst>
                <a:tab pos="469265" algn="l"/>
              </a:tabLst>
            </a:pPr>
            <a:r>
              <a:rPr lang="el-GR" sz="1600" b="1" spc="-10" dirty="0">
                <a:solidFill>
                  <a:srgbClr val="FFB800"/>
                </a:solidFill>
                <a:latin typeface="Calibri"/>
                <a:cs typeface="Calibri"/>
              </a:rPr>
              <a:t>3.	</a:t>
            </a:r>
            <a:r>
              <a:rPr lang="el-GR" sz="1250" b="1" spc="85" dirty="0">
                <a:solidFill>
                  <a:srgbClr val="FFB800"/>
                </a:solidFill>
                <a:latin typeface="Calibri"/>
                <a:cs typeface="Calibri"/>
              </a:rPr>
              <a:t> Τρόπος επεξεργασίας του απλού κειμένου</a:t>
            </a:r>
          </a:p>
          <a:p>
            <a:pPr marL="12700">
              <a:lnSpc>
                <a:spcPct val="100000"/>
              </a:lnSpc>
              <a:spcBef>
                <a:spcPts val="100"/>
              </a:spcBef>
              <a:tabLst>
                <a:tab pos="469265" algn="l"/>
              </a:tabLst>
            </a:pPr>
            <a:endParaRPr lang="el-GR" sz="1250" b="1" spc="85" dirty="0">
              <a:solidFill>
                <a:srgbClr val="FFB800"/>
              </a:solidFill>
              <a:latin typeface="Calibri"/>
              <a:cs typeface="Calibri"/>
            </a:endParaRPr>
          </a:p>
          <a:p>
            <a:pPr marL="12700">
              <a:lnSpc>
                <a:spcPct val="100000"/>
              </a:lnSpc>
              <a:spcBef>
                <a:spcPts val="100"/>
              </a:spcBef>
              <a:tabLst>
                <a:tab pos="469265" algn="l"/>
              </a:tabLst>
            </a:pPr>
            <a:r>
              <a:rPr lang="el-GR" sz="1250" b="1" spc="85" dirty="0">
                <a:solidFill>
                  <a:srgbClr val="FFB800"/>
                </a:solidFill>
                <a:latin typeface="Calibri"/>
                <a:cs typeface="Calibri"/>
              </a:rPr>
              <a:t>    Ένας αλγόριθμος μπλοκ (</a:t>
            </a:r>
            <a:r>
              <a:rPr lang="el-GR" sz="1250" b="1" spc="85" dirty="0" err="1">
                <a:solidFill>
                  <a:srgbClr val="FFB800"/>
                </a:solidFill>
                <a:latin typeface="Calibri"/>
                <a:cs typeface="Calibri"/>
              </a:rPr>
              <a:t>block</a:t>
            </a:r>
            <a:r>
              <a:rPr lang="el-GR" sz="1250" b="1" spc="85" dirty="0">
                <a:solidFill>
                  <a:srgbClr val="FFB800"/>
                </a:solidFill>
                <a:latin typeface="Calibri"/>
                <a:cs typeface="Calibri"/>
              </a:rPr>
              <a:t> </a:t>
            </a:r>
            <a:r>
              <a:rPr lang="el-GR" sz="1250" b="1" spc="85" dirty="0" err="1">
                <a:solidFill>
                  <a:srgbClr val="FFB800"/>
                </a:solidFill>
                <a:latin typeface="Calibri"/>
                <a:cs typeface="Calibri"/>
              </a:rPr>
              <a:t>cipher</a:t>
            </a:r>
            <a:r>
              <a:rPr lang="el-GR" sz="1250" b="1" spc="85" dirty="0">
                <a:solidFill>
                  <a:srgbClr val="FFB800"/>
                </a:solidFill>
                <a:latin typeface="Calibri"/>
                <a:cs typeface="Calibri"/>
              </a:rPr>
              <a:t>) επεξεργάζεται το απλό κείμενο σε μπλοκ εισόδου, παράγοντας αντίστοιχα μπλοκ εξόδου.</a:t>
            </a:r>
          </a:p>
          <a:p>
            <a:pPr marL="12700">
              <a:lnSpc>
                <a:spcPct val="100000"/>
              </a:lnSpc>
              <a:spcBef>
                <a:spcPts val="100"/>
              </a:spcBef>
              <a:tabLst>
                <a:tab pos="469265" algn="l"/>
              </a:tabLst>
            </a:pPr>
            <a:endParaRPr lang="el-GR" sz="1250" b="1" spc="85" dirty="0">
              <a:solidFill>
                <a:srgbClr val="FFB800"/>
              </a:solidFill>
              <a:latin typeface="Calibri"/>
              <a:cs typeface="Calibri"/>
            </a:endParaRPr>
          </a:p>
          <a:p>
            <a:pPr marL="12700">
              <a:lnSpc>
                <a:spcPct val="100000"/>
              </a:lnSpc>
              <a:spcBef>
                <a:spcPts val="100"/>
              </a:spcBef>
              <a:tabLst>
                <a:tab pos="469265" algn="l"/>
              </a:tabLst>
            </a:pPr>
            <a:r>
              <a:rPr lang="el-GR" sz="1250" b="1" spc="85" dirty="0">
                <a:solidFill>
                  <a:srgbClr val="FFB800"/>
                </a:solidFill>
                <a:latin typeface="Calibri"/>
                <a:cs typeface="Calibri"/>
              </a:rPr>
              <a:t>    Αντίθετα, ένας αλγόριθμος ροής (</a:t>
            </a:r>
            <a:r>
              <a:rPr lang="el-GR" sz="1250" b="1" spc="85" dirty="0" err="1">
                <a:solidFill>
                  <a:srgbClr val="FFB800"/>
                </a:solidFill>
                <a:latin typeface="Calibri"/>
                <a:cs typeface="Calibri"/>
              </a:rPr>
              <a:t>stream</a:t>
            </a:r>
            <a:r>
              <a:rPr lang="el-GR" sz="1250" b="1" spc="85" dirty="0">
                <a:solidFill>
                  <a:srgbClr val="FFB800"/>
                </a:solidFill>
                <a:latin typeface="Calibri"/>
                <a:cs typeface="Calibri"/>
              </a:rPr>
              <a:t> </a:t>
            </a:r>
            <a:r>
              <a:rPr lang="el-GR" sz="1250" b="1" spc="85" dirty="0" err="1">
                <a:solidFill>
                  <a:srgbClr val="FFB800"/>
                </a:solidFill>
                <a:latin typeface="Calibri"/>
                <a:cs typeface="Calibri"/>
              </a:rPr>
              <a:t>cipher</a:t>
            </a:r>
            <a:r>
              <a:rPr lang="el-GR" sz="1250" b="1" spc="85" dirty="0">
                <a:solidFill>
                  <a:srgbClr val="FFB800"/>
                </a:solidFill>
                <a:latin typeface="Calibri"/>
                <a:cs typeface="Calibri"/>
              </a:rPr>
              <a:t>) επεξεργάζεται συνεχώς τα στοιχεία εισόδου, παράγοντας την έξοδο ένα στοιχείο κάθε φορά.</a:t>
            </a:r>
            <a:endParaRPr lang="el-GR" sz="1250" dirty="0">
              <a:latin typeface="Calibri"/>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3400" y="0"/>
            <a:ext cx="3044190" cy="6879590"/>
            <a:chOff x="6883400" y="0"/>
            <a:chExt cx="3044190"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4002" y="5207635"/>
              <a:ext cx="757555" cy="1644650"/>
            </a:xfrm>
            <a:custGeom>
              <a:avLst/>
              <a:gdLst/>
              <a:ahLst/>
              <a:cxnLst/>
              <a:rect l="l" t="t" r="r" b="b"/>
              <a:pathLst>
                <a:path w="757554" h="1644650">
                  <a:moveTo>
                    <a:pt x="579119" y="0"/>
                  </a:moveTo>
                  <a:lnTo>
                    <a:pt x="533082" y="6350"/>
                  </a:lnTo>
                  <a:lnTo>
                    <a:pt x="490537" y="24129"/>
                  </a:lnTo>
                  <a:lnTo>
                    <a:pt x="454025" y="52387"/>
                  </a:lnTo>
                  <a:lnTo>
                    <a:pt x="425767" y="89534"/>
                  </a:lnTo>
                  <a:lnTo>
                    <a:pt x="407034"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19" y="0"/>
                  </a:lnTo>
                  <a:close/>
                </a:path>
                <a:path w="757554" h="1644650">
                  <a:moveTo>
                    <a:pt x="663698" y="25399"/>
                  </a:moveTo>
                  <a:lnTo>
                    <a:pt x="570547" y="25399"/>
                  </a:lnTo>
                  <a:lnTo>
                    <a:pt x="619442" y="30797"/>
                  </a:lnTo>
                  <a:lnTo>
                    <a:pt x="673417" y="57467"/>
                  </a:lnTo>
                  <a:lnTo>
                    <a:pt x="712469" y="103822"/>
                  </a:lnTo>
                  <a:lnTo>
                    <a:pt x="731837" y="161289"/>
                  </a:lnTo>
                  <a:lnTo>
                    <a:pt x="732789" y="192087"/>
                  </a:lnTo>
                  <a:lnTo>
                    <a:pt x="727392" y="222884"/>
                  </a:lnTo>
                  <a:lnTo>
                    <a:pt x="344169" y="1644332"/>
                  </a:lnTo>
                  <a:lnTo>
                    <a:pt x="370522" y="1644332"/>
                  </a:lnTo>
                  <a:lnTo>
                    <a:pt x="751522" y="229234"/>
                  </a:lnTo>
                  <a:lnTo>
                    <a:pt x="757237" y="193674"/>
                  </a:lnTo>
                  <a:lnTo>
                    <a:pt x="756284" y="158114"/>
                  </a:lnTo>
                  <a:lnTo>
                    <a:pt x="733742" y="90804"/>
                  </a:lnTo>
                  <a:lnTo>
                    <a:pt x="687704"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80"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grpSp>
      <p:grpSp>
        <p:nvGrpSpPr>
          <p:cNvPr id="6" name="object 6"/>
          <p:cNvGrpSpPr/>
          <p:nvPr/>
        </p:nvGrpSpPr>
        <p:grpSpPr>
          <a:xfrm>
            <a:off x="2873057" y="2525395"/>
            <a:ext cx="6784340" cy="3565525"/>
            <a:chOff x="2873057" y="2525395"/>
            <a:chExt cx="6784340" cy="3565525"/>
          </a:xfrm>
        </p:grpSpPr>
        <p:sp>
          <p:nvSpPr>
            <p:cNvPr id="7" name="object 7"/>
            <p:cNvSpPr/>
            <p:nvPr/>
          </p:nvSpPr>
          <p:spPr>
            <a:xfrm>
              <a:off x="2885757" y="3263582"/>
              <a:ext cx="3215640" cy="2089785"/>
            </a:xfrm>
            <a:custGeom>
              <a:avLst/>
              <a:gdLst/>
              <a:ahLst/>
              <a:cxnLst/>
              <a:rect l="l" t="t" r="r" b="b"/>
              <a:pathLst>
                <a:path w="3215640" h="2089785">
                  <a:moveTo>
                    <a:pt x="0" y="348297"/>
                  </a:moveTo>
                  <a:lnTo>
                    <a:pt x="3175" y="300989"/>
                  </a:lnTo>
                  <a:lnTo>
                    <a:pt x="12382" y="255587"/>
                  </a:lnTo>
                  <a:lnTo>
                    <a:pt x="27305" y="212725"/>
                  </a:lnTo>
                  <a:lnTo>
                    <a:pt x="47625" y="172402"/>
                  </a:lnTo>
                  <a:lnTo>
                    <a:pt x="72707" y="135572"/>
                  </a:lnTo>
                  <a:lnTo>
                    <a:pt x="101917" y="101917"/>
                  </a:lnTo>
                  <a:lnTo>
                    <a:pt x="135572" y="72707"/>
                  </a:lnTo>
                  <a:lnTo>
                    <a:pt x="172402" y="47625"/>
                  </a:lnTo>
                  <a:lnTo>
                    <a:pt x="212725" y="27304"/>
                  </a:lnTo>
                  <a:lnTo>
                    <a:pt x="255587" y="12382"/>
                  </a:lnTo>
                  <a:lnTo>
                    <a:pt x="300990" y="3175"/>
                  </a:lnTo>
                  <a:lnTo>
                    <a:pt x="348297" y="0"/>
                  </a:lnTo>
                  <a:lnTo>
                    <a:pt x="2867342" y="0"/>
                  </a:lnTo>
                  <a:lnTo>
                    <a:pt x="2914650" y="3175"/>
                  </a:lnTo>
                  <a:lnTo>
                    <a:pt x="2960052" y="12382"/>
                  </a:lnTo>
                  <a:lnTo>
                    <a:pt x="3002915" y="27304"/>
                  </a:lnTo>
                  <a:lnTo>
                    <a:pt x="3043237" y="47625"/>
                  </a:lnTo>
                  <a:lnTo>
                    <a:pt x="3080067" y="72707"/>
                  </a:lnTo>
                  <a:lnTo>
                    <a:pt x="3113722" y="101917"/>
                  </a:lnTo>
                  <a:lnTo>
                    <a:pt x="3142932" y="135572"/>
                  </a:lnTo>
                  <a:lnTo>
                    <a:pt x="3168015" y="172402"/>
                  </a:lnTo>
                  <a:lnTo>
                    <a:pt x="3188335" y="212725"/>
                  </a:lnTo>
                  <a:lnTo>
                    <a:pt x="3203257" y="255587"/>
                  </a:lnTo>
                  <a:lnTo>
                    <a:pt x="3212465" y="300989"/>
                  </a:lnTo>
                  <a:lnTo>
                    <a:pt x="3215640" y="348297"/>
                  </a:lnTo>
                  <a:lnTo>
                    <a:pt x="3215640" y="1741169"/>
                  </a:lnTo>
                  <a:lnTo>
                    <a:pt x="3212465" y="1788477"/>
                  </a:lnTo>
                  <a:lnTo>
                    <a:pt x="3203257" y="1833879"/>
                  </a:lnTo>
                  <a:lnTo>
                    <a:pt x="3188335" y="1876742"/>
                  </a:lnTo>
                  <a:lnTo>
                    <a:pt x="3168015" y="1917064"/>
                  </a:lnTo>
                  <a:lnTo>
                    <a:pt x="3142932" y="1953894"/>
                  </a:lnTo>
                  <a:lnTo>
                    <a:pt x="3113722" y="1987232"/>
                  </a:lnTo>
                  <a:lnTo>
                    <a:pt x="3080067" y="2016759"/>
                  </a:lnTo>
                  <a:lnTo>
                    <a:pt x="3043237" y="2041842"/>
                  </a:lnTo>
                  <a:lnTo>
                    <a:pt x="3002915" y="2062162"/>
                  </a:lnTo>
                  <a:lnTo>
                    <a:pt x="2960052" y="2077084"/>
                  </a:lnTo>
                  <a:lnTo>
                    <a:pt x="2914650" y="2086292"/>
                  </a:lnTo>
                  <a:lnTo>
                    <a:pt x="2867342" y="2089467"/>
                  </a:lnTo>
                  <a:lnTo>
                    <a:pt x="348297" y="2089467"/>
                  </a:lnTo>
                  <a:lnTo>
                    <a:pt x="300990" y="2086292"/>
                  </a:lnTo>
                  <a:lnTo>
                    <a:pt x="255587" y="2077084"/>
                  </a:lnTo>
                  <a:lnTo>
                    <a:pt x="212725" y="2062162"/>
                  </a:lnTo>
                  <a:lnTo>
                    <a:pt x="172402" y="2041842"/>
                  </a:lnTo>
                  <a:lnTo>
                    <a:pt x="135572" y="2016759"/>
                  </a:lnTo>
                  <a:lnTo>
                    <a:pt x="101917" y="1987232"/>
                  </a:lnTo>
                  <a:lnTo>
                    <a:pt x="72707" y="1953894"/>
                  </a:lnTo>
                  <a:lnTo>
                    <a:pt x="47625" y="1917064"/>
                  </a:lnTo>
                  <a:lnTo>
                    <a:pt x="27305" y="1876742"/>
                  </a:lnTo>
                  <a:lnTo>
                    <a:pt x="12382" y="1833879"/>
                  </a:lnTo>
                  <a:lnTo>
                    <a:pt x="3175" y="1788477"/>
                  </a:lnTo>
                  <a:lnTo>
                    <a:pt x="0" y="1741169"/>
                  </a:lnTo>
                  <a:lnTo>
                    <a:pt x="0" y="348297"/>
                  </a:lnTo>
                </a:path>
              </a:pathLst>
            </a:custGeom>
            <a:ln w="25400">
              <a:solidFill>
                <a:srgbClr val="E6A800"/>
              </a:solidFill>
            </a:ln>
          </p:spPr>
          <p:txBody>
            <a:bodyPr wrap="square" lIns="0" tIns="0" rIns="0" bIns="0" rtlCol="0"/>
            <a:lstStyle/>
            <a:p>
              <a:endParaRPr/>
            </a:p>
          </p:txBody>
        </p:sp>
        <p:sp>
          <p:nvSpPr>
            <p:cNvPr id="8" name="object 8"/>
            <p:cNvSpPr/>
            <p:nvPr/>
          </p:nvSpPr>
          <p:spPr>
            <a:xfrm>
              <a:off x="4851400" y="2536507"/>
              <a:ext cx="2828925" cy="704850"/>
            </a:xfrm>
            <a:custGeom>
              <a:avLst/>
              <a:gdLst/>
              <a:ahLst/>
              <a:cxnLst/>
              <a:rect l="l" t="t" r="r" b="b"/>
              <a:pathLst>
                <a:path w="2828925" h="704850">
                  <a:moveTo>
                    <a:pt x="0" y="704532"/>
                  </a:moveTo>
                  <a:lnTo>
                    <a:pt x="29527" y="666750"/>
                  </a:lnTo>
                  <a:lnTo>
                    <a:pt x="59689" y="629602"/>
                  </a:lnTo>
                  <a:lnTo>
                    <a:pt x="90804" y="593725"/>
                  </a:lnTo>
                  <a:lnTo>
                    <a:pt x="122554" y="559117"/>
                  </a:lnTo>
                  <a:lnTo>
                    <a:pt x="154939" y="525144"/>
                  </a:lnTo>
                  <a:lnTo>
                    <a:pt x="188277" y="492442"/>
                  </a:lnTo>
                  <a:lnTo>
                    <a:pt x="222250" y="460692"/>
                  </a:lnTo>
                  <a:lnTo>
                    <a:pt x="257175" y="429894"/>
                  </a:lnTo>
                  <a:lnTo>
                    <a:pt x="292417" y="400050"/>
                  </a:lnTo>
                  <a:lnTo>
                    <a:pt x="328295" y="371475"/>
                  </a:lnTo>
                  <a:lnTo>
                    <a:pt x="364807" y="343852"/>
                  </a:lnTo>
                  <a:lnTo>
                    <a:pt x="402272" y="317182"/>
                  </a:lnTo>
                  <a:lnTo>
                    <a:pt x="440054" y="291464"/>
                  </a:lnTo>
                  <a:lnTo>
                    <a:pt x="478154" y="267017"/>
                  </a:lnTo>
                  <a:lnTo>
                    <a:pt x="516889" y="243522"/>
                  </a:lnTo>
                  <a:lnTo>
                    <a:pt x="556260" y="221297"/>
                  </a:lnTo>
                  <a:lnTo>
                    <a:pt x="596264" y="200025"/>
                  </a:lnTo>
                  <a:lnTo>
                    <a:pt x="636587" y="179704"/>
                  </a:lnTo>
                  <a:lnTo>
                    <a:pt x="677227" y="160337"/>
                  </a:lnTo>
                  <a:lnTo>
                    <a:pt x="718185" y="142239"/>
                  </a:lnTo>
                  <a:lnTo>
                    <a:pt x="759777" y="125094"/>
                  </a:lnTo>
                  <a:lnTo>
                    <a:pt x="801687" y="109219"/>
                  </a:lnTo>
                  <a:lnTo>
                    <a:pt x="843914" y="94297"/>
                  </a:lnTo>
                  <a:lnTo>
                    <a:pt x="886460" y="80327"/>
                  </a:lnTo>
                  <a:lnTo>
                    <a:pt x="929322" y="67627"/>
                  </a:lnTo>
                  <a:lnTo>
                    <a:pt x="972502" y="56197"/>
                  </a:lnTo>
                  <a:lnTo>
                    <a:pt x="1016000" y="45402"/>
                  </a:lnTo>
                  <a:lnTo>
                    <a:pt x="1059497" y="35877"/>
                  </a:lnTo>
                  <a:lnTo>
                    <a:pt x="1103312" y="27622"/>
                  </a:lnTo>
                  <a:lnTo>
                    <a:pt x="1147445" y="20319"/>
                  </a:lnTo>
                  <a:lnTo>
                    <a:pt x="1191577" y="14287"/>
                  </a:lnTo>
                  <a:lnTo>
                    <a:pt x="1235710" y="9207"/>
                  </a:lnTo>
                  <a:lnTo>
                    <a:pt x="1280160" y="5079"/>
                  </a:lnTo>
                  <a:lnTo>
                    <a:pt x="1324927" y="2222"/>
                  </a:lnTo>
                  <a:lnTo>
                    <a:pt x="1369377" y="634"/>
                  </a:lnTo>
                  <a:lnTo>
                    <a:pt x="1414145" y="0"/>
                  </a:lnTo>
                  <a:lnTo>
                    <a:pt x="1458912" y="634"/>
                  </a:lnTo>
                  <a:lnTo>
                    <a:pt x="1503679" y="2222"/>
                  </a:lnTo>
                  <a:lnTo>
                    <a:pt x="1548129" y="5079"/>
                  </a:lnTo>
                  <a:lnTo>
                    <a:pt x="1592897" y="8889"/>
                  </a:lnTo>
                  <a:lnTo>
                    <a:pt x="1637347" y="13969"/>
                  </a:lnTo>
                  <a:lnTo>
                    <a:pt x="1682115" y="20002"/>
                  </a:lnTo>
                  <a:lnTo>
                    <a:pt x="1726565" y="27304"/>
                  </a:lnTo>
                  <a:lnTo>
                    <a:pt x="1770697" y="35877"/>
                  </a:lnTo>
                  <a:lnTo>
                    <a:pt x="1814829" y="45402"/>
                  </a:lnTo>
                  <a:lnTo>
                    <a:pt x="1858962" y="56197"/>
                  </a:lnTo>
                  <a:lnTo>
                    <a:pt x="1902459" y="68262"/>
                  </a:lnTo>
                  <a:lnTo>
                    <a:pt x="1946275" y="81279"/>
                  </a:lnTo>
                  <a:lnTo>
                    <a:pt x="1989454" y="95567"/>
                  </a:lnTo>
                  <a:lnTo>
                    <a:pt x="2032634" y="110807"/>
                  </a:lnTo>
                  <a:lnTo>
                    <a:pt x="2075179" y="127317"/>
                  </a:lnTo>
                  <a:lnTo>
                    <a:pt x="2117725" y="145097"/>
                  </a:lnTo>
                  <a:lnTo>
                    <a:pt x="2159952" y="164147"/>
                  </a:lnTo>
                  <a:lnTo>
                    <a:pt x="2201545" y="184150"/>
                  </a:lnTo>
                  <a:lnTo>
                    <a:pt x="2243137" y="205422"/>
                  </a:lnTo>
                  <a:lnTo>
                    <a:pt x="2284095" y="227647"/>
                  </a:lnTo>
                  <a:lnTo>
                    <a:pt x="2324734" y="251459"/>
                  </a:lnTo>
                  <a:lnTo>
                    <a:pt x="2364740" y="276225"/>
                  </a:lnTo>
                  <a:lnTo>
                    <a:pt x="2404427" y="302259"/>
                  </a:lnTo>
                  <a:lnTo>
                    <a:pt x="2443797" y="329564"/>
                  </a:lnTo>
                  <a:lnTo>
                    <a:pt x="2482215" y="357822"/>
                  </a:lnTo>
                  <a:lnTo>
                    <a:pt x="2521267" y="387984"/>
                  </a:lnTo>
                  <a:lnTo>
                    <a:pt x="2559367" y="419417"/>
                  </a:lnTo>
                  <a:lnTo>
                    <a:pt x="2596197" y="451484"/>
                  </a:lnTo>
                  <a:lnTo>
                    <a:pt x="2632392" y="484822"/>
                  </a:lnTo>
                  <a:lnTo>
                    <a:pt x="2667634" y="519112"/>
                  </a:lnTo>
                  <a:lnTo>
                    <a:pt x="2701925" y="554354"/>
                  </a:lnTo>
                  <a:lnTo>
                    <a:pt x="2735262" y="590550"/>
                  </a:lnTo>
                  <a:lnTo>
                    <a:pt x="2767647" y="627697"/>
                  </a:lnTo>
                  <a:lnTo>
                    <a:pt x="2798762" y="665797"/>
                  </a:lnTo>
                  <a:lnTo>
                    <a:pt x="2828925" y="704532"/>
                  </a:lnTo>
                </a:path>
              </a:pathLst>
            </a:custGeom>
            <a:ln w="22224">
              <a:solidFill>
                <a:srgbClr val="FFB800"/>
              </a:solidFill>
            </a:ln>
          </p:spPr>
          <p:txBody>
            <a:bodyPr wrap="square" lIns="0" tIns="0" rIns="0" bIns="0" rtlCol="0"/>
            <a:lstStyle/>
            <a:p>
              <a:endParaRPr/>
            </a:p>
          </p:txBody>
        </p:sp>
        <p:sp>
          <p:nvSpPr>
            <p:cNvPr id="9" name="object 9"/>
            <p:cNvSpPr/>
            <p:nvPr/>
          </p:nvSpPr>
          <p:spPr>
            <a:xfrm>
              <a:off x="6430645" y="3263582"/>
              <a:ext cx="3214370" cy="2089785"/>
            </a:xfrm>
            <a:custGeom>
              <a:avLst/>
              <a:gdLst/>
              <a:ahLst/>
              <a:cxnLst/>
              <a:rect l="l" t="t" r="r" b="b"/>
              <a:pathLst>
                <a:path w="3214370" h="2089785">
                  <a:moveTo>
                    <a:pt x="2865754" y="0"/>
                  </a:moveTo>
                  <a:lnTo>
                    <a:pt x="348297" y="0"/>
                  </a:lnTo>
                  <a:lnTo>
                    <a:pt x="300989" y="3175"/>
                  </a:lnTo>
                  <a:lnTo>
                    <a:pt x="255587" y="12382"/>
                  </a:lnTo>
                  <a:lnTo>
                    <a:pt x="212725" y="27304"/>
                  </a:lnTo>
                  <a:lnTo>
                    <a:pt x="172402" y="47625"/>
                  </a:lnTo>
                  <a:lnTo>
                    <a:pt x="135572" y="72707"/>
                  </a:lnTo>
                  <a:lnTo>
                    <a:pt x="101917" y="101917"/>
                  </a:lnTo>
                  <a:lnTo>
                    <a:pt x="72707" y="135572"/>
                  </a:lnTo>
                  <a:lnTo>
                    <a:pt x="47625" y="172402"/>
                  </a:lnTo>
                  <a:lnTo>
                    <a:pt x="27304" y="212725"/>
                  </a:lnTo>
                  <a:lnTo>
                    <a:pt x="12382" y="255587"/>
                  </a:lnTo>
                  <a:lnTo>
                    <a:pt x="3175" y="300989"/>
                  </a:lnTo>
                  <a:lnTo>
                    <a:pt x="0" y="348297"/>
                  </a:lnTo>
                  <a:lnTo>
                    <a:pt x="0" y="1741169"/>
                  </a:lnTo>
                  <a:lnTo>
                    <a:pt x="3175" y="1788477"/>
                  </a:lnTo>
                  <a:lnTo>
                    <a:pt x="12382" y="1833879"/>
                  </a:lnTo>
                  <a:lnTo>
                    <a:pt x="27304" y="1876742"/>
                  </a:lnTo>
                  <a:lnTo>
                    <a:pt x="47625" y="1917064"/>
                  </a:lnTo>
                  <a:lnTo>
                    <a:pt x="72707" y="1953894"/>
                  </a:lnTo>
                  <a:lnTo>
                    <a:pt x="101917" y="1987232"/>
                  </a:lnTo>
                  <a:lnTo>
                    <a:pt x="135572" y="2016759"/>
                  </a:lnTo>
                  <a:lnTo>
                    <a:pt x="172402" y="2041842"/>
                  </a:lnTo>
                  <a:lnTo>
                    <a:pt x="212725" y="2062162"/>
                  </a:lnTo>
                  <a:lnTo>
                    <a:pt x="255587" y="2077084"/>
                  </a:lnTo>
                  <a:lnTo>
                    <a:pt x="300989" y="2086292"/>
                  </a:lnTo>
                  <a:lnTo>
                    <a:pt x="348297" y="2089467"/>
                  </a:lnTo>
                  <a:lnTo>
                    <a:pt x="2865754" y="2089467"/>
                  </a:lnTo>
                  <a:lnTo>
                    <a:pt x="2913062" y="2086292"/>
                  </a:lnTo>
                  <a:lnTo>
                    <a:pt x="2958464" y="2077084"/>
                  </a:lnTo>
                  <a:lnTo>
                    <a:pt x="3001327" y="2062162"/>
                  </a:lnTo>
                  <a:lnTo>
                    <a:pt x="3041650" y="2041842"/>
                  </a:lnTo>
                  <a:lnTo>
                    <a:pt x="3078797" y="2016759"/>
                  </a:lnTo>
                  <a:lnTo>
                    <a:pt x="3112134" y="1987232"/>
                  </a:lnTo>
                  <a:lnTo>
                    <a:pt x="3141662" y="1953894"/>
                  </a:lnTo>
                  <a:lnTo>
                    <a:pt x="3166427" y="1917064"/>
                  </a:lnTo>
                  <a:lnTo>
                    <a:pt x="3186747" y="1876742"/>
                  </a:lnTo>
                  <a:lnTo>
                    <a:pt x="3201670" y="1833879"/>
                  </a:lnTo>
                  <a:lnTo>
                    <a:pt x="3210877" y="1788477"/>
                  </a:lnTo>
                  <a:lnTo>
                    <a:pt x="3214052" y="1741169"/>
                  </a:lnTo>
                  <a:lnTo>
                    <a:pt x="3214052" y="348297"/>
                  </a:lnTo>
                  <a:lnTo>
                    <a:pt x="3210877" y="300989"/>
                  </a:lnTo>
                  <a:lnTo>
                    <a:pt x="3201670" y="255587"/>
                  </a:lnTo>
                  <a:lnTo>
                    <a:pt x="3186747" y="212725"/>
                  </a:lnTo>
                  <a:lnTo>
                    <a:pt x="3166427" y="172402"/>
                  </a:lnTo>
                  <a:lnTo>
                    <a:pt x="3141662" y="135572"/>
                  </a:lnTo>
                  <a:lnTo>
                    <a:pt x="3112134" y="101917"/>
                  </a:lnTo>
                  <a:lnTo>
                    <a:pt x="3078797" y="72707"/>
                  </a:lnTo>
                  <a:lnTo>
                    <a:pt x="3041650" y="47625"/>
                  </a:lnTo>
                  <a:lnTo>
                    <a:pt x="3001327" y="27304"/>
                  </a:lnTo>
                  <a:lnTo>
                    <a:pt x="2958464" y="12382"/>
                  </a:lnTo>
                  <a:lnTo>
                    <a:pt x="2913062" y="3175"/>
                  </a:lnTo>
                  <a:lnTo>
                    <a:pt x="2865754" y="0"/>
                  </a:lnTo>
                  <a:close/>
                </a:path>
              </a:pathLst>
            </a:custGeom>
            <a:solidFill>
              <a:srgbClr val="FFFFFF"/>
            </a:solidFill>
          </p:spPr>
          <p:txBody>
            <a:bodyPr wrap="square" lIns="0" tIns="0" rIns="0" bIns="0" rtlCol="0"/>
            <a:lstStyle/>
            <a:p>
              <a:endParaRPr/>
            </a:p>
          </p:txBody>
        </p:sp>
        <p:sp>
          <p:nvSpPr>
            <p:cNvPr id="10" name="object 10"/>
            <p:cNvSpPr/>
            <p:nvPr/>
          </p:nvSpPr>
          <p:spPr>
            <a:xfrm>
              <a:off x="6430645" y="3263582"/>
              <a:ext cx="3214370" cy="2089785"/>
            </a:xfrm>
            <a:custGeom>
              <a:avLst/>
              <a:gdLst/>
              <a:ahLst/>
              <a:cxnLst/>
              <a:rect l="l" t="t" r="r" b="b"/>
              <a:pathLst>
                <a:path w="3214370" h="2089785">
                  <a:moveTo>
                    <a:pt x="0" y="348297"/>
                  </a:moveTo>
                  <a:lnTo>
                    <a:pt x="3175" y="300989"/>
                  </a:lnTo>
                  <a:lnTo>
                    <a:pt x="12382" y="255587"/>
                  </a:lnTo>
                  <a:lnTo>
                    <a:pt x="27304" y="212725"/>
                  </a:lnTo>
                  <a:lnTo>
                    <a:pt x="47625" y="172402"/>
                  </a:lnTo>
                  <a:lnTo>
                    <a:pt x="72707" y="135572"/>
                  </a:lnTo>
                  <a:lnTo>
                    <a:pt x="101917" y="101917"/>
                  </a:lnTo>
                  <a:lnTo>
                    <a:pt x="135572" y="72707"/>
                  </a:lnTo>
                  <a:lnTo>
                    <a:pt x="172402" y="47625"/>
                  </a:lnTo>
                  <a:lnTo>
                    <a:pt x="212725" y="27304"/>
                  </a:lnTo>
                  <a:lnTo>
                    <a:pt x="255587" y="12382"/>
                  </a:lnTo>
                  <a:lnTo>
                    <a:pt x="300989" y="3175"/>
                  </a:lnTo>
                  <a:lnTo>
                    <a:pt x="348297" y="0"/>
                  </a:lnTo>
                  <a:lnTo>
                    <a:pt x="2865754" y="0"/>
                  </a:lnTo>
                  <a:lnTo>
                    <a:pt x="2913062" y="3175"/>
                  </a:lnTo>
                  <a:lnTo>
                    <a:pt x="2958464" y="12382"/>
                  </a:lnTo>
                  <a:lnTo>
                    <a:pt x="3001327" y="27304"/>
                  </a:lnTo>
                  <a:lnTo>
                    <a:pt x="3041650" y="47625"/>
                  </a:lnTo>
                  <a:lnTo>
                    <a:pt x="3078797" y="72707"/>
                  </a:lnTo>
                  <a:lnTo>
                    <a:pt x="3112134" y="101917"/>
                  </a:lnTo>
                  <a:lnTo>
                    <a:pt x="3141662" y="135572"/>
                  </a:lnTo>
                  <a:lnTo>
                    <a:pt x="3166427" y="172402"/>
                  </a:lnTo>
                  <a:lnTo>
                    <a:pt x="3186747" y="212725"/>
                  </a:lnTo>
                  <a:lnTo>
                    <a:pt x="3201670" y="255587"/>
                  </a:lnTo>
                  <a:lnTo>
                    <a:pt x="3210877" y="300989"/>
                  </a:lnTo>
                  <a:lnTo>
                    <a:pt x="3214052" y="348297"/>
                  </a:lnTo>
                  <a:lnTo>
                    <a:pt x="3214052" y="1741169"/>
                  </a:lnTo>
                  <a:lnTo>
                    <a:pt x="3210877" y="1788477"/>
                  </a:lnTo>
                  <a:lnTo>
                    <a:pt x="3201670" y="1833879"/>
                  </a:lnTo>
                  <a:lnTo>
                    <a:pt x="3186747" y="1876742"/>
                  </a:lnTo>
                  <a:lnTo>
                    <a:pt x="3166427" y="1917064"/>
                  </a:lnTo>
                  <a:lnTo>
                    <a:pt x="3141662" y="1953894"/>
                  </a:lnTo>
                  <a:lnTo>
                    <a:pt x="3112134" y="1987232"/>
                  </a:lnTo>
                  <a:lnTo>
                    <a:pt x="3078797" y="2016759"/>
                  </a:lnTo>
                  <a:lnTo>
                    <a:pt x="3041650" y="2041842"/>
                  </a:lnTo>
                  <a:lnTo>
                    <a:pt x="3001327" y="2062162"/>
                  </a:lnTo>
                  <a:lnTo>
                    <a:pt x="2958464" y="2077084"/>
                  </a:lnTo>
                  <a:lnTo>
                    <a:pt x="2913062" y="2086292"/>
                  </a:lnTo>
                  <a:lnTo>
                    <a:pt x="2865754" y="2089467"/>
                  </a:lnTo>
                  <a:lnTo>
                    <a:pt x="348297" y="2089467"/>
                  </a:lnTo>
                  <a:lnTo>
                    <a:pt x="300989" y="2086292"/>
                  </a:lnTo>
                  <a:lnTo>
                    <a:pt x="255587" y="2077084"/>
                  </a:lnTo>
                  <a:lnTo>
                    <a:pt x="212725" y="2062162"/>
                  </a:lnTo>
                  <a:lnTo>
                    <a:pt x="172402" y="2041842"/>
                  </a:lnTo>
                  <a:lnTo>
                    <a:pt x="135572" y="2016759"/>
                  </a:lnTo>
                  <a:lnTo>
                    <a:pt x="101917" y="1987232"/>
                  </a:lnTo>
                  <a:lnTo>
                    <a:pt x="72707" y="1953894"/>
                  </a:lnTo>
                  <a:lnTo>
                    <a:pt x="47625" y="1917064"/>
                  </a:lnTo>
                  <a:lnTo>
                    <a:pt x="27304" y="1876742"/>
                  </a:lnTo>
                  <a:lnTo>
                    <a:pt x="12382" y="1833879"/>
                  </a:lnTo>
                  <a:lnTo>
                    <a:pt x="3175" y="1788477"/>
                  </a:lnTo>
                  <a:lnTo>
                    <a:pt x="0" y="1741169"/>
                  </a:lnTo>
                  <a:lnTo>
                    <a:pt x="0" y="348297"/>
                  </a:lnTo>
                </a:path>
              </a:pathLst>
            </a:custGeom>
            <a:ln w="25400">
              <a:solidFill>
                <a:srgbClr val="E6A800"/>
              </a:solidFill>
            </a:ln>
          </p:spPr>
          <p:txBody>
            <a:bodyPr wrap="square" lIns="0" tIns="0" rIns="0" bIns="0" rtlCol="0"/>
            <a:lstStyle/>
            <a:p>
              <a:endParaRPr/>
            </a:p>
          </p:txBody>
        </p:sp>
        <p:sp>
          <p:nvSpPr>
            <p:cNvPr id="11" name="object 11"/>
            <p:cNvSpPr/>
            <p:nvPr/>
          </p:nvSpPr>
          <p:spPr>
            <a:xfrm>
              <a:off x="4851400" y="5376545"/>
              <a:ext cx="2828925" cy="704850"/>
            </a:xfrm>
            <a:custGeom>
              <a:avLst/>
              <a:gdLst/>
              <a:ahLst/>
              <a:cxnLst/>
              <a:rect l="l" t="t" r="r" b="b"/>
              <a:pathLst>
                <a:path w="2828925" h="704850">
                  <a:moveTo>
                    <a:pt x="2828925" y="0"/>
                  </a:moveTo>
                  <a:lnTo>
                    <a:pt x="2799715" y="37782"/>
                  </a:lnTo>
                  <a:lnTo>
                    <a:pt x="2769552" y="74929"/>
                  </a:lnTo>
                  <a:lnTo>
                    <a:pt x="2738437" y="110807"/>
                  </a:lnTo>
                  <a:lnTo>
                    <a:pt x="2706687" y="145732"/>
                  </a:lnTo>
                  <a:lnTo>
                    <a:pt x="2673984" y="179387"/>
                  </a:lnTo>
                  <a:lnTo>
                    <a:pt x="2640647" y="212407"/>
                  </a:lnTo>
                  <a:lnTo>
                    <a:pt x="2606675" y="244157"/>
                  </a:lnTo>
                  <a:lnTo>
                    <a:pt x="2572067" y="274954"/>
                  </a:lnTo>
                  <a:lnTo>
                    <a:pt x="2536825" y="304482"/>
                  </a:lnTo>
                  <a:lnTo>
                    <a:pt x="2500629" y="333374"/>
                  </a:lnTo>
                  <a:lnTo>
                    <a:pt x="2464117" y="360997"/>
                  </a:lnTo>
                  <a:lnTo>
                    <a:pt x="2426970" y="387349"/>
                  </a:lnTo>
                  <a:lnTo>
                    <a:pt x="2389187" y="413067"/>
                  </a:lnTo>
                  <a:lnTo>
                    <a:pt x="2350770" y="437514"/>
                  </a:lnTo>
                  <a:lnTo>
                    <a:pt x="2312034" y="461009"/>
                  </a:lnTo>
                  <a:lnTo>
                    <a:pt x="2272665" y="483552"/>
                  </a:lnTo>
                  <a:lnTo>
                    <a:pt x="2232977" y="504824"/>
                  </a:lnTo>
                  <a:lnTo>
                    <a:pt x="2192654" y="525144"/>
                  </a:lnTo>
                  <a:lnTo>
                    <a:pt x="2152015" y="544194"/>
                  </a:lnTo>
                  <a:lnTo>
                    <a:pt x="2110740" y="562292"/>
                  </a:lnTo>
                  <a:lnTo>
                    <a:pt x="2069465" y="579437"/>
                  </a:lnTo>
                  <a:lnTo>
                    <a:pt x="2027554" y="595312"/>
                  </a:lnTo>
                  <a:lnTo>
                    <a:pt x="1985327" y="610234"/>
                  </a:lnTo>
                  <a:lnTo>
                    <a:pt x="1942782" y="624204"/>
                  </a:lnTo>
                  <a:lnTo>
                    <a:pt x="1899920" y="636904"/>
                  </a:lnTo>
                  <a:lnTo>
                    <a:pt x="1856740" y="648652"/>
                  </a:lnTo>
                  <a:lnTo>
                    <a:pt x="1813242" y="659129"/>
                  </a:lnTo>
                  <a:lnTo>
                    <a:pt x="1769745" y="668654"/>
                  </a:lnTo>
                  <a:lnTo>
                    <a:pt x="1725929" y="676909"/>
                  </a:lnTo>
                  <a:lnTo>
                    <a:pt x="1681797" y="684212"/>
                  </a:lnTo>
                  <a:lnTo>
                    <a:pt x="1637664" y="690562"/>
                  </a:lnTo>
                  <a:lnTo>
                    <a:pt x="1593214" y="695642"/>
                  </a:lnTo>
                  <a:lnTo>
                    <a:pt x="1548764" y="699452"/>
                  </a:lnTo>
                  <a:lnTo>
                    <a:pt x="1504314" y="702309"/>
                  </a:lnTo>
                  <a:lnTo>
                    <a:pt x="1459547" y="703897"/>
                  </a:lnTo>
                  <a:lnTo>
                    <a:pt x="1415097" y="704532"/>
                  </a:lnTo>
                  <a:lnTo>
                    <a:pt x="1370329" y="704214"/>
                  </a:lnTo>
                  <a:lnTo>
                    <a:pt x="1325562" y="702627"/>
                  </a:lnTo>
                  <a:lnTo>
                    <a:pt x="1280795" y="699769"/>
                  </a:lnTo>
                  <a:lnTo>
                    <a:pt x="1236345" y="695959"/>
                  </a:lnTo>
                  <a:lnTo>
                    <a:pt x="1191577" y="690879"/>
                  </a:lnTo>
                  <a:lnTo>
                    <a:pt x="1147127" y="684529"/>
                  </a:lnTo>
                  <a:lnTo>
                    <a:pt x="1102677" y="677227"/>
                  </a:lnTo>
                  <a:lnTo>
                    <a:pt x="1058545" y="668972"/>
                  </a:lnTo>
                  <a:lnTo>
                    <a:pt x="1014412" y="659129"/>
                  </a:lnTo>
                  <a:lnTo>
                    <a:pt x="970279" y="648334"/>
                  </a:lnTo>
                  <a:lnTo>
                    <a:pt x="926464" y="636587"/>
                  </a:lnTo>
                  <a:lnTo>
                    <a:pt x="882967" y="623569"/>
                  </a:lnTo>
                  <a:lnTo>
                    <a:pt x="839787" y="609282"/>
                  </a:lnTo>
                  <a:lnTo>
                    <a:pt x="796607" y="593724"/>
                  </a:lnTo>
                  <a:lnTo>
                    <a:pt x="753745" y="577214"/>
                  </a:lnTo>
                  <a:lnTo>
                    <a:pt x="711200" y="559434"/>
                  </a:lnTo>
                  <a:lnTo>
                    <a:pt x="669289" y="540702"/>
                  </a:lnTo>
                  <a:lnTo>
                    <a:pt x="627379" y="520382"/>
                  </a:lnTo>
                  <a:lnTo>
                    <a:pt x="586104" y="499427"/>
                  </a:lnTo>
                  <a:lnTo>
                    <a:pt x="545147" y="476884"/>
                  </a:lnTo>
                  <a:lnTo>
                    <a:pt x="504507" y="453072"/>
                  </a:lnTo>
                  <a:lnTo>
                    <a:pt x="464185" y="428307"/>
                  </a:lnTo>
                  <a:lnTo>
                    <a:pt x="424497" y="402272"/>
                  </a:lnTo>
                  <a:lnTo>
                    <a:pt x="385445" y="375284"/>
                  </a:lnTo>
                  <a:lnTo>
                    <a:pt x="346710" y="346709"/>
                  </a:lnTo>
                  <a:lnTo>
                    <a:pt x="307975" y="316547"/>
                  </a:lnTo>
                  <a:lnTo>
                    <a:pt x="269875" y="285432"/>
                  </a:lnTo>
                  <a:lnTo>
                    <a:pt x="232727" y="253047"/>
                  </a:lnTo>
                  <a:lnTo>
                    <a:pt x="196532" y="219709"/>
                  </a:lnTo>
                  <a:lnTo>
                    <a:pt x="161289" y="185419"/>
                  </a:lnTo>
                  <a:lnTo>
                    <a:pt x="127000" y="150177"/>
                  </a:lnTo>
                  <a:lnTo>
                    <a:pt x="93662" y="113982"/>
                  </a:lnTo>
                  <a:lnTo>
                    <a:pt x="61595" y="76834"/>
                  </a:lnTo>
                  <a:lnTo>
                    <a:pt x="30162" y="39052"/>
                  </a:lnTo>
                  <a:lnTo>
                    <a:pt x="0" y="0"/>
                  </a:lnTo>
                </a:path>
              </a:pathLst>
            </a:custGeom>
            <a:ln w="19050">
              <a:solidFill>
                <a:srgbClr val="FFB800"/>
              </a:solidFill>
            </a:ln>
          </p:spPr>
          <p:txBody>
            <a:bodyPr wrap="square" lIns="0" tIns="0" rIns="0" bIns="0" rtlCol="0"/>
            <a:lstStyle/>
            <a:p>
              <a:endParaRPr/>
            </a:p>
          </p:txBody>
        </p:sp>
      </p:grpSp>
      <p:pic>
        <p:nvPicPr>
          <p:cNvPr id="12" name="object 12"/>
          <p:cNvPicPr/>
          <p:nvPr/>
        </p:nvPicPr>
        <p:blipFill>
          <a:blip r:embed="rId2" cstate="print"/>
          <a:stretch>
            <a:fillRect/>
          </a:stretch>
        </p:blipFill>
        <p:spPr>
          <a:xfrm>
            <a:off x="7549832" y="6167437"/>
            <a:ext cx="3293427" cy="611187"/>
          </a:xfrm>
          <a:prstGeom prst="rect">
            <a:avLst/>
          </a:prstGeom>
        </p:spPr>
      </p:pic>
      <p:sp>
        <p:nvSpPr>
          <p:cNvPr id="13" name="object 13"/>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4" name="object 14"/>
          <p:cNvSpPr txBox="1">
            <a:spLocks noGrp="1"/>
          </p:cNvSpPr>
          <p:nvPr>
            <p:ph type="title"/>
          </p:nvPr>
        </p:nvSpPr>
        <p:spPr>
          <a:xfrm>
            <a:off x="875030" y="664209"/>
            <a:ext cx="6463030" cy="459740"/>
          </a:xfrm>
          <a:prstGeom prst="rect">
            <a:avLst/>
          </a:prstGeom>
        </p:spPr>
        <p:txBody>
          <a:bodyPr vert="horz" wrap="square" lIns="0" tIns="12700" rIns="0" bIns="0" rtlCol="0">
            <a:spAutoFit/>
          </a:bodyPr>
          <a:lstStyle/>
          <a:p>
            <a:pPr marL="12700">
              <a:lnSpc>
                <a:spcPct val="100000"/>
              </a:lnSpc>
              <a:spcBef>
                <a:spcPts val="100"/>
              </a:spcBef>
            </a:pPr>
            <a:r>
              <a:rPr sz="2850" spc="215" dirty="0">
                <a:solidFill>
                  <a:srgbClr val="000000"/>
                </a:solidFill>
              </a:rPr>
              <a:t>Κρυπτανάλυση </a:t>
            </a:r>
            <a:r>
              <a:rPr sz="2850" spc="160" dirty="0">
                <a:solidFill>
                  <a:srgbClr val="000000"/>
                </a:solidFill>
              </a:rPr>
              <a:t>και</a:t>
            </a:r>
            <a:r>
              <a:rPr sz="2850" spc="180" dirty="0">
                <a:solidFill>
                  <a:srgbClr val="000000"/>
                </a:solidFill>
              </a:rPr>
              <a:t> </a:t>
            </a:r>
            <a:r>
              <a:rPr sz="2850" spc="175" dirty="0">
                <a:solidFill>
                  <a:srgbClr val="000000"/>
                </a:solidFill>
              </a:rPr>
              <a:t>επίθεση</a:t>
            </a:r>
            <a:r>
              <a:rPr sz="2850" spc="200" dirty="0">
                <a:solidFill>
                  <a:srgbClr val="000000"/>
                </a:solidFill>
              </a:rPr>
              <a:t> ωμής</a:t>
            </a:r>
            <a:r>
              <a:rPr sz="2850" spc="195" dirty="0">
                <a:solidFill>
                  <a:srgbClr val="000000"/>
                </a:solidFill>
              </a:rPr>
              <a:t> </a:t>
            </a:r>
            <a:r>
              <a:rPr sz="2850" spc="170" dirty="0">
                <a:solidFill>
                  <a:srgbClr val="000000"/>
                </a:solidFill>
              </a:rPr>
              <a:t>βίας</a:t>
            </a:r>
            <a:endParaRPr sz="2850"/>
          </a:p>
        </p:txBody>
      </p:sp>
      <p:sp>
        <p:nvSpPr>
          <p:cNvPr id="15" name="object 15"/>
          <p:cNvSpPr txBox="1"/>
          <p:nvPr/>
        </p:nvSpPr>
        <p:spPr>
          <a:xfrm>
            <a:off x="462915" y="1446212"/>
            <a:ext cx="9311640" cy="772160"/>
          </a:xfrm>
          <a:prstGeom prst="rect">
            <a:avLst/>
          </a:prstGeom>
        </p:spPr>
        <p:txBody>
          <a:bodyPr vert="horz" wrap="square" lIns="0" tIns="12700" rIns="0" bIns="0" rtlCol="0">
            <a:spAutoFit/>
          </a:bodyPr>
          <a:lstStyle/>
          <a:p>
            <a:pPr marL="12700" marR="5080">
              <a:lnSpc>
                <a:spcPct val="100000"/>
              </a:lnSpc>
              <a:spcBef>
                <a:spcPts val="100"/>
              </a:spcBef>
            </a:pPr>
            <a:r>
              <a:rPr sz="1250" spc="85" dirty="0">
                <a:latin typeface="Calibri"/>
                <a:cs typeface="Calibri"/>
              </a:rPr>
              <a:t>Συνήθως,</a:t>
            </a:r>
            <a:r>
              <a:rPr sz="1250" spc="35" dirty="0">
                <a:latin typeface="Calibri"/>
                <a:cs typeface="Calibri"/>
              </a:rPr>
              <a:t> </a:t>
            </a:r>
            <a:r>
              <a:rPr sz="1250" spc="95" dirty="0">
                <a:latin typeface="Calibri"/>
                <a:cs typeface="Calibri"/>
              </a:rPr>
              <a:t>ο</a:t>
            </a:r>
            <a:r>
              <a:rPr sz="1250" spc="45" dirty="0">
                <a:latin typeface="Calibri"/>
                <a:cs typeface="Calibri"/>
              </a:rPr>
              <a:t> </a:t>
            </a:r>
            <a:r>
              <a:rPr sz="1250" spc="85" dirty="0">
                <a:latin typeface="Calibri"/>
                <a:cs typeface="Calibri"/>
              </a:rPr>
              <a:t>στόχος</a:t>
            </a:r>
            <a:r>
              <a:rPr sz="1250" spc="45" dirty="0">
                <a:latin typeface="Calibri"/>
                <a:cs typeface="Calibri"/>
              </a:rPr>
              <a:t> </a:t>
            </a:r>
            <a:r>
              <a:rPr sz="1250" spc="70" dirty="0">
                <a:latin typeface="Calibri"/>
                <a:cs typeface="Calibri"/>
              </a:rPr>
              <a:t>είναι</a:t>
            </a:r>
            <a:r>
              <a:rPr sz="1250" spc="40" dirty="0">
                <a:latin typeface="Calibri"/>
                <a:cs typeface="Calibri"/>
              </a:rPr>
              <a:t> </a:t>
            </a:r>
            <a:r>
              <a:rPr sz="1250" spc="100" dirty="0">
                <a:latin typeface="Calibri"/>
                <a:cs typeface="Calibri"/>
              </a:rPr>
              <a:t>η</a:t>
            </a:r>
            <a:r>
              <a:rPr sz="1250" spc="50" dirty="0">
                <a:latin typeface="Calibri"/>
                <a:cs typeface="Calibri"/>
              </a:rPr>
              <a:t> </a:t>
            </a:r>
            <a:r>
              <a:rPr sz="1250" b="1" spc="95" dirty="0">
                <a:latin typeface="Calibri"/>
                <a:cs typeface="Calibri"/>
              </a:rPr>
              <a:t>ανάκτηση</a:t>
            </a:r>
            <a:r>
              <a:rPr sz="1250" b="1" spc="40" dirty="0">
                <a:latin typeface="Calibri"/>
                <a:cs typeface="Calibri"/>
              </a:rPr>
              <a:t> </a:t>
            </a:r>
            <a:r>
              <a:rPr sz="1250" b="1" spc="90" dirty="0">
                <a:latin typeface="Calibri"/>
                <a:cs typeface="Calibri"/>
              </a:rPr>
              <a:t>του</a:t>
            </a:r>
            <a:r>
              <a:rPr sz="1250" b="1" spc="50" dirty="0">
                <a:latin typeface="Calibri"/>
                <a:cs typeface="Calibri"/>
              </a:rPr>
              <a:t> </a:t>
            </a:r>
            <a:r>
              <a:rPr sz="1250" spc="80" dirty="0">
                <a:latin typeface="Calibri"/>
                <a:cs typeface="Calibri"/>
              </a:rPr>
              <a:t>κλειδιού</a:t>
            </a:r>
            <a:r>
              <a:rPr sz="1250" spc="35" dirty="0">
                <a:latin typeface="Calibri"/>
                <a:cs typeface="Calibri"/>
              </a:rPr>
              <a:t> </a:t>
            </a:r>
            <a:r>
              <a:rPr sz="1250" spc="100" dirty="0">
                <a:latin typeface="Calibri"/>
                <a:cs typeface="Calibri"/>
              </a:rPr>
              <a:t>που</a:t>
            </a:r>
            <a:r>
              <a:rPr sz="1250" spc="40" dirty="0">
                <a:latin typeface="Calibri"/>
                <a:cs typeface="Calibri"/>
              </a:rPr>
              <a:t> </a:t>
            </a:r>
            <a:r>
              <a:rPr sz="1250" spc="80" dirty="0">
                <a:latin typeface="Calibri"/>
                <a:cs typeface="Calibri"/>
              </a:rPr>
              <a:t>χρησιμοποιείται</a:t>
            </a:r>
            <a:r>
              <a:rPr sz="1250" spc="45" dirty="0">
                <a:latin typeface="Calibri"/>
                <a:cs typeface="Calibri"/>
              </a:rPr>
              <a:t> </a:t>
            </a:r>
            <a:r>
              <a:rPr sz="1250" spc="80" dirty="0">
                <a:latin typeface="Calibri"/>
                <a:cs typeface="Calibri"/>
              </a:rPr>
              <a:t>και</a:t>
            </a:r>
            <a:r>
              <a:rPr sz="1250" spc="40" dirty="0">
                <a:latin typeface="Calibri"/>
                <a:cs typeface="Calibri"/>
              </a:rPr>
              <a:t> </a:t>
            </a:r>
            <a:r>
              <a:rPr sz="1250" spc="75" dirty="0">
                <a:latin typeface="Calibri"/>
                <a:cs typeface="Calibri"/>
              </a:rPr>
              <a:t>όχι</a:t>
            </a:r>
            <a:r>
              <a:rPr sz="1250" spc="40" dirty="0">
                <a:latin typeface="Calibri"/>
                <a:cs typeface="Calibri"/>
              </a:rPr>
              <a:t> </a:t>
            </a:r>
            <a:r>
              <a:rPr sz="1250" spc="100" dirty="0">
                <a:latin typeface="Calibri"/>
                <a:cs typeface="Calibri"/>
              </a:rPr>
              <a:t>απλώς</a:t>
            </a:r>
            <a:r>
              <a:rPr sz="1250" spc="40" dirty="0">
                <a:latin typeface="Calibri"/>
                <a:cs typeface="Calibri"/>
              </a:rPr>
              <a:t> </a:t>
            </a:r>
            <a:r>
              <a:rPr sz="1250" spc="100" dirty="0">
                <a:latin typeface="Calibri"/>
                <a:cs typeface="Calibri"/>
              </a:rPr>
              <a:t>η</a:t>
            </a:r>
            <a:r>
              <a:rPr sz="1250" spc="55" dirty="0">
                <a:latin typeface="Calibri"/>
                <a:cs typeface="Calibri"/>
              </a:rPr>
              <a:t> </a:t>
            </a:r>
            <a:r>
              <a:rPr sz="1250" b="1" spc="95" dirty="0">
                <a:latin typeface="Calibri"/>
                <a:cs typeface="Calibri"/>
              </a:rPr>
              <a:t>ανάκτηση</a:t>
            </a:r>
            <a:r>
              <a:rPr sz="1250" b="1" spc="40" dirty="0">
                <a:latin typeface="Calibri"/>
                <a:cs typeface="Calibri"/>
              </a:rPr>
              <a:t> </a:t>
            </a:r>
            <a:r>
              <a:rPr sz="1250" b="1" spc="90" dirty="0">
                <a:latin typeface="Calibri"/>
                <a:cs typeface="Calibri"/>
              </a:rPr>
              <a:t>του</a:t>
            </a:r>
            <a:r>
              <a:rPr sz="1250" b="1" spc="45" dirty="0">
                <a:latin typeface="Calibri"/>
                <a:cs typeface="Calibri"/>
              </a:rPr>
              <a:t> </a:t>
            </a:r>
            <a:r>
              <a:rPr sz="1250" spc="95" dirty="0">
                <a:latin typeface="Calibri"/>
                <a:cs typeface="Calibri"/>
              </a:rPr>
              <a:t>απλού</a:t>
            </a:r>
            <a:r>
              <a:rPr sz="1250" spc="40" dirty="0">
                <a:latin typeface="Calibri"/>
                <a:cs typeface="Calibri"/>
              </a:rPr>
              <a:t> </a:t>
            </a:r>
            <a:r>
              <a:rPr sz="1250" spc="80" dirty="0">
                <a:latin typeface="Calibri"/>
                <a:cs typeface="Calibri"/>
              </a:rPr>
              <a:t>κειμένου</a:t>
            </a:r>
            <a:r>
              <a:rPr sz="1250" spc="40" dirty="0">
                <a:latin typeface="Calibri"/>
                <a:cs typeface="Calibri"/>
              </a:rPr>
              <a:t> </a:t>
            </a:r>
            <a:r>
              <a:rPr sz="1250" spc="85" dirty="0">
                <a:latin typeface="Calibri"/>
                <a:cs typeface="Calibri"/>
              </a:rPr>
              <a:t>ενός </a:t>
            </a:r>
            <a:r>
              <a:rPr sz="1250" spc="-265" dirty="0">
                <a:latin typeface="Calibri"/>
                <a:cs typeface="Calibri"/>
              </a:rPr>
              <a:t> </a:t>
            </a:r>
            <a:r>
              <a:rPr sz="1250" spc="95" dirty="0">
                <a:latin typeface="Calibri"/>
                <a:cs typeface="Calibri"/>
              </a:rPr>
              <a:t>μεμονωμένου</a:t>
            </a:r>
            <a:r>
              <a:rPr sz="1250" spc="35" dirty="0">
                <a:latin typeface="Calibri"/>
                <a:cs typeface="Calibri"/>
              </a:rPr>
              <a:t> </a:t>
            </a:r>
            <a:r>
              <a:rPr sz="1250" spc="80" dirty="0">
                <a:latin typeface="Calibri"/>
                <a:cs typeface="Calibri"/>
              </a:rPr>
              <a:t>κρυπτογραφήματος.</a:t>
            </a:r>
            <a:endParaRPr sz="1250">
              <a:latin typeface="Calibri"/>
              <a:cs typeface="Calibri"/>
            </a:endParaRPr>
          </a:p>
          <a:p>
            <a:pPr>
              <a:lnSpc>
                <a:spcPct val="100000"/>
              </a:lnSpc>
              <a:spcBef>
                <a:spcPts val="35"/>
              </a:spcBef>
            </a:pPr>
            <a:endParaRPr sz="1100">
              <a:latin typeface="Calibri"/>
              <a:cs typeface="Calibri"/>
            </a:endParaRPr>
          </a:p>
          <a:p>
            <a:pPr marL="12700">
              <a:lnSpc>
                <a:spcPct val="100000"/>
              </a:lnSpc>
            </a:pPr>
            <a:r>
              <a:rPr sz="1250" spc="125" dirty="0">
                <a:latin typeface="Calibri"/>
                <a:cs typeface="Calibri"/>
              </a:rPr>
              <a:t>Υπάρχουν</a:t>
            </a:r>
            <a:r>
              <a:rPr sz="1250" spc="45" dirty="0">
                <a:latin typeface="Calibri"/>
                <a:cs typeface="Calibri"/>
              </a:rPr>
              <a:t> </a:t>
            </a:r>
            <a:r>
              <a:rPr sz="1250" spc="130" dirty="0">
                <a:latin typeface="Calibri"/>
                <a:cs typeface="Calibri"/>
              </a:rPr>
              <a:t>δύο</a:t>
            </a:r>
            <a:r>
              <a:rPr sz="1250" spc="50" dirty="0">
                <a:latin typeface="Calibri"/>
                <a:cs typeface="Calibri"/>
              </a:rPr>
              <a:t> </a:t>
            </a:r>
            <a:r>
              <a:rPr sz="1250" spc="100" dirty="0">
                <a:latin typeface="Calibri"/>
                <a:cs typeface="Calibri"/>
              </a:rPr>
              <a:t>γενικές</a:t>
            </a:r>
            <a:r>
              <a:rPr sz="1250" spc="45" dirty="0">
                <a:latin typeface="Calibri"/>
                <a:cs typeface="Calibri"/>
              </a:rPr>
              <a:t> </a:t>
            </a:r>
            <a:r>
              <a:rPr sz="1250" spc="95" dirty="0">
                <a:latin typeface="Calibri"/>
                <a:cs typeface="Calibri"/>
              </a:rPr>
              <a:t>προσεγγίσεις:</a:t>
            </a:r>
            <a:endParaRPr sz="1250">
              <a:latin typeface="Calibri"/>
              <a:cs typeface="Calibri"/>
            </a:endParaRPr>
          </a:p>
        </p:txBody>
      </p:sp>
      <p:sp>
        <p:nvSpPr>
          <p:cNvPr id="16" name="object 16"/>
          <p:cNvSpPr txBox="1"/>
          <p:nvPr/>
        </p:nvSpPr>
        <p:spPr>
          <a:xfrm>
            <a:off x="3110560" y="3597751"/>
            <a:ext cx="2822575" cy="1212215"/>
          </a:xfrm>
          <a:prstGeom prst="rect">
            <a:avLst/>
          </a:prstGeom>
        </p:spPr>
        <p:txBody>
          <a:bodyPr vert="horz" wrap="square" lIns="0" tIns="30480" rIns="0" bIns="0" rtlCol="0">
            <a:spAutoFit/>
          </a:bodyPr>
          <a:lstStyle/>
          <a:p>
            <a:pPr marL="12700" marR="5080" indent="-2540" algn="ctr">
              <a:lnSpc>
                <a:spcPts val="1320"/>
              </a:lnSpc>
              <a:spcBef>
                <a:spcPts val="240"/>
              </a:spcBef>
            </a:pPr>
            <a:r>
              <a:rPr sz="1200" spc="85" dirty="0">
                <a:latin typeface="Calibri"/>
                <a:cs typeface="Calibri"/>
              </a:rPr>
              <a:t>Οι </a:t>
            </a:r>
            <a:r>
              <a:rPr sz="1200" b="1" u="sng" spc="85" dirty="0">
                <a:uFill>
                  <a:solidFill>
                    <a:srgbClr val="000000"/>
                  </a:solidFill>
                </a:uFill>
                <a:latin typeface="Calibri"/>
                <a:cs typeface="Calibri"/>
              </a:rPr>
              <a:t>κρυπταναλυτικές</a:t>
            </a:r>
            <a:r>
              <a:rPr sz="1200" b="1" spc="85" dirty="0">
                <a:latin typeface="Calibri"/>
                <a:cs typeface="Calibri"/>
              </a:rPr>
              <a:t> </a:t>
            </a:r>
            <a:r>
              <a:rPr sz="1200" spc="75" dirty="0">
                <a:latin typeface="Calibri"/>
                <a:cs typeface="Calibri"/>
              </a:rPr>
              <a:t>επιθέσεις </a:t>
            </a:r>
            <a:r>
              <a:rPr sz="1200" spc="80" dirty="0">
                <a:latin typeface="Calibri"/>
                <a:cs typeface="Calibri"/>
              </a:rPr>
              <a:t> </a:t>
            </a:r>
            <a:r>
              <a:rPr sz="1200" spc="75" dirty="0">
                <a:latin typeface="Calibri"/>
                <a:cs typeface="Calibri"/>
              </a:rPr>
              <a:t>βασίζονται </a:t>
            </a:r>
            <a:r>
              <a:rPr sz="1200" spc="85" dirty="0">
                <a:latin typeface="Calibri"/>
                <a:cs typeface="Calibri"/>
              </a:rPr>
              <a:t>στη </a:t>
            </a:r>
            <a:r>
              <a:rPr sz="1200" b="1" spc="100" dirty="0">
                <a:latin typeface="Calibri"/>
                <a:cs typeface="Calibri"/>
              </a:rPr>
              <a:t>φύση </a:t>
            </a:r>
            <a:r>
              <a:rPr sz="1200" spc="85" dirty="0">
                <a:latin typeface="Calibri"/>
                <a:cs typeface="Calibri"/>
              </a:rPr>
              <a:t>του </a:t>
            </a:r>
            <a:r>
              <a:rPr sz="1200" b="1" spc="90" dirty="0">
                <a:latin typeface="Calibri"/>
                <a:cs typeface="Calibri"/>
              </a:rPr>
              <a:t>αλγορίθμου </a:t>
            </a:r>
            <a:r>
              <a:rPr sz="1200" b="1" spc="-260" dirty="0">
                <a:latin typeface="Calibri"/>
                <a:cs typeface="Calibri"/>
              </a:rPr>
              <a:t> </a:t>
            </a:r>
            <a:r>
              <a:rPr sz="1200" spc="85" dirty="0">
                <a:latin typeface="Calibri"/>
                <a:cs typeface="Calibri"/>
              </a:rPr>
              <a:t>συν </a:t>
            </a:r>
            <a:r>
              <a:rPr sz="1200" spc="80" dirty="0">
                <a:latin typeface="Calibri"/>
                <a:cs typeface="Calibri"/>
              </a:rPr>
              <a:t>ίσως </a:t>
            </a:r>
            <a:r>
              <a:rPr sz="1200" spc="85" dirty="0">
                <a:latin typeface="Calibri"/>
                <a:cs typeface="Calibri"/>
              </a:rPr>
              <a:t>κάποια </a:t>
            </a:r>
            <a:r>
              <a:rPr sz="1200" b="1" spc="95" dirty="0">
                <a:latin typeface="Calibri"/>
                <a:cs typeface="Calibri"/>
              </a:rPr>
              <a:t>γνώση </a:t>
            </a:r>
            <a:r>
              <a:rPr sz="1200" spc="90" dirty="0">
                <a:latin typeface="Calibri"/>
                <a:cs typeface="Calibri"/>
              </a:rPr>
              <a:t>των </a:t>
            </a:r>
            <a:r>
              <a:rPr sz="1200" b="1" spc="80" dirty="0">
                <a:latin typeface="Calibri"/>
                <a:cs typeface="Calibri"/>
              </a:rPr>
              <a:t>γενικών </a:t>
            </a:r>
            <a:r>
              <a:rPr sz="1200" b="1" spc="85" dirty="0">
                <a:latin typeface="Calibri"/>
                <a:cs typeface="Calibri"/>
              </a:rPr>
              <a:t> χαρακτηριστικών</a:t>
            </a:r>
            <a:r>
              <a:rPr sz="1200" b="1" spc="10" dirty="0">
                <a:latin typeface="Calibri"/>
                <a:cs typeface="Calibri"/>
              </a:rPr>
              <a:t> </a:t>
            </a:r>
            <a:r>
              <a:rPr sz="1200" spc="85" dirty="0">
                <a:latin typeface="Calibri"/>
                <a:cs typeface="Calibri"/>
              </a:rPr>
              <a:t>του</a:t>
            </a:r>
            <a:r>
              <a:rPr sz="1200" spc="15" dirty="0">
                <a:latin typeface="Calibri"/>
                <a:cs typeface="Calibri"/>
              </a:rPr>
              <a:t> </a:t>
            </a:r>
            <a:r>
              <a:rPr sz="1200" b="1" spc="95" dirty="0">
                <a:latin typeface="Calibri"/>
                <a:cs typeface="Calibri"/>
              </a:rPr>
              <a:t>απλού</a:t>
            </a:r>
            <a:r>
              <a:rPr sz="1200" b="1" spc="20" dirty="0">
                <a:latin typeface="Calibri"/>
                <a:cs typeface="Calibri"/>
              </a:rPr>
              <a:t> </a:t>
            </a:r>
            <a:r>
              <a:rPr sz="1200" b="1" spc="80" dirty="0">
                <a:latin typeface="Calibri"/>
                <a:cs typeface="Calibri"/>
              </a:rPr>
              <a:t>κειμένου </a:t>
            </a:r>
            <a:r>
              <a:rPr sz="1200" b="1" spc="-260" dirty="0">
                <a:latin typeface="Calibri"/>
                <a:cs typeface="Calibri"/>
              </a:rPr>
              <a:t> </a:t>
            </a:r>
            <a:r>
              <a:rPr sz="1200" spc="95" dirty="0">
                <a:latin typeface="Calibri"/>
                <a:cs typeface="Calibri"/>
              </a:rPr>
              <a:t>ή </a:t>
            </a:r>
            <a:r>
              <a:rPr sz="1200" spc="90" dirty="0">
                <a:latin typeface="Calibri"/>
                <a:cs typeface="Calibri"/>
              </a:rPr>
              <a:t>ακόμη </a:t>
            </a:r>
            <a:r>
              <a:rPr sz="1200" spc="75" dirty="0">
                <a:latin typeface="Calibri"/>
                <a:cs typeface="Calibri"/>
              </a:rPr>
              <a:t>και </a:t>
            </a:r>
            <a:r>
              <a:rPr sz="1200" spc="85" dirty="0">
                <a:latin typeface="Calibri"/>
                <a:cs typeface="Calibri"/>
              </a:rPr>
              <a:t>κάποιων δειγμάτων </a:t>
            </a:r>
            <a:r>
              <a:rPr sz="1200" spc="90" dirty="0">
                <a:latin typeface="Calibri"/>
                <a:cs typeface="Calibri"/>
              </a:rPr>
              <a:t> </a:t>
            </a:r>
            <a:r>
              <a:rPr sz="1200" spc="75" dirty="0">
                <a:latin typeface="Calibri"/>
                <a:cs typeface="Calibri"/>
              </a:rPr>
              <a:t>ζευγαριών </a:t>
            </a:r>
            <a:r>
              <a:rPr sz="1200" b="1" spc="95" dirty="0">
                <a:latin typeface="Calibri"/>
                <a:cs typeface="Calibri"/>
              </a:rPr>
              <a:t>απλού </a:t>
            </a:r>
            <a:r>
              <a:rPr sz="1200" b="1" spc="75" dirty="0">
                <a:latin typeface="Calibri"/>
                <a:cs typeface="Calibri"/>
              </a:rPr>
              <a:t>κειμένου- </a:t>
            </a:r>
            <a:r>
              <a:rPr sz="1200" b="1" spc="80" dirty="0">
                <a:latin typeface="Calibri"/>
                <a:cs typeface="Calibri"/>
              </a:rPr>
              <a:t> </a:t>
            </a:r>
            <a:r>
              <a:rPr sz="1200" b="1" spc="90" dirty="0">
                <a:latin typeface="Calibri"/>
                <a:cs typeface="Calibri"/>
              </a:rPr>
              <a:t>κρυπτογραφημένου</a:t>
            </a:r>
            <a:r>
              <a:rPr sz="1200" b="1" spc="30" dirty="0">
                <a:latin typeface="Calibri"/>
                <a:cs typeface="Calibri"/>
              </a:rPr>
              <a:t> </a:t>
            </a:r>
            <a:r>
              <a:rPr sz="1200" b="1" spc="75" dirty="0">
                <a:latin typeface="Calibri"/>
                <a:cs typeface="Calibri"/>
              </a:rPr>
              <a:t>κειμένου</a:t>
            </a:r>
            <a:r>
              <a:rPr sz="1200" spc="75" dirty="0">
                <a:latin typeface="Calibri"/>
                <a:cs typeface="Calibri"/>
              </a:rPr>
              <a:t>.</a:t>
            </a:r>
            <a:endParaRPr sz="1200" dirty="0">
              <a:latin typeface="Calibri"/>
              <a:cs typeface="Calibri"/>
            </a:endParaRPr>
          </a:p>
        </p:txBody>
      </p:sp>
      <p:sp>
        <p:nvSpPr>
          <p:cNvPr id="17" name="object 17"/>
          <p:cNvSpPr txBox="1"/>
          <p:nvPr/>
        </p:nvSpPr>
        <p:spPr>
          <a:xfrm>
            <a:off x="6705600" y="3547675"/>
            <a:ext cx="2797810" cy="1379855"/>
          </a:xfrm>
          <a:prstGeom prst="rect">
            <a:avLst/>
          </a:prstGeom>
        </p:spPr>
        <p:txBody>
          <a:bodyPr vert="horz" wrap="square" lIns="0" tIns="30480" rIns="0" bIns="0" rtlCol="0">
            <a:spAutoFit/>
          </a:bodyPr>
          <a:lstStyle/>
          <a:p>
            <a:pPr marL="12700" marR="5080" indent="-1270" algn="ctr">
              <a:lnSpc>
                <a:spcPts val="1320"/>
              </a:lnSpc>
              <a:spcBef>
                <a:spcPts val="240"/>
              </a:spcBef>
            </a:pPr>
            <a:r>
              <a:rPr sz="1200" spc="85" dirty="0">
                <a:latin typeface="Calibri"/>
                <a:cs typeface="Calibri"/>
              </a:rPr>
              <a:t>Οι </a:t>
            </a:r>
            <a:r>
              <a:rPr sz="1200" spc="75" dirty="0">
                <a:latin typeface="Calibri"/>
                <a:cs typeface="Calibri"/>
              </a:rPr>
              <a:t>επιθέσεις </a:t>
            </a:r>
            <a:r>
              <a:rPr sz="1200" b="1" u="sng" spc="95" dirty="0">
                <a:uFill>
                  <a:solidFill>
                    <a:srgbClr val="000000"/>
                  </a:solidFill>
                </a:uFill>
                <a:latin typeface="Calibri"/>
                <a:cs typeface="Calibri"/>
              </a:rPr>
              <a:t>ωμής </a:t>
            </a:r>
            <a:r>
              <a:rPr sz="1200" b="1" u="sng" spc="80" dirty="0">
                <a:uFill>
                  <a:solidFill>
                    <a:srgbClr val="000000"/>
                  </a:solidFill>
                </a:uFill>
                <a:latin typeface="Calibri"/>
                <a:cs typeface="Calibri"/>
              </a:rPr>
              <a:t>βίας</a:t>
            </a:r>
            <a:r>
              <a:rPr sz="1200" b="1" spc="80" dirty="0">
                <a:latin typeface="Calibri"/>
                <a:cs typeface="Calibri"/>
              </a:rPr>
              <a:t> </a:t>
            </a:r>
            <a:r>
              <a:rPr sz="1200" spc="80" dirty="0">
                <a:latin typeface="Calibri"/>
                <a:cs typeface="Calibri"/>
              </a:rPr>
              <a:t>δοκιμάζουν </a:t>
            </a:r>
            <a:r>
              <a:rPr sz="1200" spc="85" dirty="0">
                <a:latin typeface="Calibri"/>
                <a:cs typeface="Calibri"/>
              </a:rPr>
              <a:t> </a:t>
            </a:r>
            <a:r>
              <a:rPr sz="1200" b="1" spc="90" dirty="0">
                <a:latin typeface="Calibri"/>
                <a:cs typeface="Calibri"/>
              </a:rPr>
              <a:t>κάθε </a:t>
            </a:r>
            <a:r>
              <a:rPr sz="1200" b="1" spc="85" dirty="0">
                <a:latin typeface="Calibri"/>
                <a:cs typeface="Calibri"/>
              </a:rPr>
              <a:t>πιθανό </a:t>
            </a:r>
            <a:r>
              <a:rPr sz="1200" b="1" spc="70" dirty="0">
                <a:latin typeface="Calibri"/>
                <a:cs typeface="Calibri"/>
              </a:rPr>
              <a:t>κλειδί </a:t>
            </a:r>
            <a:r>
              <a:rPr sz="1200" spc="85" dirty="0">
                <a:latin typeface="Calibri"/>
                <a:cs typeface="Calibri"/>
              </a:rPr>
              <a:t>σε ένα </a:t>
            </a:r>
            <a:r>
              <a:rPr sz="1200" spc="80" dirty="0">
                <a:latin typeface="Calibri"/>
                <a:cs typeface="Calibri"/>
              </a:rPr>
              <a:t>κομμάτι </a:t>
            </a:r>
            <a:r>
              <a:rPr sz="1200" spc="85" dirty="0">
                <a:latin typeface="Calibri"/>
                <a:cs typeface="Calibri"/>
              </a:rPr>
              <a:t> </a:t>
            </a:r>
            <a:r>
              <a:rPr sz="1200" spc="90" dirty="0">
                <a:latin typeface="Calibri"/>
                <a:cs typeface="Calibri"/>
              </a:rPr>
              <a:t>κρυπτογραφημένου</a:t>
            </a:r>
            <a:r>
              <a:rPr sz="1200" spc="10" dirty="0">
                <a:latin typeface="Calibri"/>
                <a:cs typeface="Calibri"/>
              </a:rPr>
              <a:t> </a:t>
            </a:r>
            <a:r>
              <a:rPr sz="1200" spc="80" dirty="0">
                <a:latin typeface="Calibri"/>
                <a:cs typeface="Calibri"/>
              </a:rPr>
              <a:t>κειμένου</a:t>
            </a:r>
            <a:r>
              <a:rPr sz="1200" spc="15" dirty="0">
                <a:latin typeface="Calibri"/>
                <a:cs typeface="Calibri"/>
              </a:rPr>
              <a:t> </a:t>
            </a:r>
            <a:r>
              <a:rPr sz="1200" spc="75" dirty="0">
                <a:latin typeface="Calibri"/>
                <a:cs typeface="Calibri"/>
              </a:rPr>
              <a:t>μέχρι</a:t>
            </a:r>
            <a:r>
              <a:rPr sz="1200" spc="20" dirty="0">
                <a:latin typeface="Calibri"/>
                <a:cs typeface="Calibri"/>
              </a:rPr>
              <a:t> </a:t>
            </a:r>
            <a:r>
              <a:rPr sz="1200" spc="90" dirty="0">
                <a:latin typeface="Calibri"/>
                <a:cs typeface="Calibri"/>
              </a:rPr>
              <a:t>να </a:t>
            </a:r>
            <a:r>
              <a:rPr sz="1200" spc="-254" dirty="0">
                <a:latin typeface="Calibri"/>
                <a:cs typeface="Calibri"/>
              </a:rPr>
              <a:t> </a:t>
            </a:r>
            <a:r>
              <a:rPr sz="1200" spc="75" dirty="0">
                <a:latin typeface="Calibri"/>
                <a:cs typeface="Calibri"/>
              </a:rPr>
              <a:t>επιτευχθεί </a:t>
            </a:r>
            <a:r>
              <a:rPr sz="1200" spc="80" dirty="0">
                <a:latin typeface="Calibri"/>
                <a:cs typeface="Calibri"/>
              </a:rPr>
              <a:t>μια </a:t>
            </a:r>
            <a:r>
              <a:rPr sz="1200" b="1" spc="85" dirty="0">
                <a:latin typeface="Calibri"/>
                <a:cs typeface="Calibri"/>
              </a:rPr>
              <a:t>έξυπνη </a:t>
            </a:r>
            <a:r>
              <a:rPr sz="1200" b="1" spc="95" dirty="0">
                <a:latin typeface="Calibri"/>
                <a:cs typeface="Calibri"/>
              </a:rPr>
              <a:t>μετάφραση </a:t>
            </a:r>
            <a:r>
              <a:rPr sz="1200" spc="85" dirty="0">
                <a:latin typeface="Calibri"/>
                <a:cs typeface="Calibri"/>
              </a:rPr>
              <a:t>σε </a:t>
            </a:r>
            <a:r>
              <a:rPr sz="1200" spc="-260" dirty="0">
                <a:latin typeface="Calibri"/>
                <a:cs typeface="Calibri"/>
              </a:rPr>
              <a:t> </a:t>
            </a:r>
            <a:r>
              <a:rPr sz="1200" spc="90" dirty="0">
                <a:latin typeface="Calibri"/>
                <a:cs typeface="Calibri"/>
              </a:rPr>
              <a:t>απλό </a:t>
            </a:r>
            <a:r>
              <a:rPr sz="1200" spc="75" dirty="0">
                <a:latin typeface="Calibri"/>
                <a:cs typeface="Calibri"/>
              </a:rPr>
              <a:t>κείμενο. </a:t>
            </a:r>
            <a:r>
              <a:rPr sz="1200" spc="90" dirty="0">
                <a:latin typeface="Calibri"/>
                <a:cs typeface="Calibri"/>
              </a:rPr>
              <a:t>Κατά μέσο </a:t>
            </a:r>
            <a:r>
              <a:rPr sz="1200" spc="75" dirty="0">
                <a:latin typeface="Calibri"/>
                <a:cs typeface="Calibri"/>
              </a:rPr>
              <a:t>όρο, </a:t>
            </a:r>
            <a:r>
              <a:rPr sz="1200" b="1" spc="80" dirty="0">
                <a:latin typeface="Calibri"/>
                <a:cs typeface="Calibri"/>
              </a:rPr>
              <a:t>πρέπει </a:t>
            </a:r>
            <a:r>
              <a:rPr sz="1200" b="1" spc="-260" dirty="0">
                <a:latin typeface="Calibri"/>
                <a:cs typeface="Calibri"/>
              </a:rPr>
              <a:t> </a:t>
            </a:r>
            <a:r>
              <a:rPr sz="1200" spc="90" dirty="0">
                <a:latin typeface="Calibri"/>
                <a:cs typeface="Calibri"/>
              </a:rPr>
              <a:t>να </a:t>
            </a:r>
            <a:r>
              <a:rPr sz="1200" spc="85" dirty="0">
                <a:latin typeface="Calibri"/>
                <a:cs typeface="Calibri"/>
              </a:rPr>
              <a:t>δοκιμαστούν </a:t>
            </a:r>
            <a:r>
              <a:rPr sz="1200" spc="80" dirty="0">
                <a:latin typeface="Calibri"/>
                <a:cs typeface="Calibri"/>
              </a:rPr>
              <a:t>τα </a:t>
            </a:r>
            <a:r>
              <a:rPr sz="1200" spc="85" dirty="0">
                <a:latin typeface="Calibri"/>
                <a:cs typeface="Calibri"/>
              </a:rPr>
              <a:t>μισά </a:t>
            </a:r>
            <a:r>
              <a:rPr sz="1200" spc="95" dirty="0">
                <a:latin typeface="Calibri"/>
                <a:cs typeface="Calibri"/>
              </a:rPr>
              <a:t>από </a:t>
            </a:r>
            <a:r>
              <a:rPr sz="1200" spc="90" dirty="0">
                <a:latin typeface="Calibri"/>
                <a:cs typeface="Calibri"/>
              </a:rPr>
              <a:t>όλα </a:t>
            </a:r>
            <a:r>
              <a:rPr sz="1200" b="1" spc="85" dirty="0">
                <a:latin typeface="Calibri"/>
                <a:cs typeface="Calibri"/>
              </a:rPr>
              <a:t>τα </a:t>
            </a:r>
            <a:r>
              <a:rPr sz="1200" b="1" spc="90" dirty="0">
                <a:latin typeface="Calibri"/>
                <a:cs typeface="Calibri"/>
              </a:rPr>
              <a:t> </a:t>
            </a:r>
            <a:r>
              <a:rPr sz="1200" b="1" spc="85" dirty="0">
                <a:latin typeface="Calibri"/>
                <a:cs typeface="Calibri"/>
              </a:rPr>
              <a:t>πιθανά </a:t>
            </a:r>
            <a:r>
              <a:rPr sz="1200" b="1" spc="75" dirty="0">
                <a:latin typeface="Calibri"/>
                <a:cs typeface="Calibri"/>
              </a:rPr>
              <a:t>κλειδιά </a:t>
            </a:r>
            <a:r>
              <a:rPr sz="1200" b="1" spc="80" dirty="0">
                <a:latin typeface="Calibri"/>
                <a:cs typeface="Calibri"/>
              </a:rPr>
              <a:t>για </a:t>
            </a:r>
            <a:r>
              <a:rPr sz="1200" spc="90" dirty="0">
                <a:latin typeface="Calibri"/>
                <a:cs typeface="Calibri"/>
              </a:rPr>
              <a:t>να </a:t>
            </a:r>
            <a:r>
              <a:rPr sz="1200" spc="75" dirty="0">
                <a:latin typeface="Calibri"/>
                <a:cs typeface="Calibri"/>
              </a:rPr>
              <a:t>επιτευχθεί </a:t>
            </a:r>
            <a:r>
              <a:rPr sz="1200" spc="80" dirty="0">
                <a:latin typeface="Calibri"/>
                <a:cs typeface="Calibri"/>
              </a:rPr>
              <a:t> </a:t>
            </a:r>
            <a:r>
              <a:rPr sz="1200" spc="70" dirty="0">
                <a:latin typeface="Calibri"/>
                <a:cs typeface="Calibri"/>
              </a:rPr>
              <a:t>επιτυχία.</a:t>
            </a:r>
            <a:endParaRPr sz="1200" dirty="0">
              <a:latin typeface="Calibri"/>
              <a:cs typeface="Calibri"/>
            </a:endParaRPr>
          </a:p>
        </p:txBody>
      </p:sp>
      <p:sp>
        <p:nvSpPr>
          <p:cNvPr id="18" name="object 18"/>
          <p:cNvSpPr txBox="1"/>
          <p:nvPr/>
        </p:nvSpPr>
        <p:spPr>
          <a:xfrm>
            <a:off x="259715" y="6189345"/>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dirty="0"/>
          </a:p>
        </p:txBody>
      </p:sp>
      <p:grpSp>
        <p:nvGrpSpPr>
          <p:cNvPr id="3" name="object 3"/>
          <p:cNvGrpSpPr/>
          <p:nvPr/>
        </p:nvGrpSpPr>
        <p:grpSpPr>
          <a:xfrm>
            <a:off x="7285602" y="-324803"/>
            <a:ext cx="4266124" cy="6837680"/>
            <a:chOff x="7207884" y="8889"/>
            <a:chExt cx="4266124" cy="6837680"/>
          </a:xfrm>
        </p:grpSpPr>
        <p:sp>
          <p:nvSpPr>
            <p:cNvPr id="4" name="object 4"/>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5" name="object 5"/>
            <p:cNvSpPr/>
            <p:nvPr/>
          </p:nvSpPr>
          <p:spPr>
            <a:xfrm>
              <a:off x="7207884" y="1560193"/>
              <a:ext cx="2031364" cy="4133215"/>
            </a:xfrm>
            <a:custGeom>
              <a:avLst/>
              <a:gdLst/>
              <a:ahLst/>
              <a:cxnLst/>
              <a:rect l="l" t="t" r="r" b="b"/>
              <a:pathLst>
                <a:path w="2031365" h="4133215">
                  <a:moveTo>
                    <a:pt x="1692910" y="0"/>
                  </a:moveTo>
                  <a:lnTo>
                    <a:pt x="338455" y="0"/>
                  </a:lnTo>
                  <a:lnTo>
                    <a:pt x="292735" y="3175"/>
                  </a:lnTo>
                  <a:lnTo>
                    <a:pt x="248602" y="12064"/>
                  </a:lnTo>
                  <a:lnTo>
                    <a:pt x="206692" y="26669"/>
                  </a:lnTo>
                  <a:lnTo>
                    <a:pt x="167640" y="46354"/>
                  </a:lnTo>
                  <a:lnTo>
                    <a:pt x="131762" y="70484"/>
                  </a:lnTo>
                  <a:lnTo>
                    <a:pt x="99060" y="99059"/>
                  </a:lnTo>
                  <a:lnTo>
                    <a:pt x="70485" y="131762"/>
                  </a:lnTo>
                  <a:lnTo>
                    <a:pt x="46355" y="167639"/>
                  </a:lnTo>
                  <a:lnTo>
                    <a:pt x="26670" y="206692"/>
                  </a:lnTo>
                  <a:lnTo>
                    <a:pt x="12065" y="248602"/>
                  </a:lnTo>
                  <a:lnTo>
                    <a:pt x="3175" y="292734"/>
                  </a:lnTo>
                  <a:lnTo>
                    <a:pt x="0" y="338454"/>
                  </a:lnTo>
                  <a:lnTo>
                    <a:pt x="0" y="3794442"/>
                  </a:lnTo>
                  <a:lnTo>
                    <a:pt x="3175" y="3840479"/>
                  </a:lnTo>
                  <a:lnTo>
                    <a:pt x="12065" y="3884612"/>
                  </a:lnTo>
                  <a:lnTo>
                    <a:pt x="26670" y="3926204"/>
                  </a:lnTo>
                  <a:lnTo>
                    <a:pt x="46355" y="3965257"/>
                  </a:lnTo>
                  <a:lnTo>
                    <a:pt x="70485" y="4001452"/>
                  </a:lnTo>
                  <a:lnTo>
                    <a:pt x="99060" y="4033837"/>
                  </a:lnTo>
                  <a:lnTo>
                    <a:pt x="131762" y="4062412"/>
                  </a:lnTo>
                  <a:lnTo>
                    <a:pt x="167640" y="4086859"/>
                  </a:lnTo>
                  <a:lnTo>
                    <a:pt x="206692" y="4106544"/>
                  </a:lnTo>
                  <a:lnTo>
                    <a:pt x="248602" y="4121150"/>
                  </a:lnTo>
                  <a:lnTo>
                    <a:pt x="292735" y="4130040"/>
                  </a:lnTo>
                  <a:lnTo>
                    <a:pt x="338455" y="4133215"/>
                  </a:lnTo>
                  <a:lnTo>
                    <a:pt x="1692910" y="4133215"/>
                  </a:lnTo>
                  <a:lnTo>
                    <a:pt x="1738947" y="4130040"/>
                  </a:lnTo>
                  <a:lnTo>
                    <a:pt x="1782762" y="4121150"/>
                  </a:lnTo>
                  <a:lnTo>
                    <a:pt x="1824672" y="4106544"/>
                  </a:lnTo>
                  <a:lnTo>
                    <a:pt x="1863725" y="4086859"/>
                  </a:lnTo>
                  <a:lnTo>
                    <a:pt x="1899920" y="4062412"/>
                  </a:lnTo>
                  <a:lnTo>
                    <a:pt x="1932305" y="4033837"/>
                  </a:lnTo>
                  <a:lnTo>
                    <a:pt x="1960880" y="4001452"/>
                  </a:lnTo>
                  <a:lnTo>
                    <a:pt x="1985327" y="3965257"/>
                  </a:lnTo>
                  <a:lnTo>
                    <a:pt x="2005012" y="3926204"/>
                  </a:lnTo>
                  <a:lnTo>
                    <a:pt x="2019300" y="3884612"/>
                  </a:lnTo>
                  <a:lnTo>
                    <a:pt x="2028507" y="3840479"/>
                  </a:lnTo>
                  <a:lnTo>
                    <a:pt x="2031365" y="3794442"/>
                  </a:lnTo>
                  <a:lnTo>
                    <a:pt x="2031365" y="338454"/>
                  </a:lnTo>
                  <a:lnTo>
                    <a:pt x="2028507" y="292734"/>
                  </a:lnTo>
                  <a:lnTo>
                    <a:pt x="2019300" y="248602"/>
                  </a:lnTo>
                  <a:lnTo>
                    <a:pt x="2005012" y="206692"/>
                  </a:lnTo>
                  <a:lnTo>
                    <a:pt x="1985327" y="167639"/>
                  </a:lnTo>
                  <a:lnTo>
                    <a:pt x="1960880" y="131762"/>
                  </a:lnTo>
                  <a:lnTo>
                    <a:pt x="1932305" y="99059"/>
                  </a:lnTo>
                  <a:lnTo>
                    <a:pt x="1899920" y="70484"/>
                  </a:lnTo>
                  <a:lnTo>
                    <a:pt x="1863725" y="46354"/>
                  </a:lnTo>
                  <a:lnTo>
                    <a:pt x="1824672" y="26669"/>
                  </a:lnTo>
                  <a:lnTo>
                    <a:pt x="1782762" y="12064"/>
                  </a:lnTo>
                  <a:lnTo>
                    <a:pt x="1738947" y="3175"/>
                  </a:lnTo>
                  <a:lnTo>
                    <a:pt x="1692910" y="0"/>
                  </a:lnTo>
                  <a:close/>
                </a:path>
              </a:pathLst>
            </a:custGeom>
            <a:solidFill>
              <a:srgbClr val="000000"/>
            </a:solidFill>
          </p:spPr>
          <p:txBody>
            <a:bodyPr wrap="square" lIns="0" tIns="0" rIns="0" bIns="0" rtlCol="0"/>
            <a:lstStyle/>
            <a:p>
              <a:endParaRPr dirty="0"/>
            </a:p>
          </p:txBody>
        </p:sp>
        <p:sp>
          <p:nvSpPr>
            <p:cNvPr id="6" name="object 6"/>
            <p:cNvSpPr/>
            <p:nvPr/>
          </p:nvSpPr>
          <p:spPr>
            <a:xfrm>
              <a:off x="7207884" y="1818957"/>
              <a:ext cx="2031364" cy="4133215"/>
            </a:xfrm>
            <a:custGeom>
              <a:avLst/>
              <a:gdLst/>
              <a:ahLst/>
              <a:cxnLst/>
              <a:rect l="l" t="t" r="r" b="b"/>
              <a:pathLst>
                <a:path w="2031365" h="4133215">
                  <a:moveTo>
                    <a:pt x="0" y="338454"/>
                  </a:moveTo>
                  <a:lnTo>
                    <a:pt x="3175" y="292734"/>
                  </a:lnTo>
                  <a:lnTo>
                    <a:pt x="12065" y="248602"/>
                  </a:lnTo>
                  <a:lnTo>
                    <a:pt x="26670" y="206692"/>
                  </a:lnTo>
                  <a:lnTo>
                    <a:pt x="46355" y="167639"/>
                  </a:lnTo>
                  <a:lnTo>
                    <a:pt x="70485" y="131762"/>
                  </a:lnTo>
                  <a:lnTo>
                    <a:pt x="99060" y="99059"/>
                  </a:lnTo>
                  <a:lnTo>
                    <a:pt x="131762" y="70484"/>
                  </a:lnTo>
                  <a:lnTo>
                    <a:pt x="167640" y="46354"/>
                  </a:lnTo>
                  <a:lnTo>
                    <a:pt x="206692" y="26669"/>
                  </a:lnTo>
                  <a:lnTo>
                    <a:pt x="248602" y="12064"/>
                  </a:lnTo>
                  <a:lnTo>
                    <a:pt x="292735" y="3175"/>
                  </a:lnTo>
                  <a:lnTo>
                    <a:pt x="338455" y="0"/>
                  </a:lnTo>
                  <a:lnTo>
                    <a:pt x="1692910" y="0"/>
                  </a:lnTo>
                  <a:lnTo>
                    <a:pt x="1738947" y="3175"/>
                  </a:lnTo>
                  <a:lnTo>
                    <a:pt x="1782762" y="12064"/>
                  </a:lnTo>
                  <a:lnTo>
                    <a:pt x="1824672" y="26669"/>
                  </a:lnTo>
                  <a:lnTo>
                    <a:pt x="1863725" y="46354"/>
                  </a:lnTo>
                  <a:lnTo>
                    <a:pt x="1899920" y="70484"/>
                  </a:lnTo>
                  <a:lnTo>
                    <a:pt x="1932305" y="99059"/>
                  </a:lnTo>
                  <a:lnTo>
                    <a:pt x="1960880" y="131762"/>
                  </a:lnTo>
                  <a:lnTo>
                    <a:pt x="1985327" y="167639"/>
                  </a:lnTo>
                  <a:lnTo>
                    <a:pt x="2005012" y="206692"/>
                  </a:lnTo>
                  <a:lnTo>
                    <a:pt x="2019300" y="248602"/>
                  </a:lnTo>
                  <a:lnTo>
                    <a:pt x="2028507" y="292734"/>
                  </a:lnTo>
                  <a:lnTo>
                    <a:pt x="2031365" y="338454"/>
                  </a:lnTo>
                  <a:lnTo>
                    <a:pt x="2031365" y="3794442"/>
                  </a:lnTo>
                  <a:lnTo>
                    <a:pt x="2028507" y="3840479"/>
                  </a:lnTo>
                  <a:lnTo>
                    <a:pt x="2019300" y="3884612"/>
                  </a:lnTo>
                  <a:lnTo>
                    <a:pt x="2005012" y="3926204"/>
                  </a:lnTo>
                  <a:lnTo>
                    <a:pt x="1985327" y="3965257"/>
                  </a:lnTo>
                  <a:lnTo>
                    <a:pt x="1960880" y="4001452"/>
                  </a:lnTo>
                  <a:lnTo>
                    <a:pt x="1932305" y="4033837"/>
                  </a:lnTo>
                  <a:lnTo>
                    <a:pt x="1899920" y="4062412"/>
                  </a:lnTo>
                  <a:lnTo>
                    <a:pt x="1863725" y="4086859"/>
                  </a:lnTo>
                  <a:lnTo>
                    <a:pt x="1824672" y="4106544"/>
                  </a:lnTo>
                  <a:lnTo>
                    <a:pt x="1782762" y="4121150"/>
                  </a:lnTo>
                  <a:lnTo>
                    <a:pt x="1738947" y="4130040"/>
                  </a:lnTo>
                  <a:lnTo>
                    <a:pt x="1692910" y="4133215"/>
                  </a:lnTo>
                  <a:lnTo>
                    <a:pt x="338455" y="4133215"/>
                  </a:lnTo>
                  <a:lnTo>
                    <a:pt x="292735" y="4130040"/>
                  </a:lnTo>
                  <a:lnTo>
                    <a:pt x="248602" y="4121150"/>
                  </a:lnTo>
                  <a:lnTo>
                    <a:pt x="206692" y="4106544"/>
                  </a:lnTo>
                  <a:lnTo>
                    <a:pt x="167640" y="4086859"/>
                  </a:lnTo>
                  <a:lnTo>
                    <a:pt x="131762" y="4062412"/>
                  </a:lnTo>
                  <a:lnTo>
                    <a:pt x="99060" y="4033837"/>
                  </a:lnTo>
                  <a:lnTo>
                    <a:pt x="70485" y="4001452"/>
                  </a:lnTo>
                  <a:lnTo>
                    <a:pt x="46355" y="3965257"/>
                  </a:lnTo>
                  <a:lnTo>
                    <a:pt x="26670" y="3926204"/>
                  </a:lnTo>
                  <a:lnTo>
                    <a:pt x="12065" y="3884612"/>
                  </a:lnTo>
                  <a:lnTo>
                    <a:pt x="3175" y="3840479"/>
                  </a:lnTo>
                  <a:lnTo>
                    <a:pt x="0" y="3794442"/>
                  </a:lnTo>
                  <a:lnTo>
                    <a:pt x="0" y="338454"/>
                  </a:lnTo>
                </a:path>
              </a:pathLst>
            </a:custGeom>
            <a:ln w="31750">
              <a:solidFill>
                <a:srgbClr val="FFB800"/>
              </a:solidFill>
            </a:ln>
          </p:spPr>
          <p:txBody>
            <a:bodyPr wrap="square" lIns="0" tIns="0" rIns="0" bIns="0" rtlCol="0"/>
            <a:lstStyle/>
            <a:p>
              <a:endParaRPr/>
            </a:p>
          </p:txBody>
        </p:sp>
        <p:sp>
          <p:nvSpPr>
            <p:cNvPr id="7" name="object 7"/>
            <p:cNvSpPr/>
            <p:nvPr/>
          </p:nvSpPr>
          <p:spPr>
            <a:xfrm>
              <a:off x="9442644" y="1751012"/>
              <a:ext cx="2031364" cy="4133215"/>
            </a:xfrm>
            <a:custGeom>
              <a:avLst/>
              <a:gdLst/>
              <a:ahLst/>
              <a:cxnLst/>
              <a:rect l="l" t="t" r="r" b="b"/>
              <a:pathLst>
                <a:path w="2031365" h="4133215">
                  <a:moveTo>
                    <a:pt x="1692910" y="0"/>
                  </a:moveTo>
                  <a:lnTo>
                    <a:pt x="338454" y="0"/>
                  </a:lnTo>
                  <a:lnTo>
                    <a:pt x="292735" y="3175"/>
                  </a:lnTo>
                  <a:lnTo>
                    <a:pt x="248602" y="12064"/>
                  </a:lnTo>
                  <a:lnTo>
                    <a:pt x="206692" y="26669"/>
                  </a:lnTo>
                  <a:lnTo>
                    <a:pt x="167640" y="46354"/>
                  </a:lnTo>
                  <a:lnTo>
                    <a:pt x="131762" y="70484"/>
                  </a:lnTo>
                  <a:lnTo>
                    <a:pt x="99060" y="99059"/>
                  </a:lnTo>
                  <a:lnTo>
                    <a:pt x="70485" y="131762"/>
                  </a:lnTo>
                  <a:lnTo>
                    <a:pt x="46354" y="167639"/>
                  </a:lnTo>
                  <a:lnTo>
                    <a:pt x="26670" y="206692"/>
                  </a:lnTo>
                  <a:lnTo>
                    <a:pt x="12065" y="248602"/>
                  </a:lnTo>
                  <a:lnTo>
                    <a:pt x="3175" y="292734"/>
                  </a:lnTo>
                  <a:lnTo>
                    <a:pt x="0" y="338454"/>
                  </a:lnTo>
                  <a:lnTo>
                    <a:pt x="0" y="3794442"/>
                  </a:lnTo>
                  <a:lnTo>
                    <a:pt x="3175" y="3840479"/>
                  </a:lnTo>
                  <a:lnTo>
                    <a:pt x="12065" y="3884612"/>
                  </a:lnTo>
                  <a:lnTo>
                    <a:pt x="26670" y="3926204"/>
                  </a:lnTo>
                  <a:lnTo>
                    <a:pt x="46354" y="3965257"/>
                  </a:lnTo>
                  <a:lnTo>
                    <a:pt x="70485" y="4001452"/>
                  </a:lnTo>
                  <a:lnTo>
                    <a:pt x="99060" y="4033837"/>
                  </a:lnTo>
                  <a:lnTo>
                    <a:pt x="131762" y="4062412"/>
                  </a:lnTo>
                  <a:lnTo>
                    <a:pt x="167640" y="4086859"/>
                  </a:lnTo>
                  <a:lnTo>
                    <a:pt x="206692" y="4106544"/>
                  </a:lnTo>
                  <a:lnTo>
                    <a:pt x="248602" y="4121150"/>
                  </a:lnTo>
                  <a:lnTo>
                    <a:pt x="292735" y="4130040"/>
                  </a:lnTo>
                  <a:lnTo>
                    <a:pt x="338454" y="4133215"/>
                  </a:lnTo>
                  <a:lnTo>
                    <a:pt x="1692910" y="4133215"/>
                  </a:lnTo>
                  <a:lnTo>
                    <a:pt x="1738947" y="4130040"/>
                  </a:lnTo>
                  <a:lnTo>
                    <a:pt x="1782762" y="4121150"/>
                  </a:lnTo>
                  <a:lnTo>
                    <a:pt x="1824672" y="4106544"/>
                  </a:lnTo>
                  <a:lnTo>
                    <a:pt x="1863725" y="4086859"/>
                  </a:lnTo>
                  <a:lnTo>
                    <a:pt x="1899920" y="4062412"/>
                  </a:lnTo>
                  <a:lnTo>
                    <a:pt x="1932304" y="4033837"/>
                  </a:lnTo>
                  <a:lnTo>
                    <a:pt x="1960879" y="4001452"/>
                  </a:lnTo>
                  <a:lnTo>
                    <a:pt x="1985327" y="3965257"/>
                  </a:lnTo>
                  <a:lnTo>
                    <a:pt x="2005012" y="3926204"/>
                  </a:lnTo>
                  <a:lnTo>
                    <a:pt x="2019300" y="3884612"/>
                  </a:lnTo>
                  <a:lnTo>
                    <a:pt x="2028507" y="3840479"/>
                  </a:lnTo>
                  <a:lnTo>
                    <a:pt x="2031365" y="3794442"/>
                  </a:lnTo>
                  <a:lnTo>
                    <a:pt x="2031365" y="338454"/>
                  </a:lnTo>
                  <a:lnTo>
                    <a:pt x="2028507" y="292734"/>
                  </a:lnTo>
                  <a:lnTo>
                    <a:pt x="2019300" y="248602"/>
                  </a:lnTo>
                  <a:lnTo>
                    <a:pt x="2005012" y="206692"/>
                  </a:lnTo>
                  <a:lnTo>
                    <a:pt x="1985327" y="167639"/>
                  </a:lnTo>
                  <a:lnTo>
                    <a:pt x="1960879" y="131762"/>
                  </a:lnTo>
                  <a:lnTo>
                    <a:pt x="1932304" y="99059"/>
                  </a:lnTo>
                  <a:lnTo>
                    <a:pt x="1899920" y="70484"/>
                  </a:lnTo>
                  <a:lnTo>
                    <a:pt x="1863725" y="46354"/>
                  </a:lnTo>
                  <a:lnTo>
                    <a:pt x="1824672" y="26669"/>
                  </a:lnTo>
                  <a:lnTo>
                    <a:pt x="1782762" y="12064"/>
                  </a:lnTo>
                  <a:lnTo>
                    <a:pt x="1738947" y="3175"/>
                  </a:lnTo>
                  <a:lnTo>
                    <a:pt x="1692910" y="0"/>
                  </a:lnTo>
                  <a:close/>
                </a:path>
              </a:pathLst>
            </a:custGeom>
            <a:solidFill>
              <a:srgbClr val="000000"/>
            </a:solidFill>
          </p:spPr>
          <p:txBody>
            <a:bodyPr wrap="square" lIns="0" tIns="0" rIns="0" bIns="0" rtlCol="0"/>
            <a:lstStyle/>
            <a:p>
              <a:endParaRPr/>
            </a:p>
          </p:txBody>
        </p:sp>
        <p:sp>
          <p:nvSpPr>
            <p:cNvPr id="8" name="object 8"/>
            <p:cNvSpPr/>
            <p:nvPr/>
          </p:nvSpPr>
          <p:spPr>
            <a:xfrm>
              <a:off x="9428479" y="1818957"/>
              <a:ext cx="2031364" cy="4133215"/>
            </a:xfrm>
            <a:custGeom>
              <a:avLst/>
              <a:gdLst/>
              <a:ahLst/>
              <a:cxnLst/>
              <a:rect l="l" t="t" r="r" b="b"/>
              <a:pathLst>
                <a:path w="2031365" h="4133215">
                  <a:moveTo>
                    <a:pt x="0" y="338454"/>
                  </a:moveTo>
                  <a:lnTo>
                    <a:pt x="3175" y="292734"/>
                  </a:lnTo>
                  <a:lnTo>
                    <a:pt x="12065" y="248602"/>
                  </a:lnTo>
                  <a:lnTo>
                    <a:pt x="26670" y="206692"/>
                  </a:lnTo>
                  <a:lnTo>
                    <a:pt x="46354" y="167639"/>
                  </a:lnTo>
                  <a:lnTo>
                    <a:pt x="70485" y="131762"/>
                  </a:lnTo>
                  <a:lnTo>
                    <a:pt x="99060" y="99059"/>
                  </a:lnTo>
                  <a:lnTo>
                    <a:pt x="131762" y="70484"/>
                  </a:lnTo>
                  <a:lnTo>
                    <a:pt x="167640" y="46354"/>
                  </a:lnTo>
                  <a:lnTo>
                    <a:pt x="206692" y="26669"/>
                  </a:lnTo>
                  <a:lnTo>
                    <a:pt x="248602" y="12064"/>
                  </a:lnTo>
                  <a:lnTo>
                    <a:pt x="292735" y="3175"/>
                  </a:lnTo>
                  <a:lnTo>
                    <a:pt x="338454" y="0"/>
                  </a:lnTo>
                  <a:lnTo>
                    <a:pt x="1692910" y="0"/>
                  </a:lnTo>
                  <a:lnTo>
                    <a:pt x="1738947" y="3175"/>
                  </a:lnTo>
                  <a:lnTo>
                    <a:pt x="1782762" y="12064"/>
                  </a:lnTo>
                  <a:lnTo>
                    <a:pt x="1824672" y="26669"/>
                  </a:lnTo>
                  <a:lnTo>
                    <a:pt x="1863725" y="46354"/>
                  </a:lnTo>
                  <a:lnTo>
                    <a:pt x="1899920" y="70484"/>
                  </a:lnTo>
                  <a:lnTo>
                    <a:pt x="1932304" y="99059"/>
                  </a:lnTo>
                  <a:lnTo>
                    <a:pt x="1960879" y="131762"/>
                  </a:lnTo>
                  <a:lnTo>
                    <a:pt x="1985327" y="167639"/>
                  </a:lnTo>
                  <a:lnTo>
                    <a:pt x="2005012" y="206692"/>
                  </a:lnTo>
                  <a:lnTo>
                    <a:pt x="2019300" y="248602"/>
                  </a:lnTo>
                  <a:lnTo>
                    <a:pt x="2028507" y="292734"/>
                  </a:lnTo>
                  <a:lnTo>
                    <a:pt x="2031365" y="338454"/>
                  </a:lnTo>
                  <a:lnTo>
                    <a:pt x="2031365" y="3794442"/>
                  </a:lnTo>
                  <a:lnTo>
                    <a:pt x="2028507" y="3840479"/>
                  </a:lnTo>
                  <a:lnTo>
                    <a:pt x="2019300" y="3884612"/>
                  </a:lnTo>
                  <a:lnTo>
                    <a:pt x="2005012" y="3926204"/>
                  </a:lnTo>
                  <a:lnTo>
                    <a:pt x="1985327" y="3965257"/>
                  </a:lnTo>
                  <a:lnTo>
                    <a:pt x="1960879" y="4001452"/>
                  </a:lnTo>
                  <a:lnTo>
                    <a:pt x="1932304" y="4033837"/>
                  </a:lnTo>
                  <a:lnTo>
                    <a:pt x="1899920" y="4062412"/>
                  </a:lnTo>
                  <a:lnTo>
                    <a:pt x="1863725" y="4086859"/>
                  </a:lnTo>
                  <a:lnTo>
                    <a:pt x="1824672" y="4106544"/>
                  </a:lnTo>
                  <a:lnTo>
                    <a:pt x="1782762" y="4121150"/>
                  </a:lnTo>
                  <a:lnTo>
                    <a:pt x="1738947" y="4130040"/>
                  </a:lnTo>
                  <a:lnTo>
                    <a:pt x="1692910" y="4133215"/>
                  </a:lnTo>
                  <a:lnTo>
                    <a:pt x="338454" y="4133215"/>
                  </a:lnTo>
                  <a:lnTo>
                    <a:pt x="292735" y="4130040"/>
                  </a:lnTo>
                  <a:lnTo>
                    <a:pt x="248602" y="4121150"/>
                  </a:lnTo>
                  <a:lnTo>
                    <a:pt x="206692" y="4106544"/>
                  </a:lnTo>
                  <a:lnTo>
                    <a:pt x="167640" y="4086859"/>
                  </a:lnTo>
                  <a:lnTo>
                    <a:pt x="131762" y="4062412"/>
                  </a:lnTo>
                  <a:lnTo>
                    <a:pt x="99060" y="4033837"/>
                  </a:lnTo>
                  <a:lnTo>
                    <a:pt x="70485" y="4001452"/>
                  </a:lnTo>
                  <a:lnTo>
                    <a:pt x="46354" y="3965257"/>
                  </a:lnTo>
                  <a:lnTo>
                    <a:pt x="26670" y="3926204"/>
                  </a:lnTo>
                  <a:lnTo>
                    <a:pt x="12065" y="3884612"/>
                  </a:lnTo>
                  <a:lnTo>
                    <a:pt x="3175" y="3840479"/>
                  </a:lnTo>
                  <a:lnTo>
                    <a:pt x="0" y="3794442"/>
                  </a:lnTo>
                  <a:lnTo>
                    <a:pt x="0" y="338454"/>
                  </a:lnTo>
                </a:path>
              </a:pathLst>
            </a:custGeom>
            <a:ln w="31750">
              <a:solidFill>
                <a:srgbClr val="FFB800"/>
              </a:solidFill>
            </a:ln>
          </p:spPr>
          <p:txBody>
            <a:bodyPr wrap="square" lIns="0" tIns="0" rIns="0" bIns="0" rtlCol="0"/>
            <a:lstStyle/>
            <a:p>
              <a:endParaRPr/>
            </a:p>
          </p:txBody>
        </p:sp>
        <p:sp>
          <p:nvSpPr>
            <p:cNvPr id="9" name="object 9"/>
            <p:cNvSpPr/>
            <p:nvPr/>
          </p:nvSpPr>
          <p:spPr>
            <a:xfrm>
              <a:off x="7877174" y="2691764"/>
              <a:ext cx="733425" cy="400685"/>
            </a:xfrm>
            <a:custGeom>
              <a:avLst/>
              <a:gdLst/>
              <a:ahLst/>
              <a:cxnLst/>
              <a:rect l="l" t="t" r="r" b="b"/>
              <a:pathLst>
                <a:path w="733425" h="400685">
                  <a:moveTo>
                    <a:pt x="616267" y="0"/>
                  </a:moveTo>
                  <a:lnTo>
                    <a:pt x="33337" y="0"/>
                  </a:lnTo>
                  <a:lnTo>
                    <a:pt x="20320" y="2539"/>
                  </a:lnTo>
                  <a:lnTo>
                    <a:pt x="9842" y="9842"/>
                  </a:lnTo>
                  <a:lnTo>
                    <a:pt x="2540" y="20320"/>
                  </a:lnTo>
                  <a:lnTo>
                    <a:pt x="0" y="33337"/>
                  </a:lnTo>
                  <a:lnTo>
                    <a:pt x="0" y="367347"/>
                  </a:lnTo>
                  <a:lnTo>
                    <a:pt x="2540" y="380047"/>
                  </a:lnTo>
                  <a:lnTo>
                    <a:pt x="9842" y="390842"/>
                  </a:lnTo>
                  <a:lnTo>
                    <a:pt x="20320" y="397827"/>
                  </a:lnTo>
                  <a:lnTo>
                    <a:pt x="33337" y="400685"/>
                  </a:lnTo>
                  <a:lnTo>
                    <a:pt x="633095" y="400685"/>
                  </a:lnTo>
                  <a:lnTo>
                    <a:pt x="646112" y="397827"/>
                  </a:lnTo>
                  <a:lnTo>
                    <a:pt x="656590" y="390842"/>
                  </a:lnTo>
                  <a:lnTo>
                    <a:pt x="663892" y="380047"/>
                  </a:lnTo>
                  <a:lnTo>
                    <a:pt x="666432" y="367347"/>
                  </a:lnTo>
                  <a:lnTo>
                    <a:pt x="666432" y="350520"/>
                  </a:lnTo>
                  <a:lnTo>
                    <a:pt x="49847" y="350520"/>
                  </a:lnTo>
                  <a:lnTo>
                    <a:pt x="49847" y="50164"/>
                  </a:lnTo>
                  <a:lnTo>
                    <a:pt x="616267" y="50164"/>
                  </a:lnTo>
                  <a:lnTo>
                    <a:pt x="616267" y="0"/>
                  </a:lnTo>
                  <a:close/>
                </a:path>
                <a:path w="733425" h="400685">
                  <a:moveTo>
                    <a:pt x="633095" y="0"/>
                  </a:moveTo>
                  <a:lnTo>
                    <a:pt x="616267" y="0"/>
                  </a:lnTo>
                  <a:lnTo>
                    <a:pt x="616267" y="350520"/>
                  </a:lnTo>
                  <a:lnTo>
                    <a:pt x="666432" y="350520"/>
                  </a:lnTo>
                  <a:lnTo>
                    <a:pt x="666432" y="275272"/>
                  </a:lnTo>
                  <a:lnTo>
                    <a:pt x="699770" y="275272"/>
                  </a:lnTo>
                  <a:lnTo>
                    <a:pt x="712787" y="272732"/>
                  </a:lnTo>
                  <a:lnTo>
                    <a:pt x="723265" y="265747"/>
                  </a:lnTo>
                  <a:lnTo>
                    <a:pt x="730250" y="254952"/>
                  </a:lnTo>
                  <a:lnTo>
                    <a:pt x="733107" y="241935"/>
                  </a:lnTo>
                  <a:lnTo>
                    <a:pt x="733107" y="158432"/>
                  </a:lnTo>
                  <a:lnTo>
                    <a:pt x="730250" y="145732"/>
                  </a:lnTo>
                  <a:lnTo>
                    <a:pt x="723265" y="134937"/>
                  </a:lnTo>
                  <a:lnTo>
                    <a:pt x="712787" y="127952"/>
                  </a:lnTo>
                  <a:lnTo>
                    <a:pt x="699770" y="125095"/>
                  </a:lnTo>
                  <a:lnTo>
                    <a:pt x="666432" y="125095"/>
                  </a:lnTo>
                  <a:lnTo>
                    <a:pt x="666432" y="33337"/>
                  </a:lnTo>
                  <a:lnTo>
                    <a:pt x="663892" y="20320"/>
                  </a:lnTo>
                  <a:lnTo>
                    <a:pt x="656590" y="9842"/>
                  </a:lnTo>
                  <a:lnTo>
                    <a:pt x="646112" y="2539"/>
                  </a:lnTo>
                  <a:lnTo>
                    <a:pt x="633095" y="0"/>
                  </a:lnTo>
                  <a:close/>
                </a:path>
                <a:path w="733425" h="400685">
                  <a:moveTo>
                    <a:pt x="149859" y="83502"/>
                  </a:moveTo>
                  <a:lnTo>
                    <a:pt x="83184" y="83502"/>
                  </a:lnTo>
                  <a:lnTo>
                    <a:pt x="83184" y="317182"/>
                  </a:lnTo>
                  <a:lnTo>
                    <a:pt x="149859" y="317182"/>
                  </a:lnTo>
                  <a:lnTo>
                    <a:pt x="149859" y="83502"/>
                  </a:lnTo>
                  <a:close/>
                </a:path>
              </a:pathLst>
            </a:custGeom>
            <a:solidFill>
              <a:srgbClr val="46BA4F"/>
            </a:solidFill>
          </p:spPr>
          <p:txBody>
            <a:bodyPr wrap="square" lIns="0" tIns="0" rIns="0" bIns="0" rtlCol="0"/>
            <a:lstStyle/>
            <a:p>
              <a:endParaRPr/>
            </a:p>
          </p:txBody>
        </p:sp>
        <p:sp>
          <p:nvSpPr>
            <p:cNvPr id="10" name="object 10"/>
            <p:cNvSpPr/>
            <p:nvPr/>
          </p:nvSpPr>
          <p:spPr>
            <a:xfrm>
              <a:off x="10197782" y="2392362"/>
              <a:ext cx="400685" cy="733425"/>
            </a:xfrm>
            <a:custGeom>
              <a:avLst/>
              <a:gdLst/>
              <a:ahLst/>
              <a:cxnLst/>
              <a:rect l="l" t="t" r="r" b="b"/>
              <a:pathLst>
                <a:path w="400684" h="733425">
                  <a:moveTo>
                    <a:pt x="393064" y="0"/>
                  </a:moveTo>
                  <a:lnTo>
                    <a:pt x="7620" y="0"/>
                  </a:lnTo>
                  <a:lnTo>
                    <a:pt x="0" y="7620"/>
                  </a:lnTo>
                  <a:lnTo>
                    <a:pt x="0" y="725487"/>
                  </a:lnTo>
                  <a:lnTo>
                    <a:pt x="7620" y="733107"/>
                  </a:lnTo>
                  <a:lnTo>
                    <a:pt x="393064" y="733107"/>
                  </a:lnTo>
                  <a:lnTo>
                    <a:pt x="400684" y="725487"/>
                  </a:lnTo>
                  <a:lnTo>
                    <a:pt x="400684" y="633095"/>
                  </a:lnTo>
                  <a:lnTo>
                    <a:pt x="50164" y="633095"/>
                  </a:lnTo>
                  <a:lnTo>
                    <a:pt x="50164" y="100012"/>
                  </a:lnTo>
                  <a:lnTo>
                    <a:pt x="400684" y="100012"/>
                  </a:lnTo>
                  <a:lnTo>
                    <a:pt x="400684" y="66675"/>
                  </a:lnTo>
                  <a:lnTo>
                    <a:pt x="157797" y="66675"/>
                  </a:lnTo>
                  <a:lnTo>
                    <a:pt x="150177" y="59054"/>
                  </a:lnTo>
                  <a:lnTo>
                    <a:pt x="150177" y="40957"/>
                  </a:lnTo>
                  <a:lnTo>
                    <a:pt x="157797" y="33337"/>
                  </a:lnTo>
                  <a:lnTo>
                    <a:pt x="400684" y="33337"/>
                  </a:lnTo>
                  <a:lnTo>
                    <a:pt x="400684" y="7620"/>
                  </a:lnTo>
                  <a:lnTo>
                    <a:pt x="393064" y="0"/>
                  </a:lnTo>
                  <a:close/>
                </a:path>
                <a:path w="400684" h="733425">
                  <a:moveTo>
                    <a:pt x="400684" y="100012"/>
                  </a:moveTo>
                  <a:lnTo>
                    <a:pt x="350520" y="100012"/>
                  </a:lnTo>
                  <a:lnTo>
                    <a:pt x="350520" y="633095"/>
                  </a:lnTo>
                  <a:lnTo>
                    <a:pt x="400684" y="633095"/>
                  </a:lnTo>
                  <a:lnTo>
                    <a:pt x="400684" y="100012"/>
                  </a:lnTo>
                  <a:close/>
                </a:path>
                <a:path w="400684" h="733425">
                  <a:moveTo>
                    <a:pt x="400684" y="33337"/>
                  </a:moveTo>
                  <a:lnTo>
                    <a:pt x="242887" y="33337"/>
                  </a:lnTo>
                  <a:lnTo>
                    <a:pt x="250507" y="40957"/>
                  </a:lnTo>
                  <a:lnTo>
                    <a:pt x="250507" y="59054"/>
                  </a:lnTo>
                  <a:lnTo>
                    <a:pt x="242887" y="66675"/>
                  </a:lnTo>
                  <a:lnTo>
                    <a:pt x="400684" y="66675"/>
                  </a:lnTo>
                  <a:lnTo>
                    <a:pt x="400684" y="33337"/>
                  </a:lnTo>
                  <a:close/>
                </a:path>
              </a:pathLst>
            </a:custGeom>
            <a:solidFill>
              <a:srgbClr val="6EAC46"/>
            </a:solidFill>
          </p:spPr>
          <p:txBody>
            <a:bodyPr wrap="square" lIns="0" tIns="0" rIns="0" bIns="0" rtlCol="0"/>
            <a:lstStyle/>
            <a:p>
              <a:endParaRPr/>
            </a:p>
          </p:txBody>
        </p:sp>
        <p:pic>
          <p:nvPicPr>
            <p:cNvPr id="11" name="object 11"/>
            <p:cNvPicPr/>
            <p:nvPr/>
          </p:nvPicPr>
          <p:blipFill>
            <a:blip r:embed="rId2" cstate="print"/>
            <a:stretch>
              <a:fillRect/>
            </a:stretch>
          </p:blipFill>
          <p:spPr>
            <a:xfrm>
              <a:off x="7550149" y="6167437"/>
              <a:ext cx="3293427" cy="611187"/>
            </a:xfrm>
            <a:prstGeom prst="rect">
              <a:avLst/>
            </a:prstGeom>
          </p:spPr>
        </p:pic>
      </p:grpSp>
      <p:sp>
        <p:nvSpPr>
          <p:cNvPr id="12" name="object 12"/>
          <p:cNvSpPr txBox="1"/>
          <p:nvPr/>
        </p:nvSpPr>
        <p:spPr>
          <a:xfrm>
            <a:off x="2849880" y="226378"/>
            <a:ext cx="8046720" cy="405239"/>
          </a:xfrm>
          <a:prstGeom prst="rect">
            <a:avLst/>
          </a:prstGeom>
        </p:spPr>
        <p:txBody>
          <a:bodyPr vert="horz" wrap="square" lIns="0" tIns="12700" rIns="0" bIns="0" rtlCol="0">
            <a:spAutoFit/>
          </a:bodyPr>
          <a:lstStyle/>
          <a:p>
            <a:pPr marL="12700">
              <a:lnSpc>
                <a:spcPct val="100000"/>
              </a:lnSpc>
              <a:spcBef>
                <a:spcPts val="100"/>
              </a:spcBef>
            </a:pPr>
            <a:r>
              <a:rPr lang="el-GR" sz="2550" dirty="0" err="1">
                <a:solidFill>
                  <a:schemeClr val="bg1"/>
                </a:solidFill>
                <a:latin typeface="Times New Roman"/>
                <a:ea typeface="+mj-ea"/>
                <a:cs typeface="Times New Roman"/>
              </a:rPr>
              <a:t>Κρυπτανάλυση</a:t>
            </a:r>
            <a:r>
              <a:rPr lang="el-GR" sz="2550" dirty="0">
                <a:solidFill>
                  <a:schemeClr val="bg1"/>
                </a:solidFill>
                <a:latin typeface="Times New Roman"/>
                <a:ea typeface="+mj-ea"/>
                <a:cs typeface="Times New Roman"/>
              </a:rPr>
              <a:t> και Επίθεση Ωμής Δύναμης (</a:t>
            </a:r>
            <a:r>
              <a:rPr lang="el-GR" sz="2550" dirty="0" err="1">
                <a:solidFill>
                  <a:schemeClr val="bg1"/>
                </a:solidFill>
                <a:latin typeface="Times New Roman"/>
                <a:ea typeface="+mj-ea"/>
                <a:cs typeface="Times New Roman"/>
              </a:rPr>
              <a:t>Brute-force</a:t>
            </a:r>
            <a:r>
              <a:rPr lang="el-GR" sz="1000" dirty="0">
                <a:solidFill>
                  <a:schemeClr val="bg1"/>
                </a:solidFill>
              </a:rPr>
              <a:t>)</a:t>
            </a:r>
            <a:endParaRPr sz="950" dirty="0">
              <a:solidFill>
                <a:schemeClr val="bg1"/>
              </a:solidFill>
              <a:latin typeface="Calibri"/>
              <a:cs typeface="Calibri"/>
            </a:endParaRPr>
          </a:p>
        </p:txBody>
      </p:sp>
      <p:sp>
        <p:nvSpPr>
          <p:cNvPr id="13" name="object 13"/>
          <p:cNvSpPr txBox="1"/>
          <p:nvPr/>
        </p:nvSpPr>
        <p:spPr>
          <a:xfrm>
            <a:off x="11170602" y="584834"/>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2</a:t>
            </a:r>
            <a:endParaRPr sz="850">
              <a:latin typeface="Calibri"/>
              <a:cs typeface="Calibri"/>
            </a:endParaRPr>
          </a:p>
        </p:txBody>
      </p:sp>
      <p:sp>
        <p:nvSpPr>
          <p:cNvPr id="14" name="object 14"/>
          <p:cNvSpPr txBox="1"/>
          <p:nvPr/>
        </p:nvSpPr>
        <p:spPr>
          <a:xfrm>
            <a:off x="259715" y="846772"/>
            <a:ext cx="2330450" cy="443711"/>
          </a:xfrm>
          <a:prstGeom prst="rect">
            <a:avLst/>
          </a:prstGeom>
        </p:spPr>
        <p:txBody>
          <a:bodyPr vert="horz" wrap="square" lIns="0" tIns="12700" rIns="0" bIns="0" rtlCol="0">
            <a:spAutoFit/>
          </a:bodyPr>
          <a:lstStyle/>
          <a:p>
            <a:pPr marL="12700">
              <a:lnSpc>
                <a:spcPct val="100000"/>
              </a:lnSpc>
              <a:spcBef>
                <a:spcPts val="100"/>
              </a:spcBef>
            </a:pPr>
            <a:r>
              <a:rPr lang="el-GR" sz="1400" dirty="0">
                <a:solidFill>
                  <a:schemeClr val="bg1"/>
                </a:solidFill>
              </a:rPr>
              <a:t>Τύποι Επιθέσεων σε Κρυπτογραφημένα Μηνύματα</a:t>
            </a:r>
            <a:endParaRPr sz="1100" dirty="0">
              <a:solidFill>
                <a:schemeClr val="bg1"/>
              </a:solidFill>
              <a:latin typeface="Calibri"/>
              <a:cs typeface="Calibri"/>
            </a:endParaRPr>
          </a:p>
        </p:txBody>
      </p:sp>
      <p:sp>
        <p:nvSpPr>
          <p:cNvPr id="15" name="object 2">
            <a:extLst>
              <a:ext uri="{FF2B5EF4-FFF2-40B4-BE49-F238E27FC236}">
                <a16:creationId xmlns:a16="http://schemas.microsoft.com/office/drawing/2014/main" id="{59DA69DE-70D0-C979-7C9B-8FE8F90FB565}"/>
              </a:ext>
            </a:extLst>
          </p:cNvPr>
          <p:cNvSpPr txBox="1"/>
          <p:nvPr/>
        </p:nvSpPr>
        <p:spPr>
          <a:xfrm>
            <a:off x="7797800" y="1689734"/>
            <a:ext cx="1262557" cy="397545"/>
          </a:xfrm>
          <a:prstGeom prst="rect">
            <a:avLst/>
          </a:prstGeom>
        </p:spPr>
        <p:txBody>
          <a:bodyPr vert="horz" wrap="square" lIns="0" tIns="12700" rIns="0" bIns="0" rtlCol="0">
            <a:spAutoFit/>
          </a:bodyPr>
          <a:lstStyle/>
          <a:p>
            <a:pPr marL="12700">
              <a:lnSpc>
                <a:spcPct val="100000"/>
              </a:lnSpc>
              <a:spcBef>
                <a:spcPts val="100"/>
              </a:spcBef>
            </a:pPr>
            <a:r>
              <a:rPr lang="el-GR" sz="1250" b="1" spc="105" dirty="0">
                <a:solidFill>
                  <a:srgbClr val="FFB800"/>
                </a:solidFill>
                <a:latin typeface="Calibri"/>
                <a:cs typeface="Calibri"/>
              </a:rPr>
              <a:t>Επιλεγμένο </a:t>
            </a:r>
            <a:r>
              <a:rPr lang="el-GR" sz="1250" b="1" spc="105" dirty="0" err="1">
                <a:solidFill>
                  <a:srgbClr val="FFB800"/>
                </a:solidFill>
                <a:latin typeface="Calibri"/>
                <a:cs typeface="Calibri"/>
              </a:rPr>
              <a:t>κρυπτοκείμενο</a:t>
            </a:r>
            <a:endParaRPr lang="el-GR" sz="1250" dirty="0">
              <a:latin typeface="Calibri"/>
              <a:cs typeface="Calibri"/>
            </a:endParaRPr>
          </a:p>
        </p:txBody>
      </p:sp>
      <p:sp>
        <p:nvSpPr>
          <p:cNvPr id="18" name="object 5">
            <a:extLst>
              <a:ext uri="{FF2B5EF4-FFF2-40B4-BE49-F238E27FC236}">
                <a16:creationId xmlns:a16="http://schemas.microsoft.com/office/drawing/2014/main" id="{67201177-3014-FE25-8E8A-AE485D0AFE4B}"/>
              </a:ext>
            </a:extLst>
          </p:cNvPr>
          <p:cNvSpPr txBox="1"/>
          <p:nvPr/>
        </p:nvSpPr>
        <p:spPr>
          <a:xfrm>
            <a:off x="9808209" y="1729104"/>
            <a:ext cx="1586865" cy="215900"/>
          </a:xfrm>
          <a:prstGeom prst="rect">
            <a:avLst/>
          </a:prstGeom>
        </p:spPr>
        <p:txBody>
          <a:bodyPr vert="horz" wrap="square" lIns="0" tIns="12700" rIns="0" bIns="0" rtlCol="0">
            <a:spAutoFit/>
          </a:bodyPr>
          <a:lstStyle/>
          <a:p>
            <a:pPr marL="12700">
              <a:lnSpc>
                <a:spcPct val="100000"/>
              </a:lnSpc>
              <a:spcBef>
                <a:spcPts val="100"/>
              </a:spcBef>
            </a:pPr>
            <a:r>
              <a:rPr sz="1250" b="1" spc="114" dirty="0">
                <a:solidFill>
                  <a:srgbClr val="FFB800"/>
                </a:solidFill>
                <a:latin typeface="Calibri"/>
                <a:cs typeface="Calibri"/>
              </a:rPr>
              <a:t>Επιλεγμένο</a:t>
            </a:r>
            <a:r>
              <a:rPr sz="1250" b="1" spc="-10" dirty="0">
                <a:solidFill>
                  <a:srgbClr val="FFB800"/>
                </a:solidFill>
                <a:latin typeface="Calibri"/>
                <a:cs typeface="Calibri"/>
              </a:rPr>
              <a:t> </a:t>
            </a:r>
            <a:r>
              <a:rPr sz="1250" b="1" spc="95" dirty="0">
                <a:solidFill>
                  <a:srgbClr val="FFB800"/>
                </a:solidFill>
                <a:latin typeface="Calibri"/>
                <a:cs typeface="Calibri"/>
              </a:rPr>
              <a:t>κείμενο</a:t>
            </a:r>
            <a:endParaRPr sz="1250">
              <a:latin typeface="Calibri"/>
              <a:cs typeface="Calibri"/>
            </a:endParaRPr>
          </a:p>
        </p:txBody>
      </p:sp>
      <p:grpSp>
        <p:nvGrpSpPr>
          <p:cNvPr id="21" name="object 8">
            <a:extLst>
              <a:ext uri="{FF2B5EF4-FFF2-40B4-BE49-F238E27FC236}">
                <a16:creationId xmlns:a16="http://schemas.microsoft.com/office/drawing/2014/main" id="{2AD96C93-FA3C-0DF8-474E-65A6D75441B2}"/>
              </a:ext>
            </a:extLst>
          </p:cNvPr>
          <p:cNvGrpSpPr/>
          <p:nvPr/>
        </p:nvGrpSpPr>
        <p:grpSpPr>
          <a:xfrm>
            <a:off x="496640" y="1679629"/>
            <a:ext cx="2065020" cy="4163695"/>
            <a:chOff x="528955" y="1592580"/>
            <a:chExt cx="2065020" cy="4163695"/>
          </a:xfrm>
        </p:grpSpPr>
        <p:sp>
          <p:nvSpPr>
            <p:cNvPr id="22" name="object 9">
              <a:extLst>
                <a:ext uri="{FF2B5EF4-FFF2-40B4-BE49-F238E27FC236}">
                  <a16:creationId xmlns:a16="http://schemas.microsoft.com/office/drawing/2014/main" id="{6425DDA6-5CA6-0461-CD62-C536A04399E1}"/>
                </a:ext>
              </a:extLst>
            </p:cNvPr>
            <p:cNvSpPr/>
            <p:nvPr/>
          </p:nvSpPr>
          <p:spPr>
            <a:xfrm>
              <a:off x="544830" y="1608455"/>
              <a:ext cx="2033270" cy="4131945"/>
            </a:xfrm>
            <a:custGeom>
              <a:avLst/>
              <a:gdLst/>
              <a:ahLst/>
              <a:cxnLst/>
              <a:rect l="l" t="t" r="r" b="b"/>
              <a:pathLst>
                <a:path w="2033270" h="4131945">
                  <a:moveTo>
                    <a:pt x="1694180" y="0"/>
                  </a:moveTo>
                  <a:lnTo>
                    <a:pt x="338772" y="0"/>
                  </a:lnTo>
                  <a:lnTo>
                    <a:pt x="292735" y="3175"/>
                  </a:lnTo>
                  <a:lnTo>
                    <a:pt x="248920" y="12065"/>
                  </a:lnTo>
                  <a:lnTo>
                    <a:pt x="207010" y="26670"/>
                  </a:lnTo>
                  <a:lnTo>
                    <a:pt x="167957" y="46355"/>
                  </a:lnTo>
                  <a:lnTo>
                    <a:pt x="131762" y="70485"/>
                  </a:lnTo>
                  <a:lnTo>
                    <a:pt x="99377" y="99377"/>
                  </a:lnTo>
                  <a:lnTo>
                    <a:pt x="70485" y="131762"/>
                  </a:lnTo>
                  <a:lnTo>
                    <a:pt x="46354" y="167957"/>
                  </a:lnTo>
                  <a:lnTo>
                    <a:pt x="26670" y="207010"/>
                  </a:lnTo>
                  <a:lnTo>
                    <a:pt x="12065" y="248920"/>
                  </a:lnTo>
                  <a:lnTo>
                    <a:pt x="3175" y="292735"/>
                  </a:lnTo>
                  <a:lnTo>
                    <a:pt x="0" y="338772"/>
                  </a:lnTo>
                  <a:lnTo>
                    <a:pt x="0" y="3792855"/>
                  </a:lnTo>
                  <a:lnTo>
                    <a:pt x="3175" y="3838575"/>
                  </a:lnTo>
                  <a:lnTo>
                    <a:pt x="12065" y="3882707"/>
                  </a:lnTo>
                  <a:lnTo>
                    <a:pt x="26670" y="3924617"/>
                  </a:lnTo>
                  <a:lnTo>
                    <a:pt x="46354" y="3963670"/>
                  </a:lnTo>
                  <a:lnTo>
                    <a:pt x="70485" y="3999865"/>
                  </a:lnTo>
                  <a:lnTo>
                    <a:pt x="99377" y="4032250"/>
                  </a:lnTo>
                  <a:lnTo>
                    <a:pt x="131762" y="4060825"/>
                  </a:lnTo>
                  <a:lnTo>
                    <a:pt x="167957" y="4085272"/>
                  </a:lnTo>
                  <a:lnTo>
                    <a:pt x="207010" y="4104957"/>
                  </a:lnTo>
                  <a:lnTo>
                    <a:pt x="248920" y="4119562"/>
                  </a:lnTo>
                  <a:lnTo>
                    <a:pt x="292735" y="4128452"/>
                  </a:lnTo>
                  <a:lnTo>
                    <a:pt x="338772" y="4131627"/>
                  </a:lnTo>
                  <a:lnTo>
                    <a:pt x="1694180" y="4131627"/>
                  </a:lnTo>
                  <a:lnTo>
                    <a:pt x="1740217" y="4128452"/>
                  </a:lnTo>
                  <a:lnTo>
                    <a:pt x="1784350" y="4119562"/>
                  </a:lnTo>
                  <a:lnTo>
                    <a:pt x="1825942" y="4104957"/>
                  </a:lnTo>
                  <a:lnTo>
                    <a:pt x="1865312" y="4085272"/>
                  </a:lnTo>
                  <a:lnTo>
                    <a:pt x="1901189" y="4060825"/>
                  </a:lnTo>
                  <a:lnTo>
                    <a:pt x="1933892" y="4032250"/>
                  </a:lnTo>
                  <a:lnTo>
                    <a:pt x="1962467" y="3999865"/>
                  </a:lnTo>
                  <a:lnTo>
                    <a:pt x="1986597" y="3963670"/>
                  </a:lnTo>
                  <a:lnTo>
                    <a:pt x="2006282" y="3924617"/>
                  </a:lnTo>
                  <a:lnTo>
                    <a:pt x="2020887" y="3882707"/>
                  </a:lnTo>
                  <a:lnTo>
                    <a:pt x="2029777" y="3838575"/>
                  </a:lnTo>
                  <a:lnTo>
                    <a:pt x="2032952" y="3792855"/>
                  </a:lnTo>
                  <a:lnTo>
                    <a:pt x="2032952" y="338772"/>
                  </a:lnTo>
                  <a:lnTo>
                    <a:pt x="2029777" y="292735"/>
                  </a:lnTo>
                  <a:lnTo>
                    <a:pt x="2020887" y="248920"/>
                  </a:lnTo>
                  <a:lnTo>
                    <a:pt x="2006282" y="207010"/>
                  </a:lnTo>
                  <a:lnTo>
                    <a:pt x="1986597" y="167957"/>
                  </a:lnTo>
                  <a:lnTo>
                    <a:pt x="1962467" y="131762"/>
                  </a:lnTo>
                  <a:lnTo>
                    <a:pt x="1933892" y="99377"/>
                  </a:lnTo>
                  <a:lnTo>
                    <a:pt x="1901189" y="70485"/>
                  </a:lnTo>
                  <a:lnTo>
                    <a:pt x="1865312" y="46355"/>
                  </a:lnTo>
                  <a:lnTo>
                    <a:pt x="1825942" y="26670"/>
                  </a:lnTo>
                  <a:lnTo>
                    <a:pt x="1784350" y="12065"/>
                  </a:lnTo>
                  <a:lnTo>
                    <a:pt x="1740217" y="3175"/>
                  </a:lnTo>
                  <a:lnTo>
                    <a:pt x="1694180" y="0"/>
                  </a:lnTo>
                  <a:close/>
                </a:path>
              </a:pathLst>
            </a:custGeom>
            <a:solidFill>
              <a:srgbClr val="000000"/>
            </a:solidFill>
          </p:spPr>
          <p:txBody>
            <a:bodyPr wrap="square" lIns="0" tIns="0" rIns="0" bIns="0" rtlCol="0"/>
            <a:lstStyle/>
            <a:p>
              <a:endParaRPr/>
            </a:p>
          </p:txBody>
        </p:sp>
        <p:sp>
          <p:nvSpPr>
            <p:cNvPr id="23" name="object 10">
              <a:extLst>
                <a:ext uri="{FF2B5EF4-FFF2-40B4-BE49-F238E27FC236}">
                  <a16:creationId xmlns:a16="http://schemas.microsoft.com/office/drawing/2014/main" id="{C15D09B9-E1A0-8FE4-07A4-F834774ED977}"/>
                </a:ext>
              </a:extLst>
            </p:cNvPr>
            <p:cNvSpPr/>
            <p:nvPr/>
          </p:nvSpPr>
          <p:spPr>
            <a:xfrm>
              <a:off x="544830" y="1608455"/>
              <a:ext cx="2033270" cy="4131945"/>
            </a:xfrm>
            <a:custGeom>
              <a:avLst/>
              <a:gdLst/>
              <a:ahLst/>
              <a:cxnLst/>
              <a:rect l="l" t="t" r="r" b="b"/>
              <a:pathLst>
                <a:path w="2033270" h="4131945">
                  <a:moveTo>
                    <a:pt x="0" y="338772"/>
                  </a:moveTo>
                  <a:lnTo>
                    <a:pt x="3175" y="292735"/>
                  </a:lnTo>
                  <a:lnTo>
                    <a:pt x="12065" y="248920"/>
                  </a:lnTo>
                  <a:lnTo>
                    <a:pt x="26670" y="207010"/>
                  </a:lnTo>
                  <a:lnTo>
                    <a:pt x="46354" y="167957"/>
                  </a:lnTo>
                  <a:lnTo>
                    <a:pt x="70485" y="131762"/>
                  </a:lnTo>
                  <a:lnTo>
                    <a:pt x="99377" y="99377"/>
                  </a:lnTo>
                  <a:lnTo>
                    <a:pt x="131762" y="70485"/>
                  </a:lnTo>
                  <a:lnTo>
                    <a:pt x="167957" y="46355"/>
                  </a:lnTo>
                  <a:lnTo>
                    <a:pt x="207010" y="26670"/>
                  </a:lnTo>
                  <a:lnTo>
                    <a:pt x="248920" y="12065"/>
                  </a:lnTo>
                  <a:lnTo>
                    <a:pt x="292735" y="3175"/>
                  </a:lnTo>
                  <a:lnTo>
                    <a:pt x="338772" y="0"/>
                  </a:lnTo>
                  <a:lnTo>
                    <a:pt x="1694180" y="0"/>
                  </a:lnTo>
                  <a:lnTo>
                    <a:pt x="1740217" y="3175"/>
                  </a:lnTo>
                  <a:lnTo>
                    <a:pt x="1784350" y="12065"/>
                  </a:lnTo>
                  <a:lnTo>
                    <a:pt x="1825942" y="26670"/>
                  </a:lnTo>
                  <a:lnTo>
                    <a:pt x="1865312" y="46355"/>
                  </a:lnTo>
                  <a:lnTo>
                    <a:pt x="1901189" y="70485"/>
                  </a:lnTo>
                  <a:lnTo>
                    <a:pt x="1933892" y="99377"/>
                  </a:lnTo>
                  <a:lnTo>
                    <a:pt x="1962467" y="131762"/>
                  </a:lnTo>
                  <a:lnTo>
                    <a:pt x="1986597" y="167957"/>
                  </a:lnTo>
                  <a:lnTo>
                    <a:pt x="2006282" y="207010"/>
                  </a:lnTo>
                  <a:lnTo>
                    <a:pt x="2020887" y="248920"/>
                  </a:lnTo>
                  <a:lnTo>
                    <a:pt x="2029777" y="292735"/>
                  </a:lnTo>
                  <a:lnTo>
                    <a:pt x="2032952" y="338772"/>
                  </a:lnTo>
                  <a:lnTo>
                    <a:pt x="2032952" y="3792855"/>
                  </a:lnTo>
                  <a:lnTo>
                    <a:pt x="2029777" y="3838575"/>
                  </a:lnTo>
                  <a:lnTo>
                    <a:pt x="2020887" y="3882707"/>
                  </a:lnTo>
                  <a:lnTo>
                    <a:pt x="2006282" y="3924617"/>
                  </a:lnTo>
                  <a:lnTo>
                    <a:pt x="1986597" y="3963670"/>
                  </a:lnTo>
                  <a:lnTo>
                    <a:pt x="1962467" y="3999865"/>
                  </a:lnTo>
                  <a:lnTo>
                    <a:pt x="1933892" y="4032250"/>
                  </a:lnTo>
                  <a:lnTo>
                    <a:pt x="1901189" y="4060825"/>
                  </a:lnTo>
                  <a:lnTo>
                    <a:pt x="1865312" y="4085272"/>
                  </a:lnTo>
                  <a:lnTo>
                    <a:pt x="1825942" y="4104957"/>
                  </a:lnTo>
                  <a:lnTo>
                    <a:pt x="1784350" y="4119562"/>
                  </a:lnTo>
                  <a:lnTo>
                    <a:pt x="1740217" y="4128452"/>
                  </a:lnTo>
                  <a:lnTo>
                    <a:pt x="1694180" y="4131627"/>
                  </a:lnTo>
                  <a:lnTo>
                    <a:pt x="338772" y="4131627"/>
                  </a:lnTo>
                  <a:lnTo>
                    <a:pt x="292735" y="4128452"/>
                  </a:lnTo>
                  <a:lnTo>
                    <a:pt x="248920" y="4119562"/>
                  </a:lnTo>
                  <a:lnTo>
                    <a:pt x="207010" y="4104957"/>
                  </a:lnTo>
                  <a:lnTo>
                    <a:pt x="167957" y="4085272"/>
                  </a:lnTo>
                  <a:lnTo>
                    <a:pt x="131762" y="4060825"/>
                  </a:lnTo>
                  <a:lnTo>
                    <a:pt x="99377" y="4032250"/>
                  </a:lnTo>
                  <a:lnTo>
                    <a:pt x="70485" y="3999865"/>
                  </a:lnTo>
                  <a:lnTo>
                    <a:pt x="46354" y="3963670"/>
                  </a:lnTo>
                  <a:lnTo>
                    <a:pt x="26670" y="3924617"/>
                  </a:lnTo>
                  <a:lnTo>
                    <a:pt x="12065" y="3882707"/>
                  </a:lnTo>
                  <a:lnTo>
                    <a:pt x="3175" y="3838575"/>
                  </a:lnTo>
                  <a:lnTo>
                    <a:pt x="0" y="3792855"/>
                  </a:lnTo>
                  <a:lnTo>
                    <a:pt x="0" y="338772"/>
                  </a:lnTo>
                </a:path>
              </a:pathLst>
            </a:custGeom>
            <a:ln w="31750">
              <a:solidFill>
                <a:srgbClr val="FFB800"/>
              </a:solidFill>
            </a:ln>
          </p:spPr>
          <p:txBody>
            <a:bodyPr wrap="square" lIns="0" tIns="0" rIns="0" bIns="0" rtlCol="0"/>
            <a:lstStyle/>
            <a:p>
              <a:endParaRPr/>
            </a:p>
          </p:txBody>
        </p:sp>
        <p:sp>
          <p:nvSpPr>
            <p:cNvPr id="24" name="object 11">
              <a:extLst>
                <a:ext uri="{FF2B5EF4-FFF2-40B4-BE49-F238E27FC236}">
                  <a16:creationId xmlns:a16="http://schemas.microsoft.com/office/drawing/2014/main" id="{F25C91BC-6D56-56B5-2140-CEC7BCDBCC8C}"/>
                </a:ext>
              </a:extLst>
            </p:cNvPr>
            <p:cNvSpPr/>
            <p:nvPr/>
          </p:nvSpPr>
          <p:spPr>
            <a:xfrm>
              <a:off x="1186497" y="2361247"/>
              <a:ext cx="633095" cy="633095"/>
            </a:xfrm>
            <a:custGeom>
              <a:avLst/>
              <a:gdLst/>
              <a:ahLst/>
              <a:cxnLst/>
              <a:rect l="l" t="t" r="r" b="b"/>
              <a:pathLst>
                <a:path w="633094" h="633094">
                  <a:moveTo>
                    <a:pt x="58420" y="466407"/>
                  </a:moveTo>
                  <a:lnTo>
                    <a:pt x="0" y="466407"/>
                  </a:lnTo>
                  <a:lnTo>
                    <a:pt x="0" y="499744"/>
                  </a:lnTo>
                  <a:lnTo>
                    <a:pt x="58420" y="499744"/>
                  </a:lnTo>
                  <a:lnTo>
                    <a:pt x="58420" y="466407"/>
                  </a:lnTo>
                  <a:close/>
                </a:path>
                <a:path w="633094" h="633094">
                  <a:moveTo>
                    <a:pt x="58420" y="399732"/>
                  </a:moveTo>
                  <a:lnTo>
                    <a:pt x="0" y="399732"/>
                  </a:lnTo>
                  <a:lnTo>
                    <a:pt x="0" y="433069"/>
                  </a:lnTo>
                  <a:lnTo>
                    <a:pt x="58420" y="433069"/>
                  </a:lnTo>
                  <a:lnTo>
                    <a:pt x="58420" y="399732"/>
                  </a:lnTo>
                  <a:close/>
                </a:path>
                <a:path w="633094" h="633094">
                  <a:moveTo>
                    <a:pt x="58420" y="333057"/>
                  </a:moveTo>
                  <a:lnTo>
                    <a:pt x="0" y="333057"/>
                  </a:lnTo>
                  <a:lnTo>
                    <a:pt x="0" y="366394"/>
                  </a:lnTo>
                  <a:lnTo>
                    <a:pt x="58420" y="366394"/>
                  </a:lnTo>
                  <a:lnTo>
                    <a:pt x="58420" y="333057"/>
                  </a:lnTo>
                  <a:close/>
                </a:path>
                <a:path w="633094" h="633094">
                  <a:moveTo>
                    <a:pt x="58420" y="266700"/>
                  </a:moveTo>
                  <a:lnTo>
                    <a:pt x="0" y="266700"/>
                  </a:lnTo>
                  <a:lnTo>
                    <a:pt x="0" y="300037"/>
                  </a:lnTo>
                  <a:lnTo>
                    <a:pt x="58420" y="300037"/>
                  </a:lnTo>
                  <a:lnTo>
                    <a:pt x="58420" y="266700"/>
                  </a:lnTo>
                  <a:close/>
                </a:path>
                <a:path w="633094" h="633094">
                  <a:moveTo>
                    <a:pt x="58420" y="200025"/>
                  </a:moveTo>
                  <a:lnTo>
                    <a:pt x="0" y="200025"/>
                  </a:lnTo>
                  <a:lnTo>
                    <a:pt x="0" y="233362"/>
                  </a:lnTo>
                  <a:lnTo>
                    <a:pt x="58420" y="233362"/>
                  </a:lnTo>
                  <a:lnTo>
                    <a:pt x="58420" y="200025"/>
                  </a:lnTo>
                  <a:close/>
                </a:path>
                <a:path w="633094" h="633094">
                  <a:moveTo>
                    <a:pt x="58420" y="133350"/>
                  </a:moveTo>
                  <a:lnTo>
                    <a:pt x="0" y="133350"/>
                  </a:lnTo>
                  <a:lnTo>
                    <a:pt x="0" y="166687"/>
                  </a:lnTo>
                  <a:lnTo>
                    <a:pt x="58420" y="166687"/>
                  </a:lnTo>
                  <a:lnTo>
                    <a:pt x="58420" y="133350"/>
                  </a:lnTo>
                  <a:close/>
                </a:path>
                <a:path w="633094" h="633094">
                  <a:moveTo>
                    <a:pt x="166687" y="574675"/>
                  </a:moveTo>
                  <a:lnTo>
                    <a:pt x="133350" y="574675"/>
                  </a:lnTo>
                  <a:lnTo>
                    <a:pt x="133350" y="633094"/>
                  </a:lnTo>
                  <a:lnTo>
                    <a:pt x="166687" y="633094"/>
                  </a:lnTo>
                  <a:lnTo>
                    <a:pt x="166687" y="574675"/>
                  </a:lnTo>
                  <a:close/>
                </a:path>
                <a:path w="633094" h="633094">
                  <a:moveTo>
                    <a:pt x="166687" y="0"/>
                  </a:moveTo>
                  <a:lnTo>
                    <a:pt x="133350" y="0"/>
                  </a:lnTo>
                  <a:lnTo>
                    <a:pt x="133350" y="58419"/>
                  </a:lnTo>
                  <a:lnTo>
                    <a:pt x="166687" y="58419"/>
                  </a:lnTo>
                  <a:lnTo>
                    <a:pt x="166687" y="0"/>
                  </a:lnTo>
                  <a:close/>
                </a:path>
                <a:path w="633094" h="633094">
                  <a:moveTo>
                    <a:pt x="233362" y="574675"/>
                  </a:moveTo>
                  <a:lnTo>
                    <a:pt x="200025" y="574675"/>
                  </a:lnTo>
                  <a:lnTo>
                    <a:pt x="200025" y="633094"/>
                  </a:lnTo>
                  <a:lnTo>
                    <a:pt x="233362" y="633094"/>
                  </a:lnTo>
                  <a:lnTo>
                    <a:pt x="233362" y="574675"/>
                  </a:lnTo>
                  <a:close/>
                </a:path>
                <a:path w="633094" h="633094">
                  <a:moveTo>
                    <a:pt x="233362" y="0"/>
                  </a:moveTo>
                  <a:lnTo>
                    <a:pt x="200025" y="0"/>
                  </a:lnTo>
                  <a:lnTo>
                    <a:pt x="200025" y="58419"/>
                  </a:lnTo>
                  <a:lnTo>
                    <a:pt x="233362" y="58419"/>
                  </a:lnTo>
                  <a:lnTo>
                    <a:pt x="233362" y="0"/>
                  </a:lnTo>
                  <a:close/>
                </a:path>
                <a:path w="633094" h="633094">
                  <a:moveTo>
                    <a:pt x="300037" y="574675"/>
                  </a:moveTo>
                  <a:lnTo>
                    <a:pt x="266700" y="574675"/>
                  </a:lnTo>
                  <a:lnTo>
                    <a:pt x="266700" y="633094"/>
                  </a:lnTo>
                  <a:lnTo>
                    <a:pt x="300037" y="633094"/>
                  </a:lnTo>
                  <a:lnTo>
                    <a:pt x="300037" y="574675"/>
                  </a:lnTo>
                  <a:close/>
                </a:path>
                <a:path w="633094" h="633094">
                  <a:moveTo>
                    <a:pt x="300037" y="0"/>
                  </a:moveTo>
                  <a:lnTo>
                    <a:pt x="266700" y="0"/>
                  </a:lnTo>
                  <a:lnTo>
                    <a:pt x="266700" y="58419"/>
                  </a:lnTo>
                  <a:lnTo>
                    <a:pt x="300037" y="58419"/>
                  </a:lnTo>
                  <a:lnTo>
                    <a:pt x="300037" y="0"/>
                  </a:lnTo>
                  <a:close/>
                </a:path>
                <a:path w="633094" h="633094">
                  <a:moveTo>
                    <a:pt x="366395" y="574675"/>
                  </a:moveTo>
                  <a:lnTo>
                    <a:pt x="333057" y="574675"/>
                  </a:lnTo>
                  <a:lnTo>
                    <a:pt x="333057" y="633094"/>
                  </a:lnTo>
                  <a:lnTo>
                    <a:pt x="366395" y="633094"/>
                  </a:lnTo>
                  <a:lnTo>
                    <a:pt x="366395" y="574675"/>
                  </a:lnTo>
                  <a:close/>
                </a:path>
                <a:path w="633094" h="633094">
                  <a:moveTo>
                    <a:pt x="366395" y="0"/>
                  </a:moveTo>
                  <a:lnTo>
                    <a:pt x="333057" y="0"/>
                  </a:lnTo>
                  <a:lnTo>
                    <a:pt x="333057" y="58419"/>
                  </a:lnTo>
                  <a:lnTo>
                    <a:pt x="366395" y="58419"/>
                  </a:lnTo>
                  <a:lnTo>
                    <a:pt x="366395" y="0"/>
                  </a:lnTo>
                  <a:close/>
                </a:path>
                <a:path w="633094" h="633094">
                  <a:moveTo>
                    <a:pt x="458152" y="91757"/>
                  </a:moveTo>
                  <a:lnTo>
                    <a:pt x="125095" y="91757"/>
                  </a:lnTo>
                  <a:lnTo>
                    <a:pt x="112077" y="94297"/>
                  </a:lnTo>
                  <a:lnTo>
                    <a:pt x="101282" y="101282"/>
                  </a:lnTo>
                  <a:lnTo>
                    <a:pt x="94297" y="112077"/>
                  </a:lnTo>
                  <a:lnTo>
                    <a:pt x="91757" y="125094"/>
                  </a:lnTo>
                  <a:lnTo>
                    <a:pt x="91757" y="508000"/>
                  </a:lnTo>
                  <a:lnTo>
                    <a:pt x="94297" y="521017"/>
                  </a:lnTo>
                  <a:lnTo>
                    <a:pt x="101282" y="531812"/>
                  </a:lnTo>
                  <a:lnTo>
                    <a:pt x="112077" y="538797"/>
                  </a:lnTo>
                  <a:lnTo>
                    <a:pt x="125095" y="541337"/>
                  </a:lnTo>
                  <a:lnTo>
                    <a:pt x="508000" y="541337"/>
                  </a:lnTo>
                  <a:lnTo>
                    <a:pt x="521017" y="538797"/>
                  </a:lnTo>
                  <a:lnTo>
                    <a:pt x="531812" y="531812"/>
                  </a:lnTo>
                  <a:lnTo>
                    <a:pt x="538797" y="521017"/>
                  </a:lnTo>
                  <a:lnTo>
                    <a:pt x="541337" y="508000"/>
                  </a:lnTo>
                  <a:lnTo>
                    <a:pt x="541337" y="458152"/>
                  </a:lnTo>
                  <a:lnTo>
                    <a:pt x="174942" y="458152"/>
                  </a:lnTo>
                  <a:lnTo>
                    <a:pt x="174942" y="174942"/>
                  </a:lnTo>
                  <a:lnTo>
                    <a:pt x="458152" y="174942"/>
                  </a:lnTo>
                  <a:lnTo>
                    <a:pt x="458152" y="91757"/>
                  </a:lnTo>
                  <a:close/>
                </a:path>
                <a:path w="633094" h="633094">
                  <a:moveTo>
                    <a:pt x="508000" y="91757"/>
                  </a:moveTo>
                  <a:lnTo>
                    <a:pt x="458152" y="91757"/>
                  </a:lnTo>
                  <a:lnTo>
                    <a:pt x="458152" y="458152"/>
                  </a:lnTo>
                  <a:lnTo>
                    <a:pt x="541337" y="458152"/>
                  </a:lnTo>
                  <a:lnTo>
                    <a:pt x="541337" y="125094"/>
                  </a:lnTo>
                  <a:lnTo>
                    <a:pt x="538797" y="112077"/>
                  </a:lnTo>
                  <a:lnTo>
                    <a:pt x="531812" y="101282"/>
                  </a:lnTo>
                  <a:lnTo>
                    <a:pt x="521017" y="94297"/>
                  </a:lnTo>
                  <a:lnTo>
                    <a:pt x="508000" y="91757"/>
                  </a:lnTo>
                  <a:close/>
                </a:path>
                <a:path w="633094" h="633094">
                  <a:moveTo>
                    <a:pt x="424815" y="208279"/>
                  </a:moveTo>
                  <a:lnTo>
                    <a:pt x="208280" y="208279"/>
                  </a:lnTo>
                  <a:lnTo>
                    <a:pt x="208280" y="424814"/>
                  </a:lnTo>
                  <a:lnTo>
                    <a:pt x="424815" y="424814"/>
                  </a:lnTo>
                  <a:lnTo>
                    <a:pt x="424815" y="208279"/>
                  </a:lnTo>
                  <a:close/>
                </a:path>
                <a:path w="633094" h="633094">
                  <a:moveTo>
                    <a:pt x="433070" y="574675"/>
                  </a:moveTo>
                  <a:lnTo>
                    <a:pt x="399732" y="574675"/>
                  </a:lnTo>
                  <a:lnTo>
                    <a:pt x="399732" y="633094"/>
                  </a:lnTo>
                  <a:lnTo>
                    <a:pt x="433070" y="633094"/>
                  </a:lnTo>
                  <a:lnTo>
                    <a:pt x="433070" y="574675"/>
                  </a:lnTo>
                  <a:close/>
                </a:path>
                <a:path w="633094" h="633094">
                  <a:moveTo>
                    <a:pt x="433070" y="0"/>
                  </a:moveTo>
                  <a:lnTo>
                    <a:pt x="399732" y="0"/>
                  </a:lnTo>
                  <a:lnTo>
                    <a:pt x="399732" y="58419"/>
                  </a:lnTo>
                  <a:lnTo>
                    <a:pt x="433070" y="58419"/>
                  </a:lnTo>
                  <a:lnTo>
                    <a:pt x="433070" y="0"/>
                  </a:lnTo>
                  <a:close/>
                </a:path>
                <a:path w="633094" h="633094">
                  <a:moveTo>
                    <a:pt x="499745" y="574675"/>
                  </a:moveTo>
                  <a:lnTo>
                    <a:pt x="466407" y="574675"/>
                  </a:lnTo>
                  <a:lnTo>
                    <a:pt x="466407" y="633094"/>
                  </a:lnTo>
                  <a:lnTo>
                    <a:pt x="499745" y="633094"/>
                  </a:lnTo>
                  <a:lnTo>
                    <a:pt x="499745" y="574675"/>
                  </a:lnTo>
                  <a:close/>
                </a:path>
                <a:path w="633094" h="633094">
                  <a:moveTo>
                    <a:pt x="499745" y="0"/>
                  </a:moveTo>
                  <a:lnTo>
                    <a:pt x="466407" y="0"/>
                  </a:lnTo>
                  <a:lnTo>
                    <a:pt x="466407" y="58419"/>
                  </a:lnTo>
                  <a:lnTo>
                    <a:pt x="499745" y="58419"/>
                  </a:lnTo>
                  <a:lnTo>
                    <a:pt x="499745" y="0"/>
                  </a:lnTo>
                  <a:close/>
                </a:path>
                <a:path w="633094" h="633094">
                  <a:moveTo>
                    <a:pt x="633095" y="466407"/>
                  </a:moveTo>
                  <a:lnTo>
                    <a:pt x="574675" y="466407"/>
                  </a:lnTo>
                  <a:lnTo>
                    <a:pt x="574675" y="499744"/>
                  </a:lnTo>
                  <a:lnTo>
                    <a:pt x="633095" y="499744"/>
                  </a:lnTo>
                  <a:lnTo>
                    <a:pt x="633095" y="466407"/>
                  </a:lnTo>
                  <a:close/>
                </a:path>
                <a:path w="633094" h="633094">
                  <a:moveTo>
                    <a:pt x="633095" y="399732"/>
                  </a:moveTo>
                  <a:lnTo>
                    <a:pt x="574675" y="399732"/>
                  </a:lnTo>
                  <a:lnTo>
                    <a:pt x="574675" y="433069"/>
                  </a:lnTo>
                  <a:lnTo>
                    <a:pt x="633095" y="433069"/>
                  </a:lnTo>
                  <a:lnTo>
                    <a:pt x="633095" y="399732"/>
                  </a:lnTo>
                  <a:close/>
                </a:path>
                <a:path w="633094" h="633094">
                  <a:moveTo>
                    <a:pt x="633095" y="333057"/>
                  </a:moveTo>
                  <a:lnTo>
                    <a:pt x="574675" y="333057"/>
                  </a:lnTo>
                  <a:lnTo>
                    <a:pt x="574675" y="366394"/>
                  </a:lnTo>
                  <a:lnTo>
                    <a:pt x="633095" y="366394"/>
                  </a:lnTo>
                  <a:lnTo>
                    <a:pt x="633095" y="333057"/>
                  </a:lnTo>
                  <a:close/>
                </a:path>
                <a:path w="633094" h="633094">
                  <a:moveTo>
                    <a:pt x="633095" y="266700"/>
                  </a:moveTo>
                  <a:lnTo>
                    <a:pt x="574675" y="266700"/>
                  </a:lnTo>
                  <a:lnTo>
                    <a:pt x="574675" y="300037"/>
                  </a:lnTo>
                  <a:lnTo>
                    <a:pt x="633095" y="300037"/>
                  </a:lnTo>
                  <a:lnTo>
                    <a:pt x="633095" y="266700"/>
                  </a:lnTo>
                  <a:close/>
                </a:path>
                <a:path w="633094" h="633094">
                  <a:moveTo>
                    <a:pt x="633095" y="200025"/>
                  </a:moveTo>
                  <a:lnTo>
                    <a:pt x="574675" y="200025"/>
                  </a:lnTo>
                  <a:lnTo>
                    <a:pt x="574675" y="233362"/>
                  </a:lnTo>
                  <a:lnTo>
                    <a:pt x="633095" y="233362"/>
                  </a:lnTo>
                  <a:lnTo>
                    <a:pt x="633095" y="200025"/>
                  </a:lnTo>
                  <a:close/>
                </a:path>
                <a:path w="633094" h="633094">
                  <a:moveTo>
                    <a:pt x="633095" y="133350"/>
                  </a:moveTo>
                  <a:lnTo>
                    <a:pt x="574675" y="133350"/>
                  </a:lnTo>
                  <a:lnTo>
                    <a:pt x="574675" y="166687"/>
                  </a:lnTo>
                  <a:lnTo>
                    <a:pt x="633095" y="166687"/>
                  </a:lnTo>
                  <a:lnTo>
                    <a:pt x="633095" y="133350"/>
                  </a:lnTo>
                  <a:close/>
                </a:path>
              </a:pathLst>
            </a:custGeom>
            <a:solidFill>
              <a:srgbClr val="5B9AD4"/>
            </a:solidFill>
          </p:spPr>
          <p:txBody>
            <a:bodyPr wrap="square" lIns="0" tIns="0" rIns="0" bIns="0" rtlCol="0"/>
            <a:lstStyle/>
            <a:p>
              <a:endParaRPr/>
            </a:p>
          </p:txBody>
        </p:sp>
      </p:grpSp>
      <p:sp>
        <p:nvSpPr>
          <p:cNvPr id="25" name="object 12">
            <a:extLst>
              <a:ext uri="{FF2B5EF4-FFF2-40B4-BE49-F238E27FC236}">
                <a16:creationId xmlns:a16="http://schemas.microsoft.com/office/drawing/2014/main" id="{1F584482-2A1E-6F4A-B8FD-64BE304C1F0B}"/>
              </a:ext>
            </a:extLst>
          </p:cNvPr>
          <p:cNvSpPr txBox="1"/>
          <p:nvPr/>
        </p:nvSpPr>
        <p:spPr>
          <a:xfrm>
            <a:off x="659773" y="1729104"/>
            <a:ext cx="1728083" cy="589905"/>
          </a:xfrm>
          <a:prstGeom prst="rect">
            <a:avLst/>
          </a:prstGeom>
        </p:spPr>
        <p:txBody>
          <a:bodyPr vert="horz" wrap="square" lIns="0" tIns="12700" rIns="0" bIns="0" rtlCol="0">
            <a:spAutoFit/>
          </a:bodyPr>
          <a:lstStyle/>
          <a:p>
            <a:pPr marL="12700">
              <a:lnSpc>
                <a:spcPts val="1495"/>
              </a:lnSpc>
              <a:spcBef>
                <a:spcPts val="100"/>
              </a:spcBef>
            </a:pPr>
            <a:r>
              <a:rPr lang="el-GR" sz="1250" b="1" spc="95" dirty="0">
                <a:solidFill>
                  <a:srgbClr val="FFB800"/>
                </a:solidFill>
                <a:latin typeface="Calibri"/>
                <a:cs typeface="Calibri"/>
              </a:rPr>
              <a:t>Μόνο </a:t>
            </a:r>
            <a:r>
              <a:rPr lang="el-GR" sz="1250" b="1" spc="95" dirty="0" err="1">
                <a:solidFill>
                  <a:srgbClr val="FFB800"/>
                </a:solidFill>
                <a:latin typeface="Calibri"/>
                <a:cs typeface="Calibri"/>
              </a:rPr>
              <a:t>κρυπτοκείμενο</a:t>
            </a:r>
            <a:r>
              <a:rPr lang="el-GR" sz="1250" b="1" spc="95" dirty="0">
                <a:solidFill>
                  <a:srgbClr val="FFB800"/>
                </a:solidFill>
                <a:latin typeface="Calibri"/>
                <a:cs typeface="Calibri"/>
              </a:rPr>
              <a:t> (</a:t>
            </a:r>
            <a:r>
              <a:rPr lang="el-GR" sz="1250" b="1" spc="95" dirty="0" err="1">
                <a:solidFill>
                  <a:srgbClr val="FFB800"/>
                </a:solidFill>
                <a:latin typeface="Calibri"/>
                <a:cs typeface="Calibri"/>
              </a:rPr>
              <a:t>Ciphertext-Only</a:t>
            </a:r>
            <a:r>
              <a:rPr lang="el-GR" sz="1250" b="1" spc="95" dirty="0">
                <a:solidFill>
                  <a:srgbClr val="FFB800"/>
                </a:solidFill>
                <a:latin typeface="Calibri"/>
                <a:cs typeface="Calibri"/>
              </a:rPr>
              <a:t> </a:t>
            </a:r>
            <a:r>
              <a:rPr lang="el-GR" sz="1250" b="1" spc="95" dirty="0" err="1">
                <a:solidFill>
                  <a:srgbClr val="FFB800"/>
                </a:solidFill>
                <a:latin typeface="Calibri"/>
                <a:cs typeface="Calibri"/>
              </a:rPr>
              <a:t>Attack</a:t>
            </a:r>
            <a:r>
              <a:rPr lang="el-GR" sz="1250" b="1" spc="95" dirty="0">
                <a:solidFill>
                  <a:srgbClr val="FFB800"/>
                </a:solidFill>
                <a:latin typeface="Calibri"/>
                <a:cs typeface="Calibri"/>
              </a:rPr>
              <a:t>)</a:t>
            </a:r>
            <a:endParaRPr lang="el-GR" sz="1250" dirty="0">
              <a:latin typeface="Calibri"/>
              <a:cs typeface="Calibri"/>
            </a:endParaRPr>
          </a:p>
        </p:txBody>
      </p:sp>
      <p:sp>
        <p:nvSpPr>
          <p:cNvPr id="26" name="object 13">
            <a:extLst>
              <a:ext uri="{FF2B5EF4-FFF2-40B4-BE49-F238E27FC236}">
                <a16:creationId xmlns:a16="http://schemas.microsoft.com/office/drawing/2014/main" id="{A4A67C99-947C-AC35-3914-E7E651E46161}"/>
              </a:ext>
            </a:extLst>
          </p:cNvPr>
          <p:cNvSpPr txBox="1"/>
          <p:nvPr/>
        </p:nvSpPr>
        <p:spPr>
          <a:xfrm>
            <a:off x="655797" y="3173163"/>
            <a:ext cx="1387475" cy="2414122"/>
          </a:xfrm>
          <a:prstGeom prst="rect">
            <a:avLst/>
          </a:prstGeom>
        </p:spPr>
        <p:txBody>
          <a:bodyPr vert="horz" wrap="square" lIns="0" tIns="15875" rIns="0" bIns="0" rtlCol="0">
            <a:spAutoFit/>
          </a:bodyPr>
          <a:lstStyle/>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Επίθεση με μόνο </a:t>
            </a:r>
            <a:r>
              <a:rPr lang="el-GR" sz="1100" spc="65" dirty="0" err="1">
                <a:solidFill>
                  <a:srgbClr val="FFFFFF"/>
                </a:solidFill>
                <a:latin typeface="Calibri"/>
                <a:cs typeface="Calibri"/>
              </a:rPr>
              <a:t>κρυπτοκείμενο</a:t>
            </a:r>
            <a:r>
              <a:rPr lang="el-GR" sz="1100" spc="65" dirty="0">
                <a:solidFill>
                  <a:srgbClr val="FFFFFF"/>
                </a:solidFill>
                <a:latin typeface="Calibri"/>
                <a:cs typeface="Calibri"/>
              </a:rPr>
              <a:t> (</a:t>
            </a:r>
            <a:r>
              <a:rPr lang="el-GR" sz="1100" spc="65" dirty="0" err="1">
                <a:solidFill>
                  <a:srgbClr val="FFFFFF"/>
                </a:solidFill>
                <a:latin typeface="Calibri"/>
                <a:cs typeface="Calibri"/>
              </a:rPr>
              <a:t>Ciphertext-Only</a:t>
            </a:r>
            <a:r>
              <a:rPr lang="el-GR" sz="1100" spc="65" dirty="0">
                <a:solidFill>
                  <a:srgbClr val="FFFFFF"/>
                </a:solidFill>
                <a:latin typeface="Calibri"/>
                <a:cs typeface="Calibri"/>
              </a:rPr>
              <a:t> </a:t>
            </a:r>
            <a:r>
              <a:rPr lang="el-GR" sz="1100" spc="65" dirty="0" err="1">
                <a:solidFill>
                  <a:srgbClr val="FFFFFF"/>
                </a:solidFill>
                <a:latin typeface="Calibri"/>
                <a:cs typeface="Calibri"/>
              </a:rPr>
              <a:t>Attack</a:t>
            </a:r>
            <a:r>
              <a:rPr lang="el-GR" sz="1100" spc="65" dirty="0">
                <a:solidFill>
                  <a:srgbClr val="FFFFFF"/>
                </a:solidFill>
                <a:latin typeface="Calibri"/>
                <a:cs typeface="Calibri"/>
              </a:rPr>
              <a:t>)</a:t>
            </a: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Ο επιτιθέμενος έχει στη διάθεσή του:</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Τον αλγόριθμο κρυπτογράφησης</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Ένα ή περισσότερα </a:t>
            </a:r>
            <a:r>
              <a:rPr lang="el-GR" sz="1100" spc="65" dirty="0" err="1">
                <a:solidFill>
                  <a:srgbClr val="FFFFFF"/>
                </a:solidFill>
                <a:latin typeface="Calibri"/>
                <a:cs typeface="Calibri"/>
              </a:rPr>
              <a:t>κρυπτοκείμενα</a:t>
            </a:r>
            <a:endParaRPr lang="el-GR" sz="1100" dirty="0">
              <a:latin typeface="Calibri"/>
              <a:cs typeface="Calibri"/>
            </a:endParaRPr>
          </a:p>
        </p:txBody>
      </p:sp>
      <p:grpSp>
        <p:nvGrpSpPr>
          <p:cNvPr id="27" name="object 14">
            <a:extLst>
              <a:ext uri="{FF2B5EF4-FFF2-40B4-BE49-F238E27FC236}">
                <a16:creationId xmlns:a16="http://schemas.microsoft.com/office/drawing/2014/main" id="{C8265BDC-DAB5-9F5E-3322-9E64C4483E88}"/>
              </a:ext>
            </a:extLst>
          </p:cNvPr>
          <p:cNvGrpSpPr/>
          <p:nvPr/>
        </p:nvGrpSpPr>
        <p:grpSpPr>
          <a:xfrm>
            <a:off x="2749550" y="1592580"/>
            <a:ext cx="2065020" cy="4211955"/>
            <a:chOff x="2749550" y="1592580"/>
            <a:chExt cx="2065020" cy="4211955"/>
          </a:xfrm>
        </p:grpSpPr>
        <p:sp>
          <p:nvSpPr>
            <p:cNvPr id="28" name="object 15">
              <a:extLst>
                <a:ext uri="{FF2B5EF4-FFF2-40B4-BE49-F238E27FC236}">
                  <a16:creationId xmlns:a16="http://schemas.microsoft.com/office/drawing/2014/main" id="{4DD97337-29CA-DA65-93AB-3F674ADDF8AA}"/>
                </a:ext>
              </a:extLst>
            </p:cNvPr>
            <p:cNvSpPr/>
            <p:nvPr/>
          </p:nvSpPr>
          <p:spPr>
            <a:xfrm>
              <a:off x="2765425" y="1608455"/>
              <a:ext cx="2033270" cy="4180204"/>
            </a:xfrm>
            <a:custGeom>
              <a:avLst/>
              <a:gdLst/>
              <a:ahLst/>
              <a:cxnLst/>
              <a:rect l="l" t="t" r="r" b="b"/>
              <a:pathLst>
                <a:path w="2033270" h="4180204">
                  <a:moveTo>
                    <a:pt x="1694179" y="0"/>
                  </a:moveTo>
                  <a:lnTo>
                    <a:pt x="338772" y="0"/>
                  </a:lnTo>
                  <a:lnTo>
                    <a:pt x="292735" y="3175"/>
                  </a:lnTo>
                  <a:lnTo>
                    <a:pt x="248919" y="12065"/>
                  </a:lnTo>
                  <a:lnTo>
                    <a:pt x="207010" y="26670"/>
                  </a:lnTo>
                  <a:lnTo>
                    <a:pt x="167957" y="46355"/>
                  </a:lnTo>
                  <a:lnTo>
                    <a:pt x="131762" y="70485"/>
                  </a:lnTo>
                  <a:lnTo>
                    <a:pt x="99377" y="99377"/>
                  </a:lnTo>
                  <a:lnTo>
                    <a:pt x="70485" y="131762"/>
                  </a:lnTo>
                  <a:lnTo>
                    <a:pt x="46355" y="167957"/>
                  </a:lnTo>
                  <a:lnTo>
                    <a:pt x="26669" y="207010"/>
                  </a:lnTo>
                  <a:lnTo>
                    <a:pt x="12064" y="248920"/>
                  </a:lnTo>
                  <a:lnTo>
                    <a:pt x="3175" y="292735"/>
                  </a:lnTo>
                  <a:lnTo>
                    <a:pt x="0" y="338772"/>
                  </a:lnTo>
                  <a:lnTo>
                    <a:pt x="0" y="3841432"/>
                  </a:lnTo>
                  <a:lnTo>
                    <a:pt x="3175" y="3887470"/>
                  </a:lnTo>
                  <a:lnTo>
                    <a:pt x="12064" y="3931602"/>
                  </a:lnTo>
                  <a:lnTo>
                    <a:pt x="26669" y="3973512"/>
                  </a:lnTo>
                  <a:lnTo>
                    <a:pt x="46355" y="4012565"/>
                  </a:lnTo>
                  <a:lnTo>
                    <a:pt x="70485" y="4048442"/>
                  </a:lnTo>
                  <a:lnTo>
                    <a:pt x="99377" y="4081145"/>
                  </a:lnTo>
                  <a:lnTo>
                    <a:pt x="131762" y="4109720"/>
                  </a:lnTo>
                  <a:lnTo>
                    <a:pt x="167957" y="4134167"/>
                  </a:lnTo>
                  <a:lnTo>
                    <a:pt x="207010" y="4153852"/>
                  </a:lnTo>
                  <a:lnTo>
                    <a:pt x="248919" y="4168140"/>
                  </a:lnTo>
                  <a:lnTo>
                    <a:pt x="292735" y="4177347"/>
                  </a:lnTo>
                  <a:lnTo>
                    <a:pt x="338772" y="4180205"/>
                  </a:lnTo>
                  <a:lnTo>
                    <a:pt x="1694179" y="4180205"/>
                  </a:lnTo>
                  <a:lnTo>
                    <a:pt x="1740217" y="4177347"/>
                  </a:lnTo>
                  <a:lnTo>
                    <a:pt x="1784350" y="4168140"/>
                  </a:lnTo>
                  <a:lnTo>
                    <a:pt x="1825942" y="4153852"/>
                  </a:lnTo>
                  <a:lnTo>
                    <a:pt x="1865312" y="4134167"/>
                  </a:lnTo>
                  <a:lnTo>
                    <a:pt x="1901189" y="4109720"/>
                  </a:lnTo>
                  <a:lnTo>
                    <a:pt x="1933892" y="4081145"/>
                  </a:lnTo>
                  <a:lnTo>
                    <a:pt x="1962467" y="4048442"/>
                  </a:lnTo>
                  <a:lnTo>
                    <a:pt x="1986597" y="4012565"/>
                  </a:lnTo>
                  <a:lnTo>
                    <a:pt x="2006282" y="3973512"/>
                  </a:lnTo>
                  <a:lnTo>
                    <a:pt x="2020887" y="3931602"/>
                  </a:lnTo>
                  <a:lnTo>
                    <a:pt x="2029777" y="3887470"/>
                  </a:lnTo>
                  <a:lnTo>
                    <a:pt x="2032952" y="3841432"/>
                  </a:lnTo>
                  <a:lnTo>
                    <a:pt x="2032952" y="338772"/>
                  </a:lnTo>
                  <a:lnTo>
                    <a:pt x="2029777" y="292735"/>
                  </a:lnTo>
                  <a:lnTo>
                    <a:pt x="2020887" y="248920"/>
                  </a:lnTo>
                  <a:lnTo>
                    <a:pt x="2006282" y="207010"/>
                  </a:lnTo>
                  <a:lnTo>
                    <a:pt x="1986597" y="167957"/>
                  </a:lnTo>
                  <a:lnTo>
                    <a:pt x="1962467" y="131762"/>
                  </a:lnTo>
                  <a:lnTo>
                    <a:pt x="1933892" y="99377"/>
                  </a:lnTo>
                  <a:lnTo>
                    <a:pt x="1901189" y="70485"/>
                  </a:lnTo>
                  <a:lnTo>
                    <a:pt x="1865312" y="46355"/>
                  </a:lnTo>
                  <a:lnTo>
                    <a:pt x="1825942" y="26670"/>
                  </a:lnTo>
                  <a:lnTo>
                    <a:pt x="1784350" y="12065"/>
                  </a:lnTo>
                  <a:lnTo>
                    <a:pt x="1740217" y="3175"/>
                  </a:lnTo>
                  <a:lnTo>
                    <a:pt x="1694179" y="0"/>
                  </a:lnTo>
                  <a:close/>
                </a:path>
              </a:pathLst>
            </a:custGeom>
            <a:solidFill>
              <a:srgbClr val="000000"/>
            </a:solidFill>
          </p:spPr>
          <p:txBody>
            <a:bodyPr wrap="square" lIns="0" tIns="0" rIns="0" bIns="0" rtlCol="0"/>
            <a:lstStyle/>
            <a:p>
              <a:endParaRPr/>
            </a:p>
          </p:txBody>
        </p:sp>
        <p:sp>
          <p:nvSpPr>
            <p:cNvPr id="29" name="object 16">
              <a:extLst>
                <a:ext uri="{FF2B5EF4-FFF2-40B4-BE49-F238E27FC236}">
                  <a16:creationId xmlns:a16="http://schemas.microsoft.com/office/drawing/2014/main" id="{3343FC92-CA0E-8185-A315-95CC6BEBBDB2}"/>
                </a:ext>
              </a:extLst>
            </p:cNvPr>
            <p:cNvSpPr/>
            <p:nvPr/>
          </p:nvSpPr>
          <p:spPr>
            <a:xfrm>
              <a:off x="2765425" y="1608455"/>
              <a:ext cx="2033270" cy="4180204"/>
            </a:xfrm>
            <a:custGeom>
              <a:avLst/>
              <a:gdLst/>
              <a:ahLst/>
              <a:cxnLst/>
              <a:rect l="l" t="t" r="r" b="b"/>
              <a:pathLst>
                <a:path w="2033270" h="4180204">
                  <a:moveTo>
                    <a:pt x="0" y="338772"/>
                  </a:moveTo>
                  <a:lnTo>
                    <a:pt x="3175" y="292735"/>
                  </a:lnTo>
                  <a:lnTo>
                    <a:pt x="12064" y="248920"/>
                  </a:lnTo>
                  <a:lnTo>
                    <a:pt x="26669" y="207010"/>
                  </a:lnTo>
                  <a:lnTo>
                    <a:pt x="46355" y="167957"/>
                  </a:lnTo>
                  <a:lnTo>
                    <a:pt x="70485" y="131762"/>
                  </a:lnTo>
                  <a:lnTo>
                    <a:pt x="99377" y="99377"/>
                  </a:lnTo>
                  <a:lnTo>
                    <a:pt x="131762" y="70485"/>
                  </a:lnTo>
                  <a:lnTo>
                    <a:pt x="167957" y="46355"/>
                  </a:lnTo>
                  <a:lnTo>
                    <a:pt x="207010" y="26670"/>
                  </a:lnTo>
                  <a:lnTo>
                    <a:pt x="248919" y="12065"/>
                  </a:lnTo>
                  <a:lnTo>
                    <a:pt x="292735" y="3175"/>
                  </a:lnTo>
                  <a:lnTo>
                    <a:pt x="338772" y="0"/>
                  </a:lnTo>
                  <a:lnTo>
                    <a:pt x="1694179" y="0"/>
                  </a:lnTo>
                  <a:lnTo>
                    <a:pt x="1740217" y="3175"/>
                  </a:lnTo>
                  <a:lnTo>
                    <a:pt x="1784350" y="12065"/>
                  </a:lnTo>
                  <a:lnTo>
                    <a:pt x="1825942" y="26670"/>
                  </a:lnTo>
                  <a:lnTo>
                    <a:pt x="1865312" y="46355"/>
                  </a:lnTo>
                  <a:lnTo>
                    <a:pt x="1901189" y="70485"/>
                  </a:lnTo>
                  <a:lnTo>
                    <a:pt x="1933892" y="99377"/>
                  </a:lnTo>
                  <a:lnTo>
                    <a:pt x="1962467" y="131762"/>
                  </a:lnTo>
                  <a:lnTo>
                    <a:pt x="1986597" y="167957"/>
                  </a:lnTo>
                  <a:lnTo>
                    <a:pt x="2006282" y="207010"/>
                  </a:lnTo>
                  <a:lnTo>
                    <a:pt x="2020887" y="248920"/>
                  </a:lnTo>
                  <a:lnTo>
                    <a:pt x="2029777" y="292735"/>
                  </a:lnTo>
                  <a:lnTo>
                    <a:pt x="2032952" y="338772"/>
                  </a:lnTo>
                  <a:lnTo>
                    <a:pt x="2032952" y="3841432"/>
                  </a:lnTo>
                  <a:lnTo>
                    <a:pt x="2029777" y="3887470"/>
                  </a:lnTo>
                  <a:lnTo>
                    <a:pt x="2020887" y="3931602"/>
                  </a:lnTo>
                  <a:lnTo>
                    <a:pt x="2006282" y="3973512"/>
                  </a:lnTo>
                  <a:lnTo>
                    <a:pt x="1986597" y="4012565"/>
                  </a:lnTo>
                  <a:lnTo>
                    <a:pt x="1962467" y="4048442"/>
                  </a:lnTo>
                  <a:lnTo>
                    <a:pt x="1933892" y="4081145"/>
                  </a:lnTo>
                  <a:lnTo>
                    <a:pt x="1901189" y="4109720"/>
                  </a:lnTo>
                  <a:lnTo>
                    <a:pt x="1865312" y="4134167"/>
                  </a:lnTo>
                  <a:lnTo>
                    <a:pt x="1825942" y="4153852"/>
                  </a:lnTo>
                  <a:lnTo>
                    <a:pt x="1784350" y="4168140"/>
                  </a:lnTo>
                  <a:lnTo>
                    <a:pt x="1740217" y="4177347"/>
                  </a:lnTo>
                  <a:lnTo>
                    <a:pt x="1694179" y="4180205"/>
                  </a:lnTo>
                  <a:lnTo>
                    <a:pt x="338772" y="4180205"/>
                  </a:lnTo>
                  <a:lnTo>
                    <a:pt x="292735" y="4177347"/>
                  </a:lnTo>
                  <a:lnTo>
                    <a:pt x="248919" y="4168140"/>
                  </a:lnTo>
                  <a:lnTo>
                    <a:pt x="207010" y="4153852"/>
                  </a:lnTo>
                  <a:lnTo>
                    <a:pt x="167957" y="4134167"/>
                  </a:lnTo>
                  <a:lnTo>
                    <a:pt x="131762" y="4109720"/>
                  </a:lnTo>
                  <a:lnTo>
                    <a:pt x="99377" y="4081145"/>
                  </a:lnTo>
                  <a:lnTo>
                    <a:pt x="70485" y="4048442"/>
                  </a:lnTo>
                  <a:lnTo>
                    <a:pt x="46355" y="4012565"/>
                  </a:lnTo>
                  <a:lnTo>
                    <a:pt x="26669" y="3973512"/>
                  </a:lnTo>
                  <a:lnTo>
                    <a:pt x="12064" y="3931602"/>
                  </a:lnTo>
                  <a:lnTo>
                    <a:pt x="3175" y="3887470"/>
                  </a:lnTo>
                  <a:lnTo>
                    <a:pt x="0" y="3841432"/>
                  </a:lnTo>
                  <a:lnTo>
                    <a:pt x="0" y="338772"/>
                  </a:lnTo>
                </a:path>
              </a:pathLst>
            </a:custGeom>
            <a:ln w="31750">
              <a:solidFill>
                <a:srgbClr val="FFB800"/>
              </a:solidFill>
            </a:ln>
          </p:spPr>
          <p:txBody>
            <a:bodyPr wrap="square" lIns="0" tIns="0" rIns="0" bIns="0" rtlCol="0"/>
            <a:lstStyle/>
            <a:p>
              <a:endParaRPr/>
            </a:p>
          </p:txBody>
        </p:sp>
        <p:sp>
          <p:nvSpPr>
            <p:cNvPr id="30" name="object 17">
              <a:extLst>
                <a:ext uri="{FF2B5EF4-FFF2-40B4-BE49-F238E27FC236}">
                  <a16:creationId xmlns:a16="http://schemas.microsoft.com/office/drawing/2014/main" id="{FF34F9A3-A08E-489C-6A1C-01D98599DAEB}"/>
                </a:ext>
              </a:extLst>
            </p:cNvPr>
            <p:cNvSpPr/>
            <p:nvPr/>
          </p:nvSpPr>
          <p:spPr>
            <a:xfrm>
              <a:off x="3582035" y="2354262"/>
              <a:ext cx="467359" cy="609600"/>
            </a:xfrm>
            <a:custGeom>
              <a:avLst/>
              <a:gdLst/>
              <a:ahLst/>
              <a:cxnLst/>
              <a:rect l="l" t="t" r="r" b="b"/>
              <a:pathLst>
                <a:path w="467360" h="609600">
                  <a:moveTo>
                    <a:pt x="233679" y="0"/>
                  </a:moveTo>
                  <a:lnTo>
                    <a:pt x="187007" y="6350"/>
                  </a:lnTo>
                  <a:lnTo>
                    <a:pt x="145097" y="23812"/>
                  </a:lnTo>
                  <a:lnTo>
                    <a:pt x="109854" y="51435"/>
                  </a:lnTo>
                  <a:lnTo>
                    <a:pt x="82232" y="86677"/>
                  </a:lnTo>
                  <a:lnTo>
                    <a:pt x="64769" y="128587"/>
                  </a:lnTo>
                  <a:lnTo>
                    <a:pt x="58419" y="175260"/>
                  </a:lnTo>
                  <a:lnTo>
                    <a:pt x="58419" y="271145"/>
                  </a:lnTo>
                  <a:lnTo>
                    <a:pt x="0" y="275272"/>
                  </a:lnTo>
                  <a:lnTo>
                    <a:pt x="0" y="592454"/>
                  </a:lnTo>
                  <a:lnTo>
                    <a:pt x="233679" y="609282"/>
                  </a:lnTo>
                  <a:lnTo>
                    <a:pt x="467360" y="592454"/>
                  </a:lnTo>
                  <a:lnTo>
                    <a:pt x="467360" y="525779"/>
                  </a:lnTo>
                  <a:lnTo>
                    <a:pt x="216852" y="525779"/>
                  </a:lnTo>
                  <a:lnTo>
                    <a:pt x="216852" y="481647"/>
                  </a:lnTo>
                  <a:lnTo>
                    <a:pt x="203517" y="474345"/>
                  </a:lnTo>
                  <a:lnTo>
                    <a:pt x="193039" y="463550"/>
                  </a:lnTo>
                  <a:lnTo>
                    <a:pt x="186054" y="449897"/>
                  </a:lnTo>
                  <a:lnTo>
                    <a:pt x="183514" y="434022"/>
                  </a:lnTo>
                  <a:lnTo>
                    <a:pt x="187642" y="414654"/>
                  </a:lnTo>
                  <a:lnTo>
                    <a:pt x="198437" y="398462"/>
                  </a:lnTo>
                  <a:lnTo>
                    <a:pt x="214312" y="387985"/>
                  </a:lnTo>
                  <a:lnTo>
                    <a:pt x="233679" y="383857"/>
                  </a:lnTo>
                  <a:lnTo>
                    <a:pt x="467360" y="383857"/>
                  </a:lnTo>
                  <a:lnTo>
                    <a:pt x="467360" y="275272"/>
                  </a:lnTo>
                  <a:lnTo>
                    <a:pt x="408939" y="271145"/>
                  </a:lnTo>
                  <a:lnTo>
                    <a:pt x="408939" y="267970"/>
                  </a:lnTo>
                  <a:lnTo>
                    <a:pt x="108585" y="267970"/>
                  </a:lnTo>
                  <a:lnTo>
                    <a:pt x="108585" y="175260"/>
                  </a:lnTo>
                  <a:lnTo>
                    <a:pt x="118427" y="126364"/>
                  </a:lnTo>
                  <a:lnTo>
                    <a:pt x="145097" y="86677"/>
                  </a:lnTo>
                  <a:lnTo>
                    <a:pt x="184785" y="60007"/>
                  </a:lnTo>
                  <a:lnTo>
                    <a:pt x="233679" y="50164"/>
                  </a:lnTo>
                  <a:lnTo>
                    <a:pt x="355917" y="50164"/>
                  </a:lnTo>
                  <a:lnTo>
                    <a:pt x="322262" y="23812"/>
                  </a:lnTo>
                  <a:lnTo>
                    <a:pt x="280352" y="6350"/>
                  </a:lnTo>
                  <a:lnTo>
                    <a:pt x="233679" y="0"/>
                  </a:lnTo>
                  <a:close/>
                </a:path>
                <a:path w="467360" h="609600">
                  <a:moveTo>
                    <a:pt x="467360" y="383857"/>
                  </a:moveTo>
                  <a:lnTo>
                    <a:pt x="233679" y="383857"/>
                  </a:lnTo>
                  <a:lnTo>
                    <a:pt x="253047" y="387985"/>
                  </a:lnTo>
                  <a:lnTo>
                    <a:pt x="268922" y="398462"/>
                  </a:lnTo>
                  <a:lnTo>
                    <a:pt x="279717" y="414654"/>
                  </a:lnTo>
                  <a:lnTo>
                    <a:pt x="283844" y="434022"/>
                  </a:lnTo>
                  <a:lnTo>
                    <a:pt x="281304" y="449579"/>
                  </a:lnTo>
                  <a:lnTo>
                    <a:pt x="274319" y="462914"/>
                  </a:lnTo>
                  <a:lnTo>
                    <a:pt x="263842" y="474027"/>
                  </a:lnTo>
                  <a:lnTo>
                    <a:pt x="250507" y="481647"/>
                  </a:lnTo>
                  <a:lnTo>
                    <a:pt x="250507" y="525779"/>
                  </a:lnTo>
                  <a:lnTo>
                    <a:pt x="467360" y="525779"/>
                  </a:lnTo>
                  <a:lnTo>
                    <a:pt x="467360" y="383857"/>
                  </a:lnTo>
                  <a:close/>
                </a:path>
                <a:path w="467360" h="609600">
                  <a:moveTo>
                    <a:pt x="233679" y="258762"/>
                  </a:moveTo>
                  <a:lnTo>
                    <a:pt x="108585" y="267970"/>
                  </a:lnTo>
                  <a:lnTo>
                    <a:pt x="358775" y="267970"/>
                  </a:lnTo>
                  <a:lnTo>
                    <a:pt x="233679" y="258762"/>
                  </a:lnTo>
                  <a:close/>
                </a:path>
                <a:path w="467360" h="609600">
                  <a:moveTo>
                    <a:pt x="355917" y="50164"/>
                  </a:moveTo>
                  <a:lnTo>
                    <a:pt x="233679" y="50164"/>
                  </a:lnTo>
                  <a:lnTo>
                    <a:pt x="282575" y="60007"/>
                  </a:lnTo>
                  <a:lnTo>
                    <a:pt x="322262" y="86677"/>
                  </a:lnTo>
                  <a:lnTo>
                    <a:pt x="348932" y="126364"/>
                  </a:lnTo>
                  <a:lnTo>
                    <a:pt x="358775" y="175260"/>
                  </a:lnTo>
                  <a:lnTo>
                    <a:pt x="358775" y="267970"/>
                  </a:lnTo>
                  <a:lnTo>
                    <a:pt x="408939" y="267970"/>
                  </a:lnTo>
                  <a:lnTo>
                    <a:pt x="408939" y="175260"/>
                  </a:lnTo>
                  <a:lnTo>
                    <a:pt x="402589" y="128587"/>
                  </a:lnTo>
                  <a:lnTo>
                    <a:pt x="385127" y="86677"/>
                  </a:lnTo>
                  <a:lnTo>
                    <a:pt x="357504" y="51435"/>
                  </a:lnTo>
                  <a:lnTo>
                    <a:pt x="355917" y="50164"/>
                  </a:lnTo>
                  <a:close/>
                </a:path>
              </a:pathLst>
            </a:custGeom>
            <a:solidFill>
              <a:srgbClr val="52CCCD"/>
            </a:solidFill>
          </p:spPr>
          <p:txBody>
            <a:bodyPr wrap="square" lIns="0" tIns="0" rIns="0" bIns="0" rtlCol="0"/>
            <a:lstStyle/>
            <a:p>
              <a:endParaRPr/>
            </a:p>
          </p:txBody>
        </p:sp>
      </p:grpSp>
      <p:sp>
        <p:nvSpPr>
          <p:cNvPr id="31" name="object 18">
            <a:extLst>
              <a:ext uri="{FF2B5EF4-FFF2-40B4-BE49-F238E27FC236}">
                <a16:creationId xmlns:a16="http://schemas.microsoft.com/office/drawing/2014/main" id="{01950088-7C61-1B49-2B88-AC7E1ED055DB}"/>
              </a:ext>
            </a:extLst>
          </p:cNvPr>
          <p:cNvSpPr txBox="1"/>
          <p:nvPr/>
        </p:nvSpPr>
        <p:spPr>
          <a:xfrm>
            <a:off x="2947035" y="1768157"/>
            <a:ext cx="1577340" cy="215900"/>
          </a:xfrm>
          <a:prstGeom prst="rect">
            <a:avLst/>
          </a:prstGeom>
        </p:spPr>
        <p:txBody>
          <a:bodyPr vert="horz" wrap="square" lIns="0" tIns="12700" rIns="0" bIns="0" rtlCol="0">
            <a:spAutoFit/>
          </a:bodyPr>
          <a:lstStyle/>
          <a:p>
            <a:pPr marL="12700">
              <a:lnSpc>
                <a:spcPct val="100000"/>
              </a:lnSpc>
              <a:spcBef>
                <a:spcPts val="100"/>
              </a:spcBef>
            </a:pPr>
            <a:r>
              <a:rPr sz="1250" b="1" spc="60" dirty="0">
                <a:solidFill>
                  <a:srgbClr val="FFB800"/>
                </a:solidFill>
                <a:latin typeface="Calibri"/>
                <a:cs typeface="Calibri"/>
              </a:rPr>
              <a:t>Γνωστό</a:t>
            </a:r>
            <a:r>
              <a:rPr sz="1250" b="1" spc="-5" dirty="0">
                <a:solidFill>
                  <a:srgbClr val="FFB800"/>
                </a:solidFill>
                <a:latin typeface="Calibri"/>
                <a:cs typeface="Calibri"/>
              </a:rPr>
              <a:t> </a:t>
            </a:r>
            <a:r>
              <a:rPr sz="1250" b="1" spc="55" dirty="0">
                <a:solidFill>
                  <a:srgbClr val="FFB800"/>
                </a:solidFill>
                <a:latin typeface="Calibri"/>
                <a:cs typeface="Calibri"/>
              </a:rPr>
              <a:t>απλό</a:t>
            </a:r>
            <a:r>
              <a:rPr sz="1250" b="1" spc="-25" dirty="0">
                <a:solidFill>
                  <a:srgbClr val="FFB800"/>
                </a:solidFill>
                <a:latin typeface="Calibri"/>
                <a:cs typeface="Calibri"/>
              </a:rPr>
              <a:t> </a:t>
            </a:r>
            <a:r>
              <a:rPr sz="1250" b="1" spc="45" dirty="0">
                <a:solidFill>
                  <a:srgbClr val="FFB800"/>
                </a:solidFill>
                <a:latin typeface="Calibri"/>
                <a:cs typeface="Calibri"/>
              </a:rPr>
              <a:t>κείμενο</a:t>
            </a:r>
            <a:endParaRPr sz="1250">
              <a:latin typeface="Calibri"/>
              <a:cs typeface="Calibri"/>
            </a:endParaRPr>
          </a:p>
        </p:txBody>
      </p:sp>
      <p:sp>
        <p:nvSpPr>
          <p:cNvPr id="33" name="object 20">
            <a:extLst>
              <a:ext uri="{FF2B5EF4-FFF2-40B4-BE49-F238E27FC236}">
                <a16:creationId xmlns:a16="http://schemas.microsoft.com/office/drawing/2014/main" id="{136B1C21-195E-E109-F346-973C3E33A216}"/>
              </a:ext>
            </a:extLst>
          </p:cNvPr>
          <p:cNvSpPr txBox="1"/>
          <p:nvPr/>
        </p:nvSpPr>
        <p:spPr>
          <a:xfrm>
            <a:off x="2824480" y="3152635"/>
            <a:ext cx="1915160" cy="2489849"/>
          </a:xfrm>
          <a:prstGeom prst="rect">
            <a:avLst/>
          </a:prstGeom>
        </p:spPr>
        <p:txBody>
          <a:bodyPr vert="horz" wrap="square" lIns="0" tIns="0" rIns="0" bIns="0" rtlCol="0">
            <a:spAutoFit/>
          </a:bodyPr>
          <a:lstStyle/>
          <a:p>
            <a:pPr marL="74930" indent="-62230">
              <a:lnSpc>
                <a:spcPts val="1460"/>
              </a:lnSpc>
              <a:buClr>
                <a:srgbClr val="FFB800"/>
              </a:buClr>
              <a:buSzPct val="118181"/>
              <a:buFont typeface="Arial"/>
              <a:buChar char="•"/>
              <a:tabLst>
                <a:tab pos="74930" algn="l"/>
                <a:tab pos="868680" algn="l"/>
                <a:tab pos="1456055" algn="l"/>
              </a:tabLst>
            </a:pPr>
            <a:r>
              <a:rPr lang="el-GR" sz="1100" spc="114" dirty="0">
                <a:solidFill>
                  <a:srgbClr val="FFFFFF"/>
                </a:solidFill>
                <a:latin typeface="Calibri"/>
                <a:cs typeface="Calibri"/>
              </a:rPr>
              <a:t> Ο επιτιθέμενος διαθέτει:</a:t>
            </a:r>
          </a:p>
          <a:p>
            <a:pPr marL="74930" indent="-62230">
              <a:lnSpc>
                <a:spcPts val="1460"/>
              </a:lnSpc>
              <a:buClr>
                <a:srgbClr val="FFB800"/>
              </a:buClr>
              <a:buSzPct val="118181"/>
              <a:buFont typeface="Arial"/>
              <a:buChar char="•"/>
              <a:tabLst>
                <a:tab pos="74930" algn="l"/>
                <a:tab pos="868680" algn="l"/>
                <a:tab pos="1456055" algn="l"/>
              </a:tabLst>
            </a:pPr>
            <a:endParaRPr lang="el-GR" sz="1100" spc="114" dirty="0">
              <a:solidFill>
                <a:srgbClr val="FFFFFF"/>
              </a:solidFill>
              <a:latin typeface="Calibri"/>
              <a:cs typeface="Calibri"/>
            </a:endParaRPr>
          </a:p>
          <a:p>
            <a:pPr marL="74930" indent="-62230">
              <a:lnSpc>
                <a:spcPts val="1460"/>
              </a:lnSpc>
              <a:buClr>
                <a:srgbClr val="FFB800"/>
              </a:buClr>
              <a:buSzPct val="118181"/>
              <a:buFont typeface="Arial"/>
              <a:buChar char="•"/>
              <a:tabLst>
                <a:tab pos="74930" algn="l"/>
                <a:tab pos="868680" algn="l"/>
                <a:tab pos="1456055" algn="l"/>
              </a:tabLst>
            </a:pPr>
            <a:r>
              <a:rPr lang="el-GR" sz="1100" spc="114" dirty="0">
                <a:solidFill>
                  <a:srgbClr val="FFFFFF"/>
                </a:solidFill>
                <a:latin typeface="Calibri"/>
                <a:cs typeface="Calibri"/>
              </a:rPr>
              <a:t>    Τον αλγόριθμο κρυπτογράφησης</a:t>
            </a:r>
          </a:p>
          <a:p>
            <a:pPr marL="74930" indent="-62230">
              <a:lnSpc>
                <a:spcPts val="1460"/>
              </a:lnSpc>
              <a:buClr>
                <a:srgbClr val="FFB800"/>
              </a:buClr>
              <a:buSzPct val="118181"/>
              <a:buFont typeface="Arial"/>
              <a:buChar char="•"/>
              <a:tabLst>
                <a:tab pos="74930" algn="l"/>
                <a:tab pos="868680" algn="l"/>
                <a:tab pos="1456055" algn="l"/>
              </a:tabLst>
            </a:pPr>
            <a:endParaRPr lang="el-GR" sz="1100" spc="114" dirty="0">
              <a:solidFill>
                <a:srgbClr val="FFFFFF"/>
              </a:solidFill>
              <a:latin typeface="Calibri"/>
              <a:cs typeface="Calibri"/>
            </a:endParaRPr>
          </a:p>
          <a:p>
            <a:pPr marL="74930" indent="-62230">
              <a:lnSpc>
                <a:spcPts val="1460"/>
              </a:lnSpc>
              <a:buClr>
                <a:srgbClr val="FFB800"/>
              </a:buClr>
              <a:buSzPct val="118181"/>
              <a:buFont typeface="Arial"/>
              <a:buChar char="•"/>
              <a:tabLst>
                <a:tab pos="74930" algn="l"/>
                <a:tab pos="868680" algn="l"/>
                <a:tab pos="1456055" algn="l"/>
              </a:tabLst>
            </a:pPr>
            <a:r>
              <a:rPr lang="el-GR" sz="1100" spc="114" dirty="0">
                <a:solidFill>
                  <a:srgbClr val="FFFFFF"/>
                </a:solidFill>
                <a:latin typeface="Calibri"/>
                <a:cs typeface="Calibri"/>
              </a:rPr>
              <a:t>    </a:t>
            </a:r>
            <a:r>
              <a:rPr lang="el-GR" sz="1100" spc="114" dirty="0" err="1">
                <a:solidFill>
                  <a:srgbClr val="FFFFFF"/>
                </a:solidFill>
                <a:latin typeface="Calibri"/>
                <a:cs typeface="Calibri"/>
              </a:rPr>
              <a:t>Κρυπτοκείμενα</a:t>
            </a:r>
            <a:endParaRPr lang="el-GR" sz="1100" spc="114" dirty="0">
              <a:solidFill>
                <a:srgbClr val="FFFFFF"/>
              </a:solidFill>
              <a:latin typeface="Calibri"/>
              <a:cs typeface="Calibri"/>
            </a:endParaRPr>
          </a:p>
          <a:p>
            <a:pPr marL="74930" indent="-62230">
              <a:lnSpc>
                <a:spcPts val="1460"/>
              </a:lnSpc>
              <a:buClr>
                <a:srgbClr val="FFB800"/>
              </a:buClr>
              <a:buSzPct val="118181"/>
              <a:buFont typeface="Arial"/>
              <a:buChar char="•"/>
              <a:tabLst>
                <a:tab pos="74930" algn="l"/>
                <a:tab pos="868680" algn="l"/>
                <a:tab pos="1456055" algn="l"/>
              </a:tabLst>
            </a:pPr>
            <a:endParaRPr lang="el-GR" sz="1100" spc="114" dirty="0">
              <a:solidFill>
                <a:srgbClr val="FFFFFF"/>
              </a:solidFill>
              <a:latin typeface="Calibri"/>
              <a:cs typeface="Calibri"/>
            </a:endParaRPr>
          </a:p>
          <a:p>
            <a:pPr marL="74930" indent="-62230">
              <a:lnSpc>
                <a:spcPts val="1460"/>
              </a:lnSpc>
              <a:buClr>
                <a:srgbClr val="FFB800"/>
              </a:buClr>
              <a:buSzPct val="118181"/>
              <a:buFont typeface="Arial"/>
              <a:buChar char="•"/>
              <a:tabLst>
                <a:tab pos="74930" algn="l"/>
                <a:tab pos="868680" algn="l"/>
                <a:tab pos="1456055" algn="l"/>
              </a:tabLst>
            </a:pPr>
            <a:r>
              <a:rPr lang="el-GR" sz="1100" spc="114" dirty="0">
                <a:solidFill>
                  <a:srgbClr val="FFFFFF"/>
                </a:solidFill>
                <a:latin typeface="Calibri"/>
                <a:cs typeface="Calibri"/>
              </a:rPr>
              <a:t>    Ένα ή περισσότερα ζεύγη απλού κειμένου και αντίστοιχου </a:t>
            </a:r>
            <a:r>
              <a:rPr lang="el-GR" sz="1100" spc="114" dirty="0" err="1">
                <a:solidFill>
                  <a:srgbClr val="FFFFFF"/>
                </a:solidFill>
                <a:latin typeface="Calibri"/>
                <a:cs typeface="Calibri"/>
              </a:rPr>
              <a:t>κρυπτοκειμένου</a:t>
            </a:r>
            <a:r>
              <a:rPr lang="el-GR" sz="1100" spc="114" dirty="0">
                <a:solidFill>
                  <a:srgbClr val="FFFFFF"/>
                </a:solidFill>
                <a:latin typeface="Calibri"/>
                <a:cs typeface="Calibri"/>
              </a:rPr>
              <a:t> που δημιουργήθηκαν με το μυστικό κλειδί</a:t>
            </a:r>
            <a:endParaRPr lang="el-GR" sz="1100" dirty="0">
              <a:latin typeface="Calibri"/>
              <a:cs typeface="Calibri"/>
            </a:endParaRPr>
          </a:p>
        </p:txBody>
      </p:sp>
      <p:grpSp>
        <p:nvGrpSpPr>
          <p:cNvPr id="34" name="object 21">
            <a:extLst>
              <a:ext uri="{FF2B5EF4-FFF2-40B4-BE49-F238E27FC236}">
                <a16:creationId xmlns:a16="http://schemas.microsoft.com/office/drawing/2014/main" id="{F1FF8CA5-FC8B-BD35-44C9-44F6DB9049CB}"/>
              </a:ext>
            </a:extLst>
          </p:cNvPr>
          <p:cNvGrpSpPr/>
          <p:nvPr/>
        </p:nvGrpSpPr>
        <p:grpSpPr>
          <a:xfrm>
            <a:off x="4969827" y="1592580"/>
            <a:ext cx="2065020" cy="4211955"/>
            <a:chOff x="4969827" y="1592580"/>
            <a:chExt cx="2065020" cy="4211955"/>
          </a:xfrm>
        </p:grpSpPr>
        <p:sp>
          <p:nvSpPr>
            <p:cNvPr id="35" name="object 22">
              <a:extLst>
                <a:ext uri="{FF2B5EF4-FFF2-40B4-BE49-F238E27FC236}">
                  <a16:creationId xmlns:a16="http://schemas.microsoft.com/office/drawing/2014/main" id="{3ACC2783-F933-F607-6FD9-6ADDB016C9D4}"/>
                </a:ext>
              </a:extLst>
            </p:cNvPr>
            <p:cNvSpPr/>
            <p:nvPr/>
          </p:nvSpPr>
          <p:spPr>
            <a:xfrm>
              <a:off x="4985702" y="1608455"/>
              <a:ext cx="2033270" cy="4180204"/>
            </a:xfrm>
            <a:custGeom>
              <a:avLst/>
              <a:gdLst/>
              <a:ahLst/>
              <a:cxnLst/>
              <a:rect l="l" t="t" r="r" b="b"/>
              <a:pathLst>
                <a:path w="2033270" h="4180204">
                  <a:moveTo>
                    <a:pt x="1694180" y="0"/>
                  </a:moveTo>
                  <a:lnTo>
                    <a:pt x="338772" y="0"/>
                  </a:lnTo>
                  <a:lnTo>
                    <a:pt x="292735" y="3175"/>
                  </a:lnTo>
                  <a:lnTo>
                    <a:pt x="248920" y="12065"/>
                  </a:lnTo>
                  <a:lnTo>
                    <a:pt x="207010" y="26670"/>
                  </a:lnTo>
                  <a:lnTo>
                    <a:pt x="167957" y="46355"/>
                  </a:lnTo>
                  <a:lnTo>
                    <a:pt x="131762" y="70485"/>
                  </a:lnTo>
                  <a:lnTo>
                    <a:pt x="99377" y="99377"/>
                  </a:lnTo>
                  <a:lnTo>
                    <a:pt x="70485" y="131762"/>
                  </a:lnTo>
                  <a:lnTo>
                    <a:pt x="46355" y="167957"/>
                  </a:lnTo>
                  <a:lnTo>
                    <a:pt x="26670" y="207010"/>
                  </a:lnTo>
                  <a:lnTo>
                    <a:pt x="12064" y="248920"/>
                  </a:lnTo>
                  <a:lnTo>
                    <a:pt x="3175" y="292735"/>
                  </a:lnTo>
                  <a:lnTo>
                    <a:pt x="0" y="338772"/>
                  </a:lnTo>
                  <a:lnTo>
                    <a:pt x="0" y="3841432"/>
                  </a:lnTo>
                  <a:lnTo>
                    <a:pt x="3175" y="3887470"/>
                  </a:lnTo>
                  <a:lnTo>
                    <a:pt x="12064" y="3931602"/>
                  </a:lnTo>
                  <a:lnTo>
                    <a:pt x="26670" y="3973512"/>
                  </a:lnTo>
                  <a:lnTo>
                    <a:pt x="46355" y="4012565"/>
                  </a:lnTo>
                  <a:lnTo>
                    <a:pt x="70485" y="4048442"/>
                  </a:lnTo>
                  <a:lnTo>
                    <a:pt x="99377" y="4081145"/>
                  </a:lnTo>
                  <a:lnTo>
                    <a:pt x="131762" y="4109720"/>
                  </a:lnTo>
                  <a:lnTo>
                    <a:pt x="167957" y="4134167"/>
                  </a:lnTo>
                  <a:lnTo>
                    <a:pt x="207010" y="4153852"/>
                  </a:lnTo>
                  <a:lnTo>
                    <a:pt x="248920" y="4168140"/>
                  </a:lnTo>
                  <a:lnTo>
                    <a:pt x="292735" y="4177347"/>
                  </a:lnTo>
                  <a:lnTo>
                    <a:pt x="338772" y="4180205"/>
                  </a:lnTo>
                  <a:lnTo>
                    <a:pt x="1694180" y="4180205"/>
                  </a:lnTo>
                  <a:lnTo>
                    <a:pt x="1740217" y="4177347"/>
                  </a:lnTo>
                  <a:lnTo>
                    <a:pt x="1784350" y="4168140"/>
                  </a:lnTo>
                  <a:lnTo>
                    <a:pt x="1825942" y="4153852"/>
                  </a:lnTo>
                  <a:lnTo>
                    <a:pt x="1865312" y="4134167"/>
                  </a:lnTo>
                  <a:lnTo>
                    <a:pt x="1901189" y="4109720"/>
                  </a:lnTo>
                  <a:lnTo>
                    <a:pt x="1933892" y="4081145"/>
                  </a:lnTo>
                  <a:lnTo>
                    <a:pt x="1962467" y="4048442"/>
                  </a:lnTo>
                  <a:lnTo>
                    <a:pt x="1986597" y="4012565"/>
                  </a:lnTo>
                  <a:lnTo>
                    <a:pt x="2006282" y="3973512"/>
                  </a:lnTo>
                  <a:lnTo>
                    <a:pt x="2020887" y="3931602"/>
                  </a:lnTo>
                  <a:lnTo>
                    <a:pt x="2029777" y="3887470"/>
                  </a:lnTo>
                  <a:lnTo>
                    <a:pt x="2032952" y="3841432"/>
                  </a:lnTo>
                  <a:lnTo>
                    <a:pt x="2032952" y="338772"/>
                  </a:lnTo>
                  <a:lnTo>
                    <a:pt x="2029777" y="292735"/>
                  </a:lnTo>
                  <a:lnTo>
                    <a:pt x="2020887" y="248920"/>
                  </a:lnTo>
                  <a:lnTo>
                    <a:pt x="2006282" y="207010"/>
                  </a:lnTo>
                  <a:lnTo>
                    <a:pt x="1986597" y="167957"/>
                  </a:lnTo>
                  <a:lnTo>
                    <a:pt x="1962467" y="131762"/>
                  </a:lnTo>
                  <a:lnTo>
                    <a:pt x="1933892" y="99377"/>
                  </a:lnTo>
                  <a:lnTo>
                    <a:pt x="1901189" y="70485"/>
                  </a:lnTo>
                  <a:lnTo>
                    <a:pt x="1865312" y="46355"/>
                  </a:lnTo>
                  <a:lnTo>
                    <a:pt x="1825942" y="26670"/>
                  </a:lnTo>
                  <a:lnTo>
                    <a:pt x="1784350" y="12065"/>
                  </a:lnTo>
                  <a:lnTo>
                    <a:pt x="1740217" y="3175"/>
                  </a:lnTo>
                  <a:lnTo>
                    <a:pt x="1694180" y="0"/>
                  </a:lnTo>
                  <a:close/>
                </a:path>
              </a:pathLst>
            </a:custGeom>
            <a:solidFill>
              <a:srgbClr val="000000"/>
            </a:solidFill>
          </p:spPr>
          <p:txBody>
            <a:bodyPr wrap="square" lIns="0" tIns="0" rIns="0" bIns="0" rtlCol="0"/>
            <a:lstStyle/>
            <a:p>
              <a:endParaRPr/>
            </a:p>
          </p:txBody>
        </p:sp>
        <p:sp>
          <p:nvSpPr>
            <p:cNvPr id="36" name="object 23">
              <a:extLst>
                <a:ext uri="{FF2B5EF4-FFF2-40B4-BE49-F238E27FC236}">
                  <a16:creationId xmlns:a16="http://schemas.microsoft.com/office/drawing/2014/main" id="{299BD43E-CDA9-61F1-33E4-5A3C0BA5706D}"/>
                </a:ext>
              </a:extLst>
            </p:cNvPr>
            <p:cNvSpPr/>
            <p:nvPr/>
          </p:nvSpPr>
          <p:spPr>
            <a:xfrm>
              <a:off x="4985702" y="1608455"/>
              <a:ext cx="2033270" cy="4180204"/>
            </a:xfrm>
            <a:custGeom>
              <a:avLst/>
              <a:gdLst/>
              <a:ahLst/>
              <a:cxnLst/>
              <a:rect l="l" t="t" r="r" b="b"/>
              <a:pathLst>
                <a:path w="2033270" h="4180204">
                  <a:moveTo>
                    <a:pt x="0" y="338772"/>
                  </a:moveTo>
                  <a:lnTo>
                    <a:pt x="3175" y="292735"/>
                  </a:lnTo>
                  <a:lnTo>
                    <a:pt x="12064" y="248920"/>
                  </a:lnTo>
                  <a:lnTo>
                    <a:pt x="26670" y="207010"/>
                  </a:lnTo>
                  <a:lnTo>
                    <a:pt x="46355" y="167957"/>
                  </a:lnTo>
                  <a:lnTo>
                    <a:pt x="70485" y="131762"/>
                  </a:lnTo>
                  <a:lnTo>
                    <a:pt x="99377" y="99377"/>
                  </a:lnTo>
                  <a:lnTo>
                    <a:pt x="131762" y="70485"/>
                  </a:lnTo>
                  <a:lnTo>
                    <a:pt x="167957" y="46355"/>
                  </a:lnTo>
                  <a:lnTo>
                    <a:pt x="207010" y="26670"/>
                  </a:lnTo>
                  <a:lnTo>
                    <a:pt x="248920" y="12065"/>
                  </a:lnTo>
                  <a:lnTo>
                    <a:pt x="292735" y="3175"/>
                  </a:lnTo>
                  <a:lnTo>
                    <a:pt x="338772" y="0"/>
                  </a:lnTo>
                  <a:lnTo>
                    <a:pt x="1694180" y="0"/>
                  </a:lnTo>
                  <a:lnTo>
                    <a:pt x="1740217" y="3175"/>
                  </a:lnTo>
                  <a:lnTo>
                    <a:pt x="1784350" y="12065"/>
                  </a:lnTo>
                  <a:lnTo>
                    <a:pt x="1825942" y="26670"/>
                  </a:lnTo>
                  <a:lnTo>
                    <a:pt x="1865312" y="46355"/>
                  </a:lnTo>
                  <a:lnTo>
                    <a:pt x="1901189" y="70485"/>
                  </a:lnTo>
                  <a:lnTo>
                    <a:pt x="1933892" y="99377"/>
                  </a:lnTo>
                  <a:lnTo>
                    <a:pt x="1962467" y="131762"/>
                  </a:lnTo>
                  <a:lnTo>
                    <a:pt x="1986597" y="167957"/>
                  </a:lnTo>
                  <a:lnTo>
                    <a:pt x="2006282" y="207010"/>
                  </a:lnTo>
                  <a:lnTo>
                    <a:pt x="2020887" y="248920"/>
                  </a:lnTo>
                  <a:lnTo>
                    <a:pt x="2029777" y="292735"/>
                  </a:lnTo>
                  <a:lnTo>
                    <a:pt x="2032952" y="338772"/>
                  </a:lnTo>
                  <a:lnTo>
                    <a:pt x="2032952" y="3841432"/>
                  </a:lnTo>
                  <a:lnTo>
                    <a:pt x="2029777" y="3887470"/>
                  </a:lnTo>
                  <a:lnTo>
                    <a:pt x="2020887" y="3931602"/>
                  </a:lnTo>
                  <a:lnTo>
                    <a:pt x="2006282" y="3973512"/>
                  </a:lnTo>
                  <a:lnTo>
                    <a:pt x="1986597" y="4012565"/>
                  </a:lnTo>
                  <a:lnTo>
                    <a:pt x="1962467" y="4048442"/>
                  </a:lnTo>
                  <a:lnTo>
                    <a:pt x="1933892" y="4081145"/>
                  </a:lnTo>
                  <a:lnTo>
                    <a:pt x="1901189" y="4109720"/>
                  </a:lnTo>
                  <a:lnTo>
                    <a:pt x="1865312" y="4134167"/>
                  </a:lnTo>
                  <a:lnTo>
                    <a:pt x="1825942" y="4153852"/>
                  </a:lnTo>
                  <a:lnTo>
                    <a:pt x="1784350" y="4168140"/>
                  </a:lnTo>
                  <a:lnTo>
                    <a:pt x="1740217" y="4177347"/>
                  </a:lnTo>
                  <a:lnTo>
                    <a:pt x="1694180" y="4180205"/>
                  </a:lnTo>
                  <a:lnTo>
                    <a:pt x="338772" y="4180205"/>
                  </a:lnTo>
                  <a:lnTo>
                    <a:pt x="292735" y="4177347"/>
                  </a:lnTo>
                  <a:lnTo>
                    <a:pt x="248920" y="4168140"/>
                  </a:lnTo>
                  <a:lnTo>
                    <a:pt x="207010" y="4153852"/>
                  </a:lnTo>
                  <a:lnTo>
                    <a:pt x="167957" y="4134167"/>
                  </a:lnTo>
                  <a:lnTo>
                    <a:pt x="131762" y="4109720"/>
                  </a:lnTo>
                  <a:lnTo>
                    <a:pt x="99377" y="4081145"/>
                  </a:lnTo>
                  <a:lnTo>
                    <a:pt x="70485" y="4048442"/>
                  </a:lnTo>
                  <a:lnTo>
                    <a:pt x="46355" y="4012565"/>
                  </a:lnTo>
                  <a:lnTo>
                    <a:pt x="26670" y="3973512"/>
                  </a:lnTo>
                  <a:lnTo>
                    <a:pt x="12064" y="3931602"/>
                  </a:lnTo>
                  <a:lnTo>
                    <a:pt x="3175" y="3887470"/>
                  </a:lnTo>
                  <a:lnTo>
                    <a:pt x="0" y="3841432"/>
                  </a:lnTo>
                  <a:lnTo>
                    <a:pt x="0" y="338772"/>
                  </a:lnTo>
                </a:path>
              </a:pathLst>
            </a:custGeom>
            <a:ln w="31750">
              <a:solidFill>
                <a:srgbClr val="FFB800"/>
              </a:solidFill>
            </a:ln>
          </p:spPr>
          <p:txBody>
            <a:bodyPr wrap="square" lIns="0" tIns="0" rIns="0" bIns="0" rtlCol="0"/>
            <a:lstStyle/>
            <a:p>
              <a:endParaRPr/>
            </a:p>
          </p:txBody>
        </p:sp>
        <p:sp>
          <p:nvSpPr>
            <p:cNvPr id="37" name="object 24">
              <a:extLst>
                <a:ext uri="{FF2B5EF4-FFF2-40B4-BE49-F238E27FC236}">
                  <a16:creationId xmlns:a16="http://schemas.microsoft.com/office/drawing/2014/main" id="{6CF9D790-F84D-3304-F402-26DD76F89A13}"/>
                </a:ext>
              </a:extLst>
            </p:cNvPr>
            <p:cNvSpPr/>
            <p:nvPr/>
          </p:nvSpPr>
          <p:spPr>
            <a:xfrm>
              <a:off x="5603240" y="2420619"/>
              <a:ext cx="734695" cy="534035"/>
            </a:xfrm>
            <a:custGeom>
              <a:avLst/>
              <a:gdLst/>
              <a:ahLst/>
              <a:cxnLst/>
              <a:rect l="l" t="t" r="r" b="b"/>
              <a:pathLst>
                <a:path w="734695" h="534035">
                  <a:moveTo>
                    <a:pt x="358775" y="0"/>
                  </a:moveTo>
                  <a:lnTo>
                    <a:pt x="222885" y="333692"/>
                  </a:lnTo>
                  <a:lnTo>
                    <a:pt x="342264" y="333692"/>
                  </a:lnTo>
                  <a:lnTo>
                    <a:pt x="342264" y="534034"/>
                  </a:lnTo>
                  <a:lnTo>
                    <a:pt x="467360" y="250507"/>
                  </a:lnTo>
                  <a:lnTo>
                    <a:pt x="358775" y="250507"/>
                  </a:lnTo>
                  <a:lnTo>
                    <a:pt x="358775" y="0"/>
                  </a:lnTo>
                  <a:close/>
                </a:path>
                <a:path w="734695" h="534035">
                  <a:moveTo>
                    <a:pt x="299085" y="58419"/>
                  </a:moveTo>
                  <a:lnTo>
                    <a:pt x="33337" y="58419"/>
                  </a:lnTo>
                  <a:lnTo>
                    <a:pt x="20320" y="60959"/>
                  </a:lnTo>
                  <a:lnTo>
                    <a:pt x="9842" y="68262"/>
                  </a:lnTo>
                  <a:lnTo>
                    <a:pt x="2539" y="78739"/>
                  </a:lnTo>
                  <a:lnTo>
                    <a:pt x="0" y="91757"/>
                  </a:lnTo>
                  <a:lnTo>
                    <a:pt x="0" y="425767"/>
                  </a:lnTo>
                  <a:lnTo>
                    <a:pt x="2539" y="438784"/>
                  </a:lnTo>
                  <a:lnTo>
                    <a:pt x="9842" y="449262"/>
                  </a:lnTo>
                  <a:lnTo>
                    <a:pt x="20320" y="456247"/>
                  </a:lnTo>
                  <a:lnTo>
                    <a:pt x="33337" y="459104"/>
                  </a:lnTo>
                  <a:lnTo>
                    <a:pt x="308927" y="459104"/>
                  </a:lnTo>
                  <a:lnTo>
                    <a:pt x="308927" y="408939"/>
                  </a:lnTo>
                  <a:lnTo>
                    <a:pt x="50164" y="408939"/>
                  </a:lnTo>
                  <a:lnTo>
                    <a:pt x="50164" y="108584"/>
                  </a:lnTo>
                  <a:lnTo>
                    <a:pt x="278447" y="108584"/>
                  </a:lnTo>
                  <a:lnTo>
                    <a:pt x="299085" y="58419"/>
                  </a:lnTo>
                  <a:close/>
                </a:path>
                <a:path w="734695" h="534035">
                  <a:moveTo>
                    <a:pt x="634364" y="58419"/>
                  </a:moveTo>
                  <a:lnTo>
                    <a:pt x="392112" y="58419"/>
                  </a:lnTo>
                  <a:lnTo>
                    <a:pt x="392112" y="108584"/>
                  </a:lnTo>
                  <a:lnTo>
                    <a:pt x="617537" y="108584"/>
                  </a:lnTo>
                  <a:lnTo>
                    <a:pt x="617537" y="408939"/>
                  </a:lnTo>
                  <a:lnTo>
                    <a:pt x="434022" y="408939"/>
                  </a:lnTo>
                  <a:lnTo>
                    <a:pt x="411797" y="459104"/>
                  </a:lnTo>
                  <a:lnTo>
                    <a:pt x="634364" y="459104"/>
                  </a:lnTo>
                  <a:lnTo>
                    <a:pt x="647382" y="456247"/>
                  </a:lnTo>
                  <a:lnTo>
                    <a:pt x="657860" y="449262"/>
                  </a:lnTo>
                  <a:lnTo>
                    <a:pt x="665162" y="438784"/>
                  </a:lnTo>
                  <a:lnTo>
                    <a:pt x="667702" y="425767"/>
                  </a:lnTo>
                  <a:lnTo>
                    <a:pt x="667702" y="333692"/>
                  </a:lnTo>
                  <a:lnTo>
                    <a:pt x="701039" y="333692"/>
                  </a:lnTo>
                  <a:lnTo>
                    <a:pt x="714057" y="331152"/>
                  </a:lnTo>
                  <a:lnTo>
                    <a:pt x="724535" y="324167"/>
                  </a:lnTo>
                  <a:lnTo>
                    <a:pt x="731837" y="313372"/>
                  </a:lnTo>
                  <a:lnTo>
                    <a:pt x="734377" y="300354"/>
                  </a:lnTo>
                  <a:lnTo>
                    <a:pt x="734377" y="216852"/>
                  </a:lnTo>
                  <a:lnTo>
                    <a:pt x="731837" y="204152"/>
                  </a:lnTo>
                  <a:lnTo>
                    <a:pt x="724535" y="193357"/>
                  </a:lnTo>
                  <a:lnTo>
                    <a:pt x="714057" y="186372"/>
                  </a:lnTo>
                  <a:lnTo>
                    <a:pt x="701039" y="183514"/>
                  </a:lnTo>
                  <a:lnTo>
                    <a:pt x="667702" y="183514"/>
                  </a:lnTo>
                  <a:lnTo>
                    <a:pt x="667702" y="91757"/>
                  </a:lnTo>
                  <a:lnTo>
                    <a:pt x="665162" y="78739"/>
                  </a:lnTo>
                  <a:lnTo>
                    <a:pt x="657860" y="68262"/>
                  </a:lnTo>
                  <a:lnTo>
                    <a:pt x="647382" y="60959"/>
                  </a:lnTo>
                  <a:lnTo>
                    <a:pt x="634364" y="58419"/>
                  </a:lnTo>
                  <a:close/>
                </a:path>
              </a:pathLst>
            </a:custGeom>
            <a:solidFill>
              <a:srgbClr val="4DC48C"/>
            </a:solidFill>
          </p:spPr>
          <p:txBody>
            <a:bodyPr wrap="square" lIns="0" tIns="0" rIns="0" bIns="0" rtlCol="0"/>
            <a:lstStyle/>
            <a:p>
              <a:endParaRPr/>
            </a:p>
          </p:txBody>
        </p:sp>
      </p:grpSp>
      <p:sp>
        <p:nvSpPr>
          <p:cNvPr id="38" name="object 25">
            <a:extLst>
              <a:ext uri="{FF2B5EF4-FFF2-40B4-BE49-F238E27FC236}">
                <a16:creationId xmlns:a16="http://schemas.microsoft.com/office/drawing/2014/main" id="{1F5F1F2D-C222-077A-ADFC-6D2712138CD6}"/>
              </a:ext>
            </a:extLst>
          </p:cNvPr>
          <p:cNvSpPr txBox="1"/>
          <p:nvPr/>
        </p:nvSpPr>
        <p:spPr>
          <a:xfrm>
            <a:off x="5121592" y="1768157"/>
            <a:ext cx="1340485" cy="397545"/>
          </a:xfrm>
          <a:prstGeom prst="rect">
            <a:avLst/>
          </a:prstGeom>
        </p:spPr>
        <p:txBody>
          <a:bodyPr vert="horz" wrap="square" lIns="0" tIns="12700" rIns="0" bIns="0" rtlCol="0">
            <a:spAutoFit/>
          </a:bodyPr>
          <a:lstStyle/>
          <a:p>
            <a:pPr marL="12700">
              <a:lnSpc>
                <a:spcPct val="100000"/>
              </a:lnSpc>
              <a:spcBef>
                <a:spcPts val="100"/>
              </a:spcBef>
            </a:pPr>
            <a:r>
              <a:rPr sz="1250" b="1" spc="85" dirty="0">
                <a:solidFill>
                  <a:srgbClr val="FFB800"/>
                </a:solidFill>
                <a:latin typeface="Calibri"/>
                <a:cs typeface="Calibri"/>
              </a:rPr>
              <a:t>Επ</a:t>
            </a:r>
            <a:r>
              <a:rPr sz="1250" b="1" spc="85" dirty="0" err="1">
                <a:solidFill>
                  <a:srgbClr val="FFB800"/>
                </a:solidFill>
                <a:latin typeface="Calibri"/>
                <a:cs typeface="Calibri"/>
              </a:rPr>
              <a:t>ιλεγμένο</a:t>
            </a:r>
            <a:r>
              <a:rPr sz="1250" b="1" spc="5" dirty="0">
                <a:solidFill>
                  <a:srgbClr val="FFB800"/>
                </a:solidFill>
                <a:latin typeface="Calibri"/>
                <a:cs typeface="Calibri"/>
              </a:rPr>
              <a:t> </a:t>
            </a:r>
            <a:r>
              <a:rPr sz="1250" b="1" spc="90" dirty="0">
                <a:solidFill>
                  <a:srgbClr val="FFB800"/>
                </a:solidFill>
                <a:latin typeface="Calibri"/>
                <a:cs typeface="Calibri"/>
              </a:rPr>
              <a:t>απ</a:t>
            </a:r>
            <a:r>
              <a:rPr sz="1250" b="1" spc="90" dirty="0" err="1">
                <a:solidFill>
                  <a:srgbClr val="FFB800"/>
                </a:solidFill>
                <a:latin typeface="Calibri"/>
                <a:cs typeface="Calibri"/>
              </a:rPr>
              <a:t>λό</a:t>
            </a:r>
            <a:r>
              <a:rPr lang="el-GR" sz="1250" b="1" spc="90" dirty="0">
                <a:solidFill>
                  <a:srgbClr val="FFB800"/>
                </a:solidFill>
                <a:latin typeface="Calibri"/>
                <a:cs typeface="Calibri"/>
              </a:rPr>
              <a:t> κείμενο</a:t>
            </a:r>
            <a:endParaRPr sz="1250" dirty="0">
              <a:latin typeface="Calibri"/>
              <a:cs typeface="Calibri"/>
            </a:endParaRPr>
          </a:p>
        </p:txBody>
      </p:sp>
      <p:sp>
        <p:nvSpPr>
          <p:cNvPr id="39" name="object 26">
            <a:extLst>
              <a:ext uri="{FF2B5EF4-FFF2-40B4-BE49-F238E27FC236}">
                <a16:creationId xmlns:a16="http://schemas.microsoft.com/office/drawing/2014/main" id="{250FA807-C077-4217-FFE1-483F85A5BD5D}"/>
              </a:ext>
            </a:extLst>
          </p:cNvPr>
          <p:cNvSpPr txBox="1"/>
          <p:nvPr/>
        </p:nvSpPr>
        <p:spPr>
          <a:xfrm>
            <a:off x="5097462" y="3042393"/>
            <a:ext cx="1769923" cy="2593659"/>
          </a:xfrm>
          <a:prstGeom prst="rect">
            <a:avLst/>
          </a:prstGeom>
        </p:spPr>
        <p:txBody>
          <a:bodyPr vert="horz" wrap="square" lIns="0" tIns="15875" rIns="0" bIns="0" rtlCol="0">
            <a:spAutoFit/>
          </a:bodyPr>
          <a:lstStyle/>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Ο επιτιθέμενος επιλέγει ο ίδιος το απλό κείμενο και λαμβάνει το αντίστοιχο </a:t>
            </a:r>
            <a:r>
              <a:rPr lang="el-GR" sz="1100" spc="65" dirty="0" err="1">
                <a:solidFill>
                  <a:srgbClr val="FFFFFF"/>
                </a:solidFill>
                <a:latin typeface="Calibri"/>
                <a:cs typeface="Calibri"/>
              </a:rPr>
              <a:t>κρυπτοκείμενο</a:t>
            </a:r>
            <a:r>
              <a:rPr lang="el-GR" sz="1100" spc="65" dirty="0">
                <a:solidFill>
                  <a:srgbClr val="FFFFFF"/>
                </a:solidFill>
                <a:latin typeface="Calibri"/>
                <a:cs typeface="Calibri"/>
              </a:rPr>
              <a:t>. Διαθέτει:</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Τον αλγόριθμο κρυπτογράφησης</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a:t>
            </a:r>
            <a:r>
              <a:rPr lang="el-GR" sz="1100" spc="65" dirty="0" err="1">
                <a:solidFill>
                  <a:srgbClr val="FFFFFF"/>
                </a:solidFill>
                <a:latin typeface="Calibri"/>
                <a:cs typeface="Calibri"/>
              </a:rPr>
              <a:t>Κρυπτοκείμενα</a:t>
            </a: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Επιλεγμένα μηνύματα απλού κειμένου και τα αντίστοιχα </a:t>
            </a:r>
            <a:r>
              <a:rPr lang="el-GR" sz="1100" spc="65" dirty="0" err="1">
                <a:solidFill>
                  <a:srgbClr val="FFFFFF"/>
                </a:solidFill>
                <a:latin typeface="Calibri"/>
                <a:cs typeface="Calibri"/>
              </a:rPr>
              <a:t>κρυπτοκείμενα</a:t>
            </a:r>
            <a:r>
              <a:rPr lang="el-GR" sz="1100" spc="65" dirty="0">
                <a:solidFill>
                  <a:srgbClr val="FFFFFF"/>
                </a:solidFill>
                <a:latin typeface="Calibri"/>
                <a:cs typeface="Calibri"/>
              </a:rPr>
              <a:t> τους</a:t>
            </a:r>
            <a:endParaRPr lang="el-GR" sz="1100" dirty="0">
              <a:latin typeface="Calibri"/>
              <a:cs typeface="Calibri"/>
            </a:endParaRPr>
          </a:p>
        </p:txBody>
      </p:sp>
      <p:sp>
        <p:nvSpPr>
          <p:cNvPr id="45" name="object 26">
            <a:extLst>
              <a:ext uri="{FF2B5EF4-FFF2-40B4-BE49-F238E27FC236}">
                <a16:creationId xmlns:a16="http://schemas.microsoft.com/office/drawing/2014/main" id="{51E30237-EF69-7F50-BC14-1D8F5D63D586}"/>
              </a:ext>
            </a:extLst>
          </p:cNvPr>
          <p:cNvSpPr txBox="1"/>
          <p:nvPr/>
        </p:nvSpPr>
        <p:spPr>
          <a:xfrm>
            <a:off x="7492027" y="2963862"/>
            <a:ext cx="1769923" cy="2568011"/>
          </a:xfrm>
          <a:prstGeom prst="rect">
            <a:avLst/>
          </a:prstGeom>
        </p:spPr>
        <p:txBody>
          <a:bodyPr vert="horz" wrap="square" lIns="0" tIns="15875" rIns="0" bIns="0" rtlCol="0">
            <a:spAutoFit/>
          </a:bodyPr>
          <a:lstStyle/>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Ο επιτιθέμενος επιλέγει το </a:t>
            </a:r>
            <a:r>
              <a:rPr lang="el-GR" sz="1100" spc="65" dirty="0" err="1">
                <a:solidFill>
                  <a:srgbClr val="FFFFFF"/>
                </a:solidFill>
                <a:latin typeface="Calibri"/>
                <a:cs typeface="Calibri"/>
              </a:rPr>
              <a:t>κρυπτοκείμενο</a:t>
            </a:r>
            <a:r>
              <a:rPr lang="el-GR" sz="1100" spc="65" dirty="0">
                <a:solidFill>
                  <a:srgbClr val="FFFFFF"/>
                </a:solidFill>
                <a:latin typeface="Calibri"/>
                <a:cs typeface="Calibri"/>
              </a:rPr>
              <a:t> και αποκτά το αντίστοιχο </a:t>
            </a:r>
            <a:r>
              <a:rPr lang="el-GR" sz="1100" spc="65" dirty="0" err="1">
                <a:solidFill>
                  <a:srgbClr val="FFFFFF"/>
                </a:solidFill>
                <a:latin typeface="Calibri"/>
                <a:cs typeface="Calibri"/>
              </a:rPr>
              <a:t>αποκρυπτογραφημένο</a:t>
            </a:r>
            <a:r>
              <a:rPr lang="el-GR" sz="1100" spc="65" dirty="0">
                <a:solidFill>
                  <a:srgbClr val="FFFFFF"/>
                </a:solidFill>
                <a:latin typeface="Calibri"/>
                <a:cs typeface="Calibri"/>
              </a:rPr>
              <a:t> απλό κείμενο. Διαθέτει:</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Τον αλγόριθμο κρυπτογράφησης</a:t>
            </a: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a:t>
            </a:r>
            <a:r>
              <a:rPr lang="el-GR" sz="1100" spc="65" dirty="0" err="1">
                <a:solidFill>
                  <a:srgbClr val="FFFFFF"/>
                </a:solidFill>
                <a:latin typeface="Calibri"/>
                <a:cs typeface="Calibri"/>
              </a:rPr>
              <a:t>Κρυπτοκείμενα</a:t>
            </a: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Επιλεγμένα </a:t>
            </a:r>
            <a:r>
              <a:rPr lang="el-GR" sz="1100" spc="65" dirty="0" err="1">
                <a:solidFill>
                  <a:srgbClr val="FFFFFF"/>
                </a:solidFill>
                <a:latin typeface="Calibri"/>
                <a:cs typeface="Calibri"/>
              </a:rPr>
              <a:t>κρυπτοκείμενα</a:t>
            </a:r>
            <a:r>
              <a:rPr lang="el-GR" sz="1100" spc="65" dirty="0">
                <a:solidFill>
                  <a:srgbClr val="FFFFFF"/>
                </a:solidFill>
                <a:latin typeface="Calibri"/>
                <a:cs typeface="Calibri"/>
              </a:rPr>
              <a:t> και τα αντίστοιχα απλά κείμενα που αποκρυπτογραφήθηκαν με το μυστικό κλειδί</a:t>
            </a:r>
            <a:endParaRPr lang="el-GR" sz="1100" dirty="0">
              <a:latin typeface="Calibri"/>
              <a:cs typeface="Calibri"/>
            </a:endParaRPr>
          </a:p>
        </p:txBody>
      </p:sp>
      <p:sp>
        <p:nvSpPr>
          <p:cNvPr id="46" name="object 26">
            <a:extLst>
              <a:ext uri="{FF2B5EF4-FFF2-40B4-BE49-F238E27FC236}">
                <a16:creationId xmlns:a16="http://schemas.microsoft.com/office/drawing/2014/main" id="{6A0E1DF6-A963-01FC-3FFC-9E076E3683E6}"/>
              </a:ext>
            </a:extLst>
          </p:cNvPr>
          <p:cNvSpPr txBox="1"/>
          <p:nvPr/>
        </p:nvSpPr>
        <p:spPr>
          <a:xfrm>
            <a:off x="9670431" y="2993626"/>
            <a:ext cx="1769923" cy="2593659"/>
          </a:xfrm>
          <a:prstGeom prst="rect">
            <a:avLst/>
          </a:prstGeom>
        </p:spPr>
        <p:txBody>
          <a:bodyPr vert="horz" wrap="square" lIns="0" tIns="15875" rIns="0" bIns="0" rtlCol="0">
            <a:spAutoFit/>
          </a:bodyPr>
          <a:lstStyle/>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Ο επιτιθέμενος μπορεί να επιλέξει είτε απλό είτε </a:t>
            </a:r>
            <a:r>
              <a:rPr lang="el-GR" sz="1100" spc="65" dirty="0" err="1">
                <a:solidFill>
                  <a:srgbClr val="FFFFFF"/>
                </a:solidFill>
                <a:latin typeface="Calibri"/>
                <a:cs typeface="Calibri"/>
              </a:rPr>
              <a:t>κρυπτοκείμενο</a:t>
            </a:r>
            <a:r>
              <a:rPr lang="el-GR" sz="1100" spc="65" dirty="0">
                <a:solidFill>
                  <a:srgbClr val="FFFFFF"/>
                </a:solidFill>
                <a:latin typeface="Calibri"/>
                <a:cs typeface="Calibri"/>
              </a:rPr>
              <a:t>, και να αποκτήσει την αντίστοιχη μορφή του. Διαθέτει:</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Τον αλγόριθμο κρυπτογράφησης</a:t>
            </a: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a:t>
            </a:r>
            <a:r>
              <a:rPr lang="el-GR" sz="1100" spc="65" dirty="0" err="1">
                <a:solidFill>
                  <a:srgbClr val="FFFFFF"/>
                </a:solidFill>
                <a:latin typeface="Calibri"/>
                <a:cs typeface="Calibri"/>
              </a:rPr>
              <a:t>Κρυπτοκείμενα</a:t>
            </a: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endParaRPr lang="el-GR" sz="1100" spc="65" dirty="0">
              <a:solidFill>
                <a:srgbClr val="FFFFFF"/>
              </a:solidFill>
              <a:latin typeface="Calibri"/>
              <a:cs typeface="Calibri"/>
            </a:endParaRPr>
          </a:p>
          <a:p>
            <a:pPr marL="74295" marR="5080" indent="-62230">
              <a:lnSpc>
                <a:spcPts val="1340"/>
              </a:lnSpc>
              <a:spcBef>
                <a:spcPts val="125"/>
              </a:spcBef>
              <a:buClr>
                <a:srgbClr val="FFB800"/>
              </a:buClr>
              <a:buSzPct val="118181"/>
              <a:buFont typeface="Arial"/>
              <a:buChar char="•"/>
              <a:tabLst>
                <a:tab pos="74930" algn="l"/>
              </a:tabLst>
            </a:pPr>
            <a:r>
              <a:rPr lang="el-GR" sz="1100" spc="65" dirty="0">
                <a:solidFill>
                  <a:srgbClr val="FFFFFF"/>
                </a:solidFill>
                <a:latin typeface="Calibri"/>
                <a:cs typeface="Calibri"/>
              </a:rPr>
              <a:t>    Επιλεγμένα απλά ή </a:t>
            </a:r>
            <a:r>
              <a:rPr lang="el-GR" sz="1100" spc="65" dirty="0" err="1">
                <a:solidFill>
                  <a:srgbClr val="FFFFFF"/>
                </a:solidFill>
                <a:latin typeface="Calibri"/>
                <a:cs typeface="Calibri"/>
              </a:rPr>
              <a:t>κρυπτοκείμενα</a:t>
            </a:r>
            <a:r>
              <a:rPr lang="el-GR" sz="1100" spc="65" dirty="0">
                <a:solidFill>
                  <a:srgbClr val="FFFFFF"/>
                </a:solidFill>
                <a:latin typeface="Calibri"/>
                <a:cs typeface="Calibri"/>
              </a:rPr>
              <a:t> και τις αντίστοιχες μετατροπές τους</a:t>
            </a:r>
            <a:endParaRPr lang="el-GR" sz="1100" dirty="0">
              <a:latin typeface="Calibri"/>
              <a:cs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18922" y="8889"/>
            <a:ext cx="4280535" cy="6837680"/>
            <a:chOff x="6618922" y="8889"/>
            <a:chExt cx="4280535" cy="6837680"/>
          </a:xfrm>
        </p:grpSpPr>
        <p:sp>
          <p:nvSpPr>
            <p:cNvPr id="3" name="object 3"/>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6634797" y="1895157"/>
              <a:ext cx="3081655" cy="3390900"/>
            </a:xfrm>
            <a:custGeom>
              <a:avLst/>
              <a:gdLst/>
              <a:ahLst/>
              <a:cxnLst/>
              <a:rect l="l" t="t" r="r" b="b"/>
              <a:pathLst>
                <a:path w="3081654" h="3390900">
                  <a:moveTo>
                    <a:pt x="2567940" y="0"/>
                  </a:moveTo>
                  <a:lnTo>
                    <a:pt x="513715" y="0"/>
                  </a:lnTo>
                  <a:lnTo>
                    <a:pt x="466725" y="2222"/>
                  </a:lnTo>
                  <a:lnTo>
                    <a:pt x="421322" y="8254"/>
                  </a:lnTo>
                  <a:lnTo>
                    <a:pt x="377190" y="18414"/>
                  </a:lnTo>
                  <a:lnTo>
                    <a:pt x="334327" y="32067"/>
                  </a:lnTo>
                  <a:lnTo>
                    <a:pt x="293370" y="49529"/>
                  </a:lnTo>
                  <a:lnTo>
                    <a:pt x="254317" y="70167"/>
                  </a:lnTo>
                  <a:lnTo>
                    <a:pt x="217487" y="93979"/>
                  </a:lnTo>
                  <a:lnTo>
                    <a:pt x="182562" y="120650"/>
                  </a:lnTo>
                  <a:lnTo>
                    <a:pt x="150495" y="150494"/>
                  </a:lnTo>
                  <a:lnTo>
                    <a:pt x="120650" y="182562"/>
                  </a:lnTo>
                  <a:lnTo>
                    <a:pt x="93980" y="217487"/>
                  </a:lnTo>
                  <a:lnTo>
                    <a:pt x="70167" y="254317"/>
                  </a:lnTo>
                  <a:lnTo>
                    <a:pt x="49530" y="293369"/>
                  </a:lnTo>
                  <a:lnTo>
                    <a:pt x="32067" y="334327"/>
                  </a:lnTo>
                  <a:lnTo>
                    <a:pt x="18415" y="377189"/>
                  </a:lnTo>
                  <a:lnTo>
                    <a:pt x="8255" y="421322"/>
                  </a:lnTo>
                  <a:lnTo>
                    <a:pt x="2222" y="466725"/>
                  </a:lnTo>
                  <a:lnTo>
                    <a:pt x="0" y="513714"/>
                  </a:lnTo>
                  <a:lnTo>
                    <a:pt x="0" y="2877185"/>
                  </a:lnTo>
                  <a:lnTo>
                    <a:pt x="2222" y="2924174"/>
                  </a:lnTo>
                  <a:lnTo>
                    <a:pt x="8255" y="2969577"/>
                  </a:lnTo>
                  <a:lnTo>
                    <a:pt x="18415" y="3013710"/>
                  </a:lnTo>
                  <a:lnTo>
                    <a:pt x="32067" y="3056572"/>
                  </a:lnTo>
                  <a:lnTo>
                    <a:pt x="49530" y="3097529"/>
                  </a:lnTo>
                  <a:lnTo>
                    <a:pt x="70167" y="3136582"/>
                  </a:lnTo>
                  <a:lnTo>
                    <a:pt x="93980" y="3173412"/>
                  </a:lnTo>
                  <a:lnTo>
                    <a:pt x="120650" y="3208337"/>
                  </a:lnTo>
                  <a:lnTo>
                    <a:pt x="150495" y="3240404"/>
                  </a:lnTo>
                  <a:lnTo>
                    <a:pt x="182562" y="3270250"/>
                  </a:lnTo>
                  <a:lnTo>
                    <a:pt x="217487" y="3296919"/>
                  </a:lnTo>
                  <a:lnTo>
                    <a:pt x="254317" y="3320732"/>
                  </a:lnTo>
                  <a:lnTo>
                    <a:pt x="293370" y="3341369"/>
                  </a:lnTo>
                  <a:lnTo>
                    <a:pt x="334327" y="3358832"/>
                  </a:lnTo>
                  <a:lnTo>
                    <a:pt x="377190" y="3372484"/>
                  </a:lnTo>
                  <a:lnTo>
                    <a:pt x="421322" y="3382644"/>
                  </a:lnTo>
                  <a:lnTo>
                    <a:pt x="466725" y="3388677"/>
                  </a:lnTo>
                  <a:lnTo>
                    <a:pt x="513715" y="3390900"/>
                  </a:lnTo>
                  <a:lnTo>
                    <a:pt x="2567940" y="3390900"/>
                  </a:lnTo>
                  <a:lnTo>
                    <a:pt x="2614612" y="3388677"/>
                  </a:lnTo>
                  <a:lnTo>
                    <a:pt x="2660332" y="3382644"/>
                  </a:lnTo>
                  <a:lnTo>
                    <a:pt x="2704465" y="3372484"/>
                  </a:lnTo>
                  <a:lnTo>
                    <a:pt x="2747010" y="3358832"/>
                  </a:lnTo>
                  <a:lnTo>
                    <a:pt x="2787967" y="3341369"/>
                  </a:lnTo>
                  <a:lnTo>
                    <a:pt x="2827020" y="3320732"/>
                  </a:lnTo>
                  <a:lnTo>
                    <a:pt x="2864167" y="3296919"/>
                  </a:lnTo>
                  <a:lnTo>
                    <a:pt x="2898775" y="3270250"/>
                  </a:lnTo>
                  <a:lnTo>
                    <a:pt x="2931160" y="3240404"/>
                  </a:lnTo>
                  <a:lnTo>
                    <a:pt x="2960687" y="3208337"/>
                  </a:lnTo>
                  <a:lnTo>
                    <a:pt x="2987675" y="3173412"/>
                  </a:lnTo>
                  <a:lnTo>
                    <a:pt x="3011487" y="3136582"/>
                  </a:lnTo>
                  <a:lnTo>
                    <a:pt x="3032125" y="3097529"/>
                  </a:lnTo>
                  <a:lnTo>
                    <a:pt x="3049270" y="3056572"/>
                  </a:lnTo>
                  <a:lnTo>
                    <a:pt x="3063240" y="3013710"/>
                  </a:lnTo>
                  <a:lnTo>
                    <a:pt x="3073400" y="2969577"/>
                  </a:lnTo>
                  <a:lnTo>
                    <a:pt x="3079432" y="2924174"/>
                  </a:lnTo>
                  <a:lnTo>
                    <a:pt x="3081655" y="2877185"/>
                  </a:lnTo>
                  <a:lnTo>
                    <a:pt x="3081655" y="513714"/>
                  </a:lnTo>
                  <a:lnTo>
                    <a:pt x="3079432" y="466725"/>
                  </a:lnTo>
                  <a:lnTo>
                    <a:pt x="3073400" y="421322"/>
                  </a:lnTo>
                  <a:lnTo>
                    <a:pt x="3063240" y="377189"/>
                  </a:lnTo>
                  <a:lnTo>
                    <a:pt x="3049270" y="334327"/>
                  </a:lnTo>
                  <a:lnTo>
                    <a:pt x="3032125" y="293369"/>
                  </a:lnTo>
                  <a:lnTo>
                    <a:pt x="3011487" y="254317"/>
                  </a:lnTo>
                  <a:lnTo>
                    <a:pt x="2987675" y="217487"/>
                  </a:lnTo>
                  <a:lnTo>
                    <a:pt x="2960687" y="182562"/>
                  </a:lnTo>
                  <a:lnTo>
                    <a:pt x="2931160" y="150494"/>
                  </a:lnTo>
                  <a:lnTo>
                    <a:pt x="2898775" y="120650"/>
                  </a:lnTo>
                  <a:lnTo>
                    <a:pt x="2864167" y="93979"/>
                  </a:lnTo>
                  <a:lnTo>
                    <a:pt x="2827020" y="70167"/>
                  </a:lnTo>
                  <a:lnTo>
                    <a:pt x="2787967" y="49529"/>
                  </a:lnTo>
                  <a:lnTo>
                    <a:pt x="2747010" y="32067"/>
                  </a:lnTo>
                  <a:lnTo>
                    <a:pt x="2704465" y="18414"/>
                  </a:lnTo>
                  <a:lnTo>
                    <a:pt x="2660332" y="8254"/>
                  </a:lnTo>
                  <a:lnTo>
                    <a:pt x="2614612" y="2222"/>
                  </a:lnTo>
                  <a:lnTo>
                    <a:pt x="2567940" y="0"/>
                  </a:lnTo>
                  <a:close/>
                </a:path>
              </a:pathLst>
            </a:custGeom>
            <a:solidFill>
              <a:srgbClr val="000000"/>
            </a:solidFill>
          </p:spPr>
          <p:txBody>
            <a:bodyPr wrap="square" lIns="0" tIns="0" rIns="0" bIns="0" rtlCol="0"/>
            <a:lstStyle/>
            <a:p>
              <a:endParaRPr/>
            </a:p>
          </p:txBody>
        </p:sp>
        <p:sp>
          <p:nvSpPr>
            <p:cNvPr id="5" name="object 5"/>
            <p:cNvSpPr/>
            <p:nvPr/>
          </p:nvSpPr>
          <p:spPr>
            <a:xfrm>
              <a:off x="6634797" y="1895157"/>
              <a:ext cx="3081655" cy="3390900"/>
            </a:xfrm>
            <a:custGeom>
              <a:avLst/>
              <a:gdLst/>
              <a:ahLst/>
              <a:cxnLst/>
              <a:rect l="l" t="t" r="r" b="b"/>
              <a:pathLst>
                <a:path w="3081654" h="3390900">
                  <a:moveTo>
                    <a:pt x="0" y="513714"/>
                  </a:moveTo>
                  <a:lnTo>
                    <a:pt x="2222" y="466725"/>
                  </a:lnTo>
                  <a:lnTo>
                    <a:pt x="8255" y="421322"/>
                  </a:lnTo>
                  <a:lnTo>
                    <a:pt x="18415" y="377189"/>
                  </a:lnTo>
                  <a:lnTo>
                    <a:pt x="32067" y="334327"/>
                  </a:lnTo>
                  <a:lnTo>
                    <a:pt x="49530" y="293369"/>
                  </a:lnTo>
                  <a:lnTo>
                    <a:pt x="70167" y="254317"/>
                  </a:lnTo>
                  <a:lnTo>
                    <a:pt x="93980" y="217487"/>
                  </a:lnTo>
                  <a:lnTo>
                    <a:pt x="120650" y="182562"/>
                  </a:lnTo>
                  <a:lnTo>
                    <a:pt x="150495" y="150494"/>
                  </a:lnTo>
                  <a:lnTo>
                    <a:pt x="182562" y="120650"/>
                  </a:lnTo>
                  <a:lnTo>
                    <a:pt x="217487" y="93979"/>
                  </a:lnTo>
                  <a:lnTo>
                    <a:pt x="254317" y="70167"/>
                  </a:lnTo>
                  <a:lnTo>
                    <a:pt x="293370" y="49529"/>
                  </a:lnTo>
                  <a:lnTo>
                    <a:pt x="334327" y="32067"/>
                  </a:lnTo>
                  <a:lnTo>
                    <a:pt x="377190" y="18414"/>
                  </a:lnTo>
                  <a:lnTo>
                    <a:pt x="421322" y="8254"/>
                  </a:lnTo>
                  <a:lnTo>
                    <a:pt x="466725" y="2222"/>
                  </a:lnTo>
                  <a:lnTo>
                    <a:pt x="513715" y="0"/>
                  </a:lnTo>
                  <a:lnTo>
                    <a:pt x="2567940" y="0"/>
                  </a:lnTo>
                  <a:lnTo>
                    <a:pt x="2614612" y="2222"/>
                  </a:lnTo>
                  <a:lnTo>
                    <a:pt x="2660332" y="8254"/>
                  </a:lnTo>
                  <a:lnTo>
                    <a:pt x="2704465" y="18414"/>
                  </a:lnTo>
                  <a:lnTo>
                    <a:pt x="2747010" y="32067"/>
                  </a:lnTo>
                  <a:lnTo>
                    <a:pt x="2787967" y="49529"/>
                  </a:lnTo>
                  <a:lnTo>
                    <a:pt x="2827020" y="70167"/>
                  </a:lnTo>
                  <a:lnTo>
                    <a:pt x="2864167" y="93979"/>
                  </a:lnTo>
                  <a:lnTo>
                    <a:pt x="2898775" y="120650"/>
                  </a:lnTo>
                  <a:lnTo>
                    <a:pt x="2931160" y="150494"/>
                  </a:lnTo>
                  <a:lnTo>
                    <a:pt x="2960687" y="182562"/>
                  </a:lnTo>
                  <a:lnTo>
                    <a:pt x="2987675" y="217487"/>
                  </a:lnTo>
                  <a:lnTo>
                    <a:pt x="3011487" y="254317"/>
                  </a:lnTo>
                  <a:lnTo>
                    <a:pt x="3032125" y="293369"/>
                  </a:lnTo>
                  <a:lnTo>
                    <a:pt x="3049270" y="334327"/>
                  </a:lnTo>
                  <a:lnTo>
                    <a:pt x="3063240" y="377189"/>
                  </a:lnTo>
                  <a:lnTo>
                    <a:pt x="3073400" y="421322"/>
                  </a:lnTo>
                  <a:lnTo>
                    <a:pt x="3079432" y="466725"/>
                  </a:lnTo>
                  <a:lnTo>
                    <a:pt x="3081655" y="513714"/>
                  </a:lnTo>
                  <a:lnTo>
                    <a:pt x="3081655" y="2877185"/>
                  </a:lnTo>
                  <a:lnTo>
                    <a:pt x="3079432" y="2924174"/>
                  </a:lnTo>
                  <a:lnTo>
                    <a:pt x="3073400" y="2969577"/>
                  </a:lnTo>
                  <a:lnTo>
                    <a:pt x="3063240" y="3013710"/>
                  </a:lnTo>
                  <a:lnTo>
                    <a:pt x="3049270" y="3056572"/>
                  </a:lnTo>
                  <a:lnTo>
                    <a:pt x="3032125" y="3097529"/>
                  </a:lnTo>
                  <a:lnTo>
                    <a:pt x="3011487" y="3136582"/>
                  </a:lnTo>
                  <a:lnTo>
                    <a:pt x="2987675" y="3173412"/>
                  </a:lnTo>
                  <a:lnTo>
                    <a:pt x="2960687" y="3208337"/>
                  </a:lnTo>
                  <a:lnTo>
                    <a:pt x="2931160" y="3240404"/>
                  </a:lnTo>
                  <a:lnTo>
                    <a:pt x="2898775" y="3270250"/>
                  </a:lnTo>
                  <a:lnTo>
                    <a:pt x="2864167" y="3296919"/>
                  </a:lnTo>
                  <a:lnTo>
                    <a:pt x="2827020" y="3320732"/>
                  </a:lnTo>
                  <a:lnTo>
                    <a:pt x="2787967" y="3341369"/>
                  </a:lnTo>
                  <a:lnTo>
                    <a:pt x="2747010" y="3358832"/>
                  </a:lnTo>
                  <a:lnTo>
                    <a:pt x="2704465" y="3372484"/>
                  </a:lnTo>
                  <a:lnTo>
                    <a:pt x="2660332" y="3382644"/>
                  </a:lnTo>
                  <a:lnTo>
                    <a:pt x="2614612" y="3388677"/>
                  </a:lnTo>
                  <a:lnTo>
                    <a:pt x="2567940" y="3390900"/>
                  </a:lnTo>
                  <a:lnTo>
                    <a:pt x="513715" y="3390900"/>
                  </a:lnTo>
                  <a:lnTo>
                    <a:pt x="466725" y="3388677"/>
                  </a:lnTo>
                  <a:lnTo>
                    <a:pt x="421322" y="3382644"/>
                  </a:lnTo>
                  <a:lnTo>
                    <a:pt x="377190" y="3372484"/>
                  </a:lnTo>
                  <a:lnTo>
                    <a:pt x="334327" y="3358832"/>
                  </a:lnTo>
                  <a:lnTo>
                    <a:pt x="293370" y="3341369"/>
                  </a:lnTo>
                  <a:lnTo>
                    <a:pt x="254317" y="3320732"/>
                  </a:lnTo>
                  <a:lnTo>
                    <a:pt x="217487" y="3296919"/>
                  </a:lnTo>
                  <a:lnTo>
                    <a:pt x="182562" y="3270250"/>
                  </a:lnTo>
                  <a:lnTo>
                    <a:pt x="150495" y="3240404"/>
                  </a:lnTo>
                  <a:lnTo>
                    <a:pt x="120650" y="3208337"/>
                  </a:lnTo>
                  <a:lnTo>
                    <a:pt x="93980" y="3173412"/>
                  </a:lnTo>
                  <a:lnTo>
                    <a:pt x="70167" y="3136582"/>
                  </a:lnTo>
                  <a:lnTo>
                    <a:pt x="49530" y="3097529"/>
                  </a:lnTo>
                  <a:lnTo>
                    <a:pt x="32067" y="3056572"/>
                  </a:lnTo>
                  <a:lnTo>
                    <a:pt x="18415" y="3013710"/>
                  </a:lnTo>
                  <a:lnTo>
                    <a:pt x="8255" y="2969577"/>
                  </a:lnTo>
                  <a:lnTo>
                    <a:pt x="2222" y="2924174"/>
                  </a:lnTo>
                  <a:lnTo>
                    <a:pt x="0" y="2877185"/>
                  </a:lnTo>
                  <a:lnTo>
                    <a:pt x="0" y="513714"/>
                  </a:lnTo>
                </a:path>
              </a:pathLst>
            </a:custGeom>
            <a:ln w="31749">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3104197" y="267652"/>
            <a:ext cx="5995035" cy="459740"/>
          </a:xfrm>
          <a:prstGeom prst="rect">
            <a:avLst/>
          </a:prstGeom>
        </p:spPr>
        <p:txBody>
          <a:bodyPr vert="horz" wrap="square" lIns="0" tIns="12700" rIns="0" bIns="0" rtlCol="0">
            <a:spAutoFit/>
          </a:bodyPr>
          <a:lstStyle/>
          <a:p>
            <a:pPr marL="12700">
              <a:lnSpc>
                <a:spcPct val="100000"/>
              </a:lnSpc>
              <a:spcBef>
                <a:spcPts val="100"/>
              </a:spcBef>
            </a:pPr>
            <a:r>
              <a:rPr sz="2850" spc="105" dirty="0"/>
              <a:t>Κρυπτανάλυση</a:t>
            </a:r>
            <a:r>
              <a:rPr sz="2850" spc="-25" dirty="0"/>
              <a:t> </a:t>
            </a:r>
            <a:r>
              <a:rPr sz="2850" spc="90" dirty="0"/>
              <a:t>και</a:t>
            </a:r>
            <a:r>
              <a:rPr sz="2850" spc="-25" dirty="0"/>
              <a:t> </a:t>
            </a:r>
            <a:r>
              <a:rPr sz="2850" spc="90" dirty="0"/>
              <a:t>επίθεση</a:t>
            </a:r>
            <a:r>
              <a:rPr sz="2850" spc="-10" dirty="0"/>
              <a:t> </a:t>
            </a:r>
            <a:r>
              <a:rPr sz="2850" spc="114" dirty="0"/>
              <a:t>ωμής</a:t>
            </a:r>
            <a:r>
              <a:rPr sz="2850" spc="-25" dirty="0"/>
              <a:t> </a:t>
            </a:r>
            <a:r>
              <a:rPr sz="2850" spc="85" dirty="0"/>
              <a:t>βίας</a:t>
            </a:r>
            <a:endParaRPr sz="2850"/>
          </a:p>
        </p:txBody>
      </p:sp>
      <p:sp>
        <p:nvSpPr>
          <p:cNvPr id="11" name="object 11"/>
          <p:cNvSpPr txBox="1"/>
          <p:nvPr/>
        </p:nvSpPr>
        <p:spPr>
          <a:xfrm>
            <a:off x="739140" y="931545"/>
            <a:ext cx="9014460" cy="443711"/>
          </a:xfrm>
          <a:prstGeom prst="rect">
            <a:avLst/>
          </a:prstGeom>
        </p:spPr>
        <p:txBody>
          <a:bodyPr vert="horz" wrap="square" lIns="0" tIns="12700" rIns="0" bIns="0" rtlCol="0">
            <a:spAutoFit/>
          </a:bodyPr>
          <a:lstStyle/>
          <a:p>
            <a:pPr marL="12700" marR="5080">
              <a:lnSpc>
                <a:spcPct val="100000"/>
              </a:lnSpc>
              <a:spcBef>
                <a:spcPts val="100"/>
              </a:spcBef>
              <a:tabLst>
                <a:tab pos="580390" algn="l"/>
              </a:tabLst>
            </a:pPr>
            <a:r>
              <a:rPr lang="el-GR" sz="1400" b="1" spc="100" dirty="0">
                <a:solidFill>
                  <a:srgbClr val="FFB800"/>
                </a:solidFill>
                <a:latin typeface="Calibri"/>
                <a:cs typeface="Calibri"/>
              </a:rPr>
              <a:t>Δύο επιπλέον ορισμοί των κρυπτογραφικών σχημάτων είναι ότι είτε απαιτούν υπερβολικά πολύ χρόνο είτε είναι υπερβολικά δαπανηρά για να σπάσει κανείς το </a:t>
            </a:r>
            <a:r>
              <a:rPr lang="el-GR" sz="1400" b="1" spc="100" dirty="0" err="1">
                <a:solidFill>
                  <a:srgbClr val="FFB800"/>
                </a:solidFill>
                <a:latin typeface="Calibri"/>
                <a:cs typeface="Calibri"/>
              </a:rPr>
              <a:t>κρυπτοσύστημα</a:t>
            </a:r>
            <a:r>
              <a:rPr lang="el-GR" sz="1400" b="1" spc="100" dirty="0">
                <a:solidFill>
                  <a:srgbClr val="FFB800"/>
                </a:solidFill>
                <a:latin typeface="Calibri"/>
                <a:cs typeface="Calibri"/>
              </a:rPr>
              <a:t>.</a:t>
            </a:r>
            <a:endParaRPr lang="el-GR" sz="1400" dirty="0">
              <a:latin typeface="Calibri"/>
              <a:cs typeface="Calibri"/>
            </a:endParaRPr>
          </a:p>
        </p:txBody>
      </p:sp>
      <p:sp>
        <p:nvSpPr>
          <p:cNvPr id="14" name="object 14"/>
          <p:cNvSpPr txBox="1"/>
          <p:nvPr/>
        </p:nvSpPr>
        <p:spPr>
          <a:xfrm>
            <a:off x="6977380" y="2024379"/>
            <a:ext cx="2466340" cy="314960"/>
          </a:xfrm>
          <a:prstGeom prst="rect">
            <a:avLst/>
          </a:prstGeom>
        </p:spPr>
        <p:txBody>
          <a:bodyPr vert="horz" wrap="square" lIns="0" tIns="12700" rIns="0" bIns="0" rtlCol="0">
            <a:spAutoFit/>
          </a:bodyPr>
          <a:lstStyle/>
          <a:p>
            <a:pPr marL="12700">
              <a:lnSpc>
                <a:spcPct val="100000"/>
              </a:lnSpc>
              <a:spcBef>
                <a:spcPts val="100"/>
              </a:spcBef>
            </a:pPr>
            <a:r>
              <a:rPr sz="1900" b="1" spc="30" dirty="0">
                <a:solidFill>
                  <a:srgbClr val="FFB800"/>
                </a:solidFill>
                <a:latin typeface="Calibri"/>
                <a:cs typeface="Calibri"/>
              </a:rPr>
              <a:t>Υπολογιστικά</a:t>
            </a:r>
            <a:r>
              <a:rPr sz="1900" b="1" dirty="0">
                <a:solidFill>
                  <a:srgbClr val="FFB800"/>
                </a:solidFill>
                <a:latin typeface="Calibri"/>
                <a:cs typeface="Calibri"/>
              </a:rPr>
              <a:t> </a:t>
            </a:r>
            <a:r>
              <a:rPr sz="1900" b="1" spc="40" dirty="0">
                <a:solidFill>
                  <a:srgbClr val="FFB800"/>
                </a:solidFill>
                <a:latin typeface="Calibri"/>
                <a:cs typeface="Calibri"/>
              </a:rPr>
              <a:t>ασφαλές</a:t>
            </a:r>
            <a:endParaRPr sz="1900">
              <a:latin typeface="Calibri"/>
              <a:cs typeface="Calibri"/>
            </a:endParaRPr>
          </a:p>
        </p:txBody>
      </p:sp>
      <p:sp>
        <p:nvSpPr>
          <p:cNvPr id="15" name="object 15"/>
          <p:cNvSpPr txBox="1"/>
          <p:nvPr/>
        </p:nvSpPr>
        <p:spPr>
          <a:xfrm>
            <a:off x="7147877" y="2928937"/>
            <a:ext cx="2226310" cy="1362075"/>
          </a:xfrm>
          <a:prstGeom prst="rect">
            <a:avLst/>
          </a:prstGeom>
        </p:spPr>
        <p:txBody>
          <a:bodyPr vert="horz" wrap="square" lIns="0" tIns="12700" rIns="0" bIns="0" rtlCol="0">
            <a:spAutoFit/>
          </a:bodyPr>
          <a:lstStyle/>
          <a:p>
            <a:pPr marL="12065" marR="5080" algn="ctr">
              <a:lnSpc>
                <a:spcPct val="100000"/>
              </a:lnSpc>
              <a:spcBef>
                <a:spcPts val="100"/>
              </a:spcBef>
            </a:pPr>
            <a:r>
              <a:rPr sz="1100" spc="110" dirty="0">
                <a:solidFill>
                  <a:srgbClr val="FFFFFF"/>
                </a:solidFill>
                <a:latin typeface="Calibri"/>
                <a:cs typeface="Calibri"/>
              </a:rPr>
              <a:t>Δεδομένων</a:t>
            </a:r>
            <a:r>
              <a:rPr sz="1100" spc="15" dirty="0">
                <a:solidFill>
                  <a:srgbClr val="FFFFFF"/>
                </a:solidFill>
                <a:latin typeface="Calibri"/>
                <a:cs typeface="Calibri"/>
              </a:rPr>
              <a:t> </a:t>
            </a:r>
            <a:r>
              <a:rPr sz="1100" b="1" spc="110" dirty="0">
                <a:solidFill>
                  <a:srgbClr val="FFFFFF"/>
                </a:solidFill>
                <a:latin typeface="Calibri"/>
                <a:cs typeface="Calibri"/>
              </a:rPr>
              <a:t>των</a:t>
            </a:r>
            <a:r>
              <a:rPr sz="1100" b="1" spc="20" dirty="0">
                <a:solidFill>
                  <a:srgbClr val="FFFFFF"/>
                </a:solidFill>
                <a:latin typeface="Calibri"/>
                <a:cs typeface="Calibri"/>
              </a:rPr>
              <a:t> </a:t>
            </a:r>
            <a:r>
              <a:rPr sz="1100" b="1" spc="105" dirty="0">
                <a:solidFill>
                  <a:srgbClr val="FFFFFF"/>
                </a:solidFill>
                <a:latin typeface="Calibri"/>
                <a:cs typeface="Calibri"/>
              </a:rPr>
              <a:t>περιορισμένων </a:t>
            </a:r>
            <a:r>
              <a:rPr sz="1100" b="1" spc="-229" dirty="0">
                <a:solidFill>
                  <a:srgbClr val="FFFFFF"/>
                </a:solidFill>
                <a:latin typeface="Calibri"/>
                <a:cs typeface="Calibri"/>
              </a:rPr>
              <a:t> </a:t>
            </a:r>
            <a:r>
              <a:rPr sz="1100" b="1" spc="105" dirty="0">
                <a:solidFill>
                  <a:srgbClr val="FFFFFF"/>
                </a:solidFill>
                <a:latin typeface="Calibri"/>
                <a:cs typeface="Calibri"/>
              </a:rPr>
              <a:t>υπολογιστικών </a:t>
            </a:r>
            <a:r>
              <a:rPr sz="1100" b="1" spc="120" dirty="0">
                <a:solidFill>
                  <a:srgbClr val="FFFFFF"/>
                </a:solidFill>
                <a:latin typeface="Calibri"/>
                <a:cs typeface="Calibri"/>
              </a:rPr>
              <a:t>πόρων </a:t>
            </a:r>
            <a:r>
              <a:rPr sz="1100" b="1" spc="75" dirty="0">
                <a:solidFill>
                  <a:srgbClr val="FFFFFF"/>
                </a:solidFill>
                <a:latin typeface="Calibri"/>
                <a:cs typeface="Calibri"/>
              </a:rPr>
              <a:t>(</a:t>
            </a:r>
            <a:r>
              <a:rPr sz="1100" spc="75" dirty="0">
                <a:solidFill>
                  <a:srgbClr val="FFFFFF"/>
                </a:solidFill>
                <a:latin typeface="Calibri"/>
                <a:cs typeface="Calibri"/>
              </a:rPr>
              <a:t>π.χ. </a:t>
            </a:r>
            <a:r>
              <a:rPr sz="1100" spc="114" dirty="0">
                <a:solidFill>
                  <a:srgbClr val="FFFFFF"/>
                </a:solidFill>
                <a:latin typeface="Calibri"/>
                <a:cs typeface="Calibri"/>
              </a:rPr>
              <a:t>ο </a:t>
            </a:r>
            <a:r>
              <a:rPr sz="1100" spc="120" dirty="0">
                <a:solidFill>
                  <a:srgbClr val="FFFFFF"/>
                </a:solidFill>
                <a:latin typeface="Calibri"/>
                <a:cs typeface="Calibri"/>
              </a:rPr>
              <a:t> </a:t>
            </a:r>
            <a:r>
              <a:rPr sz="1100" spc="100" dirty="0">
                <a:solidFill>
                  <a:srgbClr val="FFFFFF"/>
                </a:solidFill>
                <a:latin typeface="Calibri"/>
                <a:cs typeface="Calibri"/>
              </a:rPr>
              <a:t>χρόνος </a:t>
            </a:r>
            <a:r>
              <a:rPr sz="1100" spc="114" dirty="0">
                <a:solidFill>
                  <a:srgbClr val="FFFFFF"/>
                </a:solidFill>
                <a:latin typeface="Calibri"/>
                <a:cs typeface="Calibri"/>
              </a:rPr>
              <a:t>που </a:t>
            </a:r>
            <a:r>
              <a:rPr sz="1100" spc="90" dirty="0">
                <a:solidFill>
                  <a:srgbClr val="FFFFFF"/>
                </a:solidFill>
                <a:latin typeface="Calibri"/>
                <a:cs typeface="Calibri"/>
              </a:rPr>
              <a:t>απαιτείται για </a:t>
            </a:r>
            <a:r>
              <a:rPr sz="1100" b="1" spc="100" dirty="0">
                <a:solidFill>
                  <a:srgbClr val="FFFFFF"/>
                </a:solidFill>
                <a:latin typeface="Calibri"/>
                <a:cs typeface="Calibri"/>
              </a:rPr>
              <a:t>τους </a:t>
            </a:r>
            <a:r>
              <a:rPr sz="1100" b="1" spc="-235" dirty="0">
                <a:solidFill>
                  <a:srgbClr val="FFFFFF"/>
                </a:solidFill>
                <a:latin typeface="Calibri"/>
                <a:cs typeface="Calibri"/>
              </a:rPr>
              <a:t> </a:t>
            </a:r>
            <a:r>
              <a:rPr sz="1100" b="1" spc="105" dirty="0">
                <a:solidFill>
                  <a:srgbClr val="FFFFFF"/>
                </a:solidFill>
                <a:latin typeface="Calibri"/>
                <a:cs typeface="Calibri"/>
              </a:rPr>
              <a:t>υπολογισμούς </a:t>
            </a:r>
            <a:r>
              <a:rPr sz="1100" b="1" spc="85" dirty="0">
                <a:solidFill>
                  <a:srgbClr val="FFFFFF"/>
                </a:solidFill>
                <a:latin typeface="Calibri"/>
                <a:cs typeface="Calibri"/>
              </a:rPr>
              <a:t>είναι </a:t>
            </a:r>
            <a:r>
              <a:rPr sz="1100" b="1" spc="90" dirty="0">
                <a:solidFill>
                  <a:srgbClr val="FFFFFF"/>
                </a:solidFill>
                <a:latin typeface="Calibri"/>
                <a:cs typeface="Calibri"/>
              </a:rPr>
              <a:t> </a:t>
            </a:r>
            <a:r>
              <a:rPr sz="1100" spc="100" dirty="0">
                <a:solidFill>
                  <a:srgbClr val="FFFFFF"/>
                </a:solidFill>
                <a:latin typeface="Calibri"/>
                <a:cs typeface="Calibri"/>
              </a:rPr>
              <a:t>μεγαλύτερος</a:t>
            </a:r>
            <a:r>
              <a:rPr sz="1100" spc="130" dirty="0">
                <a:solidFill>
                  <a:srgbClr val="FFFFFF"/>
                </a:solidFill>
                <a:latin typeface="Calibri"/>
                <a:cs typeface="Calibri"/>
              </a:rPr>
              <a:t> </a:t>
            </a:r>
            <a:r>
              <a:rPr sz="1100" spc="120" dirty="0">
                <a:solidFill>
                  <a:srgbClr val="FFFFFF"/>
                </a:solidFill>
                <a:latin typeface="Calibri"/>
                <a:cs typeface="Calibri"/>
              </a:rPr>
              <a:t>από</a:t>
            </a:r>
            <a:r>
              <a:rPr sz="1100" spc="135" dirty="0">
                <a:solidFill>
                  <a:srgbClr val="FFFFFF"/>
                </a:solidFill>
                <a:latin typeface="Calibri"/>
                <a:cs typeface="Calibri"/>
              </a:rPr>
              <a:t> </a:t>
            </a:r>
            <a:r>
              <a:rPr sz="1100" spc="100" dirty="0">
                <a:solidFill>
                  <a:srgbClr val="FFFFFF"/>
                </a:solidFill>
                <a:latin typeface="Calibri"/>
                <a:cs typeface="Calibri"/>
              </a:rPr>
              <a:t>την</a:t>
            </a:r>
            <a:r>
              <a:rPr sz="1100" spc="125" dirty="0">
                <a:solidFill>
                  <a:srgbClr val="FFFFFF"/>
                </a:solidFill>
                <a:latin typeface="Calibri"/>
                <a:cs typeface="Calibri"/>
              </a:rPr>
              <a:t> </a:t>
            </a:r>
            <a:r>
              <a:rPr sz="1100" spc="90" dirty="0">
                <a:solidFill>
                  <a:srgbClr val="FFFFFF"/>
                </a:solidFill>
                <a:latin typeface="Calibri"/>
                <a:cs typeface="Calibri"/>
              </a:rPr>
              <a:t>ηλικία </a:t>
            </a:r>
            <a:r>
              <a:rPr sz="1100" spc="95" dirty="0">
                <a:solidFill>
                  <a:srgbClr val="FFFFFF"/>
                </a:solidFill>
                <a:latin typeface="Calibri"/>
                <a:cs typeface="Calibri"/>
              </a:rPr>
              <a:t> </a:t>
            </a:r>
            <a:r>
              <a:rPr sz="1100" spc="105" dirty="0">
                <a:solidFill>
                  <a:srgbClr val="FFFFFF"/>
                </a:solidFill>
                <a:latin typeface="Calibri"/>
                <a:cs typeface="Calibri"/>
              </a:rPr>
              <a:t>του </a:t>
            </a:r>
            <a:r>
              <a:rPr sz="1100" spc="95" dirty="0">
                <a:solidFill>
                  <a:srgbClr val="FFFFFF"/>
                </a:solidFill>
                <a:latin typeface="Calibri"/>
                <a:cs typeface="Calibri"/>
              </a:rPr>
              <a:t>σύμπαντος), το </a:t>
            </a:r>
            <a:r>
              <a:rPr sz="1100" spc="100" dirty="0">
                <a:solidFill>
                  <a:srgbClr val="FFFFFF"/>
                </a:solidFill>
                <a:latin typeface="Calibri"/>
                <a:cs typeface="Calibri"/>
              </a:rPr>
              <a:t> </a:t>
            </a:r>
            <a:r>
              <a:rPr sz="1100" spc="110" dirty="0">
                <a:solidFill>
                  <a:srgbClr val="FFFFFF"/>
                </a:solidFill>
                <a:latin typeface="Calibri"/>
                <a:cs typeface="Calibri"/>
              </a:rPr>
              <a:t>κρυπτογράφημα </a:t>
            </a:r>
            <a:r>
              <a:rPr sz="1100" spc="100" dirty="0">
                <a:solidFill>
                  <a:srgbClr val="FFFFFF"/>
                </a:solidFill>
                <a:latin typeface="Calibri"/>
                <a:cs typeface="Calibri"/>
              </a:rPr>
              <a:t>δεν μπορεί </a:t>
            </a:r>
            <a:r>
              <a:rPr sz="1100" spc="110" dirty="0">
                <a:solidFill>
                  <a:srgbClr val="FFFFFF"/>
                </a:solidFill>
                <a:latin typeface="Calibri"/>
                <a:cs typeface="Calibri"/>
              </a:rPr>
              <a:t>να </a:t>
            </a:r>
            <a:r>
              <a:rPr sz="1100" spc="-235" dirty="0">
                <a:solidFill>
                  <a:srgbClr val="FFFFFF"/>
                </a:solidFill>
                <a:latin typeface="Calibri"/>
                <a:cs typeface="Calibri"/>
              </a:rPr>
              <a:t> </a:t>
            </a:r>
            <a:r>
              <a:rPr sz="1100" spc="95" dirty="0">
                <a:solidFill>
                  <a:srgbClr val="FFFFFF"/>
                </a:solidFill>
                <a:latin typeface="Calibri"/>
                <a:cs typeface="Calibri"/>
              </a:rPr>
              <a:t>σπάσει.</a:t>
            </a:r>
            <a:endParaRPr sz="1100">
              <a:latin typeface="Calibri"/>
              <a:cs typeface="Calibri"/>
            </a:endParaRPr>
          </a:p>
        </p:txBody>
      </p:sp>
      <p:sp>
        <p:nvSpPr>
          <p:cNvPr id="16" name="object 16"/>
          <p:cNvSpPr txBox="1"/>
          <p:nvPr/>
        </p:nvSpPr>
        <p:spPr>
          <a:xfrm>
            <a:off x="11170602" y="569055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3</a:t>
            </a:r>
            <a:endParaRPr sz="850">
              <a:latin typeface="Calibri"/>
              <a:cs typeface="Calibri"/>
            </a:endParaRPr>
          </a:p>
        </p:txBody>
      </p:sp>
      <p:sp>
        <p:nvSpPr>
          <p:cNvPr id="17" name="object 17"/>
          <p:cNvSpPr txBox="1"/>
          <p:nvPr/>
        </p:nvSpPr>
        <p:spPr>
          <a:xfrm>
            <a:off x="259715" y="5952490"/>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grpSp>
        <p:nvGrpSpPr>
          <p:cNvPr id="18" name="object 18"/>
          <p:cNvGrpSpPr/>
          <p:nvPr/>
        </p:nvGrpSpPr>
        <p:grpSpPr>
          <a:xfrm>
            <a:off x="2059621" y="1863407"/>
            <a:ext cx="3113405" cy="3422650"/>
            <a:chOff x="2086610" y="1609407"/>
            <a:chExt cx="3113405" cy="3422650"/>
          </a:xfrm>
        </p:grpSpPr>
        <p:sp>
          <p:nvSpPr>
            <p:cNvPr id="19" name="object 19"/>
            <p:cNvSpPr/>
            <p:nvPr/>
          </p:nvSpPr>
          <p:spPr>
            <a:xfrm>
              <a:off x="2102485" y="1625282"/>
              <a:ext cx="3081655" cy="3390900"/>
            </a:xfrm>
            <a:custGeom>
              <a:avLst/>
              <a:gdLst/>
              <a:ahLst/>
              <a:cxnLst/>
              <a:rect l="l" t="t" r="r" b="b"/>
              <a:pathLst>
                <a:path w="3081654" h="3390900">
                  <a:moveTo>
                    <a:pt x="2567940" y="0"/>
                  </a:moveTo>
                  <a:lnTo>
                    <a:pt x="513714" y="0"/>
                  </a:lnTo>
                  <a:lnTo>
                    <a:pt x="466725" y="2222"/>
                  </a:lnTo>
                  <a:lnTo>
                    <a:pt x="421322" y="8254"/>
                  </a:lnTo>
                  <a:lnTo>
                    <a:pt x="377189" y="18414"/>
                  </a:lnTo>
                  <a:lnTo>
                    <a:pt x="334327" y="32067"/>
                  </a:lnTo>
                  <a:lnTo>
                    <a:pt x="293369" y="49529"/>
                  </a:lnTo>
                  <a:lnTo>
                    <a:pt x="254317" y="70167"/>
                  </a:lnTo>
                  <a:lnTo>
                    <a:pt x="217487" y="93979"/>
                  </a:lnTo>
                  <a:lnTo>
                    <a:pt x="182562" y="120650"/>
                  </a:lnTo>
                  <a:lnTo>
                    <a:pt x="150494" y="150494"/>
                  </a:lnTo>
                  <a:lnTo>
                    <a:pt x="120650" y="182562"/>
                  </a:lnTo>
                  <a:lnTo>
                    <a:pt x="93979" y="217487"/>
                  </a:lnTo>
                  <a:lnTo>
                    <a:pt x="70167" y="254317"/>
                  </a:lnTo>
                  <a:lnTo>
                    <a:pt x="49529" y="293369"/>
                  </a:lnTo>
                  <a:lnTo>
                    <a:pt x="32067" y="334327"/>
                  </a:lnTo>
                  <a:lnTo>
                    <a:pt x="18414" y="377189"/>
                  </a:lnTo>
                  <a:lnTo>
                    <a:pt x="8254" y="421322"/>
                  </a:lnTo>
                  <a:lnTo>
                    <a:pt x="2222" y="466725"/>
                  </a:lnTo>
                  <a:lnTo>
                    <a:pt x="0" y="513714"/>
                  </a:lnTo>
                  <a:lnTo>
                    <a:pt x="0" y="2877185"/>
                  </a:lnTo>
                  <a:lnTo>
                    <a:pt x="2222" y="2924174"/>
                  </a:lnTo>
                  <a:lnTo>
                    <a:pt x="8254" y="2969577"/>
                  </a:lnTo>
                  <a:lnTo>
                    <a:pt x="18414" y="3013710"/>
                  </a:lnTo>
                  <a:lnTo>
                    <a:pt x="32067" y="3056572"/>
                  </a:lnTo>
                  <a:lnTo>
                    <a:pt x="49529" y="3097529"/>
                  </a:lnTo>
                  <a:lnTo>
                    <a:pt x="70167" y="3136582"/>
                  </a:lnTo>
                  <a:lnTo>
                    <a:pt x="93979" y="3173412"/>
                  </a:lnTo>
                  <a:lnTo>
                    <a:pt x="120650" y="3208337"/>
                  </a:lnTo>
                  <a:lnTo>
                    <a:pt x="150494" y="3240404"/>
                  </a:lnTo>
                  <a:lnTo>
                    <a:pt x="182562" y="3270250"/>
                  </a:lnTo>
                  <a:lnTo>
                    <a:pt x="217487" y="3296919"/>
                  </a:lnTo>
                  <a:lnTo>
                    <a:pt x="254317" y="3320732"/>
                  </a:lnTo>
                  <a:lnTo>
                    <a:pt x="293369" y="3341369"/>
                  </a:lnTo>
                  <a:lnTo>
                    <a:pt x="334327" y="3358832"/>
                  </a:lnTo>
                  <a:lnTo>
                    <a:pt x="377189" y="3372484"/>
                  </a:lnTo>
                  <a:lnTo>
                    <a:pt x="421322" y="3382644"/>
                  </a:lnTo>
                  <a:lnTo>
                    <a:pt x="466725" y="3388677"/>
                  </a:lnTo>
                  <a:lnTo>
                    <a:pt x="513714" y="3390900"/>
                  </a:lnTo>
                  <a:lnTo>
                    <a:pt x="2567940" y="3390900"/>
                  </a:lnTo>
                  <a:lnTo>
                    <a:pt x="2614612" y="3388677"/>
                  </a:lnTo>
                  <a:lnTo>
                    <a:pt x="2660332" y="3382644"/>
                  </a:lnTo>
                  <a:lnTo>
                    <a:pt x="2704465" y="3372484"/>
                  </a:lnTo>
                  <a:lnTo>
                    <a:pt x="2747010" y="3358832"/>
                  </a:lnTo>
                  <a:lnTo>
                    <a:pt x="2787967" y="3341369"/>
                  </a:lnTo>
                  <a:lnTo>
                    <a:pt x="2827019" y="3320732"/>
                  </a:lnTo>
                  <a:lnTo>
                    <a:pt x="2864167" y="3296919"/>
                  </a:lnTo>
                  <a:lnTo>
                    <a:pt x="2898775" y="3270250"/>
                  </a:lnTo>
                  <a:lnTo>
                    <a:pt x="2931160" y="3240404"/>
                  </a:lnTo>
                  <a:lnTo>
                    <a:pt x="2960687" y="3208337"/>
                  </a:lnTo>
                  <a:lnTo>
                    <a:pt x="2987675" y="3173412"/>
                  </a:lnTo>
                  <a:lnTo>
                    <a:pt x="3011487" y="3136582"/>
                  </a:lnTo>
                  <a:lnTo>
                    <a:pt x="3032125" y="3097529"/>
                  </a:lnTo>
                  <a:lnTo>
                    <a:pt x="3049269" y="3056572"/>
                  </a:lnTo>
                  <a:lnTo>
                    <a:pt x="3063240" y="3013710"/>
                  </a:lnTo>
                  <a:lnTo>
                    <a:pt x="3073400" y="2969577"/>
                  </a:lnTo>
                  <a:lnTo>
                    <a:pt x="3079432" y="2924174"/>
                  </a:lnTo>
                  <a:lnTo>
                    <a:pt x="3081654" y="2877185"/>
                  </a:lnTo>
                  <a:lnTo>
                    <a:pt x="3081654" y="513714"/>
                  </a:lnTo>
                  <a:lnTo>
                    <a:pt x="3079432" y="466725"/>
                  </a:lnTo>
                  <a:lnTo>
                    <a:pt x="3073400" y="421322"/>
                  </a:lnTo>
                  <a:lnTo>
                    <a:pt x="3063240" y="377189"/>
                  </a:lnTo>
                  <a:lnTo>
                    <a:pt x="3049269" y="334327"/>
                  </a:lnTo>
                  <a:lnTo>
                    <a:pt x="3032125" y="293369"/>
                  </a:lnTo>
                  <a:lnTo>
                    <a:pt x="3011487" y="254317"/>
                  </a:lnTo>
                  <a:lnTo>
                    <a:pt x="2987675" y="217487"/>
                  </a:lnTo>
                  <a:lnTo>
                    <a:pt x="2960687" y="182562"/>
                  </a:lnTo>
                  <a:lnTo>
                    <a:pt x="2931160" y="150494"/>
                  </a:lnTo>
                  <a:lnTo>
                    <a:pt x="2898775" y="120650"/>
                  </a:lnTo>
                  <a:lnTo>
                    <a:pt x="2864167" y="93979"/>
                  </a:lnTo>
                  <a:lnTo>
                    <a:pt x="2827019" y="70167"/>
                  </a:lnTo>
                  <a:lnTo>
                    <a:pt x="2787967" y="49529"/>
                  </a:lnTo>
                  <a:lnTo>
                    <a:pt x="2747010" y="32067"/>
                  </a:lnTo>
                  <a:lnTo>
                    <a:pt x="2704465" y="18414"/>
                  </a:lnTo>
                  <a:lnTo>
                    <a:pt x="2660332" y="8254"/>
                  </a:lnTo>
                  <a:lnTo>
                    <a:pt x="2614612" y="2222"/>
                  </a:lnTo>
                  <a:lnTo>
                    <a:pt x="2567940" y="0"/>
                  </a:lnTo>
                  <a:close/>
                </a:path>
              </a:pathLst>
            </a:custGeom>
            <a:solidFill>
              <a:srgbClr val="000000"/>
            </a:solidFill>
          </p:spPr>
          <p:txBody>
            <a:bodyPr wrap="square" lIns="0" tIns="0" rIns="0" bIns="0" rtlCol="0"/>
            <a:lstStyle/>
            <a:p>
              <a:endParaRPr/>
            </a:p>
          </p:txBody>
        </p:sp>
        <p:sp>
          <p:nvSpPr>
            <p:cNvPr id="20" name="object 20"/>
            <p:cNvSpPr/>
            <p:nvPr/>
          </p:nvSpPr>
          <p:spPr>
            <a:xfrm>
              <a:off x="2102485" y="1625282"/>
              <a:ext cx="3081655" cy="3390900"/>
            </a:xfrm>
            <a:custGeom>
              <a:avLst/>
              <a:gdLst/>
              <a:ahLst/>
              <a:cxnLst/>
              <a:rect l="l" t="t" r="r" b="b"/>
              <a:pathLst>
                <a:path w="3081654" h="3390900">
                  <a:moveTo>
                    <a:pt x="0" y="513714"/>
                  </a:moveTo>
                  <a:lnTo>
                    <a:pt x="2222" y="466725"/>
                  </a:lnTo>
                  <a:lnTo>
                    <a:pt x="8254" y="421322"/>
                  </a:lnTo>
                  <a:lnTo>
                    <a:pt x="18414" y="377189"/>
                  </a:lnTo>
                  <a:lnTo>
                    <a:pt x="32067" y="334327"/>
                  </a:lnTo>
                  <a:lnTo>
                    <a:pt x="49529" y="293369"/>
                  </a:lnTo>
                  <a:lnTo>
                    <a:pt x="70167" y="254317"/>
                  </a:lnTo>
                  <a:lnTo>
                    <a:pt x="93979" y="217487"/>
                  </a:lnTo>
                  <a:lnTo>
                    <a:pt x="120650" y="182562"/>
                  </a:lnTo>
                  <a:lnTo>
                    <a:pt x="150494" y="150494"/>
                  </a:lnTo>
                  <a:lnTo>
                    <a:pt x="182562" y="120650"/>
                  </a:lnTo>
                  <a:lnTo>
                    <a:pt x="217487" y="93979"/>
                  </a:lnTo>
                  <a:lnTo>
                    <a:pt x="254317" y="70167"/>
                  </a:lnTo>
                  <a:lnTo>
                    <a:pt x="293369" y="49529"/>
                  </a:lnTo>
                  <a:lnTo>
                    <a:pt x="334327" y="32067"/>
                  </a:lnTo>
                  <a:lnTo>
                    <a:pt x="377189" y="18414"/>
                  </a:lnTo>
                  <a:lnTo>
                    <a:pt x="421322" y="8254"/>
                  </a:lnTo>
                  <a:lnTo>
                    <a:pt x="466725" y="2222"/>
                  </a:lnTo>
                  <a:lnTo>
                    <a:pt x="513714" y="0"/>
                  </a:lnTo>
                  <a:lnTo>
                    <a:pt x="2567940" y="0"/>
                  </a:lnTo>
                  <a:lnTo>
                    <a:pt x="2614612" y="2222"/>
                  </a:lnTo>
                  <a:lnTo>
                    <a:pt x="2660332" y="8254"/>
                  </a:lnTo>
                  <a:lnTo>
                    <a:pt x="2704465" y="18414"/>
                  </a:lnTo>
                  <a:lnTo>
                    <a:pt x="2747010" y="32067"/>
                  </a:lnTo>
                  <a:lnTo>
                    <a:pt x="2787967" y="49529"/>
                  </a:lnTo>
                  <a:lnTo>
                    <a:pt x="2827019" y="70167"/>
                  </a:lnTo>
                  <a:lnTo>
                    <a:pt x="2864167" y="93979"/>
                  </a:lnTo>
                  <a:lnTo>
                    <a:pt x="2898775" y="120650"/>
                  </a:lnTo>
                  <a:lnTo>
                    <a:pt x="2931160" y="150494"/>
                  </a:lnTo>
                  <a:lnTo>
                    <a:pt x="2960687" y="182562"/>
                  </a:lnTo>
                  <a:lnTo>
                    <a:pt x="2987675" y="217487"/>
                  </a:lnTo>
                  <a:lnTo>
                    <a:pt x="3011487" y="254317"/>
                  </a:lnTo>
                  <a:lnTo>
                    <a:pt x="3032125" y="293369"/>
                  </a:lnTo>
                  <a:lnTo>
                    <a:pt x="3049269" y="334327"/>
                  </a:lnTo>
                  <a:lnTo>
                    <a:pt x="3063240" y="377189"/>
                  </a:lnTo>
                  <a:lnTo>
                    <a:pt x="3073400" y="421322"/>
                  </a:lnTo>
                  <a:lnTo>
                    <a:pt x="3079432" y="466725"/>
                  </a:lnTo>
                  <a:lnTo>
                    <a:pt x="3081654" y="513714"/>
                  </a:lnTo>
                  <a:lnTo>
                    <a:pt x="3081654" y="2877185"/>
                  </a:lnTo>
                  <a:lnTo>
                    <a:pt x="3079432" y="2924174"/>
                  </a:lnTo>
                  <a:lnTo>
                    <a:pt x="3073400" y="2969577"/>
                  </a:lnTo>
                  <a:lnTo>
                    <a:pt x="3063240" y="3013710"/>
                  </a:lnTo>
                  <a:lnTo>
                    <a:pt x="3049269" y="3056572"/>
                  </a:lnTo>
                  <a:lnTo>
                    <a:pt x="3032125" y="3097529"/>
                  </a:lnTo>
                  <a:lnTo>
                    <a:pt x="3011487" y="3136582"/>
                  </a:lnTo>
                  <a:lnTo>
                    <a:pt x="2987675" y="3173412"/>
                  </a:lnTo>
                  <a:lnTo>
                    <a:pt x="2960687" y="3208337"/>
                  </a:lnTo>
                  <a:lnTo>
                    <a:pt x="2931160" y="3240404"/>
                  </a:lnTo>
                  <a:lnTo>
                    <a:pt x="2898775" y="3270250"/>
                  </a:lnTo>
                  <a:lnTo>
                    <a:pt x="2864167" y="3296919"/>
                  </a:lnTo>
                  <a:lnTo>
                    <a:pt x="2827019" y="3320732"/>
                  </a:lnTo>
                  <a:lnTo>
                    <a:pt x="2787967" y="3341369"/>
                  </a:lnTo>
                  <a:lnTo>
                    <a:pt x="2747010" y="3358832"/>
                  </a:lnTo>
                  <a:lnTo>
                    <a:pt x="2704465" y="3372484"/>
                  </a:lnTo>
                  <a:lnTo>
                    <a:pt x="2660332" y="3382644"/>
                  </a:lnTo>
                  <a:lnTo>
                    <a:pt x="2614612" y="3388677"/>
                  </a:lnTo>
                  <a:lnTo>
                    <a:pt x="2567940" y="3390900"/>
                  </a:lnTo>
                  <a:lnTo>
                    <a:pt x="513714" y="3390900"/>
                  </a:lnTo>
                  <a:lnTo>
                    <a:pt x="466725" y="3388677"/>
                  </a:lnTo>
                  <a:lnTo>
                    <a:pt x="421322" y="3382644"/>
                  </a:lnTo>
                  <a:lnTo>
                    <a:pt x="377189" y="3372484"/>
                  </a:lnTo>
                  <a:lnTo>
                    <a:pt x="334327" y="3358832"/>
                  </a:lnTo>
                  <a:lnTo>
                    <a:pt x="293369" y="3341369"/>
                  </a:lnTo>
                  <a:lnTo>
                    <a:pt x="254317" y="3320732"/>
                  </a:lnTo>
                  <a:lnTo>
                    <a:pt x="217487" y="3296919"/>
                  </a:lnTo>
                  <a:lnTo>
                    <a:pt x="182562" y="3270250"/>
                  </a:lnTo>
                  <a:lnTo>
                    <a:pt x="150494" y="3240404"/>
                  </a:lnTo>
                  <a:lnTo>
                    <a:pt x="120650" y="3208337"/>
                  </a:lnTo>
                  <a:lnTo>
                    <a:pt x="93979" y="3173412"/>
                  </a:lnTo>
                  <a:lnTo>
                    <a:pt x="70167" y="3136582"/>
                  </a:lnTo>
                  <a:lnTo>
                    <a:pt x="49529" y="3097529"/>
                  </a:lnTo>
                  <a:lnTo>
                    <a:pt x="32067" y="3056572"/>
                  </a:lnTo>
                  <a:lnTo>
                    <a:pt x="18414" y="3013710"/>
                  </a:lnTo>
                  <a:lnTo>
                    <a:pt x="8254" y="2969577"/>
                  </a:lnTo>
                  <a:lnTo>
                    <a:pt x="2222" y="2924174"/>
                  </a:lnTo>
                  <a:lnTo>
                    <a:pt x="0" y="2877185"/>
                  </a:lnTo>
                  <a:lnTo>
                    <a:pt x="0" y="513714"/>
                  </a:lnTo>
                </a:path>
              </a:pathLst>
            </a:custGeom>
            <a:ln w="31750">
              <a:solidFill>
                <a:srgbClr val="FFB800"/>
              </a:solidFill>
            </a:ln>
          </p:spPr>
          <p:txBody>
            <a:bodyPr wrap="square" lIns="0" tIns="0" rIns="0" bIns="0" rtlCol="0"/>
            <a:lstStyle/>
            <a:p>
              <a:endParaRPr/>
            </a:p>
          </p:txBody>
        </p:sp>
      </p:grpSp>
      <p:sp>
        <p:nvSpPr>
          <p:cNvPr id="21" name="object 21"/>
          <p:cNvSpPr txBox="1"/>
          <p:nvPr/>
        </p:nvSpPr>
        <p:spPr>
          <a:xfrm>
            <a:off x="2485389" y="2011679"/>
            <a:ext cx="1652905" cy="636905"/>
          </a:xfrm>
          <a:prstGeom prst="rect">
            <a:avLst/>
          </a:prstGeom>
        </p:spPr>
        <p:txBody>
          <a:bodyPr vert="horz" wrap="square" lIns="0" tIns="28575" rIns="0" bIns="0" rtlCol="0">
            <a:spAutoFit/>
          </a:bodyPr>
          <a:lstStyle/>
          <a:p>
            <a:pPr marL="12700">
              <a:lnSpc>
                <a:spcPct val="100000"/>
              </a:lnSpc>
              <a:spcBef>
                <a:spcPts val="225"/>
              </a:spcBef>
            </a:pPr>
            <a:r>
              <a:rPr sz="1900" b="1" spc="90" dirty="0">
                <a:solidFill>
                  <a:srgbClr val="FFB800"/>
                </a:solidFill>
                <a:latin typeface="Calibri"/>
                <a:cs typeface="Calibri"/>
              </a:rPr>
              <a:t>Ασφαλές</a:t>
            </a:r>
            <a:r>
              <a:rPr sz="1900" b="1" spc="-50" dirty="0">
                <a:solidFill>
                  <a:srgbClr val="FFB800"/>
                </a:solidFill>
                <a:latin typeface="Calibri"/>
                <a:cs typeface="Calibri"/>
              </a:rPr>
              <a:t> </a:t>
            </a:r>
            <a:r>
              <a:rPr sz="1900" b="1" spc="-10" dirty="0">
                <a:solidFill>
                  <a:srgbClr val="FFB800"/>
                </a:solidFill>
                <a:latin typeface="Calibri"/>
                <a:cs typeface="Calibri"/>
              </a:rPr>
              <a:t>χωρίς</a:t>
            </a:r>
            <a:endParaRPr sz="1900">
              <a:latin typeface="Calibri"/>
              <a:cs typeface="Calibri"/>
            </a:endParaRPr>
          </a:p>
          <a:p>
            <a:pPr marL="717550">
              <a:lnSpc>
                <a:spcPct val="100000"/>
              </a:lnSpc>
              <a:spcBef>
                <a:spcPts val="130"/>
              </a:spcBef>
            </a:pPr>
            <a:r>
              <a:rPr sz="1900" b="1" spc="-10" dirty="0">
                <a:solidFill>
                  <a:srgbClr val="FFB800"/>
                </a:solidFill>
                <a:latin typeface="Calibri"/>
                <a:cs typeface="Calibri"/>
              </a:rPr>
              <a:t>όρους</a:t>
            </a:r>
            <a:endParaRPr sz="1900">
              <a:latin typeface="Calibri"/>
              <a:cs typeface="Calibri"/>
            </a:endParaRPr>
          </a:p>
        </p:txBody>
      </p:sp>
      <p:sp>
        <p:nvSpPr>
          <p:cNvPr id="22" name="object 22"/>
          <p:cNvSpPr txBox="1"/>
          <p:nvPr/>
        </p:nvSpPr>
        <p:spPr>
          <a:xfrm>
            <a:off x="2493962" y="3149917"/>
            <a:ext cx="2244725" cy="1529080"/>
          </a:xfrm>
          <a:prstGeom prst="rect">
            <a:avLst/>
          </a:prstGeom>
        </p:spPr>
        <p:txBody>
          <a:bodyPr vert="horz" wrap="square" lIns="0" tIns="12700" rIns="0" bIns="0" rtlCol="0">
            <a:spAutoFit/>
          </a:bodyPr>
          <a:lstStyle/>
          <a:p>
            <a:pPr marL="12065" marR="5080" indent="-3175" algn="ctr">
              <a:lnSpc>
                <a:spcPct val="100000"/>
              </a:lnSpc>
              <a:spcBef>
                <a:spcPts val="100"/>
              </a:spcBef>
            </a:pPr>
            <a:r>
              <a:rPr sz="1100" spc="75" dirty="0">
                <a:solidFill>
                  <a:srgbClr val="FFFFFF"/>
                </a:solidFill>
                <a:latin typeface="Calibri"/>
                <a:cs typeface="Calibri"/>
              </a:rPr>
              <a:t>Ανεξάρτητα </a:t>
            </a:r>
            <a:r>
              <a:rPr sz="1100" spc="90" dirty="0">
                <a:solidFill>
                  <a:srgbClr val="FFFFFF"/>
                </a:solidFill>
                <a:latin typeface="Calibri"/>
                <a:cs typeface="Calibri"/>
              </a:rPr>
              <a:t>από </a:t>
            </a:r>
            <a:r>
              <a:rPr sz="1100" b="1" spc="75" dirty="0">
                <a:solidFill>
                  <a:srgbClr val="FFFFFF"/>
                </a:solidFill>
                <a:latin typeface="Calibri"/>
                <a:cs typeface="Calibri"/>
              </a:rPr>
              <a:t>το </a:t>
            </a:r>
            <a:r>
              <a:rPr sz="1100" b="1" spc="90" dirty="0">
                <a:solidFill>
                  <a:srgbClr val="FFFFFF"/>
                </a:solidFill>
                <a:latin typeface="Calibri"/>
                <a:cs typeface="Calibri"/>
              </a:rPr>
              <a:t>πόση </a:t>
            </a:r>
            <a:r>
              <a:rPr sz="1100" b="1" spc="95" dirty="0">
                <a:solidFill>
                  <a:srgbClr val="FFFFFF"/>
                </a:solidFill>
                <a:latin typeface="Calibri"/>
                <a:cs typeface="Calibri"/>
              </a:rPr>
              <a:t> </a:t>
            </a:r>
            <a:r>
              <a:rPr sz="1100" b="1" spc="80" dirty="0">
                <a:solidFill>
                  <a:srgbClr val="FFFFFF"/>
                </a:solidFill>
                <a:latin typeface="Calibri"/>
                <a:cs typeface="Calibri"/>
              </a:rPr>
              <a:t>εξουσία/δύναμη </a:t>
            </a:r>
            <a:r>
              <a:rPr sz="1100" b="1" spc="75" dirty="0">
                <a:solidFill>
                  <a:srgbClr val="FFFFFF"/>
                </a:solidFill>
                <a:latin typeface="Calibri"/>
                <a:cs typeface="Calibri"/>
              </a:rPr>
              <a:t>υπολογιστή </a:t>
            </a:r>
            <a:r>
              <a:rPr sz="1100" spc="85" dirty="0">
                <a:solidFill>
                  <a:srgbClr val="FFFFFF"/>
                </a:solidFill>
                <a:latin typeface="Calibri"/>
                <a:cs typeface="Calibri"/>
              </a:rPr>
              <a:t>ή </a:t>
            </a:r>
            <a:r>
              <a:rPr sz="1100" spc="90" dirty="0">
                <a:solidFill>
                  <a:srgbClr val="FFFFFF"/>
                </a:solidFill>
                <a:latin typeface="Calibri"/>
                <a:cs typeface="Calibri"/>
              </a:rPr>
              <a:t> </a:t>
            </a:r>
            <a:r>
              <a:rPr sz="1100" b="1" spc="80" dirty="0">
                <a:solidFill>
                  <a:srgbClr val="FFFFFF"/>
                </a:solidFill>
                <a:latin typeface="Calibri"/>
                <a:cs typeface="Calibri"/>
              </a:rPr>
              <a:t>χρόνο </a:t>
            </a:r>
            <a:r>
              <a:rPr sz="1100" spc="65" dirty="0">
                <a:solidFill>
                  <a:srgbClr val="FFFFFF"/>
                </a:solidFill>
                <a:latin typeface="Calibri"/>
                <a:cs typeface="Calibri"/>
              </a:rPr>
              <a:t>διαθέτει, </a:t>
            </a:r>
            <a:r>
              <a:rPr sz="1100" spc="85" dirty="0">
                <a:solidFill>
                  <a:srgbClr val="FFFFFF"/>
                </a:solidFill>
                <a:latin typeface="Calibri"/>
                <a:cs typeface="Calibri"/>
              </a:rPr>
              <a:t>η </a:t>
            </a:r>
            <a:r>
              <a:rPr sz="1100" spc="90" dirty="0">
                <a:solidFill>
                  <a:srgbClr val="FFFFFF"/>
                </a:solidFill>
                <a:latin typeface="Calibri"/>
                <a:cs typeface="Calibri"/>
              </a:rPr>
              <a:t> </a:t>
            </a:r>
            <a:r>
              <a:rPr sz="1100" spc="80" dirty="0">
                <a:solidFill>
                  <a:srgbClr val="FFFFFF"/>
                </a:solidFill>
                <a:latin typeface="Calibri"/>
                <a:cs typeface="Calibri"/>
              </a:rPr>
              <a:t>κρυπτογράφηση </a:t>
            </a:r>
            <a:r>
              <a:rPr sz="1100" spc="75" dirty="0">
                <a:solidFill>
                  <a:srgbClr val="FFFFFF"/>
                </a:solidFill>
                <a:latin typeface="Calibri"/>
                <a:cs typeface="Calibri"/>
              </a:rPr>
              <a:t>δεν μπορεί </a:t>
            </a:r>
            <a:r>
              <a:rPr sz="1100" spc="80" dirty="0">
                <a:solidFill>
                  <a:srgbClr val="FFFFFF"/>
                </a:solidFill>
                <a:latin typeface="Calibri"/>
                <a:cs typeface="Calibri"/>
              </a:rPr>
              <a:t>να </a:t>
            </a:r>
            <a:r>
              <a:rPr sz="1100" spc="85" dirty="0">
                <a:solidFill>
                  <a:srgbClr val="FFFFFF"/>
                </a:solidFill>
                <a:latin typeface="Calibri"/>
                <a:cs typeface="Calibri"/>
              </a:rPr>
              <a:t> </a:t>
            </a:r>
            <a:r>
              <a:rPr sz="1100" b="1" spc="75" dirty="0">
                <a:solidFill>
                  <a:srgbClr val="FFFFFF"/>
                </a:solidFill>
                <a:latin typeface="Calibri"/>
                <a:cs typeface="Calibri"/>
              </a:rPr>
              <a:t>σπάσει, </a:t>
            </a:r>
            <a:r>
              <a:rPr sz="1100" b="1" spc="95" dirty="0">
                <a:solidFill>
                  <a:srgbClr val="FFFFFF"/>
                </a:solidFill>
                <a:latin typeface="Calibri"/>
                <a:cs typeface="Calibri"/>
              </a:rPr>
              <a:t>αφού </a:t>
            </a:r>
            <a:r>
              <a:rPr sz="1100" b="1" spc="70" dirty="0">
                <a:solidFill>
                  <a:srgbClr val="FFFFFF"/>
                </a:solidFill>
                <a:latin typeface="Calibri"/>
                <a:cs typeface="Calibri"/>
              </a:rPr>
              <a:t>το </a:t>
            </a:r>
            <a:r>
              <a:rPr sz="1100" b="1" spc="75" dirty="0">
                <a:solidFill>
                  <a:srgbClr val="FFFFFF"/>
                </a:solidFill>
                <a:latin typeface="Calibri"/>
                <a:cs typeface="Calibri"/>
              </a:rPr>
              <a:t> </a:t>
            </a:r>
            <a:r>
              <a:rPr sz="1100" b="1" spc="85" dirty="0">
                <a:solidFill>
                  <a:srgbClr val="FFFFFF"/>
                </a:solidFill>
                <a:latin typeface="Calibri"/>
                <a:cs typeface="Calibri"/>
              </a:rPr>
              <a:t>κρυπτογραφημένο </a:t>
            </a:r>
            <a:r>
              <a:rPr sz="1100" b="1" spc="75" dirty="0">
                <a:solidFill>
                  <a:srgbClr val="FFFFFF"/>
                </a:solidFill>
                <a:latin typeface="Calibri"/>
                <a:cs typeface="Calibri"/>
              </a:rPr>
              <a:t>κείμενο </a:t>
            </a:r>
            <a:r>
              <a:rPr sz="1100" b="1" spc="80" dirty="0">
                <a:solidFill>
                  <a:srgbClr val="FFFFFF"/>
                </a:solidFill>
                <a:latin typeface="Calibri"/>
                <a:cs typeface="Calibri"/>
              </a:rPr>
              <a:t>δεν </a:t>
            </a:r>
            <a:r>
              <a:rPr sz="1100" b="1" spc="85" dirty="0">
                <a:solidFill>
                  <a:srgbClr val="FFFFFF"/>
                </a:solidFill>
                <a:latin typeface="Calibri"/>
                <a:cs typeface="Calibri"/>
              </a:rPr>
              <a:t> </a:t>
            </a:r>
            <a:r>
              <a:rPr sz="1100" b="1" spc="75" dirty="0">
                <a:solidFill>
                  <a:srgbClr val="FFFFFF"/>
                </a:solidFill>
                <a:latin typeface="Calibri"/>
                <a:cs typeface="Calibri"/>
              </a:rPr>
              <a:t>παρέχει επαρκείς </a:t>
            </a:r>
            <a:r>
              <a:rPr sz="1100" spc="75" dirty="0">
                <a:solidFill>
                  <a:srgbClr val="FFFFFF"/>
                </a:solidFill>
                <a:latin typeface="Calibri"/>
                <a:cs typeface="Calibri"/>
              </a:rPr>
              <a:t>πληροφορίες </a:t>
            </a:r>
            <a:r>
              <a:rPr sz="1100" spc="80" dirty="0">
                <a:solidFill>
                  <a:srgbClr val="FFFFFF"/>
                </a:solidFill>
                <a:latin typeface="Calibri"/>
                <a:cs typeface="Calibri"/>
              </a:rPr>
              <a:t> </a:t>
            </a:r>
            <a:r>
              <a:rPr sz="1100" spc="70" dirty="0">
                <a:solidFill>
                  <a:srgbClr val="FFFFFF"/>
                </a:solidFill>
                <a:latin typeface="Calibri"/>
                <a:cs typeface="Calibri"/>
              </a:rPr>
              <a:t>για </a:t>
            </a:r>
            <a:r>
              <a:rPr sz="1100" b="1" spc="75" dirty="0">
                <a:solidFill>
                  <a:srgbClr val="FFFFFF"/>
                </a:solidFill>
                <a:latin typeface="Calibri"/>
                <a:cs typeface="Calibri"/>
              </a:rPr>
              <a:t>τον </a:t>
            </a:r>
            <a:r>
              <a:rPr sz="1100" spc="75" dirty="0">
                <a:solidFill>
                  <a:srgbClr val="FFFFFF"/>
                </a:solidFill>
                <a:latin typeface="Calibri"/>
                <a:cs typeface="Calibri"/>
              </a:rPr>
              <a:t>μοναδικό </a:t>
            </a:r>
            <a:r>
              <a:rPr sz="1100" b="1" spc="80" dirty="0">
                <a:solidFill>
                  <a:srgbClr val="FFFFFF"/>
                </a:solidFill>
                <a:latin typeface="Calibri"/>
                <a:cs typeface="Calibri"/>
              </a:rPr>
              <a:t>προσδιορισμό </a:t>
            </a:r>
            <a:r>
              <a:rPr sz="1100" b="1" spc="85" dirty="0">
                <a:solidFill>
                  <a:srgbClr val="FFFFFF"/>
                </a:solidFill>
                <a:latin typeface="Calibri"/>
                <a:cs typeface="Calibri"/>
              </a:rPr>
              <a:t> </a:t>
            </a:r>
            <a:r>
              <a:rPr sz="1100" b="1" spc="75" dirty="0">
                <a:solidFill>
                  <a:srgbClr val="FFFFFF"/>
                </a:solidFill>
                <a:latin typeface="Calibri"/>
                <a:cs typeface="Calibri"/>
              </a:rPr>
              <a:t>του</a:t>
            </a:r>
            <a:r>
              <a:rPr sz="1100" b="1" spc="20" dirty="0">
                <a:solidFill>
                  <a:srgbClr val="FFFFFF"/>
                </a:solidFill>
                <a:latin typeface="Calibri"/>
                <a:cs typeface="Calibri"/>
              </a:rPr>
              <a:t> </a:t>
            </a:r>
            <a:r>
              <a:rPr sz="1100" b="1" spc="70" dirty="0">
                <a:solidFill>
                  <a:srgbClr val="FFFFFF"/>
                </a:solidFill>
                <a:latin typeface="Calibri"/>
                <a:cs typeface="Calibri"/>
              </a:rPr>
              <a:t>αντίστοιχου</a:t>
            </a:r>
            <a:r>
              <a:rPr sz="1100" b="1" spc="25" dirty="0">
                <a:solidFill>
                  <a:srgbClr val="FFFFFF"/>
                </a:solidFill>
                <a:latin typeface="Calibri"/>
                <a:cs typeface="Calibri"/>
              </a:rPr>
              <a:t> </a:t>
            </a:r>
            <a:r>
              <a:rPr sz="1100" spc="85" dirty="0">
                <a:solidFill>
                  <a:srgbClr val="FFFFFF"/>
                </a:solidFill>
                <a:latin typeface="Calibri"/>
                <a:cs typeface="Calibri"/>
              </a:rPr>
              <a:t>απλού</a:t>
            </a:r>
            <a:r>
              <a:rPr sz="1100" spc="25" dirty="0">
                <a:solidFill>
                  <a:srgbClr val="FFFFFF"/>
                </a:solidFill>
                <a:latin typeface="Calibri"/>
                <a:cs typeface="Calibri"/>
              </a:rPr>
              <a:t> </a:t>
            </a:r>
            <a:r>
              <a:rPr sz="1100" spc="70" dirty="0">
                <a:solidFill>
                  <a:srgbClr val="FFFFFF"/>
                </a:solidFill>
                <a:latin typeface="Calibri"/>
                <a:cs typeface="Calibri"/>
              </a:rPr>
              <a:t>κειμένου.</a:t>
            </a:r>
            <a:endParaRPr sz="110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7744" y="703579"/>
            <a:ext cx="3735070" cy="459740"/>
          </a:xfrm>
          <a:prstGeom prst="rect">
            <a:avLst/>
          </a:prstGeom>
        </p:spPr>
        <p:txBody>
          <a:bodyPr vert="horz" wrap="square" lIns="0" tIns="12700" rIns="0" bIns="0" rtlCol="0">
            <a:spAutoFit/>
          </a:bodyPr>
          <a:lstStyle/>
          <a:p>
            <a:pPr marL="12700">
              <a:lnSpc>
                <a:spcPct val="100000"/>
              </a:lnSpc>
              <a:spcBef>
                <a:spcPts val="100"/>
              </a:spcBef>
            </a:pPr>
            <a:r>
              <a:rPr sz="2850" spc="200" dirty="0">
                <a:solidFill>
                  <a:srgbClr val="000000"/>
                </a:solidFill>
              </a:rPr>
              <a:t>Αναζήτηση</a:t>
            </a:r>
            <a:r>
              <a:rPr sz="2850" spc="160" dirty="0">
                <a:solidFill>
                  <a:srgbClr val="000000"/>
                </a:solidFill>
              </a:rPr>
              <a:t> </a:t>
            </a:r>
            <a:r>
              <a:rPr sz="2850" spc="200" dirty="0">
                <a:solidFill>
                  <a:srgbClr val="000000"/>
                </a:solidFill>
              </a:rPr>
              <a:t>ωμής</a:t>
            </a:r>
            <a:r>
              <a:rPr sz="2850" spc="170" dirty="0">
                <a:solidFill>
                  <a:srgbClr val="000000"/>
                </a:solidFill>
              </a:rPr>
              <a:t> βίας</a:t>
            </a:r>
            <a:endParaRPr sz="2850"/>
          </a:p>
        </p:txBody>
      </p:sp>
      <p:sp>
        <p:nvSpPr>
          <p:cNvPr id="3" name="object 3"/>
          <p:cNvSpPr txBox="1"/>
          <p:nvPr/>
        </p:nvSpPr>
        <p:spPr>
          <a:xfrm>
            <a:off x="1143635" y="1254442"/>
            <a:ext cx="3778885" cy="440690"/>
          </a:xfrm>
          <a:prstGeom prst="rect">
            <a:avLst/>
          </a:prstGeom>
        </p:spPr>
        <p:txBody>
          <a:bodyPr vert="horz" wrap="square" lIns="0" tIns="8890" rIns="0" bIns="0" rtlCol="0">
            <a:spAutoFit/>
          </a:bodyPr>
          <a:lstStyle/>
          <a:p>
            <a:pPr marL="12700" marR="5080">
              <a:lnSpc>
                <a:spcPct val="101699"/>
              </a:lnSpc>
              <a:spcBef>
                <a:spcPts val="70"/>
              </a:spcBef>
            </a:pPr>
            <a:r>
              <a:rPr sz="1350" spc="100" dirty="0">
                <a:latin typeface="Calibri"/>
                <a:cs typeface="Calibri"/>
              </a:rPr>
              <a:t>Πάντα</a:t>
            </a:r>
            <a:r>
              <a:rPr sz="1350" spc="30" dirty="0">
                <a:latin typeface="Calibri"/>
                <a:cs typeface="Calibri"/>
              </a:rPr>
              <a:t> </a:t>
            </a:r>
            <a:r>
              <a:rPr sz="1350" spc="80" dirty="0">
                <a:latin typeface="Calibri"/>
                <a:cs typeface="Calibri"/>
              </a:rPr>
              <a:t>είναι</a:t>
            </a:r>
            <a:r>
              <a:rPr sz="1350" spc="25" dirty="0">
                <a:latin typeface="Calibri"/>
                <a:cs typeface="Calibri"/>
              </a:rPr>
              <a:t> </a:t>
            </a:r>
            <a:r>
              <a:rPr sz="1350" spc="100" dirty="0">
                <a:latin typeface="Calibri"/>
                <a:cs typeface="Calibri"/>
              </a:rPr>
              <a:t>δυνατό</a:t>
            </a:r>
            <a:r>
              <a:rPr sz="1350" spc="25" dirty="0">
                <a:latin typeface="Calibri"/>
                <a:cs typeface="Calibri"/>
              </a:rPr>
              <a:t> </a:t>
            </a:r>
            <a:r>
              <a:rPr sz="1350" spc="100" dirty="0">
                <a:latin typeface="Calibri"/>
                <a:cs typeface="Calibri"/>
              </a:rPr>
              <a:t>να</a:t>
            </a:r>
            <a:r>
              <a:rPr sz="1350" spc="35" dirty="0">
                <a:latin typeface="Calibri"/>
                <a:cs typeface="Calibri"/>
              </a:rPr>
              <a:t> </a:t>
            </a:r>
            <a:r>
              <a:rPr sz="1350" b="1" spc="95" dirty="0">
                <a:latin typeface="Calibri"/>
                <a:cs typeface="Calibri"/>
              </a:rPr>
              <a:t>δοκιμάσετε</a:t>
            </a:r>
            <a:r>
              <a:rPr sz="1350" b="1" spc="30" dirty="0">
                <a:latin typeface="Calibri"/>
                <a:cs typeface="Calibri"/>
              </a:rPr>
              <a:t> </a:t>
            </a:r>
            <a:r>
              <a:rPr sz="1350" spc="105" dirty="0">
                <a:latin typeface="Calibri"/>
                <a:cs typeface="Calibri"/>
              </a:rPr>
              <a:t>απλά</a:t>
            </a:r>
            <a:r>
              <a:rPr sz="1350" spc="35" dirty="0">
                <a:latin typeface="Calibri"/>
                <a:cs typeface="Calibri"/>
              </a:rPr>
              <a:t> </a:t>
            </a:r>
            <a:r>
              <a:rPr sz="1350" b="1" spc="100" dirty="0">
                <a:latin typeface="Calibri"/>
                <a:cs typeface="Calibri"/>
              </a:rPr>
              <a:t>κάθε </a:t>
            </a:r>
            <a:r>
              <a:rPr sz="1350" b="1" spc="-290" dirty="0">
                <a:latin typeface="Calibri"/>
                <a:cs typeface="Calibri"/>
              </a:rPr>
              <a:t> </a:t>
            </a:r>
            <a:r>
              <a:rPr sz="1350" b="1" spc="75" dirty="0">
                <a:latin typeface="Calibri"/>
                <a:cs typeface="Calibri"/>
              </a:rPr>
              <a:t>πλήκτρο</a:t>
            </a:r>
            <a:endParaRPr sz="1350">
              <a:latin typeface="Calibri"/>
              <a:cs typeface="Calibri"/>
            </a:endParaRPr>
          </a:p>
        </p:txBody>
      </p:sp>
      <p:sp>
        <p:nvSpPr>
          <p:cNvPr id="4" name="object 4"/>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5" name="object 5"/>
          <p:cNvSpPr txBox="1"/>
          <p:nvPr/>
        </p:nvSpPr>
        <p:spPr>
          <a:xfrm>
            <a:off x="6269354" y="960754"/>
            <a:ext cx="5071110" cy="238760"/>
          </a:xfrm>
          <a:prstGeom prst="rect">
            <a:avLst/>
          </a:prstGeom>
        </p:spPr>
        <p:txBody>
          <a:bodyPr vert="horz" wrap="square" lIns="0" tIns="12700" rIns="0" bIns="0" rtlCol="0">
            <a:spAutoFit/>
          </a:bodyPr>
          <a:lstStyle/>
          <a:p>
            <a:pPr marL="12700">
              <a:lnSpc>
                <a:spcPct val="100000"/>
              </a:lnSpc>
              <a:spcBef>
                <a:spcPts val="100"/>
              </a:spcBef>
            </a:pPr>
            <a:r>
              <a:rPr sz="1400" spc="130" dirty="0">
                <a:latin typeface="Calibri"/>
                <a:cs typeface="Calibri"/>
              </a:rPr>
              <a:t>Η</a:t>
            </a:r>
            <a:r>
              <a:rPr sz="1400" spc="45" dirty="0">
                <a:latin typeface="Calibri"/>
                <a:cs typeface="Calibri"/>
              </a:rPr>
              <a:t> </a:t>
            </a:r>
            <a:r>
              <a:rPr sz="1400" spc="90" dirty="0">
                <a:latin typeface="Calibri"/>
                <a:cs typeface="Calibri"/>
              </a:rPr>
              <a:t>πιο</a:t>
            </a:r>
            <a:r>
              <a:rPr sz="1400" spc="50" dirty="0">
                <a:latin typeface="Calibri"/>
                <a:cs typeface="Calibri"/>
              </a:rPr>
              <a:t> </a:t>
            </a:r>
            <a:r>
              <a:rPr sz="1400" spc="100" dirty="0">
                <a:latin typeface="Calibri"/>
                <a:cs typeface="Calibri"/>
              </a:rPr>
              <a:t>βασική</a:t>
            </a:r>
            <a:r>
              <a:rPr sz="1400" spc="50" dirty="0">
                <a:latin typeface="Calibri"/>
                <a:cs typeface="Calibri"/>
              </a:rPr>
              <a:t> </a:t>
            </a:r>
            <a:r>
              <a:rPr sz="1400" spc="90" dirty="0">
                <a:latin typeface="Calibri"/>
                <a:cs typeface="Calibri"/>
              </a:rPr>
              <a:t>επίθεση,</a:t>
            </a:r>
            <a:r>
              <a:rPr sz="1400" spc="55" dirty="0">
                <a:latin typeface="Calibri"/>
                <a:cs typeface="Calibri"/>
              </a:rPr>
              <a:t> </a:t>
            </a:r>
            <a:r>
              <a:rPr sz="1400" b="1" spc="105" dirty="0">
                <a:latin typeface="Calibri"/>
                <a:cs typeface="Calibri"/>
              </a:rPr>
              <a:t>ανάλογη</a:t>
            </a:r>
            <a:r>
              <a:rPr sz="1400" b="1" spc="45" dirty="0">
                <a:latin typeface="Calibri"/>
                <a:cs typeface="Calibri"/>
              </a:rPr>
              <a:t> </a:t>
            </a:r>
            <a:r>
              <a:rPr sz="1400" b="1" spc="105" dirty="0">
                <a:latin typeface="Calibri"/>
                <a:cs typeface="Calibri"/>
              </a:rPr>
              <a:t>με</a:t>
            </a:r>
            <a:r>
              <a:rPr sz="1400" b="1" spc="50" dirty="0">
                <a:latin typeface="Calibri"/>
                <a:cs typeface="Calibri"/>
              </a:rPr>
              <a:t> </a:t>
            </a:r>
            <a:r>
              <a:rPr sz="1400" b="1" spc="95" dirty="0">
                <a:latin typeface="Calibri"/>
                <a:cs typeface="Calibri"/>
              </a:rPr>
              <a:t>το</a:t>
            </a:r>
            <a:r>
              <a:rPr sz="1400" b="1" spc="45" dirty="0">
                <a:latin typeface="Calibri"/>
                <a:cs typeface="Calibri"/>
              </a:rPr>
              <a:t> </a:t>
            </a:r>
            <a:r>
              <a:rPr sz="1400" b="1" spc="100" dirty="0">
                <a:latin typeface="Calibri"/>
                <a:cs typeface="Calibri"/>
              </a:rPr>
              <a:t>μέγεθος</a:t>
            </a:r>
            <a:r>
              <a:rPr sz="1400" b="1" spc="45" dirty="0">
                <a:latin typeface="Calibri"/>
                <a:cs typeface="Calibri"/>
              </a:rPr>
              <a:t> </a:t>
            </a:r>
            <a:r>
              <a:rPr sz="1400" b="1" spc="100" dirty="0">
                <a:latin typeface="Calibri"/>
                <a:cs typeface="Calibri"/>
              </a:rPr>
              <a:t>του</a:t>
            </a:r>
            <a:r>
              <a:rPr sz="1400" b="1" spc="50" dirty="0">
                <a:latin typeface="Calibri"/>
                <a:cs typeface="Calibri"/>
              </a:rPr>
              <a:t> </a:t>
            </a:r>
            <a:r>
              <a:rPr sz="1400" b="1" spc="90" dirty="0">
                <a:latin typeface="Calibri"/>
                <a:cs typeface="Calibri"/>
              </a:rPr>
              <a:t>κλειδιού</a:t>
            </a:r>
            <a:endParaRPr sz="1400">
              <a:latin typeface="Calibri"/>
              <a:cs typeface="Calibri"/>
            </a:endParaRPr>
          </a:p>
        </p:txBody>
      </p:sp>
      <p:sp>
        <p:nvSpPr>
          <p:cNvPr id="6" name="object 6"/>
          <p:cNvSpPr txBox="1"/>
          <p:nvPr/>
        </p:nvSpPr>
        <p:spPr>
          <a:xfrm>
            <a:off x="6269354" y="1487487"/>
            <a:ext cx="5043805" cy="238760"/>
          </a:xfrm>
          <a:prstGeom prst="rect">
            <a:avLst/>
          </a:prstGeom>
        </p:spPr>
        <p:txBody>
          <a:bodyPr vert="horz" wrap="square" lIns="0" tIns="12700" rIns="0" bIns="0" rtlCol="0">
            <a:spAutoFit/>
          </a:bodyPr>
          <a:lstStyle/>
          <a:p>
            <a:pPr marL="12700">
              <a:lnSpc>
                <a:spcPct val="100000"/>
              </a:lnSpc>
              <a:spcBef>
                <a:spcPts val="100"/>
              </a:spcBef>
            </a:pPr>
            <a:r>
              <a:rPr sz="1400" spc="100" dirty="0">
                <a:latin typeface="Calibri"/>
                <a:cs typeface="Calibri"/>
              </a:rPr>
              <a:t>Υποθέστε</a:t>
            </a:r>
            <a:r>
              <a:rPr sz="1400" spc="40" dirty="0">
                <a:latin typeface="Calibri"/>
                <a:cs typeface="Calibri"/>
              </a:rPr>
              <a:t> </a:t>
            </a:r>
            <a:r>
              <a:rPr sz="1400" spc="80" dirty="0">
                <a:latin typeface="Calibri"/>
                <a:cs typeface="Calibri"/>
              </a:rPr>
              <a:t>ότι</a:t>
            </a:r>
            <a:r>
              <a:rPr sz="1400" spc="45" dirty="0">
                <a:latin typeface="Calibri"/>
                <a:cs typeface="Calibri"/>
              </a:rPr>
              <a:t> </a:t>
            </a:r>
            <a:r>
              <a:rPr sz="1400" spc="80" dirty="0">
                <a:latin typeface="Calibri"/>
                <a:cs typeface="Calibri"/>
              </a:rPr>
              <a:t>είτε</a:t>
            </a:r>
            <a:r>
              <a:rPr sz="1400" spc="45" dirty="0">
                <a:latin typeface="Calibri"/>
                <a:cs typeface="Calibri"/>
              </a:rPr>
              <a:t> </a:t>
            </a:r>
            <a:r>
              <a:rPr sz="1400" b="1" spc="95" dirty="0">
                <a:latin typeface="Calibri"/>
                <a:cs typeface="Calibri"/>
              </a:rPr>
              <a:t>γνωρίζετε/αναγνωρίζετε</a:t>
            </a:r>
            <a:r>
              <a:rPr sz="1400" b="1" spc="40" dirty="0">
                <a:latin typeface="Calibri"/>
                <a:cs typeface="Calibri"/>
              </a:rPr>
              <a:t> </a:t>
            </a:r>
            <a:r>
              <a:rPr sz="1400" spc="90" dirty="0">
                <a:latin typeface="Calibri"/>
                <a:cs typeface="Calibri"/>
              </a:rPr>
              <a:t>το</a:t>
            </a:r>
            <a:r>
              <a:rPr sz="1400" spc="25" dirty="0">
                <a:latin typeface="Calibri"/>
                <a:cs typeface="Calibri"/>
              </a:rPr>
              <a:t> </a:t>
            </a:r>
            <a:r>
              <a:rPr sz="1400" spc="100" dirty="0">
                <a:latin typeface="Calibri"/>
                <a:cs typeface="Calibri"/>
              </a:rPr>
              <a:t>απλό</a:t>
            </a:r>
            <a:r>
              <a:rPr sz="1400" spc="25" dirty="0">
                <a:latin typeface="Calibri"/>
                <a:cs typeface="Calibri"/>
              </a:rPr>
              <a:t> </a:t>
            </a:r>
            <a:r>
              <a:rPr sz="1400" spc="85" dirty="0">
                <a:latin typeface="Calibri"/>
                <a:cs typeface="Calibri"/>
              </a:rPr>
              <a:t>κείμενο</a:t>
            </a:r>
            <a:endParaRPr sz="140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1183651045"/>
              </p:ext>
            </p:extLst>
          </p:nvPr>
        </p:nvGraphicFramePr>
        <p:xfrm>
          <a:off x="1064260" y="1940877"/>
          <a:ext cx="10584180" cy="4269104"/>
        </p:xfrm>
        <a:graphic>
          <a:graphicData uri="http://schemas.openxmlformats.org/drawingml/2006/table">
            <a:tbl>
              <a:tblPr firstRow="1" bandRow="1">
                <a:tableStyleId>{2D5ABB26-0587-4C30-8999-92F81FD0307C}</a:tableStyleId>
              </a:tblPr>
              <a:tblGrid>
                <a:gridCol w="2506345">
                  <a:extLst>
                    <a:ext uri="{9D8B030D-6E8A-4147-A177-3AD203B41FA5}">
                      <a16:colId xmlns:a16="http://schemas.microsoft.com/office/drawing/2014/main" val="20000"/>
                    </a:ext>
                  </a:extLst>
                </a:gridCol>
                <a:gridCol w="2170430">
                  <a:extLst>
                    <a:ext uri="{9D8B030D-6E8A-4147-A177-3AD203B41FA5}">
                      <a16:colId xmlns:a16="http://schemas.microsoft.com/office/drawing/2014/main" val="20001"/>
                    </a:ext>
                  </a:extLst>
                </a:gridCol>
                <a:gridCol w="2912745">
                  <a:extLst>
                    <a:ext uri="{9D8B030D-6E8A-4147-A177-3AD203B41FA5}">
                      <a16:colId xmlns:a16="http://schemas.microsoft.com/office/drawing/2014/main" val="20002"/>
                    </a:ext>
                  </a:extLst>
                </a:gridCol>
                <a:gridCol w="2994660">
                  <a:extLst>
                    <a:ext uri="{9D8B030D-6E8A-4147-A177-3AD203B41FA5}">
                      <a16:colId xmlns:a16="http://schemas.microsoft.com/office/drawing/2014/main" val="20003"/>
                    </a:ext>
                  </a:extLst>
                </a:gridCol>
              </a:tblGrid>
              <a:tr h="822642">
                <a:tc>
                  <a:txBody>
                    <a:bodyPr/>
                    <a:lstStyle/>
                    <a:p>
                      <a:pPr marL="977900" marR="208279" indent="-748030">
                        <a:lnSpc>
                          <a:spcPct val="101699"/>
                        </a:lnSpc>
                        <a:spcBef>
                          <a:spcPts val="325"/>
                        </a:spcBef>
                      </a:pPr>
                      <a:r>
                        <a:rPr sz="1250" b="1" spc="95" dirty="0">
                          <a:latin typeface="Calibri"/>
                          <a:cs typeface="Calibri"/>
                        </a:rPr>
                        <a:t>Μέγεθος</a:t>
                      </a:r>
                      <a:r>
                        <a:rPr sz="1250" b="1" spc="20" dirty="0">
                          <a:latin typeface="Calibri"/>
                          <a:cs typeface="Calibri"/>
                        </a:rPr>
                        <a:t> </a:t>
                      </a:r>
                      <a:r>
                        <a:rPr sz="1250" b="1" spc="80" dirty="0">
                          <a:latin typeface="Calibri"/>
                          <a:cs typeface="Calibri"/>
                        </a:rPr>
                        <a:t>κλειδιού</a:t>
                      </a:r>
                      <a:r>
                        <a:rPr sz="1250" b="1" spc="25" dirty="0">
                          <a:latin typeface="Calibri"/>
                          <a:cs typeface="Calibri"/>
                        </a:rPr>
                        <a:t> </a:t>
                      </a:r>
                      <a:r>
                        <a:rPr sz="1250" b="1" spc="80" dirty="0">
                          <a:latin typeface="Calibri"/>
                          <a:cs typeface="Calibri"/>
                        </a:rPr>
                        <a:t>δυαδικό </a:t>
                      </a:r>
                      <a:r>
                        <a:rPr sz="1250" b="1" spc="-270" dirty="0">
                          <a:latin typeface="Calibri"/>
                          <a:cs typeface="Calibri"/>
                        </a:rPr>
                        <a:t> </a:t>
                      </a:r>
                      <a:r>
                        <a:rPr sz="1250" b="1" spc="85" dirty="0">
                          <a:latin typeface="Calibri"/>
                          <a:cs typeface="Calibri"/>
                        </a:rPr>
                        <a:t>ψηφίο)</a:t>
                      </a:r>
                      <a:endParaRPr sz="1250">
                        <a:latin typeface="Calibri"/>
                        <a:cs typeface="Calibri"/>
                      </a:endParaRPr>
                    </a:p>
                  </a:txBody>
                  <a:tcPr marL="0" marR="0" marT="41275" marB="0">
                    <a:lnL w="12700">
                      <a:solidFill>
                        <a:srgbClr val="FFB800"/>
                      </a:solidFill>
                      <a:prstDash val="solid"/>
                    </a:lnL>
                    <a:lnR w="12700">
                      <a:solidFill>
                        <a:srgbClr val="FFB800"/>
                      </a:solidFill>
                      <a:prstDash val="solid"/>
                    </a:lnR>
                    <a:lnT w="12700">
                      <a:solidFill>
                        <a:srgbClr val="FFB800"/>
                      </a:solidFill>
                      <a:prstDash val="solid"/>
                    </a:lnT>
                    <a:lnB w="28575">
                      <a:solidFill>
                        <a:srgbClr val="FFB800"/>
                      </a:solidFill>
                      <a:prstDash val="solid"/>
                    </a:lnB>
                  </a:tcPr>
                </a:tc>
                <a:tc>
                  <a:txBody>
                    <a:bodyPr/>
                    <a:lstStyle/>
                    <a:p>
                      <a:pPr marL="299720" marR="142240" indent="274320">
                        <a:lnSpc>
                          <a:spcPct val="100000"/>
                        </a:lnSpc>
                        <a:spcBef>
                          <a:spcPts val="359"/>
                        </a:spcBef>
                      </a:pPr>
                      <a:r>
                        <a:rPr sz="1250" b="1" spc="55" dirty="0">
                          <a:latin typeface="Calibri"/>
                          <a:cs typeface="Calibri"/>
                        </a:rPr>
                        <a:t>Αριθμός </a:t>
                      </a:r>
                      <a:r>
                        <a:rPr sz="1250" b="1" spc="60" dirty="0">
                          <a:latin typeface="Calibri"/>
                          <a:cs typeface="Calibri"/>
                        </a:rPr>
                        <a:t> </a:t>
                      </a:r>
                      <a:r>
                        <a:rPr sz="1250" b="1" spc="55" dirty="0">
                          <a:latin typeface="Calibri"/>
                          <a:cs typeface="Calibri"/>
                        </a:rPr>
                        <a:t>εναλλακτικών</a:t>
                      </a:r>
                      <a:r>
                        <a:rPr sz="1250" b="1" spc="10" dirty="0">
                          <a:latin typeface="Calibri"/>
                          <a:cs typeface="Calibri"/>
                        </a:rPr>
                        <a:t> </a:t>
                      </a:r>
                      <a:r>
                        <a:rPr sz="1250" b="1" spc="50" dirty="0">
                          <a:latin typeface="Calibri"/>
                          <a:cs typeface="Calibri"/>
                        </a:rPr>
                        <a:t>κλειδιών</a:t>
                      </a:r>
                      <a:endParaRPr sz="1250">
                        <a:latin typeface="Calibri"/>
                        <a:cs typeface="Calibri"/>
                      </a:endParaRPr>
                    </a:p>
                  </a:txBody>
                  <a:tcPr marL="0" marR="0" marT="45719" marB="0">
                    <a:lnL w="12700">
                      <a:solidFill>
                        <a:srgbClr val="FFB800"/>
                      </a:solidFill>
                      <a:prstDash val="solid"/>
                    </a:lnL>
                    <a:lnR w="12700">
                      <a:solidFill>
                        <a:srgbClr val="FFB800"/>
                      </a:solidFill>
                      <a:prstDash val="solid"/>
                    </a:lnR>
                    <a:lnT w="12700">
                      <a:solidFill>
                        <a:srgbClr val="FFB800"/>
                      </a:solidFill>
                      <a:prstDash val="solid"/>
                    </a:lnT>
                    <a:lnB w="28575">
                      <a:solidFill>
                        <a:srgbClr val="FFB800"/>
                      </a:solidFill>
                      <a:prstDash val="solid"/>
                    </a:lnB>
                  </a:tcPr>
                </a:tc>
                <a:tc>
                  <a:txBody>
                    <a:bodyPr/>
                    <a:lstStyle/>
                    <a:p>
                      <a:pPr marL="777240" marR="386080" indent="-196850">
                        <a:lnSpc>
                          <a:spcPct val="100000"/>
                        </a:lnSpc>
                        <a:spcBef>
                          <a:spcPts val="359"/>
                        </a:spcBef>
                      </a:pPr>
                      <a:r>
                        <a:rPr sz="1250" b="1" spc="60" dirty="0">
                          <a:latin typeface="Calibri"/>
                          <a:cs typeface="Calibri"/>
                        </a:rPr>
                        <a:t>Απαιτούμενος</a:t>
                      </a:r>
                      <a:r>
                        <a:rPr sz="1250" b="1" dirty="0">
                          <a:latin typeface="Calibri"/>
                          <a:cs typeface="Calibri"/>
                        </a:rPr>
                        <a:t> </a:t>
                      </a:r>
                      <a:r>
                        <a:rPr sz="1250" b="1" spc="55" dirty="0">
                          <a:latin typeface="Calibri"/>
                          <a:cs typeface="Calibri"/>
                        </a:rPr>
                        <a:t>χρόνος</a:t>
                      </a:r>
                      <a:r>
                        <a:rPr sz="1250" b="1" spc="5" dirty="0">
                          <a:latin typeface="Calibri"/>
                          <a:cs typeface="Calibri"/>
                        </a:rPr>
                        <a:t> </a:t>
                      </a:r>
                      <a:r>
                        <a:rPr sz="1250" b="1" spc="60" dirty="0">
                          <a:latin typeface="Calibri"/>
                          <a:cs typeface="Calibri"/>
                        </a:rPr>
                        <a:t>σε</a:t>
                      </a:r>
                      <a:r>
                        <a:rPr sz="1250" b="1" dirty="0">
                          <a:latin typeface="Calibri"/>
                          <a:cs typeface="Calibri"/>
                        </a:rPr>
                        <a:t> </a:t>
                      </a:r>
                      <a:r>
                        <a:rPr sz="1250" b="1" spc="65" dirty="0">
                          <a:latin typeface="Calibri"/>
                          <a:cs typeface="Calibri"/>
                        </a:rPr>
                        <a:t>1 </a:t>
                      </a:r>
                      <a:r>
                        <a:rPr sz="1250" b="1" spc="-265" dirty="0">
                          <a:latin typeface="Calibri"/>
                          <a:cs typeface="Calibri"/>
                        </a:rPr>
                        <a:t> </a:t>
                      </a:r>
                      <a:r>
                        <a:rPr sz="1250" b="1" spc="50" dirty="0">
                          <a:latin typeface="Calibri"/>
                          <a:cs typeface="Calibri"/>
                        </a:rPr>
                        <a:t>αποκρυπτογράφηση/μs</a:t>
                      </a:r>
                      <a:endParaRPr sz="1250">
                        <a:latin typeface="Calibri"/>
                        <a:cs typeface="Calibri"/>
                      </a:endParaRPr>
                    </a:p>
                  </a:txBody>
                  <a:tcPr marL="0" marR="0" marT="45719" marB="0">
                    <a:lnL w="12700">
                      <a:solidFill>
                        <a:srgbClr val="FFB800"/>
                      </a:solidFill>
                      <a:prstDash val="solid"/>
                    </a:lnL>
                    <a:lnR w="12700">
                      <a:solidFill>
                        <a:srgbClr val="FFB800"/>
                      </a:solidFill>
                      <a:prstDash val="solid"/>
                    </a:lnR>
                    <a:lnT w="12700">
                      <a:solidFill>
                        <a:srgbClr val="FFB800"/>
                      </a:solidFill>
                      <a:prstDash val="solid"/>
                    </a:lnT>
                    <a:lnB w="28575">
                      <a:solidFill>
                        <a:srgbClr val="FFB800"/>
                      </a:solidFill>
                      <a:prstDash val="solid"/>
                    </a:lnB>
                  </a:tcPr>
                </a:tc>
                <a:tc>
                  <a:txBody>
                    <a:bodyPr/>
                    <a:lstStyle/>
                    <a:p>
                      <a:pPr marL="775335" marR="343535" indent="-247015">
                        <a:lnSpc>
                          <a:spcPct val="100000"/>
                        </a:lnSpc>
                        <a:spcBef>
                          <a:spcPts val="359"/>
                        </a:spcBef>
                      </a:pPr>
                      <a:r>
                        <a:rPr sz="1250" b="1" spc="60" dirty="0">
                          <a:latin typeface="Calibri"/>
                          <a:cs typeface="Calibri"/>
                        </a:rPr>
                        <a:t>Απαιτούμενος</a:t>
                      </a:r>
                      <a:r>
                        <a:rPr sz="1250" b="1" spc="5" dirty="0">
                          <a:latin typeface="Calibri"/>
                          <a:cs typeface="Calibri"/>
                        </a:rPr>
                        <a:t> </a:t>
                      </a:r>
                      <a:r>
                        <a:rPr sz="1250" b="1" spc="55" dirty="0">
                          <a:latin typeface="Calibri"/>
                          <a:cs typeface="Calibri"/>
                        </a:rPr>
                        <a:t>χρόνος</a:t>
                      </a:r>
                      <a:r>
                        <a:rPr sz="1250" b="1" spc="5" dirty="0">
                          <a:latin typeface="Calibri"/>
                          <a:cs typeface="Calibri"/>
                        </a:rPr>
                        <a:t> </a:t>
                      </a:r>
                      <a:r>
                        <a:rPr sz="1250" b="1" spc="60" dirty="0">
                          <a:latin typeface="Calibri"/>
                          <a:cs typeface="Calibri"/>
                        </a:rPr>
                        <a:t>σε</a:t>
                      </a:r>
                      <a:r>
                        <a:rPr sz="1250" b="1" spc="5" dirty="0">
                          <a:latin typeface="Calibri"/>
                          <a:cs typeface="Calibri"/>
                        </a:rPr>
                        <a:t> </a:t>
                      </a:r>
                      <a:r>
                        <a:rPr sz="1250" b="1" spc="60" dirty="0">
                          <a:latin typeface="Calibri"/>
                          <a:cs typeface="Calibri"/>
                        </a:rPr>
                        <a:t>106 </a:t>
                      </a:r>
                      <a:r>
                        <a:rPr sz="1250" b="1" spc="-265" dirty="0">
                          <a:latin typeface="Calibri"/>
                          <a:cs typeface="Calibri"/>
                        </a:rPr>
                        <a:t> </a:t>
                      </a:r>
                      <a:r>
                        <a:rPr sz="1250" b="1" spc="50" dirty="0">
                          <a:latin typeface="Calibri"/>
                          <a:cs typeface="Calibri"/>
                        </a:rPr>
                        <a:t>αποκρυπτογραφήσεις/μs</a:t>
                      </a:r>
                      <a:endParaRPr sz="1250">
                        <a:latin typeface="Calibri"/>
                        <a:cs typeface="Calibri"/>
                      </a:endParaRPr>
                    </a:p>
                  </a:txBody>
                  <a:tcPr marL="0" marR="0" marT="45719" marB="0">
                    <a:lnL w="12700">
                      <a:solidFill>
                        <a:srgbClr val="FFB800"/>
                      </a:solidFill>
                      <a:prstDash val="solid"/>
                    </a:lnL>
                    <a:lnR w="12700">
                      <a:solidFill>
                        <a:srgbClr val="FFB800"/>
                      </a:solidFill>
                      <a:prstDash val="solid"/>
                    </a:lnR>
                    <a:lnT w="12700">
                      <a:solidFill>
                        <a:srgbClr val="FFB800"/>
                      </a:solidFill>
                      <a:prstDash val="solid"/>
                    </a:lnT>
                    <a:lnB w="28575">
                      <a:solidFill>
                        <a:srgbClr val="FFB800"/>
                      </a:solidFill>
                      <a:prstDash val="solid"/>
                    </a:lnB>
                  </a:tcPr>
                </a:tc>
                <a:extLst>
                  <a:ext uri="{0D108BD9-81ED-4DB2-BD59-A6C34878D82A}">
                    <a16:rowId xmlns:a16="http://schemas.microsoft.com/office/drawing/2014/main" val="10000"/>
                  </a:ext>
                </a:extLst>
              </a:tr>
              <a:tr h="647700">
                <a:tc>
                  <a:txBody>
                    <a:bodyPr/>
                    <a:lstStyle/>
                    <a:p>
                      <a:pPr marL="15875" algn="ctr">
                        <a:lnSpc>
                          <a:spcPct val="100000"/>
                        </a:lnSpc>
                        <a:spcBef>
                          <a:spcPts val="350"/>
                        </a:spcBef>
                      </a:pPr>
                      <a:endParaRPr sz="1250" dirty="0">
                        <a:latin typeface="Calibri"/>
                        <a:cs typeface="Calibri"/>
                      </a:endParaRPr>
                    </a:p>
                  </a:txBody>
                  <a:tcPr marL="0" marR="0" marT="44450" marB="0">
                    <a:lnL w="12700">
                      <a:solidFill>
                        <a:srgbClr val="FFB800"/>
                      </a:solidFill>
                      <a:prstDash val="solid"/>
                    </a:lnL>
                    <a:lnR w="12700">
                      <a:solidFill>
                        <a:srgbClr val="FFB800"/>
                      </a:solidFill>
                      <a:prstDash val="solid"/>
                    </a:lnR>
                    <a:lnT w="28575">
                      <a:solidFill>
                        <a:srgbClr val="FFB800"/>
                      </a:solidFill>
                      <a:prstDash val="solid"/>
                    </a:lnT>
                    <a:lnB w="12700">
                      <a:solidFill>
                        <a:srgbClr val="FFB800"/>
                      </a:solidFill>
                      <a:prstDash val="solid"/>
                    </a:lnB>
                    <a:solidFill>
                      <a:srgbClr val="FDF0CC"/>
                    </a:solidFill>
                  </a:tcPr>
                </a:tc>
                <a:tc>
                  <a:txBody>
                    <a:bodyPr/>
                    <a:lstStyle/>
                    <a:p>
                      <a:pPr marL="189230">
                        <a:lnSpc>
                          <a:spcPct val="100000"/>
                        </a:lnSpc>
                        <a:spcBef>
                          <a:spcPts val="10"/>
                        </a:spcBef>
                      </a:pPr>
                      <a:endParaRPr sz="800" dirty="0">
                        <a:latin typeface="Calibri"/>
                        <a:cs typeface="Calibri"/>
                      </a:endParaRPr>
                    </a:p>
                  </a:txBody>
                  <a:tcPr marL="0" marR="0" marT="1270" marB="0">
                    <a:lnL w="12700">
                      <a:solidFill>
                        <a:srgbClr val="FFB800"/>
                      </a:solidFill>
                      <a:prstDash val="solid"/>
                    </a:lnL>
                    <a:lnR w="12700">
                      <a:solidFill>
                        <a:srgbClr val="FFB800"/>
                      </a:solidFill>
                      <a:prstDash val="solid"/>
                    </a:lnR>
                    <a:lnT w="28575">
                      <a:solidFill>
                        <a:srgbClr val="FFB800"/>
                      </a:solidFill>
                      <a:prstDash val="solid"/>
                    </a:lnT>
                    <a:lnB w="12700">
                      <a:solidFill>
                        <a:srgbClr val="FFB800"/>
                      </a:solidFill>
                      <a:prstDash val="solid"/>
                    </a:lnB>
                    <a:solidFill>
                      <a:srgbClr val="FDF0CC"/>
                    </a:solidFill>
                  </a:tcPr>
                </a:tc>
                <a:tc>
                  <a:txBody>
                    <a:bodyPr/>
                    <a:lstStyle/>
                    <a:p>
                      <a:pPr marL="99060" marR="537845">
                        <a:lnSpc>
                          <a:spcPct val="101699"/>
                        </a:lnSpc>
                        <a:spcBef>
                          <a:spcPts val="390"/>
                        </a:spcBef>
                      </a:pPr>
                      <a:endParaRPr sz="1250">
                        <a:latin typeface="Calibri"/>
                        <a:cs typeface="Calibri"/>
                      </a:endParaRPr>
                    </a:p>
                  </a:txBody>
                  <a:tcPr marL="0" marR="0" marT="49530" marB="0">
                    <a:lnL w="12700">
                      <a:solidFill>
                        <a:srgbClr val="FFB800"/>
                      </a:solidFill>
                      <a:prstDash val="solid"/>
                    </a:lnL>
                    <a:lnR w="12700">
                      <a:solidFill>
                        <a:srgbClr val="FFB800"/>
                      </a:solidFill>
                      <a:prstDash val="solid"/>
                    </a:lnR>
                    <a:lnT w="28575">
                      <a:solidFill>
                        <a:srgbClr val="FFB800"/>
                      </a:solidFill>
                      <a:prstDash val="solid"/>
                    </a:lnT>
                    <a:lnB w="12700">
                      <a:solidFill>
                        <a:srgbClr val="FFB800"/>
                      </a:solidFill>
                      <a:prstDash val="solid"/>
                    </a:lnB>
                    <a:solidFill>
                      <a:srgbClr val="FDF0CC"/>
                    </a:solidFill>
                  </a:tcPr>
                </a:tc>
                <a:tc>
                  <a:txBody>
                    <a:bodyPr/>
                    <a:lstStyle/>
                    <a:p>
                      <a:pPr marL="99695">
                        <a:lnSpc>
                          <a:spcPct val="100000"/>
                        </a:lnSpc>
                        <a:spcBef>
                          <a:spcPts val="350"/>
                        </a:spcBef>
                      </a:pPr>
                      <a:endParaRPr sz="1250">
                        <a:latin typeface="Calibri"/>
                        <a:cs typeface="Calibri"/>
                      </a:endParaRPr>
                    </a:p>
                  </a:txBody>
                  <a:tcPr marL="0" marR="0" marT="44450" marB="0">
                    <a:lnL w="12700">
                      <a:solidFill>
                        <a:srgbClr val="FFB800"/>
                      </a:solidFill>
                      <a:prstDash val="solid"/>
                    </a:lnL>
                    <a:lnR w="12700">
                      <a:solidFill>
                        <a:srgbClr val="FFB800"/>
                      </a:solidFill>
                      <a:prstDash val="solid"/>
                    </a:lnR>
                    <a:lnT w="28575">
                      <a:solidFill>
                        <a:srgbClr val="FFB800"/>
                      </a:solidFill>
                      <a:prstDash val="solid"/>
                    </a:lnT>
                    <a:lnB w="12700">
                      <a:solidFill>
                        <a:srgbClr val="FFB800"/>
                      </a:solidFill>
                      <a:prstDash val="solid"/>
                    </a:lnB>
                    <a:solidFill>
                      <a:srgbClr val="FDF0CC"/>
                    </a:solidFill>
                  </a:tcPr>
                </a:tc>
                <a:extLst>
                  <a:ext uri="{0D108BD9-81ED-4DB2-BD59-A6C34878D82A}">
                    <a16:rowId xmlns:a16="http://schemas.microsoft.com/office/drawing/2014/main" val="10001"/>
                  </a:ext>
                </a:extLst>
              </a:tr>
              <a:tr h="647382">
                <a:tc>
                  <a:txBody>
                    <a:bodyPr/>
                    <a:lstStyle/>
                    <a:p>
                      <a:pPr marL="15875" algn="ctr">
                        <a:lnSpc>
                          <a:spcPct val="100000"/>
                        </a:lnSpc>
                        <a:spcBef>
                          <a:spcPts val="355"/>
                        </a:spcBef>
                      </a:pPr>
                      <a:endParaRPr sz="125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189230">
                        <a:lnSpc>
                          <a:spcPct val="100000"/>
                        </a:lnSpc>
                        <a:spcBef>
                          <a:spcPts val="15"/>
                        </a:spcBef>
                      </a:pPr>
                      <a:endParaRPr sz="800" dirty="0">
                        <a:latin typeface="Calibri"/>
                        <a:cs typeface="Calibri"/>
                      </a:endParaRPr>
                    </a:p>
                  </a:txBody>
                  <a:tcPr marL="0" marR="0" marT="190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99060" marR="568960">
                        <a:lnSpc>
                          <a:spcPct val="101699"/>
                        </a:lnSpc>
                        <a:spcBef>
                          <a:spcPts val="385"/>
                        </a:spcBef>
                      </a:pPr>
                      <a:endParaRPr sz="1250">
                        <a:latin typeface="Calibri"/>
                        <a:cs typeface="Calibri"/>
                      </a:endParaRPr>
                    </a:p>
                  </a:txBody>
                  <a:tcPr marL="0" marR="0" marT="4889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99695">
                        <a:lnSpc>
                          <a:spcPct val="100000"/>
                        </a:lnSpc>
                        <a:spcBef>
                          <a:spcPts val="355"/>
                        </a:spcBef>
                      </a:pPr>
                      <a:endParaRPr sz="125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extLst>
                  <a:ext uri="{0D108BD9-81ED-4DB2-BD59-A6C34878D82A}">
                    <a16:rowId xmlns:a16="http://schemas.microsoft.com/office/drawing/2014/main" val="10002"/>
                  </a:ext>
                </a:extLst>
              </a:tr>
              <a:tr h="854075">
                <a:tc>
                  <a:txBody>
                    <a:bodyPr/>
                    <a:lstStyle/>
                    <a:p>
                      <a:pPr marL="16510" algn="ctr">
                        <a:lnSpc>
                          <a:spcPct val="100000"/>
                        </a:lnSpc>
                        <a:spcBef>
                          <a:spcPts val="355"/>
                        </a:spcBef>
                      </a:pPr>
                      <a:endParaRPr sz="125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189230">
                        <a:lnSpc>
                          <a:spcPct val="100000"/>
                        </a:lnSpc>
                        <a:spcBef>
                          <a:spcPts val="515"/>
                        </a:spcBef>
                      </a:pPr>
                      <a:endParaRPr sz="800">
                        <a:latin typeface="Calibri"/>
                        <a:cs typeface="Calibri"/>
                      </a:endParaRPr>
                    </a:p>
                  </a:txBody>
                  <a:tcPr marL="0" marR="0" marT="6540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9060" marR="90170">
                        <a:lnSpc>
                          <a:spcPct val="101699"/>
                        </a:lnSpc>
                        <a:spcBef>
                          <a:spcPts val="489"/>
                        </a:spcBef>
                      </a:pPr>
                      <a:endParaRPr sz="1250" dirty="0">
                        <a:latin typeface="Calibri"/>
                        <a:cs typeface="Calibri"/>
                      </a:endParaRPr>
                    </a:p>
                  </a:txBody>
                  <a:tcPr marL="0" marR="0" marT="62229"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9695" marR="231775">
                        <a:lnSpc>
                          <a:spcPct val="117200"/>
                        </a:lnSpc>
                        <a:spcBef>
                          <a:spcPts val="500"/>
                        </a:spcBef>
                      </a:pPr>
                      <a:endParaRPr sz="1250">
                        <a:latin typeface="Calibri"/>
                        <a:cs typeface="Calibri"/>
                      </a:endParaRPr>
                    </a:p>
                  </a:txBody>
                  <a:tcPr marL="0" marR="0" marT="6350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extLst>
                  <a:ext uri="{0D108BD9-81ED-4DB2-BD59-A6C34878D82A}">
                    <a16:rowId xmlns:a16="http://schemas.microsoft.com/office/drawing/2014/main" val="10003"/>
                  </a:ext>
                </a:extLst>
              </a:tr>
              <a:tr h="636270">
                <a:tc>
                  <a:txBody>
                    <a:bodyPr/>
                    <a:lstStyle/>
                    <a:p>
                      <a:pPr marL="16510" algn="ctr">
                        <a:lnSpc>
                          <a:spcPct val="100000"/>
                        </a:lnSpc>
                        <a:spcBef>
                          <a:spcPts val="355"/>
                        </a:spcBef>
                      </a:pPr>
                      <a:endParaRPr sz="125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189230">
                        <a:lnSpc>
                          <a:spcPct val="100000"/>
                        </a:lnSpc>
                        <a:spcBef>
                          <a:spcPts val="515"/>
                        </a:spcBef>
                      </a:pPr>
                      <a:endParaRPr sz="800">
                        <a:latin typeface="Calibri"/>
                        <a:cs typeface="Calibri"/>
                      </a:endParaRPr>
                    </a:p>
                  </a:txBody>
                  <a:tcPr marL="0" marR="0" marT="6540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99060">
                        <a:lnSpc>
                          <a:spcPct val="100000"/>
                        </a:lnSpc>
                        <a:spcBef>
                          <a:spcPts val="515"/>
                        </a:spcBef>
                      </a:pPr>
                      <a:endParaRPr sz="1250">
                        <a:latin typeface="Calibri"/>
                        <a:cs typeface="Calibri"/>
                      </a:endParaRPr>
                    </a:p>
                  </a:txBody>
                  <a:tcPr marL="0" marR="0" marT="6540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99695" marR="231775">
                        <a:lnSpc>
                          <a:spcPct val="117200"/>
                        </a:lnSpc>
                        <a:spcBef>
                          <a:spcPts val="500"/>
                        </a:spcBef>
                      </a:pPr>
                      <a:endParaRPr sz="1250" dirty="0">
                        <a:latin typeface="Calibri"/>
                        <a:cs typeface="Calibri"/>
                      </a:endParaRPr>
                    </a:p>
                  </a:txBody>
                  <a:tcPr marL="0" marR="0" marT="6350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extLst>
                  <a:ext uri="{0D108BD9-81ED-4DB2-BD59-A6C34878D82A}">
                    <a16:rowId xmlns:a16="http://schemas.microsoft.com/office/drawing/2014/main" val="10004"/>
                  </a:ext>
                </a:extLst>
              </a:tr>
              <a:tr h="661035">
                <a:tc>
                  <a:txBody>
                    <a:bodyPr/>
                    <a:lstStyle/>
                    <a:p>
                      <a:pPr marL="582295" marR="778510" indent="2540">
                        <a:lnSpc>
                          <a:spcPct val="100000"/>
                        </a:lnSpc>
                        <a:spcBef>
                          <a:spcPts val="365"/>
                        </a:spcBef>
                      </a:pPr>
                      <a:endParaRPr sz="1250">
                        <a:latin typeface="Calibri"/>
                        <a:cs typeface="Calibri"/>
                      </a:endParaRPr>
                    </a:p>
                  </a:txBody>
                  <a:tcPr marL="0" marR="0" marT="4635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8425">
                        <a:lnSpc>
                          <a:spcPct val="100000"/>
                        </a:lnSpc>
                        <a:spcBef>
                          <a:spcPts val="20"/>
                        </a:spcBef>
                      </a:pPr>
                      <a:endParaRPr sz="1250">
                        <a:latin typeface="Calibri"/>
                        <a:cs typeface="Calibri"/>
                      </a:endParaRPr>
                    </a:p>
                  </a:txBody>
                  <a:tcPr marL="0" marR="0" marT="254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9060">
                        <a:lnSpc>
                          <a:spcPct val="100000"/>
                        </a:lnSpc>
                        <a:spcBef>
                          <a:spcPts val="520"/>
                        </a:spcBef>
                      </a:pPr>
                      <a:endParaRPr sz="1250">
                        <a:latin typeface="Segoe UI Symbol"/>
                        <a:cs typeface="Segoe UI Symbol"/>
                      </a:endParaRPr>
                    </a:p>
                  </a:txBody>
                  <a:tcPr marL="0" marR="0" marT="6604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9695" marR="301625">
                        <a:lnSpc>
                          <a:spcPct val="117200"/>
                        </a:lnSpc>
                        <a:spcBef>
                          <a:spcPts val="505"/>
                        </a:spcBef>
                      </a:pPr>
                      <a:endParaRPr sz="1250" dirty="0">
                        <a:latin typeface="Calibri"/>
                        <a:cs typeface="Calibri"/>
                      </a:endParaRPr>
                    </a:p>
                  </a:txBody>
                  <a:tcPr marL="0" marR="0" marT="641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extLst>
                  <a:ext uri="{0D108BD9-81ED-4DB2-BD59-A6C34878D82A}">
                    <a16:rowId xmlns:a16="http://schemas.microsoft.com/office/drawing/2014/main" val="10005"/>
                  </a:ext>
                </a:extLst>
              </a:tr>
            </a:tbl>
          </a:graphicData>
        </a:graphic>
      </p:graphicFrame>
      <p:pic>
        <p:nvPicPr>
          <p:cNvPr id="9" name="Εικόνα 8" descr="Εικόνα που περιέχει κείμενο, στιγμιότυπο οθόνης, γραμματοσειρά, αριθμός&#10;&#10;Το περιεχόμενο που δημιουργείται από τεχνολογία AI ενδέχεται να είναι εσφαλμένο.">
            <a:extLst>
              <a:ext uri="{FF2B5EF4-FFF2-40B4-BE49-F238E27FC236}">
                <a16:creationId xmlns:a16="http://schemas.microsoft.com/office/drawing/2014/main" id="{F007024A-DBBF-30F1-948E-D506D12CC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910" y="2954751"/>
            <a:ext cx="10581530" cy="2957283"/>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6042660" cy="6879590"/>
            <a:chOff x="0" y="0"/>
            <a:chExt cx="6042660" cy="6879590"/>
          </a:xfrm>
        </p:grpSpPr>
        <p:sp>
          <p:nvSpPr>
            <p:cNvPr id="4" name="object 4"/>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5841364" cy="6858000"/>
            </a:xfrm>
            <a:prstGeom prst="rect">
              <a:avLst/>
            </a:prstGeom>
          </p:spPr>
        </p:pic>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p:nvPr/>
        </p:nvSpPr>
        <p:spPr>
          <a:xfrm>
            <a:off x="5550534" y="3313747"/>
            <a:ext cx="4265295" cy="459740"/>
          </a:xfrm>
          <a:prstGeom prst="rect">
            <a:avLst/>
          </a:prstGeom>
        </p:spPr>
        <p:txBody>
          <a:bodyPr vert="horz" wrap="square" lIns="0" tIns="12700" rIns="0" bIns="0" rtlCol="0">
            <a:spAutoFit/>
          </a:bodyPr>
          <a:lstStyle/>
          <a:p>
            <a:pPr marL="12700">
              <a:lnSpc>
                <a:spcPct val="100000"/>
              </a:lnSpc>
              <a:spcBef>
                <a:spcPts val="100"/>
              </a:spcBef>
            </a:pPr>
            <a:r>
              <a:rPr sz="2850" spc="180" dirty="0">
                <a:solidFill>
                  <a:srgbClr val="FFFFFF"/>
                </a:solidFill>
                <a:latin typeface="Times New Roman"/>
                <a:cs typeface="Times New Roman"/>
              </a:rPr>
              <a:t>Τεχνικές</a:t>
            </a:r>
            <a:r>
              <a:rPr sz="2850" spc="165" dirty="0">
                <a:solidFill>
                  <a:srgbClr val="FFFFFF"/>
                </a:solidFill>
                <a:latin typeface="Times New Roman"/>
                <a:cs typeface="Times New Roman"/>
              </a:rPr>
              <a:t> </a:t>
            </a:r>
            <a:r>
              <a:rPr sz="2850" spc="210" dirty="0">
                <a:solidFill>
                  <a:srgbClr val="FFFFFF"/>
                </a:solidFill>
                <a:latin typeface="Times New Roman"/>
                <a:cs typeface="Times New Roman"/>
              </a:rPr>
              <a:t>υποκατάστασης</a:t>
            </a:r>
            <a:endParaRPr sz="2850">
              <a:latin typeface="Times New Roman"/>
              <a:cs typeface="Times New Roman"/>
            </a:endParaRPr>
          </a:p>
        </p:txBody>
      </p:sp>
      <p:pic>
        <p:nvPicPr>
          <p:cNvPr id="10" name="object 10"/>
          <p:cNvPicPr/>
          <p:nvPr/>
        </p:nvPicPr>
        <p:blipFill>
          <a:blip r:embed="rId3" cstate="print"/>
          <a:stretch>
            <a:fillRect/>
          </a:stretch>
        </p:blipFill>
        <p:spPr>
          <a:xfrm>
            <a:off x="7549832" y="6019800"/>
            <a:ext cx="3246120" cy="6022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1</a:t>
            </a:r>
            <a:endParaRPr sz="850">
              <a:latin typeface="Calibri"/>
              <a:cs typeface="Calibri"/>
            </a:endParaRPr>
          </a:p>
        </p:txBody>
      </p:sp>
      <p:sp>
        <p:nvSpPr>
          <p:cNvPr id="3" name="object 3"/>
          <p:cNvSpPr txBox="1"/>
          <p:nvPr/>
        </p:nvSpPr>
        <p:spPr>
          <a:xfrm>
            <a:off x="78739" y="6675755"/>
            <a:ext cx="5732145" cy="116839"/>
          </a:xfrm>
          <a:prstGeom prst="rect">
            <a:avLst/>
          </a:prstGeom>
        </p:spPr>
        <p:txBody>
          <a:bodyPr vert="horz" wrap="square" lIns="0" tIns="12700" rIns="0" bIns="0" rtlCol="0">
            <a:spAutoFit/>
          </a:bodyPr>
          <a:lstStyle/>
          <a:p>
            <a:pPr marL="12700">
              <a:lnSpc>
                <a:spcPct val="100000"/>
              </a:lnSpc>
              <a:spcBef>
                <a:spcPts val="100"/>
              </a:spcBef>
            </a:pPr>
            <a:r>
              <a:rPr sz="600" spc="40" dirty="0">
                <a:latin typeface="Calibri"/>
                <a:cs typeface="Calibri"/>
              </a:rPr>
              <a:t>ΟΔΗΓΙΕΣ</a:t>
            </a:r>
            <a:r>
              <a:rPr sz="600" spc="25" dirty="0">
                <a:latin typeface="Calibri"/>
                <a:cs typeface="Calibri"/>
              </a:rPr>
              <a:t> </a:t>
            </a:r>
            <a:r>
              <a:rPr sz="600" spc="30" dirty="0">
                <a:latin typeface="Calibri"/>
                <a:cs typeface="Calibri"/>
              </a:rPr>
              <a:t>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0"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ΣΕ</a:t>
            </a:r>
            <a:r>
              <a:rPr sz="600" spc="25" dirty="0">
                <a:latin typeface="Calibri"/>
                <a:cs typeface="Calibri"/>
              </a:rPr>
              <a:t> </a:t>
            </a:r>
            <a:r>
              <a:rPr sz="600" spc="40" dirty="0">
                <a:latin typeface="Calibri"/>
                <a:cs typeface="Calibri"/>
              </a:rPr>
              <a:t>ΠΛΟΙΕΣ,</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0"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2"/>
              </a:rPr>
              <a:t>2021-Cyber-Security-Guidelines.pdf</a:t>
            </a:r>
            <a:r>
              <a:rPr sz="600" u="sng" spc="20" dirty="0">
                <a:solidFill>
                  <a:srgbClr val="85872B"/>
                </a:solidFill>
                <a:uFill>
                  <a:solidFill>
                    <a:srgbClr val="85872B"/>
                  </a:solidFill>
                </a:uFill>
                <a:latin typeface="Calibri"/>
                <a:cs typeface="Calibri"/>
                <a:hlinkClick r:id="rId2"/>
              </a:rPr>
              <a:t> </a:t>
            </a:r>
            <a:r>
              <a:rPr sz="600" u="sng" spc="30" dirty="0">
                <a:solidFill>
                  <a:srgbClr val="85872B"/>
                </a:solidFill>
                <a:uFill>
                  <a:solidFill>
                    <a:srgbClr val="85872B"/>
                  </a:solidFill>
                </a:uFill>
                <a:latin typeface="Calibri"/>
                <a:cs typeface="Calibri"/>
                <a:hlinkClick r:id="rId2"/>
              </a:rPr>
              <a:t>(ics-shipping.org), </a:t>
            </a:r>
            <a:r>
              <a:rPr sz="600" u="sng" spc="45" dirty="0">
                <a:solidFill>
                  <a:srgbClr val="85872B"/>
                </a:solidFill>
                <a:uFill>
                  <a:solidFill>
                    <a:srgbClr val="85872B"/>
                  </a:solidFill>
                </a:uFill>
                <a:latin typeface="Calibri"/>
                <a:cs typeface="Calibri"/>
                <a:hlinkClick r:id="rId2"/>
              </a:rPr>
              <a:t>πρόσβαση</a:t>
            </a:r>
            <a:r>
              <a:rPr sz="600" u="sng" spc="35" dirty="0">
                <a:solidFill>
                  <a:srgbClr val="85872B"/>
                </a:solidFill>
                <a:uFill>
                  <a:solidFill>
                    <a:srgbClr val="85872B"/>
                  </a:solidFill>
                </a:uFill>
                <a:latin typeface="Calibri"/>
                <a:cs typeface="Calibri"/>
                <a:hlinkClick r:id="rId2"/>
              </a:rPr>
              <a:t> </a:t>
            </a:r>
            <a:r>
              <a:rPr sz="600" u="sng" spc="40" dirty="0">
                <a:solidFill>
                  <a:srgbClr val="85872B"/>
                </a:solidFill>
                <a:uFill>
                  <a:solidFill>
                    <a:srgbClr val="85872B"/>
                  </a:solidFill>
                </a:uFill>
                <a:latin typeface="Calibri"/>
                <a:cs typeface="Calibri"/>
                <a:hlinkClick r:id="rId2"/>
              </a:rPr>
              <a:t>τον</a:t>
            </a:r>
            <a:r>
              <a:rPr sz="600" u="sng" spc="20" dirty="0">
                <a:solidFill>
                  <a:srgbClr val="85872B"/>
                </a:solidFill>
                <a:uFill>
                  <a:solidFill>
                    <a:srgbClr val="85872B"/>
                  </a:solidFill>
                </a:uFill>
                <a:latin typeface="Calibri"/>
                <a:cs typeface="Calibri"/>
                <a:hlinkClick r:id="rId2"/>
              </a:rPr>
              <a:t> </a:t>
            </a:r>
            <a:r>
              <a:rPr sz="600" u="sng" spc="40" dirty="0">
                <a:solidFill>
                  <a:srgbClr val="85872B"/>
                </a:solidFill>
                <a:uFill>
                  <a:solidFill>
                    <a:srgbClr val="85872B"/>
                  </a:solidFill>
                </a:uFill>
                <a:latin typeface="Calibri"/>
                <a:cs typeface="Calibri"/>
                <a:hlinkClick r:id="rId2"/>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grpSp>
        <p:nvGrpSpPr>
          <p:cNvPr id="4" name="object 4"/>
          <p:cNvGrpSpPr/>
          <p:nvPr/>
        </p:nvGrpSpPr>
        <p:grpSpPr>
          <a:xfrm>
            <a:off x="6009957" y="-190183"/>
            <a:ext cx="5353685" cy="6837680"/>
            <a:chOff x="6007734" y="8889"/>
            <a:chExt cx="5353685" cy="6837680"/>
          </a:xfrm>
        </p:grpSpPr>
        <p:sp>
          <p:nvSpPr>
            <p:cNvPr id="5" name="object 5"/>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6" name="object 6"/>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7" name="object 7"/>
            <p:cNvSpPr/>
            <p:nvPr/>
          </p:nvSpPr>
          <p:spPr>
            <a:xfrm>
              <a:off x="6023609" y="1907222"/>
              <a:ext cx="2534285" cy="3390900"/>
            </a:xfrm>
            <a:custGeom>
              <a:avLst/>
              <a:gdLst/>
              <a:ahLst/>
              <a:cxnLst/>
              <a:rect l="l" t="t" r="r" b="b"/>
              <a:pathLst>
                <a:path w="2534284" h="3390900">
                  <a:moveTo>
                    <a:pt x="2112010" y="0"/>
                  </a:moveTo>
                  <a:lnTo>
                    <a:pt x="422275" y="0"/>
                  </a:lnTo>
                  <a:lnTo>
                    <a:pt x="373062" y="2857"/>
                  </a:lnTo>
                  <a:lnTo>
                    <a:pt x="325437" y="11112"/>
                  </a:lnTo>
                  <a:lnTo>
                    <a:pt x="280035" y="24764"/>
                  </a:lnTo>
                  <a:lnTo>
                    <a:pt x="236537" y="42862"/>
                  </a:lnTo>
                  <a:lnTo>
                    <a:pt x="195897" y="65722"/>
                  </a:lnTo>
                  <a:lnTo>
                    <a:pt x="158114" y="92710"/>
                  </a:lnTo>
                  <a:lnTo>
                    <a:pt x="123825" y="123825"/>
                  </a:lnTo>
                  <a:lnTo>
                    <a:pt x="92710" y="158114"/>
                  </a:lnTo>
                  <a:lnTo>
                    <a:pt x="65722" y="195897"/>
                  </a:lnTo>
                  <a:lnTo>
                    <a:pt x="42862" y="236537"/>
                  </a:lnTo>
                  <a:lnTo>
                    <a:pt x="24764" y="280035"/>
                  </a:lnTo>
                  <a:lnTo>
                    <a:pt x="11112" y="325437"/>
                  </a:lnTo>
                  <a:lnTo>
                    <a:pt x="2857" y="373062"/>
                  </a:lnTo>
                  <a:lnTo>
                    <a:pt x="0" y="422275"/>
                  </a:lnTo>
                  <a:lnTo>
                    <a:pt x="0" y="2968625"/>
                  </a:lnTo>
                  <a:lnTo>
                    <a:pt x="2857" y="3017837"/>
                  </a:lnTo>
                  <a:lnTo>
                    <a:pt x="11112" y="3065462"/>
                  </a:lnTo>
                  <a:lnTo>
                    <a:pt x="24764" y="3110865"/>
                  </a:lnTo>
                  <a:lnTo>
                    <a:pt x="42862" y="3154362"/>
                  </a:lnTo>
                  <a:lnTo>
                    <a:pt x="65722" y="3195002"/>
                  </a:lnTo>
                  <a:lnTo>
                    <a:pt x="92710" y="3232785"/>
                  </a:lnTo>
                  <a:lnTo>
                    <a:pt x="123825" y="3267075"/>
                  </a:lnTo>
                  <a:lnTo>
                    <a:pt x="158114" y="3298190"/>
                  </a:lnTo>
                  <a:lnTo>
                    <a:pt x="195897" y="3325177"/>
                  </a:lnTo>
                  <a:lnTo>
                    <a:pt x="236537" y="3348037"/>
                  </a:lnTo>
                  <a:lnTo>
                    <a:pt x="280035" y="3366134"/>
                  </a:lnTo>
                  <a:lnTo>
                    <a:pt x="325437" y="3379787"/>
                  </a:lnTo>
                  <a:lnTo>
                    <a:pt x="373062" y="3388042"/>
                  </a:lnTo>
                  <a:lnTo>
                    <a:pt x="422275" y="3390900"/>
                  </a:lnTo>
                  <a:lnTo>
                    <a:pt x="2112010" y="3390900"/>
                  </a:lnTo>
                  <a:lnTo>
                    <a:pt x="2161222" y="3388042"/>
                  </a:lnTo>
                  <a:lnTo>
                    <a:pt x="2208847" y="3379787"/>
                  </a:lnTo>
                  <a:lnTo>
                    <a:pt x="2254567" y="3366134"/>
                  </a:lnTo>
                  <a:lnTo>
                    <a:pt x="2297747" y="3348037"/>
                  </a:lnTo>
                  <a:lnTo>
                    <a:pt x="2338387" y="3325177"/>
                  </a:lnTo>
                  <a:lnTo>
                    <a:pt x="2376169" y="3298190"/>
                  </a:lnTo>
                  <a:lnTo>
                    <a:pt x="2410777" y="3267075"/>
                  </a:lnTo>
                  <a:lnTo>
                    <a:pt x="2441574" y="3232785"/>
                  </a:lnTo>
                  <a:lnTo>
                    <a:pt x="2468562" y="3195002"/>
                  </a:lnTo>
                  <a:lnTo>
                    <a:pt x="2491422" y="3154362"/>
                  </a:lnTo>
                  <a:lnTo>
                    <a:pt x="2509837" y="3110865"/>
                  </a:lnTo>
                  <a:lnTo>
                    <a:pt x="2523172" y="3065462"/>
                  </a:lnTo>
                  <a:lnTo>
                    <a:pt x="2531427" y="3017837"/>
                  </a:lnTo>
                  <a:lnTo>
                    <a:pt x="2534285" y="2968625"/>
                  </a:lnTo>
                  <a:lnTo>
                    <a:pt x="2534285" y="422275"/>
                  </a:lnTo>
                  <a:lnTo>
                    <a:pt x="2531427" y="373062"/>
                  </a:lnTo>
                  <a:lnTo>
                    <a:pt x="2523172" y="325437"/>
                  </a:lnTo>
                  <a:lnTo>
                    <a:pt x="2509837" y="280035"/>
                  </a:lnTo>
                  <a:lnTo>
                    <a:pt x="2491422" y="236537"/>
                  </a:lnTo>
                  <a:lnTo>
                    <a:pt x="2468562" y="195897"/>
                  </a:lnTo>
                  <a:lnTo>
                    <a:pt x="2441574" y="158114"/>
                  </a:lnTo>
                  <a:lnTo>
                    <a:pt x="2410777" y="123825"/>
                  </a:lnTo>
                  <a:lnTo>
                    <a:pt x="2376169" y="92710"/>
                  </a:lnTo>
                  <a:lnTo>
                    <a:pt x="2338387" y="65722"/>
                  </a:lnTo>
                  <a:lnTo>
                    <a:pt x="2297747" y="42862"/>
                  </a:lnTo>
                  <a:lnTo>
                    <a:pt x="2254567" y="24764"/>
                  </a:lnTo>
                  <a:lnTo>
                    <a:pt x="2208847" y="11112"/>
                  </a:lnTo>
                  <a:lnTo>
                    <a:pt x="2161222" y="2857"/>
                  </a:lnTo>
                  <a:lnTo>
                    <a:pt x="2112010" y="0"/>
                  </a:lnTo>
                  <a:close/>
                </a:path>
              </a:pathLst>
            </a:custGeom>
            <a:solidFill>
              <a:srgbClr val="FFB800">
                <a:alpha val="9803"/>
              </a:srgbClr>
            </a:solidFill>
          </p:spPr>
          <p:txBody>
            <a:bodyPr wrap="square" lIns="0" tIns="0" rIns="0" bIns="0" rtlCol="0"/>
            <a:lstStyle/>
            <a:p>
              <a:endParaRPr/>
            </a:p>
          </p:txBody>
        </p:sp>
        <p:sp>
          <p:nvSpPr>
            <p:cNvPr id="8" name="object 8"/>
            <p:cNvSpPr/>
            <p:nvPr/>
          </p:nvSpPr>
          <p:spPr>
            <a:xfrm>
              <a:off x="6023609" y="1907222"/>
              <a:ext cx="2534285" cy="3390900"/>
            </a:xfrm>
            <a:custGeom>
              <a:avLst/>
              <a:gdLst/>
              <a:ahLst/>
              <a:cxnLst/>
              <a:rect l="l" t="t" r="r" b="b"/>
              <a:pathLst>
                <a:path w="2534284" h="3390900">
                  <a:moveTo>
                    <a:pt x="0" y="422275"/>
                  </a:moveTo>
                  <a:lnTo>
                    <a:pt x="2857" y="373062"/>
                  </a:lnTo>
                  <a:lnTo>
                    <a:pt x="11112" y="325437"/>
                  </a:lnTo>
                  <a:lnTo>
                    <a:pt x="24764" y="280035"/>
                  </a:lnTo>
                  <a:lnTo>
                    <a:pt x="42862" y="236537"/>
                  </a:lnTo>
                  <a:lnTo>
                    <a:pt x="65722" y="195897"/>
                  </a:lnTo>
                  <a:lnTo>
                    <a:pt x="92710" y="158114"/>
                  </a:lnTo>
                  <a:lnTo>
                    <a:pt x="123825" y="123825"/>
                  </a:lnTo>
                  <a:lnTo>
                    <a:pt x="158114" y="92710"/>
                  </a:lnTo>
                  <a:lnTo>
                    <a:pt x="195897" y="65722"/>
                  </a:lnTo>
                  <a:lnTo>
                    <a:pt x="236537" y="42862"/>
                  </a:lnTo>
                  <a:lnTo>
                    <a:pt x="280035" y="24764"/>
                  </a:lnTo>
                  <a:lnTo>
                    <a:pt x="325437" y="11112"/>
                  </a:lnTo>
                  <a:lnTo>
                    <a:pt x="373062" y="2857"/>
                  </a:lnTo>
                  <a:lnTo>
                    <a:pt x="422275" y="0"/>
                  </a:lnTo>
                  <a:lnTo>
                    <a:pt x="2112010" y="0"/>
                  </a:lnTo>
                  <a:lnTo>
                    <a:pt x="2161222" y="2857"/>
                  </a:lnTo>
                  <a:lnTo>
                    <a:pt x="2208847" y="11112"/>
                  </a:lnTo>
                  <a:lnTo>
                    <a:pt x="2254567" y="24764"/>
                  </a:lnTo>
                  <a:lnTo>
                    <a:pt x="2297747" y="42862"/>
                  </a:lnTo>
                  <a:lnTo>
                    <a:pt x="2338387" y="65722"/>
                  </a:lnTo>
                  <a:lnTo>
                    <a:pt x="2376169" y="92710"/>
                  </a:lnTo>
                  <a:lnTo>
                    <a:pt x="2410777" y="123825"/>
                  </a:lnTo>
                  <a:lnTo>
                    <a:pt x="2441574" y="158114"/>
                  </a:lnTo>
                  <a:lnTo>
                    <a:pt x="2468562" y="195897"/>
                  </a:lnTo>
                  <a:lnTo>
                    <a:pt x="2491422" y="236537"/>
                  </a:lnTo>
                  <a:lnTo>
                    <a:pt x="2509837" y="280035"/>
                  </a:lnTo>
                  <a:lnTo>
                    <a:pt x="2523172" y="325437"/>
                  </a:lnTo>
                  <a:lnTo>
                    <a:pt x="2531427" y="373062"/>
                  </a:lnTo>
                  <a:lnTo>
                    <a:pt x="2534285" y="422275"/>
                  </a:lnTo>
                  <a:lnTo>
                    <a:pt x="2534285" y="2968625"/>
                  </a:lnTo>
                  <a:lnTo>
                    <a:pt x="2531427" y="3017837"/>
                  </a:lnTo>
                  <a:lnTo>
                    <a:pt x="2523172" y="3065462"/>
                  </a:lnTo>
                  <a:lnTo>
                    <a:pt x="2509837" y="3110865"/>
                  </a:lnTo>
                  <a:lnTo>
                    <a:pt x="2491422" y="3154362"/>
                  </a:lnTo>
                  <a:lnTo>
                    <a:pt x="2468562" y="3195002"/>
                  </a:lnTo>
                  <a:lnTo>
                    <a:pt x="2441574" y="3232785"/>
                  </a:lnTo>
                  <a:lnTo>
                    <a:pt x="2410777" y="3267075"/>
                  </a:lnTo>
                  <a:lnTo>
                    <a:pt x="2376169" y="3298190"/>
                  </a:lnTo>
                  <a:lnTo>
                    <a:pt x="2338387" y="3325177"/>
                  </a:lnTo>
                  <a:lnTo>
                    <a:pt x="2297747" y="3348037"/>
                  </a:lnTo>
                  <a:lnTo>
                    <a:pt x="2254567" y="3366134"/>
                  </a:lnTo>
                  <a:lnTo>
                    <a:pt x="2208847" y="3379787"/>
                  </a:lnTo>
                  <a:lnTo>
                    <a:pt x="2161222" y="3388042"/>
                  </a:lnTo>
                  <a:lnTo>
                    <a:pt x="2112010" y="3390900"/>
                  </a:lnTo>
                  <a:lnTo>
                    <a:pt x="422275" y="3390900"/>
                  </a:lnTo>
                  <a:lnTo>
                    <a:pt x="373062" y="3388042"/>
                  </a:lnTo>
                  <a:lnTo>
                    <a:pt x="325437" y="3379787"/>
                  </a:lnTo>
                  <a:lnTo>
                    <a:pt x="280035" y="3366134"/>
                  </a:lnTo>
                  <a:lnTo>
                    <a:pt x="236537" y="3348037"/>
                  </a:lnTo>
                  <a:lnTo>
                    <a:pt x="195897" y="3325177"/>
                  </a:lnTo>
                  <a:lnTo>
                    <a:pt x="158114" y="3298190"/>
                  </a:lnTo>
                  <a:lnTo>
                    <a:pt x="123825" y="3267075"/>
                  </a:lnTo>
                  <a:lnTo>
                    <a:pt x="92710" y="3232785"/>
                  </a:lnTo>
                  <a:lnTo>
                    <a:pt x="65722" y="3195002"/>
                  </a:lnTo>
                  <a:lnTo>
                    <a:pt x="42862" y="3154362"/>
                  </a:lnTo>
                  <a:lnTo>
                    <a:pt x="24764" y="3110865"/>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sp>
          <p:nvSpPr>
            <p:cNvPr id="9" name="object 9"/>
            <p:cNvSpPr/>
            <p:nvPr/>
          </p:nvSpPr>
          <p:spPr>
            <a:xfrm>
              <a:off x="8812529" y="1907222"/>
              <a:ext cx="2533015" cy="3390900"/>
            </a:xfrm>
            <a:custGeom>
              <a:avLst/>
              <a:gdLst/>
              <a:ahLst/>
              <a:cxnLst/>
              <a:rect l="l" t="t" r="r" b="b"/>
              <a:pathLst>
                <a:path w="2533015" h="3390900">
                  <a:moveTo>
                    <a:pt x="2110740" y="0"/>
                  </a:moveTo>
                  <a:lnTo>
                    <a:pt x="422275" y="0"/>
                  </a:lnTo>
                  <a:lnTo>
                    <a:pt x="373062" y="2857"/>
                  </a:lnTo>
                  <a:lnTo>
                    <a:pt x="325437" y="11112"/>
                  </a:lnTo>
                  <a:lnTo>
                    <a:pt x="279717" y="24764"/>
                  </a:lnTo>
                  <a:lnTo>
                    <a:pt x="236537" y="42862"/>
                  </a:lnTo>
                  <a:lnTo>
                    <a:pt x="195897" y="65722"/>
                  </a:lnTo>
                  <a:lnTo>
                    <a:pt x="158115" y="92710"/>
                  </a:lnTo>
                  <a:lnTo>
                    <a:pt x="123507" y="123507"/>
                  </a:lnTo>
                  <a:lnTo>
                    <a:pt x="92710" y="158114"/>
                  </a:lnTo>
                  <a:lnTo>
                    <a:pt x="65722" y="195897"/>
                  </a:lnTo>
                  <a:lnTo>
                    <a:pt x="42862" y="236537"/>
                  </a:lnTo>
                  <a:lnTo>
                    <a:pt x="24765" y="279717"/>
                  </a:lnTo>
                  <a:lnTo>
                    <a:pt x="11112" y="325437"/>
                  </a:lnTo>
                  <a:lnTo>
                    <a:pt x="2857" y="373062"/>
                  </a:lnTo>
                  <a:lnTo>
                    <a:pt x="0" y="422275"/>
                  </a:lnTo>
                  <a:lnTo>
                    <a:pt x="0" y="2968625"/>
                  </a:lnTo>
                  <a:lnTo>
                    <a:pt x="2857" y="3017837"/>
                  </a:lnTo>
                  <a:lnTo>
                    <a:pt x="11112" y="3065462"/>
                  </a:lnTo>
                  <a:lnTo>
                    <a:pt x="24765" y="3111182"/>
                  </a:lnTo>
                  <a:lnTo>
                    <a:pt x="42862" y="3154362"/>
                  </a:lnTo>
                  <a:lnTo>
                    <a:pt x="65722" y="3195002"/>
                  </a:lnTo>
                  <a:lnTo>
                    <a:pt x="92710" y="3232785"/>
                  </a:lnTo>
                  <a:lnTo>
                    <a:pt x="123507" y="3267392"/>
                  </a:lnTo>
                  <a:lnTo>
                    <a:pt x="158115" y="3298190"/>
                  </a:lnTo>
                  <a:lnTo>
                    <a:pt x="195897" y="3325177"/>
                  </a:lnTo>
                  <a:lnTo>
                    <a:pt x="236537" y="3348037"/>
                  </a:lnTo>
                  <a:lnTo>
                    <a:pt x="279717" y="3366134"/>
                  </a:lnTo>
                  <a:lnTo>
                    <a:pt x="325437" y="3379787"/>
                  </a:lnTo>
                  <a:lnTo>
                    <a:pt x="373062" y="3388042"/>
                  </a:lnTo>
                  <a:lnTo>
                    <a:pt x="422275" y="3390900"/>
                  </a:lnTo>
                  <a:lnTo>
                    <a:pt x="2110740" y="3390900"/>
                  </a:lnTo>
                  <a:lnTo>
                    <a:pt x="2159952" y="3388042"/>
                  </a:lnTo>
                  <a:lnTo>
                    <a:pt x="2207577" y="3379787"/>
                  </a:lnTo>
                  <a:lnTo>
                    <a:pt x="2252979" y="3366134"/>
                  </a:lnTo>
                  <a:lnTo>
                    <a:pt x="2296477" y="3348037"/>
                  </a:lnTo>
                  <a:lnTo>
                    <a:pt x="2337117" y="3325177"/>
                  </a:lnTo>
                  <a:lnTo>
                    <a:pt x="2374900" y="3298190"/>
                  </a:lnTo>
                  <a:lnTo>
                    <a:pt x="2409190" y="3267392"/>
                  </a:lnTo>
                  <a:lnTo>
                    <a:pt x="2440304" y="3232785"/>
                  </a:lnTo>
                  <a:lnTo>
                    <a:pt x="2467292" y="3195002"/>
                  </a:lnTo>
                  <a:lnTo>
                    <a:pt x="2489835" y="3154362"/>
                  </a:lnTo>
                  <a:lnTo>
                    <a:pt x="2508250" y="3111182"/>
                  </a:lnTo>
                  <a:lnTo>
                    <a:pt x="2521585" y="3065462"/>
                  </a:lnTo>
                  <a:lnTo>
                    <a:pt x="2530157" y="3017837"/>
                  </a:lnTo>
                  <a:lnTo>
                    <a:pt x="2533015" y="2968625"/>
                  </a:lnTo>
                  <a:lnTo>
                    <a:pt x="2533015" y="422275"/>
                  </a:lnTo>
                  <a:lnTo>
                    <a:pt x="2530157" y="373062"/>
                  </a:lnTo>
                  <a:lnTo>
                    <a:pt x="2521585" y="325437"/>
                  </a:lnTo>
                  <a:lnTo>
                    <a:pt x="2508250" y="279717"/>
                  </a:lnTo>
                  <a:lnTo>
                    <a:pt x="2489835" y="236537"/>
                  </a:lnTo>
                  <a:lnTo>
                    <a:pt x="2467292" y="195897"/>
                  </a:lnTo>
                  <a:lnTo>
                    <a:pt x="2440304" y="158114"/>
                  </a:lnTo>
                  <a:lnTo>
                    <a:pt x="2409190" y="123507"/>
                  </a:lnTo>
                  <a:lnTo>
                    <a:pt x="2374900" y="92710"/>
                  </a:lnTo>
                  <a:lnTo>
                    <a:pt x="2337117" y="65722"/>
                  </a:lnTo>
                  <a:lnTo>
                    <a:pt x="2296477" y="42862"/>
                  </a:lnTo>
                  <a:lnTo>
                    <a:pt x="2252979" y="24764"/>
                  </a:lnTo>
                  <a:lnTo>
                    <a:pt x="2207577" y="11112"/>
                  </a:lnTo>
                  <a:lnTo>
                    <a:pt x="2159952" y="2857"/>
                  </a:lnTo>
                  <a:lnTo>
                    <a:pt x="2110740" y="0"/>
                  </a:lnTo>
                  <a:close/>
                </a:path>
              </a:pathLst>
            </a:custGeom>
            <a:solidFill>
              <a:srgbClr val="FFB800">
                <a:alpha val="9803"/>
              </a:srgbClr>
            </a:solidFill>
          </p:spPr>
          <p:txBody>
            <a:bodyPr wrap="square" lIns="0" tIns="0" rIns="0" bIns="0" rtlCol="0"/>
            <a:lstStyle/>
            <a:p>
              <a:endParaRPr/>
            </a:p>
          </p:txBody>
        </p:sp>
        <p:sp>
          <p:nvSpPr>
            <p:cNvPr id="10" name="object 10"/>
            <p:cNvSpPr/>
            <p:nvPr/>
          </p:nvSpPr>
          <p:spPr>
            <a:xfrm>
              <a:off x="8812529" y="1907222"/>
              <a:ext cx="2533015" cy="3390900"/>
            </a:xfrm>
            <a:custGeom>
              <a:avLst/>
              <a:gdLst/>
              <a:ahLst/>
              <a:cxnLst/>
              <a:rect l="l" t="t" r="r" b="b"/>
              <a:pathLst>
                <a:path w="2533015" h="3390900">
                  <a:moveTo>
                    <a:pt x="0" y="422275"/>
                  </a:moveTo>
                  <a:lnTo>
                    <a:pt x="2857" y="373062"/>
                  </a:lnTo>
                  <a:lnTo>
                    <a:pt x="11112" y="325437"/>
                  </a:lnTo>
                  <a:lnTo>
                    <a:pt x="24765" y="279717"/>
                  </a:lnTo>
                  <a:lnTo>
                    <a:pt x="42862" y="236537"/>
                  </a:lnTo>
                  <a:lnTo>
                    <a:pt x="65722" y="195897"/>
                  </a:lnTo>
                  <a:lnTo>
                    <a:pt x="92710" y="158114"/>
                  </a:lnTo>
                  <a:lnTo>
                    <a:pt x="123507" y="123507"/>
                  </a:lnTo>
                  <a:lnTo>
                    <a:pt x="158115" y="92710"/>
                  </a:lnTo>
                  <a:lnTo>
                    <a:pt x="195897" y="65722"/>
                  </a:lnTo>
                  <a:lnTo>
                    <a:pt x="236537" y="42862"/>
                  </a:lnTo>
                  <a:lnTo>
                    <a:pt x="279717" y="24764"/>
                  </a:lnTo>
                  <a:lnTo>
                    <a:pt x="325437" y="11112"/>
                  </a:lnTo>
                  <a:lnTo>
                    <a:pt x="373062" y="2857"/>
                  </a:lnTo>
                  <a:lnTo>
                    <a:pt x="422275" y="0"/>
                  </a:lnTo>
                  <a:lnTo>
                    <a:pt x="2110740" y="0"/>
                  </a:lnTo>
                  <a:lnTo>
                    <a:pt x="2159952" y="2857"/>
                  </a:lnTo>
                  <a:lnTo>
                    <a:pt x="2207577" y="11112"/>
                  </a:lnTo>
                  <a:lnTo>
                    <a:pt x="2252979" y="24764"/>
                  </a:lnTo>
                  <a:lnTo>
                    <a:pt x="2296477" y="42862"/>
                  </a:lnTo>
                  <a:lnTo>
                    <a:pt x="2337117" y="65722"/>
                  </a:lnTo>
                  <a:lnTo>
                    <a:pt x="2374900" y="92710"/>
                  </a:lnTo>
                  <a:lnTo>
                    <a:pt x="2409190" y="123507"/>
                  </a:lnTo>
                  <a:lnTo>
                    <a:pt x="2440304" y="158114"/>
                  </a:lnTo>
                  <a:lnTo>
                    <a:pt x="2467292" y="195897"/>
                  </a:lnTo>
                  <a:lnTo>
                    <a:pt x="2489835" y="236537"/>
                  </a:lnTo>
                  <a:lnTo>
                    <a:pt x="2508250" y="279717"/>
                  </a:lnTo>
                  <a:lnTo>
                    <a:pt x="2521585" y="325437"/>
                  </a:lnTo>
                  <a:lnTo>
                    <a:pt x="2530157" y="373062"/>
                  </a:lnTo>
                  <a:lnTo>
                    <a:pt x="2533015" y="422275"/>
                  </a:lnTo>
                  <a:lnTo>
                    <a:pt x="2533015" y="2968625"/>
                  </a:lnTo>
                  <a:lnTo>
                    <a:pt x="2530157" y="3017837"/>
                  </a:lnTo>
                  <a:lnTo>
                    <a:pt x="2521585" y="3065462"/>
                  </a:lnTo>
                  <a:lnTo>
                    <a:pt x="2508250" y="3111182"/>
                  </a:lnTo>
                  <a:lnTo>
                    <a:pt x="2489835" y="3154362"/>
                  </a:lnTo>
                  <a:lnTo>
                    <a:pt x="2467292" y="3195002"/>
                  </a:lnTo>
                  <a:lnTo>
                    <a:pt x="2440304" y="3232785"/>
                  </a:lnTo>
                  <a:lnTo>
                    <a:pt x="2409190" y="3267392"/>
                  </a:lnTo>
                  <a:lnTo>
                    <a:pt x="2374900" y="3298190"/>
                  </a:lnTo>
                  <a:lnTo>
                    <a:pt x="2337117" y="3325177"/>
                  </a:lnTo>
                  <a:lnTo>
                    <a:pt x="2296477" y="3348037"/>
                  </a:lnTo>
                  <a:lnTo>
                    <a:pt x="2252979" y="3366134"/>
                  </a:lnTo>
                  <a:lnTo>
                    <a:pt x="2207577" y="3379787"/>
                  </a:lnTo>
                  <a:lnTo>
                    <a:pt x="2159952" y="3388042"/>
                  </a:lnTo>
                  <a:lnTo>
                    <a:pt x="2110740" y="3390900"/>
                  </a:lnTo>
                  <a:lnTo>
                    <a:pt x="422275" y="3390900"/>
                  </a:lnTo>
                  <a:lnTo>
                    <a:pt x="373062" y="3388042"/>
                  </a:lnTo>
                  <a:lnTo>
                    <a:pt x="325437" y="3379787"/>
                  </a:lnTo>
                  <a:lnTo>
                    <a:pt x="279717" y="3366134"/>
                  </a:lnTo>
                  <a:lnTo>
                    <a:pt x="236537" y="3348037"/>
                  </a:lnTo>
                  <a:lnTo>
                    <a:pt x="195897" y="3325177"/>
                  </a:lnTo>
                  <a:lnTo>
                    <a:pt x="158115" y="3298190"/>
                  </a:lnTo>
                  <a:lnTo>
                    <a:pt x="123507" y="3267392"/>
                  </a:lnTo>
                  <a:lnTo>
                    <a:pt x="92710" y="3232785"/>
                  </a:lnTo>
                  <a:lnTo>
                    <a:pt x="65722" y="3195002"/>
                  </a:lnTo>
                  <a:lnTo>
                    <a:pt x="42862" y="3154362"/>
                  </a:lnTo>
                  <a:lnTo>
                    <a:pt x="24765" y="3111182"/>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7684134" y="6251257"/>
              <a:ext cx="3214052" cy="541020"/>
            </a:xfrm>
            <a:prstGeom prst="rect">
              <a:avLst/>
            </a:prstGeom>
          </p:spPr>
        </p:pic>
      </p:grpSp>
      <p:sp>
        <p:nvSpPr>
          <p:cNvPr id="12" name="object 1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3" name="object 13"/>
          <p:cNvSpPr txBox="1">
            <a:spLocks noGrp="1"/>
          </p:cNvSpPr>
          <p:nvPr>
            <p:ph type="title"/>
          </p:nvPr>
        </p:nvSpPr>
        <p:spPr>
          <a:xfrm>
            <a:off x="1094105" y="236537"/>
            <a:ext cx="9024620" cy="763270"/>
          </a:xfrm>
          <a:prstGeom prst="rect">
            <a:avLst/>
          </a:prstGeom>
        </p:spPr>
        <p:txBody>
          <a:bodyPr vert="horz" wrap="square" lIns="0" tIns="12700" rIns="0" bIns="0" rtlCol="0">
            <a:spAutoFit/>
          </a:bodyPr>
          <a:lstStyle/>
          <a:p>
            <a:pPr marL="12700">
              <a:lnSpc>
                <a:spcPts val="2905"/>
              </a:lnSpc>
              <a:spcBef>
                <a:spcPts val="100"/>
              </a:spcBef>
            </a:pPr>
            <a:r>
              <a:rPr spc="185" dirty="0">
                <a:solidFill>
                  <a:srgbClr val="000000"/>
                </a:solidFill>
              </a:rPr>
              <a:t>Ενίσχυση</a:t>
            </a:r>
            <a:r>
              <a:rPr spc="204" dirty="0">
                <a:solidFill>
                  <a:srgbClr val="000000"/>
                </a:solidFill>
              </a:rPr>
              <a:t> </a:t>
            </a:r>
            <a:r>
              <a:rPr spc="165" dirty="0">
                <a:solidFill>
                  <a:srgbClr val="000000"/>
                </a:solidFill>
              </a:rPr>
              <a:t>της</a:t>
            </a:r>
            <a:r>
              <a:rPr spc="220" dirty="0">
                <a:solidFill>
                  <a:srgbClr val="000000"/>
                </a:solidFill>
              </a:rPr>
              <a:t> </a:t>
            </a:r>
            <a:r>
              <a:rPr spc="175" dirty="0">
                <a:solidFill>
                  <a:srgbClr val="000000"/>
                </a:solidFill>
              </a:rPr>
              <a:t>διαχείρισης</a:t>
            </a:r>
            <a:r>
              <a:rPr spc="200" dirty="0">
                <a:solidFill>
                  <a:srgbClr val="000000"/>
                </a:solidFill>
              </a:rPr>
              <a:t> </a:t>
            </a:r>
            <a:r>
              <a:rPr spc="175" dirty="0">
                <a:solidFill>
                  <a:srgbClr val="000000"/>
                </a:solidFill>
              </a:rPr>
              <a:t>κινδύνων</a:t>
            </a:r>
            <a:r>
              <a:rPr spc="195" dirty="0">
                <a:solidFill>
                  <a:srgbClr val="000000"/>
                </a:solidFill>
              </a:rPr>
              <a:t> </a:t>
            </a:r>
            <a:r>
              <a:rPr spc="165" dirty="0">
                <a:solidFill>
                  <a:srgbClr val="000000"/>
                </a:solidFill>
              </a:rPr>
              <a:t>στον</a:t>
            </a:r>
            <a:r>
              <a:rPr spc="195" dirty="0">
                <a:solidFill>
                  <a:srgbClr val="000000"/>
                </a:solidFill>
              </a:rPr>
              <a:t> </a:t>
            </a:r>
            <a:r>
              <a:rPr spc="185" dirty="0">
                <a:solidFill>
                  <a:srgbClr val="000000"/>
                </a:solidFill>
              </a:rPr>
              <a:t>κυβερνοχώρο</a:t>
            </a:r>
            <a:r>
              <a:rPr spc="190" dirty="0">
                <a:solidFill>
                  <a:srgbClr val="000000"/>
                </a:solidFill>
              </a:rPr>
              <a:t> </a:t>
            </a:r>
            <a:r>
              <a:rPr spc="160" dirty="0">
                <a:solidFill>
                  <a:srgbClr val="000000"/>
                </a:solidFill>
              </a:rPr>
              <a:t>στη</a:t>
            </a:r>
          </a:p>
          <a:p>
            <a:pPr marL="4173854">
              <a:lnSpc>
                <a:spcPts val="2905"/>
              </a:lnSpc>
            </a:pPr>
            <a:r>
              <a:rPr spc="180" dirty="0">
                <a:solidFill>
                  <a:srgbClr val="000000"/>
                </a:solidFill>
              </a:rPr>
              <a:t>ναυτιλιακή</a:t>
            </a:r>
            <a:r>
              <a:rPr spc="195" dirty="0">
                <a:solidFill>
                  <a:srgbClr val="000000"/>
                </a:solidFill>
              </a:rPr>
              <a:t> </a:t>
            </a:r>
            <a:r>
              <a:rPr spc="170" dirty="0">
                <a:solidFill>
                  <a:srgbClr val="000000"/>
                </a:solidFill>
              </a:rPr>
              <a:t>βιομηχανία</a:t>
            </a:r>
          </a:p>
        </p:txBody>
      </p:sp>
      <p:sp>
        <p:nvSpPr>
          <p:cNvPr id="14" name="object 14"/>
          <p:cNvSpPr txBox="1"/>
          <p:nvPr/>
        </p:nvSpPr>
        <p:spPr>
          <a:xfrm>
            <a:off x="7150100" y="2042795"/>
            <a:ext cx="22923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D6791A"/>
                </a:solidFill>
                <a:latin typeface="Times New Roman"/>
                <a:cs typeface="Times New Roman"/>
              </a:rPr>
              <a:t>3</a:t>
            </a:r>
            <a:endParaRPr sz="3200">
              <a:latin typeface="Times New Roman"/>
              <a:cs typeface="Times New Roman"/>
            </a:endParaRPr>
          </a:p>
        </p:txBody>
      </p:sp>
      <p:sp>
        <p:nvSpPr>
          <p:cNvPr id="15" name="object 15"/>
          <p:cNvSpPr txBox="1"/>
          <p:nvPr/>
        </p:nvSpPr>
        <p:spPr>
          <a:xfrm>
            <a:off x="9938384" y="2042795"/>
            <a:ext cx="22923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D6791A"/>
                </a:solidFill>
                <a:latin typeface="Times New Roman"/>
                <a:cs typeface="Times New Roman"/>
              </a:rPr>
              <a:t>4</a:t>
            </a:r>
            <a:endParaRPr sz="3200">
              <a:latin typeface="Times New Roman"/>
              <a:cs typeface="Times New Roman"/>
            </a:endParaRPr>
          </a:p>
        </p:txBody>
      </p:sp>
      <p:sp>
        <p:nvSpPr>
          <p:cNvPr id="16" name="object 16"/>
          <p:cNvSpPr txBox="1"/>
          <p:nvPr/>
        </p:nvSpPr>
        <p:spPr>
          <a:xfrm>
            <a:off x="6261417" y="3042602"/>
            <a:ext cx="2060575" cy="1195070"/>
          </a:xfrm>
          <a:prstGeom prst="rect">
            <a:avLst/>
          </a:prstGeom>
        </p:spPr>
        <p:txBody>
          <a:bodyPr vert="horz" wrap="square" lIns="0" tIns="12700" rIns="0" bIns="0" rtlCol="0">
            <a:spAutoFit/>
          </a:bodyPr>
          <a:lstStyle/>
          <a:p>
            <a:pPr marL="12700" marR="5080" indent="-1270" algn="ctr">
              <a:lnSpc>
                <a:spcPct val="100000"/>
              </a:lnSpc>
              <a:spcBef>
                <a:spcPts val="100"/>
              </a:spcBef>
            </a:pPr>
            <a:r>
              <a:rPr sz="1100" spc="75" dirty="0">
                <a:latin typeface="Calibri"/>
                <a:cs typeface="Calibri"/>
              </a:rPr>
              <a:t>Υλοποίηση </a:t>
            </a:r>
            <a:r>
              <a:rPr sz="1100" b="1" spc="70" dirty="0">
                <a:latin typeface="Calibri"/>
                <a:cs typeface="Calibri"/>
              </a:rPr>
              <a:t>τεχνικών </a:t>
            </a:r>
            <a:r>
              <a:rPr sz="1100" spc="70" dirty="0">
                <a:latin typeface="Calibri"/>
                <a:cs typeface="Calibri"/>
              </a:rPr>
              <a:t>και </a:t>
            </a:r>
            <a:r>
              <a:rPr sz="1100" spc="75" dirty="0">
                <a:latin typeface="Calibri"/>
                <a:cs typeface="Calibri"/>
              </a:rPr>
              <a:t> </a:t>
            </a:r>
            <a:r>
              <a:rPr sz="1100" b="1" spc="75" dirty="0">
                <a:latin typeface="Calibri"/>
                <a:cs typeface="Calibri"/>
              </a:rPr>
              <a:t>διαδικαστικών</a:t>
            </a:r>
            <a:r>
              <a:rPr sz="1100" b="1" spc="5" dirty="0">
                <a:latin typeface="Calibri"/>
                <a:cs typeface="Calibri"/>
              </a:rPr>
              <a:t> </a:t>
            </a:r>
            <a:r>
              <a:rPr sz="1100" b="1" spc="85" dirty="0">
                <a:latin typeface="Calibri"/>
                <a:cs typeface="Calibri"/>
              </a:rPr>
              <a:t>μέτρων</a:t>
            </a:r>
            <a:r>
              <a:rPr sz="1100" b="1" spc="10" dirty="0">
                <a:latin typeface="Calibri"/>
                <a:cs typeface="Calibri"/>
              </a:rPr>
              <a:t> </a:t>
            </a:r>
            <a:r>
              <a:rPr sz="1100" spc="70" dirty="0">
                <a:latin typeface="Calibri"/>
                <a:cs typeface="Calibri"/>
              </a:rPr>
              <a:t>για</a:t>
            </a:r>
            <a:r>
              <a:rPr sz="1100" spc="10" dirty="0">
                <a:latin typeface="Calibri"/>
                <a:cs typeface="Calibri"/>
              </a:rPr>
              <a:t> </a:t>
            </a:r>
            <a:r>
              <a:rPr sz="1100" spc="75" dirty="0">
                <a:latin typeface="Calibri"/>
                <a:cs typeface="Calibri"/>
              </a:rPr>
              <a:t>την </a:t>
            </a:r>
            <a:r>
              <a:rPr sz="1100" spc="-229" dirty="0">
                <a:latin typeface="Calibri"/>
                <a:cs typeface="Calibri"/>
              </a:rPr>
              <a:t> </a:t>
            </a:r>
            <a:r>
              <a:rPr sz="1100" spc="75" dirty="0">
                <a:latin typeface="Calibri"/>
                <a:cs typeface="Calibri"/>
              </a:rPr>
              <a:t>προστασία </a:t>
            </a:r>
            <a:r>
              <a:rPr sz="1100" spc="90" dirty="0">
                <a:latin typeface="Calibri"/>
                <a:cs typeface="Calibri"/>
              </a:rPr>
              <a:t>από </a:t>
            </a:r>
            <a:r>
              <a:rPr sz="1100" b="1" spc="70" dirty="0">
                <a:latin typeface="Calibri"/>
                <a:cs typeface="Calibri"/>
              </a:rPr>
              <a:t>περιστατικά </a:t>
            </a:r>
            <a:r>
              <a:rPr sz="1100" b="1" spc="75" dirty="0">
                <a:latin typeface="Calibri"/>
                <a:cs typeface="Calibri"/>
              </a:rPr>
              <a:t> </a:t>
            </a:r>
            <a:r>
              <a:rPr sz="1100" spc="75" dirty="0">
                <a:latin typeface="Calibri"/>
                <a:cs typeface="Calibri"/>
              </a:rPr>
              <a:t>στον κυβερνοχώρο</a:t>
            </a:r>
            <a:r>
              <a:rPr sz="1100" b="1" spc="75" dirty="0">
                <a:latin typeface="Calibri"/>
                <a:cs typeface="Calibri"/>
              </a:rPr>
              <a:t>, </a:t>
            </a:r>
            <a:r>
              <a:rPr sz="1100" b="1" spc="80" dirty="0">
                <a:latin typeface="Calibri"/>
                <a:cs typeface="Calibri"/>
              </a:rPr>
              <a:t> </a:t>
            </a:r>
            <a:r>
              <a:rPr sz="1100" b="1" spc="75" dirty="0">
                <a:latin typeface="Calibri"/>
                <a:cs typeface="Calibri"/>
              </a:rPr>
              <a:t>εξασφαλίζοντας τον έγκαιρο </a:t>
            </a:r>
            <a:r>
              <a:rPr sz="1100" b="1" spc="80" dirty="0">
                <a:latin typeface="Calibri"/>
                <a:cs typeface="Calibri"/>
              </a:rPr>
              <a:t> </a:t>
            </a:r>
            <a:r>
              <a:rPr sz="1100" b="1" spc="75" dirty="0">
                <a:latin typeface="Calibri"/>
                <a:cs typeface="Calibri"/>
              </a:rPr>
              <a:t>εντοπισμό </a:t>
            </a:r>
            <a:r>
              <a:rPr sz="1100" b="1" spc="70" dirty="0">
                <a:latin typeface="Calibri"/>
                <a:cs typeface="Calibri"/>
              </a:rPr>
              <a:t>και </a:t>
            </a:r>
            <a:r>
              <a:rPr sz="1100" b="1" spc="75" dirty="0">
                <a:latin typeface="Calibri"/>
                <a:cs typeface="Calibri"/>
              </a:rPr>
              <a:t>τη </a:t>
            </a:r>
            <a:r>
              <a:rPr sz="1100" b="1" spc="80" dirty="0">
                <a:latin typeface="Calibri"/>
                <a:cs typeface="Calibri"/>
              </a:rPr>
              <a:t>συνεχή </a:t>
            </a:r>
            <a:r>
              <a:rPr sz="1100" b="1" spc="85" dirty="0">
                <a:latin typeface="Calibri"/>
                <a:cs typeface="Calibri"/>
              </a:rPr>
              <a:t> </a:t>
            </a:r>
            <a:r>
              <a:rPr sz="1100" spc="65" dirty="0">
                <a:latin typeface="Calibri"/>
                <a:cs typeface="Calibri"/>
              </a:rPr>
              <a:t>λειτουργία.</a:t>
            </a:r>
            <a:endParaRPr sz="1100">
              <a:latin typeface="Calibri"/>
              <a:cs typeface="Calibri"/>
            </a:endParaRPr>
          </a:p>
        </p:txBody>
      </p:sp>
      <p:sp>
        <p:nvSpPr>
          <p:cNvPr id="17" name="object 17"/>
          <p:cNvSpPr txBox="1"/>
          <p:nvPr/>
        </p:nvSpPr>
        <p:spPr>
          <a:xfrm>
            <a:off x="9159240" y="3132137"/>
            <a:ext cx="1322705" cy="193040"/>
          </a:xfrm>
          <a:prstGeom prst="rect">
            <a:avLst/>
          </a:prstGeom>
        </p:spPr>
        <p:txBody>
          <a:bodyPr vert="horz" wrap="square" lIns="0" tIns="12700" rIns="0" bIns="0" rtlCol="0">
            <a:spAutoFit/>
          </a:bodyPr>
          <a:lstStyle/>
          <a:p>
            <a:pPr marL="12700">
              <a:lnSpc>
                <a:spcPct val="100000"/>
              </a:lnSpc>
              <a:spcBef>
                <a:spcPts val="100"/>
              </a:spcBef>
            </a:pPr>
            <a:r>
              <a:rPr sz="1100" b="1" spc="110" dirty="0">
                <a:latin typeface="Calibri"/>
                <a:cs typeface="Calibri"/>
              </a:rPr>
              <a:t>Προγραμματισμός</a:t>
            </a:r>
            <a:endParaRPr sz="1100">
              <a:latin typeface="Calibri"/>
              <a:cs typeface="Calibri"/>
            </a:endParaRPr>
          </a:p>
        </p:txBody>
      </p:sp>
      <p:sp>
        <p:nvSpPr>
          <p:cNvPr id="18" name="object 18"/>
          <p:cNvSpPr txBox="1"/>
          <p:nvPr/>
        </p:nvSpPr>
        <p:spPr>
          <a:xfrm>
            <a:off x="9905365" y="3299142"/>
            <a:ext cx="694690" cy="193040"/>
          </a:xfrm>
          <a:prstGeom prst="rect">
            <a:avLst/>
          </a:prstGeom>
        </p:spPr>
        <p:txBody>
          <a:bodyPr vert="horz" wrap="square" lIns="0" tIns="12700" rIns="0" bIns="0" rtlCol="0">
            <a:spAutoFit/>
          </a:bodyPr>
          <a:lstStyle/>
          <a:p>
            <a:pPr marL="12700">
              <a:lnSpc>
                <a:spcPct val="100000"/>
              </a:lnSpc>
              <a:spcBef>
                <a:spcPts val="100"/>
              </a:spcBef>
            </a:pPr>
            <a:r>
              <a:rPr sz="1100" spc="105" dirty="0">
                <a:latin typeface="Calibri"/>
                <a:cs typeface="Calibri"/>
              </a:rPr>
              <a:t>εξάσκηση</a:t>
            </a:r>
            <a:endParaRPr sz="1100">
              <a:latin typeface="Calibri"/>
              <a:cs typeface="Calibri"/>
            </a:endParaRPr>
          </a:p>
        </p:txBody>
      </p:sp>
      <p:sp>
        <p:nvSpPr>
          <p:cNvPr id="19" name="object 19"/>
          <p:cNvSpPr txBox="1"/>
          <p:nvPr/>
        </p:nvSpPr>
        <p:spPr>
          <a:xfrm>
            <a:off x="10859404" y="3132137"/>
            <a:ext cx="334645" cy="360045"/>
          </a:xfrm>
          <a:prstGeom prst="rect">
            <a:avLst/>
          </a:prstGeom>
        </p:spPr>
        <p:txBody>
          <a:bodyPr vert="horz" wrap="square" lIns="0" tIns="12700" rIns="0" bIns="0" rtlCol="0">
            <a:spAutoFit/>
          </a:bodyPr>
          <a:lstStyle/>
          <a:p>
            <a:pPr marL="12700" marR="5080" indent="91440">
              <a:lnSpc>
                <a:spcPct val="100000"/>
              </a:lnSpc>
              <a:spcBef>
                <a:spcPts val="100"/>
              </a:spcBef>
            </a:pPr>
            <a:r>
              <a:rPr sz="1100" spc="95" dirty="0">
                <a:latin typeface="Calibri"/>
                <a:cs typeface="Calibri"/>
              </a:rPr>
              <a:t>κ</a:t>
            </a:r>
            <a:r>
              <a:rPr sz="1100" spc="125" dirty="0">
                <a:latin typeface="Calibri"/>
                <a:cs typeface="Calibri"/>
              </a:rPr>
              <a:t>α</a:t>
            </a:r>
            <a:r>
              <a:rPr sz="1100" spc="50" dirty="0">
                <a:latin typeface="Calibri"/>
                <a:cs typeface="Calibri"/>
              </a:rPr>
              <a:t>ι  </a:t>
            </a:r>
            <a:r>
              <a:rPr sz="1100" spc="95" dirty="0">
                <a:latin typeface="Calibri"/>
                <a:cs typeface="Calibri"/>
              </a:rPr>
              <a:t>ε</a:t>
            </a:r>
            <a:r>
              <a:rPr sz="1100" spc="100" dirty="0">
                <a:latin typeface="Calibri"/>
                <a:cs typeface="Calibri"/>
              </a:rPr>
              <a:t>ν</a:t>
            </a:r>
            <a:r>
              <a:rPr sz="1100" spc="114" dirty="0">
                <a:latin typeface="Calibri"/>
                <a:cs typeface="Calibri"/>
              </a:rPr>
              <a:t>ό</a:t>
            </a:r>
            <a:r>
              <a:rPr sz="1100" spc="90" dirty="0">
                <a:latin typeface="Calibri"/>
                <a:cs typeface="Calibri"/>
              </a:rPr>
              <a:t>ς</a:t>
            </a:r>
            <a:endParaRPr sz="1100">
              <a:latin typeface="Calibri"/>
              <a:cs typeface="Calibri"/>
            </a:endParaRPr>
          </a:p>
        </p:txBody>
      </p:sp>
      <p:sp>
        <p:nvSpPr>
          <p:cNvPr id="20" name="object 20"/>
          <p:cNvSpPr txBox="1"/>
          <p:nvPr/>
        </p:nvSpPr>
        <p:spPr>
          <a:xfrm>
            <a:off x="9791887" y="3466147"/>
            <a:ext cx="1401445" cy="193040"/>
          </a:xfrm>
          <a:prstGeom prst="rect">
            <a:avLst/>
          </a:prstGeom>
        </p:spPr>
        <p:txBody>
          <a:bodyPr vert="horz" wrap="square" lIns="0" tIns="12700" rIns="0" bIns="0" rtlCol="0">
            <a:spAutoFit/>
          </a:bodyPr>
          <a:lstStyle/>
          <a:p>
            <a:pPr marL="12700">
              <a:lnSpc>
                <a:spcPct val="100000"/>
              </a:lnSpc>
              <a:spcBef>
                <a:spcPts val="100"/>
              </a:spcBef>
              <a:tabLst>
                <a:tab pos="792480" algn="l"/>
              </a:tabLst>
            </a:pPr>
            <a:r>
              <a:rPr sz="1100" b="1" spc="100" dirty="0">
                <a:latin typeface="Calibri"/>
                <a:cs typeface="Calibri"/>
              </a:rPr>
              <a:t>έκτακτης	</a:t>
            </a:r>
            <a:r>
              <a:rPr sz="1100" b="1" spc="105" dirty="0">
                <a:latin typeface="Calibri"/>
                <a:cs typeface="Calibri"/>
              </a:rPr>
              <a:t>ανάγκης</a:t>
            </a:r>
            <a:endParaRPr sz="1100">
              <a:latin typeface="Calibri"/>
              <a:cs typeface="Calibri"/>
            </a:endParaRPr>
          </a:p>
        </p:txBody>
      </p:sp>
      <p:sp>
        <p:nvSpPr>
          <p:cNvPr id="21" name="object 21"/>
          <p:cNvSpPr txBox="1"/>
          <p:nvPr/>
        </p:nvSpPr>
        <p:spPr>
          <a:xfrm>
            <a:off x="9088755" y="3299142"/>
            <a:ext cx="575945" cy="527050"/>
          </a:xfrm>
          <a:prstGeom prst="rect">
            <a:avLst/>
          </a:prstGeom>
        </p:spPr>
        <p:txBody>
          <a:bodyPr vert="horz" wrap="square" lIns="0" tIns="12700" rIns="0" bIns="0" rtlCol="0">
            <a:spAutoFit/>
          </a:bodyPr>
          <a:lstStyle/>
          <a:p>
            <a:pPr marL="12700" marR="5080" algn="just">
              <a:lnSpc>
                <a:spcPct val="100000"/>
              </a:lnSpc>
              <a:spcBef>
                <a:spcPts val="100"/>
              </a:spcBef>
            </a:pPr>
            <a:r>
              <a:rPr sz="1100" b="1" spc="95" dirty="0">
                <a:latin typeface="Calibri"/>
                <a:cs typeface="Calibri"/>
              </a:rPr>
              <a:t>τακτική </a:t>
            </a:r>
            <a:r>
              <a:rPr sz="1100" b="1" spc="-240" dirty="0">
                <a:latin typeface="Calibri"/>
                <a:cs typeface="Calibri"/>
              </a:rPr>
              <a:t> </a:t>
            </a:r>
            <a:r>
              <a:rPr sz="1100" spc="110" dirty="0">
                <a:latin typeface="Calibri"/>
                <a:cs typeface="Calibri"/>
              </a:rPr>
              <a:t>σ</a:t>
            </a:r>
            <a:r>
              <a:rPr sz="1100" spc="95" dirty="0">
                <a:latin typeface="Calibri"/>
                <a:cs typeface="Calibri"/>
              </a:rPr>
              <a:t>χε</a:t>
            </a:r>
            <a:r>
              <a:rPr sz="1100" spc="110" dirty="0">
                <a:latin typeface="Calibri"/>
                <a:cs typeface="Calibri"/>
              </a:rPr>
              <a:t>δ</a:t>
            </a:r>
            <a:r>
              <a:rPr sz="1100" spc="60" dirty="0">
                <a:latin typeface="Calibri"/>
                <a:cs typeface="Calibri"/>
              </a:rPr>
              <a:t>ί</a:t>
            </a:r>
            <a:r>
              <a:rPr sz="1100" spc="114" dirty="0">
                <a:latin typeface="Calibri"/>
                <a:cs typeface="Calibri"/>
              </a:rPr>
              <a:t>ο</a:t>
            </a:r>
            <a:r>
              <a:rPr sz="1100" spc="70" dirty="0">
                <a:latin typeface="Calibri"/>
                <a:cs typeface="Calibri"/>
              </a:rPr>
              <a:t>υ  </a:t>
            </a:r>
            <a:r>
              <a:rPr sz="1100" spc="90" dirty="0">
                <a:latin typeface="Calibri"/>
                <a:cs typeface="Calibri"/>
              </a:rPr>
              <a:t>για</a:t>
            </a:r>
            <a:endParaRPr sz="1100">
              <a:latin typeface="Calibri"/>
              <a:cs typeface="Calibri"/>
            </a:endParaRPr>
          </a:p>
        </p:txBody>
      </p:sp>
      <p:sp>
        <p:nvSpPr>
          <p:cNvPr id="22" name="object 22"/>
          <p:cNvSpPr txBox="1"/>
          <p:nvPr/>
        </p:nvSpPr>
        <p:spPr>
          <a:xfrm>
            <a:off x="9685337" y="3633152"/>
            <a:ext cx="1508760" cy="193040"/>
          </a:xfrm>
          <a:prstGeom prst="rect">
            <a:avLst/>
          </a:prstGeom>
        </p:spPr>
        <p:txBody>
          <a:bodyPr vert="horz" wrap="square" lIns="0" tIns="12700" rIns="0" bIns="0" rtlCol="0">
            <a:spAutoFit/>
          </a:bodyPr>
          <a:lstStyle/>
          <a:p>
            <a:pPr marL="12700">
              <a:lnSpc>
                <a:spcPct val="100000"/>
              </a:lnSpc>
              <a:spcBef>
                <a:spcPts val="100"/>
              </a:spcBef>
              <a:tabLst>
                <a:tab pos="1177290" algn="l"/>
              </a:tabLst>
            </a:pPr>
            <a:r>
              <a:rPr sz="1100" spc="75" dirty="0">
                <a:latin typeface="Calibri"/>
                <a:cs typeface="Calibri"/>
              </a:rPr>
              <a:t>π</a:t>
            </a:r>
            <a:r>
              <a:rPr sz="1100" spc="65" dirty="0">
                <a:latin typeface="Calibri"/>
                <a:cs typeface="Calibri"/>
              </a:rPr>
              <a:t>ε</a:t>
            </a:r>
            <a:r>
              <a:rPr sz="1100" spc="70" dirty="0">
                <a:latin typeface="Calibri"/>
                <a:cs typeface="Calibri"/>
              </a:rPr>
              <a:t>ρ</a:t>
            </a:r>
            <a:r>
              <a:rPr sz="1100" spc="35" dirty="0">
                <a:latin typeface="Calibri"/>
                <a:cs typeface="Calibri"/>
              </a:rPr>
              <a:t>ι</a:t>
            </a:r>
            <a:r>
              <a:rPr sz="1100" spc="70" dirty="0">
                <a:latin typeface="Calibri"/>
                <a:cs typeface="Calibri"/>
              </a:rPr>
              <a:t>σ</a:t>
            </a:r>
            <a:r>
              <a:rPr sz="1100" spc="50" dirty="0">
                <a:latin typeface="Calibri"/>
                <a:cs typeface="Calibri"/>
              </a:rPr>
              <a:t>τ</a:t>
            </a:r>
            <a:r>
              <a:rPr sz="1100" spc="75" dirty="0">
                <a:latin typeface="Calibri"/>
                <a:cs typeface="Calibri"/>
              </a:rPr>
              <a:t>α</a:t>
            </a:r>
            <a:r>
              <a:rPr sz="1100" spc="50" dirty="0">
                <a:latin typeface="Calibri"/>
                <a:cs typeface="Calibri"/>
              </a:rPr>
              <a:t>τ</a:t>
            </a:r>
            <a:r>
              <a:rPr sz="1100" spc="30" dirty="0">
                <a:latin typeface="Calibri"/>
                <a:cs typeface="Calibri"/>
              </a:rPr>
              <a:t>ι</a:t>
            </a:r>
            <a:r>
              <a:rPr sz="1100" spc="60" dirty="0">
                <a:latin typeface="Calibri"/>
                <a:cs typeface="Calibri"/>
              </a:rPr>
              <a:t>κ</a:t>
            </a:r>
            <a:r>
              <a:rPr sz="1100" spc="90" dirty="0">
                <a:latin typeface="Calibri"/>
                <a:cs typeface="Calibri"/>
              </a:rPr>
              <a:t>ά</a:t>
            </a:r>
            <a:r>
              <a:rPr sz="1100" dirty="0">
                <a:latin typeface="Calibri"/>
                <a:cs typeface="Calibri"/>
              </a:rPr>
              <a:t>	</a:t>
            </a:r>
            <a:r>
              <a:rPr sz="1100" spc="95" dirty="0">
                <a:latin typeface="Calibri"/>
                <a:cs typeface="Calibri"/>
              </a:rPr>
              <a:t>στ</a:t>
            </a:r>
            <a:r>
              <a:rPr sz="1100" spc="114" dirty="0">
                <a:latin typeface="Calibri"/>
                <a:cs typeface="Calibri"/>
              </a:rPr>
              <a:t>ο</a:t>
            </a:r>
            <a:r>
              <a:rPr sz="1100" spc="100" dirty="0">
                <a:latin typeface="Calibri"/>
                <a:cs typeface="Calibri"/>
              </a:rPr>
              <a:t>ν</a:t>
            </a:r>
            <a:endParaRPr sz="1100">
              <a:latin typeface="Calibri"/>
              <a:cs typeface="Calibri"/>
            </a:endParaRPr>
          </a:p>
        </p:txBody>
      </p:sp>
      <p:sp>
        <p:nvSpPr>
          <p:cNvPr id="23" name="object 23"/>
          <p:cNvSpPr txBox="1"/>
          <p:nvPr/>
        </p:nvSpPr>
        <p:spPr>
          <a:xfrm>
            <a:off x="9088755" y="3800157"/>
            <a:ext cx="1009015" cy="193040"/>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Calibri"/>
                <a:cs typeface="Calibri"/>
              </a:rPr>
              <a:t>κυβερνοχώρο.</a:t>
            </a:r>
            <a:endParaRPr sz="1100">
              <a:latin typeface="Calibri"/>
              <a:cs typeface="Calibri"/>
            </a:endParaRPr>
          </a:p>
        </p:txBody>
      </p:sp>
      <p:sp>
        <p:nvSpPr>
          <p:cNvPr id="24" name="object 24"/>
          <p:cNvSpPr txBox="1"/>
          <p:nvPr/>
        </p:nvSpPr>
        <p:spPr>
          <a:xfrm>
            <a:off x="1048702" y="5119687"/>
            <a:ext cx="9667875" cy="664210"/>
          </a:xfrm>
          <a:prstGeom prst="rect">
            <a:avLst/>
          </a:prstGeom>
        </p:spPr>
        <p:txBody>
          <a:bodyPr vert="horz" wrap="square" lIns="0" tIns="12700" rIns="0" bIns="0" rtlCol="0">
            <a:spAutoFit/>
          </a:bodyPr>
          <a:lstStyle/>
          <a:p>
            <a:pPr marL="12700" marR="5080" algn="ctr">
              <a:lnSpc>
                <a:spcPct val="100000"/>
              </a:lnSpc>
              <a:spcBef>
                <a:spcPts val="100"/>
              </a:spcBef>
            </a:pPr>
            <a:r>
              <a:rPr sz="1400" dirty="0">
                <a:latin typeface="Calibri"/>
                <a:cs typeface="Calibri"/>
              </a:rPr>
              <a:t>Η</a:t>
            </a:r>
            <a:r>
              <a:rPr sz="1400" spc="10" dirty="0">
                <a:latin typeface="Calibri"/>
                <a:cs typeface="Calibri"/>
              </a:rPr>
              <a:t> </a:t>
            </a:r>
            <a:r>
              <a:rPr sz="1400" spc="-5" dirty="0">
                <a:latin typeface="Calibri"/>
                <a:cs typeface="Calibri"/>
              </a:rPr>
              <a:t>αυξανόμενη</a:t>
            </a:r>
            <a:r>
              <a:rPr sz="1400" spc="10" dirty="0">
                <a:latin typeface="Calibri"/>
                <a:cs typeface="Calibri"/>
              </a:rPr>
              <a:t> </a:t>
            </a:r>
            <a:r>
              <a:rPr sz="1400" spc="-5" dirty="0">
                <a:latin typeface="Calibri"/>
                <a:cs typeface="Calibri"/>
              </a:rPr>
              <a:t>υιοθέτηση</a:t>
            </a:r>
            <a:r>
              <a:rPr sz="1400" spc="15" dirty="0">
                <a:latin typeface="Calibri"/>
                <a:cs typeface="Calibri"/>
              </a:rPr>
              <a:t> </a:t>
            </a:r>
            <a:r>
              <a:rPr sz="1400" spc="-5" dirty="0">
                <a:latin typeface="Calibri"/>
                <a:cs typeface="Calibri"/>
              </a:rPr>
              <a:t>της</a:t>
            </a:r>
            <a:r>
              <a:rPr sz="1400" spc="15" dirty="0">
                <a:latin typeface="Calibri"/>
                <a:cs typeface="Calibri"/>
              </a:rPr>
              <a:t> </a:t>
            </a:r>
            <a:r>
              <a:rPr sz="1400" b="1" spc="-5" dirty="0">
                <a:latin typeface="Calibri"/>
                <a:cs typeface="Calibri"/>
              </a:rPr>
              <a:t>ανάλυσης</a:t>
            </a:r>
            <a:r>
              <a:rPr sz="1400" b="1" spc="10" dirty="0">
                <a:latin typeface="Calibri"/>
                <a:cs typeface="Calibri"/>
              </a:rPr>
              <a:t> </a:t>
            </a:r>
            <a:r>
              <a:rPr sz="1400" b="1" spc="-5" dirty="0">
                <a:latin typeface="Calibri"/>
                <a:cs typeface="Calibri"/>
              </a:rPr>
              <a:t>δεδομένων,</a:t>
            </a:r>
            <a:r>
              <a:rPr sz="1400" b="1" spc="10" dirty="0">
                <a:latin typeface="Calibri"/>
                <a:cs typeface="Calibri"/>
              </a:rPr>
              <a:t> </a:t>
            </a:r>
            <a:r>
              <a:rPr sz="1400" b="1" spc="-5" dirty="0">
                <a:latin typeface="Calibri"/>
                <a:cs typeface="Calibri"/>
              </a:rPr>
              <a:t>των</a:t>
            </a:r>
            <a:r>
              <a:rPr sz="1400" b="1" spc="15" dirty="0">
                <a:latin typeface="Calibri"/>
                <a:cs typeface="Calibri"/>
              </a:rPr>
              <a:t> </a:t>
            </a:r>
            <a:r>
              <a:rPr sz="1400" spc="-5" dirty="0">
                <a:latin typeface="Calibri"/>
                <a:cs typeface="Calibri"/>
              </a:rPr>
              <a:t>έξυπνων</a:t>
            </a:r>
            <a:r>
              <a:rPr sz="1400" spc="10" dirty="0">
                <a:latin typeface="Calibri"/>
                <a:cs typeface="Calibri"/>
              </a:rPr>
              <a:t> </a:t>
            </a:r>
            <a:r>
              <a:rPr sz="1400" b="1" spc="-5" dirty="0">
                <a:latin typeface="Calibri"/>
                <a:cs typeface="Calibri"/>
              </a:rPr>
              <a:t>πλοίων</a:t>
            </a:r>
            <a:r>
              <a:rPr sz="1400" b="1" spc="10" dirty="0">
                <a:latin typeface="Calibri"/>
                <a:cs typeface="Calibri"/>
              </a:rPr>
              <a:t> </a:t>
            </a:r>
            <a:r>
              <a:rPr sz="1400" b="1" spc="-5" dirty="0">
                <a:latin typeface="Calibri"/>
                <a:cs typeface="Calibri"/>
              </a:rPr>
              <a:t>και</a:t>
            </a:r>
            <a:r>
              <a:rPr sz="1400" b="1" spc="20" dirty="0">
                <a:latin typeface="Calibri"/>
                <a:cs typeface="Calibri"/>
              </a:rPr>
              <a:t> </a:t>
            </a:r>
            <a:r>
              <a:rPr sz="1400" spc="-5" dirty="0">
                <a:latin typeface="Calibri"/>
                <a:cs typeface="Calibri"/>
              </a:rPr>
              <a:t>του</a:t>
            </a:r>
            <a:r>
              <a:rPr sz="1400" spc="10" dirty="0">
                <a:latin typeface="Calibri"/>
                <a:cs typeface="Calibri"/>
              </a:rPr>
              <a:t> </a:t>
            </a:r>
            <a:r>
              <a:rPr sz="1400" b="1" spc="-5" dirty="0">
                <a:latin typeface="Calibri"/>
                <a:cs typeface="Calibri"/>
              </a:rPr>
              <a:t>Βιομηχανικού</a:t>
            </a:r>
            <a:r>
              <a:rPr sz="1400" b="1" spc="10" dirty="0">
                <a:latin typeface="Calibri"/>
                <a:cs typeface="Calibri"/>
              </a:rPr>
              <a:t> </a:t>
            </a:r>
            <a:r>
              <a:rPr sz="1400" b="1" spc="-5" dirty="0">
                <a:latin typeface="Calibri"/>
                <a:cs typeface="Calibri"/>
              </a:rPr>
              <a:t>Διαδικτύου</a:t>
            </a:r>
            <a:r>
              <a:rPr sz="1400" b="1" spc="10" dirty="0">
                <a:latin typeface="Calibri"/>
                <a:cs typeface="Calibri"/>
              </a:rPr>
              <a:t> </a:t>
            </a:r>
            <a:r>
              <a:rPr sz="1400" b="1" spc="-5" dirty="0">
                <a:latin typeface="Calibri"/>
                <a:cs typeface="Calibri"/>
              </a:rPr>
              <a:t>των</a:t>
            </a:r>
            <a:r>
              <a:rPr sz="1400" b="1" spc="10" dirty="0">
                <a:latin typeface="Calibri"/>
                <a:cs typeface="Calibri"/>
              </a:rPr>
              <a:t> </a:t>
            </a:r>
            <a:r>
              <a:rPr sz="1400" b="1" spc="-5" dirty="0">
                <a:latin typeface="Calibri"/>
                <a:cs typeface="Calibri"/>
              </a:rPr>
              <a:t>Πραγμάτων</a:t>
            </a:r>
            <a:r>
              <a:rPr sz="1400" b="1" spc="15" dirty="0">
                <a:latin typeface="Calibri"/>
                <a:cs typeface="Calibri"/>
              </a:rPr>
              <a:t> </a:t>
            </a:r>
            <a:r>
              <a:rPr sz="1400" b="1" spc="-5" dirty="0">
                <a:latin typeface="Calibri"/>
                <a:cs typeface="Calibri"/>
              </a:rPr>
              <a:t>(IIoT) </a:t>
            </a:r>
            <a:r>
              <a:rPr sz="1400" b="1" spc="-300" dirty="0">
                <a:latin typeface="Calibri"/>
                <a:cs typeface="Calibri"/>
              </a:rPr>
              <a:t> </a:t>
            </a:r>
            <a:r>
              <a:rPr sz="1400" spc="-5" dirty="0">
                <a:latin typeface="Calibri"/>
                <a:cs typeface="Calibri"/>
              </a:rPr>
              <a:t>διευρύνει</a:t>
            </a:r>
            <a:r>
              <a:rPr sz="1400" spc="5" dirty="0">
                <a:latin typeface="Calibri"/>
                <a:cs typeface="Calibri"/>
              </a:rPr>
              <a:t> </a:t>
            </a:r>
            <a:r>
              <a:rPr sz="1400" b="1" spc="-5" dirty="0">
                <a:latin typeface="Calibri"/>
                <a:cs typeface="Calibri"/>
              </a:rPr>
              <a:t>τα</a:t>
            </a:r>
            <a:r>
              <a:rPr sz="1400" b="1" spc="10" dirty="0">
                <a:latin typeface="Calibri"/>
                <a:cs typeface="Calibri"/>
              </a:rPr>
              <a:t> </a:t>
            </a:r>
            <a:r>
              <a:rPr sz="1400" spc="-5" dirty="0">
                <a:latin typeface="Calibri"/>
                <a:cs typeface="Calibri"/>
              </a:rPr>
              <a:t>δεδομένα</a:t>
            </a:r>
            <a:r>
              <a:rPr sz="1400" spc="10" dirty="0">
                <a:latin typeface="Calibri"/>
                <a:cs typeface="Calibri"/>
              </a:rPr>
              <a:t> </a:t>
            </a:r>
            <a:r>
              <a:rPr sz="1400" b="1" spc="-5" dirty="0">
                <a:latin typeface="Calibri"/>
                <a:cs typeface="Calibri"/>
              </a:rPr>
              <a:t>που</a:t>
            </a:r>
            <a:r>
              <a:rPr sz="1400" b="1" spc="10" dirty="0">
                <a:latin typeface="Calibri"/>
                <a:cs typeface="Calibri"/>
              </a:rPr>
              <a:t> </a:t>
            </a:r>
            <a:r>
              <a:rPr sz="1400" spc="-5" dirty="0">
                <a:latin typeface="Calibri"/>
                <a:cs typeface="Calibri"/>
              </a:rPr>
              <a:t>είναι</a:t>
            </a:r>
            <a:r>
              <a:rPr sz="1400" spc="15" dirty="0">
                <a:latin typeface="Calibri"/>
                <a:cs typeface="Calibri"/>
              </a:rPr>
              <a:t> </a:t>
            </a:r>
            <a:r>
              <a:rPr sz="1400" spc="-5" dirty="0">
                <a:latin typeface="Calibri"/>
                <a:cs typeface="Calibri"/>
              </a:rPr>
              <a:t>προσβάσιμα</a:t>
            </a:r>
            <a:r>
              <a:rPr sz="1400" spc="15" dirty="0">
                <a:latin typeface="Calibri"/>
                <a:cs typeface="Calibri"/>
              </a:rPr>
              <a:t> </a:t>
            </a:r>
            <a:r>
              <a:rPr sz="1400" b="1" spc="-5" dirty="0">
                <a:latin typeface="Calibri"/>
                <a:cs typeface="Calibri"/>
              </a:rPr>
              <a:t>στους</a:t>
            </a:r>
            <a:r>
              <a:rPr sz="1400" b="1" spc="10" dirty="0">
                <a:latin typeface="Calibri"/>
                <a:cs typeface="Calibri"/>
              </a:rPr>
              <a:t> </a:t>
            </a:r>
            <a:r>
              <a:rPr sz="1400" b="1" spc="-5" dirty="0">
                <a:latin typeface="Calibri"/>
                <a:cs typeface="Calibri"/>
              </a:rPr>
              <a:t>φορείς</a:t>
            </a:r>
            <a:r>
              <a:rPr sz="1400" b="1" spc="5" dirty="0">
                <a:latin typeface="Calibri"/>
                <a:cs typeface="Calibri"/>
              </a:rPr>
              <a:t> </a:t>
            </a:r>
            <a:r>
              <a:rPr sz="1400" b="1" spc="-5" dirty="0">
                <a:latin typeface="Calibri"/>
                <a:cs typeface="Calibri"/>
              </a:rPr>
              <a:t>απειλών</a:t>
            </a:r>
            <a:r>
              <a:rPr sz="1400" b="1" spc="10" dirty="0">
                <a:latin typeface="Calibri"/>
                <a:cs typeface="Calibri"/>
              </a:rPr>
              <a:t> </a:t>
            </a:r>
            <a:r>
              <a:rPr sz="1400" b="1" spc="-5" dirty="0">
                <a:latin typeface="Calibri"/>
                <a:cs typeface="Calibri"/>
              </a:rPr>
              <a:t>τις</a:t>
            </a:r>
            <a:r>
              <a:rPr sz="1400" b="1" spc="45" dirty="0">
                <a:latin typeface="Calibri"/>
                <a:cs typeface="Calibri"/>
              </a:rPr>
              <a:t> </a:t>
            </a:r>
            <a:r>
              <a:rPr sz="1400" spc="-5" dirty="0">
                <a:latin typeface="Calibri"/>
                <a:cs typeface="Calibri"/>
              </a:rPr>
              <a:t>στον</a:t>
            </a:r>
            <a:r>
              <a:rPr sz="1400" spc="5" dirty="0">
                <a:latin typeface="Calibri"/>
                <a:cs typeface="Calibri"/>
              </a:rPr>
              <a:t> </a:t>
            </a:r>
            <a:r>
              <a:rPr sz="1400" spc="-5" dirty="0">
                <a:latin typeface="Calibri"/>
                <a:cs typeface="Calibri"/>
              </a:rPr>
              <a:t>κυβερνοχώρο.</a:t>
            </a:r>
            <a:r>
              <a:rPr sz="1400" spc="10" dirty="0">
                <a:latin typeface="Calibri"/>
                <a:cs typeface="Calibri"/>
              </a:rPr>
              <a:t> </a:t>
            </a:r>
            <a:r>
              <a:rPr sz="1400" spc="-5" dirty="0">
                <a:latin typeface="Calibri"/>
                <a:cs typeface="Calibri"/>
              </a:rPr>
              <a:t>Ως</a:t>
            </a:r>
            <a:r>
              <a:rPr sz="1400" spc="5" dirty="0">
                <a:latin typeface="Calibri"/>
                <a:cs typeface="Calibri"/>
              </a:rPr>
              <a:t> </a:t>
            </a:r>
            <a:r>
              <a:rPr sz="1400" spc="-5" dirty="0">
                <a:latin typeface="Calibri"/>
                <a:cs typeface="Calibri"/>
              </a:rPr>
              <a:t>εκ</a:t>
            </a:r>
            <a:r>
              <a:rPr sz="1400" spc="10" dirty="0">
                <a:latin typeface="Calibri"/>
                <a:cs typeface="Calibri"/>
              </a:rPr>
              <a:t> </a:t>
            </a:r>
            <a:r>
              <a:rPr sz="1400" spc="-5" dirty="0">
                <a:latin typeface="Calibri"/>
                <a:cs typeface="Calibri"/>
              </a:rPr>
              <a:t>τούτου,</a:t>
            </a:r>
            <a:r>
              <a:rPr sz="1400" spc="5" dirty="0">
                <a:latin typeface="Calibri"/>
                <a:cs typeface="Calibri"/>
              </a:rPr>
              <a:t> </a:t>
            </a:r>
            <a:r>
              <a:rPr sz="1400" spc="-5" dirty="0">
                <a:latin typeface="Calibri"/>
                <a:cs typeface="Calibri"/>
              </a:rPr>
              <a:t>οι</a:t>
            </a:r>
            <a:r>
              <a:rPr sz="1400" spc="25" dirty="0">
                <a:latin typeface="Calibri"/>
                <a:cs typeface="Calibri"/>
              </a:rPr>
              <a:t> </a:t>
            </a:r>
            <a:r>
              <a:rPr sz="1400" b="1" spc="-5" dirty="0">
                <a:latin typeface="Calibri"/>
                <a:cs typeface="Calibri"/>
              </a:rPr>
              <a:t>ισχυρές</a:t>
            </a:r>
            <a:r>
              <a:rPr sz="1400" b="1" spc="5" dirty="0">
                <a:latin typeface="Calibri"/>
                <a:cs typeface="Calibri"/>
              </a:rPr>
              <a:t> </a:t>
            </a:r>
            <a:r>
              <a:rPr sz="1400" spc="-5" dirty="0">
                <a:latin typeface="Calibri"/>
                <a:cs typeface="Calibri"/>
              </a:rPr>
              <a:t>στρατηγικές </a:t>
            </a:r>
            <a:r>
              <a:rPr sz="1400" dirty="0">
                <a:latin typeface="Calibri"/>
                <a:cs typeface="Calibri"/>
              </a:rPr>
              <a:t> </a:t>
            </a:r>
            <a:r>
              <a:rPr sz="1400" b="1" spc="-5" dirty="0">
                <a:latin typeface="Calibri"/>
                <a:cs typeface="Calibri"/>
              </a:rPr>
              <a:t>διαχείρισης κινδύνων στον</a:t>
            </a:r>
            <a:r>
              <a:rPr sz="1400" b="1" dirty="0">
                <a:latin typeface="Calibri"/>
                <a:cs typeface="Calibri"/>
              </a:rPr>
              <a:t> </a:t>
            </a:r>
            <a:r>
              <a:rPr sz="1400" b="1" spc="-5" dirty="0">
                <a:latin typeface="Calibri"/>
                <a:cs typeface="Calibri"/>
              </a:rPr>
              <a:t>κυβερνοχώρο </a:t>
            </a:r>
            <a:r>
              <a:rPr sz="1400" spc="-5" dirty="0">
                <a:latin typeface="Calibri"/>
                <a:cs typeface="Calibri"/>
              </a:rPr>
              <a:t>είναι</a:t>
            </a:r>
            <a:r>
              <a:rPr sz="1400" dirty="0">
                <a:latin typeface="Calibri"/>
                <a:cs typeface="Calibri"/>
              </a:rPr>
              <a:t> </a:t>
            </a:r>
            <a:r>
              <a:rPr sz="1400" spc="-5" dirty="0">
                <a:latin typeface="Calibri"/>
                <a:cs typeface="Calibri"/>
              </a:rPr>
              <a:t>ζωτικής</a:t>
            </a:r>
            <a:r>
              <a:rPr sz="1400" dirty="0">
                <a:latin typeface="Calibri"/>
                <a:cs typeface="Calibri"/>
              </a:rPr>
              <a:t> </a:t>
            </a:r>
            <a:r>
              <a:rPr sz="1400" spc="-5" dirty="0">
                <a:latin typeface="Calibri"/>
                <a:cs typeface="Calibri"/>
              </a:rPr>
              <a:t>σημασίας.</a:t>
            </a:r>
            <a:endParaRPr sz="1400">
              <a:latin typeface="Calibri"/>
              <a:cs typeface="Calibri"/>
            </a:endParaRPr>
          </a:p>
        </p:txBody>
      </p:sp>
      <p:grpSp>
        <p:nvGrpSpPr>
          <p:cNvPr id="25" name="object 25"/>
          <p:cNvGrpSpPr/>
          <p:nvPr/>
        </p:nvGrpSpPr>
        <p:grpSpPr>
          <a:xfrm>
            <a:off x="367347" y="1671954"/>
            <a:ext cx="2566035" cy="3422650"/>
            <a:chOff x="367347" y="1671954"/>
            <a:chExt cx="2566035" cy="3422650"/>
          </a:xfrm>
        </p:grpSpPr>
        <p:sp>
          <p:nvSpPr>
            <p:cNvPr id="26" name="object 26"/>
            <p:cNvSpPr/>
            <p:nvPr/>
          </p:nvSpPr>
          <p:spPr>
            <a:xfrm>
              <a:off x="383222" y="1687829"/>
              <a:ext cx="2534285" cy="3390900"/>
            </a:xfrm>
            <a:custGeom>
              <a:avLst/>
              <a:gdLst/>
              <a:ahLst/>
              <a:cxnLst/>
              <a:rect l="l" t="t" r="r" b="b"/>
              <a:pathLst>
                <a:path w="2534285" h="3390900">
                  <a:moveTo>
                    <a:pt x="2112010" y="0"/>
                  </a:moveTo>
                  <a:lnTo>
                    <a:pt x="422275" y="0"/>
                  </a:lnTo>
                  <a:lnTo>
                    <a:pt x="373062" y="2857"/>
                  </a:lnTo>
                  <a:lnTo>
                    <a:pt x="325437" y="11112"/>
                  </a:lnTo>
                  <a:lnTo>
                    <a:pt x="280035" y="24765"/>
                  </a:lnTo>
                  <a:lnTo>
                    <a:pt x="236537" y="42862"/>
                  </a:lnTo>
                  <a:lnTo>
                    <a:pt x="195897" y="65722"/>
                  </a:lnTo>
                  <a:lnTo>
                    <a:pt x="158115" y="92710"/>
                  </a:lnTo>
                  <a:lnTo>
                    <a:pt x="123824" y="123825"/>
                  </a:lnTo>
                  <a:lnTo>
                    <a:pt x="92710" y="158115"/>
                  </a:lnTo>
                  <a:lnTo>
                    <a:pt x="65722" y="195897"/>
                  </a:lnTo>
                  <a:lnTo>
                    <a:pt x="42862" y="236537"/>
                  </a:lnTo>
                  <a:lnTo>
                    <a:pt x="24764" y="280035"/>
                  </a:lnTo>
                  <a:lnTo>
                    <a:pt x="11112" y="325437"/>
                  </a:lnTo>
                  <a:lnTo>
                    <a:pt x="2857" y="373062"/>
                  </a:lnTo>
                  <a:lnTo>
                    <a:pt x="0" y="422275"/>
                  </a:lnTo>
                  <a:lnTo>
                    <a:pt x="0" y="2968625"/>
                  </a:lnTo>
                  <a:lnTo>
                    <a:pt x="2857" y="3017837"/>
                  </a:lnTo>
                  <a:lnTo>
                    <a:pt x="11112" y="3065462"/>
                  </a:lnTo>
                  <a:lnTo>
                    <a:pt x="24764" y="3110865"/>
                  </a:lnTo>
                  <a:lnTo>
                    <a:pt x="42862" y="3154362"/>
                  </a:lnTo>
                  <a:lnTo>
                    <a:pt x="65722" y="3195002"/>
                  </a:lnTo>
                  <a:lnTo>
                    <a:pt x="92710" y="3232785"/>
                  </a:lnTo>
                  <a:lnTo>
                    <a:pt x="123824" y="3267075"/>
                  </a:lnTo>
                  <a:lnTo>
                    <a:pt x="158115" y="3298190"/>
                  </a:lnTo>
                  <a:lnTo>
                    <a:pt x="195897" y="3325177"/>
                  </a:lnTo>
                  <a:lnTo>
                    <a:pt x="236537" y="3348037"/>
                  </a:lnTo>
                  <a:lnTo>
                    <a:pt x="280035" y="3366135"/>
                  </a:lnTo>
                  <a:lnTo>
                    <a:pt x="325437" y="3379787"/>
                  </a:lnTo>
                  <a:lnTo>
                    <a:pt x="373062" y="3388042"/>
                  </a:lnTo>
                  <a:lnTo>
                    <a:pt x="422275" y="3390900"/>
                  </a:lnTo>
                  <a:lnTo>
                    <a:pt x="2112010" y="3390900"/>
                  </a:lnTo>
                  <a:lnTo>
                    <a:pt x="2161222" y="3388042"/>
                  </a:lnTo>
                  <a:lnTo>
                    <a:pt x="2208847" y="3379787"/>
                  </a:lnTo>
                  <a:lnTo>
                    <a:pt x="2254567" y="3366135"/>
                  </a:lnTo>
                  <a:lnTo>
                    <a:pt x="2297747" y="3348037"/>
                  </a:lnTo>
                  <a:lnTo>
                    <a:pt x="2338387" y="3325177"/>
                  </a:lnTo>
                  <a:lnTo>
                    <a:pt x="2376170" y="3298190"/>
                  </a:lnTo>
                  <a:lnTo>
                    <a:pt x="2410777" y="3267075"/>
                  </a:lnTo>
                  <a:lnTo>
                    <a:pt x="2441575" y="3232785"/>
                  </a:lnTo>
                  <a:lnTo>
                    <a:pt x="2468562" y="3195002"/>
                  </a:lnTo>
                  <a:lnTo>
                    <a:pt x="2491422" y="3154362"/>
                  </a:lnTo>
                  <a:lnTo>
                    <a:pt x="2509837" y="3110865"/>
                  </a:lnTo>
                  <a:lnTo>
                    <a:pt x="2523172" y="3065462"/>
                  </a:lnTo>
                  <a:lnTo>
                    <a:pt x="2531427" y="3017837"/>
                  </a:lnTo>
                  <a:lnTo>
                    <a:pt x="2534285" y="2968625"/>
                  </a:lnTo>
                  <a:lnTo>
                    <a:pt x="2534285" y="422275"/>
                  </a:lnTo>
                  <a:lnTo>
                    <a:pt x="2531427" y="373062"/>
                  </a:lnTo>
                  <a:lnTo>
                    <a:pt x="2523172" y="325437"/>
                  </a:lnTo>
                  <a:lnTo>
                    <a:pt x="2509837" y="280035"/>
                  </a:lnTo>
                  <a:lnTo>
                    <a:pt x="2491422" y="236537"/>
                  </a:lnTo>
                  <a:lnTo>
                    <a:pt x="2468562" y="195897"/>
                  </a:lnTo>
                  <a:lnTo>
                    <a:pt x="2441575" y="158115"/>
                  </a:lnTo>
                  <a:lnTo>
                    <a:pt x="2410777" y="123825"/>
                  </a:lnTo>
                  <a:lnTo>
                    <a:pt x="2376170" y="92710"/>
                  </a:lnTo>
                  <a:lnTo>
                    <a:pt x="2338387" y="65722"/>
                  </a:lnTo>
                  <a:lnTo>
                    <a:pt x="2297747" y="42862"/>
                  </a:lnTo>
                  <a:lnTo>
                    <a:pt x="2254567" y="24765"/>
                  </a:lnTo>
                  <a:lnTo>
                    <a:pt x="2208847" y="11112"/>
                  </a:lnTo>
                  <a:lnTo>
                    <a:pt x="2161222" y="2857"/>
                  </a:lnTo>
                  <a:lnTo>
                    <a:pt x="2112010" y="0"/>
                  </a:lnTo>
                  <a:close/>
                </a:path>
              </a:pathLst>
            </a:custGeom>
            <a:solidFill>
              <a:srgbClr val="FFB800">
                <a:alpha val="9803"/>
              </a:srgbClr>
            </a:solidFill>
          </p:spPr>
          <p:txBody>
            <a:bodyPr wrap="square" lIns="0" tIns="0" rIns="0" bIns="0" rtlCol="0"/>
            <a:lstStyle/>
            <a:p>
              <a:endParaRPr/>
            </a:p>
          </p:txBody>
        </p:sp>
        <p:sp>
          <p:nvSpPr>
            <p:cNvPr id="27" name="object 27"/>
            <p:cNvSpPr/>
            <p:nvPr/>
          </p:nvSpPr>
          <p:spPr>
            <a:xfrm>
              <a:off x="383222" y="1687829"/>
              <a:ext cx="2534285" cy="3390900"/>
            </a:xfrm>
            <a:custGeom>
              <a:avLst/>
              <a:gdLst/>
              <a:ahLst/>
              <a:cxnLst/>
              <a:rect l="l" t="t" r="r" b="b"/>
              <a:pathLst>
                <a:path w="2534285" h="3390900">
                  <a:moveTo>
                    <a:pt x="0" y="422275"/>
                  </a:moveTo>
                  <a:lnTo>
                    <a:pt x="2857" y="373062"/>
                  </a:lnTo>
                  <a:lnTo>
                    <a:pt x="11112" y="325437"/>
                  </a:lnTo>
                  <a:lnTo>
                    <a:pt x="24764" y="280035"/>
                  </a:lnTo>
                  <a:lnTo>
                    <a:pt x="42862" y="236537"/>
                  </a:lnTo>
                  <a:lnTo>
                    <a:pt x="65722" y="195897"/>
                  </a:lnTo>
                  <a:lnTo>
                    <a:pt x="92710" y="158115"/>
                  </a:lnTo>
                  <a:lnTo>
                    <a:pt x="123824" y="123825"/>
                  </a:lnTo>
                  <a:lnTo>
                    <a:pt x="158115" y="92710"/>
                  </a:lnTo>
                  <a:lnTo>
                    <a:pt x="195897" y="65722"/>
                  </a:lnTo>
                  <a:lnTo>
                    <a:pt x="236537" y="42862"/>
                  </a:lnTo>
                  <a:lnTo>
                    <a:pt x="280035" y="24765"/>
                  </a:lnTo>
                  <a:lnTo>
                    <a:pt x="325437" y="11112"/>
                  </a:lnTo>
                  <a:lnTo>
                    <a:pt x="373062" y="2857"/>
                  </a:lnTo>
                  <a:lnTo>
                    <a:pt x="422275" y="0"/>
                  </a:lnTo>
                  <a:lnTo>
                    <a:pt x="2112010" y="0"/>
                  </a:lnTo>
                  <a:lnTo>
                    <a:pt x="2161222" y="2857"/>
                  </a:lnTo>
                  <a:lnTo>
                    <a:pt x="2208847" y="11112"/>
                  </a:lnTo>
                  <a:lnTo>
                    <a:pt x="2254567" y="24765"/>
                  </a:lnTo>
                  <a:lnTo>
                    <a:pt x="2297747" y="42862"/>
                  </a:lnTo>
                  <a:lnTo>
                    <a:pt x="2338387" y="65722"/>
                  </a:lnTo>
                  <a:lnTo>
                    <a:pt x="2376170" y="92710"/>
                  </a:lnTo>
                  <a:lnTo>
                    <a:pt x="2410777" y="123825"/>
                  </a:lnTo>
                  <a:lnTo>
                    <a:pt x="2441575" y="158115"/>
                  </a:lnTo>
                  <a:lnTo>
                    <a:pt x="2468562" y="195897"/>
                  </a:lnTo>
                  <a:lnTo>
                    <a:pt x="2491422" y="236537"/>
                  </a:lnTo>
                  <a:lnTo>
                    <a:pt x="2509837" y="280035"/>
                  </a:lnTo>
                  <a:lnTo>
                    <a:pt x="2523172" y="325437"/>
                  </a:lnTo>
                  <a:lnTo>
                    <a:pt x="2531427" y="373062"/>
                  </a:lnTo>
                  <a:lnTo>
                    <a:pt x="2534285" y="422275"/>
                  </a:lnTo>
                  <a:lnTo>
                    <a:pt x="2534285" y="2968625"/>
                  </a:lnTo>
                  <a:lnTo>
                    <a:pt x="2531427" y="3017837"/>
                  </a:lnTo>
                  <a:lnTo>
                    <a:pt x="2523172" y="3065462"/>
                  </a:lnTo>
                  <a:lnTo>
                    <a:pt x="2509837" y="3110865"/>
                  </a:lnTo>
                  <a:lnTo>
                    <a:pt x="2491422" y="3154362"/>
                  </a:lnTo>
                  <a:lnTo>
                    <a:pt x="2468562" y="3195002"/>
                  </a:lnTo>
                  <a:lnTo>
                    <a:pt x="2441575" y="3232785"/>
                  </a:lnTo>
                  <a:lnTo>
                    <a:pt x="2410777" y="3267075"/>
                  </a:lnTo>
                  <a:lnTo>
                    <a:pt x="2376170" y="3298190"/>
                  </a:lnTo>
                  <a:lnTo>
                    <a:pt x="2338387" y="3325177"/>
                  </a:lnTo>
                  <a:lnTo>
                    <a:pt x="2297747" y="3348037"/>
                  </a:lnTo>
                  <a:lnTo>
                    <a:pt x="2254567" y="3366135"/>
                  </a:lnTo>
                  <a:lnTo>
                    <a:pt x="2208847" y="3379787"/>
                  </a:lnTo>
                  <a:lnTo>
                    <a:pt x="2161222" y="3388042"/>
                  </a:lnTo>
                  <a:lnTo>
                    <a:pt x="2112010" y="3390900"/>
                  </a:lnTo>
                  <a:lnTo>
                    <a:pt x="422275" y="3390900"/>
                  </a:lnTo>
                  <a:lnTo>
                    <a:pt x="373062" y="3388042"/>
                  </a:lnTo>
                  <a:lnTo>
                    <a:pt x="325437" y="3379787"/>
                  </a:lnTo>
                  <a:lnTo>
                    <a:pt x="280035" y="3366135"/>
                  </a:lnTo>
                  <a:lnTo>
                    <a:pt x="236537" y="3348037"/>
                  </a:lnTo>
                  <a:lnTo>
                    <a:pt x="195897" y="3325177"/>
                  </a:lnTo>
                  <a:lnTo>
                    <a:pt x="158115" y="3298190"/>
                  </a:lnTo>
                  <a:lnTo>
                    <a:pt x="123824" y="3267075"/>
                  </a:lnTo>
                  <a:lnTo>
                    <a:pt x="92710" y="3232785"/>
                  </a:lnTo>
                  <a:lnTo>
                    <a:pt x="65722" y="3195002"/>
                  </a:lnTo>
                  <a:lnTo>
                    <a:pt x="42862" y="3154362"/>
                  </a:lnTo>
                  <a:lnTo>
                    <a:pt x="24764" y="3110865"/>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grpSp>
      <p:sp>
        <p:nvSpPr>
          <p:cNvPr id="28" name="object 28"/>
          <p:cNvSpPr txBox="1"/>
          <p:nvPr/>
        </p:nvSpPr>
        <p:spPr>
          <a:xfrm>
            <a:off x="1508760" y="2132012"/>
            <a:ext cx="22923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D6791A"/>
                </a:solidFill>
                <a:latin typeface="Times New Roman"/>
                <a:cs typeface="Times New Roman"/>
              </a:rPr>
              <a:t>1</a:t>
            </a:r>
            <a:endParaRPr sz="3200">
              <a:latin typeface="Times New Roman"/>
              <a:cs typeface="Times New Roman"/>
            </a:endParaRPr>
          </a:p>
        </p:txBody>
      </p:sp>
      <p:sp>
        <p:nvSpPr>
          <p:cNvPr id="29" name="object 29"/>
          <p:cNvSpPr txBox="1"/>
          <p:nvPr/>
        </p:nvSpPr>
        <p:spPr>
          <a:xfrm>
            <a:off x="589597" y="3192462"/>
            <a:ext cx="2001520" cy="1028065"/>
          </a:xfrm>
          <a:prstGeom prst="rect">
            <a:avLst/>
          </a:prstGeom>
        </p:spPr>
        <p:txBody>
          <a:bodyPr vert="horz" wrap="square" lIns="0" tIns="12700" rIns="0" bIns="0" rtlCol="0">
            <a:spAutoFit/>
          </a:bodyPr>
          <a:lstStyle/>
          <a:p>
            <a:pPr marL="12700" marR="5080" algn="ctr">
              <a:lnSpc>
                <a:spcPct val="100000"/>
              </a:lnSpc>
              <a:spcBef>
                <a:spcPts val="100"/>
              </a:spcBef>
            </a:pPr>
            <a:r>
              <a:rPr sz="1100" spc="100" dirty="0">
                <a:latin typeface="Calibri"/>
                <a:cs typeface="Calibri"/>
              </a:rPr>
              <a:t>Καθορίστε </a:t>
            </a:r>
            <a:r>
              <a:rPr sz="1100" b="1" spc="100" dirty="0">
                <a:latin typeface="Calibri"/>
                <a:cs typeface="Calibri"/>
              </a:rPr>
              <a:t>τους </a:t>
            </a:r>
            <a:r>
              <a:rPr sz="1100" b="1" spc="110" dirty="0">
                <a:latin typeface="Calibri"/>
                <a:cs typeface="Calibri"/>
              </a:rPr>
              <a:t>ρόλους </a:t>
            </a:r>
            <a:r>
              <a:rPr sz="1100" spc="90" dirty="0">
                <a:latin typeface="Calibri"/>
                <a:cs typeface="Calibri"/>
              </a:rPr>
              <a:t>και </a:t>
            </a:r>
            <a:r>
              <a:rPr sz="1100" spc="95" dirty="0">
                <a:latin typeface="Calibri"/>
                <a:cs typeface="Calibri"/>
              </a:rPr>
              <a:t> </a:t>
            </a:r>
            <a:r>
              <a:rPr sz="1100" b="1" spc="35" dirty="0">
                <a:latin typeface="Calibri"/>
                <a:cs typeface="Calibri"/>
              </a:rPr>
              <a:t>τις</a:t>
            </a:r>
            <a:r>
              <a:rPr sz="1100" b="1" dirty="0">
                <a:latin typeface="Calibri"/>
                <a:cs typeface="Calibri"/>
              </a:rPr>
              <a:t> </a:t>
            </a:r>
            <a:r>
              <a:rPr sz="1100" b="1" spc="50" dirty="0">
                <a:latin typeface="Calibri"/>
                <a:cs typeface="Calibri"/>
              </a:rPr>
              <a:t>αρμοδιότητες</a:t>
            </a:r>
            <a:r>
              <a:rPr sz="1100" b="1" dirty="0">
                <a:latin typeface="Calibri"/>
                <a:cs typeface="Calibri"/>
              </a:rPr>
              <a:t> </a:t>
            </a:r>
            <a:r>
              <a:rPr sz="1100" spc="55" dirty="0">
                <a:latin typeface="Calibri"/>
                <a:cs typeface="Calibri"/>
              </a:rPr>
              <a:t>των</a:t>
            </a:r>
            <a:r>
              <a:rPr sz="1100" dirty="0">
                <a:latin typeface="Calibri"/>
                <a:cs typeface="Calibri"/>
              </a:rPr>
              <a:t> </a:t>
            </a:r>
            <a:r>
              <a:rPr sz="1100" spc="50" dirty="0">
                <a:latin typeface="Calibri"/>
                <a:cs typeface="Calibri"/>
              </a:rPr>
              <a:t>χρηστών, </a:t>
            </a:r>
            <a:r>
              <a:rPr sz="1100" spc="-235" dirty="0">
                <a:latin typeface="Calibri"/>
                <a:cs typeface="Calibri"/>
              </a:rPr>
              <a:t> </a:t>
            </a:r>
            <a:r>
              <a:rPr sz="1100" spc="105" dirty="0">
                <a:latin typeface="Calibri"/>
                <a:cs typeface="Calibri"/>
              </a:rPr>
              <a:t>του</a:t>
            </a:r>
            <a:r>
              <a:rPr sz="1100" spc="5" dirty="0">
                <a:latin typeface="Calibri"/>
                <a:cs typeface="Calibri"/>
              </a:rPr>
              <a:t> </a:t>
            </a:r>
            <a:r>
              <a:rPr sz="1100" spc="50" dirty="0">
                <a:latin typeface="Calibri"/>
                <a:cs typeface="Calibri"/>
              </a:rPr>
              <a:t>βασικού</a:t>
            </a:r>
            <a:r>
              <a:rPr sz="1100" spc="15" dirty="0">
                <a:latin typeface="Calibri"/>
                <a:cs typeface="Calibri"/>
              </a:rPr>
              <a:t> </a:t>
            </a:r>
            <a:r>
              <a:rPr sz="1100" spc="110" dirty="0">
                <a:latin typeface="Calibri"/>
                <a:cs typeface="Calibri"/>
              </a:rPr>
              <a:t>προσωπικού</a:t>
            </a:r>
            <a:r>
              <a:rPr sz="1100" spc="30" dirty="0">
                <a:latin typeface="Calibri"/>
                <a:cs typeface="Calibri"/>
              </a:rPr>
              <a:t> </a:t>
            </a:r>
            <a:r>
              <a:rPr sz="1100" spc="90" dirty="0">
                <a:latin typeface="Calibri"/>
                <a:cs typeface="Calibri"/>
              </a:rPr>
              <a:t>και </a:t>
            </a:r>
            <a:r>
              <a:rPr sz="1100" spc="-235" dirty="0">
                <a:latin typeface="Calibri"/>
                <a:cs typeface="Calibri"/>
              </a:rPr>
              <a:t> </a:t>
            </a:r>
            <a:r>
              <a:rPr sz="1100" b="1" spc="95" dirty="0">
                <a:latin typeface="Calibri"/>
                <a:cs typeface="Calibri"/>
              </a:rPr>
              <a:t>της </a:t>
            </a:r>
            <a:r>
              <a:rPr sz="1100" b="1" spc="100" dirty="0">
                <a:latin typeface="Calibri"/>
                <a:cs typeface="Calibri"/>
              </a:rPr>
              <a:t>διοίκησης </a:t>
            </a:r>
            <a:r>
              <a:rPr sz="1100" b="1" spc="105" dirty="0">
                <a:latin typeface="Calibri"/>
                <a:cs typeface="Calibri"/>
              </a:rPr>
              <a:t>τόσο </a:t>
            </a:r>
            <a:r>
              <a:rPr sz="1100" spc="95" dirty="0">
                <a:latin typeface="Calibri"/>
                <a:cs typeface="Calibri"/>
              </a:rPr>
              <a:t>εντός </a:t>
            </a:r>
            <a:r>
              <a:rPr sz="1100" spc="100" dirty="0">
                <a:latin typeface="Calibri"/>
                <a:cs typeface="Calibri"/>
              </a:rPr>
              <a:t> </a:t>
            </a:r>
            <a:r>
              <a:rPr sz="1100" spc="110" dirty="0">
                <a:latin typeface="Calibri"/>
                <a:cs typeface="Calibri"/>
              </a:rPr>
              <a:t>χώρας </a:t>
            </a:r>
            <a:r>
              <a:rPr sz="1100" b="1" spc="114" dirty="0">
                <a:latin typeface="Calibri"/>
                <a:cs typeface="Calibri"/>
              </a:rPr>
              <a:t>όσο </a:t>
            </a:r>
            <a:r>
              <a:rPr sz="1100" b="1" spc="95" dirty="0">
                <a:latin typeface="Calibri"/>
                <a:cs typeface="Calibri"/>
              </a:rPr>
              <a:t>και </a:t>
            </a:r>
            <a:r>
              <a:rPr sz="1100" spc="90" dirty="0">
                <a:latin typeface="Calibri"/>
                <a:cs typeface="Calibri"/>
              </a:rPr>
              <a:t>επί </a:t>
            </a:r>
            <a:r>
              <a:rPr sz="1100" spc="105" dirty="0">
                <a:latin typeface="Calibri"/>
                <a:cs typeface="Calibri"/>
              </a:rPr>
              <a:t>του </a:t>
            </a:r>
            <a:r>
              <a:rPr sz="1100" spc="110" dirty="0">
                <a:latin typeface="Calibri"/>
                <a:cs typeface="Calibri"/>
              </a:rPr>
              <a:t> </a:t>
            </a:r>
            <a:r>
              <a:rPr sz="1100" spc="105" dirty="0">
                <a:latin typeface="Calibri"/>
                <a:cs typeface="Calibri"/>
              </a:rPr>
              <a:t>σκάφους.</a:t>
            </a:r>
            <a:endParaRPr sz="1100">
              <a:latin typeface="Calibri"/>
              <a:cs typeface="Calibri"/>
            </a:endParaRPr>
          </a:p>
        </p:txBody>
      </p:sp>
      <p:grpSp>
        <p:nvGrpSpPr>
          <p:cNvPr id="30" name="object 30"/>
          <p:cNvGrpSpPr/>
          <p:nvPr/>
        </p:nvGrpSpPr>
        <p:grpSpPr>
          <a:xfrm>
            <a:off x="3220402" y="1671954"/>
            <a:ext cx="2566035" cy="3422650"/>
            <a:chOff x="3220402" y="1671954"/>
            <a:chExt cx="2566035" cy="3422650"/>
          </a:xfrm>
        </p:grpSpPr>
        <p:sp>
          <p:nvSpPr>
            <p:cNvPr id="31" name="object 31"/>
            <p:cNvSpPr/>
            <p:nvPr/>
          </p:nvSpPr>
          <p:spPr>
            <a:xfrm>
              <a:off x="3236277" y="1687829"/>
              <a:ext cx="2534285" cy="3390900"/>
            </a:xfrm>
            <a:custGeom>
              <a:avLst/>
              <a:gdLst/>
              <a:ahLst/>
              <a:cxnLst/>
              <a:rect l="l" t="t" r="r" b="b"/>
              <a:pathLst>
                <a:path w="2534285" h="3390900">
                  <a:moveTo>
                    <a:pt x="2112010" y="0"/>
                  </a:moveTo>
                  <a:lnTo>
                    <a:pt x="422275" y="0"/>
                  </a:lnTo>
                  <a:lnTo>
                    <a:pt x="373062" y="2857"/>
                  </a:lnTo>
                  <a:lnTo>
                    <a:pt x="325437" y="11112"/>
                  </a:lnTo>
                  <a:lnTo>
                    <a:pt x="280035" y="24765"/>
                  </a:lnTo>
                  <a:lnTo>
                    <a:pt x="236537" y="42862"/>
                  </a:lnTo>
                  <a:lnTo>
                    <a:pt x="195897" y="65722"/>
                  </a:lnTo>
                  <a:lnTo>
                    <a:pt x="158114" y="92710"/>
                  </a:lnTo>
                  <a:lnTo>
                    <a:pt x="123825" y="123825"/>
                  </a:lnTo>
                  <a:lnTo>
                    <a:pt x="92710" y="158115"/>
                  </a:lnTo>
                  <a:lnTo>
                    <a:pt x="65722" y="195897"/>
                  </a:lnTo>
                  <a:lnTo>
                    <a:pt x="42862" y="236537"/>
                  </a:lnTo>
                  <a:lnTo>
                    <a:pt x="24764" y="280035"/>
                  </a:lnTo>
                  <a:lnTo>
                    <a:pt x="11112" y="325437"/>
                  </a:lnTo>
                  <a:lnTo>
                    <a:pt x="2857" y="373062"/>
                  </a:lnTo>
                  <a:lnTo>
                    <a:pt x="0" y="422275"/>
                  </a:lnTo>
                  <a:lnTo>
                    <a:pt x="0" y="2968625"/>
                  </a:lnTo>
                  <a:lnTo>
                    <a:pt x="2857" y="3017837"/>
                  </a:lnTo>
                  <a:lnTo>
                    <a:pt x="11112" y="3065462"/>
                  </a:lnTo>
                  <a:lnTo>
                    <a:pt x="24764" y="3110865"/>
                  </a:lnTo>
                  <a:lnTo>
                    <a:pt x="42862" y="3154362"/>
                  </a:lnTo>
                  <a:lnTo>
                    <a:pt x="65722" y="3195002"/>
                  </a:lnTo>
                  <a:lnTo>
                    <a:pt x="92710" y="3232785"/>
                  </a:lnTo>
                  <a:lnTo>
                    <a:pt x="123825" y="3267075"/>
                  </a:lnTo>
                  <a:lnTo>
                    <a:pt x="158114" y="3298190"/>
                  </a:lnTo>
                  <a:lnTo>
                    <a:pt x="195897" y="3325177"/>
                  </a:lnTo>
                  <a:lnTo>
                    <a:pt x="236537" y="3348037"/>
                  </a:lnTo>
                  <a:lnTo>
                    <a:pt x="280035" y="3366135"/>
                  </a:lnTo>
                  <a:lnTo>
                    <a:pt x="325437" y="3379787"/>
                  </a:lnTo>
                  <a:lnTo>
                    <a:pt x="373062" y="3388042"/>
                  </a:lnTo>
                  <a:lnTo>
                    <a:pt x="422275" y="3390900"/>
                  </a:lnTo>
                  <a:lnTo>
                    <a:pt x="2112010" y="3390900"/>
                  </a:lnTo>
                  <a:lnTo>
                    <a:pt x="2161222" y="3388042"/>
                  </a:lnTo>
                  <a:lnTo>
                    <a:pt x="2208847" y="3379787"/>
                  </a:lnTo>
                  <a:lnTo>
                    <a:pt x="2254567" y="3366135"/>
                  </a:lnTo>
                  <a:lnTo>
                    <a:pt x="2297747" y="3348037"/>
                  </a:lnTo>
                  <a:lnTo>
                    <a:pt x="2338387" y="3325177"/>
                  </a:lnTo>
                  <a:lnTo>
                    <a:pt x="2376170" y="3298190"/>
                  </a:lnTo>
                  <a:lnTo>
                    <a:pt x="2410777" y="3267075"/>
                  </a:lnTo>
                  <a:lnTo>
                    <a:pt x="2441575" y="3232785"/>
                  </a:lnTo>
                  <a:lnTo>
                    <a:pt x="2468562" y="3195002"/>
                  </a:lnTo>
                  <a:lnTo>
                    <a:pt x="2491422" y="3154362"/>
                  </a:lnTo>
                  <a:lnTo>
                    <a:pt x="2509837" y="3110865"/>
                  </a:lnTo>
                  <a:lnTo>
                    <a:pt x="2523172" y="3065462"/>
                  </a:lnTo>
                  <a:lnTo>
                    <a:pt x="2531427" y="3017837"/>
                  </a:lnTo>
                  <a:lnTo>
                    <a:pt x="2534285" y="2968625"/>
                  </a:lnTo>
                  <a:lnTo>
                    <a:pt x="2534285" y="422275"/>
                  </a:lnTo>
                  <a:lnTo>
                    <a:pt x="2531427" y="373062"/>
                  </a:lnTo>
                  <a:lnTo>
                    <a:pt x="2523172" y="325437"/>
                  </a:lnTo>
                  <a:lnTo>
                    <a:pt x="2509837" y="280035"/>
                  </a:lnTo>
                  <a:lnTo>
                    <a:pt x="2491422" y="236537"/>
                  </a:lnTo>
                  <a:lnTo>
                    <a:pt x="2468562" y="195897"/>
                  </a:lnTo>
                  <a:lnTo>
                    <a:pt x="2441575" y="158115"/>
                  </a:lnTo>
                  <a:lnTo>
                    <a:pt x="2410777" y="123825"/>
                  </a:lnTo>
                  <a:lnTo>
                    <a:pt x="2376170" y="92710"/>
                  </a:lnTo>
                  <a:lnTo>
                    <a:pt x="2338387" y="65722"/>
                  </a:lnTo>
                  <a:lnTo>
                    <a:pt x="2297747" y="42862"/>
                  </a:lnTo>
                  <a:lnTo>
                    <a:pt x="2254567" y="24765"/>
                  </a:lnTo>
                  <a:lnTo>
                    <a:pt x="2208847" y="11112"/>
                  </a:lnTo>
                  <a:lnTo>
                    <a:pt x="2161222" y="2857"/>
                  </a:lnTo>
                  <a:lnTo>
                    <a:pt x="2112010" y="0"/>
                  </a:lnTo>
                  <a:close/>
                </a:path>
              </a:pathLst>
            </a:custGeom>
            <a:solidFill>
              <a:srgbClr val="FFB800">
                <a:alpha val="9803"/>
              </a:srgbClr>
            </a:solidFill>
          </p:spPr>
          <p:txBody>
            <a:bodyPr wrap="square" lIns="0" tIns="0" rIns="0" bIns="0" rtlCol="0"/>
            <a:lstStyle/>
            <a:p>
              <a:endParaRPr/>
            </a:p>
          </p:txBody>
        </p:sp>
        <p:sp>
          <p:nvSpPr>
            <p:cNvPr id="32" name="object 32"/>
            <p:cNvSpPr/>
            <p:nvPr/>
          </p:nvSpPr>
          <p:spPr>
            <a:xfrm>
              <a:off x="3236277" y="1687829"/>
              <a:ext cx="2534285" cy="3390900"/>
            </a:xfrm>
            <a:custGeom>
              <a:avLst/>
              <a:gdLst/>
              <a:ahLst/>
              <a:cxnLst/>
              <a:rect l="l" t="t" r="r" b="b"/>
              <a:pathLst>
                <a:path w="2534285" h="3390900">
                  <a:moveTo>
                    <a:pt x="0" y="422275"/>
                  </a:moveTo>
                  <a:lnTo>
                    <a:pt x="2857" y="373062"/>
                  </a:lnTo>
                  <a:lnTo>
                    <a:pt x="11112" y="325437"/>
                  </a:lnTo>
                  <a:lnTo>
                    <a:pt x="24764" y="280035"/>
                  </a:lnTo>
                  <a:lnTo>
                    <a:pt x="42862" y="236537"/>
                  </a:lnTo>
                  <a:lnTo>
                    <a:pt x="65722" y="195897"/>
                  </a:lnTo>
                  <a:lnTo>
                    <a:pt x="92710" y="158115"/>
                  </a:lnTo>
                  <a:lnTo>
                    <a:pt x="123825" y="123825"/>
                  </a:lnTo>
                  <a:lnTo>
                    <a:pt x="158114" y="92710"/>
                  </a:lnTo>
                  <a:lnTo>
                    <a:pt x="195897" y="65722"/>
                  </a:lnTo>
                  <a:lnTo>
                    <a:pt x="236537" y="42862"/>
                  </a:lnTo>
                  <a:lnTo>
                    <a:pt x="280035" y="24765"/>
                  </a:lnTo>
                  <a:lnTo>
                    <a:pt x="325437" y="11112"/>
                  </a:lnTo>
                  <a:lnTo>
                    <a:pt x="373062" y="2857"/>
                  </a:lnTo>
                  <a:lnTo>
                    <a:pt x="422275" y="0"/>
                  </a:lnTo>
                  <a:lnTo>
                    <a:pt x="2112010" y="0"/>
                  </a:lnTo>
                  <a:lnTo>
                    <a:pt x="2161222" y="2857"/>
                  </a:lnTo>
                  <a:lnTo>
                    <a:pt x="2208847" y="11112"/>
                  </a:lnTo>
                  <a:lnTo>
                    <a:pt x="2254567" y="24765"/>
                  </a:lnTo>
                  <a:lnTo>
                    <a:pt x="2297747" y="42862"/>
                  </a:lnTo>
                  <a:lnTo>
                    <a:pt x="2338387" y="65722"/>
                  </a:lnTo>
                  <a:lnTo>
                    <a:pt x="2376170" y="92710"/>
                  </a:lnTo>
                  <a:lnTo>
                    <a:pt x="2410777" y="123825"/>
                  </a:lnTo>
                  <a:lnTo>
                    <a:pt x="2441575" y="158115"/>
                  </a:lnTo>
                  <a:lnTo>
                    <a:pt x="2468562" y="195897"/>
                  </a:lnTo>
                  <a:lnTo>
                    <a:pt x="2491422" y="236537"/>
                  </a:lnTo>
                  <a:lnTo>
                    <a:pt x="2509837" y="280035"/>
                  </a:lnTo>
                  <a:lnTo>
                    <a:pt x="2523172" y="325437"/>
                  </a:lnTo>
                  <a:lnTo>
                    <a:pt x="2531427" y="373062"/>
                  </a:lnTo>
                  <a:lnTo>
                    <a:pt x="2534285" y="422275"/>
                  </a:lnTo>
                  <a:lnTo>
                    <a:pt x="2534285" y="2968625"/>
                  </a:lnTo>
                  <a:lnTo>
                    <a:pt x="2531427" y="3017837"/>
                  </a:lnTo>
                  <a:lnTo>
                    <a:pt x="2523172" y="3065462"/>
                  </a:lnTo>
                  <a:lnTo>
                    <a:pt x="2509837" y="3110865"/>
                  </a:lnTo>
                  <a:lnTo>
                    <a:pt x="2491422" y="3154362"/>
                  </a:lnTo>
                  <a:lnTo>
                    <a:pt x="2468562" y="3195002"/>
                  </a:lnTo>
                  <a:lnTo>
                    <a:pt x="2441575" y="3232785"/>
                  </a:lnTo>
                  <a:lnTo>
                    <a:pt x="2410777" y="3267075"/>
                  </a:lnTo>
                  <a:lnTo>
                    <a:pt x="2376170" y="3298190"/>
                  </a:lnTo>
                  <a:lnTo>
                    <a:pt x="2338387" y="3325177"/>
                  </a:lnTo>
                  <a:lnTo>
                    <a:pt x="2297747" y="3348037"/>
                  </a:lnTo>
                  <a:lnTo>
                    <a:pt x="2254567" y="3366135"/>
                  </a:lnTo>
                  <a:lnTo>
                    <a:pt x="2208847" y="3379787"/>
                  </a:lnTo>
                  <a:lnTo>
                    <a:pt x="2161222" y="3388042"/>
                  </a:lnTo>
                  <a:lnTo>
                    <a:pt x="2112010" y="3390900"/>
                  </a:lnTo>
                  <a:lnTo>
                    <a:pt x="422275" y="3390900"/>
                  </a:lnTo>
                  <a:lnTo>
                    <a:pt x="373062" y="3388042"/>
                  </a:lnTo>
                  <a:lnTo>
                    <a:pt x="325437" y="3379787"/>
                  </a:lnTo>
                  <a:lnTo>
                    <a:pt x="280035" y="3366135"/>
                  </a:lnTo>
                  <a:lnTo>
                    <a:pt x="236537" y="3348037"/>
                  </a:lnTo>
                  <a:lnTo>
                    <a:pt x="195897" y="3325177"/>
                  </a:lnTo>
                  <a:lnTo>
                    <a:pt x="158114" y="3298190"/>
                  </a:lnTo>
                  <a:lnTo>
                    <a:pt x="123825" y="3267075"/>
                  </a:lnTo>
                  <a:lnTo>
                    <a:pt x="92710" y="3232785"/>
                  </a:lnTo>
                  <a:lnTo>
                    <a:pt x="65722" y="3195002"/>
                  </a:lnTo>
                  <a:lnTo>
                    <a:pt x="42862" y="3154362"/>
                  </a:lnTo>
                  <a:lnTo>
                    <a:pt x="24764" y="3110865"/>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grpSp>
      <p:sp>
        <p:nvSpPr>
          <p:cNvPr id="33" name="object 33"/>
          <p:cNvSpPr txBox="1"/>
          <p:nvPr/>
        </p:nvSpPr>
        <p:spPr>
          <a:xfrm>
            <a:off x="4362450" y="2132012"/>
            <a:ext cx="22923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D6791A"/>
                </a:solidFill>
                <a:latin typeface="Times New Roman"/>
                <a:cs typeface="Times New Roman"/>
              </a:rPr>
              <a:t>2</a:t>
            </a:r>
            <a:endParaRPr sz="3200">
              <a:latin typeface="Times New Roman"/>
              <a:cs typeface="Times New Roman"/>
            </a:endParaRPr>
          </a:p>
        </p:txBody>
      </p:sp>
      <p:sp>
        <p:nvSpPr>
          <p:cNvPr id="34" name="object 34"/>
          <p:cNvSpPr txBox="1"/>
          <p:nvPr/>
        </p:nvSpPr>
        <p:spPr>
          <a:xfrm>
            <a:off x="3456622" y="3191509"/>
            <a:ext cx="2164080" cy="1362075"/>
          </a:xfrm>
          <a:prstGeom prst="rect">
            <a:avLst/>
          </a:prstGeom>
        </p:spPr>
        <p:txBody>
          <a:bodyPr vert="horz" wrap="square" lIns="0" tIns="12700" rIns="0" bIns="0" rtlCol="0">
            <a:spAutoFit/>
          </a:bodyPr>
          <a:lstStyle/>
          <a:p>
            <a:pPr marL="12700" marR="5080" indent="1905" algn="ctr">
              <a:lnSpc>
                <a:spcPct val="100000"/>
              </a:lnSpc>
              <a:spcBef>
                <a:spcPts val="100"/>
              </a:spcBef>
            </a:pPr>
            <a:r>
              <a:rPr sz="1100" spc="75" dirty="0">
                <a:latin typeface="Calibri"/>
                <a:cs typeface="Calibri"/>
              </a:rPr>
              <a:t>Εντοπισμός </a:t>
            </a:r>
            <a:r>
              <a:rPr sz="1100" b="1" spc="75" dirty="0">
                <a:latin typeface="Calibri"/>
                <a:cs typeface="Calibri"/>
              </a:rPr>
              <a:t>κρίσιμων </a:t>
            </a:r>
            <a:r>
              <a:rPr sz="1100" b="1" spc="80" dirty="0">
                <a:latin typeface="Calibri"/>
                <a:cs typeface="Calibri"/>
              </a:rPr>
              <a:t> συστημάτων, περιουσιακών </a:t>
            </a:r>
            <a:r>
              <a:rPr sz="1100" b="1" spc="85" dirty="0">
                <a:latin typeface="Calibri"/>
                <a:cs typeface="Calibri"/>
              </a:rPr>
              <a:t> </a:t>
            </a:r>
            <a:r>
              <a:rPr sz="1100" b="1" spc="70" dirty="0">
                <a:latin typeface="Calibri"/>
                <a:cs typeface="Calibri"/>
              </a:rPr>
              <a:t>στοιχείων, </a:t>
            </a:r>
            <a:r>
              <a:rPr sz="1100" spc="80" dirty="0">
                <a:latin typeface="Calibri"/>
                <a:cs typeface="Calibri"/>
              </a:rPr>
              <a:t>δεδομένων </a:t>
            </a:r>
            <a:r>
              <a:rPr sz="1100" spc="70" dirty="0">
                <a:latin typeface="Calibri"/>
                <a:cs typeface="Calibri"/>
              </a:rPr>
              <a:t>και </a:t>
            </a:r>
            <a:r>
              <a:rPr sz="1100" spc="75" dirty="0">
                <a:latin typeface="Calibri"/>
                <a:cs typeface="Calibri"/>
              </a:rPr>
              <a:t> ικανοτήτων </a:t>
            </a:r>
            <a:r>
              <a:rPr sz="1100" spc="85" dirty="0">
                <a:latin typeface="Calibri"/>
                <a:cs typeface="Calibri"/>
              </a:rPr>
              <a:t>που </a:t>
            </a:r>
            <a:r>
              <a:rPr sz="1100" spc="65" dirty="0">
                <a:latin typeface="Calibri"/>
                <a:cs typeface="Calibri"/>
              </a:rPr>
              <a:t>είναι </a:t>
            </a:r>
            <a:r>
              <a:rPr sz="1100" spc="85" dirty="0">
                <a:latin typeface="Calibri"/>
                <a:cs typeface="Calibri"/>
              </a:rPr>
              <a:t>ευάλωτα </a:t>
            </a:r>
            <a:r>
              <a:rPr sz="1100" spc="90" dirty="0">
                <a:latin typeface="Calibri"/>
                <a:cs typeface="Calibri"/>
              </a:rPr>
              <a:t> </a:t>
            </a:r>
            <a:r>
              <a:rPr sz="1100" spc="80" dirty="0">
                <a:latin typeface="Calibri"/>
                <a:cs typeface="Calibri"/>
              </a:rPr>
              <a:t>σε</a:t>
            </a:r>
            <a:r>
              <a:rPr sz="1100" spc="5" dirty="0">
                <a:latin typeface="Calibri"/>
                <a:cs typeface="Calibri"/>
              </a:rPr>
              <a:t> </a:t>
            </a:r>
            <a:r>
              <a:rPr sz="1100" b="1" spc="75" dirty="0">
                <a:latin typeface="Calibri"/>
                <a:cs typeface="Calibri"/>
              </a:rPr>
              <a:t>ανατρεπτικές</a:t>
            </a:r>
            <a:r>
              <a:rPr sz="1100" b="1" spc="10" dirty="0">
                <a:latin typeface="Calibri"/>
                <a:cs typeface="Calibri"/>
              </a:rPr>
              <a:t> </a:t>
            </a:r>
            <a:r>
              <a:rPr sz="1100" b="1" spc="75" dirty="0">
                <a:latin typeface="Calibri"/>
                <a:cs typeface="Calibri"/>
              </a:rPr>
              <a:t>επιπτώσεις</a:t>
            </a:r>
            <a:r>
              <a:rPr sz="1100" b="1" spc="15" dirty="0">
                <a:latin typeface="Calibri"/>
                <a:cs typeface="Calibri"/>
              </a:rPr>
              <a:t> </a:t>
            </a:r>
            <a:r>
              <a:rPr sz="1100" spc="70" dirty="0">
                <a:latin typeface="Calibri"/>
                <a:cs typeface="Calibri"/>
              </a:rPr>
              <a:t>και </a:t>
            </a:r>
            <a:r>
              <a:rPr sz="1100" spc="-235" dirty="0">
                <a:latin typeface="Calibri"/>
                <a:cs typeface="Calibri"/>
              </a:rPr>
              <a:t> </a:t>
            </a:r>
            <a:r>
              <a:rPr sz="1100" spc="75" dirty="0">
                <a:latin typeface="Calibri"/>
                <a:cs typeface="Calibri"/>
              </a:rPr>
              <a:t>ενέχουν </a:t>
            </a:r>
            <a:r>
              <a:rPr sz="1100" spc="70" dirty="0">
                <a:latin typeface="Calibri"/>
                <a:cs typeface="Calibri"/>
              </a:rPr>
              <a:t>κινδύνους για </a:t>
            </a:r>
            <a:r>
              <a:rPr sz="1100" spc="55" dirty="0">
                <a:latin typeface="Calibri"/>
                <a:cs typeface="Calibri"/>
              </a:rPr>
              <a:t>τις </a:t>
            </a:r>
            <a:r>
              <a:rPr sz="1100" spc="60" dirty="0">
                <a:latin typeface="Calibri"/>
                <a:cs typeface="Calibri"/>
              </a:rPr>
              <a:t> </a:t>
            </a:r>
            <a:r>
              <a:rPr sz="1100" spc="70" dirty="0">
                <a:latin typeface="Calibri"/>
                <a:cs typeface="Calibri"/>
              </a:rPr>
              <a:t>λειτουργίες και </a:t>
            </a:r>
            <a:r>
              <a:rPr sz="1100" b="1" spc="75" dirty="0">
                <a:latin typeface="Calibri"/>
                <a:cs typeface="Calibri"/>
              </a:rPr>
              <a:t>την </a:t>
            </a:r>
            <a:r>
              <a:rPr sz="1100" b="1" spc="85" dirty="0">
                <a:latin typeface="Calibri"/>
                <a:cs typeface="Calibri"/>
              </a:rPr>
              <a:t>ασφάλεια </a:t>
            </a:r>
            <a:r>
              <a:rPr sz="1100" b="1" spc="90" dirty="0">
                <a:latin typeface="Calibri"/>
                <a:cs typeface="Calibri"/>
              </a:rPr>
              <a:t> </a:t>
            </a:r>
            <a:r>
              <a:rPr sz="1100" b="1" spc="75" dirty="0">
                <a:latin typeface="Calibri"/>
                <a:cs typeface="Calibri"/>
              </a:rPr>
              <a:t>του</a:t>
            </a:r>
            <a:r>
              <a:rPr sz="1100" b="1" spc="30" dirty="0">
                <a:latin typeface="Calibri"/>
                <a:cs typeface="Calibri"/>
              </a:rPr>
              <a:t> </a:t>
            </a:r>
            <a:r>
              <a:rPr sz="1100" b="1" spc="70" dirty="0">
                <a:latin typeface="Calibri"/>
                <a:cs typeface="Calibri"/>
              </a:rPr>
              <a:t>πλοίου.</a:t>
            </a:r>
            <a:endParaRPr sz="1100">
              <a:latin typeface="Calibri"/>
              <a:cs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18922" y="8889"/>
            <a:ext cx="4280535" cy="6837680"/>
            <a:chOff x="6618922" y="8889"/>
            <a:chExt cx="4280535" cy="6837680"/>
          </a:xfrm>
        </p:grpSpPr>
        <p:sp>
          <p:nvSpPr>
            <p:cNvPr id="3" name="object 3"/>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6634797" y="1895157"/>
              <a:ext cx="3081655" cy="3390900"/>
            </a:xfrm>
            <a:custGeom>
              <a:avLst/>
              <a:gdLst/>
              <a:ahLst/>
              <a:cxnLst/>
              <a:rect l="l" t="t" r="r" b="b"/>
              <a:pathLst>
                <a:path w="3081654" h="3390900">
                  <a:moveTo>
                    <a:pt x="2567940" y="0"/>
                  </a:moveTo>
                  <a:lnTo>
                    <a:pt x="513715" y="0"/>
                  </a:lnTo>
                  <a:lnTo>
                    <a:pt x="466725" y="2222"/>
                  </a:lnTo>
                  <a:lnTo>
                    <a:pt x="421322" y="8254"/>
                  </a:lnTo>
                  <a:lnTo>
                    <a:pt x="377190" y="18414"/>
                  </a:lnTo>
                  <a:lnTo>
                    <a:pt x="334327" y="32067"/>
                  </a:lnTo>
                  <a:lnTo>
                    <a:pt x="293370" y="49529"/>
                  </a:lnTo>
                  <a:lnTo>
                    <a:pt x="254317" y="70167"/>
                  </a:lnTo>
                  <a:lnTo>
                    <a:pt x="217487" y="93979"/>
                  </a:lnTo>
                  <a:lnTo>
                    <a:pt x="182562" y="120650"/>
                  </a:lnTo>
                  <a:lnTo>
                    <a:pt x="150495" y="150494"/>
                  </a:lnTo>
                  <a:lnTo>
                    <a:pt x="120650" y="182562"/>
                  </a:lnTo>
                  <a:lnTo>
                    <a:pt x="93980" y="217487"/>
                  </a:lnTo>
                  <a:lnTo>
                    <a:pt x="70167" y="254317"/>
                  </a:lnTo>
                  <a:lnTo>
                    <a:pt x="49530" y="293369"/>
                  </a:lnTo>
                  <a:lnTo>
                    <a:pt x="32067" y="334327"/>
                  </a:lnTo>
                  <a:lnTo>
                    <a:pt x="18415" y="377189"/>
                  </a:lnTo>
                  <a:lnTo>
                    <a:pt x="8255" y="421322"/>
                  </a:lnTo>
                  <a:lnTo>
                    <a:pt x="2222" y="466725"/>
                  </a:lnTo>
                  <a:lnTo>
                    <a:pt x="0" y="513714"/>
                  </a:lnTo>
                  <a:lnTo>
                    <a:pt x="0" y="2877185"/>
                  </a:lnTo>
                  <a:lnTo>
                    <a:pt x="2222" y="2924174"/>
                  </a:lnTo>
                  <a:lnTo>
                    <a:pt x="8255" y="2969577"/>
                  </a:lnTo>
                  <a:lnTo>
                    <a:pt x="18415" y="3013710"/>
                  </a:lnTo>
                  <a:lnTo>
                    <a:pt x="32067" y="3056572"/>
                  </a:lnTo>
                  <a:lnTo>
                    <a:pt x="49530" y="3097529"/>
                  </a:lnTo>
                  <a:lnTo>
                    <a:pt x="70167" y="3136582"/>
                  </a:lnTo>
                  <a:lnTo>
                    <a:pt x="93980" y="3173412"/>
                  </a:lnTo>
                  <a:lnTo>
                    <a:pt x="120650" y="3208337"/>
                  </a:lnTo>
                  <a:lnTo>
                    <a:pt x="150495" y="3240404"/>
                  </a:lnTo>
                  <a:lnTo>
                    <a:pt x="182562" y="3270250"/>
                  </a:lnTo>
                  <a:lnTo>
                    <a:pt x="217487" y="3296919"/>
                  </a:lnTo>
                  <a:lnTo>
                    <a:pt x="254317" y="3320732"/>
                  </a:lnTo>
                  <a:lnTo>
                    <a:pt x="293370" y="3341369"/>
                  </a:lnTo>
                  <a:lnTo>
                    <a:pt x="334327" y="3358832"/>
                  </a:lnTo>
                  <a:lnTo>
                    <a:pt x="377190" y="3372484"/>
                  </a:lnTo>
                  <a:lnTo>
                    <a:pt x="421322" y="3382644"/>
                  </a:lnTo>
                  <a:lnTo>
                    <a:pt x="466725" y="3388677"/>
                  </a:lnTo>
                  <a:lnTo>
                    <a:pt x="513715" y="3390900"/>
                  </a:lnTo>
                  <a:lnTo>
                    <a:pt x="2567940" y="3390900"/>
                  </a:lnTo>
                  <a:lnTo>
                    <a:pt x="2614612" y="3388677"/>
                  </a:lnTo>
                  <a:lnTo>
                    <a:pt x="2660332" y="3382644"/>
                  </a:lnTo>
                  <a:lnTo>
                    <a:pt x="2704465" y="3372484"/>
                  </a:lnTo>
                  <a:lnTo>
                    <a:pt x="2747010" y="3358832"/>
                  </a:lnTo>
                  <a:lnTo>
                    <a:pt x="2787967" y="3341369"/>
                  </a:lnTo>
                  <a:lnTo>
                    <a:pt x="2827020" y="3320732"/>
                  </a:lnTo>
                  <a:lnTo>
                    <a:pt x="2864167" y="3296919"/>
                  </a:lnTo>
                  <a:lnTo>
                    <a:pt x="2898775" y="3270250"/>
                  </a:lnTo>
                  <a:lnTo>
                    <a:pt x="2931160" y="3240404"/>
                  </a:lnTo>
                  <a:lnTo>
                    <a:pt x="2960687" y="3208337"/>
                  </a:lnTo>
                  <a:lnTo>
                    <a:pt x="2987675" y="3173412"/>
                  </a:lnTo>
                  <a:lnTo>
                    <a:pt x="3011487" y="3136582"/>
                  </a:lnTo>
                  <a:lnTo>
                    <a:pt x="3032125" y="3097529"/>
                  </a:lnTo>
                  <a:lnTo>
                    <a:pt x="3049270" y="3056572"/>
                  </a:lnTo>
                  <a:lnTo>
                    <a:pt x="3063240" y="3013710"/>
                  </a:lnTo>
                  <a:lnTo>
                    <a:pt x="3073400" y="2969577"/>
                  </a:lnTo>
                  <a:lnTo>
                    <a:pt x="3079432" y="2924174"/>
                  </a:lnTo>
                  <a:lnTo>
                    <a:pt x="3081655" y="2877185"/>
                  </a:lnTo>
                  <a:lnTo>
                    <a:pt x="3081655" y="513714"/>
                  </a:lnTo>
                  <a:lnTo>
                    <a:pt x="3079432" y="466725"/>
                  </a:lnTo>
                  <a:lnTo>
                    <a:pt x="3073400" y="421322"/>
                  </a:lnTo>
                  <a:lnTo>
                    <a:pt x="3063240" y="377189"/>
                  </a:lnTo>
                  <a:lnTo>
                    <a:pt x="3049270" y="334327"/>
                  </a:lnTo>
                  <a:lnTo>
                    <a:pt x="3032125" y="293369"/>
                  </a:lnTo>
                  <a:lnTo>
                    <a:pt x="3011487" y="254317"/>
                  </a:lnTo>
                  <a:lnTo>
                    <a:pt x="2987675" y="217487"/>
                  </a:lnTo>
                  <a:lnTo>
                    <a:pt x="2960687" y="182562"/>
                  </a:lnTo>
                  <a:lnTo>
                    <a:pt x="2931160" y="150494"/>
                  </a:lnTo>
                  <a:lnTo>
                    <a:pt x="2898775" y="120650"/>
                  </a:lnTo>
                  <a:lnTo>
                    <a:pt x="2864167" y="93979"/>
                  </a:lnTo>
                  <a:lnTo>
                    <a:pt x="2827020" y="70167"/>
                  </a:lnTo>
                  <a:lnTo>
                    <a:pt x="2787967" y="49529"/>
                  </a:lnTo>
                  <a:lnTo>
                    <a:pt x="2747010" y="32067"/>
                  </a:lnTo>
                  <a:lnTo>
                    <a:pt x="2704465" y="18414"/>
                  </a:lnTo>
                  <a:lnTo>
                    <a:pt x="2660332" y="8254"/>
                  </a:lnTo>
                  <a:lnTo>
                    <a:pt x="2614612" y="2222"/>
                  </a:lnTo>
                  <a:lnTo>
                    <a:pt x="2567940" y="0"/>
                  </a:lnTo>
                  <a:close/>
                </a:path>
              </a:pathLst>
            </a:custGeom>
            <a:solidFill>
              <a:srgbClr val="000000"/>
            </a:solidFill>
          </p:spPr>
          <p:txBody>
            <a:bodyPr wrap="square" lIns="0" tIns="0" rIns="0" bIns="0" rtlCol="0"/>
            <a:lstStyle/>
            <a:p>
              <a:endParaRPr/>
            </a:p>
          </p:txBody>
        </p:sp>
        <p:sp>
          <p:nvSpPr>
            <p:cNvPr id="5" name="object 5"/>
            <p:cNvSpPr/>
            <p:nvPr/>
          </p:nvSpPr>
          <p:spPr>
            <a:xfrm>
              <a:off x="6634797" y="1895157"/>
              <a:ext cx="3081655" cy="3390900"/>
            </a:xfrm>
            <a:custGeom>
              <a:avLst/>
              <a:gdLst/>
              <a:ahLst/>
              <a:cxnLst/>
              <a:rect l="l" t="t" r="r" b="b"/>
              <a:pathLst>
                <a:path w="3081654" h="3390900">
                  <a:moveTo>
                    <a:pt x="0" y="513714"/>
                  </a:moveTo>
                  <a:lnTo>
                    <a:pt x="2222" y="466725"/>
                  </a:lnTo>
                  <a:lnTo>
                    <a:pt x="8255" y="421322"/>
                  </a:lnTo>
                  <a:lnTo>
                    <a:pt x="18415" y="377189"/>
                  </a:lnTo>
                  <a:lnTo>
                    <a:pt x="32067" y="334327"/>
                  </a:lnTo>
                  <a:lnTo>
                    <a:pt x="49530" y="293369"/>
                  </a:lnTo>
                  <a:lnTo>
                    <a:pt x="70167" y="254317"/>
                  </a:lnTo>
                  <a:lnTo>
                    <a:pt x="93980" y="217487"/>
                  </a:lnTo>
                  <a:lnTo>
                    <a:pt x="120650" y="182562"/>
                  </a:lnTo>
                  <a:lnTo>
                    <a:pt x="150495" y="150494"/>
                  </a:lnTo>
                  <a:lnTo>
                    <a:pt x="182562" y="120650"/>
                  </a:lnTo>
                  <a:lnTo>
                    <a:pt x="217487" y="93979"/>
                  </a:lnTo>
                  <a:lnTo>
                    <a:pt x="254317" y="70167"/>
                  </a:lnTo>
                  <a:lnTo>
                    <a:pt x="293370" y="49529"/>
                  </a:lnTo>
                  <a:lnTo>
                    <a:pt x="334327" y="32067"/>
                  </a:lnTo>
                  <a:lnTo>
                    <a:pt x="377190" y="18414"/>
                  </a:lnTo>
                  <a:lnTo>
                    <a:pt x="421322" y="8254"/>
                  </a:lnTo>
                  <a:lnTo>
                    <a:pt x="466725" y="2222"/>
                  </a:lnTo>
                  <a:lnTo>
                    <a:pt x="513715" y="0"/>
                  </a:lnTo>
                  <a:lnTo>
                    <a:pt x="2567940" y="0"/>
                  </a:lnTo>
                  <a:lnTo>
                    <a:pt x="2614612" y="2222"/>
                  </a:lnTo>
                  <a:lnTo>
                    <a:pt x="2660332" y="8254"/>
                  </a:lnTo>
                  <a:lnTo>
                    <a:pt x="2704465" y="18414"/>
                  </a:lnTo>
                  <a:lnTo>
                    <a:pt x="2747010" y="32067"/>
                  </a:lnTo>
                  <a:lnTo>
                    <a:pt x="2787967" y="49529"/>
                  </a:lnTo>
                  <a:lnTo>
                    <a:pt x="2827020" y="70167"/>
                  </a:lnTo>
                  <a:lnTo>
                    <a:pt x="2864167" y="93979"/>
                  </a:lnTo>
                  <a:lnTo>
                    <a:pt x="2898775" y="120650"/>
                  </a:lnTo>
                  <a:lnTo>
                    <a:pt x="2931160" y="150494"/>
                  </a:lnTo>
                  <a:lnTo>
                    <a:pt x="2960687" y="182562"/>
                  </a:lnTo>
                  <a:lnTo>
                    <a:pt x="2987675" y="217487"/>
                  </a:lnTo>
                  <a:lnTo>
                    <a:pt x="3011487" y="254317"/>
                  </a:lnTo>
                  <a:lnTo>
                    <a:pt x="3032125" y="293369"/>
                  </a:lnTo>
                  <a:lnTo>
                    <a:pt x="3049270" y="334327"/>
                  </a:lnTo>
                  <a:lnTo>
                    <a:pt x="3063240" y="377189"/>
                  </a:lnTo>
                  <a:lnTo>
                    <a:pt x="3073400" y="421322"/>
                  </a:lnTo>
                  <a:lnTo>
                    <a:pt x="3079432" y="466725"/>
                  </a:lnTo>
                  <a:lnTo>
                    <a:pt x="3081655" y="513714"/>
                  </a:lnTo>
                  <a:lnTo>
                    <a:pt x="3081655" y="2877185"/>
                  </a:lnTo>
                  <a:lnTo>
                    <a:pt x="3079432" y="2924174"/>
                  </a:lnTo>
                  <a:lnTo>
                    <a:pt x="3073400" y="2969577"/>
                  </a:lnTo>
                  <a:lnTo>
                    <a:pt x="3063240" y="3013710"/>
                  </a:lnTo>
                  <a:lnTo>
                    <a:pt x="3049270" y="3056572"/>
                  </a:lnTo>
                  <a:lnTo>
                    <a:pt x="3032125" y="3097529"/>
                  </a:lnTo>
                  <a:lnTo>
                    <a:pt x="3011487" y="3136582"/>
                  </a:lnTo>
                  <a:lnTo>
                    <a:pt x="2987675" y="3173412"/>
                  </a:lnTo>
                  <a:lnTo>
                    <a:pt x="2960687" y="3208337"/>
                  </a:lnTo>
                  <a:lnTo>
                    <a:pt x="2931160" y="3240404"/>
                  </a:lnTo>
                  <a:lnTo>
                    <a:pt x="2898775" y="3270250"/>
                  </a:lnTo>
                  <a:lnTo>
                    <a:pt x="2864167" y="3296919"/>
                  </a:lnTo>
                  <a:lnTo>
                    <a:pt x="2827020" y="3320732"/>
                  </a:lnTo>
                  <a:lnTo>
                    <a:pt x="2787967" y="3341369"/>
                  </a:lnTo>
                  <a:lnTo>
                    <a:pt x="2747010" y="3358832"/>
                  </a:lnTo>
                  <a:lnTo>
                    <a:pt x="2704465" y="3372484"/>
                  </a:lnTo>
                  <a:lnTo>
                    <a:pt x="2660332" y="3382644"/>
                  </a:lnTo>
                  <a:lnTo>
                    <a:pt x="2614612" y="3388677"/>
                  </a:lnTo>
                  <a:lnTo>
                    <a:pt x="2567940" y="3390900"/>
                  </a:lnTo>
                  <a:lnTo>
                    <a:pt x="513715" y="3390900"/>
                  </a:lnTo>
                  <a:lnTo>
                    <a:pt x="466725" y="3388677"/>
                  </a:lnTo>
                  <a:lnTo>
                    <a:pt x="421322" y="3382644"/>
                  </a:lnTo>
                  <a:lnTo>
                    <a:pt x="377190" y="3372484"/>
                  </a:lnTo>
                  <a:lnTo>
                    <a:pt x="334327" y="3358832"/>
                  </a:lnTo>
                  <a:lnTo>
                    <a:pt x="293370" y="3341369"/>
                  </a:lnTo>
                  <a:lnTo>
                    <a:pt x="254317" y="3320732"/>
                  </a:lnTo>
                  <a:lnTo>
                    <a:pt x="217487" y="3296919"/>
                  </a:lnTo>
                  <a:lnTo>
                    <a:pt x="182562" y="3270250"/>
                  </a:lnTo>
                  <a:lnTo>
                    <a:pt x="150495" y="3240404"/>
                  </a:lnTo>
                  <a:lnTo>
                    <a:pt x="120650" y="3208337"/>
                  </a:lnTo>
                  <a:lnTo>
                    <a:pt x="93980" y="3173412"/>
                  </a:lnTo>
                  <a:lnTo>
                    <a:pt x="70167" y="3136582"/>
                  </a:lnTo>
                  <a:lnTo>
                    <a:pt x="49530" y="3097529"/>
                  </a:lnTo>
                  <a:lnTo>
                    <a:pt x="32067" y="3056572"/>
                  </a:lnTo>
                  <a:lnTo>
                    <a:pt x="18415" y="3013710"/>
                  </a:lnTo>
                  <a:lnTo>
                    <a:pt x="8255" y="2969577"/>
                  </a:lnTo>
                  <a:lnTo>
                    <a:pt x="2222" y="2924174"/>
                  </a:lnTo>
                  <a:lnTo>
                    <a:pt x="0" y="2877185"/>
                  </a:lnTo>
                  <a:lnTo>
                    <a:pt x="0" y="513714"/>
                  </a:lnTo>
                </a:path>
              </a:pathLst>
            </a:custGeom>
            <a:ln w="31749">
              <a:solidFill>
                <a:srgbClr val="FFB800"/>
              </a:solidFill>
            </a:ln>
          </p:spPr>
          <p:txBody>
            <a:bodyPr wrap="square" lIns="0" tIns="0" rIns="0" bIns="0" rtlCol="0"/>
            <a:lstStyle/>
            <a:p>
              <a:endParaRPr/>
            </a:p>
          </p:txBody>
        </p:sp>
        <p:sp>
          <p:nvSpPr>
            <p:cNvPr id="6" name="object 6"/>
            <p:cNvSpPr/>
            <p:nvPr/>
          </p:nvSpPr>
          <p:spPr>
            <a:xfrm>
              <a:off x="7704454" y="279082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7" name="object 7"/>
            <p:cNvSpPr/>
            <p:nvPr/>
          </p:nvSpPr>
          <p:spPr>
            <a:xfrm>
              <a:off x="7704454" y="279082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8" name="object 8"/>
            <p:cNvSpPr/>
            <p:nvPr/>
          </p:nvSpPr>
          <p:spPr>
            <a:xfrm>
              <a:off x="7704454" y="267017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9" name="object 9"/>
            <p:cNvSpPr/>
            <p:nvPr/>
          </p:nvSpPr>
          <p:spPr>
            <a:xfrm>
              <a:off x="7704454" y="267017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10" name="object 10"/>
            <p:cNvSpPr/>
            <p:nvPr/>
          </p:nvSpPr>
          <p:spPr>
            <a:xfrm>
              <a:off x="7704454" y="291147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11" name="object 11"/>
            <p:cNvSpPr/>
            <p:nvPr/>
          </p:nvSpPr>
          <p:spPr>
            <a:xfrm>
              <a:off x="7704454" y="291147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12" name="object 12"/>
            <p:cNvSpPr/>
            <p:nvPr/>
          </p:nvSpPr>
          <p:spPr>
            <a:xfrm>
              <a:off x="7704454" y="3273424"/>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13" name="object 13"/>
            <p:cNvSpPr/>
            <p:nvPr/>
          </p:nvSpPr>
          <p:spPr>
            <a:xfrm>
              <a:off x="7704454" y="3273424"/>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14" name="object 14"/>
            <p:cNvSpPr/>
            <p:nvPr/>
          </p:nvSpPr>
          <p:spPr>
            <a:xfrm>
              <a:off x="7704454" y="315277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15" name="object 15"/>
            <p:cNvSpPr/>
            <p:nvPr/>
          </p:nvSpPr>
          <p:spPr>
            <a:xfrm>
              <a:off x="7704454" y="315277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16" name="object 16"/>
            <p:cNvSpPr/>
            <p:nvPr/>
          </p:nvSpPr>
          <p:spPr>
            <a:xfrm>
              <a:off x="7704454" y="303212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17" name="object 17"/>
            <p:cNvSpPr/>
            <p:nvPr/>
          </p:nvSpPr>
          <p:spPr>
            <a:xfrm>
              <a:off x="7704454" y="303212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18" name="object 18"/>
            <p:cNvSpPr/>
            <p:nvPr/>
          </p:nvSpPr>
          <p:spPr>
            <a:xfrm>
              <a:off x="8778239" y="315277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19" name="object 19"/>
            <p:cNvSpPr/>
            <p:nvPr/>
          </p:nvSpPr>
          <p:spPr>
            <a:xfrm>
              <a:off x="8778239" y="315277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20" name="object 20"/>
            <p:cNvSpPr/>
            <p:nvPr/>
          </p:nvSpPr>
          <p:spPr>
            <a:xfrm>
              <a:off x="8778239" y="3273424"/>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21" name="object 21"/>
            <p:cNvSpPr/>
            <p:nvPr/>
          </p:nvSpPr>
          <p:spPr>
            <a:xfrm>
              <a:off x="8778239" y="3273424"/>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22" name="object 22"/>
            <p:cNvSpPr/>
            <p:nvPr/>
          </p:nvSpPr>
          <p:spPr>
            <a:xfrm>
              <a:off x="8778239" y="303212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23" name="object 23"/>
            <p:cNvSpPr/>
            <p:nvPr/>
          </p:nvSpPr>
          <p:spPr>
            <a:xfrm>
              <a:off x="8778239" y="303212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24" name="object 24"/>
            <p:cNvSpPr/>
            <p:nvPr/>
          </p:nvSpPr>
          <p:spPr>
            <a:xfrm>
              <a:off x="8778239" y="267017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25" name="object 25"/>
            <p:cNvSpPr/>
            <p:nvPr/>
          </p:nvSpPr>
          <p:spPr>
            <a:xfrm>
              <a:off x="8778239" y="267017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26" name="object 26"/>
            <p:cNvSpPr/>
            <p:nvPr/>
          </p:nvSpPr>
          <p:spPr>
            <a:xfrm>
              <a:off x="8778239" y="291147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27" name="object 27"/>
            <p:cNvSpPr/>
            <p:nvPr/>
          </p:nvSpPr>
          <p:spPr>
            <a:xfrm>
              <a:off x="8778239" y="291147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28" name="object 28"/>
            <p:cNvSpPr/>
            <p:nvPr/>
          </p:nvSpPr>
          <p:spPr>
            <a:xfrm>
              <a:off x="8778239" y="2790825"/>
              <a:ext cx="109220" cy="60325"/>
            </a:xfrm>
            <a:custGeom>
              <a:avLst/>
              <a:gdLst/>
              <a:ahLst/>
              <a:cxnLst/>
              <a:rect l="l" t="t" r="r" b="b"/>
              <a:pathLst>
                <a:path w="109220" h="60325">
                  <a:moveTo>
                    <a:pt x="108902" y="0"/>
                  </a:moveTo>
                  <a:lnTo>
                    <a:pt x="0" y="0"/>
                  </a:lnTo>
                  <a:lnTo>
                    <a:pt x="0" y="60325"/>
                  </a:lnTo>
                  <a:lnTo>
                    <a:pt x="108902" y="60325"/>
                  </a:lnTo>
                  <a:lnTo>
                    <a:pt x="108902" y="0"/>
                  </a:lnTo>
                  <a:close/>
                </a:path>
              </a:pathLst>
            </a:custGeom>
            <a:solidFill>
              <a:srgbClr val="FFB800"/>
            </a:solidFill>
          </p:spPr>
          <p:txBody>
            <a:bodyPr wrap="square" lIns="0" tIns="0" rIns="0" bIns="0" rtlCol="0"/>
            <a:lstStyle/>
            <a:p>
              <a:endParaRPr/>
            </a:p>
          </p:txBody>
        </p:sp>
        <p:sp>
          <p:nvSpPr>
            <p:cNvPr id="29" name="object 29"/>
            <p:cNvSpPr/>
            <p:nvPr/>
          </p:nvSpPr>
          <p:spPr>
            <a:xfrm>
              <a:off x="8778239" y="2790825"/>
              <a:ext cx="109220" cy="60325"/>
            </a:xfrm>
            <a:custGeom>
              <a:avLst/>
              <a:gdLst/>
              <a:ahLst/>
              <a:cxnLst/>
              <a:rect l="l" t="t" r="r" b="b"/>
              <a:pathLst>
                <a:path w="109220" h="60325">
                  <a:moveTo>
                    <a:pt x="0" y="60325"/>
                  </a:moveTo>
                  <a:lnTo>
                    <a:pt x="108902" y="60325"/>
                  </a:lnTo>
                  <a:lnTo>
                    <a:pt x="108902" y="0"/>
                  </a:lnTo>
                  <a:lnTo>
                    <a:pt x="0" y="0"/>
                  </a:lnTo>
                  <a:lnTo>
                    <a:pt x="0" y="60325"/>
                  </a:lnTo>
                </a:path>
              </a:pathLst>
            </a:custGeom>
            <a:ln w="17780">
              <a:solidFill>
                <a:srgbClr val="FFB800"/>
              </a:solidFill>
            </a:ln>
          </p:spPr>
          <p:txBody>
            <a:bodyPr wrap="square" lIns="0" tIns="0" rIns="0" bIns="0" rtlCol="0"/>
            <a:lstStyle/>
            <a:p>
              <a:endParaRPr/>
            </a:p>
          </p:txBody>
        </p:sp>
        <p:sp>
          <p:nvSpPr>
            <p:cNvPr id="30" name="object 30"/>
            <p:cNvSpPr/>
            <p:nvPr/>
          </p:nvSpPr>
          <p:spPr>
            <a:xfrm>
              <a:off x="8326754" y="242919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31" name="object 31"/>
            <p:cNvSpPr/>
            <p:nvPr/>
          </p:nvSpPr>
          <p:spPr>
            <a:xfrm>
              <a:off x="8326754" y="242919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32" name="object 32"/>
            <p:cNvSpPr/>
            <p:nvPr/>
          </p:nvSpPr>
          <p:spPr>
            <a:xfrm>
              <a:off x="8575992" y="242919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33" name="object 33"/>
            <p:cNvSpPr/>
            <p:nvPr/>
          </p:nvSpPr>
          <p:spPr>
            <a:xfrm>
              <a:off x="8575992" y="242919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34" name="object 34"/>
            <p:cNvSpPr/>
            <p:nvPr/>
          </p:nvSpPr>
          <p:spPr>
            <a:xfrm>
              <a:off x="8451214" y="242919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35" name="object 35"/>
            <p:cNvSpPr/>
            <p:nvPr/>
          </p:nvSpPr>
          <p:spPr>
            <a:xfrm>
              <a:off x="8451214" y="242919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36" name="object 36"/>
            <p:cNvSpPr/>
            <p:nvPr/>
          </p:nvSpPr>
          <p:spPr>
            <a:xfrm>
              <a:off x="8202294" y="242919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37" name="object 37"/>
            <p:cNvSpPr/>
            <p:nvPr/>
          </p:nvSpPr>
          <p:spPr>
            <a:xfrm>
              <a:off x="8202294" y="242919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38" name="object 38"/>
            <p:cNvSpPr/>
            <p:nvPr/>
          </p:nvSpPr>
          <p:spPr>
            <a:xfrm>
              <a:off x="7953374" y="242919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39" name="object 39"/>
            <p:cNvSpPr/>
            <p:nvPr/>
          </p:nvSpPr>
          <p:spPr>
            <a:xfrm>
              <a:off x="7953374" y="242919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40" name="object 40"/>
            <p:cNvSpPr/>
            <p:nvPr/>
          </p:nvSpPr>
          <p:spPr>
            <a:xfrm>
              <a:off x="8077834" y="2429192"/>
              <a:ext cx="62230" cy="105410"/>
            </a:xfrm>
            <a:custGeom>
              <a:avLst/>
              <a:gdLst/>
              <a:ahLst/>
              <a:cxnLst/>
              <a:rect l="l" t="t" r="r" b="b"/>
              <a:pathLst>
                <a:path w="62229" h="105410">
                  <a:moveTo>
                    <a:pt x="62230" y="0"/>
                  </a:moveTo>
                  <a:lnTo>
                    <a:pt x="0" y="0"/>
                  </a:lnTo>
                  <a:lnTo>
                    <a:pt x="0" y="105410"/>
                  </a:lnTo>
                  <a:lnTo>
                    <a:pt x="62230" y="105410"/>
                  </a:lnTo>
                  <a:lnTo>
                    <a:pt x="62230" y="0"/>
                  </a:lnTo>
                  <a:close/>
                </a:path>
              </a:pathLst>
            </a:custGeom>
            <a:solidFill>
              <a:srgbClr val="FFB800"/>
            </a:solidFill>
          </p:spPr>
          <p:txBody>
            <a:bodyPr wrap="square" lIns="0" tIns="0" rIns="0" bIns="0" rtlCol="0"/>
            <a:lstStyle/>
            <a:p>
              <a:endParaRPr/>
            </a:p>
          </p:txBody>
        </p:sp>
        <p:sp>
          <p:nvSpPr>
            <p:cNvPr id="41" name="object 41"/>
            <p:cNvSpPr/>
            <p:nvPr/>
          </p:nvSpPr>
          <p:spPr>
            <a:xfrm>
              <a:off x="8077834" y="2429192"/>
              <a:ext cx="62230" cy="105410"/>
            </a:xfrm>
            <a:custGeom>
              <a:avLst/>
              <a:gdLst/>
              <a:ahLst/>
              <a:cxnLst/>
              <a:rect l="l" t="t" r="r" b="b"/>
              <a:pathLst>
                <a:path w="62229" h="105410">
                  <a:moveTo>
                    <a:pt x="0" y="105410"/>
                  </a:moveTo>
                  <a:lnTo>
                    <a:pt x="62230" y="105410"/>
                  </a:lnTo>
                  <a:lnTo>
                    <a:pt x="62230" y="0"/>
                  </a:lnTo>
                  <a:lnTo>
                    <a:pt x="0" y="0"/>
                  </a:lnTo>
                  <a:lnTo>
                    <a:pt x="0" y="105410"/>
                  </a:lnTo>
                </a:path>
              </a:pathLst>
            </a:custGeom>
            <a:ln w="17780">
              <a:solidFill>
                <a:srgbClr val="FFB800"/>
              </a:solidFill>
            </a:ln>
          </p:spPr>
          <p:txBody>
            <a:bodyPr wrap="square" lIns="0" tIns="0" rIns="0" bIns="0" rtlCol="0"/>
            <a:lstStyle/>
            <a:p>
              <a:endParaRPr/>
            </a:p>
          </p:txBody>
        </p:sp>
        <p:sp>
          <p:nvSpPr>
            <p:cNvPr id="42" name="object 42"/>
            <p:cNvSpPr/>
            <p:nvPr/>
          </p:nvSpPr>
          <p:spPr>
            <a:xfrm>
              <a:off x="8077834" y="3469322"/>
              <a:ext cx="62230" cy="105410"/>
            </a:xfrm>
            <a:custGeom>
              <a:avLst/>
              <a:gdLst/>
              <a:ahLst/>
              <a:cxnLst/>
              <a:rect l="l" t="t" r="r" b="b"/>
              <a:pathLst>
                <a:path w="62229" h="105410">
                  <a:moveTo>
                    <a:pt x="62230" y="0"/>
                  </a:moveTo>
                  <a:lnTo>
                    <a:pt x="0" y="0"/>
                  </a:lnTo>
                  <a:lnTo>
                    <a:pt x="0" y="105410"/>
                  </a:lnTo>
                  <a:lnTo>
                    <a:pt x="62230" y="105410"/>
                  </a:lnTo>
                  <a:lnTo>
                    <a:pt x="62230" y="0"/>
                  </a:lnTo>
                  <a:close/>
                </a:path>
              </a:pathLst>
            </a:custGeom>
            <a:solidFill>
              <a:srgbClr val="FFB800"/>
            </a:solidFill>
          </p:spPr>
          <p:txBody>
            <a:bodyPr wrap="square" lIns="0" tIns="0" rIns="0" bIns="0" rtlCol="0"/>
            <a:lstStyle/>
            <a:p>
              <a:endParaRPr/>
            </a:p>
          </p:txBody>
        </p:sp>
        <p:sp>
          <p:nvSpPr>
            <p:cNvPr id="43" name="object 43"/>
            <p:cNvSpPr/>
            <p:nvPr/>
          </p:nvSpPr>
          <p:spPr>
            <a:xfrm>
              <a:off x="8077834" y="3469322"/>
              <a:ext cx="62230" cy="105410"/>
            </a:xfrm>
            <a:custGeom>
              <a:avLst/>
              <a:gdLst/>
              <a:ahLst/>
              <a:cxnLst/>
              <a:rect l="l" t="t" r="r" b="b"/>
              <a:pathLst>
                <a:path w="62229" h="105410">
                  <a:moveTo>
                    <a:pt x="0" y="105410"/>
                  </a:moveTo>
                  <a:lnTo>
                    <a:pt x="62230" y="105410"/>
                  </a:lnTo>
                  <a:lnTo>
                    <a:pt x="62230" y="0"/>
                  </a:lnTo>
                  <a:lnTo>
                    <a:pt x="0" y="0"/>
                  </a:lnTo>
                  <a:lnTo>
                    <a:pt x="0" y="105410"/>
                  </a:lnTo>
                </a:path>
              </a:pathLst>
            </a:custGeom>
            <a:ln w="17780">
              <a:solidFill>
                <a:srgbClr val="FFB800"/>
              </a:solidFill>
            </a:ln>
          </p:spPr>
          <p:txBody>
            <a:bodyPr wrap="square" lIns="0" tIns="0" rIns="0" bIns="0" rtlCol="0"/>
            <a:lstStyle/>
            <a:p>
              <a:endParaRPr/>
            </a:p>
          </p:txBody>
        </p:sp>
        <p:sp>
          <p:nvSpPr>
            <p:cNvPr id="44" name="object 44"/>
            <p:cNvSpPr/>
            <p:nvPr/>
          </p:nvSpPr>
          <p:spPr>
            <a:xfrm>
              <a:off x="7953374" y="346932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45" name="object 45"/>
            <p:cNvSpPr/>
            <p:nvPr/>
          </p:nvSpPr>
          <p:spPr>
            <a:xfrm>
              <a:off x="7953374" y="346932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46" name="object 46"/>
            <p:cNvSpPr/>
            <p:nvPr/>
          </p:nvSpPr>
          <p:spPr>
            <a:xfrm>
              <a:off x="8202294" y="346932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47" name="object 47"/>
            <p:cNvSpPr/>
            <p:nvPr/>
          </p:nvSpPr>
          <p:spPr>
            <a:xfrm>
              <a:off x="8202294" y="346932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48" name="object 48"/>
            <p:cNvSpPr/>
            <p:nvPr/>
          </p:nvSpPr>
          <p:spPr>
            <a:xfrm>
              <a:off x="8326754" y="346932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49" name="object 49"/>
            <p:cNvSpPr/>
            <p:nvPr/>
          </p:nvSpPr>
          <p:spPr>
            <a:xfrm>
              <a:off x="8326754" y="346932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50" name="object 50"/>
            <p:cNvSpPr/>
            <p:nvPr/>
          </p:nvSpPr>
          <p:spPr>
            <a:xfrm>
              <a:off x="8451214" y="346932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51" name="object 51"/>
            <p:cNvSpPr/>
            <p:nvPr/>
          </p:nvSpPr>
          <p:spPr>
            <a:xfrm>
              <a:off x="8451214" y="346932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52" name="object 52"/>
            <p:cNvSpPr/>
            <p:nvPr/>
          </p:nvSpPr>
          <p:spPr>
            <a:xfrm>
              <a:off x="8575992" y="3469322"/>
              <a:ext cx="62230" cy="105410"/>
            </a:xfrm>
            <a:custGeom>
              <a:avLst/>
              <a:gdLst/>
              <a:ahLst/>
              <a:cxnLst/>
              <a:rect l="l" t="t" r="r" b="b"/>
              <a:pathLst>
                <a:path w="62229" h="105410">
                  <a:moveTo>
                    <a:pt x="62229" y="0"/>
                  </a:moveTo>
                  <a:lnTo>
                    <a:pt x="0" y="0"/>
                  </a:lnTo>
                  <a:lnTo>
                    <a:pt x="0" y="105410"/>
                  </a:lnTo>
                  <a:lnTo>
                    <a:pt x="62229" y="105410"/>
                  </a:lnTo>
                  <a:lnTo>
                    <a:pt x="62229" y="0"/>
                  </a:lnTo>
                  <a:close/>
                </a:path>
              </a:pathLst>
            </a:custGeom>
            <a:solidFill>
              <a:srgbClr val="FFB800"/>
            </a:solidFill>
          </p:spPr>
          <p:txBody>
            <a:bodyPr wrap="square" lIns="0" tIns="0" rIns="0" bIns="0" rtlCol="0"/>
            <a:lstStyle/>
            <a:p>
              <a:endParaRPr/>
            </a:p>
          </p:txBody>
        </p:sp>
        <p:sp>
          <p:nvSpPr>
            <p:cNvPr id="53" name="object 53"/>
            <p:cNvSpPr/>
            <p:nvPr/>
          </p:nvSpPr>
          <p:spPr>
            <a:xfrm>
              <a:off x="8575992" y="3469322"/>
              <a:ext cx="62230" cy="105410"/>
            </a:xfrm>
            <a:custGeom>
              <a:avLst/>
              <a:gdLst/>
              <a:ahLst/>
              <a:cxnLst/>
              <a:rect l="l" t="t" r="r" b="b"/>
              <a:pathLst>
                <a:path w="62229" h="105410">
                  <a:moveTo>
                    <a:pt x="0" y="105410"/>
                  </a:moveTo>
                  <a:lnTo>
                    <a:pt x="62229" y="105410"/>
                  </a:lnTo>
                  <a:lnTo>
                    <a:pt x="62229" y="0"/>
                  </a:lnTo>
                  <a:lnTo>
                    <a:pt x="0" y="0"/>
                  </a:lnTo>
                  <a:lnTo>
                    <a:pt x="0" y="105410"/>
                  </a:lnTo>
                </a:path>
              </a:pathLst>
            </a:custGeom>
            <a:ln w="17780">
              <a:solidFill>
                <a:srgbClr val="FFB800"/>
              </a:solidFill>
            </a:ln>
          </p:spPr>
          <p:txBody>
            <a:bodyPr wrap="square" lIns="0" tIns="0" rIns="0" bIns="0" rtlCol="0"/>
            <a:lstStyle/>
            <a:p>
              <a:endParaRPr/>
            </a:p>
          </p:txBody>
        </p:sp>
        <p:sp>
          <p:nvSpPr>
            <p:cNvPr id="54" name="object 54"/>
            <p:cNvSpPr/>
            <p:nvPr/>
          </p:nvSpPr>
          <p:spPr>
            <a:xfrm>
              <a:off x="8093392" y="2806064"/>
              <a:ext cx="404495" cy="392430"/>
            </a:xfrm>
            <a:custGeom>
              <a:avLst/>
              <a:gdLst/>
              <a:ahLst/>
              <a:cxnLst/>
              <a:rect l="l" t="t" r="r" b="b"/>
              <a:pathLst>
                <a:path w="404495" h="392430">
                  <a:moveTo>
                    <a:pt x="404495" y="0"/>
                  </a:moveTo>
                  <a:lnTo>
                    <a:pt x="0" y="0"/>
                  </a:lnTo>
                  <a:lnTo>
                    <a:pt x="0" y="392112"/>
                  </a:lnTo>
                  <a:lnTo>
                    <a:pt x="404495" y="392112"/>
                  </a:lnTo>
                  <a:lnTo>
                    <a:pt x="404495" y="0"/>
                  </a:lnTo>
                  <a:close/>
                </a:path>
              </a:pathLst>
            </a:custGeom>
            <a:solidFill>
              <a:srgbClr val="FFB800"/>
            </a:solidFill>
          </p:spPr>
          <p:txBody>
            <a:bodyPr wrap="square" lIns="0" tIns="0" rIns="0" bIns="0" rtlCol="0"/>
            <a:lstStyle/>
            <a:p>
              <a:endParaRPr/>
            </a:p>
          </p:txBody>
        </p:sp>
        <p:sp>
          <p:nvSpPr>
            <p:cNvPr id="55" name="object 55"/>
            <p:cNvSpPr/>
            <p:nvPr/>
          </p:nvSpPr>
          <p:spPr>
            <a:xfrm>
              <a:off x="8093392" y="2806064"/>
              <a:ext cx="404495" cy="392430"/>
            </a:xfrm>
            <a:custGeom>
              <a:avLst/>
              <a:gdLst/>
              <a:ahLst/>
              <a:cxnLst/>
              <a:rect l="l" t="t" r="r" b="b"/>
              <a:pathLst>
                <a:path w="404495" h="392430">
                  <a:moveTo>
                    <a:pt x="0" y="392112"/>
                  </a:moveTo>
                  <a:lnTo>
                    <a:pt x="404495" y="392112"/>
                  </a:lnTo>
                  <a:lnTo>
                    <a:pt x="404495" y="0"/>
                  </a:lnTo>
                  <a:lnTo>
                    <a:pt x="0" y="0"/>
                  </a:lnTo>
                  <a:lnTo>
                    <a:pt x="0" y="392112"/>
                  </a:lnTo>
                </a:path>
              </a:pathLst>
            </a:custGeom>
            <a:ln w="17780">
              <a:solidFill>
                <a:srgbClr val="FFB800"/>
              </a:solidFill>
            </a:ln>
          </p:spPr>
          <p:txBody>
            <a:bodyPr wrap="square" lIns="0" tIns="0" rIns="0" bIns="0" rtlCol="0"/>
            <a:lstStyle/>
            <a:p>
              <a:endParaRPr/>
            </a:p>
          </p:txBody>
        </p:sp>
        <p:sp>
          <p:nvSpPr>
            <p:cNvPr id="56" name="object 56"/>
            <p:cNvSpPr/>
            <p:nvPr/>
          </p:nvSpPr>
          <p:spPr>
            <a:xfrm>
              <a:off x="7875587" y="2594927"/>
              <a:ext cx="840740" cy="814069"/>
            </a:xfrm>
            <a:custGeom>
              <a:avLst/>
              <a:gdLst/>
              <a:ahLst/>
              <a:cxnLst/>
              <a:rect l="l" t="t" r="r" b="b"/>
              <a:pathLst>
                <a:path w="840740" h="814070">
                  <a:moveTo>
                    <a:pt x="778192" y="0"/>
                  </a:moveTo>
                  <a:lnTo>
                    <a:pt x="62229" y="0"/>
                  </a:lnTo>
                  <a:lnTo>
                    <a:pt x="38100" y="4762"/>
                  </a:lnTo>
                  <a:lnTo>
                    <a:pt x="18097" y="17780"/>
                  </a:lnTo>
                  <a:lnTo>
                    <a:pt x="4762" y="36830"/>
                  </a:lnTo>
                  <a:lnTo>
                    <a:pt x="0" y="60325"/>
                  </a:lnTo>
                  <a:lnTo>
                    <a:pt x="0" y="753745"/>
                  </a:lnTo>
                  <a:lnTo>
                    <a:pt x="4762" y="777239"/>
                  </a:lnTo>
                  <a:lnTo>
                    <a:pt x="18097" y="796607"/>
                  </a:lnTo>
                  <a:lnTo>
                    <a:pt x="38100" y="809307"/>
                  </a:lnTo>
                  <a:lnTo>
                    <a:pt x="62229" y="814070"/>
                  </a:lnTo>
                  <a:lnTo>
                    <a:pt x="778192" y="814070"/>
                  </a:lnTo>
                  <a:lnTo>
                    <a:pt x="802322" y="809307"/>
                  </a:lnTo>
                  <a:lnTo>
                    <a:pt x="822007" y="796607"/>
                  </a:lnTo>
                  <a:lnTo>
                    <a:pt x="835342" y="777239"/>
                  </a:lnTo>
                  <a:lnTo>
                    <a:pt x="840422" y="753745"/>
                  </a:lnTo>
                  <a:lnTo>
                    <a:pt x="840422" y="663257"/>
                  </a:lnTo>
                  <a:lnTo>
                    <a:pt x="155575" y="663257"/>
                  </a:lnTo>
                  <a:lnTo>
                    <a:pt x="155575" y="150812"/>
                  </a:lnTo>
                  <a:lnTo>
                    <a:pt x="840422" y="150812"/>
                  </a:lnTo>
                  <a:lnTo>
                    <a:pt x="840422" y="60325"/>
                  </a:lnTo>
                  <a:lnTo>
                    <a:pt x="835342" y="36830"/>
                  </a:lnTo>
                  <a:lnTo>
                    <a:pt x="822007" y="17780"/>
                  </a:lnTo>
                  <a:lnTo>
                    <a:pt x="802322" y="4762"/>
                  </a:lnTo>
                  <a:lnTo>
                    <a:pt x="778192" y="0"/>
                  </a:lnTo>
                  <a:close/>
                </a:path>
                <a:path w="840740" h="814070">
                  <a:moveTo>
                    <a:pt x="840422" y="150812"/>
                  </a:moveTo>
                  <a:lnTo>
                    <a:pt x="684847" y="150812"/>
                  </a:lnTo>
                  <a:lnTo>
                    <a:pt x="684847" y="663257"/>
                  </a:lnTo>
                  <a:lnTo>
                    <a:pt x="840422" y="663257"/>
                  </a:lnTo>
                  <a:lnTo>
                    <a:pt x="840422" y="150812"/>
                  </a:lnTo>
                  <a:close/>
                </a:path>
              </a:pathLst>
            </a:custGeom>
            <a:solidFill>
              <a:srgbClr val="FFB800"/>
            </a:solidFill>
          </p:spPr>
          <p:txBody>
            <a:bodyPr wrap="square" lIns="0" tIns="0" rIns="0" bIns="0" rtlCol="0"/>
            <a:lstStyle/>
            <a:p>
              <a:endParaRPr/>
            </a:p>
          </p:txBody>
        </p:sp>
        <p:sp>
          <p:nvSpPr>
            <p:cNvPr id="57" name="object 57"/>
            <p:cNvSpPr/>
            <p:nvPr/>
          </p:nvSpPr>
          <p:spPr>
            <a:xfrm>
              <a:off x="7875587" y="2594927"/>
              <a:ext cx="840740" cy="814069"/>
            </a:xfrm>
            <a:custGeom>
              <a:avLst/>
              <a:gdLst/>
              <a:ahLst/>
              <a:cxnLst/>
              <a:rect l="l" t="t" r="r" b="b"/>
              <a:pathLst>
                <a:path w="840740" h="814070">
                  <a:moveTo>
                    <a:pt x="778192" y="0"/>
                  </a:moveTo>
                  <a:lnTo>
                    <a:pt x="62229" y="0"/>
                  </a:lnTo>
                  <a:lnTo>
                    <a:pt x="38100" y="4762"/>
                  </a:lnTo>
                  <a:lnTo>
                    <a:pt x="18097" y="17780"/>
                  </a:lnTo>
                  <a:lnTo>
                    <a:pt x="4762" y="36830"/>
                  </a:lnTo>
                  <a:lnTo>
                    <a:pt x="0" y="60325"/>
                  </a:lnTo>
                  <a:lnTo>
                    <a:pt x="0" y="753745"/>
                  </a:lnTo>
                  <a:lnTo>
                    <a:pt x="4762" y="777239"/>
                  </a:lnTo>
                  <a:lnTo>
                    <a:pt x="18097" y="796607"/>
                  </a:lnTo>
                  <a:lnTo>
                    <a:pt x="38100" y="809307"/>
                  </a:lnTo>
                  <a:lnTo>
                    <a:pt x="62229" y="814070"/>
                  </a:lnTo>
                  <a:lnTo>
                    <a:pt x="778192" y="814070"/>
                  </a:lnTo>
                  <a:lnTo>
                    <a:pt x="802322" y="809307"/>
                  </a:lnTo>
                  <a:lnTo>
                    <a:pt x="822007" y="796607"/>
                  </a:lnTo>
                  <a:lnTo>
                    <a:pt x="835342" y="777239"/>
                  </a:lnTo>
                  <a:lnTo>
                    <a:pt x="840422" y="753745"/>
                  </a:lnTo>
                  <a:lnTo>
                    <a:pt x="840422" y="60325"/>
                  </a:lnTo>
                  <a:lnTo>
                    <a:pt x="835342" y="36830"/>
                  </a:lnTo>
                  <a:lnTo>
                    <a:pt x="822007" y="17780"/>
                  </a:lnTo>
                  <a:lnTo>
                    <a:pt x="802322" y="4762"/>
                  </a:lnTo>
                  <a:lnTo>
                    <a:pt x="778192" y="0"/>
                  </a:lnTo>
                </a:path>
                <a:path w="840740" h="814070">
                  <a:moveTo>
                    <a:pt x="684847" y="663257"/>
                  </a:moveTo>
                  <a:lnTo>
                    <a:pt x="155575" y="663257"/>
                  </a:lnTo>
                  <a:lnTo>
                    <a:pt x="155575" y="150812"/>
                  </a:lnTo>
                  <a:lnTo>
                    <a:pt x="684847" y="150812"/>
                  </a:lnTo>
                  <a:lnTo>
                    <a:pt x="684847" y="663257"/>
                  </a:lnTo>
                </a:path>
              </a:pathLst>
            </a:custGeom>
            <a:ln w="17780">
              <a:solidFill>
                <a:srgbClr val="FFB800"/>
              </a:solidFill>
            </a:ln>
          </p:spPr>
          <p:txBody>
            <a:bodyPr wrap="square" lIns="0" tIns="0" rIns="0" bIns="0" rtlCol="0"/>
            <a:lstStyle/>
            <a:p>
              <a:endParaRPr/>
            </a:p>
          </p:txBody>
        </p:sp>
        <p:pic>
          <p:nvPicPr>
            <p:cNvPr id="58" name="object 58"/>
            <p:cNvPicPr/>
            <p:nvPr/>
          </p:nvPicPr>
          <p:blipFill>
            <a:blip r:embed="rId2" cstate="print"/>
            <a:stretch>
              <a:fillRect/>
            </a:stretch>
          </p:blipFill>
          <p:spPr>
            <a:xfrm>
              <a:off x="7549832" y="6167437"/>
              <a:ext cx="3293427" cy="611187"/>
            </a:xfrm>
            <a:prstGeom prst="rect">
              <a:avLst/>
            </a:prstGeom>
          </p:spPr>
        </p:pic>
      </p:grpSp>
      <p:sp>
        <p:nvSpPr>
          <p:cNvPr id="59" name="object 5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60" name="object 60"/>
          <p:cNvSpPr txBox="1">
            <a:spLocks noGrp="1"/>
          </p:cNvSpPr>
          <p:nvPr>
            <p:ph type="title"/>
          </p:nvPr>
        </p:nvSpPr>
        <p:spPr>
          <a:xfrm>
            <a:off x="3096895" y="267652"/>
            <a:ext cx="6004560" cy="459740"/>
          </a:xfrm>
          <a:prstGeom prst="rect">
            <a:avLst/>
          </a:prstGeom>
        </p:spPr>
        <p:txBody>
          <a:bodyPr vert="horz" wrap="square" lIns="0" tIns="12700" rIns="0" bIns="0" rtlCol="0">
            <a:spAutoFit/>
          </a:bodyPr>
          <a:lstStyle/>
          <a:p>
            <a:pPr marL="12700">
              <a:lnSpc>
                <a:spcPct val="100000"/>
              </a:lnSpc>
              <a:spcBef>
                <a:spcPts val="100"/>
              </a:spcBef>
            </a:pPr>
            <a:r>
              <a:rPr sz="2850" spc="15" dirty="0"/>
              <a:t>Κλασικοί</a:t>
            </a:r>
            <a:r>
              <a:rPr sz="2850" spc="25" dirty="0"/>
              <a:t> </a:t>
            </a:r>
            <a:r>
              <a:rPr sz="2850" spc="-15" dirty="0"/>
              <a:t>κρυπτογράφοι</a:t>
            </a:r>
            <a:r>
              <a:rPr sz="2850" spc="-5" dirty="0"/>
              <a:t> </a:t>
            </a:r>
            <a:r>
              <a:rPr sz="2850" spc="15" dirty="0"/>
              <a:t>υποκατάστασης</a:t>
            </a:r>
            <a:endParaRPr sz="2850"/>
          </a:p>
        </p:txBody>
      </p:sp>
      <p:sp>
        <p:nvSpPr>
          <p:cNvPr id="61" name="object 61"/>
          <p:cNvSpPr txBox="1"/>
          <p:nvPr/>
        </p:nvSpPr>
        <p:spPr>
          <a:xfrm>
            <a:off x="7184072" y="3741420"/>
            <a:ext cx="2222500" cy="1362075"/>
          </a:xfrm>
          <a:prstGeom prst="rect">
            <a:avLst/>
          </a:prstGeom>
        </p:spPr>
        <p:txBody>
          <a:bodyPr vert="horz" wrap="square" lIns="0" tIns="12700" rIns="0" bIns="0" rtlCol="0">
            <a:spAutoFit/>
          </a:bodyPr>
          <a:lstStyle/>
          <a:p>
            <a:pPr marL="12065" marR="5080" algn="ctr">
              <a:lnSpc>
                <a:spcPct val="100000"/>
              </a:lnSpc>
              <a:spcBef>
                <a:spcPts val="100"/>
              </a:spcBef>
            </a:pPr>
            <a:r>
              <a:rPr sz="1100" spc="85" dirty="0">
                <a:solidFill>
                  <a:srgbClr val="FFFFFF"/>
                </a:solidFill>
                <a:latin typeface="Calibri"/>
                <a:cs typeface="Calibri"/>
              </a:rPr>
              <a:t>ή</a:t>
            </a:r>
            <a:r>
              <a:rPr sz="1100" spc="25" dirty="0">
                <a:solidFill>
                  <a:srgbClr val="FFFFFF"/>
                </a:solidFill>
                <a:latin typeface="Calibri"/>
                <a:cs typeface="Calibri"/>
              </a:rPr>
              <a:t> </a:t>
            </a:r>
            <a:r>
              <a:rPr sz="1100" spc="80" dirty="0">
                <a:solidFill>
                  <a:srgbClr val="FFFFFF"/>
                </a:solidFill>
                <a:latin typeface="Calibri"/>
                <a:cs typeface="Calibri"/>
              </a:rPr>
              <a:t>εάν</a:t>
            </a:r>
            <a:r>
              <a:rPr sz="1100" spc="30" dirty="0">
                <a:solidFill>
                  <a:srgbClr val="FFFFFF"/>
                </a:solidFill>
                <a:latin typeface="Calibri"/>
                <a:cs typeface="Calibri"/>
              </a:rPr>
              <a:t> </a:t>
            </a:r>
            <a:r>
              <a:rPr sz="1100" b="1" spc="75" dirty="0">
                <a:solidFill>
                  <a:srgbClr val="FFFFFF"/>
                </a:solidFill>
                <a:latin typeface="Calibri"/>
                <a:cs typeface="Calibri"/>
              </a:rPr>
              <a:t>το</a:t>
            </a:r>
            <a:r>
              <a:rPr sz="1100" b="1" spc="30" dirty="0">
                <a:solidFill>
                  <a:srgbClr val="FFFFFF"/>
                </a:solidFill>
                <a:latin typeface="Calibri"/>
                <a:cs typeface="Calibri"/>
              </a:rPr>
              <a:t> </a:t>
            </a:r>
            <a:r>
              <a:rPr sz="1100" b="1" spc="85" dirty="0">
                <a:solidFill>
                  <a:srgbClr val="FFFFFF"/>
                </a:solidFill>
                <a:latin typeface="Calibri"/>
                <a:cs typeface="Calibri"/>
              </a:rPr>
              <a:t>απλό</a:t>
            </a:r>
            <a:r>
              <a:rPr sz="1100" b="1" spc="30" dirty="0">
                <a:solidFill>
                  <a:srgbClr val="FFFFFF"/>
                </a:solidFill>
                <a:latin typeface="Calibri"/>
                <a:cs typeface="Calibri"/>
              </a:rPr>
              <a:t> </a:t>
            </a:r>
            <a:r>
              <a:rPr sz="1100" b="1" spc="75" dirty="0">
                <a:solidFill>
                  <a:srgbClr val="FFFFFF"/>
                </a:solidFill>
                <a:latin typeface="Calibri"/>
                <a:cs typeface="Calibri"/>
              </a:rPr>
              <a:t>κείμενο</a:t>
            </a:r>
            <a:r>
              <a:rPr sz="1100" b="1" spc="25" dirty="0">
                <a:solidFill>
                  <a:srgbClr val="FFFFFF"/>
                </a:solidFill>
                <a:latin typeface="Calibri"/>
                <a:cs typeface="Calibri"/>
              </a:rPr>
              <a:t> </a:t>
            </a:r>
            <a:r>
              <a:rPr sz="1100" spc="70" dirty="0">
                <a:solidFill>
                  <a:srgbClr val="FFFFFF"/>
                </a:solidFill>
                <a:latin typeface="Calibri"/>
                <a:cs typeface="Calibri"/>
              </a:rPr>
              <a:t>θεωρείται </a:t>
            </a:r>
            <a:r>
              <a:rPr sz="1100" spc="-229" dirty="0">
                <a:solidFill>
                  <a:srgbClr val="FFFFFF"/>
                </a:solidFill>
                <a:latin typeface="Calibri"/>
                <a:cs typeface="Calibri"/>
              </a:rPr>
              <a:t> </a:t>
            </a:r>
            <a:r>
              <a:rPr sz="1100" spc="90" dirty="0">
                <a:solidFill>
                  <a:srgbClr val="FFFFFF"/>
                </a:solidFill>
                <a:latin typeface="Calibri"/>
                <a:cs typeface="Calibri"/>
              </a:rPr>
              <a:t>ως </a:t>
            </a:r>
            <a:r>
              <a:rPr sz="1100" spc="75" dirty="0">
                <a:solidFill>
                  <a:srgbClr val="FFFFFF"/>
                </a:solidFill>
                <a:latin typeface="Calibri"/>
                <a:cs typeface="Calibri"/>
              </a:rPr>
              <a:t>μια </a:t>
            </a:r>
            <a:r>
              <a:rPr sz="1100" b="1" spc="80" dirty="0">
                <a:solidFill>
                  <a:srgbClr val="FFFFFF"/>
                </a:solidFill>
                <a:latin typeface="Calibri"/>
                <a:cs typeface="Calibri"/>
              </a:rPr>
              <a:t>ακολουθία δυαδικών </a:t>
            </a:r>
            <a:r>
              <a:rPr sz="1100" b="1" spc="85" dirty="0">
                <a:solidFill>
                  <a:srgbClr val="FFFFFF"/>
                </a:solidFill>
                <a:latin typeface="Calibri"/>
                <a:cs typeface="Calibri"/>
              </a:rPr>
              <a:t> ψηφίων, </a:t>
            </a:r>
            <a:r>
              <a:rPr sz="1100" spc="70" dirty="0">
                <a:solidFill>
                  <a:srgbClr val="FFFFFF"/>
                </a:solidFill>
                <a:latin typeface="Calibri"/>
                <a:cs typeface="Calibri"/>
              </a:rPr>
              <a:t>τότε </a:t>
            </a:r>
            <a:r>
              <a:rPr sz="1100" b="1" spc="90" dirty="0">
                <a:solidFill>
                  <a:srgbClr val="FFFFFF"/>
                </a:solidFill>
                <a:latin typeface="Calibri"/>
                <a:cs typeface="Calibri"/>
              </a:rPr>
              <a:t>η </a:t>
            </a:r>
            <a:r>
              <a:rPr sz="1100" b="1" spc="75" dirty="0">
                <a:solidFill>
                  <a:srgbClr val="FFFFFF"/>
                </a:solidFill>
                <a:latin typeface="Calibri"/>
                <a:cs typeface="Calibri"/>
              </a:rPr>
              <a:t>αντικατάσταση </a:t>
            </a:r>
            <a:r>
              <a:rPr sz="1100" b="1" spc="80" dirty="0">
                <a:solidFill>
                  <a:srgbClr val="FFFFFF"/>
                </a:solidFill>
                <a:latin typeface="Calibri"/>
                <a:cs typeface="Calibri"/>
              </a:rPr>
              <a:t> </a:t>
            </a:r>
            <a:r>
              <a:rPr sz="1100" spc="75" dirty="0">
                <a:solidFill>
                  <a:srgbClr val="FFFFFF"/>
                </a:solidFill>
                <a:latin typeface="Calibri"/>
                <a:cs typeface="Calibri"/>
              </a:rPr>
              <a:t>περιλαμβάνει</a:t>
            </a:r>
            <a:r>
              <a:rPr sz="1100" spc="114" dirty="0">
                <a:solidFill>
                  <a:srgbClr val="FFFFFF"/>
                </a:solidFill>
                <a:latin typeface="Calibri"/>
                <a:cs typeface="Calibri"/>
              </a:rPr>
              <a:t> </a:t>
            </a:r>
            <a:r>
              <a:rPr sz="1100" b="1" spc="75" dirty="0">
                <a:solidFill>
                  <a:srgbClr val="FFFFFF"/>
                </a:solidFill>
                <a:latin typeface="Calibri"/>
                <a:cs typeface="Calibri"/>
              </a:rPr>
              <a:t>την </a:t>
            </a:r>
            <a:r>
              <a:rPr sz="1100" b="1" spc="80" dirty="0">
                <a:solidFill>
                  <a:srgbClr val="FFFFFF"/>
                </a:solidFill>
                <a:latin typeface="Calibri"/>
                <a:cs typeface="Calibri"/>
              </a:rPr>
              <a:t> </a:t>
            </a:r>
            <a:r>
              <a:rPr sz="1100" b="1" spc="75" dirty="0">
                <a:solidFill>
                  <a:srgbClr val="FFFFFF"/>
                </a:solidFill>
                <a:latin typeface="Calibri"/>
                <a:cs typeface="Calibri"/>
              </a:rPr>
              <a:t>αντικατάσταση </a:t>
            </a:r>
            <a:r>
              <a:rPr sz="1100" spc="80" dirty="0">
                <a:solidFill>
                  <a:srgbClr val="FFFFFF"/>
                </a:solidFill>
                <a:latin typeface="Calibri"/>
                <a:cs typeface="Calibri"/>
              </a:rPr>
              <a:t>των </a:t>
            </a:r>
            <a:r>
              <a:rPr sz="1100" spc="75" dirty="0">
                <a:solidFill>
                  <a:srgbClr val="FFFFFF"/>
                </a:solidFill>
                <a:latin typeface="Calibri"/>
                <a:cs typeface="Calibri"/>
              </a:rPr>
              <a:t>μοτίβων </a:t>
            </a:r>
            <a:r>
              <a:rPr sz="1100" spc="80" dirty="0">
                <a:solidFill>
                  <a:srgbClr val="FFFFFF"/>
                </a:solidFill>
                <a:latin typeface="Calibri"/>
                <a:cs typeface="Calibri"/>
              </a:rPr>
              <a:t> </a:t>
            </a:r>
            <a:r>
              <a:rPr sz="1100" b="1" spc="80" dirty="0">
                <a:solidFill>
                  <a:srgbClr val="FFFFFF"/>
                </a:solidFill>
                <a:latin typeface="Calibri"/>
                <a:cs typeface="Calibri"/>
              </a:rPr>
              <a:t>δυαδικών </a:t>
            </a:r>
            <a:r>
              <a:rPr sz="1100" b="1" spc="90" dirty="0">
                <a:solidFill>
                  <a:srgbClr val="FFFFFF"/>
                </a:solidFill>
                <a:latin typeface="Calibri"/>
                <a:cs typeface="Calibri"/>
              </a:rPr>
              <a:t>ψηφίων </a:t>
            </a:r>
            <a:r>
              <a:rPr sz="1100" b="1" spc="75" dirty="0">
                <a:solidFill>
                  <a:srgbClr val="FFFFFF"/>
                </a:solidFill>
                <a:latin typeface="Calibri"/>
                <a:cs typeface="Calibri"/>
              </a:rPr>
              <a:t>του </a:t>
            </a:r>
            <a:r>
              <a:rPr sz="1100" b="1" spc="85" dirty="0">
                <a:solidFill>
                  <a:srgbClr val="FFFFFF"/>
                </a:solidFill>
                <a:latin typeface="Calibri"/>
                <a:cs typeface="Calibri"/>
              </a:rPr>
              <a:t>απλού </a:t>
            </a:r>
            <a:r>
              <a:rPr sz="1100" b="1" spc="90" dirty="0">
                <a:solidFill>
                  <a:srgbClr val="FFFFFF"/>
                </a:solidFill>
                <a:latin typeface="Calibri"/>
                <a:cs typeface="Calibri"/>
              </a:rPr>
              <a:t> </a:t>
            </a:r>
            <a:r>
              <a:rPr sz="1100" b="1" spc="75" dirty="0">
                <a:solidFill>
                  <a:srgbClr val="FFFFFF"/>
                </a:solidFill>
                <a:latin typeface="Calibri"/>
                <a:cs typeface="Calibri"/>
              </a:rPr>
              <a:t>κειμένου </a:t>
            </a:r>
            <a:r>
              <a:rPr sz="1100" spc="80" dirty="0">
                <a:solidFill>
                  <a:srgbClr val="FFFFFF"/>
                </a:solidFill>
                <a:latin typeface="Calibri"/>
                <a:cs typeface="Calibri"/>
              </a:rPr>
              <a:t>με </a:t>
            </a:r>
            <a:r>
              <a:rPr sz="1100" b="1" spc="75" dirty="0">
                <a:solidFill>
                  <a:srgbClr val="FFFFFF"/>
                </a:solidFill>
                <a:latin typeface="Calibri"/>
                <a:cs typeface="Calibri"/>
              </a:rPr>
              <a:t>μοτίβα </a:t>
            </a:r>
            <a:r>
              <a:rPr sz="1100" b="1" spc="80" dirty="0">
                <a:solidFill>
                  <a:srgbClr val="FFFFFF"/>
                </a:solidFill>
                <a:latin typeface="Calibri"/>
                <a:cs typeface="Calibri"/>
              </a:rPr>
              <a:t>δυαδικών </a:t>
            </a:r>
            <a:r>
              <a:rPr sz="1100" b="1" spc="85" dirty="0">
                <a:solidFill>
                  <a:srgbClr val="FFFFFF"/>
                </a:solidFill>
                <a:latin typeface="Calibri"/>
                <a:cs typeface="Calibri"/>
              </a:rPr>
              <a:t> </a:t>
            </a:r>
            <a:r>
              <a:rPr sz="1100" b="1" spc="90" dirty="0">
                <a:solidFill>
                  <a:srgbClr val="FFFFFF"/>
                </a:solidFill>
                <a:latin typeface="Calibri"/>
                <a:cs typeface="Calibri"/>
              </a:rPr>
              <a:t>ψηφίων</a:t>
            </a:r>
            <a:r>
              <a:rPr sz="1100" b="1" spc="30" dirty="0">
                <a:solidFill>
                  <a:srgbClr val="FFFFFF"/>
                </a:solidFill>
                <a:latin typeface="Calibri"/>
                <a:cs typeface="Calibri"/>
              </a:rPr>
              <a:t> </a:t>
            </a:r>
            <a:r>
              <a:rPr sz="1100" b="1" spc="75" dirty="0">
                <a:solidFill>
                  <a:srgbClr val="FFFFFF"/>
                </a:solidFill>
                <a:latin typeface="Calibri"/>
                <a:cs typeface="Calibri"/>
              </a:rPr>
              <a:t>του</a:t>
            </a:r>
            <a:r>
              <a:rPr sz="1100" b="1" spc="35" dirty="0">
                <a:solidFill>
                  <a:srgbClr val="FFFFFF"/>
                </a:solidFill>
                <a:latin typeface="Calibri"/>
                <a:cs typeface="Calibri"/>
              </a:rPr>
              <a:t> </a:t>
            </a:r>
            <a:r>
              <a:rPr sz="1100" b="1" spc="75" dirty="0">
                <a:solidFill>
                  <a:srgbClr val="FFFFFF"/>
                </a:solidFill>
                <a:latin typeface="Calibri"/>
                <a:cs typeface="Calibri"/>
              </a:rPr>
              <a:t>κρυπτοκειμένου</a:t>
            </a:r>
            <a:endParaRPr sz="1100">
              <a:latin typeface="Calibri"/>
              <a:cs typeface="Calibri"/>
            </a:endParaRPr>
          </a:p>
        </p:txBody>
      </p:sp>
      <p:sp>
        <p:nvSpPr>
          <p:cNvPr id="62" name="object 62"/>
          <p:cNvSpPr txBox="1"/>
          <p:nvPr/>
        </p:nvSpPr>
        <p:spPr>
          <a:xfrm>
            <a:off x="11170602" y="623570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6</a:t>
            </a:r>
            <a:endParaRPr sz="850">
              <a:latin typeface="Calibri"/>
              <a:cs typeface="Calibri"/>
            </a:endParaRPr>
          </a:p>
        </p:txBody>
      </p:sp>
      <p:sp>
        <p:nvSpPr>
          <p:cNvPr id="63" name="object 63"/>
          <p:cNvSpPr txBox="1"/>
          <p:nvPr/>
        </p:nvSpPr>
        <p:spPr>
          <a:xfrm>
            <a:off x="259715" y="6497637"/>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grpSp>
        <p:nvGrpSpPr>
          <p:cNvPr id="64" name="object 64"/>
          <p:cNvGrpSpPr/>
          <p:nvPr/>
        </p:nvGrpSpPr>
        <p:grpSpPr>
          <a:xfrm>
            <a:off x="2086610" y="1731327"/>
            <a:ext cx="3113405" cy="3422650"/>
            <a:chOff x="2086610" y="1731327"/>
            <a:chExt cx="3113405" cy="3422650"/>
          </a:xfrm>
        </p:grpSpPr>
        <p:sp>
          <p:nvSpPr>
            <p:cNvPr id="65" name="object 65"/>
            <p:cNvSpPr/>
            <p:nvPr/>
          </p:nvSpPr>
          <p:spPr>
            <a:xfrm>
              <a:off x="2102485" y="1747202"/>
              <a:ext cx="3081655" cy="3390900"/>
            </a:xfrm>
            <a:custGeom>
              <a:avLst/>
              <a:gdLst/>
              <a:ahLst/>
              <a:cxnLst/>
              <a:rect l="l" t="t" r="r" b="b"/>
              <a:pathLst>
                <a:path w="3081654" h="3390900">
                  <a:moveTo>
                    <a:pt x="2567940" y="0"/>
                  </a:moveTo>
                  <a:lnTo>
                    <a:pt x="513714" y="0"/>
                  </a:lnTo>
                  <a:lnTo>
                    <a:pt x="466725" y="2222"/>
                  </a:lnTo>
                  <a:lnTo>
                    <a:pt x="421322" y="8255"/>
                  </a:lnTo>
                  <a:lnTo>
                    <a:pt x="377189" y="18414"/>
                  </a:lnTo>
                  <a:lnTo>
                    <a:pt x="334327" y="32067"/>
                  </a:lnTo>
                  <a:lnTo>
                    <a:pt x="293369" y="49530"/>
                  </a:lnTo>
                  <a:lnTo>
                    <a:pt x="254317" y="70167"/>
                  </a:lnTo>
                  <a:lnTo>
                    <a:pt x="217487" y="93980"/>
                  </a:lnTo>
                  <a:lnTo>
                    <a:pt x="182562" y="120650"/>
                  </a:lnTo>
                  <a:lnTo>
                    <a:pt x="150494" y="150495"/>
                  </a:lnTo>
                  <a:lnTo>
                    <a:pt x="120650" y="182562"/>
                  </a:lnTo>
                  <a:lnTo>
                    <a:pt x="93979" y="217487"/>
                  </a:lnTo>
                  <a:lnTo>
                    <a:pt x="70167" y="254317"/>
                  </a:lnTo>
                  <a:lnTo>
                    <a:pt x="49529" y="293370"/>
                  </a:lnTo>
                  <a:lnTo>
                    <a:pt x="32067" y="334327"/>
                  </a:lnTo>
                  <a:lnTo>
                    <a:pt x="18414" y="377189"/>
                  </a:lnTo>
                  <a:lnTo>
                    <a:pt x="8254" y="421322"/>
                  </a:lnTo>
                  <a:lnTo>
                    <a:pt x="2222" y="466725"/>
                  </a:lnTo>
                  <a:lnTo>
                    <a:pt x="0" y="513714"/>
                  </a:lnTo>
                  <a:lnTo>
                    <a:pt x="0" y="2877185"/>
                  </a:lnTo>
                  <a:lnTo>
                    <a:pt x="2222" y="2924175"/>
                  </a:lnTo>
                  <a:lnTo>
                    <a:pt x="8254" y="2969577"/>
                  </a:lnTo>
                  <a:lnTo>
                    <a:pt x="18414" y="3013710"/>
                  </a:lnTo>
                  <a:lnTo>
                    <a:pt x="32067" y="3056572"/>
                  </a:lnTo>
                  <a:lnTo>
                    <a:pt x="49529" y="3097530"/>
                  </a:lnTo>
                  <a:lnTo>
                    <a:pt x="70167" y="3136582"/>
                  </a:lnTo>
                  <a:lnTo>
                    <a:pt x="93979" y="3173412"/>
                  </a:lnTo>
                  <a:lnTo>
                    <a:pt x="120650" y="3208337"/>
                  </a:lnTo>
                  <a:lnTo>
                    <a:pt x="150494" y="3240405"/>
                  </a:lnTo>
                  <a:lnTo>
                    <a:pt x="182562" y="3270250"/>
                  </a:lnTo>
                  <a:lnTo>
                    <a:pt x="217487" y="3296920"/>
                  </a:lnTo>
                  <a:lnTo>
                    <a:pt x="254317" y="3320732"/>
                  </a:lnTo>
                  <a:lnTo>
                    <a:pt x="293369" y="3341370"/>
                  </a:lnTo>
                  <a:lnTo>
                    <a:pt x="334327" y="3358832"/>
                  </a:lnTo>
                  <a:lnTo>
                    <a:pt x="377189" y="3372485"/>
                  </a:lnTo>
                  <a:lnTo>
                    <a:pt x="421322" y="3382645"/>
                  </a:lnTo>
                  <a:lnTo>
                    <a:pt x="466725" y="3388677"/>
                  </a:lnTo>
                  <a:lnTo>
                    <a:pt x="513714" y="3390900"/>
                  </a:lnTo>
                  <a:lnTo>
                    <a:pt x="2567940" y="3390900"/>
                  </a:lnTo>
                  <a:lnTo>
                    <a:pt x="2614612" y="3388677"/>
                  </a:lnTo>
                  <a:lnTo>
                    <a:pt x="2660332" y="3382645"/>
                  </a:lnTo>
                  <a:lnTo>
                    <a:pt x="2704465" y="3372485"/>
                  </a:lnTo>
                  <a:lnTo>
                    <a:pt x="2747010" y="3358832"/>
                  </a:lnTo>
                  <a:lnTo>
                    <a:pt x="2787967" y="3341370"/>
                  </a:lnTo>
                  <a:lnTo>
                    <a:pt x="2827019" y="3320732"/>
                  </a:lnTo>
                  <a:lnTo>
                    <a:pt x="2864167" y="3296920"/>
                  </a:lnTo>
                  <a:lnTo>
                    <a:pt x="2898775" y="3270250"/>
                  </a:lnTo>
                  <a:lnTo>
                    <a:pt x="2931160" y="3240405"/>
                  </a:lnTo>
                  <a:lnTo>
                    <a:pt x="2960687" y="3208337"/>
                  </a:lnTo>
                  <a:lnTo>
                    <a:pt x="2987675" y="3173412"/>
                  </a:lnTo>
                  <a:lnTo>
                    <a:pt x="3011487" y="3136582"/>
                  </a:lnTo>
                  <a:lnTo>
                    <a:pt x="3032125" y="3097530"/>
                  </a:lnTo>
                  <a:lnTo>
                    <a:pt x="3049269" y="3056572"/>
                  </a:lnTo>
                  <a:lnTo>
                    <a:pt x="3063240" y="3013710"/>
                  </a:lnTo>
                  <a:lnTo>
                    <a:pt x="3073400" y="2969577"/>
                  </a:lnTo>
                  <a:lnTo>
                    <a:pt x="3079432" y="2924175"/>
                  </a:lnTo>
                  <a:lnTo>
                    <a:pt x="3081654" y="2877185"/>
                  </a:lnTo>
                  <a:lnTo>
                    <a:pt x="3081654" y="513714"/>
                  </a:lnTo>
                  <a:lnTo>
                    <a:pt x="3079432" y="466725"/>
                  </a:lnTo>
                  <a:lnTo>
                    <a:pt x="3073400" y="421322"/>
                  </a:lnTo>
                  <a:lnTo>
                    <a:pt x="3063240" y="377189"/>
                  </a:lnTo>
                  <a:lnTo>
                    <a:pt x="3049269" y="334327"/>
                  </a:lnTo>
                  <a:lnTo>
                    <a:pt x="3032125" y="293370"/>
                  </a:lnTo>
                  <a:lnTo>
                    <a:pt x="3011487" y="254317"/>
                  </a:lnTo>
                  <a:lnTo>
                    <a:pt x="2987675" y="217487"/>
                  </a:lnTo>
                  <a:lnTo>
                    <a:pt x="2960687" y="182562"/>
                  </a:lnTo>
                  <a:lnTo>
                    <a:pt x="2931160" y="150495"/>
                  </a:lnTo>
                  <a:lnTo>
                    <a:pt x="2898775" y="120650"/>
                  </a:lnTo>
                  <a:lnTo>
                    <a:pt x="2864167" y="93980"/>
                  </a:lnTo>
                  <a:lnTo>
                    <a:pt x="2827019" y="70167"/>
                  </a:lnTo>
                  <a:lnTo>
                    <a:pt x="2787967" y="49530"/>
                  </a:lnTo>
                  <a:lnTo>
                    <a:pt x="2747010" y="32067"/>
                  </a:lnTo>
                  <a:lnTo>
                    <a:pt x="2704465" y="18414"/>
                  </a:lnTo>
                  <a:lnTo>
                    <a:pt x="2660332" y="8255"/>
                  </a:lnTo>
                  <a:lnTo>
                    <a:pt x="2614612" y="2222"/>
                  </a:lnTo>
                  <a:lnTo>
                    <a:pt x="2567940" y="0"/>
                  </a:lnTo>
                  <a:close/>
                </a:path>
              </a:pathLst>
            </a:custGeom>
            <a:solidFill>
              <a:srgbClr val="000000"/>
            </a:solidFill>
          </p:spPr>
          <p:txBody>
            <a:bodyPr wrap="square" lIns="0" tIns="0" rIns="0" bIns="0" rtlCol="0"/>
            <a:lstStyle/>
            <a:p>
              <a:endParaRPr/>
            </a:p>
          </p:txBody>
        </p:sp>
        <p:sp>
          <p:nvSpPr>
            <p:cNvPr id="66" name="object 66"/>
            <p:cNvSpPr/>
            <p:nvPr/>
          </p:nvSpPr>
          <p:spPr>
            <a:xfrm>
              <a:off x="2102485" y="1747202"/>
              <a:ext cx="3081655" cy="3390900"/>
            </a:xfrm>
            <a:custGeom>
              <a:avLst/>
              <a:gdLst/>
              <a:ahLst/>
              <a:cxnLst/>
              <a:rect l="l" t="t" r="r" b="b"/>
              <a:pathLst>
                <a:path w="3081654" h="3390900">
                  <a:moveTo>
                    <a:pt x="0" y="513714"/>
                  </a:moveTo>
                  <a:lnTo>
                    <a:pt x="2222" y="466725"/>
                  </a:lnTo>
                  <a:lnTo>
                    <a:pt x="8254" y="421322"/>
                  </a:lnTo>
                  <a:lnTo>
                    <a:pt x="18414" y="377189"/>
                  </a:lnTo>
                  <a:lnTo>
                    <a:pt x="32067" y="334327"/>
                  </a:lnTo>
                  <a:lnTo>
                    <a:pt x="49529" y="293370"/>
                  </a:lnTo>
                  <a:lnTo>
                    <a:pt x="70167" y="254317"/>
                  </a:lnTo>
                  <a:lnTo>
                    <a:pt x="93979" y="217487"/>
                  </a:lnTo>
                  <a:lnTo>
                    <a:pt x="120650" y="182562"/>
                  </a:lnTo>
                  <a:lnTo>
                    <a:pt x="150494" y="150495"/>
                  </a:lnTo>
                  <a:lnTo>
                    <a:pt x="182562" y="120650"/>
                  </a:lnTo>
                  <a:lnTo>
                    <a:pt x="217487" y="93980"/>
                  </a:lnTo>
                  <a:lnTo>
                    <a:pt x="254317" y="70167"/>
                  </a:lnTo>
                  <a:lnTo>
                    <a:pt x="293369" y="49530"/>
                  </a:lnTo>
                  <a:lnTo>
                    <a:pt x="334327" y="32067"/>
                  </a:lnTo>
                  <a:lnTo>
                    <a:pt x="377189" y="18414"/>
                  </a:lnTo>
                  <a:lnTo>
                    <a:pt x="421322" y="8255"/>
                  </a:lnTo>
                  <a:lnTo>
                    <a:pt x="466725" y="2222"/>
                  </a:lnTo>
                  <a:lnTo>
                    <a:pt x="513714" y="0"/>
                  </a:lnTo>
                  <a:lnTo>
                    <a:pt x="2567940" y="0"/>
                  </a:lnTo>
                  <a:lnTo>
                    <a:pt x="2614612" y="2222"/>
                  </a:lnTo>
                  <a:lnTo>
                    <a:pt x="2660332" y="8255"/>
                  </a:lnTo>
                  <a:lnTo>
                    <a:pt x="2704465" y="18414"/>
                  </a:lnTo>
                  <a:lnTo>
                    <a:pt x="2747010" y="32067"/>
                  </a:lnTo>
                  <a:lnTo>
                    <a:pt x="2787967" y="49530"/>
                  </a:lnTo>
                  <a:lnTo>
                    <a:pt x="2827019" y="70167"/>
                  </a:lnTo>
                  <a:lnTo>
                    <a:pt x="2864167" y="93980"/>
                  </a:lnTo>
                  <a:lnTo>
                    <a:pt x="2898775" y="120650"/>
                  </a:lnTo>
                  <a:lnTo>
                    <a:pt x="2931160" y="150495"/>
                  </a:lnTo>
                  <a:lnTo>
                    <a:pt x="2960687" y="182562"/>
                  </a:lnTo>
                  <a:lnTo>
                    <a:pt x="2987675" y="217487"/>
                  </a:lnTo>
                  <a:lnTo>
                    <a:pt x="3011487" y="254317"/>
                  </a:lnTo>
                  <a:lnTo>
                    <a:pt x="3032125" y="293370"/>
                  </a:lnTo>
                  <a:lnTo>
                    <a:pt x="3049269" y="334327"/>
                  </a:lnTo>
                  <a:lnTo>
                    <a:pt x="3063240" y="377189"/>
                  </a:lnTo>
                  <a:lnTo>
                    <a:pt x="3073400" y="421322"/>
                  </a:lnTo>
                  <a:lnTo>
                    <a:pt x="3079432" y="466725"/>
                  </a:lnTo>
                  <a:lnTo>
                    <a:pt x="3081654" y="513714"/>
                  </a:lnTo>
                  <a:lnTo>
                    <a:pt x="3081654" y="2877185"/>
                  </a:lnTo>
                  <a:lnTo>
                    <a:pt x="3079432" y="2924175"/>
                  </a:lnTo>
                  <a:lnTo>
                    <a:pt x="3073400" y="2969577"/>
                  </a:lnTo>
                  <a:lnTo>
                    <a:pt x="3063240" y="3013710"/>
                  </a:lnTo>
                  <a:lnTo>
                    <a:pt x="3049269" y="3056572"/>
                  </a:lnTo>
                  <a:lnTo>
                    <a:pt x="3032125" y="3097530"/>
                  </a:lnTo>
                  <a:lnTo>
                    <a:pt x="3011487" y="3136582"/>
                  </a:lnTo>
                  <a:lnTo>
                    <a:pt x="2987675" y="3173412"/>
                  </a:lnTo>
                  <a:lnTo>
                    <a:pt x="2960687" y="3208337"/>
                  </a:lnTo>
                  <a:lnTo>
                    <a:pt x="2931160" y="3240405"/>
                  </a:lnTo>
                  <a:lnTo>
                    <a:pt x="2898775" y="3270250"/>
                  </a:lnTo>
                  <a:lnTo>
                    <a:pt x="2864167" y="3296920"/>
                  </a:lnTo>
                  <a:lnTo>
                    <a:pt x="2827019" y="3320732"/>
                  </a:lnTo>
                  <a:lnTo>
                    <a:pt x="2787967" y="3341370"/>
                  </a:lnTo>
                  <a:lnTo>
                    <a:pt x="2747010" y="3358832"/>
                  </a:lnTo>
                  <a:lnTo>
                    <a:pt x="2704465" y="3372485"/>
                  </a:lnTo>
                  <a:lnTo>
                    <a:pt x="2660332" y="3382645"/>
                  </a:lnTo>
                  <a:lnTo>
                    <a:pt x="2614612" y="3388677"/>
                  </a:lnTo>
                  <a:lnTo>
                    <a:pt x="2567940" y="3390900"/>
                  </a:lnTo>
                  <a:lnTo>
                    <a:pt x="513714" y="3390900"/>
                  </a:lnTo>
                  <a:lnTo>
                    <a:pt x="466725" y="3388677"/>
                  </a:lnTo>
                  <a:lnTo>
                    <a:pt x="421322" y="3382645"/>
                  </a:lnTo>
                  <a:lnTo>
                    <a:pt x="377189" y="3372485"/>
                  </a:lnTo>
                  <a:lnTo>
                    <a:pt x="334327" y="3358832"/>
                  </a:lnTo>
                  <a:lnTo>
                    <a:pt x="293369" y="3341370"/>
                  </a:lnTo>
                  <a:lnTo>
                    <a:pt x="254317" y="3320732"/>
                  </a:lnTo>
                  <a:lnTo>
                    <a:pt x="217487" y="3296920"/>
                  </a:lnTo>
                  <a:lnTo>
                    <a:pt x="182562" y="3270250"/>
                  </a:lnTo>
                  <a:lnTo>
                    <a:pt x="150494" y="3240405"/>
                  </a:lnTo>
                  <a:lnTo>
                    <a:pt x="120650" y="3208337"/>
                  </a:lnTo>
                  <a:lnTo>
                    <a:pt x="93979" y="3173412"/>
                  </a:lnTo>
                  <a:lnTo>
                    <a:pt x="70167" y="3136582"/>
                  </a:lnTo>
                  <a:lnTo>
                    <a:pt x="49529" y="3097530"/>
                  </a:lnTo>
                  <a:lnTo>
                    <a:pt x="32067" y="3056572"/>
                  </a:lnTo>
                  <a:lnTo>
                    <a:pt x="18414" y="3013710"/>
                  </a:lnTo>
                  <a:lnTo>
                    <a:pt x="8254" y="2969577"/>
                  </a:lnTo>
                  <a:lnTo>
                    <a:pt x="2222" y="2924175"/>
                  </a:lnTo>
                  <a:lnTo>
                    <a:pt x="0" y="2877185"/>
                  </a:lnTo>
                  <a:lnTo>
                    <a:pt x="0" y="513714"/>
                  </a:lnTo>
                </a:path>
              </a:pathLst>
            </a:custGeom>
            <a:ln w="31750">
              <a:solidFill>
                <a:srgbClr val="FFB800"/>
              </a:solidFill>
            </a:ln>
          </p:spPr>
          <p:txBody>
            <a:bodyPr wrap="square" lIns="0" tIns="0" rIns="0" bIns="0" rtlCol="0"/>
            <a:lstStyle/>
            <a:p>
              <a:endParaRPr/>
            </a:p>
          </p:txBody>
        </p:sp>
        <p:sp>
          <p:nvSpPr>
            <p:cNvPr id="67" name="object 67"/>
            <p:cNvSpPr/>
            <p:nvPr/>
          </p:nvSpPr>
          <p:spPr>
            <a:xfrm>
              <a:off x="3076257" y="2527934"/>
              <a:ext cx="961390" cy="869315"/>
            </a:xfrm>
            <a:custGeom>
              <a:avLst/>
              <a:gdLst/>
              <a:ahLst/>
              <a:cxnLst/>
              <a:rect l="l" t="t" r="r" b="b"/>
              <a:pathLst>
                <a:path w="961389" h="869314">
                  <a:moveTo>
                    <a:pt x="783272" y="0"/>
                  </a:moveTo>
                  <a:lnTo>
                    <a:pt x="87630" y="630237"/>
                  </a:lnTo>
                  <a:lnTo>
                    <a:pt x="0" y="869314"/>
                  </a:lnTo>
                  <a:lnTo>
                    <a:pt x="265747" y="790257"/>
                  </a:lnTo>
                  <a:lnTo>
                    <a:pt x="275590" y="781367"/>
                  </a:lnTo>
                  <a:lnTo>
                    <a:pt x="118427" y="781367"/>
                  </a:lnTo>
                  <a:lnTo>
                    <a:pt x="97472" y="762317"/>
                  </a:lnTo>
                  <a:lnTo>
                    <a:pt x="136207" y="655637"/>
                  </a:lnTo>
                  <a:lnTo>
                    <a:pt x="160337" y="641985"/>
                  </a:lnTo>
                  <a:lnTo>
                    <a:pt x="187007" y="637857"/>
                  </a:lnTo>
                  <a:lnTo>
                    <a:pt x="434340" y="637857"/>
                  </a:lnTo>
                  <a:lnTo>
                    <a:pt x="961390" y="160972"/>
                  </a:lnTo>
                  <a:lnTo>
                    <a:pt x="783272" y="0"/>
                  </a:lnTo>
                  <a:close/>
                </a:path>
                <a:path w="961389" h="869314">
                  <a:moveTo>
                    <a:pt x="434340" y="637857"/>
                  </a:moveTo>
                  <a:lnTo>
                    <a:pt x="187007" y="637857"/>
                  </a:lnTo>
                  <a:lnTo>
                    <a:pt x="213359" y="642619"/>
                  </a:lnTo>
                  <a:lnTo>
                    <a:pt x="236537" y="656907"/>
                  </a:lnTo>
                  <a:lnTo>
                    <a:pt x="252094" y="677862"/>
                  </a:lnTo>
                  <a:lnTo>
                    <a:pt x="257492" y="701357"/>
                  </a:lnTo>
                  <a:lnTo>
                    <a:pt x="252094" y="725169"/>
                  </a:lnTo>
                  <a:lnTo>
                    <a:pt x="236537" y="746125"/>
                  </a:lnTo>
                  <a:lnTo>
                    <a:pt x="118427" y="781367"/>
                  </a:lnTo>
                  <a:lnTo>
                    <a:pt x="275590" y="781367"/>
                  </a:lnTo>
                  <a:lnTo>
                    <a:pt x="434340" y="637857"/>
                  </a:lnTo>
                  <a:close/>
                </a:path>
              </a:pathLst>
            </a:custGeom>
            <a:solidFill>
              <a:srgbClr val="FFB800"/>
            </a:solidFill>
          </p:spPr>
          <p:txBody>
            <a:bodyPr wrap="square" lIns="0" tIns="0" rIns="0" bIns="0" rtlCol="0"/>
            <a:lstStyle/>
            <a:p>
              <a:endParaRPr/>
            </a:p>
          </p:txBody>
        </p:sp>
        <p:pic>
          <p:nvPicPr>
            <p:cNvPr id="68" name="object 68"/>
            <p:cNvPicPr/>
            <p:nvPr/>
          </p:nvPicPr>
          <p:blipFill>
            <a:blip r:embed="rId3" cstate="print"/>
            <a:stretch>
              <a:fillRect/>
            </a:stretch>
          </p:blipFill>
          <p:spPr>
            <a:xfrm>
              <a:off x="3166110" y="3158172"/>
              <a:ext cx="175577" cy="159067"/>
            </a:xfrm>
            <a:prstGeom prst="rect">
              <a:avLst/>
            </a:prstGeom>
          </p:spPr>
        </p:pic>
        <p:sp>
          <p:nvSpPr>
            <p:cNvPr id="69" name="object 69"/>
            <p:cNvSpPr/>
            <p:nvPr/>
          </p:nvSpPr>
          <p:spPr>
            <a:xfrm>
              <a:off x="3076257" y="2527934"/>
              <a:ext cx="961390" cy="869315"/>
            </a:xfrm>
            <a:custGeom>
              <a:avLst/>
              <a:gdLst/>
              <a:ahLst/>
              <a:cxnLst/>
              <a:rect l="l" t="t" r="r" b="b"/>
              <a:pathLst>
                <a:path w="961389" h="869314">
                  <a:moveTo>
                    <a:pt x="783272" y="0"/>
                  </a:moveTo>
                  <a:lnTo>
                    <a:pt x="87630" y="630237"/>
                  </a:lnTo>
                  <a:lnTo>
                    <a:pt x="0" y="869314"/>
                  </a:lnTo>
                  <a:lnTo>
                    <a:pt x="265747" y="790257"/>
                  </a:lnTo>
                  <a:lnTo>
                    <a:pt x="961390" y="160972"/>
                  </a:lnTo>
                </a:path>
              </a:pathLst>
            </a:custGeom>
            <a:ln w="15240">
              <a:solidFill>
                <a:srgbClr val="FFB800"/>
              </a:solidFill>
            </a:ln>
          </p:spPr>
          <p:txBody>
            <a:bodyPr wrap="square" lIns="0" tIns="0" rIns="0" bIns="0" rtlCol="0"/>
            <a:lstStyle/>
            <a:p>
              <a:endParaRPr/>
            </a:p>
          </p:txBody>
        </p:sp>
        <p:sp>
          <p:nvSpPr>
            <p:cNvPr id="70" name="object 70"/>
            <p:cNvSpPr/>
            <p:nvPr/>
          </p:nvSpPr>
          <p:spPr>
            <a:xfrm>
              <a:off x="3898582" y="2389822"/>
              <a:ext cx="292100" cy="262890"/>
            </a:xfrm>
            <a:custGeom>
              <a:avLst/>
              <a:gdLst/>
              <a:ahLst/>
              <a:cxnLst/>
              <a:rect l="l" t="t" r="r" b="b"/>
              <a:pathLst>
                <a:path w="292100" h="262889">
                  <a:moveTo>
                    <a:pt x="137159" y="0"/>
                  </a:moveTo>
                  <a:lnTo>
                    <a:pt x="116204" y="3810"/>
                  </a:lnTo>
                  <a:lnTo>
                    <a:pt x="97472" y="15239"/>
                  </a:lnTo>
                  <a:lnTo>
                    <a:pt x="0" y="103187"/>
                  </a:lnTo>
                  <a:lnTo>
                    <a:pt x="176847" y="262889"/>
                  </a:lnTo>
                  <a:lnTo>
                    <a:pt x="274002" y="174942"/>
                  </a:lnTo>
                  <a:lnTo>
                    <a:pt x="287337" y="158750"/>
                  </a:lnTo>
                  <a:lnTo>
                    <a:pt x="292100" y="140017"/>
                  </a:lnTo>
                  <a:lnTo>
                    <a:pt x="287972" y="121285"/>
                  </a:lnTo>
                  <a:lnTo>
                    <a:pt x="275589" y="104457"/>
                  </a:lnTo>
                  <a:lnTo>
                    <a:pt x="176847" y="15239"/>
                  </a:lnTo>
                  <a:lnTo>
                    <a:pt x="158114" y="3810"/>
                  </a:lnTo>
                  <a:lnTo>
                    <a:pt x="137159" y="0"/>
                  </a:lnTo>
                  <a:close/>
                </a:path>
              </a:pathLst>
            </a:custGeom>
            <a:solidFill>
              <a:srgbClr val="FFB800"/>
            </a:solidFill>
          </p:spPr>
          <p:txBody>
            <a:bodyPr wrap="square" lIns="0" tIns="0" rIns="0" bIns="0" rtlCol="0"/>
            <a:lstStyle/>
            <a:p>
              <a:endParaRPr/>
            </a:p>
          </p:txBody>
        </p:sp>
        <p:sp>
          <p:nvSpPr>
            <p:cNvPr id="71" name="object 71"/>
            <p:cNvSpPr/>
            <p:nvPr/>
          </p:nvSpPr>
          <p:spPr>
            <a:xfrm>
              <a:off x="3898582" y="2389822"/>
              <a:ext cx="292100" cy="262890"/>
            </a:xfrm>
            <a:custGeom>
              <a:avLst/>
              <a:gdLst/>
              <a:ahLst/>
              <a:cxnLst/>
              <a:rect l="l" t="t" r="r" b="b"/>
              <a:pathLst>
                <a:path w="292100" h="262889">
                  <a:moveTo>
                    <a:pt x="275589" y="104457"/>
                  </a:moveTo>
                  <a:lnTo>
                    <a:pt x="176847" y="15239"/>
                  </a:lnTo>
                  <a:lnTo>
                    <a:pt x="158114" y="3810"/>
                  </a:lnTo>
                  <a:lnTo>
                    <a:pt x="137159" y="0"/>
                  </a:lnTo>
                  <a:lnTo>
                    <a:pt x="116204" y="3810"/>
                  </a:lnTo>
                  <a:lnTo>
                    <a:pt x="97472" y="15239"/>
                  </a:lnTo>
                  <a:lnTo>
                    <a:pt x="0" y="103187"/>
                  </a:lnTo>
                  <a:lnTo>
                    <a:pt x="176847" y="262889"/>
                  </a:lnTo>
                  <a:lnTo>
                    <a:pt x="274002" y="174942"/>
                  </a:lnTo>
                  <a:lnTo>
                    <a:pt x="287337" y="158750"/>
                  </a:lnTo>
                  <a:lnTo>
                    <a:pt x="292100" y="140017"/>
                  </a:lnTo>
                  <a:lnTo>
                    <a:pt x="287972" y="121285"/>
                  </a:lnTo>
                  <a:lnTo>
                    <a:pt x="275589" y="104457"/>
                  </a:lnTo>
                </a:path>
              </a:pathLst>
            </a:custGeom>
            <a:ln w="15240">
              <a:solidFill>
                <a:srgbClr val="FFB800"/>
              </a:solidFill>
            </a:ln>
          </p:spPr>
          <p:txBody>
            <a:bodyPr wrap="square" lIns="0" tIns="0" rIns="0" bIns="0" rtlCol="0"/>
            <a:lstStyle/>
            <a:p>
              <a:endParaRPr/>
            </a:p>
          </p:txBody>
        </p:sp>
      </p:grpSp>
      <p:sp>
        <p:nvSpPr>
          <p:cNvPr id="72" name="object 72"/>
          <p:cNvSpPr txBox="1"/>
          <p:nvPr/>
        </p:nvSpPr>
        <p:spPr>
          <a:xfrm>
            <a:off x="2572385" y="3743007"/>
            <a:ext cx="2084705" cy="694055"/>
          </a:xfrm>
          <a:prstGeom prst="rect">
            <a:avLst/>
          </a:prstGeom>
        </p:spPr>
        <p:txBody>
          <a:bodyPr vert="horz" wrap="square" lIns="0" tIns="12700" rIns="0" bIns="0" rtlCol="0">
            <a:spAutoFit/>
          </a:bodyPr>
          <a:lstStyle/>
          <a:p>
            <a:pPr marL="12700" marR="5080" indent="-635" algn="ctr">
              <a:lnSpc>
                <a:spcPct val="100000"/>
              </a:lnSpc>
              <a:spcBef>
                <a:spcPts val="100"/>
              </a:spcBef>
            </a:pPr>
            <a:r>
              <a:rPr sz="1100" spc="85" dirty="0">
                <a:solidFill>
                  <a:srgbClr val="FFFFFF"/>
                </a:solidFill>
                <a:latin typeface="Calibri"/>
                <a:cs typeface="Calibri"/>
              </a:rPr>
              <a:t>όπου </a:t>
            </a:r>
            <a:r>
              <a:rPr sz="1100" spc="75" dirty="0">
                <a:solidFill>
                  <a:srgbClr val="FFFFFF"/>
                </a:solidFill>
                <a:latin typeface="Calibri"/>
                <a:cs typeface="Calibri"/>
              </a:rPr>
              <a:t>τα </a:t>
            </a:r>
            <a:r>
              <a:rPr sz="1100" spc="80" dirty="0">
                <a:solidFill>
                  <a:srgbClr val="FFFFFF"/>
                </a:solidFill>
                <a:latin typeface="Calibri"/>
                <a:cs typeface="Calibri"/>
              </a:rPr>
              <a:t>γράμματα </a:t>
            </a:r>
            <a:r>
              <a:rPr sz="1100" spc="75" dirty="0">
                <a:solidFill>
                  <a:srgbClr val="FFFFFF"/>
                </a:solidFill>
                <a:latin typeface="Calibri"/>
                <a:cs typeface="Calibri"/>
              </a:rPr>
              <a:t>του </a:t>
            </a:r>
            <a:r>
              <a:rPr sz="1100" b="1" spc="85" dirty="0">
                <a:solidFill>
                  <a:srgbClr val="FFFFFF"/>
                </a:solidFill>
                <a:latin typeface="Calibri"/>
                <a:cs typeface="Calibri"/>
              </a:rPr>
              <a:t>απλού </a:t>
            </a:r>
            <a:r>
              <a:rPr sz="1100" b="1" spc="90" dirty="0">
                <a:solidFill>
                  <a:srgbClr val="FFFFFF"/>
                </a:solidFill>
                <a:latin typeface="Calibri"/>
                <a:cs typeface="Calibri"/>
              </a:rPr>
              <a:t> </a:t>
            </a:r>
            <a:r>
              <a:rPr sz="1100" b="1" spc="75" dirty="0">
                <a:solidFill>
                  <a:srgbClr val="FFFFFF"/>
                </a:solidFill>
                <a:latin typeface="Calibri"/>
                <a:cs typeface="Calibri"/>
              </a:rPr>
              <a:t>κειμένου</a:t>
            </a:r>
            <a:r>
              <a:rPr sz="1100" b="1" spc="10" dirty="0">
                <a:solidFill>
                  <a:srgbClr val="FFFFFF"/>
                </a:solidFill>
                <a:latin typeface="Calibri"/>
                <a:cs typeface="Calibri"/>
              </a:rPr>
              <a:t> </a:t>
            </a:r>
            <a:r>
              <a:rPr sz="1100" b="1" spc="70" dirty="0">
                <a:solidFill>
                  <a:srgbClr val="FFFFFF"/>
                </a:solidFill>
                <a:latin typeface="Calibri"/>
                <a:cs typeface="Calibri"/>
              </a:rPr>
              <a:t>αντικαθίστανται</a:t>
            </a:r>
            <a:r>
              <a:rPr sz="1100" b="1" spc="20" dirty="0">
                <a:solidFill>
                  <a:srgbClr val="FFFFFF"/>
                </a:solidFill>
                <a:latin typeface="Calibri"/>
                <a:cs typeface="Calibri"/>
              </a:rPr>
              <a:t> </a:t>
            </a:r>
            <a:r>
              <a:rPr sz="1100" spc="90" dirty="0">
                <a:solidFill>
                  <a:srgbClr val="FFFFFF"/>
                </a:solidFill>
                <a:latin typeface="Calibri"/>
                <a:cs typeface="Calibri"/>
              </a:rPr>
              <a:t>από </a:t>
            </a:r>
            <a:r>
              <a:rPr sz="1100" spc="-235" dirty="0">
                <a:solidFill>
                  <a:srgbClr val="FFFFFF"/>
                </a:solidFill>
                <a:latin typeface="Calibri"/>
                <a:cs typeface="Calibri"/>
              </a:rPr>
              <a:t> </a:t>
            </a:r>
            <a:r>
              <a:rPr sz="1100" spc="80" dirty="0">
                <a:solidFill>
                  <a:srgbClr val="FFFFFF"/>
                </a:solidFill>
                <a:latin typeface="Calibri"/>
                <a:cs typeface="Calibri"/>
              </a:rPr>
              <a:t>άλλα </a:t>
            </a:r>
            <a:r>
              <a:rPr sz="1100" b="1" spc="85" dirty="0">
                <a:solidFill>
                  <a:srgbClr val="FFFFFF"/>
                </a:solidFill>
                <a:latin typeface="Calibri"/>
                <a:cs typeface="Calibri"/>
              </a:rPr>
              <a:t>γράμματα </a:t>
            </a:r>
            <a:r>
              <a:rPr sz="1100" spc="85" dirty="0">
                <a:solidFill>
                  <a:srgbClr val="FFFFFF"/>
                </a:solidFill>
                <a:latin typeface="Calibri"/>
                <a:cs typeface="Calibri"/>
              </a:rPr>
              <a:t>ή </a:t>
            </a:r>
            <a:r>
              <a:rPr sz="1100" spc="90" dirty="0">
                <a:solidFill>
                  <a:srgbClr val="FFFFFF"/>
                </a:solidFill>
                <a:latin typeface="Calibri"/>
                <a:cs typeface="Calibri"/>
              </a:rPr>
              <a:t>από </a:t>
            </a:r>
            <a:r>
              <a:rPr sz="1100" spc="95" dirty="0">
                <a:solidFill>
                  <a:srgbClr val="FFFFFF"/>
                </a:solidFill>
                <a:latin typeface="Calibri"/>
                <a:cs typeface="Calibri"/>
              </a:rPr>
              <a:t> </a:t>
            </a:r>
            <a:r>
              <a:rPr sz="1100" b="1" spc="80" dirty="0">
                <a:solidFill>
                  <a:srgbClr val="FFFFFF"/>
                </a:solidFill>
                <a:latin typeface="Calibri"/>
                <a:cs typeface="Calibri"/>
              </a:rPr>
              <a:t>αριθμούς</a:t>
            </a:r>
            <a:r>
              <a:rPr sz="1100" b="1" spc="30" dirty="0">
                <a:solidFill>
                  <a:srgbClr val="FFFFFF"/>
                </a:solidFill>
                <a:latin typeface="Calibri"/>
                <a:cs typeface="Calibri"/>
              </a:rPr>
              <a:t> </a:t>
            </a:r>
            <a:r>
              <a:rPr sz="1100" spc="85" dirty="0">
                <a:solidFill>
                  <a:srgbClr val="FFFFFF"/>
                </a:solidFill>
                <a:latin typeface="Calibri"/>
                <a:cs typeface="Calibri"/>
              </a:rPr>
              <a:t>ή</a:t>
            </a:r>
            <a:r>
              <a:rPr sz="1100" spc="30" dirty="0">
                <a:solidFill>
                  <a:srgbClr val="FFFFFF"/>
                </a:solidFill>
                <a:latin typeface="Calibri"/>
                <a:cs typeface="Calibri"/>
              </a:rPr>
              <a:t> </a:t>
            </a:r>
            <a:r>
              <a:rPr sz="1100" spc="75" dirty="0">
                <a:solidFill>
                  <a:srgbClr val="FFFFFF"/>
                </a:solidFill>
                <a:latin typeface="Calibri"/>
                <a:cs typeface="Calibri"/>
              </a:rPr>
              <a:t>σύμβολα</a:t>
            </a:r>
            <a:endParaRPr sz="110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1190" y="8889"/>
            <a:ext cx="11127740" cy="6837680"/>
            <a:chOff x="631190" y="8889"/>
            <a:chExt cx="1112774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8140382" y="1895157"/>
              <a:ext cx="3602990" cy="3390900"/>
            </a:xfrm>
            <a:custGeom>
              <a:avLst/>
              <a:gdLst/>
              <a:ahLst/>
              <a:cxnLst/>
              <a:rect l="l" t="t" r="r" b="b"/>
              <a:pathLst>
                <a:path w="3602990" h="3390900">
                  <a:moveTo>
                    <a:pt x="3037522" y="0"/>
                  </a:moveTo>
                  <a:lnTo>
                    <a:pt x="565150" y="0"/>
                  </a:lnTo>
                  <a:lnTo>
                    <a:pt x="516254" y="2222"/>
                  </a:lnTo>
                  <a:lnTo>
                    <a:pt x="468629" y="8254"/>
                  </a:lnTo>
                  <a:lnTo>
                    <a:pt x="422592" y="18097"/>
                  </a:lnTo>
                  <a:lnTo>
                    <a:pt x="377825" y="31750"/>
                  </a:lnTo>
                  <a:lnTo>
                    <a:pt x="334645" y="48894"/>
                  </a:lnTo>
                  <a:lnTo>
                    <a:pt x="293370" y="69532"/>
                  </a:lnTo>
                  <a:lnTo>
                    <a:pt x="254000" y="93344"/>
                  </a:lnTo>
                  <a:lnTo>
                    <a:pt x="216852" y="120014"/>
                  </a:lnTo>
                  <a:lnTo>
                    <a:pt x="181927" y="149542"/>
                  </a:lnTo>
                  <a:lnTo>
                    <a:pt x="149542" y="181927"/>
                  </a:lnTo>
                  <a:lnTo>
                    <a:pt x="120014" y="216852"/>
                  </a:lnTo>
                  <a:lnTo>
                    <a:pt x="93345" y="254000"/>
                  </a:lnTo>
                  <a:lnTo>
                    <a:pt x="69532" y="293369"/>
                  </a:lnTo>
                  <a:lnTo>
                    <a:pt x="48895" y="334644"/>
                  </a:lnTo>
                  <a:lnTo>
                    <a:pt x="31750" y="377825"/>
                  </a:lnTo>
                  <a:lnTo>
                    <a:pt x="18097" y="422592"/>
                  </a:lnTo>
                  <a:lnTo>
                    <a:pt x="8254" y="468629"/>
                  </a:lnTo>
                  <a:lnTo>
                    <a:pt x="2222" y="516254"/>
                  </a:lnTo>
                  <a:lnTo>
                    <a:pt x="0" y="565150"/>
                  </a:lnTo>
                  <a:lnTo>
                    <a:pt x="0" y="2825749"/>
                  </a:lnTo>
                  <a:lnTo>
                    <a:pt x="2222" y="2874644"/>
                  </a:lnTo>
                  <a:lnTo>
                    <a:pt x="8254" y="2922269"/>
                  </a:lnTo>
                  <a:lnTo>
                    <a:pt x="18097" y="2968307"/>
                  </a:lnTo>
                  <a:lnTo>
                    <a:pt x="31750" y="3013074"/>
                  </a:lnTo>
                  <a:lnTo>
                    <a:pt x="48895" y="3056254"/>
                  </a:lnTo>
                  <a:lnTo>
                    <a:pt x="69532" y="3097529"/>
                  </a:lnTo>
                  <a:lnTo>
                    <a:pt x="93345" y="3136899"/>
                  </a:lnTo>
                  <a:lnTo>
                    <a:pt x="120014" y="3174047"/>
                  </a:lnTo>
                  <a:lnTo>
                    <a:pt x="149542" y="3208972"/>
                  </a:lnTo>
                  <a:lnTo>
                    <a:pt x="181927" y="3241357"/>
                  </a:lnTo>
                  <a:lnTo>
                    <a:pt x="216852" y="3270884"/>
                  </a:lnTo>
                  <a:lnTo>
                    <a:pt x="254000" y="3297554"/>
                  </a:lnTo>
                  <a:lnTo>
                    <a:pt x="293370" y="3321367"/>
                  </a:lnTo>
                  <a:lnTo>
                    <a:pt x="334645" y="3342004"/>
                  </a:lnTo>
                  <a:lnTo>
                    <a:pt x="377825" y="3359150"/>
                  </a:lnTo>
                  <a:lnTo>
                    <a:pt x="422592" y="3372802"/>
                  </a:lnTo>
                  <a:lnTo>
                    <a:pt x="468629" y="3382644"/>
                  </a:lnTo>
                  <a:lnTo>
                    <a:pt x="516254" y="3388677"/>
                  </a:lnTo>
                  <a:lnTo>
                    <a:pt x="565150" y="3390900"/>
                  </a:lnTo>
                  <a:lnTo>
                    <a:pt x="3037522" y="3390900"/>
                  </a:lnTo>
                  <a:lnTo>
                    <a:pt x="3086417" y="3388677"/>
                  </a:lnTo>
                  <a:lnTo>
                    <a:pt x="3134042" y="3382644"/>
                  </a:lnTo>
                  <a:lnTo>
                    <a:pt x="3180397" y="3372802"/>
                  </a:lnTo>
                  <a:lnTo>
                    <a:pt x="3225164" y="3359150"/>
                  </a:lnTo>
                  <a:lnTo>
                    <a:pt x="3268345" y="3342004"/>
                  </a:lnTo>
                  <a:lnTo>
                    <a:pt x="3309620" y="3321367"/>
                  </a:lnTo>
                  <a:lnTo>
                    <a:pt x="3348672" y="3297554"/>
                  </a:lnTo>
                  <a:lnTo>
                    <a:pt x="3385820" y="3270884"/>
                  </a:lnTo>
                  <a:lnTo>
                    <a:pt x="3420745" y="3241357"/>
                  </a:lnTo>
                  <a:lnTo>
                    <a:pt x="3453129" y="3208972"/>
                  </a:lnTo>
                  <a:lnTo>
                    <a:pt x="3482657" y="3174047"/>
                  </a:lnTo>
                  <a:lnTo>
                    <a:pt x="3509327" y="3136899"/>
                  </a:lnTo>
                  <a:lnTo>
                    <a:pt x="3533139" y="3097529"/>
                  </a:lnTo>
                  <a:lnTo>
                    <a:pt x="3553777" y="3056254"/>
                  </a:lnTo>
                  <a:lnTo>
                    <a:pt x="3570922" y="3013074"/>
                  </a:lnTo>
                  <a:lnTo>
                    <a:pt x="3584575" y="2968307"/>
                  </a:lnTo>
                  <a:lnTo>
                    <a:pt x="3594417" y="2922269"/>
                  </a:lnTo>
                  <a:lnTo>
                    <a:pt x="3600767" y="2874644"/>
                  </a:lnTo>
                  <a:lnTo>
                    <a:pt x="3602672" y="2825749"/>
                  </a:lnTo>
                  <a:lnTo>
                    <a:pt x="3602672" y="565150"/>
                  </a:lnTo>
                  <a:lnTo>
                    <a:pt x="3600767" y="516254"/>
                  </a:lnTo>
                  <a:lnTo>
                    <a:pt x="3594417" y="468629"/>
                  </a:lnTo>
                  <a:lnTo>
                    <a:pt x="3584575" y="422592"/>
                  </a:lnTo>
                  <a:lnTo>
                    <a:pt x="3570922" y="377825"/>
                  </a:lnTo>
                  <a:lnTo>
                    <a:pt x="3553777" y="334644"/>
                  </a:lnTo>
                  <a:lnTo>
                    <a:pt x="3533139" y="293369"/>
                  </a:lnTo>
                  <a:lnTo>
                    <a:pt x="3509327" y="254000"/>
                  </a:lnTo>
                  <a:lnTo>
                    <a:pt x="3482657" y="216852"/>
                  </a:lnTo>
                  <a:lnTo>
                    <a:pt x="3453129" y="181927"/>
                  </a:lnTo>
                  <a:lnTo>
                    <a:pt x="3420745" y="149542"/>
                  </a:lnTo>
                  <a:lnTo>
                    <a:pt x="3385820" y="120014"/>
                  </a:lnTo>
                  <a:lnTo>
                    <a:pt x="3348672" y="93344"/>
                  </a:lnTo>
                  <a:lnTo>
                    <a:pt x="3309620" y="69532"/>
                  </a:lnTo>
                  <a:lnTo>
                    <a:pt x="3268345" y="48894"/>
                  </a:lnTo>
                  <a:lnTo>
                    <a:pt x="3225164" y="31750"/>
                  </a:lnTo>
                  <a:lnTo>
                    <a:pt x="3180397" y="18097"/>
                  </a:lnTo>
                  <a:lnTo>
                    <a:pt x="3134042" y="8254"/>
                  </a:lnTo>
                  <a:lnTo>
                    <a:pt x="3086417" y="2222"/>
                  </a:lnTo>
                  <a:lnTo>
                    <a:pt x="3037522" y="0"/>
                  </a:lnTo>
                  <a:close/>
                </a:path>
              </a:pathLst>
            </a:custGeom>
            <a:solidFill>
              <a:srgbClr val="000000"/>
            </a:solidFill>
          </p:spPr>
          <p:txBody>
            <a:bodyPr wrap="square" lIns="0" tIns="0" rIns="0" bIns="0" rtlCol="0"/>
            <a:lstStyle/>
            <a:p>
              <a:endParaRPr/>
            </a:p>
          </p:txBody>
        </p:sp>
        <p:sp>
          <p:nvSpPr>
            <p:cNvPr id="5" name="object 5"/>
            <p:cNvSpPr/>
            <p:nvPr/>
          </p:nvSpPr>
          <p:spPr>
            <a:xfrm>
              <a:off x="8140382" y="1895157"/>
              <a:ext cx="3602990" cy="3390900"/>
            </a:xfrm>
            <a:custGeom>
              <a:avLst/>
              <a:gdLst/>
              <a:ahLst/>
              <a:cxnLst/>
              <a:rect l="l" t="t" r="r" b="b"/>
              <a:pathLst>
                <a:path w="3602990" h="3390900">
                  <a:moveTo>
                    <a:pt x="0" y="565150"/>
                  </a:moveTo>
                  <a:lnTo>
                    <a:pt x="2222" y="516254"/>
                  </a:lnTo>
                  <a:lnTo>
                    <a:pt x="8254" y="468629"/>
                  </a:lnTo>
                  <a:lnTo>
                    <a:pt x="18097" y="422592"/>
                  </a:lnTo>
                  <a:lnTo>
                    <a:pt x="31750" y="377825"/>
                  </a:lnTo>
                  <a:lnTo>
                    <a:pt x="48895" y="334644"/>
                  </a:lnTo>
                  <a:lnTo>
                    <a:pt x="69532" y="293369"/>
                  </a:lnTo>
                  <a:lnTo>
                    <a:pt x="93345" y="254000"/>
                  </a:lnTo>
                  <a:lnTo>
                    <a:pt x="120014" y="216852"/>
                  </a:lnTo>
                  <a:lnTo>
                    <a:pt x="149542" y="181927"/>
                  </a:lnTo>
                  <a:lnTo>
                    <a:pt x="181927" y="149542"/>
                  </a:lnTo>
                  <a:lnTo>
                    <a:pt x="216852" y="120014"/>
                  </a:lnTo>
                  <a:lnTo>
                    <a:pt x="254000" y="93344"/>
                  </a:lnTo>
                  <a:lnTo>
                    <a:pt x="293370" y="69532"/>
                  </a:lnTo>
                  <a:lnTo>
                    <a:pt x="334645" y="48894"/>
                  </a:lnTo>
                  <a:lnTo>
                    <a:pt x="377825" y="31750"/>
                  </a:lnTo>
                  <a:lnTo>
                    <a:pt x="422592" y="18097"/>
                  </a:lnTo>
                  <a:lnTo>
                    <a:pt x="468629" y="8254"/>
                  </a:lnTo>
                  <a:lnTo>
                    <a:pt x="516254" y="2222"/>
                  </a:lnTo>
                  <a:lnTo>
                    <a:pt x="565150" y="0"/>
                  </a:lnTo>
                  <a:lnTo>
                    <a:pt x="3037522" y="0"/>
                  </a:lnTo>
                  <a:lnTo>
                    <a:pt x="3086417" y="2222"/>
                  </a:lnTo>
                  <a:lnTo>
                    <a:pt x="3134042" y="8254"/>
                  </a:lnTo>
                  <a:lnTo>
                    <a:pt x="3180397" y="18097"/>
                  </a:lnTo>
                  <a:lnTo>
                    <a:pt x="3225164" y="31750"/>
                  </a:lnTo>
                  <a:lnTo>
                    <a:pt x="3268345" y="48894"/>
                  </a:lnTo>
                  <a:lnTo>
                    <a:pt x="3309620" y="69532"/>
                  </a:lnTo>
                  <a:lnTo>
                    <a:pt x="3348672" y="93344"/>
                  </a:lnTo>
                  <a:lnTo>
                    <a:pt x="3385820" y="120014"/>
                  </a:lnTo>
                  <a:lnTo>
                    <a:pt x="3420745" y="149542"/>
                  </a:lnTo>
                  <a:lnTo>
                    <a:pt x="3453129" y="181927"/>
                  </a:lnTo>
                  <a:lnTo>
                    <a:pt x="3482657" y="216852"/>
                  </a:lnTo>
                  <a:lnTo>
                    <a:pt x="3509327" y="254000"/>
                  </a:lnTo>
                  <a:lnTo>
                    <a:pt x="3533139" y="293369"/>
                  </a:lnTo>
                  <a:lnTo>
                    <a:pt x="3553777" y="334644"/>
                  </a:lnTo>
                  <a:lnTo>
                    <a:pt x="3570922" y="377825"/>
                  </a:lnTo>
                  <a:lnTo>
                    <a:pt x="3584575" y="422592"/>
                  </a:lnTo>
                  <a:lnTo>
                    <a:pt x="3594417" y="468629"/>
                  </a:lnTo>
                  <a:lnTo>
                    <a:pt x="3600767" y="516254"/>
                  </a:lnTo>
                  <a:lnTo>
                    <a:pt x="3602672" y="565150"/>
                  </a:lnTo>
                  <a:lnTo>
                    <a:pt x="3602672" y="2825749"/>
                  </a:lnTo>
                  <a:lnTo>
                    <a:pt x="3600767" y="2874644"/>
                  </a:lnTo>
                  <a:lnTo>
                    <a:pt x="3594417" y="2922269"/>
                  </a:lnTo>
                  <a:lnTo>
                    <a:pt x="3584575" y="2968307"/>
                  </a:lnTo>
                  <a:lnTo>
                    <a:pt x="3570922" y="3013074"/>
                  </a:lnTo>
                  <a:lnTo>
                    <a:pt x="3553777" y="3056254"/>
                  </a:lnTo>
                  <a:lnTo>
                    <a:pt x="3533139" y="3097529"/>
                  </a:lnTo>
                  <a:lnTo>
                    <a:pt x="3509327" y="3136899"/>
                  </a:lnTo>
                  <a:lnTo>
                    <a:pt x="3482657" y="3174047"/>
                  </a:lnTo>
                  <a:lnTo>
                    <a:pt x="3453129" y="3208972"/>
                  </a:lnTo>
                  <a:lnTo>
                    <a:pt x="3420745" y="3241357"/>
                  </a:lnTo>
                  <a:lnTo>
                    <a:pt x="3385820" y="3270884"/>
                  </a:lnTo>
                  <a:lnTo>
                    <a:pt x="3348672" y="3297554"/>
                  </a:lnTo>
                  <a:lnTo>
                    <a:pt x="3309620" y="3321367"/>
                  </a:lnTo>
                  <a:lnTo>
                    <a:pt x="3268345" y="3342004"/>
                  </a:lnTo>
                  <a:lnTo>
                    <a:pt x="3225164" y="3359150"/>
                  </a:lnTo>
                  <a:lnTo>
                    <a:pt x="3180397" y="3372802"/>
                  </a:lnTo>
                  <a:lnTo>
                    <a:pt x="3134042" y="3382644"/>
                  </a:lnTo>
                  <a:lnTo>
                    <a:pt x="3086417" y="3388677"/>
                  </a:lnTo>
                  <a:lnTo>
                    <a:pt x="3037522" y="3390900"/>
                  </a:lnTo>
                  <a:lnTo>
                    <a:pt x="565150" y="3390900"/>
                  </a:lnTo>
                  <a:lnTo>
                    <a:pt x="516254" y="3388677"/>
                  </a:lnTo>
                  <a:lnTo>
                    <a:pt x="468629" y="3382644"/>
                  </a:lnTo>
                  <a:lnTo>
                    <a:pt x="422592" y="3372802"/>
                  </a:lnTo>
                  <a:lnTo>
                    <a:pt x="377825" y="3359150"/>
                  </a:lnTo>
                  <a:lnTo>
                    <a:pt x="334645" y="3342004"/>
                  </a:lnTo>
                  <a:lnTo>
                    <a:pt x="293370" y="3321367"/>
                  </a:lnTo>
                  <a:lnTo>
                    <a:pt x="254000" y="3297554"/>
                  </a:lnTo>
                  <a:lnTo>
                    <a:pt x="216852" y="3270884"/>
                  </a:lnTo>
                  <a:lnTo>
                    <a:pt x="181927" y="3241357"/>
                  </a:lnTo>
                  <a:lnTo>
                    <a:pt x="149542" y="3208972"/>
                  </a:lnTo>
                  <a:lnTo>
                    <a:pt x="120014" y="3174047"/>
                  </a:lnTo>
                  <a:lnTo>
                    <a:pt x="93345" y="3136899"/>
                  </a:lnTo>
                  <a:lnTo>
                    <a:pt x="69532" y="3097529"/>
                  </a:lnTo>
                  <a:lnTo>
                    <a:pt x="48895" y="3056254"/>
                  </a:lnTo>
                  <a:lnTo>
                    <a:pt x="31750" y="3013074"/>
                  </a:lnTo>
                  <a:lnTo>
                    <a:pt x="18097" y="2968307"/>
                  </a:lnTo>
                  <a:lnTo>
                    <a:pt x="8254" y="2922269"/>
                  </a:lnTo>
                  <a:lnTo>
                    <a:pt x="2222" y="2874644"/>
                  </a:lnTo>
                  <a:lnTo>
                    <a:pt x="0" y="2825749"/>
                  </a:lnTo>
                  <a:lnTo>
                    <a:pt x="0" y="565150"/>
                  </a:lnTo>
                </a:path>
              </a:pathLst>
            </a:custGeom>
            <a:ln w="31750">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566467" y="2098357"/>
              <a:ext cx="2819400" cy="2948940"/>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sp>
          <p:nvSpPr>
            <p:cNvPr id="8" name="object 8"/>
            <p:cNvSpPr/>
            <p:nvPr/>
          </p:nvSpPr>
          <p:spPr>
            <a:xfrm>
              <a:off x="647065" y="2063114"/>
              <a:ext cx="7138670" cy="4204970"/>
            </a:xfrm>
            <a:custGeom>
              <a:avLst/>
              <a:gdLst/>
              <a:ahLst/>
              <a:cxnLst/>
              <a:rect l="l" t="t" r="r" b="b"/>
              <a:pathLst>
                <a:path w="7138670" h="4204970">
                  <a:moveTo>
                    <a:pt x="6437630" y="0"/>
                  </a:moveTo>
                  <a:lnTo>
                    <a:pt x="700722" y="0"/>
                  </a:lnTo>
                  <a:lnTo>
                    <a:pt x="652779" y="1587"/>
                  </a:lnTo>
                  <a:lnTo>
                    <a:pt x="605790" y="6350"/>
                  </a:lnTo>
                  <a:lnTo>
                    <a:pt x="559435" y="14287"/>
                  </a:lnTo>
                  <a:lnTo>
                    <a:pt x="514350" y="25082"/>
                  </a:lnTo>
                  <a:lnTo>
                    <a:pt x="470534" y="38735"/>
                  </a:lnTo>
                  <a:lnTo>
                    <a:pt x="427990" y="54927"/>
                  </a:lnTo>
                  <a:lnTo>
                    <a:pt x="386715" y="73977"/>
                  </a:lnTo>
                  <a:lnTo>
                    <a:pt x="347027" y="95567"/>
                  </a:lnTo>
                  <a:lnTo>
                    <a:pt x="308927" y="119697"/>
                  </a:lnTo>
                  <a:lnTo>
                    <a:pt x="272415" y="146050"/>
                  </a:lnTo>
                  <a:lnTo>
                    <a:pt x="237807" y="174625"/>
                  </a:lnTo>
                  <a:lnTo>
                    <a:pt x="205104" y="205422"/>
                  </a:lnTo>
                  <a:lnTo>
                    <a:pt x="174625" y="238125"/>
                  </a:lnTo>
                  <a:lnTo>
                    <a:pt x="146050" y="272732"/>
                  </a:lnTo>
                  <a:lnTo>
                    <a:pt x="119697" y="308927"/>
                  </a:lnTo>
                  <a:lnTo>
                    <a:pt x="95567" y="347027"/>
                  </a:lnTo>
                  <a:lnTo>
                    <a:pt x="73977" y="386714"/>
                  </a:lnTo>
                  <a:lnTo>
                    <a:pt x="54927" y="427989"/>
                  </a:lnTo>
                  <a:lnTo>
                    <a:pt x="38734" y="470535"/>
                  </a:lnTo>
                  <a:lnTo>
                    <a:pt x="25082" y="514667"/>
                  </a:lnTo>
                  <a:lnTo>
                    <a:pt x="14287" y="559435"/>
                  </a:lnTo>
                  <a:lnTo>
                    <a:pt x="6350" y="605789"/>
                  </a:lnTo>
                  <a:lnTo>
                    <a:pt x="1587" y="652780"/>
                  </a:lnTo>
                  <a:lnTo>
                    <a:pt x="0" y="700722"/>
                  </a:lnTo>
                  <a:lnTo>
                    <a:pt x="0" y="3503929"/>
                  </a:lnTo>
                  <a:lnTo>
                    <a:pt x="1587" y="3551872"/>
                  </a:lnTo>
                  <a:lnTo>
                    <a:pt x="6350" y="3599179"/>
                  </a:lnTo>
                  <a:lnTo>
                    <a:pt x="14287" y="3645217"/>
                  </a:lnTo>
                  <a:lnTo>
                    <a:pt x="25082" y="3690302"/>
                  </a:lnTo>
                  <a:lnTo>
                    <a:pt x="38734" y="3734117"/>
                  </a:lnTo>
                  <a:lnTo>
                    <a:pt x="54927" y="3776662"/>
                  </a:lnTo>
                  <a:lnTo>
                    <a:pt x="73977" y="3817937"/>
                  </a:lnTo>
                  <a:lnTo>
                    <a:pt x="95567" y="3857625"/>
                  </a:lnTo>
                  <a:lnTo>
                    <a:pt x="119697" y="3895725"/>
                  </a:lnTo>
                  <a:lnTo>
                    <a:pt x="146050" y="3932237"/>
                  </a:lnTo>
                  <a:lnTo>
                    <a:pt x="174625" y="3966845"/>
                  </a:lnTo>
                  <a:lnTo>
                    <a:pt x="205104" y="3999547"/>
                  </a:lnTo>
                  <a:lnTo>
                    <a:pt x="237807" y="4030027"/>
                  </a:lnTo>
                  <a:lnTo>
                    <a:pt x="272415" y="4058602"/>
                  </a:lnTo>
                  <a:lnTo>
                    <a:pt x="308927" y="4084955"/>
                  </a:lnTo>
                  <a:lnTo>
                    <a:pt x="347027" y="4109085"/>
                  </a:lnTo>
                  <a:lnTo>
                    <a:pt x="386715" y="4130675"/>
                  </a:lnTo>
                  <a:lnTo>
                    <a:pt x="427990" y="4149725"/>
                  </a:lnTo>
                  <a:lnTo>
                    <a:pt x="470534" y="4165917"/>
                  </a:lnTo>
                  <a:lnTo>
                    <a:pt x="514350" y="4179570"/>
                  </a:lnTo>
                  <a:lnTo>
                    <a:pt x="559435" y="4190365"/>
                  </a:lnTo>
                  <a:lnTo>
                    <a:pt x="605790" y="4198302"/>
                  </a:lnTo>
                  <a:lnTo>
                    <a:pt x="652779" y="4203065"/>
                  </a:lnTo>
                  <a:lnTo>
                    <a:pt x="700722" y="4204652"/>
                  </a:lnTo>
                  <a:lnTo>
                    <a:pt x="6437630" y="4204652"/>
                  </a:lnTo>
                  <a:lnTo>
                    <a:pt x="6485572" y="4203065"/>
                  </a:lnTo>
                  <a:lnTo>
                    <a:pt x="6532562" y="4198302"/>
                  </a:lnTo>
                  <a:lnTo>
                    <a:pt x="6578917" y="4190365"/>
                  </a:lnTo>
                  <a:lnTo>
                    <a:pt x="6624002" y="4179570"/>
                  </a:lnTo>
                  <a:lnTo>
                    <a:pt x="6667817" y="4165917"/>
                  </a:lnTo>
                  <a:lnTo>
                    <a:pt x="6710362" y="4149725"/>
                  </a:lnTo>
                  <a:lnTo>
                    <a:pt x="6751637" y="4130675"/>
                  </a:lnTo>
                  <a:lnTo>
                    <a:pt x="6791325" y="4109085"/>
                  </a:lnTo>
                  <a:lnTo>
                    <a:pt x="6829425" y="4084955"/>
                  </a:lnTo>
                  <a:lnTo>
                    <a:pt x="6865937" y="4058602"/>
                  </a:lnTo>
                  <a:lnTo>
                    <a:pt x="6900544" y="4030027"/>
                  </a:lnTo>
                  <a:lnTo>
                    <a:pt x="6933247" y="3999547"/>
                  </a:lnTo>
                  <a:lnTo>
                    <a:pt x="6963727" y="3966845"/>
                  </a:lnTo>
                  <a:lnTo>
                    <a:pt x="6992302" y="3932237"/>
                  </a:lnTo>
                  <a:lnTo>
                    <a:pt x="7018655" y="3895725"/>
                  </a:lnTo>
                  <a:lnTo>
                    <a:pt x="7042784" y="3857625"/>
                  </a:lnTo>
                  <a:lnTo>
                    <a:pt x="7064375" y="3817937"/>
                  </a:lnTo>
                  <a:lnTo>
                    <a:pt x="7083425" y="3776662"/>
                  </a:lnTo>
                  <a:lnTo>
                    <a:pt x="7099617" y="3734117"/>
                  </a:lnTo>
                  <a:lnTo>
                    <a:pt x="7113269" y="3690302"/>
                  </a:lnTo>
                  <a:lnTo>
                    <a:pt x="7124064" y="3645217"/>
                  </a:lnTo>
                  <a:lnTo>
                    <a:pt x="7132002" y="3599179"/>
                  </a:lnTo>
                  <a:lnTo>
                    <a:pt x="7136764" y="3551872"/>
                  </a:lnTo>
                  <a:lnTo>
                    <a:pt x="7138352" y="3503929"/>
                  </a:lnTo>
                  <a:lnTo>
                    <a:pt x="7138352" y="700722"/>
                  </a:lnTo>
                  <a:lnTo>
                    <a:pt x="7136764" y="652780"/>
                  </a:lnTo>
                  <a:lnTo>
                    <a:pt x="7132002" y="605789"/>
                  </a:lnTo>
                  <a:lnTo>
                    <a:pt x="7124064" y="559435"/>
                  </a:lnTo>
                  <a:lnTo>
                    <a:pt x="7113269" y="514667"/>
                  </a:lnTo>
                  <a:lnTo>
                    <a:pt x="7099617" y="470535"/>
                  </a:lnTo>
                  <a:lnTo>
                    <a:pt x="7083425" y="427989"/>
                  </a:lnTo>
                  <a:lnTo>
                    <a:pt x="7064375" y="386714"/>
                  </a:lnTo>
                  <a:lnTo>
                    <a:pt x="7042784" y="347027"/>
                  </a:lnTo>
                  <a:lnTo>
                    <a:pt x="7018655" y="308927"/>
                  </a:lnTo>
                  <a:lnTo>
                    <a:pt x="6992302" y="272732"/>
                  </a:lnTo>
                  <a:lnTo>
                    <a:pt x="6963727" y="238125"/>
                  </a:lnTo>
                  <a:lnTo>
                    <a:pt x="6933247" y="205422"/>
                  </a:lnTo>
                  <a:lnTo>
                    <a:pt x="6900544" y="174625"/>
                  </a:lnTo>
                  <a:lnTo>
                    <a:pt x="6865937" y="146050"/>
                  </a:lnTo>
                  <a:lnTo>
                    <a:pt x="6829425" y="119697"/>
                  </a:lnTo>
                  <a:lnTo>
                    <a:pt x="6791325" y="95567"/>
                  </a:lnTo>
                  <a:lnTo>
                    <a:pt x="6751637" y="73977"/>
                  </a:lnTo>
                  <a:lnTo>
                    <a:pt x="6710362" y="54927"/>
                  </a:lnTo>
                  <a:lnTo>
                    <a:pt x="6667817" y="38735"/>
                  </a:lnTo>
                  <a:lnTo>
                    <a:pt x="6624002" y="25082"/>
                  </a:lnTo>
                  <a:lnTo>
                    <a:pt x="6578917" y="14287"/>
                  </a:lnTo>
                  <a:lnTo>
                    <a:pt x="6532562" y="6350"/>
                  </a:lnTo>
                  <a:lnTo>
                    <a:pt x="6485572" y="1587"/>
                  </a:lnTo>
                  <a:lnTo>
                    <a:pt x="6437630" y="0"/>
                  </a:lnTo>
                  <a:close/>
                </a:path>
              </a:pathLst>
            </a:custGeom>
            <a:solidFill>
              <a:srgbClr val="000000"/>
            </a:solidFill>
          </p:spPr>
          <p:txBody>
            <a:bodyPr wrap="square" lIns="0" tIns="0" rIns="0" bIns="0" rtlCol="0"/>
            <a:lstStyle/>
            <a:p>
              <a:endParaRPr/>
            </a:p>
          </p:txBody>
        </p:sp>
        <p:sp>
          <p:nvSpPr>
            <p:cNvPr id="9" name="object 9"/>
            <p:cNvSpPr/>
            <p:nvPr/>
          </p:nvSpPr>
          <p:spPr>
            <a:xfrm>
              <a:off x="647065" y="2063114"/>
              <a:ext cx="7138670" cy="4204970"/>
            </a:xfrm>
            <a:custGeom>
              <a:avLst/>
              <a:gdLst/>
              <a:ahLst/>
              <a:cxnLst/>
              <a:rect l="l" t="t" r="r" b="b"/>
              <a:pathLst>
                <a:path w="7138670" h="4204970">
                  <a:moveTo>
                    <a:pt x="0" y="700722"/>
                  </a:moveTo>
                  <a:lnTo>
                    <a:pt x="1587" y="652780"/>
                  </a:lnTo>
                  <a:lnTo>
                    <a:pt x="6350" y="605789"/>
                  </a:lnTo>
                  <a:lnTo>
                    <a:pt x="14287" y="559435"/>
                  </a:lnTo>
                  <a:lnTo>
                    <a:pt x="25082" y="514667"/>
                  </a:lnTo>
                  <a:lnTo>
                    <a:pt x="38734" y="470535"/>
                  </a:lnTo>
                  <a:lnTo>
                    <a:pt x="54927" y="427989"/>
                  </a:lnTo>
                  <a:lnTo>
                    <a:pt x="73977" y="386714"/>
                  </a:lnTo>
                  <a:lnTo>
                    <a:pt x="95567" y="347027"/>
                  </a:lnTo>
                  <a:lnTo>
                    <a:pt x="119697" y="308927"/>
                  </a:lnTo>
                  <a:lnTo>
                    <a:pt x="146050" y="272732"/>
                  </a:lnTo>
                  <a:lnTo>
                    <a:pt x="174625" y="238125"/>
                  </a:lnTo>
                  <a:lnTo>
                    <a:pt x="205104" y="205422"/>
                  </a:lnTo>
                  <a:lnTo>
                    <a:pt x="237807" y="174625"/>
                  </a:lnTo>
                  <a:lnTo>
                    <a:pt x="272415" y="146050"/>
                  </a:lnTo>
                  <a:lnTo>
                    <a:pt x="308927" y="119697"/>
                  </a:lnTo>
                  <a:lnTo>
                    <a:pt x="347027" y="95567"/>
                  </a:lnTo>
                  <a:lnTo>
                    <a:pt x="386715" y="73977"/>
                  </a:lnTo>
                  <a:lnTo>
                    <a:pt x="427990" y="54927"/>
                  </a:lnTo>
                  <a:lnTo>
                    <a:pt x="470534" y="38735"/>
                  </a:lnTo>
                  <a:lnTo>
                    <a:pt x="514350" y="25082"/>
                  </a:lnTo>
                  <a:lnTo>
                    <a:pt x="559435" y="14287"/>
                  </a:lnTo>
                  <a:lnTo>
                    <a:pt x="605790" y="6350"/>
                  </a:lnTo>
                  <a:lnTo>
                    <a:pt x="652779" y="1587"/>
                  </a:lnTo>
                  <a:lnTo>
                    <a:pt x="700722" y="0"/>
                  </a:lnTo>
                  <a:lnTo>
                    <a:pt x="6437630" y="0"/>
                  </a:lnTo>
                  <a:lnTo>
                    <a:pt x="6485572" y="1587"/>
                  </a:lnTo>
                  <a:lnTo>
                    <a:pt x="6532562" y="6350"/>
                  </a:lnTo>
                  <a:lnTo>
                    <a:pt x="6578917" y="14287"/>
                  </a:lnTo>
                  <a:lnTo>
                    <a:pt x="6624002" y="25082"/>
                  </a:lnTo>
                  <a:lnTo>
                    <a:pt x="6667817" y="38735"/>
                  </a:lnTo>
                  <a:lnTo>
                    <a:pt x="6710362" y="54927"/>
                  </a:lnTo>
                  <a:lnTo>
                    <a:pt x="6751637" y="73977"/>
                  </a:lnTo>
                  <a:lnTo>
                    <a:pt x="6791325" y="95567"/>
                  </a:lnTo>
                  <a:lnTo>
                    <a:pt x="6829425" y="119697"/>
                  </a:lnTo>
                  <a:lnTo>
                    <a:pt x="6865937" y="146050"/>
                  </a:lnTo>
                  <a:lnTo>
                    <a:pt x="6900544" y="174625"/>
                  </a:lnTo>
                  <a:lnTo>
                    <a:pt x="6933247" y="205422"/>
                  </a:lnTo>
                  <a:lnTo>
                    <a:pt x="6963727" y="238125"/>
                  </a:lnTo>
                  <a:lnTo>
                    <a:pt x="6992302" y="272732"/>
                  </a:lnTo>
                  <a:lnTo>
                    <a:pt x="7018655" y="308927"/>
                  </a:lnTo>
                  <a:lnTo>
                    <a:pt x="7042784" y="347027"/>
                  </a:lnTo>
                  <a:lnTo>
                    <a:pt x="7064375" y="386714"/>
                  </a:lnTo>
                  <a:lnTo>
                    <a:pt x="7083425" y="427989"/>
                  </a:lnTo>
                  <a:lnTo>
                    <a:pt x="7099617" y="470535"/>
                  </a:lnTo>
                  <a:lnTo>
                    <a:pt x="7113269" y="514667"/>
                  </a:lnTo>
                  <a:lnTo>
                    <a:pt x="7124064" y="559435"/>
                  </a:lnTo>
                  <a:lnTo>
                    <a:pt x="7132002" y="605789"/>
                  </a:lnTo>
                  <a:lnTo>
                    <a:pt x="7136764" y="652780"/>
                  </a:lnTo>
                  <a:lnTo>
                    <a:pt x="7138352" y="700722"/>
                  </a:lnTo>
                  <a:lnTo>
                    <a:pt x="7138352" y="3503929"/>
                  </a:lnTo>
                  <a:lnTo>
                    <a:pt x="7136764" y="3551872"/>
                  </a:lnTo>
                  <a:lnTo>
                    <a:pt x="7132002" y="3599179"/>
                  </a:lnTo>
                  <a:lnTo>
                    <a:pt x="7124064" y="3645217"/>
                  </a:lnTo>
                  <a:lnTo>
                    <a:pt x="7113269" y="3690302"/>
                  </a:lnTo>
                  <a:lnTo>
                    <a:pt x="7099617" y="3734117"/>
                  </a:lnTo>
                  <a:lnTo>
                    <a:pt x="7083425" y="3776662"/>
                  </a:lnTo>
                  <a:lnTo>
                    <a:pt x="7064375" y="3817937"/>
                  </a:lnTo>
                  <a:lnTo>
                    <a:pt x="7042784" y="3857625"/>
                  </a:lnTo>
                  <a:lnTo>
                    <a:pt x="7018655" y="3895725"/>
                  </a:lnTo>
                  <a:lnTo>
                    <a:pt x="6992302" y="3932237"/>
                  </a:lnTo>
                  <a:lnTo>
                    <a:pt x="6963727" y="3966845"/>
                  </a:lnTo>
                  <a:lnTo>
                    <a:pt x="6933247" y="3999547"/>
                  </a:lnTo>
                  <a:lnTo>
                    <a:pt x="6900544" y="4030027"/>
                  </a:lnTo>
                  <a:lnTo>
                    <a:pt x="6865937" y="4058602"/>
                  </a:lnTo>
                  <a:lnTo>
                    <a:pt x="6829425" y="4084955"/>
                  </a:lnTo>
                  <a:lnTo>
                    <a:pt x="6791325" y="4109085"/>
                  </a:lnTo>
                  <a:lnTo>
                    <a:pt x="6751637" y="4130675"/>
                  </a:lnTo>
                  <a:lnTo>
                    <a:pt x="6710362" y="4149725"/>
                  </a:lnTo>
                  <a:lnTo>
                    <a:pt x="6667817" y="4165917"/>
                  </a:lnTo>
                  <a:lnTo>
                    <a:pt x="6624002" y="4179570"/>
                  </a:lnTo>
                  <a:lnTo>
                    <a:pt x="6578917" y="4190365"/>
                  </a:lnTo>
                  <a:lnTo>
                    <a:pt x="6532562" y="4198302"/>
                  </a:lnTo>
                  <a:lnTo>
                    <a:pt x="6485572" y="4203065"/>
                  </a:lnTo>
                  <a:lnTo>
                    <a:pt x="6437630" y="4204652"/>
                  </a:lnTo>
                  <a:lnTo>
                    <a:pt x="700722" y="4204652"/>
                  </a:lnTo>
                  <a:lnTo>
                    <a:pt x="652779" y="4203065"/>
                  </a:lnTo>
                  <a:lnTo>
                    <a:pt x="605790" y="4198302"/>
                  </a:lnTo>
                  <a:lnTo>
                    <a:pt x="559435" y="4190365"/>
                  </a:lnTo>
                  <a:lnTo>
                    <a:pt x="514350" y="4179570"/>
                  </a:lnTo>
                  <a:lnTo>
                    <a:pt x="470534" y="4165917"/>
                  </a:lnTo>
                  <a:lnTo>
                    <a:pt x="427990" y="4149725"/>
                  </a:lnTo>
                  <a:lnTo>
                    <a:pt x="386715" y="4130675"/>
                  </a:lnTo>
                  <a:lnTo>
                    <a:pt x="347027" y="4109085"/>
                  </a:lnTo>
                  <a:lnTo>
                    <a:pt x="308927" y="4084955"/>
                  </a:lnTo>
                  <a:lnTo>
                    <a:pt x="272415" y="4058602"/>
                  </a:lnTo>
                  <a:lnTo>
                    <a:pt x="237807" y="4030027"/>
                  </a:lnTo>
                  <a:lnTo>
                    <a:pt x="205104" y="3999547"/>
                  </a:lnTo>
                  <a:lnTo>
                    <a:pt x="174625" y="3966845"/>
                  </a:lnTo>
                  <a:lnTo>
                    <a:pt x="146050" y="3932237"/>
                  </a:lnTo>
                  <a:lnTo>
                    <a:pt x="119697" y="3895725"/>
                  </a:lnTo>
                  <a:lnTo>
                    <a:pt x="95567" y="3857625"/>
                  </a:lnTo>
                  <a:lnTo>
                    <a:pt x="73977" y="3817937"/>
                  </a:lnTo>
                  <a:lnTo>
                    <a:pt x="54927" y="3776662"/>
                  </a:lnTo>
                  <a:lnTo>
                    <a:pt x="38734" y="3734117"/>
                  </a:lnTo>
                  <a:lnTo>
                    <a:pt x="25082" y="3690302"/>
                  </a:lnTo>
                  <a:lnTo>
                    <a:pt x="14287" y="3645217"/>
                  </a:lnTo>
                  <a:lnTo>
                    <a:pt x="6350" y="3599179"/>
                  </a:lnTo>
                  <a:lnTo>
                    <a:pt x="1587" y="3551872"/>
                  </a:lnTo>
                  <a:lnTo>
                    <a:pt x="0" y="3503929"/>
                  </a:lnTo>
                  <a:lnTo>
                    <a:pt x="0" y="700722"/>
                  </a:lnTo>
                </a:path>
              </a:pathLst>
            </a:custGeom>
            <a:ln w="31750">
              <a:solidFill>
                <a:srgbClr val="FFB800"/>
              </a:solidFill>
            </a:ln>
          </p:spPr>
          <p:txBody>
            <a:bodyPr wrap="square" lIns="0" tIns="0" rIns="0" bIns="0" rtlCol="0"/>
            <a:lstStyle/>
            <a:p>
              <a:endParaRPr/>
            </a:p>
          </p:txBody>
        </p:sp>
      </p:grpSp>
      <p:sp>
        <p:nvSpPr>
          <p:cNvPr id="10" name="object 10"/>
          <p:cNvSpPr txBox="1">
            <a:spLocks noGrp="1"/>
          </p:cNvSpPr>
          <p:nvPr>
            <p:ph type="title"/>
          </p:nvPr>
        </p:nvSpPr>
        <p:spPr>
          <a:xfrm>
            <a:off x="4679315" y="306704"/>
            <a:ext cx="2696845" cy="876300"/>
          </a:xfrm>
          <a:prstGeom prst="rect">
            <a:avLst/>
          </a:prstGeom>
        </p:spPr>
        <p:txBody>
          <a:bodyPr vert="horz" wrap="square" lIns="0" tIns="41275" rIns="0" bIns="0" rtlCol="0">
            <a:spAutoFit/>
          </a:bodyPr>
          <a:lstStyle/>
          <a:p>
            <a:pPr marL="12700" marR="5080">
              <a:lnSpc>
                <a:spcPts val="3279"/>
              </a:lnSpc>
              <a:spcBef>
                <a:spcPts val="325"/>
              </a:spcBef>
            </a:pPr>
            <a:r>
              <a:rPr sz="2850" spc="185" dirty="0"/>
              <a:t>Κ</a:t>
            </a:r>
            <a:r>
              <a:rPr sz="2850" spc="130" dirty="0"/>
              <a:t>ρ</a:t>
            </a:r>
            <a:r>
              <a:rPr sz="2850" spc="125" dirty="0"/>
              <a:t>υπ</a:t>
            </a:r>
            <a:r>
              <a:rPr sz="2850" spc="95" dirty="0"/>
              <a:t>τ</a:t>
            </a:r>
            <a:r>
              <a:rPr sz="2850" spc="130" dirty="0"/>
              <a:t>ο</a:t>
            </a:r>
            <a:r>
              <a:rPr sz="2850" spc="105" dirty="0"/>
              <a:t>γ</a:t>
            </a:r>
            <a:r>
              <a:rPr sz="2850" spc="130" dirty="0"/>
              <a:t>ρά</a:t>
            </a:r>
            <a:r>
              <a:rPr sz="2850" spc="150" dirty="0"/>
              <a:t>φ</a:t>
            </a:r>
            <a:r>
              <a:rPr sz="2850" spc="130" dirty="0"/>
              <a:t>η</a:t>
            </a:r>
            <a:r>
              <a:rPr sz="2850" spc="140" dirty="0"/>
              <a:t>σ</a:t>
            </a:r>
            <a:r>
              <a:rPr sz="2850" spc="95" dirty="0"/>
              <a:t>η  </a:t>
            </a:r>
            <a:r>
              <a:rPr sz="2850" spc="60" dirty="0"/>
              <a:t>Caesar</a:t>
            </a:r>
            <a:endParaRPr sz="2850"/>
          </a:p>
        </p:txBody>
      </p:sp>
      <p:sp>
        <p:nvSpPr>
          <p:cNvPr id="11" name="object 11"/>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2" name="object 12"/>
          <p:cNvSpPr txBox="1"/>
          <p:nvPr/>
        </p:nvSpPr>
        <p:spPr>
          <a:xfrm>
            <a:off x="939800" y="2331084"/>
            <a:ext cx="7029450" cy="3091180"/>
          </a:xfrm>
          <a:prstGeom prst="rect">
            <a:avLst/>
          </a:prstGeom>
        </p:spPr>
        <p:txBody>
          <a:bodyPr vert="horz" wrap="square" lIns="0" tIns="12700" rIns="0" bIns="0" rtlCol="0">
            <a:spAutoFit/>
          </a:bodyPr>
          <a:lstStyle/>
          <a:p>
            <a:pPr marL="299085" marR="479425" indent="-287020" algn="just">
              <a:lnSpc>
                <a:spcPct val="100000"/>
              </a:lnSpc>
              <a:spcBef>
                <a:spcPts val="100"/>
              </a:spcBef>
              <a:buSzPct val="127272"/>
              <a:buFont typeface="Arial"/>
              <a:buChar char="•"/>
              <a:tabLst>
                <a:tab pos="298450" algn="l"/>
              </a:tabLst>
            </a:pPr>
            <a:r>
              <a:rPr sz="1100" b="1" spc="140" dirty="0">
                <a:solidFill>
                  <a:srgbClr val="FFB800"/>
                </a:solidFill>
                <a:latin typeface="Calibri"/>
                <a:cs typeface="Calibri"/>
              </a:rPr>
              <a:t>Η </a:t>
            </a:r>
            <a:r>
              <a:rPr sz="1100" b="1" spc="114" dirty="0">
                <a:solidFill>
                  <a:srgbClr val="FFB800"/>
                </a:solidFill>
                <a:latin typeface="Calibri"/>
                <a:cs typeface="Calibri"/>
              </a:rPr>
              <a:t>κρυπτογράφηση </a:t>
            </a:r>
            <a:r>
              <a:rPr sz="1100" b="1" spc="105" dirty="0">
                <a:solidFill>
                  <a:srgbClr val="FFB800"/>
                </a:solidFill>
                <a:latin typeface="Calibri"/>
                <a:cs typeface="Calibri"/>
              </a:rPr>
              <a:t>του </a:t>
            </a:r>
            <a:r>
              <a:rPr sz="1100" b="1" spc="110" dirty="0">
                <a:solidFill>
                  <a:srgbClr val="FFB800"/>
                </a:solidFill>
                <a:latin typeface="Calibri"/>
                <a:cs typeface="Calibri"/>
              </a:rPr>
              <a:t>Καίσαρα </a:t>
            </a:r>
            <a:r>
              <a:rPr sz="1100" spc="85" dirty="0">
                <a:solidFill>
                  <a:srgbClr val="FFFFFF"/>
                </a:solidFill>
                <a:latin typeface="Calibri"/>
                <a:cs typeface="Calibri"/>
              </a:rPr>
              <a:t>είναι </a:t>
            </a:r>
            <a:r>
              <a:rPr sz="1100" spc="100" dirty="0">
                <a:solidFill>
                  <a:srgbClr val="FFFFFF"/>
                </a:solidFill>
                <a:latin typeface="Calibri"/>
                <a:cs typeface="Calibri"/>
              </a:rPr>
              <a:t>μια </a:t>
            </a:r>
            <a:r>
              <a:rPr sz="1100" spc="120" dirty="0">
                <a:solidFill>
                  <a:srgbClr val="FFFFFF"/>
                </a:solidFill>
                <a:latin typeface="Calibri"/>
                <a:cs typeface="Calibri"/>
              </a:rPr>
              <a:t>από </a:t>
            </a:r>
            <a:r>
              <a:rPr sz="1100" spc="75" dirty="0">
                <a:solidFill>
                  <a:srgbClr val="FFFFFF"/>
                </a:solidFill>
                <a:latin typeface="Calibri"/>
                <a:cs typeface="Calibri"/>
              </a:rPr>
              <a:t>τις </a:t>
            </a:r>
            <a:r>
              <a:rPr sz="1100" b="1" spc="110" dirty="0">
                <a:solidFill>
                  <a:srgbClr val="FFB800"/>
                </a:solidFill>
                <a:latin typeface="Calibri"/>
                <a:cs typeface="Calibri"/>
              </a:rPr>
              <a:t>πρώτες </a:t>
            </a:r>
            <a:r>
              <a:rPr sz="1100" spc="90" dirty="0">
                <a:solidFill>
                  <a:srgbClr val="FFFFFF"/>
                </a:solidFill>
                <a:latin typeface="Calibri"/>
                <a:cs typeface="Calibri"/>
              </a:rPr>
              <a:t>τεχνικές </a:t>
            </a:r>
            <a:r>
              <a:rPr sz="1100" spc="105" dirty="0">
                <a:solidFill>
                  <a:srgbClr val="FFFFFF"/>
                </a:solidFill>
                <a:latin typeface="Calibri"/>
                <a:cs typeface="Calibri"/>
              </a:rPr>
              <a:t>κρυπτογράφησης, </a:t>
            </a:r>
            <a:r>
              <a:rPr sz="1100" b="1" spc="120" dirty="0">
                <a:solidFill>
                  <a:srgbClr val="FFB800"/>
                </a:solidFill>
                <a:latin typeface="Calibri"/>
                <a:cs typeface="Calibri"/>
              </a:rPr>
              <a:t>που </a:t>
            </a:r>
            <a:r>
              <a:rPr sz="1100" b="1" spc="-235" dirty="0">
                <a:solidFill>
                  <a:srgbClr val="FFB800"/>
                </a:solidFill>
                <a:latin typeface="Calibri"/>
                <a:cs typeface="Calibri"/>
              </a:rPr>
              <a:t> </a:t>
            </a:r>
            <a:r>
              <a:rPr sz="1100" b="1" spc="100" dirty="0">
                <a:solidFill>
                  <a:srgbClr val="FFB800"/>
                </a:solidFill>
                <a:latin typeface="Calibri"/>
                <a:cs typeface="Calibri"/>
              </a:rPr>
              <a:t>αποδίδεται </a:t>
            </a:r>
            <a:r>
              <a:rPr sz="1100" b="1" spc="105" dirty="0">
                <a:solidFill>
                  <a:srgbClr val="FFB800"/>
                </a:solidFill>
                <a:latin typeface="Calibri"/>
                <a:cs typeface="Calibri"/>
              </a:rPr>
              <a:t>στον </a:t>
            </a:r>
            <a:r>
              <a:rPr sz="1100" b="1" spc="95" dirty="0">
                <a:solidFill>
                  <a:srgbClr val="FFB800"/>
                </a:solidFill>
                <a:latin typeface="Calibri"/>
                <a:cs typeface="Calibri"/>
              </a:rPr>
              <a:t>Ιούλιο </a:t>
            </a:r>
            <a:r>
              <a:rPr sz="1100" b="1" spc="105" dirty="0">
                <a:solidFill>
                  <a:srgbClr val="FFB800"/>
                </a:solidFill>
                <a:latin typeface="Calibri"/>
                <a:cs typeface="Calibri"/>
              </a:rPr>
              <a:t>Καίσαρα, </a:t>
            </a:r>
            <a:r>
              <a:rPr sz="1100" spc="114" dirty="0">
                <a:solidFill>
                  <a:srgbClr val="FFFFFF"/>
                </a:solidFill>
                <a:latin typeface="Calibri"/>
                <a:cs typeface="Calibri"/>
              </a:rPr>
              <a:t>η </a:t>
            </a:r>
            <a:r>
              <a:rPr sz="1100" spc="105" dirty="0">
                <a:solidFill>
                  <a:srgbClr val="FFFFFF"/>
                </a:solidFill>
                <a:latin typeface="Calibri"/>
                <a:cs typeface="Calibri"/>
              </a:rPr>
              <a:t>οποία </a:t>
            </a:r>
            <a:r>
              <a:rPr sz="1100" spc="100" dirty="0">
                <a:solidFill>
                  <a:srgbClr val="FFFFFF"/>
                </a:solidFill>
                <a:latin typeface="Calibri"/>
                <a:cs typeface="Calibri"/>
              </a:rPr>
              <a:t>περιλαμβάνει </a:t>
            </a:r>
            <a:r>
              <a:rPr sz="1100" b="1" spc="110" dirty="0">
                <a:solidFill>
                  <a:srgbClr val="FFB800"/>
                </a:solidFill>
                <a:latin typeface="Calibri"/>
                <a:cs typeface="Calibri"/>
              </a:rPr>
              <a:t>κάθε </a:t>
            </a:r>
            <a:r>
              <a:rPr sz="1100" spc="105" dirty="0">
                <a:solidFill>
                  <a:srgbClr val="FFFFFF"/>
                </a:solidFill>
                <a:latin typeface="Calibri"/>
                <a:cs typeface="Calibri"/>
              </a:rPr>
              <a:t>γράμματος σε ένα </a:t>
            </a:r>
            <a:r>
              <a:rPr sz="1100" spc="95" dirty="0">
                <a:solidFill>
                  <a:srgbClr val="FFFFFF"/>
                </a:solidFill>
                <a:latin typeface="Calibri"/>
                <a:cs typeface="Calibri"/>
              </a:rPr>
              <a:t>κείμενο </a:t>
            </a:r>
            <a:r>
              <a:rPr sz="1100" spc="-235" dirty="0">
                <a:solidFill>
                  <a:srgbClr val="FFFFFF"/>
                </a:solidFill>
                <a:latin typeface="Calibri"/>
                <a:cs typeface="Calibri"/>
              </a:rPr>
              <a:t> </a:t>
            </a:r>
            <a:r>
              <a:rPr sz="1100" spc="105" dirty="0">
                <a:solidFill>
                  <a:srgbClr val="FFFFFF"/>
                </a:solidFill>
                <a:latin typeface="Calibri"/>
                <a:cs typeface="Calibri"/>
              </a:rPr>
              <a:t>με</a:t>
            </a:r>
            <a:r>
              <a:rPr sz="1100" spc="45" dirty="0">
                <a:solidFill>
                  <a:srgbClr val="FFFFFF"/>
                </a:solidFill>
                <a:latin typeface="Calibri"/>
                <a:cs typeface="Calibri"/>
              </a:rPr>
              <a:t> </a:t>
            </a:r>
            <a:r>
              <a:rPr sz="1100" b="1" spc="110" dirty="0">
                <a:solidFill>
                  <a:srgbClr val="FFB800"/>
                </a:solidFill>
                <a:latin typeface="Calibri"/>
                <a:cs typeface="Calibri"/>
              </a:rPr>
              <a:t>ένα</a:t>
            </a:r>
            <a:r>
              <a:rPr sz="1100" b="1" spc="45" dirty="0">
                <a:solidFill>
                  <a:srgbClr val="FFB800"/>
                </a:solidFill>
                <a:latin typeface="Calibri"/>
                <a:cs typeface="Calibri"/>
              </a:rPr>
              <a:t> </a:t>
            </a:r>
            <a:r>
              <a:rPr sz="1100" spc="105" dirty="0">
                <a:solidFill>
                  <a:srgbClr val="FFFFFF"/>
                </a:solidFill>
                <a:latin typeface="Calibri"/>
                <a:cs typeface="Calibri"/>
              </a:rPr>
              <a:t>άλλο</a:t>
            </a:r>
            <a:r>
              <a:rPr sz="1100" spc="50" dirty="0">
                <a:solidFill>
                  <a:srgbClr val="FFFFFF"/>
                </a:solidFill>
                <a:latin typeface="Calibri"/>
                <a:cs typeface="Calibri"/>
              </a:rPr>
              <a:t> </a:t>
            </a:r>
            <a:r>
              <a:rPr sz="1100" b="1" spc="114" dirty="0">
                <a:solidFill>
                  <a:srgbClr val="FFB800"/>
                </a:solidFill>
                <a:latin typeface="Calibri"/>
                <a:cs typeface="Calibri"/>
              </a:rPr>
              <a:t>γράμμα</a:t>
            </a:r>
            <a:r>
              <a:rPr sz="1100" b="1" spc="345" dirty="0">
                <a:solidFill>
                  <a:srgbClr val="FFB800"/>
                </a:solidFill>
                <a:latin typeface="Calibri"/>
                <a:cs typeface="Calibri"/>
              </a:rPr>
              <a:t> </a:t>
            </a:r>
            <a:r>
              <a:rPr sz="1100" b="1" spc="110" dirty="0">
                <a:solidFill>
                  <a:srgbClr val="FFB800"/>
                </a:solidFill>
                <a:latin typeface="Calibri"/>
                <a:cs typeface="Calibri"/>
              </a:rPr>
              <a:t>ένα</a:t>
            </a:r>
            <a:r>
              <a:rPr sz="1100" b="1" spc="45" dirty="0">
                <a:solidFill>
                  <a:srgbClr val="FFB800"/>
                </a:solidFill>
                <a:latin typeface="Calibri"/>
                <a:cs typeface="Calibri"/>
              </a:rPr>
              <a:t> </a:t>
            </a:r>
            <a:r>
              <a:rPr sz="1100" spc="105" dirty="0">
                <a:solidFill>
                  <a:srgbClr val="FFFFFF"/>
                </a:solidFill>
                <a:latin typeface="Calibri"/>
                <a:cs typeface="Calibri"/>
              </a:rPr>
              <a:t>διορθωμένο</a:t>
            </a:r>
            <a:r>
              <a:rPr sz="1100" spc="45" dirty="0">
                <a:solidFill>
                  <a:srgbClr val="FFFFFF"/>
                </a:solidFill>
                <a:latin typeface="Calibri"/>
                <a:cs typeface="Calibri"/>
              </a:rPr>
              <a:t> </a:t>
            </a:r>
            <a:r>
              <a:rPr sz="1100" b="1" spc="105" dirty="0">
                <a:solidFill>
                  <a:srgbClr val="FFB800"/>
                </a:solidFill>
                <a:latin typeface="Calibri"/>
                <a:cs typeface="Calibri"/>
              </a:rPr>
              <a:t>στο</a:t>
            </a:r>
            <a:r>
              <a:rPr sz="1100" b="1" spc="50" dirty="0">
                <a:solidFill>
                  <a:srgbClr val="FFB800"/>
                </a:solidFill>
                <a:latin typeface="Calibri"/>
                <a:cs typeface="Calibri"/>
              </a:rPr>
              <a:t> </a:t>
            </a:r>
            <a:r>
              <a:rPr sz="1100" spc="110" dirty="0">
                <a:solidFill>
                  <a:srgbClr val="FFFFFF"/>
                </a:solidFill>
                <a:latin typeface="Calibri"/>
                <a:cs typeface="Calibri"/>
              </a:rPr>
              <a:t>αλφάβητο</a:t>
            </a:r>
            <a:endParaRPr sz="1100">
              <a:latin typeface="Calibri"/>
              <a:cs typeface="Calibri"/>
            </a:endParaRPr>
          </a:p>
          <a:p>
            <a:pPr>
              <a:lnSpc>
                <a:spcPct val="100000"/>
              </a:lnSpc>
              <a:spcBef>
                <a:spcPts val="10"/>
              </a:spcBef>
              <a:buClr>
                <a:srgbClr val="FFB800"/>
              </a:buClr>
              <a:buFont typeface="Arial"/>
              <a:buChar char="•"/>
            </a:pPr>
            <a:endParaRPr sz="1350">
              <a:latin typeface="Calibri"/>
              <a:cs typeface="Calibri"/>
            </a:endParaRPr>
          </a:p>
          <a:p>
            <a:pPr marL="299720" indent="-287020">
              <a:lnSpc>
                <a:spcPct val="100000"/>
              </a:lnSpc>
              <a:spcBef>
                <a:spcPts val="5"/>
              </a:spcBef>
              <a:buClr>
                <a:srgbClr val="FFB800"/>
              </a:buClr>
              <a:buSzPct val="127272"/>
              <a:buFont typeface="Arial"/>
              <a:buChar char="•"/>
              <a:tabLst>
                <a:tab pos="299085" algn="l"/>
                <a:tab pos="299720" algn="l"/>
              </a:tabLst>
            </a:pPr>
            <a:r>
              <a:rPr sz="1100" spc="90" dirty="0">
                <a:solidFill>
                  <a:srgbClr val="FFFFFF"/>
                </a:solidFill>
                <a:latin typeface="Calibri"/>
                <a:cs typeface="Calibri"/>
              </a:rPr>
              <a:t>Για</a:t>
            </a:r>
            <a:r>
              <a:rPr sz="1100" spc="55" dirty="0">
                <a:solidFill>
                  <a:srgbClr val="FFFFFF"/>
                </a:solidFill>
                <a:latin typeface="Calibri"/>
                <a:cs typeface="Calibri"/>
              </a:rPr>
              <a:t> </a:t>
            </a:r>
            <a:r>
              <a:rPr sz="1100" spc="100" dirty="0">
                <a:solidFill>
                  <a:srgbClr val="FFFFFF"/>
                </a:solidFill>
                <a:latin typeface="Calibri"/>
                <a:cs typeface="Calibri"/>
              </a:rPr>
              <a:t>παράδειγμα,</a:t>
            </a:r>
            <a:r>
              <a:rPr sz="1100" spc="50" dirty="0">
                <a:solidFill>
                  <a:srgbClr val="FFFFFF"/>
                </a:solidFill>
                <a:latin typeface="Calibri"/>
                <a:cs typeface="Calibri"/>
              </a:rPr>
              <a:t> </a:t>
            </a:r>
            <a:r>
              <a:rPr sz="1100" spc="114" dirty="0">
                <a:solidFill>
                  <a:srgbClr val="FFFFFF"/>
                </a:solidFill>
                <a:latin typeface="Calibri"/>
                <a:cs typeface="Calibri"/>
              </a:rPr>
              <a:t>η</a:t>
            </a:r>
            <a:r>
              <a:rPr sz="1100" spc="55" dirty="0">
                <a:solidFill>
                  <a:srgbClr val="FFFFFF"/>
                </a:solidFill>
                <a:latin typeface="Calibri"/>
                <a:cs typeface="Calibri"/>
              </a:rPr>
              <a:t> </a:t>
            </a:r>
            <a:r>
              <a:rPr sz="1100" spc="100" dirty="0">
                <a:solidFill>
                  <a:srgbClr val="FFFFFF"/>
                </a:solidFill>
                <a:latin typeface="Calibri"/>
                <a:cs typeface="Calibri"/>
              </a:rPr>
              <a:t>μετατόπιση</a:t>
            </a:r>
            <a:r>
              <a:rPr sz="1100" spc="50" dirty="0">
                <a:solidFill>
                  <a:srgbClr val="FFFFFF"/>
                </a:solidFill>
                <a:latin typeface="Calibri"/>
                <a:cs typeface="Calibri"/>
              </a:rPr>
              <a:t> </a:t>
            </a:r>
            <a:r>
              <a:rPr sz="1100" spc="105" dirty="0">
                <a:solidFill>
                  <a:srgbClr val="FFFFFF"/>
                </a:solidFill>
                <a:latin typeface="Calibri"/>
                <a:cs typeface="Calibri"/>
              </a:rPr>
              <a:t>κάθε</a:t>
            </a:r>
            <a:r>
              <a:rPr sz="1100" spc="55" dirty="0">
                <a:solidFill>
                  <a:srgbClr val="FFFFFF"/>
                </a:solidFill>
                <a:latin typeface="Calibri"/>
                <a:cs typeface="Calibri"/>
              </a:rPr>
              <a:t> </a:t>
            </a:r>
            <a:r>
              <a:rPr sz="1100" spc="105" dirty="0">
                <a:solidFill>
                  <a:srgbClr val="FFFFFF"/>
                </a:solidFill>
                <a:latin typeface="Calibri"/>
                <a:cs typeface="Calibri"/>
              </a:rPr>
              <a:t>γράμματος</a:t>
            </a:r>
            <a:r>
              <a:rPr sz="1100" spc="55" dirty="0">
                <a:solidFill>
                  <a:srgbClr val="FFFFFF"/>
                </a:solidFill>
                <a:latin typeface="Calibri"/>
                <a:cs typeface="Calibri"/>
              </a:rPr>
              <a:t> </a:t>
            </a:r>
            <a:r>
              <a:rPr sz="1100" spc="105" dirty="0">
                <a:solidFill>
                  <a:srgbClr val="FFFFFF"/>
                </a:solidFill>
                <a:latin typeface="Calibri"/>
                <a:cs typeface="Calibri"/>
              </a:rPr>
              <a:t>κατά</a:t>
            </a:r>
            <a:r>
              <a:rPr sz="1100" spc="55" dirty="0">
                <a:solidFill>
                  <a:srgbClr val="FFFFFF"/>
                </a:solidFill>
                <a:latin typeface="Calibri"/>
                <a:cs typeface="Calibri"/>
              </a:rPr>
              <a:t> </a:t>
            </a:r>
            <a:r>
              <a:rPr sz="1100" spc="90" dirty="0">
                <a:solidFill>
                  <a:srgbClr val="FFFFFF"/>
                </a:solidFill>
                <a:latin typeface="Calibri"/>
                <a:cs typeface="Calibri"/>
              </a:rPr>
              <a:t>"1"</a:t>
            </a:r>
            <a:r>
              <a:rPr sz="1100" spc="60" dirty="0">
                <a:solidFill>
                  <a:srgbClr val="FFFFFF"/>
                </a:solidFill>
                <a:latin typeface="Calibri"/>
                <a:cs typeface="Calibri"/>
              </a:rPr>
              <a:t> </a:t>
            </a:r>
            <a:r>
              <a:rPr sz="1100" spc="85" dirty="0">
                <a:solidFill>
                  <a:srgbClr val="FFFFFF"/>
                </a:solidFill>
                <a:latin typeface="Calibri"/>
                <a:cs typeface="Calibri"/>
              </a:rPr>
              <a:t>θα</a:t>
            </a:r>
            <a:r>
              <a:rPr sz="1100" spc="40" dirty="0">
                <a:solidFill>
                  <a:srgbClr val="FFFFFF"/>
                </a:solidFill>
                <a:latin typeface="Calibri"/>
                <a:cs typeface="Calibri"/>
              </a:rPr>
              <a:t> </a:t>
            </a:r>
            <a:r>
              <a:rPr sz="1100" spc="75" dirty="0">
                <a:solidFill>
                  <a:srgbClr val="FFFFFF"/>
                </a:solidFill>
                <a:latin typeface="Calibri"/>
                <a:cs typeface="Calibri"/>
              </a:rPr>
              <a:t>άλλαζε</a:t>
            </a:r>
            <a:r>
              <a:rPr sz="1100" spc="40" dirty="0">
                <a:solidFill>
                  <a:srgbClr val="FFFFFF"/>
                </a:solidFill>
                <a:latin typeface="Calibri"/>
                <a:cs typeface="Calibri"/>
              </a:rPr>
              <a:t> </a:t>
            </a:r>
            <a:r>
              <a:rPr sz="1100" spc="95" dirty="0">
                <a:solidFill>
                  <a:srgbClr val="FFFFFF"/>
                </a:solidFill>
                <a:latin typeface="Calibri"/>
                <a:cs typeface="Calibri"/>
              </a:rPr>
              <a:t>το</a:t>
            </a:r>
            <a:r>
              <a:rPr sz="1100" spc="60" dirty="0">
                <a:solidFill>
                  <a:srgbClr val="FFFFFF"/>
                </a:solidFill>
                <a:latin typeface="Calibri"/>
                <a:cs typeface="Calibri"/>
              </a:rPr>
              <a:t> </a:t>
            </a:r>
            <a:r>
              <a:rPr sz="1100" spc="125" dirty="0">
                <a:solidFill>
                  <a:srgbClr val="FFFFFF"/>
                </a:solidFill>
                <a:latin typeface="Calibri"/>
                <a:cs typeface="Calibri"/>
              </a:rPr>
              <a:t>Α</a:t>
            </a:r>
            <a:r>
              <a:rPr sz="1100" spc="50" dirty="0">
                <a:solidFill>
                  <a:srgbClr val="FFFFFF"/>
                </a:solidFill>
                <a:latin typeface="Calibri"/>
                <a:cs typeface="Calibri"/>
              </a:rPr>
              <a:t> </a:t>
            </a:r>
            <a:r>
              <a:rPr sz="1100" spc="105" dirty="0">
                <a:solidFill>
                  <a:srgbClr val="FFFFFF"/>
                </a:solidFill>
                <a:latin typeface="Calibri"/>
                <a:cs typeface="Calibri"/>
              </a:rPr>
              <a:t>σε</a:t>
            </a:r>
            <a:r>
              <a:rPr sz="1100" spc="55" dirty="0">
                <a:solidFill>
                  <a:srgbClr val="FFFFFF"/>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spc="95" dirty="0">
                <a:solidFill>
                  <a:srgbClr val="FFFFFF"/>
                </a:solidFill>
                <a:latin typeface="Calibri"/>
                <a:cs typeface="Calibri"/>
              </a:rPr>
              <a:t>το</a:t>
            </a:r>
            <a:r>
              <a:rPr sz="1100" spc="50" dirty="0">
                <a:solidFill>
                  <a:srgbClr val="FFFFFF"/>
                </a:solidFill>
                <a:latin typeface="Calibri"/>
                <a:cs typeface="Calibri"/>
              </a:rPr>
              <a:t> </a:t>
            </a:r>
            <a:r>
              <a:rPr sz="1100" spc="120" dirty="0">
                <a:solidFill>
                  <a:srgbClr val="FFFFFF"/>
                </a:solidFill>
                <a:latin typeface="Calibri"/>
                <a:cs typeface="Calibri"/>
              </a:rPr>
              <a:t>Β</a:t>
            </a:r>
            <a:r>
              <a:rPr sz="1100" spc="55" dirty="0">
                <a:solidFill>
                  <a:srgbClr val="FFFFFF"/>
                </a:solidFill>
                <a:latin typeface="Calibri"/>
                <a:cs typeface="Calibri"/>
              </a:rPr>
              <a:t> </a:t>
            </a:r>
            <a:r>
              <a:rPr sz="1100" spc="90" dirty="0">
                <a:solidFill>
                  <a:srgbClr val="FFFFFF"/>
                </a:solidFill>
                <a:latin typeface="Calibri"/>
                <a:cs typeface="Calibri"/>
              </a:rPr>
              <a:t>Γ</a:t>
            </a:r>
            <a:endParaRPr sz="1100">
              <a:latin typeface="Calibri"/>
              <a:cs typeface="Calibri"/>
            </a:endParaRPr>
          </a:p>
          <a:p>
            <a:pPr>
              <a:lnSpc>
                <a:spcPct val="100000"/>
              </a:lnSpc>
              <a:spcBef>
                <a:spcPts val="15"/>
              </a:spcBef>
              <a:buClr>
                <a:srgbClr val="FFB800"/>
              </a:buClr>
              <a:buFont typeface="Arial"/>
              <a:buChar char="•"/>
            </a:pPr>
            <a:endParaRPr sz="1350">
              <a:latin typeface="Calibri"/>
              <a:cs typeface="Calibri"/>
            </a:endParaRPr>
          </a:p>
          <a:p>
            <a:pPr marL="299720" indent="-287020">
              <a:lnSpc>
                <a:spcPct val="100000"/>
              </a:lnSpc>
              <a:spcBef>
                <a:spcPts val="5"/>
              </a:spcBef>
              <a:buClr>
                <a:srgbClr val="FFB800"/>
              </a:buClr>
              <a:buSzPct val="127272"/>
              <a:buFont typeface="Arial"/>
              <a:buChar char="•"/>
              <a:tabLst>
                <a:tab pos="299085" algn="l"/>
                <a:tab pos="299720" algn="l"/>
              </a:tabLst>
            </a:pPr>
            <a:r>
              <a:rPr sz="1100" spc="80" dirty="0">
                <a:solidFill>
                  <a:srgbClr val="FFFFFF"/>
                </a:solidFill>
                <a:latin typeface="Calibri"/>
                <a:cs typeface="Calibri"/>
              </a:rPr>
              <a:t>Παραδοσιακά,</a:t>
            </a:r>
            <a:r>
              <a:rPr sz="1100" spc="35" dirty="0">
                <a:solidFill>
                  <a:srgbClr val="FFFFFF"/>
                </a:solidFill>
                <a:latin typeface="Calibri"/>
                <a:cs typeface="Calibri"/>
              </a:rPr>
              <a:t> </a:t>
            </a:r>
            <a:r>
              <a:rPr sz="1100" spc="85" dirty="0">
                <a:solidFill>
                  <a:srgbClr val="FFFFFF"/>
                </a:solidFill>
                <a:latin typeface="Calibri"/>
                <a:cs typeface="Calibri"/>
              </a:rPr>
              <a:t>η</a:t>
            </a:r>
            <a:r>
              <a:rPr sz="1100" spc="40" dirty="0">
                <a:solidFill>
                  <a:srgbClr val="FFFFFF"/>
                </a:solidFill>
                <a:latin typeface="Calibri"/>
                <a:cs typeface="Calibri"/>
              </a:rPr>
              <a:t> </a:t>
            </a:r>
            <a:r>
              <a:rPr sz="1100" spc="70" dirty="0">
                <a:solidFill>
                  <a:srgbClr val="FFFFFF"/>
                </a:solidFill>
                <a:latin typeface="Calibri"/>
                <a:cs typeface="Calibri"/>
              </a:rPr>
              <a:t>τιμή</a:t>
            </a:r>
            <a:r>
              <a:rPr sz="1100" spc="35" dirty="0">
                <a:solidFill>
                  <a:srgbClr val="FFFFFF"/>
                </a:solidFill>
                <a:latin typeface="Calibri"/>
                <a:cs typeface="Calibri"/>
              </a:rPr>
              <a:t> </a:t>
            </a:r>
            <a:r>
              <a:rPr sz="1100" spc="65" dirty="0">
                <a:solidFill>
                  <a:srgbClr val="FFFFFF"/>
                </a:solidFill>
                <a:latin typeface="Calibri"/>
                <a:cs typeface="Calibri"/>
              </a:rPr>
              <a:t>είναι</a:t>
            </a:r>
            <a:r>
              <a:rPr sz="1100" spc="40" dirty="0">
                <a:solidFill>
                  <a:srgbClr val="FFFFFF"/>
                </a:solidFill>
                <a:latin typeface="Calibri"/>
                <a:cs typeface="Calibri"/>
              </a:rPr>
              <a:t> </a:t>
            </a:r>
            <a:r>
              <a:rPr sz="1100" spc="85" dirty="0">
                <a:solidFill>
                  <a:srgbClr val="FFFFFF"/>
                </a:solidFill>
                <a:latin typeface="Calibri"/>
                <a:cs typeface="Calibri"/>
              </a:rPr>
              <a:t>3</a:t>
            </a:r>
            <a:r>
              <a:rPr sz="1100" b="1" spc="85" dirty="0">
                <a:solidFill>
                  <a:srgbClr val="FFB800"/>
                </a:solidFill>
                <a:latin typeface="Calibri"/>
                <a:cs typeface="Calibri"/>
              </a:rPr>
              <a:t>αλλά</a:t>
            </a:r>
            <a:r>
              <a:rPr sz="1100" b="1" spc="35" dirty="0">
                <a:solidFill>
                  <a:srgbClr val="FFB800"/>
                </a:solidFill>
                <a:latin typeface="Calibri"/>
                <a:cs typeface="Calibri"/>
              </a:rPr>
              <a:t> </a:t>
            </a:r>
            <a:r>
              <a:rPr sz="1100" b="1" spc="80" dirty="0">
                <a:solidFill>
                  <a:srgbClr val="FFB800"/>
                </a:solidFill>
                <a:latin typeface="Calibri"/>
                <a:cs typeface="Calibri"/>
              </a:rPr>
              <a:t>μπορεί</a:t>
            </a:r>
            <a:r>
              <a:rPr sz="1100" b="1" spc="40" dirty="0">
                <a:solidFill>
                  <a:srgbClr val="FFB800"/>
                </a:solidFill>
                <a:latin typeface="Calibri"/>
                <a:cs typeface="Calibri"/>
              </a:rPr>
              <a:t> </a:t>
            </a:r>
            <a:r>
              <a:rPr sz="1100" b="1" spc="85" dirty="0">
                <a:solidFill>
                  <a:srgbClr val="FFB800"/>
                </a:solidFill>
                <a:latin typeface="Calibri"/>
                <a:cs typeface="Calibri"/>
              </a:rPr>
              <a:t>να</a:t>
            </a:r>
            <a:r>
              <a:rPr sz="1100" b="1" spc="35" dirty="0">
                <a:solidFill>
                  <a:srgbClr val="FFB800"/>
                </a:solidFill>
                <a:latin typeface="Calibri"/>
                <a:cs typeface="Calibri"/>
              </a:rPr>
              <a:t> </a:t>
            </a:r>
            <a:r>
              <a:rPr sz="1100" spc="75" dirty="0">
                <a:solidFill>
                  <a:srgbClr val="FFFFFF"/>
                </a:solidFill>
                <a:latin typeface="Calibri"/>
                <a:cs typeface="Calibri"/>
              </a:rPr>
              <a:t>εφαρμοστεί</a:t>
            </a:r>
            <a:r>
              <a:rPr sz="1100" spc="40" dirty="0">
                <a:solidFill>
                  <a:srgbClr val="FFFFFF"/>
                </a:solidFill>
                <a:latin typeface="Calibri"/>
                <a:cs typeface="Calibri"/>
              </a:rPr>
              <a:t> </a:t>
            </a:r>
            <a:r>
              <a:rPr sz="1100" spc="75" dirty="0">
                <a:solidFill>
                  <a:srgbClr val="FFFFFF"/>
                </a:solidFill>
                <a:latin typeface="Calibri"/>
                <a:cs typeface="Calibri"/>
              </a:rPr>
              <a:t>οποιοσδήποτε</a:t>
            </a:r>
            <a:r>
              <a:rPr sz="1100" spc="30" dirty="0">
                <a:solidFill>
                  <a:srgbClr val="FFFFFF"/>
                </a:solidFill>
                <a:latin typeface="Calibri"/>
                <a:cs typeface="Calibri"/>
              </a:rPr>
              <a:t> </a:t>
            </a:r>
            <a:r>
              <a:rPr sz="1100" spc="40" dirty="0">
                <a:solidFill>
                  <a:srgbClr val="FFFFFF"/>
                </a:solidFill>
                <a:latin typeface="Calibri"/>
                <a:cs typeface="Calibri"/>
              </a:rPr>
              <a:t>.</a:t>
            </a:r>
            <a:endParaRPr sz="1100">
              <a:latin typeface="Calibri"/>
              <a:cs typeface="Calibri"/>
            </a:endParaRPr>
          </a:p>
          <a:p>
            <a:pPr>
              <a:lnSpc>
                <a:spcPct val="100000"/>
              </a:lnSpc>
              <a:buClr>
                <a:srgbClr val="FFB800"/>
              </a:buClr>
              <a:buFont typeface="Arial"/>
              <a:buChar char="•"/>
            </a:pPr>
            <a:endParaRPr sz="1350">
              <a:latin typeface="Calibri"/>
              <a:cs typeface="Calibri"/>
            </a:endParaRPr>
          </a:p>
          <a:p>
            <a:pPr marL="299720" indent="-287020">
              <a:lnSpc>
                <a:spcPct val="100000"/>
              </a:lnSpc>
              <a:buSzPct val="127272"/>
              <a:buFont typeface="Arial"/>
              <a:buChar char="•"/>
              <a:tabLst>
                <a:tab pos="299085" algn="l"/>
                <a:tab pos="299720" algn="l"/>
              </a:tabLst>
            </a:pPr>
            <a:r>
              <a:rPr sz="1100" b="1" spc="105" dirty="0">
                <a:solidFill>
                  <a:srgbClr val="FFB800"/>
                </a:solidFill>
                <a:latin typeface="Calibri"/>
                <a:cs typeface="Calibri"/>
              </a:rPr>
              <a:t>Η</a:t>
            </a:r>
            <a:r>
              <a:rPr sz="1100" b="1" spc="35" dirty="0">
                <a:solidFill>
                  <a:srgbClr val="FFB800"/>
                </a:solidFill>
                <a:latin typeface="Calibri"/>
                <a:cs typeface="Calibri"/>
              </a:rPr>
              <a:t> </a:t>
            </a:r>
            <a:r>
              <a:rPr sz="1100" b="1" spc="85" dirty="0">
                <a:solidFill>
                  <a:srgbClr val="FFB800"/>
                </a:solidFill>
                <a:latin typeface="Calibri"/>
                <a:cs typeface="Calibri"/>
              </a:rPr>
              <a:t>αποκρυπτογράφηση</a:t>
            </a:r>
            <a:r>
              <a:rPr sz="1100" b="1" spc="45" dirty="0">
                <a:solidFill>
                  <a:srgbClr val="FFB800"/>
                </a:solidFill>
                <a:latin typeface="Calibri"/>
                <a:cs typeface="Calibri"/>
              </a:rPr>
              <a:t> </a:t>
            </a:r>
            <a:r>
              <a:rPr sz="1100" spc="75" dirty="0">
                <a:solidFill>
                  <a:srgbClr val="FFFFFF"/>
                </a:solidFill>
                <a:latin typeface="Calibri"/>
                <a:cs typeface="Calibri"/>
              </a:rPr>
              <a:t>περιλαμβάνει</a:t>
            </a:r>
            <a:r>
              <a:rPr sz="1100" spc="35" dirty="0">
                <a:solidFill>
                  <a:srgbClr val="FFFFFF"/>
                </a:solidFill>
                <a:latin typeface="Calibri"/>
                <a:cs typeface="Calibri"/>
              </a:rPr>
              <a:t> </a:t>
            </a:r>
            <a:r>
              <a:rPr sz="1100" spc="75" dirty="0">
                <a:solidFill>
                  <a:srgbClr val="FFFFFF"/>
                </a:solidFill>
                <a:latin typeface="Calibri"/>
                <a:cs typeface="Calibri"/>
              </a:rPr>
              <a:t>την</a:t>
            </a:r>
            <a:r>
              <a:rPr sz="1100" spc="35" dirty="0">
                <a:solidFill>
                  <a:srgbClr val="FFFFFF"/>
                </a:solidFill>
                <a:latin typeface="Calibri"/>
                <a:cs typeface="Calibri"/>
              </a:rPr>
              <a:t> </a:t>
            </a:r>
            <a:r>
              <a:rPr sz="1100" b="1" spc="80" dirty="0">
                <a:solidFill>
                  <a:srgbClr val="FFB800"/>
                </a:solidFill>
                <a:latin typeface="Calibri"/>
                <a:cs typeface="Calibri"/>
              </a:rPr>
              <a:t>αντιστροφή</a:t>
            </a:r>
            <a:r>
              <a:rPr sz="1100" b="1" spc="35" dirty="0">
                <a:solidFill>
                  <a:srgbClr val="FFB800"/>
                </a:solidFill>
                <a:latin typeface="Calibri"/>
                <a:cs typeface="Calibri"/>
              </a:rPr>
              <a:t> </a:t>
            </a:r>
            <a:r>
              <a:rPr sz="1100" spc="70" dirty="0">
                <a:solidFill>
                  <a:srgbClr val="FFFFFF"/>
                </a:solidFill>
                <a:latin typeface="Calibri"/>
                <a:cs typeface="Calibri"/>
              </a:rPr>
              <a:t>της</a:t>
            </a:r>
            <a:r>
              <a:rPr sz="1100" spc="35" dirty="0">
                <a:solidFill>
                  <a:srgbClr val="FFFFFF"/>
                </a:solidFill>
                <a:latin typeface="Calibri"/>
                <a:cs typeface="Calibri"/>
              </a:rPr>
              <a:t> </a:t>
            </a:r>
            <a:r>
              <a:rPr sz="1100" spc="75" dirty="0">
                <a:solidFill>
                  <a:srgbClr val="FFFFFF"/>
                </a:solidFill>
                <a:latin typeface="Calibri"/>
                <a:cs typeface="Calibri"/>
              </a:rPr>
              <a:t>μετατόπισης</a:t>
            </a:r>
            <a:r>
              <a:rPr sz="1100" spc="30" dirty="0">
                <a:solidFill>
                  <a:srgbClr val="FFFFFF"/>
                </a:solidFill>
                <a:latin typeface="Calibri"/>
                <a:cs typeface="Calibri"/>
              </a:rPr>
              <a:t> </a:t>
            </a:r>
            <a:r>
              <a:rPr sz="1100" spc="80" dirty="0">
                <a:solidFill>
                  <a:srgbClr val="FFFFFF"/>
                </a:solidFill>
                <a:latin typeface="Calibri"/>
                <a:cs typeface="Calibri"/>
              </a:rPr>
              <a:t>κατά</a:t>
            </a:r>
            <a:r>
              <a:rPr sz="1100" spc="40" dirty="0">
                <a:solidFill>
                  <a:srgbClr val="FFFFFF"/>
                </a:solidFill>
                <a:latin typeface="Calibri"/>
                <a:cs typeface="Calibri"/>
              </a:rPr>
              <a:t> </a:t>
            </a:r>
            <a:r>
              <a:rPr sz="1100" spc="70" dirty="0">
                <a:solidFill>
                  <a:srgbClr val="FFFFFF"/>
                </a:solidFill>
                <a:latin typeface="Calibri"/>
                <a:cs typeface="Calibri"/>
              </a:rPr>
              <a:t>τον</a:t>
            </a:r>
            <a:r>
              <a:rPr sz="1100" spc="40" dirty="0">
                <a:solidFill>
                  <a:srgbClr val="FFFFFF"/>
                </a:solidFill>
                <a:latin typeface="Calibri"/>
                <a:cs typeface="Calibri"/>
              </a:rPr>
              <a:t> </a:t>
            </a:r>
            <a:r>
              <a:rPr sz="1100" b="1" spc="65" dirty="0">
                <a:solidFill>
                  <a:srgbClr val="FFB800"/>
                </a:solidFill>
                <a:latin typeface="Calibri"/>
                <a:cs typeface="Calibri"/>
              </a:rPr>
              <a:t>ίδιο</a:t>
            </a:r>
            <a:r>
              <a:rPr sz="1100" b="1" spc="35" dirty="0">
                <a:solidFill>
                  <a:srgbClr val="FFB800"/>
                </a:solidFill>
                <a:latin typeface="Calibri"/>
                <a:cs typeface="Calibri"/>
              </a:rPr>
              <a:t> </a:t>
            </a:r>
            <a:r>
              <a:rPr sz="1100" b="1" spc="80" dirty="0">
                <a:solidFill>
                  <a:srgbClr val="FFB800"/>
                </a:solidFill>
                <a:latin typeface="Calibri"/>
                <a:cs typeface="Calibri"/>
              </a:rPr>
              <a:t>αριθμό</a:t>
            </a:r>
            <a:r>
              <a:rPr sz="1100" b="1" spc="45" dirty="0">
                <a:solidFill>
                  <a:srgbClr val="FFB800"/>
                </a:solidFill>
                <a:latin typeface="Calibri"/>
                <a:cs typeface="Calibri"/>
              </a:rPr>
              <a:t> </a:t>
            </a:r>
            <a:r>
              <a:rPr sz="1100" b="1" spc="70" dirty="0">
                <a:solidFill>
                  <a:srgbClr val="FFB800"/>
                </a:solidFill>
                <a:latin typeface="Calibri"/>
                <a:cs typeface="Calibri"/>
              </a:rPr>
              <a:t>θέσεων.</a:t>
            </a:r>
            <a:endParaRPr sz="1100">
              <a:latin typeface="Calibri"/>
              <a:cs typeface="Calibri"/>
            </a:endParaRPr>
          </a:p>
          <a:p>
            <a:pPr>
              <a:lnSpc>
                <a:spcPct val="100000"/>
              </a:lnSpc>
              <a:spcBef>
                <a:spcPts val="15"/>
              </a:spcBef>
              <a:buClr>
                <a:srgbClr val="FFB800"/>
              </a:buClr>
              <a:buFont typeface="Arial"/>
              <a:buChar char="•"/>
            </a:pPr>
            <a:endParaRPr sz="1350">
              <a:latin typeface="Calibri"/>
              <a:cs typeface="Calibri"/>
            </a:endParaRPr>
          </a:p>
          <a:p>
            <a:pPr marL="299085" marR="477520" indent="-287020" algn="just">
              <a:lnSpc>
                <a:spcPct val="100000"/>
              </a:lnSpc>
              <a:buClr>
                <a:srgbClr val="FFB800"/>
              </a:buClr>
              <a:buSzPct val="127272"/>
              <a:buFont typeface="Arial"/>
              <a:buChar char="•"/>
              <a:tabLst>
                <a:tab pos="298450" algn="l"/>
              </a:tabLst>
            </a:pPr>
            <a:r>
              <a:rPr sz="1100" spc="85" dirty="0">
                <a:solidFill>
                  <a:srgbClr val="FFFFFF"/>
                </a:solidFill>
                <a:latin typeface="Calibri"/>
                <a:cs typeface="Calibri"/>
              </a:rPr>
              <a:t>Αν </a:t>
            </a:r>
            <a:r>
              <a:rPr sz="1100" spc="70" dirty="0">
                <a:solidFill>
                  <a:srgbClr val="FFFFFF"/>
                </a:solidFill>
                <a:latin typeface="Calibri"/>
                <a:cs typeface="Calibri"/>
              </a:rPr>
              <a:t>και </a:t>
            </a:r>
            <a:r>
              <a:rPr sz="1100" spc="85" dirty="0">
                <a:solidFill>
                  <a:srgbClr val="FFFFFF"/>
                </a:solidFill>
                <a:latin typeface="Calibri"/>
                <a:cs typeface="Calibri"/>
              </a:rPr>
              <a:t>ο </a:t>
            </a:r>
            <a:r>
              <a:rPr sz="1100" b="1" spc="80" dirty="0">
                <a:solidFill>
                  <a:srgbClr val="FFB800"/>
                </a:solidFill>
                <a:latin typeface="Calibri"/>
                <a:cs typeface="Calibri"/>
              </a:rPr>
              <a:t>κρυπτογραφικός </a:t>
            </a:r>
            <a:r>
              <a:rPr sz="1100" b="1" spc="75" dirty="0">
                <a:solidFill>
                  <a:srgbClr val="FFB800"/>
                </a:solidFill>
                <a:latin typeface="Calibri"/>
                <a:cs typeface="Calibri"/>
              </a:rPr>
              <a:t>κώδικας Caesar </a:t>
            </a:r>
            <a:r>
              <a:rPr sz="1100" spc="75" dirty="0">
                <a:solidFill>
                  <a:srgbClr val="FFFFFF"/>
                </a:solidFill>
                <a:latin typeface="Calibri"/>
                <a:cs typeface="Calibri"/>
              </a:rPr>
              <a:t>δεν </a:t>
            </a:r>
            <a:r>
              <a:rPr sz="1100" spc="70" dirty="0">
                <a:solidFill>
                  <a:srgbClr val="FFFFFF"/>
                </a:solidFill>
                <a:latin typeface="Calibri"/>
                <a:cs typeface="Calibri"/>
              </a:rPr>
              <a:t>θεωρείται </a:t>
            </a:r>
            <a:r>
              <a:rPr sz="1100" b="1" spc="75" dirty="0">
                <a:solidFill>
                  <a:srgbClr val="FFB800"/>
                </a:solidFill>
                <a:latin typeface="Calibri"/>
                <a:cs typeface="Calibri"/>
              </a:rPr>
              <a:t>ισχυρή </a:t>
            </a:r>
            <a:r>
              <a:rPr sz="1100" b="1" spc="85" dirty="0">
                <a:solidFill>
                  <a:srgbClr val="FFB800"/>
                </a:solidFill>
                <a:latin typeface="Calibri"/>
                <a:cs typeface="Calibri"/>
              </a:rPr>
              <a:t>κρυπτογράφηση </a:t>
            </a:r>
            <a:r>
              <a:rPr sz="1100" spc="85" dirty="0">
                <a:solidFill>
                  <a:srgbClr val="FFFFFF"/>
                </a:solidFill>
                <a:latin typeface="Calibri"/>
                <a:cs typeface="Calibri"/>
              </a:rPr>
              <a:t>λόγω </a:t>
            </a:r>
            <a:r>
              <a:rPr sz="1100" spc="70" dirty="0">
                <a:solidFill>
                  <a:srgbClr val="FFFFFF"/>
                </a:solidFill>
                <a:latin typeface="Calibri"/>
                <a:cs typeface="Calibri"/>
              </a:rPr>
              <a:t>της </a:t>
            </a:r>
            <a:r>
              <a:rPr sz="1100" spc="75" dirty="0">
                <a:solidFill>
                  <a:srgbClr val="FFFFFF"/>
                </a:solidFill>
                <a:latin typeface="Calibri"/>
                <a:cs typeface="Calibri"/>
              </a:rPr>
              <a:t> ευκολίας</a:t>
            </a:r>
            <a:r>
              <a:rPr sz="1100" spc="80" dirty="0">
                <a:solidFill>
                  <a:srgbClr val="FFFFFF"/>
                </a:solidFill>
                <a:latin typeface="Calibri"/>
                <a:cs typeface="Calibri"/>
              </a:rPr>
              <a:t> </a:t>
            </a:r>
            <a:r>
              <a:rPr sz="1100" b="1" spc="80" dirty="0">
                <a:solidFill>
                  <a:srgbClr val="FFB800"/>
                </a:solidFill>
                <a:latin typeface="Calibri"/>
                <a:cs typeface="Calibri"/>
              </a:rPr>
              <a:t>αποκωδικοποίησής</a:t>
            </a:r>
            <a:r>
              <a:rPr sz="1100" b="1" spc="85" dirty="0">
                <a:solidFill>
                  <a:srgbClr val="FFB800"/>
                </a:solidFill>
                <a:latin typeface="Calibri"/>
                <a:cs typeface="Calibri"/>
              </a:rPr>
              <a:t> </a:t>
            </a:r>
            <a:r>
              <a:rPr sz="1100" spc="65" dirty="0">
                <a:solidFill>
                  <a:srgbClr val="FFFFFF"/>
                </a:solidFill>
                <a:latin typeface="Calibri"/>
                <a:cs typeface="Calibri"/>
              </a:rPr>
              <a:t>του</a:t>
            </a:r>
            <a:r>
              <a:rPr sz="1100" b="1" spc="65" dirty="0">
                <a:solidFill>
                  <a:srgbClr val="FFB800"/>
                </a:solidFill>
                <a:latin typeface="Calibri"/>
                <a:cs typeface="Calibri"/>
              </a:rPr>
              <a:t>,</a:t>
            </a:r>
            <a:r>
              <a:rPr sz="1100" b="1" spc="70" dirty="0">
                <a:solidFill>
                  <a:srgbClr val="FFB800"/>
                </a:solidFill>
                <a:latin typeface="Calibri"/>
                <a:cs typeface="Calibri"/>
              </a:rPr>
              <a:t> </a:t>
            </a:r>
            <a:r>
              <a:rPr sz="1100" spc="75" dirty="0">
                <a:solidFill>
                  <a:srgbClr val="FFFFFF"/>
                </a:solidFill>
                <a:latin typeface="Calibri"/>
                <a:cs typeface="Calibri"/>
              </a:rPr>
              <a:t>παραμένει</a:t>
            </a:r>
            <a:r>
              <a:rPr sz="1100" spc="80" dirty="0">
                <a:solidFill>
                  <a:srgbClr val="FFFFFF"/>
                </a:solidFill>
                <a:latin typeface="Calibri"/>
                <a:cs typeface="Calibri"/>
              </a:rPr>
              <a:t> </a:t>
            </a:r>
            <a:r>
              <a:rPr sz="1100" spc="75" dirty="0">
                <a:solidFill>
                  <a:srgbClr val="FFFFFF"/>
                </a:solidFill>
                <a:latin typeface="Calibri"/>
                <a:cs typeface="Calibri"/>
              </a:rPr>
              <a:t>μέρος</a:t>
            </a:r>
            <a:r>
              <a:rPr sz="1100" spc="80" dirty="0">
                <a:solidFill>
                  <a:srgbClr val="FFFFFF"/>
                </a:solidFill>
                <a:latin typeface="Calibri"/>
                <a:cs typeface="Calibri"/>
              </a:rPr>
              <a:t> </a:t>
            </a:r>
            <a:r>
              <a:rPr sz="1100" b="1" spc="75" dirty="0">
                <a:solidFill>
                  <a:srgbClr val="FFB800"/>
                </a:solidFill>
                <a:latin typeface="Calibri"/>
                <a:cs typeface="Calibri"/>
              </a:rPr>
              <a:t>πιο</a:t>
            </a:r>
            <a:r>
              <a:rPr sz="1100" b="1" spc="80" dirty="0">
                <a:solidFill>
                  <a:srgbClr val="FFB800"/>
                </a:solidFill>
                <a:latin typeface="Calibri"/>
                <a:cs typeface="Calibri"/>
              </a:rPr>
              <a:t> σύνθετων</a:t>
            </a:r>
            <a:r>
              <a:rPr sz="1100" b="1" spc="85" dirty="0">
                <a:solidFill>
                  <a:srgbClr val="FFB800"/>
                </a:solidFill>
                <a:latin typeface="Calibri"/>
                <a:cs typeface="Calibri"/>
              </a:rPr>
              <a:t> </a:t>
            </a:r>
            <a:r>
              <a:rPr sz="1100" b="1" spc="80" dirty="0">
                <a:solidFill>
                  <a:srgbClr val="FFB800"/>
                </a:solidFill>
                <a:latin typeface="Calibri"/>
                <a:cs typeface="Calibri"/>
              </a:rPr>
              <a:t>μεθόδων </a:t>
            </a:r>
            <a:r>
              <a:rPr sz="1100" b="1" spc="85" dirty="0">
                <a:solidFill>
                  <a:srgbClr val="FFB800"/>
                </a:solidFill>
                <a:latin typeface="Calibri"/>
                <a:cs typeface="Calibri"/>
              </a:rPr>
              <a:t> </a:t>
            </a:r>
            <a:r>
              <a:rPr sz="1100" b="1" spc="80" dirty="0">
                <a:solidFill>
                  <a:srgbClr val="FFB800"/>
                </a:solidFill>
                <a:latin typeface="Calibri"/>
                <a:cs typeface="Calibri"/>
              </a:rPr>
              <a:t>κρυπτογράφησης.</a:t>
            </a:r>
            <a:endParaRPr sz="1100">
              <a:latin typeface="Calibri"/>
              <a:cs typeface="Calibri"/>
            </a:endParaRPr>
          </a:p>
          <a:p>
            <a:pPr>
              <a:lnSpc>
                <a:spcPct val="100000"/>
              </a:lnSpc>
              <a:spcBef>
                <a:spcPts val="15"/>
              </a:spcBef>
              <a:buClr>
                <a:srgbClr val="FFB800"/>
              </a:buClr>
              <a:buFont typeface="Arial"/>
              <a:buChar char="•"/>
            </a:pPr>
            <a:endParaRPr sz="1350">
              <a:latin typeface="Calibri"/>
              <a:cs typeface="Calibri"/>
            </a:endParaRPr>
          </a:p>
          <a:p>
            <a:pPr marL="299085" marR="478790" indent="-287020" algn="just">
              <a:lnSpc>
                <a:spcPct val="100000"/>
              </a:lnSpc>
              <a:buClr>
                <a:srgbClr val="FFB800"/>
              </a:buClr>
              <a:buSzPct val="127272"/>
              <a:buFont typeface="Arial"/>
              <a:buChar char="•"/>
              <a:tabLst>
                <a:tab pos="298450" algn="l"/>
              </a:tabLst>
            </a:pPr>
            <a:r>
              <a:rPr sz="1100" spc="90" dirty="0">
                <a:solidFill>
                  <a:srgbClr val="FFFFFF"/>
                </a:solidFill>
                <a:latin typeface="Calibri"/>
                <a:cs typeface="Calibri"/>
              </a:rPr>
              <a:t>Παρά</a:t>
            </a:r>
            <a:r>
              <a:rPr sz="1100" spc="95" dirty="0">
                <a:solidFill>
                  <a:srgbClr val="FFFFFF"/>
                </a:solidFill>
                <a:latin typeface="Calibri"/>
                <a:cs typeface="Calibri"/>
              </a:rPr>
              <a:t> </a:t>
            </a:r>
            <a:r>
              <a:rPr sz="1100" spc="75" dirty="0">
                <a:solidFill>
                  <a:srgbClr val="FFFFFF"/>
                </a:solidFill>
                <a:latin typeface="Calibri"/>
                <a:cs typeface="Calibri"/>
              </a:rPr>
              <a:t>την</a:t>
            </a:r>
            <a:r>
              <a:rPr sz="1100" spc="80" dirty="0">
                <a:solidFill>
                  <a:srgbClr val="FFFFFF"/>
                </a:solidFill>
                <a:latin typeface="Calibri"/>
                <a:cs typeface="Calibri"/>
              </a:rPr>
              <a:t> απλότητά</a:t>
            </a:r>
            <a:r>
              <a:rPr sz="1100" spc="85" dirty="0">
                <a:solidFill>
                  <a:srgbClr val="FFFFFF"/>
                </a:solidFill>
                <a:latin typeface="Calibri"/>
                <a:cs typeface="Calibri"/>
              </a:rPr>
              <a:t> </a:t>
            </a:r>
            <a:r>
              <a:rPr sz="1100" spc="60" dirty="0">
                <a:solidFill>
                  <a:srgbClr val="FFFFFF"/>
                </a:solidFill>
                <a:latin typeface="Calibri"/>
                <a:cs typeface="Calibri"/>
              </a:rPr>
              <a:t>της,</a:t>
            </a:r>
            <a:r>
              <a:rPr sz="1100" spc="65" dirty="0">
                <a:solidFill>
                  <a:srgbClr val="FFFFFF"/>
                </a:solidFill>
                <a:latin typeface="Calibri"/>
                <a:cs typeface="Calibri"/>
              </a:rPr>
              <a:t> </a:t>
            </a:r>
            <a:r>
              <a:rPr sz="1100" spc="85" dirty="0">
                <a:solidFill>
                  <a:srgbClr val="FFFFFF"/>
                </a:solidFill>
                <a:latin typeface="Calibri"/>
                <a:cs typeface="Calibri"/>
              </a:rPr>
              <a:t>η</a:t>
            </a:r>
            <a:r>
              <a:rPr sz="1100" spc="90" dirty="0">
                <a:solidFill>
                  <a:srgbClr val="FFFFFF"/>
                </a:solidFill>
                <a:latin typeface="Calibri"/>
                <a:cs typeface="Calibri"/>
              </a:rPr>
              <a:t> </a:t>
            </a:r>
            <a:r>
              <a:rPr sz="1100" spc="80" dirty="0">
                <a:solidFill>
                  <a:srgbClr val="FFFFFF"/>
                </a:solidFill>
                <a:latin typeface="Calibri"/>
                <a:cs typeface="Calibri"/>
              </a:rPr>
              <a:t>κρυπτογράφηση</a:t>
            </a:r>
            <a:r>
              <a:rPr sz="1100" spc="85" dirty="0">
                <a:solidFill>
                  <a:srgbClr val="FFFFFF"/>
                </a:solidFill>
                <a:latin typeface="Calibri"/>
                <a:cs typeface="Calibri"/>
              </a:rPr>
              <a:t> </a:t>
            </a:r>
            <a:r>
              <a:rPr sz="1100" spc="80" dirty="0">
                <a:solidFill>
                  <a:srgbClr val="FFFFFF"/>
                </a:solidFill>
                <a:latin typeface="Calibri"/>
                <a:cs typeface="Calibri"/>
              </a:rPr>
              <a:t>αυτή</a:t>
            </a:r>
            <a:r>
              <a:rPr sz="1100" spc="85" dirty="0">
                <a:solidFill>
                  <a:srgbClr val="FFFFFF"/>
                </a:solidFill>
                <a:latin typeface="Calibri"/>
                <a:cs typeface="Calibri"/>
              </a:rPr>
              <a:t> </a:t>
            </a:r>
            <a:r>
              <a:rPr sz="1100" spc="75" dirty="0">
                <a:solidFill>
                  <a:srgbClr val="FFFFFF"/>
                </a:solidFill>
                <a:latin typeface="Calibri"/>
                <a:cs typeface="Calibri"/>
              </a:rPr>
              <a:t>ήταν</a:t>
            </a:r>
            <a:r>
              <a:rPr sz="1100" spc="80" dirty="0">
                <a:solidFill>
                  <a:srgbClr val="FFFFFF"/>
                </a:solidFill>
                <a:latin typeface="Calibri"/>
                <a:cs typeface="Calibri"/>
              </a:rPr>
              <a:t> </a:t>
            </a:r>
            <a:r>
              <a:rPr sz="1100" b="1" spc="75" dirty="0">
                <a:solidFill>
                  <a:srgbClr val="FFB800"/>
                </a:solidFill>
                <a:latin typeface="Calibri"/>
                <a:cs typeface="Calibri"/>
              </a:rPr>
              <a:t>πολύτιμη</a:t>
            </a:r>
            <a:r>
              <a:rPr sz="1100" b="1" spc="80" dirty="0">
                <a:solidFill>
                  <a:srgbClr val="FFB800"/>
                </a:solidFill>
                <a:latin typeface="Calibri"/>
                <a:cs typeface="Calibri"/>
              </a:rPr>
              <a:t> </a:t>
            </a:r>
            <a:r>
              <a:rPr sz="1100" spc="80" dirty="0">
                <a:solidFill>
                  <a:srgbClr val="FFFFFF"/>
                </a:solidFill>
                <a:latin typeface="Calibri"/>
                <a:cs typeface="Calibri"/>
              </a:rPr>
              <a:t>κατά</a:t>
            </a:r>
            <a:r>
              <a:rPr sz="1100" spc="85" dirty="0">
                <a:solidFill>
                  <a:srgbClr val="FFFFFF"/>
                </a:solidFill>
                <a:latin typeface="Calibri"/>
                <a:cs typeface="Calibri"/>
              </a:rPr>
              <a:t> </a:t>
            </a:r>
            <a:r>
              <a:rPr sz="1100" spc="70" dirty="0">
                <a:solidFill>
                  <a:srgbClr val="FFFFFF"/>
                </a:solidFill>
                <a:latin typeface="Calibri"/>
                <a:cs typeface="Calibri"/>
              </a:rPr>
              <a:t>τη</a:t>
            </a:r>
            <a:r>
              <a:rPr sz="1100" spc="75" dirty="0">
                <a:solidFill>
                  <a:srgbClr val="FFFFFF"/>
                </a:solidFill>
                <a:latin typeface="Calibri"/>
                <a:cs typeface="Calibri"/>
              </a:rPr>
              <a:t> </a:t>
            </a:r>
            <a:r>
              <a:rPr sz="1100" spc="70" dirty="0">
                <a:solidFill>
                  <a:srgbClr val="FFFFFF"/>
                </a:solidFill>
                <a:latin typeface="Calibri"/>
                <a:cs typeface="Calibri"/>
              </a:rPr>
              <a:t>διάρκεια</a:t>
            </a:r>
            <a:r>
              <a:rPr sz="1100" spc="75" dirty="0">
                <a:solidFill>
                  <a:srgbClr val="FFFFFF"/>
                </a:solidFill>
                <a:latin typeface="Calibri"/>
                <a:cs typeface="Calibri"/>
              </a:rPr>
              <a:t> </a:t>
            </a:r>
            <a:r>
              <a:rPr sz="1100" b="1" spc="80" dirty="0">
                <a:solidFill>
                  <a:srgbClr val="FFB800"/>
                </a:solidFill>
                <a:latin typeface="Calibri"/>
                <a:cs typeface="Calibri"/>
              </a:rPr>
              <a:t>των </a:t>
            </a:r>
            <a:r>
              <a:rPr sz="1100" b="1" spc="85" dirty="0">
                <a:solidFill>
                  <a:srgbClr val="FFB800"/>
                </a:solidFill>
                <a:latin typeface="Calibri"/>
                <a:cs typeface="Calibri"/>
              </a:rPr>
              <a:t> </a:t>
            </a:r>
            <a:r>
              <a:rPr sz="1100" b="1" spc="75" dirty="0">
                <a:solidFill>
                  <a:srgbClr val="FFB800"/>
                </a:solidFill>
                <a:latin typeface="Calibri"/>
                <a:cs typeface="Calibri"/>
              </a:rPr>
              <a:t>στρατιωτικών</a:t>
            </a:r>
            <a:r>
              <a:rPr sz="1100" b="1" spc="80" dirty="0">
                <a:solidFill>
                  <a:srgbClr val="FFB800"/>
                </a:solidFill>
                <a:latin typeface="Calibri"/>
                <a:cs typeface="Calibri"/>
              </a:rPr>
              <a:t> </a:t>
            </a:r>
            <a:r>
              <a:rPr sz="1100" b="1" spc="75" dirty="0">
                <a:solidFill>
                  <a:srgbClr val="FFB800"/>
                </a:solidFill>
                <a:latin typeface="Calibri"/>
                <a:cs typeface="Calibri"/>
              </a:rPr>
              <a:t>εκστρατειών</a:t>
            </a:r>
            <a:r>
              <a:rPr sz="1100" b="1" spc="80" dirty="0">
                <a:solidFill>
                  <a:srgbClr val="FFB800"/>
                </a:solidFill>
                <a:latin typeface="Calibri"/>
                <a:cs typeface="Calibri"/>
              </a:rPr>
              <a:t> του</a:t>
            </a:r>
            <a:r>
              <a:rPr sz="1100" b="1" spc="85" dirty="0">
                <a:solidFill>
                  <a:srgbClr val="FFB800"/>
                </a:solidFill>
                <a:latin typeface="Calibri"/>
                <a:cs typeface="Calibri"/>
              </a:rPr>
              <a:t> </a:t>
            </a:r>
            <a:r>
              <a:rPr sz="1100" b="1" spc="75" dirty="0">
                <a:solidFill>
                  <a:srgbClr val="FFB800"/>
                </a:solidFill>
                <a:latin typeface="Calibri"/>
                <a:cs typeface="Calibri"/>
              </a:rPr>
              <a:t>Καίσαρα,</a:t>
            </a:r>
            <a:r>
              <a:rPr sz="1100" b="1" spc="80" dirty="0">
                <a:solidFill>
                  <a:srgbClr val="FFB800"/>
                </a:solidFill>
                <a:latin typeface="Calibri"/>
                <a:cs typeface="Calibri"/>
              </a:rPr>
              <a:t> </a:t>
            </a:r>
            <a:r>
              <a:rPr sz="1100" b="1" spc="75" dirty="0">
                <a:solidFill>
                  <a:srgbClr val="FFB800"/>
                </a:solidFill>
                <a:latin typeface="Calibri"/>
                <a:cs typeface="Calibri"/>
              </a:rPr>
              <a:t>εμποδίζοντας</a:t>
            </a:r>
            <a:r>
              <a:rPr sz="1100" b="1" spc="80" dirty="0">
                <a:solidFill>
                  <a:srgbClr val="FFB800"/>
                </a:solidFill>
                <a:latin typeface="Calibri"/>
                <a:cs typeface="Calibri"/>
              </a:rPr>
              <a:t> </a:t>
            </a:r>
            <a:r>
              <a:rPr sz="1100" b="1" spc="75" dirty="0">
                <a:solidFill>
                  <a:srgbClr val="FFB800"/>
                </a:solidFill>
                <a:latin typeface="Calibri"/>
                <a:cs typeface="Calibri"/>
              </a:rPr>
              <a:t>την</a:t>
            </a:r>
            <a:r>
              <a:rPr sz="1100" b="1" spc="80" dirty="0">
                <a:solidFill>
                  <a:srgbClr val="FFB800"/>
                </a:solidFill>
                <a:latin typeface="Calibri"/>
                <a:cs typeface="Calibri"/>
              </a:rPr>
              <a:t> </a:t>
            </a:r>
            <a:r>
              <a:rPr sz="1100" spc="80" dirty="0">
                <a:solidFill>
                  <a:srgbClr val="FFFFFF"/>
                </a:solidFill>
                <a:latin typeface="Calibri"/>
                <a:cs typeface="Calibri"/>
              </a:rPr>
              <a:t>εύκολη</a:t>
            </a:r>
            <a:r>
              <a:rPr sz="1100" spc="85" dirty="0">
                <a:solidFill>
                  <a:srgbClr val="FFFFFF"/>
                </a:solidFill>
                <a:latin typeface="Calibri"/>
                <a:cs typeface="Calibri"/>
              </a:rPr>
              <a:t> </a:t>
            </a:r>
            <a:r>
              <a:rPr sz="1100" b="1" spc="80" dirty="0">
                <a:solidFill>
                  <a:srgbClr val="FFB800"/>
                </a:solidFill>
                <a:latin typeface="Calibri"/>
                <a:cs typeface="Calibri"/>
              </a:rPr>
              <a:t>κατανόηση</a:t>
            </a:r>
            <a:r>
              <a:rPr sz="1100" b="1" spc="85" dirty="0">
                <a:solidFill>
                  <a:srgbClr val="FFB800"/>
                </a:solidFill>
                <a:latin typeface="Calibri"/>
                <a:cs typeface="Calibri"/>
              </a:rPr>
              <a:t> </a:t>
            </a:r>
            <a:r>
              <a:rPr sz="1100" spc="80" dirty="0">
                <a:solidFill>
                  <a:srgbClr val="FFFFFF"/>
                </a:solidFill>
                <a:latin typeface="Calibri"/>
                <a:cs typeface="Calibri"/>
              </a:rPr>
              <a:t>των </a:t>
            </a:r>
            <a:r>
              <a:rPr sz="1100" spc="85" dirty="0">
                <a:solidFill>
                  <a:srgbClr val="FFFFFF"/>
                </a:solidFill>
                <a:latin typeface="Calibri"/>
                <a:cs typeface="Calibri"/>
              </a:rPr>
              <a:t> </a:t>
            </a:r>
            <a:r>
              <a:rPr sz="1100" spc="80" dirty="0">
                <a:solidFill>
                  <a:srgbClr val="FFFFFF"/>
                </a:solidFill>
                <a:latin typeface="Calibri"/>
                <a:cs typeface="Calibri"/>
              </a:rPr>
              <a:t>υποκλαπέντων</a:t>
            </a:r>
            <a:r>
              <a:rPr sz="1100" spc="20" dirty="0">
                <a:solidFill>
                  <a:srgbClr val="FFFFFF"/>
                </a:solidFill>
                <a:latin typeface="Calibri"/>
                <a:cs typeface="Calibri"/>
              </a:rPr>
              <a:t> </a:t>
            </a:r>
            <a:r>
              <a:rPr sz="1100" spc="80" dirty="0">
                <a:solidFill>
                  <a:srgbClr val="FFFFFF"/>
                </a:solidFill>
                <a:latin typeface="Calibri"/>
                <a:cs typeface="Calibri"/>
              </a:rPr>
              <a:t>μηνυματοδοσιών</a:t>
            </a:r>
            <a:r>
              <a:rPr sz="1100" spc="30" dirty="0">
                <a:solidFill>
                  <a:srgbClr val="FFFFFF"/>
                </a:solidFill>
                <a:latin typeface="Calibri"/>
                <a:cs typeface="Calibri"/>
              </a:rPr>
              <a:t> </a:t>
            </a:r>
            <a:r>
              <a:rPr sz="1100" spc="90" dirty="0">
                <a:solidFill>
                  <a:srgbClr val="FFFFFF"/>
                </a:solidFill>
                <a:latin typeface="Calibri"/>
                <a:cs typeface="Calibri"/>
              </a:rPr>
              <a:t>από</a:t>
            </a:r>
            <a:r>
              <a:rPr sz="1100" spc="35" dirty="0">
                <a:solidFill>
                  <a:srgbClr val="FFFFFF"/>
                </a:solidFill>
                <a:latin typeface="Calibri"/>
                <a:cs typeface="Calibri"/>
              </a:rPr>
              <a:t> </a:t>
            </a:r>
            <a:r>
              <a:rPr sz="1100" spc="75" dirty="0">
                <a:solidFill>
                  <a:srgbClr val="FFFFFF"/>
                </a:solidFill>
                <a:latin typeface="Calibri"/>
                <a:cs typeface="Calibri"/>
              </a:rPr>
              <a:t>τους</a:t>
            </a:r>
            <a:r>
              <a:rPr sz="1100" spc="30" dirty="0">
                <a:solidFill>
                  <a:srgbClr val="FFFFFF"/>
                </a:solidFill>
                <a:latin typeface="Calibri"/>
                <a:cs typeface="Calibri"/>
              </a:rPr>
              <a:t> </a:t>
            </a:r>
            <a:r>
              <a:rPr sz="1100" spc="70" dirty="0">
                <a:solidFill>
                  <a:srgbClr val="FFFFFF"/>
                </a:solidFill>
                <a:latin typeface="Calibri"/>
                <a:cs typeface="Calibri"/>
              </a:rPr>
              <a:t>αντιπάλους.</a:t>
            </a:r>
            <a:endParaRPr sz="1100">
              <a:latin typeface="Calibri"/>
              <a:cs typeface="Calibri"/>
            </a:endParaRPr>
          </a:p>
        </p:txBody>
      </p:sp>
      <p:sp>
        <p:nvSpPr>
          <p:cNvPr id="13" name="object 13"/>
          <p:cNvSpPr txBox="1"/>
          <p:nvPr/>
        </p:nvSpPr>
        <p:spPr>
          <a:xfrm>
            <a:off x="11170602" y="633031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7</a:t>
            </a:r>
            <a:endParaRPr sz="850">
              <a:latin typeface="Calibri"/>
              <a:cs typeface="Calibri"/>
            </a:endParaRPr>
          </a:p>
        </p:txBody>
      </p:sp>
      <p:sp>
        <p:nvSpPr>
          <p:cNvPr id="14" name="object 14"/>
          <p:cNvSpPr txBox="1"/>
          <p:nvPr/>
        </p:nvSpPr>
        <p:spPr>
          <a:xfrm>
            <a:off x="78739" y="6548755"/>
            <a:ext cx="4657725" cy="116839"/>
          </a:xfrm>
          <a:prstGeom prst="rect">
            <a:avLst/>
          </a:prstGeom>
        </p:spPr>
        <p:txBody>
          <a:bodyPr vert="horz" wrap="square" lIns="0" tIns="12700" rIns="0" bIns="0" rtlCol="0">
            <a:spAutoFit/>
          </a:bodyPr>
          <a:lstStyle/>
          <a:p>
            <a:pPr marL="12700">
              <a:lnSpc>
                <a:spcPct val="100000"/>
              </a:lnSpc>
              <a:spcBef>
                <a:spcPts val="100"/>
              </a:spcBef>
            </a:pPr>
            <a:r>
              <a:rPr sz="600" u="sng" spc="30" dirty="0">
                <a:solidFill>
                  <a:srgbClr val="85872B"/>
                </a:solidFill>
                <a:uFill>
                  <a:solidFill>
                    <a:srgbClr val="85872B"/>
                  </a:solidFill>
                </a:uFill>
                <a:latin typeface="Calibri"/>
                <a:cs typeface="Calibri"/>
                <a:hlinkClick r:id="rId4"/>
              </a:rPr>
              <a:t>Τι</a:t>
            </a:r>
            <a:r>
              <a:rPr sz="600" u="sng" spc="25" dirty="0">
                <a:solidFill>
                  <a:srgbClr val="85872B"/>
                </a:solidFill>
                <a:uFill>
                  <a:solidFill>
                    <a:srgbClr val="85872B"/>
                  </a:solidFill>
                </a:uFill>
                <a:latin typeface="Calibri"/>
                <a:cs typeface="Calibri"/>
                <a:hlinkClick r:id="rId4"/>
              </a:rPr>
              <a:t> </a:t>
            </a:r>
            <a:r>
              <a:rPr sz="600" u="sng" spc="35" dirty="0">
                <a:solidFill>
                  <a:srgbClr val="85872B"/>
                </a:solidFill>
                <a:uFill>
                  <a:solidFill>
                    <a:srgbClr val="85872B"/>
                  </a:solidFill>
                </a:uFill>
                <a:latin typeface="Calibri"/>
                <a:cs typeface="Calibri"/>
                <a:hlinkClick r:id="rId4"/>
              </a:rPr>
              <a:t>είναι</a:t>
            </a:r>
            <a:r>
              <a:rPr sz="600" u="sng" spc="25"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κρυπτογράφημα</a:t>
            </a:r>
            <a:r>
              <a:rPr sz="600" u="sng" spc="25" dirty="0">
                <a:solidFill>
                  <a:srgbClr val="85872B"/>
                </a:solidFill>
                <a:uFill>
                  <a:solidFill>
                    <a:srgbClr val="85872B"/>
                  </a:solidFill>
                </a:uFill>
                <a:latin typeface="Calibri"/>
                <a:cs typeface="Calibri"/>
                <a:hlinkClick r:id="rId4"/>
              </a:rPr>
              <a:t> </a:t>
            </a:r>
            <a:r>
              <a:rPr sz="600" u="sng" spc="35" dirty="0">
                <a:solidFill>
                  <a:srgbClr val="85872B"/>
                </a:solidFill>
                <a:uFill>
                  <a:solidFill>
                    <a:srgbClr val="85872B"/>
                  </a:solidFill>
                </a:uFill>
                <a:latin typeface="Calibri"/>
                <a:cs typeface="Calibri"/>
                <a:hlinkClick r:id="rId4"/>
              </a:rPr>
              <a:t>Caesar;</a:t>
            </a:r>
            <a:r>
              <a:rPr sz="600" u="sng" spc="190" dirty="0">
                <a:solidFill>
                  <a:srgbClr val="85872B"/>
                </a:solidFill>
                <a:uFill>
                  <a:solidFill>
                    <a:srgbClr val="85872B"/>
                  </a:solidFill>
                </a:uFill>
                <a:latin typeface="Calibri"/>
                <a:cs typeface="Calibri"/>
                <a:hlinkClick r:id="rId4"/>
              </a:rPr>
              <a:t> </a:t>
            </a:r>
            <a:r>
              <a:rPr sz="600" u="sng" spc="35" dirty="0">
                <a:solidFill>
                  <a:srgbClr val="85872B"/>
                </a:solidFill>
                <a:uFill>
                  <a:solidFill>
                    <a:srgbClr val="85872B"/>
                  </a:solidFill>
                </a:uFill>
                <a:latin typeface="Calibri"/>
                <a:cs typeface="Calibri"/>
                <a:hlinkClick r:id="rId4"/>
              </a:rPr>
              <a:t>||IT</a:t>
            </a:r>
            <a:r>
              <a:rPr sz="600" u="sng" spc="20" dirty="0">
                <a:solidFill>
                  <a:srgbClr val="85872B"/>
                </a:solidFill>
                <a:uFill>
                  <a:solidFill>
                    <a:srgbClr val="85872B"/>
                  </a:solidFill>
                </a:uFill>
                <a:latin typeface="Calibri"/>
                <a:cs typeface="Calibri"/>
                <a:hlinkClick r:id="rId4"/>
              </a:rPr>
              <a:t> </a:t>
            </a:r>
            <a:r>
              <a:rPr sz="600" u="sng" spc="35" dirty="0">
                <a:solidFill>
                  <a:srgbClr val="85872B"/>
                </a:solidFill>
                <a:uFill>
                  <a:solidFill>
                    <a:srgbClr val="85872B"/>
                  </a:solidFill>
                </a:uFill>
                <a:latin typeface="Calibri"/>
                <a:cs typeface="Calibri"/>
                <a:hlinkClick r:id="rId4"/>
              </a:rPr>
              <a:t>Wiki</a:t>
            </a:r>
            <a:r>
              <a:rPr sz="600" u="sng" spc="25" dirty="0">
                <a:solidFill>
                  <a:srgbClr val="85872B"/>
                </a:solidFill>
                <a:uFill>
                  <a:solidFill>
                    <a:srgbClr val="85872B"/>
                  </a:solidFill>
                </a:uFill>
                <a:latin typeface="Calibri"/>
                <a:cs typeface="Calibri"/>
                <a:hlinkClick r:id="rId4"/>
              </a:rPr>
              <a:t> </a:t>
            </a:r>
            <a:r>
              <a:rPr sz="600" u="sng" spc="45" dirty="0">
                <a:solidFill>
                  <a:srgbClr val="85872B"/>
                </a:solidFill>
                <a:uFill>
                  <a:solidFill>
                    <a:srgbClr val="85872B"/>
                  </a:solidFill>
                </a:uFill>
                <a:latin typeface="Calibri"/>
                <a:cs typeface="Calibri"/>
                <a:hlinkClick r:id="rId4"/>
              </a:rPr>
              <a:t>XML-ph-0000</a:t>
            </a:r>
            <a:r>
              <a:rPr sz="600" u="sng" spc="45" dirty="0">
                <a:solidFill>
                  <a:srgbClr val="85872B"/>
                </a:solidFill>
                <a:uFill>
                  <a:solidFill>
                    <a:srgbClr val="85872B"/>
                  </a:solidFill>
                </a:uFill>
                <a:latin typeface="Calibri"/>
                <a:cs typeface="Calibri"/>
              </a:rPr>
              <a:t>@DeepL</a:t>
            </a:r>
            <a:r>
              <a:rPr sz="600" u="sng" spc="35" dirty="0">
                <a:solidFill>
                  <a:srgbClr val="85872B"/>
                </a:solidFill>
                <a:uFill>
                  <a:solidFill>
                    <a:srgbClr val="85872B"/>
                  </a:solidFill>
                </a:uFill>
                <a:latin typeface="Calibri"/>
                <a:cs typeface="Calibri"/>
              </a:rPr>
              <a:t> </a:t>
            </a:r>
            <a:r>
              <a:rPr sz="600" u="sng" spc="35" dirty="0">
                <a:solidFill>
                  <a:srgbClr val="85872B"/>
                </a:solidFill>
                <a:uFill>
                  <a:solidFill>
                    <a:srgbClr val="85872B"/>
                  </a:solidFill>
                </a:uFill>
                <a:latin typeface="Calibri"/>
                <a:cs typeface="Calibri"/>
                <a:hlinkClick r:id="rId4"/>
              </a:rPr>
              <a:t>(Λύση</a:t>
            </a:r>
            <a:r>
              <a:rPr sz="600" u="sng" spc="10"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2FA</a:t>
            </a:r>
            <a:r>
              <a:rPr sz="600" u="sng" spc="5" dirty="0">
                <a:solidFill>
                  <a:srgbClr val="85872B"/>
                </a:solidFill>
                <a:uFill>
                  <a:solidFill>
                    <a:srgbClr val="85872B"/>
                  </a:solidFill>
                </a:uFill>
                <a:latin typeface="Calibri"/>
                <a:cs typeface="Calibri"/>
                <a:hlinkClick r:id="rId4"/>
              </a:rPr>
              <a:t> </a:t>
            </a:r>
            <a:r>
              <a:rPr sz="600" u="sng" spc="30" dirty="0">
                <a:solidFill>
                  <a:srgbClr val="85872B"/>
                </a:solidFill>
                <a:uFill>
                  <a:solidFill>
                    <a:srgbClr val="85872B"/>
                  </a:solidFill>
                </a:uFill>
                <a:latin typeface="Calibri"/>
                <a:cs typeface="Calibri"/>
                <a:hlinkClick r:id="rId4"/>
              </a:rPr>
              <a:t>χωρίς</a:t>
            </a:r>
            <a:r>
              <a:rPr sz="600" u="sng" spc="10" dirty="0">
                <a:solidFill>
                  <a:srgbClr val="85872B"/>
                </a:solidFill>
                <a:uFill>
                  <a:solidFill>
                    <a:srgbClr val="85872B"/>
                  </a:solidFill>
                </a:uFill>
                <a:latin typeface="Calibri"/>
                <a:cs typeface="Calibri"/>
                <a:hlinkClick r:id="rId4"/>
              </a:rPr>
              <a:t> </a:t>
            </a:r>
            <a:r>
              <a:rPr sz="600" u="sng" spc="35" dirty="0">
                <a:solidFill>
                  <a:srgbClr val="85872B"/>
                </a:solidFill>
                <a:uFill>
                  <a:solidFill>
                    <a:srgbClr val="85872B"/>
                  </a:solidFill>
                </a:uFill>
                <a:latin typeface="Calibri"/>
                <a:cs typeface="Calibri"/>
                <a:hlinkClick r:id="rId4"/>
              </a:rPr>
              <a:t>κωδ</a:t>
            </a:r>
            <a:r>
              <a:rPr sz="600" u="sng" spc="35" dirty="0">
                <a:solidFill>
                  <a:srgbClr val="85872B"/>
                </a:solidFill>
                <a:uFill>
                  <a:solidFill>
                    <a:srgbClr val="85872B"/>
                  </a:solidFill>
                </a:uFill>
                <a:latin typeface="Calibri"/>
                <a:cs typeface="Calibri"/>
              </a:rPr>
              <a:t>ικό</a:t>
            </a:r>
            <a:r>
              <a:rPr sz="600" u="sng" spc="10" dirty="0">
                <a:solidFill>
                  <a:srgbClr val="85872B"/>
                </a:solidFill>
                <a:uFill>
                  <a:solidFill>
                    <a:srgbClr val="85872B"/>
                  </a:solidFill>
                </a:uFill>
                <a:latin typeface="Calibri"/>
                <a:cs typeface="Calibri"/>
              </a:rPr>
              <a:t> </a:t>
            </a:r>
            <a:r>
              <a:rPr sz="600" u="sng" spc="40" dirty="0">
                <a:solidFill>
                  <a:srgbClr val="85872B"/>
                </a:solidFill>
                <a:uFill>
                  <a:solidFill>
                    <a:srgbClr val="85872B"/>
                  </a:solidFill>
                </a:uFill>
                <a:latin typeface="Calibri"/>
                <a:cs typeface="Calibri"/>
                <a:hlinkClick r:id="rId4"/>
              </a:rPr>
              <a:t>πρόσβασης</a:t>
            </a:r>
            <a:r>
              <a:rPr sz="600" u="sng" spc="204"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GateKee</a:t>
            </a:r>
            <a:r>
              <a:rPr sz="600" u="sng" spc="40" dirty="0">
                <a:solidFill>
                  <a:srgbClr val="85872B"/>
                </a:solidFill>
                <a:uFill>
                  <a:solidFill>
                    <a:srgbClr val="85872B"/>
                  </a:solidFill>
                </a:uFill>
                <a:latin typeface="Calibri"/>
                <a:cs typeface="Calibri"/>
              </a:rPr>
              <a:t>per</a:t>
            </a:r>
            <a:r>
              <a:rPr sz="600" u="sng" spc="20" dirty="0">
                <a:solidFill>
                  <a:srgbClr val="85872B"/>
                </a:solidFill>
                <a:uFill>
                  <a:solidFill>
                    <a:srgbClr val="85872B"/>
                  </a:solidFill>
                </a:uFill>
                <a:latin typeface="Calibri"/>
                <a:cs typeface="Calibri"/>
              </a:rPr>
              <a:t> </a:t>
            </a:r>
            <a:r>
              <a:rPr sz="600" u="sng" spc="25" dirty="0">
                <a:solidFill>
                  <a:srgbClr val="85872B"/>
                </a:solidFill>
                <a:uFill>
                  <a:solidFill>
                    <a:srgbClr val="85872B"/>
                  </a:solidFill>
                </a:uFill>
                <a:latin typeface="Calibri"/>
                <a:cs typeface="Calibri"/>
                <a:hlinkClick r:id="rId4"/>
              </a:rPr>
              <a:t>(gkaccess.co</a:t>
            </a:r>
            <a:r>
              <a:rPr sz="600" u="sng" spc="25" dirty="0">
                <a:solidFill>
                  <a:srgbClr val="85872B"/>
                </a:solidFill>
                <a:uFill>
                  <a:solidFill>
                    <a:srgbClr val="85872B"/>
                  </a:solidFill>
                </a:uFill>
                <a:latin typeface="Calibri"/>
                <a:cs typeface="Calibri"/>
              </a:rPr>
              <a:t>m</a:t>
            </a:r>
            <a:r>
              <a:rPr sz="600" spc="25" dirty="0">
                <a:solidFill>
                  <a:srgbClr val="85872B"/>
                </a:solidFill>
                <a:latin typeface="Calibri"/>
                <a:cs typeface="Calibri"/>
              </a:rPr>
              <a:t>)</a:t>
            </a:r>
            <a:endParaRPr sz="600">
              <a:latin typeface="Calibri"/>
              <a:cs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49832" y="8889"/>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7549832" y="6167437"/>
              <a:ext cx="3293427" cy="611187"/>
            </a:xfrm>
            <a:prstGeom prst="rect">
              <a:avLst/>
            </a:prstGeom>
          </p:spPr>
        </p:pic>
      </p:grpSp>
      <p:sp>
        <p:nvSpPr>
          <p:cNvPr id="5" name="object 5"/>
          <p:cNvSpPr txBox="1">
            <a:spLocks noGrp="1"/>
          </p:cNvSpPr>
          <p:nvPr>
            <p:ph type="title"/>
          </p:nvPr>
        </p:nvSpPr>
        <p:spPr>
          <a:xfrm>
            <a:off x="4679315" y="306704"/>
            <a:ext cx="2696845" cy="876300"/>
          </a:xfrm>
          <a:prstGeom prst="rect">
            <a:avLst/>
          </a:prstGeom>
        </p:spPr>
        <p:txBody>
          <a:bodyPr vert="horz" wrap="square" lIns="0" tIns="41275" rIns="0" bIns="0" rtlCol="0">
            <a:spAutoFit/>
          </a:bodyPr>
          <a:lstStyle/>
          <a:p>
            <a:pPr marL="12700" marR="5080">
              <a:lnSpc>
                <a:spcPts val="3279"/>
              </a:lnSpc>
              <a:spcBef>
                <a:spcPts val="325"/>
              </a:spcBef>
            </a:pPr>
            <a:r>
              <a:rPr sz="2850" spc="185" dirty="0"/>
              <a:t>Κ</a:t>
            </a:r>
            <a:r>
              <a:rPr sz="2850" spc="130" dirty="0"/>
              <a:t>ρ</a:t>
            </a:r>
            <a:r>
              <a:rPr sz="2850" spc="125" dirty="0"/>
              <a:t>υπ</a:t>
            </a:r>
            <a:r>
              <a:rPr sz="2850" spc="95" dirty="0"/>
              <a:t>τ</a:t>
            </a:r>
            <a:r>
              <a:rPr sz="2850" spc="130" dirty="0"/>
              <a:t>ο</a:t>
            </a:r>
            <a:r>
              <a:rPr sz="2850" spc="105" dirty="0"/>
              <a:t>γ</a:t>
            </a:r>
            <a:r>
              <a:rPr sz="2850" spc="130" dirty="0"/>
              <a:t>ρά</a:t>
            </a:r>
            <a:r>
              <a:rPr sz="2850" spc="150" dirty="0"/>
              <a:t>φ</a:t>
            </a:r>
            <a:r>
              <a:rPr sz="2850" spc="130" dirty="0"/>
              <a:t>η</a:t>
            </a:r>
            <a:r>
              <a:rPr sz="2850" spc="140" dirty="0"/>
              <a:t>σ</a:t>
            </a:r>
            <a:r>
              <a:rPr sz="2850" spc="95" dirty="0"/>
              <a:t>η  </a:t>
            </a:r>
            <a:r>
              <a:rPr sz="2850" spc="60" dirty="0"/>
              <a:t>Caesar</a:t>
            </a:r>
            <a:endParaRPr sz="2850"/>
          </a:p>
        </p:txBody>
      </p:sp>
      <p:sp>
        <p:nvSpPr>
          <p:cNvPr id="6" name="object 6"/>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p:nvPr/>
        </p:nvSpPr>
        <p:spPr>
          <a:xfrm>
            <a:off x="889000" y="1657667"/>
            <a:ext cx="4465320" cy="269240"/>
          </a:xfrm>
          <a:prstGeom prst="rect">
            <a:avLst/>
          </a:prstGeom>
        </p:spPr>
        <p:txBody>
          <a:bodyPr vert="horz" wrap="square" lIns="0" tIns="12700" rIns="0" bIns="0" rtlCol="0">
            <a:spAutoFit/>
          </a:bodyPr>
          <a:lstStyle/>
          <a:p>
            <a:pPr marL="194945" indent="-182245">
              <a:lnSpc>
                <a:spcPct val="100000"/>
              </a:lnSpc>
              <a:spcBef>
                <a:spcPts val="100"/>
              </a:spcBef>
              <a:buSzPct val="125000"/>
              <a:buChar char="◦"/>
              <a:tabLst>
                <a:tab pos="194945" algn="l"/>
              </a:tabLst>
            </a:pPr>
            <a:r>
              <a:rPr sz="1600" spc="165" dirty="0">
                <a:solidFill>
                  <a:srgbClr val="FFB800"/>
                </a:solidFill>
                <a:latin typeface="Calibri"/>
                <a:cs typeface="Calibri"/>
              </a:rPr>
              <a:t>Μπορεί</a:t>
            </a:r>
            <a:r>
              <a:rPr sz="1600" spc="75" dirty="0">
                <a:solidFill>
                  <a:srgbClr val="FFB800"/>
                </a:solidFill>
                <a:latin typeface="Calibri"/>
                <a:cs typeface="Calibri"/>
              </a:rPr>
              <a:t> </a:t>
            </a:r>
            <a:r>
              <a:rPr sz="1600" spc="160" dirty="0">
                <a:solidFill>
                  <a:srgbClr val="FFB800"/>
                </a:solidFill>
                <a:latin typeface="Calibri"/>
                <a:cs typeface="Calibri"/>
              </a:rPr>
              <a:t>να</a:t>
            </a:r>
            <a:r>
              <a:rPr sz="1600" spc="65" dirty="0">
                <a:solidFill>
                  <a:srgbClr val="FFB800"/>
                </a:solidFill>
                <a:latin typeface="Calibri"/>
                <a:cs typeface="Calibri"/>
              </a:rPr>
              <a:t> </a:t>
            </a:r>
            <a:r>
              <a:rPr sz="1600" spc="135" dirty="0">
                <a:solidFill>
                  <a:srgbClr val="FFB800"/>
                </a:solidFill>
                <a:latin typeface="Calibri"/>
                <a:cs typeface="Calibri"/>
              </a:rPr>
              <a:t>ορίσει</a:t>
            </a:r>
            <a:r>
              <a:rPr sz="1600" spc="75" dirty="0">
                <a:solidFill>
                  <a:srgbClr val="FFB800"/>
                </a:solidFill>
                <a:latin typeface="Calibri"/>
                <a:cs typeface="Calibri"/>
              </a:rPr>
              <a:t> </a:t>
            </a:r>
            <a:r>
              <a:rPr sz="1600" spc="140" dirty="0">
                <a:solidFill>
                  <a:srgbClr val="FFB800"/>
                </a:solidFill>
                <a:latin typeface="Calibri"/>
                <a:cs typeface="Calibri"/>
              </a:rPr>
              <a:t>τον</a:t>
            </a:r>
            <a:r>
              <a:rPr sz="1600" spc="75" dirty="0">
                <a:solidFill>
                  <a:srgbClr val="FFB800"/>
                </a:solidFill>
                <a:latin typeface="Calibri"/>
                <a:cs typeface="Calibri"/>
              </a:rPr>
              <a:t> </a:t>
            </a:r>
            <a:r>
              <a:rPr sz="1600" spc="150" dirty="0">
                <a:solidFill>
                  <a:srgbClr val="FFB800"/>
                </a:solidFill>
                <a:latin typeface="Calibri"/>
                <a:cs typeface="Calibri"/>
              </a:rPr>
              <a:t>μετασχηματισμό</a:t>
            </a:r>
            <a:r>
              <a:rPr sz="1600" spc="80" dirty="0">
                <a:solidFill>
                  <a:srgbClr val="FFB800"/>
                </a:solidFill>
                <a:latin typeface="Calibri"/>
                <a:cs typeface="Calibri"/>
              </a:rPr>
              <a:t> </a:t>
            </a:r>
            <a:r>
              <a:rPr sz="1600" spc="130" dirty="0">
                <a:solidFill>
                  <a:srgbClr val="FFB800"/>
                </a:solidFill>
                <a:latin typeface="Calibri"/>
                <a:cs typeface="Calibri"/>
              </a:rPr>
              <a:t>ως:</a:t>
            </a:r>
            <a:endParaRPr sz="1600">
              <a:latin typeface="Calibri"/>
              <a:cs typeface="Calibri"/>
            </a:endParaRPr>
          </a:p>
        </p:txBody>
      </p:sp>
      <p:graphicFrame>
        <p:nvGraphicFramePr>
          <p:cNvPr id="8" name="object 8"/>
          <p:cNvGraphicFramePr>
            <a:graphicFrameLocks noGrp="1"/>
          </p:cNvGraphicFramePr>
          <p:nvPr/>
        </p:nvGraphicFramePr>
        <p:xfrm>
          <a:off x="998855" y="1976437"/>
          <a:ext cx="10120612" cy="730885"/>
        </p:xfrm>
        <a:graphic>
          <a:graphicData uri="http://schemas.openxmlformats.org/drawingml/2006/table">
            <a:tbl>
              <a:tblPr firstRow="1" bandRow="1">
                <a:tableStyleId>{2D5ABB26-0587-4C30-8999-92F81FD0307C}</a:tableStyleId>
              </a:tblPr>
              <a:tblGrid>
                <a:gridCol w="389255">
                  <a:extLst>
                    <a:ext uri="{9D8B030D-6E8A-4147-A177-3AD203B41FA5}">
                      <a16:colId xmlns:a16="http://schemas.microsoft.com/office/drawing/2014/main" val="20000"/>
                    </a:ext>
                  </a:extLst>
                </a:gridCol>
                <a:gridCol w="389255">
                  <a:extLst>
                    <a:ext uri="{9D8B030D-6E8A-4147-A177-3AD203B41FA5}">
                      <a16:colId xmlns:a16="http://schemas.microsoft.com/office/drawing/2014/main" val="20001"/>
                    </a:ext>
                  </a:extLst>
                </a:gridCol>
                <a:gridCol w="389254">
                  <a:extLst>
                    <a:ext uri="{9D8B030D-6E8A-4147-A177-3AD203B41FA5}">
                      <a16:colId xmlns:a16="http://schemas.microsoft.com/office/drawing/2014/main" val="20002"/>
                    </a:ext>
                  </a:extLst>
                </a:gridCol>
                <a:gridCol w="389255">
                  <a:extLst>
                    <a:ext uri="{9D8B030D-6E8A-4147-A177-3AD203B41FA5}">
                      <a16:colId xmlns:a16="http://schemas.microsoft.com/office/drawing/2014/main" val="20003"/>
                    </a:ext>
                  </a:extLst>
                </a:gridCol>
                <a:gridCol w="389255">
                  <a:extLst>
                    <a:ext uri="{9D8B030D-6E8A-4147-A177-3AD203B41FA5}">
                      <a16:colId xmlns:a16="http://schemas.microsoft.com/office/drawing/2014/main" val="20004"/>
                    </a:ext>
                  </a:extLst>
                </a:gridCol>
                <a:gridCol w="389255">
                  <a:extLst>
                    <a:ext uri="{9D8B030D-6E8A-4147-A177-3AD203B41FA5}">
                      <a16:colId xmlns:a16="http://schemas.microsoft.com/office/drawing/2014/main" val="20005"/>
                    </a:ext>
                  </a:extLst>
                </a:gridCol>
                <a:gridCol w="389255">
                  <a:extLst>
                    <a:ext uri="{9D8B030D-6E8A-4147-A177-3AD203B41FA5}">
                      <a16:colId xmlns:a16="http://schemas.microsoft.com/office/drawing/2014/main" val="20006"/>
                    </a:ext>
                  </a:extLst>
                </a:gridCol>
                <a:gridCol w="389255">
                  <a:extLst>
                    <a:ext uri="{9D8B030D-6E8A-4147-A177-3AD203B41FA5}">
                      <a16:colId xmlns:a16="http://schemas.microsoft.com/office/drawing/2014/main" val="20007"/>
                    </a:ext>
                  </a:extLst>
                </a:gridCol>
                <a:gridCol w="389255">
                  <a:extLst>
                    <a:ext uri="{9D8B030D-6E8A-4147-A177-3AD203B41FA5}">
                      <a16:colId xmlns:a16="http://schemas.microsoft.com/office/drawing/2014/main" val="20008"/>
                    </a:ext>
                  </a:extLst>
                </a:gridCol>
                <a:gridCol w="389254">
                  <a:extLst>
                    <a:ext uri="{9D8B030D-6E8A-4147-A177-3AD203B41FA5}">
                      <a16:colId xmlns:a16="http://schemas.microsoft.com/office/drawing/2014/main" val="20009"/>
                    </a:ext>
                  </a:extLst>
                </a:gridCol>
                <a:gridCol w="389254">
                  <a:extLst>
                    <a:ext uri="{9D8B030D-6E8A-4147-A177-3AD203B41FA5}">
                      <a16:colId xmlns:a16="http://schemas.microsoft.com/office/drawing/2014/main" val="20010"/>
                    </a:ext>
                  </a:extLst>
                </a:gridCol>
                <a:gridCol w="389254">
                  <a:extLst>
                    <a:ext uri="{9D8B030D-6E8A-4147-A177-3AD203B41FA5}">
                      <a16:colId xmlns:a16="http://schemas.microsoft.com/office/drawing/2014/main" val="20011"/>
                    </a:ext>
                  </a:extLst>
                </a:gridCol>
                <a:gridCol w="389254">
                  <a:extLst>
                    <a:ext uri="{9D8B030D-6E8A-4147-A177-3AD203B41FA5}">
                      <a16:colId xmlns:a16="http://schemas.microsoft.com/office/drawing/2014/main" val="20012"/>
                    </a:ext>
                  </a:extLst>
                </a:gridCol>
                <a:gridCol w="389254">
                  <a:extLst>
                    <a:ext uri="{9D8B030D-6E8A-4147-A177-3AD203B41FA5}">
                      <a16:colId xmlns:a16="http://schemas.microsoft.com/office/drawing/2014/main" val="20013"/>
                    </a:ext>
                  </a:extLst>
                </a:gridCol>
                <a:gridCol w="389254">
                  <a:extLst>
                    <a:ext uri="{9D8B030D-6E8A-4147-A177-3AD203B41FA5}">
                      <a16:colId xmlns:a16="http://schemas.microsoft.com/office/drawing/2014/main" val="20014"/>
                    </a:ext>
                  </a:extLst>
                </a:gridCol>
                <a:gridCol w="389254">
                  <a:extLst>
                    <a:ext uri="{9D8B030D-6E8A-4147-A177-3AD203B41FA5}">
                      <a16:colId xmlns:a16="http://schemas.microsoft.com/office/drawing/2014/main" val="20015"/>
                    </a:ext>
                  </a:extLst>
                </a:gridCol>
                <a:gridCol w="389254">
                  <a:extLst>
                    <a:ext uri="{9D8B030D-6E8A-4147-A177-3AD203B41FA5}">
                      <a16:colId xmlns:a16="http://schemas.microsoft.com/office/drawing/2014/main" val="20016"/>
                    </a:ext>
                  </a:extLst>
                </a:gridCol>
                <a:gridCol w="389254">
                  <a:extLst>
                    <a:ext uri="{9D8B030D-6E8A-4147-A177-3AD203B41FA5}">
                      <a16:colId xmlns:a16="http://schemas.microsoft.com/office/drawing/2014/main" val="20017"/>
                    </a:ext>
                  </a:extLst>
                </a:gridCol>
                <a:gridCol w="389254">
                  <a:extLst>
                    <a:ext uri="{9D8B030D-6E8A-4147-A177-3AD203B41FA5}">
                      <a16:colId xmlns:a16="http://schemas.microsoft.com/office/drawing/2014/main" val="20018"/>
                    </a:ext>
                  </a:extLst>
                </a:gridCol>
                <a:gridCol w="389254">
                  <a:extLst>
                    <a:ext uri="{9D8B030D-6E8A-4147-A177-3AD203B41FA5}">
                      <a16:colId xmlns:a16="http://schemas.microsoft.com/office/drawing/2014/main" val="20019"/>
                    </a:ext>
                  </a:extLst>
                </a:gridCol>
                <a:gridCol w="389254">
                  <a:extLst>
                    <a:ext uri="{9D8B030D-6E8A-4147-A177-3AD203B41FA5}">
                      <a16:colId xmlns:a16="http://schemas.microsoft.com/office/drawing/2014/main" val="20020"/>
                    </a:ext>
                  </a:extLst>
                </a:gridCol>
                <a:gridCol w="389254">
                  <a:extLst>
                    <a:ext uri="{9D8B030D-6E8A-4147-A177-3AD203B41FA5}">
                      <a16:colId xmlns:a16="http://schemas.microsoft.com/office/drawing/2014/main" val="20021"/>
                    </a:ext>
                  </a:extLst>
                </a:gridCol>
                <a:gridCol w="389254">
                  <a:extLst>
                    <a:ext uri="{9D8B030D-6E8A-4147-A177-3AD203B41FA5}">
                      <a16:colId xmlns:a16="http://schemas.microsoft.com/office/drawing/2014/main" val="20022"/>
                    </a:ext>
                  </a:extLst>
                </a:gridCol>
                <a:gridCol w="389254">
                  <a:extLst>
                    <a:ext uri="{9D8B030D-6E8A-4147-A177-3AD203B41FA5}">
                      <a16:colId xmlns:a16="http://schemas.microsoft.com/office/drawing/2014/main" val="20023"/>
                    </a:ext>
                  </a:extLst>
                </a:gridCol>
                <a:gridCol w="389254">
                  <a:extLst>
                    <a:ext uri="{9D8B030D-6E8A-4147-A177-3AD203B41FA5}">
                      <a16:colId xmlns:a16="http://schemas.microsoft.com/office/drawing/2014/main" val="20024"/>
                    </a:ext>
                  </a:extLst>
                </a:gridCol>
                <a:gridCol w="389254">
                  <a:extLst>
                    <a:ext uri="{9D8B030D-6E8A-4147-A177-3AD203B41FA5}">
                      <a16:colId xmlns:a16="http://schemas.microsoft.com/office/drawing/2014/main" val="20025"/>
                    </a:ext>
                  </a:extLst>
                </a:gridCol>
              </a:tblGrid>
              <a:tr h="365760">
                <a:tc>
                  <a:txBody>
                    <a:bodyPr/>
                    <a:lstStyle/>
                    <a:p>
                      <a:pPr marL="19685" algn="ctr">
                        <a:lnSpc>
                          <a:spcPct val="100000"/>
                        </a:lnSpc>
                        <a:spcBef>
                          <a:spcPts val="355"/>
                        </a:spcBef>
                      </a:pPr>
                      <a:r>
                        <a:rPr sz="1400" b="1" dirty="0">
                          <a:solidFill>
                            <a:srgbClr val="FFFFFF"/>
                          </a:solidFill>
                          <a:latin typeface="Calibri"/>
                          <a:cs typeface="Calibri"/>
                        </a:rPr>
                        <a:t>a</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685" algn="ctr">
                        <a:lnSpc>
                          <a:spcPct val="100000"/>
                        </a:lnSpc>
                        <a:spcBef>
                          <a:spcPts val="355"/>
                        </a:spcBef>
                      </a:pPr>
                      <a:r>
                        <a:rPr sz="1400" b="1" dirty="0">
                          <a:solidFill>
                            <a:srgbClr val="FFFFFF"/>
                          </a:solidFill>
                          <a:latin typeface="Calibri"/>
                          <a:cs typeface="Calibri"/>
                        </a:rPr>
                        <a:t>b</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145" algn="ctr">
                        <a:lnSpc>
                          <a:spcPct val="100000"/>
                        </a:lnSpc>
                        <a:spcBef>
                          <a:spcPts val="355"/>
                        </a:spcBef>
                      </a:pPr>
                      <a:r>
                        <a:rPr sz="1400" b="1" dirty="0">
                          <a:solidFill>
                            <a:srgbClr val="FFFFFF"/>
                          </a:solidFill>
                          <a:latin typeface="Calibri"/>
                          <a:cs typeface="Calibri"/>
                        </a:rPr>
                        <a:t>c</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320" algn="ctr">
                        <a:lnSpc>
                          <a:spcPct val="100000"/>
                        </a:lnSpc>
                        <a:spcBef>
                          <a:spcPts val="355"/>
                        </a:spcBef>
                      </a:pPr>
                      <a:r>
                        <a:rPr sz="1400" b="1" dirty="0">
                          <a:solidFill>
                            <a:srgbClr val="FFFFFF"/>
                          </a:solidFill>
                          <a:latin typeface="Calibri"/>
                          <a:cs typeface="Calibri"/>
                        </a:rPr>
                        <a:t>d</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1285" algn="r">
                        <a:lnSpc>
                          <a:spcPct val="100000"/>
                        </a:lnSpc>
                        <a:spcBef>
                          <a:spcPts val="355"/>
                        </a:spcBef>
                      </a:pPr>
                      <a:r>
                        <a:rPr sz="1400" b="1" dirty="0">
                          <a:solidFill>
                            <a:srgbClr val="FFFFFF"/>
                          </a:solidFill>
                          <a:latin typeface="Calibri"/>
                          <a:cs typeface="Calibri"/>
                        </a:rPr>
                        <a:t>e</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48590" algn="r">
                        <a:lnSpc>
                          <a:spcPct val="100000"/>
                        </a:lnSpc>
                        <a:spcBef>
                          <a:spcPts val="355"/>
                        </a:spcBef>
                      </a:pPr>
                      <a:r>
                        <a:rPr sz="1400" b="1" dirty="0">
                          <a:solidFill>
                            <a:srgbClr val="FFFFFF"/>
                          </a:solidFill>
                          <a:latin typeface="Calibri"/>
                          <a:cs typeface="Calibri"/>
                        </a:rPr>
                        <a:t>f</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16839" algn="r">
                        <a:lnSpc>
                          <a:spcPct val="100000"/>
                        </a:lnSpc>
                        <a:spcBef>
                          <a:spcPts val="355"/>
                        </a:spcBef>
                      </a:pPr>
                      <a:r>
                        <a:rPr sz="1400" b="1" dirty="0">
                          <a:solidFill>
                            <a:srgbClr val="FFFFFF"/>
                          </a:solidFill>
                          <a:latin typeface="Calibri"/>
                          <a:cs typeface="Calibri"/>
                        </a:rPr>
                        <a:t>g</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3189" algn="r">
                        <a:lnSpc>
                          <a:spcPct val="100000"/>
                        </a:lnSpc>
                        <a:spcBef>
                          <a:spcPts val="355"/>
                        </a:spcBef>
                      </a:pPr>
                      <a:r>
                        <a:rPr sz="1400" b="1" dirty="0">
                          <a:solidFill>
                            <a:srgbClr val="FFFFFF"/>
                          </a:solidFill>
                          <a:latin typeface="Calibri"/>
                          <a:cs typeface="Calibri"/>
                        </a:rPr>
                        <a:t>h</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algn="ctr">
                        <a:lnSpc>
                          <a:spcPct val="100000"/>
                        </a:lnSpc>
                        <a:spcBef>
                          <a:spcPts val="355"/>
                        </a:spcBef>
                      </a:pPr>
                      <a:r>
                        <a:rPr sz="1400" b="1" dirty="0">
                          <a:solidFill>
                            <a:srgbClr val="FFFFFF"/>
                          </a:solidFill>
                          <a:latin typeface="Calibri"/>
                          <a:cs typeface="Calibri"/>
                        </a:rPr>
                        <a:t>i</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55"/>
                        </a:spcBef>
                      </a:pPr>
                      <a:r>
                        <a:rPr sz="1400" b="1" dirty="0">
                          <a:solidFill>
                            <a:srgbClr val="FFFFFF"/>
                          </a:solidFill>
                          <a:latin typeface="Calibri"/>
                          <a:cs typeface="Calibri"/>
                        </a:rPr>
                        <a:t>j</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3495" algn="ctr">
                        <a:lnSpc>
                          <a:spcPct val="100000"/>
                        </a:lnSpc>
                        <a:spcBef>
                          <a:spcPts val="355"/>
                        </a:spcBef>
                      </a:pPr>
                      <a:r>
                        <a:rPr sz="1400" b="1" dirty="0">
                          <a:solidFill>
                            <a:srgbClr val="FFFFFF"/>
                          </a:solidFill>
                          <a:latin typeface="Calibri"/>
                          <a:cs typeface="Calibri"/>
                        </a:rPr>
                        <a:t>k</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55"/>
                        </a:spcBef>
                      </a:pPr>
                      <a:r>
                        <a:rPr sz="1400" b="1" dirty="0">
                          <a:solidFill>
                            <a:srgbClr val="FFFFFF"/>
                          </a:solidFill>
                          <a:latin typeface="Calibri"/>
                          <a:cs typeface="Calibri"/>
                        </a:rPr>
                        <a:t>l</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5400" algn="ctr">
                        <a:lnSpc>
                          <a:spcPct val="100000"/>
                        </a:lnSpc>
                        <a:spcBef>
                          <a:spcPts val="355"/>
                        </a:spcBef>
                      </a:pPr>
                      <a:r>
                        <a:rPr sz="1400" b="1" dirty="0">
                          <a:solidFill>
                            <a:srgbClr val="FFFFFF"/>
                          </a:solidFill>
                          <a:latin typeface="Calibri"/>
                          <a:cs typeface="Calibri"/>
                        </a:rPr>
                        <a:t>m</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1920" algn="r">
                        <a:lnSpc>
                          <a:spcPct val="100000"/>
                        </a:lnSpc>
                        <a:spcBef>
                          <a:spcPts val="355"/>
                        </a:spcBef>
                      </a:pPr>
                      <a:r>
                        <a:rPr sz="1400" b="1" dirty="0">
                          <a:solidFill>
                            <a:srgbClr val="FFFFFF"/>
                          </a:solidFill>
                          <a:latin typeface="Calibri"/>
                          <a:cs typeface="Calibri"/>
                        </a:rPr>
                        <a:t>n</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765" algn="ctr">
                        <a:lnSpc>
                          <a:spcPct val="100000"/>
                        </a:lnSpc>
                        <a:spcBef>
                          <a:spcPts val="355"/>
                        </a:spcBef>
                      </a:pPr>
                      <a:r>
                        <a:rPr sz="1400" b="1" dirty="0">
                          <a:solidFill>
                            <a:srgbClr val="FFFFFF"/>
                          </a:solidFill>
                          <a:latin typeface="Calibri"/>
                          <a:cs typeface="Calibri"/>
                        </a:rPr>
                        <a:t>o</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13664" algn="r">
                        <a:lnSpc>
                          <a:spcPct val="100000"/>
                        </a:lnSpc>
                        <a:spcBef>
                          <a:spcPts val="355"/>
                        </a:spcBef>
                      </a:pPr>
                      <a:r>
                        <a:rPr sz="1400" b="1" dirty="0">
                          <a:solidFill>
                            <a:srgbClr val="FFFFFF"/>
                          </a:solidFill>
                          <a:latin typeface="Calibri"/>
                          <a:cs typeface="Calibri"/>
                        </a:rPr>
                        <a:t>p</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305" algn="ctr">
                        <a:lnSpc>
                          <a:spcPct val="100000"/>
                        </a:lnSpc>
                        <a:spcBef>
                          <a:spcPts val="355"/>
                        </a:spcBef>
                      </a:pPr>
                      <a:r>
                        <a:rPr sz="1400" b="1" dirty="0">
                          <a:solidFill>
                            <a:srgbClr val="FFFFFF"/>
                          </a:solidFill>
                          <a:latin typeface="Calibri"/>
                          <a:cs typeface="Calibri"/>
                        </a:rPr>
                        <a:t>q</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765" algn="ctr">
                        <a:lnSpc>
                          <a:spcPct val="100000"/>
                        </a:lnSpc>
                        <a:spcBef>
                          <a:spcPts val="355"/>
                        </a:spcBef>
                      </a:pPr>
                      <a:r>
                        <a:rPr sz="1400" b="1" dirty="0">
                          <a:solidFill>
                            <a:srgbClr val="FFFFFF"/>
                          </a:solidFill>
                          <a:latin typeface="Calibri"/>
                          <a:cs typeface="Calibri"/>
                        </a:rPr>
                        <a:t>r</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33985" algn="r">
                        <a:lnSpc>
                          <a:spcPct val="100000"/>
                        </a:lnSpc>
                        <a:spcBef>
                          <a:spcPts val="355"/>
                        </a:spcBef>
                      </a:pPr>
                      <a:r>
                        <a:rPr sz="1400" b="1" dirty="0">
                          <a:solidFill>
                            <a:srgbClr val="FFFFFF"/>
                          </a:solidFill>
                          <a:latin typeface="Calibri"/>
                          <a:cs typeface="Calibri"/>
                        </a:rPr>
                        <a:t>s</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8575" algn="ctr">
                        <a:lnSpc>
                          <a:spcPct val="100000"/>
                        </a:lnSpc>
                        <a:spcBef>
                          <a:spcPts val="355"/>
                        </a:spcBef>
                      </a:pPr>
                      <a:r>
                        <a:rPr sz="1400" b="1" dirty="0">
                          <a:solidFill>
                            <a:srgbClr val="FFFFFF"/>
                          </a:solidFill>
                          <a:latin typeface="Calibri"/>
                          <a:cs typeface="Calibri"/>
                        </a:rPr>
                        <a:t>t</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305" algn="ctr">
                        <a:lnSpc>
                          <a:spcPct val="100000"/>
                        </a:lnSpc>
                        <a:spcBef>
                          <a:spcPts val="355"/>
                        </a:spcBef>
                      </a:pPr>
                      <a:r>
                        <a:rPr sz="1400" b="1" dirty="0">
                          <a:solidFill>
                            <a:srgbClr val="FFFFFF"/>
                          </a:solidFill>
                          <a:latin typeface="Calibri"/>
                          <a:cs typeface="Calibri"/>
                        </a:rPr>
                        <a:t>u</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1920" algn="r">
                        <a:lnSpc>
                          <a:spcPct val="100000"/>
                        </a:lnSpc>
                        <a:spcBef>
                          <a:spcPts val="355"/>
                        </a:spcBef>
                      </a:pPr>
                      <a:r>
                        <a:rPr sz="1400" b="1" dirty="0">
                          <a:solidFill>
                            <a:srgbClr val="FFFFFF"/>
                          </a:solidFill>
                          <a:latin typeface="Calibri"/>
                          <a:cs typeface="Calibri"/>
                        </a:rPr>
                        <a:t>v</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8575" algn="ctr">
                        <a:lnSpc>
                          <a:spcPct val="100000"/>
                        </a:lnSpc>
                        <a:spcBef>
                          <a:spcPts val="355"/>
                        </a:spcBef>
                      </a:pPr>
                      <a:r>
                        <a:rPr sz="1400" b="1" dirty="0">
                          <a:solidFill>
                            <a:srgbClr val="FFFFFF"/>
                          </a:solidFill>
                          <a:latin typeface="Calibri"/>
                          <a:cs typeface="Calibri"/>
                        </a:rPr>
                        <a:t>w</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8575" algn="ctr">
                        <a:lnSpc>
                          <a:spcPct val="100000"/>
                        </a:lnSpc>
                        <a:spcBef>
                          <a:spcPts val="355"/>
                        </a:spcBef>
                      </a:pPr>
                      <a:r>
                        <a:rPr sz="1400" b="1" dirty="0">
                          <a:solidFill>
                            <a:srgbClr val="FFFFFF"/>
                          </a:solidFill>
                          <a:latin typeface="Calibri"/>
                          <a:cs typeface="Calibri"/>
                        </a:rPr>
                        <a:t>x</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0014" algn="r">
                        <a:lnSpc>
                          <a:spcPct val="100000"/>
                        </a:lnSpc>
                        <a:spcBef>
                          <a:spcPts val="355"/>
                        </a:spcBef>
                      </a:pPr>
                      <a:r>
                        <a:rPr sz="1400" b="1" dirty="0">
                          <a:solidFill>
                            <a:srgbClr val="FFFFFF"/>
                          </a:solidFill>
                          <a:latin typeface="Calibri"/>
                          <a:cs typeface="Calibri"/>
                        </a:rPr>
                        <a:t>y</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31115" algn="ctr">
                        <a:lnSpc>
                          <a:spcPct val="100000"/>
                        </a:lnSpc>
                        <a:spcBef>
                          <a:spcPts val="355"/>
                        </a:spcBef>
                      </a:pPr>
                      <a:r>
                        <a:rPr sz="1400" b="1" dirty="0">
                          <a:solidFill>
                            <a:srgbClr val="FFFFFF"/>
                          </a:solidFill>
                          <a:latin typeface="Calibri"/>
                          <a:cs typeface="Calibri"/>
                        </a:rPr>
                        <a:t>z</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365125">
                <a:tc>
                  <a:txBody>
                    <a:bodyPr/>
                    <a:lstStyle/>
                    <a:p>
                      <a:pPr marL="15875" algn="ctr">
                        <a:lnSpc>
                          <a:spcPct val="100000"/>
                        </a:lnSpc>
                        <a:spcBef>
                          <a:spcPts val="345"/>
                        </a:spcBef>
                      </a:pPr>
                      <a:r>
                        <a:rPr sz="1400" dirty="0">
                          <a:solidFill>
                            <a:srgbClr val="FFFFFF"/>
                          </a:solidFill>
                          <a:latin typeface="Calibri"/>
                          <a:cs typeface="Calibri"/>
                        </a:rPr>
                        <a:t>D</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8415" algn="ctr">
                        <a:lnSpc>
                          <a:spcPct val="100000"/>
                        </a:lnSpc>
                        <a:spcBef>
                          <a:spcPts val="345"/>
                        </a:spcBef>
                      </a:pPr>
                      <a:r>
                        <a:rPr sz="1400" dirty="0">
                          <a:solidFill>
                            <a:srgbClr val="FFFFFF"/>
                          </a:solidFill>
                          <a:latin typeface="Calibri"/>
                          <a:cs typeface="Calibri"/>
                        </a:rPr>
                        <a:t>E</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050" algn="ctr">
                        <a:lnSpc>
                          <a:spcPct val="100000"/>
                        </a:lnSpc>
                        <a:spcBef>
                          <a:spcPts val="345"/>
                        </a:spcBef>
                      </a:pPr>
                      <a:r>
                        <a:rPr sz="1400" dirty="0">
                          <a:solidFill>
                            <a:srgbClr val="FFFFFF"/>
                          </a:solidFill>
                          <a:latin typeface="Calibri"/>
                          <a:cs typeface="Calibri"/>
                        </a:rPr>
                        <a:t>F</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050" algn="ctr">
                        <a:lnSpc>
                          <a:spcPct val="100000"/>
                        </a:lnSpc>
                        <a:spcBef>
                          <a:spcPts val="345"/>
                        </a:spcBef>
                      </a:pPr>
                      <a:r>
                        <a:rPr sz="1400" dirty="0">
                          <a:solidFill>
                            <a:srgbClr val="FFFFFF"/>
                          </a:solidFill>
                          <a:latin typeface="Calibri"/>
                          <a:cs typeface="Calibri"/>
                        </a:rPr>
                        <a:t>G</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15570" algn="r">
                        <a:lnSpc>
                          <a:spcPct val="100000"/>
                        </a:lnSpc>
                        <a:spcBef>
                          <a:spcPts val="345"/>
                        </a:spcBef>
                      </a:pPr>
                      <a:r>
                        <a:rPr sz="1400" dirty="0">
                          <a:solidFill>
                            <a:srgbClr val="FFFFFF"/>
                          </a:solidFill>
                          <a:latin typeface="Calibri"/>
                          <a:cs typeface="Calibri"/>
                        </a:rPr>
                        <a:t>H</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56210" algn="r">
                        <a:lnSpc>
                          <a:spcPct val="100000"/>
                        </a:lnSpc>
                        <a:spcBef>
                          <a:spcPts val="345"/>
                        </a:spcBef>
                      </a:pPr>
                      <a:r>
                        <a:rPr sz="1400" dirty="0">
                          <a:solidFill>
                            <a:srgbClr val="FFFFFF"/>
                          </a:solidFill>
                          <a:latin typeface="Calibri"/>
                          <a:cs typeface="Calibri"/>
                        </a:rPr>
                        <a:t>I</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33985" algn="r">
                        <a:lnSpc>
                          <a:spcPct val="100000"/>
                        </a:lnSpc>
                        <a:spcBef>
                          <a:spcPts val="345"/>
                        </a:spcBef>
                      </a:pPr>
                      <a:r>
                        <a:rPr sz="1400" dirty="0">
                          <a:solidFill>
                            <a:srgbClr val="FFFFFF"/>
                          </a:solidFill>
                          <a:latin typeface="Calibri"/>
                          <a:cs typeface="Calibri"/>
                        </a:rPr>
                        <a:t>J</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2555" algn="r">
                        <a:lnSpc>
                          <a:spcPct val="100000"/>
                        </a:lnSpc>
                        <a:spcBef>
                          <a:spcPts val="345"/>
                        </a:spcBef>
                      </a:pPr>
                      <a:r>
                        <a:rPr sz="1400" dirty="0">
                          <a:solidFill>
                            <a:srgbClr val="FFFFFF"/>
                          </a:solidFill>
                          <a:latin typeface="Calibri"/>
                          <a:cs typeface="Calibri"/>
                        </a:rPr>
                        <a:t>K</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45"/>
                        </a:spcBef>
                      </a:pPr>
                      <a:r>
                        <a:rPr sz="1400" dirty="0">
                          <a:solidFill>
                            <a:srgbClr val="FFFFFF"/>
                          </a:solidFill>
                          <a:latin typeface="Calibri"/>
                          <a:cs typeface="Calibri"/>
                        </a:rPr>
                        <a:t>L</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130" algn="ctr">
                        <a:lnSpc>
                          <a:spcPct val="100000"/>
                        </a:lnSpc>
                        <a:spcBef>
                          <a:spcPts val="345"/>
                        </a:spcBef>
                      </a:pPr>
                      <a:r>
                        <a:rPr sz="1400" dirty="0">
                          <a:solidFill>
                            <a:srgbClr val="FFFFFF"/>
                          </a:solidFill>
                          <a:latin typeface="Calibri"/>
                          <a:cs typeface="Calibri"/>
                        </a:rPr>
                        <a:t>M</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3495" algn="ctr">
                        <a:lnSpc>
                          <a:spcPct val="100000"/>
                        </a:lnSpc>
                        <a:spcBef>
                          <a:spcPts val="345"/>
                        </a:spcBef>
                      </a:pPr>
                      <a:r>
                        <a:rPr sz="1400" dirty="0">
                          <a:solidFill>
                            <a:srgbClr val="FFFFFF"/>
                          </a:solidFill>
                          <a:latin typeface="Calibri"/>
                          <a:cs typeface="Calibri"/>
                        </a:rPr>
                        <a:t>N</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45"/>
                        </a:spcBef>
                      </a:pPr>
                      <a:r>
                        <a:rPr sz="1400" dirty="0">
                          <a:solidFill>
                            <a:srgbClr val="FFFFFF"/>
                          </a:solidFill>
                          <a:latin typeface="Calibri"/>
                          <a:cs typeface="Calibri"/>
                        </a:rPr>
                        <a:t>O</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130" algn="ctr">
                        <a:lnSpc>
                          <a:spcPct val="100000"/>
                        </a:lnSpc>
                        <a:spcBef>
                          <a:spcPts val="345"/>
                        </a:spcBef>
                      </a:pPr>
                      <a:r>
                        <a:rPr sz="1400" dirty="0">
                          <a:solidFill>
                            <a:srgbClr val="FFFFFF"/>
                          </a:solidFill>
                          <a:latin typeface="Calibri"/>
                          <a:cs typeface="Calibri"/>
                        </a:rPr>
                        <a:t>P</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96520" algn="r">
                        <a:lnSpc>
                          <a:spcPct val="100000"/>
                        </a:lnSpc>
                        <a:spcBef>
                          <a:spcPts val="345"/>
                        </a:spcBef>
                      </a:pPr>
                      <a:r>
                        <a:rPr sz="1400" dirty="0">
                          <a:solidFill>
                            <a:srgbClr val="FFFFFF"/>
                          </a:solidFill>
                          <a:latin typeface="Calibri"/>
                          <a:cs typeface="Calibri"/>
                        </a:rPr>
                        <a:t>Q</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5400" algn="ctr">
                        <a:lnSpc>
                          <a:spcPct val="100000"/>
                        </a:lnSpc>
                        <a:spcBef>
                          <a:spcPts val="345"/>
                        </a:spcBef>
                      </a:pPr>
                      <a:r>
                        <a:rPr sz="1400" dirty="0">
                          <a:solidFill>
                            <a:srgbClr val="FFFFFF"/>
                          </a:solidFill>
                          <a:latin typeface="Calibri"/>
                          <a:cs typeface="Calibri"/>
                        </a:rPr>
                        <a:t>R</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8905" algn="r">
                        <a:lnSpc>
                          <a:spcPct val="100000"/>
                        </a:lnSpc>
                        <a:spcBef>
                          <a:spcPts val="345"/>
                        </a:spcBef>
                      </a:pPr>
                      <a:r>
                        <a:rPr sz="1400" dirty="0">
                          <a:solidFill>
                            <a:srgbClr val="FFFFFF"/>
                          </a:solidFill>
                          <a:latin typeface="Calibri"/>
                          <a:cs typeface="Calibri"/>
                        </a:rPr>
                        <a:t>S</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940" algn="ctr">
                        <a:lnSpc>
                          <a:spcPct val="100000"/>
                        </a:lnSpc>
                        <a:spcBef>
                          <a:spcPts val="345"/>
                        </a:spcBef>
                      </a:pPr>
                      <a:r>
                        <a:rPr sz="1400" dirty="0">
                          <a:solidFill>
                            <a:srgbClr val="FFFFFF"/>
                          </a:solidFill>
                          <a:latin typeface="Calibri"/>
                          <a:cs typeface="Calibri"/>
                        </a:rPr>
                        <a:t>T</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9209" algn="ctr">
                        <a:lnSpc>
                          <a:spcPct val="100000"/>
                        </a:lnSpc>
                        <a:spcBef>
                          <a:spcPts val="345"/>
                        </a:spcBef>
                      </a:pPr>
                      <a:r>
                        <a:rPr sz="1400" dirty="0">
                          <a:solidFill>
                            <a:srgbClr val="FFFFFF"/>
                          </a:solidFill>
                          <a:latin typeface="Calibri"/>
                          <a:cs typeface="Calibri"/>
                        </a:rPr>
                        <a:t>U</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09220" algn="r">
                        <a:lnSpc>
                          <a:spcPct val="100000"/>
                        </a:lnSpc>
                        <a:spcBef>
                          <a:spcPts val="345"/>
                        </a:spcBef>
                      </a:pPr>
                      <a:r>
                        <a:rPr sz="1400" dirty="0">
                          <a:solidFill>
                            <a:srgbClr val="FFFFFF"/>
                          </a:solidFill>
                          <a:latin typeface="Calibri"/>
                          <a:cs typeface="Calibri"/>
                        </a:rPr>
                        <a:t>V</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8575" algn="ctr">
                        <a:lnSpc>
                          <a:spcPct val="100000"/>
                        </a:lnSpc>
                        <a:spcBef>
                          <a:spcPts val="345"/>
                        </a:spcBef>
                      </a:pPr>
                      <a:r>
                        <a:rPr sz="1400" dirty="0">
                          <a:solidFill>
                            <a:srgbClr val="FFFFFF"/>
                          </a:solidFill>
                          <a:latin typeface="Calibri"/>
                          <a:cs typeface="Calibri"/>
                        </a:rPr>
                        <a:t>W</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8575" algn="ctr">
                        <a:lnSpc>
                          <a:spcPct val="100000"/>
                        </a:lnSpc>
                        <a:spcBef>
                          <a:spcPts val="345"/>
                        </a:spcBef>
                      </a:pPr>
                      <a:r>
                        <a:rPr sz="1400" dirty="0">
                          <a:solidFill>
                            <a:srgbClr val="FFFFFF"/>
                          </a:solidFill>
                          <a:latin typeface="Calibri"/>
                          <a:cs typeface="Calibri"/>
                        </a:rPr>
                        <a:t>X</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1920" algn="r">
                        <a:lnSpc>
                          <a:spcPct val="100000"/>
                        </a:lnSpc>
                        <a:spcBef>
                          <a:spcPts val="345"/>
                        </a:spcBef>
                      </a:pPr>
                      <a:r>
                        <a:rPr sz="1400" dirty="0">
                          <a:solidFill>
                            <a:srgbClr val="FFFFFF"/>
                          </a:solidFill>
                          <a:latin typeface="Calibri"/>
                          <a:cs typeface="Calibri"/>
                        </a:rPr>
                        <a:t>Y</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8575" algn="ctr">
                        <a:lnSpc>
                          <a:spcPct val="100000"/>
                        </a:lnSpc>
                        <a:spcBef>
                          <a:spcPts val="345"/>
                        </a:spcBef>
                      </a:pPr>
                      <a:r>
                        <a:rPr sz="1400" dirty="0">
                          <a:solidFill>
                            <a:srgbClr val="FFFFFF"/>
                          </a:solidFill>
                          <a:latin typeface="Calibri"/>
                          <a:cs typeface="Calibri"/>
                        </a:rPr>
                        <a:t>Z</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305" algn="ctr">
                        <a:lnSpc>
                          <a:spcPct val="100000"/>
                        </a:lnSpc>
                        <a:spcBef>
                          <a:spcPts val="345"/>
                        </a:spcBef>
                      </a:pPr>
                      <a:r>
                        <a:rPr sz="1400" dirty="0">
                          <a:solidFill>
                            <a:srgbClr val="FFFFFF"/>
                          </a:solidFill>
                          <a:latin typeface="Calibri"/>
                          <a:cs typeface="Calibri"/>
                        </a:rPr>
                        <a:t>A</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20650" algn="r">
                        <a:lnSpc>
                          <a:spcPct val="100000"/>
                        </a:lnSpc>
                        <a:spcBef>
                          <a:spcPts val="345"/>
                        </a:spcBef>
                      </a:pPr>
                      <a:r>
                        <a:rPr sz="1400" dirty="0">
                          <a:solidFill>
                            <a:srgbClr val="FFFFFF"/>
                          </a:solidFill>
                          <a:latin typeface="Calibri"/>
                          <a:cs typeface="Calibri"/>
                        </a:rPr>
                        <a:t>B</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9209" algn="ctr">
                        <a:lnSpc>
                          <a:spcPct val="100000"/>
                        </a:lnSpc>
                        <a:spcBef>
                          <a:spcPts val="345"/>
                        </a:spcBef>
                      </a:pPr>
                      <a:r>
                        <a:rPr sz="1400" dirty="0">
                          <a:solidFill>
                            <a:srgbClr val="FFFFFF"/>
                          </a:solidFill>
                          <a:latin typeface="Calibri"/>
                          <a:cs typeface="Calibri"/>
                        </a:rPr>
                        <a:t>C</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bl>
          </a:graphicData>
        </a:graphic>
      </p:graphicFrame>
      <p:sp>
        <p:nvSpPr>
          <p:cNvPr id="9" name="object 9"/>
          <p:cNvSpPr txBox="1"/>
          <p:nvPr/>
        </p:nvSpPr>
        <p:spPr>
          <a:xfrm>
            <a:off x="889000" y="2799397"/>
            <a:ext cx="4568190" cy="269240"/>
          </a:xfrm>
          <a:prstGeom prst="rect">
            <a:avLst/>
          </a:prstGeom>
        </p:spPr>
        <p:txBody>
          <a:bodyPr vert="horz" wrap="square" lIns="0" tIns="12700" rIns="0" bIns="0" rtlCol="0">
            <a:spAutoFit/>
          </a:bodyPr>
          <a:lstStyle/>
          <a:p>
            <a:pPr marL="194945" indent="-182245">
              <a:lnSpc>
                <a:spcPct val="100000"/>
              </a:lnSpc>
              <a:spcBef>
                <a:spcPts val="100"/>
              </a:spcBef>
              <a:buSzPct val="125000"/>
              <a:buChar char="◦"/>
              <a:tabLst>
                <a:tab pos="194945" algn="l"/>
              </a:tabLst>
            </a:pPr>
            <a:r>
              <a:rPr sz="1600" spc="165" dirty="0">
                <a:solidFill>
                  <a:srgbClr val="FFB800"/>
                </a:solidFill>
                <a:latin typeface="Calibri"/>
                <a:cs typeface="Calibri"/>
              </a:rPr>
              <a:t>Δώστε</a:t>
            </a:r>
            <a:r>
              <a:rPr sz="1600" spc="65" dirty="0">
                <a:solidFill>
                  <a:srgbClr val="FFB800"/>
                </a:solidFill>
                <a:latin typeface="Calibri"/>
                <a:cs typeface="Calibri"/>
              </a:rPr>
              <a:t> </a:t>
            </a:r>
            <a:r>
              <a:rPr sz="1600" spc="155" dirty="0">
                <a:solidFill>
                  <a:srgbClr val="FFB800"/>
                </a:solidFill>
                <a:latin typeface="Calibri"/>
                <a:cs typeface="Calibri"/>
              </a:rPr>
              <a:t>μαθηματικά</a:t>
            </a:r>
            <a:r>
              <a:rPr sz="1600" spc="75" dirty="0">
                <a:solidFill>
                  <a:srgbClr val="FFB800"/>
                </a:solidFill>
                <a:latin typeface="Calibri"/>
                <a:cs typeface="Calibri"/>
              </a:rPr>
              <a:t> </a:t>
            </a:r>
            <a:r>
              <a:rPr sz="1600" spc="155" dirty="0">
                <a:solidFill>
                  <a:srgbClr val="FFB800"/>
                </a:solidFill>
                <a:latin typeface="Calibri"/>
                <a:cs typeface="Calibri"/>
              </a:rPr>
              <a:t>σε</a:t>
            </a:r>
            <a:r>
              <a:rPr sz="1600" spc="65" dirty="0">
                <a:solidFill>
                  <a:srgbClr val="FFB800"/>
                </a:solidFill>
                <a:latin typeface="Calibri"/>
                <a:cs typeface="Calibri"/>
              </a:rPr>
              <a:t> </a:t>
            </a:r>
            <a:r>
              <a:rPr sz="1600" spc="160" dirty="0">
                <a:solidFill>
                  <a:srgbClr val="FFB800"/>
                </a:solidFill>
                <a:latin typeface="Calibri"/>
                <a:cs typeface="Calibri"/>
              </a:rPr>
              <a:t>κάθε</a:t>
            </a:r>
            <a:r>
              <a:rPr sz="1600" spc="70" dirty="0">
                <a:solidFill>
                  <a:srgbClr val="FFB800"/>
                </a:solidFill>
                <a:latin typeface="Calibri"/>
                <a:cs typeface="Calibri"/>
              </a:rPr>
              <a:t> </a:t>
            </a:r>
            <a:r>
              <a:rPr sz="1600" spc="165" dirty="0">
                <a:solidFill>
                  <a:srgbClr val="FFB800"/>
                </a:solidFill>
                <a:latin typeface="Calibri"/>
                <a:cs typeface="Calibri"/>
              </a:rPr>
              <a:t>γράμμα</a:t>
            </a:r>
            <a:r>
              <a:rPr sz="1600" spc="75" dirty="0">
                <a:solidFill>
                  <a:srgbClr val="FFB800"/>
                </a:solidFill>
                <a:latin typeface="Calibri"/>
                <a:cs typeface="Calibri"/>
              </a:rPr>
              <a:t> </a:t>
            </a:r>
            <a:r>
              <a:rPr sz="1600" spc="145" dirty="0">
                <a:solidFill>
                  <a:srgbClr val="FFB800"/>
                </a:solidFill>
                <a:latin typeface="Calibri"/>
                <a:cs typeface="Calibri"/>
              </a:rPr>
              <a:t>αριθμό</a:t>
            </a:r>
            <a:endParaRPr sz="1600">
              <a:latin typeface="Calibri"/>
              <a:cs typeface="Calibri"/>
            </a:endParaRPr>
          </a:p>
        </p:txBody>
      </p:sp>
      <p:graphicFrame>
        <p:nvGraphicFramePr>
          <p:cNvPr id="10" name="object 10"/>
          <p:cNvGraphicFramePr>
            <a:graphicFrameLocks noGrp="1"/>
          </p:cNvGraphicFramePr>
          <p:nvPr/>
        </p:nvGraphicFramePr>
        <p:xfrm>
          <a:off x="3163570" y="3146107"/>
          <a:ext cx="6116951" cy="731519"/>
        </p:xfrm>
        <a:graphic>
          <a:graphicData uri="http://schemas.openxmlformats.org/drawingml/2006/table">
            <a:tbl>
              <a:tblPr firstRow="1" bandRow="1">
                <a:tableStyleId>{2D5ABB26-0587-4C30-8999-92F81FD0307C}</a:tableStyleId>
              </a:tblPr>
              <a:tblGrid>
                <a:gridCol w="470534">
                  <a:extLst>
                    <a:ext uri="{9D8B030D-6E8A-4147-A177-3AD203B41FA5}">
                      <a16:colId xmlns:a16="http://schemas.microsoft.com/office/drawing/2014/main" val="20000"/>
                    </a:ext>
                  </a:extLst>
                </a:gridCol>
                <a:gridCol w="470534">
                  <a:extLst>
                    <a:ext uri="{9D8B030D-6E8A-4147-A177-3AD203B41FA5}">
                      <a16:colId xmlns:a16="http://schemas.microsoft.com/office/drawing/2014/main" val="20001"/>
                    </a:ext>
                  </a:extLst>
                </a:gridCol>
                <a:gridCol w="470534">
                  <a:extLst>
                    <a:ext uri="{9D8B030D-6E8A-4147-A177-3AD203B41FA5}">
                      <a16:colId xmlns:a16="http://schemas.microsoft.com/office/drawing/2014/main" val="20002"/>
                    </a:ext>
                  </a:extLst>
                </a:gridCol>
                <a:gridCol w="470534">
                  <a:extLst>
                    <a:ext uri="{9D8B030D-6E8A-4147-A177-3AD203B41FA5}">
                      <a16:colId xmlns:a16="http://schemas.microsoft.com/office/drawing/2014/main" val="20003"/>
                    </a:ext>
                  </a:extLst>
                </a:gridCol>
                <a:gridCol w="470535">
                  <a:extLst>
                    <a:ext uri="{9D8B030D-6E8A-4147-A177-3AD203B41FA5}">
                      <a16:colId xmlns:a16="http://schemas.microsoft.com/office/drawing/2014/main" val="20004"/>
                    </a:ext>
                  </a:extLst>
                </a:gridCol>
                <a:gridCol w="470535">
                  <a:extLst>
                    <a:ext uri="{9D8B030D-6E8A-4147-A177-3AD203B41FA5}">
                      <a16:colId xmlns:a16="http://schemas.microsoft.com/office/drawing/2014/main" val="20005"/>
                    </a:ext>
                  </a:extLst>
                </a:gridCol>
                <a:gridCol w="470535">
                  <a:extLst>
                    <a:ext uri="{9D8B030D-6E8A-4147-A177-3AD203B41FA5}">
                      <a16:colId xmlns:a16="http://schemas.microsoft.com/office/drawing/2014/main" val="20006"/>
                    </a:ext>
                  </a:extLst>
                </a:gridCol>
                <a:gridCol w="470535">
                  <a:extLst>
                    <a:ext uri="{9D8B030D-6E8A-4147-A177-3AD203B41FA5}">
                      <a16:colId xmlns:a16="http://schemas.microsoft.com/office/drawing/2014/main" val="20007"/>
                    </a:ext>
                  </a:extLst>
                </a:gridCol>
                <a:gridCol w="470535">
                  <a:extLst>
                    <a:ext uri="{9D8B030D-6E8A-4147-A177-3AD203B41FA5}">
                      <a16:colId xmlns:a16="http://schemas.microsoft.com/office/drawing/2014/main" val="20008"/>
                    </a:ext>
                  </a:extLst>
                </a:gridCol>
                <a:gridCol w="470535">
                  <a:extLst>
                    <a:ext uri="{9D8B030D-6E8A-4147-A177-3AD203B41FA5}">
                      <a16:colId xmlns:a16="http://schemas.microsoft.com/office/drawing/2014/main" val="20009"/>
                    </a:ext>
                  </a:extLst>
                </a:gridCol>
                <a:gridCol w="470535">
                  <a:extLst>
                    <a:ext uri="{9D8B030D-6E8A-4147-A177-3AD203B41FA5}">
                      <a16:colId xmlns:a16="http://schemas.microsoft.com/office/drawing/2014/main" val="20010"/>
                    </a:ext>
                  </a:extLst>
                </a:gridCol>
                <a:gridCol w="470535">
                  <a:extLst>
                    <a:ext uri="{9D8B030D-6E8A-4147-A177-3AD203B41FA5}">
                      <a16:colId xmlns:a16="http://schemas.microsoft.com/office/drawing/2014/main" val="20011"/>
                    </a:ext>
                  </a:extLst>
                </a:gridCol>
                <a:gridCol w="470535">
                  <a:extLst>
                    <a:ext uri="{9D8B030D-6E8A-4147-A177-3AD203B41FA5}">
                      <a16:colId xmlns:a16="http://schemas.microsoft.com/office/drawing/2014/main" val="20012"/>
                    </a:ext>
                  </a:extLst>
                </a:gridCol>
              </a:tblGrid>
              <a:tr h="365759">
                <a:tc>
                  <a:txBody>
                    <a:bodyPr/>
                    <a:lstStyle/>
                    <a:p>
                      <a:pPr marL="21590" algn="ctr">
                        <a:lnSpc>
                          <a:spcPct val="100000"/>
                        </a:lnSpc>
                        <a:spcBef>
                          <a:spcPts val="355"/>
                        </a:spcBef>
                      </a:pPr>
                      <a:r>
                        <a:rPr sz="1400" b="1" dirty="0">
                          <a:solidFill>
                            <a:srgbClr val="FFFFFF"/>
                          </a:solidFill>
                          <a:latin typeface="Calibri"/>
                          <a:cs typeface="Calibri"/>
                        </a:rPr>
                        <a:t>a</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86055">
                        <a:lnSpc>
                          <a:spcPct val="100000"/>
                        </a:lnSpc>
                        <a:spcBef>
                          <a:spcPts val="355"/>
                        </a:spcBef>
                      </a:pPr>
                      <a:r>
                        <a:rPr sz="1400" b="1" dirty="0">
                          <a:solidFill>
                            <a:srgbClr val="FFFFFF"/>
                          </a:solidFill>
                          <a:latin typeface="Calibri"/>
                          <a:cs typeface="Calibri"/>
                        </a:rPr>
                        <a:t>b</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61290" algn="r">
                        <a:lnSpc>
                          <a:spcPct val="100000"/>
                        </a:lnSpc>
                        <a:spcBef>
                          <a:spcPts val="355"/>
                        </a:spcBef>
                      </a:pPr>
                      <a:r>
                        <a:rPr sz="1400" b="1" dirty="0">
                          <a:solidFill>
                            <a:srgbClr val="FFFFFF"/>
                          </a:solidFill>
                          <a:latin typeface="Calibri"/>
                          <a:cs typeface="Calibri"/>
                        </a:rPr>
                        <a:t>c</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56210" algn="r">
                        <a:lnSpc>
                          <a:spcPct val="100000"/>
                        </a:lnSpc>
                        <a:spcBef>
                          <a:spcPts val="355"/>
                        </a:spcBef>
                      </a:pPr>
                      <a:r>
                        <a:rPr sz="1400" b="1" dirty="0">
                          <a:solidFill>
                            <a:srgbClr val="FFFFFF"/>
                          </a:solidFill>
                          <a:latin typeface="Calibri"/>
                          <a:cs typeface="Calibri"/>
                        </a:rPr>
                        <a:t>d</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1590" algn="ctr">
                        <a:lnSpc>
                          <a:spcPct val="100000"/>
                        </a:lnSpc>
                        <a:spcBef>
                          <a:spcPts val="355"/>
                        </a:spcBef>
                      </a:pPr>
                      <a:r>
                        <a:rPr sz="1400" b="1" dirty="0">
                          <a:solidFill>
                            <a:srgbClr val="FFFFFF"/>
                          </a:solidFill>
                          <a:latin typeface="Calibri"/>
                          <a:cs typeface="Calibri"/>
                        </a:rPr>
                        <a:t>e</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1590" algn="ctr">
                        <a:lnSpc>
                          <a:spcPct val="100000"/>
                        </a:lnSpc>
                        <a:spcBef>
                          <a:spcPts val="355"/>
                        </a:spcBef>
                      </a:pPr>
                      <a:r>
                        <a:rPr sz="1400" b="1" dirty="0">
                          <a:solidFill>
                            <a:srgbClr val="FFFFFF"/>
                          </a:solidFill>
                          <a:latin typeface="Calibri"/>
                          <a:cs typeface="Calibri"/>
                        </a:rPr>
                        <a:t>f</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56210" algn="r">
                        <a:lnSpc>
                          <a:spcPct val="100000"/>
                        </a:lnSpc>
                        <a:spcBef>
                          <a:spcPts val="355"/>
                        </a:spcBef>
                      </a:pPr>
                      <a:r>
                        <a:rPr sz="1400" b="1" dirty="0">
                          <a:solidFill>
                            <a:srgbClr val="FFFFFF"/>
                          </a:solidFill>
                          <a:latin typeface="Calibri"/>
                          <a:cs typeface="Calibri"/>
                        </a:rPr>
                        <a:t>g</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3495" algn="ctr">
                        <a:lnSpc>
                          <a:spcPct val="100000"/>
                        </a:lnSpc>
                        <a:spcBef>
                          <a:spcPts val="355"/>
                        </a:spcBef>
                      </a:pPr>
                      <a:r>
                        <a:rPr sz="1400" b="1" dirty="0">
                          <a:solidFill>
                            <a:srgbClr val="FFFFFF"/>
                          </a:solidFill>
                          <a:latin typeface="Calibri"/>
                          <a:cs typeface="Calibri"/>
                        </a:rPr>
                        <a:t>h</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5425">
                        <a:lnSpc>
                          <a:spcPct val="100000"/>
                        </a:lnSpc>
                        <a:spcBef>
                          <a:spcPts val="355"/>
                        </a:spcBef>
                      </a:pPr>
                      <a:r>
                        <a:rPr sz="1400" b="1" dirty="0">
                          <a:solidFill>
                            <a:srgbClr val="FFFFFF"/>
                          </a:solidFill>
                          <a:latin typeface="Calibri"/>
                          <a:cs typeface="Calibri"/>
                        </a:rPr>
                        <a:t>i</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6034" algn="ctr">
                        <a:lnSpc>
                          <a:spcPct val="100000"/>
                        </a:lnSpc>
                        <a:spcBef>
                          <a:spcPts val="355"/>
                        </a:spcBef>
                      </a:pPr>
                      <a:r>
                        <a:rPr sz="1400" b="1" dirty="0">
                          <a:solidFill>
                            <a:srgbClr val="FFFFFF"/>
                          </a:solidFill>
                          <a:latin typeface="Calibri"/>
                          <a:cs typeface="Calibri"/>
                        </a:rPr>
                        <a:t>j</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305" algn="ctr">
                        <a:lnSpc>
                          <a:spcPct val="100000"/>
                        </a:lnSpc>
                        <a:spcBef>
                          <a:spcPts val="355"/>
                        </a:spcBef>
                      </a:pPr>
                      <a:r>
                        <a:rPr sz="1400" b="1" dirty="0">
                          <a:solidFill>
                            <a:srgbClr val="FFFFFF"/>
                          </a:solidFill>
                          <a:latin typeface="Calibri"/>
                          <a:cs typeface="Calibri"/>
                        </a:rPr>
                        <a:t>k</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6670" algn="ctr">
                        <a:lnSpc>
                          <a:spcPct val="100000"/>
                        </a:lnSpc>
                        <a:spcBef>
                          <a:spcPts val="355"/>
                        </a:spcBef>
                      </a:pPr>
                      <a:r>
                        <a:rPr sz="1400" b="1" dirty="0">
                          <a:solidFill>
                            <a:srgbClr val="FFFFFF"/>
                          </a:solidFill>
                          <a:latin typeface="Calibri"/>
                          <a:cs typeface="Calibri"/>
                        </a:rPr>
                        <a:t>l</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65100">
                        <a:lnSpc>
                          <a:spcPct val="100000"/>
                        </a:lnSpc>
                        <a:spcBef>
                          <a:spcPts val="355"/>
                        </a:spcBef>
                      </a:pPr>
                      <a:r>
                        <a:rPr sz="1400" b="1" dirty="0">
                          <a:solidFill>
                            <a:srgbClr val="FFFFFF"/>
                          </a:solidFill>
                          <a:latin typeface="Calibri"/>
                          <a:cs typeface="Calibri"/>
                        </a:rPr>
                        <a:t>m</a:t>
                      </a:r>
                      <a:endParaRPr sz="14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365760">
                <a:tc>
                  <a:txBody>
                    <a:bodyPr/>
                    <a:lstStyle/>
                    <a:p>
                      <a:pPr marL="20320" algn="ctr">
                        <a:lnSpc>
                          <a:spcPct val="100000"/>
                        </a:lnSpc>
                        <a:spcBef>
                          <a:spcPts val="345"/>
                        </a:spcBef>
                      </a:pPr>
                      <a:r>
                        <a:rPr sz="1400" dirty="0">
                          <a:solidFill>
                            <a:srgbClr val="FFFFFF"/>
                          </a:solidFill>
                          <a:latin typeface="Calibri"/>
                          <a:cs typeface="Calibri"/>
                        </a:rPr>
                        <a:t>0</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5580">
                        <a:lnSpc>
                          <a:spcPct val="100000"/>
                        </a:lnSpc>
                        <a:spcBef>
                          <a:spcPts val="345"/>
                        </a:spcBef>
                      </a:pPr>
                      <a:r>
                        <a:rPr sz="1400" dirty="0">
                          <a:solidFill>
                            <a:srgbClr val="FFFFFF"/>
                          </a:solidFill>
                          <a:latin typeface="Calibri"/>
                          <a:cs typeface="Calibri"/>
                        </a:rPr>
                        <a:t>1</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67005" algn="r">
                        <a:lnSpc>
                          <a:spcPct val="100000"/>
                        </a:lnSpc>
                        <a:spcBef>
                          <a:spcPts val="345"/>
                        </a:spcBef>
                      </a:pPr>
                      <a:r>
                        <a:rPr sz="1400" dirty="0">
                          <a:solidFill>
                            <a:srgbClr val="FFFFFF"/>
                          </a:solidFill>
                          <a:latin typeface="Calibri"/>
                          <a:cs typeface="Calibri"/>
                        </a:rPr>
                        <a:t>2</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66370" algn="r">
                        <a:lnSpc>
                          <a:spcPct val="100000"/>
                        </a:lnSpc>
                        <a:spcBef>
                          <a:spcPts val="345"/>
                        </a:spcBef>
                      </a:pPr>
                      <a:r>
                        <a:rPr sz="1400" dirty="0">
                          <a:solidFill>
                            <a:srgbClr val="FFFFFF"/>
                          </a:solidFill>
                          <a:latin typeface="Calibri"/>
                          <a:cs typeface="Calibri"/>
                        </a:rPr>
                        <a:t>3</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45"/>
                        </a:spcBef>
                      </a:pPr>
                      <a:r>
                        <a:rPr sz="1400" dirty="0">
                          <a:solidFill>
                            <a:srgbClr val="FFFFFF"/>
                          </a:solidFill>
                          <a:latin typeface="Calibri"/>
                          <a:cs typeface="Calibri"/>
                        </a:rPr>
                        <a:t>4</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3495" algn="ctr">
                        <a:lnSpc>
                          <a:spcPct val="100000"/>
                        </a:lnSpc>
                        <a:spcBef>
                          <a:spcPts val="345"/>
                        </a:spcBef>
                      </a:pPr>
                      <a:r>
                        <a:rPr sz="1400" dirty="0">
                          <a:solidFill>
                            <a:srgbClr val="FFFFFF"/>
                          </a:solidFill>
                          <a:latin typeface="Calibri"/>
                          <a:cs typeface="Calibri"/>
                        </a:rPr>
                        <a:t>5</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65735" algn="r">
                        <a:lnSpc>
                          <a:spcPct val="100000"/>
                        </a:lnSpc>
                        <a:spcBef>
                          <a:spcPts val="345"/>
                        </a:spcBef>
                      </a:pPr>
                      <a:r>
                        <a:rPr sz="1400" dirty="0">
                          <a:solidFill>
                            <a:srgbClr val="FFFFFF"/>
                          </a:solidFill>
                          <a:latin typeface="Calibri"/>
                          <a:cs typeface="Calibri"/>
                        </a:rPr>
                        <a:t>6</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765" algn="ctr">
                        <a:lnSpc>
                          <a:spcPct val="100000"/>
                        </a:lnSpc>
                        <a:spcBef>
                          <a:spcPts val="345"/>
                        </a:spcBef>
                      </a:pPr>
                      <a:r>
                        <a:rPr sz="1400" dirty="0">
                          <a:solidFill>
                            <a:srgbClr val="FFFFFF"/>
                          </a:solidFill>
                          <a:latin typeface="Calibri"/>
                          <a:cs typeface="Calibri"/>
                        </a:rPr>
                        <a:t>7</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8120">
                        <a:lnSpc>
                          <a:spcPct val="100000"/>
                        </a:lnSpc>
                        <a:spcBef>
                          <a:spcPts val="345"/>
                        </a:spcBef>
                      </a:pPr>
                      <a:r>
                        <a:rPr sz="1400" dirty="0">
                          <a:solidFill>
                            <a:srgbClr val="FFFFFF"/>
                          </a:solidFill>
                          <a:latin typeface="Calibri"/>
                          <a:cs typeface="Calibri"/>
                        </a:rPr>
                        <a:t>8</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6034" algn="ctr">
                        <a:lnSpc>
                          <a:spcPct val="100000"/>
                        </a:lnSpc>
                        <a:spcBef>
                          <a:spcPts val="345"/>
                        </a:spcBef>
                      </a:pPr>
                      <a:r>
                        <a:rPr sz="1400" dirty="0">
                          <a:solidFill>
                            <a:srgbClr val="FFFFFF"/>
                          </a:solidFill>
                          <a:latin typeface="Calibri"/>
                          <a:cs typeface="Calibri"/>
                        </a:rPr>
                        <a:t>9</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225" algn="ctr">
                        <a:lnSpc>
                          <a:spcPct val="100000"/>
                        </a:lnSpc>
                        <a:spcBef>
                          <a:spcPts val="345"/>
                        </a:spcBef>
                      </a:pPr>
                      <a:r>
                        <a:rPr sz="1400" spc="55" dirty="0">
                          <a:solidFill>
                            <a:srgbClr val="FFFFFF"/>
                          </a:solidFill>
                          <a:latin typeface="Calibri"/>
                          <a:cs typeface="Calibri"/>
                        </a:rPr>
                        <a:t>10</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45"/>
                        </a:spcBef>
                      </a:pPr>
                      <a:r>
                        <a:rPr sz="1400" spc="55" dirty="0">
                          <a:solidFill>
                            <a:srgbClr val="FFFFFF"/>
                          </a:solidFill>
                          <a:latin typeface="Calibri"/>
                          <a:cs typeface="Calibri"/>
                        </a:rPr>
                        <a:t>11</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49225">
                        <a:lnSpc>
                          <a:spcPct val="100000"/>
                        </a:lnSpc>
                        <a:spcBef>
                          <a:spcPts val="345"/>
                        </a:spcBef>
                      </a:pPr>
                      <a:r>
                        <a:rPr sz="1400" spc="55" dirty="0">
                          <a:solidFill>
                            <a:srgbClr val="FFFFFF"/>
                          </a:solidFill>
                          <a:latin typeface="Calibri"/>
                          <a:cs typeface="Calibri"/>
                        </a:rPr>
                        <a:t>12</a:t>
                      </a:r>
                      <a:endParaRPr sz="1400">
                        <a:latin typeface="Calibri"/>
                        <a:cs typeface="Calibri"/>
                      </a:endParaRPr>
                    </a:p>
                  </a:txBody>
                  <a:tcPr marL="0" marR="0" marT="438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bl>
          </a:graphicData>
        </a:graphic>
      </p:graphicFrame>
      <p:graphicFrame>
        <p:nvGraphicFramePr>
          <p:cNvPr id="11" name="object 11"/>
          <p:cNvGraphicFramePr>
            <a:graphicFrameLocks noGrp="1"/>
          </p:cNvGraphicFramePr>
          <p:nvPr/>
        </p:nvGraphicFramePr>
        <p:xfrm>
          <a:off x="3163570" y="4012247"/>
          <a:ext cx="6116951" cy="730884"/>
        </p:xfrm>
        <a:graphic>
          <a:graphicData uri="http://schemas.openxmlformats.org/drawingml/2006/table">
            <a:tbl>
              <a:tblPr firstRow="1" bandRow="1">
                <a:tableStyleId>{2D5ABB26-0587-4C30-8999-92F81FD0307C}</a:tableStyleId>
              </a:tblPr>
              <a:tblGrid>
                <a:gridCol w="470534">
                  <a:extLst>
                    <a:ext uri="{9D8B030D-6E8A-4147-A177-3AD203B41FA5}">
                      <a16:colId xmlns:a16="http://schemas.microsoft.com/office/drawing/2014/main" val="20000"/>
                    </a:ext>
                  </a:extLst>
                </a:gridCol>
                <a:gridCol w="470534">
                  <a:extLst>
                    <a:ext uri="{9D8B030D-6E8A-4147-A177-3AD203B41FA5}">
                      <a16:colId xmlns:a16="http://schemas.microsoft.com/office/drawing/2014/main" val="20001"/>
                    </a:ext>
                  </a:extLst>
                </a:gridCol>
                <a:gridCol w="470534">
                  <a:extLst>
                    <a:ext uri="{9D8B030D-6E8A-4147-A177-3AD203B41FA5}">
                      <a16:colId xmlns:a16="http://schemas.microsoft.com/office/drawing/2014/main" val="20002"/>
                    </a:ext>
                  </a:extLst>
                </a:gridCol>
                <a:gridCol w="470534">
                  <a:extLst>
                    <a:ext uri="{9D8B030D-6E8A-4147-A177-3AD203B41FA5}">
                      <a16:colId xmlns:a16="http://schemas.microsoft.com/office/drawing/2014/main" val="20003"/>
                    </a:ext>
                  </a:extLst>
                </a:gridCol>
                <a:gridCol w="470535">
                  <a:extLst>
                    <a:ext uri="{9D8B030D-6E8A-4147-A177-3AD203B41FA5}">
                      <a16:colId xmlns:a16="http://schemas.microsoft.com/office/drawing/2014/main" val="20004"/>
                    </a:ext>
                  </a:extLst>
                </a:gridCol>
                <a:gridCol w="470535">
                  <a:extLst>
                    <a:ext uri="{9D8B030D-6E8A-4147-A177-3AD203B41FA5}">
                      <a16:colId xmlns:a16="http://schemas.microsoft.com/office/drawing/2014/main" val="20005"/>
                    </a:ext>
                  </a:extLst>
                </a:gridCol>
                <a:gridCol w="470535">
                  <a:extLst>
                    <a:ext uri="{9D8B030D-6E8A-4147-A177-3AD203B41FA5}">
                      <a16:colId xmlns:a16="http://schemas.microsoft.com/office/drawing/2014/main" val="20006"/>
                    </a:ext>
                  </a:extLst>
                </a:gridCol>
                <a:gridCol w="470535">
                  <a:extLst>
                    <a:ext uri="{9D8B030D-6E8A-4147-A177-3AD203B41FA5}">
                      <a16:colId xmlns:a16="http://schemas.microsoft.com/office/drawing/2014/main" val="20007"/>
                    </a:ext>
                  </a:extLst>
                </a:gridCol>
                <a:gridCol w="470535">
                  <a:extLst>
                    <a:ext uri="{9D8B030D-6E8A-4147-A177-3AD203B41FA5}">
                      <a16:colId xmlns:a16="http://schemas.microsoft.com/office/drawing/2014/main" val="20008"/>
                    </a:ext>
                  </a:extLst>
                </a:gridCol>
                <a:gridCol w="470535">
                  <a:extLst>
                    <a:ext uri="{9D8B030D-6E8A-4147-A177-3AD203B41FA5}">
                      <a16:colId xmlns:a16="http://schemas.microsoft.com/office/drawing/2014/main" val="20009"/>
                    </a:ext>
                  </a:extLst>
                </a:gridCol>
                <a:gridCol w="470535">
                  <a:extLst>
                    <a:ext uri="{9D8B030D-6E8A-4147-A177-3AD203B41FA5}">
                      <a16:colId xmlns:a16="http://schemas.microsoft.com/office/drawing/2014/main" val="20010"/>
                    </a:ext>
                  </a:extLst>
                </a:gridCol>
                <a:gridCol w="470535">
                  <a:extLst>
                    <a:ext uri="{9D8B030D-6E8A-4147-A177-3AD203B41FA5}">
                      <a16:colId xmlns:a16="http://schemas.microsoft.com/office/drawing/2014/main" val="20011"/>
                    </a:ext>
                  </a:extLst>
                </a:gridCol>
                <a:gridCol w="470535">
                  <a:extLst>
                    <a:ext uri="{9D8B030D-6E8A-4147-A177-3AD203B41FA5}">
                      <a16:colId xmlns:a16="http://schemas.microsoft.com/office/drawing/2014/main" val="20012"/>
                    </a:ext>
                  </a:extLst>
                </a:gridCol>
              </a:tblGrid>
              <a:tr h="365125">
                <a:tc>
                  <a:txBody>
                    <a:bodyPr/>
                    <a:lstStyle/>
                    <a:p>
                      <a:pPr marL="19685" algn="ctr">
                        <a:lnSpc>
                          <a:spcPct val="100000"/>
                        </a:lnSpc>
                        <a:spcBef>
                          <a:spcPts val="360"/>
                        </a:spcBef>
                      </a:pPr>
                      <a:r>
                        <a:rPr sz="1400" b="1" dirty="0">
                          <a:solidFill>
                            <a:srgbClr val="FFFFFF"/>
                          </a:solidFill>
                          <a:latin typeface="Calibri"/>
                          <a:cs typeface="Calibri"/>
                        </a:rPr>
                        <a:t>n</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685" algn="ctr">
                        <a:lnSpc>
                          <a:spcPct val="100000"/>
                        </a:lnSpc>
                        <a:spcBef>
                          <a:spcPts val="360"/>
                        </a:spcBef>
                      </a:pPr>
                      <a:r>
                        <a:rPr sz="1400" b="1" dirty="0">
                          <a:solidFill>
                            <a:srgbClr val="FFFFFF"/>
                          </a:solidFill>
                          <a:latin typeface="Calibri"/>
                          <a:cs typeface="Calibri"/>
                        </a:rPr>
                        <a:t>o</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1590" algn="ctr">
                        <a:lnSpc>
                          <a:spcPct val="100000"/>
                        </a:lnSpc>
                        <a:spcBef>
                          <a:spcPts val="360"/>
                        </a:spcBef>
                      </a:pPr>
                      <a:r>
                        <a:rPr sz="1400" b="1" dirty="0">
                          <a:solidFill>
                            <a:srgbClr val="FFFFFF"/>
                          </a:solidFill>
                          <a:latin typeface="Calibri"/>
                          <a:cs typeface="Calibri"/>
                        </a:rPr>
                        <a:t>p</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225" algn="ctr">
                        <a:lnSpc>
                          <a:spcPct val="100000"/>
                        </a:lnSpc>
                        <a:spcBef>
                          <a:spcPts val="360"/>
                        </a:spcBef>
                      </a:pPr>
                      <a:r>
                        <a:rPr sz="1400" b="1" dirty="0">
                          <a:solidFill>
                            <a:srgbClr val="FFFFFF"/>
                          </a:solidFill>
                          <a:latin typeface="Calibri"/>
                          <a:cs typeface="Calibri"/>
                        </a:rPr>
                        <a:t>q</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algn="ctr">
                        <a:lnSpc>
                          <a:spcPct val="100000"/>
                        </a:lnSpc>
                        <a:spcBef>
                          <a:spcPts val="360"/>
                        </a:spcBef>
                      </a:pPr>
                      <a:r>
                        <a:rPr sz="1400" b="1" dirty="0">
                          <a:solidFill>
                            <a:srgbClr val="FFFFFF"/>
                          </a:solidFill>
                          <a:latin typeface="Calibri"/>
                          <a:cs typeface="Calibri"/>
                        </a:rPr>
                        <a:t>r</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225" algn="ctr">
                        <a:lnSpc>
                          <a:spcPct val="100000"/>
                        </a:lnSpc>
                        <a:spcBef>
                          <a:spcPts val="360"/>
                        </a:spcBef>
                      </a:pPr>
                      <a:r>
                        <a:rPr sz="1400" b="1" dirty="0">
                          <a:solidFill>
                            <a:srgbClr val="FFFFFF"/>
                          </a:solidFill>
                          <a:latin typeface="Calibri"/>
                          <a:cs typeface="Calibri"/>
                        </a:rPr>
                        <a:t>s</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765" algn="ctr">
                        <a:lnSpc>
                          <a:spcPct val="100000"/>
                        </a:lnSpc>
                        <a:spcBef>
                          <a:spcPts val="360"/>
                        </a:spcBef>
                      </a:pPr>
                      <a:r>
                        <a:rPr sz="1400" b="1" dirty="0">
                          <a:solidFill>
                            <a:srgbClr val="FFFFFF"/>
                          </a:solidFill>
                          <a:latin typeface="Calibri"/>
                          <a:cs typeface="Calibri"/>
                        </a:rPr>
                        <a:t>t</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62560" algn="r">
                        <a:lnSpc>
                          <a:spcPct val="100000"/>
                        </a:lnSpc>
                        <a:spcBef>
                          <a:spcPts val="360"/>
                        </a:spcBef>
                      </a:pPr>
                      <a:r>
                        <a:rPr sz="1400" b="1" dirty="0">
                          <a:solidFill>
                            <a:srgbClr val="FFFFFF"/>
                          </a:solidFill>
                          <a:latin typeface="Calibri"/>
                          <a:cs typeface="Calibri"/>
                        </a:rPr>
                        <a:t>u</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130" algn="ctr">
                        <a:lnSpc>
                          <a:spcPct val="100000"/>
                        </a:lnSpc>
                        <a:spcBef>
                          <a:spcPts val="360"/>
                        </a:spcBef>
                      </a:pPr>
                      <a:r>
                        <a:rPr sz="1400" b="1" dirty="0">
                          <a:solidFill>
                            <a:srgbClr val="FFFFFF"/>
                          </a:solidFill>
                          <a:latin typeface="Calibri"/>
                          <a:cs typeface="Calibri"/>
                        </a:rPr>
                        <a:t>v</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765" algn="ctr">
                        <a:lnSpc>
                          <a:spcPct val="100000"/>
                        </a:lnSpc>
                        <a:spcBef>
                          <a:spcPts val="360"/>
                        </a:spcBef>
                      </a:pPr>
                      <a:r>
                        <a:rPr sz="1400" b="1" dirty="0">
                          <a:solidFill>
                            <a:srgbClr val="FFFFFF"/>
                          </a:solidFill>
                          <a:latin typeface="Calibri"/>
                          <a:cs typeface="Calibri"/>
                        </a:rPr>
                        <a:t>w</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6034" algn="ctr">
                        <a:lnSpc>
                          <a:spcPct val="100000"/>
                        </a:lnSpc>
                        <a:spcBef>
                          <a:spcPts val="360"/>
                        </a:spcBef>
                      </a:pPr>
                      <a:r>
                        <a:rPr sz="1400" b="1" dirty="0">
                          <a:solidFill>
                            <a:srgbClr val="FFFFFF"/>
                          </a:solidFill>
                          <a:latin typeface="Calibri"/>
                          <a:cs typeface="Calibri"/>
                        </a:rPr>
                        <a:t>x</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940" algn="ctr">
                        <a:lnSpc>
                          <a:spcPct val="100000"/>
                        </a:lnSpc>
                        <a:spcBef>
                          <a:spcPts val="360"/>
                        </a:spcBef>
                      </a:pPr>
                      <a:r>
                        <a:rPr sz="1400" b="1" dirty="0">
                          <a:solidFill>
                            <a:srgbClr val="FFFFFF"/>
                          </a:solidFill>
                          <a:latin typeface="Calibri"/>
                          <a:cs typeface="Calibri"/>
                        </a:rPr>
                        <a:t>y</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7940" algn="ctr">
                        <a:lnSpc>
                          <a:spcPct val="100000"/>
                        </a:lnSpc>
                        <a:spcBef>
                          <a:spcPts val="360"/>
                        </a:spcBef>
                      </a:pPr>
                      <a:r>
                        <a:rPr sz="1400" b="1" dirty="0">
                          <a:solidFill>
                            <a:srgbClr val="FFFFFF"/>
                          </a:solidFill>
                          <a:latin typeface="Calibri"/>
                          <a:cs typeface="Calibri"/>
                        </a:rPr>
                        <a:t>z</a:t>
                      </a:r>
                      <a:endParaRPr sz="14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365759">
                <a:tc>
                  <a:txBody>
                    <a:bodyPr/>
                    <a:lstStyle/>
                    <a:p>
                      <a:pPr marL="15875" algn="ctr">
                        <a:lnSpc>
                          <a:spcPct val="100000"/>
                        </a:lnSpc>
                        <a:spcBef>
                          <a:spcPts val="350"/>
                        </a:spcBef>
                      </a:pPr>
                      <a:r>
                        <a:rPr sz="1400" spc="55" dirty="0">
                          <a:solidFill>
                            <a:srgbClr val="FFFFFF"/>
                          </a:solidFill>
                          <a:latin typeface="Calibri"/>
                          <a:cs typeface="Calibri"/>
                        </a:rPr>
                        <a:t>13</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5875" algn="ctr">
                        <a:lnSpc>
                          <a:spcPct val="100000"/>
                        </a:lnSpc>
                        <a:spcBef>
                          <a:spcPts val="350"/>
                        </a:spcBef>
                      </a:pPr>
                      <a:r>
                        <a:rPr sz="1400" spc="55" dirty="0">
                          <a:solidFill>
                            <a:srgbClr val="FFFFFF"/>
                          </a:solidFill>
                          <a:latin typeface="Calibri"/>
                          <a:cs typeface="Calibri"/>
                        </a:rPr>
                        <a:t>14</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6510" algn="ctr">
                        <a:lnSpc>
                          <a:spcPct val="100000"/>
                        </a:lnSpc>
                        <a:spcBef>
                          <a:spcPts val="350"/>
                        </a:spcBef>
                      </a:pPr>
                      <a:r>
                        <a:rPr sz="1400" spc="55" dirty="0">
                          <a:solidFill>
                            <a:srgbClr val="FFFFFF"/>
                          </a:solidFill>
                          <a:latin typeface="Calibri"/>
                          <a:cs typeface="Calibri"/>
                        </a:rPr>
                        <a:t>15</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145" algn="ctr">
                        <a:lnSpc>
                          <a:spcPct val="100000"/>
                        </a:lnSpc>
                        <a:spcBef>
                          <a:spcPts val="350"/>
                        </a:spcBef>
                      </a:pPr>
                      <a:r>
                        <a:rPr sz="1400" spc="55" dirty="0">
                          <a:solidFill>
                            <a:srgbClr val="FFFFFF"/>
                          </a:solidFill>
                          <a:latin typeface="Calibri"/>
                          <a:cs typeface="Calibri"/>
                        </a:rPr>
                        <a:t>16</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780" algn="ctr">
                        <a:lnSpc>
                          <a:spcPct val="100000"/>
                        </a:lnSpc>
                        <a:spcBef>
                          <a:spcPts val="350"/>
                        </a:spcBef>
                      </a:pPr>
                      <a:r>
                        <a:rPr sz="1400" spc="55" dirty="0">
                          <a:solidFill>
                            <a:srgbClr val="FFFFFF"/>
                          </a:solidFill>
                          <a:latin typeface="Calibri"/>
                          <a:cs typeface="Calibri"/>
                        </a:rPr>
                        <a:t>17</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8415" algn="ctr">
                        <a:lnSpc>
                          <a:spcPct val="100000"/>
                        </a:lnSpc>
                        <a:spcBef>
                          <a:spcPts val="350"/>
                        </a:spcBef>
                      </a:pPr>
                      <a:r>
                        <a:rPr sz="1400" spc="55" dirty="0">
                          <a:solidFill>
                            <a:srgbClr val="FFFFFF"/>
                          </a:solidFill>
                          <a:latin typeface="Calibri"/>
                          <a:cs typeface="Calibri"/>
                        </a:rPr>
                        <a:t>18</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685" algn="ctr">
                        <a:lnSpc>
                          <a:spcPct val="100000"/>
                        </a:lnSpc>
                        <a:spcBef>
                          <a:spcPts val="350"/>
                        </a:spcBef>
                      </a:pPr>
                      <a:r>
                        <a:rPr sz="1400" spc="55" dirty="0">
                          <a:solidFill>
                            <a:srgbClr val="FFFFFF"/>
                          </a:solidFill>
                          <a:latin typeface="Calibri"/>
                          <a:cs typeface="Calibri"/>
                        </a:rPr>
                        <a:t>19</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119380" algn="r">
                        <a:lnSpc>
                          <a:spcPct val="100000"/>
                        </a:lnSpc>
                        <a:spcBef>
                          <a:spcPts val="350"/>
                        </a:spcBef>
                      </a:pPr>
                      <a:r>
                        <a:rPr sz="1400" spc="55" dirty="0">
                          <a:solidFill>
                            <a:srgbClr val="FFFFFF"/>
                          </a:solidFill>
                          <a:latin typeface="Calibri"/>
                          <a:cs typeface="Calibri"/>
                        </a:rPr>
                        <a:t>20</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320" algn="ctr">
                        <a:lnSpc>
                          <a:spcPct val="100000"/>
                        </a:lnSpc>
                        <a:spcBef>
                          <a:spcPts val="350"/>
                        </a:spcBef>
                      </a:pPr>
                      <a:r>
                        <a:rPr sz="1400" spc="55" dirty="0">
                          <a:solidFill>
                            <a:srgbClr val="FFFFFF"/>
                          </a:solidFill>
                          <a:latin typeface="Calibri"/>
                          <a:cs typeface="Calibri"/>
                        </a:rPr>
                        <a:t>21</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algn="ctr">
                        <a:lnSpc>
                          <a:spcPct val="100000"/>
                        </a:lnSpc>
                        <a:spcBef>
                          <a:spcPts val="350"/>
                        </a:spcBef>
                      </a:pPr>
                      <a:r>
                        <a:rPr sz="1400" spc="55" dirty="0">
                          <a:solidFill>
                            <a:srgbClr val="FFFFFF"/>
                          </a:solidFill>
                          <a:latin typeface="Calibri"/>
                          <a:cs typeface="Calibri"/>
                        </a:rPr>
                        <a:t>22</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225" algn="ctr">
                        <a:lnSpc>
                          <a:spcPct val="100000"/>
                        </a:lnSpc>
                        <a:spcBef>
                          <a:spcPts val="350"/>
                        </a:spcBef>
                      </a:pPr>
                      <a:r>
                        <a:rPr sz="1400" spc="55" dirty="0">
                          <a:solidFill>
                            <a:srgbClr val="FFFFFF"/>
                          </a:solidFill>
                          <a:latin typeface="Calibri"/>
                          <a:cs typeface="Calibri"/>
                        </a:rPr>
                        <a:t>23</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2860" algn="ctr">
                        <a:lnSpc>
                          <a:spcPct val="100000"/>
                        </a:lnSpc>
                        <a:spcBef>
                          <a:spcPts val="350"/>
                        </a:spcBef>
                      </a:pPr>
                      <a:r>
                        <a:rPr sz="1400" spc="55" dirty="0">
                          <a:solidFill>
                            <a:srgbClr val="FFFFFF"/>
                          </a:solidFill>
                          <a:latin typeface="Calibri"/>
                          <a:cs typeface="Calibri"/>
                        </a:rPr>
                        <a:t>24</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3495" algn="ctr">
                        <a:lnSpc>
                          <a:spcPct val="100000"/>
                        </a:lnSpc>
                        <a:spcBef>
                          <a:spcPts val="350"/>
                        </a:spcBef>
                      </a:pPr>
                      <a:r>
                        <a:rPr sz="1400" spc="55" dirty="0">
                          <a:solidFill>
                            <a:srgbClr val="FFFFFF"/>
                          </a:solidFill>
                          <a:latin typeface="Calibri"/>
                          <a:cs typeface="Calibri"/>
                        </a:rPr>
                        <a:t>25</a:t>
                      </a:r>
                      <a:endParaRPr sz="14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bl>
          </a:graphicData>
        </a:graphic>
      </p:graphicFrame>
      <p:sp>
        <p:nvSpPr>
          <p:cNvPr id="12" name="object 12"/>
          <p:cNvSpPr txBox="1"/>
          <p:nvPr/>
        </p:nvSpPr>
        <p:spPr>
          <a:xfrm>
            <a:off x="889000" y="4912792"/>
            <a:ext cx="9523095" cy="1255395"/>
          </a:xfrm>
          <a:prstGeom prst="rect">
            <a:avLst/>
          </a:prstGeom>
        </p:spPr>
        <p:txBody>
          <a:bodyPr vert="horz" wrap="square" lIns="0" tIns="92710" rIns="0" bIns="0" rtlCol="0">
            <a:spAutoFit/>
          </a:bodyPr>
          <a:lstStyle/>
          <a:p>
            <a:pPr marL="194945" indent="-182245">
              <a:lnSpc>
                <a:spcPct val="100000"/>
              </a:lnSpc>
              <a:spcBef>
                <a:spcPts val="730"/>
              </a:spcBef>
              <a:buSzPct val="125000"/>
              <a:buChar char="◦"/>
              <a:tabLst>
                <a:tab pos="194945" algn="l"/>
              </a:tabLst>
            </a:pPr>
            <a:r>
              <a:rPr sz="1600" spc="145" dirty="0">
                <a:solidFill>
                  <a:srgbClr val="FFB800"/>
                </a:solidFill>
                <a:latin typeface="Calibri"/>
                <a:cs typeface="Calibri"/>
              </a:rPr>
              <a:t>Τότε</a:t>
            </a:r>
            <a:r>
              <a:rPr sz="1600" spc="60" dirty="0">
                <a:solidFill>
                  <a:srgbClr val="FFB800"/>
                </a:solidFill>
                <a:latin typeface="Calibri"/>
                <a:cs typeface="Calibri"/>
              </a:rPr>
              <a:t> </a:t>
            </a:r>
            <a:r>
              <a:rPr sz="1600" spc="135" dirty="0">
                <a:solidFill>
                  <a:srgbClr val="FFB800"/>
                </a:solidFill>
                <a:latin typeface="Calibri"/>
                <a:cs typeface="Calibri"/>
              </a:rPr>
              <a:t>έχετε</a:t>
            </a:r>
            <a:r>
              <a:rPr sz="1600" spc="65" dirty="0">
                <a:solidFill>
                  <a:srgbClr val="FFB800"/>
                </a:solidFill>
                <a:latin typeface="Calibri"/>
                <a:cs typeface="Calibri"/>
              </a:rPr>
              <a:t> </a:t>
            </a:r>
            <a:r>
              <a:rPr sz="1600" spc="165" dirty="0">
                <a:solidFill>
                  <a:srgbClr val="FFB800"/>
                </a:solidFill>
                <a:latin typeface="Calibri"/>
                <a:cs typeface="Calibri"/>
              </a:rPr>
              <a:t>κρυπτογράφηση</a:t>
            </a:r>
            <a:r>
              <a:rPr sz="1600" spc="65" dirty="0">
                <a:solidFill>
                  <a:srgbClr val="FFB800"/>
                </a:solidFill>
                <a:latin typeface="Calibri"/>
                <a:cs typeface="Calibri"/>
              </a:rPr>
              <a:t> </a:t>
            </a:r>
            <a:r>
              <a:rPr sz="1600" spc="160" dirty="0">
                <a:solidFill>
                  <a:srgbClr val="FFB800"/>
                </a:solidFill>
                <a:latin typeface="Calibri"/>
                <a:cs typeface="Calibri"/>
              </a:rPr>
              <a:t>Καίσαρα</a:t>
            </a:r>
            <a:r>
              <a:rPr sz="1600" spc="65" dirty="0">
                <a:solidFill>
                  <a:srgbClr val="FFB800"/>
                </a:solidFill>
                <a:latin typeface="Calibri"/>
                <a:cs typeface="Calibri"/>
              </a:rPr>
              <a:t> </a:t>
            </a:r>
            <a:r>
              <a:rPr sz="1600" spc="165" dirty="0">
                <a:solidFill>
                  <a:srgbClr val="FFB800"/>
                </a:solidFill>
                <a:latin typeface="Calibri"/>
                <a:cs typeface="Calibri"/>
              </a:rPr>
              <a:t>ως</a:t>
            </a:r>
            <a:r>
              <a:rPr sz="1600" spc="10" dirty="0">
                <a:solidFill>
                  <a:srgbClr val="FFB800"/>
                </a:solidFill>
                <a:latin typeface="Calibri"/>
                <a:cs typeface="Calibri"/>
              </a:rPr>
              <a:t> </a:t>
            </a:r>
            <a:r>
              <a:rPr sz="1600" spc="110" dirty="0">
                <a:solidFill>
                  <a:srgbClr val="FFB800"/>
                </a:solidFill>
                <a:latin typeface="Calibri"/>
                <a:cs typeface="Calibri"/>
              </a:rPr>
              <a:t>εξής:</a:t>
            </a:r>
            <a:endParaRPr sz="1600">
              <a:latin typeface="Calibri"/>
              <a:cs typeface="Calibri"/>
            </a:endParaRPr>
          </a:p>
          <a:p>
            <a:pPr marL="195580">
              <a:lnSpc>
                <a:spcPct val="100000"/>
              </a:lnSpc>
              <a:spcBef>
                <a:spcPts val="430"/>
              </a:spcBef>
            </a:pPr>
            <a:r>
              <a:rPr sz="1100" i="1" spc="125" dirty="0">
                <a:solidFill>
                  <a:srgbClr val="FFB800"/>
                </a:solidFill>
                <a:latin typeface="Calibri"/>
                <a:cs typeface="Calibri"/>
              </a:rPr>
              <a:t>c</a:t>
            </a:r>
            <a:r>
              <a:rPr sz="1100" spc="125" dirty="0">
                <a:solidFill>
                  <a:srgbClr val="FFB800"/>
                </a:solidFill>
                <a:latin typeface="Calibri"/>
                <a:cs typeface="Calibri"/>
              </a:rPr>
              <a:t>==p+</a:t>
            </a:r>
            <a:r>
              <a:rPr sz="1100" spc="10" dirty="0">
                <a:solidFill>
                  <a:srgbClr val="FFB800"/>
                </a:solidFill>
                <a:latin typeface="Calibri"/>
                <a:cs typeface="Calibri"/>
              </a:rPr>
              <a:t> </a:t>
            </a:r>
            <a:r>
              <a:rPr sz="1100" spc="90" dirty="0">
                <a:solidFill>
                  <a:srgbClr val="FFB800"/>
                </a:solidFill>
                <a:latin typeface="Calibri"/>
                <a:cs typeface="Calibri"/>
              </a:rPr>
              <a:t>k)</a:t>
            </a:r>
            <a:r>
              <a:rPr sz="1100" spc="-5" dirty="0">
                <a:solidFill>
                  <a:srgbClr val="FFB800"/>
                </a:solidFill>
                <a:latin typeface="Calibri"/>
                <a:cs typeface="Calibri"/>
              </a:rPr>
              <a:t> </a:t>
            </a:r>
            <a:r>
              <a:rPr sz="1100" spc="155" dirty="0">
                <a:solidFill>
                  <a:srgbClr val="FFB800"/>
                </a:solidFill>
                <a:latin typeface="Calibri"/>
                <a:cs typeface="Calibri"/>
              </a:rPr>
              <a:t>mod</a:t>
            </a:r>
            <a:r>
              <a:rPr sz="1100" dirty="0">
                <a:solidFill>
                  <a:srgbClr val="FFB800"/>
                </a:solidFill>
                <a:latin typeface="Calibri"/>
                <a:cs typeface="Calibri"/>
              </a:rPr>
              <a:t> </a:t>
            </a:r>
            <a:r>
              <a:rPr sz="1100" spc="95" dirty="0">
                <a:solidFill>
                  <a:srgbClr val="FFB800"/>
                </a:solidFill>
                <a:latin typeface="Calibri"/>
                <a:cs typeface="Calibri"/>
              </a:rPr>
              <a:t>(26)</a:t>
            </a:r>
            <a:endParaRPr sz="1100">
              <a:latin typeface="Calibri"/>
              <a:cs typeface="Calibri"/>
            </a:endParaRPr>
          </a:p>
          <a:p>
            <a:pPr marL="195580">
              <a:lnSpc>
                <a:spcPct val="100000"/>
              </a:lnSpc>
              <a:spcBef>
                <a:spcPts val="425"/>
              </a:spcBef>
            </a:pPr>
            <a:r>
              <a:rPr sz="1100" i="1" spc="90" dirty="0">
                <a:solidFill>
                  <a:srgbClr val="FFB800"/>
                </a:solidFill>
                <a:latin typeface="Calibri"/>
                <a:cs typeface="Calibri"/>
              </a:rPr>
              <a:t>p</a:t>
            </a:r>
            <a:r>
              <a:rPr sz="1100" spc="90" dirty="0">
                <a:solidFill>
                  <a:srgbClr val="FFB800"/>
                </a:solidFill>
                <a:latin typeface="Calibri"/>
                <a:cs typeface="Calibri"/>
              </a:rPr>
              <a:t>==(c</a:t>
            </a:r>
            <a:r>
              <a:rPr sz="1100" spc="-20" dirty="0">
                <a:solidFill>
                  <a:srgbClr val="FFB800"/>
                </a:solidFill>
                <a:latin typeface="Calibri"/>
                <a:cs typeface="Calibri"/>
              </a:rPr>
              <a:t> </a:t>
            </a:r>
            <a:r>
              <a:rPr sz="1100" spc="65" dirty="0">
                <a:solidFill>
                  <a:srgbClr val="FFB800"/>
                </a:solidFill>
                <a:latin typeface="Calibri"/>
                <a:cs typeface="Calibri"/>
              </a:rPr>
              <a:t>-</a:t>
            </a:r>
            <a:r>
              <a:rPr sz="1100" spc="-15" dirty="0">
                <a:solidFill>
                  <a:srgbClr val="FFB800"/>
                </a:solidFill>
                <a:latin typeface="Calibri"/>
                <a:cs typeface="Calibri"/>
              </a:rPr>
              <a:t> </a:t>
            </a:r>
            <a:r>
              <a:rPr sz="1100" spc="70" dirty="0">
                <a:solidFill>
                  <a:srgbClr val="FFB800"/>
                </a:solidFill>
                <a:latin typeface="Calibri"/>
                <a:cs typeface="Calibri"/>
              </a:rPr>
              <a:t>k)</a:t>
            </a:r>
            <a:r>
              <a:rPr sz="1100" spc="-15" dirty="0">
                <a:solidFill>
                  <a:srgbClr val="FFB800"/>
                </a:solidFill>
                <a:latin typeface="Calibri"/>
                <a:cs typeface="Calibri"/>
              </a:rPr>
              <a:t> </a:t>
            </a:r>
            <a:r>
              <a:rPr sz="1100" spc="120" dirty="0">
                <a:solidFill>
                  <a:srgbClr val="FFB800"/>
                </a:solidFill>
                <a:latin typeface="Calibri"/>
                <a:cs typeface="Calibri"/>
              </a:rPr>
              <a:t>mod</a:t>
            </a:r>
            <a:r>
              <a:rPr sz="1100" spc="-20" dirty="0">
                <a:solidFill>
                  <a:srgbClr val="FFB800"/>
                </a:solidFill>
                <a:latin typeface="Calibri"/>
                <a:cs typeface="Calibri"/>
              </a:rPr>
              <a:t> </a:t>
            </a:r>
            <a:r>
              <a:rPr sz="1100" spc="70" dirty="0">
                <a:solidFill>
                  <a:srgbClr val="FFB800"/>
                </a:solidFill>
                <a:latin typeface="Calibri"/>
                <a:cs typeface="Calibri"/>
              </a:rPr>
              <a:t>(26)</a:t>
            </a:r>
            <a:endParaRPr sz="1100">
              <a:latin typeface="Calibri"/>
              <a:cs typeface="Calibri"/>
            </a:endParaRPr>
          </a:p>
          <a:p>
            <a:pPr>
              <a:lnSpc>
                <a:spcPct val="100000"/>
              </a:lnSpc>
            </a:pPr>
            <a:endParaRPr sz="1600">
              <a:latin typeface="Calibri"/>
              <a:cs typeface="Calibri"/>
            </a:endParaRPr>
          </a:p>
          <a:p>
            <a:pPr marL="40640">
              <a:lnSpc>
                <a:spcPct val="100000"/>
              </a:lnSpc>
            </a:pPr>
            <a:r>
              <a:rPr sz="1400" spc="95" dirty="0">
                <a:solidFill>
                  <a:srgbClr val="FFFFFF"/>
                </a:solidFill>
                <a:latin typeface="Calibri"/>
                <a:cs typeface="Calibri"/>
              </a:rPr>
              <a:t>το</a:t>
            </a:r>
            <a:r>
              <a:rPr sz="1400" spc="50" dirty="0">
                <a:solidFill>
                  <a:srgbClr val="FFFFFF"/>
                </a:solidFill>
                <a:latin typeface="Calibri"/>
                <a:cs typeface="Calibri"/>
              </a:rPr>
              <a:t> </a:t>
            </a:r>
            <a:r>
              <a:rPr sz="1400" spc="110" dirty="0">
                <a:solidFill>
                  <a:srgbClr val="FFFFFF"/>
                </a:solidFill>
                <a:latin typeface="Calibri"/>
                <a:cs typeface="Calibri"/>
              </a:rPr>
              <a:t>γράμμα</a:t>
            </a:r>
            <a:r>
              <a:rPr sz="1400" spc="55" dirty="0">
                <a:solidFill>
                  <a:srgbClr val="FFFFFF"/>
                </a:solidFill>
                <a:latin typeface="Calibri"/>
                <a:cs typeface="Calibri"/>
              </a:rPr>
              <a:t> </a:t>
            </a:r>
            <a:r>
              <a:rPr sz="1400" spc="100" dirty="0">
                <a:solidFill>
                  <a:srgbClr val="FFFFFF"/>
                </a:solidFill>
                <a:latin typeface="Calibri"/>
                <a:cs typeface="Calibri"/>
              </a:rPr>
              <a:t>του</a:t>
            </a:r>
            <a:r>
              <a:rPr sz="1400" spc="50" dirty="0">
                <a:solidFill>
                  <a:srgbClr val="FFFFFF"/>
                </a:solidFill>
                <a:latin typeface="Calibri"/>
                <a:cs typeface="Calibri"/>
              </a:rPr>
              <a:t> </a:t>
            </a:r>
            <a:r>
              <a:rPr sz="1400" spc="110" dirty="0">
                <a:solidFill>
                  <a:srgbClr val="FFFFFF"/>
                </a:solidFill>
                <a:latin typeface="Calibri"/>
                <a:cs typeface="Calibri"/>
              </a:rPr>
              <a:t>απλού</a:t>
            </a:r>
            <a:r>
              <a:rPr sz="1400" spc="55" dirty="0">
                <a:solidFill>
                  <a:srgbClr val="FFFFFF"/>
                </a:solidFill>
                <a:latin typeface="Calibri"/>
                <a:cs typeface="Calibri"/>
              </a:rPr>
              <a:t> </a:t>
            </a:r>
            <a:r>
              <a:rPr sz="1400" spc="90" dirty="0">
                <a:solidFill>
                  <a:srgbClr val="FFFFFF"/>
                </a:solidFill>
                <a:latin typeface="Calibri"/>
                <a:cs typeface="Calibri"/>
              </a:rPr>
              <a:t>κειμένου,</a:t>
            </a:r>
            <a:r>
              <a:rPr sz="1400" spc="50" dirty="0">
                <a:solidFill>
                  <a:srgbClr val="FFFFFF"/>
                </a:solidFill>
                <a:latin typeface="Calibri"/>
                <a:cs typeface="Calibri"/>
              </a:rPr>
              <a:t> </a:t>
            </a:r>
            <a:r>
              <a:rPr sz="1400" spc="90" dirty="0">
                <a:solidFill>
                  <a:srgbClr val="FFFFFF"/>
                </a:solidFill>
                <a:latin typeface="Calibri"/>
                <a:cs typeface="Calibri"/>
              </a:rPr>
              <a:t>αντικαθιστά</a:t>
            </a:r>
            <a:r>
              <a:rPr sz="1400" spc="55" dirty="0">
                <a:solidFill>
                  <a:srgbClr val="FFFFFF"/>
                </a:solidFill>
                <a:latin typeface="Calibri"/>
                <a:cs typeface="Calibri"/>
              </a:rPr>
              <a:t> </a:t>
            </a:r>
            <a:r>
              <a:rPr sz="1400" spc="90" dirty="0">
                <a:solidFill>
                  <a:srgbClr val="FFFFFF"/>
                </a:solidFill>
                <a:latin typeface="Calibri"/>
                <a:cs typeface="Calibri"/>
              </a:rPr>
              <a:t>το</a:t>
            </a:r>
            <a:r>
              <a:rPr sz="1400" spc="50" dirty="0">
                <a:solidFill>
                  <a:srgbClr val="FFFFFF"/>
                </a:solidFill>
                <a:latin typeface="Calibri"/>
                <a:cs typeface="Calibri"/>
              </a:rPr>
              <a:t> </a:t>
            </a:r>
            <a:r>
              <a:rPr sz="1400" spc="105" dirty="0">
                <a:solidFill>
                  <a:srgbClr val="FFFFFF"/>
                </a:solidFill>
                <a:latin typeface="Calibri"/>
                <a:cs typeface="Calibri"/>
              </a:rPr>
              <a:t>γράμμα</a:t>
            </a:r>
            <a:r>
              <a:rPr sz="1400" spc="60" dirty="0">
                <a:solidFill>
                  <a:srgbClr val="FFFFFF"/>
                </a:solidFill>
                <a:latin typeface="Calibri"/>
                <a:cs typeface="Calibri"/>
              </a:rPr>
              <a:t> </a:t>
            </a:r>
            <a:r>
              <a:rPr sz="1400" spc="110" dirty="0">
                <a:solidFill>
                  <a:srgbClr val="FFFFFF"/>
                </a:solidFill>
                <a:latin typeface="Calibri"/>
                <a:cs typeface="Calibri"/>
              </a:rPr>
              <a:t>C</a:t>
            </a:r>
            <a:r>
              <a:rPr sz="1400" spc="50" dirty="0">
                <a:solidFill>
                  <a:srgbClr val="FFFFFF"/>
                </a:solidFill>
                <a:latin typeface="Calibri"/>
                <a:cs typeface="Calibri"/>
              </a:rPr>
              <a:t> </a:t>
            </a:r>
            <a:r>
              <a:rPr sz="1400" spc="100" dirty="0">
                <a:solidFill>
                  <a:srgbClr val="FFFFFF"/>
                </a:solidFill>
                <a:latin typeface="Calibri"/>
                <a:cs typeface="Calibri"/>
              </a:rPr>
              <a:t>του</a:t>
            </a:r>
            <a:r>
              <a:rPr sz="1400" spc="50" dirty="0">
                <a:solidFill>
                  <a:srgbClr val="FFFFFF"/>
                </a:solidFill>
                <a:latin typeface="Calibri"/>
                <a:cs typeface="Calibri"/>
              </a:rPr>
              <a:t> </a:t>
            </a:r>
            <a:r>
              <a:rPr sz="1400" spc="90" dirty="0">
                <a:solidFill>
                  <a:srgbClr val="FFFFFF"/>
                </a:solidFill>
                <a:latin typeface="Calibri"/>
                <a:cs typeface="Calibri"/>
              </a:rPr>
              <a:t>κρυπτοκειμένου,</a:t>
            </a:r>
            <a:r>
              <a:rPr sz="1400" spc="50" dirty="0">
                <a:solidFill>
                  <a:srgbClr val="FFFFFF"/>
                </a:solidFill>
                <a:latin typeface="Calibri"/>
                <a:cs typeface="Calibri"/>
              </a:rPr>
              <a:t> </a:t>
            </a:r>
            <a:r>
              <a:rPr sz="1400" spc="90" dirty="0">
                <a:solidFill>
                  <a:srgbClr val="FFFFFF"/>
                </a:solidFill>
                <a:latin typeface="Calibri"/>
                <a:cs typeface="Calibri"/>
              </a:rPr>
              <a:t>το</a:t>
            </a:r>
            <a:r>
              <a:rPr sz="1400" spc="55" dirty="0">
                <a:solidFill>
                  <a:srgbClr val="FFFFFF"/>
                </a:solidFill>
                <a:latin typeface="Calibri"/>
                <a:cs typeface="Calibri"/>
              </a:rPr>
              <a:t> </a:t>
            </a:r>
            <a:r>
              <a:rPr sz="1400" spc="95" dirty="0">
                <a:solidFill>
                  <a:srgbClr val="FFFFFF"/>
                </a:solidFill>
                <a:latin typeface="Calibri"/>
                <a:cs typeface="Calibri"/>
              </a:rPr>
              <a:t>k</a:t>
            </a:r>
            <a:r>
              <a:rPr sz="1400" spc="50" dirty="0">
                <a:solidFill>
                  <a:srgbClr val="FFFFFF"/>
                </a:solidFill>
                <a:latin typeface="Calibri"/>
                <a:cs typeface="Calibri"/>
              </a:rPr>
              <a:t> </a:t>
            </a:r>
            <a:r>
              <a:rPr sz="1400" spc="90" dirty="0">
                <a:solidFill>
                  <a:srgbClr val="FFFFFF"/>
                </a:solidFill>
                <a:latin typeface="Calibri"/>
                <a:cs typeface="Calibri"/>
              </a:rPr>
              <a:t>παίρνει</a:t>
            </a:r>
            <a:r>
              <a:rPr sz="1400" spc="55" dirty="0">
                <a:solidFill>
                  <a:srgbClr val="FFFFFF"/>
                </a:solidFill>
                <a:latin typeface="Calibri"/>
                <a:cs typeface="Calibri"/>
              </a:rPr>
              <a:t> </a:t>
            </a:r>
            <a:r>
              <a:rPr sz="1400" spc="95" dirty="0">
                <a:solidFill>
                  <a:srgbClr val="FFFFFF"/>
                </a:solidFill>
                <a:latin typeface="Calibri"/>
                <a:cs typeface="Calibri"/>
              </a:rPr>
              <a:t>μια</a:t>
            </a:r>
            <a:r>
              <a:rPr sz="1400" spc="50" dirty="0">
                <a:solidFill>
                  <a:srgbClr val="FFFFFF"/>
                </a:solidFill>
                <a:latin typeface="Calibri"/>
                <a:cs typeface="Calibri"/>
              </a:rPr>
              <a:t> </a:t>
            </a:r>
            <a:r>
              <a:rPr sz="1400" spc="90" dirty="0">
                <a:solidFill>
                  <a:srgbClr val="FFFFFF"/>
                </a:solidFill>
                <a:latin typeface="Calibri"/>
                <a:cs typeface="Calibri"/>
              </a:rPr>
              <a:t>τιμή</a:t>
            </a:r>
            <a:r>
              <a:rPr sz="1400" spc="425" dirty="0">
                <a:solidFill>
                  <a:srgbClr val="FFFFFF"/>
                </a:solidFill>
                <a:latin typeface="Calibri"/>
                <a:cs typeface="Calibri"/>
              </a:rPr>
              <a:t> </a:t>
            </a:r>
            <a:r>
              <a:rPr sz="1400" spc="105" dirty="0">
                <a:solidFill>
                  <a:srgbClr val="FFFFFF"/>
                </a:solidFill>
                <a:latin typeface="Calibri"/>
                <a:cs typeface="Calibri"/>
              </a:rPr>
              <a:t>1</a:t>
            </a:r>
            <a:r>
              <a:rPr sz="1400" spc="50" dirty="0">
                <a:solidFill>
                  <a:srgbClr val="FFFFFF"/>
                </a:solidFill>
                <a:latin typeface="Calibri"/>
                <a:cs typeface="Calibri"/>
              </a:rPr>
              <a:t> </a:t>
            </a:r>
            <a:r>
              <a:rPr sz="1400" spc="105" dirty="0">
                <a:solidFill>
                  <a:srgbClr val="FFFFFF"/>
                </a:solidFill>
                <a:latin typeface="Calibri"/>
                <a:cs typeface="Calibri"/>
              </a:rPr>
              <a:t>έως</a:t>
            </a:r>
            <a:r>
              <a:rPr sz="1400" spc="55" dirty="0">
                <a:solidFill>
                  <a:srgbClr val="FFFFFF"/>
                </a:solidFill>
                <a:latin typeface="Calibri"/>
                <a:cs typeface="Calibri"/>
              </a:rPr>
              <a:t> </a:t>
            </a:r>
            <a:r>
              <a:rPr sz="1400" spc="95" dirty="0">
                <a:solidFill>
                  <a:srgbClr val="FFFFFF"/>
                </a:solidFill>
                <a:latin typeface="Calibri"/>
                <a:cs typeface="Calibri"/>
              </a:rPr>
              <a:t>το</a:t>
            </a:r>
            <a:r>
              <a:rPr sz="1400" spc="50" dirty="0">
                <a:solidFill>
                  <a:srgbClr val="FFFFFF"/>
                </a:solidFill>
                <a:latin typeface="Calibri"/>
                <a:cs typeface="Calibri"/>
              </a:rPr>
              <a:t> </a:t>
            </a:r>
            <a:r>
              <a:rPr sz="1400" spc="100" dirty="0">
                <a:solidFill>
                  <a:srgbClr val="FFFFFF"/>
                </a:solidFill>
                <a:latin typeface="Calibri"/>
                <a:cs typeface="Calibri"/>
              </a:rPr>
              <a:t>25</a:t>
            </a:r>
            <a:endParaRPr sz="1400">
              <a:latin typeface="Calibri"/>
              <a:cs typeface="Calibri"/>
            </a:endParaRPr>
          </a:p>
        </p:txBody>
      </p:sp>
      <p:sp>
        <p:nvSpPr>
          <p:cNvPr id="13" name="object 13"/>
          <p:cNvSpPr txBox="1"/>
          <p:nvPr/>
        </p:nvSpPr>
        <p:spPr>
          <a:xfrm>
            <a:off x="11170602" y="648462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8</a:t>
            </a:r>
            <a:endParaRPr sz="850">
              <a:latin typeface="Calibri"/>
              <a:cs typeface="Calibri"/>
            </a:endParaRPr>
          </a:p>
        </p:txBody>
      </p:sp>
      <p:sp>
        <p:nvSpPr>
          <p:cNvPr id="14" name="object 14"/>
          <p:cNvSpPr txBox="1"/>
          <p:nvPr/>
        </p:nvSpPr>
        <p:spPr>
          <a:xfrm>
            <a:off x="259715" y="6745922"/>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6042660" cy="6879590"/>
            <a:chOff x="0" y="0"/>
            <a:chExt cx="6042660" cy="6879590"/>
          </a:xfrm>
        </p:grpSpPr>
        <p:sp>
          <p:nvSpPr>
            <p:cNvPr id="4" name="object 4"/>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5841364" cy="6858000"/>
            </a:xfrm>
            <a:prstGeom prst="rect">
              <a:avLst/>
            </a:prstGeom>
          </p:spPr>
        </p:pic>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p:nvPr/>
        </p:nvSpPr>
        <p:spPr>
          <a:xfrm>
            <a:off x="5550534" y="3313747"/>
            <a:ext cx="4640580" cy="459740"/>
          </a:xfrm>
          <a:prstGeom prst="rect">
            <a:avLst/>
          </a:prstGeom>
        </p:spPr>
        <p:txBody>
          <a:bodyPr vert="horz" wrap="square" lIns="0" tIns="12700" rIns="0" bIns="0" rtlCol="0">
            <a:spAutoFit/>
          </a:bodyPr>
          <a:lstStyle/>
          <a:p>
            <a:pPr marL="12700">
              <a:lnSpc>
                <a:spcPct val="100000"/>
              </a:lnSpc>
              <a:spcBef>
                <a:spcPts val="100"/>
              </a:spcBef>
            </a:pPr>
            <a:r>
              <a:rPr sz="2850" spc="210" dirty="0">
                <a:solidFill>
                  <a:srgbClr val="FFFFFF"/>
                </a:solidFill>
                <a:latin typeface="Times New Roman"/>
                <a:cs typeface="Times New Roman"/>
              </a:rPr>
              <a:t>Μονοαλφαβητικές</a:t>
            </a:r>
            <a:r>
              <a:rPr sz="2850" spc="215" dirty="0">
                <a:solidFill>
                  <a:srgbClr val="FFFFFF"/>
                </a:solidFill>
                <a:latin typeface="Times New Roman"/>
                <a:cs typeface="Times New Roman"/>
              </a:rPr>
              <a:t> </a:t>
            </a:r>
            <a:r>
              <a:rPr sz="2850" spc="175" dirty="0">
                <a:solidFill>
                  <a:srgbClr val="FFFFFF"/>
                </a:solidFill>
                <a:latin typeface="Times New Roman"/>
                <a:cs typeface="Times New Roman"/>
              </a:rPr>
              <a:t>τεχνικές</a:t>
            </a:r>
            <a:endParaRPr sz="2850">
              <a:latin typeface="Times New Roman"/>
              <a:cs typeface="Times New Roman"/>
            </a:endParaRPr>
          </a:p>
        </p:txBody>
      </p:sp>
      <p:pic>
        <p:nvPicPr>
          <p:cNvPr id="10" name="object 10"/>
          <p:cNvPicPr/>
          <p:nvPr/>
        </p:nvPicPr>
        <p:blipFill>
          <a:blip r:embed="rId3" cstate="print"/>
          <a:stretch>
            <a:fillRect/>
          </a:stretch>
        </p:blipFill>
        <p:spPr>
          <a:xfrm>
            <a:off x="7549832" y="6019800"/>
            <a:ext cx="3246120" cy="602297"/>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49832" y="8889"/>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7549832" y="6167437"/>
              <a:ext cx="3293427" cy="611187"/>
            </a:xfrm>
            <a:prstGeom prst="rect">
              <a:avLst/>
            </a:prstGeom>
          </p:spPr>
        </p:pic>
      </p:grpSp>
      <p:sp>
        <p:nvSpPr>
          <p:cNvPr id="5" name="object 5"/>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6" name="object 6"/>
          <p:cNvSpPr txBox="1">
            <a:spLocks noGrp="1"/>
          </p:cNvSpPr>
          <p:nvPr>
            <p:ph type="title"/>
          </p:nvPr>
        </p:nvSpPr>
        <p:spPr>
          <a:xfrm>
            <a:off x="2274252" y="267652"/>
            <a:ext cx="7654290" cy="459740"/>
          </a:xfrm>
          <a:prstGeom prst="rect">
            <a:avLst/>
          </a:prstGeom>
        </p:spPr>
        <p:txBody>
          <a:bodyPr vert="horz" wrap="square" lIns="0" tIns="12700" rIns="0" bIns="0" rtlCol="0">
            <a:spAutoFit/>
          </a:bodyPr>
          <a:lstStyle/>
          <a:p>
            <a:pPr marL="12700">
              <a:lnSpc>
                <a:spcPct val="100000"/>
              </a:lnSpc>
              <a:spcBef>
                <a:spcPts val="100"/>
              </a:spcBef>
            </a:pPr>
            <a:r>
              <a:rPr sz="2850" spc="105" dirty="0"/>
              <a:t>Ασφάλεια</a:t>
            </a:r>
            <a:r>
              <a:rPr sz="2850" spc="5" dirty="0"/>
              <a:t> </a:t>
            </a:r>
            <a:r>
              <a:rPr sz="2850" spc="95" dirty="0"/>
              <a:t>μονοαλφαβητικού</a:t>
            </a:r>
            <a:r>
              <a:rPr sz="2850" dirty="0"/>
              <a:t> </a:t>
            </a:r>
            <a:r>
              <a:rPr sz="2850" spc="95" dirty="0"/>
              <a:t>κρυπτογραφήματος</a:t>
            </a:r>
            <a:endParaRPr sz="2850"/>
          </a:p>
        </p:txBody>
      </p:sp>
      <p:sp>
        <p:nvSpPr>
          <p:cNvPr id="7" name="object 7"/>
          <p:cNvSpPr txBox="1"/>
          <p:nvPr/>
        </p:nvSpPr>
        <p:spPr>
          <a:xfrm>
            <a:off x="688340" y="1016467"/>
            <a:ext cx="9251315" cy="1613535"/>
          </a:xfrm>
          <a:prstGeom prst="rect">
            <a:avLst/>
          </a:prstGeom>
        </p:spPr>
        <p:txBody>
          <a:bodyPr vert="horz" wrap="square" lIns="0" tIns="120014" rIns="0" bIns="0" rtlCol="0">
            <a:spAutoFit/>
          </a:bodyPr>
          <a:lstStyle/>
          <a:p>
            <a:pPr marL="128270" indent="-115570">
              <a:lnSpc>
                <a:spcPct val="100000"/>
              </a:lnSpc>
              <a:spcBef>
                <a:spcPts val="944"/>
              </a:spcBef>
              <a:buSzPct val="118750"/>
              <a:buFont typeface="MS Gothic"/>
              <a:buChar char="▪"/>
              <a:tabLst>
                <a:tab pos="128270" algn="l"/>
              </a:tabLst>
            </a:pPr>
            <a:r>
              <a:rPr sz="1600" spc="100" dirty="0">
                <a:solidFill>
                  <a:srgbClr val="FFB800"/>
                </a:solidFill>
                <a:latin typeface="Calibri"/>
                <a:cs typeface="Calibri"/>
              </a:rPr>
              <a:t>Αντί</a:t>
            </a:r>
            <a:r>
              <a:rPr sz="1600" spc="50" dirty="0">
                <a:solidFill>
                  <a:srgbClr val="FFB800"/>
                </a:solidFill>
                <a:latin typeface="Calibri"/>
                <a:cs typeface="Calibri"/>
              </a:rPr>
              <a:t> </a:t>
            </a:r>
            <a:r>
              <a:rPr sz="1600" spc="125" dirty="0">
                <a:solidFill>
                  <a:srgbClr val="FFB800"/>
                </a:solidFill>
                <a:latin typeface="Calibri"/>
                <a:cs typeface="Calibri"/>
              </a:rPr>
              <a:t>απλά</a:t>
            </a:r>
            <a:r>
              <a:rPr sz="1600" spc="45" dirty="0">
                <a:solidFill>
                  <a:srgbClr val="FFB800"/>
                </a:solidFill>
                <a:latin typeface="Calibri"/>
                <a:cs typeface="Calibri"/>
              </a:rPr>
              <a:t> </a:t>
            </a:r>
            <a:r>
              <a:rPr sz="1600" b="1" spc="125" dirty="0">
                <a:solidFill>
                  <a:srgbClr val="FFB800"/>
                </a:solidFill>
                <a:latin typeface="Calibri"/>
                <a:cs typeface="Calibri"/>
              </a:rPr>
              <a:t>να</a:t>
            </a:r>
            <a:r>
              <a:rPr sz="1600" b="1" spc="45" dirty="0">
                <a:solidFill>
                  <a:srgbClr val="FFB800"/>
                </a:solidFill>
                <a:latin typeface="Calibri"/>
                <a:cs typeface="Calibri"/>
              </a:rPr>
              <a:t> </a:t>
            </a:r>
            <a:r>
              <a:rPr sz="1600" b="1" spc="105" dirty="0">
                <a:solidFill>
                  <a:srgbClr val="FFB800"/>
                </a:solidFill>
                <a:latin typeface="Calibri"/>
                <a:cs typeface="Calibri"/>
              </a:rPr>
              <a:t>μετατοπίζετε</a:t>
            </a:r>
            <a:r>
              <a:rPr sz="1600" b="1" spc="55" dirty="0">
                <a:solidFill>
                  <a:srgbClr val="FFB800"/>
                </a:solidFill>
                <a:latin typeface="Calibri"/>
                <a:cs typeface="Calibri"/>
              </a:rPr>
              <a:t> </a:t>
            </a:r>
            <a:r>
              <a:rPr sz="1600" spc="110" dirty="0">
                <a:solidFill>
                  <a:srgbClr val="FFB800"/>
                </a:solidFill>
                <a:latin typeface="Calibri"/>
                <a:cs typeface="Calibri"/>
              </a:rPr>
              <a:t>το</a:t>
            </a:r>
            <a:r>
              <a:rPr sz="1600" spc="50" dirty="0">
                <a:solidFill>
                  <a:srgbClr val="FFB800"/>
                </a:solidFill>
                <a:latin typeface="Calibri"/>
                <a:cs typeface="Calibri"/>
              </a:rPr>
              <a:t> </a:t>
            </a:r>
            <a:r>
              <a:rPr sz="1600" spc="114" dirty="0">
                <a:solidFill>
                  <a:srgbClr val="FFB800"/>
                </a:solidFill>
                <a:latin typeface="Calibri"/>
                <a:cs typeface="Calibri"/>
              </a:rPr>
              <a:t>αλφάβητο</a:t>
            </a:r>
            <a:endParaRPr sz="1600">
              <a:latin typeface="Calibri"/>
              <a:cs typeface="Calibri"/>
            </a:endParaRPr>
          </a:p>
          <a:p>
            <a:pPr marL="127635" indent="-114935">
              <a:lnSpc>
                <a:spcPct val="100000"/>
              </a:lnSpc>
              <a:spcBef>
                <a:spcPts val="1305"/>
              </a:spcBef>
              <a:buSzPct val="118750"/>
              <a:buFont typeface="MS Gothic"/>
              <a:buChar char="▪"/>
              <a:tabLst>
                <a:tab pos="127635" algn="l"/>
              </a:tabLst>
            </a:pPr>
            <a:r>
              <a:rPr sz="1600" spc="145" dirty="0">
                <a:solidFill>
                  <a:srgbClr val="FFB800"/>
                </a:solidFill>
                <a:latin typeface="Calibri"/>
                <a:cs typeface="Calibri"/>
              </a:rPr>
              <a:t>Θα</a:t>
            </a:r>
            <a:r>
              <a:rPr sz="1600" spc="50" dirty="0">
                <a:solidFill>
                  <a:srgbClr val="FFB800"/>
                </a:solidFill>
                <a:latin typeface="Calibri"/>
                <a:cs typeface="Calibri"/>
              </a:rPr>
              <a:t> </a:t>
            </a:r>
            <a:r>
              <a:rPr sz="1600" spc="120" dirty="0">
                <a:solidFill>
                  <a:srgbClr val="FFB800"/>
                </a:solidFill>
                <a:latin typeface="Calibri"/>
                <a:cs typeface="Calibri"/>
              </a:rPr>
              <a:t>μπορούσε</a:t>
            </a:r>
            <a:r>
              <a:rPr sz="1600" spc="65" dirty="0">
                <a:solidFill>
                  <a:srgbClr val="FFB800"/>
                </a:solidFill>
                <a:latin typeface="Calibri"/>
                <a:cs typeface="Calibri"/>
              </a:rPr>
              <a:t> </a:t>
            </a:r>
            <a:r>
              <a:rPr sz="1600" b="1" spc="125" dirty="0">
                <a:solidFill>
                  <a:srgbClr val="FFB800"/>
                </a:solidFill>
                <a:latin typeface="Calibri"/>
                <a:cs typeface="Calibri"/>
              </a:rPr>
              <a:t>να</a:t>
            </a:r>
            <a:r>
              <a:rPr sz="1600" b="1" spc="55" dirty="0">
                <a:solidFill>
                  <a:srgbClr val="FFB800"/>
                </a:solidFill>
                <a:latin typeface="Calibri"/>
                <a:cs typeface="Calibri"/>
              </a:rPr>
              <a:t> </a:t>
            </a:r>
            <a:r>
              <a:rPr sz="1600" b="1" spc="114" dirty="0">
                <a:solidFill>
                  <a:srgbClr val="FFB800"/>
                </a:solidFill>
                <a:latin typeface="Calibri"/>
                <a:cs typeface="Calibri"/>
              </a:rPr>
              <a:t>ανακατέψει</a:t>
            </a:r>
            <a:r>
              <a:rPr sz="1600" b="1" spc="60" dirty="0">
                <a:solidFill>
                  <a:srgbClr val="FFB800"/>
                </a:solidFill>
                <a:latin typeface="Calibri"/>
                <a:cs typeface="Calibri"/>
              </a:rPr>
              <a:t> </a:t>
            </a:r>
            <a:r>
              <a:rPr sz="1600" spc="110" dirty="0">
                <a:solidFill>
                  <a:srgbClr val="FFB800"/>
                </a:solidFill>
                <a:latin typeface="Calibri"/>
                <a:cs typeface="Calibri"/>
              </a:rPr>
              <a:t>ανακατέψει)</a:t>
            </a:r>
            <a:r>
              <a:rPr sz="1600" spc="55" dirty="0">
                <a:solidFill>
                  <a:srgbClr val="FFB800"/>
                </a:solidFill>
                <a:latin typeface="Calibri"/>
                <a:cs typeface="Calibri"/>
              </a:rPr>
              <a:t> </a:t>
            </a:r>
            <a:r>
              <a:rPr sz="1600" spc="114" dirty="0">
                <a:solidFill>
                  <a:srgbClr val="FFB800"/>
                </a:solidFill>
                <a:latin typeface="Calibri"/>
                <a:cs typeface="Calibri"/>
              </a:rPr>
              <a:t>τα</a:t>
            </a:r>
            <a:r>
              <a:rPr sz="1600" spc="55" dirty="0">
                <a:solidFill>
                  <a:srgbClr val="FFB800"/>
                </a:solidFill>
                <a:latin typeface="Calibri"/>
                <a:cs typeface="Calibri"/>
              </a:rPr>
              <a:t> </a:t>
            </a:r>
            <a:r>
              <a:rPr sz="1600" spc="120" dirty="0">
                <a:solidFill>
                  <a:srgbClr val="FFB800"/>
                </a:solidFill>
                <a:latin typeface="Calibri"/>
                <a:cs typeface="Calibri"/>
              </a:rPr>
              <a:t>γράμματα</a:t>
            </a:r>
            <a:r>
              <a:rPr sz="1600" spc="60" dirty="0">
                <a:solidFill>
                  <a:srgbClr val="FFB800"/>
                </a:solidFill>
                <a:latin typeface="Calibri"/>
                <a:cs typeface="Calibri"/>
              </a:rPr>
              <a:t> </a:t>
            </a:r>
            <a:r>
              <a:rPr sz="1600" b="1" spc="110" dirty="0">
                <a:solidFill>
                  <a:srgbClr val="FFB800"/>
                </a:solidFill>
                <a:latin typeface="Calibri"/>
                <a:cs typeface="Calibri"/>
              </a:rPr>
              <a:t>αυθαίρετα</a:t>
            </a:r>
            <a:endParaRPr sz="1600">
              <a:latin typeface="Calibri"/>
              <a:cs typeface="Calibri"/>
            </a:endParaRPr>
          </a:p>
          <a:p>
            <a:pPr marL="128270" indent="-115570">
              <a:lnSpc>
                <a:spcPct val="100000"/>
              </a:lnSpc>
              <a:spcBef>
                <a:spcPts val="1310"/>
              </a:spcBef>
              <a:buSzPct val="118750"/>
              <a:buFont typeface="MS Gothic"/>
              <a:buChar char="▪"/>
              <a:tabLst>
                <a:tab pos="128270" algn="l"/>
              </a:tabLst>
            </a:pPr>
            <a:r>
              <a:rPr sz="1600" spc="120" dirty="0">
                <a:solidFill>
                  <a:srgbClr val="FFB800"/>
                </a:solidFill>
                <a:latin typeface="Calibri"/>
                <a:cs typeface="Calibri"/>
              </a:rPr>
              <a:t>Κάθε</a:t>
            </a:r>
            <a:r>
              <a:rPr sz="1600" spc="60" dirty="0">
                <a:solidFill>
                  <a:srgbClr val="FFB800"/>
                </a:solidFill>
                <a:latin typeface="Calibri"/>
                <a:cs typeface="Calibri"/>
              </a:rPr>
              <a:t> </a:t>
            </a:r>
            <a:r>
              <a:rPr sz="1600" b="1" spc="130" dirty="0">
                <a:solidFill>
                  <a:srgbClr val="FFB800"/>
                </a:solidFill>
                <a:latin typeface="Calibri"/>
                <a:cs typeface="Calibri"/>
              </a:rPr>
              <a:t>γράμμα</a:t>
            </a:r>
            <a:r>
              <a:rPr sz="1600" b="1" spc="60" dirty="0">
                <a:solidFill>
                  <a:srgbClr val="FFB800"/>
                </a:solidFill>
                <a:latin typeface="Calibri"/>
                <a:cs typeface="Calibri"/>
              </a:rPr>
              <a:t> </a:t>
            </a:r>
            <a:r>
              <a:rPr sz="1600" b="1" spc="130" dirty="0">
                <a:solidFill>
                  <a:srgbClr val="FFB800"/>
                </a:solidFill>
                <a:latin typeface="Calibri"/>
                <a:cs typeface="Calibri"/>
              </a:rPr>
              <a:t>απλού</a:t>
            </a:r>
            <a:r>
              <a:rPr sz="1600" b="1" spc="60" dirty="0">
                <a:solidFill>
                  <a:srgbClr val="FFB800"/>
                </a:solidFill>
                <a:latin typeface="Calibri"/>
                <a:cs typeface="Calibri"/>
              </a:rPr>
              <a:t> </a:t>
            </a:r>
            <a:r>
              <a:rPr sz="1600" b="1" spc="110" dirty="0">
                <a:solidFill>
                  <a:srgbClr val="FFB800"/>
                </a:solidFill>
                <a:latin typeface="Calibri"/>
                <a:cs typeface="Calibri"/>
              </a:rPr>
              <a:t>κειμένου</a:t>
            </a:r>
            <a:r>
              <a:rPr sz="1600" b="1" spc="70" dirty="0">
                <a:solidFill>
                  <a:srgbClr val="FFB800"/>
                </a:solidFill>
                <a:latin typeface="Calibri"/>
                <a:cs typeface="Calibri"/>
              </a:rPr>
              <a:t> </a:t>
            </a:r>
            <a:r>
              <a:rPr sz="1600" spc="95" dirty="0">
                <a:solidFill>
                  <a:srgbClr val="FFB800"/>
                </a:solidFill>
                <a:latin typeface="Calibri"/>
                <a:cs typeface="Calibri"/>
              </a:rPr>
              <a:t>αντιστοιχίζεται</a:t>
            </a:r>
            <a:r>
              <a:rPr sz="1600" spc="70" dirty="0">
                <a:solidFill>
                  <a:srgbClr val="FFB800"/>
                </a:solidFill>
                <a:latin typeface="Calibri"/>
                <a:cs typeface="Calibri"/>
              </a:rPr>
              <a:t> </a:t>
            </a:r>
            <a:r>
              <a:rPr sz="1600" spc="114" dirty="0">
                <a:solidFill>
                  <a:srgbClr val="FFB800"/>
                </a:solidFill>
                <a:latin typeface="Calibri"/>
                <a:cs typeface="Calibri"/>
              </a:rPr>
              <a:t>σε</a:t>
            </a:r>
            <a:r>
              <a:rPr sz="1600" spc="60" dirty="0">
                <a:solidFill>
                  <a:srgbClr val="FFB800"/>
                </a:solidFill>
                <a:latin typeface="Calibri"/>
                <a:cs typeface="Calibri"/>
              </a:rPr>
              <a:t> </a:t>
            </a:r>
            <a:r>
              <a:rPr sz="1600" b="1" spc="110" dirty="0">
                <a:solidFill>
                  <a:srgbClr val="FFB800"/>
                </a:solidFill>
                <a:latin typeface="Calibri"/>
                <a:cs typeface="Calibri"/>
              </a:rPr>
              <a:t>διαφορετικό</a:t>
            </a:r>
            <a:r>
              <a:rPr sz="1600" b="1" spc="55" dirty="0">
                <a:solidFill>
                  <a:srgbClr val="FFB800"/>
                </a:solidFill>
                <a:latin typeface="Calibri"/>
                <a:cs typeface="Calibri"/>
              </a:rPr>
              <a:t> </a:t>
            </a:r>
            <a:r>
              <a:rPr sz="1600" spc="105" dirty="0">
                <a:solidFill>
                  <a:srgbClr val="FFB800"/>
                </a:solidFill>
                <a:latin typeface="Calibri"/>
                <a:cs typeface="Calibri"/>
              </a:rPr>
              <a:t>τυχαίο</a:t>
            </a:r>
            <a:r>
              <a:rPr sz="1600" spc="65" dirty="0">
                <a:solidFill>
                  <a:srgbClr val="FFB800"/>
                </a:solidFill>
                <a:latin typeface="Calibri"/>
                <a:cs typeface="Calibri"/>
              </a:rPr>
              <a:t> </a:t>
            </a:r>
            <a:r>
              <a:rPr sz="1600" spc="114" dirty="0">
                <a:solidFill>
                  <a:srgbClr val="FFB800"/>
                </a:solidFill>
                <a:latin typeface="Calibri"/>
                <a:cs typeface="Calibri"/>
              </a:rPr>
              <a:t>γράμμα</a:t>
            </a:r>
            <a:r>
              <a:rPr sz="1600" spc="60" dirty="0">
                <a:solidFill>
                  <a:srgbClr val="FFB800"/>
                </a:solidFill>
                <a:latin typeface="Calibri"/>
                <a:cs typeface="Calibri"/>
              </a:rPr>
              <a:t> </a:t>
            </a:r>
            <a:r>
              <a:rPr sz="1600" spc="110" dirty="0">
                <a:solidFill>
                  <a:srgbClr val="FFB800"/>
                </a:solidFill>
                <a:latin typeface="Calibri"/>
                <a:cs typeface="Calibri"/>
              </a:rPr>
              <a:t>κρυπτοκειμένου</a:t>
            </a:r>
            <a:endParaRPr sz="1600">
              <a:latin typeface="Calibri"/>
              <a:cs typeface="Calibri"/>
            </a:endParaRPr>
          </a:p>
          <a:p>
            <a:pPr marL="128270" indent="-115570">
              <a:lnSpc>
                <a:spcPct val="100000"/>
              </a:lnSpc>
              <a:spcBef>
                <a:spcPts val="1300"/>
              </a:spcBef>
              <a:buSzPct val="118750"/>
              <a:buFont typeface="MS Gothic"/>
              <a:buChar char="▪"/>
              <a:tabLst>
                <a:tab pos="128270" algn="l"/>
              </a:tabLst>
            </a:pPr>
            <a:r>
              <a:rPr sz="1600" spc="110" dirty="0">
                <a:solidFill>
                  <a:srgbClr val="FFB800"/>
                </a:solidFill>
                <a:latin typeface="Calibri"/>
                <a:cs typeface="Calibri"/>
              </a:rPr>
              <a:t>Συνεπώς,</a:t>
            </a:r>
            <a:r>
              <a:rPr sz="1600" spc="45" dirty="0">
                <a:solidFill>
                  <a:srgbClr val="FFB800"/>
                </a:solidFill>
                <a:latin typeface="Calibri"/>
                <a:cs typeface="Calibri"/>
              </a:rPr>
              <a:t> </a:t>
            </a:r>
            <a:r>
              <a:rPr sz="1600" spc="110" dirty="0">
                <a:solidFill>
                  <a:srgbClr val="FFB800"/>
                </a:solidFill>
                <a:latin typeface="Calibri"/>
                <a:cs typeface="Calibri"/>
              </a:rPr>
              <a:t>το</a:t>
            </a:r>
            <a:r>
              <a:rPr sz="1600" spc="45" dirty="0">
                <a:solidFill>
                  <a:srgbClr val="FFB800"/>
                </a:solidFill>
                <a:latin typeface="Calibri"/>
                <a:cs typeface="Calibri"/>
              </a:rPr>
              <a:t> </a:t>
            </a:r>
            <a:r>
              <a:rPr sz="1600" spc="95" dirty="0">
                <a:solidFill>
                  <a:srgbClr val="FFB800"/>
                </a:solidFill>
                <a:latin typeface="Calibri"/>
                <a:cs typeface="Calibri"/>
              </a:rPr>
              <a:t>κλειδί</a:t>
            </a:r>
            <a:r>
              <a:rPr sz="1600" spc="50" dirty="0">
                <a:solidFill>
                  <a:srgbClr val="FFB800"/>
                </a:solidFill>
                <a:latin typeface="Calibri"/>
                <a:cs typeface="Calibri"/>
              </a:rPr>
              <a:t> </a:t>
            </a:r>
            <a:r>
              <a:rPr sz="1600" spc="90" dirty="0">
                <a:solidFill>
                  <a:srgbClr val="FFB800"/>
                </a:solidFill>
                <a:latin typeface="Calibri"/>
                <a:cs typeface="Calibri"/>
              </a:rPr>
              <a:t>έχει</a:t>
            </a:r>
            <a:r>
              <a:rPr sz="1600" spc="55" dirty="0">
                <a:solidFill>
                  <a:srgbClr val="FFB800"/>
                </a:solidFill>
                <a:latin typeface="Calibri"/>
                <a:cs typeface="Calibri"/>
              </a:rPr>
              <a:t> </a:t>
            </a:r>
            <a:r>
              <a:rPr sz="1600" spc="100" dirty="0">
                <a:solidFill>
                  <a:srgbClr val="FFB800"/>
                </a:solidFill>
                <a:latin typeface="Calibri"/>
                <a:cs typeface="Calibri"/>
              </a:rPr>
              <a:t>μήκος</a:t>
            </a:r>
            <a:r>
              <a:rPr sz="1600" spc="30" dirty="0">
                <a:solidFill>
                  <a:srgbClr val="FFB800"/>
                </a:solidFill>
                <a:latin typeface="Calibri"/>
                <a:cs typeface="Calibri"/>
              </a:rPr>
              <a:t> </a:t>
            </a:r>
            <a:r>
              <a:rPr sz="1600" spc="120" dirty="0">
                <a:solidFill>
                  <a:srgbClr val="FFB800"/>
                </a:solidFill>
                <a:latin typeface="Calibri"/>
                <a:cs typeface="Calibri"/>
              </a:rPr>
              <a:t>26</a:t>
            </a:r>
            <a:r>
              <a:rPr sz="1600" spc="45" dirty="0">
                <a:solidFill>
                  <a:srgbClr val="FFB800"/>
                </a:solidFill>
                <a:latin typeface="Calibri"/>
                <a:cs typeface="Calibri"/>
              </a:rPr>
              <a:t> </a:t>
            </a:r>
            <a:r>
              <a:rPr sz="1600" spc="120" dirty="0">
                <a:solidFill>
                  <a:srgbClr val="FFB800"/>
                </a:solidFill>
                <a:latin typeface="Calibri"/>
                <a:cs typeface="Calibri"/>
              </a:rPr>
              <a:t>γράμματα</a:t>
            </a:r>
            <a:endParaRPr sz="1600">
              <a:latin typeface="Calibri"/>
              <a:cs typeface="Calibri"/>
            </a:endParaRPr>
          </a:p>
        </p:txBody>
      </p:sp>
      <p:sp>
        <p:nvSpPr>
          <p:cNvPr id="8" name="object 8"/>
          <p:cNvSpPr txBox="1"/>
          <p:nvPr/>
        </p:nvSpPr>
        <p:spPr>
          <a:xfrm>
            <a:off x="259715" y="3152457"/>
            <a:ext cx="664845" cy="931544"/>
          </a:xfrm>
          <a:prstGeom prst="rect">
            <a:avLst/>
          </a:prstGeom>
        </p:spPr>
        <p:txBody>
          <a:bodyPr vert="horz" wrap="square" lIns="0" tIns="12700" rIns="0" bIns="0" rtlCol="0">
            <a:spAutoFit/>
          </a:bodyPr>
          <a:lstStyle/>
          <a:p>
            <a:pPr marL="12700" marR="5080" indent="90805">
              <a:lnSpc>
                <a:spcPct val="158500"/>
              </a:lnSpc>
              <a:spcBef>
                <a:spcPts val="100"/>
              </a:spcBef>
            </a:pPr>
            <a:r>
              <a:rPr sz="1250" b="1" spc="95" dirty="0">
                <a:solidFill>
                  <a:srgbClr val="FFB800"/>
                </a:solidFill>
                <a:latin typeface="Calibri"/>
                <a:cs typeface="Calibri"/>
              </a:rPr>
              <a:t>Απλό </a:t>
            </a:r>
            <a:r>
              <a:rPr sz="1250" b="1" spc="100" dirty="0">
                <a:solidFill>
                  <a:srgbClr val="FFB800"/>
                </a:solidFill>
                <a:latin typeface="Calibri"/>
                <a:cs typeface="Calibri"/>
              </a:rPr>
              <a:t> </a:t>
            </a:r>
            <a:r>
              <a:rPr sz="1250" b="1" spc="75" dirty="0">
                <a:solidFill>
                  <a:srgbClr val="FFB800"/>
                </a:solidFill>
                <a:latin typeface="Calibri"/>
                <a:cs typeface="Calibri"/>
              </a:rPr>
              <a:t>κ</a:t>
            </a:r>
            <a:r>
              <a:rPr sz="1250" b="1" spc="85" dirty="0">
                <a:solidFill>
                  <a:srgbClr val="FFB800"/>
                </a:solidFill>
                <a:latin typeface="Calibri"/>
                <a:cs typeface="Calibri"/>
              </a:rPr>
              <a:t>ρυ</a:t>
            </a:r>
            <a:r>
              <a:rPr sz="1250" b="1" spc="95" dirty="0">
                <a:solidFill>
                  <a:srgbClr val="FFB800"/>
                </a:solidFill>
                <a:latin typeface="Calibri"/>
                <a:cs typeface="Calibri"/>
              </a:rPr>
              <a:t>π</a:t>
            </a:r>
            <a:r>
              <a:rPr sz="1250" b="1" spc="60" dirty="0">
                <a:solidFill>
                  <a:srgbClr val="FFB800"/>
                </a:solidFill>
                <a:latin typeface="Calibri"/>
                <a:cs typeface="Calibri"/>
              </a:rPr>
              <a:t>τ</a:t>
            </a:r>
            <a:r>
              <a:rPr sz="1250" b="1" spc="85" dirty="0">
                <a:solidFill>
                  <a:srgbClr val="FFB800"/>
                </a:solidFill>
                <a:latin typeface="Calibri"/>
                <a:cs typeface="Calibri"/>
              </a:rPr>
              <a:t>ο</a:t>
            </a:r>
            <a:r>
              <a:rPr sz="1250" b="1" spc="55" dirty="0">
                <a:solidFill>
                  <a:srgbClr val="FFB800"/>
                </a:solidFill>
                <a:latin typeface="Calibri"/>
                <a:cs typeface="Calibri"/>
              </a:rPr>
              <a:t>γ  </a:t>
            </a:r>
            <a:r>
              <a:rPr sz="1250" b="1" spc="85" dirty="0">
                <a:solidFill>
                  <a:srgbClr val="FFB800"/>
                </a:solidFill>
                <a:latin typeface="Calibri"/>
                <a:cs typeface="Calibri"/>
              </a:rPr>
              <a:t>ρ</a:t>
            </a:r>
            <a:r>
              <a:rPr sz="1250" b="1" spc="95" dirty="0">
                <a:solidFill>
                  <a:srgbClr val="FFB800"/>
                </a:solidFill>
                <a:latin typeface="Calibri"/>
                <a:cs typeface="Calibri"/>
              </a:rPr>
              <a:t>ά</a:t>
            </a:r>
            <a:r>
              <a:rPr sz="1250" b="1" spc="120" dirty="0">
                <a:solidFill>
                  <a:srgbClr val="FFB800"/>
                </a:solidFill>
                <a:latin typeface="Calibri"/>
                <a:cs typeface="Calibri"/>
              </a:rPr>
              <a:t>φ</a:t>
            </a:r>
            <a:r>
              <a:rPr sz="1250" b="1" spc="85" dirty="0">
                <a:solidFill>
                  <a:srgbClr val="FFB800"/>
                </a:solidFill>
                <a:latin typeface="Calibri"/>
                <a:cs typeface="Calibri"/>
              </a:rPr>
              <a:t>η</a:t>
            </a:r>
            <a:r>
              <a:rPr sz="1250" b="1" spc="95" dirty="0">
                <a:solidFill>
                  <a:srgbClr val="FFB800"/>
                </a:solidFill>
                <a:latin typeface="Calibri"/>
                <a:cs typeface="Calibri"/>
              </a:rPr>
              <a:t>μ</a:t>
            </a:r>
            <a:r>
              <a:rPr sz="1250" b="1" spc="110" dirty="0">
                <a:solidFill>
                  <a:srgbClr val="FFB800"/>
                </a:solidFill>
                <a:latin typeface="Calibri"/>
                <a:cs typeface="Calibri"/>
              </a:rPr>
              <a:t>α</a:t>
            </a:r>
            <a:endParaRPr sz="1250">
              <a:latin typeface="Calibri"/>
              <a:cs typeface="Calibri"/>
            </a:endParaRPr>
          </a:p>
        </p:txBody>
      </p:sp>
      <p:sp>
        <p:nvSpPr>
          <p:cNvPr id="9" name="object 9"/>
          <p:cNvSpPr txBox="1"/>
          <p:nvPr/>
        </p:nvSpPr>
        <p:spPr>
          <a:xfrm>
            <a:off x="3232150" y="4389754"/>
            <a:ext cx="5223510" cy="524510"/>
          </a:xfrm>
          <a:prstGeom prst="rect">
            <a:avLst/>
          </a:prstGeom>
        </p:spPr>
        <p:txBody>
          <a:bodyPr vert="horz" wrap="square" lIns="0" tIns="1270" rIns="0" bIns="0" rtlCol="0">
            <a:spAutoFit/>
          </a:bodyPr>
          <a:lstStyle/>
          <a:p>
            <a:pPr marL="12700" marR="5080" indent="436245">
              <a:lnSpc>
                <a:spcPct val="104700"/>
              </a:lnSpc>
              <a:spcBef>
                <a:spcPts val="10"/>
              </a:spcBef>
            </a:pPr>
            <a:r>
              <a:rPr sz="1600" spc="60" dirty="0">
                <a:solidFill>
                  <a:srgbClr val="FFB800"/>
                </a:solidFill>
                <a:latin typeface="Calibri"/>
                <a:cs typeface="Calibri"/>
              </a:rPr>
              <a:t>Plaintext: </a:t>
            </a:r>
            <a:r>
              <a:rPr sz="1600" spc="80" dirty="0">
                <a:solidFill>
                  <a:srgbClr val="FFB800"/>
                </a:solidFill>
                <a:latin typeface="Calibri"/>
                <a:cs typeface="Calibri"/>
              </a:rPr>
              <a:t>αν </a:t>
            </a:r>
            <a:r>
              <a:rPr sz="1600" spc="75" dirty="0">
                <a:solidFill>
                  <a:srgbClr val="FFB800"/>
                </a:solidFill>
                <a:latin typeface="Calibri"/>
                <a:cs typeface="Calibri"/>
              </a:rPr>
              <a:t>θέλουμε </a:t>
            </a:r>
            <a:r>
              <a:rPr sz="1600" spc="80" dirty="0">
                <a:solidFill>
                  <a:srgbClr val="FFB800"/>
                </a:solidFill>
                <a:latin typeface="Calibri"/>
                <a:cs typeface="Calibri"/>
              </a:rPr>
              <a:t>να </a:t>
            </a:r>
            <a:r>
              <a:rPr sz="1600" spc="75" dirty="0">
                <a:solidFill>
                  <a:srgbClr val="FFB800"/>
                </a:solidFill>
                <a:latin typeface="Calibri"/>
                <a:cs typeface="Calibri"/>
              </a:rPr>
              <a:t>αντικαταστήσουμε τα </a:t>
            </a:r>
            <a:r>
              <a:rPr sz="1600" spc="80" dirty="0">
                <a:solidFill>
                  <a:srgbClr val="FFB800"/>
                </a:solidFill>
                <a:latin typeface="Calibri"/>
                <a:cs typeface="Calibri"/>
              </a:rPr>
              <a:t> γράμματα</a:t>
            </a:r>
            <a:r>
              <a:rPr sz="1600" spc="35" dirty="0">
                <a:solidFill>
                  <a:srgbClr val="FFB800"/>
                </a:solidFill>
                <a:latin typeface="Calibri"/>
                <a:cs typeface="Calibri"/>
              </a:rPr>
              <a:t> </a:t>
            </a:r>
            <a:r>
              <a:rPr sz="1600" spc="60" dirty="0">
                <a:solidFill>
                  <a:srgbClr val="FFB800"/>
                </a:solidFill>
                <a:latin typeface="Calibri"/>
                <a:cs typeface="Calibri"/>
              </a:rPr>
              <a:t>Ciphertext:</a:t>
            </a:r>
            <a:r>
              <a:rPr sz="1600" spc="30" dirty="0">
                <a:solidFill>
                  <a:srgbClr val="FFB800"/>
                </a:solidFill>
                <a:latin typeface="Calibri"/>
                <a:cs typeface="Calibri"/>
              </a:rPr>
              <a:t> </a:t>
            </a:r>
            <a:r>
              <a:rPr sz="1600" spc="90" dirty="0">
                <a:solidFill>
                  <a:srgbClr val="FFB800"/>
                </a:solidFill>
                <a:latin typeface="Calibri"/>
                <a:cs typeface="Calibri"/>
              </a:rPr>
              <a:t>WI</a:t>
            </a:r>
            <a:r>
              <a:rPr sz="1600" spc="35" dirty="0">
                <a:solidFill>
                  <a:srgbClr val="FFB800"/>
                </a:solidFill>
                <a:latin typeface="Calibri"/>
                <a:cs typeface="Calibri"/>
              </a:rPr>
              <a:t> </a:t>
            </a:r>
            <a:r>
              <a:rPr sz="1600" spc="80" dirty="0">
                <a:solidFill>
                  <a:srgbClr val="FFB800"/>
                </a:solidFill>
                <a:latin typeface="Calibri"/>
                <a:cs typeface="Calibri"/>
              </a:rPr>
              <a:t>RF</a:t>
            </a:r>
            <a:r>
              <a:rPr sz="1600" spc="35" dirty="0">
                <a:solidFill>
                  <a:srgbClr val="FFB800"/>
                </a:solidFill>
                <a:latin typeface="Calibri"/>
                <a:cs typeface="Calibri"/>
              </a:rPr>
              <a:t> </a:t>
            </a:r>
            <a:r>
              <a:rPr sz="1600" spc="90" dirty="0">
                <a:solidFill>
                  <a:srgbClr val="FFB800"/>
                </a:solidFill>
                <a:latin typeface="Calibri"/>
                <a:cs typeface="Calibri"/>
              </a:rPr>
              <a:t>RWAJ</a:t>
            </a:r>
            <a:r>
              <a:rPr sz="1600" spc="30" dirty="0">
                <a:solidFill>
                  <a:srgbClr val="FFB800"/>
                </a:solidFill>
                <a:latin typeface="Calibri"/>
                <a:cs typeface="Calibri"/>
              </a:rPr>
              <a:t> </a:t>
            </a:r>
            <a:r>
              <a:rPr sz="1600" spc="100" dirty="0">
                <a:solidFill>
                  <a:srgbClr val="FFB800"/>
                </a:solidFill>
                <a:latin typeface="Calibri"/>
                <a:cs typeface="Calibri"/>
              </a:rPr>
              <a:t>UH</a:t>
            </a:r>
            <a:r>
              <a:rPr sz="1600" spc="40" dirty="0">
                <a:solidFill>
                  <a:srgbClr val="FFB800"/>
                </a:solidFill>
                <a:latin typeface="Calibri"/>
                <a:cs typeface="Calibri"/>
              </a:rPr>
              <a:t> </a:t>
            </a:r>
            <a:r>
              <a:rPr sz="1600" spc="75" dirty="0">
                <a:solidFill>
                  <a:srgbClr val="FFB800"/>
                </a:solidFill>
                <a:latin typeface="Calibri"/>
                <a:cs typeface="Calibri"/>
              </a:rPr>
              <a:t>YFTSDVF</a:t>
            </a:r>
            <a:r>
              <a:rPr sz="1600" spc="35" dirty="0">
                <a:solidFill>
                  <a:srgbClr val="FFB800"/>
                </a:solidFill>
                <a:latin typeface="Calibri"/>
                <a:cs typeface="Calibri"/>
              </a:rPr>
              <a:t> </a:t>
            </a:r>
            <a:r>
              <a:rPr sz="1600" spc="80" dirty="0">
                <a:solidFill>
                  <a:srgbClr val="FFB800"/>
                </a:solidFill>
                <a:latin typeface="Calibri"/>
                <a:cs typeface="Calibri"/>
              </a:rPr>
              <a:t>SFUUFYA</a:t>
            </a:r>
            <a:endParaRPr sz="1600">
              <a:latin typeface="Calibri"/>
              <a:cs typeface="Calibri"/>
            </a:endParaRPr>
          </a:p>
        </p:txBody>
      </p:sp>
      <p:sp>
        <p:nvSpPr>
          <p:cNvPr id="10" name="object 10"/>
          <p:cNvSpPr txBox="1"/>
          <p:nvPr/>
        </p:nvSpPr>
        <p:spPr>
          <a:xfrm>
            <a:off x="11170602" y="5998527"/>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3</a:t>
            </a:r>
            <a:r>
              <a:rPr sz="850" spc="40" dirty="0">
                <a:solidFill>
                  <a:srgbClr val="FFFFFF"/>
                </a:solidFill>
                <a:latin typeface="Calibri"/>
                <a:cs typeface="Calibri"/>
              </a:rPr>
              <a:t>1</a:t>
            </a:r>
            <a:endParaRPr sz="850">
              <a:latin typeface="Calibri"/>
              <a:cs typeface="Calibri"/>
            </a:endParaRPr>
          </a:p>
        </p:txBody>
      </p:sp>
      <p:sp>
        <p:nvSpPr>
          <p:cNvPr id="11" name="object 11"/>
          <p:cNvSpPr txBox="1"/>
          <p:nvPr/>
        </p:nvSpPr>
        <p:spPr>
          <a:xfrm>
            <a:off x="259715" y="6260465"/>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graphicFrame>
        <p:nvGraphicFramePr>
          <p:cNvPr id="12" name="object 12"/>
          <p:cNvGraphicFramePr>
            <a:graphicFrameLocks noGrp="1"/>
          </p:cNvGraphicFramePr>
          <p:nvPr/>
        </p:nvGraphicFramePr>
        <p:xfrm>
          <a:off x="1208722" y="3200082"/>
          <a:ext cx="10120612" cy="730884"/>
        </p:xfrm>
        <a:graphic>
          <a:graphicData uri="http://schemas.openxmlformats.org/drawingml/2006/table">
            <a:tbl>
              <a:tblPr firstRow="1" bandRow="1">
                <a:tableStyleId>{2D5ABB26-0587-4C30-8999-92F81FD0307C}</a:tableStyleId>
              </a:tblPr>
              <a:tblGrid>
                <a:gridCol w="389255">
                  <a:extLst>
                    <a:ext uri="{9D8B030D-6E8A-4147-A177-3AD203B41FA5}">
                      <a16:colId xmlns:a16="http://schemas.microsoft.com/office/drawing/2014/main" val="20000"/>
                    </a:ext>
                  </a:extLst>
                </a:gridCol>
                <a:gridCol w="389255">
                  <a:extLst>
                    <a:ext uri="{9D8B030D-6E8A-4147-A177-3AD203B41FA5}">
                      <a16:colId xmlns:a16="http://schemas.microsoft.com/office/drawing/2014/main" val="20001"/>
                    </a:ext>
                  </a:extLst>
                </a:gridCol>
                <a:gridCol w="389254">
                  <a:extLst>
                    <a:ext uri="{9D8B030D-6E8A-4147-A177-3AD203B41FA5}">
                      <a16:colId xmlns:a16="http://schemas.microsoft.com/office/drawing/2014/main" val="20002"/>
                    </a:ext>
                  </a:extLst>
                </a:gridCol>
                <a:gridCol w="389255">
                  <a:extLst>
                    <a:ext uri="{9D8B030D-6E8A-4147-A177-3AD203B41FA5}">
                      <a16:colId xmlns:a16="http://schemas.microsoft.com/office/drawing/2014/main" val="20003"/>
                    </a:ext>
                  </a:extLst>
                </a:gridCol>
                <a:gridCol w="389255">
                  <a:extLst>
                    <a:ext uri="{9D8B030D-6E8A-4147-A177-3AD203B41FA5}">
                      <a16:colId xmlns:a16="http://schemas.microsoft.com/office/drawing/2014/main" val="20004"/>
                    </a:ext>
                  </a:extLst>
                </a:gridCol>
                <a:gridCol w="389255">
                  <a:extLst>
                    <a:ext uri="{9D8B030D-6E8A-4147-A177-3AD203B41FA5}">
                      <a16:colId xmlns:a16="http://schemas.microsoft.com/office/drawing/2014/main" val="20005"/>
                    </a:ext>
                  </a:extLst>
                </a:gridCol>
                <a:gridCol w="389255">
                  <a:extLst>
                    <a:ext uri="{9D8B030D-6E8A-4147-A177-3AD203B41FA5}">
                      <a16:colId xmlns:a16="http://schemas.microsoft.com/office/drawing/2014/main" val="20006"/>
                    </a:ext>
                  </a:extLst>
                </a:gridCol>
                <a:gridCol w="389255">
                  <a:extLst>
                    <a:ext uri="{9D8B030D-6E8A-4147-A177-3AD203B41FA5}">
                      <a16:colId xmlns:a16="http://schemas.microsoft.com/office/drawing/2014/main" val="20007"/>
                    </a:ext>
                  </a:extLst>
                </a:gridCol>
                <a:gridCol w="389255">
                  <a:extLst>
                    <a:ext uri="{9D8B030D-6E8A-4147-A177-3AD203B41FA5}">
                      <a16:colId xmlns:a16="http://schemas.microsoft.com/office/drawing/2014/main" val="20008"/>
                    </a:ext>
                  </a:extLst>
                </a:gridCol>
                <a:gridCol w="389254">
                  <a:extLst>
                    <a:ext uri="{9D8B030D-6E8A-4147-A177-3AD203B41FA5}">
                      <a16:colId xmlns:a16="http://schemas.microsoft.com/office/drawing/2014/main" val="20009"/>
                    </a:ext>
                  </a:extLst>
                </a:gridCol>
                <a:gridCol w="389254">
                  <a:extLst>
                    <a:ext uri="{9D8B030D-6E8A-4147-A177-3AD203B41FA5}">
                      <a16:colId xmlns:a16="http://schemas.microsoft.com/office/drawing/2014/main" val="20010"/>
                    </a:ext>
                  </a:extLst>
                </a:gridCol>
                <a:gridCol w="389254">
                  <a:extLst>
                    <a:ext uri="{9D8B030D-6E8A-4147-A177-3AD203B41FA5}">
                      <a16:colId xmlns:a16="http://schemas.microsoft.com/office/drawing/2014/main" val="20011"/>
                    </a:ext>
                  </a:extLst>
                </a:gridCol>
                <a:gridCol w="389254">
                  <a:extLst>
                    <a:ext uri="{9D8B030D-6E8A-4147-A177-3AD203B41FA5}">
                      <a16:colId xmlns:a16="http://schemas.microsoft.com/office/drawing/2014/main" val="20012"/>
                    </a:ext>
                  </a:extLst>
                </a:gridCol>
                <a:gridCol w="389254">
                  <a:extLst>
                    <a:ext uri="{9D8B030D-6E8A-4147-A177-3AD203B41FA5}">
                      <a16:colId xmlns:a16="http://schemas.microsoft.com/office/drawing/2014/main" val="20013"/>
                    </a:ext>
                  </a:extLst>
                </a:gridCol>
                <a:gridCol w="389254">
                  <a:extLst>
                    <a:ext uri="{9D8B030D-6E8A-4147-A177-3AD203B41FA5}">
                      <a16:colId xmlns:a16="http://schemas.microsoft.com/office/drawing/2014/main" val="20014"/>
                    </a:ext>
                  </a:extLst>
                </a:gridCol>
                <a:gridCol w="389254">
                  <a:extLst>
                    <a:ext uri="{9D8B030D-6E8A-4147-A177-3AD203B41FA5}">
                      <a16:colId xmlns:a16="http://schemas.microsoft.com/office/drawing/2014/main" val="20015"/>
                    </a:ext>
                  </a:extLst>
                </a:gridCol>
                <a:gridCol w="389254">
                  <a:extLst>
                    <a:ext uri="{9D8B030D-6E8A-4147-A177-3AD203B41FA5}">
                      <a16:colId xmlns:a16="http://schemas.microsoft.com/office/drawing/2014/main" val="20016"/>
                    </a:ext>
                  </a:extLst>
                </a:gridCol>
                <a:gridCol w="389254">
                  <a:extLst>
                    <a:ext uri="{9D8B030D-6E8A-4147-A177-3AD203B41FA5}">
                      <a16:colId xmlns:a16="http://schemas.microsoft.com/office/drawing/2014/main" val="20017"/>
                    </a:ext>
                  </a:extLst>
                </a:gridCol>
                <a:gridCol w="389254">
                  <a:extLst>
                    <a:ext uri="{9D8B030D-6E8A-4147-A177-3AD203B41FA5}">
                      <a16:colId xmlns:a16="http://schemas.microsoft.com/office/drawing/2014/main" val="20018"/>
                    </a:ext>
                  </a:extLst>
                </a:gridCol>
                <a:gridCol w="389254">
                  <a:extLst>
                    <a:ext uri="{9D8B030D-6E8A-4147-A177-3AD203B41FA5}">
                      <a16:colId xmlns:a16="http://schemas.microsoft.com/office/drawing/2014/main" val="20019"/>
                    </a:ext>
                  </a:extLst>
                </a:gridCol>
                <a:gridCol w="389254">
                  <a:extLst>
                    <a:ext uri="{9D8B030D-6E8A-4147-A177-3AD203B41FA5}">
                      <a16:colId xmlns:a16="http://schemas.microsoft.com/office/drawing/2014/main" val="20020"/>
                    </a:ext>
                  </a:extLst>
                </a:gridCol>
                <a:gridCol w="389254">
                  <a:extLst>
                    <a:ext uri="{9D8B030D-6E8A-4147-A177-3AD203B41FA5}">
                      <a16:colId xmlns:a16="http://schemas.microsoft.com/office/drawing/2014/main" val="20021"/>
                    </a:ext>
                  </a:extLst>
                </a:gridCol>
                <a:gridCol w="389254">
                  <a:extLst>
                    <a:ext uri="{9D8B030D-6E8A-4147-A177-3AD203B41FA5}">
                      <a16:colId xmlns:a16="http://schemas.microsoft.com/office/drawing/2014/main" val="20022"/>
                    </a:ext>
                  </a:extLst>
                </a:gridCol>
                <a:gridCol w="389254">
                  <a:extLst>
                    <a:ext uri="{9D8B030D-6E8A-4147-A177-3AD203B41FA5}">
                      <a16:colId xmlns:a16="http://schemas.microsoft.com/office/drawing/2014/main" val="20023"/>
                    </a:ext>
                  </a:extLst>
                </a:gridCol>
                <a:gridCol w="389254">
                  <a:extLst>
                    <a:ext uri="{9D8B030D-6E8A-4147-A177-3AD203B41FA5}">
                      <a16:colId xmlns:a16="http://schemas.microsoft.com/office/drawing/2014/main" val="20024"/>
                    </a:ext>
                  </a:extLst>
                </a:gridCol>
                <a:gridCol w="389254">
                  <a:extLst>
                    <a:ext uri="{9D8B030D-6E8A-4147-A177-3AD203B41FA5}">
                      <a16:colId xmlns:a16="http://schemas.microsoft.com/office/drawing/2014/main" val="20025"/>
                    </a:ext>
                  </a:extLst>
                </a:gridCol>
              </a:tblGrid>
              <a:tr h="365442">
                <a:tc>
                  <a:txBody>
                    <a:bodyPr/>
                    <a:lstStyle/>
                    <a:p>
                      <a:pPr marL="16510" algn="ctr">
                        <a:lnSpc>
                          <a:spcPct val="100000"/>
                        </a:lnSpc>
                        <a:spcBef>
                          <a:spcPts val="360"/>
                        </a:spcBef>
                      </a:pPr>
                      <a:r>
                        <a:rPr sz="1400" b="1" dirty="0">
                          <a:solidFill>
                            <a:srgbClr val="FFB800"/>
                          </a:solidFill>
                          <a:latin typeface="Calibri"/>
                          <a:cs typeface="Calibri"/>
                        </a:rPr>
                        <a:t>a</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6510" algn="ctr">
                        <a:lnSpc>
                          <a:spcPct val="100000"/>
                        </a:lnSpc>
                        <a:spcBef>
                          <a:spcPts val="360"/>
                        </a:spcBef>
                      </a:pPr>
                      <a:r>
                        <a:rPr sz="1400" b="1" dirty="0">
                          <a:solidFill>
                            <a:srgbClr val="FFB800"/>
                          </a:solidFill>
                          <a:latin typeface="Calibri"/>
                          <a:cs typeface="Calibri"/>
                        </a:rPr>
                        <a:t>b</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4604" algn="ctr">
                        <a:lnSpc>
                          <a:spcPct val="100000"/>
                        </a:lnSpc>
                        <a:spcBef>
                          <a:spcPts val="360"/>
                        </a:spcBef>
                      </a:pPr>
                      <a:r>
                        <a:rPr sz="1400" b="1" dirty="0">
                          <a:solidFill>
                            <a:srgbClr val="FFB800"/>
                          </a:solidFill>
                          <a:latin typeface="Calibri"/>
                          <a:cs typeface="Calibri"/>
                        </a:rPr>
                        <a:t>c</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43510">
                        <a:lnSpc>
                          <a:spcPct val="100000"/>
                        </a:lnSpc>
                        <a:spcBef>
                          <a:spcPts val="360"/>
                        </a:spcBef>
                      </a:pPr>
                      <a:r>
                        <a:rPr sz="1400" b="1" dirty="0">
                          <a:solidFill>
                            <a:srgbClr val="FFB800"/>
                          </a:solidFill>
                          <a:latin typeface="Calibri"/>
                          <a:cs typeface="Calibri"/>
                        </a:rPr>
                        <a:t>d</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46050">
                        <a:lnSpc>
                          <a:spcPct val="100000"/>
                        </a:lnSpc>
                        <a:spcBef>
                          <a:spcPts val="360"/>
                        </a:spcBef>
                      </a:pPr>
                      <a:r>
                        <a:rPr sz="1400" b="1" dirty="0">
                          <a:solidFill>
                            <a:srgbClr val="FFB800"/>
                          </a:solidFill>
                          <a:latin typeface="Calibri"/>
                          <a:cs typeface="Calibri"/>
                        </a:rPr>
                        <a:t>e</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50495" algn="r">
                        <a:lnSpc>
                          <a:spcPct val="100000"/>
                        </a:lnSpc>
                        <a:spcBef>
                          <a:spcPts val="360"/>
                        </a:spcBef>
                      </a:pPr>
                      <a:r>
                        <a:rPr sz="1400" b="1" dirty="0">
                          <a:solidFill>
                            <a:srgbClr val="FFB800"/>
                          </a:solidFill>
                          <a:latin typeface="Calibri"/>
                          <a:cs typeface="Calibri"/>
                        </a:rPr>
                        <a:t>f</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7780" algn="ctr">
                        <a:lnSpc>
                          <a:spcPct val="100000"/>
                        </a:lnSpc>
                        <a:spcBef>
                          <a:spcPts val="360"/>
                        </a:spcBef>
                      </a:pPr>
                      <a:r>
                        <a:rPr sz="1400" b="1" dirty="0">
                          <a:solidFill>
                            <a:srgbClr val="FFB800"/>
                          </a:solidFill>
                          <a:latin typeface="Calibri"/>
                          <a:cs typeface="Calibri"/>
                        </a:rPr>
                        <a:t>g</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7780" algn="ctr">
                        <a:lnSpc>
                          <a:spcPct val="100000"/>
                        </a:lnSpc>
                        <a:spcBef>
                          <a:spcPts val="360"/>
                        </a:spcBef>
                      </a:pPr>
                      <a:r>
                        <a:rPr sz="1400" b="1" dirty="0">
                          <a:solidFill>
                            <a:srgbClr val="FFB800"/>
                          </a:solidFill>
                          <a:latin typeface="Calibri"/>
                          <a:cs typeface="Calibri"/>
                        </a:rPr>
                        <a:t>h</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8415" algn="ctr">
                        <a:lnSpc>
                          <a:spcPct val="100000"/>
                        </a:lnSpc>
                        <a:spcBef>
                          <a:spcPts val="360"/>
                        </a:spcBef>
                      </a:pPr>
                      <a:r>
                        <a:rPr sz="1400" b="1" dirty="0">
                          <a:solidFill>
                            <a:srgbClr val="FFB800"/>
                          </a:solidFill>
                          <a:latin typeface="Calibri"/>
                          <a:cs typeface="Calibri"/>
                        </a:rPr>
                        <a:t>i</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81610">
                        <a:lnSpc>
                          <a:spcPct val="100000"/>
                        </a:lnSpc>
                        <a:spcBef>
                          <a:spcPts val="360"/>
                        </a:spcBef>
                      </a:pPr>
                      <a:r>
                        <a:rPr sz="1400" b="1" dirty="0">
                          <a:solidFill>
                            <a:srgbClr val="FFB800"/>
                          </a:solidFill>
                          <a:latin typeface="Calibri"/>
                          <a:cs typeface="Calibri"/>
                        </a:rPr>
                        <a:t>j</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0955" algn="ctr">
                        <a:lnSpc>
                          <a:spcPct val="100000"/>
                        </a:lnSpc>
                        <a:spcBef>
                          <a:spcPts val="360"/>
                        </a:spcBef>
                      </a:pPr>
                      <a:r>
                        <a:rPr sz="1400" b="1" dirty="0">
                          <a:solidFill>
                            <a:srgbClr val="FFB800"/>
                          </a:solidFill>
                          <a:latin typeface="Calibri"/>
                          <a:cs typeface="Calibri"/>
                        </a:rPr>
                        <a:t>k</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9685" algn="ctr">
                        <a:lnSpc>
                          <a:spcPct val="100000"/>
                        </a:lnSpc>
                        <a:spcBef>
                          <a:spcPts val="360"/>
                        </a:spcBef>
                      </a:pPr>
                      <a:r>
                        <a:rPr sz="1400" b="1" dirty="0">
                          <a:solidFill>
                            <a:srgbClr val="FFB800"/>
                          </a:solidFill>
                          <a:latin typeface="Calibri"/>
                          <a:cs typeface="Calibri"/>
                        </a:rPr>
                        <a:t>l</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22555">
                        <a:lnSpc>
                          <a:spcPct val="100000"/>
                        </a:lnSpc>
                        <a:spcBef>
                          <a:spcPts val="360"/>
                        </a:spcBef>
                      </a:pPr>
                      <a:r>
                        <a:rPr sz="1400" b="1" dirty="0">
                          <a:solidFill>
                            <a:srgbClr val="FFB800"/>
                          </a:solidFill>
                          <a:latin typeface="Calibri"/>
                          <a:cs typeface="Calibri"/>
                        </a:rPr>
                        <a:t>m</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23189" algn="r">
                        <a:lnSpc>
                          <a:spcPct val="100000"/>
                        </a:lnSpc>
                        <a:spcBef>
                          <a:spcPts val="360"/>
                        </a:spcBef>
                      </a:pPr>
                      <a:r>
                        <a:rPr sz="1400" b="1" dirty="0">
                          <a:solidFill>
                            <a:srgbClr val="FFB800"/>
                          </a:solidFill>
                          <a:latin typeface="Calibri"/>
                          <a:cs typeface="Calibri"/>
                        </a:rPr>
                        <a:t>n</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1590" algn="ctr">
                        <a:lnSpc>
                          <a:spcPct val="100000"/>
                        </a:lnSpc>
                        <a:spcBef>
                          <a:spcPts val="360"/>
                        </a:spcBef>
                      </a:pPr>
                      <a:r>
                        <a:rPr sz="1400" b="1" dirty="0">
                          <a:solidFill>
                            <a:srgbClr val="FFB800"/>
                          </a:solidFill>
                          <a:latin typeface="Calibri"/>
                          <a:cs typeface="Calibri"/>
                        </a:rPr>
                        <a:t>o</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14935" algn="r">
                        <a:lnSpc>
                          <a:spcPct val="100000"/>
                        </a:lnSpc>
                        <a:spcBef>
                          <a:spcPts val="360"/>
                        </a:spcBef>
                      </a:pPr>
                      <a:r>
                        <a:rPr sz="1400" b="1" dirty="0">
                          <a:solidFill>
                            <a:srgbClr val="FFB800"/>
                          </a:solidFill>
                          <a:latin typeface="Calibri"/>
                          <a:cs typeface="Calibri"/>
                        </a:rPr>
                        <a:t>p</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14935" algn="r">
                        <a:lnSpc>
                          <a:spcPct val="100000"/>
                        </a:lnSpc>
                        <a:spcBef>
                          <a:spcPts val="360"/>
                        </a:spcBef>
                      </a:pPr>
                      <a:r>
                        <a:rPr sz="1400" b="1" dirty="0">
                          <a:solidFill>
                            <a:srgbClr val="FFB800"/>
                          </a:solidFill>
                          <a:latin typeface="Calibri"/>
                          <a:cs typeface="Calibri"/>
                        </a:rPr>
                        <a:t>q</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1590" algn="ctr">
                        <a:lnSpc>
                          <a:spcPct val="100000"/>
                        </a:lnSpc>
                        <a:spcBef>
                          <a:spcPts val="360"/>
                        </a:spcBef>
                      </a:pPr>
                      <a:r>
                        <a:rPr sz="1400" b="1" dirty="0">
                          <a:solidFill>
                            <a:srgbClr val="FFB800"/>
                          </a:solidFill>
                          <a:latin typeface="Calibri"/>
                          <a:cs typeface="Calibri"/>
                        </a:rPr>
                        <a:t>r</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35890" algn="r">
                        <a:lnSpc>
                          <a:spcPct val="100000"/>
                        </a:lnSpc>
                        <a:spcBef>
                          <a:spcPts val="360"/>
                        </a:spcBef>
                      </a:pPr>
                      <a:r>
                        <a:rPr sz="1400" b="1" dirty="0">
                          <a:solidFill>
                            <a:srgbClr val="FFB800"/>
                          </a:solidFill>
                          <a:latin typeface="Calibri"/>
                          <a:cs typeface="Calibri"/>
                        </a:rPr>
                        <a:t>s</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5400" algn="ctr">
                        <a:lnSpc>
                          <a:spcPct val="100000"/>
                        </a:lnSpc>
                        <a:spcBef>
                          <a:spcPts val="360"/>
                        </a:spcBef>
                      </a:pPr>
                      <a:r>
                        <a:rPr sz="1400" b="1" dirty="0">
                          <a:solidFill>
                            <a:srgbClr val="FFB800"/>
                          </a:solidFill>
                          <a:latin typeface="Calibri"/>
                          <a:cs typeface="Calibri"/>
                        </a:rPr>
                        <a:t>t</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4765" algn="ctr">
                        <a:lnSpc>
                          <a:spcPct val="100000"/>
                        </a:lnSpc>
                        <a:spcBef>
                          <a:spcPts val="360"/>
                        </a:spcBef>
                      </a:pPr>
                      <a:r>
                        <a:rPr sz="1400" b="1" dirty="0">
                          <a:solidFill>
                            <a:srgbClr val="FFB800"/>
                          </a:solidFill>
                          <a:latin typeface="Calibri"/>
                          <a:cs typeface="Calibri"/>
                        </a:rPr>
                        <a:t>u</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23825" algn="r">
                        <a:lnSpc>
                          <a:spcPct val="100000"/>
                        </a:lnSpc>
                        <a:spcBef>
                          <a:spcPts val="360"/>
                        </a:spcBef>
                      </a:pPr>
                      <a:r>
                        <a:rPr sz="1400" b="1" dirty="0">
                          <a:solidFill>
                            <a:srgbClr val="FFB800"/>
                          </a:solidFill>
                          <a:latin typeface="Calibri"/>
                          <a:cs typeface="Calibri"/>
                        </a:rPr>
                        <a:t>v</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04139" algn="r">
                        <a:lnSpc>
                          <a:spcPct val="100000"/>
                        </a:lnSpc>
                        <a:spcBef>
                          <a:spcPts val="360"/>
                        </a:spcBef>
                      </a:pPr>
                      <a:r>
                        <a:rPr sz="1400" b="1" dirty="0">
                          <a:solidFill>
                            <a:srgbClr val="FFB800"/>
                          </a:solidFill>
                          <a:latin typeface="Calibri"/>
                          <a:cs typeface="Calibri"/>
                        </a:rPr>
                        <a:t>w</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6034" algn="ctr">
                        <a:lnSpc>
                          <a:spcPct val="100000"/>
                        </a:lnSpc>
                        <a:spcBef>
                          <a:spcPts val="360"/>
                        </a:spcBef>
                      </a:pPr>
                      <a:r>
                        <a:rPr sz="1400" b="1" dirty="0">
                          <a:solidFill>
                            <a:srgbClr val="FFB800"/>
                          </a:solidFill>
                          <a:latin typeface="Calibri"/>
                          <a:cs typeface="Calibri"/>
                        </a:rPr>
                        <a:t>x</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21920" algn="r">
                        <a:lnSpc>
                          <a:spcPct val="100000"/>
                        </a:lnSpc>
                        <a:spcBef>
                          <a:spcPts val="360"/>
                        </a:spcBef>
                      </a:pPr>
                      <a:r>
                        <a:rPr sz="1400" b="1" dirty="0">
                          <a:solidFill>
                            <a:srgbClr val="FFB800"/>
                          </a:solidFill>
                          <a:latin typeface="Calibri"/>
                          <a:cs typeface="Calibri"/>
                        </a:rPr>
                        <a:t>y</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7940" algn="ctr">
                        <a:lnSpc>
                          <a:spcPct val="100000"/>
                        </a:lnSpc>
                        <a:spcBef>
                          <a:spcPts val="360"/>
                        </a:spcBef>
                      </a:pPr>
                      <a:r>
                        <a:rPr sz="1400" b="1" dirty="0">
                          <a:solidFill>
                            <a:srgbClr val="FFB800"/>
                          </a:solidFill>
                          <a:latin typeface="Calibri"/>
                          <a:cs typeface="Calibri"/>
                        </a:rPr>
                        <a:t>z</a:t>
                      </a:r>
                      <a:endParaRPr sz="1400">
                        <a:latin typeface="Calibri"/>
                        <a:cs typeface="Calibri"/>
                      </a:endParaRPr>
                    </a:p>
                  </a:txBody>
                  <a:tcPr marL="0" marR="0"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extLst>
                  <a:ext uri="{0D108BD9-81ED-4DB2-BD59-A6C34878D82A}">
                    <a16:rowId xmlns:a16="http://schemas.microsoft.com/office/drawing/2014/main" val="10000"/>
                  </a:ext>
                </a:extLst>
              </a:tr>
              <a:tr h="365442">
                <a:tc>
                  <a:txBody>
                    <a:bodyPr/>
                    <a:lstStyle/>
                    <a:p>
                      <a:pPr marL="13335" algn="ctr">
                        <a:lnSpc>
                          <a:spcPct val="100000"/>
                        </a:lnSpc>
                        <a:spcBef>
                          <a:spcPts val="345"/>
                        </a:spcBef>
                      </a:pPr>
                      <a:r>
                        <a:rPr sz="1400" dirty="0">
                          <a:solidFill>
                            <a:srgbClr val="FFB800"/>
                          </a:solidFill>
                          <a:latin typeface="Calibri"/>
                          <a:cs typeface="Calibri"/>
                        </a:rPr>
                        <a:t>D</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5240" algn="ctr">
                        <a:lnSpc>
                          <a:spcPct val="100000"/>
                        </a:lnSpc>
                        <a:spcBef>
                          <a:spcPts val="345"/>
                        </a:spcBef>
                      </a:pPr>
                      <a:r>
                        <a:rPr sz="1400" dirty="0">
                          <a:solidFill>
                            <a:srgbClr val="FFB800"/>
                          </a:solidFill>
                          <a:latin typeface="Calibri"/>
                          <a:cs typeface="Calibri"/>
                        </a:rPr>
                        <a:t>K</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6510" algn="ctr">
                        <a:lnSpc>
                          <a:spcPct val="100000"/>
                        </a:lnSpc>
                        <a:spcBef>
                          <a:spcPts val="345"/>
                        </a:spcBef>
                      </a:pPr>
                      <a:r>
                        <a:rPr sz="1400" dirty="0">
                          <a:solidFill>
                            <a:srgbClr val="FFB800"/>
                          </a:solidFill>
                          <a:latin typeface="Calibri"/>
                          <a:cs typeface="Calibri"/>
                        </a:rPr>
                        <a:t>V</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24460">
                        <a:lnSpc>
                          <a:spcPct val="100000"/>
                        </a:lnSpc>
                        <a:spcBef>
                          <a:spcPts val="345"/>
                        </a:spcBef>
                      </a:pPr>
                      <a:r>
                        <a:rPr sz="1400" dirty="0">
                          <a:solidFill>
                            <a:srgbClr val="FFB800"/>
                          </a:solidFill>
                          <a:latin typeface="Calibri"/>
                          <a:cs typeface="Calibri"/>
                        </a:rPr>
                        <a:t>Q</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60020">
                        <a:lnSpc>
                          <a:spcPct val="100000"/>
                        </a:lnSpc>
                        <a:spcBef>
                          <a:spcPts val="345"/>
                        </a:spcBef>
                      </a:pPr>
                      <a:r>
                        <a:rPr sz="1400" dirty="0">
                          <a:solidFill>
                            <a:srgbClr val="FFB800"/>
                          </a:solidFill>
                          <a:latin typeface="Calibri"/>
                          <a:cs typeface="Calibri"/>
                        </a:rPr>
                        <a:t>F</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57480" algn="r">
                        <a:lnSpc>
                          <a:spcPct val="100000"/>
                        </a:lnSpc>
                        <a:spcBef>
                          <a:spcPts val="345"/>
                        </a:spcBef>
                      </a:pPr>
                      <a:r>
                        <a:rPr sz="1400" dirty="0">
                          <a:solidFill>
                            <a:srgbClr val="FFB800"/>
                          </a:solidFill>
                          <a:latin typeface="Calibri"/>
                          <a:cs typeface="Calibri"/>
                        </a:rPr>
                        <a:t>I</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7145" algn="ctr">
                        <a:lnSpc>
                          <a:spcPct val="100000"/>
                        </a:lnSpc>
                        <a:spcBef>
                          <a:spcPts val="345"/>
                        </a:spcBef>
                      </a:pPr>
                      <a:r>
                        <a:rPr sz="1400" dirty="0">
                          <a:solidFill>
                            <a:srgbClr val="FFB800"/>
                          </a:solidFill>
                          <a:latin typeface="Calibri"/>
                          <a:cs typeface="Calibri"/>
                        </a:rPr>
                        <a:t>B</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7145" algn="ctr">
                        <a:lnSpc>
                          <a:spcPct val="100000"/>
                        </a:lnSpc>
                        <a:spcBef>
                          <a:spcPts val="345"/>
                        </a:spcBef>
                      </a:pPr>
                      <a:r>
                        <a:rPr sz="1400" dirty="0">
                          <a:solidFill>
                            <a:srgbClr val="FFB800"/>
                          </a:solidFill>
                          <a:latin typeface="Calibri"/>
                          <a:cs typeface="Calibri"/>
                        </a:rPr>
                        <a:t>J</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9685" algn="ctr">
                        <a:lnSpc>
                          <a:spcPct val="100000"/>
                        </a:lnSpc>
                        <a:spcBef>
                          <a:spcPts val="345"/>
                        </a:spcBef>
                      </a:pPr>
                      <a:r>
                        <a:rPr sz="1400" dirty="0">
                          <a:solidFill>
                            <a:srgbClr val="FFB800"/>
                          </a:solidFill>
                          <a:latin typeface="Calibri"/>
                          <a:cs typeface="Calibri"/>
                        </a:rPr>
                        <a:t>W</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51130">
                        <a:lnSpc>
                          <a:spcPct val="100000"/>
                        </a:lnSpc>
                        <a:spcBef>
                          <a:spcPts val="345"/>
                        </a:spcBef>
                      </a:pPr>
                      <a:r>
                        <a:rPr sz="1400" dirty="0">
                          <a:solidFill>
                            <a:srgbClr val="FFB800"/>
                          </a:solidFill>
                          <a:latin typeface="Calibri"/>
                          <a:cs typeface="Calibri"/>
                        </a:rPr>
                        <a:t>P</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9685" algn="ctr">
                        <a:lnSpc>
                          <a:spcPct val="100000"/>
                        </a:lnSpc>
                        <a:spcBef>
                          <a:spcPts val="345"/>
                        </a:spcBef>
                      </a:pPr>
                      <a:r>
                        <a:rPr sz="1400" dirty="0">
                          <a:solidFill>
                            <a:srgbClr val="FFB800"/>
                          </a:solidFill>
                          <a:latin typeface="Calibri"/>
                          <a:cs typeface="Calibri"/>
                        </a:rPr>
                        <a:t>E</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0320" algn="ctr">
                        <a:lnSpc>
                          <a:spcPct val="100000"/>
                        </a:lnSpc>
                        <a:spcBef>
                          <a:spcPts val="345"/>
                        </a:spcBef>
                      </a:pPr>
                      <a:r>
                        <a:rPr sz="1400" dirty="0">
                          <a:solidFill>
                            <a:srgbClr val="FFB800"/>
                          </a:solidFill>
                          <a:latin typeface="Calibri"/>
                          <a:cs typeface="Calibri"/>
                        </a:rPr>
                        <a:t>S</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133350">
                        <a:lnSpc>
                          <a:spcPct val="100000"/>
                        </a:lnSpc>
                        <a:spcBef>
                          <a:spcPts val="345"/>
                        </a:spcBef>
                      </a:pPr>
                      <a:r>
                        <a:rPr sz="1400" dirty="0">
                          <a:solidFill>
                            <a:srgbClr val="FFB800"/>
                          </a:solidFill>
                          <a:latin typeface="Calibri"/>
                          <a:cs typeface="Calibri"/>
                        </a:rPr>
                        <a:t>C</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22555" algn="r">
                        <a:lnSpc>
                          <a:spcPct val="100000"/>
                        </a:lnSpc>
                        <a:spcBef>
                          <a:spcPts val="345"/>
                        </a:spcBef>
                      </a:pPr>
                      <a:r>
                        <a:rPr sz="1400" dirty="0">
                          <a:solidFill>
                            <a:srgbClr val="FFB800"/>
                          </a:solidFill>
                          <a:latin typeface="Calibri"/>
                          <a:cs typeface="Calibri"/>
                        </a:rPr>
                        <a:t>X</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2225" algn="ctr">
                        <a:lnSpc>
                          <a:spcPct val="100000"/>
                        </a:lnSpc>
                        <a:spcBef>
                          <a:spcPts val="345"/>
                        </a:spcBef>
                      </a:pPr>
                      <a:r>
                        <a:rPr sz="1400" dirty="0">
                          <a:solidFill>
                            <a:srgbClr val="FFB800"/>
                          </a:solidFill>
                          <a:latin typeface="Calibri"/>
                          <a:cs typeface="Calibri"/>
                        </a:rPr>
                        <a:t>H</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33350" algn="r">
                        <a:lnSpc>
                          <a:spcPct val="100000"/>
                        </a:lnSpc>
                        <a:spcBef>
                          <a:spcPts val="345"/>
                        </a:spcBef>
                      </a:pPr>
                      <a:r>
                        <a:rPr sz="1400" dirty="0">
                          <a:solidFill>
                            <a:srgbClr val="FFB800"/>
                          </a:solidFill>
                          <a:latin typeface="Calibri"/>
                          <a:cs typeface="Calibri"/>
                        </a:rPr>
                        <a:t>T</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94615" algn="r">
                        <a:lnSpc>
                          <a:spcPct val="100000"/>
                        </a:lnSpc>
                        <a:spcBef>
                          <a:spcPts val="345"/>
                        </a:spcBef>
                      </a:pPr>
                      <a:r>
                        <a:rPr sz="1400" dirty="0">
                          <a:solidFill>
                            <a:srgbClr val="FFB800"/>
                          </a:solidFill>
                          <a:latin typeface="Calibri"/>
                          <a:cs typeface="Calibri"/>
                        </a:rPr>
                        <a:t>M</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0955" algn="ctr">
                        <a:lnSpc>
                          <a:spcPct val="100000"/>
                        </a:lnSpc>
                        <a:spcBef>
                          <a:spcPts val="345"/>
                        </a:spcBef>
                      </a:pPr>
                      <a:r>
                        <a:rPr sz="1400" dirty="0">
                          <a:solidFill>
                            <a:srgbClr val="FFB800"/>
                          </a:solidFill>
                          <a:latin typeface="Calibri"/>
                          <a:cs typeface="Calibri"/>
                        </a:rPr>
                        <a:t>Y</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12395" algn="r">
                        <a:lnSpc>
                          <a:spcPct val="100000"/>
                        </a:lnSpc>
                        <a:spcBef>
                          <a:spcPts val="345"/>
                        </a:spcBef>
                      </a:pPr>
                      <a:r>
                        <a:rPr sz="1400" dirty="0">
                          <a:solidFill>
                            <a:srgbClr val="FFB800"/>
                          </a:solidFill>
                          <a:latin typeface="Calibri"/>
                          <a:cs typeface="Calibri"/>
                        </a:rPr>
                        <a:t>A</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7305" algn="ctr">
                        <a:lnSpc>
                          <a:spcPct val="100000"/>
                        </a:lnSpc>
                        <a:spcBef>
                          <a:spcPts val="345"/>
                        </a:spcBef>
                      </a:pPr>
                      <a:r>
                        <a:rPr sz="1400" dirty="0">
                          <a:solidFill>
                            <a:srgbClr val="FFB800"/>
                          </a:solidFill>
                          <a:latin typeface="Calibri"/>
                          <a:cs typeface="Calibri"/>
                        </a:rPr>
                        <a:t>U</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4130" algn="ctr">
                        <a:lnSpc>
                          <a:spcPct val="100000"/>
                        </a:lnSpc>
                        <a:spcBef>
                          <a:spcPts val="345"/>
                        </a:spcBef>
                      </a:pPr>
                      <a:r>
                        <a:rPr sz="1400" dirty="0">
                          <a:solidFill>
                            <a:srgbClr val="FFB800"/>
                          </a:solidFill>
                          <a:latin typeface="Calibri"/>
                          <a:cs typeface="Calibri"/>
                        </a:rPr>
                        <a:t>O</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32080" algn="r">
                        <a:lnSpc>
                          <a:spcPct val="100000"/>
                        </a:lnSpc>
                        <a:spcBef>
                          <a:spcPts val="345"/>
                        </a:spcBef>
                      </a:pPr>
                      <a:r>
                        <a:rPr sz="1400" dirty="0">
                          <a:solidFill>
                            <a:srgbClr val="FFB800"/>
                          </a:solidFill>
                          <a:latin typeface="Calibri"/>
                          <a:cs typeface="Calibri"/>
                        </a:rPr>
                        <a:t>L</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20014" algn="r">
                        <a:lnSpc>
                          <a:spcPct val="100000"/>
                        </a:lnSpc>
                        <a:spcBef>
                          <a:spcPts val="345"/>
                        </a:spcBef>
                      </a:pPr>
                      <a:r>
                        <a:rPr sz="1400" dirty="0">
                          <a:solidFill>
                            <a:srgbClr val="FFB800"/>
                          </a:solidFill>
                          <a:latin typeface="Calibri"/>
                          <a:cs typeface="Calibri"/>
                        </a:rPr>
                        <a:t>R</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6670" algn="ctr">
                        <a:lnSpc>
                          <a:spcPct val="100000"/>
                        </a:lnSpc>
                        <a:spcBef>
                          <a:spcPts val="345"/>
                        </a:spcBef>
                      </a:pPr>
                      <a:r>
                        <a:rPr sz="1400" dirty="0">
                          <a:solidFill>
                            <a:srgbClr val="FFB800"/>
                          </a:solidFill>
                          <a:latin typeface="Calibri"/>
                          <a:cs typeface="Calibri"/>
                        </a:rPr>
                        <a:t>G</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R="131445" algn="r">
                        <a:lnSpc>
                          <a:spcPct val="100000"/>
                        </a:lnSpc>
                        <a:spcBef>
                          <a:spcPts val="345"/>
                        </a:spcBef>
                      </a:pPr>
                      <a:r>
                        <a:rPr sz="1400" dirty="0">
                          <a:solidFill>
                            <a:srgbClr val="FFB800"/>
                          </a:solidFill>
                          <a:latin typeface="Calibri"/>
                          <a:cs typeface="Calibri"/>
                        </a:rPr>
                        <a:t>Z</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marL="28575" algn="ctr">
                        <a:lnSpc>
                          <a:spcPct val="100000"/>
                        </a:lnSpc>
                        <a:spcBef>
                          <a:spcPts val="345"/>
                        </a:spcBef>
                      </a:pPr>
                      <a:r>
                        <a:rPr sz="1400" dirty="0">
                          <a:solidFill>
                            <a:srgbClr val="FFB800"/>
                          </a:solidFill>
                          <a:latin typeface="Calibri"/>
                          <a:cs typeface="Calibri"/>
                        </a:rPr>
                        <a:t>N</a:t>
                      </a:r>
                      <a:endParaRPr sz="1400">
                        <a:latin typeface="Calibri"/>
                        <a:cs typeface="Calibri"/>
                      </a:endParaRPr>
                    </a:p>
                  </a:txBody>
                  <a:tcPr marL="0" marR="0" marT="4381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71855" y="0"/>
            <a:ext cx="5288280" cy="6879590"/>
            <a:chOff x="871855" y="0"/>
            <a:chExt cx="528828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71855" y="2464117"/>
              <a:ext cx="5288280" cy="4358640"/>
            </a:xfrm>
            <a:prstGeom prst="rect">
              <a:avLst/>
            </a:prstGeom>
          </p:spPr>
        </p:pic>
        <p:pic>
          <p:nvPicPr>
            <p:cNvPr id="6" name="object 6"/>
            <p:cNvPicPr/>
            <p:nvPr/>
          </p:nvPicPr>
          <p:blipFill>
            <a:blip r:embed="rId3" cstate="print"/>
            <a:stretch>
              <a:fillRect/>
            </a:stretch>
          </p:blipFill>
          <p:spPr>
            <a:xfrm>
              <a:off x="1066800" y="2659380"/>
              <a:ext cx="4718367" cy="3788727"/>
            </a:xfrm>
            <a:prstGeom prst="rect">
              <a:avLst/>
            </a:prstGeom>
          </p:spPr>
        </p:pic>
      </p:grpSp>
      <p:sp>
        <p:nvSpPr>
          <p:cNvPr id="7" name="object 7"/>
          <p:cNvSpPr txBox="1">
            <a:spLocks noGrp="1"/>
          </p:cNvSpPr>
          <p:nvPr>
            <p:ph type="title"/>
          </p:nvPr>
        </p:nvSpPr>
        <p:spPr>
          <a:xfrm>
            <a:off x="373379" y="718184"/>
            <a:ext cx="9660256" cy="464871"/>
          </a:xfrm>
          <a:prstGeom prst="rect">
            <a:avLst/>
          </a:prstGeom>
        </p:spPr>
        <p:txBody>
          <a:bodyPr vert="horz" wrap="square" lIns="0" tIns="41275" rIns="0" bIns="0" rtlCol="0">
            <a:spAutoFit/>
          </a:bodyPr>
          <a:lstStyle/>
          <a:p>
            <a:pPr marL="12700" marR="5080">
              <a:lnSpc>
                <a:spcPts val="3279"/>
              </a:lnSpc>
              <a:spcBef>
                <a:spcPts val="325"/>
              </a:spcBef>
            </a:pPr>
            <a:r>
              <a:rPr sz="2850" spc="200" dirty="0"/>
              <a:t>Ασφάλεια</a:t>
            </a:r>
            <a:r>
              <a:rPr sz="2850" spc="130" dirty="0"/>
              <a:t> </a:t>
            </a:r>
            <a:r>
              <a:rPr sz="2850" spc="210" dirty="0"/>
              <a:t>μονοαλφαβητικού </a:t>
            </a:r>
            <a:r>
              <a:rPr sz="2850" spc="-695" dirty="0"/>
              <a:t> </a:t>
            </a:r>
            <a:r>
              <a:rPr sz="2850" spc="204" dirty="0"/>
              <a:t>κρυπτογραφήματος</a:t>
            </a:r>
            <a:endParaRPr sz="2850" dirty="0"/>
          </a:p>
        </p:txBody>
      </p:sp>
      <p:sp>
        <p:nvSpPr>
          <p:cNvPr id="8" name="object 8"/>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p:nvPr/>
        </p:nvSpPr>
        <p:spPr>
          <a:xfrm>
            <a:off x="373379" y="1386159"/>
            <a:ext cx="11262995" cy="1231265"/>
          </a:xfrm>
          <a:prstGeom prst="rect">
            <a:avLst/>
          </a:prstGeom>
        </p:spPr>
        <p:txBody>
          <a:bodyPr vert="horz" wrap="square" lIns="0" tIns="12700" rIns="0" bIns="0" rtlCol="0">
            <a:spAutoFit/>
          </a:bodyPr>
          <a:lstStyle/>
          <a:p>
            <a:pPr marL="287020" marR="5080" indent="-274320">
              <a:lnSpc>
                <a:spcPct val="100000"/>
              </a:lnSpc>
              <a:spcBef>
                <a:spcPts val="100"/>
              </a:spcBef>
              <a:buClr>
                <a:srgbClr val="FFB800"/>
              </a:buClr>
              <a:buSzPct val="128000"/>
              <a:buFont typeface="MS Gothic"/>
              <a:buChar char="▪"/>
              <a:tabLst>
                <a:tab pos="286385" algn="l"/>
                <a:tab pos="287020" algn="l"/>
              </a:tabLst>
            </a:pPr>
            <a:r>
              <a:rPr lang="el-GR" sz="1250" spc="114" dirty="0">
                <a:solidFill>
                  <a:srgbClr val="FFFFFF"/>
                </a:solidFill>
                <a:latin typeface="Calibri"/>
                <a:cs typeface="Calibri"/>
              </a:rPr>
              <a:t>Η γραμμή του "</a:t>
            </a:r>
            <a:r>
              <a:rPr lang="el-GR" sz="1250" spc="114" dirty="0" err="1">
                <a:solidFill>
                  <a:srgbClr val="FFFFFF"/>
                </a:solidFill>
                <a:latin typeface="Calibri"/>
                <a:cs typeface="Calibri"/>
              </a:rPr>
              <a:t>κρυπτοαλφάβητου</a:t>
            </a:r>
            <a:r>
              <a:rPr lang="el-GR" sz="1250" spc="114" dirty="0">
                <a:solidFill>
                  <a:srgbClr val="FFFFFF"/>
                </a:solidFill>
                <a:latin typeface="Calibri"/>
                <a:cs typeface="Calibri"/>
              </a:rPr>
              <a:t>" μπορεί να είναι οποιαδήποτε μετάθεση των 26 γραμμάτων του αλφαβήτου, πράγμα που σημαίνει ότι υπάρχουν 26! (πάνω από 4 × 10²⁶) πιθανά κλειδιά.</a:t>
            </a:r>
          </a:p>
          <a:p>
            <a:pPr marL="287020" marR="5080" indent="-274320">
              <a:lnSpc>
                <a:spcPct val="100000"/>
              </a:lnSpc>
              <a:spcBef>
                <a:spcPts val="100"/>
              </a:spcBef>
              <a:buClr>
                <a:srgbClr val="FFB800"/>
              </a:buClr>
              <a:buSzPct val="128000"/>
              <a:buFont typeface="MS Gothic"/>
              <a:buChar char="▪"/>
              <a:tabLst>
                <a:tab pos="286385" algn="l"/>
                <a:tab pos="287020" algn="l"/>
              </a:tabLst>
            </a:pPr>
            <a:endParaRPr lang="el-GR" sz="1250" spc="114" dirty="0">
              <a:solidFill>
                <a:srgbClr val="FFFFFF"/>
              </a:solidFill>
              <a:latin typeface="Calibri"/>
              <a:cs typeface="Calibri"/>
            </a:endParaRPr>
          </a:p>
          <a:p>
            <a:pPr marL="287020" marR="5080" indent="-274320">
              <a:lnSpc>
                <a:spcPct val="100000"/>
              </a:lnSpc>
              <a:spcBef>
                <a:spcPts val="100"/>
              </a:spcBef>
              <a:buClr>
                <a:srgbClr val="FFB800"/>
              </a:buClr>
              <a:buSzPct val="128000"/>
              <a:buFont typeface="MS Gothic"/>
              <a:buChar char="▪"/>
              <a:tabLst>
                <a:tab pos="286385" algn="l"/>
                <a:tab pos="287020" algn="l"/>
              </a:tabLst>
            </a:pPr>
            <a:r>
              <a:rPr lang="el-GR" sz="1250" spc="114" dirty="0">
                <a:solidFill>
                  <a:srgbClr val="FFFFFF"/>
                </a:solidFill>
                <a:latin typeface="Calibri"/>
                <a:cs typeface="Calibri"/>
              </a:rPr>
              <a:t>    Με τόσα πολλά κλειδιά, θα μπορούσε κανείς να νομίσει ότι το σύστημα είναι ασφαλές –</a:t>
            </a:r>
          </a:p>
          <a:p>
            <a:pPr marL="287020" marR="5080" indent="-274320">
              <a:lnSpc>
                <a:spcPct val="100000"/>
              </a:lnSpc>
              <a:spcBef>
                <a:spcPts val="100"/>
              </a:spcBef>
              <a:buClr>
                <a:srgbClr val="FFB800"/>
              </a:buClr>
              <a:buSzPct val="128000"/>
              <a:buFont typeface="MS Gothic"/>
              <a:buChar char="▪"/>
              <a:tabLst>
                <a:tab pos="286385" algn="l"/>
                <a:tab pos="287020" algn="l"/>
              </a:tabLst>
            </a:pPr>
            <a:endParaRPr lang="el-GR" sz="1250" spc="114" dirty="0">
              <a:solidFill>
                <a:srgbClr val="FFFFFF"/>
              </a:solidFill>
              <a:latin typeface="Calibri"/>
              <a:cs typeface="Calibri"/>
            </a:endParaRPr>
          </a:p>
          <a:p>
            <a:pPr marL="287020" marR="5080" indent="-274320">
              <a:lnSpc>
                <a:spcPct val="100000"/>
              </a:lnSpc>
              <a:spcBef>
                <a:spcPts val="100"/>
              </a:spcBef>
              <a:buClr>
                <a:srgbClr val="FFB800"/>
              </a:buClr>
              <a:buSzPct val="128000"/>
              <a:buFont typeface="MS Gothic"/>
              <a:buChar char="▪"/>
              <a:tabLst>
                <a:tab pos="286385" algn="l"/>
                <a:tab pos="287020" algn="l"/>
              </a:tabLst>
            </a:pPr>
            <a:r>
              <a:rPr lang="el-GR" sz="1250" spc="114" dirty="0">
                <a:solidFill>
                  <a:srgbClr val="FFFFFF"/>
                </a:solidFill>
                <a:latin typeface="Calibri"/>
                <a:cs typeface="Calibri"/>
              </a:rPr>
              <a:t>    Όμως αυτό θα ήταν !!!ΛΑΘΟΣ!!!.</a:t>
            </a:r>
            <a:endParaRPr lang="el-GR" sz="1250" dirty="0">
              <a:latin typeface="Calibri"/>
              <a:cs typeface="Calibri"/>
            </a:endParaRPr>
          </a:p>
        </p:txBody>
      </p:sp>
      <p:sp>
        <p:nvSpPr>
          <p:cNvPr id="13" name="object 13"/>
          <p:cNvSpPr txBox="1"/>
          <p:nvPr/>
        </p:nvSpPr>
        <p:spPr>
          <a:xfrm>
            <a:off x="6310354" y="3056133"/>
            <a:ext cx="4027170" cy="3411190"/>
          </a:xfrm>
          <a:prstGeom prst="rect">
            <a:avLst/>
          </a:prstGeom>
        </p:spPr>
        <p:txBody>
          <a:bodyPr vert="horz" wrap="square" lIns="0" tIns="12700" rIns="0" bIns="0" rtlCol="0">
            <a:spAutoFit/>
          </a:bodyPr>
          <a:lstStyle/>
          <a:p>
            <a:pPr marL="12700">
              <a:lnSpc>
                <a:spcPct val="100000"/>
              </a:lnSpc>
              <a:spcBef>
                <a:spcPts val="100"/>
              </a:spcBef>
            </a:pPr>
            <a:r>
              <a:rPr lang="el-GR" sz="1250" b="1" i="1" spc="60" dirty="0">
                <a:solidFill>
                  <a:srgbClr val="FFB800"/>
                </a:solidFill>
                <a:latin typeface="Arial"/>
                <a:cs typeface="Arial"/>
              </a:rPr>
              <a:t>Το πρόβλημα σχετίζεται με τα χαρακτηριστικά της γλώσσας:</a:t>
            </a:r>
          </a:p>
          <a:p>
            <a:pPr marL="12700">
              <a:lnSpc>
                <a:spcPct val="100000"/>
              </a:lnSpc>
              <a:spcBef>
                <a:spcPts val="100"/>
              </a:spcBef>
            </a:pPr>
            <a:endParaRPr lang="el-GR" sz="1250" b="1" i="1" spc="60" dirty="0">
              <a:solidFill>
                <a:srgbClr val="FFB800"/>
              </a:solidFill>
              <a:latin typeface="Arial"/>
              <a:cs typeface="Arial"/>
            </a:endParaRPr>
          </a:p>
          <a:p>
            <a:pPr marL="12700">
              <a:lnSpc>
                <a:spcPct val="100000"/>
              </a:lnSpc>
              <a:spcBef>
                <a:spcPts val="100"/>
              </a:spcBef>
            </a:pPr>
            <a:r>
              <a:rPr lang="el-GR" sz="1250" b="1" i="1" spc="60" dirty="0">
                <a:solidFill>
                  <a:srgbClr val="FFB800"/>
                </a:solidFill>
                <a:latin typeface="Arial"/>
                <a:cs typeface="Arial"/>
              </a:rPr>
              <a:t>    Δεν είναι απαραίτητο να υπάρχουν όλα τα γράμματα για να κατανοήσουμε ένα κείμενο στα αγγλικά.</a:t>
            </a:r>
          </a:p>
          <a:p>
            <a:pPr marL="12700">
              <a:lnSpc>
                <a:spcPct val="100000"/>
              </a:lnSpc>
              <a:spcBef>
                <a:spcPts val="100"/>
              </a:spcBef>
            </a:pPr>
            <a:endParaRPr lang="el-GR" sz="1250" b="1" i="1" spc="60" dirty="0">
              <a:solidFill>
                <a:srgbClr val="FFB800"/>
              </a:solidFill>
              <a:latin typeface="Arial"/>
              <a:cs typeface="Arial"/>
            </a:endParaRPr>
          </a:p>
          <a:p>
            <a:pPr marL="12700">
              <a:lnSpc>
                <a:spcPct val="100000"/>
              </a:lnSpc>
              <a:spcBef>
                <a:spcPts val="100"/>
              </a:spcBef>
            </a:pPr>
            <a:r>
              <a:rPr lang="el-GR" sz="1250" b="1" i="1" spc="60" dirty="0">
                <a:solidFill>
                  <a:srgbClr val="FFB800"/>
                </a:solidFill>
                <a:latin typeface="Arial"/>
                <a:cs typeface="Arial"/>
              </a:rPr>
              <a:t>    Οι ανθρώπινες γλώσσες περιέχουν πλεονασμό.</a:t>
            </a:r>
          </a:p>
          <a:p>
            <a:pPr marL="12700">
              <a:lnSpc>
                <a:spcPct val="100000"/>
              </a:lnSpc>
              <a:spcBef>
                <a:spcPts val="100"/>
              </a:spcBef>
            </a:pPr>
            <a:endParaRPr lang="el-GR" sz="1250" b="1" i="1" spc="60" dirty="0">
              <a:solidFill>
                <a:srgbClr val="FFB800"/>
              </a:solidFill>
              <a:latin typeface="Arial"/>
              <a:cs typeface="Arial"/>
            </a:endParaRPr>
          </a:p>
          <a:p>
            <a:pPr marL="12700">
              <a:lnSpc>
                <a:spcPct val="100000"/>
              </a:lnSpc>
              <a:spcBef>
                <a:spcPts val="100"/>
              </a:spcBef>
            </a:pPr>
            <a:r>
              <a:rPr lang="el-GR" sz="1250" b="1" i="1" spc="60" dirty="0">
                <a:solidFill>
                  <a:srgbClr val="FFB800"/>
                </a:solidFill>
                <a:latin typeface="Arial"/>
                <a:cs typeface="Arial"/>
              </a:rPr>
              <a:t>    Στην αγγλική γλώσσα, το γράμμα E είναι μακράν το πιο συχνό.</a:t>
            </a:r>
          </a:p>
          <a:p>
            <a:pPr marL="12700">
              <a:lnSpc>
                <a:spcPct val="100000"/>
              </a:lnSpc>
              <a:spcBef>
                <a:spcPts val="100"/>
              </a:spcBef>
            </a:pPr>
            <a:endParaRPr lang="el-GR" sz="1250" b="1" i="1" spc="60" dirty="0">
              <a:solidFill>
                <a:srgbClr val="FFB800"/>
              </a:solidFill>
              <a:latin typeface="Arial"/>
              <a:cs typeface="Arial"/>
            </a:endParaRPr>
          </a:p>
          <a:p>
            <a:pPr marL="12700">
              <a:lnSpc>
                <a:spcPct val="100000"/>
              </a:lnSpc>
              <a:spcBef>
                <a:spcPts val="100"/>
              </a:spcBef>
            </a:pPr>
            <a:r>
              <a:rPr lang="el-GR" sz="1250" b="1" i="1" spc="60" dirty="0">
                <a:solidFill>
                  <a:srgbClr val="FFB800"/>
                </a:solidFill>
                <a:latin typeface="Arial"/>
                <a:cs typeface="Arial"/>
              </a:rPr>
              <a:t>    Ακολουθούν τα T, R, N, I, O, A, S.</a:t>
            </a:r>
          </a:p>
          <a:p>
            <a:pPr marL="12700">
              <a:lnSpc>
                <a:spcPct val="100000"/>
              </a:lnSpc>
              <a:spcBef>
                <a:spcPts val="100"/>
              </a:spcBef>
            </a:pPr>
            <a:endParaRPr lang="el-GR" sz="1250" b="1" i="1" spc="60" dirty="0">
              <a:solidFill>
                <a:srgbClr val="FFB800"/>
              </a:solidFill>
              <a:latin typeface="Arial"/>
              <a:cs typeface="Arial"/>
            </a:endParaRPr>
          </a:p>
          <a:p>
            <a:pPr marL="12700">
              <a:lnSpc>
                <a:spcPct val="100000"/>
              </a:lnSpc>
              <a:spcBef>
                <a:spcPts val="100"/>
              </a:spcBef>
            </a:pPr>
            <a:r>
              <a:rPr lang="el-GR" sz="1250" b="1" i="1" spc="60" dirty="0">
                <a:solidFill>
                  <a:srgbClr val="FFB800"/>
                </a:solidFill>
                <a:latin typeface="Arial"/>
                <a:cs typeface="Arial"/>
              </a:rPr>
              <a:t>    Άλλα γράμματα, όπως τα Z, J, K, Q, X, είναι σχετικά σπάνια.</a:t>
            </a:r>
            <a:endParaRPr lang="el-GR" sz="1250" dirty="0">
              <a:latin typeface="Calibri"/>
              <a:cs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83804" y="-457200"/>
            <a:ext cx="5547360" cy="6837680"/>
            <a:chOff x="6644640" y="8889"/>
            <a:chExt cx="554736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6644640" y="1322704"/>
              <a:ext cx="5547359" cy="2083117"/>
            </a:xfrm>
            <a:prstGeom prst="rect">
              <a:avLst/>
            </a:prstGeom>
          </p:spPr>
        </p:pic>
        <p:pic>
          <p:nvPicPr>
            <p:cNvPr id="5" name="object 5"/>
            <p:cNvPicPr/>
            <p:nvPr/>
          </p:nvPicPr>
          <p:blipFill>
            <a:blip r:embed="rId3" cstate="print"/>
            <a:stretch>
              <a:fillRect/>
            </a:stretch>
          </p:blipFill>
          <p:spPr>
            <a:xfrm>
              <a:off x="6839585" y="1517967"/>
              <a:ext cx="5053647" cy="1513205"/>
            </a:xfrm>
            <a:prstGeom prst="rect">
              <a:avLst/>
            </a:prstGeom>
          </p:spPr>
        </p:pic>
        <p:sp>
          <p:nvSpPr>
            <p:cNvPr id="6" name="object 6"/>
            <p:cNvSpPr/>
            <p:nvPr/>
          </p:nvSpPr>
          <p:spPr>
            <a:xfrm>
              <a:off x="7050087" y="1562100"/>
              <a:ext cx="678180" cy="187325"/>
            </a:xfrm>
            <a:custGeom>
              <a:avLst/>
              <a:gdLst/>
              <a:ahLst/>
              <a:cxnLst/>
              <a:rect l="l" t="t" r="r" b="b"/>
              <a:pathLst>
                <a:path w="678179" h="187325">
                  <a:moveTo>
                    <a:pt x="0" y="187325"/>
                  </a:moveTo>
                  <a:lnTo>
                    <a:pt x="678179" y="187325"/>
                  </a:lnTo>
                  <a:lnTo>
                    <a:pt x="678179" y="0"/>
                  </a:lnTo>
                  <a:lnTo>
                    <a:pt x="0" y="0"/>
                  </a:lnTo>
                  <a:lnTo>
                    <a:pt x="0" y="187325"/>
                  </a:lnTo>
                </a:path>
              </a:pathLst>
            </a:custGeom>
            <a:ln w="15875">
              <a:solidFill>
                <a:srgbClr val="00AF4F"/>
              </a:solidFill>
            </a:ln>
          </p:spPr>
          <p:txBody>
            <a:bodyPr wrap="square" lIns="0" tIns="0" rIns="0" bIns="0" rtlCol="0"/>
            <a:lstStyle/>
            <a:p>
              <a:endParaRPr/>
            </a:p>
          </p:txBody>
        </p:sp>
        <p:sp>
          <p:nvSpPr>
            <p:cNvPr id="7" name="object 7"/>
            <p:cNvSpPr/>
            <p:nvPr/>
          </p:nvSpPr>
          <p:spPr>
            <a:xfrm>
              <a:off x="7050087" y="1811972"/>
              <a:ext cx="678180" cy="186055"/>
            </a:xfrm>
            <a:custGeom>
              <a:avLst/>
              <a:gdLst/>
              <a:ahLst/>
              <a:cxnLst/>
              <a:rect l="l" t="t" r="r" b="b"/>
              <a:pathLst>
                <a:path w="678179" h="186055">
                  <a:moveTo>
                    <a:pt x="0" y="186054"/>
                  </a:moveTo>
                  <a:lnTo>
                    <a:pt x="678179" y="186054"/>
                  </a:lnTo>
                  <a:lnTo>
                    <a:pt x="678179" y="0"/>
                  </a:lnTo>
                  <a:lnTo>
                    <a:pt x="0" y="0"/>
                  </a:lnTo>
                  <a:lnTo>
                    <a:pt x="0" y="186054"/>
                  </a:lnTo>
                </a:path>
              </a:pathLst>
            </a:custGeom>
            <a:ln w="15875">
              <a:solidFill>
                <a:srgbClr val="7028D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549832"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0" name="object 10"/>
          <p:cNvSpPr txBox="1">
            <a:spLocks noGrp="1"/>
          </p:cNvSpPr>
          <p:nvPr>
            <p:ph type="title"/>
          </p:nvPr>
        </p:nvSpPr>
        <p:spPr>
          <a:xfrm>
            <a:off x="3849370" y="267652"/>
            <a:ext cx="4503420" cy="459740"/>
          </a:xfrm>
          <a:prstGeom prst="rect">
            <a:avLst/>
          </a:prstGeom>
        </p:spPr>
        <p:txBody>
          <a:bodyPr vert="horz" wrap="square" lIns="0" tIns="12700" rIns="0" bIns="0" rtlCol="0">
            <a:spAutoFit/>
          </a:bodyPr>
          <a:lstStyle/>
          <a:p>
            <a:pPr marL="12700">
              <a:lnSpc>
                <a:spcPct val="100000"/>
              </a:lnSpc>
              <a:spcBef>
                <a:spcPts val="100"/>
              </a:spcBef>
            </a:pPr>
            <a:r>
              <a:rPr sz="2850" spc="60" dirty="0"/>
              <a:t>Παράδειγμα</a:t>
            </a:r>
            <a:r>
              <a:rPr sz="2850" spc="5" dirty="0"/>
              <a:t> </a:t>
            </a:r>
            <a:r>
              <a:rPr sz="2850" spc="125" dirty="0"/>
              <a:t>κρυπτανάλυσης</a:t>
            </a:r>
            <a:endParaRPr sz="2850"/>
          </a:p>
        </p:txBody>
      </p:sp>
      <p:sp>
        <p:nvSpPr>
          <p:cNvPr id="11" name="object 11"/>
          <p:cNvSpPr txBox="1"/>
          <p:nvPr/>
        </p:nvSpPr>
        <p:spPr>
          <a:xfrm>
            <a:off x="779780" y="1074102"/>
            <a:ext cx="4370070" cy="1539875"/>
          </a:xfrm>
          <a:prstGeom prst="rect">
            <a:avLst/>
          </a:prstGeom>
        </p:spPr>
        <p:txBody>
          <a:bodyPr vert="horz" wrap="square" lIns="0" tIns="12700" rIns="0" bIns="0" rtlCol="0">
            <a:spAutoFit/>
          </a:bodyPr>
          <a:lstStyle/>
          <a:p>
            <a:pPr marL="12700">
              <a:lnSpc>
                <a:spcPct val="100000"/>
              </a:lnSpc>
              <a:spcBef>
                <a:spcPts val="100"/>
              </a:spcBef>
            </a:pPr>
            <a:r>
              <a:rPr sz="1600" spc="160" dirty="0">
                <a:solidFill>
                  <a:srgbClr val="FFB800"/>
                </a:solidFill>
                <a:latin typeface="Calibri"/>
                <a:cs typeface="Calibri"/>
              </a:rPr>
              <a:t>Δεδομένο</a:t>
            </a:r>
            <a:r>
              <a:rPr sz="1600" spc="65" dirty="0">
                <a:solidFill>
                  <a:srgbClr val="FFB800"/>
                </a:solidFill>
                <a:latin typeface="Calibri"/>
                <a:cs typeface="Calibri"/>
              </a:rPr>
              <a:t> </a:t>
            </a:r>
            <a:r>
              <a:rPr sz="1600" spc="150" dirty="0">
                <a:solidFill>
                  <a:srgbClr val="FFB800"/>
                </a:solidFill>
                <a:latin typeface="Calibri"/>
                <a:cs typeface="Calibri"/>
              </a:rPr>
              <a:t>κρυπτογραφημένο</a:t>
            </a:r>
            <a:r>
              <a:rPr sz="1600" spc="50" dirty="0">
                <a:solidFill>
                  <a:srgbClr val="FFB800"/>
                </a:solidFill>
                <a:latin typeface="Calibri"/>
                <a:cs typeface="Calibri"/>
              </a:rPr>
              <a:t> </a:t>
            </a:r>
            <a:r>
              <a:rPr sz="1600" spc="125" dirty="0">
                <a:solidFill>
                  <a:srgbClr val="FFB800"/>
                </a:solidFill>
                <a:latin typeface="Calibri"/>
                <a:cs typeface="Calibri"/>
              </a:rPr>
              <a:t>κείμενο:</a:t>
            </a:r>
            <a:endParaRPr sz="1600">
              <a:latin typeface="Calibri"/>
              <a:cs typeface="Calibri"/>
            </a:endParaRPr>
          </a:p>
          <a:p>
            <a:pPr>
              <a:lnSpc>
                <a:spcPct val="100000"/>
              </a:lnSpc>
              <a:spcBef>
                <a:spcPts val="10"/>
              </a:spcBef>
            </a:pPr>
            <a:endParaRPr sz="1250">
              <a:latin typeface="Calibri"/>
              <a:cs typeface="Calibri"/>
            </a:endParaRPr>
          </a:p>
          <a:p>
            <a:pPr marL="137795" marR="5080" algn="just">
              <a:lnSpc>
                <a:spcPts val="1510"/>
              </a:lnSpc>
            </a:pPr>
            <a:r>
              <a:rPr sz="1400" spc="-15" dirty="0">
                <a:solidFill>
                  <a:srgbClr val="FFB800"/>
                </a:solidFill>
                <a:latin typeface="Courier New"/>
                <a:cs typeface="Courier New"/>
              </a:rPr>
              <a:t>UZQSOVUOHXMOPVGPOZPEVSGZWSZOPFPESXUDBMET </a:t>
            </a:r>
            <a:r>
              <a:rPr sz="1400" spc="-830" dirty="0">
                <a:solidFill>
                  <a:srgbClr val="FFB800"/>
                </a:solidFill>
                <a:latin typeface="Courier New"/>
                <a:cs typeface="Courier New"/>
              </a:rPr>
              <a:t> </a:t>
            </a:r>
            <a:r>
              <a:rPr sz="1400" spc="-15" dirty="0">
                <a:solidFill>
                  <a:srgbClr val="FFB800"/>
                </a:solidFill>
                <a:latin typeface="Courier New"/>
                <a:cs typeface="Courier New"/>
              </a:rPr>
              <a:t>SXAIZVUEPHZHMDZSHZOWSFPAPPDTSVPQUZWYMXUZ </a:t>
            </a:r>
            <a:r>
              <a:rPr sz="1400" spc="-830" dirty="0">
                <a:solidFill>
                  <a:srgbClr val="FFB800"/>
                </a:solidFill>
                <a:latin typeface="Courier New"/>
                <a:cs typeface="Courier New"/>
              </a:rPr>
              <a:t> </a:t>
            </a:r>
            <a:r>
              <a:rPr sz="1400" spc="-15" dirty="0">
                <a:solidFill>
                  <a:srgbClr val="FFB800"/>
                </a:solidFill>
                <a:latin typeface="Courier New"/>
                <a:cs typeface="Courier New"/>
              </a:rPr>
              <a:t>UHSXEPYEPOPDZSZUFPOMBZWPFUPZHMDJUDTMOHMQ</a:t>
            </a:r>
            <a:endParaRPr sz="1400">
              <a:latin typeface="Courier New"/>
              <a:cs typeface="Courier New"/>
            </a:endParaRPr>
          </a:p>
          <a:p>
            <a:pPr>
              <a:lnSpc>
                <a:spcPct val="100000"/>
              </a:lnSpc>
              <a:spcBef>
                <a:spcPts val="25"/>
              </a:spcBef>
            </a:pPr>
            <a:endParaRPr sz="1900">
              <a:latin typeface="Courier New"/>
              <a:cs typeface="Courier New"/>
            </a:endParaRPr>
          </a:p>
          <a:p>
            <a:pPr marL="424815" indent="-287020">
              <a:lnSpc>
                <a:spcPct val="100000"/>
              </a:lnSpc>
              <a:buSzPct val="128571"/>
              <a:buFont typeface="Arial"/>
              <a:buChar char="•"/>
              <a:tabLst>
                <a:tab pos="424180" algn="l"/>
                <a:tab pos="424815" algn="l"/>
              </a:tabLst>
            </a:pPr>
            <a:r>
              <a:rPr sz="1400" spc="105" dirty="0">
                <a:solidFill>
                  <a:srgbClr val="FFB800"/>
                </a:solidFill>
                <a:latin typeface="Calibri"/>
                <a:cs typeface="Calibri"/>
              </a:rPr>
              <a:t>Μετρήστε</a:t>
            </a:r>
            <a:r>
              <a:rPr sz="1400" spc="45" dirty="0">
                <a:solidFill>
                  <a:srgbClr val="FFB800"/>
                </a:solidFill>
                <a:latin typeface="Calibri"/>
                <a:cs typeface="Calibri"/>
              </a:rPr>
              <a:t> </a:t>
            </a:r>
            <a:r>
              <a:rPr sz="1400" spc="85" dirty="0">
                <a:solidFill>
                  <a:srgbClr val="FFB800"/>
                </a:solidFill>
                <a:latin typeface="Calibri"/>
                <a:cs typeface="Calibri"/>
              </a:rPr>
              <a:t>σχετικές</a:t>
            </a:r>
            <a:r>
              <a:rPr sz="1400" spc="55" dirty="0">
                <a:solidFill>
                  <a:srgbClr val="FFB800"/>
                </a:solidFill>
                <a:latin typeface="Calibri"/>
                <a:cs typeface="Calibri"/>
              </a:rPr>
              <a:t> </a:t>
            </a:r>
            <a:r>
              <a:rPr sz="1400" spc="85" dirty="0">
                <a:solidFill>
                  <a:srgbClr val="FFB800"/>
                </a:solidFill>
                <a:latin typeface="Calibri"/>
                <a:cs typeface="Calibri"/>
              </a:rPr>
              <a:t>συχνότητες</a:t>
            </a:r>
            <a:r>
              <a:rPr sz="1400" spc="35" dirty="0">
                <a:solidFill>
                  <a:srgbClr val="FFB800"/>
                </a:solidFill>
                <a:latin typeface="Calibri"/>
                <a:cs typeface="Calibri"/>
              </a:rPr>
              <a:t> </a:t>
            </a:r>
            <a:r>
              <a:rPr sz="1400" spc="105" dirty="0">
                <a:solidFill>
                  <a:srgbClr val="FFB800"/>
                </a:solidFill>
                <a:latin typeface="Calibri"/>
                <a:cs typeface="Calibri"/>
              </a:rPr>
              <a:t>γραμμάτων</a:t>
            </a:r>
            <a:endParaRPr sz="1400">
              <a:latin typeface="Calibri"/>
              <a:cs typeface="Calibri"/>
            </a:endParaRPr>
          </a:p>
        </p:txBody>
      </p:sp>
      <p:graphicFrame>
        <p:nvGraphicFramePr>
          <p:cNvPr id="12" name="object 12"/>
          <p:cNvGraphicFramePr>
            <a:graphicFrameLocks noGrp="1"/>
          </p:cNvGraphicFramePr>
          <p:nvPr/>
        </p:nvGraphicFramePr>
        <p:xfrm>
          <a:off x="445452" y="2900045"/>
          <a:ext cx="11540478" cy="1056004"/>
        </p:xfrm>
        <a:graphic>
          <a:graphicData uri="http://schemas.openxmlformats.org/drawingml/2006/table">
            <a:tbl>
              <a:tblPr firstRow="1" bandRow="1">
                <a:tableStyleId>{2D5ABB26-0587-4C30-8999-92F81FD0307C}</a:tableStyleId>
              </a:tblPr>
              <a:tblGrid>
                <a:gridCol w="443865">
                  <a:extLst>
                    <a:ext uri="{9D8B030D-6E8A-4147-A177-3AD203B41FA5}">
                      <a16:colId xmlns:a16="http://schemas.microsoft.com/office/drawing/2014/main" val="20000"/>
                    </a:ext>
                  </a:extLst>
                </a:gridCol>
                <a:gridCol w="443865">
                  <a:extLst>
                    <a:ext uri="{9D8B030D-6E8A-4147-A177-3AD203B41FA5}">
                      <a16:colId xmlns:a16="http://schemas.microsoft.com/office/drawing/2014/main" val="20001"/>
                    </a:ext>
                  </a:extLst>
                </a:gridCol>
                <a:gridCol w="443865">
                  <a:extLst>
                    <a:ext uri="{9D8B030D-6E8A-4147-A177-3AD203B41FA5}">
                      <a16:colId xmlns:a16="http://schemas.microsoft.com/office/drawing/2014/main" val="20002"/>
                    </a:ext>
                  </a:extLst>
                </a:gridCol>
                <a:gridCol w="443865">
                  <a:extLst>
                    <a:ext uri="{9D8B030D-6E8A-4147-A177-3AD203B41FA5}">
                      <a16:colId xmlns:a16="http://schemas.microsoft.com/office/drawing/2014/main" val="20003"/>
                    </a:ext>
                  </a:extLst>
                </a:gridCol>
                <a:gridCol w="443864">
                  <a:extLst>
                    <a:ext uri="{9D8B030D-6E8A-4147-A177-3AD203B41FA5}">
                      <a16:colId xmlns:a16="http://schemas.microsoft.com/office/drawing/2014/main" val="20004"/>
                    </a:ext>
                  </a:extLst>
                </a:gridCol>
                <a:gridCol w="443864">
                  <a:extLst>
                    <a:ext uri="{9D8B030D-6E8A-4147-A177-3AD203B41FA5}">
                      <a16:colId xmlns:a16="http://schemas.microsoft.com/office/drawing/2014/main" val="20005"/>
                    </a:ext>
                  </a:extLst>
                </a:gridCol>
                <a:gridCol w="443864">
                  <a:extLst>
                    <a:ext uri="{9D8B030D-6E8A-4147-A177-3AD203B41FA5}">
                      <a16:colId xmlns:a16="http://schemas.microsoft.com/office/drawing/2014/main" val="20006"/>
                    </a:ext>
                  </a:extLst>
                </a:gridCol>
                <a:gridCol w="443864">
                  <a:extLst>
                    <a:ext uri="{9D8B030D-6E8A-4147-A177-3AD203B41FA5}">
                      <a16:colId xmlns:a16="http://schemas.microsoft.com/office/drawing/2014/main" val="20007"/>
                    </a:ext>
                  </a:extLst>
                </a:gridCol>
                <a:gridCol w="443864">
                  <a:extLst>
                    <a:ext uri="{9D8B030D-6E8A-4147-A177-3AD203B41FA5}">
                      <a16:colId xmlns:a16="http://schemas.microsoft.com/office/drawing/2014/main" val="20008"/>
                    </a:ext>
                  </a:extLst>
                </a:gridCol>
                <a:gridCol w="443864">
                  <a:extLst>
                    <a:ext uri="{9D8B030D-6E8A-4147-A177-3AD203B41FA5}">
                      <a16:colId xmlns:a16="http://schemas.microsoft.com/office/drawing/2014/main" val="20009"/>
                    </a:ext>
                  </a:extLst>
                </a:gridCol>
                <a:gridCol w="443864">
                  <a:extLst>
                    <a:ext uri="{9D8B030D-6E8A-4147-A177-3AD203B41FA5}">
                      <a16:colId xmlns:a16="http://schemas.microsoft.com/office/drawing/2014/main" val="20010"/>
                    </a:ext>
                  </a:extLst>
                </a:gridCol>
                <a:gridCol w="443864">
                  <a:extLst>
                    <a:ext uri="{9D8B030D-6E8A-4147-A177-3AD203B41FA5}">
                      <a16:colId xmlns:a16="http://schemas.microsoft.com/office/drawing/2014/main" val="20011"/>
                    </a:ext>
                  </a:extLst>
                </a:gridCol>
                <a:gridCol w="443864">
                  <a:extLst>
                    <a:ext uri="{9D8B030D-6E8A-4147-A177-3AD203B41FA5}">
                      <a16:colId xmlns:a16="http://schemas.microsoft.com/office/drawing/2014/main" val="20012"/>
                    </a:ext>
                  </a:extLst>
                </a:gridCol>
                <a:gridCol w="443864">
                  <a:extLst>
                    <a:ext uri="{9D8B030D-6E8A-4147-A177-3AD203B41FA5}">
                      <a16:colId xmlns:a16="http://schemas.microsoft.com/office/drawing/2014/main" val="20013"/>
                    </a:ext>
                  </a:extLst>
                </a:gridCol>
                <a:gridCol w="443864">
                  <a:extLst>
                    <a:ext uri="{9D8B030D-6E8A-4147-A177-3AD203B41FA5}">
                      <a16:colId xmlns:a16="http://schemas.microsoft.com/office/drawing/2014/main" val="20014"/>
                    </a:ext>
                  </a:extLst>
                </a:gridCol>
                <a:gridCol w="521970">
                  <a:extLst>
                    <a:ext uri="{9D8B030D-6E8A-4147-A177-3AD203B41FA5}">
                      <a16:colId xmlns:a16="http://schemas.microsoft.com/office/drawing/2014/main" val="20015"/>
                    </a:ext>
                  </a:extLst>
                </a:gridCol>
                <a:gridCol w="365759">
                  <a:extLst>
                    <a:ext uri="{9D8B030D-6E8A-4147-A177-3AD203B41FA5}">
                      <a16:colId xmlns:a16="http://schemas.microsoft.com/office/drawing/2014/main" val="20016"/>
                    </a:ext>
                  </a:extLst>
                </a:gridCol>
                <a:gridCol w="443865">
                  <a:extLst>
                    <a:ext uri="{9D8B030D-6E8A-4147-A177-3AD203B41FA5}">
                      <a16:colId xmlns:a16="http://schemas.microsoft.com/office/drawing/2014/main" val="20017"/>
                    </a:ext>
                  </a:extLst>
                </a:gridCol>
                <a:gridCol w="443865">
                  <a:extLst>
                    <a:ext uri="{9D8B030D-6E8A-4147-A177-3AD203B41FA5}">
                      <a16:colId xmlns:a16="http://schemas.microsoft.com/office/drawing/2014/main" val="20018"/>
                    </a:ext>
                  </a:extLst>
                </a:gridCol>
                <a:gridCol w="443865">
                  <a:extLst>
                    <a:ext uri="{9D8B030D-6E8A-4147-A177-3AD203B41FA5}">
                      <a16:colId xmlns:a16="http://schemas.microsoft.com/office/drawing/2014/main" val="20019"/>
                    </a:ext>
                  </a:extLst>
                </a:gridCol>
                <a:gridCol w="443865">
                  <a:extLst>
                    <a:ext uri="{9D8B030D-6E8A-4147-A177-3AD203B41FA5}">
                      <a16:colId xmlns:a16="http://schemas.microsoft.com/office/drawing/2014/main" val="20020"/>
                    </a:ext>
                  </a:extLst>
                </a:gridCol>
                <a:gridCol w="443865">
                  <a:extLst>
                    <a:ext uri="{9D8B030D-6E8A-4147-A177-3AD203B41FA5}">
                      <a16:colId xmlns:a16="http://schemas.microsoft.com/office/drawing/2014/main" val="20021"/>
                    </a:ext>
                  </a:extLst>
                </a:gridCol>
                <a:gridCol w="443865">
                  <a:extLst>
                    <a:ext uri="{9D8B030D-6E8A-4147-A177-3AD203B41FA5}">
                      <a16:colId xmlns:a16="http://schemas.microsoft.com/office/drawing/2014/main" val="20022"/>
                    </a:ext>
                  </a:extLst>
                </a:gridCol>
                <a:gridCol w="443865">
                  <a:extLst>
                    <a:ext uri="{9D8B030D-6E8A-4147-A177-3AD203B41FA5}">
                      <a16:colId xmlns:a16="http://schemas.microsoft.com/office/drawing/2014/main" val="20023"/>
                    </a:ext>
                  </a:extLst>
                </a:gridCol>
                <a:gridCol w="443865">
                  <a:extLst>
                    <a:ext uri="{9D8B030D-6E8A-4147-A177-3AD203B41FA5}">
                      <a16:colId xmlns:a16="http://schemas.microsoft.com/office/drawing/2014/main" val="20024"/>
                    </a:ext>
                  </a:extLst>
                </a:gridCol>
                <a:gridCol w="443865">
                  <a:extLst>
                    <a:ext uri="{9D8B030D-6E8A-4147-A177-3AD203B41FA5}">
                      <a16:colId xmlns:a16="http://schemas.microsoft.com/office/drawing/2014/main" val="20025"/>
                    </a:ext>
                  </a:extLst>
                </a:gridCol>
              </a:tblGrid>
              <a:tr h="383857">
                <a:tc>
                  <a:txBody>
                    <a:bodyPr/>
                    <a:lstStyle/>
                    <a:p>
                      <a:pPr marL="141605">
                        <a:lnSpc>
                          <a:spcPct val="100000"/>
                        </a:lnSpc>
                        <a:spcBef>
                          <a:spcPts val="505"/>
                        </a:spcBef>
                      </a:pPr>
                      <a:r>
                        <a:rPr sz="1400" b="1" dirty="0">
                          <a:solidFill>
                            <a:srgbClr val="FFB800"/>
                          </a:solidFill>
                          <a:latin typeface="Calibri"/>
                          <a:cs typeface="Calibri"/>
                        </a:rPr>
                        <a:t>A</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5875" algn="ctr">
                        <a:lnSpc>
                          <a:spcPct val="100000"/>
                        </a:lnSpc>
                        <a:spcBef>
                          <a:spcPts val="505"/>
                        </a:spcBef>
                      </a:pPr>
                      <a:r>
                        <a:rPr sz="1400" b="1" dirty="0">
                          <a:solidFill>
                            <a:srgbClr val="FFB800"/>
                          </a:solidFill>
                          <a:latin typeface="Calibri"/>
                          <a:cs typeface="Calibri"/>
                        </a:rPr>
                        <a:t>B</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37160" algn="r">
                        <a:lnSpc>
                          <a:spcPct val="100000"/>
                        </a:lnSpc>
                        <a:spcBef>
                          <a:spcPts val="505"/>
                        </a:spcBef>
                      </a:pPr>
                      <a:r>
                        <a:rPr sz="1400" b="1" dirty="0">
                          <a:solidFill>
                            <a:srgbClr val="FFB800"/>
                          </a:solidFill>
                          <a:latin typeface="Calibri"/>
                          <a:cs typeface="Calibri"/>
                        </a:rPr>
                        <a:t>C</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6510" algn="ctr">
                        <a:lnSpc>
                          <a:spcPct val="100000"/>
                        </a:lnSpc>
                        <a:spcBef>
                          <a:spcPts val="505"/>
                        </a:spcBef>
                      </a:pPr>
                      <a:r>
                        <a:rPr sz="1400" b="1" dirty="0">
                          <a:solidFill>
                            <a:srgbClr val="FFB800"/>
                          </a:solidFill>
                          <a:latin typeface="Calibri"/>
                          <a:cs typeface="Calibri"/>
                        </a:rPr>
                        <a:t>D</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83515">
                        <a:lnSpc>
                          <a:spcPct val="100000"/>
                        </a:lnSpc>
                        <a:spcBef>
                          <a:spcPts val="505"/>
                        </a:spcBef>
                      </a:pPr>
                      <a:r>
                        <a:rPr sz="1400" b="1" dirty="0">
                          <a:solidFill>
                            <a:srgbClr val="FFB800"/>
                          </a:solidFill>
                          <a:latin typeface="Calibri"/>
                          <a:cs typeface="Calibri"/>
                        </a:rPr>
                        <a:t>E</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5875" algn="ctr">
                        <a:lnSpc>
                          <a:spcPct val="100000"/>
                        </a:lnSpc>
                        <a:spcBef>
                          <a:spcPts val="505"/>
                        </a:spcBef>
                      </a:pPr>
                      <a:r>
                        <a:rPr sz="1400" b="1" dirty="0">
                          <a:solidFill>
                            <a:srgbClr val="FFB800"/>
                          </a:solidFill>
                          <a:latin typeface="Calibri"/>
                          <a:cs typeface="Calibri"/>
                        </a:rPr>
                        <a:t>F</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5240" algn="ctr">
                        <a:lnSpc>
                          <a:spcPct val="100000"/>
                        </a:lnSpc>
                        <a:spcBef>
                          <a:spcPts val="505"/>
                        </a:spcBef>
                      </a:pPr>
                      <a:r>
                        <a:rPr sz="1400" b="1" dirty="0">
                          <a:solidFill>
                            <a:srgbClr val="FFB800"/>
                          </a:solidFill>
                          <a:latin typeface="Calibri"/>
                          <a:cs typeface="Calibri"/>
                        </a:rPr>
                        <a:t>G</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5240" algn="ctr">
                        <a:lnSpc>
                          <a:spcPct val="100000"/>
                        </a:lnSpc>
                        <a:spcBef>
                          <a:spcPts val="505"/>
                        </a:spcBef>
                      </a:pPr>
                      <a:r>
                        <a:rPr sz="1400" b="1" dirty="0">
                          <a:solidFill>
                            <a:srgbClr val="FFB800"/>
                          </a:solidFill>
                          <a:latin typeface="Calibri"/>
                          <a:cs typeface="Calibri"/>
                        </a:rPr>
                        <a:t>H</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204470">
                        <a:lnSpc>
                          <a:spcPct val="100000"/>
                        </a:lnSpc>
                        <a:spcBef>
                          <a:spcPts val="505"/>
                        </a:spcBef>
                      </a:pPr>
                      <a:r>
                        <a:rPr sz="1400" b="1" dirty="0">
                          <a:solidFill>
                            <a:srgbClr val="FFB800"/>
                          </a:solidFill>
                          <a:latin typeface="Calibri"/>
                          <a:cs typeface="Calibri"/>
                        </a:rPr>
                        <a:t>I</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6510" algn="ctr">
                        <a:lnSpc>
                          <a:spcPct val="100000"/>
                        </a:lnSpc>
                        <a:spcBef>
                          <a:spcPts val="505"/>
                        </a:spcBef>
                      </a:pPr>
                      <a:r>
                        <a:rPr sz="1400" b="1" dirty="0">
                          <a:solidFill>
                            <a:srgbClr val="FFB800"/>
                          </a:solidFill>
                          <a:latin typeface="Calibri"/>
                          <a:cs typeface="Calibri"/>
                        </a:rPr>
                        <a:t>J</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49225" algn="r">
                        <a:lnSpc>
                          <a:spcPct val="100000"/>
                        </a:lnSpc>
                        <a:spcBef>
                          <a:spcPts val="505"/>
                        </a:spcBef>
                      </a:pPr>
                      <a:r>
                        <a:rPr sz="1400" b="1" dirty="0">
                          <a:solidFill>
                            <a:srgbClr val="FFB800"/>
                          </a:solidFill>
                          <a:latin typeface="Calibri"/>
                          <a:cs typeface="Calibri"/>
                        </a:rPr>
                        <a:t>K</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5875" algn="ctr">
                        <a:lnSpc>
                          <a:spcPct val="100000"/>
                        </a:lnSpc>
                        <a:spcBef>
                          <a:spcPts val="505"/>
                        </a:spcBef>
                      </a:pPr>
                      <a:r>
                        <a:rPr sz="1400" b="1" dirty="0">
                          <a:solidFill>
                            <a:srgbClr val="FFB800"/>
                          </a:solidFill>
                          <a:latin typeface="Calibri"/>
                          <a:cs typeface="Calibri"/>
                        </a:rPr>
                        <a:t>L</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7780" algn="ctr">
                        <a:lnSpc>
                          <a:spcPct val="100000"/>
                        </a:lnSpc>
                        <a:spcBef>
                          <a:spcPts val="505"/>
                        </a:spcBef>
                      </a:pPr>
                      <a:r>
                        <a:rPr sz="1400" b="1" dirty="0">
                          <a:solidFill>
                            <a:srgbClr val="FFB800"/>
                          </a:solidFill>
                          <a:latin typeface="Calibri"/>
                          <a:cs typeface="Calibri"/>
                        </a:rPr>
                        <a:t>M</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R="140335" algn="r">
                        <a:lnSpc>
                          <a:spcPct val="100000"/>
                        </a:lnSpc>
                        <a:spcBef>
                          <a:spcPts val="505"/>
                        </a:spcBef>
                      </a:pPr>
                      <a:r>
                        <a:rPr sz="1400" b="1" dirty="0">
                          <a:solidFill>
                            <a:srgbClr val="FFB800"/>
                          </a:solidFill>
                          <a:latin typeface="Calibri"/>
                          <a:cs typeface="Calibri"/>
                        </a:rPr>
                        <a:t>N</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tc>
                  <a:txBody>
                    <a:bodyPr/>
                    <a:lstStyle/>
                    <a:p>
                      <a:pPr marL="16510" algn="ctr">
                        <a:lnSpc>
                          <a:spcPct val="100000"/>
                        </a:lnSpc>
                        <a:spcBef>
                          <a:spcPts val="505"/>
                        </a:spcBef>
                      </a:pPr>
                      <a:r>
                        <a:rPr sz="1400" b="1" dirty="0">
                          <a:solidFill>
                            <a:srgbClr val="FFB800"/>
                          </a:solidFill>
                          <a:latin typeface="Calibri"/>
                          <a:cs typeface="Calibri"/>
                        </a:rPr>
                        <a:t>O</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17780" algn="ctr">
                        <a:lnSpc>
                          <a:spcPct val="100000"/>
                        </a:lnSpc>
                        <a:spcBef>
                          <a:spcPts val="505"/>
                        </a:spcBef>
                      </a:pPr>
                      <a:r>
                        <a:rPr sz="1400" b="1" dirty="0">
                          <a:solidFill>
                            <a:srgbClr val="FFB800"/>
                          </a:solidFill>
                          <a:latin typeface="Calibri"/>
                          <a:cs typeface="Calibri"/>
                        </a:rPr>
                        <a:t>P</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R="92075" algn="r">
                        <a:lnSpc>
                          <a:spcPct val="100000"/>
                        </a:lnSpc>
                        <a:spcBef>
                          <a:spcPts val="505"/>
                        </a:spcBef>
                      </a:pPr>
                      <a:r>
                        <a:rPr sz="1400" b="1" dirty="0">
                          <a:solidFill>
                            <a:srgbClr val="FFB800"/>
                          </a:solidFill>
                          <a:latin typeface="Calibri"/>
                          <a:cs typeface="Calibri"/>
                        </a:rPr>
                        <a:t>Q</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R="151765" algn="r">
                        <a:lnSpc>
                          <a:spcPct val="100000"/>
                        </a:lnSpc>
                        <a:spcBef>
                          <a:spcPts val="505"/>
                        </a:spcBef>
                      </a:pPr>
                      <a:r>
                        <a:rPr sz="1400" b="1" dirty="0">
                          <a:solidFill>
                            <a:srgbClr val="FFB800"/>
                          </a:solidFill>
                          <a:latin typeface="Calibri"/>
                          <a:cs typeface="Calibri"/>
                        </a:rPr>
                        <a:t>R</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17145" algn="ctr">
                        <a:lnSpc>
                          <a:spcPct val="100000"/>
                        </a:lnSpc>
                        <a:spcBef>
                          <a:spcPts val="505"/>
                        </a:spcBef>
                      </a:pPr>
                      <a:r>
                        <a:rPr sz="1400" b="1" dirty="0">
                          <a:solidFill>
                            <a:srgbClr val="FFB800"/>
                          </a:solidFill>
                          <a:latin typeface="Calibri"/>
                          <a:cs typeface="Calibri"/>
                        </a:rPr>
                        <a:t>S</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189865">
                        <a:lnSpc>
                          <a:spcPct val="100000"/>
                        </a:lnSpc>
                        <a:spcBef>
                          <a:spcPts val="505"/>
                        </a:spcBef>
                      </a:pPr>
                      <a:r>
                        <a:rPr sz="1400" b="1" dirty="0">
                          <a:solidFill>
                            <a:srgbClr val="FFB800"/>
                          </a:solidFill>
                          <a:latin typeface="Calibri"/>
                          <a:cs typeface="Calibri"/>
                        </a:rPr>
                        <a:t>T</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18415" algn="ctr">
                        <a:lnSpc>
                          <a:spcPct val="100000"/>
                        </a:lnSpc>
                        <a:spcBef>
                          <a:spcPts val="505"/>
                        </a:spcBef>
                      </a:pPr>
                      <a:r>
                        <a:rPr sz="1400" b="1" dirty="0">
                          <a:solidFill>
                            <a:srgbClr val="FFB800"/>
                          </a:solidFill>
                          <a:latin typeface="Calibri"/>
                          <a:cs typeface="Calibri"/>
                        </a:rPr>
                        <a:t>U</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R="140970" algn="r">
                        <a:lnSpc>
                          <a:spcPct val="100000"/>
                        </a:lnSpc>
                        <a:spcBef>
                          <a:spcPts val="505"/>
                        </a:spcBef>
                      </a:pPr>
                      <a:r>
                        <a:rPr sz="1400" b="1" dirty="0">
                          <a:solidFill>
                            <a:srgbClr val="FFB800"/>
                          </a:solidFill>
                          <a:latin typeface="Calibri"/>
                          <a:cs typeface="Calibri"/>
                        </a:rPr>
                        <a:t>V</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19685" algn="ctr">
                        <a:lnSpc>
                          <a:spcPct val="100000"/>
                        </a:lnSpc>
                        <a:spcBef>
                          <a:spcPts val="505"/>
                        </a:spcBef>
                      </a:pPr>
                      <a:r>
                        <a:rPr sz="1400" b="1" dirty="0">
                          <a:solidFill>
                            <a:srgbClr val="FFB800"/>
                          </a:solidFill>
                          <a:latin typeface="Calibri"/>
                          <a:cs typeface="Calibri"/>
                        </a:rPr>
                        <a:t>W</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170180">
                        <a:lnSpc>
                          <a:spcPct val="100000"/>
                        </a:lnSpc>
                        <a:spcBef>
                          <a:spcPts val="505"/>
                        </a:spcBef>
                      </a:pPr>
                      <a:r>
                        <a:rPr sz="1400" b="1" dirty="0">
                          <a:solidFill>
                            <a:srgbClr val="FFB800"/>
                          </a:solidFill>
                          <a:latin typeface="Calibri"/>
                          <a:cs typeface="Calibri"/>
                        </a:rPr>
                        <a:t>X</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20320" algn="ctr">
                        <a:lnSpc>
                          <a:spcPct val="100000"/>
                        </a:lnSpc>
                        <a:spcBef>
                          <a:spcPts val="505"/>
                        </a:spcBef>
                      </a:pPr>
                      <a:r>
                        <a:rPr sz="1400" b="1" dirty="0">
                          <a:solidFill>
                            <a:srgbClr val="FFB800"/>
                          </a:solidFill>
                          <a:latin typeface="Calibri"/>
                          <a:cs typeface="Calibri"/>
                        </a:rPr>
                        <a:t>Y</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tcPr>
                </a:tc>
                <a:tc>
                  <a:txBody>
                    <a:bodyPr/>
                    <a:lstStyle/>
                    <a:p>
                      <a:pPr marL="20320" algn="ctr">
                        <a:lnSpc>
                          <a:spcPct val="100000"/>
                        </a:lnSpc>
                        <a:spcBef>
                          <a:spcPts val="505"/>
                        </a:spcBef>
                      </a:pPr>
                      <a:r>
                        <a:rPr sz="1400" b="1" dirty="0">
                          <a:solidFill>
                            <a:srgbClr val="FFB800"/>
                          </a:solidFill>
                          <a:latin typeface="Calibri"/>
                          <a:cs typeface="Calibri"/>
                        </a:rPr>
                        <a:t>Z</a:t>
                      </a:r>
                      <a:endParaRPr sz="1400">
                        <a:latin typeface="Calibri"/>
                        <a:cs typeface="Calibri"/>
                      </a:endParaRPr>
                    </a:p>
                  </a:txBody>
                  <a:tcPr marL="0" marR="0" marT="64135" marB="0">
                    <a:lnL w="9525">
                      <a:solidFill>
                        <a:srgbClr val="E2E2E2"/>
                      </a:solidFill>
                      <a:prstDash val="solid"/>
                    </a:lnL>
                    <a:lnR w="9525">
                      <a:solidFill>
                        <a:srgbClr val="E2E2E2"/>
                      </a:solidFill>
                      <a:prstDash val="solid"/>
                    </a:lnR>
                    <a:lnT w="9525">
                      <a:solidFill>
                        <a:srgbClr val="E2E2E2"/>
                      </a:solidFill>
                      <a:prstDash val="solid"/>
                    </a:lnT>
                    <a:lnB w="12700">
                      <a:solidFill>
                        <a:srgbClr val="E2E2E2"/>
                      </a:solidFill>
                      <a:prstDash val="solid"/>
                    </a:lnB>
                    <a:solidFill>
                      <a:srgbClr val="000000"/>
                    </a:solidFill>
                  </a:tcPr>
                </a:tc>
                <a:extLst>
                  <a:ext uri="{0D108BD9-81ED-4DB2-BD59-A6C34878D82A}">
                    <a16:rowId xmlns:a16="http://schemas.microsoft.com/office/drawing/2014/main" val="10000"/>
                  </a:ext>
                </a:extLst>
              </a:tr>
              <a:tr h="672147">
                <a:tc>
                  <a:txBody>
                    <a:bodyPr/>
                    <a:lstStyle/>
                    <a:p>
                      <a:pPr>
                        <a:lnSpc>
                          <a:spcPct val="100000"/>
                        </a:lnSpc>
                        <a:spcBef>
                          <a:spcPts val="5"/>
                        </a:spcBef>
                      </a:pPr>
                      <a:endParaRPr sz="1350">
                        <a:latin typeface="Times New Roman"/>
                        <a:cs typeface="Times New Roman"/>
                      </a:endParaRPr>
                    </a:p>
                    <a:p>
                      <a:pPr marL="163195">
                        <a:lnSpc>
                          <a:spcPct val="100000"/>
                        </a:lnSpc>
                      </a:pPr>
                      <a:r>
                        <a:rPr sz="1400" dirty="0">
                          <a:solidFill>
                            <a:srgbClr val="FFB800"/>
                          </a:solidFill>
                          <a:latin typeface="Calibri"/>
                          <a:cs typeface="Calibri"/>
                        </a:rPr>
                        <a:t>2</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5240" algn="ctr">
                        <a:lnSpc>
                          <a:spcPct val="100000"/>
                        </a:lnSpc>
                      </a:pPr>
                      <a:r>
                        <a:rPr sz="1400" dirty="0">
                          <a:solidFill>
                            <a:srgbClr val="FFB800"/>
                          </a:solidFill>
                          <a:latin typeface="Calibri"/>
                          <a:cs typeface="Calibri"/>
                        </a:rPr>
                        <a:t>2</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R="156210" algn="r">
                        <a:lnSpc>
                          <a:spcPct val="100000"/>
                        </a:lnSpc>
                      </a:pPr>
                      <a:r>
                        <a:rPr sz="1400" dirty="0">
                          <a:solidFill>
                            <a:srgbClr val="FFB800"/>
                          </a:solidFill>
                          <a:latin typeface="Calibri"/>
                          <a:cs typeface="Calibri"/>
                        </a:rPr>
                        <a:t>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5875" algn="ctr">
                        <a:lnSpc>
                          <a:spcPct val="100000"/>
                        </a:lnSpc>
                      </a:pPr>
                      <a:r>
                        <a:rPr sz="1400" dirty="0">
                          <a:solidFill>
                            <a:srgbClr val="FFB800"/>
                          </a:solidFill>
                          <a:latin typeface="Calibri"/>
                          <a:cs typeface="Calibri"/>
                        </a:rPr>
                        <a:t>6</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80340">
                        <a:lnSpc>
                          <a:spcPct val="100000"/>
                        </a:lnSpc>
                      </a:pPr>
                      <a:r>
                        <a:rPr sz="1400" dirty="0">
                          <a:solidFill>
                            <a:srgbClr val="FFB800"/>
                          </a:solidFill>
                          <a:latin typeface="Calibri"/>
                          <a:cs typeface="Calibri"/>
                        </a:rPr>
                        <a:t>6</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6510" algn="ctr">
                        <a:lnSpc>
                          <a:spcPct val="100000"/>
                        </a:lnSpc>
                      </a:pPr>
                      <a:r>
                        <a:rPr sz="1400" dirty="0">
                          <a:solidFill>
                            <a:srgbClr val="FFB800"/>
                          </a:solidFill>
                          <a:latin typeface="Calibri"/>
                          <a:cs typeface="Calibri"/>
                        </a:rPr>
                        <a:t>4</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6510" algn="ctr">
                        <a:lnSpc>
                          <a:spcPct val="100000"/>
                        </a:lnSpc>
                      </a:pPr>
                      <a:r>
                        <a:rPr sz="1400" dirty="0">
                          <a:solidFill>
                            <a:srgbClr val="FFB800"/>
                          </a:solidFill>
                          <a:latin typeface="Calibri"/>
                          <a:cs typeface="Calibri"/>
                        </a:rPr>
                        <a:t>2</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7145" algn="ctr">
                        <a:lnSpc>
                          <a:spcPct val="100000"/>
                        </a:lnSpc>
                      </a:pPr>
                      <a:r>
                        <a:rPr sz="1400" dirty="0">
                          <a:solidFill>
                            <a:srgbClr val="FFB800"/>
                          </a:solidFill>
                          <a:latin typeface="Calibri"/>
                          <a:cs typeface="Calibri"/>
                        </a:rPr>
                        <a:t>7</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80975">
                        <a:lnSpc>
                          <a:spcPct val="100000"/>
                        </a:lnSpc>
                      </a:pPr>
                      <a:r>
                        <a:rPr sz="1400" dirty="0">
                          <a:solidFill>
                            <a:srgbClr val="FFB800"/>
                          </a:solidFill>
                          <a:latin typeface="Calibri"/>
                          <a:cs typeface="Calibri"/>
                        </a:rPr>
                        <a:t>1</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7780" algn="ctr">
                        <a:lnSpc>
                          <a:spcPct val="100000"/>
                        </a:lnSpc>
                      </a:pPr>
                      <a:r>
                        <a:rPr sz="1400" dirty="0">
                          <a:solidFill>
                            <a:srgbClr val="FFB800"/>
                          </a:solidFill>
                          <a:latin typeface="Calibri"/>
                          <a:cs typeface="Calibri"/>
                        </a:rPr>
                        <a:t>1</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R="155575" algn="r">
                        <a:lnSpc>
                          <a:spcPct val="100000"/>
                        </a:lnSpc>
                      </a:pPr>
                      <a:r>
                        <a:rPr sz="1400" dirty="0">
                          <a:solidFill>
                            <a:srgbClr val="FFB800"/>
                          </a:solidFill>
                          <a:latin typeface="Calibri"/>
                          <a:cs typeface="Calibri"/>
                        </a:rPr>
                        <a:t>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7780" algn="ctr">
                        <a:lnSpc>
                          <a:spcPct val="100000"/>
                        </a:lnSpc>
                      </a:pPr>
                      <a:r>
                        <a:rPr sz="1400" dirty="0">
                          <a:solidFill>
                            <a:srgbClr val="FFB800"/>
                          </a:solidFill>
                          <a:latin typeface="Calibri"/>
                          <a:cs typeface="Calibri"/>
                        </a:rPr>
                        <a:t>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7780" algn="ctr">
                        <a:lnSpc>
                          <a:spcPct val="100000"/>
                        </a:lnSpc>
                      </a:pPr>
                      <a:r>
                        <a:rPr sz="1400" dirty="0">
                          <a:solidFill>
                            <a:srgbClr val="FFB800"/>
                          </a:solidFill>
                          <a:latin typeface="Calibri"/>
                          <a:cs typeface="Calibri"/>
                        </a:rPr>
                        <a:t>8</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R="155575" algn="r">
                        <a:lnSpc>
                          <a:spcPct val="100000"/>
                        </a:lnSpc>
                      </a:pPr>
                      <a:r>
                        <a:rPr sz="1400" dirty="0">
                          <a:solidFill>
                            <a:srgbClr val="FFB800"/>
                          </a:solidFill>
                          <a:latin typeface="Calibri"/>
                          <a:cs typeface="Calibri"/>
                        </a:rPr>
                        <a:t>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8415" algn="ctr">
                        <a:lnSpc>
                          <a:spcPct val="100000"/>
                        </a:lnSpc>
                      </a:pPr>
                      <a:r>
                        <a:rPr sz="1400" dirty="0">
                          <a:solidFill>
                            <a:srgbClr val="FFB800"/>
                          </a:solidFill>
                          <a:latin typeface="Calibri"/>
                          <a:cs typeface="Calibri"/>
                        </a:rPr>
                        <a:t>9</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4604" algn="ctr">
                        <a:lnSpc>
                          <a:spcPct val="100000"/>
                        </a:lnSpc>
                      </a:pPr>
                      <a:r>
                        <a:rPr sz="1400" spc="55" dirty="0">
                          <a:solidFill>
                            <a:srgbClr val="FFB800"/>
                          </a:solidFill>
                          <a:latin typeface="Calibri"/>
                          <a:cs typeface="Calibri"/>
                        </a:rPr>
                        <a:t>16</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R="116839" algn="r">
                        <a:lnSpc>
                          <a:spcPct val="100000"/>
                        </a:lnSpc>
                      </a:pPr>
                      <a:r>
                        <a:rPr sz="1400" dirty="0">
                          <a:solidFill>
                            <a:srgbClr val="FFB800"/>
                          </a:solidFill>
                          <a:latin typeface="Calibri"/>
                          <a:cs typeface="Calibri"/>
                        </a:rPr>
                        <a:t>3</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R="154940" algn="r">
                        <a:lnSpc>
                          <a:spcPct val="100000"/>
                        </a:lnSpc>
                      </a:pPr>
                      <a:r>
                        <a:rPr sz="1400" dirty="0">
                          <a:solidFill>
                            <a:srgbClr val="FFB800"/>
                          </a:solidFill>
                          <a:latin typeface="Calibri"/>
                          <a:cs typeface="Calibri"/>
                        </a:rPr>
                        <a:t>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3970" algn="ctr">
                        <a:lnSpc>
                          <a:spcPct val="100000"/>
                        </a:lnSpc>
                      </a:pPr>
                      <a:r>
                        <a:rPr sz="1400" spc="55" dirty="0">
                          <a:solidFill>
                            <a:srgbClr val="FFB800"/>
                          </a:solidFill>
                          <a:latin typeface="Calibri"/>
                          <a:cs typeface="Calibri"/>
                        </a:rPr>
                        <a:t>10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81610">
                        <a:lnSpc>
                          <a:spcPct val="100000"/>
                        </a:lnSpc>
                      </a:pPr>
                      <a:r>
                        <a:rPr sz="1400" dirty="0">
                          <a:solidFill>
                            <a:srgbClr val="FFB800"/>
                          </a:solidFill>
                          <a:latin typeface="Calibri"/>
                          <a:cs typeface="Calibri"/>
                        </a:rPr>
                        <a:t>3</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9050" algn="ctr">
                        <a:lnSpc>
                          <a:spcPct val="100000"/>
                        </a:lnSpc>
                      </a:pPr>
                      <a:r>
                        <a:rPr sz="1400" dirty="0">
                          <a:solidFill>
                            <a:srgbClr val="FFB800"/>
                          </a:solidFill>
                          <a:latin typeface="Calibri"/>
                          <a:cs typeface="Calibri"/>
                        </a:rPr>
                        <a:t>0</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R="154940" algn="r">
                        <a:lnSpc>
                          <a:spcPct val="100000"/>
                        </a:lnSpc>
                      </a:pPr>
                      <a:r>
                        <a:rPr sz="1400" dirty="0">
                          <a:solidFill>
                            <a:srgbClr val="FFB800"/>
                          </a:solidFill>
                          <a:latin typeface="Calibri"/>
                          <a:cs typeface="Calibri"/>
                        </a:rPr>
                        <a:t>5</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9685" algn="ctr">
                        <a:lnSpc>
                          <a:spcPct val="100000"/>
                        </a:lnSpc>
                      </a:pPr>
                      <a:r>
                        <a:rPr sz="1400" dirty="0">
                          <a:solidFill>
                            <a:srgbClr val="FFB800"/>
                          </a:solidFill>
                          <a:latin typeface="Calibri"/>
                          <a:cs typeface="Calibri"/>
                        </a:rPr>
                        <a:t>4</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82245">
                        <a:lnSpc>
                          <a:spcPct val="100000"/>
                        </a:lnSpc>
                      </a:pPr>
                      <a:r>
                        <a:rPr sz="1400" dirty="0">
                          <a:solidFill>
                            <a:srgbClr val="FFB800"/>
                          </a:solidFill>
                          <a:latin typeface="Calibri"/>
                          <a:cs typeface="Calibri"/>
                        </a:rPr>
                        <a:t>5</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20320" algn="ctr">
                        <a:lnSpc>
                          <a:spcPct val="100000"/>
                        </a:lnSpc>
                      </a:pPr>
                      <a:r>
                        <a:rPr sz="1400" dirty="0">
                          <a:solidFill>
                            <a:srgbClr val="FFB800"/>
                          </a:solidFill>
                          <a:latin typeface="Calibri"/>
                          <a:cs typeface="Calibri"/>
                        </a:rPr>
                        <a:t>2</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tc>
                  <a:txBody>
                    <a:bodyPr/>
                    <a:lstStyle/>
                    <a:p>
                      <a:pPr>
                        <a:lnSpc>
                          <a:spcPct val="100000"/>
                        </a:lnSpc>
                        <a:spcBef>
                          <a:spcPts val="5"/>
                        </a:spcBef>
                      </a:pPr>
                      <a:endParaRPr sz="1350">
                        <a:latin typeface="Times New Roman"/>
                        <a:cs typeface="Times New Roman"/>
                      </a:endParaRPr>
                    </a:p>
                    <a:p>
                      <a:pPr marL="15875" algn="ctr">
                        <a:lnSpc>
                          <a:spcPct val="100000"/>
                        </a:lnSpc>
                      </a:pPr>
                      <a:r>
                        <a:rPr sz="1400" spc="55" dirty="0">
                          <a:solidFill>
                            <a:srgbClr val="FFB800"/>
                          </a:solidFill>
                          <a:latin typeface="Calibri"/>
                          <a:cs typeface="Calibri"/>
                        </a:rPr>
                        <a:t>14</a:t>
                      </a:r>
                      <a:endParaRPr sz="1400">
                        <a:latin typeface="Calibri"/>
                        <a:cs typeface="Calibri"/>
                      </a:endParaRPr>
                    </a:p>
                  </a:txBody>
                  <a:tcPr marL="0" marR="0" marT="635" marB="0">
                    <a:lnL w="9525">
                      <a:solidFill>
                        <a:srgbClr val="E2E2E2"/>
                      </a:solidFill>
                      <a:prstDash val="solid"/>
                    </a:lnL>
                    <a:lnR w="9525">
                      <a:solidFill>
                        <a:srgbClr val="E2E2E2"/>
                      </a:solidFill>
                      <a:prstDash val="solid"/>
                    </a:lnR>
                    <a:lnT w="12700">
                      <a:solidFill>
                        <a:srgbClr val="E2E2E2"/>
                      </a:solidFill>
                      <a:prstDash val="solid"/>
                    </a:lnT>
                    <a:lnB w="9525">
                      <a:solidFill>
                        <a:srgbClr val="E2E2E2"/>
                      </a:solidFill>
                      <a:prstDash val="solid"/>
                    </a:lnB>
                    <a:solidFill>
                      <a:srgbClr val="000000"/>
                    </a:solidFill>
                  </a:tcPr>
                </a:tc>
                <a:extLst>
                  <a:ext uri="{0D108BD9-81ED-4DB2-BD59-A6C34878D82A}">
                    <a16:rowId xmlns:a16="http://schemas.microsoft.com/office/drawing/2014/main" val="10001"/>
                  </a:ext>
                </a:extLst>
              </a:tr>
            </a:tbl>
          </a:graphicData>
        </a:graphic>
      </p:graphicFrame>
      <p:sp>
        <p:nvSpPr>
          <p:cNvPr id="13" name="object 13"/>
          <p:cNvSpPr txBox="1"/>
          <p:nvPr/>
        </p:nvSpPr>
        <p:spPr>
          <a:xfrm>
            <a:off x="552450" y="4208145"/>
            <a:ext cx="5102225" cy="758825"/>
          </a:xfrm>
          <a:prstGeom prst="rect">
            <a:avLst/>
          </a:prstGeom>
        </p:spPr>
        <p:txBody>
          <a:bodyPr vert="horz" wrap="square" lIns="0" tIns="12700" rIns="0" bIns="0" rtlCol="0">
            <a:spAutoFit/>
          </a:bodyPr>
          <a:lstStyle/>
          <a:p>
            <a:pPr marL="299085" indent="-286385">
              <a:lnSpc>
                <a:spcPct val="100000"/>
              </a:lnSpc>
              <a:spcBef>
                <a:spcPts val="100"/>
              </a:spcBef>
              <a:buSzPct val="128571"/>
              <a:buFont typeface="Arial"/>
              <a:buChar char="•"/>
              <a:tabLst>
                <a:tab pos="298450" algn="l"/>
                <a:tab pos="299085" algn="l"/>
              </a:tabLst>
            </a:pPr>
            <a:r>
              <a:rPr sz="1400" spc="110" dirty="0">
                <a:solidFill>
                  <a:srgbClr val="FFB800"/>
                </a:solidFill>
                <a:latin typeface="Calibri"/>
                <a:cs typeface="Calibri"/>
              </a:rPr>
              <a:t>Μαντέψτε</a:t>
            </a:r>
            <a:r>
              <a:rPr sz="1400" spc="30" dirty="0">
                <a:solidFill>
                  <a:srgbClr val="FFB800"/>
                </a:solidFill>
                <a:latin typeface="Calibri"/>
                <a:cs typeface="Calibri"/>
              </a:rPr>
              <a:t> </a:t>
            </a:r>
            <a:r>
              <a:rPr sz="1400" spc="80" dirty="0">
                <a:solidFill>
                  <a:srgbClr val="FFB800"/>
                </a:solidFill>
                <a:latin typeface="Calibri"/>
                <a:cs typeface="Calibri"/>
              </a:rPr>
              <a:t>ότι</a:t>
            </a:r>
            <a:r>
              <a:rPr sz="1400" spc="30" dirty="0">
                <a:solidFill>
                  <a:srgbClr val="FFB800"/>
                </a:solidFill>
                <a:latin typeface="Calibri"/>
                <a:cs typeface="Calibri"/>
              </a:rPr>
              <a:t> </a:t>
            </a:r>
            <a:r>
              <a:rPr sz="1400" spc="80" dirty="0">
                <a:solidFill>
                  <a:srgbClr val="FFB800"/>
                </a:solidFill>
                <a:latin typeface="Calibri"/>
                <a:cs typeface="Calibri"/>
              </a:rPr>
              <a:t>είναι</a:t>
            </a:r>
            <a:r>
              <a:rPr sz="1400" spc="30" dirty="0">
                <a:solidFill>
                  <a:srgbClr val="FFB800"/>
                </a:solidFill>
                <a:latin typeface="Calibri"/>
                <a:cs typeface="Calibri"/>
              </a:rPr>
              <a:t> </a:t>
            </a:r>
            <a:r>
              <a:rPr sz="1400" spc="90" dirty="0">
                <a:solidFill>
                  <a:srgbClr val="FFB800"/>
                </a:solidFill>
                <a:latin typeface="Calibri"/>
                <a:cs typeface="Calibri"/>
              </a:rPr>
              <a:t>και</a:t>
            </a:r>
            <a:endParaRPr sz="1400">
              <a:latin typeface="Calibri"/>
              <a:cs typeface="Calibri"/>
            </a:endParaRPr>
          </a:p>
          <a:p>
            <a:pPr marL="299085" indent="-286385">
              <a:lnSpc>
                <a:spcPct val="100000"/>
              </a:lnSpc>
              <a:spcBef>
                <a:spcPts val="290"/>
              </a:spcBef>
              <a:buSzPct val="128571"/>
              <a:buFont typeface="Arial"/>
              <a:buChar char="•"/>
              <a:tabLst>
                <a:tab pos="298450" algn="l"/>
                <a:tab pos="299085" algn="l"/>
              </a:tabLst>
            </a:pPr>
            <a:r>
              <a:rPr sz="1400" spc="70" dirty="0">
                <a:solidFill>
                  <a:srgbClr val="FFB800"/>
                </a:solidFill>
                <a:latin typeface="Calibri"/>
                <a:cs typeface="Calibri"/>
              </a:rPr>
              <a:t>Μαντέψτε</a:t>
            </a:r>
            <a:r>
              <a:rPr sz="1400" spc="30" dirty="0">
                <a:solidFill>
                  <a:srgbClr val="FFB800"/>
                </a:solidFill>
                <a:latin typeface="Calibri"/>
                <a:cs typeface="Calibri"/>
              </a:rPr>
              <a:t> </a:t>
            </a:r>
            <a:r>
              <a:rPr sz="1400" spc="50" dirty="0">
                <a:solidFill>
                  <a:srgbClr val="FFB800"/>
                </a:solidFill>
                <a:latin typeface="Calibri"/>
                <a:cs typeface="Calibri"/>
              </a:rPr>
              <a:t>ότι</a:t>
            </a:r>
            <a:r>
              <a:rPr sz="1400" spc="30" dirty="0">
                <a:solidFill>
                  <a:srgbClr val="FFB800"/>
                </a:solidFill>
                <a:latin typeface="Calibri"/>
                <a:cs typeface="Calibri"/>
              </a:rPr>
              <a:t> </a:t>
            </a:r>
            <a:r>
              <a:rPr sz="1400" b="1" spc="75" dirty="0">
                <a:solidFill>
                  <a:srgbClr val="FFB800"/>
                </a:solidFill>
                <a:latin typeface="Calibri"/>
                <a:cs typeface="Calibri"/>
              </a:rPr>
              <a:t>η</a:t>
            </a:r>
            <a:r>
              <a:rPr sz="1400" b="1" spc="30" dirty="0">
                <a:solidFill>
                  <a:srgbClr val="FFB800"/>
                </a:solidFill>
                <a:latin typeface="Calibri"/>
                <a:cs typeface="Calibri"/>
              </a:rPr>
              <a:t> </a:t>
            </a:r>
            <a:r>
              <a:rPr sz="1400" b="1" spc="95" dirty="0">
                <a:solidFill>
                  <a:srgbClr val="FFB800"/>
                </a:solidFill>
                <a:latin typeface="Calibri"/>
                <a:cs typeface="Calibri"/>
              </a:rPr>
              <a:t>ZW</a:t>
            </a:r>
            <a:r>
              <a:rPr sz="1400" b="1" spc="30" dirty="0">
                <a:solidFill>
                  <a:srgbClr val="FFB800"/>
                </a:solidFill>
                <a:latin typeface="Calibri"/>
                <a:cs typeface="Calibri"/>
              </a:rPr>
              <a:t> </a:t>
            </a:r>
            <a:r>
              <a:rPr sz="1400" spc="55" dirty="0">
                <a:solidFill>
                  <a:srgbClr val="FFB800"/>
                </a:solidFill>
                <a:latin typeface="Calibri"/>
                <a:cs typeface="Calibri"/>
              </a:rPr>
              <a:t>είναι</a:t>
            </a:r>
            <a:r>
              <a:rPr sz="1400" spc="30" dirty="0">
                <a:solidFill>
                  <a:srgbClr val="FFB800"/>
                </a:solidFill>
                <a:latin typeface="Calibri"/>
                <a:cs typeface="Calibri"/>
              </a:rPr>
              <a:t> </a:t>
            </a:r>
            <a:r>
              <a:rPr sz="1400" b="1" spc="60" dirty="0">
                <a:solidFill>
                  <a:srgbClr val="FFB800"/>
                </a:solidFill>
                <a:latin typeface="Calibri"/>
                <a:cs typeface="Calibri"/>
              </a:rPr>
              <a:t>th</a:t>
            </a:r>
            <a:r>
              <a:rPr sz="1400" b="1" spc="25" dirty="0">
                <a:solidFill>
                  <a:srgbClr val="FFB800"/>
                </a:solidFill>
                <a:latin typeface="Calibri"/>
                <a:cs typeface="Calibri"/>
              </a:rPr>
              <a:t> </a:t>
            </a:r>
            <a:r>
              <a:rPr sz="1400" spc="55" dirty="0">
                <a:solidFill>
                  <a:srgbClr val="FFB800"/>
                </a:solidFill>
                <a:latin typeface="Calibri"/>
                <a:cs typeface="Calibri"/>
              </a:rPr>
              <a:t>και</a:t>
            </a:r>
            <a:r>
              <a:rPr sz="1400" spc="35" dirty="0">
                <a:solidFill>
                  <a:srgbClr val="FFB800"/>
                </a:solidFill>
                <a:latin typeface="Calibri"/>
                <a:cs typeface="Calibri"/>
              </a:rPr>
              <a:t> </a:t>
            </a:r>
            <a:r>
              <a:rPr sz="1400" spc="75" dirty="0">
                <a:solidFill>
                  <a:srgbClr val="FFB800"/>
                </a:solidFill>
                <a:latin typeface="Calibri"/>
                <a:cs typeface="Calibri"/>
              </a:rPr>
              <a:t>ως</a:t>
            </a:r>
            <a:r>
              <a:rPr sz="1400" spc="30" dirty="0">
                <a:solidFill>
                  <a:srgbClr val="FFB800"/>
                </a:solidFill>
                <a:latin typeface="Calibri"/>
                <a:cs typeface="Calibri"/>
              </a:rPr>
              <a:t> </a:t>
            </a:r>
            <a:r>
              <a:rPr sz="1400" spc="60" dirty="0">
                <a:solidFill>
                  <a:srgbClr val="FFB800"/>
                </a:solidFill>
                <a:latin typeface="Calibri"/>
                <a:cs typeface="Calibri"/>
              </a:rPr>
              <a:t>εκ</a:t>
            </a:r>
            <a:r>
              <a:rPr sz="1400" spc="30" dirty="0">
                <a:solidFill>
                  <a:srgbClr val="FFB800"/>
                </a:solidFill>
                <a:latin typeface="Calibri"/>
                <a:cs typeface="Calibri"/>
              </a:rPr>
              <a:t> </a:t>
            </a:r>
            <a:r>
              <a:rPr sz="1400" spc="65" dirty="0">
                <a:solidFill>
                  <a:srgbClr val="FFB800"/>
                </a:solidFill>
                <a:latin typeface="Calibri"/>
                <a:cs typeface="Calibri"/>
              </a:rPr>
              <a:t>τούτου</a:t>
            </a:r>
            <a:r>
              <a:rPr sz="1400" spc="25" dirty="0">
                <a:solidFill>
                  <a:srgbClr val="FFB800"/>
                </a:solidFill>
                <a:latin typeface="Calibri"/>
                <a:cs typeface="Calibri"/>
              </a:rPr>
              <a:t> </a:t>
            </a:r>
            <a:r>
              <a:rPr sz="1400" b="1" spc="75" dirty="0">
                <a:solidFill>
                  <a:srgbClr val="FFB800"/>
                </a:solidFill>
                <a:latin typeface="Calibri"/>
                <a:cs typeface="Calibri"/>
              </a:rPr>
              <a:t>η</a:t>
            </a:r>
            <a:r>
              <a:rPr sz="1400" b="1" spc="30" dirty="0">
                <a:solidFill>
                  <a:srgbClr val="FFB800"/>
                </a:solidFill>
                <a:latin typeface="Calibri"/>
                <a:cs typeface="Calibri"/>
              </a:rPr>
              <a:t> </a:t>
            </a:r>
            <a:r>
              <a:rPr sz="1400" b="1" spc="85" dirty="0">
                <a:solidFill>
                  <a:srgbClr val="FFB800"/>
                </a:solidFill>
                <a:latin typeface="Calibri"/>
                <a:cs typeface="Calibri"/>
              </a:rPr>
              <a:t>ZWP</a:t>
            </a:r>
            <a:r>
              <a:rPr sz="1400" b="1" spc="30" dirty="0">
                <a:solidFill>
                  <a:srgbClr val="FFB800"/>
                </a:solidFill>
                <a:latin typeface="Calibri"/>
                <a:cs typeface="Calibri"/>
              </a:rPr>
              <a:t> </a:t>
            </a:r>
            <a:r>
              <a:rPr sz="1400" spc="55" dirty="0">
                <a:solidFill>
                  <a:srgbClr val="FFB800"/>
                </a:solidFill>
                <a:latin typeface="Calibri"/>
                <a:cs typeface="Calibri"/>
              </a:rPr>
              <a:t>είναι</a:t>
            </a:r>
            <a:r>
              <a:rPr sz="1400" spc="30" dirty="0">
                <a:solidFill>
                  <a:srgbClr val="FFB800"/>
                </a:solidFill>
                <a:latin typeface="Calibri"/>
                <a:cs typeface="Calibri"/>
              </a:rPr>
              <a:t> </a:t>
            </a:r>
            <a:r>
              <a:rPr sz="1400" b="1" spc="75" dirty="0">
                <a:solidFill>
                  <a:srgbClr val="FFB800"/>
                </a:solidFill>
                <a:latin typeface="Calibri"/>
                <a:cs typeface="Calibri"/>
              </a:rPr>
              <a:t>η</a:t>
            </a:r>
            <a:endParaRPr sz="1400">
              <a:latin typeface="Calibri"/>
              <a:cs typeface="Calibri"/>
            </a:endParaRPr>
          </a:p>
          <a:p>
            <a:pPr marL="299085" indent="-286385">
              <a:lnSpc>
                <a:spcPct val="100000"/>
              </a:lnSpc>
              <a:spcBef>
                <a:spcPts val="365"/>
              </a:spcBef>
              <a:buSzPct val="128571"/>
              <a:buFont typeface="Arial"/>
              <a:buChar char="•"/>
              <a:tabLst>
                <a:tab pos="298450" algn="l"/>
                <a:tab pos="299085" algn="l"/>
              </a:tabLst>
            </a:pPr>
            <a:r>
              <a:rPr sz="1400" spc="70" dirty="0">
                <a:solidFill>
                  <a:srgbClr val="FFB800"/>
                </a:solidFill>
                <a:latin typeface="Calibri"/>
                <a:cs typeface="Calibri"/>
              </a:rPr>
              <a:t>Προχωρώντας</a:t>
            </a:r>
            <a:r>
              <a:rPr sz="1400" spc="30" dirty="0">
                <a:solidFill>
                  <a:srgbClr val="FFB800"/>
                </a:solidFill>
                <a:latin typeface="Calibri"/>
                <a:cs typeface="Calibri"/>
              </a:rPr>
              <a:t> </a:t>
            </a:r>
            <a:r>
              <a:rPr sz="1400" spc="65" dirty="0">
                <a:solidFill>
                  <a:srgbClr val="FFB800"/>
                </a:solidFill>
                <a:latin typeface="Calibri"/>
                <a:cs typeface="Calibri"/>
              </a:rPr>
              <a:t>με</a:t>
            </a:r>
            <a:r>
              <a:rPr sz="1400" spc="35" dirty="0">
                <a:solidFill>
                  <a:srgbClr val="FFB800"/>
                </a:solidFill>
                <a:latin typeface="Calibri"/>
                <a:cs typeface="Calibri"/>
              </a:rPr>
              <a:t> </a:t>
            </a:r>
            <a:r>
              <a:rPr sz="1400" spc="60" dirty="0">
                <a:solidFill>
                  <a:srgbClr val="FFB800"/>
                </a:solidFill>
                <a:latin typeface="Calibri"/>
                <a:cs typeface="Calibri"/>
              </a:rPr>
              <a:t>δοκιμή</a:t>
            </a:r>
            <a:r>
              <a:rPr sz="1400" spc="30" dirty="0">
                <a:solidFill>
                  <a:srgbClr val="FFB800"/>
                </a:solidFill>
                <a:latin typeface="Calibri"/>
                <a:cs typeface="Calibri"/>
              </a:rPr>
              <a:t> </a:t>
            </a:r>
            <a:r>
              <a:rPr sz="1400" spc="60" dirty="0">
                <a:solidFill>
                  <a:srgbClr val="FFB800"/>
                </a:solidFill>
                <a:latin typeface="Calibri"/>
                <a:cs typeface="Calibri"/>
              </a:rPr>
              <a:t>και</a:t>
            </a:r>
            <a:r>
              <a:rPr sz="1400" spc="35" dirty="0">
                <a:solidFill>
                  <a:srgbClr val="FFB800"/>
                </a:solidFill>
                <a:latin typeface="Calibri"/>
                <a:cs typeface="Calibri"/>
              </a:rPr>
              <a:t> </a:t>
            </a:r>
            <a:r>
              <a:rPr sz="1400" spc="75" dirty="0">
                <a:solidFill>
                  <a:srgbClr val="FFB800"/>
                </a:solidFill>
                <a:latin typeface="Calibri"/>
                <a:cs typeface="Calibri"/>
              </a:rPr>
              <a:t>σφάλμα</a:t>
            </a:r>
            <a:r>
              <a:rPr sz="1400" spc="30" dirty="0">
                <a:solidFill>
                  <a:srgbClr val="FFB800"/>
                </a:solidFill>
                <a:latin typeface="Calibri"/>
                <a:cs typeface="Calibri"/>
              </a:rPr>
              <a:t> </a:t>
            </a:r>
            <a:r>
              <a:rPr sz="1400" spc="55" dirty="0">
                <a:solidFill>
                  <a:srgbClr val="FFB800"/>
                </a:solidFill>
                <a:latin typeface="Calibri"/>
                <a:cs typeface="Calibri"/>
              </a:rPr>
              <a:t>τελικά</a:t>
            </a:r>
            <a:r>
              <a:rPr sz="1400" spc="40" dirty="0">
                <a:solidFill>
                  <a:srgbClr val="FFB800"/>
                </a:solidFill>
                <a:latin typeface="Calibri"/>
                <a:cs typeface="Calibri"/>
              </a:rPr>
              <a:t> </a:t>
            </a:r>
            <a:r>
              <a:rPr sz="1400" spc="60" dirty="0">
                <a:solidFill>
                  <a:srgbClr val="FFB800"/>
                </a:solidFill>
                <a:latin typeface="Calibri"/>
                <a:cs typeface="Calibri"/>
              </a:rPr>
              <a:t>να</a:t>
            </a:r>
            <a:r>
              <a:rPr sz="1400" spc="-10" dirty="0">
                <a:solidFill>
                  <a:srgbClr val="FFB800"/>
                </a:solidFill>
                <a:latin typeface="Calibri"/>
                <a:cs typeface="Calibri"/>
              </a:rPr>
              <a:t> </a:t>
            </a:r>
            <a:r>
              <a:rPr sz="1400" spc="40" dirty="0">
                <a:solidFill>
                  <a:srgbClr val="FFB800"/>
                </a:solidFill>
                <a:latin typeface="Calibri"/>
                <a:cs typeface="Calibri"/>
              </a:rPr>
              <a:t>πάρει:</a:t>
            </a:r>
            <a:endParaRPr sz="1400">
              <a:latin typeface="Calibri"/>
              <a:cs typeface="Calibri"/>
            </a:endParaRPr>
          </a:p>
        </p:txBody>
      </p:sp>
      <p:sp>
        <p:nvSpPr>
          <p:cNvPr id="16" name="object 16"/>
          <p:cNvSpPr txBox="1"/>
          <p:nvPr/>
        </p:nvSpPr>
        <p:spPr>
          <a:xfrm>
            <a:off x="11170602" y="560705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3</a:t>
            </a:r>
            <a:r>
              <a:rPr sz="850" spc="40" dirty="0">
                <a:solidFill>
                  <a:srgbClr val="FFFFFF"/>
                </a:solidFill>
                <a:latin typeface="Calibri"/>
                <a:cs typeface="Calibri"/>
              </a:rPr>
              <a:t>3</a:t>
            </a:r>
            <a:endParaRPr sz="850">
              <a:latin typeface="Calibri"/>
              <a:cs typeface="Calibri"/>
            </a:endParaRPr>
          </a:p>
        </p:txBody>
      </p:sp>
      <p:sp>
        <p:nvSpPr>
          <p:cNvPr id="17" name="object 17"/>
          <p:cNvSpPr txBox="1"/>
          <p:nvPr/>
        </p:nvSpPr>
        <p:spPr>
          <a:xfrm>
            <a:off x="259715" y="5868352"/>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664209"/>
            <a:ext cx="2554605"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Άλλες</a:t>
            </a:r>
            <a:r>
              <a:rPr sz="2850" spc="130" dirty="0">
                <a:solidFill>
                  <a:srgbClr val="000000"/>
                </a:solidFill>
              </a:rPr>
              <a:t> </a:t>
            </a:r>
            <a:r>
              <a:rPr sz="2850" spc="175" dirty="0">
                <a:solidFill>
                  <a:srgbClr val="000000"/>
                </a:solidFill>
              </a:rPr>
              <a:t>τεχνικές</a:t>
            </a:r>
            <a:endParaRPr sz="2850"/>
          </a:p>
        </p:txBody>
      </p:sp>
      <p:sp>
        <p:nvSpPr>
          <p:cNvPr id="9" name="object 9"/>
          <p:cNvSpPr txBox="1"/>
          <p:nvPr/>
        </p:nvSpPr>
        <p:spPr>
          <a:xfrm>
            <a:off x="916939" y="1700847"/>
            <a:ext cx="3204210" cy="2310130"/>
          </a:xfrm>
          <a:prstGeom prst="rect">
            <a:avLst/>
          </a:prstGeom>
        </p:spPr>
        <p:txBody>
          <a:bodyPr vert="horz" wrap="square" lIns="0" tIns="12700" rIns="0" bIns="0" rtlCol="0">
            <a:spAutoFit/>
          </a:bodyPr>
          <a:lstStyle/>
          <a:p>
            <a:pPr marL="12700">
              <a:lnSpc>
                <a:spcPct val="100000"/>
              </a:lnSpc>
              <a:spcBef>
                <a:spcPts val="100"/>
              </a:spcBef>
            </a:pPr>
            <a:r>
              <a:rPr sz="3450" spc="217" baseline="2415" dirty="0">
                <a:solidFill>
                  <a:srgbClr val="D6791A"/>
                </a:solidFill>
                <a:latin typeface="Calibri"/>
                <a:cs typeface="Calibri"/>
              </a:rPr>
              <a:t>o1.</a:t>
            </a:r>
            <a:r>
              <a:rPr sz="3450" spc="82" baseline="2415" dirty="0">
                <a:solidFill>
                  <a:srgbClr val="D6791A"/>
                </a:solidFill>
                <a:latin typeface="Calibri"/>
                <a:cs typeface="Calibri"/>
              </a:rPr>
              <a:t> </a:t>
            </a:r>
            <a:r>
              <a:rPr sz="1600" spc="85" dirty="0">
                <a:solidFill>
                  <a:srgbClr val="7E7E7E"/>
                </a:solidFill>
                <a:latin typeface="Calibri"/>
                <a:cs typeface="Calibri"/>
              </a:rPr>
              <a:t>Playfair</a:t>
            </a:r>
            <a:r>
              <a:rPr sz="1600" spc="45" dirty="0">
                <a:solidFill>
                  <a:srgbClr val="7E7E7E"/>
                </a:solidFill>
                <a:latin typeface="Calibri"/>
                <a:cs typeface="Calibri"/>
              </a:rPr>
              <a:t> </a:t>
            </a:r>
            <a:r>
              <a:rPr sz="1600" spc="95" dirty="0">
                <a:solidFill>
                  <a:srgbClr val="7E7E7E"/>
                </a:solidFill>
                <a:latin typeface="Calibri"/>
                <a:cs typeface="Calibri"/>
              </a:rPr>
              <a:t>Cipher</a:t>
            </a:r>
            <a:endParaRPr sz="1600">
              <a:latin typeface="Calibri"/>
              <a:cs typeface="Calibri"/>
            </a:endParaRPr>
          </a:p>
          <a:p>
            <a:pPr>
              <a:lnSpc>
                <a:spcPct val="100000"/>
              </a:lnSpc>
              <a:spcBef>
                <a:spcPts val="15"/>
              </a:spcBef>
            </a:pPr>
            <a:endParaRPr sz="1900">
              <a:latin typeface="Calibri"/>
              <a:cs typeface="Calibri"/>
            </a:endParaRPr>
          </a:p>
          <a:p>
            <a:pPr marL="12700">
              <a:lnSpc>
                <a:spcPct val="100000"/>
              </a:lnSpc>
            </a:pPr>
            <a:r>
              <a:rPr sz="3450" spc="217" baseline="2415" dirty="0">
                <a:solidFill>
                  <a:srgbClr val="D6791A"/>
                </a:solidFill>
                <a:latin typeface="Calibri"/>
                <a:cs typeface="Calibri"/>
              </a:rPr>
              <a:t>o2.</a:t>
            </a:r>
            <a:r>
              <a:rPr sz="3450" spc="67" baseline="2415" dirty="0">
                <a:solidFill>
                  <a:srgbClr val="D6791A"/>
                </a:solidFill>
                <a:latin typeface="Calibri"/>
                <a:cs typeface="Calibri"/>
              </a:rPr>
              <a:t> </a:t>
            </a:r>
            <a:r>
              <a:rPr sz="1600" spc="75" dirty="0">
                <a:solidFill>
                  <a:srgbClr val="7E7E7E"/>
                </a:solidFill>
                <a:latin typeface="Calibri"/>
                <a:cs typeface="Calibri"/>
              </a:rPr>
              <a:t>Hill</a:t>
            </a:r>
            <a:r>
              <a:rPr sz="1600" spc="40" dirty="0">
                <a:solidFill>
                  <a:srgbClr val="7E7E7E"/>
                </a:solidFill>
                <a:latin typeface="Calibri"/>
                <a:cs typeface="Calibri"/>
              </a:rPr>
              <a:t> </a:t>
            </a:r>
            <a:r>
              <a:rPr sz="1600" spc="95" dirty="0">
                <a:solidFill>
                  <a:srgbClr val="7E7E7E"/>
                </a:solidFill>
                <a:latin typeface="Calibri"/>
                <a:cs typeface="Calibri"/>
              </a:rPr>
              <a:t>Cipher</a:t>
            </a:r>
            <a:endParaRPr sz="1600">
              <a:latin typeface="Calibri"/>
              <a:cs typeface="Calibri"/>
            </a:endParaRPr>
          </a:p>
          <a:p>
            <a:pPr>
              <a:lnSpc>
                <a:spcPct val="100000"/>
              </a:lnSpc>
              <a:spcBef>
                <a:spcPts val="5"/>
              </a:spcBef>
            </a:pPr>
            <a:endParaRPr sz="2000">
              <a:latin typeface="Calibri"/>
              <a:cs typeface="Calibri"/>
            </a:endParaRPr>
          </a:p>
          <a:p>
            <a:pPr marL="12700">
              <a:lnSpc>
                <a:spcPct val="100000"/>
              </a:lnSpc>
              <a:spcBef>
                <a:spcPts val="5"/>
              </a:spcBef>
            </a:pPr>
            <a:r>
              <a:rPr sz="3450" spc="292" baseline="2415" dirty="0">
                <a:solidFill>
                  <a:srgbClr val="D6791A"/>
                </a:solidFill>
                <a:latin typeface="Calibri"/>
                <a:cs typeface="Calibri"/>
              </a:rPr>
              <a:t>o3.</a:t>
            </a:r>
            <a:r>
              <a:rPr sz="3450" spc="75" baseline="2415" dirty="0">
                <a:solidFill>
                  <a:srgbClr val="D6791A"/>
                </a:solidFill>
                <a:latin typeface="Calibri"/>
                <a:cs typeface="Calibri"/>
              </a:rPr>
              <a:t> </a:t>
            </a:r>
            <a:r>
              <a:rPr sz="1600" spc="155" dirty="0">
                <a:solidFill>
                  <a:srgbClr val="7E7E7E"/>
                </a:solidFill>
                <a:latin typeface="Calibri"/>
                <a:cs typeface="Calibri"/>
              </a:rPr>
              <a:t>Πολυαλφαβητικοί</a:t>
            </a:r>
            <a:r>
              <a:rPr sz="1600" spc="45" dirty="0">
                <a:solidFill>
                  <a:srgbClr val="7E7E7E"/>
                </a:solidFill>
                <a:latin typeface="Calibri"/>
                <a:cs typeface="Calibri"/>
              </a:rPr>
              <a:t> </a:t>
            </a:r>
            <a:r>
              <a:rPr sz="1600" spc="140" dirty="0">
                <a:solidFill>
                  <a:srgbClr val="7E7E7E"/>
                </a:solidFill>
                <a:latin typeface="Calibri"/>
                <a:cs typeface="Calibri"/>
              </a:rPr>
              <a:t>κώδικες</a:t>
            </a:r>
            <a:endParaRPr sz="1600">
              <a:latin typeface="Calibri"/>
              <a:cs typeface="Calibri"/>
            </a:endParaRPr>
          </a:p>
          <a:p>
            <a:pPr>
              <a:lnSpc>
                <a:spcPct val="100000"/>
              </a:lnSpc>
              <a:spcBef>
                <a:spcPts val="25"/>
              </a:spcBef>
            </a:pPr>
            <a:endParaRPr sz="1750">
              <a:latin typeface="Calibri"/>
              <a:cs typeface="Calibri"/>
            </a:endParaRPr>
          </a:p>
          <a:p>
            <a:pPr marL="12700">
              <a:lnSpc>
                <a:spcPct val="100000"/>
              </a:lnSpc>
            </a:pPr>
            <a:r>
              <a:rPr sz="3450" spc="292" baseline="2415" dirty="0">
                <a:solidFill>
                  <a:srgbClr val="D6791A"/>
                </a:solidFill>
                <a:latin typeface="Calibri"/>
                <a:cs typeface="Calibri"/>
              </a:rPr>
              <a:t>o4.</a:t>
            </a:r>
            <a:r>
              <a:rPr sz="3450" spc="112" baseline="2415" dirty="0">
                <a:solidFill>
                  <a:srgbClr val="D6791A"/>
                </a:solidFill>
                <a:latin typeface="Calibri"/>
                <a:cs typeface="Calibri"/>
              </a:rPr>
              <a:t> </a:t>
            </a:r>
            <a:r>
              <a:rPr sz="1600" spc="155" dirty="0">
                <a:solidFill>
                  <a:srgbClr val="7E7E7E"/>
                </a:solidFill>
                <a:latin typeface="Calibri"/>
                <a:cs typeface="Calibri"/>
              </a:rPr>
              <a:t>One-Time</a:t>
            </a:r>
            <a:r>
              <a:rPr sz="1600" spc="50" dirty="0">
                <a:solidFill>
                  <a:srgbClr val="7E7E7E"/>
                </a:solidFill>
                <a:latin typeface="Calibri"/>
                <a:cs typeface="Calibri"/>
              </a:rPr>
              <a:t> </a:t>
            </a:r>
            <a:r>
              <a:rPr sz="1600" spc="145" dirty="0">
                <a:solidFill>
                  <a:srgbClr val="7E7E7E"/>
                </a:solidFill>
                <a:latin typeface="Calibri"/>
                <a:cs typeface="Calibri"/>
              </a:rPr>
              <a:t>Pad</a:t>
            </a:r>
            <a:endParaRPr sz="1600">
              <a:latin typeface="Calibri"/>
              <a:cs typeface="Calibri"/>
            </a:endParaRPr>
          </a:p>
        </p:txBody>
      </p:sp>
      <p:sp>
        <p:nvSpPr>
          <p:cNvPr id="10" name="object 10"/>
          <p:cNvSpPr txBox="1"/>
          <p:nvPr/>
        </p:nvSpPr>
        <p:spPr>
          <a:xfrm>
            <a:off x="11170602" y="580358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3</a:t>
            </a:r>
            <a:r>
              <a:rPr sz="850" spc="40" dirty="0">
                <a:solidFill>
                  <a:srgbClr val="FFFFFF"/>
                </a:solidFill>
                <a:latin typeface="Calibri"/>
                <a:cs typeface="Calibri"/>
              </a:rPr>
              <a:t>4</a:t>
            </a:r>
            <a:endParaRPr sz="850">
              <a:latin typeface="Calibri"/>
              <a:cs typeface="Calibri"/>
            </a:endParaRPr>
          </a:p>
        </p:txBody>
      </p:sp>
      <p:sp>
        <p:nvSpPr>
          <p:cNvPr id="11" name="object 11"/>
          <p:cNvSpPr txBox="1"/>
          <p:nvPr/>
        </p:nvSpPr>
        <p:spPr>
          <a:xfrm>
            <a:off x="259715" y="6064884"/>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5678170" y="2968625"/>
            <a:ext cx="4701540" cy="414020"/>
          </a:xfrm>
          <a:prstGeom prst="rect">
            <a:avLst/>
          </a:prstGeom>
        </p:spPr>
        <p:txBody>
          <a:bodyPr vert="horz" wrap="square" lIns="0" tIns="12700" rIns="0" bIns="0" rtlCol="0">
            <a:spAutoFit/>
          </a:bodyPr>
          <a:lstStyle/>
          <a:p>
            <a:pPr marL="12700">
              <a:lnSpc>
                <a:spcPct val="100000"/>
              </a:lnSpc>
              <a:spcBef>
                <a:spcPts val="100"/>
              </a:spcBef>
            </a:pPr>
            <a:r>
              <a:rPr spc="190" dirty="0">
                <a:latin typeface="Calibri"/>
                <a:cs typeface="Calibri"/>
              </a:rPr>
              <a:t>Κρυπτογραφήματα</a:t>
            </a:r>
            <a:r>
              <a:rPr spc="245" dirty="0">
                <a:latin typeface="Calibri"/>
                <a:cs typeface="Calibri"/>
              </a:rPr>
              <a:t> </a:t>
            </a:r>
            <a:r>
              <a:rPr spc="195" dirty="0">
                <a:latin typeface="Calibri"/>
                <a:cs typeface="Calibri"/>
              </a:rPr>
              <a:t>μετάθεσης</a:t>
            </a:r>
          </a:p>
        </p:txBody>
      </p:sp>
      <p:pic>
        <p:nvPicPr>
          <p:cNvPr id="8" name="object 8"/>
          <p:cNvPicPr/>
          <p:nvPr/>
        </p:nvPicPr>
        <p:blipFill>
          <a:blip r:embed="rId2" cstate="print"/>
          <a:stretch>
            <a:fillRect/>
          </a:stretch>
        </p:blipFill>
        <p:spPr>
          <a:xfrm>
            <a:off x="7549832" y="6055995"/>
            <a:ext cx="3246120" cy="602297"/>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49832" y="8889"/>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8658542" y="1977389"/>
              <a:ext cx="2031364" cy="3270885"/>
            </a:xfrm>
            <a:custGeom>
              <a:avLst/>
              <a:gdLst/>
              <a:ahLst/>
              <a:cxnLst/>
              <a:rect l="l" t="t" r="r" b="b"/>
              <a:pathLst>
                <a:path w="2031365" h="3270885">
                  <a:moveTo>
                    <a:pt x="1692910" y="0"/>
                  </a:moveTo>
                  <a:lnTo>
                    <a:pt x="338454" y="0"/>
                  </a:lnTo>
                  <a:lnTo>
                    <a:pt x="292735" y="3175"/>
                  </a:lnTo>
                  <a:lnTo>
                    <a:pt x="248602" y="12064"/>
                  </a:lnTo>
                  <a:lnTo>
                    <a:pt x="206692" y="26670"/>
                  </a:lnTo>
                  <a:lnTo>
                    <a:pt x="167640" y="46355"/>
                  </a:lnTo>
                  <a:lnTo>
                    <a:pt x="131762" y="70485"/>
                  </a:lnTo>
                  <a:lnTo>
                    <a:pt x="99060" y="99060"/>
                  </a:lnTo>
                  <a:lnTo>
                    <a:pt x="70485" y="131762"/>
                  </a:lnTo>
                  <a:lnTo>
                    <a:pt x="46354" y="167639"/>
                  </a:lnTo>
                  <a:lnTo>
                    <a:pt x="26670" y="206692"/>
                  </a:lnTo>
                  <a:lnTo>
                    <a:pt x="12065" y="248602"/>
                  </a:lnTo>
                  <a:lnTo>
                    <a:pt x="3175" y="292735"/>
                  </a:lnTo>
                  <a:lnTo>
                    <a:pt x="0" y="338455"/>
                  </a:lnTo>
                  <a:lnTo>
                    <a:pt x="0" y="2931795"/>
                  </a:lnTo>
                  <a:lnTo>
                    <a:pt x="3175" y="2977832"/>
                  </a:lnTo>
                  <a:lnTo>
                    <a:pt x="12065" y="3021965"/>
                  </a:lnTo>
                  <a:lnTo>
                    <a:pt x="26670" y="3063557"/>
                  </a:lnTo>
                  <a:lnTo>
                    <a:pt x="46354" y="3102927"/>
                  </a:lnTo>
                  <a:lnTo>
                    <a:pt x="70485" y="3138805"/>
                  </a:lnTo>
                  <a:lnTo>
                    <a:pt x="99060" y="3171190"/>
                  </a:lnTo>
                  <a:lnTo>
                    <a:pt x="131762" y="3200082"/>
                  </a:lnTo>
                  <a:lnTo>
                    <a:pt x="167640" y="3224212"/>
                  </a:lnTo>
                  <a:lnTo>
                    <a:pt x="206692" y="3243897"/>
                  </a:lnTo>
                  <a:lnTo>
                    <a:pt x="248602" y="3258502"/>
                  </a:lnTo>
                  <a:lnTo>
                    <a:pt x="292735" y="3267392"/>
                  </a:lnTo>
                  <a:lnTo>
                    <a:pt x="338454" y="3270567"/>
                  </a:lnTo>
                  <a:lnTo>
                    <a:pt x="1692910" y="3270567"/>
                  </a:lnTo>
                  <a:lnTo>
                    <a:pt x="1738947" y="3267392"/>
                  </a:lnTo>
                  <a:lnTo>
                    <a:pt x="1782762" y="3258502"/>
                  </a:lnTo>
                  <a:lnTo>
                    <a:pt x="1824672" y="3243897"/>
                  </a:lnTo>
                  <a:lnTo>
                    <a:pt x="1863725" y="3224212"/>
                  </a:lnTo>
                  <a:lnTo>
                    <a:pt x="1899920" y="3200082"/>
                  </a:lnTo>
                  <a:lnTo>
                    <a:pt x="1932304" y="3171190"/>
                  </a:lnTo>
                  <a:lnTo>
                    <a:pt x="1960879" y="3138805"/>
                  </a:lnTo>
                  <a:lnTo>
                    <a:pt x="1985327" y="3102927"/>
                  </a:lnTo>
                  <a:lnTo>
                    <a:pt x="2005012" y="3063557"/>
                  </a:lnTo>
                  <a:lnTo>
                    <a:pt x="2019300" y="3021965"/>
                  </a:lnTo>
                  <a:lnTo>
                    <a:pt x="2028507" y="2977832"/>
                  </a:lnTo>
                  <a:lnTo>
                    <a:pt x="2031365" y="2931795"/>
                  </a:lnTo>
                  <a:lnTo>
                    <a:pt x="2031365" y="338455"/>
                  </a:lnTo>
                  <a:lnTo>
                    <a:pt x="2028507" y="292735"/>
                  </a:lnTo>
                  <a:lnTo>
                    <a:pt x="2019300" y="248602"/>
                  </a:lnTo>
                  <a:lnTo>
                    <a:pt x="2005012" y="206692"/>
                  </a:lnTo>
                  <a:lnTo>
                    <a:pt x="1985327" y="167639"/>
                  </a:lnTo>
                  <a:lnTo>
                    <a:pt x="1960879" y="131762"/>
                  </a:lnTo>
                  <a:lnTo>
                    <a:pt x="1932304" y="99060"/>
                  </a:lnTo>
                  <a:lnTo>
                    <a:pt x="1899920" y="70485"/>
                  </a:lnTo>
                  <a:lnTo>
                    <a:pt x="1863725" y="46355"/>
                  </a:lnTo>
                  <a:lnTo>
                    <a:pt x="1824672" y="26670"/>
                  </a:lnTo>
                  <a:lnTo>
                    <a:pt x="1782762" y="12064"/>
                  </a:lnTo>
                  <a:lnTo>
                    <a:pt x="1738947" y="3175"/>
                  </a:lnTo>
                  <a:lnTo>
                    <a:pt x="1692910" y="0"/>
                  </a:lnTo>
                  <a:close/>
                </a:path>
              </a:pathLst>
            </a:custGeom>
            <a:solidFill>
              <a:srgbClr val="000000"/>
            </a:solidFill>
          </p:spPr>
          <p:txBody>
            <a:bodyPr wrap="square" lIns="0" tIns="0" rIns="0" bIns="0" rtlCol="0"/>
            <a:lstStyle/>
            <a:p>
              <a:endParaRPr/>
            </a:p>
          </p:txBody>
        </p:sp>
        <p:sp>
          <p:nvSpPr>
            <p:cNvPr id="5" name="object 5"/>
            <p:cNvSpPr/>
            <p:nvPr/>
          </p:nvSpPr>
          <p:spPr>
            <a:xfrm>
              <a:off x="8658542" y="1977389"/>
              <a:ext cx="2031364" cy="3270885"/>
            </a:xfrm>
            <a:custGeom>
              <a:avLst/>
              <a:gdLst/>
              <a:ahLst/>
              <a:cxnLst/>
              <a:rect l="l" t="t" r="r" b="b"/>
              <a:pathLst>
                <a:path w="2031365" h="3270885">
                  <a:moveTo>
                    <a:pt x="0" y="338455"/>
                  </a:moveTo>
                  <a:lnTo>
                    <a:pt x="3175" y="292735"/>
                  </a:lnTo>
                  <a:lnTo>
                    <a:pt x="12065" y="248602"/>
                  </a:lnTo>
                  <a:lnTo>
                    <a:pt x="26670" y="206692"/>
                  </a:lnTo>
                  <a:lnTo>
                    <a:pt x="46354" y="167639"/>
                  </a:lnTo>
                  <a:lnTo>
                    <a:pt x="70485" y="131762"/>
                  </a:lnTo>
                  <a:lnTo>
                    <a:pt x="99060" y="99060"/>
                  </a:lnTo>
                  <a:lnTo>
                    <a:pt x="131762" y="70485"/>
                  </a:lnTo>
                  <a:lnTo>
                    <a:pt x="167640" y="46355"/>
                  </a:lnTo>
                  <a:lnTo>
                    <a:pt x="206692" y="26670"/>
                  </a:lnTo>
                  <a:lnTo>
                    <a:pt x="248602" y="12064"/>
                  </a:lnTo>
                  <a:lnTo>
                    <a:pt x="292735" y="3175"/>
                  </a:lnTo>
                  <a:lnTo>
                    <a:pt x="338454" y="0"/>
                  </a:lnTo>
                  <a:lnTo>
                    <a:pt x="1692910" y="0"/>
                  </a:lnTo>
                  <a:lnTo>
                    <a:pt x="1738947" y="3175"/>
                  </a:lnTo>
                  <a:lnTo>
                    <a:pt x="1782762" y="12064"/>
                  </a:lnTo>
                  <a:lnTo>
                    <a:pt x="1824672" y="26670"/>
                  </a:lnTo>
                  <a:lnTo>
                    <a:pt x="1863725" y="46355"/>
                  </a:lnTo>
                  <a:lnTo>
                    <a:pt x="1899920" y="70485"/>
                  </a:lnTo>
                  <a:lnTo>
                    <a:pt x="1932304" y="99060"/>
                  </a:lnTo>
                  <a:lnTo>
                    <a:pt x="1960879" y="131762"/>
                  </a:lnTo>
                  <a:lnTo>
                    <a:pt x="1985327" y="167639"/>
                  </a:lnTo>
                  <a:lnTo>
                    <a:pt x="2005012" y="206692"/>
                  </a:lnTo>
                  <a:lnTo>
                    <a:pt x="2019300" y="248602"/>
                  </a:lnTo>
                  <a:lnTo>
                    <a:pt x="2028507" y="292735"/>
                  </a:lnTo>
                  <a:lnTo>
                    <a:pt x="2031365" y="338455"/>
                  </a:lnTo>
                  <a:lnTo>
                    <a:pt x="2031365" y="2931795"/>
                  </a:lnTo>
                  <a:lnTo>
                    <a:pt x="2028507" y="2977832"/>
                  </a:lnTo>
                  <a:lnTo>
                    <a:pt x="2019300" y="3021965"/>
                  </a:lnTo>
                  <a:lnTo>
                    <a:pt x="2005012" y="3063557"/>
                  </a:lnTo>
                  <a:lnTo>
                    <a:pt x="1985327" y="3102927"/>
                  </a:lnTo>
                  <a:lnTo>
                    <a:pt x="1960879" y="3138805"/>
                  </a:lnTo>
                  <a:lnTo>
                    <a:pt x="1932304" y="3171190"/>
                  </a:lnTo>
                  <a:lnTo>
                    <a:pt x="1899920" y="3200082"/>
                  </a:lnTo>
                  <a:lnTo>
                    <a:pt x="1863725" y="3224212"/>
                  </a:lnTo>
                  <a:lnTo>
                    <a:pt x="1824672" y="3243897"/>
                  </a:lnTo>
                  <a:lnTo>
                    <a:pt x="1782762" y="3258502"/>
                  </a:lnTo>
                  <a:lnTo>
                    <a:pt x="1738947" y="3267392"/>
                  </a:lnTo>
                  <a:lnTo>
                    <a:pt x="1692910" y="3270567"/>
                  </a:lnTo>
                  <a:lnTo>
                    <a:pt x="338454" y="3270567"/>
                  </a:lnTo>
                  <a:lnTo>
                    <a:pt x="292735" y="3267392"/>
                  </a:lnTo>
                  <a:lnTo>
                    <a:pt x="248602" y="3258502"/>
                  </a:lnTo>
                  <a:lnTo>
                    <a:pt x="206692" y="3243897"/>
                  </a:lnTo>
                  <a:lnTo>
                    <a:pt x="167640" y="3224212"/>
                  </a:lnTo>
                  <a:lnTo>
                    <a:pt x="131762" y="3200082"/>
                  </a:lnTo>
                  <a:lnTo>
                    <a:pt x="99060" y="3171190"/>
                  </a:lnTo>
                  <a:lnTo>
                    <a:pt x="70485" y="3138805"/>
                  </a:lnTo>
                  <a:lnTo>
                    <a:pt x="46354" y="3102927"/>
                  </a:lnTo>
                  <a:lnTo>
                    <a:pt x="26670" y="3063557"/>
                  </a:lnTo>
                  <a:lnTo>
                    <a:pt x="12065" y="3021965"/>
                  </a:lnTo>
                  <a:lnTo>
                    <a:pt x="3175" y="2977832"/>
                  </a:lnTo>
                  <a:lnTo>
                    <a:pt x="0" y="2931795"/>
                  </a:lnTo>
                  <a:lnTo>
                    <a:pt x="0" y="338455"/>
                  </a:lnTo>
                </a:path>
              </a:pathLst>
            </a:custGeom>
            <a:ln w="31750">
              <a:solidFill>
                <a:srgbClr val="FFB800"/>
              </a:solidFill>
            </a:ln>
          </p:spPr>
          <p:txBody>
            <a:bodyPr wrap="square" lIns="0" tIns="0" rIns="0" bIns="0" rtlCol="0"/>
            <a:lstStyle/>
            <a:p>
              <a:endParaRPr/>
            </a:p>
          </p:txBody>
        </p:sp>
        <p:sp>
          <p:nvSpPr>
            <p:cNvPr id="6" name="object 6"/>
            <p:cNvSpPr/>
            <p:nvPr/>
          </p:nvSpPr>
          <p:spPr>
            <a:xfrm>
              <a:off x="9309099" y="2607944"/>
              <a:ext cx="67310" cy="38735"/>
            </a:xfrm>
            <a:custGeom>
              <a:avLst/>
              <a:gdLst/>
              <a:ahLst/>
              <a:cxnLst/>
              <a:rect l="l" t="t" r="r" b="b"/>
              <a:pathLst>
                <a:path w="67309" h="38735">
                  <a:moveTo>
                    <a:pt x="67309" y="0"/>
                  </a:moveTo>
                  <a:lnTo>
                    <a:pt x="0" y="0"/>
                  </a:lnTo>
                  <a:lnTo>
                    <a:pt x="0" y="38417"/>
                  </a:lnTo>
                  <a:lnTo>
                    <a:pt x="67309" y="38417"/>
                  </a:lnTo>
                  <a:lnTo>
                    <a:pt x="67309" y="0"/>
                  </a:lnTo>
                  <a:close/>
                </a:path>
              </a:pathLst>
            </a:custGeom>
            <a:solidFill>
              <a:srgbClr val="FFB800"/>
            </a:solidFill>
          </p:spPr>
          <p:txBody>
            <a:bodyPr wrap="square" lIns="0" tIns="0" rIns="0" bIns="0" rtlCol="0"/>
            <a:lstStyle/>
            <a:p>
              <a:endParaRPr/>
            </a:p>
          </p:txBody>
        </p:sp>
        <p:sp>
          <p:nvSpPr>
            <p:cNvPr id="7" name="object 7"/>
            <p:cNvSpPr/>
            <p:nvPr/>
          </p:nvSpPr>
          <p:spPr>
            <a:xfrm>
              <a:off x="9309099" y="2607944"/>
              <a:ext cx="67310" cy="38735"/>
            </a:xfrm>
            <a:custGeom>
              <a:avLst/>
              <a:gdLst/>
              <a:ahLst/>
              <a:cxnLst/>
              <a:rect l="l" t="t" r="r" b="b"/>
              <a:pathLst>
                <a:path w="67309" h="38735">
                  <a:moveTo>
                    <a:pt x="0" y="38417"/>
                  </a:moveTo>
                  <a:lnTo>
                    <a:pt x="67309" y="38417"/>
                  </a:lnTo>
                  <a:lnTo>
                    <a:pt x="67309" y="0"/>
                  </a:lnTo>
                  <a:lnTo>
                    <a:pt x="0" y="0"/>
                  </a:lnTo>
                  <a:lnTo>
                    <a:pt x="0" y="38417"/>
                  </a:lnTo>
                </a:path>
              </a:pathLst>
            </a:custGeom>
            <a:ln w="11430">
              <a:solidFill>
                <a:srgbClr val="FFB800"/>
              </a:solidFill>
            </a:ln>
          </p:spPr>
          <p:txBody>
            <a:bodyPr wrap="square" lIns="0" tIns="0" rIns="0" bIns="0" rtlCol="0"/>
            <a:lstStyle/>
            <a:p>
              <a:endParaRPr/>
            </a:p>
          </p:txBody>
        </p:sp>
        <p:sp>
          <p:nvSpPr>
            <p:cNvPr id="8" name="object 8"/>
            <p:cNvSpPr/>
            <p:nvPr/>
          </p:nvSpPr>
          <p:spPr>
            <a:xfrm>
              <a:off x="9309099" y="2531427"/>
              <a:ext cx="67310" cy="38735"/>
            </a:xfrm>
            <a:custGeom>
              <a:avLst/>
              <a:gdLst/>
              <a:ahLst/>
              <a:cxnLst/>
              <a:rect l="l" t="t" r="r" b="b"/>
              <a:pathLst>
                <a:path w="67309" h="38735">
                  <a:moveTo>
                    <a:pt x="67309" y="0"/>
                  </a:moveTo>
                  <a:lnTo>
                    <a:pt x="0" y="0"/>
                  </a:lnTo>
                  <a:lnTo>
                    <a:pt x="0" y="38417"/>
                  </a:lnTo>
                  <a:lnTo>
                    <a:pt x="67309" y="38417"/>
                  </a:lnTo>
                  <a:lnTo>
                    <a:pt x="67309" y="0"/>
                  </a:lnTo>
                  <a:close/>
                </a:path>
              </a:pathLst>
            </a:custGeom>
            <a:solidFill>
              <a:srgbClr val="FFB800"/>
            </a:solidFill>
          </p:spPr>
          <p:txBody>
            <a:bodyPr wrap="square" lIns="0" tIns="0" rIns="0" bIns="0" rtlCol="0"/>
            <a:lstStyle/>
            <a:p>
              <a:endParaRPr/>
            </a:p>
          </p:txBody>
        </p:sp>
        <p:sp>
          <p:nvSpPr>
            <p:cNvPr id="9" name="object 9"/>
            <p:cNvSpPr/>
            <p:nvPr/>
          </p:nvSpPr>
          <p:spPr>
            <a:xfrm>
              <a:off x="9309099" y="2531427"/>
              <a:ext cx="67310" cy="38735"/>
            </a:xfrm>
            <a:custGeom>
              <a:avLst/>
              <a:gdLst/>
              <a:ahLst/>
              <a:cxnLst/>
              <a:rect l="l" t="t" r="r" b="b"/>
              <a:pathLst>
                <a:path w="67309" h="38735">
                  <a:moveTo>
                    <a:pt x="0" y="38417"/>
                  </a:moveTo>
                  <a:lnTo>
                    <a:pt x="67309" y="38417"/>
                  </a:lnTo>
                  <a:lnTo>
                    <a:pt x="67309" y="0"/>
                  </a:lnTo>
                  <a:lnTo>
                    <a:pt x="0" y="0"/>
                  </a:lnTo>
                  <a:lnTo>
                    <a:pt x="0" y="38417"/>
                  </a:lnTo>
                </a:path>
              </a:pathLst>
            </a:custGeom>
            <a:ln w="11429">
              <a:solidFill>
                <a:srgbClr val="FFB800"/>
              </a:solidFill>
            </a:ln>
          </p:spPr>
          <p:txBody>
            <a:bodyPr wrap="square" lIns="0" tIns="0" rIns="0" bIns="0" rtlCol="0"/>
            <a:lstStyle/>
            <a:p>
              <a:endParaRPr/>
            </a:p>
          </p:txBody>
        </p:sp>
        <p:sp>
          <p:nvSpPr>
            <p:cNvPr id="10" name="object 10"/>
            <p:cNvSpPr/>
            <p:nvPr/>
          </p:nvSpPr>
          <p:spPr>
            <a:xfrm>
              <a:off x="9309099" y="2684779"/>
              <a:ext cx="67310" cy="38735"/>
            </a:xfrm>
            <a:custGeom>
              <a:avLst/>
              <a:gdLst/>
              <a:ahLst/>
              <a:cxnLst/>
              <a:rect l="l" t="t" r="r" b="b"/>
              <a:pathLst>
                <a:path w="67309" h="38735">
                  <a:moveTo>
                    <a:pt x="67309" y="0"/>
                  </a:moveTo>
                  <a:lnTo>
                    <a:pt x="0" y="0"/>
                  </a:lnTo>
                  <a:lnTo>
                    <a:pt x="0" y="38417"/>
                  </a:lnTo>
                  <a:lnTo>
                    <a:pt x="67309" y="38417"/>
                  </a:lnTo>
                  <a:lnTo>
                    <a:pt x="67309" y="0"/>
                  </a:lnTo>
                  <a:close/>
                </a:path>
              </a:pathLst>
            </a:custGeom>
            <a:solidFill>
              <a:srgbClr val="FFB800"/>
            </a:solidFill>
          </p:spPr>
          <p:txBody>
            <a:bodyPr wrap="square" lIns="0" tIns="0" rIns="0" bIns="0" rtlCol="0"/>
            <a:lstStyle/>
            <a:p>
              <a:endParaRPr/>
            </a:p>
          </p:txBody>
        </p:sp>
        <p:sp>
          <p:nvSpPr>
            <p:cNvPr id="11" name="object 11"/>
            <p:cNvSpPr/>
            <p:nvPr/>
          </p:nvSpPr>
          <p:spPr>
            <a:xfrm>
              <a:off x="9309099" y="2684779"/>
              <a:ext cx="67310" cy="38735"/>
            </a:xfrm>
            <a:custGeom>
              <a:avLst/>
              <a:gdLst/>
              <a:ahLst/>
              <a:cxnLst/>
              <a:rect l="l" t="t" r="r" b="b"/>
              <a:pathLst>
                <a:path w="67309" h="38735">
                  <a:moveTo>
                    <a:pt x="0" y="38417"/>
                  </a:moveTo>
                  <a:lnTo>
                    <a:pt x="67309" y="38417"/>
                  </a:lnTo>
                  <a:lnTo>
                    <a:pt x="67309" y="0"/>
                  </a:lnTo>
                  <a:lnTo>
                    <a:pt x="0" y="0"/>
                  </a:lnTo>
                  <a:lnTo>
                    <a:pt x="0" y="38417"/>
                  </a:lnTo>
                </a:path>
              </a:pathLst>
            </a:custGeom>
            <a:ln w="11429">
              <a:solidFill>
                <a:srgbClr val="FFB800"/>
              </a:solidFill>
            </a:ln>
          </p:spPr>
          <p:txBody>
            <a:bodyPr wrap="square" lIns="0" tIns="0" rIns="0" bIns="0" rtlCol="0"/>
            <a:lstStyle/>
            <a:p>
              <a:endParaRPr/>
            </a:p>
          </p:txBody>
        </p:sp>
        <p:sp>
          <p:nvSpPr>
            <p:cNvPr id="12" name="object 12"/>
            <p:cNvSpPr/>
            <p:nvPr/>
          </p:nvSpPr>
          <p:spPr>
            <a:xfrm>
              <a:off x="9309099" y="2914650"/>
              <a:ext cx="67310" cy="38735"/>
            </a:xfrm>
            <a:custGeom>
              <a:avLst/>
              <a:gdLst/>
              <a:ahLst/>
              <a:cxnLst/>
              <a:rect l="l" t="t" r="r" b="b"/>
              <a:pathLst>
                <a:path w="67309" h="38735">
                  <a:moveTo>
                    <a:pt x="67309" y="0"/>
                  </a:moveTo>
                  <a:lnTo>
                    <a:pt x="0" y="0"/>
                  </a:lnTo>
                  <a:lnTo>
                    <a:pt x="0" y="38417"/>
                  </a:lnTo>
                  <a:lnTo>
                    <a:pt x="67309" y="38417"/>
                  </a:lnTo>
                  <a:lnTo>
                    <a:pt x="67309" y="0"/>
                  </a:lnTo>
                  <a:close/>
                </a:path>
              </a:pathLst>
            </a:custGeom>
            <a:solidFill>
              <a:srgbClr val="FFB800"/>
            </a:solidFill>
          </p:spPr>
          <p:txBody>
            <a:bodyPr wrap="square" lIns="0" tIns="0" rIns="0" bIns="0" rtlCol="0"/>
            <a:lstStyle/>
            <a:p>
              <a:endParaRPr/>
            </a:p>
          </p:txBody>
        </p:sp>
        <p:sp>
          <p:nvSpPr>
            <p:cNvPr id="13" name="object 13"/>
            <p:cNvSpPr/>
            <p:nvPr/>
          </p:nvSpPr>
          <p:spPr>
            <a:xfrm>
              <a:off x="9309099" y="2914650"/>
              <a:ext cx="67310" cy="38735"/>
            </a:xfrm>
            <a:custGeom>
              <a:avLst/>
              <a:gdLst/>
              <a:ahLst/>
              <a:cxnLst/>
              <a:rect l="l" t="t" r="r" b="b"/>
              <a:pathLst>
                <a:path w="67309" h="38735">
                  <a:moveTo>
                    <a:pt x="0" y="38417"/>
                  </a:moveTo>
                  <a:lnTo>
                    <a:pt x="67309" y="38417"/>
                  </a:lnTo>
                  <a:lnTo>
                    <a:pt x="67309" y="0"/>
                  </a:lnTo>
                  <a:lnTo>
                    <a:pt x="0" y="0"/>
                  </a:lnTo>
                  <a:lnTo>
                    <a:pt x="0" y="38417"/>
                  </a:lnTo>
                </a:path>
              </a:pathLst>
            </a:custGeom>
            <a:ln w="11430">
              <a:solidFill>
                <a:srgbClr val="FFB800"/>
              </a:solidFill>
            </a:ln>
          </p:spPr>
          <p:txBody>
            <a:bodyPr wrap="square" lIns="0" tIns="0" rIns="0" bIns="0" rtlCol="0"/>
            <a:lstStyle/>
            <a:p>
              <a:endParaRPr/>
            </a:p>
          </p:txBody>
        </p:sp>
        <p:sp>
          <p:nvSpPr>
            <p:cNvPr id="14" name="object 14"/>
            <p:cNvSpPr/>
            <p:nvPr/>
          </p:nvSpPr>
          <p:spPr>
            <a:xfrm>
              <a:off x="9309099" y="2838132"/>
              <a:ext cx="67310" cy="38735"/>
            </a:xfrm>
            <a:custGeom>
              <a:avLst/>
              <a:gdLst/>
              <a:ahLst/>
              <a:cxnLst/>
              <a:rect l="l" t="t" r="r" b="b"/>
              <a:pathLst>
                <a:path w="67309" h="38735">
                  <a:moveTo>
                    <a:pt x="67309" y="0"/>
                  </a:moveTo>
                  <a:lnTo>
                    <a:pt x="0" y="0"/>
                  </a:lnTo>
                  <a:lnTo>
                    <a:pt x="0" y="38417"/>
                  </a:lnTo>
                  <a:lnTo>
                    <a:pt x="67309" y="38417"/>
                  </a:lnTo>
                  <a:lnTo>
                    <a:pt x="67309" y="0"/>
                  </a:lnTo>
                  <a:close/>
                </a:path>
              </a:pathLst>
            </a:custGeom>
            <a:solidFill>
              <a:srgbClr val="FFB800"/>
            </a:solidFill>
          </p:spPr>
          <p:txBody>
            <a:bodyPr wrap="square" lIns="0" tIns="0" rIns="0" bIns="0" rtlCol="0"/>
            <a:lstStyle/>
            <a:p>
              <a:endParaRPr/>
            </a:p>
          </p:txBody>
        </p:sp>
        <p:sp>
          <p:nvSpPr>
            <p:cNvPr id="15" name="object 15"/>
            <p:cNvSpPr/>
            <p:nvPr/>
          </p:nvSpPr>
          <p:spPr>
            <a:xfrm>
              <a:off x="9309099" y="2838132"/>
              <a:ext cx="67310" cy="38735"/>
            </a:xfrm>
            <a:custGeom>
              <a:avLst/>
              <a:gdLst/>
              <a:ahLst/>
              <a:cxnLst/>
              <a:rect l="l" t="t" r="r" b="b"/>
              <a:pathLst>
                <a:path w="67309" h="38735">
                  <a:moveTo>
                    <a:pt x="0" y="38417"/>
                  </a:moveTo>
                  <a:lnTo>
                    <a:pt x="67309" y="38417"/>
                  </a:lnTo>
                  <a:lnTo>
                    <a:pt x="67309" y="0"/>
                  </a:lnTo>
                  <a:lnTo>
                    <a:pt x="0" y="0"/>
                  </a:lnTo>
                  <a:lnTo>
                    <a:pt x="0" y="38417"/>
                  </a:lnTo>
                </a:path>
              </a:pathLst>
            </a:custGeom>
            <a:ln w="11430">
              <a:solidFill>
                <a:srgbClr val="FFB800"/>
              </a:solidFill>
            </a:ln>
          </p:spPr>
          <p:txBody>
            <a:bodyPr wrap="square" lIns="0" tIns="0" rIns="0" bIns="0" rtlCol="0"/>
            <a:lstStyle/>
            <a:p>
              <a:endParaRPr/>
            </a:p>
          </p:txBody>
        </p:sp>
        <p:sp>
          <p:nvSpPr>
            <p:cNvPr id="16" name="object 16"/>
            <p:cNvSpPr/>
            <p:nvPr/>
          </p:nvSpPr>
          <p:spPr>
            <a:xfrm>
              <a:off x="9309099" y="2761297"/>
              <a:ext cx="67310" cy="38735"/>
            </a:xfrm>
            <a:custGeom>
              <a:avLst/>
              <a:gdLst/>
              <a:ahLst/>
              <a:cxnLst/>
              <a:rect l="l" t="t" r="r" b="b"/>
              <a:pathLst>
                <a:path w="67309" h="38735">
                  <a:moveTo>
                    <a:pt x="67309" y="0"/>
                  </a:moveTo>
                  <a:lnTo>
                    <a:pt x="0" y="0"/>
                  </a:lnTo>
                  <a:lnTo>
                    <a:pt x="0" y="38417"/>
                  </a:lnTo>
                  <a:lnTo>
                    <a:pt x="67309" y="38417"/>
                  </a:lnTo>
                  <a:lnTo>
                    <a:pt x="67309" y="0"/>
                  </a:lnTo>
                  <a:close/>
                </a:path>
              </a:pathLst>
            </a:custGeom>
            <a:solidFill>
              <a:srgbClr val="FFB800"/>
            </a:solidFill>
          </p:spPr>
          <p:txBody>
            <a:bodyPr wrap="square" lIns="0" tIns="0" rIns="0" bIns="0" rtlCol="0"/>
            <a:lstStyle/>
            <a:p>
              <a:endParaRPr/>
            </a:p>
          </p:txBody>
        </p:sp>
        <p:sp>
          <p:nvSpPr>
            <p:cNvPr id="17" name="object 17"/>
            <p:cNvSpPr/>
            <p:nvPr/>
          </p:nvSpPr>
          <p:spPr>
            <a:xfrm>
              <a:off x="9309099" y="2761297"/>
              <a:ext cx="67310" cy="38735"/>
            </a:xfrm>
            <a:custGeom>
              <a:avLst/>
              <a:gdLst/>
              <a:ahLst/>
              <a:cxnLst/>
              <a:rect l="l" t="t" r="r" b="b"/>
              <a:pathLst>
                <a:path w="67309" h="38735">
                  <a:moveTo>
                    <a:pt x="0" y="38417"/>
                  </a:moveTo>
                  <a:lnTo>
                    <a:pt x="67309" y="38417"/>
                  </a:lnTo>
                  <a:lnTo>
                    <a:pt x="67309" y="0"/>
                  </a:lnTo>
                  <a:lnTo>
                    <a:pt x="0" y="0"/>
                  </a:lnTo>
                  <a:lnTo>
                    <a:pt x="0" y="38417"/>
                  </a:lnTo>
                </a:path>
              </a:pathLst>
            </a:custGeom>
            <a:ln w="11430">
              <a:solidFill>
                <a:srgbClr val="FFB800"/>
              </a:solidFill>
            </a:ln>
          </p:spPr>
          <p:txBody>
            <a:bodyPr wrap="square" lIns="0" tIns="0" rIns="0" bIns="0" rtlCol="0"/>
            <a:lstStyle/>
            <a:p>
              <a:endParaRPr/>
            </a:p>
          </p:txBody>
        </p:sp>
        <p:sp>
          <p:nvSpPr>
            <p:cNvPr id="18" name="object 18"/>
            <p:cNvSpPr/>
            <p:nvPr/>
          </p:nvSpPr>
          <p:spPr>
            <a:xfrm>
              <a:off x="9971722" y="2838132"/>
              <a:ext cx="67310" cy="38735"/>
            </a:xfrm>
            <a:custGeom>
              <a:avLst/>
              <a:gdLst/>
              <a:ahLst/>
              <a:cxnLst/>
              <a:rect l="l" t="t" r="r" b="b"/>
              <a:pathLst>
                <a:path w="67309" h="38735">
                  <a:moveTo>
                    <a:pt x="67310" y="0"/>
                  </a:moveTo>
                  <a:lnTo>
                    <a:pt x="0" y="0"/>
                  </a:lnTo>
                  <a:lnTo>
                    <a:pt x="0" y="38417"/>
                  </a:lnTo>
                  <a:lnTo>
                    <a:pt x="67310" y="38417"/>
                  </a:lnTo>
                  <a:lnTo>
                    <a:pt x="67310" y="0"/>
                  </a:lnTo>
                  <a:close/>
                </a:path>
              </a:pathLst>
            </a:custGeom>
            <a:solidFill>
              <a:srgbClr val="FFB800"/>
            </a:solidFill>
          </p:spPr>
          <p:txBody>
            <a:bodyPr wrap="square" lIns="0" tIns="0" rIns="0" bIns="0" rtlCol="0"/>
            <a:lstStyle/>
            <a:p>
              <a:endParaRPr/>
            </a:p>
          </p:txBody>
        </p:sp>
        <p:sp>
          <p:nvSpPr>
            <p:cNvPr id="19" name="object 19"/>
            <p:cNvSpPr/>
            <p:nvPr/>
          </p:nvSpPr>
          <p:spPr>
            <a:xfrm>
              <a:off x="9971722" y="2838132"/>
              <a:ext cx="67310" cy="38735"/>
            </a:xfrm>
            <a:custGeom>
              <a:avLst/>
              <a:gdLst/>
              <a:ahLst/>
              <a:cxnLst/>
              <a:rect l="l" t="t" r="r" b="b"/>
              <a:pathLst>
                <a:path w="67309" h="38735">
                  <a:moveTo>
                    <a:pt x="0" y="38417"/>
                  </a:moveTo>
                  <a:lnTo>
                    <a:pt x="67310" y="38417"/>
                  </a:lnTo>
                  <a:lnTo>
                    <a:pt x="67310" y="0"/>
                  </a:lnTo>
                  <a:lnTo>
                    <a:pt x="0" y="0"/>
                  </a:lnTo>
                  <a:lnTo>
                    <a:pt x="0" y="38417"/>
                  </a:lnTo>
                </a:path>
              </a:pathLst>
            </a:custGeom>
            <a:ln w="11429">
              <a:solidFill>
                <a:srgbClr val="FFB800"/>
              </a:solidFill>
            </a:ln>
          </p:spPr>
          <p:txBody>
            <a:bodyPr wrap="square" lIns="0" tIns="0" rIns="0" bIns="0" rtlCol="0"/>
            <a:lstStyle/>
            <a:p>
              <a:endParaRPr/>
            </a:p>
          </p:txBody>
        </p:sp>
        <p:sp>
          <p:nvSpPr>
            <p:cNvPr id="20" name="object 20"/>
            <p:cNvSpPr/>
            <p:nvPr/>
          </p:nvSpPr>
          <p:spPr>
            <a:xfrm>
              <a:off x="9971722" y="2914650"/>
              <a:ext cx="67310" cy="38735"/>
            </a:xfrm>
            <a:custGeom>
              <a:avLst/>
              <a:gdLst/>
              <a:ahLst/>
              <a:cxnLst/>
              <a:rect l="l" t="t" r="r" b="b"/>
              <a:pathLst>
                <a:path w="67309" h="38735">
                  <a:moveTo>
                    <a:pt x="67310" y="0"/>
                  </a:moveTo>
                  <a:lnTo>
                    <a:pt x="0" y="0"/>
                  </a:lnTo>
                  <a:lnTo>
                    <a:pt x="0" y="38417"/>
                  </a:lnTo>
                  <a:lnTo>
                    <a:pt x="67310" y="38417"/>
                  </a:lnTo>
                  <a:lnTo>
                    <a:pt x="67310" y="0"/>
                  </a:lnTo>
                  <a:close/>
                </a:path>
              </a:pathLst>
            </a:custGeom>
            <a:solidFill>
              <a:srgbClr val="FFB800"/>
            </a:solidFill>
          </p:spPr>
          <p:txBody>
            <a:bodyPr wrap="square" lIns="0" tIns="0" rIns="0" bIns="0" rtlCol="0"/>
            <a:lstStyle/>
            <a:p>
              <a:endParaRPr/>
            </a:p>
          </p:txBody>
        </p:sp>
        <p:sp>
          <p:nvSpPr>
            <p:cNvPr id="21" name="object 21"/>
            <p:cNvSpPr/>
            <p:nvPr/>
          </p:nvSpPr>
          <p:spPr>
            <a:xfrm>
              <a:off x="9971722" y="2914650"/>
              <a:ext cx="67310" cy="38735"/>
            </a:xfrm>
            <a:custGeom>
              <a:avLst/>
              <a:gdLst/>
              <a:ahLst/>
              <a:cxnLst/>
              <a:rect l="l" t="t" r="r" b="b"/>
              <a:pathLst>
                <a:path w="67309" h="38735">
                  <a:moveTo>
                    <a:pt x="0" y="38417"/>
                  </a:moveTo>
                  <a:lnTo>
                    <a:pt x="67310" y="38417"/>
                  </a:lnTo>
                  <a:lnTo>
                    <a:pt x="67310" y="0"/>
                  </a:lnTo>
                  <a:lnTo>
                    <a:pt x="0" y="0"/>
                  </a:lnTo>
                  <a:lnTo>
                    <a:pt x="0" y="38417"/>
                  </a:lnTo>
                </a:path>
              </a:pathLst>
            </a:custGeom>
            <a:ln w="11429">
              <a:solidFill>
                <a:srgbClr val="FFB800"/>
              </a:solidFill>
            </a:ln>
          </p:spPr>
          <p:txBody>
            <a:bodyPr wrap="square" lIns="0" tIns="0" rIns="0" bIns="0" rtlCol="0"/>
            <a:lstStyle/>
            <a:p>
              <a:endParaRPr/>
            </a:p>
          </p:txBody>
        </p:sp>
        <p:sp>
          <p:nvSpPr>
            <p:cNvPr id="22" name="object 22"/>
            <p:cNvSpPr/>
            <p:nvPr/>
          </p:nvSpPr>
          <p:spPr>
            <a:xfrm>
              <a:off x="9971722" y="2761297"/>
              <a:ext cx="67310" cy="38735"/>
            </a:xfrm>
            <a:custGeom>
              <a:avLst/>
              <a:gdLst/>
              <a:ahLst/>
              <a:cxnLst/>
              <a:rect l="l" t="t" r="r" b="b"/>
              <a:pathLst>
                <a:path w="67309" h="38735">
                  <a:moveTo>
                    <a:pt x="67310" y="0"/>
                  </a:moveTo>
                  <a:lnTo>
                    <a:pt x="0" y="0"/>
                  </a:lnTo>
                  <a:lnTo>
                    <a:pt x="0" y="38417"/>
                  </a:lnTo>
                  <a:lnTo>
                    <a:pt x="67310" y="38417"/>
                  </a:lnTo>
                  <a:lnTo>
                    <a:pt x="67310" y="0"/>
                  </a:lnTo>
                  <a:close/>
                </a:path>
              </a:pathLst>
            </a:custGeom>
            <a:solidFill>
              <a:srgbClr val="FFB800"/>
            </a:solidFill>
          </p:spPr>
          <p:txBody>
            <a:bodyPr wrap="square" lIns="0" tIns="0" rIns="0" bIns="0" rtlCol="0"/>
            <a:lstStyle/>
            <a:p>
              <a:endParaRPr/>
            </a:p>
          </p:txBody>
        </p:sp>
        <p:sp>
          <p:nvSpPr>
            <p:cNvPr id="23" name="object 23"/>
            <p:cNvSpPr/>
            <p:nvPr/>
          </p:nvSpPr>
          <p:spPr>
            <a:xfrm>
              <a:off x="9971722" y="2761297"/>
              <a:ext cx="67310" cy="38735"/>
            </a:xfrm>
            <a:custGeom>
              <a:avLst/>
              <a:gdLst/>
              <a:ahLst/>
              <a:cxnLst/>
              <a:rect l="l" t="t" r="r" b="b"/>
              <a:pathLst>
                <a:path w="67309" h="38735">
                  <a:moveTo>
                    <a:pt x="0" y="38417"/>
                  </a:moveTo>
                  <a:lnTo>
                    <a:pt x="67310" y="38417"/>
                  </a:lnTo>
                  <a:lnTo>
                    <a:pt x="67310" y="0"/>
                  </a:lnTo>
                  <a:lnTo>
                    <a:pt x="0" y="0"/>
                  </a:lnTo>
                  <a:lnTo>
                    <a:pt x="0" y="38417"/>
                  </a:lnTo>
                </a:path>
              </a:pathLst>
            </a:custGeom>
            <a:ln w="11429">
              <a:solidFill>
                <a:srgbClr val="FFB800"/>
              </a:solidFill>
            </a:ln>
          </p:spPr>
          <p:txBody>
            <a:bodyPr wrap="square" lIns="0" tIns="0" rIns="0" bIns="0" rtlCol="0"/>
            <a:lstStyle/>
            <a:p>
              <a:endParaRPr/>
            </a:p>
          </p:txBody>
        </p:sp>
        <p:sp>
          <p:nvSpPr>
            <p:cNvPr id="24" name="object 24"/>
            <p:cNvSpPr/>
            <p:nvPr/>
          </p:nvSpPr>
          <p:spPr>
            <a:xfrm>
              <a:off x="9971722" y="2531427"/>
              <a:ext cx="67310" cy="38735"/>
            </a:xfrm>
            <a:custGeom>
              <a:avLst/>
              <a:gdLst/>
              <a:ahLst/>
              <a:cxnLst/>
              <a:rect l="l" t="t" r="r" b="b"/>
              <a:pathLst>
                <a:path w="67309" h="38735">
                  <a:moveTo>
                    <a:pt x="67310" y="0"/>
                  </a:moveTo>
                  <a:lnTo>
                    <a:pt x="0" y="0"/>
                  </a:lnTo>
                  <a:lnTo>
                    <a:pt x="0" y="38417"/>
                  </a:lnTo>
                  <a:lnTo>
                    <a:pt x="67310" y="38417"/>
                  </a:lnTo>
                  <a:lnTo>
                    <a:pt x="67310" y="0"/>
                  </a:lnTo>
                  <a:close/>
                </a:path>
              </a:pathLst>
            </a:custGeom>
            <a:solidFill>
              <a:srgbClr val="FFB800"/>
            </a:solidFill>
          </p:spPr>
          <p:txBody>
            <a:bodyPr wrap="square" lIns="0" tIns="0" rIns="0" bIns="0" rtlCol="0"/>
            <a:lstStyle/>
            <a:p>
              <a:endParaRPr/>
            </a:p>
          </p:txBody>
        </p:sp>
        <p:sp>
          <p:nvSpPr>
            <p:cNvPr id="25" name="object 25"/>
            <p:cNvSpPr/>
            <p:nvPr/>
          </p:nvSpPr>
          <p:spPr>
            <a:xfrm>
              <a:off x="9971722" y="2531427"/>
              <a:ext cx="67310" cy="38735"/>
            </a:xfrm>
            <a:custGeom>
              <a:avLst/>
              <a:gdLst/>
              <a:ahLst/>
              <a:cxnLst/>
              <a:rect l="l" t="t" r="r" b="b"/>
              <a:pathLst>
                <a:path w="67309" h="38735">
                  <a:moveTo>
                    <a:pt x="0" y="38417"/>
                  </a:moveTo>
                  <a:lnTo>
                    <a:pt x="67310" y="38417"/>
                  </a:lnTo>
                  <a:lnTo>
                    <a:pt x="67310" y="0"/>
                  </a:lnTo>
                  <a:lnTo>
                    <a:pt x="0" y="0"/>
                  </a:lnTo>
                  <a:lnTo>
                    <a:pt x="0" y="38417"/>
                  </a:lnTo>
                </a:path>
              </a:pathLst>
            </a:custGeom>
            <a:ln w="11430">
              <a:solidFill>
                <a:srgbClr val="FFB800"/>
              </a:solidFill>
            </a:ln>
          </p:spPr>
          <p:txBody>
            <a:bodyPr wrap="square" lIns="0" tIns="0" rIns="0" bIns="0" rtlCol="0"/>
            <a:lstStyle/>
            <a:p>
              <a:endParaRPr/>
            </a:p>
          </p:txBody>
        </p:sp>
        <p:sp>
          <p:nvSpPr>
            <p:cNvPr id="26" name="object 26"/>
            <p:cNvSpPr/>
            <p:nvPr/>
          </p:nvSpPr>
          <p:spPr>
            <a:xfrm>
              <a:off x="9971722" y="2684779"/>
              <a:ext cx="67310" cy="38735"/>
            </a:xfrm>
            <a:custGeom>
              <a:avLst/>
              <a:gdLst/>
              <a:ahLst/>
              <a:cxnLst/>
              <a:rect l="l" t="t" r="r" b="b"/>
              <a:pathLst>
                <a:path w="67309" h="38735">
                  <a:moveTo>
                    <a:pt x="67310" y="0"/>
                  </a:moveTo>
                  <a:lnTo>
                    <a:pt x="0" y="0"/>
                  </a:lnTo>
                  <a:lnTo>
                    <a:pt x="0" y="38417"/>
                  </a:lnTo>
                  <a:lnTo>
                    <a:pt x="67310" y="38417"/>
                  </a:lnTo>
                  <a:lnTo>
                    <a:pt x="67310" y="0"/>
                  </a:lnTo>
                  <a:close/>
                </a:path>
              </a:pathLst>
            </a:custGeom>
            <a:solidFill>
              <a:srgbClr val="FFB800"/>
            </a:solidFill>
          </p:spPr>
          <p:txBody>
            <a:bodyPr wrap="square" lIns="0" tIns="0" rIns="0" bIns="0" rtlCol="0"/>
            <a:lstStyle/>
            <a:p>
              <a:endParaRPr/>
            </a:p>
          </p:txBody>
        </p:sp>
        <p:sp>
          <p:nvSpPr>
            <p:cNvPr id="27" name="object 27"/>
            <p:cNvSpPr/>
            <p:nvPr/>
          </p:nvSpPr>
          <p:spPr>
            <a:xfrm>
              <a:off x="9971722" y="2684779"/>
              <a:ext cx="67310" cy="38735"/>
            </a:xfrm>
            <a:custGeom>
              <a:avLst/>
              <a:gdLst/>
              <a:ahLst/>
              <a:cxnLst/>
              <a:rect l="l" t="t" r="r" b="b"/>
              <a:pathLst>
                <a:path w="67309" h="38735">
                  <a:moveTo>
                    <a:pt x="0" y="38417"/>
                  </a:moveTo>
                  <a:lnTo>
                    <a:pt x="67310" y="38417"/>
                  </a:lnTo>
                  <a:lnTo>
                    <a:pt x="67310" y="0"/>
                  </a:lnTo>
                  <a:lnTo>
                    <a:pt x="0" y="0"/>
                  </a:lnTo>
                  <a:lnTo>
                    <a:pt x="0" y="38417"/>
                  </a:lnTo>
                </a:path>
              </a:pathLst>
            </a:custGeom>
            <a:ln w="11430">
              <a:solidFill>
                <a:srgbClr val="FFB800"/>
              </a:solidFill>
            </a:ln>
          </p:spPr>
          <p:txBody>
            <a:bodyPr wrap="square" lIns="0" tIns="0" rIns="0" bIns="0" rtlCol="0"/>
            <a:lstStyle/>
            <a:p>
              <a:endParaRPr/>
            </a:p>
          </p:txBody>
        </p:sp>
        <p:sp>
          <p:nvSpPr>
            <p:cNvPr id="28" name="object 28"/>
            <p:cNvSpPr/>
            <p:nvPr/>
          </p:nvSpPr>
          <p:spPr>
            <a:xfrm>
              <a:off x="9971722" y="2607944"/>
              <a:ext cx="67310" cy="38735"/>
            </a:xfrm>
            <a:custGeom>
              <a:avLst/>
              <a:gdLst/>
              <a:ahLst/>
              <a:cxnLst/>
              <a:rect l="l" t="t" r="r" b="b"/>
              <a:pathLst>
                <a:path w="67309" h="38735">
                  <a:moveTo>
                    <a:pt x="67310" y="0"/>
                  </a:moveTo>
                  <a:lnTo>
                    <a:pt x="0" y="0"/>
                  </a:lnTo>
                  <a:lnTo>
                    <a:pt x="0" y="38417"/>
                  </a:lnTo>
                  <a:lnTo>
                    <a:pt x="67310" y="38417"/>
                  </a:lnTo>
                  <a:lnTo>
                    <a:pt x="67310" y="0"/>
                  </a:lnTo>
                  <a:close/>
                </a:path>
              </a:pathLst>
            </a:custGeom>
            <a:solidFill>
              <a:srgbClr val="FFB800"/>
            </a:solidFill>
          </p:spPr>
          <p:txBody>
            <a:bodyPr wrap="square" lIns="0" tIns="0" rIns="0" bIns="0" rtlCol="0"/>
            <a:lstStyle/>
            <a:p>
              <a:endParaRPr/>
            </a:p>
          </p:txBody>
        </p:sp>
        <p:sp>
          <p:nvSpPr>
            <p:cNvPr id="29" name="object 29"/>
            <p:cNvSpPr/>
            <p:nvPr/>
          </p:nvSpPr>
          <p:spPr>
            <a:xfrm>
              <a:off x="9971722" y="2607944"/>
              <a:ext cx="67310" cy="38735"/>
            </a:xfrm>
            <a:custGeom>
              <a:avLst/>
              <a:gdLst/>
              <a:ahLst/>
              <a:cxnLst/>
              <a:rect l="l" t="t" r="r" b="b"/>
              <a:pathLst>
                <a:path w="67309" h="38735">
                  <a:moveTo>
                    <a:pt x="0" y="38417"/>
                  </a:moveTo>
                  <a:lnTo>
                    <a:pt x="67310" y="38417"/>
                  </a:lnTo>
                  <a:lnTo>
                    <a:pt x="67310" y="0"/>
                  </a:lnTo>
                  <a:lnTo>
                    <a:pt x="0" y="0"/>
                  </a:lnTo>
                  <a:lnTo>
                    <a:pt x="0" y="38417"/>
                  </a:lnTo>
                </a:path>
              </a:pathLst>
            </a:custGeom>
            <a:ln w="11429">
              <a:solidFill>
                <a:srgbClr val="FFB800"/>
              </a:solidFill>
            </a:ln>
          </p:spPr>
          <p:txBody>
            <a:bodyPr wrap="square" lIns="0" tIns="0" rIns="0" bIns="0" rtlCol="0"/>
            <a:lstStyle/>
            <a:p>
              <a:endParaRPr/>
            </a:p>
          </p:txBody>
        </p:sp>
        <p:sp>
          <p:nvSpPr>
            <p:cNvPr id="30" name="object 30"/>
            <p:cNvSpPr/>
            <p:nvPr/>
          </p:nvSpPr>
          <p:spPr>
            <a:xfrm>
              <a:off x="9693274" y="2378075"/>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31" name="object 31"/>
            <p:cNvSpPr/>
            <p:nvPr/>
          </p:nvSpPr>
          <p:spPr>
            <a:xfrm>
              <a:off x="9693274" y="2378075"/>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32" name="object 32"/>
            <p:cNvSpPr/>
            <p:nvPr/>
          </p:nvSpPr>
          <p:spPr>
            <a:xfrm>
              <a:off x="9846944" y="2378075"/>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33" name="object 33"/>
            <p:cNvSpPr/>
            <p:nvPr/>
          </p:nvSpPr>
          <p:spPr>
            <a:xfrm>
              <a:off x="9846944" y="2378075"/>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34" name="object 34"/>
            <p:cNvSpPr/>
            <p:nvPr/>
          </p:nvSpPr>
          <p:spPr>
            <a:xfrm>
              <a:off x="9770109" y="2378075"/>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35" name="object 35"/>
            <p:cNvSpPr/>
            <p:nvPr/>
          </p:nvSpPr>
          <p:spPr>
            <a:xfrm>
              <a:off x="9770109" y="2378075"/>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36" name="object 36"/>
            <p:cNvSpPr/>
            <p:nvPr/>
          </p:nvSpPr>
          <p:spPr>
            <a:xfrm>
              <a:off x="9616439" y="2378075"/>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37" name="object 37"/>
            <p:cNvSpPr/>
            <p:nvPr/>
          </p:nvSpPr>
          <p:spPr>
            <a:xfrm>
              <a:off x="9616439" y="2378075"/>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38" name="object 38"/>
            <p:cNvSpPr/>
            <p:nvPr/>
          </p:nvSpPr>
          <p:spPr>
            <a:xfrm>
              <a:off x="9462769" y="2378075"/>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39" name="object 39"/>
            <p:cNvSpPr/>
            <p:nvPr/>
          </p:nvSpPr>
          <p:spPr>
            <a:xfrm>
              <a:off x="9462769" y="2378075"/>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40" name="object 40"/>
            <p:cNvSpPr/>
            <p:nvPr/>
          </p:nvSpPr>
          <p:spPr>
            <a:xfrm>
              <a:off x="9539604" y="2378075"/>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41" name="object 41"/>
            <p:cNvSpPr/>
            <p:nvPr/>
          </p:nvSpPr>
          <p:spPr>
            <a:xfrm>
              <a:off x="9539604" y="2378075"/>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42" name="object 42"/>
            <p:cNvSpPr/>
            <p:nvPr/>
          </p:nvSpPr>
          <p:spPr>
            <a:xfrm>
              <a:off x="9539604" y="3039427"/>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43" name="object 43"/>
            <p:cNvSpPr/>
            <p:nvPr/>
          </p:nvSpPr>
          <p:spPr>
            <a:xfrm>
              <a:off x="9539604" y="3039427"/>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44" name="object 44"/>
            <p:cNvSpPr/>
            <p:nvPr/>
          </p:nvSpPr>
          <p:spPr>
            <a:xfrm>
              <a:off x="9462769" y="3039427"/>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45" name="object 45"/>
            <p:cNvSpPr/>
            <p:nvPr/>
          </p:nvSpPr>
          <p:spPr>
            <a:xfrm>
              <a:off x="9462769" y="3039427"/>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46" name="object 46"/>
            <p:cNvSpPr/>
            <p:nvPr/>
          </p:nvSpPr>
          <p:spPr>
            <a:xfrm>
              <a:off x="9616439" y="3039427"/>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47" name="object 47"/>
            <p:cNvSpPr/>
            <p:nvPr/>
          </p:nvSpPr>
          <p:spPr>
            <a:xfrm>
              <a:off x="9616439" y="3039427"/>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48" name="object 48"/>
            <p:cNvSpPr/>
            <p:nvPr/>
          </p:nvSpPr>
          <p:spPr>
            <a:xfrm>
              <a:off x="9693274" y="3039427"/>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49" name="object 49"/>
            <p:cNvSpPr/>
            <p:nvPr/>
          </p:nvSpPr>
          <p:spPr>
            <a:xfrm>
              <a:off x="9693274" y="3039427"/>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50" name="object 50"/>
            <p:cNvSpPr/>
            <p:nvPr/>
          </p:nvSpPr>
          <p:spPr>
            <a:xfrm>
              <a:off x="9770109" y="3039427"/>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51" name="object 51"/>
            <p:cNvSpPr/>
            <p:nvPr/>
          </p:nvSpPr>
          <p:spPr>
            <a:xfrm>
              <a:off x="9770109" y="3039427"/>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52" name="object 52"/>
            <p:cNvSpPr/>
            <p:nvPr/>
          </p:nvSpPr>
          <p:spPr>
            <a:xfrm>
              <a:off x="9846944" y="3039427"/>
              <a:ext cx="38735" cy="67310"/>
            </a:xfrm>
            <a:custGeom>
              <a:avLst/>
              <a:gdLst/>
              <a:ahLst/>
              <a:cxnLst/>
              <a:rect l="l" t="t" r="r" b="b"/>
              <a:pathLst>
                <a:path w="38734" h="67310">
                  <a:moveTo>
                    <a:pt x="38417" y="0"/>
                  </a:moveTo>
                  <a:lnTo>
                    <a:pt x="0" y="0"/>
                  </a:lnTo>
                  <a:lnTo>
                    <a:pt x="0" y="66992"/>
                  </a:lnTo>
                  <a:lnTo>
                    <a:pt x="38417" y="66992"/>
                  </a:lnTo>
                  <a:lnTo>
                    <a:pt x="38417" y="0"/>
                  </a:lnTo>
                  <a:close/>
                </a:path>
              </a:pathLst>
            </a:custGeom>
            <a:solidFill>
              <a:srgbClr val="FFB800"/>
            </a:solidFill>
          </p:spPr>
          <p:txBody>
            <a:bodyPr wrap="square" lIns="0" tIns="0" rIns="0" bIns="0" rtlCol="0"/>
            <a:lstStyle/>
            <a:p>
              <a:endParaRPr/>
            </a:p>
          </p:txBody>
        </p:sp>
        <p:sp>
          <p:nvSpPr>
            <p:cNvPr id="53" name="object 53"/>
            <p:cNvSpPr/>
            <p:nvPr/>
          </p:nvSpPr>
          <p:spPr>
            <a:xfrm>
              <a:off x="9846944" y="3039427"/>
              <a:ext cx="38735" cy="67310"/>
            </a:xfrm>
            <a:custGeom>
              <a:avLst/>
              <a:gdLst/>
              <a:ahLst/>
              <a:cxnLst/>
              <a:rect l="l" t="t" r="r" b="b"/>
              <a:pathLst>
                <a:path w="38734" h="67310">
                  <a:moveTo>
                    <a:pt x="0" y="66992"/>
                  </a:moveTo>
                  <a:lnTo>
                    <a:pt x="38417" y="66992"/>
                  </a:lnTo>
                  <a:lnTo>
                    <a:pt x="38417" y="0"/>
                  </a:lnTo>
                  <a:lnTo>
                    <a:pt x="0" y="0"/>
                  </a:lnTo>
                  <a:lnTo>
                    <a:pt x="0" y="66992"/>
                  </a:lnTo>
                </a:path>
              </a:pathLst>
            </a:custGeom>
            <a:ln w="11430">
              <a:solidFill>
                <a:srgbClr val="FFB800"/>
              </a:solidFill>
            </a:ln>
          </p:spPr>
          <p:txBody>
            <a:bodyPr wrap="square" lIns="0" tIns="0" rIns="0" bIns="0" rtlCol="0"/>
            <a:lstStyle/>
            <a:p>
              <a:endParaRPr/>
            </a:p>
          </p:txBody>
        </p:sp>
        <p:sp>
          <p:nvSpPr>
            <p:cNvPr id="54" name="object 54"/>
            <p:cNvSpPr/>
            <p:nvPr/>
          </p:nvSpPr>
          <p:spPr>
            <a:xfrm>
              <a:off x="9549129" y="2617469"/>
              <a:ext cx="249554" cy="249554"/>
            </a:xfrm>
            <a:custGeom>
              <a:avLst/>
              <a:gdLst/>
              <a:ahLst/>
              <a:cxnLst/>
              <a:rect l="l" t="t" r="r" b="b"/>
              <a:pathLst>
                <a:path w="249554" h="249555">
                  <a:moveTo>
                    <a:pt x="249554" y="0"/>
                  </a:moveTo>
                  <a:lnTo>
                    <a:pt x="0" y="0"/>
                  </a:lnTo>
                  <a:lnTo>
                    <a:pt x="0" y="249237"/>
                  </a:lnTo>
                  <a:lnTo>
                    <a:pt x="249554" y="249237"/>
                  </a:lnTo>
                  <a:lnTo>
                    <a:pt x="249554" y="0"/>
                  </a:lnTo>
                  <a:close/>
                </a:path>
              </a:pathLst>
            </a:custGeom>
            <a:solidFill>
              <a:srgbClr val="FFB800"/>
            </a:solidFill>
          </p:spPr>
          <p:txBody>
            <a:bodyPr wrap="square" lIns="0" tIns="0" rIns="0" bIns="0" rtlCol="0"/>
            <a:lstStyle/>
            <a:p>
              <a:endParaRPr/>
            </a:p>
          </p:txBody>
        </p:sp>
        <p:sp>
          <p:nvSpPr>
            <p:cNvPr id="55" name="object 55"/>
            <p:cNvSpPr/>
            <p:nvPr/>
          </p:nvSpPr>
          <p:spPr>
            <a:xfrm>
              <a:off x="9549129" y="2617469"/>
              <a:ext cx="249554" cy="249554"/>
            </a:xfrm>
            <a:custGeom>
              <a:avLst/>
              <a:gdLst/>
              <a:ahLst/>
              <a:cxnLst/>
              <a:rect l="l" t="t" r="r" b="b"/>
              <a:pathLst>
                <a:path w="249554" h="249555">
                  <a:moveTo>
                    <a:pt x="0" y="249237"/>
                  </a:moveTo>
                  <a:lnTo>
                    <a:pt x="249554" y="249237"/>
                  </a:lnTo>
                  <a:lnTo>
                    <a:pt x="249554" y="0"/>
                  </a:lnTo>
                  <a:lnTo>
                    <a:pt x="0" y="0"/>
                  </a:lnTo>
                  <a:lnTo>
                    <a:pt x="0" y="249237"/>
                  </a:lnTo>
                </a:path>
              </a:pathLst>
            </a:custGeom>
            <a:ln w="11430">
              <a:solidFill>
                <a:srgbClr val="FFB800"/>
              </a:solidFill>
            </a:ln>
          </p:spPr>
          <p:txBody>
            <a:bodyPr wrap="square" lIns="0" tIns="0" rIns="0" bIns="0" rtlCol="0"/>
            <a:lstStyle/>
            <a:p>
              <a:endParaRPr/>
            </a:p>
          </p:txBody>
        </p:sp>
        <p:sp>
          <p:nvSpPr>
            <p:cNvPr id="56" name="object 56"/>
            <p:cNvSpPr/>
            <p:nvPr/>
          </p:nvSpPr>
          <p:spPr>
            <a:xfrm>
              <a:off x="9414827" y="2483485"/>
              <a:ext cx="518795" cy="517525"/>
            </a:xfrm>
            <a:custGeom>
              <a:avLst/>
              <a:gdLst/>
              <a:ahLst/>
              <a:cxnLst/>
              <a:rect l="l" t="t" r="r" b="b"/>
              <a:pathLst>
                <a:path w="518795" h="517525">
                  <a:moveTo>
                    <a:pt x="480059" y="0"/>
                  </a:moveTo>
                  <a:lnTo>
                    <a:pt x="38417" y="0"/>
                  </a:lnTo>
                  <a:lnTo>
                    <a:pt x="23494" y="2857"/>
                  </a:lnTo>
                  <a:lnTo>
                    <a:pt x="11112" y="11112"/>
                  </a:lnTo>
                  <a:lnTo>
                    <a:pt x="3175" y="23494"/>
                  </a:lnTo>
                  <a:lnTo>
                    <a:pt x="0" y="38417"/>
                  </a:lnTo>
                  <a:lnTo>
                    <a:pt x="0" y="479107"/>
                  </a:lnTo>
                  <a:lnTo>
                    <a:pt x="3175" y="494029"/>
                  </a:lnTo>
                  <a:lnTo>
                    <a:pt x="11112" y="506412"/>
                  </a:lnTo>
                  <a:lnTo>
                    <a:pt x="23494" y="514667"/>
                  </a:lnTo>
                  <a:lnTo>
                    <a:pt x="38417" y="517525"/>
                  </a:lnTo>
                  <a:lnTo>
                    <a:pt x="480059" y="517525"/>
                  </a:lnTo>
                  <a:lnTo>
                    <a:pt x="494982" y="514667"/>
                  </a:lnTo>
                  <a:lnTo>
                    <a:pt x="507047" y="506412"/>
                  </a:lnTo>
                  <a:lnTo>
                    <a:pt x="515302" y="494029"/>
                  </a:lnTo>
                  <a:lnTo>
                    <a:pt x="518477" y="479107"/>
                  </a:lnTo>
                  <a:lnTo>
                    <a:pt x="518477" y="421639"/>
                  </a:lnTo>
                  <a:lnTo>
                    <a:pt x="95884" y="421639"/>
                  </a:lnTo>
                  <a:lnTo>
                    <a:pt x="95884" y="95885"/>
                  </a:lnTo>
                  <a:lnTo>
                    <a:pt x="518477" y="95885"/>
                  </a:lnTo>
                  <a:lnTo>
                    <a:pt x="518477" y="38417"/>
                  </a:lnTo>
                  <a:lnTo>
                    <a:pt x="515302" y="23494"/>
                  </a:lnTo>
                  <a:lnTo>
                    <a:pt x="507047" y="11112"/>
                  </a:lnTo>
                  <a:lnTo>
                    <a:pt x="494982" y="2857"/>
                  </a:lnTo>
                  <a:lnTo>
                    <a:pt x="480059" y="0"/>
                  </a:lnTo>
                  <a:close/>
                </a:path>
                <a:path w="518795" h="517525">
                  <a:moveTo>
                    <a:pt x="518477" y="95885"/>
                  </a:moveTo>
                  <a:lnTo>
                    <a:pt x="422275" y="95885"/>
                  </a:lnTo>
                  <a:lnTo>
                    <a:pt x="422275" y="421639"/>
                  </a:lnTo>
                  <a:lnTo>
                    <a:pt x="518477" y="421639"/>
                  </a:lnTo>
                  <a:lnTo>
                    <a:pt x="518477" y="95885"/>
                  </a:lnTo>
                  <a:close/>
                </a:path>
              </a:pathLst>
            </a:custGeom>
            <a:solidFill>
              <a:srgbClr val="FFB800"/>
            </a:solidFill>
          </p:spPr>
          <p:txBody>
            <a:bodyPr wrap="square" lIns="0" tIns="0" rIns="0" bIns="0" rtlCol="0"/>
            <a:lstStyle/>
            <a:p>
              <a:endParaRPr/>
            </a:p>
          </p:txBody>
        </p:sp>
        <p:sp>
          <p:nvSpPr>
            <p:cNvPr id="57" name="object 57"/>
            <p:cNvSpPr/>
            <p:nvPr/>
          </p:nvSpPr>
          <p:spPr>
            <a:xfrm>
              <a:off x="9414827" y="2483485"/>
              <a:ext cx="518795" cy="517525"/>
            </a:xfrm>
            <a:custGeom>
              <a:avLst/>
              <a:gdLst/>
              <a:ahLst/>
              <a:cxnLst/>
              <a:rect l="l" t="t" r="r" b="b"/>
              <a:pathLst>
                <a:path w="518795" h="517525">
                  <a:moveTo>
                    <a:pt x="480059" y="0"/>
                  </a:moveTo>
                  <a:lnTo>
                    <a:pt x="38417" y="0"/>
                  </a:lnTo>
                  <a:lnTo>
                    <a:pt x="23494" y="2857"/>
                  </a:lnTo>
                  <a:lnTo>
                    <a:pt x="11112" y="11112"/>
                  </a:lnTo>
                  <a:lnTo>
                    <a:pt x="3175" y="23494"/>
                  </a:lnTo>
                  <a:lnTo>
                    <a:pt x="0" y="38417"/>
                  </a:lnTo>
                  <a:lnTo>
                    <a:pt x="0" y="479107"/>
                  </a:lnTo>
                  <a:lnTo>
                    <a:pt x="3175" y="494029"/>
                  </a:lnTo>
                  <a:lnTo>
                    <a:pt x="11112" y="506412"/>
                  </a:lnTo>
                  <a:lnTo>
                    <a:pt x="23494" y="514667"/>
                  </a:lnTo>
                  <a:lnTo>
                    <a:pt x="38417" y="517525"/>
                  </a:lnTo>
                  <a:lnTo>
                    <a:pt x="480059" y="517525"/>
                  </a:lnTo>
                  <a:lnTo>
                    <a:pt x="494982" y="514667"/>
                  </a:lnTo>
                  <a:lnTo>
                    <a:pt x="507047" y="506412"/>
                  </a:lnTo>
                  <a:lnTo>
                    <a:pt x="515302" y="494029"/>
                  </a:lnTo>
                  <a:lnTo>
                    <a:pt x="518477" y="479107"/>
                  </a:lnTo>
                  <a:lnTo>
                    <a:pt x="518477" y="38417"/>
                  </a:lnTo>
                  <a:lnTo>
                    <a:pt x="515302" y="23494"/>
                  </a:lnTo>
                  <a:lnTo>
                    <a:pt x="507047" y="11112"/>
                  </a:lnTo>
                  <a:lnTo>
                    <a:pt x="494982" y="2857"/>
                  </a:lnTo>
                  <a:lnTo>
                    <a:pt x="480059" y="0"/>
                  </a:lnTo>
                </a:path>
                <a:path w="518795" h="517525">
                  <a:moveTo>
                    <a:pt x="422275" y="421639"/>
                  </a:moveTo>
                  <a:lnTo>
                    <a:pt x="95884" y="421639"/>
                  </a:lnTo>
                  <a:lnTo>
                    <a:pt x="95884" y="95885"/>
                  </a:lnTo>
                  <a:lnTo>
                    <a:pt x="422275" y="95885"/>
                  </a:lnTo>
                  <a:lnTo>
                    <a:pt x="422275" y="421639"/>
                  </a:lnTo>
                </a:path>
              </a:pathLst>
            </a:custGeom>
            <a:ln w="11430">
              <a:solidFill>
                <a:srgbClr val="FFB800"/>
              </a:solidFill>
            </a:ln>
          </p:spPr>
          <p:txBody>
            <a:bodyPr wrap="square" lIns="0" tIns="0" rIns="0" bIns="0" rtlCol="0"/>
            <a:lstStyle/>
            <a:p>
              <a:endParaRPr/>
            </a:p>
          </p:txBody>
        </p:sp>
        <p:sp>
          <p:nvSpPr>
            <p:cNvPr id="58" name="object 58"/>
            <p:cNvSpPr/>
            <p:nvPr/>
          </p:nvSpPr>
          <p:spPr>
            <a:xfrm>
              <a:off x="9206547" y="2275204"/>
              <a:ext cx="932815" cy="931544"/>
            </a:xfrm>
            <a:custGeom>
              <a:avLst/>
              <a:gdLst/>
              <a:ahLst/>
              <a:cxnLst/>
              <a:rect l="l" t="t" r="r" b="b"/>
              <a:pathLst>
                <a:path w="932815" h="931544">
                  <a:moveTo>
                    <a:pt x="0" y="931227"/>
                  </a:moveTo>
                  <a:lnTo>
                    <a:pt x="932815" y="931227"/>
                  </a:lnTo>
                  <a:lnTo>
                    <a:pt x="932815" y="0"/>
                  </a:lnTo>
                  <a:lnTo>
                    <a:pt x="0" y="0"/>
                  </a:lnTo>
                  <a:lnTo>
                    <a:pt x="0" y="931227"/>
                  </a:lnTo>
                </a:path>
              </a:pathLst>
            </a:custGeom>
            <a:ln w="15875">
              <a:solidFill>
                <a:srgbClr val="FFFFFF"/>
              </a:solidFill>
            </a:ln>
          </p:spPr>
          <p:txBody>
            <a:bodyPr wrap="square" lIns="0" tIns="0" rIns="0" bIns="0" rtlCol="0"/>
            <a:lstStyle/>
            <a:p>
              <a:endParaRPr/>
            </a:p>
          </p:txBody>
        </p:sp>
        <p:pic>
          <p:nvPicPr>
            <p:cNvPr id="59" name="object 59"/>
            <p:cNvPicPr/>
            <p:nvPr/>
          </p:nvPicPr>
          <p:blipFill>
            <a:blip r:embed="rId2" cstate="print"/>
            <a:stretch>
              <a:fillRect/>
            </a:stretch>
          </p:blipFill>
          <p:spPr>
            <a:xfrm>
              <a:off x="7549832" y="6167437"/>
              <a:ext cx="3293427" cy="611187"/>
            </a:xfrm>
            <a:prstGeom prst="rect">
              <a:avLst/>
            </a:prstGeom>
          </p:spPr>
        </p:pic>
      </p:grpSp>
      <p:sp>
        <p:nvSpPr>
          <p:cNvPr id="60" name="object 60"/>
          <p:cNvSpPr txBox="1">
            <a:spLocks noGrp="1"/>
          </p:cNvSpPr>
          <p:nvPr>
            <p:ph type="title"/>
          </p:nvPr>
        </p:nvSpPr>
        <p:spPr>
          <a:xfrm>
            <a:off x="3926204" y="671195"/>
            <a:ext cx="3061970" cy="876300"/>
          </a:xfrm>
          <a:prstGeom prst="rect">
            <a:avLst/>
          </a:prstGeom>
        </p:spPr>
        <p:txBody>
          <a:bodyPr vert="horz" wrap="square" lIns="0" tIns="41275" rIns="0" bIns="0" rtlCol="0">
            <a:spAutoFit/>
          </a:bodyPr>
          <a:lstStyle/>
          <a:p>
            <a:pPr marL="12700" marR="5080">
              <a:lnSpc>
                <a:spcPts val="3279"/>
              </a:lnSpc>
              <a:spcBef>
                <a:spcPts val="325"/>
              </a:spcBef>
            </a:pPr>
            <a:r>
              <a:rPr sz="2850" spc="185" dirty="0"/>
              <a:t>Κ</a:t>
            </a:r>
            <a:r>
              <a:rPr sz="2850" spc="130" dirty="0"/>
              <a:t>ρ</a:t>
            </a:r>
            <a:r>
              <a:rPr sz="2850" spc="125" dirty="0"/>
              <a:t>υπ</a:t>
            </a:r>
            <a:r>
              <a:rPr sz="2850" spc="95" dirty="0"/>
              <a:t>τ</a:t>
            </a:r>
            <a:r>
              <a:rPr sz="2850" spc="130" dirty="0"/>
              <a:t>ο</a:t>
            </a:r>
            <a:r>
              <a:rPr sz="2850" spc="105" dirty="0"/>
              <a:t>γ</a:t>
            </a:r>
            <a:r>
              <a:rPr sz="2850" spc="130" dirty="0"/>
              <a:t>ρα</a:t>
            </a:r>
            <a:r>
              <a:rPr sz="2850" spc="150" dirty="0"/>
              <a:t>φ</a:t>
            </a:r>
            <a:r>
              <a:rPr sz="2850" spc="130" dirty="0"/>
              <a:t>ή</a:t>
            </a:r>
            <a:r>
              <a:rPr sz="2850" spc="140" dirty="0"/>
              <a:t>μ</a:t>
            </a:r>
            <a:r>
              <a:rPr sz="2850" spc="135" dirty="0"/>
              <a:t>α</a:t>
            </a:r>
            <a:r>
              <a:rPr sz="2850" spc="95" dirty="0"/>
              <a:t>τα  μετάθεσης</a:t>
            </a:r>
            <a:endParaRPr sz="2850"/>
          </a:p>
        </p:txBody>
      </p:sp>
      <p:sp>
        <p:nvSpPr>
          <p:cNvPr id="61" name="object 61"/>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62" name="object 62"/>
          <p:cNvSpPr txBox="1"/>
          <p:nvPr/>
        </p:nvSpPr>
        <p:spPr>
          <a:xfrm>
            <a:off x="8763634" y="3987165"/>
            <a:ext cx="1820545" cy="1195070"/>
          </a:xfrm>
          <a:prstGeom prst="rect">
            <a:avLst/>
          </a:prstGeom>
        </p:spPr>
        <p:txBody>
          <a:bodyPr vert="horz" wrap="square" lIns="0" tIns="12700" rIns="0" bIns="0" rtlCol="0">
            <a:spAutoFit/>
          </a:bodyPr>
          <a:lstStyle/>
          <a:p>
            <a:pPr marL="12700" marR="5080" indent="-1270" algn="ctr">
              <a:lnSpc>
                <a:spcPct val="100000"/>
              </a:lnSpc>
              <a:spcBef>
                <a:spcPts val="100"/>
              </a:spcBef>
            </a:pPr>
            <a:r>
              <a:rPr sz="1100" spc="65" dirty="0">
                <a:solidFill>
                  <a:srgbClr val="FFFFFF"/>
                </a:solidFill>
                <a:latin typeface="Calibri"/>
                <a:cs typeface="Calibri"/>
              </a:rPr>
              <a:t>Η </a:t>
            </a:r>
            <a:r>
              <a:rPr sz="1100" spc="50" dirty="0">
                <a:solidFill>
                  <a:srgbClr val="FFFFFF"/>
                </a:solidFill>
                <a:latin typeface="Calibri"/>
                <a:cs typeface="Calibri"/>
              </a:rPr>
              <a:t>βασική </a:t>
            </a:r>
            <a:r>
              <a:rPr sz="1100" spc="45" dirty="0">
                <a:solidFill>
                  <a:srgbClr val="FFFFFF"/>
                </a:solidFill>
                <a:latin typeface="Calibri"/>
                <a:cs typeface="Calibri"/>
              </a:rPr>
              <a:t>ιδέα </a:t>
            </a:r>
            <a:r>
              <a:rPr sz="1100" spc="40" dirty="0">
                <a:solidFill>
                  <a:srgbClr val="FFFFFF"/>
                </a:solidFill>
                <a:latin typeface="Calibri"/>
                <a:cs typeface="Calibri"/>
              </a:rPr>
              <a:t>είναι </a:t>
            </a:r>
            <a:r>
              <a:rPr sz="1100" spc="50" dirty="0">
                <a:solidFill>
                  <a:srgbClr val="FFFFFF"/>
                </a:solidFill>
                <a:latin typeface="Calibri"/>
                <a:cs typeface="Calibri"/>
              </a:rPr>
              <a:t>να </a:t>
            </a:r>
            <a:r>
              <a:rPr sz="1100" spc="55" dirty="0">
                <a:solidFill>
                  <a:srgbClr val="FFFFFF"/>
                </a:solidFill>
                <a:latin typeface="Calibri"/>
                <a:cs typeface="Calibri"/>
              </a:rPr>
              <a:t> </a:t>
            </a:r>
            <a:r>
              <a:rPr sz="1100" b="1" spc="50" dirty="0">
                <a:solidFill>
                  <a:srgbClr val="FFB800"/>
                </a:solidFill>
                <a:latin typeface="Calibri"/>
                <a:cs typeface="Calibri"/>
              </a:rPr>
              <a:t>αναδιατάξετε </a:t>
            </a:r>
            <a:r>
              <a:rPr sz="1100" spc="45" dirty="0">
                <a:solidFill>
                  <a:srgbClr val="FFFFFF"/>
                </a:solidFill>
                <a:latin typeface="Calibri"/>
                <a:cs typeface="Calibri"/>
              </a:rPr>
              <a:t>τη σειρά </a:t>
            </a:r>
            <a:r>
              <a:rPr sz="1100" spc="55" dirty="0">
                <a:solidFill>
                  <a:srgbClr val="FFFFFF"/>
                </a:solidFill>
                <a:latin typeface="Calibri"/>
                <a:cs typeface="Calibri"/>
              </a:rPr>
              <a:t>των </a:t>
            </a:r>
            <a:r>
              <a:rPr sz="1100" spc="60" dirty="0">
                <a:solidFill>
                  <a:srgbClr val="FFFFFF"/>
                </a:solidFill>
                <a:latin typeface="Calibri"/>
                <a:cs typeface="Calibri"/>
              </a:rPr>
              <a:t> </a:t>
            </a:r>
            <a:r>
              <a:rPr sz="1100" spc="50" dirty="0">
                <a:solidFill>
                  <a:srgbClr val="FFFFFF"/>
                </a:solidFill>
                <a:latin typeface="Calibri"/>
                <a:cs typeface="Calibri"/>
              </a:rPr>
              <a:t>βασικών </a:t>
            </a:r>
            <a:r>
              <a:rPr sz="1100" spc="55" dirty="0">
                <a:solidFill>
                  <a:srgbClr val="FFFFFF"/>
                </a:solidFill>
                <a:latin typeface="Calibri"/>
                <a:cs typeface="Calibri"/>
              </a:rPr>
              <a:t>μονάδων </a:t>
            </a:r>
            <a:r>
              <a:rPr sz="1100" spc="60" dirty="0">
                <a:solidFill>
                  <a:srgbClr val="FFFFFF"/>
                </a:solidFill>
                <a:latin typeface="Calibri"/>
                <a:cs typeface="Calibri"/>
              </a:rPr>
              <a:t> </a:t>
            </a:r>
            <a:r>
              <a:rPr sz="1100" spc="40" dirty="0">
                <a:solidFill>
                  <a:srgbClr val="FFFFFF"/>
                </a:solidFill>
                <a:latin typeface="Calibri"/>
                <a:cs typeface="Calibri"/>
              </a:rPr>
              <a:t>(</a:t>
            </a:r>
            <a:r>
              <a:rPr sz="1100" b="1" spc="40" dirty="0">
                <a:solidFill>
                  <a:srgbClr val="FFB800"/>
                </a:solidFill>
                <a:latin typeface="Calibri"/>
                <a:cs typeface="Calibri"/>
              </a:rPr>
              <a:t>γράμματα/οκτάδες- </a:t>
            </a:r>
            <a:r>
              <a:rPr sz="1100" b="1" spc="45" dirty="0">
                <a:solidFill>
                  <a:srgbClr val="FFB800"/>
                </a:solidFill>
                <a:latin typeface="Calibri"/>
                <a:cs typeface="Calibri"/>
              </a:rPr>
              <a:t> </a:t>
            </a:r>
            <a:r>
              <a:rPr sz="1100" b="1" spc="40" dirty="0">
                <a:solidFill>
                  <a:srgbClr val="FFB800"/>
                </a:solidFill>
                <a:latin typeface="Calibri"/>
                <a:cs typeface="Calibri"/>
              </a:rPr>
              <a:t>byte/δυαδικά </a:t>
            </a:r>
            <a:r>
              <a:rPr sz="1100" b="1" spc="45" dirty="0">
                <a:solidFill>
                  <a:srgbClr val="FFB800"/>
                </a:solidFill>
                <a:latin typeface="Calibri"/>
                <a:cs typeface="Calibri"/>
              </a:rPr>
              <a:t>ψηφία</a:t>
            </a:r>
            <a:r>
              <a:rPr sz="1100" spc="45" dirty="0">
                <a:solidFill>
                  <a:srgbClr val="FFFFFF"/>
                </a:solidFill>
                <a:latin typeface="Calibri"/>
                <a:cs typeface="Calibri"/>
              </a:rPr>
              <a:t>) </a:t>
            </a:r>
            <a:r>
              <a:rPr sz="1100" spc="40" dirty="0">
                <a:solidFill>
                  <a:srgbClr val="FFFFFF"/>
                </a:solidFill>
                <a:latin typeface="Calibri"/>
                <a:cs typeface="Calibri"/>
              </a:rPr>
              <a:t>χωρίς </a:t>
            </a:r>
            <a:r>
              <a:rPr sz="1100" spc="-235" dirty="0">
                <a:solidFill>
                  <a:srgbClr val="FFFFFF"/>
                </a:solidFill>
                <a:latin typeface="Calibri"/>
                <a:cs typeface="Calibri"/>
              </a:rPr>
              <a:t> </a:t>
            </a:r>
            <a:r>
              <a:rPr sz="1100" spc="50" dirty="0">
                <a:solidFill>
                  <a:srgbClr val="FFFFFF"/>
                </a:solidFill>
                <a:latin typeface="Calibri"/>
                <a:cs typeface="Calibri"/>
              </a:rPr>
              <a:t>να</a:t>
            </a:r>
            <a:r>
              <a:rPr sz="1100" spc="15" dirty="0">
                <a:solidFill>
                  <a:srgbClr val="FFFFFF"/>
                </a:solidFill>
                <a:latin typeface="Calibri"/>
                <a:cs typeface="Calibri"/>
              </a:rPr>
              <a:t> </a:t>
            </a:r>
            <a:r>
              <a:rPr sz="1100" spc="50" dirty="0">
                <a:solidFill>
                  <a:srgbClr val="FFFFFF"/>
                </a:solidFill>
                <a:latin typeface="Calibri"/>
                <a:cs typeface="Calibri"/>
              </a:rPr>
              <a:t>αλλάξετε</a:t>
            </a:r>
            <a:r>
              <a:rPr sz="1100" spc="10" dirty="0">
                <a:solidFill>
                  <a:srgbClr val="FFFFFF"/>
                </a:solidFill>
                <a:latin typeface="Calibri"/>
                <a:cs typeface="Calibri"/>
              </a:rPr>
              <a:t> </a:t>
            </a:r>
            <a:r>
              <a:rPr sz="1100" spc="35" dirty="0">
                <a:solidFill>
                  <a:srgbClr val="FFFFFF"/>
                </a:solidFill>
                <a:latin typeface="Calibri"/>
                <a:cs typeface="Calibri"/>
              </a:rPr>
              <a:t>τις</a:t>
            </a:r>
            <a:r>
              <a:rPr sz="1100" spc="15" dirty="0">
                <a:solidFill>
                  <a:srgbClr val="FFFFFF"/>
                </a:solidFill>
                <a:latin typeface="Calibri"/>
                <a:cs typeface="Calibri"/>
              </a:rPr>
              <a:t> </a:t>
            </a:r>
            <a:r>
              <a:rPr sz="1100" spc="45" dirty="0">
                <a:solidFill>
                  <a:srgbClr val="FFFFFF"/>
                </a:solidFill>
                <a:latin typeface="Calibri"/>
                <a:cs typeface="Calibri"/>
              </a:rPr>
              <a:t>πραγματικές </a:t>
            </a:r>
            <a:r>
              <a:rPr sz="1100" spc="-235" dirty="0">
                <a:solidFill>
                  <a:srgbClr val="FFFFFF"/>
                </a:solidFill>
                <a:latin typeface="Calibri"/>
                <a:cs typeface="Calibri"/>
              </a:rPr>
              <a:t> </a:t>
            </a:r>
            <a:r>
              <a:rPr sz="1100" b="1" spc="50" dirty="0">
                <a:solidFill>
                  <a:srgbClr val="FFB800"/>
                </a:solidFill>
                <a:latin typeface="Calibri"/>
                <a:cs typeface="Calibri"/>
              </a:rPr>
              <a:t>τους</a:t>
            </a:r>
            <a:r>
              <a:rPr sz="1100" b="1" spc="15" dirty="0">
                <a:solidFill>
                  <a:srgbClr val="FFB800"/>
                </a:solidFill>
                <a:latin typeface="Calibri"/>
                <a:cs typeface="Calibri"/>
              </a:rPr>
              <a:t> </a:t>
            </a:r>
            <a:r>
              <a:rPr sz="1100" spc="40" dirty="0">
                <a:solidFill>
                  <a:srgbClr val="FFFFFF"/>
                </a:solidFill>
                <a:latin typeface="Calibri"/>
                <a:cs typeface="Calibri"/>
              </a:rPr>
              <a:t>τιμές.</a:t>
            </a:r>
            <a:endParaRPr sz="1100">
              <a:latin typeface="Calibri"/>
              <a:cs typeface="Calibri"/>
            </a:endParaRPr>
          </a:p>
        </p:txBody>
      </p:sp>
      <p:sp>
        <p:nvSpPr>
          <p:cNvPr id="63" name="object 63"/>
          <p:cNvSpPr txBox="1"/>
          <p:nvPr/>
        </p:nvSpPr>
        <p:spPr>
          <a:xfrm>
            <a:off x="11170602" y="657479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3</a:t>
            </a:r>
            <a:r>
              <a:rPr sz="850" spc="40" dirty="0">
                <a:solidFill>
                  <a:srgbClr val="FFFFFF"/>
                </a:solidFill>
                <a:latin typeface="Calibri"/>
                <a:cs typeface="Calibri"/>
              </a:rPr>
              <a:t>6</a:t>
            </a:r>
            <a:endParaRPr sz="850">
              <a:latin typeface="Calibri"/>
              <a:cs typeface="Calibri"/>
            </a:endParaRPr>
          </a:p>
        </p:txBody>
      </p:sp>
      <p:grpSp>
        <p:nvGrpSpPr>
          <p:cNvPr id="64" name="object 64"/>
          <p:cNvGrpSpPr/>
          <p:nvPr/>
        </p:nvGrpSpPr>
        <p:grpSpPr>
          <a:xfrm>
            <a:off x="844550" y="2319337"/>
            <a:ext cx="2063114" cy="3302635"/>
            <a:chOff x="844550" y="2319337"/>
            <a:chExt cx="2063114" cy="3302635"/>
          </a:xfrm>
        </p:grpSpPr>
        <p:sp>
          <p:nvSpPr>
            <p:cNvPr id="65" name="object 65"/>
            <p:cNvSpPr/>
            <p:nvPr/>
          </p:nvSpPr>
          <p:spPr>
            <a:xfrm>
              <a:off x="860425" y="2335212"/>
              <a:ext cx="2031364" cy="3270885"/>
            </a:xfrm>
            <a:custGeom>
              <a:avLst/>
              <a:gdLst/>
              <a:ahLst/>
              <a:cxnLst/>
              <a:rect l="l" t="t" r="r" b="b"/>
              <a:pathLst>
                <a:path w="2031364" h="3270885">
                  <a:moveTo>
                    <a:pt x="1692910" y="0"/>
                  </a:moveTo>
                  <a:lnTo>
                    <a:pt x="338455" y="0"/>
                  </a:lnTo>
                  <a:lnTo>
                    <a:pt x="292734" y="3175"/>
                  </a:lnTo>
                  <a:lnTo>
                    <a:pt x="248602" y="12064"/>
                  </a:lnTo>
                  <a:lnTo>
                    <a:pt x="206692" y="26670"/>
                  </a:lnTo>
                  <a:lnTo>
                    <a:pt x="167640" y="46354"/>
                  </a:lnTo>
                  <a:lnTo>
                    <a:pt x="131762" y="70485"/>
                  </a:lnTo>
                  <a:lnTo>
                    <a:pt x="99059" y="99060"/>
                  </a:lnTo>
                  <a:lnTo>
                    <a:pt x="70484" y="131762"/>
                  </a:lnTo>
                  <a:lnTo>
                    <a:pt x="46355" y="167639"/>
                  </a:lnTo>
                  <a:lnTo>
                    <a:pt x="26669" y="206692"/>
                  </a:lnTo>
                  <a:lnTo>
                    <a:pt x="12065" y="248602"/>
                  </a:lnTo>
                  <a:lnTo>
                    <a:pt x="3175" y="292735"/>
                  </a:lnTo>
                  <a:lnTo>
                    <a:pt x="0" y="338454"/>
                  </a:lnTo>
                  <a:lnTo>
                    <a:pt x="0" y="2931795"/>
                  </a:lnTo>
                  <a:lnTo>
                    <a:pt x="3175" y="2977832"/>
                  </a:lnTo>
                  <a:lnTo>
                    <a:pt x="12065" y="3021965"/>
                  </a:lnTo>
                  <a:lnTo>
                    <a:pt x="26669" y="3063557"/>
                  </a:lnTo>
                  <a:lnTo>
                    <a:pt x="46355" y="3102927"/>
                  </a:lnTo>
                  <a:lnTo>
                    <a:pt x="70484" y="3138805"/>
                  </a:lnTo>
                  <a:lnTo>
                    <a:pt x="99059" y="3171190"/>
                  </a:lnTo>
                  <a:lnTo>
                    <a:pt x="131762" y="3200082"/>
                  </a:lnTo>
                  <a:lnTo>
                    <a:pt x="167640" y="3224212"/>
                  </a:lnTo>
                  <a:lnTo>
                    <a:pt x="206692" y="3243897"/>
                  </a:lnTo>
                  <a:lnTo>
                    <a:pt x="248602" y="3258502"/>
                  </a:lnTo>
                  <a:lnTo>
                    <a:pt x="292734" y="3267392"/>
                  </a:lnTo>
                  <a:lnTo>
                    <a:pt x="338455" y="3270567"/>
                  </a:lnTo>
                  <a:lnTo>
                    <a:pt x="1692910" y="3270567"/>
                  </a:lnTo>
                  <a:lnTo>
                    <a:pt x="1738947" y="3267392"/>
                  </a:lnTo>
                  <a:lnTo>
                    <a:pt x="1782762" y="3258502"/>
                  </a:lnTo>
                  <a:lnTo>
                    <a:pt x="1824672" y="3243897"/>
                  </a:lnTo>
                  <a:lnTo>
                    <a:pt x="1863725" y="3224212"/>
                  </a:lnTo>
                  <a:lnTo>
                    <a:pt x="1899920" y="3200082"/>
                  </a:lnTo>
                  <a:lnTo>
                    <a:pt x="1932305" y="3171190"/>
                  </a:lnTo>
                  <a:lnTo>
                    <a:pt x="1960880" y="3138805"/>
                  </a:lnTo>
                  <a:lnTo>
                    <a:pt x="1985327" y="3102927"/>
                  </a:lnTo>
                  <a:lnTo>
                    <a:pt x="2005012" y="3063557"/>
                  </a:lnTo>
                  <a:lnTo>
                    <a:pt x="2019300" y="3021965"/>
                  </a:lnTo>
                  <a:lnTo>
                    <a:pt x="2028507" y="2977832"/>
                  </a:lnTo>
                  <a:lnTo>
                    <a:pt x="2031364" y="2931795"/>
                  </a:lnTo>
                  <a:lnTo>
                    <a:pt x="2031364" y="338454"/>
                  </a:lnTo>
                  <a:lnTo>
                    <a:pt x="2028507" y="292735"/>
                  </a:lnTo>
                  <a:lnTo>
                    <a:pt x="2019300" y="248602"/>
                  </a:lnTo>
                  <a:lnTo>
                    <a:pt x="2005012" y="206692"/>
                  </a:lnTo>
                  <a:lnTo>
                    <a:pt x="1985327" y="167639"/>
                  </a:lnTo>
                  <a:lnTo>
                    <a:pt x="1960880" y="131762"/>
                  </a:lnTo>
                  <a:lnTo>
                    <a:pt x="1932305" y="99060"/>
                  </a:lnTo>
                  <a:lnTo>
                    <a:pt x="1899920" y="70485"/>
                  </a:lnTo>
                  <a:lnTo>
                    <a:pt x="1863725" y="46354"/>
                  </a:lnTo>
                  <a:lnTo>
                    <a:pt x="1824672" y="26670"/>
                  </a:lnTo>
                  <a:lnTo>
                    <a:pt x="1782762" y="12064"/>
                  </a:lnTo>
                  <a:lnTo>
                    <a:pt x="1738947" y="3175"/>
                  </a:lnTo>
                  <a:lnTo>
                    <a:pt x="1692910" y="0"/>
                  </a:lnTo>
                  <a:close/>
                </a:path>
              </a:pathLst>
            </a:custGeom>
            <a:solidFill>
              <a:srgbClr val="000000"/>
            </a:solidFill>
          </p:spPr>
          <p:txBody>
            <a:bodyPr wrap="square" lIns="0" tIns="0" rIns="0" bIns="0" rtlCol="0"/>
            <a:lstStyle/>
            <a:p>
              <a:endParaRPr/>
            </a:p>
          </p:txBody>
        </p:sp>
        <p:sp>
          <p:nvSpPr>
            <p:cNvPr id="66" name="object 66"/>
            <p:cNvSpPr/>
            <p:nvPr/>
          </p:nvSpPr>
          <p:spPr>
            <a:xfrm>
              <a:off x="860425" y="2335212"/>
              <a:ext cx="2031364" cy="3270885"/>
            </a:xfrm>
            <a:custGeom>
              <a:avLst/>
              <a:gdLst/>
              <a:ahLst/>
              <a:cxnLst/>
              <a:rect l="l" t="t" r="r" b="b"/>
              <a:pathLst>
                <a:path w="2031364" h="3270885">
                  <a:moveTo>
                    <a:pt x="0" y="338454"/>
                  </a:moveTo>
                  <a:lnTo>
                    <a:pt x="3175" y="292735"/>
                  </a:lnTo>
                  <a:lnTo>
                    <a:pt x="12065" y="248602"/>
                  </a:lnTo>
                  <a:lnTo>
                    <a:pt x="26669" y="206692"/>
                  </a:lnTo>
                  <a:lnTo>
                    <a:pt x="46355" y="167639"/>
                  </a:lnTo>
                  <a:lnTo>
                    <a:pt x="70484" y="131762"/>
                  </a:lnTo>
                  <a:lnTo>
                    <a:pt x="99059" y="99060"/>
                  </a:lnTo>
                  <a:lnTo>
                    <a:pt x="131762" y="70485"/>
                  </a:lnTo>
                  <a:lnTo>
                    <a:pt x="167640" y="46354"/>
                  </a:lnTo>
                  <a:lnTo>
                    <a:pt x="206692" y="26670"/>
                  </a:lnTo>
                  <a:lnTo>
                    <a:pt x="248602" y="12064"/>
                  </a:lnTo>
                  <a:lnTo>
                    <a:pt x="292734" y="3175"/>
                  </a:lnTo>
                  <a:lnTo>
                    <a:pt x="338455" y="0"/>
                  </a:lnTo>
                  <a:lnTo>
                    <a:pt x="1692910" y="0"/>
                  </a:lnTo>
                  <a:lnTo>
                    <a:pt x="1738947" y="3175"/>
                  </a:lnTo>
                  <a:lnTo>
                    <a:pt x="1782762" y="12064"/>
                  </a:lnTo>
                  <a:lnTo>
                    <a:pt x="1824672" y="26670"/>
                  </a:lnTo>
                  <a:lnTo>
                    <a:pt x="1863725" y="46354"/>
                  </a:lnTo>
                  <a:lnTo>
                    <a:pt x="1899920" y="70485"/>
                  </a:lnTo>
                  <a:lnTo>
                    <a:pt x="1932305" y="99060"/>
                  </a:lnTo>
                  <a:lnTo>
                    <a:pt x="1960880" y="131762"/>
                  </a:lnTo>
                  <a:lnTo>
                    <a:pt x="1985327" y="167639"/>
                  </a:lnTo>
                  <a:lnTo>
                    <a:pt x="2005012" y="206692"/>
                  </a:lnTo>
                  <a:lnTo>
                    <a:pt x="2019300" y="248602"/>
                  </a:lnTo>
                  <a:lnTo>
                    <a:pt x="2028507" y="292735"/>
                  </a:lnTo>
                  <a:lnTo>
                    <a:pt x="2031364" y="338454"/>
                  </a:lnTo>
                  <a:lnTo>
                    <a:pt x="2031364" y="2931795"/>
                  </a:lnTo>
                  <a:lnTo>
                    <a:pt x="2028507" y="2977832"/>
                  </a:lnTo>
                  <a:lnTo>
                    <a:pt x="2019300" y="3021965"/>
                  </a:lnTo>
                  <a:lnTo>
                    <a:pt x="2005012" y="3063557"/>
                  </a:lnTo>
                  <a:lnTo>
                    <a:pt x="1985327" y="3102927"/>
                  </a:lnTo>
                  <a:lnTo>
                    <a:pt x="1960880" y="3138805"/>
                  </a:lnTo>
                  <a:lnTo>
                    <a:pt x="1932305" y="3171190"/>
                  </a:lnTo>
                  <a:lnTo>
                    <a:pt x="1899920" y="3200082"/>
                  </a:lnTo>
                  <a:lnTo>
                    <a:pt x="1863725" y="3224212"/>
                  </a:lnTo>
                  <a:lnTo>
                    <a:pt x="1824672" y="3243897"/>
                  </a:lnTo>
                  <a:lnTo>
                    <a:pt x="1782762" y="3258502"/>
                  </a:lnTo>
                  <a:lnTo>
                    <a:pt x="1738947" y="3267392"/>
                  </a:lnTo>
                  <a:lnTo>
                    <a:pt x="1692910" y="3270567"/>
                  </a:lnTo>
                  <a:lnTo>
                    <a:pt x="338455" y="3270567"/>
                  </a:lnTo>
                  <a:lnTo>
                    <a:pt x="292734" y="3267392"/>
                  </a:lnTo>
                  <a:lnTo>
                    <a:pt x="248602" y="3258502"/>
                  </a:lnTo>
                  <a:lnTo>
                    <a:pt x="206692" y="3243897"/>
                  </a:lnTo>
                  <a:lnTo>
                    <a:pt x="167640" y="3224212"/>
                  </a:lnTo>
                  <a:lnTo>
                    <a:pt x="131762" y="3200082"/>
                  </a:lnTo>
                  <a:lnTo>
                    <a:pt x="99059" y="3171190"/>
                  </a:lnTo>
                  <a:lnTo>
                    <a:pt x="70484" y="3138805"/>
                  </a:lnTo>
                  <a:lnTo>
                    <a:pt x="46355" y="3102927"/>
                  </a:lnTo>
                  <a:lnTo>
                    <a:pt x="26669" y="3063557"/>
                  </a:lnTo>
                  <a:lnTo>
                    <a:pt x="12065" y="3021965"/>
                  </a:lnTo>
                  <a:lnTo>
                    <a:pt x="3175" y="2977832"/>
                  </a:lnTo>
                  <a:lnTo>
                    <a:pt x="0" y="2931795"/>
                  </a:lnTo>
                  <a:lnTo>
                    <a:pt x="0" y="338454"/>
                  </a:lnTo>
                </a:path>
              </a:pathLst>
            </a:custGeom>
            <a:ln w="31750">
              <a:solidFill>
                <a:srgbClr val="FFB800"/>
              </a:solidFill>
            </a:ln>
          </p:spPr>
          <p:txBody>
            <a:bodyPr wrap="square" lIns="0" tIns="0" rIns="0" bIns="0" rtlCol="0"/>
            <a:lstStyle/>
            <a:p>
              <a:endParaRPr/>
            </a:p>
          </p:txBody>
        </p:sp>
        <p:sp>
          <p:nvSpPr>
            <p:cNvPr id="67" name="object 67"/>
            <p:cNvSpPr/>
            <p:nvPr/>
          </p:nvSpPr>
          <p:spPr>
            <a:xfrm>
              <a:off x="1524952" y="2813684"/>
              <a:ext cx="652145" cy="595630"/>
            </a:xfrm>
            <a:custGeom>
              <a:avLst/>
              <a:gdLst/>
              <a:ahLst/>
              <a:cxnLst/>
              <a:rect l="l" t="t" r="r" b="b"/>
              <a:pathLst>
                <a:path w="652144" h="595629">
                  <a:moveTo>
                    <a:pt x="517524" y="461010"/>
                  </a:moveTo>
                  <a:lnTo>
                    <a:pt x="391159" y="461010"/>
                  </a:lnTo>
                  <a:lnTo>
                    <a:pt x="517524" y="595312"/>
                  </a:lnTo>
                  <a:lnTo>
                    <a:pt x="517524" y="461010"/>
                  </a:lnTo>
                  <a:close/>
                </a:path>
                <a:path w="652144" h="595629">
                  <a:moveTo>
                    <a:pt x="619124" y="0"/>
                  </a:moveTo>
                  <a:lnTo>
                    <a:pt x="32702" y="0"/>
                  </a:lnTo>
                  <a:lnTo>
                    <a:pt x="19684" y="2539"/>
                  </a:lnTo>
                  <a:lnTo>
                    <a:pt x="9525" y="9842"/>
                  </a:lnTo>
                  <a:lnTo>
                    <a:pt x="2540" y="20319"/>
                  </a:lnTo>
                  <a:lnTo>
                    <a:pt x="0" y="33019"/>
                  </a:lnTo>
                  <a:lnTo>
                    <a:pt x="0" y="429894"/>
                  </a:lnTo>
                  <a:lnTo>
                    <a:pt x="2540" y="441960"/>
                  </a:lnTo>
                  <a:lnTo>
                    <a:pt x="9207" y="451802"/>
                  </a:lnTo>
                  <a:lnTo>
                    <a:pt x="19050" y="458469"/>
                  </a:lnTo>
                  <a:lnTo>
                    <a:pt x="31115" y="461010"/>
                  </a:lnTo>
                  <a:lnTo>
                    <a:pt x="618807" y="461010"/>
                  </a:lnTo>
                  <a:lnTo>
                    <a:pt x="651827" y="431164"/>
                  </a:lnTo>
                  <a:lnTo>
                    <a:pt x="651827" y="364807"/>
                  </a:lnTo>
                  <a:lnTo>
                    <a:pt x="66992" y="364807"/>
                  </a:lnTo>
                  <a:lnTo>
                    <a:pt x="66992" y="326389"/>
                  </a:lnTo>
                  <a:lnTo>
                    <a:pt x="651827" y="326389"/>
                  </a:lnTo>
                  <a:lnTo>
                    <a:pt x="651827" y="287972"/>
                  </a:lnTo>
                  <a:lnTo>
                    <a:pt x="66992" y="287972"/>
                  </a:lnTo>
                  <a:lnTo>
                    <a:pt x="66992" y="249554"/>
                  </a:lnTo>
                  <a:lnTo>
                    <a:pt x="651827" y="249554"/>
                  </a:lnTo>
                  <a:lnTo>
                    <a:pt x="651827" y="33019"/>
                  </a:lnTo>
                  <a:lnTo>
                    <a:pt x="649287" y="20319"/>
                  </a:lnTo>
                  <a:lnTo>
                    <a:pt x="642302" y="9842"/>
                  </a:lnTo>
                  <a:lnTo>
                    <a:pt x="631824" y="2539"/>
                  </a:lnTo>
                  <a:lnTo>
                    <a:pt x="619124" y="0"/>
                  </a:lnTo>
                  <a:close/>
                </a:path>
                <a:path w="652144" h="595629">
                  <a:moveTo>
                    <a:pt x="287654" y="326389"/>
                  </a:moveTo>
                  <a:lnTo>
                    <a:pt x="249237" y="326389"/>
                  </a:lnTo>
                  <a:lnTo>
                    <a:pt x="249237" y="364807"/>
                  </a:lnTo>
                  <a:lnTo>
                    <a:pt x="287654" y="364807"/>
                  </a:lnTo>
                  <a:lnTo>
                    <a:pt x="287654" y="326389"/>
                  </a:lnTo>
                  <a:close/>
                </a:path>
                <a:path w="652144" h="595629">
                  <a:moveTo>
                    <a:pt x="431165" y="326389"/>
                  </a:moveTo>
                  <a:lnTo>
                    <a:pt x="393065" y="326389"/>
                  </a:lnTo>
                  <a:lnTo>
                    <a:pt x="393065" y="364807"/>
                  </a:lnTo>
                  <a:lnTo>
                    <a:pt x="431165" y="364807"/>
                  </a:lnTo>
                  <a:lnTo>
                    <a:pt x="431165" y="326389"/>
                  </a:lnTo>
                  <a:close/>
                </a:path>
                <a:path w="652144" h="595629">
                  <a:moveTo>
                    <a:pt x="651827" y="326389"/>
                  </a:moveTo>
                  <a:lnTo>
                    <a:pt x="536892" y="326389"/>
                  </a:lnTo>
                  <a:lnTo>
                    <a:pt x="536892" y="364807"/>
                  </a:lnTo>
                  <a:lnTo>
                    <a:pt x="651827" y="364807"/>
                  </a:lnTo>
                  <a:lnTo>
                    <a:pt x="651827" y="326389"/>
                  </a:lnTo>
                  <a:close/>
                </a:path>
                <a:path w="652144" h="595629">
                  <a:moveTo>
                    <a:pt x="230187" y="249554"/>
                  </a:moveTo>
                  <a:lnTo>
                    <a:pt x="182245" y="249554"/>
                  </a:lnTo>
                  <a:lnTo>
                    <a:pt x="182245" y="287972"/>
                  </a:lnTo>
                  <a:lnTo>
                    <a:pt x="230187" y="287972"/>
                  </a:lnTo>
                  <a:lnTo>
                    <a:pt x="230187" y="249554"/>
                  </a:lnTo>
                  <a:close/>
                </a:path>
                <a:path w="652144" h="595629">
                  <a:moveTo>
                    <a:pt x="460057" y="249554"/>
                  </a:moveTo>
                  <a:lnTo>
                    <a:pt x="421640" y="249554"/>
                  </a:lnTo>
                  <a:lnTo>
                    <a:pt x="421640" y="287972"/>
                  </a:lnTo>
                  <a:lnTo>
                    <a:pt x="460057" y="287972"/>
                  </a:lnTo>
                  <a:lnTo>
                    <a:pt x="460057" y="249554"/>
                  </a:lnTo>
                  <a:close/>
                </a:path>
                <a:path w="652144" h="595629">
                  <a:moveTo>
                    <a:pt x="651827" y="249554"/>
                  </a:moveTo>
                  <a:lnTo>
                    <a:pt x="584517" y="249554"/>
                  </a:lnTo>
                  <a:lnTo>
                    <a:pt x="584517" y="287972"/>
                  </a:lnTo>
                  <a:lnTo>
                    <a:pt x="651827" y="287972"/>
                  </a:lnTo>
                  <a:lnTo>
                    <a:pt x="651827" y="249554"/>
                  </a:lnTo>
                  <a:close/>
                </a:path>
              </a:pathLst>
            </a:custGeom>
            <a:solidFill>
              <a:srgbClr val="FFB800"/>
            </a:solidFill>
          </p:spPr>
          <p:txBody>
            <a:bodyPr wrap="square" lIns="0" tIns="0" rIns="0" bIns="0" rtlCol="0"/>
            <a:lstStyle/>
            <a:p>
              <a:endParaRPr/>
            </a:p>
          </p:txBody>
        </p:sp>
        <p:sp>
          <p:nvSpPr>
            <p:cNvPr id="68" name="object 68"/>
            <p:cNvSpPr/>
            <p:nvPr/>
          </p:nvSpPr>
          <p:spPr>
            <a:xfrm>
              <a:off x="1524952" y="2813684"/>
              <a:ext cx="652145" cy="595630"/>
            </a:xfrm>
            <a:custGeom>
              <a:avLst/>
              <a:gdLst/>
              <a:ahLst/>
              <a:cxnLst/>
              <a:rect l="l" t="t" r="r" b="b"/>
              <a:pathLst>
                <a:path w="652144" h="595629">
                  <a:moveTo>
                    <a:pt x="619124" y="0"/>
                  </a:moveTo>
                  <a:lnTo>
                    <a:pt x="32702" y="0"/>
                  </a:lnTo>
                  <a:lnTo>
                    <a:pt x="20002" y="2539"/>
                  </a:lnTo>
                  <a:lnTo>
                    <a:pt x="9525" y="9842"/>
                  </a:lnTo>
                  <a:lnTo>
                    <a:pt x="2540" y="20319"/>
                  </a:lnTo>
                  <a:lnTo>
                    <a:pt x="0" y="33019"/>
                  </a:lnTo>
                  <a:lnTo>
                    <a:pt x="0" y="429894"/>
                  </a:lnTo>
                  <a:lnTo>
                    <a:pt x="2540" y="441960"/>
                  </a:lnTo>
                  <a:lnTo>
                    <a:pt x="9207" y="451802"/>
                  </a:lnTo>
                  <a:lnTo>
                    <a:pt x="19050" y="458469"/>
                  </a:lnTo>
                  <a:lnTo>
                    <a:pt x="31115" y="461010"/>
                  </a:lnTo>
                  <a:lnTo>
                    <a:pt x="31750" y="461010"/>
                  </a:lnTo>
                  <a:lnTo>
                    <a:pt x="32067" y="461010"/>
                  </a:lnTo>
                  <a:lnTo>
                    <a:pt x="32702" y="460692"/>
                  </a:lnTo>
                  <a:lnTo>
                    <a:pt x="391159" y="460692"/>
                  </a:lnTo>
                  <a:lnTo>
                    <a:pt x="517524" y="595312"/>
                  </a:lnTo>
                  <a:lnTo>
                    <a:pt x="517524" y="460692"/>
                  </a:lnTo>
                  <a:lnTo>
                    <a:pt x="619124" y="460692"/>
                  </a:lnTo>
                  <a:lnTo>
                    <a:pt x="651827" y="431164"/>
                  </a:lnTo>
                  <a:lnTo>
                    <a:pt x="651827" y="430529"/>
                  </a:lnTo>
                  <a:lnTo>
                    <a:pt x="651827" y="429894"/>
                  </a:lnTo>
                  <a:lnTo>
                    <a:pt x="651827" y="33019"/>
                  </a:lnTo>
                  <a:lnTo>
                    <a:pt x="649287" y="20319"/>
                  </a:lnTo>
                  <a:lnTo>
                    <a:pt x="642302" y="9842"/>
                  </a:lnTo>
                  <a:lnTo>
                    <a:pt x="631824" y="2539"/>
                  </a:lnTo>
                  <a:lnTo>
                    <a:pt x="619124" y="0"/>
                  </a:lnTo>
                </a:path>
                <a:path w="652144" h="595629">
                  <a:moveTo>
                    <a:pt x="66992" y="249554"/>
                  </a:moveTo>
                  <a:lnTo>
                    <a:pt x="182245" y="249554"/>
                  </a:lnTo>
                  <a:lnTo>
                    <a:pt x="182245" y="287972"/>
                  </a:lnTo>
                  <a:lnTo>
                    <a:pt x="66992" y="287972"/>
                  </a:lnTo>
                  <a:lnTo>
                    <a:pt x="66992" y="249554"/>
                  </a:lnTo>
                </a:path>
                <a:path w="652144" h="595629">
                  <a:moveTo>
                    <a:pt x="249237" y="364807"/>
                  </a:moveTo>
                  <a:lnTo>
                    <a:pt x="66992" y="364807"/>
                  </a:lnTo>
                  <a:lnTo>
                    <a:pt x="66992" y="326389"/>
                  </a:lnTo>
                  <a:lnTo>
                    <a:pt x="249237" y="326389"/>
                  </a:lnTo>
                  <a:lnTo>
                    <a:pt x="249237" y="364807"/>
                  </a:lnTo>
                </a:path>
                <a:path w="652144" h="595629">
                  <a:moveTo>
                    <a:pt x="393065" y="364807"/>
                  </a:moveTo>
                  <a:lnTo>
                    <a:pt x="287654" y="364807"/>
                  </a:lnTo>
                  <a:lnTo>
                    <a:pt x="287654" y="326389"/>
                  </a:lnTo>
                  <a:lnTo>
                    <a:pt x="393065" y="326389"/>
                  </a:lnTo>
                  <a:lnTo>
                    <a:pt x="393065" y="364807"/>
                  </a:lnTo>
                </a:path>
                <a:path w="652144" h="595629">
                  <a:moveTo>
                    <a:pt x="421640" y="287972"/>
                  </a:moveTo>
                  <a:lnTo>
                    <a:pt x="230187" y="287972"/>
                  </a:lnTo>
                  <a:lnTo>
                    <a:pt x="230187" y="249554"/>
                  </a:lnTo>
                  <a:lnTo>
                    <a:pt x="421640" y="249554"/>
                  </a:lnTo>
                  <a:lnTo>
                    <a:pt x="421640" y="287972"/>
                  </a:lnTo>
                </a:path>
                <a:path w="652144" h="595629">
                  <a:moveTo>
                    <a:pt x="536892" y="364807"/>
                  </a:moveTo>
                  <a:lnTo>
                    <a:pt x="431165" y="364807"/>
                  </a:lnTo>
                  <a:lnTo>
                    <a:pt x="431165" y="326389"/>
                  </a:lnTo>
                  <a:lnTo>
                    <a:pt x="536892" y="326389"/>
                  </a:lnTo>
                  <a:lnTo>
                    <a:pt x="536892" y="364807"/>
                  </a:lnTo>
                </a:path>
                <a:path w="652144" h="595629">
                  <a:moveTo>
                    <a:pt x="584517" y="287972"/>
                  </a:moveTo>
                  <a:lnTo>
                    <a:pt x="460057" y="287972"/>
                  </a:lnTo>
                  <a:lnTo>
                    <a:pt x="460057" y="249554"/>
                  </a:lnTo>
                  <a:lnTo>
                    <a:pt x="584517" y="249554"/>
                  </a:lnTo>
                  <a:lnTo>
                    <a:pt x="584517" y="287972"/>
                  </a:lnTo>
                </a:path>
              </a:pathLst>
            </a:custGeom>
            <a:ln w="11430">
              <a:solidFill>
                <a:srgbClr val="FFB800"/>
              </a:solidFill>
            </a:ln>
          </p:spPr>
          <p:txBody>
            <a:bodyPr wrap="square" lIns="0" tIns="0" rIns="0" bIns="0" rtlCol="0"/>
            <a:lstStyle/>
            <a:p>
              <a:endParaRPr/>
            </a:p>
          </p:txBody>
        </p:sp>
        <p:sp>
          <p:nvSpPr>
            <p:cNvPr id="69" name="object 69"/>
            <p:cNvSpPr/>
            <p:nvPr/>
          </p:nvSpPr>
          <p:spPr>
            <a:xfrm>
              <a:off x="1383982" y="2643822"/>
              <a:ext cx="931544" cy="932815"/>
            </a:xfrm>
            <a:custGeom>
              <a:avLst/>
              <a:gdLst/>
              <a:ahLst/>
              <a:cxnLst/>
              <a:rect l="l" t="t" r="r" b="b"/>
              <a:pathLst>
                <a:path w="931544" h="932814">
                  <a:moveTo>
                    <a:pt x="0" y="932814"/>
                  </a:moveTo>
                  <a:lnTo>
                    <a:pt x="931227" y="932814"/>
                  </a:lnTo>
                  <a:lnTo>
                    <a:pt x="931227" y="0"/>
                  </a:lnTo>
                  <a:lnTo>
                    <a:pt x="0" y="0"/>
                  </a:lnTo>
                  <a:lnTo>
                    <a:pt x="0" y="932814"/>
                  </a:lnTo>
                </a:path>
              </a:pathLst>
            </a:custGeom>
            <a:ln w="15875">
              <a:solidFill>
                <a:srgbClr val="FFFFFF"/>
              </a:solidFill>
            </a:ln>
          </p:spPr>
          <p:txBody>
            <a:bodyPr wrap="square" lIns="0" tIns="0" rIns="0" bIns="0" rtlCol="0"/>
            <a:lstStyle/>
            <a:p>
              <a:endParaRPr/>
            </a:p>
          </p:txBody>
        </p:sp>
      </p:grpSp>
      <p:sp>
        <p:nvSpPr>
          <p:cNvPr id="70" name="object 70"/>
          <p:cNvSpPr txBox="1"/>
          <p:nvPr/>
        </p:nvSpPr>
        <p:spPr>
          <a:xfrm>
            <a:off x="881062" y="3866832"/>
            <a:ext cx="1948814" cy="1195070"/>
          </a:xfrm>
          <a:prstGeom prst="rect">
            <a:avLst/>
          </a:prstGeom>
        </p:spPr>
        <p:txBody>
          <a:bodyPr vert="horz" wrap="square" lIns="0" tIns="12700" rIns="0" bIns="0" rtlCol="0">
            <a:spAutoFit/>
          </a:bodyPr>
          <a:lstStyle/>
          <a:p>
            <a:pPr marL="12700" marR="5080" algn="ctr">
              <a:lnSpc>
                <a:spcPct val="100000"/>
              </a:lnSpc>
              <a:spcBef>
                <a:spcPts val="100"/>
              </a:spcBef>
            </a:pPr>
            <a:r>
              <a:rPr sz="1100" spc="75" dirty="0">
                <a:solidFill>
                  <a:srgbClr val="FFFFFF"/>
                </a:solidFill>
                <a:latin typeface="Calibri"/>
                <a:cs typeface="Calibri"/>
              </a:rPr>
              <a:t>Οι</a:t>
            </a:r>
            <a:r>
              <a:rPr sz="1100" spc="25" dirty="0">
                <a:solidFill>
                  <a:srgbClr val="FFFFFF"/>
                </a:solidFill>
                <a:latin typeface="Calibri"/>
                <a:cs typeface="Calibri"/>
              </a:rPr>
              <a:t> </a:t>
            </a:r>
            <a:r>
              <a:rPr sz="1100" spc="65" dirty="0">
                <a:solidFill>
                  <a:srgbClr val="FFFFFF"/>
                </a:solidFill>
                <a:latin typeface="Calibri"/>
                <a:cs typeface="Calibri"/>
              </a:rPr>
              <a:t>τεχνικές</a:t>
            </a:r>
            <a:r>
              <a:rPr sz="1100" spc="20" dirty="0">
                <a:solidFill>
                  <a:srgbClr val="FFFFFF"/>
                </a:solidFill>
                <a:latin typeface="Calibri"/>
                <a:cs typeface="Calibri"/>
              </a:rPr>
              <a:t> </a:t>
            </a:r>
            <a:r>
              <a:rPr sz="1100" spc="85" dirty="0">
                <a:solidFill>
                  <a:srgbClr val="FFFFFF"/>
                </a:solidFill>
                <a:latin typeface="Calibri"/>
                <a:cs typeface="Calibri"/>
              </a:rPr>
              <a:t>που</a:t>
            </a:r>
            <a:r>
              <a:rPr sz="1100" spc="25" dirty="0">
                <a:solidFill>
                  <a:srgbClr val="FFFFFF"/>
                </a:solidFill>
                <a:latin typeface="Calibri"/>
                <a:cs typeface="Calibri"/>
              </a:rPr>
              <a:t> </a:t>
            </a:r>
            <a:r>
              <a:rPr sz="1100" spc="75" dirty="0">
                <a:solidFill>
                  <a:srgbClr val="FFFFFF"/>
                </a:solidFill>
                <a:latin typeface="Calibri"/>
                <a:cs typeface="Calibri"/>
              </a:rPr>
              <a:t>συζητήθηκαν </a:t>
            </a:r>
            <a:r>
              <a:rPr sz="1100" spc="-235" dirty="0">
                <a:solidFill>
                  <a:srgbClr val="FFFFFF"/>
                </a:solidFill>
                <a:latin typeface="Calibri"/>
                <a:cs typeface="Calibri"/>
              </a:rPr>
              <a:t> </a:t>
            </a:r>
            <a:r>
              <a:rPr sz="1100" spc="80" dirty="0">
                <a:solidFill>
                  <a:srgbClr val="FFFFFF"/>
                </a:solidFill>
                <a:latin typeface="Calibri"/>
                <a:cs typeface="Calibri"/>
              </a:rPr>
              <a:t>προηγουμένως </a:t>
            </a:r>
            <a:r>
              <a:rPr sz="1100" spc="85" dirty="0">
                <a:solidFill>
                  <a:srgbClr val="FFFFFF"/>
                </a:solidFill>
                <a:latin typeface="Calibri"/>
                <a:cs typeface="Calibri"/>
              </a:rPr>
              <a:t> </a:t>
            </a:r>
            <a:r>
              <a:rPr sz="1100" spc="80" dirty="0">
                <a:solidFill>
                  <a:srgbClr val="FFFFFF"/>
                </a:solidFill>
                <a:latin typeface="Calibri"/>
                <a:cs typeface="Calibri"/>
              </a:rPr>
              <a:t>περιλαμβάνουν </a:t>
            </a:r>
            <a:r>
              <a:rPr sz="1100" spc="75" dirty="0">
                <a:solidFill>
                  <a:srgbClr val="FFFFFF"/>
                </a:solidFill>
                <a:latin typeface="Calibri"/>
                <a:cs typeface="Calibri"/>
              </a:rPr>
              <a:t>την </a:t>
            </a:r>
            <a:r>
              <a:rPr sz="1100" spc="80" dirty="0">
                <a:solidFill>
                  <a:srgbClr val="FFFFFF"/>
                </a:solidFill>
                <a:latin typeface="Calibri"/>
                <a:cs typeface="Calibri"/>
              </a:rPr>
              <a:t> </a:t>
            </a:r>
            <a:r>
              <a:rPr sz="1100" b="1" spc="75" dirty="0">
                <a:solidFill>
                  <a:srgbClr val="FFB800"/>
                </a:solidFill>
                <a:latin typeface="Calibri"/>
                <a:cs typeface="Calibri"/>
              </a:rPr>
              <a:t>αντικατάσταση </a:t>
            </a:r>
            <a:r>
              <a:rPr sz="1100" spc="70" dirty="0">
                <a:solidFill>
                  <a:srgbClr val="FFFFFF"/>
                </a:solidFill>
                <a:latin typeface="Calibri"/>
                <a:cs typeface="Calibri"/>
              </a:rPr>
              <a:t>ενός </a:t>
            </a:r>
            <a:r>
              <a:rPr sz="1100" spc="75" dirty="0">
                <a:solidFill>
                  <a:srgbClr val="FFFFFF"/>
                </a:solidFill>
                <a:latin typeface="Calibri"/>
                <a:cs typeface="Calibri"/>
              </a:rPr>
              <a:t> </a:t>
            </a:r>
            <a:r>
              <a:rPr sz="1100" spc="85" dirty="0">
                <a:solidFill>
                  <a:srgbClr val="FFFFFF"/>
                </a:solidFill>
                <a:latin typeface="Calibri"/>
                <a:cs typeface="Calibri"/>
              </a:rPr>
              <a:t>συμβόλου </a:t>
            </a:r>
            <a:r>
              <a:rPr sz="1100" b="1" spc="75" dirty="0">
                <a:solidFill>
                  <a:srgbClr val="FFB800"/>
                </a:solidFill>
                <a:latin typeface="Calibri"/>
                <a:cs typeface="Calibri"/>
              </a:rPr>
              <a:t>κρυπτοκειμένου </a:t>
            </a:r>
            <a:r>
              <a:rPr sz="1100" b="1" spc="80" dirty="0">
                <a:solidFill>
                  <a:srgbClr val="FFB800"/>
                </a:solidFill>
                <a:latin typeface="Calibri"/>
                <a:cs typeface="Calibri"/>
              </a:rPr>
              <a:t> </a:t>
            </a:r>
            <a:r>
              <a:rPr sz="1100" spc="80" dirty="0">
                <a:solidFill>
                  <a:srgbClr val="FFFFFF"/>
                </a:solidFill>
                <a:latin typeface="Calibri"/>
                <a:cs typeface="Calibri"/>
              </a:rPr>
              <a:t>με ένα </a:t>
            </a:r>
            <a:r>
              <a:rPr sz="1100" spc="85" dirty="0">
                <a:solidFill>
                  <a:srgbClr val="FFFFFF"/>
                </a:solidFill>
                <a:latin typeface="Calibri"/>
                <a:cs typeface="Calibri"/>
              </a:rPr>
              <a:t>σύμβολο απλού </a:t>
            </a:r>
            <a:r>
              <a:rPr sz="1100" spc="90" dirty="0">
                <a:solidFill>
                  <a:srgbClr val="FFFFFF"/>
                </a:solidFill>
                <a:latin typeface="Calibri"/>
                <a:cs typeface="Calibri"/>
              </a:rPr>
              <a:t> </a:t>
            </a:r>
            <a:r>
              <a:rPr sz="1100" spc="70" dirty="0">
                <a:solidFill>
                  <a:srgbClr val="FFFFFF"/>
                </a:solidFill>
                <a:latin typeface="Calibri"/>
                <a:cs typeface="Calibri"/>
              </a:rPr>
              <a:t>κειμένου.</a:t>
            </a:r>
            <a:endParaRPr sz="1100">
              <a:latin typeface="Calibri"/>
              <a:cs typeface="Calibri"/>
            </a:endParaRPr>
          </a:p>
        </p:txBody>
      </p:sp>
      <p:grpSp>
        <p:nvGrpSpPr>
          <p:cNvPr id="71" name="object 71"/>
          <p:cNvGrpSpPr/>
          <p:nvPr/>
        </p:nvGrpSpPr>
        <p:grpSpPr>
          <a:xfrm>
            <a:off x="3432175" y="2319337"/>
            <a:ext cx="2065020" cy="3334385"/>
            <a:chOff x="3432175" y="2319337"/>
            <a:chExt cx="2065020" cy="3334385"/>
          </a:xfrm>
        </p:grpSpPr>
        <p:sp>
          <p:nvSpPr>
            <p:cNvPr id="72" name="object 72"/>
            <p:cNvSpPr/>
            <p:nvPr/>
          </p:nvSpPr>
          <p:spPr>
            <a:xfrm>
              <a:off x="3448050" y="2335212"/>
              <a:ext cx="2033270" cy="3302635"/>
            </a:xfrm>
            <a:custGeom>
              <a:avLst/>
              <a:gdLst/>
              <a:ahLst/>
              <a:cxnLst/>
              <a:rect l="l" t="t" r="r" b="b"/>
              <a:pathLst>
                <a:path w="2033270" h="3302635">
                  <a:moveTo>
                    <a:pt x="1694179" y="0"/>
                  </a:moveTo>
                  <a:lnTo>
                    <a:pt x="338772" y="0"/>
                  </a:lnTo>
                  <a:lnTo>
                    <a:pt x="292735" y="3175"/>
                  </a:lnTo>
                  <a:lnTo>
                    <a:pt x="248920" y="12064"/>
                  </a:lnTo>
                  <a:lnTo>
                    <a:pt x="207010" y="26670"/>
                  </a:lnTo>
                  <a:lnTo>
                    <a:pt x="167957" y="46354"/>
                  </a:lnTo>
                  <a:lnTo>
                    <a:pt x="131762" y="70485"/>
                  </a:lnTo>
                  <a:lnTo>
                    <a:pt x="99377" y="99377"/>
                  </a:lnTo>
                  <a:lnTo>
                    <a:pt x="70485" y="131762"/>
                  </a:lnTo>
                  <a:lnTo>
                    <a:pt x="46354" y="167957"/>
                  </a:lnTo>
                  <a:lnTo>
                    <a:pt x="26670" y="207010"/>
                  </a:lnTo>
                  <a:lnTo>
                    <a:pt x="12064" y="248920"/>
                  </a:lnTo>
                  <a:lnTo>
                    <a:pt x="3175" y="292735"/>
                  </a:lnTo>
                  <a:lnTo>
                    <a:pt x="0" y="338772"/>
                  </a:lnTo>
                  <a:lnTo>
                    <a:pt x="0" y="2963545"/>
                  </a:lnTo>
                  <a:lnTo>
                    <a:pt x="3175" y="3009582"/>
                  </a:lnTo>
                  <a:lnTo>
                    <a:pt x="12064" y="3053715"/>
                  </a:lnTo>
                  <a:lnTo>
                    <a:pt x="26670" y="3095625"/>
                  </a:lnTo>
                  <a:lnTo>
                    <a:pt x="46354" y="3134677"/>
                  </a:lnTo>
                  <a:lnTo>
                    <a:pt x="70485" y="3170555"/>
                  </a:lnTo>
                  <a:lnTo>
                    <a:pt x="99377" y="3203257"/>
                  </a:lnTo>
                  <a:lnTo>
                    <a:pt x="131762" y="3231832"/>
                  </a:lnTo>
                  <a:lnTo>
                    <a:pt x="167957" y="3256279"/>
                  </a:lnTo>
                  <a:lnTo>
                    <a:pt x="207010" y="3275965"/>
                  </a:lnTo>
                  <a:lnTo>
                    <a:pt x="248920" y="3290252"/>
                  </a:lnTo>
                  <a:lnTo>
                    <a:pt x="292735" y="3299460"/>
                  </a:lnTo>
                  <a:lnTo>
                    <a:pt x="338772" y="3302635"/>
                  </a:lnTo>
                  <a:lnTo>
                    <a:pt x="1694179" y="3302635"/>
                  </a:lnTo>
                  <a:lnTo>
                    <a:pt x="1740217" y="3299460"/>
                  </a:lnTo>
                  <a:lnTo>
                    <a:pt x="1784350" y="3290252"/>
                  </a:lnTo>
                  <a:lnTo>
                    <a:pt x="1825942" y="3275965"/>
                  </a:lnTo>
                  <a:lnTo>
                    <a:pt x="1865312" y="3256279"/>
                  </a:lnTo>
                  <a:lnTo>
                    <a:pt x="1901189" y="3231832"/>
                  </a:lnTo>
                  <a:lnTo>
                    <a:pt x="1933892" y="3203257"/>
                  </a:lnTo>
                  <a:lnTo>
                    <a:pt x="1962467" y="3170555"/>
                  </a:lnTo>
                  <a:lnTo>
                    <a:pt x="1986597" y="3134677"/>
                  </a:lnTo>
                  <a:lnTo>
                    <a:pt x="2006282" y="3095625"/>
                  </a:lnTo>
                  <a:lnTo>
                    <a:pt x="2020887" y="3053715"/>
                  </a:lnTo>
                  <a:lnTo>
                    <a:pt x="2029777" y="3009582"/>
                  </a:lnTo>
                  <a:lnTo>
                    <a:pt x="2032952" y="2963545"/>
                  </a:lnTo>
                  <a:lnTo>
                    <a:pt x="2032952" y="338772"/>
                  </a:lnTo>
                  <a:lnTo>
                    <a:pt x="2029777" y="292735"/>
                  </a:lnTo>
                  <a:lnTo>
                    <a:pt x="2020887" y="248920"/>
                  </a:lnTo>
                  <a:lnTo>
                    <a:pt x="2006282" y="207010"/>
                  </a:lnTo>
                  <a:lnTo>
                    <a:pt x="1986597" y="167957"/>
                  </a:lnTo>
                  <a:lnTo>
                    <a:pt x="1962467" y="131762"/>
                  </a:lnTo>
                  <a:lnTo>
                    <a:pt x="1933892" y="99377"/>
                  </a:lnTo>
                  <a:lnTo>
                    <a:pt x="1901189" y="70485"/>
                  </a:lnTo>
                  <a:lnTo>
                    <a:pt x="1865312" y="46354"/>
                  </a:lnTo>
                  <a:lnTo>
                    <a:pt x="1825942" y="26670"/>
                  </a:lnTo>
                  <a:lnTo>
                    <a:pt x="1784350" y="12064"/>
                  </a:lnTo>
                  <a:lnTo>
                    <a:pt x="1740217" y="3175"/>
                  </a:lnTo>
                  <a:lnTo>
                    <a:pt x="1694179" y="0"/>
                  </a:lnTo>
                  <a:close/>
                </a:path>
              </a:pathLst>
            </a:custGeom>
            <a:solidFill>
              <a:srgbClr val="000000"/>
            </a:solidFill>
          </p:spPr>
          <p:txBody>
            <a:bodyPr wrap="square" lIns="0" tIns="0" rIns="0" bIns="0" rtlCol="0"/>
            <a:lstStyle/>
            <a:p>
              <a:endParaRPr/>
            </a:p>
          </p:txBody>
        </p:sp>
        <p:sp>
          <p:nvSpPr>
            <p:cNvPr id="73" name="object 73"/>
            <p:cNvSpPr/>
            <p:nvPr/>
          </p:nvSpPr>
          <p:spPr>
            <a:xfrm>
              <a:off x="3448050" y="2335212"/>
              <a:ext cx="2033270" cy="3302635"/>
            </a:xfrm>
            <a:custGeom>
              <a:avLst/>
              <a:gdLst/>
              <a:ahLst/>
              <a:cxnLst/>
              <a:rect l="l" t="t" r="r" b="b"/>
              <a:pathLst>
                <a:path w="2033270" h="3302635">
                  <a:moveTo>
                    <a:pt x="0" y="338772"/>
                  </a:moveTo>
                  <a:lnTo>
                    <a:pt x="3175" y="292735"/>
                  </a:lnTo>
                  <a:lnTo>
                    <a:pt x="12064" y="248920"/>
                  </a:lnTo>
                  <a:lnTo>
                    <a:pt x="26670" y="207010"/>
                  </a:lnTo>
                  <a:lnTo>
                    <a:pt x="46354" y="167957"/>
                  </a:lnTo>
                  <a:lnTo>
                    <a:pt x="70485" y="131762"/>
                  </a:lnTo>
                  <a:lnTo>
                    <a:pt x="99377" y="99377"/>
                  </a:lnTo>
                  <a:lnTo>
                    <a:pt x="131762" y="70485"/>
                  </a:lnTo>
                  <a:lnTo>
                    <a:pt x="167957" y="46354"/>
                  </a:lnTo>
                  <a:lnTo>
                    <a:pt x="207010" y="26670"/>
                  </a:lnTo>
                  <a:lnTo>
                    <a:pt x="248920" y="12064"/>
                  </a:lnTo>
                  <a:lnTo>
                    <a:pt x="292735" y="3175"/>
                  </a:lnTo>
                  <a:lnTo>
                    <a:pt x="338772" y="0"/>
                  </a:lnTo>
                  <a:lnTo>
                    <a:pt x="1694179" y="0"/>
                  </a:lnTo>
                  <a:lnTo>
                    <a:pt x="1740217" y="3175"/>
                  </a:lnTo>
                  <a:lnTo>
                    <a:pt x="1784350" y="12064"/>
                  </a:lnTo>
                  <a:lnTo>
                    <a:pt x="1825942" y="26670"/>
                  </a:lnTo>
                  <a:lnTo>
                    <a:pt x="1865312" y="46354"/>
                  </a:lnTo>
                  <a:lnTo>
                    <a:pt x="1901189" y="70485"/>
                  </a:lnTo>
                  <a:lnTo>
                    <a:pt x="1933892" y="99377"/>
                  </a:lnTo>
                  <a:lnTo>
                    <a:pt x="1962467" y="131762"/>
                  </a:lnTo>
                  <a:lnTo>
                    <a:pt x="1986597" y="167957"/>
                  </a:lnTo>
                  <a:lnTo>
                    <a:pt x="2006282" y="207010"/>
                  </a:lnTo>
                  <a:lnTo>
                    <a:pt x="2020887" y="248920"/>
                  </a:lnTo>
                  <a:lnTo>
                    <a:pt x="2029777" y="292735"/>
                  </a:lnTo>
                  <a:lnTo>
                    <a:pt x="2032952" y="338772"/>
                  </a:lnTo>
                  <a:lnTo>
                    <a:pt x="2032952" y="2963545"/>
                  </a:lnTo>
                  <a:lnTo>
                    <a:pt x="2029777" y="3009582"/>
                  </a:lnTo>
                  <a:lnTo>
                    <a:pt x="2020887" y="3053715"/>
                  </a:lnTo>
                  <a:lnTo>
                    <a:pt x="2006282" y="3095625"/>
                  </a:lnTo>
                  <a:lnTo>
                    <a:pt x="1986597" y="3134677"/>
                  </a:lnTo>
                  <a:lnTo>
                    <a:pt x="1962467" y="3170555"/>
                  </a:lnTo>
                  <a:lnTo>
                    <a:pt x="1933892" y="3203257"/>
                  </a:lnTo>
                  <a:lnTo>
                    <a:pt x="1901189" y="3231832"/>
                  </a:lnTo>
                  <a:lnTo>
                    <a:pt x="1865312" y="3256279"/>
                  </a:lnTo>
                  <a:lnTo>
                    <a:pt x="1825942" y="3275965"/>
                  </a:lnTo>
                  <a:lnTo>
                    <a:pt x="1784350" y="3290252"/>
                  </a:lnTo>
                  <a:lnTo>
                    <a:pt x="1740217" y="3299460"/>
                  </a:lnTo>
                  <a:lnTo>
                    <a:pt x="1694179" y="3302635"/>
                  </a:lnTo>
                  <a:lnTo>
                    <a:pt x="338772" y="3302635"/>
                  </a:lnTo>
                  <a:lnTo>
                    <a:pt x="292735" y="3299460"/>
                  </a:lnTo>
                  <a:lnTo>
                    <a:pt x="248920" y="3290252"/>
                  </a:lnTo>
                  <a:lnTo>
                    <a:pt x="207010" y="3275965"/>
                  </a:lnTo>
                  <a:lnTo>
                    <a:pt x="167957" y="3256279"/>
                  </a:lnTo>
                  <a:lnTo>
                    <a:pt x="131762" y="3231832"/>
                  </a:lnTo>
                  <a:lnTo>
                    <a:pt x="99377" y="3203257"/>
                  </a:lnTo>
                  <a:lnTo>
                    <a:pt x="70485" y="3170555"/>
                  </a:lnTo>
                  <a:lnTo>
                    <a:pt x="46354" y="3134677"/>
                  </a:lnTo>
                  <a:lnTo>
                    <a:pt x="26670" y="3095625"/>
                  </a:lnTo>
                  <a:lnTo>
                    <a:pt x="12064" y="3053715"/>
                  </a:lnTo>
                  <a:lnTo>
                    <a:pt x="3175" y="3009582"/>
                  </a:lnTo>
                  <a:lnTo>
                    <a:pt x="0" y="2963545"/>
                  </a:lnTo>
                  <a:lnTo>
                    <a:pt x="0" y="338772"/>
                  </a:lnTo>
                </a:path>
              </a:pathLst>
            </a:custGeom>
            <a:ln w="31750">
              <a:solidFill>
                <a:srgbClr val="FFB800"/>
              </a:solidFill>
            </a:ln>
          </p:spPr>
          <p:txBody>
            <a:bodyPr wrap="square" lIns="0" tIns="0" rIns="0" bIns="0" rtlCol="0"/>
            <a:lstStyle/>
            <a:p>
              <a:endParaRPr/>
            </a:p>
          </p:txBody>
        </p:sp>
        <p:sp>
          <p:nvSpPr>
            <p:cNvPr id="74" name="object 74"/>
            <p:cNvSpPr/>
            <p:nvPr/>
          </p:nvSpPr>
          <p:spPr>
            <a:xfrm>
              <a:off x="4025582" y="2623184"/>
              <a:ext cx="922019" cy="922019"/>
            </a:xfrm>
            <a:custGeom>
              <a:avLst/>
              <a:gdLst/>
              <a:ahLst/>
              <a:cxnLst/>
              <a:rect l="l" t="t" r="r" b="b"/>
              <a:pathLst>
                <a:path w="922020" h="922020">
                  <a:moveTo>
                    <a:pt x="921702" y="0"/>
                  </a:moveTo>
                  <a:lnTo>
                    <a:pt x="921702" y="921702"/>
                  </a:lnTo>
                  <a:lnTo>
                    <a:pt x="0" y="921702"/>
                  </a:lnTo>
                  <a:lnTo>
                    <a:pt x="0" y="0"/>
                  </a:lnTo>
                  <a:lnTo>
                    <a:pt x="921702" y="0"/>
                  </a:lnTo>
                </a:path>
              </a:pathLst>
            </a:custGeom>
            <a:ln w="11430">
              <a:solidFill>
                <a:srgbClr val="FFB800"/>
              </a:solidFill>
            </a:ln>
          </p:spPr>
          <p:txBody>
            <a:bodyPr wrap="square" lIns="0" tIns="0" rIns="0" bIns="0" rtlCol="0"/>
            <a:lstStyle/>
            <a:p>
              <a:endParaRPr/>
            </a:p>
          </p:txBody>
        </p:sp>
        <p:sp>
          <p:nvSpPr>
            <p:cNvPr id="75" name="object 75"/>
            <p:cNvSpPr/>
            <p:nvPr/>
          </p:nvSpPr>
          <p:spPr>
            <a:xfrm>
              <a:off x="4458335" y="2757487"/>
              <a:ext cx="142240" cy="281940"/>
            </a:xfrm>
            <a:custGeom>
              <a:avLst/>
              <a:gdLst/>
              <a:ahLst/>
              <a:cxnLst/>
              <a:rect l="l" t="t" r="r" b="b"/>
              <a:pathLst>
                <a:path w="142239" h="281939">
                  <a:moveTo>
                    <a:pt x="142239" y="0"/>
                  </a:moveTo>
                  <a:lnTo>
                    <a:pt x="0" y="0"/>
                  </a:lnTo>
                  <a:lnTo>
                    <a:pt x="0" y="142239"/>
                  </a:lnTo>
                  <a:lnTo>
                    <a:pt x="81279" y="142239"/>
                  </a:lnTo>
                  <a:lnTo>
                    <a:pt x="73977" y="173037"/>
                  </a:lnTo>
                  <a:lnTo>
                    <a:pt x="56514" y="197802"/>
                  </a:lnTo>
                  <a:lnTo>
                    <a:pt x="31114" y="214629"/>
                  </a:lnTo>
                  <a:lnTo>
                    <a:pt x="0" y="220662"/>
                  </a:lnTo>
                  <a:lnTo>
                    <a:pt x="0" y="281939"/>
                  </a:lnTo>
                  <a:lnTo>
                    <a:pt x="44450" y="274637"/>
                  </a:lnTo>
                  <a:lnTo>
                    <a:pt x="83185" y="254952"/>
                  </a:lnTo>
                  <a:lnTo>
                    <a:pt x="113982" y="224789"/>
                  </a:lnTo>
                  <a:lnTo>
                    <a:pt x="134302" y="186372"/>
                  </a:lnTo>
                  <a:lnTo>
                    <a:pt x="141922" y="142239"/>
                  </a:lnTo>
                  <a:lnTo>
                    <a:pt x="142239" y="0"/>
                  </a:lnTo>
                  <a:close/>
                </a:path>
              </a:pathLst>
            </a:custGeom>
            <a:solidFill>
              <a:srgbClr val="FFB800"/>
            </a:solidFill>
          </p:spPr>
          <p:txBody>
            <a:bodyPr wrap="square" lIns="0" tIns="0" rIns="0" bIns="0" rtlCol="0"/>
            <a:lstStyle/>
            <a:p>
              <a:endParaRPr/>
            </a:p>
          </p:txBody>
        </p:sp>
        <p:sp>
          <p:nvSpPr>
            <p:cNvPr id="76" name="object 76"/>
            <p:cNvSpPr/>
            <p:nvPr/>
          </p:nvSpPr>
          <p:spPr>
            <a:xfrm>
              <a:off x="4458335" y="2757487"/>
              <a:ext cx="142240" cy="281940"/>
            </a:xfrm>
            <a:custGeom>
              <a:avLst/>
              <a:gdLst/>
              <a:ahLst/>
              <a:cxnLst/>
              <a:rect l="l" t="t" r="r" b="b"/>
              <a:pathLst>
                <a:path w="142239" h="281939">
                  <a:moveTo>
                    <a:pt x="0" y="0"/>
                  </a:moveTo>
                  <a:lnTo>
                    <a:pt x="0" y="142239"/>
                  </a:lnTo>
                  <a:lnTo>
                    <a:pt x="81279" y="142239"/>
                  </a:lnTo>
                  <a:lnTo>
                    <a:pt x="73977" y="173037"/>
                  </a:lnTo>
                  <a:lnTo>
                    <a:pt x="56514" y="197802"/>
                  </a:lnTo>
                  <a:lnTo>
                    <a:pt x="31114" y="214629"/>
                  </a:lnTo>
                  <a:lnTo>
                    <a:pt x="0" y="220662"/>
                  </a:lnTo>
                  <a:lnTo>
                    <a:pt x="0" y="281939"/>
                  </a:lnTo>
                  <a:lnTo>
                    <a:pt x="44450" y="274637"/>
                  </a:lnTo>
                  <a:lnTo>
                    <a:pt x="83185" y="254952"/>
                  </a:lnTo>
                  <a:lnTo>
                    <a:pt x="113982" y="224789"/>
                  </a:lnTo>
                  <a:lnTo>
                    <a:pt x="134302" y="186372"/>
                  </a:lnTo>
                  <a:lnTo>
                    <a:pt x="142239" y="141922"/>
                  </a:lnTo>
                  <a:lnTo>
                    <a:pt x="142239" y="0"/>
                  </a:lnTo>
                  <a:lnTo>
                    <a:pt x="0" y="0"/>
                  </a:lnTo>
                </a:path>
              </a:pathLst>
            </a:custGeom>
            <a:ln w="11429">
              <a:solidFill>
                <a:srgbClr val="FFB800"/>
              </a:solidFill>
            </a:ln>
          </p:spPr>
          <p:txBody>
            <a:bodyPr wrap="square" lIns="0" tIns="0" rIns="0" bIns="0" rtlCol="0"/>
            <a:lstStyle/>
            <a:p>
              <a:endParaRPr/>
            </a:p>
          </p:txBody>
        </p:sp>
        <p:sp>
          <p:nvSpPr>
            <p:cNvPr id="77" name="object 77"/>
            <p:cNvSpPr/>
            <p:nvPr/>
          </p:nvSpPr>
          <p:spPr>
            <a:xfrm>
              <a:off x="4671377" y="2757487"/>
              <a:ext cx="142240" cy="281940"/>
            </a:xfrm>
            <a:custGeom>
              <a:avLst/>
              <a:gdLst/>
              <a:ahLst/>
              <a:cxnLst/>
              <a:rect l="l" t="t" r="r" b="b"/>
              <a:pathLst>
                <a:path w="142239" h="281939">
                  <a:moveTo>
                    <a:pt x="142239" y="0"/>
                  </a:moveTo>
                  <a:lnTo>
                    <a:pt x="0" y="0"/>
                  </a:lnTo>
                  <a:lnTo>
                    <a:pt x="0" y="142239"/>
                  </a:lnTo>
                  <a:lnTo>
                    <a:pt x="81280" y="142239"/>
                  </a:lnTo>
                  <a:lnTo>
                    <a:pt x="73977" y="173037"/>
                  </a:lnTo>
                  <a:lnTo>
                    <a:pt x="56514" y="197802"/>
                  </a:lnTo>
                  <a:lnTo>
                    <a:pt x="31114" y="214629"/>
                  </a:lnTo>
                  <a:lnTo>
                    <a:pt x="0" y="220662"/>
                  </a:lnTo>
                  <a:lnTo>
                    <a:pt x="0" y="281939"/>
                  </a:lnTo>
                  <a:lnTo>
                    <a:pt x="44450" y="274637"/>
                  </a:lnTo>
                  <a:lnTo>
                    <a:pt x="83185" y="254952"/>
                  </a:lnTo>
                  <a:lnTo>
                    <a:pt x="113982" y="224789"/>
                  </a:lnTo>
                  <a:lnTo>
                    <a:pt x="134302" y="186372"/>
                  </a:lnTo>
                  <a:lnTo>
                    <a:pt x="141922" y="142239"/>
                  </a:lnTo>
                  <a:lnTo>
                    <a:pt x="142239" y="0"/>
                  </a:lnTo>
                  <a:close/>
                </a:path>
              </a:pathLst>
            </a:custGeom>
            <a:solidFill>
              <a:srgbClr val="FFB800"/>
            </a:solidFill>
          </p:spPr>
          <p:txBody>
            <a:bodyPr wrap="square" lIns="0" tIns="0" rIns="0" bIns="0" rtlCol="0"/>
            <a:lstStyle/>
            <a:p>
              <a:endParaRPr/>
            </a:p>
          </p:txBody>
        </p:sp>
        <p:sp>
          <p:nvSpPr>
            <p:cNvPr id="78" name="object 78"/>
            <p:cNvSpPr/>
            <p:nvPr/>
          </p:nvSpPr>
          <p:spPr>
            <a:xfrm>
              <a:off x="4671377" y="2757487"/>
              <a:ext cx="142240" cy="281940"/>
            </a:xfrm>
            <a:custGeom>
              <a:avLst/>
              <a:gdLst/>
              <a:ahLst/>
              <a:cxnLst/>
              <a:rect l="l" t="t" r="r" b="b"/>
              <a:pathLst>
                <a:path w="142239" h="281939">
                  <a:moveTo>
                    <a:pt x="0" y="0"/>
                  </a:moveTo>
                  <a:lnTo>
                    <a:pt x="0" y="142239"/>
                  </a:lnTo>
                  <a:lnTo>
                    <a:pt x="81280" y="142239"/>
                  </a:lnTo>
                  <a:lnTo>
                    <a:pt x="73977" y="173037"/>
                  </a:lnTo>
                  <a:lnTo>
                    <a:pt x="56514" y="197802"/>
                  </a:lnTo>
                  <a:lnTo>
                    <a:pt x="31114" y="214629"/>
                  </a:lnTo>
                  <a:lnTo>
                    <a:pt x="0" y="220662"/>
                  </a:lnTo>
                  <a:lnTo>
                    <a:pt x="0" y="281939"/>
                  </a:lnTo>
                  <a:lnTo>
                    <a:pt x="44450" y="274637"/>
                  </a:lnTo>
                  <a:lnTo>
                    <a:pt x="83185" y="254952"/>
                  </a:lnTo>
                  <a:lnTo>
                    <a:pt x="113982" y="224789"/>
                  </a:lnTo>
                  <a:lnTo>
                    <a:pt x="134302" y="186372"/>
                  </a:lnTo>
                  <a:lnTo>
                    <a:pt x="142239" y="141922"/>
                  </a:lnTo>
                  <a:lnTo>
                    <a:pt x="142239" y="0"/>
                  </a:lnTo>
                  <a:lnTo>
                    <a:pt x="0" y="0"/>
                  </a:lnTo>
                </a:path>
              </a:pathLst>
            </a:custGeom>
            <a:ln w="11429">
              <a:solidFill>
                <a:srgbClr val="FFB800"/>
              </a:solidFill>
            </a:ln>
          </p:spPr>
          <p:txBody>
            <a:bodyPr wrap="square" lIns="0" tIns="0" rIns="0" bIns="0" rtlCol="0"/>
            <a:lstStyle/>
            <a:p>
              <a:endParaRPr/>
            </a:p>
          </p:txBody>
        </p:sp>
        <p:sp>
          <p:nvSpPr>
            <p:cNvPr id="79" name="object 79"/>
            <p:cNvSpPr/>
            <p:nvPr/>
          </p:nvSpPr>
          <p:spPr>
            <a:xfrm>
              <a:off x="4372610" y="3128327"/>
              <a:ext cx="142240" cy="281940"/>
            </a:xfrm>
            <a:custGeom>
              <a:avLst/>
              <a:gdLst/>
              <a:ahLst/>
              <a:cxnLst/>
              <a:rect l="l" t="t" r="r" b="b"/>
              <a:pathLst>
                <a:path w="142239" h="281939">
                  <a:moveTo>
                    <a:pt x="142239" y="0"/>
                  </a:moveTo>
                  <a:lnTo>
                    <a:pt x="97472" y="6985"/>
                  </a:lnTo>
                  <a:lnTo>
                    <a:pt x="58737" y="26987"/>
                  </a:lnTo>
                  <a:lnTo>
                    <a:pt x="28257" y="57150"/>
                  </a:lnTo>
                  <a:lnTo>
                    <a:pt x="7937" y="95567"/>
                  </a:lnTo>
                  <a:lnTo>
                    <a:pt x="0" y="140017"/>
                  </a:lnTo>
                  <a:lnTo>
                    <a:pt x="0" y="281939"/>
                  </a:lnTo>
                  <a:lnTo>
                    <a:pt x="142239" y="281939"/>
                  </a:lnTo>
                  <a:lnTo>
                    <a:pt x="142239" y="140017"/>
                  </a:lnTo>
                  <a:lnTo>
                    <a:pt x="60960" y="140017"/>
                  </a:lnTo>
                  <a:lnTo>
                    <a:pt x="67944" y="109220"/>
                  </a:lnTo>
                  <a:lnTo>
                    <a:pt x="85725" y="84137"/>
                  </a:lnTo>
                  <a:lnTo>
                    <a:pt x="111125" y="67310"/>
                  </a:lnTo>
                  <a:lnTo>
                    <a:pt x="142239" y="61277"/>
                  </a:lnTo>
                  <a:lnTo>
                    <a:pt x="142239" y="0"/>
                  </a:lnTo>
                  <a:close/>
                </a:path>
              </a:pathLst>
            </a:custGeom>
            <a:solidFill>
              <a:srgbClr val="FFB800"/>
            </a:solidFill>
          </p:spPr>
          <p:txBody>
            <a:bodyPr wrap="square" lIns="0" tIns="0" rIns="0" bIns="0" rtlCol="0"/>
            <a:lstStyle/>
            <a:p>
              <a:endParaRPr/>
            </a:p>
          </p:txBody>
        </p:sp>
        <p:sp>
          <p:nvSpPr>
            <p:cNvPr id="80" name="object 80"/>
            <p:cNvSpPr/>
            <p:nvPr/>
          </p:nvSpPr>
          <p:spPr>
            <a:xfrm>
              <a:off x="4372610" y="3128327"/>
              <a:ext cx="142240" cy="281940"/>
            </a:xfrm>
            <a:custGeom>
              <a:avLst/>
              <a:gdLst/>
              <a:ahLst/>
              <a:cxnLst/>
              <a:rect l="l" t="t" r="r" b="b"/>
              <a:pathLst>
                <a:path w="142239" h="281939">
                  <a:moveTo>
                    <a:pt x="142239" y="281939"/>
                  </a:moveTo>
                  <a:lnTo>
                    <a:pt x="142239" y="140017"/>
                  </a:lnTo>
                  <a:lnTo>
                    <a:pt x="60960" y="140017"/>
                  </a:lnTo>
                  <a:lnTo>
                    <a:pt x="67944" y="109220"/>
                  </a:lnTo>
                  <a:lnTo>
                    <a:pt x="85725" y="84137"/>
                  </a:lnTo>
                  <a:lnTo>
                    <a:pt x="111125" y="67310"/>
                  </a:lnTo>
                  <a:lnTo>
                    <a:pt x="142239" y="61277"/>
                  </a:lnTo>
                  <a:lnTo>
                    <a:pt x="142239" y="0"/>
                  </a:lnTo>
                  <a:lnTo>
                    <a:pt x="97472" y="6985"/>
                  </a:lnTo>
                  <a:lnTo>
                    <a:pt x="58737" y="26987"/>
                  </a:lnTo>
                  <a:lnTo>
                    <a:pt x="28257" y="57150"/>
                  </a:lnTo>
                  <a:lnTo>
                    <a:pt x="7937" y="95567"/>
                  </a:lnTo>
                  <a:lnTo>
                    <a:pt x="0" y="140017"/>
                  </a:lnTo>
                  <a:lnTo>
                    <a:pt x="0" y="281939"/>
                  </a:lnTo>
                  <a:lnTo>
                    <a:pt x="142239" y="281939"/>
                  </a:lnTo>
                </a:path>
              </a:pathLst>
            </a:custGeom>
            <a:ln w="11429">
              <a:solidFill>
                <a:srgbClr val="FFB800"/>
              </a:solidFill>
            </a:ln>
          </p:spPr>
          <p:txBody>
            <a:bodyPr wrap="square" lIns="0" tIns="0" rIns="0" bIns="0" rtlCol="0"/>
            <a:lstStyle/>
            <a:p>
              <a:endParaRPr/>
            </a:p>
          </p:txBody>
        </p:sp>
        <p:sp>
          <p:nvSpPr>
            <p:cNvPr id="81" name="object 81"/>
            <p:cNvSpPr/>
            <p:nvPr/>
          </p:nvSpPr>
          <p:spPr>
            <a:xfrm>
              <a:off x="4159250" y="3128327"/>
              <a:ext cx="142240" cy="281940"/>
            </a:xfrm>
            <a:custGeom>
              <a:avLst/>
              <a:gdLst/>
              <a:ahLst/>
              <a:cxnLst/>
              <a:rect l="l" t="t" r="r" b="b"/>
              <a:pathLst>
                <a:path w="142239" h="281939">
                  <a:moveTo>
                    <a:pt x="142239" y="0"/>
                  </a:moveTo>
                  <a:lnTo>
                    <a:pt x="97472" y="6985"/>
                  </a:lnTo>
                  <a:lnTo>
                    <a:pt x="58737" y="26987"/>
                  </a:lnTo>
                  <a:lnTo>
                    <a:pt x="28257" y="57150"/>
                  </a:lnTo>
                  <a:lnTo>
                    <a:pt x="7937" y="95567"/>
                  </a:lnTo>
                  <a:lnTo>
                    <a:pt x="0" y="140017"/>
                  </a:lnTo>
                  <a:lnTo>
                    <a:pt x="0" y="281939"/>
                  </a:lnTo>
                  <a:lnTo>
                    <a:pt x="142239" y="281939"/>
                  </a:lnTo>
                  <a:lnTo>
                    <a:pt x="142239" y="140017"/>
                  </a:lnTo>
                  <a:lnTo>
                    <a:pt x="60960" y="140017"/>
                  </a:lnTo>
                  <a:lnTo>
                    <a:pt x="67945" y="109220"/>
                  </a:lnTo>
                  <a:lnTo>
                    <a:pt x="85725" y="84137"/>
                  </a:lnTo>
                  <a:lnTo>
                    <a:pt x="111125" y="67310"/>
                  </a:lnTo>
                  <a:lnTo>
                    <a:pt x="142239" y="61277"/>
                  </a:lnTo>
                  <a:lnTo>
                    <a:pt x="142239" y="0"/>
                  </a:lnTo>
                  <a:close/>
                </a:path>
              </a:pathLst>
            </a:custGeom>
            <a:solidFill>
              <a:srgbClr val="FFB800"/>
            </a:solidFill>
          </p:spPr>
          <p:txBody>
            <a:bodyPr wrap="square" lIns="0" tIns="0" rIns="0" bIns="0" rtlCol="0"/>
            <a:lstStyle/>
            <a:p>
              <a:endParaRPr/>
            </a:p>
          </p:txBody>
        </p:sp>
        <p:sp>
          <p:nvSpPr>
            <p:cNvPr id="82" name="object 82"/>
            <p:cNvSpPr/>
            <p:nvPr/>
          </p:nvSpPr>
          <p:spPr>
            <a:xfrm>
              <a:off x="4159250" y="3128327"/>
              <a:ext cx="142240" cy="281940"/>
            </a:xfrm>
            <a:custGeom>
              <a:avLst/>
              <a:gdLst/>
              <a:ahLst/>
              <a:cxnLst/>
              <a:rect l="l" t="t" r="r" b="b"/>
              <a:pathLst>
                <a:path w="142239" h="281939">
                  <a:moveTo>
                    <a:pt x="142239" y="281939"/>
                  </a:moveTo>
                  <a:lnTo>
                    <a:pt x="142239" y="140017"/>
                  </a:lnTo>
                  <a:lnTo>
                    <a:pt x="60960" y="140017"/>
                  </a:lnTo>
                  <a:lnTo>
                    <a:pt x="67945" y="109220"/>
                  </a:lnTo>
                  <a:lnTo>
                    <a:pt x="85725" y="84137"/>
                  </a:lnTo>
                  <a:lnTo>
                    <a:pt x="111125" y="67310"/>
                  </a:lnTo>
                  <a:lnTo>
                    <a:pt x="142239" y="61277"/>
                  </a:lnTo>
                  <a:lnTo>
                    <a:pt x="142239" y="0"/>
                  </a:lnTo>
                  <a:lnTo>
                    <a:pt x="97472" y="6985"/>
                  </a:lnTo>
                  <a:lnTo>
                    <a:pt x="58737" y="26987"/>
                  </a:lnTo>
                  <a:lnTo>
                    <a:pt x="28257" y="57150"/>
                  </a:lnTo>
                  <a:lnTo>
                    <a:pt x="7937" y="95567"/>
                  </a:lnTo>
                  <a:lnTo>
                    <a:pt x="0" y="140017"/>
                  </a:lnTo>
                  <a:lnTo>
                    <a:pt x="0" y="281939"/>
                  </a:lnTo>
                  <a:lnTo>
                    <a:pt x="142239" y="281939"/>
                  </a:lnTo>
                </a:path>
              </a:pathLst>
            </a:custGeom>
            <a:ln w="11429">
              <a:solidFill>
                <a:srgbClr val="FFB800"/>
              </a:solidFill>
            </a:ln>
          </p:spPr>
          <p:txBody>
            <a:bodyPr wrap="square" lIns="0" tIns="0" rIns="0" bIns="0" rtlCol="0"/>
            <a:lstStyle/>
            <a:p>
              <a:endParaRPr/>
            </a:p>
          </p:txBody>
        </p:sp>
        <p:sp>
          <p:nvSpPr>
            <p:cNvPr id="83" name="object 83"/>
            <p:cNvSpPr/>
            <p:nvPr/>
          </p:nvSpPr>
          <p:spPr>
            <a:xfrm>
              <a:off x="4018915" y="2616517"/>
              <a:ext cx="932815" cy="932815"/>
            </a:xfrm>
            <a:custGeom>
              <a:avLst/>
              <a:gdLst/>
              <a:ahLst/>
              <a:cxnLst/>
              <a:rect l="l" t="t" r="r" b="b"/>
              <a:pathLst>
                <a:path w="932814" h="932814">
                  <a:moveTo>
                    <a:pt x="0" y="932815"/>
                  </a:moveTo>
                  <a:lnTo>
                    <a:pt x="932814" y="932815"/>
                  </a:lnTo>
                  <a:lnTo>
                    <a:pt x="932814" y="0"/>
                  </a:lnTo>
                  <a:lnTo>
                    <a:pt x="0" y="0"/>
                  </a:lnTo>
                  <a:lnTo>
                    <a:pt x="0" y="932815"/>
                  </a:lnTo>
                </a:path>
              </a:pathLst>
            </a:custGeom>
            <a:ln w="15875">
              <a:solidFill>
                <a:srgbClr val="FFFFFF"/>
              </a:solidFill>
            </a:ln>
          </p:spPr>
          <p:txBody>
            <a:bodyPr wrap="square" lIns="0" tIns="0" rIns="0" bIns="0" rtlCol="0"/>
            <a:lstStyle/>
            <a:p>
              <a:endParaRPr/>
            </a:p>
          </p:txBody>
        </p:sp>
      </p:grpSp>
      <p:sp>
        <p:nvSpPr>
          <p:cNvPr id="84" name="object 84"/>
          <p:cNvSpPr txBox="1"/>
          <p:nvPr/>
        </p:nvSpPr>
        <p:spPr>
          <a:xfrm>
            <a:off x="3525837" y="3902392"/>
            <a:ext cx="1920875" cy="1028065"/>
          </a:xfrm>
          <a:prstGeom prst="rect">
            <a:avLst/>
          </a:prstGeom>
        </p:spPr>
        <p:txBody>
          <a:bodyPr vert="horz" wrap="square" lIns="0" tIns="12700" rIns="0" bIns="0" rtlCol="0">
            <a:spAutoFit/>
          </a:bodyPr>
          <a:lstStyle/>
          <a:p>
            <a:pPr marL="12700" marR="5080" algn="ctr">
              <a:lnSpc>
                <a:spcPct val="100000"/>
              </a:lnSpc>
              <a:spcBef>
                <a:spcPts val="100"/>
              </a:spcBef>
            </a:pPr>
            <a:r>
              <a:rPr sz="1100" spc="80" dirty="0">
                <a:solidFill>
                  <a:srgbClr val="FFFFFF"/>
                </a:solidFill>
                <a:latin typeface="Calibri"/>
                <a:cs typeface="Calibri"/>
              </a:rPr>
              <a:t>Ένα</a:t>
            </a:r>
            <a:r>
              <a:rPr sz="1100" spc="20" dirty="0">
                <a:solidFill>
                  <a:srgbClr val="FFFFFF"/>
                </a:solidFill>
                <a:latin typeface="Calibri"/>
                <a:cs typeface="Calibri"/>
              </a:rPr>
              <a:t> </a:t>
            </a:r>
            <a:r>
              <a:rPr sz="1100" spc="80" dirty="0">
                <a:solidFill>
                  <a:srgbClr val="FFFFFF"/>
                </a:solidFill>
                <a:latin typeface="Calibri"/>
                <a:cs typeface="Calibri"/>
              </a:rPr>
              <a:t>πολύ</a:t>
            </a:r>
            <a:r>
              <a:rPr sz="1100" spc="25" dirty="0">
                <a:solidFill>
                  <a:srgbClr val="FFFFFF"/>
                </a:solidFill>
                <a:latin typeface="Calibri"/>
                <a:cs typeface="Calibri"/>
              </a:rPr>
              <a:t> </a:t>
            </a:r>
            <a:r>
              <a:rPr sz="1100" b="1" spc="75" dirty="0">
                <a:solidFill>
                  <a:srgbClr val="FFB800"/>
                </a:solidFill>
                <a:latin typeface="Calibri"/>
                <a:cs typeface="Calibri"/>
              </a:rPr>
              <a:t>διαφορετικό</a:t>
            </a:r>
            <a:r>
              <a:rPr sz="1100" b="1" spc="25" dirty="0">
                <a:solidFill>
                  <a:srgbClr val="FFB800"/>
                </a:solidFill>
                <a:latin typeface="Calibri"/>
                <a:cs typeface="Calibri"/>
              </a:rPr>
              <a:t> </a:t>
            </a:r>
            <a:r>
              <a:rPr sz="1100" spc="70" dirty="0">
                <a:solidFill>
                  <a:srgbClr val="FFFFFF"/>
                </a:solidFill>
                <a:latin typeface="Calibri"/>
                <a:cs typeface="Calibri"/>
              </a:rPr>
              <a:t>είδος </a:t>
            </a:r>
            <a:r>
              <a:rPr sz="1100" spc="-235" dirty="0">
                <a:solidFill>
                  <a:srgbClr val="FFFFFF"/>
                </a:solidFill>
                <a:latin typeface="Calibri"/>
                <a:cs typeface="Calibri"/>
              </a:rPr>
              <a:t> </a:t>
            </a:r>
            <a:r>
              <a:rPr sz="1100" spc="70" dirty="0">
                <a:solidFill>
                  <a:srgbClr val="FFFFFF"/>
                </a:solidFill>
                <a:latin typeface="Calibri"/>
                <a:cs typeface="Calibri"/>
              </a:rPr>
              <a:t>αντιστοιχίσεων </a:t>
            </a:r>
            <a:r>
              <a:rPr sz="1100" spc="75" dirty="0">
                <a:solidFill>
                  <a:srgbClr val="FFFFFF"/>
                </a:solidFill>
                <a:latin typeface="Calibri"/>
                <a:cs typeface="Calibri"/>
              </a:rPr>
              <a:t> </a:t>
            </a:r>
            <a:r>
              <a:rPr sz="1100" spc="70" dirty="0">
                <a:solidFill>
                  <a:srgbClr val="FFFFFF"/>
                </a:solidFill>
                <a:latin typeface="Calibri"/>
                <a:cs typeface="Calibri"/>
              </a:rPr>
              <a:t>επιτυγχάνεται </a:t>
            </a:r>
            <a:r>
              <a:rPr sz="1100" spc="80" dirty="0">
                <a:solidFill>
                  <a:srgbClr val="FFFFFF"/>
                </a:solidFill>
                <a:latin typeface="Calibri"/>
                <a:cs typeface="Calibri"/>
              </a:rPr>
              <a:t>με </a:t>
            </a:r>
            <a:r>
              <a:rPr sz="1100" spc="75" dirty="0">
                <a:solidFill>
                  <a:srgbClr val="FFFFFF"/>
                </a:solidFill>
                <a:latin typeface="Calibri"/>
                <a:cs typeface="Calibri"/>
              </a:rPr>
              <a:t>την </a:t>
            </a:r>
            <a:r>
              <a:rPr sz="1100" spc="80" dirty="0">
                <a:solidFill>
                  <a:srgbClr val="FFFFFF"/>
                </a:solidFill>
                <a:latin typeface="Calibri"/>
                <a:cs typeface="Calibri"/>
              </a:rPr>
              <a:t> </a:t>
            </a:r>
            <a:r>
              <a:rPr sz="1100" spc="75" dirty="0">
                <a:solidFill>
                  <a:srgbClr val="FFFFFF"/>
                </a:solidFill>
                <a:latin typeface="Calibri"/>
                <a:cs typeface="Calibri"/>
              </a:rPr>
              <a:t>επίδοση </a:t>
            </a:r>
            <a:r>
              <a:rPr sz="1100" spc="80" dirty="0">
                <a:solidFill>
                  <a:srgbClr val="FFFFFF"/>
                </a:solidFill>
                <a:latin typeface="Calibri"/>
                <a:cs typeface="Calibri"/>
              </a:rPr>
              <a:t>κάποιου </a:t>
            </a:r>
            <a:r>
              <a:rPr sz="1100" spc="70" dirty="0">
                <a:solidFill>
                  <a:srgbClr val="FFFFFF"/>
                </a:solidFill>
                <a:latin typeface="Calibri"/>
                <a:cs typeface="Calibri"/>
              </a:rPr>
              <a:t>είδους </a:t>
            </a:r>
            <a:r>
              <a:rPr sz="1100" spc="75" dirty="0">
                <a:solidFill>
                  <a:srgbClr val="FFFFFF"/>
                </a:solidFill>
                <a:latin typeface="Calibri"/>
                <a:cs typeface="Calibri"/>
              </a:rPr>
              <a:t> </a:t>
            </a:r>
            <a:r>
              <a:rPr sz="1100" b="1" spc="80" dirty="0">
                <a:solidFill>
                  <a:srgbClr val="FFB800"/>
                </a:solidFill>
                <a:latin typeface="Calibri"/>
                <a:cs typeface="Calibri"/>
              </a:rPr>
              <a:t>μετατροπής </a:t>
            </a:r>
            <a:r>
              <a:rPr sz="1100" spc="75" dirty="0">
                <a:solidFill>
                  <a:srgbClr val="FFFFFF"/>
                </a:solidFill>
                <a:latin typeface="Calibri"/>
                <a:cs typeface="Calibri"/>
              </a:rPr>
              <a:t>στα </a:t>
            </a:r>
            <a:r>
              <a:rPr sz="1100" spc="80" dirty="0">
                <a:solidFill>
                  <a:srgbClr val="FFFFFF"/>
                </a:solidFill>
                <a:latin typeface="Calibri"/>
                <a:cs typeface="Calibri"/>
              </a:rPr>
              <a:t>γράμματα </a:t>
            </a:r>
            <a:r>
              <a:rPr sz="1100" spc="85" dirty="0">
                <a:solidFill>
                  <a:srgbClr val="FFFFFF"/>
                </a:solidFill>
                <a:latin typeface="Calibri"/>
                <a:cs typeface="Calibri"/>
              </a:rPr>
              <a:t> </a:t>
            </a:r>
            <a:r>
              <a:rPr sz="1100" b="1" spc="75" dirty="0">
                <a:solidFill>
                  <a:srgbClr val="FFB800"/>
                </a:solidFill>
                <a:latin typeface="Calibri"/>
                <a:cs typeface="Calibri"/>
              </a:rPr>
              <a:t>του</a:t>
            </a:r>
            <a:r>
              <a:rPr sz="1100" b="1" spc="30" dirty="0">
                <a:solidFill>
                  <a:srgbClr val="FFB800"/>
                </a:solidFill>
                <a:latin typeface="Calibri"/>
                <a:cs typeface="Calibri"/>
              </a:rPr>
              <a:t> </a:t>
            </a:r>
            <a:r>
              <a:rPr sz="1100" b="1" spc="85" dirty="0">
                <a:solidFill>
                  <a:srgbClr val="FFB800"/>
                </a:solidFill>
                <a:latin typeface="Calibri"/>
                <a:cs typeface="Calibri"/>
              </a:rPr>
              <a:t>απλού</a:t>
            </a:r>
            <a:r>
              <a:rPr sz="1100" b="1" spc="30" dirty="0">
                <a:solidFill>
                  <a:srgbClr val="FFB800"/>
                </a:solidFill>
                <a:latin typeface="Calibri"/>
                <a:cs typeface="Calibri"/>
              </a:rPr>
              <a:t> </a:t>
            </a:r>
            <a:r>
              <a:rPr sz="1100" b="1" spc="70" dirty="0">
                <a:solidFill>
                  <a:srgbClr val="FFB800"/>
                </a:solidFill>
                <a:latin typeface="Calibri"/>
                <a:cs typeface="Calibri"/>
              </a:rPr>
              <a:t>κειμένου</a:t>
            </a:r>
            <a:r>
              <a:rPr sz="1100" spc="70" dirty="0">
                <a:solidFill>
                  <a:srgbClr val="FFFFFF"/>
                </a:solidFill>
                <a:latin typeface="Calibri"/>
                <a:cs typeface="Calibri"/>
              </a:rPr>
              <a:t>.</a:t>
            </a:r>
            <a:endParaRPr sz="1100">
              <a:latin typeface="Calibri"/>
              <a:cs typeface="Calibri"/>
            </a:endParaRPr>
          </a:p>
        </p:txBody>
      </p:sp>
      <p:grpSp>
        <p:nvGrpSpPr>
          <p:cNvPr id="85" name="object 85"/>
          <p:cNvGrpSpPr/>
          <p:nvPr/>
        </p:nvGrpSpPr>
        <p:grpSpPr>
          <a:xfrm>
            <a:off x="6080759" y="2319337"/>
            <a:ext cx="2065020" cy="3350895"/>
            <a:chOff x="6080759" y="2319337"/>
            <a:chExt cx="2065020" cy="3350895"/>
          </a:xfrm>
        </p:grpSpPr>
        <p:sp>
          <p:nvSpPr>
            <p:cNvPr id="86" name="object 86"/>
            <p:cNvSpPr/>
            <p:nvPr/>
          </p:nvSpPr>
          <p:spPr>
            <a:xfrm>
              <a:off x="6096634" y="2335212"/>
              <a:ext cx="2033270" cy="3319145"/>
            </a:xfrm>
            <a:custGeom>
              <a:avLst/>
              <a:gdLst/>
              <a:ahLst/>
              <a:cxnLst/>
              <a:rect l="l" t="t" r="r" b="b"/>
              <a:pathLst>
                <a:path w="2033270" h="3319145">
                  <a:moveTo>
                    <a:pt x="1694180" y="0"/>
                  </a:moveTo>
                  <a:lnTo>
                    <a:pt x="338772" y="0"/>
                  </a:lnTo>
                  <a:lnTo>
                    <a:pt x="292735" y="3175"/>
                  </a:lnTo>
                  <a:lnTo>
                    <a:pt x="248919" y="12064"/>
                  </a:lnTo>
                  <a:lnTo>
                    <a:pt x="207010" y="26670"/>
                  </a:lnTo>
                  <a:lnTo>
                    <a:pt x="167957" y="46354"/>
                  </a:lnTo>
                  <a:lnTo>
                    <a:pt x="131762" y="70485"/>
                  </a:lnTo>
                  <a:lnTo>
                    <a:pt x="99377" y="99377"/>
                  </a:lnTo>
                  <a:lnTo>
                    <a:pt x="70485" y="131762"/>
                  </a:lnTo>
                  <a:lnTo>
                    <a:pt x="46354" y="167957"/>
                  </a:lnTo>
                  <a:lnTo>
                    <a:pt x="26669" y="207010"/>
                  </a:lnTo>
                  <a:lnTo>
                    <a:pt x="12064" y="248920"/>
                  </a:lnTo>
                  <a:lnTo>
                    <a:pt x="3175" y="292735"/>
                  </a:lnTo>
                  <a:lnTo>
                    <a:pt x="0" y="338772"/>
                  </a:lnTo>
                  <a:lnTo>
                    <a:pt x="0" y="2980372"/>
                  </a:lnTo>
                  <a:lnTo>
                    <a:pt x="3175" y="3026410"/>
                  </a:lnTo>
                  <a:lnTo>
                    <a:pt x="12064" y="3070542"/>
                  </a:lnTo>
                  <a:lnTo>
                    <a:pt x="26669" y="3112452"/>
                  </a:lnTo>
                  <a:lnTo>
                    <a:pt x="46354" y="3151505"/>
                  </a:lnTo>
                  <a:lnTo>
                    <a:pt x="70485" y="3187382"/>
                  </a:lnTo>
                  <a:lnTo>
                    <a:pt x="99377" y="3220085"/>
                  </a:lnTo>
                  <a:lnTo>
                    <a:pt x="131762" y="3248660"/>
                  </a:lnTo>
                  <a:lnTo>
                    <a:pt x="167957" y="3273107"/>
                  </a:lnTo>
                  <a:lnTo>
                    <a:pt x="207010" y="3292792"/>
                  </a:lnTo>
                  <a:lnTo>
                    <a:pt x="248919" y="3307079"/>
                  </a:lnTo>
                  <a:lnTo>
                    <a:pt x="292735" y="3316287"/>
                  </a:lnTo>
                  <a:lnTo>
                    <a:pt x="338772" y="3319145"/>
                  </a:lnTo>
                  <a:lnTo>
                    <a:pt x="1694180" y="3319145"/>
                  </a:lnTo>
                  <a:lnTo>
                    <a:pt x="1740217" y="3316287"/>
                  </a:lnTo>
                  <a:lnTo>
                    <a:pt x="1784349" y="3307079"/>
                  </a:lnTo>
                  <a:lnTo>
                    <a:pt x="1825942" y="3292792"/>
                  </a:lnTo>
                  <a:lnTo>
                    <a:pt x="1865312" y="3273107"/>
                  </a:lnTo>
                  <a:lnTo>
                    <a:pt x="1901189" y="3248660"/>
                  </a:lnTo>
                  <a:lnTo>
                    <a:pt x="1933892" y="3220085"/>
                  </a:lnTo>
                  <a:lnTo>
                    <a:pt x="1962467" y="3187382"/>
                  </a:lnTo>
                  <a:lnTo>
                    <a:pt x="1986597" y="3151505"/>
                  </a:lnTo>
                  <a:lnTo>
                    <a:pt x="2006282" y="3112452"/>
                  </a:lnTo>
                  <a:lnTo>
                    <a:pt x="2020887" y="3070542"/>
                  </a:lnTo>
                  <a:lnTo>
                    <a:pt x="2029777" y="3026410"/>
                  </a:lnTo>
                  <a:lnTo>
                    <a:pt x="2032952" y="2980372"/>
                  </a:lnTo>
                  <a:lnTo>
                    <a:pt x="2032952" y="338772"/>
                  </a:lnTo>
                  <a:lnTo>
                    <a:pt x="2029777" y="292735"/>
                  </a:lnTo>
                  <a:lnTo>
                    <a:pt x="2020887" y="248920"/>
                  </a:lnTo>
                  <a:lnTo>
                    <a:pt x="2006282" y="207010"/>
                  </a:lnTo>
                  <a:lnTo>
                    <a:pt x="1986597" y="167957"/>
                  </a:lnTo>
                  <a:lnTo>
                    <a:pt x="1962467" y="131762"/>
                  </a:lnTo>
                  <a:lnTo>
                    <a:pt x="1933892" y="99377"/>
                  </a:lnTo>
                  <a:lnTo>
                    <a:pt x="1901189" y="70485"/>
                  </a:lnTo>
                  <a:lnTo>
                    <a:pt x="1865312" y="46354"/>
                  </a:lnTo>
                  <a:lnTo>
                    <a:pt x="1825942" y="26670"/>
                  </a:lnTo>
                  <a:lnTo>
                    <a:pt x="1784349" y="12064"/>
                  </a:lnTo>
                  <a:lnTo>
                    <a:pt x="1740217" y="3175"/>
                  </a:lnTo>
                  <a:lnTo>
                    <a:pt x="1694180" y="0"/>
                  </a:lnTo>
                  <a:close/>
                </a:path>
              </a:pathLst>
            </a:custGeom>
            <a:solidFill>
              <a:srgbClr val="000000"/>
            </a:solidFill>
          </p:spPr>
          <p:txBody>
            <a:bodyPr wrap="square" lIns="0" tIns="0" rIns="0" bIns="0" rtlCol="0"/>
            <a:lstStyle/>
            <a:p>
              <a:endParaRPr/>
            </a:p>
          </p:txBody>
        </p:sp>
        <p:sp>
          <p:nvSpPr>
            <p:cNvPr id="87" name="object 87"/>
            <p:cNvSpPr/>
            <p:nvPr/>
          </p:nvSpPr>
          <p:spPr>
            <a:xfrm>
              <a:off x="6096634" y="2335212"/>
              <a:ext cx="2033270" cy="3319145"/>
            </a:xfrm>
            <a:custGeom>
              <a:avLst/>
              <a:gdLst/>
              <a:ahLst/>
              <a:cxnLst/>
              <a:rect l="l" t="t" r="r" b="b"/>
              <a:pathLst>
                <a:path w="2033270" h="3319145">
                  <a:moveTo>
                    <a:pt x="0" y="338772"/>
                  </a:moveTo>
                  <a:lnTo>
                    <a:pt x="3175" y="292735"/>
                  </a:lnTo>
                  <a:lnTo>
                    <a:pt x="12064" y="248920"/>
                  </a:lnTo>
                  <a:lnTo>
                    <a:pt x="26669" y="207010"/>
                  </a:lnTo>
                  <a:lnTo>
                    <a:pt x="46354" y="167957"/>
                  </a:lnTo>
                  <a:lnTo>
                    <a:pt x="70485" y="131762"/>
                  </a:lnTo>
                  <a:lnTo>
                    <a:pt x="99377" y="99377"/>
                  </a:lnTo>
                  <a:lnTo>
                    <a:pt x="131762" y="70485"/>
                  </a:lnTo>
                  <a:lnTo>
                    <a:pt x="167957" y="46354"/>
                  </a:lnTo>
                  <a:lnTo>
                    <a:pt x="207010" y="26670"/>
                  </a:lnTo>
                  <a:lnTo>
                    <a:pt x="248919" y="12064"/>
                  </a:lnTo>
                  <a:lnTo>
                    <a:pt x="292735" y="3175"/>
                  </a:lnTo>
                  <a:lnTo>
                    <a:pt x="338772" y="0"/>
                  </a:lnTo>
                  <a:lnTo>
                    <a:pt x="1694180" y="0"/>
                  </a:lnTo>
                  <a:lnTo>
                    <a:pt x="1740217" y="3175"/>
                  </a:lnTo>
                  <a:lnTo>
                    <a:pt x="1784349" y="12064"/>
                  </a:lnTo>
                  <a:lnTo>
                    <a:pt x="1825942" y="26670"/>
                  </a:lnTo>
                  <a:lnTo>
                    <a:pt x="1865312" y="46354"/>
                  </a:lnTo>
                  <a:lnTo>
                    <a:pt x="1901189" y="70485"/>
                  </a:lnTo>
                  <a:lnTo>
                    <a:pt x="1933892" y="99377"/>
                  </a:lnTo>
                  <a:lnTo>
                    <a:pt x="1962467" y="131762"/>
                  </a:lnTo>
                  <a:lnTo>
                    <a:pt x="1986597" y="167957"/>
                  </a:lnTo>
                  <a:lnTo>
                    <a:pt x="2006282" y="207010"/>
                  </a:lnTo>
                  <a:lnTo>
                    <a:pt x="2020887" y="248920"/>
                  </a:lnTo>
                  <a:lnTo>
                    <a:pt x="2029777" y="292735"/>
                  </a:lnTo>
                  <a:lnTo>
                    <a:pt x="2032952" y="338772"/>
                  </a:lnTo>
                  <a:lnTo>
                    <a:pt x="2032952" y="2980372"/>
                  </a:lnTo>
                  <a:lnTo>
                    <a:pt x="2029777" y="3026410"/>
                  </a:lnTo>
                  <a:lnTo>
                    <a:pt x="2020887" y="3070542"/>
                  </a:lnTo>
                  <a:lnTo>
                    <a:pt x="2006282" y="3112452"/>
                  </a:lnTo>
                  <a:lnTo>
                    <a:pt x="1986597" y="3151505"/>
                  </a:lnTo>
                  <a:lnTo>
                    <a:pt x="1962467" y="3187382"/>
                  </a:lnTo>
                  <a:lnTo>
                    <a:pt x="1933892" y="3220085"/>
                  </a:lnTo>
                  <a:lnTo>
                    <a:pt x="1901189" y="3248660"/>
                  </a:lnTo>
                  <a:lnTo>
                    <a:pt x="1865312" y="3273107"/>
                  </a:lnTo>
                  <a:lnTo>
                    <a:pt x="1825942" y="3292792"/>
                  </a:lnTo>
                  <a:lnTo>
                    <a:pt x="1784349" y="3307079"/>
                  </a:lnTo>
                  <a:lnTo>
                    <a:pt x="1740217" y="3316287"/>
                  </a:lnTo>
                  <a:lnTo>
                    <a:pt x="1694180" y="3319145"/>
                  </a:lnTo>
                  <a:lnTo>
                    <a:pt x="338772" y="3319145"/>
                  </a:lnTo>
                  <a:lnTo>
                    <a:pt x="292735" y="3316287"/>
                  </a:lnTo>
                  <a:lnTo>
                    <a:pt x="248919" y="3307079"/>
                  </a:lnTo>
                  <a:lnTo>
                    <a:pt x="207010" y="3292792"/>
                  </a:lnTo>
                  <a:lnTo>
                    <a:pt x="167957" y="3273107"/>
                  </a:lnTo>
                  <a:lnTo>
                    <a:pt x="131762" y="3248660"/>
                  </a:lnTo>
                  <a:lnTo>
                    <a:pt x="99377" y="3220085"/>
                  </a:lnTo>
                  <a:lnTo>
                    <a:pt x="70485" y="3187382"/>
                  </a:lnTo>
                  <a:lnTo>
                    <a:pt x="46354" y="3151505"/>
                  </a:lnTo>
                  <a:lnTo>
                    <a:pt x="26669" y="3112452"/>
                  </a:lnTo>
                  <a:lnTo>
                    <a:pt x="12064" y="3070542"/>
                  </a:lnTo>
                  <a:lnTo>
                    <a:pt x="3175" y="3026410"/>
                  </a:lnTo>
                  <a:lnTo>
                    <a:pt x="0" y="2980372"/>
                  </a:lnTo>
                  <a:lnTo>
                    <a:pt x="0" y="338772"/>
                  </a:lnTo>
                </a:path>
              </a:pathLst>
            </a:custGeom>
            <a:ln w="31750">
              <a:solidFill>
                <a:srgbClr val="FFB800"/>
              </a:solidFill>
            </a:ln>
          </p:spPr>
          <p:txBody>
            <a:bodyPr wrap="square" lIns="0" tIns="0" rIns="0" bIns="0" rtlCol="0"/>
            <a:lstStyle/>
            <a:p>
              <a:endParaRPr/>
            </a:p>
          </p:txBody>
        </p:sp>
        <p:sp>
          <p:nvSpPr>
            <p:cNvPr id="88" name="object 88"/>
            <p:cNvSpPr/>
            <p:nvPr/>
          </p:nvSpPr>
          <p:spPr>
            <a:xfrm>
              <a:off x="6800532" y="2727325"/>
              <a:ext cx="537845" cy="768350"/>
            </a:xfrm>
            <a:custGeom>
              <a:avLst/>
              <a:gdLst/>
              <a:ahLst/>
              <a:cxnLst/>
              <a:rect l="l" t="t" r="r" b="b"/>
              <a:pathLst>
                <a:path w="537845" h="768350">
                  <a:moveTo>
                    <a:pt x="268922" y="0"/>
                  </a:moveTo>
                  <a:lnTo>
                    <a:pt x="222567" y="5397"/>
                  </a:lnTo>
                  <a:lnTo>
                    <a:pt x="180022" y="20637"/>
                  </a:lnTo>
                  <a:lnTo>
                    <a:pt x="142557" y="44132"/>
                  </a:lnTo>
                  <a:lnTo>
                    <a:pt x="111442" y="75564"/>
                  </a:lnTo>
                  <a:lnTo>
                    <a:pt x="87629" y="113029"/>
                  </a:lnTo>
                  <a:lnTo>
                    <a:pt x="72389" y="155257"/>
                  </a:lnTo>
                  <a:lnTo>
                    <a:pt x="67309" y="201612"/>
                  </a:lnTo>
                  <a:lnTo>
                    <a:pt x="67309" y="379095"/>
                  </a:lnTo>
                  <a:lnTo>
                    <a:pt x="0" y="383857"/>
                  </a:lnTo>
                  <a:lnTo>
                    <a:pt x="0" y="748982"/>
                  </a:lnTo>
                  <a:lnTo>
                    <a:pt x="268922" y="768032"/>
                  </a:lnTo>
                  <a:lnTo>
                    <a:pt x="537527" y="748982"/>
                  </a:lnTo>
                  <a:lnTo>
                    <a:pt x="537527" y="672147"/>
                  </a:lnTo>
                  <a:lnTo>
                    <a:pt x="249554" y="672147"/>
                  </a:lnTo>
                  <a:lnTo>
                    <a:pt x="249554" y="621029"/>
                  </a:lnTo>
                  <a:lnTo>
                    <a:pt x="234314" y="613092"/>
                  </a:lnTo>
                  <a:lnTo>
                    <a:pt x="222250" y="600710"/>
                  </a:lnTo>
                  <a:lnTo>
                    <a:pt x="213995" y="584835"/>
                  </a:lnTo>
                  <a:lnTo>
                    <a:pt x="211137" y="566420"/>
                  </a:lnTo>
                  <a:lnTo>
                    <a:pt x="215900" y="544195"/>
                  </a:lnTo>
                  <a:lnTo>
                    <a:pt x="228282" y="525779"/>
                  </a:lnTo>
                  <a:lnTo>
                    <a:pt x="246379" y="513397"/>
                  </a:lnTo>
                  <a:lnTo>
                    <a:pt x="268922" y="508952"/>
                  </a:lnTo>
                  <a:lnTo>
                    <a:pt x="537527" y="508952"/>
                  </a:lnTo>
                  <a:lnTo>
                    <a:pt x="537527" y="383857"/>
                  </a:lnTo>
                  <a:lnTo>
                    <a:pt x="416559" y="375285"/>
                  </a:lnTo>
                  <a:lnTo>
                    <a:pt x="124777" y="375285"/>
                  </a:lnTo>
                  <a:lnTo>
                    <a:pt x="124777" y="201612"/>
                  </a:lnTo>
                  <a:lnTo>
                    <a:pt x="132079" y="155892"/>
                  </a:lnTo>
                  <a:lnTo>
                    <a:pt x="152400" y="116522"/>
                  </a:lnTo>
                  <a:lnTo>
                    <a:pt x="183832" y="85407"/>
                  </a:lnTo>
                  <a:lnTo>
                    <a:pt x="223202" y="64770"/>
                  </a:lnTo>
                  <a:lnTo>
                    <a:pt x="268922" y="57467"/>
                  </a:lnTo>
                  <a:lnTo>
                    <a:pt x="408304" y="57467"/>
                  </a:lnTo>
                  <a:lnTo>
                    <a:pt x="394970" y="44132"/>
                  </a:lnTo>
                  <a:lnTo>
                    <a:pt x="357504" y="20637"/>
                  </a:lnTo>
                  <a:lnTo>
                    <a:pt x="314959" y="5397"/>
                  </a:lnTo>
                  <a:lnTo>
                    <a:pt x="268922" y="0"/>
                  </a:lnTo>
                  <a:close/>
                </a:path>
                <a:path w="537845" h="768350">
                  <a:moveTo>
                    <a:pt x="537527" y="508952"/>
                  </a:moveTo>
                  <a:lnTo>
                    <a:pt x="268922" y="508952"/>
                  </a:lnTo>
                  <a:lnTo>
                    <a:pt x="291147" y="513397"/>
                  </a:lnTo>
                  <a:lnTo>
                    <a:pt x="309562" y="525779"/>
                  </a:lnTo>
                  <a:lnTo>
                    <a:pt x="321945" y="544195"/>
                  </a:lnTo>
                  <a:lnTo>
                    <a:pt x="326389" y="566420"/>
                  </a:lnTo>
                  <a:lnTo>
                    <a:pt x="323532" y="584200"/>
                  </a:lnTo>
                  <a:lnTo>
                    <a:pt x="315595" y="599757"/>
                  </a:lnTo>
                  <a:lnTo>
                    <a:pt x="303212" y="612457"/>
                  </a:lnTo>
                  <a:lnTo>
                    <a:pt x="287972" y="621029"/>
                  </a:lnTo>
                  <a:lnTo>
                    <a:pt x="287972" y="672147"/>
                  </a:lnTo>
                  <a:lnTo>
                    <a:pt x="537527" y="672147"/>
                  </a:lnTo>
                  <a:lnTo>
                    <a:pt x="537527" y="508952"/>
                  </a:lnTo>
                  <a:close/>
                </a:path>
                <a:path w="537845" h="768350">
                  <a:moveTo>
                    <a:pt x="268922" y="364807"/>
                  </a:moveTo>
                  <a:lnTo>
                    <a:pt x="124777" y="375285"/>
                  </a:lnTo>
                  <a:lnTo>
                    <a:pt x="416559" y="375285"/>
                  </a:lnTo>
                  <a:lnTo>
                    <a:pt x="268922" y="364807"/>
                  </a:lnTo>
                  <a:close/>
                </a:path>
                <a:path w="537845" h="768350">
                  <a:moveTo>
                    <a:pt x="408304" y="57467"/>
                  </a:moveTo>
                  <a:lnTo>
                    <a:pt x="268922" y="57467"/>
                  </a:lnTo>
                  <a:lnTo>
                    <a:pt x="314325" y="64770"/>
                  </a:lnTo>
                  <a:lnTo>
                    <a:pt x="354012" y="85407"/>
                  </a:lnTo>
                  <a:lnTo>
                    <a:pt x="385127" y="116522"/>
                  </a:lnTo>
                  <a:lnTo>
                    <a:pt x="405447" y="155892"/>
                  </a:lnTo>
                  <a:lnTo>
                    <a:pt x="412750" y="201612"/>
                  </a:lnTo>
                  <a:lnTo>
                    <a:pt x="412750" y="259079"/>
                  </a:lnTo>
                  <a:lnTo>
                    <a:pt x="470534" y="259079"/>
                  </a:lnTo>
                  <a:lnTo>
                    <a:pt x="470534" y="201612"/>
                  </a:lnTo>
                  <a:lnTo>
                    <a:pt x="465137" y="155892"/>
                  </a:lnTo>
                  <a:lnTo>
                    <a:pt x="465137" y="155257"/>
                  </a:lnTo>
                  <a:lnTo>
                    <a:pt x="449897" y="113029"/>
                  </a:lnTo>
                  <a:lnTo>
                    <a:pt x="426084" y="75564"/>
                  </a:lnTo>
                  <a:lnTo>
                    <a:pt x="408304" y="57467"/>
                  </a:lnTo>
                  <a:close/>
                </a:path>
              </a:pathLst>
            </a:custGeom>
            <a:solidFill>
              <a:srgbClr val="FFB800"/>
            </a:solidFill>
          </p:spPr>
          <p:txBody>
            <a:bodyPr wrap="square" lIns="0" tIns="0" rIns="0" bIns="0" rtlCol="0"/>
            <a:lstStyle/>
            <a:p>
              <a:endParaRPr/>
            </a:p>
          </p:txBody>
        </p:sp>
        <p:sp>
          <p:nvSpPr>
            <p:cNvPr id="89" name="object 89"/>
            <p:cNvSpPr/>
            <p:nvPr/>
          </p:nvSpPr>
          <p:spPr>
            <a:xfrm>
              <a:off x="6800532" y="2727325"/>
              <a:ext cx="537845" cy="768350"/>
            </a:xfrm>
            <a:custGeom>
              <a:avLst/>
              <a:gdLst/>
              <a:ahLst/>
              <a:cxnLst/>
              <a:rect l="l" t="t" r="r" b="b"/>
              <a:pathLst>
                <a:path w="537845" h="768350">
                  <a:moveTo>
                    <a:pt x="268922" y="364807"/>
                  </a:moveTo>
                  <a:lnTo>
                    <a:pt x="124777" y="375285"/>
                  </a:lnTo>
                  <a:lnTo>
                    <a:pt x="124777" y="201612"/>
                  </a:lnTo>
                  <a:lnTo>
                    <a:pt x="132079" y="155892"/>
                  </a:lnTo>
                  <a:lnTo>
                    <a:pt x="152400" y="116522"/>
                  </a:lnTo>
                  <a:lnTo>
                    <a:pt x="183832" y="85407"/>
                  </a:lnTo>
                  <a:lnTo>
                    <a:pt x="223202" y="64770"/>
                  </a:lnTo>
                  <a:lnTo>
                    <a:pt x="268922" y="57467"/>
                  </a:lnTo>
                  <a:lnTo>
                    <a:pt x="314325" y="64770"/>
                  </a:lnTo>
                  <a:lnTo>
                    <a:pt x="354012" y="85407"/>
                  </a:lnTo>
                  <a:lnTo>
                    <a:pt x="385127" y="116522"/>
                  </a:lnTo>
                  <a:lnTo>
                    <a:pt x="405447" y="155892"/>
                  </a:lnTo>
                  <a:lnTo>
                    <a:pt x="412750" y="201612"/>
                  </a:lnTo>
                  <a:lnTo>
                    <a:pt x="412750" y="259079"/>
                  </a:lnTo>
                  <a:lnTo>
                    <a:pt x="470534" y="259079"/>
                  </a:lnTo>
                  <a:lnTo>
                    <a:pt x="470534" y="201612"/>
                  </a:lnTo>
                  <a:lnTo>
                    <a:pt x="465137" y="155257"/>
                  </a:lnTo>
                  <a:lnTo>
                    <a:pt x="449897" y="113029"/>
                  </a:lnTo>
                  <a:lnTo>
                    <a:pt x="426084" y="75564"/>
                  </a:lnTo>
                  <a:lnTo>
                    <a:pt x="394970" y="44132"/>
                  </a:lnTo>
                  <a:lnTo>
                    <a:pt x="357504" y="20637"/>
                  </a:lnTo>
                  <a:lnTo>
                    <a:pt x="314959" y="5397"/>
                  </a:lnTo>
                  <a:lnTo>
                    <a:pt x="268922" y="0"/>
                  </a:lnTo>
                  <a:lnTo>
                    <a:pt x="222567" y="5397"/>
                  </a:lnTo>
                  <a:lnTo>
                    <a:pt x="180022" y="20637"/>
                  </a:lnTo>
                  <a:lnTo>
                    <a:pt x="142557" y="44132"/>
                  </a:lnTo>
                  <a:lnTo>
                    <a:pt x="111442" y="75564"/>
                  </a:lnTo>
                  <a:lnTo>
                    <a:pt x="87629" y="113029"/>
                  </a:lnTo>
                  <a:lnTo>
                    <a:pt x="72389" y="155257"/>
                  </a:lnTo>
                  <a:lnTo>
                    <a:pt x="67309" y="201612"/>
                  </a:lnTo>
                  <a:lnTo>
                    <a:pt x="67309" y="379095"/>
                  </a:lnTo>
                  <a:lnTo>
                    <a:pt x="0" y="383857"/>
                  </a:lnTo>
                  <a:lnTo>
                    <a:pt x="0" y="748982"/>
                  </a:lnTo>
                  <a:lnTo>
                    <a:pt x="268922" y="768032"/>
                  </a:lnTo>
                  <a:lnTo>
                    <a:pt x="537527" y="748982"/>
                  </a:lnTo>
                  <a:lnTo>
                    <a:pt x="537527" y="383857"/>
                  </a:lnTo>
                  <a:lnTo>
                    <a:pt x="268922" y="364807"/>
                  </a:lnTo>
                </a:path>
              </a:pathLst>
            </a:custGeom>
            <a:ln w="11430">
              <a:solidFill>
                <a:srgbClr val="FFB800"/>
              </a:solidFill>
            </a:ln>
          </p:spPr>
          <p:txBody>
            <a:bodyPr wrap="square" lIns="0" tIns="0" rIns="0" bIns="0" rtlCol="0"/>
            <a:lstStyle/>
            <a:p>
              <a:endParaRPr/>
            </a:p>
          </p:txBody>
        </p:sp>
        <p:pic>
          <p:nvPicPr>
            <p:cNvPr id="90" name="object 90"/>
            <p:cNvPicPr/>
            <p:nvPr/>
          </p:nvPicPr>
          <p:blipFill>
            <a:blip r:embed="rId3" cstate="print"/>
            <a:stretch>
              <a:fillRect/>
            </a:stretch>
          </p:blipFill>
          <p:spPr>
            <a:xfrm>
              <a:off x="7006272" y="3230562"/>
              <a:ext cx="126365" cy="174307"/>
            </a:xfrm>
            <a:prstGeom prst="rect">
              <a:avLst/>
            </a:prstGeom>
          </p:spPr>
        </p:pic>
        <p:sp>
          <p:nvSpPr>
            <p:cNvPr id="91" name="object 91"/>
            <p:cNvSpPr/>
            <p:nvPr/>
          </p:nvSpPr>
          <p:spPr>
            <a:xfrm>
              <a:off x="6601777" y="2643822"/>
              <a:ext cx="932815" cy="932815"/>
            </a:xfrm>
            <a:custGeom>
              <a:avLst/>
              <a:gdLst/>
              <a:ahLst/>
              <a:cxnLst/>
              <a:rect l="l" t="t" r="r" b="b"/>
              <a:pathLst>
                <a:path w="932815" h="932814">
                  <a:moveTo>
                    <a:pt x="0" y="932814"/>
                  </a:moveTo>
                  <a:lnTo>
                    <a:pt x="932814" y="932814"/>
                  </a:lnTo>
                  <a:lnTo>
                    <a:pt x="932814" y="0"/>
                  </a:lnTo>
                  <a:lnTo>
                    <a:pt x="0" y="0"/>
                  </a:lnTo>
                  <a:lnTo>
                    <a:pt x="0" y="932814"/>
                  </a:lnTo>
                </a:path>
              </a:pathLst>
            </a:custGeom>
            <a:ln w="15874">
              <a:solidFill>
                <a:srgbClr val="FFFFFF"/>
              </a:solidFill>
            </a:ln>
          </p:spPr>
          <p:txBody>
            <a:bodyPr wrap="square" lIns="0" tIns="0" rIns="0" bIns="0" rtlCol="0"/>
            <a:lstStyle/>
            <a:p>
              <a:endParaRPr/>
            </a:p>
          </p:txBody>
        </p:sp>
      </p:grpSp>
      <p:sp>
        <p:nvSpPr>
          <p:cNvPr id="92" name="object 92"/>
          <p:cNvSpPr txBox="1"/>
          <p:nvPr/>
        </p:nvSpPr>
        <p:spPr>
          <a:xfrm>
            <a:off x="6147434" y="3969067"/>
            <a:ext cx="1933575" cy="1028065"/>
          </a:xfrm>
          <a:prstGeom prst="rect">
            <a:avLst/>
          </a:prstGeom>
        </p:spPr>
        <p:txBody>
          <a:bodyPr vert="horz" wrap="square" lIns="0" tIns="12700" rIns="0" bIns="0" rtlCol="0">
            <a:spAutoFit/>
          </a:bodyPr>
          <a:lstStyle/>
          <a:p>
            <a:pPr marL="12065" marR="5080" indent="-3810" algn="ctr">
              <a:lnSpc>
                <a:spcPct val="100000"/>
              </a:lnSpc>
              <a:spcBef>
                <a:spcPts val="100"/>
              </a:spcBef>
            </a:pPr>
            <a:r>
              <a:rPr sz="1100" spc="100" dirty="0">
                <a:solidFill>
                  <a:srgbClr val="FFFFFF"/>
                </a:solidFill>
                <a:latin typeface="Calibri"/>
                <a:cs typeface="Calibri"/>
              </a:rPr>
              <a:t>Η </a:t>
            </a:r>
            <a:r>
              <a:rPr sz="1100" spc="65" dirty="0">
                <a:solidFill>
                  <a:srgbClr val="FFFFFF"/>
                </a:solidFill>
                <a:latin typeface="Calibri"/>
                <a:cs typeface="Calibri"/>
              </a:rPr>
              <a:t>τεχνική </a:t>
            </a:r>
            <a:r>
              <a:rPr sz="1100" spc="80" dirty="0">
                <a:solidFill>
                  <a:srgbClr val="FFFFFF"/>
                </a:solidFill>
                <a:latin typeface="Calibri"/>
                <a:cs typeface="Calibri"/>
              </a:rPr>
              <a:t>αυτή </a:t>
            </a:r>
            <a:r>
              <a:rPr sz="1100" spc="75" dirty="0">
                <a:solidFill>
                  <a:srgbClr val="FFFFFF"/>
                </a:solidFill>
                <a:latin typeface="Calibri"/>
                <a:cs typeface="Calibri"/>
              </a:rPr>
              <a:t>αναφέρεται </a:t>
            </a:r>
            <a:r>
              <a:rPr sz="1100" spc="80" dirty="0">
                <a:solidFill>
                  <a:srgbClr val="FFFFFF"/>
                </a:solidFill>
                <a:latin typeface="Calibri"/>
                <a:cs typeface="Calibri"/>
              </a:rPr>
              <a:t> </a:t>
            </a:r>
            <a:r>
              <a:rPr sz="1100" spc="90" dirty="0">
                <a:solidFill>
                  <a:srgbClr val="FFFFFF"/>
                </a:solidFill>
                <a:latin typeface="Calibri"/>
                <a:cs typeface="Calibri"/>
              </a:rPr>
              <a:t>ως </a:t>
            </a:r>
            <a:r>
              <a:rPr sz="1100" spc="80" dirty="0">
                <a:solidFill>
                  <a:srgbClr val="FFFFFF"/>
                </a:solidFill>
                <a:latin typeface="Calibri"/>
                <a:cs typeface="Calibri"/>
              </a:rPr>
              <a:t>κρυπτογράφηση </a:t>
            </a:r>
            <a:r>
              <a:rPr sz="1100" spc="85" dirty="0">
                <a:solidFill>
                  <a:srgbClr val="FFFFFF"/>
                </a:solidFill>
                <a:latin typeface="Calibri"/>
                <a:cs typeface="Calibri"/>
              </a:rPr>
              <a:t> </a:t>
            </a:r>
            <a:r>
              <a:rPr sz="1100" b="1" spc="75" dirty="0">
                <a:solidFill>
                  <a:srgbClr val="FFB800"/>
                </a:solidFill>
                <a:latin typeface="Calibri"/>
                <a:cs typeface="Calibri"/>
              </a:rPr>
              <a:t>μετατόπισης</a:t>
            </a:r>
            <a:r>
              <a:rPr sz="1100" b="1" spc="20" dirty="0">
                <a:solidFill>
                  <a:srgbClr val="FFB800"/>
                </a:solidFill>
                <a:latin typeface="Calibri"/>
                <a:cs typeface="Calibri"/>
              </a:rPr>
              <a:t> </a:t>
            </a:r>
            <a:r>
              <a:rPr sz="1100" spc="70" dirty="0">
                <a:solidFill>
                  <a:srgbClr val="FFFFFF"/>
                </a:solidFill>
                <a:latin typeface="Calibri"/>
                <a:cs typeface="Calibri"/>
              </a:rPr>
              <a:t>και</a:t>
            </a:r>
            <a:r>
              <a:rPr sz="1100" spc="20" dirty="0">
                <a:solidFill>
                  <a:srgbClr val="FFFFFF"/>
                </a:solidFill>
                <a:latin typeface="Calibri"/>
                <a:cs typeface="Calibri"/>
              </a:rPr>
              <a:t> </a:t>
            </a:r>
            <a:r>
              <a:rPr sz="1100" spc="75" dirty="0">
                <a:solidFill>
                  <a:srgbClr val="FFFFFF"/>
                </a:solidFill>
                <a:latin typeface="Calibri"/>
                <a:cs typeface="Calibri"/>
              </a:rPr>
              <a:t>αποτελεί</a:t>
            </a:r>
            <a:r>
              <a:rPr sz="1100" spc="15" dirty="0">
                <a:solidFill>
                  <a:srgbClr val="FFFFFF"/>
                </a:solidFill>
                <a:latin typeface="Calibri"/>
                <a:cs typeface="Calibri"/>
              </a:rPr>
              <a:t> </a:t>
            </a:r>
            <a:r>
              <a:rPr sz="1100" spc="70" dirty="0">
                <a:solidFill>
                  <a:srgbClr val="FFFFFF"/>
                </a:solidFill>
                <a:latin typeface="Calibri"/>
                <a:cs typeface="Calibri"/>
              </a:rPr>
              <a:t>το </a:t>
            </a:r>
            <a:r>
              <a:rPr sz="1100" spc="-229" dirty="0">
                <a:solidFill>
                  <a:srgbClr val="FFFFFF"/>
                </a:solidFill>
                <a:latin typeface="Calibri"/>
                <a:cs typeface="Calibri"/>
              </a:rPr>
              <a:t> </a:t>
            </a:r>
            <a:r>
              <a:rPr sz="1100" b="1" spc="75" dirty="0">
                <a:solidFill>
                  <a:srgbClr val="FFB800"/>
                </a:solidFill>
                <a:latin typeface="Calibri"/>
                <a:cs typeface="Calibri"/>
              </a:rPr>
              <a:t>δεύτερο </a:t>
            </a:r>
            <a:r>
              <a:rPr sz="1100" spc="75" dirty="0">
                <a:solidFill>
                  <a:srgbClr val="FFFFFF"/>
                </a:solidFill>
                <a:latin typeface="Calibri"/>
                <a:cs typeface="Calibri"/>
              </a:rPr>
              <a:t>βασικό </a:t>
            </a:r>
            <a:r>
              <a:rPr sz="1100" b="1" spc="75" dirty="0">
                <a:solidFill>
                  <a:srgbClr val="FFB800"/>
                </a:solidFill>
                <a:latin typeface="Calibri"/>
                <a:cs typeface="Calibri"/>
              </a:rPr>
              <a:t>δομικό </a:t>
            </a:r>
            <a:r>
              <a:rPr sz="1100" b="1" spc="80" dirty="0">
                <a:solidFill>
                  <a:srgbClr val="FFB800"/>
                </a:solidFill>
                <a:latin typeface="Calibri"/>
                <a:cs typeface="Calibri"/>
              </a:rPr>
              <a:t> </a:t>
            </a:r>
            <a:r>
              <a:rPr sz="1100" spc="65" dirty="0">
                <a:solidFill>
                  <a:srgbClr val="FFFFFF"/>
                </a:solidFill>
                <a:latin typeface="Calibri"/>
                <a:cs typeface="Calibri"/>
              </a:rPr>
              <a:t>στοιχείο </a:t>
            </a:r>
            <a:r>
              <a:rPr sz="1100" spc="80" dirty="0">
                <a:solidFill>
                  <a:srgbClr val="FFFFFF"/>
                </a:solidFill>
                <a:latin typeface="Calibri"/>
                <a:cs typeface="Calibri"/>
              </a:rPr>
              <a:t>των </a:t>
            </a:r>
            <a:r>
              <a:rPr sz="1100" spc="85" dirty="0">
                <a:solidFill>
                  <a:srgbClr val="FFFFFF"/>
                </a:solidFill>
                <a:latin typeface="Calibri"/>
                <a:cs typeface="Calibri"/>
              </a:rPr>
              <a:t> </a:t>
            </a:r>
            <a:r>
              <a:rPr sz="1100" spc="70" dirty="0">
                <a:solidFill>
                  <a:srgbClr val="FFFFFF"/>
                </a:solidFill>
                <a:latin typeface="Calibri"/>
                <a:cs typeface="Calibri"/>
              </a:rPr>
              <a:t>κρυπτογραφήσεων.</a:t>
            </a:r>
            <a:endParaRPr sz="11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2</a:t>
            </a:r>
            <a:endParaRPr sz="850">
              <a:latin typeface="Calibri"/>
              <a:cs typeface="Calibri"/>
            </a:endParaRPr>
          </a:p>
        </p:txBody>
      </p:sp>
      <p:grpSp>
        <p:nvGrpSpPr>
          <p:cNvPr id="3" name="object 3"/>
          <p:cNvGrpSpPr/>
          <p:nvPr/>
        </p:nvGrpSpPr>
        <p:grpSpPr>
          <a:xfrm>
            <a:off x="3299463" y="186690"/>
            <a:ext cx="7570470" cy="6879590"/>
            <a:chOff x="3273107" y="0"/>
            <a:chExt cx="7570470" cy="6879590"/>
          </a:xfrm>
        </p:grpSpPr>
        <p:sp>
          <p:nvSpPr>
            <p:cNvPr id="4" name="object 4"/>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5" name="object 5"/>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2" cstate="print"/>
            <a:stretch>
              <a:fillRect/>
            </a:stretch>
          </p:blipFill>
          <p:spPr>
            <a:xfrm>
              <a:off x="3273107" y="1198879"/>
              <a:ext cx="4305935" cy="4766310"/>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a:spLocks noGrp="1"/>
          </p:cNvSpPr>
          <p:nvPr>
            <p:ph type="title"/>
          </p:nvPr>
        </p:nvSpPr>
        <p:spPr>
          <a:xfrm>
            <a:off x="875030" y="636904"/>
            <a:ext cx="5996305" cy="786765"/>
          </a:xfrm>
          <a:prstGeom prst="rect">
            <a:avLst/>
          </a:prstGeom>
        </p:spPr>
        <p:txBody>
          <a:bodyPr vert="horz" wrap="square" lIns="0" tIns="38735" rIns="0" bIns="0" rtlCol="0">
            <a:spAutoFit/>
          </a:bodyPr>
          <a:lstStyle/>
          <a:p>
            <a:pPr marL="12700" marR="5080">
              <a:lnSpc>
                <a:spcPts val="2930"/>
              </a:lnSpc>
              <a:spcBef>
                <a:spcPts val="305"/>
              </a:spcBef>
            </a:pPr>
            <a:r>
              <a:rPr spc="170" dirty="0">
                <a:solidFill>
                  <a:srgbClr val="000000"/>
                </a:solidFill>
              </a:rPr>
              <a:t>Προσέγγιση</a:t>
            </a:r>
            <a:r>
              <a:rPr spc="180" dirty="0">
                <a:solidFill>
                  <a:srgbClr val="000000"/>
                </a:solidFill>
              </a:rPr>
              <a:t> </a:t>
            </a:r>
            <a:r>
              <a:rPr spc="175" dirty="0">
                <a:solidFill>
                  <a:srgbClr val="000000"/>
                </a:solidFill>
              </a:rPr>
              <a:t>διαχείρισης</a:t>
            </a:r>
            <a:r>
              <a:rPr spc="195" dirty="0">
                <a:solidFill>
                  <a:srgbClr val="000000"/>
                </a:solidFill>
              </a:rPr>
              <a:t> </a:t>
            </a:r>
            <a:r>
              <a:rPr spc="175" dirty="0">
                <a:solidFill>
                  <a:srgbClr val="000000"/>
                </a:solidFill>
              </a:rPr>
              <a:t>κινδύνων</a:t>
            </a:r>
            <a:r>
              <a:rPr spc="190" dirty="0">
                <a:solidFill>
                  <a:srgbClr val="000000"/>
                </a:solidFill>
              </a:rPr>
              <a:t> </a:t>
            </a:r>
            <a:r>
              <a:rPr spc="165" dirty="0">
                <a:solidFill>
                  <a:srgbClr val="000000"/>
                </a:solidFill>
              </a:rPr>
              <a:t>στον </a:t>
            </a:r>
            <a:r>
              <a:rPr spc="-625" dirty="0">
                <a:solidFill>
                  <a:srgbClr val="000000"/>
                </a:solidFill>
              </a:rPr>
              <a:t> </a:t>
            </a:r>
            <a:r>
              <a:rPr spc="185" dirty="0">
                <a:solidFill>
                  <a:srgbClr val="000000"/>
                </a:solidFill>
              </a:rPr>
              <a:t>κυβερνοχώρο</a:t>
            </a:r>
          </a:p>
        </p:txBody>
      </p:sp>
      <p:sp>
        <p:nvSpPr>
          <p:cNvPr id="17" name="object 17"/>
          <p:cNvSpPr txBox="1"/>
          <p:nvPr/>
        </p:nvSpPr>
        <p:spPr>
          <a:xfrm>
            <a:off x="78739" y="6692900"/>
            <a:ext cx="5028565" cy="95250"/>
          </a:xfrm>
          <a:prstGeom prst="rect">
            <a:avLst/>
          </a:prstGeom>
        </p:spPr>
        <p:txBody>
          <a:bodyPr vert="horz" wrap="square" lIns="0" tIns="0" rIns="0" bIns="0" rtlCol="0">
            <a:spAutoFit/>
          </a:bodyPr>
          <a:lstStyle/>
          <a:p>
            <a:pPr marL="12700">
              <a:lnSpc>
                <a:spcPts val="625"/>
              </a:lnSpc>
            </a:pPr>
            <a:r>
              <a:rPr sz="550" spc="20" dirty="0">
                <a:latin typeface="Calibri"/>
                <a:cs typeface="Calibri"/>
              </a:rPr>
              <a:t>ΟΔΗΓΙΕΣ ΓΙΑ </a:t>
            </a:r>
            <a:r>
              <a:rPr sz="550" spc="25" dirty="0">
                <a:latin typeface="Calibri"/>
                <a:cs typeface="Calibri"/>
              </a:rPr>
              <a:t>ΤΗΝ ΑΣΦΑΛΕΙΑ</a:t>
            </a:r>
            <a:r>
              <a:rPr sz="550" spc="15" dirty="0">
                <a:latin typeface="Calibri"/>
                <a:cs typeface="Calibri"/>
              </a:rPr>
              <a:t> </a:t>
            </a:r>
            <a:r>
              <a:rPr sz="550" spc="25" dirty="0">
                <a:latin typeface="Calibri"/>
                <a:cs typeface="Calibri"/>
              </a:rPr>
              <a:t>ΤΟΥ ΚΥΒΕΡΝΟΥ ΣΕ </a:t>
            </a:r>
            <a:r>
              <a:rPr sz="550" spc="20" dirty="0">
                <a:latin typeface="Calibri"/>
                <a:cs typeface="Calibri"/>
              </a:rPr>
              <a:t>ΠΛΟΙΕΣ, </a:t>
            </a:r>
            <a:r>
              <a:rPr sz="550" spc="25" dirty="0">
                <a:latin typeface="Calibri"/>
                <a:cs typeface="Calibri"/>
              </a:rPr>
              <a:t>Έκδοση</a:t>
            </a:r>
            <a:r>
              <a:rPr sz="550" spc="20" dirty="0">
                <a:latin typeface="Calibri"/>
                <a:cs typeface="Calibri"/>
              </a:rPr>
              <a:t> 4,</a:t>
            </a:r>
            <a:r>
              <a:rPr sz="550" spc="25" dirty="0">
                <a:latin typeface="Calibri"/>
                <a:cs typeface="Calibri"/>
              </a:rPr>
              <a:t> </a:t>
            </a:r>
            <a:r>
              <a:rPr sz="550" spc="20" dirty="0">
                <a:latin typeface="Calibri"/>
                <a:cs typeface="Calibri"/>
              </a:rPr>
              <a:t>URL: </a:t>
            </a:r>
            <a:r>
              <a:rPr sz="550" u="sng" spc="20" dirty="0">
                <a:solidFill>
                  <a:srgbClr val="85872B"/>
                </a:solidFill>
                <a:uFill>
                  <a:solidFill>
                    <a:srgbClr val="85872B"/>
                  </a:solidFill>
                </a:uFill>
                <a:latin typeface="Calibri"/>
                <a:cs typeface="Calibri"/>
                <a:hlinkClick r:id="rId4"/>
              </a:rPr>
              <a:t>2021-Cyber-Security-Guidelines.pdf</a:t>
            </a:r>
            <a:r>
              <a:rPr sz="550" u="sng" spc="25" dirty="0">
                <a:solidFill>
                  <a:srgbClr val="85872B"/>
                </a:solidFill>
                <a:uFill>
                  <a:solidFill>
                    <a:srgbClr val="85872B"/>
                  </a:solidFill>
                </a:uFill>
                <a:latin typeface="Calibri"/>
                <a:cs typeface="Calibri"/>
                <a:hlinkClick r:id="rId4"/>
              </a:rPr>
              <a:t> </a:t>
            </a:r>
            <a:r>
              <a:rPr sz="550" u="sng" spc="15" dirty="0">
                <a:solidFill>
                  <a:srgbClr val="85872B"/>
                </a:solidFill>
                <a:uFill>
                  <a:solidFill>
                    <a:srgbClr val="85872B"/>
                  </a:solidFill>
                </a:uFill>
                <a:latin typeface="Calibri"/>
                <a:cs typeface="Calibri"/>
                <a:hlinkClick r:id="rId4"/>
              </a:rPr>
              <a:t>(ics-shipping.org),</a:t>
            </a:r>
            <a:r>
              <a:rPr sz="550" u="sng" spc="35" dirty="0">
                <a:solidFill>
                  <a:srgbClr val="85872B"/>
                </a:solidFill>
                <a:uFill>
                  <a:solidFill>
                    <a:srgbClr val="85872B"/>
                  </a:solidFill>
                </a:uFill>
                <a:latin typeface="Calibri"/>
                <a:cs typeface="Calibri"/>
                <a:hlinkClick r:id="rId4"/>
              </a:rPr>
              <a:t> </a:t>
            </a:r>
            <a:r>
              <a:rPr sz="550" u="sng" spc="25" dirty="0">
                <a:solidFill>
                  <a:srgbClr val="85872B"/>
                </a:solidFill>
                <a:uFill>
                  <a:solidFill>
                    <a:srgbClr val="85872B"/>
                  </a:solidFill>
                </a:uFill>
                <a:latin typeface="Calibri"/>
                <a:cs typeface="Calibri"/>
                <a:hlinkClick r:id="rId4"/>
              </a:rPr>
              <a:t>πρόσβαση </a:t>
            </a:r>
            <a:r>
              <a:rPr sz="550" u="sng" spc="20" dirty="0">
                <a:solidFill>
                  <a:srgbClr val="85872B"/>
                </a:solidFill>
                <a:uFill>
                  <a:solidFill>
                    <a:srgbClr val="85872B"/>
                  </a:solidFill>
                </a:uFill>
                <a:latin typeface="Calibri"/>
                <a:cs typeface="Calibri"/>
                <a:hlinkClick r:id="rId4"/>
              </a:rPr>
              <a:t>τον</a:t>
            </a:r>
            <a:r>
              <a:rPr sz="550" u="sng" spc="25" dirty="0">
                <a:solidFill>
                  <a:srgbClr val="85872B"/>
                </a:solidFill>
                <a:uFill>
                  <a:solidFill>
                    <a:srgbClr val="85872B"/>
                  </a:solidFill>
                </a:uFill>
                <a:latin typeface="Calibri"/>
                <a:cs typeface="Calibri"/>
                <a:hlinkClick r:id="rId4"/>
              </a:rPr>
              <a:t> Φεβ</a:t>
            </a:r>
            <a:r>
              <a:rPr sz="550" u="sng" spc="25" dirty="0">
                <a:solidFill>
                  <a:srgbClr val="85872B"/>
                </a:solidFill>
                <a:uFill>
                  <a:solidFill>
                    <a:srgbClr val="85872B"/>
                  </a:solidFill>
                </a:uFill>
                <a:latin typeface="Calibri"/>
                <a:cs typeface="Calibri"/>
              </a:rPr>
              <a:t>ρουάριο</a:t>
            </a:r>
            <a:r>
              <a:rPr sz="550" spc="20" dirty="0">
                <a:solidFill>
                  <a:srgbClr val="85872B"/>
                </a:solidFill>
                <a:latin typeface="Calibri"/>
                <a:cs typeface="Calibri"/>
              </a:rPr>
              <a:t> </a:t>
            </a:r>
            <a:r>
              <a:rPr sz="550" spc="20" dirty="0">
                <a:latin typeface="Calibri"/>
                <a:cs typeface="Calibri"/>
              </a:rPr>
              <a:t>2024.</a:t>
            </a:r>
            <a:endParaRPr sz="550">
              <a:latin typeface="Calibri"/>
              <a:cs typeface="Calibri"/>
            </a:endParaRPr>
          </a:p>
        </p:txBody>
      </p:sp>
      <p:sp>
        <p:nvSpPr>
          <p:cNvPr id="9" name="object 9"/>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0" name="object 10"/>
          <p:cNvSpPr txBox="1"/>
          <p:nvPr/>
        </p:nvSpPr>
        <p:spPr>
          <a:xfrm>
            <a:off x="5048567" y="2014537"/>
            <a:ext cx="759460" cy="273685"/>
          </a:xfrm>
          <a:prstGeom prst="rect">
            <a:avLst/>
          </a:prstGeom>
        </p:spPr>
        <p:txBody>
          <a:bodyPr vert="horz" wrap="square" lIns="0" tIns="24765" rIns="0" bIns="0" rtlCol="0">
            <a:spAutoFit/>
          </a:bodyPr>
          <a:lstStyle/>
          <a:p>
            <a:pPr marL="177800" marR="5080" indent="-165735">
              <a:lnSpc>
                <a:spcPts val="940"/>
              </a:lnSpc>
              <a:spcBef>
                <a:spcPts val="195"/>
              </a:spcBef>
            </a:pPr>
            <a:r>
              <a:rPr sz="850" spc="35" dirty="0">
                <a:latin typeface="Calibri"/>
                <a:cs typeface="Calibri"/>
              </a:rPr>
              <a:t>Π</a:t>
            </a:r>
            <a:r>
              <a:rPr sz="850" spc="25" dirty="0">
                <a:latin typeface="Calibri"/>
                <a:cs typeface="Calibri"/>
              </a:rPr>
              <a:t>ρ</a:t>
            </a:r>
            <a:r>
              <a:rPr sz="850" spc="30" dirty="0">
                <a:latin typeface="Calibri"/>
                <a:cs typeface="Calibri"/>
              </a:rPr>
              <a:t>οσδ</a:t>
            </a:r>
            <a:r>
              <a:rPr sz="850" spc="5" dirty="0">
                <a:latin typeface="Calibri"/>
                <a:cs typeface="Calibri"/>
              </a:rPr>
              <a:t>ι</a:t>
            </a:r>
            <a:r>
              <a:rPr sz="850" spc="30" dirty="0">
                <a:latin typeface="Calibri"/>
                <a:cs typeface="Calibri"/>
              </a:rPr>
              <a:t>ο</a:t>
            </a:r>
            <a:r>
              <a:rPr sz="850" spc="25" dirty="0">
                <a:latin typeface="Calibri"/>
                <a:cs typeface="Calibri"/>
              </a:rPr>
              <a:t>ρ</a:t>
            </a:r>
            <a:r>
              <a:rPr sz="850" spc="5" dirty="0">
                <a:latin typeface="Calibri"/>
                <a:cs typeface="Calibri"/>
              </a:rPr>
              <a:t>ι</a:t>
            </a:r>
            <a:r>
              <a:rPr sz="850" spc="30" dirty="0">
                <a:latin typeface="Calibri"/>
                <a:cs typeface="Calibri"/>
              </a:rPr>
              <a:t>σμό</a:t>
            </a:r>
            <a:r>
              <a:rPr sz="850" spc="25" dirty="0">
                <a:latin typeface="Calibri"/>
                <a:cs typeface="Calibri"/>
              </a:rPr>
              <a:t>ς  </a:t>
            </a:r>
            <a:r>
              <a:rPr sz="850" spc="30" dirty="0">
                <a:latin typeface="Calibri"/>
                <a:cs typeface="Calibri"/>
              </a:rPr>
              <a:t>απειλών</a:t>
            </a:r>
            <a:endParaRPr sz="850">
              <a:latin typeface="Calibri"/>
              <a:cs typeface="Calibri"/>
            </a:endParaRPr>
          </a:p>
        </p:txBody>
      </p:sp>
      <p:sp>
        <p:nvSpPr>
          <p:cNvPr id="11" name="object 11"/>
          <p:cNvSpPr txBox="1"/>
          <p:nvPr/>
        </p:nvSpPr>
        <p:spPr>
          <a:xfrm>
            <a:off x="3542982" y="2572067"/>
            <a:ext cx="793115" cy="867410"/>
          </a:xfrm>
          <a:prstGeom prst="rect">
            <a:avLst/>
          </a:prstGeom>
        </p:spPr>
        <p:txBody>
          <a:bodyPr vert="horz" wrap="square" lIns="0" tIns="24765" rIns="0" bIns="0" rtlCol="0">
            <a:spAutoFit/>
          </a:bodyPr>
          <a:lstStyle/>
          <a:p>
            <a:pPr marL="12700" marR="5080" algn="ctr">
              <a:lnSpc>
                <a:spcPts val="940"/>
              </a:lnSpc>
              <a:spcBef>
                <a:spcPts val="195"/>
              </a:spcBef>
            </a:pPr>
            <a:r>
              <a:rPr sz="850" spc="75" dirty="0">
                <a:latin typeface="Calibri"/>
                <a:cs typeface="Calibri"/>
              </a:rPr>
              <a:t>Αντιμετώπιση </a:t>
            </a:r>
            <a:r>
              <a:rPr sz="850" spc="-180" dirty="0">
                <a:latin typeface="Calibri"/>
                <a:cs typeface="Calibri"/>
              </a:rPr>
              <a:t> </a:t>
            </a:r>
            <a:r>
              <a:rPr sz="850" spc="70" dirty="0">
                <a:latin typeface="Calibri"/>
                <a:cs typeface="Calibri"/>
              </a:rPr>
              <a:t>και</a:t>
            </a:r>
            <a:r>
              <a:rPr sz="850" spc="-35" dirty="0">
                <a:latin typeface="Calibri"/>
                <a:cs typeface="Calibri"/>
              </a:rPr>
              <a:t> </a:t>
            </a:r>
            <a:r>
              <a:rPr sz="850" spc="90" dirty="0">
                <a:latin typeface="Calibri"/>
                <a:cs typeface="Calibri"/>
              </a:rPr>
              <a:t>ανάκαμψη </a:t>
            </a:r>
            <a:r>
              <a:rPr sz="850" spc="-175" dirty="0">
                <a:latin typeface="Calibri"/>
                <a:cs typeface="Calibri"/>
              </a:rPr>
              <a:t> </a:t>
            </a:r>
            <a:r>
              <a:rPr sz="850" spc="90" dirty="0">
                <a:latin typeface="Calibri"/>
                <a:cs typeface="Calibri"/>
              </a:rPr>
              <a:t>από </a:t>
            </a:r>
            <a:r>
              <a:rPr sz="850" spc="95" dirty="0">
                <a:latin typeface="Calibri"/>
                <a:cs typeface="Calibri"/>
              </a:rPr>
              <a:t> </a:t>
            </a:r>
            <a:r>
              <a:rPr sz="850" spc="65" dirty="0">
                <a:latin typeface="Calibri"/>
                <a:cs typeface="Calibri"/>
              </a:rPr>
              <a:t>περιστατικά </a:t>
            </a:r>
            <a:r>
              <a:rPr sz="850" spc="70" dirty="0">
                <a:latin typeface="Calibri"/>
                <a:cs typeface="Calibri"/>
              </a:rPr>
              <a:t> ασφάλειας </a:t>
            </a:r>
            <a:r>
              <a:rPr sz="850" spc="75" dirty="0">
                <a:latin typeface="Calibri"/>
                <a:cs typeface="Calibri"/>
              </a:rPr>
              <a:t> στον </a:t>
            </a:r>
            <a:r>
              <a:rPr sz="850" spc="80" dirty="0">
                <a:latin typeface="Calibri"/>
                <a:cs typeface="Calibri"/>
              </a:rPr>
              <a:t> κυβερνοχώρο</a:t>
            </a:r>
            <a:endParaRPr sz="850">
              <a:latin typeface="Calibri"/>
              <a:cs typeface="Calibri"/>
            </a:endParaRPr>
          </a:p>
        </p:txBody>
      </p:sp>
      <p:sp>
        <p:nvSpPr>
          <p:cNvPr id="12" name="object 12"/>
          <p:cNvSpPr txBox="1"/>
          <p:nvPr/>
        </p:nvSpPr>
        <p:spPr>
          <a:xfrm>
            <a:off x="3637915" y="4506277"/>
            <a:ext cx="606425" cy="392430"/>
          </a:xfrm>
          <a:prstGeom prst="rect">
            <a:avLst/>
          </a:prstGeom>
        </p:spPr>
        <p:txBody>
          <a:bodyPr vert="horz" wrap="square" lIns="0" tIns="26034" rIns="0" bIns="0" rtlCol="0">
            <a:spAutoFit/>
          </a:bodyPr>
          <a:lstStyle/>
          <a:p>
            <a:pPr marL="12700" marR="5080" indent="-1270" algn="ctr">
              <a:lnSpc>
                <a:spcPts val="930"/>
              </a:lnSpc>
              <a:spcBef>
                <a:spcPts val="204"/>
              </a:spcBef>
            </a:pPr>
            <a:r>
              <a:rPr sz="850" spc="55" dirty="0">
                <a:latin typeface="Calibri"/>
                <a:cs typeface="Calibri"/>
              </a:rPr>
              <a:t>Καθιέρωση </a:t>
            </a:r>
            <a:r>
              <a:rPr sz="850" spc="-180" dirty="0">
                <a:latin typeface="Calibri"/>
                <a:cs typeface="Calibri"/>
              </a:rPr>
              <a:t> </a:t>
            </a:r>
            <a:r>
              <a:rPr sz="850" spc="40" dirty="0">
                <a:latin typeface="Calibri"/>
                <a:cs typeface="Calibri"/>
              </a:rPr>
              <a:t>σχεδίων </a:t>
            </a:r>
            <a:r>
              <a:rPr sz="850" spc="45" dirty="0">
                <a:latin typeface="Calibri"/>
                <a:cs typeface="Calibri"/>
              </a:rPr>
              <a:t> </a:t>
            </a:r>
            <a:r>
              <a:rPr sz="850" spc="60" dirty="0">
                <a:latin typeface="Calibri"/>
                <a:cs typeface="Calibri"/>
              </a:rPr>
              <a:t>α</a:t>
            </a:r>
            <a:r>
              <a:rPr sz="850" spc="45" dirty="0">
                <a:latin typeface="Calibri"/>
                <a:cs typeface="Calibri"/>
              </a:rPr>
              <a:t>ν</a:t>
            </a:r>
            <a:r>
              <a:rPr sz="850" spc="35" dirty="0">
                <a:latin typeface="Calibri"/>
                <a:cs typeface="Calibri"/>
              </a:rPr>
              <a:t>τ</a:t>
            </a:r>
            <a:r>
              <a:rPr sz="850" spc="25" dirty="0">
                <a:latin typeface="Calibri"/>
                <a:cs typeface="Calibri"/>
              </a:rPr>
              <a:t>ί</a:t>
            </a:r>
            <a:r>
              <a:rPr sz="850" spc="55" dirty="0">
                <a:latin typeface="Calibri"/>
                <a:cs typeface="Calibri"/>
              </a:rPr>
              <a:t>δρ</a:t>
            </a:r>
            <a:r>
              <a:rPr sz="850" spc="60" dirty="0">
                <a:latin typeface="Calibri"/>
                <a:cs typeface="Calibri"/>
              </a:rPr>
              <a:t>α</a:t>
            </a:r>
            <a:r>
              <a:rPr sz="850" spc="55" dirty="0">
                <a:latin typeface="Calibri"/>
                <a:cs typeface="Calibri"/>
              </a:rPr>
              <a:t>ση</a:t>
            </a:r>
            <a:r>
              <a:rPr sz="850" spc="50" dirty="0">
                <a:latin typeface="Calibri"/>
                <a:cs typeface="Calibri"/>
              </a:rPr>
              <a:t>ς</a:t>
            </a:r>
            <a:endParaRPr sz="850">
              <a:latin typeface="Calibri"/>
              <a:cs typeface="Calibri"/>
            </a:endParaRPr>
          </a:p>
        </p:txBody>
      </p:sp>
      <p:sp>
        <p:nvSpPr>
          <p:cNvPr id="13" name="object 13"/>
          <p:cNvSpPr txBox="1"/>
          <p:nvPr/>
        </p:nvSpPr>
        <p:spPr>
          <a:xfrm>
            <a:off x="4625975" y="3407092"/>
            <a:ext cx="1604010" cy="882015"/>
          </a:xfrm>
          <a:prstGeom prst="rect">
            <a:avLst/>
          </a:prstGeom>
        </p:spPr>
        <p:txBody>
          <a:bodyPr vert="horz" wrap="square" lIns="0" tIns="35560" rIns="0" bIns="0" rtlCol="0">
            <a:spAutoFit/>
          </a:bodyPr>
          <a:lstStyle/>
          <a:p>
            <a:pPr marL="12700" marR="5080" algn="ctr">
              <a:lnSpc>
                <a:spcPts val="1650"/>
              </a:lnSpc>
              <a:spcBef>
                <a:spcPts val="280"/>
              </a:spcBef>
            </a:pPr>
            <a:r>
              <a:rPr sz="1500" spc="135" dirty="0">
                <a:latin typeface="Calibri"/>
                <a:cs typeface="Calibri"/>
              </a:rPr>
              <a:t>ΠΡΟΣΈΓΓΙΣΗ </a:t>
            </a:r>
            <a:r>
              <a:rPr sz="1500" spc="140" dirty="0">
                <a:latin typeface="Calibri"/>
                <a:cs typeface="Calibri"/>
              </a:rPr>
              <a:t> </a:t>
            </a:r>
            <a:r>
              <a:rPr sz="1500" spc="55" dirty="0">
                <a:latin typeface="Calibri"/>
                <a:cs typeface="Calibri"/>
              </a:rPr>
              <a:t>ΔΙΑΧΕΊΡΙΣΗΣ </a:t>
            </a:r>
            <a:r>
              <a:rPr sz="1500" spc="60" dirty="0">
                <a:latin typeface="Calibri"/>
                <a:cs typeface="Calibri"/>
              </a:rPr>
              <a:t> </a:t>
            </a:r>
            <a:r>
              <a:rPr sz="1500" spc="160" dirty="0">
                <a:latin typeface="Calibri"/>
                <a:cs typeface="Calibri"/>
              </a:rPr>
              <a:t>ΚΙΝΔΎΝΩΝ</a:t>
            </a:r>
            <a:r>
              <a:rPr sz="1500" spc="10" dirty="0">
                <a:latin typeface="Calibri"/>
                <a:cs typeface="Calibri"/>
              </a:rPr>
              <a:t> </a:t>
            </a:r>
            <a:r>
              <a:rPr sz="1500" spc="165" dirty="0">
                <a:latin typeface="Calibri"/>
                <a:cs typeface="Calibri"/>
              </a:rPr>
              <a:t>ΣΤΟΝ </a:t>
            </a:r>
            <a:r>
              <a:rPr sz="1500" spc="-320" dirty="0">
                <a:latin typeface="Calibri"/>
                <a:cs typeface="Calibri"/>
              </a:rPr>
              <a:t> </a:t>
            </a:r>
            <a:r>
              <a:rPr sz="1500" spc="165" dirty="0">
                <a:latin typeface="Calibri"/>
                <a:cs typeface="Calibri"/>
              </a:rPr>
              <a:t>ΚΥΒΕΡΝΟΧΏΡΟ</a:t>
            </a:r>
            <a:endParaRPr sz="1500">
              <a:latin typeface="Calibri"/>
              <a:cs typeface="Calibri"/>
            </a:endParaRPr>
          </a:p>
        </p:txBody>
      </p:sp>
      <p:sp>
        <p:nvSpPr>
          <p:cNvPr id="14" name="object 14"/>
          <p:cNvSpPr txBox="1"/>
          <p:nvPr/>
        </p:nvSpPr>
        <p:spPr>
          <a:xfrm>
            <a:off x="6534784" y="2803525"/>
            <a:ext cx="759460" cy="273685"/>
          </a:xfrm>
          <a:prstGeom prst="rect">
            <a:avLst/>
          </a:prstGeom>
        </p:spPr>
        <p:txBody>
          <a:bodyPr vert="horz" wrap="square" lIns="0" tIns="24765" rIns="0" bIns="0" rtlCol="0">
            <a:spAutoFit/>
          </a:bodyPr>
          <a:lstStyle/>
          <a:p>
            <a:pPr marL="114935" marR="5080" indent="-102235">
              <a:lnSpc>
                <a:spcPts val="940"/>
              </a:lnSpc>
              <a:spcBef>
                <a:spcPts val="195"/>
              </a:spcBef>
            </a:pPr>
            <a:r>
              <a:rPr sz="850" spc="35" dirty="0">
                <a:latin typeface="Calibri"/>
                <a:cs typeface="Calibri"/>
              </a:rPr>
              <a:t>Π</a:t>
            </a:r>
            <a:r>
              <a:rPr sz="850" spc="25" dirty="0">
                <a:latin typeface="Calibri"/>
                <a:cs typeface="Calibri"/>
              </a:rPr>
              <a:t>ρ</a:t>
            </a:r>
            <a:r>
              <a:rPr sz="850" spc="30" dirty="0">
                <a:latin typeface="Calibri"/>
                <a:cs typeface="Calibri"/>
              </a:rPr>
              <a:t>οσδ</a:t>
            </a:r>
            <a:r>
              <a:rPr sz="850" spc="5" dirty="0">
                <a:latin typeface="Calibri"/>
                <a:cs typeface="Calibri"/>
              </a:rPr>
              <a:t>ι</a:t>
            </a:r>
            <a:r>
              <a:rPr sz="850" spc="30" dirty="0">
                <a:latin typeface="Calibri"/>
                <a:cs typeface="Calibri"/>
              </a:rPr>
              <a:t>ο</a:t>
            </a:r>
            <a:r>
              <a:rPr sz="850" spc="25" dirty="0">
                <a:latin typeface="Calibri"/>
                <a:cs typeface="Calibri"/>
              </a:rPr>
              <a:t>ρ</a:t>
            </a:r>
            <a:r>
              <a:rPr sz="850" spc="5" dirty="0">
                <a:latin typeface="Calibri"/>
                <a:cs typeface="Calibri"/>
              </a:rPr>
              <a:t>ι</a:t>
            </a:r>
            <a:r>
              <a:rPr sz="850" spc="30" dirty="0">
                <a:latin typeface="Calibri"/>
                <a:cs typeface="Calibri"/>
              </a:rPr>
              <a:t>σμό</a:t>
            </a:r>
            <a:r>
              <a:rPr sz="850" spc="25" dirty="0">
                <a:latin typeface="Calibri"/>
                <a:cs typeface="Calibri"/>
              </a:rPr>
              <a:t>ς  </a:t>
            </a:r>
            <a:r>
              <a:rPr sz="850" spc="30" dirty="0">
                <a:latin typeface="Calibri"/>
                <a:cs typeface="Calibri"/>
              </a:rPr>
              <a:t>Ευπαθειών</a:t>
            </a:r>
            <a:endParaRPr sz="850">
              <a:latin typeface="Calibri"/>
              <a:cs typeface="Calibri"/>
            </a:endParaRPr>
          </a:p>
        </p:txBody>
      </p:sp>
      <p:sp>
        <p:nvSpPr>
          <p:cNvPr id="15" name="object 15"/>
          <p:cNvSpPr txBox="1"/>
          <p:nvPr/>
        </p:nvSpPr>
        <p:spPr>
          <a:xfrm>
            <a:off x="6381432" y="4441190"/>
            <a:ext cx="1065530" cy="350520"/>
          </a:xfrm>
          <a:prstGeom prst="rect">
            <a:avLst/>
          </a:prstGeom>
        </p:spPr>
        <p:txBody>
          <a:bodyPr vert="horz" wrap="square" lIns="0" tIns="12700" rIns="0" bIns="0" rtlCol="0">
            <a:spAutoFit/>
          </a:bodyPr>
          <a:lstStyle/>
          <a:p>
            <a:pPr marL="350520" marR="5080" indent="-338455">
              <a:lnSpc>
                <a:spcPct val="125499"/>
              </a:lnSpc>
              <a:spcBef>
                <a:spcPts val="100"/>
              </a:spcBef>
            </a:pPr>
            <a:r>
              <a:rPr sz="850" spc="15" dirty="0">
                <a:latin typeface="Calibri"/>
                <a:cs typeface="Calibri"/>
              </a:rPr>
              <a:t>Εκτίμηση</a:t>
            </a:r>
            <a:r>
              <a:rPr sz="850" dirty="0">
                <a:latin typeface="Calibri"/>
                <a:cs typeface="Calibri"/>
              </a:rPr>
              <a:t> του</a:t>
            </a:r>
            <a:r>
              <a:rPr sz="850" spc="-40" dirty="0">
                <a:latin typeface="Calibri"/>
                <a:cs typeface="Calibri"/>
              </a:rPr>
              <a:t> </a:t>
            </a:r>
            <a:r>
              <a:rPr sz="850" spc="-5" dirty="0">
                <a:latin typeface="Calibri"/>
                <a:cs typeface="Calibri"/>
              </a:rPr>
              <a:t>κινδύνου </a:t>
            </a:r>
            <a:r>
              <a:rPr sz="850" spc="-180" dirty="0">
                <a:latin typeface="Calibri"/>
                <a:cs typeface="Calibri"/>
              </a:rPr>
              <a:t> </a:t>
            </a:r>
            <a:r>
              <a:rPr sz="850" spc="55" dirty="0">
                <a:latin typeface="Calibri"/>
                <a:cs typeface="Calibri"/>
              </a:rPr>
              <a:t>έκθεση</a:t>
            </a:r>
            <a:endParaRPr sz="850">
              <a:latin typeface="Calibri"/>
              <a:cs typeface="Calibri"/>
            </a:endParaRPr>
          </a:p>
        </p:txBody>
      </p:sp>
      <p:sp>
        <p:nvSpPr>
          <p:cNvPr id="16" name="object 16"/>
          <p:cNvSpPr txBox="1"/>
          <p:nvPr/>
        </p:nvSpPr>
        <p:spPr>
          <a:xfrm>
            <a:off x="5062854" y="5106034"/>
            <a:ext cx="728345" cy="629920"/>
          </a:xfrm>
          <a:prstGeom prst="rect">
            <a:avLst/>
          </a:prstGeom>
        </p:spPr>
        <p:txBody>
          <a:bodyPr vert="horz" wrap="square" lIns="0" tIns="26034" rIns="0" bIns="0" rtlCol="0">
            <a:spAutoFit/>
          </a:bodyPr>
          <a:lstStyle/>
          <a:p>
            <a:pPr marL="12065" marR="5080" algn="ctr">
              <a:lnSpc>
                <a:spcPts val="930"/>
              </a:lnSpc>
              <a:spcBef>
                <a:spcPts val="204"/>
              </a:spcBef>
            </a:pPr>
            <a:r>
              <a:rPr sz="850" spc="95" dirty="0">
                <a:latin typeface="Calibri"/>
                <a:cs typeface="Calibri"/>
              </a:rPr>
              <a:t>Π</a:t>
            </a:r>
            <a:r>
              <a:rPr sz="850" spc="70" dirty="0">
                <a:latin typeface="Calibri"/>
                <a:cs typeface="Calibri"/>
              </a:rPr>
              <a:t>ρ</a:t>
            </a:r>
            <a:r>
              <a:rPr sz="850" spc="75" dirty="0">
                <a:latin typeface="Calibri"/>
                <a:cs typeface="Calibri"/>
              </a:rPr>
              <a:t>ο</a:t>
            </a:r>
            <a:r>
              <a:rPr sz="850" spc="65" dirty="0">
                <a:latin typeface="Calibri"/>
                <a:cs typeface="Calibri"/>
              </a:rPr>
              <a:t>γ</a:t>
            </a:r>
            <a:r>
              <a:rPr sz="850" spc="70" dirty="0">
                <a:latin typeface="Calibri"/>
                <a:cs typeface="Calibri"/>
              </a:rPr>
              <a:t>ρ</a:t>
            </a:r>
            <a:r>
              <a:rPr sz="850" spc="80" dirty="0">
                <a:latin typeface="Calibri"/>
                <a:cs typeface="Calibri"/>
              </a:rPr>
              <a:t>αμ</a:t>
            </a:r>
            <a:r>
              <a:rPr sz="850" spc="75" dirty="0">
                <a:latin typeface="Calibri"/>
                <a:cs typeface="Calibri"/>
              </a:rPr>
              <a:t>μ</a:t>
            </a:r>
            <a:r>
              <a:rPr sz="850" spc="85" dirty="0">
                <a:latin typeface="Calibri"/>
                <a:cs typeface="Calibri"/>
              </a:rPr>
              <a:t>α</a:t>
            </a:r>
            <a:r>
              <a:rPr sz="850" spc="50" dirty="0">
                <a:latin typeface="Calibri"/>
                <a:cs typeface="Calibri"/>
              </a:rPr>
              <a:t>τ</a:t>
            </a:r>
            <a:r>
              <a:rPr sz="850" spc="40" dirty="0">
                <a:latin typeface="Calibri"/>
                <a:cs typeface="Calibri"/>
              </a:rPr>
              <a:t>ι  </a:t>
            </a:r>
            <a:r>
              <a:rPr sz="850" spc="75" dirty="0">
                <a:latin typeface="Calibri"/>
                <a:cs typeface="Calibri"/>
              </a:rPr>
              <a:t>σμός μέτρων </a:t>
            </a:r>
            <a:r>
              <a:rPr sz="850" spc="-180" dirty="0">
                <a:latin typeface="Calibri"/>
                <a:cs typeface="Calibri"/>
              </a:rPr>
              <a:t> </a:t>
            </a:r>
            <a:r>
              <a:rPr sz="850" spc="50" dirty="0">
                <a:latin typeface="Calibri"/>
                <a:cs typeface="Calibri"/>
              </a:rPr>
              <a:t>προστασίας </a:t>
            </a:r>
            <a:r>
              <a:rPr sz="850" spc="55" dirty="0">
                <a:latin typeface="Calibri"/>
                <a:cs typeface="Calibri"/>
              </a:rPr>
              <a:t> και </a:t>
            </a:r>
            <a:r>
              <a:rPr sz="850" spc="60" dirty="0">
                <a:latin typeface="Calibri"/>
                <a:cs typeface="Calibri"/>
              </a:rPr>
              <a:t> </a:t>
            </a:r>
            <a:r>
              <a:rPr sz="850" spc="65" dirty="0">
                <a:latin typeface="Calibri"/>
                <a:cs typeface="Calibri"/>
              </a:rPr>
              <a:t>ανίχνευσης</a:t>
            </a:r>
            <a:endParaRPr sz="850">
              <a:latin typeface="Calibri"/>
              <a:cs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62107" y="0"/>
            <a:ext cx="6681470" cy="6879590"/>
            <a:chOff x="4162107" y="0"/>
            <a:chExt cx="6681470"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4002" y="5207635"/>
              <a:ext cx="757555" cy="1644650"/>
            </a:xfrm>
            <a:custGeom>
              <a:avLst/>
              <a:gdLst/>
              <a:ahLst/>
              <a:cxnLst/>
              <a:rect l="l" t="t" r="r" b="b"/>
              <a:pathLst>
                <a:path w="757554" h="1644650">
                  <a:moveTo>
                    <a:pt x="579119" y="0"/>
                  </a:moveTo>
                  <a:lnTo>
                    <a:pt x="533082" y="6350"/>
                  </a:lnTo>
                  <a:lnTo>
                    <a:pt x="490537" y="24129"/>
                  </a:lnTo>
                  <a:lnTo>
                    <a:pt x="454025" y="52387"/>
                  </a:lnTo>
                  <a:lnTo>
                    <a:pt x="425767" y="89534"/>
                  </a:lnTo>
                  <a:lnTo>
                    <a:pt x="407034"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19" y="0"/>
                  </a:lnTo>
                  <a:close/>
                </a:path>
                <a:path w="757554" h="1644650">
                  <a:moveTo>
                    <a:pt x="663698" y="25399"/>
                  </a:moveTo>
                  <a:lnTo>
                    <a:pt x="570547" y="25399"/>
                  </a:lnTo>
                  <a:lnTo>
                    <a:pt x="619442" y="30797"/>
                  </a:lnTo>
                  <a:lnTo>
                    <a:pt x="673417" y="57467"/>
                  </a:lnTo>
                  <a:lnTo>
                    <a:pt x="712469" y="103822"/>
                  </a:lnTo>
                  <a:lnTo>
                    <a:pt x="731837" y="161289"/>
                  </a:lnTo>
                  <a:lnTo>
                    <a:pt x="732789" y="192087"/>
                  </a:lnTo>
                  <a:lnTo>
                    <a:pt x="727392" y="222884"/>
                  </a:lnTo>
                  <a:lnTo>
                    <a:pt x="344169" y="1644332"/>
                  </a:lnTo>
                  <a:lnTo>
                    <a:pt x="370522" y="1644332"/>
                  </a:lnTo>
                  <a:lnTo>
                    <a:pt x="751522" y="229234"/>
                  </a:lnTo>
                  <a:lnTo>
                    <a:pt x="757237" y="193674"/>
                  </a:lnTo>
                  <a:lnTo>
                    <a:pt x="756284" y="158114"/>
                  </a:lnTo>
                  <a:lnTo>
                    <a:pt x="733742" y="90804"/>
                  </a:lnTo>
                  <a:lnTo>
                    <a:pt x="687704"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80"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4162107" y="3302317"/>
              <a:ext cx="4302125" cy="877887"/>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a:spLocks noGrp="1"/>
          </p:cNvSpPr>
          <p:nvPr>
            <p:ph type="title"/>
          </p:nvPr>
        </p:nvSpPr>
        <p:spPr>
          <a:xfrm>
            <a:off x="1409382" y="703579"/>
            <a:ext cx="6484620" cy="464871"/>
          </a:xfrm>
          <a:prstGeom prst="rect">
            <a:avLst/>
          </a:prstGeom>
        </p:spPr>
        <p:txBody>
          <a:bodyPr vert="horz" wrap="square" lIns="0" tIns="41275" rIns="0" bIns="0" rtlCol="0">
            <a:spAutoFit/>
          </a:bodyPr>
          <a:lstStyle/>
          <a:p>
            <a:pPr marL="49530" marR="5080" indent="-37465">
              <a:lnSpc>
                <a:spcPts val="3279"/>
              </a:lnSpc>
              <a:spcBef>
                <a:spcPts val="325"/>
              </a:spcBef>
            </a:pPr>
            <a:r>
              <a:rPr sz="2850" spc="229" dirty="0">
                <a:solidFill>
                  <a:srgbClr val="000000"/>
                </a:solidFill>
              </a:rPr>
              <a:t>Σ</a:t>
            </a:r>
            <a:r>
              <a:rPr sz="2850" spc="130" dirty="0">
                <a:solidFill>
                  <a:srgbClr val="000000"/>
                </a:solidFill>
              </a:rPr>
              <a:t>ι</a:t>
            </a:r>
            <a:r>
              <a:rPr sz="2850" spc="195" dirty="0">
                <a:solidFill>
                  <a:srgbClr val="000000"/>
                </a:solidFill>
              </a:rPr>
              <a:t>δ</a:t>
            </a:r>
            <a:r>
              <a:rPr sz="2850" spc="215" dirty="0">
                <a:solidFill>
                  <a:srgbClr val="000000"/>
                </a:solidFill>
              </a:rPr>
              <a:t>η</a:t>
            </a:r>
            <a:r>
              <a:rPr sz="2850" spc="200" dirty="0">
                <a:solidFill>
                  <a:srgbClr val="000000"/>
                </a:solidFill>
              </a:rPr>
              <a:t>ρ</a:t>
            </a:r>
            <a:r>
              <a:rPr sz="2850" spc="204" dirty="0">
                <a:solidFill>
                  <a:srgbClr val="000000"/>
                </a:solidFill>
              </a:rPr>
              <a:t>ο</a:t>
            </a:r>
            <a:r>
              <a:rPr sz="2850" spc="200" dirty="0">
                <a:solidFill>
                  <a:srgbClr val="000000"/>
                </a:solidFill>
              </a:rPr>
              <a:t>δρ</a:t>
            </a:r>
            <a:r>
              <a:rPr sz="2850" spc="210" dirty="0">
                <a:solidFill>
                  <a:srgbClr val="000000"/>
                </a:solidFill>
              </a:rPr>
              <a:t>ο</a:t>
            </a:r>
            <a:r>
              <a:rPr sz="2850" spc="215" dirty="0">
                <a:solidFill>
                  <a:srgbClr val="000000"/>
                </a:solidFill>
              </a:rPr>
              <a:t>μ</a:t>
            </a:r>
            <a:r>
              <a:rPr sz="2850" spc="135" dirty="0">
                <a:solidFill>
                  <a:srgbClr val="000000"/>
                </a:solidFill>
              </a:rPr>
              <a:t>ι</a:t>
            </a:r>
            <a:r>
              <a:rPr sz="2850" spc="204" dirty="0">
                <a:solidFill>
                  <a:srgbClr val="000000"/>
                </a:solidFill>
              </a:rPr>
              <a:t>κό</a:t>
            </a:r>
            <a:r>
              <a:rPr sz="2850" spc="85" dirty="0">
                <a:solidFill>
                  <a:srgbClr val="000000"/>
                </a:solidFill>
              </a:rPr>
              <a:t>ς  </a:t>
            </a:r>
            <a:r>
              <a:rPr sz="2850" spc="195" dirty="0">
                <a:solidFill>
                  <a:srgbClr val="000000"/>
                </a:solidFill>
              </a:rPr>
              <a:t>φράχτης</a:t>
            </a:r>
            <a:r>
              <a:rPr sz="2850" spc="140" dirty="0">
                <a:solidFill>
                  <a:srgbClr val="000000"/>
                </a:solidFill>
              </a:rPr>
              <a:t> </a:t>
            </a:r>
            <a:r>
              <a:rPr sz="2850" spc="175" dirty="0">
                <a:solidFill>
                  <a:srgbClr val="000000"/>
                </a:solidFill>
              </a:rPr>
              <a:t>Cipher</a:t>
            </a:r>
            <a:endParaRPr sz="2850" dirty="0"/>
          </a:p>
        </p:txBody>
      </p:sp>
      <p:sp>
        <p:nvSpPr>
          <p:cNvPr id="15" name="object 15"/>
          <p:cNvSpPr txBox="1"/>
          <p:nvPr/>
        </p:nvSpPr>
        <p:spPr>
          <a:xfrm>
            <a:off x="259715" y="6643369"/>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9" name="object 9"/>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0" name="object 10"/>
          <p:cNvSpPr txBox="1"/>
          <p:nvPr/>
        </p:nvSpPr>
        <p:spPr>
          <a:xfrm>
            <a:off x="372109" y="2086609"/>
            <a:ext cx="11438255" cy="1221105"/>
          </a:xfrm>
          <a:prstGeom prst="rect">
            <a:avLst/>
          </a:prstGeom>
        </p:spPr>
        <p:txBody>
          <a:bodyPr vert="horz" wrap="square" lIns="0" tIns="12700" rIns="0" bIns="0" rtlCol="0">
            <a:spAutoFit/>
          </a:bodyPr>
          <a:lstStyle/>
          <a:p>
            <a:pPr marL="105410" indent="-92710">
              <a:lnSpc>
                <a:spcPct val="100000"/>
              </a:lnSpc>
              <a:spcBef>
                <a:spcPts val="100"/>
              </a:spcBef>
              <a:buClr>
                <a:srgbClr val="FFB800"/>
              </a:buClr>
              <a:buSzPct val="120000"/>
              <a:buFont typeface="MS Gothic"/>
              <a:buChar char="▪"/>
              <a:tabLst>
                <a:tab pos="105410" algn="l"/>
              </a:tabLst>
            </a:pPr>
            <a:r>
              <a:rPr sz="1250" spc="114" dirty="0">
                <a:latin typeface="Calibri"/>
                <a:cs typeface="Calibri"/>
              </a:rPr>
              <a:t>Η</a:t>
            </a:r>
            <a:r>
              <a:rPr sz="1250" spc="45" dirty="0">
                <a:latin typeface="Calibri"/>
                <a:cs typeface="Calibri"/>
              </a:rPr>
              <a:t> </a:t>
            </a:r>
            <a:r>
              <a:rPr sz="1250" spc="75" dirty="0">
                <a:latin typeface="Calibri"/>
                <a:cs typeface="Calibri"/>
              </a:rPr>
              <a:t>τεχνική</a:t>
            </a:r>
            <a:r>
              <a:rPr sz="1250" spc="50" dirty="0">
                <a:latin typeface="Calibri"/>
                <a:cs typeface="Calibri"/>
              </a:rPr>
              <a:t> </a:t>
            </a:r>
            <a:r>
              <a:rPr sz="1250" b="1" spc="60" dirty="0">
                <a:latin typeface="Calibri"/>
                <a:cs typeface="Calibri"/>
              </a:rPr>
              <a:t>rail</a:t>
            </a:r>
            <a:r>
              <a:rPr sz="1250" b="1" spc="45" dirty="0">
                <a:latin typeface="Calibri"/>
                <a:cs typeface="Calibri"/>
              </a:rPr>
              <a:t> </a:t>
            </a:r>
            <a:r>
              <a:rPr sz="1250" b="1" spc="80" dirty="0">
                <a:latin typeface="Calibri"/>
                <a:cs typeface="Calibri"/>
              </a:rPr>
              <a:t>fence</a:t>
            </a:r>
            <a:r>
              <a:rPr sz="1250" b="1" spc="50" dirty="0">
                <a:latin typeface="Calibri"/>
                <a:cs typeface="Calibri"/>
              </a:rPr>
              <a:t> </a:t>
            </a:r>
            <a:r>
              <a:rPr sz="1250" spc="70" dirty="0">
                <a:latin typeface="Calibri"/>
                <a:cs typeface="Calibri"/>
              </a:rPr>
              <a:t>είναι</a:t>
            </a:r>
            <a:r>
              <a:rPr sz="1250" spc="45" dirty="0">
                <a:latin typeface="Calibri"/>
                <a:cs typeface="Calibri"/>
              </a:rPr>
              <a:t> </a:t>
            </a:r>
            <a:r>
              <a:rPr sz="1250" spc="85" dirty="0">
                <a:latin typeface="Calibri"/>
                <a:cs typeface="Calibri"/>
              </a:rPr>
              <a:t>ένας</a:t>
            </a:r>
            <a:r>
              <a:rPr sz="1250" spc="40" dirty="0">
                <a:latin typeface="Calibri"/>
                <a:cs typeface="Calibri"/>
              </a:rPr>
              <a:t> </a:t>
            </a:r>
            <a:r>
              <a:rPr sz="1250" spc="100" dirty="0">
                <a:latin typeface="Calibri"/>
                <a:cs typeface="Calibri"/>
              </a:rPr>
              <a:t>από</a:t>
            </a:r>
            <a:r>
              <a:rPr sz="1250" spc="50" dirty="0">
                <a:latin typeface="Calibri"/>
                <a:cs typeface="Calibri"/>
              </a:rPr>
              <a:t> </a:t>
            </a:r>
            <a:r>
              <a:rPr sz="1250" spc="85" dirty="0">
                <a:latin typeface="Calibri"/>
                <a:cs typeface="Calibri"/>
              </a:rPr>
              <a:t>τους</a:t>
            </a:r>
            <a:r>
              <a:rPr sz="1250" spc="50" dirty="0">
                <a:latin typeface="Calibri"/>
                <a:cs typeface="Calibri"/>
              </a:rPr>
              <a:t> </a:t>
            </a:r>
            <a:r>
              <a:rPr sz="1250" b="1" spc="90" dirty="0">
                <a:latin typeface="Calibri"/>
                <a:cs typeface="Calibri"/>
              </a:rPr>
              <a:t>απλούστερους</a:t>
            </a:r>
            <a:r>
              <a:rPr sz="1250" b="1" spc="40" dirty="0">
                <a:latin typeface="Calibri"/>
                <a:cs typeface="Calibri"/>
              </a:rPr>
              <a:t> </a:t>
            </a:r>
            <a:r>
              <a:rPr sz="1250" spc="85" dirty="0">
                <a:latin typeface="Calibri"/>
                <a:cs typeface="Calibri"/>
              </a:rPr>
              <a:t>κωδικοποιητές</a:t>
            </a:r>
            <a:r>
              <a:rPr sz="1250" spc="45" dirty="0">
                <a:latin typeface="Calibri"/>
                <a:cs typeface="Calibri"/>
              </a:rPr>
              <a:t> </a:t>
            </a:r>
            <a:r>
              <a:rPr sz="1250" spc="85" dirty="0">
                <a:latin typeface="Calibri"/>
                <a:cs typeface="Calibri"/>
              </a:rPr>
              <a:t>μετατόπισης</a:t>
            </a:r>
            <a:r>
              <a:rPr sz="1250" spc="50" dirty="0">
                <a:latin typeface="Calibri"/>
                <a:cs typeface="Calibri"/>
              </a:rPr>
              <a:t> </a:t>
            </a:r>
            <a:r>
              <a:rPr sz="1250" spc="100" dirty="0">
                <a:latin typeface="Calibri"/>
                <a:cs typeface="Calibri"/>
              </a:rPr>
              <a:t>που</a:t>
            </a:r>
            <a:r>
              <a:rPr sz="1250" spc="45" dirty="0">
                <a:latin typeface="Calibri"/>
                <a:cs typeface="Calibri"/>
              </a:rPr>
              <a:t> </a:t>
            </a:r>
            <a:r>
              <a:rPr sz="1250" spc="85" dirty="0">
                <a:latin typeface="Calibri"/>
                <a:cs typeface="Calibri"/>
              </a:rPr>
              <a:t>χρησιμοποιούνται</a:t>
            </a:r>
            <a:r>
              <a:rPr sz="1250" spc="50" dirty="0">
                <a:latin typeface="Calibri"/>
                <a:cs typeface="Calibri"/>
              </a:rPr>
              <a:t> </a:t>
            </a:r>
            <a:r>
              <a:rPr sz="1250" spc="75" dirty="0">
                <a:latin typeface="Calibri"/>
                <a:cs typeface="Calibri"/>
              </a:rPr>
              <a:t>για</a:t>
            </a:r>
            <a:r>
              <a:rPr sz="1250" spc="50" dirty="0">
                <a:latin typeface="Calibri"/>
                <a:cs typeface="Calibri"/>
              </a:rPr>
              <a:t> </a:t>
            </a:r>
            <a:r>
              <a:rPr sz="1250" b="1" spc="85" dirty="0">
                <a:latin typeface="Calibri"/>
                <a:cs typeface="Calibri"/>
              </a:rPr>
              <a:t>κρυπτογράφηση.</a:t>
            </a:r>
            <a:endParaRPr sz="1250">
              <a:latin typeface="Calibri"/>
              <a:cs typeface="Calibri"/>
            </a:endParaRPr>
          </a:p>
          <a:p>
            <a:pPr>
              <a:lnSpc>
                <a:spcPct val="100000"/>
              </a:lnSpc>
              <a:spcBef>
                <a:spcPts val="55"/>
              </a:spcBef>
              <a:buClr>
                <a:srgbClr val="FFB800"/>
              </a:buClr>
              <a:buFont typeface="MS Gothic"/>
              <a:buChar char="▪"/>
            </a:pPr>
            <a:endParaRPr sz="1350">
              <a:latin typeface="Calibri"/>
              <a:cs typeface="Calibri"/>
            </a:endParaRPr>
          </a:p>
          <a:p>
            <a:pPr marL="105410" indent="-92710">
              <a:lnSpc>
                <a:spcPct val="100000"/>
              </a:lnSpc>
              <a:spcBef>
                <a:spcPts val="5"/>
              </a:spcBef>
              <a:buClr>
                <a:srgbClr val="FFB800"/>
              </a:buClr>
              <a:buSzPct val="120000"/>
              <a:buFont typeface="MS Gothic"/>
              <a:buChar char="▪"/>
              <a:tabLst>
                <a:tab pos="105410" algn="l"/>
              </a:tabLst>
            </a:pPr>
            <a:r>
              <a:rPr sz="1250" spc="80" dirty="0">
                <a:latin typeface="Calibri"/>
                <a:cs typeface="Calibri"/>
              </a:rPr>
              <a:t>Σε</a:t>
            </a:r>
            <a:r>
              <a:rPr sz="1250" spc="40" dirty="0">
                <a:latin typeface="Calibri"/>
                <a:cs typeface="Calibri"/>
              </a:rPr>
              <a:t> </a:t>
            </a:r>
            <a:r>
              <a:rPr sz="1250" spc="95" dirty="0">
                <a:latin typeface="Calibri"/>
                <a:cs typeface="Calibri"/>
              </a:rPr>
              <a:t>αυτή</a:t>
            </a:r>
            <a:r>
              <a:rPr sz="1250" spc="50" dirty="0">
                <a:latin typeface="Calibri"/>
                <a:cs typeface="Calibri"/>
              </a:rPr>
              <a:t> </a:t>
            </a:r>
            <a:r>
              <a:rPr sz="1250" b="1" spc="85" dirty="0">
                <a:latin typeface="Calibri"/>
                <a:cs typeface="Calibri"/>
              </a:rPr>
              <a:t>τη</a:t>
            </a:r>
            <a:r>
              <a:rPr sz="1250" b="1" spc="40" dirty="0">
                <a:latin typeface="Calibri"/>
                <a:cs typeface="Calibri"/>
              </a:rPr>
              <a:t> </a:t>
            </a:r>
            <a:r>
              <a:rPr sz="1250" b="1" spc="90" dirty="0">
                <a:latin typeface="Calibri"/>
                <a:cs typeface="Calibri"/>
              </a:rPr>
              <a:t>μέθοδο,</a:t>
            </a:r>
            <a:r>
              <a:rPr sz="1250" b="1" spc="50" dirty="0">
                <a:latin typeface="Calibri"/>
                <a:cs typeface="Calibri"/>
              </a:rPr>
              <a:t> </a:t>
            </a:r>
            <a:r>
              <a:rPr sz="1250" spc="85" dirty="0">
                <a:latin typeface="Calibri"/>
                <a:cs typeface="Calibri"/>
              </a:rPr>
              <a:t>το</a:t>
            </a:r>
            <a:r>
              <a:rPr sz="1250" spc="45" dirty="0">
                <a:latin typeface="Calibri"/>
                <a:cs typeface="Calibri"/>
              </a:rPr>
              <a:t> </a:t>
            </a:r>
            <a:r>
              <a:rPr sz="1250" b="1" spc="100" dirty="0">
                <a:latin typeface="Calibri"/>
                <a:cs typeface="Calibri"/>
              </a:rPr>
              <a:t>μήνυμα</a:t>
            </a:r>
            <a:r>
              <a:rPr sz="1250" b="1" spc="50" dirty="0">
                <a:latin typeface="Calibri"/>
                <a:cs typeface="Calibri"/>
              </a:rPr>
              <a:t> </a:t>
            </a:r>
            <a:r>
              <a:rPr sz="1250" spc="95" dirty="0">
                <a:latin typeface="Calibri"/>
                <a:cs typeface="Calibri"/>
              </a:rPr>
              <a:t>απλού</a:t>
            </a:r>
            <a:r>
              <a:rPr sz="1250" spc="40" dirty="0">
                <a:latin typeface="Calibri"/>
                <a:cs typeface="Calibri"/>
              </a:rPr>
              <a:t> </a:t>
            </a:r>
            <a:r>
              <a:rPr sz="1250" spc="80" dirty="0">
                <a:latin typeface="Calibri"/>
                <a:cs typeface="Calibri"/>
              </a:rPr>
              <a:t>κειμένου</a:t>
            </a:r>
            <a:r>
              <a:rPr sz="1250" spc="45" dirty="0">
                <a:latin typeface="Calibri"/>
                <a:cs typeface="Calibri"/>
              </a:rPr>
              <a:t> </a:t>
            </a:r>
            <a:r>
              <a:rPr sz="1250" b="1" spc="75" dirty="0">
                <a:latin typeface="Calibri"/>
                <a:cs typeface="Calibri"/>
              </a:rPr>
              <a:t>είναι</a:t>
            </a:r>
            <a:r>
              <a:rPr sz="1250" b="1" spc="45" dirty="0">
                <a:latin typeface="Calibri"/>
                <a:cs typeface="Calibri"/>
              </a:rPr>
              <a:t> </a:t>
            </a:r>
            <a:r>
              <a:rPr sz="1250" spc="90" dirty="0">
                <a:latin typeface="Calibri"/>
                <a:cs typeface="Calibri"/>
              </a:rPr>
              <a:t>τοποθετημένο</a:t>
            </a:r>
            <a:r>
              <a:rPr sz="1250" spc="50" dirty="0">
                <a:latin typeface="Calibri"/>
                <a:cs typeface="Calibri"/>
              </a:rPr>
              <a:t> </a:t>
            </a:r>
            <a:r>
              <a:rPr sz="1250" spc="90" dirty="0">
                <a:latin typeface="Calibri"/>
                <a:cs typeface="Calibri"/>
              </a:rPr>
              <a:t>σε</a:t>
            </a:r>
            <a:r>
              <a:rPr sz="1250" spc="45" dirty="0">
                <a:latin typeface="Calibri"/>
                <a:cs typeface="Calibri"/>
              </a:rPr>
              <a:t> </a:t>
            </a:r>
            <a:r>
              <a:rPr sz="1250" b="1" spc="95" dirty="0">
                <a:latin typeface="Calibri"/>
                <a:cs typeface="Calibri"/>
              </a:rPr>
              <a:t>σχήμα</a:t>
            </a:r>
            <a:r>
              <a:rPr sz="1250" b="1" spc="45" dirty="0">
                <a:latin typeface="Calibri"/>
                <a:cs typeface="Calibri"/>
              </a:rPr>
              <a:t> </a:t>
            </a:r>
            <a:r>
              <a:rPr sz="1250" b="1" spc="75" dirty="0">
                <a:latin typeface="Calibri"/>
                <a:cs typeface="Calibri"/>
              </a:rPr>
              <a:t>ζιγκ-ζαγκ</a:t>
            </a:r>
            <a:r>
              <a:rPr sz="1250" b="1" spc="45" dirty="0">
                <a:latin typeface="Calibri"/>
                <a:cs typeface="Calibri"/>
              </a:rPr>
              <a:t> </a:t>
            </a:r>
            <a:r>
              <a:rPr sz="1250" spc="90" dirty="0">
                <a:latin typeface="Calibri"/>
                <a:cs typeface="Calibri"/>
              </a:rPr>
              <a:t>σε</a:t>
            </a:r>
            <a:r>
              <a:rPr sz="1250" spc="40" dirty="0">
                <a:latin typeface="Calibri"/>
                <a:cs typeface="Calibri"/>
              </a:rPr>
              <a:t> </a:t>
            </a:r>
            <a:r>
              <a:rPr sz="1250" spc="90" dirty="0">
                <a:latin typeface="Calibri"/>
                <a:cs typeface="Calibri"/>
              </a:rPr>
              <a:t>πολλαπλές</a:t>
            </a:r>
            <a:r>
              <a:rPr sz="1250" spc="40" dirty="0">
                <a:latin typeface="Calibri"/>
                <a:cs typeface="Calibri"/>
              </a:rPr>
              <a:t> </a:t>
            </a:r>
            <a:r>
              <a:rPr sz="1250" spc="80" dirty="0">
                <a:latin typeface="Calibri"/>
                <a:cs typeface="Calibri"/>
              </a:rPr>
              <a:t>"ράγες"</a:t>
            </a:r>
            <a:r>
              <a:rPr sz="1250" spc="40" dirty="0">
                <a:latin typeface="Calibri"/>
                <a:cs typeface="Calibri"/>
              </a:rPr>
              <a:t> </a:t>
            </a:r>
            <a:r>
              <a:rPr sz="1250" spc="100" dirty="0">
                <a:latin typeface="Calibri"/>
                <a:cs typeface="Calibri"/>
              </a:rPr>
              <a:t>ή</a:t>
            </a:r>
            <a:r>
              <a:rPr sz="1250" spc="45" dirty="0">
                <a:latin typeface="Calibri"/>
                <a:cs typeface="Calibri"/>
              </a:rPr>
              <a:t> </a:t>
            </a:r>
            <a:r>
              <a:rPr sz="1250" b="1" spc="75" dirty="0">
                <a:latin typeface="Calibri"/>
                <a:cs typeface="Calibri"/>
              </a:rPr>
              <a:t>σειρές</a:t>
            </a:r>
            <a:r>
              <a:rPr sz="1250" spc="75" dirty="0">
                <a:latin typeface="Calibri"/>
                <a:cs typeface="Calibri"/>
              </a:rPr>
              <a:t>.</a:t>
            </a:r>
            <a:endParaRPr sz="1250">
              <a:latin typeface="Calibri"/>
              <a:cs typeface="Calibri"/>
            </a:endParaRPr>
          </a:p>
          <a:p>
            <a:pPr>
              <a:lnSpc>
                <a:spcPct val="100000"/>
              </a:lnSpc>
              <a:spcBef>
                <a:spcPts val="5"/>
              </a:spcBef>
              <a:buClr>
                <a:srgbClr val="FFB800"/>
              </a:buClr>
              <a:buFont typeface="MS Gothic"/>
              <a:buChar char="▪"/>
            </a:pPr>
            <a:endParaRPr sz="1400">
              <a:latin typeface="Calibri"/>
              <a:cs typeface="Calibri"/>
            </a:endParaRPr>
          </a:p>
          <a:p>
            <a:pPr marL="104139" marR="5080" indent="-91440">
              <a:lnSpc>
                <a:spcPct val="100000"/>
              </a:lnSpc>
              <a:buClr>
                <a:srgbClr val="FFB800"/>
              </a:buClr>
              <a:buSzPct val="120000"/>
              <a:buFont typeface="MS Gothic"/>
              <a:buChar char="▪"/>
              <a:tabLst>
                <a:tab pos="104139" algn="l"/>
              </a:tabLst>
            </a:pPr>
            <a:r>
              <a:rPr sz="1250" spc="75" dirty="0">
                <a:latin typeface="Calibri"/>
                <a:cs typeface="Calibri"/>
              </a:rPr>
              <a:t>Για</a:t>
            </a:r>
            <a:r>
              <a:rPr sz="1250" spc="45" dirty="0">
                <a:latin typeface="Calibri"/>
                <a:cs typeface="Calibri"/>
              </a:rPr>
              <a:t> </a:t>
            </a:r>
            <a:r>
              <a:rPr sz="1250" spc="85" dirty="0">
                <a:latin typeface="Calibri"/>
                <a:cs typeface="Calibri"/>
              </a:rPr>
              <a:t>παράδειγμα,</a:t>
            </a:r>
            <a:r>
              <a:rPr sz="1250" spc="50" dirty="0">
                <a:latin typeface="Calibri"/>
                <a:cs typeface="Calibri"/>
              </a:rPr>
              <a:t> </a:t>
            </a:r>
            <a:r>
              <a:rPr sz="1250" spc="75" dirty="0">
                <a:latin typeface="Calibri"/>
                <a:cs typeface="Calibri"/>
              </a:rPr>
              <a:t>για</a:t>
            </a:r>
            <a:r>
              <a:rPr sz="1250" spc="45" dirty="0">
                <a:latin typeface="Calibri"/>
                <a:cs typeface="Calibri"/>
              </a:rPr>
              <a:t> </a:t>
            </a:r>
            <a:r>
              <a:rPr sz="1250" spc="85" dirty="0">
                <a:latin typeface="Calibri"/>
                <a:cs typeface="Calibri"/>
              </a:rPr>
              <a:t>την</a:t>
            </a:r>
            <a:r>
              <a:rPr sz="1250" spc="50" dirty="0">
                <a:latin typeface="Calibri"/>
                <a:cs typeface="Calibri"/>
              </a:rPr>
              <a:t> </a:t>
            </a:r>
            <a:r>
              <a:rPr sz="1250" spc="95" dirty="0">
                <a:latin typeface="Calibri"/>
                <a:cs typeface="Calibri"/>
              </a:rPr>
              <a:t>κρυπτογράφηση</a:t>
            </a:r>
            <a:r>
              <a:rPr sz="1250" spc="55" dirty="0">
                <a:latin typeface="Calibri"/>
                <a:cs typeface="Calibri"/>
              </a:rPr>
              <a:t> </a:t>
            </a:r>
            <a:r>
              <a:rPr sz="1250" spc="90" dirty="0">
                <a:latin typeface="Calibri"/>
                <a:cs typeface="Calibri"/>
              </a:rPr>
              <a:t>του</a:t>
            </a:r>
            <a:r>
              <a:rPr sz="1250" spc="45" dirty="0">
                <a:latin typeface="Calibri"/>
                <a:cs typeface="Calibri"/>
              </a:rPr>
              <a:t> </a:t>
            </a:r>
            <a:r>
              <a:rPr sz="1250" spc="90" dirty="0">
                <a:latin typeface="Calibri"/>
                <a:cs typeface="Calibri"/>
              </a:rPr>
              <a:t>μηνύματος</a:t>
            </a:r>
            <a:r>
              <a:rPr sz="1250" spc="55" dirty="0">
                <a:latin typeface="Calibri"/>
                <a:cs typeface="Calibri"/>
              </a:rPr>
              <a:t> </a:t>
            </a:r>
            <a:r>
              <a:rPr sz="1250" spc="120" dirty="0">
                <a:latin typeface="Calibri"/>
                <a:cs typeface="Calibri"/>
              </a:rPr>
              <a:t>me</a:t>
            </a:r>
            <a:r>
              <a:rPr sz="1250" spc="45" dirty="0">
                <a:latin typeface="Calibri"/>
                <a:cs typeface="Calibri"/>
              </a:rPr>
              <a:t> </a:t>
            </a:r>
            <a:r>
              <a:rPr sz="1250" b="1" spc="70" dirty="0">
                <a:latin typeface="Calibri"/>
                <a:cs typeface="Calibri"/>
              </a:rPr>
              <a:t>after</a:t>
            </a:r>
            <a:r>
              <a:rPr sz="1250" b="1" spc="50" dirty="0">
                <a:latin typeface="Calibri"/>
                <a:cs typeface="Calibri"/>
              </a:rPr>
              <a:t> </a:t>
            </a:r>
            <a:r>
              <a:rPr sz="1250" b="1" spc="80" dirty="0">
                <a:latin typeface="Calibri"/>
                <a:cs typeface="Calibri"/>
              </a:rPr>
              <a:t>toga</a:t>
            </a:r>
            <a:r>
              <a:rPr sz="1250" b="1" spc="45" dirty="0">
                <a:latin typeface="Calibri"/>
                <a:cs typeface="Calibri"/>
              </a:rPr>
              <a:t> </a:t>
            </a:r>
            <a:r>
              <a:rPr sz="1250" b="1" spc="80" dirty="0">
                <a:latin typeface="Calibri"/>
                <a:cs typeface="Calibri"/>
              </a:rPr>
              <a:t>party"</a:t>
            </a:r>
            <a:r>
              <a:rPr sz="1250" b="1" spc="40" dirty="0">
                <a:latin typeface="Calibri"/>
                <a:cs typeface="Calibri"/>
              </a:rPr>
              <a:t> </a:t>
            </a:r>
            <a:r>
              <a:rPr sz="1250" b="1" spc="95" dirty="0">
                <a:latin typeface="Calibri"/>
                <a:cs typeface="Calibri"/>
              </a:rPr>
              <a:t>με</a:t>
            </a:r>
            <a:r>
              <a:rPr sz="1250" b="1" spc="55" dirty="0">
                <a:latin typeface="Calibri"/>
                <a:cs typeface="Calibri"/>
              </a:rPr>
              <a:t> </a:t>
            </a:r>
            <a:r>
              <a:rPr sz="1250" spc="95" dirty="0">
                <a:latin typeface="Calibri"/>
                <a:cs typeface="Calibri"/>
              </a:rPr>
              <a:t>βάθος</a:t>
            </a:r>
            <a:r>
              <a:rPr sz="1250" spc="45" dirty="0">
                <a:latin typeface="Calibri"/>
                <a:cs typeface="Calibri"/>
              </a:rPr>
              <a:t> </a:t>
            </a:r>
            <a:r>
              <a:rPr sz="1250" spc="90" dirty="0">
                <a:latin typeface="Calibri"/>
                <a:cs typeface="Calibri"/>
              </a:rPr>
              <a:t>φράχτη</a:t>
            </a:r>
            <a:r>
              <a:rPr sz="1250" spc="55" dirty="0">
                <a:latin typeface="Calibri"/>
                <a:cs typeface="Calibri"/>
              </a:rPr>
              <a:t> </a:t>
            </a:r>
            <a:r>
              <a:rPr sz="1250" spc="90" dirty="0">
                <a:latin typeface="Calibri"/>
                <a:cs typeface="Calibri"/>
              </a:rPr>
              <a:t>ράγας</a:t>
            </a:r>
            <a:r>
              <a:rPr sz="1250" spc="45" dirty="0">
                <a:latin typeface="Calibri"/>
                <a:cs typeface="Calibri"/>
              </a:rPr>
              <a:t> </a:t>
            </a:r>
            <a:r>
              <a:rPr sz="1250" b="1" spc="70" dirty="0">
                <a:latin typeface="Calibri"/>
                <a:cs typeface="Calibri"/>
              </a:rPr>
              <a:t>2,</a:t>
            </a:r>
            <a:r>
              <a:rPr sz="1250" b="1" spc="40" dirty="0">
                <a:latin typeface="Calibri"/>
                <a:cs typeface="Calibri"/>
              </a:rPr>
              <a:t> </a:t>
            </a:r>
            <a:r>
              <a:rPr sz="1250" b="1" spc="85" dirty="0">
                <a:latin typeface="Calibri"/>
                <a:cs typeface="Calibri"/>
              </a:rPr>
              <a:t>το</a:t>
            </a:r>
            <a:r>
              <a:rPr sz="1250" b="1" spc="50" dirty="0">
                <a:latin typeface="Calibri"/>
                <a:cs typeface="Calibri"/>
              </a:rPr>
              <a:t> </a:t>
            </a:r>
            <a:r>
              <a:rPr sz="1250" spc="95" dirty="0">
                <a:latin typeface="Calibri"/>
                <a:cs typeface="Calibri"/>
              </a:rPr>
              <a:t>απλό</a:t>
            </a:r>
            <a:r>
              <a:rPr sz="1250" spc="40" dirty="0">
                <a:latin typeface="Calibri"/>
                <a:cs typeface="Calibri"/>
              </a:rPr>
              <a:t> </a:t>
            </a:r>
            <a:r>
              <a:rPr sz="1250" spc="80" dirty="0">
                <a:latin typeface="Calibri"/>
                <a:cs typeface="Calibri"/>
              </a:rPr>
              <a:t>κείμενο</a:t>
            </a:r>
            <a:r>
              <a:rPr sz="1250" spc="50" dirty="0">
                <a:latin typeface="Calibri"/>
                <a:cs typeface="Calibri"/>
              </a:rPr>
              <a:t> </a:t>
            </a:r>
            <a:r>
              <a:rPr sz="1250" spc="85" dirty="0">
                <a:latin typeface="Calibri"/>
                <a:cs typeface="Calibri"/>
              </a:rPr>
              <a:t>εγγράφεται</a:t>
            </a:r>
            <a:r>
              <a:rPr sz="1250" spc="45" dirty="0">
                <a:latin typeface="Calibri"/>
                <a:cs typeface="Calibri"/>
              </a:rPr>
              <a:t> </a:t>
            </a:r>
            <a:r>
              <a:rPr sz="1250" spc="85" dirty="0">
                <a:latin typeface="Calibri"/>
                <a:cs typeface="Calibri"/>
              </a:rPr>
              <a:t>διαγώνια</a:t>
            </a:r>
            <a:r>
              <a:rPr sz="1250" spc="50" dirty="0">
                <a:latin typeface="Calibri"/>
                <a:cs typeface="Calibri"/>
              </a:rPr>
              <a:t> </a:t>
            </a:r>
            <a:r>
              <a:rPr sz="1250" spc="90" dirty="0">
                <a:latin typeface="Calibri"/>
                <a:cs typeface="Calibri"/>
              </a:rPr>
              <a:t>σε</a:t>
            </a:r>
            <a:r>
              <a:rPr sz="1250" spc="50" dirty="0">
                <a:latin typeface="Calibri"/>
                <a:cs typeface="Calibri"/>
              </a:rPr>
              <a:t> </a:t>
            </a:r>
            <a:r>
              <a:rPr sz="1250" b="1" spc="100" dirty="0">
                <a:latin typeface="Calibri"/>
                <a:cs typeface="Calibri"/>
              </a:rPr>
              <a:t>δύο </a:t>
            </a:r>
            <a:r>
              <a:rPr sz="1250" b="1" spc="-270" dirty="0">
                <a:latin typeface="Calibri"/>
                <a:cs typeface="Calibri"/>
              </a:rPr>
              <a:t> </a:t>
            </a:r>
            <a:r>
              <a:rPr sz="1250" b="1" spc="85" dirty="0">
                <a:latin typeface="Calibri"/>
                <a:cs typeface="Calibri"/>
              </a:rPr>
              <a:t>γραμμές.</a:t>
            </a:r>
            <a:endParaRPr sz="1250">
              <a:latin typeface="Calibri"/>
              <a:cs typeface="Calibri"/>
            </a:endParaRPr>
          </a:p>
        </p:txBody>
      </p:sp>
      <p:sp>
        <p:nvSpPr>
          <p:cNvPr id="11" name="object 11"/>
          <p:cNvSpPr txBox="1"/>
          <p:nvPr/>
        </p:nvSpPr>
        <p:spPr>
          <a:xfrm>
            <a:off x="372109" y="4766627"/>
            <a:ext cx="9531350" cy="215900"/>
          </a:xfrm>
          <a:prstGeom prst="rect">
            <a:avLst/>
          </a:prstGeom>
        </p:spPr>
        <p:txBody>
          <a:bodyPr vert="horz" wrap="square" lIns="0" tIns="12700" rIns="0" bIns="0" rtlCol="0">
            <a:spAutoFit/>
          </a:bodyPr>
          <a:lstStyle/>
          <a:p>
            <a:pPr marL="105410" indent="-92710">
              <a:lnSpc>
                <a:spcPct val="100000"/>
              </a:lnSpc>
              <a:spcBef>
                <a:spcPts val="100"/>
              </a:spcBef>
              <a:buClr>
                <a:srgbClr val="FFB800"/>
              </a:buClr>
              <a:buSzPct val="120000"/>
              <a:buFont typeface="MS Gothic"/>
              <a:buChar char="▪"/>
              <a:tabLst>
                <a:tab pos="105410" algn="l"/>
              </a:tabLst>
            </a:pPr>
            <a:r>
              <a:rPr sz="1250" spc="95" dirty="0">
                <a:latin typeface="Calibri"/>
                <a:cs typeface="Calibri"/>
              </a:rPr>
              <a:t>Το</a:t>
            </a:r>
            <a:r>
              <a:rPr sz="1250" spc="45" dirty="0">
                <a:latin typeface="Calibri"/>
                <a:cs typeface="Calibri"/>
              </a:rPr>
              <a:t> </a:t>
            </a:r>
            <a:r>
              <a:rPr sz="1250" spc="95" dirty="0">
                <a:latin typeface="Calibri"/>
                <a:cs typeface="Calibri"/>
              </a:rPr>
              <a:t>κρυπτογραφημένο</a:t>
            </a:r>
            <a:r>
              <a:rPr sz="1250" spc="45" dirty="0">
                <a:latin typeface="Calibri"/>
                <a:cs typeface="Calibri"/>
              </a:rPr>
              <a:t> </a:t>
            </a:r>
            <a:r>
              <a:rPr sz="1250" spc="95" dirty="0">
                <a:latin typeface="Calibri"/>
                <a:cs typeface="Calibri"/>
              </a:rPr>
              <a:t>κρυπτογραφημένο</a:t>
            </a:r>
            <a:r>
              <a:rPr sz="1250" spc="45" dirty="0">
                <a:latin typeface="Calibri"/>
                <a:cs typeface="Calibri"/>
              </a:rPr>
              <a:t> </a:t>
            </a:r>
            <a:r>
              <a:rPr sz="1250" spc="80" dirty="0">
                <a:latin typeface="Calibri"/>
                <a:cs typeface="Calibri"/>
              </a:rPr>
              <a:t>κείμενο</a:t>
            </a:r>
            <a:r>
              <a:rPr sz="1250" spc="50" dirty="0">
                <a:latin typeface="Calibri"/>
                <a:cs typeface="Calibri"/>
              </a:rPr>
              <a:t> </a:t>
            </a:r>
            <a:r>
              <a:rPr sz="1250" spc="80" dirty="0">
                <a:latin typeface="Calibri"/>
                <a:cs typeface="Calibri"/>
              </a:rPr>
              <a:t>σχηματίζεται</a:t>
            </a:r>
            <a:r>
              <a:rPr sz="1250" spc="50" dirty="0">
                <a:latin typeface="Calibri"/>
                <a:cs typeface="Calibri"/>
              </a:rPr>
              <a:t> </a:t>
            </a:r>
            <a:r>
              <a:rPr sz="1250" spc="90" dirty="0">
                <a:latin typeface="Calibri"/>
                <a:cs typeface="Calibri"/>
              </a:rPr>
              <a:t>στη</a:t>
            </a:r>
            <a:r>
              <a:rPr sz="1250" spc="45" dirty="0">
                <a:latin typeface="Calibri"/>
                <a:cs typeface="Calibri"/>
              </a:rPr>
              <a:t> </a:t>
            </a:r>
            <a:r>
              <a:rPr sz="1250" spc="80" dirty="0">
                <a:latin typeface="Calibri"/>
                <a:cs typeface="Calibri"/>
              </a:rPr>
              <a:t>συνέχεια</a:t>
            </a:r>
            <a:r>
              <a:rPr sz="1250" spc="50" dirty="0">
                <a:latin typeface="Calibri"/>
                <a:cs typeface="Calibri"/>
              </a:rPr>
              <a:t> </a:t>
            </a:r>
            <a:r>
              <a:rPr sz="1250" spc="85" dirty="0">
                <a:latin typeface="Calibri"/>
                <a:cs typeface="Calibri"/>
              </a:rPr>
              <a:t>διαβάζοντας</a:t>
            </a:r>
            <a:r>
              <a:rPr sz="1250" spc="50" dirty="0">
                <a:latin typeface="Calibri"/>
                <a:cs typeface="Calibri"/>
              </a:rPr>
              <a:t> </a:t>
            </a:r>
            <a:r>
              <a:rPr sz="1250" spc="85" dirty="0">
                <a:latin typeface="Calibri"/>
                <a:cs typeface="Calibri"/>
              </a:rPr>
              <a:t>τους</a:t>
            </a:r>
            <a:r>
              <a:rPr sz="1250" spc="45" dirty="0">
                <a:latin typeface="Calibri"/>
                <a:cs typeface="Calibri"/>
              </a:rPr>
              <a:t> </a:t>
            </a:r>
            <a:r>
              <a:rPr sz="1250" spc="85" dirty="0">
                <a:latin typeface="Calibri"/>
                <a:cs typeface="Calibri"/>
              </a:rPr>
              <a:t>χαρακτήρες</a:t>
            </a:r>
            <a:r>
              <a:rPr sz="1250" spc="50" dirty="0">
                <a:latin typeface="Calibri"/>
                <a:cs typeface="Calibri"/>
              </a:rPr>
              <a:t> </a:t>
            </a:r>
            <a:r>
              <a:rPr sz="1250" b="1" spc="85" dirty="0">
                <a:latin typeface="Calibri"/>
                <a:cs typeface="Calibri"/>
              </a:rPr>
              <a:t>σειρά</a:t>
            </a:r>
            <a:r>
              <a:rPr sz="1250" b="1" spc="45" dirty="0">
                <a:latin typeface="Calibri"/>
                <a:cs typeface="Calibri"/>
              </a:rPr>
              <a:t> </a:t>
            </a:r>
            <a:r>
              <a:rPr sz="1250" spc="90" dirty="0">
                <a:latin typeface="Calibri"/>
                <a:cs typeface="Calibri"/>
              </a:rPr>
              <a:t>προς</a:t>
            </a:r>
            <a:r>
              <a:rPr sz="1250" spc="40" dirty="0">
                <a:latin typeface="Calibri"/>
                <a:cs typeface="Calibri"/>
              </a:rPr>
              <a:t> </a:t>
            </a:r>
            <a:r>
              <a:rPr sz="1250" b="1" spc="60" dirty="0">
                <a:latin typeface="Calibri"/>
                <a:cs typeface="Calibri"/>
              </a:rPr>
              <a:t>σειρά.</a:t>
            </a:r>
            <a:endParaRPr sz="1250">
              <a:latin typeface="Calibri"/>
              <a:cs typeface="Calibri"/>
            </a:endParaRPr>
          </a:p>
        </p:txBody>
      </p:sp>
      <p:sp>
        <p:nvSpPr>
          <p:cNvPr id="12" name="object 12"/>
          <p:cNvSpPr txBox="1"/>
          <p:nvPr/>
        </p:nvSpPr>
        <p:spPr>
          <a:xfrm>
            <a:off x="4190522" y="5614158"/>
            <a:ext cx="7772878" cy="205184"/>
          </a:xfrm>
          <a:prstGeom prst="rect">
            <a:avLst/>
          </a:prstGeom>
        </p:spPr>
        <p:txBody>
          <a:bodyPr vert="horz" wrap="square" lIns="0" tIns="12700" rIns="0" bIns="0" rtlCol="0">
            <a:spAutoFit/>
          </a:bodyPr>
          <a:lstStyle/>
          <a:p>
            <a:pPr marL="12700">
              <a:lnSpc>
                <a:spcPct val="100000"/>
              </a:lnSpc>
              <a:spcBef>
                <a:spcPts val="100"/>
              </a:spcBef>
            </a:pPr>
            <a:r>
              <a:rPr sz="1250" b="1" spc="90" dirty="0">
                <a:latin typeface="Calibri"/>
                <a:cs typeface="Calibri"/>
              </a:rPr>
              <a:t>κρυπτογράφησης</a:t>
            </a:r>
            <a:r>
              <a:rPr sz="1250" b="1" spc="40" dirty="0">
                <a:latin typeface="Calibri"/>
                <a:cs typeface="Calibri"/>
              </a:rPr>
              <a:t> </a:t>
            </a:r>
            <a:r>
              <a:rPr sz="1250" b="1" spc="95" dirty="0">
                <a:latin typeface="Calibri"/>
                <a:cs typeface="Calibri"/>
              </a:rPr>
              <a:t>αλλά</a:t>
            </a:r>
            <a:r>
              <a:rPr sz="1250" b="1" spc="45" dirty="0">
                <a:latin typeface="Calibri"/>
                <a:cs typeface="Calibri"/>
              </a:rPr>
              <a:t> </a:t>
            </a:r>
            <a:r>
              <a:rPr sz="1250" b="1" spc="90" dirty="0">
                <a:latin typeface="Calibri"/>
                <a:cs typeface="Calibri"/>
              </a:rPr>
              <a:t>μπορεί</a:t>
            </a:r>
            <a:r>
              <a:rPr sz="1250" b="1" spc="50" dirty="0">
                <a:latin typeface="Calibri"/>
                <a:cs typeface="Calibri"/>
              </a:rPr>
              <a:t> </a:t>
            </a:r>
            <a:r>
              <a:rPr sz="1250" b="1" spc="100" dirty="0">
                <a:latin typeface="Calibri"/>
                <a:cs typeface="Calibri"/>
              </a:rPr>
              <a:t>να</a:t>
            </a:r>
            <a:r>
              <a:rPr sz="1250" b="1" spc="45" dirty="0">
                <a:latin typeface="Calibri"/>
                <a:cs typeface="Calibri"/>
              </a:rPr>
              <a:t> </a:t>
            </a:r>
            <a:r>
              <a:rPr sz="1250" b="1" spc="95" dirty="0">
                <a:latin typeface="Calibri"/>
                <a:cs typeface="Calibri"/>
              </a:rPr>
              <a:t>μην</a:t>
            </a:r>
            <a:r>
              <a:rPr sz="1250" b="1" spc="50" dirty="0">
                <a:latin typeface="Calibri"/>
                <a:cs typeface="Calibri"/>
              </a:rPr>
              <a:t> </a:t>
            </a:r>
            <a:r>
              <a:rPr sz="1250" b="1" spc="75" dirty="0">
                <a:latin typeface="Calibri"/>
                <a:cs typeface="Calibri"/>
              </a:rPr>
              <a:t>είναι</a:t>
            </a:r>
            <a:r>
              <a:rPr sz="1250" b="1" spc="45" dirty="0">
                <a:latin typeface="Calibri"/>
                <a:cs typeface="Calibri"/>
              </a:rPr>
              <a:t> </a:t>
            </a:r>
            <a:r>
              <a:rPr sz="1250" b="1" spc="95" dirty="0">
                <a:latin typeface="Calibri"/>
                <a:cs typeface="Calibri"/>
              </a:rPr>
              <a:t>ασφαλές</a:t>
            </a:r>
            <a:r>
              <a:rPr sz="1250" b="1" spc="375" dirty="0">
                <a:latin typeface="Calibri"/>
                <a:cs typeface="Calibri"/>
              </a:rPr>
              <a:t> </a:t>
            </a:r>
            <a:r>
              <a:rPr sz="1250" b="1" spc="80" dirty="0">
                <a:latin typeface="Calibri"/>
                <a:cs typeface="Calibri"/>
              </a:rPr>
              <a:t>έναντι</a:t>
            </a:r>
            <a:r>
              <a:rPr lang="el-GR" sz="1250" b="1" spc="80" dirty="0">
                <a:latin typeface="Calibri"/>
                <a:cs typeface="Calibri"/>
              </a:rPr>
              <a:t> μεθόδων</a:t>
            </a:r>
            <a:r>
              <a:rPr sz="1250" b="1" spc="45" dirty="0">
                <a:latin typeface="Calibri"/>
                <a:cs typeface="Calibri"/>
              </a:rPr>
              <a:t> </a:t>
            </a:r>
            <a:r>
              <a:rPr sz="1250" b="1" spc="90" dirty="0">
                <a:latin typeface="Calibri"/>
                <a:cs typeface="Calibri"/>
              </a:rPr>
              <a:t>προηγμένης</a:t>
            </a:r>
            <a:r>
              <a:rPr sz="1250" b="1" spc="55" dirty="0">
                <a:latin typeface="Calibri"/>
                <a:cs typeface="Calibri"/>
              </a:rPr>
              <a:t> </a:t>
            </a:r>
            <a:r>
              <a:rPr sz="1250" b="1" spc="90" dirty="0">
                <a:latin typeface="Calibri"/>
                <a:cs typeface="Calibri"/>
              </a:rPr>
              <a:t>κρυπτανάλυσης.</a:t>
            </a:r>
            <a:endParaRPr sz="1250" dirty="0">
              <a:latin typeface="Calibri"/>
              <a:cs typeface="Calibri"/>
            </a:endParaRPr>
          </a:p>
        </p:txBody>
      </p:sp>
      <p:sp>
        <p:nvSpPr>
          <p:cNvPr id="13" name="object 13"/>
          <p:cNvSpPr txBox="1"/>
          <p:nvPr/>
        </p:nvSpPr>
        <p:spPr>
          <a:xfrm>
            <a:off x="170497" y="5609914"/>
            <a:ext cx="3969385" cy="442595"/>
          </a:xfrm>
          <a:prstGeom prst="rect">
            <a:avLst/>
          </a:prstGeom>
        </p:spPr>
        <p:txBody>
          <a:bodyPr vert="horz" wrap="square" lIns="0" tIns="30480" rIns="0" bIns="0" rtlCol="0">
            <a:spAutoFit/>
          </a:bodyPr>
          <a:lstStyle/>
          <a:p>
            <a:pPr marL="105410" indent="-92710">
              <a:lnSpc>
                <a:spcPct val="100000"/>
              </a:lnSpc>
              <a:spcBef>
                <a:spcPts val="240"/>
              </a:spcBef>
              <a:buClr>
                <a:srgbClr val="FFB800"/>
              </a:buClr>
              <a:buSzPct val="120000"/>
              <a:buFont typeface="MS Gothic"/>
              <a:buChar char="▪"/>
              <a:tabLst>
                <a:tab pos="105410" algn="l"/>
                <a:tab pos="768985" algn="l"/>
                <a:tab pos="1466850" algn="l"/>
                <a:tab pos="2230120" algn="l"/>
                <a:tab pos="2649220" algn="l"/>
                <a:tab pos="3345815" algn="l"/>
              </a:tabLst>
            </a:pPr>
            <a:r>
              <a:rPr sz="1250" spc="100" dirty="0">
                <a:latin typeface="Calibri"/>
                <a:cs typeface="Calibri"/>
              </a:rPr>
              <a:t>Αυ</a:t>
            </a:r>
            <a:r>
              <a:rPr sz="1250" spc="70" dirty="0">
                <a:latin typeface="Calibri"/>
                <a:cs typeface="Calibri"/>
              </a:rPr>
              <a:t>τ</a:t>
            </a:r>
            <a:r>
              <a:rPr sz="1250" spc="100" dirty="0">
                <a:latin typeface="Calibri"/>
                <a:cs typeface="Calibri"/>
              </a:rPr>
              <a:t>ή</a:t>
            </a:r>
            <a:r>
              <a:rPr sz="1250" spc="40" dirty="0">
                <a:latin typeface="Calibri"/>
                <a:cs typeface="Calibri"/>
              </a:rPr>
              <a:t> </a:t>
            </a:r>
            <a:r>
              <a:rPr sz="1250" spc="100" dirty="0">
                <a:latin typeface="Calibri"/>
                <a:cs typeface="Calibri"/>
              </a:rPr>
              <a:t>η</a:t>
            </a:r>
            <a:r>
              <a:rPr sz="1250" dirty="0">
                <a:latin typeface="Calibri"/>
                <a:cs typeface="Calibri"/>
              </a:rPr>
              <a:t>	</a:t>
            </a:r>
            <a:r>
              <a:rPr sz="1250" spc="70" dirty="0">
                <a:latin typeface="Calibri"/>
                <a:cs typeface="Calibri"/>
              </a:rPr>
              <a:t>τ</a:t>
            </a:r>
            <a:r>
              <a:rPr sz="1250" spc="80" dirty="0">
                <a:latin typeface="Calibri"/>
                <a:cs typeface="Calibri"/>
              </a:rPr>
              <a:t>εχν</a:t>
            </a:r>
            <a:r>
              <a:rPr sz="1250" spc="60" dirty="0">
                <a:latin typeface="Calibri"/>
                <a:cs typeface="Calibri"/>
              </a:rPr>
              <a:t>ικ</a:t>
            </a:r>
            <a:r>
              <a:rPr sz="1250" spc="100" dirty="0">
                <a:latin typeface="Calibri"/>
                <a:cs typeface="Calibri"/>
              </a:rPr>
              <a:t>ή</a:t>
            </a:r>
            <a:r>
              <a:rPr sz="1250" dirty="0">
                <a:latin typeface="Calibri"/>
                <a:cs typeface="Calibri"/>
              </a:rPr>
              <a:t>	</a:t>
            </a:r>
            <a:r>
              <a:rPr sz="1250" b="1" spc="105" dirty="0">
                <a:latin typeface="Calibri"/>
                <a:cs typeface="Calibri"/>
              </a:rPr>
              <a:t>πα</a:t>
            </a:r>
            <a:r>
              <a:rPr sz="1250" b="1" spc="85" dirty="0">
                <a:latin typeface="Calibri"/>
                <a:cs typeface="Calibri"/>
              </a:rPr>
              <a:t>ρέχ</a:t>
            </a:r>
            <a:r>
              <a:rPr sz="1250" b="1" spc="80" dirty="0">
                <a:latin typeface="Calibri"/>
                <a:cs typeface="Calibri"/>
              </a:rPr>
              <a:t>ε</a:t>
            </a:r>
            <a:r>
              <a:rPr sz="1250" b="1" spc="50" dirty="0">
                <a:latin typeface="Calibri"/>
                <a:cs typeface="Calibri"/>
              </a:rPr>
              <a:t>ι</a:t>
            </a:r>
            <a:r>
              <a:rPr sz="1250" b="1" dirty="0">
                <a:latin typeface="Calibri"/>
                <a:cs typeface="Calibri"/>
              </a:rPr>
              <a:t>	</a:t>
            </a:r>
            <a:r>
              <a:rPr sz="1250" spc="80" dirty="0">
                <a:latin typeface="Calibri"/>
                <a:cs typeface="Calibri"/>
              </a:rPr>
              <a:t>έν</a:t>
            </a:r>
            <a:r>
              <a:rPr sz="1250" spc="105" dirty="0">
                <a:latin typeface="Calibri"/>
                <a:cs typeface="Calibri"/>
              </a:rPr>
              <a:t>α</a:t>
            </a:r>
            <a:r>
              <a:rPr sz="1250" dirty="0">
                <a:latin typeface="Calibri"/>
                <a:cs typeface="Calibri"/>
              </a:rPr>
              <a:t>	</a:t>
            </a:r>
            <a:r>
              <a:rPr sz="1250" b="1" spc="100" dirty="0">
                <a:latin typeface="Calibri"/>
                <a:cs typeface="Calibri"/>
              </a:rPr>
              <a:t>β</a:t>
            </a:r>
            <a:r>
              <a:rPr sz="1250" b="1" spc="85" dirty="0">
                <a:latin typeface="Calibri"/>
                <a:cs typeface="Calibri"/>
              </a:rPr>
              <a:t>ασικ</a:t>
            </a:r>
            <a:r>
              <a:rPr sz="1250" b="1" spc="100" dirty="0">
                <a:latin typeface="Calibri"/>
                <a:cs typeface="Calibri"/>
              </a:rPr>
              <a:t>ό</a:t>
            </a:r>
            <a:r>
              <a:rPr sz="1250" b="1" dirty="0">
                <a:latin typeface="Calibri"/>
                <a:cs typeface="Calibri"/>
              </a:rPr>
              <a:t>	</a:t>
            </a:r>
            <a:r>
              <a:rPr sz="1250" spc="90" dirty="0">
                <a:latin typeface="Calibri"/>
                <a:cs typeface="Calibri"/>
              </a:rPr>
              <a:t>επ</a:t>
            </a:r>
            <a:r>
              <a:rPr sz="1250" spc="45" dirty="0">
                <a:latin typeface="Calibri"/>
                <a:cs typeface="Calibri"/>
              </a:rPr>
              <a:t>ί</a:t>
            </a:r>
            <a:r>
              <a:rPr sz="1250" spc="105" dirty="0">
                <a:latin typeface="Calibri"/>
                <a:cs typeface="Calibri"/>
              </a:rPr>
              <a:t>π</a:t>
            </a:r>
            <a:r>
              <a:rPr sz="1250" spc="85" dirty="0">
                <a:latin typeface="Calibri"/>
                <a:cs typeface="Calibri"/>
              </a:rPr>
              <a:t>εδ</a:t>
            </a:r>
            <a:r>
              <a:rPr sz="1250" spc="95" dirty="0">
                <a:latin typeface="Calibri"/>
                <a:cs typeface="Calibri"/>
              </a:rPr>
              <a:t>ο</a:t>
            </a:r>
            <a:endParaRPr sz="1250" dirty="0">
              <a:latin typeface="Calibri"/>
              <a:cs typeface="Calibri"/>
            </a:endParaRPr>
          </a:p>
          <a:p>
            <a:pPr marL="104139">
              <a:lnSpc>
                <a:spcPct val="100000"/>
              </a:lnSpc>
              <a:spcBef>
                <a:spcPts val="145"/>
              </a:spcBef>
            </a:pPr>
            <a:endParaRPr sz="1250" dirty="0">
              <a:latin typeface="Calibri"/>
              <a:cs typeface="Calibri"/>
            </a:endParaRPr>
          </a:p>
        </p:txBody>
      </p:sp>
      <p:sp>
        <p:nvSpPr>
          <p:cNvPr id="14" name="object 14"/>
          <p:cNvSpPr txBox="1"/>
          <p:nvPr/>
        </p:nvSpPr>
        <p:spPr>
          <a:xfrm>
            <a:off x="4131931" y="6143695"/>
            <a:ext cx="2496185" cy="238760"/>
          </a:xfrm>
          <a:prstGeom prst="rect">
            <a:avLst/>
          </a:prstGeom>
        </p:spPr>
        <p:txBody>
          <a:bodyPr vert="horz" wrap="square" lIns="0" tIns="12700" rIns="0" bIns="0" rtlCol="0">
            <a:spAutoFit/>
          </a:bodyPr>
          <a:lstStyle/>
          <a:p>
            <a:pPr marL="12700">
              <a:lnSpc>
                <a:spcPct val="100000"/>
              </a:lnSpc>
              <a:spcBef>
                <a:spcPts val="100"/>
              </a:spcBef>
            </a:pPr>
            <a:r>
              <a:rPr sz="1400" spc="60" dirty="0">
                <a:solidFill>
                  <a:srgbClr val="BF0000"/>
                </a:solidFill>
                <a:latin typeface="Calibri"/>
                <a:cs typeface="Calibri"/>
              </a:rPr>
              <a:t>MEMATRHTGPRYETEFETEOAAT</a:t>
            </a:r>
            <a:endParaRPr sz="1400" dirty="0">
              <a:latin typeface="Calibri"/>
              <a:cs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3400" y="0"/>
            <a:ext cx="3959860" cy="6879590"/>
            <a:chOff x="6883400" y="0"/>
            <a:chExt cx="3959860"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80"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437"/>
              <a:ext cx="3293427" cy="611187"/>
            </a:xfrm>
            <a:prstGeom prst="rect">
              <a:avLst/>
            </a:prstGeom>
          </p:spPr>
        </p:pic>
      </p:grpSp>
      <p:sp>
        <p:nvSpPr>
          <p:cNvPr id="7" name="object 7"/>
          <p:cNvSpPr txBox="1">
            <a:spLocks noGrp="1"/>
          </p:cNvSpPr>
          <p:nvPr>
            <p:ph type="title"/>
          </p:nvPr>
        </p:nvSpPr>
        <p:spPr>
          <a:xfrm>
            <a:off x="1098867" y="703579"/>
            <a:ext cx="5414645" cy="876300"/>
          </a:xfrm>
          <a:prstGeom prst="rect">
            <a:avLst/>
          </a:prstGeom>
        </p:spPr>
        <p:txBody>
          <a:bodyPr vert="horz" wrap="square" lIns="0" tIns="41275" rIns="0" bIns="0" rtlCol="0">
            <a:spAutoFit/>
          </a:bodyPr>
          <a:lstStyle/>
          <a:p>
            <a:pPr marL="2164080" marR="5080" indent="-2151380">
              <a:lnSpc>
                <a:spcPts val="3279"/>
              </a:lnSpc>
              <a:spcBef>
                <a:spcPts val="325"/>
              </a:spcBef>
            </a:pPr>
            <a:r>
              <a:rPr sz="2850" spc="204" dirty="0">
                <a:solidFill>
                  <a:srgbClr val="000000"/>
                </a:solidFill>
              </a:rPr>
              <a:t>Κρυπτογραφήματα</a:t>
            </a:r>
            <a:r>
              <a:rPr sz="2850" spc="130" dirty="0">
                <a:solidFill>
                  <a:srgbClr val="000000"/>
                </a:solidFill>
              </a:rPr>
              <a:t> </a:t>
            </a:r>
            <a:r>
              <a:rPr sz="2850" spc="200" dirty="0">
                <a:solidFill>
                  <a:srgbClr val="000000"/>
                </a:solidFill>
              </a:rPr>
              <a:t>μετατόπισης </a:t>
            </a:r>
            <a:r>
              <a:rPr sz="2850" spc="-700" dirty="0">
                <a:solidFill>
                  <a:srgbClr val="000000"/>
                </a:solidFill>
              </a:rPr>
              <a:t> </a:t>
            </a:r>
            <a:r>
              <a:rPr sz="2850" spc="170" dirty="0">
                <a:solidFill>
                  <a:srgbClr val="000000"/>
                </a:solidFill>
              </a:rPr>
              <a:t>σειράς</a:t>
            </a:r>
            <a:endParaRPr sz="2850"/>
          </a:p>
        </p:txBody>
      </p:sp>
      <p:sp>
        <p:nvSpPr>
          <p:cNvPr id="26" name="object 26"/>
          <p:cNvSpPr txBox="1"/>
          <p:nvPr/>
        </p:nvSpPr>
        <p:spPr>
          <a:xfrm>
            <a:off x="259715" y="6643369"/>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8" name="object 8"/>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9" name="object 9"/>
          <p:cNvSpPr txBox="1"/>
          <p:nvPr/>
        </p:nvSpPr>
        <p:spPr>
          <a:xfrm>
            <a:off x="796290" y="2086609"/>
            <a:ext cx="10742295" cy="812800"/>
          </a:xfrm>
          <a:prstGeom prst="rect">
            <a:avLst/>
          </a:prstGeom>
        </p:spPr>
        <p:txBody>
          <a:bodyPr vert="horz" wrap="square" lIns="0" tIns="12700" rIns="0" bIns="0" rtlCol="0">
            <a:spAutoFit/>
          </a:bodyPr>
          <a:lstStyle/>
          <a:p>
            <a:pPr marL="106045" indent="-93345">
              <a:lnSpc>
                <a:spcPct val="100000"/>
              </a:lnSpc>
              <a:spcBef>
                <a:spcPts val="100"/>
              </a:spcBef>
              <a:buClr>
                <a:srgbClr val="FFB800"/>
              </a:buClr>
              <a:buSzPct val="120000"/>
              <a:buFont typeface="MS Gothic"/>
              <a:buChar char="▪"/>
              <a:tabLst>
                <a:tab pos="106045" algn="l"/>
              </a:tabLst>
            </a:pPr>
            <a:r>
              <a:rPr sz="1250" spc="105" dirty="0">
                <a:latin typeface="Calibri"/>
                <a:cs typeface="Calibri"/>
              </a:rPr>
              <a:t>Μια</a:t>
            </a:r>
            <a:r>
              <a:rPr sz="1250" spc="45" dirty="0">
                <a:latin typeface="Calibri"/>
                <a:cs typeface="Calibri"/>
              </a:rPr>
              <a:t> </a:t>
            </a:r>
            <a:r>
              <a:rPr sz="1250" spc="80" dirty="0">
                <a:latin typeface="Calibri"/>
                <a:cs typeface="Calibri"/>
              </a:rPr>
              <a:t>πιο</a:t>
            </a:r>
            <a:r>
              <a:rPr sz="1250" spc="45" dirty="0">
                <a:latin typeface="Calibri"/>
                <a:cs typeface="Calibri"/>
              </a:rPr>
              <a:t> </a:t>
            </a:r>
            <a:r>
              <a:rPr sz="1250" spc="85" dirty="0">
                <a:latin typeface="Calibri"/>
                <a:cs typeface="Calibri"/>
              </a:rPr>
              <a:t>σύνθετη</a:t>
            </a:r>
            <a:r>
              <a:rPr sz="1250" spc="55" dirty="0">
                <a:latin typeface="Calibri"/>
                <a:cs typeface="Calibri"/>
              </a:rPr>
              <a:t> </a:t>
            </a:r>
            <a:r>
              <a:rPr sz="1250" spc="90" dirty="0">
                <a:latin typeface="Calibri"/>
                <a:cs typeface="Calibri"/>
              </a:rPr>
              <a:t>μέθοδος</a:t>
            </a:r>
            <a:r>
              <a:rPr sz="1250" spc="50" dirty="0">
                <a:latin typeface="Calibri"/>
                <a:cs typeface="Calibri"/>
              </a:rPr>
              <a:t> </a:t>
            </a:r>
            <a:r>
              <a:rPr sz="1250" b="1" spc="90" dirty="0">
                <a:latin typeface="Calibri"/>
                <a:cs typeface="Calibri"/>
              </a:rPr>
              <a:t>περιλαμβάνει</a:t>
            </a:r>
            <a:r>
              <a:rPr sz="1250" b="1" spc="50" dirty="0">
                <a:latin typeface="Calibri"/>
                <a:cs typeface="Calibri"/>
              </a:rPr>
              <a:t> </a:t>
            </a:r>
            <a:r>
              <a:rPr sz="1250" b="1" spc="85" dirty="0">
                <a:latin typeface="Calibri"/>
                <a:cs typeface="Calibri"/>
              </a:rPr>
              <a:t>την</a:t>
            </a:r>
            <a:r>
              <a:rPr sz="1250" b="1" spc="50" dirty="0">
                <a:latin typeface="Calibri"/>
                <a:cs typeface="Calibri"/>
              </a:rPr>
              <a:t> </a:t>
            </a:r>
            <a:r>
              <a:rPr sz="1250" b="1" spc="90" dirty="0">
                <a:latin typeface="Calibri"/>
                <a:cs typeface="Calibri"/>
              </a:rPr>
              <a:t>τοποθέτηση</a:t>
            </a:r>
            <a:r>
              <a:rPr sz="1250" b="1" spc="45" dirty="0">
                <a:latin typeface="Calibri"/>
                <a:cs typeface="Calibri"/>
              </a:rPr>
              <a:t> </a:t>
            </a:r>
            <a:r>
              <a:rPr sz="1250" spc="90" dirty="0">
                <a:latin typeface="Calibri"/>
                <a:cs typeface="Calibri"/>
              </a:rPr>
              <a:t>του</a:t>
            </a:r>
            <a:r>
              <a:rPr sz="1250" spc="50" dirty="0">
                <a:latin typeface="Calibri"/>
                <a:cs typeface="Calibri"/>
              </a:rPr>
              <a:t> </a:t>
            </a:r>
            <a:r>
              <a:rPr sz="1250" spc="90" dirty="0">
                <a:latin typeface="Calibri"/>
                <a:cs typeface="Calibri"/>
              </a:rPr>
              <a:t>μηνύματος</a:t>
            </a:r>
            <a:r>
              <a:rPr sz="1250" spc="55" dirty="0">
                <a:latin typeface="Calibri"/>
                <a:cs typeface="Calibri"/>
              </a:rPr>
              <a:t> </a:t>
            </a:r>
            <a:r>
              <a:rPr sz="1250" spc="90" dirty="0">
                <a:latin typeface="Calibri"/>
                <a:cs typeface="Calibri"/>
              </a:rPr>
              <a:t>σε</a:t>
            </a:r>
            <a:r>
              <a:rPr sz="1250" spc="50" dirty="0">
                <a:latin typeface="Calibri"/>
                <a:cs typeface="Calibri"/>
              </a:rPr>
              <a:t> </a:t>
            </a:r>
            <a:r>
              <a:rPr sz="1250" b="1" spc="90" dirty="0">
                <a:latin typeface="Calibri"/>
                <a:cs typeface="Calibri"/>
              </a:rPr>
              <a:t>ορθογώνιο</a:t>
            </a:r>
            <a:r>
              <a:rPr sz="1250" b="1" spc="50" dirty="0">
                <a:latin typeface="Calibri"/>
                <a:cs typeface="Calibri"/>
              </a:rPr>
              <a:t> </a:t>
            </a:r>
            <a:r>
              <a:rPr sz="1250" b="1" spc="85" dirty="0">
                <a:latin typeface="Calibri"/>
                <a:cs typeface="Calibri"/>
              </a:rPr>
              <a:t>πλέγμα,</a:t>
            </a:r>
            <a:r>
              <a:rPr sz="1250" b="1" spc="55" dirty="0">
                <a:latin typeface="Calibri"/>
                <a:cs typeface="Calibri"/>
              </a:rPr>
              <a:t> </a:t>
            </a:r>
            <a:r>
              <a:rPr sz="1250" spc="80" dirty="0">
                <a:latin typeface="Calibri"/>
                <a:cs typeface="Calibri"/>
              </a:rPr>
              <a:t>γεμίζοντάς</a:t>
            </a:r>
            <a:r>
              <a:rPr sz="1250" spc="45" dirty="0">
                <a:latin typeface="Calibri"/>
                <a:cs typeface="Calibri"/>
              </a:rPr>
              <a:t> </a:t>
            </a:r>
            <a:r>
              <a:rPr sz="1250" spc="85" dirty="0">
                <a:latin typeface="Calibri"/>
                <a:cs typeface="Calibri"/>
              </a:rPr>
              <a:t>το</a:t>
            </a:r>
            <a:r>
              <a:rPr sz="1250" spc="50" dirty="0">
                <a:latin typeface="Calibri"/>
                <a:cs typeface="Calibri"/>
              </a:rPr>
              <a:t> </a:t>
            </a:r>
            <a:r>
              <a:rPr sz="1250" spc="95" dirty="0">
                <a:latin typeface="Calibri"/>
                <a:cs typeface="Calibri"/>
              </a:rPr>
              <a:t>γραμμή</a:t>
            </a:r>
            <a:r>
              <a:rPr sz="1250" spc="50" dirty="0">
                <a:latin typeface="Calibri"/>
                <a:cs typeface="Calibri"/>
              </a:rPr>
              <a:t> </a:t>
            </a:r>
            <a:r>
              <a:rPr sz="1250" b="1" spc="95" dirty="0">
                <a:latin typeface="Calibri"/>
                <a:cs typeface="Calibri"/>
              </a:rPr>
              <a:t>προς</a:t>
            </a:r>
            <a:r>
              <a:rPr sz="1250" b="1" spc="45" dirty="0">
                <a:latin typeface="Calibri"/>
                <a:cs typeface="Calibri"/>
              </a:rPr>
              <a:t> </a:t>
            </a:r>
            <a:r>
              <a:rPr sz="1250" spc="85" dirty="0">
                <a:latin typeface="Calibri"/>
                <a:cs typeface="Calibri"/>
              </a:rPr>
              <a:t>γραμμή.</a:t>
            </a:r>
            <a:endParaRPr sz="1250">
              <a:latin typeface="Calibri"/>
              <a:cs typeface="Calibri"/>
            </a:endParaRPr>
          </a:p>
          <a:p>
            <a:pPr>
              <a:lnSpc>
                <a:spcPct val="100000"/>
              </a:lnSpc>
              <a:spcBef>
                <a:spcPts val="55"/>
              </a:spcBef>
              <a:buClr>
                <a:srgbClr val="FFB800"/>
              </a:buClr>
              <a:buFont typeface="MS Gothic"/>
              <a:buChar char="▪"/>
            </a:pPr>
            <a:endParaRPr sz="1350">
              <a:latin typeface="Calibri"/>
              <a:cs typeface="Calibri"/>
            </a:endParaRPr>
          </a:p>
          <a:p>
            <a:pPr marL="104775" marR="5080" indent="-92075">
              <a:lnSpc>
                <a:spcPct val="100000"/>
              </a:lnSpc>
              <a:buClr>
                <a:srgbClr val="FFB800"/>
              </a:buClr>
              <a:buSzPct val="120000"/>
              <a:buFont typeface="MS Gothic"/>
              <a:buChar char="▪"/>
              <a:tabLst>
                <a:tab pos="104775" algn="l"/>
              </a:tabLst>
            </a:pPr>
            <a:r>
              <a:rPr sz="1250" spc="95" dirty="0">
                <a:latin typeface="Calibri"/>
                <a:cs typeface="Calibri"/>
              </a:rPr>
              <a:t>Το</a:t>
            </a:r>
            <a:r>
              <a:rPr sz="1250" spc="45" dirty="0">
                <a:latin typeface="Calibri"/>
                <a:cs typeface="Calibri"/>
              </a:rPr>
              <a:t> </a:t>
            </a:r>
            <a:r>
              <a:rPr sz="1250" spc="95" dirty="0">
                <a:latin typeface="Calibri"/>
                <a:cs typeface="Calibri"/>
              </a:rPr>
              <a:t>κρυπτογραφημένο</a:t>
            </a:r>
            <a:r>
              <a:rPr sz="1250" spc="50" dirty="0">
                <a:latin typeface="Calibri"/>
                <a:cs typeface="Calibri"/>
              </a:rPr>
              <a:t> </a:t>
            </a:r>
            <a:r>
              <a:rPr sz="1250" spc="80" dirty="0">
                <a:latin typeface="Calibri"/>
                <a:cs typeface="Calibri"/>
              </a:rPr>
              <a:t>κείμενο</a:t>
            </a:r>
            <a:r>
              <a:rPr sz="1250" spc="50" dirty="0">
                <a:latin typeface="Calibri"/>
                <a:cs typeface="Calibri"/>
              </a:rPr>
              <a:t> </a:t>
            </a:r>
            <a:r>
              <a:rPr sz="1250" b="1" spc="90" dirty="0">
                <a:latin typeface="Calibri"/>
                <a:cs typeface="Calibri"/>
              </a:rPr>
              <a:t>παράγεται</a:t>
            </a:r>
            <a:r>
              <a:rPr sz="1250" b="1" spc="40" dirty="0">
                <a:latin typeface="Calibri"/>
                <a:cs typeface="Calibri"/>
              </a:rPr>
              <a:t> </a:t>
            </a:r>
            <a:r>
              <a:rPr sz="1250" spc="90" dirty="0">
                <a:latin typeface="Calibri"/>
                <a:cs typeface="Calibri"/>
              </a:rPr>
              <a:t>στη</a:t>
            </a:r>
            <a:r>
              <a:rPr sz="1250" spc="50" dirty="0">
                <a:latin typeface="Calibri"/>
                <a:cs typeface="Calibri"/>
              </a:rPr>
              <a:t> </a:t>
            </a:r>
            <a:r>
              <a:rPr sz="1250" spc="80" dirty="0">
                <a:latin typeface="Calibri"/>
                <a:cs typeface="Calibri"/>
              </a:rPr>
              <a:t>συνέχεια</a:t>
            </a:r>
            <a:r>
              <a:rPr sz="1250" spc="50" dirty="0">
                <a:latin typeface="Calibri"/>
                <a:cs typeface="Calibri"/>
              </a:rPr>
              <a:t> </a:t>
            </a:r>
            <a:r>
              <a:rPr sz="1250" b="1" spc="85" dirty="0">
                <a:latin typeface="Calibri"/>
                <a:cs typeface="Calibri"/>
              </a:rPr>
              <a:t>διαβάζοντας</a:t>
            </a:r>
            <a:r>
              <a:rPr sz="1250" b="1" spc="40" dirty="0">
                <a:latin typeface="Calibri"/>
                <a:cs typeface="Calibri"/>
              </a:rPr>
              <a:t> </a:t>
            </a:r>
            <a:r>
              <a:rPr sz="1250" spc="85" dirty="0">
                <a:latin typeface="Calibri"/>
                <a:cs typeface="Calibri"/>
              </a:rPr>
              <a:t>το</a:t>
            </a:r>
            <a:r>
              <a:rPr sz="1250" spc="50" dirty="0">
                <a:latin typeface="Calibri"/>
                <a:cs typeface="Calibri"/>
              </a:rPr>
              <a:t> </a:t>
            </a:r>
            <a:r>
              <a:rPr sz="1250" b="1" spc="95" dirty="0">
                <a:latin typeface="Calibri"/>
                <a:cs typeface="Calibri"/>
              </a:rPr>
              <a:t>πλέγμα</a:t>
            </a:r>
            <a:r>
              <a:rPr sz="1250" b="1" spc="50" dirty="0">
                <a:latin typeface="Calibri"/>
                <a:cs typeface="Calibri"/>
              </a:rPr>
              <a:t> </a:t>
            </a:r>
            <a:r>
              <a:rPr sz="1250" b="1" spc="90" dirty="0">
                <a:latin typeface="Calibri"/>
                <a:cs typeface="Calibri"/>
              </a:rPr>
              <a:t>στήλη</a:t>
            </a:r>
            <a:r>
              <a:rPr sz="1250" b="1" spc="40" dirty="0">
                <a:latin typeface="Calibri"/>
                <a:cs typeface="Calibri"/>
              </a:rPr>
              <a:t> </a:t>
            </a:r>
            <a:r>
              <a:rPr sz="1250" spc="90" dirty="0">
                <a:latin typeface="Calibri"/>
                <a:cs typeface="Calibri"/>
              </a:rPr>
              <a:t>προς</a:t>
            </a:r>
            <a:r>
              <a:rPr sz="1250" spc="45" dirty="0">
                <a:latin typeface="Calibri"/>
                <a:cs typeface="Calibri"/>
              </a:rPr>
              <a:t> </a:t>
            </a:r>
            <a:r>
              <a:rPr sz="1250" b="1" spc="80" dirty="0">
                <a:latin typeface="Calibri"/>
                <a:cs typeface="Calibri"/>
              </a:rPr>
              <a:t>στήλη,</a:t>
            </a:r>
            <a:r>
              <a:rPr sz="1250" b="1" spc="45" dirty="0">
                <a:latin typeface="Calibri"/>
                <a:cs typeface="Calibri"/>
              </a:rPr>
              <a:t> </a:t>
            </a:r>
            <a:r>
              <a:rPr sz="1250" spc="90" dirty="0">
                <a:latin typeface="Calibri"/>
                <a:cs typeface="Calibri"/>
              </a:rPr>
              <a:t>με</a:t>
            </a:r>
            <a:r>
              <a:rPr sz="1250" spc="40" dirty="0">
                <a:latin typeface="Calibri"/>
                <a:cs typeface="Calibri"/>
              </a:rPr>
              <a:t> </a:t>
            </a:r>
            <a:r>
              <a:rPr sz="1250" spc="85" dirty="0">
                <a:latin typeface="Calibri"/>
                <a:cs typeface="Calibri"/>
              </a:rPr>
              <a:t>τη</a:t>
            </a:r>
            <a:r>
              <a:rPr sz="1250" spc="50" dirty="0">
                <a:latin typeface="Calibri"/>
                <a:cs typeface="Calibri"/>
              </a:rPr>
              <a:t> </a:t>
            </a:r>
            <a:r>
              <a:rPr sz="1250" spc="95" dirty="0">
                <a:latin typeface="Calibri"/>
                <a:cs typeface="Calibri"/>
              </a:rPr>
              <a:t>των</a:t>
            </a:r>
            <a:r>
              <a:rPr sz="1250" spc="50" dirty="0">
                <a:latin typeface="Calibri"/>
                <a:cs typeface="Calibri"/>
              </a:rPr>
              <a:t> </a:t>
            </a:r>
            <a:r>
              <a:rPr sz="1250" b="1" spc="95" dirty="0">
                <a:latin typeface="Calibri"/>
                <a:cs typeface="Calibri"/>
              </a:rPr>
              <a:t>στηλών</a:t>
            </a:r>
            <a:r>
              <a:rPr sz="1250" b="1" spc="50" dirty="0">
                <a:latin typeface="Calibri"/>
                <a:cs typeface="Calibri"/>
              </a:rPr>
              <a:t> </a:t>
            </a:r>
            <a:r>
              <a:rPr sz="1250" spc="90" dirty="0">
                <a:latin typeface="Calibri"/>
                <a:cs typeface="Calibri"/>
              </a:rPr>
              <a:t>να</a:t>
            </a:r>
            <a:r>
              <a:rPr sz="1250" spc="45" dirty="0">
                <a:latin typeface="Calibri"/>
                <a:cs typeface="Calibri"/>
              </a:rPr>
              <a:t> </a:t>
            </a:r>
            <a:r>
              <a:rPr sz="1250" spc="80" dirty="0">
                <a:latin typeface="Calibri"/>
                <a:cs typeface="Calibri"/>
              </a:rPr>
              <a:t>αλλάζει</a:t>
            </a:r>
            <a:r>
              <a:rPr sz="1250" spc="45" dirty="0">
                <a:latin typeface="Calibri"/>
                <a:cs typeface="Calibri"/>
              </a:rPr>
              <a:t> </a:t>
            </a:r>
            <a:r>
              <a:rPr sz="1250" spc="100" dirty="0">
                <a:latin typeface="Calibri"/>
                <a:cs typeface="Calibri"/>
              </a:rPr>
              <a:t>σύμφωνα</a:t>
            </a:r>
            <a:r>
              <a:rPr sz="1250" spc="50" dirty="0">
                <a:latin typeface="Calibri"/>
                <a:cs typeface="Calibri"/>
              </a:rPr>
              <a:t> </a:t>
            </a:r>
            <a:r>
              <a:rPr sz="1250" spc="90" dirty="0">
                <a:latin typeface="Calibri"/>
                <a:cs typeface="Calibri"/>
              </a:rPr>
              <a:t>με </a:t>
            </a:r>
            <a:r>
              <a:rPr sz="1250" spc="-270" dirty="0">
                <a:latin typeface="Calibri"/>
                <a:cs typeface="Calibri"/>
              </a:rPr>
              <a:t> </a:t>
            </a:r>
            <a:r>
              <a:rPr sz="1250" spc="90" dirty="0">
                <a:latin typeface="Calibri"/>
                <a:cs typeface="Calibri"/>
              </a:rPr>
              <a:t>ένα</a:t>
            </a:r>
            <a:r>
              <a:rPr sz="1250" spc="35" dirty="0">
                <a:latin typeface="Calibri"/>
                <a:cs typeface="Calibri"/>
              </a:rPr>
              <a:t> </a:t>
            </a:r>
            <a:r>
              <a:rPr sz="1250" b="1" spc="90" dirty="0">
                <a:latin typeface="Calibri"/>
                <a:cs typeface="Calibri"/>
              </a:rPr>
              <a:t>προκαθορισμένο</a:t>
            </a:r>
            <a:r>
              <a:rPr sz="1250" b="1" spc="35" dirty="0">
                <a:latin typeface="Calibri"/>
                <a:cs typeface="Calibri"/>
              </a:rPr>
              <a:t> </a:t>
            </a:r>
            <a:r>
              <a:rPr sz="1250" b="1" spc="70" dirty="0">
                <a:latin typeface="Calibri"/>
                <a:cs typeface="Calibri"/>
              </a:rPr>
              <a:t>κλειδί.</a:t>
            </a:r>
            <a:endParaRPr sz="1250">
              <a:latin typeface="Calibri"/>
              <a:cs typeface="Calibri"/>
            </a:endParaRPr>
          </a:p>
        </p:txBody>
      </p:sp>
      <p:sp>
        <p:nvSpPr>
          <p:cNvPr id="10" name="object 10"/>
          <p:cNvSpPr txBox="1"/>
          <p:nvPr/>
        </p:nvSpPr>
        <p:spPr>
          <a:xfrm>
            <a:off x="796290" y="2938801"/>
            <a:ext cx="4156075" cy="752129"/>
          </a:xfrm>
          <a:prstGeom prst="rect">
            <a:avLst/>
          </a:prstGeom>
        </p:spPr>
        <p:txBody>
          <a:bodyPr vert="horz" wrap="square" lIns="0" tIns="64135" rIns="0" bIns="0" rtlCol="0">
            <a:spAutoFit/>
          </a:bodyPr>
          <a:lstStyle/>
          <a:p>
            <a:pPr marL="105410" indent="-92710">
              <a:lnSpc>
                <a:spcPct val="100000"/>
              </a:lnSpc>
              <a:spcBef>
                <a:spcPts val="505"/>
              </a:spcBef>
              <a:buClr>
                <a:srgbClr val="FFB800"/>
              </a:buClr>
              <a:buSzPct val="120000"/>
              <a:buFont typeface="MS Gothic"/>
              <a:buChar char="▪"/>
              <a:tabLst>
                <a:tab pos="105410" algn="l"/>
              </a:tabLst>
            </a:pPr>
            <a:r>
              <a:rPr sz="1250" spc="80" dirty="0">
                <a:latin typeface="Calibri"/>
                <a:cs typeface="Calibri"/>
              </a:rPr>
              <a:t>Πα</a:t>
            </a:r>
            <a:r>
              <a:rPr sz="1250" spc="80" dirty="0" err="1">
                <a:latin typeface="Calibri"/>
                <a:cs typeface="Calibri"/>
              </a:rPr>
              <a:t>ράδειγμ</a:t>
            </a:r>
            <a:r>
              <a:rPr sz="1250" spc="80" dirty="0">
                <a:latin typeface="Calibri"/>
                <a:cs typeface="Calibri"/>
              </a:rPr>
              <a:t>α</a:t>
            </a:r>
            <a:endParaRPr lang="el-GR" sz="1250" spc="80" dirty="0">
              <a:latin typeface="Calibri"/>
              <a:cs typeface="Calibri"/>
            </a:endParaRPr>
          </a:p>
          <a:p>
            <a:pPr marL="12700">
              <a:lnSpc>
                <a:spcPct val="100000"/>
              </a:lnSpc>
              <a:spcBef>
                <a:spcPts val="505"/>
              </a:spcBef>
              <a:buClr>
                <a:srgbClr val="FFB800"/>
              </a:buClr>
              <a:buSzPct val="120000"/>
              <a:tabLst>
                <a:tab pos="105410" algn="l"/>
              </a:tabLst>
            </a:pPr>
            <a:r>
              <a:rPr lang="el-GR" sz="1250" spc="80" dirty="0">
                <a:latin typeface="Calibri"/>
                <a:cs typeface="Calibri"/>
              </a:rPr>
              <a:t>Απλό </a:t>
            </a:r>
            <a:r>
              <a:rPr lang="el-GR" sz="1250" spc="80" dirty="0" err="1">
                <a:latin typeface="Calibri"/>
                <a:cs typeface="Calibri"/>
              </a:rPr>
              <a:t>κέιμενο</a:t>
            </a:r>
            <a:r>
              <a:rPr lang="el-GR" sz="1250" spc="80" dirty="0">
                <a:latin typeface="Calibri"/>
                <a:cs typeface="Calibri"/>
              </a:rPr>
              <a:t> </a:t>
            </a:r>
            <a:r>
              <a:rPr lang="el-GR" sz="1400" dirty="0"/>
              <a:t>= </a:t>
            </a:r>
            <a:r>
              <a:rPr lang="el-GR" sz="1400" b="1" dirty="0"/>
              <a:t>Η επίθεση αναβλήθηκε μέχρι τις δύο το πρωί</a:t>
            </a:r>
            <a:r>
              <a:rPr lang="el-GR" sz="1400" dirty="0"/>
              <a:t>.</a:t>
            </a:r>
            <a:endParaRPr sz="1250" dirty="0">
              <a:latin typeface="Calibri"/>
              <a:cs typeface="Calibri"/>
            </a:endParaRPr>
          </a:p>
        </p:txBody>
      </p:sp>
      <p:sp>
        <p:nvSpPr>
          <p:cNvPr id="12" name="object 12"/>
          <p:cNvSpPr txBox="1"/>
          <p:nvPr/>
        </p:nvSpPr>
        <p:spPr>
          <a:xfrm>
            <a:off x="5459729" y="3200732"/>
            <a:ext cx="2488566" cy="228268"/>
          </a:xfrm>
          <a:prstGeom prst="rect">
            <a:avLst/>
          </a:prstGeom>
        </p:spPr>
        <p:txBody>
          <a:bodyPr vert="horz" wrap="square" lIns="0" tIns="12700" rIns="0" bIns="0" rtlCol="0">
            <a:spAutoFit/>
          </a:bodyPr>
          <a:lstStyle/>
          <a:p>
            <a:pPr marL="12700">
              <a:lnSpc>
                <a:spcPct val="100000"/>
              </a:lnSpc>
              <a:spcBef>
                <a:spcPts val="100"/>
              </a:spcBef>
            </a:pPr>
            <a:r>
              <a:rPr sz="1400" spc="-5" dirty="0" err="1">
                <a:latin typeface="Calibri"/>
                <a:cs typeface="Calibri"/>
              </a:rPr>
              <a:t>Κλε</a:t>
            </a:r>
            <a:r>
              <a:rPr sz="1400" dirty="0" err="1">
                <a:latin typeface="Calibri"/>
                <a:cs typeface="Calibri"/>
              </a:rPr>
              <a:t>ι</a:t>
            </a:r>
            <a:r>
              <a:rPr sz="1400" spc="-5" dirty="0" err="1">
                <a:latin typeface="Calibri"/>
                <a:cs typeface="Calibri"/>
              </a:rPr>
              <a:t>δί</a:t>
            </a:r>
            <a:r>
              <a:rPr lang="el-GR" sz="1400" spc="-5" dirty="0">
                <a:latin typeface="Calibri"/>
                <a:cs typeface="Calibri"/>
              </a:rPr>
              <a:t>  3421567</a:t>
            </a:r>
            <a:endParaRPr sz="1400" dirty="0">
              <a:latin typeface="Calibri"/>
              <a:cs typeface="Calibri"/>
            </a:endParaRPr>
          </a:p>
        </p:txBody>
      </p:sp>
      <p:sp>
        <p:nvSpPr>
          <p:cNvPr id="24" name="object 24"/>
          <p:cNvSpPr txBox="1"/>
          <p:nvPr/>
        </p:nvSpPr>
        <p:spPr>
          <a:xfrm>
            <a:off x="647590" y="5602407"/>
            <a:ext cx="7197090" cy="205184"/>
          </a:xfrm>
          <a:prstGeom prst="rect">
            <a:avLst/>
          </a:prstGeom>
        </p:spPr>
        <p:txBody>
          <a:bodyPr vert="horz" wrap="square" lIns="0" tIns="12700" rIns="0" bIns="0" rtlCol="0">
            <a:spAutoFit/>
          </a:bodyPr>
          <a:lstStyle/>
          <a:p>
            <a:pPr marL="185420" indent="-93345">
              <a:lnSpc>
                <a:spcPct val="100000"/>
              </a:lnSpc>
              <a:spcBef>
                <a:spcPts val="1160"/>
              </a:spcBef>
              <a:buClr>
                <a:srgbClr val="FFB800"/>
              </a:buClr>
              <a:buSzPct val="120000"/>
              <a:buFont typeface="MS Gothic"/>
              <a:buChar char="▪"/>
              <a:tabLst>
                <a:tab pos="185420" algn="l"/>
              </a:tabLst>
            </a:pPr>
            <a:r>
              <a:rPr sz="1250" spc="90" dirty="0" err="1">
                <a:latin typeface="Calibri"/>
                <a:cs typeface="Calibri"/>
              </a:rPr>
              <a:t>στη</a:t>
            </a:r>
            <a:r>
              <a:rPr sz="1250" spc="45" dirty="0">
                <a:latin typeface="Calibri"/>
                <a:cs typeface="Calibri"/>
              </a:rPr>
              <a:t> </a:t>
            </a:r>
            <a:r>
              <a:rPr sz="1250" spc="80" dirty="0">
                <a:latin typeface="Calibri"/>
                <a:cs typeface="Calibri"/>
              </a:rPr>
              <a:t>συνέχεια,</a:t>
            </a:r>
            <a:r>
              <a:rPr sz="1250" spc="45" dirty="0">
                <a:latin typeface="Calibri"/>
                <a:cs typeface="Calibri"/>
              </a:rPr>
              <a:t> </a:t>
            </a:r>
            <a:r>
              <a:rPr sz="1250" spc="85" dirty="0">
                <a:latin typeface="Calibri"/>
                <a:cs typeface="Calibri"/>
              </a:rPr>
              <a:t>αναδιατάξτε</a:t>
            </a:r>
            <a:r>
              <a:rPr sz="1250" spc="50" dirty="0">
                <a:latin typeface="Calibri"/>
                <a:cs typeface="Calibri"/>
              </a:rPr>
              <a:t> </a:t>
            </a:r>
            <a:r>
              <a:rPr sz="1250" spc="65" dirty="0">
                <a:latin typeface="Calibri"/>
                <a:cs typeface="Calibri"/>
              </a:rPr>
              <a:t>τις</a:t>
            </a:r>
            <a:r>
              <a:rPr sz="1250" spc="40" dirty="0">
                <a:latin typeface="Calibri"/>
                <a:cs typeface="Calibri"/>
              </a:rPr>
              <a:t> </a:t>
            </a:r>
            <a:r>
              <a:rPr sz="1250" spc="85" dirty="0">
                <a:latin typeface="Calibri"/>
                <a:cs typeface="Calibri"/>
              </a:rPr>
              <a:t>στήλες</a:t>
            </a:r>
            <a:r>
              <a:rPr sz="1250" spc="45" dirty="0">
                <a:latin typeface="Calibri"/>
                <a:cs typeface="Calibri"/>
              </a:rPr>
              <a:t> </a:t>
            </a:r>
            <a:r>
              <a:rPr sz="1250" b="1" spc="105" dirty="0">
                <a:latin typeface="Calibri"/>
                <a:cs typeface="Calibri"/>
              </a:rPr>
              <a:t>σύμφωνα</a:t>
            </a:r>
            <a:r>
              <a:rPr sz="1250" b="1" spc="45" dirty="0">
                <a:latin typeface="Calibri"/>
                <a:cs typeface="Calibri"/>
              </a:rPr>
              <a:t> </a:t>
            </a:r>
            <a:r>
              <a:rPr sz="1250" spc="90" dirty="0">
                <a:latin typeface="Calibri"/>
                <a:cs typeface="Calibri"/>
              </a:rPr>
              <a:t>με</a:t>
            </a:r>
            <a:r>
              <a:rPr sz="1250" spc="40" dirty="0">
                <a:latin typeface="Calibri"/>
                <a:cs typeface="Calibri"/>
              </a:rPr>
              <a:t> </a:t>
            </a:r>
            <a:r>
              <a:rPr sz="1250" spc="85" dirty="0">
                <a:latin typeface="Calibri"/>
                <a:cs typeface="Calibri"/>
              </a:rPr>
              <a:t>κάποιο</a:t>
            </a:r>
            <a:r>
              <a:rPr sz="1250" spc="45" dirty="0">
                <a:latin typeface="Calibri"/>
                <a:cs typeface="Calibri"/>
              </a:rPr>
              <a:t> </a:t>
            </a:r>
            <a:r>
              <a:rPr sz="1250" spc="75" dirty="0">
                <a:latin typeface="Calibri"/>
                <a:cs typeface="Calibri"/>
              </a:rPr>
              <a:t>κλειδί</a:t>
            </a:r>
            <a:r>
              <a:rPr sz="1250" spc="45" dirty="0">
                <a:latin typeface="Calibri"/>
                <a:cs typeface="Calibri"/>
              </a:rPr>
              <a:t> </a:t>
            </a:r>
            <a:r>
              <a:rPr sz="1250" b="1" spc="85" dirty="0">
                <a:latin typeface="Calibri"/>
                <a:cs typeface="Calibri"/>
              </a:rPr>
              <a:t>πριν</a:t>
            </a:r>
            <a:r>
              <a:rPr sz="1250" b="1" spc="45" dirty="0">
                <a:latin typeface="Calibri"/>
                <a:cs typeface="Calibri"/>
              </a:rPr>
              <a:t> </a:t>
            </a:r>
            <a:r>
              <a:rPr sz="1250" b="1" spc="85" dirty="0">
                <a:latin typeface="Calibri"/>
                <a:cs typeface="Calibri"/>
              </a:rPr>
              <a:t>διαβάσετε</a:t>
            </a:r>
            <a:r>
              <a:rPr sz="1250" b="1" spc="40" dirty="0">
                <a:latin typeface="Calibri"/>
                <a:cs typeface="Calibri"/>
              </a:rPr>
              <a:t> </a:t>
            </a:r>
            <a:r>
              <a:rPr sz="1250" spc="65" dirty="0">
                <a:latin typeface="Calibri"/>
                <a:cs typeface="Calibri"/>
              </a:rPr>
              <a:t>τις</a:t>
            </a:r>
            <a:r>
              <a:rPr sz="1250" spc="40" dirty="0">
                <a:latin typeface="Calibri"/>
                <a:cs typeface="Calibri"/>
              </a:rPr>
              <a:t> </a:t>
            </a:r>
            <a:r>
              <a:rPr sz="1250" spc="70" dirty="0">
                <a:latin typeface="Calibri"/>
                <a:cs typeface="Calibri"/>
              </a:rPr>
              <a:t>γραμμές</a:t>
            </a:r>
            <a:endParaRPr sz="1250" dirty="0">
              <a:latin typeface="Calibri"/>
              <a:cs typeface="Calibri"/>
            </a:endParaRPr>
          </a:p>
        </p:txBody>
      </p:sp>
      <p:sp>
        <p:nvSpPr>
          <p:cNvPr id="25" name="object 25"/>
          <p:cNvSpPr txBox="1"/>
          <p:nvPr/>
        </p:nvSpPr>
        <p:spPr>
          <a:xfrm>
            <a:off x="998219" y="5945822"/>
            <a:ext cx="5035550" cy="215900"/>
          </a:xfrm>
          <a:prstGeom prst="rect">
            <a:avLst/>
          </a:prstGeom>
        </p:spPr>
        <p:txBody>
          <a:bodyPr vert="horz" wrap="square" lIns="0" tIns="12700" rIns="0" bIns="0" rtlCol="0">
            <a:spAutoFit/>
          </a:bodyPr>
          <a:lstStyle/>
          <a:p>
            <a:pPr marL="194945" indent="-182245">
              <a:lnSpc>
                <a:spcPct val="100000"/>
              </a:lnSpc>
              <a:spcBef>
                <a:spcPts val="100"/>
              </a:spcBef>
              <a:buSzPct val="128000"/>
              <a:buFont typeface="MS Gothic"/>
              <a:buChar char="▪"/>
              <a:tabLst>
                <a:tab pos="194945" algn="l"/>
              </a:tabLst>
            </a:pPr>
            <a:r>
              <a:rPr sz="1250" spc="70" dirty="0">
                <a:latin typeface="Calibri"/>
                <a:cs typeface="Calibri"/>
              </a:rPr>
              <a:t>Κρυπτογραφημένο</a:t>
            </a:r>
            <a:r>
              <a:rPr sz="1250" spc="60" dirty="0">
                <a:latin typeface="Calibri"/>
                <a:cs typeface="Calibri"/>
              </a:rPr>
              <a:t> κείμενο:</a:t>
            </a:r>
            <a:r>
              <a:rPr sz="1250" spc="55" dirty="0">
                <a:latin typeface="Calibri"/>
                <a:cs typeface="Calibri"/>
              </a:rPr>
              <a:t> </a:t>
            </a:r>
            <a:r>
              <a:rPr sz="1250" b="1" spc="55" dirty="0">
                <a:latin typeface="Calibri"/>
                <a:cs typeface="Calibri"/>
              </a:rPr>
              <a:t>TTNAAPTMTSUOAODWCOIXKNLYPETZ</a:t>
            </a:r>
            <a:endParaRPr sz="1250">
              <a:latin typeface="Calibri"/>
              <a:cs typeface="Calibri"/>
            </a:endParaRPr>
          </a:p>
        </p:txBody>
      </p:sp>
      <p:pic>
        <p:nvPicPr>
          <p:cNvPr id="28" name="Εικόνα 27" descr="Εικόνα που περιέχει κείμενο, γραμματοσειρά, στιγμιότυπο οθόνης, γραμμή&#10;&#10;Το περιεχόμενο που δημιουργείται από τεχνολογία AI ενδέχεται να είναι εσφαλμένο.">
            <a:extLst>
              <a:ext uri="{FF2B5EF4-FFF2-40B4-BE49-F238E27FC236}">
                <a16:creationId xmlns:a16="http://schemas.microsoft.com/office/drawing/2014/main" id="{99A02837-3D15-BBD1-A15B-FDA49A72A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32" y="3958592"/>
            <a:ext cx="10154746" cy="1337701"/>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75375" y="2892742"/>
            <a:ext cx="3966210" cy="876300"/>
          </a:xfrm>
          <a:prstGeom prst="rect">
            <a:avLst/>
          </a:prstGeom>
        </p:spPr>
        <p:txBody>
          <a:bodyPr vert="horz" wrap="square" lIns="0" tIns="41275" rIns="0" bIns="0" rtlCol="0">
            <a:spAutoFit/>
          </a:bodyPr>
          <a:lstStyle/>
          <a:p>
            <a:pPr marL="12700" marR="5080">
              <a:lnSpc>
                <a:spcPts val="3279"/>
              </a:lnSpc>
              <a:spcBef>
                <a:spcPts val="325"/>
              </a:spcBef>
            </a:pPr>
            <a:r>
              <a:rPr sz="2850" b="1" spc="135" dirty="0">
                <a:latin typeface="Times New Roman"/>
                <a:cs typeface="Times New Roman"/>
              </a:rPr>
              <a:t>Μηχανήματα </a:t>
            </a:r>
            <a:r>
              <a:rPr sz="2850" b="1" spc="120" dirty="0">
                <a:latin typeface="Times New Roman"/>
                <a:cs typeface="Times New Roman"/>
              </a:rPr>
              <a:t>(εικονικά </a:t>
            </a:r>
            <a:r>
              <a:rPr sz="2850" b="1" spc="-700" dirty="0">
                <a:latin typeface="Times New Roman"/>
                <a:cs typeface="Times New Roman"/>
              </a:rPr>
              <a:t> </a:t>
            </a:r>
            <a:r>
              <a:rPr sz="2850" b="1" spc="135" dirty="0">
                <a:latin typeface="Times New Roman"/>
                <a:cs typeface="Times New Roman"/>
              </a:rPr>
              <a:t>μηχανήματα)</a:t>
            </a:r>
            <a:endParaRPr sz="2850">
              <a:latin typeface="Times New Roman"/>
              <a:cs typeface="Times New Roman"/>
            </a:endParaRPr>
          </a:p>
        </p:txBody>
      </p:sp>
      <p:grpSp>
        <p:nvGrpSpPr>
          <p:cNvPr id="4" name="object 4"/>
          <p:cNvGrpSpPr/>
          <p:nvPr/>
        </p:nvGrpSpPr>
        <p:grpSpPr>
          <a:xfrm>
            <a:off x="0" y="0"/>
            <a:ext cx="6042660" cy="6879590"/>
            <a:chOff x="0" y="0"/>
            <a:chExt cx="604266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1364" cy="6858000"/>
            </a:xfrm>
            <a:prstGeom prst="rect">
              <a:avLst/>
            </a:prstGeom>
          </p:spPr>
        </p:pic>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 y="-13252"/>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a:buNone/>
            </a:pPr>
            <a:r>
              <a:rPr lang="el-GR" b="1"/>
              <a:t>Μηχανές Ρότορα (Rotor Machines)</a:t>
            </a:r>
            <a:endParaRPr lang="el-GR"/>
          </a:p>
          <a:p>
            <a:pPr>
              <a:buFont typeface="Arial" panose="020B0604020202020204" pitchFamily="34" charset="0"/>
              <a:buChar char="•"/>
            </a:pPr>
            <a:r>
              <a:rPr lang="el-GR"/>
              <a:t>Πριν από τα σύγχρονα κρυπτοσυστήματα, οι </a:t>
            </a:r>
            <a:r>
              <a:rPr lang="el-GR" b="1"/>
              <a:t>μηχανές ρότορα</a:t>
            </a:r>
            <a:r>
              <a:rPr lang="el-GR"/>
              <a:t> ήταν τα πιο </a:t>
            </a:r>
            <a:r>
              <a:rPr lang="el-GR" b="1"/>
              <a:t>σύνθετα και διαδεδομένα συστήματα κρυπτογράφησης</a:t>
            </a:r>
            <a:r>
              <a:rPr lang="el-GR"/>
              <a:t>.</a:t>
            </a:r>
          </a:p>
          <a:p>
            <a:pPr>
              <a:buFont typeface="Arial" panose="020B0604020202020204" pitchFamily="34" charset="0"/>
              <a:buChar char="•"/>
            </a:pPr>
            <a:r>
              <a:rPr lang="el-GR"/>
              <a:t>Χρησιμοποιήθηκαν ευρέως κατά τη διάρκεια του </a:t>
            </a:r>
            <a:r>
              <a:rPr lang="el-GR" b="1"/>
              <a:t>Β΄ Παγκοσμίου Πολέμου</a:t>
            </a:r>
            <a:r>
              <a:rPr lang="el-GR"/>
              <a:t>.</a:t>
            </a:r>
          </a:p>
        </p:txBody>
      </p:sp>
      <p:sp>
        <p:nvSpPr>
          <p:cNvPr id="3" name="object 3"/>
          <p:cNvSpPr txBox="1"/>
          <p:nvPr/>
        </p:nvSpPr>
        <p:spPr>
          <a:xfrm>
            <a:off x="457200" y="5791200"/>
            <a:ext cx="10983595" cy="778510"/>
          </a:xfrm>
          <a:prstGeom prst="rect">
            <a:avLst/>
          </a:prstGeom>
        </p:spPr>
        <p:txBody>
          <a:bodyPr vert="horz" wrap="square" lIns="0" tIns="34925" rIns="0" bIns="0" rtlCol="0">
            <a:spAutoFit/>
          </a:bodyPr>
          <a:lstStyle/>
          <a:p>
            <a:pPr marL="355600" marR="5080" indent="-342900">
              <a:lnSpc>
                <a:spcPts val="1340"/>
              </a:lnSpc>
              <a:spcBef>
                <a:spcPts val="275"/>
              </a:spcBef>
              <a:buClr>
                <a:srgbClr val="FFB800"/>
              </a:buClr>
              <a:buSzPct val="120000"/>
              <a:buFont typeface="MS Gothic"/>
              <a:buChar char="▪"/>
              <a:tabLst>
                <a:tab pos="354965" algn="l"/>
                <a:tab pos="355600" algn="l"/>
              </a:tabLst>
            </a:pPr>
            <a:r>
              <a:rPr sz="1250" spc="120" dirty="0">
                <a:solidFill>
                  <a:srgbClr val="FFFFFF"/>
                </a:solidFill>
                <a:latin typeface="Calibri"/>
                <a:cs typeface="Calibri"/>
              </a:rPr>
              <a:t>Χρησιμοποιούσε</a:t>
            </a:r>
            <a:r>
              <a:rPr sz="1250" spc="65" dirty="0">
                <a:solidFill>
                  <a:srgbClr val="FFFFFF"/>
                </a:solidFill>
                <a:latin typeface="Calibri"/>
                <a:cs typeface="Calibri"/>
              </a:rPr>
              <a:t> </a:t>
            </a:r>
            <a:r>
              <a:rPr sz="1250" spc="110" dirty="0">
                <a:solidFill>
                  <a:srgbClr val="FFFFFF"/>
                </a:solidFill>
                <a:latin typeface="Calibri"/>
                <a:cs typeface="Calibri"/>
              </a:rPr>
              <a:t>σειρά</a:t>
            </a:r>
            <a:r>
              <a:rPr sz="1250" spc="65" dirty="0">
                <a:solidFill>
                  <a:srgbClr val="FFFFFF"/>
                </a:solidFill>
                <a:latin typeface="Calibri"/>
                <a:cs typeface="Calibri"/>
              </a:rPr>
              <a:t> </a:t>
            </a:r>
            <a:r>
              <a:rPr sz="1250" b="1" spc="114" dirty="0">
                <a:solidFill>
                  <a:srgbClr val="FFFFFF"/>
                </a:solidFill>
                <a:latin typeface="Calibri"/>
                <a:cs typeface="Calibri"/>
              </a:rPr>
              <a:t>κυλίνδρων,</a:t>
            </a:r>
            <a:r>
              <a:rPr sz="1250" b="1" spc="65" dirty="0">
                <a:solidFill>
                  <a:srgbClr val="FFFFFF"/>
                </a:solidFill>
                <a:latin typeface="Calibri"/>
                <a:cs typeface="Calibri"/>
              </a:rPr>
              <a:t> </a:t>
            </a:r>
            <a:r>
              <a:rPr sz="1250" spc="130" dirty="0">
                <a:solidFill>
                  <a:srgbClr val="FFFFFF"/>
                </a:solidFill>
                <a:latin typeface="Calibri"/>
                <a:cs typeface="Calibri"/>
              </a:rPr>
              <a:t>ο</a:t>
            </a:r>
            <a:r>
              <a:rPr sz="1250" spc="65" dirty="0">
                <a:solidFill>
                  <a:srgbClr val="FFFFFF"/>
                </a:solidFill>
                <a:latin typeface="Calibri"/>
                <a:cs typeface="Calibri"/>
              </a:rPr>
              <a:t> </a:t>
            </a:r>
            <a:r>
              <a:rPr sz="1250" spc="120" dirty="0">
                <a:solidFill>
                  <a:srgbClr val="FFFFFF"/>
                </a:solidFill>
                <a:latin typeface="Calibri"/>
                <a:cs typeface="Calibri"/>
              </a:rPr>
              <a:t>καθένας</a:t>
            </a:r>
            <a:r>
              <a:rPr sz="1250" spc="60" dirty="0">
                <a:solidFill>
                  <a:srgbClr val="FFFFFF"/>
                </a:solidFill>
                <a:latin typeface="Calibri"/>
                <a:cs typeface="Calibri"/>
              </a:rPr>
              <a:t> </a:t>
            </a:r>
            <a:r>
              <a:rPr sz="1250" spc="135" dirty="0">
                <a:solidFill>
                  <a:srgbClr val="FFFFFF"/>
                </a:solidFill>
                <a:latin typeface="Calibri"/>
                <a:cs typeface="Calibri"/>
              </a:rPr>
              <a:t>από</a:t>
            </a:r>
            <a:r>
              <a:rPr sz="1250" spc="65" dirty="0">
                <a:solidFill>
                  <a:srgbClr val="FFFFFF"/>
                </a:solidFill>
                <a:latin typeface="Calibri"/>
                <a:cs typeface="Calibri"/>
              </a:rPr>
              <a:t> </a:t>
            </a:r>
            <a:r>
              <a:rPr sz="1250" spc="114" dirty="0">
                <a:solidFill>
                  <a:srgbClr val="FFFFFF"/>
                </a:solidFill>
                <a:latin typeface="Calibri"/>
                <a:cs typeface="Calibri"/>
              </a:rPr>
              <a:t>τους</a:t>
            </a:r>
            <a:r>
              <a:rPr sz="1250" spc="65" dirty="0">
                <a:solidFill>
                  <a:srgbClr val="FFFFFF"/>
                </a:solidFill>
                <a:latin typeface="Calibri"/>
                <a:cs typeface="Calibri"/>
              </a:rPr>
              <a:t> </a:t>
            </a:r>
            <a:r>
              <a:rPr sz="1250" spc="114" dirty="0">
                <a:solidFill>
                  <a:srgbClr val="FFFFFF"/>
                </a:solidFill>
                <a:latin typeface="Calibri"/>
                <a:cs typeface="Calibri"/>
              </a:rPr>
              <a:t>οποίους</a:t>
            </a:r>
            <a:r>
              <a:rPr sz="1250" spc="65" dirty="0">
                <a:solidFill>
                  <a:srgbClr val="FFFFFF"/>
                </a:solidFill>
                <a:latin typeface="Calibri"/>
                <a:cs typeface="Calibri"/>
              </a:rPr>
              <a:t> </a:t>
            </a:r>
            <a:r>
              <a:rPr sz="1250" spc="105" dirty="0">
                <a:solidFill>
                  <a:srgbClr val="FFFFFF"/>
                </a:solidFill>
                <a:latin typeface="Calibri"/>
                <a:cs typeface="Calibri"/>
              </a:rPr>
              <a:t>έδινε</a:t>
            </a:r>
            <a:r>
              <a:rPr sz="1250" spc="60" dirty="0">
                <a:solidFill>
                  <a:srgbClr val="FFFFFF"/>
                </a:solidFill>
                <a:latin typeface="Calibri"/>
                <a:cs typeface="Calibri"/>
              </a:rPr>
              <a:t> </a:t>
            </a:r>
            <a:r>
              <a:rPr sz="1250" spc="110" dirty="0">
                <a:solidFill>
                  <a:srgbClr val="FFFFFF"/>
                </a:solidFill>
                <a:latin typeface="Calibri"/>
                <a:cs typeface="Calibri"/>
              </a:rPr>
              <a:t>μια</a:t>
            </a:r>
            <a:r>
              <a:rPr sz="1250" spc="65" dirty="0">
                <a:solidFill>
                  <a:srgbClr val="FFFFFF"/>
                </a:solidFill>
                <a:latin typeface="Calibri"/>
                <a:cs typeface="Calibri"/>
              </a:rPr>
              <a:t> </a:t>
            </a:r>
            <a:r>
              <a:rPr sz="1250" b="1" spc="114" dirty="0">
                <a:solidFill>
                  <a:srgbClr val="FFFFFF"/>
                </a:solidFill>
                <a:latin typeface="Calibri"/>
                <a:cs typeface="Calibri"/>
              </a:rPr>
              <a:t>αντικατάσταση,</a:t>
            </a:r>
            <a:r>
              <a:rPr sz="1250" b="1" spc="55" dirty="0">
                <a:solidFill>
                  <a:srgbClr val="FFFFFF"/>
                </a:solidFill>
                <a:latin typeface="Calibri"/>
                <a:cs typeface="Calibri"/>
              </a:rPr>
              <a:t> </a:t>
            </a:r>
            <a:r>
              <a:rPr sz="1250" spc="135" dirty="0">
                <a:solidFill>
                  <a:srgbClr val="FFFFFF"/>
                </a:solidFill>
                <a:latin typeface="Calibri"/>
                <a:cs typeface="Calibri"/>
              </a:rPr>
              <a:t>η</a:t>
            </a:r>
            <a:r>
              <a:rPr sz="1250" spc="65" dirty="0">
                <a:solidFill>
                  <a:srgbClr val="FFFFFF"/>
                </a:solidFill>
                <a:latin typeface="Calibri"/>
                <a:cs typeface="Calibri"/>
              </a:rPr>
              <a:t> </a:t>
            </a:r>
            <a:r>
              <a:rPr sz="1250" spc="120" dirty="0">
                <a:solidFill>
                  <a:srgbClr val="FFFFFF"/>
                </a:solidFill>
                <a:latin typeface="Calibri"/>
                <a:cs typeface="Calibri"/>
              </a:rPr>
              <a:t>οποία</a:t>
            </a:r>
            <a:r>
              <a:rPr sz="1250" spc="65" dirty="0">
                <a:solidFill>
                  <a:srgbClr val="FFFFFF"/>
                </a:solidFill>
                <a:latin typeface="Calibri"/>
                <a:cs typeface="Calibri"/>
              </a:rPr>
              <a:t> </a:t>
            </a:r>
            <a:r>
              <a:rPr sz="1250" spc="114" dirty="0">
                <a:solidFill>
                  <a:srgbClr val="FFFFFF"/>
                </a:solidFill>
                <a:latin typeface="Calibri"/>
                <a:cs typeface="Calibri"/>
              </a:rPr>
              <a:t>περιστρεφόταν</a:t>
            </a:r>
            <a:r>
              <a:rPr sz="1250" spc="65" dirty="0">
                <a:solidFill>
                  <a:srgbClr val="FFFFFF"/>
                </a:solidFill>
                <a:latin typeface="Calibri"/>
                <a:cs typeface="Calibri"/>
              </a:rPr>
              <a:t> </a:t>
            </a:r>
            <a:r>
              <a:rPr sz="1250" b="1" spc="110" dirty="0">
                <a:solidFill>
                  <a:srgbClr val="FFFFFF"/>
                </a:solidFill>
                <a:latin typeface="Calibri"/>
                <a:cs typeface="Calibri"/>
              </a:rPr>
              <a:t>και</a:t>
            </a:r>
            <a:r>
              <a:rPr sz="1250" b="1" spc="60" dirty="0">
                <a:solidFill>
                  <a:srgbClr val="FFFFFF"/>
                </a:solidFill>
                <a:latin typeface="Calibri"/>
                <a:cs typeface="Calibri"/>
              </a:rPr>
              <a:t> </a:t>
            </a:r>
            <a:r>
              <a:rPr sz="1250" spc="114" dirty="0">
                <a:solidFill>
                  <a:srgbClr val="FFFFFF"/>
                </a:solidFill>
                <a:latin typeface="Calibri"/>
                <a:cs typeface="Calibri"/>
              </a:rPr>
              <a:t>άλλαζε</a:t>
            </a:r>
            <a:r>
              <a:rPr sz="1250" spc="65" dirty="0">
                <a:solidFill>
                  <a:srgbClr val="FFFFFF"/>
                </a:solidFill>
                <a:latin typeface="Calibri"/>
                <a:cs typeface="Calibri"/>
              </a:rPr>
              <a:t> </a:t>
            </a:r>
            <a:r>
              <a:rPr sz="1250" b="1" spc="125" dirty="0">
                <a:solidFill>
                  <a:srgbClr val="FFFFFF"/>
                </a:solidFill>
                <a:latin typeface="Calibri"/>
                <a:cs typeface="Calibri"/>
              </a:rPr>
              <a:t>μετά</a:t>
            </a:r>
            <a:r>
              <a:rPr sz="1250" b="1" spc="60" dirty="0">
                <a:solidFill>
                  <a:srgbClr val="FFFFFF"/>
                </a:solidFill>
                <a:latin typeface="Calibri"/>
                <a:cs typeface="Calibri"/>
              </a:rPr>
              <a:t> </a:t>
            </a:r>
            <a:r>
              <a:rPr sz="1250" spc="110" dirty="0">
                <a:solidFill>
                  <a:srgbClr val="FFFFFF"/>
                </a:solidFill>
                <a:latin typeface="Calibri"/>
                <a:cs typeface="Calibri"/>
              </a:rPr>
              <a:t>την </a:t>
            </a:r>
            <a:r>
              <a:rPr sz="1250" spc="-270" dirty="0">
                <a:solidFill>
                  <a:srgbClr val="FFFFFF"/>
                </a:solidFill>
                <a:latin typeface="Calibri"/>
                <a:cs typeface="Calibri"/>
              </a:rPr>
              <a:t> </a:t>
            </a:r>
            <a:r>
              <a:rPr sz="1250" spc="125" dirty="0">
                <a:solidFill>
                  <a:srgbClr val="FFFFFF"/>
                </a:solidFill>
                <a:latin typeface="Calibri"/>
                <a:cs typeface="Calibri"/>
              </a:rPr>
              <a:t>κρυπτογράφηση</a:t>
            </a:r>
            <a:r>
              <a:rPr sz="1250" spc="55" dirty="0">
                <a:solidFill>
                  <a:srgbClr val="FFFFFF"/>
                </a:solidFill>
                <a:latin typeface="Calibri"/>
                <a:cs typeface="Calibri"/>
              </a:rPr>
              <a:t> </a:t>
            </a:r>
            <a:r>
              <a:rPr sz="1250" spc="120" dirty="0">
                <a:solidFill>
                  <a:srgbClr val="FFFFFF"/>
                </a:solidFill>
                <a:latin typeface="Calibri"/>
                <a:cs typeface="Calibri"/>
              </a:rPr>
              <a:t>κάθε</a:t>
            </a:r>
            <a:r>
              <a:rPr sz="1250" spc="50" dirty="0">
                <a:solidFill>
                  <a:srgbClr val="FFFFFF"/>
                </a:solidFill>
                <a:latin typeface="Calibri"/>
                <a:cs typeface="Calibri"/>
              </a:rPr>
              <a:t> </a:t>
            </a:r>
            <a:r>
              <a:rPr sz="1250" spc="114" dirty="0">
                <a:solidFill>
                  <a:srgbClr val="FFFFFF"/>
                </a:solidFill>
                <a:latin typeface="Calibri"/>
                <a:cs typeface="Calibri"/>
              </a:rPr>
              <a:t>γράμματος.</a:t>
            </a:r>
            <a:endParaRPr sz="1250" dirty="0">
              <a:latin typeface="Calibri"/>
              <a:cs typeface="Calibri"/>
            </a:endParaRPr>
          </a:p>
          <a:p>
            <a:pPr>
              <a:lnSpc>
                <a:spcPct val="100000"/>
              </a:lnSpc>
              <a:spcBef>
                <a:spcPts val="55"/>
              </a:spcBef>
              <a:buClr>
                <a:srgbClr val="FFB800"/>
              </a:buClr>
              <a:buFont typeface="MS Gothic"/>
              <a:buChar char="▪"/>
            </a:pPr>
            <a:endParaRPr sz="1200" dirty="0">
              <a:latin typeface="Calibri"/>
              <a:cs typeface="Calibri"/>
            </a:endParaRPr>
          </a:p>
          <a:p>
            <a:pPr marL="355600" indent="-342900">
              <a:lnSpc>
                <a:spcPct val="100000"/>
              </a:lnSpc>
              <a:buClr>
                <a:srgbClr val="FFB800"/>
              </a:buClr>
              <a:buSzPct val="120000"/>
              <a:buFont typeface="MS Gothic"/>
              <a:buChar char="▪"/>
              <a:tabLst>
                <a:tab pos="354965" algn="l"/>
                <a:tab pos="355600" algn="l"/>
              </a:tabLst>
            </a:pPr>
            <a:r>
              <a:rPr sz="1250" spc="90" dirty="0">
                <a:solidFill>
                  <a:srgbClr val="FFFFFF"/>
                </a:solidFill>
                <a:latin typeface="Calibri"/>
                <a:cs typeface="Calibri"/>
              </a:rPr>
              <a:t>Μεκυλίνδρους</a:t>
            </a:r>
            <a:r>
              <a:rPr sz="1250" spc="30" dirty="0">
                <a:solidFill>
                  <a:srgbClr val="FFFFFF"/>
                </a:solidFill>
                <a:latin typeface="Calibri"/>
                <a:cs typeface="Calibri"/>
              </a:rPr>
              <a:t> </a:t>
            </a:r>
            <a:r>
              <a:rPr sz="1250" spc="85" dirty="0">
                <a:solidFill>
                  <a:srgbClr val="FFFFFF"/>
                </a:solidFill>
                <a:latin typeface="Calibri"/>
                <a:cs typeface="Calibri"/>
              </a:rPr>
              <a:t>έχουν</a:t>
            </a:r>
            <a:r>
              <a:rPr sz="1250" spc="40" dirty="0">
                <a:solidFill>
                  <a:srgbClr val="FFFFFF"/>
                </a:solidFill>
                <a:latin typeface="Calibri"/>
                <a:cs typeface="Calibri"/>
              </a:rPr>
              <a:t> </a:t>
            </a:r>
            <a:r>
              <a:rPr sz="1250" b="1" spc="90" dirty="0">
                <a:solidFill>
                  <a:srgbClr val="FFB800"/>
                </a:solidFill>
                <a:latin typeface="Calibri"/>
                <a:cs typeface="Calibri"/>
              </a:rPr>
              <a:t>263=17576</a:t>
            </a:r>
            <a:r>
              <a:rPr sz="1250" b="1" spc="25" dirty="0">
                <a:solidFill>
                  <a:srgbClr val="FFB800"/>
                </a:solidFill>
                <a:latin typeface="Calibri"/>
                <a:cs typeface="Calibri"/>
              </a:rPr>
              <a:t> </a:t>
            </a:r>
            <a:r>
              <a:rPr sz="1250" spc="90" dirty="0">
                <a:solidFill>
                  <a:srgbClr val="FFFFFF"/>
                </a:solidFill>
                <a:latin typeface="Calibri"/>
                <a:cs typeface="Calibri"/>
              </a:rPr>
              <a:t>αλφάβητα</a:t>
            </a:r>
            <a:endParaRPr sz="1250" dirty="0">
              <a:latin typeface="Calibri"/>
              <a:cs typeface="Calibri"/>
            </a:endParaRPr>
          </a:p>
        </p:txBody>
      </p:sp>
      <p:sp>
        <p:nvSpPr>
          <p:cNvPr id="7" name="object 4"/>
          <p:cNvSpPr txBox="1"/>
          <p:nvPr/>
        </p:nvSpPr>
        <p:spPr>
          <a:xfrm>
            <a:off x="1078285" y="2352675"/>
            <a:ext cx="1685289" cy="238760"/>
          </a:xfrm>
          <a:prstGeom prst="rect">
            <a:avLst/>
          </a:prstGeom>
        </p:spPr>
        <p:txBody>
          <a:bodyPr vert="horz" wrap="square" lIns="0" tIns="12700" rIns="0" bIns="0" rtlCol="0">
            <a:spAutoFit/>
          </a:bodyPr>
          <a:lstStyle/>
          <a:p>
            <a:pPr marL="12700">
              <a:lnSpc>
                <a:spcPct val="100000"/>
              </a:lnSpc>
              <a:spcBef>
                <a:spcPts val="100"/>
              </a:spcBef>
            </a:pPr>
            <a:r>
              <a:rPr sz="1400" b="1" spc="130" dirty="0">
                <a:solidFill>
                  <a:srgbClr val="FFB800"/>
                </a:solidFill>
                <a:latin typeface="Calibri"/>
                <a:cs typeface="Calibri"/>
              </a:rPr>
              <a:t>Γερμανικό</a:t>
            </a:r>
            <a:r>
              <a:rPr sz="1400" b="1" spc="20" dirty="0">
                <a:solidFill>
                  <a:srgbClr val="FFB800"/>
                </a:solidFill>
                <a:latin typeface="Calibri"/>
                <a:cs typeface="Calibri"/>
              </a:rPr>
              <a:t> </a:t>
            </a:r>
            <a:r>
              <a:rPr sz="1400" b="1" spc="114" dirty="0">
                <a:solidFill>
                  <a:srgbClr val="FFB800"/>
                </a:solidFill>
                <a:latin typeface="Calibri"/>
                <a:cs typeface="Calibri"/>
              </a:rPr>
              <a:t>αίνιγμα</a:t>
            </a:r>
            <a:endParaRPr sz="1400" dirty="0">
              <a:latin typeface="Calibri"/>
              <a:cs typeface="Calibri"/>
            </a:endParaRPr>
          </a:p>
        </p:txBody>
      </p:sp>
      <p:sp>
        <p:nvSpPr>
          <p:cNvPr id="8" name="object 5"/>
          <p:cNvSpPr txBox="1"/>
          <p:nvPr/>
        </p:nvSpPr>
        <p:spPr>
          <a:xfrm>
            <a:off x="5308020" y="2354579"/>
            <a:ext cx="1652905" cy="238760"/>
          </a:xfrm>
          <a:prstGeom prst="rect">
            <a:avLst/>
          </a:prstGeom>
        </p:spPr>
        <p:txBody>
          <a:bodyPr vert="horz" wrap="square" lIns="0" tIns="12700" rIns="0" bIns="0" rtlCol="0">
            <a:spAutoFit/>
          </a:bodyPr>
          <a:lstStyle/>
          <a:p>
            <a:pPr marL="12700">
              <a:lnSpc>
                <a:spcPct val="100000"/>
              </a:lnSpc>
              <a:spcBef>
                <a:spcPts val="100"/>
              </a:spcBef>
            </a:pPr>
            <a:r>
              <a:rPr sz="1400" b="1" spc="100" dirty="0">
                <a:solidFill>
                  <a:srgbClr val="FFB800"/>
                </a:solidFill>
                <a:latin typeface="Calibri"/>
                <a:cs typeface="Calibri"/>
              </a:rPr>
              <a:t>Συμμαχική</a:t>
            </a:r>
            <a:r>
              <a:rPr sz="1400" b="1" spc="15" dirty="0">
                <a:solidFill>
                  <a:srgbClr val="FFB800"/>
                </a:solidFill>
                <a:latin typeface="Calibri"/>
                <a:cs typeface="Calibri"/>
              </a:rPr>
              <a:t> </a:t>
            </a:r>
            <a:r>
              <a:rPr sz="1400" b="1" spc="110" dirty="0">
                <a:solidFill>
                  <a:srgbClr val="FFB800"/>
                </a:solidFill>
                <a:latin typeface="Calibri"/>
                <a:cs typeface="Calibri"/>
              </a:rPr>
              <a:t>Hagelin</a:t>
            </a:r>
            <a:endParaRPr sz="1400">
              <a:latin typeface="Calibri"/>
              <a:cs typeface="Calibri"/>
            </a:endParaRPr>
          </a:p>
        </p:txBody>
      </p:sp>
      <p:sp>
        <p:nvSpPr>
          <p:cNvPr id="9" name="object 6"/>
          <p:cNvSpPr txBox="1"/>
          <p:nvPr/>
        </p:nvSpPr>
        <p:spPr>
          <a:xfrm>
            <a:off x="9316141" y="2373629"/>
            <a:ext cx="1365885" cy="238760"/>
          </a:xfrm>
          <a:prstGeom prst="rect">
            <a:avLst/>
          </a:prstGeom>
        </p:spPr>
        <p:txBody>
          <a:bodyPr vert="horz" wrap="square" lIns="0" tIns="12700" rIns="0" bIns="0" rtlCol="0">
            <a:spAutoFit/>
          </a:bodyPr>
          <a:lstStyle/>
          <a:p>
            <a:pPr marL="12700">
              <a:lnSpc>
                <a:spcPct val="100000"/>
              </a:lnSpc>
              <a:spcBef>
                <a:spcPts val="100"/>
              </a:spcBef>
            </a:pPr>
            <a:r>
              <a:rPr sz="1400" b="1" spc="135" dirty="0">
                <a:solidFill>
                  <a:srgbClr val="FFB800"/>
                </a:solidFill>
                <a:latin typeface="Calibri"/>
                <a:cs typeface="Calibri"/>
              </a:rPr>
              <a:t>Ιαπωνικό</a:t>
            </a:r>
            <a:r>
              <a:rPr sz="1400" b="1" spc="-10" dirty="0">
                <a:solidFill>
                  <a:srgbClr val="FFB800"/>
                </a:solidFill>
                <a:latin typeface="Calibri"/>
                <a:cs typeface="Calibri"/>
              </a:rPr>
              <a:t> </a:t>
            </a:r>
            <a:r>
              <a:rPr sz="1400" b="1" spc="190" dirty="0">
                <a:solidFill>
                  <a:srgbClr val="FFB800"/>
                </a:solidFill>
                <a:latin typeface="Calibri"/>
                <a:cs typeface="Calibri"/>
              </a:rPr>
              <a:t>Μωβ</a:t>
            </a:r>
            <a:endParaRPr sz="1400">
              <a:latin typeface="Calibri"/>
              <a:cs typeface="Calibri"/>
            </a:endParaRPr>
          </a:p>
        </p:txBody>
      </p:sp>
      <p:pic>
        <p:nvPicPr>
          <p:cNvPr id="10" name="object 7"/>
          <p:cNvPicPr/>
          <p:nvPr/>
        </p:nvPicPr>
        <p:blipFill>
          <a:blip r:embed="rId2" cstate="print"/>
          <a:stretch>
            <a:fillRect/>
          </a:stretch>
        </p:blipFill>
        <p:spPr>
          <a:xfrm>
            <a:off x="584891" y="2796540"/>
            <a:ext cx="2640647" cy="2537142"/>
          </a:xfrm>
          <a:prstGeom prst="rect">
            <a:avLst/>
          </a:prstGeom>
        </p:spPr>
      </p:pic>
      <p:pic>
        <p:nvPicPr>
          <p:cNvPr id="11" name="object 8"/>
          <p:cNvPicPr/>
          <p:nvPr/>
        </p:nvPicPr>
        <p:blipFill>
          <a:blip r:embed="rId3" cstate="print"/>
          <a:stretch>
            <a:fillRect/>
          </a:stretch>
        </p:blipFill>
        <p:spPr>
          <a:xfrm>
            <a:off x="4173911" y="3200400"/>
            <a:ext cx="3180714" cy="2133600"/>
          </a:xfrm>
          <a:prstGeom prst="rect">
            <a:avLst/>
          </a:prstGeom>
        </p:spPr>
      </p:pic>
      <p:pic>
        <p:nvPicPr>
          <p:cNvPr id="12" name="object 9"/>
          <p:cNvPicPr/>
          <p:nvPr/>
        </p:nvPicPr>
        <p:blipFill>
          <a:blip r:embed="rId4" cstate="print"/>
          <a:stretch>
            <a:fillRect/>
          </a:stretch>
        </p:blipFill>
        <p:spPr>
          <a:xfrm>
            <a:off x="9215175" y="2796540"/>
            <a:ext cx="1904365" cy="2537460"/>
          </a:xfrm>
          <a:prstGeom prst="rect">
            <a:avLst/>
          </a:prstGeom>
        </p:spPr>
      </p:pic>
      <p:sp>
        <p:nvSpPr>
          <p:cNvPr id="13" name="object 10"/>
          <p:cNvSpPr txBox="1"/>
          <p:nvPr/>
        </p:nvSpPr>
        <p:spPr>
          <a:xfrm>
            <a:off x="443285" y="5380354"/>
            <a:ext cx="1981200" cy="170180"/>
          </a:xfrm>
          <a:prstGeom prst="rect">
            <a:avLst/>
          </a:prstGeom>
        </p:spPr>
        <p:txBody>
          <a:bodyPr vert="horz" wrap="square" lIns="0" tIns="12700" rIns="0" bIns="0" rtlCol="0">
            <a:spAutoFit/>
          </a:bodyPr>
          <a:lstStyle/>
          <a:p>
            <a:pPr marL="12700">
              <a:lnSpc>
                <a:spcPct val="100000"/>
              </a:lnSpc>
              <a:spcBef>
                <a:spcPts val="100"/>
              </a:spcBef>
            </a:pPr>
            <a:r>
              <a:rPr sz="950" spc="65" dirty="0">
                <a:solidFill>
                  <a:srgbClr val="FFB800"/>
                </a:solidFill>
                <a:latin typeface="Calibri"/>
                <a:cs typeface="Calibri"/>
              </a:rPr>
              <a:t>Πηγή:</a:t>
            </a:r>
            <a:r>
              <a:rPr sz="950" spc="10" dirty="0">
                <a:solidFill>
                  <a:srgbClr val="FFB800"/>
                </a:solidFill>
                <a:latin typeface="Calibri"/>
                <a:cs typeface="Calibri"/>
              </a:rPr>
              <a:t> </a:t>
            </a:r>
            <a:r>
              <a:rPr sz="950" u="sng" spc="65" dirty="0">
                <a:solidFill>
                  <a:srgbClr val="FFB800"/>
                </a:solidFill>
                <a:uFill>
                  <a:solidFill>
                    <a:srgbClr val="FFB800"/>
                  </a:solidFill>
                </a:uFill>
                <a:latin typeface="Calibri"/>
                <a:cs typeface="Calibri"/>
                <a:hlinkClick r:id="rId5"/>
              </a:rPr>
              <a:t>Enigma-Masch</a:t>
            </a:r>
            <a:r>
              <a:rPr sz="950" u="sng" spc="65" dirty="0">
                <a:solidFill>
                  <a:srgbClr val="FFB800"/>
                </a:solidFill>
                <a:uFill>
                  <a:solidFill>
                    <a:srgbClr val="FFB800"/>
                  </a:solidFill>
                </a:uFill>
                <a:latin typeface="Calibri"/>
                <a:cs typeface="Calibri"/>
              </a:rPr>
              <a:t>ine</a:t>
            </a:r>
            <a:r>
              <a:rPr sz="950" u="sng" spc="10" dirty="0">
                <a:solidFill>
                  <a:srgbClr val="FFB800"/>
                </a:solidFill>
                <a:uFill>
                  <a:solidFill>
                    <a:srgbClr val="FFB800"/>
                  </a:solidFill>
                </a:uFill>
                <a:latin typeface="Calibri"/>
                <a:cs typeface="Calibri"/>
              </a:rPr>
              <a:t> </a:t>
            </a:r>
            <a:r>
              <a:rPr sz="950" u="sng" spc="55" dirty="0">
                <a:solidFill>
                  <a:srgbClr val="FFB800"/>
                </a:solidFill>
                <a:uFill>
                  <a:solidFill>
                    <a:srgbClr val="FFB800"/>
                  </a:solidFill>
                </a:uFill>
                <a:latin typeface="Calibri"/>
                <a:cs typeface="Calibri"/>
                <a:hlinkClick r:id="rId5"/>
              </a:rPr>
              <a:t>Wikipedi</a:t>
            </a:r>
            <a:r>
              <a:rPr sz="950" u="sng" spc="55" dirty="0">
                <a:solidFill>
                  <a:srgbClr val="FFB800"/>
                </a:solidFill>
                <a:uFill>
                  <a:solidFill>
                    <a:srgbClr val="FFB800"/>
                  </a:solidFill>
                </a:uFill>
                <a:latin typeface="Calibri"/>
                <a:cs typeface="Calibri"/>
              </a:rPr>
              <a:t>a</a:t>
            </a:r>
            <a:endParaRPr sz="950">
              <a:latin typeface="Calibri"/>
              <a:cs typeface="Calibri"/>
            </a:endParaRPr>
          </a:p>
        </p:txBody>
      </p:sp>
      <p:sp>
        <p:nvSpPr>
          <p:cNvPr id="14" name="object 11"/>
          <p:cNvSpPr txBox="1"/>
          <p:nvPr/>
        </p:nvSpPr>
        <p:spPr>
          <a:xfrm>
            <a:off x="4069770" y="5387340"/>
            <a:ext cx="1613535" cy="219932"/>
          </a:xfrm>
          <a:prstGeom prst="rect">
            <a:avLst/>
          </a:prstGeom>
        </p:spPr>
        <p:txBody>
          <a:bodyPr vert="horz" wrap="square" lIns="0" tIns="73025" rIns="0" bIns="0" rtlCol="0">
            <a:spAutoFit/>
          </a:bodyPr>
          <a:lstStyle/>
          <a:p>
            <a:pPr marL="12700">
              <a:lnSpc>
                <a:spcPct val="100000"/>
              </a:lnSpc>
              <a:spcBef>
                <a:spcPts val="575"/>
              </a:spcBef>
            </a:pPr>
            <a:r>
              <a:rPr sz="950" u="sng" spc="90" dirty="0">
                <a:solidFill>
                  <a:srgbClr val="FFB800"/>
                </a:solidFill>
                <a:uFill>
                  <a:solidFill>
                    <a:srgbClr val="FFB800"/>
                  </a:solidFill>
                </a:uFill>
                <a:latin typeface="Calibri"/>
                <a:cs typeface="Calibri"/>
                <a:hlinkClick r:id="rId6"/>
              </a:rPr>
              <a:t>Πηγή</a:t>
            </a:r>
            <a:r>
              <a:rPr sz="950" u="sng" spc="90" dirty="0">
                <a:solidFill>
                  <a:srgbClr val="FFB800"/>
                </a:solidFill>
                <a:uFill>
                  <a:solidFill>
                    <a:srgbClr val="FFB800"/>
                  </a:solidFill>
                </a:uFill>
                <a:latin typeface="Calibri"/>
                <a:cs typeface="Calibri"/>
              </a:rPr>
              <a:t>:</a:t>
            </a:r>
            <a:r>
              <a:rPr sz="950" u="sng" spc="20" dirty="0">
                <a:solidFill>
                  <a:srgbClr val="FFB800"/>
                </a:solidFill>
                <a:uFill>
                  <a:solidFill>
                    <a:srgbClr val="FFB800"/>
                  </a:solidFill>
                </a:uFill>
                <a:latin typeface="Calibri"/>
                <a:cs typeface="Calibri"/>
              </a:rPr>
              <a:t> </a:t>
            </a:r>
            <a:r>
              <a:rPr sz="950" u="sng" spc="80" dirty="0">
                <a:solidFill>
                  <a:srgbClr val="FFB800"/>
                </a:solidFill>
                <a:uFill>
                  <a:solidFill>
                    <a:srgbClr val="FFB800"/>
                  </a:solidFill>
                </a:uFill>
                <a:latin typeface="Calibri"/>
                <a:cs typeface="Calibri"/>
                <a:hlinkClick r:id="rId6"/>
              </a:rPr>
              <a:t>cryptomuseum.c</a:t>
            </a:r>
            <a:r>
              <a:rPr sz="950" u="sng" spc="80" dirty="0">
                <a:solidFill>
                  <a:srgbClr val="FFB800"/>
                </a:solidFill>
                <a:uFill>
                  <a:solidFill>
                    <a:srgbClr val="FFB800"/>
                  </a:solidFill>
                </a:uFill>
                <a:latin typeface="Calibri"/>
                <a:cs typeface="Calibri"/>
              </a:rPr>
              <a:t>om)</a:t>
            </a:r>
            <a:endParaRPr sz="950" dirty="0">
              <a:latin typeface="Calibri"/>
              <a:cs typeface="Calibri"/>
            </a:endParaRPr>
          </a:p>
        </p:txBody>
      </p:sp>
      <p:sp>
        <p:nvSpPr>
          <p:cNvPr id="15" name="object 12"/>
          <p:cNvSpPr txBox="1"/>
          <p:nvPr/>
        </p:nvSpPr>
        <p:spPr>
          <a:xfrm>
            <a:off x="8734481" y="5388292"/>
            <a:ext cx="2555240" cy="170180"/>
          </a:xfrm>
          <a:prstGeom prst="rect">
            <a:avLst/>
          </a:prstGeom>
        </p:spPr>
        <p:txBody>
          <a:bodyPr vert="horz" wrap="square" lIns="0" tIns="12700" rIns="0" bIns="0" rtlCol="0">
            <a:spAutoFit/>
          </a:bodyPr>
          <a:lstStyle/>
          <a:p>
            <a:pPr marL="12700">
              <a:lnSpc>
                <a:spcPct val="100000"/>
              </a:lnSpc>
              <a:spcBef>
                <a:spcPts val="100"/>
              </a:spcBef>
            </a:pPr>
            <a:r>
              <a:rPr sz="950" u="sng" spc="70" dirty="0">
                <a:solidFill>
                  <a:srgbClr val="FFB800"/>
                </a:solidFill>
                <a:uFill>
                  <a:solidFill>
                    <a:srgbClr val="FFB800"/>
                  </a:solidFill>
                </a:uFill>
                <a:latin typeface="Calibri"/>
                <a:cs typeface="Calibri"/>
                <a:hlinkClick r:id="rId7"/>
              </a:rPr>
              <a:t>Μυστικά</a:t>
            </a:r>
            <a:r>
              <a:rPr sz="950" u="sng" spc="20" dirty="0">
                <a:solidFill>
                  <a:srgbClr val="FFB800"/>
                </a:solidFill>
                <a:uFill>
                  <a:solidFill>
                    <a:srgbClr val="FFB800"/>
                  </a:solidFill>
                </a:uFill>
                <a:latin typeface="Calibri"/>
                <a:cs typeface="Calibri"/>
                <a:hlinkClick r:id="rId7"/>
              </a:rPr>
              <a:t> </a:t>
            </a:r>
            <a:r>
              <a:rPr sz="950" u="sng" spc="65" dirty="0">
                <a:solidFill>
                  <a:srgbClr val="FFB800"/>
                </a:solidFill>
                <a:uFill>
                  <a:solidFill>
                    <a:srgbClr val="FFB800"/>
                  </a:solidFill>
                </a:uFill>
                <a:latin typeface="Calibri"/>
                <a:cs typeface="Calibri"/>
                <a:hlinkClick r:id="rId7"/>
              </a:rPr>
              <a:t>στο</a:t>
            </a:r>
            <a:r>
              <a:rPr sz="950" u="sng" spc="25" dirty="0">
                <a:solidFill>
                  <a:srgbClr val="FFB800"/>
                </a:solidFill>
                <a:uFill>
                  <a:solidFill>
                    <a:srgbClr val="FFB800"/>
                  </a:solidFill>
                </a:uFill>
                <a:latin typeface="Calibri"/>
                <a:cs typeface="Calibri"/>
                <a:hlinkClick r:id="rId7"/>
              </a:rPr>
              <a:t> </a:t>
            </a:r>
            <a:r>
              <a:rPr sz="950" u="sng" spc="60" dirty="0">
                <a:solidFill>
                  <a:srgbClr val="FFB800"/>
                </a:solidFill>
                <a:uFill>
                  <a:solidFill>
                    <a:srgbClr val="FFB800"/>
                  </a:solidFill>
                </a:uFill>
                <a:latin typeface="Calibri"/>
                <a:cs typeface="Calibri"/>
                <a:hlinkClick r:id="rId7"/>
              </a:rPr>
              <a:t>εξωτερικό:</a:t>
            </a:r>
            <a:r>
              <a:rPr sz="950" u="sng" spc="20" dirty="0">
                <a:solidFill>
                  <a:srgbClr val="FFB800"/>
                </a:solidFill>
                <a:uFill>
                  <a:solidFill>
                    <a:srgbClr val="FFB800"/>
                  </a:solidFill>
                </a:uFill>
                <a:latin typeface="Calibri"/>
                <a:cs typeface="Calibri"/>
                <a:hlinkClick r:id="rId7"/>
              </a:rPr>
              <a:t> </a:t>
            </a:r>
            <a:r>
              <a:rPr sz="950" u="sng" spc="70" dirty="0">
                <a:solidFill>
                  <a:srgbClr val="FFB800"/>
                </a:solidFill>
                <a:uFill>
                  <a:solidFill>
                    <a:srgbClr val="FFB800"/>
                  </a:solidFill>
                </a:uFill>
                <a:latin typeface="Calibri"/>
                <a:cs typeface="Calibri"/>
                <a:hlinkClick r:id="rId7"/>
              </a:rPr>
              <a:t>Wonders</a:t>
            </a:r>
            <a:r>
              <a:rPr sz="950" u="sng" spc="25" dirty="0">
                <a:solidFill>
                  <a:srgbClr val="FFB800"/>
                </a:solidFill>
                <a:uFill>
                  <a:solidFill>
                    <a:srgbClr val="FFB800"/>
                  </a:solidFill>
                </a:uFill>
                <a:latin typeface="Calibri"/>
                <a:cs typeface="Calibri"/>
                <a:hlinkClick r:id="rId7"/>
              </a:rPr>
              <a:t> </a:t>
            </a:r>
            <a:r>
              <a:rPr sz="950" u="sng" spc="95" dirty="0">
                <a:solidFill>
                  <a:srgbClr val="FFB800"/>
                </a:solidFill>
                <a:uFill>
                  <a:solidFill>
                    <a:srgbClr val="FFB800"/>
                  </a:solidFill>
                </a:uFill>
                <a:latin typeface="Calibri"/>
                <a:cs typeface="Calibri"/>
                <a:hlinkClick r:id="rId7"/>
              </a:rPr>
              <a:t>&amp;</a:t>
            </a:r>
            <a:r>
              <a:rPr sz="950" u="sng" spc="20" dirty="0">
                <a:solidFill>
                  <a:srgbClr val="FFB800"/>
                </a:solidFill>
                <a:uFill>
                  <a:solidFill>
                    <a:srgbClr val="FFB800"/>
                  </a:solidFill>
                </a:uFill>
                <a:latin typeface="Calibri"/>
                <a:cs typeface="Calibri"/>
                <a:hlinkClick r:id="rId7"/>
              </a:rPr>
              <a:t> </a:t>
            </a:r>
            <a:r>
              <a:rPr sz="950" u="sng" spc="60" dirty="0">
                <a:solidFill>
                  <a:srgbClr val="FFB800"/>
                </a:solidFill>
                <a:uFill>
                  <a:solidFill>
                    <a:srgbClr val="FFB800"/>
                  </a:solidFill>
                </a:uFill>
                <a:latin typeface="Calibri"/>
                <a:cs typeface="Calibri"/>
              </a:rPr>
              <a:t>Marvels</a:t>
            </a:r>
            <a:endParaRPr sz="950">
              <a:latin typeface="Calibri"/>
              <a:cs typeface="Calibri"/>
            </a:endParaRPr>
          </a:p>
        </p:txBody>
      </p:sp>
      <p:sp>
        <p:nvSpPr>
          <p:cNvPr id="16" name="object 13"/>
          <p:cNvSpPr txBox="1"/>
          <p:nvPr/>
        </p:nvSpPr>
        <p:spPr>
          <a:xfrm>
            <a:off x="489005" y="5640070"/>
            <a:ext cx="83820" cy="254000"/>
          </a:xfrm>
          <a:prstGeom prst="rect">
            <a:avLst/>
          </a:prstGeom>
        </p:spPr>
        <p:txBody>
          <a:bodyPr vert="horz" wrap="square" lIns="0" tIns="12700" rIns="0" bIns="0" rtlCol="0">
            <a:spAutoFit/>
          </a:bodyPr>
          <a:lstStyle/>
          <a:p>
            <a:pPr marL="12700">
              <a:lnSpc>
                <a:spcPct val="100000"/>
              </a:lnSpc>
              <a:spcBef>
                <a:spcPts val="100"/>
              </a:spcBef>
            </a:pPr>
            <a:r>
              <a:rPr sz="1500" spc="-295" dirty="0">
                <a:solidFill>
                  <a:srgbClr val="FFB800"/>
                </a:solidFill>
                <a:latin typeface="MS Gothic"/>
                <a:cs typeface="MS Gothic"/>
              </a:rPr>
              <a:t>▪</a:t>
            </a:r>
            <a:endParaRPr sz="1500">
              <a:latin typeface="MS Gothic"/>
              <a:cs typeface="MS Gothic"/>
            </a:endParaRPr>
          </a:p>
        </p:txBody>
      </p:sp>
      <p:sp>
        <p:nvSpPr>
          <p:cNvPr id="17" name="object 14"/>
          <p:cNvSpPr txBox="1"/>
          <p:nvPr/>
        </p:nvSpPr>
        <p:spPr>
          <a:xfrm>
            <a:off x="9293916" y="5686425"/>
            <a:ext cx="1573530" cy="170180"/>
          </a:xfrm>
          <a:prstGeom prst="rect">
            <a:avLst/>
          </a:prstGeom>
        </p:spPr>
        <p:txBody>
          <a:bodyPr vert="horz" wrap="square" lIns="0" tIns="12700" rIns="0" bIns="0" rtlCol="0">
            <a:spAutoFit/>
          </a:bodyPr>
          <a:lstStyle/>
          <a:p>
            <a:pPr marL="12700">
              <a:lnSpc>
                <a:spcPct val="100000"/>
              </a:lnSpc>
              <a:spcBef>
                <a:spcPts val="100"/>
              </a:spcBef>
            </a:pPr>
            <a:r>
              <a:rPr sz="950" u="sng" spc="75" dirty="0">
                <a:solidFill>
                  <a:srgbClr val="FFB800"/>
                </a:solidFill>
                <a:uFill>
                  <a:solidFill>
                    <a:srgbClr val="FFB800"/>
                  </a:solidFill>
                </a:uFill>
                <a:latin typeface="Calibri"/>
                <a:cs typeface="Calibri"/>
                <a:hlinkClick r:id="rId7"/>
              </a:rPr>
              <a:t>(wondersandmarvels.</a:t>
            </a:r>
            <a:r>
              <a:rPr sz="950" u="sng" spc="75" dirty="0">
                <a:solidFill>
                  <a:srgbClr val="FFB800"/>
                </a:solidFill>
                <a:uFill>
                  <a:solidFill>
                    <a:srgbClr val="FFB800"/>
                  </a:solidFill>
                </a:uFill>
                <a:latin typeface="Calibri"/>
                <a:cs typeface="Calibri"/>
              </a:rPr>
              <a:t>com)</a:t>
            </a:r>
            <a:endParaRPr sz="950">
              <a:latin typeface="Calibri"/>
              <a:cs typeface="Calibri"/>
            </a:endParaRPr>
          </a:p>
        </p:txBody>
      </p:sp>
      <p:sp>
        <p:nvSpPr>
          <p:cNvPr id="18" name="TextBox 17">
            <a:extLst>
              <a:ext uri="{FF2B5EF4-FFF2-40B4-BE49-F238E27FC236}">
                <a16:creationId xmlns:a16="http://schemas.microsoft.com/office/drawing/2014/main" id="{F755C882-AA8E-F59B-06F5-25EB60A344EC}"/>
              </a:ext>
            </a:extLst>
          </p:cNvPr>
          <p:cNvSpPr txBox="1"/>
          <p:nvPr/>
        </p:nvSpPr>
        <p:spPr>
          <a:xfrm>
            <a:off x="1155120" y="284308"/>
            <a:ext cx="8305800" cy="1846659"/>
          </a:xfrm>
          <a:prstGeom prst="rect">
            <a:avLst/>
          </a:prstGeom>
          <a:noFill/>
        </p:spPr>
        <p:txBody>
          <a:bodyPr wrap="square" rtlCol="0">
            <a:spAutoFit/>
          </a:bodyPr>
          <a:lstStyle/>
          <a:p>
            <a:r>
              <a:rPr lang="el-GR" sz="2400" dirty="0">
                <a:solidFill>
                  <a:schemeClr val="bg1"/>
                </a:solidFill>
              </a:rPr>
              <a:t>Μηχανές </a:t>
            </a:r>
            <a:r>
              <a:rPr lang="el-GR" sz="2400" dirty="0" err="1">
                <a:solidFill>
                  <a:schemeClr val="bg1"/>
                </a:solidFill>
              </a:rPr>
              <a:t>Ρότορα</a:t>
            </a:r>
            <a:r>
              <a:rPr lang="el-GR" sz="2400" dirty="0">
                <a:solidFill>
                  <a:schemeClr val="bg1"/>
                </a:solidFill>
              </a:rPr>
              <a:t> (</a:t>
            </a:r>
            <a:r>
              <a:rPr lang="el-GR" sz="2400" dirty="0" err="1">
                <a:solidFill>
                  <a:schemeClr val="bg1"/>
                </a:solidFill>
              </a:rPr>
              <a:t>Rotor</a:t>
            </a:r>
            <a:r>
              <a:rPr lang="el-GR" sz="2400" dirty="0">
                <a:solidFill>
                  <a:schemeClr val="bg1"/>
                </a:solidFill>
              </a:rPr>
              <a:t> </a:t>
            </a:r>
            <a:r>
              <a:rPr lang="el-GR" sz="2400" dirty="0" err="1">
                <a:solidFill>
                  <a:schemeClr val="bg1"/>
                </a:solidFill>
              </a:rPr>
              <a:t>Machines</a:t>
            </a:r>
            <a:r>
              <a:rPr lang="el-GR" sz="2400" dirty="0">
                <a:solidFill>
                  <a:schemeClr val="bg1"/>
                </a:solidFill>
              </a:rPr>
              <a:t>)</a:t>
            </a:r>
          </a:p>
          <a:p>
            <a:endParaRPr lang="el-GR" dirty="0">
              <a:solidFill>
                <a:schemeClr val="bg1"/>
              </a:solidFill>
            </a:endParaRPr>
          </a:p>
          <a:p>
            <a:r>
              <a:rPr lang="el-GR" dirty="0">
                <a:solidFill>
                  <a:schemeClr val="bg1"/>
                </a:solidFill>
              </a:rPr>
              <a:t>    Πριν από τα σύγχρονα </a:t>
            </a:r>
            <a:r>
              <a:rPr lang="el-GR" dirty="0" err="1">
                <a:solidFill>
                  <a:schemeClr val="bg1"/>
                </a:solidFill>
              </a:rPr>
              <a:t>κρυπτοσυστήματα</a:t>
            </a:r>
            <a:r>
              <a:rPr lang="el-GR" dirty="0">
                <a:solidFill>
                  <a:schemeClr val="bg1"/>
                </a:solidFill>
              </a:rPr>
              <a:t>, οι μηχανές </a:t>
            </a:r>
            <a:r>
              <a:rPr lang="el-GR" dirty="0" err="1">
                <a:solidFill>
                  <a:schemeClr val="bg1"/>
                </a:solidFill>
              </a:rPr>
              <a:t>ρότορα</a:t>
            </a:r>
            <a:r>
              <a:rPr lang="el-GR" dirty="0">
                <a:solidFill>
                  <a:schemeClr val="bg1"/>
                </a:solidFill>
              </a:rPr>
              <a:t> ήταν τα πιο σύνθετα και διαδεδομένα συστήματα κρυπτογράφησης.</a:t>
            </a:r>
          </a:p>
          <a:p>
            <a:endParaRPr lang="el-GR" dirty="0">
              <a:solidFill>
                <a:schemeClr val="bg1"/>
              </a:solidFill>
            </a:endParaRPr>
          </a:p>
          <a:p>
            <a:r>
              <a:rPr lang="el-GR" dirty="0">
                <a:solidFill>
                  <a:schemeClr val="bg1"/>
                </a:solidFill>
              </a:rPr>
              <a:t>    Χρησιμοποιήθηκαν ευρέως κατά τη διάρκεια του Β΄ Παγκοσμίου Πολέμου.</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6" name="object 6"/>
            <p:cNvSpPr/>
            <p:nvPr/>
          </p:nvSpPr>
          <p:spPr>
            <a:xfrm>
              <a:off x="3088957" y="635"/>
              <a:ext cx="1818639" cy="6857365"/>
            </a:xfrm>
            <a:custGeom>
              <a:avLst/>
              <a:gdLst/>
              <a:ahLst/>
              <a:cxnLst/>
              <a:rect l="l" t="t" r="r" b="b"/>
              <a:pathLst>
                <a:path w="1818639" h="6857365">
                  <a:moveTo>
                    <a:pt x="1818322" y="0"/>
                  </a:moveTo>
                  <a:lnTo>
                    <a:pt x="0" y="6857365"/>
                  </a:lnTo>
                </a:path>
              </a:pathLst>
            </a:custGeom>
            <a:ln w="22224">
              <a:solidFill>
                <a:srgbClr val="D6791A"/>
              </a:solidFill>
            </a:ln>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122670" y="157797"/>
            <a:ext cx="5621020" cy="414020"/>
          </a:xfrm>
          <a:prstGeom prst="rect">
            <a:avLst/>
          </a:prstGeom>
        </p:spPr>
        <p:txBody>
          <a:bodyPr vert="horz" wrap="square" lIns="0" tIns="12700" rIns="0" bIns="0" rtlCol="0">
            <a:spAutoFit/>
          </a:bodyPr>
          <a:lstStyle/>
          <a:p>
            <a:pPr marL="12700">
              <a:lnSpc>
                <a:spcPct val="100000"/>
              </a:lnSpc>
              <a:spcBef>
                <a:spcPts val="100"/>
              </a:spcBef>
              <a:tabLst>
                <a:tab pos="2432050" algn="l"/>
                <a:tab pos="5149850" algn="l"/>
              </a:tabLst>
            </a:pPr>
            <a:r>
              <a:rPr spc="229" dirty="0"/>
              <a:t>C</a:t>
            </a:r>
            <a:r>
              <a:rPr spc="130" dirty="0"/>
              <a:t>l</a:t>
            </a:r>
            <a:r>
              <a:rPr spc="175" dirty="0"/>
              <a:t>a</a:t>
            </a:r>
            <a:r>
              <a:rPr spc="190" dirty="0"/>
              <a:t>ud</a:t>
            </a:r>
            <a:r>
              <a:rPr spc="114" dirty="0"/>
              <a:t>e</a:t>
            </a:r>
            <a:r>
              <a:rPr dirty="0"/>
              <a:t>	</a:t>
            </a:r>
            <a:r>
              <a:rPr spc="200" dirty="0"/>
              <a:t>S</a:t>
            </a:r>
            <a:r>
              <a:rPr spc="190" dirty="0"/>
              <a:t>h</a:t>
            </a:r>
            <a:r>
              <a:rPr spc="175" dirty="0"/>
              <a:t>a</a:t>
            </a:r>
            <a:r>
              <a:rPr spc="190" dirty="0"/>
              <a:t>nno</a:t>
            </a:r>
            <a:r>
              <a:rPr spc="130" dirty="0"/>
              <a:t>n</a:t>
            </a:r>
            <a:r>
              <a:rPr dirty="0"/>
              <a:t>	</a:t>
            </a:r>
            <a:r>
              <a:rPr spc="105" dirty="0"/>
              <a:t>κ</a:t>
            </a:r>
            <a:r>
              <a:rPr spc="110" dirty="0"/>
              <a:t>α</a:t>
            </a:r>
            <a:r>
              <a:rPr spc="70" dirty="0"/>
              <a:t>ι</a:t>
            </a:r>
          </a:p>
        </p:txBody>
      </p:sp>
      <p:sp>
        <p:nvSpPr>
          <p:cNvPr id="9" name="object 9"/>
          <p:cNvSpPr txBox="1"/>
          <p:nvPr/>
        </p:nvSpPr>
        <p:spPr>
          <a:xfrm>
            <a:off x="6122670" y="506729"/>
            <a:ext cx="5438140" cy="763270"/>
          </a:xfrm>
          <a:prstGeom prst="rect">
            <a:avLst/>
          </a:prstGeom>
        </p:spPr>
        <p:txBody>
          <a:bodyPr vert="horz" wrap="square" lIns="0" tIns="57150" rIns="0" bIns="0" rtlCol="0">
            <a:spAutoFit/>
          </a:bodyPr>
          <a:lstStyle/>
          <a:p>
            <a:pPr marL="12700" marR="5080">
              <a:lnSpc>
                <a:spcPts val="2750"/>
              </a:lnSpc>
              <a:spcBef>
                <a:spcPts val="450"/>
              </a:spcBef>
            </a:pPr>
            <a:r>
              <a:rPr sz="2550" spc="185" dirty="0">
                <a:solidFill>
                  <a:srgbClr val="FFFFFF"/>
                </a:solidFill>
                <a:latin typeface="Times New Roman"/>
                <a:cs typeface="Times New Roman"/>
              </a:rPr>
              <a:t>κρυπτογραφήματα </a:t>
            </a:r>
            <a:r>
              <a:rPr sz="2550" spc="195" dirty="0">
                <a:solidFill>
                  <a:srgbClr val="FFFFFF"/>
                </a:solidFill>
                <a:latin typeface="Times New Roman"/>
                <a:cs typeface="Times New Roman"/>
              </a:rPr>
              <a:t>υποκατάστασης- </a:t>
            </a:r>
            <a:r>
              <a:rPr sz="2550" spc="-625" dirty="0">
                <a:solidFill>
                  <a:srgbClr val="FFFFFF"/>
                </a:solidFill>
                <a:latin typeface="Times New Roman"/>
                <a:cs typeface="Times New Roman"/>
              </a:rPr>
              <a:t> </a:t>
            </a:r>
            <a:r>
              <a:rPr sz="2550" spc="190" dirty="0">
                <a:solidFill>
                  <a:srgbClr val="FFFFFF"/>
                </a:solidFill>
                <a:latin typeface="Times New Roman"/>
                <a:cs typeface="Times New Roman"/>
              </a:rPr>
              <a:t>διάδοσης</a:t>
            </a:r>
            <a:endParaRPr sz="2550">
              <a:latin typeface="Times New Roman"/>
              <a:cs typeface="Times New Roman"/>
            </a:endParaRPr>
          </a:p>
        </p:txBody>
      </p:sp>
      <p:sp>
        <p:nvSpPr>
          <p:cNvPr id="10" name="object 10"/>
          <p:cNvSpPr txBox="1"/>
          <p:nvPr/>
        </p:nvSpPr>
        <p:spPr>
          <a:xfrm>
            <a:off x="5837554" y="1723390"/>
            <a:ext cx="5546725" cy="2506980"/>
          </a:xfrm>
          <a:prstGeom prst="rect">
            <a:avLst/>
          </a:prstGeom>
        </p:spPr>
        <p:txBody>
          <a:bodyPr vert="horz" wrap="square" lIns="0" tIns="12700" rIns="0" bIns="0" rtlCol="0">
            <a:spAutoFit/>
          </a:bodyPr>
          <a:lstStyle/>
          <a:p>
            <a:pPr marL="469900" indent="-457200">
              <a:lnSpc>
                <a:spcPts val="1495"/>
              </a:lnSpc>
              <a:spcBef>
                <a:spcPts val="100"/>
              </a:spcBef>
              <a:buClr>
                <a:srgbClr val="FFB800"/>
              </a:buClr>
              <a:buSzPct val="128000"/>
              <a:buFont typeface="MS Gothic"/>
              <a:buChar char="▪"/>
              <a:tabLst>
                <a:tab pos="469265" algn="l"/>
                <a:tab pos="469900" algn="l"/>
              </a:tabLst>
            </a:pPr>
            <a:r>
              <a:rPr sz="1250" spc="125" dirty="0">
                <a:solidFill>
                  <a:srgbClr val="FFFFFF"/>
                </a:solidFill>
                <a:latin typeface="Calibri"/>
                <a:cs typeface="Calibri"/>
              </a:rPr>
              <a:t>Ο</a:t>
            </a:r>
            <a:r>
              <a:rPr sz="1250" spc="30" dirty="0">
                <a:solidFill>
                  <a:srgbClr val="FFFFFF"/>
                </a:solidFill>
                <a:latin typeface="Calibri"/>
                <a:cs typeface="Calibri"/>
              </a:rPr>
              <a:t> </a:t>
            </a:r>
            <a:r>
              <a:rPr sz="1250" spc="85" dirty="0">
                <a:solidFill>
                  <a:srgbClr val="FFFFFF"/>
                </a:solidFill>
                <a:latin typeface="Calibri"/>
                <a:cs typeface="Calibri"/>
              </a:rPr>
              <a:t>Claude</a:t>
            </a:r>
            <a:r>
              <a:rPr sz="1250" spc="45" dirty="0">
                <a:solidFill>
                  <a:srgbClr val="FFFFFF"/>
                </a:solidFill>
                <a:latin typeface="Calibri"/>
                <a:cs typeface="Calibri"/>
              </a:rPr>
              <a:t> </a:t>
            </a:r>
            <a:r>
              <a:rPr sz="1250" b="1" spc="95" dirty="0">
                <a:solidFill>
                  <a:srgbClr val="FFFFFF"/>
                </a:solidFill>
                <a:latin typeface="Calibri"/>
                <a:cs typeface="Calibri"/>
              </a:rPr>
              <a:t>Shannon</a:t>
            </a:r>
            <a:r>
              <a:rPr sz="1250" b="1" spc="35" dirty="0">
                <a:solidFill>
                  <a:srgbClr val="FFFFFF"/>
                </a:solidFill>
                <a:latin typeface="Calibri"/>
                <a:cs typeface="Calibri"/>
              </a:rPr>
              <a:t> </a:t>
            </a:r>
            <a:r>
              <a:rPr sz="1250" spc="80" dirty="0">
                <a:solidFill>
                  <a:srgbClr val="FFFFFF"/>
                </a:solidFill>
                <a:latin typeface="Calibri"/>
                <a:cs typeface="Calibri"/>
              </a:rPr>
              <a:t>εισήγαγε</a:t>
            </a:r>
            <a:r>
              <a:rPr sz="1250" spc="40" dirty="0">
                <a:solidFill>
                  <a:srgbClr val="FFFFFF"/>
                </a:solidFill>
                <a:latin typeface="Calibri"/>
                <a:cs typeface="Calibri"/>
              </a:rPr>
              <a:t> </a:t>
            </a:r>
            <a:r>
              <a:rPr sz="1250" spc="85" dirty="0">
                <a:solidFill>
                  <a:srgbClr val="FFFFFF"/>
                </a:solidFill>
                <a:latin typeface="Calibri"/>
                <a:cs typeface="Calibri"/>
              </a:rPr>
              <a:t>την</a:t>
            </a:r>
            <a:r>
              <a:rPr sz="1250" spc="40" dirty="0">
                <a:solidFill>
                  <a:srgbClr val="FFFFFF"/>
                </a:solidFill>
                <a:latin typeface="Calibri"/>
                <a:cs typeface="Calibri"/>
              </a:rPr>
              <a:t> </a:t>
            </a:r>
            <a:r>
              <a:rPr sz="1250" spc="80" dirty="0">
                <a:solidFill>
                  <a:srgbClr val="FFFFFF"/>
                </a:solidFill>
                <a:latin typeface="Calibri"/>
                <a:cs typeface="Calibri"/>
              </a:rPr>
              <a:t>ιδέα</a:t>
            </a:r>
            <a:r>
              <a:rPr sz="1250" spc="40" dirty="0">
                <a:solidFill>
                  <a:srgbClr val="FFFFFF"/>
                </a:solidFill>
                <a:latin typeface="Calibri"/>
                <a:cs typeface="Calibri"/>
              </a:rPr>
              <a:t> </a:t>
            </a:r>
            <a:r>
              <a:rPr sz="1250" spc="95" dirty="0">
                <a:solidFill>
                  <a:srgbClr val="FFFFFF"/>
                </a:solidFill>
                <a:latin typeface="Calibri"/>
                <a:cs typeface="Calibri"/>
              </a:rPr>
              <a:t>των</a:t>
            </a:r>
            <a:r>
              <a:rPr sz="1250" spc="30" dirty="0">
                <a:solidFill>
                  <a:srgbClr val="FFFFFF"/>
                </a:solidFill>
                <a:latin typeface="Calibri"/>
                <a:cs typeface="Calibri"/>
              </a:rPr>
              <a:t> </a:t>
            </a:r>
            <a:r>
              <a:rPr sz="1250" spc="85" dirty="0">
                <a:solidFill>
                  <a:srgbClr val="FFFFFF"/>
                </a:solidFill>
                <a:latin typeface="Calibri"/>
                <a:cs typeface="Calibri"/>
              </a:rPr>
              <a:t>δικτύων</a:t>
            </a:r>
            <a:endParaRPr sz="1250">
              <a:latin typeface="Calibri"/>
              <a:cs typeface="Calibri"/>
            </a:endParaRPr>
          </a:p>
          <a:p>
            <a:pPr marL="469900">
              <a:lnSpc>
                <a:spcPts val="1495"/>
              </a:lnSpc>
            </a:pPr>
            <a:r>
              <a:rPr sz="1250" b="1" spc="85" dirty="0">
                <a:solidFill>
                  <a:srgbClr val="FFFFFF"/>
                </a:solidFill>
                <a:latin typeface="Calibri"/>
                <a:cs typeface="Calibri"/>
              </a:rPr>
              <a:t>αντικατάστασης-μετατροπής</a:t>
            </a:r>
            <a:r>
              <a:rPr sz="1250" b="1" spc="40" dirty="0">
                <a:solidFill>
                  <a:srgbClr val="FFFFFF"/>
                </a:solidFill>
                <a:latin typeface="Calibri"/>
                <a:cs typeface="Calibri"/>
              </a:rPr>
              <a:t> </a:t>
            </a:r>
            <a:r>
              <a:rPr sz="1250" b="1" spc="65" dirty="0">
                <a:solidFill>
                  <a:srgbClr val="FFFFFF"/>
                </a:solidFill>
                <a:latin typeface="Calibri"/>
                <a:cs typeface="Calibri"/>
              </a:rPr>
              <a:t>(</a:t>
            </a:r>
            <a:r>
              <a:rPr sz="1250" spc="65" dirty="0">
                <a:solidFill>
                  <a:srgbClr val="FFFFFF"/>
                </a:solidFill>
                <a:latin typeface="Calibri"/>
                <a:cs typeface="Calibri"/>
              </a:rPr>
              <a:t>S-P)</a:t>
            </a:r>
            <a:r>
              <a:rPr sz="1250" spc="45" dirty="0">
                <a:solidFill>
                  <a:srgbClr val="FFFFFF"/>
                </a:solidFill>
                <a:latin typeface="Calibri"/>
                <a:cs typeface="Calibri"/>
              </a:rPr>
              <a:t> </a:t>
            </a:r>
            <a:r>
              <a:rPr sz="1250" spc="85" dirty="0">
                <a:solidFill>
                  <a:srgbClr val="FFFFFF"/>
                </a:solidFill>
                <a:latin typeface="Calibri"/>
                <a:cs typeface="Calibri"/>
              </a:rPr>
              <a:t>στην</a:t>
            </a:r>
            <a:r>
              <a:rPr sz="1250" spc="45" dirty="0">
                <a:solidFill>
                  <a:srgbClr val="FFFFFF"/>
                </a:solidFill>
                <a:latin typeface="Calibri"/>
                <a:cs typeface="Calibri"/>
              </a:rPr>
              <a:t> </a:t>
            </a:r>
            <a:r>
              <a:rPr sz="1250" b="1" spc="90" dirty="0">
                <a:solidFill>
                  <a:srgbClr val="FFFFFF"/>
                </a:solidFill>
                <a:latin typeface="Calibri"/>
                <a:cs typeface="Calibri"/>
              </a:rPr>
              <a:t>εργασία</a:t>
            </a:r>
            <a:r>
              <a:rPr sz="1250" b="1" spc="45" dirty="0">
                <a:solidFill>
                  <a:srgbClr val="FFFFFF"/>
                </a:solidFill>
                <a:latin typeface="Calibri"/>
                <a:cs typeface="Calibri"/>
              </a:rPr>
              <a:t> </a:t>
            </a:r>
            <a:r>
              <a:rPr sz="1250" spc="90" dirty="0">
                <a:solidFill>
                  <a:srgbClr val="FFFFFF"/>
                </a:solidFill>
                <a:latin typeface="Calibri"/>
                <a:cs typeface="Calibri"/>
              </a:rPr>
              <a:t>του</a:t>
            </a:r>
            <a:r>
              <a:rPr sz="1250" spc="45" dirty="0">
                <a:solidFill>
                  <a:srgbClr val="FFFFFF"/>
                </a:solidFill>
                <a:latin typeface="Calibri"/>
                <a:cs typeface="Calibri"/>
              </a:rPr>
              <a:t> </a:t>
            </a:r>
            <a:r>
              <a:rPr sz="1250" spc="85" dirty="0">
                <a:solidFill>
                  <a:srgbClr val="FFFFFF"/>
                </a:solidFill>
                <a:latin typeface="Calibri"/>
                <a:cs typeface="Calibri"/>
              </a:rPr>
              <a:t>1949.</a:t>
            </a:r>
            <a:endParaRPr sz="1250">
              <a:latin typeface="Calibri"/>
              <a:cs typeface="Calibri"/>
            </a:endParaRPr>
          </a:p>
          <a:p>
            <a:pPr>
              <a:lnSpc>
                <a:spcPct val="100000"/>
              </a:lnSpc>
              <a:spcBef>
                <a:spcPts val="40"/>
              </a:spcBef>
            </a:pPr>
            <a:endParaRPr sz="1450">
              <a:latin typeface="Calibri"/>
              <a:cs typeface="Calibri"/>
            </a:endParaRPr>
          </a:p>
          <a:p>
            <a:pPr marL="469900" indent="-457200">
              <a:lnSpc>
                <a:spcPct val="100000"/>
              </a:lnSpc>
              <a:buClr>
                <a:srgbClr val="FFB800"/>
              </a:buClr>
              <a:buSzPct val="128000"/>
              <a:buFont typeface="MS Gothic"/>
              <a:buChar char="▪"/>
              <a:tabLst>
                <a:tab pos="469265" algn="l"/>
                <a:tab pos="469900" algn="l"/>
              </a:tabLst>
            </a:pPr>
            <a:r>
              <a:rPr sz="1250" spc="90" dirty="0">
                <a:solidFill>
                  <a:srgbClr val="FFFFFF"/>
                </a:solidFill>
                <a:latin typeface="Calibri"/>
                <a:cs typeface="Calibri"/>
              </a:rPr>
              <a:t>αποτελούν</a:t>
            </a:r>
            <a:r>
              <a:rPr sz="1250" spc="30" dirty="0">
                <a:solidFill>
                  <a:srgbClr val="FFFFFF"/>
                </a:solidFill>
                <a:latin typeface="Calibri"/>
                <a:cs typeface="Calibri"/>
              </a:rPr>
              <a:t> </a:t>
            </a:r>
            <a:r>
              <a:rPr sz="1250" spc="85" dirty="0">
                <a:solidFill>
                  <a:srgbClr val="FFFFFF"/>
                </a:solidFill>
                <a:latin typeface="Calibri"/>
                <a:cs typeface="Calibri"/>
              </a:rPr>
              <a:t>τη</a:t>
            </a:r>
            <a:r>
              <a:rPr sz="1250" spc="35" dirty="0">
                <a:solidFill>
                  <a:srgbClr val="FFFFFF"/>
                </a:solidFill>
                <a:latin typeface="Calibri"/>
                <a:cs typeface="Calibri"/>
              </a:rPr>
              <a:t> </a:t>
            </a:r>
            <a:r>
              <a:rPr sz="1250" spc="100" dirty="0">
                <a:solidFill>
                  <a:srgbClr val="FFFFFF"/>
                </a:solidFill>
                <a:latin typeface="Calibri"/>
                <a:cs typeface="Calibri"/>
              </a:rPr>
              <a:t>βάση</a:t>
            </a:r>
            <a:r>
              <a:rPr sz="1250" spc="40" dirty="0">
                <a:solidFill>
                  <a:srgbClr val="FFFFFF"/>
                </a:solidFill>
                <a:latin typeface="Calibri"/>
                <a:cs typeface="Calibri"/>
              </a:rPr>
              <a:t> </a:t>
            </a:r>
            <a:r>
              <a:rPr sz="1250" spc="95" dirty="0">
                <a:solidFill>
                  <a:srgbClr val="FFFFFF"/>
                </a:solidFill>
                <a:latin typeface="Calibri"/>
                <a:cs typeface="Calibri"/>
              </a:rPr>
              <a:t>των</a:t>
            </a:r>
            <a:r>
              <a:rPr sz="1250" spc="30" dirty="0">
                <a:solidFill>
                  <a:srgbClr val="FFFFFF"/>
                </a:solidFill>
                <a:latin typeface="Calibri"/>
                <a:cs typeface="Calibri"/>
              </a:rPr>
              <a:t> </a:t>
            </a:r>
            <a:r>
              <a:rPr sz="1250" spc="90" dirty="0">
                <a:solidFill>
                  <a:srgbClr val="FFFFFF"/>
                </a:solidFill>
                <a:latin typeface="Calibri"/>
                <a:cs typeface="Calibri"/>
              </a:rPr>
              <a:t>σύγχρονων</a:t>
            </a:r>
            <a:r>
              <a:rPr sz="1250" spc="30" dirty="0">
                <a:solidFill>
                  <a:srgbClr val="FFFFFF"/>
                </a:solidFill>
                <a:latin typeface="Calibri"/>
                <a:cs typeface="Calibri"/>
              </a:rPr>
              <a:t> </a:t>
            </a:r>
            <a:r>
              <a:rPr sz="1250" b="1" spc="80" dirty="0">
                <a:solidFill>
                  <a:srgbClr val="FFFFFF"/>
                </a:solidFill>
                <a:latin typeface="Calibri"/>
                <a:cs typeface="Calibri"/>
              </a:rPr>
              <a:t>block</a:t>
            </a:r>
            <a:r>
              <a:rPr sz="1250" b="1" spc="30" dirty="0">
                <a:solidFill>
                  <a:srgbClr val="FFFFFF"/>
                </a:solidFill>
                <a:latin typeface="Calibri"/>
                <a:cs typeface="Calibri"/>
              </a:rPr>
              <a:t> </a:t>
            </a:r>
            <a:r>
              <a:rPr sz="1250" b="1" spc="70" dirty="0">
                <a:solidFill>
                  <a:srgbClr val="FFFFFF"/>
                </a:solidFill>
                <a:latin typeface="Calibri"/>
                <a:cs typeface="Calibri"/>
              </a:rPr>
              <a:t>ciphers</a:t>
            </a:r>
            <a:endParaRPr sz="1250">
              <a:latin typeface="Calibri"/>
              <a:cs typeface="Calibri"/>
            </a:endParaRPr>
          </a:p>
          <a:p>
            <a:pPr>
              <a:lnSpc>
                <a:spcPct val="100000"/>
              </a:lnSpc>
              <a:spcBef>
                <a:spcPts val="50"/>
              </a:spcBef>
              <a:buClr>
                <a:srgbClr val="FFB800"/>
              </a:buClr>
              <a:buFont typeface="MS Gothic"/>
              <a:buChar char="▪"/>
            </a:pPr>
            <a:endParaRPr sz="1450">
              <a:latin typeface="Calibri"/>
              <a:cs typeface="Calibri"/>
            </a:endParaRPr>
          </a:p>
          <a:p>
            <a:pPr marL="469900" marR="5080" indent="-457200">
              <a:lnSpc>
                <a:spcPct val="100000"/>
              </a:lnSpc>
              <a:buClr>
                <a:srgbClr val="FFB800"/>
              </a:buClr>
              <a:buSzPct val="128000"/>
              <a:buFont typeface="MS Gothic"/>
              <a:buChar char="▪"/>
              <a:tabLst>
                <a:tab pos="469265" algn="l"/>
                <a:tab pos="469900" algn="l"/>
              </a:tabLst>
            </a:pPr>
            <a:r>
              <a:rPr sz="1250" spc="130" dirty="0">
                <a:solidFill>
                  <a:srgbClr val="FFFFFF"/>
                </a:solidFill>
                <a:latin typeface="Calibri"/>
                <a:cs typeface="Calibri"/>
              </a:rPr>
              <a:t>Τα</a:t>
            </a:r>
            <a:r>
              <a:rPr sz="1250" spc="55" dirty="0">
                <a:solidFill>
                  <a:srgbClr val="FFFFFF"/>
                </a:solidFill>
                <a:latin typeface="Calibri"/>
                <a:cs typeface="Calibri"/>
              </a:rPr>
              <a:t> </a:t>
            </a:r>
            <a:r>
              <a:rPr sz="1250" spc="110" dirty="0">
                <a:solidFill>
                  <a:srgbClr val="FFFFFF"/>
                </a:solidFill>
                <a:latin typeface="Calibri"/>
                <a:cs typeface="Calibri"/>
              </a:rPr>
              <a:t>δίκτυα</a:t>
            </a:r>
            <a:r>
              <a:rPr sz="1250" spc="60" dirty="0">
                <a:solidFill>
                  <a:srgbClr val="FFFFFF"/>
                </a:solidFill>
                <a:latin typeface="Calibri"/>
                <a:cs typeface="Calibri"/>
              </a:rPr>
              <a:t> </a:t>
            </a:r>
            <a:r>
              <a:rPr sz="1250" b="1" spc="105" dirty="0">
                <a:solidFill>
                  <a:srgbClr val="FFFFFF"/>
                </a:solidFill>
                <a:latin typeface="Calibri"/>
                <a:cs typeface="Calibri"/>
              </a:rPr>
              <a:t>S-P</a:t>
            </a:r>
            <a:r>
              <a:rPr sz="1250" b="1" spc="55" dirty="0">
                <a:solidFill>
                  <a:srgbClr val="FFFFFF"/>
                </a:solidFill>
                <a:latin typeface="Calibri"/>
                <a:cs typeface="Calibri"/>
              </a:rPr>
              <a:t> </a:t>
            </a:r>
            <a:r>
              <a:rPr sz="1250" spc="110" dirty="0">
                <a:solidFill>
                  <a:srgbClr val="FFFFFF"/>
                </a:solidFill>
                <a:latin typeface="Calibri"/>
                <a:cs typeface="Calibri"/>
              </a:rPr>
              <a:t>βασίζονται</a:t>
            </a:r>
            <a:r>
              <a:rPr sz="1250" spc="60" dirty="0">
                <a:solidFill>
                  <a:srgbClr val="FFFFFF"/>
                </a:solidFill>
                <a:latin typeface="Calibri"/>
                <a:cs typeface="Calibri"/>
              </a:rPr>
              <a:t> </a:t>
            </a:r>
            <a:r>
              <a:rPr sz="1250" spc="95" dirty="0">
                <a:solidFill>
                  <a:srgbClr val="FFFFFF"/>
                </a:solidFill>
                <a:latin typeface="Calibri"/>
                <a:cs typeface="Calibri"/>
              </a:rPr>
              <a:t>στις</a:t>
            </a:r>
            <a:r>
              <a:rPr sz="1250" spc="50" dirty="0">
                <a:solidFill>
                  <a:srgbClr val="FFFFFF"/>
                </a:solidFill>
                <a:latin typeface="Calibri"/>
                <a:cs typeface="Calibri"/>
              </a:rPr>
              <a:t> </a:t>
            </a:r>
            <a:r>
              <a:rPr sz="1250" spc="130" dirty="0">
                <a:solidFill>
                  <a:srgbClr val="FFFFFF"/>
                </a:solidFill>
                <a:latin typeface="Calibri"/>
                <a:cs typeface="Calibri"/>
              </a:rPr>
              <a:t>δύο</a:t>
            </a:r>
            <a:r>
              <a:rPr sz="1250" spc="60" dirty="0">
                <a:solidFill>
                  <a:srgbClr val="FFFFFF"/>
                </a:solidFill>
                <a:latin typeface="Calibri"/>
                <a:cs typeface="Calibri"/>
              </a:rPr>
              <a:t> </a:t>
            </a:r>
            <a:r>
              <a:rPr sz="1250" spc="114" dirty="0">
                <a:solidFill>
                  <a:srgbClr val="FFFFFF"/>
                </a:solidFill>
                <a:latin typeface="Calibri"/>
                <a:cs typeface="Calibri"/>
              </a:rPr>
              <a:t>πρωταρχικές</a:t>
            </a:r>
            <a:r>
              <a:rPr sz="1250" spc="50" dirty="0">
                <a:solidFill>
                  <a:srgbClr val="FFFFFF"/>
                </a:solidFill>
                <a:latin typeface="Calibri"/>
                <a:cs typeface="Calibri"/>
              </a:rPr>
              <a:t> </a:t>
            </a:r>
            <a:r>
              <a:rPr sz="1250" b="1" spc="120" dirty="0">
                <a:solidFill>
                  <a:srgbClr val="FFFFFF"/>
                </a:solidFill>
                <a:latin typeface="Calibri"/>
                <a:cs typeface="Calibri"/>
              </a:rPr>
              <a:t>κρυπτογραφικές </a:t>
            </a:r>
            <a:r>
              <a:rPr sz="1250" b="1" spc="-265" dirty="0">
                <a:solidFill>
                  <a:srgbClr val="FFFFFF"/>
                </a:solidFill>
                <a:latin typeface="Calibri"/>
                <a:cs typeface="Calibri"/>
              </a:rPr>
              <a:t> </a:t>
            </a:r>
            <a:r>
              <a:rPr sz="1250" b="1" spc="110" dirty="0">
                <a:solidFill>
                  <a:srgbClr val="FFFFFF"/>
                </a:solidFill>
                <a:latin typeface="Calibri"/>
                <a:cs typeface="Calibri"/>
              </a:rPr>
              <a:t>πράξεις</a:t>
            </a:r>
            <a:r>
              <a:rPr sz="1250" b="1" spc="45" dirty="0">
                <a:solidFill>
                  <a:srgbClr val="FFFFFF"/>
                </a:solidFill>
                <a:latin typeface="Calibri"/>
                <a:cs typeface="Calibri"/>
              </a:rPr>
              <a:t> </a:t>
            </a:r>
            <a:r>
              <a:rPr sz="1250" spc="135" dirty="0">
                <a:solidFill>
                  <a:srgbClr val="FFFFFF"/>
                </a:solidFill>
                <a:latin typeface="Calibri"/>
                <a:cs typeface="Calibri"/>
              </a:rPr>
              <a:t>που</a:t>
            </a:r>
            <a:r>
              <a:rPr sz="1250" spc="50" dirty="0">
                <a:solidFill>
                  <a:srgbClr val="FFFFFF"/>
                </a:solidFill>
                <a:latin typeface="Calibri"/>
                <a:cs typeface="Calibri"/>
              </a:rPr>
              <a:t> </a:t>
            </a:r>
            <a:r>
              <a:rPr sz="1250" spc="114" dirty="0">
                <a:solidFill>
                  <a:srgbClr val="FFFFFF"/>
                </a:solidFill>
                <a:latin typeface="Calibri"/>
                <a:cs typeface="Calibri"/>
              </a:rPr>
              <a:t>είδαμε</a:t>
            </a:r>
            <a:r>
              <a:rPr sz="1250" spc="55" dirty="0">
                <a:solidFill>
                  <a:srgbClr val="FFFFFF"/>
                </a:solidFill>
                <a:latin typeface="Calibri"/>
                <a:cs typeface="Calibri"/>
              </a:rPr>
              <a:t> </a:t>
            </a:r>
            <a:r>
              <a:rPr sz="1250" spc="120" dirty="0">
                <a:solidFill>
                  <a:srgbClr val="FFFFFF"/>
                </a:solidFill>
                <a:latin typeface="Calibri"/>
                <a:cs typeface="Calibri"/>
              </a:rPr>
              <a:t>προηγουμένως:</a:t>
            </a:r>
            <a:endParaRPr sz="1250">
              <a:latin typeface="Calibri"/>
              <a:cs typeface="Calibri"/>
            </a:endParaRPr>
          </a:p>
          <a:p>
            <a:pPr marL="556895" lvl="1" indent="-342900">
              <a:lnSpc>
                <a:spcPct val="100000"/>
              </a:lnSpc>
              <a:spcBef>
                <a:spcPts val="810"/>
              </a:spcBef>
              <a:buSzPct val="128000"/>
              <a:buFont typeface="MS Gothic"/>
              <a:buChar char="▪"/>
              <a:tabLst>
                <a:tab pos="556260" algn="l"/>
                <a:tab pos="556895" algn="l"/>
              </a:tabLst>
            </a:pPr>
            <a:r>
              <a:rPr sz="1250" b="1" i="1" spc="-40" dirty="0">
                <a:solidFill>
                  <a:srgbClr val="FFFFFF"/>
                </a:solidFill>
                <a:latin typeface="Arial"/>
                <a:cs typeface="Arial"/>
              </a:rPr>
              <a:t>υ</a:t>
            </a:r>
            <a:r>
              <a:rPr sz="1250" b="1" i="1" spc="-45" dirty="0">
                <a:solidFill>
                  <a:srgbClr val="FFFFFF"/>
                </a:solidFill>
                <a:latin typeface="Arial"/>
                <a:cs typeface="Arial"/>
              </a:rPr>
              <a:t>ποκατάσ</a:t>
            </a:r>
            <a:r>
              <a:rPr sz="1250" b="1" i="1" spc="-40" dirty="0">
                <a:solidFill>
                  <a:srgbClr val="FFFFFF"/>
                </a:solidFill>
                <a:latin typeface="Arial"/>
                <a:cs typeface="Arial"/>
              </a:rPr>
              <a:t>τ</a:t>
            </a:r>
            <a:r>
              <a:rPr sz="1250" b="1" i="1" spc="-45" dirty="0">
                <a:solidFill>
                  <a:srgbClr val="FFFFFF"/>
                </a:solidFill>
                <a:latin typeface="Arial"/>
                <a:cs typeface="Arial"/>
              </a:rPr>
              <a:t>ασ</a:t>
            </a:r>
            <a:r>
              <a:rPr sz="1250" b="1" i="1" dirty="0">
                <a:solidFill>
                  <a:srgbClr val="FFFFFF"/>
                </a:solidFill>
                <a:latin typeface="Arial"/>
                <a:cs typeface="Arial"/>
              </a:rPr>
              <a:t>η</a:t>
            </a:r>
            <a:r>
              <a:rPr sz="1250" b="1" i="1" spc="-85" dirty="0">
                <a:solidFill>
                  <a:srgbClr val="FFFFFF"/>
                </a:solidFill>
                <a:latin typeface="Arial"/>
                <a:cs typeface="Arial"/>
              </a:rPr>
              <a:t> </a:t>
            </a:r>
            <a:r>
              <a:rPr sz="1250" spc="-40" dirty="0">
                <a:solidFill>
                  <a:srgbClr val="FFFFFF"/>
                </a:solidFill>
                <a:latin typeface="Calibri"/>
                <a:cs typeface="Calibri"/>
              </a:rPr>
              <a:t>S</a:t>
            </a:r>
            <a:r>
              <a:rPr sz="1250" spc="-45" dirty="0">
                <a:solidFill>
                  <a:srgbClr val="FFFFFF"/>
                </a:solidFill>
                <a:latin typeface="Calibri"/>
                <a:cs typeface="Calibri"/>
              </a:rPr>
              <a:t>-</a:t>
            </a:r>
            <a:r>
              <a:rPr sz="1250" spc="-40" dirty="0">
                <a:solidFill>
                  <a:srgbClr val="FFFFFF"/>
                </a:solidFill>
                <a:latin typeface="Calibri"/>
                <a:cs typeface="Calibri"/>
              </a:rPr>
              <a:t>b</a:t>
            </a:r>
            <a:r>
              <a:rPr sz="1250" spc="-45" dirty="0">
                <a:solidFill>
                  <a:srgbClr val="FFFFFF"/>
                </a:solidFill>
                <a:latin typeface="Calibri"/>
                <a:cs typeface="Calibri"/>
              </a:rPr>
              <a:t>o</a:t>
            </a:r>
            <a:r>
              <a:rPr sz="1250" spc="-40" dirty="0">
                <a:solidFill>
                  <a:srgbClr val="FFFFFF"/>
                </a:solidFill>
                <a:latin typeface="Calibri"/>
                <a:cs typeface="Calibri"/>
              </a:rPr>
              <a:t>x</a:t>
            </a:r>
            <a:r>
              <a:rPr sz="1250" dirty="0">
                <a:solidFill>
                  <a:srgbClr val="FFFFFF"/>
                </a:solidFill>
                <a:latin typeface="Calibri"/>
                <a:cs typeface="Calibri"/>
              </a:rPr>
              <a:t>)</a:t>
            </a:r>
            <a:endParaRPr sz="1250">
              <a:latin typeface="Calibri"/>
              <a:cs typeface="Calibri"/>
            </a:endParaRPr>
          </a:p>
          <a:p>
            <a:pPr marL="556895" lvl="1" indent="-342900">
              <a:lnSpc>
                <a:spcPct val="100000"/>
              </a:lnSpc>
              <a:spcBef>
                <a:spcPts val="1015"/>
              </a:spcBef>
              <a:buSzPct val="128000"/>
              <a:buFont typeface="MS Gothic"/>
              <a:buChar char="▪"/>
              <a:tabLst>
                <a:tab pos="556260" algn="l"/>
                <a:tab pos="556895" algn="l"/>
              </a:tabLst>
            </a:pPr>
            <a:r>
              <a:rPr sz="1250" b="1" i="1" spc="-5" dirty="0">
                <a:solidFill>
                  <a:srgbClr val="FFFFFF"/>
                </a:solidFill>
                <a:latin typeface="Arial"/>
                <a:cs typeface="Arial"/>
              </a:rPr>
              <a:t>αντιμετάθεση</a:t>
            </a:r>
            <a:r>
              <a:rPr sz="1250" b="1" i="1" spc="-25" dirty="0">
                <a:solidFill>
                  <a:srgbClr val="FFFFFF"/>
                </a:solidFill>
                <a:latin typeface="Arial"/>
                <a:cs typeface="Arial"/>
              </a:rPr>
              <a:t> </a:t>
            </a:r>
            <a:r>
              <a:rPr sz="1250" spc="-5" dirty="0">
                <a:solidFill>
                  <a:srgbClr val="FFFFFF"/>
                </a:solidFill>
                <a:latin typeface="Calibri"/>
                <a:cs typeface="Calibri"/>
              </a:rPr>
              <a:t>P-box)</a:t>
            </a:r>
            <a:endParaRPr sz="1250">
              <a:latin typeface="Calibri"/>
              <a:cs typeface="Calibri"/>
            </a:endParaRPr>
          </a:p>
          <a:p>
            <a:pPr lvl="1">
              <a:lnSpc>
                <a:spcPct val="100000"/>
              </a:lnSpc>
              <a:spcBef>
                <a:spcPts val="5"/>
              </a:spcBef>
              <a:buClr>
                <a:srgbClr val="FFFFFF"/>
              </a:buClr>
              <a:buFont typeface="MS Gothic"/>
              <a:buChar char="▪"/>
            </a:pPr>
            <a:endParaRPr sz="1650">
              <a:latin typeface="Calibri"/>
              <a:cs typeface="Calibri"/>
            </a:endParaRPr>
          </a:p>
          <a:p>
            <a:pPr marL="469900" indent="-457200">
              <a:lnSpc>
                <a:spcPct val="100000"/>
              </a:lnSpc>
              <a:buClr>
                <a:srgbClr val="FFB800"/>
              </a:buClr>
              <a:buSzPct val="128000"/>
              <a:buFont typeface="MS Gothic"/>
              <a:buChar char="▪"/>
              <a:tabLst>
                <a:tab pos="469265" algn="l"/>
                <a:tab pos="469900" algn="l"/>
              </a:tabLst>
            </a:pPr>
            <a:r>
              <a:rPr sz="1250" spc="60" dirty="0">
                <a:solidFill>
                  <a:srgbClr val="FFFFFF"/>
                </a:solidFill>
                <a:latin typeface="Calibri"/>
                <a:cs typeface="Calibri"/>
              </a:rPr>
              <a:t>παρέχουν</a:t>
            </a:r>
            <a:r>
              <a:rPr sz="1250" spc="25" dirty="0">
                <a:solidFill>
                  <a:srgbClr val="FFFFFF"/>
                </a:solidFill>
                <a:latin typeface="Calibri"/>
                <a:cs typeface="Calibri"/>
              </a:rPr>
              <a:t> </a:t>
            </a:r>
            <a:r>
              <a:rPr sz="1250" b="1" i="1" spc="70" dirty="0">
                <a:solidFill>
                  <a:srgbClr val="FFFFFF"/>
                </a:solidFill>
                <a:latin typeface="Arial"/>
                <a:cs typeface="Arial"/>
              </a:rPr>
              <a:t>σύγχυση</a:t>
            </a:r>
            <a:r>
              <a:rPr sz="1250" b="1" i="1" spc="35" dirty="0">
                <a:solidFill>
                  <a:srgbClr val="FFFFFF"/>
                </a:solidFill>
                <a:latin typeface="Arial"/>
                <a:cs typeface="Arial"/>
              </a:rPr>
              <a:t> </a:t>
            </a:r>
            <a:r>
              <a:rPr sz="1250" b="1" i="1" spc="65" dirty="0">
                <a:solidFill>
                  <a:srgbClr val="FFFFFF"/>
                </a:solidFill>
                <a:latin typeface="Arial"/>
                <a:cs typeface="Arial"/>
              </a:rPr>
              <a:t>διάχυση</a:t>
            </a:r>
            <a:r>
              <a:rPr sz="1250" b="1" i="1" spc="30" dirty="0">
                <a:solidFill>
                  <a:srgbClr val="FFFFFF"/>
                </a:solidFill>
                <a:latin typeface="Arial"/>
                <a:cs typeface="Arial"/>
              </a:rPr>
              <a:t> </a:t>
            </a:r>
            <a:r>
              <a:rPr sz="1250" spc="60" dirty="0">
                <a:solidFill>
                  <a:srgbClr val="FFFFFF"/>
                </a:solidFill>
                <a:latin typeface="Calibri"/>
                <a:cs typeface="Calibri"/>
              </a:rPr>
              <a:t>του</a:t>
            </a:r>
            <a:r>
              <a:rPr sz="1250" spc="25" dirty="0">
                <a:solidFill>
                  <a:srgbClr val="FFFFFF"/>
                </a:solidFill>
                <a:latin typeface="Calibri"/>
                <a:cs typeface="Calibri"/>
              </a:rPr>
              <a:t> </a:t>
            </a:r>
            <a:r>
              <a:rPr sz="1250" spc="60" dirty="0">
                <a:solidFill>
                  <a:srgbClr val="FFFFFF"/>
                </a:solidFill>
                <a:latin typeface="Calibri"/>
                <a:cs typeface="Calibri"/>
              </a:rPr>
              <a:t>μηνύματος</a:t>
            </a:r>
            <a:r>
              <a:rPr sz="1250" spc="30" dirty="0">
                <a:solidFill>
                  <a:srgbClr val="FFFFFF"/>
                </a:solidFill>
                <a:latin typeface="Calibri"/>
                <a:cs typeface="Calibri"/>
              </a:rPr>
              <a:t> </a:t>
            </a:r>
            <a:r>
              <a:rPr sz="1250" spc="40" dirty="0">
                <a:solidFill>
                  <a:srgbClr val="FFFFFF"/>
                </a:solidFill>
                <a:latin typeface="Calibri"/>
                <a:cs typeface="Calibri"/>
              </a:rPr>
              <a:t>του</a:t>
            </a:r>
            <a:r>
              <a:rPr sz="1250" spc="-20" dirty="0">
                <a:solidFill>
                  <a:srgbClr val="FFFFFF"/>
                </a:solidFill>
                <a:latin typeface="Calibri"/>
                <a:cs typeface="Calibri"/>
              </a:rPr>
              <a:t> </a:t>
            </a:r>
            <a:r>
              <a:rPr sz="1250" spc="30" dirty="0">
                <a:solidFill>
                  <a:srgbClr val="FFFFFF"/>
                </a:solidFill>
                <a:latin typeface="Calibri"/>
                <a:cs typeface="Calibri"/>
              </a:rPr>
              <a:t>κλειδιού</a:t>
            </a:r>
            <a:endParaRPr sz="1250">
              <a:latin typeface="Calibri"/>
              <a:cs typeface="Calibri"/>
            </a:endParaRPr>
          </a:p>
        </p:txBody>
      </p:sp>
      <p:pic>
        <p:nvPicPr>
          <p:cNvPr id="11" name="object 11"/>
          <p:cNvPicPr/>
          <p:nvPr/>
        </p:nvPicPr>
        <p:blipFill>
          <a:blip r:embed="rId3" cstate="print"/>
          <a:stretch>
            <a:fillRect/>
          </a:stretch>
        </p:blipFill>
        <p:spPr>
          <a:xfrm>
            <a:off x="7549832" y="5748020"/>
            <a:ext cx="3293427" cy="611187"/>
          </a:xfrm>
          <a:prstGeom prst="rect">
            <a:avLst/>
          </a:prstGeom>
        </p:spPr>
      </p:pic>
      <p:sp>
        <p:nvSpPr>
          <p:cNvPr id="12" name="object 12"/>
          <p:cNvSpPr txBox="1"/>
          <p:nvPr/>
        </p:nvSpPr>
        <p:spPr>
          <a:xfrm>
            <a:off x="259715" y="6223952"/>
            <a:ext cx="2330450" cy="101600"/>
          </a:xfrm>
          <a:prstGeom prst="rect">
            <a:avLst/>
          </a:prstGeom>
        </p:spPr>
        <p:txBody>
          <a:bodyPr vert="horz" wrap="square" lIns="0" tIns="0" rIns="0" bIns="0" rtlCol="0">
            <a:spAutoFit/>
          </a:bodyPr>
          <a:lstStyle/>
          <a:p>
            <a:pPr marL="12700">
              <a:lnSpc>
                <a:spcPts val="670"/>
              </a:lnSpc>
            </a:pPr>
            <a:r>
              <a:rPr sz="600" spc="35" dirty="0">
                <a:solidFill>
                  <a:srgbClr val="FFB800"/>
                </a:solidFill>
                <a:latin typeface="Calibri"/>
                <a:cs typeface="Calibri"/>
              </a:rPr>
              <a:t>William</a:t>
            </a:r>
            <a:r>
              <a:rPr sz="600" spc="25" dirty="0">
                <a:solidFill>
                  <a:srgbClr val="FFB800"/>
                </a:solidFill>
                <a:latin typeface="Calibri"/>
                <a:cs typeface="Calibri"/>
              </a:rPr>
              <a:t> Stallings,</a:t>
            </a:r>
            <a:r>
              <a:rPr sz="600" spc="30" dirty="0">
                <a:solidFill>
                  <a:srgbClr val="FFB800"/>
                </a:solidFill>
                <a:latin typeface="Calibri"/>
                <a:cs typeface="Calibri"/>
              </a:rPr>
              <a:t> </a:t>
            </a:r>
            <a:r>
              <a:rPr sz="600" spc="40" dirty="0">
                <a:solidFill>
                  <a:srgbClr val="FFB800"/>
                </a:solidFill>
                <a:latin typeface="Calibri"/>
                <a:cs typeface="Calibri"/>
              </a:rPr>
              <a:t>Κρυπτογραφία</a:t>
            </a:r>
            <a:r>
              <a:rPr sz="600" spc="30" dirty="0">
                <a:solidFill>
                  <a:srgbClr val="FFB800"/>
                </a:solidFill>
                <a:latin typeface="Calibri"/>
                <a:cs typeface="Calibri"/>
              </a:rPr>
              <a:t> </a:t>
            </a:r>
            <a:r>
              <a:rPr sz="600" spc="35" dirty="0">
                <a:solidFill>
                  <a:srgbClr val="FFB800"/>
                </a:solidFill>
                <a:latin typeface="Calibri"/>
                <a:cs typeface="Calibri"/>
              </a:rPr>
              <a:t>και</a:t>
            </a:r>
            <a:r>
              <a:rPr sz="600" spc="25" dirty="0">
                <a:solidFill>
                  <a:srgbClr val="FFB800"/>
                </a:solidFill>
                <a:latin typeface="Calibri"/>
                <a:cs typeface="Calibri"/>
              </a:rPr>
              <a:t> </a:t>
            </a:r>
            <a:r>
              <a:rPr sz="600" spc="40" dirty="0">
                <a:solidFill>
                  <a:srgbClr val="FFB800"/>
                </a:solidFill>
                <a:latin typeface="Calibri"/>
                <a:cs typeface="Calibri"/>
              </a:rPr>
              <a:t>ασφάλεια</a:t>
            </a:r>
            <a:r>
              <a:rPr sz="600" spc="30" dirty="0">
                <a:solidFill>
                  <a:srgbClr val="FFB800"/>
                </a:solidFill>
                <a:latin typeface="Calibri"/>
                <a:cs typeface="Calibri"/>
              </a:rPr>
              <a:t> </a:t>
            </a:r>
            <a:r>
              <a:rPr sz="600" spc="35" dirty="0">
                <a:solidFill>
                  <a:srgbClr val="FFB800"/>
                </a:solidFill>
                <a:latin typeface="Calibri"/>
                <a:cs typeface="Calibri"/>
              </a:rPr>
              <a:t>δικτύων:</a:t>
            </a:r>
            <a:r>
              <a:rPr sz="600" spc="40" dirty="0">
                <a:solidFill>
                  <a:srgbClr val="FFB800"/>
                </a:solidFill>
                <a:latin typeface="Calibri"/>
                <a:cs typeface="Calibri"/>
              </a:rPr>
              <a:t> </a:t>
            </a:r>
            <a:r>
              <a:rPr sz="600" spc="30" dirty="0">
                <a:solidFill>
                  <a:srgbClr val="FFB800"/>
                </a:solidFill>
                <a:latin typeface="Calibri"/>
                <a:cs typeface="Calibri"/>
              </a:rPr>
              <a:t>Έκδοση.</a:t>
            </a:r>
            <a:endParaRPr sz="600">
              <a:latin typeface="Calibri"/>
              <a:cs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2721" y="5145404"/>
            <a:ext cx="793115" cy="1712595"/>
          </a:xfrm>
          <a:custGeom>
            <a:avLst/>
            <a:gdLst/>
            <a:ahLst/>
            <a:cxnLst/>
            <a:rect l="l" t="t" r="r" b="b"/>
            <a:pathLst>
              <a:path w="793114" h="1712595">
                <a:moveTo>
                  <a:pt x="604583" y="0"/>
                </a:moveTo>
                <a:lnTo>
                  <a:pt x="555688" y="6667"/>
                </a:lnTo>
                <a:lnTo>
                  <a:pt x="510920" y="25400"/>
                </a:lnTo>
                <a:lnTo>
                  <a:pt x="472503" y="55245"/>
                </a:lnTo>
                <a:lnTo>
                  <a:pt x="442340" y="94615"/>
                </a:lnTo>
                <a:lnTo>
                  <a:pt x="422655" y="142240"/>
                </a:lnTo>
                <a:lnTo>
                  <a:pt x="0" y="1712595"/>
                </a:lnTo>
                <a:lnTo>
                  <a:pt x="27927" y="1712595"/>
                </a:lnTo>
                <a:lnTo>
                  <a:pt x="448055" y="148907"/>
                </a:lnTo>
                <a:lnTo>
                  <a:pt x="464565" y="107950"/>
                </a:lnTo>
                <a:lnTo>
                  <a:pt x="490283" y="74295"/>
                </a:lnTo>
                <a:lnTo>
                  <a:pt x="523620" y="48577"/>
                </a:lnTo>
                <a:lnTo>
                  <a:pt x="562038" y="32385"/>
                </a:lnTo>
                <a:lnTo>
                  <a:pt x="603948" y="26670"/>
                </a:lnTo>
                <a:lnTo>
                  <a:pt x="693098" y="26670"/>
                </a:lnTo>
                <a:lnTo>
                  <a:pt x="653478" y="6667"/>
                </a:lnTo>
                <a:lnTo>
                  <a:pt x="604583" y="0"/>
                </a:lnTo>
                <a:close/>
              </a:path>
              <a:path w="793114" h="1712595">
                <a:moveTo>
                  <a:pt x="693098" y="26670"/>
                </a:moveTo>
                <a:lnTo>
                  <a:pt x="603948" y="26670"/>
                </a:lnTo>
                <a:lnTo>
                  <a:pt x="646810" y="32385"/>
                </a:lnTo>
                <a:lnTo>
                  <a:pt x="703960" y="60960"/>
                </a:lnTo>
                <a:lnTo>
                  <a:pt x="744918" y="109537"/>
                </a:lnTo>
                <a:lnTo>
                  <a:pt x="765555" y="170497"/>
                </a:lnTo>
                <a:lnTo>
                  <a:pt x="766508" y="202882"/>
                </a:lnTo>
                <a:lnTo>
                  <a:pt x="761110" y="235585"/>
                </a:lnTo>
                <a:lnTo>
                  <a:pt x="363538" y="1712595"/>
                </a:lnTo>
                <a:lnTo>
                  <a:pt x="391147" y="1712595"/>
                </a:lnTo>
                <a:lnTo>
                  <a:pt x="786193" y="242252"/>
                </a:lnTo>
                <a:lnTo>
                  <a:pt x="792543" y="204787"/>
                </a:lnTo>
                <a:lnTo>
                  <a:pt x="791273" y="167322"/>
                </a:lnTo>
                <a:lnTo>
                  <a:pt x="767460" y="96202"/>
                </a:lnTo>
                <a:lnTo>
                  <a:pt x="718883" y="39687"/>
                </a:lnTo>
                <a:lnTo>
                  <a:pt x="693098" y="26670"/>
                </a:lnTo>
                <a:close/>
              </a:path>
            </a:pathLst>
          </a:custGeom>
          <a:solidFill>
            <a:srgbClr val="D6791A"/>
          </a:solidFill>
        </p:spPr>
        <p:txBody>
          <a:bodyPr wrap="square" lIns="0" tIns="0" rIns="0" bIns="0" rtlCol="0"/>
          <a:lstStyle/>
          <a:p>
            <a:endParaRPr/>
          </a:p>
        </p:txBody>
      </p:sp>
      <p:sp>
        <p:nvSpPr>
          <p:cNvPr id="3" name="object 3"/>
          <p:cNvSpPr txBox="1">
            <a:spLocks noGrp="1"/>
          </p:cNvSpPr>
          <p:nvPr>
            <p:ph type="title"/>
          </p:nvPr>
        </p:nvSpPr>
        <p:spPr>
          <a:xfrm>
            <a:off x="372109" y="614679"/>
            <a:ext cx="3606800" cy="459740"/>
          </a:xfrm>
          <a:prstGeom prst="rect">
            <a:avLst/>
          </a:prstGeom>
        </p:spPr>
        <p:txBody>
          <a:bodyPr vert="horz" wrap="square" lIns="0" tIns="12700" rIns="0" bIns="0" rtlCol="0">
            <a:spAutoFit/>
          </a:bodyPr>
          <a:lstStyle/>
          <a:p>
            <a:pPr marL="12700">
              <a:lnSpc>
                <a:spcPct val="100000"/>
              </a:lnSpc>
              <a:spcBef>
                <a:spcPts val="100"/>
              </a:spcBef>
            </a:pPr>
            <a:r>
              <a:rPr sz="2850" spc="210" dirty="0"/>
              <a:t>Σύγχυση</a:t>
            </a:r>
            <a:r>
              <a:rPr sz="2850" spc="180" dirty="0"/>
              <a:t> </a:t>
            </a:r>
            <a:r>
              <a:rPr sz="2850" spc="160" dirty="0"/>
              <a:t>και</a:t>
            </a:r>
            <a:r>
              <a:rPr sz="2850" spc="150" dirty="0"/>
              <a:t> </a:t>
            </a:r>
            <a:r>
              <a:rPr sz="2850" spc="190" dirty="0"/>
              <a:t>διάχυση</a:t>
            </a:r>
            <a:endParaRPr sz="2850"/>
          </a:p>
        </p:txBody>
      </p:sp>
      <p:sp>
        <p:nvSpPr>
          <p:cNvPr id="4" name="object 4"/>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5" name="object 5"/>
          <p:cNvSpPr txBox="1"/>
          <p:nvPr/>
        </p:nvSpPr>
        <p:spPr>
          <a:xfrm>
            <a:off x="259079" y="1698942"/>
            <a:ext cx="11280775" cy="3064510"/>
          </a:xfrm>
          <a:prstGeom prst="rect">
            <a:avLst/>
          </a:prstGeom>
        </p:spPr>
        <p:txBody>
          <a:bodyPr vert="horz" wrap="square" lIns="0" tIns="12700" rIns="0" bIns="0" rtlCol="0">
            <a:spAutoFit/>
          </a:bodyPr>
          <a:lstStyle/>
          <a:p>
            <a:pPr marL="299720" marR="469265" indent="-287020">
              <a:lnSpc>
                <a:spcPct val="100000"/>
              </a:lnSpc>
              <a:spcBef>
                <a:spcPts val="100"/>
              </a:spcBef>
              <a:buClr>
                <a:srgbClr val="FFB800"/>
              </a:buClr>
              <a:buSzPct val="125000"/>
              <a:buFont typeface="MS Gothic"/>
              <a:buChar char="▪"/>
              <a:tabLst>
                <a:tab pos="299085" algn="l"/>
                <a:tab pos="299720" algn="l"/>
              </a:tabLst>
            </a:pPr>
            <a:r>
              <a:rPr sz="1200" spc="85" dirty="0">
                <a:solidFill>
                  <a:srgbClr val="FFFFFF"/>
                </a:solidFill>
                <a:latin typeface="Calibri"/>
                <a:cs typeface="Calibri"/>
              </a:rPr>
              <a:t>Οι</a:t>
            </a:r>
            <a:r>
              <a:rPr sz="1200" spc="40" dirty="0">
                <a:solidFill>
                  <a:srgbClr val="FFFFFF"/>
                </a:solidFill>
                <a:latin typeface="Calibri"/>
                <a:cs typeface="Calibri"/>
              </a:rPr>
              <a:t> </a:t>
            </a:r>
            <a:r>
              <a:rPr sz="1200" spc="80" dirty="0">
                <a:solidFill>
                  <a:srgbClr val="FFFFFF"/>
                </a:solidFill>
                <a:latin typeface="Calibri"/>
                <a:cs typeface="Calibri"/>
              </a:rPr>
              <a:t>όροι</a:t>
            </a:r>
            <a:r>
              <a:rPr sz="1200" spc="45" dirty="0">
                <a:solidFill>
                  <a:srgbClr val="FFFFFF"/>
                </a:solidFill>
                <a:latin typeface="Calibri"/>
                <a:cs typeface="Calibri"/>
              </a:rPr>
              <a:t> </a:t>
            </a:r>
            <a:r>
              <a:rPr sz="1200" b="1" spc="85" dirty="0">
                <a:solidFill>
                  <a:srgbClr val="FFB800"/>
                </a:solidFill>
                <a:latin typeface="Calibri"/>
                <a:cs typeface="Calibri"/>
              </a:rPr>
              <a:t>διάχυση</a:t>
            </a:r>
            <a:r>
              <a:rPr sz="1200" b="1" spc="45" dirty="0">
                <a:solidFill>
                  <a:srgbClr val="FFB800"/>
                </a:solidFill>
                <a:latin typeface="Calibri"/>
                <a:cs typeface="Calibri"/>
              </a:rPr>
              <a:t> </a:t>
            </a:r>
            <a:r>
              <a:rPr sz="1200" spc="75" dirty="0">
                <a:solidFill>
                  <a:srgbClr val="FFFFFF"/>
                </a:solidFill>
                <a:latin typeface="Calibri"/>
                <a:cs typeface="Calibri"/>
              </a:rPr>
              <a:t>και</a:t>
            </a:r>
            <a:r>
              <a:rPr sz="1200" spc="45" dirty="0">
                <a:solidFill>
                  <a:srgbClr val="FFFFFF"/>
                </a:solidFill>
                <a:latin typeface="Calibri"/>
                <a:cs typeface="Calibri"/>
              </a:rPr>
              <a:t> </a:t>
            </a:r>
            <a:r>
              <a:rPr sz="1200" b="1" spc="90" dirty="0">
                <a:solidFill>
                  <a:srgbClr val="FFB800"/>
                </a:solidFill>
                <a:latin typeface="Calibri"/>
                <a:cs typeface="Calibri"/>
              </a:rPr>
              <a:t>σύγχυση</a:t>
            </a:r>
            <a:r>
              <a:rPr sz="1200" b="1" spc="35" dirty="0">
                <a:solidFill>
                  <a:srgbClr val="FFB800"/>
                </a:solidFill>
                <a:latin typeface="Calibri"/>
                <a:cs typeface="Calibri"/>
              </a:rPr>
              <a:t> </a:t>
            </a:r>
            <a:r>
              <a:rPr sz="1200" spc="85" dirty="0">
                <a:solidFill>
                  <a:srgbClr val="FFFFFF"/>
                </a:solidFill>
                <a:latin typeface="Calibri"/>
                <a:cs typeface="Calibri"/>
              </a:rPr>
              <a:t>εισήχθησαν</a:t>
            </a:r>
            <a:r>
              <a:rPr sz="1200" spc="45" dirty="0">
                <a:solidFill>
                  <a:srgbClr val="FFFFFF"/>
                </a:solidFill>
                <a:latin typeface="Calibri"/>
                <a:cs typeface="Calibri"/>
              </a:rPr>
              <a:t> </a:t>
            </a:r>
            <a:r>
              <a:rPr sz="1200" spc="95" dirty="0">
                <a:solidFill>
                  <a:srgbClr val="FFFFFF"/>
                </a:solidFill>
                <a:latin typeface="Calibri"/>
                <a:cs typeface="Calibri"/>
              </a:rPr>
              <a:t>από</a:t>
            </a:r>
            <a:r>
              <a:rPr sz="1200" spc="40" dirty="0">
                <a:solidFill>
                  <a:srgbClr val="FFFFFF"/>
                </a:solidFill>
                <a:latin typeface="Calibri"/>
                <a:cs typeface="Calibri"/>
              </a:rPr>
              <a:t> </a:t>
            </a:r>
            <a:r>
              <a:rPr sz="1200" spc="75" dirty="0">
                <a:solidFill>
                  <a:srgbClr val="FFFFFF"/>
                </a:solidFill>
                <a:latin typeface="Calibri"/>
                <a:cs typeface="Calibri"/>
              </a:rPr>
              <a:t>τον</a:t>
            </a:r>
            <a:r>
              <a:rPr sz="1200" spc="45" dirty="0">
                <a:solidFill>
                  <a:srgbClr val="FFFFFF"/>
                </a:solidFill>
                <a:latin typeface="Calibri"/>
                <a:cs typeface="Calibri"/>
              </a:rPr>
              <a:t> </a:t>
            </a:r>
            <a:r>
              <a:rPr sz="1200" spc="80" dirty="0">
                <a:solidFill>
                  <a:srgbClr val="FFFFFF"/>
                </a:solidFill>
                <a:latin typeface="Calibri"/>
                <a:cs typeface="Calibri"/>
              </a:rPr>
              <a:t>Claude</a:t>
            </a:r>
            <a:r>
              <a:rPr sz="1200" spc="45" dirty="0">
                <a:solidFill>
                  <a:srgbClr val="FFFFFF"/>
                </a:solidFill>
                <a:latin typeface="Calibri"/>
                <a:cs typeface="Calibri"/>
              </a:rPr>
              <a:t> </a:t>
            </a:r>
            <a:r>
              <a:rPr sz="1200" spc="85" dirty="0">
                <a:solidFill>
                  <a:srgbClr val="FFFFFF"/>
                </a:solidFill>
                <a:latin typeface="Calibri"/>
                <a:cs typeface="Calibri"/>
              </a:rPr>
              <a:t>Shannon</a:t>
            </a:r>
            <a:r>
              <a:rPr sz="1200" spc="40" dirty="0">
                <a:solidFill>
                  <a:srgbClr val="FFFFFF"/>
                </a:solidFill>
                <a:latin typeface="Calibri"/>
                <a:cs typeface="Calibri"/>
              </a:rPr>
              <a:t> </a:t>
            </a:r>
            <a:r>
              <a:rPr sz="1200" spc="75" dirty="0">
                <a:solidFill>
                  <a:srgbClr val="FFFFFF"/>
                </a:solidFill>
                <a:latin typeface="Calibri"/>
                <a:cs typeface="Calibri"/>
              </a:rPr>
              <a:t>για</a:t>
            </a:r>
            <a:r>
              <a:rPr sz="1200" spc="45" dirty="0">
                <a:solidFill>
                  <a:srgbClr val="FFFFFF"/>
                </a:solidFill>
                <a:latin typeface="Calibri"/>
                <a:cs typeface="Calibri"/>
              </a:rPr>
              <a:t> </a:t>
            </a:r>
            <a:r>
              <a:rPr sz="1200" spc="90" dirty="0">
                <a:solidFill>
                  <a:srgbClr val="FFFFFF"/>
                </a:solidFill>
                <a:latin typeface="Calibri"/>
                <a:cs typeface="Calibri"/>
              </a:rPr>
              <a:t>να</a:t>
            </a:r>
            <a:r>
              <a:rPr sz="1200" spc="45" dirty="0">
                <a:solidFill>
                  <a:srgbClr val="FFFFFF"/>
                </a:solidFill>
                <a:latin typeface="Calibri"/>
                <a:cs typeface="Calibri"/>
              </a:rPr>
              <a:t> </a:t>
            </a:r>
            <a:r>
              <a:rPr sz="1200" spc="90" dirty="0">
                <a:solidFill>
                  <a:srgbClr val="FFFFFF"/>
                </a:solidFill>
                <a:latin typeface="Calibri"/>
                <a:cs typeface="Calibri"/>
              </a:rPr>
              <a:t>αποτυπώσουν</a:t>
            </a:r>
            <a:r>
              <a:rPr sz="1200" spc="40" dirty="0">
                <a:solidFill>
                  <a:srgbClr val="FFFFFF"/>
                </a:solidFill>
                <a:latin typeface="Calibri"/>
                <a:cs typeface="Calibri"/>
              </a:rPr>
              <a:t> </a:t>
            </a:r>
            <a:r>
              <a:rPr sz="1200" spc="85" dirty="0">
                <a:solidFill>
                  <a:srgbClr val="FFFFFF"/>
                </a:solidFill>
                <a:latin typeface="Calibri"/>
                <a:cs typeface="Calibri"/>
              </a:rPr>
              <a:t>τα</a:t>
            </a:r>
            <a:r>
              <a:rPr sz="1200" spc="55" dirty="0">
                <a:solidFill>
                  <a:srgbClr val="FFFFFF"/>
                </a:solidFill>
                <a:latin typeface="Calibri"/>
                <a:cs typeface="Calibri"/>
              </a:rPr>
              <a:t> </a:t>
            </a:r>
            <a:r>
              <a:rPr sz="1200" b="1" spc="95" dirty="0">
                <a:solidFill>
                  <a:srgbClr val="FFB800"/>
                </a:solidFill>
                <a:latin typeface="Calibri"/>
                <a:cs typeface="Calibri"/>
              </a:rPr>
              <a:t>δύο</a:t>
            </a:r>
            <a:r>
              <a:rPr sz="1200" b="1" spc="45" dirty="0">
                <a:solidFill>
                  <a:srgbClr val="FFB800"/>
                </a:solidFill>
                <a:latin typeface="Calibri"/>
                <a:cs typeface="Calibri"/>
              </a:rPr>
              <a:t> </a:t>
            </a:r>
            <a:r>
              <a:rPr sz="1200" b="1" spc="85" dirty="0">
                <a:solidFill>
                  <a:srgbClr val="FFB800"/>
                </a:solidFill>
                <a:latin typeface="Calibri"/>
                <a:cs typeface="Calibri"/>
              </a:rPr>
              <a:t>βασικά</a:t>
            </a:r>
            <a:r>
              <a:rPr sz="1200" b="1" spc="45" dirty="0">
                <a:solidFill>
                  <a:srgbClr val="FFB800"/>
                </a:solidFill>
                <a:latin typeface="Calibri"/>
                <a:cs typeface="Calibri"/>
              </a:rPr>
              <a:t> </a:t>
            </a:r>
            <a:r>
              <a:rPr sz="1200" b="1" spc="85" dirty="0">
                <a:solidFill>
                  <a:srgbClr val="FFB800"/>
                </a:solidFill>
                <a:latin typeface="Calibri"/>
                <a:cs typeface="Calibri"/>
              </a:rPr>
              <a:t>δομικά</a:t>
            </a:r>
            <a:r>
              <a:rPr sz="1200" b="1" spc="45" dirty="0">
                <a:solidFill>
                  <a:srgbClr val="FFB800"/>
                </a:solidFill>
                <a:latin typeface="Calibri"/>
                <a:cs typeface="Calibri"/>
              </a:rPr>
              <a:t> </a:t>
            </a:r>
            <a:r>
              <a:rPr sz="1200" b="1" spc="75" dirty="0">
                <a:solidFill>
                  <a:srgbClr val="FFB800"/>
                </a:solidFill>
                <a:latin typeface="Calibri"/>
                <a:cs typeface="Calibri"/>
              </a:rPr>
              <a:t>στοιχεία</a:t>
            </a:r>
            <a:r>
              <a:rPr sz="1200" b="1" spc="50" dirty="0">
                <a:solidFill>
                  <a:srgbClr val="FFB800"/>
                </a:solidFill>
                <a:latin typeface="Calibri"/>
                <a:cs typeface="Calibri"/>
              </a:rPr>
              <a:t> </a:t>
            </a:r>
            <a:r>
              <a:rPr sz="1200" spc="75" dirty="0">
                <a:solidFill>
                  <a:srgbClr val="FFFFFF"/>
                </a:solidFill>
                <a:latin typeface="Calibri"/>
                <a:cs typeface="Calibri"/>
              </a:rPr>
              <a:t>για</a:t>
            </a:r>
            <a:r>
              <a:rPr sz="1200" spc="40" dirty="0">
                <a:solidFill>
                  <a:srgbClr val="FFFFFF"/>
                </a:solidFill>
                <a:latin typeface="Calibri"/>
                <a:cs typeface="Calibri"/>
              </a:rPr>
              <a:t> </a:t>
            </a:r>
            <a:r>
              <a:rPr sz="1200" spc="85" dirty="0">
                <a:solidFill>
                  <a:srgbClr val="FFFFFF"/>
                </a:solidFill>
                <a:latin typeface="Calibri"/>
                <a:cs typeface="Calibri"/>
              </a:rPr>
              <a:t>κάθε</a:t>
            </a:r>
            <a:r>
              <a:rPr sz="1200" spc="45" dirty="0">
                <a:solidFill>
                  <a:srgbClr val="FFFFFF"/>
                </a:solidFill>
                <a:latin typeface="Calibri"/>
                <a:cs typeface="Calibri"/>
              </a:rPr>
              <a:t> </a:t>
            </a:r>
            <a:r>
              <a:rPr sz="1200" spc="85" dirty="0">
                <a:solidFill>
                  <a:srgbClr val="FFFFFF"/>
                </a:solidFill>
                <a:latin typeface="Calibri"/>
                <a:cs typeface="Calibri"/>
              </a:rPr>
              <a:t>κρυπτογραφικό </a:t>
            </a:r>
            <a:r>
              <a:rPr sz="1200" spc="-254" dirty="0">
                <a:solidFill>
                  <a:srgbClr val="FFFFFF"/>
                </a:solidFill>
                <a:latin typeface="Calibri"/>
                <a:cs typeface="Calibri"/>
              </a:rPr>
              <a:t> </a:t>
            </a:r>
            <a:r>
              <a:rPr sz="1200" spc="80" dirty="0">
                <a:solidFill>
                  <a:srgbClr val="FFFFFF"/>
                </a:solidFill>
                <a:latin typeface="Calibri"/>
                <a:cs typeface="Calibri"/>
              </a:rPr>
              <a:t>σύστημα.</a:t>
            </a:r>
            <a:endParaRPr sz="1200">
              <a:latin typeface="Calibri"/>
              <a:cs typeface="Calibri"/>
            </a:endParaRPr>
          </a:p>
          <a:p>
            <a:pPr>
              <a:lnSpc>
                <a:spcPct val="100000"/>
              </a:lnSpc>
              <a:spcBef>
                <a:spcPts val="50"/>
              </a:spcBef>
              <a:buClr>
                <a:srgbClr val="FFB800"/>
              </a:buClr>
              <a:buFont typeface="MS Gothic"/>
              <a:buChar char="▪"/>
            </a:pPr>
            <a:endParaRPr sz="1400">
              <a:latin typeface="Calibri"/>
              <a:cs typeface="Calibri"/>
            </a:endParaRPr>
          </a:p>
          <a:p>
            <a:pPr marL="299720" marR="769620" indent="-287020">
              <a:lnSpc>
                <a:spcPct val="100000"/>
              </a:lnSpc>
              <a:buClr>
                <a:srgbClr val="FFB800"/>
              </a:buClr>
              <a:buSzPct val="125000"/>
              <a:buFont typeface="MS Gothic"/>
              <a:buChar char="▪"/>
              <a:tabLst>
                <a:tab pos="299085" algn="l"/>
                <a:tab pos="299720" algn="l"/>
              </a:tabLst>
            </a:pPr>
            <a:r>
              <a:rPr sz="1200" spc="90" dirty="0">
                <a:solidFill>
                  <a:srgbClr val="FFFFFF"/>
                </a:solidFill>
                <a:latin typeface="Calibri"/>
                <a:cs typeface="Calibri"/>
              </a:rPr>
              <a:t>Κάθε</a:t>
            </a:r>
            <a:r>
              <a:rPr sz="1200" spc="40" dirty="0">
                <a:solidFill>
                  <a:srgbClr val="FFFFFF"/>
                </a:solidFill>
                <a:latin typeface="Calibri"/>
                <a:cs typeface="Calibri"/>
              </a:rPr>
              <a:t> </a:t>
            </a:r>
            <a:r>
              <a:rPr sz="1200" spc="90" dirty="0">
                <a:solidFill>
                  <a:srgbClr val="FFFFFF"/>
                </a:solidFill>
                <a:latin typeface="Calibri"/>
                <a:cs typeface="Calibri"/>
              </a:rPr>
              <a:t>κρυπτογράφηση</a:t>
            </a:r>
            <a:r>
              <a:rPr sz="1200" spc="45" dirty="0">
                <a:solidFill>
                  <a:srgbClr val="FFFFFF"/>
                </a:solidFill>
                <a:latin typeface="Calibri"/>
                <a:cs typeface="Calibri"/>
              </a:rPr>
              <a:t> </a:t>
            </a:r>
            <a:r>
              <a:rPr sz="1200" b="1" spc="90" dirty="0">
                <a:solidFill>
                  <a:srgbClr val="FFB800"/>
                </a:solidFill>
                <a:latin typeface="Calibri"/>
                <a:cs typeface="Calibri"/>
              </a:rPr>
              <a:t>μπλοκ</a:t>
            </a:r>
            <a:r>
              <a:rPr sz="1200" b="1" spc="40" dirty="0">
                <a:solidFill>
                  <a:srgbClr val="FFB800"/>
                </a:solidFill>
                <a:latin typeface="Calibri"/>
                <a:cs typeface="Calibri"/>
              </a:rPr>
              <a:t> </a:t>
            </a:r>
            <a:r>
              <a:rPr sz="1200" spc="80" dirty="0">
                <a:solidFill>
                  <a:srgbClr val="FFFFFF"/>
                </a:solidFill>
                <a:latin typeface="Calibri"/>
                <a:cs typeface="Calibri"/>
              </a:rPr>
              <a:t>περιλαμβάνει</a:t>
            </a:r>
            <a:r>
              <a:rPr sz="1200" spc="45" dirty="0">
                <a:solidFill>
                  <a:srgbClr val="FFFFFF"/>
                </a:solidFill>
                <a:latin typeface="Calibri"/>
                <a:cs typeface="Calibri"/>
              </a:rPr>
              <a:t> </a:t>
            </a:r>
            <a:r>
              <a:rPr sz="1200" spc="80" dirty="0">
                <a:solidFill>
                  <a:srgbClr val="FFFFFF"/>
                </a:solidFill>
                <a:latin typeface="Calibri"/>
                <a:cs typeface="Calibri"/>
              </a:rPr>
              <a:t>έναν</a:t>
            </a:r>
            <a:r>
              <a:rPr sz="1200" spc="50" dirty="0">
                <a:solidFill>
                  <a:srgbClr val="FFFFFF"/>
                </a:solidFill>
                <a:latin typeface="Calibri"/>
                <a:cs typeface="Calibri"/>
              </a:rPr>
              <a:t> </a:t>
            </a:r>
            <a:r>
              <a:rPr sz="1200" spc="85" dirty="0">
                <a:solidFill>
                  <a:srgbClr val="FFFFFF"/>
                </a:solidFill>
                <a:latin typeface="Calibri"/>
                <a:cs typeface="Calibri"/>
              </a:rPr>
              <a:t>μετασχηματισμό</a:t>
            </a:r>
            <a:r>
              <a:rPr sz="1200" spc="45" dirty="0">
                <a:solidFill>
                  <a:srgbClr val="FFFFFF"/>
                </a:solidFill>
                <a:latin typeface="Calibri"/>
                <a:cs typeface="Calibri"/>
              </a:rPr>
              <a:t> </a:t>
            </a:r>
            <a:r>
              <a:rPr sz="1200" b="1" spc="90" dirty="0">
                <a:solidFill>
                  <a:srgbClr val="FFB800"/>
                </a:solidFill>
                <a:latin typeface="Calibri"/>
                <a:cs typeface="Calibri"/>
              </a:rPr>
              <a:t>μπλοκ</a:t>
            </a:r>
            <a:r>
              <a:rPr sz="1200" b="1" spc="40" dirty="0">
                <a:solidFill>
                  <a:srgbClr val="FFB800"/>
                </a:solidFill>
                <a:latin typeface="Calibri"/>
                <a:cs typeface="Calibri"/>
              </a:rPr>
              <a:t> </a:t>
            </a:r>
            <a:r>
              <a:rPr sz="1200" b="1" spc="95" dirty="0">
                <a:solidFill>
                  <a:srgbClr val="FFB800"/>
                </a:solidFill>
                <a:latin typeface="Calibri"/>
                <a:cs typeface="Calibri"/>
              </a:rPr>
              <a:t>απλού</a:t>
            </a:r>
            <a:r>
              <a:rPr sz="1200" b="1" spc="45" dirty="0">
                <a:solidFill>
                  <a:srgbClr val="FFB800"/>
                </a:solidFill>
                <a:latin typeface="Calibri"/>
                <a:cs typeface="Calibri"/>
              </a:rPr>
              <a:t> </a:t>
            </a:r>
            <a:r>
              <a:rPr sz="1200" b="1" spc="80" dirty="0">
                <a:solidFill>
                  <a:srgbClr val="FFB800"/>
                </a:solidFill>
                <a:latin typeface="Calibri"/>
                <a:cs typeface="Calibri"/>
              </a:rPr>
              <a:t>κειμένου</a:t>
            </a:r>
            <a:r>
              <a:rPr sz="1200" b="1" spc="45" dirty="0">
                <a:solidFill>
                  <a:srgbClr val="FFB800"/>
                </a:solidFill>
                <a:latin typeface="Calibri"/>
                <a:cs typeface="Calibri"/>
              </a:rPr>
              <a:t> </a:t>
            </a:r>
            <a:r>
              <a:rPr sz="1200" spc="85" dirty="0">
                <a:solidFill>
                  <a:srgbClr val="FFFFFF"/>
                </a:solidFill>
                <a:latin typeface="Calibri"/>
                <a:cs typeface="Calibri"/>
              </a:rPr>
              <a:t>σε</a:t>
            </a:r>
            <a:r>
              <a:rPr sz="1200" spc="50" dirty="0">
                <a:solidFill>
                  <a:srgbClr val="FFFFFF"/>
                </a:solidFill>
                <a:latin typeface="Calibri"/>
                <a:cs typeface="Calibri"/>
              </a:rPr>
              <a:t> </a:t>
            </a:r>
            <a:r>
              <a:rPr sz="1200" spc="85" dirty="0">
                <a:solidFill>
                  <a:srgbClr val="FFFFFF"/>
                </a:solidFill>
                <a:latin typeface="Calibri"/>
                <a:cs typeface="Calibri"/>
              </a:rPr>
              <a:t>ένα</a:t>
            </a:r>
            <a:r>
              <a:rPr sz="1200" spc="45" dirty="0">
                <a:solidFill>
                  <a:srgbClr val="FFFFFF"/>
                </a:solidFill>
                <a:latin typeface="Calibri"/>
                <a:cs typeface="Calibri"/>
              </a:rPr>
              <a:t> </a:t>
            </a:r>
            <a:r>
              <a:rPr sz="1200" b="1" spc="90" dirty="0">
                <a:solidFill>
                  <a:srgbClr val="FFB800"/>
                </a:solidFill>
                <a:latin typeface="Calibri"/>
                <a:cs typeface="Calibri"/>
              </a:rPr>
              <a:t>μπλοκ</a:t>
            </a:r>
            <a:r>
              <a:rPr sz="1200" b="1" spc="40" dirty="0">
                <a:solidFill>
                  <a:srgbClr val="FFB800"/>
                </a:solidFill>
                <a:latin typeface="Calibri"/>
                <a:cs typeface="Calibri"/>
              </a:rPr>
              <a:t> </a:t>
            </a:r>
            <a:r>
              <a:rPr sz="1200" b="1" spc="80" dirty="0">
                <a:solidFill>
                  <a:srgbClr val="FFB800"/>
                </a:solidFill>
                <a:latin typeface="Calibri"/>
                <a:cs typeface="Calibri"/>
              </a:rPr>
              <a:t>κρυπτοκειμένου,</a:t>
            </a:r>
            <a:r>
              <a:rPr sz="1200" b="1" spc="40" dirty="0">
                <a:solidFill>
                  <a:srgbClr val="FFB800"/>
                </a:solidFill>
                <a:latin typeface="Calibri"/>
                <a:cs typeface="Calibri"/>
              </a:rPr>
              <a:t> </a:t>
            </a:r>
            <a:r>
              <a:rPr sz="1200" spc="95" dirty="0">
                <a:solidFill>
                  <a:srgbClr val="FFFFFF"/>
                </a:solidFill>
                <a:latin typeface="Calibri"/>
                <a:cs typeface="Calibri"/>
              </a:rPr>
              <a:t>ο</a:t>
            </a:r>
            <a:r>
              <a:rPr sz="1200" spc="45" dirty="0">
                <a:solidFill>
                  <a:srgbClr val="FFFFFF"/>
                </a:solidFill>
                <a:latin typeface="Calibri"/>
                <a:cs typeface="Calibri"/>
              </a:rPr>
              <a:t> </a:t>
            </a:r>
            <a:r>
              <a:rPr sz="1200" spc="85" dirty="0">
                <a:solidFill>
                  <a:srgbClr val="FFFFFF"/>
                </a:solidFill>
                <a:latin typeface="Calibri"/>
                <a:cs typeface="Calibri"/>
              </a:rPr>
              <a:t>μετασχηματισμός </a:t>
            </a:r>
            <a:r>
              <a:rPr sz="1200" spc="-254" dirty="0">
                <a:solidFill>
                  <a:srgbClr val="FFFFFF"/>
                </a:solidFill>
                <a:latin typeface="Calibri"/>
                <a:cs typeface="Calibri"/>
              </a:rPr>
              <a:t> </a:t>
            </a:r>
            <a:r>
              <a:rPr sz="1200" spc="80" dirty="0">
                <a:solidFill>
                  <a:srgbClr val="FFFFFF"/>
                </a:solidFill>
                <a:latin typeface="Calibri"/>
                <a:cs typeface="Calibri"/>
              </a:rPr>
              <a:t>προαπαιτείται</a:t>
            </a:r>
            <a:r>
              <a:rPr sz="1200" spc="30" dirty="0">
                <a:solidFill>
                  <a:srgbClr val="FFFFFF"/>
                </a:solidFill>
                <a:latin typeface="Calibri"/>
                <a:cs typeface="Calibri"/>
              </a:rPr>
              <a:t> </a:t>
            </a:r>
            <a:r>
              <a:rPr sz="1200" spc="95" dirty="0">
                <a:solidFill>
                  <a:srgbClr val="FFFFFF"/>
                </a:solidFill>
                <a:latin typeface="Calibri"/>
                <a:cs typeface="Calibri"/>
              </a:rPr>
              <a:t>από</a:t>
            </a:r>
            <a:r>
              <a:rPr sz="1200" spc="30" dirty="0">
                <a:solidFill>
                  <a:srgbClr val="FFFFFF"/>
                </a:solidFill>
                <a:latin typeface="Calibri"/>
                <a:cs typeface="Calibri"/>
              </a:rPr>
              <a:t> </a:t>
            </a:r>
            <a:r>
              <a:rPr sz="1200" spc="80" dirty="0">
                <a:solidFill>
                  <a:srgbClr val="FFFFFF"/>
                </a:solidFill>
                <a:latin typeface="Calibri"/>
                <a:cs typeface="Calibri"/>
              </a:rPr>
              <a:t>το</a:t>
            </a:r>
            <a:r>
              <a:rPr sz="1200" spc="35" dirty="0">
                <a:solidFill>
                  <a:srgbClr val="FFFFFF"/>
                </a:solidFill>
                <a:latin typeface="Calibri"/>
                <a:cs typeface="Calibri"/>
              </a:rPr>
              <a:t> </a:t>
            </a:r>
            <a:r>
              <a:rPr sz="1200" spc="65" dirty="0">
                <a:solidFill>
                  <a:srgbClr val="FFFFFF"/>
                </a:solidFill>
                <a:latin typeface="Calibri"/>
                <a:cs typeface="Calibri"/>
              </a:rPr>
              <a:t>κλειδί.</a:t>
            </a:r>
            <a:endParaRPr sz="1200">
              <a:latin typeface="Calibri"/>
              <a:cs typeface="Calibri"/>
            </a:endParaRPr>
          </a:p>
          <a:p>
            <a:pPr>
              <a:lnSpc>
                <a:spcPct val="100000"/>
              </a:lnSpc>
              <a:spcBef>
                <a:spcPts val="55"/>
              </a:spcBef>
              <a:buClr>
                <a:srgbClr val="FFB800"/>
              </a:buClr>
              <a:buFont typeface="MS Gothic"/>
              <a:buChar char="▪"/>
            </a:pPr>
            <a:endParaRPr sz="1400">
              <a:latin typeface="Calibri"/>
              <a:cs typeface="Calibri"/>
            </a:endParaRPr>
          </a:p>
          <a:p>
            <a:pPr marL="299720" indent="-287020">
              <a:lnSpc>
                <a:spcPts val="1435"/>
              </a:lnSpc>
              <a:buClr>
                <a:srgbClr val="FFB800"/>
              </a:buClr>
              <a:buSzPct val="125000"/>
              <a:buFont typeface="MS Gothic"/>
              <a:buChar char="▪"/>
              <a:tabLst>
                <a:tab pos="299085" algn="l"/>
                <a:tab pos="299720" algn="l"/>
              </a:tabLst>
            </a:pPr>
            <a:r>
              <a:rPr sz="1200" spc="120" dirty="0">
                <a:solidFill>
                  <a:srgbClr val="FFFFFF"/>
                </a:solidFill>
                <a:latin typeface="Calibri"/>
                <a:cs typeface="Calibri"/>
              </a:rPr>
              <a:t>Ο</a:t>
            </a:r>
            <a:r>
              <a:rPr sz="1200" spc="40" dirty="0">
                <a:solidFill>
                  <a:srgbClr val="FFFFFF"/>
                </a:solidFill>
                <a:latin typeface="Calibri"/>
                <a:cs typeface="Calibri"/>
              </a:rPr>
              <a:t> </a:t>
            </a:r>
            <a:r>
              <a:rPr sz="1200" b="1" spc="85" dirty="0">
                <a:solidFill>
                  <a:srgbClr val="FFB800"/>
                </a:solidFill>
                <a:latin typeface="Calibri"/>
                <a:cs typeface="Calibri"/>
              </a:rPr>
              <a:t>μηχανισμός</a:t>
            </a:r>
            <a:r>
              <a:rPr sz="1200" b="1" spc="35" dirty="0">
                <a:solidFill>
                  <a:srgbClr val="FFB800"/>
                </a:solidFill>
                <a:latin typeface="Calibri"/>
                <a:cs typeface="Calibri"/>
              </a:rPr>
              <a:t> </a:t>
            </a:r>
            <a:r>
              <a:rPr sz="1200" b="1" spc="80" dirty="0">
                <a:solidFill>
                  <a:srgbClr val="FFB800"/>
                </a:solidFill>
                <a:latin typeface="Calibri"/>
                <a:cs typeface="Calibri"/>
              </a:rPr>
              <a:t>της</a:t>
            </a:r>
            <a:r>
              <a:rPr sz="1200" b="1" spc="40" dirty="0">
                <a:solidFill>
                  <a:srgbClr val="FFB800"/>
                </a:solidFill>
                <a:latin typeface="Calibri"/>
                <a:cs typeface="Calibri"/>
              </a:rPr>
              <a:t> </a:t>
            </a:r>
            <a:r>
              <a:rPr sz="1200" b="1" spc="85" dirty="0">
                <a:solidFill>
                  <a:srgbClr val="FFB800"/>
                </a:solidFill>
                <a:latin typeface="Calibri"/>
                <a:cs typeface="Calibri"/>
              </a:rPr>
              <a:t>διάχυσης</a:t>
            </a:r>
            <a:r>
              <a:rPr sz="1200" b="1" spc="35" dirty="0">
                <a:solidFill>
                  <a:srgbClr val="FFB800"/>
                </a:solidFill>
                <a:latin typeface="Calibri"/>
                <a:cs typeface="Calibri"/>
              </a:rPr>
              <a:t> </a:t>
            </a:r>
            <a:r>
              <a:rPr sz="1200" spc="75" dirty="0">
                <a:solidFill>
                  <a:srgbClr val="FFFFFF"/>
                </a:solidFill>
                <a:latin typeface="Calibri"/>
                <a:cs typeface="Calibri"/>
              </a:rPr>
              <a:t>αναζητεί</a:t>
            </a:r>
            <a:r>
              <a:rPr sz="1200" spc="45" dirty="0">
                <a:solidFill>
                  <a:srgbClr val="FFFFFF"/>
                </a:solidFill>
                <a:latin typeface="Calibri"/>
                <a:cs typeface="Calibri"/>
              </a:rPr>
              <a:t> </a:t>
            </a:r>
            <a:r>
              <a:rPr sz="1200" spc="90" dirty="0">
                <a:solidFill>
                  <a:srgbClr val="FFFFFF"/>
                </a:solidFill>
                <a:latin typeface="Calibri"/>
                <a:cs typeface="Calibri"/>
              </a:rPr>
              <a:t>να</a:t>
            </a:r>
            <a:r>
              <a:rPr sz="1200" spc="40" dirty="0">
                <a:solidFill>
                  <a:srgbClr val="FFFFFF"/>
                </a:solidFill>
                <a:latin typeface="Calibri"/>
                <a:cs typeface="Calibri"/>
              </a:rPr>
              <a:t> </a:t>
            </a:r>
            <a:r>
              <a:rPr sz="1200" spc="80" dirty="0">
                <a:solidFill>
                  <a:srgbClr val="FFFFFF"/>
                </a:solidFill>
                <a:latin typeface="Calibri"/>
                <a:cs typeface="Calibri"/>
              </a:rPr>
              <a:t>παράγει/κάνει</a:t>
            </a:r>
            <a:r>
              <a:rPr sz="1200" spc="40" dirty="0">
                <a:solidFill>
                  <a:srgbClr val="FFFFFF"/>
                </a:solidFill>
                <a:latin typeface="Calibri"/>
                <a:cs typeface="Calibri"/>
              </a:rPr>
              <a:t> </a:t>
            </a:r>
            <a:r>
              <a:rPr sz="1200" spc="80" dirty="0">
                <a:solidFill>
                  <a:srgbClr val="FFFFFF"/>
                </a:solidFill>
                <a:latin typeface="Calibri"/>
                <a:cs typeface="Calibri"/>
              </a:rPr>
              <a:t>τη</a:t>
            </a:r>
            <a:r>
              <a:rPr sz="1200" spc="40" dirty="0">
                <a:solidFill>
                  <a:srgbClr val="FFFFFF"/>
                </a:solidFill>
                <a:latin typeface="Calibri"/>
                <a:cs typeface="Calibri"/>
              </a:rPr>
              <a:t> </a:t>
            </a:r>
            <a:r>
              <a:rPr sz="1200" b="1" spc="75" dirty="0">
                <a:solidFill>
                  <a:srgbClr val="FFB800"/>
                </a:solidFill>
                <a:latin typeface="Calibri"/>
                <a:cs typeface="Calibri"/>
              </a:rPr>
              <a:t>στατιστική</a:t>
            </a:r>
            <a:r>
              <a:rPr sz="1200" b="1" spc="35" dirty="0">
                <a:solidFill>
                  <a:srgbClr val="FFB800"/>
                </a:solidFill>
                <a:latin typeface="Calibri"/>
                <a:cs typeface="Calibri"/>
              </a:rPr>
              <a:t> </a:t>
            </a:r>
            <a:r>
              <a:rPr sz="1200" b="1" spc="90" dirty="0">
                <a:solidFill>
                  <a:srgbClr val="FFB800"/>
                </a:solidFill>
                <a:latin typeface="Calibri"/>
                <a:cs typeface="Calibri"/>
              </a:rPr>
              <a:t>σχέση</a:t>
            </a:r>
            <a:r>
              <a:rPr sz="1200" b="1" spc="40" dirty="0">
                <a:solidFill>
                  <a:srgbClr val="FFB800"/>
                </a:solidFill>
                <a:latin typeface="Calibri"/>
                <a:cs typeface="Calibri"/>
              </a:rPr>
              <a:t> </a:t>
            </a:r>
            <a:r>
              <a:rPr sz="1200" spc="80" dirty="0">
                <a:solidFill>
                  <a:srgbClr val="FFFFFF"/>
                </a:solidFill>
                <a:latin typeface="Calibri"/>
                <a:cs typeface="Calibri"/>
              </a:rPr>
              <a:t>μεταξύ</a:t>
            </a:r>
            <a:r>
              <a:rPr sz="1200" spc="45" dirty="0">
                <a:solidFill>
                  <a:srgbClr val="FFFFFF"/>
                </a:solidFill>
                <a:latin typeface="Calibri"/>
                <a:cs typeface="Calibri"/>
              </a:rPr>
              <a:t> </a:t>
            </a:r>
            <a:r>
              <a:rPr sz="1200" spc="85" dirty="0">
                <a:solidFill>
                  <a:srgbClr val="FFFFFF"/>
                </a:solidFill>
                <a:latin typeface="Calibri"/>
                <a:cs typeface="Calibri"/>
              </a:rPr>
              <a:t>του</a:t>
            </a:r>
            <a:r>
              <a:rPr sz="1200" spc="40" dirty="0">
                <a:solidFill>
                  <a:srgbClr val="FFFFFF"/>
                </a:solidFill>
                <a:latin typeface="Calibri"/>
                <a:cs typeface="Calibri"/>
              </a:rPr>
              <a:t> </a:t>
            </a:r>
            <a:r>
              <a:rPr sz="1200" b="1" spc="95" dirty="0">
                <a:solidFill>
                  <a:srgbClr val="FFB800"/>
                </a:solidFill>
                <a:latin typeface="Calibri"/>
                <a:cs typeface="Calibri"/>
              </a:rPr>
              <a:t>απλού</a:t>
            </a:r>
            <a:r>
              <a:rPr sz="1200" b="1" spc="45" dirty="0">
                <a:solidFill>
                  <a:srgbClr val="FFB800"/>
                </a:solidFill>
                <a:latin typeface="Calibri"/>
                <a:cs typeface="Calibri"/>
              </a:rPr>
              <a:t> </a:t>
            </a:r>
            <a:r>
              <a:rPr sz="1200" b="1" spc="80" dirty="0">
                <a:solidFill>
                  <a:srgbClr val="FFB800"/>
                </a:solidFill>
                <a:latin typeface="Calibri"/>
                <a:cs typeface="Calibri"/>
              </a:rPr>
              <a:t>κειμένου</a:t>
            </a:r>
            <a:r>
              <a:rPr sz="1200" b="1" spc="40" dirty="0">
                <a:solidFill>
                  <a:srgbClr val="FFB800"/>
                </a:solidFill>
                <a:latin typeface="Calibri"/>
                <a:cs typeface="Calibri"/>
              </a:rPr>
              <a:t> </a:t>
            </a:r>
            <a:r>
              <a:rPr sz="1200" spc="75" dirty="0">
                <a:solidFill>
                  <a:srgbClr val="FFFFFF"/>
                </a:solidFill>
                <a:latin typeface="Calibri"/>
                <a:cs typeface="Calibri"/>
              </a:rPr>
              <a:t>και</a:t>
            </a:r>
            <a:r>
              <a:rPr sz="1200" spc="45" dirty="0">
                <a:solidFill>
                  <a:srgbClr val="FFFFFF"/>
                </a:solidFill>
                <a:latin typeface="Calibri"/>
                <a:cs typeface="Calibri"/>
              </a:rPr>
              <a:t> </a:t>
            </a:r>
            <a:r>
              <a:rPr sz="1200" b="1" spc="85" dirty="0">
                <a:solidFill>
                  <a:srgbClr val="FFB800"/>
                </a:solidFill>
                <a:latin typeface="Calibri"/>
                <a:cs typeface="Calibri"/>
              </a:rPr>
              <a:t>του</a:t>
            </a:r>
            <a:r>
              <a:rPr sz="1200" b="1" spc="40" dirty="0">
                <a:solidFill>
                  <a:srgbClr val="FFB800"/>
                </a:solidFill>
                <a:latin typeface="Calibri"/>
                <a:cs typeface="Calibri"/>
              </a:rPr>
              <a:t> </a:t>
            </a:r>
            <a:r>
              <a:rPr sz="1200" b="1" spc="85" dirty="0">
                <a:solidFill>
                  <a:srgbClr val="FFB800"/>
                </a:solidFill>
                <a:latin typeface="Calibri"/>
                <a:cs typeface="Calibri"/>
              </a:rPr>
              <a:t>κρυπτοκειμένου</a:t>
            </a:r>
            <a:r>
              <a:rPr sz="1200" b="1" spc="40" dirty="0">
                <a:solidFill>
                  <a:srgbClr val="FFB800"/>
                </a:solidFill>
                <a:latin typeface="Calibri"/>
                <a:cs typeface="Calibri"/>
              </a:rPr>
              <a:t> </a:t>
            </a:r>
            <a:r>
              <a:rPr sz="1200" spc="90" dirty="0">
                <a:solidFill>
                  <a:srgbClr val="FFFFFF"/>
                </a:solidFill>
                <a:latin typeface="Calibri"/>
                <a:cs typeface="Calibri"/>
              </a:rPr>
              <a:t>όσο</a:t>
            </a:r>
            <a:r>
              <a:rPr sz="1200" spc="40" dirty="0">
                <a:solidFill>
                  <a:srgbClr val="FFFFFF"/>
                </a:solidFill>
                <a:latin typeface="Calibri"/>
                <a:cs typeface="Calibri"/>
              </a:rPr>
              <a:t> </a:t>
            </a:r>
            <a:r>
              <a:rPr sz="1200" spc="80" dirty="0">
                <a:solidFill>
                  <a:srgbClr val="FFFFFF"/>
                </a:solidFill>
                <a:latin typeface="Calibri"/>
                <a:cs typeface="Calibri"/>
              </a:rPr>
              <a:t>το</a:t>
            </a:r>
            <a:r>
              <a:rPr sz="1200" spc="45" dirty="0">
                <a:solidFill>
                  <a:srgbClr val="FFFFFF"/>
                </a:solidFill>
                <a:latin typeface="Calibri"/>
                <a:cs typeface="Calibri"/>
              </a:rPr>
              <a:t> </a:t>
            </a:r>
            <a:r>
              <a:rPr sz="1200" spc="85" dirty="0">
                <a:solidFill>
                  <a:srgbClr val="FFFFFF"/>
                </a:solidFill>
                <a:latin typeface="Calibri"/>
                <a:cs typeface="Calibri"/>
              </a:rPr>
              <a:t>δυνατόν</a:t>
            </a:r>
            <a:r>
              <a:rPr sz="1200" spc="35" dirty="0">
                <a:solidFill>
                  <a:srgbClr val="FFFFFF"/>
                </a:solidFill>
                <a:latin typeface="Calibri"/>
                <a:cs typeface="Calibri"/>
              </a:rPr>
              <a:t> </a:t>
            </a:r>
            <a:r>
              <a:rPr sz="1200" spc="80" dirty="0">
                <a:solidFill>
                  <a:srgbClr val="FFFFFF"/>
                </a:solidFill>
                <a:latin typeface="Calibri"/>
                <a:cs typeface="Calibri"/>
              </a:rPr>
              <a:t>πιο</a:t>
            </a:r>
            <a:endParaRPr sz="1200">
              <a:latin typeface="Calibri"/>
              <a:cs typeface="Calibri"/>
            </a:endParaRPr>
          </a:p>
          <a:p>
            <a:pPr marL="299720">
              <a:lnSpc>
                <a:spcPts val="1435"/>
              </a:lnSpc>
            </a:pPr>
            <a:r>
              <a:rPr sz="1200" b="1" spc="80" dirty="0">
                <a:solidFill>
                  <a:srgbClr val="FFB800"/>
                </a:solidFill>
                <a:latin typeface="Calibri"/>
                <a:cs typeface="Calibri"/>
              </a:rPr>
              <a:t>σύνθετη</a:t>
            </a:r>
            <a:r>
              <a:rPr sz="1200" spc="80" dirty="0">
                <a:solidFill>
                  <a:srgbClr val="FFFFFF"/>
                </a:solidFill>
                <a:latin typeface="Calibri"/>
                <a:cs typeface="Calibri"/>
              </a:rPr>
              <a:t>,</a:t>
            </a:r>
            <a:r>
              <a:rPr sz="1200" spc="35" dirty="0">
                <a:solidFill>
                  <a:srgbClr val="FFFFFF"/>
                </a:solidFill>
                <a:latin typeface="Calibri"/>
                <a:cs typeface="Calibri"/>
              </a:rPr>
              <a:t> </a:t>
            </a:r>
            <a:r>
              <a:rPr sz="1200" spc="90" dirty="0">
                <a:solidFill>
                  <a:srgbClr val="FFFFFF"/>
                </a:solidFill>
                <a:latin typeface="Calibri"/>
                <a:cs typeface="Calibri"/>
              </a:rPr>
              <a:t>ώστε</a:t>
            </a:r>
            <a:r>
              <a:rPr sz="1200" spc="35" dirty="0">
                <a:solidFill>
                  <a:srgbClr val="FFFFFF"/>
                </a:solidFill>
                <a:latin typeface="Calibri"/>
                <a:cs typeface="Calibri"/>
              </a:rPr>
              <a:t> </a:t>
            </a:r>
            <a:r>
              <a:rPr sz="1200" spc="90" dirty="0">
                <a:solidFill>
                  <a:srgbClr val="FFFFFF"/>
                </a:solidFill>
                <a:latin typeface="Calibri"/>
                <a:cs typeface="Calibri"/>
              </a:rPr>
              <a:t>να</a:t>
            </a:r>
            <a:r>
              <a:rPr sz="1200" spc="45" dirty="0">
                <a:solidFill>
                  <a:srgbClr val="FFFFFF"/>
                </a:solidFill>
                <a:latin typeface="Calibri"/>
                <a:cs typeface="Calibri"/>
              </a:rPr>
              <a:t> </a:t>
            </a:r>
            <a:r>
              <a:rPr sz="1200" b="1" spc="80" dirty="0">
                <a:solidFill>
                  <a:srgbClr val="FFB800"/>
                </a:solidFill>
                <a:latin typeface="Calibri"/>
                <a:cs typeface="Calibri"/>
              </a:rPr>
              <a:t>αναχαιτίζονται</a:t>
            </a:r>
            <a:r>
              <a:rPr sz="1200" b="1" spc="30" dirty="0">
                <a:solidFill>
                  <a:srgbClr val="FFB800"/>
                </a:solidFill>
                <a:latin typeface="Calibri"/>
                <a:cs typeface="Calibri"/>
              </a:rPr>
              <a:t> </a:t>
            </a:r>
            <a:r>
              <a:rPr sz="1200" b="1" spc="70" dirty="0">
                <a:solidFill>
                  <a:srgbClr val="FFB800"/>
                </a:solidFill>
                <a:latin typeface="Calibri"/>
                <a:cs typeface="Calibri"/>
              </a:rPr>
              <a:t>οι</a:t>
            </a:r>
            <a:r>
              <a:rPr sz="1200" b="1" spc="40" dirty="0">
                <a:solidFill>
                  <a:srgbClr val="FFB800"/>
                </a:solidFill>
                <a:latin typeface="Calibri"/>
                <a:cs typeface="Calibri"/>
              </a:rPr>
              <a:t> </a:t>
            </a:r>
            <a:r>
              <a:rPr sz="1200" b="1" spc="85" dirty="0">
                <a:solidFill>
                  <a:srgbClr val="FFB800"/>
                </a:solidFill>
                <a:latin typeface="Calibri"/>
                <a:cs typeface="Calibri"/>
              </a:rPr>
              <a:t>προσπάθειες</a:t>
            </a:r>
            <a:r>
              <a:rPr sz="1200" b="1" spc="40" dirty="0">
                <a:solidFill>
                  <a:srgbClr val="FFB800"/>
                </a:solidFill>
                <a:latin typeface="Calibri"/>
                <a:cs typeface="Calibri"/>
              </a:rPr>
              <a:t> </a:t>
            </a:r>
            <a:r>
              <a:rPr sz="1200" spc="85" dirty="0">
                <a:solidFill>
                  <a:srgbClr val="FFFFFF"/>
                </a:solidFill>
                <a:latin typeface="Calibri"/>
                <a:cs typeface="Calibri"/>
              </a:rPr>
              <a:t>εξαγωγής</a:t>
            </a:r>
            <a:r>
              <a:rPr sz="1200" spc="35" dirty="0">
                <a:solidFill>
                  <a:srgbClr val="FFFFFF"/>
                </a:solidFill>
                <a:latin typeface="Calibri"/>
                <a:cs typeface="Calibri"/>
              </a:rPr>
              <a:t> </a:t>
            </a:r>
            <a:r>
              <a:rPr sz="1200" spc="85" dirty="0">
                <a:solidFill>
                  <a:srgbClr val="FFFFFF"/>
                </a:solidFill>
                <a:latin typeface="Calibri"/>
                <a:cs typeface="Calibri"/>
              </a:rPr>
              <a:t>του</a:t>
            </a:r>
            <a:r>
              <a:rPr sz="1200" spc="35" dirty="0">
                <a:solidFill>
                  <a:srgbClr val="FFFFFF"/>
                </a:solidFill>
                <a:latin typeface="Calibri"/>
                <a:cs typeface="Calibri"/>
              </a:rPr>
              <a:t> </a:t>
            </a:r>
            <a:r>
              <a:rPr sz="1200" spc="70" dirty="0">
                <a:solidFill>
                  <a:srgbClr val="FFFFFF"/>
                </a:solidFill>
                <a:latin typeface="Calibri"/>
                <a:cs typeface="Calibri"/>
              </a:rPr>
              <a:t>κλειδιού.</a:t>
            </a:r>
            <a:endParaRPr sz="1200">
              <a:latin typeface="Calibri"/>
              <a:cs typeface="Calibri"/>
            </a:endParaRPr>
          </a:p>
          <a:p>
            <a:pPr>
              <a:lnSpc>
                <a:spcPct val="100000"/>
              </a:lnSpc>
              <a:spcBef>
                <a:spcPts val="45"/>
              </a:spcBef>
            </a:pPr>
            <a:endParaRPr sz="1050">
              <a:latin typeface="Calibri"/>
              <a:cs typeface="Calibri"/>
            </a:endParaRPr>
          </a:p>
          <a:p>
            <a:pPr marL="299720" marR="556895" indent="-286385">
              <a:lnSpc>
                <a:spcPct val="126000"/>
              </a:lnSpc>
              <a:buClr>
                <a:srgbClr val="FFB800"/>
              </a:buClr>
              <a:buSzPct val="125000"/>
              <a:buFont typeface="MS Gothic"/>
              <a:buChar char="▪"/>
              <a:tabLst>
                <a:tab pos="299085" algn="l"/>
                <a:tab pos="299720" algn="l"/>
              </a:tabLst>
            </a:pPr>
            <a:r>
              <a:rPr sz="1200" spc="110" dirty="0">
                <a:solidFill>
                  <a:srgbClr val="FFFFFF"/>
                </a:solidFill>
                <a:latin typeface="Calibri"/>
                <a:cs typeface="Calibri"/>
              </a:rPr>
              <a:t>Η</a:t>
            </a:r>
            <a:r>
              <a:rPr sz="1200" spc="45" dirty="0">
                <a:solidFill>
                  <a:srgbClr val="FFFFFF"/>
                </a:solidFill>
                <a:latin typeface="Calibri"/>
                <a:cs typeface="Calibri"/>
              </a:rPr>
              <a:t> </a:t>
            </a:r>
            <a:r>
              <a:rPr sz="1200" spc="85" dirty="0">
                <a:solidFill>
                  <a:srgbClr val="FFFFFF"/>
                </a:solidFill>
                <a:latin typeface="Calibri"/>
                <a:cs typeface="Calibri"/>
              </a:rPr>
              <a:t>σύγχυση</a:t>
            </a:r>
            <a:r>
              <a:rPr sz="1200" spc="50" dirty="0">
                <a:solidFill>
                  <a:srgbClr val="FFFFFF"/>
                </a:solidFill>
                <a:latin typeface="Calibri"/>
                <a:cs typeface="Calibri"/>
              </a:rPr>
              <a:t> </a:t>
            </a:r>
            <a:r>
              <a:rPr sz="1200" spc="75" dirty="0">
                <a:solidFill>
                  <a:srgbClr val="FFFFFF"/>
                </a:solidFill>
                <a:latin typeface="Calibri"/>
                <a:cs typeface="Calibri"/>
              </a:rPr>
              <a:t>αναζητεί</a:t>
            </a:r>
            <a:r>
              <a:rPr sz="1200" spc="45" dirty="0">
                <a:solidFill>
                  <a:srgbClr val="FFFFFF"/>
                </a:solidFill>
                <a:latin typeface="Calibri"/>
                <a:cs typeface="Calibri"/>
              </a:rPr>
              <a:t> </a:t>
            </a:r>
            <a:r>
              <a:rPr sz="1200" spc="90" dirty="0">
                <a:solidFill>
                  <a:srgbClr val="FFFFFF"/>
                </a:solidFill>
                <a:latin typeface="Calibri"/>
                <a:cs typeface="Calibri"/>
              </a:rPr>
              <a:t>να</a:t>
            </a:r>
            <a:r>
              <a:rPr sz="1200" spc="50" dirty="0">
                <a:solidFill>
                  <a:srgbClr val="FFFFFF"/>
                </a:solidFill>
                <a:latin typeface="Calibri"/>
                <a:cs typeface="Calibri"/>
              </a:rPr>
              <a:t> </a:t>
            </a:r>
            <a:r>
              <a:rPr sz="1200" spc="80" dirty="0">
                <a:solidFill>
                  <a:srgbClr val="FFFFFF"/>
                </a:solidFill>
                <a:latin typeface="Calibri"/>
                <a:cs typeface="Calibri"/>
              </a:rPr>
              <a:t>παράγει/κάνει</a:t>
            </a:r>
            <a:r>
              <a:rPr sz="1200" spc="45" dirty="0">
                <a:solidFill>
                  <a:srgbClr val="FFFFFF"/>
                </a:solidFill>
                <a:latin typeface="Calibri"/>
                <a:cs typeface="Calibri"/>
              </a:rPr>
              <a:t> </a:t>
            </a:r>
            <a:r>
              <a:rPr sz="1200" spc="80" dirty="0">
                <a:solidFill>
                  <a:srgbClr val="FFFFFF"/>
                </a:solidFill>
                <a:latin typeface="Calibri"/>
                <a:cs typeface="Calibri"/>
              </a:rPr>
              <a:t>τη</a:t>
            </a:r>
            <a:r>
              <a:rPr sz="1200" spc="45" dirty="0">
                <a:solidFill>
                  <a:srgbClr val="FFFFFF"/>
                </a:solidFill>
                <a:latin typeface="Calibri"/>
                <a:cs typeface="Calibri"/>
              </a:rPr>
              <a:t> </a:t>
            </a:r>
            <a:r>
              <a:rPr sz="1200" spc="85" dirty="0">
                <a:solidFill>
                  <a:srgbClr val="FFFFFF"/>
                </a:solidFill>
                <a:latin typeface="Calibri"/>
                <a:cs typeface="Calibri"/>
              </a:rPr>
              <a:t>σχέση</a:t>
            </a:r>
            <a:r>
              <a:rPr sz="1200" spc="50" dirty="0">
                <a:solidFill>
                  <a:srgbClr val="FFFFFF"/>
                </a:solidFill>
                <a:latin typeface="Calibri"/>
                <a:cs typeface="Calibri"/>
              </a:rPr>
              <a:t> </a:t>
            </a:r>
            <a:r>
              <a:rPr sz="1200" spc="80" dirty="0">
                <a:solidFill>
                  <a:srgbClr val="FFFFFF"/>
                </a:solidFill>
                <a:latin typeface="Calibri"/>
                <a:cs typeface="Calibri"/>
              </a:rPr>
              <a:t>μεταξύ</a:t>
            </a:r>
            <a:r>
              <a:rPr sz="1200" spc="50" dirty="0">
                <a:solidFill>
                  <a:srgbClr val="FFFFFF"/>
                </a:solidFill>
                <a:latin typeface="Calibri"/>
                <a:cs typeface="Calibri"/>
              </a:rPr>
              <a:t> </a:t>
            </a:r>
            <a:r>
              <a:rPr sz="1200" spc="85" dirty="0">
                <a:solidFill>
                  <a:srgbClr val="FFFFFF"/>
                </a:solidFill>
                <a:latin typeface="Calibri"/>
                <a:cs typeface="Calibri"/>
              </a:rPr>
              <a:t>των</a:t>
            </a:r>
            <a:r>
              <a:rPr sz="1200" spc="50" dirty="0">
                <a:solidFill>
                  <a:srgbClr val="FFFFFF"/>
                </a:solidFill>
                <a:latin typeface="Calibri"/>
                <a:cs typeface="Calibri"/>
              </a:rPr>
              <a:t> </a:t>
            </a:r>
            <a:r>
              <a:rPr sz="1200" b="1" spc="80" dirty="0">
                <a:solidFill>
                  <a:srgbClr val="FFB800"/>
                </a:solidFill>
                <a:latin typeface="Calibri"/>
                <a:cs typeface="Calibri"/>
              </a:rPr>
              <a:t>στατιστικών</a:t>
            </a:r>
            <a:r>
              <a:rPr sz="1200" b="1" spc="45" dirty="0">
                <a:solidFill>
                  <a:srgbClr val="FFB800"/>
                </a:solidFill>
                <a:latin typeface="Calibri"/>
                <a:cs typeface="Calibri"/>
              </a:rPr>
              <a:t> </a:t>
            </a:r>
            <a:r>
              <a:rPr sz="1200" b="1" spc="80" dirty="0">
                <a:solidFill>
                  <a:srgbClr val="FFB800"/>
                </a:solidFill>
                <a:latin typeface="Calibri"/>
                <a:cs typeface="Calibri"/>
              </a:rPr>
              <a:t>στοιχείων</a:t>
            </a:r>
            <a:r>
              <a:rPr sz="1200" b="1" spc="40" dirty="0">
                <a:solidFill>
                  <a:srgbClr val="FFB800"/>
                </a:solidFill>
                <a:latin typeface="Calibri"/>
                <a:cs typeface="Calibri"/>
              </a:rPr>
              <a:t> </a:t>
            </a:r>
            <a:r>
              <a:rPr sz="1200" spc="85" dirty="0">
                <a:solidFill>
                  <a:srgbClr val="FFFFFF"/>
                </a:solidFill>
                <a:latin typeface="Calibri"/>
                <a:cs typeface="Calibri"/>
              </a:rPr>
              <a:t>του</a:t>
            </a:r>
            <a:r>
              <a:rPr sz="1200" spc="50" dirty="0">
                <a:solidFill>
                  <a:srgbClr val="FFFFFF"/>
                </a:solidFill>
                <a:latin typeface="Calibri"/>
                <a:cs typeface="Calibri"/>
              </a:rPr>
              <a:t> </a:t>
            </a:r>
            <a:r>
              <a:rPr sz="1200" b="1" spc="90" dirty="0">
                <a:solidFill>
                  <a:srgbClr val="FFB800"/>
                </a:solidFill>
                <a:latin typeface="Calibri"/>
                <a:cs typeface="Calibri"/>
              </a:rPr>
              <a:t>κρυπτογραφημένου</a:t>
            </a:r>
            <a:r>
              <a:rPr sz="1200" b="1" spc="50" dirty="0">
                <a:solidFill>
                  <a:srgbClr val="FFB800"/>
                </a:solidFill>
                <a:latin typeface="Calibri"/>
                <a:cs typeface="Calibri"/>
              </a:rPr>
              <a:t> </a:t>
            </a:r>
            <a:r>
              <a:rPr sz="1200" b="1" spc="80" dirty="0">
                <a:solidFill>
                  <a:srgbClr val="FFB800"/>
                </a:solidFill>
                <a:latin typeface="Calibri"/>
                <a:cs typeface="Calibri"/>
              </a:rPr>
              <a:t>κειμένου</a:t>
            </a:r>
            <a:r>
              <a:rPr sz="1200" b="1" spc="45" dirty="0">
                <a:solidFill>
                  <a:srgbClr val="FFB800"/>
                </a:solidFill>
                <a:latin typeface="Calibri"/>
                <a:cs typeface="Calibri"/>
              </a:rPr>
              <a:t> </a:t>
            </a:r>
            <a:r>
              <a:rPr sz="1200" spc="75" dirty="0">
                <a:solidFill>
                  <a:srgbClr val="FFFFFF"/>
                </a:solidFill>
                <a:latin typeface="Calibri"/>
                <a:cs typeface="Calibri"/>
              </a:rPr>
              <a:t>και</a:t>
            </a:r>
            <a:r>
              <a:rPr sz="1200" spc="50" dirty="0">
                <a:solidFill>
                  <a:srgbClr val="FFFFFF"/>
                </a:solidFill>
                <a:latin typeface="Calibri"/>
                <a:cs typeface="Calibri"/>
              </a:rPr>
              <a:t> </a:t>
            </a:r>
            <a:r>
              <a:rPr sz="1200" spc="75" dirty="0">
                <a:solidFill>
                  <a:srgbClr val="FFFFFF"/>
                </a:solidFill>
                <a:latin typeface="Calibri"/>
                <a:cs typeface="Calibri"/>
              </a:rPr>
              <a:t>της</a:t>
            </a:r>
            <a:r>
              <a:rPr sz="1200" spc="50" dirty="0">
                <a:solidFill>
                  <a:srgbClr val="FFFFFF"/>
                </a:solidFill>
                <a:latin typeface="Calibri"/>
                <a:cs typeface="Calibri"/>
              </a:rPr>
              <a:t> </a:t>
            </a:r>
            <a:r>
              <a:rPr sz="1200" spc="75" dirty="0">
                <a:solidFill>
                  <a:srgbClr val="FFFFFF"/>
                </a:solidFill>
                <a:latin typeface="Calibri"/>
                <a:cs typeface="Calibri"/>
              </a:rPr>
              <a:t>τιμής</a:t>
            </a:r>
            <a:r>
              <a:rPr sz="1200" spc="45" dirty="0">
                <a:solidFill>
                  <a:srgbClr val="FFFFFF"/>
                </a:solidFill>
                <a:latin typeface="Calibri"/>
                <a:cs typeface="Calibri"/>
              </a:rPr>
              <a:t> </a:t>
            </a:r>
            <a:r>
              <a:rPr sz="1200" spc="85" dirty="0">
                <a:solidFill>
                  <a:srgbClr val="FFFFFF"/>
                </a:solidFill>
                <a:latin typeface="Calibri"/>
                <a:cs typeface="Calibri"/>
              </a:rPr>
              <a:t>του</a:t>
            </a:r>
            <a:r>
              <a:rPr sz="1200" spc="55" dirty="0">
                <a:solidFill>
                  <a:srgbClr val="FFFFFF"/>
                </a:solidFill>
                <a:latin typeface="Calibri"/>
                <a:cs typeface="Calibri"/>
              </a:rPr>
              <a:t> </a:t>
            </a:r>
            <a:r>
              <a:rPr sz="1200" b="1" spc="75" dirty="0">
                <a:solidFill>
                  <a:srgbClr val="FFB800"/>
                </a:solidFill>
                <a:latin typeface="Calibri"/>
                <a:cs typeface="Calibri"/>
              </a:rPr>
              <a:t>κλειδιού </a:t>
            </a:r>
            <a:r>
              <a:rPr sz="1200" b="1" spc="-254" dirty="0">
                <a:solidFill>
                  <a:srgbClr val="FFB800"/>
                </a:solidFill>
                <a:latin typeface="Calibri"/>
                <a:cs typeface="Calibri"/>
              </a:rPr>
              <a:t> </a:t>
            </a:r>
            <a:r>
              <a:rPr sz="1200" b="1" spc="90" dirty="0">
                <a:solidFill>
                  <a:srgbClr val="FFB800"/>
                </a:solidFill>
                <a:latin typeface="Calibri"/>
                <a:cs typeface="Calibri"/>
              </a:rPr>
              <a:t>κρυπτογράφησης</a:t>
            </a:r>
            <a:r>
              <a:rPr sz="1200" b="1" spc="30" dirty="0">
                <a:solidFill>
                  <a:srgbClr val="FFB800"/>
                </a:solidFill>
                <a:latin typeface="Calibri"/>
                <a:cs typeface="Calibri"/>
              </a:rPr>
              <a:t> </a:t>
            </a:r>
            <a:r>
              <a:rPr sz="1200" spc="85" dirty="0">
                <a:solidFill>
                  <a:srgbClr val="FFFFFF"/>
                </a:solidFill>
                <a:latin typeface="Calibri"/>
                <a:cs typeface="Calibri"/>
              </a:rPr>
              <a:t>ως</a:t>
            </a:r>
            <a:endParaRPr sz="1200">
              <a:latin typeface="Calibri"/>
              <a:cs typeface="Calibri"/>
            </a:endParaRPr>
          </a:p>
          <a:p>
            <a:pPr marL="299720">
              <a:lnSpc>
                <a:spcPct val="100000"/>
              </a:lnSpc>
              <a:spcBef>
                <a:spcPts val="375"/>
              </a:spcBef>
            </a:pPr>
            <a:r>
              <a:rPr sz="1200" b="1" spc="95" dirty="0">
                <a:solidFill>
                  <a:srgbClr val="FFB800"/>
                </a:solidFill>
                <a:latin typeface="Calibri"/>
                <a:cs typeface="Calibri"/>
              </a:rPr>
              <a:t>όσο</a:t>
            </a:r>
            <a:r>
              <a:rPr sz="1200" b="1" spc="40" dirty="0">
                <a:solidFill>
                  <a:srgbClr val="FFB800"/>
                </a:solidFill>
                <a:latin typeface="Calibri"/>
                <a:cs typeface="Calibri"/>
              </a:rPr>
              <a:t> </a:t>
            </a:r>
            <a:r>
              <a:rPr sz="1200" b="1" spc="80" dirty="0">
                <a:solidFill>
                  <a:srgbClr val="FFB800"/>
                </a:solidFill>
                <a:latin typeface="Calibri"/>
                <a:cs typeface="Calibri"/>
              </a:rPr>
              <a:t>το</a:t>
            </a:r>
            <a:r>
              <a:rPr sz="1200" b="1" spc="40" dirty="0">
                <a:solidFill>
                  <a:srgbClr val="FFB800"/>
                </a:solidFill>
                <a:latin typeface="Calibri"/>
                <a:cs typeface="Calibri"/>
              </a:rPr>
              <a:t> </a:t>
            </a:r>
            <a:r>
              <a:rPr sz="1200" b="1" spc="85" dirty="0">
                <a:solidFill>
                  <a:srgbClr val="FFB800"/>
                </a:solidFill>
                <a:latin typeface="Calibri"/>
                <a:cs typeface="Calibri"/>
              </a:rPr>
              <a:t>δυνατόν</a:t>
            </a:r>
            <a:r>
              <a:rPr sz="1200" b="1" spc="40" dirty="0">
                <a:solidFill>
                  <a:srgbClr val="FFB800"/>
                </a:solidFill>
                <a:latin typeface="Calibri"/>
                <a:cs typeface="Calibri"/>
              </a:rPr>
              <a:t> </a:t>
            </a:r>
            <a:r>
              <a:rPr sz="1200" b="1" spc="80" dirty="0">
                <a:solidFill>
                  <a:srgbClr val="FFB800"/>
                </a:solidFill>
                <a:latin typeface="Calibri"/>
                <a:cs typeface="Calibri"/>
              </a:rPr>
              <a:t>πιο</a:t>
            </a:r>
            <a:r>
              <a:rPr sz="1200" b="1" spc="40" dirty="0">
                <a:solidFill>
                  <a:srgbClr val="FFB800"/>
                </a:solidFill>
                <a:latin typeface="Calibri"/>
                <a:cs typeface="Calibri"/>
              </a:rPr>
              <a:t> </a:t>
            </a:r>
            <a:r>
              <a:rPr sz="1200" b="1" spc="80" dirty="0">
                <a:solidFill>
                  <a:srgbClr val="FFB800"/>
                </a:solidFill>
                <a:latin typeface="Calibri"/>
                <a:cs typeface="Calibri"/>
              </a:rPr>
              <a:t>σύνθετο,</a:t>
            </a:r>
            <a:r>
              <a:rPr sz="1200" b="1" spc="50" dirty="0">
                <a:solidFill>
                  <a:srgbClr val="FFB800"/>
                </a:solidFill>
                <a:latin typeface="Calibri"/>
                <a:cs typeface="Calibri"/>
              </a:rPr>
              <a:t> </a:t>
            </a:r>
            <a:r>
              <a:rPr sz="1200" spc="75" dirty="0">
                <a:solidFill>
                  <a:srgbClr val="FFFFFF"/>
                </a:solidFill>
                <a:latin typeface="Calibri"/>
                <a:cs typeface="Calibri"/>
              </a:rPr>
              <a:t>για</a:t>
            </a:r>
            <a:r>
              <a:rPr sz="1200" spc="45" dirty="0">
                <a:solidFill>
                  <a:srgbClr val="FFFFFF"/>
                </a:solidFill>
                <a:latin typeface="Calibri"/>
                <a:cs typeface="Calibri"/>
              </a:rPr>
              <a:t> </a:t>
            </a:r>
            <a:r>
              <a:rPr sz="1200" b="1" spc="90" dirty="0">
                <a:solidFill>
                  <a:srgbClr val="FFB800"/>
                </a:solidFill>
                <a:latin typeface="Calibri"/>
                <a:cs typeface="Calibri"/>
              </a:rPr>
              <a:t>να</a:t>
            </a:r>
            <a:r>
              <a:rPr sz="1200" b="1" spc="40" dirty="0">
                <a:solidFill>
                  <a:srgbClr val="FFB800"/>
                </a:solidFill>
                <a:latin typeface="Calibri"/>
                <a:cs typeface="Calibri"/>
              </a:rPr>
              <a:t> </a:t>
            </a:r>
            <a:r>
              <a:rPr sz="1200" b="1" spc="80" dirty="0">
                <a:solidFill>
                  <a:srgbClr val="FFB800"/>
                </a:solidFill>
                <a:latin typeface="Calibri"/>
                <a:cs typeface="Calibri"/>
              </a:rPr>
              <a:t>αναχαίτιση</a:t>
            </a:r>
            <a:r>
              <a:rPr sz="1200" b="1" spc="35" dirty="0">
                <a:solidFill>
                  <a:srgbClr val="FFB800"/>
                </a:solidFill>
                <a:latin typeface="Calibri"/>
                <a:cs typeface="Calibri"/>
              </a:rPr>
              <a:t> </a:t>
            </a:r>
            <a:r>
              <a:rPr sz="1200" b="1" spc="65" dirty="0">
                <a:solidFill>
                  <a:srgbClr val="FFB800"/>
                </a:solidFill>
                <a:latin typeface="Calibri"/>
                <a:cs typeface="Calibri"/>
              </a:rPr>
              <a:t>τις</a:t>
            </a:r>
            <a:r>
              <a:rPr sz="1200" b="1" spc="35" dirty="0">
                <a:solidFill>
                  <a:srgbClr val="FFB800"/>
                </a:solidFill>
                <a:latin typeface="Calibri"/>
                <a:cs typeface="Calibri"/>
              </a:rPr>
              <a:t> </a:t>
            </a:r>
            <a:r>
              <a:rPr sz="1200" b="1" spc="85" dirty="0">
                <a:solidFill>
                  <a:srgbClr val="FFB800"/>
                </a:solidFill>
                <a:latin typeface="Calibri"/>
                <a:cs typeface="Calibri"/>
              </a:rPr>
              <a:t>προσπάθειες</a:t>
            </a:r>
            <a:r>
              <a:rPr sz="1200" b="1" spc="40" dirty="0">
                <a:solidFill>
                  <a:srgbClr val="FFB800"/>
                </a:solidFill>
                <a:latin typeface="Calibri"/>
                <a:cs typeface="Calibri"/>
              </a:rPr>
              <a:t> </a:t>
            </a:r>
            <a:r>
              <a:rPr sz="1200" b="1" spc="95" dirty="0">
                <a:solidFill>
                  <a:srgbClr val="FFB800"/>
                </a:solidFill>
                <a:latin typeface="Calibri"/>
                <a:cs typeface="Calibri"/>
              </a:rPr>
              <a:t>ανακάλυψης</a:t>
            </a:r>
            <a:r>
              <a:rPr sz="1200" b="1" spc="45" dirty="0">
                <a:solidFill>
                  <a:srgbClr val="FFB800"/>
                </a:solidFill>
                <a:latin typeface="Calibri"/>
                <a:cs typeface="Calibri"/>
              </a:rPr>
              <a:t> </a:t>
            </a:r>
            <a:r>
              <a:rPr sz="1200" b="1" spc="85" dirty="0">
                <a:solidFill>
                  <a:srgbClr val="FFB800"/>
                </a:solidFill>
                <a:latin typeface="Calibri"/>
                <a:cs typeface="Calibri"/>
              </a:rPr>
              <a:t>του</a:t>
            </a:r>
            <a:r>
              <a:rPr sz="1200" b="1" spc="40" dirty="0">
                <a:solidFill>
                  <a:srgbClr val="FFB800"/>
                </a:solidFill>
                <a:latin typeface="Calibri"/>
                <a:cs typeface="Calibri"/>
              </a:rPr>
              <a:t> </a:t>
            </a:r>
            <a:r>
              <a:rPr sz="1200" b="1" spc="75" dirty="0">
                <a:solidFill>
                  <a:srgbClr val="FFB800"/>
                </a:solidFill>
                <a:latin typeface="Calibri"/>
                <a:cs typeface="Calibri"/>
              </a:rPr>
              <a:t>κλειδιού.</a:t>
            </a:r>
            <a:endParaRPr sz="1200">
              <a:latin typeface="Calibri"/>
              <a:cs typeface="Calibri"/>
            </a:endParaRPr>
          </a:p>
          <a:p>
            <a:pPr>
              <a:lnSpc>
                <a:spcPct val="100000"/>
              </a:lnSpc>
              <a:spcBef>
                <a:spcPts val="30"/>
              </a:spcBef>
            </a:pPr>
            <a:endParaRPr sz="1100">
              <a:latin typeface="Calibri"/>
              <a:cs typeface="Calibri"/>
            </a:endParaRPr>
          </a:p>
          <a:p>
            <a:pPr marL="299720" marR="5080" indent="-286385">
              <a:lnSpc>
                <a:spcPct val="126000"/>
              </a:lnSpc>
              <a:buSzPct val="125000"/>
              <a:buFont typeface="MS Gothic"/>
              <a:buChar char="▪"/>
              <a:tabLst>
                <a:tab pos="299085" algn="l"/>
                <a:tab pos="299720" algn="l"/>
              </a:tabLst>
            </a:pPr>
            <a:r>
              <a:rPr sz="1200" b="1" spc="114" dirty="0">
                <a:solidFill>
                  <a:srgbClr val="FFB800"/>
                </a:solidFill>
                <a:latin typeface="Calibri"/>
                <a:cs typeface="Calibri"/>
              </a:rPr>
              <a:t>Η</a:t>
            </a:r>
            <a:r>
              <a:rPr sz="1200" b="1" spc="45" dirty="0">
                <a:solidFill>
                  <a:srgbClr val="FFB800"/>
                </a:solidFill>
                <a:latin typeface="Calibri"/>
                <a:cs typeface="Calibri"/>
              </a:rPr>
              <a:t> </a:t>
            </a:r>
            <a:r>
              <a:rPr sz="1200" b="1" spc="85" dirty="0">
                <a:solidFill>
                  <a:srgbClr val="FFB800"/>
                </a:solidFill>
                <a:latin typeface="Calibri"/>
                <a:cs typeface="Calibri"/>
              </a:rPr>
              <a:t>διάχυση</a:t>
            </a:r>
            <a:r>
              <a:rPr sz="1200" b="1" spc="45" dirty="0">
                <a:solidFill>
                  <a:srgbClr val="FFB800"/>
                </a:solidFill>
                <a:latin typeface="Calibri"/>
                <a:cs typeface="Calibri"/>
              </a:rPr>
              <a:t> </a:t>
            </a:r>
            <a:r>
              <a:rPr sz="1200" spc="75" dirty="0">
                <a:solidFill>
                  <a:srgbClr val="FFFFFF"/>
                </a:solidFill>
                <a:latin typeface="Calibri"/>
                <a:cs typeface="Calibri"/>
              </a:rPr>
              <a:t>και</a:t>
            </a:r>
            <a:r>
              <a:rPr sz="1200" spc="50" dirty="0">
                <a:solidFill>
                  <a:srgbClr val="FFFFFF"/>
                </a:solidFill>
                <a:latin typeface="Calibri"/>
                <a:cs typeface="Calibri"/>
              </a:rPr>
              <a:t> </a:t>
            </a:r>
            <a:r>
              <a:rPr sz="1200" b="1" spc="95" dirty="0">
                <a:solidFill>
                  <a:srgbClr val="FFB800"/>
                </a:solidFill>
                <a:latin typeface="Calibri"/>
                <a:cs typeface="Calibri"/>
              </a:rPr>
              <a:t>η</a:t>
            </a:r>
            <a:r>
              <a:rPr sz="1200" b="1" spc="45" dirty="0">
                <a:solidFill>
                  <a:srgbClr val="FFB800"/>
                </a:solidFill>
                <a:latin typeface="Calibri"/>
                <a:cs typeface="Calibri"/>
              </a:rPr>
              <a:t> </a:t>
            </a:r>
            <a:r>
              <a:rPr sz="1200" b="1" spc="90" dirty="0">
                <a:solidFill>
                  <a:srgbClr val="FFB800"/>
                </a:solidFill>
                <a:latin typeface="Calibri"/>
                <a:cs typeface="Calibri"/>
              </a:rPr>
              <a:t>σύγχυση</a:t>
            </a:r>
            <a:r>
              <a:rPr sz="1200" b="1" spc="45" dirty="0">
                <a:solidFill>
                  <a:srgbClr val="FFB800"/>
                </a:solidFill>
                <a:latin typeface="Calibri"/>
                <a:cs typeface="Calibri"/>
              </a:rPr>
              <a:t> </a:t>
            </a:r>
            <a:r>
              <a:rPr sz="1200" spc="70" dirty="0">
                <a:solidFill>
                  <a:srgbClr val="FFFFFF"/>
                </a:solidFill>
                <a:latin typeface="Calibri"/>
                <a:cs typeface="Calibri"/>
              </a:rPr>
              <a:t>είναι</a:t>
            </a:r>
            <a:r>
              <a:rPr sz="1200" spc="45" dirty="0">
                <a:solidFill>
                  <a:srgbClr val="FFFFFF"/>
                </a:solidFill>
                <a:latin typeface="Calibri"/>
                <a:cs typeface="Calibri"/>
              </a:rPr>
              <a:t> </a:t>
            </a:r>
            <a:r>
              <a:rPr sz="1200" spc="85" dirty="0">
                <a:solidFill>
                  <a:srgbClr val="FFFFFF"/>
                </a:solidFill>
                <a:latin typeface="Calibri"/>
                <a:cs typeface="Calibri"/>
              </a:rPr>
              <a:t>τόσο</a:t>
            </a:r>
            <a:r>
              <a:rPr sz="1200" spc="50" dirty="0">
                <a:solidFill>
                  <a:srgbClr val="FFFFFF"/>
                </a:solidFill>
                <a:latin typeface="Calibri"/>
                <a:cs typeface="Calibri"/>
              </a:rPr>
              <a:t> </a:t>
            </a:r>
            <a:r>
              <a:rPr sz="1200" spc="70" dirty="0">
                <a:solidFill>
                  <a:srgbClr val="FFFFFF"/>
                </a:solidFill>
                <a:latin typeface="Calibri"/>
                <a:cs typeface="Calibri"/>
              </a:rPr>
              <a:t>επιτυχείς</a:t>
            </a:r>
            <a:r>
              <a:rPr sz="1200" spc="45" dirty="0">
                <a:solidFill>
                  <a:srgbClr val="FFFFFF"/>
                </a:solidFill>
                <a:latin typeface="Calibri"/>
                <a:cs typeface="Calibri"/>
              </a:rPr>
              <a:t> </a:t>
            </a:r>
            <a:r>
              <a:rPr sz="1200" spc="85" dirty="0">
                <a:solidFill>
                  <a:srgbClr val="FFFFFF"/>
                </a:solidFill>
                <a:latin typeface="Calibri"/>
                <a:cs typeface="Calibri"/>
              </a:rPr>
              <a:t>στο</a:t>
            </a:r>
            <a:r>
              <a:rPr sz="1200" spc="50" dirty="0">
                <a:solidFill>
                  <a:srgbClr val="FFFFFF"/>
                </a:solidFill>
                <a:latin typeface="Calibri"/>
                <a:cs typeface="Calibri"/>
              </a:rPr>
              <a:t> </a:t>
            </a:r>
            <a:r>
              <a:rPr sz="1200" spc="90" dirty="0">
                <a:solidFill>
                  <a:srgbClr val="FFFFFF"/>
                </a:solidFill>
                <a:latin typeface="Calibri"/>
                <a:cs typeface="Calibri"/>
              </a:rPr>
              <a:t>να</a:t>
            </a:r>
            <a:r>
              <a:rPr sz="1200" spc="45" dirty="0">
                <a:solidFill>
                  <a:srgbClr val="FFFFFF"/>
                </a:solidFill>
                <a:latin typeface="Calibri"/>
                <a:cs typeface="Calibri"/>
              </a:rPr>
              <a:t> </a:t>
            </a:r>
            <a:r>
              <a:rPr sz="1200" spc="90" dirty="0">
                <a:solidFill>
                  <a:srgbClr val="FFFFFF"/>
                </a:solidFill>
                <a:latin typeface="Calibri"/>
                <a:cs typeface="Calibri"/>
              </a:rPr>
              <a:t>αποτυπώνουν</a:t>
            </a:r>
            <a:r>
              <a:rPr sz="1200" spc="40" dirty="0">
                <a:solidFill>
                  <a:srgbClr val="FFFFFF"/>
                </a:solidFill>
                <a:latin typeface="Calibri"/>
                <a:cs typeface="Calibri"/>
              </a:rPr>
              <a:t> </a:t>
            </a:r>
            <a:r>
              <a:rPr sz="1200" spc="80" dirty="0">
                <a:solidFill>
                  <a:srgbClr val="FFFFFF"/>
                </a:solidFill>
                <a:latin typeface="Calibri"/>
                <a:cs typeface="Calibri"/>
              </a:rPr>
              <a:t>την</a:t>
            </a:r>
            <a:r>
              <a:rPr sz="1200" spc="50" dirty="0">
                <a:solidFill>
                  <a:srgbClr val="FFFFFF"/>
                </a:solidFill>
                <a:latin typeface="Calibri"/>
                <a:cs typeface="Calibri"/>
              </a:rPr>
              <a:t> </a:t>
            </a:r>
            <a:r>
              <a:rPr sz="1200" spc="85" dirty="0">
                <a:solidFill>
                  <a:srgbClr val="FFFFFF"/>
                </a:solidFill>
                <a:latin typeface="Calibri"/>
                <a:cs typeface="Calibri"/>
              </a:rPr>
              <a:t>ουσία</a:t>
            </a:r>
            <a:r>
              <a:rPr sz="1200" spc="45" dirty="0">
                <a:solidFill>
                  <a:srgbClr val="FFFFFF"/>
                </a:solidFill>
                <a:latin typeface="Calibri"/>
                <a:cs typeface="Calibri"/>
              </a:rPr>
              <a:t> </a:t>
            </a:r>
            <a:r>
              <a:rPr sz="1200" spc="90" dirty="0">
                <a:solidFill>
                  <a:srgbClr val="FFFFFF"/>
                </a:solidFill>
                <a:latin typeface="Calibri"/>
                <a:cs typeface="Calibri"/>
              </a:rPr>
              <a:t>των</a:t>
            </a:r>
            <a:r>
              <a:rPr sz="1200" spc="50" dirty="0">
                <a:solidFill>
                  <a:srgbClr val="FFFFFF"/>
                </a:solidFill>
                <a:latin typeface="Calibri"/>
                <a:cs typeface="Calibri"/>
              </a:rPr>
              <a:t> </a:t>
            </a:r>
            <a:r>
              <a:rPr sz="1200" spc="85" dirty="0">
                <a:solidFill>
                  <a:srgbClr val="FFFFFF"/>
                </a:solidFill>
                <a:latin typeface="Calibri"/>
                <a:cs typeface="Calibri"/>
              </a:rPr>
              <a:t>επιθυμητών</a:t>
            </a:r>
            <a:r>
              <a:rPr sz="1200" spc="45" dirty="0">
                <a:solidFill>
                  <a:srgbClr val="FFFFFF"/>
                </a:solidFill>
                <a:latin typeface="Calibri"/>
                <a:cs typeface="Calibri"/>
              </a:rPr>
              <a:t> </a:t>
            </a:r>
            <a:r>
              <a:rPr sz="1200" spc="80" dirty="0">
                <a:solidFill>
                  <a:srgbClr val="FFFFFF"/>
                </a:solidFill>
                <a:latin typeface="Calibri"/>
                <a:cs typeface="Calibri"/>
              </a:rPr>
              <a:t>χαρακτηριστικών</a:t>
            </a:r>
            <a:r>
              <a:rPr sz="1200" spc="45" dirty="0">
                <a:solidFill>
                  <a:srgbClr val="FFFFFF"/>
                </a:solidFill>
                <a:latin typeface="Calibri"/>
                <a:cs typeface="Calibri"/>
              </a:rPr>
              <a:t> </a:t>
            </a:r>
            <a:r>
              <a:rPr sz="1200" spc="85" dirty="0">
                <a:solidFill>
                  <a:srgbClr val="FFFFFF"/>
                </a:solidFill>
                <a:latin typeface="Calibri"/>
                <a:cs typeface="Calibri"/>
              </a:rPr>
              <a:t>κρυπτογραφήματος</a:t>
            </a:r>
            <a:r>
              <a:rPr sz="1200" spc="40" dirty="0">
                <a:solidFill>
                  <a:srgbClr val="FFFFFF"/>
                </a:solidFill>
                <a:latin typeface="Calibri"/>
                <a:cs typeface="Calibri"/>
              </a:rPr>
              <a:t> </a:t>
            </a:r>
            <a:r>
              <a:rPr sz="1200" spc="80" dirty="0">
                <a:solidFill>
                  <a:srgbClr val="FFFFFF"/>
                </a:solidFill>
                <a:latin typeface="Calibri"/>
                <a:cs typeface="Calibri"/>
              </a:rPr>
              <a:t>μπλοκ,</a:t>
            </a:r>
            <a:r>
              <a:rPr sz="1200" spc="45" dirty="0">
                <a:solidFill>
                  <a:srgbClr val="FFFFFF"/>
                </a:solidFill>
                <a:latin typeface="Calibri"/>
                <a:cs typeface="Calibri"/>
              </a:rPr>
              <a:t> </a:t>
            </a:r>
            <a:r>
              <a:rPr sz="1200" spc="90" dirty="0">
                <a:solidFill>
                  <a:srgbClr val="FFFFFF"/>
                </a:solidFill>
                <a:latin typeface="Calibri"/>
                <a:cs typeface="Calibri"/>
              </a:rPr>
              <a:t>ώστε</a:t>
            </a:r>
            <a:r>
              <a:rPr sz="1200" spc="65" dirty="0">
                <a:solidFill>
                  <a:srgbClr val="FFFFFF"/>
                </a:solidFill>
                <a:latin typeface="Calibri"/>
                <a:cs typeface="Calibri"/>
              </a:rPr>
              <a:t> έχουν </a:t>
            </a:r>
            <a:r>
              <a:rPr sz="1200" spc="-254" dirty="0">
                <a:solidFill>
                  <a:srgbClr val="FFFFFF"/>
                </a:solidFill>
                <a:latin typeface="Calibri"/>
                <a:cs typeface="Calibri"/>
              </a:rPr>
              <a:t> </a:t>
            </a:r>
            <a:r>
              <a:rPr sz="1200" spc="95" dirty="0">
                <a:solidFill>
                  <a:srgbClr val="FFFFFF"/>
                </a:solidFill>
                <a:latin typeface="Calibri"/>
                <a:cs typeface="Calibri"/>
              </a:rPr>
              <a:t>έγινε</a:t>
            </a:r>
            <a:r>
              <a:rPr sz="1200" spc="45" dirty="0">
                <a:solidFill>
                  <a:srgbClr val="FFFFFF"/>
                </a:solidFill>
                <a:latin typeface="Calibri"/>
                <a:cs typeface="Calibri"/>
              </a:rPr>
              <a:t> </a:t>
            </a:r>
            <a:r>
              <a:rPr sz="1200" spc="125" dirty="0">
                <a:solidFill>
                  <a:srgbClr val="FFFFFF"/>
                </a:solidFill>
                <a:latin typeface="Calibri"/>
                <a:cs typeface="Calibri"/>
              </a:rPr>
              <a:t>ο</a:t>
            </a:r>
            <a:r>
              <a:rPr sz="1200" spc="50" dirty="0">
                <a:solidFill>
                  <a:srgbClr val="FFFFFF"/>
                </a:solidFill>
                <a:latin typeface="Calibri"/>
                <a:cs typeface="Calibri"/>
              </a:rPr>
              <a:t> </a:t>
            </a:r>
            <a:r>
              <a:rPr sz="1200" b="1" spc="114" dirty="0">
                <a:solidFill>
                  <a:srgbClr val="FFB800"/>
                </a:solidFill>
                <a:latin typeface="Calibri"/>
                <a:cs typeface="Calibri"/>
              </a:rPr>
              <a:t>ακρογωνιαίος</a:t>
            </a:r>
            <a:r>
              <a:rPr sz="1200" b="1" spc="45" dirty="0">
                <a:solidFill>
                  <a:srgbClr val="FFB800"/>
                </a:solidFill>
                <a:latin typeface="Calibri"/>
                <a:cs typeface="Calibri"/>
              </a:rPr>
              <a:t> </a:t>
            </a:r>
            <a:r>
              <a:rPr sz="1200" b="1" spc="105" dirty="0">
                <a:solidFill>
                  <a:srgbClr val="FFB800"/>
                </a:solidFill>
                <a:latin typeface="Calibri"/>
                <a:cs typeface="Calibri"/>
              </a:rPr>
              <a:t>λίθος</a:t>
            </a:r>
            <a:r>
              <a:rPr sz="1200" b="1" spc="50" dirty="0">
                <a:solidFill>
                  <a:srgbClr val="FFB800"/>
                </a:solidFill>
                <a:latin typeface="Calibri"/>
                <a:cs typeface="Calibri"/>
              </a:rPr>
              <a:t> </a:t>
            </a:r>
            <a:r>
              <a:rPr sz="1200" spc="114" dirty="0">
                <a:solidFill>
                  <a:srgbClr val="FFFFFF"/>
                </a:solidFill>
                <a:latin typeface="Calibri"/>
                <a:cs typeface="Calibri"/>
              </a:rPr>
              <a:t>του</a:t>
            </a:r>
            <a:r>
              <a:rPr sz="1200" spc="45" dirty="0">
                <a:solidFill>
                  <a:srgbClr val="FFFFFF"/>
                </a:solidFill>
                <a:latin typeface="Calibri"/>
                <a:cs typeface="Calibri"/>
              </a:rPr>
              <a:t> </a:t>
            </a:r>
            <a:r>
              <a:rPr sz="1200" spc="114" dirty="0">
                <a:solidFill>
                  <a:srgbClr val="FFFFFF"/>
                </a:solidFill>
                <a:latin typeface="Calibri"/>
                <a:cs typeface="Calibri"/>
              </a:rPr>
              <a:t>σύγχρονου</a:t>
            </a:r>
            <a:r>
              <a:rPr sz="1200" spc="45" dirty="0">
                <a:solidFill>
                  <a:srgbClr val="FFFFFF"/>
                </a:solidFill>
                <a:latin typeface="Calibri"/>
                <a:cs typeface="Calibri"/>
              </a:rPr>
              <a:t> </a:t>
            </a:r>
            <a:r>
              <a:rPr sz="1200" spc="105" dirty="0">
                <a:solidFill>
                  <a:srgbClr val="FFFFFF"/>
                </a:solidFill>
                <a:latin typeface="Calibri"/>
                <a:cs typeface="Calibri"/>
              </a:rPr>
              <a:t>σχεδιασμού</a:t>
            </a:r>
            <a:r>
              <a:rPr sz="1200" spc="40" dirty="0">
                <a:solidFill>
                  <a:srgbClr val="FFFFFF"/>
                </a:solidFill>
                <a:latin typeface="Calibri"/>
                <a:cs typeface="Calibri"/>
              </a:rPr>
              <a:t> </a:t>
            </a:r>
            <a:r>
              <a:rPr sz="1200" spc="120" dirty="0">
                <a:solidFill>
                  <a:srgbClr val="FFFFFF"/>
                </a:solidFill>
                <a:latin typeface="Calibri"/>
                <a:cs typeface="Calibri"/>
              </a:rPr>
              <a:t>κρυπτογράφησης</a:t>
            </a:r>
            <a:r>
              <a:rPr sz="1200" spc="45" dirty="0">
                <a:solidFill>
                  <a:srgbClr val="FFFFFF"/>
                </a:solidFill>
                <a:latin typeface="Calibri"/>
                <a:cs typeface="Calibri"/>
              </a:rPr>
              <a:t> </a:t>
            </a:r>
            <a:r>
              <a:rPr sz="1200" spc="110" dirty="0">
                <a:solidFill>
                  <a:srgbClr val="FFFFFF"/>
                </a:solidFill>
                <a:latin typeface="Calibri"/>
                <a:cs typeface="Calibri"/>
              </a:rPr>
              <a:t>μπλοκ.</a:t>
            </a:r>
            <a:endParaRPr sz="1200">
              <a:latin typeface="Calibri"/>
              <a:cs typeface="Calibri"/>
            </a:endParaRPr>
          </a:p>
        </p:txBody>
      </p:sp>
      <p:pic>
        <p:nvPicPr>
          <p:cNvPr id="6" name="object 6"/>
          <p:cNvPicPr/>
          <p:nvPr/>
        </p:nvPicPr>
        <p:blipFill>
          <a:blip r:embed="rId2" cstate="print"/>
          <a:stretch>
            <a:fillRect/>
          </a:stretch>
        </p:blipFill>
        <p:spPr>
          <a:xfrm>
            <a:off x="7549832" y="6198552"/>
            <a:ext cx="3293427" cy="611187"/>
          </a:xfrm>
          <a:prstGeom prst="rect">
            <a:avLst/>
          </a:prstGeom>
        </p:spPr>
      </p:pic>
      <p:sp>
        <p:nvSpPr>
          <p:cNvPr id="7" name="object 7"/>
          <p:cNvSpPr txBox="1"/>
          <p:nvPr/>
        </p:nvSpPr>
        <p:spPr>
          <a:xfrm>
            <a:off x="259715" y="6674802"/>
            <a:ext cx="2330450" cy="101600"/>
          </a:xfrm>
          <a:prstGeom prst="rect">
            <a:avLst/>
          </a:prstGeom>
        </p:spPr>
        <p:txBody>
          <a:bodyPr vert="horz" wrap="square" lIns="0" tIns="0" rIns="0" bIns="0" rtlCol="0">
            <a:spAutoFit/>
          </a:bodyPr>
          <a:lstStyle/>
          <a:p>
            <a:pPr marL="12700">
              <a:lnSpc>
                <a:spcPts val="670"/>
              </a:lnSpc>
            </a:pPr>
            <a:r>
              <a:rPr sz="600" spc="35" dirty="0">
                <a:solidFill>
                  <a:srgbClr val="FFB800"/>
                </a:solidFill>
                <a:latin typeface="Calibri"/>
                <a:cs typeface="Calibri"/>
              </a:rPr>
              <a:t>William</a:t>
            </a:r>
            <a:r>
              <a:rPr sz="600" spc="25" dirty="0">
                <a:solidFill>
                  <a:srgbClr val="FFB800"/>
                </a:solidFill>
                <a:latin typeface="Calibri"/>
                <a:cs typeface="Calibri"/>
              </a:rPr>
              <a:t> Stallings,</a:t>
            </a:r>
            <a:r>
              <a:rPr sz="600" spc="30" dirty="0">
                <a:solidFill>
                  <a:srgbClr val="FFB800"/>
                </a:solidFill>
                <a:latin typeface="Calibri"/>
                <a:cs typeface="Calibri"/>
              </a:rPr>
              <a:t> </a:t>
            </a:r>
            <a:r>
              <a:rPr sz="600" spc="40" dirty="0">
                <a:solidFill>
                  <a:srgbClr val="FFB800"/>
                </a:solidFill>
                <a:latin typeface="Calibri"/>
                <a:cs typeface="Calibri"/>
              </a:rPr>
              <a:t>Κρυπτογραφία</a:t>
            </a:r>
            <a:r>
              <a:rPr sz="600" spc="30" dirty="0">
                <a:solidFill>
                  <a:srgbClr val="FFB800"/>
                </a:solidFill>
                <a:latin typeface="Calibri"/>
                <a:cs typeface="Calibri"/>
              </a:rPr>
              <a:t> </a:t>
            </a:r>
            <a:r>
              <a:rPr sz="600" spc="35" dirty="0">
                <a:solidFill>
                  <a:srgbClr val="FFB800"/>
                </a:solidFill>
                <a:latin typeface="Calibri"/>
                <a:cs typeface="Calibri"/>
              </a:rPr>
              <a:t>και</a:t>
            </a:r>
            <a:r>
              <a:rPr sz="600" spc="25" dirty="0">
                <a:solidFill>
                  <a:srgbClr val="FFB800"/>
                </a:solidFill>
                <a:latin typeface="Calibri"/>
                <a:cs typeface="Calibri"/>
              </a:rPr>
              <a:t> </a:t>
            </a:r>
            <a:r>
              <a:rPr sz="600" spc="40" dirty="0">
                <a:solidFill>
                  <a:srgbClr val="FFB800"/>
                </a:solidFill>
                <a:latin typeface="Calibri"/>
                <a:cs typeface="Calibri"/>
              </a:rPr>
              <a:t>ασφάλεια</a:t>
            </a:r>
            <a:r>
              <a:rPr sz="600" spc="30" dirty="0">
                <a:solidFill>
                  <a:srgbClr val="FFB800"/>
                </a:solidFill>
                <a:latin typeface="Calibri"/>
                <a:cs typeface="Calibri"/>
              </a:rPr>
              <a:t> </a:t>
            </a:r>
            <a:r>
              <a:rPr sz="600" spc="35" dirty="0">
                <a:solidFill>
                  <a:srgbClr val="FFB800"/>
                </a:solidFill>
                <a:latin typeface="Calibri"/>
                <a:cs typeface="Calibri"/>
              </a:rPr>
              <a:t>δικτύων:</a:t>
            </a:r>
            <a:r>
              <a:rPr sz="600" spc="40" dirty="0">
                <a:solidFill>
                  <a:srgbClr val="FFB800"/>
                </a:solidFill>
                <a:latin typeface="Calibri"/>
                <a:cs typeface="Calibri"/>
              </a:rPr>
              <a:t> </a:t>
            </a:r>
            <a:r>
              <a:rPr sz="600" spc="30" dirty="0">
                <a:solidFill>
                  <a:srgbClr val="FFB800"/>
                </a:solidFill>
                <a:latin typeface="Calibri"/>
                <a:cs typeface="Calibri"/>
              </a:rPr>
              <a:t>Έκδοση.</a:t>
            </a:r>
            <a:endParaRPr sz="600">
              <a:latin typeface="Calibri"/>
              <a:cs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97575" y="5497829"/>
            <a:ext cx="697865" cy="1360170"/>
          </a:xfrm>
          <a:custGeom>
            <a:avLst/>
            <a:gdLst/>
            <a:ahLst/>
            <a:cxnLst/>
            <a:rect l="l" t="t" r="r" b="b"/>
            <a:pathLst>
              <a:path w="697864" h="1360170">
                <a:moveTo>
                  <a:pt x="509729" y="0"/>
                </a:moveTo>
                <a:lnTo>
                  <a:pt x="460834" y="6667"/>
                </a:lnTo>
                <a:lnTo>
                  <a:pt x="416066" y="25400"/>
                </a:lnTo>
                <a:lnTo>
                  <a:pt x="377649" y="55245"/>
                </a:lnTo>
                <a:lnTo>
                  <a:pt x="347486" y="94615"/>
                </a:lnTo>
                <a:lnTo>
                  <a:pt x="327801" y="142240"/>
                </a:lnTo>
                <a:lnTo>
                  <a:pt x="0" y="1360170"/>
                </a:lnTo>
                <a:lnTo>
                  <a:pt x="27762" y="1360170"/>
                </a:lnTo>
                <a:lnTo>
                  <a:pt x="353201" y="148907"/>
                </a:lnTo>
                <a:lnTo>
                  <a:pt x="369711" y="107950"/>
                </a:lnTo>
                <a:lnTo>
                  <a:pt x="395429" y="74295"/>
                </a:lnTo>
                <a:lnTo>
                  <a:pt x="428766" y="48577"/>
                </a:lnTo>
                <a:lnTo>
                  <a:pt x="467184" y="32385"/>
                </a:lnTo>
                <a:lnTo>
                  <a:pt x="509094" y="26670"/>
                </a:lnTo>
                <a:lnTo>
                  <a:pt x="598244" y="26670"/>
                </a:lnTo>
                <a:lnTo>
                  <a:pt x="558624" y="6667"/>
                </a:lnTo>
                <a:lnTo>
                  <a:pt x="509729" y="0"/>
                </a:lnTo>
                <a:close/>
              </a:path>
              <a:path w="697864" h="1360170">
                <a:moveTo>
                  <a:pt x="598244" y="26670"/>
                </a:moveTo>
                <a:lnTo>
                  <a:pt x="509094" y="26670"/>
                </a:lnTo>
                <a:lnTo>
                  <a:pt x="551956" y="32385"/>
                </a:lnTo>
                <a:lnTo>
                  <a:pt x="609106" y="60960"/>
                </a:lnTo>
                <a:lnTo>
                  <a:pt x="650064" y="109537"/>
                </a:lnTo>
                <a:lnTo>
                  <a:pt x="670701" y="170497"/>
                </a:lnTo>
                <a:lnTo>
                  <a:pt x="671654" y="202882"/>
                </a:lnTo>
                <a:lnTo>
                  <a:pt x="666256" y="235585"/>
                </a:lnTo>
                <a:lnTo>
                  <a:pt x="363547" y="1360170"/>
                </a:lnTo>
                <a:lnTo>
                  <a:pt x="390981" y="1360170"/>
                </a:lnTo>
                <a:lnTo>
                  <a:pt x="691339" y="242252"/>
                </a:lnTo>
                <a:lnTo>
                  <a:pt x="697689" y="204787"/>
                </a:lnTo>
                <a:lnTo>
                  <a:pt x="696419" y="167322"/>
                </a:lnTo>
                <a:lnTo>
                  <a:pt x="672606" y="96202"/>
                </a:lnTo>
                <a:lnTo>
                  <a:pt x="624029" y="39687"/>
                </a:lnTo>
                <a:lnTo>
                  <a:pt x="598244" y="26670"/>
                </a:lnTo>
                <a:close/>
              </a:path>
            </a:pathLst>
          </a:custGeom>
          <a:solidFill>
            <a:srgbClr val="D6791A"/>
          </a:solidFill>
        </p:spPr>
        <p:txBody>
          <a:bodyPr wrap="square" lIns="0" tIns="0" rIns="0" bIns="0" rtlCol="0"/>
          <a:lstStyle/>
          <a:p>
            <a:endParaRPr/>
          </a:p>
        </p:txBody>
      </p:sp>
      <p:sp>
        <p:nvSpPr>
          <p:cNvPr id="3" name="object 3"/>
          <p:cNvSpPr txBox="1">
            <a:spLocks noGrp="1"/>
          </p:cNvSpPr>
          <p:nvPr>
            <p:ph type="title"/>
          </p:nvPr>
        </p:nvSpPr>
        <p:spPr>
          <a:xfrm>
            <a:off x="742315" y="648970"/>
            <a:ext cx="3917315" cy="876300"/>
          </a:xfrm>
          <a:prstGeom prst="rect">
            <a:avLst/>
          </a:prstGeom>
        </p:spPr>
        <p:txBody>
          <a:bodyPr vert="horz" wrap="square" lIns="0" tIns="41275" rIns="0" bIns="0" rtlCol="0">
            <a:spAutoFit/>
          </a:bodyPr>
          <a:lstStyle/>
          <a:p>
            <a:pPr marL="12700" marR="5080">
              <a:lnSpc>
                <a:spcPts val="3279"/>
              </a:lnSpc>
              <a:spcBef>
                <a:spcPts val="325"/>
              </a:spcBef>
            </a:pPr>
            <a:r>
              <a:rPr sz="2850" spc="204" dirty="0"/>
              <a:t>Δομή</a:t>
            </a:r>
            <a:r>
              <a:rPr sz="2850" spc="170" dirty="0"/>
              <a:t> </a:t>
            </a:r>
            <a:r>
              <a:rPr sz="2850" spc="200" dirty="0"/>
              <a:t>κρυπτογράφησης </a:t>
            </a:r>
            <a:r>
              <a:rPr sz="2850" spc="-695" dirty="0"/>
              <a:t> </a:t>
            </a:r>
            <a:r>
              <a:rPr sz="2850" spc="170" dirty="0"/>
              <a:t>Feistel</a:t>
            </a:r>
            <a:endParaRPr sz="2850"/>
          </a:p>
        </p:txBody>
      </p:sp>
      <p:sp>
        <p:nvSpPr>
          <p:cNvPr id="4" name="object 4"/>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5" name="object 5"/>
          <p:cNvSpPr txBox="1"/>
          <p:nvPr/>
        </p:nvSpPr>
        <p:spPr>
          <a:xfrm>
            <a:off x="513715" y="2123440"/>
            <a:ext cx="11587480" cy="3158490"/>
          </a:xfrm>
          <a:prstGeom prst="rect">
            <a:avLst/>
          </a:prstGeom>
        </p:spPr>
        <p:txBody>
          <a:bodyPr vert="horz" wrap="square" lIns="0" tIns="12700" rIns="0" bIns="0" rtlCol="0">
            <a:spAutoFit/>
          </a:bodyPr>
          <a:lstStyle/>
          <a:p>
            <a:pPr marL="299085" marR="6350" indent="-287020" algn="just">
              <a:lnSpc>
                <a:spcPct val="100000"/>
              </a:lnSpc>
              <a:spcBef>
                <a:spcPts val="100"/>
              </a:spcBef>
              <a:buClr>
                <a:srgbClr val="FFB800"/>
              </a:buClr>
              <a:buSzPct val="128000"/>
              <a:buFont typeface="MS Gothic"/>
              <a:buChar char="▪"/>
              <a:tabLst>
                <a:tab pos="299720" algn="l"/>
              </a:tabLst>
            </a:pPr>
            <a:r>
              <a:rPr sz="1250" spc="125" dirty="0">
                <a:solidFill>
                  <a:srgbClr val="FFFFFF"/>
                </a:solidFill>
                <a:latin typeface="Calibri"/>
                <a:cs typeface="Calibri"/>
              </a:rPr>
              <a:t>Ο </a:t>
            </a:r>
            <a:r>
              <a:rPr sz="1250" spc="80" dirty="0">
                <a:solidFill>
                  <a:srgbClr val="FFFFFF"/>
                </a:solidFill>
                <a:latin typeface="Calibri"/>
                <a:cs typeface="Calibri"/>
              </a:rPr>
              <a:t>Horst </a:t>
            </a:r>
            <a:r>
              <a:rPr sz="1250" spc="65" dirty="0">
                <a:solidFill>
                  <a:srgbClr val="FFFFFF"/>
                </a:solidFill>
                <a:latin typeface="Calibri"/>
                <a:cs typeface="Calibri"/>
              </a:rPr>
              <a:t>Feistel,</a:t>
            </a:r>
            <a:r>
              <a:rPr sz="1250" spc="70" dirty="0">
                <a:solidFill>
                  <a:srgbClr val="FFFFFF"/>
                </a:solidFill>
                <a:latin typeface="Calibri"/>
                <a:cs typeface="Calibri"/>
              </a:rPr>
              <a:t> </a:t>
            </a:r>
            <a:r>
              <a:rPr sz="1250" spc="85" dirty="0">
                <a:solidFill>
                  <a:srgbClr val="FFFFFF"/>
                </a:solidFill>
                <a:latin typeface="Calibri"/>
                <a:cs typeface="Calibri"/>
              </a:rPr>
              <a:t>εργαζόμενος </a:t>
            </a:r>
            <a:r>
              <a:rPr sz="1250" spc="90" dirty="0">
                <a:solidFill>
                  <a:srgbClr val="FFFFFF"/>
                </a:solidFill>
                <a:latin typeface="Calibri"/>
                <a:cs typeface="Calibri"/>
              </a:rPr>
              <a:t>στα </a:t>
            </a:r>
            <a:r>
              <a:rPr sz="1250" b="1" spc="85" dirty="0">
                <a:solidFill>
                  <a:srgbClr val="FFB800"/>
                </a:solidFill>
                <a:latin typeface="Calibri"/>
                <a:cs typeface="Calibri"/>
              </a:rPr>
              <a:t>ερευνητικά </a:t>
            </a:r>
            <a:r>
              <a:rPr sz="1250" b="1" spc="90" dirty="0">
                <a:solidFill>
                  <a:srgbClr val="FFB800"/>
                </a:solidFill>
                <a:latin typeface="Calibri"/>
                <a:cs typeface="Calibri"/>
              </a:rPr>
              <a:t>εργαστήρια </a:t>
            </a:r>
            <a:r>
              <a:rPr sz="1250" b="1" spc="100" dirty="0">
                <a:solidFill>
                  <a:srgbClr val="FFB800"/>
                </a:solidFill>
                <a:latin typeface="Calibri"/>
                <a:cs typeface="Calibri"/>
              </a:rPr>
              <a:t>Thomas </a:t>
            </a:r>
            <a:r>
              <a:rPr sz="1250" b="1" spc="60" dirty="0">
                <a:solidFill>
                  <a:srgbClr val="FFB800"/>
                </a:solidFill>
                <a:latin typeface="Calibri"/>
                <a:cs typeface="Calibri"/>
              </a:rPr>
              <a:t>J</a:t>
            </a:r>
            <a:r>
              <a:rPr sz="1250" b="1" spc="65" dirty="0">
                <a:solidFill>
                  <a:srgbClr val="FFB800"/>
                </a:solidFill>
                <a:latin typeface="Calibri"/>
                <a:cs typeface="Calibri"/>
              </a:rPr>
              <a:t> </a:t>
            </a:r>
            <a:r>
              <a:rPr sz="1250" b="1" spc="95" dirty="0">
                <a:solidFill>
                  <a:srgbClr val="FFB800"/>
                </a:solidFill>
                <a:latin typeface="Calibri"/>
                <a:cs typeface="Calibri"/>
              </a:rPr>
              <a:t>Watson </a:t>
            </a:r>
            <a:r>
              <a:rPr sz="1250" spc="80" dirty="0">
                <a:solidFill>
                  <a:srgbClr val="FFFFFF"/>
                </a:solidFill>
                <a:latin typeface="Calibri"/>
                <a:cs typeface="Calibri"/>
              </a:rPr>
              <a:t>της </a:t>
            </a:r>
            <a:r>
              <a:rPr sz="1250" spc="100" dirty="0">
                <a:solidFill>
                  <a:srgbClr val="FFFFFF"/>
                </a:solidFill>
                <a:latin typeface="Calibri"/>
                <a:cs typeface="Calibri"/>
              </a:rPr>
              <a:t>IBM </a:t>
            </a:r>
            <a:r>
              <a:rPr sz="1250" b="1" spc="75" dirty="0">
                <a:solidFill>
                  <a:srgbClr val="FFB800"/>
                </a:solidFill>
                <a:latin typeface="Calibri"/>
                <a:cs typeface="Calibri"/>
              </a:rPr>
              <a:t>(International </a:t>
            </a:r>
            <a:r>
              <a:rPr sz="1250" b="1" spc="80" dirty="0">
                <a:solidFill>
                  <a:srgbClr val="FFB800"/>
                </a:solidFill>
                <a:latin typeface="Calibri"/>
                <a:cs typeface="Calibri"/>
              </a:rPr>
              <a:t>Business </a:t>
            </a:r>
            <a:r>
              <a:rPr sz="1250" b="1" spc="90" dirty="0">
                <a:solidFill>
                  <a:srgbClr val="FFB800"/>
                </a:solidFill>
                <a:latin typeface="Calibri"/>
                <a:cs typeface="Calibri"/>
              </a:rPr>
              <a:t>Mach</a:t>
            </a:r>
            <a:r>
              <a:rPr sz="1250" spc="90" dirty="0">
                <a:solidFill>
                  <a:srgbClr val="FFFFFF"/>
                </a:solidFill>
                <a:latin typeface="Calibri"/>
                <a:cs typeface="Calibri"/>
              </a:rPr>
              <a:t>ines </a:t>
            </a:r>
            <a:r>
              <a:rPr sz="1250" spc="55" dirty="0">
                <a:solidFill>
                  <a:srgbClr val="FFFFFF"/>
                </a:solidFill>
                <a:latin typeface="Calibri"/>
                <a:cs typeface="Calibri"/>
              </a:rPr>
              <a:t>-</a:t>
            </a:r>
            <a:r>
              <a:rPr sz="1250" spc="60" dirty="0">
                <a:solidFill>
                  <a:srgbClr val="FFFFFF"/>
                </a:solidFill>
                <a:latin typeface="Calibri"/>
                <a:cs typeface="Calibri"/>
              </a:rPr>
              <a:t> </a:t>
            </a:r>
            <a:r>
              <a:rPr sz="1250" spc="85" dirty="0">
                <a:solidFill>
                  <a:srgbClr val="FFFFFF"/>
                </a:solidFill>
                <a:latin typeface="Calibri"/>
                <a:cs typeface="Calibri"/>
              </a:rPr>
              <a:t>πολυεθνική </a:t>
            </a:r>
            <a:r>
              <a:rPr sz="1250" spc="80" dirty="0">
                <a:solidFill>
                  <a:srgbClr val="FFFFFF"/>
                </a:solidFill>
                <a:latin typeface="Calibri"/>
                <a:cs typeface="Calibri"/>
              </a:rPr>
              <a:t>εταιρεία </a:t>
            </a:r>
            <a:r>
              <a:rPr sz="1250" spc="85" dirty="0">
                <a:solidFill>
                  <a:srgbClr val="FFFFFF"/>
                </a:solidFill>
                <a:latin typeface="Calibri"/>
                <a:cs typeface="Calibri"/>
              </a:rPr>
              <a:t> </a:t>
            </a:r>
            <a:r>
              <a:rPr sz="1250" spc="75" dirty="0">
                <a:solidFill>
                  <a:srgbClr val="FFFFFF"/>
                </a:solidFill>
                <a:latin typeface="Calibri"/>
                <a:cs typeface="Calibri"/>
              </a:rPr>
              <a:t>τεχνολογίας</a:t>
            </a:r>
            <a:r>
              <a:rPr sz="1250" b="1" spc="75" dirty="0">
                <a:solidFill>
                  <a:srgbClr val="FFB800"/>
                </a:solidFill>
                <a:latin typeface="Calibri"/>
                <a:cs typeface="Calibri"/>
              </a:rPr>
              <a:t>),</a:t>
            </a:r>
            <a:r>
              <a:rPr sz="1250" b="1" spc="40" dirty="0">
                <a:solidFill>
                  <a:srgbClr val="FFB800"/>
                </a:solidFill>
                <a:latin typeface="Calibri"/>
                <a:cs typeface="Calibri"/>
              </a:rPr>
              <a:t> </a:t>
            </a:r>
            <a:r>
              <a:rPr sz="1250" spc="85" dirty="0">
                <a:solidFill>
                  <a:srgbClr val="FFFFFF"/>
                </a:solidFill>
                <a:latin typeface="Calibri"/>
                <a:cs typeface="Calibri"/>
              </a:rPr>
              <a:t>επινόησε</a:t>
            </a:r>
            <a:r>
              <a:rPr sz="1250" spc="35" dirty="0">
                <a:solidFill>
                  <a:srgbClr val="FFFFFF"/>
                </a:solidFill>
                <a:latin typeface="Calibri"/>
                <a:cs typeface="Calibri"/>
              </a:rPr>
              <a:t> </a:t>
            </a:r>
            <a:r>
              <a:rPr sz="1250" spc="80" dirty="0">
                <a:solidFill>
                  <a:srgbClr val="FFFFFF"/>
                </a:solidFill>
                <a:latin typeface="Calibri"/>
                <a:cs typeface="Calibri"/>
              </a:rPr>
              <a:t>μια</a:t>
            </a:r>
            <a:r>
              <a:rPr sz="1250" spc="40" dirty="0">
                <a:solidFill>
                  <a:srgbClr val="FFFFFF"/>
                </a:solidFill>
                <a:latin typeface="Calibri"/>
                <a:cs typeface="Calibri"/>
              </a:rPr>
              <a:t> </a:t>
            </a:r>
            <a:r>
              <a:rPr sz="1250" spc="90" dirty="0">
                <a:solidFill>
                  <a:srgbClr val="FFFFFF"/>
                </a:solidFill>
                <a:latin typeface="Calibri"/>
                <a:cs typeface="Calibri"/>
              </a:rPr>
              <a:t>κατάλληλη</a:t>
            </a:r>
            <a:r>
              <a:rPr sz="1250" spc="50" dirty="0">
                <a:solidFill>
                  <a:srgbClr val="FFFFFF"/>
                </a:solidFill>
                <a:latin typeface="Calibri"/>
                <a:cs typeface="Calibri"/>
              </a:rPr>
              <a:t> </a:t>
            </a:r>
            <a:r>
              <a:rPr sz="1250" b="1" spc="85" dirty="0">
                <a:solidFill>
                  <a:srgbClr val="FFB800"/>
                </a:solidFill>
                <a:latin typeface="Calibri"/>
                <a:cs typeface="Calibri"/>
              </a:rPr>
              <a:t>αντιστρέψιμη</a:t>
            </a:r>
            <a:r>
              <a:rPr sz="1250" b="1" spc="35" dirty="0">
                <a:solidFill>
                  <a:srgbClr val="FFB800"/>
                </a:solidFill>
                <a:latin typeface="Calibri"/>
                <a:cs typeface="Calibri"/>
              </a:rPr>
              <a:t> </a:t>
            </a:r>
            <a:r>
              <a:rPr sz="1250" b="1" spc="100" dirty="0">
                <a:solidFill>
                  <a:srgbClr val="FFB800"/>
                </a:solidFill>
                <a:latin typeface="Calibri"/>
                <a:cs typeface="Calibri"/>
              </a:rPr>
              <a:t>δομή</a:t>
            </a:r>
            <a:r>
              <a:rPr sz="1250" b="1" spc="35" dirty="0">
                <a:solidFill>
                  <a:srgbClr val="FFB800"/>
                </a:solidFill>
                <a:latin typeface="Calibri"/>
                <a:cs typeface="Calibri"/>
              </a:rPr>
              <a:t> </a:t>
            </a:r>
            <a:r>
              <a:rPr sz="1250" b="1" spc="95" dirty="0">
                <a:solidFill>
                  <a:srgbClr val="FFB800"/>
                </a:solidFill>
                <a:latin typeface="Calibri"/>
                <a:cs typeface="Calibri"/>
              </a:rPr>
              <a:t>κρυπτογράφησης</a:t>
            </a:r>
            <a:r>
              <a:rPr sz="1250" b="1" spc="40" dirty="0">
                <a:solidFill>
                  <a:srgbClr val="FFB800"/>
                </a:solidFill>
                <a:latin typeface="Calibri"/>
                <a:cs typeface="Calibri"/>
              </a:rPr>
              <a:t> </a:t>
            </a:r>
            <a:r>
              <a:rPr sz="1250" b="1" spc="75" dirty="0">
                <a:solidFill>
                  <a:srgbClr val="FFB800"/>
                </a:solidFill>
                <a:latin typeface="Calibri"/>
                <a:cs typeface="Calibri"/>
              </a:rPr>
              <a:t>στις</a:t>
            </a:r>
            <a:r>
              <a:rPr sz="1250" b="1" spc="35" dirty="0">
                <a:solidFill>
                  <a:srgbClr val="FFB800"/>
                </a:solidFill>
                <a:latin typeface="Calibri"/>
                <a:cs typeface="Calibri"/>
              </a:rPr>
              <a:t> </a:t>
            </a:r>
            <a:r>
              <a:rPr sz="1250" spc="85" dirty="0">
                <a:solidFill>
                  <a:srgbClr val="FFFFFF"/>
                </a:solidFill>
                <a:latin typeface="Calibri"/>
                <a:cs typeface="Calibri"/>
              </a:rPr>
              <a:t>αρχές</a:t>
            </a:r>
            <a:r>
              <a:rPr sz="1250" spc="35" dirty="0">
                <a:solidFill>
                  <a:srgbClr val="FFFFFF"/>
                </a:solidFill>
                <a:latin typeface="Calibri"/>
                <a:cs typeface="Calibri"/>
              </a:rPr>
              <a:t> </a:t>
            </a:r>
            <a:r>
              <a:rPr sz="1250" spc="80" dirty="0">
                <a:solidFill>
                  <a:srgbClr val="FFFFFF"/>
                </a:solidFill>
                <a:latin typeface="Calibri"/>
                <a:cs typeface="Calibri"/>
              </a:rPr>
              <a:t>της</a:t>
            </a:r>
            <a:r>
              <a:rPr sz="1250" spc="45" dirty="0">
                <a:solidFill>
                  <a:srgbClr val="FFFFFF"/>
                </a:solidFill>
                <a:latin typeface="Calibri"/>
                <a:cs typeface="Calibri"/>
              </a:rPr>
              <a:t> </a:t>
            </a:r>
            <a:r>
              <a:rPr sz="1250" spc="80" dirty="0">
                <a:solidFill>
                  <a:srgbClr val="FFFFFF"/>
                </a:solidFill>
                <a:latin typeface="Calibri"/>
                <a:cs typeface="Calibri"/>
              </a:rPr>
              <a:t>δεκαετίας</a:t>
            </a:r>
            <a:r>
              <a:rPr sz="1250" spc="40" dirty="0">
                <a:solidFill>
                  <a:srgbClr val="FFFFFF"/>
                </a:solidFill>
                <a:latin typeface="Calibri"/>
                <a:cs typeface="Calibri"/>
              </a:rPr>
              <a:t> </a:t>
            </a:r>
            <a:r>
              <a:rPr sz="1250" spc="90" dirty="0">
                <a:solidFill>
                  <a:srgbClr val="FFFFFF"/>
                </a:solidFill>
                <a:latin typeface="Calibri"/>
                <a:cs typeface="Calibri"/>
              </a:rPr>
              <a:t>του</a:t>
            </a:r>
            <a:r>
              <a:rPr sz="1250" spc="40" dirty="0">
                <a:solidFill>
                  <a:srgbClr val="FFFFFF"/>
                </a:solidFill>
                <a:latin typeface="Calibri"/>
                <a:cs typeface="Calibri"/>
              </a:rPr>
              <a:t> </a:t>
            </a:r>
            <a:r>
              <a:rPr sz="1250" spc="65" dirty="0">
                <a:solidFill>
                  <a:srgbClr val="FFFFFF"/>
                </a:solidFill>
                <a:latin typeface="Calibri"/>
                <a:cs typeface="Calibri"/>
              </a:rPr>
              <a:t>'70.</a:t>
            </a:r>
            <a:endParaRPr sz="1250">
              <a:latin typeface="Calibri"/>
              <a:cs typeface="Calibri"/>
            </a:endParaRPr>
          </a:p>
          <a:p>
            <a:pPr>
              <a:lnSpc>
                <a:spcPct val="100000"/>
              </a:lnSpc>
              <a:spcBef>
                <a:spcPts val="30"/>
              </a:spcBef>
              <a:buClr>
                <a:srgbClr val="FFB800"/>
              </a:buClr>
              <a:buFont typeface="MS Gothic"/>
              <a:buChar char="▪"/>
            </a:pPr>
            <a:endParaRPr sz="1450">
              <a:latin typeface="Calibri"/>
              <a:cs typeface="Calibri"/>
            </a:endParaRPr>
          </a:p>
          <a:p>
            <a:pPr marL="299085" marR="6985" indent="-287020" algn="just">
              <a:lnSpc>
                <a:spcPct val="100000"/>
              </a:lnSpc>
              <a:buClr>
                <a:srgbClr val="FFB800"/>
              </a:buClr>
              <a:buSzPct val="128000"/>
              <a:buFont typeface="MS Gothic"/>
              <a:buChar char="▪"/>
              <a:tabLst>
                <a:tab pos="299720" algn="l"/>
              </a:tabLst>
            </a:pPr>
            <a:r>
              <a:rPr sz="1250" spc="105" dirty="0">
                <a:solidFill>
                  <a:srgbClr val="FFFFFF"/>
                </a:solidFill>
                <a:latin typeface="Calibri"/>
                <a:cs typeface="Calibri"/>
              </a:rPr>
              <a:t>Μια </a:t>
            </a:r>
            <a:r>
              <a:rPr sz="1250" spc="100" dirty="0">
                <a:solidFill>
                  <a:srgbClr val="FFFFFF"/>
                </a:solidFill>
                <a:latin typeface="Calibri"/>
                <a:cs typeface="Calibri"/>
              </a:rPr>
              <a:t>από </a:t>
            </a:r>
            <a:r>
              <a:rPr sz="1250" spc="65" dirty="0">
                <a:solidFill>
                  <a:srgbClr val="FFFFFF"/>
                </a:solidFill>
                <a:latin typeface="Calibri"/>
                <a:cs typeface="Calibri"/>
              </a:rPr>
              <a:t>τις </a:t>
            </a:r>
            <a:r>
              <a:rPr sz="1250" spc="80" dirty="0">
                <a:solidFill>
                  <a:srgbClr val="FFFFFF"/>
                </a:solidFill>
                <a:latin typeface="Calibri"/>
                <a:cs typeface="Calibri"/>
              </a:rPr>
              <a:t>κύριες </a:t>
            </a:r>
            <a:r>
              <a:rPr sz="1250" spc="85" dirty="0">
                <a:solidFill>
                  <a:srgbClr val="FFFFFF"/>
                </a:solidFill>
                <a:latin typeface="Calibri"/>
                <a:cs typeface="Calibri"/>
              </a:rPr>
              <a:t>συνεισφορές </a:t>
            </a:r>
            <a:r>
              <a:rPr sz="1250" spc="90" dirty="0">
                <a:solidFill>
                  <a:srgbClr val="FFFFFF"/>
                </a:solidFill>
                <a:latin typeface="Calibri"/>
                <a:cs typeface="Calibri"/>
              </a:rPr>
              <a:t>του </a:t>
            </a:r>
            <a:r>
              <a:rPr sz="1250" spc="65" dirty="0">
                <a:solidFill>
                  <a:srgbClr val="FFFFFF"/>
                </a:solidFill>
                <a:latin typeface="Calibri"/>
                <a:cs typeface="Calibri"/>
              </a:rPr>
              <a:t>Feistel </a:t>
            </a:r>
            <a:r>
              <a:rPr sz="1250" spc="90" dirty="0">
                <a:solidFill>
                  <a:srgbClr val="FFFFFF"/>
                </a:solidFill>
                <a:latin typeface="Calibri"/>
                <a:cs typeface="Calibri"/>
              </a:rPr>
              <a:t>ήταν </a:t>
            </a:r>
            <a:r>
              <a:rPr sz="1250" spc="100" dirty="0">
                <a:solidFill>
                  <a:srgbClr val="FFFFFF"/>
                </a:solidFill>
                <a:latin typeface="Calibri"/>
                <a:cs typeface="Calibri"/>
              </a:rPr>
              <a:t>η </a:t>
            </a:r>
            <a:r>
              <a:rPr sz="1250" spc="95" dirty="0">
                <a:solidFill>
                  <a:srgbClr val="FFFFFF"/>
                </a:solidFill>
                <a:latin typeface="Calibri"/>
                <a:cs typeface="Calibri"/>
              </a:rPr>
              <a:t>εφεύρεση </a:t>
            </a:r>
            <a:r>
              <a:rPr sz="1250" b="1" spc="85" dirty="0">
                <a:solidFill>
                  <a:srgbClr val="FFB800"/>
                </a:solidFill>
                <a:latin typeface="Calibri"/>
                <a:cs typeface="Calibri"/>
              </a:rPr>
              <a:t>μιας </a:t>
            </a:r>
            <a:r>
              <a:rPr sz="1250" spc="90" dirty="0">
                <a:solidFill>
                  <a:srgbClr val="FFFFFF"/>
                </a:solidFill>
                <a:latin typeface="Calibri"/>
                <a:cs typeface="Calibri"/>
              </a:rPr>
              <a:t>κατάλληλης </a:t>
            </a:r>
            <a:r>
              <a:rPr sz="1250" b="1" spc="95" dirty="0">
                <a:solidFill>
                  <a:srgbClr val="FFB800"/>
                </a:solidFill>
                <a:latin typeface="Calibri"/>
                <a:cs typeface="Calibri"/>
              </a:rPr>
              <a:t>δομής </a:t>
            </a:r>
            <a:r>
              <a:rPr sz="1250" b="1" spc="100" dirty="0">
                <a:solidFill>
                  <a:srgbClr val="FFB800"/>
                </a:solidFill>
                <a:latin typeface="Calibri"/>
                <a:cs typeface="Calibri"/>
              </a:rPr>
              <a:t>που </a:t>
            </a:r>
            <a:r>
              <a:rPr sz="1250" spc="90" dirty="0">
                <a:solidFill>
                  <a:srgbClr val="FFFFFF"/>
                </a:solidFill>
                <a:latin typeface="Calibri"/>
                <a:cs typeface="Calibri"/>
              </a:rPr>
              <a:t>προσάρμοζε </a:t>
            </a:r>
            <a:r>
              <a:rPr sz="1250" b="1" spc="85" dirty="0">
                <a:solidFill>
                  <a:srgbClr val="FFB800"/>
                </a:solidFill>
                <a:latin typeface="Calibri"/>
                <a:cs typeface="Calibri"/>
              </a:rPr>
              <a:t>το δίκτυο </a:t>
            </a:r>
            <a:r>
              <a:rPr sz="1250" b="1" spc="80" dirty="0">
                <a:solidFill>
                  <a:srgbClr val="FFB800"/>
                </a:solidFill>
                <a:latin typeface="Calibri"/>
                <a:cs typeface="Calibri"/>
              </a:rPr>
              <a:t>S-P </a:t>
            </a:r>
            <a:r>
              <a:rPr sz="1250" spc="90" dirty="0">
                <a:solidFill>
                  <a:srgbClr val="FFFFFF"/>
                </a:solidFill>
                <a:latin typeface="Calibri"/>
                <a:cs typeface="Calibri"/>
              </a:rPr>
              <a:t>του </a:t>
            </a:r>
            <a:r>
              <a:rPr sz="1250" spc="95" dirty="0">
                <a:solidFill>
                  <a:srgbClr val="FFFFFF"/>
                </a:solidFill>
                <a:latin typeface="Calibri"/>
                <a:cs typeface="Calibri"/>
              </a:rPr>
              <a:t>Shannon </a:t>
            </a:r>
            <a:r>
              <a:rPr sz="1250" b="1" spc="90" dirty="0">
                <a:solidFill>
                  <a:srgbClr val="FFB800"/>
                </a:solidFill>
                <a:latin typeface="Calibri"/>
                <a:cs typeface="Calibri"/>
              </a:rPr>
              <a:t>σε </a:t>
            </a:r>
            <a:r>
              <a:rPr sz="1250" b="1" spc="85" dirty="0">
                <a:solidFill>
                  <a:srgbClr val="FFB800"/>
                </a:solidFill>
                <a:latin typeface="Calibri"/>
                <a:cs typeface="Calibri"/>
              </a:rPr>
              <a:t>μια </a:t>
            </a:r>
            <a:r>
              <a:rPr sz="1250" spc="90" dirty="0">
                <a:solidFill>
                  <a:srgbClr val="FFFFFF"/>
                </a:solidFill>
                <a:latin typeface="Calibri"/>
                <a:cs typeface="Calibri"/>
              </a:rPr>
              <a:t>εύκολα </a:t>
            </a:r>
            <a:r>
              <a:rPr sz="1250" spc="95" dirty="0">
                <a:solidFill>
                  <a:srgbClr val="FFFFFF"/>
                </a:solidFill>
                <a:latin typeface="Calibri"/>
                <a:cs typeface="Calibri"/>
              </a:rPr>
              <a:t> </a:t>
            </a:r>
            <a:r>
              <a:rPr sz="1250" spc="90" dirty="0">
                <a:solidFill>
                  <a:srgbClr val="FFFFFF"/>
                </a:solidFill>
                <a:latin typeface="Calibri"/>
                <a:cs typeface="Calibri"/>
              </a:rPr>
              <a:t>αναστρέψιμη</a:t>
            </a:r>
            <a:r>
              <a:rPr sz="1250" spc="40" dirty="0">
                <a:solidFill>
                  <a:srgbClr val="FFFFFF"/>
                </a:solidFill>
                <a:latin typeface="Calibri"/>
                <a:cs typeface="Calibri"/>
              </a:rPr>
              <a:t> </a:t>
            </a:r>
            <a:r>
              <a:rPr sz="1250" spc="85" dirty="0">
                <a:solidFill>
                  <a:srgbClr val="FFFFFF"/>
                </a:solidFill>
                <a:latin typeface="Calibri"/>
                <a:cs typeface="Calibri"/>
              </a:rPr>
              <a:t>δομή.</a:t>
            </a:r>
            <a:endParaRPr sz="1250">
              <a:latin typeface="Calibri"/>
              <a:cs typeface="Calibri"/>
            </a:endParaRPr>
          </a:p>
          <a:p>
            <a:pPr>
              <a:lnSpc>
                <a:spcPct val="100000"/>
              </a:lnSpc>
              <a:spcBef>
                <a:spcPts val="50"/>
              </a:spcBef>
              <a:buClr>
                <a:srgbClr val="FFB800"/>
              </a:buClr>
              <a:buFont typeface="MS Gothic"/>
              <a:buChar char="▪"/>
            </a:pPr>
            <a:endParaRPr sz="1450">
              <a:latin typeface="Calibri"/>
              <a:cs typeface="Calibri"/>
            </a:endParaRPr>
          </a:p>
          <a:p>
            <a:pPr marL="299085" marR="5080" indent="-287020" algn="just">
              <a:lnSpc>
                <a:spcPct val="100000"/>
              </a:lnSpc>
              <a:buSzPct val="128000"/>
              <a:buFont typeface="MS Gothic"/>
              <a:buChar char="▪"/>
              <a:tabLst>
                <a:tab pos="299720" algn="l"/>
              </a:tabLst>
            </a:pPr>
            <a:r>
              <a:rPr sz="1250" b="1" spc="80" dirty="0">
                <a:solidFill>
                  <a:srgbClr val="FFB800"/>
                </a:solidFill>
                <a:latin typeface="Calibri"/>
                <a:cs typeface="Calibri"/>
              </a:rPr>
              <a:t>Διαμερίζει </a:t>
            </a:r>
            <a:r>
              <a:rPr sz="1250" spc="85" dirty="0">
                <a:solidFill>
                  <a:srgbClr val="FFFFFF"/>
                </a:solidFill>
                <a:latin typeface="Calibri"/>
                <a:cs typeface="Calibri"/>
              </a:rPr>
              <a:t>το </a:t>
            </a:r>
            <a:r>
              <a:rPr sz="1250" b="1" spc="95" dirty="0">
                <a:solidFill>
                  <a:srgbClr val="FFB800"/>
                </a:solidFill>
                <a:latin typeface="Calibri"/>
                <a:cs typeface="Calibri"/>
              </a:rPr>
              <a:t>μπλοκ </a:t>
            </a:r>
            <a:r>
              <a:rPr sz="1250" b="1" spc="85" dirty="0">
                <a:solidFill>
                  <a:srgbClr val="FFB800"/>
                </a:solidFill>
                <a:latin typeface="Calibri"/>
                <a:cs typeface="Calibri"/>
              </a:rPr>
              <a:t>εισόδου </a:t>
            </a:r>
            <a:r>
              <a:rPr sz="1250" b="1" spc="95" dirty="0">
                <a:solidFill>
                  <a:srgbClr val="FFB800"/>
                </a:solidFill>
                <a:latin typeface="Calibri"/>
                <a:cs typeface="Calibri"/>
              </a:rPr>
              <a:t>δεδομένων </a:t>
            </a:r>
            <a:r>
              <a:rPr sz="1250" spc="90" dirty="0">
                <a:solidFill>
                  <a:srgbClr val="FFFFFF"/>
                </a:solidFill>
                <a:latin typeface="Calibri"/>
                <a:cs typeface="Calibri"/>
              </a:rPr>
              <a:t>σε </a:t>
            </a:r>
            <a:r>
              <a:rPr sz="1250" b="1" spc="100" dirty="0">
                <a:solidFill>
                  <a:srgbClr val="FFB800"/>
                </a:solidFill>
                <a:latin typeface="Calibri"/>
                <a:cs typeface="Calibri"/>
              </a:rPr>
              <a:t>δύο </a:t>
            </a:r>
            <a:r>
              <a:rPr sz="1250" b="1" spc="80" dirty="0">
                <a:solidFill>
                  <a:srgbClr val="FFB800"/>
                </a:solidFill>
                <a:latin typeface="Calibri"/>
                <a:cs typeface="Calibri"/>
              </a:rPr>
              <a:t>μισά, </a:t>
            </a:r>
            <a:r>
              <a:rPr sz="1250" spc="90" dirty="0">
                <a:solidFill>
                  <a:srgbClr val="FFFFFF"/>
                </a:solidFill>
                <a:latin typeface="Calibri"/>
                <a:cs typeface="Calibri"/>
              </a:rPr>
              <a:t>τα οποία υποβάλλονται σε </a:t>
            </a:r>
            <a:r>
              <a:rPr sz="1250" spc="85" dirty="0">
                <a:solidFill>
                  <a:srgbClr val="FFFFFF"/>
                </a:solidFill>
                <a:latin typeface="Calibri"/>
                <a:cs typeface="Calibri"/>
              </a:rPr>
              <a:t>επεξεργασία </a:t>
            </a:r>
            <a:r>
              <a:rPr sz="1250" b="1" spc="105" dirty="0">
                <a:solidFill>
                  <a:srgbClr val="FFB800"/>
                </a:solidFill>
                <a:latin typeface="Calibri"/>
                <a:cs typeface="Calibri"/>
              </a:rPr>
              <a:t>μέσω </a:t>
            </a:r>
            <a:r>
              <a:rPr sz="1250" b="1" spc="100" dirty="0">
                <a:solidFill>
                  <a:srgbClr val="FFB800"/>
                </a:solidFill>
                <a:latin typeface="Calibri"/>
                <a:cs typeface="Calibri"/>
              </a:rPr>
              <a:t>πολλαπλών γύρων που </a:t>
            </a:r>
            <a:r>
              <a:rPr sz="1250" spc="90" dirty="0">
                <a:solidFill>
                  <a:srgbClr val="FFFFFF"/>
                </a:solidFill>
                <a:latin typeface="Calibri"/>
                <a:cs typeface="Calibri"/>
              </a:rPr>
              <a:t>αποδίδουν </a:t>
            </a:r>
            <a:r>
              <a:rPr sz="1250" spc="80" dirty="0">
                <a:solidFill>
                  <a:srgbClr val="FFFFFF"/>
                </a:solidFill>
                <a:latin typeface="Calibri"/>
                <a:cs typeface="Calibri"/>
              </a:rPr>
              <a:t>μια </a:t>
            </a:r>
            <a:r>
              <a:rPr sz="1250" spc="85" dirty="0">
                <a:solidFill>
                  <a:srgbClr val="FFFFFF"/>
                </a:solidFill>
                <a:latin typeface="Calibri"/>
                <a:cs typeface="Calibri"/>
              </a:rPr>
              <a:t> </a:t>
            </a:r>
            <a:r>
              <a:rPr sz="1250" b="1" spc="90" dirty="0">
                <a:solidFill>
                  <a:srgbClr val="FFB800"/>
                </a:solidFill>
                <a:latin typeface="Calibri"/>
                <a:cs typeface="Calibri"/>
              </a:rPr>
              <a:t>αντικατάσταση </a:t>
            </a:r>
            <a:r>
              <a:rPr sz="1250" spc="90" dirty="0">
                <a:solidFill>
                  <a:srgbClr val="FFFFFF"/>
                </a:solidFill>
                <a:latin typeface="Calibri"/>
                <a:cs typeface="Calibri"/>
              </a:rPr>
              <a:t>στο </a:t>
            </a:r>
            <a:r>
              <a:rPr sz="1250" spc="85" dirty="0">
                <a:solidFill>
                  <a:srgbClr val="FFFFFF"/>
                </a:solidFill>
                <a:latin typeface="Calibri"/>
                <a:cs typeface="Calibri"/>
              </a:rPr>
              <a:t>αριστερό </a:t>
            </a:r>
            <a:r>
              <a:rPr sz="1250" b="1" spc="85" dirty="0">
                <a:solidFill>
                  <a:srgbClr val="FFB800"/>
                </a:solidFill>
                <a:latin typeface="Calibri"/>
                <a:cs typeface="Calibri"/>
              </a:rPr>
              <a:t>μισό </a:t>
            </a:r>
            <a:r>
              <a:rPr sz="1250" b="1" spc="90" dirty="0">
                <a:solidFill>
                  <a:srgbClr val="FFB800"/>
                </a:solidFill>
                <a:latin typeface="Calibri"/>
                <a:cs typeface="Calibri"/>
              </a:rPr>
              <a:t>δεδομένων, </a:t>
            </a:r>
            <a:r>
              <a:rPr sz="1250" spc="90" dirty="0">
                <a:solidFill>
                  <a:srgbClr val="FFFFFF"/>
                </a:solidFill>
                <a:latin typeface="Calibri"/>
                <a:cs typeface="Calibri"/>
              </a:rPr>
              <a:t>με </a:t>
            </a:r>
            <a:r>
              <a:rPr sz="1250" spc="100" dirty="0">
                <a:solidFill>
                  <a:srgbClr val="FFFFFF"/>
                </a:solidFill>
                <a:latin typeface="Calibri"/>
                <a:cs typeface="Calibri"/>
              </a:rPr>
              <a:t>βάση </a:t>
            </a:r>
            <a:r>
              <a:rPr sz="1250" spc="85" dirty="0">
                <a:solidFill>
                  <a:srgbClr val="FFFFFF"/>
                </a:solidFill>
                <a:latin typeface="Calibri"/>
                <a:cs typeface="Calibri"/>
              </a:rPr>
              <a:t>τη </a:t>
            </a:r>
            <a:r>
              <a:rPr sz="1250" b="1" spc="95" dirty="0">
                <a:solidFill>
                  <a:srgbClr val="FFB800"/>
                </a:solidFill>
                <a:latin typeface="Calibri"/>
                <a:cs typeface="Calibri"/>
              </a:rPr>
              <a:t>συνάρτηση </a:t>
            </a:r>
            <a:r>
              <a:rPr sz="1250" spc="90" dirty="0">
                <a:solidFill>
                  <a:srgbClr val="FFFFFF"/>
                </a:solidFill>
                <a:latin typeface="Calibri"/>
                <a:cs typeface="Calibri"/>
              </a:rPr>
              <a:t>γύρου </a:t>
            </a:r>
            <a:r>
              <a:rPr sz="1250" b="1" spc="90" dirty="0">
                <a:solidFill>
                  <a:srgbClr val="FFB800"/>
                </a:solidFill>
                <a:latin typeface="Calibri"/>
                <a:cs typeface="Calibri"/>
              </a:rPr>
              <a:t>του </a:t>
            </a:r>
            <a:r>
              <a:rPr sz="1250" spc="80" dirty="0">
                <a:solidFill>
                  <a:srgbClr val="FFFFFF"/>
                </a:solidFill>
                <a:latin typeface="Calibri"/>
                <a:cs typeface="Calibri"/>
              </a:rPr>
              <a:t>δεξιού </a:t>
            </a:r>
            <a:r>
              <a:rPr sz="1250" b="1" spc="90" dirty="0">
                <a:solidFill>
                  <a:srgbClr val="FFB800"/>
                </a:solidFill>
                <a:latin typeface="Calibri"/>
                <a:cs typeface="Calibri"/>
              </a:rPr>
              <a:t>μισού </a:t>
            </a:r>
            <a:r>
              <a:rPr sz="1250" b="1" spc="130" dirty="0">
                <a:solidFill>
                  <a:srgbClr val="FFB800"/>
                </a:solidFill>
                <a:latin typeface="Calibri"/>
                <a:cs typeface="Calibri"/>
              </a:rPr>
              <a:t>&amp; </a:t>
            </a:r>
            <a:r>
              <a:rPr sz="1250" b="1" spc="85" dirty="0">
                <a:solidFill>
                  <a:srgbClr val="FFB800"/>
                </a:solidFill>
                <a:latin typeface="Calibri"/>
                <a:cs typeface="Calibri"/>
              </a:rPr>
              <a:t>υποκλειδιούκαι </a:t>
            </a:r>
            <a:r>
              <a:rPr sz="1250" spc="90" dirty="0">
                <a:solidFill>
                  <a:srgbClr val="FFFFFF"/>
                </a:solidFill>
                <a:latin typeface="Calibri"/>
                <a:cs typeface="Calibri"/>
              </a:rPr>
              <a:t>στη </a:t>
            </a:r>
            <a:r>
              <a:rPr sz="1250" spc="80" dirty="0">
                <a:solidFill>
                  <a:srgbClr val="FFFFFF"/>
                </a:solidFill>
                <a:latin typeface="Calibri"/>
                <a:cs typeface="Calibri"/>
              </a:rPr>
              <a:t>συνέχεια </a:t>
            </a:r>
            <a:r>
              <a:rPr sz="1250" spc="85" dirty="0">
                <a:solidFill>
                  <a:srgbClr val="FFFFFF"/>
                </a:solidFill>
                <a:latin typeface="Calibri"/>
                <a:cs typeface="Calibri"/>
              </a:rPr>
              <a:t>έχουν αντιμετάθεση </a:t>
            </a:r>
            <a:r>
              <a:rPr sz="1250" spc="-270" dirty="0">
                <a:solidFill>
                  <a:srgbClr val="FFFFFF"/>
                </a:solidFill>
                <a:latin typeface="Calibri"/>
                <a:cs typeface="Calibri"/>
              </a:rPr>
              <a:t> </a:t>
            </a:r>
            <a:r>
              <a:rPr sz="1250" b="1" spc="90" dirty="0">
                <a:solidFill>
                  <a:srgbClr val="FFB800"/>
                </a:solidFill>
                <a:latin typeface="Calibri"/>
                <a:cs typeface="Calibri"/>
              </a:rPr>
              <a:t>ανταλλαγής</a:t>
            </a:r>
            <a:r>
              <a:rPr sz="1250" b="1" spc="30" dirty="0">
                <a:solidFill>
                  <a:srgbClr val="FFB800"/>
                </a:solidFill>
                <a:latin typeface="Calibri"/>
                <a:cs typeface="Calibri"/>
              </a:rPr>
              <a:t> </a:t>
            </a:r>
            <a:r>
              <a:rPr sz="1250" b="1" spc="85" dirty="0">
                <a:solidFill>
                  <a:srgbClr val="FFB800"/>
                </a:solidFill>
                <a:latin typeface="Calibri"/>
                <a:cs typeface="Calibri"/>
              </a:rPr>
              <a:t>μισών.</a:t>
            </a:r>
            <a:endParaRPr sz="1250">
              <a:latin typeface="Calibri"/>
              <a:cs typeface="Calibri"/>
            </a:endParaRPr>
          </a:p>
          <a:p>
            <a:pPr>
              <a:lnSpc>
                <a:spcPct val="100000"/>
              </a:lnSpc>
              <a:spcBef>
                <a:spcPts val="30"/>
              </a:spcBef>
              <a:buClr>
                <a:srgbClr val="FFB800"/>
              </a:buClr>
              <a:buFont typeface="MS Gothic"/>
              <a:buChar char="▪"/>
            </a:pPr>
            <a:endParaRPr sz="1050">
              <a:latin typeface="Calibri"/>
              <a:cs typeface="Calibri"/>
            </a:endParaRPr>
          </a:p>
          <a:p>
            <a:pPr marL="299085" marR="107950" indent="-287020">
              <a:lnSpc>
                <a:spcPct val="129000"/>
              </a:lnSpc>
              <a:buClr>
                <a:srgbClr val="FFB800"/>
              </a:buClr>
              <a:buSzPct val="128000"/>
              <a:buFont typeface="MS Gothic"/>
              <a:buChar char="▪"/>
              <a:tabLst>
                <a:tab pos="299085" algn="l"/>
                <a:tab pos="299720" algn="l"/>
              </a:tabLst>
            </a:pPr>
            <a:r>
              <a:rPr sz="1250" spc="85" dirty="0">
                <a:solidFill>
                  <a:srgbClr val="FFFFFF"/>
                </a:solidFill>
                <a:latin typeface="Calibri"/>
                <a:cs typeface="Calibri"/>
              </a:rPr>
              <a:t>Ουσιαστικά</a:t>
            </a:r>
            <a:r>
              <a:rPr sz="1250" spc="45" dirty="0">
                <a:solidFill>
                  <a:srgbClr val="FFFFFF"/>
                </a:solidFill>
                <a:latin typeface="Calibri"/>
                <a:cs typeface="Calibri"/>
              </a:rPr>
              <a:t> </a:t>
            </a:r>
            <a:r>
              <a:rPr sz="1250" spc="80" dirty="0">
                <a:solidFill>
                  <a:srgbClr val="FFFFFF"/>
                </a:solidFill>
                <a:latin typeface="Calibri"/>
                <a:cs typeface="Calibri"/>
              </a:rPr>
              <a:t>χρησιμοποιείται</a:t>
            </a:r>
            <a:r>
              <a:rPr sz="1250" spc="50" dirty="0">
                <a:solidFill>
                  <a:srgbClr val="FFFFFF"/>
                </a:solidFill>
                <a:latin typeface="Calibri"/>
                <a:cs typeface="Calibri"/>
              </a:rPr>
              <a:t> </a:t>
            </a:r>
            <a:r>
              <a:rPr sz="1250" spc="85" dirty="0">
                <a:solidFill>
                  <a:srgbClr val="FFFFFF"/>
                </a:solidFill>
                <a:latin typeface="Calibri"/>
                <a:cs typeface="Calibri"/>
              </a:rPr>
              <a:t>το</a:t>
            </a:r>
            <a:r>
              <a:rPr sz="1250" spc="50" dirty="0">
                <a:solidFill>
                  <a:srgbClr val="FFFFFF"/>
                </a:solidFill>
                <a:latin typeface="Calibri"/>
                <a:cs typeface="Calibri"/>
              </a:rPr>
              <a:t> </a:t>
            </a:r>
            <a:r>
              <a:rPr sz="1250" spc="70" dirty="0">
                <a:solidFill>
                  <a:srgbClr val="FFFFFF"/>
                </a:solidFill>
                <a:latin typeface="Calibri"/>
                <a:cs typeface="Calibri"/>
              </a:rPr>
              <a:t>ίδιο</a:t>
            </a:r>
            <a:r>
              <a:rPr sz="1250" spc="45" dirty="0">
                <a:solidFill>
                  <a:srgbClr val="FFFFFF"/>
                </a:solidFill>
                <a:latin typeface="Calibri"/>
                <a:cs typeface="Calibri"/>
              </a:rPr>
              <a:t> </a:t>
            </a:r>
            <a:r>
              <a:rPr sz="1250" b="1" spc="105" dirty="0">
                <a:solidFill>
                  <a:srgbClr val="FFB800"/>
                </a:solidFill>
                <a:latin typeface="Calibri"/>
                <a:cs typeface="Calibri"/>
              </a:rPr>
              <a:t>h/w</a:t>
            </a:r>
            <a:r>
              <a:rPr sz="1250" b="1" spc="50" dirty="0">
                <a:solidFill>
                  <a:srgbClr val="FFB800"/>
                </a:solidFill>
                <a:latin typeface="Calibri"/>
                <a:cs typeface="Calibri"/>
              </a:rPr>
              <a:t> </a:t>
            </a:r>
            <a:r>
              <a:rPr sz="1250" spc="100" dirty="0">
                <a:solidFill>
                  <a:srgbClr val="FFFFFF"/>
                </a:solidFill>
                <a:latin typeface="Calibri"/>
                <a:cs typeface="Calibri"/>
              </a:rPr>
              <a:t>ή</a:t>
            </a:r>
            <a:r>
              <a:rPr sz="1250" spc="50" dirty="0">
                <a:solidFill>
                  <a:srgbClr val="FFFFFF"/>
                </a:solidFill>
                <a:latin typeface="Calibri"/>
                <a:cs typeface="Calibri"/>
              </a:rPr>
              <a:t> </a:t>
            </a:r>
            <a:r>
              <a:rPr sz="1250" b="1" spc="95" dirty="0">
                <a:solidFill>
                  <a:srgbClr val="FFB800"/>
                </a:solidFill>
                <a:latin typeface="Calibri"/>
                <a:cs typeface="Calibri"/>
              </a:rPr>
              <a:t>s/w</a:t>
            </a:r>
            <a:r>
              <a:rPr sz="1250" b="1" spc="45" dirty="0">
                <a:solidFill>
                  <a:srgbClr val="FFB800"/>
                </a:solidFill>
                <a:latin typeface="Calibri"/>
                <a:cs typeface="Calibri"/>
              </a:rPr>
              <a:t> </a:t>
            </a:r>
            <a:r>
              <a:rPr sz="1250" b="1" spc="90" dirty="0">
                <a:solidFill>
                  <a:srgbClr val="FFB800"/>
                </a:solidFill>
                <a:latin typeface="Calibri"/>
                <a:cs typeface="Calibri"/>
              </a:rPr>
              <a:t>τόσο</a:t>
            </a:r>
            <a:r>
              <a:rPr sz="1250" b="1" spc="50" dirty="0">
                <a:solidFill>
                  <a:srgbClr val="FFB800"/>
                </a:solidFill>
                <a:latin typeface="Calibri"/>
                <a:cs typeface="Calibri"/>
              </a:rPr>
              <a:t> </a:t>
            </a:r>
            <a:r>
              <a:rPr sz="1250" spc="75" dirty="0">
                <a:solidFill>
                  <a:srgbClr val="FFFFFF"/>
                </a:solidFill>
                <a:latin typeface="Calibri"/>
                <a:cs typeface="Calibri"/>
              </a:rPr>
              <a:t>για</a:t>
            </a:r>
            <a:r>
              <a:rPr sz="1250" spc="50" dirty="0">
                <a:solidFill>
                  <a:srgbClr val="FFFFFF"/>
                </a:solidFill>
                <a:latin typeface="Calibri"/>
                <a:cs typeface="Calibri"/>
              </a:rPr>
              <a:t> </a:t>
            </a:r>
            <a:r>
              <a:rPr sz="1250" b="1" spc="85" dirty="0">
                <a:solidFill>
                  <a:srgbClr val="FFB800"/>
                </a:solidFill>
                <a:latin typeface="Calibri"/>
                <a:cs typeface="Calibri"/>
              </a:rPr>
              <a:t>την</a:t>
            </a:r>
            <a:r>
              <a:rPr sz="1250" b="1" spc="50" dirty="0">
                <a:solidFill>
                  <a:srgbClr val="FFB800"/>
                </a:solidFill>
                <a:latin typeface="Calibri"/>
                <a:cs typeface="Calibri"/>
              </a:rPr>
              <a:t> </a:t>
            </a:r>
            <a:r>
              <a:rPr sz="1250" b="1" spc="95" dirty="0">
                <a:solidFill>
                  <a:srgbClr val="FFB800"/>
                </a:solidFill>
                <a:latin typeface="Calibri"/>
                <a:cs typeface="Calibri"/>
              </a:rPr>
              <a:t>κρυπτογράφηση</a:t>
            </a:r>
            <a:r>
              <a:rPr sz="1250" b="1" spc="45" dirty="0">
                <a:solidFill>
                  <a:srgbClr val="FFB800"/>
                </a:solidFill>
                <a:latin typeface="Calibri"/>
                <a:cs typeface="Calibri"/>
              </a:rPr>
              <a:t> </a:t>
            </a:r>
            <a:r>
              <a:rPr sz="1250" spc="95" dirty="0">
                <a:solidFill>
                  <a:srgbClr val="FFFFFF"/>
                </a:solidFill>
                <a:latin typeface="Calibri"/>
                <a:cs typeface="Calibri"/>
              </a:rPr>
              <a:t>όσο</a:t>
            </a:r>
            <a:r>
              <a:rPr sz="1250" spc="50" dirty="0">
                <a:solidFill>
                  <a:srgbClr val="FFFFFF"/>
                </a:solidFill>
                <a:latin typeface="Calibri"/>
                <a:cs typeface="Calibri"/>
              </a:rPr>
              <a:t> </a:t>
            </a:r>
            <a:r>
              <a:rPr sz="1250" spc="80" dirty="0">
                <a:solidFill>
                  <a:srgbClr val="FFFFFF"/>
                </a:solidFill>
                <a:latin typeface="Calibri"/>
                <a:cs typeface="Calibri"/>
              </a:rPr>
              <a:t>και</a:t>
            </a:r>
            <a:r>
              <a:rPr sz="1250" spc="45" dirty="0">
                <a:solidFill>
                  <a:srgbClr val="FFFFFF"/>
                </a:solidFill>
                <a:latin typeface="Calibri"/>
                <a:cs typeface="Calibri"/>
              </a:rPr>
              <a:t> </a:t>
            </a:r>
            <a:r>
              <a:rPr sz="1250" spc="75" dirty="0">
                <a:solidFill>
                  <a:srgbClr val="FFFFFF"/>
                </a:solidFill>
                <a:latin typeface="Calibri"/>
                <a:cs typeface="Calibri"/>
              </a:rPr>
              <a:t>για</a:t>
            </a:r>
            <a:r>
              <a:rPr sz="1250" spc="45" dirty="0">
                <a:solidFill>
                  <a:srgbClr val="FFFFFF"/>
                </a:solidFill>
                <a:latin typeface="Calibri"/>
                <a:cs typeface="Calibri"/>
              </a:rPr>
              <a:t> </a:t>
            </a:r>
            <a:r>
              <a:rPr sz="1250" b="1" spc="85" dirty="0">
                <a:solidFill>
                  <a:srgbClr val="FFB800"/>
                </a:solidFill>
                <a:latin typeface="Calibri"/>
                <a:cs typeface="Calibri"/>
              </a:rPr>
              <a:t>την</a:t>
            </a:r>
            <a:r>
              <a:rPr sz="1250" b="1" spc="50" dirty="0">
                <a:solidFill>
                  <a:srgbClr val="FFB800"/>
                </a:solidFill>
                <a:latin typeface="Calibri"/>
                <a:cs typeface="Calibri"/>
              </a:rPr>
              <a:t> </a:t>
            </a:r>
            <a:r>
              <a:rPr sz="1250" b="1" spc="95" dirty="0">
                <a:solidFill>
                  <a:srgbClr val="FFB800"/>
                </a:solidFill>
                <a:latin typeface="Calibri"/>
                <a:cs typeface="Calibri"/>
              </a:rPr>
              <a:t>αποκρυπτογράφηση,</a:t>
            </a:r>
            <a:r>
              <a:rPr sz="1250" b="1" spc="55" dirty="0">
                <a:solidFill>
                  <a:srgbClr val="FFB800"/>
                </a:solidFill>
                <a:latin typeface="Calibri"/>
                <a:cs typeface="Calibri"/>
              </a:rPr>
              <a:t> </a:t>
            </a:r>
            <a:r>
              <a:rPr sz="1250" spc="90" dirty="0">
                <a:solidFill>
                  <a:srgbClr val="FFFFFF"/>
                </a:solidFill>
                <a:latin typeface="Calibri"/>
                <a:cs typeface="Calibri"/>
              </a:rPr>
              <a:t>με</a:t>
            </a:r>
            <a:r>
              <a:rPr sz="1250" spc="45" dirty="0">
                <a:solidFill>
                  <a:srgbClr val="FFFFFF"/>
                </a:solidFill>
                <a:latin typeface="Calibri"/>
                <a:cs typeface="Calibri"/>
              </a:rPr>
              <a:t> </a:t>
            </a:r>
            <a:r>
              <a:rPr sz="1250" spc="80" dirty="0">
                <a:solidFill>
                  <a:srgbClr val="FFFFFF"/>
                </a:solidFill>
                <a:latin typeface="Calibri"/>
                <a:cs typeface="Calibri"/>
              </a:rPr>
              <a:t>μια</a:t>
            </a:r>
            <a:r>
              <a:rPr sz="1250" spc="50" dirty="0">
                <a:solidFill>
                  <a:srgbClr val="FFFFFF"/>
                </a:solidFill>
                <a:latin typeface="Calibri"/>
                <a:cs typeface="Calibri"/>
              </a:rPr>
              <a:t> </a:t>
            </a:r>
            <a:r>
              <a:rPr sz="1250" b="1" spc="85" dirty="0">
                <a:solidFill>
                  <a:srgbClr val="FFB800"/>
                </a:solidFill>
                <a:latin typeface="Calibri"/>
                <a:cs typeface="Calibri"/>
              </a:rPr>
              <a:t>μικρή</a:t>
            </a:r>
            <a:r>
              <a:rPr sz="1250" b="1" spc="45" dirty="0">
                <a:solidFill>
                  <a:srgbClr val="FFB800"/>
                </a:solidFill>
                <a:latin typeface="Calibri"/>
                <a:cs typeface="Calibri"/>
              </a:rPr>
              <a:t> </a:t>
            </a:r>
            <a:r>
              <a:rPr sz="1250" b="1" spc="95" dirty="0">
                <a:solidFill>
                  <a:srgbClr val="FFB800"/>
                </a:solidFill>
                <a:latin typeface="Calibri"/>
                <a:cs typeface="Calibri"/>
              </a:rPr>
              <a:t>αλλαγή</a:t>
            </a:r>
            <a:r>
              <a:rPr sz="1250" b="1" spc="45" dirty="0">
                <a:solidFill>
                  <a:srgbClr val="FFB800"/>
                </a:solidFill>
                <a:latin typeface="Calibri"/>
                <a:cs typeface="Calibri"/>
              </a:rPr>
              <a:t> </a:t>
            </a:r>
            <a:r>
              <a:rPr sz="1250" b="1" spc="85" dirty="0">
                <a:solidFill>
                  <a:srgbClr val="FFB800"/>
                </a:solidFill>
                <a:latin typeface="Calibri"/>
                <a:cs typeface="Calibri"/>
              </a:rPr>
              <a:t>στον</a:t>
            </a:r>
            <a:r>
              <a:rPr sz="1250" b="1" spc="50" dirty="0">
                <a:solidFill>
                  <a:srgbClr val="FFB800"/>
                </a:solidFill>
                <a:latin typeface="Calibri"/>
                <a:cs typeface="Calibri"/>
              </a:rPr>
              <a:t> </a:t>
            </a:r>
            <a:r>
              <a:rPr sz="1250" spc="90" dirty="0">
                <a:solidFill>
                  <a:srgbClr val="FFFFFF"/>
                </a:solidFill>
                <a:latin typeface="Calibri"/>
                <a:cs typeface="Calibri"/>
              </a:rPr>
              <a:t>τρόπο </a:t>
            </a:r>
            <a:r>
              <a:rPr sz="1250" spc="-265" dirty="0">
                <a:solidFill>
                  <a:srgbClr val="FFFFFF"/>
                </a:solidFill>
                <a:latin typeface="Calibri"/>
                <a:cs typeface="Calibri"/>
              </a:rPr>
              <a:t> </a:t>
            </a:r>
            <a:r>
              <a:rPr sz="1250" spc="90" dirty="0">
                <a:solidFill>
                  <a:srgbClr val="FFFFFF"/>
                </a:solidFill>
                <a:latin typeface="Calibri"/>
                <a:cs typeface="Calibri"/>
              </a:rPr>
              <a:t>με</a:t>
            </a:r>
            <a:r>
              <a:rPr sz="1250" spc="30" dirty="0">
                <a:solidFill>
                  <a:srgbClr val="FFFFFF"/>
                </a:solidFill>
                <a:latin typeface="Calibri"/>
                <a:cs typeface="Calibri"/>
              </a:rPr>
              <a:t> </a:t>
            </a:r>
            <a:r>
              <a:rPr sz="1250" spc="80" dirty="0">
                <a:solidFill>
                  <a:srgbClr val="FFFFFF"/>
                </a:solidFill>
                <a:latin typeface="Calibri"/>
                <a:cs typeface="Calibri"/>
              </a:rPr>
              <a:t>τον</a:t>
            </a:r>
            <a:r>
              <a:rPr sz="1250" spc="40" dirty="0">
                <a:solidFill>
                  <a:srgbClr val="FFFFFF"/>
                </a:solidFill>
                <a:latin typeface="Calibri"/>
                <a:cs typeface="Calibri"/>
              </a:rPr>
              <a:t> </a:t>
            </a:r>
            <a:r>
              <a:rPr sz="1250" spc="85" dirty="0">
                <a:solidFill>
                  <a:srgbClr val="FFFFFF"/>
                </a:solidFill>
                <a:latin typeface="Calibri"/>
                <a:cs typeface="Calibri"/>
              </a:rPr>
              <a:t>οποίο</a:t>
            </a:r>
            <a:r>
              <a:rPr sz="1250" spc="40" dirty="0">
                <a:solidFill>
                  <a:srgbClr val="FFFFFF"/>
                </a:solidFill>
                <a:latin typeface="Calibri"/>
                <a:cs typeface="Calibri"/>
              </a:rPr>
              <a:t> </a:t>
            </a:r>
            <a:r>
              <a:rPr sz="1250" spc="100" dirty="0">
                <a:solidFill>
                  <a:srgbClr val="FFFFFF"/>
                </a:solidFill>
                <a:latin typeface="Calibri"/>
                <a:cs typeface="Calibri"/>
              </a:rPr>
              <a:t>η</a:t>
            </a:r>
            <a:endParaRPr sz="1250">
              <a:latin typeface="Calibri"/>
              <a:cs typeface="Calibri"/>
            </a:endParaRPr>
          </a:p>
          <a:p>
            <a:pPr marL="299085">
              <a:lnSpc>
                <a:spcPct val="100000"/>
              </a:lnSpc>
              <a:spcBef>
                <a:spcPts val="434"/>
              </a:spcBef>
            </a:pPr>
            <a:r>
              <a:rPr sz="1250" b="1" spc="105" dirty="0">
                <a:solidFill>
                  <a:srgbClr val="FFB800"/>
                </a:solidFill>
                <a:latin typeface="Calibri"/>
                <a:cs typeface="Calibri"/>
              </a:rPr>
              <a:t>χρησιμοποιούνται</a:t>
            </a:r>
            <a:r>
              <a:rPr sz="1250" b="1" spc="35" dirty="0">
                <a:solidFill>
                  <a:srgbClr val="FFB800"/>
                </a:solidFill>
                <a:latin typeface="Calibri"/>
                <a:cs typeface="Calibri"/>
              </a:rPr>
              <a:t> </a:t>
            </a:r>
            <a:r>
              <a:rPr sz="1250" b="1" spc="114" dirty="0">
                <a:solidFill>
                  <a:srgbClr val="FFB800"/>
                </a:solidFill>
                <a:latin typeface="Calibri"/>
                <a:cs typeface="Calibri"/>
              </a:rPr>
              <a:t>πλήκτρα.</a:t>
            </a:r>
            <a:endParaRPr sz="1250">
              <a:latin typeface="Calibri"/>
              <a:cs typeface="Calibri"/>
            </a:endParaRPr>
          </a:p>
          <a:p>
            <a:pPr>
              <a:lnSpc>
                <a:spcPct val="100000"/>
              </a:lnSpc>
              <a:spcBef>
                <a:spcPts val="30"/>
              </a:spcBef>
            </a:pPr>
            <a:endParaRPr sz="1500">
              <a:latin typeface="Calibri"/>
              <a:cs typeface="Calibri"/>
            </a:endParaRPr>
          </a:p>
          <a:p>
            <a:pPr marL="299720" indent="-287020">
              <a:lnSpc>
                <a:spcPct val="100000"/>
              </a:lnSpc>
              <a:buClr>
                <a:srgbClr val="FFB800"/>
              </a:buClr>
              <a:buSzPct val="128000"/>
              <a:buFont typeface="MS Gothic"/>
              <a:buChar char="▪"/>
              <a:tabLst>
                <a:tab pos="299085" algn="l"/>
                <a:tab pos="299720" algn="l"/>
              </a:tabLst>
            </a:pPr>
            <a:r>
              <a:rPr sz="1250" spc="120" dirty="0">
                <a:solidFill>
                  <a:srgbClr val="FFFFFF"/>
                </a:solidFill>
                <a:latin typeface="Calibri"/>
                <a:cs typeface="Calibri"/>
              </a:rPr>
              <a:t>Ένα</a:t>
            </a:r>
            <a:r>
              <a:rPr sz="1250" spc="55" dirty="0">
                <a:solidFill>
                  <a:srgbClr val="FFFFFF"/>
                </a:solidFill>
                <a:latin typeface="Calibri"/>
                <a:cs typeface="Calibri"/>
              </a:rPr>
              <a:t> </a:t>
            </a:r>
            <a:r>
              <a:rPr sz="1250" spc="130" dirty="0">
                <a:solidFill>
                  <a:srgbClr val="FFFFFF"/>
                </a:solidFill>
                <a:latin typeface="Calibri"/>
                <a:cs typeface="Calibri"/>
              </a:rPr>
              <a:t>στρώμα</a:t>
            </a:r>
            <a:r>
              <a:rPr sz="1250" spc="60" dirty="0">
                <a:solidFill>
                  <a:srgbClr val="FFFFFF"/>
                </a:solidFill>
                <a:latin typeface="Calibri"/>
                <a:cs typeface="Calibri"/>
              </a:rPr>
              <a:t> </a:t>
            </a:r>
            <a:r>
              <a:rPr sz="1250" spc="135" dirty="0">
                <a:solidFill>
                  <a:srgbClr val="FFFFFF"/>
                </a:solidFill>
                <a:latin typeface="Calibri"/>
                <a:cs typeface="Calibri"/>
              </a:rPr>
              <a:t>από</a:t>
            </a:r>
            <a:r>
              <a:rPr sz="1250" spc="60" dirty="0">
                <a:solidFill>
                  <a:srgbClr val="FFFFFF"/>
                </a:solidFill>
                <a:latin typeface="Calibri"/>
                <a:cs typeface="Calibri"/>
              </a:rPr>
              <a:t> </a:t>
            </a:r>
            <a:r>
              <a:rPr sz="1250" b="1" spc="110" dirty="0">
                <a:solidFill>
                  <a:srgbClr val="FFB800"/>
                </a:solidFill>
                <a:latin typeface="Calibri"/>
                <a:cs typeface="Calibri"/>
              </a:rPr>
              <a:t>S-boxes</a:t>
            </a:r>
            <a:r>
              <a:rPr sz="1250" b="1" spc="55" dirty="0">
                <a:solidFill>
                  <a:srgbClr val="FFB800"/>
                </a:solidFill>
                <a:latin typeface="Calibri"/>
                <a:cs typeface="Calibri"/>
              </a:rPr>
              <a:t> </a:t>
            </a:r>
            <a:r>
              <a:rPr sz="1250" spc="105" dirty="0">
                <a:solidFill>
                  <a:srgbClr val="FFFFFF"/>
                </a:solidFill>
                <a:latin typeface="Calibri"/>
                <a:cs typeface="Calibri"/>
              </a:rPr>
              <a:t>και</a:t>
            </a:r>
            <a:r>
              <a:rPr sz="1250" spc="55" dirty="0">
                <a:solidFill>
                  <a:srgbClr val="FFFFFF"/>
                </a:solidFill>
                <a:latin typeface="Calibri"/>
                <a:cs typeface="Calibri"/>
              </a:rPr>
              <a:t> </a:t>
            </a:r>
            <a:r>
              <a:rPr sz="1250" spc="114" dirty="0">
                <a:solidFill>
                  <a:srgbClr val="FFFFFF"/>
                </a:solidFill>
                <a:latin typeface="Calibri"/>
                <a:cs typeface="Calibri"/>
              </a:rPr>
              <a:t>το</a:t>
            </a:r>
            <a:r>
              <a:rPr sz="1250" spc="60" dirty="0">
                <a:solidFill>
                  <a:srgbClr val="FFFFFF"/>
                </a:solidFill>
                <a:latin typeface="Calibri"/>
                <a:cs typeface="Calibri"/>
              </a:rPr>
              <a:t> </a:t>
            </a:r>
            <a:r>
              <a:rPr sz="1250" spc="120" dirty="0">
                <a:solidFill>
                  <a:srgbClr val="FFFFFF"/>
                </a:solidFill>
                <a:latin typeface="Calibri"/>
                <a:cs typeface="Calibri"/>
              </a:rPr>
              <a:t>επόμενο</a:t>
            </a:r>
            <a:r>
              <a:rPr sz="1250" spc="60" dirty="0">
                <a:solidFill>
                  <a:srgbClr val="FFFFFF"/>
                </a:solidFill>
                <a:latin typeface="Calibri"/>
                <a:cs typeface="Calibri"/>
              </a:rPr>
              <a:t> </a:t>
            </a:r>
            <a:r>
              <a:rPr sz="1250" b="1" spc="114" dirty="0">
                <a:solidFill>
                  <a:srgbClr val="FFB800"/>
                </a:solidFill>
                <a:latin typeface="Calibri"/>
                <a:cs typeface="Calibri"/>
              </a:rPr>
              <a:t>P-box</a:t>
            </a:r>
            <a:r>
              <a:rPr sz="1250" b="1" spc="60" dirty="0">
                <a:solidFill>
                  <a:srgbClr val="FFB800"/>
                </a:solidFill>
                <a:latin typeface="Calibri"/>
                <a:cs typeface="Calibri"/>
              </a:rPr>
              <a:t> </a:t>
            </a:r>
            <a:r>
              <a:rPr sz="1250" spc="114" dirty="0">
                <a:solidFill>
                  <a:srgbClr val="FFFFFF"/>
                </a:solidFill>
                <a:latin typeface="Calibri"/>
                <a:cs typeface="Calibri"/>
              </a:rPr>
              <a:t>χρησιμοποιούνται</a:t>
            </a:r>
            <a:r>
              <a:rPr sz="1250" spc="60" dirty="0">
                <a:solidFill>
                  <a:srgbClr val="FFFFFF"/>
                </a:solidFill>
                <a:latin typeface="Calibri"/>
                <a:cs typeface="Calibri"/>
              </a:rPr>
              <a:t> </a:t>
            </a:r>
            <a:r>
              <a:rPr sz="1250" spc="105" dirty="0">
                <a:solidFill>
                  <a:srgbClr val="FFFFFF"/>
                </a:solidFill>
                <a:latin typeface="Calibri"/>
                <a:cs typeface="Calibri"/>
              </a:rPr>
              <a:t>για</a:t>
            </a:r>
            <a:r>
              <a:rPr sz="1250" spc="60" dirty="0">
                <a:solidFill>
                  <a:srgbClr val="FFFFFF"/>
                </a:solidFill>
                <a:latin typeface="Calibri"/>
                <a:cs typeface="Calibri"/>
              </a:rPr>
              <a:t> </a:t>
            </a:r>
            <a:r>
              <a:rPr sz="1250" spc="125" dirty="0">
                <a:solidFill>
                  <a:srgbClr val="FFFFFF"/>
                </a:solidFill>
                <a:latin typeface="Calibri"/>
                <a:cs typeface="Calibri"/>
              </a:rPr>
              <a:t>να</a:t>
            </a:r>
            <a:r>
              <a:rPr sz="1250" spc="60" dirty="0">
                <a:solidFill>
                  <a:srgbClr val="FFFFFF"/>
                </a:solidFill>
                <a:latin typeface="Calibri"/>
                <a:cs typeface="Calibri"/>
              </a:rPr>
              <a:t> </a:t>
            </a:r>
            <a:r>
              <a:rPr sz="1250" spc="114" dirty="0">
                <a:solidFill>
                  <a:srgbClr val="FFFFFF"/>
                </a:solidFill>
                <a:latin typeface="Calibri"/>
                <a:cs typeface="Calibri"/>
              </a:rPr>
              <a:t>σχηματίσουν</a:t>
            </a:r>
            <a:r>
              <a:rPr sz="1250" spc="55" dirty="0">
                <a:solidFill>
                  <a:srgbClr val="FFFFFF"/>
                </a:solidFill>
                <a:latin typeface="Calibri"/>
                <a:cs typeface="Calibri"/>
              </a:rPr>
              <a:t> </a:t>
            </a:r>
            <a:r>
              <a:rPr sz="1250" spc="114" dirty="0">
                <a:solidFill>
                  <a:srgbClr val="FFFFFF"/>
                </a:solidFill>
                <a:latin typeface="Calibri"/>
                <a:cs typeface="Calibri"/>
              </a:rPr>
              <a:t>τη</a:t>
            </a:r>
            <a:r>
              <a:rPr sz="1250" spc="60" dirty="0">
                <a:solidFill>
                  <a:srgbClr val="FFFFFF"/>
                </a:solidFill>
                <a:latin typeface="Calibri"/>
                <a:cs typeface="Calibri"/>
              </a:rPr>
              <a:t> </a:t>
            </a:r>
            <a:r>
              <a:rPr sz="1250" spc="120" dirty="0">
                <a:solidFill>
                  <a:srgbClr val="FFFFFF"/>
                </a:solidFill>
                <a:latin typeface="Calibri"/>
                <a:cs typeface="Calibri"/>
              </a:rPr>
              <a:t>στρογγυλή</a:t>
            </a:r>
            <a:r>
              <a:rPr sz="1250" spc="60" dirty="0">
                <a:solidFill>
                  <a:srgbClr val="FFFFFF"/>
                </a:solidFill>
                <a:latin typeface="Calibri"/>
                <a:cs typeface="Calibri"/>
              </a:rPr>
              <a:t> </a:t>
            </a:r>
            <a:r>
              <a:rPr sz="1250" spc="114" dirty="0">
                <a:solidFill>
                  <a:srgbClr val="FFFFFF"/>
                </a:solidFill>
                <a:latin typeface="Calibri"/>
                <a:cs typeface="Calibri"/>
              </a:rPr>
              <a:t>φόρμα.</a:t>
            </a:r>
            <a:endParaRPr sz="125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03019" y="8889"/>
            <a:ext cx="10098405" cy="6837680"/>
            <a:chOff x="1303019" y="8889"/>
            <a:chExt cx="1009840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7962900" y="1245234"/>
              <a:ext cx="3438207" cy="4759325"/>
            </a:xfrm>
            <a:prstGeom prst="rect">
              <a:avLst/>
            </a:prstGeom>
          </p:spPr>
        </p:pic>
        <p:pic>
          <p:nvPicPr>
            <p:cNvPr id="6" name="object 6"/>
            <p:cNvPicPr/>
            <p:nvPr/>
          </p:nvPicPr>
          <p:blipFill>
            <a:blip r:embed="rId3" cstate="print"/>
            <a:stretch>
              <a:fillRect/>
            </a:stretch>
          </p:blipFill>
          <p:spPr>
            <a:xfrm>
              <a:off x="8157844" y="1440179"/>
              <a:ext cx="2868295" cy="4189412"/>
            </a:xfrm>
            <a:prstGeom prst="rect">
              <a:avLst/>
            </a:prstGeom>
          </p:spPr>
        </p:pic>
        <p:pic>
          <p:nvPicPr>
            <p:cNvPr id="7" name="object 7"/>
            <p:cNvPicPr/>
            <p:nvPr/>
          </p:nvPicPr>
          <p:blipFill>
            <a:blip r:embed="rId4" cstate="print"/>
            <a:stretch>
              <a:fillRect/>
            </a:stretch>
          </p:blipFill>
          <p:spPr>
            <a:xfrm>
              <a:off x="7549832" y="6167437"/>
              <a:ext cx="3293427" cy="611187"/>
            </a:xfrm>
            <a:prstGeom prst="rect">
              <a:avLst/>
            </a:prstGeom>
          </p:spPr>
        </p:pic>
        <p:sp>
          <p:nvSpPr>
            <p:cNvPr id="8" name="object 8"/>
            <p:cNvSpPr/>
            <p:nvPr/>
          </p:nvSpPr>
          <p:spPr>
            <a:xfrm>
              <a:off x="1318894" y="1211897"/>
              <a:ext cx="6466205" cy="4660265"/>
            </a:xfrm>
            <a:custGeom>
              <a:avLst/>
              <a:gdLst/>
              <a:ahLst/>
              <a:cxnLst/>
              <a:rect l="l" t="t" r="r" b="b"/>
              <a:pathLst>
                <a:path w="6466205" h="4660265">
                  <a:moveTo>
                    <a:pt x="5689600" y="0"/>
                  </a:moveTo>
                  <a:lnTo>
                    <a:pt x="776605" y="0"/>
                  </a:lnTo>
                  <a:lnTo>
                    <a:pt x="729297" y="1269"/>
                  </a:lnTo>
                  <a:lnTo>
                    <a:pt x="682942" y="5714"/>
                  </a:lnTo>
                  <a:lnTo>
                    <a:pt x="637222" y="12382"/>
                  </a:lnTo>
                  <a:lnTo>
                    <a:pt x="592137" y="21907"/>
                  </a:lnTo>
                  <a:lnTo>
                    <a:pt x="548322" y="33972"/>
                  </a:lnTo>
                  <a:lnTo>
                    <a:pt x="505777" y="48577"/>
                  </a:lnTo>
                  <a:lnTo>
                    <a:pt x="464185" y="65404"/>
                  </a:lnTo>
                  <a:lnTo>
                    <a:pt x="423862" y="84772"/>
                  </a:lnTo>
                  <a:lnTo>
                    <a:pt x="384810" y="106044"/>
                  </a:lnTo>
                  <a:lnTo>
                    <a:pt x="347027" y="129539"/>
                  </a:lnTo>
                  <a:lnTo>
                    <a:pt x="310832" y="155257"/>
                  </a:lnTo>
                  <a:lnTo>
                    <a:pt x="276225" y="182562"/>
                  </a:lnTo>
                  <a:lnTo>
                    <a:pt x="243205" y="212089"/>
                  </a:lnTo>
                  <a:lnTo>
                    <a:pt x="212090" y="243204"/>
                  </a:lnTo>
                  <a:lnTo>
                    <a:pt x="182562" y="276225"/>
                  </a:lnTo>
                  <a:lnTo>
                    <a:pt x="155257" y="310832"/>
                  </a:lnTo>
                  <a:lnTo>
                    <a:pt x="129540" y="347027"/>
                  </a:lnTo>
                  <a:lnTo>
                    <a:pt x="106045" y="384810"/>
                  </a:lnTo>
                  <a:lnTo>
                    <a:pt x="84772" y="423862"/>
                  </a:lnTo>
                  <a:lnTo>
                    <a:pt x="65405" y="464185"/>
                  </a:lnTo>
                  <a:lnTo>
                    <a:pt x="48577" y="505777"/>
                  </a:lnTo>
                  <a:lnTo>
                    <a:pt x="33972" y="548322"/>
                  </a:lnTo>
                  <a:lnTo>
                    <a:pt x="21907" y="592137"/>
                  </a:lnTo>
                  <a:lnTo>
                    <a:pt x="12382" y="637222"/>
                  </a:lnTo>
                  <a:lnTo>
                    <a:pt x="5715" y="682942"/>
                  </a:lnTo>
                  <a:lnTo>
                    <a:pt x="1270" y="729297"/>
                  </a:lnTo>
                  <a:lnTo>
                    <a:pt x="0" y="776604"/>
                  </a:lnTo>
                  <a:lnTo>
                    <a:pt x="0" y="3883659"/>
                  </a:lnTo>
                  <a:lnTo>
                    <a:pt x="1270" y="3930967"/>
                  </a:lnTo>
                  <a:lnTo>
                    <a:pt x="5715" y="3977640"/>
                  </a:lnTo>
                  <a:lnTo>
                    <a:pt x="12382" y="4023359"/>
                  </a:lnTo>
                  <a:lnTo>
                    <a:pt x="21907" y="4068127"/>
                  </a:lnTo>
                  <a:lnTo>
                    <a:pt x="33972" y="4111942"/>
                  </a:lnTo>
                  <a:lnTo>
                    <a:pt x="48577" y="4154804"/>
                  </a:lnTo>
                  <a:lnTo>
                    <a:pt x="65405" y="4196397"/>
                  </a:lnTo>
                  <a:lnTo>
                    <a:pt x="84772" y="4236720"/>
                  </a:lnTo>
                  <a:lnTo>
                    <a:pt x="106045" y="4275772"/>
                  </a:lnTo>
                  <a:lnTo>
                    <a:pt x="129540" y="4313237"/>
                  </a:lnTo>
                  <a:lnTo>
                    <a:pt x="155257" y="4349432"/>
                  </a:lnTo>
                  <a:lnTo>
                    <a:pt x="182562" y="4384040"/>
                  </a:lnTo>
                  <a:lnTo>
                    <a:pt x="212090" y="4417059"/>
                  </a:lnTo>
                  <a:lnTo>
                    <a:pt x="243205" y="4448175"/>
                  </a:lnTo>
                  <a:lnTo>
                    <a:pt x="276225" y="4477702"/>
                  </a:lnTo>
                  <a:lnTo>
                    <a:pt x="310832" y="4505325"/>
                  </a:lnTo>
                  <a:lnTo>
                    <a:pt x="347027" y="4530725"/>
                  </a:lnTo>
                  <a:lnTo>
                    <a:pt x="384810" y="4554220"/>
                  </a:lnTo>
                  <a:lnTo>
                    <a:pt x="423862" y="4575809"/>
                  </a:lnTo>
                  <a:lnTo>
                    <a:pt x="464185" y="4594859"/>
                  </a:lnTo>
                  <a:lnTo>
                    <a:pt x="505777" y="4611687"/>
                  </a:lnTo>
                  <a:lnTo>
                    <a:pt x="548322" y="4626292"/>
                  </a:lnTo>
                  <a:lnTo>
                    <a:pt x="592137" y="4638357"/>
                  </a:lnTo>
                  <a:lnTo>
                    <a:pt x="637222" y="4647882"/>
                  </a:lnTo>
                  <a:lnTo>
                    <a:pt x="682942" y="4654867"/>
                  </a:lnTo>
                  <a:lnTo>
                    <a:pt x="729297" y="4658995"/>
                  </a:lnTo>
                  <a:lnTo>
                    <a:pt x="776605" y="4660265"/>
                  </a:lnTo>
                  <a:lnTo>
                    <a:pt x="5689600" y="4660265"/>
                  </a:lnTo>
                  <a:lnTo>
                    <a:pt x="5736907" y="4658995"/>
                  </a:lnTo>
                  <a:lnTo>
                    <a:pt x="5783580" y="4654867"/>
                  </a:lnTo>
                  <a:lnTo>
                    <a:pt x="5829300" y="4647882"/>
                  </a:lnTo>
                  <a:lnTo>
                    <a:pt x="5874067" y="4638357"/>
                  </a:lnTo>
                  <a:lnTo>
                    <a:pt x="5917882" y="4626292"/>
                  </a:lnTo>
                  <a:lnTo>
                    <a:pt x="5960745" y="4611687"/>
                  </a:lnTo>
                  <a:lnTo>
                    <a:pt x="6002337" y="4594859"/>
                  </a:lnTo>
                  <a:lnTo>
                    <a:pt x="6042659" y="4575809"/>
                  </a:lnTo>
                  <a:lnTo>
                    <a:pt x="6081712" y="4554220"/>
                  </a:lnTo>
                  <a:lnTo>
                    <a:pt x="6119177" y="4530725"/>
                  </a:lnTo>
                  <a:lnTo>
                    <a:pt x="6155372" y="4505325"/>
                  </a:lnTo>
                  <a:lnTo>
                    <a:pt x="6189980" y="4477702"/>
                  </a:lnTo>
                  <a:lnTo>
                    <a:pt x="6223000" y="4448175"/>
                  </a:lnTo>
                  <a:lnTo>
                    <a:pt x="6254114" y="4417059"/>
                  </a:lnTo>
                  <a:lnTo>
                    <a:pt x="6283642" y="4384040"/>
                  </a:lnTo>
                  <a:lnTo>
                    <a:pt x="6311264" y="4349432"/>
                  </a:lnTo>
                  <a:lnTo>
                    <a:pt x="6336664" y="4313237"/>
                  </a:lnTo>
                  <a:lnTo>
                    <a:pt x="6360159" y="4275772"/>
                  </a:lnTo>
                  <a:lnTo>
                    <a:pt x="6381750" y="4236720"/>
                  </a:lnTo>
                  <a:lnTo>
                    <a:pt x="6400800" y="4196397"/>
                  </a:lnTo>
                  <a:lnTo>
                    <a:pt x="6417627" y="4154804"/>
                  </a:lnTo>
                  <a:lnTo>
                    <a:pt x="6432232" y="4111942"/>
                  </a:lnTo>
                  <a:lnTo>
                    <a:pt x="6444297" y="4068127"/>
                  </a:lnTo>
                  <a:lnTo>
                    <a:pt x="6453822" y="4023359"/>
                  </a:lnTo>
                  <a:lnTo>
                    <a:pt x="6460807" y="3977640"/>
                  </a:lnTo>
                  <a:lnTo>
                    <a:pt x="6464934" y="3930967"/>
                  </a:lnTo>
                  <a:lnTo>
                    <a:pt x="6466205" y="3883659"/>
                  </a:lnTo>
                  <a:lnTo>
                    <a:pt x="6466205" y="776604"/>
                  </a:lnTo>
                  <a:lnTo>
                    <a:pt x="6464934" y="729297"/>
                  </a:lnTo>
                  <a:lnTo>
                    <a:pt x="6460807" y="682942"/>
                  </a:lnTo>
                  <a:lnTo>
                    <a:pt x="6453822" y="637222"/>
                  </a:lnTo>
                  <a:lnTo>
                    <a:pt x="6444297" y="592137"/>
                  </a:lnTo>
                  <a:lnTo>
                    <a:pt x="6432232" y="548322"/>
                  </a:lnTo>
                  <a:lnTo>
                    <a:pt x="6417627" y="505777"/>
                  </a:lnTo>
                  <a:lnTo>
                    <a:pt x="6400800" y="464185"/>
                  </a:lnTo>
                  <a:lnTo>
                    <a:pt x="6381750" y="423862"/>
                  </a:lnTo>
                  <a:lnTo>
                    <a:pt x="6360159" y="384810"/>
                  </a:lnTo>
                  <a:lnTo>
                    <a:pt x="6336664" y="347027"/>
                  </a:lnTo>
                  <a:lnTo>
                    <a:pt x="6311264" y="310832"/>
                  </a:lnTo>
                  <a:lnTo>
                    <a:pt x="6283642" y="276225"/>
                  </a:lnTo>
                  <a:lnTo>
                    <a:pt x="6254114" y="243204"/>
                  </a:lnTo>
                  <a:lnTo>
                    <a:pt x="6223000" y="212089"/>
                  </a:lnTo>
                  <a:lnTo>
                    <a:pt x="6189980" y="182562"/>
                  </a:lnTo>
                  <a:lnTo>
                    <a:pt x="6155372" y="155257"/>
                  </a:lnTo>
                  <a:lnTo>
                    <a:pt x="6119177" y="129539"/>
                  </a:lnTo>
                  <a:lnTo>
                    <a:pt x="6081712" y="106044"/>
                  </a:lnTo>
                  <a:lnTo>
                    <a:pt x="6042659" y="84772"/>
                  </a:lnTo>
                  <a:lnTo>
                    <a:pt x="6002337" y="65404"/>
                  </a:lnTo>
                  <a:lnTo>
                    <a:pt x="5960745" y="48577"/>
                  </a:lnTo>
                  <a:lnTo>
                    <a:pt x="5917882" y="33972"/>
                  </a:lnTo>
                  <a:lnTo>
                    <a:pt x="5874067" y="21907"/>
                  </a:lnTo>
                  <a:lnTo>
                    <a:pt x="5829300" y="12382"/>
                  </a:lnTo>
                  <a:lnTo>
                    <a:pt x="5783580" y="5714"/>
                  </a:lnTo>
                  <a:lnTo>
                    <a:pt x="5736907" y="1269"/>
                  </a:lnTo>
                  <a:lnTo>
                    <a:pt x="5689600" y="0"/>
                  </a:lnTo>
                  <a:close/>
                </a:path>
              </a:pathLst>
            </a:custGeom>
            <a:solidFill>
              <a:srgbClr val="FFB800">
                <a:alpha val="9803"/>
              </a:srgbClr>
            </a:solidFill>
          </p:spPr>
          <p:txBody>
            <a:bodyPr wrap="square" lIns="0" tIns="0" rIns="0" bIns="0" rtlCol="0"/>
            <a:lstStyle/>
            <a:p>
              <a:endParaRPr/>
            </a:p>
          </p:txBody>
        </p:sp>
        <p:sp>
          <p:nvSpPr>
            <p:cNvPr id="9" name="object 9"/>
            <p:cNvSpPr/>
            <p:nvPr/>
          </p:nvSpPr>
          <p:spPr>
            <a:xfrm>
              <a:off x="1318894" y="1211897"/>
              <a:ext cx="6466205" cy="4660265"/>
            </a:xfrm>
            <a:custGeom>
              <a:avLst/>
              <a:gdLst/>
              <a:ahLst/>
              <a:cxnLst/>
              <a:rect l="l" t="t" r="r" b="b"/>
              <a:pathLst>
                <a:path w="6466205" h="4660265">
                  <a:moveTo>
                    <a:pt x="0" y="776604"/>
                  </a:moveTo>
                  <a:lnTo>
                    <a:pt x="1270" y="729297"/>
                  </a:lnTo>
                  <a:lnTo>
                    <a:pt x="5715" y="682942"/>
                  </a:lnTo>
                  <a:lnTo>
                    <a:pt x="12382" y="637222"/>
                  </a:lnTo>
                  <a:lnTo>
                    <a:pt x="21907" y="592137"/>
                  </a:lnTo>
                  <a:lnTo>
                    <a:pt x="33972" y="548322"/>
                  </a:lnTo>
                  <a:lnTo>
                    <a:pt x="48577" y="505777"/>
                  </a:lnTo>
                  <a:lnTo>
                    <a:pt x="65405" y="464185"/>
                  </a:lnTo>
                  <a:lnTo>
                    <a:pt x="84772" y="423862"/>
                  </a:lnTo>
                  <a:lnTo>
                    <a:pt x="106045" y="384810"/>
                  </a:lnTo>
                  <a:lnTo>
                    <a:pt x="129540" y="347027"/>
                  </a:lnTo>
                  <a:lnTo>
                    <a:pt x="155257" y="310832"/>
                  </a:lnTo>
                  <a:lnTo>
                    <a:pt x="182562" y="276225"/>
                  </a:lnTo>
                  <a:lnTo>
                    <a:pt x="212090" y="243204"/>
                  </a:lnTo>
                  <a:lnTo>
                    <a:pt x="243205" y="212089"/>
                  </a:lnTo>
                  <a:lnTo>
                    <a:pt x="276225" y="182562"/>
                  </a:lnTo>
                  <a:lnTo>
                    <a:pt x="310832" y="155257"/>
                  </a:lnTo>
                  <a:lnTo>
                    <a:pt x="347027" y="129539"/>
                  </a:lnTo>
                  <a:lnTo>
                    <a:pt x="384810" y="106044"/>
                  </a:lnTo>
                  <a:lnTo>
                    <a:pt x="423862" y="84772"/>
                  </a:lnTo>
                  <a:lnTo>
                    <a:pt x="464185" y="65404"/>
                  </a:lnTo>
                  <a:lnTo>
                    <a:pt x="505777" y="48577"/>
                  </a:lnTo>
                  <a:lnTo>
                    <a:pt x="548322" y="33972"/>
                  </a:lnTo>
                  <a:lnTo>
                    <a:pt x="592137" y="21907"/>
                  </a:lnTo>
                  <a:lnTo>
                    <a:pt x="637222" y="12382"/>
                  </a:lnTo>
                  <a:lnTo>
                    <a:pt x="682942" y="5714"/>
                  </a:lnTo>
                  <a:lnTo>
                    <a:pt x="729297" y="1269"/>
                  </a:lnTo>
                  <a:lnTo>
                    <a:pt x="776605" y="0"/>
                  </a:lnTo>
                  <a:lnTo>
                    <a:pt x="5689600" y="0"/>
                  </a:lnTo>
                  <a:lnTo>
                    <a:pt x="5736907" y="1269"/>
                  </a:lnTo>
                  <a:lnTo>
                    <a:pt x="5783580" y="5714"/>
                  </a:lnTo>
                  <a:lnTo>
                    <a:pt x="5829300" y="12382"/>
                  </a:lnTo>
                  <a:lnTo>
                    <a:pt x="5874067" y="21907"/>
                  </a:lnTo>
                  <a:lnTo>
                    <a:pt x="5917882" y="33972"/>
                  </a:lnTo>
                  <a:lnTo>
                    <a:pt x="5960745" y="48577"/>
                  </a:lnTo>
                  <a:lnTo>
                    <a:pt x="6002337" y="65404"/>
                  </a:lnTo>
                  <a:lnTo>
                    <a:pt x="6042659" y="84772"/>
                  </a:lnTo>
                  <a:lnTo>
                    <a:pt x="6081712" y="106044"/>
                  </a:lnTo>
                  <a:lnTo>
                    <a:pt x="6119177" y="129539"/>
                  </a:lnTo>
                  <a:lnTo>
                    <a:pt x="6155372" y="155257"/>
                  </a:lnTo>
                  <a:lnTo>
                    <a:pt x="6189980" y="182562"/>
                  </a:lnTo>
                  <a:lnTo>
                    <a:pt x="6223000" y="212089"/>
                  </a:lnTo>
                  <a:lnTo>
                    <a:pt x="6254114" y="243204"/>
                  </a:lnTo>
                  <a:lnTo>
                    <a:pt x="6283642" y="276225"/>
                  </a:lnTo>
                  <a:lnTo>
                    <a:pt x="6311264" y="310832"/>
                  </a:lnTo>
                  <a:lnTo>
                    <a:pt x="6336664" y="347027"/>
                  </a:lnTo>
                  <a:lnTo>
                    <a:pt x="6360159" y="384810"/>
                  </a:lnTo>
                  <a:lnTo>
                    <a:pt x="6381750" y="423862"/>
                  </a:lnTo>
                  <a:lnTo>
                    <a:pt x="6400800" y="464185"/>
                  </a:lnTo>
                  <a:lnTo>
                    <a:pt x="6417627" y="505777"/>
                  </a:lnTo>
                  <a:lnTo>
                    <a:pt x="6432232" y="548322"/>
                  </a:lnTo>
                  <a:lnTo>
                    <a:pt x="6444297" y="592137"/>
                  </a:lnTo>
                  <a:lnTo>
                    <a:pt x="6453822" y="637222"/>
                  </a:lnTo>
                  <a:lnTo>
                    <a:pt x="6460807" y="682942"/>
                  </a:lnTo>
                  <a:lnTo>
                    <a:pt x="6464934" y="729297"/>
                  </a:lnTo>
                  <a:lnTo>
                    <a:pt x="6466205" y="776604"/>
                  </a:lnTo>
                  <a:lnTo>
                    <a:pt x="6466205" y="3883659"/>
                  </a:lnTo>
                  <a:lnTo>
                    <a:pt x="6464934" y="3930967"/>
                  </a:lnTo>
                  <a:lnTo>
                    <a:pt x="6460807" y="3977640"/>
                  </a:lnTo>
                  <a:lnTo>
                    <a:pt x="6453822" y="4023359"/>
                  </a:lnTo>
                  <a:lnTo>
                    <a:pt x="6444297" y="4068127"/>
                  </a:lnTo>
                  <a:lnTo>
                    <a:pt x="6432232" y="4111942"/>
                  </a:lnTo>
                  <a:lnTo>
                    <a:pt x="6417627" y="4154804"/>
                  </a:lnTo>
                  <a:lnTo>
                    <a:pt x="6400800" y="4196397"/>
                  </a:lnTo>
                  <a:lnTo>
                    <a:pt x="6381750" y="4236720"/>
                  </a:lnTo>
                  <a:lnTo>
                    <a:pt x="6360159" y="4275772"/>
                  </a:lnTo>
                  <a:lnTo>
                    <a:pt x="6336664" y="4313237"/>
                  </a:lnTo>
                  <a:lnTo>
                    <a:pt x="6311264" y="4349432"/>
                  </a:lnTo>
                  <a:lnTo>
                    <a:pt x="6283642" y="4384040"/>
                  </a:lnTo>
                  <a:lnTo>
                    <a:pt x="6254114" y="4417059"/>
                  </a:lnTo>
                  <a:lnTo>
                    <a:pt x="6223000" y="4448175"/>
                  </a:lnTo>
                  <a:lnTo>
                    <a:pt x="6189980" y="4477702"/>
                  </a:lnTo>
                  <a:lnTo>
                    <a:pt x="6155372" y="4505325"/>
                  </a:lnTo>
                  <a:lnTo>
                    <a:pt x="6119177" y="4530725"/>
                  </a:lnTo>
                  <a:lnTo>
                    <a:pt x="6081712" y="4554220"/>
                  </a:lnTo>
                  <a:lnTo>
                    <a:pt x="6042659" y="4575809"/>
                  </a:lnTo>
                  <a:lnTo>
                    <a:pt x="6002337" y="4594859"/>
                  </a:lnTo>
                  <a:lnTo>
                    <a:pt x="5960745" y="4611687"/>
                  </a:lnTo>
                  <a:lnTo>
                    <a:pt x="5917882" y="4626292"/>
                  </a:lnTo>
                  <a:lnTo>
                    <a:pt x="5874067" y="4638357"/>
                  </a:lnTo>
                  <a:lnTo>
                    <a:pt x="5829300" y="4647882"/>
                  </a:lnTo>
                  <a:lnTo>
                    <a:pt x="5783580" y="4654867"/>
                  </a:lnTo>
                  <a:lnTo>
                    <a:pt x="5736907" y="4658995"/>
                  </a:lnTo>
                  <a:lnTo>
                    <a:pt x="5689600" y="4660265"/>
                  </a:lnTo>
                  <a:lnTo>
                    <a:pt x="776605" y="4660265"/>
                  </a:lnTo>
                  <a:lnTo>
                    <a:pt x="729297" y="4658995"/>
                  </a:lnTo>
                  <a:lnTo>
                    <a:pt x="682942" y="4654867"/>
                  </a:lnTo>
                  <a:lnTo>
                    <a:pt x="637222" y="4647882"/>
                  </a:lnTo>
                  <a:lnTo>
                    <a:pt x="592137" y="4638357"/>
                  </a:lnTo>
                  <a:lnTo>
                    <a:pt x="548322" y="4626292"/>
                  </a:lnTo>
                  <a:lnTo>
                    <a:pt x="505777" y="4611687"/>
                  </a:lnTo>
                  <a:lnTo>
                    <a:pt x="464185" y="4594859"/>
                  </a:lnTo>
                  <a:lnTo>
                    <a:pt x="423862" y="4575809"/>
                  </a:lnTo>
                  <a:lnTo>
                    <a:pt x="384810" y="4554220"/>
                  </a:lnTo>
                  <a:lnTo>
                    <a:pt x="347027" y="4530725"/>
                  </a:lnTo>
                  <a:lnTo>
                    <a:pt x="310832" y="4505325"/>
                  </a:lnTo>
                  <a:lnTo>
                    <a:pt x="276225" y="4477702"/>
                  </a:lnTo>
                  <a:lnTo>
                    <a:pt x="243205" y="4448175"/>
                  </a:lnTo>
                  <a:lnTo>
                    <a:pt x="212090" y="4417059"/>
                  </a:lnTo>
                  <a:lnTo>
                    <a:pt x="182562" y="4384040"/>
                  </a:lnTo>
                  <a:lnTo>
                    <a:pt x="155257" y="4349432"/>
                  </a:lnTo>
                  <a:lnTo>
                    <a:pt x="129540" y="4313237"/>
                  </a:lnTo>
                  <a:lnTo>
                    <a:pt x="106045" y="4275772"/>
                  </a:lnTo>
                  <a:lnTo>
                    <a:pt x="84772" y="4236720"/>
                  </a:lnTo>
                  <a:lnTo>
                    <a:pt x="65405" y="4196397"/>
                  </a:lnTo>
                  <a:lnTo>
                    <a:pt x="48577" y="4154804"/>
                  </a:lnTo>
                  <a:lnTo>
                    <a:pt x="33972" y="4111942"/>
                  </a:lnTo>
                  <a:lnTo>
                    <a:pt x="21907" y="4068127"/>
                  </a:lnTo>
                  <a:lnTo>
                    <a:pt x="12382" y="4023359"/>
                  </a:lnTo>
                  <a:lnTo>
                    <a:pt x="5715" y="3977640"/>
                  </a:lnTo>
                  <a:lnTo>
                    <a:pt x="1270" y="3930967"/>
                  </a:lnTo>
                  <a:lnTo>
                    <a:pt x="0" y="3883659"/>
                  </a:lnTo>
                  <a:lnTo>
                    <a:pt x="0" y="776604"/>
                  </a:lnTo>
                </a:path>
              </a:pathLst>
            </a:custGeom>
            <a:ln w="31750">
              <a:solidFill>
                <a:srgbClr val="FFB800"/>
              </a:solidFill>
            </a:ln>
          </p:spPr>
          <p:txBody>
            <a:bodyPr wrap="square" lIns="0" tIns="0" rIns="0" bIns="0" rtlCol="0"/>
            <a:lstStyle/>
            <a:p>
              <a:endParaRPr/>
            </a:p>
          </p:txBody>
        </p:sp>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a:spLocks noGrp="1"/>
          </p:cNvSpPr>
          <p:nvPr>
            <p:ph type="title"/>
          </p:nvPr>
        </p:nvSpPr>
        <p:spPr>
          <a:xfrm>
            <a:off x="1681797" y="653097"/>
            <a:ext cx="8793480" cy="459740"/>
          </a:xfrm>
          <a:prstGeom prst="rect">
            <a:avLst/>
          </a:prstGeom>
        </p:spPr>
        <p:txBody>
          <a:bodyPr vert="horz" wrap="square" lIns="0" tIns="12700" rIns="0" bIns="0" rtlCol="0">
            <a:spAutoFit/>
          </a:bodyPr>
          <a:lstStyle/>
          <a:p>
            <a:pPr marL="12700">
              <a:lnSpc>
                <a:spcPct val="100000"/>
              </a:lnSpc>
              <a:spcBef>
                <a:spcPts val="100"/>
              </a:spcBef>
            </a:pPr>
            <a:r>
              <a:rPr sz="2850" spc="210" dirty="0">
                <a:solidFill>
                  <a:srgbClr val="000000"/>
                </a:solidFill>
              </a:rPr>
              <a:t>Κρυπτογράφηση/αποκρυπτογράφηση</a:t>
            </a:r>
            <a:r>
              <a:rPr sz="2850" spc="220" dirty="0">
                <a:solidFill>
                  <a:srgbClr val="000000"/>
                </a:solidFill>
              </a:rPr>
              <a:t> </a:t>
            </a:r>
            <a:r>
              <a:rPr sz="2850" spc="170" dirty="0">
                <a:solidFill>
                  <a:srgbClr val="000000"/>
                </a:solidFill>
              </a:rPr>
              <a:t>Feistel</a:t>
            </a:r>
            <a:r>
              <a:rPr sz="2850" spc="220" dirty="0">
                <a:solidFill>
                  <a:srgbClr val="000000"/>
                </a:solidFill>
              </a:rPr>
              <a:t> </a:t>
            </a:r>
            <a:r>
              <a:rPr sz="2850" spc="185" dirty="0">
                <a:solidFill>
                  <a:srgbClr val="000000"/>
                </a:solidFill>
              </a:rPr>
              <a:t>Cipher</a:t>
            </a:r>
            <a:endParaRPr sz="2850"/>
          </a:p>
        </p:txBody>
      </p:sp>
      <p:sp>
        <p:nvSpPr>
          <p:cNvPr id="12" name="object 12"/>
          <p:cNvSpPr txBox="1"/>
          <p:nvPr/>
        </p:nvSpPr>
        <p:spPr>
          <a:xfrm>
            <a:off x="1543685" y="1642109"/>
            <a:ext cx="6006147" cy="4010072"/>
          </a:xfrm>
          <a:prstGeom prst="rect">
            <a:avLst/>
          </a:prstGeom>
        </p:spPr>
        <p:txBody>
          <a:bodyPr vert="horz" wrap="square" lIns="0" tIns="44450" rIns="0" bIns="0" rtlCol="0">
            <a:spAutoFit/>
          </a:bodyPr>
          <a:lstStyle/>
          <a:p>
            <a:pPr marL="12700" marR="1471930">
              <a:lnSpc>
                <a:spcPts val="1060"/>
              </a:lnSpc>
              <a:spcBef>
                <a:spcPts val="350"/>
              </a:spcBef>
            </a:pPr>
            <a:r>
              <a:rPr sz="1100" spc="135" dirty="0">
                <a:latin typeface="Calibri"/>
                <a:cs typeface="Calibri"/>
              </a:rPr>
              <a:t>Η</a:t>
            </a:r>
            <a:r>
              <a:rPr sz="1100" spc="45" dirty="0">
                <a:latin typeface="Calibri"/>
                <a:cs typeface="Calibri"/>
              </a:rPr>
              <a:t> </a:t>
            </a:r>
            <a:r>
              <a:rPr sz="1100" spc="100" dirty="0">
                <a:latin typeface="Calibri"/>
                <a:cs typeface="Calibri"/>
              </a:rPr>
              <a:t>ακριβής</a:t>
            </a:r>
            <a:r>
              <a:rPr sz="1100" spc="55" dirty="0">
                <a:latin typeface="Calibri"/>
                <a:cs typeface="Calibri"/>
              </a:rPr>
              <a:t> </a:t>
            </a:r>
            <a:r>
              <a:rPr sz="1100" spc="105" dirty="0">
                <a:latin typeface="Calibri"/>
                <a:cs typeface="Calibri"/>
              </a:rPr>
              <a:t>υλοποίηση</a:t>
            </a:r>
            <a:r>
              <a:rPr sz="1100" spc="50" dirty="0">
                <a:latin typeface="Calibri"/>
                <a:cs typeface="Calibri"/>
              </a:rPr>
              <a:t> </a:t>
            </a:r>
            <a:r>
              <a:rPr sz="1100" spc="100" dirty="0">
                <a:latin typeface="Calibri"/>
                <a:cs typeface="Calibri"/>
              </a:rPr>
              <a:t>ενός</a:t>
            </a:r>
            <a:r>
              <a:rPr sz="1100" spc="45" dirty="0">
                <a:latin typeface="Calibri"/>
                <a:cs typeface="Calibri"/>
              </a:rPr>
              <a:t> </a:t>
            </a:r>
            <a:r>
              <a:rPr sz="1100" spc="100" dirty="0">
                <a:latin typeface="Calibri"/>
                <a:cs typeface="Calibri"/>
              </a:rPr>
              <a:t>δικτύου</a:t>
            </a:r>
            <a:r>
              <a:rPr sz="1100" spc="50" dirty="0">
                <a:latin typeface="Calibri"/>
                <a:cs typeface="Calibri"/>
              </a:rPr>
              <a:t> </a:t>
            </a:r>
            <a:r>
              <a:rPr sz="1100" spc="75" dirty="0">
                <a:latin typeface="Calibri"/>
                <a:cs typeface="Calibri"/>
              </a:rPr>
              <a:t>Feistel</a:t>
            </a:r>
            <a:r>
              <a:rPr sz="1100" spc="55" dirty="0">
                <a:latin typeface="Calibri"/>
                <a:cs typeface="Calibri"/>
              </a:rPr>
              <a:t> </a:t>
            </a:r>
            <a:r>
              <a:rPr sz="1100" spc="100" dirty="0">
                <a:latin typeface="Calibri"/>
                <a:cs typeface="Calibri"/>
              </a:rPr>
              <a:t>προαπαιτεί</a:t>
            </a:r>
            <a:r>
              <a:rPr sz="1100" spc="55" dirty="0">
                <a:latin typeface="Calibri"/>
                <a:cs typeface="Calibri"/>
              </a:rPr>
              <a:t> </a:t>
            </a:r>
            <a:r>
              <a:rPr sz="1100" spc="100" dirty="0">
                <a:latin typeface="Calibri"/>
                <a:cs typeface="Calibri"/>
              </a:rPr>
              <a:t>την</a:t>
            </a:r>
            <a:r>
              <a:rPr sz="1100" spc="45" dirty="0">
                <a:latin typeface="Calibri"/>
                <a:cs typeface="Calibri"/>
              </a:rPr>
              <a:t> </a:t>
            </a:r>
            <a:r>
              <a:rPr sz="1100" spc="100" dirty="0">
                <a:latin typeface="Calibri"/>
                <a:cs typeface="Calibri"/>
              </a:rPr>
              <a:t>επιλογή</a:t>
            </a:r>
            <a:r>
              <a:rPr sz="1100" spc="50" dirty="0">
                <a:latin typeface="Calibri"/>
                <a:cs typeface="Calibri"/>
              </a:rPr>
              <a:t> </a:t>
            </a:r>
            <a:r>
              <a:rPr sz="1100" spc="110" dirty="0">
                <a:latin typeface="Calibri"/>
                <a:cs typeface="Calibri"/>
              </a:rPr>
              <a:t>των</a:t>
            </a:r>
            <a:r>
              <a:rPr sz="1100" spc="50" dirty="0">
                <a:latin typeface="Calibri"/>
                <a:cs typeface="Calibri"/>
              </a:rPr>
              <a:t> </a:t>
            </a:r>
            <a:r>
              <a:rPr sz="1100" spc="110" dirty="0">
                <a:latin typeface="Calibri"/>
                <a:cs typeface="Calibri"/>
              </a:rPr>
              <a:t>ακόλουθων </a:t>
            </a:r>
            <a:r>
              <a:rPr sz="1100" spc="-235" dirty="0">
                <a:latin typeface="Calibri"/>
                <a:cs typeface="Calibri"/>
              </a:rPr>
              <a:t> </a:t>
            </a:r>
            <a:r>
              <a:rPr sz="1100" spc="110" dirty="0">
                <a:latin typeface="Calibri"/>
                <a:cs typeface="Calibri"/>
              </a:rPr>
              <a:t>παραμέτρων</a:t>
            </a:r>
            <a:r>
              <a:rPr sz="1100" spc="40" dirty="0">
                <a:latin typeface="Calibri"/>
                <a:cs typeface="Calibri"/>
              </a:rPr>
              <a:t> </a:t>
            </a:r>
            <a:r>
              <a:rPr sz="1100" spc="90" dirty="0">
                <a:latin typeface="Calibri"/>
                <a:cs typeface="Calibri"/>
              </a:rPr>
              <a:t>και</a:t>
            </a:r>
            <a:r>
              <a:rPr sz="1100" spc="50" dirty="0">
                <a:latin typeface="Calibri"/>
                <a:cs typeface="Calibri"/>
              </a:rPr>
              <a:t> </a:t>
            </a:r>
            <a:r>
              <a:rPr sz="1100" spc="100" dirty="0">
                <a:latin typeface="Calibri"/>
                <a:cs typeface="Calibri"/>
              </a:rPr>
              <a:t>χαρακτηριστικών/</a:t>
            </a:r>
            <a:endParaRPr sz="1100" dirty="0">
              <a:latin typeface="Calibri"/>
              <a:cs typeface="Calibri"/>
            </a:endParaRPr>
          </a:p>
          <a:p>
            <a:pPr>
              <a:lnSpc>
                <a:spcPct val="100000"/>
              </a:lnSpc>
            </a:pPr>
            <a:endParaRPr sz="1100" dirty="0">
              <a:latin typeface="Calibri"/>
              <a:cs typeface="Calibri"/>
            </a:endParaRPr>
          </a:p>
          <a:p>
            <a:pPr marL="355600" indent="-342900">
              <a:lnSpc>
                <a:spcPct val="100000"/>
              </a:lnSpc>
              <a:spcBef>
                <a:spcPts val="5"/>
              </a:spcBef>
              <a:buClr>
                <a:srgbClr val="FFB800"/>
              </a:buClr>
              <a:buSzPct val="127272"/>
              <a:buFont typeface="Arial"/>
              <a:buChar char="•"/>
              <a:tabLst>
                <a:tab pos="354965" algn="l"/>
                <a:tab pos="355600" algn="l"/>
              </a:tabLst>
            </a:pPr>
            <a:r>
              <a:rPr sz="1100" b="1" spc="80" dirty="0">
                <a:latin typeface="Calibri"/>
                <a:cs typeface="Calibri"/>
              </a:rPr>
              <a:t>μέγεθος</a:t>
            </a:r>
            <a:r>
              <a:rPr sz="1100" b="1" spc="40" dirty="0">
                <a:latin typeface="Calibri"/>
                <a:cs typeface="Calibri"/>
              </a:rPr>
              <a:t> </a:t>
            </a:r>
            <a:r>
              <a:rPr sz="1100" b="1" spc="85" dirty="0">
                <a:latin typeface="Calibri"/>
                <a:cs typeface="Calibri"/>
              </a:rPr>
              <a:t>μπλοκ</a:t>
            </a:r>
            <a:r>
              <a:rPr sz="1100" b="1" spc="50" dirty="0">
                <a:latin typeface="Calibri"/>
                <a:cs typeface="Calibri"/>
              </a:rPr>
              <a:t> </a:t>
            </a:r>
            <a:r>
              <a:rPr sz="1100" spc="85" dirty="0">
                <a:latin typeface="Calibri"/>
                <a:cs typeface="Calibri"/>
              </a:rPr>
              <a:t>η</a:t>
            </a:r>
            <a:r>
              <a:rPr sz="1100" spc="40" dirty="0">
                <a:latin typeface="Calibri"/>
                <a:cs typeface="Calibri"/>
              </a:rPr>
              <a:t> </a:t>
            </a:r>
            <a:r>
              <a:rPr sz="1100" spc="80" dirty="0">
                <a:latin typeface="Calibri"/>
                <a:cs typeface="Calibri"/>
              </a:rPr>
              <a:t>αύξηση</a:t>
            </a:r>
            <a:r>
              <a:rPr sz="1100" spc="40" dirty="0">
                <a:latin typeface="Calibri"/>
                <a:cs typeface="Calibri"/>
              </a:rPr>
              <a:t> </a:t>
            </a:r>
            <a:r>
              <a:rPr sz="1100" spc="75" dirty="0">
                <a:latin typeface="Calibri"/>
                <a:cs typeface="Calibri"/>
              </a:rPr>
              <a:t>του</a:t>
            </a:r>
            <a:r>
              <a:rPr sz="1100" spc="45" dirty="0">
                <a:latin typeface="Calibri"/>
                <a:cs typeface="Calibri"/>
              </a:rPr>
              <a:t> </a:t>
            </a:r>
            <a:r>
              <a:rPr sz="1100" spc="75" dirty="0">
                <a:latin typeface="Calibri"/>
                <a:cs typeface="Calibri"/>
              </a:rPr>
              <a:t>μεγέθους</a:t>
            </a:r>
            <a:r>
              <a:rPr sz="1100" spc="40" dirty="0">
                <a:latin typeface="Calibri"/>
                <a:cs typeface="Calibri"/>
              </a:rPr>
              <a:t> </a:t>
            </a:r>
            <a:r>
              <a:rPr sz="1100" spc="70" dirty="0">
                <a:latin typeface="Calibri"/>
                <a:cs typeface="Calibri"/>
              </a:rPr>
              <a:t>βελτιώνει</a:t>
            </a:r>
            <a:r>
              <a:rPr sz="1100" spc="45" dirty="0">
                <a:latin typeface="Calibri"/>
                <a:cs typeface="Calibri"/>
              </a:rPr>
              <a:t> </a:t>
            </a:r>
            <a:r>
              <a:rPr sz="1100" spc="75" dirty="0">
                <a:latin typeface="Calibri"/>
                <a:cs typeface="Calibri"/>
              </a:rPr>
              <a:t>την</a:t>
            </a:r>
            <a:r>
              <a:rPr sz="1100" spc="40" dirty="0">
                <a:latin typeface="Calibri"/>
                <a:cs typeface="Calibri"/>
              </a:rPr>
              <a:t> </a:t>
            </a:r>
            <a:r>
              <a:rPr sz="1100" spc="80" dirty="0">
                <a:latin typeface="Calibri"/>
                <a:cs typeface="Calibri"/>
              </a:rPr>
              <a:t>ασφάλεια</a:t>
            </a:r>
            <a:r>
              <a:rPr sz="1100" spc="45" dirty="0">
                <a:latin typeface="Calibri"/>
                <a:cs typeface="Calibri"/>
              </a:rPr>
              <a:t> </a:t>
            </a:r>
            <a:r>
              <a:rPr sz="1100" spc="80" dirty="0">
                <a:latin typeface="Calibri"/>
                <a:cs typeface="Calibri"/>
              </a:rPr>
              <a:t>αλλά</a:t>
            </a:r>
            <a:r>
              <a:rPr sz="1100" spc="50" dirty="0">
                <a:latin typeface="Calibri"/>
                <a:cs typeface="Calibri"/>
              </a:rPr>
              <a:t> </a:t>
            </a:r>
            <a:r>
              <a:rPr sz="1100" spc="75" dirty="0">
                <a:latin typeface="Calibri"/>
                <a:cs typeface="Calibri"/>
              </a:rPr>
              <a:t>επιβραδύνει</a:t>
            </a:r>
            <a:r>
              <a:rPr sz="1100" spc="45" dirty="0">
                <a:latin typeface="Calibri"/>
                <a:cs typeface="Calibri"/>
              </a:rPr>
              <a:t> </a:t>
            </a:r>
            <a:r>
              <a:rPr sz="1100" spc="65" dirty="0">
                <a:latin typeface="Calibri"/>
                <a:cs typeface="Calibri"/>
              </a:rPr>
              <a:t>την</a:t>
            </a:r>
            <a:r>
              <a:rPr sz="1100" spc="15" dirty="0">
                <a:latin typeface="Calibri"/>
                <a:cs typeface="Calibri"/>
              </a:rPr>
              <a:t> </a:t>
            </a:r>
            <a:r>
              <a:rPr sz="1100" spc="70" dirty="0">
                <a:latin typeface="Calibri"/>
                <a:cs typeface="Calibri"/>
              </a:rPr>
              <a:t>κρυπτογράφηση</a:t>
            </a:r>
            <a:endParaRPr sz="1100" dirty="0">
              <a:latin typeface="Calibri"/>
              <a:cs typeface="Calibri"/>
            </a:endParaRPr>
          </a:p>
          <a:p>
            <a:pPr>
              <a:lnSpc>
                <a:spcPct val="100000"/>
              </a:lnSpc>
              <a:spcBef>
                <a:spcPts val="10"/>
              </a:spcBef>
              <a:buClr>
                <a:srgbClr val="FFB800"/>
              </a:buClr>
              <a:buFont typeface="Arial"/>
              <a:buChar char="•"/>
            </a:pPr>
            <a:endParaRPr sz="1300" dirty="0">
              <a:latin typeface="Calibri"/>
              <a:cs typeface="Calibri"/>
            </a:endParaRPr>
          </a:p>
          <a:p>
            <a:pPr marL="355600" marR="1203325" indent="-342900">
              <a:lnSpc>
                <a:spcPct val="79200"/>
              </a:lnSpc>
              <a:spcBef>
                <a:spcPts val="5"/>
              </a:spcBef>
              <a:buClr>
                <a:srgbClr val="FFB800"/>
              </a:buClr>
              <a:buSzPct val="127272"/>
              <a:buFont typeface="Arial"/>
              <a:buChar char="•"/>
              <a:tabLst>
                <a:tab pos="354965" algn="l"/>
                <a:tab pos="355600" algn="l"/>
              </a:tabLst>
            </a:pPr>
            <a:r>
              <a:rPr sz="1100" b="1" spc="85" dirty="0">
                <a:latin typeface="Calibri"/>
                <a:cs typeface="Calibri"/>
              </a:rPr>
              <a:t>Μέγεθος</a:t>
            </a:r>
            <a:r>
              <a:rPr sz="1100" b="1" spc="35" dirty="0">
                <a:latin typeface="Calibri"/>
                <a:cs typeface="Calibri"/>
              </a:rPr>
              <a:t> </a:t>
            </a:r>
            <a:r>
              <a:rPr sz="1100" b="1" spc="70" dirty="0">
                <a:latin typeface="Calibri"/>
                <a:cs typeface="Calibri"/>
              </a:rPr>
              <a:t>κλειδιού</a:t>
            </a:r>
            <a:r>
              <a:rPr sz="1100" b="1" spc="40" dirty="0">
                <a:latin typeface="Calibri"/>
                <a:cs typeface="Calibri"/>
              </a:rPr>
              <a:t> </a:t>
            </a:r>
            <a:r>
              <a:rPr sz="1100" b="1" spc="50" dirty="0">
                <a:latin typeface="Calibri"/>
                <a:cs typeface="Calibri"/>
              </a:rPr>
              <a:t>-</a:t>
            </a:r>
            <a:r>
              <a:rPr sz="1100" b="1" spc="40" dirty="0">
                <a:latin typeface="Calibri"/>
                <a:cs typeface="Calibri"/>
              </a:rPr>
              <a:t> </a:t>
            </a:r>
            <a:r>
              <a:rPr sz="1100" spc="85" dirty="0">
                <a:latin typeface="Calibri"/>
                <a:cs typeface="Calibri"/>
              </a:rPr>
              <a:t>η</a:t>
            </a:r>
            <a:r>
              <a:rPr sz="1100" spc="40" dirty="0">
                <a:latin typeface="Calibri"/>
                <a:cs typeface="Calibri"/>
              </a:rPr>
              <a:t> </a:t>
            </a:r>
            <a:r>
              <a:rPr sz="1100" spc="80" dirty="0">
                <a:latin typeface="Calibri"/>
                <a:cs typeface="Calibri"/>
              </a:rPr>
              <a:t>αύξηση</a:t>
            </a:r>
            <a:r>
              <a:rPr sz="1100" spc="35" dirty="0">
                <a:latin typeface="Calibri"/>
                <a:cs typeface="Calibri"/>
              </a:rPr>
              <a:t> </a:t>
            </a:r>
            <a:r>
              <a:rPr sz="1100" spc="75" dirty="0">
                <a:latin typeface="Calibri"/>
                <a:cs typeface="Calibri"/>
              </a:rPr>
              <a:t>του</a:t>
            </a:r>
            <a:r>
              <a:rPr sz="1100" spc="40" dirty="0">
                <a:latin typeface="Calibri"/>
                <a:cs typeface="Calibri"/>
              </a:rPr>
              <a:t> </a:t>
            </a:r>
            <a:r>
              <a:rPr sz="1100" spc="75" dirty="0">
                <a:latin typeface="Calibri"/>
                <a:cs typeface="Calibri"/>
              </a:rPr>
              <a:t>μεγέθους</a:t>
            </a:r>
            <a:r>
              <a:rPr sz="1100" spc="40" dirty="0">
                <a:latin typeface="Calibri"/>
                <a:cs typeface="Calibri"/>
              </a:rPr>
              <a:t> </a:t>
            </a:r>
            <a:r>
              <a:rPr sz="1100" spc="70" dirty="0">
                <a:latin typeface="Calibri"/>
                <a:cs typeface="Calibri"/>
              </a:rPr>
              <a:t>βελτιώνει</a:t>
            </a:r>
            <a:r>
              <a:rPr sz="1100" spc="40" dirty="0">
                <a:latin typeface="Calibri"/>
                <a:cs typeface="Calibri"/>
              </a:rPr>
              <a:t> </a:t>
            </a:r>
            <a:r>
              <a:rPr sz="1100" spc="75" dirty="0">
                <a:latin typeface="Calibri"/>
                <a:cs typeface="Calibri"/>
              </a:rPr>
              <a:t>την</a:t>
            </a:r>
            <a:r>
              <a:rPr sz="1100" spc="35" dirty="0">
                <a:latin typeface="Calibri"/>
                <a:cs typeface="Calibri"/>
              </a:rPr>
              <a:t> </a:t>
            </a:r>
            <a:r>
              <a:rPr sz="1100" spc="75" dirty="0">
                <a:latin typeface="Calibri"/>
                <a:cs typeface="Calibri"/>
              </a:rPr>
              <a:t>ασφάλεια,</a:t>
            </a:r>
            <a:r>
              <a:rPr sz="1100" spc="45" dirty="0">
                <a:latin typeface="Calibri"/>
                <a:cs typeface="Calibri"/>
              </a:rPr>
              <a:t> </a:t>
            </a:r>
            <a:r>
              <a:rPr sz="1100" spc="75" dirty="0">
                <a:latin typeface="Calibri"/>
                <a:cs typeface="Calibri"/>
              </a:rPr>
              <a:t>δυσκολεύει</a:t>
            </a:r>
            <a:r>
              <a:rPr sz="1100" spc="40" dirty="0">
                <a:latin typeface="Calibri"/>
                <a:cs typeface="Calibri"/>
              </a:rPr>
              <a:t> </a:t>
            </a:r>
            <a:r>
              <a:rPr sz="1100" spc="75" dirty="0">
                <a:latin typeface="Calibri"/>
                <a:cs typeface="Calibri"/>
              </a:rPr>
              <a:t>την </a:t>
            </a:r>
            <a:r>
              <a:rPr sz="1100" spc="-235" dirty="0">
                <a:latin typeface="Calibri"/>
                <a:cs typeface="Calibri"/>
              </a:rPr>
              <a:t> </a:t>
            </a:r>
            <a:r>
              <a:rPr sz="1100" spc="70" dirty="0">
                <a:latin typeface="Calibri"/>
                <a:cs typeface="Calibri"/>
              </a:rPr>
              <a:t>εξαντλητική</a:t>
            </a:r>
            <a:r>
              <a:rPr sz="1100" spc="30" dirty="0">
                <a:latin typeface="Calibri"/>
                <a:cs typeface="Calibri"/>
              </a:rPr>
              <a:t> </a:t>
            </a:r>
            <a:r>
              <a:rPr sz="1100" spc="80" dirty="0">
                <a:latin typeface="Calibri"/>
                <a:cs typeface="Calibri"/>
              </a:rPr>
              <a:t>αναζήτηση</a:t>
            </a:r>
            <a:r>
              <a:rPr sz="1100" spc="35" dirty="0">
                <a:latin typeface="Calibri"/>
                <a:cs typeface="Calibri"/>
              </a:rPr>
              <a:t> </a:t>
            </a:r>
            <a:r>
              <a:rPr sz="1100" spc="65" dirty="0">
                <a:latin typeface="Calibri"/>
                <a:cs typeface="Calibri"/>
              </a:rPr>
              <a:t>κλειδιού,</a:t>
            </a:r>
            <a:r>
              <a:rPr sz="1100" spc="35" dirty="0">
                <a:latin typeface="Calibri"/>
                <a:cs typeface="Calibri"/>
              </a:rPr>
              <a:t> </a:t>
            </a:r>
            <a:r>
              <a:rPr sz="1100" spc="80" dirty="0">
                <a:latin typeface="Calibri"/>
                <a:cs typeface="Calibri"/>
              </a:rPr>
              <a:t>αλλά</a:t>
            </a:r>
            <a:r>
              <a:rPr sz="1100" spc="45" dirty="0">
                <a:latin typeface="Calibri"/>
                <a:cs typeface="Calibri"/>
              </a:rPr>
              <a:t> </a:t>
            </a:r>
            <a:r>
              <a:rPr sz="1100" spc="75" dirty="0">
                <a:latin typeface="Calibri"/>
                <a:cs typeface="Calibri"/>
              </a:rPr>
              <a:t>μπορεί</a:t>
            </a:r>
            <a:r>
              <a:rPr sz="1100" spc="40" dirty="0">
                <a:latin typeface="Calibri"/>
                <a:cs typeface="Calibri"/>
              </a:rPr>
              <a:t> </a:t>
            </a:r>
            <a:r>
              <a:rPr sz="1100" spc="80" dirty="0">
                <a:latin typeface="Calibri"/>
                <a:cs typeface="Calibri"/>
              </a:rPr>
              <a:t>να</a:t>
            </a:r>
            <a:r>
              <a:rPr sz="1100" spc="35" dirty="0">
                <a:latin typeface="Calibri"/>
                <a:cs typeface="Calibri"/>
              </a:rPr>
              <a:t> </a:t>
            </a:r>
            <a:r>
              <a:rPr sz="1100" spc="75" dirty="0">
                <a:latin typeface="Calibri"/>
                <a:cs typeface="Calibri"/>
              </a:rPr>
              <a:t>επιβραδύνει</a:t>
            </a:r>
            <a:r>
              <a:rPr sz="1100" spc="40" dirty="0">
                <a:latin typeface="Calibri"/>
                <a:cs typeface="Calibri"/>
              </a:rPr>
              <a:t> </a:t>
            </a:r>
            <a:r>
              <a:rPr sz="1100" spc="75" dirty="0">
                <a:latin typeface="Calibri"/>
                <a:cs typeface="Calibri"/>
              </a:rPr>
              <a:t>την</a:t>
            </a:r>
            <a:r>
              <a:rPr sz="1100" spc="30" dirty="0">
                <a:latin typeface="Calibri"/>
                <a:cs typeface="Calibri"/>
              </a:rPr>
              <a:t> </a:t>
            </a:r>
            <a:r>
              <a:rPr sz="1100" spc="80" dirty="0">
                <a:latin typeface="Calibri"/>
                <a:cs typeface="Calibri"/>
              </a:rPr>
              <a:t>κρυπτογράφηση</a:t>
            </a:r>
            <a:endParaRPr sz="1100" dirty="0">
              <a:latin typeface="Calibri"/>
              <a:cs typeface="Calibri"/>
            </a:endParaRPr>
          </a:p>
          <a:p>
            <a:pPr>
              <a:lnSpc>
                <a:spcPct val="100000"/>
              </a:lnSpc>
              <a:spcBef>
                <a:spcPts val="10"/>
              </a:spcBef>
              <a:buClr>
                <a:srgbClr val="FFB800"/>
              </a:buClr>
              <a:buFont typeface="Arial"/>
              <a:buChar char="•"/>
            </a:pPr>
            <a:endParaRPr sz="1300" dirty="0">
              <a:latin typeface="Calibri"/>
              <a:cs typeface="Calibri"/>
            </a:endParaRPr>
          </a:p>
          <a:p>
            <a:pPr marL="355600" marR="1977389" indent="-342900">
              <a:lnSpc>
                <a:spcPts val="1060"/>
              </a:lnSpc>
              <a:buClr>
                <a:srgbClr val="FFB800"/>
              </a:buClr>
              <a:buSzPct val="127272"/>
              <a:buFont typeface="Arial"/>
              <a:buChar char="•"/>
              <a:tabLst>
                <a:tab pos="354965" algn="l"/>
                <a:tab pos="355600" algn="l"/>
              </a:tabLst>
            </a:pPr>
            <a:r>
              <a:rPr sz="1100" b="1" spc="80" dirty="0">
                <a:latin typeface="Calibri"/>
                <a:cs typeface="Calibri"/>
              </a:rPr>
              <a:t>αριθμός</a:t>
            </a:r>
            <a:r>
              <a:rPr sz="1100" b="1" spc="35" dirty="0">
                <a:latin typeface="Calibri"/>
                <a:cs typeface="Calibri"/>
              </a:rPr>
              <a:t> </a:t>
            </a:r>
            <a:r>
              <a:rPr sz="1100" b="1" spc="85" dirty="0">
                <a:latin typeface="Calibri"/>
                <a:cs typeface="Calibri"/>
              </a:rPr>
              <a:t>γύρων</a:t>
            </a:r>
            <a:r>
              <a:rPr sz="1100" b="1" spc="40" dirty="0">
                <a:latin typeface="Calibri"/>
                <a:cs typeface="Calibri"/>
              </a:rPr>
              <a:t> </a:t>
            </a:r>
            <a:r>
              <a:rPr sz="1100" spc="85" dirty="0">
                <a:latin typeface="Calibri"/>
                <a:cs typeface="Calibri"/>
              </a:rPr>
              <a:t>η</a:t>
            </a:r>
            <a:r>
              <a:rPr sz="1100" spc="40" dirty="0">
                <a:latin typeface="Calibri"/>
                <a:cs typeface="Calibri"/>
              </a:rPr>
              <a:t> </a:t>
            </a:r>
            <a:r>
              <a:rPr sz="1100" spc="80" dirty="0">
                <a:latin typeface="Calibri"/>
                <a:cs typeface="Calibri"/>
              </a:rPr>
              <a:t>αύξηση</a:t>
            </a:r>
            <a:r>
              <a:rPr sz="1100" spc="30" dirty="0">
                <a:latin typeface="Calibri"/>
                <a:cs typeface="Calibri"/>
              </a:rPr>
              <a:t> </a:t>
            </a:r>
            <a:r>
              <a:rPr sz="1100" spc="75" dirty="0">
                <a:latin typeface="Calibri"/>
                <a:cs typeface="Calibri"/>
              </a:rPr>
              <a:t>του</a:t>
            </a:r>
            <a:r>
              <a:rPr sz="1100" spc="35" dirty="0">
                <a:latin typeface="Calibri"/>
                <a:cs typeface="Calibri"/>
              </a:rPr>
              <a:t> </a:t>
            </a:r>
            <a:r>
              <a:rPr sz="1100" spc="80" dirty="0">
                <a:latin typeface="Calibri"/>
                <a:cs typeface="Calibri"/>
              </a:rPr>
              <a:t>αριθμού</a:t>
            </a:r>
            <a:r>
              <a:rPr sz="1100" spc="40" dirty="0">
                <a:latin typeface="Calibri"/>
                <a:cs typeface="Calibri"/>
              </a:rPr>
              <a:t> </a:t>
            </a:r>
            <a:r>
              <a:rPr sz="1100" spc="70" dirty="0">
                <a:latin typeface="Calibri"/>
                <a:cs typeface="Calibri"/>
              </a:rPr>
              <a:t>βελτιώνει</a:t>
            </a:r>
            <a:r>
              <a:rPr sz="1100" spc="35" dirty="0">
                <a:latin typeface="Calibri"/>
                <a:cs typeface="Calibri"/>
              </a:rPr>
              <a:t> </a:t>
            </a:r>
            <a:r>
              <a:rPr sz="1100" spc="75" dirty="0">
                <a:latin typeface="Calibri"/>
                <a:cs typeface="Calibri"/>
              </a:rPr>
              <a:t>την</a:t>
            </a:r>
            <a:r>
              <a:rPr sz="1100" spc="30" dirty="0">
                <a:latin typeface="Calibri"/>
                <a:cs typeface="Calibri"/>
              </a:rPr>
              <a:t> </a:t>
            </a:r>
            <a:r>
              <a:rPr sz="1100" spc="75" dirty="0">
                <a:latin typeface="Calibri"/>
                <a:cs typeface="Calibri"/>
              </a:rPr>
              <a:t>ασφάλεια,</a:t>
            </a:r>
            <a:r>
              <a:rPr sz="1100" spc="45" dirty="0">
                <a:latin typeface="Calibri"/>
                <a:cs typeface="Calibri"/>
              </a:rPr>
              <a:t> </a:t>
            </a:r>
            <a:r>
              <a:rPr sz="1100" spc="80" dirty="0">
                <a:latin typeface="Calibri"/>
                <a:cs typeface="Calibri"/>
              </a:rPr>
              <a:t>αλλά</a:t>
            </a:r>
            <a:r>
              <a:rPr sz="1100" spc="40" dirty="0">
                <a:latin typeface="Calibri"/>
                <a:cs typeface="Calibri"/>
              </a:rPr>
              <a:t> </a:t>
            </a:r>
            <a:r>
              <a:rPr sz="1100" spc="75" dirty="0">
                <a:latin typeface="Calibri"/>
                <a:cs typeface="Calibri"/>
              </a:rPr>
              <a:t>την </a:t>
            </a:r>
            <a:r>
              <a:rPr sz="1100" spc="-235" dirty="0">
                <a:latin typeface="Calibri"/>
                <a:cs typeface="Calibri"/>
              </a:rPr>
              <a:t> </a:t>
            </a:r>
            <a:r>
              <a:rPr sz="1100" spc="80" dirty="0">
                <a:latin typeface="Calibri"/>
                <a:cs typeface="Calibri"/>
              </a:rPr>
              <a:t>κρυπτογράφηση</a:t>
            </a:r>
            <a:endParaRPr sz="1100" dirty="0">
              <a:latin typeface="Calibri"/>
              <a:cs typeface="Calibri"/>
            </a:endParaRPr>
          </a:p>
          <a:p>
            <a:pPr>
              <a:lnSpc>
                <a:spcPct val="100000"/>
              </a:lnSpc>
              <a:spcBef>
                <a:spcPts val="5"/>
              </a:spcBef>
              <a:buClr>
                <a:srgbClr val="FFB800"/>
              </a:buClr>
              <a:buFont typeface="Arial"/>
              <a:buChar char="•"/>
            </a:pPr>
            <a:endParaRPr sz="1300" dirty="0">
              <a:latin typeface="Calibri"/>
              <a:cs typeface="Calibri"/>
            </a:endParaRPr>
          </a:p>
          <a:p>
            <a:pPr marL="355600" marR="1473835" indent="-342900">
              <a:lnSpc>
                <a:spcPts val="1060"/>
              </a:lnSpc>
              <a:buClr>
                <a:srgbClr val="FFB800"/>
              </a:buClr>
              <a:buSzPct val="127272"/>
              <a:buFont typeface="Arial"/>
              <a:buChar char="•"/>
              <a:tabLst>
                <a:tab pos="354965" algn="l"/>
                <a:tab pos="355600" algn="l"/>
              </a:tabLst>
            </a:pPr>
            <a:r>
              <a:rPr sz="1100" spc="75" dirty="0">
                <a:latin typeface="Calibri"/>
                <a:cs typeface="Calibri"/>
              </a:rPr>
              <a:t>αλγόριθμος </a:t>
            </a:r>
            <a:r>
              <a:rPr sz="1100" b="1" spc="75" dirty="0">
                <a:latin typeface="Calibri"/>
                <a:cs typeface="Calibri"/>
              </a:rPr>
              <a:t>δημιουργίας υποκλειδιών </a:t>
            </a:r>
            <a:r>
              <a:rPr sz="1100" spc="85" dirty="0">
                <a:latin typeface="Calibri"/>
                <a:cs typeface="Calibri"/>
              </a:rPr>
              <a:t>η </a:t>
            </a:r>
            <a:r>
              <a:rPr sz="1100" spc="75" dirty="0">
                <a:latin typeface="Calibri"/>
                <a:cs typeface="Calibri"/>
              </a:rPr>
              <a:t>μεγαλύτερη </a:t>
            </a:r>
            <a:r>
              <a:rPr sz="1100" spc="80" dirty="0">
                <a:latin typeface="Calibri"/>
                <a:cs typeface="Calibri"/>
              </a:rPr>
              <a:t>πολυπλοκότητα </a:t>
            </a:r>
            <a:r>
              <a:rPr sz="1100" spc="75" dirty="0">
                <a:latin typeface="Calibri"/>
                <a:cs typeface="Calibri"/>
              </a:rPr>
              <a:t>μπορεί </a:t>
            </a:r>
            <a:r>
              <a:rPr sz="1100" spc="80" dirty="0">
                <a:latin typeface="Calibri"/>
                <a:cs typeface="Calibri"/>
              </a:rPr>
              <a:t>να </a:t>
            </a:r>
            <a:r>
              <a:rPr sz="1100" spc="85" dirty="0">
                <a:latin typeface="Calibri"/>
                <a:cs typeface="Calibri"/>
              </a:rPr>
              <a:t> </a:t>
            </a:r>
            <a:r>
              <a:rPr sz="1100" spc="70" dirty="0">
                <a:latin typeface="Calibri"/>
                <a:cs typeface="Calibri"/>
              </a:rPr>
              <a:t>παράγει/κάνει</a:t>
            </a:r>
            <a:r>
              <a:rPr sz="1100" spc="40" dirty="0">
                <a:latin typeface="Calibri"/>
                <a:cs typeface="Calibri"/>
              </a:rPr>
              <a:t> </a:t>
            </a:r>
            <a:r>
              <a:rPr sz="1100" spc="75" dirty="0">
                <a:latin typeface="Calibri"/>
                <a:cs typeface="Calibri"/>
              </a:rPr>
              <a:t>την</a:t>
            </a:r>
            <a:r>
              <a:rPr sz="1100" spc="40" dirty="0">
                <a:latin typeface="Calibri"/>
                <a:cs typeface="Calibri"/>
              </a:rPr>
              <a:t> </a:t>
            </a:r>
            <a:r>
              <a:rPr sz="1100" spc="85" dirty="0">
                <a:latin typeface="Calibri"/>
                <a:cs typeface="Calibri"/>
              </a:rPr>
              <a:t>ανάλυση</a:t>
            </a:r>
            <a:r>
              <a:rPr sz="1100" spc="40" dirty="0">
                <a:latin typeface="Calibri"/>
                <a:cs typeface="Calibri"/>
              </a:rPr>
              <a:t> </a:t>
            </a:r>
            <a:r>
              <a:rPr sz="1100" spc="70" dirty="0">
                <a:latin typeface="Calibri"/>
                <a:cs typeface="Calibri"/>
              </a:rPr>
              <a:t>πιο</a:t>
            </a:r>
            <a:r>
              <a:rPr sz="1100" spc="45" dirty="0">
                <a:latin typeface="Calibri"/>
                <a:cs typeface="Calibri"/>
              </a:rPr>
              <a:t> </a:t>
            </a:r>
            <a:r>
              <a:rPr sz="1100" spc="75" dirty="0">
                <a:latin typeface="Calibri"/>
                <a:cs typeface="Calibri"/>
              </a:rPr>
              <a:t>δύσκολη,</a:t>
            </a:r>
            <a:r>
              <a:rPr sz="1100" spc="35" dirty="0">
                <a:latin typeface="Calibri"/>
                <a:cs typeface="Calibri"/>
              </a:rPr>
              <a:t> </a:t>
            </a:r>
            <a:r>
              <a:rPr sz="1100" spc="80" dirty="0">
                <a:latin typeface="Calibri"/>
                <a:cs typeface="Calibri"/>
              </a:rPr>
              <a:t>αλλά</a:t>
            </a:r>
            <a:r>
              <a:rPr sz="1100" spc="50" dirty="0">
                <a:latin typeface="Calibri"/>
                <a:cs typeface="Calibri"/>
              </a:rPr>
              <a:t> </a:t>
            </a:r>
            <a:r>
              <a:rPr sz="1100" spc="75" dirty="0">
                <a:latin typeface="Calibri"/>
                <a:cs typeface="Calibri"/>
              </a:rPr>
              <a:t>επιβραδύνει</a:t>
            </a:r>
            <a:r>
              <a:rPr sz="1100" spc="45" dirty="0">
                <a:latin typeface="Calibri"/>
                <a:cs typeface="Calibri"/>
              </a:rPr>
              <a:t> </a:t>
            </a:r>
            <a:r>
              <a:rPr sz="1100" spc="75" dirty="0">
                <a:latin typeface="Calibri"/>
                <a:cs typeface="Calibri"/>
              </a:rPr>
              <a:t>την</a:t>
            </a:r>
            <a:r>
              <a:rPr sz="1100" spc="35" dirty="0">
                <a:latin typeface="Calibri"/>
                <a:cs typeface="Calibri"/>
              </a:rPr>
              <a:t> </a:t>
            </a:r>
            <a:r>
              <a:rPr sz="1100" spc="80" dirty="0">
                <a:latin typeface="Calibri"/>
                <a:cs typeface="Calibri"/>
              </a:rPr>
              <a:t>κρυπτογράφηση</a:t>
            </a:r>
            <a:endParaRPr sz="1100" dirty="0">
              <a:latin typeface="Calibri"/>
              <a:cs typeface="Calibri"/>
            </a:endParaRPr>
          </a:p>
          <a:p>
            <a:pPr>
              <a:lnSpc>
                <a:spcPct val="100000"/>
              </a:lnSpc>
              <a:spcBef>
                <a:spcPts val="35"/>
              </a:spcBef>
              <a:buClr>
                <a:srgbClr val="FFB800"/>
              </a:buClr>
              <a:buFont typeface="Arial"/>
              <a:buChar char="•"/>
            </a:pPr>
            <a:endParaRPr sz="1300" dirty="0">
              <a:latin typeface="Calibri"/>
              <a:cs typeface="Calibri"/>
            </a:endParaRPr>
          </a:p>
          <a:p>
            <a:pPr marL="355600" marR="1633855" indent="-342900">
              <a:lnSpc>
                <a:spcPct val="79200"/>
              </a:lnSpc>
              <a:buClr>
                <a:srgbClr val="FFB800"/>
              </a:buClr>
              <a:buSzPct val="127272"/>
              <a:buFont typeface="Arial"/>
              <a:buChar char="•"/>
              <a:tabLst>
                <a:tab pos="354965" algn="l"/>
                <a:tab pos="355600" algn="l"/>
              </a:tabLst>
            </a:pPr>
            <a:r>
              <a:rPr sz="1100" b="1" spc="80" dirty="0">
                <a:latin typeface="Calibri"/>
                <a:cs typeface="Calibri"/>
              </a:rPr>
              <a:t>συνάρτηση</a:t>
            </a:r>
            <a:r>
              <a:rPr sz="1100" b="1" spc="40" dirty="0">
                <a:latin typeface="Calibri"/>
                <a:cs typeface="Calibri"/>
              </a:rPr>
              <a:t> </a:t>
            </a:r>
            <a:r>
              <a:rPr sz="1100" b="1" spc="80" dirty="0">
                <a:latin typeface="Calibri"/>
                <a:cs typeface="Calibri"/>
              </a:rPr>
              <a:t>γύρου</a:t>
            </a:r>
            <a:r>
              <a:rPr sz="1100" b="1" spc="45" dirty="0">
                <a:latin typeface="Calibri"/>
                <a:cs typeface="Calibri"/>
              </a:rPr>
              <a:t> </a:t>
            </a:r>
            <a:r>
              <a:rPr sz="1100" spc="85" dirty="0">
                <a:latin typeface="Calibri"/>
                <a:cs typeface="Calibri"/>
              </a:rPr>
              <a:t>η</a:t>
            </a:r>
            <a:r>
              <a:rPr sz="1100" spc="45" dirty="0">
                <a:latin typeface="Calibri"/>
                <a:cs typeface="Calibri"/>
              </a:rPr>
              <a:t> </a:t>
            </a:r>
            <a:r>
              <a:rPr sz="1100" spc="75" dirty="0">
                <a:latin typeface="Calibri"/>
                <a:cs typeface="Calibri"/>
              </a:rPr>
              <a:t>μεγαλύτερη</a:t>
            </a:r>
            <a:r>
              <a:rPr sz="1100" spc="35" dirty="0">
                <a:latin typeface="Calibri"/>
                <a:cs typeface="Calibri"/>
              </a:rPr>
              <a:t> </a:t>
            </a:r>
            <a:r>
              <a:rPr sz="1100" spc="80" dirty="0">
                <a:latin typeface="Calibri"/>
                <a:cs typeface="Calibri"/>
              </a:rPr>
              <a:t>πολυπλοκότητα</a:t>
            </a:r>
            <a:r>
              <a:rPr sz="1100" spc="45" dirty="0">
                <a:latin typeface="Calibri"/>
                <a:cs typeface="Calibri"/>
              </a:rPr>
              <a:t> </a:t>
            </a:r>
            <a:r>
              <a:rPr sz="1100" spc="75" dirty="0">
                <a:latin typeface="Calibri"/>
                <a:cs typeface="Calibri"/>
              </a:rPr>
              <a:t>μπορεί</a:t>
            </a:r>
            <a:r>
              <a:rPr sz="1100" spc="45" dirty="0">
                <a:latin typeface="Calibri"/>
                <a:cs typeface="Calibri"/>
              </a:rPr>
              <a:t> </a:t>
            </a:r>
            <a:r>
              <a:rPr sz="1100" spc="80" dirty="0">
                <a:latin typeface="Calibri"/>
                <a:cs typeface="Calibri"/>
              </a:rPr>
              <a:t>να</a:t>
            </a:r>
            <a:r>
              <a:rPr sz="1100" spc="40" dirty="0">
                <a:latin typeface="Calibri"/>
                <a:cs typeface="Calibri"/>
              </a:rPr>
              <a:t> </a:t>
            </a:r>
            <a:r>
              <a:rPr sz="1100" spc="70" dirty="0">
                <a:latin typeface="Calibri"/>
                <a:cs typeface="Calibri"/>
              </a:rPr>
              <a:t>παράγει/κάνει</a:t>
            </a:r>
            <a:r>
              <a:rPr sz="1100" spc="45" dirty="0">
                <a:latin typeface="Calibri"/>
                <a:cs typeface="Calibri"/>
              </a:rPr>
              <a:t> </a:t>
            </a:r>
            <a:r>
              <a:rPr sz="1100" spc="75" dirty="0">
                <a:latin typeface="Calibri"/>
                <a:cs typeface="Calibri"/>
              </a:rPr>
              <a:t>την </a:t>
            </a:r>
            <a:r>
              <a:rPr sz="1100" spc="-235" dirty="0">
                <a:latin typeface="Calibri"/>
                <a:cs typeface="Calibri"/>
              </a:rPr>
              <a:t> </a:t>
            </a:r>
            <a:r>
              <a:rPr sz="1100" spc="85" dirty="0">
                <a:latin typeface="Calibri"/>
                <a:cs typeface="Calibri"/>
              </a:rPr>
              <a:t>ανάλυση</a:t>
            </a:r>
            <a:r>
              <a:rPr sz="1100" spc="35" dirty="0">
                <a:latin typeface="Calibri"/>
                <a:cs typeface="Calibri"/>
              </a:rPr>
              <a:t> </a:t>
            </a:r>
            <a:r>
              <a:rPr sz="1100" spc="70" dirty="0">
                <a:latin typeface="Calibri"/>
                <a:cs typeface="Calibri"/>
              </a:rPr>
              <a:t>πιο</a:t>
            </a:r>
            <a:r>
              <a:rPr sz="1100" spc="35" dirty="0">
                <a:latin typeface="Calibri"/>
                <a:cs typeface="Calibri"/>
              </a:rPr>
              <a:t> </a:t>
            </a:r>
            <a:r>
              <a:rPr sz="1100" spc="75" dirty="0">
                <a:latin typeface="Calibri"/>
                <a:cs typeface="Calibri"/>
              </a:rPr>
              <a:t>δύσκολη,</a:t>
            </a:r>
            <a:r>
              <a:rPr sz="1100" spc="30" dirty="0">
                <a:latin typeface="Calibri"/>
                <a:cs typeface="Calibri"/>
              </a:rPr>
              <a:t> </a:t>
            </a:r>
            <a:r>
              <a:rPr sz="1100" spc="80" dirty="0">
                <a:latin typeface="Calibri"/>
                <a:cs typeface="Calibri"/>
              </a:rPr>
              <a:t>αλλά</a:t>
            </a:r>
            <a:r>
              <a:rPr sz="1100" spc="40" dirty="0">
                <a:latin typeface="Calibri"/>
                <a:cs typeface="Calibri"/>
              </a:rPr>
              <a:t> </a:t>
            </a:r>
            <a:r>
              <a:rPr sz="1100" spc="75" dirty="0">
                <a:latin typeface="Calibri"/>
                <a:cs typeface="Calibri"/>
              </a:rPr>
              <a:t>επιβραδύνει</a:t>
            </a:r>
            <a:r>
              <a:rPr sz="1100" spc="35" dirty="0">
                <a:latin typeface="Calibri"/>
                <a:cs typeface="Calibri"/>
              </a:rPr>
              <a:t> </a:t>
            </a:r>
            <a:r>
              <a:rPr sz="1100" spc="75" dirty="0">
                <a:latin typeface="Calibri"/>
                <a:cs typeface="Calibri"/>
              </a:rPr>
              <a:t>την</a:t>
            </a:r>
            <a:r>
              <a:rPr sz="1100" spc="30" dirty="0">
                <a:latin typeface="Calibri"/>
                <a:cs typeface="Calibri"/>
              </a:rPr>
              <a:t> </a:t>
            </a:r>
            <a:r>
              <a:rPr sz="1100" spc="80" dirty="0">
                <a:latin typeface="Calibri"/>
                <a:cs typeface="Calibri"/>
              </a:rPr>
              <a:t>κρυπτογράφηση</a:t>
            </a:r>
            <a:endParaRPr sz="1100" dirty="0">
              <a:latin typeface="Calibri"/>
              <a:cs typeface="Calibri"/>
            </a:endParaRPr>
          </a:p>
          <a:p>
            <a:pPr>
              <a:lnSpc>
                <a:spcPct val="100000"/>
              </a:lnSpc>
              <a:spcBef>
                <a:spcPts val="10"/>
              </a:spcBef>
              <a:buClr>
                <a:srgbClr val="FFB800"/>
              </a:buClr>
              <a:buFont typeface="Arial"/>
              <a:buChar char="•"/>
            </a:pPr>
            <a:endParaRPr sz="850" dirty="0">
              <a:latin typeface="Calibri"/>
              <a:cs typeface="Calibri"/>
            </a:endParaRPr>
          </a:p>
          <a:p>
            <a:pPr marL="355600" marR="56515" indent="-342900">
              <a:lnSpc>
                <a:spcPct val="115500"/>
              </a:lnSpc>
              <a:buClr>
                <a:srgbClr val="FFB800"/>
              </a:buClr>
              <a:buSzPct val="127272"/>
              <a:buFont typeface="Arial"/>
              <a:buChar char="•"/>
              <a:tabLst>
                <a:tab pos="354965" algn="l"/>
                <a:tab pos="355600" algn="l"/>
              </a:tabLst>
            </a:pPr>
            <a:r>
              <a:rPr sz="1100" b="1" spc="80" dirty="0">
                <a:latin typeface="Calibri"/>
                <a:cs typeface="Calibri"/>
              </a:rPr>
              <a:t>γρήγορη</a:t>
            </a:r>
            <a:r>
              <a:rPr sz="1100" b="1" spc="40" dirty="0">
                <a:latin typeface="Calibri"/>
                <a:cs typeface="Calibri"/>
              </a:rPr>
              <a:t> </a:t>
            </a:r>
            <a:r>
              <a:rPr sz="1100" b="1" spc="85" dirty="0">
                <a:latin typeface="Calibri"/>
                <a:cs typeface="Calibri"/>
              </a:rPr>
              <a:t>κρυπτογράφηση/αποκρυπτογράφηση</a:t>
            </a:r>
            <a:r>
              <a:rPr sz="1100" b="1" spc="50" dirty="0">
                <a:latin typeface="Calibri"/>
                <a:cs typeface="Calibri"/>
              </a:rPr>
              <a:t> </a:t>
            </a:r>
            <a:r>
              <a:rPr sz="1100" b="1" spc="75" dirty="0">
                <a:latin typeface="Calibri"/>
                <a:cs typeface="Calibri"/>
              </a:rPr>
              <a:t>λογισμικού</a:t>
            </a:r>
            <a:r>
              <a:rPr sz="1100" b="1" spc="45" dirty="0">
                <a:latin typeface="Calibri"/>
                <a:cs typeface="Calibri"/>
              </a:rPr>
              <a:t> </a:t>
            </a:r>
            <a:r>
              <a:rPr sz="1100" spc="70" dirty="0">
                <a:latin typeface="Calibri"/>
                <a:cs typeface="Calibri"/>
              </a:rPr>
              <a:t>πιο</a:t>
            </a:r>
            <a:r>
              <a:rPr sz="1100" spc="45" dirty="0">
                <a:latin typeface="Calibri"/>
                <a:cs typeface="Calibri"/>
              </a:rPr>
              <a:t> </a:t>
            </a:r>
            <a:r>
              <a:rPr sz="1100" spc="85" dirty="0">
                <a:latin typeface="Calibri"/>
                <a:cs typeface="Calibri"/>
              </a:rPr>
              <a:t>πρόσφατη</a:t>
            </a:r>
            <a:r>
              <a:rPr sz="1100" spc="40" dirty="0">
                <a:latin typeface="Calibri"/>
                <a:cs typeface="Calibri"/>
              </a:rPr>
              <a:t> </a:t>
            </a:r>
            <a:r>
              <a:rPr sz="1100" spc="75" dirty="0">
                <a:latin typeface="Calibri"/>
                <a:cs typeface="Calibri"/>
              </a:rPr>
              <a:t>ανησυχία</a:t>
            </a:r>
            <a:r>
              <a:rPr sz="1100" spc="45" dirty="0">
                <a:latin typeface="Calibri"/>
                <a:cs typeface="Calibri"/>
              </a:rPr>
              <a:t> </a:t>
            </a:r>
            <a:r>
              <a:rPr sz="1100" spc="70" dirty="0">
                <a:latin typeface="Calibri"/>
                <a:cs typeface="Calibri"/>
              </a:rPr>
              <a:t>για</a:t>
            </a:r>
            <a:r>
              <a:rPr sz="1100" spc="45" dirty="0">
                <a:latin typeface="Calibri"/>
                <a:cs typeface="Calibri"/>
              </a:rPr>
              <a:t> </a:t>
            </a:r>
            <a:r>
              <a:rPr sz="1100" spc="65" dirty="0">
                <a:latin typeface="Calibri"/>
                <a:cs typeface="Calibri"/>
              </a:rPr>
              <a:t>την</a:t>
            </a:r>
            <a:r>
              <a:rPr sz="1100" spc="15" dirty="0">
                <a:latin typeface="Calibri"/>
                <a:cs typeface="Calibri"/>
              </a:rPr>
              <a:t> </a:t>
            </a:r>
            <a:r>
              <a:rPr sz="1100" spc="65" dirty="0">
                <a:latin typeface="Calibri"/>
                <a:cs typeface="Calibri"/>
              </a:rPr>
              <a:t>πρακτική </a:t>
            </a:r>
            <a:r>
              <a:rPr sz="1100" spc="-235" dirty="0">
                <a:latin typeface="Calibri"/>
                <a:cs typeface="Calibri"/>
              </a:rPr>
              <a:t> </a:t>
            </a:r>
            <a:r>
              <a:rPr sz="1100" spc="60" dirty="0">
                <a:latin typeface="Calibri"/>
                <a:cs typeface="Calibri"/>
              </a:rPr>
              <a:t>χρήση</a:t>
            </a:r>
            <a:endParaRPr sz="1100" dirty="0">
              <a:latin typeface="Calibri"/>
              <a:cs typeface="Calibri"/>
            </a:endParaRPr>
          </a:p>
          <a:p>
            <a:pPr>
              <a:lnSpc>
                <a:spcPct val="100000"/>
              </a:lnSpc>
              <a:spcBef>
                <a:spcPts val="50"/>
              </a:spcBef>
              <a:buClr>
                <a:srgbClr val="FFB800"/>
              </a:buClr>
              <a:buFont typeface="Arial"/>
              <a:buChar char="•"/>
            </a:pPr>
            <a:endParaRPr sz="1050" dirty="0">
              <a:latin typeface="Calibri"/>
              <a:cs typeface="Calibri"/>
            </a:endParaRPr>
          </a:p>
          <a:p>
            <a:pPr marL="355600" indent="-342900">
              <a:lnSpc>
                <a:spcPct val="100000"/>
              </a:lnSpc>
              <a:spcBef>
                <a:spcPts val="5"/>
              </a:spcBef>
              <a:buClr>
                <a:srgbClr val="FFB800"/>
              </a:buClr>
              <a:buSzPct val="127272"/>
              <a:buFont typeface="Arial"/>
              <a:buChar char="•"/>
              <a:tabLst>
                <a:tab pos="354965" algn="l"/>
                <a:tab pos="355600" algn="l"/>
              </a:tabLst>
            </a:pPr>
            <a:r>
              <a:rPr sz="1100" b="1" spc="75" dirty="0">
                <a:latin typeface="Calibri"/>
                <a:cs typeface="Calibri"/>
              </a:rPr>
              <a:t>ευκολία</a:t>
            </a:r>
            <a:r>
              <a:rPr sz="1100" b="1" spc="35" dirty="0">
                <a:latin typeface="Calibri"/>
                <a:cs typeface="Calibri"/>
              </a:rPr>
              <a:t> </a:t>
            </a:r>
            <a:r>
              <a:rPr sz="1100" b="1" spc="80" dirty="0">
                <a:latin typeface="Calibri"/>
                <a:cs typeface="Calibri"/>
              </a:rPr>
              <a:t>ανάλυσης</a:t>
            </a:r>
            <a:r>
              <a:rPr sz="1100" b="1" spc="40" dirty="0">
                <a:latin typeface="Calibri"/>
                <a:cs typeface="Calibri"/>
              </a:rPr>
              <a:t> </a:t>
            </a:r>
            <a:r>
              <a:rPr sz="1100" b="1" spc="70" dirty="0">
                <a:latin typeface="Calibri"/>
                <a:cs typeface="Calibri"/>
              </a:rPr>
              <a:t>για</a:t>
            </a:r>
            <a:r>
              <a:rPr sz="1100" b="1" spc="40" dirty="0">
                <a:latin typeface="Calibri"/>
                <a:cs typeface="Calibri"/>
              </a:rPr>
              <a:t> </a:t>
            </a:r>
            <a:r>
              <a:rPr sz="1100" b="1" spc="80" dirty="0">
                <a:latin typeface="Calibri"/>
                <a:cs typeface="Calibri"/>
              </a:rPr>
              <a:t>ευκολότερη</a:t>
            </a:r>
            <a:r>
              <a:rPr sz="1100" b="1" spc="35" dirty="0">
                <a:latin typeface="Calibri"/>
                <a:cs typeface="Calibri"/>
              </a:rPr>
              <a:t> </a:t>
            </a:r>
            <a:r>
              <a:rPr sz="1100" b="1" spc="80" dirty="0">
                <a:latin typeface="Calibri"/>
                <a:cs typeface="Calibri"/>
              </a:rPr>
              <a:t>επικύρωση</a:t>
            </a:r>
            <a:r>
              <a:rPr sz="1100" b="1" spc="45" dirty="0">
                <a:latin typeface="Calibri"/>
                <a:cs typeface="Calibri"/>
              </a:rPr>
              <a:t> </a:t>
            </a:r>
            <a:r>
              <a:rPr sz="1100" spc="75" dirty="0">
                <a:latin typeface="Calibri"/>
                <a:cs typeface="Calibri"/>
              </a:rPr>
              <a:t>δοκιμή</a:t>
            </a:r>
            <a:r>
              <a:rPr sz="1100" spc="40" dirty="0">
                <a:latin typeface="Calibri"/>
                <a:cs typeface="Calibri"/>
              </a:rPr>
              <a:t> </a:t>
            </a:r>
            <a:r>
              <a:rPr sz="1100" spc="70" dirty="0">
                <a:latin typeface="Calibri"/>
                <a:cs typeface="Calibri"/>
              </a:rPr>
              <a:t>της</a:t>
            </a:r>
            <a:r>
              <a:rPr sz="1100" spc="30" dirty="0">
                <a:latin typeface="Calibri"/>
                <a:cs typeface="Calibri"/>
              </a:rPr>
              <a:t> </a:t>
            </a:r>
            <a:r>
              <a:rPr sz="1100" spc="65" dirty="0">
                <a:latin typeface="Calibri"/>
                <a:cs typeface="Calibri"/>
              </a:rPr>
              <a:t>αντοχής</a:t>
            </a:r>
            <a:endParaRPr sz="1100" dirty="0">
              <a:latin typeface="Calibri"/>
              <a:cs typeface="Calibri"/>
            </a:endParaRPr>
          </a:p>
        </p:txBody>
      </p:sp>
      <p:sp>
        <p:nvSpPr>
          <p:cNvPr id="13" name="object 13"/>
          <p:cNvSpPr txBox="1"/>
          <p:nvPr/>
        </p:nvSpPr>
        <p:spPr>
          <a:xfrm>
            <a:off x="11170602" y="5885497"/>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4</a:t>
            </a:r>
            <a:r>
              <a:rPr sz="850" spc="40" dirty="0">
                <a:latin typeface="Calibri"/>
                <a:cs typeface="Calibri"/>
              </a:rPr>
              <a:t>5</a:t>
            </a:r>
            <a:endParaRPr sz="850">
              <a:latin typeface="Calibri"/>
              <a:cs typeface="Calibri"/>
            </a:endParaRPr>
          </a:p>
        </p:txBody>
      </p:sp>
      <p:sp>
        <p:nvSpPr>
          <p:cNvPr id="14" name="object 14"/>
          <p:cNvSpPr txBox="1"/>
          <p:nvPr/>
        </p:nvSpPr>
        <p:spPr>
          <a:xfrm>
            <a:off x="259715" y="6146800"/>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5488940" y="2826067"/>
            <a:ext cx="5970905" cy="459740"/>
          </a:xfrm>
          <a:prstGeom prst="rect">
            <a:avLst/>
          </a:prstGeom>
        </p:spPr>
        <p:txBody>
          <a:bodyPr vert="horz" wrap="square" lIns="0" tIns="12700" rIns="0" bIns="0" rtlCol="0">
            <a:spAutoFit/>
          </a:bodyPr>
          <a:lstStyle/>
          <a:p>
            <a:pPr marL="12700">
              <a:lnSpc>
                <a:spcPct val="100000"/>
              </a:lnSpc>
              <a:spcBef>
                <a:spcPts val="100"/>
              </a:spcBef>
            </a:pPr>
            <a:r>
              <a:rPr sz="2850" b="1" spc="135" dirty="0">
                <a:latin typeface="Times New Roman"/>
                <a:cs typeface="Times New Roman"/>
              </a:rPr>
              <a:t>Αλγόριθμος</a:t>
            </a:r>
            <a:r>
              <a:rPr sz="2850" b="1" spc="175" dirty="0">
                <a:latin typeface="Times New Roman"/>
                <a:cs typeface="Times New Roman"/>
              </a:rPr>
              <a:t> </a:t>
            </a:r>
            <a:r>
              <a:rPr sz="2850" b="1" spc="130" dirty="0">
                <a:latin typeface="Times New Roman"/>
                <a:cs typeface="Times New Roman"/>
              </a:rPr>
              <a:t>DES</a:t>
            </a:r>
            <a:r>
              <a:rPr sz="2850" b="1" spc="160" dirty="0">
                <a:latin typeface="Times New Roman"/>
                <a:cs typeface="Times New Roman"/>
              </a:rPr>
              <a:t> </a:t>
            </a:r>
            <a:r>
              <a:rPr sz="2850" b="1" spc="125" dirty="0">
                <a:latin typeface="Times New Roman"/>
                <a:cs typeface="Times New Roman"/>
              </a:rPr>
              <a:t>κρυπταλγόριθμος</a:t>
            </a:r>
            <a:endParaRPr sz="2850">
              <a:latin typeface="Times New Roman"/>
              <a:cs typeface="Times New Roman"/>
            </a:endParaRPr>
          </a:p>
        </p:txBody>
      </p:sp>
      <p:pic>
        <p:nvPicPr>
          <p:cNvPr id="8" name="object 8"/>
          <p:cNvPicPr/>
          <p:nvPr/>
        </p:nvPicPr>
        <p:blipFill>
          <a:blip r:embed="rId2" cstate="print"/>
          <a:stretch>
            <a:fillRect/>
          </a:stretch>
        </p:blipFill>
        <p:spPr>
          <a:xfrm>
            <a:off x="7549832" y="5531167"/>
            <a:ext cx="3246120" cy="602297"/>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03019" y="8889"/>
            <a:ext cx="10457815" cy="6837680"/>
            <a:chOff x="1303019" y="8889"/>
            <a:chExt cx="1045781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7934007" y="1493520"/>
              <a:ext cx="3826827" cy="4511040"/>
            </a:xfrm>
            <a:prstGeom prst="rect">
              <a:avLst/>
            </a:prstGeom>
          </p:spPr>
        </p:pic>
        <p:pic>
          <p:nvPicPr>
            <p:cNvPr id="6" name="object 6"/>
            <p:cNvPicPr/>
            <p:nvPr/>
          </p:nvPicPr>
          <p:blipFill>
            <a:blip r:embed="rId3" cstate="print"/>
            <a:stretch>
              <a:fillRect/>
            </a:stretch>
          </p:blipFill>
          <p:spPr>
            <a:xfrm>
              <a:off x="8128952" y="1688464"/>
              <a:ext cx="3256915" cy="3941127"/>
            </a:xfrm>
            <a:prstGeom prst="rect">
              <a:avLst/>
            </a:prstGeom>
          </p:spPr>
        </p:pic>
        <p:pic>
          <p:nvPicPr>
            <p:cNvPr id="7" name="object 7"/>
            <p:cNvPicPr/>
            <p:nvPr/>
          </p:nvPicPr>
          <p:blipFill>
            <a:blip r:embed="rId4" cstate="print"/>
            <a:stretch>
              <a:fillRect/>
            </a:stretch>
          </p:blipFill>
          <p:spPr>
            <a:xfrm>
              <a:off x="7549832" y="6167437"/>
              <a:ext cx="3293427" cy="611187"/>
            </a:xfrm>
            <a:prstGeom prst="rect">
              <a:avLst/>
            </a:prstGeom>
          </p:spPr>
        </p:pic>
        <p:sp>
          <p:nvSpPr>
            <p:cNvPr id="8" name="object 8"/>
            <p:cNvSpPr/>
            <p:nvPr/>
          </p:nvSpPr>
          <p:spPr>
            <a:xfrm>
              <a:off x="1318894" y="1716722"/>
              <a:ext cx="6466205" cy="4660265"/>
            </a:xfrm>
            <a:custGeom>
              <a:avLst/>
              <a:gdLst/>
              <a:ahLst/>
              <a:cxnLst/>
              <a:rect l="l" t="t" r="r" b="b"/>
              <a:pathLst>
                <a:path w="6466205" h="4660265">
                  <a:moveTo>
                    <a:pt x="5689600" y="0"/>
                  </a:moveTo>
                  <a:lnTo>
                    <a:pt x="776605" y="0"/>
                  </a:lnTo>
                  <a:lnTo>
                    <a:pt x="729297" y="1269"/>
                  </a:lnTo>
                  <a:lnTo>
                    <a:pt x="682942" y="5714"/>
                  </a:lnTo>
                  <a:lnTo>
                    <a:pt x="637222" y="12382"/>
                  </a:lnTo>
                  <a:lnTo>
                    <a:pt x="592137" y="21907"/>
                  </a:lnTo>
                  <a:lnTo>
                    <a:pt x="548322" y="33972"/>
                  </a:lnTo>
                  <a:lnTo>
                    <a:pt x="505777" y="48577"/>
                  </a:lnTo>
                  <a:lnTo>
                    <a:pt x="464185" y="65404"/>
                  </a:lnTo>
                  <a:lnTo>
                    <a:pt x="423862" y="84772"/>
                  </a:lnTo>
                  <a:lnTo>
                    <a:pt x="384810" y="106044"/>
                  </a:lnTo>
                  <a:lnTo>
                    <a:pt x="347027" y="129539"/>
                  </a:lnTo>
                  <a:lnTo>
                    <a:pt x="310832" y="155257"/>
                  </a:lnTo>
                  <a:lnTo>
                    <a:pt x="276225" y="182562"/>
                  </a:lnTo>
                  <a:lnTo>
                    <a:pt x="243205" y="212089"/>
                  </a:lnTo>
                  <a:lnTo>
                    <a:pt x="212090" y="243204"/>
                  </a:lnTo>
                  <a:lnTo>
                    <a:pt x="182562" y="276225"/>
                  </a:lnTo>
                  <a:lnTo>
                    <a:pt x="155257" y="310832"/>
                  </a:lnTo>
                  <a:lnTo>
                    <a:pt x="129540" y="347027"/>
                  </a:lnTo>
                  <a:lnTo>
                    <a:pt x="106045" y="384810"/>
                  </a:lnTo>
                  <a:lnTo>
                    <a:pt x="84772" y="423862"/>
                  </a:lnTo>
                  <a:lnTo>
                    <a:pt x="65405" y="464185"/>
                  </a:lnTo>
                  <a:lnTo>
                    <a:pt x="48577" y="505777"/>
                  </a:lnTo>
                  <a:lnTo>
                    <a:pt x="33972" y="548322"/>
                  </a:lnTo>
                  <a:lnTo>
                    <a:pt x="21907" y="592137"/>
                  </a:lnTo>
                  <a:lnTo>
                    <a:pt x="12382" y="637222"/>
                  </a:lnTo>
                  <a:lnTo>
                    <a:pt x="5715" y="682942"/>
                  </a:lnTo>
                  <a:lnTo>
                    <a:pt x="1270" y="729297"/>
                  </a:lnTo>
                  <a:lnTo>
                    <a:pt x="0" y="776604"/>
                  </a:lnTo>
                  <a:lnTo>
                    <a:pt x="0" y="3883659"/>
                  </a:lnTo>
                  <a:lnTo>
                    <a:pt x="1270" y="3930967"/>
                  </a:lnTo>
                  <a:lnTo>
                    <a:pt x="5715" y="3977640"/>
                  </a:lnTo>
                  <a:lnTo>
                    <a:pt x="12382" y="4023359"/>
                  </a:lnTo>
                  <a:lnTo>
                    <a:pt x="21907" y="4068127"/>
                  </a:lnTo>
                  <a:lnTo>
                    <a:pt x="33972" y="4111942"/>
                  </a:lnTo>
                  <a:lnTo>
                    <a:pt x="48577" y="4154804"/>
                  </a:lnTo>
                  <a:lnTo>
                    <a:pt x="65405" y="4196397"/>
                  </a:lnTo>
                  <a:lnTo>
                    <a:pt x="84772" y="4236720"/>
                  </a:lnTo>
                  <a:lnTo>
                    <a:pt x="106045" y="4275772"/>
                  </a:lnTo>
                  <a:lnTo>
                    <a:pt x="129540" y="4313237"/>
                  </a:lnTo>
                  <a:lnTo>
                    <a:pt x="155257" y="4349432"/>
                  </a:lnTo>
                  <a:lnTo>
                    <a:pt x="182562" y="4384040"/>
                  </a:lnTo>
                  <a:lnTo>
                    <a:pt x="212090" y="4417060"/>
                  </a:lnTo>
                  <a:lnTo>
                    <a:pt x="243205" y="4448175"/>
                  </a:lnTo>
                  <a:lnTo>
                    <a:pt x="276225" y="4477702"/>
                  </a:lnTo>
                  <a:lnTo>
                    <a:pt x="310832" y="4505325"/>
                  </a:lnTo>
                  <a:lnTo>
                    <a:pt x="347027" y="4530725"/>
                  </a:lnTo>
                  <a:lnTo>
                    <a:pt x="384810" y="4554220"/>
                  </a:lnTo>
                  <a:lnTo>
                    <a:pt x="423862" y="4575810"/>
                  </a:lnTo>
                  <a:lnTo>
                    <a:pt x="464185" y="4594860"/>
                  </a:lnTo>
                  <a:lnTo>
                    <a:pt x="505777" y="4611687"/>
                  </a:lnTo>
                  <a:lnTo>
                    <a:pt x="548322" y="4626292"/>
                  </a:lnTo>
                  <a:lnTo>
                    <a:pt x="592137" y="4638357"/>
                  </a:lnTo>
                  <a:lnTo>
                    <a:pt x="637222" y="4647882"/>
                  </a:lnTo>
                  <a:lnTo>
                    <a:pt x="682942" y="4654867"/>
                  </a:lnTo>
                  <a:lnTo>
                    <a:pt x="729297" y="4658995"/>
                  </a:lnTo>
                  <a:lnTo>
                    <a:pt x="776605" y="4660265"/>
                  </a:lnTo>
                  <a:lnTo>
                    <a:pt x="5689600" y="4660265"/>
                  </a:lnTo>
                  <a:lnTo>
                    <a:pt x="5736907" y="4658995"/>
                  </a:lnTo>
                  <a:lnTo>
                    <a:pt x="5783580" y="4654867"/>
                  </a:lnTo>
                  <a:lnTo>
                    <a:pt x="5829300" y="4647882"/>
                  </a:lnTo>
                  <a:lnTo>
                    <a:pt x="5874067" y="4638357"/>
                  </a:lnTo>
                  <a:lnTo>
                    <a:pt x="5917882" y="4626292"/>
                  </a:lnTo>
                  <a:lnTo>
                    <a:pt x="5960745" y="4611687"/>
                  </a:lnTo>
                  <a:lnTo>
                    <a:pt x="6002337" y="4594860"/>
                  </a:lnTo>
                  <a:lnTo>
                    <a:pt x="6042659" y="4575810"/>
                  </a:lnTo>
                  <a:lnTo>
                    <a:pt x="6081712" y="4554220"/>
                  </a:lnTo>
                  <a:lnTo>
                    <a:pt x="6119177" y="4530725"/>
                  </a:lnTo>
                  <a:lnTo>
                    <a:pt x="6155372" y="4505325"/>
                  </a:lnTo>
                  <a:lnTo>
                    <a:pt x="6189980" y="4477702"/>
                  </a:lnTo>
                  <a:lnTo>
                    <a:pt x="6223000" y="4448175"/>
                  </a:lnTo>
                  <a:lnTo>
                    <a:pt x="6254114" y="4417060"/>
                  </a:lnTo>
                  <a:lnTo>
                    <a:pt x="6283642" y="4384040"/>
                  </a:lnTo>
                  <a:lnTo>
                    <a:pt x="6311264" y="4349432"/>
                  </a:lnTo>
                  <a:lnTo>
                    <a:pt x="6336664" y="4313237"/>
                  </a:lnTo>
                  <a:lnTo>
                    <a:pt x="6360159" y="4275772"/>
                  </a:lnTo>
                  <a:lnTo>
                    <a:pt x="6381750" y="4236720"/>
                  </a:lnTo>
                  <a:lnTo>
                    <a:pt x="6400800" y="4196397"/>
                  </a:lnTo>
                  <a:lnTo>
                    <a:pt x="6417627" y="4154804"/>
                  </a:lnTo>
                  <a:lnTo>
                    <a:pt x="6432232" y="4111942"/>
                  </a:lnTo>
                  <a:lnTo>
                    <a:pt x="6444297" y="4068127"/>
                  </a:lnTo>
                  <a:lnTo>
                    <a:pt x="6453822" y="4023359"/>
                  </a:lnTo>
                  <a:lnTo>
                    <a:pt x="6460807" y="3977640"/>
                  </a:lnTo>
                  <a:lnTo>
                    <a:pt x="6464934" y="3930967"/>
                  </a:lnTo>
                  <a:lnTo>
                    <a:pt x="6466205" y="3883659"/>
                  </a:lnTo>
                  <a:lnTo>
                    <a:pt x="6466205" y="776604"/>
                  </a:lnTo>
                  <a:lnTo>
                    <a:pt x="6464934" y="729297"/>
                  </a:lnTo>
                  <a:lnTo>
                    <a:pt x="6460807" y="682942"/>
                  </a:lnTo>
                  <a:lnTo>
                    <a:pt x="6453822" y="637222"/>
                  </a:lnTo>
                  <a:lnTo>
                    <a:pt x="6444297" y="592137"/>
                  </a:lnTo>
                  <a:lnTo>
                    <a:pt x="6432232" y="548322"/>
                  </a:lnTo>
                  <a:lnTo>
                    <a:pt x="6417627" y="505777"/>
                  </a:lnTo>
                  <a:lnTo>
                    <a:pt x="6400800" y="464185"/>
                  </a:lnTo>
                  <a:lnTo>
                    <a:pt x="6381750" y="423862"/>
                  </a:lnTo>
                  <a:lnTo>
                    <a:pt x="6360159" y="384810"/>
                  </a:lnTo>
                  <a:lnTo>
                    <a:pt x="6336664" y="347027"/>
                  </a:lnTo>
                  <a:lnTo>
                    <a:pt x="6311264" y="310832"/>
                  </a:lnTo>
                  <a:lnTo>
                    <a:pt x="6283642" y="276225"/>
                  </a:lnTo>
                  <a:lnTo>
                    <a:pt x="6254114" y="243204"/>
                  </a:lnTo>
                  <a:lnTo>
                    <a:pt x="6223000" y="212089"/>
                  </a:lnTo>
                  <a:lnTo>
                    <a:pt x="6189980" y="182562"/>
                  </a:lnTo>
                  <a:lnTo>
                    <a:pt x="6155372" y="155257"/>
                  </a:lnTo>
                  <a:lnTo>
                    <a:pt x="6119177" y="129539"/>
                  </a:lnTo>
                  <a:lnTo>
                    <a:pt x="6081712" y="106044"/>
                  </a:lnTo>
                  <a:lnTo>
                    <a:pt x="6042659" y="84772"/>
                  </a:lnTo>
                  <a:lnTo>
                    <a:pt x="6002337" y="65404"/>
                  </a:lnTo>
                  <a:lnTo>
                    <a:pt x="5960745" y="48577"/>
                  </a:lnTo>
                  <a:lnTo>
                    <a:pt x="5917882" y="33972"/>
                  </a:lnTo>
                  <a:lnTo>
                    <a:pt x="5874067" y="21907"/>
                  </a:lnTo>
                  <a:lnTo>
                    <a:pt x="5829300" y="12382"/>
                  </a:lnTo>
                  <a:lnTo>
                    <a:pt x="5783580" y="5714"/>
                  </a:lnTo>
                  <a:lnTo>
                    <a:pt x="5736907" y="1269"/>
                  </a:lnTo>
                  <a:lnTo>
                    <a:pt x="5689600" y="0"/>
                  </a:lnTo>
                  <a:close/>
                </a:path>
              </a:pathLst>
            </a:custGeom>
            <a:solidFill>
              <a:srgbClr val="FFB800">
                <a:alpha val="9803"/>
              </a:srgbClr>
            </a:solidFill>
          </p:spPr>
          <p:txBody>
            <a:bodyPr wrap="square" lIns="0" tIns="0" rIns="0" bIns="0" rtlCol="0"/>
            <a:lstStyle/>
            <a:p>
              <a:endParaRPr/>
            </a:p>
          </p:txBody>
        </p:sp>
        <p:sp>
          <p:nvSpPr>
            <p:cNvPr id="9" name="object 9"/>
            <p:cNvSpPr/>
            <p:nvPr/>
          </p:nvSpPr>
          <p:spPr>
            <a:xfrm>
              <a:off x="1318894" y="1716722"/>
              <a:ext cx="6466205" cy="4660265"/>
            </a:xfrm>
            <a:custGeom>
              <a:avLst/>
              <a:gdLst/>
              <a:ahLst/>
              <a:cxnLst/>
              <a:rect l="l" t="t" r="r" b="b"/>
              <a:pathLst>
                <a:path w="6466205" h="4660265">
                  <a:moveTo>
                    <a:pt x="0" y="776604"/>
                  </a:moveTo>
                  <a:lnTo>
                    <a:pt x="1270" y="729297"/>
                  </a:lnTo>
                  <a:lnTo>
                    <a:pt x="5715" y="682942"/>
                  </a:lnTo>
                  <a:lnTo>
                    <a:pt x="12382" y="637222"/>
                  </a:lnTo>
                  <a:lnTo>
                    <a:pt x="21907" y="592137"/>
                  </a:lnTo>
                  <a:lnTo>
                    <a:pt x="33972" y="548322"/>
                  </a:lnTo>
                  <a:lnTo>
                    <a:pt x="48577" y="505777"/>
                  </a:lnTo>
                  <a:lnTo>
                    <a:pt x="65405" y="464185"/>
                  </a:lnTo>
                  <a:lnTo>
                    <a:pt x="84772" y="423862"/>
                  </a:lnTo>
                  <a:lnTo>
                    <a:pt x="106045" y="384810"/>
                  </a:lnTo>
                  <a:lnTo>
                    <a:pt x="129540" y="347027"/>
                  </a:lnTo>
                  <a:lnTo>
                    <a:pt x="155257" y="310832"/>
                  </a:lnTo>
                  <a:lnTo>
                    <a:pt x="182562" y="276225"/>
                  </a:lnTo>
                  <a:lnTo>
                    <a:pt x="212090" y="243204"/>
                  </a:lnTo>
                  <a:lnTo>
                    <a:pt x="243205" y="212089"/>
                  </a:lnTo>
                  <a:lnTo>
                    <a:pt x="276225" y="182562"/>
                  </a:lnTo>
                  <a:lnTo>
                    <a:pt x="310832" y="155257"/>
                  </a:lnTo>
                  <a:lnTo>
                    <a:pt x="347027" y="129539"/>
                  </a:lnTo>
                  <a:lnTo>
                    <a:pt x="384810" y="106044"/>
                  </a:lnTo>
                  <a:lnTo>
                    <a:pt x="423862" y="84772"/>
                  </a:lnTo>
                  <a:lnTo>
                    <a:pt x="464185" y="65404"/>
                  </a:lnTo>
                  <a:lnTo>
                    <a:pt x="505777" y="48577"/>
                  </a:lnTo>
                  <a:lnTo>
                    <a:pt x="548322" y="33972"/>
                  </a:lnTo>
                  <a:lnTo>
                    <a:pt x="592137" y="21907"/>
                  </a:lnTo>
                  <a:lnTo>
                    <a:pt x="637222" y="12382"/>
                  </a:lnTo>
                  <a:lnTo>
                    <a:pt x="682942" y="5714"/>
                  </a:lnTo>
                  <a:lnTo>
                    <a:pt x="729297" y="1269"/>
                  </a:lnTo>
                  <a:lnTo>
                    <a:pt x="776605" y="0"/>
                  </a:lnTo>
                  <a:lnTo>
                    <a:pt x="5689600" y="0"/>
                  </a:lnTo>
                  <a:lnTo>
                    <a:pt x="5736907" y="1269"/>
                  </a:lnTo>
                  <a:lnTo>
                    <a:pt x="5783580" y="5714"/>
                  </a:lnTo>
                  <a:lnTo>
                    <a:pt x="5829300" y="12382"/>
                  </a:lnTo>
                  <a:lnTo>
                    <a:pt x="5874067" y="21907"/>
                  </a:lnTo>
                  <a:lnTo>
                    <a:pt x="5917882" y="33972"/>
                  </a:lnTo>
                  <a:lnTo>
                    <a:pt x="5960745" y="48577"/>
                  </a:lnTo>
                  <a:lnTo>
                    <a:pt x="6002337" y="65404"/>
                  </a:lnTo>
                  <a:lnTo>
                    <a:pt x="6042659" y="84772"/>
                  </a:lnTo>
                  <a:lnTo>
                    <a:pt x="6081712" y="106044"/>
                  </a:lnTo>
                  <a:lnTo>
                    <a:pt x="6119177" y="129539"/>
                  </a:lnTo>
                  <a:lnTo>
                    <a:pt x="6155372" y="155257"/>
                  </a:lnTo>
                  <a:lnTo>
                    <a:pt x="6189980" y="182562"/>
                  </a:lnTo>
                  <a:lnTo>
                    <a:pt x="6223000" y="212089"/>
                  </a:lnTo>
                  <a:lnTo>
                    <a:pt x="6254114" y="243204"/>
                  </a:lnTo>
                  <a:lnTo>
                    <a:pt x="6283642" y="276225"/>
                  </a:lnTo>
                  <a:lnTo>
                    <a:pt x="6311264" y="310832"/>
                  </a:lnTo>
                  <a:lnTo>
                    <a:pt x="6336664" y="347027"/>
                  </a:lnTo>
                  <a:lnTo>
                    <a:pt x="6360159" y="384810"/>
                  </a:lnTo>
                  <a:lnTo>
                    <a:pt x="6381750" y="423862"/>
                  </a:lnTo>
                  <a:lnTo>
                    <a:pt x="6400800" y="464185"/>
                  </a:lnTo>
                  <a:lnTo>
                    <a:pt x="6417627" y="505777"/>
                  </a:lnTo>
                  <a:lnTo>
                    <a:pt x="6432232" y="548322"/>
                  </a:lnTo>
                  <a:lnTo>
                    <a:pt x="6444297" y="592137"/>
                  </a:lnTo>
                  <a:lnTo>
                    <a:pt x="6453822" y="637222"/>
                  </a:lnTo>
                  <a:lnTo>
                    <a:pt x="6460807" y="682942"/>
                  </a:lnTo>
                  <a:lnTo>
                    <a:pt x="6464934" y="729297"/>
                  </a:lnTo>
                  <a:lnTo>
                    <a:pt x="6466205" y="776604"/>
                  </a:lnTo>
                  <a:lnTo>
                    <a:pt x="6466205" y="3883659"/>
                  </a:lnTo>
                  <a:lnTo>
                    <a:pt x="6464934" y="3930967"/>
                  </a:lnTo>
                  <a:lnTo>
                    <a:pt x="6460807" y="3977640"/>
                  </a:lnTo>
                  <a:lnTo>
                    <a:pt x="6453822" y="4023359"/>
                  </a:lnTo>
                  <a:lnTo>
                    <a:pt x="6444297" y="4068127"/>
                  </a:lnTo>
                  <a:lnTo>
                    <a:pt x="6432232" y="4111942"/>
                  </a:lnTo>
                  <a:lnTo>
                    <a:pt x="6417627" y="4154804"/>
                  </a:lnTo>
                  <a:lnTo>
                    <a:pt x="6400800" y="4196397"/>
                  </a:lnTo>
                  <a:lnTo>
                    <a:pt x="6381750" y="4236720"/>
                  </a:lnTo>
                  <a:lnTo>
                    <a:pt x="6360159" y="4275772"/>
                  </a:lnTo>
                  <a:lnTo>
                    <a:pt x="6336664" y="4313237"/>
                  </a:lnTo>
                  <a:lnTo>
                    <a:pt x="6311264" y="4349432"/>
                  </a:lnTo>
                  <a:lnTo>
                    <a:pt x="6283642" y="4384040"/>
                  </a:lnTo>
                  <a:lnTo>
                    <a:pt x="6254114" y="4417060"/>
                  </a:lnTo>
                  <a:lnTo>
                    <a:pt x="6223000" y="4448175"/>
                  </a:lnTo>
                  <a:lnTo>
                    <a:pt x="6189980" y="4477702"/>
                  </a:lnTo>
                  <a:lnTo>
                    <a:pt x="6155372" y="4505325"/>
                  </a:lnTo>
                  <a:lnTo>
                    <a:pt x="6119177" y="4530725"/>
                  </a:lnTo>
                  <a:lnTo>
                    <a:pt x="6081712" y="4554220"/>
                  </a:lnTo>
                  <a:lnTo>
                    <a:pt x="6042659" y="4575810"/>
                  </a:lnTo>
                  <a:lnTo>
                    <a:pt x="6002337" y="4594860"/>
                  </a:lnTo>
                  <a:lnTo>
                    <a:pt x="5960745" y="4611687"/>
                  </a:lnTo>
                  <a:lnTo>
                    <a:pt x="5917882" y="4626292"/>
                  </a:lnTo>
                  <a:lnTo>
                    <a:pt x="5874067" y="4638357"/>
                  </a:lnTo>
                  <a:lnTo>
                    <a:pt x="5829300" y="4647882"/>
                  </a:lnTo>
                  <a:lnTo>
                    <a:pt x="5783580" y="4654867"/>
                  </a:lnTo>
                  <a:lnTo>
                    <a:pt x="5736907" y="4658995"/>
                  </a:lnTo>
                  <a:lnTo>
                    <a:pt x="5689600" y="4660265"/>
                  </a:lnTo>
                  <a:lnTo>
                    <a:pt x="776605" y="4660265"/>
                  </a:lnTo>
                  <a:lnTo>
                    <a:pt x="729297" y="4658995"/>
                  </a:lnTo>
                  <a:lnTo>
                    <a:pt x="682942" y="4654867"/>
                  </a:lnTo>
                  <a:lnTo>
                    <a:pt x="637222" y="4647882"/>
                  </a:lnTo>
                  <a:lnTo>
                    <a:pt x="592137" y="4638357"/>
                  </a:lnTo>
                  <a:lnTo>
                    <a:pt x="548322" y="4626292"/>
                  </a:lnTo>
                  <a:lnTo>
                    <a:pt x="505777" y="4611687"/>
                  </a:lnTo>
                  <a:lnTo>
                    <a:pt x="464185" y="4594860"/>
                  </a:lnTo>
                  <a:lnTo>
                    <a:pt x="423862" y="4575810"/>
                  </a:lnTo>
                  <a:lnTo>
                    <a:pt x="384810" y="4554220"/>
                  </a:lnTo>
                  <a:lnTo>
                    <a:pt x="347027" y="4530725"/>
                  </a:lnTo>
                  <a:lnTo>
                    <a:pt x="310832" y="4505325"/>
                  </a:lnTo>
                  <a:lnTo>
                    <a:pt x="276225" y="4477702"/>
                  </a:lnTo>
                  <a:lnTo>
                    <a:pt x="243205" y="4448175"/>
                  </a:lnTo>
                  <a:lnTo>
                    <a:pt x="212090" y="4417060"/>
                  </a:lnTo>
                  <a:lnTo>
                    <a:pt x="182562" y="4384040"/>
                  </a:lnTo>
                  <a:lnTo>
                    <a:pt x="155257" y="4349432"/>
                  </a:lnTo>
                  <a:lnTo>
                    <a:pt x="129540" y="4313237"/>
                  </a:lnTo>
                  <a:lnTo>
                    <a:pt x="106045" y="4275772"/>
                  </a:lnTo>
                  <a:lnTo>
                    <a:pt x="84772" y="4236720"/>
                  </a:lnTo>
                  <a:lnTo>
                    <a:pt x="65405" y="4196397"/>
                  </a:lnTo>
                  <a:lnTo>
                    <a:pt x="48577" y="4154804"/>
                  </a:lnTo>
                  <a:lnTo>
                    <a:pt x="33972" y="4111942"/>
                  </a:lnTo>
                  <a:lnTo>
                    <a:pt x="21907" y="4068127"/>
                  </a:lnTo>
                  <a:lnTo>
                    <a:pt x="12382" y="4023359"/>
                  </a:lnTo>
                  <a:lnTo>
                    <a:pt x="5715" y="3977640"/>
                  </a:lnTo>
                  <a:lnTo>
                    <a:pt x="1270" y="3930967"/>
                  </a:lnTo>
                  <a:lnTo>
                    <a:pt x="0" y="3883659"/>
                  </a:lnTo>
                  <a:lnTo>
                    <a:pt x="0" y="776604"/>
                  </a:lnTo>
                </a:path>
              </a:pathLst>
            </a:custGeom>
            <a:ln w="31750">
              <a:solidFill>
                <a:srgbClr val="FFB800"/>
              </a:solidFill>
            </a:ln>
          </p:spPr>
          <p:txBody>
            <a:bodyPr wrap="square" lIns="0" tIns="0" rIns="0" bIns="0" rtlCol="0"/>
            <a:lstStyle/>
            <a:p>
              <a:endParaRPr/>
            </a:p>
          </p:txBody>
        </p:sp>
      </p:grpSp>
      <p:sp>
        <p:nvSpPr>
          <p:cNvPr id="10" name="object 10"/>
          <p:cNvSpPr txBox="1">
            <a:spLocks noGrp="1"/>
          </p:cNvSpPr>
          <p:nvPr>
            <p:ph type="title"/>
          </p:nvPr>
        </p:nvSpPr>
        <p:spPr>
          <a:xfrm>
            <a:off x="4361179" y="692150"/>
            <a:ext cx="3429635" cy="876300"/>
          </a:xfrm>
          <a:prstGeom prst="rect">
            <a:avLst/>
          </a:prstGeom>
        </p:spPr>
        <p:txBody>
          <a:bodyPr vert="horz" wrap="square" lIns="0" tIns="41275" rIns="0" bIns="0" rtlCol="0">
            <a:spAutoFit/>
          </a:bodyPr>
          <a:lstStyle/>
          <a:p>
            <a:pPr marL="12700" marR="5080">
              <a:lnSpc>
                <a:spcPts val="3279"/>
              </a:lnSpc>
              <a:spcBef>
                <a:spcPts val="325"/>
              </a:spcBef>
            </a:pPr>
            <a:r>
              <a:rPr sz="2850" spc="260" dirty="0">
                <a:solidFill>
                  <a:srgbClr val="000000"/>
                </a:solidFill>
              </a:rPr>
              <a:t>Α</a:t>
            </a:r>
            <a:r>
              <a:rPr sz="2850" spc="200" dirty="0">
                <a:solidFill>
                  <a:srgbClr val="000000"/>
                </a:solidFill>
              </a:rPr>
              <a:t>ποκρ</a:t>
            </a:r>
            <a:r>
              <a:rPr sz="2850" spc="195" dirty="0">
                <a:solidFill>
                  <a:srgbClr val="000000"/>
                </a:solidFill>
              </a:rPr>
              <a:t>υ</a:t>
            </a:r>
            <a:r>
              <a:rPr sz="2850" spc="200" dirty="0">
                <a:solidFill>
                  <a:srgbClr val="000000"/>
                </a:solidFill>
              </a:rPr>
              <a:t>π</a:t>
            </a:r>
            <a:r>
              <a:rPr sz="2850" spc="170" dirty="0">
                <a:solidFill>
                  <a:srgbClr val="000000"/>
                </a:solidFill>
              </a:rPr>
              <a:t>τ</a:t>
            </a:r>
            <a:r>
              <a:rPr sz="2850" spc="200" dirty="0">
                <a:solidFill>
                  <a:srgbClr val="000000"/>
                </a:solidFill>
              </a:rPr>
              <a:t>ο</a:t>
            </a:r>
            <a:r>
              <a:rPr sz="2850" spc="180" dirty="0">
                <a:solidFill>
                  <a:srgbClr val="000000"/>
                </a:solidFill>
              </a:rPr>
              <a:t>γ</a:t>
            </a:r>
            <a:r>
              <a:rPr sz="2850" spc="200" dirty="0">
                <a:solidFill>
                  <a:srgbClr val="000000"/>
                </a:solidFill>
              </a:rPr>
              <a:t>ρ</a:t>
            </a:r>
            <a:r>
              <a:rPr sz="2850" spc="204" dirty="0">
                <a:solidFill>
                  <a:srgbClr val="000000"/>
                </a:solidFill>
              </a:rPr>
              <a:t>ά</a:t>
            </a:r>
            <a:r>
              <a:rPr sz="2850" spc="220" dirty="0">
                <a:solidFill>
                  <a:srgbClr val="000000"/>
                </a:solidFill>
              </a:rPr>
              <a:t>φ</a:t>
            </a:r>
            <a:r>
              <a:rPr sz="2850" spc="204" dirty="0">
                <a:solidFill>
                  <a:srgbClr val="000000"/>
                </a:solidFill>
              </a:rPr>
              <a:t>η</a:t>
            </a:r>
            <a:r>
              <a:rPr sz="2850" spc="210" dirty="0">
                <a:solidFill>
                  <a:srgbClr val="000000"/>
                </a:solidFill>
              </a:rPr>
              <a:t>σ</a:t>
            </a:r>
            <a:r>
              <a:rPr sz="2850" spc="95" dirty="0">
                <a:solidFill>
                  <a:srgbClr val="000000"/>
                </a:solidFill>
              </a:rPr>
              <a:t>η  </a:t>
            </a:r>
            <a:r>
              <a:rPr sz="2850" spc="125" dirty="0">
                <a:solidFill>
                  <a:srgbClr val="000000"/>
                </a:solidFill>
              </a:rPr>
              <a:t>DES</a:t>
            </a:r>
            <a:endParaRPr sz="2850"/>
          </a:p>
        </p:txBody>
      </p:sp>
      <p:sp>
        <p:nvSpPr>
          <p:cNvPr id="11" name="object 11"/>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2" name="object 12"/>
          <p:cNvSpPr txBox="1"/>
          <p:nvPr/>
        </p:nvSpPr>
        <p:spPr>
          <a:xfrm>
            <a:off x="1543685" y="2173604"/>
            <a:ext cx="6020435" cy="455930"/>
          </a:xfrm>
          <a:prstGeom prst="rect">
            <a:avLst/>
          </a:prstGeom>
        </p:spPr>
        <p:txBody>
          <a:bodyPr vert="horz" wrap="square" lIns="0" tIns="60325" rIns="0" bIns="0" rtlCol="0">
            <a:spAutoFit/>
          </a:bodyPr>
          <a:lstStyle/>
          <a:p>
            <a:pPr marL="12700">
              <a:lnSpc>
                <a:spcPct val="100000"/>
              </a:lnSpc>
              <a:spcBef>
                <a:spcPts val="475"/>
              </a:spcBef>
            </a:pPr>
            <a:r>
              <a:rPr sz="1100" spc="80" dirty="0">
                <a:latin typeface="Calibri"/>
                <a:cs typeface="Calibri"/>
              </a:rPr>
              <a:t>Το</a:t>
            </a:r>
            <a:r>
              <a:rPr sz="1100" spc="35" dirty="0">
                <a:latin typeface="Calibri"/>
                <a:cs typeface="Calibri"/>
              </a:rPr>
              <a:t> </a:t>
            </a:r>
            <a:r>
              <a:rPr sz="1100" b="1" spc="80" dirty="0">
                <a:latin typeface="Calibri"/>
                <a:cs typeface="Calibri"/>
              </a:rPr>
              <a:t>Data</a:t>
            </a:r>
            <a:r>
              <a:rPr sz="1100" b="1" spc="40" dirty="0">
                <a:latin typeface="Calibri"/>
                <a:cs typeface="Calibri"/>
              </a:rPr>
              <a:t> </a:t>
            </a:r>
            <a:r>
              <a:rPr sz="1100" b="1" spc="70" dirty="0">
                <a:latin typeface="Calibri"/>
                <a:cs typeface="Calibri"/>
              </a:rPr>
              <a:t>Encryption</a:t>
            </a:r>
            <a:r>
              <a:rPr sz="1100" b="1" spc="35" dirty="0">
                <a:latin typeface="Calibri"/>
                <a:cs typeface="Calibri"/>
              </a:rPr>
              <a:t> </a:t>
            </a:r>
            <a:r>
              <a:rPr sz="1100" b="1" spc="75" dirty="0">
                <a:latin typeface="Calibri"/>
                <a:cs typeface="Calibri"/>
              </a:rPr>
              <a:t>Standard</a:t>
            </a:r>
            <a:r>
              <a:rPr sz="1100" b="1" spc="40" dirty="0">
                <a:latin typeface="Calibri"/>
                <a:cs typeface="Calibri"/>
              </a:rPr>
              <a:t> </a:t>
            </a:r>
            <a:r>
              <a:rPr sz="1100" spc="75" dirty="0">
                <a:latin typeface="Calibri"/>
                <a:cs typeface="Calibri"/>
              </a:rPr>
              <a:t>DES)</a:t>
            </a:r>
            <a:r>
              <a:rPr sz="1100" spc="40" dirty="0">
                <a:latin typeface="Calibri"/>
                <a:cs typeface="Calibri"/>
              </a:rPr>
              <a:t> </a:t>
            </a:r>
            <a:r>
              <a:rPr sz="1100" b="1" spc="65" dirty="0">
                <a:latin typeface="Calibri"/>
                <a:cs typeface="Calibri"/>
              </a:rPr>
              <a:t>είναι</a:t>
            </a:r>
            <a:r>
              <a:rPr sz="1100" b="1" spc="40" dirty="0">
                <a:latin typeface="Calibri"/>
                <a:cs typeface="Calibri"/>
              </a:rPr>
              <a:t> </a:t>
            </a:r>
            <a:r>
              <a:rPr sz="1100" spc="80" dirty="0">
                <a:latin typeface="Calibri"/>
                <a:cs typeface="Calibri"/>
              </a:rPr>
              <a:t>ένα</a:t>
            </a:r>
            <a:r>
              <a:rPr sz="1100" spc="40" dirty="0">
                <a:latin typeface="Calibri"/>
                <a:cs typeface="Calibri"/>
              </a:rPr>
              <a:t> </a:t>
            </a:r>
            <a:r>
              <a:rPr sz="1100" spc="65" dirty="0">
                <a:latin typeface="Calibri"/>
                <a:cs typeface="Calibri"/>
              </a:rPr>
              <a:t>block</a:t>
            </a:r>
            <a:r>
              <a:rPr sz="1100" spc="40" dirty="0">
                <a:latin typeface="Calibri"/>
                <a:cs typeface="Calibri"/>
              </a:rPr>
              <a:t> </a:t>
            </a:r>
            <a:r>
              <a:rPr sz="1100" spc="65" dirty="0">
                <a:latin typeface="Calibri"/>
                <a:cs typeface="Calibri"/>
              </a:rPr>
              <a:t>cipher</a:t>
            </a:r>
            <a:r>
              <a:rPr sz="1100" spc="35" dirty="0">
                <a:latin typeface="Calibri"/>
                <a:cs typeface="Calibri"/>
              </a:rPr>
              <a:t> </a:t>
            </a:r>
            <a:r>
              <a:rPr sz="1100" spc="85" dirty="0">
                <a:latin typeface="Calibri"/>
                <a:cs typeface="Calibri"/>
              </a:rPr>
              <a:t>που</a:t>
            </a:r>
            <a:r>
              <a:rPr sz="1100" spc="40" dirty="0">
                <a:latin typeface="Calibri"/>
                <a:cs typeface="Calibri"/>
              </a:rPr>
              <a:t> </a:t>
            </a:r>
            <a:r>
              <a:rPr sz="1100" spc="70" dirty="0">
                <a:latin typeface="Calibri"/>
                <a:cs typeface="Calibri"/>
              </a:rPr>
              <a:t>χρησιμοποιείται</a:t>
            </a:r>
            <a:r>
              <a:rPr sz="1100" spc="35" dirty="0">
                <a:latin typeface="Calibri"/>
                <a:cs typeface="Calibri"/>
              </a:rPr>
              <a:t> </a:t>
            </a:r>
            <a:r>
              <a:rPr sz="1100" spc="80" dirty="0">
                <a:latin typeface="Calibri"/>
                <a:cs typeface="Calibri"/>
              </a:rPr>
              <a:t>ευρέως</a:t>
            </a:r>
            <a:r>
              <a:rPr sz="1100" spc="40" dirty="0">
                <a:latin typeface="Calibri"/>
                <a:cs typeface="Calibri"/>
              </a:rPr>
              <a:t> </a:t>
            </a:r>
            <a:r>
              <a:rPr sz="1100" spc="70" dirty="0">
                <a:latin typeface="Calibri"/>
                <a:cs typeface="Calibri"/>
              </a:rPr>
              <a:t>για</a:t>
            </a:r>
            <a:endParaRPr sz="1100">
              <a:latin typeface="Calibri"/>
              <a:cs typeface="Calibri"/>
            </a:endParaRPr>
          </a:p>
          <a:p>
            <a:pPr marL="12700">
              <a:lnSpc>
                <a:spcPct val="100000"/>
              </a:lnSpc>
              <a:spcBef>
                <a:spcPts val="375"/>
              </a:spcBef>
            </a:pPr>
            <a:r>
              <a:rPr sz="1100" b="1" spc="110" dirty="0">
                <a:latin typeface="Calibri"/>
                <a:cs typeface="Calibri"/>
              </a:rPr>
              <a:t>ασφάλεια</a:t>
            </a:r>
            <a:r>
              <a:rPr sz="1100" b="1" spc="55" dirty="0">
                <a:latin typeface="Calibri"/>
                <a:cs typeface="Calibri"/>
              </a:rPr>
              <a:t> </a:t>
            </a:r>
            <a:r>
              <a:rPr sz="1100" b="1" spc="105" dirty="0">
                <a:latin typeface="Calibri"/>
                <a:cs typeface="Calibri"/>
              </a:rPr>
              <a:t>δεδομένων,</a:t>
            </a:r>
            <a:r>
              <a:rPr sz="1100" b="1" spc="45" dirty="0">
                <a:latin typeface="Calibri"/>
                <a:cs typeface="Calibri"/>
              </a:rPr>
              <a:t> </a:t>
            </a:r>
            <a:r>
              <a:rPr sz="1100" spc="114" dirty="0">
                <a:latin typeface="Calibri"/>
                <a:cs typeface="Calibri"/>
              </a:rPr>
              <a:t>που</a:t>
            </a:r>
            <a:r>
              <a:rPr sz="1100" spc="55" dirty="0">
                <a:latin typeface="Calibri"/>
                <a:cs typeface="Calibri"/>
              </a:rPr>
              <a:t> </a:t>
            </a:r>
            <a:r>
              <a:rPr sz="1100" spc="95" dirty="0">
                <a:latin typeface="Calibri"/>
                <a:cs typeface="Calibri"/>
              </a:rPr>
              <a:t>χαρακτηρίζεται</a:t>
            </a:r>
            <a:r>
              <a:rPr sz="1100" spc="55" dirty="0">
                <a:latin typeface="Calibri"/>
                <a:cs typeface="Calibri"/>
              </a:rPr>
              <a:t> </a:t>
            </a:r>
            <a:r>
              <a:rPr sz="1100" spc="120" dirty="0">
                <a:latin typeface="Calibri"/>
                <a:cs typeface="Calibri"/>
              </a:rPr>
              <a:t>από</a:t>
            </a:r>
            <a:r>
              <a:rPr sz="1100" spc="60" dirty="0">
                <a:latin typeface="Calibri"/>
                <a:cs typeface="Calibri"/>
              </a:rPr>
              <a:t> </a:t>
            </a:r>
            <a:r>
              <a:rPr sz="1100" spc="95" dirty="0">
                <a:latin typeface="Calibri"/>
                <a:cs typeface="Calibri"/>
              </a:rPr>
              <a:t>μήκος</a:t>
            </a:r>
            <a:r>
              <a:rPr sz="1100" spc="45" dirty="0">
                <a:latin typeface="Calibri"/>
                <a:cs typeface="Calibri"/>
              </a:rPr>
              <a:t> </a:t>
            </a:r>
            <a:r>
              <a:rPr sz="1100" b="1" spc="95" dirty="0">
                <a:latin typeface="Calibri"/>
                <a:cs typeface="Calibri"/>
              </a:rPr>
              <a:t>κλειδιού</a:t>
            </a:r>
            <a:r>
              <a:rPr sz="1100" b="1" spc="55" dirty="0">
                <a:latin typeface="Calibri"/>
                <a:cs typeface="Calibri"/>
              </a:rPr>
              <a:t> </a:t>
            </a:r>
            <a:r>
              <a:rPr sz="1100" b="1" spc="110" dirty="0">
                <a:latin typeface="Calibri"/>
                <a:cs typeface="Calibri"/>
              </a:rPr>
              <a:t>56</a:t>
            </a:r>
            <a:r>
              <a:rPr sz="1100" b="1" spc="50" dirty="0">
                <a:latin typeface="Calibri"/>
                <a:cs typeface="Calibri"/>
              </a:rPr>
              <a:t> </a:t>
            </a:r>
            <a:r>
              <a:rPr sz="1100" b="1" spc="110" dirty="0">
                <a:latin typeface="Calibri"/>
                <a:cs typeface="Calibri"/>
              </a:rPr>
              <a:t>δυαδικών</a:t>
            </a:r>
            <a:r>
              <a:rPr sz="1100" b="1" spc="55" dirty="0">
                <a:latin typeface="Calibri"/>
                <a:cs typeface="Calibri"/>
              </a:rPr>
              <a:t> </a:t>
            </a:r>
            <a:r>
              <a:rPr sz="1100" b="1" spc="114" dirty="0">
                <a:latin typeface="Calibri"/>
                <a:cs typeface="Calibri"/>
              </a:rPr>
              <a:t>ψηφίων</a:t>
            </a:r>
            <a:r>
              <a:rPr sz="1100" spc="114" dirty="0">
                <a:latin typeface="Calibri"/>
                <a:cs typeface="Calibri"/>
              </a:rPr>
              <a:t>.</a:t>
            </a:r>
            <a:endParaRPr sz="1100">
              <a:latin typeface="Calibri"/>
              <a:cs typeface="Calibri"/>
            </a:endParaRPr>
          </a:p>
        </p:txBody>
      </p:sp>
      <p:sp>
        <p:nvSpPr>
          <p:cNvPr id="13" name="object 13"/>
          <p:cNvSpPr txBox="1"/>
          <p:nvPr/>
        </p:nvSpPr>
        <p:spPr>
          <a:xfrm>
            <a:off x="5934709" y="2788284"/>
            <a:ext cx="1494790" cy="360045"/>
          </a:xfrm>
          <a:prstGeom prst="rect">
            <a:avLst/>
          </a:prstGeom>
        </p:spPr>
        <p:txBody>
          <a:bodyPr vert="horz" wrap="square" lIns="0" tIns="12700" rIns="0" bIns="0" rtlCol="0">
            <a:spAutoFit/>
          </a:bodyPr>
          <a:lstStyle/>
          <a:p>
            <a:pPr marL="12700" marR="5080">
              <a:lnSpc>
                <a:spcPct val="100000"/>
              </a:lnSpc>
              <a:spcBef>
                <a:spcPts val="100"/>
              </a:spcBef>
            </a:pPr>
            <a:r>
              <a:rPr sz="1100" spc="80" dirty="0">
                <a:latin typeface="Calibri"/>
                <a:cs typeface="Calibri"/>
              </a:rPr>
              <a:t>πρόσωπο </a:t>
            </a:r>
            <a:r>
              <a:rPr sz="1100" spc="55" dirty="0">
                <a:latin typeface="Calibri"/>
                <a:cs typeface="Calibri"/>
              </a:rPr>
              <a:t>(face </a:t>
            </a:r>
            <a:r>
              <a:rPr sz="1100" spc="60" dirty="0">
                <a:latin typeface="Calibri"/>
                <a:cs typeface="Calibri"/>
              </a:rPr>
              <a:t> </a:t>
            </a:r>
            <a:r>
              <a:rPr sz="1100" spc="70" dirty="0">
                <a:latin typeface="Calibri"/>
                <a:cs typeface="Calibri"/>
              </a:rPr>
              <a:t>αυξανόμενη</a:t>
            </a:r>
            <a:r>
              <a:rPr sz="1100" spc="-50" dirty="0">
                <a:latin typeface="Calibri"/>
                <a:cs typeface="Calibri"/>
              </a:rPr>
              <a:t> </a:t>
            </a:r>
            <a:r>
              <a:rPr sz="1100" spc="80" dirty="0">
                <a:latin typeface="Calibri"/>
                <a:cs typeface="Calibri"/>
              </a:rPr>
              <a:t>Ευπάθεια</a:t>
            </a:r>
            <a:endParaRPr sz="1100">
              <a:latin typeface="Calibri"/>
              <a:cs typeface="Calibri"/>
            </a:endParaRPr>
          </a:p>
        </p:txBody>
      </p:sp>
      <p:sp>
        <p:nvSpPr>
          <p:cNvPr id="14" name="object 14"/>
          <p:cNvSpPr txBox="1"/>
          <p:nvPr/>
        </p:nvSpPr>
        <p:spPr>
          <a:xfrm>
            <a:off x="1543685" y="2788284"/>
            <a:ext cx="4180204" cy="527050"/>
          </a:xfrm>
          <a:prstGeom prst="rect">
            <a:avLst/>
          </a:prstGeom>
        </p:spPr>
        <p:txBody>
          <a:bodyPr vert="horz" wrap="square" lIns="0" tIns="12700" rIns="0" bIns="0" rtlCol="0">
            <a:spAutoFit/>
          </a:bodyPr>
          <a:lstStyle/>
          <a:p>
            <a:pPr marL="12700" marR="5080">
              <a:lnSpc>
                <a:spcPct val="100000"/>
              </a:lnSpc>
              <a:spcBef>
                <a:spcPts val="100"/>
              </a:spcBef>
              <a:tabLst>
                <a:tab pos="850265" algn="l"/>
                <a:tab pos="1205230" algn="l"/>
                <a:tab pos="2144395" algn="l"/>
                <a:tab pos="3414395" algn="l"/>
                <a:tab pos="3915410" algn="l"/>
              </a:tabLst>
            </a:pPr>
            <a:r>
              <a:rPr sz="1100" spc="85" dirty="0">
                <a:latin typeface="Calibri"/>
                <a:cs typeface="Calibri"/>
              </a:rPr>
              <a:t>Π</a:t>
            </a:r>
            <a:r>
              <a:rPr sz="1100" spc="80" dirty="0">
                <a:latin typeface="Calibri"/>
                <a:cs typeface="Calibri"/>
              </a:rPr>
              <a:t>α</a:t>
            </a:r>
            <a:r>
              <a:rPr sz="1100" spc="75" dirty="0">
                <a:latin typeface="Calibri"/>
                <a:cs typeface="Calibri"/>
              </a:rPr>
              <a:t>ρ</a:t>
            </a:r>
            <a:r>
              <a:rPr sz="1100" spc="90" dirty="0">
                <a:latin typeface="Calibri"/>
                <a:cs typeface="Calibri"/>
              </a:rPr>
              <a:t>ά</a:t>
            </a:r>
            <a:r>
              <a:rPr sz="1100" spc="15" dirty="0">
                <a:latin typeface="Calibri"/>
                <a:cs typeface="Calibri"/>
              </a:rPr>
              <a:t> </a:t>
            </a:r>
            <a:r>
              <a:rPr sz="1100" spc="45" dirty="0">
                <a:latin typeface="Calibri"/>
                <a:cs typeface="Calibri"/>
              </a:rPr>
              <a:t>τ</a:t>
            </a:r>
            <a:r>
              <a:rPr sz="1100" spc="85" dirty="0">
                <a:latin typeface="Calibri"/>
                <a:cs typeface="Calibri"/>
              </a:rPr>
              <a:t>ο</a:t>
            </a:r>
            <a:r>
              <a:rPr sz="1100" dirty="0">
                <a:latin typeface="Calibri"/>
                <a:cs typeface="Calibri"/>
              </a:rPr>
              <a:t>	</a:t>
            </a:r>
            <a:r>
              <a:rPr sz="1100" spc="35" dirty="0">
                <a:latin typeface="Calibri"/>
                <a:cs typeface="Calibri"/>
              </a:rPr>
              <a:t>τ</a:t>
            </a:r>
            <a:r>
              <a:rPr sz="1100" spc="85" dirty="0">
                <a:latin typeface="Calibri"/>
                <a:cs typeface="Calibri"/>
              </a:rPr>
              <a:t>ο</a:t>
            </a:r>
            <a:r>
              <a:rPr sz="1100" dirty="0">
                <a:latin typeface="Calibri"/>
                <a:cs typeface="Calibri"/>
              </a:rPr>
              <a:t>	</a:t>
            </a:r>
            <a:r>
              <a:rPr sz="1100" spc="35" dirty="0">
                <a:latin typeface="Calibri"/>
                <a:cs typeface="Calibri"/>
              </a:rPr>
              <a:t>ι</a:t>
            </a:r>
            <a:r>
              <a:rPr sz="1100" spc="70" dirty="0">
                <a:latin typeface="Calibri"/>
                <a:cs typeface="Calibri"/>
              </a:rPr>
              <a:t>σ</a:t>
            </a:r>
            <a:r>
              <a:rPr sz="1100" spc="45" dirty="0">
                <a:latin typeface="Calibri"/>
                <a:cs typeface="Calibri"/>
              </a:rPr>
              <a:t>τ</a:t>
            </a:r>
            <a:r>
              <a:rPr sz="1100" spc="70" dirty="0">
                <a:latin typeface="Calibri"/>
                <a:cs typeface="Calibri"/>
              </a:rPr>
              <a:t>ορ</a:t>
            </a:r>
            <a:r>
              <a:rPr sz="1100" spc="35" dirty="0">
                <a:latin typeface="Calibri"/>
                <a:cs typeface="Calibri"/>
              </a:rPr>
              <a:t>ι</a:t>
            </a:r>
            <a:r>
              <a:rPr sz="1100" spc="60" dirty="0">
                <a:latin typeface="Calibri"/>
                <a:cs typeface="Calibri"/>
              </a:rPr>
              <a:t>κ</a:t>
            </a:r>
            <a:r>
              <a:rPr sz="1100" spc="85" dirty="0">
                <a:latin typeface="Calibri"/>
                <a:cs typeface="Calibri"/>
              </a:rPr>
              <a:t>ή</a:t>
            </a:r>
            <a:r>
              <a:rPr sz="1100" dirty="0">
                <a:latin typeface="Calibri"/>
                <a:cs typeface="Calibri"/>
              </a:rPr>
              <a:t>	</a:t>
            </a:r>
            <a:r>
              <a:rPr sz="1100" spc="70" dirty="0">
                <a:latin typeface="Calibri"/>
                <a:cs typeface="Calibri"/>
              </a:rPr>
              <a:t>ση</a:t>
            </a:r>
            <a:r>
              <a:rPr sz="1100" spc="75" dirty="0">
                <a:latin typeface="Calibri"/>
                <a:cs typeface="Calibri"/>
              </a:rPr>
              <a:t>μ</a:t>
            </a:r>
            <a:r>
              <a:rPr sz="1100" spc="80" dirty="0">
                <a:latin typeface="Calibri"/>
                <a:cs typeface="Calibri"/>
              </a:rPr>
              <a:t>α</a:t>
            </a:r>
            <a:r>
              <a:rPr sz="1100" spc="70" dirty="0">
                <a:latin typeface="Calibri"/>
                <a:cs typeface="Calibri"/>
              </a:rPr>
              <a:t>σ</a:t>
            </a:r>
            <a:r>
              <a:rPr sz="1100" spc="30" dirty="0">
                <a:latin typeface="Calibri"/>
                <a:cs typeface="Calibri"/>
              </a:rPr>
              <a:t>ί</a:t>
            </a:r>
            <a:r>
              <a:rPr sz="1100" spc="90" dirty="0">
                <a:latin typeface="Calibri"/>
                <a:cs typeface="Calibri"/>
              </a:rPr>
              <a:t>α</a:t>
            </a:r>
            <a:r>
              <a:rPr sz="1100" spc="20" dirty="0">
                <a:latin typeface="Calibri"/>
                <a:cs typeface="Calibri"/>
              </a:rPr>
              <a:t> </a:t>
            </a:r>
            <a:r>
              <a:rPr sz="1100" spc="45" dirty="0">
                <a:latin typeface="Calibri"/>
                <a:cs typeface="Calibri"/>
              </a:rPr>
              <a:t>τ</a:t>
            </a:r>
            <a:r>
              <a:rPr sz="1100" spc="75" dirty="0">
                <a:latin typeface="Calibri"/>
                <a:cs typeface="Calibri"/>
              </a:rPr>
              <a:t>ο</a:t>
            </a:r>
            <a:r>
              <a:rPr sz="1100" spc="80" dirty="0">
                <a:latin typeface="Calibri"/>
                <a:cs typeface="Calibri"/>
              </a:rPr>
              <a:t>υ</a:t>
            </a:r>
            <a:r>
              <a:rPr sz="1100" spc="40" dirty="0">
                <a:latin typeface="Calibri"/>
                <a:cs typeface="Calibri"/>
              </a:rPr>
              <a:t>,</a:t>
            </a:r>
            <a:r>
              <a:rPr sz="1100" dirty="0">
                <a:latin typeface="Calibri"/>
                <a:cs typeface="Calibri"/>
              </a:rPr>
              <a:t>	</a:t>
            </a:r>
            <a:r>
              <a:rPr sz="1100" b="1" spc="75" dirty="0">
                <a:latin typeface="Calibri"/>
                <a:cs typeface="Calibri"/>
              </a:rPr>
              <a:t>D</a:t>
            </a:r>
            <a:r>
              <a:rPr sz="1100" b="1" spc="55" dirty="0">
                <a:latin typeface="Calibri"/>
                <a:cs typeface="Calibri"/>
              </a:rPr>
              <a:t>E</a:t>
            </a:r>
            <a:r>
              <a:rPr sz="1100" b="1" spc="75" dirty="0">
                <a:latin typeface="Calibri"/>
                <a:cs typeface="Calibri"/>
              </a:rPr>
              <a:t>S</a:t>
            </a:r>
            <a:r>
              <a:rPr sz="1100" b="1" dirty="0">
                <a:latin typeface="Calibri"/>
                <a:cs typeface="Calibri"/>
              </a:rPr>
              <a:t>	</a:t>
            </a:r>
            <a:r>
              <a:rPr sz="1100" spc="50" dirty="0">
                <a:latin typeface="Calibri"/>
                <a:cs typeface="Calibri"/>
              </a:rPr>
              <a:t>έ</a:t>
            </a:r>
            <a:r>
              <a:rPr sz="1100" spc="45" dirty="0">
                <a:latin typeface="Calibri"/>
                <a:cs typeface="Calibri"/>
              </a:rPr>
              <a:t>χ</a:t>
            </a:r>
            <a:r>
              <a:rPr sz="1100" spc="50" dirty="0">
                <a:latin typeface="Calibri"/>
                <a:cs typeface="Calibri"/>
              </a:rPr>
              <a:t>ε</a:t>
            </a:r>
            <a:r>
              <a:rPr sz="1100" spc="40" dirty="0">
                <a:latin typeface="Calibri"/>
                <a:cs typeface="Calibri"/>
              </a:rPr>
              <a:t>ι  </a:t>
            </a:r>
            <a:r>
              <a:rPr sz="1100" spc="55" dirty="0">
                <a:latin typeface="Calibri"/>
                <a:cs typeface="Calibri"/>
              </a:rPr>
              <a:t>recognition</a:t>
            </a:r>
            <a:r>
              <a:rPr sz="1100" spc="120" dirty="0">
                <a:latin typeface="Calibri"/>
                <a:cs typeface="Calibri"/>
              </a:rPr>
              <a:t> </a:t>
            </a:r>
            <a:r>
              <a:rPr sz="1100" spc="50" dirty="0">
                <a:latin typeface="Calibri"/>
                <a:cs typeface="Calibri"/>
              </a:rPr>
              <a:t>-</a:t>
            </a:r>
            <a:r>
              <a:rPr sz="1100" spc="125" dirty="0">
                <a:latin typeface="Calibri"/>
                <a:cs typeface="Calibri"/>
              </a:rPr>
              <a:t> </a:t>
            </a:r>
            <a:r>
              <a:rPr sz="1100" spc="70" dirty="0">
                <a:latin typeface="Calibri"/>
                <a:cs typeface="Calibri"/>
              </a:rPr>
              <a:t>αναγνώριση</a:t>
            </a:r>
            <a:r>
              <a:rPr sz="1100" spc="120" dirty="0">
                <a:latin typeface="Calibri"/>
                <a:cs typeface="Calibri"/>
              </a:rPr>
              <a:t> </a:t>
            </a:r>
            <a:r>
              <a:rPr sz="1100" spc="80" dirty="0">
                <a:latin typeface="Calibri"/>
                <a:cs typeface="Calibri"/>
              </a:rPr>
              <a:t>προσώπου</a:t>
            </a:r>
            <a:r>
              <a:rPr sz="1100" spc="120" dirty="0">
                <a:latin typeface="Calibri"/>
                <a:cs typeface="Calibri"/>
              </a:rPr>
              <a:t> </a:t>
            </a:r>
            <a:r>
              <a:rPr sz="1100" spc="80" dirty="0">
                <a:latin typeface="Calibri"/>
                <a:cs typeface="Calibri"/>
              </a:rPr>
              <a:t>μέσω</a:t>
            </a:r>
            <a:r>
              <a:rPr sz="1100" spc="120" dirty="0">
                <a:latin typeface="Calibri"/>
                <a:cs typeface="Calibri"/>
              </a:rPr>
              <a:t> </a:t>
            </a:r>
            <a:r>
              <a:rPr sz="1100" spc="85" dirty="0">
                <a:latin typeface="Calibri"/>
                <a:cs typeface="Calibri"/>
              </a:rPr>
              <a:t>ΤΝ</a:t>
            </a:r>
            <a:r>
              <a:rPr sz="1100" spc="125" dirty="0">
                <a:latin typeface="Calibri"/>
                <a:cs typeface="Calibri"/>
              </a:rPr>
              <a:t> </a:t>
            </a:r>
            <a:r>
              <a:rPr sz="1100" spc="80" dirty="0">
                <a:latin typeface="Calibri"/>
                <a:cs typeface="Calibri"/>
              </a:rPr>
              <a:t>όπως</a:t>
            </a:r>
            <a:r>
              <a:rPr sz="1100" spc="114" dirty="0">
                <a:latin typeface="Calibri"/>
                <a:cs typeface="Calibri"/>
              </a:rPr>
              <a:t> </a:t>
            </a:r>
            <a:r>
              <a:rPr sz="1100" spc="65" dirty="0">
                <a:latin typeface="Calibri"/>
                <a:cs typeface="Calibri"/>
              </a:rPr>
              <a:t>Face</a:t>
            </a:r>
            <a:r>
              <a:rPr sz="1100" spc="125" dirty="0">
                <a:latin typeface="Calibri"/>
                <a:cs typeface="Calibri"/>
              </a:rPr>
              <a:t> </a:t>
            </a:r>
            <a:r>
              <a:rPr sz="1100" spc="55" dirty="0">
                <a:latin typeface="Calibri"/>
                <a:cs typeface="Calibri"/>
              </a:rPr>
              <a:t>ID) </a:t>
            </a:r>
            <a:r>
              <a:rPr sz="1100" spc="60" dirty="0">
                <a:latin typeface="Calibri"/>
                <a:cs typeface="Calibri"/>
              </a:rPr>
              <a:t> </a:t>
            </a:r>
            <a:r>
              <a:rPr sz="1100" spc="80" dirty="0">
                <a:latin typeface="Calibri"/>
                <a:cs typeface="Calibri"/>
              </a:rPr>
              <a:t>σε</a:t>
            </a:r>
            <a:r>
              <a:rPr sz="1100" spc="30" dirty="0">
                <a:latin typeface="Calibri"/>
                <a:cs typeface="Calibri"/>
              </a:rPr>
              <a:t> </a:t>
            </a:r>
            <a:r>
              <a:rPr sz="1100" b="1" spc="70" dirty="0">
                <a:latin typeface="Calibri"/>
                <a:cs typeface="Calibri"/>
              </a:rPr>
              <a:t>επιθέσεις</a:t>
            </a:r>
            <a:r>
              <a:rPr sz="1100" b="1" spc="35" dirty="0">
                <a:latin typeface="Calibri"/>
                <a:cs typeface="Calibri"/>
              </a:rPr>
              <a:t> </a:t>
            </a:r>
            <a:r>
              <a:rPr sz="1100" b="1" spc="80" dirty="0">
                <a:latin typeface="Calibri"/>
                <a:cs typeface="Calibri"/>
              </a:rPr>
              <a:t>με</a:t>
            </a:r>
            <a:r>
              <a:rPr sz="1100" b="1" spc="35" dirty="0">
                <a:latin typeface="Calibri"/>
                <a:cs typeface="Calibri"/>
              </a:rPr>
              <a:t> </a:t>
            </a:r>
            <a:r>
              <a:rPr sz="1100" b="1" spc="75" dirty="0">
                <a:latin typeface="Calibri"/>
                <a:cs typeface="Calibri"/>
              </a:rPr>
              <a:t>την</a:t>
            </a:r>
            <a:r>
              <a:rPr sz="1100" b="1" spc="35" dirty="0">
                <a:latin typeface="Calibri"/>
                <a:cs typeface="Calibri"/>
              </a:rPr>
              <a:t> </a:t>
            </a:r>
            <a:r>
              <a:rPr sz="1100" b="1" spc="85" dirty="0">
                <a:latin typeface="Calibri"/>
                <a:cs typeface="Calibri"/>
              </a:rPr>
              <a:t>πάροδο</a:t>
            </a:r>
            <a:r>
              <a:rPr sz="1100" b="1" spc="35" dirty="0">
                <a:latin typeface="Calibri"/>
                <a:cs typeface="Calibri"/>
              </a:rPr>
              <a:t> </a:t>
            </a:r>
            <a:r>
              <a:rPr sz="1100" b="1" spc="75" dirty="0">
                <a:latin typeface="Calibri"/>
                <a:cs typeface="Calibri"/>
              </a:rPr>
              <a:t>του</a:t>
            </a:r>
            <a:r>
              <a:rPr sz="1100" b="1" spc="40" dirty="0">
                <a:latin typeface="Calibri"/>
                <a:cs typeface="Calibri"/>
              </a:rPr>
              <a:t> </a:t>
            </a:r>
            <a:r>
              <a:rPr sz="1100" b="1" spc="75" dirty="0">
                <a:latin typeface="Calibri"/>
                <a:cs typeface="Calibri"/>
              </a:rPr>
              <a:t>χρόνου.</a:t>
            </a:r>
            <a:endParaRPr sz="1100">
              <a:latin typeface="Calibri"/>
              <a:cs typeface="Calibri"/>
            </a:endParaRPr>
          </a:p>
        </p:txBody>
      </p:sp>
      <p:sp>
        <p:nvSpPr>
          <p:cNvPr id="15" name="object 15"/>
          <p:cNvSpPr txBox="1"/>
          <p:nvPr/>
        </p:nvSpPr>
        <p:spPr>
          <a:xfrm>
            <a:off x="1543685" y="3469004"/>
            <a:ext cx="6743700" cy="2710180"/>
          </a:xfrm>
          <a:prstGeom prst="rect">
            <a:avLst/>
          </a:prstGeom>
        </p:spPr>
        <p:txBody>
          <a:bodyPr vert="horz" wrap="square" lIns="0" tIns="12700" rIns="0" bIns="0" rtlCol="0">
            <a:spAutoFit/>
          </a:bodyPr>
          <a:lstStyle/>
          <a:p>
            <a:pPr marL="12700" marR="1066800">
              <a:lnSpc>
                <a:spcPct val="100000"/>
              </a:lnSpc>
              <a:spcBef>
                <a:spcPts val="100"/>
              </a:spcBef>
            </a:pPr>
            <a:r>
              <a:rPr sz="1100" spc="110" dirty="0">
                <a:latin typeface="Calibri"/>
                <a:cs typeface="Calibri"/>
              </a:rPr>
              <a:t>Κατά</a:t>
            </a:r>
            <a:r>
              <a:rPr sz="1100" spc="50" dirty="0">
                <a:latin typeface="Calibri"/>
                <a:cs typeface="Calibri"/>
              </a:rPr>
              <a:t> </a:t>
            </a:r>
            <a:r>
              <a:rPr sz="1100" spc="95" dirty="0">
                <a:latin typeface="Calibri"/>
                <a:cs typeface="Calibri"/>
              </a:rPr>
              <a:t>συνέπεια,</a:t>
            </a:r>
            <a:r>
              <a:rPr sz="1100" spc="45" dirty="0">
                <a:latin typeface="Calibri"/>
                <a:cs typeface="Calibri"/>
              </a:rPr>
              <a:t> </a:t>
            </a:r>
            <a:r>
              <a:rPr sz="1100" spc="114" dirty="0">
                <a:latin typeface="Calibri"/>
                <a:cs typeface="Calibri"/>
              </a:rPr>
              <a:t>η</a:t>
            </a:r>
            <a:r>
              <a:rPr sz="1100" spc="50" dirty="0">
                <a:latin typeface="Calibri"/>
                <a:cs typeface="Calibri"/>
              </a:rPr>
              <a:t> </a:t>
            </a:r>
            <a:r>
              <a:rPr sz="1100" spc="100" dirty="0">
                <a:latin typeface="Calibri"/>
                <a:cs typeface="Calibri"/>
              </a:rPr>
              <a:t>δημοτικότητα</a:t>
            </a:r>
            <a:r>
              <a:rPr sz="1100" spc="40" dirty="0">
                <a:latin typeface="Calibri"/>
                <a:cs typeface="Calibri"/>
              </a:rPr>
              <a:t> </a:t>
            </a:r>
            <a:r>
              <a:rPr sz="1100" spc="100" dirty="0">
                <a:latin typeface="Calibri"/>
                <a:cs typeface="Calibri"/>
              </a:rPr>
              <a:t>του</a:t>
            </a:r>
            <a:r>
              <a:rPr sz="1100" spc="50" dirty="0">
                <a:latin typeface="Calibri"/>
                <a:cs typeface="Calibri"/>
              </a:rPr>
              <a:t> </a:t>
            </a:r>
            <a:r>
              <a:rPr sz="1100" spc="114" dirty="0">
                <a:latin typeface="Calibri"/>
                <a:cs typeface="Calibri"/>
              </a:rPr>
              <a:t>DES</a:t>
            </a:r>
            <a:r>
              <a:rPr sz="1100" spc="50" dirty="0">
                <a:latin typeface="Calibri"/>
                <a:cs typeface="Calibri"/>
              </a:rPr>
              <a:t> </a:t>
            </a:r>
            <a:r>
              <a:rPr sz="1100" b="1" spc="90" dirty="0">
                <a:latin typeface="Calibri"/>
                <a:cs typeface="Calibri"/>
              </a:rPr>
              <a:t>έχει</a:t>
            </a:r>
            <a:r>
              <a:rPr sz="1100" b="1" spc="50" dirty="0">
                <a:latin typeface="Calibri"/>
                <a:cs typeface="Calibri"/>
              </a:rPr>
              <a:t> </a:t>
            </a:r>
            <a:r>
              <a:rPr sz="1100" spc="100" dirty="0">
                <a:latin typeface="Calibri"/>
                <a:cs typeface="Calibri"/>
              </a:rPr>
              <a:t>μειωθεί</a:t>
            </a:r>
            <a:r>
              <a:rPr sz="1100" spc="45" dirty="0">
                <a:latin typeface="Calibri"/>
                <a:cs typeface="Calibri"/>
              </a:rPr>
              <a:t> </a:t>
            </a:r>
            <a:r>
              <a:rPr sz="1100" spc="114" dirty="0">
                <a:latin typeface="Calibri"/>
                <a:cs typeface="Calibri"/>
              </a:rPr>
              <a:t>λόγω</a:t>
            </a:r>
            <a:r>
              <a:rPr sz="1100" spc="45" dirty="0">
                <a:latin typeface="Calibri"/>
                <a:cs typeface="Calibri"/>
              </a:rPr>
              <a:t> </a:t>
            </a:r>
            <a:r>
              <a:rPr sz="1100" spc="110" dirty="0">
                <a:latin typeface="Calibri"/>
                <a:cs typeface="Calibri"/>
              </a:rPr>
              <a:t>των</a:t>
            </a:r>
            <a:r>
              <a:rPr sz="1100" spc="50" dirty="0">
                <a:latin typeface="Calibri"/>
                <a:cs typeface="Calibri"/>
              </a:rPr>
              <a:t> </a:t>
            </a:r>
            <a:r>
              <a:rPr sz="1100" spc="105" dirty="0">
                <a:latin typeface="Calibri"/>
                <a:cs typeface="Calibri"/>
              </a:rPr>
              <a:t>ανησυχιών</a:t>
            </a:r>
            <a:r>
              <a:rPr sz="1100" spc="45" dirty="0">
                <a:latin typeface="Calibri"/>
                <a:cs typeface="Calibri"/>
              </a:rPr>
              <a:t> </a:t>
            </a:r>
            <a:r>
              <a:rPr sz="1100" spc="90" dirty="0">
                <a:latin typeface="Calibri"/>
                <a:cs typeface="Calibri"/>
              </a:rPr>
              <a:t>για</a:t>
            </a:r>
            <a:r>
              <a:rPr sz="1100" spc="55" dirty="0">
                <a:latin typeface="Calibri"/>
                <a:cs typeface="Calibri"/>
              </a:rPr>
              <a:t> </a:t>
            </a:r>
            <a:r>
              <a:rPr sz="1100" spc="100" dirty="0">
                <a:latin typeface="Calibri"/>
                <a:cs typeface="Calibri"/>
              </a:rPr>
              <a:t>την </a:t>
            </a:r>
            <a:r>
              <a:rPr sz="1100" spc="-235" dirty="0">
                <a:latin typeface="Calibri"/>
                <a:cs typeface="Calibri"/>
              </a:rPr>
              <a:t> </a:t>
            </a:r>
            <a:r>
              <a:rPr sz="1100" spc="100" dirty="0">
                <a:latin typeface="Calibri"/>
                <a:cs typeface="Calibri"/>
              </a:rPr>
              <a:t>ασφάλεια.</a:t>
            </a:r>
            <a:endParaRPr sz="1100">
              <a:latin typeface="Calibri"/>
              <a:cs typeface="Calibri"/>
            </a:endParaRPr>
          </a:p>
          <a:p>
            <a:pPr>
              <a:lnSpc>
                <a:spcPct val="100000"/>
              </a:lnSpc>
              <a:spcBef>
                <a:spcPts val="50"/>
              </a:spcBef>
            </a:pPr>
            <a:endParaRPr sz="1100">
              <a:latin typeface="Calibri"/>
              <a:cs typeface="Calibri"/>
            </a:endParaRPr>
          </a:p>
          <a:p>
            <a:pPr marL="12700" marR="909319">
              <a:lnSpc>
                <a:spcPct val="100000"/>
              </a:lnSpc>
            </a:pPr>
            <a:r>
              <a:rPr sz="1100" spc="80" dirty="0">
                <a:latin typeface="Calibri"/>
                <a:cs typeface="Calibri"/>
              </a:rPr>
              <a:t>Το </a:t>
            </a:r>
            <a:r>
              <a:rPr sz="1100" spc="85" dirty="0">
                <a:latin typeface="Calibri"/>
                <a:cs typeface="Calibri"/>
              </a:rPr>
              <a:t>DES </a:t>
            </a:r>
            <a:r>
              <a:rPr sz="1100" spc="70" dirty="0">
                <a:latin typeface="Calibri"/>
                <a:cs typeface="Calibri"/>
              </a:rPr>
              <a:t>λειτουργεί </a:t>
            </a:r>
            <a:r>
              <a:rPr sz="1100" spc="80" dirty="0">
                <a:latin typeface="Calibri"/>
                <a:cs typeface="Calibri"/>
              </a:rPr>
              <a:t>κρυπτογραφώντας δεδομένα σε μπλοκ των </a:t>
            </a:r>
            <a:r>
              <a:rPr sz="1100" b="1" spc="80" dirty="0">
                <a:latin typeface="Calibri"/>
                <a:cs typeface="Calibri"/>
              </a:rPr>
              <a:t>64 δυαδικών </a:t>
            </a:r>
            <a:r>
              <a:rPr sz="1100" b="1" spc="90" dirty="0">
                <a:latin typeface="Calibri"/>
                <a:cs typeface="Calibri"/>
              </a:rPr>
              <a:t>ψηφίων </a:t>
            </a:r>
            <a:r>
              <a:rPr sz="1100" spc="70" dirty="0">
                <a:latin typeface="Calibri"/>
                <a:cs typeface="Calibri"/>
              </a:rPr>
              <a:t>το </a:t>
            </a:r>
            <a:r>
              <a:rPr sz="1100" spc="-235" dirty="0">
                <a:latin typeface="Calibri"/>
                <a:cs typeface="Calibri"/>
              </a:rPr>
              <a:t> </a:t>
            </a:r>
            <a:r>
              <a:rPr sz="1100" spc="75" dirty="0">
                <a:latin typeface="Calibri"/>
                <a:cs typeface="Calibri"/>
              </a:rPr>
              <a:t>καθένα,</a:t>
            </a:r>
            <a:r>
              <a:rPr sz="1100" spc="40" dirty="0">
                <a:latin typeface="Calibri"/>
                <a:cs typeface="Calibri"/>
              </a:rPr>
              <a:t> </a:t>
            </a:r>
            <a:r>
              <a:rPr sz="1100" spc="85" dirty="0">
                <a:latin typeface="Calibri"/>
                <a:cs typeface="Calibri"/>
              </a:rPr>
              <a:t>πράγμα</a:t>
            </a:r>
            <a:r>
              <a:rPr sz="1100" spc="40" dirty="0">
                <a:latin typeface="Calibri"/>
                <a:cs typeface="Calibri"/>
              </a:rPr>
              <a:t> </a:t>
            </a:r>
            <a:r>
              <a:rPr sz="1100" spc="85" dirty="0">
                <a:latin typeface="Calibri"/>
                <a:cs typeface="Calibri"/>
              </a:rPr>
              <a:t>που</a:t>
            </a:r>
            <a:r>
              <a:rPr sz="1100" spc="40" dirty="0">
                <a:latin typeface="Calibri"/>
                <a:cs typeface="Calibri"/>
              </a:rPr>
              <a:t> </a:t>
            </a:r>
            <a:r>
              <a:rPr sz="1100" spc="70" dirty="0">
                <a:latin typeface="Calibri"/>
                <a:cs typeface="Calibri"/>
              </a:rPr>
              <a:t>σημαίνει</a:t>
            </a:r>
            <a:r>
              <a:rPr sz="1100" spc="40" dirty="0">
                <a:latin typeface="Calibri"/>
                <a:cs typeface="Calibri"/>
              </a:rPr>
              <a:t> </a:t>
            </a:r>
            <a:r>
              <a:rPr sz="1100" spc="60" dirty="0">
                <a:latin typeface="Calibri"/>
                <a:cs typeface="Calibri"/>
              </a:rPr>
              <a:t>ότι</a:t>
            </a:r>
            <a:r>
              <a:rPr sz="1100" spc="40" dirty="0">
                <a:latin typeface="Calibri"/>
                <a:cs typeface="Calibri"/>
              </a:rPr>
              <a:t> </a:t>
            </a:r>
            <a:r>
              <a:rPr sz="1100" spc="80" dirty="0">
                <a:latin typeface="Calibri"/>
                <a:cs typeface="Calibri"/>
              </a:rPr>
              <a:t>64</a:t>
            </a:r>
            <a:r>
              <a:rPr sz="1100" spc="40" dirty="0">
                <a:latin typeface="Calibri"/>
                <a:cs typeface="Calibri"/>
              </a:rPr>
              <a:t> </a:t>
            </a:r>
            <a:r>
              <a:rPr sz="1100" b="1" spc="60" dirty="0">
                <a:latin typeface="Calibri"/>
                <a:cs typeface="Calibri"/>
              </a:rPr>
              <a:t>bits</a:t>
            </a:r>
            <a:r>
              <a:rPr sz="1100" b="1" spc="45" dirty="0">
                <a:latin typeface="Calibri"/>
                <a:cs typeface="Calibri"/>
              </a:rPr>
              <a:t> </a:t>
            </a:r>
            <a:r>
              <a:rPr sz="1100" b="1" spc="85" dirty="0">
                <a:latin typeface="Calibri"/>
                <a:cs typeface="Calibri"/>
              </a:rPr>
              <a:t>απλού</a:t>
            </a:r>
            <a:r>
              <a:rPr sz="1100" b="1" spc="40" dirty="0">
                <a:latin typeface="Calibri"/>
                <a:cs typeface="Calibri"/>
              </a:rPr>
              <a:t> </a:t>
            </a:r>
            <a:r>
              <a:rPr sz="1100" b="1" spc="75" dirty="0">
                <a:latin typeface="Calibri"/>
                <a:cs typeface="Calibri"/>
              </a:rPr>
              <a:t>κειμένου</a:t>
            </a:r>
            <a:r>
              <a:rPr sz="1100" b="1" spc="35" dirty="0">
                <a:latin typeface="Calibri"/>
                <a:cs typeface="Calibri"/>
              </a:rPr>
              <a:t> </a:t>
            </a:r>
            <a:r>
              <a:rPr sz="1100" spc="70" dirty="0">
                <a:latin typeface="Calibri"/>
                <a:cs typeface="Calibri"/>
              </a:rPr>
              <a:t>εισάγονται</a:t>
            </a:r>
            <a:r>
              <a:rPr sz="1100" spc="40" dirty="0">
                <a:latin typeface="Calibri"/>
                <a:cs typeface="Calibri"/>
              </a:rPr>
              <a:t> </a:t>
            </a:r>
            <a:r>
              <a:rPr sz="1100" spc="70" dirty="0">
                <a:latin typeface="Calibri"/>
                <a:cs typeface="Calibri"/>
              </a:rPr>
              <a:t>για</a:t>
            </a:r>
            <a:r>
              <a:rPr sz="1100" spc="40" dirty="0">
                <a:latin typeface="Calibri"/>
                <a:cs typeface="Calibri"/>
              </a:rPr>
              <a:t> </a:t>
            </a:r>
            <a:r>
              <a:rPr sz="1100" spc="80" dirty="0">
                <a:latin typeface="Calibri"/>
                <a:cs typeface="Calibri"/>
              </a:rPr>
              <a:t>να</a:t>
            </a:r>
            <a:r>
              <a:rPr sz="1100" spc="40" dirty="0">
                <a:latin typeface="Calibri"/>
                <a:cs typeface="Calibri"/>
              </a:rPr>
              <a:t> </a:t>
            </a:r>
            <a:r>
              <a:rPr sz="1100" spc="80" dirty="0">
                <a:latin typeface="Calibri"/>
                <a:cs typeface="Calibri"/>
              </a:rPr>
              <a:t>παραχθούν </a:t>
            </a:r>
            <a:r>
              <a:rPr sz="1100" spc="-229" dirty="0">
                <a:latin typeface="Calibri"/>
                <a:cs typeface="Calibri"/>
              </a:rPr>
              <a:t> </a:t>
            </a:r>
            <a:r>
              <a:rPr sz="1100" spc="80" dirty="0">
                <a:latin typeface="Calibri"/>
                <a:cs typeface="Calibri"/>
              </a:rPr>
              <a:t>64</a:t>
            </a:r>
            <a:r>
              <a:rPr sz="1100" spc="30" dirty="0">
                <a:latin typeface="Calibri"/>
                <a:cs typeface="Calibri"/>
              </a:rPr>
              <a:t> </a:t>
            </a:r>
            <a:r>
              <a:rPr sz="1100" b="1" spc="60" dirty="0">
                <a:latin typeface="Calibri"/>
                <a:cs typeface="Calibri"/>
              </a:rPr>
              <a:t>bits</a:t>
            </a:r>
            <a:r>
              <a:rPr sz="1100" b="1" spc="35" dirty="0">
                <a:latin typeface="Calibri"/>
                <a:cs typeface="Calibri"/>
              </a:rPr>
              <a:t> </a:t>
            </a:r>
            <a:r>
              <a:rPr sz="1100" spc="80" dirty="0">
                <a:latin typeface="Calibri"/>
                <a:cs typeface="Calibri"/>
              </a:rPr>
              <a:t>κρυπτογραφημένου</a:t>
            </a:r>
            <a:r>
              <a:rPr sz="1100" spc="30" dirty="0">
                <a:latin typeface="Calibri"/>
                <a:cs typeface="Calibri"/>
              </a:rPr>
              <a:t> </a:t>
            </a:r>
            <a:r>
              <a:rPr sz="1100" spc="70" dirty="0">
                <a:latin typeface="Calibri"/>
                <a:cs typeface="Calibri"/>
              </a:rPr>
              <a:t>κειμένου.</a:t>
            </a:r>
            <a:endParaRPr sz="1100">
              <a:latin typeface="Calibri"/>
              <a:cs typeface="Calibri"/>
            </a:endParaRPr>
          </a:p>
          <a:p>
            <a:pPr>
              <a:lnSpc>
                <a:spcPct val="100000"/>
              </a:lnSpc>
              <a:spcBef>
                <a:spcPts val="55"/>
              </a:spcBef>
            </a:pPr>
            <a:endParaRPr sz="1350">
              <a:latin typeface="Calibri"/>
              <a:cs typeface="Calibri"/>
            </a:endParaRPr>
          </a:p>
          <a:p>
            <a:pPr marL="12700">
              <a:lnSpc>
                <a:spcPct val="100000"/>
              </a:lnSpc>
              <a:spcBef>
                <a:spcPts val="5"/>
              </a:spcBef>
            </a:pPr>
            <a:r>
              <a:rPr sz="1100" spc="80" dirty="0">
                <a:latin typeface="Calibri"/>
                <a:cs typeface="Calibri"/>
              </a:rPr>
              <a:t>Τόσο</a:t>
            </a:r>
            <a:r>
              <a:rPr sz="1100" spc="35" dirty="0">
                <a:latin typeface="Calibri"/>
                <a:cs typeface="Calibri"/>
              </a:rPr>
              <a:t> </a:t>
            </a:r>
            <a:r>
              <a:rPr sz="1100" spc="60" dirty="0">
                <a:latin typeface="Calibri"/>
                <a:cs typeface="Calibri"/>
              </a:rPr>
              <a:t>οι</a:t>
            </a:r>
            <a:r>
              <a:rPr sz="1100" spc="35" dirty="0">
                <a:latin typeface="Calibri"/>
                <a:cs typeface="Calibri"/>
              </a:rPr>
              <a:t> </a:t>
            </a:r>
            <a:r>
              <a:rPr sz="1100" spc="70" dirty="0">
                <a:latin typeface="Calibri"/>
                <a:cs typeface="Calibri"/>
              </a:rPr>
              <a:t>διαδικασίες</a:t>
            </a:r>
            <a:r>
              <a:rPr sz="1100" spc="40" dirty="0">
                <a:latin typeface="Calibri"/>
                <a:cs typeface="Calibri"/>
              </a:rPr>
              <a:t> </a:t>
            </a:r>
            <a:r>
              <a:rPr sz="1100" b="1" spc="85" dirty="0">
                <a:latin typeface="Calibri"/>
                <a:cs typeface="Calibri"/>
              </a:rPr>
              <a:t>κρυπτογράφησης</a:t>
            </a:r>
            <a:r>
              <a:rPr sz="1100" b="1" spc="35" dirty="0">
                <a:latin typeface="Calibri"/>
                <a:cs typeface="Calibri"/>
              </a:rPr>
              <a:t> </a:t>
            </a:r>
            <a:r>
              <a:rPr sz="1100" spc="85" dirty="0">
                <a:latin typeface="Calibri"/>
                <a:cs typeface="Calibri"/>
              </a:rPr>
              <a:t>όσο</a:t>
            </a:r>
            <a:r>
              <a:rPr sz="1100" spc="40" dirty="0">
                <a:latin typeface="Calibri"/>
                <a:cs typeface="Calibri"/>
              </a:rPr>
              <a:t> </a:t>
            </a:r>
            <a:r>
              <a:rPr sz="1100" spc="70" dirty="0">
                <a:latin typeface="Calibri"/>
                <a:cs typeface="Calibri"/>
              </a:rPr>
              <a:t>και</a:t>
            </a:r>
            <a:r>
              <a:rPr sz="1100" spc="40" dirty="0">
                <a:latin typeface="Calibri"/>
                <a:cs typeface="Calibri"/>
              </a:rPr>
              <a:t> </a:t>
            </a:r>
            <a:r>
              <a:rPr sz="1100" b="1" spc="85" dirty="0">
                <a:latin typeface="Calibri"/>
                <a:cs typeface="Calibri"/>
              </a:rPr>
              <a:t>αποκρυπτογράφησης</a:t>
            </a:r>
            <a:r>
              <a:rPr sz="1100" b="1" spc="45" dirty="0">
                <a:latin typeface="Calibri"/>
                <a:cs typeface="Calibri"/>
              </a:rPr>
              <a:t> </a:t>
            </a:r>
            <a:r>
              <a:rPr sz="1100" spc="75" dirty="0">
                <a:latin typeface="Calibri"/>
                <a:cs typeface="Calibri"/>
              </a:rPr>
              <a:t>στο</a:t>
            </a:r>
            <a:r>
              <a:rPr sz="1100" spc="35" dirty="0">
                <a:latin typeface="Calibri"/>
                <a:cs typeface="Calibri"/>
              </a:rPr>
              <a:t> </a:t>
            </a:r>
            <a:r>
              <a:rPr sz="1100" spc="85" dirty="0">
                <a:latin typeface="Calibri"/>
                <a:cs typeface="Calibri"/>
              </a:rPr>
              <a:t>DES</a:t>
            </a:r>
            <a:r>
              <a:rPr sz="1100" spc="35" dirty="0">
                <a:latin typeface="Calibri"/>
                <a:cs typeface="Calibri"/>
              </a:rPr>
              <a:t> </a:t>
            </a:r>
            <a:r>
              <a:rPr sz="1100" spc="75" dirty="0">
                <a:latin typeface="Calibri"/>
                <a:cs typeface="Calibri"/>
              </a:rPr>
              <a:t>χρησιμοποιούν</a:t>
            </a:r>
            <a:r>
              <a:rPr sz="1100" spc="40" dirty="0">
                <a:latin typeface="Calibri"/>
                <a:cs typeface="Calibri"/>
              </a:rPr>
              <a:t> </a:t>
            </a:r>
            <a:r>
              <a:rPr sz="1100" spc="75" dirty="0">
                <a:latin typeface="Calibri"/>
                <a:cs typeface="Calibri"/>
              </a:rPr>
              <a:t>την</a:t>
            </a:r>
            <a:r>
              <a:rPr sz="1100" spc="35" dirty="0">
                <a:latin typeface="Calibri"/>
                <a:cs typeface="Calibri"/>
              </a:rPr>
              <a:t> </a:t>
            </a:r>
            <a:r>
              <a:rPr sz="1100" spc="45" dirty="0">
                <a:latin typeface="Calibri"/>
                <a:cs typeface="Calibri"/>
              </a:rPr>
              <a:t>ίδια</a:t>
            </a:r>
            <a:endParaRPr sz="1100">
              <a:latin typeface="Calibri"/>
              <a:cs typeface="Calibri"/>
            </a:endParaRPr>
          </a:p>
          <a:p>
            <a:pPr marL="12700">
              <a:lnSpc>
                <a:spcPct val="100000"/>
              </a:lnSpc>
              <a:spcBef>
                <a:spcPts val="375"/>
              </a:spcBef>
            </a:pPr>
            <a:r>
              <a:rPr sz="1100" b="1" spc="75" dirty="0">
                <a:latin typeface="Calibri"/>
                <a:cs typeface="Calibri"/>
              </a:rPr>
              <a:t>αλγόριθμος</a:t>
            </a:r>
            <a:r>
              <a:rPr sz="1100" b="1" spc="35" dirty="0">
                <a:latin typeface="Calibri"/>
                <a:cs typeface="Calibri"/>
              </a:rPr>
              <a:t> </a:t>
            </a:r>
            <a:r>
              <a:rPr sz="1100" spc="70" dirty="0">
                <a:latin typeface="Calibri"/>
                <a:cs typeface="Calibri"/>
              </a:rPr>
              <a:t>και</a:t>
            </a:r>
            <a:r>
              <a:rPr sz="1100" spc="35" dirty="0">
                <a:latin typeface="Calibri"/>
                <a:cs typeface="Calibri"/>
              </a:rPr>
              <a:t> </a:t>
            </a:r>
            <a:r>
              <a:rPr sz="1100" b="1" spc="60" dirty="0">
                <a:latin typeface="Calibri"/>
                <a:cs typeface="Calibri"/>
              </a:rPr>
              <a:t>κλειδί,</a:t>
            </a:r>
            <a:r>
              <a:rPr sz="1100" b="1" spc="30" dirty="0">
                <a:latin typeface="Calibri"/>
                <a:cs typeface="Calibri"/>
              </a:rPr>
              <a:t> </a:t>
            </a:r>
            <a:r>
              <a:rPr sz="1100" spc="80" dirty="0">
                <a:latin typeface="Calibri"/>
                <a:cs typeface="Calibri"/>
              </a:rPr>
              <a:t>με</a:t>
            </a:r>
            <a:r>
              <a:rPr sz="1100" spc="30" dirty="0">
                <a:latin typeface="Calibri"/>
                <a:cs typeface="Calibri"/>
              </a:rPr>
              <a:t> </a:t>
            </a:r>
            <a:r>
              <a:rPr sz="1100" spc="65" dirty="0">
                <a:solidFill>
                  <a:srgbClr val="263138"/>
                </a:solidFill>
                <a:latin typeface="Calibri"/>
                <a:cs typeface="Calibri"/>
              </a:rPr>
              <a:t>διαφορές.</a:t>
            </a:r>
            <a:endParaRPr sz="1100">
              <a:latin typeface="Calibri"/>
              <a:cs typeface="Calibri"/>
            </a:endParaRPr>
          </a:p>
          <a:p>
            <a:pPr>
              <a:lnSpc>
                <a:spcPct val="100000"/>
              </a:lnSpc>
              <a:spcBef>
                <a:spcPts val="35"/>
              </a:spcBef>
            </a:pPr>
            <a:endParaRPr sz="1150">
              <a:latin typeface="Calibri"/>
              <a:cs typeface="Calibri"/>
            </a:endParaRPr>
          </a:p>
          <a:p>
            <a:pPr marL="12700" algn="just">
              <a:lnSpc>
                <a:spcPct val="100000"/>
              </a:lnSpc>
            </a:pPr>
            <a:r>
              <a:rPr sz="1100" spc="50" dirty="0">
                <a:latin typeface="Calibri"/>
                <a:cs typeface="Calibri"/>
              </a:rPr>
              <a:t>Το</a:t>
            </a:r>
            <a:r>
              <a:rPr sz="1100" spc="25" dirty="0">
                <a:latin typeface="Calibri"/>
                <a:cs typeface="Calibri"/>
              </a:rPr>
              <a:t> </a:t>
            </a:r>
            <a:r>
              <a:rPr sz="1100" spc="50" dirty="0">
                <a:latin typeface="Calibri"/>
                <a:cs typeface="Calibri"/>
              </a:rPr>
              <a:t>μήκος</a:t>
            </a:r>
            <a:r>
              <a:rPr sz="1100" spc="20" dirty="0">
                <a:latin typeface="Calibri"/>
                <a:cs typeface="Calibri"/>
              </a:rPr>
              <a:t> </a:t>
            </a:r>
            <a:r>
              <a:rPr sz="1100" spc="50" dirty="0">
                <a:latin typeface="Calibri"/>
                <a:cs typeface="Calibri"/>
              </a:rPr>
              <a:t>του</a:t>
            </a:r>
            <a:r>
              <a:rPr sz="1100" spc="25" dirty="0">
                <a:latin typeface="Calibri"/>
                <a:cs typeface="Calibri"/>
              </a:rPr>
              <a:t> </a:t>
            </a:r>
            <a:r>
              <a:rPr sz="1100" spc="45" dirty="0">
                <a:latin typeface="Calibri"/>
                <a:cs typeface="Calibri"/>
              </a:rPr>
              <a:t>κλειδιού</a:t>
            </a:r>
            <a:r>
              <a:rPr sz="1100" spc="20" dirty="0">
                <a:latin typeface="Calibri"/>
                <a:cs typeface="Calibri"/>
              </a:rPr>
              <a:t> </a:t>
            </a:r>
            <a:r>
              <a:rPr sz="1100" spc="50" dirty="0">
                <a:latin typeface="Calibri"/>
                <a:cs typeface="Calibri"/>
              </a:rPr>
              <a:t>στο</a:t>
            </a:r>
            <a:r>
              <a:rPr sz="1100" spc="20" dirty="0">
                <a:latin typeface="Calibri"/>
                <a:cs typeface="Calibri"/>
              </a:rPr>
              <a:t> </a:t>
            </a:r>
            <a:r>
              <a:rPr sz="1100" spc="55" dirty="0">
                <a:latin typeface="Calibri"/>
                <a:cs typeface="Calibri"/>
              </a:rPr>
              <a:t>DES</a:t>
            </a:r>
            <a:r>
              <a:rPr sz="1100" spc="25" dirty="0">
                <a:latin typeface="Calibri"/>
                <a:cs typeface="Calibri"/>
              </a:rPr>
              <a:t> </a:t>
            </a:r>
            <a:r>
              <a:rPr sz="1100" spc="40" dirty="0">
                <a:latin typeface="Calibri"/>
                <a:cs typeface="Calibri"/>
              </a:rPr>
              <a:t>είναι</a:t>
            </a:r>
            <a:r>
              <a:rPr sz="1100" spc="25" dirty="0">
                <a:latin typeface="Calibri"/>
                <a:cs typeface="Calibri"/>
              </a:rPr>
              <a:t> </a:t>
            </a:r>
            <a:r>
              <a:rPr sz="1100" spc="50" dirty="0">
                <a:latin typeface="Calibri"/>
                <a:cs typeface="Calibri"/>
              </a:rPr>
              <a:t>διορθωμένο</a:t>
            </a:r>
            <a:r>
              <a:rPr sz="1100" spc="20" dirty="0">
                <a:latin typeface="Calibri"/>
                <a:cs typeface="Calibri"/>
              </a:rPr>
              <a:t> </a:t>
            </a:r>
            <a:r>
              <a:rPr sz="1100" spc="50" dirty="0">
                <a:latin typeface="Calibri"/>
                <a:cs typeface="Calibri"/>
              </a:rPr>
              <a:t>στα</a:t>
            </a:r>
            <a:r>
              <a:rPr sz="1100" spc="40" dirty="0">
                <a:latin typeface="Calibri"/>
                <a:cs typeface="Calibri"/>
              </a:rPr>
              <a:t> </a:t>
            </a:r>
            <a:r>
              <a:rPr sz="1100" b="1" spc="50" dirty="0">
                <a:latin typeface="Calibri"/>
                <a:cs typeface="Calibri"/>
              </a:rPr>
              <a:t>56</a:t>
            </a:r>
            <a:r>
              <a:rPr sz="1100" b="1" spc="25" dirty="0">
                <a:latin typeface="Calibri"/>
                <a:cs typeface="Calibri"/>
              </a:rPr>
              <a:t> </a:t>
            </a:r>
            <a:r>
              <a:rPr sz="1100" b="1" spc="45" dirty="0">
                <a:latin typeface="Calibri"/>
                <a:cs typeface="Calibri"/>
              </a:rPr>
              <a:t>δυαδικά</a:t>
            </a:r>
            <a:r>
              <a:rPr sz="1100" b="1" dirty="0">
                <a:latin typeface="Calibri"/>
                <a:cs typeface="Calibri"/>
              </a:rPr>
              <a:t> </a:t>
            </a:r>
            <a:r>
              <a:rPr sz="1100" b="1" spc="45" dirty="0">
                <a:latin typeface="Calibri"/>
                <a:cs typeface="Calibri"/>
              </a:rPr>
              <a:t>ψηφία.</a:t>
            </a:r>
            <a:endParaRPr sz="1100">
              <a:latin typeface="Calibri"/>
              <a:cs typeface="Calibri"/>
            </a:endParaRPr>
          </a:p>
          <a:p>
            <a:pPr marL="213995" marR="732155" algn="just">
              <a:lnSpc>
                <a:spcPct val="100000"/>
              </a:lnSpc>
              <a:spcBef>
                <a:spcPts val="395"/>
              </a:spcBef>
            </a:pPr>
            <a:r>
              <a:rPr sz="1100" spc="135" dirty="0">
                <a:solidFill>
                  <a:srgbClr val="BF0000"/>
                </a:solidFill>
                <a:latin typeface="Calibri"/>
                <a:cs typeface="Calibri"/>
              </a:rPr>
              <a:t>Η </a:t>
            </a:r>
            <a:r>
              <a:rPr sz="1100" spc="110" dirty="0">
                <a:solidFill>
                  <a:srgbClr val="BF0000"/>
                </a:solidFill>
                <a:latin typeface="Calibri"/>
                <a:cs typeface="Calibri"/>
              </a:rPr>
              <a:t>συνάρτηση </a:t>
            </a:r>
            <a:r>
              <a:rPr sz="1100" spc="100" dirty="0">
                <a:solidFill>
                  <a:srgbClr val="BF0000"/>
                </a:solidFill>
                <a:latin typeface="Calibri"/>
                <a:cs typeface="Calibri"/>
              </a:rPr>
              <a:t>αναμένει </a:t>
            </a:r>
            <a:r>
              <a:rPr sz="1100" spc="105" dirty="0">
                <a:solidFill>
                  <a:srgbClr val="BF0000"/>
                </a:solidFill>
                <a:latin typeface="Calibri"/>
                <a:cs typeface="Calibri"/>
              </a:rPr>
              <a:t>ένα </a:t>
            </a:r>
            <a:r>
              <a:rPr sz="1100" spc="85" dirty="0">
                <a:solidFill>
                  <a:srgbClr val="BF0000"/>
                </a:solidFill>
                <a:latin typeface="Calibri"/>
                <a:cs typeface="Calibri"/>
              </a:rPr>
              <a:t>κλειδί </a:t>
            </a:r>
            <a:r>
              <a:rPr sz="1100" b="1" spc="110" dirty="0">
                <a:solidFill>
                  <a:srgbClr val="BF0000"/>
                </a:solidFill>
                <a:latin typeface="Calibri"/>
                <a:cs typeface="Calibri"/>
              </a:rPr>
              <a:t>64 δυαδικών </a:t>
            </a:r>
            <a:r>
              <a:rPr sz="1100" b="1" spc="125" dirty="0">
                <a:solidFill>
                  <a:srgbClr val="BF0000"/>
                </a:solidFill>
                <a:latin typeface="Calibri"/>
                <a:cs typeface="Calibri"/>
              </a:rPr>
              <a:t>ψηφίων </a:t>
            </a:r>
            <a:r>
              <a:rPr sz="1100" spc="120" dirty="0">
                <a:solidFill>
                  <a:srgbClr val="BF0000"/>
                </a:solidFill>
                <a:latin typeface="Calibri"/>
                <a:cs typeface="Calibri"/>
              </a:rPr>
              <a:t>ως </a:t>
            </a:r>
            <a:r>
              <a:rPr sz="1100" spc="100" dirty="0">
                <a:solidFill>
                  <a:srgbClr val="BF0000"/>
                </a:solidFill>
                <a:latin typeface="Calibri"/>
                <a:cs typeface="Calibri"/>
              </a:rPr>
              <a:t>είσοδο </a:t>
            </a:r>
            <a:r>
              <a:rPr sz="1100" spc="105" dirty="0">
                <a:solidFill>
                  <a:srgbClr val="BF0000"/>
                </a:solidFill>
                <a:latin typeface="Calibri"/>
                <a:cs typeface="Calibri"/>
              </a:rPr>
              <a:t>δεδομένων. </a:t>
            </a:r>
            <a:r>
              <a:rPr sz="1100" spc="110" dirty="0">
                <a:solidFill>
                  <a:srgbClr val="BF0000"/>
                </a:solidFill>
                <a:latin typeface="Calibri"/>
                <a:cs typeface="Calibri"/>
              </a:rPr>
              <a:t> </a:t>
            </a:r>
            <a:r>
              <a:rPr sz="1100" spc="105" dirty="0">
                <a:solidFill>
                  <a:srgbClr val="BF0000"/>
                </a:solidFill>
                <a:latin typeface="Calibri"/>
                <a:cs typeface="Calibri"/>
              </a:rPr>
              <a:t>Ωστόσο, </a:t>
            </a:r>
            <a:r>
              <a:rPr sz="1100" spc="110" dirty="0">
                <a:solidFill>
                  <a:srgbClr val="BF0000"/>
                </a:solidFill>
                <a:latin typeface="Calibri"/>
                <a:cs typeface="Calibri"/>
              </a:rPr>
              <a:t>μόνο 56 αυτά </a:t>
            </a:r>
            <a:r>
              <a:rPr sz="1100" spc="100" dirty="0">
                <a:solidFill>
                  <a:srgbClr val="BF0000"/>
                </a:solidFill>
                <a:latin typeface="Calibri"/>
                <a:cs typeface="Calibri"/>
              </a:rPr>
              <a:t>τα </a:t>
            </a:r>
            <a:r>
              <a:rPr sz="1100" spc="105" dirty="0">
                <a:solidFill>
                  <a:srgbClr val="BF0000"/>
                </a:solidFill>
                <a:latin typeface="Calibri"/>
                <a:cs typeface="Calibri"/>
              </a:rPr>
              <a:t>δυαδικά </a:t>
            </a:r>
            <a:r>
              <a:rPr sz="1100" spc="114" dirty="0">
                <a:solidFill>
                  <a:srgbClr val="BF0000"/>
                </a:solidFill>
                <a:latin typeface="Calibri"/>
                <a:cs typeface="Calibri"/>
              </a:rPr>
              <a:t>ψηφία </a:t>
            </a:r>
            <a:r>
              <a:rPr sz="1100" spc="100" dirty="0">
                <a:solidFill>
                  <a:srgbClr val="BF0000"/>
                </a:solidFill>
                <a:latin typeface="Calibri"/>
                <a:cs typeface="Calibri"/>
              </a:rPr>
              <a:t>χρησιμοποιούνται </a:t>
            </a:r>
            <a:r>
              <a:rPr sz="1100" spc="95" dirty="0">
                <a:solidFill>
                  <a:srgbClr val="BF0000"/>
                </a:solidFill>
                <a:latin typeface="Calibri"/>
                <a:cs typeface="Calibri"/>
              </a:rPr>
              <a:t>ποτέ-</a:t>
            </a:r>
            <a:r>
              <a:rPr sz="1100" spc="100" dirty="0">
                <a:solidFill>
                  <a:srgbClr val="BF0000"/>
                </a:solidFill>
                <a:latin typeface="Calibri"/>
                <a:cs typeface="Calibri"/>
              </a:rPr>
              <a:t> τα </a:t>
            </a:r>
            <a:r>
              <a:rPr sz="1100" spc="110" dirty="0">
                <a:solidFill>
                  <a:srgbClr val="BF0000"/>
                </a:solidFill>
                <a:latin typeface="Calibri"/>
                <a:cs typeface="Calibri"/>
              </a:rPr>
              <a:t>άλλα 8 </a:t>
            </a:r>
            <a:r>
              <a:rPr sz="1100" spc="114" dirty="0">
                <a:solidFill>
                  <a:srgbClr val="BF0000"/>
                </a:solidFill>
                <a:latin typeface="Calibri"/>
                <a:cs typeface="Calibri"/>
              </a:rPr>
              <a:t> </a:t>
            </a:r>
            <a:r>
              <a:rPr sz="1100" spc="105" dirty="0">
                <a:solidFill>
                  <a:srgbClr val="BF0000"/>
                </a:solidFill>
                <a:latin typeface="Calibri"/>
                <a:cs typeface="Calibri"/>
              </a:rPr>
              <a:t>δυαδικά </a:t>
            </a:r>
            <a:r>
              <a:rPr sz="1100" spc="114" dirty="0">
                <a:solidFill>
                  <a:srgbClr val="BF0000"/>
                </a:solidFill>
                <a:latin typeface="Calibri"/>
                <a:cs typeface="Calibri"/>
              </a:rPr>
              <a:t>ψηφία </a:t>
            </a:r>
            <a:r>
              <a:rPr sz="1100" spc="110" dirty="0">
                <a:solidFill>
                  <a:srgbClr val="BF0000"/>
                </a:solidFill>
                <a:latin typeface="Calibri"/>
                <a:cs typeface="Calibri"/>
              </a:rPr>
              <a:t>μπορούν να </a:t>
            </a:r>
            <a:r>
              <a:rPr sz="1100" spc="105" dirty="0">
                <a:solidFill>
                  <a:srgbClr val="BF0000"/>
                </a:solidFill>
                <a:latin typeface="Calibri"/>
                <a:cs typeface="Calibri"/>
              </a:rPr>
              <a:t>χρησιμοποιηθούν </a:t>
            </a:r>
            <a:r>
              <a:rPr sz="1100" spc="120" dirty="0">
                <a:solidFill>
                  <a:srgbClr val="BF0000"/>
                </a:solidFill>
                <a:latin typeface="Calibri"/>
                <a:cs typeface="Calibri"/>
              </a:rPr>
              <a:t>ως </a:t>
            </a:r>
            <a:r>
              <a:rPr sz="1100" spc="75" dirty="0">
                <a:solidFill>
                  <a:srgbClr val="BF0000"/>
                </a:solidFill>
                <a:latin typeface="Calibri"/>
                <a:cs typeface="Calibri"/>
              </a:rPr>
              <a:t>bit </a:t>
            </a:r>
            <a:r>
              <a:rPr sz="1100" spc="90" dirty="0">
                <a:solidFill>
                  <a:srgbClr val="BF0000"/>
                </a:solidFill>
                <a:latin typeface="Calibri"/>
                <a:cs typeface="Calibri"/>
              </a:rPr>
              <a:t>ισοτιμίας </a:t>
            </a:r>
            <a:r>
              <a:rPr sz="1100" spc="114" dirty="0">
                <a:solidFill>
                  <a:srgbClr val="BF0000"/>
                </a:solidFill>
                <a:latin typeface="Calibri"/>
                <a:cs typeface="Calibri"/>
              </a:rPr>
              <a:t>ή απλά </a:t>
            </a:r>
            <a:r>
              <a:rPr sz="1100" spc="110" dirty="0">
                <a:solidFill>
                  <a:srgbClr val="BF0000"/>
                </a:solidFill>
                <a:latin typeface="Calibri"/>
                <a:cs typeface="Calibri"/>
              </a:rPr>
              <a:t>να </a:t>
            </a:r>
            <a:r>
              <a:rPr sz="1100" spc="100" dirty="0">
                <a:solidFill>
                  <a:srgbClr val="BF0000"/>
                </a:solidFill>
                <a:latin typeface="Calibri"/>
                <a:cs typeface="Calibri"/>
              </a:rPr>
              <a:t>οριστούν </a:t>
            </a:r>
            <a:r>
              <a:rPr sz="1100" spc="-235" dirty="0">
                <a:solidFill>
                  <a:srgbClr val="BF0000"/>
                </a:solidFill>
                <a:latin typeface="Calibri"/>
                <a:cs typeface="Calibri"/>
              </a:rPr>
              <a:t> </a:t>
            </a:r>
            <a:r>
              <a:rPr sz="1100" spc="100" dirty="0">
                <a:solidFill>
                  <a:srgbClr val="BF0000"/>
                </a:solidFill>
                <a:latin typeface="Calibri"/>
                <a:cs typeface="Calibri"/>
              </a:rPr>
              <a:t>αυθαίρετα.</a:t>
            </a:r>
            <a:endParaRPr sz="11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3</a:t>
            </a:r>
            <a:endParaRPr sz="850">
              <a:latin typeface="Calibri"/>
              <a:cs typeface="Calibri"/>
            </a:endParaRPr>
          </a:p>
        </p:txBody>
      </p:sp>
      <p:grpSp>
        <p:nvGrpSpPr>
          <p:cNvPr id="3" name="object 3"/>
          <p:cNvGrpSpPr/>
          <p:nvPr/>
        </p:nvGrpSpPr>
        <p:grpSpPr>
          <a:xfrm>
            <a:off x="2823845" y="0"/>
            <a:ext cx="8019415" cy="6879590"/>
            <a:chOff x="2823845" y="0"/>
            <a:chExt cx="8019415" cy="6879590"/>
          </a:xfrm>
        </p:grpSpPr>
        <p:sp>
          <p:nvSpPr>
            <p:cNvPr id="4" name="object 4"/>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5" name="object 5"/>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2" cstate="print"/>
            <a:stretch>
              <a:fillRect/>
            </a:stretch>
          </p:blipFill>
          <p:spPr>
            <a:xfrm>
              <a:off x="2823845" y="2326957"/>
              <a:ext cx="6682740" cy="2974974"/>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a:spLocks noGrp="1"/>
          </p:cNvSpPr>
          <p:nvPr>
            <p:ph type="title"/>
          </p:nvPr>
        </p:nvSpPr>
        <p:spPr>
          <a:xfrm>
            <a:off x="875030" y="636904"/>
            <a:ext cx="5996305" cy="786765"/>
          </a:xfrm>
          <a:prstGeom prst="rect">
            <a:avLst/>
          </a:prstGeom>
        </p:spPr>
        <p:txBody>
          <a:bodyPr vert="horz" wrap="square" lIns="0" tIns="38735" rIns="0" bIns="0" rtlCol="0">
            <a:spAutoFit/>
          </a:bodyPr>
          <a:lstStyle/>
          <a:p>
            <a:pPr marL="12700" marR="5080">
              <a:lnSpc>
                <a:spcPts val="2930"/>
              </a:lnSpc>
              <a:spcBef>
                <a:spcPts val="305"/>
              </a:spcBef>
            </a:pPr>
            <a:r>
              <a:rPr spc="170" dirty="0">
                <a:solidFill>
                  <a:srgbClr val="000000"/>
                </a:solidFill>
              </a:rPr>
              <a:t>Προσέγγιση</a:t>
            </a:r>
            <a:r>
              <a:rPr spc="180" dirty="0">
                <a:solidFill>
                  <a:srgbClr val="000000"/>
                </a:solidFill>
              </a:rPr>
              <a:t> </a:t>
            </a:r>
            <a:r>
              <a:rPr spc="175" dirty="0">
                <a:solidFill>
                  <a:srgbClr val="000000"/>
                </a:solidFill>
              </a:rPr>
              <a:t>διαχείρισης</a:t>
            </a:r>
            <a:r>
              <a:rPr spc="195" dirty="0">
                <a:solidFill>
                  <a:srgbClr val="000000"/>
                </a:solidFill>
              </a:rPr>
              <a:t> </a:t>
            </a:r>
            <a:r>
              <a:rPr spc="175" dirty="0">
                <a:solidFill>
                  <a:srgbClr val="000000"/>
                </a:solidFill>
              </a:rPr>
              <a:t>κινδύνων</a:t>
            </a:r>
            <a:r>
              <a:rPr spc="190" dirty="0">
                <a:solidFill>
                  <a:srgbClr val="000000"/>
                </a:solidFill>
              </a:rPr>
              <a:t> </a:t>
            </a:r>
            <a:r>
              <a:rPr spc="165" dirty="0">
                <a:solidFill>
                  <a:srgbClr val="000000"/>
                </a:solidFill>
              </a:rPr>
              <a:t>στον </a:t>
            </a:r>
            <a:r>
              <a:rPr spc="-625" dirty="0">
                <a:solidFill>
                  <a:srgbClr val="000000"/>
                </a:solidFill>
              </a:rPr>
              <a:t> </a:t>
            </a:r>
            <a:r>
              <a:rPr spc="185" dirty="0">
                <a:solidFill>
                  <a:srgbClr val="000000"/>
                </a:solidFill>
              </a:rPr>
              <a:t>κυβερνοχώρο</a:t>
            </a:r>
          </a:p>
        </p:txBody>
      </p:sp>
      <p:sp>
        <p:nvSpPr>
          <p:cNvPr id="10" name="object 10"/>
          <p:cNvSpPr txBox="1"/>
          <p:nvPr/>
        </p:nvSpPr>
        <p:spPr>
          <a:xfrm>
            <a:off x="78739" y="6692900"/>
            <a:ext cx="5028565" cy="95250"/>
          </a:xfrm>
          <a:prstGeom prst="rect">
            <a:avLst/>
          </a:prstGeom>
        </p:spPr>
        <p:txBody>
          <a:bodyPr vert="horz" wrap="square" lIns="0" tIns="0" rIns="0" bIns="0" rtlCol="0">
            <a:spAutoFit/>
          </a:bodyPr>
          <a:lstStyle/>
          <a:p>
            <a:pPr marL="12700">
              <a:lnSpc>
                <a:spcPts val="625"/>
              </a:lnSpc>
            </a:pPr>
            <a:r>
              <a:rPr sz="550" spc="20" dirty="0">
                <a:latin typeface="Calibri"/>
                <a:cs typeface="Calibri"/>
              </a:rPr>
              <a:t>ΟΔΗΓΙΕΣ ΓΙΑ </a:t>
            </a:r>
            <a:r>
              <a:rPr sz="550" spc="25" dirty="0">
                <a:latin typeface="Calibri"/>
                <a:cs typeface="Calibri"/>
              </a:rPr>
              <a:t>ΤΗΝ ΑΣΦΑΛΕΙΑ</a:t>
            </a:r>
            <a:r>
              <a:rPr sz="550" spc="15" dirty="0">
                <a:latin typeface="Calibri"/>
                <a:cs typeface="Calibri"/>
              </a:rPr>
              <a:t> </a:t>
            </a:r>
            <a:r>
              <a:rPr sz="550" spc="25" dirty="0">
                <a:latin typeface="Calibri"/>
                <a:cs typeface="Calibri"/>
              </a:rPr>
              <a:t>ΤΟΥ ΚΥΒΕΡΝΟΥ ΣΕ </a:t>
            </a:r>
            <a:r>
              <a:rPr sz="550" spc="20" dirty="0">
                <a:latin typeface="Calibri"/>
                <a:cs typeface="Calibri"/>
              </a:rPr>
              <a:t>ΠΛΟΙΕΣ, </a:t>
            </a:r>
            <a:r>
              <a:rPr sz="550" spc="25" dirty="0">
                <a:latin typeface="Calibri"/>
                <a:cs typeface="Calibri"/>
              </a:rPr>
              <a:t>Έκδοση</a:t>
            </a:r>
            <a:r>
              <a:rPr sz="550" spc="20" dirty="0">
                <a:latin typeface="Calibri"/>
                <a:cs typeface="Calibri"/>
              </a:rPr>
              <a:t> 4,</a:t>
            </a:r>
            <a:r>
              <a:rPr sz="550" spc="25" dirty="0">
                <a:latin typeface="Calibri"/>
                <a:cs typeface="Calibri"/>
              </a:rPr>
              <a:t> </a:t>
            </a:r>
            <a:r>
              <a:rPr sz="550" spc="20" dirty="0">
                <a:latin typeface="Calibri"/>
                <a:cs typeface="Calibri"/>
              </a:rPr>
              <a:t>URL: </a:t>
            </a:r>
            <a:r>
              <a:rPr sz="550" u="sng" spc="20" dirty="0">
                <a:solidFill>
                  <a:srgbClr val="85872B"/>
                </a:solidFill>
                <a:uFill>
                  <a:solidFill>
                    <a:srgbClr val="85872B"/>
                  </a:solidFill>
                </a:uFill>
                <a:latin typeface="Calibri"/>
                <a:cs typeface="Calibri"/>
                <a:hlinkClick r:id="rId4"/>
              </a:rPr>
              <a:t>2021-Cyber-Security-Guidelines.pdf</a:t>
            </a:r>
            <a:r>
              <a:rPr sz="550" u="sng" spc="25" dirty="0">
                <a:solidFill>
                  <a:srgbClr val="85872B"/>
                </a:solidFill>
                <a:uFill>
                  <a:solidFill>
                    <a:srgbClr val="85872B"/>
                  </a:solidFill>
                </a:uFill>
                <a:latin typeface="Calibri"/>
                <a:cs typeface="Calibri"/>
                <a:hlinkClick r:id="rId4"/>
              </a:rPr>
              <a:t> </a:t>
            </a:r>
            <a:r>
              <a:rPr sz="550" u="sng" spc="15" dirty="0">
                <a:solidFill>
                  <a:srgbClr val="85872B"/>
                </a:solidFill>
                <a:uFill>
                  <a:solidFill>
                    <a:srgbClr val="85872B"/>
                  </a:solidFill>
                </a:uFill>
                <a:latin typeface="Calibri"/>
                <a:cs typeface="Calibri"/>
                <a:hlinkClick r:id="rId4"/>
              </a:rPr>
              <a:t>(ics-shipping.org),</a:t>
            </a:r>
            <a:r>
              <a:rPr sz="550" u="sng" spc="35" dirty="0">
                <a:solidFill>
                  <a:srgbClr val="85872B"/>
                </a:solidFill>
                <a:uFill>
                  <a:solidFill>
                    <a:srgbClr val="85872B"/>
                  </a:solidFill>
                </a:uFill>
                <a:latin typeface="Calibri"/>
                <a:cs typeface="Calibri"/>
                <a:hlinkClick r:id="rId4"/>
              </a:rPr>
              <a:t> </a:t>
            </a:r>
            <a:r>
              <a:rPr sz="550" u="sng" spc="25" dirty="0">
                <a:solidFill>
                  <a:srgbClr val="85872B"/>
                </a:solidFill>
                <a:uFill>
                  <a:solidFill>
                    <a:srgbClr val="85872B"/>
                  </a:solidFill>
                </a:uFill>
                <a:latin typeface="Calibri"/>
                <a:cs typeface="Calibri"/>
                <a:hlinkClick r:id="rId4"/>
              </a:rPr>
              <a:t>πρόσβαση </a:t>
            </a:r>
            <a:r>
              <a:rPr sz="550" u="sng" spc="20" dirty="0">
                <a:solidFill>
                  <a:srgbClr val="85872B"/>
                </a:solidFill>
                <a:uFill>
                  <a:solidFill>
                    <a:srgbClr val="85872B"/>
                  </a:solidFill>
                </a:uFill>
                <a:latin typeface="Calibri"/>
                <a:cs typeface="Calibri"/>
                <a:hlinkClick r:id="rId4"/>
              </a:rPr>
              <a:t>τον</a:t>
            </a:r>
            <a:r>
              <a:rPr sz="550" u="sng" spc="25" dirty="0">
                <a:solidFill>
                  <a:srgbClr val="85872B"/>
                </a:solidFill>
                <a:uFill>
                  <a:solidFill>
                    <a:srgbClr val="85872B"/>
                  </a:solidFill>
                </a:uFill>
                <a:latin typeface="Calibri"/>
                <a:cs typeface="Calibri"/>
                <a:hlinkClick r:id="rId4"/>
              </a:rPr>
              <a:t> Φεβ</a:t>
            </a:r>
            <a:r>
              <a:rPr sz="550" u="sng" spc="25" dirty="0">
                <a:solidFill>
                  <a:srgbClr val="85872B"/>
                </a:solidFill>
                <a:uFill>
                  <a:solidFill>
                    <a:srgbClr val="85872B"/>
                  </a:solidFill>
                </a:uFill>
                <a:latin typeface="Calibri"/>
                <a:cs typeface="Calibri"/>
              </a:rPr>
              <a:t>ρουάριο</a:t>
            </a:r>
            <a:r>
              <a:rPr sz="550" spc="20" dirty="0">
                <a:solidFill>
                  <a:srgbClr val="85872B"/>
                </a:solidFill>
                <a:latin typeface="Calibri"/>
                <a:cs typeface="Calibri"/>
              </a:rPr>
              <a:t> </a:t>
            </a:r>
            <a:r>
              <a:rPr sz="550" spc="20" dirty="0">
                <a:latin typeface="Calibri"/>
                <a:cs typeface="Calibri"/>
              </a:rPr>
              <a:t>2024.</a:t>
            </a:r>
            <a:endParaRPr sz="550">
              <a:latin typeface="Calibri"/>
              <a:cs typeface="Calibri"/>
            </a:endParaRPr>
          </a:p>
        </p:txBody>
      </p:sp>
      <p:sp>
        <p:nvSpPr>
          <p:cNvPr id="9" name="object 9"/>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94967" y="8889"/>
            <a:ext cx="2904490" cy="6837680"/>
            <a:chOff x="7994967" y="8889"/>
            <a:chExt cx="2904490" cy="6837680"/>
          </a:xfrm>
        </p:grpSpPr>
        <p:sp>
          <p:nvSpPr>
            <p:cNvPr id="3" name="object 3"/>
            <p:cNvSpPr/>
            <p:nvPr/>
          </p:nvSpPr>
          <p:spPr>
            <a:xfrm>
              <a:off x="8359140"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grpSp>
      <p:grpSp>
        <p:nvGrpSpPr>
          <p:cNvPr id="5" name="object 5"/>
          <p:cNvGrpSpPr/>
          <p:nvPr/>
        </p:nvGrpSpPr>
        <p:grpSpPr>
          <a:xfrm>
            <a:off x="433069" y="1367155"/>
            <a:ext cx="11758930" cy="4692015"/>
            <a:chOff x="433069" y="1367155"/>
            <a:chExt cx="11758930" cy="4692015"/>
          </a:xfrm>
        </p:grpSpPr>
        <p:sp>
          <p:nvSpPr>
            <p:cNvPr id="6" name="object 6"/>
            <p:cNvSpPr/>
            <p:nvPr/>
          </p:nvSpPr>
          <p:spPr>
            <a:xfrm>
              <a:off x="448944" y="1383030"/>
              <a:ext cx="6466205" cy="4660265"/>
            </a:xfrm>
            <a:custGeom>
              <a:avLst/>
              <a:gdLst/>
              <a:ahLst/>
              <a:cxnLst/>
              <a:rect l="l" t="t" r="r" b="b"/>
              <a:pathLst>
                <a:path w="6466205" h="4660265">
                  <a:moveTo>
                    <a:pt x="5689600" y="0"/>
                  </a:moveTo>
                  <a:lnTo>
                    <a:pt x="776605" y="0"/>
                  </a:lnTo>
                  <a:lnTo>
                    <a:pt x="729297" y="1270"/>
                  </a:lnTo>
                  <a:lnTo>
                    <a:pt x="682942" y="5715"/>
                  </a:lnTo>
                  <a:lnTo>
                    <a:pt x="637222" y="12382"/>
                  </a:lnTo>
                  <a:lnTo>
                    <a:pt x="592455" y="21907"/>
                  </a:lnTo>
                  <a:lnTo>
                    <a:pt x="548322" y="33972"/>
                  </a:lnTo>
                  <a:lnTo>
                    <a:pt x="505777" y="48577"/>
                  </a:lnTo>
                  <a:lnTo>
                    <a:pt x="464185" y="65405"/>
                  </a:lnTo>
                  <a:lnTo>
                    <a:pt x="423862" y="84772"/>
                  </a:lnTo>
                  <a:lnTo>
                    <a:pt x="384810" y="106045"/>
                  </a:lnTo>
                  <a:lnTo>
                    <a:pt x="347027" y="129540"/>
                  </a:lnTo>
                  <a:lnTo>
                    <a:pt x="310832" y="155257"/>
                  </a:lnTo>
                  <a:lnTo>
                    <a:pt x="276225" y="182562"/>
                  </a:lnTo>
                  <a:lnTo>
                    <a:pt x="243204" y="212090"/>
                  </a:lnTo>
                  <a:lnTo>
                    <a:pt x="212089" y="243205"/>
                  </a:lnTo>
                  <a:lnTo>
                    <a:pt x="182562" y="276225"/>
                  </a:lnTo>
                  <a:lnTo>
                    <a:pt x="155257" y="310832"/>
                  </a:lnTo>
                  <a:lnTo>
                    <a:pt x="129539" y="347027"/>
                  </a:lnTo>
                  <a:lnTo>
                    <a:pt x="106045" y="384810"/>
                  </a:lnTo>
                  <a:lnTo>
                    <a:pt x="84772" y="423862"/>
                  </a:lnTo>
                  <a:lnTo>
                    <a:pt x="65404" y="464185"/>
                  </a:lnTo>
                  <a:lnTo>
                    <a:pt x="48577" y="505777"/>
                  </a:lnTo>
                  <a:lnTo>
                    <a:pt x="33972" y="548322"/>
                  </a:lnTo>
                  <a:lnTo>
                    <a:pt x="21907" y="592137"/>
                  </a:lnTo>
                  <a:lnTo>
                    <a:pt x="12382" y="637222"/>
                  </a:lnTo>
                  <a:lnTo>
                    <a:pt x="5714" y="682942"/>
                  </a:lnTo>
                  <a:lnTo>
                    <a:pt x="1270" y="729297"/>
                  </a:lnTo>
                  <a:lnTo>
                    <a:pt x="0" y="776605"/>
                  </a:lnTo>
                  <a:lnTo>
                    <a:pt x="0" y="3883660"/>
                  </a:lnTo>
                  <a:lnTo>
                    <a:pt x="1270" y="3930967"/>
                  </a:lnTo>
                  <a:lnTo>
                    <a:pt x="5714" y="3977640"/>
                  </a:lnTo>
                  <a:lnTo>
                    <a:pt x="12382" y="4023360"/>
                  </a:lnTo>
                  <a:lnTo>
                    <a:pt x="21907" y="4068127"/>
                  </a:lnTo>
                  <a:lnTo>
                    <a:pt x="33972" y="4111942"/>
                  </a:lnTo>
                  <a:lnTo>
                    <a:pt x="48577" y="4154805"/>
                  </a:lnTo>
                  <a:lnTo>
                    <a:pt x="65404" y="4196397"/>
                  </a:lnTo>
                  <a:lnTo>
                    <a:pt x="84772" y="4236720"/>
                  </a:lnTo>
                  <a:lnTo>
                    <a:pt x="106045" y="4275772"/>
                  </a:lnTo>
                  <a:lnTo>
                    <a:pt x="129539" y="4313237"/>
                  </a:lnTo>
                  <a:lnTo>
                    <a:pt x="155257" y="4349432"/>
                  </a:lnTo>
                  <a:lnTo>
                    <a:pt x="182562" y="4384040"/>
                  </a:lnTo>
                  <a:lnTo>
                    <a:pt x="212089" y="4417060"/>
                  </a:lnTo>
                  <a:lnTo>
                    <a:pt x="243204" y="4448175"/>
                  </a:lnTo>
                  <a:lnTo>
                    <a:pt x="276225" y="4477702"/>
                  </a:lnTo>
                  <a:lnTo>
                    <a:pt x="310832" y="4505325"/>
                  </a:lnTo>
                  <a:lnTo>
                    <a:pt x="347027" y="4530725"/>
                  </a:lnTo>
                  <a:lnTo>
                    <a:pt x="384810" y="4554220"/>
                  </a:lnTo>
                  <a:lnTo>
                    <a:pt x="423862" y="4575810"/>
                  </a:lnTo>
                  <a:lnTo>
                    <a:pt x="464185" y="4594860"/>
                  </a:lnTo>
                  <a:lnTo>
                    <a:pt x="505777" y="4611687"/>
                  </a:lnTo>
                  <a:lnTo>
                    <a:pt x="548322" y="4626292"/>
                  </a:lnTo>
                  <a:lnTo>
                    <a:pt x="592455" y="4638357"/>
                  </a:lnTo>
                  <a:lnTo>
                    <a:pt x="637222" y="4647882"/>
                  </a:lnTo>
                  <a:lnTo>
                    <a:pt x="682942" y="4654867"/>
                  </a:lnTo>
                  <a:lnTo>
                    <a:pt x="729297" y="4658995"/>
                  </a:lnTo>
                  <a:lnTo>
                    <a:pt x="776605" y="4660265"/>
                  </a:lnTo>
                  <a:lnTo>
                    <a:pt x="5689600" y="4660265"/>
                  </a:lnTo>
                  <a:lnTo>
                    <a:pt x="5736907" y="4658995"/>
                  </a:lnTo>
                  <a:lnTo>
                    <a:pt x="5783580" y="4654867"/>
                  </a:lnTo>
                  <a:lnTo>
                    <a:pt x="5829300" y="4647882"/>
                  </a:lnTo>
                  <a:lnTo>
                    <a:pt x="5874067" y="4638357"/>
                  </a:lnTo>
                  <a:lnTo>
                    <a:pt x="5917882" y="4626292"/>
                  </a:lnTo>
                  <a:lnTo>
                    <a:pt x="5960745" y="4611687"/>
                  </a:lnTo>
                  <a:lnTo>
                    <a:pt x="6002337" y="4594860"/>
                  </a:lnTo>
                  <a:lnTo>
                    <a:pt x="6042659" y="4575810"/>
                  </a:lnTo>
                  <a:lnTo>
                    <a:pt x="6081712" y="4554220"/>
                  </a:lnTo>
                  <a:lnTo>
                    <a:pt x="6119177" y="4530725"/>
                  </a:lnTo>
                  <a:lnTo>
                    <a:pt x="6155372" y="4505325"/>
                  </a:lnTo>
                  <a:lnTo>
                    <a:pt x="6189980" y="4477702"/>
                  </a:lnTo>
                  <a:lnTo>
                    <a:pt x="6223000" y="4448175"/>
                  </a:lnTo>
                  <a:lnTo>
                    <a:pt x="6254114" y="4417060"/>
                  </a:lnTo>
                  <a:lnTo>
                    <a:pt x="6283642" y="4384040"/>
                  </a:lnTo>
                  <a:lnTo>
                    <a:pt x="6311264" y="4349432"/>
                  </a:lnTo>
                  <a:lnTo>
                    <a:pt x="6336664" y="4313237"/>
                  </a:lnTo>
                  <a:lnTo>
                    <a:pt x="6360159" y="4275772"/>
                  </a:lnTo>
                  <a:lnTo>
                    <a:pt x="6381750" y="4236720"/>
                  </a:lnTo>
                  <a:lnTo>
                    <a:pt x="6400800" y="4196397"/>
                  </a:lnTo>
                  <a:lnTo>
                    <a:pt x="6417627" y="4154805"/>
                  </a:lnTo>
                  <a:lnTo>
                    <a:pt x="6432232" y="4111942"/>
                  </a:lnTo>
                  <a:lnTo>
                    <a:pt x="6444297" y="4068127"/>
                  </a:lnTo>
                  <a:lnTo>
                    <a:pt x="6453822" y="4023360"/>
                  </a:lnTo>
                  <a:lnTo>
                    <a:pt x="6460807" y="3977640"/>
                  </a:lnTo>
                  <a:lnTo>
                    <a:pt x="6464934" y="3930967"/>
                  </a:lnTo>
                  <a:lnTo>
                    <a:pt x="6466205" y="3883660"/>
                  </a:lnTo>
                  <a:lnTo>
                    <a:pt x="6466205" y="776605"/>
                  </a:lnTo>
                  <a:lnTo>
                    <a:pt x="6464934" y="729297"/>
                  </a:lnTo>
                  <a:lnTo>
                    <a:pt x="6460807" y="682942"/>
                  </a:lnTo>
                  <a:lnTo>
                    <a:pt x="6453822" y="637222"/>
                  </a:lnTo>
                  <a:lnTo>
                    <a:pt x="6444297" y="592137"/>
                  </a:lnTo>
                  <a:lnTo>
                    <a:pt x="6432232" y="548322"/>
                  </a:lnTo>
                  <a:lnTo>
                    <a:pt x="6417627" y="505777"/>
                  </a:lnTo>
                  <a:lnTo>
                    <a:pt x="6400800" y="464185"/>
                  </a:lnTo>
                  <a:lnTo>
                    <a:pt x="6381750" y="423862"/>
                  </a:lnTo>
                  <a:lnTo>
                    <a:pt x="6360159" y="384810"/>
                  </a:lnTo>
                  <a:lnTo>
                    <a:pt x="6336664" y="347027"/>
                  </a:lnTo>
                  <a:lnTo>
                    <a:pt x="6311264" y="310832"/>
                  </a:lnTo>
                  <a:lnTo>
                    <a:pt x="6283642" y="276225"/>
                  </a:lnTo>
                  <a:lnTo>
                    <a:pt x="6254114" y="243205"/>
                  </a:lnTo>
                  <a:lnTo>
                    <a:pt x="6223000" y="212090"/>
                  </a:lnTo>
                  <a:lnTo>
                    <a:pt x="6189980" y="182562"/>
                  </a:lnTo>
                  <a:lnTo>
                    <a:pt x="6155372" y="155257"/>
                  </a:lnTo>
                  <a:lnTo>
                    <a:pt x="6119177" y="129540"/>
                  </a:lnTo>
                  <a:lnTo>
                    <a:pt x="6081712" y="106045"/>
                  </a:lnTo>
                  <a:lnTo>
                    <a:pt x="6042659" y="84772"/>
                  </a:lnTo>
                  <a:lnTo>
                    <a:pt x="6002337" y="65405"/>
                  </a:lnTo>
                  <a:lnTo>
                    <a:pt x="5960745" y="48577"/>
                  </a:lnTo>
                  <a:lnTo>
                    <a:pt x="5917882" y="33972"/>
                  </a:lnTo>
                  <a:lnTo>
                    <a:pt x="5874067" y="21907"/>
                  </a:lnTo>
                  <a:lnTo>
                    <a:pt x="5829300" y="12382"/>
                  </a:lnTo>
                  <a:lnTo>
                    <a:pt x="5783580" y="5715"/>
                  </a:lnTo>
                  <a:lnTo>
                    <a:pt x="5736907" y="1270"/>
                  </a:lnTo>
                  <a:lnTo>
                    <a:pt x="5689600" y="0"/>
                  </a:lnTo>
                  <a:close/>
                </a:path>
              </a:pathLst>
            </a:custGeom>
            <a:solidFill>
              <a:srgbClr val="FFB800">
                <a:alpha val="9803"/>
              </a:srgbClr>
            </a:solidFill>
          </p:spPr>
          <p:txBody>
            <a:bodyPr wrap="square" lIns="0" tIns="0" rIns="0" bIns="0" rtlCol="0"/>
            <a:lstStyle/>
            <a:p>
              <a:endParaRPr/>
            </a:p>
          </p:txBody>
        </p:sp>
        <p:sp>
          <p:nvSpPr>
            <p:cNvPr id="7" name="object 7"/>
            <p:cNvSpPr/>
            <p:nvPr/>
          </p:nvSpPr>
          <p:spPr>
            <a:xfrm>
              <a:off x="448944" y="1383030"/>
              <a:ext cx="6466205" cy="4660265"/>
            </a:xfrm>
            <a:custGeom>
              <a:avLst/>
              <a:gdLst/>
              <a:ahLst/>
              <a:cxnLst/>
              <a:rect l="l" t="t" r="r" b="b"/>
              <a:pathLst>
                <a:path w="6466205" h="4660265">
                  <a:moveTo>
                    <a:pt x="0" y="776605"/>
                  </a:moveTo>
                  <a:lnTo>
                    <a:pt x="1270" y="729297"/>
                  </a:lnTo>
                  <a:lnTo>
                    <a:pt x="5714" y="682942"/>
                  </a:lnTo>
                  <a:lnTo>
                    <a:pt x="12382" y="637222"/>
                  </a:lnTo>
                  <a:lnTo>
                    <a:pt x="21907" y="592137"/>
                  </a:lnTo>
                  <a:lnTo>
                    <a:pt x="33972" y="548322"/>
                  </a:lnTo>
                  <a:lnTo>
                    <a:pt x="48577" y="505777"/>
                  </a:lnTo>
                  <a:lnTo>
                    <a:pt x="65404" y="464185"/>
                  </a:lnTo>
                  <a:lnTo>
                    <a:pt x="84772" y="423862"/>
                  </a:lnTo>
                  <a:lnTo>
                    <a:pt x="106045" y="384810"/>
                  </a:lnTo>
                  <a:lnTo>
                    <a:pt x="129539" y="347027"/>
                  </a:lnTo>
                  <a:lnTo>
                    <a:pt x="155257" y="310832"/>
                  </a:lnTo>
                  <a:lnTo>
                    <a:pt x="182562" y="276225"/>
                  </a:lnTo>
                  <a:lnTo>
                    <a:pt x="212089" y="243205"/>
                  </a:lnTo>
                  <a:lnTo>
                    <a:pt x="243204" y="212090"/>
                  </a:lnTo>
                  <a:lnTo>
                    <a:pt x="276225" y="182562"/>
                  </a:lnTo>
                  <a:lnTo>
                    <a:pt x="310832" y="155257"/>
                  </a:lnTo>
                  <a:lnTo>
                    <a:pt x="347027" y="129540"/>
                  </a:lnTo>
                  <a:lnTo>
                    <a:pt x="384810" y="106045"/>
                  </a:lnTo>
                  <a:lnTo>
                    <a:pt x="423862" y="84772"/>
                  </a:lnTo>
                  <a:lnTo>
                    <a:pt x="464185" y="65405"/>
                  </a:lnTo>
                  <a:lnTo>
                    <a:pt x="505777" y="48577"/>
                  </a:lnTo>
                  <a:lnTo>
                    <a:pt x="548322" y="33972"/>
                  </a:lnTo>
                  <a:lnTo>
                    <a:pt x="592455" y="21907"/>
                  </a:lnTo>
                  <a:lnTo>
                    <a:pt x="637222" y="12382"/>
                  </a:lnTo>
                  <a:lnTo>
                    <a:pt x="682942" y="5715"/>
                  </a:lnTo>
                  <a:lnTo>
                    <a:pt x="729297" y="1270"/>
                  </a:lnTo>
                  <a:lnTo>
                    <a:pt x="776605" y="0"/>
                  </a:lnTo>
                  <a:lnTo>
                    <a:pt x="5689600" y="0"/>
                  </a:lnTo>
                  <a:lnTo>
                    <a:pt x="5736907" y="1270"/>
                  </a:lnTo>
                  <a:lnTo>
                    <a:pt x="5783580" y="5715"/>
                  </a:lnTo>
                  <a:lnTo>
                    <a:pt x="5829300" y="12382"/>
                  </a:lnTo>
                  <a:lnTo>
                    <a:pt x="5874067" y="21907"/>
                  </a:lnTo>
                  <a:lnTo>
                    <a:pt x="5917882" y="33972"/>
                  </a:lnTo>
                  <a:lnTo>
                    <a:pt x="5960745" y="48577"/>
                  </a:lnTo>
                  <a:lnTo>
                    <a:pt x="6002337" y="65405"/>
                  </a:lnTo>
                  <a:lnTo>
                    <a:pt x="6042659" y="84772"/>
                  </a:lnTo>
                  <a:lnTo>
                    <a:pt x="6081712" y="106045"/>
                  </a:lnTo>
                  <a:lnTo>
                    <a:pt x="6119177" y="129540"/>
                  </a:lnTo>
                  <a:lnTo>
                    <a:pt x="6155372" y="155257"/>
                  </a:lnTo>
                  <a:lnTo>
                    <a:pt x="6189980" y="182562"/>
                  </a:lnTo>
                  <a:lnTo>
                    <a:pt x="6223000" y="212090"/>
                  </a:lnTo>
                  <a:lnTo>
                    <a:pt x="6254114" y="243205"/>
                  </a:lnTo>
                  <a:lnTo>
                    <a:pt x="6283642" y="276225"/>
                  </a:lnTo>
                  <a:lnTo>
                    <a:pt x="6311264" y="310832"/>
                  </a:lnTo>
                  <a:lnTo>
                    <a:pt x="6336664" y="347027"/>
                  </a:lnTo>
                  <a:lnTo>
                    <a:pt x="6360159" y="384810"/>
                  </a:lnTo>
                  <a:lnTo>
                    <a:pt x="6381750" y="423862"/>
                  </a:lnTo>
                  <a:lnTo>
                    <a:pt x="6400800" y="464185"/>
                  </a:lnTo>
                  <a:lnTo>
                    <a:pt x="6417627" y="505777"/>
                  </a:lnTo>
                  <a:lnTo>
                    <a:pt x="6432232" y="548322"/>
                  </a:lnTo>
                  <a:lnTo>
                    <a:pt x="6444297" y="592137"/>
                  </a:lnTo>
                  <a:lnTo>
                    <a:pt x="6453822" y="637222"/>
                  </a:lnTo>
                  <a:lnTo>
                    <a:pt x="6460807" y="682942"/>
                  </a:lnTo>
                  <a:lnTo>
                    <a:pt x="6464934" y="729297"/>
                  </a:lnTo>
                  <a:lnTo>
                    <a:pt x="6466205" y="776605"/>
                  </a:lnTo>
                  <a:lnTo>
                    <a:pt x="6466205" y="3883660"/>
                  </a:lnTo>
                  <a:lnTo>
                    <a:pt x="6464934" y="3930967"/>
                  </a:lnTo>
                  <a:lnTo>
                    <a:pt x="6460807" y="3977640"/>
                  </a:lnTo>
                  <a:lnTo>
                    <a:pt x="6453822" y="4023360"/>
                  </a:lnTo>
                  <a:lnTo>
                    <a:pt x="6444297" y="4068127"/>
                  </a:lnTo>
                  <a:lnTo>
                    <a:pt x="6432232" y="4111942"/>
                  </a:lnTo>
                  <a:lnTo>
                    <a:pt x="6417627" y="4154805"/>
                  </a:lnTo>
                  <a:lnTo>
                    <a:pt x="6400800" y="4196397"/>
                  </a:lnTo>
                  <a:lnTo>
                    <a:pt x="6381750" y="4236720"/>
                  </a:lnTo>
                  <a:lnTo>
                    <a:pt x="6360159" y="4275772"/>
                  </a:lnTo>
                  <a:lnTo>
                    <a:pt x="6336664" y="4313237"/>
                  </a:lnTo>
                  <a:lnTo>
                    <a:pt x="6311264" y="4349432"/>
                  </a:lnTo>
                  <a:lnTo>
                    <a:pt x="6283642" y="4384040"/>
                  </a:lnTo>
                  <a:lnTo>
                    <a:pt x="6254114" y="4417060"/>
                  </a:lnTo>
                  <a:lnTo>
                    <a:pt x="6223000" y="4448175"/>
                  </a:lnTo>
                  <a:lnTo>
                    <a:pt x="6189980" y="4477702"/>
                  </a:lnTo>
                  <a:lnTo>
                    <a:pt x="6155372" y="4505325"/>
                  </a:lnTo>
                  <a:lnTo>
                    <a:pt x="6119177" y="4530725"/>
                  </a:lnTo>
                  <a:lnTo>
                    <a:pt x="6081712" y="4554220"/>
                  </a:lnTo>
                  <a:lnTo>
                    <a:pt x="6042659" y="4575810"/>
                  </a:lnTo>
                  <a:lnTo>
                    <a:pt x="6002337" y="4594860"/>
                  </a:lnTo>
                  <a:lnTo>
                    <a:pt x="5960745" y="4611687"/>
                  </a:lnTo>
                  <a:lnTo>
                    <a:pt x="5917882" y="4626292"/>
                  </a:lnTo>
                  <a:lnTo>
                    <a:pt x="5874067" y="4638357"/>
                  </a:lnTo>
                  <a:lnTo>
                    <a:pt x="5829300" y="4647882"/>
                  </a:lnTo>
                  <a:lnTo>
                    <a:pt x="5783580" y="4654867"/>
                  </a:lnTo>
                  <a:lnTo>
                    <a:pt x="5736907" y="4658995"/>
                  </a:lnTo>
                  <a:lnTo>
                    <a:pt x="5689600" y="4660265"/>
                  </a:lnTo>
                  <a:lnTo>
                    <a:pt x="776605" y="4660265"/>
                  </a:lnTo>
                  <a:lnTo>
                    <a:pt x="729297" y="4658995"/>
                  </a:lnTo>
                  <a:lnTo>
                    <a:pt x="682942" y="4654867"/>
                  </a:lnTo>
                  <a:lnTo>
                    <a:pt x="637222" y="4647882"/>
                  </a:lnTo>
                  <a:lnTo>
                    <a:pt x="592455" y="4638357"/>
                  </a:lnTo>
                  <a:lnTo>
                    <a:pt x="548322" y="4626292"/>
                  </a:lnTo>
                  <a:lnTo>
                    <a:pt x="505777" y="4611687"/>
                  </a:lnTo>
                  <a:lnTo>
                    <a:pt x="464185" y="4594860"/>
                  </a:lnTo>
                  <a:lnTo>
                    <a:pt x="423862" y="4575810"/>
                  </a:lnTo>
                  <a:lnTo>
                    <a:pt x="384810" y="4554220"/>
                  </a:lnTo>
                  <a:lnTo>
                    <a:pt x="347027" y="4530725"/>
                  </a:lnTo>
                  <a:lnTo>
                    <a:pt x="310832" y="4505325"/>
                  </a:lnTo>
                  <a:lnTo>
                    <a:pt x="276225" y="4477702"/>
                  </a:lnTo>
                  <a:lnTo>
                    <a:pt x="243204" y="4448175"/>
                  </a:lnTo>
                  <a:lnTo>
                    <a:pt x="212089" y="4417060"/>
                  </a:lnTo>
                  <a:lnTo>
                    <a:pt x="182562" y="4384040"/>
                  </a:lnTo>
                  <a:lnTo>
                    <a:pt x="155257" y="4349432"/>
                  </a:lnTo>
                  <a:lnTo>
                    <a:pt x="129539" y="4313237"/>
                  </a:lnTo>
                  <a:lnTo>
                    <a:pt x="106045" y="4275772"/>
                  </a:lnTo>
                  <a:lnTo>
                    <a:pt x="84772" y="4236720"/>
                  </a:lnTo>
                  <a:lnTo>
                    <a:pt x="65404" y="4196397"/>
                  </a:lnTo>
                  <a:lnTo>
                    <a:pt x="48577" y="4154805"/>
                  </a:lnTo>
                  <a:lnTo>
                    <a:pt x="33972" y="4111942"/>
                  </a:lnTo>
                  <a:lnTo>
                    <a:pt x="21907" y="4068127"/>
                  </a:lnTo>
                  <a:lnTo>
                    <a:pt x="12382" y="4023360"/>
                  </a:lnTo>
                  <a:lnTo>
                    <a:pt x="5714" y="3977640"/>
                  </a:lnTo>
                  <a:lnTo>
                    <a:pt x="1270" y="3930967"/>
                  </a:lnTo>
                  <a:lnTo>
                    <a:pt x="0" y="3883660"/>
                  </a:lnTo>
                  <a:lnTo>
                    <a:pt x="0" y="776605"/>
                  </a:lnTo>
                </a:path>
              </a:pathLst>
            </a:custGeom>
            <a:ln w="31749">
              <a:solidFill>
                <a:srgbClr val="FFB8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6955789" y="1659572"/>
              <a:ext cx="5236209" cy="4189412"/>
            </a:xfrm>
            <a:prstGeom prst="rect">
              <a:avLst/>
            </a:prstGeom>
          </p:spPr>
        </p:pic>
        <p:pic>
          <p:nvPicPr>
            <p:cNvPr id="9" name="object 9"/>
            <p:cNvPicPr/>
            <p:nvPr/>
          </p:nvPicPr>
          <p:blipFill>
            <a:blip r:embed="rId3" cstate="print"/>
            <a:stretch>
              <a:fillRect/>
            </a:stretch>
          </p:blipFill>
          <p:spPr>
            <a:xfrm>
              <a:off x="7150735" y="1854517"/>
              <a:ext cx="4919345" cy="3619500"/>
            </a:xfrm>
            <a:prstGeom prst="rect">
              <a:avLst/>
            </a:prstGeom>
          </p:spPr>
        </p:pic>
      </p:grpSp>
      <p:pic>
        <p:nvPicPr>
          <p:cNvPr id="10" name="object 10"/>
          <p:cNvPicPr/>
          <p:nvPr/>
        </p:nvPicPr>
        <p:blipFill>
          <a:blip r:embed="rId4" cstate="print"/>
          <a:stretch>
            <a:fillRect/>
          </a:stretch>
        </p:blipFill>
        <p:spPr>
          <a:xfrm>
            <a:off x="7550150" y="6167437"/>
            <a:ext cx="3293427" cy="611187"/>
          </a:xfrm>
          <a:prstGeom prst="rect">
            <a:avLst/>
          </a:prstGeom>
        </p:spPr>
      </p:pic>
      <p:sp>
        <p:nvSpPr>
          <p:cNvPr id="11" name="object 11"/>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2" name="object 12"/>
          <p:cNvSpPr txBox="1">
            <a:spLocks noGrp="1"/>
          </p:cNvSpPr>
          <p:nvPr>
            <p:ph type="title"/>
          </p:nvPr>
        </p:nvSpPr>
        <p:spPr>
          <a:xfrm>
            <a:off x="4570095" y="653097"/>
            <a:ext cx="3024505" cy="459740"/>
          </a:xfrm>
          <a:prstGeom prst="rect">
            <a:avLst/>
          </a:prstGeom>
        </p:spPr>
        <p:txBody>
          <a:bodyPr vert="horz" wrap="square" lIns="0" tIns="12700" rIns="0" bIns="0" rtlCol="0">
            <a:spAutoFit/>
          </a:bodyPr>
          <a:lstStyle/>
          <a:p>
            <a:pPr marL="12700">
              <a:lnSpc>
                <a:spcPct val="100000"/>
              </a:lnSpc>
              <a:spcBef>
                <a:spcPts val="100"/>
              </a:spcBef>
            </a:pPr>
            <a:r>
              <a:rPr sz="2850" spc="204" dirty="0">
                <a:solidFill>
                  <a:srgbClr val="000000"/>
                </a:solidFill>
              </a:rPr>
              <a:t>Δομή</a:t>
            </a:r>
            <a:r>
              <a:rPr sz="2850" spc="165" dirty="0">
                <a:solidFill>
                  <a:srgbClr val="000000"/>
                </a:solidFill>
              </a:rPr>
              <a:t> </a:t>
            </a:r>
            <a:r>
              <a:rPr sz="2850" spc="215" dirty="0">
                <a:solidFill>
                  <a:srgbClr val="000000"/>
                </a:solidFill>
              </a:rPr>
              <a:t>DES</a:t>
            </a:r>
            <a:r>
              <a:rPr sz="2850" spc="150" dirty="0">
                <a:solidFill>
                  <a:srgbClr val="000000"/>
                </a:solidFill>
              </a:rPr>
              <a:t> </a:t>
            </a:r>
            <a:r>
              <a:rPr sz="2850" spc="204" dirty="0">
                <a:solidFill>
                  <a:srgbClr val="000000"/>
                </a:solidFill>
              </a:rPr>
              <a:t>Round</a:t>
            </a:r>
            <a:endParaRPr sz="2850"/>
          </a:p>
        </p:txBody>
      </p:sp>
      <p:sp>
        <p:nvSpPr>
          <p:cNvPr id="16" name="object 16"/>
          <p:cNvSpPr txBox="1"/>
          <p:nvPr/>
        </p:nvSpPr>
        <p:spPr>
          <a:xfrm>
            <a:off x="773113" y="1907456"/>
            <a:ext cx="5773420" cy="3729867"/>
          </a:xfrm>
          <a:prstGeom prst="rect">
            <a:avLst/>
          </a:prstGeom>
        </p:spPr>
        <p:txBody>
          <a:bodyPr vert="horz" wrap="square" lIns="0" tIns="36195" rIns="0" bIns="0"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Χρησιμοποιεί δύο </a:t>
            </a:r>
            <a:r>
              <a:rPr kumimoji="0" lang="el-GR" altLang="el-GR" sz="1600" b="1" i="0" u="none" strike="noStrike" cap="none" normalizeH="0" baseline="0" dirty="0">
                <a:ln>
                  <a:noFill/>
                </a:ln>
                <a:solidFill>
                  <a:schemeClr val="tx1"/>
                </a:solidFill>
                <a:effectLst/>
                <a:latin typeface="Arial" panose="020B0604020202020204" pitchFamily="34" charset="0"/>
              </a:rPr>
              <a:t>32-bit ημίσεα μέρη</a:t>
            </a:r>
            <a:r>
              <a:rPr kumimoji="0" lang="el-GR" altLang="el-GR" sz="1600" b="0" i="0" u="none" strike="noStrike" cap="none" normalizeH="0" baseline="0" dirty="0">
                <a:ln>
                  <a:noFill/>
                </a:ln>
                <a:solidFill>
                  <a:schemeClr val="tx1"/>
                </a:solidFill>
                <a:effectLst/>
                <a:latin typeface="Arial" panose="020B0604020202020204" pitchFamily="34" charset="0"/>
              </a:rPr>
              <a:t>, αριστερό (L) και δεξί (R)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Όπως σε κάθε </a:t>
            </a:r>
            <a:r>
              <a:rPr kumimoji="0" lang="el-GR" altLang="el-GR" sz="1600" b="1" i="0" u="none" strike="noStrike" cap="none" normalizeH="0" baseline="0" dirty="0" err="1">
                <a:ln>
                  <a:noFill/>
                </a:ln>
                <a:solidFill>
                  <a:schemeClr val="tx1"/>
                </a:solidFill>
                <a:effectLst/>
                <a:latin typeface="Arial" panose="020B0604020202020204" pitchFamily="34" charset="0"/>
              </a:rPr>
              <a:t>Feistel</a:t>
            </a:r>
            <a:r>
              <a:rPr kumimoji="0" lang="el-GR" altLang="el-GR" sz="1600" b="1" i="0" u="none" strike="noStrike" cap="none" normalizeH="0" baseline="0" dirty="0">
                <a:ln>
                  <a:noFill/>
                </a:ln>
                <a:solidFill>
                  <a:schemeClr val="tx1"/>
                </a:solidFill>
                <a:effectLst/>
                <a:latin typeface="Arial" panose="020B0604020202020204" pitchFamily="34" charset="0"/>
              </a:rPr>
              <a:t> </a:t>
            </a:r>
            <a:r>
              <a:rPr kumimoji="0" lang="el-GR" altLang="el-GR" sz="1600" b="1" i="0" u="none" strike="noStrike" cap="none" normalizeH="0" baseline="0" dirty="0" err="1">
                <a:ln>
                  <a:noFill/>
                </a:ln>
                <a:solidFill>
                  <a:schemeClr val="tx1"/>
                </a:solidFill>
                <a:effectLst/>
                <a:latin typeface="Arial" panose="020B0604020202020204" pitchFamily="34" charset="0"/>
              </a:rPr>
              <a:t>cipher</a:t>
            </a:r>
            <a:r>
              <a:rPr kumimoji="0" lang="el-GR" altLang="el-GR" sz="1600" b="0" i="0" u="none" strike="noStrike" cap="none" normalizeH="0" baseline="0" dirty="0">
                <a:ln>
                  <a:noFill/>
                </a:ln>
                <a:solidFill>
                  <a:schemeClr val="tx1"/>
                </a:solidFill>
                <a:effectLst/>
                <a:latin typeface="Arial" panose="020B0604020202020204" pitchFamily="34" charset="0"/>
              </a:rPr>
              <a:t>, μπορεί να </a:t>
            </a:r>
            <a:r>
              <a:rPr kumimoji="0" lang="el-GR" altLang="el-GR" sz="1600" b="0" i="0" u="none" strike="noStrike" cap="none" normalizeH="0" baseline="0" dirty="0" err="1">
                <a:ln>
                  <a:noFill/>
                </a:ln>
                <a:solidFill>
                  <a:schemeClr val="tx1"/>
                </a:solidFill>
                <a:effectLst/>
                <a:latin typeface="Arial" panose="020B0604020202020204" pitchFamily="34" charset="0"/>
              </a:rPr>
              <a:t>περιγραφεί</a:t>
            </a:r>
            <a:r>
              <a:rPr kumimoji="0" lang="el-GR" altLang="el-GR" sz="1600" b="0" i="0" u="none" strike="noStrike" cap="none" normalizeH="0" baseline="0" dirty="0">
                <a:ln>
                  <a:noFill/>
                </a:ln>
                <a:solidFill>
                  <a:schemeClr val="tx1"/>
                </a:solidFill>
                <a:effectLst/>
                <a:latin typeface="Arial" panose="020B0604020202020204" pitchFamily="34" charset="0"/>
              </a:rPr>
              <a:t> ως εξής: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1" i="0" u="none" strike="noStrike" cap="none" normalizeH="0" baseline="0" dirty="0" err="1">
                <a:ln>
                  <a:noFill/>
                </a:ln>
                <a:solidFill>
                  <a:schemeClr val="tx1"/>
                </a:solidFill>
                <a:effectLst/>
                <a:latin typeface="Arial" panose="020B0604020202020204" pitchFamily="34" charset="0"/>
              </a:rPr>
              <a:t>Li</a:t>
            </a:r>
            <a:r>
              <a:rPr kumimoji="0" lang="el-GR" altLang="el-GR" sz="1600" b="1" i="0" u="none" strike="noStrike" cap="none" normalizeH="0" baseline="0" dirty="0">
                <a:ln>
                  <a:noFill/>
                </a:ln>
                <a:solidFill>
                  <a:schemeClr val="tx1"/>
                </a:solidFill>
                <a:effectLst/>
                <a:latin typeface="Arial" panose="020B0604020202020204" pitchFamily="34" charset="0"/>
              </a:rPr>
              <a:t> = </a:t>
            </a:r>
            <a:r>
              <a:rPr kumimoji="0" lang="el-GR" altLang="el-GR" sz="1600" b="1" i="0" u="none" strike="noStrike" cap="none" normalizeH="0" baseline="0" dirty="0" err="1">
                <a:ln>
                  <a:noFill/>
                </a:ln>
                <a:solidFill>
                  <a:schemeClr val="tx1"/>
                </a:solidFill>
                <a:effectLst/>
                <a:latin typeface="Arial" panose="020B0604020202020204" pitchFamily="34" charset="0"/>
              </a:rPr>
              <a:t>Ri</a:t>
            </a:r>
            <a:r>
              <a:rPr kumimoji="0" lang="el-GR" altLang="el-GR" sz="1600" b="1" i="0" u="none" strike="noStrike" cap="none" normalizeH="0" baseline="0" dirty="0">
                <a:ln>
                  <a:noFill/>
                </a:ln>
                <a:solidFill>
                  <a:schemeClr val="tx1"/>
                </a:solidFill>
                <a:effectLst/>
                <a:latin typeface="Arial" panose="020B0604020202020204" pitchFamily="34" charset="0"/>
              </a:rPr>
              <a:t>–1</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1" i="0" u="none" strike="noStrike" cap="none" normalizeH="0" baseline="0" dirty="0" err="1">
                <a:ln>
                  <a:noFill/>
                </a:ln>
                <a:solidFill>
                  <a:schemeClr val="tx1"/>
                </a:solidFill>
                <a:effectLst/>
                <a:latin typeface="Arial" panose="020B0604020202020204" pitchFamily="34" charset="0"/>
              </a:rPr>
              <a:t>Ri</a:t>
            </a:r>
            <a:r>
              <a:rPr kumimoji="0" lang="el-GR" altLang="el-GR" sz="1600" b="1" i="0" u="none" strike="noStrike" cap="none" normalizeH="0" baseline="0" dirty="0">
                <a:ln>
                  <a:noFill/>
                </a:ln>
                <a:solidFill>
                  <a:schemeClr val="tx1"/>
                </a:solidFill>
                <a:effectLst/>
                <a:latin typeface="Arial" panose="020B0604020202020204" pitchFamily="34" charset="0"/>
              </a:rPr>
              <a:t> = </a:t>
            </a:r>
            <a:r>
              <a:rPr kumimoji="0" lang="el-GR" altLang="el-GR" sz="1600" b="1" i="0" u="none" strike="noStrike" cap="none" normalizeH="0" baseline="0" dirty="0" err="1">
                <a:ln>
                  <a:noFill/>
                </a:ln>
                <a:solidFill>
                  <a:schemeClr val="tx1"/>
                </a:solidFill>
                <a:effectLst/>
                <a:latin typeface="Arial" panose="020B0604020202020204" pitchFamily="34" charset="0"/>
              </a:rPr>
              <a:t>Li</a:t>
            </a:r>
            <a:r>
              <a:rPr kumimoji="0" lang="el-GR" altLang="el-GR" sz="1600" b="1" i="0" u="none" strike="noStrike" cap="none" normalizeH="0" baseline="0" dirty="0">
                <a:ln>
                  <a:noFill/>
                </a:ln>
                <a:solidFill>
                  <a:schemeClr val="tx1"/>
                </a:solidFill>
                <a:effectLst/>
                <a:latin typeface="Arial" panose="020B0604020202020204" pitchFamily="34" charset="0"/>
              </a:rPr>
              <a:t>–1 ⊕ F(</a:t>
            </a:r>
            <a:r>
              <a:rPr kumimoji="0" lang="el-GR" altLang="el-GR" sz="1600" b="1" i="0" u="none" strike="noStrike" cap="none" normalizeH="0" baseline="0" dirty="0" err="1">
                <a:ln>
                  <a:noFill/>
                </a:ln>
                <a:solidFill>
                  <a:schemeClr val="tx1"/>
                </a:solidFill>
                <a:effectLst/>
                <a:latin typeface="Arial" panose="020B0604020202020204" pitchFamily="34" charset="0"/>
              </a:rPr>
              <a:t>Ri</a:t>
            </a:r>
            <a:r>
              <a:rPr kumimoji="0" lang="el-GR" altLang="el-GR" sz="1600" b="1" i="0" u="none" strike="noStrike" cap="none" normalizeH="0" baseline="0" dirty="0">
                <a:ln>
                  <a:noFill/>
                </a:ln>
                <a:solidFill>
                  <a:schemeClr val="tx1"/>
                </a:solidFill>
                <a:effectLst/>
                <a:latin typeface="Arial" panose="020B0604020202020204" pitchFamily="34" charset="0"/>
              </a:rPr>
              <a:t>–1, </a:t>
            </a:r>
            <a:r>
              <a:rPr kumimoji="0" lang="el-GR" altLang="el-GR" sz="1600" b="1" i="0" u="none" strike="noStrike" cap="none" normalizeH="0" baseline="0" dirty="0" err="1">
                <a:ln>
                  <a:noFill/>
                </a:ln>
                <a:solidFill>
                  <a:schemeClr val="tx1"/>
                </a:solidFill>
                <a:effectLst/>
                <a:latin typeface="Arial" panose="020B0604020202020204" pitchFamily="34" charset="0"/>
              </a:rPr>
              <a:t>Ki</a:t>
            </a:r>
            <a:r>
              <a:rPr kumimoji="0" lang="el-GR" altLang="el-GR" sz="1600" b="1" i="0" u="none" strike="noStrike" cap="none" normalizeH="0" baseline="0" dirty="0">
                <a:ln>
                  <a:noFill/>
                </a:ln>
                <a:solidFill>
                  <a:schemeClr val="tx1"/>
                </a:solidFill>
                <a:effectLst/>
                <a:latin typeface="Arial" panose="020B0604020202020204" pitchFamily="34" charset="0"/>
              </a:rPr>
              <a:t>)</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Η συνάρτηση </a:t>
            </a:r>
            <a:r>
              <a:rPr kumimoji="0" lang="el-GR" altLang="el-GR" sz="1600" b="1" i="0" u="none" strike="noStrike" cap="none" normalizeH="0" baseline="0" dirty="0">
                <a:ln>
                  <a:noFill/>
                </a:ln>
                <a:solidFill>
                  <a:schemeClr val="tx1"/>
                </a:solidFill>
                <a:effectLst/>
                <a:latin typeface="Arial" panose="020B0604020202020204" pitchFamily="34" charset="0"/>
              </a:rPr>
              <a:t>F</a:t>
            </a:r>
            <a:r>
              <a:rPr kumimoji="0" lang="el-GR" altLang="el-GR" sz="1600" b="0" i="0" u="none" strike="noStrike" cap="none" normalizeH="0" baseline="0" dirty="0">
                <a:ln>
                  <a:noFill/>
                </a:ln>
                <a:solidFill>
                  <a:schemeClr val="tx1"/>
                </a:solidFill>
                <a:effectLst/>
                <a:latin typeface="Arial" panose="020B0604020202020204" pitchFamily="34" charset="0"/>
              </a:rPr>
              <a:t> δέχεται: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Ένα </a:t>
            </a:r>
            <a:r>
              <a:rPr kumimoji="0" lang="el-GR" altLang="el-GR" sz="1600" b="1" i="0" u="none" strike="noStrike" cap="none" normalizeH="0" baseline="0" dirty="0">
                <a:ln>
                  <a:noFill/>
                </a:ln>
                <a:solidFill>
                  <a:schemeClr val="tx1"/>
                </a:solidFill>
                <a:effectLst/>
                <a:latin typeface="Arial" panose="020B0604020202020204" pitchFamily="34" charset="0"/>
              </a:rPr>
              <a:t>32-bit δεξί μέρος (R)</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Ένα </a:t>
            </a:r>
            <a:r>
              <a:rPr kumimoji="0" lang="el-GR" altLang="el-GR" sz="1600" b="1" i="0" u="none" strike="noStrike" cap="none" normalizeH="0" baseline="0" dirty="0">
                <a:ln>
                  <a:noFill/>
                </a:ln>
                <a:solidFill>
                  <a:schemeClr val="tx1"/>
                </a:solidFill>
                <a:effectLst/>
                <a:latin typeface="Arial" panose="020B0604020202020204" pitchFamily="34" charset="0"/>
              </a:rPr>
              <a:t>48-bit </a:t>
            </a:r>
            <a:r>
              <a:rPr kumimoji="0" lang="el-GR" altLang="el-GR" sz="1600" b="1" i="0" u="none" strike="noStrike" cap="none" normalizeH="0" baseline="0" dirty="0" err="1">
                <a:ln>
                  <a:noFill/>
                </a:ln>
                <a:solidFill>
                  <a:schemeClr val="tx1"/>
                </a:solidFill>
                <a:effectLst/>
                <a:latin typeface="Arial" panose="020B0604020202020204" pitchFamily="34" charset="0"/>
              </a:rPr>
              <a:t>υποκλειδί</a:t>
            </a:r>
            <a:r>
              <a:rPr kumimoji="0" lang="el-GR" altLang="el-GR" sz="1600" b="1" i="0" u="none" strike="noStrike" cap="none" normalizeH="0" baseline="0" dirty="0">
                <a:ln>
                  <a:noFill/>
                </a:ln>
                <a:solidFill>
                  <a:schemeClr val="tx1"/>
                </a:solidFill>
                <a:effectLst/>
                <a:latin typeface="Arial" panose="020B0604020202020204" pitchFamily="34" charset="0"/>
              </a:rPr>
              <a:t> (</a:t>
            </a:r>
            <a:r>
              <a:rPr kumimoji="0" lang="el-GR" altLang="el-GR" sz="1600" b="1" i="0" u="none" strike="noStrike" cap="none" normalizeH="0" baseline="0" dirty="0" err="1">
                <a:ln>
                  <a:noFill/>
                </a:ln>
                <a:solidFill>
                  <a:schemeClr val="tx1"/>
                </a:solidFill>
                <a:effectLst/>
                <a:latin typeface="Arial" panose="020B0604020202020204" pitchFamily="34" charset="0"/>
              </a:rPr>
              <a:t>subkey</a:t>
            </a:r>
            <a:r>
              <a:rPr kumimoji="0" lang="el-GR" altLang="el-GR" sz="1600" b="1" i="0" u="none" strike="noStrike" cap="none" normalizeH="0" baseline="0" dirty="0">
                <a:ln>
                  <a:noFill/>
                </a:ln>
                <a:solidFill>
                  <a:schemeClr val="tx1"/>
                </a:solidFill>
                <a:effectLst/>
                <a:latin typeface="Arial" panose="020B0604020202020204" pitchFamily="34" charset="0"/>
              </a:rPr>
              <a:t>)</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Η λειτουργία της F περιλαμβάνει: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1" i="0" u="none" strike="noStrike" cap="none" normalizeH="0" baseline="0" dirty="0">
                <a:ln>
                  <a:noFill/>
                </a:ln>
                <a:solidFill>
                  <a:schemeClr val="tx1"/>
                </a:solidFill>
                <a:effectLst/>
                <a:latin typeface="Arial" panose="020B0604020202020204" pitchFamily="34" charset="0"/>
              </a:rPr>
              <a:t>Επέκταση</a:t>
            </a:r>
            <a:r>
              <a:rPr kumimoji="0" lang="el-GR" altLang="el-GR" sz="1600" b="0" i="0" u="none" strike="noStrike" cap="none" normalizeH="0" baseline="0" dirty="0">
                <a:ln>
                  <a:noFill/>
                </a:ln>
                <a:solidFill>
                  <a:schemeClr val="tx1"/>
                </a:solidFill>
                <a:effectLst/>
                <a:latin typeface="Arial" panose="020B0604020202020204" pitchFamily="34" charset="0"/>
              </a:rPr>
              <a:t> του R σε </a:t>
            </a:r>
            <a:r>
              <a:rPr kumimoji="0" lang="el-GR" altLang="el-GR" sz="1600" b="1" i="0" u="none" strike="noStrike" cap="none" normalizeH="0" baseline="0" dirty="0">
                <a:ln>
                  <a:noFill/>
                </a:ln>
                <a:solidFill>
                  <a:schemeClr val="tx1"/>
                </a:solidFill>
                <a:effectLst/>
                <a:latin typeface="Arial" panose="020B0604020202020204" pitchFamily="34" charset="0"/>
              </a:rPr>
              <a:t>48 </a:t>
            </a:r>
            <a:r>
              <a:rPr kumimoji="0" lang="el-GR" altLang="el-GR" sz="1600" b="1" i="0" u="none" strike="noStrike" cap="none" normalizeH="0" baseline="0" dirty="0" err="1">
                <a:ln>
                  <a:noFill/>
                </a:ln>
                <a:solidFill>
                  <a:schemeClr val="tx1"/>
                </a:solidFill>
                <a:effectLst/>
                <a:latin typeface="Arial" panose="020B0604020202020204" pitchFamily="34" charset="0"/>
              </a:rPr>
              <a:t>bits</a:t>
            </a:r>
            <a:r>
              <a:rPr kumimoji="0" lang="el-GR" altLang="el-GR" sz="1600" b="0" i="0" u="none" strike="noStrike" cap="none" normalizeH="0" baseline="0" dirty="0">
                <a:ln>
                  <a:noFill/>
                </a:ln>
                <a:solidFill>
                  <a:schemeClr val="tx1"/>
                </a:solidFill>
                <a:effectLst/>
                <a:latin typeface="Arial" panose="020B0604020202020204" pitchFamily="34" charset="0"/>
              </a:rPr>
              <a:t> με χρήση του πίνακα επέκτασης 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1" i="0" u="none" strike="noStrike" cap="none" normalizeH="0" baseline="0" dirty="0">
                <a:ln>
                  <a:noFill/>
                </a:ln>
                <a:solidFill>
                  <a:schemeClr val="tx1"/>
                </a:solidFill>
                <a:effectLst/>
                <a:latin typeface="Arial" panose="020B0604020202020204" pitchFamily="34" charset="0"/>
              </a:rPr>
              <a:t>XOR</a:t>
            </a:r>
            <a:r>
              <a:rPr kumimoji="0" lang="el-GR" altLang="el-GR" sz="1600" b="0" i="0" u="none" strike="noStrike" cap="none" normalizeH="0" baseline="0" dirty="0">
                <a:ln>
                  <a:noFill/>
                </a:ln>
                <a:solidFill>
                  <a:schemeClr val="tx1"/>
                </a:solidFill>
                <a:effectLst/>
                <a:latin typeface="Arial" panose="020B0604020202020204" pitchFamily="34" charset="0"/>
              </a:rPr>
              <a:t> με το </a:t>
            </a:r>
            <a:r>
              <a:rPr kumimoji="0" lang="el-GR" altLang="el-GR" sz="1600" b="0" i="0" u="none" strike="noStrike" cap="none" normalizeH="0" baseline="0" dirty="0" err="1">
                <a:ln>
                  <a:noFill/>
                </a:ln>
                <a:solidFill>
                  <a:schemeClr val="tx1"/>
                </a:solidFill>
                <a:effectLst/>
                <a:latin typeface="Arial" panose="020B0604020202020204" pitchFamily="34" charset="0"/>
              </a:rPr>
              <a:t>υποκλειδί</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Διέλευση από </a:t>
            </a:r>
            <a:r>
              <a:rPr kumimoji="0" lang="el-GR" altLang="el-GR" sz="1600" b="1" i="0" u="none" strike="noStrike" cap="none" normalizeH="0" baseline="0" dirty="0">
                <a:ln>
                  <a:noFill/>
                </a:ln>
                <a:solidFill>
                  <a:schemeClr val="tx1"/>
                </a:solidFill>
                <a:effectLst/>
                <a:latin typeface="Arial" panose="020B0604020202020204" pitchFamily="34" charset="0"/>
              </a:rPr>
              <a:t>8 S-</a:t>
            </a:r>
            <a:r>
              <a:rPr kumimoji="0" lang="el-GR" altLang="el-GR" sz="1600" b="1" i="0" u="none" strike="noStrike" cap="none" normalizeH="0" baseline="0" dirty="0" err="1">
                <a:ln>
                  <a:noFill/>
                </a:ln>
                <a:solidFill>
                  <a:schemeClr val="tx1"/>
                </a:solidFill>
                <a:effectLst/>
                <a:latin typeface="Arial" panose="020B0604020202020204" pitchFamily="34" charset="0"/>
              </a:rPr>
              <a:t>boxes</a:t>
            </a:r>
            <a:r>
              <a:rPr kumimoji="0" lang="el-GR" altLang="el-GR" sz="1600" b="0" i="0" u="none" strike="noStrike" cap="none" normalizeH="0" baseline="0" dirty="0">
                <a:ln>
                  <a:noFill/>
                </a:ln>
                <a:solidFill>
                  <a:schemeClr val="tx1"/>
                </a:solidFill>
                <a:effectLst/>
                <a:latin typeface="Arial" panose="020B0604020202020204" pitchFamily="34" charset="0"/>
              </a:rPr>
              <a:t>, για παραγωγή </a:t>
            </a:r>
            <a:r>
              <a:rPr kumimoji="0" lang="el-GR" altLang="el-GR" sz="1600" b="1" i="0" u="none" strike="noStrike" cap="none" normalizeH="0" baseline="0" dirty="0">
                <a:ln>
                  <a:noFill/>
                </a:ln>
                <a:solidFill>
                  <a:schemeClr val="tx1"/>
                </a:solidFill>
                <a:effectLst/>
                <a:latin typeface="Arial" panose="020B0604020202020204" pitchFamily="34" charset="0"/>
              </a:rPr>
              <a:t>32-bit αποτελέσματος</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600" b="0" i="0" u="none" strike="noStrike" cap="none" normalizeH="0" baseline="0" dirty="0">
                <a:ln>
                  <a:noFill/>
                </a:ln>
                <a:solidFill>
                  <a:schemeClr val="tx1"/>
                </a:solidFill>
                <a:effectLst/>
                <a:latin typeface="Arial" panose="020B0604020202020204" pitchFamily="34" charset="0"/>
              </a:rPr>
              <a:t>Τελική </a:t>
            </a:r>
            <a:r>
              <a:rPr kumimoji="0" lang="el-GR" altLang="el-GR" sz="1600" b="1" i="0" u="none" strike="noStrike" cap="none" normalizeH="0" baseline="0" dirty="0">
                <a:ln>
                  <a:noFill/>
                </a:ln>
                <a:solidFill>
                  <a:schemeClr val="tx1"/>
                </a:solidFill>
                <a:effectLst/>
                <a:latin typeface="Arial" panose="020B0604020202020204" pitchFamily="34" charset="0"/>
              </a:rPr>
              <a:t>αναδιάταξη (</a:t>
            </a:r>
            <a:r>
              <a:rPr kumimoji="0" lang="el-GR" altLang="el-GR" sz="1600" b="1" i="0" u="none" strike="noStrike" cap="none" normalizeH="0" baseline="0" dirty="0" err="1">
                <a:ln>
                  <a:noFill/>
                </a:ln>
                <a:solidFill>
                  <a:schemeClr val="tx1"/>
                </a:solidFill>
                <a:effectLst/>
                <a:latin typeface="Arial" panose="020B0604020202020204" pitchFamily="34" charset="0"/>
              </a:rPr>
              <a:t>permutation</a:t>
            </a:r>
            <a:r>
              <a:rPr kumimoji="0" lang="el-GR" altLang="el-GR" sz="1600" b="1" i="0" u="none" strike="noStrike" cap="none" normalizeH="0" baseline="0" dirty="0">
                <a:ln>
                  <a:noFill/>
                </a:ln>
                <a:solidFill>
                  <a:schemeClr val="tx1"/>
                </a:solidFill>
                <a:effectLst/>
                <a:latin typeface="Arial" panose="020B0604020202020204" pitchFamily="34" charset="0"/>
              </a:rPr>
              <a:t>)</a:t>
            </a:r>
            <a:r>
              <a:rPr kumimoji="0" lang="el-GR" altLang="el-GR" sz="1600" b="0" i="0" u="none" strike="noStrike" cap="none" normalizeH="0" baseline="0" dirty="0">
                <a:ln>
                  <a:noFill/>
                </a:ln>
                <a:solidFill>
                  <a:schemeClr val="tx1"/>
                </a:solidFill>
                <a:effectLst/>
                <a:latin typeface="Arial" panose="020B0604020202020204" pitchFamily="34" charset="0"/>
              </a:rPr>
              <a:t> μέσω 32-bit πίνακα 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chemeClr val="tx1"/>
              </a:solidFill>
              <a:effectLst/>
              <a:latin typeface="Arial" panose="020B0604020202020204" pitchFamily="34" charset="0"/>
            </a:endParaRPr>
          </a:p>
        </p:txBody>
      </p:sp>
      <p:sp>
        <p:nvSpPr>
          <p:cNvPr id="17" name="object 17"/>
          <p:cNvSpPr txBox="1"/>
          <p:nvPr/>
        </p:nvSpPr>
        <p:spPr>
          <a:xfrm>
            <a:off x="11170602" y="6220459"/>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4</a:t>
            </a:r>
            <a:r>
              <a:rPr sz="850" spc="40" dirty="0">
                <a:latin typeface="Calibri"/>
                <a:cs typeface="Calibri"/>
              </a:rPr>
              <a:t>9</a:t>
            </a:r>
            <a:endParaRPr sz="850">
              <a:latin typeface="Calibri"/>
              <a:cs typeface="Calibri"/>
            </a:endParaRPr>
          </a:p>
        </p:txBody>
      </p:sp>
      <p:sp>
        <p:nvSpPr>
          <p:cNvPr id="18" name="object 18"/>
          <p:cNvSpPr txBox="1"/>
          <p:nvPr/>
        </p:nvSpPr>
        <p:spPr>
          <a:xfrm>
            <a:off x="259715" y="6482397"/>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57150" rIns="0" bIns="0" rtlCol="0">
            <a:spAutoFit/>
          </a:bodyPr>
          <a:lstStyle/>
          <a:p>
            <a:pPr marL="6236335" marR="5080">
              <a:lnSpc>
                <a:spcPts val="2750"/>
              </a:lnSpc>
              <a:spcBef>
                <a:spcPts val="450"/>
              </a:spcBef>
            </a:pPr>
            <a:r>
              <a:rPr spc="195" dirty="0"/>
              <a:t>Δύναμη</a:t>
            </a:r>
            <a:r>
              <a:rPr spc="185" dirty="0"/>
              <a:t> </a:t>
            </a:r>
            <a:r>
              <a:rPr spc="145" dirty="0"/>
              <a:t>του</a:t>
            </a:r>
            <a:r>
              <a:rPr spc="135" dirty="0"/>
              <a:t> </a:t>
            </a:r>
            <a:r>
              <a:rPr spc="195" dirty="0"/>
              <a:t>DES</a:t>
            </a:r>
            <a:r>
              <a:rPr spc="160" dirty="0"/>
              <a:t> </a:t>
            </a:r>
            <a:r>
              <a:rPr spc="165" dirty="0"/>
              <a:t>Μέγεθος </a:t>
            </a:r>
            <a:r>
              <a:rPr spc="-620" dirty="0"/>
              <a:t> </a:t>
            </a:r>
            <a:r>
              <a:rPr spc="105" dirty="0"/>
              <a:t>κλειδιού</a:t>
            </a:r>
          </a:p>
        </p:txBody>
      </p:sp>
      <p:sp>
        <p:nvSpPr>
          <p:cNvPr id="9" name="object 9"/>
          <p:cNvSpPr txBox="1"/>
          <p:nvPr/>
        </p:nvSpPr>
        <p:spPr>
          <a:xfrm>
            <a:off x="5553075" y="1808162"/>
            <a:ext cx="6356350" cy="2546851"/>
          </a:xfrm>
          <a:prstGeom prst="rect">
            <a:avLst/>
          </a:prstGeom>
        </p:spPr>
        <p:txBody>
          <a:bodyPr vert="horz" wrap="square" lIns="0" tIns="12700" rIns="0" bIns="0" rtlCol="0">
            <a:spAutoFit/>
          </a:bodyPr>
          <a:lstStyle/>
          <a:p>
            <a:pPr marL="50800">
              <a:lnSpc>
                <a:spcPct val="100000"/>
              </a:lnSpc>
              <a:spcBef>
                <a:spcPts val="100"/>
              </a:spcBef>
              <a:tabLst>
                <a:tab pos="336550" algn="l"/>
              </a:tabLst>
            </a:pPr>
            <a:r>
              <a:rPr sz="1800" spc="-300" dirty="0">
                <a:solidFill>
                  <a:srgbClr val="FFB800"/>
                </a:solidFill>
                <a:latin typeface="MS Gothic"/>
                <a:cs typeface="MS Gothic"/>
              </a:rPr>
              <a:t>▪	</a:t>
            </a:r>
            <a:r>
              <a:rPr sz="1400" spc="105" dirty="0">
                <a:solidFill>
                  <a:srgbClr val="FFFFFF"/>
                </a:solidFill>
                <a:latin typeface="Calibri"/>
                <a:cs typeface="Calibri"/>
              </a:rPr>
              <a:t>Τα</a:t>
            </a:r>
            <a:r>
              <a:rPr sz="1400" spc="50" dirty="0">
                <a:solidFill>
                  <a:srgbClr val="FFFFFF"/>
                </a:solidFill>
                <a:latin typeface="Calibri"/>
                <a:cs typeface="Calibri"/>
              </a:rPr>
              <a:t> </a:t>
            </a:r>
            <a:r>
              <a:rPr sz="1400" spc="100" dirty="0">
                <a:solidFill>
                  <a:srgbClr val="FFFFFF"/>
                </a:solidFill>
                <a:latin typeface="Calibri"/>
                <a:cs typeface="Calibri"/>
              </a:rPr>
              <a:t>δυαδικά</a:t>
            </a:r>
            <a:r>
              <a:rPr sz="1400" spc="50" dirty="0">
                <a:solidFill>
                  <a:srgbClr val="FFFFFF"/>
                </a:solidFill>
                <a:latin typeface="Calibri"/>
                <a:cs typeface="Calibri"/>
              </a:rPr>
              <a:t> </a:t>
            </a:r>
            <a:r>
              <a:rPr sz="1400" spc="110" dirty="0">
                <a:solidFill>
                  <a:srgbClr val="FFFFFF"/>
                </a:solidFill>
                <a:latin typeface="Calibri"/>
                <a:cs typeface="Calibri"/>
              </a:rPr>
              <a:t>ψηφία</a:t>
            </a:r>
            <a:r>
              <a:rPr sz="1400" spc="55" dirty="0">
                <a:solidFill>
                  <a:srgbClr val="FFFFFF"/>
                </a:solidFill>
                <a:latin typeface="Calibri"/>
                <a:cs typeface="Calibri"/>
              </a:rPr>
              <a:t> </a:t>
            </a:r>
            <a:r>
              <a:rPr sz="1400" b="1" spc="80" dirty="0">
                <a:solidFill>
                  <a:srgbClr val="FFB800"/>
                </a:solidFill>
                <a:latin typeface="Calibri"/>
                <a:cs typeface="Calibri"/>
              </a:rPr>
              <a:t>56-bit</a:t>
            </a:r>
            <a:r>
              <a:rPr sz="1400" b="1" spc="55" dirty="0">
                <a:solidFill>
                  <a:srgbClr val="FFB800"/>
                </a:solidFill>
                <a:latin typeface="Calibri"/>
                <a:cs typeface="Calibri"/>
              </a:rPr>
              <a:t> </a:t>
            </a:r>
            <a:r>
              <a:rPr sz="1400" spc="95" dirty="0">
                <a:solidFill>
                  <a:srgbClr val="FFFFFF"/>
                </a:solidFill>
                <a:latin typeface="Calibri"/>
                <a:cs typeface="Calibri"/>
              </a:rPr>
              <a:t>έχουν</a:t>
            </a:r>
            <a:r>
              <a:rPr sz="1400" spc="-75" dirty="0">
                <a:solidFill>
                  <a:srgbClr val="FFFFFF"/>
                </a:solidFill>
                <a:latin typeface="Calibri"/>
                <a:cs typeface="Calibri"/>
              </a:rPr>
              <a:t> </a:t>
            </a:r>
            <a:r>
              <a:rPr lang="el-GR" sz="1400" spc="-75" dirty="0">
                <a:solidFill>
                  <a:srgbClr val="FFFFFF"/>
                </a:solidFill>
                <a:latin typeface="Calibri"/>
                <a:cs typeface="Calibri"/>
              </a:rPr>
              <a:t>2</a:t>
            </a:r>
            <a:r>
              <a:rPr lang="el-GR" sz="1425" b="1" spc="104" baseline="32163" dirty="0">
                <a:solidFill>
                  <a:srgbClr val="FFB800"/>
                </a:solidFill>
                <a:latin typeface="Calibri"/>
                <a:cs typeface="Calibri"/>
              </a:rPr>
              <a:t>56 </a:t>
            </a:r>
            <a:r>
              <a:rPr lang="el-GR" sz="1400" spc="-75" dirty="0">
                <a:solidFill>
                  <a:srgbClr val="FFFFFF"/>
                </a:solidFill>
                <a:latin typeface="Calibri"/>
                <a:cs typeface="Calibri"/>
              </a:rPr>
              <a:t>=</a:t>
            </a:r>
            <a:r>
              <a:rPr lang="el-GR" sz="1425" b="1" spc="104" baseline="32163" dirty="0">
                <a:solidFill>
                  <a:srgbClr val="FFB800"/>
                </a:solidFill>
                <a:latin typeface="Calibri"/>
                <a:cs typeface="Calibri"/>
              </a:rPr>
              <a:t> </a:t>
            </a:r>
            <a:r>
              <a:rPr lang="el-GR" sz="1400" spc="-75" dirty="0">
                <a:solidFill>
                  <a:srgbClr val="FFFFFF"/>
                </a:solidFill>
                <a:latin typeface="Calibri"/>
                <a:cs typeface="Calibri"/>
              </a:rPr>
              <a:t>7,2  </a:t>
            </a:r>
            <a:r>
              <a:rPr lang="en-US" sz="1400" spc="-75" dirty="0">
                <a:solidFill>
                  <a:srgbClr val="FFFFFF"/>
                </a:solidFill>
                <a:latin typeface="Calibri"/>
                <a:cs typeface="Calibri"/>
              </a:rPr>
              <a:t>x</a:t>
            </a:r>
            <a:r>
              <a:rPr lang="el-GR" sz="1400" spc="-75" dirty="0">
                <a:solidFill>
                  <a:srgbClr val="FFFFFF"/>
                </a:solidFill>
                <a:latin typeface="Calibri"/>
                <a:cs typeface="Calibri"/>
              </a:rPr>
              <a:t> 10</a:t>
            </a:r>
            <a:r>
              <a:rPr lang="el-GR" sz="1425" b="1" spc="104" baseline="32163" dirty="0">
                <a:solidFill>
                  <a:srgbClr val="FFB800"/>
                </a:solidFill>
                <a:latin typeface="Calibri"/>
                <a:cs typeface="Calibri"/>
              </a:rPr>
              <a:t>16</a:t>
            </a:r>
            <a:r>
              <a:rPr sz="1400" b="1" spc="75" dirty="0" err="1">
                <a:solidFill>
                  <a:srgbClr val="FFB800"/>
                </a:solidFill>
                <a:latin typeface="Calibri"/>
                <a:cs typeface="Calibri"/>
              </a:rPr>
              <a:t>τιμές</a:t>
            </a:r>
            <a:endParaRPr sz="1400" dirty="0">
              <a:latin typeface="Calibri"/>
              <a:cs typeface="Calibri"/>
            </a:endParaRPr>
          </a:p>
          <a:p>
            <a:pPr marL="337185" indent="-286385">
              <a:lnSpc>
                <a:spcPct val="100000"/>
              </a:lnSpc>
              <a:spcBef>
                <a:spcPts val="480"/>
              </a:spcBef>
              <a:buClr>
                <a:srgbClr val="FFB800"/>
              </a:buClr>
              <a:buSzPct val="128571"/>
              <a:buFont typeface="MS Gothic"/>
              <a:buChar char="▪"/>
              <a:tabLst>
                <a:tab pos="336550" algn="l"/>
                <a:tab pos="337185" algn="l"/>
              </a:tabLst>
            </a:pPr>
            <a:r>
              <a:rPr sz="1400" spc="130" dirty="0">
                <a:solidFill>
                  <a:srgbClr val="FFFFFF"/>
                </a:solidFill>
                <a:latin typeface="Calibri"/>
                <a:cs typeface="Calibri"/>
              </a:rPr>
              <a:t>Η</a:t>
            </a:r>
            <a:r>
              <a:rPr sz="1400" spc="45" dirty="0">
                <a:solidFill>
                  <a:srgbClr val="FFFFFF"/>
                </a:solidFill>
                <a:latin typeface="Calibri"/>
                <a:cs typeface="Calibri"/>
              </a:rPr>
              <a:t> </a:t>
            </a:r>
            <a:r>
              <a:rPr sz="1400" spc="100" dirty="0">
                <a:solidFill>
                  <a:srgbClr val="FFFFFF"/>
                </a:solidFill>
                <a:latin typeface="Calibri"/>
                <a:cs typeface="Calibri"/>
              </a:rPr>
              <a:t>αναζήτηση</a:t>
            </a:r>
            <a:r>
              <a:rPr sz="1400" spc="50" dirty="0">
                <a:solidFill>
                  <a:srgbClr val="FFFFFF"/>
                </a:solidFill>
                <a:latin typeface="Calibri"/>
                <a:cs typeface="Calibri"/>
              </a:rPr>
              <a:t> </a:t>
            </a:r>
            <a:r>
              <a:rPr sz="1400" b="1" spc="105" dirty="0">
                <a:solidFill>
                  <a:srgbClr val="FFB800"/>
                </a:solidFill>
                <a:latin typeface="Calibri"/>
                <a:cs typeface="Calibri"/>
              </a:rPr>
              <a:t>με</a:t>
            </a:r>
            <a:r>
              <a:rPr sz="1400" b="1" spc="45" dirty="0">
                <a:solidFill>
                  <a:srgbClr val="FFB800"/>
                </a:solidFill>
                <a:latin typeface="Calibri"/>
                <a:cs typeface="Calibri"/>
              </a:rPr>
              <a:t> </a:t>
            </a:r>
            <a:r>
              <a:rPr sz="1400" b="1" spc="125" dirty="0">
                <a:solidFill>
                  <a:srgbClr val="FFB800"/>
                </a:solidFill>
                <a:latin typeface="Calibri"/>
                <a:cs typeface="Calibri"/>
              </a:rPr>
              <a:t>ωμή</a:t>
            </a:r>
            <a:r>
              <a:rPr sz="1400" b="1" spc="50" dirty="0">
                <a:solidFill>
                  <a:srgbClr val="FFB800"/>
                </a:solidFill>
                <a:latin typeface="Calibri"/>
                <a:cs typeface="Calibri"/>
              </a:rPr>
              <a:t> </a:t>
            </a:r>
            <a:r>
              <a:rPr sz="1400" b="1" spc="95" dirty="0">
                <a:solidFill>
                  <a:srgbClr val="FFB800"/>
                </a:solidFill>
                <a:latin typeface="Calibri"/>
                <a:cs typeface="Calibri"/>
              </a:rPr>
              <a:t>βία</a:t>
            </a:r>
            <a:r>
              <a:rPr sz="1400" b="1" spc="40" dirty="0">
                <a:solidFill>
                  <a:srgbClr val="FFB800"/>
                </a:solidFill>
                <a:latin typeface="Calibri"/>
                <a:cs typeface="Calibri"/>
              </a:rPr>
              <a:t> </a:t>
            </a:r>
            <a:r>
              <a:rPr sz="1400" spc="90" dirty="0">
                <a:solidFill>
                  <a:srgbClr val="FFFFFF"/>
                </a:solidFill>
                <a:latin typeface="Calibri"/>
                <a:cs typeface="Calibri"/>
              </a:rPr>
              <a:t>φαίνεται</a:t>
            </a:r>
            <a:r>
              <a:rPr sz="1400" spc="50" dirty="0">
                <a:solidFill>
                  <a:srgbClr val="FFFFFF"/>
                </a:solidFill>
                <a:latin typeface="Calibri"/>
                <a:cs typeface="Calibri"/>
              </a:rPr>
              <a:t> </a:t>
            </a:r>
            <a:r>
              <a:rPr sz="1400" spc="85" dirty="0">
                <a:solidFill>
                  <a:srgbClr val="FFFFFF"/>
                </a:solidFill>
                <a:latin typeface="Calibri"/>
                <a:cs typeface="Calibri"/>
              </a:rPr>
              <a:t>δύσκολη</a:t>
            </a:r>
            <a:endParaRPr sz="1400" dirty="0">
              <a:latin typeface="Calibri"/>
              <a:cs typeface="Calibri"/>
            </a:endParaRPr>
          </a:p>
          <a:p>
            <a:pPr marL="337820" marR="551180" indent="-287020">
              <a:lnSpc>
                <a:spcPct val="100000"/>
              </a:lnSpc>
              <a:spcBef>
                <a:spcPts val="545"/>
              </a:spcBef>
              <a:buSzPct val="128571"/>
              <a:buFont typeface="MS Gothic"/>
              <a:buChar char="▪"/>
              <a:tabLst>
                <a:tab pos="337185" algn="l"/>
                <a:tab pos="337820" algn="l"/>
              </a:tabLst>
            </a:pPr>
            <a:r>
              <a:rPr sz="1400" spc="100" dirty="0">
                <a:solidFill>
                  <a:srgbClr val="FFFFFF"/>
                </a:solidFill>
                <a:latin typeface="Calibri"/>
                <a:cs typeface="Calibri"/>
              </a:rPr>
              <a:t>Ωστόσο,</a:t>
            </a:r>
            <a:r>
              <a:rPr sz="1400" spc="45" dirty="0">
                <a:solidFill>
                  <a:srgbClr val="FFFFFF"/>
                </a:solidFill>
                <a:latin typeface="Calibri"/>
                <a:cs typeface="Calibri"/>
              </a:rPr>
              <a:t> </a:t>
            </a:r>
            <a:r>
              <a:rPr sz="1400" b="1" spc="95" dirty="0">
                <a:solidFill>
                  <a:srgbClr val="FFB800"/>
                </a:solidFill>
                <a:latin typeface="Calibri"/>
                <a:cs typeface="Calibri"/>
              </a:rPr>
              <a:t>το</a:t>
            </a:r>
            <a:r>
              <a:rPr sz="1400" b="1" spc="50" dirty="0">
                <a:solidFill>
                  <a:srgbClr val="FFB800"/>
                </a:solidFill>
                <a:latin typeface="Calibri"/>
                <a:cs typeface="Calibri"/>
              </a:rPr>
              <a:t> </a:t>
            </a:r>
            <a:r>
              <a:rPr sz="1400" b="1" spc="110" dirty="0">
                <a:solidFill>
                  <a:srgbClr val="FFB800"/>
                </a:solidFill>
                <a:latin typeface="Calibri"/>
                <a:cs typeface="Calibri"/>
              </a:rPr>
              <a:t>DES</a:t>
            </a:r>
            <a:r>
              <a:rPr sz="1400" b="1" spc="50" dirty="0">
                <a:solidFill>
                  <a:srgbClr val="FFB800"/>
                </a:solidFill>
                <a:latin typeface="Calibri"/>
                <a:cs typeface="Calibri"/>
              </a:rPr>
              <a:t> </a:t>
            </a:r>
            <a:r>
              <a:rPr sz="1400" spc="95" dirty="0">
                <a:solidFill>
                  <a:srgbClr val="FFFFFF"/>
                </a:solidFill>
                <a:latin typeface="Calibri"/>
                <a:cs typeface="Calibri"/>
              </a:rPr>
              <a:t>αποδείχθηκε</a:t>
            </a:r>
            <a:r>
              <a:rPr sz="1400" spc="50" dirty="0">
                <a:solidFill>
                  <a:srgbClr val="FFFFFF"/>
                </a:solidFill>
                <a:latin typeface="Calibri"/>
                <a:cs typeface="Calibri"/>
              </a:rPr>
              <a:t> </a:t>
            </a:r>
            <a:r>
              <a:rPr sz="1400" spc="85" dirty="0">
                <a:solidFill>
                  <a:srgbClr val="FFFFFF"/>
                </a:solidFill>
                <a:latin typeface="Calibri"/>
                <a:cs typeface="Calibri"/>
              </a:rPr>
              <a:t>τελικά</a:t>
            </a:r>
            <a:r>
              <a:rPr sz="1400" spc="50" dirty="0">
                <a:solidFill>
                  <a:srgbClr val="FFFFFF"/>
                </a:solidFill>
                <a:latin typeface="Calibri"/>
                <a:cs typeface="Calibri"/>
              </a:rPr>
              <a:t> </a:t>
            </a:r>
            <a:r>
              <a:rPr sz="1400" spc="85" dirty="0">
                <a:solidFill>
                  <a:srgbClr val="FFFFFF"/>
                </a:solidFill>
                <a:latin typeface="Calibri"/>
                <a:cs typeface="Calibri"/>
              </a:rPr>
              <a:t>και</a:t>
            </a:r>
            <a:r>
              <a:rPr sz="1400" spc="55" dirty="0">
                <a:solidFill>
                  <a:srgbClr val="FFFFFF"/>
                </a:solidFill>
                <a:latin typeface="Calibri"/>
                <a:cs typeface="Calibri"/>
              </a:rPr>
              <a:t> </a:t>
            </a:r>
            <a:r>
              <a:rPr sz="1400" spc="90" dirty="0">
                <a:solidFill>
                  <a:srgbClr val="FFFFFF"/>
                </a:solidFill>
                <a:latin typeface="Calibri"/>
                <a:cs typeface="Calibri"/>
              </a:rPr>
              <a:t>οριστικά</a:t>
            </a:r>
            <a:r>
              <a:rPr sz="1400" spc="55" dirty="0">
                <a:solidFill>
                  <a:srgbClr val="FFFFFF"/>
                </a:solidFill>
                <a:latin typeface="Calibri"/>
                <a:cs typeface="Calibri"/>
              </a:rPr>
              <a:t> </a:t>
            </a:r>
            <a:r>
              <a:rPr sz="1400" b="1" spc="110" dirty="0">
                <a:solidFill>
                  <a:srgbClr val="FFB800"/>
                </a:solidFill>
                <a:latin typeface="Calibri"/>
                <a:cs typeface="Calibri"/>
              </a:rPr>
              <a:t>ανασφαλές</a:t>
            </a:r>
            <a:r>
              <a:rPr sz="1400" b="1" spc="45" dirty="0">
                <a:solidFill>
                  <a:srgbClr val="FFB800"/>
                </a:solidFill>
                <a:latin typeface="Calibri"/>
                <a:cs typeface="Calibri"/>
              </a:rPr>
              <a:t> </a:t>
            </a:r>
            <a:r>
              <a:rPr sz="1400" spc="95" dirty="0">
                <a:solidFill>
                  <a:srgbClr val="FFFFFF"/>
                </a:solidFill>
                <a:latin typeface="Calibri"/>
                <a:cs typeface="Calibri"/>
              </a:rPr>
              <a:t>τον </a:t>
            </a:r>
            <a:r>
              <a:rPr sz="1400" spc="-300" dirty="0">
                <a:solidFill>
                  <a:srgbClr val="FFFFFF"/>
                </a:solidFill>
                <a:latin typeface="Calibri"/>
                <a:cs typeface="Calibri"/>
              </a:rPr>
              <a:t> </a:t>
            </a:r>
            <a:r>
              <a:rPr sz="1400" b="1" spc="90" dirty="0">
                <a:solidFill>
                  <a:srgbClr val="FFB800"/>
                </a:solidFill>
                <a:latin typeface="Calibri"/>
                <a:cs typeface="Calibri"/>
              </a:rPr>
              <a:t>Ιούλιο </a:t>
            </a:r>
            <a:r>
              <a:rPr sz="1400" b="1" spc="100" dirty="0">
                <a:solidFill>
                  <a:srgbClr val="FFB800"/>
                </a:solidFill>
                <a:latin typeface="Calibri"/>
                <a:cs typeface="Calibri"/>
              </a:rPr>
              <a:t>του </a:t>
            </a:r>
            <a:r>
              <a:rPr sz="1400" b="1" spc="90" dirty="0">
                <a:solidFill>
                  <a:srgbClr val="FFB800"/>
                </a:solidFill>
                <a:latin typeface="Calibri"/>
                <a:cs typeface="Calibri"/>
              </a:rPr>
              <a:t>1998, </a:t>
            </a:r>
            <a:r>
              <a:rPr sz="1400" spc="100" dirty="0">
                <a:solidFill>
                  <a:srgbClr val="FFFFFF"/>
                </a:solidFill>
                <a:latin typeface="Calibri"/>
                <a:cs typeface="Calibri"/>
              </a:rPr>
              <a:t>όταν </a:t>
            </a:r>
            <a:r>
              <a:rPr sz="1400" spc="95" dirty="0">
                <a:solidFill>
                  <a:srgbClr val="FFFFFF"/>
                </a:solidFill>
                <a:latin typeface="Calibri"/>
                <a:cs typeface="Calibri"/>
              </a:rPr>
              <a:t>το </a:t>
            </a:r>
            <a:r>
              <a:rPr sz="1400" b="1" spc="80" dirty="0">
                <a:solidFill>
                  <a:srgbClr val="FFB800"/>
                </a:solidFill>
                <a:latin typeface="Calibri"/>
                <a:cs typeface="Calibri"/>
              </a:rPr>
              <a:t>Electronic </a:t>
            </a:r>
            <a:r>
              <a:rPr sz="1400" b="1" spc="85" dirty="0">
                <a:solidFill>
                  <a:srgbClr val="FFB800"/>
                </a:solidFill>
                <a:latin typeface="Calibri"/>
                <a:cs typeface="Calibri"/>
              </a:rPr>
              <a:t>Frontier </a:t>
            </a:r>
            <a:r>
              <a:rPr sz="1400" b="1" spc="95" dirty="0">
                <a:solidFill>
                  <a:srgbClr val="FFB800"/>
                </a:solidFill>
                <a:latin typeface="Calibri"/>
                <a:cs typeface="Calibri"/>
              </a:rPr>
              <a:t>Foundation </a:t>
            </a:r>
            <a:r>
              <a:rPr sz="1400" b="1" spc="80" dirty="0">
                <a:solidFill>
                  <a:srgbClr val="FFB800"/>
                </a:solidFill>
                <a:latin typeface="Calibri"/>
                <a:cs typeface="Calibri"/>
              </a:rPr>
              <a:t>(EFF) </a:t>
            </a:r>
            <a:r>
              <a:rPr sz="1400" b="1" spc="85" dirty="0">
                <a:solidFill>
                  <a:srgbClr val="FFB800"/>
                </a:solidFill>
                <a:latin typeface="Calibri"/>
                <a:cs typeface="Calibri"/>
              </a:rPr>
              <a:t> </a:t>
            </a:r>
            <a:r>
              <a:rPr sz="1400" spc="100" dirty="0">
                <a:solidFill>
                  <a:srgbClr val="FFFFFF"/>
                </a:solidFill>
                <a:latin typeface="Calibri"/>
                <a:cs typeface="Calibri"/>
              </a:rPr>
              <a:t>ανακοίνωσε </a:t>
            </a:r>
            <a:r>
              <a:rPr sz="1400" spc="80" dirty="0">
                <a:solidFill>
                  <a:srgbClr val="FFFFFF"/>
                </a:solidFill>
                <a:latin typeface="Calibri"/>
                <a:cs typeface="Calibri"/>
              </a:rPr>
              <a:t>ότι </a:t>
            </a:r>
            <a:r>
              <a:rPr sz="1400" spc="85" dirty="0">
                <a:solidFill>
                  <a:srgbClr val="FFFFFF"/>
                </a:solidFill>
                <a:latin typeface="Calibri"/>
                <a:cs typeface="Calibri"/>
              </a:rPr>
              <a:t>είχε </a:t>
            </a:r>
            <a:r>
              <a:rPr sz="1400" spc="100" dirty="0">
                <a:solidFill>
                  <a:srgbClr val="FFFFFF"/>
                </a:solidFill>
                <a:latin typeface="Calibri"/>
                <a:cs typeface="Calibri"/>
              </a:rPr>
              <a:t>σπάσει </a:t>
            </a:r>
            <a:r>
              <a:rPr sz="1400" spc="95" dirty="0">
                <a:solidFill>
                  <a:srgbClr val="FFFFFF"/>
                </a:solidFill>
                <a:latin typeface="Calibri"/>
                <a:cs typeface="Calibri"/>
              </a:rPr>
              <a:t>μια </a:t>
            </a:r>
            <a:r>
              <a:rPr sz="1400" spc="105" dirty="0">
                <a:solidFill>
                  <a:srgbClr val="FFFFFF"/>
                </a:solidFill>
                <a:latin typeface="Calibri"/>
                <a:cs typeface="Calibri"/>
              </a:rPr>
              <a:t>κρυπτογράφηση DES </a:t>
            </a:r>
            <a:r>
              <a:rPr sz="1400" spc="110" dirty="0">
                <a:solidFill>
                  <a:srgbClr val="FFFFFF"/>
                </a:solidFill>
                <a:latin typeface="Calibri"/>
                <a:cs typeface="Calibri"/>
              </a:rPr>
              <a:t> </a:t>
            </a:r>
            <a:r>
              <a:rPr sz="1400" spc="95" dirty="0">
                <a:solidFill>
                  <a:srgbClr val="FFFFFF"/>
                </a:solidFill>
                <a:latin typeface="Calibri"/>
                <a:cs typeface="Calibri"/>
              </a:rPr>
              <a:t>χρησιμοποιώντας μια </a:t>
            </a:r>
            <a:r>
              <a:rPr sz="1400" b="1" spc="110" dirty="0">
                <a:solidFill>
                  <a:srgbClr val="FFB800"/>
                </a:solidFill>
                <a:latin typeface="Calibri"/>
                <a:cs typeface="Calibri"/>
              </a:rPr>
              <a:t>μηχανή </a:t>
            </a:r>
            <a:r>
              <a:rPr sz="1400" spc="90" dirty="0">
                <a:solidFill>
                  <a:srgbClr val="FFFFFF"/>
                </a:solidFill>
                <a:latin typeface="Calibri"/>
                <a:cs typeface="Calibri"/>
              </a:rPr>
              <a:t>ειδικού </a:t>
            </a:r>
            <a:r>
              <a:rPr sz="1400" spc="105" dirty="0">
                <a:solidFill>
                  <a:srgbClr val="FFFFFF"/>
                </a:solidFill>
                <a:latin typeface="Calibri"/>
                <a:cs typeface="Calibri"/>
              </a:rPr>
              <a:t>σκοπού </a:t>
            </a:r>
            <a:r>
              <a:rPr sz="1400" spc="100" dirty="0">
                <a:solidFill>
                  <a:srgbClr val="FFFFFF"/>
                </a:solidFill>
                <a:latin typeface="Calibri"/>
                <a:cs typeface="Calibri"/>
              </a:rPr>
              <a:t>"DES </a:t>
            </a:r>
            <a:r>
              <a:rPr sz="1400" spc="85" dirty="0">
                <a:solidFill>
                  <a:srgbClr val="FFFFFF"/>
                </a:solidFill>
                <a:latin typeface="Calibri"/>
                <a:cs typeface="Calibri"/>
              </a:rPr>
              <a:t>cracker" </a:t>
            </a:r>
            <a:r>
              <a:rPr sz="1400" b="1" spc="110" dirty="0">
                <a:solidFill>
                  <a:srgbClr val="FFB800"/>
                </a:solidFill>
                <a:latin typeface="Calibri"/>
                <a:cs typeface="Calibri"/>
              </a:rPr>
              <a:t>που </a:t>
            </a:r>
            <a:r>
              <a:rPr sz="1400" b="1" spc="-310" dirty="0">
                <a:solidFill>
                  <a:srgbClr val="FFB800"/>
                </a:solidFill>
                <a:latin typeface="Calibri"/>
                <a:cs typeface="Calibri"/>
              </a:rPr>
              <a:t> </a:t>
            </a:r>
            <a:r>
              <a:rPr sz="1400" spc="100" dirty="0">
                <a:solidFill>
                  <a:srgbClr val="FFFFFF"/>
                </a:solidFill>
                <a:latin typeface="Calibri"/>
                <a:cs typeface="Calibri"/>
              </a:rPr>
              <a:t>κατασκευάστηκε</a:t>
            </a:r>
            <a:r>
              <a:rPr sz="1400" spc="45" dirty="0">
                <a:solidFill>
                  <a:srgbClr val="FFFFFF"/>
                </a:solidFill>
                <a:latin typeface="Calibri"/>
                <a:cs typeface="Calibri"/>
              </a:rPr>
              <a:t> </a:t>
            </a:r>
            <a:r>
              <a:rPr sz="1400" spc="105" dirty="0">
                <a:solidFill>
                  <a:srgbClr val="FFFFFF"/>
                </a:solidFill>
                <a:latin typeface="Calibri"/>
                <a:cs typeface="Calibri"/>
              </a:rPr>
              <a:t>με</a:t>
            </a:r>
            <a:r>
              <a:rPr sz="1400" spc="45" dirty="0">
                <a:solidFill>
                  <a:srgbClr val="FFFFFF"/>
                </a:solidFill>
                <a:latin typeface="Calibri"/>
                <a:cs typeface="Calibri"/>
              </a:rPr>
              <a:t> </a:t>
            </a:r>
            <a:r>
              <a:rPr sz="1400" spc="90" dirty="0">
                <a:solidFill>
                  <a:srgbClr val="FFFFFF"/>
                </a:solidFill>
                <a:latin typeface="Calibri"/>
                <a:cs typeface="Calibri"/>
              </a:rPr>
              <a:t>λιγότερα</a:t>
            </a:r>
            <a:r>
              <a:rPr sz="1400" spc="45" dirty="0">
                <a:solidFill>
                  <a:srgbClr val="FFFFFF"/>
                </a:solidFill>
                <a:latin typeface="Calibri"/>
                <a:cs typeface="Calibri"/>
              </a:rPr>
              <a:t> </a:t>
            </a:r>
            <a:r>
              <a:rPr sz="1400" spc="114" dirty="0">
                <a:solidFill>
                  <a:srgbClr val="FFFFFF"/>
                </a:solidFill>
                <a:latin typeface="Calibri"/>
                <a:cs typeface="Calibri"/>
              </a:rPr>
              <a:t>από</a:t>
            </a:r>
            <a:r>
              <a:rPr sz="1400" spc="45" dirty="0">
                <a:solidFill>
                  <a:srgbClr val="FFFFFF"/>
                </a:solidFill>
                <a:latin typeface="Calibri"/>
                <a:cs typeface="Calibri"/>
              </a:rPr>
              <a:t> </a:t>
            </a:r>
            <a:r>
              <a:rPr sz="1400" spc="95" dirty="0">
                <a:solidFill>
                  <a:srgbClr val="FFFFFF"/>
                </a:solidFill>
                <a:latin typeface="Calibri"/>
                <a:cs typeface="Calibri"/>
              </a:rPr>
              <a:t>250.000</a:t>
            </a:r>
            <a:r>
              <a:rPr sz="1400" spc="45" dirty="0">
                <a:solidFill>
                  <a:srgbClr val="FFFFFF"/>
                </a:solidFill>
                <a:latin typeface="Calibri"/>
                <a:cs typeface="Calibri"/>
              </a:rPr>
              <a:t> </a:t>
            </a:r>
            <a:r>
              <a:rPr sz="1400" spc="95" dirty="0">
                <a:solidFill>
                  <a:srgbClr val="FFFFFF"/>
                </a:solidFill>
                <a:latin typeface="Calibri"/>
                <a:cs typeface="Calibri"/>
              </a:rPr>
              <a:t>δολάρια.</a:t>
            </a:r>
            <a:endParaRPr sz="1400" dirty="0">
              <a:latin typeface="Calibri"/>
              <a:cs typeface="Calibri"/>
            </a:endParaRPr>
          </a:p>
          <a:p>
            <a:pPr marL="337185" indent="-286385">
              <a:lnSpc>
                <a:spcPct val="100000"/>
              </a:lnSpc>
              <a:spcBef>
                <a:spcPts val="420"/>
              </a:spcBef>
              <a:buSzPct val="128571"/>
              <a:buFont typeface="MS Gothic"/>
              <a:buChar char="▪"/>
              <a:tabLst>
                <a:tab pos="336550" algn="l"/>
                <a:tab pos="337185" algn="l"/>
              </a:tabLst>
            </a:pPr>
            <a:r>
              <a:rPr sz="1400" spc="130" dirty="0">
                <a:solidFill>
                  <a:srgbClr val="FFFFFF"/>
                </a:solidFill>
                <a:latin typeface="Calibri"/>
                <a:cs typeface="Calibri"/>
              </a:rPr>
              <a:t>Η</a:t>
            </a:r>
            <a:r>
              <a:rPr sz="1400" spc="40" dirty="0">
                <a:solidFill>
                  <a:srgbClr val="FFFFFF"/>
                </a:solidFill>
                <a:latin typeface="Calibri"/>
                <a:cs typeface="Calibri"/>
              </a:rPr>
              <a:t> </a:t>
            </a:r>
            <a:r>
              <a:rPr sz="1400" spc="95" dirty="0">
                <a:solidFill>
                  <a:srgbClr val="FFFFFF"/>
                </a:solidFill>
                <a:latin typeface="Calibri"/>
                <a:cs typeface="Calibri"/>
              </a:rPr>
              <a:t>επίθεση</a:t>
            </a:r>
            <a:r>
              <a:rPr sz="1400" spc="40" dirty="0">
                <a:solidFill>
                  <a:srgbClr val="FFFFFF"/>
                </a:solidFill>
                <a:latin typeface="Calibri"/>
                <a:cs typeface="Calibri"/>
              </a:rPr>
              <a:t> </a:t>
            </a:r>
            <a:r>
              <a:rPr sz="1400" spc="95" dirty="0">
                <a:solidFill>
                  <a:srgbClr val="FFFFFF"/>
                </a:solidFill>
                <a:latin typeface="Calibri"/>
                <a:cs typeface="Calibri"/>
              </a:rPr>
              <a:t>διήρκεσε</a:t>
            </a:r>
            <a:r>
              <a:rPr sz="1400" spc="55" dirty="0">
                <a:solidFill>
                  <a:srgbClr val="FFFFFF"/>
                </a:solidFill>
                <a:latin typeface="Calibri"/>
                <a:cs typeface="Calibri"/>
              </a:rPr>
              <a:t> </a:t>
            </a:r>
            <a:r>
              <a:rPr sz="1400" b="1" spc="95" dirty="0">
                <a:solidFill>
                  <a:srgbClr val="FFB800"/>
                </a:solidFill>
                <a:latin typeface="Calibri"/>
                <a:cs typeface="Calibri"/>
              </a:rPr>
              <a:t>λιγότερο</a:t>
            </a:r>
            <a:r>
              <a:rPr sz="1400" b="1" spc="35" dirty="0">
                <a:solidFill>
                  <a:srgbClr val="FFB800"/>
                </a:solidFill>
                <a:latin typeface="Calibri"/>
                <a:cs typeface="Calibri"/>
              </a:rPr>
              <a:t> </a:t>
            </a:r>
            <a:r>
              <a:rPr sz="1400" b="1" spc="114" dirty="0">
                <a:solidFill>
                  <a:srgbClr val="FFB800"/>
                </a:solidFill>
                <a:latin typeface="Calibri"/>
                <a:cs typeface="Calibri"/>
              </a:rPr>
              <a:t>από</a:t>
            </a:r>
            <a:r>
              <a:rPr sz="1400" b="1" spc="40" dirty="0">
                <a:solidFill>
                  <a:srgbClr val="FFB800"/>
                </a:solidFill>
                <a:latin typeface="Calibri"/>
                <a:cs typeface="Calibri"/>
              </a:rPr>
              <a:t> </a:t>
            </a:r>
            <a:r>
              <a:rPr sz="1400" b="1" spc="85" dirty="0">
                <a:solidFill>
                  <a:srgbClr val="FFB800"/>
                </a:solidFill>
                <a:latin typeface="Calibri"/>
                <a:cs typeface="Calibri"/>
              </a:rPr>
              <a:t>τρεις</a:t>
            </a:r>
            <a:r>
              <a:rPr sz="1400" b="1" spc="45" dirty="0">
                <a:solidFill>
                  <a:srgbClr val="FFB800"/>
                </a:solidFill>
                <a:latin typeface="Calibri"/>
                <a:cs typeface="Calibri"/>
              </a:rPr>
              <a:t> </a:t>
            </a:r>
            <a:r>
              <a:rPr sz="1400" b="1" spc="85" dirty="0">
                <a:solidFill>
                  <a:srgbClr val="FFB800"/>
                </a:solidFill>
                <a:latin typeface="Calibri"/>
                <a:cs typeface="Calibri"/>
              </a:rPr>
              <a:t>ημέρες.</a:t>
            </a:r>
            <a:endParaRPr sz="1400" dirty="0">
              <a:latin typeface="Calibri"/>
              <a:cs typeface="Calibri"/>
            </a:endParaRPr>
          </a:p>
          <a:p>
            <a:pPr marL="337820" marR="408305" indent="-287020">
              <a:lnSpc>
                <a:spcPct val="100000"/>
              </a:lnSpc>
              <a:spcBef>
                <a:spcPts val="550"/>
              </a:spcBef>
              <a:buClr>
                <a:srgbClr val="FFFFFF"/>
              </a:buClr>
              <a:buSzPct val="128571"/>
              <a:buFont typeface="MS Gothic"/>
              <a:buChar char="▪"/>
              <a:tabLst>
                <a:tab pos="400685" algn="l"/>
                <a:tab pos="401320" algn="l"/>
              </a:tabLst>
            </a:pPr>
            <a:r>
              <a:rPr dirty="0"/>
              <a:t>	</a:t>
            </a:r>
            <a:r>
              <a:rPr sz="1400" spc="95" dirty="0">
                <a:solidFill>
                  <a:srgbClr val="FFFFFF"/>
                </a:solidFill>
                <a:latin typeface="Calibri"/>
                <a:cs typeface="Calibri"/>
              </a:rPr>
              <a:t>Πρέπει</a:t>
            </a:r>
            <a:r>
              <a:rPr sz="1400" spc="40" dirty="0">
                <a:solidFill>
                  <a:srgbClr val="FFFFFF"/>
                </a:solidFill>
                <a:latin typeface="Calibri"/>
                <a:cs typeface="Calibri"/>
              </a:rPr>
              <a:t> </a:t>
            </a:r>
            <a:r>
              <a:rPr sz="1400" spc="114" dirty="0">
                <a:solidFill>
                  <a:srgbClr val="FFFFFF"/>
                </a:solidFill>
                <a:latin typeface="Calibri"/>
                <a:cs typeface="Calibri"/>
              </a:rPr>
              <a:t>σαφώς</a:t>
            </a:r>
            <a:r>
              <a:rPr sz="1400" spc="45" dirty="0">
                <a:solidFill>
                  <a:srgbClr val="FFFFFF"/>
                </a:solidFill>
                <a:latin typeface="Calibri"/>
                <a:cs typeface="Calibri"/>
              </a:rPr>
              <a:t> </a:t>
            </a:r>
            <a:r>
              <a:rPr sz="1400" spc="105" dirty="0">
                <a:solidFill>
                  <a:srgbClr val="FFFFFF"/>
                </a:solidFill>
                <a:latin typeface="Calibri"/>
                <a:cs typeface="Calibri"/>
              </a:rPr>
              <a:t>να</a:t>
            </a:r>
            <a:r>
              <a:rPr sz="1400" spc="45" dirty="0">
                <a:solidFill>
                  <a:srgbClr val="FFFFFF"/>
                </a:solidFill>
                <a:latin typeface="Calibri"/>
                <a:cs typeface="Calibri"/>
              </a:rPr>
              <a:t> </a:t>
            </a:r>
            <a:r>
              <a:rPr sz="1400" spc="100" dirty="0">
                <a:solidFill>
                  <a:srgbClr val="FFFFFF"/>
                </a:solidFill>
                <a:latin typeface="Calibri"/>
                <a:cs typeface="Calibri"/>
              </a:rPr>
              <a:t>εξετάσουμε</a:t>
            </a:r>
            <a:r>
              <a:rPr sz="1400" spc="45" dirty="0">
                <a:solidFill>
                  <a:srgbClr val="FFFFFF"/>
                </a:solidFill>
                <a:latin typeface="Calibri"/>
                <a:cs typeface="Calibri"/>
              </a:rPr>
              <a:t> </a:t>
            </a:r>
            <a:r>
              <a:rPr sz="1400" b="1" spc="70" dirty="0">
                <a:solidFill>
                  <a:srgbClr val="FFB800"/>
                </a:solidFill>
                <a:latin typeface="Calibri"/>
                <a:cs typeface="Calibri"/>
              </a:rPr>
              <a:t>τις</a:t>
            </a:r>
            <a:r>
              <a:rPr sz="1400" b="1" spc="45" dirty="0">
                <a:solidFill>
                  <a:srgbClr val="FFB800"/>
                </a:solidFill>
                <a:latin typeface="Calibri"/>
                <a:cs typeface="Calibri"/>
              </a:rPr>
              <a:t> </a:t>
            </a:r>
            <a:r>
              <a:rPr sz="1400" b="1" spc="95" dirty="0">
                <a:solidFill>
                  <a:srgbClr val="FFB800"/>
                </a:solidFill>
                <a:latin typeface="Calibri"/>
                <a:cs typeface="Calibri"/>
              </a:rPr>
              <a:t>εναλλακτικές</a:t>
            </a:r>
            <a:r>
              <a:rPr sz="1400" b="1" spc="45" dirty="0">
                <a:solidFill>
                  <a:srgbClr val="FFB800"/>
                </a:solidFill>
                <a:latin typeface="Calibri"/>
                <a:cs typeface="Calibri"/>
              </a:rPr>
              <a:t> </a:t>
            </a:r>
            <a:r>
              <a:rPr sz="1400" spc="90" dirty="0">
                <a:solidFill>
                  <a:srgbClr val="FFFFFF"/>
                </a:solidFill>
                <a:latin typeface="Calibri"/>
                <a:cs typeface="Calibri"/>
              </a:rPr>
              <a:t>λύσεις</a:t>
            </a:r>
            <a:r>
              <a:rPr sz="1400" spc="45" dirty="0">
                <a:solidFill>
                  <a:srgbClr val="FFFFFF"/>
                </a:solidFill>
                <a:latin typeface="Calibri"/>
                <a:cs typeface="Calibri"/>
              </a:rPr>
              <a:t> </a:t>
            </a:r>
            <a:r>
              <a:rPr sz="1400" spc="100" dirty="0">
                <a:solidFill>
                  <a:srgbClr val="FFFFFF"/>
                </a:solidFill>
                <a:latin typeface="Calibri"/>
                <a:cs typeface="Calibri"/>
              </a:rPr>
              <a:t>του</a:t>
            </a:r>
            <a:r>
              <a:rPr sz="1400" spc="45" dirty="0">
                <a:solidFill>
                  <a:srgbClr val="FFFFFF"/>
                </a:solidFill>
                <a:latin typeface="Calibri"/>
                <a:cs typeface="Calibri"/>
              </a:rPr>
              <a:t> </a:t>
            </a:r>
            <a:r>
              <a:rPr sz="1400" b="1" spc="95" dirty="0">
                <a:solidFill>
                  <a:srgbClr val="FFB800"/>
                </a:solidFill>
                <a:latin typeface="Calibri"/>
                <a:cs typeface="Calibri"/>
              </a:rPr>
              <a:t>DES,</a:t>
            </a:r>
            <a:r>
              <a:rPr sz="1400" b="1" spc="45" dirty="0">
                <a:solidFill>
                  <a:srgbClr val="FFB800"/>
                </a:solidFill>
                <a:latin typeface="Calibri"/>
                <a:cs typeface="Calibri"/>
              </a:rPr>
              <a:t> </a:t>
            </a:r>
            <a:r>
              <a:rPr sz="1400" spc="80" dirty="0">
                <a:solidFill>
                  <a:srgbClr val="FFFFFF"/>
                </a:solidFill>
                <a:latin typeface="Calibri"/>
                <a:cs typeface="Calibri"/>
              </a:rPr>
              <a:t>οι </a:t>
            </a:r>
            <a:r>
              <a:rPr sz="1400" spc="-300" dirty="0">
                <a:solidFill>
                  <a:srgbClr val="FFFFFF"/>
                </a:solidFill>
                <a:latin typeface="Calibri"/>
                <a:cs typeface="Calibri"/>
              </a:rPr>
              <a:t> </a:t>
            </a:r>
            <a:r>
              <a:rPr sz="1400" spc="95" dirty="0">
                <a:solidFill>
                  <a:srgbClr val="FFFFFF"/>
                </a:solidFill>
                <a:latin typeface="Calibri"/>
                <a:cs typeface="Calibri"/>
              </a:rPr>
              <a:t>σημαντικότερες</a:t>
            </a:r>
            <a:r>
              <a:rPr sz="1400" spc="45" dirty="0">
                <a:solidFill>
                  <a:srgbClr val="FFFFFF"/>
                </a:solidFill>
                <a:latin typeface="Calibri"/>
                <a:cs typeface="Calibri"/>
              </a:rPr>
              <a:t> </a:t>
            </a:r>
            <a:r>
              <a:rPr sz="1400" spc="114" dirty="0">
                <a:solidFill>
                  <a:srgbClr val="FFFFFF"/>
                </a:solidFill>
                <a:latin typeface="Calibri"/>
                <a:cs typeface="Calibri"/>
              </a:rPr>
              <a:t>από</a:t>
            </a:r>
            <a:r>
              <a:rPr sz="1400" spc="50" dirty="0">
                <a:solidFill>
                  <a:srgbClr val="FFFFFF"/>
                </a:solidFill>
                <a:latin typeface="Calibri"/>
                <a:cs typeface="Calibri"/>
              </a:rPr>
              <a:t> </a:t>
            </a:r>
            <a:r>
              <a:rPr sz="1400" spc="70" dirty="0">
                <a:solidFill>
                  <a:srgbClr val="FFFFFF"/>
                </a:solidFill>
                <a:latin typeface="Calibri"/>
                <a:cs typeface="Calibri"/>
              </a:rPr>
              <a:t>τις</a:t>
            </a:r>
            <a:r>
              <a:rPr sz="1400" spc="45" dirty="0">
                <a:solidFill>
                  <a:srgbClr val="FFFFFF"/>
                </a:solidFill>
                <a:latin typeface="Calibri"/>
                <a:cs typeface="Calibri"/>
              </a:rPr>
              <a:t> </a:t>
            </a:r>
            <a:r>
              <a:rPr sz="1400" spc="90" dirty="0">
                <a:solidFill>
                  <a:srgbClr val="FFFFFF"/>
                </a:solidFill>
                <a:latin typeface="Calibri"/>
                <a:cs typeface="Calibri"/>
              </a:rPr>
              <a:t>οποίες</a:t>
            </a:r>
            <a:r>
              <a:rPr sz="1400" spc="50" dirty="0">
                <a:solidFill>
                  <a:srgbClr val="FFFFFF"/>
                </a:solidFill>
                <a:latin typeface="Calibri"/>
                <a:cs typeface="Calibri"/>
              </a:rPr>
              <a:t> </a:t>
            </a:r>
            <a:r>
              <a:rPr sz="1400" spc="80" dirty="0">
                <a:solidFill>
                  <a:srgbClr val="FFFFFF"/>
                </a:solidFill>
                <a:latin typeface="Calibri"/>
                <a:cs typeface="Calibri"/>
              </a:rPr>
              <a:t>είναι</a:t>
            </a:r>
            <a:r>
              <a:rPr sz="1400" spc="45" dirty="0">
                <a:solidFill>
                  <a:srgbClr val="FFFFFF"/>
                </a:solidFill>
                <a:latin typeface="Calibri"/>
                <a:cs typeface="Calibri"/>
              </a:rPr>
              <a:t> </a:t>
            </a:r>
            <a:r>
              <a:rPr sz="1400" spc="110" dirty="0">
                <a:solidFill>
                  <a:srgbClr val="FFFFFF"/>
                </a:solidFill>
                <a:latin typeface="Calibri"/>
                <a:cs typeface="Calibri"/>
              </a:rPr>
              <a:t>ο</a:t>
            </a:r>
            <a:r>
              <a:rPr sz="1400" spc="50" dirty="0">
                <a:solidFill>
                  <a:srgbClr val="FFFFFF"/>
                </a:solidFill>
                <a:latin typeface="Calibri"/>
                <a:cs typeface="Calibri"/>
              </a:rPr>
              <a:t> </a:t>
            </a:r>
            <a:r>
              <a:rPr sz="1400" spc="100" dirty="0">
                <a:solidFill>
                  <a:srgbClr val="FFFFFF"/>
                </a:solidFill>
                <a:latin typeface="Calibri"/>
                <a:cs typeface="Calibri"/>
              </a:rPr>
              <a:t>AES</a:t>
            </a:r>
            <a:r>
              <a:rPr sz="1400" spc="50" dirty="0">
                <a:solidFill>
                  <a:srgbClr val="FFFFFF"/>
                </a:solidFill>
                <a:latin typeface="Calibri"/>
                <a:cs typeface="Calibri"/>
              </a:rPr>
              <a:t> </a:t>
            </a:r>
            <a:r>
              <a:rPr sz="1400" b="1" spc="90" dirty="0">
                <a:solidFill>
                  <a:srgbClr val="FFB800"/>
                </a:solidFill>
                <a:latin typeface="Calibri"/>
                <a:cs typeface="Calibri"/>
              </a:rPr>
              <a:t>και</a:t>
            </a:r>
            <a:r>
              <a:rPr sz="1400" b="1" spc="50" dirty="0">
                <a:solidFill>
                  <a:srgbClr val="FFB800"/>
                </a:solidFill>
                <a:latin typeface="Calibri"/>
                <a:cs typeface="Calibri"/>
              </a:rPr>
              <a:t> </a:t>
            </a:r>
            <a:r>
              <a:rPr sz="1400" b="1" spc="114" dirty="0">
                <a:solidFill>
                  <a:srgbClr val="FFB800"/>
                </a:solidFill>
                <a:latin typeface="Calibri"/>
                <a:cs typeface="Calibri"/>
              </a:rPr>
              <a:t>ο</a:t>
            </a:r>
            <a:r>
              <a:rPr sz="1400" b="1" spc="45" dirty="0">
                <a:solidFill>
                  <a:srgbClr val="FFB800"/>
                </a:solidFill>
                <a:latin typeface="Calibri"/>
                <a:cs typeface="Calibri"/>
              </a:rPr>
              <a:t> </a:t>
            </a:r>
            <a:r>
              <a:rPr sz="1400" b="1" spc="90" dirty="0">
                <a:solidFill>
                  <a:srgbClr val="FFB800"/>
                </a:solidFill>
                <a:latin typeface="Calibri"/>
                <a:cs typeface="Calibri"/>
              </a:rPr>
              <a:t>τριπλός</a:t>
            </a:r>
            <a:r>
              <a:rPr sz="1400" b="1" spc="45" dirty="0">
                <a:solidFill>
                  <a:srgbClr val="FFB800"/>
                </a:solidFill>
                <a:latin typeface="Calibri"/>
                <a:cs typeface="Calibri"/>
              </a:rPr>
              <a:t> </a:t>
            </a:r>
            <a:r>
              <a:rPr sz="1400" b="1" spc="90" dirty="0">
                <a:solidFill>
                  <a:srgbClr val="FFB800"/>
                </a:solidFill>
                <a:latin typeface="Calibri"/>
                <a:cs typeface="Calibri"/>
              </a:rPr>
              <a:t>DES.</a:t>
            </a:r>
            <a:endParaRPr sz="1400" dirty="0">
              <a:latin typeface="Calibri"/>
              <a:cs typeface="Calibri"/>
            </a:endParaRPr>
          </a:p>
        </p:txBody>
      </p:sp>
      <p:sp>
        <p:nvSpPr>
          <p:cNvPr id="10" name="object 10"/>
          <p:cNvSpPr txBox="1"/>
          <p:nvPr/>
        </p:nvSpPr>
        <p:spPr>
          <a:xfrm>
            <a:off x="259715" y="6102032"/>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pic>
        <p:nvPicPr>
          <p:cNvPr id="11" name="object 11"/>
          <p:cNvPicPr/>
          <p:nvPr/>
        </p:nvPicPr>
        <p:blipFill>
          <a:blip r:embed="rId3" cstate="print"/>
          <a:stretch>
            <a:fillRect/>
          </a:stretch>
        </p:blipFill>
        <p:spPr>
          <a:xfrm>
            <a:off x="7549832" y="5645150"/>
            <a:ext cx="3293427" cy="611187"/>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645477"/>
            <a:ext cx="4502150" cy="414020"/>
          </a:xfrm>
          <a:prstGeom prst="rect">
            <a:avLst/>
          </a:prstGeom>
        </p:spPr>
        <p:txBody>
          <a:bodyPr vert="horz" wrap="square" lIns="0" tIns="12700" rIns="0" bIns="0" rtlCol="0">
            <a:spAutoFit/>
          </a:bodyPr>
          <a:lstStyle/>
          <a:p>
            <a:pPr marL="12700">
              <a:lnSpc>
                <a:spcPct val="100000"/>
              </a:lnSpc>
              <a:spcBef>
                <a:spcPts val="100"/>
              </a:spcBef>
            </a:pPr>
            <a:r>
              <a:rPr spc="35" dirty="0"/>
              <a:t>DES</a:t>
            </a:r>
            <a:r>
              <a:rPr spc="105" dirty="0"/>
              <a:t> </a:t>
            </a:r>
            <a:r>
              <a:rPr spc="35" dirty="0"/>
              <a:t>έναντι</a:t>
            </a:r>
            <a:r>
              <a:rPr spc="70" dirty="0"/>
              <a:t> </a:t>
            </a:r>
            <a:r>
              <a:rPr spc="60" dirty="0"/>
              <a:t>τριπλού</a:t>
            </a:r>
            <a:r>
              <a:rPr spc="135" dirty="0"/>
              <a:t> </a:t>
            </a:r>
            <a:r>
              <a:rPr spc="35" dirty="0"/>
              <a:t>DES</a:t>
            </a:r>
            <a:r>
              <a:rPr spc="105" dirty="0"/>
              <a:t> </a:t>
            </a:r>
            <a:r>
              <a:rPr spc="50" dirty="0"/>
              <a:t>3DES)</a:t>
            </a:r>
          </a:p>
        </p:txBody>
      </p:sp>
      <p:sp>
        <p:nvSpPr>
          <p:cNvPr id="9" name="object 9"/>
          <p:cNvSpPr txBox="1"/>
          <p:nvPr/>
        </p:nvSpPr>
        <p:spPr>
          <a:xfrm>
            <a:off x="5591175" y="1902142"/>
            <a:ext cx="6358890" cy="3255645"/>
          </a:xfrm>
          <a:prstGeom prst="rect">
            <a:avLst/>
          </a:prstGeom>
        </p:spPr>
        <p:txBody>
          <a:bodyPr vert="horz" wrap="square" lIns="0" tIns="12700" rIns="0" bIns="0" rtlCol="0">
            <a:spAutoFit/>
          </a:bodyPr>
          <a:lstStyle/>
          <a:p>
            <a:pPr marL="299720" marR="5715" indent="-287020" algn="just">
              <a:lnSpc>
                <a:spcPct val="100000"/>
              </a:lnSpc>
              <a:spcBef>
                <a:spcPts val="100"/>
              </a:spcBef>
              <a:buSzPct val="128571"/>
              <a:buFont typeface="MS Gothic"/>
              <a:buChar char="▪"/>
              <a:tabLst>
                <a:tab pos="299720" algn="l"/>
              </a:tabLst>
            </a:pPr>
            <a:r>
              <a:rPr sz="1400" b="1" spc="140" dirty="0">
                <a:solidFill>
                  <a:srgbClr val="FFB800"/>
                </a:solidFill>
                <a:latin typeface="Calibri"/>
                <a:cs typeface="Calibri"/>
              </a:rPr>
              <a:t>Ο </a:t>
            </a:r>
            <a:r>
              <a:rPr sz="1400" b="1" spc="90" dirty="0">
                <a:solidFill>
                  <a:srgbClr val="FFB800"/>
                </a:solidFill>
                <a:latin typeface="Calibri"/>
                <a:cs typeface="Calibri"/>
              </a:rPr>
              <a:t>τριπλός </a:t>
            </a:r>
            <a:r>
              <a:rPr sz="1400" b="1" spc="105" dirty="0">
                <a:solidFill>
                  <a:srgbClr val="FFB800"/>
                </a:solidFill>
                <a:latin typeface="Calibri"/>
                <a:cs typeface="Calibri"/>
              </a:rPr>
              <a:t>DES </a:t>
            </a:r>
            <a:r>
              <a:rPr sz="1400" spc="105" dirty="0">
                <a:solidFill>
                  <a:srgbClr val="FFFFFF"/>
                </a:solidFill>
                <a:latin typeface="Calibri"/>
                <a:cs typeface="Calibri"/>
              </a:rPr>
              <a:t>TDES </a:t>
            </a:r>
            <a:r>
              <a:rPr sz="1400" b="1" spc="114" dirty="0">
                <a:solidFill>
                  <a:srgbClr val="FFB800"/>
                </a:solidFill>
                <a:latin typeface="Calibri"/>
                <a:cs typeface="Calibri"/>
              </a:rPr>
              <a:t>ή </a:t>
            </a:r>
            <a:r>
              <a:rPr sz="1400" spc="90" dirty="0">
                <a:solidFill>
                  <a:srgbClr val="FFFFFF"/>
                </a:solidFill>
                <a:latin typeface="Calibri"/>
                <a:cs typeface="Calibri"/>
              </a:rPr>
              <a:t>3DES</a:t>
            </a:r>
            <a:r>
              <a:rPr sz="1400" b="1" spc="90" dirty="0">
                <a:solidFill>
                  <a:srgbClr val="FFB800"/>
                </a:solidFill>
                <a:latin typeface="Calibri"/>
                <a:cs typeface="Calibri"/>
              </a:rPr>
              <a:t>είναι </a:t>
            </a:r>
            <a:r>
              <a:rPr sz="1400" spc="95" dirty="0">
                <a:solidFill>
                  <a:srgbClr val="FFFFFF"/>
                </a:solidFill>
                <a:latin typeface="Calibri"/>
                <a:cs typeface="Calibri"/>
              </a:rPr>
              <a:t>ένας αλγόριθμος </a:t>
            </a:r>
            <a:r>
              <a:rPr sz="1400" spc="105" dirty="0">
                <a:solidFill>
                  <a:srgbClr val="FFFFFF"/>
                </a:solidFill>
                <a:latin typeface="Calibri"/>
                <a:cs typeface="Calibri"/>
              </a:rPr>
              <a:t>κρυπτογράφησης </a:t>
            </a:r>
            <a:r>
              <a:rPr sz="1400" spc="110" dirty="0">
                <a:solidFill>
                  <a:srgbClr val="FFFFFF"/>
                </a:solidFill>
                <a:latin typeface="Calibri"/>
                <a:cs typeface="Calibri"/>
              </a:rPr>
              <a:t> που </a:t>
            </a:r>
            <a:r>
              <a:rPr sz="1400" spc="100" dirty="0">
                <a:solidFill>
                  <a:srgbClr val="FFFFFF"/>
                </a:solidFill>
                <a:latin typeface="Calibri"/>
                <a:cs typeface="Calibri"/>
              </a:rPr>
              <a:t>εφαρμόζει </a:t>
            </a:r>
            <a:r>
              <a:rPr sz="1400" spc="90" dirty="0">
                <a:solidFill>
                  <a:srgbClr val="FFFFFF"/>
                </a:solidFill>
                <a:latin typeface="Calibri"/>
                <a:cs typeface="Calibri"/>
              </a:rPr>
              <a:t>το </a:t>
            </a:r>
            <a:r>
              <a:rPr sz="1400" b="1" spc="110" dirty="0">
                <a:solidFill>
                  <a:srgbClr val="FFB800"/>
                </a:solidFill>
                <a:latin typeface="Calibri"/>
                <a:cs typeface="Calibri"/>
              </a:rPr>
              <a:t>πρότυπο </a:t>
            </a:r>
            <a:r>
              <a:rPr sz="1400" b="1" spc="105" dirty="0">
                <a:solidFill>
                  <a:srgbClr val="FFB800"/>
                </a:solidFill>
                <a:latin typeface="Calibri"/>
                <a:cs typeface="Calibri"/>
              </a:rPr>
              <a:t>κρυπτογράφησης </a:t>
            </a:r>
            <a:r>
              <a:rPr sz="1400" spc="105" dirty="0">
                <a:solidFill>
                  <a:srgbClr val="FFFFFF"/>
                </a:solidFill>
                <a:latin typeface="Calibri"/>
                <a:cs typeface="Calibri"/>
              </a:rPr>
              <a:t>δεδομένων </a:t>
            </a:r>
            <a:r>
              <a:rPr sz="1400" b="1" spc="90" dirty="0">
                <a:solidFill>
                  <a:srgbClr val="FFB800"/>
                </a:solidFill>
                <a:latin typeface="Calibri"/>
                <a:cs typeface="Calibri"/>
              </a:rPr>
              <a:t>(DES) </a:t>
            </a:r>
            <a:r>
              <a:rPr sz="1400" spc="85" dirty="0">
                <a:solidFill>
                  <a:srgbClr val="FFFFFF"/>
                </a:solidFill>
                <a:latin typeface="Calibri"/>
                <a:cs typeface="Calibri"/>
              </a:rPr>
              <a:t>τρεις </a:t>
            </a:r>
            <a:r>
              <a:rPr sz="1400" spc="90" dirty="0">
                <a:solidFill>
                  <a:srgbClr val="FFFFFF"/>
                </a:solidFill>
                <a:latin typeface="Calibri"/>
                <a:cs typeface="Calibri"/>
              </a:rPr>
              <a:t> </a:t>
            </a:r>
            <a:r>
              <a:rPr sz="1400" spc="105" dirty="0">
                <a:solidFill>
                  <a:srgbClr val="FFFFFF"/>
                </a:solidFill>
                <a:latin typeface="Calibri"/>
                <a:cs typeface="Calibri"/>
              </a:rPr>
              <a:t>φορές</a:t>
            </a:r>
            <a:r>
              <a:rPr sz="1400" spc="40" dirty="0">
                <a:solidFill>
                  <a:srgbClr val="FFFFFF"/>
                </a:solidFill>
                <a:latin typeface="Calibri"/>
                <a:cs typeface="Calibri"/>
              </a:rPr>
              <a:t> </a:t>
            </a:r>
            <a:r>
              <a:rPr sz="1400" b="1" spc="95" dirty="0">
                <a:solidFill>
                  <a:srgbClr val="FFB800"/>
                </a:solidFill>
                <a:latin typeface="Calibri"/>
                <a:cs typeface="Calibri"/>
              </a:rPr>
              <a:t>διαδοχικά</a:t>
            </a:r>
            <a:r>
              <a:rPr sz="1400" b="1" spc="45" dirty="0">
                <a:solidFill>
                  <a:srgbClr val="FFB800"/>
                </a:solidFill>
                <a:latin typeface="Calibri"/>
                <a:cs typeface="Calibri"/>
              </a:rPr>
              <a:t> </a:t>
            </a:r>
            <a:r>
              <a:rPr sz="1400" b="1" spc="90" dirty="0">
                <a:solidFill>
                  <a:srgbClr val="FFB800"/>
                </a:solidFill>
                <a:latin typeface="Calibri"/>
                <a:cs typeface="Calibri"/>
              </a:rPr>
              <a:t>για</a:t>
            </a:r>
            <a:r>
              <a:rPr sz="1400" b="1" spc="50" dirty="0">
                <a:solidFill>
                  <a:srgbClr val="FFB800"/>
                </a:solidFill>
                <a:latin typeface="Calibri"/>
                <a:cs typeface="Calibri"/>
              </a:rPr>
              <a:t> </a:t>
            </a:r>
            <a:r>
              <a:rPr sz="1400" spc="95" dirty="0">
                <a:solidFill>
                  <a:srgbClr val="FFFFFF"/>
                </a:solidFill>
                <a:latin typeface="Calibri"/>
                <a:cs typeface="Calibri"/>
              </a:rPr>
              <a:t>την</a:t>
            </a:r>
            <a:r>
              <a:rPr sz="1400" spc="45" dirty="0">
                <a:solidFill>
                  <a:srgbClr val="FFFFFF"/>
                </a:solidFill>
                <a:latin typeface="Calibri"/>
                <a:cs typeface="Calibri"/>
              </a:rPr>
              <a:t> </a:t>
            </a:r>
            <a:r>
              <a:rPr sz="1400" spc="105" dirty="0">
                <a:solidFill>
                  <a:srgbClr val="FFFFFF"/>
                </a:solidFill>
                <a:latin typeface="Calibri"/>
                <a:cs typeface="Calibri"/>
              </a:rPr>
              <a:t>κρυπτογράφηση</a:t>
            </a:r>
            <a:r>
              <a:rPr sz="1400" spc="50" dirty="0">
                <a:solidFill>
                  <a:srgbClr val="FFFFFF"/>
                </a:solidFill>
                <a:latin typeface="Calibri"/>
                <a:cs typeface="Calibri"/>
              </a:rPr>
              <a:t> </a:t>
            </a:r>
            <a:r>
              <a:rPr sz="1400" spc="100" dirty="0">
                <a:solidFill>
                  <a:srgbClr val="FFFFFF"/>
                </a:solidFill>
                <a:latin typeface="Calibri"/>
                <a:cs typeface="Calibri"/>
              </a:rPr>
              <a:t>δεδομένων.</a:t>
            </a:r>
            <a:endParaRPr sz="1400">
              <a:latin typeface="Calibri"/>
              <a:cs typeface="Calibri"/>
            </a:endParaRPr>
          </a:p>
          <a:p>
            <a:pPr marL="299720" marR="9525" indent="-287020" algn="just">
              <a:lnSpc>
                <a:spcPct val="100000"/>
              </a:lnSpc>
              <a:spcBef>
                <a:spcPts val="480"/>
              </a:spcBef>
              <a:buSzPct val="128571"/>
              <a:buFont typeface="MS Gothic"/>
              <a:buChar char="▪"/>
              <a:tabLst>
                <a:tab pos="299720" algn="l"/>
              </a:tabLst>
            </a:pPr>
            <a:r>
              <a:rPr sz="1400" spc="110" dirty="0">
                <a:solidFill>
                  <a:srgbClr val="FFFFFF"/>
                </a:solidFill>
                <a:latin typeface="Calibri"/>
                <a:cs typeface="Calibri"/>
              </a:rPr>
              <a:t>Ενώ </a:t>
            </a:r>
            <a:r>
              <a:rPr sz="1400" spc="95" dirty="0">
                <a:solidFill>
                  <a:srgbClr val="FFFFFF"/>
                </a:solidFill>
                <a:latin typeface="Calibri"/>
                <a:cs typeface="Calibri"/>
              </a:rPr>
              <a:t>το </a:t>
            </a:r>
            <a:r>
              <a:rPr sz="1400" spc="105" dirty="0">
                <a:solidFill>
                  <a:srgbClr val="FFFFFF"/>
                </a:solidFill>
                <a:latin typeface="Calibri"/>
                <a:cs typeface="Calibri"/>
              </a:rPr>
              <a:t>DES </a:t>
            </a:r>
            <a:r>
              <a:rPr sz="1400" spc="95" dirty="0">
                <a:solidFill>
                  <a:srgbClr val="FFFFFF"/>
                </a:solidFill>
                <a:latin typeface="Calibri"/>
                <a:cs typeface="Calibri"/>
              </a:rPr>
              <a:t>αποδίδει </a:t>
            </a:r>
            <a:r>
              <a:rPr sz="1400" spc="105" dirty="0">
                <a:solidFill>
                  <a:srgbClr val="FFFFFF"/>
                </a:solidFill>
                <a:latin typeface="Calibri"/>
                <a:cs typeface="Calibri"/>
              </a:rPr>
              <a:t>κρυπτογράφηση </a:t>
            </a:r>
            <a:r>
              <a:rPr sz="1400" spc="100" dirty="0">
                <a:solidFill>
                  <a:srgbClr val="FFFFFF"/>
                </a:solidFill>
                <a:latin typeface="Calibri"/>
                <a:cs typeface="Calibri"/>
              </a:rPr>
              <a:t>σε </a:t>
            </a:r>
            <a:r>
              <a:rPr sz="1400" b="1" spc="105" dirty="0">
                <a:solidFill>
                  <a:srgbClr val="FFB800"/>
                </a:solidFill>
                <a:latin typeface="Calibri"/>
                <a:cs typeface="Calibri"/>
              </a:rPr>
              <a:t>16 </a:t>
            </a:r>
            <a:r>
              <a:rPr sz="1400" spc="100" dirty="0">
                <a:solidFill>
                  <a:srgbClr val="FFFFFF"/>
                </a:solidFill>
                <a:latin typeface="Calibri"/>
                <a:cs typeface="Calibri"/>
              </a:rPr>
              <a:t>γύρους </a:t>
            </a:r>
            <a:r>
              <a:rPr sz="1400" spc="90" dirty="0">
                <a:solidFill>
                  <a:srgbClr val="FFFFFF"/>
                </a:solidFill>
                <a:latin typeface="Calibri"/>
                <a:cs typeface="Calibri"/>
              </a:rPr>
              <a:t>για </a:t>
            </a:r>
            <a:r>
              <a:rPr sz="1400" spc="100" dirty="0">
                <a:solidFill>
                  <a:srgbClr val="FFFFFF"/>
                </a:solidFill>
                <a:latin typeface="Calibri"/>
                <a:cs typeface="Calibri"/>
              </a:rPr>
              <a:t>κάθε </a:t>
            </a:r>
            <a:r>
              <a:rPr sz="1400" b="1" spc="105" dirty="0">
                <a:solidFill>
                  <a:srgbClr val="FFB800"/>
                </a:solidFill>
                <a:latin typeface="Calibri"/>
                <a:cs typeface="Calibri"/>
              </a:rPr>
              <a:t>μπλοκ </a:t>
            </a:r>
            <a:r>
              <a:rPr sz="1400" b="1" spc="110" dirty="0">
                <a:solidFill>
                  <a:srgbClr val="FFB800"/>
                </a:solidFill>
                <a:latin typeface="Calibri"/>
                <a:cs typeface="Calibri"/>
              </a:rPr>
              <a:t> </a:t>
            </a:r>
            <a:r>
              <a:rPr sz="1400" b="1" spc="100" dirty="0">
                <a:solidFill>
                  <a:srgbClr val="FFB800"/>
                </a:solidFill>
                <a:latin typeface="Calibri"/>
                <a:cs typeface="Calibri"/>
              </a:rPr>
              <a:t>δεδομένων,</a:t>
            </a:r>
            <a:r>
              <a:rPr sz="1400" b="1" spc="105" dirty="0">
                <a:solidFill>
                  <a:srgbClr val="FFB800"/>
                </a:solidFill>
                <a:latin typeface="Calibri"/>
                <a:cs typeface="Calibri"/>
              </a:rPr>
              <a:t> </a:t>
            </a:r>
            <a:r>
              <a:rPr sz="1400" spc="95" dirty="0">
                <a:solidFill>
                  <a:srgbClr val="FFFFFF"/>
                </a:solidFill>
                <a:latin typeface="Calibri"/>
                <a:cs typeface="Calibri"/>
              </a:rPr>
              <a:t>το</a:t>
            </a:r>
            <a:r>
              <a:rPr sz="1400" spc="100" dirty="0">
                <a:solidFill>
                  <a:srgbClr val="FFFFFF"/>
                </a:solidFill>
                <a:latin typeface="Calibri"/>
                <a:cs typeface="Calibri"/>
              </a:rPr>
              <a:t> </a:t>
            </a:r>
            <a:r>
              <a:rPr sz="1400" spc="105" dirty="0">
                <a:solidFill>
                  <a:srgbClr val="FFFFFF"/>
                </a:solidFill>
                <a:latin typeface="Calibri"/>
                <a:cs typeface="Calibri"/>
              </a:rPr>
              <a:t>3DES</a:t>
            </a:r>
            <a:r>
              <a:rPr sz="1400" spc="110" dirty="0">
                <a:solidFill>
                  <a:srgbClr val="FFFFFF"/>
                </a:solidFill>
                <a:latin typeface="Calibri"/>
                <a:cs typeface="Calibri"/>
              </a:rPr>
              <a:t> </a:t>
            </a:r>
            <a:r>
              <a:rPr sz="1400" b="1" spc="95" dirty="0">
                <a:solidFill>
                  <a:srgbClr val="FFB800"/>
                </a:solidFill>
                <a:latin typeface="Calibri"/>
                <a:cs typeface="Calibri"/>
              </a:rPr>
              <a:t>αυξάνει</a:t>
            </a:r>
            <a:r>
              <a:rPr sz="1400" b="1" spc="100" dirty="0">
                <a:solidFill>
                  <a:srgbClr val="FFB800"/>
                </a:solidFill>
                <a:latin typeface="Calibri"/>
                <a:cs typeface="Calibri"/>
              </a:rPr>
              <a:t> </a:t>
            </a:r>
            <a:r>
              <a:rPr sz="1400" b="1" spc="95" dirty="0">
                <a:solidFill>
                  <a:srgbClr val="FFB800"/>
                </a:solidFill>
                <a:latin typeface="Calibri"/>
                <a:cs typeface="Calibri"/>
              </a:rPr>
              <a:t>τον</a:t>
            </a:r>
            <a:r>
              <a:rPr sz="1400" b="1" spc="100" dirty="0">
                <a:solidFill>
                  <a:srgbClr val="FFB800"/>
                </a:solidFill>
                <a:latin typeface="Calibri"/>
                <a:cs typeface="Calibri"/>
              </a:rPr>
              <a:t> </a:t>
            </a:r>
            <a:r>
              <a:rPr sz="1400" spc="100" dirty="0">
                <a:solidFill>
                  <a:srgbClr val="FFFFFF"/>
                </a:solidFill>
                <a:latin typeface="Calibri"/>
                <a:cs typeface="Calibri"/>
              </a:rPr>
              <a:t>αριθμό</a:t>
            </a:r>
            <a:r>
              <a:rPr sz="1400" spc="105" dirty="0">
                <a:solidFill>
                  <a:srgbClr val="FFFFFF"/>
                </a:solidFill>
                <a:latin typeface="Calibri"/>
                <a:cs typeface="Calibri"/>
              </a:rPr>
              <a:t> των</a:t>
            </a:r>
            <a:r>
              <a:rPr sz="1400" spc="110" dirty="0">
                <a:solidFill>
                  <a:srgbClr val="FFFFFF"/>
                </a:solidFill>
                <a:latin typeface="Calibri"/>
                <a:cs typeface="Calibri"/>
              </a:rPr>
              <a:t> </a:t>
            </a:r>
            <a:r>
              <a:rPr sz="1400" spc="105" dirty="0">
                <a:solidFill>
                  <a:srgbClr val="FFFFFF"/>
                </a:solidFill>
                <a:latin typeface="Calibri"/>
                <a:cs typeface="Calibri"/>
              </a:rPr>
              <a:t>γύρων</a:t>
            </a:r>
            <a:r>
              <a:rPr sz="1400" spc="110" dirty="0">
                <a:solidFill>
                  <a:srgbClr val="FFFFFF"/>
                </a:solidFill>
                <a:latin typeface="Calibri"/>
                <a:cs typeface="Calibri"/>
              </a:rPr>
              <a:t> </a:t>
            </a:r>
            <a:r>
              <a:rPr sz="1400" spc="85" dirty="0">
                <a:solidFill>
                  <a:srgbClr val="FFFFFF"/>
                </a:solidFill>
                <a:latin typeface="Calibri"/>
                <a:cs typeface="Calibri"/>
              </a:rPr>
              <a:t>σε,</a:t>
            </a:r>
            <a:r>
              <a:rPr sz="1400" spc="90" dirty="0">
                <a:solidFill>
                  <a:srgbClr val="FFFFFF"/>
                </a:solidFill>
                <a:latin typeface="Calibri"/>
                <a:cs typeface="Calibri"/>
              </a:rPr>
              <a:t> την </a:t>
            </a:r>
            <a:r>
              <a:rPr sz="1400" spc="-305" dirty="0">
                <a:solidFill>
                  <a:srgbClr val="FFFFFF"/>
                </a:solidFill>
                <a:latin typeface="Calibri"/>
                <a:cs typeface="Calibri"/>
              </a:rPr>
              <a:t> </a:t>
            </a:r>
            <a:r>
              <a:rPr sz="1400" spc="100" dirty="0">
                <a:solidFill>
                  <a:srgbClr val="FFFFFF"/>
                </a:solidFill>
                <a:latin typeface="Calibri"/>
                <a:cs typeface="Calibri"/>
              </a:rPr>
              <a:t>κρυπτογραφική</a:t>
            </a:r>
            <a:r>
              <a:rPr sz="1400" spc="45" dirty="0">
                <a:solidFill>
                  <a:srgbClr val="FFFFFF"/>
                </a:solidFill>
                <a:latin typeface="Calibri"/>
                <a:cs typeface="Calibri"/>
              </a:rPr>
              <a:t> </a:t>
            </a:r>
            <a:r>
              <a:rPr sz="1400" spc="100" dirty="0">
                <a:solidFill>
                  <a:srgbClr val="FFFFFF"/>
                </a:solidFill>
                <a:latin typeface="Calibri"/>
                <a:cs typeface="Calibri"/>
              </a:rPr>
              <a:t>του</a:t>
            </a:r>
            <a:r>
              <a:rPr sz="1400" spc="45" dirty="0">
                <a:solidFill>
                  <a:srgbClr val="FFFFFF"/>
                </a:solidFill>
                <a:latin typeface="Calibri"/>
                <a:cs typeface="Calibri"/>
              </a:rPr>
              <a:t> </a:t>
            </a:r>
            <a:r>
              <a:rPr sz="1400" spc="90" dirty="0">
                <a:solidFill>
                  <a:srgbClr val="FFFFFF"/>
                </a:solidFill>
                <a:latin typeface="Calibri"/>
                <a:cs typeface="Calibri"/>
              </a:rPr>
              <a:t>ισχύ</a:t>
            </a:r>
            <a:endParaRPr sz="1400">
              <a:latin typeface="Calibri"/>
              <a:cs typeface="Calibri"/>
            </a:endParaRPr>
          </a:p>
          <a:p>
            <a:pPr marL="298450" indent="-285750">
              <a:lnSpc>
                <a:spcPts val="1680"/>
              </a:lnSpc>
              <a:spcBef>
                <a:spcPts val="480"/>
              </a:spcBef>
              <a:buSzPct val="128571"/>
              <a:buFont typeface="MS Gothic"/>
              <a:buChar char="▪"/>
              <a:tabLst>
                <a:tab pos="297815" algn="l"/>
                <a:tab pos="298450" algn="l"/>
              </a:tabLst>
            </a:pPr>
            <a:r>
              <a:rPr sz="1400" spc="114" dirty="0">
                <a:solidFill>
                  <a:srgbClr val="FFFFFF"/>
                </a:solidFill>
                <a:latin typeface="Calibri"/>
                <a:cs typeface="Calibri"/>
              </a:rPr>
              <a:t>Παρά</a:t>
            </a:r>
            <a:r>
              <a:rPr sz="1400" spc="125" dirty="0">
                <a:solidFill>
                  <a:srgbClr val="FFFFFF"/>
                </a:solidFill>
                <a:latin typeface="Calibri"/>
                <a:cs typeface="Calibri"/>
              </a:rPr>
              <a:t> </a:t>
            </a:r>
            <a:r>
              <a:rPr sz="1400" spc="95" dirty="0">
                <a:solidFill>
                  <a:srgbClr val="FFFFFF"/>
                </a:solidFill>
                <a:latin typeface="Calibri"/>
                <a:cs typeface="Calibri"/>
              </a:rPr>
              <a:t>το</a:t>
            </a:r>
            <a:r>
              <a:rPr sz="1400" spc="130" dirty="0">
                <a:solidFill>
                  <a:srgbClr val="FFFFFF"/>
                </a:solidFill>
                <a:latin typeface="Calibri"/>
                <a:cs typeface="Calibri"/>
              </a:rPr>
              <a:t> </a:t>
            </a:r>
            <a:r>
              <a:rPr sz="1400" spc="95" dirty="0">
                <a:solidFill>
                  <a:srgbClr val="FFFFFF"/>
                </a:solidFill>
                <a:latin typeface="Calibri"/>
                <a:cs typeface="Calibri"/>
              </a:rPr>
              <a:t>γεγονός</a:t>
            </a:r>
            <a:r>
              <a:rPr sz="1400" spc="125" dirty="0">
                <a:solidFill>
                  <a:srgbClr val="FFFFFF"/>
                </a:solidFill>
                <a:latin typeface="Calibri"/>
                <a:cs typeface="Calibri"/>
              </a:rPr>
              <a:t> </a:t>
            </a:r>
            <a:r>
              <a:rPr sz="1400" spc="80" dirty="0">
                <a:solidFill>
                  <a:srgbClr val="FFFFFF"/>
                </a:solidFill>
                <a:latin typeface="Calibri"/>
                <a:cs typeface="Calibri"/>
              </a:rPr>
              <a:t>ότι</a:t>
            </a:r>
            <a:r>
              <a:rPr sz="1400" spc="135" dirty="0">
                <a:solidFill>
                  <a:srgbClr val="FFFFFF"/>
                </a:solidFill>
                <a:latin typeface="Calibri"/>
                <a:cs typeface="Calibri"/>
              </a:rPr>
              <a:t> </a:t>
            </a:r>
            <a:r>
              <a:rPr sz="1400" spc="80" dirty="0">
                <a:solidFill>
                  <a:srgbClr val="FFFFFF"/>
                </a:solidFill>
                <a:latin typeface="Calibri"/>
                <a:cs typeface="Calibri"/>
              </a:rPr>
              <a:t>είναι</a:t>
            </a:r>
            <a:r>
              <a:rPr sz="1400" spc="125" dirty="0">
                <a:solidFill>
                  <a:srgbClr val="FFFFFF"/>
                </a:solidFill>
                <a:latin typeface="Calibri"/>
                <a:cs typeface="Calibri"/>
              </a:rPr>
              <a:t> </a:t>
            </a:r>
            <a:r>
              <a:rPr sz="1400" spc="110" dirty="0">
                <a:solidFill>
                  <a:srgbClr val="FFFFFF"/>
                </a:solidFill>
                <a:latin typeface="Calibri"/>
                <a:cs typeface="Calibri"/>
              </a:rPr>
              <a:t>κάπως</a:t>
            </a:r>
            <a:r>
              <a:rPr sz="1400" spc="130" dirty="0">
                <a:solidFill>
                  <a:srgbClr val="FFFFFF"/>
                </a:solidFill>
                <a:latin typeface="Calibri"/>
                <a:cs typeface="Calibri"/>
              </a:rPr>
              <a:t> </a:t>
            </a:r>
            <a:r>
              <a:rPr sz="1400" b="1" spc="100" dirty="0">
                <a:solidFill>
                  <a:srgbClr val="FFB800"/>
                </a:solidFill>
                <a:latin typeface="Calibri"/>
                <a:cs typeface="Calibri"/>
              </a:rPr>
              <a:t>ισχυρότερο</a:t>
            </a:r>
            <a:r>
              <a:rPr sz="1400" b="1" spc="125" dirty="0">
                <a:solidFill>
                  <a:srgbClr val="FFB800"/>
                </a:solidFill>
                <a:latin typeface="Calibri"/>
                <a:cs typeface="Calibri"/>
              </a:rPr>
              <a:t> </a:t>
            </a:r>
            <a:r>
              <a:rPr sz="1400" spc="114" dirty="0">
                <a:solidFill>
                  <a:srgbClr val="FFFFFF"/>
                </a:solidFill>
                <a:latin typeface="Calibri"/>
                <a:cs typeface="Calibri"/>
              </a:rPr>
              <a:t>από</a:t>
            </a:r>
            <a:r>
              <a:rPr sz="1400" spc="135" dirty="0">
                <a:solidFill>
                  <a:srgbClr val="FFFFFF"/>
                </a:solidFill>
                <a:latin typeface="Calibri"/>
                <a:cs typeface="Calibri"/>
              </a:rPr>
              <a:t> </a:t>
            </a:r>
            <a:r>
              <a:rPr sz="1400" b="1" spc="95" dirty="0">
                <a:solidFill>
                  <a:srgbClr val="FFB800"/>
                </a:solidFill>
                <a:latin typeface="Calibri"/>
                <a:cs typeface="Calibri"/>
              </a:rPr>
              <a:t>το</a:t>
            </a:r>
            <a:r>
              <a:rPr sz="1400" b="1" spc="125" dirty="0">
                <a:solidFill>
                  <a:srgbClr val="FFB800"/>
                </a:solidFill>
                <a:latin typeface="Calibri"/>
                <a:cs typeface="Calibri"/>
              </a:rPr>
              <a:t> </a:t>
            </a:r>
            <a:r>
              <a:rPr sz="1400" b="1" spc="95" dirty="0">
                <a:solidFill>
                  <a:srgbClr val="FFB800"/>
                </a:solidFill>
                <a:latin typeface="Calibri"/>
                <a:cs typeface="Calibri"/>
              </a:rPr>
              <a:t>DES,</a:t>
            </a:r>
            <a:r>
              <a:rPr sz="1400" b="1" spc="125" dirty="0">
                <a:solidFill>
                  <a:srgbClr val="FFB800"/>
                </a:solidFill>
                <a:latin typeface="Calibri"/>
                <a:cs typeface="Calibri"/>
              </a:rPr>
              <a:t> </a:t>
            </a:r>
            <a:r>
              <a:rPr sz="1400" spc="95" dirty="0">
                <a:solidFill>
                  <a:srgbClr val="FFFFFF"/>
                </a:solidFill>
                <a:latin typeface="Calibri"/>
                <a:cs typeface="Calibri"/>
              </a:rPr>
              <a:t>το</a:t>
            </a:r>
            <a:r>
              <a:rPr sz="1400" spc="125" dirty="0">
                <a:solidFill>
                  <a:srgbClr val="FFFFFF"/>
                </a:solidFill>
                <a:latin typeface="Calibri"/>
                <a:cs typeface="Calibri"/>
              </a:rPr>
              <a:t> </a:t>
            </a:r>
            <a:r>
              <a:rPr sz="1400" spc="105" dirty="0">
                <a:solidFill>
                  <a:srgbClr val="FFFFFF"/>
                </a:solidFill>
                <a:latin typeface="Calibri"/>
                <a:cs typeface="Calibri"/>
              </a:rPr>
              <a:t>3DES</a:t>
            </a:r>
            <a:r>
              <a:rPr sz="1400" spc="125" dirty="0">
                <a:solidFill>
                  <a:srgbClr val="FFFFFF"/>
                </a:solidFill>
                <a:latin typeface="Calibri"/>
                <a:cs typeface="Calibri"/>
              </a:rPr>
              <a:t> </a:t>
            </a:r>
            <a:r>
              <a:rPr sz="1400" b="1" spc="85" dirty="0">
                <a:solidFill>
                  <a:srgbClr val="FFB800"/>
                </a:solidFill>
                <a:latin typeface="Calibri"/>
                <a:cs typeface="Calibri"/>
              </a:rPr>
              <a:t>έχει</a:t>
            </a:r>
            <a:endParaRPr sz="1400">
              <a:latin typeface="Calibri"/>
              <a:cs typeface="Calibri"/>
            </a:endParaRPr>
          </a:p>
          <a:p>
            <a:pPr marL="299720" algn="just">
              <a:lnSpc>
                <a:spcPts val="1680"/>
              </a:lnSpc>
            </a:pPr>
            <a:r>
              <a:rPr sz="1400" spc="80" dirty="0">
                <a:solidFill>
                  <a:srgbClr val="FFFFFF"/>
                </a:solidFill>
                <a:latin typeface="Calibri"/>
                <a:cs typeface="Calibri"/>
              </a:rPr>
              <a:t>επιδείξει</a:t>
            </a:r>
            <a:r>
              <a:rPr sz="1400" spc="50" dirty="0">
                <a:solidFill>
                  <a:srgbClr val="FFFFFF"/>
                </a:solidFill>
                <a:latin typeface="Calibri"/>
                <a:cs typeface="Calibri"/>
              </a:rPr>
              <a:t> </a:t>
            </a:r>
            <a:r>
              <a:rPr sz="1400" b="1" spc="100" dirty="0">
                <a:solidFill>
                  <a:srgbClr val="FFB800"/>
                </a:solidFill>
                <a:latin typeface="Calibri"/>
                <a:cs typeface="Calibri"/>
              </a:rPr>
              <a:t>Ευπάθειες</a:t>
            </a:r>
            <a:r>
              <a:rPr sz="1400" b="1" spc="45" dirty="0">
                <a:solidFill>
                  <a:srgbClr val="FFB800"/>
                </a:solidFill>
                <a:latin typeface="Calibri"/>
                <a:cs typeface="Calibri"/>
              </a:rPr>
              <a:t> </a:t>
            </a:r>
            <a:r>
              <a:rPr sz="1400" b="1" spc="100" dirty="0">
                <a:solidFill>
                  <a:srgbClr val="FFB800"/>
                </a:solidFill>
                <a:latin typeface="Calibri"/>
                <a:cs typeface="Calibri"/>
              </a:rPr>
              <a:t>στην</a:t>
            </a:r>
            <a:r>
              <a:rPr sz="1400" b="1" spc="50" dirty="0">
                <a:solidFill>
                  <a:srgbClr val="FFB800"/>
                </a:solidFill>
                <a:latin typeface="Calibri"/>
                <a:cs typeface="Calibri"/>
              </a:rPr>
              <a:t> </a:t>
            </a:r>
            <a:r>
              <a:rPr sz="1400" b="1" spc="105" dirty="0">
                <a:solidFill>
                  <a:srgbClr val="FFB800"/>
                </a:solidFill>
                <a:latin typeface="Calibri"/>
                <a:cs typeface="Calibri"/>
              </a:rPr>
              <a:t>ασφάλεια</a:t>
            </a:r>
            <a:r>
              <a:rPr sz="1400" b="1" spc="50" dirty="0">
                <a:solidFill>
                  <a:srgbClr val="FFB800"/>
                </a:solidFill>
                <a:latin typeface="Calibri"/>
                <a:cs typeface="Calibri"/>
              </a:rPr>
              <a:t> </a:t>
            </a:r>
            <a:r>
              <a:rPr sz="1400" spc="100" dirty="0">
                <a:solidFill>
                  <a:srgbClr val="FFFFFF"/>
                </a:solidFill>
                <a:latin typeface="Calibri"/>
                <a:cs typeface="Calibri"/>
              </a:rPr>
              <a:t>των</a:t>
            </a:r>
            <a:r>
              <a:rPr sz="1400" spc="25" dirty="0">
                <a:solidFill>
                  <a:srgbClr val="FFFFFF"/>
                </a:solidFill>
                <a:latin typeface="Calibri"/>
                <a:cs typeface="Calibri"/>
              </a:rPr>
              <a:t> </a:t>
            </a:r>
            <a:r>
              <a:rPr sz="1400" spc="90" dirty="0">
                <a:solidFill>
                  <a:srgbClr val="FFFFFF"/>
                </a:solidFill>
                <a:latin typeface="Calibri"/>
                <a:cs typeface="Calibri"/>
              </a:rPr>
              <a:t>δεδομένων.</a:t>
            </a:r>
            <a:endParaRPr sz="1400">
              <a:latin typeface="Calibri"/>
              <a:cs typeface="Calibri"/>
            </a:endParaRPr>
          </a:p>
          <a:p>
            <a:pPr marL="299720" marR="5080" indent="-287020" algn="just">
              <a:lnSpc>
                <a:spcPct val="100000"/>
              </a:lnSpc>
              <a:spcBef>
                <a:spcPts val="484"/>
              </a:spcBef>
              <a:buSzPct val="128571"/>
              <a:buFont typeface="MS Gothic"/>
              <a:buChar char="▪"/>
              <a:tabLst>
                <a:tab pos="299720" algn="l"/>
              </a:tabLst>
            </a:pPr>
            <a:r>
              <a:rPr sz="1400" spc="114" dirty="0">
                <a:solidFill>
                  <a:srgbClr val="FFFFFF"/>
                </a:solidFill>
                <a:latin typeface="Calibri"/>
                <a:cs typeface="Calibri"/>
              </a:rPr>
              <a:t>Λόγω</a:t>
            </a:r>
            <a:r>
              <a:rPr sz="1400" spc="120" dirty="0">
                <a:solidFill>
                  <a:srgbClr val="FFFFFF"/>
                </a:solidFill>
                <a:latin typeface="Calibri"/>
                <a:cs typeface="Calibri"/>
              </a:rPr>
              <a:t> </a:t>
            </a:r>
            <a:r>
              <a:rPr sz="1400" spc="90" dirty="0">
                <a:solidFill>
                  <a:srgbClr val="FFFFFF"/>
                </a:solidFill>
                <a:latin typeface="Calibri"/>
                <a:cs typeface="Calibri"/>
              </a:rPr>
              <a:t>της</a:t>
            </a:r>
            <a:r>
              <a:rPr sz="1400" spc="95" dirty="0">
                <a:solidFill>
                  <a:srgbClr val="FFFFFF"/>
                </a:solidFill>
                <a:latin typeface="Calibri"/>
                <a:cs typeface="Calibri"/>
              </a:rPr>
              <a:t> </a:t>
            </a:r>
            <a:r>
              <a:rPr sz="1400" b="1" spc="100" dirty="0">
                <a:solidFill>
                  <a:srgbClr val="FFB800"/>
                </a:solidFill>
                <a:latin typeface="Calibri"/>
                <a:cs typeface="Calibri"/>
              </a:rPr>
              <a:t>ευαισθησίας</a:t>
            </a:r>
            <a:r>
              <a:rPr sz="1400" b="1" spc="105" dirty="0">
                <a:solidFill>
                  <a:srgbClr val="FFB800"/>
                </a:solidFill>
                <a:latin typeface="Calibri"/>
                <a:cs typeface="Calibri"/>
              </a:rPr>
              <a:t> </a:t>
            </a:r>
            <a:r>
              <a:rPr sz="1400" spc="100" dirty="0">
                <a:solidFill>
                  <a:srgbClr val="FFFFFF"/>
                </a:solidFill>
                <a:latin typeface="Calibri"/>
                <a:cs typeface="Calibri"/>
              </a:rPr>
              <a:t>του</a:t>
            </a:r>
            <a:r>
              <a:rPr sz="1400" spc="105" dirty="0">
                <a:solidFill>
                  <a:srgbClr val="FFFFFF"/>
                </a:solidFill>
                <a:latin typeface="Calibri"/>
                <a:cs typeface="Calibri"/>
              </a:rPr>
              <a:t> σε</a:t>
            </a:r>
            <a:r>
              <a:rPr sz="1400" spc="110" dirty="0">
                <a:solidFill>
                  <a:srgbClr val="FFFFFF"/>
                </a:solidFill>
                <a:latin typeface="Calibri"/>
                <a:cs typeface="Calibri"/>
              </a:rPr>
              <a:t> </a:t>
            </a:r>
            <a:r>
              <a:rPr sz="1400" b="1" spc="90" dirty="0">
                <a:solidFill>
                  <a:srgbClr val="FFB800"/>
                </a:solidFill>
                <a:latin typeface="Calibri"/>
                <a:cs typeface="Calibri"/>
              </a:rPr>
              <a:t>επιθέσεις</a:t>
            </a:r>
            <a:r>
              <a:rPr sz="1400" b="1" spc="95" dirty="0">
                <a:solidFill>
                  <a:srgbClr val="FFB800"/>
                </a:solidFill>
                <a:latin typeface="Calibri"/>
                <a:cs typeface="Calibri"/>
              </a:rPr>
              <a:t> </a:t>
            </a:r>
            <a:r>
              <a:rPr sz="1400" b="1" spc="114" dirty="0">
                <a:solidFill>
                  <a:srgbClr val="FFB800"/>
                </a:solidFill>
                <a:latin typeface="Calibri"/>
                <a:cs typeface="Calibri"/>
              </a:rPr>
              <a:t>ωμής</a:t>
            </a:r>
            <a:r>
              <a:rPr sz="1400" b="1" spc="120" dirty="0">
                <a:solidFill>
                  <a:srgbClr val="FFB800"/>
                </a:solidFill>
                <a:latin typeface="Calibri"/>
                <a:cs typeface="Calibri"/>
              </a:rPr>
              <a:t> </a:t>
            </a:r>
            <a:r>
              <a:rPr sz="1400" b="1" spc="85" dirty="0">
                <a:solidFill>
                  <a:srgbClr val="FFB800"/>
                </a:solidFill>
                <a:latin typeface="Calibri"/>
                <a:cs typeface="Calibri"/>
              </a:rPr>
              <a:t>βίας,</a:t>
            </a:r>
            <a:r>
              <a:rPr sz="1400" b="1" spc="90" dirty="0">
                <a:solidFill>
                  <a:srgbClr val="FFB800"/>
                </a:solidFill>
                <a:latin typeface="Calibri"/>
                <a:cs typeface="Calibri"/>
              </a:rPr>
              <a:t> </a:t>
            </a:r>
            <a:r>
              <a:rPr sz="1400" spc="95" dirty="0">
                <a:solidFill>
                  <a:srgbClr val="FFFFFF"/>
                </a:solidFill>
                <a:latin typeface="Calibri"/>
                <a:cs typeface="Calibri"/>
              </a:rPr>
              <a:t>το</a:t>
            </a:r>
            <a:r>
              <a:rPr sz="1400" spc="100" dirty="0">
                <a:solidFill>
                  <a:srgbClr val="FFFFFF"/>
                </a:solidFill>
                <a:latin typeface="Calibri"/>
                <a:cs typeface="Calibri"/>
              </a:rPr>
              <a:t> </a:t>
            </a:r>
            <a:r>
              <a:rPr sz="1400" b="1" spc="95" dirty="0">
                <a:solidFill>
                  <a:srgbClr val="FFB800"/>
                </a:solidFill>
                <a:latin typeface="Calibri"/>
                <a:cs typeface="Calibri"/>
              </a:rPr>
              <a:t>Εθνικό </a:t>
            </a:r>
            <a:r>
              <a:rPr sz="1400" b="1" spc="100" dirty="0">
                <a:solidFill>
                  <a:srgbClr val="FFB800"/>
                </a:solidFill>
                <a:latin typeface="Calibri"/>
                <a:cs typeface="Calibri"/>
              </a:rPr>
              <a:t> </a:t>
            </a:r>
            <a:r>
              <a:rPr sz="1400" b="1" spc="85" dirty="0">
                <a:solidFill>
                  <a:srgbClr val="FFB800"/>
                </a:solidFill>
                <a:latin typeface="Calibri"/>
                <a:cs typeface="Calibri"/>
              </a:rPr>
              <a:t>Ινστιτούτο</a:t>
            </a:r>
            <a:r>
              <a:rPr sz="1400" b="1" spc="90" dirty="0">
                <a:solidFill>
                  <a:srgbClr val="FFB800"/>
                </a:solidFill>
                <a:latin typeface="Calibri"/>
                <a:cs typeface="Calibri"/>
              </a:rPr>
              <a:t> </a:t>
            </a:r>
            <a:r>
              <a:rPr sz="1400" b="1" spc="110" dirty="0">
                <a:solidFill>
                  <a:srgbClr val="FFB800"/>
                </a:solidFill>
                <a:latin typeface="Calibri"/>
                <a:cs typeface="Calibri"/>
              </a:rPr>
              <a:t>Προτύπων</a:t>
            </a:r>
            <a:r>
              <a:rPr sz="1400" b="1" spc="114" dirty="0">
                <a:solidFill>
                  <a:srgbClr val="FFB800"/>
                </a:solidFill>
                <a:latin typeface="Calibri"/>
                <a:cs typeface="Calibri"/>
              </a:rPr>
              <a:t> </a:t>
            </a:r>
            <a:r>
              <a:rPr sz="1400" b="1" spc="95" dirty="0">
                <a:solidFill>
                  <a:srgbClr val="FFB800"/>
                </a:solidFill>
                <a:latin typeface="Calibri"/>
                <a:cs typeface="Calibri"/>
              </a:rPr>
              <a:t>και</a:t>
            </a:r>
            <a:r>
              <a:rPr sz="1400" b="1" spc="100" dirty="0">
                <a:solidFill>
                  <a:srgbClr val="FFB800"/>
                </a:solidFill>
                <a:latin typeface="Calibri"/>
                <a:cs typeface="Calibri"/>
              </a:rPr>
              <a:t> </a:t>
            </a:r>
            <a:r>
              <a:rPr sz="1400" b="1" spc="95" dirty="0">
                <a:solidFill>
                  <a:srgbClr val="FFB800"/>
                </a:solidFill>
                <a:latin typeface="Calibri"/>
                <a:cs typeface="Calibri"/>
              </a:rPr>
              <a:t>Τεχνολογίας</a:t>
            </a:r>
            <a:r>
              <a:rPr sz="1400" b="1" spc="100" dirty="0">
                <a:solidFill>
                  <a:srgbClr val="FFB800"/>
                </a:solidFill>
                <a:latin typeface="Calibri"/>
                <a:cs typeface="Calibri"/>
              </a:rPr>
              <a:t> </a:t>
            </a:r>
            <a:r>
              <a:rPr sz="1400" b="1" spc="85" dirty="0">
                <a:solidFill>
                  <a:srgbClr val="FFB800"/>
                </a:solidFill>
                <a:latin typeface="Calibri"/>
                <a:cs typeface="Calibri"/>
              </a:rPr>
              <a:t>(NIST</a:t>
            </a:r>
            <a:r>
              <a:rPr sz="1400" spc="85" dirty="0">
                <a:solidFill>
                  <a:srgbClr val="FFFFFF"/>
                </a:solidFill>
                <a:latin typeface="Calibri"/>
                <a:cs typeface="Calibri"/>
              </a:rPr>
              <a:t>)</a:t>
            </a:r>
            <a:r>
              <a:rPr sz="1400" spc="90" dirty="0">
                <a:solidFill>
                  <a:srgbClr val="FFFFFF"/>
                </a:solidFill>
                <a:latin typeface="Calibri"/>
                <a:cs typeface="Calibri"/>
              </a:rPr>
              <a:t> </a:t>
            </a:r>
            <a:r>
              <a:rPr sz="1400" spc="80" dirty="0">
                <a:solidFill>
                  <a:srgbClr val="FFFFFF"/>
                </a:solidFill>
                <a:latin typeface="Calibri"/>
                <a:cs typeface="Calibri"/>
              </a:rPr>
              <a:t>έχει</a:t>
            </a:r>
            <a:r>
              <a:rPr sz="1400" spc="480" dirty="0">
                <a:solidFill>
                  <a:srgbClr val="FFFFFF"/>
                </a:solidFill>
                <a:latin typeface="Calibri"/>
                <a:cs typeface="Calibri"/>
              </a:rPr>
              <a:t> </a:t>
            </a:r>
            <a:r>
              <a:rPr sz="1400" b="1" spc="100" dirty="0">
                <a:solidFill>
                  <a:srgbClr val="FFB800"/>
                </a:solidFill>
                <a:latin typeface="Calibri"/>
                <a:cs typeface="Calibri"/>
              </a:rPr>
              <a:t>απαγορεύσει </a:t>
            </a:r>
            <a:r>
              <a:rPr sz="1400" b="1" spc="105" dirty="0">
                <a:solidFill>
                  <a:srgbClr val="FFB800"/>
                </a:solidFill>
                <a:latin typeface="Calibri"/>
                <a:cs typeface="Calibri"/>
              </a:rPr>
              <a:t> </a:t>
            </a:r>
            <a:r>
              <a:rPr sz="1400" spc="100" dirty="0">
                <a:solidFill>
                  <a:srgbClr val="FFFFFF"/>
                </a:solidFill>
                <a:latin typeface="Calibri"/>
                <a:cs typeface="Calibri"/>
              </a:rPr>
              <a:t>επίσημα</a:t>
            </a:r>
            <a:r>
              <a:rPr sz="1400" spc="45" dirty="0">
                <a:solidFill>
                  <a:srgbClr val="FFFFFF"/>
                </a:solidFill>
                <a:latin typeface="Calibri"/>
                <a:cs typeface="Calibri"/>
              </a:rPr>
              <a:t> </a:t>
            </a:r>
            <a:r>
              <a:rPr sz="1400" b="1" spc="95" dirty="0">
                <a:solidFill>
                  <a:srgbClr val="FFB800"/>
                </a:solidFill>
                <a:latin typeface="Calibri"/>
                <a:cs typeface="Calibri"/>
              </a:rPr>
              <a:t>τη</a:t>
            </a:r>
            <a:r>
              <a:rPr sz="1400" b="1" spc="45" dirty="0">
                <a:solidFill>
                  <a:srgbClr val="FFB800"/>
                </a:solidFill>
                <a:latin typeface="Calibri"/>
                <a:cs typeface="Calibri"/>
              </a:rPr>
              <a:t> </a:t>
            </a:r>
            <a:r>
              <a:rPr sz="1400" b="1" spc="105" dirty="0">
                <a:solidFill>
                  <a:srgbClr val="FFB800"/>
                </a:solidFill>
                <a:latin typeface="Calibri"/>
                <a:cs typeface="Calibri"/>
              </a:rPr>
              <a:t>χρήση</a:t>
            </a:r>
            <a:r>
              <a:rPr sz="1400" b="1" spc="45" dirty="0">
                <a:solidFill>
                  <a:srgbClr val="FFB800"/>
                </a:solidFill>
                <a:latin typeface="Calibri"/>
                <a:cs typeface="Calibri"/>
              </a:rPr>
              <a:t> </a:t>
            </a:r>
            <a:r>
              <a:rPr sz="1400" b="1" spc="100" dirty="0">
                <a:solidFill>
                  <a:srgbClr val="FFB800"/>
                </a:solidFill>
                <a:latin typeface="Calibri"/>
                <a:cs typeface="Calibri"/>
              </a:rPr>
              <a:t>του</a:t>
            </a:r>
            <a:r>
              <a:rPr sz="1400" b="1" spc="45" dirty="0">
                <a:solidFill>
                  <a:srgbClr val="FFB800"/>
                </a:solidFill>
                <a:latin typeface="Calibri"/>
                <a:cs typeface="Calibri"/>
              </a:rPr>
              <a:t> </a:t>
            </a:r>
            <a:r>
              <a:rPr sz="1400" spc="105" dirty="0">
                <a:solidFill>
                  <a:srgbClr val="FFFFFF"/>
                </a:solidFill>
                <a:latin typeface="Calibri"/>
                <a:cs typeface="Calibri"/>
              </a:rPr>
              <a:t>3DES</a:t>
            </a:r>
            <a:r>
              <a:rPr sz="1400" spc="45" dirty="0">
                <a:solidFill>
                  <a:srgbClr val="FFFFFF"/>
                </a:solidFill>
                <a:latin typeface="Calibri"/>
                <a:cs typeface="Calibri"/>
              </a:rPr>
              <a:t> </a:t>
            </a:r>
            <a:r>
              <a:rPr sz="1400" spc="100" dirty="0">
                <a:solidFill>
                  <a:srgbClr val="FFFFFF"/>
                </a:solidFill>
                <a:latin typeface="Calibri"/>
                <a:cs typeface="Calibri"/>
              </a:rPr>
              <a:t>μετά</a:t>
            </a:r>
            <a:r>
              <a:rPr sz="1400" spc="50" dirty="0">
                <a:solidFill>
                  <a:srgbClr val="FFFFFF"/>
                </a:solidFill>
                <a:latin typeface="Calibri"/>
                <a:cs typeface="Calibri"/>
              </a:rPr>
              <a:t> </a:t>
            </a:r>
            <a:r>
              <a:rPr sz="1400" b="1" spc="95" dirty="0">
                <a:solidFill>
                  <a:srgbClr val="FFB800"/>
                </a:solidFill>
                <a:latin typeface="Calibri"/>
                <a:cs typeface="Calibri"/>
              </a:rPr>
              <a:t>το</a:t>
            </a:r>
            <a:r>
              <a:rPr sz="1400" b="1" spc="45" dirty="0">
                <a:solidFill>
                  <a:srgbClr val="FFB800"/>
                </a:solidFill>
                <a:latin typeface="Calibri"/>
                <a:cs typeface="Calibri"/>
              </a:rPr>
              <a:t> </a:t>
            </a:r>
            <a:r>
              <a:rPr sz="1400" b="1" spc="90" dirty="0">
                <a:solidFill>
                  <a:srgbClr val="FFB800"/>
                </a:solidFill>
                <a:latin typeface="Calibri"/>
                <a:cs typeface="Calibri"/>
              </a:rPr>
              <a:t>2023.</a:t>
            </a:r>
            <a:endParaRPr sz="1400">
              <a:latin typeface="Calibri"/>
              <a:cs typeface="Calibri"/>
            </a:endParaRPr>
          </a:p>
          <a:p>
            <a:pPr marL="299720" marR="7620" indent="-287020" algn="just">
              <a:lnSpc>
                <a:spcPct val="100000"/>
              </a:lnSpc>
              <a:spcBef>
                <a:spcPts val="484"/>
              </a:spcBef>
              <a:buSzPct val="128571"/>
              <a:buFont typeface="MS Gothic"/>
              <a:buChar char="▪"/>
              <a:tabLst>
                <a:tab pos="299720" algn="l"/>
              </a:tabLst>
            </a:pPr>
            <a:r>
              <a:rPr sz="1400" spc="110" dirty="0">
                <a:solidFill>
                  <a:srgbClr val="FFFFFF"/>
                </a:solidFill>
                <a:latin typeface="Calibri"/>
                <a:cs typeface="Calibri"/>
              </a:rPr>
              <a:t>Ως </a:t>
            </a:r>
            <a:r>
              <a:rPr sz="1400" spc="95" dirty="0">
                <a:solidFill>
                  <a:srgbClr val="FFFFFF"/>
                </a:solidFill>
                <a:latin typeface="Calibri"/>
                <a:cs typeface="Calibri"/>
              </a:rPr>
              <a:t>αποτέλεσμα,</a:t>
            </a:r>
            <a:r>
              <a:rPr sz="1400" spc="100" dirty="0">
                <a:solidFill>
                  <a:srgbClr val="FFFFFF"/>
                </a:solidFill>
                <a:latin typeface="Calibri"/>
                <a:cs typeface="Calibri"/>
              </a:rPr>
              <a:t> </a:t>
            </a:r>
            <a:r>
              <a:rPr sz="1400" spc="110" dirty="0">
                <a:solidFill>
                  <a:srgbClr val="FFFFFF"/>
                </a:solidFill>
                <a:latin typeface="Calibri"/>
                <a:cs typeface="Calibri"/>
              </a:rPr>
              <a:t>η </a:t>
            </a:r>
            <a:r>
              <a:rPr sz="1400" b="1" spc="95" dirty="0">
                <a:solidFill>
                  <a:srgbClr val="FFB800"/>
                </a:solidFill>
                <a:latin typeface="Calibri"/>
                <a:cs typeface="Calibri"/>
              </a:rPr>
              <a:t>κοινότητα</a:t>
            </a:r>
            <a:r>
              <a:rPr sz="1400" b="1" spc="100" dirty="0">
                <a:solidFill>
                  <a:srgbClr val="FFB800"/>
                </a:solidFill>
                <a:latin typeface="Calibri"/>
                <a:cs typeface="Calibri"/>
              </a:rPr>
              <a:t> </a:t>
            </a:r>
            <a:r>
              <a:rPr sz="1400" b="1" spc="90" dirty="0">
                <a:solidFill>
                  <a:srgbClr val="FFB800"/>
                </a:solidFill>
                <a:latin typeface="Calibri"/>
                <a:cs typeface="Calibri"/>
              </a:rPr>
              <a:t>της</a:t>
            </a:r>
            <a:r>
              <a:rPr sz="1400" b="1" spc="95" dirty="0">
                <a:solidFill>
                  <a:srgbClr val="FFB800"/>
                </a:solidFill>
                <a:latin typeface="Calibri"/>
                <a:cs typeface="Calibri"/>
              </a:rPr>
              <a:t> </a:t>
            </a:r>
            <a:r>
              <a:rPr sz="1400" b="1" spc="105" dirty="0">
                <a:solidFill>
                  <a:srgbClr val="FFB800"/>
                </a:solidFill>
                <a:latin typeface="Calibri"/>
                <a:cs typeface="Calibri"/>
              </a:rPr>
              <a:t>κρυπτογραφίας</a:t>
            </a:r>
            <a:r>
              <a:rPr sz="1400" b="1" spc="110" dirty="0">
                <a:solidFill>
                  <a:srgbClr val="FFB800"/>
                </a:solidFill>
                <a:latin typeface="Calibri"/>
                <a:cs typeface="Calibri"/>
              </a:rPr>
              <a:t> </a:t>
            </a:r>
            <a:r>
              <a:rPr sz="1400" b="1" spc="85" dirty="0">
                <a:solidFill>
                  <a:srgbClr val="FFB800"/>
                </a:solidFill>
                <a:latin typeface="Calibri"/>
                <a:cs typeface="Calibri"/>
              </a:rPr>
              <a:t>έχει</a:t>
            </a:r>
            <a:r>
              <a:rPr sz="1400" b="1" spc="90" dirty="0">
                <a:solidFill>
                  <a:srgbClr val="FFB800"/>
                </a:solidFill>
                <a:latin typeface="Calibri"/>
                <a:cs typeface="Calibri"/>
              </a:rPr>
              <a:t> </a:t>
            </a:r>
            <a:r>
              <a:rPr sz="1400" spc="95" dirty="0">
                <a:solidFill>
                  <a:srgbClr val="FFFFFF"/>
                </a:solidFill>
                <a:latin typeface="Calibri"/>
                <a:cs typeface="Calibri"/>
              </a:rPr>
              <a:t>στρέψει</a:t>
            </a:r>
            <a:r>
              <a:rPr sz="1400" spc="100" dirty="0">
                <a:solidFill>
                  <a:srgbClr val="FFFFFF"/>
                </a:solidFill>
                <a:latin typeface="Calibri"/>
                <a:cs typeface="Calibri"/>
              </a:rPr>
              <a:t> </a:t>
            </a:r>
            <a:r>
              <a:rPr sz="1400" spc="95" dirty="0">
                <a:solidFill>
                  <a:srgbClr val="FFFFFF"/>
                </a:solidFill>
                <a:latin typeface="Calibri"/>
                <a:cs typeface="Calibri"/>
              </a:rPr>
              <a:t>την </a:t>
            </a:r>
            <a:r>
              <a:rPr sz="1400" spc="100" dirty="0">
                <a:solidFill>
                  <a:srgbClr val="FFFFFF"/>
                </a:solidFill>
                <a:latin typeface="Calibri"/>
                <a:cs typeface="Calibri"/>
              </a:rPr>
              <a:t> </a:t>
            </a:r>
            <a:r>
              <a:rPr sz="1400" spc="105" dirty="0">
                <a:solidFill>
                  <a:srgbClr val="FFFFFF"/>
                </a:solidFill>
                <a:latin typeface="Calibri"/>
                <a:cs typeface="Calibri"/>
              </a:rPr>
              <a:t>προσοχή </a:t>
            </a:r>
            <a:r>
              <a:rPr sz="1400" spc="90" dirty="0">
                <a:solidFill>
                  <a:srgbClr val="FFFFFF"/>
                </a:solidFill>
                <a:latin typeface="Calibri"/>
                <a:cs typeface="Calibri"/>
              </a:rPr>
              <a:t>της </a:t>
            </a:r>
            <a:r>
              <a:rPr sz="1400" spc="130" dirty="0">
                <a:solidFill>
                  <a:srgbClr val="FFFFFF"/>
                </a:solidFill>
                <a:latin typeface="Calibri"/>
                <a:cs typeface="Calibri"/>
              </a:rPr>
              <a:t>στο </a:t>
            </a:r>
            <a:r>
              <a:rPr sz="1400" b="1" spc="140" dirty="0">
                <a:solidFill>
                  <a:srgbClr val="FFB800"/>
                </a:solidFill>
                <a:latin typeface="Calibri"/>
                <a:cs typeface="Calibri"/>
              </a:rPr>
              <a:t>Advanced </a:t>
            </a:r>
            <a:r>
              <a:rPr sz="1400" b="1" spc="120" dirty="0">
                <a:solidFill>
                  <a:srgbClr val="FFB800"/>
                </a:solidFill>
                <a:latin typeface="Calibri"/>
                <a:cs typeface="Calibri"/>
              </a:rPr>
              <a:t>Encryption </a:t>
            </a:r>
            <a:r>
              <a:rPr sz="1400" b="1" spc="130" dirty="0">
                <a:solidFill>
                  <a:srgbClr val="FFB800"/>
                </a:solidFill>
                <a:latin typeface="Calibri"/>
                <a:cs typeface="Calibri"/>
              </a:rPr>
              <a:t>Standard </a:t>
            </a:r>
            <a:r>
              <a:rPr sz="1400" b="1" spc="120" dirty="0">
                <a:solidFill>
                  <a:srgbClr val="FFB800"/>
                </a:solidFill>
                <a:latin typeface="Calibri"/>
                <a:cs typeface="Calibri"/>
              </a:rPr>
              <a:t>(AES) </a:t>
            </a:r>
            <a:r>
              <a:rPr sz="1400" spc="150" dirty="0">
                <a:solidFill>
                  <a:srgbClr val="FFFFFF"/>
                </a:solidFill>
                <a:latin typeface="Calibri"/>
                <a:cs typeface="Calibri"/>
              </a:rPr>
              <a:t>ως </a:t>
            </a:r>
            <a:r>
              <a:rPr sz="1400" spc="125" dirty="0">
                <a:solidFill>
                  <a:srgbClr val="FFFFFF"/>
                </a:solidFill>
                <a:latin typeface="Calibri"/>
                <a:cs typeface="Calibri"/>
              </a:rPr>
              <a:t>μια πιο </a:t>
            </a:r>
            <a:r>
              <a:rPr sz="1400" spc="130" dirty="0">
                <a:solidFill>
                  <a:srgbClr val="FFFFFF"/>
                </a:solidFill>
                <a:latin typeface="Calibri"/>
                <a:cs typeface="Calibri"/>
              </a:rPr>
              <a:t> </a:t>
            </a:r>
            <a:r>
              <a:rPr sz="1400" spc="125" dirty="0">
                <a:solidFill>
                  <a:srgbClr val="FFFFFF"/>
                </a:solidFill>
                <a:latin typeface="Calibri"/>
                <a:cs typeface="Calibri"/>
              </a:rPr>
              <a:t>εναλλακτική</a:t>
            </a:r>
            <a:r>
              <a:rPr sz="1400" spc="60" dirty="0">
                <a:solidFill>
                  <a:srgbClr val="FFFFFF"/>
                </a:solidFill>
                <a:latin typeface="Calibri"/>
                <a:cs typeface="Calibri"/>
              </a:rPr>
              <a:t> </a:t>
            </a:r>
            <a:r>
              <a:rPr sz="1400" b="1" spc="145" dirty="0">
                <a:solidFill>
                  <a:srgbClr val="FFB800"/>
                </a:solidFill>
                <a:latin typeface="Calibri"/>
                <a:cs typeface="Calibri"/>
              </a:rPr>
              <a:t>λύση</a:t>
            </a:r>
            <a:r>
              <a:rPr sz="1400" b="1" spc="60" dirty="0">
                <a:solidFill>
                  <a:srgbClr val="FFB800"/>
                </a:solidFill>
                <a:latin typeface="Calibri"/>
                <a:cs typeface="Calibri"/>
              </a:rPr>
              <a:t> </a:t>
            </a:r>
            <a:r>
              <a:rPr sz="1400" b="1" spc="135" dirty="0">
                <a:solidFill>
                  <a:srgbClr val="FFB800"/>
                </a:solidFill>
                <a:latin typeface="Calibri"/>
                <a:cs typeface="Calibri"/>
              </a:rPr>
              <a:t>του</a:t>
            </a:r>
            <a:r>
              <a:rPr sz="1400" b="1" spc="60" dirty="0">
                <a:solidFill>
                  <a:srgbClr val="FFB800"/>
                </a:solidFill>
                <a:latin typeface="Calibri"/>
                <a:cs typeface="Calibri"/>
              </a:rPr>
              <a:t> </a:t>
            </a:r>
            <a:r>
              <a:rPr sz="1400" b="1" spc="130" dirty="0">
                <a:solidFill>
                  <a:srgbClr val="FFB800"/>
                </a:solidFill>
                <a:latin typeface="Calibri"/>
                <a:cs typeface="Calibri"/>
              </a:rPr>
              <a:t>3DES.</a:t>
            </a:r>
            <a:endParaRPr sz="1400">
              <a:latin typeface="Calibri"/>
              <a:cs typeface="Calibri"/>
            </a:endParaRPr>
          </a:p>
        </p:txBody>
      </p:sp>
      <p:sp>
        <p:nvSpPr>
          <p:cNvPr id="10" name="object 10"/>
          <p:cNvSpPr txBox="1"/>
          <p:nvPr/>
        </p:nvSpPr>
        <p:spPr>
          <a:xfrm>
            <a:off x="26669" y="5626417"/>
            <a:ext cx="4699635" cy="116839"/>
          </a:xfrm>
          <a:prstGeom prst="rect">
            <a:avLst/>
          </a:prstGeom>
        </p:spPr>
        <p:txBody>
          <a:bodyPr vert="horz" wrap="square" lIns="0" tIns="12700" rIns="0" bIns="0" rtlCol="0">
            <a:spAutoFit/>
          </a:bodyPr>
          <a:lstStyle/>
          <a:p>
            <a:pPr marL="12700">
              <a:lnSpc>
                <a:spcPct val="100000"/>
              </a:lnSpc>
              <a:spcBef>
                <a:spcPts val="100"/>
              </a:spcBef>
            </a:pPr>
            <a:r>
              <a:rPr sz="600" u="sng" spc="30" dirty="0">
                <a:solidFill>
                  <a:srgbClr val="FFFFFF"/>
                </a:solidFill>
                <a:uFill>
                  <a:solidFill>
                    <a:srgbClr val="FFFFFF"/>
                  </a:solidFill>
                </a:uFill>
                <a:latin typeface="Calibri"/>
                <a:cs typeface="Calibri"/>
                <a:hlinkClick r:id="rId3"/>
              </a:rPr>
              <a:t>Τι</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είναι</a:t>
            </a:r>
            <a:r>
              <a:rPr sz="600" u="sng" spc="25"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hlinkClick r:id="rId3"/>
              </a:rPr>
              <a:t>η</a:t>
            </a:r>
            <a:r>
              <a:rPr sz="600" u="sng" spc="2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κρυπτογράφηση</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DES;</a:t>
            </a:r>
            <a:r>
              <a:rPr sz="600" u="sng" spc="25" dirty="0">
                <a:solidFill>
                  <a:srgbClr val="FFFFFF"/>
                </a:solidFill>
                <a:uFill>
                  <a:solidFill>
                    <a:srgbClr val="FFFFFF"/>
                  </a:solidFill>
                </a:uFill>
                <a:latin typeface="Calibri"/>
                <a:cs typeface="Calibri"/>
                <a:hlinkClick r:id="rId3"/>
              </a:rPr>
              <a:t> </a:t>
            </a:r>
            <a:r>
              <a:rPr sz="600" u="sng" spc="50" dirty="0">
                <a:solidFill>
                  <a:srgbClr val="FFFFFF"/>
                </a:solidFill>
                <a:uFill>
                  <a:solidFill>
                    <a:srgbClr val="FFFFFF"/>
                  </a:solidFill>
                </a:uFill>
                <a:latin typeface="Calibri"/>
                <a:cs typeface="Calibri"/>
                <a:hlinkClick r:id="rId3"/>
              </a:rPr>
              <a:t>A</a:t>
            </a:r>
            <a:r>
              <a:rPr sz="600" u="sng" spc="2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Look</a:t>
            </a:r>
            <a:r>
              <a:rPr sz="600" u="sng" spc="30" dirty="0">
                <a:solidFill>
                  <a:srgbClr val="FFFFFF"/>
                </a:solidFill>
                <a:uFill>
                  <a:solidFill>
                    <a:srgbClr val="FFFFFF"/>
                  </a:solidFill>
                </a:uFill>
                <a:latin typeface="Calibri"/>
                <a:cs typeface="Calibri"/>
                <a:hlinkClick r:id="rId3"/>
              </a:rPr>
              <a:t> at</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the</a:t>
            </a:r>
            <a:r>
              <a:rPr sz="600" u="sng" spc="25"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hlinkClick r:id="rId3"/>
              </a:rPr>
              <a:t>DES</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Algorithm</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InfoSec</a:t>
            </a:r>
            <a:r>
              <a:rPr sz="600" u="sng" spc="25" dirty="0">
                <a:solidFill>
                  <a:srgbClr val="FFFFFF"/>
                </a:solidFill>
                <a:uFill>
                  <a:solidFill>
                    <a:srgbClr val="FFFFFF"/>
                  </a:solidFill>
                </a:uFill>
                <a:latin typeface="Calibri"/>
                <a:cs typeface="Calibri"/>
                <a:hlinkClick r:id="rId3"/>
              </a:rPr>
              <a:t> </a:t>
            </a:r>
            <a:r>
              <a:rPr sz="600" u="sng" spc="30" dirty="0">
                <a:solidFill>
                  <a:srgbClr val="FFFFFF"/>
                </a:solidFill>
                <a:uFill>
                  <a:solidFill>
                    <a:srgbClr val="FFFFFF"/>
                  </a:solidFill>
                </a:uFill>
                <a:latin typeface="Calibri"/>
                <a:cs typeface="Calibri"/>
                <a:hlinkClick r:id="rId3"/>
              </a:rPr>
              <a:t>Insights</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sectigostore.com),</a:t>
            </a:r>
            <a:r>
              <a:rPr sz="600" u="sng" spc="30"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hlinkClick r:id="rId3"/>
              </a:rPr>
              <a:t>π</a:t>
            </a:r>
            <a:r>
              <a:rPr sz="600" u="sng" spc="45" dirty="0">
                <a:solidFill>
                  <a:srgbClr val="FFFFFF"/>
                </a:solidFill>
                <a:uFill>
                  <a:solidFill>
                    <a:srgbClr val="FFFFFF"/>
                  </a:solidFill>
                </a:uFill>
                <a:latin typeface="Calibri"/>
                <a:cs typeface="Calibri"/>
              </a:rPr>
              <a:t>ρόσβαση</a:t>
            </a:r>
            <a:r>
              <a:rPr sz="600" u="sng" spc="35" dirty="0">
                <a:solidFill>
                  <a:srgbClr val="FFFFFF"/>
                </a:solidFill>
                <a:uFill>
                  <a:solidFill>
                    <a:srgbClr val="FFFFFF"/>
                  </a:solidFill>
                </a:uFill>
                <a:latin typeface="Calibri"/>
                <a:cs typeface="Calibri"/>
              </a:rPr>
              <a:t> </a:t>
            </a:r>
            <a:r>
              <a:rPr sz="600" u="sng" spc="30" dirty="0">
                <a:solidFill>
                  <a:srgbClr val="FFFFFF"/>
                </a:solidFill>
                <a:uFill>
                  <a:solidFill>
                    <a:srgbClr val="FFFFFF"/>
                  </a:solidFill>
                </a:uFill>
                <a:latin typeface="Calibri"/>
                <a:cs typeface="Calibri"/>
              </a:rPr>
              <a:t>στις</a:t>
            </a:r>
            <a:r>
              <a:rPr sz="600" spc="35" dirty="0">
                <a:solidFill>
                  <a:srgbClr val="FFFFFF"/>
                </a:solidFill>
                <a:latin typeface="Calibri"/>
                <a:cs typeface="Calibri"/>
              </a:rPr>
              <a:t> </a:t>
            </a:r>
            <a:r>
              <a:rPr sz="600" spc="40" dirty="0">
                <a:solidFill>
                  <a:srgbClr val="FFFFFF"/>
                </a:solidFill>
                <a:latin typeface="Calibri"/>
                <a:cs typeface="Calibri"/>
              </a:rPr>
              <a:t>Φεβρουαρίου</a:t>
            </a:r>
            <a:r>
              <a:rPr sz="600" spc="30" dirty="0">
                <a:solidFill>
                  <a:srgbClr val="FFFFFF"/>
                </a:solidFill>
                <a:latin typeface="Calibri"/>
                <a:cs typeface="Calibri"/>
              </a:rPr>
              <a:t> </a:t>
            </a:r>
            <a:r>
              <a:rPr sz="600" spc="45" dirty="0">
                <a:solidFill>
                  <a:srgbClr val="FFFFFF"/>
                </a:solidFill>
                <a:latin typeface="Calibri"/>
                <a:cs typeface="Calibri"/>
              </a:rPr>
              <a:t>2024</a:t>
            </a:r>
            <a:endParaRPr sz="600">
              <a:latin typeface="Calibri"/>
              <a:cs typeface="Calibri"/>
            </a:endParaRPr>
          </a:p>
        </p:txBody>
      </p:sp>
      <p:pic>
        <p:nvPicPr>
          <p:cNvPr id="11" name="object 11"/>
          <p:cNvPicPr/>
          <p:nvPr/>
        </p:nvPicPr>
        <p:blipFill>
          <a:blip r:embed="rId4" cstate="print"/>
          <a:stretch>
            <a:fillRect/>
          </a:stretch>
        </p:blipFill>
        <p:spPr>
          <a:xfrm>
            <a:off x="7549832" y="5332095"/>
            <a:ext cx="3293427" cy="611187"/>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489065" y="2912427"/>
            <a:ext cx="4021454" cy="414020"/>
          </a:xfrm>
          <a:prstGeom prst="rect">
            <a:avLst/>
          </a:prstGeom>
        </p:spPr>
        <p:txBody>
          <a:bodyPr vert="horz" wrap="square" lIns="0" tIns="12700" rIns="0" bIns="0" rtlCol="0">
            <a:spAutoFit/>
          </a:bodyPr>
          <a:lstStyle/>
          <a:p>
            <a:pPr marL="12700">
              <a:lnSpc>
                <a:spcPct val="100000"/>
              </a:lnSpc>
              <a:spcBef>
                <a:spcPts val="100"/>
              </a:spcBef>
            </a:pPr>
            <a:r>
              <a:rPr spc="200" dirty="0"/>
              <a:t>Ασύμμετρη</a:t>
            </a:r>
            <a:r>
              <a:rPr spc="150" dirty="0"/>
              <a:t> </a:t>
            </a:r>
            <a:r>
              <a:rPr spc="180" dirty="0"/>
              <a:t>κρυπτογραφία</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6033134"/>
            <a:ext cx="3246120" cy="602297"/>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57150" rIns="0" bIns="0" rtlCol="0">
            <a:spAutoFit/>
          </a:bodyPr>
          <a:lstStyle/>
          <a:p>
            <a:pPr marL="6236335" marR="5080">
              <a:lnSpc>
                <a:spcPts val="2750"/>
              </a:lnSpc>
              <a:spcBef>
                <a:spcPts val="450"/>
              </a:spcBef>
            </a:pPr>
            <a:r>
              <a:rPr spc="145" dirty="0"/>
              <a:t>Τι</a:t>
            </a:r>
            <a:r>
              <a:rPr spc="155" dirty="0"/>
              <a:t> </a:t>
            </a:r>
            <a:r>
              <a:rPr spc="130" dirty="0"/>
              <a:t>είναι</a:t>
            </a:r>
            <a:r>
              <a:rPr spc="114" dirty="0"/>
              <a:t> </a:t>
            </a:r>
            <a:r>
              <a:rPr spc="135" dirty="0"/>
              <a:t>η</a:t>
            </a:r>
            <a:r>
              <a:rPr spc="165" dirty="0"/>
              <a:t> </a:t>
            </a:r>
            <a:r>
              <a:rPr spc="185" dirty="0"/>
              <a:t>ασύμμετρη </a:t>
            </a:r>
            <a:r>
              <a:rPr spc="-625" dirty="0"/>
              <a:t> </a:t>
            </a:r>
            <a:r>
              <a:rPr spc="180" dirty="0"/>
              <a:t>κρυπτογράφηση;</a:t>
            </a:r>
          </a:p>
        </p:txBody>
      </p:sp>
      <p:sp>
        <p:nvSpPr>
          <p:cNvPr id="9" name="object 9"/>
          <p:cNvSpPr txBox="1"/>
          <p:nvPr/>
        </p:nvSpPr>
        <p:spPr>
          <a:xfrm>
            <a:off x="5600700" y="1352867"/>
            <a:ext cx="6603365" cy="4202430"/>
          </a:xfrm>
          <a:prstGeom prst="rect">
            <a:avLst/>
          </a:prstGeom>
        </p:spPr>
        <p:txBody>
          <a:bodyPr vert="horz" wrap="square" lIns="0" tIns="12700" rIns="0" bIns="0" rtlCol="0">
            <a:spAutoFit/>
          </a:bodyPr>
          <a:lstStyle/>
          <a:p>
            <a:pPr marL="299720" marR="248285" indent="-287020" algn="just">
              <a:lnSpc>
                <a:spcPct val="100000"/>
              </a:lnSpc>
              <a:spcBef>
                <a:spcPts val="100"/>
              </a:spcBef>
              <a:buSzPct val="128000"/>
              <a:buFont typeface="MS Gothic"/>
              <a:buChar char="▪"/>
              <a:tabLst>
                <a:tab pos="299720" algn="l"/>
              </a:tabLst>
            </a:pPr>
            <a:r>
              <a:rPr sz="1250" b="1" spc="114" dirty="0">
                <a:solidFill>
                  <a:srgbClr val="FFB800"/>
                </a:solidFill>
                <a:latin typeface="Calibri"/>
                <a:cs typeface="Calibri"/>
              </a:rPr>
              <a:t>Η</a:t>
            </a:r>
            <a:r>
              <a:rPr sz="1250" b="1" spc="120" dirty="0">
                <a:solidFill>
                  <a:srgbClr val="FFB800"/>
                </a:solidFill>
                <a:latin typeface="Calibri"/>
                <a:cs typeface="Calibri"/>
              </a:rPr>
              <a:t> </a:t>
            </a:r>
            <a:r>
              <a:rPr sz="1250" b="1" spc="95" dirty="0">
                <a:solidFill>
                  <a:srgbClr val="FFB800"/>
                </a:solidFill>
                <a:latin typeface="Calibri"/>
                <a:cs typeface="Calibri"/>
              </a:rPr>
              <a:t>ασύμμετρη</a:t>
            </a:r>
            <a:r>
              <a:rPr sz="1250" b="1" spc="100" dirty="0">
                <a:solidFill>
                  <a:srgbClr val="FFB800"/>
                </a:solidFill>
                <a:latin typeface="Calibri"/>
                <a:cs typeface="Calibri"/>
              </a:rPr>
              <a:t> </a:t>
            </a:r>
            <a:r>
              <a:rPr sz="1250" b="1" spc="90" dirty="0">
                <a:solidFill>
                  <a:srgbClr val="FFB800"/>
                </a:solidFill>
                <a:latin typeface="Calibri"/>
                <a:cs typeface="Calibri"/>
              </a:rPr>
              <a:t>κρυπτογράφηση,</a:t>
            </a:r>
            <a:r>
              <a:rPr sz="1250" b="1" spc="95" dirty="0">
                <a:solidFill>
                  <a:srgbClr val="FFB800"/>
                </a:solidFill>
                <a:latin typeface="Calibri"/>
                <a:cs typeface="Calibri"/>
              </a:rPr>
              <a:t> </a:t>
            </a:r>
            <a:r>
              <a:rPr sz="1250" b="1" spc="100" dirty="0">
                <a:solidFill>
                  <a:srgbClr val="FFB800"/>
                </a:solidFill>
                <a:latin typeface="Calibri"/>
                <a:cs typeface="Calibri"/>
              </a:rPr>
              <a:t>ή</a:t>
            </a:r>
            <a:r>
              <a:rPr sz="1250" b="1" spc="105" dirty="0">
                <a:solidFill>
                  <a:srgbClr val="FFB800"/>
                </a:solidFill>
                <a:latin typeface="Calibri"/>
                <a:cs typeface="Calibri"/>
              </a:rPr>
              <a:t> </a:t>
            </a:r>
            <a:r>
              <a:rPr sz="1250" b="1" spc="95" dirty="0">
                <a:solidFill>
                  <a:srgbClr val="FFB800"/>
                </a:solidFill>
                <a:latin typeface="Calibri"/>
                <a:cs typeface="Calibri"/>
              </a:rPr>
              <a:t>κρυπτογραφία</a:t>
            </a:r>
            <a:r>
              <a:rPr sz="1250" b="1" spc="100" dirty="0">
                <a:solidFill>
                  <a:srgbClr val="FFB800"/>
                </a:solidFill>
                <a:latin typeface="Calibri"/>
                <a:cs typeface="Calibri"/>
              </a:rPr>
              <a:t> </a:t>
            </a:r>
            <a:r>
              <a:rPr sz="1250" b="1" spc="90" dirty="0">
                <a:solidFill>
                  <a:srgbClr val="FFB800"/>
                </a:solidFill>
                <a:latin typeface="Calibri"/>
                <a:cs typeface="Calibri"/>
              </a:rPr>
              <a:t>δημόσιου</a:t>
            </a:r>
            <a:r>
              <a:rPr sz="1250" b="1" spc="95" dirty="0">
                <a:solidFill>
                  <a:srgbClr val="FFB800"/>
                </a:solidFill>
                <a:latin typeface="Calibri"/>
                <a:cs typeface="Calibri"/>
              </a:rPr>
              <a:t> </a:t>
            </a:r>
            <a:r>
              <a:rPr sz="1250" b="1" spc="75" dirty="0">
                <a:solidFill>
                  <a:srgbClr val="FFB800"/>
                </a:solidFill>
                <a:latin typeface="Calibri"/>
                <a:cs typeface="Calibri"/>
              </a:rPr>
              <a:t>κλειδιού, </a:t>
            </a:r>
            <a:r>
              <a:rPr sz="1250" b="1" spc="80" dirty="0">
                <a:solidFill>
                  <a:srgbClr val="FFB800"/>
                </a:solidFill>
                <a:latin typeface="Calibri"/>
                <a:cs typeface="Calibri"/>
              </a:rPr>
              <a:t> </a:t>
            </a:r>
            <a:r>
              <a:rPr sz="1250" spc="80" dirty="0">
                <a:solidFill>
                  <a:srgbClr val="FFFFFF"/>
                </a:solidFill>
                <a:latin typeface="Calibri"/>
                <a:cs typeface="Calibri"/>
              </a:rPr>
              <a:t>χρησιμοποιεί </a:t>
            </a:r>
            <a:r>
              <a:rPr sz="1250" spc="95" dirty="0">
                <a:solidFill>
                  <a:srgbClr val="FFFFFF"/>
                </a:solidFill>
                <a:latin typeface="Calibri"/>
                <a:cs typeface="Calibri"/>
              </a:rPr>
              <a:t>δύο </a:t>
            </a:r>
            <a:r>
              <a:rPr sz="1250" spc="75" dirty="0">
                <a:solidFill>
                  <a:srgbClr val="FFFFFF"/>
                </a:solidFill>
                <a:latin typeface="Calibri"/>
                <a:cs typeface="Calibri"/>
              </a:rPr>
              <a:t>κλειδιά </a:t>
            </a:r>
            <a:r>
              <a:rPr sz="1250" b="1" spc="55" dirty="0">
                <a:solidFill>
                  <a:srgbClr val="FFB800"/>
                </a:solidFill>
                <a:latin typeface="Calibri"/>
                <a:cs typeface="Calibri"/>
              </a:rPr>
              <a:t>- </a:t>
            </a:r>
            <a:r>
              <a:rPr sz="1250" b="1" spc="90" dirty="0">
                <a:solidFill>
                  <a:srgbClr val="FFB800"/>
                </a:solidFill>
                <a:latin typeface="Calibri"/>
                <a:cs typeface="Calibri"/>
              </a:rPr>
              <a:t>ένα </a:t>
            </a:r>
            <a:r>
              <a:rPr sz="1250" spc="90" dirty="0">
                <a:solidFill>
                  <a:srgbClr val="FFFFFF"/>
                </a:solidFill>
                <a:latin typeface="Calibri"/>
                <a:cs typeface="Calibri"/>
              </a:rPr>
              <a:t>δημόσιο </a:t>
            </a:r>
            <a:r>
              <a:rPr sz="1250" b="1" spc="70" dirty="0">
                <a:solidFill>
                  <a:srgbClr val="FFB800"/>
                </a:solidFill>
                <a:latin typeface="Calibri"/>
                <a:cs typeface="Calibri"/>
              </a:rPr>
              <a:t>κλειδί, </a:t>
            </a:r>
            <a:r>
              <a:rPr sz="1250" spc="85" dirty="0">
                <a:solidFill>
                  <a:srgbClr val="FFFFFF"/>
                </a:solidFill>
                <a:latin typeface="Calibri"/>
                <a:cs typeface="Calibri"/>
              </a:rPr>
              <a:t>το οποίο </a:t>
            </a:r>
            <a:r>
              <a:rPr sz="1250" spc="80" dirty="0">
                <a:solidFill>
                  <a:srgbClr val="FFFFFF"/>
                </a:solidFill>
                <a:latin typeface="Calibri"/>
                <a:cs typeface="Calibri"/>
              </a:rPr>
              <a:t>μοιράζεται </a:t>
            </a:r>
            <a:r>
              <a:rPr sz="1250" b="1" spc="80" dirty="0">
                <a:solidFill>
                  <a:srgbClr val="FFB800"/>
                </a:solidFill>
                <a:latin typeface="Calibri"/>
                <a:cs typeface="Calibri"/>
              </a:rPr>
              <a:t>ανοιχτά, </a:t>
            </a:r>
            <a:r>
              <a:rPr sz="1250" b="1" spc="85" dirty="0">
                <a:solidFill>
                  <a:srgbClr val="FFB800"/>
                </a:solidFill>
                <a:latin typeface="Calibri"/>
                <a:cs typeface="Calibri"/>
              </a:rPr>
              <a:t> </a:t>
            </a:r>
            <a:r>
              <a:rPr sz="1250" b="1" spc="80" dirty="0">
                <a:solidFill>
                  <a:srgbClr val="FFB800"/>
                </a:solidFill>
                <a:latin typeface="Calibri"/>
                <a:cs typeface="Calibri"/>
              </a:rPr>
              <a:t>και</a:t>
            </a:r>
            <a:r>
              <a:rPr sz="1250" b="1" spc="85" dirty="0">
                <a:solidFill>
                  <a:srgbClr val="FFB800"/>
                </a:solidFill>
                <a:latin typeface="Calibri"/>
                <a:cs typeface="Calibri"/>
              </a:rPr>
              <a:t> </a:t>
            </a:r>
            <a:r>
              <a:rPr sz="1250" b="1" spc="90" dirty="0">
                <a:solidFill>
                  <a:srgbClr val="FFB800"/>
                </a:solidFill>
                <a:latin typeface="Calibri"/>
                <a:cs typeface="Calibri"/>
              </a:rPr>
              <a:t>ένα</a:t>
            </a:r>
            <a:r>
              <a:rPr sz="1250" b="1" spc="95" dirty="0">
                <a:solidFill>
                  <a:srgbClr val="FFB800"/>
                </a:solidFill>
                <a:latin typeface="Calibri"/>
                <a:cs typeface="Calibri"/>
              </a:rPr>
              <a:t> </a:t>
            </a:r>
            <a:r>
              <a:rPr sz="1250" spc="75" dirty="0">
                <a:solidFill>
                  <a:srgbClr val="FFFFFF"/>
                </a:solidFill>
                <a:latin typeface="Calibri"/>
                <a:cs typeface="Calibri"/>
              </a:rPr>
              <a:t>ιδιωτικό</a:t>
            </a:r>
            <a:r>
              <a:rPr sz="1250" spc="80" dirty="0">
                <a:solidFill>
                  <a:srgbClr val="FFFFFF"/>
                </a:solidFill>
                <a:latin typeface="Calibri"/>
                <a:cs typeface="Calibri"/>
              </a:rPr>
              <a:t> </a:t>
            </a:r>
            <a:r>
              <a:rPr sz="1250" spc="90" dirty="0">
                <a:solidFill>
                  <a:srgbClr val="FFFFFF"/>
                </a:solidFill>
                <a:latin typeface="Calibri"/>
                <a:cs typeface="Calibri"/>
              </a:rPr>
              <a:t>κλειδί,</a:t>
            </a:r>
            <a:r>
              <a:rPr sz="1250" spc="95" dirty="0">
                <a:solidFill>
                  <a:srgbClr val="FFFFFF"/>
                </a:solidFill>
                <a:latin typeface="Calibri"/>
                <a:cs typeface="Calibri"/>
              </a:rPr>
              <a:t> </a:t>
            </a:r>
            <a:r>
              <a:rPr sz="1250" b="1" spc="85" dirty="0">
                <a:solidFill>
                  <a:srgbClr val="FFB800"/>
                </a:solidFill>
                <a:latin typeface="Calibri"/>
                <a:cs typeface="Calibri"/>
              </a:rPr>
              <a:t>το</a:t>
            </a:r>
            <a:r>
              <a:rPr sz="1250" b="1" spc="90" dirty="0">
                <a:solidFill>
                  <a:srgbClr val="FFB800"/>
                </a:solidFill>
                <a:latin typeface="Calibri"/>
                <a:cs typeface="Calibri"/>
              </a:rPr>
              <a:t> οποίο</a:t>
            </a:r>
            <a:r>
              <a:rPr sz="1250" b="1" spc="95" dirty="0">
                <a:solidFill>
                  <a:srgbClr val="FFB800"/>
                </a:solidFill>
                <a:latin typeface="Calibri"/>
                <a:cs typeface="Calibri"/>
              </a:rPr>
              <a:t> </a:t>
            </a:r>
            <a:r>
              <a:rPr sz="1250" b="1" spc="90" dirty="0">
                <a:solidFill>
                  <a:srgbClr val="FFB800"/>
                </a:solidFill>
                <a:latin typeface="Calibri"/>
                <a:cs typeface="Calibri"/>
              </a:rPr>
              <a:t>παραμένει</a:t>
            </a:r>
            <a:r>
              <a:rPr sz="1250" b="1" spc="95" dirty="0">
                <a:solidFill>
                  <a:srgbClr val="FFB800"/>
                </a:solidFill>
                <a:latin typeface="Calibri"/>
                <a:cs typeface="Calibri"/>
              </a:rPr>
              <a:t> </a:t>
            </a:r>
            <a:r>
              <a:rPr sz="1250" b="1" spc="80" dirty="0">
                <a:solidFill>
                  <a:srgbClr val="FFB800"/>
                </a:solidFill>
                <a:latin typeface="Calibri"/>
                <a:cs typeface="Calibri"/>
              </a:rPr>
              <a:t>μυστικό.</a:t>
            </a:r>
            <a:r>
              <a:rPr sz="1250" b="1" spc="85" dirty="0">
                <a:solidFill>
                  <a:srgbClr val="FFB800"/>
                </a:solidFill>
                <a:latin typeface="Calibri"/>
                <a:cs typeface="Calibri"/>
              </a:rPr>
              <a:t> </a:t>
            </a:r>
            <a:r>
              <a:rPr sz="1250" spc="95" dirty="0">
                <a:solidFill>
                  <a:srgbClr val="FFFFFF"/>
                </a:solidFill>
                <a:latin typeface="Calibri"/>
                <a:cs typeface="Calibri"/>
              </a:rPr>
              <a:t>Αυτή</a:t>
            </a:r>
            <a:r>
              <a:rPr sz="1250" spc="100" dirty="0">
                <a:solidFill>
                  <a:srgbClr val="FFFFFF"/>
                </a:solidFill>
                <a:latin typeface="Calibri"/>
                <a:cs typeface="Calibri"/>
              </a:rPr>
              <a:t> η  </a:t>
            </a:r>
            <a:r>
              <a:rPr sz="1250" spc="90" dirty="0">
                <a:solidFill>
                  <a:srgbClr val="FFFFFF"/>
                </a:solidFill>
                <a:latin typeface="Calibri"/>
                <a:cs typeface="Calibri"/>
              </a:rPr>
              <a:t>μέθοδος </a:t>
            </a:r>
            <a:r>
              <a:rPr sz="1250" spc="95" dirty="0">
                <a:solidFill>
                  <a:srgbClr val="FFFFFF"/>
                </a:solidFill>
                <a:latin typeface="Calibri"/>
                <a:cs typeface="Calibri"/>
              </a:rPr>
              <a:t> </a:t>
            </a:r>
            <a:r>
              <a:rPr sz="1250" spc="75" dirty="0">
                <a:solidFill>
                  <a:srgbClr val="FFFFFF"/>
                </a:solidFill>
                <a:latin typeface="Calibri"/>
                <a:cs typeface="Calibri"/>
              </a:rPr>
              <a:t>επιτρέπει</a:t>
            </a:r>
            <a:r>
              <a:rPr sz="1250" spc="40" dirty="0">
                <a:solidFill>
                  <a:srgbClr val="FFFFFF"/>
                </a:solidFill>
                <a:latin typeface="Calibri"/>
                <a:cs typeface="Calibri"/>
              </a:rPr>
              <a:t> </a:t>
            </a:r>
            <a:r>
              <a:rPr sz="1250" spc="85" dirty="0">
                <a:solidFill>
                  <a:srgbClr val="FFFFFF"/>
                </a:solidFill>
                <a:latin typeface="Calibri"/>
                <a:cs typeface="Calibri"/>
              </a:rPr>
              <a:t>την</a:t>
            </a:r>
            <a:r>
              <a:rPr sz="1250" spc="40" dirty="0">
                <a:solidFill>
                  <a:srgbClr val="FFFFFF"/>
                </a:solidFill>
                <a:latin typeface="Calibri"/>
                <a:cs typeface="Calibri"/>
              </a:rPr>
              <a:t> </a:t>
            </a:r>
            <a:r>
              <a:rPr sz="1250" b="1" spc="105" dirty="0">
                <a:solidFill>
                  <a:srgbClr val="FFB800"/>
                </a:solidFill>
                <a:latin typeface="Calibri"/>
                <a:cs typeface="Calibri"/>
              </a:rPr>
              <a:t>ασφαλή</a:t>
            </a:r>
            <a:r>
              <a:rPr sz="1250" b="1" spc="35" dirty="0">
                <a:solidFill>
                  <a:srgbClr val="FFB800"/>
                </a:solidFill>
                <a:latin typeface="Calibri"/>
                <a:cs typeface="Calibri"/>
              </a:rPr>
              <a:t> </a:t>
            </a:r>
            <a:r>
              <a:rPr sz="1250" b="1" spc="95" dirty="0">
                <a:solidFill>
                  <a:srgbClr val="FFB800"/>
                </a:solidFill>
                <a:latin typeface="Calibri"/>
                <a:cs typeface="Calibri"/>
              </a:rPr>
              <a:t>μετάδοση</a:t>
            </a:r>
            <a:r>
              <a:rPr sz="1250" b="1" spc="40" dirty="0">
                <a:solidFill>
                  <a:srgbClr val="FFB800"/>
                </a:solidFill>
                <a:latin typeface="Calibri"/>
                <a:cs typeface="Calibri"/>
              </a:rPr>
              <a:t> </a:t>
            </a:r>
            <a:r>
              <a:rPr sz="1250" b="1" spc="95" dirty="0">
                <a:solidFill>
                  <a:srgbClr val="FFB800"/>
                </a:solidFill>
                <a:latin typeface="Calibri"/>
                <a:cs typeface="Calibri"/>
              </a:rPr>
              <a:t>δεδομένων</a:t>
            </a:r>
            <a:r>
              <a:rPr sz="1250" b="1" spc="45" dirty="0">
                <a:solidFill>
                  <a:srgbClr val="FFB800"/>
                </a:solidFill>
                <a:latin typeface="Calibri"/>
                <a:cs typeface="Calibri"/>
              </a:rPr>
              <a:t> </a:t>
            </a:r>
            <a:r>
              <a:rPr sz="1250" spc="85" dirty="0">
                <a:solidFill>
                  <a:srgbClr val="FFFFFF"/>
                </a:solidFill>
                <a:latin typeface="Calibri"/>
                <a:cs typeface="Calibri"/>
              </a:rPr>
              <a:t>χωρίς</a:t>
            </a:r>
            <a:r>
              <a:rPr sz="1250" spc="35" dirty="0">
                <a:solidFill>
                  <a:srgbClr val="FFFFFF"/>
                </a:solidFill>
                <a:latin typeface="Calibri"/>
                <a:cs typeface="Calibri"/>
              </a:rPr>
              <a:t> </a:t>
            </a:r>
            <a:r>
              <a:rPr sz="1250" b="1" spc="85" dirty="0">
                <a:solidFill>
                  <a:srgbClr val="FFB800"/>
                </a:solidFill>
                <a:latin typeface="Calibri"/>
                <a:cs typeface="Calibri"/>
              </a:rPr>
              <a:t>κοινό</a:t>
            </a:r>
            <a:r>
              <a:rPr sz="1250" b="1" spc="40" dirty="0">
                <a:solidFill>
                  <a:srgbClr val="FFB800"/>
                </a:solidFill>
                <a:latin typeface="Calibri"/>
                <a:cs typeface="Calibri"/>
              </a:rPr>
              <a:t> </a:t>
            </a:r>
            <a:r>
              <a:rPr sz="1250" b="1" spc="85" dirty="0">
                <a:solidFill>
                  <a:srgbClr val="FFB800"/>
                </a:solidFill>
                <a:latin typeface="Calibri"/>
                <a:cs typeface="Calibri"/>
              </a:rPr>
              <a:t>μυστικό</a:t>
            </a:r>
            <a:r>
              <a:rPr sz="1250" b="1" spc="40" dirty="0">
                <a:solidFill>
                  <a:srgbClr val="FFB800"/>
                </a:solidFill>
                <a:latin typeface="Calibri"/>
                <a:cs typeface="Calibri"/>
              </a:rPr>
              <a:t> </a:t>
            </a:r>
            <a:r>
              <a:rPr sz="1250" b="1" spc="70" dirty="0">
                <a:solidFill>
                  <a:srgbClr val="FFB800"/>
                </a:solidFill>
                <a:latin typeface="Calibri"/>
                <a:cs typeface="Calibri"/>
              </a:rPr>
              <a:t>κλειδί.</a:t>
            </a:r>
            <a:endParaRPr sz="1250">
              <a:latin typeface="Calibri"/>
              <a:cs typeface="Calibri"/>
            </a:endParaRPr>
          </a:p>
          <a:p>
            <a:pPr marL="299720" marR="251460" indent="-287020" algn="just">
              <a:lnSpc>
                <a:spcPct val="100000"/>
              </a:lnSpc>
              <a:spcBef>
                <a:spcPts val="409"/>
              </a:spcBef>
              <a:buSzPct val="128000"/>
              <a:buFont typeface="MS Gothic"/>
              <a:buChar char="▪"/>
              <a:tabLst>
                <a:tab pos="299720" algn="l"/>
              </a:tabLst>
            </a:pPr>
            <a:r>
              <a:rPr sz="1250" spc="125" dirty="0">
                <a:solidFill>
                  <a:srgbClr val="FFFFFF"/>
                </a:solidFill>
                <a:latin typeface="Calibri"/>
                <a:cs typeface="Calibri"/>
              </a:rPr>
              <a:t>Ο</a:t>
            </a:r>
            <a:r>
              <a:rPr sz="1250" spc="130" dirty="0">
                <a:solidFill>
                  <a:srgbClr val="FFFFFF"/>
                </a:solidFill>
                <a:latin typeface="Calibri"/>
                <a:cs typeface="Calibri"/>
              </a:rPr>
              <a:t> </a:t>
            </a:r>
            <a:r>
              <a:rPr sz="1250" b="1" spc="90" dirty="0">
                <a:solidFill>
                  <a:srgbClr val="FFB800"/>
                </a:solidFill>
                <a:latin typeface="Calibri"/>
                <a:cs typeface="Calibri"/>
              </a:rPr>
              <a:t>αποστολέας</a:t>
            </a:r>
            <a:r>
              <a:rPr sz="1250" b="1" spc="95" dirty="0">
                <a:solidFill>
                  <a:srgbClr val="FFB800"/>
                </a:solidFill>
                <a:latin typeface="Calibri"/>
                <a:cs typeface="Calibri"/>
              </a:rPr>
              <a:t> </a:t>
            </a:r>
            <a:r>
              <a:rPr sz="1250" b="1" spc="85" dirty="0">
                <a:solidFill>
                  <a:srgbClr val="FFB800"/>
                </a:solidFill>
                <a:latin typeface="Calibri"/>
                <a:cs typeface="Calibri"/>
              </a:rPr>
              <a:t>χρησιμοποιεί</a:t>
            </a:r>
            <a:r>
              <a:rPr sz="1250" b="1" spc="90" dirty="0">
                <a:solidFill>
                  <a:srgbClr val="FFB800"/>
                </a:solidFill>
                <a:latin typeface="Calibri"/>
                <a:cs typeface="Calibri"/>
              </a:rPr>
              <a:t> </a:t>
            </a:r>
            <a:r>
              <a:rPr sz="1250" spc="85" dirty="0">
                <a:solidFill>
                  <a:srgbClr val="FFFFFF"/>
                </a:solidFill>
                <a:latin typeface="Calibri"/>
                <a:cs typeface="Calibri"/>
              </a:rPr>
              <a:t>το</a:t>
            </a:r>
            <a:r>
              <a:rPr sz="1250" spc="90" dirty="0">
                <a:solidFill>
                  <a:srgbClr val="FFFFFF"/>
                </a:solidFill>
                <a:latin typeface="Calibri"/>
                <a:cs typeface="Calibri"/>
              </a:rPr>
              <a:t> δημόσιο</a:t>
            </a:r>
            <a:r>
              <a:rPr sz="1250" spc="95" dirty="0">
                <a:solidFill>
                  <a:srgbClr val="FFFFFF"/>
                </a:solidFill>
                <a:latin typeface="Calibri"/>
                <a:cs typeface="Calibri"/>
              </a:rPr>
              <a:t> </a:t>
            </a:r>
            <a:r>
              <a:rPr sz="1250" b="1" spc="75" dirty="0">
                <a:solidFill>
                  <a:srgbClr val="FFB800"/>
                </a:solidFill>
                <a:latin typeface="Calibri"/>
                <a:cs typeface="Calibri"/>
              </a:rPr>
              <a:t>κλειδί</a:t>
            </a:r>
            <a:r>
              <a:rPr sz="1250" b="1" spc="80" dirty="0">
                <a:solidFill>
                  <a:srgbClr val="FFB800"/>
                </a:solidFill>
                <a:latin typeface="Calibri"/>
                <a:cs typeface="Calibri"/>
              </a:rPr>
              <a:t> </a:t>
            </a:r>
            <a:r>
              <a:rPr sz="1250" spc="90" dirty="0">
                <a:solidFill>
                  <a:srgbClr val="FFFFFF"/>
                </a:solidFill>
                <a:latin typeface="Calibri"/>
                <a:cs typeface="Calibri"/>
              </a:rPr>
              <a:t>του</a:t>
            </a:r>
            <a:r>
              <a:rPr sz="1250" spc="95" dirty="0">
                <a:solidFill>
                  <a:srgbClr val="FFFFFF"/>
                </a:solidFill>
                <a:latin typeface="Calibri"/>
                <a:cs typeface="Calibri"/>
              </a:rPr>
              <a:t> παραλήπτη</a:t>
            </a:r>
            <a:r>
              <a:rPr sz="1250" spc="100" dirty="0">
                <a:solidFill>
                  <a:srgbClr val="FFFFFF"/>
                </a:solidFill>
                <a:latin typeface="Calibri"/>
                <a:cs typeface="Calibri"/>
              </a:rPr>
              <a:t> </a:t>
            </a:r>
            <a:r>
              <a:rPr sz="1250" b="1" spc="80" dirty="0">
                <a:solidFill>
                  <a:srgbClr val="FFB800"/>
                </a:solidFill>
                <a:latin typeface="Calibri"/>
                <a:cs typeface="Calibri"/>
              </a:rPr>
              <a:t>για</a:t>
            </a:r>
            <a:r>
              <a:rPr sz="1250" b="1" spc="85" dirty="0">
                <a:solidFill>
                  <a:srgbClr val="FFB800"/>
                </a:solidFill>
                <a:latin typeface="Calibri"/>
                <a:cs typeface="Calibri"/>
              </a:rPr>
              <a:t> </a:t>
            </a:r>
            <a:r>
              <a:rPr sz="1250" spc="85" dirty="0">
                <a:solidFill>
                  <a:srgbClr val="FFFFFF"/>
                </a:solidFill>
                <a:latin typeface="Calibri"/>
                <a:cs typeface="Calibri"/>
              </a:rPr>
              <a:t>την </a:t>
            </a:r>
            <a:r>
              <a:rPr sz="1250" spc="90" dirty="0">
                <a:solidFill>
                  <a:srgbClr val="FFFFFF"/>
                </a:solidFill>
                <a:latin typeface="Calibri"/>
                <a:cs typeface="Calibri"/>
              </a:rPr>
              <a:t> </a:t>
            </a:r>
            <a:r>
              <a:rPr sz="1250" spc="95" dirty="0">
                <a:solidFill>
                  <a:srgbClr val="FFFFFF"/>
                </a:solidFill>
                <a:latin typeface="Calibri"/>
                <a:cs typeface="Calibri"/>
              </a:rPr>
              <a:t>κρυπτογράφηση </a:t>
            </a:r>
            <a:r>
              <a:rPr sz="1250" b="1" spc="95" dirty="0">
                <a:solidFill>
                  <a:srgbClr val="FFB800"/>
                </a:solidFill>
                <a:latin typeface="Calibri"/>
                <a:cs typeface="Calibri"/>
              </a:rPr>
              <a:t>των </a:t>
            </a:r>
            <a:r>
              <a:rPr sz="1250" b="1" spc="90" dirty="0">
                <a:solidFill>
                  <a:srgbClr val="FFB800"/>
                </a:solidFill>
                <a:latin typeface="Calibri"/>
                <a:cs typeface="Calibri"/>
              </a:rPr>
              <a:t>δεδομένων, </a:t>
            </a:r>
            <a:r>
              <a:rPr sz="1250" b="1" spc="100" dirty="0">
                <a:solidFill>
                  <a:srgbClr val="FFB800"/>
                </a:solidFill>
                <a:latin typeface="Calibri"/>
                <a:cs typeface="Calibri"/>
              </a:rPr>
              <a:t>ενώ </a:t>
            </a:r>
            <a:r>
              <a:rPr sz="1250" spc="95" dirty="0">
                <a:solidFill>
                  <a:srgbClr val="FFFFFF"/>
                </a:solidFill>
                <a:latin typeface="Calibri"/>
                <a:cs typeface="Calibri"/>
              </a:rPr>
              <a:t>ο </a:t>
            </a:r>
            <a:r>
              <a:rPr sz="1250" spc="90" dirty="0">
                <a:solidFill>
                  <a:srgbClr val="FFFFFF"/>
                </a:solidFill>
                <a:latin typeface="Calibri"/>
                <a:cs typeface="Calibri"/>
              </a:rPr>
              <a:t>παραλήπτης </a:t>
            </a:r>
            <a:r>
              <a:rPr sz="1250" spc="80" dirty="0">
                <a:solidFill>
                  <a:srgbClr val="FFFFFF"/>
                </a:solidFill>
                <a:latin typeface="Calibri"/>
                <a:cs typeface="Calibri"/>
              </a:rPr>
              <a:t>χρησιμοποιεί </a:t>
            </a:r>
            <a:r>
              <a:rPr sz="1250" spc="85" dirty="0">
                <a:solidFill>
                  <a:srgbClr val="FFFFFF"/>
                </a:solidFill>
                <a:latin typeface="Calibri"/>
                <a:cs typeface="Calibri"/>
              </a:rPr>
              <a:t>το </a:t>
            </a:r>
            <a:r>
              <a:rPr sz="1250" spc="75" dirty="0">
                <a:solidFill>
                  <a:srgbClr val="FFFFFF"/>
                </a:solidFill>
                <a:latin typeface="Calibri"/>
                <a:cs typeface="Calibri"/>
              </a:rPr>
              <a:t>ιδιωτικό </a:t>
            </a:r>
            <a:r>
              <a:rPr sz="1250" spc="80" dirty="0">
                <a:solidFill>
                  <a:srgbClr val="FFFFFF"/>
                </a:solidFill>
                <a:latin typeface="Calibri"/>
                <a:cs typeface="Calibri"/>
              </a:rPr>
              <a:t> </a:t>
            </a:r>
            <a:r>
              <a:rPr sz="1250" spc="90" dirty="0">
                <a:solidFill>
                  <a:srgbClr val="FFFFFF"/>
                </a:solidFill>
                <a:latin typeface="Calibri"/>
                <a:cs typeface="Calibri"/>
              </a:rPr>
              <a:t>του</a:t>
            </a:r>
            <a:r>
              <a:rPr sz="1250" spc="95" dirty="0">
                <a:solidFill>
                  <a:srgbClr val="FFFFFF"/>
                </a:solidFill>
                <a:latin typeface="Calibri"/>
                <a:cs typeface="Calibri"/>
              </a:rPr>
              <a:t> </a:t>
            </a:r>
            <a:r>
              <a:rPr sz="1250" spc="75" dirty="0">
                <a:solidFill>
                  <a:srgbClr val="FFFFFF"/>
                </a:solidFill>
                <a:latin typeface="Calibri"/>
                <a:cs typeface="Calibri"/>
              </a:rPr>
              <a:t>κλειδί</a:t>
            </a:r>
            <a:r>
              <a:rPr sz="1250" spc="80" dirty="0">
                <a:solidFill>
                  <a:srgbClr val="FFFFFF"/>
                </a:solidFill>
                <a:latin typeface="Calibri"/>
                <a:cs typeface="Calibri"/>
              </a:rPr>
              <a:t> </a:t>
            </a:r>
            <a:r>
              <a:rPr sz="1250" b="1" spc="80" dirty="0">
                <a:solidFill>
                  <a:srgbClr val="FFB800"/>
                </a:solidFill>
                <a:latin typeface="Calibri"/>
                <a:cs typeface="Calibri"/>
              </a:rPr>
              <a:t>για</a:t>
            </a:r>
            <a:r>
              <a:rPr sz="1250" b="1" spc="445" dirty="0">
                <a:solidFill>
                  <a:srgbClr val="FFB800"/>
                </a:solidFill>
                <a:latin typeface="Calibri"/>
                <a:cs typeface="Calibri"/>
              </a:rPr>
              <a:t> </a:t>
            </a:r>
            <a:r>
              <a:rPr sz="1250" spc="85" dirty="0">
                <a:solidFill>
                  <a:srgbClr val="FFFFFF"/>
                </a:solidFill>
                <a:latin typeface="Calibri"/>
                <a:cs typeface="Calibri"/>
              </a:rPr>
              <a:t>την</a:t>
            </a:r>
            <a:r>
              <a:rPr sz="1250" spc="90" dirty="0">
                <a:solidFill>
                  <a:srgbClr val="FFFFFF"/>
                </a:solidFill>
                <a:latin typeface="Calibri"/>
                <a:cs typeface="Calibri"/>
              </a:rPr>
              <a:t> αποκρυπτογράφηση,</a:t>
            </a:r>
            <a:r>
              <a:rPr sz="1250" spc="95" dirty="0">
                <a:solidFill>
                  <a:srgbClr val="FFFFFF"/>
                </a:solidFill>
                <a:latin typeface="Calibri"/>
                <a:cs typeface="Calibri"/>
              </a:rPr>
              <a:t> </a:t>
            </a:r>
            <a:r>
              <a:rPr sz="1250" b="1" spc="85" dirty="0">
                <a:solidFill>
                  <a:srgbClr val="FFB800"/>
                </a:solidFill>
                <a:latin typeface="Calibri"/>
                <a:cs typeface="Calibri"/>
              </a:rPr>
              <a:t>εξασφαλίζοντας</a:t>
            </a:r>
            <a:r>
              <a:rPr sz="1250" b="1" spc="90" dirty="0">
                <a:solidFill>
                  <a:srgbClr val="FFB800"/>
                </a:solidFill>
                <a:latin typeface="Calibri"/>
                <a:cs typeface="Calibri"/>
              </a:rPr>
              <a:t> </a:t>
            </a:r>
            <a:r>
              <a:rPr sz="1250" spc="85" dirty="0">
                <a:solidFill>
                  <a:srgbClr val="FFFFFF"/>
                </a:solidFill>
                <a:latin typeface="Calibri"/>
                <a:cs typeface="Calibri"/>
              </a:rPr>
              <a:t>την</a:t>
            </a:r>
            <a:r>
              <a:rPr sz="1250" spc="90" dirty="0">
                <a:solidFill>
                  <a:srgbClr val="FFFFFF"/>
                </a:solidFill>
                <a:latin typeface="Calibri"/>
                <a:cs typeface="Calibri"/>
              </a:rPr>
              <a:t> </a:t>
            </a:r>
            <a:r>
              <a:rPr sz="1250" spc="100" dirty="0">
                <a:solidFill>
                  <a:srgbClr val="FFFFFF"/>
                </a:solidFill>
                <a:latin typeface="Calibri"/>
                <a:cs typeface="Calibri"/>
              </a:rPr>
              <a:t>ασφαλή </a:t>
            </a:r>
            <a:r>
              <a:rPr sz="1250" spc="105" dirty="0">
                <a:solidFill>
                  <a:srgbClr val="FFFFFF"/>
                </a:solidFill>
                <a:latin typeface="Calibri"/>
                <a:cs typeface="Calibri"/>
              </a:rPr>
              <a:t> </a:t>
            </a:r>
            <a:r>
              <a:rPr sz="1250" spc="75" dirty="0">
                <a:solidFill>
                  <a:srgbClr val="FFFFFF"/>
                </a:solidFill>
                <a:latin typeface="Calibri"/>
                <a:cs typeface="Calibri"/>
              </a:rPr>
              <a:t>επικοινωνία.</a:t>
            </a:r>
            <a:endParaRPr sz="1250">
              <a:latin typeface="Calibri"/>
              <a:cs typeface="Calibri"/>
            </a:endParaRPr>
          </a:p>
          <a:p>
            <a:pPr marL="299720" marR="247650" indent="-287020" algn="just">
              <a:lnSpc>
                <a:spcPct val="100000"/>
              </a:lnSpc>
              <a:spcBef>
                <a:spcPts val="405"/>
              </a:spcBef>
              <a:buSzPct val="128000"/>
              <a:buFont typeface="MS Gothic"/>
              <a:buChar char="▪"/>
              <a:tabLst>
                <a:tab pos="299720" algn="l"/>
              </a:tabLst>
            </a:pPr>
            <a:r>
              <a:rPr sz="1250" b="1" spc="114" dirty="0">
                <a:solidFill>
                  <a:srgbClr val="FFB800"/>
                </a:solidFill>
                <a:latin typeface="Calibri"/>
                <a:cs typeface="Calibri"/>
              </a:rPr>
              <a:t>Σε</a:t>
            </a:r>
            <a:r>
              <a:rPr sz="1250" b="1" spc="120" dirty="0">
                <a:solidFill>
                  <a:srgbClr val="FFB800"/>
                </a:solidFill>
                <a:latin typeface="Calibri"/>
                <a:cs typeface="Calibri"/>
              </a:rPr>
              <a:t> </a:t>
            </a:r>
            <a:r>
              <a:rPr sz="1250" b="1" spc="114" dirty="0">
                <a:solidFill>
                  <a:srgbClr val="FFB800"/>
                </a:solidFill>
                <a:latin typeface="Calibri"/>
                <a:cs typeface="Calibri"/>
              </a:rPr>
              <a:t>αντίθεση</a:t>
            </a:r>
            <a:r>
              <a:rPr sz="1250" b="1" spc="120" dirty="0">
                <a:solidFill>
                  <a:srgbClr val="FFB800"/>
                </a:solidFill>
                <a:latin typeface="Calibri"/>
                <a:cs typeface="Calibri"/>
              </a:rPr>
              <a:t> </a:t>
            </a:r>
            <a:r>
              <a:rPr sz="1250" b="1" spc="125" dirty="0">
                <a:solidFill>
                  <a:srgbClr val="FFB800"/>
                </a:solidFill>
                <a:latin typeface="Calibri"/>
                <a:cs typeface="Calibri"/>
              </a:rPr>
              <a:t>με</a:t>
            </a:r>
            <a:r>
              <a:rPr sz="1250" b="1" spc="130" dirty="0">
                <a:solidFill>
                  <a:srgbClr val="FFB800"/>
                </a:solidFill>
                <a:latin typeface="Calibri"/>
                <a:cs typeface="Calibri"/>
              </a:rPr>
              <a:t> </a:t>
            </a:r>
            <a:r>
              <a:rPr sz="1250" spc="114" dirty="0">
                <a:solidFill>
                  <a:srgbClr val="FFFFFF"/>
                </a:solidFill>
                <a:latin typeface="Calibri"/>
                <a:cs typeface="Calibri"/>
              </a:rPr>
              <a:t>τη</a:t>
            </a:r>
            <a:r>
              <a:rPr sz="1250" spc="120" dirty="0">
                <a:solidFill>
                  <a:srgbClr val="FFFFFF"/>
                </a:solidFill>
                <a:latin typeface="Calibri"/>
                <a:cs typeface="Calibri"/>
              </a:rPr>
              <a:t> </a:t>
            </a:r>
            <a:r>
              <a:rPr sz="1250" spc="114" dirty="0">
                <a:solidFill>
                  <a:srgbClr val="FFFFFF"/>
                </a:solidFill>
                <a:latin typeface="Calibri"/>
                <a:cs typeface="Calibri"/>
              </a:rPr>
              <a:t>συμμετρική</a:t>
            </a:r>
            <a:r>
              <a:rPr sz="1250" spc="120" dirty="0">
                <a:solidFill>
                  <a:srgbClr val="FFFFFF"/>
                </a:solidFill>
                <a:latin typeface="Calibri"/>
                <a:cs typeface="Calibri"/>
              </a:rPr>
              <a:t> κρυπτογράφηση,</a:t>
            </a:r>
            <a:r>
              <a:rPr sz="1250" spc="125" dirty="0">
                <a:solidFill>
                  <a:srgbClr val="FFFFFF"/>
                </a:solidFill>
                <a:latin typeface="Calibri"/>
                <a:cs typeface="Calibri"/>
              </a:rPr>
              <a:t> </a:t>
            </a:r>
            <a:r>
              <a:rPr sz="1250" spc="105" dirty="0">
                <a:solidFill>
                  <a:srgbClr val="FFFFFF"/>
                </a:solidFill>
                <a:latin typeface="Calibri"/>
                <a:cs typeface="Calibri"/>
              </a:rPr>
              <a:t>απαιτεί</a:t>
            </a:r>
            <a:r>
              <a:rPr sz="1250" spc="110" dirty="0">
                <a:solidFill>
                  <a:srgbClr val="FFFFFF"/>
                </a:solidFill>
                <a:latin typeface="Calibri"/>
                <a:cs typeface="Calibri"/>
              </a:rPr>
              <a:t> την</a:t>
            </a:r>
            <a:r>
              <a:rPr sz="1250" spc="114" dirty="0">
                <a:solidFill>
                  <a:srgbClr val="FFFFFF"/>
                </a:solidFill>
                <a:latin typeface="Calibri"/>
                <a:cs typeface="Calibri"/>
              </a:rPr>
              <a:t> </a:t>
            </a:r>
            <a:r>
              <a:rPr sz="1250" b="1" spc="125" dirty="0">
                <a:solidFill>
                  <a:srgbClr val="FFB800"/>
                </a:solidFill>
                <a:latin typeface="Calibri"/>
                <a:cs typeface="Calibri"/>
              </a:rPr>
              <a:t>ανταλλαγή </a:t>
            </a:r>
            <a:r>
              <a:rPr sz="1250" b="1" spc="-270" dirty="0">
                <a:solidFill>
                  <a:srgbClr val="FFB800"/>
                </a:solidFill>
                <a:latin typeface="Calibri"/>
                <a:cs typeface="Calibri"/>
              </a:rPr>
              <a:t> </a:t>
            </a:r>
            <a:r>
              <a:rPr sz="1250" b="1" spc="120" dirty="0">
                <a:solidFill>
                  <a:srgbClr val="FFB800"/>
                </a:solidFill>
                <a:latin typeface="Calibri"/>
                <a:cs typeface="Calibri"/>
              </a:rPr>
              <a:t>μυστικών</a:t>
            </a:r>
            <a:r>
              <a:rPr sz="1250" b="1" spc="125" dirty="0">
                <a:solidFill>
                  <a:srgbClr val="FFB800"/>
                </a:solidFill>
                <a:latin typeface="Calibri"/>
                <a:cs typeface="Calibri"/>
              </a:rPr>
              <a:t> </a:t>
            </a:r>
            <a:r>
              <a:rPr sz="1250" b="1" spc="105" dirty="0">
                <a:solidFill>
                  <a:srgbClr val="FFB800"/>
                </a:solidFill>
                <a:latin typeface="Calibri"/>
                <a:cs typeface="Calibri"/>
              </a:rPr>
              <a:t>κλειδιών,</a:t>
            </a:r>
            <a:r>
              <a:rPr sz="1250" b="1" spc="110" dirty="0">
                <a:solidFill>
                  <a:srgbClr val="FFB800"/>
                </a:solidFill>
                <a:latin typeface="Calibri"/>
                <a:cs typeface="Calibri"/>
              </a:rPr>
              <a:t> </a:t>
            </a:r>
            <a:r>
              <a:rPr sz="1250" b="1" spc="135" dirty="0">
                <a:solidFill>
                  <a:srgbClr val="FFB800"/>
                </a:solidFill>
                <a:latin typeface="Calibri"/>
                <a:cs typeface="Calibri"/>
              </a:rPr>
              <a:t>η</a:t>
            </a:r>
            <a:r>
              <a:rPr sz="1250" b="1" spc="140" dirty="0">
                <a:solidFill>
                  <a:srgbClr val="FFB800"/>
                </a:solidFill>
                <a:latin typeface="Calibri"/>
                <a:cs typeface="Calibri"/>
              </a:rPr>
              <a:t> </a:t>
            </a:r>
            <a:r>
              <a:rPr sz="1250" b="1" spc="130" dirty="0">
                <a:solidFill>
                  <a:srgbClr val="FFB800"/>
                </a:solidFill>
                <a:latin typeface="Calibri"/>
                <a:cs typeface="Calibri"/>
              </a:rPr>
              <a:t>ασύμμετρη</a:t>
            </a:r>
            <a:r>
              <a:rPr sz="1250" b="1" spc="135" dirty="0">
                <a:solidFill>
                  <a:srgbClr val="FFB800"/>
                </a:solidFill>
                <a:latin typeface="Calibri"/>
                <a:cs typeface="Calibri"/>
              </a:rPr>
              <a:t> </a:t>
            </a:r>
            <a:r>
              <a:rPr sz="1250" b="1" spc="130" dirty="0">
                <a:solidFill>
                  <a:srgbClr val="FFB800"/>
                </a:solidFill>
                <a:latin typeface="Calibri"/>
                <a:cs typeface="Calibri"/>
              </a:rPr>
              <a:t>κρυπτογράφηση</a:t>
            </a:r>
            <a:r>
              <a:rPr sz="1250" b="1" spc="135" dirty="0">
                <a:solidFill>
                  <a:srgbClr val="FFB800"/>
                </a:solidFill>
                <a:latin typeface="Calibri"/>
                <a:cs typeface="Calibri"/>
              </a:rPr>
              <a:t> </a:t>
            </a:r>
            <a:r>
              <a:rPr sz="1250" b="1" spc="110" dirty="0">
                <a:solidFill>
                  <a:srgbClr val="FFB800"/>
                </a:solidFill>
                <a:latin typeface="Calibri"/>
                <a:cs typeface="Calibri"/>
              </a:rPr>
              <a:t>εξαλείφει</a:t>
            </a:r>
            <a:r>
              <a:rPr sz="1250" b="1" spc="114" dirty="0">
                <a:solidFill>
                  <a:srgbClr val="FFB800"/>
                </a:solidFill>
                <a:latin typeface="Calibri"/>
                <a:cs typeface="Calibri"/>
              </a:rPr>
              <a:t> </a:t>
            </a:r>
            <a:r>
              <a:rPr sz="1250" b="1" spc="125" dirty="0">
                <a:solidFill>
                  <a:srgbClr val="FFB800"/>
                </a:solidFill>
                <a:latin typeface="Calibri"/>
                <a:cs typeface="Calibri"/>
              </a:rPr>
              <a:t>αυτή</a:t>
            </a:r>
            <a:r>
              <a:rPr sz="1250" b="1" spc="130" dirty="0">
                <a:solidFill>
                  <a:srgbClr val="FFB800"/>
                </a:solidFill>
                <a:latin typeface="Calibri"/>
                <a:cs typeface="Calibri"/>
              </a:rPr>
              <a:t> </a:t>
            </a:r>
            <a:r>
              <a:rPr sz="1250" b="1" spc="110" dirty="0">
                <a:solidFill>
                  <a:srgbClr val="FFB800"/>
                </a:solidFill>
                <a:latin typeface="Calibri"/>
                <a:cs typeface="Calibri"/>
              </a:rPr>
              <a:t>την </a:t>
            </a:r>
            <a:r>
              <a:rPr sz="1250" b="1" spc="-270" dirty="0">
                <a:solidFill>
                  <a:srgbClr val="FFB800"/>
                </a:solidFill>
                <a:latin typeface="Calibri"/>
                <a:cs typeface="Calibri"/>
              </a:rPr>
              <a:t> </a:t>
            </a:r>
            <a:r>
              <a:rPr sz="1250" b="1" spc="120" dirty="0">
                <a:solidFill>
                  <a:srgbClr val="FFB800"/>
                </a:solidFill>
                <a:latin typeface="Calibri"/>
                <a:cs typeface="Calibri"/>
              </a:rPr>
              <a:t>ανάγκη,</a:t>
            </a:r>
            <a:r>
              <a:rPr sz="1250" b="1" spc="125" dirty="0">
                <a:solidFill>
                  <a:srgbClr val="FFB800"/>
                </a:solidFill>
                <a:latin typeface="Calibri"/>
                <a:cs typeface="Calibri"/>
              </a:rPr>
              <a:t> </a:t>
            </a:r>
            <a:r>
              <a:rPr sz="1250" spc="120" dirty="0">
                <a:solidFill>
                  <a:srgbClr val="FFFFFF"/>
                </a:solidFill>
                <a:latin typeface="Calibri"/>
                <a:cs typeface="Calibri"/>
              </a:rPr>
              <a:t>απλοποιώντας</a:t>
            </a:r>
            <a:r>
              <a:rPr sz="1250" spc="125" dirty="0">
                <a:solidFill>
                  <a:srgbClr val="FFFFFF"/>
                </a:solidFill>
                <a:latin typeface="Calibri"/>
                <a:cs typeface="Calibri"/>
              </a:rPr>
              <a:t> </a:t>
            </a:r>
            <a:r>
              <a:rPr sz="1250" spc="114" dirty="0">
                <a:solidFill>
                  <a:srgbClr val="FFFFFF"/>
                </a:solidFill>
                <a:latin typeface="Calibri"/>
                <a:cs typeface="Calibri"/>
              </a:rPr>
              <a:t>τη</a:t>
            </a:r>
            <a:r>
              <a:rPr sz="1250" spc="120" dirty="0">
                <a:solidFill>
                  <a:srgbClr val="FFFFFF"/>
                </a:solidFill>
                <a:latin typeface="Calibri"/>
                <a:cs typeface="Calibri"/>
              </a:rPr>
              <a:t> </a:t>
            </a:r>
            <a:r>
              <a:rPr sz="1250" spc="105" dirty="0">
                <a:solidFill>
                  <a:srgbClr val="FFFFFF"/>
                </a:solidFill>
                <a:latin typeface="Calibri"/>
                <a:cs typeface="Calibri"/>
              </a:rPr>
              <a:t>διαδικασία,</a:t>
            </a:r>
            <a:r>
              <a:rPr sz="1250" spc="110" dirty="0">
                <a:solidFill>
                  <a:srgbClr val="FFFFFF"/>
                </a:solidFill>
                <a:latin typeface="Calibri"/>
                <a:cs typeface="Calibri"/>
              </a:rPr>
              <a:t> </a:t>
            </a:r>
            <a:r>
              <a:rPr sz="1250" spc="105" dirty="0">
                <a:solidFill>
                  <a:srgbClr val="FFFFFF"/>
                </a:solidFill>
                <a:latin typeface="Calibri"/>
                <a:cs typeface="Calibri"/>
              </a:rPr>
              <a:t>ιδίως</a:t>
            </a:r>
            <a:r>
              <a:rPr sz="1250" spc="110" dirty="0">
                <a:solidFill>
                  <a:srgbClr val="FFFFFF"/>
                </a:solidFill>
                <a:latin typeface="Calibri"/>
                <a:cs typeface="Calibri"/>
              </a:rPr>
              <a:t> </a:t>
            </a:r>
            <a:r>
              <a:rPr sz="1250" spc="114" dirty="0">
                <a:solidFill>
                  <a:srgbClr val="FFFFFF"/>
                </a:solidFill>
                <a:latin typeface="Calibri"/>
                <a:cs typeface="Calibri"/>
              </a:rPr>
              <a:t>στην</a:t>
            </a:r>
            <a:r>
              <a:rPr sz="1250" spc="120" dirty="0">
                <a:solidFill>
                  <a:srgbClr val="FFFFFF"/>
                </a:solidFill>
                <a:latin typeface="Calibri"/>
                <a:cs typeface="Calibri"/>
              </a:rPr>
              <a:t> </a:t>
            </a:r>
            <a:r>
              <a:rPr sz="1250" b="1" spc="110" dirty="0">
                <a:solidFill>
                  <a:srgbClr val="FFB800"/>
                </a:solidFill>
                <a:latin typeface="Calibri"/>
                <a:cs typeface="Calibri"/>
              </a:rPr>
              <a:t>επικοινωνία</a:t>
            </a:r>
            <a:r>
              <a:rPr sz="1250" b="1" spc="114" dirty="0">
                <a:solidFill>
                  <a:srgbClr val="FFB800"/>
                </a:solidFill>
                <a:latin typeface="Calibri"/>
                <a:cs typeface="Calibri"/>
              </a:rPr>
              <a:t> </a:t>
            </a:r>
            <a:r>
              <a:rPr sz="1250" spc="125" dirty="0">
                <a:solidFill>
                  <a:srgbClr val="FFFFFF"/>
                </a:solidFill>
                <a:latin typeface="Calibri"/>
                <a:cs typeface="Calibri"/>
              </a:rPr>
              <a:t>πολλών </a:t>
            </a:r>
            <a:r>
              <a:rPr sz="1250" spc="130" dirty="0">
                <a:solidFill>
                  <a:srgbClr val="FFFFFF"/>
                </a:solidFill>
                <a:latin typeface="Calibri"/>
                <a:cs typeface="Calibri"/>
              </a:rPr>
              <a:t> </a:t>
            </a:r>
            <a:r>
              <a:rPr sz="1250" spc="114" dirty="0">
                <a:solidFill>
                  <a:srgbClr val="FFFFFF"/>
                </a:solidFill>
                <a:latin typeface="Calibri"/>
                <a:cs typeface="Calibri"/>
              </a:rPr>
              <a:t>μερών</a:t>
            </a:r>
            <a:r>
              <a:rPr sz="1250" b="1" spc="114" dirty="0">
                <a:solidFill>
                  <a:srgbClr val="FFB800"/>
                </a:solidFill>
                <a:latin typeface="Calibri"/>
                <a:cs typeface="Calibri"/>
              </a:rPr>
              <a:t>.</a:t>
            </a:r>
            <a:endParaRPr sz="1250">
              <a:latin typeface="Calibri"/>
              <a:cs typeface="Calibri"/>
            </a:endParaRPr>
          </a:p>
          <a:p>
            <a:pPr marL="299720" indent="-286385">
              <a:lnSpc>
                <a:spcPct val="100000"/>
              </a:lnSpc>
              <a:spcBef>
                <a:spcPts val="350"/>
              </a:spcBef>
              <a:buSzPct val="128000"/>
              <a:buFont typeface="MS Gothic"/>
              <a:buChar char="▪"/>
              <a:tabLst>
                <a:tab pos="299085" algn="l"/>
                <a:tab pos="299720" algn="l"/>
              </a:tabLst>
            </a:pPr>
            <a:r>
              <a:rPr sz="1250" spc="80" dirty="0">
                <a:solidFill>
                  <a:srgbClr val="FFFFFF"/>
                </a:solidFill>
                <a:latin typeface="Calibri"/>
                <a:cs typeface="Calibri"/>
              </a:rPr>
              <a:t>Επιπλέον,</a:t>
            </a:r>
            <a:r>
              <a:rPr sz="1250" spc="45" dirty="0">
                <a:solidFill>
                  <a:srgbClr val="FFFFFF"/>
                </a:solidFill>
                <a:latin typeface="Calibri"/>
                <a:cs typeface="Calibri"/>
              </a:rPr>
              <a:t> </a:t>
            </a:r>
            <a:r>
              <a:rPr sz="1250" b="1" spc="100" dirty="0">
                <a:solidFill>
                  <a:srgbClr val="FFB800"/>
                </a:solidFill>
                <a:latin typeface="Calibri"/>
                <a:cs typeface="Calibri"/>
              </a:rPr>
              <a:t>η</a:t>
            </a:r>
            <a:r>
              <a:rPr sz="1250" b="1" spc="45" dirty="0">
                <a:solidFill>
                  <a:srgbClr val="FFB800"/>
                </a:solidFill>
                <a:latin typeface="Calibri"/>
                <a:cs typeface="Calibri"/>
              </a:rPr>
              <a:t> </a:t>
            </a:r>
            <a:r>
              <a:rPr sz="1250" b="1" spc="95" dirty="0">
                <a:solidFill>
                  <a:srgbClr val="FFB800"/>
                </a:solidFill>
                <a:latin typeface="Calibri"/>
                <a:cs typeface="Calibri"/>
              </a:rPr>
              <a:t>ασύμμετρη</a:t>
            </a:r>
            <a:r>
              <a:rPr sz="1250" b="1" spc="45" dirty="0">
                <a:solidFill>
                  <a:srgbClr val="FFB800"/>
                </a:solidFill>
                <a:latin typeface="Calibri"/>
                <a:cs typeface="Calibri"/>
              </a:rPr>
              <a:t> </a:t>
            </a:r>
            <a:r>
              <a:rPr sz="1250" b="1" spc="95" dirty="0">
                <a:solidFill>
                  <a:srgbClr val="FFB800"/>
                </a:solidFill>
                <a:latin typeface="Calibri"/>
                <a:cs typeface="Calibri"/>
              </a:rPr>
              <a:t>κρυπτογράφηση</a:t>
            </a:r>
            <a:r>
              <a:rPr sz="1250" b="1" spc="45" dirty="0">
                <a:solidFill>
                  <a:srgbClr val="FFB800"/>
                </a:solidFill>
                <a:latin typeface="Calibri"/>
                <a:cs typeface="Calibri"/>
              </a:rPr>
              <a:t> </a:t>
            </a:r>
            <a:r>
              <a:rPr sz="1250" b="1" spc="80" dirty="0">
                <a:solidFill>
                  <a:srgbClr val="FFB800"/>
                </a:solidFill>
                <a:latin typeface="Calibri"/>
                <a:cs typeface="Calibri"/>
              </a:rPr>
              <a:t>ενεργοποιεί</a:t>
            </a:r>
            <a:r>
              <a:rPr sz="1250" b="1" spc="55" dirty="0">
                <a:solidFill>
                  <a:srgbClr val="FFB800"/>
                </a:solidFill>
                <a:latin typeface="Calibri"/>
                <a:cs typeface="Calibri"/>
              </a:rPr>
              <a:t> </a:t>
            </a:r>
            <a:r>
              <a:rPr sz="1250" b="1" spc="85" dirty="0">
                <a:solidFill>
                  <a:srgbClr val="FFB800"/>
                </a:solidFill>
                <a:latin typeface="Calibri"/>
                <a:cs typeface="Calibri"/>
              </a:rPr>
              <a:t>τη</a:t>
            </a:r>
            <a:r>
              <a:rPr sz="1250" b="1" spc="45" dirty="0">
                <a:solidFill>
                  <a:srgbClr val="FFB800"/>
                </a:solidFill>
                <a:latin typeface="Calibri"/>
                <a:cs typeface="Calibri"/>
              </a:rPr>
              <a:t> </a:t>
            </a:r>
            <a:r>
              <a:rPr sz="1250" b="1" spc="85" dirty="0">
                <a:solidFill>
                  <a:srgbClr val="FFB800"/>
                </a:solidFill>
                <a:latin typeface="Calibri"/>
                <a:cs typeface="Calibri"/>
              </a:rPr>
              <a:t>δημιουργία</a:t>
            </a:r>
            <a:endParaRPr sz="1250">
              <a:latin typeface="Calibri"/>
              <a:cs typeface="Calibri"/>
            </a:endParaRPr>
          </a:p>
          <a:p>
            <a:pPr marL="299720" marR="5080" algn="just">
              <a:lnSpc>
                <a:spcPct val="127699"/>
              </a:lnSpc>
              <a:spcBef>
                <a:spcPts val="5"/>
              </a:spcBef>
            </a:pPr>
            <a:r>
              <a:rPr sz="1250" b="1" spc="95" dirty="0">
                <a:solidFill>
                  <a:srgbClr val="FFB800"/>
                </a:solidFill>
                <a:latin typeface="Calibri"/>
                <a:cs typeface="Calibri"/>
              </a:rPr>
              <a:t>ψηφιακές </a:t>
            </a:r>
            <a:r>
              <a:rPr sz="1250" b="1" spc="90" dirty="0">
                <a:solidFill>
                  <a:srgbClr val="FFB800"/>
                </a:solidFill>
                <a:latin typeface="Calibri"/>
                <a:cs typeface="Calibri"/>
              </a:rPr>
              <a:t>υπογραφές, </a:t>
            </a:r>
            <a:r>
              <a:rPr sz="1250" spc="80" dirty="0">
                <a:solidFill>
                  <a:srgbClr val="FFFFFF"/>
                </a:solidFill>
                <a:latin typeface="Calibri"/>
                <a:cs typeface="Calibri"/>
              </a:rPr>
              <a:t>ζωτικής </a:t>
            </a:r>
            <a:r>
              <a:rPr sz="1250" spc="90" dirty="0">
                <a:solidFill>
                  <a:srgbClr val="FFFFFF"/>
                </a:solidFill>
                <a:latin typeface="Calibri"/>
                <a:cs typeface="Calibri"/>
              </a:rPr>
              <a:t>σημασίας </a:t>
            </a:r>
            <a:r>
              <a:rPr sz="1250" spc="75" dirty="0">
                <a:solidFill>
                  <a:srgbClr val="FFFFFF"/>
                </a:solidFill>
                <a:latin typeface="Calibri"/>
                <a:cs typeface="Calibri"/>
              </a:rPr>
              <a:t>για </a:t>
            </a:r>
            <a:r>
              <a:rPr sz="1250" b="1" spc="85" dirty="0">
                <a:solidFill>
                  <a:srgbClr val="FFB800"/>
                </a:solidFill>
                <a:latin typeface="Calibri"/>
                <a:cs typeface="Calibri"/>
              </a:rPr>
              <a:t>την </a:t>
            </a:r>
            <a:r>
              <a:rPr sz="1250" b="1" spc="95" dirty="0">
                <a:solidFill>
                  <a:srgbClr val="FFB800"/>
                </a:solidFill>
                <a:latin typeface="Calibri"/>
                <a:cs typeface="Calibri"/>
              </a:rPr>
              <a:t>επαλήθευση </a:t>
            </a:r>
            <a:r>
              <a:rPr sz="1250" b="1" spc="75" dirty="0">
                <a:solidFill>
                  <a:srgbClr val="FFB800"/>
                </a:solidFill>
                <a:latin typeface="Calibri"/>
                <a:cs typeface="Calibri"/>
              </a:rPr>
              <a:t>της αυθεντικότητας </a:t>
            </a:r>
            <a:r>
              <a:rPr sz="1250" b="1" spc="80" dirty="0">
                <a:solidFill>
                  <a:srgbClr val="FFB800"/>
                </a:solidFill>
                <a:latin typeface="Calibri"/>
                <a:cs typeface="Calibri"/>
              </a:rPr>
              <a:t> </a:t>
            </a:r>
            <a:r>
              <a:rPr sz="1250" b="1" spc="95" dirty="0">
                <a:solidFill>
                  <a:srgbClr val="FFB800"/>
                </a:solidFill>
                <a:latin typeface="Calibri"/>
                <a:cs typeface="Calibri"/>
              </a:rPr>
              <a:t>των</a:t>
            </a:r>
            <a:r>
              <a:rPr sz="1250" b="1" spc="35" dirty="0">
                <a:solidFill>
                  <a:srgbClr val="FFB800"/>
                </a:solidFill>
                <a:latin typeface="Calibri"/>
                <a:cs typeface="Calibri"/>
              </a:rPr>
              <a:t> </a:t>
            </a:r>
            <a:r>
              <a:rPr sz="1250" b="1" spc="90" dirty="0">
                <a:solidFill>
                  <a:srgbClr val="FFB800"/>
                </a:solidFill>
                <a:latin typeface="Calibri"/>
                <a:cs typeface="Calibri"/>
              </a:rPr>
              <a:t>δεδομένων.</a:t>
            </a:r>
            <a:endParaRPr sz="1250">
              <a:latin typeface="Calibri"/>
              <a:cs typeface="Calibri"/>
            </a:endParaRPr>
          </a:p>
          <a:p>
            <a:pPr marL="299720" marR="250190" indent="-287020" algn="just">
              <a:lnSpc>
                <a:spcPct val="100000"/>
              </a:lnSpc>
              <a:spcBef>
                <a:spcPts val="475"/>
              </a:spcBef>
              <a:buSzPct val="128000"/>
              <a:buFont typeface="MS Gothic"/>
              <a:buChar char="▪"/>
              <a:tabLst>
                <a:tab pos="299720" algn="l"/>
              </a:tabLst>
            </a:pPr>
            <a:r>
              <a:rPr sz="1250" spc="114" dirty="0">
                <a:solidFill>
                  <a:srgbClr val="FFFFFF"/>
                </a:solidFill>
                <a:latin typeface="Calibri"/>
                <a:cs typeface="Calibri"/>
              </a:rPr>
              <a:t>Οι </a:t>
            </a:r>
            <a:r>
              <a:rPr sz="1250" spc="110" dirty="0">
                <a:solidFill>
                  <a:srgbClr val="FFFFFF"/>
                </a:solidFill>
                <a:latin typeface="Calibri"/>
                <a:cs typeface="Calibri"/>
              </a:rPr>
              <a:t>συνήθεις </a:t>
            </a:r>
            <a:r>
              <a:rPr sz="1250" spc="125" dirty="0">
                <a:solidFill>
                  <a:srgbClr val="FFFFFF"/>
                </a:solidFill>
                <a:latin typeface="Calibri"/>
                <a:cs typeface="Calibri"/>
              </a:rPr>
              <a:t>εφαρμογές </a:t>
            </a:r>
            <a:r>
              <a:rPr sz="1250" spc="110" dirty="0">
                <a:solidFill>
                  <a:srgbClr val="FFFFFF"/>
                </a:solidFill>
                <a:latin typeface="Calibri"/>
                <a:cs typeface="Calibri"/>
              </a:rPr>
              <a:t>της </a:t>
            </a:r>
            <a:r>
              <a:rPr sz="1250" spc="120" dirty="0">
                <a:solidFill>
                  <a:srgbClr val="FFFFFF"/>
                </a:solidFill>
                <a:latin typeface="Calibri"/>
                <a:cs typeface="Calibri"/>
              </a:rPr>
              <a:t>ασύμμετρης </a:t>
            </a:r>
            <a:r>
              <a:rPr sz="1250" spc="125" dirty="0">
                <a:solidFill>
                  <a:srgbClr val="FFFFFF"/>
                </a:solidFill>
                <a:latin typeface="Calibri"/>
                <a:cs typeface="Calibri"/>
              </a:rPr>
              <a:t>κρυπτογράφησης </a:t>
            </a:r>
            <a:r>
              <a:rPr sz="1250" spc="120" dirty="0">
                <a:solidFill>
                  <a:srgbClr val="FFFFFF"/>
                </a:solidFill>
                <a:latin typeface="Calibri"/>
                <a:cs typeface="Calibri"/>
              </a:rPr>
              <a:t>περιλαμβάνουν </a:t>
            </a:r>
            <a:r>
              <a:rPr sz="1250" spc="125" dirty="0">
                <a:solidFill>
                  <a:srgbClr val="FFFFFF"/>
                </a:solidFill>
                <a:latin typeface="Calibri"/>
                <a:cs typeface="Calibri"/>
              </a:rPr>
              <a:t> </a:t>
            </a:r>
            <a:r>
              <a:rPr sz="1250" b="1" spc="114" dirty="0">
                <a:solidFill>
                  <a:srgbClr val="FFB800"/>
                </a:solidFill>
                <a:latin typeface="Calibri"/>
                <a:cs typeface="Calibri"/>
              </a:rPr>
              <a:t>την </a:t>
            </a:r>
            <a:r>
              <a:rPr sz="1250" b="1" spc="140" dirty="0">
                <a:solidFill>
                  <a:srgbClr val="FFB800"/>
                </a:solidFill>
                <a:latin typeface="Calibri"/>
                <a:cs typeface="Calibri"/>
              </a:rPr>
              <a:t>ασφαλή </a:t>
            </a:r>
            <a:r>
              <a:rPr sz="1250" b="1" spc="114" dirty="0">
                <a:solidFill>
                  <a:srgbClr val="FFB800"/>
                </a:solidFill>
                <a:latin typeface="Calibri"/>
                <a:cs typeface="Calibri"/>
              </a:rPr>
              <a:t>διαδικτυακή </a:t>
            </a:r>
            <a:r>
              <a:rPr sz="1250" b="1" spc="110" dirty="0">
                <a:solidFill>
                  <a:srgbClr val="FFB800"/>
                </a:solidFill>
                <a:latin typeface="Calibri"/>
                <a:cs typeface="Calibri"/>
              </a:rPr>
              <a:t>επικοινωνία, </a:t>
            </a:r>
            <a:r>
              <a:rPr sz="1250" b="1" spc="85" dirty="0">
                <a:solidFill>
                  <a:srgbClr val="FFB800"/>
                </a:solidFill>
                <a:latin typeface="Calibri"/>
                <a:cs typeface="Calibri"/>
              </a:rPr>
              <a:t>τις </a:t>
            </a:r>
            <a:r>
              <a:rPr sz="1250" b="1" spc="125" dirty="0">
                <a:solidFill>
                  <a:srgbClr val="FFB800"/>
                </a:solidFill>
                <a:latin typeface="Calibri"/>
                <a:cs typeface="Calibri"/>
              </a:rPr>
              <a:t>ψηφιακές </a:t>
            </a:r>
            <a:r>
              <a:rPr sz="1250" b="1" spc="130" dirty="0">
                <a:solidFill>
                  <a:srgbClr val="FFB800"/>
                </a:solidFill>
                <a:latin typeface="Calibri"/>
                <a:cs typeface="Calibri"/>
              </a:rPr>
              <a:t>υπογραφές </a:t>
            </a:r>
            <a:r>
              <a:rPr sz="1250" b="1" spc="110" dirty="0">
                <a:solidFill>
                  <a:srgbClr val="FFB800"/>
                </a:solidFill>
                <a:latin typeface="Calibri"/>
                <a:cs typeface="Calibri"/>
              </a:rPr>
              <a:t>και την </a:t>
            </a:r>
            <a:r>
              <a:rPr sz="1250" b="1" spc="114" dirty="0">
                <a:solidFill>
                  <a:srgbClr val="FFB800"/>
                </a:solidFill>
                <a:latin typeface="Calibri"/>
                <a:cs typeface="Calibri"/>
              </a:rPr>
              <a:t> </a:t>
            </a:r>
            <a:r>
              <a:rPr sz="1250" spc="135" dirty="0">
                <a:solidFill>
                  <a:srgbClr val="FFFFFF"/>
                </a:solidFill>
                <a:latin typeface="Calibri"/>
                <a:cs typeface="Calibri"/>
              </a:rPr>
              <a:t>ασφαλή</a:t>
            </a:r>
            <a:r>
              <a:rPr sz="1250" spc="55" dirty="0">
                <a:solidFill>
                  <a:srgbClr val="FFFFFF"/>
                </a:solidFill>
                <a:latin typeface="Calibri"/>
                <a:cs typeface="Calibri"/>
              </a:rPr>
              <a:t> </a:t>
            </a:r>
            <a:r>
              <a:rPr sz="1250" b="1" spc="135" dirty="0">
                <a:solidFill>
                  <a:srgbClr val="FFB800"/>
                </a:solidFill>
                <a:latin typeface="Calibri"/>
                <a:cs typeface="Calibri"/>
              </a:rPr>
              <a:t>μεταφορά</a:t>
            </a:r>
            <a:r>
              <a:rPr sz="1250" b="1" spc="50" dirty="0">
                <a:solidFill>
                  <a:srgbClr val="FFB800"/>
                </a:solidFill>
                <a:latin typeface="Calibri"/>
                <a:cs typeface="Calibri"/>
              </a:rPr>
              <a:t> </a:t>
            </a:r>
            <a:r>
              <a:rPr sz="1250" b="1" spc="120" dirty="0">
                <a:solidFill>
                  <a:srgbClr val="FFB800"/>
                </a:solidFill>
                <a:latin typeface="Calibri"/>
                <a:cs typeface="Calibri"/>
              </a:rPr>
              <a:t>δεδομένων.</a:t>
            </a:r>
            <a:endParaRPr sz="1250">
              <a:latin typeface="Calibri"/>
              <a:cs typeface="Calibri"/>
            </a:endParaRPr>
          </a:p>
          <a:p>
            <a:pPr marL="299720" marR="248285" indent="-287020" algn="just">
              <a:lnSpc>
                <a:spcPct val="100000"/>
              </a:lnSpc>
              <a:spcBef>
                <a:spcPts val="420"/>
              </a:spcBef>
              <a:buSzPct val="128000"/>
              <a:buFont typeface="MS Gothic"/>
              <a:buChar char="▪"/>
              <a:tabLst>
                <a:tab pos="299720" algn="l"/>
              </a:tabLst>
            </a:pPr>
            <a:r>
              <a:rPr sz="1250" spc="120" dirty="0">
                <a:solidFill>
                  <a:srgbClr val="FFFFFF"/>
                </a:solidFill>
                <a:latin typeface="Calibri"/>
                <a:cs typeface="Calibri"/>
              </a:rPr>
              <a:t>Παραδείγματα αλγορίθμων ασύμμετρης </a:t>
            </a:r>
            <a:r>
              <a:rPr sz="1250" spc="125" dirty="0">
                <a:solidFill>
                  <a:srgbClr val="FFFFFF"/>
                </a:solidFill>
                <a:latin typeface="Calibri"/>
                <a:cs typeface="Calibri"/>
              </a:rPr>
              <a:t>κρυπτογράφησης </a:t>
            </a:r>
            <a:r>
              <a:rPr sz="1250" spc="95" dirty="0">
                <a:solidFill>
                  <a:srgbClr val="FFFFFF"/>
                </a:solidFill>
                <a:latin typeface="Calibri"/>
                <a:cs typeface="Calibri"/>
              </a:rPr>
              <a:t>είναι</a:t>
            </a:r>
            <a:r>
              <a:rPr sz="1250" spc="100" dirty="0">
                <a:solidFill>
                  <a:srgbClr val="FFFFFF"/>
                </a:solidFill>
                <a:latin typeface="Calibri"/>
                <a:cs typeface="Calibri"/>
              </a:rPr>
              <a:t> </a:t>
            </a:r>
            <a:r>
              <a:rPr sz="1250" b="1" spc="135" dirty="0">
                <a:solidFill>
                  <a:srgbClr val="FFB800"/>
                </a:solidFill>
                <a:latin typeface="Calibri"/>
                <a:cs typeface="Calibri"/>
              </a:rPr>
              <a:t>ο </a:t>
            </a:r>
            <a:r>
              <a:rPr sz="1250" b="1" spc="114" dirty="0">
                <a:solidFill>
                  <a:srgbClr val="FFB800"/>
                </a:solidFill>
                <a:latin typeface="Calibri"/>
                <a:cs typeface="Calibri"/>
              </a:rPr>
              <a:t>RSA, </a:t>
            </a:r>
            <a:r>
              <a:rPr sz="1250" b="1" spc="135" dirty="0">
                <a:solidFill>
                  <a:srgbClr val="FFB800"/>
                </a:solidFill>
                <a:latin typeface="Calibri"/>
                <a:cs typeface="Calibri"/>
              </a:rPr>
              <a:t>ο </a:t>
            </a:r>
            <a:r>
              <a:rPr sz="1250" b="1" spc="140" dirty="0">
                <a:solidFill>
                  <a:srgbClr val="FFB800"/>
                </a:solidFill>
                <a:latin typeface="Calibri"/>
                <a:cs typeface="Calibri"/>
              </a:rPr>
              <a:t> </a:t>
            </a:r>
            <a:r>
              <a:rPr sz="1250" b="1" spc="105" dirty="0">
                <a:solidFill>
                  <a:srgbClr val="FFB800"/>
                </a:solidFill>
                <a:latin typeface="Calibri"/>
                <a:cs typeface="Calibri"/>
              </a:rPr>
              <a:t>Diffie-Hellman</a:t>
            </a:r>
            <a:r>
              <a:rPr sz="1250" b="1" spc="50" dirty="0">
                <a:solidFill>
                  <a:srgbClr val="FFB800"/>
                </a:solidFill>
                <a:latin typeface="Calibri"/>
                <a:cs typeface="Calibri"/>
              </a:rPr>
              <a:t> </a:t>
            </a:r>
            <a:r>
              <a:rPr sz="1250" b="1" spc="110" dirty="0">
                <a:solidFill>
                  <a:srgbClr val="FFB800"/>
                </a:solidFill>
                <a:latin typeface="Calibri"/>
                <a:cs typeface="Calibri"/>
              </a:rPr>
              <a:t>και</a:t>
            </a:r>
            <a:r>
              <a:rPr sz="1250" b="1" spc="50" dirty="0">
                <a:solidFill>
                  <a:srgbClr val="FFB800"/>
                </a:solidFill>
                <a:latin typeface="Calibri"/>
                <a:cs typeface="Calibri"/>
              </a:rPr>
              <a:t> </a:t>
            </a:r>
            <a:r>
              <a:rPr sz="1250" b="1" spc="135" dirty="0">
                <a:solidFill>
                  <a:srgbClr val="FFB800"/>
                </a:solidFill>
                <a:latin typeface="Calibri"/>
                <a:cs typeface="Calibri"/>
              </a:rPr>
              <a:t>η</a:t>
            </a:r>
            <a:r>
              <a:rPr sz="1250" b="1" spc="50" dirty="0">
                <a:solidFill>
                  <a:srgbClr val="FFB800"/>
                </a:solidFill>
                <a:latin typeface="Calibri"/>
                <a:cs typeface="Calibri"/>
              </a:rPr>
              <a:t> </a:t>
            </a:r>
            <a:r>
              <a:rPr sz="1250" b="1" spc="125" dirty="0">
                <a:solidFill>
                  <a:srgbClr val="FFB800"/>
                </a:solidFill>
                <a:latin typeface="Calibri"/>
                <a:cs typeface="Calibri"/>
              </a:rPr>
              <a:t>κρυπτογραφία</a:t>
            </a:r>
            <a:r>
              <a:rPr sz="1250" b="1" spc="55" dirty="0">
                <a:solidFill>
                  <a:srgbClr val="FFB800"/>
                </a:solidFill>
                <a:latin typeface="Calibri"/>
                <a:cs typeface="Calibri"/>
              </a:rPr>
              <a:t> </a:t>
            </a:r>
            <a:r>
              <a:rPr sz="1250" spc="110" dirty="0">
                <a:solidFill>
                  <a:srgbClr val="FFFFFF"/>
                </a:solidFill>
                <a:latin typeface="Calibri"/>
                <a:cs typeface="Calibri"/>
              </a:rPr>
              <a:t>ελλειπτικών</a:t>
            </a:r>
            <a:r>
              <a:rPr sz="1250" spc="50" dirty="0">
                <a:solidFill>
                  <a:srgbClr val="FFFFFF"/>
                </a:solidFill>
                <a:latin typeface="Calibri"/>
                <a:cs typeface="Calibri"/>
              </a:rPr>
              <a:t> </a:t>
            </a:r>
            <a:r>
              <a:rPr sz="1250" b="1" spc="135" dirty="0">
                <a:solidFill>
                  <a:srgbClr val="FFB800"/>
                </a:solidFill>
                <a:latin typeface="Calibri"/>
                <a:cs typeface="Calibri"/>
              </a:rPr>
              <a:t>καμπυλών</a:t>
            </a:r>
            <a:r>
              <a:rPr sz="1250" b="1" spc="55" dirty="0">
                <a:solidFill>
                  <a:srgbClr val="FFB800"/>
                </a:solidFill>
                <a:latin typeface="Calibri"/>
                <a:cs typeface="Calibri"/>
              </a:rPr>
              <a:t> </a:t>
            </a:r>
            <a:r>
              <a:rPr sz="1250" b="1" spc="95" dirty="0">
                <a:solidFill>
                  <a:srgbClr val="FFB800"/>
                </a:solidFill>
                <a:latin typeface="Calibri"/>
                <a:cs typeface="Calibri"/>
              </a:rPr>
              <a:t>(ECC).</a:t>
            </a:r>
            <a:endParaRPr sz="1250">
              <a:latin typeface="Calibri"/>
              <a:cs typeface="Calibri"/>
            </a:endParaRPr>
          </a:p>
        </p:txBody>
      </p:sp>
      <p:pic>
        <p:nvPicPr>
          <p:cNvPr id="10" name="object 10"/>
          <p:cNvPicPr/>
          <p:nvPr/>
        </p:nvPicPr>
        <p:blipFill>
          <a:blip r:embed="rId3" cstate="print"/>
          <a:stretch>
            <a:fillRect/>
          </a:stretch>
        </p:blipFill>
        <p:spPr>
          <a:xfrm>
            <a:off x="7549832" y="5840095"/>
            <a:ext cx="3293427" cy="611187"/>
          </a:xfrm>
          <a:prstGeom prst="rect">
            <a:avLst/>
          </a:prstGeom>
        </p:spPr>
      </p:pic>
      <p:sp>
        <p:nvSpPr>
          <p:cNvPr id="11" name="object 11"/>
          <p:cNvSpPr txBox="1"/>
          <p:nvPr/>
        </p:nvSpPr>
        <p:spPr>
          <a:xfrm>
            <a:off x="143510" y="6616382"/>
            <a:ext cx="3136265" cy="101600"/>
          </a:xfrm>
          <a:prstGeom prst="rect">
            <a:avLst/>
          </a:prstGeom>
        </p:spPr>
        <p:txBody>
          <a:bodyPr vert="horz" wrap="square" lIns="0" tIns="0" rIns="0" bIns="0" rtlCol="0">
            <a:spAutoFit/>
          </a:bodyPr>
          <a:lstStyle/>
          <a:p>
            <a:pPr marL="12700">
              <a:lnSpc>
                <a:spcPts val="670"/>
              </a:lnSpc>
            </a:pPr>
            <a:r>
              <a:rPr sz="600" u="sng" spc="30" dirty="0">
                <a:solidFill>
                  <a:srgbClr val="FFFFFF"/>
                </a:solidFill>
                <a:uFill>
                  <a:solidFill>
                    <a:srgbClr val="FFFFFF"/>
                  </a:solidFill>
                </a:uFill>
                <a:latin typeface="Calibri"/>
                <a:cs typeface="Calibri"/>
                <a:hlinkClick r:id="rId4"/>
              </a:rPr>
              <a:t>Τι</a:t>
            </a:r>
            <a:r>
              <a:rPr sz="600" u="sng" spc="2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είναι</a:t>
            </a:r>
            <a:r>
              <a:rPr sz="600" u="sng" spc="25" dirty="0">
                <a:solidFill>
                  <a:srgbClr val="FFFFFF"/>
                </a:solidFill>
                <a:uFill>
                  <a:solidFill>
                    <a:srgbClr val="FFFFFF"/>
                  </a:solidFill>
                </a:uFill>
                <a:latin typeface="Calibri"/>
                <a:cs typeface="Calibri"/>
                <a:hlinkClick r:id="rId4"/>
              </a:rPr>
              <a:t> </a:t>
            </a:r>
            <a:r>
              <a:rPr sz="600" u="sng" spc="45" dirty="0">
                <a:solidFill>
                  <a:srgbClr val="FFFFFF"/>
                </a:solidFill>
                <a:uFill>
                  <a:solidFill>
                    <a:srgbClr val="FFFFFF"/>
                  </a:solidFill>
                </a:uFill>
                <a:latin typeface="Calibri"/>
                <a:cs typeface="Calibri"/>
                <a:hlinkClick r:id="rId4"/>
              </a:rPr>
              <a:t>η</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ασύμμετρη</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κρυπτογράφ</a:t>
            </a:r>
            <a:r>
              <a:rPr sz="600" u="sng" spc="40" dirty="0">
                <a:solidFill>
                  <a:srgbClr val="FFFFFF"/>
                </a:solidFill>
                <a:uFill>
                  <a:solidFill>
                    <a:srgbClr val="FFFFFF"/>
                  </a:solidFill>
                </a:uFill>
                <a:latin typeface="Calibri"/>
                <a:cs typeface="Calibri"/>
              </a:rPr>
              <a:t>ηση;</a:t>
            </a:r>
            <a:r>
              <a:rPr sz="600" u="sng" spc="25" dirty="0">
                <a:solidFill>
                  <a:srgbClr val="FFFFFF"/>
                </a:solidFill>
                <a:uFill>
                  <a:solidFill>
                    <a:srgbClr val="FFFFFF"/>
                  </a:solidFill>
                </a:uFill>
                <a:latin typeface="Calibri"/>
                <a:cs typeface="Calibri"/>
              </a:rPr>
              <a:t> -</a:t>
            </a:r>
            <a:r>
              <a:rPr sz="600" spc="30" dirty="0">
                <a:solidFill>
                  <a:srgbClr val="FFFFFF"/>
                </a:solidFill>
                <a:latin typeface="Calibri"/>
                <a:cs typeface="Calibri"/>
              </a:rPr>
              <a:t> </a:t>
            </a:r>
            <a:r>
              <a:rPr sz="600" spc="35" dirty="0">
                <a:solidFill>
                  <a:srgbClr val="FFFFFF"/>
                </a:solidFill>
                <a:latin typeface="Calibri"/>
                <a:cs typeface="Calibri"/>
              </a:rPr>
              <a:t>GeeksforGeeks,</a:t>
            </a:r>
            <a:r>
              <a:rPr sz="600" spc="20" dirty="0">
                <a:solidFill>
                  <a:srgbClr val="FFFFFF"/>
                </a:solidFill>
                <a:latin typeface="Calibri"/>
                <a:cs typeface="Calibri"/>
              </a:rPr>
              <a:t> </a:t>
            </a:r>
            <a:r>
              <a:rPr sz="600" spc="45" dirty="0">
                <a:solidFill>
                  <a:srgbClr val="FFFFFF"/>
                </a:solidFill>
                <a:latin typeface="Calibri"/>
                <a:cs typeface="Calibri"/>
              </a:rPr>
              <a:t>πρόσβαση</a:t>
            </a:r>
            <a:r>
              <a:rPr sz="600" spc="30" dirty="0">
                <a:solidFill>
                  <a:srgbClr val="FFFFFF"/>
                </a:solidFill>
                <a:latin typeface="Calibri"/>
                <a:cs typeface="Calibri"/>
              </a:rPr>
              <a:t> </a:t>
            </a:r>
            <a:r>
              <a:rPr sz="600" spc="40" dirty="0">
                <a:solidFill>
                  <a:srgbClr val="FFFFFF"/>
                </a:solidFill>
                <a:latin typeface="Calibri"/>
                <a:cs typeface="Calibri"/>
              </a:rPr>
              <a:t>Φεβρουάριος</a:t>
            </a:r>
            <a:r>
              <a:rPr sz="600" spc="5" dirty="0">
                <a:solidFill>
                  <a:srgbClr val="FFFFFF"/>
                </a:solidFill>
                <a:latin typeface="Calibri"/>
                <a:cs typeface="Calibri"/>
              </a:rPr>
              <a:t> </a:t>
            </a:r>
            <a:r>
              <a:rPr sz="600" spc="30"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209867"/>
            <a:ext cx="4542790" cy="763270"/>
          </a:xfrm>
          <a:prstGeom prst="rect">
            <a:avLst/>
          </a:prstGeom>
        </p:spPr>
        <p:txBody>
          <a:bodyPr vert="horz" wrap="square" lIns="0" tIns="57150" rIns="0" bIns="0" rtlCol="0">
            <a:spAutoFit/>
          </a:bodyPr>
          <a:lstStyle/>
          <a:p>
            <a:pPr marL="12700" marR="5080">
              <a:lnSpc>
                <a:spcPts val="2750"/>
              </a:lnSpc>
              <a:spcBef>
                <a:spcPts val="450"/>
              </a:spcBef>
            </a:pPr>
            <a:r>
              <a:rPr spc="195" dirty="0"/>
              <a:t>Πλεονεκτήματα</a:t>
            </a:r>
            <a:r>
              <a:rPr spc="210" dirty="0"/>
              <a:t> </a:t>
            </a:r>
            <a:r>
              <a:rPr spc="140" dirty="0"/>
              <a:t>της </a:t>
            </a:r>
            <a:r>
              <a:rPr spc="145" dirty="0"/>
              <a:t> </a:t>
            </a:r>
            <a:r>
              <a:rPr spc="190" dirty="0"/>
              <a:t>ασύμμετρης</a:t>
            </a:r>
            <a:r>
              <a:rPr spc="185" dirty="0"/>
              <a:t> κρυπτογράφησης</a:t>
            </a:r>
          </a:p>
        </p:txBody>
      </p:sp>
      <p:sp>
        <p:nvSpPr>
          <p:cNvPr id="9" name="object 9"/>
          <p:cNvSpPr txBox="1"/>
          <p:nvPr/>
        </p:nvSpPr>
        <p:spPr>
          <a:xfrm>
            <a:off x="5655309" y="1362709"/>
            <a:ext cx="6360795" cy="4050665"/>
          </a:xfrm>
          <a:prstGeom prst="rect">
            <a:avLst/>
          </a:prstGeom>
        </p:spPr>
        <p:txBody>
          <a:bodyPr vert="horz" wrap="square" lIns="0" tIns="12700" rIns="0" bIns="0" rtlCol="0">
            <a:spAutoFit/>
          </a:bodyPr>
          <a:lstStyle/>
          <a:p>
            <a:pPr marL="299085" marR="7620" indent="-287020" algn="just">
              <a:lnSpc>
                <a:spcPct val="100000"/>
              </a:lnSpc>
              <a:spcBef>
                <a:spcPts val="100"/>
              </a:spcBef>
              <a:buSzPct val="128571"/>
              <a:buFont typeface="MS Gothic"/>
              <a:buChar char="▪"/>
              <a:tabLst>
                <a:tab pos="298450" algn="l"/>
              </a:tabLst>
            </a:pPr>
            <a:r>
              <a:rPr sz="1050" b="1" spc="70" dirty="0">
                <a:solidFill>
                  <a:srgbClr val="FFB800"/>
                </a:solidFill>
                <a:latin typeface="Calibri"/>
                <a:cs typeface="Calibri"/>
              </a:rPr>
              <a:t>Ενισχυμένη</a:t>
            </a:r>
            <a:r>
              <a:rPr sz="1050" b="1" spc="75" dirty="0">
                <a:solidFill>
                  <a:srgbClr val="FFB800"/>
                </a:solidFill>
                <a:latin typeface="Calibri"/>
                <a:cs typeface="Calibri"/>
              </a:rPr>
              <a:t> ασφάλεια:</a:t>
            </a:r>
            <a:r>
              <a:rPr sz="1050" b="1" spc="80" dirty="0">
                <a:solidFill>
                  <a:srgbClr val="FFB800"/>
                </a:solidFill>
                <a:latin typeface="Calibri"/>
                <a:cs typeface="Calibri"/>
              </a:rPr>
              <a:t> </a:t>
            </a:r>
            <a:r>
              <a:rPr sz="1050" b="1" spc="70" dirty="0">
                <a:solidFill>
                  <a:srgbClr val="FFB800"/>
                </a:solidFill>
                <a:latin typeface="Calibri"/>
                <a:cs typeface="Calibri"/>
              </a:rPr>
              <a:t>Σε</a:t>
            </a:r>
            <a:r>
              <a:rPr sz="1050" b="1" spc="75" dirty="0">
                <a:solidFill>
                  <a:srgbClr val="FFB800"/>
                </a:solidFill>
                <a:latin typeface="Calibri"/>
                <a:cs typeface="Calibri"/>
              </a:rPr>
              <a:t> </a:t>
            </a:r>
            <a:r>
              <a:rPr sz="1050" b="1" spc="70" dirty="0">
                <a:solidFill>
                  <a:srgbClr val="FFB800"/>
                </a:solidFill>
                <a:latin typeface="Calibri"/>
                <a:cs typeface="Calibri"/>
              </a:rPr>
              <a:t>αντίθεση</a:t>
            </a:r>
            <a:r>
              <a:rPr sz="1050" b="1" spc="75" dirty="0">
                <a:solidFill>
                  <a:srgbClr val="FFB800"/>
                </a:solidFill>
                <a:latin typeface="Calibri"/>
                <a:cs typeface="Calibri"/>
              </a:rPr>
              <a:t> </a:t>
            </a:r>
            <a:r>
              <a:rPr sz="1050" b="1" spc="80" dirty="0">
                <a:solidFill>
                  <a:srgbClr val="FFB800"/>
                </a:solidFill>
                <a:latin typeface="Calibri"/>
                <a:cs typeface="Calibri"/>
              </a:rPr>
              <a:t>με</a:t>
            </a:r>
            <a:r>
              <a:rPr sz="1050" b="1" spc="85" dirty="0">
                <a:solidFill>
                  <a:srgbClr val="FFB800"/>
                </a:solidFill>
                <a:latin typeface="Calibri"/>
                <a:cs typeface="Calibri"/>
              </a:rPr>
              <a:t> </a:t>
            </a:r>
            <a:r>
              <a:rPr sz="1050" b="1" spc="70" dirty="0">
                <a:solidFill>
                  <a:srgbClr val="FFB800"/>
                </a:solidFill>
                <a:latin typeface="Calibri"/>
                <a:cs typeface="Calibri"/>
              </a:rPr>
              <a:t>τη</a:t>
            </a:r>
            <a:r>
              <a:rPr sz="1050" b="1" spc="75" dirty="0">
                <a:solidFill>
                  <a:srgbClr val="FFB800"/>
                </a:solidFill>
                <a:latin typeface="Calibri"/>
                <a:cs typeface="Calibri"/>
              </a:rPr>
              <a:t> συμμετρική</a:t>
            </a:r>
            <a:r>
              <a:rPr sz="1050" b="1" spc="80" dirty="0">
                <a:solidFill>
                  <a:srgbClr val="FFB800"/>
                </a:solidFill>
                <a:latin typeface="Calibri"/>
                <a:cs typeface="Calibri"/>
              </a:rPr>
              <a:t> κρυπτογράφηση,</a:t>
            </a:r>
            <a:r>
              <a:rPr sz="1050" b="1" spc="85" dirty="0">
                <a:solidFill>
                  <a:srgbClr val="FFB800"/>
                </a:solidFill>
                <a:latin typeface="Calibri"/>
                <a:cs typeface="Calibri"/>
              </a:rPr>
              <a:t> </a:t>
            </a:r>
            <a:r>
              <a:rPr sz="1050" spc="80" dirty="0">
                <a:solidFill>
                  <a:srgbClr val="FFFFFF"/>
                </a:solidFill>
                <a:latin typeface="Calibri"/>
                <a:cs typeface="Calibri"/>
              </a:rPr>
              <a:t>όπου</a:t>
            </a:r>
            <a:r>
              <a:rPr sz="1050" spc="85" dirty="0">
                <a:solidFill>
                  <a:srgbClr val="FFFFFF"/>
                </a:solidFill>
                <a:latin typeface="Calibri"/>
                <a:cs typeface="Calibri"/>
              </a:rPr>
              <a:t> </a:t>
            </a:r>
            <a:r>
              <a:rPr sz="1050" spc="75" dirty="0">
                <a:solidFill>
                  <a:srgbClr val="FFFFFF"/>
                </a:solidFill>
                <a:latin typeface="Calibri"/>
                <a:cs typeface="Calibri"/>
              </a:rPr>
              <a:t>ένα</a:t>
            </a:r>
            <a:r>
              <a:rPr sz="1050" spc="80" dirty="0">
                <a:solidFill>
                  <a:srgbClr val="FFFFFF"/>
                </a:solidFill>
                <a:latin typeface="Calibri"/>
                <a:cs typeface="Calibri"/>
              </a:rPr>
              <a:t> </a:t>
            </a:r>
            <a:r>
              <a:rPr sz="1050" b="1" spc="60" dirty="0">
                <a:solidFill>
                  <a:srgbClr val="FFB800"/>
                </a:solidFill>
                <a:latin typeface="Calibri"/>
                <a:cs typeface="Calibri"/>
              </a:rPr>
              <a:t>κλειδί </a:t>
            </a:r>
            <a:r>
              <a:rPr sz="1050" b="1" spc="-225" dirty="0">
                <a:solidFill>
                  <a:srgbClr val="FFB800"/>
                </a:solidFill>
                <a:latin typeface="Calibri"/>
                <a:cs typeface="Calibri"/>
              </a:rPr>
              <a:t> </a:t>
            </a:r>
            <a:r>
              <a:rPr sz="1050" spc="65" dirty="0">
                <a:solidFill>
                  <a:srgbClr val="FFFFFF"/>
                </a:solidFill>
                <a:latin typeface="Calibri"/>
                <a:cs typeface="Calibri"/>
              </a:rPr>
              <a:t>χρησιμοποιείται</a:t>
            </a:r>
            <a:r>
              <a:rPr sz="1050" spc="70" dirty="0">
                <a:solidFill>
                  <a:srgbClr val="FFFFFF"/>
                </a:solidFill>
                <a:latin typeface="Calibri"/>
                <a:cs typeface="Calibri"/>
              </a:rPr>
              <a:t> </a:t>
            </a:r>
            <a:r>
              <a:rPr sz="1050" spc="75" dirty="0">
                <a:solidFill>
                  <a:srgbClr val="FFFFFF"/>
                </a:solidFill>
                <a:latin typeface="Calibri"/>
                <a:cs typeface="Calibri"/>
              </a:rPr>
              <a:t>τόσο</a:t>
            </a:r>
            <a:r>
              <a:rPr sz="1050" spc="80" dirty="0">
                <a:solidFill>
                  <a:srgbClr val="FFFFFF"/>
                </a:solidFill>
                <a:latin typeface="Calibri"/>
                <a:cs typeface="Calibri"/>
              </a:rPr>
              <a:t> </a:t>
            </a:r>
            <a:r>
              <a:rPr sz="1050" spc="65" dirty="0">
                <a:solidFill>
                  <a:srgbClr val="FFFFFF"/>
                </a:solidFill>
                <a:latin typeface="Calibri"/>
                <a:cs typeface="Calibri"/>
              </a:rPr>
              <a:t>για</a:t>
            </a:r>
            <a:r>
              <a:rPr sz="1050" spc="70" dirty="0">
                <a:solidFill>
                  <a:srgbClr val="FFFFFF"/>
                </a:solidFill>
                <a:latin typeface="Calibri"/>
                <a:cs typeface="Calibri"/>
              </a:rPr>
              <a:t> </a:t>
            </a:r>
            <a:r>
              <a:rPr sz="1050" b="1" spc="70" dirty="0">
                <a:solidFill>
                  <a:srgbClr val="FFB800"/>
                </a:solidFill>
                <a:latin typeface="Calibri"/>
                <a:cs typeface="Calibri"/>
              </a:rPr>
              <a:t>την</a:t>
            </a:r>
            <a:r>
              <a:rPr sz="1050" b="1" spc="75" dirty="0">
                <a:solidFill>
                  <a:srgbClr val="FFB800"/>
                </a:solidFill>
                <a:latin typeface="Calibri"/>
                <a:cs typeface="Calibri"/>
              </a:rPr>
              <a:t> </a:t>
            </a:r>
            <a:r>
              <a:rPr sz="1050" b="1" spc="80" dirty="0">
                <a:solidFill>
                  <a:srgbClr val="FFB800"/>
                </a:solidFill>
                <a:latin typeface="Calibri"/>
                <a:cs typeface="Calibri"/>
              </a:rPr>
              <a:t>κρυπτογράφηση</a:t>
            </a:r>
            <a:r>
              <a:rPr sz="1050" b="1" spc="85" dirty="0">
                <a:solidFill>
                  <a:srgbClr val="FFB800"/>
                </a:solidFill>
                <a:latin typeface="Calibri"/>
                <a:cs typeface="Calibri"/>
              </a:rPr>
              <a:t> </a:t>
            </a:r>
            <a:r>
              <a:rPr sz="1050" b="1" spc="80" dirty="0">
                <a:solidFill>
                  <a:srgbClr val="FFB800"/>
                </a:solidFill>
                <a:latin typeface="Calibri"/>
                <a:cs typeface="Calibri"/>
              </a:rPr>
              <a:t>όσο</a:t>
            </a:r>
            <a:r>
              <a:rPr sz="1050" b="1" spc="85" dirty="0">
                <a:solidFill>
                  <a:srgbClr val="FFB800"/>
                </a:solidFill>
                <a:latin typeface="Calibri"/>
                <a:cs typeface="Calibri"/>
              </a:rPr>
              <a:t> </a:t>
            </a:r>
            <a:r>
              <a:rPr sz="1050" b="1" spc="70" dirty="0">
                <a:solidFill>
                  <a:srgbClr val="FFB800"/>
                </a:solidFill>
                <a:latin typeface="Calibri"/>
                <a:cs typeface="Calibri"/>
              </a:rPr>
              <a:t>και</a:t>
            </a:r>
            <a:r>
              <a:rPr sz="1050" b="1" spc="75" dirty="0">
                <a:solidFill>
                  <a:srgbClr val="FFB800"/>
                </a:solidFill>
                <a:latin typeface="Calibri"/>
                <a:cs typeface="Calibri"/>
              </a:rPr>
              <a:t> </a:t>
            </a:r>
            <a:r>
              <a:rPr sz="1050" spc="65" dirty="0">
                <a:solidFill>
                  <a:srgbClr val="FFFFFF"/>
                </a:solidFill>
                <a:latin typeface="Calibri"/>
                <a:cs typeface="Calibri"/>
              </a:rPr>
              <a:t>για</a:t>
            </a:r>
            <a:r>
              <a:rPr sz="1050" spc="70" dirty="0">
                <a:solidFill>
                  <a:srgbClr val="FFFFFF"/>
                </a:solidFill>
                <a:latin typeface="Calibri"/>
                <a:cs typeface="Calibri"/>
              </a:rPr>
              <a:t> </a:t>
            </a:r>
            <a:r>
              <a:rPr sz="1050" b="1" spc="70" dirty="0">
                <a:solidFill>
                  <a:srgbClr val="FFB800"/>
                </a:solidFill>
                <a:latin typeface="Calibri"/>
                <a:cs typeface="Calibri"/>
              </a:rPr>
              <a:t>την</a:t>
            </a:r>
            <a:r>
              <a:rPr sz="1050" b="1" spc="75" dirty="0">
                <a:solidFill>
                  <a:srgbClr val="FFB800"/>
                </a:solidFill>
                <a:latin typeface="Calibri"/>
                <a:cs typeface="Calibri"/>
              </a:rPr>
              <a:t> </a:t>
            </a:r>
            <a:r>
              <a:rPr sz="1050" b="1" spc="80" dirty="0">
                <a:solidFill>
                  <a:srgbClr val="FFB800"/>
                </a:solidFill>
                <a:latin typeface="Calibri"/>
                <a:cs typeface="Calibri"/>
              </a:rPr>
              <a:t>αποκρυπτογράφηση,</a:t>
            </a:r>
            <a:r>
              <a:rPr sz="1050" b="1" spc="85" dirty="0">
                <a:solidFill>
                  <a:srgbClr val="FFB800"/>
                </a:solidFill>
                <a:latin typeface="Calibri"/>
                <a:cs typeface="Calibri"/>
              </a:rPr>
              <a:t> </a:t>
            </a:r>
            <a:r>
              <a:rPr sz="1050" spc="85" dirty="0">
                <a:solidFill>
                  <a:srgbClr val="FFFFFF"/>
                </a:solidFill>
                <a:latin typeface="Calibri"/>
                <a:cs typeface="Calibri"/>
              </a:rPr>
              <a:t>η </a:t>
            </a:r>
            <a:r>
              <a:rPr sz="1050" spc="90" dirty="0">
                <a:solidFill>
                  <a:srgbClr val="FFFFFF"/>
                </a:solidFill>
                <a:latin typeface="Calibri"/>
                <a:cs typeface="Calibri"/>
              </a:rPr>
              <a:t> </a:t>
            </a:r>
            <a:r>
              <a:rPr sz="1050" spc="75" dirty="0">
                <a:solidFill>
                  <a:srgbClr val="FFFFFF"/>
                </a:solidFill>
                <a:latin typeface="Calibri"/>
                <a:cs typeface="Calibri"/>
              </a:rPr>
              <a:t>ασύμμετρη</a:t>
            </a:r>
            <a:r>
              <a:rPr sz="1050" spc="80" dirty="0">
                <a:solidFill>
                  <a:srgbClr val="FFFFFF"/>
                </a:solidFill>
                <a:latin typeface="Calibri"/>
                <a:cs typeface="Calibri"/>
              </a:rPr>
              <a:t> κρυπτογράφηση</a:t>
            </a:r>
            <a:r>
              <a:rPr sz="1050" spc="85" dirty="0">
                <a:solidFill>
                  <a:srgbClr val="FFFFFF"/>
                </a:solidFill>
                <a:latin typeface="Calibri"/>
                <a:cs typeface="Calibri"/>
              </a:rPr>
              <a:t> </a:t>
            </a:r>
            <a:r>
              <a:rPr sz="1050" spc="65" dirty="0">
                <a:solidFill>
                  <a:srgbClr val="FFFFFF"/>
                </a:solidFill>
                <a:latin typeface="Calibri"/>
                <a:cs typeface="Calibri"/>
              </a:rPr>
              <a:t>χρησιμοποιεί</a:t>
            </a:r>
            <a:r>
              <a:rPr sz="1050" spc="70" dirty="0">
                <a:solidFill>
                  <a:srgbClr val="FFFFFF"/>
                </a:solidFill>
                <a:latin typeface="Calibri"/>
                <a:cs typeface="Calibri"/>
              </a:rPr>
              <a:t> διαφορετικά</a:t>
            </a:r>
            <a:r>
              <a:rPr sz="1050" spc="75" dirty="0">
                <a:solidFill>
                  <a:srgbClr val="FFFFFF"/>
                </a:solidFill>
                <a:latin typeface="Calibri"/>
                <a:cs typeface="Calibri"/>
              </a:rPr>
              <a:t> </a:t>
            </a:r>
            <a:r>
              <a:rPr sz="1050" b="1" spc="65" dirty="0">
                <a:solidFill>
                  <a:srgbClr val="FFB800"/>
                </a:solidFill>
                <a:latin typeface="Calibri"/>
                <a:cs typeface="Calibri"/>
              </a:rPr>
              <a:t>κλειδιά</a:t>
            </a:r>
            <a:r>
              <a:rPr sz="1050" b="1" spc="70" dirty="0">
                <a:solidFill>
                  <a:srgbClr val="FFB800"/>
                </a:solidFill>
                <a:latin typeface="Calibri"/>
                <a:cs typeface="Calibri"/>
              </a:rPr>
              <a:t> </a:t>
            </a:r>
            <a:r>
              <a:rPr sz="1050" b="1" spc="65" dirty="0">
                <a:solidFill>
                  <a:srgbClr val="FFB800"/>
                </a:solidFill>
                <a:latin typeface="Calibri"/>
                <a:cs typeface="Calibri"/>
              </a:rPr>
              <a:t>για</a:t>
            </a:r>
            <a:r>
              <a:rPr sz="1050" b="1" spc="70" dirty="0">
                <a:solidFill>
                  <a:srgbClr val="FFB800"/>
                </a:solidFill>
                <a:latin typeface="Calibri"/>
                <a:cs typeface="Calibri"/>
              </a:rPr>
              <a:t> </a:t>
            </a:r>
            <a:r>
              <a:rPr sz="1050" b="1" spc="80" dirty="0">
                <a:solidFill>
                  <a:srgbClr val="FFB800"/>
                </a:solidFill>
                <a:latin typeface="Calibri"/>
                <a:cs typeface="Calibri"/>
              </a:rPr>
              <a:t>κάθε</a:t>
            </a:r>
            <a:r>
              <a:rPr sz="1050" b="1" spc="85" dirty="0">
                <a:solidFill>
                  <a:srgbClr val="FFB800"/>
                </a:solidFill>
                <a:latin typeface="Calibri"/>
                <a:cs typeface="Calibri"/>
              </a:rPr>
              <a:t> </a:t>
            </a:r>
            <a:r>
              <a:rPr sz="1050" spc="65" dirty="0">
                <a:solidFill>
                  <a:srgbClr val="FFFFFF"/>
                </a:solidFill>
                <a:latin typeface="Calibri"/>
                <a:cs typeface="Calibri"/>
              </a:rPr>
              <a:t>διαδικασία.</a:t>
            </a:r>
            <a:r>
              <a:rPr sz="1050" spc="70" dirty="0">
                <a:solidFill>
                  <a:srgbClr val="FFFFFF"/>
                </a:solidFill>
                <a:latin typeface="Calibri"/>
                <a:cs typeface="Calibri"/>
              </a:rPr>
              <a:t> </a:t>
            </a:r>
            <a:r>
              <a:rPr sz="1050" spc="80" dirty="0">
                <a:solidFill>
                  <a:srgbClr val="FFFFFF"/>
                </a:solidFill>
                <a:latin typeface="Calibri"/>
                <a:cs typeface="Calibri"/>
              </a:rPr>
              <a:t>Το </a:t>
            </a:r>
            <a:r>
              <a:rPr sz="1050" spc="85" dirty="0">
                <a:solidFill>
                  <a:srgbClr val="FFFFFF"/>
                </a:solidFill>
                <a:latin typeface="Calibri"/>
                <a:cs typeface="Calibri"/>
              </a:rPr>
              <a:t> </a:t>
            </a:r>
            <a:r>
              <a:rPr sz="1050" b="1" spc="65" dirty="0">
                <a:solidFill>
                  <a:srgbClr val="FFB800"/>
                </a:solidFill>
                <a:latin typeface="Calibri"/>
                <a:cs typeface="Calibri"/>
              </a:rPr>
              <a:t>ιδιωτικό</a:t>
            </a:r>
            <a:r>
              <a:rPr sz="1050" b="1" spc="70" dirty="0">
                <a:solidFill>
                  <a:srgbClr val="FFB800"/>
                </a:solidFill>
                <a:latin typeface="Calibri"/>
                <a:cs typeface="Calibri"/>
              </a:rPr>
              <a:t> </a:t>
            </a:r>
            <a:r>
              <a:rPr sz="1050" b="1" spc="60" dirty="0">
                <a:solidFill>
                  <a:srgbClr val="FFB800"/>
                </a:solidFill>
                <a:latin typeface="Calibri"/>
                <a:cs typeface="Calibri"/>
              </a:rPr>
              <a:t>κλειδί,</a:t>
            </a:r>
            <a:r>
              <a:rPr sz="1050" b="1" spc="65" dirty="0">
                <a:solidFill>
                  <a:srgbClr val="FFB800"/>
                </a:solidFill>
                <a:latin typeface="Calibri"/>
                <a:cs typeface="Calibri"/>
              </a:rPr>
              <a:t> </a:t>
            </a:r>
            <a:r>
              <a:rPr sz="1050" b="1" spc="85" dirty="0">
                <a:solidFill>
                  <a:srgbClr val="FFB800"/>
                </a:solidFill>
                <a:latin typeface="Calibri"/>
                <a:cs typeface="Calibri"/>
              </a:rPr>
              <a:t>που</a:t>
            </a:r>
            <a:r>
              <a:rPr sz="1050" b="1" spc="90" dirty="0">
                <a:solidFill>
                  <a:srgbClr val="FFB800"/>
                </a:solidFill>
                <a:latin typeface="Calibri"/>
                <a:cs typeface="Calibri"/>
              </a:rPr>
              <a:t> </a:t>
            </a:r>
            <a:r>
              <a:rPr sz="1050" b="1" spc="65" dirty="0">
                <a:solidFill>
                  <a:srgbClr val="FFB800"/>
                </a:solidFill>
                <a:latin typeface="Calibri"/>
                <a:cs typeface="Calibri"/>
              </a:rPr>
              <a:t>χρησιμοποιείται</a:t>
            </a:r>
            <a:r>
              <a:rPr sz="1050" b="1" spc="70" dirty="0">
                <a:solidFill>
                  <a:srgbClr val="FFB800"/>
                </a:solidFill>
                <a:latin typeface="Calibri"/>
                <a:cs typeface="Calibri"/>
              </a:rPr>
              <a:t> </a:t>
            </a:r>
            <a:r>
              <a:rPr sz="1050" spc="65" dirty="0">
                <a:solidFill>
                  <a:srgbClr val="FFFFFF"/>
                </a:solidFill>
                <a:latin typeface="Calibri"/>
                <a:cs typeface="Calibri"/>
              </a:rPr>
              <a:t>για</a:t>
            </a:r>
            <a:r>
              <a:rPr sz="1050" spc="70" dirty="0">
                <a:solidFill>
                  <a:srgbClr val="FFFFFF"/>
                </a:solidFill>
                <a:latin typeface="Calibri"/>
                <a:cs typeface="Calibri"/>
              </a:rPr>
              <a:t> </a:t>
            </a:r>
            <a:r>
              <a:rPr sz="1050" b="1" spc="70" dirty="0">
                <a:solidFill>
                  <a:srgbClr val="FFB800"/>
                </a:solidFill>
                <a:latin typeface="Calibri"/>
                <a:cs typeface="Calibri"/>
              </a:rPr>
              <a:t>την</a:t>
            </a:r>
            <a:r>
              <a:rPr sz="1050" b="1" spc="75" dirty="0">
                <a:solidFill>
                  <a:srgbClr val="FFB800"/>
                </a:solidFill>
                <a:latin typeface="Calibri"/>
                <a:cs typeface="Calibri"/>
              </a:rPr>
              <a:t> </a:t>
            </a:r>
            <a:r>
              <a:rPr sz="1050" b="1" spc="80" dirty="0">
                <a:solidFill>
                  <a:srgbClr val="FFB800"/>
                </a:solidFill>
                <a:latin typeface="Calibri"/>
                <a:cs typeface="Calibri"/>
              </a:rPr>
              <a:t>αποκρυπτογράφηση,</a:t>
            </a:r>
            <a:r>
              <a:rPr sz="1050" b="1" spc="85" dirty="0">
                <a:solidFill>
                  <a:srgbClr val="FFB800"/>
                </a:solidFill>
                <a:latin typeface="Calibri"/>
                <a:cs typeface="Calibri"/>
              </a:rPr>
              <a:t> </a:t>
            </a:r>
            <a:r>
              <a:rPr sz="1050" spc="70" dirty="0">
                <a:solidFill>
                  <a:srgbClr val="FFFFFF"/>
                </a:solidFill>
                <a:latin typeface="Calibri"/>
                <a:cs typeface="Calibri"/>
              </a:rPr>
              <a:t>παραμένει</a:t>
            </a:r>
            <a:r>
              <a:rPr sz="1050" spc="75" dirty="0">
                <a:solidFill>
                  <a:srgbClr val="FFFFFF"/>
                </a:solidFill>
                <a:latin typeface="Calibri"/>
                <a:cs typeface="Calibri"/>
              </a:rPr>
              <a:t> </a:t>
            </a:r>
            <a:r>
              <a:rPr sz="1050" b="1" spc="65" dirty="0">
                <a:solidFill>
                  <a:srgbClr val="FFB800"/>
                </a:solidFill>
                <a:latin typeface="Calibri"/>
                <a:cs typeface="Calibri"/>
              </a:rPr>
              <a:t>μυστικό, </a:t>
            </a:r>
            <a:r>
              <a:rPr sz="1050" b="1" spc="70" dirty="0">
                <a:solidFill>
                  <a:srgbClr val="FFB800"/>
                </a:solidFill>
                <a:latin typeface="Calibri"/>
                <a:cs typeface="Calibri"/>
              </a:rPr>
              <a:t> </a:t>
            </a:r>
            <a:r>
              <a:rPr sz="1050" spc="75" dirty="0">
                <a:solidFill>
                  <a:srgbClr val="FFFFFF"/>
                </a:solidFill>
                <a:latin typeface="Calibri"/>
                <a:cs typeface="Calibri"/>
              </a:rPr>
              <a:t>παράγοντας</a:t>
            </a:r>
            <a:r>
              <a:rPr sz="1050" spc="25" dirty="0">
                <a:solidFill>
                  <a:srgbClr val="FFFFFF"/>
                </a:solidFill>
                <a:latin typeface="Calibri"/>
                <a:cs typeface="Calibri"/>
              </a:rPr>
              <a:t> </a:t>
            </a:r>
            <a:r>
              <a:rPr sz="1050" spc="70" dirty="0">
                <a:solidFill>
                  <a:srgbClr val="FFFFFF"/>
                </a:solidFill>
                <a:latin typeface="Calibri"/>
                <a:cs typeface="Calibri"/>
              </a:rPr>
              <a:t>προκλήσεις</a:t>
            </a:r>
            <a:r>
              <a:rPr sz="1050" spc="35" dirty="0">
                <a:solidFill>
                  <a:srgbClr val="FFFFFF"/>
                </a:solidFill>
                <a:latin typeface="Calibri"/>
                <a:cs typeface="Calibri"/>
              </a:rPr>
              <a:t> </a:t>
            </a:r>
            <a:r>
              <a:rPr sz="1050" b="1" spc="65" dirty="0">
                <a:solidFill>
                  <a:srgbClr val="FFB800"/>
                </a:solidFill>
                <a:latin typeface="Calibri"/>
                <a:cs typeface="Calibri"/>
              </a:rPr>
              <a:t>για</a:t>
            </a:r>
            <a:r>
              <a:rPr sz="1050" b="1" spc="30" dirty="0">
                <a:solidFill>
                  <a:srgbClr val="FFB800"/>
                </a:solidFill>
                <a:latin typeface="Calibri"/>
                <a:cs typeface="Calibri"/>
              </a:rPr>
              <a:t> </a:t>
            </a:r>
            <a:r>
              <a:rPr sz="1050" b="1" spc="70" dirty="0">
                <a:solidFill>
                  <a:srgbClr val="FFB800"/>
                </a:solidFill>
                <a:latin typeface="Calibri"/>
                <a:cs typeface="Calibri"/>
              </a:rPr>
              <a:t>τους</a:t>
            </a:r>
            <a:r>
              <a:rPr sz="1050" b="1" spc="35" dirty="0">
                <a:solidFill>
                  <a:srgbClr val="FFB800"/>
                </a:solidFill>
                <a:latin typeface="Calibri"/>
                <a:cs typeface="Calibri"/>
              </a:rPr>
              <a:t> </a:t>
            </a:r>
            <a:r>
              <a:rPr sz="1050" b="1" spc="70" dirty="0">
                <a:solidFill>
                  <a:srgbClr val="FFB800"/>
                </a:solidFill>
                <a:latin typeface="Calibri"/>
                <a:cs typeface="Calibri"/>
              </a:rPr>
              <a:t>επιτιθέμενουςνα</a:t>
            </a:r>
            <a:r>
              <a:rPr sz="1050" b="1" spc="35" dirty="0">
                <a:solidFill>
                  <a:srgbClr val="FFB800"/>
                </a:solidFill>
                <a:latin typeface="Calibri"/>
                <a:cs typeface="Calibri"/>
              </a:rPr>
              <a:t> </a:t>
            </a:r>
            <a:r>
              <a:rPr sz="1050" b="1" spc="80" dirty="0">
                <a:solidFill>
                  <a:srgbClr val="FFB800"/>
                </a:solidFill>
                <a:latin typeface="Calibri"/>
                <a:cs typeface="Calibri"/>
              </a:rPr>
              <a:t>αποκρυπτογραφήσουν</a:t>
            </a:r>
            <a:r>
              <a:rPr sz="1050" b="1" spc="45" dirty="0">
                <a:solidFill>
                  <a:srgbClr val="FFB800"/>
                </a:solidFill>
                <a:latin typeface="Calibri"/>
                <a:cs typeface="Calibri"/>
              </a:rPr>
              <a:t> </a:t>
            </a:r>
            <a:r>
              <a:rPr sz="1050" spc="70" dirty="0">
                <a:solidFill>
                  <a:srgbClr val="FFFFFF"/>
                </a:solidFill>
                <a:latin typeface="Calibri"/>
                <a:cs typeface="Calibri"/>
              </a:rPr>
              <a:t>δεδομένα.</a:t>
            </a:r>
            <a:endParaRPr sz="1050">
              <a:latin typeface="Calibri"/>
              <a:cs typeface="Calibri"/>
            </a:endParaRPr>
          </a:p>
          <a:p>
            <a:pPr marL="299085" marR="8255" indent="-287020" algn="just">
              <a:lnSpc>
                <a:spcPct val="100000"/>
              </a:lnSpc>
              <a:spcBef>
                <a:spcPts val="370"/>
              </a:spcBef>
              <a:buSzPct val="128571"/>
              <a:buFont typeface="MS Gothic"/>
              <a:buChar char="▪"/>
              <a:tabLst>
                <a:tab pos="298450" algn="l"/>
              </a:tabLst>
            </a:pPr>
            <a:r>
              <a:rPr sz="1050" b="1" spc="75" dirty="0">
                <a:solidFill>
                  <a:srgbClr val="FFB800"/>
                </a:solidFill>
                <a:latin typeface="Calibri"/>
                <a:cs typeface="Calibri"/>
              </a:rPr>
              <a:t>Ταυτοποίηση</a:t>
            </a:r>
            <a:r>
              <a:rPr sz="1050" b="1" spc="40" dirty="0">
                <a:solidFill>
                  <a:srgbClr val="FFB800"/>
                </a:solidFill>
                <a:latin typeface="Calibri"/>
                <a:cs typeface="Calibri"/>
              </a:rPr>
              <a:t> </a:t>
            </a:r>
            <a:r>
              <a:rPr sz="1050" b="1" spc="70" dirty="0">
                <a:solidFill>
                  <a:srgbClr val="FFB800"/>
                </a:solidFill>
                <a:latin typeface="Calibri"/>
                <a:cs typeface="Calibri"/>
              </a:rPr>
              <a:t>χρήστη:</a:t>
            </a:r>
            <a:r>
              <a:rPr sz="1050" b="1" spc="40" dirty="0">
                <a:solidFill>
                  <a:srgbClr val="FFB800"/>
                </a:solidFill>
                <a:latin typeface="Calibri"/>
                <a:cs typeface="Calibri"/>
              </a:rPr>
              <a:t> </a:t>
            </a:r>
            <a:r>
              <a:rPr sz="1050" b="1" spc="100" dirty="0">
                <a:solidFill>
                  <a:srgbClr val="FFB800"/>
                </a:solidFill>
                <a:latin typeface="Calibri"/>
                <a:cs typeface="Calibri"/>
              </a:rPr>
              <a:t>Η</a:t>
            </a:r>
            <a:r>
              <a:rPr sz="1050" b="1" spc="45" dirty="0">
                <a:solidFill>
                  <a:srgbClr val="FFB800"/>
                </a:solidFill>
                <a:latin typeface="Calibri"/>
                <a:cs typeface="Calibri"/>
              </a:rPr>
              <a:t> </a:t>
            </a:r>
            <a:r>
              <a:rPr sz="1050" b="1" spc="80" dirty="0">
                <a:solidFill>
                  <a:srgbClr val="FFB800"/>
                </a:solidFill>
                <a:latin typeface="Calibri"/>
                <a:cs typeface="Calibri"/>
              </a:rPr>
              <a:t>ασύμμετρη</a:t>
            </a:r>
            <a:r>
              <a:rPr sz="1050" b="1" spc="40" dirty="0">
                <a:solidFill>
                  <a:srgbClr val="FFB800"/>
                </a:solidFill>
                <a:latin typeface="Calibri"/>
                <a:cs typeface="Calibri"/>
              </a:rPr>
              <a:t> </a:t>
            </a:r>
            <a:r>
              <a:rPr sz="1050" b="1" spc="80" dirty="0">
                <a:solidFill>
                  <a:srgbClr val="FFB800"/>
                </a:solidFill>
                <a:latin typeface="Calibri"/>
                <a:cs typeface="Calibri"/>
              </a:rPr>
              <a:t>κρυπτογράφηση</a:t>
            </a:r>
            <a:r>
              <a:rPr sz="1050" b="1" spc="50" dirty="0">
                <a:solidFill>
                  <a:srgbClr val="FFB800"/>
                </a:solidFill>
                <a:latin typeface="Calibri"/>
                <a:cs typeface="Calibri"/>
              </a:rPr>
              <a:t> </a:t>
            </a:r>
            <a:r>
              <a:rPr sz="1050" spc="65" dirty="0">
                <a:solidFill>
                  <a:srgbClr val="FFFFFF"/>
                </a:solidFill>
                <a:latin typeface="Calibri"/>
                <a:cs typeface="Calibri"/>
              </a:rPr>
              <a:t>διευκολύνει</a:t>
            </a:r>
            <a:r>
              <a:rPr sz="1050" spc="30" dirty="0">
                <a:solidFill>
                  <a:srgbClr val="FFFFFF"/>
                </a:solidFill>
                <a:latin typeface="Calibri"/>
                <a:cs typeface="Calibri"/>
              </a:rPr>
              <a:t> </a:t>
            </a:r>
            <a:r>
              <a:rPr sz="1050" b="1" spc="70" dirty="0">
                <a:solidFill>
                  <a:srgbClr val="FFB800"/>
                </a:solidFill>
                <a:latin typeface="Calibri"/>
                <a:cs typeface="Calibri"/>
              </a:rPr>
              <a:t>την</a:t>
            </a:r>
            <a:r>
              <a:rPr sz="1050" b="1" spc="40" dirty="0">
                <a:solidFill>
                  <a:srgbClr val="FFB800"/>
                </a:solidFill>
                <a:latin typeface="Calibri"/>
                <a:cs typeface="Calibri"/>
              </a:rPr>
              <a:t> </a:t>
            </a:r>
            <a:r>
              <a:rPr sz="1050" b="1" spc="80" dirty="0">
                <a:solidFill>
                  <a:srgbClr val="FFB800"/>
                </a:solidFill>
                <a:latin typeface="Calibri"/>
                <a:cs typeface="Calibri"/>
              </a:rPr>
              <a:t>επαλήθευση</a:t>
            </a:r>
            <a:r>
              <a:rPr sz="1050" b="1" spc="40" dirty="0">
                <a:solidFill>
                  <a:srgbClr val="FFB800"/>
                </a:solidFill>
                <a:latin typeface="Calibri"/>
                <a:cs typeface="Calibri"/>
              </a:rPr>
              <a:t> </a:t>
            </a:r>
            <a:r>
              <a:rPr sz="1050" b="1" spc="75" dirty="0">
                <a:solidFill>
                  <a:srgbClr val="FFB800"/>
                </a:solidFill>
                <a:latin typeface="Calibri"/>
                <a:cs typeface="Calibri"/>
              </a:rPr>
              <a:t>του</a:t>
            </a:r>
            <a:r>
              <a:rPr sz="1050" b="1" spc="35" dirty="0">
                <a:solidFill>
                  <a:srgbClr val="FFB800"/>
                </a:solidFill>
                <a:latin typeface="Calibri"/>
                <a:cs typeface="Calibri"/>
              </a:rPr>
              <a:t> </a:t>
            </a:r>
            <a:r>
              <a:rPr sz="1050" b="1" spc="75" dirty="0">
                <a:solidFill>
                  <a:srgbClr val="FFB800"/>
                </a:solidFill>
                <a:latin typeface="Calibri"/>
                <a:cs typeface="Calibri"/>
              </a:rPr>
              <a:t>χρήστη </a:t>
            </a:r>
            <a:r>
              <a:rPr sz="1050" b="1" spc="-225" dirty="0">
                <a:solidFill>
                  <a:srgbClr val="FFB800"/>
                </a:solidFill>
                <a:latin typeface="Calibri"/>
                <a:cs typeface="Calibri"/>
              </a:rPr>
              <a:t> </a:t>
            </a:r>
            <a:r>
              <a:rPr sz="1050" spc="70" dirty="0">
                <a:solidFill>
                  <a:srgbClr val="FFFFFF"/>
                </a:solidFill>
                <a:latin typeface="Calibri"/>
                <a:cs typeface="Calibri"/>
              </a:rPr>
              <a:t>επιτρέποντας στον </a:t>
            </a:r>
            <a:r>
              <a:rPr sz="1050" b="1" spc="80" dirty="0">
                <a:solidFill>
                  <a:srgbClr val="FFB800"/>
                </a:solidFill>
                <a:latin typeface="Calibri"/>
                <a:cs typeface="Calibri"/>
              </a:rPr>
              <a:t>παραλήπτη </a:t>
            </a:r>
            <a:r>
              <a:rPr sz="1050" spc="75" dirty="0">
                <a:solidFill>
                  <a:srgbClr val="FFFFFF"/>
                </a:solidFill>
                <a:latin typeface="Calibri"/>
                <a:cs typeface="Calibri"/>
              </a:rPr>
              <a:t>να επαληθεύσει </a:t>
            </a:r>
            <a:r>
              <a:rPr sz="1050" spc="70" dirty="0">
                <a:solidFill>
                  <a:srgbClr val="FFFFFF"/>
                </a:solidFill>
                <a:latin typeface="Calibri"/>
                <a:cs typeface="Calibri"/>
              </a:rPr>
              <a:t>την </a:t>
            </a:r>
            <a:r>
              <a:rPr sz="1050" b="1" spc="70" dirty="0">
                <a:solidFill>
                  <a:srgbClr val="FFB800"/>
                </a:solidFill>
                <a:latin typeface="Calibri"/>
                <a:cs typeface="Calibri"/>
              </a:rPr>
              <a:t>ταυτότητα </a:t>
            </a:r>
            <a:r>
              <a:rPr sz="1050" b="1" spc="75" dirty="0">
                <a:solidFill>
                  <a:srgbClr val="FFB800"/>
                </a:solidFill>
                <a:latin typeface="Calibri"/>
                <a:cs typeface="Calibri"/>
              </a:rPr>
              <a:t>του </a:t>
            </a:r>
            <a:r>
              <a:rPr sz="1050" b="1" spc="80" dirty="0">
                <a:solidFill>
                  <a:srgbClr val="FFB800"/>
                </a:solidFill>
                <a:latin typeface="Calibri"/>
                <a:cs typeface="Calibri"/>
              </a:rPr>
              <a:t>αποστολέα</a:t>
            </a:r>
            <a:r>
              <a:rPr sz="1050" spc="80" dirty="0">
                <a:solidFill>
                  <a:srgbClr val="FFFFFF"/>
                </a:solidFill>
                <a:latin typeface="Calibri"/>
                <a:cs typeface="Calibri"/>
              </a:rPr>
              <a:t>Ο </a:t>
            </a:r>
            <a:r>
              <a:rPr sz="1050" b="1" spc="75" dirty="0">
                <a:solidFill>
                  <a:srgbClr val="FFB800"/>
                </a:solidFill>
                <a:latin typeface="Calibri"/>
                <a:cs typeface="Calibri"/>
              </a:rPr>
              <a:t>αποστολέας </a:t>
            </a:r>
            <a:r>
              <a:rPr sz="1050" b="1" spc="80" dirty="0">
                <a:solidFill>
                  <a:srgbClr val="FFB800"/>
                </a:solidFill>
                <a:latin typeface="Calibri"/>
                <a:cs typeface="Calibri"/>
              </a:rPr>
              <a:t> </a:t>
            </a:r>
            <a:r>
              <a:rPr sz="1050" b="1" spc="75" dirty="0">
                <a:solidFill>
                  <a:srgbClr val="FFB800"/>
                </a:solidFill>
                <a:latin typeface="Calibri"/>
                <a:cs typeface="Calibri"/>
              </a:rPr>
              <a:t>κρυπτογραφεί ένα </a:t>
            </a:r>
            <a:r>
              <a:rPr sz="1050" b="1" spc="80" dirty="0">
                <a:solidFill>
                  <a:srgbClr val="FFB800"/>
                </a:solidFill>
                <a:latin typeface="Calibri"/>
                <a:cs typeface="Calibri"/>
              </a:rPr>
              <a:t>μήνυμα με </a:t>
            </a:r>
            <a:r>
              <a:rPr sz="1050" b="1" spc="70" dirty="0">
                <a:solidFill>
                  <a:srgbClr val="FFB800"/>
                </a:solidFill>
                <a:latin typeface="Calibri"/>
                <a:cs typeface="Calibri"/>
              </a:rPr>
              <a:t>το </a:t>
            </a:r>
            <a:r>
              <a:rPr sz="1050" b="1" spc="65" dirty="0">
                <a:solidFill>
                  <a:srgbClr val="FFB800"/>
                </a:solidFill>
                <a:latin typeface="Calibri"/>
                <a:cs typeface="Calibri"/>
              </a:rPr>
              <a:t>ιδιωτικό </a:t>
            </a:r>
            <a:r>
              <a:rPr sz="1050" b="1" spc="75" dirty="0">
                <a:solidFill>
                  <a:srgbClr val="FFB800"/>
                </a:solidFill>
                <a:latin typeface="Calibri"/>
                <a:cs typeface="Calibri"/>
              </a:rPr>
              <a:t>του </a:t>
            </a:r>
            <a:r>
              <a:rPr sz="1050" b="1" spc="60" dirty="0">
                <a:solidFill>
                  <a:srgbClr val="FFB800"/>
                </a:solidFill>
                <a:latin typeface="Calibri"/>
                <a:cs typeface="Calibri"/>
              </a:rPr>
              <a:t>κλειδί, </a:t>
            </a:r>
            <a:r>
              <a:rPr sz="1050" spc="70" dirty="0">
                <a:solidFill>
                  <a:srgbClr val="FFFFFF"/>
                </a:solidFill>
                <a:latin typeface="Calibri"/>
                <a:cs typeface="Calibri"/>
              </a:rPr>
              <a:t>μπορεί </a:t>
            </a:r>
            <a:r>
              <a:rPr sz="1050" spc="75" dirty="0">
                <a:solidFill>
                  <a:srgbClr val="FFFFFF"/>
                </a:solidFill>
                <a:latin typeface="Calibri"/>
                <a:cs typeface="Calibri"/>
              </a:rPr>
              <a:t>να αποκρυπτογραφηθεί μόνο </a:t>
            </a:r>
            <a:r>
              <a:rPr sz="1050" b="1" spc="70" dirty="0">
                <a:solidFill>
                  <a:srgbClr val="FFB800"/>
                </a:solidFill>
                <a:latin typeface="Calibri"/>
                <a:cs typeface="Calibri"/>
              </a:rPr>
              <a:t>το </a:t>
            </a:r>
            <a:r>
              <a:rPr sz="1050" b="1" spc="75" dirty="0">
                <a:solidFill>
                  <a:srgbClr val="FFB800"/>
                </a:solidFill>
                <a:latin typeface="Calibri"/>
                <a:cs typeface="Calibri"/>
              </a:rPr>
              <a:t> δημόσιο</a:t>
            </a:r>
            <a:r>
              <a:rPr sz="1050" b="1" spc="80" dirty="0">
                <a:solidFill>
                  <a:srgbClr val="FFB800"/>
                </a:solidFill>
                <a:latin typeface="Calibri"/>
                <a:cs typeface="Calibri"/>
              </a:rPr>
              <a:t> </a:t>
            </a:r>
            <a:r>
              <a:rPr sz="1050" b="1" spc="60" dirty="0">
                <a:solidFill>
                  <a:srgbClr val="FFB800"/>
                </a:solidFill>
                <a:latin typeface="Calibri"/>
                <a:cs typeface="Calibri"/>
              </a:rPr>
              <a:t>κλειδί</a:t>
            </a:r>
            <a:r>
              <a:rPr sz="1050" b="1" spc="65" dirty="0">
                <a:solidFill>
                  <a:srgbClr val="FFB800"/>
                </a:solidFill>
                <a:latin typeface="Calibri"/>
                <a:cs typeface="Calibri"/>
              </a:rPr>
              <a:t> </a:t>
            </a:r>
            <a:r>
              <a:rPr sz="1050" spc="65" dirty="0">
                <a:solidFill>
                  <a:srgbClr val="FFFFFF"/>
                </a:solidFill>
                <a:latin typeface="Calibri"/>
                <a:cs typeface="Calibri"/>
              </a:rPr>
              <a:t>του</a:t>
            </a:r>
            <a:r>
              <a:rPr sz="1050" b="1" spc="65" dirty="0">
                <a:solidFill>
                  <a:srgbClr val="FFB800"/>
                </a:solidFill>
                <a:latin typeface="Calibri"/>
                <a:cs typeface="Calibri"/>
              </a:rPr>
              <a:t>.</a:t>
            </a:r>
            <a:r>
              <a:rPr sz="1050" b="1" spc="70" dirty="0">
                <a:solidFill>
                  <a:srgbClr val="FFB800"/>
                </a:solidFill>
                <a:latin typeface="Calibri"/>
                <a:cs typeface="Calibri"/>
              </a:rPr>
              <a:t> </a:t>
            </a:r>
            <a:r>
              <a:rPr sz="1050" b="1" spc="100" dirty="0">
                <a:solidFill>
                  <a:srgbClr val="FFB800"/>
                </a:solidFill>
                <a:latin typeface="Calibri"/>
                <a:cs typeface="Calibri"/>
              </a:rPr>
              <a:t>Η</a:t>
            </a:r>
            <a:r>
              <a:rPr sz="1050" b="1" spc="105" dirty="0">
                <a:solidFill>
                  <a:srgbClr val="FFB800"/>
                </a:solidFill>
                <a:latin typeface="Calibri"/>
                <a:cs typeface="Calibri"/>
              </a:rPr>
              <a:t> </a:t>
            </a:r>
            <a:r>
              <a:rPr sz="1050" b="1" spc="70" dirty="0">
                <a:solidFill>
                  <a:srgbClr val="FFB800"/>
                </a:solidFill>
                <a:latin typeface="Calibri"/>
                <a:cs typeface="Calibri"/>
              </a:rPr>
              <a:t>επιτυχής</a:t>
            </a:r>
            <a:r>
              <a:rPr sz="1050" b="1" spc="75" dirty="0">
                <a:solidFill>
                  <a:srgbClr val="FFB800"/>
                </a:solidFill>
                <a:latin typeface="Calibri"/>
                <a:cs typeface="Calibri"/>
              </a:rPr>
              <a:t> </a:t>
            </a:r>
            <a:r>
              <a:rPr sz="1050" b="1" spc="80" dirty="0">
                <a:solidFill>
                  <a:srgbClr val="FFB800"/>
                </a:solidFill>
                <a:latin typeface="Calibri"/>
                <a:cs typeface="Calibri"/>
              </a:rPr>
              <a:t>αποκρυπτογράφηση</a:t>
            </a:r>
            <a:r>
              <a:rPr sz="1050" b="1" spc="85" dirty="0">
                <a:solidFill>
                  <a:srgbClr val="FFB800"/>
                </a:solidFill>
                <a:latin typeface="Calibri"/>
                <a:cs typeface="Calibri"/>
              </a:rPr>
              <a:t> </a:t>
            </a:r>
            <a:r>
              <a:rPr sz="1050" b="1" spc="70" dirty="0">
                <a:solidFill>
                  <a:srgbClr val="FFB800"/>
                </a:solidFill>
                <a:latin typeface="Calibri"/>
                <a:cs typeface="Calibri"/>
              </a:rPr>
              <a:t>επιβεβαιώνει</a:t>
            </a:r>
            <a:r>
              <a:rPr sz="1050" b="1" spc="75" dirty="0">
                <a:solidFill>
                  <a:srgbClr val="FFB800"/>
                </a:solidFill>
                <a:latin typeface="Calibri"/>
                <a:cs typeface="Calibri"/>
              </a:rPr>
              <a:t> </a:t>
            </a:r>
            <a:r>
              <a:rPr sz="1050" spc="70" dirty="0">
                <a:solidFill>
                  <a:srgbClr val="FFFFFF"/>
                </a:solidFill>
                <a:latin typeface="Calibri"/>
                <a:cs typeface="Calibri"/>
              </a:rPr>
              <a:t>την</a:t>
            </a:r>
            <a:r>
              <a:rPr sz="1050" spc="75" dirty="0">
                <a:solidFill>
                  <a:srgbClr val="FFFFFF"/>
                </a:solidFill>
                <a:latin typeface="Calibri"/>
                <a:cs typeface="Calibri"/>
              </a:rPr>
              <a:t> </a:t>
            </a:r>
            <a:r>
              <a:rPr sz="1050" b="1" spc="70" dirty="0">
                <a:solidFill>
                  <a:srgbClr val="FFB800"/>
                </a:solidFill>
                <a:latin typeface="Calibri"/>
                <a:cs typeface="Calibri"/>
              </a:rPr>
              <a:t>ταυτότητα</a:t>
            </a:r>
            <a:r>
              <a:rPr sz="1050" b="1" spc="75" dirty="0">
                <a:solidFill>
                  <a:srgbClr val="FFB800"/>
                </a:solidFill>
                <a:latin typeface="Calibri"/>
                <a:cs typeface="Calibri"/>
              </a:rPr>
              <a:t> </a:t>
            </a:r>
            <a:r>
              <a:rPr sz="1050" b="1" spc="70" dirty="0">
                <a:solidFill>
                  <a:srgbClr val="FFB800"/>
                </a:solidFill>
                <a:latin typeface="Calibri"/>
                <a:cs typeface="Calibri"/>
              </a:rPr>
              <a:t>του </a:t>
            </a:r>
            <a:r>
              <a:rPr sz="1050" b="1" spc="75" dirty="0">
                <a:solidFill>
                  <a:srgbClr val="FFB800"/>
                </a:solidFill>
                <a:latin typeface="Calibri"/>
                <a:cs typeface="Calibri"/>
              </a:rPr>
              <a:t> αποστολέα.</a:t>
            </a:r>
            <a:endParaRPr sz="1050">
              <a:latin typeface="Calibri"/>
              <a:cs typeface="Calibri"/>
            </a:endParaRPr>
          </a:p>
          <a:p>
            <a:pPr marL="299085" marR="6985" indent="-287020" algn="just">
              <a:lnSpc>
                <a:spcPct val="100000"/>
              </a:lnSpc>
              <a:spcBef>
                <a:spcPts val="360"/>
              </a:spcBef>
              <a:buSzPct val="128571"/>
              <a:buFont typeface="MS Gothic"/>
              <a:buChar char="▪"/>
              <a:tabLst>
                <a:tab pos="298450" algn="l"/>
              </a:tabLst>
            </a:pPr>
            <a:r>
              <a:rPr sz="1050" b="1" spc="145" dirty="0">
                <a:solidFill>
                  <a:srgbClr val="FFB800"/>
                </a:solidFill>
                <a:latin typeface="Calibri"/>
                <a:cs typeface="Calibri"/>
              </a:rPr>
              <a:t>Μη</a:t>
            </a:r>
            <a:r>
              <a:rPr sz="1050" b="1" spc="150" dirty="0">
                <a:solidFill>
                  <a:srgbClr val="FFB800"/>
                </a:solidFill>
                <a:latin typeface="Calibri"/>
                <a:cs typeface="Calibri"/>
              </a:rPr>
              <a:t> </a:t>
            </a:r>
            <a:r>
              <a:rPr sz="1050" b="1" spc="100" dirty="0">
                <a:solidFill>
                  <a:srgbClr val="FFB800"/>
                </a:solidFill>
                <a:latin typeface="Calibri"/>
                <a:cs typeface="Calibri"/>
              </a:rPr>
              <a:t>αποκήρυξη:</a:t>
            </a:r>
            <a:r>
              <a:rPr sz="1050" b="1" spc="105" dirty="0">
                <a:solidFill>
                  <a:srgbClr val="FFB800"/>
                </a:solidFill>
                <a:latin typeface="Calibri"/>
                <a:cs typeface="Calibri"/>
              </a:rPr>
              <a:t> </a:t>
            </a:r>
            <a:r>
              <a:rPr sz="1050" spc="130" dirty="0">
                <a:solidFill>
                  <a:srgbClr val="FFFFFF"/>
                </a:solidFill>
                <a:latin typeface="Calibri"/>
                <a:cs typeface="Calibri"/>
              </a:rPr>
              <a:t>Η</a:t>
            </a:r>
            <a:r>
              <a:rPr sz="1050" spc="500" dirty="0">
                <a:solidFill>
                  <a:srgbClr val="FFFFFF"/>
                </a:solidFill>
                <a:latin typeface="Calibri"/>
                <a:cs typeface="Calibri"/>
              </a:rPr>
              <a:t> </a:t>
            </a:r>
            <a:r>
              <a:rPr sz="1050" spc="105" dirty="0">
                <a:solidFill>
                  <a:srgbClr val="FFFFFF"/>
                </a:solidFill>
                <a:latin typeface="Calibri"/>
                <a:cs typeface="Calibri"/>
              </a:rPr>
              <a:t>ασύμμετρη</a:t>
            </a:r>
            <a:r>
              <a:rPr sz="1050" spc="450" dirty="0">
                <a:solidFill>
                  <a:srgbClr val="FFFFFF"/>
                </a:solidFill>
                <a:latin typeface="Calibri"/>
                <a:cs typeface="Calibri"/>
              </a:rPr>
              <a:t> </a:t>
            </a:r>
            <a:r>
              <a:rPr sz="1050" spc="105" dirty="0">
                <a:solidFill>
                  <a:srgbClr val="FFFFFF"/>
                </a:solidFill>
                <a:latin typeface="Calibri"/>
                <a:cs typeface="Calibri"/>
              </a:rPr>
              <a:t>κρυπτογράφηση</a:t>
            </a:r>
            <a:r>
              <a:rPr sz="1050" spc="450" dirty="0">
                <a:solidFill>
                  <a:srgbClr val="FFFFFF"/>
                </a:solidFill>
                <a:latin typeface="Calibri"/>
                <a:cs typeface="Calibri"/>
              </a:rPr>
              <a:t> </a:t>
            </a:r>
            <a:r>
              <a:rPr sz="1050" b="1" spc="95" dirty="0">
                <a:solidFill>
                  <a:srgbClr val="FFB800"/>
                </a:solidFill>
                <a:latin typeface="Calibri"/>
                <a:cs typeface="Calibri"/>
              </a:rPr>
              <a:t>εξασφαλίζει</a:t>
            </a:r>
            <a:r>
              <a:rPr sz="1050" b="1" spc="100" dirty="0">
                <a:solidFill>
                  <a:srgbClr val="FFB800"/>
                </a:solidFill>
                <a:latin typeface="Calibri"/>
                <a:cs typeface="Calibri"/>
              </a:rPr>
              <a:t> </a:t>
            </a:r>
            <a:r>
              <a:rPr sz="1050" b="1" spc="95" dirty="0">
                <a:solidFill>
                  <a:srgbClr val="FFB800"/>
                </a:solidFill>
                <a:latin typeface="Calibri"/>
                <a:cs typeface="Calibri"/>
              </a:rPr>
              <a:t>τη</a:t>
            </a:r>
            <a:r>
              <a:rPr sz="1050" b="1" spc="100" dirty="0">
                <a:solidFill>
                  <a:srgbClr val="FFB800"/>
                </a:solidFill>
                <a:latin typeface="Calibri"/>
                <a:cs typeface="Calibri"/>
              </a:rPr>
              <a:t> </a:t>
            </a:r>
            <a:r>
              <a:rPr sz="1050" b="1" spc="114" dirty="0">
                <a:solidFill>
                  <a:srgbClr val="FFB800"/>
                </a:solidFill>
                <a:latin typeface="Calibri"/>
                <a:cs typeface="Calibri"/>
              </a:rPr>
              <a:t>μη</a:t>
            </a:r>
            <a:r>
              <a:rPr sz="1050" b="1" spc="120" dirty="0">
                <a:solidFill>
                  <a:srgbClr val="FFB800"/>
                </a:solidFill>
                <a:latin typeface="Calibri"/>
                <a:cs typeface="Calibri"/>
              </a:rPr>
              <a:t> </a:t>
            </a:r>
            <a:r>
              <a:rPr sz="1050" b="1" spc="100" dirty="0">
                <a:solidFill>
                  <a:srgbClr val="FFB800"/>
                </a:solidFill>
                <a:latin typeface="Calibri"/>
                <a:cs typeface="Calibri"/>
              </a:rPr>
              <a:t>αποκήρυξη, </a:t>
            </a:r>
            <a:r>
              <a:rPr sz="1050" b="1" spc="105" dirty="0">
                <a:solidFill>
                  <a:srgbClr val="FFB800"/>
                </a:solidFill>
                <a:latin typeface="Calibri"/>
                <a:cs typeface="Calibri"/>
              </a:rPr>
              <a:t> </a:t>
            </a:r>
            <a:r>
              <a:rPr sz="1050" spc="95" dirty="0">
                <a:solidFill>
                  <a:srgbClr val="FFFFFF"/>
                </a:solidFill>
                <a:latin typeface="Calibri"/>
                <a:cs typeface="Calibri"/>
              </a:rPr>
              <a:t>εμποδίζοντας</a:t>
            </a:r>
            <a:r>
              <a:rPr sz="1050" spc="100" dirty="0">
                <a:solidFill>
                  <a:srgbClr val="FFFFFF"/>
                </a:solidFill>
                <a:latin typeface="Calibri"/>
                <a:cs typeface="Calibri"/>
              </a:rPr>
              <a:t> </a:t>
            </a:r>
            <a:r>
              <a:rPr sz="1050" spc="90" dirty="0">
                <a:solidFill>
                  <a:srgbClr val="FFFFFF"/>
                </a:solidFill>
                <a:latin typeface="Calibri"/>
                <a:cs typeface="Calibri"/>
              </a:rPr>
              <a:t>τον</a:t>
            </a:r>
            <a:r>
              <a:rPr sz="1050" spc="95" dirty="0">
                <a:solidFill>
                  <a:srgbClr val="FFFFFF"/>
                </a:solidFill>
                <a:latin typeface="Calibri"/>
                <a:cs typeface="Calibri"/>
              </a:rPr>
              <a:t> </a:t>
            </a:r>
            <a:r>
              <a:rPr sz="1050" b="1" spc="105" dirty="0">
                <a:solidFill>
                  <a:srgbClr val="FFB800"/>
                </a:solidFill>
                <a:latin typeface="Calibri"/>
                <a:cs typeface="Calibri"/>
              </a:rPr>
              <a:t>αποστολέα</a:t>
            </a:r>
            <a:r>
              <a:rPr sz="1050" b="1" spc="110" dirty="0">
                <a:solidFill>
                  <a:srgbClr val="FFB800"/>
                </a:solidFill>
                <a:latin typeface="Calibri"/>
                <a:cs typeface="Calibri"/>
              </a:rPr>
              <a:t> να</a:t>
            </a:r>
            <a:r>
              <a:rPr sz="1050" b="1" spc="114" dirty="0">
                <a:solidFill>
                  <a:srgbClr val="FFB800"/>
                </a:solidFill>
                <a:latin typeface="Calibri"/>
                <a:cs typeface="Calibri"/>
              </a:rPr>
              <a:t> </a:t>
            </a:r>
            <a:r>
              <a:rPr sz="1050" b="1" spc="100" dirty="0">
                <a:solidFill>
                  <a:srgbClr val="FFB800"/>
                </a:solidFill>
                <a:latin typeface="Calibri"/>
                <a:cs typeface="Calibri"/>
              </a:rPr>
              <a:t>αρνηθεί</a:t>
            </a:r>
            <a:r>
              <a:rPr sz="1050" b="1" spc="105" dirty="0">
                <a:solidFill>
                  <a:srgbClr val="FFB800"/>
                </a:solidFill>
                <a:latin typeface="Calibri"/>
                <a:cs typeface="Calibri"/>
              </a:rPr>
              <a:t> </a:t>
            </a:r>
            <a:r>
              <a:rPr sz="1050" b="1" spc="95" dirty="0">
                <a:solidFill>
                  <a:srgbClr val="FFB800"/>
                </a:solidFill>
                <a:latin typeface="Calibri"/>
                <a:cs typeface="Calibri"/>
              </a:rPr>
              <a:t>την</a:t>
            </a:r>
            <a:r>
              <a:rPr sz="1050" b="1" spc="100" dirty="0">
                <a:solidFill>
                  <a:srgbClr val="FFB800"/>
                </a:solidFill>
                <a:latin typeface="Calibri"/>
                <a:cs typeface="Calibri"/>
              </a:rPr>
              <a:t> </a:t>
            </a:r>
            <a:r>
              <a:rPr sz="1050" b="1" spc="105" dirty="0">
                <a:solidFill>
                  <a:srgbClr val="FFB800"/>
                </a:solidFill>
                <a:latin typeface="Calibri"/>
                <a:cs typeface="Calibri"/>
              </a:rPr>
              <a:t>αποστολή</a:t>
            </a:r>
            <a:r>
              <a:rPr sz="1050" b="1" spc="110" dirty="0">
                <a:solidFill>
                  <a:srgbClr val="FFB800"/>
                </a:solidFill>
                <a:latin typeface="Calibri"/>
                <a:cs typeface="Calibri"/>
              </a:rPr>
              <a:t> </a:t>
            </a:r>
            <a:r>
              <a:rPr sz="1050" b="1" spc="95" dirty="0">
                <a:solidFill>
                  <a:srgbClr val="FFB800"/>
                </a:solidFill>
                <a:latin typeface="Calibri"/>
                <a:cs typeface="Calibri"/>
              </a:rPr>
              <a:t>ενός</a:t>
            </a:r>
            <a:r>
              <a:rPr sz="1050" b="1" spc="100" dirty="0">
                <a:solidFill>
                  <a:srgbClr val="FFB800"/>
                </a:solidFill>
                <a:latin typeface="Calibri"/>
                <a:cs typeface="Calibri"/>
              </a:rPr>
              <a:t> </a:t>
            </a:r>
            <a:r>
              <a:rPr sz="1050" b="1" spc="105" dirty="0">
                <a:solidFill>
                  <a:srgbClr val="FFB800"/>
                </a:solidFill>
                <a:latin typeface="Calibri"/>
                <a:cs typeface="Calibri"/>
              </a:rPr>
              <a:t>μηνύματος</a:t>
            </a:r>
            <a:r>
              <a:rPr sz="1050" b="1" spc="110" dirty="0">
                <a:solidFill>
                  <a:srgbClr val="FFB800"/>
                </a:solidFill>
                <a:latin typeface="Calibri"/>
                <a:cs typeface="Calibri"/>
              </a:rPr>
              <a:t> </a:t>
            </a:r>
            <a:r>
              <a:rPr sz="1050" b="1" spc="114" dirty="0">
                <a:solidFill>
                  <a:srgbClr val="FFB800"/>
                </a:solidFill>
                <a:latin typeface="Calibri"/>
                <a:cs typeface="Calibri"/>
              </a:rPr>
              <a:t>ή</a:t>
            </a:r>
            <a:r>
              <a:rPr sz="1050" b="1" spc="120" dirty="0">
                <a:solidFill>
                  <a:srgbClr val="FFB800"/>
                </a:solidFill>
                <a:latin typeface="Calibri"/>
                <a:cs typeface="Calibri"/>
              </a:rPr>
              <a:t> </a:t>
            </a:r>
            <a:r>
              <a:rPr sz="1050" b="1" spc="105" dirty="0">
                <a:solidFill>
                  <a:srgbClr val="FFB800"/>
                </a:solidFill>
                <a:latin typeface="Calibri"/>
                <a:cs typeface="Calibri"/>
              </a:rPr>
              <a:t>να </a:t>
            </a:r>
            <a:r>
              <a:rPr sz="1050" b="1" spc="110" dirty="0">
                <a:solidFill>
                  <a:srgbClr val="FFB800"/>
                </a:solidFill>
                <a:latin typeface="Calibri"/>
                <a:cs typeface="Calibri"/>
              </a:rPr>
              <a:t> </a:t>
            </a:r>
            <a:r>
              <a:rPr sz="1050" b="1" spc="100" dirty="0">
                <a:solidFill>
                  <a:srgbClr val="FFB800"/>
                </a:solidFill>
                <a:latin typeface="Calibri"/>
                <a:cs typeface="Calibri"/>
              </a:rPr>
              <a:t>τροποποιήσει</a:t>
            </a:r>
            <a:r>
              <a:rPr sz="1050" b="1" spc="105" dirty="0">
                <a:solidFill>
                  <a:srgbClr val="FFB800"/>
                </a:solidFill>
                <a:latin typeface="Calibri"/>
                <a:cs typeface="Calibri"/>
              </a:rPr>
              <a:t> </a:t>
            </a:r>
            <a:r>
              <a:rPr sz="1050" spc="95" dirty="0">
                <a:solidFill>
                  <a:srgbClr val="FFFFFF"/>
                </a:solidFill>
                <a:latin typeface="Calibri"/>
                <a:cs typeface="Calibri"/>
              </a:rPr>
              <a:t>το</a:t>
            </a:r>
            <a:r>
              <a:rPr sz="1050" spc="100" dirty="0">
                <a:solidFill>
                  <a:srgbClr val="FFFFFF"/>
                </a:solidFill>
                <a:latin typeface="Calibri"/>
                <a:cs typeface="Calibri"/>
              </a:rPr>
              <a:t> </a:t>
            </a:r>
            <a:r>
              <a:rPr sz="1050" spc="95" dirty="0">
                <a:solidFill>
                  <a:srgbClr val="FFFFFF"/>
                </a:solidFill>
                <a:latin typeface="Calibri"/>
                <a:cs typeface="Calibri"/>
              </a:rPr>
              <a:t>περιεχόμενό</a:t>
            </a:r>
            <a:r>
              <a:rPr sz="1050" spc="100" dirty="0">
                <a:solidFill>
                  <a:srgbClr val="FFFFFF"/>
                </a:solidFill>
                <a:latin typeface="Calibri"/>
                <a:cs typeface="Calibri"/>
              </a:rPr>
              <a:t> </a:t>
            </a:r>
            <a:r>
              <a:rPr sz="1050" b="1" spc="85" dirty="0">
                <a:solidFill>
                  <a:srgbClr val="FFB800"/>
                </a:solidFill>
                <a:latin typeface="Calibri"/>
                <a:cs typeface="Calibri"/>
              </a:rPr>
              <a:t>του</a:t>
            </a:r>
            <a:r>
              <a:rPr sz="1050" spc="85" dirty="0">
                <a:solidFill>
                  <a:srgbClr val="FFFFFF"/>
                </a:solidFill>
                <a:latin typeface="Calibri"/>
                <a:cs typeface="Calibri"/>
              </a:rPr>
              <a:t>.</a:t>
            </a:r>
            <a:r>
              <a:rPr sz="1050" spc="90" dirty="0">
                <a:solidFill>
                  <a:srgbClr val="FFFFFF"/>
                </a:solidFill>
                <a:latin typeface="Calibri"/>
                <a:cs typeface="Calibri"/>
              </a:rPr>
              <a:t> </a:t>
            </a:r>
            <a:r>
              <a:rPr sz="1050" b="1" spc="110" dirty="0">
                <a:solidFill>
                  <a:srgbClr val="FFB800"/>
                </a:solidFill>
                <a:latin typeface="Calibri"/>
                <a:cs typeface="Calibri"/>
              </a:rPr>
              <a:t>Τα</a:t>
            </a:r>
            <a:r>
              <a:rPr sz="1050" b="1" spc="114" dirty="0">
                <a:solidFill>
                  <a:srgbClr val="FFB800"/>
                </a:solidFill>
                <a:latin typeface="Calibri"/>
                <a:cs typeface="Calibri"/>
              </a:rPr>
              <a:t> </a:t>
            </a:r>
            <a:r>
              <a:rPr sz="1050" b="1" spc="110" dirty="0">
                <a:solidFill>
                  <a:srgbClr val="FFB800"/>
                </a:solidFill>
                <a:latin typeface="Calibri"/>
                <a:cs typeface="Calibri"/>
              </a:rPr>
              <a:t>μηνύματα</a:t>
            </a:r>
            <a:r>
              <a:rPr sz="1050" b="1" spc="114" dirty="0">
                <a:solidFill>
                  <a:srgbClr val="FFB800"/>
                </a:solidFill>
                <a:latin typeface="Calibri"/>
                <a:cs typeface="Calibri"/>
              </a:rPr>
              <a:t> </a:t>
            </a:r>
            <a:r>
              <a:rPr sz="1050" b="1" spc="110" dirty="0">
                <a:solidFill>
                  <a:srgbClr val="FFB800"/>
                </a:solidFill>
                <a:latin typeface="Calibri"/>
                <a:cs typeface="Calibri"/>
              </a:rPr>
              <a:t>που</a:t>
            </a:r>
            <a:r>
              <a:rPr sz="1050" b="1" spc="114" dirty="0">
                <a:solidFill>
                  <a:srgbClr val="FFB800"/>
                </a:solidFill>
                <a:latin typeface="Calibri"/>
                <a:cs typeface="Calibri"/>
              </a:rPr>
              <a:t> </a:t>
            </a:r>
            <a:r>
              <a:rPr sz="1050" b="1" spc="100" dirty="0">
                <a:solidFill>
                  <a:srgbClr val="FFB800"/>
                </a:solidFill>
                <a:latin typeface="Calibri"/>
                <a:cs typeface="Calibri"/>
              </a:rPr>
              <a:t>έχουν</a:t>
            </a:r>
            <a:r>
              <a:rPr sz="1050" b="1" spc="105" dirty="0">
                <a:solidFill>
                  <a:srgbClr val="FFB800"/>
                </a:solidFill>
                <a:latin typeface="Calibri"/>
                <a:cs typeface="Calibri"/>
              </a:rPr>
              <a:t> κρυπτογραφηθεί</a:t>
            </a:r>
            <a:r>
              <a:rPr sz="1050" b="1" spc="110" dirty="0">
                <a:solidFill>
                  <a:srgbClr val="FFB800"/>
                </a:solidFill>
                <a:latin typeface="Calibri"/>
                <a:cs typeface="Calibri"/>
              </a:rPr>
              <a:t> </a:t>
            </a:r>
            <a:r>
              <a:rPr sz="1050" spc="100" dirty="0">
                <a:solidFill>
                  <a:srgbClr val="FFFFFF"/>
                </a:solidFill>
                <a:latin typeface="Calibri"/>
                <a:cs typeface="Calibri"/>
              </a:rPr>
              <a:t>με</a:t>
            </a:r>
            <a:r>
              <a:rPr sz="1050" spc="105" dirty="0">
                <a:solidFill>
                  <a:srgbClr val="FFFFFF"/>
                </a:solidFill>
                <a:latin typeface="Calibri"/>
                <a:cs typeface="Calibri"/>
              </a:rPr>
              <a:t> </a:t>
            </a:r>
            <a:r>
              <a:rPr sz="1050" spc="95" dirty="0">
                <a:solidFill>
                  <a:srgbClr val="FFFFFF"/>
                </a:solidFill>
                <a:latin typeface="Calibri"/>
                <a:cs typeface="Calibri"/>
              </a:rPr>
              <a:t>το </a:t>
            </a:r>
            <a:r>
              <a:rPr sz="1050" spc="100" dirty="0">
                <a:solidFill>
                  <a:srgbClr val="FFFFFF"/>
                </a:solidFill>
                <a:latin typeface="Calibri"/>
                <a:cs typeface="Calibri"/>
              </a:rPr>
              <a:t> </a:t>
            </a:r>
            <a:r>
              <a:rPr sz="1050" b="1" spc="90" dirty="0">
                <a:solidFill>
                  <a:srgbClr val="FFB800"/>
                </a:solidFill>
                <a:latin typeface="Calibri"/>
                <a:cs typeface="Calibri"/>
              </a:rPr>
              <a:t>ιδιωτικό </a:t>
            </a:r>
            <a:r>
              <a:rPr sz="1050" b="1" spc="85" dirty="0">
                <a:solidFill>
                  <a:srgbClr val="FFB800"/>
                </a:solidFill>
                <a:latin typeface="Calibri"/>
                <a:cs typeface="Calibri"/>
              </a:rPr>
              <a:t>κλειδί </a:t>
            </a:r>
            <a:r>
              <a:rPr sz="1050" b="1" spc="100" dirty="0">
                <a:solidFill>
                  <a:srgbClr val="FFB800"/>
                </a:solidFill>
                <a:latin typeface="Calibri"/>
                <a:cs typeface="Calibri"/>
              </a:rPr>
              <a:t>του </a:t>
            </a:r>
            <a:r>
              <a:rPr sz="1050" b="1" spc="105" dirty="0">
                <a:solidFill>
                  <a:srgbClr val="FFB800"/>
                </a:solidFill>
                <a:latin typeface="Calibri"/>
                <a:cs typeface="Calibri"/>
              </a:rPr>
              <a:t>αποστολέα </a:t>
            </a:r>
            <a:r>
              <a:rPr sz="1050" b="1" spc="110" dirty="0">
                <a:solidFill>
                  <a:srgbClr val="FFB800"/>
                </a:solidFill>
                <a:latin typeface="Calibri"/>
                <a:cs typeface="Calibri"/>
              </a:rPr>
              <a:t>μπορούν </a:t>
            </a:r>
            <a:r>
              <a:rPr sz="1050" spc="105" dirty="0">
                <a:solidFill>
                  <a:srgbClr val="FFFFFF"/>
                </a:solidFill>
                <a:latin typeface="Calibri"/>
                <a:cs typeface="Calibri"/>
              </a:rPr>
              <a:t>να αποκρυπτογραφηθούν </a:t>
            </a:r>
            <a:r>
              <a:rPr sz="1050" b="1" spc="105" dirty="0">
                <a:solidFill>
                  <a:srgbClr val="FFB800"/>
                </a:solidFill>
                <a:latin typeface="Calibri"/>
                <a:cs typeface="Calibri"/>
              </a:rPr>
              <a:t>μόνο με </a:t>
            </a:r>
            <a:r>
              <a:rPr sz="1050" b="1" spc="95" dirty="0">
                <a:solidFill>
                  <a:srgbClr val="FFB800"/>
                </a:solidFill>
                <a:latin typeface="Calibri"/>
                <a:cs typeface="Calibri"/>
              </a:rPr>
              <a:t>το </a:t>
            </a:r>
            <a:r>
              <a:rPr sz="1050" b="1" spc="100" dirty="0">
                <a:solidFill>
                  <a:srgbClr val="FFB800"/>
                </a:solidFill>
                <a:latin typeface="Calibri"/>
                <a:cs typeface="Calibri"/>
              </a:rPr>
              <a:t>δημόσιο </a:t>
            </a:r>
            <a:r>
              <a:rPr sz="1050" b="1" spc="105" dirty="0">
                <a:solidFill>
                  <a:srgbClr val="FFB800"/>
                </a:solidFill>
                <a:latin typeface="Calibri"/>
                <a:cs typeface="Calibri"/>
              </a:rPr>
              <a:t> </a:t>
            </a:r>
            <a:r>
              <a:rPr sz="1050" b="1" spc="85" dirty="0">
                <a:solidFill>
                  <a:srgbClr val="FFB800"/>
                </a:solidFill>
                <a:latin typeface="Calibri"/>
                <a:cs typeface="Calibri"/>
              </a:rPr>
              <a:t>κλειδί του, </a:t>
            </a:r>
            <a:r>
              <a:rPr sz="1050" spc="100" dirty="0">
                <a:solidFill>
                  <a:srgbClr val="FFFFFF"/>
                </a:solidFill>
                <a:latin typeface="Calibri"/>
                <a:cs typeface="Calibri"/>
              </a:rPr>
              <a:t>παρέχοντας διασφάλιση </a:t>
            </a:r>
            <a:r>
              <a:rPr sz="1050" spc="90" dirty="0">
                <a:solidFill>
                  <a:srgbClr val="FFFFFF"/>
                </a:solidFill>
                <a:latin typeface="Calibri"/>
                <a:cs typeface="Calibri"/>
              </a:rPr>
              <a:t>της </a:t>
            </a:r>
            <a:r>
              <a:rPr sz="1050" spc="95" dirty="0">
                <a:solidFill>
                  <a:srgbClr val="FFFFFF"/>
                </a:solidFill>
                <a:latin typeface="Calibri"/>
                <a:cs typeface="Calibri"/>
              </a:rPr>
              <a:t>ταυτότητας </a:t>
            </a:r>
            <a:r>
              <a:rPr sz="1050" spc="100" dirty="0">
                <a:solidFill>
                  <a:srgbClr val="FFFFFF"/>
                </a:solidFill>
                <a:latin typeface="Calibri"/>
                <a:cs typeface="Calibri"/>
              </a:rPr>
              <a:t>του </a:t>
            </a:r>
            <a:r>
              <a:rPr sz="1050" spc="105" dirty="0">
                <a:solidFill>
                  <a:srgbClr val="FFFFFF"/>
                </a:solidFill>
                <a:latin typeface="Calibri"/>
                <a:cs typeface="Calibri"/>
              </a:rPr>
              <a:t>αποστολέα </a:t>
            </a:r>
            <a:r>
              <a:rPr sz="1050" spc="85" dirty="0">
                <a:solidFill>
                  <a:srgbClr val="FFFFFF"/>
                </a:solidFill>
                <a:latin typeface="Calibri"/>
                <a:cs typeface="Calibri"/>
              </a:rPr>
              <a:t>και </a:t>
            </a:r>
            <a:r>
              <a:rPr sz="1050" spc="90" dirty="0">
                <a:solidFill>
                  <a:srgbClr val="FFFFFF"/>
                </a:solidFill>
                <a:latin typeface="Calibri"/>
                <a:cs typeface="Calibri"/>
              </a:rPr>
              <a:t>της </a:t>
            </a:r>
            <a:r>
              <a:rPr sz="1050" spc="95" dirty="0">
                <a:solidFill>
                  <a:srgbClr val="FFFFFF"/>
                </a:solidFill>
                <a:latin typeface="Calibri"/>
                <a:cs typeface="Calibri"/>
              </a:rPr>
              <a:t>ακεραιότητας </a:t>
            </a:r>
            <a:r>
              <a:rPr sz="1050" spc="100" dirty="0">
                <a:solidFill>
                  <a:srgbClr val="FFFFFF"/>
                </a:solidFill>
                <a:latin typeface="Calibri"/>
                <a:cs typeface="Calibri"/>
              </a:rPr>
              <a:t> του</a:t>
            </a:r>
            <a:r>
              <a:rPr sz="1050" spc="40" dirty="0">
                <a:solidFill>
                  <a:srgbClr val="FFFFFF"/>
                </a:solidFill>
                <a:latin typeface="Calibri"/>
                <a:cs typeface="Calibri"/>
              </a:rPr>
              <a:t> </a:t>
            </a:r>
            <a:r>
              <a:rPr sz="1050" spc="95" dirty="0">
                <a:solidFill>
                  <a:srgbClr val="FFFFFF"/>
                </a:solidFill>
                <a:latin typeface="Calibri"/>
                <a:cs typeface="Calibri"/>
              </a:rPr>
              <a:t>μηνύματος.</a:t>
            </a:r>
            <a:endParaRPr sz="1050">
              <a:latin typeface="Calibri"/>
              <a:cs typeface="Calibri"/>
            </a:endParaRPr>
          </a:p>
          <a:p>
            <a:pPr marL="299085" marR="6985" indent="-287020" algn="just">
              <a:lnSpc>
                <a:spcPct val="100000"/>
              </a:lnSpc>
              <a:spcBef>
                <a:spcPts val="360"/>
              </a:spcBef>
              <a:buSzPct val="128571"/>
              <a:buFont typeface="MS Gothic"/>
              <a:buChar char="▪"/>
              <a:tabLst>
                <a:tab pos="298450" algn="l"/>
              </a:tabLst>
            </a:pPr>
            <a:r>
              <a:rPr sz="1050" b="1" spc="110" dirty="0">
                <a:solidFill>
                  <a:srgbClr val="FFB800"/>
                </a:solidFill>
                <a:latin typeface="Calibri"/>
                <a:cs typeface="Calibri"/>
              </a:rPr>
              <a:t>Κατανομή </a:t>
            </a:r>
            <a:r>
              <a:rPr sz="1050" b="1" spc="90" dirty="0">
                <a:solidFill>
                  <a:srgbClr val="FFB800"/>
                </a:solidFill>
                <a:latin typeface="Calibri"/>
                <a:cs typeface="Calibri"/>
              </a:rPr>
              <a:t>κλειδιών: </a:t>
            </a:r>
            <a:r>
              <a:rPr sz="1050" spc="95" dirty="0">
                <a:solidFill>
                  <a:srgbClr val="FFFFFF"/>
                </a:solidFill>
                <a:latin typeface="Calibri"/>
                <a:cs typeface="Calibri"/>
              </a:rPr>
              <a:t>Σε αντίθεση </a:t>
            </a:r>
            <a:r>
              <a:rPr sz="1050" spc="100" dirty="0">
                <a:solidFill>
                  <a:srgbClr val="FFFFFF"/>
                </a:solidFill>
                <a:latin typeface="Calibri"/>
                <a:cs typeface="Calibri"/>
              </a:rPr>
              <a:t>με </a:t>
            </a:r>
            <a:r>
              <a:rPr sz="1050" b="1" spc="95" dirty="0">
                <a:solidFill>
                  <a:srgbClr val="FFB800"/>
                </a:solidFill>
                <a:latin typeface="Calibri"/>
                <a:cs typeface="Calibri"/>
              </a:rPr>
              <a:t>τη </a:t>
            </a:r>
            <a:r>
              <a:rPr sz="1050" b="1" spc="100" dirty="0">
                <a:solidFill>
                  <a:srgbClr val="FFB800"/>
                </a:solidFill>
                <a:latin typeface="Calibri"/>
                <a:cs typeface="Calibri"/>
              </a:rPr>
              <a:t>συμμετρική </a:t>
            </a:r>
            <a:r>
              <a:rPr sz="1050" b="1" spc="105" dirty="0">
                <a:solidFill>
                  <a:srgbClr val="FFB800"/>
                </a:solidFill>
                <a:latin typeface="Calibri"/>
                <a:cs typeface="Calibri"/>
              </a:rPr>
              <a:t>κρυπτογράφηση, </a:t>
            </a:r>
            <a:r>
              <a:rPr sz="1050" spc="110" dirty="0">
                <a:solidFill>
                  <a:srgbClr val="FFFFFF"/>
                </a:solidFill>
                <a:latin typeface="Calibri"/>
                <a:cs typeface="Calibri"/>
              </a:rPr>
              <a:t>η </a:t>
            </a:r>
            <a:r>
              <a:rPr sz="1050" spc="100" dirty="0">
                <a:solidFill>
                  <a:srgbClr val="FFFFFF"/>
                </a:solidFill>
                <a:latin typeface="Calibri"/>
                <a:cs typeface="Calibri"/>
              </a:rPr>
              <a:t>οποία </a:t>
            </a:r>
            <a:r>
              <a:rPr sz="1050" spc="90" dirty="0">
                <a:solidFill>
                  <a:srgbClr val="FFFFFF"/>
                </a:solidFill>
                <a:latin typeface="Calibri"/>
                <a:cs typeface="Calibri"/>
              </a:rPr>
              <a:t>απαιτεί </a:t>
            </a:r>
            <a:r>
              <a:rPr sz="1050" spc="100" dirty="0">
                <a:solidFill>
                  <a:srgbClr val="FFFFFF"/>
                </a:solidFill>
                <a:latin typeface="Calibri"/>
                <a:cs typeface="Calibri"/>
              </a:rPr>
              <a:t>ένα </a:t>
            </a:r>
            <a:r>
              <a:rPr sz="1050" spc="105" dirty="0">
                <a:solidFill>
                  <a:srgbClr val="FFFFFF"/>
                </a:solidFill>
                <a:latin typeface="Calibri"/>
                <a:cs typeface="Calibri"/>
              </a:rPr>
              <a:t> ασφαλές </a:t>
            </a:r>
            <a:r>
              <a:rPr sz="1050" spc="80" dirty="0">
                <a:solidFill>
                  <a:srgbClr val="FFFFFF"/>
                </a:solidFill>
                <a:latin typeface="Calibri"/>
                <a:cs typeface="Calibri"/>
              </a:rPr>
              <a:t>σύστημα </a:t>
            </a:r>
            <a:r>
              <a:rPr sz="1050" b="1" spc="70" dirty="0">
                <a:solidFill>
                  <a:srgbClr val="FFB800"/>
                </a:solidFill>
                <a:latin typeface="Calibri"/>
                <a:cs typeface="Calibri"/>
              </a:rPr>
              <a:t>διανομής</a:t>
            </a:r>
            <a:r>
              <a:rPr sz="1050" b="1" spc="75" dirty="0">
                <a:solidFill>
                  <a:srgbClr val="FFB800"/>
                </a:solidFill>
                <a:latin typeface="Calibri"/>
                <a:cs typeface="Calibri"/>
              </a:rPr>
              <a:t> </a:t>
            </a:r>
            <a:r>
              <a:rPr sz="1050" spc="85" dirty="0">
                <a:solidFill>
                  <a:srgbClr val="FFFFFF"/>
                </a:solidFill>
                <a:latin typeface="Calibri"/>
                <a:cs typeface="Calibri"/>
              </a:rPr>
              <a:t>κλειδιών, </a:t>
            </a:r>
            <a:r>
              <a:rPr sz="1050" b="1" spc="85" dirty="0">
                <a:solidFill>
                  <a:srgbClr val="FFB800"/>
                </a:solidFill>
                <a:latin typeface="Calibri"/>
                <a:cs typeface="Calibri"/>
              </a:rPr>
              <a:t>η </a:t>
            </a:r>
            <a:r>
              <a:rPr sz="1050" b="1" spc="80" dirty="0">
                <a:solidFill>
                  <a:srgbClr val="FFB800"/>
                </a:solidFill>
                <a:latin typeface="Calibri"/>
                <a:cs typeface="Calibri"/>
              </a:rPr>
              <a:t>ασύμμετρη κρυπτογράφηση </a:t>
            </a:r>
            <a:r>
              <a:rPr sz="1050" spc="65" dirty="0">
                <a:solidFill>
                  <a:srgbClr val="FFFFFF"/>
                </a:solidFill>
                <a:latin typeface="Calibri"/>
                <a:cs typeface="Calibri"/>
              </a:rPr>
              <a:t>εξαλείφει</a:t>
            </a:r>
            <a:r>
              <a:rPr sz="1050" spc="70" dirty="0">
                <a:solidFill>
                  <a:srgbClr val="FFFFFF"/>
                </a:solidFill>
                <a:latin typeface="Calibri"/>
                <a:cs typeface="Calibri"/>
              </a:rPr>
              <a:t> </a:t>
            </a:r>
            <a:r>
              <a:rPr sz="1050" spc="75" dirty="0">
                <a:solidFill>
                  <a:srgbClr val="FFFFFF"/>
                </a:solidFill>
                <a:latin typeface="Calibri"/>
                <a:cs typeface="Calibri"/>
              </a:rPr>
              <a:t>αυτή </a:t>
            </a:r>
            <a:r>
              <a:rPr sz="1050" spc="70" dirty="0">
                <a:solidFill>
                  <a:srgbClr val="FFFFFF"/>
                </a:solidFill>
                <a:latin typeface="Calibri"/>
                <a:cs typeface="Calibri"/>
              </a:rPr>
              <a:t>την </a:t>
            </a:r>
            <a:r>
              <a:rPr sz="1050" spc="75" dirty="0">
                <a:solidFill>
                  <a:srgbClr val="FFFFFF"/>
                </a:solidFill>
                <a:latin typeface="Calibri"/>
                <a:cs typeface="Calibri"/>
              </a:rPr>
              <a:t> </a:t>
            </a:r>
            <a:r>
              <a:rPr sz="1050" spc="70" dirty="0">
                <a:solidFill>
                  <a:srgbClr val="FFFFFF"/>
                </a:solidFill>
                <a:latin typeface="Calibri"/>
                <a:cs typeface="Calibri"/>
              </a:rPr>
              <a:t>ανάγκη. </a:t>
            </a:r>
            <a:r>
              <a:rPr sz="1050" spc="80" dirty="0">
                <a:solidFill>
                  <a:srgbClr val="FFFFFF"/>
                </a:solidFill>
                <a:latin typeface="Calibri"/>
                <a:cs typeface="Calibri"/>
              </a:rPr>
              <a:t>Το </a:t>
            </a:r>
            <a:r>
              <a:rPr sz="1050" spc="100" dirty="0">
                <a:solidFill>
                  <a:srgbClr val="FFFFFF"/>
                </a:solidFill>
                <a:latin typeface="Calibri"/>
                <a:cs typeface="Calibri"/>
              </a:rPr>
              <a:t>δημόσιο </a:t>
            </a:r>
            <a:r>
              <a:rPr sz="1050" spc="80" dirty="0">
                <a:solidFill>
                  <a:srgbClr val="FFFFFF"/>
                </a:solidFill>
                <a:latin typeface="Calibri"/>
                <a:cs typeface="Calibri"/>
              </a:rPr>
              <a:t>κλειδί </a:t>
            </a:r>
            <a:r>
              <a:rPr sz="1050" spc="95" dirty="0">
                <a:solidFill>
                  <a:srgbClr val="FFFFFF"/>
                </a:solidFill>
                <a:latin typeface="Calibri"/>
                <a:cs typeface="Calibri"/>
              </a:rPr>
              <a:t>μπορεί </a:t>
            </a:r>
            <a:r>
              <a:rPr sz="1050" spc="105" dirty="0">
                <a:solidFill>
                  <a:srgbClr val="FFFFFF"/>
                </a:solidFill>
                <a:latin typeface="Calibri"/>
                <a:cs typeface="Calibri"/>
              </a:rPr>
              <a:t>να </a:t>
            </a:r>
            <a:r>
              <a:rPr sz="1050" b="1" spc="80" dirty="0">
                <a:solidFill>
                  <a:srgbClr val="FFB800"/>
                </a:solidFill>
                <a:latin typeface="Calibri"/>
                <a:cs typeface="Calibri"/>
              </a:rPr>
              <a:t>ανοίξει, </a:t>
            </a:r>
            <a:r>
              <a:rPr sz="1050" spc="110" dirty="0">
                <a:solidFill>
                  <a:srgbClr val="FFFFFF"/>
                </a:solidFill>
                <a:latin typeface="Calibri"/>
                <a:cs typeface="Calibri"/>
              </a:rPr>
              <a:t>ενώ </a:t>
            </a:r>
            <a:r>
              <a:rPr sz="1050" spc="95" dirty="0">
                <a:solidFill>
                  <a:srgbClr val="FFFFFF"/>
                </a:solidFill>
                <a:latin typeface="Calibri"/>
                <a:cs typeface="Calibri"/>
              </a:rPr>
              <a:t>το </a:t>
            </a:r>
            <a:r>
              <a:rPr sz="1050" b="1" spc="90" dirty="0">
                <a:solidFill>
                  <a:srgbClr val="FFB800"/>
                </a:solidFill>
                <a:latin typeface="Calibri"/>
                <a:cs typeface="Calibri"/>
              </a:rPr>
              <a:t>ιδιωτικό </a:t>
            </a:r>
            <a:r>
              <a:rPr sz="1050" b="1" spc="85" dirty="0">
                <a:solidFill>
                  <a:srgbClr val="FFB800"/>
                </a:solidFill>
                <a:latin typeface="Calibri"/>
                <a:cs typeface="Calibri"/>
              </a:rPr>
              <a:t>κλειδί </a:t>
            </a:r>
            <a:r>
              <a:rPr sz="1050" b="1" spc="100" dirty="0">
                <a:solidFill>
                  <a:srgbClr val="FFB800"/>
                </a:solidFill>
                <a:latin typeface="Calibri"/>
                <a:cs typeface="Calibri"/>
              </a:rPr>
              <a:t>παραμένει </a:t>
            </a:r>
            <a:r>
              <a:rPr sz="1050" spc="90" dirty="0">
                <a:solidFill>
                  <a:srgbClr val="FFFFFF"/>
                </a:solidFill>
                <a:latin typeface="Calibri"/>
                <a:cs typeface="Calibri"/>
              </a:rPr>
              <a:t>μυστικό, </a:t>
            </a:r>
            <a:r>
              <a:rPr sz="1050" spc="95" dirty="0">
                <a:solidFill>
                  <a:srgbClr val="FFFFFF"/>
                </a:solidFill>
                <a:latin typeface="Calibri"/>
                <a:cs typeface="Calibri"/>
              </a:rPr>
              <a:t> </a:t>
            </a:r>
            <a:r>
              <a:rPr sz="1050" spc="100" dirty="0">
                <a:solidFill>
                  <a:srgbClr val="FFFFFF"/>
                </a:solidFill>
                <a:latin typeface="Calibri"/>
                <a:cs typeface="Calibri"/>
              </a:rPr>
              <a:t>απλοποιώντας</a:t>
            </a:r>
            <a:r>
              <a:rPr sz="1050" spc="40" dirty="0">
                <a:solidFill>
                  <a:srgbClr val="FFFFFF"/>
                </a:solidFill>
                <a:latin typeface="Calibri"/>
                <a:cs typeface="Calibri"/>
              </a:rPr>
              <a:t> </a:t>
            </a:r>
            <a:r>
              <a:rPr sz="1050" spc="95" dirty="0">
                <a:solidFill>
                  <a:srgbClr val="FFFFFF"/>
                </a:solidFill>
                <a:latin typeface="Calibri"/>
                <a:cs typeface="Calibri"/>
              </a:rPr>
              <a:t>τη</a:t>
            </a:r>
            <a:r>
              <a:rPr sz="1050" spc="45" dirty="0">
                <a:solidFill>
                  <a:srgbClr val="FFFFFF"/>
                </a:solidFill>
                <a:latin typeface="Calibri"/>
                <a:cs typeface="Calibri"/>
              </a:rPr>
              <a:t> </a:t>
            </a:r>
            <a:r>
              <a:rPr sz="1050" spc="85" dirty="0">
                <a:solidFill>
                  <a:srgbClr val="FFFFFF"/>
                </a:solidFill>
                <a:latin typeface="Calibri"/>
                <a:cs typeface="Calibri"/>
              </a:rPr>
              <a:t>διαχείριση</a:t>
            </a:r>
            <a:r>
              <a:rPr sz="1050" spc="40" dirty="0">
                <a:solidFill>
                  <a:srgbClr val="FFFFFF"/>
                </a:solidFill>
                <a:latin typeface="Calibri"/>
                <a:cs typeface="Calibri"/>
              </a:rPr>
              <a:t> </a:t>
            </a:r>
            <a:r>
              <a:rPr sz="1050" spc="85" dirty="0">
                <a:solidFill>
                  <a:srgbClr val="FFFFFF"/>
                </a:solidFill>
                <a:latin typeface="Calibri"/>
                <a:cs typeface="Calibri"/>
              </a:rPr>
              <a:t>κλειδιών.</a:t>
            </a:r>
            <a:endParaRPr sz="1050">
              <a:latin typeface="Calibri"/>
              <a:cs typeface="Calibri"/>
            </a:endParaRPr>
          </a:p>
          <a:p>
            <a:pPr marL="299085" marR="5080" indent="-287020" algn="just">
              <a:lnSpc>
                <a:spcPct val="100000"/>
              </a:lnSpc>
              <a:spcBef>
                <a:spcPts val="370"/>
              </a:spcBef>
              <a:buSzPct val="128571"/>
              <a:buFont typeface="MS Gothic"/>
              <a:buChar char="▪"/>
              <a:tabLst>
                <a:tab pos="298450" algn="l"/>
              </a:tabLst>
            </a:pPr>
            <a:r>
              <a:rPr sz="1050" b="1" spc="60" dirty="0">
                <a:solidFill>
                  <a:srgbClr val="FFB800"/>
                </a:solidFill>
                <a:latin typeface="Calibri"/>
                <a:cs typeface="Calibri"/>
              </a:rPr>
              <a:t>Ευελιξία:</a:t>
            </a:r>
            <a:r>
              <a:rPr sz="1050" b="1" spc="65" dirty="0">
                <a:solidFill>
                  <a:srgbClr val="FFB800"/>
                </a:solidFill>
                <a:latin typeface="Calibri"/>
                <a:cs typeface="Calibri"/>
              </a:rPr>
              <a:t> </a:t>
            </a:r>
            <a:r>
              <a:rPr sz="1050" spc="95" dirty="0">
                <a:solidFill>
                  <a:srgbClr val="FFFFFF"/>
                </a:solidFill>
                <a:latin typeface="Calibri"/>
                <a:cs typeface="Calibri"/>
              </a:rPr>
              <a:t>Η</a:t>
            </a:r>
            <a:r>
              <a:rPr sz="1050" spc="100" dirty="0">
                <a:solidFill>
                  <a:srgbClr val="FFFFFF"/>
                </a:solidFill>
                <a:latin typeface="Calibri"/>
                <a:cs typeface="Calibri"/>
              </a:rPr>
              <a:t> </a:t>
            </a:r>
            <a:r>
              <a:rPr sz="1050" spc="75" dirty="0">
                <a:solidFill>
                  <a:srgbClr val="FFFFFF"/>
                </a:solidFill>
                <a:latin typeface="Calibri"/>
                <a:cs typeface="Calibri"/>
              </a:rPr>
              <a:t>ασύμμετρη</a:t>
            </a:r>
            <a:r>
              <a:rPr sz="1050" spc="80" dirty="0">
                <a:solidFill>
                  <a:srgbClr val="FFFFFF"/>
                </a:solidFill>
                <a:latin typeface="Calibri"/>
                <a:cs typeface="Calibri"/>
              </a:rPr>
              <a:t> κρυπτογράφηση</a:t>
            </a:r>
            <a:r>
              <a:rPr sz="1050" spc="400" dirty="0">
                <a:solidFill>
                  <a:srgbClr val="FFFFFF"/>
                </a:solidFill>
                <a:latin typeface="Calibri"/>
                <a:cs typeface="Calibri"/>
              </a:rPr>
              <a:t> </a:t>
            </a:r>
            <a:r>
              <a:rPr sz="1050" spc="65" dirty="0">
                <a:solidFill>
                  <a:srgbClr val="FFFFFF"/>
                </a:solidFill>
                <a:latin typeface="Calibri"/>
                <a:cs typeface="Calibri"/>
              </a:rPr>
              <a:t>βρίσκει</a:t>
            </a:r>
            <a:r>
              <a:rPr sz="1050" spc="70" dirty="0">
                <a:solidFill>
                  <a:srgbClr val="FFFFFF"/>
                </a:solidFill>
                <a:latin typeface="Calibri"/>
                <a:cs typeface="Calibri"/>
              </a:rPr>
              <a:t> </a:t>
            </a:r>
            <a:r>
              <a:rPr sz="1050" spc="75" dirty="0">
                <a:solidFill>
                  <a:srgbClr val="FFFFFF"/>
                </a:solidFill>
                <a:latin typeface="Calibri"/>
                <a:cs typeface="Calibri"/>
              </a:rPr>
              <a:t>εφαρμογές</a:t>
            </a:r>
            <a:r>
              <a:rPr sz="1050" spc="80" dirty="0">
                <a:solidFill>
                  <a:srgbClr val="FFFFFF"/>
                </a:solidFill>
                <a:latin typeface="Calibri"/>
                <a:cs typeface="Calibri"/>
              </a:rPr>
              <a:t> </a:t>
            </a:r>
            <a:r>
              <a:rPr sz="1050" spc="75" dirty="0">
                <a:solidFill>
                  <a:srgbClr val="FFFFFF"/>
                </a:solidFill>
                <a:latin typeface="Calibri"/>
                <a:cs typeface="Calibri"/>
              </a:rPr>
              <a:t>σε</a:t>
            </a:r>
            <a:r>
              <a:rPr sz="1050" spc="80" dirty="0">
                <a:solidFill>
                  <a:srgbClr val="FFFFFF"/>
                </a:solidFill>
                <a:latin typeface="Calibri"/>
                <a:cs typeface="Calibri"/>
              </a:rPr>
              <a:t> </a:t>
            </a:r>
            <a:r>
              <a:rPr sz="1050" spc="75" dirty="0">
                <a:solidFill>
                  <a:srgbClr val="FFFFFF"/>
                </a:solidFill>
                <a:latin typeface="Calibri"/>
                <a:cs typeface="Calibri"/>
              </a:rPr>
              <a:t>διάφορους</a:t>
            </a:r>
            <a:r>
              <a:rPr sz="1050" spc="80" dirty="0">
                <a:solidFill>
                  <a:srgbClr val="FFFFFF"/>
                </a:solidFill>
                <a:latin typeface="Calibri"/>
                <a:cs typeface="Calibri"/>
              </a:rPr>
              <a:t> </a:t>
            </a:r>
            <a:r>
              <a:rPr sz="1050" b="1" spc="60" dirty="0">
                <a:solidFill>
                  <a:srgbClr val="FFB800"/>
                </a:solidFill>
                <a:latin typeface="Calibri"/>
                <a:cs typeface="Calibri"/>
              </a:rPr>
              <a:t>τομείς, </a:t>
            </a:r>
            <a:r>
              <a:rPr sz="1050" b="1" spc="65" dirty="0">
                <a:solidFill>
                  <a:srgbClr val="FFB800"/>
                </a:solidFill>
                <a:latin typeface="Calibri"/>
                <a:cs typeface="Calibri"/>
              </a:rPr>
              <a:t> </a:t>
            </a:r>
            <a:r>
              <a:rPr sz="1050" spc="75" dirty="0">
                <a:solidFill>
                  <a:srgbClr val="FFFFFF"/>
                </a:solidFill>
                <a:latin typeface="Calibri"/>
                <a:cs typeface="Calibri"/>
              </a:rPr>
              <a:t>συμπεριλαμβανομένης</a:t>
            </a:r>
            <a:r>
              <a:rPr sz="1050" spc="80" dirty="0">
                <a:solidFill>
                  <a:srgbClr val="FFFFFF"/>
                </a:solidFill>
                <a:latin typeface="Calibri"/>
                <a:cs typeface="Calibri"/>
              </a:rPr>
              <a:t> </a:t>
            </a:r>
            <a:r>
              <a:rPr sz="1050" b="1" spc="65" dirty="0">
                <a:solidFill>
                  <a:srgbClr val="FFB800"/>
                </a:solidFill>
                <a:latin typeface="Calibri"/>
                <a:cs typeface="Calibri"/>
              </a:rPr>
              <a:t>της</a:t>
            </a:r>
            <a:r>
              <a:rPr sz="1050" b="1" spc="70" dirty="0">
                <a:solidFill>
                  <a:srgbClr val="FFB800"/>
                </a:solidFill>
                <a:latin typeface="Calibri"/>
                <a:cs typeface="Calibri"/>
              </a:rPr>
              <a:t> </a:t>
            </a:r>
            <a:r>
              <a:rPr sz="1050" spc="80" dirty="0">
                <a:solidFill>
                  <a:srgbClr val="FFFFFF"/>
                </a:solidFill>
                <a:latin typeface="Calibri"/>
                <a:cs typeface="Calibri"/>
              </a:rPr>
              <a:t>ασφαλούς</a:t>
            </a:r>
            <a:r>
              <a:rPr sz="1050" spc="400" dirty="0">
                <a:solidFill>
                  <a:srgbClr val="FFFFFF"/>
                </a:solidFill>
                <a:latin typeface="Calibri"/>
                <a:cs typeface="Calibri"/>
              </a:rPr>
              <a:t> </a:t>
            </a:r>
            <a:r>
              <a:rPr sz="1050" b="1" spc="70" dirty="0">
                <a:solidFill>
                  <a:srgbClr val="FFB800"/>
                </a:solidFill>
                <a:latin typeface="Calibri"/>
                <a:cs typeface="Calibri"/>
              </a:rPr>
              <a:t>επικοινωνίας</a:t>
            </a:r>
            <a:r>
              <a:rPr sz="1050" b="1" spc="75" dirty="0">
                <a:solidFill>
                  <a:srgbClr val="FFB800"/>
                </a:solidFill>
                <a:latin typeface="Calibri"/>
                <a:cs typeface="Calibri"/>
              </a:rPr>
              <a:t> </a:t>
            </a:r>
            <a:r>
              <a:rPr sz="1050" b="1" spc="40" dirty="0">
                <a:solidFill>
                  <a:srgbClr val="FFB800"/>
                </a:solidFill>
                <a:latin typeface="Calibri"/>
                <a:cs typeface="Calibri"/>
              </a:rPr>
              <a:t>,</a:t>
            </a:r>
            <a:r>
              <a:rPr sz="1050" b="1" spc="45" dirty="0">
                <a:solidFill>
                  <a:srgbClr val="FFB800"/>
                </a:solidFill>
                <a:latin typeface="Calibri"/>
                <a:cs typeface="Calibri"/>
              </a:rPr>
              <a:t> </a:t>
            </a:r>
            <a:r>
              <a:rPr sz="1050" b="1" spc="80" dirty="0">
                <a:solidFill>
                  <a:srgbClr val="FFB800"/>
                </a:solidFill>
                <a:latin typeface="Calibri"/>
                <a:cs typeface="Calibri"/>
              </a:rPr>
              <a:t>των</a:t>
            </a:r>
            <a:r>
              <a:rPr sz="1050" b="1" spc="400" dirty="0">
                <a:solidFill>
                  <a:srgbClr val="FFB800"/>
                </a:solidFill>
                <a:latin typeface="Calibri"/>
                <a:cs typeface="Calibri"/>
              </a:rPr>
              <a:t> </a:t>
            </a:r>
            <a:r>
              <a:rPr sz="1050" spc="70" dirty="0">
                <a:solidFill>
                  <a:srgbClr val="FFFFFF"/>
                </a:solidFill>
                <a:latin typeface="Calibri"/>
                <a:cs typeface="Calibri"/>
              </a:rPr>
              <a:t>διαδικτυακών</a:t>
            </a:r>
            <a:r>
              <a:rPr sz="1050" spc="75" dirty="0">
                <a:solidFill>
                  <a:srgbClr val="FFFFFF"/>
                </a:solidFill>
                <a:latin typeface="Calibri"/>
                <a:cs typeface="Calibri"/>
              </a:rPr>
              <a:t> </a:t>
            </a:r>
            <a:r>
              <a:rPr sz="1050" b="1" spc="70" dirty="0">
                <a:solidFill>
                  <a:srgbClr val="FFB800"/>
                </a:solidFill>
                <a:latin typeface="Calibri"/>
                <a:cs typeface="Calibri"/>
              </a:rPr>
              <a:t>τραπεζικών </a:t>
            </a:r>
            <a:r>
              <a:rPr sz="1050" b="1" spc="75" dirty="0">
                <a:solidFill>
                  <a:srgbClr val="FFB800"/>
                </a:solidFill>
                <a:latin typeface="Calibri"/>
                <a:cs typeface="Calibri"/>
              </a:rPr>
              <a:t> συναλλαγών, </a:t>
            </a:r>
            <a:r>
              <a:rPr sz="1050" spc="75" dirty="0">
                <a:solidFill>
                  <a:srgbClr val="FFFFFF"/>
                </a:solidFill>
                <a:latin typeface="Calibri"/>
                <a:cs typeface="Calibri"/>
              </a:rPr>
              <a:t>του </a:t>
            </a:r>
            <a:r>
              <a:rPr sz="1050" b="1" spc="70" dirty="0">
                <a:solidFill>
                  <a:srgbClr val="FFB800"/>
                </a:solidFill>
                <a:latin typeface="Calibri"/>
                <a:cs typeface="Calibri"/>
              </a:rPr>
              <a:t>ηλεκτρονικού </a:t>
            </a:r>
            <a:r>
              <a:rPr sz="1050" spc="75" dirty="0">
                <a:solidFill>
                  <a:srgbClr val="FFFFFF"/>
                </a:solidFill>
                <a:latin typeface="Calibri"/>
                <a:cs typeface="Calibri"/>
              </a:rPr>
              <a:t>εμπορίου </a:t>
            </a:r>
            <a:r>
              <a:rPr sz="1050" b="1" spc="70" dirty="0">
                <a:solidFill>
                  <a:srgbClr val="FFB800"/>
                </a:solidFill>
                <a:latin typeface="Calibri"/>
                <a:cs typeface="Calibri"/>
              </a:rPr>
              <a:t>και </a:t>
            </a:r>
            <a:r>
              <a:rPr sz="1050" spc="65" dirty="0">
                <a:solidFill>
                  <a:srgbClr val="FFFFFF"/>
                </a:solidFill>
                <a:latin typeface="Calibri"/>
                <a:cs typeface="Calibri"/>
              </a:rPr>
              <a:t>της </a:t>
            </a:r>
            <a:r>
              <a:rPr sz="1050" spc="75" dirty="0">
                <a:solidFill>
                  <a:srgbClr val="FFFFFF"/>
                </a:solidFill>
                <a:latin typeface="Calibri"/>
                <a:cs typeface="Calibri"/>
              </a:rPr>
              <a:t>ασφάλειας των συνδέσεων </a:t>
            </a:r>
            <a:r>
              <a:rPr sz="1050" spc="65" dirty="0">
                <a:solidFill>
                  <a:srgbClr val="FFFFFF"/>
                </a:solidFill>
                <a:latin typeface="Calibri"/>
                <a:cs typeface="Calibri"/>
              </a:rPr>
              <a:t>SSL/TSL για </a:t>
            </a:r>
            <a:r>
              <a:rPr sz="1050" spc="70" dirty="0">
                <a:solidFill>
                  <a:srgbClr val="FFFFFF"/>
                </a:solidFill>
                <a:latin typeface="Calibri"/>
                <a:cs typeface="Calibri"/>
              </a:rPr>
              <a:t>την </a:t>
            </a:r>
            <a:r>
              <a:rPr sz="1050" spc="75" dirty="0">
                <a:solidFill>
                  <a:srgbClr val="FFFFFF"/>
                </a:solidFill>
                <a:latin typeface="Calibri"/>
                <a:cs typeface="Calibri"/>
              </a:rPr>
              <a:t> </a:t>
            </a:r>
            <a:r>
              <a:rPr sz="1050" spc="70" dirty="0">
                <a:solidFill>
                  <a:srgbClr val="FFFFFF"/>
                </a:solidFill>
                <a:latin typeface="Calibri"/>
                <a:cs typeface="Calibri"/>
              </a:rPr>
              <a:t>κίνηση</a:t>
            </a:r>
            <a:r>
              <a:rPr sz="1050" spc="25" dirty="0">
                <a:solidFill>
                  <a:srgbClr val="FFFFFF"/>
                </a:solidFill>
                <a:latin typeface="Calibri"/>
                <a:cs typeface="Calibri"/>
              </a:rPr>
              <a:t> </a:t>
            </a:r>
            <a:r>
              <a:rPr sz="1050" spc="75" dirty="0">
                <a:solidFill>
                  <a:srgbClr val="FFFFFF"/>
                </a:solidFill>
                <a:latin typeface="Calibri"/>
                <a:cs typeface="Calibri"/>
              </a:rPr>
              <a:t>στο</a:t>
            </a:r>
            <a:r>
              <a:rPr sz="1050" spc="35" dirty="0">
                <a:solidFill>
                  <a:srgbClr val="FFFFFF"/>
                </a:solidFill>
                <a:latin typeface="Calibri"/>
                <a:cs typeface="Calibri"/>
              </a:rPr>
              <a:t> </a:t>
            </a:r>
            <a:r>
              <a:rPr sz="1050" spc="60" dirty="0">
                <a:solidFill>
                  <a:srgbClr val="FFFFFF"/>
                </a:solidFill>
                <a:latin typeface="Calibri"/>
                <a:cs typeface="Calibri"/>
              </a:rPr>
              <a:t>Ίντερνετ.</a:t>
            </a:r>
            <a:endParaRPr sz="1050">
              <a:latin typeface="Calibri"/>
              <a:cs typeface="Calibri"/>
            </a:endParaRPr>
          </a:p>
        </p:txBody>
      </p:sp>
      <p:pic>
        <p:nvPicPr>
          <p:cNvPr id="10" name="object 10"/>
          <p:cNvPicPr/>
          <p:nvPr/>
        </p:nvPicPr>
        <p:blipFill>
          <a:blip r:embed="rId3" cstate="print"/>
          <a:stretch>
            <a:fillRect/>
          </a:stretch>
        </p:blipFill>
        <p:spPr>
          <a:xfrm>
            <a:off x="7549832" y="5698490"/>
            <a:ext cx="3293427" cy="611187"/>
          </a:xfrm>
          <a:prstGeom prst="rect">
            <a:avLst/>
          </a:prstGeom>
        </p:spPr>
      </p:pic>
      <p:sp>
        <p:nvSpPr>
          <p:cNvPr id="11" name="object 11"/>
          <p:cNvSpPr txBox="1"/>
          <p:nvPr/>
        </p:nvSpPr>
        <p:spPr>
          <a:xfrm>
            <a:off x="26669" y="6192837"/>
            <a:ext cx="3136265" cy="101600"/>
          </a:xfrm>
          <a:prstGeom prst="rect">
            <a:avLst/>
          </a:prstGeom>
        </p:spPr>
        <p:txBody>
          <a:bodyPr vert="horz" wrap="square" lIns="0" tIns="0" rIns="0" bIns="0" rtlCol="0">
            <a:spAutoFit/>
          </a:bodyPr>
          <a:lstStyle/>
          <a:p>
            <a:pPr marL="12700">
              <a:lnSpc>
                <a:spcPts val="670"/>
              </a:lnSpc>
            </a:pPr>
            <a:r>
              <a:rPr sz="600" u="sng" spc="30" dirty="0">
                <a:solidFill>
                  <a:srgbClr val="FFFFFF"/>
                </a:solidFill>
                <a:uFill>
                  <a:solidFill>
                    <a:srgbClr val="FFFFFF"/>
                  </a:solidFill>
                </a:uFill>
                <a:latin typeface="Calibri"/>
                <a:cs typeface="Calibri"/>
                <a:hlinkClick r:id="rId4"/>
              </a:rPr>
              <a:t>Τι</a:t>
            </a:r>
            <a:r>
              <a:rPr sz="600" u="sng" spc="2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είναι</a:t>
            </a:r>
            <a:r>
              <a:rPr sz="600" u="sng" spc="25" dirty="0">
                <a:solidFill>
                  <a:srgbClr val="FFFFFF"/>
                </a:solidFill>
                <a:uFill>
                  <a:solidFill>
                    <a:srgbClr val="FFFFFF"/>
                  </a:solidFill>
                </a:uFill>
                <a:latin typeface="Calibri"/>
                <a:cs typeface="Calibri"/>
                <a:hlinkClick r:id="rId4"/>
              </a:rPr>
              <a:t> </a:t>
            </a:r>
            <a:r>
              <a:rPr sz="600" u="sng" spc="45" dirty="0">
                <a:solidFill>
                  <a:srgbClr val="FFFFFF"/>
                </a:solidFill>
                <a:uFill>
                  <a:solidFill>
                    <a:srgbClr val="FFFFFF"/>
                  </a:solidFill>
                </a:uFill>
                <a:latin typeface="Calibri"/>
                <a:cs typeface="Calibri"/>
                <a:hlinkClick r:id="rId4"/>
              </a:rPr>
              <a:t>η</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ασύμμετρη</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κρυπτογράφ</a:t>
            </a:r>
            <a:r>
              <a:rPr sz="600" u="sng" spc="40" dirty="0">
                <a:solidFill>
                  <a:srgbClr val="FFFFFF"/>
                </a:solidFill>
                <a:uFill>
                  <a:solidFill>
                    <a:srgbClr val="FFFFFF"/>
                  </a:solidFill>
                </a:uFill>
                <a:latin typeface="Calibri"/>
                <a:cs typeface="Calibri"/>
              </a:rPr>
              <a:t>ηση;</a:t>
            </a:r>
            <a:r>
              <a:rPr sz="600" u="sng" spc="25" dirty="0">
                <a:solidFill>
                  <a:srgbClr val="FFFFFF"/>
                </a:solidFill>
                <a:uFill>
                  <a:solidFill>
                    <a:srgbClr val="FFFFFF"/>
                  </a:solidFill>
                </a:uFill>
                <a:latin typeface="Calibri"/>
                <a:cs typeface="Calibri"/>
              </a:rPr>
              <a:t> -</a:t>
            </a:r>
            <a:r>
              <a:rPr sz="600" spc="30" dirty="0">
                <a:solidFill>
                  <a:srgbClr val="FFFFFF"/>
                </a:solidFill>
                <a:latin typeface="Calibri"/>
                <a:cs typeface="Calibri"/>
              </a:rPr>
              <a:t> </a:t>
            </a:r>
            <a:r>
              <a:rPr sz="600" spc="35" dirty="0">
                <a:solidFill>
                  <a:srgbClr val="FFFFFF"/>
                </a:solidFill>
                <a:latin typeface="Calibri"/>
                <a:cs typeface="Calibri"/>
              </a:rPr>
              <a:t>GeeksforGeeks,</a:t>
            </a:r>
            <a:r>
              <a:rPr sz="600" spc="20" dirty="0">
                <a:solidFill>
                  <a:srgbClr val="FFFFFF"/>
                </a:solidFill>
                <a:latin typeface="Calibri"/>
                <a:cs typeface="Calibri"/>
              </a:rPr>
              <a:t> </a:t>
            </a:r>
            <a:r>
              <a:rPr sz="600" spc="45" dirty="0">
                <a:solidFill>
                  <a:srgbClr val="FFFFFF"/>
                </a:solidFill>
                <a:latin typeface="Calibri"/>
                <a:cs typeface="Calibri"/>
              </a:rPr>
              <a:t>πρόσβαση</a:t>
            </a:r>
            <a:r>
              <a:rPr sz="600" spc="30" dirty="0">
                <a:solidFill>
                  <a:srgbClr val="FFFFFF"/>
                </a:solidFill>
                <a:latin typeface="Calibri"/>
                <a:cs typeface="Calibri"/>
              </a:rPr>
              <a:t> </a:t>
            </a:r>
            <a:r>
              <a:rPr sz="600" spc="40" dirty="0">
                <a:solidFill>
                  <a:srgbClr val="FFFFFF"/>
                </a:solidFill>
                <a:latin typeface="Calibri"/>
                <a:cs typeface="Calibri"/>
              </a:rPr>
              <a:t>Φεβρουάριος</a:t>
            </a:r>
            <a:r>
              <a:rPr sz="600" spc="5" dirty="0">
                <a:solidFill>
                  <a:srgbClr val="FFFFFF"/>
                </a:solidFill>
                <a:latin typeface="Calibri"/>
                <a:cs typeface="Calibri"/>
              </a:rPr>
              <a:t> </a:t>
            </a:r>
            <a:r>
              <a:rPr sz="600" spc="30"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1748770" cy="6879590"/>
            <a:chOff x="0" y="0"/>
            <a:chExt cx="1174877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7" name="object 7"/>
            <p:cNvPicPr/>
            <p:nvPr/>
          </p:nvPicPr>
          <p:blipFill>
            <a:blip r:embed="rId3" cstate="print"/>
            <a:stretch>
              <a:fillRect/>
            </a:stretch>
          </p:blipFill>
          <p:spPr>
            <a:xfrm>
              <a:off x="5789612" y="2686685"/>
              <a:ext cx="5958840" cy="3295015"/>
            </a:xfrm>
            <a:prstGeom prst="rect">
              <a:avLst/>
            </a:prstGeom>
          </p:spPr>
        </p:pic>
        <p:pic>
          <p:nvPicPr>
            <p:cNvPr id="8" name="object 8"/>
            <p:cNvPicPr/>
            <p:nvPr/>
          </p:nvPicPr>
          <p:blipFill>
            <a:blip r:embed="rId4" cstate="print"/>
            <a:stretch>
              <a:fillRect/>
            </a:stretch>
          </p:blipFill>
          <p:spPr>
            <a:xfrm>
              <a:off x="7549832"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0" name="object 10"/>
          <p:cNvSpPr txBox="1">
            <a:spLocks noGrp="1"/>
          </p:cNvSpPr>
          <p:nvPr>
            <p:ph type="title"/>
          </p:nvPr>
        </p:nvSpPr>
        <p:spPr>
          <a:xfrm>
            <a:off x="6694805" y="645477"/>
            <a:ext cx="5132705" cy="411010"/>
          </a:xfrm>
          <a:prstGeom prst="rect">
            <a:avLst/>
          </a:prstGeom>
        </p:spPr>
        <p:txBody>
          <a:bodyPr vert="horz" wrap="square" lIns="0" tIns="38735" rIns="0" bIns="0" rtlCol="0">
            <a:spAutoFit/>
          </a:bodyPr>
          <a:lstStyle/>
          <a:p>
            <a:pPr marL="12700" marR="5080" indent="391160">
              <a:lnSpc>
                <a:spcPts val="2930"/>
              </a:lnSpc>
              <a:spcBef>
                <a:spcPts val="305"/>
              </a:spcBef>
            </a:pPr>
            <a:r>
              <a:rPr spc="50" dirty="0" err="1"/>
              <a:t>Κρυ</a:t>
            </a:r>
            <a:r>
              <a:rPr spc="50" dirty="0"/>
              <a:t>πτογραφία</a:t>
            </a:r>
            <a:r>
              <a:rPr lang="en-US" spc="105" dirty="0"/>
              <a:t> </a:t>
            </a:r>
            <a:r>
              <a:rPr lang="el-GR" spc="105" dirty="0"/>
              <a:t>Δημόσιο κλειδί </a:t>
            </a:r>
            <a:endParaRPr spc="50" dirty="0"/>
          </a:p>
        </p:txBody>
      </p:sp>
      <p:sp>
        <p:nvSpPr>
          <p:cNvPr id="11" name="object 11"/>
          <p:cNvSpPr txBox="1"/>
          <p:nvPr/>
        </p:nvSpPr>
        <p:spPr>
          <a:xfrm>
            <a:off x="5763108" y="1373111"/>
            <a:ext cx="6241415" cy="996950"/>
          </a:xfrm>
          <a:prstGeom prst="rect">
            <a:avLst/>
          </a:prstGeom>
        </p:spPr>
        <p:txBody>
          <a:bodyPr vert="horz" wrap="square" lIns="0" tIns="21590" rIns="0" bIns="0" rtlCol="0">
            <a:spAutoFit/>
          </a:bodyPr>
          <a:lstStyle/>
          <a:p>
            <a:pPr marL="12700" marR="5080" algn="just">
              <a:lnSpc>
                <a:spcPts val="1910"/>
              </a:lnSpc>
              <a:spcBef>
                <a:spcPts val="170"/>
              </a:spcBef>
            </a:pPr>
            <a:r>
              <a:rPr sz="1600" spc="120" dirty="0">
                <a:solidFill>
                  <a:srgbClr val="FFB800"/>
                </a:solidFill>
                <a:latin typeface="Calibri"/>
                <a:cs typeface="Calibri"/>
              </a:rPr>
              <a:t>Ένα</a:t>
            </a:r>
            <a:r>
              <a:rPr sz="1600" spc="125" dirty="0">
                <a:solidFill>
                  <a:srgbClr val="FFB800"/>
                </a:solidFill>
                <a:latin typeface="Calibri"/>
                <a:cs typeface="Calibri"/>
              </a:rPr>
              <a:t> </a:t>
            </a:r>
            <a:r>
              <a:rPr sz="1600" spc="120" dirty="0">
                <a:solidFill>
                  <a:srgbClr val="FFB800"/>
                </a:solidFill>
                <a:latin typeface="Calibri"/>
                <a:cs typeface="Calibri"/>
              </a:rPr>
              <a:t>σύστημα</a:t>
            </a:r>
            <a:r>
              <a:rPr sz="1600" spc="125" dirty="0">
                <a:solidFill>
                  <a:srgbClr val="FFB800"/>
                </a:solidFill>
                <a:latin typeface="Calibri"/>
                <a:cs typeface="Calibri"/>
              </a:rPr>
              <a:t> </a:t>
            </a:r>
            <a:r>
              <a:rPr sz="1600" spc="120" dirty="0">
                <a:solidFill>
                  <a:srgbClr val="FFB800"/>
                </a:solidFill>
                <a:latin typeface="Calibri"/>
                <a:cs typeface="Calibri"/>
              </a:rPr>
              <a:t>κρυπτογράφησης</a:t>
            </a:r>
            <a:r>
              <a:rPr sz="1600" spc="125" dirty="0">
                <a:solidFill>
                  <a:srgbClr val="FFB800"/>
                </a:solidFill>
                <a:latin typeface="Calibri"/>
                <a:cs typeface="Calibri"/>
              </a:rPr>
              <a:t> </a:t>
            </a:r>
            <a:r>
              <a:rPr sz="1600" spc="114" dirty="0">
                <a:solidFill>
                  <a:srgbClr val="FFB800"/>
                </a:solidFill>
                <a:latin typeface="Calibri"/>
                <a:cs typeface="Calibri"/>
              </a:rPr>
              <a:t>δημόσιου</a:t>
            </a:r>
            <a:r>
              <a:rPr sz="1600" spc="120" dirty="0">
                <a:solidFill>
                  <a:srgbClr val="FFB800"/>
                </a:solidFill>
                <a:latin typeface="Calibri"/>
                <a:cs typeface="Calibri"/>
              </a:rPr>
              <a:t> </a:t>
            </a:r>
            <a:r>
              <a:rPr sz="1600" spc="100" dirty="0">
                <a:solidFill>
                  <a:srgbClr val="FFB800"/>
                </a:solidFill>
                <a:latin typeface="Calibri"/>
                <a:cs typeface="Calibri"/>
              </a:rPr>
              <a:t>κλειδιού</a:t>
            </a:r>
            <a:r>
              <a:rPr sz="1600" spc="105" dirty="0">
                <a:solidFill>
                  <a:srgbClr val="FFB800"/>
                </a:solidFill>
                <a:latin typeface="Calibri"/>
                <a:cs typeface="Calibri"/>
              </a:rPr>
              <a:t> </a:t>
            </a:r>
            <a:r>
              <a:rPr sz="1600" spc="90" dirty="0">
                <a:solidFill>
                  <a:srgbClr val="FFB800"/>
                </a:solidFill>
                <a:latin typeface="Calibri"/>
                <a:cs typeface="Calibri"/>
              </a:rPr>
              <a:t>έχει</a:t>
            </a:r>
            <a:r>
              <a:rPr sz="1600" spc="95" dirty="0">
                <a:solidFill>
                  <a:srgbClr val="FFB800"/>
                </a:solidFill>
                <a:latin typeface="Calibri"/>
                <a:cs typeface="Calibri"/>
              </a:rPr>
              <a:t> </a:t>
            </a:r>
            <a:r>
              <a:rPr sz="1600" spc="85" dirty="0">
                <a:solidFill>
                  <a:srgbClr val="FFB800"/>
                </a:solidFill>
                <a:latin typeface="Calibri"/>
                <a:cs typeface="Calibri"/>
              </a:rPr>
              <a:t>έξι </a:t>
            </a:r>
            <a:r>
              <a:rPr sz="1600" spc="90" dirty="0">
                <a:solidFill>
                  <a:srgbClr val="FFB800"/>
                </a:solidFill>
                <a:latin typeface="Calibri"/>
                <a:cs typeface="Calibri"/>
              </a:rPr>
              <a:t> </a:t>
            </a:r>
            <a:r>
              <a:rPr sz="1600" spc="105" dirty="0">
                <a:solidFill>
                  <a:srgbClr val="FFB800"/>
                </a:solidFill>
                <a:latin typeface="Calibri"/>
                <a:cs typeface="Calibri"/>
              </a:rPr>
              <a:t>συστατικά:</a:t>
            </a:r>
            <a:r>
              <a:rPr sz="1600" spc="110" dirty="0">
                <a:solidFill>
                  <a:srgbClr val="FFB800"/>
                </a:solidFill>
                <a:latin typeface="Calibri"/>
                <a:cs typeface="Calibri"/>
              </a:rPr>
              <a:t> </a:t>
            </a:r>
            <a:r>
              <a:rPr sz="1600" spc="125" dirty="0">
                <a:solidFill>
                  <a:srgbClr val="FFB800"/>
                </a:solidFill>
                <a:latin typeface="Calibri"/>
                <a:cs typeface="Calibri"/>
              </a:rPr>
              <a:t>απλό</a:t>
            </a:r>
            <a:r>
              <a:rPr sz="1600" spc="130" dirty="0">
                <a:solidFill>
                  <a:srgbClr val="FFB800"/>
                </a:solidFill>
                <a:latin typeface="Calibri"/>
                <a:cs typeface="Calibri"/>
              </a:rPr>
              <a:t> </a:t>
            </a:r>
            <a:r>
              <a:rPr sz="1600" spc="100" dirty="0">
                <a:solidFill>
                  <a:srgbClr val="FFB800"/>
                </a:solidFill>
                <a:latin typeface="Calibri"/>
                <a:cs typeface="Calibri"/>
              </a:rPr>
              <a:t>κείμενο,</a:t>
            </a:r>
            <a:r>
              <a:rPr sz="1600" spc="105" dirty="0">
                <a:solidFill>
                  <a:srgbClr val="FFB800"/>
                </a:solidFill>
                <a:latin typeface="Calibri"/>
                <a:cs typeface="Calibri"/>
              </a:rPr>
              <a:t> </a:t>
            </a:r>
            <a:r>
              <a:rPr sz="1600" spc="110" dirty="0">
                <a:solidFill>
                  <a:srgbClr val="FFB800"/>
                </a:solidFill>
                <a:latin typeface="Calibri"/>
                <a:cs typeface="Calibri"/>
              </a:rPr>
              <a:t>αλγόριθμος</a:t>
            </a:r>
            <a:r>
              <a:rPr sz="1600" spc="114" dirty="0">
                <a:solidFill>
                  <a:srgbClr val="FFB800"/>
                </a:solidFill>
                <a:latin typeface="Calibri"/>
                <a:cs typeface="Calibri"/>
              </a:rPr>
              <a:t> κρυπτογράφησης, </a:t>
            </a:r>
            <a:r>
              <a:rPr sz="1600" spc="120" dirty="0">
                <a:solidFill>
                  <a:srgbClr val="FFB800"/>
                </a:solidFill>
                <a:latin typeface="Calibri"/>
                <a:cs typeface="Calibri"/>
              </a:rPr>
              <a:t> </a:t>
            </a:r>
            <a:r>
              <a:rPr sz="1600" spc="114" dirty="0">
                <a:solidFill>
                  <a:srgbClr val="FFB800"/>
                </a:solidFill>
                <a:latin typeface="Calibri"/>
                <a:cs typeface="Calibri"/>
              </a:rPr>
              <a:t>δημόσια</a:t>
            </a:r>
            <a:r>
              <a:rPr sz="1600" spc="120" dirty="0">
                <a:solidFill>
                  <a:srgbClr val="FFB800"/>
                </a:solidFill>
                <a:latin typeface="Calibri"/>
                <a:cs typeface="Calibri"/>
              </a:rPr>
              <a:t> </a:t>
            </a:r>
            <a:r>
              <a:rPr sz="1600" spc="100" dirty="0">
                <a:solidFill>
                  <a:srgbClr val="FFB800"/>
                </a:solidFill>
                <a:latin typeface="Calibri"/>
                <a:cs typeface="Calibri"/>
              </a:rPr>
              <a:t>και</a:t>
            </a:r>
            <a:r>
              <a:rPr sz="1600" spc="105" dirty="0">
                <a:solidFill>
                  <a:srgbClr val="FFB800"/>
                </a:solidFill>
                <a:latin typeface="Calibri"/>
                <a:cs typeface="Calibri"/>
              </a:rPr>
              <a:t> </a:t>
            </a:r>
            <a:r>
              <a:rPr sz="1600" spc="100" dirty="0">
                <a:solidFill>
                  <a:srgbClr val="FFB800"/>
                </a:solidFill>
                <a:latin typeface="Calibri"/>
                <a:cs typeface="Calibri"/>
              </a:rPr>
              <a:t>ιδιωτικά</a:t>
            </a:r>
            <a:r>
              <a:rPr sz="1600" spc="105" dirty="0">
                <a:solidFill>
                  <a:srgbClr val="FFB800"/>
                </a:solidFill>
                <a:latin typeface="Calibri"/>
                <a:cs typeface="Calibri"/>
              </a:rPr>
              <a:t> </a:t>
            </a:r>
            <a:r>
              <a:rPr sz="1600" spc="110" dirty="0">
                <a:solidFill>
                  <a:srgbClr val="FFB800"/>
                </a:solidFill>
                <a:latin typeface="Calibri"/>
                <a:cs typeface="Calibri"/>
              </a:rPr>
              <a:t>κλειδιάκρυπτογραφημένο</a:t>
            </a:r>
            <a:r>
              <a:rPr sz="1600" spc="114" dirty="0">
                <a:solidFill>
                  <a:srgbClr val="FFB800"/>
                </a:solidFill>
                <a:latin typeface="Calibri"/>
                <a:cs typeface="Calibri"/>
              </a:rPr>
              <a:t> </a:t>
            </a:r>
            <a:r>
              <a:rPr sz="1600" spc="105" dirty="0">
                <a:solidFill>
                  <a:srgbClr val="FFB800"/>
                </a:solidFill>
                <a:latin typeface="Calibri"/>
                <a:cs typeface="Calibri"/>
              </a:rPr>
              <a:t>κείμενο</a:t>
            </a:r>
            <a:r>
              <a:rPr sz="1600" spc="110" dirty="0">
                <a:solidFill>
                  <a:srgbClr val="FFB800"/>
                </a:solidFill>
                <a:latin typeface="Calibri"/>
                <a:cs typeface="Calibri"/>
              </a:rPr>
              <a:t> </a:t>
            </a:r>
            <a:r>
              <a:rPr sz="1600" spc="100" dirty="0">
                <a:solidFill>
                  <a:srgbClr val="FFB800"/>
                </a:solidFill>
                <a:latin typeface="Calibri"/>
                <a:cs typeface="Calibri"/>
              </a:rPr>
              <a:t>και </a:t>
            </a:r>
            <a:r>
              <a:rPr sz="1600" spc="105" dirty="0">
                <a:solidFill>
                  <a:srgbClr val="FFB800"/>
                </a:solidFill>
                <a:latin typeface="Calibri"/>
                <a:cs typeface="Calibri"/>
              </a:rPr>
              <a:t> </a:t>
            </a:r>
            <a:r>
              <a:rPr sz="1600" spc="110" dirty="0">
                <a:solidFill>
                  <a:srgbClr val="FFB800"/>
                </a:solidFill>
                <a:latin typeface="Calibri"/>
                <a:cs typeface="Calibri"/>
              </a:rPr>
              <a:t>αλγόριθμος</a:t>
            </a:r>
            <a:r>
              <a:rPr sz="1600" spc="55" dirty="0">
                <a:solidFill>
                  <a:srgbClr val="FFB800"/>
                </a:solidFill>
                <a:latin typeface="Calibri"/>
                <a:cs typeface="Calibri"/>
              </a:rPr>
              <a:t> </a:t>
            </a:r>
            <a:r>
              <a:rPr sz="1600" spc="114" dirty="0">
                <a:solidFill>
                  <a:srgbClr val="FFB800"/>
                </a:solidFill>
                <a:latin typeface="Calibri"/>
                <a:cs typeface="Calibri"/>
              </a:rPr>
              <a:t>αποκρυπτογράφησης.</a:t>
            </a:r>
            <a:endParaRPr sz="1600" dirty="0">
              <a:latin typeface="Calibri"/>
              <a:cs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2" name="object 12"/>
          <p:cNvSpPr txBox="1"/>
          <p:nvPr/>
        </p:nvSpPr>
        <p:spPr>
          <a:xfrm>
            <a:off x="259715" y="6643369"/>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8" name="object 8"/>
          <p:cNvSpPr txBox="1">
            <a:spLocks noGrp="1"/>
          </p:cNvSpPr>
          <p:nvPr>
            <p:ph type="title"/>
          </p:nvPr>
        </p:nvSpPr>
        <p:spPr>
          <a:xfrm>
            <a:off x="875030" y="1171892"/>
            <a:ext cx="10902315" cy="876300"/>
          </a:xfrm>
          <a:prstGeom prst="rect">
            <a:avLst/>
          </a:prstGeom>
        </p:spPr>
        <p:txBody>
          <a:bodyPr vert="horz" wrap="square" lIns="0" tIns="41275" rIns="0" bIns="0" rtlCol="0">
            <a:spAutoFit/>
          </a:bodyPr>
          <a:lstStyle/>
          <a:p>
            <a:pPr marL="12700" marR="5080" indent="385445">
              <a:lnSpc>
                <a:spcPts val="3279"/>
              </a:lnSpc>
              <a:spcBef>
                <a:spcPts val="325"/>
              </a:spcBef>
            </a:pPr>
            <a:r>
              <a:rPr sz="2850" spc="50" dirty="0">
                <a:solidFill>
                  <a:srgbClr val="000000"/>
                </a:solidFill>
              </a:rPr>
              <a:t>Εφαρμογές</a:t>
            </a:r>
            <a:r>
              <a:rPr sz="2850" spc="110" dirty="0">
                <a:solidFill>
                  <a:srgbClr val="000000"/>
                </a:solidFill>
              </a:rPr>
              <a:t> </a:t>
            </a:r>
            <a:r>
              <a:rPr sz="2850" spc="50" dirty="0">
                <a:solidFill>
                  <a:srgbClr val="000000"/>
                </a:solidFill>
              </a:rPr>
              <a:t>δημόσιου</a:t>
            </a:r>
            <a:r>
              <a:rPr sz="2850" spc="110" dirty="0">
                <a:solidFill>
                  <a:srgbClr val="000000"/>
                </a:solidFill>
              </a:rPr>
              <a:t> </a:t>
            </a:r>
            <a:r>
              <a:rPr sz="2850" spc="50" dirty="0">
                <a:solidFill>
                  <a:srgbClr val="000000"/>
                </a:solidFill>
              </a:rPr>
              <a:t>κλειδιού</a:t>
            </a:r>
            <a:r>
              <a:rPr sz="2850" spc="114" dirty="0">
                <a:solidFill>
                  <a:srgbClr val="000000"/>
                </a:solidFill>
              </a:rPr>
              <a:t> </a:t>
            </a:r>
            <a:r>
              <a:rPr sz="2850" spc="35" dirty="0">
                <a:solidFill>
                  <a:srgbClr val="000000"/>
                </a:solidFill>
              </a:rPr>
              <a:t>XML</a:t>
            </a:r>
            <a:r>
              <a:rPr sz="2850" spc="105" dirty="0">
                <a:solidFill>
                  <a:srgbClr val="000000"/>
                </a:solidFill>
              </a:rPr>
              <a:t> </a:t>
            </a:r>
            <a:r>
              <a:rPr sz="2850" spc="50" dirty="0">
                <a:solidFill>
                  <a:srgbClr val="000000"/>
                </a:solidFill>
              </a:rPr>
              <a:t>(Extensible</a:t>
            </a:r>
            <a:r>
              <a:rPr sz="2850" spc="114" dirty="0">
                <a:solidFill>
                  <a:srgbClr val="000000"/>
                </a:solidFill>
              </a:rPr>
              <a:t> </a:t>
            </a:r>
            <a:r>
              <a:rPr sz="2850" spc="45" dirty="0">
                <a:solidFill>
                  <a:srgbClr val="000000"/>
                </a:solidFill>
              </a:rPr>
              <a:t>Markup</a:t>
            </a:r>
            <a:r>
              <a:rPr sz="2850" spc="110" dirty="0">
                <a:solidFill>
                  <a:srgbClr val="000000"/>
                </a:solidFill>
              </a:rPr>
              <a:t> </a:t>
            </a:r>
            <a:r>
              <a:rPr sz="2850" spc="50" dirty="0">
                <a:solidFill>
                  <a:srgbClr val="000000"/>
                </a:solidFill>
              </a:rPr>
              <a:t>Language</a:t>
            </a:r>
            <a:r>
              <a:rPr sz="2850" spc="114" dirty="0">
                <a:solidFill>
                  <a:srgbClr val="000000"/>
                </a:solidFill>
              </a:rPr>
              <a:t> </a:t>
            </a:r>
            <a:r>
              <a:rPr sz="2850" dirty="0">
                <a:solidFill>
                  <a:srgbClr val="000000"/>
                </a:solidFill>
              </a:rPr>
              <a:t>- </a:t>
            </a:r>
            <a:r>
              <a:rPr sz="2850" spc="-700" dirty="0">
                <a:solidFill>
                  <a:srgbClr val="000000"/>
                </a:solidFill>
              </a:rPr>
              <a:t> </a:t>
            </a:r>
            <a:r>
              <a:rPr sz="2850" spc="50" dirty="0">
                <a:solidFill>
                  <a:srgbClr val="000000"/>
                </a:solidFill>
              </a:rPr>
              <a:t>δομημένη</a:t>
            </a:r>
            <a:r>
              <a:rPr sz="2850" spc="105" dirty="0">
                <a:solidFill>
                  <a:srgbClr val="000000"/>
                </a:solidFill>
              </a:rPr>
              <a:t> </a:t>
            </a:r>
            <a:r>
              <a:rPr sz="2850" spc="45" dirty="0">
                <a:solidFill>
                  <a:srgbClr val="000000"/>
                </a:solidFill>
              </a:rPr>
              <a:t>μορφή</a:t>
            </a:r>
            <a:r>
              <a:rPr sz="2850" spc="114" dirty="0">
                <a:solidFill>
                  <a:srgbClr val="000000"/>
                </a:solidFill>
              </a:rPr>
              <a:t> </a:t>
            </a:r>
            <a:r>
              <a:rPr sz="2850" spc="50" dirty="0">
                <a:solidFill>
                  <a:srgbClr val="000000"/>
                </a:solidFill>
              </a:rPr>
              <a:t>ανταλλαγής</a:t>
            </a:r>
            <a:r>
              <a:rPr sz="2850" spc="110" dirty="0">
                <a:solidFill>
                  <a:srgbClr val="000000"/>
                </a:solidFill>
              </a:rPr>
              <a:t> </a:t>
            </a:r>
            <a:r>
              <a:rPr sz="2850" spc="50" dirty="0">
                <a:solidFill>
                  <a:srgbClr val="000000"/>
                </a:solidFill>
              </a:rPr>
              <a:t>δεδομένωνn)</a:t>
            </a:r>
            <a:endParaRPr sz="2850"/>
          </a:p>
        </p:txBody>
      </p:sp>
      <p:sp>
        <p:nvSpPr>
          <p:cNvPr id="9" name="object 9"/>
          <p:cNvSpPr txBox="1"/>
          <p:nvPr/>
        </p:nvSpPr>
        <p:spPr>
          <a:xfrm>
            <a:off x="875030" y="2512059"/>
            <a:ext cx="5734685" cy="1951355"/>
          </a:xfrm>
          <a:prstGeom prst="rect">
            <a:avLst/>
          </a:prstGeom>
        </p:spPr>
        <p:txBody>
          <a:bodyPr vert="horz" wrap="square" lIns="0" tIns="12700" rIns="0" bIns="0" rtlCol="0">
            <a:spAutoFit/>
          </a:bodyPr>
          <a:lstStyle/>
          <a:p>
            <a:pPr marL="12700">
              <a:lnSpc>
                <a:spcPct val="100000"/>
              </a:lnSpc>
              <a:spcBef>
                <a:spcPts val="100"/>
              </a:spcBef>
            </a:pPr>
            <a:r>
              <a:rPr sz="1000" spc="100" dirty="0">
                <a:latin typeface="Calibri"/>
                <a:cs typeface="Calibri"/>
              </a:rPr>
              <a:t>Μπορεί</a:t>
            </a:r>
            <a:r>
              <a:rPr sz="1000" spc="40" dirty="0">
                <a:latin typeface="Calibri"/>
                <a:cs typeface="Calibri"/>
              </a:rPr>
              <a:t> </a:t>
            </a:r>
            <a:r>
              <a:rPr sz="1000" spc="100" dirty="0">
                <a:latin typeface="Calibri"/>
                <a:cs typeface="Calibri"/>
              </a:rPr>
              <a:t>να</a:t>
            </a:r>
            <a:r>
              <a:rPr sz="1000" spc="40" dirty="0">
                <a:latin typeface="Calibri"/>
                <a:cs typeface="Calibri"/>
              </a:rPr>
              <a:t> </a:t>
            </a:r>
            <a:r>
              <a:rPr sz="1000" spc="85" dirty="0">
                <a:latin typeface="Calibri"/>
                <a:cs typeface="Calibri"/>
              </a:rPr>
              <a:t>ταξινομήσει</a:t>
            </a:r>
            <a:r>
              <a:rPr sz="1000" spc="50" dirty="0">
                <a:latin typeface="Calibri"/>
                <a:cs typeface="Calibri"/>
              </a:rPr>
              <a:t> </a:t>
            </a:r>
            <a:r>
              <a:rPr sz="1000" spc="70" dirty="0">
                <a:latin typeface="Calibri"/>
                <a:cs typeface="Calibri"/>
              </a:rPr>
              <a:t>τις</a:t>
            </a:r>
            <a:r>
              <a:rPr sz="1000" spc="40" dirty="0">
                <a:latin typeface="Calibri"/>
                <a:cs typeface="Calibri"/>
              </a:rPr>
              <a:t> </a:t>
            </a:r>
            <a:r>
              <a:rPr sz="1000" spc="85" dirty="0">
                <a:latin typeface="Calibri"/>
                <a:cs typeface="Calibri"/>
              </a:rPr>
              <a:t>χρήσεις</a:t>
            </a:r>
            <a:r>
              <a:rPr sz="1000" spc="45" dirty="0">
                <a:latin typeface="Calibri"/>
                <a:cs typeface="Calibri"/>
              </a:rPr>
              <a:t> </a:t>
            </a:r>
            <a:r>
              <a:rPr sz="1000" spc="80" dirty="0">
                <a:latin typeface="Calibri"/>
                <a:cs typeface="Calibri"/>
              </a:rPr>
              <a:t>σεκατηγορίες:</a:t>
            </a:r>
            <a:endParaRPr sz="1000">
              <a:latin typeface="Calibri"/>
              <a:cs typeface="Calibri"/>
            </a:endParaRPr>
          </a:p>
          <a:p>
            <a:pPr marL="304800" indent="-182880">
              <a:lnSpc>
                <a:spcPct val="100000"/>
              </a:lnSpc>
              <a:spcBef>
                <a:spcPts val="260"/>
              </a:spcBef>
              <a:buSzPct val="130000"/>
              <a:buFont typeface="Calibri"/>
              <a:buChar char="◦"/>
              <a:tabLst>
                <a:tab pos="304800" algn="l"/>
              </a:tabLst>
            </a:pPr>
            <a:r>
              <a:rPr sz="1000" b="1" spc="75" dirty="0">
                <a:latin typeface="Calibri"/>
                <a:cs typeface="Calibri"/>
              </a:rPr>
              <a:t>Κρυπτογραφημένη/αποκρυπτογραφημένη:</a:t>
            </a:r>
            <a:r>
              <a:rPr sz="1000" b="1" spc="30" dirty="0">
                <a:latin typeface="Calibri"/>
                <a:cs typeface="Calibri"/>
              </a:rPr>
              <a:t> </a:t>
            </a:r>
            <a:r>
              <a:rPr sz="1000" spc="100" dirty="0">
                <a:latin typeface="Calibri"/>
                <a:cs typeface="Calibri"/>
              </a:rPr>
              <a:t>Ο</a:t>
            </a:r>
            <a:r>
              <a:rPr sz="1000" spc="40" dirty="0">
                <a:latin typeface="Calibri"/>
                <a:cs typeface="Calibri"/>
              </a:rPr>
              <a:t> </a:t>
            </a:r>
            <a:r>
              <a:rPr sz="1000" spc="70" dirty="0">
                <a:latin typeface="Calibri"/>
                <a:cs typeface="Calibri"/>
              </a:rPr>
              <a:t>αποστολέας</a:t>
            </a:r>
            <a:r>
              <a:rPr sz="1000" spc="35" dirty="0">
                <a:latin typeface="Calibri"/>
                <a:cs typeface="Calibri"/>
              </a:rPr>
              <a:t> </a:t>
            </a:r>
            <a:r>
              <a:rPr sz="1000" b="1" spc="70" dirty="0">
                <a:latin typeface="Calibri"/>
                <a:cs typeface="Calibri"/>
              </a:rPr>
              <a:t>κρυπτογραφεί</a:t>
            </a:r>
            <a:r>
              <a:rPr sz="1000" b="1" spc="35" dirty="0">
                <a:latin typeface="Calibri"/>
                <a:cs typeface="Calibri"/>
              </a:rPr>
              <a:t> </a:t>
            </a:r>
            <a:r>
              <a:rPr sz="1000" spc="75" dirty="0">
                <a:latin typeface="Calibri"/>
                <a:cs typeface="Calibri"/>
              </a:rPr>
              <a:t>μήνυμα</a:t>
            </a:r>
            <a:r>
              <a:rPr sz="1000" spc="40" dirty="0">
                <a:latin typeface="Calibri"/>
                <a:cs typeface="Calibri"/>
              </a:rPr>
              <a:t> </a:t>
            </a:r>
            <a:r>
              <a:rPr sz="1000" spc="70" dirty="0">
                <a:latin typeface="Calibri"/>
                <a:cs typeface="Calibri"/>
              </a:rPr>
              <a:t>με</a:t>
            </a:r>
            <a:r>
              <a:rPr sz="1000" spc="35" dirty="0">
                <a:latin typeface="Calibri"/>
                <a:cs typeface="Calibri"/>
              </a:rPr>
              <a:t> </a:t>
            </a:r>
            <a:r>
              <a:rPr sz="1000" spc="50" dirty="0">
                <a:latin typeface="Calibri"/>
                <a:cs typeface="Calibri"/>
              </a:rPr>
              <a:t>το</a:t>
            </a:r>
            <a:endParaRPr sz="1000">
              <a:latin typeface="Calibri"/>
              <a:cs typeface="Calibri"/>
            </a:endParaRPr>
          </a:p>
          <a:p>
            <a:pPr marL="304800">
              <a:lnSpc>
                <a:spcPct val="100000"/>
              </a:lnSpc>
              <a:spcBef>
                <a:spcPts val="215"/>
              </a:spcBef>
            </a:pPr>
            <a:r>
              <a:rPr sz="1000" b="1" spc="65" dirty="0">
                <a:latin typeface="Calibri"/>
                <a:cs typeface="Calibri"/>
              </a:rPr>
              <a:t>το</a:t>
            </a:r>
            <a:r>
              <a:rPr sz="1000" b="1" spc="20" dirty="0">
                <a:latin typeface="Calibri"/>
                <a:cs typeface="Calibri"/>
              </a:rPr>
              <a:t> </a:t>
            </a:r>
            <a:r>
              <a:rPr sz="1000" b="1" spc="70" dirty="0">
                <a:latin typeface="Calibri"/>
                <a:cs typeface="Calibri"/>
              </a:rPr>
              <a:t>δημόσιο</a:t>
            </a:r>
            <a:r>
              <a:rPr sz="1000" b="1" spc="20" dirty="0">
                <a:latin typeface="Calibri"/>
                <a:cs typeface="Calibri"/>
              </a:rPr>
              <a:t> </a:t>
            </a:r>
            <a:r>
              <a:rPr sz="1000" b="1" spc="60" dirty="0">
                <a:latin typeface="Calibri"/>
                <a:cs typeface="Calibri"/>
              </a:rPr>
              <a:t>κλειδί</a:t>
            </a:r>
            <a:r>
              <a:rPr sz="1000" b="1" spc="20" dirty="0">
                <a:latin typeface="Calibri"/>
                <a:cs typeface="Calibri"/>
              </a:rPr>
              <a:t> </a:t>
            </a:r>
            <a:r>
              <a:rPr sz="1000" b="1" spc="70" dirty="0">
                <a:latin typeface="Calibri"/>
                <a:cs typeface="Calibri"/>
              </a:rPr>
              <a:t>του</a:t>
            </a:r>
            <a:r>
              <a:rPr sz="1000" b="1" spc="20" dirty="0">
                <a:latin typeface="Calibri"/>
                <a:cs typeface="Calibri"/>
              </a:rPr>
              <a:t> </a:t>
            </a:r>
            <a:r>
              <a:rPr sz="1000" b="1" spc="75" dirty="0">
                <a:latin typeface="Calibri"/>
                <a:cs typeface="Calibri"/>
              </a:rPr>
              <a:t>παραλήπτη.</a:t>
            </a:r>
            <a:endParaRPr sz="1000">
              <a:latin typeface="Calibri"/>
              <a:cs typeface="Calibri"/>
            </a:endParaRPr>
          </a:p>
          <a:p>
            <a:pPr>
              <a:lnSpc>
                <a:spcPct val="100000"/>
              </a:lnSpc>
            </a:pPr>
            <a:endParaRPr sz="1000">
              <a:latin typeface="Calibri"/>
              <a:cs typeface="Calibri"/>
            </a:endParaRPr>
          </a:p>
          <a:p>
            <a:pPr>
              <a:lnSpc>
                <a:spcPct val="100000"/>
              </a:lnSpc>
              <a:spcBef>
                <a:spcPts val="30"/>
              </a:spcBef>
            </a:pPr>
            <a:endParaRPr sz="1150">
              <a:latin typeface="Calibri"/>
              <a:cs typeface="Calibri"/>
            </a:endParaRPr>
          </a:p>
          <a:p>
            <a:pPr marL="304800" marR="5080" indent="-182880" algn="just">
              <a:lnSpc>
                <a:spcPts val="960"/>
              </a:lnSpc>
              <a:buSzPct val="130000"/>
              <a:buFont typeface="Calibri"/>
              <a:buChar char="◦"/>
              <a:tabLst>
                <a:tab pos="305435" algn="l"/>
              </a:tabLst>
            </a:pPr>
            <a:r>
              <a:rPr sz="1000" b="1" spc="75" dirty="0">
                <a:latin typeface="Calibri"/>
                <a:cs typeface="Calibri"/>
              </a:rPr>
              <a:t>Ψηφιακές υπογραφές: </a:t>
            </a:r>
            <a:r>
              <a:rPr sz="1000" spc="100" dirty="0">
                <a:latin typeface="Calibri"/>
                <a:cs typeface="Calibri"/>
              </a:rPr>
              <a:t>Ο </a:t>
            </a:r>
            <a:r>
              <a:rPr sz="1000" spc="70" dirty="0">
                <a:latin typeface="Calibri"/>
                <a:cs typeface="Calibri"/>
              </a:rPr>
              <a:t>αποστολέας </a:t>
            </a:r>
            <a:r>
              <a:rPr sz="1000" b="1" spc="75" dirty="0">
                <a:latin typeface="Calibri"/>
                <a:cs typeface="Calibri"/>
              </a:rPr>
              <a:t>"προσημασμένο" </a:t>
            </a:r>
            <a:r>
              <a:rPr sz="1000" spc="70" dirty="0">
                <a:latin typeface="Calibri"/>
                <a:cs typeface="Calibri"/>
              </a:rPr>
              <a:t>ένα </a:t>
            </a:r>
            <a:r>
              <a:rPr sz="1000" spc="75" dirty="0">
                <a:latin typeface="Calibri"/>
                <a:cs typeface="Calibri"/>
              </a:rPr>
              <a:t>μήνυμα </a:t>
            </a:r>
            <a:r>
              <a:rPr sz="1000" spc="70" dirty="0">
                <a:latin typeface="Calibri"/>
                <a:cs typeface="Calibri"/>
              </a:rPr>
              <a:t>με </a:t>
            </a:r>
            <a:r>
              <a:rPr sz="1000" b="1" spc="65" dirty="0">
                <a:latin typeface="Calibri"/>
                <a:cs typeface="Calibri"/>
              </a:rPr>
              <a:t>το </a:t>
            </a:r>
            <a:r>
              <a:rPr sz="1000" b="1" spc="60" dirty="0">
                <a:latin typeface="Calibri"/>
                <a:cs typeface="Calibri"/>
              </a:rPr>
              <a:t>ιδιωτικό </a:t>
            </a:r>
            <a:r>
              <a:rPr sz="1000" spc="70" dirty="0">
                <a:latin typeface="Calibri"/>
                <a:cs typeface="Calibri"/>
              </a:rPr>
              <a:t>του </a:t>
            </a:r>
            <a:r>
              <a:rPr sz="1000" spc="75" dirty="0">
                <a:latin typeface="Calibri"/>
                <a:cs typeface="Calibri"/>
              </a:rPr>
              <a:t> </a:t>
            </a:r>
            <a:r>
              <a:rPr sz="1000" b="1" spc="55" dirty="0">
                <a:latin typeface="Calibri"/>
                <a:cs typeface="Calibri"/>
              </a:rPr>
              <a:t>κλειδί, </a:t>
            </a:r>
            <a:r>
              <a:rPr sz="1000" spc="55" dirty="0">
                <a:latin typeface="Calibri"/>
                <a:cs typeface="Calibri"/>
              </a:rPr>
              <a:t>είτε</a:t>
            </a:r>
            <a:r>
              <a:rPr sz="1000" spc="340" dirty="0">
                <a:latin typeface="Calibri"/>
                <a:cs typeface="Calibri"/>
              </a:rPr>
              <a:t> </a:t>
            </a:r>
            <a:r>
              <a:rPr sz="1000" spc="65" dirty="0">
                <a:latin typeface="Calibri"/>
                <a:cs typeface="Calibri"/>
              </a:rPr>
              <a:t>το </a:t>
            </a:r>
            <a:r>
              <a:rPr sz="1000" b="1" spc="80" dirty="0">
                <a:latin typeface="Calibri"/>
                <a:cs typeface="Calibri"/>
              </a:rPr>
              <a:t>μήνυμα </a:t>
            </a:r>
            <a:r>
              <a:rPr sz="1000" b="1" spc="55" dirty="0">
                <a:latin typeface="Calibri"/>
                <a:cs typeface="Calibri"/>
              </a:rPr>
              <a:t>είτε </a:t>
            </a:r>
            <a:r>
              <a:rPr sz="1000" b="1" spc="75" dirty="0">
                <a:latin typeface="Calibri"/>
                <a:cs typeface="Calibri"/>
              </a:rPr>
              <a:t>σε ένα </a:t>
            </a:r>
            <a:r>
              <a:rPr sz="1000" spc="65" dirty="0">
                <a:latin typeface="Calibri"/>
                <a:cs typeface="Calibri"/>
              </a:rPr>
              <a:t>μικρό </a:t>
            </a:r>
            <a:r>
              <a:rPr sz="1000" b="1" spc="75" dirty="0">
                <a:latin typeface="Calibri"/>
                <a:cs typeface="Calibri"/>
              </a:rPr>
              <a:t>μπλοκ δεδομένων </a:t>
            </a:r>
            <a:r>
              <a:rPr sz="1000" b="1" spc="65" dirty="0">
                <a:latin typeface="Calibri"/>
                <a:cs typeface="Calibri"/>
              </a:rPr>
              <a:t>αποτελεί </a:t>
            </a:r>
            <a:r>
              <a:rPr sz="1000" spc="75" dirty="0">
                <a:latin typeface="Calibri"/>
                <a:cs typeface="Calibri"/>
              </a:rPr>
              <a:t>συνάρτηση </a:t>
            </a:r>
            <a:r>
              <a:rPr sz="1000" spc="70" dirty="0">
                <a:latin typeface="Calibri"/>
                <a:cs typeface="Calibri"/>
              </a:rPr>
              <a:t>του </a:t>
            </a:r>
            <a:r>
              <a:rPr sz="1000" spc="75" dirty="0">
                <a:latin typeface="Calibri"/>
                <a:cs typeface="Calibri"/>
              </a:rPr>
              <a:t> </a:t>
            </a:r>
            <a:r>
              <a:rPr sz="1000" spc="65" dirty="0">
                <a:latin typeface="Calibri"/>
                <a:cs typeface="Calibri"/>
              </a:rPr>
              <a:t>μηνύματος.</a:t>
            </a:r>
            <a:endParaRPr sz="1000">
              <a:latin typeface="Calibri"/>
              <a:cs typeface="Calibri"/>
            </a:endParaRPr>
          </a:p>
          <a:p>
            <a:pPr>
              <a:lnSpc>
                <a:spcPct val="100000"/>
              </a:lnSpc>
              <a:buFont typeface="Calibri"/>
              <a:buChar char="◦"/>
            </a:pPr>
            <a:endParaRPr sz="1000">
              <a:latin typeface="Calibri"/>
              <a:cs typeface="Calibri"/>
            </a:endParaRPr>
          </a:p>
          <a:p>
            <a:pPr>
              <a:lnSpc>
                <a:spcPct val="100000"/>
              </a:lnSpc>
              <a:spcBef>
                <a:spcPts val="45"/>
              </a:spcBef>
              <a:buFont typeface="Calibri"/>
              <a:buChar char="◦"/>
            </a:pPr>
            <a:endParaRPr sz="1150">
              <a:latin typeface="Calibri"/>
              <a:cs typeface="Calibri"/>
            </a:endParaRPr>
          </a:p>
          <a:p>
            <a:pPr marL="304800" marR="5080" indent="-182880" algn="just">
              <a:lnSpc>
                <a:spcPct val="80000"/>
              </a:lnSpc>
              <a:buSzPct val="130000"/>
              <a:buFont typeface="Calibri"/>
              <a:buChar char="◦"/>
              <a:tabLst>
                <a:tab pos="305435" algn="l"/>
              </a:tabLst>
            </a:pPr>
            <a:r>
              <a:rPr sz="1000" b="1" spc="100" dirty="0">
                <a:latin typeface="Calibri"/>
                <a:cs typeface="Calibri"/>
              </a:rPr>
              <a:t>Ανταλλαγή </a:t>
            </a:r>
            <a:r>
              <a:rPr sz="1000" b="1" spc="85" dirty="0">
                <a:latin typeface="Calibri"/>
                <a:cs typeface="Calibri"/>
              </a:rPr>
              <a:t>κλειδιών: </a:t>
            </a:r>
            <a:r>
              <a:rPr sz="1000" spc="105" dirty="0">
                <a:latin typeface="Calibri"/>
                <a:cs typeface="Calibri"/>
              </a:rPr>
              <a:t>Δύο </a:t>
            </a:r>
            <a:r>
              <a:rPr sz="1000" spc="95" dirty="0">
                <a:latin typeface="Calibri"/>
                <a:cs typeface="Calibri"/>
              </a:rPr>
              <a:t>πλευρές </a:t>
            </a:r>
            <a:r>
              <a:rPr sz="1000" spc="90" dirty="0">
                <a:latin typeface="Calibri"/>
                <a:cs typeface="Calibri"/>
              </a:rPr>
              <a:t>συνεργάζονται </a:t>
            </a:r>
            <a:r>
              <a:rPr sz="1000" spc="85" dirty="0">
                <a:latin typeface="Calibri"/>
                <a:cs typeface="Calibri"/>
              </a:rPr>
              <a:t>για </a:t>
            </a:r>
            <a:r>
              <a:rPr sz="1000" spc="100" dirty="0">
                <a:latin typeface="Calibri"/>
                <a:cs typeface="Calibri"/>
              </a:rPr>
              <a:t>να </a:t>
            </a:r>
            <a:r>
              <a:rPr sz="1000" spc="95" dirty="0">
                <a:latin typeface="Calibri"/>
                <a:cs typeface="Calibri"/>
              </a:rPr>
              <a:t>ανταλλάξουν ένα </a:t>
            </a:r>
            <a:r>
              <a:rPr sz="1000" b="1" spc="80" dirty="0">
                <a:latin typeface="Calibri"/>
                <a:cs typeface="Calibri"/>
              </a:rPr>
              <a:t>κλειδί </a:t>
            </a:r>
            <a:r>
              <a:rPr sz="1000" b="1" spc="85" dirty="0">
                <a:latin typeface="Calibri"/>
                <a:cs typeface="Calibri"/>
              </a:rPr>
              <a:t> </a:t>
            </a:r>
            <a:r>
              <a:rPr sz="1000" b="1" spc="95" dirty="0">
                <a:latin typeface="Calibri"/>
                <a:cs typeface="Calibri"/>
              </a:rPr>
              <a:t>συνόδου.</a:t>
            </a:r>
            <a:r>
              <a:rPr sz="1000" b="1" spc="100" dirty="0">
                <a:latin typeface="Calibri"/>
                <a:cs typeface="Calibri"/>
              </a:rPr>
              <a:t> </a:t>
            </a:r>
            <a:r>
              <a:rPr sz="1000" spc="80" dirty="0">
                <a:latin typeface="Calibri"/>
                <a:cs typeface="Calibri"/>
              </a:rPr>
              <a:t>Είναι</a:t>
            </a:r>
            <a:r>
              <a:rPr sz="1000" spc="85" dirty="0">
                <a:latin typeface="Calibri"/>
                <a:cs typeface="Calibri"/>
              </a:rPr>
              <a:t> </a:t>
            </a:r>
            <a:r>
              <a:rPr sz="1000" spc="90" dirty="0">
                <a:latin typeface="Calibri"/>
                <a:cs typeface="Calibri"/>
              </a:rPr>
              <a:t>δυνατές</a:t>
            </a:r>
            <a:r>
              <a:rPr sz="1000" spc="95" dirty="0">
                <a:latin typeface="Calibri"/>
                <a:cs typeface="Calibri"/>
              </a:rPr>
              <a:t> διάφορες</a:t>
            </a:r>
            <a:r>
              <a:rPr sz="1000" spc="100" dirty="0">
                <a:latin typeface="Calibri"/>
                <a:cs typeface="Calibri"/>
              </a:rPr>
              <a:t> </a:t>
            </a:r>
            <a:r>
              <a:rPr sz="1000" spc="85" dirty="0">
                <a:latin typeface="Calibri"/>
                <a:cs typeface="Calibri"/>
              </a:rPr>
              <a:t>προσεγγίσεις</a:t>
            </a:r>
            <a:r>
              <a:rPr sz="1000" spc="90" dirty="0">
                <a:latin typeface="Calibri"/>
                <a:cs typeface="Calibri"/>
              </a:rPr>
              <a:t> </a:t>
            </a:r>
            <a:r>
              <a:rPr sz="1000" spc="105" dirty="0">
                <a:latin typeface="Calibri"/>
                <a:cs typeface="Calibri"/>
              </a:rPr>
              <a:t>που</a:t>
            </a:r>
            <a:r>
              <a:rPr sz="1000" spc="110" dirty="0">
                <a:latin typeface="Calibri"/>
                <a:cs typeface="Calibri"/>
              </a:rPr>
              <a:t> </a:t>
            </a:r>
            <a:r>
              <a:rPr sz="1000" spc="95" dirty="0">
                <a:latin typeface="Calibri"/>
                <a:cs typeface="Calibri"/>
              </a:rPr>
              <a:t>περιλαμβάνουν</a:t>
            </a:r>
            <a:r>
              <a:rPr sz="1000" spc="100" dirty="0">
                <a:latin typeface="Calibri"/>
                <a:cs typeface="Calibri"/>
              </a:rPr>
              <a:t> </a:t>
            </a:r>
            <a:r>
              <a:rPr sz="1000" spc="95" dirty="0">
                <a:latin typeface="Calibri"/>
                <a:cs typeface="Calibri"/>
              </a:rPr>
              <a:t>τα</a:t>
            </a:r>
            <a:r>
              <a:rPr sz="1000" spc="100" dirty="0">
                <a:latin typeface="Calibri"/>
                <a:cs typeface="Calibri"/>
              </a:rPr>
              <a:t> </a:t>
            </a:r>
            <a:r>
              <a:rPr sz="1000" b="1" spc="85" dirty="0">
                <a:latin typeface="Calibri"/>
                <a:cs typeface="Calibri"/>
              </a:rPr>
              <a:t>ιδιωτικά </a:t>
            </a:r>
            <a:r>
              <a:rPr sz="1000" b="1" spc="-215" dirty="0">
                <a:latin typeface="Calibri"/>
                <a:cs typeface="Calibri"/>
              </a:rPr>
              <a:t> </a:t>
            </a:r>
            <a:r>
              <a:rPr sz="1000" spc="80" dirty="0">
                <a:latin typeface="Calibri"/>
                <a:cs typeface="Calibri"/>
              </a:rPr>
              <a:t>κλειδιά</a:t>
            </a:r>
            <a:r>
              <a:rPr sz="1000" spc="35" dirty="0">
                <a:latin typeface="Calibri"/>
                <a:cs typeface="Calibri"/>
              </a:rPr>
              <a:t> </a:t>
            </a:r>
            <a:r>
              <a:rPr sz="1000" spc="95" dirty="0">
                <a:latin typeface="Calibri"/>
                <a:cs typeface="Calibri"/>
              </a:rPr>
              <a:t>του</a:t>
            </a:r>
            <a:r>
              <a:rPr sz="1000" spc="40" dirty="0">
                <a:latin typeface="Calibri"/>
                <a:cs typeface="Calibri"/>
              </a:rPr>
              <a:t> </a:t>
            </a:r>
            <a:r>
              <a:rPr sz="1000" spc="90" dirty="0">
                <a:latin typeface="Calibri"/>
                <a:cs typeface="Calibri"/>
              </a:rPr>
              <a:t>ενός</a:t>
            </a:r>
            <a:r>
              <a:rPr sz="1000" spc="40" dirty="0">
                <a:latin typeface="Calibri"/>
                <a:cs typeface="Calibri"/>
              </a:rPr>
              <a:t> </a:t>
            </a:r>
            <a:r>
              <a:rPr sz="1000" spc="105" dirty="0">
                <a:latin typeface="Calibri"/>
                <a:cs typeface="Calibri"/>
              </a:rPr>
              <a:t>ή</a:t>
            </a:r>
            <a:r>
              <a:rPr sz="1000" spc="40" dirty="0">
                <a:latin typeface="Calibri"/>
                <a:cs typeface="Calibri"/>
              </a:rPr>
              <a:t> </a:t>
            </a:r>
            <a:r>
              <a:rPr sz="1000" spc="85" dirty="0">
                <a:latin typeface="Calibri"/>
                <a:cs typeface="Calibri"/>
              </a:rPr>
              <a:t>και</a:t>
            </a:r>
            <a:r>
              <a:rPr sz="1000" spc="40" dirty="0">
                <a:latin typeface="Calibri"/>
                <a:cs typeface="Calibri"/>
              </a:rPr>
              <a:t> </a:t>
            </a:r>
            <a:r>
              <a:rPr sz="1000" spc="95" dirty="0">
                <a:latin typeface="Calibri"/>
                <a:cs typeface="Calibri"/>
              </a:rPr>
              <a:t>των</a:t>
            </a:r>
            <a:r>
              <a:rPr sz="1000" spc="40" dirty="0">
                <a:latin typeface="Calibri"/>
                <a:cs typeface="Calibri"/>
              </a:rPr>
              <a:t> </a:t>
            </a:r>
            <a:r>
              <a:rPr sz="1000" spc="100" dirty="0">
                <a:latin typeface="Calibri"/>
                <a:cs typeface="Calibri"/>
              </a:rPr>
              <a:t>δύο</a:t>
            </a:r>
            <a:r>
              <a:rPr sz="1000" spc="40" dirty="0">
                <a:latin typeface="Calibri"/>
                <a:cs typeface="Calibri"/>
              </a:rPr>
              <a:t> </a:t>
            </a:r>
            <a:r>
              <a:rPr sz="1000" spc="95" dirty="0">
                <a:latin typeface="Calibri"/>
                <a:cs typeface="Calibri"/>
              </a:rPr>
              <a:t>μερών.</a:t>
            </a:r>
            <a:endParaRPr sz="1000">
              <a:latin typeface="Calibri"/>
              <a:cs typeface="Calibri"/>
            </a:endParaRPr>
          </a:p>
        </p:txBody>
      </p:sp>
      <p:sp>
        <p:nvSpPr>
          <p:cNvPr id="10" name="object 10"/>
          <p:cNvSpPr txBox="1"/>
          <p:nvPr/>
        </p:nvSpPr>
        <p:spPr>
          <a:xfrm>
            <a:off x="875030" y="4844097"/>
            <a:ext cx="5541010" cy="299720"/>
          </a:xfrm>
          <a:prstGeom prst="rect">
            <a:avLst/>
          </a:prstGeom>
        </p:spPr>
        <p:txBody>
          <a:bodyPr vert="horz" wrap="square" lIns="0" tIns="43180" rIns="0" bIns="0" rtlCol="0">
            <a:spAutoFit/>
          </a:bodyPr>
          <a:lstStyle/>
          <a:p>
            <a:pPr marL="12700" marR="5080">
              <a:lnSpc>
                <a:spcPct val="80000"/>
              </a:lnSpc>
              <a:spcBef>
                <a:spcPts val="340"/>
              </a:spcBef>
            </a:pPr>
            <a:r>
              <a:rPr sz="1000" spc="65" dirty="0">
                <a:latin typeface="Calibri"/>
                <a:cs typeface="Calibri"/>
              </a:rPr>
              <a:t>Ορισμένοι</a:t>
            </a:r>
            <a:r>
              <a:rPr sz="1000" spc="40" dirty="0">
                <a:latin typeface="Calibri"/>
                <a:cs typeface="Calibri"/>
              </a:rPr>
              <a:t> </a:t>
            </a:r>
            <a:r>
              <a:rPr sz="1000" b="1" spc="70" dirty="0">
                <a:latin typeface="Calibri"/>
                <a:cs typeface="Calibri"/>
              </a:rPr>
              <a:t>αλγόριθμοι</a:t>
            </a:r>
            <a:r>
              <a:rPr sz="1000" b="1" spc="35" dirty="0">
                <a:latin typeface="Calibri"/>
                <a:cs typeface="Calibri"/>
              </a:rPr>
              <a:t> </a:t>
            </a:r>
            <a:r>
              <a:rPr sz="1000" spc="55" dirty="0">
                <a:latin typeface="Calibri"/>
                <a:cs typeface="Calibri"/>
              </a:rPr>
              <a:t>είναι</a:t>
            </a:r>
            <a:r>
              <a:rPr sz="1000" spc="40" dirty="0">
                <a:latin typeface="Calibri"/>
                <a:cs typeface="Calibri"/>
              </a:rPr>
              <a:t> </a:t>
            </a:r>
            <a:r>
              <a:rPr sz="1000" spc="65" dirty="0">
                <a:latin typeface="Calibri"/>
                <a:cs typeface="Calibri"/>
              </a:rPr>
              <a:t>κατάλληλοι</a:t>
            </a:r>
            <a:r>
              <a:rPr sz="1000" spc="40" dirty="0">
                <a:latin typeface="Calibri"/>
                <a:cs typeface="Calibri"/>
              </a:rPr>
              <a:t> </a:t>
            </a:r>
            <a:r>
              <a:rPr sz="1000" spc="60" dirty="0">
                <a:latin typeface="Calibri"/>
                <a:cs typeface="Calibri"/>
              </a:rPr>
              <a:t>και</a:t>
            </a:r>
            <a:r>
              <a:rPr sz="1000" spc="35" dirty="0">
                <a:latin typeface="Calibri"/>
                <a:cs typeface="Calibri"/>
              </a:rPr>
              <a:t> </a:t>
            </a:r>
            <a:r>
              <a:rPr sz="1000" spc="60" dirty="0">
                <a:latin typeface="Calibri"/>
                <a:cs typeface="Calibri"/>
              </a:rPr>
              <a:t>για</a:t>
            </a:r>
            <a:r>
              <a:rPr sz="1000" spc="40" dirty="0">
                <a:latin typeface="Calibri"/>
                <a:cs typeface="Calibri"/>
              </a:rPr>
              <a:t> </a:t>
            </a:r>
            <a:r>
              <a:rPr sz="1000" spc="50" dirty="0">
                <a:latin typeface="Calibri"/>
                <a:cs typeface="Calibri"/>
              </a:rPr>
              <a:t>τις</a:t>
            </a:r>
            <a:r>
              <a:rPr sz="1000" spc="35" dirty="0">
                <a:latin typeface="Calibri"/>
                <a:cs typeface="Calibri"/>
              </a:rPr>
              <a:t> </a:t>
            </a:r>
            <a:r>
              <a:rPr sz="1000" b="1" spc="60" dirty="0">
                <a:latin typeface="Calibri"/>
                <a:cs typeface="Calibri"/>
              </a:rPr>
              <a:t>τρεις</a:t>
            </a:r>
            <a:r>
              <a:rPr sz="1000" b="1" spc="35" dirty="0">
                <a:latin typeface="Calibri"/>
                <a:cs typeface="Calibri"/>
              </a:rPr>
              <a:t> </a:t>
            </a:r>
            <a:r>
              <a:rPr sz="1000" b="1" spc="70" dirty="0">
                <a:latin typeface="Calibri"/>
                <a:cs typeface="Calibri"/>
              </a:rPr>
              <a:t>εφαρμογές,</a:t>
            </a:r>
            <a:r>
              <a:rPr sz="1000" b="1" spc="30" dirty="0">
                <a:latin typeface="Calibri"/>
                <a:cs typeface="Calibri"/>
              </a:rPr>
              <a:t> </a:t>
            </a:r>
            <a:r>
              <a:rPr sz="1000" spc="75" dirty="0">
                <a:latin typeface="Calibri"/>
                <a:cs typeface="Calibri"/>
              </a:rPr>
              <a:t>ενώ</a:t>
            </a:r>
            <a:r>
              <a:rPr sz="1000" spc="40" dirty="0">
                <a:latin typeface="Calibri"/>
                <a:cs typeface="Calibri"/>
              </a:rPr>
              <a:t> </a:t>
            </a:r>
            <a:r>
              <a:rPr sz="1000" spc="65" dirty="0">
                <a:latin typeface="Calibri"/>
                <a:cs typeface="Calibri"/>
              </a:rPr>
              <a:t>άλλοι</a:t>
            </a:r>
            <a:r>
              <a:rPr sz="1000" spc="35" dirty="0">
                <a:latin typeface="Calibri"/>
                <a:cs typeface="Calibri"/>
              </a:rPr>
              <a:t> </a:t>
            </a:r>
            <a:r>
              <a:rPr sz="1000" spc="75" dirty="0">
                <a:latin typeface="Calibri"/>
                <a:cs typeface="Calibri"/>
              </a:rPr>
              <a:t>μπορούν</a:t>
            </a:r>
            <a:r>
              <a:rPr sz="1000" spc="45" dirty="0">
                <a:latin typeface="Calibri"/>
                <a:cs typeface="Calibri"/>
              </a:rPr>
              <a:t> </a:t>
            </a:r>
            <a:r>
              <a:rPr sz="1000" spc="75" dirty="0">
                <a:latin typeface="Calibri"/>
                <a:cs typeface="Calibri"/>
              </a:rPr>
              <a:t>να </a:t>
            </a:r>
            <a:r>
              <a:rPr sz="1000" spc="-210" dirty="0">
                <a:latin typeface="Calibri"/>
                <a:cs typeface="Calibri"/>
              </a:rPr>
              <a:t> </a:t>
            </a:r>
            <a:r>
              <a:rPr sz="1000" spc="70" dirty="0">
                <a:latin typeface="Calibri"/>
                <a:cs typeface="Calibri"/>
              </a:rPr>
              <a:t>χρησιμοποιηθούν</a:t>
            </a:r>
            <a:r>
              <a:rPr sz="1000" spc="30" dirty="0">
                <a:latin typeface="Calibri"/>
                <a:cs typeface="Calibri"/>
              </a:rPr>
              <a:t> </a:t>
            </a:r>
            <a:r>
              <a:rPr sz="1000" spc="70" dirty="0">
                <a:latin typeface="Calibri"/>
                <a:cs typeface="Calibri"/>
              </a:rPr>
              <a:t>μόνο</a:t>
            </a:r>
            <a:r>
              <a:rPr sz="1000" spc="30" dirty="0">
                <a:latin typeface="Calibri"/>
                <a:cs typeface="Calibri"/>
              </a:rPr>
              <a:t> </a:t>
            </a:r>
            <a:r>
              <a:rPr sz="1000" spc="60" dirty="0">
                <a:latin typeface="Calibri"/>
                <a:cs typeface="Calibri"/>
              </a:rPr>
              <a:t>για</a:t>
            </a:r>
            <a:r>
              <a:rPr sz="1000" spc="30" dirty="0">
                <a:latin typeface="Calibri"/>
                <a:cs typeface="Calibri"/>
              </a:rPr>
              <a:t> </a:t>
            </a:r>
            <a:r>
              <a:rPr sz="1000" spc="65" dirty="0">
                <a:latin typeface="Calibri"/>
                <a:cs typeface="Calibri"/>
              </a:rPr>
              <a:t>μία</a:t>
            </a:r>
            <a:r>
              <a:rPr sz="1000" spc="30" dirty="0">
                <a:latin typeface="Calibri"/>
                <a:cs typeface="Calibri"/>
              </a:rPr>
              <a:t> </a:t>
            </a:r>
            <a:r>
              <a:rPr sz="1000" spc="80" dirty="0">
                <a:latin typeface="Calibri"/>
                <a:cs typeface="Calibri"/>
              </a:rPr>
              <a:t>ή</a:t>
            </a:r>
            <a:r>
              <a:rPr sz="1000" spc="30" dirty="0">
                <a:latin typeface="Calibri"/>
                <a:cs typeface="Calibri"/>
              </a:rPr>
              <a:t> </a:t>
            </a:r>
            <a:r>
              <a:rPr sz="1000" spc="75" dirty="0">
                <a:latin typeface="Calibri"/>
                <a:cs typeface="Calibri"/>
              </a:rPr>
              <a:t>δύο</a:t>
            </a:r>
            <a:r>
              <a:rPr sz="1000" spc="30" dirty="0">
                <a:latin typeface="Calibri"/>
                <a:cs typeface="Calibri"/>
              </a:rPr>
              <a:t> </a:t>
            </a:r>
            <a:r>
              <a:rPr sz="1000" spc="80" dirty="0">
                <a:latin typeface="Calibri"/>
                <a:cs typeface="Calibri"/>
              </a:rPr>
              <a:t>από</a:t>
            </a:r>
            <a:r>
              <a:rPr sz="1000" spc="30" dirty="0">
                <a:latin typeface="Calibri"/>
                <a:cs typeface="Calibri"/>
              </a:rPr>
              <a:t> </a:t>
            </a:r>
            <a:r>
              <a:rPr sz="1000" spc="50" dirty="0">
                <a:latin typeface="Calibri"/>
                <a:cs typeface="Calibri"/>
              </a:rPr>
              <a:t>τις</a:t>
            </a:r>
            <a:r>
              <a:rPr sz="1000" spc="30" dirty="0">
                <a:latin typeface="Calibri"/>
                <a:cs typeface="Calibri"/>
              </a:rPr>
              <a:t> </a:t>
            </a:r>
            <a:r>
              <a:rPr sz="1000" spc="70" dirty="0">
                <a:latin typeface="Calibri"/>
                <a:cs typeface="Calibri"/>
              </a:rPr>
              <a:t>εφαρμογές.</a:t>
            </a:r>
            <a:endParaRPr sz="1000">
              <a:latin typeface="Calibri"/>
              <a:cs typeface="Calibri"/>
            </a:endParaRPr>
          </a:p>
        </p:txBody>
      </p:sp>
      <p:sp>
        <p:nvSpPr>
          <p:cNvPr id="11" name="object 11"/>
          <p:cNvSpPr txBox="1"/>
          <p:nvPr/>
        </p:nvSpPr>
        <p:spPr>
          <a:xfrm>
            <a:off x="11170602" y="630396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5</a:t>
            </a:r>
            <a:r>
              <a:rPr sz="850" spc="40" dirty="0">
                <a:latin typeface="Calibri"/>
                <a:cs typeface="Calibri"/>
              </a:rPr>
              <a:t>8</a:t>
            </a:r>
            <a:endParaRPr sz="850">
              <a:latin typeface="Calibri"/>
              <a:cs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p:nvPr/>
        </p:nvSpPr>
        <p:spPr>
          <a:xfrm>
            <a:off x="259715" y="6643369"/>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8" name="object 8"/>
          <p:cNvSpPr txBox="1">
            <a:spLocks noGrp="1"/>
          </p:cNvSpPr>
          <p:nvPr>
            <p:ph type="title"/>
          </p:nvPr>
        </p:nvSpPr>
        <p:spPr>
          <a:xfrm>
            <a:off x="875030" y="681990"/>
            <a:ext cx="4422775" cy="850265"/>
          </a:xfrm>
          <a:prstGeom prst="rect">
            <a:avLst/>
          </a:prstGeom>
        </p:spPr>
        <p:txBody>
          <a:bodyPr vert="horz" wrap="square" lIns="0" tIns="61594" rIns="0" bIns="0" rtlCol="0">
            <a:spAutoFit/>
          </a:bodyPr>
          <a:lstStyle/>
          <a:p>
            <a:pPr marL="12700" marR="5080">
              <a:lnSpc>
                <a:spcPts val="3080"/>
              </a:lnSpc>
              <a:spcBef>
                <a:spcPts val="484"/>
              </a:spcBef>
            </a:pPr>
            <a:r>
              <a:rPr sz="2850" spc="135" dirty="0">
                <a:solidFill>
                  <a:srgbClr val="000000"/>
                </a:solidFill>
              </a:rPr>
              <a:t>Ασφάλεια </a:t>
            </a:r>
            <a:r>
              <a:rPr sz="2850" spc="70" dirty="0">
                <a:solidFill>
                  <a:srgbClr val="000000"/>
                </a:solidFill>
              </a:rPr>
              <a:t>των </a:t>
            </a:r>
            <a:r>
              <a:rPr sz="2850" spc="125" dirty="0">
                <a:solidFill>
                  <a:srgbClr val="000000"/>
                </a:solidFill>
              </a:rPr>
              <a:t>συστημάτων </a:t>
            </a:r>
            <a:r>
              <a:rPr sz="2850" spc="-700" dirty="0">
                <a:solidFill>
                  <a:srgbClr val="000000"/>
                </a:solidFill>
              </a:rPr>
              <a:t> </a:t>
            </a:r>
            <a:r>
              <a:rPr sz="2850" spc="125" dirty="0">
                <a:solidFill>
                  <a:srgbClr val="000000"/>
                </a:solidFill>
              </a:rPr>
              <a:t>δημόσιου</a:t>
            </a:r>
            <a:r>
              <a:rPr sz="2850" spc="170" dirty="0">
                <a:solidFill>
                  <a:srgbClr val="000000"/>
                </a:solidFill>
              </a:rPr>
              <a:t> </a:t>
            </a:r>
            <a:r>
              <a:rPr sz="2850" spc="110" dirty="0">
                <a:solidFill>
                  <a:srgbClr val="000000"/>
                </a:solidFill>
              </a:rPr>
              <a:t>κλειδιού</a:t>
            </a:r>
            <a:endParaRPr sz="2850"/>
          </a:p>
        </p:txBody>
      </p:sp>
      <p:sp>
        <p:nvSpPr>
          <p:cNvPr id="9" name="object 9"/>
          <p:cNvSpPr txBox="1"/>
          <p:nvPr/>
        </p:nvSpPr>
        <p:spPr>
          <a:xfrm>
            <a:off x="783590" y="2047875"/>
            <a:ext cx="6580505" cy="2619375"/>
          </a:xfrm>
          <a:prstGeom prst="rect">
            <a:avLst/>
          </a:prstGeom>
        </p:spPr>
        <p:txBody>
          <a:bodyPr vert="horz" wrap="square" lIns="0" tIns="33655" rIns="0" bIns="0" rtlCol="0">
            <a:spAutoFit/>
          </a:bodyPr>
          <a:lstStyle/>
          <a:p>
            <a:pPr marL="104139" marR="5080" indent="-91440">
              <a:lnSpc>
                <a:spcPts val="1290"/>
              </a:lnSpc>
              <a:spcBef>
                <a:spcPts val="265"/>
              </a:spcBef>
              <a:buClr>
                <a:srgbClr val="FFB800"/>
              </a:buClr>
              <a:buSzPct val="116666"/>
              <a:buFont typeface="MS Gothic"/>
              <a:buChar char="▪"/>
              <a:tabLst>
                <a:tab pos="104139" algn="l"/>
              </a:tabLst>
            </a:pPr>
            <a:r>
              <a:rPr sz="1200" spc="100" dirty="0">
                <a:latin typeface="Calibri"/>
                <a:cs typeface="Calibri"/>
              </a:rPr>
              <a:t>Όπως</a:t>
            </a:r>
            <a:r>
              <a:rPr sz="1200" spc="45" dirty="0">
                <a:latin typeface="Calibri"/>
                <a:cs typeface="Calibri"/>
              </a:rPr>
              <a:t> </a:t>
            </a:r>
            <a:r>
              <a:rPr sz="1200" spc="75" dirty="0">
                <a:latin typeface="Calibri"/>
                <a:cs typeface="Calibri"/>
              </a:rPr>
              <a:t>και</a:t>
            </a:r>
            <a:r>
              <a:rPr sz="1200" spc="45" dirty="0">
                <a:latin typeface="Calibri"/>
                <a:cs typeface="Calibri"/>
              </a:rPr>
              <a:t> </a:t>
            </a:r>
            <a:r>
              <a:rPr sz="1200" spc="80" dirty="0">
                <a:latin typeface="Calibri"/>
                <a:cs typeface="Calibri"/>
              </a:rPr>
              <a:t>τα</a:t>
            </a:r>
            <a:r>
              <a:rPr sz="1200" spc="45" dirty="0">
                <a:latin typeface="Calibri"/>
                <a:cs typeface="Calibri"/>
              </a:rPr>
              <a:t> </a:t>
            </a:r>
            <a:r>
              <a:rPr sz="1200" spc="85" dirty="0">
                <a:latin typeface="Calibri"/>
                <a:cs typeface="Calibri"/>
              </a:rPr>
              <a:t>συστήματα</a:t>
            </a:r>
            <a:r>
              <a:rPr sz="1200" spc="55" dirty="0">
                <a:latin typeface="Calibri"/>
                <a:cs typeface="Calibri"/>
              </a:rPr>
              <a:t> </a:t>
            </a:r>
            <a:r>
              <a:rPr sz="1200" b="1" spc="80" dirty="0">
                <a:latin typeface="Calibri"/>
                <a:cs typeface="Calibri"/>
              </a:rPr>
              <a:t>ιδιωτικών</a:t>
            </a:r>
            <a:r>
              <a:rPr sz="1200" b="1" spc="40" dirty="0">
                <a:latin typeface="Calibri"/>
                <a:cs typeface="Calibri"/>
              </a:rPr>
              <a:t> </a:t>
            </a:r>
            <a:r>
              <a:rPr sz="1200" b="1" spc="75" dirty="0">
                <a:latin typeface="Calibri"/>
                <a:cs typeface="Calibri"/>
              </a:rPr>
              <a:t>κλειδιών,</a:t>
            </a:r>
            <a:r>
              <a:rPr sz="1200" b="1" spc="45" dirty="0">
                <a:latin typeface="Calibri"/>
                <a:cs typeface="Calibri"/>
              </a:rPr>
              <a:t> </a:t>
            </a:r>
            <a:r>
              <a:rPr sz="1200" spc="95" dirty="0">
                <a:latin typeface="Calibri"/>
                <a:cs typeface="Calibri"/>
              </a:rPr>
              <a:t>η</a:t>
            </a:r>
            <a:r>
              <a:rPr sz="1200" spc="45" dirty="0">
                <a:latin typeface="Calibri"/>
                <a:cs typeface="Calibri"/>
              </a:rPr>
              <a:t> </a:t>
            </a:r>
            <a:r>
              <a:rPr sz="1200" spc="80" dirty="0">
                <a:latin typeface="Calibri"/>
                <a:cs typeface="Calibri"/>
              </a:rPr>
              <a:t>επίθεση</a:t>
            </a:r>
            <a:r>
              <a:rPr sz="1200" spc="50" dirty="0">
                <a:latin typeface="Calibri"/>
                <a:cs typeface="Calibri"/>
              </a:rPr>
              <a:t> </a:t>
            </a:r>
            <a:r>
              <a:rPr sz="1200" b="1" spc="80" dirty="0">
                <a:latin typeface="Calibri"/>
                <a:cs typeface="Calibri"/>
              </a:rPr>
              <a:t>εξαντλητικής</a:t>
            </a:r>
            <a:r>
              <a:rPr sz="1200" b="1" spc="35" dirty="0">
                <a:latin typeface="Calibri"/>
                <a:cs typeface="Calibri"/>
              </a:rPr>
              <a:t> </a:t>
            </a:r>
            <a:r>
              <a:rPr sz="1200" b="1" spc="85" dirty="0">
                <a:latin typeface="Calibri"/>
                <a:cs typeface="Calibri"/>
              </a:rPr>
              <a:t>αναζήτησης</a:t>
            </a:r>
            <a:r>
              <a:rPr sz="1200" b="1" spc="45" dirty="0">
                <a:latin typeface="Calibri"/>
                <a:cs typeface="Calibri"/>
              </a:rPr>
              <a:t> </a:t>
            </a:r>
            <a:r>
              <a:rPr sz="1200" spc="85" dirty="0">
                <a:latin typeface="Calibri"/>
                <a:cs typeface="Calibri"/>
              </a:rPr>
              <a:t>με</a:t>
            </a:r>
            <a:r>
              <a:rPr sz="1200" spc="45" dirty="0">
                <a:latin typeface="Calibri"/>
                <a:cs typeface="Calibri"/>
              </a:rPr>
              <a:t> </a:t>
            </a:r>
            <a:r>
              <a:rPr sz="1200" spc="100" dirty="0">
                <a:latin typeface="Calibri"/>
                <a:cs typeface="Calibri"/>
              </a:rPr>
              <a:t>ωμή </a:t>
            </a:r>
            <a:r>
              <a:rPr sz="1200" spc="-254" dirty="0">
                <a:latin typeface="Calibri"/>
                <a:cs typeface="Calibri"/>
              </a:rPr>
              <a:t> </a:t>
            </a:r>
            <a:r>
              <a:rPr sz="1200" spc="80" dirty="0">
                <a:latin typeface="Calibri"/>
                <a:cs typeface="Calibri"/>
              </a:rPr>
              <a:t>βία</a:t>
            </a:r>
            <a:r>
              <a:rPr sz="1200" spc="30" dirty="0">
                <a:latin typeface="Calibri"/>
                <a:cs typeface="Calibri"/>
              </a:rPr>
              <a:t> </a:t>
            </a:r>
            <a:r>
              <a:rPr sz="1200" spc="70" dirty="0">
                <a:latin typeface="Calibri"/>
                <a:cs typeface="Calibri"/>
              </a:rPr>
              <a:t>είναι</a:t>
            </a:r>
            <a:r>
              <a:rPr sz="1200" spc="35" dirty="0">
                <a:latin typeface="Calibri"/>
                <a:cs typeface="Calibri"/>
              </a:rPr>
              <a:t> </a:t>
            </a:r>
            <a:r>
              <a:rPr sz="1200" spc="90" dirty="0">
                <a:latin typeface="Calibri"/>
                <a:cs typeface="Calibri"/>
              </a:rPr>
              <a:t>πάντα</a:t>
            </a:r>
            <a:r>
              <a:rPr sz="1200" spc="30" dirty="0">
                <a:latin typeface="Calibri"/>
                <a:cs typeface="Calibri"/>
              </a:rPr>
              <a:t> </a:t>
            </a:r>
            <a:r>
              <a:rPr sz="1200" spc="85" dirty="0">
                <a:latin typeface="Calibri"/>
                <a:cs typeface="Calibri"/>
              </a:rPr>
              <a:t>θεωρητικά</a:t>
            </a:r>
            <a:r>
              <a:rPr sz="1200" spc="35" dirty="0">
                <a:latin typeface="Calibri"/>
                <a:cs typeface="Calibri"/>
              </a:rPr>
              <a:t> </a:t>
            </a:r>
            <a:r>
              <a:rPr sz="1200" spc="80" dirty="0">
                <a:latin typeface="Calibri"/>
                <a:cs typeface="Calibri"/>
              </a:rPr>
              <a:t>δυνατή.</a:t>
            </a:r>
            <a:endParaRPr sz="1200">
              <a:latin typeface="Calibri"/>
              <a:cs typeface="Calibri"/>
            </a:endParaRPr>
          </a:p>
          <a:p>
            <a:pPr>
              <a:lnSpc>
                <a:spcPct val="100000"/>
              </a:lnSpc>
              <a:spcBef>
                <a:spcPts val="20"/>
              </a:spcBef>
              <a:buClr>
                <a:srgbClr val="FFB800"/>
              </a:buClr>
              <a:buFont typeface="MS Gothic"/>
              <a:buChar char="▪"/>
            </a:pPr>
            <a:endParaRPr sz="1200">
              <a:latin typeface="Calibri"/>
              <a:cs typeface="Calibri"/>
            </a:endParaRPr>
          </a:p>
          <a:p>
            <a:pPr marL="103505" indent="-90805">
              <a:lnSpc>
                <a:spcPct val="100000"/>
              </a:lnSpc>
              <a:buClr>
                <a:srgbClr val="FFB800"/>
              </a:buClr>
              <a:buSzPct val="116666"/>
              <a:buFont typeface="MS Gothic"/>
              <a:buChar char="▪"/>
              <a:tabLst>
                <a:tab pos="103505" algn="l"/>
              </a:tabLst>
            </a:pPr>
            <a:r>
              <a:rPr sz="1200" spc="90" dirty="0">
                <a:latin typeface="Calibri"/>
                <a:cs typeface="Calibri"/>
              </a:rPr>
              <a:t>Αλλά</a:t>
            </a:r>
            <a:r>
              <a:rPr sz="1200" spc="30" dirty="0">
                <a:latin typeface="Calibri"/>
                <a:cs typeface="Calibri"/>
              </a:rPr>
              <a:t> </a:t>
            </a:r>
            <a:r>
              <a:rPr sz="1200" spc="80" dirty="0">
                <a:latin typeface="Calibri"/>
                <a:cs typeface="Calibri"/>
              </a:rPr>
              <a:t>τα</a:t>
            </a:r>
            <a:r>
              <a:rPr sz="1200" spc="35" dirty="0">
                <a:latin typeface="Calibri"/>
                <a:cs typeface="Calibri"/>
              </a:rPr>
              <a:t> </a:t>
            </a:r>
            <a:r>
              <a:rPr sz="1200" spc="75" dirty="0">
                <a:latin typeface="Calibri"/>
                <a:cs typeface="Calibri"/>
              </a:rPr>
              <a:t>κλειδιά</a:t>
            </a:r>
            <a:r>
              <a:rPr sz="1200" spc="35" dirty="0">
                <a:latin typeface="Calibri"/>
                <a:cs typeface="Calibri"/>
              </a:rPr>
              <a:t> </a:t>
            </a:r>
            <a:r>
              <a:rPr sz="1200" spc="95" dirty="0">
                <a:latin typeface="Calibri"/>
                <a:cs typeface="Calibri"/>
              </a:rPr>
              <a:t>που</a:t>
            </a:r>
            <a:r>
              <a:rPr sz="1200" spc="35" dirty="0">
                <a:latin typeface="Calibri"/>
                <a:cs typeface="Calibri"/>
              </a:rPr>
              <a:t> </a:t>
            </a:r>
            <a:r>
              <a:rPr sz="1200" spc="80" dirty="0">
                <a:latin typeface="Calibri"/>
                <a:cs typeface="Calibri"/>
              </a:rPr>
              <a:t>χρησιμοποιούνται</a:t>
            </a:r>
            <a:r>
              <a:rPr sz="1200" spc="35" dirty="0">
                <a:latin typeface="Calibri"/>
                <a:cs typeface="Calibri"/>
              </a:rPr>
              <a:t> </a:t>
            </a:r>
            <a:r>
              <a:rPr sz="1200" spc="70" dirty="0">
                <a:latin typeface="Calibri"/>
                <a:cs typeface="Calibri"/>
              </a:rPr>
              <a:t>είναι</a:t>
            </a:r>
            <a:r>
              <a:rPr sz="1200" spc="40" dirty="0">
                <a:latin typeface="Calibri"/>
                <a:cs typeface="Calibri"/>
              </a:rPr>
              <a:t> </a:t>
            </a:r>
            <a:r>
              <a:rPr sz="1200" b="1" spc="95" dirty="0">
                <a:latin typeface="Calibri"/>
                <a:cs typeface="Calibri"/>
              </a:rPr>
              <a:t>πολύ</a:t>
            </a:r>
            <a:r>
              <a:rPr sz="1200" b="1" spc="30" dirty="0">
                <a:latin typeface="Calibri"/>
                <a:cs typeface="Calibri"/>
              </a:rPr>
              <a:t> </a:t>
            </a:r>
            <a:r>
              <a:rPr sz="1200" b="1" spc="90" dirty="0">
                <a:latin typeface="Calibri"/>
                <a:cs typeface="Calibri"/>
              </a:rPr>
              <a:t>μεγάλα</a:t>
            </a:r>
            <a:r>
              <a:rPr sz="1200" b="1" spc="35" dirty="0">
                <a:latin typeface="Calibri"/>
                <a:cs typeface="Calibri"/>
              </a:rPr>
              <a:t> </a:t>
            </a:r>
            <a:r>
              <a:rPr sz="1200" spc="65" dirty="0">
                <a:latin typeface="Calibri"/>
                <a:cs typeface="Calibri"/>
              </a:rPr>
              <a:t>(&gt;</a:t>
            </a:r>
            <a:r>
              <a:rPr sz="1200" b="1" spc="65" dirty="0">
                <a:latin typeface="Calibri"/>
                <a:cs typeface="Calibri"/>
              </a:rPr>
              <a:t>512bits)</a:t>
            </a:r>
            <a:endParaRPr sz="1200">
              <a:latin typeface="Calibri"/>
              <a:cs typeface="Calibri"/>
            </a:endParaRPr>
          </a:p>
          <a:p>
            <a:pPr>
              <a:lnSpc>
                <a:spcPct val="100000"/>
              </a:lnSpc>
              <a:spcBef>
                <a:spcPts val="50"/>
              </a:spcBef>
              <a:buClr>
                <a:srgbClr val="FFB800"/>
              </a:buClr>
              <a:buFont typeface="MS Gothic"/>
              <a:buChar char="▪"/>
            </a:pPr>
            <a:endParaRPr sz="1150">
              <a:latin typeface="Calibri"/>
              <a:cs typeface="Calibri"/>
            </a:endParaRPr>
          </a:p>
          <a:p>
            <a:pPr marL="103505" indent="-90805">
              <a:lnSpc>
                <a:spcPct val="100000"/>
              </a:lnSpc>
              <a:buClr>
                <a:srgbClr val="FFB800"/>
              </a:buClr>
              <a:buSzPct val="116666"/>
              <a:buFont typeface="MS Gothic"/>
              <a:buChar char="▪"/>
              <a:tabLst>
                <a:tab pos="103505" algn="l"/>
              </a:tabLst>
            </a:pPr>
            <a:r>
              <a:rPr sz="1200" spc="110" dirty="0">
                <a:latin typeface="Calibri"/>
                <a:cs typeface="Calibri"/>
              </a:rPr>
              <a:t>Η</a:t>
            </a:r>
            <a:r>
              <a:rPr sz="1200" spc="35" dirty="0">
                <a:latin typeface="Calibri"/>
                <a:cs typeface="Calibri"/>
              </a:rPr>
              <a:t> </a:t>
            </a:r>
            <a:r>
              <a:rPr sz="1200" spc="85" dirty="0">
                <a:latin typeface="Calibri"/>
                <a:cs typeface="Calibri"/>
              </a:rPr>
              <a:t>ασφάλεια</a:t>
            </a:r>
            <a:r>
              <a:rPr sz="1200" spc="40" dirty="0">
                <a:latin typeface="Calibri"/>
                <a:cs typeface="Calibri"/>
              </a:rPr>
              <a:t> </a:t>
            </a:r>
            <a:r>
              <a:rPr sz="1200" spc="75" dirty="0">
                <a:latin typeface="Calibri"/>
                <a:cs typeface="Calibri"/>
              </a:rPr>
              <a:t>βασίζεται</a:t>
            </a:r>
            <a:r>
              <a:rPr sz="1200" spc="40" dirty="0">
                <a:latin typeface="Calibri"/>
                <a:cs typeface="Calibri"/>
              </a:rPr>
              <a:t> </a:t>
            </a:r>
            <a:r>
              <a:rPr sz="1200" spc="85" dirty="0">
                <a:latin typeface="Calibri"/>
                <a:cs typeface="Calibri"/>
              </a:rPr>
              <a:t>σε</a:t>
            </a:r>
            <a:r>
              <a:rPr sz="1200" spc="40" dirty="0">
                <a:latin typeface="Calibri"/>
                <a:cs typeface="Calibri"/>
              </a:rPr>
              <a:t> </a:t>
            </a:r>
            <a:r>
              <a:rPr sz="1200" b="1" spc="90" dirty="0">
                <a:latin typeface="Calibri"/>
                <a:cs typeface="Calibri"/>
              </a:rPr>
              <a:t>αρκετά</a:t>
            </a:r>
            <a:r>
              <a:rPr sz="1200" b="1" spc="40" dirty="0">
                <a:latin typeface="Calibri"/>
                <a:cs typeface="Calibri"/>
              </a:rPr>
              <a:t> </a:t>
            </a:r>
            <a:r>
              <a:rPr sz="1200" b="1" spc="90" dirty="0">
                <a:latin typeface="Calibri"/>
                <a:cs typeface="Calibri"/>
              </a:rPr>
              <a:t>μεγάλη</a:t>
            </a:r>
            <a:r>
              <a:rPr sz="1200" b="1" spc="35" dirty="0">
                <a:latin typeface="Calibri"/>
                <a:cs typeface="Calibri"/>
              </a:rPr>
              <a:t> </a:t>
            </a:r>
            <a:r>
              <a:rPr sz="1200" spc="90" dirty="0">
                <a:latin typeface="Calibri"/>
                <a:cs typeface="Calibri"/>
              </a:rPr>
              <a:t>διαφορά</a:t>
            </a:r>
            <a:r>
              <a:rPr sz="1200" spc="40" dirty="0">
                <a:latin typeface="Calibri"/>
                <a:cs typeface="Calibri"/>
              </a:rPr>
              <a:t> </a:t>
            </a:r>
            <a:r>
              <a:rPr sz="1200" spc="80" dirty="0">
                <a:latin typeface="Calibri"/>
                <a:cs typeface="Calibri"/>
              </a:rPr>
              <a:t>δυσκολίας</a:t>
            </a:r>
            <a:r>
              <a:rPr sz="1200" spc="35" dirty="0">
                <a:latin typeface="Calibri"/>
                <a:cs typeface="Calibri"/>
              </a:rPr>
              <a:t> </a:t>
            </a:r>
            <a:r>
              <a:rPr sz="1200" spc="85" dirty="0">
                <a:latin typeface="Calibri"/>
                <a:cs typeface="Calibri"/>
              </a:rPr>
              <a:t>μεταξύ</a:t>
            </a:r>
            <a:r>
              <a:rPr sz="1200" spc="40" dirty="0">
                <a:latin typeface="Calibri"/>
                <a:cs typeface="Calibri"/>
              </a:rPr>
              <a:t> </a:t>
            </a:r>
            <a:r>
              <a:rPr sz="1200" b="1" spc="75" dirty="0">
                <a:latin typeface="Calibri"/>
                <a:cs typeface="Calibri"/>
              </a:rPr>
              <a:t>των</a:t>
            </a:r>
            <a:r>
              <a:rPr sz="1200" b="1" spc="5" dirty="0">
                <a:latin typeface="Calibri"/>
                <a:cs typeface="Calibri"/>
              </a:rPr>
              <a:t> </a:t>
            </a:r>
            <a:r>
              <a:rPr sz="1200" b="1" spc="75" dirty="0">
                <a:latin typeface="Calibri"/>
                <a:cs typeface="Calibri"/>
              </a:rPr>
              <a:t>εύκολων</a:t>
            </a:r>
            <a:endParaRPr sz="1200">
              <a:latin typeface="Calibri"/>
              <a:cs typeface="Calibri"/>
            </a:endParaRPr>
          </a:p>
          <a:p>
            <a:pPr marL="104139">
              <a:lnSpc>
                <a:spcPct val="100000"/>
              </a:lnSpc>
              <a:spcBef>
                <a:spcPts val="285"/>
              </a:spcBef>
            </a:pPr>
            <a:r>
              <a:rPr sz="1200" spc="75" dirty="0">
                <a:latin typeface="Calibri"/>
                <a:cs typeface="Calibri"/>
              </a:rPr>
              <a:t>(</a:t>
            </a:r>
            <a:r>
              <a:rPr sz="1200" b="1" spc="75" dirty="0">
                <a:latin typeface="Calibri"/>
                <a:cs typeface="Calibri"/>
              </a:rPr>
              <a:t>en/decrypt)</a:t>
            </a:r>
            <a:r>
              <a:rPr sz="1200" b="1" spc="50" dirty="0">
                <a:latin typeface="Calibri"/>
                <a:cs typeface="Calibri"/>
              </a:rPr>
              <a:t> </a:t>
            </a:r>
            <a:r>
              <a:rPr sz="1200" b="1" spc="80" dirty="0">
                <a:latin typeface="Calibri"/>
                <a:cs typeface="Calibri"/>
              </a:rPr>
              <a:t>και</a:t>
            </a:r>
            <a:r>
              <a:rPr sz="1200" b="1" spc="50" dirty="0">
                <a:latin typeface="Calibri"/>
                <a:cs typeface="Calibri"/>
              </a:rPr>
              <a:t> </a:t>
            </a:r>
            <a:r>
              <a:rPr sz="1200" spc="90" dirty="0">
                <a:latin typeface="Calibri"/>
                <a:cs typeface="Calibri"/>
              </a:rPr>
              <a:t>δύσκολα</a:t>
            </a:r>
            <a:r>
              <a:rPr sz="1200" spc="40" dirty="0">
                <a:latin typeface="Calibri"/>
                <a:cs typeface="Calibri"/>
              </a:rPr>
              <a:t> </a:t>
            </a:r>
            <a:r>
              <a:rPr sz="1200" spc="80" dirty="0">
                <a:latin typeface="Calibri"/>
                <a:cs typeface="Calibri"/>
              </a:rPr>
              <a:t>(κρυπτανάλυση</a:t>
            </a:r>
            <a:r>
              <a:rPr sz="1200" b="1" spc="80" dirty="0">
                <a:latin typeface="Calibri"/>
                <a:cs typeface="Calibri"/>
              </a:rPr>
              <a:t>)</a:t>
            </a:r>
            <a:r>
              <a:rPr sz="1200" b="1" spc="50" dirty="0">
                <a:latin typeface="Calibri"/>
                <a:cs typeface="Calibri"/>
              </a:rPr>
              <a:t> </a:t>
            </a:r>
            <a:r>
              <a:rPr sz="1200" b="1" spc="90" dirty="0">
                <a:latin typeface="Calibri"/>
                <a:cs typeface="Calibri"/>
              </a:rPr>
              <a:t>προβλήματα</a:t>
            </a:r>
            <a:endParaRPr sz="1200">
              <a:latin typeface="Calibri"/>
              <a:cs typeface="Calibri"/>
            </a:endParaRPr>
          </a:p>
          <a:p>
            <a:pPr>
              <a:lnSpc>
                <a:spcPct val="100000"/>
              </a:lnSpc>
              <a:spcBef>
                <a:spcPts val="20"/>
              </a:spcBef>
            </a:pPr>
            <a:endParaRPr sz="1350">
              <a:latin typeface="Calibri"/>
              <a:cs typeface="Calibri"/>
            </a:endParaRPr>
          </a:p>
          <a:p>
            <a:pPr marL="104139" marR="8890" indent="-91440">
              <a:lnSpc>
                <a:spcPts val="1290"/>
              </a:lnSpc>
              <a:buClr>
                <a:srgbClr val="FFB800"/>
              </a:buClr>
              <a:buSzPct val="116666"/>
              <a:buFont typeface="MS Gothic"/>
              <a:buChar char="▪"/>
              <a:tabLst>
                <a:tab pos="104139" algn="l"/>
              </a:tabLst>
            </a:pPr>
            <a:r>
              <a:rPr sz="1200" spc="100" dirty="0">
                <a:latin typeface="Calibri"/>
                <a:cs typeface="Calibri"/>
              </a:rPr>
              <a:t>Γενικότερα,</a:t>
            </a:r>
            <a:r>
              <a:rPr sz="1200" spc="45" dirty="0">
                <a:latin typeface="Calibri"/>
                <a:cs typeface="Calibri"/>
              </a:rPr>
              <a:t> </a:t>
            </a:r>
            <a:r>
              <a:rPr sz="1200" spc="105" dirty="0">
                <a:latin typeface="Calibri"/>
                <a:cs typeface="Calibri"/>
              </a:rPr>
              <a:t>το</a:t>
            </a:r>
            <a:r>
              <a:rPr sz="1200" spc="50" dirty="0">
                <a:latin typeface="Calibri"/>
                <a:cs typeface="Calibri"/>
              </a:rPr>
              <a:t> </a:t>
            </a:r>
            <a:r>
              <a:rPr sz="1200" b="1" spc="120" dirty="0">
                <a:latin typeface="Calibri"/>
                <a:cs typeface="Calibri"/>
              </a:rPr>
              <a:t>δύσκολο</a:t>
            </a:r>
            <a:r>
              <a:rPr sz="1200" b="1" spc="50" dirty="0">
                <a:latin typeface="Calibri"/>
                <a:cs typeface="Calibri"/>
              </a:rPr>
              <a:t> </a:t>
            </a:r>
            <a:r>
              <a:rPr sz="1200" spc="125" dirty="0">
                <a:latin typeface="Calibri"/>
                <a:cs typeface="Calibri"/>
              </a:rPr>
              <a:t>πρόβλημα</a:t>
            </a:r>
            <a:r>
              <a:rPr sz="1200" spc="45" dirty="0">
                <a:latin typeface="Calibri"/>
                <a:cs typeface="Calibri"/>
              </a:rPr>
              <a:t> </a:t>
            </a:r>
            <a:r>
              <a:rPr sz="1200" spc="95" dirty="0">
                <a:latin typeface="Calibri"/>
                <a:cs typeface="Calibri"/>
              </a:rPr>
              <a:t>είναι</a:t>
            </a:r>
            <a:r>
              <a:rPr sz="1200" spc="50" dirty="0">
                <a:latin typeface="Calibri"/>
                <a:cs typeface="Calibri"/>
              </a:rPr>
              <a:t> </a:t>
            </a:r>
            <a:r>
              <a:rPr sz="1200" spc="110" dirty="0">
                <a:latin typeface="Calibri"/>
                <a:cs typeface="Calibri"/>
              </a:rPr>
              <a:t>γνωστό,</a:t>
            </a:r>
            <a:r>
              <a:rPr sz="1200" spc="50" dirty="0">
                <a:latin typeface="Calibri"/>
                <a:cs typeface="Calibri"/>
              </a:rPr>
              <a:t> </a:t>
            </a:r>
            <a:r>
              <a:rPr sz="1200" spc="120" dirty="0">
                <a:latin typeface="Calibri"/>
                <a:cs typeface="Calibri"/>
              </a:rPr>
              <a:t>αλλά</a:t>
            </a:r>
            <a:r>
              <a:rPr sz="1200" spc="45" dirty="0">
                <a:latin typeface="Calibri"/>
                <a:cs typeface="Calibri"/>
              </a:rPr>
              <a:t> </a:t>
            </a:r>
            <a:r>
              <a:rPr sz="1200" spc="105" dirty="0">
                <a:latin typeface="Calibri"/>
                <a:cs typeface="Calibri"/>
              </a:rPr>
              <a:t>δημιουργείται</a:t>
            </a:r>
            <a:r>
              <a:rPr sz="1200" spc="50" dirty="0">
                <a:latin typeface="Calibri"/>
                <a:cs typeface="Calibri"/>
              </a:rPr>
              <a:t> </a:t>
            </a:r>
            <a:r>
              <a:rPr sz="1200" spc="114" dirty="0">
                <a:latin typeface="Calibri"/>
                <a:cs typeface="Calibri"/>
              </a:rPr>
              <a:t>αρκετά</a:t>
            </a:r>
            <a:r>
              <a:rPr sz="1200" spc="50" dirty="0">
                <a:latin typeface="Calibri"/>
                <a:cs typeface="Calibri"/>
              </a:rPr>
              <a:t> </a:t>
            </a:r>
            <a:r>
              <a:rPr sz="1200" spc="120" dirty="0">
                <a:latin typeface="Calibri"/>
                <a:cs typeface="Calibri"/>
              </a:rPr>
              <a:t>δύσκολο </a:t>
            </a:r>
            <a:r>
              <a:rPr sz="1200" spc="-260" dirty="0">
                <a:latin typeface="Calibri"/>
                <a:cs typeface="Calibri"/>
              </a:rPr>
              <a:t> </a:t>
            </a:r>
            <a:r>
              <a:rPr sz="1200" spc="120" dirty="0">
                <a:latin typeface="Calibri"/>
                <a:cs typeface="Calibri"/>
              </a:rPr>
              <a:t>ώστε</a:t>
            </a:r>
            <a:r>
              <a:rPr sz="1200" spc="40" dirty="0">
                <a:latin typeface="Calibri"/>
                <a:cs typeface="Calibri"/>
              </a:rPr>
              <a:t> </a:t>
            </a:r>
            <a:r>
              <a:rPr sz="1200" spc="120" dirty="0">
                <a:latin typeface="Calibri"/>
                <a:cs typeface="Calibri"/>
              </a:rPr>
              <a:t>να</a:t>
            </a:r>
            <a:r>
              <a:rPr sz="1200" spc="50" dirty="0">
                <a:latin typeface="Calibri"/>
                <a:cs typeface="Calibri"/>
              </a:rPr>
              <a:t> </a:t>
            </a:r>
            <a:r>
              <a:rPr sz="1200" b="1" spc="125" dirty="0">
                <a:latin typeface="Calibri"/>
                <a:cs typeface="Calibri"/>
              </a:rPr>
              <a:t>μην</a:t>
            </a:r>
            <a:r>
              <a:rPr sz="1200" b="1" spc="45" dirty="0">
                <a:latin typeface="Calibri"/>
                <a:cs typeface="Calibri"/>
              </a:rPr>
              <a:t> </a:t>
            </a:r>
            <a:r>
              <a:rPr sz="1200" spc="95" dirty="0">
                <a:latin typeface="Calibri"/>
                <a:cs typeface="Calibri"/>
              </a:rPr>
              <a:t>είναι</a:t>
            </a:r>
            <a:r>
              <a:rPr sz="1200" spc="50" dirty="0">
                <a:latin typeface="Calibri"/>
                <a:cs typeface="Calibri"/>
              </a:rPr>
              <a:t> </a:t>
            </a:r>
            <a:r>
              <a:rPr sz="1200" b="1" spc="114" dirty="0">
                <a:latin typeface="Calibri"/>
                <a:cs typeface="Calibri"/>
              </a:rPr>
              <a:t>πρακτικά</a:t>
            </a:r>
            <a:r>
              <a:rPr sz="1200" b="1" spc="45" dirty="0">
                <a:latin typeface="Calibri"/>
                <a:cs typeface="Calibri"/>
              </a:rPr>
              <a:t> </a:t>
            </a:r>
            <a:r>
              <a:rPr sz="1200" b="1" spc="110" dirty="0">
                <a:latin typeface="Calibri"/>
                <a:cs typeface="Calibri"/>
              </a:rPr>
              <a:t>εφικτό</a:t>
            </a:r>
            <a:r>
              <a:rPr sz="1200" b="1" spc="45" dirty="0">
                <a:latin typeface="Calibri"/>
                <a:cs typeface="Calibri"/>
              </a:rPr>
              <a:t> </a:t>
            </a:r>
            <a:r>
              <a:rPr sz="1200" b="1" spc="125" dirty="0">
                <a:latin typeface="Calibri"/>
                <a:cs typeface="Calibri"/>
              </a:rPr>
              <a:t>να</a:t>
            </a:r>
            <a:r>
              <a:rPr sz="1200" b="1" spc="50" dirty="0">
                <a:latin typeface="Calibri"/>
                <a:cs typeface="Calibri"/>
              </a:rPr>
              <a:t> </a:t>
            </a:r>
            <a:r>
              <a:rPr sz="1200" spc="105" dirty="0">
                <a:latin typeface="Calibri"/>
                <a:cs typeface="Calibri"/>
              </a:rPr>
              <a:t>λυθεί</a:t>
            </a:r>
            <a:endParaRPr sz="1200">
              <a:latin typeface="Calibri"/>
              <a:cs typeface="Calibri"/>
            </a:endParaRPr>
          </a:p>
          <a:p>
            <a:pPr>
              <a:lnSpc>
                <a:spcPct val="100000"/>
              </a:lnSpc>
              <a:spcBef>
                <a:spcPts val="20"/>
              </a:spcBef>
              <a:buClr>
                <a:srgbClr val="FFB800"/>
              </a:buClr>
              <a:buFont typeface="MS Gothic"/>
              <a:buChar char="▪"/>
            </a:pPr>
            <a:endParaRPr sz="1200">
              <a:latin typeface="Calibri"/>
              <a:cs typeface="Calibri"/>
            </a:endParaRPr>
          </a:p>
          <a:p>
            <a:pPr marL="103505" indent="-90805">
              <a:lnSpc>
                <a:spcPct val="100000"/>
              </a:lnSpc>
              <a:buClr>
                <a:srgbClr val="FFB800"/>
              </a:buClr>
              <a:buSzPct val="116666"/>
              <a:buFont typeface="MS Gothic"/>
              <a:buChar char="▪"/>
              <a:tabLst>
                <a:tab pos="103505" algn="l"/>
              </a:tabLst>
            </a:pPr>
            <a:r>
              <a:rPr sz="1200" spc="75" dirty="0">
                <a:latin typeface="Calibri"/>
                <a:cs typeface="Calibri"/>
              </a:rPr>
              <a:t>Απαιτεί</a:t>
            </a:r>
            <a:r>
              <a:rPr sz="1200" spc="25" dirty="0">
                <a:latin typeface="Calibri"/>
                <a:cs typeface="Calibri"/>
              </a:rPr>
              <a:t> </a:t>
            </a:r>
            <a:r>
              <a:rPr sz="1200" spc="80" dirty="0">
                <a:latin typeface="Calibri"/>
                <a:cs typeface="Calibri"/>
              </a:rPr>
              <a:t>τη</a:t>
            </a:r>
            <a:r>
              <a:rPr sz="1200" spc="25" dirty="0">
                <a:latin typeface="Calibri"/>
                <a:cs typeface="Calibri"/>
              </a:rPr>
              <a:t> </a:t>
            </a:r>
            <a:r>
              <a:rPr sz="1200" spc="90" dirty="0">
                <a:latin typeface="Calibri"/>
                <a:cs typeface="Calibri"/>
              </a:rPr>
              <a:t>χρήση</a:t>
            </a:r>
            <a:r>
              <a:rPr sz="1200" spc="25" dirty="0">
                <a:latin typeface="Calibri"/>
                <a:cs typeface="Calibri"/>
              </a:rPr>
              <a:t> </a:t>
            </a:r>
            <a:r>
              <a:rPr sz="1200" b="1" spc="95" dirty="0">
                <a:latin typeface="Calibri"/>
                <a:cs typeface="Calibri"/>
              </a:rPr>
              <a:t>πολύ</a:t>
            </a:r>
            <a:r>
              <a:rPr sz="1200" b="1" spc="20" dirty="0">
                <a:latin typeface="Calibri"/>
                <a:cs typeface="Calibri"/>
              </a:rPr>
              <a:t> </a:t>
            </a:r>
            <a:r>
              <a:rPr sz="1200" b="1" spc="95" dirty="0">
                <a:latin typeface="Calibri"/>
                <a:cs typeface="Calibri"/>
              </a:rPr>
              <a:t>μεγάλων</a:t>
            </a:r>
            <a:r>
              <a:rPr sz="1200" b="1" spc="25" dirty="0">
                <a:latin typeface="Calibri"/>
                <a:cs typeface="Calibri"/>
              </a:rPr>
              <a:t> </a:t>
            </a:r>
            <a:r>
              <a:rPr sz="1200" b="1" spc="85" dirty="0">
                <a:latin typeface="Calibri"/>
                <a:cs typeface="Calibri"/>
              </a:rPr>
              <a:t>αριθμών</a:t>
            </a:r>
            <a:endParaRPr sz="1200">
              <a:latin typeface="Calibri"/>
              <a:cs typeface="Calibri"/>
            </a:endParaRPr>
          </a:p>
          <a:p>
            <a:pPr>
              <a:lnSpc>
                <a:spcPct val="100000"/>
              </a:lnSpc>
              <a:spcBef>
                <a:spcPts val="15"/>
              </a:spcBef>
              <a:buClr>
                <a:srgbClr val="FFB800"/>
              </a:buClr>
              <a:buFont typeface="MS Gothic"/>
              <a:buChar char="▪"/>
            </a:pPr>
            <a:endParaRPr sz="1200">
              <a:latin typeface="Calibri"/>
              <a:cs typeface="Calibri"/>
            </a:endParaRPr>
          </a:p>
          <a:p>
            <a:pPr marL="103505" indent="-90805">
              <a:lnSpc>
                <a:spcPct val="100000"/>
              </a:lnSpc>
              <a:buClr>
                <a:srgbClr val="FFB800"/>
              </a:buClr>
              <a:buSzPct val="116666"/>
              <a:buFont typeface="MS Gothic"/>
              <a:buChar char="▪"/>
              <a:tabLst>
                <a:tab pos="103505" algn="l"/>
              </a:tabLst>
            </a:pPr>
            <a:r>
              <a:rPr sz="1200" spc="130" dirty="0">
                <a:latin typeface="Calibri"/>
                <a:cs typeface="Calibri"/>
              </a:rPr>
              <a:t>Ως</a:t>
            </a:r>
            <a:r>
              <a:rPr sz="1200" spc="50" dirty="0">
                <a:latin typeface="Calibri"/>
                <a:cs typeface="Calibri"/>
              </a:rPr>
              <a:t> </a:t>
            </a:r>
            <a:r>
              <a:rPr sz="1200" spc="105" dirty="0">
                <a:latin typeface="Calibri"/>
                <a:cs typeface="Calibri"/>
              </a:rPr>
              <a:t>εκ</a:t>
            </a:r>
            <a:r>
              <a:rPr sz="1200" spc="50" dirty="0">
                <a:latin typeface="Calibri"/>
                <a:cs typeface="Calibri"/>
              </a:rPr>
              <a:t> </a:t>
            </a:r>
            <a:r>
              <a:rPr sz="1200" spc="110" dirty="0">
                <a:latin typeface="Calibri"/>
                <a:cs typeface="Calibri"/>
              </a:rPr>
              <a:t>τούτου</a:t>
            </a:r>
            <a:r>
              <a:rPr sz="1200" spc="50" dirty="0">
                <a:latin typeface="Calibri"/>
                <a:cs typeface="Calibri"/>
              </a:rPr>
              <a:t> </a:t>
            </a:r>
            <a:r>
              <a:rPr sz="1200" spc="95" dirty="0">
                <a:latin typeface="Calibri"/>
                <a:cs typeface="Calibri"/>
              </a:rPr>
              <a:t>είναι</a:t>
            </a:r>
            <a:r>
              <a:rPr sz="1200" spc="65" dirty="0">
                <a:latin typeface="Calibri"/>
                <a:cs typeface="Calibri"/>
              </a:rPr>
              <a:t> </a:t>
            </a:r>
            <a:r>
              <a:rPr sz="1200" b="1" spc="125" dirty="0">
                <a:latin typeface="Calibri"/>
                <a:cs typeface="Calibri"/>
              </a:rPr>
              <a:t>αργό</a:t>
            </a:r>
            <a:r>
              <a:rPr sz="1200" b="1" spc="55" dirty="0">
                <a:latin typeface="Calibri"/>
                <a:cs typeface="Calibri"/>
              </a:rPr>
              <a:t> </a:t>
            </a:r>
            <a:r>
              <a:rPr sz="1200" spc="114" dirty="0">
                <a:latin typeface="Calibri"/>
                <a:cs typeface="Calibri"/>
              </a:rPr>
              <a:t>σε</a:t>
            </a:r>
            <a:r>
              <a:rPr sz="1200" spc="55" dirty="0">
                <a:latin typeface="Calibri"/>
                <a:cs typeface="Calibri"/>
              </a:rPr>
              <a:t> </a:t>
            </a:r>
            <a:r>
              <a:rPr sz="1200" spc="110" dirty="0">
                <a:latin typeface="Calibri"/>
                <a:cs typeface="Calibri"/>
              </a:rPr>
              <a:t>σύγκριση</a:t>
            </a:r>
            <a:r>
              <a:rPr sz="1200" spc="50" dirty="0">
                <a:latin typeface="Calibri"/>
                <a:cs typeface="Calibri"/>
              </a:rPr>
              <a:t> </a:t>
            </a:r>
            <a:r>
              <a:rPr sz="1200" spc="120" dirty="0">
                <a:latin typeface="Calibri"/>
                <a:cs typeface="Calibri"/>
              </a:rPr>
              <a:t>με</a:t>
            </a:r>
            <a:r>
              <a:rPr sz="1200" spc="55" dirty="0">
                <a:latin typeface="Calibri"/>
                <a:cs typeface="Calibri"/>
              </a:rPr>
              <a:t> </a:t>
            </a:r>
            <a:r>
              <a:rPr sz="1200" b="1" spc="110" dirty="0">
                <a:latin typeface="Calibri"/>
                <a:cs typeface="Calibri"/>
              </a:rPr>
              <a:t>τα</a:t>
            </a:r>
            <a:r>
              <a:rPr sz="1200" b="1" spc="40" dirty="0">
                <a:latin typeface="Calibri"/>
                <a:cs typeface="Calibri"/>
              </a:rPr>
              <a:t> </a:t>
            </a:r>
            <a:r>
              <a:rPr sz="1200" b="1" spc="110" dirty="0">
                <a:latin typeface="Calibri"/>
                <a:cs typeface="Calibri"/>
              </a:rPr>
              <a:t>συστήματα</a:t>
            </a:r>
            <a:r>
              <a:rPr sz="1200" b="1" spc="35" dirty="0">
                <a:latin typeface="Calibri"/>
                <a:cs typeface="Calibri"/>
              </a:rPr>
              <a:t> </a:t>
            </a:r>
            <a:r>
              <a:rPr sz="1200" b="1" spc="105" dirty="0">
                <a:latin typeface="Calibri"/>
                <a:cs typeface="Calibri"/>
              </a:rPr>
              <a:t>ιδιωτικού</a:t>
            </a:r>
            <a:r>
              <a:rPr sz="1200" b="1" spc="50" dirty="0">
                <a:latin typeface="Calibri"/>
                <a:cs typeface="Calibri"/>
              </a:rPr>
              <a:t> </a:t>
            </a:r>
            <a:r>
              <a:rPr sz="1200" b="1" spc="105" dirty="0">
                <a:latin typeface="Calibri"/>
                <a:cs typeface="Calibri"/>
              </a:rPr>
              <a:t>κλειδιού</a:t>
            </a:r>
            <a:endParaRPr sz="1200">
              <a:latin typeface="Calibri"/>
              <a:cs typeface="Calibri"/>
            </a:endParaRPr>
          </a:p>
        </p:txBody>
      </p:sp>
      <p:sp>
        <p:nvSpPr>
          <p:cNvPr id="10" name="object 10"/>
          <p:cNvSpPr txBox="1"/>
          <p:nvPr/>
        </p:nvSpPr>
        <p:spPr>
          <a:xfrm>
            <a:off x="11170602" y="593534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5</a:t>
            </a:r>
            <a:r>
              <a:rPr sz="850" spc="40" dirty="0">
                <a:latin typeface="Calibri"/>
                <a:cs typeface="Calibri"/>
              </a:rPr>
              <a:t>9</a:t>
            </a:r>
            <a:endParaRPr sz="850">
              <a:latin typeface="Calibri"/>
              <a:cs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p:nvPr/>
        </p:nvSpPr>
        <p:spPr>
          <a:xfrm>
            <a:off x="10738484" y="2891154"/>
            <a:ext cx="152400" cy="459740"/>
          </a:xfrm>
          <a:prstGeom prst="rect">
            <a:avLst/>
          </a:prstGeom>
        </p:spPr>
        <p:txBody>
          <a:bodyPr vert="horz" wrap="square" lIns="0" tIns="12700" rIns="0" bIns="0" rtlCol="0">
            <a:spAutoFit/>
          </a:bodyPr>
          <a:lstStyle/>
          <a:p>
            <a:pPr marL="12700">
              <a:lnSpc>
                <a:spcPct val="100000"/>
              </a:lnSpc>
              <a:spcBef>
                <a:spcPts val="100"/>
              </a:spcBef>
            </a:pPr>
            <a:r>
              <a:rPr sz="2850" b="1" i="1" spc="50" dirty="0">
                <a:solidFill>
                  <a:srgbClr val="FFFFFF"/>
                </a:solidFill>
                <a:latin typeface="Times New Roman"/>
                <a:cs typeface="Times New Roman"/>
              </a:rPr>
              <a:t>-</a:t>
            </a:r>
            <a:endParaRPr sz="2850">
              <a:latin typeface="Times New Roman"/>
              <a:cs typeface="Times New Roman"/>
            </a:endParaRPr>
          </a:p>
        </p:txBody>
      </p:sp>
      <p:sp>
        <p:nvSpPr>
          <p:cNvPr id="8" name="object 8"/>
          <p:cNvSpPr txBox="1">
            <a:spLocks noGrp="1"/>
          </p:cNvSpPr>
          <p:nvPr>
            <p:ph type="title"/>
          </p:nvPr>
        </p:nvSpPr>
        <p:spPr>
          <a:xfrm>
            <a:off x="5550534" y="2816224"/>
            <a:ext cx="5574666" cy="1042593"/>
          </a:xfrm>
          <a:prstGeom prst="rect">
            <a:avLst/>
          </a:prstGeom>
        </p:spPr>
        <p:txBody>
          <a:bodyPr vert="horz" wrap="square" lIns="0" tIns="87630" rIns="0" bIns="0" rtlCol="0">
            <a:spAutoFit/>
          </a:bodyPr>
          <a:lstStyle/>
          <a:p>
            <a:pPr marL="12700">
              <a:lnSpc>
                <a:spcPct val="100000"/>
              </a:lnSpc>
              <a:spcBef>
                <a:spcPts val="690"/>
              </a:spcBef>
              <a:tabLst>
                <a:tab pos="1956435" algn="l"/>
              </a:tabLst>
            </a:pPr>
            <a:r>
              <a:rPr sz="2850" b="1" spc="114" dirty="0">
                <a:latin typeface="Times New Roman"/>
                <a:cs typeface="Times New Roman"/>
              </a:rPr>
              <a:t>RSA</a:t>
            </a:r>
            <a:r>
              <a:rPr lang="el-GR" sz="2850" b="1" spc="114" dirty="0">
                <a:latin typeface="Times New Roman"/>
                <a:cs typeface="Times New Roman"/>
              </a:rPr>
              <a:t> </a:t>
            </a:r>
            <a:r>
              <a:rPr sz="2850" b="1" spc="130" dirty="0" err="1">
                <a:latin typeface="Times New Roman"/>
                <a:cs typeface="Times New Roman"/>
              </a:rPr>
              <a:t>Αλγόριθμοι</a:t>
            </a:r>
            <a:endParaRPr sz="2850" dirty="0">
              <a:latin typeface="Times New Roman"/>
              <a:cs typeface="Times New Roman"/>
            </a:endParaRPr>
          </a:p>
          <a:p>
            <a:pPr marL="12700">
              <a:lnSpc>
                <a:spcPct val="100000"/>
              </a:lnSpc>
              <a:spcBef>
                <a:spcPts val="590"/>
              </a:spcBef>
            </a:pPr>
            <a:r>
              <a:rPr sz="2850" b="1" spc="140" dirty="0" err="1">
                <a:latin typeface="Calibri"/>
                <a:cs typeface="Calibri"/>
              </a:rPr>
              <a:t>Ασύμμετρος</a:t>
            </a:r>
            <a:r>
              <a:rPr sz="2850" b="1" spc="210" dirty="0">
                <a:latin typeface="Calibri"/>
                <a:cs typeface="Calibri"/>
              </a:rPr>
              <a:t> </a:t>
            </a:r>
            <a:r>
              <a:rPr lang="el-GR" sz="2000" b="1" dirty="0"/>
              <a:t>αλγόριθμος κρυπτογράφησης</a:t>
            </a:r>
            <a:endParaRPr sz="2850" dirty="0">
              <a:latin typeface="Calibri"/>
              <a:cs typeface="Calibri"/>
            </a:endParaRPr>
          </a:p>
        </p:txBody>
      </p:sp>
      <p:pic>
        <p:nvPicPr>
          <p:cNvPr id="9" name="object 9"/>
          <p:cNvPicPr/>
          <p:nvPr/>
        </p:nvPicPr>
        <p:blipFill>
          <a:blip r:embed="rId2" cstate="print"/>
          <a:stretch>
            <a:fillRect/>
          </a:stretch>
        </p:blipFill>
        <p:spPr>
          <a:xfrm>
            <a:off x="7549832" y="6129337"/>
            <a:ext cx="3246120" cy="6022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84760" y="-16510"/>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5602" y="1895157"/>
              <a:ext cx="2848610" cy="4052570"/>
            </a:xfrm>
            <a:custGeom>
              <a:avLst/>
              <a:gdLst/>
              <a:ahLst/>
              <a:cxnLst/>
              <a:rect l="l" t="t" r="r" b="b"/>
              <a:pathLst>
                <a:path w="2848609" h="4052570">
                  <a:moveTo>
                    <a:pt x="2373629" y="0"/>
                  </a:moveTo>
                  <a:lnTo>
                    <a:pt x="474662" y="0"/>
                  </a:lnTo>
                  <a:lnTo>
                    <a:pt x="426084" y="2539"/>
                  </a:lnTo>
                  <a:lnTo>
                    <a:pt x="379094" y="9525"/>
                  </a:lnTo>
                  <a:lnTo>
                    <a:pt x="333692" y="21272"/>
                  </a:lnTo>
                  <a:lnTo>
                    <a:pt x="289877" y="37464"/>
                  </a:lnTo>
                  <a:lnTo>
                    <a:pt x="248602" y="57150"/>
                  </a:lnTo>
                  <a:lnTo>
                    <a:pt x="209232" y="80962"/>
                  </a:lnTo>
                  <a:lnTo>
                    <a:pt x="172719" y="108267"/>
                  </a:lnTo>
                  <a:lnTo>
                    <a:pt x="139064" y="139064"/>
                  </a:lnTo>
                  <a:lnTo>
                    <a:pt x="108267" y="172719"/>
                  </a:lnTo>
                  <a:lnTo>
                    <a:pt x="80962" y="209232"/>
                  </a:lnTo>
                  <a:lnTo>
                    <a:pt x="57150" y="248602"/>
                  </a:lnTo>
                  <a:lnTo>
                    <a:pt x="37464" y="289877"/>
                  </a:lnTo>
                  <a:lnTo>
                    <a:pt x="21272" y="333692"/>
                  </a:lnTo>
                  <a:lnTo>
                    <a:pt x="9525" y="379094"/>
                  </a:lnTo>
                  <a:lnTo>
                    <a:pt x="2539" y="426084"/>
                  </a:lnTo>
                  <a:lnTo>
                    <a:pt x="0" y="474662"/>
                  </a:lnTo>
                  <a:lnTo>
                    <a:pt x="0" y="3577590"/>
                  </a:lnTo>
                  <a:lnTo>
                    <a:pt x="2539" y="3626167"/>
                  </a:lnTo>
                  <a:lnTo>
                    <a:pt x="9525" y="3673157"/>
                  </a:lnTo>
                  <a:lnTo>
                    <a:pt x="21272" y="3718877"/>
                  </a:lnTo>
                  <a:lnTo>
                    <a:pt x="37464" y="3762375"/>
                  </a:lnTo>
                  <a:lnTo>
                    <a:pt x="57150" y="3803967"/>
                  </a:lnTo>
                  <a:lnTo>
                    <a:pt x="80962" y="3843019"/>
                  </a:lnTo>
                  <a:lnTo>
                    <a:pt x="108267" y="3879532"/>
                  </a:lnTo>
                  <a:lnTo>
                    <a:pt x="139064" y="3913187"/>
                  </a:lnTo>
                  <a:lnTo>
                    <a:pt x="172719" y="3943984"/>
                  </a:lnTo>
                  <a:lnTo>
                    <a:pt x="209232" y="3971290"/>
                  </a:lnTo>
                  <a:lnTo>
                    <a:pt x="248602" y="3995102"/>
                  </a:lnTo>
                  <a:lnTo>
                    <a:pt x="289877" y="4015104"/>
                  </a:lnTo>
                  <a:lnTo>
                    <a:pt x="333692" y="4030979"/>
                  </a:lnTo>
                  <a:lnTo>
                    <a:pt x="379094" y="4042727"/>
                  </a:lnTo>
                  <a:lnTo>
                    <a:pt x="426084" y="4049712"/>
                  </a:lnTo>
                  <a:lnTo>
                    <a:pt x="474662" y="4052252"/>
                  </a:lnTo>
                  <a:lnTo>
                    <a:pt x="2373629" y="4052252"/>
                  </a:lnTo>
                  <a:lnTo>
                    <a:pt x="2422207" y="4049712"/>
                  </a:lnTo>
                  <a:lnTo>
                    <a:pt x="2469197" y="4042727"/>
                  </a:lnTo>
                  <a:lnTo>
                    <a:pt x="2514917" y="4030979"/>
                  </a:lnTo>
                  <a:lnTo>
                    <a:pt x="2558414" y="4015104"/>
                  </a:lnTo>
                  <a:lnTo>
                    <a:pt x="2600007" y="3995102"/>
                  </a:lnTo>
                  <a:lnTo>
                    <a:pt x="2639059" y="3971290"/>
                  </a:lnTo>
                  <a:lnTo>
                    <a:pt x="2675572" y="3943984"/>
                  </a:lnTo>
                  <a:lnTo>
                    <a:pt x="2709227" y="3913187"/>
                  </a:lnTo>
                  <a:lnTo>
                    <a:pt x="2740025" y="3879532"/>
                  </a:lnTo>
                  <a:lnTo>
                    <a:pt x="2767329" y="3843019"/>
                  </a:lnTo>
                  <a:lnTo>
                    <a:pt x="2791142" y="3803967"/>
                  </a:lnTo>
                  <a:lnTo>
                    <a:pt x="2811144" y="3762375"/>
                  </a:lnTo>
                  <a:lnTo>
                    <a:pt x="2827019" y="3718877"/>
                  </a:lnTo>
                  <a:lnTo>
                    <a:pt x="2838767" y="3673157"/>
                  </a:lnTo>
                  <a:lnTo>
                    <a:pt x="2845752" y="3626167"/>
                  </a:lnTo>
                  <a:lnTo>
                    <a:pt x="2848292" y="3577590"/>
                  </a:lnTo>
                  <a:lnTo>
                    <a:pt x="2848292" y="474662"/>
                  </a:lnTo>
                  <a:lnTo>
                    <a:pt x="2845752" y="426084"/>
                  </a:lnTo>
                  <a:lnTo>
                    <a:pt x="2838767" y="379094"/>
                  </a:lnTo>
                  <a:lnTo>
                    <a:pt x="2827019" y="333692"/>
                  </a:lnTo>
                  <a:lnTo>
                    <a:pt x="2811144" y="289877"/>
                  </a:lnTo>
                  <a:lnTo>
                    <a:pt x="2791142" y="248602"/>
                  </a:lnTo>
                  <a:lnTo>
                    <a:pt x="2767329" y="209232"/>
                  </a:lnTo>
                  <a:lnTo>
                    <a:pt x="2740025" y="172719"/>
                  </a:lnTo>
                  <a:lnTo>
                    <a:pt x="2709227" y="139064"/>
                  </a:lnTo>
                  <a:lnTo>
                    <a:pt x="2675572" y="108267"/>
                  </a:lnTo>
                  <a:lnTo>
                    <a:pt x="2639059" y="80962"/>
                  </a:lnTo>
                  <a:lnTo>
                    <a:pt x="2600007" y="57150"/>
                  </a:lnTo>
                  <a:lnTo>
                    <a:pt x="2558414" y="37464"/>
                  </a:lnTo>
                  <a:lnTo>
                    <a:pt x="2514917" y="21272"/>
                  </a:lnTo>
                  <a:lnTo>
                    <a:pt x="2469197" y="9525"/>
                  </a:lnTo>
                  <a:lnTo>
                    <a:pt x="2422207" y="2539"/>
                  </a:lnTo>
                  <a:lnTo>
                    <a:pt x="2373629" y="0"/>
                  </a:lnTo>
                  <a:close/>
                </a:path>
              </a:pathLst>
            </a:custGeom>
            <a:solidFill>
              <a:srgbClr val="000000"/>
            </a:solidFill>
          </p:spPr>
          <p:txBody>
            <a:bodyPr wrap="square" lIns="0" tIns="0" rIns="0" bIns="0" rtlCol="0"/>
            <a:lstStyle/>
            <a:p>
              <a:endParaRPr/>
            </a:p>
          </p:txBody>
        </p:sp>
        <p:sp>
          <p:nvSpPr>
            <p:cNvPr id="5" name="object 5"/>
            <p:cNvSpPr/>
            <p:nvPr/>
          </p:nvSpPr>
          <p:spPr>
            <a:xfrm>
              <a:off x="7995602" y="1895157"/>
              <a:ext cx="2848610" cy="4052570"/>
            </a:xfrm>
            <a:custGeom>
              <a:avLst/>
              <a:gdLst/>
              <a:ahLst/>
              <a:cxnLst/>
              <a:rect l="l" t="t" r="r" b="b"/>
              <a:pathLst>
                <a:path w="2848609" h="4052570">
                  <a:moveTo>
                    <a:pt x="0" y="474662"/>
                  </a:moveTo>
                  <a:lnTo>
                    <a:pt x="2539" y="426084"/>
                  </a:lnTo>
                  <a:lnTo>
                    <a:pt x="9525" y="379094"/>
                  </a:lnTo>
                  <a:lnTo>
                    <a:pt x="21272" y="333692"/>
                  </a:lnTo>
                  <a:lnTo>
                    <a:pt x="37464" y="289877"/>
                  </a:lnTo>
                  <a:lnTo>
                    <a:pt x="57150" y="248602"/>
                  </a:lnTo>
                  <a:lnTo>
                    <a:pt x="80962" y="209232"/>
                  </a:lnTo>
                  <a:lnTo>
                    <a:pt x="108267" y="172719"/>
                  </a:lnTo>
                  <a:lnTo>
                    <a:pt x="139064" y="139064"/>
                  </a:lnTo>
                  <a:lnTo>
                    <a:pt x="172719" y="108267"/>
                  </a:lnTo>
                  <a:lnTo>
                    <a:pt x="209232" y="80962"/>
                  </a:lnTo>
                  <a:lnTo>
                    <a:pt x="248602" y="57150"/>
                  </a:lnTo>
                  <a:lnTo>
                    <a:pt x="289877" y="37464"/>
                  </a:lnTo>
                  <a:lnTo>
                    <a:pt x="333692" y="21272"/>
                  </a:lnTo>
                  <a:lnTo>
                    <a:pt x="379094" y="9525"/>
                  </a:lnTo>
                  <a:lnTo>
                    <a:pt x="426084" y="2539"/>
                  </a:lnTo>
                  <a:lnTo>
                    <a:pt x="474662" y="0"/>
                  </a:lnTo>
                  <a:lnTo>
                    <a:pt x="2373629" y="0"/>
                  </a:lnTo>
                  <a:lnTo>
                    <a:pt x="2422207" y="2539"/>
                  </a:lnTo>
                  <a:lnTo>
                    <a:pt x="2469197" y="9525"/>
                  </a:lnTo>
                  <a:lnTo>
                    <a:pt x="2514917" y="21272"/>
                  </a:lnTo>
                  <a:lnTo>
                    <a:pt x="2558414" y="37464"/>
                  </a:lnTo>
                  <a:lnTo>
                    <a:pt x="2600007" y="57150"/>
                  </a:lnTo>
                  <a:lnTo>
                    <a:pt x="2639059" y="80962"/>
                  </a:lnTo>
                  <a:lnTo>
                    <a:pt x="2675572" y="108267"/>
                  </a:lnTo>
                  <a:lnTo>
                    <a:pt x="2709227" y="139064"/>
                  </a:lnTo>
                  <a:lnTo>
                    <a:pt x="2740025" y="172719"/>
                  </a:lnTo>
                  <a:lnTo>
                    <a:pt x="2767329" y="209232"/>
                  </a:lnTo>
                  <a:lnTo>
                    <a:pt x="2791142" y="248602"/>
                  </a:lnTo>
                  <a:lnTo>
                    <a:pt x="2811144" y="289877"/>
                  </a:lnTo>
                  <a:lnTo>
                    <a:pt x="2827019" y="333692"/>
                  </a:lnTo>
                  <a:lnTo>
                    <a:pt x="2838767" y="379094"/>
                  </a:lnTo>
                  <a:lnTo>
                    <a:pt x="2845752" y="426084"/>
                  </a:lnTo>
                  <a:lnTo>
                    <a:pt x="2848292" y="474662"/>
                  </a:lnTo>
                  <a:lnTo>
                    <a:pt x="2848292" y="3577590"/>
                  </a:lnTo>
                  <a:lnTo>
                    <a:pt x="2845752" y="3626167"/>
                  </a:lnTo>
                  <a:lnTo>
                    <a:pt x="2838767" y="3673157"/>
                  </a:lnTo>
                  <a:lnTo>
                    <a:pt x="2827019" y="3718877"/>
                  </a:lnTo>
                  <a:lnTo>
                    <a:pt x="2811144" y="3762375"/>
                  </a:lnTo>
                  <a:lnTo>
                    <a:pt x="2791142" y="3803967"/>
                  </a:lnTo>
                  <a:lnTo>
                    <a:pt x="2767329" y="3843019"/>
                  </a:lnTo>
                  <a:lnTo>
                    <a:pt x="2740025" y="3879532"/>
                  </a:lnTo>
                  <a:lnTo>
                    <a:pt x="2709227" y="3913187"/>
                  </a:lnTo>
                  <a:lnTo>
                    <a:pt x="2675572" y="3943984"/>
                  </a:lnTo>
                  <a:lnTo>
                    <a:pt x="2639059" y="3971290"/>
                  </a:lnTo>
                  <a:lnTo>
                    <a:pt x="2600007" y="3995102"/>
                  </a:lnTo>
                  <a:lnTo>
                    <a:pt x="2558414" y="4015104"/>
                  </a:lnTo>
                  <a:lnTo>
                    <a:pt x="2514917" y="4030979"/>
                  </a:lnTo>
                  <a:lnTo>
                    <a:pt x="2469197" y="4042727"/>
                  </a:lnTo>
                  <a:lnTo>
                    <a:pt x="2422207" y="4049712"/>
                  </a:lnTo>
                  <a:lnTo>
                    <a:pt x="2373629" y="4052252"/>
                  </a:lnTo>
                  <a:lnTo>
                    <a:pt x="474662" y="4052252"/>
                  </a:lnTo>
                  <a:lnTo>
                    <a:pt x="426084" y="4049712"/>
                  </a:lnTo>
                  <a:lnTo>
                    <a:pt x="379094" y="4042727"/>
                  </a:lnTo>
                  <a:lnTo>
                    <a:pt x="333692" y="4030979"/>
                  </a:lnTo>
                  <a:lnTo>
                    <a:pt x="289877" y="4015104"/>
                  </a:lnTo>
                  <a:lnTo>
                    <a:pt x="248602" y="3995102"/>
                  </a:lnTo>
                  <a:lnTo>
                    <a:pt x="209232" y="3971290"/>
                  </a:lnTo>
                  <a:lnTo>
                    <a:pt x="172719" y="3943984"/>
                  </a:lnTo>
                  <a:lnTo>
                    <a:pt x="139064" y="3913187"/>
                  </a:lnTo>
                  <a:lnTo>
                    <a:pt x="108267" y="3879532"/>
                  </a:lnTo>
                  <a:lnTo>
                    <a:pt x="80962" y="3843019"/>
                  </a:lnTo>
                  <a:lnTo>
                    <a:pt x="57150" y="3803967"/>
                  </a:lnTo>
                  <a:lnTo>
                    <a:pt x="37464" y="3762375"/>
                  </a:lnTo>
                  <a:lnTo>
                    <a:pt x="21272" y="3718877"/>
                  </a:lnTo>
                  <a:lnTo>
                    <a:pt x="9525" y="3673157"/>
                  </a:lnTo>
                  <a:lnTo>
                    <a:pt x="2539" y="3626167"/>
                  </a:lnTo>
                  <a:lnTo>
                    <a:pt x="0" y="3577590"/>
                  </a:lnTo>
                  <a:lnTo>
                    <a:pt x="0" y="474662"/>
                  </a:lnTo>
                </a:path>
              </a:pathLst>
            </a:custGeom>
            <a:ln w="31750">
              <a:solidFill>
                <a:srgbClr val="FFB800"/>
              </a:solidFill>
            </a:ln>
          </p:spPr>
          <p:txBody>
            <a:bodyPr wrap="square" lIns="0" tIns="0" rIns="0" bIns="0" rtlCol="0"/>
            <a:lstStyle/>
            <a:p>
              <a:endParaRPr/>
            </a:p>
          </p:txBody>
        </p:sp>
        <p:sp>
          <p:nvSpPr>
            <p:cNvPr id="6" name="object 6"/>
            <p:cNvSpPr/>
            <p:nvPr/>
          </p:nvSpPr>
          <p:spPr>
            <a:xfrm>
              <a:off x="8956992" y="2750502"/>
              <a:ext cx="974090" cy="800100"/>
            </a:xfrm>
            <a:custGeom>
              <a:avLst/>
              <a:gdLst/>
              <a:ahLst/>
              <a:cxnLst/>
              <a:rect l="l" t="t" r="r" b="b"/>
              <a:pathLst>
                <a:path w="974090" h="800100">
                  <a:moveTo>
                    <a:pt x="487679" y="0"/>
                  </a:moveTo>
                  <a:lnTo>
                    <a:pt x="465454" y="5397"/>
                  </a:lnTo>
                  <a:lnTo>
                    <a:pt x="448627" y="21272"/>
                  </a:lnTo>
                  <a:lnTo>
                    <a:pt x="6032" y="736917"/>
                  </a:lnTo>
                  <a:lnTo>
                    <a:pt x="0" y="758825"/>
                  </a:lnTo>
                  <a:lnTo>
                    <a:pt x="6032" y="779145"/>
                  </a:lnTo>
                  <a:lnTo>
                    <a:pt x="22225" y="794385"/>
                  </a:lnTo>
                  <a:lnTo>
                    <a:pt x="45402" y="800100"/>
                  </a:lnTo>
                  <a:lnTo>
                    <a:pt x="928687" y="800100"/>
                  </a:lnTo>
                  <a:lnTo>
                    <a:pt x="951865" y="794385"/>
                  </a:lnTo>
                  <a:lnTo>
                    <a:pt x="968057" y="779145"/>
                  </a:lnTo>
                  <a:lnTo>
                    <a:pt x="974090" y="758825"/>
                  </a:lnTo>
                  <a:lnTo>
                    <a:pt x="968057" y="736917"/>
                  </a:lnTo>
                  <a:lnTo>
                    <a:pt x="948690" y="705485"/>
                  </a:lnTo>
                  <a:lnTo>
                    <a:pt x="487045" y="705485"/>
                  </a:lnTo>
                  <a:lnTo>
                    <a:pt x="464820" y="701357"/>
                  </a:lnTo>
                  <a:lnTo>
                    <a:pt x="447040" y="690245"/>
                  </a:lnTo>
                  <a:lnTo>
                    <a:pt x="434975" y="673417"/>
                  </a:lnTo>
                  <a:lnTo>
                    <a:pt x="430529" y="652780"/>
                  </a:lnTo>
                  <a:lnTo>
                    <a:pt x="434975" y="632142"/>
                  </a:lnTo>
                  <a:lnTo>
                    <a:pt x="447040" y="615632"/>
                  </a:lnTo>
                  <a:lnTo>
                    <a:pt x="464820" y="604202"/>
                  </a:lnTo>
                  <a:lnTo>
                    <a:pt x="487045" y="600075"/>
                  </a:lnTo>
                  <a:lnTo>
                    <a:pt x="883920" y="600075"/>
                  </a:lnTo>
                  <a:lnTo>
                    <a:pt x="857885" y="558164"/>
                  </a:lnTo>
                  <a:lnTo>
                    <a:pt x="453072" y="558164"/>
                  </a:lnTo>
                  <a:lnTo>
                    <a:pt x="453072" y="189547"/>
                  </a:lnTo>
                  <a:lnTo>
                    <a:pt x="630554" y="189547"/>
                  </a:lnTo>
                  <a:lnTo>
                    <a:pt x="526732" y="21272"/>
                  </a:lnTo>
                  <a:lnTo>
                    <a:pt x="509587" y="5397"/>
                  </a:lnTo>
                  <a:lnTo>
                    <a:pt x="487679" y="0"/>
                  </a:lnTo>
                  <a:close/>
                </a:path>
                <a:path w="974090" h="800100">
                  <a:moveTo>
                    <a:pt x="883920" y="600075"/>
                  </a:moveTo>
                  <a:lnTo>
                    <a:pt x="487045" y="600075"/>
                  </a:lnTo>
                  <a:lnTo>
                    <a:pt x="509270" y="604202"/>
                  </a:lnTo>
                  <a:lnTo>
                    <a:pt x="527050" y="615632"/>
                  </a:lnTo>
                  <a:lnTo>
                    <a:pt x="539115" y="632142"/>
                  </a:lnTo>
                  <a:lnTo>
                    <a:pt x="543560" y="652780"/>
                  </a:lnTo>
                  <a:lnTo>
                    <a:pt x="539115" y="673417"/>
                  </a:lnTo>
                  <a:lnTo>
                    <a:pt x="527050" y="690245"/>
                  </a:lnTo>
                  <a:lnTo>
                    <a:pt x="509270" y="701357"/>
                  </a:lnTo>
                  <a:lnTo>
                    <a:pt x="487045" y="705485"/>
                  </a:lnTo>
                  <a:lnTo>
                    <a:pt x="948690" y="705485"/>
                  </a:lnTo>
                  <a:lnTo>
                    <a:pt x="883920" y="600075"/>
                  </a:lnTo>
                  <a:close/>
                </a:path>
                <a:path w="974090" h="800100">
                  <a:moveTo>
                    <a:pt x="630554" y="189547"/>
                  </a:moveTo>
                  <a:lnTo>
                    <a:pt x="521017" y="189547"/>
                  </a:lnTo>
                  <a:lnTo>
                    <a:pt x="521017" y="558164"/>
                  </a:lnTo>
                  <a:lnTo>
                    <a:pt x="857885" y="558164"/>
                  </a:lnTo>
                  <a:lnTo>
                    <a:pt x="630554" y="189547"/>
                  </a:lnTo>
                  <a:close/>
                </a:path>
              </a:pathLst>
            </a:custGeom>
            <a:solidFill>
              <a:srgbClr val="A3A3A3"/>
            </a:solidFill>
          </p:spPr>
          <p:txBody>
            <a:bodyPr wrap="square" lIns="0" tIns="0" rIns="0" bIns="0" rtlCol="0"/>
            <a:lstStyle/>
            <a:p>
              <a:endParaRPr/>
            </a:p>
          </p:txBody>
        </p:sp>
        <p:sp>
          <p:nvSpPr>
            <p:cNvPr id="7" name="object 7"/>
            <p:cNvSpPr/>
            <p:nvPr/>
          </p:nvSpPr>
          <p:spPr>
            <a:xfrm>
              <a:off x="8894127" y="2638107"/>
              <a:ext cx="1097280" cy="1022985"/>
            </a:xfrm>
            <a:custGeom>
              <a:avLst/>
              <a:gdLst/>
              <a:ahLst/>
              <a:cxnLst/>
              <a:rect l="l" t="t" r="r" b="b"/>
              <a:pathLst>
                <a:path w="1097279" h="1022985">
                  <a:moveTo>
                    <a:pt x="0" y="1022667"/>
                  </a:moveTo>
                  <a:lnTo>
                    <a:pt x="1097279" y="1022667"/>
                  </a:lnTo>
                  <a:lnTo>
                    <a:pt x="1097279" y="0"/>
                  </a:lnTo>
                  <a:lnTo>
                    <a:pt x="0" y="0"/>
                  </a:lnTo>
                  <a:lnTo>
                    <a:pt x="0" y="1022667"/>
                  </a:lnTo>
                </a:path>
              </a:pathLst>
            </a:custGeom>
            <a:ln w="15874">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7549832"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0" name="object 10"/>
          <p:cNvSpPr txBox="1">
            <a:spLocks noGrp="1"/>
          </p:cNvSpPr>
          <p:nvPr>
            <p:ph type="title"/>
          </p:nvPr>
        </p:nvSpPr>
        <p:spPr>
          <a:xfrm>
            <a:off x="448308" y="240188"/>
            <a:ext cx="10110470" cy="830356"/>
          </a:xfrm>
          <a:prstGeom prst="rect">
            <a:avLst/>
          </a:prstGeom>
        </p:spPr>
        <p:txBody>
          <a:bodyPr vert="horz" wrap="square" lIns="0" tIns="41275" rIns="0" bIns="0" rtlCol="0">
            <a:spAutoFit/>
          </a:bodyPr>
          <a:lstStyle/>
          <a:p>
            <a:pPr marL="12700" marR="5080" indent="611505">
              <a:lnSpc>
                <a:spcPts val="3279"/>
              </a:lnSpc>
              <a:spcBef>
                <a:spcPts val="325"/>
              </a:spcBef>
            </a:pPr>
            <a:r>
              <a:rPr sz="1600" spc="5" dirty="0" err="1"/>
              <a:t>Κυ</a:t>
            </a:r>
            <a:r>
              <a:rPr sz="1600" spc="5" dirty="0"/>
              <a:t>βερνοχώρος</a:t>
            </a:r>
            <a:r>
              <a:rPr sz="1600" spc="10" dirty="0"/>
              <a:t> </a:t>
            </a:r>
            <a:r>
              <a:rPr lang="el-GR" sz="1600" spc="10" dirty="0"/>
              <a:t>και </a:t>
            </a:r>
            <a:r>
              <a:rPr sz="1600" spc="5" dirty="0" err="1"/>
              <a:t>Κίνδυνος</a:t>
            </a:r>
            <a:r>
              <a:rPr sz="1600" spc="15" dirty="0"/>
              <a:t> </a:t>
            </a:r>
            <a:r>
              <a:rPr sz="1600" spc="-10" dirty="0"/>
              <a:t>XML </a:t>
            </a:r>
            <a:r>
              <a:rPr lang="el-GR" sz="1600" spc="-10" dirty="0"/>
              <a:t>- </a:t>
            </a:r>
            <a:r>
              <a:rPr sz="1600" spc="-15" dirty="0" err="1"/>
              <a:t>Δι</a:t>
            </a:r>
            <a:r>
              <a:rPr sz="1600" spc="-15" dirty="0"/>
              <a:t>αχείριση</a:t>
            </a:r>
            <a:r>
              <a:rPr lang="el-GR" sz="1600" spc="-15" dirty="0"/>
              <a:t> </a:t>
            </a:r>
            <a:r>
              <a:rPr lang="en-US" sz="1600" spc="-10" dirty="0">
                <a:solidFill>
                  <a:srgbClr val="FFFFFF"/>
                </a:solidFill>
                <a:latin typeface="Times New Roman"/>
                <a:cs typeface="Times New Roman"/>
              </a:rPr>
              <a:t>XML</a:t>
            </a:r>
            <a:br>
              <a:rPr lang="el-GR" sz="1600" dirty="0">
                <a:latin typeface="Times New Roman"/>
                <a:cs typeface="Times New Roman"/>
              </a:rPr>
            </a:br>
            <a:endParaRPr sz="1600" dirty="0"/>
          </a:p>
        </p:txBody>
      </p:sp>
      <p:sp>
        <p:nvSpPr>
          <p:cNvPr id="12" name="object 12"/>
          <p:cNvSpPr txBox="1"/>
          <p:nvPr/>
        </p:nvSpPr>
        <p:spPr>
          <a:xfrm>
            <a:off x="8814434" y="3539490"/>
            <a:ext cx="1786889" cy="451484"/>
          </a:xfrm>
          <a:prstGeom prst="rect">
            <a:avLst/>
          </a:prstGeom>
        </p:spPr>
        <p:txBody>
          <a:bodyPr vert="horz" wrap="square" lIns="0" tIns="12700" rIns="0" bIns="0" rtlCol="0">
            <a:spAutoFit/>
          </a:bodyPr>
          <a:lstStyle/>
          <a:p>
            <a:pPr marL="111760" marR="5080" indent="-99060">
              <a:lnSpc>
                <a:spcPct val="100000"/>
              </a:lnSpc>
              <a:spcBef>
                <a:spcPts val="100"/>
              </a:spcBef>
            </a:pPr>
            <a:r>
              <a:rPr sz="1400" b="1" spc="90" dirty="0">
                <a:solidFill>
                  <a:srgbClr val="FFBF00"/>
                </a:solidFill>
                <a:latin typeface="Calibri"/>
                <a:cs typeface="Calibri"/>
              </a:rPr>
              <a:t>Εκτίμηση </a:t>
            </a:r>
            <a:r>
              <a:rPr sz="1400" b="1" spc="85" dirty="0">
                <a:solidFill>
                  <a:srgbClr val="FFBF00"/>
                </a:solidFill>
                <a:latin typeface="Calibri"/>
                <a:cs typeface="Calibri"/>
              </a:rPr>
              <a:t>της </a:t>
            </a:r>
            <a:r>
              <a:rPr sz="1400" b="1" spc="90" dirty="0">
                <a:solidFill>
                  <a:srgbClr val="FFBF00"/>
                </a:solidFill>
                <a:latin typeface="Calibri"/>
                <a:cs typeface="Calibri"/>
              </a:rPr>
              <a:t> έκθεσης</a:t>
            </a:r>
            <a:r>
              <a:rPr sz="1400" b="1" dirty="0">
                <a:solidFill>
                  <a:srgbClr val="FFBF00"/>
                </a:solidFill>
                <a:latin typeface="Calibri"/>
                <a:cs typeface="Calibri"/>
              </a:rPr>
              <a:t> </a:t>
            </a:r>
            <a:r>
              <a:rPr sz="1400" b="1" spc="100" dirty="0">
                <a:solidFill>
                  <a:srgbClr val="FFBF00"/>
                </a:solidFill>
                <a:latin typeface="Calibri"/>
                <a:cs typeface="Calibri"/>
              </a:rPr>
              <a:t>σε</a:t>
            </a:r>
            <a:r>
              <a:rPr sz="1400" b="1" dirty="0">
                <a:solidFill>
                  <a:srgbClr val="FFBF00"/>
                </a:solidFill>
                <a:latin typeface="Calibri"/>
                <a:cs typeface="Calibri"/>
              </a:rPr>
              <a:t> </a:t>
            </a:r>
            <a:r>
              <a:rPr sz="1400" b="1" spc="90" dirty="0">
                <a:solidFill>
                  <a:srgbClr val="FFBF00"/>
                </a:solidFill>
                <a:latin typeface="Calibri"/>
                <a:cs typeface="Calibri"/>
              </a:rPr>
              <a:t>κίνδυνο</a:t>
            </a:r>
            <a:endParaRPr sz="1400">
              <a:latin typeface="Calibri"/>
              <a:cs typeface="Calibri"/>
            </a:endParaRPr>
          </a:p>
        </p:txBody>
      </p:sp>
      <p:sp>
        <p:nvSpPr>
          <p:cNvPr id="13" name="object 13"/>
          <p:cNvSpPr txBox="1"/>
          <p:nvPr/>
        </p:nvSpPr>
        <p:spPr>
          <a:xfrm>
            <a:off x="8030209" y="4305141"/>
            <a:ext cx="2690495" cy="314325"/>
          </a:xfrm>
          <a:prstGeom prst="rect">
            <a:avLst/>
          </a:prstGeom>
        </p:spPr>
        <p:txBody>
          <a:bodyPr vert="horz" wrap="square" lIns="0" tIns="12700" rIns="0" bIns="0" rtlCol="0">
            <a:spAutoFit/>
          </a:bodyPr>
          <a:lstStyle/>
          <a:p>
            <a:pPr marL="299720" marR="5080" indent="-287020">
              <a:lnSpc>
                <a:spcPct val="100000"/>
              </a:lnSpc>
              <a:spcBef>
                <a:spcPts val="100"/>
              </a:spcBef>
              <a:buSzPct val="126315"/>
              <a:buFont typeface="Arial"/>
              <a:buChar char="•"/>
              <a:tabLst>
                <a:tab pos="299085" algn="l"/>
                <a:tab pos="299720" algn="l"/>
                <a:tab pos="1306195" algn="l"/>
                <a:tab pos="1465580" algn="l"/>
                <a:tab pos="1683385" algn="l"/>
                <a:tab pos="2042795" algn="l"/>
                <a:tab pos="2458085" algn="l"/>
              </a:tabLst>
            </a:pPr>
            <a:r>
              <a:rPr sz="950" b="1" spc="60" dirty="0">
                <a:solidFill>
                  <a:srgbClr val="FFB800"/>
                </a:solidFill>
                <a:latin typeface="Calibri"/>
                <a:cs typeface="Calibri"/>
              </a:rPr>
              <a:t>Π</a:t>
            </a:r>
            <a:r>
              <a:rPr sz="950" b="1" spc="45" dirty="0">
                <a:solidFill>
                  <a:srgbClr val="FFB800"/>
                </a:solidFill>
                <a:latin typeface="Calibri"/>
                <a:cs typeface="Calibri"/>
              </a:rPr>
              <a:t>ρ</a:t>
            </a:r>
            <a:r>
              <a:rPr sz="950" b="1" spc="50" dirty="0">
                <a:solidFill>
                  <a:srgbClr val="FFB800"/>
                </a:solidFill>
                <a:latin typeface="Calibri"/>
                <a:cs typeface="Calibri"/>
              </a:rPr>
              <a:t>ο</a:t>
            </a:r>
            <a:r>
              <a:rPr sz="950" b="1" spc="45" dirty="0">
                <a:solidFill>
                  <a:srgbClr val="FFB800"/>
                </a:solidFill>
                <a:latin typeface="Calibri"/>
                <a:cs typeface="Calibri"/>
              </a:rPr>
              <a:t>σ</a:t>
            </a:r>
            <a:r>
              <a:rPr sz="950" b="1" spc="50" dirty="0">
                <a:solidFill>
                  <a:srgbClr val="FFB800"/>
                </a:solidFill>
                <a:latin typeface="Calibri"/>
                <a:cs typeface="Calibri"/>
              </a:rPr>
              <a:t>δ</a:t>
            </a:r>
            <a:r>
              <a:rPr sz="950" b="1" spc="25" dirty="0">
                <a:solidFill>
                  <a:srgbClr val="FFB800"/>
                </a:solidFill>
                <a:latin typeface="Calibri"/>
                <a:cs typeface="Calibri"/>
              </a:rPr>
              <a:t>ι</a:t>
            </a:r>
            <a:r>
              <a:rPr sz="950" b="1" spc="45" dirty="0">
                <a:solidFill>
                  <a:srgbClr val="FFB800"/>
                </a:solidFill>
                <a:latin typeface="Calibri"/>
                <a:cs typeface="Calibri"/>
              </a:rPr>
              <a:t>ορ</a:t>
            </a:r>
            <a:r>
              <a:rPr sz="950" b="1" spc="25" dirty="0">
                <a:solidFill>
                  <a:srgbClr val="FFB800"/>
                </a:solidFill>
                <a:latin typeface="Calibri"/>
                <a:cs typeface="Calibri"/>
              </a:rPr>
              <a:t>ί</a:t>
            </a:r>
            <a:r>
              <a:rPr sz="950" b="1" spc="50" dirty="0">
                <a:solidFill>
                  <a:srgbClr val="FFB800"/>
                </a:solidFill>
                <a:latin typeface="Calibri"/>
                <a:cs typeface="Calibri"/>
              </a:rPr>
              <a:t>σ</a:t>
            </a:r>
            <a:r>
              <a:rPr sz="950" b="1" spc="30" dirty="0">
                <a:solidFill>
                  <a:srgbClr val="FFB800"/>
                </a:solidFill>
                <a:latin typeface="Calibri"/>
                <a:cs typeface="Calibri"/>
              </a:rPr>
              <a:t>τ</a:t>
            </a:r>
            <a:r>
              <a:rPr sz="950" b="1" spc="45" dirty="0">
                <a:solidFill>
                  <a:srgbClr val="FFB800"/>
                </a:solidFill>
                <a:latin typeface="Calibri"/>
                <a:cs typeface="Calibri"/>
              </a:rPr>
              <a:t>ε</a:t>
            </a:r>
            <a:r>
              <a:rPr sz="950" b="1" dirty="0">
                <a:solidFill>
                  <a:srgbClr val="FFB800"/>
                </a:solidFill>
                <a:latin typeface="Calibri"/>
                <a:cs typeface="Calibri"/>
              </a:rPr>
              <a:t>		</a:t>
            </a:r>
            <a:r>
              <a:rPr sz="950" spc="35" dirty="0">
                <a:solidFill>
                  <a:srgbClr val="FFFFFF"/>
                </a:solidFill>
                <a:latin typeface="Calibri"/>
                <a:cs typeface="Calibri"/>
              </a:rPr>
              <a:t>τη</a:t>
            </a:r>
            <a:r>
              <a:rPr sz="950" spc="40" dirty="0">
                <a:solidFill>
                  <a:srgbClr val="FFFFFF"/>
                </a:solidFill>
                <a:latin typeface="Calibri"/>
                <a:cs typeface="Calibri"/>
              </a:rPr>
              <a:t>ν</a:t>
            </a:r>
            <a:r>
              <a:rPr sz="950" dirty="0">
                <a:solidFill>
                  <a:srgbClr val="FFFFFF"/>
                </a:solidFill>
                <a:latin typeface="Calibri"/>
                <a:cs typeface="Calibri"/>
              </a:rPr>
              <a:t>		</a:t>
            </a:r>
            <a:r>
              <a:rPr sz="950" spc="35" dirty="0">
                <a:solidFill>
                  <a:srgbClr val="FFFFFF"/>
                </a:solidFill>
                <a:latin typeface="Calibri"/>
                <a:cs typeface="Calibri"/>
              </a:rPr>
              <a:t>πιθ</a:t>
            </a:r>
            <a:r>
              <a:rPr sz="950" spc="50" dirty="0">
                <a:solidFill>
                  <a:srgbClr val="FFFFFF"/>
                </a:solidFill>
                <a:latin typeface="Calibri"/>
                <a:cs typeface="Calibri"/>
              </a:rPr>
              <a:t>α</a:t>
            </a:r>
            <a:r>
              <a:rPr sz="950" spc="35" dirty="0">
                <a:solidFill>
                  <a:srgbClr val="FFFFFF"/>
                </a:solidFill>
                <a:latin typeface="Calibri"/>
                <a:cs typeface="Calibri"/>
              </a:rPr>
              <a:t>ν</a:t>
            </a:r>
            <a:r>
              <a:rPr sz="950" spc="50" dirty="0">
                <a:solidFill>
                  <a:srgbClr val="FFFFFF"/>
                </a:solidFill>
                <a:latin typeface="Calibri"/>
                <a:cs typeface="Calibri"/>
              </a:rPr>
              <a:t>ό</a:t>
            </a:r>
            <a:r>
              <a:rPr sz="950" spc="30" dirty="0">
                <a:solidFill>
                  <a:srgbClr val="FFFFFF"/>
                </a:solidFill>
                <a:latin typeface="Calibri"/>
                <a:cs typeface="Calibri"/>
              </a:rPr>
              <a:t>τητα  </a:t>
            </a:r>
            <a:r>
              <a:rPr sz="950" spc="35" dirty="0">
                <a:solidFill>
                  <a:srgbClr val="FFFFFF"/>
                </a:solidFill>
                <a:latin typeface="Calibri"/>
                <a:cs typeface="Calibri"/>
              </a:rPr>
              <a:t>ε</a:t>
            </a:r>
            <a:r>
              <a:rPr sz="950" spc="40" dirty="0">
                <a:solidFill>
                  <a:srgbClr val="FFFFFF"/>
                </a:solidFill>
                <a:latin typeface="Calibri"/>
                <a:cs typeface="Calibri"/>
              </a:rPr>
              <a:t>κμε</a:t>
            </a:r>
            <a:r>
              <a:rPr sz="950" spc="30" dirty="0">
                <a:solidFill>
                  <a:srgbClr val="FFFFFF"/>
                </a:solidFill>
                <a:latin typeface="Calibri"/>
                <a:cs typeface="Calibri"/>
              </a:rPr>
              <a:t>τ</a:t>
            </a:r>
            <a:r>
              <a:rPr sz="950" spc="50" dirty="0">
                <a:solidFill>
                  <a:srgbClr val="FFFFFF"/>
                </a:solidFill>
                <a:latin typeface="Calibri"/>
                <a:cs typeface="Calibri"/>
              </a:rPr>
              <a:t>ά</a:t>
            </a:r>
            <a:r>
              <a:rPr sz="950" spc="40" dirty="0">
                <a:solidFill>
                  <a:srgbClr val="FFFFFF"/>
                </a:solidFill>
                <a:latin typeface="Calibri"/>
                <a:cs typeface="Calibri"/>
              </a:rPr>
              <a:t>λλε</a:t>
            </a:r>
            <a:r>
              <a:rPr sz="950" spc="45" dirty="0">
                <a:solidFill>
                  <a:srgbClr val="FFFFFF"/>
                </a:solidFill>
                <a:latin typeface="Calibri"/>
                <a:cs typeface="Calibri"/>
              </a:rPr>
              <a:t>υσ</a:t>
            </a:r>
            <a:r>
              <a:rPr sz="950" spc="50" dirty="0">
                <a:solidFill>
                  <a:srgbClr val="FFFFFF"/>
                </a:solidFill>
                <a:latin typeface="Calibri"/>
                <a:cs typeface="Calibri"/>
              </a:rPr>
              <a:t>η</a:t>
            </a:r>
            <a:r>
              <a:rPr sz="950" spc="40" dirty="0">
                <a:solidFill>
                  <a:srgbClr val="FFFFFF"/>
                </a:solidFill>
                <a:latin typeface="Calibri"/>
                <a:cs typeface="Calibri"/>
              </a:rPr>
              <a:t>ς</a:t>
            </a:r>
            <a:r>
              <a:rPr sz="950" dirty="0">
                <a:solidFill>
                  <a:srgbClr val="FFFFFF"/>
                </a:solidFill>
                <a:latin typeface="Calibri"/>
                <a:cs typeface="Calibri"/>
              </a:rPr>
              <a:t>	</a:t>
            </a:r>
            <a:r>
              <a:rPr sz="950" spc="30" dirty="0">
                <a:solidFill>
                  <a:srgbClr val="FFFFFF"/>
                </a:solidFill>
                <a:latin typeface="Calibri"/>
                <a:cs typeface="Calibri"/>
              </a:rPr>
              <a:t>τ</a:t>
            </a:r>
            <a:r>
              <a:rPr sz="950" spc="65" dirty="0">
                <a:solidFill>
                  <a:srgbClr val="FFFFFF"/>
                </a:solidFill>
                <a:latin typeface="Calibri"/>
                <a:cs typeface="Calibri"/>
              </a:rPr>
              <a:t>ω</a:t>
            </a:r>
            <a:r>
              <a:rPr sz="950" spc="40" dirty="0">
                <a:solidFill>
                  <a:srgbClr val="FFFFFF"/>
                </a:solidFill>
                <a:latin typeface="Calibri"/>
                <a:cs typeface="Calibri"/>
              </a:rPr>
              <a:t>ν</a:t>
            </a:r>
            <a:r>
              <a:rPr sz="950" dirty="0">
                <a:solidFill>
                  <a:srgbClr val="FFFFFF"/>
                </a:solidFill>
                <a:latin typeface="Calibri"/>
                <a:cs typeface="Calibri"/>
              </a:rPr>
              <a:t>	</a:t>
            </a:r>
            <a:r>
              <a:rPr sz="950" spc="35" dirty="0">
                <a:solidFill>
                  <a:srgbClr val="FFFFFF"/>
                </a:solidFill>
                <a:latin typeface="Calibri"/>
                <a:cs typeface="Calibri"/>
              </a:rPr>
              <a:t>ε</a:t>
            </a:r>
            <a:r>
              <a:rPr sz="950" spc="45" dirty="0">
                <a:solidFill>
                  <a:srgbClr val="FFFFFF"/>
                </a:solidFill>
                <a:latin typeface="Calibri"/>
                <a:cs typeface="Calibri"/>
              </a:rPr>
              <a:t>υπ</a:t>
            </a:r>
            <a:r>
              <a:rPr sz="950" spc="55" dirty="0">
                <a:solidFill>
                  <a:srgbClr val="FFFFFF"/>
                </a:solidFill>
                <a:latin typeface="Calibri"/>
                <a:cs typeface="Calibri"/>
              </a:rPr>
              <a:t>α</a:t>
            </a:r>
            <a:r>
              <a:rPr sz="950" spc="40" dirty="0">
                <a:solidFill>
                  <a:srgbClr val="FFFFFF"/>
                </a:solidFill>
                <a:latin typeface="Calibri"/>
                <a:cs typeface="Calibri"/>
              </a:rPr>
              <a:t>θε</a:t>
            </a:r>
            <a:r>
              <a:rPr sz="950" spc="20" dirty="0">
                <a:solidFill>
                  <a:srgbClr val="FFFFFF"/>
                </a:solidFill>
                <a:latin typeface="Calibri"/>
                <a:cs typeface="Calibri"/>
              </a:rPr>
              <a:t>ι</a:t>
            </a:r>
            <a:r>
              <a:rPr sz="950" spc="65" dirty="0">
                <a:solidFill>
                  <a:srgbClr val="FFFFFF"/>
                </a:solidFill>
                <a:latin typeface="Calibri"/>
                <a:cs typeface="Calibri"/>
              </a:rPr>
              <a:t>ώ</a:t>
            </a:r>
            <a:r>
              <a:rPr sz="950" spc="40" dirty="0">
                <a:solidFill>
                  <a:srgbClr val="FFFFFF"/>
                </a:solidFill>
                <a:latin typeface="Calibri"/>
                <a:cs typeface="Calibri"/>
              </a:rPr>
              <a:t>ν</a:t>
            </a:r>
            <a:r>
              <a:rPr sz="950" dirty="0">
                <a:solidFill>
                  <a:srgbClr val="FFFFFF"/>
                </a:solidFill>
                <a:latin typeface="Calibri"/>
                <a:cs typeface="Calibri"/>
              </a:rPr>
              <a:t>	</a:t>
            </a:r>
            <a:r>
              <a:rPr sz="950" spc="50" dirty="0">
                <a:solidFill>
                  <a:srgbClr val="FFFFFF"/>
                </a:solidFill>
                <a:latin typeface="Calibri"/>
                <a:cs typeface="Calibri"/>
              </a:rPr>
              <a:t>α</a:t>
            </a:r>
            <a:r>
              <a:rPr sz="950" spc="45" dirty="0">
                <a:solidFill>
                  <a:srgbClr val="FFFFFF"/>
                </a:solidFill>
                <a:latin typeface="Calibri"/>
                <a:cs typeface="Calibri"/>
              </a:rPr>
              <a:t>π</a:t>
            </a:r>
            <a:r>
              <a:rPr sz="950" spc="50" dirty="0">
                <a:solidFill>
                  <a:srgbClr val="FFFFFF"/>
                </a:solidFill>
                <a:latin typeface="Calibri"/>
                <a:cs typeface="Calibri"/>
              </a:rPr>
              <a:t>ό</a:t>
            </a:r>
            <a:endParaRPr sz="950" dirty="0">
              <a:latin typeface="Calibri"/>
              <a:cs typeface="Calibri"/>
            </a:endParaRPr>
          </a:p>
        </p:txBody>
      </p:sp>
      <p:sp>
        <p:nvSpPr>
          <p:cNvPr id="14" name="object 14"/>
          <p:cNvSpPr txBox="1"/>
          <p:nvPr/>
        </p:nvSpPr>
        <p:spPr>
          <a:xfrm>
            <a:off x="8288337" y="4631689"/>
            <a:ext cx="1131570" cy="170180"/>
          </a:xfrm>
          <a:prstGeom prst="rect">
            <a:avLst/>
          </a:prstGeom>
        </p:spPr>
        <p:txBody>
          <a:bodyPr vert="horz" wrap="square" lIns="0" tIns="12700" rIns="0" bIns="0" rtlCol="0">
            <a:spAutoFit/>
          </a:bodyPr>
          <a:lstStyle/>
          <a:p>
            <a:pPr marL="12700">
              <a:lnSpc>
                <a:spcPct val="100000"/>
              </a:lnSpc>
              <a:spcBef>
                <a:spcPts val="100"/>
              </a:spcBef>
            </a:pPr>
            <a:r>
              <a:rPr sz="950" b="1" spc="40" dirty="0">
                <a:solidFill>
                  <a:srgbClr val="FFB800"/>
                </a:solidFill>
                <a:latin typeface="Calibri"/>
                <a:cs typeface="Calibri"/>
              </a:rPr>
              <a:t>εξωτερικές</a:t>
            </a:r>
            <a:r>
              <a:rPr sz="950" b="1" spc="-30" dirty="0">
                <a:solidFill>
                  <a:srgbClr val="FFB800"/>
                </a:solidFill>
                <a:latin typeface="Calibri"/>
                <a:cs typeface="Calibri"/>
              </a:rPr>
              <a:t> </a:t>
            </a:r>
            <a:r>
              <a:rPr sz="950" b="1" spc="40" dirty="0">
                <a:solidFill>
                  <a:srgbClr val="FFB800"/>
                </a:solidFill>
                <a:latin typeface="Calibri"/>
                <a:cs typeface="Calibri"/>
              </a:rPr>
              <a:t>απειλές.</a:t>
            </a:r>
            <a:endParaRPr sz="950" dirty="0">
              <a:latin typeface="Calibri"/>
              <a:cs typeface="Calibri"/>
            </a:endParaRPr>
          </a:p>
        </p:txBody>
      </p:sp>
      <p:sp>
        <p:nvSpPr>
          <p:cNvPr id="15" name="object 15"/>
          <p:cNvSpPr txBox="1"/>
          <p:nvPr/>
        </p:nvSpPr>
        <p:spPr>
          <a:xfrm>
            <a:off x="8074024" y="5065712"/>
            <a:ext cx="2691765" cy="602615"/>
          </a:xfrm>
          <a:prstGeom prst="rect">
            <a:avLst/>
          </a:prstGeom>
        </p:spPr>
        <p:txBody>
          <a:bodyPr vert="horz" wrap="square" lIns="0" tIns="12700" rIns="0" bIns="0" rtlCol="0">
            <a:spAutoFit/>
          </a:bodyPr>
          <a:lstStyle/>
          <a:p>
            <a:pPr marL="299720" marR="5080" indent="-287020" algn="just">
              <a:lnSpc>
                <a:spcPct val="100000"/>
              </a:lnSpc>
              <a:spcBef>
                <a:spcPts val="100"/>
              </a:spcBef>
              <a:buSzPct val="126315"/>
              <a:buFont typeface="Arial"/>
              <a:buChar char="•"/>
              <a:tabLst>
                <a:tab pos="299720" algn="l"/>
              </a:tabLst>
            </a:pPr>
            <a:r>
              <a:rPr sz="950" b="1" spc="65" dirty="0">
                <a:solidFill>
                  <a:srgbClr val="FFB800"/>
                </a:solidFill>
                <a:latin typeface="Calibri"/>
                <a:cs typeface="Calibri"/>
              </a:rPr>
              <a:t>Προσδιορίστε</a:t>
            </a:r>
            <a:r>
              <a:rPr sz="950" b="1" spc="70" dirty="0">
                <a:solidFill>
                  <a:srgbClr val="FFB800"/>
                </a:solidFill>
                <a:latin typeface="Calibri"/>
                <a:cs typeface="Calibri"/>
              </a:rPr>
              <a:t> </a:t>
            </a:r>
            <a:r>
              <a:rPr sz="950" b="1" spc="65" dirty="0">
                <a:solidFill>
                  <a:srgbClr val="FFB800"/>
                </a:solidFill>
                <a:latin typeface="Calibri"/>
                <a:cs typeface="Calibri"/>
              </a:rPr>
              <a:t>τον</a:t>
            </a:r>
            <a:r>
              <a:rPr sz="950" b="1" spc="70" dirty="0">
                <a:solidFill>
                  <a:srgbClr val="FFB800"/>
                </a:solidFill>
                <a:latin typeface="Calibri"/>
                <a:cs typeface="Calibri"/>
              </a:rPr>
              <a:t> </a:t>
            </a:r>
            <a:r>
              <a:rPr sz="950" b="1" spc="65" dirty="0">
                <a:solidFill>
                  <a:srgbClr val="FFB800"/>
                </a:solidFill>
                <a:latin typeface="Calibri"/>
                <a:cs typeface="Calibri"/>
              </a:rPr>
              <a:t>αντίκτυπο</a:t>
            </a:r>
            <a:r>
              <a:rPr sz="950" b="1" spc="70" dirty="0">
                <a:solidFill>
                  <a:srgbClr val="FFB800"/>
                </a:solidFill>
                <a:latin typeface="Calibri"/>
                <a:cs typeface="Calibri"/>
              </a:rPr>
              <a:t> </a:t>
            </a:r>
            <a:r>
              <a:rPr sz="950" spc="60" dirty="0">
                <a:solidFill>
                  <a:srgbClr val="FFFFFF"/>
                </a:solidFill>
                <a:latin typeface="Calibri"/>
                <a:cs typeface="Calibri"/>
              </a:rPr>
              <a:t>στην </a:t>
            </a:r>
            <a:r>
              <a:rPr sz="950" spc="65" dirty="0">
                <a:solidFill>
                  <a:srgbClr val="FFFFFF"/>
                </a:solidFill>
                <a:latin typeface="Calibri"/>
                <a:cs typeface="Calibri"/>
              </a:rPr>
              <a:t> </a:t>
            </a:r>
            <a:r>
              <a:rPr sz="950" spc="70" dirty="0">
                <a:solidFill>
                  <a:srgbClr val="FFFFFF"/>
                </a:solidFill>
                <a:latin typeface="Calibri"/>
                <a:cs typeface="Calibri"/>
              </a:rPr>
              <a:t>ασφάλεια </a:t>
            </a:r>
            <a:r>
              <a:rPr sz="950" spc="55" dirty="0">
                <a:solidFill>
                  <a:srgbClr val="FFFFFF"/>
                </a:solidFill>
                <a:latin typeface="Calibri"/>
                <a:cs typeface="Calibri"/>
              </a:rPr>
              <a:t>και </a:t>
            </a:r>
            <a:r>
              <a:rPr sz="950" b="1" spc="65" dirty="0">
                <a:solidFill>
                  <a:srgbClr val="FFB800"/>
                </a:solidFill>
                <a:latin typeface="Calibri"/>
                <a:cs typeface="Calibri"/>
              </a:rPr>
              <a:t>την </a:t>
            </a:r>
            <a:r>
              <a:rPr sz="950" b="1" spc="70" dirty="0">
                <a:solidFill>
                  <a:srgbClr val="FFB800"/>
                </a:solidFill>
                <a:latin typeface="Calibri"/>
                <a:cs typeface="Calibri"/>
              </a:rPr>
              <a:t>προστασία </a:t>
            </a:r>
            <a:r>
              <a:rPr sz="950" spc="75" dirty="0">
                <a:solidFill>
                  <a:srgbClr val="FFFFFF"/>
                </a:solidFill>
                <a:latin typeface="Calibri"/>
                <a:cs typeface="Calibri"/>
              </a:rPr>
              <a:t>από </a:t>
            </a:r>
            <a:r>
              <a:rPr sz="950" spc="65" dirty="0">
                <a:solidFill>
                  <a:srgbClr val="FFFFFF"/>
                </a:solidFill>
                <a:latin typeface="Calibri"/>
                <a:cs typeface="Calibri"/>
              </a:rPr>
              <a:t>κάθε </a:t>
            </a:r>
            <a:r>
              <a:rPr sz="950" spc="70" dirty="0">
                <a:solidFill>
                  <a:srgbClr val="FFFFFF"/>
                </a:solidFill>
                <a:latin typeface="Calibri"/>
                <a:cs typeface="Calibri"/>
              </a:rPr>
              <a:t> </a:t>
            </a:r>
            <a:r>
              <a:rPr sz="950" b="1" spc="70" dirty="0">
                <a:solidFill>
                  <a:srgbClr val="FFB800"/>
                </a:solidFill>
                <a:latin typeface="Calibri"/>
                <a:cs typeface="Calibri"/>
              </a:rPr>
              <a:t>μεμονωμένο</a:t>
            </a:r>
            <a:r>
              <a:rPr sz="950" b="1" spc="75" dirty="0">
                <a:solidFill>
                  <a:srgbClr val="FFB800"/>
                </a:solidFill>
                <a:latin typeface="Calibri"/>
                <a:cs typeface="Calibri"/>
              </a:rPr>
              <a:t> </a:t>
            </a:r>
            <a:r>
              <a:rPr sz="950" spc="75" dirty="0">
                <a:solidFill>
                  <a:srgbClr val="FFFFFF"/>
                </a:solidFill>
                <a:latin typeface="Calibri"/>
                <a:cs typeface="Calibri"/>
              </a:rPr>
              <a:t>ή</a:t>
            </a:r>
            <a:r>
              <a:rPr sz="950" spc="80" dirty="0">
                <a:solidFill>
                  <a:srgbClr val="FFFFFF"/>
                </a:solidFill>
                <a:latin typeface="Calibri"/>
                <a:cs typeface="Calibri"/>
              </a:rPr>
              <a:t> </a:t>
            </a:r>
            <a:r>
              <a:rPr sz="950" spc="70" dirty="0">
                <a:solidFill>
                  <a:srgbClr val="FFFFFF"/>
                </a:solidFill>
                <a:latin typeface="Calibri"/>
                <a:cs typeface="Calibri"/>
              </a:rPr>
              <a:t>συνδυασμό</a:t>
            </a:r>
            <a:r>
              <a:rPr sz="950" spc="75" dirty="0">
                <a:solidFill>
                  <a:srgbClr val="FFFFFF"/>
                </a:solidFill>
                <a:latin typeface="Calibri"/>
                <a:cs typeface="Calibri"/>
              </a:rPr>
              <a:t> </a:t>
            </a:r>
            <a:r>
              <a:rPr sz="950" spc="65" dirty="0">
                <a:solidFill>
                  <a:srgbClr val="FFFFFF"/>
                </a:solidFill>
                <a:latin typeface="Calibri"/>
                <a:cs typeface="Calibri"/>
              </a:rPr>
              <a:t>ευπαθειών </a:t>
            </a:r>
            <a:r>
              <a:rPr sz="950" spc="70" dirty="0">
                <a:solidFill>
                  <a:srgbClr val="FFFFFF"/>
                </a:solidFill>
                <a:latin typeface="Calibri"/>
                <a:cs typeface="Calibri"/>
              </a:rPr>
              <a:t> που</a:t>
            </a:r>
            <a:r>
              <a:rPr sz="950" spc="20" dirty="0">
                <a:solidFill>
                  <a:srgbClr val="FFFFFF"/>
                </a:solidFill>
                <a:latin typeface="Calibri"/>
                <a:cs typeface="Calibri"/>
              </a:rPr>
              <a:t> </a:t>
            </a:r>
            <a:r>
              <a:rPr sz="950" spc="60" dirty="0">
                <a:solidFill>
                  <a:srgbClr val="FFFFFF"/>
                </a:solidFill>
                <a:latin typeface="Calibri"/>
                <a:cs typeface="Calibri"/>
              </a:rPr>
              <a:t>εκμεταλλεύονται.</a:t>
            </a:r>
            <a:endParaRPr sz="950" dirty="0">
              <a:latin typeface="Calibri"/>
              <a:cs typeface="Calibri"/>
            </a:endParaRPr>
          </a:p>
        </p:txBody>
      </p:sp>
      <p:grpSp>
        <p:nvGrpSpPr>
          <p:cNvPr id="16" name="object 16"/>
          <p:cNvGrpSpPr/>
          <p:nvPr/>
        </p:nvGrpSpPr>
        <p:grpSpPr>
          <a:xfrm>
            <a:off x="828038" y="1907699"/>
            <a:ext cx="2880360" cy="3477895"/>
            <a:chOff x="1303019" y="3395979"/>
            <a:chExt cx="2880360" cy="3477895"/>
          </a:xfrm>
        </p:grpSpPr>
        <p:sp>
          <p:nvSpPr>
            <p:cNvPr id="17" name="object 17"/>
            <p:cNvSpPr/>
            <p:nvPr/>
          </p:nvSpPr>
          <p:spPr>
            <a:xfrm>
              <a:off x="1318894" y="3411854"/>
              <a:ext cx="2848610" cy="3446145"/>
            </a:xfrm>
            <a:custGeom>
              <a:avLst/>
              <a:gdLst/>
              <a:ahLst/>
              <a:cxnLst/>
              <a:rect l="l" t="t" r="r" b="b"/>
              <a:pathLst>
                <a:path w="2848610" h="3446145">
                  <a:moveTo>
                    <a:pt x="2373630" y="0"/>
                  </a:moveTo>
                  <a:lnTo>
                    <a:pt x="474662" y="0"/>
                  </a:lnTo>
                  <a:lnTo>
                    <a:pt x="426085" y="2540"/>
                  </a:lnTo>
                  <a:lnTo>
                    <a:pt x="379094"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3446145"/>
                  </a:lnTo>
                  <a:lnTo>
                    <a:pt x="2848292" y="3446145"/>
                  </a:lnTo>
                  <a:lnTo>
                    <a:pt x="2848292" y="474662"/>
                  </a:lnTo>
                  <a:lnTo>
                    <a:pt x="2845752" y="426085"/>
                  </a:lnTo>
                  <a:lnTo>
                    <a:pt x="2838767" y="379095"/>
                  </a:lnTo>
                  <a:lnTo>
                    <a:pt x="2827020" y="333692"/>
                  </a:lnTo>
                  <a:lnTo>
                    <a:pt x="2811145" y="289877"/>
                  </a:lnTo>
                  <a:lnTo>
                    <a:pt x="2791142" y="248602"/>
                  </a:lnTo>
                  <a:lnTo>
                    <a:pt x="2767330"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30" y="0"/>
                  </a:lnTo>
                  <a:close/>
                </a:path>
              </a:pathLst>
            </a:custGeom>
            <a:solidFill>
              <a:srgbClr val="000000"/>
            </a:solidFill>
          </p:spPr>
          <p:txBody>
            <a:bodyPr wrap="square" lIns="0" tIns="0" rIns="0" bIns="0" rtlCol="0"/>
            <a:lstStyle/>
            <a:p>
              <a:endParaRPr dirty="0"/>
            </a:p>
          </p:txBody>
        </p:sp>
        <p:sp>
          <p:nvSpPr>
            <p:cNvPr id="18" name="object 18"/>
            <p:cNvSpPr/>
            <p:nvPr/>
          </p:nvSpPr>
          <p:spPr>
            <a:xfrm>
              <a:off x="1318894" y="3411854"/>
              <a:ext cx="2848610" cy="3446145"/>
            </a:xfrm>
            <a:custGeom>
              <a:avLst/>
              <a:gdLst/>
              <a:ahLst/>
              <a:cxnLst/>
              <a:rect l="l" t="t" r="r" b="b"/>
              <a:pathLst>
                <a:path w="2848610" h="3446145">
                  <a:moveTo>
                    <a:pt x="0" y="474662"/>
                  </a:moveTo>
                  <a:lnTo>
                    <a:pt x="2540" y="426085"/>
                  </a:lnTo>
                  <a:lnTo>
                    <a:pt x="9525" y="379095"/>
                  </a:lnTo>
                  <a:lnTo>
                    <a:pt x="21272" y="333692"/>
                  </a:lnTo>
                  <a:lnTo>
                    <a:pt x="37465" y="289877"/>
                  </a:lnTo>
                  <a:lnTo>
                    <a:pt x="57150" y="248602"/>
                  </a:lnTo>
                  <a:lnTo>
                    <a:pt x="80962" y="209232"/>
                  </a:lnTo>
                  <a:lnTo>
                    <a:pt x="108267" y="172720"/>
                  </a:lnTo>
                  <a:lnTo>
                    <a:pt x="139065" y="139065"/>
                  </a:lnTo>
                  <a:lnTo>
                    <a:pt x="172720" y="108267"/>
                  </a:lnTo>
                  <a:lnTo>
                    <a:pt x="209232" y="80962"/>
                  </a:lnTo>
                  <a:lnTo>
                    <a:pt x="248602" y="57150"/>
                  </a:lnTo>
                  <a:lnTo>
                    <a:pt x="289877" y="37465"/>
                  </a:lnTo>
                  <a:lnTo>
                    <a:pt x="333692" y="21272"/>
                  </a:lnTo>
                  <a:lnTo>
                    <a:pt x="379094" y="9525"/>
                  </a:lnTo>
                  <a:lnTo>
                    <a:pt x="426085" y="2540"/>
                  </a:lnTo>
                  <a:lnTo>
                    <a:pt x="474662" y="0"/>
                  </a:lnTo>
                  <a:lnTo>
                    <a:pt x="2373630" y="0"/>
                  </a:lnTo>
                  <a:lnTo>
                    <a:pt x="2422207" y="2540"/>
                  </a:lnTo>
                  <a:lnTo>
                    <a:pt x="2469197" y="9525"/>
                  </a:lnTo>
                  <a:lnTo>
                    <a:pt x="2514917" y="21272"/>
                  </a:lnTo>
                  <a:lnTo>
                    <a:pt x="2558415" y="37465"/>
                  </a:lnTo>
                  <a:lnTo>
                    <a:pt x="2600007" y="57150"/>
                  </a:lnTo>
                  <a:lnTo>
                    <a:pt x="2639060" y="80962"/>
                  </a:lnTo>
                  <a:lnTo>
                    <a:pt x="2675572" y="108267"/>
                  </a:lnTo>
                  <a:lnTo>
                    <a:pt x="2709227" y="139065"/>
                  </a:lnTo>
                  <a:lnTo>
                    <a:pt x="2740025" y="172720"/>
                  </a:lnTo>
                  <a:lnTo>
                    <a:pt x="2767330" y="209232"/>
                  </a:lnTo>
                  <a:lnTo>
                    <a:pt x="2791142" y="248602"/>
                  </a:lnTo>
                  <a:lnTo>
                    <a:pt x="2811145" y="289877"/>
                  </a:lnTo>
                  <a:lnTo>
                    <a:pt x="2827020" y="333692"/>
                  </a:lnTo>
                  <a:lnTo>
                    <a:pt x="2838767" y="379095"/>
                  </a:lnTo>
                  <a:lnTo>
                    <a:pt x="2845752" y="426085"/>
                  </a:lnTo>
                  <a:lnTo>
                    <a:pt x="2848292" y="474662"/>
                  </a:lnTo>
                  <a:lnTo>
                    <a:pt x="2848292" y="3446145"/>
                  </a:lnTo>
                </a:path>
                <a:path w="2848610" h="3446145">
                  <a:moveTo>
                    <a:pt x="0" y="3446145"/>
                  </a:moveTo>
                  <a:lnTo>
                    <a:pt x="0" y="474662"/>
                  </a:lnTo>
                </a:path>
              </a:pathLst>
            </a:custGeom>
            <a:ln w="31750">
              <a:solidFill>
                <a:srgbClr val="FFB800"/>
              </a:solidFill>
            </a:ln>
          </p:spPr>
          <p:txBody>
            <a:bodyPr wrap="square" lIns="0" tIns="0" rIns="0" bIns="0" rtlCol="0"/>
            <a:lstStyle/>
            <a:p>
              <a:endParaRPr/>
            </a:p>
          </p:txBody>
        </p:sp>
        <p:sp>
          <p:nvSpPr>
            <p:cNvPr id="19" name="object 19"/>
            <p:cNvSpPr/>
            <p:nvPr/>
          </p:nvSpPr>
          <p:spPr>
            <a:xfrm>
              <a:off x="2313939" y="4253864"/>
              <a:ext cx="859790" cy="801370"/>
            </a:xfrm>
            <a:custGeom>
              <a:avLst/>
              <a:gdLst/>
              <a:ahLst/>
              <a:cxnLst/>
              <a:rect l="l" t="t" r="r" b="b"/>
              <a:pathLst>
                <a:path w="859789" h="801370">
                  <a:moveTo>
                    <a:pt x="79057" y="590232"/>
                  </a:moveTo>
                  <a:lnTo>
                    <a:pt x="0" y="590232"/>
                  </a:lnTo>
                  <a:lnTo>
                    <a:pt x="0" y="632460"/>
                  </a:lnTo>
                  <a:lnTo>
                    <a:pt x="79057" y="632460"/>
                  </a:lnTo>
                  <a:lnTo>
                    <a:pt x="79057" y="590232"/>
                  </a:lnTo>
                  <a:close/>
                </a:path>
                <a:path w="859789" h="801370">
                  <a:moveTo>
                    <a:pt x="79057" y="506095"/>
                  </a:moveTo>
                  <a:lnTo>
                    <a:pt x="0" y="506095"/>
                  </a:lnTo>
                  <a:lnTo>
                    <a:pt x="0" y="548322"/>
                  </a:lnTo>
                  <a:lnTo>
                    <a:pt x="79057" y="548322"/>
                  </a:lnTo>
                  <a:lnTo>
                    <a:pt x="79057" y="506095"/>
                  </a:lnTo>
                  <a:close/>
                </a:path>
                <a:path w="859789" h="801370">
                  <a:moveTo>
                    <a:pt x="79057" y="421640"/>
                  </a:moveTo>
                  <a:lnTo>
                    <a:pt x="0" y="421640"/>
                  </a:lnTo>
                  <a:lnTo>
                    <a:pt x="0" y="463867"/>
                  </a:lnTo>
                  <a:lnTo>
                    <a:pt x="79057" y="463867"/>
                  </a:lnTo>
                  <a:lnTo>
                    <a:pt x="79057" y="421640"/>
                  </a:lnTo>
                  <a:close/>
                </a:path>
                <a:path w="859789" h="801370">
                  <a:moveTo>
                    <a:pt x="79057" y="337502"/>
                  </a:moveTo>
                  <a:lnTo>
                    <a:pt x="0" y="337502"/>
                  </a:lnTo>
                  <a:lnTo>
                    <a:pt x="0" y="379412"/>
                  </a:lnTo>
                  <a:lnTo>
                    <a:pt x="79057" y="379412"/>
                  </a:lnTo>
                  <a:lnTo>
                    <a:pt x="79057" y="337502"/>
                  </a:lnTo>
                  <a:close/>
                </a:path>
                <a:path w="859789" h="801370">
                  <a:moveTo>
                    <a:pt x="79057" y="253047"/>
                  </a:moveTo>
                  <a:lnTo>
                    <a:pt x="0" y="253047"/>
                  </a:lnTo>
                  <a:lnTo>
                    <a:pt x="0" y="295275"/>
                  </a:lnTo>
                  <a:lnTo>
                    <a:pt x="79057" y="295275"/>
                  </a:lnTo>
                  <a:lnTo>
                    <a:pt x="79057" y="253047"/>
                  </a:lnTo>
                  <a:close/>
                </a:path>
                <a:path w="859789" h="801370">
                  <a:moveTo>
                    <a:pt x="79057" y="168592"/>
                  </a:moveTo>
                  <a:lnTo>
                    <a:pt x="0" y="168592"/>
                  </a:lnTo>
                  <a:lnTo>
                    <a:pt x="0" y="210820"/>
                  </a:lnTo>
                  <a:lnTo>
                    <a:pt x="79057" y="210820"/>
                  </a:lnTo>
                  <a:lnTo>
                    <a:pt x="79057" y="168592"/>
                  </a:lnTo>
                  <a:close/>
                </a:path>
                <a:path w="859789" h="801370">
                  <a:moveTo>
                    <a:pt x="226060" y="727392"/>
                  </a:moveTo>
                  <a:lnTo>
                    <a:pt x="180975" y="727392"/>
                  </a:lnTo>
                  <a:lnTo>
                    <a:pt x="180975" y="801052"/>
                  </a:lnTo>
                  <a:lnTo>
                    <a:pt x="226060" y="801052"/>
                  </a:lnTo>
                  <a:lnTo>
                    <a:pt x="226060" y="727392"/>
                  </a:lnTo>
                  <a:close/>
                </a:path>
                <a:path w="859789" h="801370">
                  <a:moveTo>
                    <a:pt x="226060" y="0"/>
                  </a:moveTo>
                  <a:lnTo>
                    <a:pt x="180975" y="0"/>
                  </a:lnTo>
                  <a:lnTo>
                    <a:pt x="180975" y="73660"/>
                  </a:lnTo>
                  <a:lnTo>
                    <a:pt x="226060" y="73660"/>
                  </a:lnTo>
                  <a:lnTo>
                    <a:pt x="226060" y="0"/>
                  </a:lnTo>
                  <a:close/>
                </a:path>
                <a:path w="859789" h="801370">
                  <a:moveTo>
                    <a:pt x="316547" y="727392"/>
                  </a:moveTo>
                  <a:lnTo>
                    <a:pt x="271462" y="727392"/>
                  </a:lnTo>
                  <a:lnTo>
                    <a:pt x="271462" y="801052"/>
                  </a:lnTo>
                  <a:lnTo>
                    <a:pt x="316547" y="801052"/>
                  </a:lnTo>
                  <a:lnTo>
                    <a:pt x="316547" y="727392"/>
                  </a:lnTo>
                  <a:close/>
                </a:path>
                <a:path w="859789" h="801370">
                  <a:moveTo>
                    <a:pt x="316547" y="0"/>
                  </a:moveTo>
                  <a:lnTo>
                    <a:pt x="271462" y="0"/>
                  </a:lnTo>
                  <a:lnTo>
                    <a:pt x="271462" y="73660"/>
                  </a:lnTo>
                  <a:lnTo>
                    <a:pt x="316547" y="73660"/>
                  </a:lnTo>
                  <a:lnTo>
                    <a:pt x="316547" y="0"/>
                  </a:lnTo>
                  <a:close/>
                </a:path>
                <a:path w="859789" h="801370">
                  <a:moveTo>
                    <a:pt x="407035" y="727392"/>
                  </a:moveTo>
                  <a:lnTo>
                    <a:pt x="361950" y="727392"/>
                  </a:lnTo>
                  <a:lnTo>
                    <a:pt x="361950" y="801052"/>
                  </a:lnTo>
                  <a:lnTo>
                    <a:pt x="407035" y="801052"/>
                  </a:lnTo>
                  <a:lnTo>
                    <a:pt x="407035" y="727392"/>
                  </a:lnTo>
                  <a:close/>
                </a:path>
                <a:path w="859789" h="801370">
                  <a:moveTo>
                    <a:pt x="407035" y="0"/>
                  </a:moveTo>
                  <a:lnTo>
                    <a:pt x="361950" y="0"/>
                  </a:lnTo>
                  <a:lnTo>
                    <a:pt x="361950" y="73660"/>
                  </a:lnTo>
                  <a:lnTo>
                    <a:pt x="407035" y="73660"/>
                  </a:lnTo>
                  <a:lnTo>
                    <a:pt x="407035" y="0"/>
                  </a:lnTo>
                  <a:close/>
                </a:path>
                <a:path w="859789" h="801370">
                  <a:moveTo>
                    <a:pt x="497522" y="727392"/>
                  </a:moveTo>
                  <a:lnTo>
                    <a:pt x="452437" y="727392"/>
                  </a:lnTo>
                  <a:lnTo>
                    <a:pt x="452437" y="801052"/>
                  </a:lnTo>
                  <a:lnTo>
                    <a:pt x="497522" y="801052"/>
                  </a:lnTo>
                  <a:lnTo>
                    <a:pt x="497522" y="727392"/>
                  </a:lnTo>
                  <a:close/>
                </a:path>
                <a:path w="859789" h="801370">
                  <a:moveTo>
                    <a:pt x="497522" y="0"/>
                  </a:moveTo>
                  <a:lnTo>
                    <a:pt x="452437" y="0"/>
                  </a:lnTo>
                  <a:lnTo>
                    <a:pt x="452437" y="73660"/>
                  </a:lnTo>
                  <a:lnTo>
                    <a:pt x="497522" y="73660"/>
                  </a:lnTo>
                  <a:lnTo>
                    <a:pt x="497522" y="0"/>
                  </a:lnTo>
                  <a:close/>
                </a:path>
                <a:path w="859789" h="801370">
                  <a:moveTo>
                    <a:pt x="621982" y="115887"/>
                  </a:moveTo>
                  <a:lnTo>
                    <a:pt x="169545" y="115887"/>
                  </a:lnTo>
                  <a:lnTo>
                    <a:pt x="152082" y="119380"/>
                  </a:lnTo>
                  <a:lnTo>
                    <a:pt x="137795" y="128270"/>
                  </a:lnTo>
                  <a:lnTo>
                    <a:pt x="127952" y="141605"/>
                  </a:lnTo>
                  <a:lnTo>
                    <a:pt x="124460" y="158115"/>
                  </a:lnTo>
                  <a:lnTo>
                    <a:pt x="124460" y="642937"/>
                  </a:lnTo>
                  <a:lnTo>
                    <a:pt x="127952" y="659447"/>
                  </a:lnTo>
                  <a:lnTo>
                    <a:pt x="137795" y="672782"/>
                  </a:lnTo>
                  <a:lnTo>
                    <a:pt x="152082" y="681990"/>
                  </a:lnTo>
                  <a:lnTo>
                    <a:pt x="169545" y="685165"/>
                  </a:lnTo>
                  <a:lnTo>
                    <a:pt x="689927" y="685165"/>
                  </a:lnTo>
                  <a:lnTo>
                    <a:pt x="707707" y="681990"/>
                  </a:lnTo>
                  <a:lnTo>
                    <a:pt x="721995" y="672782"/>
                  </a:lnTo>
                  <a:lnTo>
                    <a:pt x="731520" y="659447"/>
                  </a:lnTo>
                  <a:lnTo>
                    <a:pt x="735330" y="642937"/>
                  </a:lnTo>
                  <a:lnTo>
                    <a:pt x="735330" y="579755"/>
                  </a:lnTo>
                  <a:lnTo>
                    <a:pt x="237490" y="579755"/>
                  </a:lnTo>
                  <a:lnTo>
                    <a:pt x="237490" y="221297"/>
                  </a:lnTo>
                  <a:lnTo>
                    <a:pt x="621982" y="221297"/>
                  </a:lnTo>
                  <a:lnTo>
                    <a:pt x="621982" y="115887"/>
                  </a:lnTo>
                  <a:close/>
                </a:path>
                <a:path w="859789" h="801370">
                  <a:moveTo>
                    <a:pt x="689927" y="115887"/>
                  </a:moveTo>
                  <a:lnTo>
                    <a:pt x="621982" y="115887"/>
                  </a:lnTo>
                  <a:lnTo>
                    <a:pt x="621982" y="579755"/>
                  </a:lnTo>
                  <a:lnTo>
                    <a:pt x="735330" y="579755"/>
                  </a:lnTo>
                  <a:lnTo>
                    <a:pt x="735330" y="158115"/>
                  </a:lnTo>
                  <a:lnTo>
                    <a:pt x="731520" y="141605"/>
                  </a:lnTo>
                  <a:lnTo>
                    <a:pt x="721995" y="128270"/>
                  </a:lnTo>
                  <a:lnTo>
                    <a:pt x="707707" y="119380"/>
                  </a:lnTo>
                  <a:lnTo>
                    <a:pt x="689927" y="115887"/>
                  </a:lnTo>
                  <a:close/>
                </a:path>
                <a:path w="859789" h="801370">
                  <a:moveTo>
                    <a:pt x="576897" y="263525"/>
                  </a:moveTo>
                  <a:lnTo>
                    <a:pt x="282892" y="263525"/>
                  </a:lnTo>
                  <a:lnTo>
                    <a:pt x="282892" y="537527"/>
                  </a:lnTo>
                  <a:lnTo>
                    <a:pt x="576897" y="537527"/>
                  </a:lnTo>
                  <a:lnTo>
                    <a:pt x="576897" y="263525"/>
                  </a:lnTo>
                  <a:close/>
                </a:path>
                <a:path w="859789" h="801370">
                  <a:moveTo>
                    <a:pt x="588010" y="727392"/>
                  </a:moveTo>
                  <a:lnTo>
                    <a:pt x="542925" y="727392"/>
                  </a:lnTo>
                  <a:lnTo>
                    <a:pt x="542925" y="801052"/>
                  </a:lnTo>
                  <a:lnTo>
                    <a:pt x="588010" y="801052"/>
                  </a:lnTo>
                  <a:lnTo>
                    <a:pt x="588010" y="727392"/>
                  </a:lnTo>
                  <a:close/>
                </a:path>
                <a:path w="859789" h="801370">
                  <a:moveTo>
                    <a:pt x="588010" y="0"/>
                  </a:moveTo>
                  <a:lnTo>
                    <a:pt x="542925" y="0"/>
                  </a:lnTo>
                  <a:lnTo>
                    <a:pt x="542925" y="73660"/>
                  </a:lnTo>
                  <a:lnTo>
                    <a:pt x="588010" y="73660"/>
                  </a:lnTo>
                  <a:lnTo>
                    <a:pt x="588010" y="0"/>
                  </a:lnTo>
                  <a:close/>
                </a:path>
                <a:path w="859789" h="801370">
                  <a:moveTo>
                    <a:pt x="678497" y="727392"/>
                  </a:moveTo>
                  <a:lnTo>
                    <a:pt x="633412" y="727392"/>
                  </a:lnTo>
                  <a:lnTo>
                    <a:pt x="633412" y="801052"/>
                  </a:lnTo>
                  <a:lnTo>
                    <a:pt x="678497" y="801052"/>
                  </a:lnTo>
                  <a:lnTo>
                    <a:pt x="678497" y="727392"/>
                  </a:lnTo>
                  <a:close/>
                </a:path>
                <a:path w="859789" h="801370">
                  <a:moveTo>
                    <a:pt x="678497" y="0"/>
                  </a:moveTo>
                  <a:lnTo>
                    <a:pt x="633412" y="0"/>
                  </a:lnTo>
                  <a:lnTo>
                    <a:pt x="633412" y="73660"/>
                  </a:lnTo>
                  <a:lnTo>
                    <a:pt x="678497" y="73660"/>
                  </a:lnTo>
                  <a:lnTo>
                    <a:pt x="678497" y="0"/>
                  </a:lnTo>
                  <a:close/>
                </a:path>
                <a:path w="859789" h="801370">
                  <a:moveTo>
                    <a:pt x="859472" y="590232"/>
                  </a:moveTo>
                  <a:lnTo>
                    <a:pt x="780415" y="590232"/>
                  </a:lnTo>
                  <a:lnTo>
                    <a:pt x="780415" y="632460"/>
                  </a:lnTo>
                  <a:lnTo>
                    <a:pt x="859472" y="632460"/>
                  </a:lnTo>
                  <a:lnTo>
                    <a:pt x="859472" y="590232"/>
                  </a:lnTo>
                  <a:close/>
                </a:path>
                <a:path w="859789" h="801370">
                  <a:moveTo>
                    <a:pt x="859472" y="506095"/>
                  </a:moveTo>
                  <a:lnTo>
                    <a:pt x="780415" y="506095"/>
                  </a:lnTo>
                  <a:lnTo>
                    <a:pt x="780415" y="548322"/>
                  </a:lnTo>
                  <a:lnTo>
                    <a:pt x="859472" y="548322"/>
                  </a:lnTo>
                  <a:lnTo>
                    <a:pt x="859472" y="506095"/>
                  </a:lnTo>
                  <a:close/>
                </a:path>
                <a:path w="859789" h="801370">
                  <a:moveTo>
                    <a:pt x="859472" y="421640"/>
                  </a:moveTo>
                  <a:lnTo>
                    <a:pt x="780415" y="421640"/>
                  </a:lnTo>
                  <a:lnTo>
                    <a:pt x="780415" y="463867"/>
                  </a:lnTo>
                  <a:lnTo>
                    <a:pt x="859472" y="463867"/>
                  </a:lnTo>
                  <a:lnTo>
                    <a:pt x="859472" y="421640"/>
                  </a:lnTo>
                  <a:close/>
                </a:path>
                <a:path w="859789" h="801370">
                  <a:moveTo>
                    <a:pt x="859472" y="337502"/>
                  </a:moveTo>
                  <a:lnTo>
                    <a:pt x="780415" y="337502"/>
                  </a:lnTo>
                  <a:lnTo>
                    <a:pt x="780415" y="379412"/>
                  </a:lnTo>
                  <a:lnTo>
                    <a:pt x="859472" y="379412"/>
                  </a:lnTo>
                  <a:lnTo>
                    <a:pt x="859472" y="337502"/>
                  </a:lnTo>
                  <a:close/>
                </a:path>
                <a:path w="859789" h="801370">
                  <a:moveTo>
                    <a:pt x="859472" y="253047"/>
                  </a:moveTo>
                  <a:lnTo>
                    <a:pt x="780415" y="253047"/>
                  </a:lnTo>
                  <a:lnTo>
                    <a:pt x="780415" y="295275"/>
                  </a:lnTo>
                  <a:lnTo>
                    <a:pt x="859472" y="295275"/>
                  </a:lnTo>
                  <a:lnTo>
                    <a:pt x="859472" y="253047"/>
                  </a:lnTo>
                  <a:close/>
                </a:path>
                <a:path w="859789" h="801370">
                  <a:moveTo>
                    <a:pt x="859472" y="168592"/>
                  </a:moveTo>
                  <a:lnTo>
                    <a:pt x="780415" y="168592"/>
                  </a:lnTo>
                  <a:lnTo>
                    <a:pt x="780415" y="210820"/>
                  </a:lnTo>
                  <a:lnTo>
                    <a:pt x="859472" y="210820"/>
                  </a:lnTo>
                  <a:lnTo>
                    <a:pt x="859472" y="168592"/>
                  </a:lnTo>
                  <a:close/>
                </a:path>
              </a:pathLst>
            </a:custGeom>
            <a:solidFill>
              <a:srgbClr val="EB7C2F"/>
            </a:solidFill>
          </p:spPr>
          <p:txBody>
            <a:bodyPr wrap="square" lIns="0" tIns="0" rIns="0" bIns="0" rtlCol="0"/>
            <a:lstStyle/>
            <a:p>
              <a:endParaRPr/>
            </a:p>
          </p:txBody>
        </p:sp>
        <p:sp>
          <p:nvSpPr>
            <p:cNvPr id="20" name="object 20"/>
            <p:cNvSpPr/>
            <p:nvPr/>
          </p:nvSpPr>
          <p:spPr>
            <a:xfrm>
              <a:off x="2192972" y="4141152"/>
              <a:ext cx="1099185" cy="1024255"/>
            </a:xfrm>
            <a:custGeom>
              <a:avLst/>
              <a:gdLst/>
              <a:ahLst/>
              <a:cxnLst/>
              <a:rect l="l" t="t" r="r" b="b"/>
              <a:pathLst>
                <a:path w="1099185" h="1024254">
                  <a:moveTo>
                    <a:pt x="0" y="1024255"/>
                  </a:moveTo>
                  <a:lnTo>
                    <a:pt x="1098867" y="1024255"/>
                  </a:lnTo>
                  <a:lnTo>
                    <a:pt x="1098867" y="0"/>
                  </a:lnTo>
                  <a:lnTo>
                    <a:pt x="0" y="0"/>
                  </a:lnTo>
                  <a:lnTo>
                    <a:pt x="0" y="1024255"/>
                  </a:lnTo>
                </a:path>
              </a:pathLst>
            </a:custGeom>
            <a:ln w="15875">
              <a:solidFill>
                <a:srgbClr val="000000"/>
              </a:solidFill>
            </a:ln>
          </p:spPr>
          <p:txBody>
            <a:bodyPr wrap="square" lIns="0" tIns="0" rIns="0" bIns="0" rtlCol="0"/>
            <a:lstStyle/>
            <a:p>
              <a:endParaRPr/>
            </a:p>
          </p:txBody>
        </p:sp>
      </p:grpSp>
      <p:sp>
        <p:nvSpPr>
          <p:cNvPr id="21" name="object 21"/>
          <p:cNvSpPr txBox="1"/>
          <p:nvPr/>
        </p:nvSpPr>
        <p:spPr>
          <a:xfrm>
            <a:off x="1350011" y="2152175"/>
            <a:ext cx="1290320" cy="238760"/>
          </a:xfrm>
          <a:prstGeom prst="rect">
            <a:avLst/>
          </a:prstGeom>
        </p:spPr>
        <p:txBody>
          <a:bodyPr vert="horz" wrap="square" lIns="0" tIns="12700" rIns="0" bIns="0" rtlCol="0">
            <a:spAutoFit/>
          </a:bodyPr>
          <a:lstStyle/>
          <a:p>
            <a:pPr marL="12700">
              <a:lnSpc>
                <a:spcPct val="100000"/>
              </a:lnSpc>
              <a:spcBef>
                <a:spcPts val="100"/>
              </a:spcBef>
            </a:pPr>
            <a:r>
              <a:rPr sz="1400" b="1" spc="65" dirty="0">
                <a:solidFill>
                  <a:srgbClr val="FFBF00"/>
                </a:solidFill>
                <a:latin typeface="Calibri"/>
                <a:cs typeface="Calibri"/>
              </a:rPr>
              <a:t>Προσδιορισμός</a:t>
            </a:r>
            <a:endParaRPr sz="1400" dirty="0">
              <a:latin typeface="Calibri"/>
              <a:cs typeface="Calibri"/>
            </a:endParaRPr>
          </a:p>
        </p:txBody>
      </p:sp>
      <p:sp>
        <p:nvSpPr>
          <p:cNvPr id="22" name="object 22"/>
          <p:cNvSpPr txBox="1"/>
          <p:nvPr/>
        </p:nvSpPr>
        <p:spPr>
          <a:xfrm>
            <a:off x="839308" y="3918237"/>
            <a:ext cx="2699385" cy="597599"/>
          </a:xfrm>
          <a:prstGeom prst="rect">
            <a:avLst/>
          </a:prstGeom>
        </p:spPr>
        <p:txBody>
          <a:bodyPr vert="horz" wrap="square" lIns="0" tIns="12700" rIns="0" bIns="0" rtlCol="0">
            <a:spAutoFit/>
          </a:bodyPr>
          <a:lstStyle/>
          <a:p>
            <a:pPr marL="184785" marR="5080" indent="-172720" algn="just">
              <a:lnSpc>
                <a:spcPct val="100000"/>
              </a:lnSpc>
              <a:spcBef>
                <a:spcPts val="100"/>
              </a:spcBef>
              <a:buClr>
                <a:srgbClr val="FFB800"/>
              </a:buClr>
              <a:buSzPct val="126315"/>
              <a:buFont typeface="Arial"/>
              <a:buChar char="•"/>
              <a:tabLst>
                <a:tab pos="185420" algn="l"/>
                <a:tab pos="1358265" algn="l"/>
                <a:tab pos="2106930" algn="l"/>
              </a:tabLst>
            </a:pPr>
            <a:r>
              <a:rPr lang="el-GR" sz="950" spc="70" dirty="0">
                <a:solidFill>
                  <a:srgbClr val="FFFFFF"/>
                </a:solidFill>
                <a:latin typeface="Calibri"/>
                <a:cs typeface="Calibri"/>
              </a:rPr>
              <a:t>Κατανοήστε τους κινδύνους </a:t>
            </a:r>
            <a:r>
              <a:rPr lang="el-GR" sz="950" spc="70" dirty="0" err="1">
                <a:solidFill>
                  <a:srgbClr val="FFFFFF"/>
                </a:solidFill>
                <a:latin typeface="Calibri"/>
                <a:cs typeface="Calibri"/>
              </a:rPr>
              <a:t>κυβερνοασφάλειας</a:t>
            </a:r>
            <a:r>
              <a:rPr lang="el-GR" sz="950" spc="70" dirty="0">
                <a:solidFill>
                  <a:srgbClr val="FFFFFF"/>
                </a:solidFill>
                <a:latin typeface="Calibri"/>
                <a:cs typeface="Calibri"/>
              </a:rPr>
              <a:t> που μπορεί να προέρχονται από εξωτερικές πηγές και να επηρεάσουν το πλοίο</a:t>
            </a:r>
            <a:endParaRPr lang="el-GR" sz="950" dirty="0">
              <a:latin typeface="Calibri"/>
              <a:cs typeface="Calibri"/>
            </a:endParaRPr>
          </a:p>
        </p:txBody>
      </p:sp>
      <p:grpSp>
        <p:nvGrpSpPr>
          <p:cNvPr id="28" name="object 28"/>
          <p:cNvGrpSpPr/>
          <p:nvPr/>
        </p:nvGrpSpPr>
        <p:grpSpPr>
          <a:xfrm>
            <a:off x="4111625" y="1976279"/>
            <a:ext cx="2880360" cy="3477895"/>
            <a:chOff x="4636134" y="3395979"/>
            <a:chExt cx="2880360" cy="3477895"/>
          </a:xfrm>
        </p:grpSpPr>
        <p:sp>
          <p:nvSpPr>
            <p:cNvPr id="29" name="object 29"/>
            <p:cNvSpPr/>
            <p:nvPr/>
          </p:nvSpPr>
          <p:spPr>
            <a:xfrm>
              <a:off x="4652009" y="3411854"/>
              <a:ext cx="2848610" cy="3446145"/>
            </a:xfrm>
            <a:custGeom>
              <a:avLst/>
              <a:gdLst/>
              <a:ahLst/>
              <a:cxnLst/>
              <a:rect l="l" t="t" r="r" b="b"/>
              <a:pathLst>
                <a:path w="2848609" h="3446145">
                  <a:moveTo>
                    <a:pt x="2373630" y="0"/>
                  </a:moveTo>
                  <a:lnTo>
                    <a:pt x="474662" y="0"/>
                  </a:lnTo>
                  <a:lnTo>
                    <a:pt x="426085" y="2540"/>
                  </a:lnTo>
                  <a:lnTo>
                    <a:pt x="379094" y="9525"/>
                  </a:lnTo>
                  <a:lnTo>
                    <a:pt x="333692" y="21272"/>
                  </a:lnTo>
                  <a:lnTo>
                    <a:pt x="289877" y="37465"/>
                  </a:lnTo>
                  <a:lnTo>
                    <a:pt x="248602" y="57150"/>
                  </a:lnTo>
                  <a:lnTo>
                    <a:pt x="209232" y="80962"/>
                  </a:lnTo>
                  <a:lnTo>
                    <a:pt x="172719" y="108267"/>
                  </a:lnTo>
                  <a:lnTo>
                    <a:pt x="139064" y="139065"/>
                  </a:lnTo>
                  <a:lnTo>
                    <a:pt x="108267" y="172720"/>
                  </a:lnTo>
                  <a:lnTo>
                    <a:pt x="80962" y="209232"/>
                  </a:lnTo>
                  <a:lnTo>
                    <a:pt x="57150" y="248602"/>
                  </a:lnTo>
                  <a:lnTo>
                    <a:pt x="37464" y="289877"/>
                  </a:lnTo>
                  <a:lnTo>
                    <a:pt x="21272" y="333692"/>
                  </a:lnTo>
                  <a:lnTo>
                    <a:pt x="9525" y="379095"/>
                  </a:lnTo>
                  <a:lnTo>
                    <a:pt x="2539" y="426085"/>
                  </a:lnTo>
                  <a:lnTo>
                    <a:pt x="0" y="474662"/>
                  </a:lnTo>
                  <a:lnTo>
                    <a:pt x="0" y="3446145"/>
                  </a:lnTo>
                  <a:lnTo>
                    <a:pt x="2848292" y="3446145"/>
                  </a:lnTo>
                  <a:lnTo>
                    <a:pt x="2848292" y="474662"/>
                  </a:lnTo>
                  <a:lnTo>
                    <a:pt x="2845752" y="426085"/>
                  </a:lnTo>
                  <a:lnTo>
                    <a:pt x="2838767" y="379095"/>
                  </a:lnTo>
                  <a:lnTo>
                    <a:pt x="2827019" y="333692"/>
                  </a:lnTo>
                  <a:lnTo>
                    <a:pt x="2811144" y="289877"/>
                  </a:lnTo>
                  <a:lnTo>
                    <a:pt x="2791142" y="248602"/>
                  </a:lnTo>
                  <a:lnTo>
                    <a:pt x="2767330" y="209232"/>
                  </a:lnTo>
                  <a:lnTo>
                    <a:pt x="2740024"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30" y="0"/>
                  </a:lnTo>
                  <a:close/>
                </a:path>
              </a:pathLst>
            </a:custGeom>
            <a:solidFill>
              <a:srgbClr val="000000"/>
            </a:solidFill>
          </p:spPr>
          <p:txBody>
            <a:bodyPr wrap="square" lIns="0" tIns="0" rIns="0" bIns="0" rtlCol="0"/>
            <a:lstStyle/>
            <a:p>
              <a:endParaRPr/>
            </a:p>
          </p:txBody>
        </p:sp>
        <p:sp>
          <p:nvSpPr>
            <p:cNvPr id="30" name="object 30"/>
            <p:cNvSpPr/>
            <p:nvPr/>
          </p:nvSpPr>
          <p:spPr>
            <a:xfrm>
              <a:off x="4652009" y="3411854"/>
              <a:ext cx="2848610" cy="3446145"/>
            </a:xfrm>
            <a:custGeom>
              <a:avLst/>
              <a:gdLst/>
              <a:ahLst/>
              <a:cxnLst/>
              <a:rect l="l" t="t" r="r" b="b"/>
              <a:pathLst>
                <a:path w="2848609" h="3446145">
                  <a:moveTo>
                    <a:pt x="0" y="474662"/>
                  </a:moveTo>
                  <a:lnTo>
                    <a:pt x="2539" y="426085"/>
                  </a:lnTo>
                  <a:lnTo>
                    <a:pt x="9525" y="379095"/>
                  </a:lnTo>
                  <a:lnTo>
                    <a:pt x="21272" y="333692"/>
                  </a:lnTo>
                  <a:lnTo>
                    <a:pt x="37464" y="289877"/>
                  </a:lnTo>
                  <a:lnTo>
                    <a:pt x="57150" y="248602"/>
                  </a:lnTo>
                  <a:lnTo>
                    <a:pt x="80962" y="209232"/>
                  </a:lnTo>
                  <a:lnTo>
                    <a:pt x="108267" y="172720"/>
                  </a:lnTo>
                  <a:lnTo>
                    <a:pt x="139064" y="139065"/>
                  </a:lnTo>
                  <a:lnTo>
                    <a:pt x="172719" y="108267"/>
                  </a:lnTo>
                  <a:lnTo>
                    <a:pt x="209232" y="80962"/>
                  </a:lnTo>
                  <a:lnTo>
                    <a:pt x="248602" y="57150"/>
                  </a:lnTo>
                  <a:lnTo>
                    <a:pt x="289877" y="37465"/>
                  </a:lnTo>
                  <a:lnTo>
                    <a:pt x="333692" y="21272"/>
                  </a:lnTo>
                  <a:lnTo>
                    <a:pt x="379094" y="9525"/>
                  </a:lnTo>
                  <a:lnTo>
                    <a:pt x="426085" y="2540"/>
                  </a:lnTo>
                  <a:lnTo>
                    <a:pt x="474662" y="0"/>
                  </a:lnTo>
                  <a:lnTo>
                    <a:pt x="2373630" y="0"/>
                  </a:lnTo>
                  <a:lnTo>
                    <a:pt x="2422207" y="2540"/>
                  </a:lnTo>
                  <a:lnTo>
                    <a:pt x="2469197" y="9525"/>
                  </a:lnTo>
                  <a:lnTo>
                    <a:pt x="2514917" y="21272"/>
                  </a:lnTo>
                  <a:lnTo>
                    <a:pt x="2558415" y="37465"/>
                  </a:lnTo>
                  <a:lnTo>
                    <a:pt x="2600007" y="57150"/>
                  </a:lnTo>
                  <a:lnTo>
                    <a:pt x="2639060" y="80962"/>
                  </a:lnTo>
                  <a:lnTo>
                    <a:pt x="2675572" y="108267"/>
                  </a:lnTo>
                  <a:lnTo>
                    <a:pt x="2709227" y="139065"/>
                  </a:lnTo>
                  <a:lnTo>
                    <a:pt x="2740024" y="172720"/>
                  </a:lnTo>
                  <a:lnTo>
                    <a:pt x="2767330" y="209232"/>
                  </a:lnTo>
                  <a:lnTo>
                    <a:pt x="2791142" y="248602"/>
                  </a:lnTo>
                  <a:lnTo>
                    <a:pt x="2811144" y="289877"/>
                  </a:lnTo>
                  <a:lnTo>
                    <a:pt x="2827019" y="333692"/>
                  </a:lnTo>
                  <a:lnTo>
                    <a:pt x="2838767" y="379095"/>
                  </a:lnTo>
                  <a:lnTo>
                    <a:pt x="2845752" y="426085"/>
                  </a:lnTo>
                  <a:lnTo>
                    <a:pt x="2848292" y="474662"/>
                  </a:lnTo>
                  <a:lnTo>
                    <a:pt x="2848292" y="3446145"/>
                  </a:lnTo>
                </a:path>
                <a:path w="2848609" h="3446145">
                  <a:moveTo>
                    <a:pt x="0" y="3446145"/>
                  </a:moveTo>
                  <a:lnTo>
                    <a:pt x="0" y="474662"/>
                  </a:lnTo>
                </a:path>
              </a:pathLst>
            </a:custGeom>
            <a:ln w="31750">
              <a:solidFill>
                <a:srgbClr val="FFB800"/>
              </a:solidFill>
            </a:ln>
          </p:spPr>
          <p:txBody>
            <a:bodyPr wrap="square" lIns="0" tIns="0" rIns="0" bIns="0" rtlCol="0"/>
            <a:lstStyle/>
            <a:p>
              <a:endParaRPr/>
            </a:p>
          </p:txBody>
        </p:sp>
        <p:sp>
          <p:nvSpPr>
            <p:cNvPr id="31" name="object 31"/>
            <p:cNvSpPr/>
            <p:nvPr/>
          </p:nvSpPr>
          <p:spPr>
            <a:xfrm>
              <a:off x="5811837" y="4283392"/>
              <a:ext cx="632460" cy="768350"/>
            </a:xfrm>
            <a:custGeom>
              <a:avLst/>
              <a:gdLst/>
              <a:ahLst/>
              <a:cxnLst/>
              <a:rect l="l" t="t" r="r" b="b"/>
              <a:pathLst>
                <a:path w="632460" h="768350">
                  <a:moveTo>
                    <a:pt x="316229" y="0"/>
                  </a:moveTo>
                  <a:lnTo>
                    <a:pt x="268287" y="4445"/>
                  </a:lnTo>
                  <a:lnTo>
                    <a:pt x="223837" y="17462"/>
                  </a:lnTo>
                  <a:lnTo>
                    <a:pt x="183514" y="37782"/>
                  </a:lnTo>
                  <a:lnTo>
                    <a:pt x="148589" y="64770"/>
                  </a:lnTo>
                  <a:lnTo>
                    <a:pt x="119697" y="97472"/>
                  </a:lnTo>
                  <a:lnTo>
                    <a:pt x="97789" y="134937"/>
                  </a:lnTo>
                  <a:lnTo>
                    <a:pt x="83820" y="176530"/>
                  </a:lnTo>
                  <a:lnTo>
                    <a:pt x="79057" y="220980"/>
                  </a:lnTo>
                  <a:lnTo>
                    <a:pt x="79057" y="341947"/>
                  </a:lnTo>
                  <a:lnTo>
                    <a:pt x="0" y="347345"/>
                  </a:lnTo>
                  <a:lnTo>
                    <a:pt x="0" y="747395"/>
                  </a:lnTo>
                  <a:lnTo>
                    <a:pt x="316229" y="768350"/>
                  </a:lnTo>
                  <a:lnTo>
                    <a:pt x="632460" y="747395"/>
                  </a:lnTo>
                  <a:lnTo>
                    <a:pt x="632460" y="663257"/>
                  </a:lnTo>
                  <a:lnTo>
                    <a:pt x="293687" y="663257"/>
                  </a:lnTo>
                  <a:lnTo>
                    <a:pt x="293687" y="607377"/>
                  </a:lnTo>
                  <a:lnTo>
                    <a:pt x="275589" y="598487"/>
                  </a:lnTo>
                  <a:lnTo>
                    <a:pt x="261302" y="584835"/>
                  </a:lnTo>
                  <a:lnTo>
                    <a:pt x="251777" y="567372"/>
                  </a:lnTo>
                  <a:lnTo>
                    <a:pt x="248602" y="547370"/>
                  </a:lnTo>
                  <a:lnTo>
                    <a:pt x="253682" y="522922"/>
                  </a:lnTo>
                  <a:lnTo>
                    <a:pt x="268287" y="502602"/>
                  </a:lnTo>
                  <a:lnTo>
                    <a:pt x="289877" y="489267"/>
                  </a:lnTo>
                  <a:lnTo>
                    <a:pt x="316229" y="484187"/>
                  </a:lnTo>
                  <a:lnTo>
                    <a:pt x="632460" y="484187"/>
                  </a:lnTo>
                  <a:lnTo>
                    <a:pt x="632460" y="347345"/>
                  </a:lnTo>
                  <a:lnTo>
                    <a:pt x="553402" y="341947"/>
                  </a:lnTo>
                  <a:lnTo>
                    <a:pt x="553402" y="337820"/>
                  </a:lnTo>
                  <a:lnTo>
                    <a:pt x="146685" y="337820"/>
                  </a:lnTo>
                  <a:lnTo>
                    <a:pt x="146685" y="220980"/>
                  </a:lnTo>
                  <a:lnTo>
                    <a:pt x="152717" y="179070"/>
                  </a:lnTo>
                  <a:lnTo>
                    <a:pt x="169862" y="141287"/>
                  </a:lnTo>
                  <a:lnTo>
                    <a:pt x="196532" y="109220"/>
                  </a:lnTo>
                  <a:lnTo>
                    <a:pt x="230822" y="84772"/>
                  </a:lnTo>
                  <a:lnTo>
                    <a:pt x="271145" y="68897"/>
                  </a:lnTo>
                  <a:lnTo>
                    <a:pt x="316229" y="63182"/>
                  </a:lnTo>
                  <a:lnTo>
                    <a:pt x="481964" y="63182"/>
                  </a:lnTo>
                  <a:lnTo>
                    <a:pt x="448945" y="37782"/>
                  </a:lnTo>
                  <a:lnTo>
                    <a:pt x="408622" y="17462"/>
                  </a:lnTo>
                  <a:lnTo>
                    <a:pt x="364172" y="4445"/>
                  </a:lnTo>
                  <a:lnTo>
                    <a:pt x="316229" y="0"/>
                  </a:lnTo>
                  <a:close/>
                </a:path>
                <a:path w="632460" h="768350">
                  <a:moveTo>
                    <a:pt x="632460" y="484187"/>
                  </a:moveTo>
                  <a:lnTo>
                    <a:pt x="316229" y="484187"/>
                  </a:lnTo>
                  <a:lnTo>
                    <a:pt x="342582" y="489267"/>
                  </a:lnTo>
                  <a:lnTo>
                    <a:pt x="364172" y="502602"/>
                  </a:lnTo>
                  <a:lnTo>
                    <a:pt x="378777" y="522922"/>
                  </a:lnTo>
                  <a:lnTo>
                    <a:pt x="384175" y="547370"/>
                  </a:lnTo>
                  <a:lnTo>
                    <a:pt x="380682" y="567055"/>
                  </a:lnTo>
                  <a:lnTo>
                    <a:pt x="371157" y="583882"/>
                  </a:lnTo>
                  <a:lnTo>
                    <a:pt x="356870" y="597852"/>
                  </a:lnTo>
                  <a:lnTo>
                    <a:pt x="338772" y="607377"/>
                  </a:lnTo>
                  <a:lnTo>
                    <a:pt x="338772" y="663257"/>
                  </a:lnTo>
                  <a:lnTo>
                    <a:pt x="632460" y="663257"/>
                  </a:lnTo>
                  <a:lnTo>
                    <a:pt x="632460" y="484187"/>
                  </a:lnTo>
                  <a:close/>
                </a:path>
                <a:path w="632460" h="768350">
                  <a:moveTo>
                    <a:pt x="316229" y="326390"/>
                  </a:moveTo>
                  <a:lnTo>
                    <a:pt x="146685" y="337820"/>
                  </a:lnTo>
                  <a:lnTo>
                    <a:pt x="485775" y="337820"/>
                  </a:lnTo>
                  <a:lnTo>
                    <a:pt x="316229" y="326390"/>
                  </a:lnTo>
                  <a:close/>
                </a:path>
                <a:path w="632460" h="768350">
                  <a:moveTo>
                    <a:pt x="481964" y="63182"/>
                  </a:moveTo>
                  <a:lnTo>
                    <a:pt x="316229" y="63182"/>
                  </a:lnTo>
                  <a:lnTo>
                    <a:pt x="361314" y="68897"/>
                  </a:lnTo>
                  <a:lnTo>
                    <a:pt x="401954" y="84772"/>
                  </a:lnTo>
                  <a:lnTo>
                    <a:pt x="436245" y="109220"/>
                  </a:lnTo>
                  <a:lnTo>
                    <a:pt x="462597" y="141287"/>
                  </a:lnTo>
                  <a:lnTo>
                    <a:pt x="479742" y="179070"/>
                  </a:lnTo>
                  <a:lnTo>
                    <a:pt x="485775" y="220980"/>
                  </a:lnTo>
                  <a:lnTo>
                    <a:pt x="485775" y="337820"/>
                  </a:lnTo>
                  <a:lnTo>
                    <a:pt x="553402" y="337820"/>
                  </a:lnTo>
                  <a:lnTo>
                    <a:pt x="553402" y="220980"/>
                  </a:lnTo>
                  <a:lnTo>
                    <a:pt x="548639" y="176530"/>
                  </a:lnTo>
                  <a:lnTo>
                    <a:pt x="534670" y="134937"/>
                  </a:lnTo>
                  <a:lnTo>
                    <a:pt x="513079" y="97472"/>
                  </a:lnTo>
                  <a:lnTo>
                    <a:pt x="483870" y="64770"/>
                  </a:lnTo>
                  <a:lnTo>
                    <a:pt x="481964" y="63182"/>
                  </a:lnTo>
                  <a:close/>
                </a:path>
              </a:pathLst>
            </a:custGeom>
            <a:solidFill>
              <a:srgbClr val="C3806E"/>
            </a:solidFill>
          </p:spPr>
          <p:txBody>
            <a:bodyPr wrap="square" lIns="0" tIns="0" rIns="0" bIns="0" rtlCol="0"/>
            <a:lstStyle/>
            <a:p>
              <a:endParaRPr/>
            </a:p>
          </p:txBody>
        </p:sp>
        <p:sp>
          <p:nvSpPr>
            <p:cNvPr id="32" name="object 32"/>
            <p:cNvSpPr/>
            <p:nvPr/>
          </p:nvSpPr>
          <p:spPr>
            <a:xfrm>
              <a:off x="5577839" y="4154804"/>
              <a:ext cx="1097280" cy="1022985"/>
            </a:xfrm>
            <a:custGeom>
              <a:avLst/>
              <a:gdLst/>
              <a:ahLst/>
              <a:cxnLst/>
              <a:rect l="l" t="t" r="r" b="b"/>
              <a:pathLst>
                <a:path w="1097279" h="1022985">
                  <a:moveTo>
                    <a:pt x="0" y="1022667"/>
                  </a:moveTo>
                  <a:lnTo>
                    <a:pt x="1097280" y="1022667"/>
                  </a:lnTo>
                  <a:lnTo>
                    <a:pt x="1097280" y="0"/>
                  </a:lnTo>
                  <a:lnTo>
                    <a:pt x="0" y="0"/>
                  </a:lnTo>
                  <a:lnTo>
                    <a:pt x="0" y="1022667"/>
                  </a:lnTo>
                </a:path>
              </a:pathLst>
            </a:custGeom>
            <a:ln w="15875">
              <a:solidFill>
                <a:srgbClr val="000000"/>
              </a:solidFill>
            </a:ln>
          </p:spPr>
          <p:txBody>
            <a:bodyPr wrap="square" lIns="0" tIns="0" rIns="0" bIns="0" rtlCol="0"/>
            <a:lstStyle/>
            <a:p>
              <a:endParaRPr/>
            </a:p>
          </p:txBody>
        </p:sp>
      </p:grpSp>
      <p:sp>
        <p:nvSpPr>
          <p:cNvPr id="33" name="object 33"/>
          <p:cNvSpPr txBox="1"/>
          <p:nvPr/>
        </p:nvSpPr>
        <p:spPr>
          <a:xfrm>
            <a:off x="4839653" y="2104867"/>
            <a:ext cx="1369060" cy="561340"/>
          </a:xfrm>
          <a:prstGeom prst="rect">
            <a:avLst/>
          </a:prstGeom>
        </p:spPr>
        <p:txBody>
          <a:bodyPr vert="horz" wrap="square" lIns="0" tIns="12700" rIns="0" bIns="0" rtlCol="0">
            <a:spAutoFit/>
          </a:bodyPr>
          <a:lstStyle/>
          <a:p>
            <a:pPr marL="264160" marR="5080" indent="-251460">
              <a:lnSpc>
                <a:spcPct val="125600"/>
              </a:lnSpc>
              <a:spcBef>
                <a:spcPts val="100"/>
              </a:spcBef>
            </a:pPr>
            <a:r>
              <a:rPr sz="1400" b="1" spc="55" dirty="0">
                <a:solidFill>
                  <a:srgbClr val="FFBF00"/>
                </a:solidFill>
                <a:latin typeface="Calibri"/>
                <a:cs typeface="Calibri"/>
              </a:rPr>
              <a:t>Προσδιορίστε</a:t>
            </a:r>
            <a:r>
              <a:rPr sz="1400" b="1" spc="-65" dirty="0">
                <a:solidFill>
                  <a:srgbClr val="FFBF00"/>
                </a:solidFill>
                <a:latin typeface="Calibri"/>
                <a:cs typeface="Calibri"/>
              </a:rPr>
              <a:t> </a:t>
            </a:r>
            <a:r>
              <a:rPr sz="1400" b="1" spc="55" dirty="0">
                <a:solidFill>
                  <a:srgbClr val="FFBF00"/>
                </a:solidFill>
                <a:latin typeface="Calibri"/>
                <a:cs typeface="Calibri"/>
              </a:rPr>
              <a:t>το </a:t>
            </a:r>
            <a:r>
              <a:rPr sz="1400" b="1" spc="-305" dirty="0">
                <a:solidFill>
                  <a:srgbClr val="FFBF00"/>
                </a:solidFill>
                <a:latin typeface="Calibri"/>
                <a:cs typeface="Calibri"/>
              </a:rPr>
              <a:t> </a:t>
            </a:r>
            <a:r>
              <a:rPr sz="1400" b="1" spc="55" dirty="0">
                <a:solidFill>
                  <a:srgbClr val="FFBF00"/>
                </a:solidFill>
                <a:latin typeface="Calibri"/>
                <a:cs typeface="Calibri"/>
              </a:rPr>
              <a:t>Ευπάθειες</a:t>
            </a:r>
            <a:endParaRPr sz="1400">
              <a:latin typeface="Calibri"/>
              <a:cs typeface="Calibri"/>
            </a:endParaRPr>
          </a:p>
        </p:txBody>
      </p:sp>
      <p:sp>
        <p:nvSpPr>
          <p:cNvPr id="34" name="object 34"/>
          <p:cNvSpPr txBox="1"/>
          <p:nvPr/>
        </p:nvSpPr>
        <p:spPr>
          <a:xfrm>
            <a:off x="4174173" y="4164807"/>
            <a:ext cx="2698750" cy="458470"/>
          </a:xfrm>
          <a:prstGeom prst="rect">
            <a:avLst/>
          </a:prstGeom>
        </p:spPr>
        <p:txBody>
          <a:bodyPr vert="horz" wrap="square" lIns="0" tIns="12700" rIns="0" bIns="0" rtlCol="0">
            <a:spAutoFit/>
          </a:bodyPr>
          <a:lstStyle/>
          <a:p>
            <a:pPr marL="184785" marR="5080" indent="-172720" algn="just">
              <a:lnSpc>
                <a:spcPct val="100000"/>
              </a:lnSpc>
              <a:spcBef>
                <a:spcPts val="100"/>
              </a:spcBef>
              <a:buClr>
                <a:srgbClr val="FFB800"/>
              </a:buClr>
              <a:buSzPct val="126315"/>
              <a:buFont typeface="MS Gothic"/>
              <a:buChar char="▪"/>
              <a:tabLst>
                <a:tab pos="184150" algn="l"/>
              </a:tabLst>
            </a:pPr>
            <a:r>
              <a:rPr sz="950" spc="65" dirty="0">
                <a:solidFill>
                  <a:srgbClr val="FFFFFF"/>
                </a:solidFill>
                <a:latin typeface="Calibri"/>
                <a:cs typeface="Calibri"/>
              </a:rPr>
              <a:t>Προγραμματισμός </a:t>
            </a:r>
            <a:r>
              <a:rPr sz="950" spc="70" dirty="0">
                <a:solidFill>
                  <a:srgbClr val="FFFFFF"/>
                </a:solidFill>
                <a:latin typeface="Calibri"/>
                <a:cs typeface="Calibri"/>
              </a:rPr>
              <a:t>καταλόγων των </a:t>
            </a:r>
            <a:r>
              <a:rPr sz="950" spc="60" dirty="0">
                <a:solidFill>
                  <a:srgbClr val="FFFFFF"/>
                </a:solidFill>
                <a:latin typeface="Calibri"/>
                <a:cs typeface="Calibri"/>
              </a:rPr>
              <a:t>εν </a:t>
            </a:r>
            <a:r>
              <a:rPr sz="950" spc="75" dirty="0">
                <a:solidFill>
                  <a:srgbClr val="FFFFFF"/>
                </a:solidFill>
                <a:latin typeface="Calibri"/>
                <a:cs typeface="Calibri"/>
              </a:rPr>
              <a:t>πλω </a:t>
            </a:r>
            <a:r>
              <a:rPr sz="950" spc="80" dirty="0">
                <a:solidFill>
                  <a:srgbClr val="FFFFFF"/>
                </a:solidFill>
                <a:latin typeface="Calibri"/>
                <a:cs typeface="Calibri"/>
              </a:rPr>
              <a:t> </a:t>
            </a:r>
            <a:r>
              <a:rPr sz="950" spc="70" dirty="0">
                <a:solidFill>
                  <a:srgbClr val="FFFFFF"/>
                </a:solidFill>
                <a:latin typeface="Calibri"/>
                <a:cs typeface="Calibri"/>
              </a:rPr>
              <a:t>συστημάτων με </a:t>
            </a:r>
            <a:r>
              <a:rPr sz="950" b="1" spc="65" dirty="0">
                <a:solidFill>
                  <a:srgbClr val="FFB800"/>
                </a:solidFill>
                <a:latin typeface="Calibri"/>
                <a:cs typeface="Calibri"/>
              </a:rPr>
              <a:t>κατευθύνσεις </a:t>
            </a:r>
            <a:r>
              <a:rPr sz="950" spc="55" dirty="0">
                <a:solidFill>
                  <a:srgbClr val="FFFFFF"/>
                </a:solidFill>
                <a:latin typeface="Calibri"/>
                <a:cs typeface="Calibri"/>
              </a:rPr>
              <a:t>και </a:t>
            </a:r>
            <a:r>
              <a:rPr sz="950" b="1" spc="65" dirty="0">
                <a:solidFill>
                  <a:srgbClr val="FFB800"/>
                </a:solidFill>
                <a:latin typeface="Calibri"/>
                <a:cs typeface="Calibri"/>
              </a:rPr>
              <a:t>έμμεσες </a:t>
            </a:r>
            <a:r>
              <a:rPr sz="950" b="1" spc="70" dirty="0">
                <a:solidFill>
                  <a:srgbClr val="FFB800"/>
                </a:solidFill>
                <a:latin typeface="Calibri"/>
                <a:cs typeface="Calibri"/>
              </a:rPr>
              <a:t> </a:t>
            </a:r>
            <a:r>
              <a:rPr sz="950" spc="60" dirty="0">
                <a:solidFill>
                  <a:srgbClr val="FFFFFF"/>
                </a:solidFill>
                <a:latin typeface="Calibri"/>
                <a:cs typeface="Calibri"/>
              </a:rPr>
              <a:t>συνδέσεις.</a:t>
            </a:r>
            <a:endParaRPr sz="950" dirty="0">
              <a:latin typeface="Calibri"/>
              <a:cs typeface="Calibri"/>
            </a:endParaRPr>
          </a:p>
        </p:txBody>
      </p:sp>
      <p:sp>
        <p:nvSpPr>
          <p:cNvPr id="35" name="object 35"/>
          <p:cNvSpPr txBox="1"/>
          <p:nvPr/>
        </p:nvSpPr>
        <p:spPr>
          <a:xfrm>
            <a:off x="4174173" y="4810602"/>
            <a:ext cx="2698750" cy="451406"/>
          </a:xfrm>
          <a:prstGeom prst="rect">
            <a:avLst/>
          </a:prstGeom>
        </p:spPr>
        <p:txBody>
          <a:bodyPr vert="horz" wrap="square" lIns="0" tIns="12700" rIns="0" bIns="0" rtlCol="0">
            <a:spAutoFit/>
          </a:bodyPr>
          <a:lstStyle/>
          <a:p>
            <a:pPr marL="184785" marR="5080" indent="-172720" algn="just">
              <a:lnSpc>
                <a:spcPct val="100000"/>
              </a:lnSpc>
              <a:spcBef>
                <a:spcPts val="100"/>
              </a:spcBef>
              <a:buSzPct val="126315"/>
              <a:buFont typeface="MS Gothic"/>
              <a:buChar char="▪"/>
              <a:tabLst>
                <a:tab pos="184150" algn="l"/>
              </a:tabLst>
            </a:pPr>
            <a:r>
              <a:rPr sz="950" b="1" spc="65" dirty="0">
                <a:solidFill>
                  <a:srgbClr val="FFB800"/>
                </a:solidFill>
                <a:latin typeface="Calibri"/>
                <a:cs typeface="Calibri"/>
              </a:rPr>
              <a:t>Αξιολογήστε</a:t>
            </a:r>
            <a:r>
              <a:rPr sz="950" b="1" spc="70" dirty="0">
                <a:solidFill>
                  <a:srgbClr val="FFB800"/>
                </a:solidFill>
                <a:latin typeface="Calibri"/>
                <a:cs typeface="Calibri"/>
              </a:rPr>
              <a:t> </a:t>
            </a:r>
            <a:r>
              <a:rPr sz="950" spc="60" dirty="0">
                <a:solidFill>
                  <a:srgbClr val="FFFFFF"/>
                </a:solidFill>
                <a:latin typeface="Calibri"/>
                <a:cs typeface="Calibri"/>
              </a:rPr>
              <a:t>τον</a:t>
            </a:r>
            <a:r>
              <a:rPr sz="950" spc="65" dirty="0">
                <a:solidFill>
                  <a:srgbClr val="FFFFFF"/>
                </a:solidFill>
                <a:latin typeface="Calibri"/>
                <a:cs typeface="Calibri"/>
              </a:rPr>
              <a:t> </a:t>
            </a:r>
            <a:r>
              <a:rPr sz="950" spc="60" dirty="0">
                <a:solidFill>
                  <a:srgbClr val="FFFFFF"/>
                </a:solidFill>
                <a:latin typeface="Calibri"/>
                <a:cs typeface="Calibri"/>
              </a:rPr>
              <a:t>αντίκτυπο</a:t>
            </a:r>
            <a:r>
              <a:rPr sz="950" spc="65" dirty="0">
                <a:solidFill>
                  <a:srgbClr val="FFFFFF"/>
                </a:solidFill>
                <a:latin typeface="Calibri"/>
                <a:cs typeface="Calibri"/>
              </a:rPr>
              <a:t> </a:t>
            </a:r>
            <a:r>
              <a:rPr sz="950" spc="70" dirty="0">
                <a:solidFill>
                  <a:srgbClr val="FFFFFF"/>
                </a:solidFill>
                <a:latin typeface="Calibri"/>
                <a:cs typeface="Calibri"/>
              </a:rPr>
              <a:t>των</a:t>
            </a:r>
            <a:r>
              <a:rPr sz="950" spc="75" dirty="0">
                <a:solidFill>
                  <a:srgbClr val="FFFFFF"/>
                </a:solidFill>
                <a:latin typeface="Calibri"/>
                <a:cs typeface="Calibri"/>
              </a:rPr>
              <a:t> </a:t>
            </a:r>
            <a:r>
              <a:rPr sz="950" b="1" spc="70" dirty="0">
                <a:solidFill>
                  <a:srgbClr val="FFB800"/>
                </a:solidFill>
                <a:latin typeface="Calibri"/>
                <a:cs typeface="Calibri"/>
              </a:rPr>
              <a:t>απειλών </a:t>
            </a:r>
            <a:r>
              <a:rPr sz="950" b="1" spc="-200" dirty="0">
                <a:solidFill>
                  <a:srgbClr val="FFB800"/>
                </a:solidFill>
                <a:latin typeface="Calibri"/>
                <a:cs typeface="Calibri"/>
              </a:rPr>
              <a:t> </a:t>
            </a:r>
            <a:r>
              <a:rPr sz="950" b="1" spc="65" dirty="0">
                <a:solidFill>
                  <a:srgbClr val="FFB800"/>
                </a:solidFill>
                <a:latin typeface="Calibri"/>
                <a:cs typeface="Calibri"/>
              </a:rPr>
              <a:t>στον </a:t>
            </a:r>
            <a:r>
              <a:rPr sz="950" b="1" spc="70" dirty="0">
                <a:solidFill>
                  <a:srgbClr val="FFB800"/>
                </a:solidFill>
                <a:latin typeface="Calibri"/>
                <a:cs typeface="Calibri"/>
              </a:rPr>
              <a:t>κυβερνοχώρο </a:t>
            </a:r>
            <a:r>
              <a:rPr sz="950" spc="65" dirty="0">
                <a:solidFill>
                  <a:srgbClr val="FFFFFF"/>
                </a:solidFill>
                <a:latin typeface="Calibri"/>
                <a:cs typeface="Calibri"/>
              </a:rPr>
              <a:t>σε </a:t>
            </a:r>
            <a:r>
              <a:rPr lang="el-GR" sz="950" spc="70" dirty="0">
                <a:solidFill>
                  <a:srgbClr val="FFFFFF"/>
                </a:solidFill>
                <a:latin typeface="Calibri"/>
                <a:cs typeface="Calibri"/>
              </a:rPr>
              <a:t>τέτοιου είδους </a:t>
            </a:r>
            <a:r>
              <a:rPr sz="950" spc="65" dirty="0" err="1">
                <a:solidFill>
                  <a:srgbClr val="FFFFFF"/>
                </a:solidFill>
                <a:latin typeface="Calibri"/>
                <a:cs typeface="Calibri"/>
              </a:rPr>
              <a:t>συστήμ</a:t>
            </a:r>
            <a:r>
              <a:rPr sz="950" spc="65" dirty="0">
                <a:solidFill>
                  <a:srgbClr val="FFFFFF"/>
                </a:solidFill>
                <a:latin typeface="Calibri"/>
                <a:cs typeface="Calibri"/>
              </a:rPr>
              <a:t>ατα.</a:t>
            </a:r>
            <a:endParaRPr lang="el-GR" sz="950" spc="65" dirty="0">
              <a:solidFill>
                <a:srgbClr val="FFFFFF"/>
              </a:solidFill>
              <a:latin typeface="Calibri"/>
              <a:cs typeface="Calibri"/>
            </a:endParaRPr>
          </a:p>
        </p:txBody>
      </p:sp>
      <p:sp>
        <p:nvSpPr>
          <p:cNvPr id="36" name="TextBox 35">
            <a:extLst>
              <a:ext uri="{FF2B5EF4-FFF2-40B4-BE49-F238E27FC236}">
                <a16:creationId xmlns:a16="http://schemas.microsoft.com/office/drawing/2014/main" id="{2704CFC4-7106-611F-EC06-8BAA422F425E}"/>
              </a:ext>
            </a:extLst>
          </p:cNvPr>
          <p:cNvSpPr txBox="1"/>
          <p:nvPr/>
        </p:nvSpPr>
        <p:spPr>
          <a:xfrm>
            <a:off x="939319" y="4705299"/>
            <a:ext cx="2540000" cy="661720"/>
          </a:xfrm>
          <a:prstGeom prst="rect">
            <a:avLst/>
          </a:prstGeom>
          <a:noFill/>
        </p:spPr>
        <p:txBody>
          <a:bodyPr wrap="square" rtlCol="0">
            <a:spAutoFit/>
          </a:bodyPr>
          <a:lstStyle/>
          <a:p>
            <a:r>
              <a:rPr lang="el-GR" sz="1800" spc="-200" dirty="0">
                <a:solidFill>
                  <a:srgbClr val="FFFFFF"/>
                </a:solidFill>
                <a:latin typeface="Calibri"/>
                <a:cs typeface="Calibri"/>
              </a:rPr>
              <a:t> </a:t>
            </a:r>
            <a:r>
              <a:rPr lang="el-GR" sz="950" spc="70" dirty="0">
                <a:solidFill>
                  <a:srgbClr val="FFFFFF"/>
                </a:solidFill>
                <a:latin typeface="Calibri"/>
                <a:cs typeface="Calibri"/>
              </a:rPr>
              <a:t>Ανάλυση της αποτελεσματικότητας και  των περιορισμών των σημερινών μέτρων που εφαρμόζονται σε τέτοια συστήματα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a:spLocks noGrp="1"/>
          </p:cNvSpPr>
          <p:nvPr>
            <p:ph type="title"/>
          </p:nvPr>
        </p:nvSpPr>
        <p:spPr>
          <a:xfrm>
            <a:off x="6674167" y="452120"/>
            <a:ext cx="737870" cy="459740"/>
          </a:xfrm>
          <a:prstGeom prst="rect">
            <a:avLst/>
          </a:prstGeom>
        </p:spPr>
        <p:txBody>
          <a:bodyPr vert="horz" wrap="square" lIns="0" tIns="12700" rIns="0" bIns="0" rtlCol="0">
            <a:spAutoFit/>
          </a:bodyPr>
          <a:lstStyle/>
          <a:p>
            <a:pPr marL="12700">
              <a:lnSpc>
                <a:spcPct val="100000"/>
              </a:lnSpc>
              <a:spcBef>
                <a:spcPts val="100"/>
              </a:spcBef>
            </a:pPr>
            <a:r>
              <a:rPr sz="2850" spc="25" dirty="0"/>
              <a:t>RS</a:t>
            </a:r>
            <a:r>
              <a:rPr sz="2850" dirty="0"/>
              <a:t>A</a:t>
            </a:r>
            <a:endParaRPr sz="2850"/>
          </a:p>
        </p:txBody>
      </p:sp>
      <p:sp>
        <p:nvSpPr>
          <p:cNvPr id="8" name="object 8"/>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p:nvPr/>
        </p:nvSpPr>
        <p:spPr>
          <a:xfrm>
            <a:off x="223520" y="6299200"/>
            <a:ext cx="4402455" cy="271780"/>
          </a:xfrm>
          <a:prstGeom prst="rect">
            <a:avLst/>
          </a:prstGeom>
        </p:spPr>
        <p:txBody>
          <a:bodyPr vert="horz" wrap="square" lIns="0" tIns="12700" rIns="0" bIns="0" rtlCol="0">
            <a:spAutoFit/>
          </a:bodyPr>
          <a:lstStyle/>
          <a:p>
            <a:pPr marL="12700" marR="5080">
              <a:lnSpc>
                <a:spcPct val="134700"/>
              </a:lnSpc>
              <a:spcBef>
                <a:spcPts val="100"/>
              </a:spcBef>
            </a:pPr>
            <a:r>
              <a:rPr sz="600" u="sng" spc="40" dirty="0">
                <a:solidFill>
                  <a:srgbClr val="FFFFFF"/>
                </a:solidFill>
                <a:uFill>
                  <a:solidFill>
                    <a:srgbClr val="FFFFFF"/>
                  </a:solidFill>
                </a:uFill>
                <a:latin typeface="Calibri"/>
                <a:cs typeface="Calibri"/>
                <a:hlinkClick r:id="rId3"/>
              </a:rPr>
              <a:t>|Πρώτοι</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αριθμοί</a:t>
            </a:r>
            <a:r>
              <a:rPr sz="600" u="sng" spc="30"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hlinkClick r:id="rId3"/>
              </a:rPr>
              <a:t>XML-ph-0000@DeepL</a:t>
            </a:r>
            <a:r>
              <a:rPr sz="600" u="sng" spc="30" dirty="0">
                <a:solidFill>
                  <a:srgbClr val="FFFFFF"/>
                </a:solidFill>
                <a:uFill>
                  <a:solidFill>
                    <a:srgbClr val="FFFFFF"/>
                  </a:solidFill>
                </a:uFill>
                <a:latin typeface="Calibri"/>
                <a:cs typeface="Calibri"/>
                <a:hlinkClick r:id="rId3"/>
              </a:rPr>
              <a:t> </a:t>
            </a:r>
            <a:r>
              <a:rPr sz="600" u="sng" spc="25" dirty="0">
                <a:solidFill>
                  <a:srgbClr val="FFFFFF"/>
                </a:solidFill>
                <a:uFill>
                  <a:solidFill>
                    <a:srgbClr val="FFFFFF"/>
                  </a:solidFill>
                </a:uFill>
                <a:latin typeface="Calibri"/>
                <a:cs typeface="Calibri"/>
                <a:hlinkClick r:id="rId3"/>
              </a:rPr>
              <a:t>(</a:t>
            </a:r>
            <a:r>
              <a:rPr sz="600" u="sng" spc="30"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βασισμένο</a:t>
            </a:r>
            <a:r>
              <a:rPr sz="600" u="sng" spc="30"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rPr>
              <a:t>σtην</a:t>
            </a:r>
            <a:r>
              <a:rPr sz="600" u="sng" spc="20" dirty="0">
                <a:solidFill>
                  <a:srgbClr val="FFFFFF"/>
                </a:solidFill>
                <a:uFill>
                  <a:solidFill>
                    <a:srgbClr val="FFFFFF"/>
                  </a:solidFill>
                </a:uFill>
                <a:latin typeface="Calibri"/>
                <a:cs typeface="Calibri"/>
              </a:rPr>
              <a:t> </a:t>
            </a:r>
            <a:r>
              <a:rPr sz="600" u="sng" spc="45" dirty="0">
                <a:solidFill>
                  <a:srgbClr val="FFFFFF"/>
                </a:solidFill>
                <a:uFill>
                  <a:solidFill>
                    <a:srgbClr val="FFFFFF"/>
                  </a:solidFill>
                </a:uFill>
                <a:latin typeface="Calibri"/>
                <a:cs typeface="Calibri"/>
              </a:rPr>
              <a:t>ΤΝ</a:t>
            </a:r>
            <a:r>
              <a:rPr sz="600" spc="25" dirty="0">
                <a:solidFill>
                  <a:srgbClr val="FFFFFF"/>
                </a:solidFill>
                <a:latin typeface="Calibri"/>
                <a:cs typeface="Calibri"/>
              </a:rPr>
              <a:t> </a:t>
            </a:r>
            <a:r>
              <a:rPr sz="600" spc="40" dirty="0">
                <a:solidFill>
                  <a:srgbClr val="FFFFFF"/>
                </a:solidFill>
                <a:latin typeface="Calibri"/>
                <a:cs typeface="Calibri"/>
              </a:rPr>
              <a:t>μηχανικής</a:t>
            </a:r>
            <a:r>
              <a:rPr sz="600" spc="25" dirty="0">
                <a:solidFill>
                  <a:srgbClr val="FFFFFF"/>
                </a:solidFill>
                <a:latin typeface="Calibri"/>
                <a:cs typeface="Calibri"/>
              </a:rPr>
              <a:t> </a:t>
            </a:r>
            <a:r>
              <a:rPr sz="600" spc="40" dirty="0">
                <a:solidFill>
                  <a:srgbClr val="FFFFFF"/>
                </a:solidFill>
                <a:latin typeface="Calibri"/>
                <a:cs typeface="Calibri"/>
              </a:rPr>
              <a:t>μετάφρασης)</a:t>
            </a:r>
            <a:r>
              <a:rPr sz="600" spc="30" dirty="0">
                <a:solidFill>
                  <a:srgbClr val="FFFFFF"/>
                </a:solidFill>
                <a:latin typeface="Calibri"/>
                <a:cs typeface="Calibri"/>
              </a:rPr>
              <a:t> </a:t>
            </a:r>
            <a:r>
              <a:rPr sz="600" spc="20" dirty="0">
                <a:solidFill>
                  <a:srgbClr val="FFFFFF"/>
                </a:solidFill>
                <a:latin typeface="Calibri"/>
                <a:cs typeface="Calibri"/>
              </a:rPr>
              <a:t>προσπελάστηκε</a:t>
            </a:r>
            <a:r>
              <a:rPr sz="600" spc="-15" dirty="0">
                <a:solidFill>
                  <a:srgbClr val="FFFFFF"/>
                </a:solidFill>
                <a:latin typeface="Calibri"/>
                <a:cs typeface="Calibri"/>
              </a:rPr>
              <a:t> </a:t>
            </a:r>
            <a:r>
              <a:rPr sz="600" spc="25" dirty="0">
                <a:solidFill>
                  <a:srgbClr val="FFFFFF"/>
                </a:solidFill>
                <a:latin typeface="Calibri"/>
                <a:cs typeface="Calibri"/>
              </a:rPr>
              <a:t>τον</a:t>
            </a:r>
            <a:r>
              <a:rPr sz="600" spc="-20" dirty="0">
                <a:solidFill>
                  <a:srgbClr val="FFFFFF"/>
                </a:solidFill>
                <a:latin typeface="Calibri"/>
                <a:cs typeface="Calibri"/>
              </a:rPr>
              <a:t> </a:t>
            </a:r>
            <a:r>
              <a:rPr sz="600" spc="25" dirty="0">
                <a:solidFill>
                  <a:srgbClr val="FFFFFF"/>
                </a:solidFill>
                <a:latin typeface="Calibri"/>
                <a:cs typeface="Calibri"/>
              </a:rPr>
              <a:t>Φεβρουάριο</a:t>
            </a:r>
            <a:r>
              <a:rPr sz="600" spc="-15" dirty="0">
                <a:solidFill>
                  <a:srgbClr val="FFFFFF"/>
                </a:solidFill>
                <a:latin typeface="Calibri"/>
                <a:cs typeface="Calibri"/>
              </a:rPr>
              <a:t> </a:t>
            </a:r>
            <a:r>
              <a:rPr sz="600" spc="30" dirty="0">
                <a:solidFill>
                  <a:srgbClr val="FFFFFF"/>
                </a:solidFill>
                <a:latin typeface="Calibri"/>
                <a:cs typeface="Calibri"/>
              </a:rPr>
              <a:t>2024 </a:t>
            </a:r>
            <a:r>
              <a:rPr sz="600" spc="35" dirty="0">
                <a:solidFill>
                  <a:srgbClr val="FFFFFF"/>
                </a:solidFill>
                <a:latin typeface="Calibri"/>
                <a:cs typeface="Calibri"/>
              </a:rPr>
              <a:t> William</a:t>
            </a:r>
            <a:r>
              <a:rPr sz="600" spc="15" dirty="0">
                <a:solidFill>
                  <a:srgbClr val="FFFFFF"/>
                </a:solidFill>
                <a:latin typeface="Calibri"/>
                <a:cs typeface="Calibri"/>
              </a:rPr>
              <a:t> </a:t>
            </a:r>
            <a:r>
              <a:rPr sz="600" spc="25" dirty="0">
                <a:solidFill>
                  <a:srgbClr val="FFFFFF"/>
                </a:solidFill>
                <a:latin typeface="Calibri"/>
                <a:cs typeface="Calibri"/>
              </a:rPr>
              <a:t>Stallings,</a:t>
            </a:r>
            <a:r>
              <a:rPr sz="600" spc="15" dirty="0">
                <a:solidFill>
                  <a:srgbClr val="FFFFFF"/>
                </a:solidFill>
                <a:latin typeface="Calibri"/>
                <a:cs typeface="Calibri"/>
              </a:rPr>
              <a:t> </a:t>
            </a:r>
            <a:r>
              <a:rPr sz="600" spc="40" dirty="0">
                <a:solidFill>
                  <a:srgbClr val="FFFFFF"/>
                </a:solidFill>
                <a:latin typeface="Calibri"/>
                <a:cs typeface="Calibri"/>
              </a:rPr>
              <a:t>Κρυπτογραφία</a:t>
            </a:r>
            <a:r>
              <a:rPr sz="600" spc="15" dirty="0">
                <a:solidFill>
                  <a:srgbClr val="FFFFFF"/>
                </a:solidFill>
                <a:latin typeface="Calibri"/>
                <a:cs typeface="Calibri"/>
              </a:rPr>
              <a:t> </a:t>
            </a:r>
            <a:r>
              <a:rPr sz="600" spc="35" dirty="0">
                <a:solidFill>
                  <a:srgbClr val="FFFFFF"/>
                </a:solidFill>
                <a:latin typeface="Calibri"/>
                <a:cs typeface="Calibri"/>
              </a:rPr>
              <a:t>και</a:t>
            </a:r>
            <a:r>
              <a:rPr sz="600" spc="15" dirty="0">
                <a:solidFill>
                  <a:srgbClr val="FFFFFF"/>
                </a:solidFill>
                <a:latin typeface="Calibri"/>
                <a:cs typeface="Calibri"/>
              </a:rPr>
              <a:t> </a:t>
            </a:r>
            <a:r>
              <a:rPr sz="600" spc="40" dirty="0">
                <a:solidFill>
                  <a:srgbClr val="FFFFFF"/>
                </a:solidFill>
                <a:latin typeface="Calibri"/>
                <a:cs typeface="Calibri"/>
              </a:rPr>
              <a:t>ασφάλεια</a:t>
            </a:r>
            <a:r>
              <a:rPr sz="600" spc="15" dirty="0">
                <a:solidFill>
                  <a:srgbClr val="FFFFFF"/>
                </a:solidFill>
                <a:latin typeface="Calibri"/>
                <a:cs typeface="Calibri"/>
              </a:rPr>
              <a:t> </a:t>
            </a:r>
            <a:r>
              <a:rPr sz="600" spc="35" dirty="0">
                <a:solidFill>
                  <a:srgbClr val="FFFFFF"/>
                </a:solidFill>
                <a:latin typeface="Calibri"/>
                <a:cs typeface="Calibri"/>
              </a:rPr>
              <a:t>δικτύων:</a:t>
            </a:r>
            <a:r>
              <a:rPr sz="600" spc="30" dirty="0">
                <a:solidFill>
                  <a:srgbClr val="FFFFFF"/>
                </a:solidFill>
                <a:latin typeface="Calibri"/>
                <a:cs typeface="Calibri"/>
              </a:rPr>
              <a:t> Έκδοση.</a:t>
            </a:r>
            <a:endParaRPr sz="600">
              <a:latin typeface="Calibri"/>
              <a:cs typeface="Calibri"/>
            </a:endParaRPr>
          </a:p>
        </p:txBody>
      </p:sp>
      <p:sp>
        <p:nvSpPr>
          <p:cNvPr id="10" name="object 10"/>
          <p:cNvSpPr txBox="1"/>
          <p:nvPr/>
        </p:nvSpPr>
        <p:spPr>
          <a:xfrm>
            <a:off x="5824854" y="1140142"/>
            <a:ext cx="6284595" cy="4560223"/>
          </a:xfrm>
          <a:prstGeom prst="rect">
            <a:avLst/>
          </a:prstGeom>
        </p:spPr>
        <p:txBody>
          <a:bodyPr vert="horz" wrap="square" lIns="0" tIns="12700" rIns="0" bIns="0" rtlCol="0">
            <a:spAutoFit/>
          </a:bodyPr>
          <a:lstStyle/>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Το RSA είναι ο πιο γνωστός και μακράν ο πιο διαδεδομένος αλγόριθμος κρυπτογράφησης δημόσιου κλειδιού και δημοσιεύτηκε για πρώτη φορά το 1978 από τους </a:t>
            </a:r>
            <a:r>
              <a:rPr lang="el-GR" sz="950" spc="95" dirty="0" err="1">
                <a:solidFill>
                  <a:srgbClr val="FFFFFF"/>
                </a:solidFill>
                <a:latin typeface="Calibri"/>
                <a:cs typeface="Calibri"/>
              </a:rPr>
              <a:t>Rivest</a:t>
            </a:r>
            <a:r>
              <a:rPr lang="el-GR" sz="950" spc="95" dirty="0">
                <a:solidFill>
                  <a:srgbClr val="FFFFFF"/>
                </a:solidFill>
                <a:latin typeface="Calibri"/>
                <a:cs typeface="Calibri"/>
              </a:rPr>
              <a:t>, </a:t>
            </a:r>
            <a:r>
              <a:rPr lang="el-GR" sz="950" spc="95" dirty="0" err="1">
                <a:solidFill>
                  <a:srgbClr val="FFFFFF"/>
                </a:solidFill>
                <a:latin typeface="Calibri"/>
                <a:cs typeface="Calibri"/>
              </a:rPr>
              <a:t>Shamir</a:t>
            </a:r>
            <a:r>
              <a:rPr lang="el-GR" sz="950" spc="95" dirty="0">
                <a:solidFill>
                  <a:srgbClr val="FFFFFF"/>
                </a:solidFill>
                <a:latin typeface="Calibri"/>
                <a:cs typeface="Calibri"/>
              </a:rPr>
              <a:t> και </a:t>
            </a:r>
            <a:r>
              <a:rPr lang="el-GR" sz="950" spc="95" dirty="0" err="1">
                <a:solidFill>
                  <a:srgbClr val="FFFFFF"/>
                </a:solidFill>
                <a:latin typeface="Calibri"/>
                <a:cs typeface="Calibri"/>
              </a:rPr>
              <a:t>Adleman</a:t>
            </a:r>
            <a:r>
              <a:rPr lang="el-GR" sz="950" spc="95" dirty="0">
                <a:solidFill>
                  <a:srgbClr val="FFFFFF"/>
                </a:solidFill>
                <a:latin typeface="Calibri"/>
                <a:cs typeface="Calibri"/>
              </a:rPr>
              <a:t> του MIT.</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Από τότε, το RSA κυριαρχεί ως η πιο ευρέως αποδεκτή και υλοποιημένη γενικής χρήσης μέθοδος κρυπτογράφησης με δημόσιο κλειδί.</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Χρησιμοποιεί μεγάλους ακέραιους αριθμούς (π.χ. 1024 </a:t>
            </a:r>
            <a:r>
              <a:rPr lang="el-GR" sz="950" spc="95" dirty="0" err="1">
                <a:solidFill>
                  <a:srgbClr val="FFFFFF"/>
                </a:solidFill>
                <a:latin typeface="Calibri"/>
                <a:cs typeface="Calibri"/>
              </a:rPr>
              <a:t>bits</a:t>
            </a:r>
            <a:r>
              <a:rPr lang="el-GR" sz="950" spc="95" dirty="0">
                <a:solidFill>
                  <a:srgbClr val="FFFFFF"/>
                </a:solidFill>
                <a:latin typeface="Calibri"/>
                <a:cs typeface="Calibri"/>
              </a:rPr>
              <a:t>).</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Η ασφάλειά του βασίζεται στη δυσκολία </a:t>
            </a:r>
            <a:r>
              <a:rPr lang="el-GR" sz="950" spc="95" dirty="0" err="1">
                <a:solidFill>
                  <a:srgbClr val="FFFFFF"/>
                </a:solidFill>
                <a:latin typeface="Calibri"/>
                <a:cs typeface="Calibri"/>
              </a:rPr>
              <a:t>παραγοντοποίησης</a:t>
            </a:r>
            <a:r>
              <a:rPr lang="el-GR" sz="950" spc="95" dirty="0">
                <a:solidFill>
                  <a:srgbClr val="FFFFFF"/>
                </a:solidFill>
                <a:latin typeface="Calibri"/>
                <a:cs typeface="Calibri"/>
              </a:rPr>
              <a:t> μεγάλων αριθμών.</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Οι πρώτοι αριθμοί παίζουν καθοριστικό ρόλο στο RSA.</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Για παράδειγμα:</a:t>
            </a: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Αν έχουμε τον αριθμό 30, ποιοι συνδυασμοί αριθμών μπορούν να μας δώσουν αυτό το αποτέλεσμα μέσω πολλαπλασιασμού;</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15 × 2</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3 × 10</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5 × 6</a:t>
            </a: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 Υπάρχουν πολλαπλοί τρόποι να φτάσουμε στο 30.</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Αν όμως κάνουμε το ίδιο με τον αριθμό 35:</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Ο μόνος συνδυασμός είναι 5 × 7, επειδή και οι δύο αριθμοί είναι πρώτοι.</a:t>
            </a:r>
          </a:p>
          <a:p>
            <a:pPr marL="194310" marR="5080" indent="-194310" algn="just">
              <a:lnSpc>
                <a:spcPct val="99700"/>
              </a:lnSpc>
              <a:spcBef>
                <a:spcPts val="100"/>
              </a:spcBef>
              <a:buClr>
                <a:srgbClr val="FFB800"/>
              </a:buClr>
              <a:buFont typeface="Courier New"/>
              <a:buChar char="o"/>
              <a:tabLst>
                <a:tab pos="194310" algn="l"/>
              </a:tabLst>
            </a:pPr>
            <a:endParaRPr lang="el-GR" sz="950" spc="95" dirty="0">
              <a:solidFill>
                <a:srgbClr val="FFFFFF"/>
              </a:solidFill>
              <a:latin typeface="Calibri"/>
              <a:cs typeface="Calibri"/>
            </a:endParaRPr>
          </a:p>
          <a:p>
            <a:pPr marL="194310" marR="5080" indent="-194310" algn="just">
              <a:lnSpc>
                <a:spcPct val="99700"/>
              </a:lnSpc>
              <a:spcBef>
                <a:spcPts val="100"/>
              </a:spcBef>
              <a:buClr>
                <a:srgbClr val="FFB800"/>
              </a:buClr>
              <a:buFont typeface="Courier New"/>
              <a:buChar char="o"/>
              <a:tabLst>
                <a:tab pos="194310" algn="l"/>
              </a:tabLst>
            </a:pPr>
            <a:r>
              <a:rPr lang="el-GR" sz="950" spc="95" dirty="0">
                <a:solidFill>
                  <a:srgbClr val="FFFFFF"/>
                </a:solidFill>
                <a:latin typeface="Calibri"/>
                <a:cs typeface="Calibri"/>
              </a:rPr>
              <a:t>📌 Σύμφωνα με τον ορισμό, πρώτος αριθμός είναι φυσικός αριθμός μεγαλύτερος του 1, ο οποίος διαιρείται μόνο με τον εαυτό του και το 1.</a:t>
            </a:r>
            <a:endParaRPr lang="el-GR" sz="950" dirty="0">
              <a:latin typeface="Calibri"/>
              <a:cs typeface="Calibri"/>
            </a:endParaRPr>
          </a:p>
        </p:txBody>
      </p:sp>
      <p:pic>
        <p:nvPicPr>
          <p:cNvPr id="11" name="object 11"/>
          <p:cNvPicPr/>
          <p:nvPr/>
        </p:nvPicPr>
        <p:blipFill>
          <a:blip r:embed="rId4" cstate="print"/>
          <a:stretch>
            <a:fillRect/>
          </a:stretch>
        </p:blipFill>
        <p:spPr>
          <a:xfrm>
            <a:off x="8153400" y="6171785"/>
            <a:ext cx="3298507" cy="612140"/>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587490" y="189547"/>
            <a:ext cx="1568450" cy="459740"/>
          </a:xfrm>
          <a:prstGeom prst="rect">
            <a:avLst/>
          </a:prstGeom>
        </p:spPr>
        <p:txBody>
          <a:bodyPr vert="horz" wrap="square" lIns="0" tIns="12700" rIns="0" bIns="0" rtlCol="0">
            <a:spAutoFit/>
          </a:bodyPr>
          <a:lstStyle/>
          <a:p>
            <a:pPr marL="12700">
              <a:lnSpc>
                <a:spcPct val="100000"/>
              </a:lnSpc>
              <a:spcBef>
                <a:spcPts val="100"/>
              </a:spcBef>
            </a:pPr>
            <a:r>
              <a:rPr sz="2850" spc="90" dirty="0"/>
              <a:t>Ιδέα</a:t>
            </a:r>
            <a:r>
              <a:rPr sz="2850" spc="55" dirty="0"/>
              <a:t> </a:t>
            </a:r>
            <a:r>
              <a:rPr sz="2850" spc="125" dirty="0"/>
              <a:t>RSA</a:t>
            </a:r>
            <a:endParaRPr sz="2850"/>
          </a:p>
        </p:txBody>
      </p:sp>
      <p:sp>
        <p:nvSpPr>
          <p:cNvPr id="9" name="object 9"/>
          <p:cNvSpPr txBox="1"/>
          <p:nvPr/>
        </p:nvSpPr>
        <p:spPr>
          <a:xfrm>
            <a:off x="5662378" y="1981200"/>
            <a:ext cx="6409690" cy="2616101"/>
          </a:xfrm>
          <a:prstGeom prst="rect">
            <a:avLst/>
          </a:prstGeom>
        </p:spPr>
        <p:txBody>
          <a:bodyPr vert="horz" wrap="square" lIns="0" tIns="12700" rIns="0" bIns="0" rtlCol="0">
            <a:spAutoFit/>
          </a:bodyPr>
          <a:lstStyle/>
          <a:p>
            <a:pPr marL="346075" marR="70485" indent="-274320">
              <a:lnSpc>
                <a:spcPct val="100000"/>
              </a:lnSpc>
              <a:spcBef>
                <a:spcPts val="100"/>
              </a:spcBef>
              <a:buClr>
                <a:srgbClr val="FFB800"/>
              </a:buClr>
              <a:buFont typeface="Courier New"/>
              <a:buChar char="o"/>
              <a:tabLst>
                <a:tab pos="313055" algn="l"/>
                <a:tab pos="313690" algn="l"/>
              </a:tabLst>
            </a:pPr>
            <a:r>
              <a:rPr lang="el-GR" sz="1100" spc="80" dirty="0">
                <a:solidFill>
                  <a:srgbClr val="FFFFFF"/>
                </a:solidFill>
                <a:latin typeface="Calibri"/>
                <a:cs typeface="Calibri"/>
              </a:rPr>
              <a:t>Το σχήμα κρυπτογράφησης RSA βασίζεται στη δυσκολία </a:t>
            </a:r>
            <a:r>
              <a:rPr lang="el-GR" sz="1100" spc="80" dirty="0" err="1">
                <a:solidFill>
                  <a:srgbClr val="FFFFFF"/>
                </a:solidFill>
                <a:latin typeface="Calibri"/>
                <a:cs typeface="Calibri"/>
              </a:rPr>
              <a:t>παραγοντοποίησης</a:t>
            </a:r>
            <a:r>
              <a:rPr lang="el-GR" sz="1100" spc="80" dirty="0">
                <a:solidFill>
                  <a:srgbClr val="FFFFFF"/>
                </a:solidFill>
                <a:latin typeface="Calibri"/>
                <a:cs typeface="Calibri"/>
              </a:rPr>
              <a:t> μεγάλων ακεραίων αριθμών, γεγονός που το καθιστά δύσκολο να αποκρυπτογραφηθεί χωρίς το ιδιωτικό κλειδί.</a:t>
            </a:r>
          </a:p>
          <a:p>
            <a:pPr marL="346075" marR="70485" indent="-274320">
              <a:lnSpc>
                <a:spcPct val="100000"/>
              </a:lnSpc>
              <a:spcBef>
                <a:spcPts val="100"/>
              </a:spcBef>
              <a:buClr>
                <a:srgbClr val="FFB800"/>
              </a:buClr>
              <a:buFont typeface="Courier New"/>
              <a:buChar char="o"/>
              <a:tabLst>
                <a:tab pos="313055" algn="l"/>
                <a:tab pos="313690" algn="l"/>
              </a:tabLst>
            </a:pPr>
            <a:r>
              <a:rPr lang="el-GR" sz="1100" spc="80" dirty="0">
                <a:solidFill>
                  <a:srgbClr val="FFFFFF"/>
                </a:solidFill>
                <a:latin typeface="Calibri"/>
                <a:cs typeface="Calibri"/>
              </a:rPr>
              <a:t>Τα δημόσια κλειδιά στο RSA αποτελούνται από δύο αριθμούς, εκ των οποίων ο ένας είναι το γινόμενο δύο μεγάλων πρώτων αριθμών. Το ιδιωτικό κλειδί προκύπτει από τους ίδιους αυτούς πρώτους αριθμούς.</a:t>
            </a:r>
          </a:p>
          <a:p>
            <a:pPr marL="346075" marR="70485" indent="-274320">
              <a:lnSpc>
                <a:spcPct val="100000"/>
              </a:lnSpc>
              <a:spcBef>
                <a:spcPts val="100"/>
              </a:spcBef>
              <a:buClr>
                <a:srgbClr val="FFB800"/>
              </a:buClr>
              <a:buFont typeface="Courier New"/>
              <a:buChar char="o"/>
              <a:tabLst>
                <a:tab pos="313055" algn="l"/>
                <a:tab pos="313690" algn="l"/>
              </a:tabLst>
            </a:pPr>
            <a:r>
              <a:rPr lang="el-GR" sz="1100" spc="80" dirty="0">
                <a:solidFill>
                  <a:srgbClr val="FFFFFF"/>
                </a:solidFill>
                <a:latin typeface="Calibri"/>
                <a:cs typeface="Calibri"/>
              </a:rPr>
              <a:t>Η ασφάλεια του RSA εξαρτάται από τη δυσκολία εύρεσης των παραγόντων του μεγάλου αριθμού, διασφαλίζοντας έτσι την προστασία του ιδιωτικού κλειδιού.</a:t>
            </a:r>
          </a:p>
          <a:p>
            <a:pPr marL="346075" marR="70485" indent="-274320">
              <a:lnSpc>
                <a:spcPct val="100000"/>
              </a:lnSpc>
              <a:spcBef>
                <a:spcPts val="100"/>
              </a:spcBef>
              <a:buClr>
                <a:srgbClr val="FFB800"/>
              </a:buClr>
              <a:buFont typeface="Courier New"/>
              <a:buChar char="o"/>
              <a:tabLst>
                <a:tab pos="313055" algn="l"/>
                <a:tab pos="313690" algn="l"/>
              </a:tabLst>
            </a:pPr>
            <a:r>
              <a:rPr lang="el-GR" sz="1100" spc="80" dirty="0">
                <a:solidFill>
                  <a:srgbClr val="FFFFFF"/>
                </a:solidFill>
                <a:latin typeface="Calibri"/>
                <a:cs typeface="Calibri"/>
              </a:rPr>
              <a:t>Η ισχύς της κρυπτογράφησης είναι άμεσα ανάλογη με το μέγεθος του κλειδιού· το διπλασιασμό ή τριπλασιασμό του μεγέθους συνεπάγεται εκθετική ενίσχυση της ασφάλειας.</a:t>
            </a:r>
          </a:p>
          <a:p>
            <a:pPr marL="346075" marR="70485" indent="-274320">
              <a:lnSpc>
                <a:spcPct val="100000"/>
              </a:lnSpc>
              <a:spcBef>
                <a:spcPts val="100"/>
              </a:spcBef>
              <a:buClr>
                <a:srgbClr val="FFB800"/>
              </a:buClr>
              <a:buFont typeface="Courier New"/>
              <a:buChar char="o"/>
              <a:tabLst>
                <a:tab pos="313055" algn="l"/>
                <a:tab pos="313690" algn="l"/>
              </a:tabLst>
            </a:pPr>
            <a:r>
              <a:rPr lang="el-GR" sz="1100" spc="80" dirty="0">
                <a:solidFill>
                  <a:srgbClr val="FFFFFF"/>
                </a:solidFill>
                <a:latin typeface="Calibri"/>
                <a:cs typeface="Calibri"/>
              </a:rPr>
              <a:t>Τα RSA κλειδιά είναι συνήθως 1024 ή 2048 </a:t>
            </a:r>
            <a:r>
              <a:rPr lang="el-GR" sz="1100" spc="80" dirty="0" err="1">
                <a:solidFill>
                  <a:srgbClr val="FFFFFF"/>
                </a:solidFill>
                <a:latin typeface="Calibri"/>
                <a:cs typeface="Calibri"/>
              </a:rPr>
              <a:t>bits</a:t>
            </a:r>
            <a:r>
              <a:rPr lang="el-GR" sz="1100" spc="80" dirty="0">
                <a:solidFill>
                  <a:srgbClr val="FFFFFF"/>
                </a:solidFill>
                <a:latin typeface="Calibri"/>
                <a:cs typeface="Calibri"/>
              </a:rPr>
              <a:t>, με αυξανόμενες ανησυχίες για τη μελλοντική </a:t>
            </a:r>
            <a:r>
              <a:rPr lang="el-GR" sz="1100" spc="80" dirty="0" err="1">
                <a:solidFill>
                  <a:srgbClr val="FFFFFF"/>
                </a:solidFill>
                <a:latin typeface="Calibri"/>
                <a:cs typeface="Calibri"/>
              </a:rPr>
              <a:t>ευαλωτότητα</a:t>
            </a:r>
            <a:r>
              <a:rPr lang="el-GR" sz="1100" spc="80" dirty="0">
                <a:solidFill>
                  <a:srgbClr val="FFFFFF"/>
                </a:solidFill>
                <a:latin typeface="Calibri"/>
                <a:cs typeface="Calibri"/>
              </a:rPr>
              <a:t> των 1024-bit κλειδιών.</a:t>
            </a:r>
          </a:p>
          <a:p>
            <a:pPr marL="346075" marR="70485" indent="-274320">
              <a:lnSpc>
                <a:spcPct val="100000"/>
              </a:lnSpc>
              <a:spcBef>
                <a:spcPts val="100"/>
              </a:spcBef>
              <a:buClr>
                <a:srgbClr val="FFB800"/>
              </a:buClr>
              <a:buFont typeface="Courier New"/>
              <a:buChar char="o"/>
              <a:tabLst>
                <a:tab pos="313055" algn="l"/>
                <a:tab pos="313690" algn="l"/>
              </a:tabLst>
            </a:pPr>
            <a:r>
              <a:rPr lang="el-GR" sz="1100" spc="80" dirty="0">
                <a:solidFill>
                  <a:srgbClr val="FFFFFF"/>
                </a:solidFill>
                <a:latin typeface="Calibri"/>
                <a:cs typeface="Calibri"/>
              </a:rPr>
              <a:t>Παρά τις προβλέψεις των ειδικών, η διάρρηξη κλειδιών 1024-bit εξακολουθεί να θεωρείται αδύνατη με τα σημερινά μέσα.</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389001" rIns="0" bIns="0" rtlCol="0">
            <a:spAutoFit/>
          </a:bodyPr>
          <a:lstStyle/>
          <a:p>
            <a:pPr marL="5709920" marR="5080">
              <a:lnSpc>
                <a:spcPts val="2750"/>
              </a:lnSpc>
              <a:spcBef>
                <a:spcPts val="450"/>
              </a:spcBef>
            </a:pPr>
            <a:r>
              <a:rPr spc="155" dirty="0"/>
              <a:t>Οι</a:t>
            </a:r>
            <a:r>
              <a:rPr spc="170" dirty="0"/>
              <a:t> κρίσιμοι</a:t>
            </a:r>
            <a:r>
              <a:rPr spc="195" dirty="0"/>
              <a:t> </a:t>
            </a:r>
            <a:r>
              <a:rPr spc="165" dirty="0"/>
              <a:t>ρόλοι</a:t>
            </a:r>
            <a:r>
              <a:rPr spc="185" dirty="0"/>
              <a:t> </a:t>
            </a:r>
            <a:r>
              <a:rPr spc="140" dirty="0"/>
              <a:t>της</a:t>
            </a:r>
            <a:r>
              <a:rPr spc="135" dirty="0"/>
              <a:t> </a:t>
            </a:r>
            <a:r>
              <a:rPr spc="200" dirty="0"/>
              <a:t>RSA</a:t>
            </a:r>
            <a:r>
              <a:rPr spc="160" dirty="0"/>
              <a:t> </a:t>
            </a:r>
            <a:r>
              <a:rPr spc="150" dirty="0"/>
              <a:t>στην </a:t>
            </a:r>
            <a:r>
              <a:rPr spc="-625" dirty="0"/>
              <a:t> </a:t>
            </a:r>
            <a:r>
              <a:rPr spc="185" dirty="0"/>
              <a:t>ασφάλεια</a:t>
            </a:r>
            <a:r>
              <a:rPr spc="195" dirty="0"/>
              <a:t> </a:t>
            </a:r>
            <a:r>
              <a:rPr spc="165" dirty="0"/>
              <a:t>του</a:t>
            </a:r>
            <a:r>
              <a:rPr spc="204" dirty="0"/>
              <a:t> </a:t>
            </a:r>
            <a:r>
              <a:rPr spc="170" dirty="0"/>
              <a:t>Ίντερνετ</a:t>
            </a:r>
          </a:p>
        </p:txBody>
      </p:sp>
      <p:sp>
        <p:nvSpPr>
          <p:cNvPr id="9" name="object 9"/>
          <p:cNvSpPr txBox="1"/>
          <p:nvPr/>
        </p:nvSpPr>
        <p:spPr>
          <a:xfrm>
            <a:off x="5736590" y="1518284"/>
            <a:ext cx="6259195" cy="3877945"/>
          </a:xfrm>
          <a:prstGeom prst="rect">
            <a:avLst/>
          </a:prstGeom>
        </p:spPr>
        <p:txBody>
          <a:bodyPr vert="horz" wrap="square" lIns="0" tIns="5080" rIns="0" bIns="0" rtlCol="0">
            <a:spAutoFit/>
          </a:bodyPr>
          <a:lstStyle/>
          <a:p>
            <a:pPr marL="12700" marR="460375" indent="170180">
              <a:lnSpc>
                <a:spcPct val="104400"/>
              </a:lnSpc>
              <a:spcBef>
                <a:spcPts val="40"/>
              </a:spcBef>
              <a:buClr>
                <a:srgbClr val="FFB800"/>
              </a:buClr>
              <a:buFont typeface="Courier New"/>
              <a:buChar char="o"/>
              <a:tabLst>
                <a:tab pos="367665" algn="l"/>
              </a:tabLst>
            </a:pPr>
            <a:r>
              <a:rPr sz="1100" spc="65" dirty="0">
                <a:solidFill>
                  <a:srgbClr val="FFFFFF"/>
                </a:solidFill>
                <a:latin typeface="Calibri"/>
                <a:cs typeface="Calibri"/>
              </a:rPr>
              <a:t>XML</a:t>
            </a:r>
            <a:r>
              <a:rPr sz="1100" spc="25" dirty="0">
                <a:solidFill>
                  <a:srgbClr val="FFFFFF"/>
                </a:solidFill>
                <a:latin typeface="Calibri"/>
                <a:cs typeface="Calibri"/>
              </a:rPr>
              <a:t> </a:t>
            </a:r>
            <a:r>
              <a:rPr sz="1100" spc="40" dirty="0">
                <a:solidFill>
                  <a:srgbClr val="FFFFFF"/>
                </a:solidFill>
                <a:latin typeface="Calibri"/>
                <a:cs typeface="Calibri"/>
              </a:rPr>
              <a:t>(Extensible</a:t>
            </a:r>
            <a:r>
              <a:rPr sz="1100" spc="25" dirty="0">
                <a:solidFill>
                  <a:srgbClr val="FFFFFF"/>
                </a:solidFill>
                <a:latin typeface="Calibri"/>
                <a:cs typeface="Calibri"/>
              </a:rPr>
              <a:t> </a:t>
            </a:r>
            <a:r>
              <a:rPr sz="1100" spc="55" dirty="0">
                <a:solidFill>
                  <a:srgbClr val="FFFFFF"/>
                </a:solidFill>
                <a:latin typeface="Calibri"/>
                <a:cs typeface="Calibri"/>
              </a:rPr>
              <a:t>Markup</a:t>
            </a:r>
            <a:r>
              <a:rPr sz="1100" spc="30" dirty="0">
                <a:solidFill>
                  <a:srgbClr val="FFFFFF"/>
                </a:solidFill>
                <a:latin typeface="Calibri"/>
                <a:cs typeface="Calibri"/>
              </a:rPr>
              <a:t> </a:t>
            </a:r>
            <a:r>
              <a:rPr sz="1100" spc="50" dirty="0">
                <a:solidFill>
                  <a:srgbClr val="FFFFFF"/>
                </a:solidFill>
                <a:latin typeface="Calibri"/>
                <a:cs typeface="Calibri"/>
              </a:rPr>
              <a:t>Language</a:t>
            </a:r>
            <a:r>
              <a:rPr sz="1100" spc="25" dirty="0">
                <a:solidFill>
                  <a:srgbClr val="FFFFFF"/>
                </a:solidFill>
                <a:latin typeface="Calibri"/>
                <a:cs typeface="Calibri"/>
              </a:rPr>
              <a:t> </a:t>
            </a:r>
            <a:r>
              <a:rPr sz="1100" spc="30" dirty="0">
                <a:solidFill>
                  <a:srgbClr val="FFFFFF"/>
                </a:solidFill>
                <a:latin typeface="Calibri"/>
                <a:cs typeface="Calibri"/>
              </a:rPr>
              <a:t>-</a:t>
            </a:r>
            <a:r>
              <a:rPr sz="1100" spc="35" dirty="0">
                <a:solidFill>
                  <a:srgbClr val="FFFFFF"/>
                </a:solidFill>
                <a:latin typeface="Calibri"/>
                <a:cs typeface="Calibri"/>
              </a:rPr>
              <a:t> </a:t>
            </a:r>
            <a:r>
              <a:rPr sz="1100" spc="50" dirty="0">
                <a:solidFill>
                  <a:srgbClr val="FFFFFF"/>
                </a:solidFill>
                <a:latin typeface="Calibri"/>
                <a:cs typeface="Calibri"/>
              </a:rPr>
              <a:t>δομημένη</a:t>
            </a:r>
            <a:r>
              <a:rPr sz="1100" spc="25" dirty="0">
                <a:solidFill>
                  <a:srgbClr val="FFFFFF"/>
                </a:solidFill>
                <a:latin typeface="Calibri"/>
                <a:cs typeface="Calibri"/>
              </a:rPr>
              <a:t> </a:t>
            </a:r>
            <a:r>
              <a:rPr sz="1100" spc="55" dirty="0">
                <a:solidFill>
                  <a:srgbClr val="FFFFFF"/>
                </a:solidFill>
                <a:latin typeface="Calibri"/>
                <a:cs typeface="Calibri"/>
              </a:rPr>
              <a:t>μορφή</a:t>
            </a:r>
            <a:r>
              <a:rPr sz="1100" spc="30" dirty="0">
                <a:solidFill>
                  <a:srgbClr val="FFFFFF"/>
                </a:solidFill>
                <a:latin typeface="Calibri"/>
                <a:cs typeface="Calibri"/>
              </a:rPr>
              <a:t> </a:t>
            </a:r>
            <a:r>
              <a:rPr sz="1100" spc="50" dirty="0">
                <a:solidFill>
                  <a:srgbClr val="FFFFFF"/>
                </a:solidFill>
                <a:latin typeface="Calibri"/>
                <a:cs typeface="Calibri"/>
              </a:rPr>
              <a:t>ανταλλαγής</a:t>
            </a:r>
            <a:r>
              <a:rPr sz="1100" spc="30" dirty="0">
                <a:solidFill>
                  <a:srgbClr val="FFFFFF"/>
                </a:solidFill>
                <a:latin typeface="Calibri"/>
                <a:cs typeface="Calibri"/>
              </a:rPr>
              <a:t> </a:t>
            </a:r>
            <a:r>
              <a:rPr sz="1100" spc="50" dirty="0">
                <a:solidFill>
                  <a:srgbClr val="FFFFFF"/>
                </a:solidFill>
                <a:latin typeface="Calibri"/>
                <a:cs typeface="Calibri"/>
              </a:rPr>
              <a:t>δεδομένωνn)</a:t>
            </a:r>
            <a:r>
              <a:rPr sz="1100" spc="20" dirty="0">
                <a:solidFill>
                  <a:srgbClr val="FFFFFF"/>
                </a:solidFill>
                <a:latin typeface="Calibri"/>
                <a:cs typeface="Calibri"/>
              </a:rPr>
              <a:t> </a:t>
            </a:r>
            <a:r>
              <a:rPr sz="1100" spc="65" dirty="0">
                <a:solidFill>
                  <a:srgbClr val="FFFFFF"/>
                </a:solidFill>
                <a:latin typeface="Calibri"/>
                <a:cs typeface="Calibri"/>
              </a:rPr>
              <a:t>Η</a:t>
            </a:r>
            <a:r>
              <a:rPr sz="1100" spc="30" dirty="0">
                <a:solidFill>
                  <a:srgbClr val="FFFFFF"/>
                </a:solidFill>
                <a:latin typeface="Calibri"/>
                <a:cs typeface="Calibri"/>
              </a:rPr>
              <a:t> </a:t>
            </a:r>
            <a:r>
              <a:rPr sz="1100" spc="50" dirty="0">
                <a:solidFill>
                  <a:srgbClr val="FFFFFF"/>
                </a:solidFill>
                <a:latin typeface="Calibri"/>
                <a:cs typeface="Calibri"/>
              </a:rPr>
              <a:t>RSA </a:t>
            </a:r>
            <a:r>
              <a:rPr sz="1100" spc="-235" dirty="0">
                <a:solidFill>
                  <a:srgbClr val="FFFFFF"/>
                </a:solidFill>
                <a:latin typeface="Calibri"/>
                <a:cs typeface="Calibri"/>
              </a:rPr>
              <a:t> </a:t>
            </a:r>
            <a:r>
              <a:rPr sz="1100" spc="45" dirty="0">
                <a:solidFill>
                  <a:srgbClr val="FFFFFF"/>
                </a:solidFill>
                <a:latin typeface="Calibri"/>
                <a:cs typeface="Calibri"/>
              </a:rPr>
              <a:t>διαδραματίζει</a:t>
            </a:r>
            <a:r>
              <a:rPr sz="1100" spc="25" dirty="0">
                <a:solidFill>
                  <a:srgbClr val="FFFFFF"/>
                </a:solidFill>
                <a:latin typeface="Calibri"/>
                <a:cs typeface="Calibri"/>
              </a:rPr>
              <a:t> </a:t>
            </a:r>
            <a:r>
              <a:rPr sz="1100" spc="45" dirty="0">
                <a:solidFill>
                  <a:srgbClr val="FFFFFF"/>
                </a:solidFill>
                <a:latin typeface="Calibri"/>
                <a:cs typeface="Calibri"/>
              </a:rPr>
              <a:t>κρίσιμους</a:t>
            </a:r>
            <a:r>
              <a:rPr sz="1100" spc="20" dirty="0">
                <a:solidFill>
                  <a:srgbClr val="FFFFFF"/>
                </a:solidFill>
                <a:latin typeface="Calibri"/>
                <a:cs typeface="Calibri"/>
              </a:rPr>
              <a:t> </a:t>
            </a:r>
            <a:r>
              <a:rPr sz="1100" spc="50" dirty="0">
                <a:solidFill>
                  <a:srgbClr val="FFFFFF"/>
                </a:solidFill>
                <a:latin typeface="Calibri"/>
                <a:cs typeface="Calibri"/>
              </a:rPr>
              <a:t>ρόλους</a:t>
            </a:r>
            <a:r>
              <a:rPr sz="1100" spc="25" dirty="0">
                <a:solidFill>
                  <a:srgbClr val="FFFFFF"/>
                </a:solidFill>
                <a:latin typeface="Calibri"/>
                <a:cs typeface="Calibri"/>
              </a:rPr>
              <a:t> </a:t>
            </a:r>
            <a:r>
              <a:rPr sz="1100" spc="40" dirty="0">
                <a:solidFill>
                  <a:srgbClr val="FFFFFF"/>
                </a:solidFill>
                <a:latin typeface="Calibri"/>
                <a:cs typeface="Calibri"/>
              </a:rPr>
              <a:t>στο</a:t>
            </a:r>
            <a:r>
              <a:rPr sz="1100" dirty="0">
                <a:solidFill>
                  <a:srgbClr val="FFFFFF"/>
                </a:solidFill>
                <a:latin typeface="Calibri"/>
                <a:cs typeface="Calibri"/>
              </a:rPr>
              <a:t> </a:t>
            </a:r>
            <a:r>
              <a:rPr sz="1100" spc="40" dirty="0">
                <a:solidFill>
                  <a:srgbClr val="FFFFFF"/>
                </a:solidFill>
                <a:latin typeface="Calibri"/>
                <a:cs typeface="Calibri"/>
              </a:rPr>
              <a:t>σημερινό</a:t>
            </a:r>
            <a:r>
              <a:rPr sz="1100" dirty="0">
                <a:solidFill>
                  <a:srgbClr val="FFFFFF"/>
                </a:solidFill>
                <a:latin typeface="Calibri"/>
                <a:cs typeface="Calibri"/>
              </a:rPr>
              <a:t> </a:t>
            </a:r>
            <a:r>
              <a:rPr sz="1100" spc="30" dirty="0">
                <a:solidFill>
                  <a:srgbClr val="FFFFFF"/>
                </a:solidFill>
                <a:latin typeface="Calibri"/>
                <a:cs typeface="Calibri"/>
              </a:rPr>
              <a:t>Ίντερνετ.</a:t>
            </a:r>
            <a:endParaRPr sz="1100">
              <a:latin typeface="Calibri"/>
              <a:cs typeface="Calibri"/>
            </a:endParaRPr>
          </a:p>
          <a:p>
            <a:pPr>
              <a:lnSpc>
                <a:spcPct val="100000"/>
              </a:lnSpc>
              <a:spcBef>
                <a:spcPts val="10"/>
              </a:spcBef>
              <a:buClr>
                <a:srgbClr val="FFB800"/>
              </a:buClr>
              <a:buFont typeface="Courier New"/>
              <a:buChar char="o"/>
            </a:pPr>
            <a:endParaRPr sz="850">
              <a:latin typeface="Calibri"/>
              <a:cs typeface="Calibri"/>
            </a:endParaRPr>
          </a:p>
          <a:p>
            <a:pPr marL="1113155" marR="281305" lvl="1" indent="-228600">
              <a:lnSpc>
                <a:spcPts val="1350"/>
              </a:lnSpc>
              <a:spcBef>
                <a:spcPts val="5"/>
              </a:spcBef>
              <a:buClr>
                <a:srgbClr val="FFB800"/>
              </a:buClr>
              <a:buSzPct val="128000"/>
              <a:buChar char="◦"/>
              <a:tabLst>
                <a:tab pos="1113155" algn="l"/>
                <a:tab pos="1113790" algn="l"/>
              </a:tabLst>
            </a:pPr>
            <a:r>
              <a:rPr sz="1250" spc="90" dirty="0">
                <a:solidFill>
                  <a:srgbClr val="FFFFFF"/>
                </a:solidFill>
                <a:latin typeface="Calibri"/>
                <a:cs typeface="Calibri"/>
              </a:rPr>
              <a:t>Πρώτον, </a:t>
            </a:r>
            <a:r>
              <a:rPr sz="1250" spc="80" dirty="0">
                <a:solidFill>
                  <a:srgbClr val="FFFFFF"/>
                </a:solidFill>
                <a:latin typeface="Calibri"/>
                <a:cs typeface="Calibri"/>
              </a:rPr>
              <a:t>χρησιμοποιείται </a:t>
            </a:r>
            <a:r>
              <a:rPr sz="1250" spc="90" dirty="0">
                <a:solidFill>
                  <a:srgbClr val="FFFFFF"/>
                </a:solidFill>
                <a:latin typeface="Calibri"/>
                <a:cs typeface="Calibri"/>
              </a:rPr>
              <a:t>σε </a:t>
            </a:r>
            <a:r>
              <a:rPr sz="1250" spc="105" dirty="0">
                <a:solidFill>
                  <a:srgbClr val="FFFFFF"/>
                </a:solidFill>
                <a:latin typeface="Calibri"/>
                <a:cs typeface="Calibri"/>
              </a:rPr>
              <a:t>πάνω </a:t>
            </a:r>
            <a:r>
              <a:rPr sz="1250" spc="100" dirty="0">
                <a:solidFill>
                  <a:srgbClr val="FFFFFF"/>
                </a:solidFill>
                <a:latin typeface="Calibri"/>
                <a:cs typeface="Calibri"/>
              </a:rPr>
              <a:t>από </a:t>
            </a:r>
            <a:r>
              <a:rPr sz="1250" spc="85" dirty="0">
                <a:solidFill>
                  <a:srgbClr val="FFFFFF"/>
                </a:solidFill>
                <a:latin typeface="Calibri"/>
                <a:cs typeface="Calibri"/>
              </a:rPr>
              <a:t>το </a:t>
            </a:r>
            <a:r>
              <a:rPr sz="1250" spc="105" dirty="0">
                <a:solidFill>
                  <a:srgbClr val="FFFFFF"/>
                </a:solidFill>
                <a:latin typeface="Calibri"/>
                <a:cs typeface="Calibri"/>
              </a:rPr>
              <a:t>90% </a:t>
            </a:r>
            <a:r>
              <a:rPr sz="1250" spc="95" dirty="0">
                <a:solidFill>
                  <a:srgbClr val="FFFFFF"/>
                </a:solidFill>
                <a:latin typeface="Calibri"/>
                <a:cs typeface="Calibri"/>
              </a:rPr>
              <a:t>των </a:t>
            </a:r>
            <a:r>
              <a:rPr sz="1250" b="1" spc="95" dirty="0">
                <a:solidFill>
                  <a:srgbClr val="FFB800"/>
                </a:solidFill>
                <a:latin typeface="Calibri"/>
                <a:cs typeface="Calibri"/>
              </a:rPr>
              <a:t>συνδέσεων </a:t>
            </a:r>
            <a:r>
              <a:rPr sz="1250" b="1" spc="100" dirty="0">
                <a:solidFill>
                  <a:srgbClr val="FFB800"/>
                </a:solidFill>
                <a:latin typeface="Calibri"/>
                <a:cs typeface="Calibri"/>
              </a:rPr>
              <a:t> </a:t>
            </a:r>
            <a:r>
              <a:rPr sz="1250" b="1" spc="75" dirty="0">
                <a:solidFill>
                  <a:srgbClr val="FFB800"/>
                </a:solidFill>
                <a:latin typeface="Calibri"/>
                <a:cs typeface="Calibri"/>
              </a:rPr>
              <a:t>Ίντερνετ</a:t>
            </a:r>
            <a:r>
              <a:rPr sz="1250" b="1" spc="35" dirty="0">
                <a:solidFill>
                  <a:srgbClr val="FFB800"/>
                </a:solidFill>
                <a:latin typeface="Calibri"/>
                <a:cs typeface="Calibri"/>
              </a:rPr>
              <a:t> </a:t>
            </a:r>
            <a:r>
              <a:rPr sz="1250" b="1" spc="95" dirty="0">
                <a:solidFill>
                  <a:srgbClr val="FFB800"/>
                </a:solidFill>
                <a:latin typeface="Calibri"/>
                <a:cs typeface="Calibri"/>
              </a:rPr>
              <a:t>κατά</a:t>
            </a:r>
            <a:r>
              <a:rPr sz="1250" b="1" spc="35" dirty="0">
                <a:solidFill>
                  <a:srgbClr val="FFB800"/>
                </a:solidFill>
                <a:latin typeface="Calibri"/>
                <a:cs typeface="Calibri"/>
              </a:rPr>
              <a:t> </a:t>
            </a:r>
            <a:r>
              <a:rPr sz="1250" b="1" spc="85" dirty="0">
                <a:solidFill>
                  <a:srgbClr val="FFB800"/>
                </a:solidFill>
                <a:latin typeface="Calibri"/>
                <a:cs typeface="Calibri"/>
              </a:rPr>
              <a:t>τη</a:t>
            </a:r>
            <a:r>
              <a:rPr sz="1250" b="1" spc="35" dirty="0">
                <a:solidFill>
                  <a:srgbClr val="FFB800"/>
                </a:solidFill>
                <a:latin typeface="Calibri"/>
                <a:cs typeface="Calibri"/>
              </a:rPr>
              <a:t> </a:t>
            </a:r>
            <a:r>
              <a:rPr sz="1250" b="1" spc="85" dirty="0">
                <a:solidFill>
                  <a:srgbClr val="FFB800"/>
                </a:solidFill>
                <a:latin typeface="Calibri"/>
                <a:cs typeface="Calibri"/>
              </a:rPr>
              <a:t>διάρκεια</a:t>
            </a:r>
            <a:r>
              <a:rPr sz="1250" b="1" spc="40" dirty="0">
                <a:solidFill>
                  <a:srgbClr val="FFB800"/>
                </a:solidFill>
                <a:latin typeface="Calibri"/>
                <a:cs typeface="Calibri"/>
              </a:rPr>
              <a:t> </a:t>
            </a:r>
            <a:r>
              <a:rPr sz="1250" b="1" spc="80" dirty="0">
                <a:solidFill>
                  <a:srgbClr val="FFB800"/>
                </a:solidFill>
                <a:latin typeface="Calibri"/>
                <a:cs typeface="Calibri"/>
              </a:rPr>
              <a:t>της</a:t>
            </a:r>
            <a:r>
              <a:rPr sz="1250" b="1" spc="40" dirty="0">
                <a:solidFill>
                  <a:srgbClr val="FFB800"/>
                </a:solidFill>
                <a:latin typeface="Calibri"/>
                <a:cs typeface="Calibri"/>
              </a:rPr>
              <a:t> </a:t>
            </a:r>
            <a:r>
              <a:rPr sz="1250" spc="85" dirty="0">
                <a:solidFill>
                  <a:srgbClr val="FFFFFF"/>
                </a:solidFill>
                <a:latin typeface="Calibri"/>
                <a:cs typeface="Calibri"/>
              </a:rPr>
              <a:t>χειραψίας</a:t>
            </a:r>
            <a:r>
              <a:rPr sz="1250" spc="35" dirty="0">
                <a:solidFill>
                  <a:srgbClr val="FFFFFF"/>
                </a:solidFill>
                <a:latin typeface="Calibri"/>
                <a:cs typeface="Calibri"/>
              </a:rPr>
              <a:t> </a:t>
            </a:r>
            <a:r>
              <a:rPr sz="1250" spc="70" dirty="0">
                <a:solidFill>
                  <a:srgbClr val="FFFFFF"/>
                </a:solidFill>
                <a:latin typeface="Calibri"/>
                <a:cs typeface="Calibri"/>
              </a:rPr>
              <a:t>SSL</a:t>
            </a:r>
            <a:r>
              <a:rPr sz="1250" b="1" spc="70" dirty="0">
                <a:solidFill>
                  <a:srgbClr val="FFB800"/>
                </a:solidFill>
                <a:latin typeface="Calibri"/>
                <a:cs typeface="Calibri"/>
              </a:rPr>
              <a:t>,</a:t>
            </a:r>
            <a:r>
              <a:rPr sz="1250" b="1" spc="40" dirty="0">
                <a:solidFill>
                  <a:srgbClr val="FFB800"/>
                </a:solidFill>
                <a:latin typeface="Calibri"/>
                <a:cs typeface="Calibri"/>
              </a:rPr>
              <a:t> </a:t>
            </a:r>
            <a:r>
              <a:rPr sz="1250" b="1" spc="100" dirty="0">
                <a:solidFill>
                  <a:srgbClr val="FFB800"/>
                </a:solidFill>
                <a:latin typeface="Calibri"/>
                <a:cs typeface="Calibri"/>
              </a:rPr>
              <a:t>η</a:t>
            </a:r>
            <a:r>
              <a:rPr sz="1250" b="1" spc="35" dirty="0">
                <a:solidFill>
                  <a:srgbClr val="FFB800"/>
                </a:solidFill>
                <a:latin typeface="Calibri"/>
                <a:cs typeface="Calibri"/>
              </a:rPr>
              <a:t> </a:t>
            </a:r>
            <a:r>
              <a:rPr sz="1250" b="1" spc="90" dirty="0">
                <a:solidFill>
                  <a:srgbClr val="FFB800"/>
                </a:solidFill>
                <a:latin typeface="Calibri"/>
                <a:cs typeface="Calibri"/>
              </a:rPr>
              <a:t>οποία</a:t>
            </a:r>
            <a:r>
              <a:rPr sz="1250" b="1" spc="45" dirty="0">
                <a:solidFill>
                  <a:srgbClr val="FFB800"/>
                </a:solidFill>
                <a:latin typeface="Calibri"/>
                <a:cs typeface="Calibri"/>
              </a:rPr>
              <a:t> </a:t>
            </a:r>
            <a:r>
              <a:rPr sz="1250" spc="75" dirty="0">
                <a:solidFill>
                  <a:srgbClr val="FFFFFF"/>
                </a:solidFill>
                <a:latin typeface="Calibri"/>
                <a:cs typeface="Calibri"/>
              </a:rPr>
              <a:t>ξεκινά</a:t>
            </a:r>
            <a:r>
              <a:rPr sz="1250" spc="40" dirty="0">
                <a:solidFill>
                  <a:srgbClr val="FFFFFF"/>
                </a:solidFill>
                <a:latin typeface="Calibri"/>
                <a:cs typeface="Calibri"/>
              </a:rPr>
              <a:t> </a:t>
            </a:r>
            <a:r>
              <a:rPr sz="1250" spc="85" dirty="0">
                <a:solidFill>
                  <a:srgbClr val="FFFFFF"/>
                </a:solidFill>
                <a:latin typeface="Calibri"/>
                <a:cs typeface="Calibri"/>
              </a:rPr>
              <a:t>την </a:t>
            </a:r>
            <a:r>
              <a:rPr sz="1250" spc="-270" dirty="0">
                <a:solidFill>
                  <a:srgbClr val="FFFFFF"/>
                </a:solidFill>
                <a:latin typeface="Calibri"/>
                <a:cs typeface="Calibri"/>
              </a:rPr>
              <a:t> </a:t>
            </a:r>
            <a:r>
              <a:rPr sz="1250" spc="100" dirty="0">
                <a:solidFill>
                  <a:srgbClr val="FFFFFF"/>
                </a:solidFill>
                <a:latin typeface="Calibri"/>
                <a:cs typeface="Calibri"/>
              </a:rPr>
              <a:t>ασφαλή</a:t>
            </a:r>
            <a:r>
              <a:rPr sz="1250" spc="40" dirty="0">
                <a:solidFill>
                  <a:srgbClr val="FFFFFF"/>
                </a:solidFill>
                <a:latin typeface="Calibri"/>
                <a:cs typeface="Calibri"/>
              </a:rPr>
              <a:t> </a:t>
            </a:r>
            <a:r>
              <a:rPr sz="1250" spc="75" dirty="0">
                <a:solidFill>
                  <a:srgbClr val="FFFFFF"/>
                </a:solidFill>
                <a:latin typeface="Calibri"/>
                <a:cs typeface="Calibri"/>
              </a:rPr>
              <a:t>επικοινωνία.</a:t>
            </a:r>
            <a:endParaRPr sz="1250">
              <a:latin typeface="Calibri"/>
              <a:cs typeface="Calibri"/>
            </a:endParaRPr>
          </a:p>
          <a:p>
            <a:pPr lvl="1">
              <a:lnSpc>
                <a:spcPct val="100000"/>
              </a:lnSpc>
              <a:buClr>
                <a:srgbClr val="FFB800"/>
              </a:buClr>
              <a:buFont typeface="Calibri"/>
              <a:buChar char="◦"/>
            </a:pPr>
            <a:endParaRPr sz="1200">
              <a:latin typeface="Calibri"/>
              <a:cs typeface="Calibri"/>
            </a:endParaRPr>
          </a:p>
          <a:p>
            <a:pPr lvl="1">
              <a:lnSpc>
                <a:spcPct val="100000"/>
              </a:lnSpc>
              <a:spcBef>
                <a:spcPts val="40"/>
              </a:spcBef>
              <a:buClr>
                <a:srgbClr val="FFB800"/>
              </a:buClr>
              <a:buFont typeface="Calibri"/>
              <a:buChar char="◦"/>
            </a:pPr>
            <a:endParaRPr sz="1400">
              <a:latin typeface="Calibri"/>
              <a:cs typeface="Calibri"/>
            </a:endParaRPr>
          </a:p>
          <a:p>
            <a:pPr marL="1113155" marR="337185" lvl="1" indent="-228600">
              <a:lnSpc>
                <a:spcPts val="1340"/>
              </a:lnSpc>
              <a:buClr>
                <a:srgbClr val="FFB800"/>
              </a:buClr>
              <a:buSzPct val="128000"/>
              <a:buChar char="◦"/>
              <a:tabLst>
                <a:tab pos="1113155" algn="l"/>
                <a:tab pos="1113790" algn="l"/>
              </a:tabLst>
            </a:pPr>
            <a:r>
              <a:rPr sz="1250" spc="95" dirty="0">
                <a:solidFill>
                  <a:srgbClr val="FFFFFF"/>
                </a:solidFill>
                <a:latin typeface="Calibri"/>
                <a:cs typeface="Calibri"/>
              </a:rPr>
              <a:t>Αυτή </a:t>
            </a:r>
            <a:r>
              <a:rPr sz="1250" spc="100" dirty="0">
                <a:solidFill>
                  <a:srgbClr val="FFFFFF"/>
                </a:solidFill>
                <a:latin typeface="Calibri"/>
                <a:cs typeface="Calibri"/>
              </a:rPr>
              <a:t>η </a:t>
            </a:r>
            <a:r>
              <a:rPr sz="1250" spc="85" dirty="0">
                <a:solidFill>
                  <a:srgbClr val="FFFFFF"/>
                </a:solidFill>
                <a:latin typeface="Calibri"/>
                <a:cs typeface="Calibri"/>
              </a:rPr>
              <a:t>χειραψία </a:t>
            </a:r>
            <a:r>
              <a:rPr sz="1250" spc="70" dirty="0">
                <a:solidFill>
                  <a:srgbClr val="FFFFFF"/>
                </a:solidFill>
                <a:latin typeface="Calibri"/>
                <a:cs typeface="Calibri"/>
              </a:rPr>
              <a:t>είναι </a:t>
            </a:r>
            <a:r>
              <a:rPr sz="1250" spc="80" dirty="0">
                <a:solidFill>
                  <a:srgbClr val="FFFFFF"/>
                </a:solidFill>
                <a:latin typeface="Calibri"/>
                <a:cs typeface="Calibri"/>
              </a:rPr>
              <a:t>μια </a:t>
            </a:r>
            <a:r>
              <a:rPr sz="1250" spc="85" dirty="0">
                <a:solidFill>
                  <a:srgbClr val="FFFFFF"/>
                </a:solidFill>
                <a:latin typeface="Calibri"/>
                <a:cs typeface="Calibri"/>
              </a:rPr>
              <a:t>σημαντική </a:t>
            </a:r>
            <a:r>
              <a:rPr sz="1250" spc="80" dirty="0">
                <a:solidFill>
                  <a:srgbClr val="FFFFFF"/>
                </a:solidFill>
                <a:latin typeface="Calibri"/>
                <a:cs typeface="Calibri"/>
              </a:rPr>
              <a:t>στιγμή </a:t>
            </a:r>
            <a:r>
              <a:rPr sz="1250" spc="100" dirty="0">
                <a:solidFill>
                  <a:srgbClr val="FFFFFF"/>
                </a:solidFill>
                <a:latin typeface="Calibri"/>
                <a:cs typeface="Calibri"/>
              </a:rPr>
              <a:t>όπου </a:t>
            </a:r>
            <a:r>
              <a:rPr sz="1250" spc="85" dirty="0">
                <a:solidFill>
                  <a:srgbClr val="FFFFFF"/>
                </a:solidFill>
                <a:latin typeface="Calibri"/>
                <a:cs typeface="Calibri"/>
              </a:rPr>
              <a:t>ένας </a:t>
            </a:r>
            <a:r>
              <a:rPr sz="1250" spc="90" dirty="0">
                <a:solidFill>
                  <a:srgbClr val="FFFFFF"/>
                </a:solidFill>
                <a:latin typeface="Calibri"/>
                <a:cs typeface="Calibri"/>
              </a:rPr>
              <a:t> </a:t>
            </a:r>
            <a:r>
              <a:rPr sz="1250" b="1" spc="80" dirty="0">
                <a:solidFill>
                  <a:srgbClr val="FFB800"/>
                </a:solidFill>
                <a:latin typeface="Calibri"/>
                <a:cs typeface="Calibri"/>
              </a:rPr>
              <a:t>επιτιθέμενος </a:t>
            </a:r>
            <a:r>
              <a:rPr sz="1250" spc="100" dirty="0">
                <a:solidFill>
                  <a:srgbClr val="FFFFFF"/>
                </a:solidFill>
                <a:latin typeface="Calibri"/>
                <a:cs typeface="Calibri"/>
              </a:rPr>
              <a:t>θα </a:t>
            </a:r>
            <a:r>
              <a:rPr sz="1250" spc="95" dirty="0">
                <a:solidFill>
                  <a:srgbClr val="FFFFFF"/>
                </a:solidFill>
                <a:latin typeface="Calibri"/>
                <a:cs typeface="Calibri"/>
              </a:rPr>
              <a:t>μπορούσε </a:t>
            </a:r>
            <a:r>
              <a:rPr sz="1250" b="1" spc="100" dirty="0">
                <a:solidFill>
                  <a:srgbClr val="FFB800"/>
                </a:solidFill>
                <a:latin typeface="Calibri"/>
                <a:cs typeface="Calibri"/>
              </a:rPr>
              <a:t>να </a:t>
            </a:r>
            <a:r>
              <a:rPr sz="1250" b="1" spc="80" dirty="0">
                <a:solidFill>
                  <a:srgbClr val="FFB800"/>
                </a:solidFill>
                <a:latin typeface="Calibri"/>
                <a:cs typeface="Calibri"/>
              </a:rPr>
              <a:t>θέσει </a:t>
            </a:r>
            <a:r>
              <a:rPr sz="1250" b="1" spc="90" dirty="0">
                <a:solidFill>
                  <a:srgbClr val="FFB800"/>
                </a:solidFill>
                <a:latin typeface="Calibri"/>
                <a:cs typeface="Calibri"/>
              </a:rPr>
              <a:t>σε </a:t>
            </a:r>
            <a:r>
              <a:rPr sz="1250" b="1" spc="85" dirty="0">
                <a:solidFill>
                  <a:srgbClr val="FFB800"/>
                </a:solidFill>
                <a:latin typeface="Calibri"/>
                <a:cs typeface="Calibri"/>
              </a:rPr>
              <a:t>κίνδυνο </a:t>
            </a:r>
            <a:r>
              <a:rPr sz="1250" b="1" spc="90" dirty="0">
                <a:solidFill>
                  <a:srgbClr val="FFB800"/>
                </a:solidFill>
                <a:latin typeface="Calibri"/>
                <a:cs typeface="Calibri"/>
              </a:rPr>
              <a:t>ολόκληρη </a:t>
            </a:r>
            <a:r>
              <a:rPr sz="1250" spc="85" dirty="0">
                <a:solidFill>
                  <a:srgbClr val="FFFFFF"/>
                </a:solidFill>
                <a:latin typeface="Calibri"/>
                <a:cs typeface="Calibri"/>
              </a:rPr>
              <a:t>τη </a:t>
            </a:r>
            <a:r>
              <a:rPr sz="1250" spc="90" dirty="0">
                <a:solidFill>
                  <a:srgbClr val="FFFFFF"/>
                </a:solidFill>
                <a:latin typeface="Calibri"/>
                <a:cs typeface="Calibri"/>
              </a:rPr>
              <a:t> </a:t>
            </a:r>
            <a:r>
              <a:rPr sz="1250" b="1" spc="85" dirty="0">
                <a:solidFill>
                  <a:srgbClr val="FFB800"/>
                </a:solidFill>
                <a:latin typeface="Calibri"/>
                <a:cs typeface="Calibri"/>
              </a:rPr>
              <a:t>συνεδρία,</a:t>
            </a:r>
            <a:r>
              <a:rPr sz="1250" b="1" spc="30" dirty="0">
                <a:solidFill>
                  <a:srgbClr val="FFB800"/>
                </a:solidFill>
                <a:latin typeface="Calibri"/>
                <a:cs typeface="Calibri"/>
              </a:rPr>
              <a:t> </a:t>
            </a:r>
            <a:r>
              <a:rPr sz="1250" b="1" spc="85" dirty="0">
                <a:solidFill>
                  <a:srgbClr val="FFB800"/>
                </a:solidFill>
                <a:latin typeface="Calibri"/>
                <a:cs typeface="Calibri"/>
              </a:rPr>
              <a:t>εκθέτοντας</a:t>
            </a:r>
            <a:r>
              <a:rPr sz="1250" b="1" spc="35" dirty="0">
                <a:solidFill>
                  <a:srgbClr val="FFB800"/>
                </a:solidFill>
                <a:latin typeface="Calibri"/>
                <a:cs typeface="Calibri"/>
              </a:rPr>
              <a:t> </a:t>
            </a:r>
            <a:r>
              <a:rPr sz="1250" spc="85" dirty="0">
                <a:solidFill>
                  <a:srgbClr val="FFFFFF"/>
                </a:solidFill>
                <a:latin typeface="Calibri"/>
                <a:cs typeface="Calibri"/>
              </a:rPr>
              <a:t>δυνητικά</a:t>
            </a:r>
            <a:r>
              <a:rPr sz="1250" spc="35" dirty="0">
                <a:solidFill>
                  <a:srgbClr val="FFFFFF"/>
                </a:solidFill>
                <a:latin typeface="Calibri"/>
                <a:cs typeface="Calibri"/>
              </a:rPr>
              <a:t> </a:t>
            </a:r>
            <a:r>
              <a:rPr sz="1250" spc="85" dirty="0">
                <a:solidFill>
                  <a:srgbClr val="FFFFFF"/>
                </a:solidFill>
                <a:latin typeface="Calibri"/>
                <a:cs typeface="Calibri"/>
              </a:rPr>
              <a:t>ευαίσθητες</a:t>
            </a:r>
            <a:r>
              <a:rPr sz="1250" spc="35" dirty="0">
                <a:solidFill>
                  <a:srgbClr val="FFFFFF"/>
                </a:solidFill>
                <a:latin typeface="Calibri"/>
                <a:cs typeface="Calibri"/>
              </a:rPr>
              <a:t> </a:t>
            </a:r>
            <a:r>
              <a:rPr sz="1250" b="1" spc="90" dirty="0">
                <a:solidFill>
                  <a:srgbClr val="FFB800"/>
                </a:solidFill>
                <a:latin typeface="Calibri"/>
                <a:cs typeface="Calibri"/>
              </a:rPr>
              <a:t>πληροφορίες</a:t>
            </a:r>
            <a:r>
              <a:rPr sz="1250" b="1" spc="35" dirty="0">
                <a:solidFill>
                  <a:srgbClr val="FFB800"/>
                </a:solidFill>
                <a:latin typeface="Calibri"/>
                <a:cs typeface="Calibri"/>
              </a:rPr>
              <a:t> </a:t>
            </a:r>
            <a:r>
              <a:rPr sz="1250" spc="100" dirty="0">
                <a:solidFill>
                  <a:srgbClr val="FFFFFF"/>
                </a:solidFill>
                <a:latin typeface="Calibri"/>
                <a:cs typeface="Calibri"/>
              </a:rPr>
              <a:t>όπως </a:t>
            </a:r>
            <a:r>
              <a:rPr sz="1250" spc="-265" dirty="0">
                <a:solidFill>
                  <a:srgbClr val="FFFFFF"/>
                </a:solidFill>
                <a:latin typeface="Calibri"/>
                <a:cs typeface="Calibri"/>
              </a:rPr>
              <a:t> </a:t>
            </a:r>
            <a:r>
              <a:rPr sz="1250" b="1" spc="95" dirty="0">
                <a:solidFill>
                  <a:srgbClr val="FFB800"/>
                </a:solidFill>
                <a:latin typeface="Calibri"/>
                <a:cs typeface="Calibri"/>
              </a:rPr>
              <a:t>προσωπικά </a:t>
            </a:r>
            <a:r>
              <a:rPr sz="1250" b="1" spc="90" dirty="0">
                <a:solidFill>
                  <a:srgbClr val="FFB800"/>
                </a:solidFill>
                <a:latin typeface="Calibri"/>
                <a:cs typeface="Calibri"/>
              </a:rPr>
              <a:t>δεδομένα, </a:t>
            </a:r>
            <a:r>
              <a:rPr sz="1250" spc="80" dirty="0">
                <a:solidFill>
                  <a:srgbClr val="FFFFFF"/>
                </a:solidFill>
                <a:latin typeface="Calibri"/>
                <a:cs typeface="Calibri"/>
              </a:rPr>
              <a:t>οικονομικές </a:t>
            </a:r>
            <a:r>
              <a:rPr sz="1250" b="1" spc="95" dirty="0">
                <a:solidFill>
                  <a:srgbClr val="FFB800"/>
                </a:solidFill>
                <a:latin typeface="Calibri"/>
                <a:cs typeface="Calibri"/>
              </a:rPr>
              <a:t>καταγραφές </a:t>
            </a:r>
            <a:r>
              <a:rPr sz="1250" b="1" spc="80" dirty="0">
                <a:solidFill>
                  <a:srgbClr val="FFB800"/>
                </a:solidFill>
                <a:latin typeface="Calibri"/>
                <a:cs typeface="Calibri"/>
              </a:rPr>
              <a:t>και </a:t>
            </a:r>
            <a:r>
              <a:rPr sz="1250" b="1" spc="85" dirty="0">
                <a:solidFill>
                  <a:srgbClr val="FFB800"/>
                </a:solidFill>
                <a:latin typeface="Calibri"/>
                <a:cs typeface="Calibri"/>
              </a:rPr>
              <a:t> </a:t>
            </a:r>
            <a:r>
              <a:rPr sz="1250" spc="85" dirty="0">
                <a:solidFill>
                  <a:srgbClr val="FFFFFF"/>
                </a:solidFill>
                <a:latin typeface="Calibri"/>
                <a:cs typeface="Calibri"/>
              </a:rPr>
              <a:t>πνευματική</a:t>
            </a:r>
            <a:r>
              <a:rPr sz="1250" spc="35" dirty="0">
                <a:solidFill>
                  <a:srgbClr val="FFFFFF"/>
                </a:solidFill>
                <a:latin typeface="Calibri"/>
                <a:cs typeface="Calibri"/>
              </a:rPr>
              <a:t> </a:t>
            </a:r>
            <a:r>
              <a:rPr sz="1250" b="1" spc="75" dirty="0">
                <a:solidFill>
                  <a:srgbClr val="FFB800"/>
                </a:solidFill>
                <a:latin typeface="Calibri"/>
                <a:cs typeface="Calibri"/>
              </a:rPr>
              <a:t>ιδιοκτησία.</a:t>
            </a:r>
            <a:endParaRPr sz="1250">
              <a:latin typeface="Calibri"/>
              <a:cs typeface="Calibri"/>
            </a:endParaRPr>
          </a:p>
          <a:p>
            <a:pPr lvl="1">
              <a:lnSpc>
                <a:spcPct val="100000"/>
              </a:lnSpc>
              <a:buClr>
                <a:srgbClr val="FFB800"/>
              </a:buClr>
              <a:buFont typeface="Calibri"/>
              <a:buChar char="◦"/>
            </a:pPr>
            <a:endParaRPr sz="1200">
              <a:latin typeface="Calibri"/>
              <a:cs typeface="Calibri"/>
            </a:endParaRPr>
          </a:p>
          <a:p>
            <a:pPr lvl="1">
              <a:lnSpc>
                <a:spcPct val="100000"/>
              </a:lnSpc>
              <a:spcBef>
                <a:spcPts val="25"/>
              </a:spcBef>
              <a:buClr>
                <a:srgbClr val="FFB800"/>
              </a:buClr>
              <a:buFont typeface="Calibri"/>
              <a:buChar char="◦"/>
            </a:pPr>
            <a:endParaRPr sz="1450">
              <a:latin typeface="Calibri"/>
              <a:cs typeface="Calibri"/>
            </a:endParaRPr>
          </a:p>
          <a:p>
            <a:pPr marL="1113155" marR="5080" lvl="1" indent="-228600">
              <a:lnSpc>
                <a:spcPts val="1340"/>
              </a:lnSpc>
              <a:buClr>
                <a:srgbClr val="FFB800"/>
              </a:buClr>
              <a:buSzPct val="128000"/>
              <a:buChar char="◦"/>
              <a:tabLst>
                <a:tab pos="1113155" algn="l"/>
                <a:tab pos="1113790" algn="l"/>
              </a:tabLst>
            </a:pPr>
            <a:r>
              <a:rPr sz="1250" spc="105" dirty="0">
                <a:solidFill>
                  <a:srgbClr val="FFFFFF"/>
                </a:solidFill>
                <a:latin typeface="Calibri"/>
                <a:cs typeface="Calibri"/>
              </a:rPr>
              <a:t>Μια </a:t>
            </a:r>
            <a:r>
              <a:rPr sz="1250" spc="95" dirty="0">
                <a:solidFill>
                  <a:srgbClr val="FFFFFF"/>
                </a:solidFill>
                <a:latin typeface="Calibri"/>
                <a:cs typeface="Calibri"/>
              </a:rPr>
              <a:t>άλλη </a:t>
            </a:r>
            <a:r>
              <a:rPr sz="1250" spc="80" dirty="0">
                <a:solidFill>
                  <a:srgbClr val="FFFFFF"/>
                </a:solidFill>
                <a:latin typeface="Calibri"/>
                <a:cs typeface="Calibri"/>
              </a:rPr>
              <a:t>κρίσιμη λειτουργία </a:t>
            </a:r>
            <a:r>
              <a:rPr sz="1250" spc="90" dirty="0">
                <a:solidFill>
                  <a:srgbClr val="FFFFFF"/>
                </a:solidFill>
                <a:latin typeface="Calibri"/>
                <a:cs typeface="Calibri"/>
              </a:rPr>
              <a:t>του </a:t>
            </a:r>
            <a:r>
              <a:rPr sz="1250" spc="95" dirty="0">
                <a:solidFill>
                  <a:srgbClr val="FFFFFF"/>
                </a:solidFill>
                <a:latin typeface="Calibri"/>
                <a:cs typeface="Calibri"/>
              </a:rPr>
              <a:t>RSA </a:t>
            </a:r>
            <a:r>
              <a:rPr sz="1250" spc="70" dirty="0">
                <a:solidFill>
                  <a:srgbClr val="FFFFFF"/>
                </a:solidFill>
                <a:latin typeface="Calibri"/>
                <a:cs typeface="Calibri"/>
              </a:rPr>
              <a:t>είναι </a:t>
            </a:r>
            <a:r>
              <a:rPr sz="1250" spc="100" dirty="0">
                <a:solidFill>
                  <a:srgbClr val="FFFFFF"/>
                </a:solidFill>
                <a:latin typeface="Calibri"/>
                <a:cs typeface="Calibri"/>
              </a:rPr>
              <a:t>η </a:t>
            </a:r>
            <a:r>
              <a:rPr sz="1250" spc="85" dirty="0">
                <a:solidFill>
                  <a:srgbClr val="FFFFFF"/>
                </a:solidFill>
                <a:latin typeface="Calibri"/>
                <a:cs typeface="Calibri"/>
              </a:rPr>
              <a:t>δημιουργία </a:t>
            </a:r>
            <a:r>
              <a:rPr sz="1250" spc="90" dirty="0">
                <a:solidFill>
                  <a:srgbClr val="FFFFFF"/>
                </a:solidFill>
                <a:latin typeface="Calibri"/>
                <a:cs typeface="Calibri"/>
              </a:rPr>
              <a:t> κρυπτογραφικών </a:t>
            </a:r>
            <a:r>
              <a:rPr sz="1250" b="1" spc="100" dirty="0">
                <a:solidFill>
                  <a:srgbClr val="FFB800"/>
                </a:solidFill>
                <a:latin typeface="Calibri"/>
                <a:cs typeface="Calibri"/>
              </a:rPr>
              <a:t>ψηφιακών </a:t>
            </a:r>
            <a:r>
              <a:rPr sz="1250" b="1" spc="95" dirty="0">
                <a:solidFill>
                  <a:srgbClr val="FFB800"/>
                </a:solidFill>
                <a:latin typeface="Calibri"/>
                <a:cs typeface="Calibri"/>
              </a:rPr>
              <a:t>υπογραφών. </a:t>
            </a:r>
            <a:r>
              <a:rPr sz="1250" spc="85" dirty="0">
                <a:solidFill>
                  <a:srgbClr val="FFFFFF"/>
                </a:solidFill>
                <a:latin typeface="Calibri"/>
                <a:cs typeface="Calibri"/>
              </a:rPr>
              <a:t>Αυτές </a:t>
            </a:r>
            <a:r>
              <a:rPr sz="1250" spc="75" dirty="0">
                <a:solidFill>
                  <a:srgbClr val="FFFFFF"/>
                </a:solidFill>
                <a:latin typeface="Calibri"/>
                <a:cs typeface="Calibri"/>
              </a:rPr>
              <a:t>οι </a:t>
            </a:r>
            <a:r>
              <a:rPr sz="1250" spc="95" dirty="0">
                <a:solidFill>
                  <a:srgbClr val="FFFFFF"/>
                </a:solidFill>
                <a:latin typeface="Calibri"/>
                <a:cs typeface="Calibri"/>
              </a:rPr>
              <a:t>υπογραφές </a:t>
            </a:r>
            <a:r>
              <a:rPr sz="1250" spc="100" dirty="0">
                <a:solidFill>
                  <a:srgbClr val="FFFFFF"/>
                </a:solidFill>
                <a:latin typeface="Calibri"/>
                <a:cs typeface="Calibri"/>
              </a:rPr>
              <a:t> </a:t>
            </a:r>
            <a:r>
              <a:rPr sz="1250" spc="85" dirty="0">
                <a:solidFill>
                  <a:srgbClr val="FFFFFF"/>
                </a:solidFill>
                <a:latin typeface="Calibri"/>
                <a:cs typeface="Calibri"/>
              </a:rPr>
              <a:t>χρησιμοποιούνται</a:t>
            </a:r>
            <a:r>
              <a:rPr sz="1250" spc="95" dirty="0">
                <a:solidFill>
                  <a:srgbClr val="FFFFFF"/>
                </a:solidFill>
                <a:latin typeface="Calibri"/>
                <a:cs typeface="Calibri"/>
              </a:rPr>
              <a:t> </a:t>
            </a:r>
            <a:r>
              <a:rPr sz="1250" spc="75" dirty="0">
                <a:solidFill>
                  <a:srgbClr val="FFFFFF"/>
                </a:solidFill>
                <a:latin typeface="Calibri"/>
                <a:cs typeface="Calibri"/>
              </a:rPr>
              <a:t>για</a:t>
            </a:r>
            <a:r>
              <a:rPr sz="1250" spc="95" dirty="0">
                <a:solidFill>
                  <a:srgbClr val="FFFFFF"/>
                </a:solidFill>
                <a:latin typeface="Calibri"/>
                <a:cs typeface="Calibri"/>
              </a:rPr>
              <a:t> </a:t>
            </a:r>
            <a:r>
              <a:rPr sz="1250" spc="90" dirty="0">
                <a:solidFill>
                  <a:srgbClr val="FFFFFF"/>
                </a:solidFill>
                <a:latin typeface="Calibri"/>
                <a:cs typeface="Calibri"/>
              </a:rPr>
              <a:t>διάφορους</a:t>
            </a:r>
            <a:r>
              <a:rPr sz="1250" spc="100" dirty="0">
                <a:solidFill>
                  <a:srgbClr val="FFFFFF"/>
                </a:solidFill>
                <a:latin typeface="Calibri"/>
                <a:cs typeface="Calibri"/>
              </a:rPr>
              <a:t> </a:t>
            </a:r>
            <a:r>
              <a:rPr sz="1250" spc="85" dirty="0">
                <a:solidFill>
                  <a:srgbClr val="FFFFFF"/>
                </a:solidFill>
                <a:latin typeface="Calibri"/>
                <a:cs typeface="Calibri"/>
              </a:rPr>
              <a:t>σκοπούς,</a:t>
            </a:r>
            <a:r>
              <a:rPr sz="1250" spc="90" dirty="0">
                <a:solidFill>
                  <a:srgbClr val="FFFFFF"/>
                </a:solidFill>
                <a:latin typeface="Calibri"/>
                <a:cs typeface="Calibri"/>
              </a:rPr>
              <a:t> </a:t>
            </a:r>
            <a:r>
              <a:rPr sz="1250" spc="100" dirty="0">
                <a:solidFill>
                  <a:srgbClr val="FFFFFF"/>
                </a:solidFill>
                <a:latin typeface="Calibri"/>
                <a:cs typeface="Calibri"/>
              </a:rPr>
              <a:t>όπως</a:t>
            </a:r>
            <a:r>
              <a:rPr sz="1250" spc="95" dirty="0">
                <a:solidFill>
                  <a:srgbClr val="FFFFFF"/>
                </a:solidFill>
                <a:latin typeface="Calibri"/>
                <a:cs typeface="Calibri"/>
              </a:rPr>
              <a:t> </a:t>
            </a:r>
            <a:r>
              <a:rPr sz="1250" b="1" spc="100" dirty="0">
                <a:solidFill>
                  <a:srgbClr val="FFB800"/>
                </a:solidFill>
                <a:latin typeface="Calibri"/>
                <a:cs typeface="Calibri"/>
              </a:rPr>
              <a:t>η</a:t>
            </a:r>
            <a:r>
              <a:rPr sz="1250" b="1" spc="95" dirty="0">
                <a:solidFill>
                  <a:srgbClr val="FFB800"/>
                </a:solidFill>
                <a:latin typeface="Calibri"/>
                <a:cs typeface="Calibri"/>
              </a:rPr>
              <a:t> επαλήθευση </a:t>
            </a:r>
            <a:r>
              <a:rPr sz="1250" b="1" spc="100" dirty="0">
                <a:solidFill>
                  <a:srgbClr val="FFB800"/>
                </a:solidFill>
                <a:latin typeface="Calibri"/>
                <a:cs typeface="Calibri"/>
              </a:rPr>
              <a:t> </a:t>
            </a:r>
            <a:r>
              <a:rPr sz="1250" b="1" spc="95" dirty="0">
                <a:solidFill>
                  <a:srgbClr val="FFB800"/>
                </a:solidFill>
                <a:latin typeface="Calibri"/>
                <a:cs typeface="Calibri"/>
              </a:rPr>
              <a:t>των </a:t>
            </a:r>
            <a:r>
              <a:rPr sz="1250" b="1" spc="85" dirty="0">
                <a:solidFill>
                  <a:srgbClr val="FFB800"/>
                </a:solidFill>
                <a:latin typeface="Calibri"/>
                <a:cs typeface="Calibri"/>
              </a:rPr>
              <a:t>ηλεκτρονικών ταχυδρομείων, </a:t>
            </a:r>
            <a:r>
              <a:rPr sz="1250" spc="95" dirty="0">
                <a:solidFill>
                  <a:srgbClr val="FFFFFF"/>
                </a:solidFill>
                <a:latin typeface="Calibri"/>
                <a:cs typeface="Calibri"/>
              </a:rPr>
              <a:t>εγγράφων </a:t>
            </a:r>
            <a:r>
              <a:rPr sz="1250" b="1" spc="80" dirty="0">
                <a:solidFill>
                  <a:srgbClr val="FFB800"/>
                </a:solidFill>
                <a:latin typeface="Calibri"/>
                <a:cs typeface="Calibri"/>
              </a:rPr>
              <a:t>και </a:t>
            </a:r>
            <a:r>
              <a:rPr sz="1250" b="1" spc="95" dirty="0">
                <a:solidFill>
                  <a:srgbClr val="FFB800"/>
                </a:solidFill>
                <a:latin typeface="Calibri"/>
                <a:cs typeface="Calibri"/>
              </a:rPr>
              <a:t>ενημερώσεων </a:t>
            </a:r>
            <a:r>
              <a:rPr sz="1250" b="1" spc="100" dirty="0">
                <a:solidFill>
                  <a:srgbClr val="FFB800"/>
                </a:solidFill>
                <a:latin typeface="Calibri"/>
                <a:cs typeface="Calibri"/>
              </a:rPr>
              <a:t> </a:t>
            </a:r>
            <a:r>
              <a:rPr sz="1250" spc="80" dirty="0">
                <a:solidFill>
                  <a:srgbClr val="FFFFFF"/>
                </a:solidFill>
                <a:latin typeface="Calibri"/>
                <a:cs typeface="Calibri"/>
              </a:rPr>
              <a:t>λογισμικού</a:t>
            </a:r>
            <a:r>
              <a:rPr sz="1250" b="1" spc="80" dirty="0">
                <a:solidFill>
                  <a:srgbClr val="FFB800"/>
                </a:solidFill>
                <a:latin typeface="Calibri"/>
                <a:cs typeface="Calibri"/>
              </a:rPr>
              <a:t>. </a:t>
            </a:r>
            <a:r>
              <a:rPr sz="1250" spc="95" dirty="0">
                <a:solidFill>
                  <a:srgbClr val="FFFFFF"/>
                </a:solidFill>
                <a:latin typeface="Calibri"/>
                <a:cs typeface="Calibri"/>
              </a:rPr>
              <a:t>Όταν </a:t>
            </a:r>
            <a:r>
              <a:rPr sz="1250" spc="90" dirty="0">
                <a:solidFill>
                  <a:srgbClr val="FFFFFF"/>
                </a:solidFill>
                <a:latin typeface="Calibri"/>
                <a:cs typeface="Calibri"/>
              </a:rPr>
              <a:t>ένα </a:t>
            </a:r>
            <a:r>
              <a:rPr sz="1250" b="1" spc="85" dirty="0">
                <a:solidFill>
                  <a:srgbClr val="FFB800"/>
                </a:solidFill>
                <a:latin typeface="Calibri"/>
                <a:cs typeface="Calibri"/>
              </a:rPr>
              <a:t>αρχείο </a:t>
            </a:r>
            <a:r>
              <a:rPr sz="1250" spc="100" dirty="0">
                <a:solidFill>
                  <a:srgbClr val="FFFFFF"/>
                </a:solidFill>
                <a:latin typeface="Calibri"/>
                <a:cs typeface="Calibri"/>
              </a:rPr>
              <a:t>ή </a:t>
            </a:r>
            <a:r>
              <a:rPr sz="1250" b="1" spc="85" dirty="0">
                <a:solidFill>
                  <a:srgbClr val="FFB800"/>
                </a:solidFill>
                <a:latin typeface="Calibri"/>
                <a:cs typeface="Calibri"/>
              </a:rPr>
              <a:t>προγραμματίζετε </a:t>
            </a:r>
            <a:r>
              <a:rPr sz="1250" b="1" spc="80" dirty="0">
                <a:solidFill>
                  <a:srgbClr val="FFB800"/>
                </a:solidFill>
                <a:latin typeface="Calibri"/>
                <a:cs typeface="Calibri"/>
              </a:rPr>
              <a:t>ψηφιοποιείται, </a:t>
            </a:r>
            <a:r>
              <a:rPr sz="1250" b="1" spc="85" dirty="0">
                <a:solidFill>
                  <a:srgbClr val="FFB800"/>
                </a:solidFill>
                <a:latin typeface="Calibri"/>
                <a:cs typeface="Calibri"/>
              </a:rPr>
              <a:t> </a:t>
            </a:r>
            <a:r>
              <a:rPr sz="1250" spc="70" dirty="0">
                <a:solidFill>
                  <a:srgbClr val="FFFFFF"/>
                </a:solidFill>
                <a:latin typeface="Calibri"/>
                <a:cs typeface="Calibri"/>
              </a:rPr>
              <a:t>είναι </a:t>
            </a:r>
            <a:r>
              <a:rPr sz="1250" spc="80" dirty="0">
                <a:solidFill>
                  <a:srgbClr val="FFFFFF"/>
                </a:solidFill>
                <a:latin typeface="Calibri"/>
                <a:cs typeface="Calibri"/>
              </a:rPr>
              <a:t>αξιόπιστο </a:t>
            </a:r>
            <a:r>
              <a:rPr sz="1250" spc="100" dirty="0">
                <a:solidFill>
                  <a:srgbClr val="FFFFFF"/>
                </a:solidFill>
                <a:latin typeface="Calibri"/>
                <a:cs typeface="Calibri"/>
              </a:rPr>
              <a:t>από </a:t>
            </a:r>
            <a:r>
              <a:rPr sz="1250" b="1" spc="85" dirty="0">
                <a:solidFill>
                  <a:srgbClr val="FFB800"/>
                </a:solidFill>
                <a:latin typeface="Calibri"/>
                <a:cs typeface="Calibri"/>
              </a:rPr>
              <a:t>υπολογιστές </a:t>
            </a:r>
            <a:r>
              <a:rPr sz="1250" b="1" spc="80" dirty="0">
                <a:solidFill>
                  <a:srgbClr val="FFB800"/>
                </a:solidFill>
                <a:latin typeface="Calibri"/>
                <a:cs typeface="Calibri"/>
              </a:rPr>
              <a:t>και </a:t>
            </a:r>
            <a:r>
              <a:rPr sz="1250" b="1" spc="75" dirty="0">
                <a:solidFill>
                  <a:srgbClr val="FFB800"/>
                </a:solidFill>
                <a:latin typeface="Calibri"/>
                <a:cs typeface="Calibri"/>
              </a:rPr>
              <a:t>κινητές </a:t>
            </a:r>
            <a:r>
              <a:rPr sz="1250" spc="85" dirty="0">
                <a:solidFill>
                  <a:srgbClr val="FFFFFF"/>
                </a:solidFill>
                <a:latin typeface="Calibri"/>
                <a:cs typeface="Calibri"/>
              </a:rPr>
              <a:t>συσκευές. </a:t>
            </a:r>
            <a:r>
              <a:rPr sz="1250" spc="114" dirty="0">
                <a:solidFill>
                  <a:srgbClr val="FFFFFF"/>
                </a:solidFill>
                <a:latin typeface="Calibri"/>
                <a:cs typeface="Calibri"/>
              </a:rPr>
              <a:t>Η </a:t>
            </a:r>
            <a:r>
              <a:rPr sz="1250" spc="85" dirty="0">
                <a:solidFill>
                  <a:srgbClr val="FFFFFF"/>
                </a:solidFill>
                <a:latin typeface="Calibri"/>
                <a:cs typeface="Calibri"/>
              </a:rPr>
              <a:t>αποτυχία </a:t>
            </a:r>
            <a:r>
              <a:rPr sz="1250" spc="-270" dirty="0">
                <a:solidFill>
                  <a:srgbClr val="FFFFFF"/>
                </a:solidFill>
                <a:latin typeface="Calibri"/>
                <a:cs typeface="Calibri"/>
              </a:rPr>
              <a:t> </a:t>
            </a:r>
            <a:r>
              <a:rPr sz="1250" spc="90" dirty="0">
                <a:solidFill>
                  <a:srgbClr val="FFFFFF"/>
                </a:solidFill>
                <a:latin typeface="Calibri"/>
                <a:cs typeface="Calibri"/>
              </a:rPr>
              <a:t>σε</a:t>
            </a:r>
            <a:r>
              <a:rPr sz="1250" spc="40" dirty="0">
                <a:solidFill>
                  <a:srgbClr val="FFFFFF"/>
                </a:solidFill>
                <a:latin typeface="Calibri"/>
                <a:cs typeface="Calibri"/>
              </a:rPr>
              <a:t> </a:t>
            </a:r>
            <a:r>
              <a:rPr sz="1250" spc="90" dirty="0">
                <a:solidFill>
                  <a:srgbClr val="FFFFFF"/>
                </a:solidFill>
                <a:latin typeface="Calibri"/>
                <a:cs typeface="Calibri"/>
              </a:rPr>
              <a:t>αυτό</a:t>
            </a:r>
            <a:r>
              <a:rPr sz="1250" spc="50" dirty="0">
                <a:solidFill>
                  <a:srgbClr val="FFFFFF"/>
                </a:solidFill>
                <a:latin typeface="Calibri"/>
                <a:cs typeface="Calibri"/>
              </a:rPr>
              <a:t> </a:t>
            </a:r>
            <a:r>
              <a:rPr sz="1250" spc="85" dirty="0">
                <a:solidFill>
                  <a:srgbClr val="FFFFFF"/>
                </a:solidFill>
                <a:latin typeface="Calibri"/>
                <a:cs typeface="Calibri"/>
              </a:rPr>
              <a:t>το</a:t>
            </a:r>
            <a:r>
              <a:rPr sz="1250" spc="45" dirty="0">
                <a:solidFill>
                  <a:srgbClr val="FFFFFF"/>
                </a:solidFill>
                <a:latin typeface="Calibri"/>
                <a:cs typeface="Calibri"/>
              </a:rPr>
              <a:t> </a:t>
            </a:r>
            <a:r>
              <a:rPr sz="1250" spc="85" dirty="0">
                <a:solidFill>
                  <a:srgbClr val="FFFFFF"/>
                </a:solidFill>
                <a:latin typeface="Calibri"/>
                <a:cs typeface="Calibri"/>
              </a:rPr>
              <a:t>σημείο</a:t>
            </a:r>
            <a:r>
              <a:rPr sz="1250" spc="55" dirty="0">
                <a:solidFill>
                  <a:srgbClr val="FFFFFF"/>
                </a:solidFill>
                <a:latin typeface="Calibri"/>
                <a:cs typeface="Calibri"/>
              </a:rPr>
              <a:t> </a:t>
            </a:r>
            <a:r>
              <a:rPr sz="1250" spc="100" dirty="0">
                <a:solidFill>
                  <a:srgbClr val="FFFFFF"/>
                </a:solidFill>
                <a:latin typeface="Calibri"/>
                <a:cs typeface="Calibri"/>
              </a:rPr>
              <a:t>θα</a:t>
            </a:r>
            <a:r>
              <a:rPr sz="1250" spc="45" dirty="0">
                <a:solidFill>
                  <a:srgbClr val="FFFFFF"/>
                </a:solidFill>
                <a:latin typeface="Calibri"/>
                <a:cs typeface="Calibri"/>
              </a:rPr>
              <a:t> </a:t>
            </a:r>
            <a:r>
              <a:rPr sz="1250" spc="95" dirty="0">
                <a:solidFill>
                  <a:srgbClr val="FFFFFF"/>
                </a:solidFill>
                <a:latin typeface="Calibri"/>
                <a:cs typeface="Calibri"/>
              </a:rPr>
              <a:t>μπορούσε</a:t>
            </a:r>
            <a:r>
              <a:rPr sz="1250" spc="45" dirty="0">
                <a:solidFill>
                  <a:srgbClr val="FFFFFF"/>
                </a:solidFill>
                <a:latin typeface="Calibri"/>
                <a:cs typeface="Calibri"/>
              </a:rPr>
              <a:t> </a:t>
            </a:r>
            <a:r>
              <a:rPr sz="1250" spc="90" dirty="0">
                <a:solidFill>
                  <a:srgbClr val="FFFFFF"/>
                </a:solidFill>
                <a:latin typeface="Calibri"/>
                <a:cs typeface="Calibri"/>
              </a:rPr>
              <a:t>να</a:t>
            </a:r>
            <a:r>
              <a:rPr sz="1250" spc="45" dirty="0">
                <a:solidFill>
                  <a:srgbClr val="FFFFFF"/>
                </a:solidFill>
                <a:latin typeface="Calibri"/>
                <a:cs typeface="Calibri"/>
              </a:rPr>
              <a:t> </a:t>
            </a:r>
            <a:r>
              <a:rPr sz="1250" spc="85" dirty="0">
                <a:solidFill>
                  <a:srgbClr val="FFFFFF"/>
                </a:solidFill>
                <a:latin typeface="Calibri"/>
                <a:cs typeface="Calibri"/>
              </a:rPr>
              <a:t>οδηγήσει</a:t>
            </a:r>
            <a:r>
              <a:rPr sz="1250" spc="55" dirty="0">
                <a:solidFill>
                  <a:srgbClr val="FFFFFF"/>
                </a:solidFill>
                <a:latin typeface="Calibri"/>
                <a:cs typeface="Calibri"/>
              </a:rPr>
              <a:t> </a:t>
            </a:r>
            <a:r>
              <a:rPr sz="1250" spc="90" dirty="0">
                <a:solidFill>
                  <a:srgbClr val="FFFFFF"/>
                </a:solidFill>
                <a:latin typeface="Calibri"/>
                <a:cs typeface="Calibri"/>
              </a:rPr>
              <a:t>σε</a:t>
            </a:r>
            <a:r>
              <a:rPr sz="1250" spc="40" dirty="0">
                <a:solidFill>
                  <a:srgbClr val="FFFFFF"/>
                </a:solidFill>
                <a:latin typeface="Calibri"/>
                <a:cs typeface="Calibri"/>
              </a:rPr>
              <a:t> </a:t>
            </a:r>
            <a:r>
              <a:rPr sz="1250" spc="90" dirty="0">
                <a:solidFill>
                  <a:srgbClr val="FFFFFF"/>
                </a:solidFill>
                <a:latin typeface="Calibri"/>
                <a:cs typeface="Calibri"/>
              </a:rPr>
              <a:t>σοβαρές</a:t>
            </a:r>
            <a:r>
              <a:rPr sz="1250" spc="45" dirty="0">
                <a:solidFill>
                  <a:srgbClr val="FFFFFF"/>
                </a:solidFill>
                <a:latin typeface="Calibri"/>
                <a:cs typeface="Calibri"/>
              </a:rPr>
              <a:t> </a:t>
            </a:r>
            <a:r>
              <a:rPr sz="1250" spc="75" dirty="0">
                <a:solidFill>
                  <a:srgbClr val="FFFFFF"/>
                </a:solidFill>
                <a:latin typeface="Calibri"/>
                <a:cs typeface="Calibri"/>
              </a:rPr>
              <a:t>συνέπειες.</a:t>
            </a:r>
            <a:endParaRPr sz="1250">
              <a:latin typeface="Calibri"/>
              <a:cs typeface="Calibri"/>
            </a:endParaRPr>
          </a:p>
        </p:txBody>
      </p:sp>
      <p:sp>
        <p:nvSpPr>
          <p:cNvPr id="10" name="object 10"/>
          <p:cNvSpPr txBox="1"/>
          <p:nvPr/>
        </p:nvSpPr>
        <p:spPr>
          <a:xfrm>
            <a:off x="240029" y="6106159"/>
            <a:ext cx="2849880" cy="116839"/>
          </a:xfrm>
          <a:prstGeom prst="rect">
            <a:avLst/>
          </a:prstGeom>
        </p:spPr>
        <p:txBody>
          <a:bodyPr vert="horz" wrap="square" lIns="0" tIns="12700" rIns="0" bIns="0" rtlCol="0">
            <a:spAutoFit/>
          </a:bodyPr>
          <a:lstStyle/>
          <a:p>
            <a:pPr marL="12700">
              <a:lnSpc>
                <a:spcPct val="100000"/>
              </a:lnSpc>
              <a:spcBef>
                <a:spcPts val="100"/>
              </a:spcBef>
            </a:pPr>
            <a:r>
              <a:rPr sz="600" u="sng" spc="45" dirty="0">
                <a:solidFill>
                  <a:srgbClr val="FFFFFF"/>
                </a:solidFill>
                <a:uFill>
                  <a:solidFill>
                    <a:srgbClr val="FFFFFF"/>
                  </a:solidFill>
                </a:uFill>
                <a:latin typeface="Calibri"/>
                <a:cs typeface="Calibri"/>
                <a:hlinkClick r:id="rId3"/>
              </a:rPr>
              <a:t>RSA</a:t>
            </a:r>
            <a:r>
              <a:rPr sz="600" u="sng" spc="15" dirty="0">
                <a:solidFill>
                  <a:srgbClr val="FFFFFF"/>
                </a:solidFill>
                <a:uFill>
                  <a:solidFill>
                    <a:srgbClr val="FFFFFF"/>
                  </a:solidFill>
                </a:uFill>
                <a:latin typeface="Calibri"/>
                <a:cs typeface="Calibri"/>
                <a:hlinkClick r:id="rId3"/>
              </a:rPr>
              <a:t> </a:t>
            </a:r>
            <a:r>
              <a:rPr sz="600" u="sng" spc="25" dirty="0">
                <a:solidFill>
                  <a:srgbClr val="FFFFFF"/>
                </a:solidFill>
                <a:uFill>
                  <a:solidFill>
                    <a:srgbClr val="FFFFFF"/>
                  </a:solidFill>
                </a:uFill>
                <a:latin typeface="Calibri"/>
                <a:cs typeface="Calibri"/>
                <a:hlinkClick r:id="rId3"/>
              </a:rPr>
              <a:t>Is</a:t>
            </a:r>
            <a:r>
              <a:rPr sz="600" u="sng" spc="20"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hlinkClick r:id="rId3"/>
              </a:rPr>
              <a:t>Dead</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Haven't</a:t>
            </a:r>
            <a:r>
              <a:rPr sz="600" u="sng" spc="20"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Accepted</a:t>
            </a:r>
            <a:r>
              <a:rPr sz="600" u="sng" spc="20" dirty="0">
                <a:solidFill>
                  <a:srgbClr val="FFFFFF"/>
                </a:solidFill>
                <a:uFill>
                  <a:solidFill>
                    <a:srgbClr val="FFFFFF"/>
                  </a:solidFill>
                </a:uFill>
                <a:latin typeface="Calibri"/>
                <a:cs typeface="Calibri"/>
                <a:hlinkClick r:id="rId3"/>
              </a:rPr>
              <a:t> It </a:t>
            </a:r>
            <a:r>
              <a:rPr sz="600" u="sng" spc="35" dirty="0">
                <a:solidFill>
                  <a:srgbClr val="FFFFFF"/>
                </a:solidFill>
                <a:uFill>
                  <a:solidFill>
                    <a:srgbClr val="FFFFFF"/>
                  </a:solidFill>
                </a:uFill>
                <a:latin typeface="Calibri"/>
                <a:cs typeface="Calibri"/>
                <a:hlinkClick r:id="rId3"/>
              </a:rPr>
              <a:t>Yet</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forbes.com),</a:t>
            </a:r>
            <a:r>
              <a:rPr sz="600" u="sng" spc="25"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hlinkClick r:id="rId3"/>
              </a:rPr>
              <a:t>πρόσβ</a:t>
            </a:r>
            <a:r>
              <a:rPr sz="600" u="sng" spc="45" dirty="0">
                <a:solidFill>
                  <a:srgbClr val="FFFFFF"/>
                </a:solidFill>
                <a:uFill>
                  <a:solidFill>
                    <a:srgbClr val="FFFFFF"/>
                  </a:solidFill>
                </a:uFill>
                <a:latin typeface="Calibri"/>
                <a:cs typeface="Calibri"/>
              </a:rPr>
              <a:t>αση</a:t>
            </a:r>
            <a:r>
              <a:rPr sz="600" u="sng" spc="30" dirty="0">
                <a:solidFill>
                  <a:srgbClr val="FFFFFF"/>
                </a:solidFill>
                <a:uFill>
                  <a:solidFill>
                    <a:srgbClr val="FFFFFF"/>
                  </a:solidFill>
                </a:uFill>
                <a:latin typeface="Calibri"/>
                <a:cs typeface="Calibri"/>
              </a:rPr>
              <a:t> </a:t>
            </a:r>
            <a:r>
              <a:rPr sz="600" u="sng" spc="35" dirty="0">
                <a:solidFill>
                  <a:srgbClr val="FFFFFF"/>
                </a:solidFill>
                <a:uFill>
                  <a:solidFill>
                    <a:srgbClr val="FFFFFF"/>
                  </a:solidFill>
                </a:uFill>
                <a:latin typeface="Calibri"/>
                <a:cs typeface="Calibri"/>
              </a:rPr>
              <a:t>στις</a:t>
            </a:r>
            <a:r>
              <a:rPr sz="600" spc="25" dirty="0">
                <a:solidFill>
                  <a:srgbClr val="FFFFFF"/>
                </a:solidFill>
                <a:latin typeface="Calibri"/>
                <a:cs typeface="Calibri"/>
              </a:rPr>
              <a:t> </a:t>
            </a:r>
            <a:r>
              <a:rPr sz="600" spc="40" dirty="0">
                <a:solidFill>
                  <a:srgbClr val="FFFFFF"/>
                </a:solidFill>
                <a:latin typeface="Calibri"/>
                <a:cs typeface="Calibri"/>
              </a:rPr>
              <a:t>Φεβρουαρίου</a:t>
            </a:r>
            <a:endParaRPr sz="600">
              <a:latin typeface="Calibri"/>
              <a:cs typeface="Calibri"/>
            </a:endParaRPr>
          </a:p>
        </p:txBody>
      </p:sp>
      <p:pic>
        <p:nvPicPr>
          <p:cNvPr id="11" name="object 11"/>
          <p:cNvPicPr/>
          <p:nvPr/>
        </p:nvPicPr>
        <p:blipFill>
          <a:blip r:embed="rId4" cstate="print"/>
          <a:stretch>
            <a:fillRect/>
          </a:stretch>
        </p:blipFill>
        <p:spPr>
          <a:xfrm>
            <a:off x="7549832" y="5677217"/>
            <a:ext cx="3293427" cy="611187"/>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5678170" y="2900362"/>
            <a:ext cx="3559175" cy="459740"/>
          </a:xfrm>
          <a:prstGeom prst="rect">
            <a:avLst/>
          </a:prstGeom>
        </p:spPr>
        <p:txBody>
          <a:bodyPr vert="horz" wrap="square" lIns="0" tIns="12700" rIns="0" bIns="0" rtlCol="0">
            <a:spAutoFit/>
          </a:bodyPr>
          <a:lstStyle/>
          <a:p>
            <a:pPr marL="12700">
              <a:lnSpc>
                <a:spcPct val="100000"/>
              </a:lnSpc>
              <a:spcBef>
                <a:spcPts val="100"/>
              </a:spcBef>
            </a:pPr>
            <a:r>
              <a:rPr sz="2850" b="1" spc="220" dirty="0">
                <a:latin typeface="Times New Roman"/>
                <a:cs typeface="Times New Roman"/>
              </a:rPr>
              <a:t>Ψηφιακή</a:t>
            </a:r>
            <a:r>
              <a:rPr sz="2850" b="1" spc="150" dirty="0">
                <a:latin typeface="Times New Roman"/>
                <a:cs typeface="Times New Roman"/>
              </a:rPr>
              <a:t> </a:t>
            </a:r>
            <a:r>
              <a:rPr sz="2850" b="1" spc="210" dirty="0">
                <a:latin typeface="Times New Roman"/>
                <a:cs typeface="Times New Roman"/>
              </a:rPr>
              <a:t>υπογραφή</a:t>
            </a:r>
            <a:endParaRPr sz="2850">
              <a:latin typeface="Times New Roman"/>
              <a:cs typeface="Times New Roman"/>
            </a:endParaRPr>
          </a:p>
        </p:txBody>
      </p:sp>
      <p:pic>
        <p:nvPicPr>
          <p:cNvPr id="8" name="object 8"/>
          <p:cNvPicPr/>
          <p:nvPr/>
        </p:nvPicPr>
        <p:blipFill>
          <a:blip r:embed="rId2" cstate="print"/>
          <a:stretch>
            <a:fillRect/>
          </a:stretch>
        </p:blipFill>
        <p:spPr>
          <a:xfrm>
            <a:off x="7549832" y="6019800"/>
            <a:ext cx="3246120" cy="602297"/>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a:spLocks noGrp="1"/>
          </p:cNvSpPr>
          <p:nvPr>
            <p:ph type="title"/>
          </p:nvPr>
        </p:nvSpPr>
        <p:spPr>
          <a:xfrm>
            <a:off x="1037272" y="402590"/>
            <a:ext cx="3336925" cy="459740"/>
          </a:xfrm>
          <a:prstGeom prst="rect">
            <a:avLst/>
          </a:prstGeom>
        </p:spPr>
        <p:txBody>
          <a:bodyPr vert="horz" wrap="square" lIns="0" tIns="12700" rIns="0" bIns="0" rtlCol="0">
            <a:spAutoFit/>
          </a:bodyPr>
          <a:lstStyle/>
          <a:p>
            <a:pPr marL="12700">
              <a:lnSpc>
                <a:spcPct val="100000"/>
              </a:lnSpc>
              <a:spcBef>
                <a:spcPts val="100"/>
              </a:spcBef>
            </a:pPr>
            <a:r>
              <a:rPr sz="2850" spc="210" dirty="0">
                <a:solidFill>
                  <a:srgbClr val="000000"/>
                </a:solidFill>
              </a:rPr>
              <a:t>Ψηφιακή</a:t>
            </a:r>
            <a:r>
              <a:rPr sz="2850" spc="145" dirty="0">
                <a:solidFill>
                  <a:srgbClr val="000000"/>
                </a:solidFill>
              </a:rPr>
              <a:t> </a:t>
            </a:r>
            <a:r>
              <a:rPr sz="2850" spc="200" dirty="0">
                <a:solidFill>
                  <a:srgbClr val="000000"/>
                </a:solidFill>
              </a:rPr>
              <a:t>υπογραφή</a:t>
            </a:r>
            <a:endParaRPr sz="2850"/>
          </a:p>
        </p:txBody>
      </p:sp>
      <p:sp>
        <p:nvSpPr>
          <p:cNvPr id="16" name="object 16"/>
          <p:cNvSpPr txBox="1"/>
          <p:nvPr/>
        </p:nvSpPr>
        <p:spPr>
          <a:xfrm>
            <a:off x="259715" y="6643369"/>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8" name="object 8"/>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9" name="object 9"/>
          <p:cNvSpPr txBox="1"/>
          <p:nvPr/>
        </p:nvSpPr>
        <p:spPr>
          <a:xfrm>
            <a:off x="283845" y="1503679"/>
            <a:ext cx="6650355" cy="546560"/>
          </a:xfrm>
          <a:prstGeom prst="rect">
            <a:avLst/>
          </a:prstGeom>
        </p:spPr>
        <p:txBody>
          <a:bodyPr vert="horz" wrap="square" lIns="0" tIns="12700" rIns="0" bIns="0" rtlCol="0">
            <a:spAutoFit/>
          </a:bodyPr>
          <a:lstStyle/>
          <a:p>
            <a:pPr marL="104139" marR="5080" indent="-91440">
              <a:lnSpc>
                <a:spcPct val="129000"/>
              </a:lnSpc>
              <a:spcBef>
                <a:spcPts val="100"/>
              </a:spcBef>
              <a:buClr>
                <a:srgbClr val="FFB800"/>
              </a:buClr>
              <a:buSzPct val="120000"/>
              <a:buFont typeface="MS Gothic"/>
              <a:buChar char="▪"/>
              <a:tabLst>
                <a:tab pos="105410" algn="l"/>
                <a:tab pos="629285" algn="l"/>
                <a:tab pos="1283335" algn="l"/>
              </a:tabLst>
            </a:pPr>
            <a:r>
              <a:rPr lang="el-GR" sz="1400" dirty="0"/>
              <a:t>Η </a:t>
            </a:r>
            <a:r>
              <a:rPr lang="el-GR" sz="1400" b="1" dirty="0"/>
              <a:t>σημαντικότερη εξέλιξη</a:t>
            </a:r>
            <a:r>
              <a:rPr lang="el-GR" sz="1400" dirty="0"/>
              <a:t> που προέκυψε από την έρευνα στην </a:t>
            </a:r>
            <a:r>
              <a:rPr lang="el-GR" sz="1400" b="1" dirty="0"/>
              <a:t>κρυπτογράφηση δημόσιου κλειδιού</a:t>
            </a:r>
            <a:r>
              <a:rPr lang="el-GR" sz="1400" dirty="0"/>
              <a:t> είναι η </a:t>
            </a:r>
            <a:r>
              <a:rPr lang="el-GR" sz="1400" b="1" dirty="0"/>
              <a:t>ψηφιακή υπογραφή</a:t>
            </a:r>
            <a:r>
              <a:rPr lang="el-GR" sz="1400" dirty="0"/>
              <a:t>.</a:t>
            </a:r>
            <a:r>
              <a:rPr sz="1250" spc="85" dirty="0">
                <a:latin typeface="Calibri"/>
                <a:cs typeface="Calibri"/>
              </a:rPr>
              <a:t>.</a:t>
            </a:r>
            <a:endParaRPr sz="1250" dirty="0">
              <a:latin typeface="Calibri"/>
              <a:cs typeface="Calibri"/>
            </a:endParaRPr>
          </a:p>
        </p:txBody>
      </p:sp>
      <p:sp>
        <p:nvSpPr>
          <p:cNvPr id="14" name="object 14"/>
          <p:cNvSpPr txBox="1"/>
          <p:nvPr/>
        </p:nvSpPr>
        <p:spPr>
          <a:xfrm>
            <a:off x="283845" y="2219642"/>
            <a:ext cx="7823834" cy="2343785"/>
          </a:xfrm>
          <a:prstGeom prst="rect">
            <a:avLst/>
          </a:prstGeom>
        </p:spPr>
        <p:txBody>
          <a:bodyPr vert="horz" wrap="square" lIns="0" tIns="12700" rIns="0" bIns="0" rtlCol="0">
            <a:spAutoFit/>
          </a:bodyPr>
          <a:lstStyle/>
          <a:p>
            <a:pPr marL="104139" marR="612775" indent="-91440" algn="just">
              <a:lnSpc>
                <a:spcPct val="100000"/>
              </a:lnSpc>
              <a:spcBef>
                <a:spcPts val="100"/>
              </a:spcBef>
              <a:buClr>
                <a:srgbClr val="FFB800"/>
              </a:buClr>
              <a:buSzPct val="120000"/>
              <a:buFont typeface="MS Gothic"/>
              <a:buChar char="▪"/>
              <a:tabLst>
                <a:tab pos="104139" algn="l"/>
              </a:tabLst>
            </a:pPr>
            <a:r>
              <a:rPr sz="1250" spc="155" dirty="0">
                <a:latin typeface="Calibri"/>
                <a:cs typeface="Calibri"/>
              </a:rPr>
              <a:t>Η </a:t>
            </a:r>
            <a:r>
              <a:rPr sz="1250" spc="130" dirty="0">
                <a:latin typeface="Calibri"/>
                <a:cs typeface="Calibri"/>
              </a:rPr>
              <a:t>ψηφιακή υπογραφή </a:t>
            </a:r>
            <a:r>
              <a:rPr sz="1250" spc="95" dirty="0">
                <a:latin typeface="Calibri"/>
                <a:cs typeface="Calibri"/>
              </a:rPr>
              <a:t>είναι </a:t>
            </a:r>
            <a:r>
              <a:rPr sz="1250" b="1" spc="130" dirty="0">
                <a:latin typeface="Calibri"/>
                <a:cs typeface="Calibri"/>
              </a:rPr>
              <a:t>ανάλογη </a:t>
            </a:r>
            <a:r>
              <a:rPr sz="1250" b="1" spc="125" dirty="0">
                <a:latin typeface="Calibri"/>
                <a:cs typeface="Calibri"/>
              </a:rPr>
              <a:t>με χειρόγραφη </a:t>
            </a:r>
            <a:r>
              <a:rPr sz="1250" spc="130" dirty="0">
                <a:latin typeface="Calibri"/>
                <a:cs typeface="Calibri"/>
              </a:rPr>
              <a:t>υπογραφή </a:t>
            </a:r>
            <a:r>
              <a:rPr sz="1250" spc="105" dirty="0">
                <a:latin typeface="Calibri"/>
                <a:cs typeface="Calibri"/>
              </a:rPr>
              <a:t>και </a:t>
            </a:r>
            <a:r>
              <a:rPr sz="1250" spc="110" dirty="0">
                <a:latin typeface="Calibri"/>
                <a:cs typeface="Calibri"/>
              </a:rPr>
              <a:t>παρέχει </a:t>
            </a:r>
            <a:r>
              <a:rPr sz="1250" spc="120" dirty="0">
                <a:latin typeface="Calibri"/>
                <a:cs typeface="Calibri"/>
              </a:rPr>
              <a:t>ένα σύνολο </a:t>
            </a:r>
            <a:r>
              <a:rPr sz="1250" spc="125" dirty="0">
                <a:latin typeface="Calibri"/>
                <a:cs typeface="Calibri"/>
              </a:rPr>
              <a:t> </a:t>
            </a:r>
            <a:r>
              <a:rPr sz="1250" b="1" spc="125" dirty="0">
                <a:latin typeface="Calibri"/>
                <a:cs typeface="Calibri"/>
              </a:rPr>
              <a:t>δυνατοτήτων ασφαλείας </a:t>
            </a:r>
            <a:r>
              <a:rPr sz="1250" spc="135" dirty="0">
                <a:latin typeface="Calibri"/>
                <a:cs typeface="Calibri"/>
              </a:rPr>
              <a:t>που θα </a:t>
            </a:r>
            <a:r>
              <a:rPr sz="1250" spc="120" dirty="0">
                <a:latin typeface="Calibri"/>
                <a:cs typeface="Calibri"/>
              </a:rPr>
              <a:t>ήταν </a:t>
            </a:r>
            <a:r>
              <a:rPr sz="1250" spc="125" dirty="0">
                <a:latin typeface="Calibri"/>
                <a:cs typeface="Calibri"/>
              </a:rPr>
              <a:t>δύσκολο να </a:t>
            </a:r>
            <a:r>
              <a:rPr sz="1250" spc="120" dirty="0">
                <a:latin typeface="Calibri"/>
                <a:cs typeface="Calibri"/>
              </a:rPr>
              <a:t>υλοποιηθούν </a:t>
            </a:r>
            <a:r>
              <a:rPr sz="1250" spc="125" dirty="0">
                <a:latin typeface="Calibri"/>
                <a:cs typeface="Calibri"/>
              </a:rPr>
              <a:t>με </a:t>
            </a:r>
            <a:r>
              <a:rPr sz="1250" spc="120" dirty="0">
                <a:latin typeface="Calibri"/>
                <a:cs typeface="Calibri"/>
              </a:rPr>
              <a:t>οποιονδήποτε </a:t>
            </a:r>
            <a:r>
              <a:rPr sz="1250" spc="125" dirty="0">
                <a:latin typeface="Calibri"/>
                <a:cs typeface="Calibri"/>
              </a:rPr>
              <a:t>άλλο </a:t>
            </a:r>
            <a:r>
              <a:rPr sz="1250" spc="130" dirty="0">
                <a:latin typeface="Calibri"/>
                <a:cs typeface="Calibri"/>
              </a:rPr>
              <a:t> </a:t>
            </a:r>
            <a:r>
              <a:rPr sz="1250" spc="110" dirty="0">
                <a:latin typeface="Calibri"/>
                <a:cs typeface="Calibri"/>
              </a:rPr>
              <a:t>τρόπο.</a:t>
            </a:r>
            <a:endParaRPr sz="1250">
              <a:latin typeface="Calibri"/>
              <a:cs typeface="Calibri"/>
            </a:endParaRPr>
          </a:p>
          <a:p>
            <a:pPr>
              <a:lnSpc>
                <a:spcPct val="100000"/>
              </a:lnSpc>
              <a:spcBef>
                <a:spcPts val="50"/>
              </a:spcBef>
              <a:buClr>
                <a:srgbClr val="FFB800"/>
              </a:buClr>
              <a:buFont typeface="MS Gothic"/>
              <a:buChar char="▪"/>
            </a:pPr>
            <a:endParaRPr sz="1400">
              <a:latin typeface="Calibri"/>
              <a:cs typeface="Calibri"/>
            </a:endParaRPr>
          </a:p>
          <a:p>
            <a:pPr marL="105410" indent="-92710">
              <a:lnSpc>
                <a:spcPct val="100000"/>
              </a:lnSpc>
              <a:buClr>
                <a:srgbClr val="FFB800"/>
              </a:buClr>
              <a:buSzPct val="120000"/>
              <a:buFont typeface="MS Gothic"/>
              <a:buChar char="▪"/>
              <a:tabLst>
                <a:tab pos="105410" algn="l"/>
              </a:tabLst>
            </a:pPr>
            <a:r>
              <a:rPr sz="1250" spc="114" dirty="0">
                <a:latin typeface="Calibri"/>
                <a:cs typeface="Calibri"/>
              </a:rPr>
              <a:t>Η</a:t>
            </a:r>
            <a:r>
              <a:rPr sz="1250" spc="45" dirty="0">
                <a:latin typeface="Calibri"/>
                <a:cs typeface="Calibri"/>
              </a:rPr>
              <a:t> </a:t>
            </a:r>
            <a:r>
              <a:rPr sz="1250" b="1" spc="100" dirty="0">
                <a:latin typeface="Calibri"/>
                <a:cs typeface="Calibri"/>
              </a:rPr>
              <a:t>ψηφιακή</a:t>
            </a:r>
            <a:r>
              <a:rPr sz="1250" b="1" spc="40" dirty="0">
                <a:latin typeface="Calibri"/>
                <a:cs typeface="Calibri"/>
              </a:rPr>
              <a:t> </a:t>
            </a:r>
            <a:r>
              <a:rPr sz="1250" b="1" spc="100" dirty="0">
                <a:latin typeface="Calibri"/>
                <a:cs typeface="Calibri"/>
              </a:rPr>
              <a:t>υπογραφή</a:t>
            </a:r>
            <a:r>
              <a:rPr sz="1250" b="1" spc="50" dirty="0">
                <a:latin typeface="Calibri"/>
                <a:cs typeface="Calibri"/>
              </a:rPr>
              <a:t> </a:t>
            </a:r>
            <a:r>
              <a:rPr sz="1250" spc="80" dirty="0">
                <a:latin typeface="Calibri"/>
                <a:cs typeface="Calibri"/>
              </a:rPr>
              <a:t>χρησιμεύει</a:t>
            </a:r>
            <a:r>
              <a:rPr sz="1250" spc="45" dirty="0">
                <a:latin typeface="Calibri"/>
                <a:cs typeface="Calibri"/>
              </a:rPr>
              <a:t> </a:t>
            </a:r>
            <a:r>
              <a:rPr sz="1250" spc="100" dirty="0">
                <a:latin typeface="Calibri"/>
                <a:cs typeface="Calibri"/>
              </a:rPr>
              <a:t>ως</a:t>
            </a:r>
            <a:r>
              <a:rPr sz="1250" spc="40" dirty="0">
                <a:latin typeface="Calibri"/>
                <a:cs typeface="Calibri"/>
              </a:rPr>
              <a:t> </a:t>
            </a:r>
            <a:r>
              <a:rPr sz="1250" spc="90" dirty="0">
                <a:latin typeface="Calibri"/>
                <a:cs typeface="Calibri"/>
              </a:rPr>
              <a:t>μέθοδος</a:t>
            </a:r>
            <a:r>
              <a:rPr sz="1250" spc="45" dirty="0">
                <a:latin typeface="Calibri"/>
                <a:cs typeface="Calibri"/>
              </a:rPr>
              <a:t> </a:t>
            </a:r>
            <a:r>
              <a:rPr sz="1250" b="1" spc="90" dirty="0">
                <a:latin typeface="Calibri"/>
                <a:cs typeface="Calibri"/>
              </a:rPr>
              <a:t>επαλήθευσης</a:t>
            </a:r>
            <a:r>
              <a:rPr sz="1250" b="1" spc="40" dirty="0">
                <a:latin typeface="Calibri"/>
                <a:cs typeface="Calibri"/>
              </a:rPr>
              <a:t> </a:t>
            </a:r>
            <a:r>
              <a:rPr sz="1250" b="1" spc="85" dirty="0">
                <a:latin typeface="Calibri"/>
                <a:cs typeface="Calibri"/>
              </a:rPr>
              <a:t>χρήστη</a:t>
            </a:r>
            <a:r>
              <a:rPr sz="1250" spc="85" dirty="0">
                <a:latin typeface="Calibri"/>
                <a:cs typeface="Calibri"/>
              </a:rPr>
              <a:t>,</a:t>
            </a:r>
            <a:r>
              <a:rPr sz="1250" spc="40" dirty="0">
                <a:latin typeface="Calibri"/>
                <a:cs typeface="Calibri"/>
              </a:rPr>
              <a:t> </a:t>
            </a:r>
            <a:r>
              <a:rPr sz="1250" spc="85" dirty="0">
                <a:latin typeface="Calibri"/>
                <a:cs typeface="Calibri"/>
              </a:rPr>
              <a:t>επιτρέποντας</a:t>
            </a:r>
            <a:r>
              <a:rPr sz="1250" spc="40" dirty="0">
                <a:latin typeface="Calibri"/>
                <a:cs typeface="Calibri"/>
              </a:rPr>
              <a:t> </a:t>
            </a:r>
            <a:r>
              <a:rPr sz="1250" spc="85" dirty="0">
                <a:latin typeface="Calibri"/>
                <a:cs typeface="Calibri"/>
              </a:rPr>
              <a:t>την</a:t>
            </a:r>
            <a:endParaRPr sz="1250">
              <a:latin typeface="Calibri"/>
              <a:cs typeface="Calibri"/>
            </a:endParaRPr>
          </a:p>
          <a:p>
            <a:pPr marL="104139">
              <a:lnSpc>
                <a:spcPct val="100000"/>
              </a:lnSpc>
              <a:spcBef>
                <a:spcPts val="440"/>
              </a:spcBef>
            </a:pPr>
            <a:r>
              <a:rPr sz="1250" spc="114" dirty="0">
                <a:latin typeface="Calibri"/>
                <a:cs typeface="Calibri"/>
              </a:rPr>
              <a:t>δημιουργός</a:t>
            </a:r>
            <a:r>
              <a:rPr sz="1250" spc="65" dirty="0">
                <a:latin typeface="Calibri"/>
                <a:cs typeface="Calibri"/>
              </a:rPr>
              <a:t> </a:t>
            </a:r>
            <a:r>
              <a:rPr sz="1250" spc="130" dirty="0">
                <a:latin typeface="Calibri"/>
                <a:cs typeface="Calibri"/>
              </a:rPr>
              <a:t>μηνυμάτων</a:t>
            </a:r>
            <a:r>
              <a:rPr sz="1250" spc="65" dirty="0">
                <a:latin typeface="Calibri"/>
                <a:cs typeface="Calibri"/>
              </a:rPr>
              <a:t> </a:t>
            </a:r>
            <a:r>
              <a:rPr sz="1250" spc="125" dirty="0">
                <a:latin typeface="Calibri"/>
                <a:cs typeface="Calibri"/>
              </a:rPr>
              <a:t>να</a:t>
            </a:r>
            <a:r>
              <a:rPr sz="1250" spc="65" dirty="0">
                <a:latin typeface="Calibri"/>
                <a:cs typeface="Calibri"/>
              </a:rPr>
              <a:t> </a:t>
            </a:r>
            <a:r>
              <a:rPr sz="1250" b="1" spc="120" dirty="0">
                <a:latin typeface="Calibri"/>
                <a:cs typeface="Calibri"/>
              </a:rPr>
              <a:t>επισυνάψει</a:t>
            </a:r>
            <a:r>
              <a:rPr sz="1250" b="1" spc="65" dirty="0">
                <a:latin typeface="Calibri"/>
                <a:cs typeface="Calibri"/>
              </a:rPr>
              <a:t> </a:t>
            </a:r>
            <a:r>
              <a:rPr sz="1250" b="1" spc="125" dirty="0">
                <a:latin typeface="Calibri"/>
                <a:cs typeface="Calibri"/>
              </a:rPr>
              <a:t>κώδικα</a:t>
            </a:r>
            <a:r>
              <a:rPr sz="1250" b="1" spc="60" dirty="0">
                <a:latin typeface="Calibri"/>
                <a:cs typeface="Calibri"/>
              </a:rPr>
              <a:t> </a:t>
            </a:r>
            <a:r>
              <a:rPr sz="1250" b="1" spc="125" dirty="0">
                <a:latin typeface="Calibri"/>
                <a:cs typeface="Calibri"/>
              </a:rPr>
              <a:t>προγραμματισμού</a:t>
            </a:r>
            <a:r>
              <a:rPr sz="1250" b="1" spc="60" dirty="0">
                <a:latin typeface="Calibri"/>
                <a:cs typeface="Calibri"/>
              </a:rPr>
              <a:t> </a:t>
            </a:r>
            <a:r>
              <a:rPr sz="1250" b="1" spc="135" dirty="0">
                <a:latin typeface="Calibri"/>
                <a:cs typeface="Calibri"/>
              </a:rPr>
              <a:t>που</a:t>
            </a:r>
            <a:r>
              <a:rPr sz="1250" b="1" spc="65" dirty="0">
                <a:latin typeface="Calibri"/>
                <a:cs typeface="Calibri"/>
              </a:rPr>
              <a:t> </a:t>
            </a:r>
            <a:r>
              <a:rPr sz="1250" b="1" spc="105" dirty="0">
                <a:latin typeface="Calibri"/>
                <a:cs typeface="Calibri"/>
              </a:rPr>
              <a:t>λειτουργεί</a:t>
            </a:r>
            <a:r>
              <a:rPr sz="1250" b="1" spc="60" dirty="0">
                <a:latin typeface="Calibri"/>
                <a:cs typeface="Calibri"/>
              </a:rPr>
              <a:t> </a:t>
            </a:r>
            <a:r>
              <a:rPr sz="1250" b="1" spc="135" dirty="0">
                <a:latin typeface="Calibri"/>
                <a:cs typeface="Calibri"/>
              </a:rPr>
              <a:t>ως</a:t>
            </a:r>
            <a:r>
              <a:rPr sz="1250" b="1" spc="65" dirty="0">
                <a:latin typeface="Calibri"/>
                <a:cs typeface="Calibri"/>
              </a:rPr>
              <a:t> </a:t>
            </a:r>
            <a:r>
              <a:rPr sz="1250" b="1" spc="120" dirty="0">
                <a:latin typeface="Calibri"/>
                <a:cs typeface="Calibri"/>
              </a:rPr>
              <a:t>υπογραφή.</a:t>
            </a:r>
            <a:endParaRPr sz="1250">
              <a:latin typeface="Calibri"/>
              <a:cs typeface="Calibri"/>
            </a:endParaRPr>
          </a:p>
          <a:p>
            <a:pPr>
              <a:lnSpc>
                <a:spcPct val="100000"/>
              </a:lnSpc>
              <a:spcBef>
                <a:spcPts val="25"/>
              </a:spcBef>
            </a:pPr>
            <a:endParaRPr sz="1450">
              <a:latin typeface="Calibri"/>
              <a:cs typeface="Calibri"/>
            </a:endParaRPr>
          </a:p>
          <a:p>
            <a:pPr marL="105410" indent="-92710">
              <a:lnSpc>
                <a:spcPct val="100000"/>
              </a:lnSpc>
              <a:buClr>
                <a:srgbClr val="FFB800"/>
              </a:buClr>
              <a:buSzPct val="120000"/>
              <a:buFont typeface="MS Gothic"/>
              <a:buChar char="▪"/>
              <a:tabLst>
                <a:tab pos="105410" algn="l"/>
              </a:tabLst>
            </a:pPr>
            <a:r>
              <a:rPr sz="1250" spc="80" dirty="0">
                <a:latin typeface="Calibri"/>
                <a:cs typeface="Calibri"/>
              </a:rPr>
              <a:t>Δημιουργείται</a:t>
            </a:r>
            <a:r>
              <a:rPr sz="1250" spc="45" dirty="0">
                <a:latin typeface="Calibri"/>
                <a:cs typeface="Calibri"/>
              </a:rPr>
              <a:t> </a:t>
            </a:r>
            <a:r>
              <a:rPr sz="1250" spc="90" dirty="0">
                <a:latin typeface="Calibri"/>
                <a:cs typeface="Calibri"/>
              </a:rPr>
              <a:t>με</a:t>
            </a:r>
            <a:r>
              <a:rPr sz="1250" spc="45" dirty="0">
                <a:latin typeface="Calibri"/>
                <a:cs typeface="Calibri"/>
              </a:rPr>
              <a:t> </a:t>
            </a:r>
            <a:r>
              <a:rPr sz="1250" spc="85" dirty="0">
                <a:latin typeface="Calibri"/>
                <a:cs typeface="Calibri"/>
              </a:rPr>
              <a:t>κατακερματισμό</a:t>
            </a:r>
            <a:r>
              <a:rPr sz="1250" spc="55" dirty="0">
                <a:latin typeface="Calibri"/>
                <a:cs typeface="Calibri"/>
              </a:rPr>
              <a:t> </a:t>
            </a:r>
            <a:r>
              <a:rPr sz="1250" spc="90" dirty="0">
                <a:latin typeface="Calibri"/>
                <a:cs typeface="Calibri"/>
              </a:rPr>
              <a:t>του</a:t>
            </a:r>
            <a:r>
              <a:rPr sz="1250" spc="50" dirty="0">
                <a:latin typeface="Calibri"/>
                <a:cs typeface="Calibri"/>
              </a:rPr>
              <a:t> </a:t>
            </a:r>
            <a:r>
              <a:rPr sz="1250" spc="90" dirty="0">
                <a:latin typeface="Calibri"/>
                <a:cs typeface="Calibri"/>
              </a:rPr>
              <a:t>μηνύματος</a:t>
            </a:r>
            <a:r>
              <a:rPr sz="1250" spc="55" dirty="0">
                <a:latin typeface="Calibri"/>
                <a:cs typeface="Calibri"/>
              </a:rPr>
              <a:t> </a:t>
            </a:r>
            <a:r>
              <a:rPr sz="1250" spc="80" dirty="0">
                <a:latin typeface="Calibri"/>
                <a:cs typeface="Calibri"/>
              </a:rPr>
              <a:t>και</a:t>
            </a:r>
            <a:r>
              <a:rPr sz="1250" spc="45" dirty="0">
                <a:latin typeface="Calibri"/>
                <a:cs typeface="Calibri"/>
              </a:rPr>
              <a:t> </a:t>
            </a:r>
            <a:r>
              <a:rPr sz="1250" spc="90" dirty="0">
                <a:latin typeface="Calibri"/>
                <a:cs typeface="Calibri"/>
              </a:rPr>
              <a:t>στη</a:t>
            </a:r>
            <a:r>
              <a:rPr sz="1250" spc="50" dirty="0">
                <a:latin typeface="Calibri"/>
                <a:cs typeface="Calibri"/>
              </a:rPr>
              <a:t> </a:t>
            </a:r>
            <a:r>
              <a:rPr sz="1250" spc="80" dirty="0">
                <a:latin typeface="Calibri"/>
                <a:cs typeface="Calibri"/>
              </a:rPr>
              <a:t>συνέχεια</a:t>
            </a:r>
            <a:r>
              <a:rPr sz="1250" spc="50" dirty="0">
                <a:latin typeface="Calibri"/>
                <a:cs typeface="Calibri"/>
              </a:rPr>
              <a:t> </a:t>
            </a:r>
            <a:r>
              <a:rPr sz="1250" spc="95" dirty="0">
                <a:latin typeface="Calibri"/>
                <a:cs typeface="Calibri"/>
              </a:rPr>
              <a:t>κρυπτογράφηση</a:t>
            </a:r>
            <a:r>
              <a:rPr sz="1250" spc="55" dirty="0">
                <a:latin typeface="Calibri"/>
                <a:cs typeface="Calibri"/>
              </a:rPr>
              <a:t> </a:t>
            </a:r>
            <a:r>
              <a:rPr sz="1250" spc="90" dirty="0">
                <a:latin typeface="Calibri"/>
                <a:cs typeface="Calibri"/>
              </a:rPr>
              <a:t>με</a:t>
            </a:r>
            <a:r>
              <a:rPr sz="1250" spc="55" dirty="0">
                <a:latin typeface="Calibri"/>
                <a:cs typeface="Calibri"/>
              </a:rPr>
              <a:t> </a:t>
            </a:r>
            <a:r>
              <a:rPr sz="1250" spc="70" dirty="0">
                <a:latin typeface="Calibri"/>
                <a:cs typeface="Calibri"/>
              </a:rPr>
              <a:t>το</a:t>
            </a:r>
            <a:endParaRPr sz="1250">
              <a:latin typeface="Calibri"/>
              <a:cs typeface="Calibri"/>
            </a:endParaRPr>
          </a:p>
          <a:p>
            <a:pPr marL="104139">
              <a:lnSpc>
                <a:spcPct val="100000"/>
              </a:lnSpc>
              <a:spcBef>
                <a:spcPts val="445"/>
              </a:spcBef>
            </a:pPr>
            <a:r>
              <a:rPr sz="1250" b="1" spc="85" dirty="0">
                <a:latin typeface="Calibri"/>
                <a:cs typeface="Calibri"/>
              </a:rPr>
              <a:t>το</a:t>
            </a:r>
            <a:r>
              <a:rPr sz="1250" b="1" spc="25" dirty="0">
                <a:latin typeface="Calibri"/>
                <a:cs typeface="Calibri"/>
              </a:rPr>
              <a:t> </a:t>
            </a:r>
            <a:r>
              <a:rPr sz="1250" b="1" spc="80" dirty="0">
                <a:latin typeface="Calibri"/>
                <a:cs typeface="Calibri"/>
              </a:rPr>
              <a:t>ιδιωτικό</a:t>
            </a:r>
            <a:r>
              <a:rPr sz="1250" b="1" spc="25" dirty="0">
                <a:latin typeface="Calibri"/>
                <a:cs typeface="Calibri"/>
              </a:rPr>
              <a:t> </a:t>
            </a:r>
            <a:r>
              <a:rPr sz="1250" b="1" spc="75" dirty="0">
                <a:latin typeface="Calibri"/>
                <a:cs typeface="Calibri"/>
              </a:rPr>
              <a:t>κλειδί</a:t>
            </a:r>
            <a:r>
              <a:rPr sz="1250" b="1" spc="30" dirty="0">
                <a:latin typeface="Calibri"/>
                <a:cs typeface="Calibri"/>
              </a:rPr>
              <a:t> </a:t>
            </a:r>
            <a:r>
              <a:rPr sz="1250" b="1" spc="90" dirty="0">
                <a:latin typeface="Calibri"/>
                <a:cs typeface="Calibri"/>
              </a:rPr>
              <a:t>του</a:t>
            </a:r>
            <a:r>
              <a:rPr sz="1250" b="1" spc="25" dirty="0">
                <a:latin typeface="Calibri"/>
                <a:cs typeface="Calibri"/>
              </a:rPr>
              <a:t> </a:t>
            </a:r>
            <a:r>
              <a:rPr sz="1250" b="1" spc="85" dirty="0">
                <a:latin typeface="Calibri"/>
                <a:cs typeface="Calibri"/>
              </a:rPr>
              <a:t>δημιουργού.</a:t>
            </a:r>
            <a:endParaRPr sz="1250">
              <a:latin typeface="Calibri"/>
              <a:cs typeface="Calibri"/>
            </a:endParaRPr>
          </a:p>
          <a:p>
            <a:pPr>
              <a:lnSpc>
                <a:spcPct val="100000"/>
              </a:lnSpc>
              <a:spcBef>
                <a:spcPts val="55"/>
              </a:spcBef>
            </a:pPr>
            <a:endParaRPr sz="1400">
              <a:latin typeface="Calibri"/>
              <a:cs typeface="Calibri"/>
            </a:endParaRPr>
          </a:p>
          <a:p>
            <a:pPr marL="105410" indent="-92710">
              <a:lnSpc>
                <a:spcPct val="100000"/>
              </a:lnSpc>
              <a:buClr>
                <a:srgbClr val="FFB800"/>
              </a:buClr>
              <a:buSzPct val="120000"/>
              <a:buFont typeface="MS Gothic"/>
              <a:buChar char="▪"/>
              <a:tabLst>
                <a:tab pos="105410" algn="l"/>
              </a:tabLst>
            </a:pPr>
            <a:r>
              <a:rPr sz="1250" spc="114" dirty="0">
                <a:latin typeface="Calibri"/>
                <a:cs typeface="Calibri"/>
              </a:rPr>
              <a:t>Η</a:t>
            </a:r>
            <a:r>
              <a:rPr sz="1250" spc="35" dirty="0">
                <a:latin typeface="Calibri"/>
                <a:cs typeface="Calibri"/>
              </a:rPr>
              <a:t> </a:t>
            </a:r>
            <a:r>
              <a:rPr sz="1250" spc="100" dirty="0">
                <a:latin typeface="Calibri"/>
                <a:cs typeface="Calibri"/>
              </a:rPr>
              <a:t>υπογραφή</a:t>
            </a:r>
            <a:r>
              <a:rPr sz="1250" spc="35" dirty="0">
                <a:latin typeface="Calibri"/>
                <a:cs typeface="Calibri"/>
              </a:rPr>
              <a:t> </a:t>
            </a:r>
            <a:r>
              <a:rPr sz="1250" b="1" spc="85" dirty="0">
                <a:latin typeface="Calibri"/>
                <a:cs typeface="Calibri"/>
              </a:rPr>
              <a:t>εξασφαλίζει</a:t>
            </a:r>
            <a:r>
              <a:rPr sz="1250" b="1" spc="40" dirty="0">
                <a:latin typeface="Calibri"/>
                <a:cs typeface="Calibri"/>
              </a:rPr>
              <a:t> </a:t>
            </a:r>
            <a:r>
              <a:rPr sz="1250" spc="85" dirty="0">
                <a:latin typeface="Calibri"/>
                <a:cs typeface="Calibri"/>
              </a:rPr>
              <a:t>την</a:t>
            </a:r>
            <a:r>
              <a:rPr sz="1250" spc="35" dirty="0">
                <a:latin typeface="Calibri"/>
                <a:cs typeface="Calibri"/>
              </a:rPr>
              <a:t> </a:t>
            </a:r>
            <a:r>
              <a:rPr sz="1250" spc="95" dirty="0">
                <a:latin typeface="Calibri"/>
                <a:cs typeface="Calibri"/>
              </a:rPr>
              <a:t>πηγή</a:t>
            </a:r>
            <a:r>
              <a:rPr sz="1250" spc="35" dirty="0">
                <a:latin typeface="Calibri"/>
                <a:cs typeface="Calibri"/>
              </a:rPr>
              <a:t> </a:t>
            </a:r>
            <a:r>
              <a:rPr sz="1250" b="1" spc="80" dirty="0">
                <a:latin typeface="Calibri"/>
                <a:cs typeface="Calibri"/>
              </a:rPr>
              <a:t>και</a:t>
            </a:r>
            <a:r>
              <a:rPr sz="1250" b="1" spc="40" dirty="0">
                <a:latin typeface="Calibri"/>
                <a:cs typeface="Calibri"/>
              </a:rPr>
              <a:t> </a:t>
            </a:r>
            <a:r>
              <a:rPr sz="1250" spc="90" dirty="0">
                <a:latin typeface="Calibri"/>
                <a:cs typeface="Calibri"/>
              </a:rPr>
              <a:t>του</a:t>
            </a:r>
            <a:r>
              <a:rPr sz="1250" spc="35" dirty="0">
                <a:latin typeface="Calibri"/>
                <a:cs typeface="Calibri"/>
              </a:rPr>
              <a:t> </a:t>
            </a:r>
            <a:r>
              <a:rPr sz="1250" spc="85" dirty="0">
                <a:latin typeface="Calibri"/>
                <a:cs typeface="Calibri"/>
              </a:rPr>
              <a:t>μηνύματος</a:t>
            </a:r>
            <a:r>
              <a:rPr sz="1250" b="1" spc="85" dirty="0">
                <a:latin typeface="Calibri"/>
                <a:cs typeface="Calibri"/>
              </a:rPr>
              <a:t>.</a:t>
            </a:r>
            <a:endParaRPr sz="1250">
              <a:latin typeface="Calibri"/>
              <a:cs typeface="Calibri"/>
            </a:endParaRPr>
          </a:p>
        </p:txBody>
      </p:sp>
      <p:sp>
        <p:nvSpPr>
          <p:cNvPr id="15" name="object 15"/>
          <p:cNvSpPr txBox="1"/>
          <p:nvPr/>
        </p:nvSpPr>
        <p:spPr>
          <a:xfrm>
            <a:off x="11170602" y="613029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6</a:t>
            </a:r>
            <a:r>
              <a:rPr sz="850" spc="40" dirty="0">
                <a:latin typeface="Calibri"/>
                <a:cs typeface="Calibri"/>
              </a:rPr>
              <a:t>5</a:t>
            </a:r>
            <a:endParaRPr sz="850">
              <a:latin typeface="Calibri"/>
              <a:cs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grpSp>
        <p:nvGrpSpPr>
          <p:cNvPr id="7" name="object 7"/>
          <p:cNvGrpSpPr/>
          <p:nvPr/>
        </p:nvGrpSpPr>
        <p:grpSpPr>
          <a:xfrm>
            <a:off x="1601613" y="2325898"/>
            <a:ext cx="4578985" cy="4150360"/>
            <a:chOff x="1601613" y="2325898"/>
            <a:chExt cx="4578985" cy="4150360"/>
          </a:xfrm>
        </p:grpSpPr>
        <p:pic>
          <p:nvPicPr>
            <p:cNvPr id="8" name="object 8"/>
            <p:cNvPicPr/>
            <p:nvPr/>
          </p:nvPicPr>
          <p:blipFill>
            <a:blip r:embed="rId4" cstate="print"/>
            <a:stretch>
              <a:fillRect/>
            </a:stretch>
          </p:blipFill>
          <p:spPr>
            <a:xfrm>
              <a:off x="1601613" y="2325898"/>
              <a:ext cx="4578697" cy="4150255"/>
            </a:xfrm>
            <a:prstGeom prst="rect">
              <a:avLst/>
            </a:prstGeom>
          </p:spPr>
        </p:pic>
        <p:pic>
          <p:nvPicPr>
            <p:cNvPr id="9" name="object 9"/>
            <p:cNvPicPr/>
            <p:nvPr/>
          </p:nvPicPr>
          <p:blipFill>
            <a:blip r:embed="rId5" cstate="print"/>
            <a:stretch>
              <a:fillRect/>
            </a:stretch>
          </p:blipFill>
          <p:spPr>
            <a:xfrm>
              <a:off x="1760220" y="2484437"/>
              <a:ext cx="4081145" cy="3653154"/>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4" name="object 14"/>
          <p:cNvSpPr txBox="1"/>
          <p:nvPr/>
        </p:nvSpPr>
        <p:spPr>
          <a:xfrm>
            <a:off x="259715" y="6643369"/>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11" name="object 11"/>
          <p:cNvSpPr txBox="1">
            <a:spLocks noGrp="1"/>
          </p:cNvSpPr>
          <p:nvPr>
            <p:ph type="title"/>
          </p:nvPr>
        </p:nvSpPr>
        <p:spPr>
          <a:xfrm>
            <a:off x="875030" y="363854"/>
            <a:ext cx="5250180"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Μοντέλο</a:t>
            </a:r>
            <a:r>
              <a:rPr sz="2850" spc="165" dirty="0">
                <a:solidFill>
                  <a:srgbClr val="000000"/>
                </a:solidFill>
              </a:rPr>
              <a:t> </a:t>
            </a:r>
            <a:r>
              <a:rPr sz="2850" spc="200" dirty="0">
                <a:solidFill>
                  <a:srgbClr val="000000"/>
                </a:solidFill>
              </a:rPr>
              <a:t>ψηφιακής</a:t>
            </a:r>
            <a:r>
              <a:rPr sz="2850" spc="195" dirty="0">
                <a:solidFill>
                  <a:srgbClr val="000000"/>
                </a:solidFill>
              </a:rPr>
              <a:t> </a:t>
            </a:r>
            <a:r>
              <a:rPr sz="2850" spc="210" dirty="0">
                <a:solidFill>
                  <a:srgbClr val="000000"/>
                </a:solidFill>
              </a:rPr>
              <a:t>υπογραφής</a:t>
            </a:r>
            <a:endParaRPr sz="2850"/>
          </a:p>
        </p:txBody>
      </p:sp>
      <p:sp>
        <p:nvSpPr>
          <p:cNvPr id="12" name="object 12"/>
          <p:cNvSpPr txBox="1"/>
          <p:nvPr/>
        </p:nvSpPr>
        <p:spPr>
          <a:xfrm>
            <a:off x="269240" y="974725"/>
            <a:ext cx="7917180" cy="1447165"/>
          </a:xfrm>
          <a:prstGeom prst="rect">
            <a:avLst/>
          </a:prstGeom>
        </p:spPr>
        <p:txBody>
          <a:bodyPr vert="horz" wrap="square" lIns="0" tIns="12700" rIns="0" bIns="0" rtlCol="0">
            <a:spAutoFit/>
          </a:bodyPr>
          <a:lstStyle/>
          <a:p>
            <a:pPr marL="105410" indent="-92710">
              <a:lnSpc>
                <a:spcPct val="100000"/>
              </a:lnSpc>
              <a:spcBef>
                <a:spcPts val="100"/>
              </a:spcBef>
              <a:buClr>
                <a:srgbClr val="FFB800"/>
              </a:buClr>
              <a:buSzPct val="120000"/>
              <a:buFont typeface="MS Gothic"/>
              <a:buChar char="▪"/>
              <a:tabLst>
                <a:tab pos="105410" algn="l"/>
              </a:tabLst>
            </a:pPr>
            <a:r>
              <a:rPr sz="1250" spc="165" dirty="0">
                <a:latin typeface="Calibri"/>
                <a:cs typeface="Calibri"/>
              </a:rPr>
              <a:t>Ο</a:t>
            </a:r>
            <a:r>
              <a:rPr sz="1250" spc="55" dirty="0">
                <a:latin typeface="Calibri"/>
                <a:cs typeface="Calibri"/>
              </a:rPr>
              <a:t> </a:t>
            </a:r>
            <a:r>
              <a:rPr sz="1250" spc="130" dirty="0">
                <a:latin typeface="Calibri"/>
                <a:cs typeface="Calibri"/>
              </a:rPr>
              <a:t>Bob</a:t>
            </a:r>
            <a:r>
              <a:rPr sz="1250" spc="60" dirty="0">
                <a:latin typeface="Calibri"/>
                <a:cs typeface="Calibri"/>
              </a:rPr>
              <a:t> </a:t>
            </a:r>
            <a:r>
              <a:rPr sz="1250" spc="114" dirty="0">
                <a:latin typeface="Calibri"/>
                <a:cs typeface="Calibri"/>
              </a:rPr>
              <a:t>μπορεί</a:t>
            </a:r>
            <a:r>
              <a:rPr sz="1250" spc="60" dirty="0">
                <a:latin typeface="Calibri"/>
                <a:cs typeface="Calibri"/>
              </a:rPr>
              <a:t> </a:t>
            </a:r>
            <a:r>
              <a:rPr sz="1250" spc="125" dirty="0">
                <a:latin typeface="Calibri"/>
                <a:cs typeface="Calibri"/>
              </a:rPr>
              <a:t>να</a:t>
            </a:r>
            <a:r>
              <a:rPr sz="1250" spc="60" dirty="0">
                <a:latin typeface="Calibri"/>
                <a:cs typeface="Calibri"/>
              </a:rPr>
              <a:t> </a:t>
            </a:r>
            <a:r>
              <a:rPr sz="1250" spc="114" dirty="0">
                <a:latin typeface="Calibri"/>
                <a:cs typeface="Calibri"/>
              </a:rPr>
              <a:t>δημιουργήσει</a:t>
            </a:r>
            <a:r>
              <a:rPr sz="1250" spc="70" dirty="0">
                <a:latin typeface="Calibri"/>
                <a:cs typeface="Calibri"/>
              </a:rPr>
              <a:t> </a:t>
            </a:r>
            <a:r>
              <a:rPr sz="1250" b="1" spc="135" dirty="0">
                <a:latin typeface="Calibri"/>
                <a:cs typeface="Calibri"/>
              </a:rPr>
              <a:t>ψηφιακή</a:t>
            </a:r>
            <a:r>
              <a:rPr sz="1250" b="1" spc="55" dirty="0">
                <a:latin typeface="Calibri"/>
                <a:cs typeface="Calibri"/>
              </a:rPr>
              <a:t> </a:t>
            </a:r>
            <a:r>
              <a:rPr sz="1250" b="1" spc="135" dirty="0">
                <a:latin typeface="Calibri"/>
                <a:cs typeface="Calibri"/>
              </a:rPr>
              <a:t>υπογραφή</a:t>
            </a:r>
            <a:r>
              <a:rPr sz="1250" b="1" spc="70" dirty="0">
                <a:latin typeface="Calibri"/>
                <a:cs typeface="Calibri"/>
              </a:rPr>
              <a:t> </a:t>
            </a:r>
            <a:r>
              <a:rPr sz="1250" spc="105" dirty="0">
                <a:latin typeface="Calibri"/>
                <a:cs typeface="Calibri"/>
              </a:rPr>
              <a:t>για</a:t>
            </a:r>
            <a:r>
              <a:rPr sz="1250" spc="60" dirty="0">
                <a:latin typeface="Calibri"/>
                <a:cs typeface="Calibri"/>
              </a:rPr>
              <a:t> </a:t>
            </a:r>
            <a:r>
              <a:rPr sz="1250" spc="130" dirty="0">
                <a:latin typeface="Calibri"/>
                <a:cs typeface="Calibri"/>
              </a:rPr>
              <a:t>μήνυμα</a:t>
            </a:r>
            <a:r>
              <a:rPr sz="1250" spc="60" dirty="0">
                <a:latin typeface="Calibri"/>
                <a:cs typeface="Calibri"/>
              </a:rPr>
              <a:t> </a:t>
            </a:r>
            <a:r>
              <a:rPr sz="1250" spc="114" dirty="0">
                <a:latin typeface="Calibri"/>
                <a:cs typeface="Calibri"/>
              </a:rPr>
              <a:t>χρησιμοποιώντας</a:t>
            </a:r>
            <a:r>
              <a:rPr sz="1250" spc="60" dirty="0">
                <a:latin typeface="Calibri"/>
                <a:cs typeface="Calibri"/>
              </a:rPr>
              <a:t> </a:t>
            </a:r>
            <a:r>
              <a:rPr sz="1250" spc="114" dirty="0">
                <a:latin typeface="Calibri"/>
                <a:cs typeface="Calibri"/>
              </a:rPr>
              <a:t>έναν</a:t>
            </a:r>
            <a:r>
              <a:rPr sz="1250" spc="55" dirty="0">
                <a:latin typeface="Calibri"/>
                <a:cs typeface="Calibri"/>
              </a:rPr>
              <a:t> </a:t>
            </a:r>
            <a:r>
              <a:rPr sz="1250" spc="105" dirty="0">
                <a:latin typeface="Calibri"/>
                <a:cs typeface="Calibri"/>
              </a:rPr>
              <a:t>αλγόριθμο.</a:t>
            </a:r>
            <a:endParaRPr sz="1250">
              <a:latin typeface="Calibri"/>
              <a:cs typeface="Calibri"/>
            </a:endParaRPr>
          </a:p>
          <a:p>
            <a:pPr>
              <a:lnSpc>
                <a:spcPct val="100000"/>
              </a:lnSpc>
              <a:spcBef>
                <a:spcPts val="55"/>
              </a:spcBef>
              <a:buClr>
                <a:srgbClr val="FFB800"/>
              </a:buClr>
              <a:buFont typeface="MS Gothic"/>
              <a:buChar char="▪"/>
            </a:pPr>
            <a:endParaRPr sz="1350">
              <a:latin typeface="Calibri"/>
              <a:cs typeface="Calibri"/>
            </a:endParaRPr>
          </a:p>
          <a:p>
            <a:pPr marL="105410" indent="-92710">
              <a:lnSpc>
                <a:spcPct val="100000"/>
              </a:lnSpc>
              <a:spcBef>
                <a:spcPts val="5"/>
              </a:spcBef>
              <a:buClr>
                <a:srgbClr val="FFB800"/>
              </a:buClr>
              <a:buSzPct val="120000"/>
              <a:buFont typeface="MS Gothic"/>
              <a:buChar char="▪"/>
              <a:tabLst>
                <a:tab pos="105410" algn="l"/>
              </a:tabLst>
            </a:pPr>
            <a:r>
              <a:rPr sz="1250" spc="95" dirty="0">
                <a:latin typeface="Calibri"/>
                <a:cs typeface="Calibri"/>
              </a:rPr>
              <a:t>Αυτή</a:t>
            </a:r>
            <a:r>
              <a:rPr sz="1250" spc="40" dirty="0">
                <a:latin typeface="Calibri"/>
                <a:cs typeface="Calibri"/>
              </a:rPr>
              <a:t> </a:t>
            </a:r>
            <a:r>
              <a:rPr sz="1250" spc="100" dirty="0">
                <a:latin typeface="Calibri"/>
                <a:cs typeface="Calibri"/>
              </a:rPr>
              <a:t>η</a:t>
            </a:r>
            <a:r>
              <a:rPr sz="1250" spc="40" dirty="0">
                <a:latin typeface="Calibri"/>
                <a:cs typeface="Calibri"/>
              </a:rPr>
              <a:t> </a:t>
            </a:r>
            <a:r>
              <a:rPr sz="1250" spc="80" dirty="0">
                <a:latin typeface="Calibri"/>
                <a:cs typeface="Calibri"/>
              </a:rPr>
              <a:t>διαδικασία</a:t>
            </a:r>
            <a:r>
              <a:rPr sz="1250" spc="40" dirty="0">
                <a:latin typeface="Calibri"/>
                <a:cs typeface="Calibri"/>
              </a:rPr>
              <a:t> </a:t>
            </a:r>
            <a:r>
              <a:rPr sz="1250" spc="85" dirty="0">
                <a:latin typeface="Calibri"/>
                <a:cs typeface="Calibri"/>
              </a:rPr>
              <a:t>περιλαμβάνει</a:t>
            </a:r>
            <a:r>
              <a:rPr sz="1250" spc="45" dirty="0">
                <a:latin typeface="Calibri"/>
                <a:cs typeface="Calibri"/>
              </a:rPr>
              <a:t> </a:t>
            </a:r>
            <a:r>
              <a:rPr sz="1250" b="1" spc="85" dirty="0">
                <a:latin typeface="Calibri"/>
                <a:cs typeface="Calibri"/>
              </a:rPr>
              <a:t>το</a:t>
            </a:r>
            <a:r>
              <a:rPr sz="1250" b="1" spc="35" dirty="0">
                <a:latin typeface="Calibri"/>
                <a:cs typeface="Calibri"/>
              </a:rPr>
              <a:t> </a:t>
            </a:r>
            <a:r>
              <a:rPr sz="1250" b="1" spc="80" dirty="0">
                <a:latin typeface="Calibri"/>
                <a:cs typeface="Calibri"/>
              </a:rPr>
              <a:t>ιδιωτικό</a:t>
            </a:r>
            <a:r>
              <a:rPr sz="1250" b="1" spc="35" dirty="0">
                <a:latin typeface="Calibri"/>
                <a:cs typeface="Calibri"/>
              </a:rPr>
              <a:t> </a:t>
            </a:r>
            <a:r>
              <a:rPr sz="1250" b="1" spc="75" dirty="0">
                <a:latin typeface="Calibri"/>
                <a:cs typeface="Calibri"/>
              </a:rPr>
              <a:t>κλειδί</a:t>
            </a:r>
            <a:r>
              <a:rPr sz="1250" b="1" spc="40" dirty="0">
                <a:latin typeface="Calibri"/>
                <a:cs typeface="Calibri"/>
              </a:rPr>
              <a:t> </a:t>
            </a:r>
            <a:r>
              <a:rPr sz="1250" b="1" spc="90" dirty="0">
                <a:latin typeface="Calibri"/>
                <a:cs typeface="Calibri"/>
              </a:rPr>
              <a:t>του</a:t>
            </a:r>
            <a:r>
              <a:rPr sz="1250" b="1" spc="35" dirty="0">
                <a:latin typeface="Calibri"/>
                <a:cs typeface="Calibri"/>
              </a:rPr>
              <a:t> </a:t>
            </a:r>
            <a:r>
              <a:rPr sz="1250" b="1" spc="100" dirty="0">
                <a:latin typeface="Calibri"/>
                <a:cs typeface="Calibri"/>
              </a:rPr>
              <a:t>Bob</a:t>
            </a:r>
            <a:r>
              <a:rPr sz="1250" b="1" spc="35" dirty="0">
                <a:latin typeface="Calibri"/>
                <a:cs typeface="Calibri"/>
              </a:rPr>
              <a:t> </a:t>
            </a:r>
            <a:r>
              <a:rPr sz="1250" b="1" spc="80" dirty="0">
                <a:latin typeface="Calibri"/>
                <a:cs typeface="Calibri"/>
              </a:rPr>
              <a:t>και</a:t>
            </a:r>
            <a:r>
              <a:rPr sz="1250" b="1" spc="40" dirty="0">
                <a:latin typeface="Calibri"/>
                <a:cs typeface="Calibri"/>
              </a:rPr>
              <a:t> </a:t>
            </a:r>
            <a:r>
              <a:rPr sz="1250" b="1" spc="85" dirty="0">
                <a:latin typeface="Calibri"/>
                <a:cs typeface="Calibri"/>
              </a:rPr>
              <a:t>το</a:t>
            </a:r>
            <a:r>
              <a:rPr sz="1250" b="1" spc="50" dirty="0">
                <a:latin typeface="Calibri"/>
                <a:cs typeface="Calibri"/>
              </a:rPr>
              <a:t> </a:t>
            </a:r>
            <a:r>
              <a:rPr sz="1250" spc="95" dirty="0">
                <a:latin typeface="Calibri"/>
                <a:cs typeface="Calibri"/>
              </a:rPr>
              <a:t>μήνυμα</a:t>
            </a:r>
            <a:r>
              <a:rPr sz="1250" spc="45" dirty="0">
                <a:latin typeface="Calibri"/>
                <a:cs typeface="Calibri"/>
              </a:rPr>
              <a:t> </a:t>
            </a:r>
            <a:r>
              <a:rPr sz="1250" spc="100" dirty="0">
                <a:latin typeface="Calibri"/>
                <a:cs typeface="Calibri"/>
              </a:rPr>
              <a:t>ως</a:t>
            </a:r>
            <a:r>
              <a:rPr sz="1250" spc="40" dirty="0">
                <a:latin typeface="Calibri"/>
                <a:cs typeface="Calibri"/>
              </a:rPr>
              <a:t> </a:t>
            </a:r>
            <a:r>
              <a:rPr sz="1250" spc="45" dirty="0">
                <a:latin typeface="Calibri"/>
                <a:cs typeface="Calibri"/>
              </a:rPr>
              <a:t>.</a:t>
            </a:r>
            <a:endParaRPr sz="1250">
              <a:latin typeface="Calibri"/>
              <a:cs typeface="Calibri"/>
            </a:endParaRPr>
          </a:p>
          <a:p>
            <a:pPr>
              <a:lnSpc>
                <a:spcPct val="100000"/>
              </a:lnSpc>
              <a:spcBef>
                <a:spcPts val="5"/>
              </a:spcBef>
              <a:buClr>
                <a:srgbClr val="FFB800"/>
              </a:buClr>
              <a:buFont typeface="MS Gothic"/>
              <a:buChar char="▪"/>
            </a:pPr>
            <a:endParaRPr sz="1400">
              <a:latin typeface="Calibri"/>
              <a:cs typeface="Calibri"/>
            </a:endParaRPr>
          </a:p>
          <a:p>
            <a:pPr marL="105410" indent="-92710">
              <a:lnSpc>
                <a:spcPct val="100000"/>
              </a:lnSpc>
              <a:buClr>
                <a:srgbClr val="FFB800"/>
              </a:buClr>
              <a:buSzPct val="120000"/>
              <a:buFont typeface="MS Gothic"/>
              <a:buChar char="▪"/>
              <a:tabLst>
                <a:tab pos="105410" algn="l"/>
              </a:tabLst>
            </a:pPr>
            <a:r>
              <a:rPr sz="1250" spc="85" dirty="0">
                <a:latin typeface="Calibri"/>
                <a:cs typeface="Calibri"/>
              </a:rPr>
              <a:t>Άλλοι</a:t>
            </a:r>
            <a:r>
              <a:rPr sz="1250" spc="35" dirty="0">
                <a:latin typeface="Calibri"/>
                <a:cs typeface="Calibri"/>
              </a:rPr>
              <a:t> </a:t>
            </a:r>
            <a:r>
              <a:rPr sz="1250" spc="80" dirty="0">
                <a:latin typeface="Calibri"/>
                <a:cs typeface="Calibri"/>
              </a:rPr>
              <a:t>χρήστες,</a:t>
            </a:r>
            <a:r>
              <a:rPr sz="1250" spc="40" dirty="0">
                <a:latin typeface="Calibri"/>
                <a:cs typeface="Calibri"/>
              </a:rPr>
              <a:t> </a:t>
            </a:r>
            <a:r>
              <a:rPr sz="1250" spc="100" dirty="0">
                <a:latin typeface="Calibri"/>
                <a:cs typeface="Calibri"/>
              </a:rPr>
              <a:t>όπως</a:t>
            </a:r>
            <a:r>
              <a:rPr sz="1250" spc="40" dirty="0">
                <a:latin typeface="Calibri"/>
                <a:cs typeface="Calibri"/>
              </a:rPr>
              <a:t> </a:t>
            </a:r>
            <a:r>
              <a:rPr sz="1250" b="1" spc="50" dirty="0">
                <a:latin typeface="Calibri"/>
                <a:cs typeface="Calibri"/>
              </a:rPr>
              <a:t>,</a:t>
            </a:r>
            <a:r>
              <a:rPr sz="1250" b="1" spc="40" dirty="0">
                <a:latin typeface="Calibri"/>
                <a:cs typeface="Calibri"/>
              </a:rPr>
              <a:t> </a:t>
            </a:r>
            <a:r>
              <a:rPr sz="1250" b="1" spc="95" dirty="0">
                <a:latin typeface="Calibri"/>
                <a:cs typeface="Calibri"/>
              </a:rPr>
              <a:t>μπορούν</a:t>
            </a:r>
            <a:r>
              <a:rPr sz="1250" b="1" spc="45" dirty="0">
                <a:latin typeface="Calibri"/>
                <a:cs typeface="Calibri"/>
              </a:rPr>
              <a:t> </a:t>
            </a:r>
            <a:r>
              <a:rPr sz="1250" spc="90" dirty="0">
                <a:latin typeface="Calibri"/>
                <a:cs typeface="Calibri"/>
              </a:rPr>
              <a:t>να</a:t>
            </a:r>
            <a:r>
              <a:rPr sz="1250" spc="40" dirty="0">
                <a:latin typeface="Calibri"/>
                <a:cs typeface="Calibri"/>
              </a:rPr>
              <a:t> </a:t>
            </a:r>
            <a:r>
              <a:rPr sz="1250" spc="90" dirty="0">
                <a:latin typeface="Calibri"/>
                <a:cs typeface="Calibri"/>
              </a:rPr>
              <a:t>επαληθεύσουν</a:t>
            </a:r>
            <a:r>
              <a:rPr sz="1250" spc="40" dirty="0">
                <a:latin typeface="Calibri"/>
                <a:cs typeface="Calibri"/>
              </a:rPr>
              <a:t> </a:t>
            </a:r>
            <a:r>
              <a:rPr sz="1250" spc="85" dirty="0">
                <a:latin typeface="Calibri"/>
                <a:cs typeface="Calibri"/>
              </a:rPr>
              <a:t>την</a:t>
            </a:r>
            <a:r>
              <a:rPr sz="1250" spc="45" dirty="0">
                <a:latin typeface="Calibri"/>
                <a:cs typeface="Calibri"/>
              </a:rPr>
              <a:t> </a:t>
            </a:r>
            <a:r>
              <a:rPr sz="1250" b="1" spc="50" dirty="0">
                <a:latin typeface="Calibri"/>
                <a:cs typeface="Calibri"/>
              </a:rPr>
              <a:t>.</a:t>
            </a:r>
            <a:endParaRPr sz="1250">
              <a:latin typeface="Calibri"/>
              <a:cs typeface="Calibri"/>
            </a:endParaRPr>
          </a:p>
          <a:p>
            <a:pPr>
              <a:lnSpc>
                <a:spcPct val="100000"/>
              </a:lnSpc>
              <a:spcBef>
                <a:spcPts val="10"/>
              </a:spcBef>
              <a:buClr>
                <a:srgbClr val="FFB800"/>
              </a:buClr>
              <a:buFont typeface="MS Gothic"/>
              <a:buChar char="▪"/>
            </a:pPr>
            <a:endParaRPr sz="1400">
              <a:latin typeface="Calibri"/>
              <a:cs typeface="Calibri"/>
            </a:endParaRPr>
          </a:p>
          <a:p>
            <a:pPr marL="105410" indent="-92710">
              <a:lnSpc>
                <a:spcPct val="100000"/>
              </a:lnSpc>
              <a:buClr>
                <a:srgbClr val="FFB800"/>
              </a:buClr>
              <a:buSzPct val="120000"/>
              <a:buFont typeface="MS Gothic"/>
              <a:buChar char="▪"/>
              <a:tabLst>
                <a:tab pos="105410" algn="l"/>
              </a:tabLst>
            </a:pPr>
            <a:r>
              <a:rPr sz="1250" spc="114" dirty="0">
                <a:latin typeface="Calibri"/>
                <a:cs typeface="Calibri"/>
              </a:rPr>
              <a:t>Η</a:t>
            </a:r>
            <a:r>
              <a:rPr sz="1250" spc="40" dirty="0">
                <a:latin typeface="Calibri"/>
                <a:cs typeface="Calibri"/>
              </a:rPr>
              <a:t> </a:t>
            </a:r>
            <a:r>
              <a:rPr sz="1250" spc="95" dirty="0">
                <a:latin typeface="Calibri"/>
                <a:cs typeface="Calibri"/>
              </a:rPr>
              <a:t>επαλήθευση</a:t>
            </a:r>
            <a:r>
              <a:rPr sz="1250" spc="50" dirty="0">
                <a:latin typeface="Calibri"/>
                <a:cs typeface="Calibri"/>
              </a:rPr>
              <a:t> </a:t>
            </a:r>
            <a:r>
              <a:rPr sz="1250" spc="80" dirty="0">
                <a:latin typeface="Calibri"/>
                <a:cs typeface="Calibri"/>
              </a:rPr>
              <a:t>απαιτεί</a:t>
            </a:r>
            <a:r>
              <a:rPr sz="1250" spc="45" dirty="0">
                <a:latin typeface="Calibri"/>
                <a:cs typeface="Calibri"/>
              </a:rPr>
              <a:t> </a:t>
            </a:r>
            <a:r>
              <a:rPr sz="1250" spc="85" dirty="0">
                <a:latin typeface="Calibri"/>
                <a:cs typeface="Calibri"/>
              </a:rPr>
              <a:t>το</a:t>
            </a:r>
            <a:r>
              <a:rPr sz="1250" spc="45" dirty="0">
                <a:latin typeface="Calibri"/>
                <a:cs typeface="Calibri"/>
              </a:rPr>
              <a:t> </a:t>
            </a:r>
            <a:r>
              <a:rPr sz="1250" b="1" spc="90" dirty="0">
                <a:latin typeface="Calibri"/>
                <a:cs typeface="Calibri"/>
              </a:rPr>
              <a:t>μήνυμα,</a:t>
            </a:r>
            <a:r>
              <a:rPr sz="1250" b="1" spc="40" dirty="0">
                <a:latin typeface="Calibri"/>
                <a:cs typeface="Calibri"/>
              </a:rPr>
              <a:t> </a:t>
            </a:r>
            <a:r>
              <a:rPr sz="1250" b="1" spc="85" dirty="0">
                <a:latin typeface="Calibri"/>
                <a:cs typeface="Calibri"/>
              </a:rPr>
              <a:t>την</a:t>
            </a:r>
            <a:r>
              <a:rPr sz="1250" b="1" spc="45" dirty="0">
                <a:latin typeface="Calibri"/>
                <a:cs typeface="Calibri"/>
              </a:rPr>
              <a:t> </a:t>
            </a:r>
            <a:r>
              <a:rPr sz="1250" b="1" spc="100" dirty="0">
                <a:latin typeface="Calibri"/>
                <a:cs typeface="Calibri"/>
              </a:rPr>
              <a:t>υπογραφή</a:t>
            </a:r>
            <a:r>
              <a:rPr sz="1250" b="1" spc="45" dirty="0">
                <a:latin typeface="Calibri"/>
                <a:cs typeface="Calibri"/>
              </a:rPr>
              <a:t> </a:t>
            </a:r>
            <a:r>
              <a:rPr sz="1250" b="1" spc="80" dirty="0">
                <a:latin typeface="Calibri"/>
                <a:cs typeface="Calibri"/>
              </a:rPr>
              <a:t>και</a:t>
            </a:r>
            <a:r>
              <a:rPr sz="1250" b="1" spc="40" dirty="0">
                <a:latin typeface="Calibri"/>
                <a:cs typeface="Calibri"/>
              </a:rPr>
              <a:t> </a:t>
            </a:r>
            <a:r>
              <a:rPr sz="1250" b="1" spc="85" dirty="0">
                <a:latin typeface="Calibri"/>
                <a:cs typeface="Calibri"/>
              </a:rPr>
              <a:t>το</a:t>
            </a:r>
            <a:r>
              <a:rPr sz="1250" b="1" spc="35" dirty="0">
                <a:latin typeface="Calibri"/>
                <a:cs typeface="Calibri"/>
              </a:rPr>
              <a:t> </a:t>
            </a:r>
            <a:r>
              <a:rPr sz="1250" b="1" spc="90" dirty="0">
                <a:latin typeface="Calibri"/>
                <a:cs typeface="Calibri"/>
              </a:rPr>
              <a:t>δημόσιο</a:t>
            </a:r>
            <a:r>
              <a:rPr sz="1250" b="1" spc="40" dirty="0">
                <a:latin typeface="Calibri"/>
                <a:cs typeface="Calibri"/>
              </a:rPr>
              <a:t> </a:t>
            </a:r>
            <a:r>
              <a:rPr sz="1250" b="1" spc="75" dirty="0">
                <a:latin typeface="Calibri"/>
                <a:cs typeface="Calibri"/>
              </a:rPr>
              <a:t>κλειδί</a:t>
            </a:r>
            <a:r>
              <a:rPr sz="1250" b="1" spc="40" dirty="0">
                <a:latin typeface="Calibri"/>
                <a:cs typeface="Calibri"/>
              </a:rPr>
              <a:t> </a:t>
            </a:r>
            <a:r>
              <a:rPr sz="1250" b="1" spc="100" dirty="0">
                <a:latin typeface="Calibri"/>
                <a:cs typeface="Calibri"/>
              </a:rPr>
              <a:t>ως</a:t>
            </a:r>
            <a:r>
              <a:rPr sz="1250" b="1" spc="40" dirty="0">
                <a:latin typeface="Calibri"/>
                <a:cs typeface="Calibri"/>
              </a:rPr>
              <a:t> </a:t>
            </a:r>
            <a:r>
              <a:rPr sz="1250" b="1" spc="95" dirty="0">
                <a:latin typeface="Calibri"/>
                <a:cs typeface="Calibri"/>
              </a:rPr>
              <a:t>δεδομένα</a:t>
            </a:r>
            <a:r>
              <a:rPr sz="1250" b="1" spc="45" dirty="0">
                <a:latin typeface="Calibri"/>
                <a:cs typeface="Calibri"/>
              </a:rPr>
              <a:t> </a:t>
            </a:r>
            <a:r>
              <a:rPr sz="1250" b="1" spc="80" dirty="0">
                <a:latin typeface="Calibri"/>
                <a:cs typeface="Calibri"/>
              </a:rPr>
              <a:t>εισόδου.</a:t>
            </a:r>
            <a:endParaRPr sz="1250">
              <a:latin typeface="Calibri"/>
              <a:cs typeface="Calibri"/>
            </a:endParaRPr>
          </a:p>
        </p:txBody>
      </p:sp>
      <p:sp>
        <p:nvSpPr>
          <p:cNvPr id="13" name="object 13"/>
          <p:cNvSpPr txBox="1"/>
          <p:nvPr/>
        </p:nvSpPr>
        <p:spPr>
          <a:xfrm>
            <a:off x="11170602" y="612140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6</a:t>
            </a:r>
            <a:r>
              <a:rPr sz="850" spc="40" dirty="0">
                <a:latin typeface="Calibri"/>
                <a:cs typeface="Calibri"/>
              </a:rPr>
              <a:t>6</a:t>
            </a:r>
            <a:endParaRPr sz="850">
              <a:latin typeface="Calibri"/>
              <a:cs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4085" y="0"/>
            <a:ext cx="11257915" cy="6883400"/>
            <a:chOff x="934085" y="0"/>
            <a:chExt cx="11257915"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10"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5152389" y="60960"/>
              <a:ext cx="7039292" cy="6797040"/>
            </a:xfrm>
            <a:prstGeom prst="rect">
              <a:avLst/>
            </a:prstGeom>
          </p:spPr>
        </p:pic>
        <p:pic>
          <p:nvPicPr>
            <p:cNvPr id="6" name="object 6"/>
            <p:cNvPicPr/>
            <p:nvPr/>
          </p:nvPicPr>
          <p:blipFill>
            <a:blip r:embed="rId3" cstate="print"/>
            <a:stretch>
              <a:fillRect/>
            </a:stretch>
          </p:blipFill>
          <p:spPr>
            <a:xfrm>
              <a:off x="5347652" y="255904"/>
              <a:ext cx="6557644" cy="6345872"/>
            </a:xfrm>
            <a:prstGeom prst="rect">
              <a:avLst/>
            </a:prstGeom>
          </p:spPr>
        </p:pic>
        <p:pic>
          <p:nvPicPr>
            <p:cNvPr id="7" name="object 7"/>
            <p:cNvPicPr/>
            <p:nvPr/>
          </p:nvPicPr>
          <p:blipFill>
            <a:blip r:embed="rId4" cstate="print"/>
            <a:stretch>
              <a:fillRect/>
            </a:stretch>
          </p:blipFill>
          <p:spPr>
            <a:xfrm>
              <a:off x="934085" y="4395152"/>
              <a:ext cx="4360227" cy="2197735"/>
            </a:xfrm>
            <a:prstGeom prst="rect">
              <a:avLst/>
            </a:prstGeom>
          </p:spPr>
        </p:pic>
      </p:grpSp>
      <p:sp>
        <p:nvSpPr>
          <p:cNvPr id="8" name="object 8"/>
          <p:cNvSpPr txBox="1">
            <a:spLocks noGrp="1"/>
          </p:cNvSpPr>
          <p:nvPr>
            <p:ph type="title"/>
          </p:nvPr>
        </p:nvSpPr>
        <p:spPr>
          <a:xfrm>
            <a:off x="875030" y="312102"/>
            <a:ext cx="4474845" cy="963294"/>
          </a:xfrm>
          <a:prstGeom prst="rect">
            <a:avLst/>
          </a:prstGeom>
        </p:spPr>
        <p:txBody>
          <a:bodyPr vert="horz" wrap="square" lIns="0" tIns="51435" rIns="0" bIns="0" rtlCol="0">
            <a:spAutoFit/>
          </a:bodyPr>
          <a:lstStyle/>
          <a:p>
            <a:pPr marL="12700" marR="5080">
              <a:lnSpc>
                <a:spcPts val="2370"/>
              </a:lnSpc>
              <a:spcBef>
                <a:spcPts val="405"/>
              </a:spcBef>
            </a:pPr>
            <a:r>
              <a:rPr sz="2200" spc="-5" dirty="0">
                <a:solidFill>
                  <a:srgbClr val="FFB800"/>
                </a:solidFill>
              </a:rPr>
              <a:t>Συνδεθείτε με </a:t>
            </a:r>
            <a:r>
              <a:rPr sz="2200" dirty="0">
                <a:solidFill>
                  <a:srgbClr val="FFB800"/>
                </a:solidFill>
              </a:rPr>
              <a:t>το </a:t>
            </a:r>
            <a:r>
              <a:rPr sz="2200" spc="-5" dirty="0">
                <a:solidFill>
                  <a:srgbClr val="FFB800"/>
                </a:solidFill>
              </a:rPr>
              <a:t>CyberSecPro: </a:t>
            </a:r>
            <a:r>
              <a:rPr sz="2200" dirty="0">
                <a:solidFill>
                  <a:srgbClr val="FFB800"/>
                </a:solidFill>
              </a:rPr>
              <a:t>Πώς </a:t>
            </a:r>
            <a:r>
              <a:rPr sz="2200" spc="100" dirty="0">
                <a:solidFill>
                  <a:srgbClr val="000000"/>
                </a:solidFill>
              </a:rPr>
              <a:t>να </a:t>
            </a:r>
            <a:r>
              <a:rPr sz="2200" spc="-535" dirty="0">
                <a:solidFill>
                  <a:srgbClr val="000000"/>
                </a:solidFill>
              </a:rPr>
              <a:t> </a:t>
            </a:r>
            <a:r>
              <a:rPr sz="2200" spc="95" dirty="0">
                <a:solidFill>
                  <a:srgbClr val="000000"/>
                </a:solidFill>
              </a:rPr>
              <a:t>εγγραφείτε </a:t>
            </a:r>
            <a:r>
              <a:rPr sz="2200" spc="90" dirty="0">
                <a:solidFill>
                  <a:srgbClr val="000000"/>
                </a:solidFill>
              </a:rPr>
              <a:t>και </a:t>
            </a:r>
            <a:r>
              <a:rPr sz="2200" spc="100" dirty="0">
                <a:solidFill>
                  <a:srgbClr val="000000"/>
                </a:solidFill>
              </a:rPr>
              <a:t>άλλες </a:t>
            </a:r>
            <a:r>
              <a:rPr sz="2200" spc="95" dirty="0">
                <a:solidFill>
                  <a:srgbClr val="000000"/>
                </a:solidFill>
              </a:rPr>
              <a:t>πρακτικές </a:t>
            </a:r>
            <a:r>
              <a:rPr sz="2200" spc="100" dirty="0">
                <a:solidFill>
                  <a:srgbClr val="000000"/>
                </a:solidFill>
              </a:rPr>
              <a:t> πληροφορίες</a:t>
            </a:r>
            <a:endParaRPr sz="2200"/>
          </a:p>
        </p:txBody>
      </p:sp>
      <p:sp>
        <p:nvSpPr>
          <p:cNvPr id="9" name="object 9"/>
          <p:cNvSpPr txBox="1"/>
          <p:nvPr/>
        </p:nvSpPr>
        <p:spPr>
          <a:xfrm>
            <a:off x="875030" y="1745258"/>
            <a:ext cx="4109085" cy="1811020"/>
          </a:xfrm>
          <a:prstGeom prst="rect">
            <a:avLst/>
          </a:prstGeom>
        </p:spPr>
        <p:txBody>
          <a:bodyPr vert="horz" wrap="square" lIns="0" tIns="34290" rIns="0" bIns="0" rtlCol="0">
            <a:spAutoFit/>
          </a:bodyPr>
          <a:lstStyle/>
          <a:p>
            <a:pPr marL="355600" indent="-342900">
              <a:lnSpc>
                <a:spcPct val="100000"/>
              </a:lnSpc>
              <a:spcBef>
                <a:spcPts val="270"/>
              </a:spcBef>
              <a:buClr>
                <a:srgbClr val="FFB800"/>
              </a:buClr>
              <a:buSzPct val="128000"/>
              <a:buAutoNum type="arabicPeriod"/>
              <a:tabLst>
                <a:tab pos="354965" algn="l"/>
                <a:tab pos="355600" algn="l"/>
              </a:tabLst>
            </a:pPr>
            <a:r>
              <a:rPr sz="1250" spc="40" dirty="0">
                <a:latin typeface="Calibri"/>
                <a:cs typeface="Calibri"/>
              </a:rPr>
              <a:t>Ιστοσελίδα:</a:t>
            </a:r>
            <a:endParaRPr sz="1250">
              <a:latin typeface="Calibri"/>
              <a:cs typeface="Calibri"/>
            </a:endParaRPr>
          </a:p>
          <a:p>
            <a:pPr marL="304800">
              <a:lnSpc>
                <a:spcPct val="100000"/>
              </a:lnSpc>
              <a:spcBef>
                <a:spcPts val="135"/>
              </a:spcBef>
            </a:pPr>
            <a:r>
              <a:rPr sz="1250" u="sng" spc="484" dirty="0">
                <a:solidFill>
                  <a:srgbClr val="85872B"/>
                </a:solidFill>
                <a:uFill>
                  <a:solidFill>
                    <a:srgbClr val="85872B"/>
                  </a:solidFill>
                </a:uFill>
                <a:latin typeface="Calibri"/>
                <a:cs typeface="Calibri"/>
                <a:hlinkClick r:id="rId5"/>
              </a:rPr>
              <a:t> </a:t>
            </a:r>
            <a:r>
              <a:rPr sz="1250" u="sng" spc="95" dirty="0">
                <a:solidFill>
                  <a:srgbClr val="85872B"/>
                </a:solidFill>
                <a:uFill>
                  <a:solidFill>
                    <a:srgbClr val="85872B"/>
                  </a:solidFill>
                </a:uFill>
                <a:latin typeface="Calibri"/>
                <a:cs typeface="Calibri"/>
                <a:hlinkClick r:id="rId5"/>
              </a:rPr>
              <a:t>www</a:t>
            </a:r>
            <a:r>
              <a:rPr sz="1250" u="sng" spc="95" dirty="0">
                <a:solidFill>
                  <a:srgbClr val="85872B"/>
                </a:solidFill>
                <a:uFill>
                  <a:solidFill>
                    <a:srgbClr val="85872B"/>
                  </a:solidFill>
                </a:uFill>
                <a:latin typeface="Calibri"/>
                <a:cs typeface="Calibri"/>
              </a:rPr>
              <a:t>.</a:t>
            </a:r>
            <a:r>
              <a:rPr sz="1250" u="sng" spc="95" dirty="0">
                <a:solidFill>
                  <a:srgbClr val="85872B"/>
                </a:solidFill>
                <a:uFill>
                  <a:solidFill>
                    <a:srgbClr val="85872B"/>
                  </a:solidFill>
                </a:uFill>
                <a:latin typeface="Calibri"/>
                <a:cs typeface="Calibri"/>
                <a:hlinkClick r:id="rId5"/>
              </a:rPr>
              <a:t>cybersecpro-projec</a:t>
            </a:r>
            <a:r>
              <a:rPr sz="1250" u="sng" spc="95" dirty="0">
                <a:solidFill>
                  <a:srgbClr val="85872B"/>
                </a:solidFill>
                <a:uFill>
                  <a:solidFill>
                    <a:srgbClr val="85872B"/>
                  </a:solidFill>
                </a:uFill>
                <a:latin typeface="Calibri"/>
                <a:cs typeface="Calibri"/>
              </a:rPr>
              <a:t>t.eu</a:t>
            </a:r>
            <a:endParaRPr sz="1250">
              <a:latin typeface="Calibri"/>
              <a:cs typeface="Calibri"/>
            </a:endParaRPr>
          </a:p>
          <a:p>
            <a:pPr>
              <a:lnSpc>
                <a:spcPct val="100000"/>
              </a:lnSpc>
              <a:spcBef>
                <a:spcPts val="10"/>
              </a:spcBef>
            </a:pPr>
            <a:endParaRPr sz="1350">
              <a:latin typeface="Calibri"/>
              <a:cs typeface="Calibri"/>
            </a:endParaRPr>
          </a:p>
          <a:p>
            <a:pPr marL="355600" marR="1035685" indent="-342900">
              <a:lnSpc>
                <a:spcPct val="85400"/>
              </a:lnSpc>
              <a:buClr>
                <a:srgbClr val="FFB800"/>
              </a:buClr>
              <a:buSzPct val="128000"/>
              <a:buAutoNum type="arabicPeriod" startAt="2"/>
              <a:tabLst>
                <a:tab pos="354965" algn="l"/>
                <a:tab pos="355600" algn="l"/>
              </a:tabLst>
            </a:pPr>
            <a:r>
              <a:rPr sz="1250" spc="95" dirty="0">
                <a:latin typeface="Calibri"/>
                <a:cs typeface="Calibri"/>
              </a:rPr>
              <a:t>X </a:t>
            </a:r>
            <a:r>
              <a:rPr sz="1250" spc="70" dirty="0">
                <a:latin typeface="Calibri"/>
                <a:cs typeface="Calibri"/>
              </a:rPr>
              <a:t>(Twitter): </a:t>
            </a:r>
            <a:r>
              <a:rPr sz="1250" spc="75" dirty="0">
                <a:latin typeface="Calibri"/>
                <a:cs typeface="Calibri"/>
              </a:rPr>
              <a:t> </a:t>
            </a:r>
            <a:r>
              <a:rPr sz="1250" spc="70" dirty="0">
                <a:latin typeface="Calibri"/>
                <a:cs typeface="Calibri"/>
              </a:rPr>
              <a:t>https://</a:t>
            </a:r>
            <a:r>
              <a:rPr sz="1250" u="sng" spc="70" dirty="0">
                <a:solidFill>
                  <a:srgbClr val="85872B"/>
                </a:solidFill>
                <a:uFill>
                  <a:solidFill>
                    <a:srgbClr val="85872B"/>
                  </a:solidFill>
                </a:uFill>
                <a:latin typeface="Calibri"/>
                <a:cs typeface="Calibri"/>
                <a:hlinkClick r:id="rId6"/>
              </a:rPr>
              <a:t>twitter.com/CyberSecPro</a:t>
            </a:r>
            <a:r>
              <a:rPr sz="1250" u="sng" spc="70" dirty="0">
                <a:solidFill>
                  <a:srgbClr val="85872B"/>
                </a:solidFill>
                <a:uFill>
                  <a:solidFill>
                    <a:srgbClr val="85872B"/>
                  </a:solidFill>
                </a:uFill>
                <a:latin typeface="Calibri"/>
                <a:cs typeface="Calibri"/>
              </a:rPr>
              <a:t>_eu</a:t>
            </a:r>
            <a:endParaRPr sz="1250">
              <a:latin typeface="Calibri"/>
              <a:cs typeface="Calibri"/>
            </a:endParaRPr>
          </a:p>
          <a:p>
            <a:pPr>
              <a:lnSpc>
                <a:spcPct val="100000"/>
              </a:lnSpc>
              <a:spcBef>
                <a:spcPts val="30"/>
              </a:spcBef>
              <a:buClr>
                <a:srgbClr val="FFB800"/>
              </a:buClr>
              <a:buFont typeface="Calibri"/>
              <a:buAutoNum type="arabicPeriod" startAt="2"/>
            </a:pPr>
            <a:endParaRPr sz="1150">
              <a:latin typeface="Calibri"/>
              <a:cs typeface="Calibri"/>
            </a:endParaRPr>
          </a:p>
          <a:p>
            <a:pPr marL="355600" marR="5080" indent="-342900">
              <a:lnSpc>
                <a:spcPct val="88100"/>
              </a:lnSpc>
              <a:buClr>
                <a:srgbClr val="FFB800"/>
              </a:buClr>
              <a:buSzPct val="128000"/>
              <a:buAutoNum type="arabicPeriod" startAt="2"/>
              <a:tabLst>
                <a:tab pos="354965" algn="l"/>
                <a:tab pos="355600" algn="l"/>
              </a:tabLst>
            </a:pPr>
            <a:r>
              <a:rPr sz="1250" spc="65" dirty="0">
                <a:latin typeface="Calibri"/>
                <a:cs typeface="Calibri"/>
              </a:rPr>
              <a:t>LinkedIn </a:t>
            </a:r>
            <a:r>
              <a:rPr sz="1250" spc="75" dirty="0">
                <a:latin typeface="Calibri"/>
                <a:cs typeface="Calibri"/>
              </a:rPr>
              <a:t>(επαγγελματικό κοινωνικό </a:t>
            </a:r>
            <a:r>
              <a:rPr sz="1250" spc="65" dirty="0">
                <a:latin typeface="Calibri"/>
                <a:cs typeface="Calibri"/>
              </a:rPr>
              <a:t>δίκτυο): </a:t>
            </a:r>
            <a:r>
              <a:rPr sz="1250" spc="70" dirty="0">
                <a:solidFill>
                  <a:srgbClr val="85872B"/>
                </a:solidFill>
                <a:latin typeface="Calibri"/>
                <a:cs typeface="Calibri"/>
              </a:rPr>
              <a:t> </a:t>
            </a:r>
            <a:r>
              <a:rPr sz="1250" u="sng" spc="75" dirty="0">
                <a:solidFill>
                  <a:srgbClr val="85872B"/>
                </a:solidFill>
                <a:uFill>
                  <a:solidFill>
                    <a:srgbClr val="85872B"/>
                  </a:solidFill>
                </a:uFill>
                <a:latin typeface="Calibri"/>
                <a:cs typeface="Calibri"/>
                <a:hlinkClick r:id="rId7"/>
              </a:rPr>
              <a:t>https://www.linkedin.com/company/cy </a:t>
            </a:r>
            <a:r>
              <a:rPr sz="1250" u="sng" spc="70" dirty="0">
                <a:solidFill>
                  <a:srgbClr val="85872B"/>
                </a:solidFill>
                <a:uFill>
                  <a:solidFill>
                    <a:srgbClr val="85872B"/>
                  </a:solidFill>
                </a:uFill>
                <a:latin typeface="Calibri"/>
                <a:cs typeface="Calibri"/>
                <a:hlinkClick r:id="rId7"/>
              </a:rPr>
              <a:t>bers</a:t>
            </a:r>
            <a:r>
              <a:rPr sz="1250" u="sng" spc="70" dirty="0">
                <a:solidFill>
                  <a:srgbClr val="85872B"/>
                </a:solidFill>
                <a:uFill>
                  <a:solidFill>
                    <a:srgbClr val="85872B"/>
                  </a:solidFill>
                </a:uFill>
                <a:latin typeface="Calibri"/>
                <a:cs typeface="Calibri"/>
              </a:rPr>
              <a:t>ecpro- </a:t>
            </a:r>
            <a:r>
              <a:rPr sz="1250" spc="-275" dirty="0">
                <a:solidFill>
                  <a:srgbClr val="85872B"/>
                </a:solidFill>
                <a:latin typeface="Calibri"/>
                <a:cs typeface="Calibri"/>
              </a:rPr>
              <a:t> </a:t>
            </a:r>
            <a:r>
              <a:rPr sz="1250" u="sng" spc="70" dirty="0">
                <a:solidFill>
                  <a:srgbClr val="85872B"/>
                </a:solidFill>
                <a:uFill>
                  <a:solidFill>
                    <a:srgbClr val="85872B"/>
                  </a:solidFill>
                </a:uFill>
                <a:latin typeface="Calibri"/>
                <a:cs typeface="Calibri"/>
                <a:hlinkClick r:id="rId7"/>
              </a:rPr>
              <a:t>euprojec</a:t>
            </a:r>
            <a:r>
              <a:rPr sz="1250" u="sng" spc="70" dirty="0">
                <a:solidFill>
                  <a:srgbClr val="85872B"/>
                </a:solidFill>
                <a:uFill>
                  <a:solidFill>
                    <a:srgbClr val="85872B"/>
                  </a:solidFill>
                </a:uFill>
                <a:latin typeface="Calibri"/>
                <a:cs typeface="Calibri"/>
              </a:rPr>
              <a:t>t/</a:t>
            </a:r>
            <a:endParaRPr sz="1250">
              <a:latin typeface="Calibri"/>
              <a:cs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93192" y="33019"/>
            <a:ext cx="5347335" cy="6819900"/>
          </a:xfrm>
          <a:custGeom>
            <a:avLst/>
            <a:gdLst/>
            <a:ahLst/>
            <a:cxnLst/>
            <a:rect l="l" t="t" r="r" b="b"/>
            <a:pathLst>
              <a:path w="5347334" h="6819900">
                <a:moveTo>
                  <a:pt x="5347335" y="0"/>
                </a:moveTo>
                <a:lnTo>
                  <a:pt x="1917382" y="0"/>
                </a:lnTo>
                <a:lnTo>
                  <a:pt x="0" y="6819582"/>
                </a:lnTo>
                <a:lnTo>
                  <a:pt x="3429952" y="6819582"/>
                </a:lnTo>
                <a:lnTo>
                  <a:pt x="5347335" y="0"/>
                </a:lnTo>
                <a:close/>
              </a:path>
            </a:pathLst>
          </a:custGeom>
          <a:solidFill>
            <a:srgbClr val="FFB800">
              <a:alpha val="12548"/>
            </a:srgbClr>
          </a:solidFill>
        </p:spPr>
        <p:txBody>
          <a:bodyPr wrap="square" lIns="0" tIns="0" rIns="0" bIns="0" rtlCol="0"/>
          <a:lstStyle/>
          <a:p>
            <a:endParaRPr/>
          </a:p>
        </p:txBody>
      </p:sp>
      <p:grpSp>
        <p:nvGrpSpPr>
          <p:cNvPr id="3" name="object 3"/>
          <p:cNvGrpSpPr/>
          <p:nvPr/>
        </p:nvGrpSpPr>
        <p:grpSpPr>
          <a:xfrm>
            <a:off x="4053204" y="0"/>
            <a:ext cx="2935605" cy="6879590"/>
            <a:chOff x="4053204" y="0"/>
            <a:chExt cx="2935605" cy="6879590"/>
          </a:xfrm>
        </p:grpSpPr>
        <p:sp>
          <p:nvSpPr>
            <p:cNvPr id="4" name="object 4"/>
            <p:cNvSpPr/>
            <p:nvPr/>
          </p:nvSpPr>
          <p:spPr>
            <a:xfrm>
              <a:off x="5451157" y="5113019"/>
              <a:ext cx="799465" cy="1738630"/>
            </a:xfrm>
            <a:custGeom>
              <a:avLst/>
              <a:gdLst/>
              <a:ahLst/>
              <a:cxnLst/>
              <a:rect l="l" t="t" r="r" b="b"/>
              <a:pathLst>
                <a:path w="799464" h="1738629">
                  <a:moveTo>
                    <a:pt x="611504" y="0"/>
                  </a:moveTo>
                  <a:lnTo>
                    <a:pt x="562609"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59" y="32384"/>
                  </a:lnTo>
                  <a:lnTo>
                    <a:pt x="610869" y="26669"/>
                  </a:lnTo>
                  <a:lnTo>
                    <a:pt x="700020" y="26669"/>
                  </a:lnTo>
                  <a:lnTo>
                    <a:pt x="660400" y="6667"/>
                  </a:lnTo>
                  <a:lnTo>
                    <a:pt x="611504" y="0"/>
                  </a:lnTo>
                  <a:close/>
                </a:path>
                <a:path w="799464" h="1738629">
                  <a:moveTo>
                    <a:pt x="700020" y="26669"/>
                  </a:moveTo>
                  <a:lnTo>
                    <a:pt x="610869" y="26669"/>
                  </a:lnTo>
                  <a:lnTo>
                    <a:pt x="653732" y="32384"/>
                  </a:lnTo>
                  <a:lnTo>
                    <a:pt x="710882" y="60959"/>
                  </a:lnTo>
                  <a:lnTo>
                    <a:pt x="751839" y="109537"/>
                  </a:lnTo>
                  <a:lnTo>
                    <a:pt x="772477" y="170497"/>
                  </a:lnTo>
                  <a:lnTo>
                    <a:pt x="773429" y="202882"/>
                  </a:lnTo>
                  <a:lnTo>
                    <a:pt x="768032" y="235584"/>
                  </a:lnTo>
                  <a:lnTo>
                    <a:pt x="363537" y="1738312"/>
                  </a:lnTo>
                  <a:lnTo>
                    <a:pt x="391159" y="1738312"/>
                  </a:lnTo>
                  <a:lnTo>
                    <a:pt x="793114" y="242252"/>
                  </a:lnTo>
                  <a:lnTo>
                    <a:pt x="799464" y="204787"/>
                  </a:lnTo>
                  <a:lnTo>
                    <a:pt x="798194"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5" name="object 5"/>
            <p:cNvSpPr/>
            <p:nvPr/>
          </p:nvSpPr>
          <p:spPr>
            <a:xfrm>
              <a:off x="4443729" y="4444"/>
              <a:ext cx="2545080" cy="6838315"/>
            </a:xfrm>
            <a:custGeom>
              <a:avLst/>
              <a:gdLst/>
              <a:ahLst/>
              <a:cxnLst/>
              <a:rect l="l" t="t" r="r" b="b"/>
              <a:pathLst>
                <a:path w="2545079" h="6838315">
                  <a:moveTo>
                    <a:pt x="1321435" y="2283459"/>
                  </a:moveTo>
                  <a:lnTo>
                    <a:pt x="1271587" y="2291715"/>
                  </a:lnTo>
                  <a:lnTo>
                    <a:pt x="1226185" y="2312669"/>
                  </a:lnTo>
                  <a:lnTo>
                    <a:pt x="1187767" y="2345690"/>
                  </a:lnTo>
                  <a:lnTo>
                    <a:pt x="1159510" y="2389504"/>
                  </a:lnTo>
                  <a:lnTo>
                    <a:pt x="1159510" y="2390775"/>
                  </a:lnTo>
                  <a:lnTo>
                    <a:pt x="819150" y="3659187"/>
                  </a:lnTo>
                  <a:lnTo>
                    <a:pt x="0" y="6837045"/>
                  </a:lnTo>
                  <a:lnTo>
                    <a:pt x="6667" y="6837680"/>
                  </a:lnTo>
                  <a:lnTo>
                    <a:pt x="20955" y="6838314"/>
                  </a:lnTo>
                  <a:lnTo>
                    <a:pt x="26670" y="6838314"/>
                  </a:lnTo>
                  <a:lnTo>
                    <a:pt x="843365" y="3665219"/>
                  </a:lnTo>
                  <a:lnTo>
                    <a:pt x="1183322" y="2398077"/>
                  </a:lnTo>
                  <a:lnTo>
                    <a:pt x="1208087" y="2360612"/>
                  </a:lnTo>
                  <a:lnTo>
                    <a:pt x="1241107" y="2332354"/>
                  </a:lnTo>
                  <a:lnTo>
                    <a:pt x="1279842" y="2314575"/>
                  </a:lnTo>
                  <a:lnTo>
                    <a:pt x="1322705" y="2307907"/>
                  </a:lnTo>
                  <a:lnTo>
                    <a:pt x="1417637" y="2307907"/>
                  </a:lnTo>
                  <a:lnTo>
                    <a:pt x="1372870" y="2289492"/>
                  </a:lnTo>
                  <a:lnTo>
                    <a:pt x="1321435" y="2283459"/>
                  </a:lnTo>
                  <a:close/>
                </a:path>
                <a:path w="2545079" h="6838315">
                  <a:moveTo>
                    <a:pt x="1417637" y="2307907"/>
                  </a:moveTo>
                  <a:lnTo>
                    <a:pt x="1322705" y="2307907"/>
                  </a:lnTo>
                  <a:lnTo>
                    <a:pt x="1366837" y="2313622"/>
                  </a:lnTo>
                  <a:lnTo>
                    <a:pt x="1412557" y="2334259"/>
                  </a:lnTo>
                  <a:lnTo>
                    <a:pt x="1448435" y="2367279"/>
                  </a:lnTo>
                  <a:lnTo>
                    <a:pt x="1472565" y="2409190"/>
                  </a:lnTo>
                  <a:lnTo>
                    <a:pt x="1483042" y="2456815"/>
                  </a:lnTo>
                  <a:lnTo>
                    <a:pt x="1477962" y="2506979"/>
                  </a:lnTo>
                  <a:lnTo>
                    <a:pt x="1220152" y="3458209"/>
                  </a:lnTo>
                  <a:lnTo>
                    <a:pt x="1214120" y="3493769"/>
                  </a:lnTo>
                  <a:lnTo>
                    <a:pt x="1223010" y="3563937"/>
                  </a:lnTo>
                  <a:lnTo>
                    <a:pt x="1258570" y="3627119"/>
                  </a:lnTo>
                  <a:lnTo>
                    <a:pt x="1314767" y="3670300"/>
                  </a:lnTo>
                  <a:lnTo>
                    <a:pt x="1397635" y="3689667"/>
                  </a:lnTo>
                  <a:lnTo>
                    <a:pt x="1444625" y="3683000"/>
                  </a:lnTo>
                  <a:lnTo>
                    <a:pt x="1487805" y="3665219"/>
                  </a:lnTo>
                  <a:lnTo>
                    <a:pt x="1490662" y="3662997"/>
                  </a:lnTo>
                  <a:lnTo>
                    <a:pt x="1403985" y="3662997"/>
                  </a:lnTo>
                  <a:lnTo>
                    <a:pt x="1354137" y="3657917"/>
                  </a:lnTo>
                  <a:lnTo>
                    <a:pt x="1299210" y="3630612"/>
                  </a:lnTo>
                  <a:lnTo>
                    <a:pt x="1259205" y="3584575"/>
                  </a:lnTo>
                  <a:lnTo>
                    <a:pt x="1239202" y="3526472"/>
                  </a:lnTo>
                  <a:lnTo>
                    <a:pt x="1238567" y="3495675"/>
                  </a:lnTo>
                  <a:lnTo>
                    <a:pt x="1243965" y="3464559"/>
                  </a:lnTo>
                  <a:lnTo>
                    <a:pt x="1502092" y="2513329"/>
                  </a:lnTo>
                  <a:lnTo>
                    <a:pt x="1508442" y="2464434"/>
                  </a:lnTo>
                  <a:lnTo>
                    <a:pt x="1502092" y="2417444"/>
                  </a:lnTo>
                  <a:lnTo>
                    <a:pt x="1483995" y="2374265"/>
                  </a:lnTo>
                  <a:lnTo>
                    <a:pt x="1455737" y="2337117"/>
                  </a:lnTo>
                  <a:lnTo>
                    <a:pt x="1418272" y="2308225"/>
                  </a:lnTo>
                  <a:lnTo>
                    <a:pt x="1417637" y="2307907"/>
                  </a:lnTo>
                  <a:close/>
                </a:path>
                <a:path w="2545079" h="6838315">
                  <a:moveTo>
                    <a:pt x="2545079" y="0"/>
                  </a:moveTo>
                  <a:lnTo>
                    <a:pt x="2518410" y="0"/>
                  </a:lnTo>
                  <a:lnTo>
                    <a:pt x="1939290" y="2101215"/>
                  </a:lnTo>
                  <a:lnTo>
                    <a:pt x="1547495" y="3546792"/>
                  </a:lnTo>
                  <a:lnTo>
                    <a:pt x="1526540" y="3592512"/>
                  </a:lnTo>
                  <a:lnTo>
                    <a:pt x="1493520" y="3628390"/>
                  </a:lnTo>
                  <a:lnTo>
                    <a:pt x="1451610" y="3652519"/>
                  </a:lnTo>
                  <a:lnTo>
                    <a:pt x="1403985" y="3662997"/>
                  </a:lnTo>
                  <a:lnTo>
                    <a:pt x="1490662" y="3662997"/>
                  </a:lnTo>
                  <a:lnTo>
                    <a:pt x="1525270" y="3636962"/>
                  </a:lnTo>
                  <a:lnTo>
                    <a:pt x="1554162" y="3599497"/>
                  </a:lnTo>
                  <a:lnTo>
                    <a:pt x="1572895" y="3554412"/>
                  </a:lnTo>
                  <a:lnTo>
                    <a:pt x="1964690" y="2108834"/>
                  </a:lnTo>
                  <a:lnTo>
                    <a:pt x="2540000" y="16509"/>
                  </a:lnTo>
                  <a:lnTo>
                    <a:pt x="2543810" y="3809"/>
                  </a:lnTo>
                  <a:lnTo>
                    <a:pt x="2545079" y="0"/>
                  </a:lnTo>
                  <a:close/>
                </a:path>
              </a:pathLst>
            </a:custGeom>
            <a:solidFill>
              <a:srgbClr val="FFB800"/>
            </a:solidFill>
          </p:spPr>
          <p:txBody>
            <a:bodyPr wrap="square" lIns="0" tIns="0" rIns="0" bIns="0" rtlCol="0"/>
            <a:lstStyle/>
            <a:p>
              <a:endParaRPr/>
            </a:p>
          </p:txBody>
        </p:sp>
        <p:sp>
          <p:nvSpPr>
            <p:cNvPr id="6" name="object 6"/>
            <p:cNvSpPr/>
            <p:nvPr/>
          </p:nvSpPr>
          <p:spPr>
            <a:xfrm>
              <a:off x="4064317"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grpSp>
      <p:pic>
        <p:nvPicPr>
          <p:cNvPr id="7" name="object 7"/>
          <p:cNvPicPr/>
          <p:nvPr/>
        </p:nvPicPr>
        <p:blipFill>
          <a:blip r:embed="rId2" cstate="print"/>
          <a:stretch>
            <a:fillRect/>
          </a:stretch>
        </p:blipFill>
        <p:spPr>
          <a:xfrm>
            <a:off x="7549832" y="6167437"/>
            <a:ext cx="3293427" cy="611187"/>
          </a:xfrm>
          <a:prstGeom prst="rect">
            <a:avLst/>
          </a:prstGeom>
        </p:spPr>
      </p:pic>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7049769" y="2140902"/>
            <a:ext cx="4137660" cy="756920"/>
          </a:xfrm>
          <a:prstGeom prst="rect">
            <a:avLst/>
          </a:prstGeom>
        </p:spPr>
        <p:txBody>
          <a:bodyPr vert="horz" wrap="square" lIns="0" tIns="12700" rIns="0" bIns="0" rtlCol="0">
            <a:spAutoFit/>
          </a:bodyPr>
          <a:lstStyle/>
          <a:p>
            <a:pPr marL="12700">
              <a:lnSpc>
                <a:spcPct val="100000"/>
              </a:lnSpc>
              <a:spcBef>
                <a:spcPts val="100"/>
              </a:spcBef>
            </a:pPr>
            <a:r>
              <a:rPr sz="4800" spc="260" dirty="0">
                <a:solidFill>
                  <a:srgbClr val="FFB800"/>
                </a:solidFill>
              </a:rPr>
              <a:t>Σας</a:t>
            </a:r>
            <a:r>
              <a:rPr sz="4800" spc="130" dirty="0">
                <a:solidFill>
                  <a:srgbClr val="FFB800"/>
                </a:solidFill>
              </a:rPr>
              <a:t> </a:t>
            </a:r>
            <a:r>
              <a:rPr sz="4800" spc="280" dirty="0">
                <a:solidFill>
                  <a:srgbClr val="FFB800"/>
                </a:solidFill>
              </a:rPr>
              <a:t>ευχαριστώ</a:t>
            </a:r>
            <a:endParaRPr sz="4800"/>
          </a:p>
        </p:txBody>
      </p:sp>
      <p:sp>
        <p:nvSpPr>
          <p:cNvPr id="10" name="object 10"/>
          <p:cNvSpPr txBox="1"/>
          <p:nvPr/>
        </p:nvSpPr>
        <p:spPr>
          <a:xfrm>
            <a:off x="7049769" y="3520757"/>
            <a:ext cx="3606800" cy="1163955"/>
          </a:xfrm>
          <a:prstGeom prst="rect">
            <a:avLst/>
          </a:prstGeom>
        </p:spPr>
        <p:txBody>
          <a:bodyPr vert="horz" wrap="square" lIns="0" tIns="12700" rIns="0" bIns="0" rtlCol="0">
            <a:spAutoFit/>
          </a:bodyPr>
          <a:lstStyle/>
          <a:p>
            <a:pPr marL="12700" marR="5080">
              <a:lnSpc>
                <a:spcPct val="100000"/>
              </a:lnSpc>
              <a:spcBef>
                <a:spcPts val="100"/>
              </a:spcBef>
            </a:pPr>
            <a:r>
              <a:rPr sz="1250" spc="130" dirty="0">
                <a:solidFill>
                  <a:srgbClr val="FFFFFF"/>
                </a:solidFill>
                <a:latin typeface="Calibri"/>
                <a:cs typeface="Calibri"/>
              </a:rPr>
              <a:t>Παρακαλούμε </a:t>
            </a:r>
            <a:r>
              <a:rPr sz="1250" spc="105" dirty="0">
                <a:solidFill>
                  <a:srgbClr val="FFFFFF"/>
                </a:solidFill>
                <a:latin typeface="Calibri"/>
                <a:cs typeface="Calibri"/>
              </a:rPr>
              <a:t>στείλτε </a:t>
            </a:r>
            <a:r>
              <a:rPr sz="1250" spc="114" dirty="0">
                <a:solidFill>
                  <a:srgbClr val="FFFFFF"/>
                </a:solidFill>
                <a:latin typeface="Calibri"/>
                <a:cs typeface="Calibri"/>
              </a:rPr>
              <a:t>όλες </a:t>
            </a:r>
            <a:r>
              <a:rPr sz="1250" spc="85" dirty="0">
                <a:solidFill>
                  <a:srgbClr val="FFFFFF"/>
                </a:solidFill>
                <a:latin typeface="Calibri"/>
                <a:cs typeface="Calibri"/>
              </a:rPr>
              <a:t>τις </a:t>
            </a:r>
            <a:r>
              <a:rPr sz="1250" spc="114" dirty="0">
                <a:solidFill>
                  <a:srgbClr val="FFFFFF"/>
                </a:solidFill>
                <a:latin typeface="Calibri"/>
                <a:cs typeface="Calibri"/>
              </a:rPr>
              <a:t>ερωτήσεις </a:t>
            </a:r>
            <a:r>
              <a:rPr sz="1250" spc="120" dirty="0">
                <a:solidFill>
                  <a:srgbClr val="FFFFFF"/>
                </a:solidFill>
                <a:latin typeface="Calibri"/>
                <a:cs typeface="Calibri"/>
              </a:rPr>
              <a:t>στη </a:t>
            </a:r>
            <a:r>
              <a:rPr sz="1250" spc="-270" dirty="0">
                <a:solidFill>
                  <a:srgbClr val="FFFFFF"/>
                </a:solidFill>
                <a:latin typeface="Calibri"/>
                <a:cs typeface="Calibri"/>
              </a:rPr>
              <a:t> </a:t>
            </a:r>
            <a:r>
              <a:rPr sz="1250" spc="110" dirty="0">
                <a:solidFill>
                  <a:srgbClr val="FFFFFF"/>
                </a:solidFill>
                <a:latin typeface="Calibri"/>
                <a:cs typeface="Calibri"/>
              </a:rPr>
              <a:t>διεύθυνση: </a:t>
            </a:r>
            <a:r>
              <a:rPr sz="1250" spc="114" dirty="0">
                <a:solidFill>
                  <a:srgbClr val="FFFFFF"/>
                </a:solidFill>
                <a:latin typeface="Calibri"/>
                <a:cs typeface="Calibri"/>
              </a:rPr>
              <a:t> </a:t>
            </a:r>
            <a:r>
              <a:rPr sz="1250" u="sng" spc="100" dirty="0">
                <a:solidFill>
                  <a:srgbClr val="85872B"/>
                </a:solidFill>
                <a:uFill>
                  <a:solidFill>
                    <a:srgbClr val="85872B"/>
                  </a:solidFill>
                </a:uFill>
                <a:latin typeface="Calibri"/>
                <a:cs typeface="Calibri"/>
                <a:hlinkClick r:id="rId3"/>
              </a:rPr>
              <a:t>abdelkader.Shaaban@ait</a:t>
            </a:r>
            <a:r>
              <a:rPr sz="1250" u="sng" spc="100" dirty="0">
                <a:solidFill>
                  <a:srgbClr val="85872B"/>
                </a:solidFill>
                <a:uFill>
                  <a:solidFill>
                    <a:srgbClr val="85872B"/>
                  </a:solidFill>
                </a:uFill>
                <a:latin typeface="Calibri"/>
                <a:cs typeface="Calibri"/>
              </a:rPr>
              <a:t>.ac.at</a:t>
            </a:r>
            <a:r>
              <a:rPr sz="1250" spc="100" dirty="0">
                <a:solidFill>
                  <a:srgbClr val="FFFFFF"/>
                </a:solidFill>
                <a:latin typeface="Calibri"/>
                <a:cs typeface="Calibri"/>
              </a:rPr>
              <a:t>Stefan </a:t>
            </a:r>
            <a:r>
              <a:rPr sz="1250" spc="105" dirty="0">
                <a:solidFill>
                  <a:srgbClr val="FFFFFF"/>
                </a:solidFill>
                <a:latin typeface="Calibri"/>
                <a:cs typeface="Calibri"/>
              </a:rPr>
              <a:t>Schauer: </a:t>
            </a:r>
            <a:r>
              <a:rPr sz="1250" spc="-270" dirty="0">
                <a:solidFill>
                  <a:srgbClr val="FFFFFF"/>
                </a:solidFill>
                <a:latin typeface="Calibri"/>
                <a:cs typeface="Calibri"/>
              </a:rPr>
              <a:t> </a:t>
            </a:r>
            <a:r>
              <a:rPr sz="1250" spc="114" dirty="0">
                <a:solidFill>
                  <a:srgbClr val="FFFFFF"/>
                </a:solidFill>
                <a:latin typeface="Calibri"/>
                <a:cs typeface="Calibri"/>
              </a:rPr>
              <a:t>Abdelkader</a:t>
            </a:r>
            <a:r>
              <a:rPr sz="1250" spc="50" dirty="0">
                <a:solidFill>
                  <a:srgbClr val="FFFFFF"/>
                </a:solidFill>
                <a:latin typeface="Calibri"/>
                <a:cs typeface="Calibri"/>
              </a:rPr>
              <a:t> </a:t>
            </a:r>
            <a:r>
              <a:rPr sz="1250" spc="120" dirty="0">
                <a:solidFill>
                  <a:srgbClr val="FFFFFF"/>
                </a:solidFill>
                <a:latin typeface="Calibri"/>
                <a:cs typeface="Calibri"/>
              </a:rPr>
              <a:t>Shaaban</a:t>
            </a:r>
            <a:r>
              <a:rPr sz="1250" spc="55" dirty="0">
                <a:solidFill>
                  <a:srgbClr val="FFFFFF"/>
                </a:solidFill>
                <a:latin typeface="Calibri"/>
                <a:cs typeface="Calibri"/>
              </a:rPr>
              <a:t> </a:t>
            </a:r>
            <a:r>
              <a:rPr sz="1250" spc="145" dirty="0">
                <a:solidFill>
                  <a:srgbClr val="FFFFFF"/>
                </a:solidFill>
                <a:latin typeface="Calibri"/>
                <a:cs typeface="Calibri"/>
              </a:rPr>
              <a:t>XML</a:t>
            </a:r>
            <a:r>
              <a:rPr sz="1250" spc="50" dirty="0">
                <a:solidFill>
                  <a:srgbClr val="FFFFFF"/>
                </a:solidFill>
                <a:latin typeface="Calibri"/>
                <a:cs typeface="Calibri"/>
              </a:rPr>
              <a:t> </a:t>
            </a:r>
            <a:r>
              <a:rPr sz="1250" spc="100" dirty="0">
                <a:solidFill>
                  <a:srgbClr val="FFFFFF"/>
                </a:solidFill>
                <a:latin typeface="Calibri"/>
                <a:cs typeface="Calibri"/>
              </a:rPr>
              <a:t>(Extensible</a:t>
            </a:r>
            <a:r>
              <a:rPr sz="1250" spc="55" dirty="0">
                <a:solidFill>
                  <a:srgbClr val="FFFFFF"/>
                </a:solidFill>
                <a:latin typeface="Calibri"/>
                <a:cs typeface="Calibri"/>
              </a:rPr>
              <a:t> </a:t>
            </a:r>
            <a:r>
              <a:rPr sz="1250" spc="120" dirty="0">
                <a:solidFill>
                  <a:srgbClr val="FFFFFF"/>
                </a:solidFill>
                <a:latin typeface="Calibri"/>
                <a:cs typeface="Calibri"/>
              </a:rPr>
              <a:t>Markup- </a:t>
            </a:r>
            <a:r>
              <a:rPr sz="1250" spc="-270" dirty="0">
                <a:solidFill>
                  <a:srgbClr val="FFFFFF"/>
                </a:solidFill>
                <a:latin typeface="Calibri"/>
                <a:cs typeface="Calibri"/>
              </a:rPr>
              <a:t> </a:t>
            </a:r>
            <a:r>
              <a:rPr sz="1250" spc="125" dirty="0">
                <a:solidFill>
                  <a:srgbClr val="FFFFFF"/>
                </a:solidFill>
                <a:latin typeface="Calibri"/>
                <a:cs typeface="Calibri"/>
              </a:rPr>
              <a:t>δομημένη </a:t>
            </a:r>
            <a:r>
              <a:rPr sz="1250" spc="135" dirty="0">
                <a:solidFill>
                  <a:srgbClr val="FFFFFF"/>
                </a:solidFill>
                <a:latin typeface="Calibri"/>
                <a:cs typeface="Calibri"/>
              </a:rPr>
              <a:t>μορφή </a:t>
            </a:r>
            <a:r>
              <a:rPr sz="1250" spc="120" dirty="0">
                <a:solidFill>
                  <a:srgbClr val="FFFFFF"/>
                </a:solidFill>
                <a:latin typeface="Calibri"/>
                <a:cs typeface="Calibri"/>
              </a:rPr>
              <a:t>ανταλλαγής δεδομένωνn) </a:t>
            </a:r>
            <a:r>
              <a:rPr sz="1250" spc="125" dirty="0">
                <a:solidFill>
                  <a:srgbClr val="FFFFFF"/>
                </a:solidFill>
                <a:latin typeface="Calibri"/>
                <a:cs typeface="Calibri"/>
              </a:rPr>
              <a:t> </a:t>
            </a:r>
            <a:r>
              <a:rPr sz="1250" u="sng" spc="95" dirty="0">
                <a:solidFill>
                  <a:srgbClr val="85872B"/>
                </a:solidFill>
                <a:uFill>
                  <a:solidFill>
                    <a:srgbClr val="85872B"/>
                  </a:solidFill>
                </a:uFill>
                <a:latin typeface="Calibri"/>
                <a:cs typeface="Calibri"/>
                <a:hlinkClick r:id="rId4"/>
              </a:rPr>
              <a:t>Stefan.Schauer@ait.</a:t>
            </a:r>
            <a:r>
              <a:rPr sz="1250" u="sng" spc="95" dirty="0">
                <a:solidFill>
                  <a:srgbClr val="85872B"/>
                </a:solidFill>
                <a:uFill>
                  <a:solidFill>
                    <a:srgbClr val="85872B"/>
                  </a:solidFill>
                </a:uFill>
                <a:latin typeface="Calibri"/>
                <a:cs typeface="Calibri"/>
              </a:rPr>
              <a:t>ac.at</a:t>
            </a:r>
            <a:endParaRPr sz="1250">
              <a:latin typeface="Calibri"/>
              <a:cs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843260" cy="6883400"/>
            <a:chOff x="0" y="0"/>
            <a:chExt cx="10843260"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09"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sp>
          <p:nvSpPr>
            <p:cNvPr id="5" name="object 5"/>
            <p:cNvSpPr/>
            <p:nvPr/>
          </p:nvSpPr>
          <p:spPr>
            <a:xfrm>
              <a:off x="3508375" y="0"/>
              <a:ext cx="2549525" cy="6847205"/>
            </a:xfrm>
            <a:custGeom>
              <a:avLst/>
              <a:gdLst/>
              <a:ahLst/>
              <a:cxnLst/>
              <a:rect l="l" t="t" r="r" b="b"/>
              <a:pathLst>
                <a:path w="2549525" h="6847205">
                  <a:moveTo>
                    <a:pt x="1325562" y="2279332"/>
                  </a:moveTo>
                  <a:lnTo>
                    <a:pt x="1275397" y="2287587"/>
                  </a:lnTo>
                  <a:lnTo>
                    <a:pt x="1229995" y="2308542"/>
                  </a:lnTo>
                  <a:lnTo>
                    <a:pt x="1191577" y="2341879"/>
                  </a:lnTo>
                  <a:lnTo>
                    <a:pt x="1162685" y="2385695"/>
                  </a:lnTo>
                  <a:lnTo>
                    <a:pt x="1162685" y="2386965"/>
                  </a:lnTo>
                  <a:lnTo>
                    <a:pt x="821689" y="3659187"/>
                  </a:lnTo>
                  <a:lnTo>
                    <a:pt x="0" y="6845934"/>
                  </a:lnTo>
                  <a:lnTo>
                    <a:pt x="6667" y="6846887"/>
                  </a:lnTo>
                  <a:lnTo>
                    <a:pt x="20002" y="6847205"/>
                  </a:lnTo>
                  <a:lnTo>
                    <a:pt x="26670" y="6847205"/>
                  </a:lnTo>
                  <a:lnTo>
                    <a:pt x="845905" y="3665220"/>
                  </a:lnTo>
                  <a:lnTo>
                    <a:pt x="1186814" y="2394585"/>
                  </a:lnTo>
                  <a:lnTo>
                    <a:pt x="1211579" y="2356802"/>
                  </a:lnTo>
                  <a:lnTo>
                    <a:pt x="1244917" y="2328545"/>
                  </a:lnTo>
                  <a:lnTo>
                    <a:pt x="1283970" y="2310447"/>
                  </a:lnTo>
                  <a:lnTo>
                    <a:pt x="1326514" y="2303779"/>
                  </a:lnTo>
                  <a:lnTo>
                    <a:pt x="1421635" y="2303779"/>
                  </a:lnTo>
                  <a:lnTo>
                    <a:pt x="1377314" y="2285365"/>
                  </a:lnTo>
                  <a:lnTo>
                    <a:pt x="1325562" y="2279332"/>
                  </a:lnTo>
                  <a:close/>
                </a:path>
                <a:path w="2549525" h="6847205">
                  <a:moveTo>
                    <a:pt x="1421635" y="2303779"/>
                  </a:moveTo>
                  <a:lnTo>
                    <a:pt x="1326514" y="2303779"/>
                  </a:lnTo>
                  <a:lnTo>
                    <a:pt x="1370964" y="2309495"/>
                  </a:lnTo>
                  <a:lnTo>
                    <a:pt x="1416685" y="2330450"/>
                  </a:lnTo>
                  <a:lnTo>
                    <a:pt x="1452879" y="2363470"/>
                  </a:lnTo>
                  <a:lnTo>
                    <a:pt x="1477010" y="2405697"/>
                  </a:lnTo>
                  <a:lnTo>
                    <a:pt x="1487487" y="2453322"/>
                  </a:lnTo>
                  <a:lnTo>
                    <a:pt x="1482407" y="2503487"/>
                  </a:lnTo>
                  <a:lnTo>
                    <a:pt x="1223645" y="3457575"/>
                  </a:lnTo>
                  <a:lnTo>
                    <a:pt x="1217929" y="3493135"/>
                  </a:lnTo>
                  <a:lnTo>
                    <a:pt x="1226820" y="3563620"/>
                  </a:lnTo>
                  <a:lnTo>
                    <a:pt x="1262379" y="3626802"/>
                  </a:lnTo>
                  <a:lnTo>
                    <a:pt x="1318577" y="3670300"/>
                  </a:lnTo>
                  <a:lnTo>
                    <a:pt x="1401762" y="3689667"/>
                  </a:lnTo>
                  <a:lnTo>
                    <a:pt x="1449070" y="3683317"/>
                  </a:lnTo>
                  <a:lnTo>
                    <a:pt x="1492250" y="3665220"/>
                  </a:lnTo>
                  <a:lnTo>
                    <a:pt x="1495163" y="3662997"/>
                  </a:lnTo>
                  <a:lnTo>
                    <a:pt x="1408112" y="3662997"/>
                  </a:lnTo>
                  <a:lnTo>
                    <a:pt x="1358264" y="3657917"/>
                  </a:lnTo>
                  <a:lnTo>
                    <a:pt x="1303020" y="3630612"/>
                  </a:lnTo>
                  <a:lnTo>
                    <a:pt x="1263014" y="3584257"/>
                  </a:lnTo>
                  <a:lnTo>
                    <a:pt x="1243012" y="3526154"/>
                  </a:lnTo>
                  <a:lnTo>
                    <a:pt x="1242377" y="3495357"/>
                  </a:lnTo>
                  <a:lnTo>
                    <a:pt x="1247775" y="3463925"/>
                  </a:lnTo>
                  <a:lnTo>
                    <a:pt x="1506537" y="2509837"/>
                  </a:lnTo>
                  <a:lnTo>
                    <a:pt x="1512887" y="2460942"/>
                  </a:lnTo>
                  <a:lnTo>
                    <a:pt x="1506537" y="2413952"/>
                  </a:lnTo>
                  <a:lnTo>
                    <a:pt x="1488439" y="2370454"/>
                  </a:lnTo>
                  <a:lnTo>
                    <a:pt x="1460182" y="2333307"/>
                  </a:lnTo>
                  <a:lnTo>
                    <a:pt x="1422400" y="2304097"/>
                  </a:lnTo>
                  <a:lnTo>
                    <a:pt x="1421635" y="2303779"/>
                  </a:lnTo>
                  <a:close/>
                </a:path>
                <a:path w="2549525" h="6847205">
                  <a:moveTo>
                    <a:pt x="2549525" y="0"/>
                  </a:moveTo>
                  <a:lnTo>
                    <a:pt x="2523172" y="0"/>
                  </a:lnTo>
                  <a:lnTo>
                    <a:pt x="1945322" y="2096770"/>
                  </a:lnTo>
                  <a:lnTo>
                    <a:pt x="1552257" y="3546475"/>
                  </a:lnTo>
                  <a:lnTo>
                    <a:pt x="1531302" y="3592195"/>
                  </a:lnTo>
                  <a:lnTo>
                    <a:pt x="1497964" y="3628390"/>
                  </a:lnTo>
                  <a:lnTo>
                    <a:pt x="1456054" y="3652520"/>
                  </a:lnTo>
                  <a:lnTo>
                    <a:pt x="1408112" y="3662997"/>
                  </a:lnTo>
                  <a:lnTo>
                    <a:pt x="1495163" y="3662997"/>
                  </a:lnTo>
                  <a:lnTo>
                    <a:pt x="1529714" y="3636645"/>
                  </a:lnTo>
                  <a:lnTo>
                    <a:pt x="1558925" y="3599179"/>
                  </a:lnTo>
                  <a:lnTo>
                    <a:pt x="1577339" y="3554095"/>
                  </a:lnTo>
                  <a:lnTo>
                    <a:pt x="1970722" y="2104390"/>
                  </a:lnTo>
                  <a:lnTo>
                    <a:pt x="2547620" y="5715"/>
                  </a:lnTo>
                  <a:lnTo>
                    <a:pt x="2549525"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754"/>
              <a:ext cx="3293427" cy="611187"/>
            </a:xfrm>
            <a:prstGeom prst="rect">
              <a:avLst/>
            </a:prstGeom>
          </p:spPr>
        </p:pic>
        <p:pic>
          <p:nvPicPr>
            <p:cNvPr id="7" name="object 7"/>
            <p:cNvPicPr/>
            <p:nvPr/>
          </p:nvPicPr>
          <p:blipFill>
            <a:blip r:embed="rId3" cstate="print"/>
            <a:stretch>
              <a:fillRect/>
            </a:stretch>
          </p:blipFill>
          <p:spPr>
            <a:xfrm>
              <a:off x="0" y="0"/>
              <a:ext cx="5841365" cy="6858000"/>
            </a:xfrm>
            <a:prstGeom prst="rect">
              <a:avLst/>
            </a:prstGeom>
          </p:spPr>
        </p:pic>
        <p:pic>
          <p:nvPicPr>
            <p:cNvPr id="8" name="object 8"/>
            <p:cNvPicPr/>
            <p:nvPr/>
          </p:nvPicPr>
          <p:blipFill>
            <a:blip r:embed="rId4" cstate="print"/>
            <a:stretch>
              <a:fillRect/>
            </a:stretch>
          </p:blipFill>
          <p:spPr>
            <a:xfrm>
              <a:off x="263525" y="6152515"/>
              <a:ext cx="2647315" cy="643255"/>
            </a:xfrm>
            <a:prstGeom prst="rect">
              <a:avLst/>
            </a:prstGeom>
          </p:spPr>
        </p:pic>
      </p:grpSp>
      <p:sp>
        <p:nvSpPr>
          <p:cNvPr id="9" name="object 9"/>
          <p:cNvSpPr txBox="1"/>
          <p:nvPr/>
        </p:nvSpPr>
        <p:spPr>
          <a:xfrm>
            <a:off x="9224327" y="31750"/>
            <a:ext cx="2873375"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25" dirty="0">
                <a:latin typeface="Calibri"/>
                <a:cs typeface="Calibri"/>
              </a:rPr>
              <a:t> </a:t>
            </a:r>
            <a:r>
              <a:rPr sz="850" spc="70" dirty="0">
                <a:latin typeface="Calibri"/>
                <a:cs typeface="Calibri"/>
              </a:rPr>
              <a:t>Stefan</a:t>
            </a:r>
            <a:r>
              <a:rPr sz="850" spc="30" dirty="0">
                <a:latin typeface="Calibri"/>
                <a:cs typeface="Calibri"/>
              </a:rPr>
              <a:t> </a:t>
            </a:r>
            <a:r>
              <a:rPr sz="850" spc="75" dirty="0">
                <a:latin typeface="Calibri"/>
                <a:cs typeface="Calibri"/>
              </a:rPr>
              <a:t>Schauer</a:t>
            </a:r>
            <a:r>
              <a:rPr sz="850" spc="40" dirty="0">
                <a:latin typeface="Calibri"/>
                <a:cs typeface="Calibri"/>
              </a:rPr>
              <a:t> </a:t>
            </a:r>
            <a:r>
              <a:rPr sz="850" spc="70" dirty="0">
                <a:latin typeface="Calibri"/>
                <a:cs typeface="Calibri"/>
              </a:rPr>
              <a:t>και</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70" dirty="0">
                <a:latin typeface="Calibri"/>
                <a:cs typeface="Calibri"/>
              </a:rPr>
              <a:t>Shaaban</a:t>
            </a:r>
            <a:endParaRPr sz="850">
              <a:latin typeface="Calibri"/>
              <a:cs typeface="Calibri"/>
            </a:endParaRPr>
          </a:p>
        </p:txBody>
      </p:sp>
      <p:sp>
        <p:nvSpPr>
          <p:cNvPr id="10" name="object 10"/>
          <p:cNvSpPr txBox="1">
            <a:spLocks noGrp="1"/>
          </p:cNvSpPr>
          <p:nvPr>
            <p:ph type="title"/>
          </p:nvPr>
        </p:nvSpPr>
        <p:spPr>
          <a:xfrm>
            <a:off x="7585709" y="1308417"/>
            <a:ext cx="4137660" cy="1067435"/>
          </a:xfrm>
          <a:prstGeom prst="rect">
            <a:avLst/>
          </a:prstGeom>
        </p:spPr>
        <p:txBody>
          <a:bodyPr vert="horz" wrap="square" lIns="0" tIns="48895" rIns="0" bIns="0" rtlCol="0">
            <a:spAutoFit/>
          </a:bodyPr>
          <a:lstStyle/>
          <a:p>
            <a:pPr marL="60325" marR="5080" indent="-47625">
              <a:lnSpc>
                <a:spcPts val="4010"/>
              </a:lnSpc>
              <a:spcBef>
                <a:spcPts val="385"/>
              </a:spcBef>
            </a:pPr>
            <a:r>
              <a:rPr sz="3500" spc="-5" dirty="0">
                <a:solidFill>
                  <a:srgbClr val="000000"/>
                </a:solidFill>
                <a:latin typeface="Calibri"/>
                <a:cs typeface="Calibri"/>
              </a:rPr>
              <a:t>Πτυχές</a:t>
            </a:r>
            <a:r>
              <a:rPr sz="3500" spc="60" dirty="0">
                <a:solidFill>
                  <a:srgbClr val="000000"/>
                </a:solidFill>
                <a:latin typeface="Calibri"/>
                <a:cs typeface="Calibri"/>
              </a:rPr>
              <a:t> </a:t>
            </a:r>
            <a:r>
              <a:rPr sz="3500" spc="-5" dirty="0">
                <a:solidFill>
                  <a:srgbClr val="000000"/>
                </a:solidFill>
                <a:latin typeface="Calibri"/>
                <a:cs typeface="Calibri"/>
              </a:rPr>
              <a:t>ασφαλείας</a:t>
            </a:r>
            <a:r>
              <a:rPr sz="3500" spc="60" dirty="0">
                <a:solidFill>
                  <a:srgbClr val="000000"/>
                </a:solidFill>
                <a:latin typeface="Calibri"/>
                <a:cs typeface="Calibri"/>
              </a:rPr>
              <a:t> </a:t>
            </a:r>
            <a:r>
              <a:rPr sz="3500" spc="150" dirty="0">
                <a:solidFill>
                  <a:srgbClr val="000000"/>
                </a:solidFill>
                <a:latin typeface="Calibri"/>
                <a:cs typeface="Calibri"/>
              </a:rPr>
              <a:t>για </a:t>
            </a:r>
            <a:r>
              <a:rPr sz="3500" spc="-775" dirty="0">
                <a:solidFill>
                  <a:srgbClr val="000000"/>
                </a:solidFill>
                <a:latin typeface="Calibri"/>
                <a:cs typeface="Calibri"/>
              </a:rPr>
              <a:t> </a:t>
            </a:r>
            <a:r>
              <a:rPr sz="3500" spc="155" dirty="0">
                <a:solidFill>
                  <a:srgbClr val="000000"/>
                </a:solidFill>
                <a:latin typeface="Calibri"/>
                <a:cs typeface="Calibri"/>
              </a:rPr>
              <a:t>τα</a:t>
            </a:r>
            <a:r>
              <a:rPr sz="3500" spc="125" dirty="0">
                <a:solidFill>
                  <a:srgbClr val="000000"/>
                </a:solidFill>
                <a:latin typeface="Calibri"/>
                <a:cs typeface="Calibri"/>
              </a:rPr>
              <a:t> </a:t>
            </a:r>
            <a:r>
              <a:rPr sz="3500" spc="175" dirty="0">
                <a:solidFill>
                  <a:srgbClr val="000000"/>
                </a:solidFill>
                <a:latin typeface="Calibri"/>
                <a:cs typeface="Calibri"/>
              </a:rPr>
              <a:t>θαλάσσια</a:t>
            </a:r>
            <a:r>
              <a:rPr sz="3500" spc="135" dirty="0">
                <a:solidFill>
                  <a:srgbClr val="000000"/>
                </a:solidFill>
                <a:latin typeface="Calibri"/>
                <a:cs typeface="Calibri"/>
              </a:rPr>
              <a:t> </a:t>
            </a:r>
            <a:r>
              <a:rPr sz="3500" spc="145" dirty="0">
                <a:solidFill>
                  <a:srgbClr val="000000"/>
                </a:solidFill>
                <a:latin typeface="Calibri"/>
                <a:cs typeface="Calibri"/>
              </a:rPr>
              <a:t>δίκτυα</a:t>
            </a:r>
            <a:endParaRPr sz="3500">
              <a:latin typeface="Calibri"/>
              <a:cs typeface="Calibri"/>
            </a:endParaRPr>
          </a:p>
        </p:txBody>
      </p:sp>
      <p:sp>
        <p:nvSpPr>
          <p:cNvPr id="11" name="object 11"/>
          <p:cNvSpPr txBox="1"/>
          <p:nvPr/>
        </p:nvSpPr>
        <p:spPr>
          <a:xfrm>
            <a:off x="7198359" y="2568257"/>
            <a:ext cx="3255645" cy="680720"/>
          </a:xfrm>
          <a:prstGeom prst="rect">
            <a:avLst/>
          </a:prstGeom>
        </p:spPr>
        <p:txBody>
          <a:bodyPr vert="horz" wrap="square" lIns="0" tIns="12700" rIns="0" bIns="0" rtlCol="0">
            <a:spAutoFit/>
          </a:bodyPr>
          <a:lstStyle/>
          <a:p>
            <a:pPr marL="12700">
              <a:lnSpc>
                <a:spcPct val="100000"/>
              </a:lnSpc>
              <a:spcBef>
                <a:spcPts val="100"/>
              </a:spcBef>
            </a:pPr>
            <a:r>
              <a:rPr sz="4300" b="1" spc="215" dirty="0">
                <a:solidFill>
                  <a:srgbClr val="D6791A"/>
                </a:solidFill>
                <a:latin typeface="Calibri"/>
                <a:cs typeface="Calibri"/>
              </a:rPr>
              <a:t>C</a:t>
            </a:r>
            <a:r>
              <a:rPr sz="4300" b="1" spc="185" dirty="0">
                <a:solidFill>
                  <a:srgbClr val="D6791A"/>
                </a:solidFill>
                <a:latin typeface="Calibri"/>
                <a:cs typeface="Calibri"/>
              </a:rPr>
              <a:t>S</a:t>
            </a:r>
            <a:r>
              <a:rPr sz="4300" b="1" spc="215" dirty="0">
                <a:solidFill>
                  <a:srgbClr val="D6791A"/>
                </a:solidFill>
                <a:latin typeface="Calibri"/>
                <a:cs typeface="Calibri"/>
              </a:rPr>
              <a:t>P</a:t>
            </a:r>
            <a:r>
              <a:rPr sz="4300" b="1" spc="204" dirty="0">
                <a:solidFill>
                  <a:srgbClr val="D6791A"/>
                </a:solidFill>
                <a:latin typeface="Calibri"/>
                <a:cs typeface="Calibri"/>
              </a:rPr>
              <a:t>0</a:t>
            </a:r>
            <a:r>
              <a:rPr sz="4300" b="1" spc="200" dirty="0">
                <a:solidFill>
                  <a:srgbClr val="D6791A"/>
                </a:solidFill>
                <a:latin typeface="Calibri"/>
                <a:cs typeface="Calibri"/>
              </a:rPr>
              <a:t>0</a:t>
            </a:r>
            <a:r>
              <a:rPr sz="4300" b="1" spc="204" dirty="0">
                <a:solidFill>
                  <a:srgbClr val="D6791A"/>
                </a:solidFill>
                <a:latin typeface="Calibri"/>
                <a:cs typeface="Calibri"/>
              </a:rPr>
              <a:t>4</a:t>
            </a:r>
            <a:r>
              <a:rPr sz="4300" b="1" spc="200" dirty="0">
                <a:solidFill>
                  <a:srgbClr val="D6791A"/>
                </a:solidFill>
                <a:latin typeface="Calibri"/>
                <a:cs typeface="Calibri"/>
              </a:rPr>
              <a:t>_</a:t>
            </a:r>
            <a:r>
              <a:rPr sz="4300" b="1" spc="185" dirty="0">
                <a:solidFill>
                  <a:srgbClr val="D6791A"/>
                </a:solidFill>
                <a:latin typeface="Calibri"/>
                <a:cs typeface="Calibri"/>
              </a:rPr>
              <a:t>S</a:t>
            </a:r>
            <a:r>
              <a:rPr sz="4300" b="1" spc="195" dirty="0">
                <a:solidFill>
                  <a:srgbClr val="D6791A"/>
                </a:solidFill>
                <a:latin typeface="Calibri"/>
                <a:cs typeface="Calibri"/>
              </a:rPr>
              <a:t>_</a:t>
            </a:r>
            <a:r>
              <a:rPr sz="4300" b="1" spc="380" dirty="0">
                <a:solidFill>
                  <a:srgbClr val="D6791A"/>
                </a:solidFill>
                <a:latin typeface="Calibri"/>
                <a:cs typeface="Calibri"/>
              </a:rPr>
              <a:t>M</a:t>
            </a:r>
            <a:endParaRPr sz="4300">
              <a:latin typeface="Calibri"/>
              <a:cs typeface="Calibri"/>
            </a:endParaRPr>
          </a:p>
        </p:txBody>
      </p:sp>
      <p:sp>
        <p:nvSpPr>
          <p:cNvPr id="12" name="object 12"/>
          <p:cNvSpPr txBox="1"/>
          <p:nvPr/>
        </p:nvSpPr>
        <p:spPr>
          <a:xfrm>
            <a:off x="7025005" y="3967162"/>
            <a:ext cx="3228975" cy="943610"/>
          </a:xfrm>
          <a:prstGeom prst="rect">
            <a:avLst/>
          </a:prstGeom>
        </p:spPr>
        <p:txBody>
          <a:bodyPr vert="horz" wrap="square" lIns="0" tIns="58419" rIns="0" bIns="0" rtlCol="0">
            <a:spAutoFit/>
          </a:bodyPr>
          <a:lstStyle/>
          <a:p>
            <a:pPr marL="12700">
              <a:lnSpc>
                <a:spcPct val="100000"/>
              </a:lnSpc>
              <a:spcBef>
                <a:spcPts val="459"/>
              </a:spcBef>
            </a:pPr>
            <a:r>
              <a:rPr sz="1200" spc="135" dirty="0">
                <a:latin typeface="Calibri"/>
                <a:cs typeface="Calibri"/>
              </a:rPr>
              <a:t>ΠΑΡΟΥΣΊΑΣΗ</a:t>
            </a:r>
            <a:r>
              <a:rPr sz="1200" spc="155" dirty="0">
                <a:latin typeface="Calibri"/>
                <a:cs typeface="Calibri"/>
              </a:rPr>
              <a:t> </a:t>
            </a:r>
            <a:r>
              <a:rPr sz="1200" spc="90" dirty="0">
                <a:latin typeface="Calibri"/>
                <a:cs typeface="Calibri"/>
              </a:rPr>
              <a:t>ΑΠΌ:</a:t>
            </a:r>
            <a:endParaRPr sz="1200">
              <a:latin typeface="Calibri"/>
              <a:cs typeface="Calibri"/>
            </a:endParaRPr>
          </a:p>
          <a:p>
            <a:pPr marL="12700">
              <a:lnSpc>
                <a:spcPct val="100000"/>
              </a:lnSpc>
              <a:spcBef>
                <a:spcPts val="365"/>
              </a:spcBef>
            </a:pPr>
            <a:r>
              <a:rPr sz="1200" spc="120" dirty="0">
                <a:latin typeface="Calibri"/>
                <a:cs typeface="Calibri"/>
              </a:rPr>
              <a:t>DR.</a:t>
            </a:r>
            <a:r>
              <a:rPr sz="1200" spc="145" dirty="0">
                <a:latin typeface="Calibri"/>
                <a:cs typeface="Calibri"/>
              </a:rPr>
              <a:t> </a:t>
            </a:r>
            <a:r>
              <a:rPr sz="1200" spc="150" dirty="0">
                <a:latin typeface="Calibri"/>
                <a:cs typeface="Calibri"/>
              </a:rPr>
              <a:t>STEFAN</a:t>
            </a:r>
            <a:r>
              <a:rPr sz="1200" spc="175" dirty="0">
                <a:latin typeface="Calibri"/>
                <a:cs typeface="Calibri"/>
              </a:rPr>
              <a:t> </a:t>
            </a:r>
            <a:r>
              <a:rPr sz="1200" spc="150" dirty="0">
                <a:latin typeface="Calibri"/>
                <a:cs typeface="Calibri"/>
              </a:rPr>
              <a:t>SCHAUER</a:t>
            </a:r>
            <a:endParaRPr sz="1200">
              <a:latin typeface="Calibri"/>
              <a:cs typeface="Calibri"/>
            </a:endParaRPr>
          </a:p>
          <a:p>
            <a:pPr marL="12700">
              <a:lnSpc>
                <a:spcPct val="100000"/>
              </a:lnSpc>
              <a:spcBef>
                <a:spcPts val="365"/>
              </a:spcBef>
            </a:pPr>
            <a:r>
              <a:rPr sz="1200" spc="120" dirty="0">
                <a:latin typeface="Calibri"/>
                <a:cs typeface="Calibri"/>
              </a:rPr>
              <a:t>DR.</a:t>
            </a:r>
            <a:r>
              <a:rPr sz="1200" spc="135" dirty="0">
                <a:latin typeface="Calibri"/>
                <a:cs typeface="Calibri"/>
              </a:rPr>
              <a:t> </a:t>
            </a:r>
            <a:r>
              <a:rPr sz="1200" spc="165" dirty="0">
                <a:latin typeface="Calibri"/>
                <a:cs typeface="Calibri"/>
              </a:rPr>
              <a:t>ABDELKADER</a:t>
            </a:r>
            <a:r>
              <a:rPr sz="1200" spc="175" dirty="0">
                <a:latin typeface="Calibri"/>
                <a:cs typeface="Calibri"/>
              </a:rPr>
              <a:t> </a:t>
            </a:r>
            <a:r>
              <a:rPr sz="1200" spc="155" dirty="0">
                <a:latin typeface="Calibri"/>
                <a:cs typeface="Calibri"/>
              </a:rPr>
              <a:t>SHAABAN</a:t>
            </a:r>
            <a:endParaRPr sz="1200">
              <a:latin typeface="Calibri"/>
              <a:cs typeface="Calibri"/>
            </a:endParaRPr>
          </a:p>
          <a:p>
            <a:pPr marL="12700">
              <a:lnSpc>
                <a:spcPct val="100000"/>
              </a:lnSpc>
              <a:spcBef>
                <a:spcPts val="380"/>
              </a:spcBef>
              <a:tabLst>
                <a:tab pos="401320" algn="l"/>
                <a:tab pos="1370965" algn="l"/>
              </a:tabLst>
            </a:pPr>
            <a:r>
              <a:rPr sz="1200" b="1" spc="30" dirty="0">
                <a:latin typeface="Calibri"/>
                <a:cs typeface="Calibri"/>
              </a:rPr>
              <a:t>AIT	</a:t>
            </a:r>
            <a:r>
              <a:rPr sz="1200" b="1" spc="60" dirty="0">
                <a:latin typeface="Calibri"/>
                <a:cs typeface="Calibri"/>
              </a:rPr>
              <a:t>ΑΥΣΤΡΙΑΚΌ	</a:t>
            </a:r>
            <a:r>
              <a:rPr sz="1200" b="1" spc="45" dirty="0">
                <a:latin typeface="Calibri"/>
                <a:cs typeface="Calibri"/>
              </a:rPr>
              <a:t>ΙΝΣΤΙΤΟΎΤΟ</a:t>
            </a:r>
            <a:r>
              <a:rPr sz="1200" b="1" spc="80" dirty="0">
                <a:latin typeface="Calibri"/>
                <a:cs typeface="Calibri"/>
              </a:rPr>
              <a:t> </a:t>
            </a:r>
            <a:r>
              <a:rPr sz="1200" b="1" spc="45" dirty="0">
                <a:latin typeface="Calibri"/>
                <a:cs typeface="Calibri"/>
              </a:rPr>
              <a:t>ΤΕΧΝΟΛΟΓΊΑΣ</a:t>
            </a:r>
            <a:endParaRPr sz="1200">
              <a:latin typeface="Calibri"/>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843260" cy="6883400"/>
            <a:chOff x="0" y="0"/>
            <a:chExt cx="10843260"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09"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sp>
          <p:nvSpPr>
            <p:cNvPr id="5" name="object 5"/>
            <p:cNvSpPr/>
            <p:nvPr/>
          </p:nvSpPr>
          <p:spPr>
            <a:xfrm>
              <a:off x="3508375" y="0"/>
              <a:ext cx="2549525" cy="6847205"/>
            </a:xfrm>
            <a:custGeom>
              <a:avLst/>
              <a:gdLst/>
              <a:ahLst/>
              <a:cxnLst/>
              <a:rect l="l" t="t" r="r" b="b"/>
              <a:pathLst>
                <a:path w="2549525" h="6847205">
                  <a:moveTo>
                    <a:pt x="1325562" y="2279332"/>
                  </a:moveTo>
                  <a:lnTo>
                    <a:pt x="1275397" y="2287587"/>
                  </a:lnTo>
                  <a:lnTo>
                    <a:pt x="1229995" y="2308542"/>
                  </a:lnTo>
                  <a:lnTo>
                    <a:pt x="1191577" y="2341879"/>
                  </a:lnTo>
                  <a:lnTo>
                    <a:pt x="1162685" y="2385695"/>
                  </a:lnTo>
                  <a:lnTo>
                    <a:pt x="1162685" y="2386965"/>
                  </a:lnTo>
                  <a:lnTo>
                    <a:pt x="821689" y="3659187"/>
                  </a:lnTo>
                  <a:lnTo>
                    <a:pt x="0" y="6845934"/>
                  </a:lnTo>
                  <a:lnTo>
                    <a:pt x="6667" y="6846887"/>
                  </a:lnTo>
                  <a:lnTo>
                    <a:pt x="20002" y="6847205"/>
                  </a:lnTo>
                  <a:lnTo>
                    <a:pt x="26670" y="6847205"/>
                  </a:lnTo>
                  <a:lnTo>
                    <a:pt x="845905" y="3665220"/>
                  </a:lnTo>
                  <a:lnTo>
                    <a:pt x="1186814" y="2394585"/>
                  </a:lnTo>
                  <a:lnTo>
                    <a:pt x="1211579" y="2356802"/>
                  </a:lnTo>
                  <a:lnTo>
                    <a:pt x="1244917" y="2328545"/>
                  </a:lnTo>
                  <a:lnTo>
                    <a:pt x="1283970" y="2310447"/>
                  </a:lnTo>
                  <a:lnTo>
                    <a:pt x="1326514" y="2303779"/>
                  </a:lnTo>
                  <a:lnTo>
                    <a:pt x="1421635" y="2303779"/>
                  </a:lnTo>
                  <a:lnTo>
                    <a:pt x="1377314" y="2285365"/>
                  </a:lnTo>
                  <a:lnTo>
                    <a:pt x="1325562" y="2279332"/>
                  </a:lnTo>
                  <a:close/>
                </a:path>
                <a:path w="2549525" h="6847205">
                  <a:moveTo>
                    <a:pt x="1421635" y="2303779"/>
                  </a:moveTo>
                  <a:lnTo>
                    <a:pt x="1326514" y="2303779"/>
                  </a:lnTo>
                  <a:lnTo>
                    <a:pt x="1370964" y="2309495"/>
                  </a:lnTo>
                  <a:lnTo>
                    <a:pt x="1416685" y="2330450"/>
                  </a:lnTo>
                  <a:lnTo>
                    <a:pt x="1452879" y="2363470"/>
                  </a:lnTo>
                  <a:lnTo>
                    <a:pt x="1477010" y="2405697"/>
                  </a:lnTo>
                  <a:lnTo>
                    <a:pt x="1487487" y="2453322"/>
                  </a:lnTo>
                  <a:lnTo>
                    <a:pt x="1482407" y="2503487"/>
                  </a:lnTo>
                  <a:lnTo>
                    <a:pt x="1223645" y="3457575"/>
                  </a:lnTo>
                  <a:lnTo>
                    <a:pt x="1217929" y="3493135"/>
                  </a:lnTo>
                  <a:lnTo>
                    <a:pt x="1226820" y="3563620"/>
                  </a:lnTo>
                  <a:lnTo>
                    <a:pt x="1262379" y="3626802"/>
                  </a:lnTo>
                  <a:lnTo>
                    <a:pt x="1318577" y="3670300"/>
                  </a:lnTo>
                  <a:lnTo>
                    <a:pt x="1401762" y="3689667"/>
                  </a:lnTo>
                  <a:lnTo>
                    <a:pt x="1449070" y="3683317"/>
                  </a:lnTo>
                  <a:lnTo>
                    <a:pt x="1492250" y="3665220"/>
                  </a:lnTo>
                  <a:lnTo>
                    <a:pt x="1495163" y="3662997"/>
                  </a:lnTo>
                  <a:lnTo>
                    <a:pt x="1408112" y="3662997"/>
                  </a:lnTo>
                  <a:lnTo>
                    <a:pt x="1358264" y="3657917"/>
                  </a:lnTo>
                  <a:lnTo>
                    <a:pt x="1303020" y="3630612"/>
                  </a:lnTo>
                  <a:lnTo>
                    <a:pt x="1263014" y="3584257"/>
                  </a:lnTo>
                  <a:lnTo>
                    <a:pt x="1243012" y="3526154"/>
                  </a:lnTo>
                  <a:lnTo>
                    <a:pt x="1242377" y="3495357"/>
                  </a:lnTo>
                  <a:lnTo>
                    <a:pt x="1247775" y="3463925"/>
                  </a:lnTo>
                  <a:lnTo>
                    <a:pt x="1506537" y="2509837"/>
                  </a:lnTo>
                  <a:lnTo>
                    <a:pt x="1512887" y="2460942"/>
                  </a:lnTo>
                  <a:lnTo>
                    <a:pt x="1506537" y="2413952"/>
                  </a:lnTo>
                  <a:lnTo>
                    <a:pt x="1488439" y="2370454"/>
                  </a:lnTo>
                  <a:lnTo>
                    <a:pt x="1460182" y="2333307"/>
                  </a:lnTo>
                  <a:lnTo>
                    <a:pt x="1422400" y="2304097"/>
                  </a:lnTo>
                  <a:lnTo>
                    <a:pt x="1421635" y="2303779"/>
                  </a:lnTo>
                  <a:close/>
                </a:path>
                <a:path w="2549525" h="6847205">
                  <a:moveTo>
                    <a:pt x="2549525" y="0"/>
                  </a:moveTo>
                  <a:lnTo>
                    <a:pt x="2523172" y="0"/>
                  </a:lnTo>
                  <a:lnTo>
                    <a:pt x="1945322" y="2096770"/>
                  </a:lnTo>
                  <a:lnTo>
                    <a:pt x="1552257" y="3546475"/>
                  </a:lnTo>
                  <a:lnTo>
                    <a:pt x="1531302" y="3592195"/>
                  </a:lnTo>
                  <a:lnTo>
                    <a:pt x="1497964" y="3628390"/>
                  </a:lnTo>
                  <a:lnTo>
                    <a:pt x="1456054" y="3652520"/>
                  </a:lnTo>
                  <a:lnTo>
                    <a:pt x="1408112" y="3662997"/>
                  </a:lnTo>
                  <a:lnTo>
                    <a:pt x="1495163" y="3662997"/>
                  </a:lnTo>
                  <a:lnTo>
                    <a:pt x="1529714" y="3636645"/>
                  </a:lnTo>
                  <a:lnTo>
                    <a:pt x="1558925" y="3599179"/>
                  </a:lnTo>
                  <a:lnTo>
                    <a:pt x="1577339" y="3554095"/>
                  </a:lnTo>
                  <a:lnTo>
                    <a:pt x="1970722" y="2104390"/>
                  </a:lnTo>
                  <a:lnTo>
                    <a:pt x="2547620" y="5715"/>
                  </a:lnTo>
                  <a:lnTo>
                    <a:pt x="2549525"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0"/>
              <a:ext cx="5841365" cy="6858000"/>
            </a:xfrm>
            <a:prstGeom prst="rect">
              <a:avLst/>
            </a:prstGeom>
          </p:spPr>
        </p:pic>
        <p:pic>
          <p:nvPicPr>
            <p:cNvPr id="7" name="object 7"/>
            <p:cNvPicPr/>
            <p:nvPr/>
          </p:nvPicPr>
          <p:blipFill>
            <a:blip r:embed="rId3" cstate="print"/>
            <a:stretch>
              <a:fillRect/>
            </a:stretch>
          </p:blipFill>
          <p:spPr>
            <a:xfrm>
              <a:off x="7549832" y="6167754"/>
              <a:ext cx="3293427" cy="611187"/>
            </a:xfrm>
            <a:prstGeom prst="rect">
              <a:avLst/>
            </a:prstGeom>
          </p:spPr>
        </p:pic>
        <p:pic>
          <p:nvPicPr>
            <p:cNvPr id="8" name="object 8"/>
            <p:cNvPicPr/>
            <p:nvPr/>
          </p:nvPicPr>
          <p:blipFill>
            <a:blip r:embed="rId4" cstate="print"/>
            <a:stretch>
              <a:fillRect/>
            </a:stretch>
          </p:blipFill>
          <p:spPr>
            <a:xfrm>
              <a:off x="271145" y="6152515"/>
              <a:ext cx="2648585" cy="643255"/>
            </a:xfrm>
            <a:prstGeom prst="rect">
              <a:avLst/>
            </a:prstGeom>
          </p:spPr>
        </p:pic>
      </p:grpSp>
      <p:sp>
        <p:nvSpPr>
          <p:cNvPr id="9" name="object 9"/>
          <p:cNvSpPr txBox="1"/>
          <p:nvPr/>
        </p:nvSpPr>
        <p:spPr>
          <a:xfrm>
            <a:off x="9224327" y="31750"/>
            <a:ext cx="2873375"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25" dirty="0">
                <a:latin typeface="Calibri"/>
                <a:cs typeface="Calibri"/>
              </a:rPr>
              <a:t> </a:t>
            </a:r>
            <a:r>
              <a:rPr sz="850" spc="70" dirty="0">
                <a:latin typeface="Calibri"/>
                <a:cs typeface="Calibri"/>
              </a:rPr>
              <a:t>Stefan</a:t>
            </a:r>
            <a:r>
              <a:rPr sz="850" spc="30" dirty="0">
                <a:latin typeface="Calibri"/>
                <a:cs typeface="Calibri"/>
              </a:rPr>
              <a:t> </a:t>
            </a:r>
            <a:r>
              <a:rPr sz="850" spc="75" dirty="0">
                <a:latin typeface="Calibri"/>
                <a:cs typeface="Calibri"/>
              </a:rPr>
              <a:t>Schauer</a:t>
            </a:r>
            <a:r>
              <a:rPr sz="850" spc="40" dirty="0">
                <a:latin typeface="Calibri"/>
                <a:cs typeface="Calibri"/>
              </a:rPr>
              <a:t> </a:t>
            </a:r>
            <a:r>
              <a:rPr sz="850" spc="70" dirty="0">
                <a:latin typeface="Calibri"/>
                <a:cs typeface="Calibri"/>
              </a:rPr>
              <a:t>και</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70" dirty="0">
                <a:latin typeface="Calibri"/>
                <a:cs typeface="Calibri"/>
              </a:rPr>
              <a:t>Shaaban</a:t>
            </a:r>
            <a:endParaRPr sz="850">
              <a:latin typeface="Calibri"/>
              <a:cs typeface="Calibri"/>
            </a:endParaRPr>
          </a:p>
        </p:txBody>
      </p:sp>
      <p:sp>
        <p:nvSpPr>
          <p:cNvPr id="10" name="object 10"/>
          <p:cNvSpPr txBox="1">
            <a:spLocks noGrp="1"/>
          </p:cNvSpPr>
          <p:nvPr>
            <p:ph type="title"/>
          </p:nvPr>
        </p:nvSpPr>
        <p:spPr>
          <a:xfrm>
            <a:off x="6502400" y="866775"/>
            <a:ext cx="3178175" cy="604520"/>
          </a:xfrm>
          <a:prstGeom prst="rect">
            <a:avLst/>
          </a:prstGeom>
        </p:spPr>
        <p:txBody>
          <a:bodyPr vert="horz" wrap="square" lIns="0" tIns="12700" rIns="0" bIns="0" rtlCol="0">
            <a:spAutoFit/>
          </a:bodyPr>
          <a:lstStyle/>
          <a:p>
            <a:pPr marL="12700">
              <a:lnSpc>
                <a:spcPct val="100000"/>
              </a:lnSpc>
              <a:spcBef>
                <a:spcPts val="100"/>
              </a:spcBef>
            </a:pPr>
            <a:r>
              <a:rPr sz="3800" spc="175" dirty="0">
                <a:solidFill>
                  <a:srgbClr val="000000"/>
                </a:solidFill>
                <a:latin typeface="Calibri"/>
                <a:cs typeface="Calibri"/>
              </a:rPr>
              <a:t>Γνωστοποίηση</a:t>
            </a:r>
            <a:endParaRPr sz="3800">
              <a:latin typeface="Calibri"/>
              <a:cs typeface="Calibri"/>
            </a:endParaRPr>
          </a:p>
        </p:txBody>
      </p:sp>
      <p:sp>
        <p:nvSpPr>
          <p:cNvPr id="11" name="object 11"/>
          <p:cNvSpPr txBox="1"/>
          <p:nvPr/>
        </p:nvSpPr>
        <p:spPr>
          <a:xfrm>
            <a:off x="6502400" y="2062479"/>
            <a:ext cx="5332730" cy="1454785"/>
          </a:xfrm>
          <a:prstGeom prst="rect">
            <a:avLst/>
          </a:prstGeom>
        </p:spPr>
        <p:txBody>
          <a:bodyPr vert="horz" wrap="square" lIns="0" tIns="12700" rIns="0" bIns="0" rtlCol="0">
            <a:spAutoFit/>
          </a:bodyPr>
          <a:lstStyle/>
          <a:p>
            <a:pPr marL="355600" marR="5080" indent="-343535" algn="just">
              <a:lnSpc>
                <a:spcPct val="100000"/>
              </a:lnSpc>
              <a:spcBef>
                <a:spcPts val="100"/>
              </a:spcBef>
              <a:buSzPct val="128000"/>
              <a:buFont typeface="Arial"/>
              <a:buChar char="•"/>
              <a:tabLst>
                <a:tab pos="356235" algn="l"/>
              </a:tabLst>
            </a:pPr>
            <a:r>
              <a:rPr sz="1250" i="1" spc="80" dirty="0">
                <a:latin typeface="Calibri"/>
                <a:cs typeface="Calibri"/>
              </a:rPr>
              <a:t>Συγχρηματοδοτείται</a:t>
            </a:r>
            <a:r>
              <a:rPr sz="1250" i="1" spc="85" dirty="0">
                <a:latin typeface="Calibri"/>
                <a:cs typeface="Calibri"/>
              </a:rPr>
              <a:t> </a:t>
            </a:r>
            <a:r>
              <a:rPr sz="1250" i="1" spc="100" dirty="0">
                <a:latin typeface="Calibri"/>
                <a:cs typeface="Calibri"/>
              </a:rPr>
              <a:t>από</a:t>
            </a:r>
            <a:r>
              <a:rPr sz="1250" i="1" spc="105" dirty="0">
                <a:latin typeface="Calibri"/>
                <a:cs typeface="Calibri"/>
              </a:rPr>
              <a:t> </a:t>
            </a:r>
            <a:r>
              <a:rPr sz="1250" i="1" spc="80" dirty="0">
                <a:latin typeface="Calibri"/>
                <a:cs typeface="Calibri"/>
              </a:rPr>
              <a:t>την</a:t>
            </a:r>
            <a:r>
              <a:rPr sz="1250" i="1" spc="85" dirty="0">
                <a:latin typeface="Calibri"/>
                <a:cs typeface="Calibri"/>
              </a:rPr>
              <a:t> </a:t>
            </a:r>
            <a:r>
              <a:rPr sz="1250" i="1" spc="90" dirty="0">
                <a:latin typeface="Calibri"/>
                <a:cs typeface="Calibri"/>
              </a:rPr>
              <a:t>Ευρωπαϊκή</a:t>
            </a:r>
            <a:r>
              <a:rPr sz="1250" i="1" spc="95" dirty="0">
                <a:latin typeface="Calibri"/>
                <a:cs typeface="Calibri"/>
              </a:rPr>
              <a:t> </a:t>
            </a:r>
            <a:r>
              <a:rPr sz="1250" i="1" spc="90" dirty="0">
                <a:latin typeface="Calibri"/>
                <a:cs typeface="Calibri"/>
              </a:rPr>
              <a:t>Ένωση.</a:t>
            </a:r>
            <a:r>
              <a:rPr sz="1250" i="1" spc="95" dirty="0">
                <a:latin typeface="Calibri"/>
                <a:cs typeface="Calibri"/>
              </a:rPr>
              <a:t> </a:t>
            </a:r>
            <a:r>
              <a:rPr sz="1250" i="1" spc="85" dirty="0">
                <a:latin typeface="Calibri"/>
                <a:cs typeface="Calibri"/>
              </a:rPr>
              <a:t>Ωστόσο,</a:t>
            </a:r>
            <a:r>
              <a:rPr sz="1250" i="1" spc="90" dirty="0">
                <a:latin typeface="Calibri"/>
                <a:cs typeface="Calibri"/>
              </a:rPr>
              <a:t> </a:t>
            </a:r>
            <a:r>
              <a:rPr sz="1250" i="1" spc="70" dirty="0">
                <a:latin typeface="Calibri"/>
                <a:cs typeface="Calibri"/>
              </a:rPr>
              <a:t>οι </a:t>
            </a:r>
            <a:r>
              <a:rPr sz="1250" i="1" spc="75" dirty="0">
                <a:latin typeface="Calibri"/>
                <a:cs typeface="Calibri"/>
              </a:rPr>
              <a:t> </a:t>
            </a:r>
            <a:r>
              <a:rPr sz="1250" i="1" spc="90" dirty="0">
                <a:latin typeface="Calibri"/>
                <a:cs typeface="Calibri"/>
              </a:rPr>
              <a:t>απόψεις</a:t>
            </a:r>
            <a:r>
              <a:rPr sz="1250" i="1" spc="95" dirty="0">
                <a:latin typeface="Calibri"/>
                <a:cs typeface="Calibri"/>
              </a:rPr>
              <a:t> </a:t>
            </a:r>
            <a:r>
              <a:rPr sz="1250" i="1" spc="80" dirty="0">
                <a:latin typeface="Calibri"/>
                <a:cs typeface="Calibri"/>
              </a:rPr>
              <a:t>και</a:t>
            </a:r>
            <a:r>
              <a:rPr sz="1250" i="1" spc="85" dirty="0">
                <a:latin typeface="Calibri"/>
                <a:cs typeface="Calibri"/>
              </a:rPr>
              <a:t> </a:t>
            </a:r>
            <a:r>
              <a:rPr sz="1250" i="1" spc="70" dirty="0">
                <a:latin typeface="Calibri"/>
                <a:cs typeface="Calibri"/>
              </a:rPr>
              <a:t>οι</a:t>
            </a:r>
            <a:r>
              <a:rPr sz="1250" i="1" spc="75" dirty="0">
                <a:latin typeface="Calibri"/>
                <a:cs typeface="Calibri"/>
              </a:rPr>
              <a:t> </a:t>
            </a:r>
            <a:r>
              <a:rPr sz="1250" i="1" spc="90" dirty="0">
                <a:latin typeface="Calibri"/>
                <a:cs typeface="Calibri"/>
              </a:rPr>
              <a:t>γνώμες</a:t>
            </a:r>
            <a:r>
              <a:rPr sz="1250" i="1" spc="95" dirty="0">
                <a:latin typeface="Calibri"/>
                <a:cs typeface="Calibri"/>
              </a:rPr>
              <a:t> </a:t>
            </a:r>
            <a:r>
              <a:rPr sz="1250" i="1" spc="100" dirty="0">
                <a:latin typeface="Calibri"/>
                <a:cs typeface="Calibri"/>
              </a:rPr>
              <a:t>που</a:t>
            </a:r>
            <a:r>
              <a:rPr sz="1250" i="1" spc="105" dirty="0">
                <a:latin typeface="Calibri"/>
                <a:cs typeface="Calibri"/>
              </a:rPr>
              <a:t> </a:t>
            </a:r>
            <a:r>
              <a:rPr sz="1250" i="1" spc="85" dirty="0">
                <a:latin typeface="Calibri"/>
                <a:cs typeface="Calibri"/>
              </a:rPr>
              <a:t>εκφράζονται</a:t>
            </a:r>
            <a:r>
              <a:rPr sz="1250" i="1" spc="90" dirty="0">
                <a:latin typeface="Calibri"/>
                <a:cs typeface="Calibri"/>
              </a:rPr>
              <a:t> </a:t>
            </a:r>
            <a:r>
              <a:rPr sz="1250" i="1" spc="70" dirty="0">
                <a:latin typeface="Calibri"/>
                <a:cs typeface="Calibri"/>
              </a:rPr>
              <a:t>είναι</a:t>
            </a:r>
            <a:r>
              <a:rPr sz="1250" i="1" spc="75" dirty="0">
                <a:latin typeface="Calibri"/>
                <a:cs typeface="Calibri"/>
              </a:rPr>
              <a:t> </a:t>
            </a:r>
            <a:r>
              <a:rPr sz="1250" i="1" spc="80" dirty="0">
                <a:latin typeface="Calibri"/>
                <a:cs typeface="Calibri"/>
              </a:rPr>
              <a:t>αποκλειστικά </a:t>
            </a:r>
            <a:r>
              <a:rPr sz="1250" i="1" spc="85" dirty="0">
                <a:latin typeface="Calibri"/>
                <a:cs typeface="Calibri"/>
              </a:rPr>
              <a:t> του/των</a:t>
            </a:r>
            <a:r>
              <a:rPr sz="1250" i="1" spc="90" dirty="0">
                <a:latin typeface="Calibri"/>
                <a:cs typeface="Calibri"/>
              </a:rPr>
              <a:t> </a:t>
            </a:r>
            <a:r>
              <a:rPr sz="1250" i="1" spc="95" dirty="0">
                <a:latin typeface="Calibri"/>
                <a:cs typeface="Calibri"/>
              </a:rPr>
              <a:t>συγγραφέα/ων</a:t>
            </a:r>
            <a:r>
              <a:rPr sz="1250" i="1" spc="100" dirty="0">
                <a:latin typeface="Calibri"/>
                <a:cs typeface="Calibri"/>
              </a:rPr>
              <a:t> </a:t>
            </a:r>
            <a:r>
              <a:rPr sz="1250" i="1" spc="80" dirty="0">
                <a:latin typeface="Calibri"/>
                <a:cs typeface="Calibri"/>
              </a:rPr>
              <a:t>και</a:t>
            </a:r>
            <a:r>
              <a:rPr sz="1250" i="1" spc="85" dirty="0">
                <a:latin typeface="Calibri"/>
                <a:cs typeface="Calibri"/>
              </a:rPr>
              <a:t> δεν</a:t>
            </a:r>
            <a:r>
              <a:rPr sz="1250" i="1" spc="90" dirty="0">
                <a:latin typeface="Calibri"/>
                <a:cs typeface="Calibri"/>
              </a:rPr>
              <a:t> αντανακλούν</a:t>
            </a:r>
            <a:r>
              <a:rPr sz="1250" i="1" spc="95" dirty="0">
                <a:latin typeface="Calibri"/>
                <a:cs typeface="Calibri"/>
              </a:rPr>
              <a:t> </a:t>
            </a:r>
            <a:r>
              <a:rPr sz="1250" i="1" spc="75" dirty="0">
                <a:latin typeface="Calibri"/>
                <a:cs typeface="Calibri"/>
              </a:rPr>
              <a:t>κατ'</a:t>
            </a:r>
            <a:r>
              <a:rPr sz="1250" i="1" spc="80" dirty="0">
                <a:latin typeface="Calibri"/>
                <a:cs typeface="Calibri"/>
              </a:rPr>
              <a:t> </a:t>
            </a:r>
            <a:r>
              <a:rPr sz="1250" i="1" spc="90" dirty="0">
                <a:latin typeface="Calibri"/>
                <a:cs typeface="Calibri"/>
              </a:rPr>
              <a:t>ανάγκη</a:t>
            </a:r>
            <a:r>
              <a:rPr sz="1250" i="1" spc="95" dirty="0">
                <a:latin typeface="Calibri"/>
                <a:cs typeface="Calibri"/>
              </a:rPr>
              <a:t> </a:t>
            </a:r>
            <a:r>
              <a:rPr sz="1250" i="1" spc="65" dirty="0">
                <a:latin typeface="Calibri"/>
                <a:cs typeface="Calibri"/>
              </a:rPr>
              <a:t>τις </a:t>
            </a:r>
            <a:r>
              <a:rPr sz="1250" i="1" spc="-270" dirty="0">
                <a:latin typeface="Calibri"/>
                <a:cs typeface="Calibri"/>
              </a:rPr>
              <a:t> </a:t>
            </a:r>
            <a:r>
              <a:rPr sz="1250" i="1" spc="90" dirty="0">
                <a:latin typeface="Calibri"/>
                <a:cs typeface="Calibri"/>
              </a:rPr>
              <a:t>απόψεις </a:t>
            </a:r>
            <a:r>
              <a:rPr sz="1250" i="1" spc="80" dirty="0">
                <a:latin typeface="Calibri"/>
                <a:cs typeface="Calibri"/>
              </a:rPr>
              <a:t>και </a:t>
            </a:r>
            <a:r>
              <a:rPr sz="1250" i="1" spc="65" dirty="0">
                <a:latin typeface="Calibri"/>
                <a:cs typeface="Calibri"/>
              </a:rPr>
              <a:t>τις </a:t>
            </a:r>
            <a:r>
              <a:rPr sz="1250" i="1" spc="90" dirty="0">
                <a:latin typeface="Calibri"/>
                <a:cs typeface="Calibri"/>
              </a:rPr>
              <a:t>γνώμες </a:t>
            </a:r>
            <a:r>
              <a:rPr sz="1250" i="1" spc="80" dirty="0">
                <a:latin typeface="Calibri"/>
                <a:cs typeface="Calibri"/>
              </a:rPr>
              <a:t>της </a:t>
            </a:r>
            <a:r>
              <a:rPr sz="1250" i="1" spc="90" dirty="0">
                <a:latin typeface="Calibri"/>
                <a:cs typeface="Calibri"/>
              </a:rPr>
              <a:t>Ευρωπαϊκής </a:t>
            </a:r>
            <a:r>
              <a:rPr sz="1250" i="1" spc="95" dirty="0">
                <a:latin typeface="Calibri"/>
                <a:cs typeface="Calibri"/>
              </a:rPr>
              <a:t>Ένωσης ή </a:t>
            </a:r>
            <a:r>
              <a:rPr sz="1250" i="1" spc="80" dirty="0">
                <a:latin typeface="Calibri"/>
                <a:cs typeface="Calibri"/>
              </a:rPr>
              <a:t>της </a:t>
            </a:r>
            <a:r>
              <a:rPr sz="1250" i="1" spc="95" dirty="0">
                <a:latin typeface="Calibri"/>
                <a:cs typeface="Calibri"/>
              </a:rPr>
              <a:t>HADEA. </a:t>
            </a:r>
            <a:r>
              <a:rPr sz="1250" i="1" spc="100" dirty="0">
                <a:latin typeface="Calibri"/>
                <a:cs typeface="Calibri"/>
              </a:rPr>
              <a:t> </a:t>
            </a:r>
            <a:r>
              <a:rPr sz="1250" i="1" spc="90" dirty="0">
                <a:latin typeface="Calibri"/>
                <a:cs typeface="Calibri"/>
              </a:rPr>
              <a:t>Ούτε </a:t>
            </a:r>
            <a:r>
              <a:rPr sz="1250" i="1" spc="95" dirty="0">
                <a:latin typeface="Calibri"/>
                <a:cs typeface="Calibri"/>
              </a:rPr>
              <a:t>η </a:t>
            </a:r>
            <a:r>
              <a:rPr sz="1250" i="1" spc="90" dirty="0">
                <a:latin typeface="Calibri"/>
                <a:cs typeface="Calibri"/>
              </a:rPr>
              <a:t>Ευρωπαϊκή </a:t>
            </a:r>
            <a:r>
              <a:rPr sz="1250" i="1" spc="95" dirty="0">
                <a:latin typeface="Calibri"/>
                <a:cs typeface="Calibri"/>
              </a:rPr>
              <a:t>Ένωση </a:t>
            </a:r>
            <a:r>
              <a:rPr sz="1250" i="1" spc="85" dirty="0">
                <a:latin typeface="Calibri"/>
                <a:cs typeface="Calibri"/>
              </a:rPr>
              <a:t>ούτε </a:t>
            </a:r>
            <a:r>
              <a:rPr sz="1250" i="1" spc="95" dirty="0">
                <a:latin typeface="Calibri"/>
                <a:cs typeface="Calibri"/>
              </a:rPr>
              <a:t>η </a:t>
            </a:r>
            <a:r>
              <a:rPr sz="1250" i="1" spc="90" dirty="0">
                <a:latin typeface="Calibri"/>
                <a:cs typeface="Calibri"/>
              </a:rPr>
              <a:t>χορηγούσα αρχή </a:t>
            </a:r>
            <a:r>
              <a:rPr sz="1250" i="1" spc="95" dirty="0">
                <a:latin typeface="Calibri"/>
                <a:cs typeface="Calibri"/>
              </a:rPr>
              <a:t>μπορούν </a:t>
            </a:r>
            <a:r>
              <a:rPr sz="1250" i="1" spc="90" dirty="0">
                <a:latin typeface="Calibri"/>
                <a:cs typeface="Calibri"/>
              </a:rPr>
              <a:t>να </a:t>
            </a:r>
            <a:r>
              <a:rPr sz="1250" i="1" spc="95" dirty="0">
                <a:latin typeface="Calibri"/>
                <a:cs typeface="Calibri"/>
              </a:rPr>
              <a:t> θεωρηθούν</a:t>
            </a:r>
            <a:r>
              <a:rPr sz="1250" i="1" spc="30" dirty="0">
                <a:latin typeface="Calibri"/>
                <a:cs typeface="Calibri"/>
              </a:rPr>
              <a:t> </a:t>
            </a:r>
            <a:r>
              <a:rPr sz="1250" i="1" spc="90" dirty="0">
                <a:latin typeface="Calibri"/>
                <a:cs typeface="Calibri"/>
              </a:rPr>
              <a:t>υπεύθυνοι</a:t>
            </a:r>
            <a:r>
              <a:rPr sz="1250" i="1" spc="35" dirty="0">
                <a:latin typeface="Calibri"/>
                <a:cs typeface="Calibri"/>
              </a:rPr>
              <a:t> </a:t>
            </a:r>
            <a:r>
              <a:rPr sz="1250" i="1" spc="55" dirty="0">
                <a:latin typeface="Calibri"/>
                <a:cs typeface="Calibri"/>
              </a:rPr>
              <a:t>γι'</a:t>
            </a:r>
            <a:r>
              <a:rPr sz="1250" i="1" spc="35" dirty="0">
                <a:latin typeface="Calibri"/>
                <a:cs typeface="Calibri"/>
              </a:rPr>
              <a:t> </a:t>
            </a:r>
            <a:r>
              <a:rPr sz="1250" i="1" spc="75" dirty="0">
                <a:latin typeface="Calibri"/>
                <a:cs typeface="Calibri"/>
              </a:rPr>
              <a:t>αυτές.</a:t>
            </a:r>
            <a:endParaRPr sz="1250">
              <a:latin typeface="Calibri"/>
              <a:cs typeface="Calibri"/>
            </a:endParaRPr>
          </a:p>
          <a:p>
            <a:pPr marL="355600" indent="-342900">
              <a:lnSpc>
                <a:spcPct val="100000"/>
              </a:lnSpc>
              <a:spcBef>
                <a:spcPts val="685"/>
              </a:spcBef>
              <a:buSzPct val="128000"/>
              <a:buFont typeface="Arial"/>
              <a:buChar char="•"/>
              <a:tabLst>
                <a:tab pos="354965" algn="l"/>
                <a:tab pos="355600" algn="l"/>
              </a:tabLst>
            </a:pPr>
            <a:r>
              <a:rPr sz="1250" i="1" spc="125" dirty="0">
                <a:latin typeface="Calibri"/>
                <a:cs typeface="Calibri"/>
              </a:rPr>
              <a:t>Συμφωνία</a:t>
            </a:r>
            <a:r>
              <a:rPr sz="1250" i="1" spc="40" dirty="0">
                <a:latin typeface="Calibri"/>
                <a:cs typeface="Calibri"/>
              </a:rPr>
              <a:t> </a:t>
            </a:r>
            <a:r>
              <a:rPr sz="1250" i="1" spc="120" dirty="0">
                <a:latin typeface="Calibri"/>
                <a:cs typeface="Calibri"/>
              </a:rPr>
              <a:t>έργου</a:t>
            </a:r>
            <a:r>
              <a:rPr sz="1250" i="1" spc="40" dirty="0">
                <a:latin typeface="Calibri"/>
                <a:cs typeface="Calibri"/>
              </a:rPr>
              <a:t> </a:t>
            </a:r>
            <a:r>
              <a:rPr sz="1250" i="1" spc="105" dirty="0">
                <a:latin typeface="Calibri"/>
                <a:cs typeface="Calibri"/>
              </a:rPr>
              <a:t>αριθ.</a:t>
            </a:r>
            <a:r>
              <a:rPr sz="1250" i="1" spc="30" dirty="0">
                <a:latin typeface="Calibri"/>
                <a:cs typeface="Calibri"/>
              </a:rPr>
              <a:t> </a:t>
            </a:r>
            <a:r>
              <a:rPr sz="1250" i="1" spc="114" dirty="0">
                <a:latin typeface="Calibri"/>
                <a:cs typeface="Calibri"/>
              </a:rPr>
              <a:t>101083594</a:t>
            </a:r>
            <a:endParaRPr sz="125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549832" y="8889"/>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5" name="object 5"/>
            <p:cNvSpPr/>
            <p:nvPr/>
          </p:nvSpPr>
          <p:spPr>
            <a:xfrm>
              <a:off x="7995602" y="1895157"/>
              <a:ext cx="2848610" cy="3406140"/>
            </a:xfrm>
            <a:custGeom>
              <a:avLst/>
              <a:gdLst/>
              <a:ahLst/>
              <a:cxnLst/>
              <a:rect l="l" t="t" r="r" b="b"/>
              <a:pathLst>
                <a:path w="2848609" h="3406140">
                  <a:moveTo>
                    <a:pt x="2373629" y="0"/>
                  </a:moveTo>
                  <a:lnTo>
                    <a:pt x="474662" y="0"/>
                  </a:lnTo>
                  <a:lnTo>
                    <a:pt x="426084" y="2539"/>
                  </a:lnTo>
                  <a:lnTo>
                    <a:pt x="379094" y="9525"/>
                  </a:lnTo>
                  <a:lnTo>
                    <a:pt x="333692" y="21272"/>
                  </a:lnTo>
                  <a:lnTo>
                    <a:pt x="289877" y="37464"/>
                  </a:lnTo>
                  <a:lnTo>
                    <a:pt x="248602" y="57150"/>
                  </a:lnTo>
                  <a:lnTo>
                    <a:pt x="209232" y="80962"/>
                  </a:lnTo>
                  <a:lnTo>
                    <a:pt x="172719" y="108267"/>
                  </a:lnTo>
                  <a:lnTo>
                    <a:pt x="139064" y="139064"/>
                  </a:lnTo>
                  <a:lnTo>
                    <a:pt x="108267" y="172719"/>
                  </a:lnTo>
                  <a:lnTo>
                    <a:pt x="80962" y="209232"/>
                  </a:lnTo>
                  <a:lnTo>
                    <a:pt x="57150" y="248602"/>
                  </a:lnTo>
                  <a:lnTo>
                    <a:pt x="37464" y="289877"/>
                  </a:lnTo>
                  <a:lnTo>
                    <a:pt x="21272" y="333692"/>
                  </a:lnTo>
                  <a:lnTo>
                    <a:pt x="9525" y="379094"/>
                  </a:lnTo>
                  <a:lnTo>
                    <a:pt x="2539" y="426084"/>
                  </a:lnTo>
                  <a:lnTo>
                    <a:pt x="0" y="474662"/>
                  </a:lnTo>
                  <a:lnTo>
                    <a:pt x="0" y="2931477"/>
                  </a:lnTo>
                  <a:lnTo>
                    <a:pt x="2539" y="2980054"/>
                  </a:lnTo>
                  <a:lnTo>
                    <a:pt x="9525" y="3027044"/>
                  </a:lnTo>
                  <a:lnTo>
                    <a:pt x="21272" y="3072447"/>
                  </a:lnTo>
                  <a:lnTo>
                    <a:pt x="37464" y="3116262"/>
                  </a:lnTo>
                  <a:lnTo>
                    <a:pt x="57150" y="3157537"/>
                  </a:lnTo>
                  <a:lnTo>
                    <a:pt x="80962" y="3196907"/>
                  </a:lnTo>
                  <a:lnTo>
                    <a:pt x="108267" y="3233419"/>
                  </a:lnTo>
                  <a:lnTo>
                    <a:pt x="139064" y="3267075"/>
                  </a:lnTo>
                  <a:lnTo>
                    <a:pt x="172719" y="3297872"/>
                  </a:lnTo>
                  <a:lnTo>
                    <a:pt x="209232" y="3325177"/>
                  </a:lnTo>
                  <a:lnTo>
                    <a:pt x="248602" y="3348672"/>
                  </a:lnTo>
                  <a:lnTo>
                    <a:pt x="289877" y="3368675"/>
                  </a:lnTo>
                  <a:lnTo>
                    <a:pt x="333692" y="3384867"/>
                  </a:lnTo>
                  <a:lnTo>
                    <a:pt x="379094" y="3396615"/>
                  </a:lnTo>
                  <a:lnTo>
                    <a:pt x="426084" y="3403600"/>
                  </a:lnTo>
                  <a:lnTo>
                    <a:pt x="474662" y="3406140"/>
                  </a:lnTo>
                  <a:lnTo>
                    <a:pt x="2373629" y="3406140"/>
                  </a:lnTo>
                  <a:lnTo>
                    <a:pt x="2422207" y="3403600"/>
                  </a:lnTo>
                  <a:lnTo>
                    <a:pt x="2469197" y="3396615"/>
                  </a:lnTo>
                  <a:lnTo>
                    <a:pt x="2514917" y="3384867"/>
                  </a:lnTo>
                  <a:lnTo>
                    <a:pt x="2558414" y="3368675"/>
                  </a:lnTo>
                  <a:lnTo>
                    <a:pt x="2600007" y="3348672"/>
                  </a:lnTo>
                  <a:lnTo>
                    <a:pt x="2639059" y="3325177"/>
                  </a:lnTo>
                  <a:lnTo>
                    <a:pt x="2675572" y="3297872"/>
                  </a:lnTo>
                  <a:lnTo>
                    <a:pt x="2709227" y="3267075"/>
                  </a:lnTo>
                  <a:lnTo>
                    <a:pt x="2740025" y="3233419"/>
                  </a:lnTo>
                  <a:lnTo>
                    <a:pt x="2767329" y="3196907"/>
                  </a:lnTo>
                  <a:lnTo>
                    <a:pt x="2791142" y="3157537"/>
                  </a:lnTo>
                  <a:lnTo>
                    <a:pt x="2811144" y="3116262"/>
                  </a:lnTo>
                  <a:lnTo>
                    <a:pt x="2827019" y="3072447"/>
                  </a:lnTo>
                  <a:lnTo>
                    <a:pt x="2838767" y="3027044"/>
                  </a:lnTo>
                  <a:lnTo>
                    <a:pt x="2845752" y="2980054"/>
                  </a:lnTo>
                  <a:lnTo>
                    <a:pt x="2848292" y="2931477"/>
                  </a:lnTo>
                  <a:lnTo>
                    <a:pt x="2848292" y="474662"/>
                  </a:lnTo>
                  <a:lnTo>
                    <a:pt x="2845752" y="426084"/>
                  </a:lnTo>
                  <a:lnTo>
                    <a:pt x="2838767" y="379094"/>
                  </a:lnTo>
                  <a:lnTo>
                    <a:pt x="2827019" y="333692"/>
                  </a:lnTo>
                  <a:lnTo>
                    <a:pt x="2811144" y="289877"/>
                  </a:lnTo>
                  <a:lnTo>
                    <a:pt x="2791142" y="248602"/>
                  </a:lnTo>
                  <a:lnTo>
                    <a:pt x="2767329" y="209232"/>
                  </a:lnTo>
                  <a:lnTo>
                    <a:pt x="2740025" y="172719"/>
                  </a:lnTo>
                  <a:lnTo>
                    <a:pt x="2709227" y="139064"/>
                  </a:lnTo>
                  <a:lnTo>
                    <a:pt x="2675572" y="108267"/>
                  </a:lnTo>
                  <a:lnTo>
                    <a:pt x="2639059" y="80962"/>
                  </a:lnTo>
                  <a:lnTo>
                    <a:pt x="2600007" y="57150"/>
                  </a:lnTo>
                  <a:lnTo>
                    <a:pt x="2558414" y="37464"/>
                  </a:lnTo>
                  <a:lnTo>
                    <a:pt x="2514917" y="21272"/>
                  </a:lnTo>
                  <a:lnTo>
                    <a:pt x="2469197" y="9525"/>
                  </a:lnTo>
                  <a:lnTo>
                    <a:pt x="2422207" y="2539"/>
                  </a:lnTo>
                  <a:lnTo>
                    <a:pt x="2373629" y="0"/>
                  </a:lnTo>
                  <a:close/>
                </a:path>
              </a:pathLst>
            </a:custGeom>
            <a:solidFill>
              <a:srgbClr val="FFB800">
                <a:alpha val="9803"/>
              </a:srgbClr>
            </a:solidFill>
          </p:spPr>
          <p:txBody>
            <a:bodyPr wrap="square" lIns="0" tIns="0" rIns="0" bIns="0" rtlCol="0"/>
            <a:lstStyle/>
            <a:p>
              <a:endParaRPr/>
            </a:p>
          </p:txBody>
        </p:sp>
        <p:sp>
          <p:nvSpPr>
            <p:cNvPr id="6" name="object 6"/>
            <p:cNvSpPr/>
            <p:nvPr/>
          </p:nvSpPr>
          <p:spPr>
            <a:xfrm>
              <a:off x="7995602" y="1895157"/>
              <a:ext cx="2848610" cy="3406140"/>
            </a:xfrm>
            <a:custGeom>
              <a:avLst/>
              <a:gdLst/>
              <a:ahLst/>
              <a:cxnLst/>
              <a:rect l="l" t="t" r="r" b="b"/>
              <a:pathLst>
                <a:path w="2848609" h="3406140">
                  <a:moveTo>
                    <a:pt x="0" y="474662"/>
                  </a:moveTo>
                  <a:lnTo>
                    <a:pt x="2539" y="426084"/>
                  </a:lnTo>
                  <a:lnTo>
                    <a:pt x="9525" y="379094"/>
                  </a:lnTo>
                  <a:lnTo>
                    <a:pt x="21272" y="333692"/>
                  </a:lnTo>
                  <a:lnTo>
                    <a:pt x="37464" y="289877"/>
                  </a:lnTo>
                  <a:lnTo>
                    <a:pt x="57150" y="248602"/>
                  </a:lnTo>
                  <a:lnTo>
                    <a:pt x="80962" y="209232"/>
                  </a:lnTo>
                  <a:lnTo>
                    <a:pt x="108267" y="172719"/>
                  </a:lnTo>
                  <a:lnTo>
                    <a:pt x="139064" y="139064"/>
                  </a:lnTo>
                  <a:lnTo>
                    <a:pt x="172719" y="108267"/>
                  </a:lnTo>
                  <a:lnTo>
                    <a:pt x="209232" y="80962"/>
                  </a:lnTo>
                  <a:lnTo>
                    <a:pt x="248602" y="57150"/>
                  </a:lnTo>
                  <a:lnTo>
                    <a:pt x="289877" y="37464"/>
                  </a:lnTo>
                  <a:lnTo>
                    <a:pt x="333692" y="21272"/>
                  </a:lnTo>
                  <a:lnTo>
                    <a:pt x="379094" y="9525"/>
                  </a:lnTo>
                  <a:lnTo>
                    <a:pt x="426084" y="2539"/>
                  </a:lnTo>
                  <a:lnTo>
                    <a:pt x="474662" y="0"/>
                  </a:lnTo>
                  <a:lnTo>
                    <a:pt x="2373629" y="0"/>
                  </a:lnTo>
                  <a:lnTo>
                    <a:pt x="2422207" y="2539"/>
                  </a:lnTo>
                  <a:lnTo>
                    <a:pt x="2469197" y="9525"/>
                  </a:lnTo>
                  <a:lnTo>
                    <a:pt x="2514917" y="21272"/>
                  </a:lnTo>
                  <a:lnTo>
                    <a:pt x="2558414" y="37464"/>
                  </a:lnTo>
                  <a:lnTo>
                    <a:pt x="2600007" y="57150"/>
                  </a:lnTo>
                  <a:lnTo>
                    <a:pt x="2639059" y="80962"/>
                  </a:lnTo>
                  <a:lnTo>
                    <a:pt x="2675572" y="108267"/>
                  </a:lnTo>
                  <a:lnTo>
                    <a:pt x="2709227" y="139064"/>
                  </a:lnTo>
                  <a:lnTo>
                    <a:pt x="2740025" y="172719"/>
                  </a:lnTo>
                  <a:lnTo>
                    <a:pt x="2767329" y="209232"/>
                  </a:lnTo>
                  <a:lnTo>
                    <a:pt x="2791142" y="248602"/>
                  </a:lnTo>
                  <a:lnTo>
                    <a:pt x="2811144" y="289877"/>
                  </a:lnTo>
                  <a:lnTo>
                    <a:pt x="2827019" y="333692"/>
                  </a:lnTo>
                  <a:lnTo>
                    <a:pt x="2838767" y="379094"/>
                  </a:lnTo>
                  <a:lnTo>
                    <a:pt x="2845752" y="426084"/>
                  </a:lnTo>
                  <a:lnTo>
                    <a:pt x="2848292" y="474662"/>
                  </a:lnTo>
                  <a:lnTo>
                    <a:pt x="2848292" y="2931477"/>
                  </a:lnTo>
                  <a:lnTo>
                    <a:pt x="2845752" y="2980054"/>
                  </a:lnTo>
                  <a:lnTo>
                    <a:pt x="2838767" y="3027044"/>
                  </a:lnTo>
                  <a:lnTo>
                    <a:pt x="2827019" y="3072447"/>
                  </a:lnTo>
                  <a:lnTo>
                    <a:pt x="2811144" y="3116262"/>
                  </a:lnTo>
                  <a:lnTo>
                    <a:pt x="2791142" y="3157537"/>
                  </a:lnTo>
                  <a:lnTo>
                    <a:pt x="2767329" y="3196907"/>
                  </a:lnTo>
                  <a:lnTo>
                    <a:pt x="2740025" y="3233419"/>
                  </a:lnTo>
                  <a:lnTo>
                    <a:pt x="2709227" y="3267075"/>
                  </a:lnTo>
                  <a:lnTo>
                    <a:pt x="2675572" y="3297872"/>
                  </a:lnTo>
                  <a:lnTo>
                    <a:pt x="2639059" y="3325177"/>
                  </a:lnTo>
                  <a:lnTo>
                    <a:pt x="2600007" y="3348672"/>
                  </a:lnTo>
                  <a:lnTo>
                    <a:pt x="2558414" y="3368675"/>
                  </a:lnTo>
                  <a:lnTo>
                    <a:pt x="2514917" y="3384867"/>
                  </a:lnTo>
                  <a:lnTo>
                    <a:pt x="2469197" y="3396615"/>
                  </a:lnTo>
                  <a:lnTo>
                    <a:pt x="2422207" y="3403600"/>
                  </a:lnTo>
                  <a:lnTo>
                    <a:pt x="2373629" y="3406140"/>
                  </a:lnTo>
                  <a:lnTo>
                    <a:pt x="474662" y="3406140"/>
                  </a:lnTo>
                  <a:lnTo>
                    <a:pt x="426084" y="3403600"/>
                  </a:lnTo>
                  <a:lnTo>
                    <a:pt x="379094" y="3396615"/>
                  </a:lnTo>
                  <a:lnTo>
                    <a:pt x="333692" y="3384867"/>
                  </a:lnTo>
                  <a:lnTo>
                    <a:pt x="289877" y="3368675"/>
                  </a:lnTo>
                  <a:lnTo>
                    <a:pt x="248602" y="3348672"/>
                  </a:lnTo>
                  <a:lnTo>
                    <a:pt x="209232" y="3325177"/>
                  </a:lnTo>
                  <a:lnTo>
                    <a:pt x="172719" y="3297872"/>
                  </a:lnTo>
                  <a:lnTo>
                    <a:pt x="139064" y="3267075"/>
                  </a:lnTo>
                  <a:lnTo>
                    <a:pt x="108267" y="3233419"/>
                  </a:lnTo>
                  <a:lnTo>
                    <a:pt x="80962" y="3196907"/>
                  </a:lnTo>
                  <a:lnTo>
                    <a:pt x="57150" y="3157537"/>
                  </a:lnTo>
                  <a:lnTo>
                    <a:pt x="37464" y="3116262"/>
                  </a:lnTo>
                  <a:lnTo>
                    <a:pt x="21272" y="3072447"/>
                  </a:lnTo>
                  <a:lnTo>
                    <a:pt x="9525" y="3027044"/>
                  </a:lnTo>
                  <a:lnTo>
                    <a:pt x="2539" y="2980054"/>
                  </a:lnTo>
                  <a:lnTo>
                    <a:pt x="0" y="2931477"/>
                  </a:lnTo>
                  <a:lnTo>
                    <a:pt x="0" y="474662"/>
                  </a:lnTo>
                </a:path>
              </a:pathLst>
            </a:custGeom>
            <a:ln w="31750">
              <a:solidFill>
                <a:srgbClr val="FFB800"/>
              </a:solidFill>
            </a:ln>
          </p:spPr>
          <p:txBody>
            <a:bodyPr wrap="square" lIns="0" tIns="0" rIns="0" bIns="0" rtlCol="0"/>
            <a:lstStyle/>
            <a:p>
              <a:endParaRPr/>
            </a:p>
          </p:txBody>
        </p:sp>
        <p:sp>
          <p:nvSpPr>
            <p:cNvPr id="7" name="object 7"/>
            <p:cNvSpPr/>
            <p:nvPr/>
          </p:nvSpPr>
          <p:spPr>
            <a:xfrm>
              <a:off x="9061767" y="3035617"/>
              <a:ext cx="737235" cy="647700"/>
            </a:xfrm>
            <a:custGeom>
              <a:avLst/>
              <a:gdLst/>
              <a:ahLst/>
              <a:cxnLst/>
              <a:rect l="l" t="t" r="r" b="b"/>
              <a:pathLst>
                <a:path w="737234" h="647700">
                  <a:moveTo>
                    <a:pt x="67945" y="476885"/>
                  </a:moveTo>
                  <a:lnTo>
                    <a:pt x="0" y="476885"/>
                  </a:lnTo>
                  <a:lnTo>
                    <a:pt x="0" y="511175"/>
                  </a:lnTo>
                  <a:lnTo>
                    <a:pt x="67945" y="511175"/>
                  </a:lnTo>
                  <a:lnTo>
                    <a:pt x="67945" y="476885"/>
                  </a:lnTo>
                  <a:close/>
                </a:path>
                <a:path w="737234" h="647700">
                  <a:moveTo>
                    <a:pt x="67945" y="408940"/>
                  </a:moveTo>
                  <a:lnTo>
                    <a:pt x="0" y="408940"/>
                  </a:lnTo>
                  <a:lnTo>
                    <a:pt x="0" y="442912"/>
                  </a:lnTo>
                  <a:lnTo>
                    <a:pt x="67945" y="442912"/>
                  </a:lnTo>
                  <a:lnTo>
                    <a:pt x="67945" y="408940"/>
                  </a:lnTo>
                  <a:close/>
                </a:path>
                <a:path w="737234" h="647700">
                  <a:moveTo>
                    <a:pt x="67945" y="340677"/>
                  </a:moveTo>
                  <a:lnTo>
                    <a:pt x="0" y="340677"/>
                  </a:lnTo>
                  <a:lnTo>
                    <a:pt x="0" y="374967"/>
                  </a:lnTo>
                  <a:lnTo>
                    <a:pt x="67945" y="374967"/>
                  </a:lnTo>
                  <a:lnTo>
                    <a:pt x="67945" y="340677"/>
                  </a:lnTo>
                  <a:close/>
                </a:path>
                <a:path w="737234" h="647700">
                  <a:moveTo>
                    <a:pt x="67945" y="272732"/>
                  </a:moveTo>
                  <a:lnTo>
                    <a:pt x="0" y="272732"/>
                  </a:lnTo>
                  <a:lnTo>
                    <a:pt x="0" y="306705"/>
                  </a:lnTo>
                  <a:lnTo>
                    <a:pt x="67945" y="306705"/>
                  </a:lnTo>
                  <a:lnTo>
                    <a:pt x="67945" y="272732"/>
                  </a:lnTo>
                  <a:close/>
                </a:path>
                <a:path w="737234" h="647700">
                  <a:moveTo>
                    <a:pt x="67945" y="204470"/>
                  </a:moveTo>
                  <a:lnTo>
                    <a:pt x="0" y="204470"/>
                  </a:lnTo>
                  <a:lnTo>
                    <a:pt x="0" y="238442"/>
                  </a:lnTo>
                  <a:lnTo>
                    <a:pt x="67945" y="238442"/>
                  </a:lnTo>
                  <a:lnTo>
                    <a:pt x="67945" y="204470"/>
                  </a:lnTo>
                  <a:close/>
                </a:path>
                <a:path w="737234" h="647700">
                  <a:moveTo>
                    <a:pt x="67945" y="136207"/>
                  </a:moveTo>
                  <a:lnTo>
                    <a:pt x="0" y="136207"/>
                  </a:lnTo>
                  <a:lnTo>
                    <a:pt x="0" y="170497"/>
                  </a:lnTo>
                  <a:lnTo>
                    <a:pt x="67945" y="170497"/>
                  </a:lnTo>
                  <a:lnTo>
                    <a:pt x="67945" y="136207"/>
                  </a:lnTo>
                  <a:close/>
                </a:path>
                <a:path w="737234" h="647700">
                  <a:moveTo>
                    <a:pt x="193992" y="587692"/>
                  </a:moveTo>
                  <a:lnTo>
                    <a:pt x="155257" y="587692"/>
                  </a:lnTo>
                  <a:lnTo>
                    <a:pt x="155257" y="647382"/>
                  </a:lnTo>
                  <a:lnTo>
                    <a:pt x="193992" y="647382"/>
                  </a:lnTo>
                  <a:lnTo>
                    <a:pt x="193992" y="587692"/>
                  </a:lnTo>
                  <a:close/>
                </a:path>
                <a:path w="737234" h="647700">
                  <a:moveTo>
                    <a:pt x="193992" y="0"/>
                  </a:moveTo>
                  <a:lnTo>
                    <a:pt x="155257" y="0"/>
                  </a:lnTo>
                  <a:lnTo>
                    <a:pt x="155257" y="59690"/>
                  </a:lnTo>
                  <a:lnTo>
                    <a:pt x="193992" y="59690"/>
                  </a:lnTo>
                  <a:lnTo>
                    <a:pt x="193992" y="0"/>
                  </a:lnTo>
                  <a:close/>
                </a:path>
                <a:path w="737234" h="647700">
                  <a:moveTo>
                    <a:pt x="271462" y="587692"/>
                  </a:moveTo>
                  <a:lnTo>
                    <a:pt x="232727" y="587692"/>
                  </a:lnTo>
                  <a:lnTo>
                    <a:pt x="232727" y="647382"/>
                  </a:lnTo>
                  <a:lnTo>
                    <a:pt x="271462" y="647382"/>
                  </a:lnTo>
                  <a:lnTo>
                    <a:pt x="271462" y="587692"/>
                  </a:lnTo>
                  <a:close/>
                </a:path>
                <a:path w="737234" h="647700">
                  <a:moveTo>
                    <a:pt x="271462" y="0"/>
                  </a:moveTo>
                  <a:lnTo>
                    <a:pt x="232727" y="0"/>
                  </a:lnTo>
                  <a:lnTo>
                    <a:pt x="232727" y="59690"/>
                  </a:lnTo>
                  <a:lnTo>
                    <a:pt x="271462" y="59690"/>
                  </a:lnTo>
                  <a:lnTo>
                    <a:pt x="271462" y="0"/>
                  </a:lnTo>
                  <a:close/>
                </a:path>
                <a:path w="737234" h="647700">
                  <a:moveTo>
                    <a:pt x="348932" y="587692"/>
                  </a:moveTo>
                  <a:lnTo>
                    <a:pt x="310197" y="587692"/>
                  </a:lnTo>
                  <a:lnTo>
                    <a:pt x="310197" y="647382"/>
                  </a:lnTo>
                  <a:lnTo>
                    <a:pt x="348932" y="647382"/>
                  </a:lnTo>
                  <a:lnTo>
                    <a:pt x="348932" y="587692"/>
                  </a:lnTo>
                  <a:close/>
                </a:path>
                <a:path w="737234" h="647700">
                  <a:moveTo>
                    <a:pt x="348932" y="0"/>
                  </a:moveTo>
                  <a:lnTo>
                    <a:pt x="310197" y="0"/>
                  </a:lnTo>
                  <a:lnTo>
                    <a:pt x="310197" y="59690"/>
                  </a:lnTo>
                  <a:lnTo>
                    <a:pt x="348932" y="59690"/>
                  </a:lnTo>
                  <a:lnTo>
                    <a:pt x="348932" y="0"/>
                  </a:lnTo>
                  <a:close/>
                </a:path>
                <a:path w="737234" h="647700">
                  <a:moveTo>
                    <a:pt x="426720" y="587692"/>
                  </a:moveTo>
                  <a:lnTo>
                    <a:pt x="387667" y="587692"/>
                  </a:lnTo>
                  <a:lnTo>
                    <a:pt x="387667" y="647382"/>
                  </a:lnTo>
                  <a:lnTo>
                    <a:pt x="426720" y="647382"/>
                  </a:lnTo>
                  <a:lnTo>
                    <a:pt x="426720" y="587692"/>
                  </a:lnTo>
                  <a:close/>
                </a:path>
                <a:path w="737234" h="647700">
                  <a:moveTo>
                    <a:pt x="426720" y="0"/>
                  </a:moveTo>
                  <a:lnTo>
                    <a:pt x="387667" y="0"/>
                  </a:lnTo>
                  <a:lnTo>
                    <a:pt x="387667" y="59690"/>
                  </a:lnTo>
                  <a:lnTo>
                    <a:pt x="426720" y="59690"/>
                  </a:lnTo>
                  <a:lnTo>
                    <a:pt x="426720" y="0"/>
                  </a:lnTo>
                  <a:close/>
                </a:path>
                <a:path w="737234" h="647700">
                  <a:moveTo>
                    <a:pt x="533082" y="93662"/>
                  </a:moveTo>
                  <a:lnTo>
                    <a:pt x="145415" y="93662"/>
                  </a:lnTo>
                  <a:lnTo>
                    <a:pt x="130175" y="96520"/>
                  </a:lnTo>
                  <a:lnTo>
                    <a:pt x="118110" y="103822"/>
                  </a:lnTo>
                  <a:lnTo>
                    <a:pt x="109537" y="114617"/>
                  </a:lnTo>
                  <a:lnTo>
                    <a:pt x="106679" y="127635"/>
                  </a:lnTo>
                  <a:lnTo>
                    <a:pt x="106679" y="519747"/>
                  </a:lnTo>
                  <a:lnTo>
                    <a:pt x="109537" y="532765"/>
                  </a:lnTo>
                  <a:lnTo>
                    <a:pt x="118110" y="543877"/>
                  </a:lnTo>
                  <a:lnTo>
                    <a:pt x="130175" y="551180"/>
                  </a:lnTo>
                  <a:lnTo>
                    <a:pt x="145415" y="553720"/>
                  </a:lnTo>
                  <a:lnTo>
                    <a:pt x="591502" y="553720"/>
                  </a:lnTo>
                  <a:lnTo>
                    <a:pt x="606425" y="551180"/>
                  </a:lnTo>
                  <a:lnTo>
                    <a:pt x="618807" y="543877"/>
                  </a:lnTo>
                  <a:lnTo>
                    <a:pt x="627062" y="532765"/>
                  </a:lnTo>
                  <a:lnTo>
                    <a:pt x="630237" y="519747"/>
                  </a:lnTo>
                  <a:lnTo>
                    <a:pt x="630237" y="468630"/>
                  </a:lnTo>
                  <a:lnTo>
                    <a:pt x="203517" y="468630"/>
                  </a:lnTo>
                  <a:lnTo>
                    <a:pt x="203517" y="178752"/>
                  </a:lnTo>
                  <a:lnTo>
                    <a:pt x="533082" y="178752"/>
                  </a:lnTo>
                  <a:lnTo>
                    <a:pt x="533082" y="93662"/>
                  </a:lnTo>
                  <a:close/>
                </a:path>
                <a:path w="737234" h="647700">
                  <a:moveTo>
                    <a:pt x="591502" y="93662"/>
                  </a:moveTo>
                  <a:lnTo>
                    <a:pt x="533082" y="93662"/>
                  </a:lnTo>
                  <a:lnTo>
                    <a:pt x="533082" y="468630"/>
                  </a:lnTo>
                  <a:lnTo>
                    <a:pt x="630237" y="468630"/>
                  </a:lnTo>
                  <a:lnTo>
                    <a:pt x="630237" y="127635"/>
                  </a:lnTo>
                  <a:lnTo>
                    <a:pt x="627062" y="114617"/>
                  </a:lnTo>
                  <a:lnTo>
                    <a:pt x="618807" y="103822"/>
                  </a:lnTo>
                  <a:lnTo>
                    <a:pt x="606425" y="96520"/>
                  </a:lnTo>
                  <a:lnTo>
                    <a:pt x="591502" y="93662"/>
                  </a:lnTo>
                  <a:close/>
                </a:path>
                <a:path w="737234" h="647700">
                  <a:moveTo>
                    <a:pt x="494347" y="213042"/>
                  </a:moveTo>
                  <a:lnTo>
                    <a:pt x="242252" y="213042"/>
                  </a:lnTo>
                  <a:lnTo>
                    <a:pt x="242252" y="434340"/>
                  </a:lnTo>
                  <a:lnTo>
                    <a:pt x="494347" y="434340"/>
                  </a:lnTo>
                  <a:lnTo>
                    <a:pt x="494347" y="213042"/>
                  </a:lnTo>
                  <a:close/>
                </a:path>
                <a:path w="737234" h="647700">
                  <a:moveTo>
                    <a:pt x="504190" y="587692"/>
                  </a:moveTo>
                  <a:lnTo>
                    <a:pt x="465454" y="587692"/>
                  </a:lnTo>
                  <a:lnTo>
                    <a:pt x="465454" y="647382"/>
                  </a:lnTo>
                  <a:lnTo>
                    <a:pt x="504190" y="647382"/>
                  </a:lnTo>
                  <a:lnTo>
                    <a:pt x="504190" y="587692"/>
                  </a:lnTo>
                  <a:close/>
                </a:path>
                <a:path w="737234" h="647700">
                  <a:moveTo>
                    <a:pt x="504190" y="0"/>
                  </a:moveTo>
                  <a:lnTo>
                    <a:pt x="465454" y="0"/>
                  </a:lnTo>
                  <a:lnTo>
                    <a:pt x="465454" y="59690"/>
                  </a:lnTo>
                  <a:lnTo>
                    <a:pt x="504190" y="59690"/>
                  </a:lnTo>
                  <a:lnTo>
                    <a:pt x="504190" y="0"/>
                  </a:lnTo>
                  <a:close/>
                </a:path>
                <a:path w="737234" h="647700">
                  <a:moveTo>
                    <a:pt x="581660" y="587692"/>
                  </a:moveTo>
                  <a:lnTo>
                    <a:pt x="542925" y="587692"/>
                  </a:lnTo>
                  <a:lnTo>
                    <a:pt x="542925" y="647382"/>
                  </a:lnTo>
                  <a:lnTo>
                    <a:pt x="581660" y="647382"/>
                  </a:lnTo>
                  <a:lnTo>
                    <a:pt x="581660" y="587692"/>
                  </a:lnTo>
                  <a:close/>
                </a:path>
                <a:path w="737234" h="647700">
                  <a:moveTo>
                    <a:pt x="581660" y="0"/>
                  </a:moveTo>
                  <a:lnTo>
                    <a:pt x="542925" y="0"/>
                  </a:lnTo>
                  <a:lnTo>
                    <a:pt x="542925" y="59690"/>
                  </a:lnTo>
                  <a:lnTo>
                    <a:pt x="581660" y="59690"/>
                  </a:lnTo>
                  <a:lnTo>
                    <a:pt x="581660" y="0"/>
                  </a:lnTo>
                  <a:close/>
                </a:path>
                <a:path w="737234" h="647700">
                  <a:moveTo>
                    <a:pt x="736917" y="476885"/>
                  </a:moveTo>
                  <a:lnTo>
                    <a:pt x="668972" y="476885"/>
                  </a:lnTo>
                  <a:lnTo>
                    <a:pt x="668972" y="511175"/>
                  </a:lnTo>
                  <a:lnTo>
                    <a:pt x="736917" y="511175"/>
                  </a:lnTo>
                  <a:lnTo>
                    <a:pt x="736917" y="476885"/>
                  </a:lnTo>
                  <a:close/>
                </a:path>
                <a:path w="737234" h="647700">
                  <a:moveTo>
                    <a:pt x="736917" y="408940"/>
                  </a:moveTo>
                  <a:lnTo>
                    <a:pt x="668972" y="408940"/>
                  </a:lnTo>
                  <a:lnTo>
                    <a:pt x="668972" y="442912"/>
                  </a:lnTo>
                  <a:lnTo>
                    <a:pt x="736917" y="442912"/>
                  </a:lnTo>
                  <a:lnTo>
                    <a:pt x="736917" y="408940"/>
                  </a:lnTo>
                  <a:close/>
                </a:path>
                <a:path w="737234" h="647700">
                  <a:moveTo>
                    <a:pt x="736917" y="340677"/>
                  </a:moveTo>
                  <a:lnTo>
                    <a:pt x="668972" y="340677"/>
                  </a:lnTo>
                  <a:lnTo>
                    <a:pt x="668972" y="374967"/>
                  </a:lnTo>
                  <a:lnTo>
                    <a:pt x="736917" y="374967"/>
                  </a:lnTo>
                  <a:lnTo>
                    <a:pt x="736917" y="340677"/>
                  </a:lnTo>
                  <a:close/>
                </a:path>
                <a:path w="737234" h="647700">
                  <a:moveTo>
                    <a:pt x="736917" y="272732"/>
                  </a:moveTo>
                  <a:lnTo>
                    <a:pt x="668972" y="272732"/>
                  </a:lnTo>
                  <a:lnTo>
                    <a:pt x="668972" y="306705"/>
                  </a:lnTo>
                  <a:lnTo>
                    <a:pt x="736917" y="306705"/>
                  </a:lnTo>
                  <a:lnTo>
                    <a:pt x="736917" y="272732"/>
                  </a:lnTo>
                  <a:close/>
                </a:path>
                <a:path w="737234" h="647700">
                  <a:moveTo>
                    <a:pt x="736917" y="204470"/>
                  </a:moveTo>
                  <a:lnTo>
                    <a:pt x="668972" y="204470"/>
                  </a:lnTo>
                  <a:lnTo>
                    <a:pt x="668972" y="238442"/>
                  </a:lnTo>
                  <a:lnTo>
                    <a:pt x="736917" y="238442"/>
                  </a:lnTo>
                  <a:lnTo>
                    <a:pt x="736917" y="204470"/>
                  </a:lnTo>
                  <a:close/>
                </a:path>
                <a:path w="737234" h="647700">
                  <a:moveTo>
                    <a:pt x="736917" y="136207"/>
                  </a:moveTo>
                  <a:lnTo>
                    <a:pt x="668972" y="136207"/>
                  </a:lnTo>
                  <a:lnTo>
                    <a:pt x="668972" y="170497"/>
                  </a:lnTo>
                  <a:lnTo>
                    <a:pt x="736917" y="170497"/>
                  </a:lnTo>
                  <a:lnTo>
                    <a:pt x="736917" y="136207"/>
                  </a:lnTo>
                  <a:close/>
                </a:path>
              </a:pathLst>
            </a:custGeom>
            <a:solidFill>
              <a:srgbClr val="FFBF00"/>
            </a:solidFill>
          </p:spPr>
          <p:txBody>
            <a:bodyPr wrap="square" lIns="0" tIns="0" rIns="0" bIns="0" rtlCol="0"/>
            <a:lstStyle/>
            <a:p>
              <a:endParaRPr/>
            </a:p>
          </p:txBody>
        </p:sp>
        <p:sp>
          <p:nvSpPr>
            <p:cNvPr id="8" name="object 8"/>
            <p:cNvSpPr/>
            <p:nvPr/>
          </p:nvSpPr>
          <p:spPr>
            <a:xfrm>
              <a:off x="8957944" y="2944177"/>
              <a:ext cx="941705" cy="827405"/>
            </a:xfrm>
            <a:custGeom>
              <a:avLst/>
              <a:gdLst/>
              <a:ahLst/>
              <a:cxnLst/>
              <a:rect l="l" t="t" r="r" b="b"/>
              <a:pathLst>
                <a:path w="941704" h="827404">
                  <a:moveTo>
                    <a:pt x="0" y="827405"/>
                  </a:moveTo>
                  <a:lnTo>
                    <a:pt x="941704" y="827405"/>
                  </a:lnTo>
                  <a:lnTo>
                    <a:pt x="941704" y="0"/>
                  </a:lnTo>
                  <a:lnTo>
                    <a:pt x="0" y="0"/>
                  </a:lnTo>
                  <a:lnTo>
                    <a:pt x="0" y="827405"/>
                  </a:lnTo>
                </a:path>
              </a:pathLst>
            </a:custGeom>
            <a:ln w="15875">
              <a:solidFill>
                <a:srgbClr val="FFF7E4"/>
              </a:solidFill>
            </a:ln>
          </p:spPr>
          <p:txBody>
            <a:bodyPr wrap="square" lIns="0" tIns="0" rIns="0" bIns="0" rtlCol="0"/>
            <a:lstStyle/>
            <a:p>
              <a:endParaRPr/>
            </a:p>
          </p:txBody>
        </p:sp>
        <p:pic>
          <p:nvPicPr>
            <p:cNvPr id="9" name="object 9"/>
            <p:cNvPicPr/>
            <p:nvPr/>
          </p:nvPicPr>
          <p:blipFill>
            <a:blip r:embed="rId2" cstate="print"/>
            <a:stretch>
              <a:fillRect/>
            </a:stretch>
          </p:blipFill>
          <p:spPr>
            <a:xfrm>
              <a:off x="7549832" y="6167437"/>
              <a:ext cx="3293427" cy="611187"/>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a:spLocks noGrp="1"/>
          </p:cNvSpPr>
          <p:nvPr>
            <p:ph type="title"/>
          </p:nvPr>
        </p:nvSpPr>
        <p:spPr>
          <a:xfrm>
            <a:off x="1548130" y="653097"/>
            <a:ext cx="9064625"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Προσέγγιση</a:t>
            </a:r>
            <a:r>
              <a:rPr sz="2850" spc="215" dirty="0">
                <a:solidFill>
                  <a:srgbClr val="000000"/>
                </a:solidFill>
              </a:rPr>
              <a:t> </a:t>
            </a:r>
            <a:r>
              <a:rPr sz="2850" spc="190" dirty="0">
                <a:solidFill>
                  <a:srgbClr val="000000"/>
                </a:solidFill>
              </a:rPr>
              <a:t>διαχείρισης</a:t>
            </a:r>
            <a:r>
              <a:rPr sz="2850" spc="210" dirty="0">
                <a:solidFill>
                  <a:srgbClr val="000000"/>
                </a:solidFill>
              </a:rPr>
              <a:t> </a:t>
            </a:r>
            <a:r>
              <a:rPr sz="2850" spc="185" dirty="0">
                <a:solidFill>
                  <a:srgbClr val="000000"/>
                </a:solidFill>
              </a:rPr>
              <a:t>κινδύνων</a:t>
            </a:r>
            <a:r>
              <a:rPr sz="2850" spc="200" dirty="0">
                <a:solidFill>
                  <a:srgbClr val="000000"/>
                </a:solidFill>
              </a:rPr>
              <a:t> </a:t>
            </a:r>
            <a:r>
              <a:rPr sz="2850" spc="185" dirty="0">
                <a:solidFill>
                  <a:srgbClr val="000000"/>
                </a:solidFill>
              </a:rPr>
              <a:t>στον</a:t>
            </a:r>
            <a:r>
              <a:rPr sz="2850" spc="204" dirty="0">
                <a:solidFill>
                  <a:srgbClr val="000000"/>
                </a:solidFill>
              </a:rPr>
              <a:t> </a:t>
            </a:r>
            <a:r>
              <a:rPr sz="2850" spc="200" dirty="0">
                <a:solidFill>
                  <a:srgbClr val="000000"/>
                </a:solidFill>
              </a:rPr>
              <a:t>κυβερνοχώρο</a:t>
            </a:r>
            <a:endParaRPr sz="2850"/>
          </a:p>
        </p:txBody>
      </p:sp>
      <p:sp>
        <p:nvSpPr>
          <p:cNvPr id="12" name="object 12"/>
          <p:cNvSpPr txBox="1"/>
          <p:nvPr/>
        </p:nvSpPr>
        <p:spPr>
          <a:xfrm>
            <a:off x="8302307" y="1839277"/>
            <a:ext cx="2166620" cy="1054100"/>
          </a:xfrm>
          <a:prstGeom prst="rect">
            <a:avLst/>
          </a:prstGeom>
        </p:spPr>
        <p:txBody>
          <a:bodyPr vert="horz" wrap="square" lIns="0" tIns="12700" rIns="0" bIns="0" rtlCol="0">
            <a:spAutoFit/>
          </a:bodyPr>
          <a:lstStyle/>
          <a:p>
            <a:pPr marL="12700" marR="5080" algn="ctr">
              <a:lnSpc>
                <a:spcPct val="105500"/>
              </a:lnSpc>
              <a:spcBef>
                <a:spcPts val="100"/>
              </a:spcBef>
            </a:pPr>
            <a:r>
              <a:rPr sz="1600" b="1" spc="35" dirty="0">
                <a:solidFill>
                  <a:srgbClr val="D6791A"/>
                </a:solidFill>
                <a:latin typeface="Calibri"/>
                <a:cs typeface="Calibri"/>
              </a:rPr>
              <a:t>Αντιμετώπιση</a:t>
            </a:r>
            <a:r>
              <a:rPr sz="1600" b="1" spc="45" dirty="0">
                <a:solidFill>
                  <a:srgbClr val="D6791A"/>
                </a:solidFill>
                <a:latin typeface="Calibri"/>
                <a:cs typeface="Calibri"/>
              </a:rPr>
              <a:t> </a:t>
            </a:r>
            <a:r>
              <a:rPr sz="1600" b="1" spc="30" dirty="0">
                <a:solidFill>
                  <a:srgbClr val="D6791A"/>
                </a:solidFill>
                <a:latin typeface="Calibri"/>
                <a:cs typeface="Calibri"/>
              </a:rPr>
              <a:t>και </a:t>
            </a:r>
            <a:r>
              <a:rPr sz="1600" b="1" spc="35" dirty="0">
                <a:solidFill>
                  <a:srgbClr val="D6791A"/>
                </a:solidFill>
                <a:latin typeface="Calibri"/>
                <a:cs typeface="Calibri"/>
              </a:rPr>
              <a:t> </a:t>
            </a:r>
            <a:r>
              <a:rPr sz="1600" b="1" spc="40" dirty="0">
                <a:solidFill>
                  <a:srgbClr val="D6791A"/>
                </a:solidFill>
                <a:latin typeface="Calibri"/>
                <a:cs typeface="Calibri"/>
              </a:rPr>
              <a:t>ανάκαμψη</a:t>
            </a:r>
            <a:r>
              <a:rPr sz="1600" b="1" spc="50" dirty="0">
                <a:solidFill>
                  <a:srgbClr val="D6791A"/>
                </a:solidFill>
                <a:latin typeface="Calibri"/>
                <a:cs typeface="Calibri"/>
              </a:rPr>
              <a:t> </a:t>
            </a:r>
            <a:r>
              <a:rPr sz="1600" b="1" spc="40" dirty="0">
                <a:solidFill>
                  <a:srgbClr val="D6791A"/>
                </a:solidFill>
                <a:latin typeface="Calibri"/>
                <a:cs typeface="Calibri"/>
              </a:rPr>
              <a:t>από </a:t>
            </a:r>
            <a:r>
              <a:rPr sz="1600" b="1" spc="45" dirty="0">
                <a:solidFill>
                  <a:srgbClr val="D6791A"/>
                </a:solidFill>
                <a:latin typeface="Calibri"/>
                <a:cs typeface="Calibri"/>
              </a:rPr>
              <a:t> </a:t>
            </a:r>
            <a:r>
              <a:rPr sz="1600" b="1" spc="35" dirty="0">
                <a:solidFill>
                  <a:srgbClr val="D6791A"/>
                </a:solidFill>
                <a:latin typeface="Calibri"/>
                <a:cs typeface="Calibri"/>
              </a:rPr>
              <a:t>περιστατικά ασφάλειας </a:t>
            </a:r>
            <a:r>
              <a:rPr sz="1600" b="1" spc="-350" dirty="0">
                <a:solidFill>
                  <a:srgbClr val="D6791A"/>
                </a:solidFill>
                <a:latin typeface="Calibri"/>
                <a:cs typeface="Calibri"/>
              </a:rPr>
              <a:t> </a:t>
            </a:r>
            <a:r>
              <a:rPr sz="1600" b="1" spc="35" dirty="0">
                <a:solidFill>
                  <a:srgbClr val="D6791A"/>
                </a:solidFill>
                <a:latin typeface="Calibri"/>
                <a:cs typeface="Calibri"/>
              </a:rPr>
              <a:t>στον</a:t>
            </a:r>
            <a:r>
              <a:rPr sz="1600" b="1" spc="45" dirty="0">
                <a:solidFill>
                  <a:srgbClr val="D6791A"/>
                </a:solidFill>
                <a:latin typeface="Calibri"/>
                <a:cs typeface="Calibri"/>
              </a:rPr>
              <a:t> </a:t>
            </a:r>
            <a:r>
              <a:rPr sz="1600" b="1" spc="35" dirty="0">
                <a:solidFill>
                  <a:srgbClr val="D6791A"/>
                </a:solidFill>
                <a:latin typeface="Calibri"/>
                <a:cs typeface="Calibri"/>
              </a:rPr>
              <a:t>κυβερνοχώρο</a:t>
            </a:r>
            <a:endParaRPr sz="1600">
              <a:latin typeface="Calibri"/>
              <a:cs typeface="Calibri"/>
            </a:endParaRPr>
          </a:p>
        </p:txBody>
      </p:sp>
      <p:sp>
        <p:nvSpPr>
          <p:cNvPr id="13" name="object 13"/>
          <p:cNvSpPr txBox="1"/>
          <p:nvPr/>
        </p:nvSpPr>
        <p:spPr>
          <a:xfrm>
            <a:off x="8111807" y="3774440"/>
            <a:ext cx="2616835" cy="458470"/>
          </a:xfrm>
          <a:prstGeom prst="rect">
            <a:avLst/>
          </a:prstGeom>
        </p:spPr>
        <p:txBody>
          <a:bodyPr vert="horz" wrap="square" lIns="0" tIns="12700" rIns="0" bIns="0" rtlCol="0">
            <a:spAutoFit/>
          </a:bodyPr>
          <a:lstStyle/>
          <a:p>
            <a:pPr marL="12700" marR="5080" algn="ctr">
              <a:lnSpc>
                <a:spcPct val="100000"/>
              </a:lnSpc>
              <a:spcBef>
                <a:spcPts val="100"/>
              </a:spcBef>
            </a:pPr>
            <a:r>
              <a:rPr sz="950" spc="85" dirty="0">
                <a:latin typeface="Calibri"/>
                <a:cs typeface="Calibri"/>
              </a:rPr>
              <a:t>Αντιμετώπιση </a:t>
            </a:r>
            <a:r>
              <a:rPr sz="950" spc="80" dirty="0">
                <a:latin typeface="Calibri"/>
                <a:cs typeface="Calibri"/>
              </a:rPr>
              <a:t>και </a:t>
            </a:r>
            <a:r>
              <a:rPr sz="950" spc="100" dirty="0">
                <a:latin typeface="Calibri"/>
                <a:cs typeface="Calibri"/>
              </a:rPr>
              <a:t>ανάκαμψη από </a:t>
            </a:r>
            <a:r>
              <a:rPr sz="950" spc="105" dirty="0">
                <a:latin typeface="Calibri"/>
                <a:cs typeface="Calibri"/>
              </a:rPr>
              <a:t> </a:t>
            </a:r>
            <a:r>
              <a:rPr sz="950" spc="80" dirty="0">
                <a:latin typeface="Calibri"/>
                <a:cs typeface="Calibri"/>
              </a:rPr>
              <a:t>περιστατικά </a:t>
            </a:r>
            <a:r>
              <a:rPr sz="950" spc="90" dirty="0">
                <a:latin typeface="Calibri"/>
                <a:cs typeface="Calibri"/>
              </a:rPr>
              <a:t>ασφάλειας </a:t>
            </a:r>
            <a:r>
              <a:rPr sz="950" spc="85" dirty="0">
                <a:latin typeface="Calibri"/>
                <a:cs typeface="Calibri"/>
              </a:rPr>
              <a:t>στον </a:t>
            </a:r>
            <a:r>
              <a:rPr sz="950" spc="95" dirty="0">
                <a:latin typeface="Calibri"/>
                <a:cs typeface="Calibri"/>
              </a:rPr>
              <a:t>κυβερνοχώρο </a:t>
            </a:r>
            <a:r>
              <a:rPr sz="950" spc="-200" dirty="0">
                <a:latin typeface="Calibri"/>
                <a:cs typeface="Calibri"/>
              </a:rPr>
              <a:t> </a:t>
            </a:r>
            <a:r>
              <a:rPr sz="950" spc="90" dirty="0">
                <a:latin typeface="Calibri"/>
                <a:cs typeface="Calibri"/>
              </a:rPr>
              <a:t>με</a:t>
            </a:r>
            <a:r>
              <a:rPr sz="950" spc="30" dirty="0">
                <a:latin typeface="Calibri"/>
                <a:cs typeface="Calibri"/>
              </a:rPr>
              <a:t> </a:t>
            </a:r>
            <a:r>
              <a:rPr sz="950" spc="85" dirty="0">
                <a:latin typeface="Calibri"/>
                <a:cs typeface="Calibri"/>
              </a:rPr>
              <a:t>τη</a:t>
            </a:r>
            <a:r>
              <a:rPr sz="950" spc="35" dirty="0">
                <a:latin typeface="Calibri"/>
                <a:cs typeface="Calibri"/>
              </a:rPr>
              <a:t> </a:t>
            </a:r>
            <a:r>
              <a:rPr sz="950" spc="90" dirty="0">
                <a:latin typeface="Calibri"/>
                <a:cs typeface="Calibri"/>
              </a:rPr>
              <a:t>χρήση</a:t>
            </a:r>
            <a:r>
              <a:rPr sz="950" spc="30" dirty="0">
                <a:latin typeface="Calibri"/>
                <a:cs typeface="Calibri"/>
              </a:rPr>
              <a:t> </a:t>
            </a:r>
            <a:r>
              <a:rPr sz="950" spc="90" dirty="0">
                <a:latin typeface="Calibri"/>
                <a:cs typeface="Calibri"/>
              </a:rPr>
              <a:t>του</a:t>
            </a:r>
            <a:r>
              <a:rPr sz="950" spc="30" dirty="0">
                <a:latin typeface="Calibri"/>
                <a:cs typeface="Calibri"/>
              </a:rPr>
              <a:t> </a:t>
            </a:r>
            <a:r>
              <a:rPr sz="950" spc="85" dirty="0">
                <a:latin typeface="Calibri"/>
                <a:cs typeface="Calibri"/>
              </a:rPr>
              <a:t>σχεδίου</a:t>
            </a:r>
            <a:r>
              <a:rPr sz="950" spc="30" dirty="0">
                <a:latin typeface="Calibri"/>
                <a:cs typeface="Calibri"/>
              </a:rPr>
              <a:t> </a:t>
            </a:r>
            <a:r>
              <a:rPr sz="950" spc="85" dirty="0">
                <a:latin typeface="Calibri"/>
                <a:cs typeface="Calibri"/>
              </a:rPr>
              <a:t>έκτακτης</a:t>
            </a:r>
            <a:r>
              <a:rPr sz="950" spc="35" dirty="0">
                <a:latin typeface="Calibri"/>
                <a:cs typeface="Calibri"/>
              </a:rPr>
              <a:t> </a:t>
            </a:r>
            <a:r>
              <a:rPr sz="950" spc="85" dirty="0">
                <a:latin typeface="Calibri"/>
                <a:cs typeface="Calibri"/>
              </a:rPr>
              <a:t>ανάγκης.</a:t>
            </a:r>
            <a:endParaRPr sz="950">
              <a:latin typeface="Calibri"/>
              <a:cs typeface="Calibri"/>
            </a:endParaRPr>
          </a:p>
        </p:txBody>
      </p:sp>
      <p:sp>
        <p:nvSpPr>
          <p:cNvPr id="14" name="object 14"/>
          <p:cNvSpPr txBox="1"/>
          <p:nvPr/>
        </p:nvSpPr>
        <p:spPr>
          <a:xfrm>
            <a:off x="8354377" y="4385309"/>
            <a:ext cx="2130425" cy="602615"/>
          </a:xfrm>
          <a:prstGeom prst="rect">
            <a:avLst/>
          </a:prstGeom>
        </p:spPr>
        <p:txBody>
          <a:bodyPr vert="horz" wrap="square" lIns="0" tIns="12700" rIns="0" bIns="0" rtlCol="0">
            <a:spAutoFit/>
          </a:bodyPr>
          <a:lstStyle/>
          <a:p>
            <a:pPr marL="12700" marR="5080" indent="-635" algn="ctr">
              <a:lnSpc>
                <a:spcPct val="100000"/>
              </a:lnSpc>
              <a:spcBef>
                <a:spcPts val="100"/>
              </a:spcBef>
            </a:pPr>
            <a:r>
              <a:rPr sz="950" spc="60" dirty="0">
                <a:latin typeface="Calibri"/>
                <a:cs typeface="Calibri"/>
              </a:rPr>
              <a:t>Αξιολογήστε τον αντίκτυπο </a:t>
            </a:r>
            <a:r>
              <a:rPr sz="950" spc="55" dirty="0">
                <a:latin typeface="Calibri"/>
                <a:cs typeface="Calibri"/>
              </a:rPr>
              <a:t>της </a:t>
            </a:r>
            <a:r>
              <a:rPr sz="950" spc="60" dirty="0">
                <a:latin typeface="Calibri"/>
                <a:cs typeface="Calibri"/>
              </a:rPr>
              <a:t> </a:t>
            </a:r>
            <a:r>
              <a:rPr sz="950" spc="65" dirty="0">
                <a:latin typeface="Calibri"/>
                <a:cs typeface="Calibri"/>
              </a:rPr>
              <a:t>αποτελεσματικότητας του </a:t>
            </a:r>
            <a:r>
              <a:rPr sz="950" spc="60" dirty="0">
                <a:latin typeface="Calibri"/>
                <a:cs typeface="Calibri"/>
              </a:rPr>
              <a:t>σχεδίου </a:t>
            </a:r>
            <a:r>
              <a:rPr sz="950" spc="65" dirty="0">
                <a:latin typeface="Calibri"/>
                <a:cs typeface="Calibri"/>
              </a:rPr>
              <a:t> </a:t>
            </a:r>
            <a:r>
              <a:rPr sz="950" spc="60" dirty="0">
                <a:latin typeface="Calibri"/>
                <a:cs typeface="Calibri"/>
              </a:rPr>
              <a:t>αντιμετώπισης και επανεκτιμήστε </a:t>
            </a:r>
            <a:r>
              <a:rPr sz="950" spc="45" dirty="0">
                <a:latin typeface="Calibri"/>
                <a:cs typeface="Calibri"/>
              </a:rPr>
              <a:t>τις </a:t>
            </a:r>
            <a:r>
              <a:rPr sz="950" spc="-204" dirty="0">
                <a:latin typeface="Calibri"/>
                <a:cs typeface="Calibri"/>
              </a:rPr>
              <a:t> </a:t>
            </a:r>
            <a:r>
              <a:rPr sz="950" spc="60" dirty="0">
                <a:latin typeface="Calibri"/>
                <a:cs typeface="Calibri"/>
              </a:rPr>
              <a:t>απειλές</a:t>
            </a:r>
            <a:r>
              <a:rPr sz="950" spc="20" dirty="0">
                <a:latin typeface="Calibri"/>
                <a:cs typeface="Calibri"/>
              </a:rPr>
              <a:t> </a:t>
            </a:r>
            <a:r>
              <a:rPr sz="950" spc="60" dirty="0">
                <a:latin typeface="Calibri"/>
                <a:cs typeface="Calibri"/>
              </a:rPr>
              <a:t>και</a:t>
            </a:r>
            <a:r>
              <a:rPr sz="950" spc="35" dirty="0">
                <a:latin typeface="Calibri"/>
                <a:cs typeface="Calibri"/>
              </a:rPr>
              <a:t> </a:t>
            </a:r>
            <a:r>
              <a:rPr sz="950" spc="45" dirty="0">
                <a:latin typeface="Calibri"/>
                <a:cs typeface="Calibri"/>
              </a:rPr>
              <a:t>τις</a:t>
            </a:r>
            <a:r>
              <a:rPr sz="950" spc="10" dirty="0">
                <a:latin typeface="Calibri"/>
                <a:cs typeface="Calibri"/>
              </a:rPr>
              <a:t> </a:t>
            </a:r>
            <a:r>
              <a:rPr sz="950" spc="50" dirty="0">
                <a:latin typeface="Calibri"/>
                <a:cs typeface="Calibri"/>
              </a:rPr>
              <a:t>ευπάθειες.</a:t>
            </a:r>
            <a:endParaRPr sz="950">
              <a:latin typeface="Calibri"/>
              <a:cs typeface="Calibri"/>
            </a:endParaRPr>
          </a:p>
        </p:txBody>
      </p:sp>
      <p:sp>
        <p:nvSpPr>
          <p:cNvPr id="15" name="object 15"/>
          <p:cNvSpPr txBox="1"/>
          <p:nvPr/>
        </p:nvSpPr>
        <p:spPr>
          <a:xfrm>
            <a:off x="11170602" y="602615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5</a:t>
            </a:r>
            <a:endParaRPr sz="850">
              <a:latin typeface="Calibri"/>
              <a:cs typeface="Calibri"/>
            </a:endParaRPr>
          </a:p>
        </p:txBody>
      </p:sp>
      <p:sp>
        <p:nvSpPr>
          <p:cNvPr id="16" name="object 16"/>
          <p:cNvSpPr txBox="1"/>
          <p:nvPr/>
        </p:nvSpPr>
        <p:spPr>
          <a:xfrm>
            <a:off x="78739" y="6338887"/>
            <a:ext cx="5751195" cy="116839"/>
          </a:xfrm>
          <a:prstGeom prst="rect">
            <a:avLst/>
          </a:prstGeom>
        </p:spPr>
        <p:txBody>
          <a:bodyPr vert="horz" wrap="square" lIns="0" tIns="12700" rIns="0" bIns="0" rtlCol="0">
            <a:spAutoFit/>
          </a:bodyPr>
          <a:lstStyle/>
          <a:p>
            <a:pPr marL="12700">
              <a:lnSpc>
                <a:spcPct val="100000"/>
              </a:lnSpc>
              <a:spcBef>
                <a:spcPts val="100"/>
              </a:spcBef>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3"/>
              </a:rPr>
              <a:t>2021-Cyber-Security-Guidelines.pdf</a:t>
            </a:r>
            <a:r>
              <a:rPr sz="600" u="sng" spc="20" dirty="0">
                <a:solidFill>
                  <a:srgbClr val="85872B"/>
                </a:solidFill>
                <a:uFill>
                  <a:solidFill>
                    <a:srgbClr val="85872B"/>
                  </a:solidFill>
                </a:uFill>
                <a:latin typeface="Calibri"/>
                <a:cs typeface="Calibri"/>
                <a:hlinkClick r:id="rId3"/>
              </a:rPr>
              <a:t> </a:t>
            </a:r>
            <a:r>
              <a:rPr sz="600" u="sng" spc="30" dirty="0">
                <a:solidFill>
                  <a:srgbClr val="85872B"/>
                </a:solidFill>
                <a:uFill>
                  <a:solidFill>
                    <a:srgbClr val="85872B"/>
                  </a:solidFill>
                </a:uFill>
                <a:latin typeface="Calibri"/>
                <a:cs typeface="Calibri"/>
                <a:hlinkClick r:id="rId3"/>
              </a:rPr>
              <a:t>(ics-shipping.org), </a:t>
            </a:r>
            <a:r>
              <a:rPr sz="600" u="sng" spc="45" dirty="0">
                <a:solidFill>
                  <a:srgbClr val="85872B"/>
                </a:solidFill>
                <a:uFill>
                  <a:solidFill>
                    <a:srgbClr val="85872B"/>
                  </a:solidFill>
                </a:uFill>
                <a:latin typeface="Calibri"/>
                <a:cs typeface="Calibri"/>
                <a:hlinkClick r:id="rId3"/>
              </a:rPr>
              <a:t>πρόσβαση</a:t>
            </a:r>
            <a:r>
              <a:rPr sz="600" u="sng" spc="3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τον</a:t>
            </a:r>
            <a:r>
              <a:rPr sz="600" u="sng" spc="2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grpSp>
        <p:nvGrpSpPr>
          <p:cNvPr id="17" name="object 17"/>
          <p:cNvGrpSpPr/>
          <p:nvPr/>
        </p:nvGrpSpPr>
        <p:grpSpPr>
          <a:xfrm>
            <a:off x="1303019" y="1731010"/>
            <a:ext cx="2880360" cy="3437890"/>
            <a:chOff x="1303019" y="1731010"/>
            <a:chExt cx="2880360" cy="3437890"/>
          </a:xfrm>
        </p:grpSpPr>
        <p:sp>
          <p:nvSpPr>
            <p:cNvPr id="18" name="object 18"/>
            <p:cNvSpPr/>
            <p:nvPr/>
          </p:nvSpPr>
          <p:spPr>
            <a:xfrm>
              <a:off x="1318894" y="1746885"/>
              <a:ext cx="2848610" cy="3406140"/>
            </a:xfrm>
            <a:custGeom>
              <a:avLst/>
              <a:gdLst/>
              <a:ahLst/>
              <a:cxnLst/>
              <a:rect l="l" t="t" r="r" b="b"/>
              <a:pathLst>
                <a:path w="2848610" h="3406140">
                  <a:moveTo>
                    <a:pt x="2373630" y="0"/>
                  </a:moveTo>
                  <a:lnTo>
                    <a:pt x="474662" y="0"/>
                  </a:lnTo>
                  <a:lnTo>
                    <a:pt x="426085" y="2539"/>
                  </a:lnTo>
                  <a:lnTo>
                    <a:pt x="379094" y="9525"/>
                  </a:lnTo>
                  <a:lnTo>
                    <a:pt x="333692" y="21272"/>
                  </a:lnTo>
                  <a:lnTo>
                    <a:pt x="289877" y="37464"/>
                  </a:lnTo>
                  <a:lnTo>
                    <a:pt x="248602" y="57150"/>
                  </a:lnTo>
                  <a:lnTo>
                    <a:pt x="209232" y="80962"/>
                  </a:lnTo>
                  <a:lnTo>
                    <a:pt x="172720" y="108267"/>
                  </a:lnTo>
                  <a:lnTo>
                    <a:pt x="139065" y="139064"/>
                  </a:lnTo>
                  <a:lnTo>
                    <a:pt x="108267" y="172719"/>
                  </a:lnTo>
                  <a:lnTo>
                    <a:pt x="80962" y="209232"/>
                  </a:lnTo>
                  <a:lnTo>
                    <a:pt x="57150" y="248602"/>
                  </a:lnTo>
                  <a:lnTo>
                    <a:pt x="37465" y="289877"/>
                  </a:lnTo>
                  <a:lnTo>
                    <a:pt x="21272" y="333692"/>
                  </a:lnTo>
                  <a:lnTo>
                    <a:pt x="9525" y="379094"/>
                  </a:lnTo>
                  <a:lnTo>
                    <a:pt x="2540" y="426085"/>
                  </a:lnTo>
                  <a:lnTo>
                    <a:pt x="0" y="474662"/>
                  </a:lnTo>
                  <a:lnTo>
                    <a:pt x="0" y="2931477"/>
                  </a:lnTo>
                  <a:lnTo>
                    <a:pt x="2540" y="2980054"/>
                  </a:lnTo>
                  <a:lnTo>
                    <a:pt x="9525" y="3027045"/>
                  </a:lnTo>
                  <a:lnTo>
                    <a:pt x="21272" y="3072447"/>
                  </a:lnTo>
                  <a:lnTo>
                    <a:pt x="37465" y="3116262"/>
                  </a:lnTo>
                  <a:lnTo>
                    <a:pt x="57150" y="3157537"/>
                  </a:lnTo>
                  <a:lnTo>
                    <a:pt x="80962" y="3196907"/>
                  </a:lnTo>
                  <a:lnTo>
                    <a:pt x="108267" y="3233420"/>
                  </a:lnTo>
                  <a:lnTo>
                    <a:pt x="139065" y="3267075"/>
                  </a:lnTo>
                  <a:lnTo>
                    <a:pt x="172720" y="3297872"/>
                  </a:lnTo>
                  <a:lnTo>
                    <a:pt x="209232" y="3325177"/>
                  </a:lnTo>
                  <a:lnTo>
                    <a:pt x="248602" y="3348672"/>
                  </a:lnTo>
                  <a:lnTo>
                    <a:pt x="289877" y="3368675"/>
                  </a:lnTo>
                  <a:lnTo>
                    <a:pt x="333692" y="3384867"/>
                  </a:lnTo>
                  <a:lnTo>
                    <a:pt x="379094" y="3396615"/>
                  </a:lnTo>
                  <a:lnTo>
                    <a:pt x="426085" y="3403600"/>
                  </a:lnTo>
                  <a:lnTo>
                    <a:pt x="474662" y="3406140"/>
                  </a:lnTo>
                  <a:lnTo>
                    <a:pt x="2373630" y="3406140"/>
                  </a:lnTo>
                  <a:lnTo>
                    <a:pt x="2422207" y="3403600"/>
                  </a:lnTo>
                  <a:lnTo>
                    <a:pt x="2469197" y="3396615"/>
                  </a:lnTo>
                  <a:lnTo>
                    <a:pt x="2514917" y="3384867"/>
                  </a:lnTo>
                  <a:lnTo>
                    <a:pt x="2558415" y="3368675"/>
                  </a:lnTo>
                  <a:lnTo>
                    <a:pt x="2600007" y="3348672"/>
                  </a:lnTo>
                  <a:lnTo>
                    <a:pt x="2639060" y="3325177"/>
                  </a:lnTo>
                  <a:lnTo>
                    <a:pt x="2675572" y="3297872"/>
                  </a:lnTo>
                  <a:lnTo>
                    <a:pt x="2709227" y="3267075"/>
                  </a:lnTo>
                  <a:lnTo>
                    <a:pt x="2740025" y="3233420"/>
                  </a:lnTo>
                  <a:lnTo>
                    <a:pt x="2767330" y="3196907"/>
                  </a:lnTo>
                  <a:lnTo>
                    <a:pt x="2791142" y="3157537"/>
                  </a:lnTo>
                  <a:lnTo>
                    <a:pt x="2811145" y="3116262"/>
                  </a:lnTo>
                  <a:lnTo>
                    <a:pt x="2827020" y="3072447"/>
                  </a:lnTo>
                  <a:lnTo>
                    <a:pt x="2838767" y="3027045"/>
                  </a:lnTo>
                  <a:lnTo>
                    <a:pt x="2845752" y="2980054"/>
                  </a:lnTo>
                  <a:lnTo>
                    <a:pt x="2848292" y="2931477"/>
                  </a:lnTo>
                  <a:lnTo>
                    <a:pt x="2848292" y="474662"/>
                  </a:lnTo>
                  <a:lnTo>
                    <a:pt x="2845752" y="426085"/>
                  </a:lnTo>
                  <a:lnTo>
                    <a:pt x="2838767" y="379094"/>
                  </a:lnTo>
                  <a:lnTo>
                    <a:pt x="2827020" y="333692"/>
                  </a:lnTo>
                  <a:lnTo>
                    <a:pt x="2811145" y="289877"/>
                  </a:lnTo>
                  <a:lnTo>
                    <a:pt x="2791142" y="248602"/>
                  </a:lnTo>
                  <a:lnTo>
                    <a:pt x="2767330" y="209232"/>
                  </a:lnTo>
                  <a:lnTo>
                    <a:pt x="2740025" y="172719"/>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FFB800">
                <a:alpha val="9803"/>
              </a:srgbClr>
            </a:solidFill>
          </p:spPr>
          <p:txBody>
            <a:bodyPr wrap="square" lIns="0" tIns="0" rIns="0" bIns="0" rtlCol="0"/>
            <a:lstStyle/>
            <a:p>
              <a:endParaRPr/>
            </a:p>
          </p:txBody>
        </p:sp>
        <p:sp>
          <p:nvSpPr>
            <p:cNvPr id="19" name="object 19"/>
            <p:cNvSpPr/>
            <p:nvPr/>
          </p:nvSpPr>
          <p:spPr>
            <a:xfrm>
              <a:off x="1318894" y="1746885"/>
              <a:ext cx="2848610" cy="3406140"/>
            </a:xfrm>
            <a:custGeom>
              <a:avLst/>
              <a:gdLst/>
              <a:ahLst/>
              <a:cxnLst/>
              <a:rect l="l" t="t" r="r" b="b"/>
              <a:pathLst>
                <a:path w="2848610" h="3406140">
                  <a:moveTo>
                    <a:pt x="0" y="474662"/>
                  </a:moveTo>
                  <a:lnTo>
                    <a:pt x="2540" y="426085"/>
                  </a:lnTo>
                  <a:lnTo>
                    <a:pt x="9525" y="379094"/>
                  </a:lnTo>
                  <a:lnTo>
                    <a:pt x="21272" y="333692"/>
                  </a:lnTo>
                  <a:lnTo>
                    <a:pt x="37465" y="289877"/>
                  </a:lnTo>
                  <a:lnTo>
                    <a:pt x="57150" y="248602"/>
                  </a:lnTo>
                  <a:lnTo>
                    <a:pt x="80962" y="209232"/>
                  </a:lnTo>
                  <a:lnTo>
                    <a:pt x="108267" y="172719"/>
                  </a:lnTo>
                  <a:lnTo>
                    <a:pt x="139065" y="139064"/>
                  </a:lnTo>
                  <a:lnTo>
                    <a:pt x="172720" y="108267"/>
                  </a:lnTo>
                  <a:lnTo>
                    <a:pt x="209232" y="80962"/>
                  </a:lnTo>
                  <a:lnTo>
                    <a:pt x="248602" y="57150"/>
                  </a:lnTo>
                  <a:lnTo>
                    <a:pt x="289877" y="37464"/>
                  </a:lnTo>
                  <a:lnTo>
                    <a:pt x="333692" y="21272"/>
                  </a:lnTo>
                  <a:lnTo>
                    <a:pt x="379094"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5" y="172719"/>
                  </a:lnTo>
                  <a:lnTo>
                    <a:pt x="2767330" y="209232"/>
                  </a:lnTo>
                  <a:lnTo>
                    <a:pt x="2791142" y="248602"/>
                  </a:lnTo>
                  <a:lnTo>
                    <a:pt x="2811145" y="289877"/>
                  </a:lnTo>
                  <a:lnTo>
                    <a:pt x="2827020" y="333692"/>
                  </a:lnTo>
                  <a:lnTo>
                    <a:pt x="2838767" y="379094"/>
                  </a:lnTo>
                  <a:lnTo>
                    <a:pt x="2845752" y="426085"/>
                  </a:lnTo>
                  <a:lnTo>
                    <a:pt x="2848292" y="474662"/>
                  </a:lnTo>
                  <a:lnTo>
                    <a:pt x="2848292" y="2931477"/>
                  </a:lnTo>
                  <a:lnTo>
                    <a:pt x="2845752" y="2980054"/>
                  </a:lnTo>
                  <a:lnTo>
                    <a:pt x="2838767" y="3027045"/>
                  </a:lnTo>
                  <a:lnTo>
                    <a:pt x="2827020" y="3072447"/>
                  </a:lnTo>
                  <a:lnTo>
                    <a:pt x="2811145" y="3116262"/>
                  </a:lnTo>
                  <a:lnTo>
                    <a:pt x="2791142" y="3157537"/>
                  </a:lnTo>
                  <a:lnTo>
                    <a:pt x="2767330" y="3196907"/>
                  </a:lnTo>
                  <a:lnTo>
                    <a:pt x="2740025" y="3233420"/>
                  </a:lnTo>
                  <a:lnTo>
                    <a:pt x="2709227" y="3267075"/>
                  </a:lnTo>
                  <a:lnTo>
                    <a:pt x="2675572" y="3297872"/>
                  </a:lnTo>
                  <a:lnTo>
                    <a:pt x="2639060" y="3325177"/>
                  </a:lnTo>
                  <a:lnTo>
                    <a:pt x="2600007" y="3348672"/>
                  </a:lnTo>
                  <a:lnTo>
                    <a:pt x="2558415" y="3368675"/>
                  </a:lnTo>
                  <a:lnTo>
                    <a:pt x="2514917" y="3384867"/>
                  </a:lnTo>
                  <a:lnTo>
                    <a:pt x="2469197" y="3396615"/>
                  </a:lnTo>
                  <a:lnTo>
                    <a:pt x="2422207" y="3403600"/>
                  </a:lnTo>
                  <a:lnTo>
                    <a:pt x="2373630" y="3406140"/>
                  </a:lnTo>
                  <a:lnTo>
                    <a:pt x="474662" y="3406140"/>
                  </a:lnTo>
                  <a:lnTo>
                    <a:pt x="426085" y="3403600"/>
                  </a:lnTo>
                  <a:lnTo>
                    <a:pt x="379094" y="3396615"/>
                  </a:lnTo>
                  <a:lnTo>
                    <a:pt x="333692" y="3384867"/>
                  </a:lnTo>
                  <a:lnTo>
                    <a:pt x="289877" y="3368675"/>
                  </a:lnTo>
                  <a:lnTo>
                    <a:pt x="248602" y="3348672"/>
                  </a:lnTo>
                  <a:lnTo>
                    <a:pt x="209232" y="3325177"/>
                  </a:lnTo>
                  <a:lnTo>
                    <a:pt x="172720" y="3297872"/>
                  </a:lnTo>
                  <a:lnTo>
                    <a:pt x="139065" y="3267075"/>
                  </a:lnTo>
                  <a:lnTo>
                    <a:pt x="108267" y="3233420"/>
                  </a:lnTo>
                  <a:lnTo>
                    <a:pt x="80962" y="3196907"/>
                  </a:lnTo>
                  <a:lnTo>
                    <a:pt x="57150" y="3157537"/>
                  </a:lnTo>
                  <a:lnTo>
                    <a:pt x="37465" y="3116262"/>
                  </a:lnTo>
                  <a:lnTo>
                    <a:pt x="21272" y="3072447"/>
                  </a:lnTo>
                  <a:lnTo>
                    <a:pt x="9525" y="3027045"/>
                  </a:lnTo>
                  <a:lnTo>
                    <a:pt x="2540" y="2980054"/>
                  </a:lnTo>
                  <a:lnTo>
                    <a:pt x="0" y="2931477"/>
                  </a:lnTo>
                  <a:lnTo>
                    <a:pt x="0" y="474662"/>
                  </a:lnTo>
                </a:path>
              </a:pathLst>
            </a:custGeom>
            <a:ln w="31750">
              <a:solidFill>
                <a:srgbClr val="FFB800"/>
              </a:solidFill>
            </a:ln>
          </p:spPr>
          <p:txBody>
            <a:bodyPr wrap="square" lIns="0" tIns="0" rIns="0" bIns="0" rtlCol="0"/>
            <a:lstStyle/>
            <a:p>
              <a:endParaRPr/>
            </a:p>
          </p:txBody>
        </p:sp>
        <p:sp>
          <p:nvSpPr>
            <p:cNvPr id="20" name="object 20"/>
            <p:cNvSpPr/>
            <p:nvPr/>
          </p:nvSpPr>
          <p:spPr>
            <a:xfrm>
              <a:off x="2387600" y="2866390"/>
              <a:ext cx="576580" cy="729615"/>
            </a:xfrm>
            <a:custGeom>
              <a:avLst/>
              <a:gdLst/>
              <a:ahLst/>
              <a:cxnLst/>
              <a:rect l="l" t="t" r="r" b="b"/>
              <a:pathLst>
                <a:path w="576580" h="729614">
                  <a:moveTo>
                    <a:pt x="288289" y="0"/>
                  </a:moveTo>
                  <a:lnTo>
                    <a:pt x="238442" y="5397"/>
                  </a:lnTo>
                  <a:lnTo>
                    <a:pt x="193039" y="21272"/>
                  </a:lnTo>
                  <a:lnTo>
                    <a:pt x="153035" y="46037"/>
                  </a:lnTo>
                  <a:lnTo>
                    <a:pt x="119380" y="78422"/>
                  </a:lnTo>
                  <a:lnTo>
                    <a:pt x="93980" y="117475"/>
                  </a:lnTo>
                  <a:lnTo>
                    <a:pt x="77787" y="161607"/>
                  </a:lnTo>
                  <a:lnTo>
                    <a:pt x="72072" y="209867"/>
                  </a:lnTo>
                  <a:lnTo>
                    <a:pt x="72072" y="324802"/>
                  </a:lnTo>
                  <a:lnTo>
                    <a:pt x="0" y="329882"/>
                  </a:lnTo>
                  <a:lnTo>
                    <a:pt x="0" y="709612"/>
                  </a:lnTo>
                  <a:lnTo>
                    <a:pt x="288289" y="729614"/>
                  </a:lnTo>
                  <a:lnTo>
                    <a:pt x="576262" y="709612"/>
                  </a:lnTo>
                  <a:lnTo>
                    <a:pt x="576262" y="629602"/>
                  </a:lnTo>
                  <a:lnTo>
                    <a:pt x="267652" y="629602"/>
                  </a:lnTo>
                  <a:lnTo>
                    <a:pt x="267652" y="576580"/>
                  </a:lnTo>
                  <a:lnTo>
                    <a:pt x="251142" y="568007"/>
                  </a:lnTo>
                  <a:lnTo>
                    <a:pt x="238125" y="555307"/>
                  </a:lnTo>
                  <a:lnTo>
                    <a:pt x="229552" y="538797"/>
                  </a:lnTo>
                  <a:lnTo>
                    <a:pt x="226377" y="519747"/>
                  </a:lnTo>
                  <a:lnTo>
                    <a:pt x="231139" y="496252"/>
                  </a:lnTo>
                  <a:lnTo>
                    <a:pt x="244475" y="477202"/>
                  </a:lnTo>
                  <a:lnTo>
                    <a:pt x="264160" y="464502"/>
                  </a:lnTo>
                  <a:lnTo>
                    <a:pt x="288289" y="459739"/>
                  </a:lnTo>
                  <a:lnTo>
                    <a:pt x="576262" y="459739"/>
                  </a:lnTo>
                  <a:lnTo>
                    <a:pt x="576262" y="329882"/>
                  </a:lnTo>
                  <a:lnTo>
                    <a:pt x="504189" y="324802"/>
                  </a:lnTo>
                  <a:lnTo>
                    <a:pt x="504189" y="320675"/>
                  </a:lnTo>
                  <a:lnTo>
                    <a:pt x="133667" y="320675"/>
                  </a:lnTo>
                  <a:lnTo>
                    <a:pt x="133667" y="209867"/>
                  </a:lnTo>
                  <a:lnTo>
                    <a:pt x="141605" y="162242"/>
                  </a:lnTo>
                  <a:lnTo>
                    <a:pt x="163512" y="121285"/>
                  </a:lnTo>
                  <a:lnTo>
                    <a:pt x="196850" y="88900"/>
                  </a:lnTo>
                  <a:lnTo>
                    <a:pt x="239394" y="67627"/>
                  </a:lnTo>
                  <a:lnTo>
                    <a:pt x="288289" y="60007"/>
                  </a:lnTo>
                  <a:lnTo>
                    <a:pt x="437514" y="60007"/>
                  </a:lnTo>
                  <a:lnTo>
                    <a:pt x="423227" y="46037"/>
                  </a:lnTo>
                  <a:lnTo>
                    <a:pt x="383222" y="21272"/>
                  </a:lnTo>
                  <a:lnTo>
                    <a:pt x="337819" y="5397"/>
                  </a:lnTo>
                  <a:lnTo>
                    <a:pt x="288289" y="0"/>
                  </a:lnTo>
                  <a:close/>
                </a:path>
                <a:path w="576580" h="729614">
                  <a:moveTo>
                    <a:pt x="576262" y="459739"/>
                  </a:moveTo>
                  <a:lnTo>
                    <a:pt x="288289" y="459739"/>
                  </a:lnTo>
                  <a:lnTo>
                    <a:pt x="312102" y="464502"/>
                  </a:lnTo>
                  <a:lnTo>
                    <a:pt x="331787" y="477202"/>
                  </a:lnTo>
                  <a:lnTo>
                    <a:pt x="345122" y="496252"/>
                  </a:lnTo>
                  <a:lnTo>
                    <a:pt x="349885" y="519747"/>
                  </a:lnTo>
                  <a:lnTo>
                    <a:pt x="346710" y="538162"/>
                  </a:lnTo>
                  <a:lnTo>
                    <a:pt x="338137" y="554355"/>
                  </a:lnTo>
                  <a:lnTo>
                    <a:pt x="325119" y="567689"/>
                  </a:lnTo>
                  <a:lnTo>
                    <a:pt x="308610" y="576580"/>
                  </a:lnTo>
                  <a:lnTo>
                    <a:pt x="308610" y="629602"/>
                  </a:lnTo>
                  <a:lnTo>
                    <a:pt x="576262" y="629602"/>
                  </a:lnTo>
                  <a:lnTo>
                    <a:pt x="576262" y="459739"/>
                  </a:lnTo>
                  <a:close/>
                </a:path>
                <a:path w="576580" h="729614">
                  <a:moveTo>
                    <a:pt x="288289" y="309880"/>
                  </a:moveTo>
                  <a:lnTo>
                    <a:pt x="133667" y="320675"/>
                  </a:lnTo>
                  <a:lnTo>
                    <a:pt x="442594" y="320675"/>
                  </a:lnTo>
                  <a:lnTo>
                    <a:pt x="288289" y="309880"/>
                  </a:lnTo>
                  <a:close/>
                </a:path>
                <a:path w="576580" h="729614">
                  <a:moveTo>
                    <a:pt x="437514" y="60007"/>
                  </a:moveTo>
                  <a:lnTo>
                    <a:pt x="288289" y="60007"/>
                  </a:lnTo>
                  <a:lnTo>
                    <a:pt x="336867" y="67627"/>
                  </a:lnTo>
                  <a:lnTo>
                    <a:pt x="379412" y="88900"/>
                  </a:lnTo>
                  <a:lnTo>
                    <a:pt x="412750" y="121285"/>
                  </a:lnTo>
                  <a:lnTo>
                    <a:pt x="434657" y="162242"/>
                  </a:lnTo>
                  <a:lnTo>
                    <a:pt x="442594" y="209867"/>
                  </a:lnTo>
                  <a:lnTo>
                    <a:pt x="442594" y="320675"/>
                  </a:lnTo>
                  <a:lnTo>
                    <a:pt x="504189" y="320675"/>
                  </a:lnTo>
                  <a:lnTo>
                    <a:pt x="504189" y="209867"/>
                  </a:lnTo>
                  <a:lnTo>
                    <a:pt x="498475" y="162242"/>
                  </a:lnTo>
                  <a:lnTo>
                    <a:pt x="498475" y="161607"/>
                  </a:lnTo>
                  <a:lnTo>
                    <a:pt x="482282" y="117475"/>
                  </a:lnTo>
                  <a:lnTo>
                    <a:pt x="456882" y="78422"/>
                  </a:lnTo>
                  <a:lnTo>
                    <a:pt x="437514" y="60007"/>
                  </a:lnTo>
                  <a:close/>
                </a:path>
              </a:pathLst>
            </a:custGeom>
            <a:solidFill>
              <a:srgbClr val="EB7C2F"/>
            </a:solidFill>
          </p:spPr>
          <p:txBody>
            <a:bodyPr wrap="square" lIns="0" tIns="0" rIns="0" bIns="0" rtlCol="0"/>
            <a:lstStyle/>
            <a:p>
              <a:endParaRPr/>
            </a:p>
          </p:txBody>
        </p:sp>
        <p:sp>
          <p:nvSpPr>
            <p:cNvPr id="21" name="object 21"/>
            <p:cNvSpPr/>
            <p:nvPr/>
          </p:nvSpPr>
          <p:spPr>
            <a:xfrm>
              <a:off x="2174557" y="2744470"/>
              <a:ext cx="1000125" cy="970915"/>
            </a:xfrm>
            <a:custGeom>
              <a:avLst/>
              <a:gdLst/>
              <a:ahLst/>
              <a:cxnLst/>
              <a:rect l="l" t="t" r="r" b="b"/>
              <a:pathLst>
                <a:path w="1000125" h="970914">
                  <a:moveTo>
                    <a:pt x="0" y="970914"/>
                  </a:moveTo>
                  <a:lnTo>
                    <a:pt x="999807" y="970914"/>
                  </a:lnTo>
                  <a:lnTo>
                    <a:pt x="999807" y="0"/>
                  </a:lnTo>
                  <a:lnTo>
                    <a:pt x="0" y="0"/>
                  </a:lnTo>
                  <a:lnTo>
                    <a:pt x="0" y="970914"/>
                  </a:lnTo>
                </a:path>
              </a:pathLst>
            </a:custGeom>
            <a:ln w="15874">
              <a:solidFill>
                <a:srgbClr val="FFF7E4"/>
              </a:solidFill>
            </a:ln>
          </p:spPr>
          <p:txBody>
            <a:bodyPr wrap="square" lIns="0" tIns="0" rIns="0" bIns="0" rtlCol="0"/>
            <a:lstStyle/>
            <a:p>
              <a:endParaRPr/>
            </a:p>
          </p:txBody>
        </p:sp>
      </p:grpSp>
      <p:sp>
        <p:nvSpPr>
          <p:cNvPr id="22" name="object 22"/>
          <p:cNvSpPr txBox="1"/>
          <p:nvPr/>
        </p:nvSpPr>
        <p:spPr>
          <a:xfrm>
            <a:off x="1629092" y="1841499"/>
            <a:ext cx="2231390" cy="796925"/>
          </a:xfrm>
          <a:prstGeom prst="rect">
            <a:avLst/>
          </a:prstGeom>
        </p:spPr>
        <p:txBody>
          <a:bodyPr vert="horz" wrap="square" lIns="0" tIns="12700" rIns="0" bIns="0" rtlCol="0">
            <a:spAutoFit/>
          </a:bodyPr>
          <a:lstStyle/>
          <a:p>
            <a:pPr marL="12700" marR="5080" indent="-1270" algn="ctr">
              <a:lnSpc>
                <a:spcPct val="105500"/>
              </a:lnSpc>
              <a:spcBef>
                <a:spcPts val="100"/>
              </a:spcBef>
            </a:pPr>
            <a:r>
              <a:rPr sz="1600" b="1" spc="70" dirty="0">
                <a:solidFill>
                  <a:srgbClr val="D6791A"/>
                </a:solidFill>
                <a:latin typeface="Calibri"/>
                <a:cs typeface="Calibri"/>
              </a:rPr>
              <a:t>Προγραμματισμός </a:t>
            </a:r>
            <a:r>
              <a:rPr sz="1600" b="1" spc="75" dirty="0">
                <a:solidFill>
                  <a:srgbClr val="D6791A"/>
                </a:solidFill>
                <a:latin typeface="Calibri"/>
                <a:cs typeface="Calibri"/>
              </a:rPr>
              <a:t> </a:t>
            </a:r>
            <a:r>
              <a:rPr sz="1600" b="1" spc="60" dirty="0">
                <a:solidFill>
                  <a:srgbClr val="D6791A"/>
                </a:solidFill>
                <a:latin typeface="Calibri"/>
                <a:cs typeface="Calibri"/>
              </a:rPr>
              <a:t>λογισμικού </a:t>
            </a:r>
            <a:r>
              <a:rPr sz="1600" b="1" spc="65" dirty="0">
                <a:solidFill>
                  <a:srgbClr val="D6791A"/>
                </a:solidFill>
                <a:latin typeface="Calibri"/>
                <a:cs typeface="Calibri"/>
              </a:rPr>
              <a:t>προστασίας </a:t>
            </a:r>
            <a:r>
              <a:rPr sz="1600" b="1" spc="-350" dirty="0">
                <a:solidFill>
                  <a:srgbClr val="D6791A"/>
                </a:solidFill>
                <a:latin typeface="Calibri"/>
                <a:cs typeface="Calibri"/>
              </a:rPr>
              <a:t> </a:t>
            </a:r>
            <a:r>
              <a:rPr sz="1600" b="1" spc="70" dirty="0">
                <a:solidFill>
                  <a:srgbClr val="D6791A"/>
                </a:solidFill>
                <a:latin typeface="Calibri"/>
                <a:cs typeface="Calibri"/>
              </a:rPr>
              <a:t>και ανίχνευσης</a:t>
            </a:r>
            <a:endParaRPr sz="1600">
              <a:latin typeface="Calibri"/>
              <a:cs typeface="Calibri"/>
            </a:endParaRPr>
          </a:p>
        </p:txBody>
      </p:sp>
      <p:sp>
        <p:nvSpPr>
          <p:cNvPr id="23" name="object 23"/>
          <p:cNvSpPr txBox="1"/>
          <p:nvPr/>
        </p:nvSpPr>
        <p:spPr>
          <a:xfrm>
            <a:off x="1391919" y="3831590"/>
            <a:ext cx="2700020" cy="170180"/>
          </a:xfrm>
          <a:prstGeom prst="rect">
            <a:avLst/>
          </a:prstGeom>
        </p:spPr>
        <p:txBody>
          <a:bodyPr vert="horz" wrap="square" lIns="0" tIns="12700" rIns="0" bIns="0" rtlCol="0">
            <a:spAutoFit/>
          </a:bodyPr>
          <a:lstStyle/>
          <a:p>
            <a:pPr marL="298450" indent="-285750">
              <a:lnSpc>
                <a:spcPct val="100000"/>
              </a:lnSpc>
              <a:spcBef>
                <a:spcPts val="100"/>
              </a:spcBef>
              <a:buClr>
                <a:srgbClr val="FFB800"/>
              </a:buClr>
              <a:buSzPct val="126315"/>
              <a:buFont typeface="Arial"/>
              <a:buChar char="•"/>
              <a:tabLst>
                <a:tab pos="297815" algn="l"/>
                <a:tab pos="298450" algn="l"/>
              </a:tabLst>
            </a:pPr>
            <a:r>
              <a:rPr sz="950" spc="70" dirty="0">
                <a:latin typeface="Calibri"/>
                <a:cs typeface="Calibri"/>
              </a:rPr>
              <a:t>Μειώστε</a:t>
            </a:r>
            <a:r>
              <a:rPr sz="950" spc="180" dirty="0">
                <a:latin typeface="Calibri"/>
                <a:cs typeface="Calibri"/>
              </a:rPr>
              <a:t> </a:t>
            </a:r>
            <a:r>
              <a:rPr sz="950" spc="60" dirty="0">
                <a:latin typeface="Calibri"/>
                <a:cs typeface="Calibri"/>
              </a:rPr>
              <a:t>την</a:t>
            </a:r>
            <a:r>
              <a:rPr sz="950" spc="180" dirty="0">
                <a:latin typeface="Calibri"/>
                <a:cs typeface="Calibri"/>
              </a:rPr>
              <a:t> </a:t>
            </a:r>
            <a:r>
              <a:rPr sz="950" spc="65" dirty="0">
                <a:latin typeface="Calibri"/>
                <a:cs typeface="Calibri"/>
              </a:rPr>
              <a:t>πιθανότητα</a:t>
            </a:r>
            <a:r>
              <a:rPr sz="950" spc="175" dirty="0">
                <a:latin typeface="Calibri"/>
                <a:cs typeface="Calibri"/>
              </a:rPr>
              <a:t> </a:t>
            </a:r>
            <a:r>
              <a:rPr sz="950" spc="65" dirty="0">
                <a:latin typeface="Calibri"/>
                <a:cs typeface="Calibri"/>
              </a:rPr>
              <a:t>εκμετάλλευσης</a:t>
            </a:r>
            <a:endParaRPr sz="950">
              <a:latin typeface="Calibri"/>
              <a:cs typeface="Calibri"/>
            </a:endParaRPr>
          </a:p>
        </p:txBody>
      </p:sp>
      <p:sp>
        <p:nvSpPr>
          <p:cNvPr id="24" name="object 24"/>
          <p:cNvSpPr txBox="1"/>
          <p:nvPr/>
        </p:nvSpPr>
        <p:spPr>
          <a:xfrm>
            <a:off x="1678939" y="3975734"/>
            <a:ext cx="2413000" cy="170180"/>
          </a:xfrm>
          <a:prstGeom prst="rect">
            <a:avLst/>
          </a:prstGeom>
        </p:spPr>
        <p:txBody>
          <a:bodyPr vert="horz" wrap="square" lIns="0" tIns="12700" rIns="0" bIns="0" rtlCol="0">
            <a:spAutoFit/>
          </a:bodyPr>
          <a:lstStyle/>
          <a:p>
            <a:pPr marL="12700">
              <a:lnSpc>
                <a:spcPct val="100000"/>
              </a:lnSpc>
              <a:spcBef>
                <a:spcPts val="100"/>
              </a:spcBef>
              <a:tabLst>
                <a:tab pos="496570" algn="l"/>
                <a:tab pos="1395730" algn="l"/>
                <a:tab pos="1977389" algn="l"/>
              </a:tabLst>
            </a:pPr>
            <a:r>
              <a:rPr sz="950" spc="50" dirty="0">
                <a:latin typeface="Calibri"/>
                <a:cs typeface="Calibri"/>
              </a:rPr>
              <a:t>τ</a:t>
            </a:r>
            <a:r>
              <a:rPr sz="950" spc="100" dirty="0">
                <a:latin typeface="Calibri"/>
                <a:cs typeface="Calibri"/>
              </a:rPr>
              <a:t>ω</a:t>
            </a:r>
            <a:r>
              <a:rPr sz="950" spc="65" dirty="0">
                <a:latin typeface="Calibri"/>
                <a:cs typeface="Calibri"/>
              </a:rPr>
              <a:t>ν</a:t>
            </a:r>
            <a:r>
              <a:rPr sz="950" dirty="0">
                <a:latin typeface="Calibri"/>
                <a:cs typeface="Calibri"/>
              </a:rPr>
              <a:t>	</a:t>
            </a:r>
            <a:r>
              <a:rPr sz="950" spc="70" dirty="0">
                <a:latin typeface="Calibri"/>
                <a:cs typeface="Calibri"/>
              </a:rPr>
              <a:t>ευπ</a:t>
            </a:r>
            <a:r>
              <a:rPr sz="950" spc="80" dirty="0">
                <a:latin typeface="Calibri"/>
                <a:cs typeface="Calibri"/>
              </a:rPr>
              <a:t>α</a:t>
            </a:r>
            <a:r>
              <a:rPr sz="950" spc="70" dirty="0">
                <a:latin typeface="Calibri"/>
                <a:cs typeface="Calibri"/>
              </a:rPr>
              <a:t>θ</a:t>
            </a:r>
            <a:r>
              <a:rPr sz="950" spc="45" dirty="0">
                <a:latin typeface="Calibri"/>
                <a:cs typeface="Calibri"/>
              </a:rPr>
              <a:t>ει</a:t>
            </a:r>
            <a:r>
              <a:rPr sz="950" spc="100" dirty="0">
                <a:latin typeface="Calibri"/>
                <a:cs typeface="Calibri"/>
              </a:rPr>
              <a:t>ώ</a:t>
            </a:r>
            <a:r>
              <a:rPr sz="950" spc="65" dirty="0">
                <a:latin typeface="Calibri"/>
                <a:cs typeface="Calibri"/>
              </a:rPr>
              <a:t>ν</a:t>
            </a:r>
            <a:r>
              <a:rPr sz="950" dirty="0">
                <a:latin typeface="Calibri"/>
                <a:cs typeface="Calibri"/>
              </a:rPr>
              <a:t>	</a:t>
            </a:r>
            <a:r>
              <a:rPr sz="950" spc="65" dirty="0">
                <a:latin typeface="Calibri"/>
                <a:cs typeface="Calibri"/>
              </a:rPr>
              <a:t>μέ</a:t>
            </a:r>
            <a:r>
              <a:rPr sz="950" spc="70" dirty="0">
                <a:latin typeface="Calibri"/>
                <a:cs typeface="Calibri"/>
              </a:rPr>
              <a:t>σ</a:t>
            </a:r>
            <a:r>
              <a:rPr sz="950" spc="100" dirty="0">
                <a:latin typeface="Calibri"/>
                <a:cs typeface="Calibri"/>
              </a:rPr>
              <a:t>ω</a:t>
            </a:r>
            <a:r>
              <a:rPr sz="950" dirty="0">
                <a:latin typeface="Calibri"/>
                <a:cs typeface="Calibri"/>
              </a:rPr>
              <a:t>	</a:t>
            </a:r>
            <a:r>
              <a:rPr sz="950" spc="65" dirty="0">
                <a:latin typeface="Calibri"/>
                <a:cs typeface="Calibri"/>
              </a:rPr>
              <a:t>μέ</a:t>
            </a:r>
            <a:r>
              <a:rPr sz="950" spc="55" dirty="0">
                <a:latin typeface="Calibri"/>
                <a:cs typeface="Calibri"/>
              </a:rPr>
              <a:t>τρ</a:t>
            </a:r>
            <a:r>
              <a:rPr sz="950" spc="100" dirty="0">
                <a:latin typeface="Calibri"/>
                <a:cs typeface="Calibri"/>
              </a:rPr>
              <a:t>ω</a:t>
            </a:r>
            <a:r>
              <a:rPr sz="950" spc="65" dirty="0">
                <a:latin typeface="Calibri"/>
                <a:cs typeface="Calibri"/>
              </a:rPr>
              <a:t>ν</a:t>
            </a:r>
            <a:endParaRPr sz="950">
              <a:latin typeface="Calibri"/>
              <a:cs typeface="Calibri"/>
            </a:endParaRPr>
          </a:p>
        </p:txBody>
      </p:sp>
      <p:sp>
        <p:nvSpPr>
          <p:cNvPr id="25" name="object 25"/>
          <p:cNvSpPr txBox="1"/>
          <p:nvPr/>
        </p:nvSpPr>
        <p:spPr>
          <a:xfrm>
            <a:off x="1678939" y="4119879"/>
            <a:ext cx="735330" cy="170180"/>
          </a:xfrm>
          <a:prstGeom prst="rect">
            <a:avLst/>
          </a:prstGeom>
        </p:spPr>
        <p:txBody>
          <a:bodyPr vert="horz" wrap="square" lIns="0" tIns="12700" rIns="0" bIns="0" rtlCol="0">
            <a:spAutoFit/>
          </a:bodyPr>
          <a:lstStyle/>
          <a:p>
            <a:pPr marL="12700">
              <a:lnSpc>
                <a:spcPct val="100000"/>
              </a:lnSpc>
              <a:spcBef>
                <a:spcPts val="100"/>
              </a:spcBef>
            </a:pPr>
            <a:r>
              <a:rPr sz="950" spc="60" dirty="0">
                <a:latin typeface="Calibri"/>
                <a:cs typeface="Calibri"/>
              </a:rPr>
              <a:t>προστασίας.</a:t>
            </a:r>
            <a:endParaRPr sz="950">
              <a:latin typeface="Calibri"/>
              <a:cs typeface="Calibri"/>
            </a:endParaRPr>
          </a:p>
        </p:txBody>
      </p:sp>
      <p:sp>
        <p:nvSpPr>
          <p:cNvPr id="26" name="object 26"/>
          <p:cNvSpPr txBox="1"/>
          <p:nvPr/>
        </p:nvSpPr>
        <p:spPr>
          <a:xfrm>
            <a:off x="1391919" y="4464367"/>
            <a:ext cx="2700655" cy="314325"/>
          </a:xfrm>
          <a:prstGeom prst="rect">
            <a:avLst/>
          </a:prstGeom>
        </p:spPr>
        <p:txBody>
          <a:bodyPr vert="horz" wrap="square" lIns="0" tIns="12700" rIns="0" bIns="0" rtlCol="0">
            <a:spAutoFit/>
          </a:bodyPr>
          <a:lstStyle/>
          <a:p>
            <a:pPr marL="299085" marR="5080" indent="-287020">
              <a:lnSpc>
                <a:spcPct val="100000"/>
              </a:lnSpc>
              <a:spcBef>
                <a:spcPts val="100"/>
              </a:spcBef>
              <a:buClr>
                <a:srgbClr val="FFB800"/>
              </a:buClr>
              <a:buSzPct val="126315"/>
              <a:buFont typeface="Arial"/>
              <a:buChar char="•"/>
              <a:tabLst>
                <a:tab pos="299085" algn="l"/>
                <a:tab pos="299720" algn="l"/>
              </a:tabLst>
            </a:pPr>
            <a:r>
              <a:rPr sz="950" spc="95" dirty="0">
                <a:latin typeface="Calibri"/>
                <a:cs typeface="Calibri"/>
              </a:rPr>
              <a:t>Μειώστε</a:t>
            </a:r>
            <a:r>
              <a:rPr sz="950" spc="114" dirty="0">
                <a:latin typeface="Calibri"/>
                <a:cs typeface="Calibri"/>
              </a:rPr>
              <a:t> </a:t>
            </a:r>
            <a:r>
              <a:rPr sz="950" spc="85" dirty="0">
                <a:latin typeface="Calibri"/>
                <a:cs typeface="Calibri"/>
              </a:rPr>
              <a:t>τον</a:t>
            </a:r>
            <a:r>
              <a:rPr sz="950" spc="125" dirty="0">
                <a:latin typeface="Calibri"/>
                <a:cs typeface="Calibri"/>
              </a:rPr>
              <a:t> </a:t>
            </a:r>
            <a:r>
              <a:rPr sz="950" spc="85" dirty="0">
                <a:latin typeface="Calibri"/>
                <a:cs typeface="Calibri"/>
              </a:rPr>
              <a:t>δυνητικό</a:t>
            </a:r>
            <a:r>
              <a:rPr sz="950" spc="125" dirty="0">
                <a:latin typeface="Calibri"/>
                <a:cs typeface="Calibri"/>
              </a:rPr>
              <a:t> </a:t>
            </a:r>
            <a:r>
              <a:rPr sz="950" spc="85" dirty="0">
                <a:latin typeface="Calibri"/>
                <a:cs typeface="Calibri"/>
              </a:rPr>
              <a:t>αντίκτυπο</a:t>
            </a:r>
            <a:r>
              <a:rPr sz="950" spc="125" dirty="0">
                <a:latin typeface="Calibri"/>
                <a:cs typeface="Calibri"/>
              </a:rPr>
              <a:t> </a:t>
            </a:r>
            <a:r>
              <a:rPr sz="950" spc="80" dirty="0">
                <a:latin typeface="Calibri"/>
                <a:cs typeface="Calibri"/>
              </a:rPr>
              <a:t>της </a:t>
            </a:r>
            <a:r>
              <a:rPr sz="950" spc="-200" dirty="0">
                <a:latin typeface="Calibri"/>
                <a:cs typeface="Calibri"/>
              </a:rPr>
              <a:t> </a:t>
            </a:r>
            <a:r>
              <a:rPr sz="950" spc="90" dirty="0">
                <a:latin typeface="Calibri"/>
                <a:cs typeface="Calibri"/>
              </a:rPr>
              <a:t>εκμετάλλευσης</a:t>
            </a:r>
            <a:r>
              <a:rPr sz="950" spc="35" dirty="0">
                <a:latin typeface="Calibri"/>
                <a:cs typeface="Calibri"/>
              </a:rPr>
              <a:t> </a:t>
            </a:r>
            <a:r>
              <a:rPr sz="950" spc="80" dirty="0">
                <a:latin typeface="Calibri"/>
                <a:cs typeface="Calibri"/>
              </a:rPr>
              <a:t>μιας</a:t>
            </a:r>
            <a:r>
              <a:rPr sz="950" spc="40" dirty="0">
                <a:latin typeface="Calibri"/>
                <a:cs typeface="Calibri"/>
              </a:rPr>
              <a:t> </a:t>
            </a:r>
            <a:r>
              <a:rPr sz="950" spc="80" dirty="0">
                <a:latin typeface="Calibri"/>
                <a:cs typeface="Calibri"/>
              </a:rPr>
              <a:t>ευπάθειας.</a:t>
            </a:r>
            <a:endParaRPr sz="950">
              <a:latin typeface="Calibri"/>
              <a:cs typeface="Calibri"/>
            </a:endParaRPr>
          </a:p>
        </p:txBody>
      </p:sp>
      <p:grpSp>
        <p:nvGrpSpPr>
          <p:cNvPr id="27" name="object 27"/>
          <p:cNvGrpSpPr/>
          <p:nvPr/>
        </p:nvGrpSpPr>
        <p:grpSpPr>
          <a:xfrm>
            <a:off x="4636134" y="1731010"/>
            <a:ext cx="2880360" cy="3437890"/>
            <a:chOff x="4636134" y="1731010"/>
            <a:chExt cx="2880360" cy="3437890"/>
          </a:xfrm>
        </p:grpSpPr>
        <p:sp>
          <p:nvSpPr>
            <p:cNvPr id="28" name="object 28"/>
            <p:cNvSpPr/>
            <p:nvPr/>
          </p:nvSpPr>
          <p:spPr>
            <a:xfrm>
              <a:off x="4652009" y="1746885"/>
              <a:ext cx="2848610" cy="3406140"/>
            </a:xfrm>
            <a:custGeom>
              <a:avLst/>
              <a:gdLst/>
              <a:ahLst/>
              <a:cxnLst/>
              <a:rect l="l" t="t" r="r" b="b"/>
              <a:pathLst>
                <a:path w="2848609" h="3406140">
                  <a:moveTo>
                    <a:pt x="2373630" y="0"/>
                  </a:moveTo>
                  <a:lnTo>
                    <a:pt x="474662" y="0"/>
                  </a:lnTo>
                  <a:lnTo>
                    <a:pt x="426085" y="2539"/>
                  </a:lnTo>
                  <a:lnTo>
                    <a:pt x="379094" y="9525"/>
                  </a:lnTo>
                  <a:lnTo>
                    <a:pt x="333692" y="21272"/>
                  </a:lnTo>
                  <a:lnTo>
                    <a:pt x="289877" y="37464"/>
                  </a:lnTo>
                  <a:lnTo>
                    <a:pt x="248602" y="57150"/>
                  </a:lnTo>
                  <a:lnTo>
                    <a:pt x="209232" y="80962"/>
                  </a:lnTo>
                  <a:lnTo>
                    <a:pt x="172719" y="108267"/>
                  </a:lnTo>
                  <a:lnTo>
                    <a:pt x="139064" y="139064"/>
                  </a:lnTo>
                  <a:lnTo>
                    <a:pt x="108267" y="172719"/>
                  </a:lnTo>
                  <a:lnTo>
                    <a:pt x="80962" y="209232"/>
                  </a:lnTo>
                  <a:lnTo>
                    <a:pt x="57150" y="248602"/>
                  </a:lnTo>
                  <a:lnTo>
                    <a:pt x="37464" y="289877"/>
                  </a:lnTo>
                  <a:lnTo>
                    <a:pt x="21272" y="333692"/>
                  </a:lnTo>
                  <a:lnTo>
                    <a:pt x="9525" y="379094"/>
                  </a:lnTo>
                  <a:lnTo>
                    <a:pt x="2539" y="426085"/>
                  </a:lnTo>
                  <a:lnTo>
                    <a:pt x="0" y="474662"/>
                  </a:lnTo>
                  <a:lnTo>
                    <a:pt x="0" y="2931477"/>
                  </a:lnTo>
                  <a:lnTo>
                    <a:pt x="2539" y="2980054"/>
                  </a:lnTo>
                  <a:lnTo>
                    <a:pt x="9525" y="3027045"/>
                  </a:lnTo>
                  <a:lnTo>
                    <a:pt x="21272" y="3072447"/>
                  </a:lnTo>
                  <a:lnTo>
                    <a:pt x="37464" y="3116262"/>
                  </a:lnTo>
                  <a:lnTo>
                    <a:pt x="57150" y="3157537"/>
                  </a:lnTo>
                  <a:lnTo>
                    <a:pt x="80962" y="3196907"/>
                  </a:lnTo>
                  <a:lnTo>
                    <a:pt x="108267" y="3233420"/>
                  </a:lnTo>
                  <a:lnTo>
                    <a:pt x="139064" y="3267075"/>
                  </a:lnTo>
                  <a:lnTo>
                    <a:pt x="172719" y="3297872"/>
                  </a:lnTo>
                  <a:lnTo>
                    <a:pt x="209232" y="3325177"/>
                  </a:lnTo>
                  <a:lnTo>
                    <a:pt x="248602" y="3348672"/>
                  </a:lnTo>
                  <a:lnTo>
                    <a:pt x="289877" y="3368675"/>
                  </a:lnTo>
                  <a:lnTo>
                    <a:pt x="333692" y="3384867"/>
                  </a:lnTo>
                  <a:lnTo>
                    <a:pt x="379094" y="3396615"/>
                  </a:lnTo>
                  <a:lnTo>
                    <a:pt x="426085" y="3403600"/>
                  </a:lnTo>
                  <a:lnTo>
                    <a:pt x="474662" y="3406140"/>
                  </a:lnTo>
                  <a:lnTo>
                    <a:pt x="2373630" y="3406140"/>
                  </a:lnTo>
                  <a:lnTo>
                    <a:pt x="2422207" y="3403600"/>
                  </a:lnTo>
                  <a:lnTo>
                    <a:pt x="2469197" y="3396615"/>
                  </a:lnTo>
                  <a:lnTo>
                    <a:pt x="2514917" y="3384867"/>
                  </a:lnTo>
                  <a:lnTo>
                    <a:pt x="2558415" y="3368675"/>
                  </a:lnTo>
                  <a:lnTo>
                    <a:pt x="2600007" y="3348672"/>
                  </a:lnTo>
                  <a:lnTo>
                    <a:pt x="2639060" y="3325177"/>
                  </a:lnTo>
                  <a:lnTo>
                    <a:pt x="2675572" y="3297872"/>
                  </a:lnTo>
                  <a:lnTo>
                    <a:pt x="2709227" y="3267075"/>
                  </a:lnTo>
                  <a:lnTo>
                    <a:pt x="2740024" y="3233420"/>
                  </a:lnTo>
                  <a:lnTo>
                    <a:pt x="2767330" y="3196907"/>
                  </a:lnTo>
                  <a:lnTo>
                    <a:pt x="2791142" y="3157537"/>
                  </a:lnTo>
                  <a:lnTo>
                    <a:pt x="2811144" y="3116262"/>
                  </a:lnTo>
                  <a:lnTo>
                    <a:pt x="2827019" y="3072447"/>
                  </a:lnTo>
                  <a:lnTo>
                    <a:pt x="2838767" y="3027045"/>
                  </a:lnTo>
                  <a:lnTo>
                    <a:pt x="2845752" y="2980054"/>
                  </a:lnTo>
                  <a:lnTo>
                    <a:pt x="2848292" y="2931477"/>
                  </a:lnTo>
                  <a:lnTo>
                    <a:pt x="2848292" y="474662"/>
                  </a:lnTo>
                  <a:lnTo>
                    <a:pt x="2845752" y="426085"/>
                  </a:lnTo>
                  <a:lnTo>
                    <a:pt x="2838767" y="379094"/>
                  </a:lnTo>
                  <a:lnTo>
                    <a:pt x="2827019" y="333692"/>
                  </a:lnTo>
                  <a:lnTo>
                    <a:pt x="2811144" y="289877"/>
                  </a:lnTo>
                  <a:lnTo>
                    <a:pt x="2791142" y="248602"/>
                  </a:lnTo>
                  <a:lnTo>
                    <a:pt x="2767330" y="209232"/>
                  </a:lnTo>
                  <a:lnTo>
                    <a:pt x="2740024" y="172719"/>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FFB800">
                <a:alpha val="9803"/>
              </a:srgbClr>
            </a:solidFill>
          </p:spPr>
          <p:txBody>
            <a:bodyPr wrap="square" lIns="0" tIns="0" rIns="0" bIns="0" rtlCol="0"/>
            <a:lstStyle/>
            <a:p>
              <a:endParaRPr/>
            </a:p>
          </p:txBody>
        </p:sp>
        <p:sp>
          <p:nvSpPr>
            <p:cNvPr id="29" name="object 29"/>
            <p:cNvSpPr/>
            <p:nvPr/>
          </p:nvSpPr>
          <p:spPr>
            <a:xfrm>
              <a:off x="4652009" y="1746885"/>
              <a:ext cx="2848610" cy="3406140"/>
            </a:xfrm>
            <a:custGeom>
              <a:avLst/>
              <a:gdLst/>
              <a:ahLst/>
              <a:cxnLst/>
              <a:rect l="l" t="t" r="r" b="b"/>
              <a:pathLst>
                <a:path w="2848609" h="3406140">
                  <a:moveTo>
                    <a:pt x="0" y="474662"/>
                  </a:moveTo>
                  <a:lnTo>
                    <a:pt x="2539" y="426085"/>
                  </a:lnTo>
                  <a:lnTo>
                    <a:pt x="9525" y="379094"/>
                  </a:lnTo>
                  <a:lnTo>
                    <a:pt x="21272" y="333692"/>
                  </a:lnTo>
                  <a:lnTo>
                    <a:pt x="37464" y="289877"/>
                  </a:lnTo>
                  <a:lnTo>
                    <a:pt x="57150" y="248602"/>
                  </a:lnTo>
                  <a:lnTo>
                    <a:pt x="80962" y="209232"/>
                  </a:lnTo>
                  <a:lnTo>
                    <a:pt x="108267" y="172719"/>
                  </a:lnTo>
                  <a:lnTo>
                    <a:pt x="139064" y="139064"/>
                  </a:lnTo>
                  <a:lnTo>
                    <a:pt x="172719" y="108267"/>
                  </a:lnTo>
                  <a:lnTo>
                    <a:pt x="209232" y="80962"/>
                  </a:lnTo>
                  <a:lnTo>
                    <a:pt x="248602" y="57150"/>
                  </a:lnTo>
                  <a:lnTo>
                    <a:pt x="289877" y="37464"/>
                  </a:lnTo>
                  <a:lnTo>
                    <a:pt x="333692" y="21272"/>
                  </a:lnTo>
                  <a:lnTo>
                    <a:pt x="379094"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4" y="172719"/>
                  </a:lnTo>
                  <a:lnTo>
                    <a:pt x="2767330" y="209232"/>
                  </a:lnTo>
                  <a:lnTo>
                    <a:pt x="2791142" y="248602"/>
                  </a:lnTo>
                  <a:lnTo>
                    <a:pt x="2811144" y="289877"/>
                  </a:lnTo>
                  <a:lnTo>
                    <a:pt x="2827019" y="333692"/>
                  </a:lnTo>
                  <a:lnTo>
                    <a:pt x="2838767" y="379094"/>
                  </a:lnTo>
                  <a:lnTo>
                    <a:pt x="2845752" y="426085"/>
                  </a:lnTo>
                  <a:lnTo>
                    <a:pt x="2848292" y="474662"/>
                  </a:lnTo>
                  <a:lnTo>
                    <a:pt x="2848292" y="2931477"/>
                  </a:lnTo>
                  <a:lnTo>
                    <a:pt x="2845752" y="2980054"/>
                  </a:lnTo>
                  <a:lnTo>
                    <a:pt x="2838767" y="3027045"/>
                  </a:lnTo>
                  <a:lnTo>
                    <a:pt x="2827019" y="3072447"/>
                  </a:lnTo>
                  <a:lnTo>
                    <a:pt x="2811144" y="3116262"/>
                  </a:lnTo>
                  <a:lnTo>
                    <a:pt x="2791142" y="3157537"/>
                  </a:lnTo>
                  <a:lnTo>
                    <a:pt x="2767330" y="3196907"/>
                  </a:lnTo>
                  <a:lnTo>
                    <a:pt x="2740024" y="3233420"/>
                  </a:lnTo>
                  <a:lnTo>
                    <a:pt x="2709227" y="3267075"/>
                  </a:lnTo>
                  <a:lnTo>
                    <a:pt x="2675572" y="3297872"/>
                  </a:lnTo>
                  <a:lnTo>
                    <a:pt x="2639060" y="3325177"/>
                  </a:lnTo>
                  <a:lnTo>
                    <a:pt x="2600007" y="3348672"/>
                  </a:lnTo>
                  <a:lnTo>
                    <a:pt x="2558415" y="3368675"/>
                  </a:lnTo>
                  <a:lnTo>
                    <a:pt x="2514917" y="3384867"/>
                  </a:lnTo>
                  <a:lnTo>
                    <a:pt x="2469197" y="3396615"/>
                  </a:lnTo>
                  <a:lnTo>
                    <a:pt x="2422207" y="3403600"/>
                  </a:lnTo>
                  <a:lnTo>
                    <a:pt x="2373630" y="3406140"/>
                  </a:lnTo>
                  <a:lnTo>
                    <a:pt x="474662" y="3406140"/>
                  </a:lnTo>
                  <a:lnTo>
                    <a:pt x="426085" y="3403600"/>
                  </a:lnTo>
                  <a:lnTo>
                    <a:pt x="379094" y="3396615"/>
                  </a:lnTo>
                  <a:lnTo>
                    <a:pt x="333692" y="3384867"/>
                  </a:lnTo>
                  <a:lnTo>
                    <a:pt x="289877" y="3368675"/>
                  </a:lnTo>
                  <a:lnTo>
                    <a:pt x="248602" y="3348672"/>
                  </a:lnTo>
                  <a:lnTo>
                    <a:pt x="209232" y="3325177"/>
                  </a:lnTo>
                  <a:lnTo>
                    <a:pt x="172719" y="3297872"/>
                  </a:lnTo>
                  <a:lnTo>
                    <a:pt x="139064" y="3267075"/>
                  </a:lnTo>
                  <a:lnTo>
                    <a:pt x="108267" y="3233420"/>
                  </a:lnTo>
                  <a:lnTo>
                    <a:pt x="80962" y="3196907"/>
                  </a:lnTo>
                  <a:lnTo>
                    <a:pt x="57150" y="3157537"/>
                  </a:lnTo>
                  <a:lnTo>
                    <a:pt x="37464" y="3116262"/>
                  </a:lnTo>
                  <a:lnTo>
                    <a:pt x="21272" y="3072447"/>
                  </a:lnTo>
                  <a:lnTo>
                    <a:pt x="9525" y="3027045"/>
                  </a:lnTo>
                  <a:lnTo>
                    <a:pt x="2539" y="2980054"/>
                  </a:lnTo>
                  <a:lnTo>
                    <a:pt x="0" y="2931477"/>
                  </a:lnTo>
                  <a:lnTo>
                    <a:pt x="0" y="474662"/>
                  </a:lnTo>
                </a:path>
              </a:pathLst>
            </a:custGeom>
            <a:ln w="31750">
              <a:solidFill>
                <a:srgbClr val="FFB800"/>
              </a:solidFill>
            </a:ln>
          </p:spPr>
          <p:txBody>
            <a:bodyPr wrap="square" lIns="0" tIns="0" rIns="0" bIns="0" rtlCol="0"/>
            <a:lstStyle/>
            <a:p>
              <a:endParaRPr/>
            </a:p>
          </p:txBody>
        </p:sp>
        <p:sp>
          <p:nvSpPr>
            <p:cNvPr id="30" name="object 30"/>
            <p:cNvSpPr/>
            <p:nvPr/>
          </p:nvSpPr>
          <p:spPr>
            <a:xfrm>
              <a:off x="5581332" y="2939415"/>
              <a:ext cx="915035" cy="587375"/>
            </a:xfrm>
            <a:custGeom>
              <a:avLst/>
              <a:gdLst/>
              <a:ahLst/>
              <a:cxnLst/>
              <a:rect l="l" t="t" r="r" b="b"/>
              <a:pathLst>
                <a:path w="915035" h="587375">
                  <a:moveTo>
                    <a:pt x="84137" y="209867"/>
                  </a:moveTo>
                  <a:lnTo>
                    <a:pt x="0" y="283210"/>
                  </a:lnTo>
                  <a:lnTo>
                    <a:pt x="323850" y="587375"/>
                  </a:lnTo>
                  <a:lnTo>
                    <a:pt x="408939" y="514985"/>
                  </a:lnTo>
                  <a:lnTo>
                    <a:pt x="497441" y="438150"/>
                  </a:lnTo>
                  <a:lnTo>
                    <a:pt x="327659" y="438150"/>
                  </a:lnTo>
                  <a:lnTo>
                    <a:pt x="84137" y="209867"/>
                  </a:lnTo>
                  <a:close/>
                </a:path>
                <a:path w="915035" h="587375">
                  <a:moveTo>
                    <a:pt x="834389" y="0"/>
                  </a:moveTo>
                  <a:lnTo>
                    <a:pt x="327659" y="438150"/>
                  </a:lnTo>
                  <a:lnTo>
                    <a:pt x="497441" y="438150"/>
                  </a:lnTo>
                  <a:lnTo>
                    <a:pt x="914717" y="75882"/>
                  </a:lnTo>
                  <a:lnTo>
                    <a:pt x="834389" y="0"/>
                  </a:lnTo>
                  <a:close/>
                </a:path>
              </a:pathLst>
            </a:custGeom>
            <a:solidFill>
              <a:srgbClr val="A3A3A3"/>
            </a:solidFill>
          </p:spPr>
          <p:txBody>
            <a:bodyPr wrap="square" lIns="0" tIns="0" rIns="0" bIns="0" rtlCol="0"/>
            <a:lstStyle/>
            <a:p>
              <a:endParaRPr/>
            </a:p>
          </p:txBody>
        </p:sp>
        <p:sp>
          <p:nvSpPr>
            <p:cNvPr id="31" name="object 31"/>
            <p:cNvSpPr/>
            <p:nvPr/>
          </p:nvSpPr>
          <p:spPr>
            <a:xfrm>
              <a:off x="5556567" y="2790190"/>
              <a:ext cx="962025" cy="879475"/>
            </a:xfrm>
            <a:custGeom>
              <a:avLst/>
              <a:gdLst/>
              <a:ahLst/>
              <a:cxnLst/>
              <a:rect l="l" t="t" r="r" b="b"/>
              <a:pathLst>
                <a:path w="962025" h="879475">
                  <a:moveTo>
                    <a:pt x="0" y="879475"/>
                  </a:moveTo>
                  <a:lnTo>
                    <a:pt x="961707" y="879475"/>
                  </a:lnTo>
                  <a:lnTo>
                    <a:pt x="961707" y="0"/>
                  </a:lnTo>
                  <a:lnTo>
                    <a:pt x="0" y="0"/>
                  </a:lnTo>
                  <a:lnTo>
                    <a:pt x="0" y="879475"/>
                  </a:lnTo>
                </a:path>
              </a:pathLst>
            </a:custGeom>
            <a:ln w="15875">
              <a:solidFill>
                <a:srgbClr val="FFF7E4"/>
              </a:solidFill>
            </a:ln>
          </p:spPr>
          <p:txBody>
            <a:bodyPr wrap="square" lIns="0" tIns="0" rIns="0" bIns="0" rtlCol="0"/>
            <a:lstStyle/>
            <a:p>
              <a:endParaRPr/>
            </a:p>
          </p:txBody>
        </p:sp>
      </p:grpSp>
      <p:sp>
        <p:nvSpPr>
          <p:cNvPr id="32" name="object 32"/>
          <p:cNvSpPr txBox="1"/>
          <p:nvPr/>
        </p:nvSpPr>
        <p:spPr>
          <a:xfrm>
            <a:off x="4975859" y="1873250"/>
            <a:ext cx="2125980" cy="553720"/>
          </a:xfrm>
          <a:prstGeom prst="rect">
            <a:avLst/>
          </a:prstGeom>
        </p:spPr>
        <p:txBody>
          <a:bodyPr vert="horz" wrap="square" lIns="0" tIns="12700" rIns="0" bIns="0" rtlCol="0">
            <a:spAutoFit/>
          </a:bodyPr>
          <a:lstStyle/>
          <a:p>
            <a:pPr marL="746760" marR="5080" indent="-734695">
              <a:lnSpc>
                <a:spcPct val="108300"/>
              </a:lnSpc>
              <a:spcBef>
                <a:spcPts val="100"/>
              </a:spcBef>
            </a:pPr>
            <a:r>
              <a:rPr sz="1600" b="1" spc="40" dirty="0">
                <a:solidFill>
                  <a:srgbClr val="D6791A"/>
                </a:solidFill>
                <a:latin typeface="Calibri"/>
                <a:cs typeface="Calibri"/>
              </a:rPr>
              <a:t>Καθιέρωση</a:t>
            </a:r>
            <a:r>
              <a:rPr sz="1600" b="1" spc="-30" dirty="0">
                <a:solidFill>
                  <a:srgbClr val="D6791A"/>
                </a:solidFill>
                <a:latin typeface="Calibri"/>
                <a:cs typeface="Calibri"/>
              </a:rPr>
              <a:t> </a:t>
            </a:r>
            <a:r>
              <a:rPr sz="1600" b="1" spc="70" dirty="0">
                <a:solidFill>
                  <a:srgbClr val="D6791A"/>
                </a:solidFill>
                <a:latin typeface="Calibri"/>
                <a:cs typeface="Calibri"/>
              </a:rPr>
              <a:t>απάντησης </a:t>
            </a:r>
            <a:r>
              <a:rPr sz="1600" b="1" spc="-345" dirty="0">
                <a:solidFill>
                  <a:srgbClr val="D6791A"/>
                </a:solidFill>
                <a:latin typeface="Calibri"/>
                <a:cs typeface="Calibri"/>
              </a:rPr>
              <a:t> </a:t>
            </a:r>
            <a:r>
              <a:rPr sz="1600" b="1" spc="65" dirty="0">
                <a:solidFill>
                  <a:srgbClr val="D6791A"/>
                </a:solidFill>
                <a:latin typeface="Calibri"/>
                <a:cs typeface="Calibri"/>
              </a:rPr>
              <a:t>σχέδια</a:t>
            </a:r>
            <a:endParaRPr sz="1600">
              <a:latin typeface="Calibri"/>
              <a:cs typeface="Calibri"/>
            </a:endParaRPr>
          </a:p>
        </p:txBody>
      </p:sp>
      <p:sp>
        <p:nvSpPr>
          <p:cNvPr id="33" name="object 33"/>
          <p:cNvSpPr txBox="1"/>
          <p:nvPr/>
        </p:nvSpPr>
        <p:spPr>
          <a:xfrm>
            <a:off x="4690109" y="3794125"/>
            <a:ext cx="2332990" cy="629285"/>
          </a:xfrm>
          <a:prstGeom prst="rect">
            <a:avLst/>
          </a:prstGeom>
        </p:spPr>
        <p:txBody>
          <a:bodyPr vert="horz" wrap="square" lIns="0" tIns="12700" rIns="0" bIns="0" rtlCol="0">
            <a:spAutoFit/>
          </a:bodyPr>
          <a:lstStyle/>
          <a:p>
            <a:pPr marL="299085" marR="5080" indent="-286385">
              <a:lnSpc>
                <a:spcPct val="128400"/>
              </a:lnSpc>
              <a:spcBef>
                <a:spcPts val="100"/>
              </a:spcBef>
              <a:buClr>
                <a:srgbClr val="FFB800"/>
              </a:buClr>
              <a:buSzPct val="127272"/>
              <a:buFont typeface="Arial"/>
              <a:buChar char="•"/>
              <a:tabLst>
                <a:tab pos="298450" algn="l"/>
                <a:tab pos="299085" algn="l"/>
              </a:tabLst>
            </a:pPr>
            <a:r>
              <a:rPr sz="1100" spc="105" dirty="0">
                <a:latin typeface="Calibri"/>
                <a:cs typeface="Calibri"/>
              </a:rPr>
              <a:t>Προγραμματιστής</a:t>
            </a:r>
            <a:r>
              <a:rPr sz="1100" spc="15" dirty="0">
                <a:latin typeface="Calibri"/>
                <a:cs typeface="Calibri"/>
              </a:rPr>
              <a:t> </a:t>
            </a:r>
            <a:r>
              <a:rPr sz="1100" spc="75" dirty="0">
                <a:latin typeface="Calibri"/>
                <a:cs typeface="Calibri"/>
              </a:rPr>
              <a:t>λογισμικού </a:t>
            </a:r>
            <a:r>
              <a:rPr sz="1100" spc="-235" dirty="0">
                <a:latin typeface="Calibri"/>
                <a:cs typeface="Calibri"/>
              </a:rPr>
              <a:t> </a:t>
            </a:r>
            <a:r>
              <a:rPr sz="1100" spc="95" dirty="0">
                <a:latin typeface="Calibri"/>
                <a:cs typeface="Calibri"/>
              </a:rPr>
              <a:t>έκτακτης</a:t>
            </a:r>
            <a:r>
              <a:rPr sz="1100" spc="40" dirty="0">
                <a:latin typeface="Calibri"/>
                <a:cs typeface="Calibri"/>
              </a:rPr>
              <a:t> </a:t>
            </a:r>
            <a:r>
              <a:rPr sz="1100" spc="105" dirty="0">
                <a:latin typeface="Calibri"/>
                <a:cs typeface="Calibri"/>
              </a:rPr>
              <a:t>ανάγκης</a:t>
            </a:r>
            <a:endParaRPr sz="1100">
              <a:latin typeface="Calibri"/>
              <a:cs typeface="Calibri"/>
            </a:endParaRPr>
          </a:p>
          <a:p>
            <a:pPr marL="438784">
              <a:lnSpc>
                <a:spcPct val="100000"/>
              </a:lnSpc>
              <a:spcBef>
                <a:spcPts val="45"/>
              </a:spcBef>
            </a:pPr>
            <a:r>
              <a:rPr sz="1100" spc="80" dirty="0">
                <a:latin typeface="Calibri"/>
                <a:cs typeface="Calibri"/>
              </a:rPr>
              <a:t>να</a:t>
            </a:r>
            <a:r>
              <a:rPr sz="1100" spc="15" dirty="0">
                <a:latin typeface="Calibri"/>
                <a:cs typeface="Calibri"/>
              </a:rPr>
              <a:t> </a:t>
            </a:r>
            <a:r>
              <a:rPr sz="1100" spc="70" dirty="0">
                <a:latin typeface="Calibri"/>
                <a:cs typeface="Calibri"/>
              </a:rPr>
              <a:t>ανταποκρίνεται</a:t>
            </a:r>
            <a:endParaRPr sz="1100">
              <a:latin typeface="Calibri"/>
              <a:cs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455409" y="1069022"/>
            <a:ext cx="3813810" cy="763270"/>
          </a:xfrm>
          <a:prstGeom prst="rect">
            <a:avLst/>
          </a:prstGeom>
        </p:spPr>
        <p:txBody>
          <a:bodyPr vert="horz" wrap="square" lIns="0" tIns="57150" rIns="0" bIns="0" rtlCol="0">
            <a:spAutoFit/>
          </a:bodyPr>
          <a:lstStyle/>
          <a:p>
            <a:pPr marL="12700" marR="5080">
              <a:lnSpc>
                <a:spcPts val="2750"/>
              </a:lnSpc>
              <a:spcBef>
                <a:spcPts val="450"/>
              </a:spcBef>
            </a:pPr>
            <a:r>
              <a:rPr spc="180" dirty="0"/>
              <a:t>Πτυχές</a:t>
            </a:r>
            <a:r>
              <a:rPr spc="185" dirty="0"/>
              <a:t> </a:t>
            </a:r>
            <a:r>
              <a:rPr spc="190" dirty="0"/>
              <a:t>ασφαλείας</a:t>
            </a:r>
            <a:r>
              <a:rPr spc="195" dirty="0"/>
              <a:t> </a:t>
            </a:r>
            <a:r>
              <a:rPr spc="140" dirty="0"/>
              <a:t>για</a:t>
            </a:r>
            <a:r>
              <a:rPr spc="160" dirty="0"/>
              <a:t> </a:t>
            </a:r>
            <a:r>
              <a:rPr spc="155" dirty="0"/>
              <a:t>τα </a:t>
            </a:r>
            <a:r>
              <a:rPr spc="-625" dirty="0"/>
              <a:t> </a:t>
            </a:r>
            <a:r>
              <a:rPr spc="190" dirty="0"/>
              <a:t>θαλάσσια</a:t>
            </a:r>
            <a:r>
              <a:rPr spc="210" dirty="0"/>
              <a:t> </a:t>
            </a:r>
            <a:r>
              <a:rPr spc="175" dirty="0"/>
              <a:t>δίκτυα</a:t>
            </a:r>
          </a:p>
        </p:txBody>
      </p:sp>
      <p:sp>
        <p:nvSpPr>
          <p:cNvPr id="4" name="object 4"/>
          <p:cNvSpPr txBox="1"/>
          <p:nvPr/>
        </p:nvSpPr>
        <p:spPr>
          <a:xfrm>
            <a:off x="6455409" y="2146617"/>
            <a:ext cx="1628139" cy="360680"/>
          </a:xfrm>
          <a:prstGeom prst="rect">
            <a:avLst/>
          </a:prstGeom>
        </p:spPr>
        <p:txBody>
          <a:bodyPr vert="horz" wrap="square" lIns="0" tIns="12700" rIns="0" bIns="0" rtlCol="0">
            <a:spAutoFit/>
          </a:bodyPr>
          <a:lstStyle/>
          <a:p>
            <a:pPr marL="12700">
              <a:lnSpc>
                <a:spcPct val="100000"/>
              </a:lnSpc>
              <a:spcBef>
                <a:spcPts val="100"/>
              </a:spcBef>
            </a:pPr>
            <a:r>
              <a:rPr sz="2200" spc="150" dirty="0">
                <a:solidFill>
                  <a:srgbClr val="FFB800"/>
                </a:solidFill>
                <a:latin typeface="Times New Roman"/>
                <a:cs typeface="Times New Roman"/>
              </a:rPr>
              <a:t>Επισκόπηση</a:t>
            </a:r>
            <a:endParaRPr sz="2200">
              <a:latin typeface="Times New Roman"/>
              <a:cs typeface="Times New Roman"/>
            </a:endParaRPr>
          </a:p>
        </p:txBody>
      </p:sp>
      <p:sp>
        <p:nvSpPr>
          <p:cNvPr id="5" name="object 5"/>
          <p:cNvSpPr txBox="1"/>
          <p:nvPr/>
        </p:nvSpPr>
        <p:spPr>
          <a:xfrm>
            <a:off x="6489065" y="2783840"/>
            <a:ext cx="4572000" cy="1766570"/>
          </a:xfrm>
          <a:prstGeom prst="rect">
            <a:avLst/>
          </a:prstGeom>
        </p:spPr>
        <p:txBody>
          <a:bodyPr vert="horz" wrap="square" lIns="0" tIns="0" rIns="0" bIns="0" rtlCol="0">
            <a:spAutoFit/>
          </a:bodyPr>
          <a:lstStyle/>
          <a:p>
            <a:pPr marL="286385" indent="-273685">
              <a:lnSpc>
                <a:spcPts val="1670"/>
              </a:lnSpc>
              <a:buClr>
                <a:srgbClr val="FFB800"/>
              </a:buClr>
              <a:buSzPct val="128000"/>
              <a:buFont typeface="Courier New"/>
              <a:buChar char="o"/>
              <a:tabLst>
                <a:tab pos="286385" algn="l"/>
              </a:tabLst>
            </a:pPr>
            <a:r>
              <a:rPr sz="1250" spc="55" dirty="0">
                <a:solidFill>
                  <a:srgbClr val="FFFFFF"/>
                </a:solidFill>
                <a:latin typeface="Calibri"/>
                <a:cs typeface="Calibri"/>
              </a:rPr>
              <a:t>Θέμα-1:</a:t>
            </a:r>
            <a:r>
              <a:rPr sz="1250" spc="20" dirty="0">
                <a:solidFill>
                  <a:srgbClr val="FFFFFF"/>
                </a:solidFill>
                <a:latin typeface="Calibri"/>
                <a:cs typeface="Calibri"/>
              </a:rPr>
              <a:t> </a:t>
            </a:r>
            <a:r>
              <a:rPr sz="1250" spc="65" dirty="0">
                <a:solidFill>
                  <a:srgbClr val="FFFFFF"/>
                </a:solidFill>
                <a:latin typeface="Calibri"/>
                <a:cs typeface="Calibri"/>
              </a:rPr>
              <a:t>Ασφαλή</a:t>
            </a:r>
            <a:r>
              <a:rPr sz="1250" spc="20" dirty="0">
                <a:solidFill>
                  <a:srgbClr val="FFFFFF"/>
                </a:solidFill>
                <a:latin typeface="Calibri"/>
                <a:cs typeface="Calibri"/>
              </a:rPr>
              <a:t> </a:t>
            </a:r>
            <a:r>
              <a:rPr sz="1250" spc="60" dirty="0">
                <a:solidFill>
                  <a:srgbClr val="FFFFFF"/>
                </a:solidFill>
                <a:latin typeface="Calibri"/>
                <a:cs typeface="Calibri"/>
              </a:rPr>
              <a:t>θέματα</a:t>
            </a:r>
            <a:r>
              <a:rPr sz="1250" spc="25" dirty="0">
                <a:solidFill>
                  <a:srgbClr val="FFFFFF"/>
                </a:solidFill>
                <a:latin typeface="Calibri"/>
                <a:cs typeface="Calibri"/>
              </a:rPr>
              <a:t> </a:t>
            </a:r>
            <a:r>
              <a:rPr sz="1250" spc="50" dirty="0">
                <a:solidFill>
                  <a:srgbClr val="FFFFFF"/>
                </a:solidFill>
                <a:latin typeface="Calibri"/>
                <a:cs typeface="Calibri"/>
              </a:rPr>
              <a:t>για</a:t>
            </a:r>
            <a:r>
              <a:rPr sz="1250" spc="25" dirty="0">
                <a:solidFill>
                  <a:srgbClr val="FFFFFF"/>
                </a:solidFill>
                <a:latin typeface="Calibri"/>
                <a:cs typeface="Calibri"/>
              </a:rPr>
              <a:t> </a:t>
            </a:r>
            <a:r>
              <a:rPr sz="1250" spc="50" dirty="0">
                <a:solidFill>
                  <a:srgbClr val="FFFFFF"/>
                </a:solidFill>
                <a:latin typeface="Calibri"/>
                <a:cs typeface="Calibri"/>
              </a:rPr>
              <a:t>τα</a:t>
            </a:r>
            <a:r>
              <a:rPr sz="1250" spc="10" dirty="0">
                <a:solidFill>
                  <a:srgbClr val="FFFFFF"/>
                </a:solidFill>
                <a:latin typeface="Calibri"/>
                <a:cs typeface="Calibri"/>
              </a:rPr>
              <a:t> </a:t>
            </a:r>
            <a:r>
              <a:rPr sz="1250" spc="60" dirty="0">
                <a:solidFill>
                  <a:srgbClr val="FFFFFF"/>
                </a:solidFill>
                <a:latin typeface="Calibri"/>
                <a:cs typeface="Calibri"/>
              </a:rPr>
              <a:t>θαλάσσια</a:t>
            </a:r>
            <a:r>
              <a:rPr sz="1250" spc="20" dirty="0">
                <a:solidFill>
                  <a:srgbClr val="FFFFFF"/>
                </a:solidFill>
                <a:latin typeface="Calibri"/>
                <a:cs typeface="Calibri"/>
              </a:rPr>
              <a:t> </a:t>
            </a:r>
            <a:r>
              <a:rPr sz="1250" spc="45" dirty="0">
                <a:solidFill>
                  <a:srgbClr val="FFFFFF"/>
                </a:solidFill>
                <a:latin typeface="Calibri"/>
                <a:cs typeface="Calibri"/>
              </a:rPr>
              <a:t>δίκτυα</a:t>
            </a:r>
            <a:endParaRPr sz="1250">
              <a:latin typeface="Calibri"/>
              <a:cs typeface="Calibri"/>
            </a:endParaRPr>
          </a:p>
          <a:p>
            <a:pPr marL="286385" marR="328930" indent="-274320">
              <a:lnSpc>
                <a:spcPct val="118200"/>
              </a:lnSpc>
              <a:spcBef>
                <a:spcPts val="745"/>
              </a:spcBef>
              <a:buClr>
                <a:srgbClr val="FFB800"/>
              </a:buClr>
              <a:buSzPct val="128000"/>
              <a:buFont typeface="Courier New"/>
              <a:buChar char="o"/>
              <a:tabLst>
                <a:tab pos="286385" algn="l"/>
              </a:tabLst>
            </a:pPr>
            <a:r>
              <a:rPr sz="1250" spc="85" dirty="0">
                <a:solidFill>
                  <a:srgbClr val="FFFFFF"/>
                </a:solidFill>
                <a:latin typeface="Calibri"/>
                <a:cs typeface="Calibri"/>
              </a:rPr>
              <a:t>Θέμα-2:</a:t>
            </a:r>
            <a:r>
              <a:rPr sz="1250" spc="35" dirty="0">
                <a:solidFill>
                  <a:srgbClr val="FFFFFF"/>
                </a:solidFill>
                <a:latin typeface="Calibri"/>
                <a:cs typeface="Calibri"/>
              </a:rPr>
              <a:t> </a:t>
            </a:r>
            <a:r>
              <a:rPr sz="1250" spc="85" dirty="0">
                <a:solidFill>
                  <a:srgbClr val="FFFFFF"/>
                </a:solidFill>
                <a:latin typeface="Calibri"/>
                <a:cs typeface="Calibri"/>
              </a:rPr>
              <a:t>Κρυπτογραφικές</a:t>
            </a:r>
            <a:r>
              <a:rPr sz="1250" spc="40" dirty="0">
                <a:solidFill>
                  <a:srgbClr val="FFFFFF"/>
                </a:solidFill>
                <a:latin typeface="Calibri"/>
                <a:cs typeface="Calibri"/>
              </a:rPr>
              <a:t> </a:t>
            </a:r>
            <a:r>
              <a:rPr sz="1250" spc="75" dirty="0">
                <a:solidFill>
                  <a:srgbClr val="FFFFFF"/>
                </a:solidFill>
                <a:latin typeface="Calibri"/>
                <a:cs typeface="Calibri"/>
              </a:rPr>
              <a:t>τεχνικές</a:t>
            </a:r>
            <a:r>
              <a:rPr sz="1250" spc="40" dirty="0">
                <a:solidFill>
                  <a:srgbClr val="FFFFFF"/>
                </a:solidFill>
                <a:latin typeface="Calibri"/>
                <a:cs typeface="Calibri"/>
              </a:rPr>
              <a:t> </a:t>
            </a:r>
            <a:r>
              <a:rPr sz="1250" spc="75" dirty="0">
                <a:solidFill>
                  <a:srgbClr val="FFFFFF"/>
                </a:solidFill>
                <a:latin typeface="Calibri"/>
                <a:cs typeface="Calibri"/>
              </a:rPr>
              <a:t>για</a:t>
            </a:r>
            <a:r>
              <a:rPr sz="1250" spc="40" dirty="0">
                <a:solidFill>
                  <a:srgbClr val="FFFFFF"/>
                </a:solidFill>
                <a:latin typeface="Calibri"/>
                <a:cs typeface="Calibri"/>
              </a:rPr>
              <a:t> </a:t>
            </a:r>
            <a:r>
              <a:rPr sz="1250" spc="80" dirty="0">
                <a:solidFill>
                  <a:srgbClr val="FFFFFF"/>
                </a:solidFill>
                <a:latin typeface="Calibri"/>
                <a:cs typeface="Calibri"/>
              </a:rPr>
              <a:t>τη</a:t>
            </a:r>
            <a:r>
              <a:rPr sz="1250" spc="30" dirty="0">
                <a:solidFill>
                  <a:srgbClr val="FFFFFF"/>
                </a:solidFill>
                <a:latin typeface="Calibri"/>
                <a:cs typeface="Calibri"/>
              </a:rPr>
              <a:t> </a:t>
            </a:r>
            <a:r>
              <a:rPr sz="1250" spc="80" dirty="0">
                <a:solidFill>
                  <a:srgbClr val="FFFFFF"/>
                </a:solidFill>
                <a:latin typeface="Calibri"/>
                <a:cs typeface="Calibri"/>
              </a:rPr>
              <a:t>διασφάλιση </a:t>
            </a:r>
            <a:r>
              <a:rPr sz="1250" spc="-270" dirty="0">
                <a:solidFill>
                  <a:srgbClr val="FFFFFF"/>
                </a:solidFill>
                <a:latin typeface="Calibri"/>
                <a:cs typeface="Calibri"/>
              </a:rPr>
              <a:t> </a:t>
            </a:r>
            <a:r>
              <a:rPr sz="1250" spc="90" dirty="0">
                <a:solidFill>
                  <a:srgbClr val="FFFFFF"/>
                </a:solidFill>
                <a:latin typeface="Calibri"/>
                <a:cs typeface="Calibri"/>
              </a:rPr>
              <a:t>Ασφαλισμένη</a:t>
            </a:r>
            <a:r>
              <a:rPr sz="1250" spc="35" dirty="0">
                <a:solidFill>
                  <a:srgbClr val="FFFFFF"/>
                </a:solidFill>
                <a:latin typeface="Calibri"/>
                <a:cs typeface="Calibri"/>
              </a:rPr>
              <a:t> </a:t>
            </a:r>
            <a:r>
              <a:rPr sz="1250" spc="85" dirty="0">
                <a:solidFill>
                  <a:srgbClr val="FFFFFF"/>
                </a:solidFill>
                <a:latin typeface="Calibri"/>
                <a:cs typeface="Calibri"/>
              </a:rPr>
              <a:t>μετάδοση</a:t>
            </a:r>
            <a:r>
              <a:rPr sz="1250" spc="40" dirty="0">
                <a:solidFill>
                  <a:srgbClr val="FFFFFF"/>
                </a:solidFill>
                <a:latin typeface="Calibri"/>
                <a:cs typeface="Calibri"/>
              </a:rPr>
              <a:t> </a:t>
            </a:r>
            <a:r>
              <a:rPr sz="1250" spc="90" dirty="0">
                <a:solidFill>
                  <a:srgbClr val="FFFFFF"/>
                </a:solidFill>
                <a:latin typeface="Calibri"/>
                <a:cs typeface="Calibri"/>
              </a:rPr>
              <a:t>δεδομένων</a:t>
            </a:r>
            <a:endParaRPr sz="1250">
              <a:latin typeface="Calibri"/>
              <a:cs typeface="Calibri"/>
            </a:endParaRPr>
          </a:p>
          <a:p>
            <a:pPr>
              <a:lnSpc>
                <a:spcPct val="100000"/>
              </a:lnSpc>
              <a:spcBef>
                <a:spcPts val="25"/>
              </a:spcBef>
              <a:buClr>
                <a:srgbClr val="FFB800"/>
              </a:buClr>
              <a:buFont typeface="Courier New"/>
              <a:buChar char="o"/>
            </a:pPr>
            <a:endParaRPr sz="900">
              <a:latin typeface="Calibri"/>
              <a:cs typeface="Calibri"/>
            </a:endParaRPr>
          </a:p>
          <a:p>
            <a:pPr marL="286385" marR="5080" indent="-274320">
              <a:lnSpc>
                <a:spcPct val="95800"/>
              </a:lnSpc>
              <a:buClr>
                <a:srgbClr val="FFB800"/>
              </a:buClr>
              <a:buSzPct val="128000"/>
              <a:buFont typeface="Courier New"/>
              <a:buChar char="o"/>
              <a:tabLst>
                <a:tab pos="287020" algn="l"/>
              </a:tabLst>
            </a:pPr>
            <a:r>
              <a:rPr sz="1250" spc="85" dirty="0">
                <a:solidFill>
                  <a:srgbClr val="00AF4F"/>
                </a:solidFill>
                <a:latin typeface="Calibri"/>
                <a:cs typeface="Calibri"/>
              </a:rPr>
              <a:t>Θέμα-3: </a:t>
            </a:r>
            <a:r>
              <a:rPr sz="1250" spc="90" dirty="0">
                <a:solidFill>
                  <a:srgbClr val="00AF4F"/>
                </a:solidFill>
                <a:latin typeface="Calibri"/>
                <a:cs typeface="Calibri"/>
              </a:rPr>
              <a:t>Μηχανισμοί </a:t>
            </a:r>
            <a:r>
              <a:rPr sz="1250" spc="85" dirty="0">
                <a:solidFill>
                  <a:srgbClr val="00AF4F"/>
                </a:solidFill>
                <a:latin typeface="Calibri"/>
                <a:cs typeface="Calibri"/>
              </a:rPr>
              <a:t>ασφαλείας, υπηρεσίες </a:t>
            </a:r>
            <a:r>
              <a:rPr sz="1250" spc="80" dirty="0">
                <a:solidFill>
                  <a:srgbClr val="00AF4F"/>
                </a:solidFill>
                <a:latin typeface="Calibri"/>
                <a:cs typeface="Calibri"/>
              </a:rPr>
              <a:t>και </a:t>
            </a:r>
            <a:r>
              <a:rPr sz="1250" spc="85" dirty="0">
                <a:solidFill>
                  <a:srgbClr val="00AF4F"/>
                </a:solidFill>
                <a:latin typeface="Calibri"/>
                <a:cs typeface="Calibri"/>
              </a:rPr>
              <a:t> </a:t>
            </a:r>
            <a:r>
              <a:rPr sz="1250" spc="75" dirty="0">
                <a:solidFill>
                  <a:srgbClr val="00AF4F"/>
                </a:solidFill>
                <a:latin typeface="Calibri"/>
                <a:cs typeface="Calibri"/>
              </a:rPr>
              <a:t>επιτιθέμενοι </a:t>
            </a:r>
            <a:r>
              <a:rPr sz="1250" spc="90" dirty="0">
                <a:solidFill>
                  <a:srgbClr val="00AF4F"/>
                </a:solidFill>
                <a:latin typeface="Calibri"/>
                <a:cs typeface="Calibri"/>
              </a:rPr>
              <a:t>στο </a:t>
            </a:r>
            <a:r>
              <a:rPr sz="1250" spc="85" dirty="0">
                <a:solidFill>
                  <a:srgbClr val="00AF4F"/>
                </a:solidFill>
                <a:latin typeface="Calibri"/>
                <a:cs typeface="Calibri"/>
              </a:rPr>
              <a:t>μοντέλο </a:t>
            </a:r>
            <a:r>
              <a:rPr sz="1250" spc="95" dirty="0">
                <a:solidFill>
                  <a:srgbClr val="00AF4F"/>
                </a:solidFill>
                <a:latin typeface="Calibri"/>
                <a:cs typeface="Calibri"/>
              </a:rPr>
              <a:t>αναφοράς </a:t>
            </a:r>
            <a:r>
              <a:rPr sz="1250" spc="85" dirty="0">
                <a:solidFill>
                  <a:srgbClr val="00AF4F"/>
                </a:solidFill>
                <a:latin typeface="Calibri"/>
                <a:cs typeface="Calibri"/>
              </a:rPr>
              <a:t>OSI </a:t>
            </a:r>
            <a:r>
              <a:rPr sz="1250" spc="90" dirty="0">
                <a:solidFill>
                  <a:srgbClr val="00AF4F"/>
                </a:solidFill>
                <a:latin typeface="Calibri"/>
                <a:cs typeface="Calibri"/>
              </a:rPr>
              <a:t>(Open </a:t>
            </a:r>
            <a:r>
              <a:rPr sz="1250" spc="85" dirty="0">
                <a:solidFill>
                  <a:srgbClr val="00AF4F"/>
                </a:solidFill>
                <a:latin typeface="Calibri"/>
                <a:cs typeface="Calibri"/>
              </a:rPr>
              <a:t>Systems </a:t>
            </a:r>
            <a:r>
              <a:rPr sz="1250" spc="90" dirty="0">
                <a:solidFill>
                  <a:srgbClr val="00AF4F"/>
                </a:solidFill>
                <a:latin typeface="Calibri"/>
                <a:cs typeface="Calibri"/>
              </a:rPr>
              <a:t> </a:t>
            </a:r>
            <a:r>
              <a:rPr sz="1250" spc="80" dirty="0">
                <a:solidFill>
                  <a:srgbClr val="00AF4F"/>
                </a:solidFill>
                <a:latin typeface="Calibri"/>
                <a:cs typeface="Calibri"/>
              </a:rPr>
              <a:t>Interconnection</a:t>
            </a:r>
            <a:r>
              <a:rPr sz="1250" spc="45" dirty="0">
                <a:solidFill>
                  <a:srgbClr val="00AF4F"/>
                </a:solidFill>
                <a:latin typeface="Calibri"/>
                <a:cs typeface="Calibri"/>
              </a:rPr>
              <a:t> </a:t>
            </a:r>
            <a:r>
              <a:rPr sz="1250" spc="95" dirty="0">
                <a:solidFill>
                  <a:srgbClr val="00AF4F"/>
                </a:solidFill>
                <a:latin typeface="Calibri"/>
                <a:cs typeface="Calibri"/>
              </a:rPr>
              <a:t>Model</a:t>
            </a:r>
            <a:r>
              <a:rPr sz="1250" spc="50" dirty="0">
                <a:solidFill>
                  <a:srgbClr val="00AF4F"/>
                </a:solidFill>
                <a:latin typeface="Calibri"/>
                <a:cs typeface="Calibri"/>
              </a:rPr>
              <a:t> </a:t>
            </a:r>
            <a:r>
              <a:rPr sz="1250" spc="55" dirty="0">
                <a:solidFill>
                  <a:srgbClr val="00AF4F"/>
                </a:solidFill>
                <a:latin typeface="Calibri"/>
                <a:cs typeface="Calibri"/>
              </a:rPr>
              <a:t>-</a:t>
            </a:r>
            <a:r>
              <a:rPr sz="1250" spc="40" dirty="0">
                <a:solidFill>
                  <a:srgbClr val="00AF4F"/>
                </a:solidFill>
                <a:latin typeface="Calibri"/>
                <a:cs typeface="Calibri"/>
              </a:rPr>
              <a:t> </a:t>
            </a:r>
            <a:r>
              <a:rPr sz="1250" spc="85" dirty="0">
                <a:solidFill>
                  <a:srgbClr val="00AF4F"/>
                </a:solidFill>
                <a:latin typeface="Calibri"/>
                <a:cs typeface="Calibri"/>
              </a:rPr>
              <a:t>θεωρητικό</a:t>
            </a:r>
            <a:r>
              <a:rPr sz="1250" spc="45" dirty="0">
                <a:solidFill>
                  <a:srgbClr val="00AF4F"/>
                </a:solidFill>
                <a:latin typeface="Calibri"/>
                <a:cs typeface="Calibri"/>
              </a:rPr>
              <a:t> </a:t>
            </a:r>
            <a:r>
              <a:rPr sz="1250" spc="85" dirty="0">
                <a:solidFill>
                  <a:srgbClr val="00AF4F"/>
                </a:solidFill>
                <a:latin typeface="Calibri"/>
                <a:cs typeface="Calibri"/>
              </a:rPr>
              <a:t>μοντέλο</a:t>
            </a:r>
            <a:r>
              <a:rPr sz="1250" spc="45" dirty="0">
                <a:solidFill>
                  <a:srgbClr val="00AF4F"/>
                </a:solidFill>
                <a:latin typeface="Calibri"/>
                <a:cs typeface="Calibri"/>
              </a:rPr>
              <a:t> </a:t>
            </a:r>
            <a:r>
              <a:rPr sz="1250" spc="85" dirty="0">
                <a:solidFill>
                  <a:srgbClr val="00AF4F"/>
                </a:solidFill>
                <a:latin typeface="Calibri"/>
                <a:cs typeface="Calibri"/>
              </a:rPr>
              <a:t>δικτύωσης</a:t>
            </a:r>
            <a:r>
              <a:rPr sz="1250" spc="45" dirty="0">
                <a:solidFill>
                  <a:srgbClr val="00AF4F"/>
                </a:solidFill>
                <a:latin typeface="Calibri"/>
                <a:cs typeface="Calibri"/>
              </a:rPr>
              <a:t> </a:t>
            </a:r>
            <a:r>
              <a:rPr sz="1250" spc="95" dirty="0">
                <a:solidFill>
                  <a:srgbClr val="00AF4F"/>
                </a:solidFill>
                <a:latin typeface="Calibri"/>
                <a:cs typeface="Calibri"/>
              </a:rPr>
              <a:t>7 </a:t>
            </a:r>
            <a:r>
              <a:rPr sz="1250" spc="-270" dirty="0">
                <a:solidFill>
                  <a:srgbClr val="00AF4F"/>
                </a:solidFill>
                <a:latin typeface="Calibri"/>
                <a:cs typeface="Calibri"/>
              </a:rPr>
              <a:t> </a:t>
            </a:r>
            <a:r>
              <a:rPr sz="1250" spc="90" dirty="0">
                <a:solidFill>
                  <a:srgbClr val="00AF4F"/>
                </a:solidFill>
                <a:latin typeface="Calibri"/>
                <a:cs typeface="Calibri"/>
              </a:rPr>
              <a:t>επιπέδων</a:t>
            </a:r>
            <a:r>
              <a:rPr sz="1250" spc="30" dirty="0">
                <a:solidFill>
                  <a:srgbClr val="00AF4F"/>
                </a:solidFill>
                <a:latin typeface="Calibri"/>
                <a:cs typeface="Calibri"/>
              </a:rPr>
              <a:t> </a:t>
            </a:r>
            <a:r>
              <a:rPr sz="1250" spc="75" dirty="0">
                <a:solidFill>
                  <a:srgbClr val="00AF4F"/>
                </a:solidFill>
                <a:latin typeface="Calibri"/>
                <a:cs typeface="Calibri"/>
              </a:rPr>
              <a:t>για</a:t>
            </a:r>
            <a:r>
              <a:rPr sz="1250" spc="40" dirty="0">
                <a:solidFill>
                  <a:srgbClr val="00AF4F"/>
                </a:solidFill>
                <a:latin typeface="Calibri"/>
                <a:cs typeface="Calibri"/>
              </a:rPr>
              <a:t> </a:t>
            </a:r>
            <a:r>
              <a:rPr sz="1250" spc="80" dirty="0">
                <a:solidFill>
                  <a:srgbClr val="00AF4F"/>
                </a:solidFill>
                <a:latin typeface="Calibri"/>
                <a:cs typeface="Calibri"/>
              </a:rPr>
              <a:t>επικοινωνία</a:t>
            </a:r>
            <a:r>
              <a:rPr sz="1250" spc="35" dirty="0">
                <a:solidFill>
                  <a:srgbClr val="00AF4F"/>
                </a:solidFill>
                <a:latin typeface="Calibri"/>
                <a:cs typeface="Calibri"/>
              </a:rPr>
              <a:t> </a:t>
            </a:r>
            <a:r>
              <a:rPr sz="1250" spc="85" dirty="0">
                <a:solidFill>
                  <a:srgbClr val="00AF4F"/>
                </a:solidFill>
                <a:latin typeface="Calibri"/>
                <a:cs typeface="Calibri"/>
              </a:rPr>
              <a:t>υπολογιστών)</a:t>
            </a:r>
            <a:endParaRPr sz="1250">
              <a:latin typeface="Calibri"/>
              <a:cs typeface="Calibri"/>
            </a:endParaRPr>
          </a:p>
        </p:txBody>
      </p:sp>
      <p:grpSp>
        <p:nvGrpSpPr>
          <p:cNvPr id="6" name="object 6"/>
          <p:cNvGrpSpPr/>
          <p:nvPr/>
        </p:nvGrpSpPr>
        <p:grpSpPr>
          <a:xfrm>
            <a:off x="0" y="0"/>
            <a:ext cx="6042660" cy="6879590"/>
            <a:chOff x="0" y="0"/>
            <a:chExt cx="6042660" cy="6879590"/>
          </a:xfrm>
        </p:grpSpPr>
        <p:sp>
          <p:nvSpPr>
            <p:cNvPr id="7" name="object 7"/>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8" name="object 8"/>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9" name="object 9"/>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10" name="object 10"/>
            <p:cNvPicPr/>
            <p:nvPr/>
          </p:nvPicPr>
          <p:blipFill>
            <a:blip r:embed="rId2" cstate="print"/>
            <a:stretch>
              <a:fillRect/>
            </a:stretch>
          </p:blipFill>
          <p:spPr>
            <a:xfrm>
              <a:off x="0" y="0"/>
              <a:ext cx="5841364" cy="6858000"/>
            </a:xfrm>
            <a:prstGeom prst="rect">
              <a:avLst/>
            </a:prstGeom>
          </p:spPr>
        </p:pic>
      </p:grpSp>
      <p:pic>
        <p:nvPicPr>
          <p:cNvPr id="11" name="object 11"/>
          <p:cNvPicPr/>
          <p:nvPr/>
        </p:nvPicPr>
        <p:blipFill>
          <a:blip r:embed="rId3" cstate="print"/>
          <a:stretch>
            <a:fillRect/>
          </a:stretch>
        </p:blipFill>
        <p:spPr>
          <a:xfrm>
            <a:off x="7549832" y="6067742"/>
            <a:ext cx="3246120" cy="602297"/>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664209"/>
            <a:ext cx="1461135" cy="459740"/>
          </a:xfrm>
          <a:prstGeom prst="rect">
            <a:avLst/>
          </a:prstGeom>
        </p:spPr>
        <p:txBody>
          <a:bodyPr vert="horz" wrap="square" lIns="0" tIns="12700" rIns="0" bIns="0" rtlCol="0">
            <a:spAutoFit/>
          </a:bodyPr>
          <a:lstStyle/>
          <a:p>
            <a:pPr marL="12700">
              <a:lnSpc>
                <a:spcPct val="100000"/>
              </a:lnSpc>
              <a:spcBef>
                <a:spcPts val="100"/>
              </a:spcBef>
            </a:pPr>
            <a:r>
              <a:rPr sz="2850" spc="250" dirty="0">
                <a:solidFill>
                  <a:srgbClr val="000000"/>
                </a:solidFill>
              </a:rPr>
              <a:t>Ατζέντα</a:t>
            </a:r>
            <a:endParaRPr sz="2850"/>
          </a:p>
        </p:txBody>
      </p:sp>
      <p:sp>
        <p:nvSpPr>
          <p:cNvPr id="9" name="object 9"/>
          <p:cNvSpPr txBox="1"/>
          <p:nvPr/>
        </p:nvSpPr>
        <p:spPr>
          <a:xfrm>
            <a:off x="916939" y="1700847"/>
            <a:ext cx="2791460" cy="1656080"/>
          </a:xfrm>
          <a:prstGeom prst="rect">
            <a:avLst/>
          </a:prstGeom>
        </p:spPr>
        <p:txBody>
          <a:bodyPr vert="horz" wrap="square" lIns="0" tIns="12700" rIns="0" bIns="0" rtlCol="0">
            <a:spAutoFit/>
          </a:bodyPr>
          <a:lstStyle/>
          <a:p>
            <a:pPr marL="12700">
              <a:lnSpc>
                <a:spcPct val="100000"/>
              </a:lnSpc>
              <a:spcBef>
                <a:spcPts val="100"/>
              </a:spcBef>
            </a:pPr>
            <a:r>
              <a:rPr sz="3450" spc="217" baseline="2415" dirty="0">
                <a:solidFill>
                  <a:srgbClr val="D6791A"/>
                </a:solidFill>
                <a:latin typeface="Calibri"/>
                <a:cs typeface="Calibri"/>
              </a:rPr>
              <a:t>o1.</a:t>
            </a:r>
            <a:r>
              <a:rPr sz="3450" spc="44" baseline="2415" dirty="0">
                <a:solidFill>
                  <a:srgbClr val="D6791A"/>
                </a:solidFill>
                <a:latin typeface="Calibri"/>
                <a:cs typeface="Calibri"/>
              </a:rPr>
              <a:t> </a:t>
            </a:r>
            <a:r>
              <a:rPr sz="1600" spc="110" dirty="0">
                <a:solidFill>
                  <a:srgbClr val="7E7E7E"/>
                </a:solidFill>
                <a:latin typeface="Calibri"/>
                <a:cs typeface="Calibri"/>
              </a:rPr>
              <a:t>Επισκόπηση</a:t>
            </a:r>
            <a:endParaRPr sz="1600">
              <a:latin typeface="Calibri"/>
              <a:cs typeface="Calibri"/>
            </a:endParaRPr>
          </a:p>
          <a:p>
            <a:pPr>
              <a:lnSpc>
                <a:spcPct val="100000"/>
              </a:lnSpc>
              <a:spcBef>
                <a:spcPts val="5"/>
              </a:spcBef>
            </a:pPr>
            <a:endParaRPr sz="1850">
              <a:latin typeface="Calibri"/>
              <a:cs typeface="Calibri"/>
            </a:endParaRPr>
          </a:p>
          <a:p>
            <a:pPr marL="12700">
              <a:lnSpc>
                <a:spcPct val="100000"/>
              </a:lnSpc>
              <a:spcBef>
                <a:spcPts val="5"/>
              </a:spcBef>
            </a:pPr>
            <a:r>
              <a:rPr sz="3450" spc="217" baseline="2415" dirty="0">
                <a:solidFill>
                  <a:srgbClr val="D6791A"/>
                </a:solidFill>
                <a:latin typeface="Calibri"/>
                <a:cs typeface="Calibri"/>
              </a:rPr>
              <a:t>o2.</a:t>
            </a:r>
            <a:r>
              <a:rPr sz="3450" spc="75" baseline="2415" dirty="0">
                <a:solidFill>
                  <a:srgbClr val="D6791A"/>
                </a:solidFill>
                <a:latin typeface="Calibri"/>
                <a:cs typeface="Calibri"/>
              </a:rPr>
              <a:t> </a:t>
            </a:r>
            <a:r>
              <a:rPr sz="1600" spc="95" dirty="0">
                <a:solidFill>
                  <a:srgbClr val="7E7E7E"/>
                </a:solidFill>
                <a:latin typeface="Calibri"/>
                <a:cs typeface="Calibri"/>
              </a:rPr>
              <a:t>Επιθέσεις</a:t>
            </a:r>
            <a:r>
              <a:rPr sz="1600" spc="40" dirty="0">
                <a:solidFill>
                  <a:srgbClr val="7E7E7E"/>
                </a:solidFill>
                <a:latin typeface="Calibri"/>
                <a:cs typeface="Calibri"/>
              </a:rPr>
              <a:t> </a:t>
            </a:r>
            <a:r>
              <a:rPr sz="1600" spc="114" dirty="0">
                <a:solidFill>
                  <a:srgbClr val="7E7E7E"/>
                </a:solidFill>
                <a:latin typeface="Calibri"/>
                <a:cs typeface="Calibri"/>
              </a:rPr>
              <a:t>ασφαλείας</a:t>
            </a:r>
            <a:endParaRPr sz="1600">
              <a:latin typeface="Calibri"/>
              <a:cs typeface="Calibri"/>
            </a:endParaRPr>
          </a:p>
          <a:p>
            <a:pPr>
              <a:lnSpc>
                <a:spcPct val="100000"/>
              </a:lnSpc>
              <a:spcBef>
                <a:spcPts val="30"/>
              </a:spcBef>
            </a:pPr>
            <a:endParaRPr sz="1850">
              <a:latin typeface="Calibri"/>
              <a:cs typeface="Calibri"/>
            </a:endParaRPr>
          </a:p>
          <a:p>
            <a:pPr marL="12700">
              <a:lnSpc>
                <a:spcPct val="100000"/>
              </a:lnSpc>
            </a:pPr>
            <a:r>
              <a:rPr sz="3450" spc="217" baseline="2415" dirty="0">
                <a:solidFill>
                  <a:srgbClr val="D6791A"/>
                </a:solidFill>
                <a:latin typeface="Calibri"/>
                <a:cs typeface="Calibri"/>
              </a:rPr>
              <a:t>o3.</a:t>
            </a:r>
            <a:r>
              <a:rPr sz="3450" spc="89" baseline="2415" dirty="0">
                <a:solidFill>
                  <a:srgbClr val="D6791A"/>
                </a:solidFill>
                <a:latin typeface="Calibri"/>
                <a:cs typeface="Calibri"/>
              </a:rPr>
              <a:t> </a:t>
            </a:r>
            <a:r>
              <a:rPr sz="1600" spc="105" dirty="0">
                <a:solidFill>
                  <a:srgbClr val="7E7E7E"/>
                </a:solidFill>
                <a:latin typeface="Calibri"/>
                <a:cs typeface="Calibri"/>
              </a:rPr>
              <a:t>Μηχανισμοί</a:t>
            </a:r>
            <a:r>
              <a:rPr sz="1600" spc="35" dirty="0">
                <a:solidFill>
                  <a:srgbClr val="7E7E7E"/>
                </a:solidFill>
                <a:latin typeface="Calibri"/>
                <a:cs typeface="Calibri"/>
              </a:rPr>
              <a:t> </a:t>
            </a:r>
            <a:r>
              <a:rPr sz="1600" spc="114" dirty="0">
                <a:solidFill>
                  <a:srgbClr val="7E7E7E"/>
                </a:solidFill>
                <a:latin typeface="Calibri"/>
                <a:cs typeface="Calibri"/>
              </a:rPr>
              <a:t>ασφαλείας</a:t>
            </a:r>
            <a:endParaRPr sz="1600">
              <a:latin typeface="Calibri"/>
              <a:cs typeface="Calibri"/>
            </a:endParaRPr>
          </a:p>
        </p:txBody>
      </p:sp>
      <p:sp>
        <p:nvSpPr>
          <p:cNvPr id="10" name="object 10"/>
          <p:cNvSpPr txBox="1"/>
          <p:nvPr/>
        </p:nvSpPr>
        <p:spPr>
          <a:xfrm>
            <a:off x="1630679" y="3606165"/>
            <a:ext cx="3744595" cy="552450"/>
          </a:xfrm>
          <a:prstGeom prst="rect">
            <a:avLst/>
          </a:prstGeom>
        </p:spPr>
        <p:txBody>
          <a:bodyPr vert="horz" wrap="square" lIns="0" tIns="12700" rIns="0" bIns="0" rtlCol="0">
            <a:spAutoFit/>
          </a:bodyPr>
          <a:lstStyle/>
          <a:p>
            <a:pPr marL="12700" marR="5080">
              <a:lnSpc>
                <a:spcPct val="115300"/>
              </a:lnSpc>
              <a:spcBef>
                <a:spcPts val="100"/>
              </a:spcBef>
            </a:pPr>
            <a:r>
              <a:rPr sz="1500" spc="105" dirty="0">
                <a:solidFill>
                  <a:srgbClr val="7E7E7E"/>
                </a:solidFill>
                <a:latin typeface="Calibri"/>
                <a:cs typeface="Calibri"/>
              </a:rPr>
              <a:t>Σχέση</a:t>
            </a:r>
            <a:r>
              <a:rPr sz="1500" spc="35" dirty="0">
                <a:solidFill>
                  <a:srgbClr val="7E7E7E"/>
                </a:solidFill>
                <a:latin typeface="Calibri"/>
                <a:cs typeface="Calibri"/>
              </a:rPr>
              <a:t> </a:t>
            </a:r>
            <a:r>
              <a:rPr sz="1500" spc="105" dirty="0">
                <a:solidFill>
                  <a:srgbClr val="7E7E7E"/>
                </a:solidFill>
                <a:latin typeface="Calibri"/>
                <a:cs typeface="Calibri"/>
              </a:rPr>
              <a:t>μεταξύ</a:t>
            </a:r>
            <a:r>
              <a:rPr sz="1500" spc="35" dirty="0">
                <a:solidFill>
                  <a:srgbClr val="7E7E7E"/>
                </a:solidFill>
                <a:latin typeface="Calibri"/>
                <a:cs typeface="Calibri"/>
              </a:rPr>
              <a:t> </a:t>
            </a:r>
            <a:r>
              <a:rPr sz="1500" spc="110" dirty="0">
                <a:solidFill>
                  <a:srgbClr val="7E7E7E"/>
                </a:solidFill>
                <a:latin typeface="Calibri"/>
                <a:cs typeface="Calibri"/>
              </a:rPr>
              <a:t>μηχανισμών</a:t>
            </a:r>
            <a:r>
              <a:rPr sz="1500" spc="40" dirty="0">
                <a:solidFill>
                  <a:srgbClr val="7E7E7E"/>
                </a:solidFill>
                <a:latin typeface="Calibri"/>
                <a:cs typeface="Calibri"/>
              </a:rPr>
              <a:t> </a:t>
            </a:r>
            <a:r>
              <a:rPr sz="1500" spc="110" dirty="0">
                <a:solidFill>
                  <a:srgbClr val="7E7E7E"/>
                </a:solidFill>
                <a:latin typeface="Calibri"/>
                <a:cs typeface="Calibri"/>
              </a:rPr>
              <a:t>ασφαλείας</a:t>
            </a:r>
            <a:r>
              <a:rPr sz="1500" spc="35" dirty="0">
                <a:solidFill>
                  <a:srgbClr val="7E7E7E"/>
                </a:solidFill>
                <a:latin typeface="Calibri"/>
                <a:cs typeface="Calibri"/>
              </a:rPr>
              <a:t> </a:t>
            </a:r>
            <a:r>
              <a:rPr sz="1500" spc="75" dirty="0">
                <a:solidFill>
                  <a:srgbClr val="7E7E7E"/>
                </a:solidFill>
                <a:latin typeface="Calibri"/>
                <a:cs typeface="Calibri"/>
              </a:rPr>
              <a:t>και </a:t>
            </a:r>
            <a:r>
              <a:rPr sz="1500" spc="-320" dirty="0">
                <a:solidFill>
                  <a:srgbClr val="7E7E7E"/>
                </a:solidFill>
                <a:latin typeface="Calibri"/>
                <a:cs typeface="Calibri"/>
              </a:rPr>
              <a:t> </a:t>
            </a:r>
            <a:r>
              <a:rPr sz="1500" spc="95" dirty="0">
                <a:solidFill>
                  <a:srgbClr val="7E7E7E"/>
                </a:solidFill>
                <a:latin typeface="Calibri"/>
                <a:cs typeface="Calibri"/>
              </a:rPr>
              <a:t>Υπηρεσίες</a:t>
            </a:r>
            <a:endParaRPr sz="1500">
              <a:latin typeface="Calibri"/>
              <a:cs typeface="Calibri"/>
            </a:endParaRPr>
          </a:p>
        </p:txBody>
      </p:sp>
      <p:sp>
        <p:nvSpPr>
          <p:cNvPr id="11" name="object 11"/>
          <p:cNvSpPr txBox="1"/>
          <p:nvPr/>
        </p:nvSpPr>
        <p:spPr>
          <a:xfrm>
            <a:off x="11230927" y="5896609"/>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solidFill>
                  <a:srgbClr val="FFFFFF"/>
                </a:solidFill>
                <a:latin typeface="Calibri"/>
                <a:cs typeface="Calibri"/>
              </a:rPr>
              <a:t>4</a:t>
            </a:r>
            <a:endParaRPr sz="850">
              <a:latin typeface="Calibri"/>
              <a:cs typeface="Calibri"/>
            </a:endParaRPr>
          </a:p>
        </p:txBody>
      </p:sp>
      <p:sp>
        <p:nvSpPr>
          <p:cNvPr id="12" name="object 12"/>
          <p:cNvSpPr txBox="1"/>
          <p:nvPr/>
        </p:nvSpPr>
        <p:spPr>
          <a:xfrm>
            <a:off x="917575" y="3768090"/>
            <a:ext cx="451484" cy="375920"/>
          </a:xfrm>
          <a:prstGeom prst="rect">
            <a:avLst/>
          </a:prstGeom>
        </p:spPr>
        <p:txBody>
          <a:bodyPr vert="horz" wrap="square" lIns="0" tIns="12700" rIns="0" bIns="0" rtlCol="0">
            <a:spAutoFit/>
          </a:bodyPr>
          <a:lstStyle/>
          <a:p>
            <a:pPr marL="12700">
              <a:lnSpc>
                <a:spcPct val="100000"/>
              </a:lnSpc>
              <a:spcBef>
                <a:spcPts val="100"/>
              </a:spcBef>
            </a:pPr>
            <a:r>
              <a:rPr sz="2300" spc="150" dirty="0">
                <a:solidFill>
                  <a:srgbClr val="D6791A"/>
                </a:solidFill>
                <a:latin typeface="Calibri"/>
                <a:cs typeface="Calibri"/>
              </a:rPr>
              <a:t>o</a:t>
            </a:r>
            <a:r>
              <a:rPr sz="2300" spc="145" dirty="0">
                <a:solidFill>
                  <a:srgbClr val="D6791A"/>
                </a:solidFill>
                <a:latin typeface="Calibri"/>
                <a:cs typeface="Calibri"/>
              </a:rPr>
              <a:t>4</a:t>
            </a:r>
            <a:r>
              <a:rPr sz="2300" spc="85" dirty="0">
                <a:solidFill>
                  <a:srgbClr val="D6791A"/>
                </a:solidFill>
                <a:latin typeface="Calibri"/>
                <a:cs typeface="Calibri"/>
              </a:rPr>
              <a:t>.</a:t>
            </a:r>
            <a:endParaRPr sz="2300">
              <a:latin typeface="Calibri"/>
              <a:cs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0"/>
              <a:ext cx="5841364" cy="6858000"/>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5924550" y="2902902"/>
            <a:ext cx="2099310" cy="459740"/>
          </a:xfrm>
          <a:prstGeom prst="rect">
            <a:avLst/>
          </a:prstGeom>
        </p:spPr>
        <p:txBody>
          <a:bodyPr vert="horz" wrap="square" lIns="0" tIns="12700" rIns="0" bIns="0" rtlCol="0">
            <a:spAutoFit/>
          </a:bodyPr>
          <a:lstStyle/>
          <a:p>
            <a:pPr marL="12700">
              <a:lnSpc>
                <a:spcPct val="100000"/>
              </a:lnSpc>
              <a:spcBef>
                <a:spcPts val="100"/>
              </a:spcBef>
            </a:pPr>
            <a:r>
              <a:rPr sz="2850" spc="235" dirty="0"/>
              <a:t>Ε</a:t>
            </a:r>
            <a:r>
              <a:rPr sz="2850" spc="204" dirty="0"/>
              <a:t>π</a:t>
            </a:r>
            <a:r>
              <a:rPr sz="2850" spc="135" dirty="0"/>
              <a:t>ι</a:t>
            </a:r>
            <a:r>
              <a:rPr sz="2850" spc="215" dirty="0"/>
              <a:t>σ</a:t>
            </a:r>
            <a:r>
              <a:rPr sz="2850" spc="204" dirty="0"/>
              <a:t>κόπ</a:t>
            </a:r>
            <a:r>
              <a:rPr sz="2850" spc="210" dirty="0"/>
              <a:t>η</a:t>
            </a:r>
            <a:r>
              <a:rPr sz="2850" spc="215" dirty="0"/>
              <a:t>σ</a:t>
            </a:r>
            <a:r>
              <a:rPr sz="2850" spc="150" dirty="0"/>
              <a:t>η</a:t>
            </a:r>
            <a:endParaRPr sz="2850"/>
          </a:p>
        </p:txBody>
      </p:sp>
      <p:pic>
        <p:nvPicPr>
          <p:cNvPr id="9" name="object 9"/>
          <p:cNvPicPr/>
          <p:nvPr/>
        </p:nvPicPr>
        <p:blipFill>
          <a:blip r:embed="rId3" cstate="print"/>
          <a:stretch>
            <a:fillRect/>
          </a:stretch>
        </p:blipFill>
        <p:spPr>
          <a:xfrm>
            <a:off x="7549832" y="6019800"/>
            <a:ext cx="3246120" cy="602297"/>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628332"/>
            <a:ext cx="11205210" cy="1292225"/>
          </a:xfrm>
          <a:prstGeom prst="rect">
            <a:avLst/>
          </a:prstGeom>
        </p:spPr>
        <p:txBody>
          <a:bodyPr vert="horz" wrap="square" lIns="0" tIns="41275" rIns="0" bIns="0" rtlCol="0">
            <a:spAutoFit/>
          </a:bodyPr>
          <a:lstStyle/>
          <a:p>
            <a:pPr marL="12700" marR="5080">
              <a:lnSpc>
                <a:spcPts val="3279"/>
              </a:lnSpc>
              <a:spcBef>
                <a:spcPts val="325"/>
              </a:spcBef>
            </a:pPr>
            <a:r>
              <a:rPr sz="2850" spc="190" dirty="0">
                <a:solidFill>
                  <a:srgbClr val="000000"/>
                </a:solidFill>
              </a:rPr>
              <a:t>Αρχιτεκτονική</a:t>
            </a:r>
            <a:r>
              <a:rPr sz="2850" spc="204" dirty="0">
                <a:solidFill>
                  <a:srgbClr val="000000"/>
                </a:solidFill>
              </a:rPr>
              <a:t> </a:t>
            </a:r>
            <a:r>
              <a:rPr sz="2850" spc="195" dirty="0">
                <a:solidFill>
                  <a:srgbClr val="000000"/>
                </a:solidFill>
              </a:rPr>
              <a:t>ασφάλειας</a:t>
            </a:r>
            <a:r>
              <a:rPr sz="2850" spc="200" dirty="0">
                <a:solidFill>
                  <a:srgbClr val="000000"/>
                </a:solidFill>
              </a:rPr>
              <a:t> </a:t>
            </a:r>
            <a:r>
              <a:rPr sz="2850" spc="185" dirty="0">
                <a:solidFill>
                  <a:srgbClr val="000000"/>
                </a:solidFill>
              </a:rPr>
              <a:t>OSI</a:t>
            </a:r>
            <a:r>
              <a:rPr sz="2850" spc="180" dirty="0">
                <a:solidFill>
                  <a:srgbClr val="000000"/>
                </a:solidFill>
              </a:rPr>
              <a:t> </a:t>
            </a:r>
            <a:r>
              <a:rPr sz="2850" spc="185" dirty="0">
                <a:solidFill>
                  <a:srgbClr val="000000"/>
                </a:solidFill>
              </a:rPr>
              <a:t>(Open </a:t>
            </a:r>
            <a:r>
              <a:rPr sz="2850" spc="180" dirty="0">
                <a:solidFill>
                  <a:srgbClr val="000000"/>
                </a:solidFill>
              </a:rPr>
              <a:t>Systems</a:t>
            </a:r>
            <a:r>
              <a:rPr sz="2850" spc="185" dirty="0">
                <a:solidFill>
                  <a:srgbClr val="000000"/>
                </a:solidFill>
              </a:rPr>
              <a:t> </a:t>
            </a:r>
            <a:r>
              <a:rPr sz="2850" spc="165" dirty="0">
                <a:solidFill>
                  <a:srgbClr val="000000"/>
                </a:solidFill>
              </a:rPr>
              <a:t>Interconnection </a:t>
            </a:r>
            <a:r>
              <a:rPr sz="2850" spc="170" dirty="0">
                <a:solidFill>
                  <a:srgbClr val="000000"/>
                </a:solidFill>
              </a:rPr>
              <a:t> </a:t>
            </a:r>
            <a:r>
              <a:rPr sz="2850" spc="190" dirty="0">
                <a:solidFill>
                  <a:srgbClr val="000000"/>
                </a:solidFill>
              </a:rPr>
              <a:t>Model</a:t>
            </a:r>
            <a:r>
              <a:rPr sz="2850" spc="180" dirty="0">
                <a:solidFill>
                  <a:srgbClr val="000000"/>
                </a:solidFill>
              </a:rPr>
              <a:t> </a:t>
            </a:r>
            <a:r>
              <a:rPr sz="2850" spc="95" dirty="0">
                <a:solidFill>
                  <a:srgbClr val="000000"/>
                </a:solidFill>
              </a:rPr>
              <a:t>-</a:t>
            </a:r>
            <a:r>
              <a:rPr sz="2850" spc="180" dirty="0">
                <a:solidFill>
                  <a:srgbClr val="000000"/>
                </a:solidFill>
              </a:rPr>
              <a:t> θεωρητικό</a:t>
            </a:r>
            <a:r>
              <a:rPr sz="2850" spc="185" dirty="0">
                <a:solidFill>
                  <a:srgbClr val="000000"/>
                </a:solidFill>
              </a:rPr>
              <a:t> </a:t>
            </a:r>
            <a:r>
              <a:rPr sz="2850" spc="175" dirty="0">
                <a:solidFill>
                  <a:srgbClr val="000000"/>
                </a:solidFill>
              </a:rPr>
              <a:t>μοντέλο</a:t>
            </a:r>
            <a:r>
              <a:rPr sz="2850" spc="180" dirty="0">
                <a:solidFill>
                  <a:srgbClr val="000000"/>
                </a:solidFill>
              </a:rPr>
              <a:t> δικτύωσης</a:t>
            </a:r>
            <a:r>
              <a:rPr sz="2850" spc="175" dirty="0">
                <a:solidFill>
                  <a:srgbClr val="000000"/>
                </a:solidFill>
              </a:rPr>
              <a:t> </a:t>
            </a:r>
            <a:r>
              <a:rPr sz="2850" spc="145" dirty="0">
                <a:solidFill>
                  <a:srgbClr val="000000"/>
                </a:solidFill>
              </a:rPr>
              <a:t>7</a:t>
            </a:r>
            <a:r>
              <a:rPr sz="2850" spc="185" dirty="0">
                <a:solidFill>
                  <a:srgbClr val="000000"/>
                </a:solidFill>
              </a:rPr>
              <a:t> </a:t>
            </a:r>
            <a:r>
              <a:rPr sz="2850" spc="175" dirty="0">
                <a:solidFill>
                  <a:srgbClr val="000000"/>
                </a:solidFill>
              </a:rPr>
              <a:t>επιπέδων</a:t>
            </a:r>
            <a:r>
              <a:rPr sz="2850" spc="185" dirty="0">
                <a:solidFill>
                  <a:srgbClr val="000000"/>
                </a:solidFill>
              </a:rPr>
              <a:t> </a:t>
            </a:r>
            <a:r>
              <a:rPr sz="2850" spc="150" dirty="0">
                <a:solidFill>
                  <a:srgbClr val="000000"/>
                </a:solidFill>
              </a:rPr>
              <a:t>για</a:t>
            </a:r>
            <a:r>
              <a:rPr sz="2850" spc="185" dirty="0">
                <a:solidFill>
                  <a:srgbClr val="000000"/>
                </a:solidFill>
              </a:rPr>
              <a:t> </a:t>
            </a:r>
            <a:r>
              <a:rPr sz="2850" spc="170" dirty="0">
                <a:solidFill>
                  <a:srgbClr val="000000"/>
                </a:solidFill>
              </a:rPr>
              <a:t>επικοινωνία </a:t>
            </a:r>
            <a:r>
              <a:rPr sz="2850" spc="-695" dirty="0">
                <a:solidFill>
                  <a:srgbClr val="000000"/>
                </a:solidFill>
              </a:rPr>
              <a:t> </a:t>
            </a:r>
            <a:r>
              <a:rPr sz="2850" spc="180" dirty="0">
                <a:solidFill>
                  <a:srgbClr val="000000"/>
                </a:solidFill>
              </a:rPr>
              <a:t>υπολογιστών)</a:t>
            </a:r>
            <a:endParaRPr sz="2850"/>
          </a:p>
        </p:txBody>
      </p:sp>
      <p:sp>
        <p:nvSpPr>
          <p:cNvPr id="9" name="object 9"/>
          <p:cNvSpPr txBox="1"/>
          <p:nvPr/>
        </p:nvSpPr>
        <p:spPr>
          <a:xfrm>
            <a:off x="1145539" y="2084704"/>
            <a:ext cx="6709409" cy="3579495"/>
          </a:xfrm>
          <a:prstGeom prst="rect">
            <a:avLst/>
          </a:prstGeom>
        </p:spPr>
        <p:txBody>
          <a:bodyPr vert="horz" wrap="square" lIns="0" tIns="12700" rIns="0" bIns="0" rtlCol="0">
            <a:spAutoFit/>
          </a:bodyPr>
          <a:lstStyle/>
          <a:p>
            <a:pPr marL="12700" marR="570230" algn="just">
              <a:lnSpc>
                <a:spcPct val="100000"/>
              </a:lnSpc>
              <a:spcBef>
                <a:spcPts val="100"/>
              </a:spcBef>
            </a:pPr>
            <a:r>
              <a:rPr sz="1250" spc="114" dirty="0">
                <a:latin typeface="Calibri"/>
                <a:cs typeface="Calibri"/>
              </a:rPr>
              <a:t>Η</a:t>
            </a:r>
            <a:r>
              <a:rPr sz="1250" spc="120" dirty="0">
                <a:latin typeface="Calibri"/>
                <a:cs typeface="Calibri"/>
              </a:rPr>
              <a:t> </a:t>
            </a:r>
            <a:r>
              <a:rPr sz="1250" spc="80" dirty="0">
                <a:latin typeface="Calibri"/>
                <a:cs typeface="Calibri"/>
              </a:rPr>
              <a:t>αρχιτεκτονική</a:t>
            </a:r>
            <a:r>
              <a:rPr sz="1250" spc="445" dirty="0">
                <a:latin typeface="Calibri"/>
                <a:cs typeface="Calibri"/>
              </a:rPr>
              <a:t> </a:t>
            </a:r>
            <a:r>
              <a:rPr sz="1250" spc="90" dirty="0">
                <a:latin typeface="Calibri"/>
                <a:cs typeface="Calibri"/>
              </a:rPr>
              <a:t>ασφάλειας</a:t>
            </a:r>
            <a:r>
              <a:rPr sz="1250" spc="95" dirty="0">
                <a:latin typeface="Calibri"/>
                <a:cs typeface="Calibri"/>
              </a:rPr>
              <a:t> </a:t>
            </a:r>
            <a:r>
              <a:rPr sz="1250" spc="85" dirty="0">
                <a:latin typeface="Calibri"/>
                <a:cs typeface="Calibri"/>
              </a:rPr>
              <a:t>OSI</a:t>
            </a:r>
            <a:r>
              <a:rPr sz="1250" spc="90" dirty="0">
                <a:latin typeface="Calibri"/>
                <a:cs typeface="Calibri"/>
              </a:rPr>
              <a:t> (Open</a:t>
            </a:r>
            <a:r>
              <a:rPr sz="1250" spc="95" dirty="0">
                <a:latin typeface="Calibri"/>
                <a:cs typeface="Calibri"/>
              </a:rPr>
              <a:t> </a:t>
            </a:r>
            <a:r>
              <a:rPr sz="1250" spc="85" dirty="0">
                <a:latin typeface="Calibri"/>
                <a:cs typeface="Calibri"/>
              </a:rPr>
              <a:t>Systems</a:t>
            </a:r>
            <a:r>
              <a:rPr sz="1250" spc="90" dirty="0">
                <a:latin typeface="Calibri"/>
                <a:cs typeface="Calibri"/>
              </a:rPr>
              <a:t> </a:t>
            </a:r>
            <a:r>
              <a:rPr sz="1250" spc="80" dirty="0">
                <a:latin typeface="Calibri"/>
                <a:cs typeface="Calibri"/>
              </a:rPr>
              <a:t>Interconnection</a:t>
            </a:r>
            <a:r>
              <a:rPr sz="1250" spc="445" dirty="0">
                <a:latin typeface="Calibri"/>
                <a:cs typeface="Calibri"/>
              </a:rPr>
              <a:t> </a:t>
            </a:r>
            <a:r>
              <a:rPr sz="1250" spc="95" dirty="0">
                <a:latin typeface="Calibri"/>
                <a:cs typeface="Calibri"/>
              </a:rPr>
              <a:t>Model</a:t>
            </a:r>
            <a:r>
              <a:rPr sz="1250" spc="100" dirty="0">
                <a:latin typeface="Calibri"/>
                <a:cs typeface="Calibri"/>
              </a:rPr>
              <a:t> </a:t>
            </a:r>
            <a:r>
              <a:rPr sz="1250" spc="55" dirty="0">
                <a:latin typeface="Calibri"/>
                <a:cs typeface="Calibri"/>
              </a:rPr>
              <a:t>- </a:t>
            </a:r>
            <a:r>
              <a:rPr sz="1250" spc="60" dirty="0">
                <a:latin typeface="Calibri"/>
                <a:cs typeface="Calibri"/>
              </a:rPr>
              <a:t> </a:t>
            </a:r>
            <a:r>
              <a:rPr sz="1250" spc="85" dirty="0">
                <a:latin typeface="Calibri"/>
                <a:cs typeface="Calibri"/>
              </a:rPr>
              <a:t>θεωρητικό</a:t>
            </a:r>
            <a:r>
              <a:rPr sz="1250" spc="90" dirty="0">
                <a:latin typeface="Calibri"/>
                <a:cs typeface="Calibri"/>
              </a:rPr>
              <a:t> </a:t>
            </a:r>
            <a:r>
              <a:rPr sz="1250" spc="85" dirty="0">
                <a:latin typeface="Calibri"/>
                <a:cs typeface="Calibri"/>
              </a:rPr>
              <a:t>μοντέλο</a:t>
            </a:r>
            <a:r>
              <a:rPr sz="1250" spc="90" dirty="0">
                <a:latin typeface="Calibri"/>
                <a:cs typeface="Calibri"/>
              </a:rPr>
              <a:t> </a:t>
            </a:r>
            <a:r>
              <a:rPr sz="1250" spc="85" dirty="0">
                <a:latin typeface="Calibri"/>
                <a:cs typeface="Calibri"/>
              </a:rPr>
              <a:t>δικτύωσης</a:t>
            </a:r>
            <a:r>
              <a:rPr sz="1250" spc="90" dirty="0">
                <a:latin typeface="Calibri"/>
                <a:cs typeface="Calibri"/>
              </a:rPr>
              <a:t> </a:t>
            </a:r>
            <a:r>
              <a:rPr sz="1250" spc="95" dirty="0">
                <a:latin typeface="Calibri"/>
                <a:cs typeface="Calibri"/>
              </a:rPr>
              <a:t>7</a:t>
            </a:r>
            <a:r>
              <a:rPr sz="1250" spc="100" dirty="0">
                <a:latin typeface="Calibri"/>
                <a:cs typeface="Calibri"/>
              </a:rPr>
              <a:t> </a:t>
            </a:r>
            <a:r>
              <a:rPr sz="1250" spc="90" dirty="0">
                <a:latin typeface="Calibri"/>
                <a:cs typeface="Calibri"/>
              </a:rPr>
              <a:t>επιπέδων</a:t>
            </a:r>
            <a:r>
              <a:rPr sz="1250" spc="95" dirty="0">
                <a:latin typeface="Calibri"/>
                <a:cs typeface="Calibri"/>
              </a:rPr>
              <a:t> </a:t>
            </a:r>
            <a:r>
              <a:rPr sz="1250" spc="75" dirty="0">
                <a:latin typeface="Calibri"/>
                <a:cs typeface="Calibri"/>
              </a:rPr>
              <a:t>για</a:t>
            </a:r>
            <a:r>
              <a:rPr sz="1250" spc="80" dirty="0">
                <a:latin typeface="Calibri"/>
                <a:cs typeface="Calibri"/>
              </a:rPr>
              <a:t> επικοινωνία  </a:t>
            </a:r>
            <a:r>
              <a:rPr sz="1250" spc="85" dirty="0">
                <a:latin typeface="Calibri"/>
                <a:cs typeface="Calibri"/>
              </a:rPr>
              <a:t>υπολογιστών) </a:t>
            </a:r>
            <a:r>
              <a:rPr sz="1250" spc="90" dirty="0">
                <a:latin typeface="Calibri"/>
                <a:cs typeface="Calibri"/>
              </a:rPr>
              <a:t> </a:t>
            </a:r>
            <a:r>
              <a:rPr sz="1250" spc="80" dirty="0">
                <a:latin typeface="Calibri"/>
                <a:cs typeface="Calibri"/>
              </a:rPr>
              <a:t>παρέχει</a:t>
            </a:r>
            <a:r>
              <a:rPr sz="1250" spc="85" dirty="0">
                <a:latin typeface="Calibri"/>
                <a:cs typeface="Calibri"/>
              </a:rPr>
              <a:t> </a:t>
            </a:r>
            <a:r>
              <a:rPr sz="1250" spc="90" dirty="0">
                <a:latin typeface="Calibri"/>
                <a:cs typeface="Calibri"/>
              </a:rPr>
              <a:t>ένα</a:t>
            </a:r>
            <a:r>
              <a:rPr sz="1250" spc="95" dirty="0">
                <a:latin typeface="Calibri"/>
                <a:cs typeface="Calibri"/>
              </a:rPr>
              <a:t> </a:t>
            </a:r>
            <a:r>
              <a:rPr sz="1250" spc="90" dirty="0">
                <a:latin typeface="Calibri"/>
                <a:cs typeface="Calibri"/>
              </a:rPr>
              <a:t>δομημένο</a:t>
            </a:r>
            <a:r>
              <a:rPr sz="1250" spc="95" dirty="0">
                <a:latin typeface="Calibri"/>
                <a:cs typeface="Calibri"/>
              </a:rPr>
              <a:t> </a:t>
            </a:r>
            <a:r>
              <a:rPr sz="1250" spc="80" dirty="0">
                <a:latin typeface="Calibri"/>
                <a:cs typeface="Calibri"/>
              </a:rPr>
              <a:t>πλαίσιο</a:t>
            </a:r>
            <a:r>
              <a:rPr sz="1250" spc="85" dirty="0">
                <a:latin typeface="Calibri"/>
                <a:cs typeface="Calibri"/>
              </a:rPr>
              <a:t> </a:t>
            </a:r>
            <a:r>
              <a:rPr sz="1250" spc="75" dirty="0">
                <a:latin typeface="Calibri"/>
                <a:cs typeface="Calibri"/>
              </a:rPr>
              <a:t>για</a:t>
            </a:r>
            <a:r>
              <a:rPr sz="1250" spc="80" dirty="0">
                <a:latin typeface="Calibri"/>
                <a:cs typeface="Calibri"/>
              </a:rPr>
              <a:t> </a:t>
            </a:r>
            <a:r>
              <a:rPr sz="1250" spc="85" dirty="0">
                <a:latin typeface="Calibri"/>
                <a:cs typeface="Calibri"/>
              </a:rPr>
              <a:t>τη</a:t>
            </a:r>
            <a:r>
              <a:rPr sz="1250" spc="90" dirty="0">
                <a:latin typeface="Calibri"/>
                <a:cs typeface="Calibri"/>
              </a:rPr>
              <a:t> </a:t>
            </a:r>
            <a:r>
              <a:rPr sz="1250" spc="85" dirty="0">
                <a:latin typeface="Calibri"/>
                <a:cs typeface="Calibri"/>
              </a:rPr>
              <a:t>διευθυνσιοδότηση</a:t>
            </a:r>
            <a:r>
              <a:rPr sz="1250" spc="90" dirty="0">
                <a:latin typeface="Calibri"/>
                <a:cs typeface="Calibri"/>
              </a:rPr>
              <a:t> </a:t>
            </a:r>
            <a:r>
              <a:rPr sz="1250" spc="95" dirty="0">
                <a:latin typeface="Calibri"/>
                <a:cs typeface="Calibri"/>
              </a:rPr>
              <a:t>των</a:t>
            </a:r>
            <a:r>
              <a:rPr sz="1250" spc="100" dirty="0">
                <a:latin typeface="Calibri"/>
                <a:cs typeface="Calibri"/>
              </a:rPr>
              <a:t> </a:t>
            </a:r>
            <a:r>
              <a:rPr sz="1250" spc="95" dirty="0">
                <a:latin typeface="Calibri"/>
                <a:cs typeface="Calibri"/>
              </a:rPr>
              <a:t>προβλημάτων </a:t>
            </a:r>
            <a:r>
              <a:rPr sz="1250" spc="100" dirty="0">
                <a:latin typeface="Calibri"/>
                <a:cs typeface="Calibri"/>
              </a:rPr>
              <a:t> </a:t>
            </a:r>
            <a:r>
              <a:rPr sz="1250" spc="85" dirty="0">
                <a:latin typeface="Calibri"/>
                <a:cs typeface="Calibri"/>
              </a:rPr>
              <a:t>ασφάλειας.</a:t>
            </a:r>
            <a:endParaRPr sz="1250">
              <a:latin typeface="Calibri"/>
              <a:cs typeface="Calibri"/>
            </a:endParaRPr>
          </a:p>
          <a:p>
            <a:pPr marL="304800" marR="567690" indent="-182880" algn="just">
              <a:lnSpc>
                <a:spcPct val="100000"/>
              </a:lnSpc>
              <a:spcBef>
                <a:spcPts val="720"/>
              </a:spcBef>
              <a:buSzPct val="128000"/>
              <a:buFont typeface="Calibri"/>
              <a:buChar char="◦"/>
              <a:tabLst>
                <a:tab pos="304800" algn="l"/>
              </a:tabLst>
            </a:pPr>
            <a:r>
              <a:rPr sz="1250" b="1" spc="85" dirty="0">
                <a:latin typeface="Calibri"/>
                <a:cs typeface="Calibri"/>
              </a:rPr>
              <a:t>Οι </a:t>
            </a:r>
            <a:r>
              <a:rPr sz="1250" b="1" spc="80" dirty="0">
                <a:latin typeface="Calibri"/>
                <a:cs typeface="Calibri"/>
              </a:rPr>
              <a:t>επιθέσεις </a:t>
            </a:r>
            <a:r>
              <a:rPr sz="1250" b="1" spc="95" dirty="0">
                <a:latin typeface="Calibri"/>
                <a:cs typeface="Calibri"/>
              </a:rPr>
              <a:t>ασφαλείας </a:t>
            </a:r>
            <a:r>
              <a:rPr sz="1250" spc="85" dirty="0">
                <a:latin typeface="Calibri"/>
                <a:cs typeface="Calibri"/>
              </a:rPr>
              <a:t>κατηγοριοποιούνται </a:t>
            </a:r>
            <a:r>
              <a:rPr sz="1250" spc="90" dirty="0">
                <a:latin typeface="Calibri"/>
                <a:cs typeface="Calibri"/>
              </a:rPr>
              <a:t>σε </a:t>
            </a:r>
            <a:r>
              <a:rPr sz="1250" b="1" spc="85" dirty="0">
                <a:latin typeface="Calibri"/>
                <a:cs typeface="Calibri"/>
              </a:rPr>
              <a:t>παθητικές </a:t>
            </a:r>
            <a:r>
              <a:rPr sz="1250" b="1" spc="75" dirty="0">
                <a:latin typeface="Calibri"/>
                <a:cs typeface="Calibri"/>
              </a:rPr>
              <a:t>επιθέσεις, </a:t>
            </a:r>
            <a:r>
              <a:rPr sz="1250" spc="100" dirty="0">
                <a:latin typeface="Calibri"/>
                <a:cs typeface="Calibri"/>
              </a:rPr>
              <a:t>που </a:t>
            </a:r>
            <a:r>
              <a:rPr sz="1250" spc="105" dirty="0">
                <a:latin typeface="Calibri"/>
                <a:cs typeface="Calibri"/>
              </a:rPr>
              <a:t> </a:t>
            </a:r>
            <a:r>
              <a:rPr sz="1250" spc="90" dirty="0">
                <a:latin typeface="Calibri"/>
                <a:cs typeface="Calibri"/>
              </a:rPr>
              <a:t>περιλαμβάνουν </a:t>
            </a:r>
            <a:r>
              <a:rPr sz="1250" b="1" spc="85" dirty="0">
                <a:latin typeface="Calibri"/>
                <a:cs typeface="Calibri"/>
              </a:rPr>
              <a:t>ανεξουσιοδότητη </a:t>
            </a:r>
            <a:r>
              <a:rPr sz="1250" b="1" spc="100" dirty="0">
                <a:latin typeface="Calibri"/>
                <a:cs typeface="Calibri"/>
              </a:rPr>
              <a:t>πρόσβαση ή παρακολούθηση </a:t>
            </a:r>
            <a:r>
              <a:rPr sz="1250" spc="90" dirty="0">
                <a:latin typeface="Calibri"/>
                <a:cs typeface="Calibri"/>
              </a:rPr>
              <a:t>δεδομένων, </a:t>
            </a:r>
            <a:r>
              <a:rPr sz="1250" spc="-270" dirty="0">
                <a:latin typeface="Calibri"/>
                <a:cs typeface="Calibri"/>
              </a:rPr>
              <a:t> </a:t>
            </a:r>
            <a:r>
              <a:rPr sz="1250" spc="80" dirty="0">
                <a:latin typeface="Calibri"/>
                <a:cs typeface="Calibri"/>
              </a:rPr>
              <a:t>και</a:t>
            </a:r>
            <a:r>
              <a:rPr sz="1250" spc="85" dirty="0">
                <a:latin typeface="Calibri"/>
                <a:cs typeface="Calibri"/>
              </a:rPr>
              <a:t> </a:t>
            </a:r>
            <a:r>
              <a:rPr sz="1250" spc="90" dirty="0">
                <a:latin typeface="Calibri"/>
                <a:cs typeface="Calibri"/>
              </a:rPr>
              <a:t>σε</a:t>
            </a:r>
            <a:r>
              <a:rPr sz="1250" spc="95" dirty="0">
                <a:latin typeface="Calibri"/>
                <a:cs typeface="Calibri"/>
              </a:rPr>
              <a:t> </a:t>
            </a:r>
            <a:r>
              <a:rPr sz="1250" spc="80" dirty="0">
                <a:latin typeface="Calibri"/>
                <a:cs typeface="Calibri"/>
              </a:rPr>
              <a:t>ενεργητικές</a:t>
            </a:r>
            <a:r>
              <a:rPr sz="1250" spc="85" dirty="0">
                <a:latin typeface="Calibri"/>
                <a:cs typeface="Calibri"/>
              </a:rPr>
              <a:t> </a:t>
            </a:r>
            <a:r>
              <a:rPr sz="1250" b="1" spc="75" dirty="0">
                <a:latin typeface="Calibri"/>
                <a:cs typeface="Calibri"/>
              </a:rPr>
              <a:t>επιθέσεις,</a:t>
            </a:r>
            <a:r>
              <a:rPr sz="1250" b="1" spc="80" dirty="0">
                <a:latin typeface="Calibri"/>
                <a:cs typeface="Calibri"/>
              </a:rPr>
              <a:t> </a:t>
            </a:r>
            <a:r>
              <a:rPr sz="1250" spc="100" dirty="0">
                <a:latin typeface="Calibri"/>
                <a:cs typeface="Calibri"/>
              </a:rPr>
              <a:t>που</a:t>
            </a:r>
            <a:r>
              <a:rPr sz="1250" spc="105" dirty="0">
                <a:latin typeface="Calibri"/>
                <a:cs typeface="Calibri"/>
              </a:rPr>
              <a:t> </a:t>
            </a:r>
            <a:r>
              <a:rPr sz="1250" spc="90" dirty="0">
                <a:latin typeface="Calibri"/>
                <a:cs typeface="Calibri"/>
              </a:rPr>
              <a:t>περιλαμβάνουν</a:t>
            </a:r>
            <a:r>
              <a:rPr sz="1250" spc="95" dirty="0">
                <a:latin typeface="Calibri"/>
                <a:cs typeface="Calibri"/>
              </a:rPr>
              <a:t> </a:t>
            </a:r>
            <a:r>
              <a:rPr sz="1250" b="1" spc="95" dirty="0">
                <a:latin typeface="Calibri"/>
                <a:cs typeface="Calibri"/>
              </a:rPr>
              <a:t>αλλοίωση</a:t>
            </a:r>
            <a:r>
              <a:rPr sz="1250" b="1" spc="100" dirty="0">
                <a:latin typeface="Calibri"/>
                <a:cs typeface="Calibri"/>
              </a:rPr>
              <a:t> </a:t>
            </a:r>
            <a:r>
              <a:rPr sz="1250" spc="90" dirty="0">
                <a:latin typeface="Calibri"/>
                <a:cs typeface="Calibri"/>
              </a:rPr>
              <a:t>δεδομένων </a:t>
            </a:r>
            <a:r>
              <a:rPr sz="1250" spc="-270" dirty="0">
                <a:latin typeface="Calibri"/>
                <a:cs typeface="Calibri"/>
              </a:rPr>
              <a:t> </a:t>
            </a:r>
            <a:r>
              <a:rPr sz="1250" b="1" spc="95" dirty="0">
                <a:latin typeface="Calibri"/>
                <a:cs typeface="Calibri"/>
              </a:rPr>
              <a:t>άρνηση</a:t>
            </a:r>
            <a:r>
              <a:rPr sz="1250" b="1" spc="30" dirty="0">
                <a:latin typeface="Calibri"/>
                <a:cs typeface="Calibri"/>
              </a:rPr>
              <a:t> </a:t>
            </a:r>
            <a:r>
              <a:rPr sz="1250" b="1" spc="95" dirty="0">
                <a:latin typeface="Calibri"/>
                <a:cs typeface="Calibri"/>
              </a:rPr>
              <a:t>παροχής</a:t>
            </a:r>
            <a:r>
              <a:rPr sz="1250" b="1" spc="35" dirty="0">
                <a:latin typeface="Calibri"/>
                <a:cs typeface="Calibri"/>
              </a:rPr>
              <a:t> </a:t>
            </a:r>
            <a:r>
              <a:rPr sz="1250" b="1" spc="90" dirty="0">
                <a:latin typeface="Calibri"/>
                <a:cs typeface="Calibri"/>
              </a:rPr>
              <a:t>υπηρεσιών.</a:t>
            </a:r>
            <a:endParaRPr sz="1250">
              <a:latin typeface="Calibri"/>
              <a:cs typeface="Calibri"/>
            </a:endParaRPr>
          </a:p>
          <a:p>
            <a:pPr marL="304165" indent="-182880">
              <a:lnSpc>
                <a:spcPct val="100000"/>
              </a:lnSpc>
              <a:spcBef>
                <a:spcPts val="944"/>
              </a:spcBef>
              <a:buSzPct val="128000"/>
              <a:buFont typeface="Calibri"/>
              <a:buChar char="◦"/>
              <a:tabLst>
                <a:tab pos="304165" algn="l"/>
              </a:tabLst>
            </a:pPr>
            <a:r>
              <a:rPr sz="1250" b="1" spc="85" dirty="0">
                <a:latin typeface="Calibri"/>
                <a:cs typeface="Calibri"/>
              </a:rPr>
              <a:t>Οι</a:t>
            </a:r>
            <a:r>
              <a:rPr sz="1250" b="1" spc="40" dirty="0">
                <a:latin typeface="Calibri"/>
                <a:cs typeface="Calibri"/>
              </a:rPr>
              <a:t> </a:t>
            </a:r>
            <a:r>
              <a:rPr sz="1250" b="1" spc="85" dirty="0">
                <a:latin typeface="Calibri"/>
                <a:cs typeface="Calibri"/>
              </a:rPr>
              <a:t>μηχανισμοί</a:t>
            </a:r>
            <a:r>
              <a:rPr sz="1250" b="1" spc="40" dirty="0">
                <a:latin typeface="Calibri"/>
                <a:cs typeface="Calibri"/>
              </a:rPr>
              <a:t> </a:t>
            </a:r>
            <a:r>
              <a:rPr sz="1250" b="1" spc="95" dirty="0">
                <a:latin typeface="Calibri"/>
                <a:cs typeface="Calibri"/>
              </a:rPr>
              <a:t>ασφαλείας</a:t>
            </a:r>
            <a:r>
              <a:rPr sz="1250" b="1" spc="45" dirty="0">
                <a:latin typeface="Calibri"/>
                <a:cs typeface="Calibri"/>
              </a:rPr>
              <a:t> </a:t>
            </a:r>
            <a:r>
              <a:rPr sz="1250" spc="70" dirty="0">
                <a:latin typeface="Calibri"/>
                <a:cs typeface="Calibri"/>
              </a:rPr>
              <a:t>είναι</a:t>
            </a:r>
            <a:r>
              <a:rPr sz="1250" spc="40" dirty="0">
                <a:latin typeface="Calibri"/>
                <a:cs typeface="Calibri"/>
              </a:rPr>
              <a:t> </a:t>
            </a:r>
            <a:r>
              <a:rPr sz="1250" b="1" spc="85" dirty="0">
                <a:latin typeface="Calibri"/>
                <a:cs typeface="Calibri"/>
              </a:rPr>
              <a:t>εργαλεία</a:t>
            </a:r>
            <a:r>
              <a:rPr sz="1250" b="1" spc="40" dirty="0">
                <a:latin typeface="Calibri"/>
                <a:cs typeface="Calibri"/>
              </a:rPr>
              <a:t> </a:t>
            </a:r>
            <a:r>
              <a:rPr sz="1250" spc="100" dirty="0">
                <a:latin typeface="Calibri"/>
                <a:cs typeface="Calibri"/>
              </a:rPr>
              <a:t>ή</a:t>
            </a:r>
            <a:r>
              <a:rPr sz="1250" spc="50" dirty="0">
                <a:latin typeface="Calibri"/>
                <a:cs typeface="Calibri"/>
              </a:rPr>
              <a:t> </a:t>
            </a:r>
            <a:r>
              <a:rPr sz="1250" b="1" spc="80" dirty="0">
                <a:latin typeface="Calibri"/>
                <a:cs typeface="Calibri"/>
              </a:rPr>
              <a:t>διαδικασίες</a:t>
            </a:r>
            <a:r>
              <a:rPr sz="1250" b="1" spc="35" dirty="0">
                <a:latin typeface="Calibri"/>
                <a:cs typeface="Calibri"/>
              </a:rPr>
              <a:t> </a:t>
            </a:r>
            <a:r>
              <a:rPr sz="1250" spc="100" dirty="0">
                <a:latin typeface="Calibri"/>
                <a:cs typeface="Calibri"/>
              </a:rPr>
              <a:t>που</a:t>
            </a:r>
            <a:r>
              <a:rPr sz="1250" spc="40" dirty="0">
                <a:latin typeface="Calibri"/>
                <a:cs typeface="Calibri"/>
              </a:rPr>
              <a:t> </a:t>
            </a:r>
            <a:r>
              <a:rPr sz="1250" spc="85" dirty="0">
                <a:latin typeface="Calibri"/>
                <a:cs typeface="Calibri"/>
              </a:rPr>
              <a:t>έχουν</a:t>
            </a:r>
            <a:r>
              <a:rPr sz="1250" spc="45" dirty="0">
                <a:latin typeface="Calibri"/>
                <a:cs typeface="Calibri"/>
              </a:rPr>
              <a:t> </a:t>
            </a:r>
            <a:r>
              <a:rPr sz="1250" spc="80" dirty="0">
                <a:latin typeface="Calibri"/>
                <a:cs typeface="Calibri"/>
              </a:rPr>
              <a:t>σχεδιαστεί</a:t>
            </a:r>
            <a:r>
              <a:rPr sz="1250" spc="50" dirty="0">
                <a:latin typeface="Calibri"/>
                <a:cs typeface="Calibri"/>
              </a:rPr>
              <a:t> </a:t>
            </a:r>
            <a:r>
              <a:rPr sz="1250" spc="60" dirty="0">
                <a:latin typeface="Calibri"/>
                <a:cs typeface="Calibri"/>
              </a:rPr>
              <a:t>για</a:t>
            </a:r>
            <a:r>
              <a:rPr sz="1250" spc="-5" dirty="0">
                <a:latin typeface="Calibri"/>
                <a:cs typeface="Calibri"/>
              </a:rPr>
              <a:t> </a:t>
            </a:r>
            <a:r>
              <a:rPr sz="1250" spc="80" dirty="0">
                <a:latin typeface="Calibri"/>
                <a:cs typeface="Calibri"/>
              </a:rPr>
              <a:t>να</a:t>
            </a:r>
            <a:endParaRPr sz="1250">
              <a:latin typeface="Calibri"/>
              <a:cs typeface="Calibri"/>
            </a:endParaRPr>
          </a:p>
          <a:p>
            <a:pPr marL="304800">
              <a:lnSpc>
                <a:spcPct val="100000"/>
              </a:lnSpc>
              <a:spcBef>
                <a:spcPts val="434"/>
              </a:spcBef>
            </a:pPr>
            <a:r>
              <a:rPr sz="1250" b="1" spc="100" dirty="0">
                <a:latin typeface="Calibri"/>
                <a:cs typeface="Calibri"/>
              </a:rPr>
              <a:t>να</a:t>
            </a:r>
            <a:r>
              <a:rPr sz="1250" b="1" spc="35" dirty="0">
                <a:latin typeface="Calibri"/>
                <a:cs typeface="Calibri"/>
              </a:rPr>
              <a:t> </a:t>
            </a:r>
            <a:r>
              <a:rPr sz="1250" b="1" spc="85" dirty="0">
                <a:latin typeface="Calibri"/>
                <a:cs typeface="Calibri"/>
              </a:rPr>
              <a:t>ανιχνεύουν,</a:t>
            </a:r>
            <a:r>
              <a:rPr sz="1250" b="1" spc="40" dirty="0">
                <a:latin typeface="Calibri"/>
                <a:cs typeface="Calibri"/>
              </a:rPr>
              <a:t> </a:t>
            </a:r>
            <a:r>
              <a:rPr sz="1250" b="1" spc="100" dirty="0">
                <a:latin typeface="Calibri"/>
                <a:cs typeface="Calibri"/>
              </a:rPr>
              <a:t>να</a:t>
            </a:r>
            <a:r>
              <a:rPr sz="1250" b="1" spc="35" dirty="0">
                <a:latin typeface="Calibri"/>
                <a:cs typeface="Calibri"/>
              </a:rPr>
              <a:t> </a:t>
            </a:r>
            <a:r>
              <a:rPr sz="1250" b="1" spc="95" dirty="0">
                <a:latin typeface="Calibri"/>
                <a:cs typeface="Calibri"/>
              </a:rPr>
              <a:t>προλαμβάνουν</a:t>
            </a:r>
            <a:r>
              <a:rPr sz="1250" b="1" spc="45" dirty="0">
                <a:latin typeface="Calibri"/>
                <a:cs typeface="Calibri"/>
              </a:rPr>
              <a:t> </a:t>
            </a:r>
            <a:r>
              <a:rPr sz="1250" b="1" spc="100" dirty="0">
                <a:latin typeface="Calibri"/>
                <a:cs typeface="Calibri"/>
              </a:rPr>
              <a:t>ή</a:t>
            </a:r>
            <a:r>
              <a:rPr sz="1250" b="1" spc="40" dirty="0">
                <a:latin typeface="Calibri"/>
                <a:cs typeface="Calibri"/>
              </a:rPr>
              <a:t> </a:t>
            </a:r>
            <a:r>
              <a:rPr sz="1250" spc="90" dirty="0">
                <a:latin typeface="Calibri"/>
                <a:cs typeface="Calibri"/>
              </a:rPr>
              <a:t>να</a:t>
            </a:r>
            <a:r>
              <a:rPr sz="1250" spc="45" dirty="0">
                <a:latin typeface="Calibri"/>
                <a:cs typeface="Calibri"/>
              </a:rPr>
              <a:t> </a:t>
            </a:r>
            <a:r>
              <a:rPr sz="1250" spc="80" dirty="0">
                <a:latin typeface="Calibri"/>
                <a:cs typeface="Calibri"/>
              </a:rPr>
              <a:t>μετριάζουν</a:t>
            </a:r>
            <a:r>
              <a:rPr sz="1250" spc="45" dirty="0">
                <a:latin typeface="Calibri"/>
                <a:cs typeface="Calibri"/>
              </a:rPr>
              <a:t> </a:t>
            </a:r>
            <a:r>
              <a:rPr sz="1250" b="1" spc="65" dirty="0">
                <a:latin typeface="Calibri"/>
                <a:cs typeface="Calibri"/>
              </a:rPr>
              <a:t>τις</a:t>
            </a:r>
            <a:r>
              <a:rPr sz="1250" b="1" spc="35" dirty="0">
                <a:latin typeface="Calibri"/>
                <a:cs typeface="Calibri"/>
              </a:rPr>
              <a:t> </a:t>
            </a:r>
            <a:r>
              <a:rPr sz="1250" b="1" spc="85" dirty="0">
                <a:latin typeface="Calibri"/>
                <a:cs typeface="Calibri"/>
              </a:rPr>
              <a:t>απειλές</a:t>
            </a:r>
            <a:r>
              <a:rPr sz="1250" b="1" spc="40" dirty="0">
                <a:latin typeface="Calibri"/>
                <a:cs typeface="Calibri"/>
              </a:rPr>
              <a:t> </a:t>
            </a:r>
            <a:r>
              <a:rPr sz="1250" b="1" spc="90" dirty="0">
                <a:latin typeface="Calibri"/>
                <a:cs typeface="Calibri"/>
              </a:rPr>
              <a:t>ασφάλειας.</a:t>
            </a:r>
            <a:endParaRPr sz="1250">
              <a:latin typeface="Calibri"/>
              <a:cs typeface="Calibri"/>
            </a:endParaRPr>
          </a:p>
          <a:p>
            <a:pPr marL="487045" marR="569595" lvl="1" indent="-182880" algn="just">
              <a:lnSpc>
                <a:spcPct val="100000"/>
              </a:lnSpc>
              <a:spcBef>
                <a:spcPts val="980"/>
              </a:spcBef>
              <a:buSzPct val="128000"/>
              <a:buChar char="◦"/>
              <a:tabLst>
                <a:tab pos="487680" algn="l"/>
              </a:tabLst>
            </a:pPr>
            <a:r>
              <a:rPr sz="1250" spc="90" dirty="0">
                <a:latin typeface="Calibri"/>
                <a:cs typeface="Calibri"/>
              </a:rPr>
              <a:t>Παραδείγματα</a:t>
            </a:r>
            <a:r>
              <a:rPr sz="1250" spc="95" dirty="0">
                <a:latin typeface="Calibri"/>
                <a:cs typeface="Calibri"/>
              </a:rPr>
              <a:t> </a:t>
            </a:r>
            <a:r>
              <a:rPr sz="1250" b="1" spc="95" dirty="0">
                <a:latin typeface="Calibri"/>
                <a:cs typeface="Calibri"/>
              </a:rPr>
              <a:t>μηχανισμών</a:t>
            </a:r>
            <a:r>
              <a:rPr sz="1250" b="1" spc="100" dirty="0">
                <a:latin typeface="Calibri"/>
                <a:cs typeface="Calibri"/>
              </a:rPr>
              <a:t> </a:t>
            </a:r>
            <a:r>
              <a:rPr sz="1250" b="1" spc="95" dirty="0">
                <a:latin typeface="Calibri"/>
                <a:cs typeface="Calibri"/>
              </a:rPr>
              <a:t>ασφαλείας</a:t>
            </a:r>
            <a:r>
              <a:rPr sz="1250" b="1" spc="100" dirty="0">
                <a:latin typeface="Calibri"/>
                <a:cs typeface="Calibri"/>
              </a:rPr>
              <a:t> </a:t>
            </a:r>
            <a:r>
              <a:rPr sz="1250" spc="90" dirty="0">
                <a:latin typeface="Calibri"/>
                <a:cs typeface="Calibri"/>
              </a:rPr>
              <a:t>περιλαμβάνουν</a:t>
            </a:r>
            <a:r>
              <a:rPr sz="1250" spc="95" dirty="0">
                <a:latin typeface="Calibri"/>
                <a:cs typeface="Calibri"/>
              </a:rPr>
              <a:t> </a:t>
            </a:r>
            <a:r>
              <a:rPr sz="1250" b="1" spc="90" dirty="0">
                <a:latin typeface="Calibri"/>
                <a:cs typeface="Calibri"/>
              </a:rPr>
              <a:t>αλγόριθμους </a:t>
            </a:r>
            <a:r>
              <a:rPr sz="1250" b="1" spc="95" dirty="0">
                <a:latin typeface="Calibri"/>
                <a:cs typeface="Calibri"/>
              </a:rPr>
              <a:t> </a:t>
            </a:r>
            <a:r>
              <a:rPr sz="1250" b="1" spc="90" dirty="0">
                <a:latin typeface="Calibri"/>
                <a:cs typeface="Calibri"/>
              </a:rPr>
              <a:t>κρυπτογράφησης, </a:t>
            </a:r>
            <a:r>
              <a:rPr sz="1250" b="1" spc="95" dirty="0">
                <a:latin typeface="Calibri"/>
                <a:cs typeface="Calibri"/>
              </a:rPr>
              <a:t>ψηφιακές υπογραφές </a:t>
            </a:r>
            <a:r>
              <a:rPr sz="1250" b="1" spc="80" dirty="0">
                <a:latin typeface="Calibri"/>
                <a:cs typeface="Calibri"/>
              </a:rPr>
              <a:t>και </a:t>
            </a:r>
            <a:r>
              <a:rPr sz="1250" b="1" spc="95" dirty="0">
                <a:latin typeface="Calibri"/>
                <a:cs typeface="Calibri"/>
              </a:rPr>
              <a:t>πρωτόκολλα </a:t>
            </a:r>
            <a:r>
              <a:rPr sz="1250" b="1" spc="90" dirty="0">
                <a:latin typeface="Calibri"/>
                <a:cs typeface="Calibri"/>
              </a:rPr>
              <a:t>επαλήθευσης </a:t>
            </a:r>
            <a:r>
              <a:rPr sz="1250" b="1" spc="95" dirty="0">
                <a:latin typeface="Calibri"/>
                <a:cs typeface="Calibri"/>
              </a:rPr>
              <a:t> </a:t>
            </a:r>
            <a:r>
              <a:rPr sz="1250" b="1" spc="80" dirty="0">
                <a:latin typeface="Calibri"/>
                <a:cs typeface="Calibri"/>
              </a:rPr>
              <a:t>χρήστη.</a:t>
            </a:r>
            <a:endParaRPr sz="1250">
              <a:latin typeface="Calibri"/>
              <a:cs typeface="Calibri"/>
            </a:endParaRPr>
          </a:p>
          <a:p>
            <a:pPr marL="304800" marR="567690" indent="-182880" algn="just">
              <a:lnSpc>
                <a:spcPct val="100000"/>
              </a:lnSpc>
              <a:spcBef>
                <a:spcPts val="915"/>
              </a:spcBef>
              <a:buSzPct val="128000"/>
              <a:buFont typeface="Calibri"/>
              <a:buChar char="◦"/>
              <a:tabLst>
                <a:tab pos="304800" algn="l"/>
              </a:tabLst>
            </a:pPr>
            <a:r>
              <a:rPr sz="1250" b="1" spc="114" dirty="0">
                <a:latin typeface="Calibri"/>
                <a:cs typeface="Calibri"/>
              </a:rPr>
              <a:t>Οι υπηρεσίες </a:t>
            </a:r>
            <a:r>
              <a:rPr sz="1250" b="1" spc="125" dirty="0">
                <a:latin typeface="Calibri"/>
                <a:cs typeface="Calibri"/>
              </a:rPr>
              <a:t>ασφάλειας </a:t>
            </a:r>
            <a:r>
              <a:rPr sz="1250" spc="120" dirty="0">
                <a:latin typeface="Calibri"/>
                <a:cs typeface="Calibri"/>
              </a:rPr>
              <a:t>περιλαμβάνουν </a:t>
            </a:r>
            <a:r>
              <a:rPr sz="1250" b="1" spc="120" dirty="0">
                <a:latin typeface="Calibri"/>
                <a:cs typeface="Calibri"/>
              </a:rPr>
              <a:t>ταυτοποίηση </a:t>
            </a:r>
            <a:r>
              <a:rPr sz="1250" b="1" spc="110" dirty="0">
                <a:latin typeface="Calibri"/>
                <a:cs typeface="Calibri"/>
              </a:rPr>
              <a:t>χρήστη, </a:t>
            </a:r>
            <a:r>
              <a:rPr sz="1250" b="1" spc="114" dirty="0">
                <a:latin typeface="Calibri"/>
                <a:cs typeface="Calibri"/>
              </a:rPr>
              <a:t>έλεγχο </a:t>
            </a:r>
            <a:r>
              <a:rPr sz="1250" b="1" spc="120" dirty="0">
                <a:latin typeface="Calibri"/>
                <a:cs typeface="Calibri"/>
              </a:rPr>
              <a:t> </a:t>
            </a:r>
            <a:r>
              <a:rPr sz="1250" b="1" spc="125" dirty="0">
                <a:latin typeface="Calibri"/>
                <a:cs typeface="Calibri"/>
              </a:rPr>
              <a:t>πρόσβασης, </a:t>
            </a:r>
            <a:r>
              <a:rPr sz="1250" b="1" spc="110" dirty="0">
                <a:latin typeface="Calibri"/>
                <a:cs typeface="Calibri"/>
              </a:rPr>
              <a:t>εμπιστευτικότητα </a:t>
            </a:r>
            <a:r>
              <a:rPr sz="1250" b="1" spc="120" dirty="0">
                <a:latin typeface="Calibri"/>
                <a:cs typeface="Calibri"/>
              </a:rPr>
              <a:t>δεδομένων, ακεραιότητα δεδομένων, </a:t>
            </a:r>
            <a:r>
              <a:rPr sz="1250" spc="130" dirty="0">
                <a:latin typeface="Calibri"/>
                <a:cs typeface="Calibri"/>
              </a:rPr>
              <a:t>μη </a:t>
            </a:r>
            <a:r>
              <a:rPr sz="1250" spc="135" dirty="0">
                <a:latin typeface="Calibri"/>
                <a:cs typeface="Calibri"/>
              </a:rPr>
              <a:t> </a:t>
            </a:r>
            <a:r>
              <a:rPr sz="1250" spc="125" dirty="0">
                <a:latin typeface="Calibri"/>
                <a:cs typeface="Calibri"/>
              </a:rPr>
              <a:t>αποκήρυξη</a:t>
            </a:r>
            <a:r>
              <a:rPr sz="1250" spc="50" dirty="0">
                <a:latin typeface="Calibri"/>
                <a:cs typeface="Calibri"/>
              </a:rPr>
              <a:t> </a:t>
            </a:r>
            <a:r>
              <a:rPr sz="1250" b="1" spc="110" dirty="0">
                <a:latin typeface="Calibri"/>
                <a:cs typeface="Calibri"/>
              </a:rPr>
              <a:t>και</a:t>
            </a:r>
            <a:r>
              <a:rPr sz="1250" b="1" spc="50" dirty="0">
                <a:latin typeface="Calibri"/>
                <a:cs typeface="Calibri"/>
              </a:rPr>
              <a:t> </a:t>
            </a:r>
            <a:r>
              <a:rPr sz="1250" spc="110" dirty="0">
                <a:latin typeface="Calibri"/>
                <a:cs typeface="Calibri"/>
              </a:rPr>
              <a:t>διαθεσιμότητα.</a:t>
            </a:r>
            <a:endParaRPr sz="1250">
              <a:latin typeface="Calibri"/>
              <a:cs typeface="Calibri"/>
            </a:endParaRPr>
          </a:p>
        </p:txBody>
      </p:sp>
      <p:sp>
        <p:nvSpPr>
          <p:cNvPr id="10" name="object 10"/>
          <p:cNvSpPr txBox="1"/>
          <p:nvPr/>
        </p:nvSpPr>
        <p:spPr>
          <a:xfrm>
            <a:off x="11230927" y="6625272"/>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6</a:t>
            </a:r>
            <a:endParaRPr sz="850">
              <a:latin typeface="Calibri"/>
              <a:cs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577330" y="155257"/>
            <a:ext cx="4911090" cy="1809750"/>
          </a:xfrm>
          <a:prstGeom prst="rect">
            <a:avLst/>
          </a:prstGeom>
        </p:spPr>
        <p:txBody>
          <a:bodyPr vert="horz" wrap="square" lIns="0" tIns="57150" rIns="0" bIns="0" rtlCol="0">
            <a:spAutoFit/>
          </a:bodyPr>
          <a:lstStyle/>
          <a:p>
            <a:pPr marL="12700" marR="5080">
              <a:lnSpc>
                <a:spcPts val="2750"/>
              </a:lnSpc>
              <a:spcBef>
                <a:spcPts val="450"/>
              </a:spcBef>
            </a:pPr>
            <a:r>
              <a:rPr spc="185" dirty="0"/>
              <a:t>Η </a:t>
            </a:r>
            <a:r>
              <a:rPr spc="170" dirty="0"/>
              <a:t>αρχιτεκτονική </a:t>
            </a:r>
            <a:r>
              <a:rPr spc="175" dirty="0"/>
              <a:t>ασφάλειας OSI </a:t>
            </a:r>
            <a:r>
              <a:rPr spc="-625" dirty="0"/>
              <a:t> </a:t>
            </a:r>
            <a:r>
              <a:rPr spc="170" dirty="0"/>
              <a:t>(Open Systems </a:t>
            </a:r>
            <a:r>
              <a:rPr spc="160" dirty="0"/>
              <a:t>Interconnection </a:t>
            </a:r>
            <a:r>
              <a:rPr spc="165" dirty="0"/>
              <a:t> </a:t>
            </a:r>
            <a:r>
              <a:rPr spc="180" dirty="0"/>
              <a:t>Model</a:t>
            </a:r>
            <a:r>
              <a:rPr spc="165" dirty="0"/>
              <a:t> </a:t>
            </a:r>
            <a:r>
              <a:rPr spc="85" dirty="0"/>
              <a:t>-</a:t>
            </a:r>
            <a:r>
              <a:rPr spc="170" dirty="0"/>
              <a:t> θεωρητικό μοντέλο </a:t>
            </a:r>
            <a:r>
              <a:rPr spc="175" dirty="0"/>
              <a:t> </a:t>
            </a:r>
            <a:r>
              <a:rPr spc="170" dirty="0"/>
              <a:t>δικτύωσης</a:t>
            </a:r>
            <a:r>
              <a:rPr spc="175" dirty="0"/>
              <a:t> </a:t>
            </a:r>
            <a:r>
              <a:rPr spc="130" dirty="0"/>
              <a:t>7</a:t>
            </a:r>
            <a:r>
              <a:rPr spc="180" dirty="0"/>
              <a:t> </a:t>
            </a:r>
            <a:r>
              <a:rPr spc="165" dirty="0"/>
              <a:t>επιπέδων</a:t>
            </a:r>
            <a:r>
              <a:rPr spc="170" dirty="0"/>
              <a:t> </a:t>
            </a:r>
            <a:r>
              <a:rPr spc="140" dirty="0"/>
              <a:t>για </a:t>
            </a:r>
            <a:r>
              <a:rPr spc="145" dirty="0"/>
              <a:t> </a:t>
            </a:r>
            <a:r>
              <a:rPr spc="160" dirty="0"/>
              <a:t>επικοινωνία</a:t>
            </a:r>
            <a:r>
              <a:rPr spc="165" dirty="0"/>
              <a:t> </a:t>
            </a:r>
            <a:r>
              <a:rPr spc="170" dirty="0"/>
              <a:t>υπολογιστών)</a:t>
            </a:r>
          </a:p>
        </p:txBody>
      </p:sp>
      <p:sp>
        <p:nvSpPr>
          <p:cNvPr id="9" name="object 9"/>
          <p:cNvSpPr txBox="1"/>
          <p:nvPr/>
        </p:nvSpPr>
        <p:spPr>
          <a:xfrm>
            <a:off x="5920104" y="2025015"/>
            <a:ext cx="6116320" cy="4050665"/>
          </a:xfrm>
          <a:prstGeom prst="rect">
            <a:avLst/>
          </a:prstGeom>
        </p:spPr>
        <p:txBody>
          <a:bodyPr vert="horz" wrap="square" lIns="0" tIns="27305" rIns="0" bIns="0" rtlCol="0">
            <a:spAutoFit/>
          </a:bodyPr>
          <a:lstStyle/>
          <a:p>
            <a:pPr marL="287020" marR="458470" indent="-274320">
              <a:lnSpc>
                <a:spcPts val="1560"/>
              </a:lnSpc>
              <a:spcBef>
                <a:spcPts val="215"/>
              </a:spcBef>
              <a:buClr>
                <a:srgbClr val="FFB800"/>
              </a:buClr>
              <a:buSzPct val="130000"/>
              <a:buFont typeface="Courier New"/>
              <a:buChar char="o"/>
              <a:tabLst>
                <a:tab pos="285750" algn="l"/>
                <a:tab pos="286385" algn="l"/>
              </a:tabLst>
            </a:pPr>
            <a:r>
              <a:rPr sz="1000" spc="70" dirty="0">
                <a:solidFill>
                  <a:srgbClr val="FFFFFF"/>
                </a:solidFill>
                <a:latin typeface="Calibri"/>
                <a:cs typeface="Calibri"/>
              </a:rPr>
              <a:t>Αποτελεσματική</a:t>
            </a:r>
            <a:r>
              <a:rPr sz="1000" spc="35" dirty="0">
                <a:solidFill>
                  <a:srgbClr val="FFFFFF"/>
                </a:solidFill>
                <a:latin typeface="Calibri"/>
                <a:cs typeface="Calibri"/>
              </a:rPr>
              <a:t> </a:t>
            </a:r>
            <a:r>
              <a:rPr sz="1000" spc="70" dirty="0">
                <a:solidFill>
                  <a:srgbClr val="FFFFFF"/>
                </a:solidFill>
                <a:latin typeface="Calibri"/>
                <a:cs typeface="Calibri"/>
              </a:rPr>
              <a:t>αξιολόγηση</a:t>
            </a:r>
            <a:r>
              <a:rPr sz="1000" spc="35" dirty="0">
                <a:solidFill>
                  <a:srgbClr val="FFFFFF"/>
                </a:solidFill>
                <a:latin typeface="Calibri"/>
                <a:cs typeface="Calibri"/>
              </a:rPr>
              <a:t> </a:t>
            </a:r>
            <a:r>
              <a:rPr sz="1000" spc="75" dirty="0">
                <a:solidFill>
                  <a:srgbClr val="FFFFFF"/>
                </a:solidFill>
                <a:latin typeface="Calibri"/>
                <a:cs typeface="Calibri"/>
              </a:rPr>
              <a:t>των</a:t>
            </a:r>
            <a:r>
              <a:rPr sz="1000" spc="35" dirty="0">
                <a:solidFill>
                  <a:srgbClr val="FFFFFF"/>
                </a:solidFill>
                <a:latin typeface="Calibri"/>
                <a:cs typeface="Calibri"/>
              </a:rPr>
              <a:t> </a:t>
            </a:r>
            <a:r>
              <a:rPr sz="1000" b="1" spc="75" dirty="0">
                <a:solidFill>
                  <a:srgbClr val="FFB800"/>
                </a:solidFill>
                <a:latin typeface="Calibri"/>
                <a:cs typeface="Calibri"/>
              </a:rPr>
              <a:t>αναγκών</a:t>
            </a:r>
            <a:r>
              <a:rPr sz="1000" b="1" spc="35" dirty="0">
                <a:solidFill>
                  <a:srgbClr val="FFB800"/>
                </a:solidFill>
                <a:latin typeface="Calibri"/>
                <a:cs typeface="Calibri"/>
              </a:rPr>
              <a:t> </a:t>
            </a:r>
            <a:r>
              <a:rPr sz="1000" spc="70" dirty="0">
                <a:solidFill>
                  <a:srgbClr val="FFFFFF"/>
                </a:solidFill>
                <a:latin typeface="Calibri"/>
                <a:cs typeface="Calibri"/>
              </a:rPr>
              <a:t>ασφαλείας</a:t>
            </a:r>
            <a:r>
              <a:rPr sz="1000" spc="35" dirty="0">
                <a:solidFill>
                  <a:srgbClr val="FFFFFF"/>
                </a:solidFill>
                <a:latin typeface="Calibri"/>
                <a:cs typeface="Calibri"/>
              </a:rPr>
              <a:t> </a:t>
            </a:r>
            <a:r>
              <a:rPr sz="1000" spc="60" dirty="0">
                <a:solidFill>
                  <a:srgbClr val="FFFFFF"/>
                </a:solidFill>
                <a:latin typeface="Calibri"/>
                <a:cs typeface="Calibri"/>
              </a:rPr>
              <a:t>και</a:t>
            </a:r>
            <a:r>
              <a:rPr sz="1000" spc="35" dirty="0">
                <a:solidFill>
                  <a:srgbClr val="FFFFFF"/>
                </a:solidFill>
                <a:latin typeface="Calibri"/>
                <a:cs typeface="Calibri"/>
              </a:rPr>
              <a:t> </a:t>
            </a:r>
            <a:r>
              <a:rPr sz="1000" b="1" spc="70" dirty="0">
                <a:solidFill>
                  <a:srgbClr val="FFB800"/>
                </a:solidFill>
                <a:latin typeface="Calibri"/>
                <a:cs typeface="Calibri"/>
              </a:rPr>
              <a:t>επιλογή</a:t>
            </a:r>
            <a:r>
              <a:rPr sz="1000" b="1" spc="40" dirty="0">
                <a:solidFill>
                  <a:srgbClr val="FFB800"/>
                </a:solidFill>
                <a:latin typeface="Calibri"/>
                <a:cs typeface="Calibri"/>
              </a:rPr>
              <a:t> </a:t>
            </a:r>
            <a:r>
              <a:rPr sz="1000" b="1" spc="60" dirty="0">
                <a:solidFill>
                  <a:srgbClr val="FFB800"/>
                </a:solidFill>
                <a:latin typeface="Calibri"/>
                <a:cs typeface="Calibri"/>
              </a:rPr>
              <a:t>προϊόντων</a:t>
            </a:r>
            <a:r>
              <a:rPr sz="1000" b="1" spc="25" dirty="0">
                <a:solidFill>
                  <a:srgbClr val="FFB800"/>
                </a:solidFill>
                <a:latin typeface="Calibri"/>
                <a:cs typeface="Calibri"/>
              </a:rPr>
              <a:t> </a:t>
            </a:r>
            <a:r>
              <a:rPr sz="1000" spc="70" dirty="0">
                <a:solidFill>
                  <a:srgbClr val="FFFFFF"/>
                </a:solidFill>
                <a:latin typeface="Calibri"/>
                <a:cs typeface="Calibri"/>
              </a:rPr>
              <a:t>ασφαλείας </a:t>
            </a:r>
            <a:r>
              <a:rPr sz="1000" spc="-210" dirty="0">
                <a:solidFill>
                  <a:srgbClr val="FFFFFF"/>
                </a:solidFill>
                <a:latin typeface="Calibri"/>
                <a:cs typeface="Calibri"/>
              </a:rPr>
              <a:t> </a:t>
            </a:r>
            <a:r>
              <a:rPr sz="1000" spc="85" dirty="0">
                <a:solidFill>
                  <a:srgbClr val="FFFFFF"/>
                </a:solidFill>
                <a:latin typeface="Calibri"/>
                <a:cs typeface="Calibri"/>
              </a:rPr>
              <a:t>και</a:t>
            </a:r>
            <a:r>
              <a:rPr sz="1000" spc="40" dirty="0">
                <a:solidFill>
                  <a:srgbClr val="FFFFFF"/>
                </a:solidFill>
                <a:latin typeface="Calibri"/>
                <a:cs typeface="Calibri"/>
              </a:rPr>
              <a:t> </a:t>
            </a:r>
            <a:r>
              <a:rPr sz="1000" b="1" spc="100" dirty="0">
                <a:solidFill>
                  <a:srgbClr val="FFB800"/>
                </a:solidFill>
                <a:latin typeface="Calibri"/>
                <a:cs typeface="Calibri"/>
              </a:rPr>
              <a:t>των</a:t>
            </a:r>
            <a:r>
              <a:rPr sz="1000" b="1" spc="40" dirty="0">
                <a:solidFill>
                  <a:srgbClr val="FFB800"/>
                </a:solidFill>
                <a:latin typeface="Calibri"/>
                <a:cs typeface="Calibri"/>
              </a:rPr>
              <a:t> </a:t>
            </a:r>
            <a:r>
              <a:rPr sz="1000" b="1" spc="90" dirty="0">
                <a:solidFill>
                  <a:srgbClr val="FFB800"/>
                </a:solidFill>
                <a:latin typeface="Calibri"/>
                <a:cs typeface="Calibri"/>
              </a:rPr>
              <a:t>πολιτικών</a:t>
            </a:r>
            <a:r>
              <a:rPr sz="1000" b="1" spc="40" dirty="0">
                <a:solidFill>
                  <a:srgbClr val="FFB800"/>
                </a:solidFill>
                <a:latin typeface="Calibri"/>
                <a:cs typeface="Calibri"/>
              </a:rPr>
              <a:t> </a:t>
            </a:r>
            <a:r>
              <a:rPr sz="1000" spc="85" dirty="0">
                <a:solidFill>
                  <a:srgbClr val="FFFFFF"/>
                </a:solidFill>
                <a:latin typeface="Calibri"/>
                <a:cs typeface="Calibri"/>
              </a:rPr>
              <a:t>απαιτεί</a:t>
            </a:r>
            <a:r>
              <a:rPr sz="1000" spc="40" dirty="0">
                <a:solidFill>
                  <a:srgbClr val="FFFFFF"/>
                </a:solidFill>
                <a:latin typeface="Calibri"/>
                <a:cs typeface="Calibri"/>
              </a:rPr>
              <a:t> </a:t>
            </a:r>
            <a:r>
              <a:rPr sz="1000" spc="90" dirty="0">
                <a:solidFill>
                  <a:srgbClr val="FFFFFF"/>
                </a:solidFill>
                <a:latin typeface="Calibri"/>
                <a:cs typeface="Calibri"/>
              </a:rPr>
              <a:t>συστηματική</a:t>
            </a:r>
            <a:r>
              <a:rPr sz="1000" spc="45" dirty="0">
                <a:solidFill>
                  <a:srgbClr val="FFFFFF"/>
                </a:solidFill>
                <a:latin typeface="Calibri"/>
                <a:cs typeface="Calibri"/>
              </a:rPr>
              <a:t> </a:t>
            </a:r>
            <a:r>
              <a:rPr sz="1000" spc="80" dirty="0">
                <a:solidFill>
                  <a:srgbClr val="FFFFFF"/>
                </a:solidFill>
                <a:latin typeface="Calibri"/>
                <a:cs typeface="Calibri"/>
              </a:rPr>
              <a:t>προσέγγιση.</a:t>
            </a:r>
            <a:endParaRPr sz="1000">
              <a:latin typeface="Calibri"/>
              <a:cs typeface="Calibri"/>
            </a:endParaRPr>
          </a:p>
          <a:p>
            <a:pPr>
              <a:lnSpc>
                <a:spcPct val="100000"/>
              </a:lnSpc>
              <a:spcBef>
                <a:spcPts val="45"/>
              </a:spcBef>
              <a:buChar char="o"/>
            </a:pPr>
            <a:endParaRPr sz="1300">
              <a:latin typeface="Calibri"/>
              <a:cs typeface="Calibri"/>
            </a:endParaRPr>
          </a:p>
          <a:p>
            <a:pPr marL="287020" marR="6350" indent="-274320" algn="just">
              <a:lnSpc>
                <a:spcPct val="95100"/>
              </a:lnSpc>
              <a:spcBef>
                <a:spcPts val="5"/>
              </a:spcBef>
              <a:buClr>
                <a:srgbClr val="FFB800"/>
              </a:buClr>
              <a:buSzPct val="130000"/>
              <a:buFont typeface="Courier New"/>
              <a:buChar char="o"/>
              <a:tabLst>
                <a:tab pos="287020" algn="l"/>
              </a:tabLst>
            </a:pPr>
            <a:r>
              <a:rPr sz="1000" spc="90" dirty="0">
                <a:solidFill>
                  <a:srgbClr val="FFFFFF"/>
                </a:solidFill>
                <a:latin typeface="Calibri"/>
                <a:cs typeface="Calibri"/>
              </a:rPr>
              <a:t>Η </a:t>
            </a:r>
            <a:r>
              <a:rPr sz="1000" spc="75" dirty="0">
                <a:solidFill>
                  <a:srgbClr val="FFFFFF"/>
                </a:solidFill>
                <a:latin typeface="Calibri"/>
                <a:cs typeface="Calibri"/>
              </a:rPr>
              <a:t>σύσταση </a:t>
            </a:r>
            <a:r>
              <a:rPr sz="1000" b="1" spc="65" dirty="0">
                <a:solidFill>
                  <a:srgbClr val="FFB800"/>
                </a:solidFill>
                <a:latin typeface="Calibri"/>
                <a:cs typeface="Calibri"/>
              </a:rPr>
              <a:t>.800 </a:t>
            </a:r>
            <a:r>
              <a:rPr sz="1000" spc="65" dirty="0">
                <a:solidFill>
                  <a:srgbClr val="FFFFFF"/>
                </a:solidFill>
                <a:latin typeface="Calibri"/>
                <a:cs typeface="Calibri"/>
              </a:rPr>
              <a:t>της </a:t>
            </a:r>
            <a:r>
              <a:rPr sz="1000" spc="55" dirty="0">
                <a:solidFill>
                  <a:srgbClr val="FFFFFF"/>
                </a:solidFill>
                <a:latin typeface="Calibri"/>
                <a:cs typeface="Calibri"/>
              </a:rPr>
              <a:t>ITU-T</a:t>
            </a:r>
            <a:r>
              <a:rPr sz="1000" b="1" spc="55" dirty="0">
                <a:solidFill>
                  <a:srgbClr val="FFB800"/>
                </a:solidFill>
                <a:latin typeface="Calibri"/>
                <a:cs typeface="Calibri"/>
              </a:rPr>
              <a:t>, </a:t>
            </a:r>
            <a:r>
              <a:rPr sz="1000" spc="55" dirty="0">
                <a:solidFill>
                  <a:srgbClr val="FFFFFF"/>
                </a:solidFill>
                <a:latin typeface="Calibri"/>
                <a:cs typeface="Calibri"/>
              </a:rPr>
              <a:t>Security </a:t>
            </a:r>
            <a:r>
              <a:rPr sz="1000" spc="60" dirty="0">
                <a:solidFill>
                  <a:srgbClr val="FFFFFF"/>
                </a:solidFill>
                <a:latin typeface="Calibri"/>
                <a:cs typeface="Calibri"/>
              </a:rPr>
              <a:t>Architecture </a:t>
            </a:r>
            <a:r>
              <a:rPr sz="1000" spc="55" dirty="0">
                <a:solidFill>
                  <a:srgbClr val="FFFFFF"/>
                </a:solidFill>
                <a:latin typeface="Calibri"/>
                <a:cs typeface="Calibri"/>
              </a:rPr>
              <a:t>for </a:t>
            </a:r>
            <a:r>
              <a:rPr sz="1000" spc="65" dirty="0">
                <a:solidFill>
                  <a:srgbClr val="FFFFFF"/>
                </a:solidFill>
                <a:latin typeface="Calibri"/>
                <a:cs typeface="Calibri"/>
              </a:rPr>
              <a:t>OSI </a:t>
            </a:r>
            <a:r>
              <a:rPr sz="1000" spc="70" dirty="0">
                <a:solidFill>
                  <a:srgbClr val="FFFFFF"/>
                </a:solidFill>
                <a:latin typeface="Calibri"/>
                <a:cs typeface="Calibri"/>
              </a:rPr>
              <a:t>(Open </a:t>
            </a:r>
            <a:r>
              <a:rPr sz="1000" spc="65" dirty="0">
                <a:solidFill>
                  <a:srgbClr val="FFFFFF"/>
                </a:solidFill>
                <a:latin typeface="Calibri"/>
                <a:cs typeface="Calibri"/>
              </a:rPr>
              <a:t>Systems </a:t>
            </a:r>
            <a:r>
              <a:rPr sz="1000" spc="60" dirty="0">
                <a:solidFill>
                  <a:srgbClr val="FFFFFF"/>
                </a:solidFill>
                <a:latin typeface="Calibri"/>
                <a:cs typeface="Calibri"/>
              </a:rPr>
              <a:t>Interconnection </a:t>
            </a:r>
            <a:r>
              <a:rPr sz="1000" spc="75" dirty="0">
                <a:solidFill>
                  <a:srgbClr val="FFFFFF"/>
                </a:solidFill>
                <a:latin typeface="Calibri"/>
                <a:cs typeface="Calibri"/>
              </a:rPr>
              <a:t>Model </a:t>
            </a:r>
            <a:r>
              <a:rPr sz="1000" spc="45" dirty="0">
                <a:solidFill>
                  <a:srgbClr val="FFFFFF"/>
                </a:solidFill>
                <a:latin typeface="Calibri"/>
                <a:cs typeface="Calibri"/>
              </a:rPr>
              <a:t>- </a:t>
            </a:r>
            <a:r>
              <a:rPr sz="1000" spc="50" dirty="0">
                <a:solidFill>
                  <a:srgbClr val="FFFFFF"/>
                </a:solidFill>
                <a:latin typeface="Calibri"/>
                <a:cs typeface="Calibri"/>
              </a:rPr>
              <a:t> </a:t>
            </a:r>
            <a:r>
              <a:rPr sz="1000" spc="70" dirty="0">
                <a:solidFill>
                  <a:srgbClr val="FFFFFF"/>
                </a:solidFill>
                <a:latin typeface="Calibri"/>
                <a:cs typeface="Calibri"/>
              </a:rPr>
              <a:t>θεωρητικό</a:t>
            </a:r>
            <a:r>
              <a:rPr sz="1000" spc="75" dirty="0">
                <a:solidFill>
                  <a:srgbClr val="FFFFFF"/>
                </a:solidFill>
                <a:latin typeface="Calibri"/>
                <a:cs typeface="Calibri"/>
              </a:rPr>
              <a:t> </a:t>
            </a:r>
            <a:r>
              <a:rPr sz="1000" spc="70" dirty="0">
                <a:solidFill>
                  <a:srgbClr val="FFFFFF"/>
                </a:solidFill>
                <a:latin typeface="Calibri"/>
                <a:cs typeface="Calibri"/>
              </a:rPr>
              <a:t>μοντέλο</a:t>
            </a:r>
            <a:r>
              <a:rPr sz="1000" spc="75" dirty="0">
                <a:solidFill>
                  <a:srgbClr val="FFFFFF"/>
                </a:solidFill>
                <a:latin typeface="Calibri"/>
                <a:cs typeface="Calibri"/>
              </a:rPr>
              <a:t> </a:t>
            </a:r>
            <a:r>
              <a:rPr sz="1000" spc="70" dirty="0">
                <a:solidFill>
                  <a:srgbClr val="FFFFFF"/>
                </a:solidFill>
                <a:latin typeface="Calibri"/>
                <a:cs typeface="Calibri"/>
              </a:rPr>
              <a:t>δικτύωσης</a:t>
            </a:r>
            <a:r>
              <a:rPr sz="1000" spc="75" dirty="0">
                <a:solidFill>
                  <a:srgbClr val="FFFFFF"/>
                </a:solidFill>
                <a:latin typeface="Calibri"/>
                <a:cs typeface="Calibri"/>
              </a:rPr>
              <a:t> 7</a:t>
            </a:r>
            <a:r>
              <a:rPr sz="1000" spc="80" dirty="0">
                <a:solidFill>
                  <a:srgbClr val="FFFFFF"/>
                </a:solidFill>
                <a:latin typeface="Calibri"/>
                <a:cs typeface="Calibri"/>
              </a:rPr>
              <a:t> </a:t>
            </a:r>
            <a:r>
              <a:rPr sz="1000" spc="70" dirty="0">
                <a:solidFill>
                  <a:srgbClr val="FFFFFF"/>
                </a:solidFill>
                <a:latin typeface="Calibri"/>
                <a:cs typeface="Calibri"/>
              </a:rPr>
              <a:t>επιπέδων</a:t>
            </a:r>
            <a:r>
              <a:rPr sz="1000" spc="75" dirty="0">
                <a:solidFill>
                  <a:srgbClr val="FFFFFF"/>
                </a:solidFill>
                <a:latin typeface="Calibri"/>
                <a:cs typeface="Calibri"/>
              </a:rPr>
              <a:t> </a:t>
            </a:r>
            <a:r>
              <a:rPr sz="1000" spc="60" dirty="0">
                <a:solidFill>
                  <a:srgbClr val="FFFFFF"/>
                </a:solidFill>
                <a:latin typeface="Calibri"/>
                <a:cs typeface="Calibri"/>
              </a:rPr>
              <a:t>για</a:t>
            </a:r>
            <a:r>
              <a:rPr sz="1000" spc="65" dirty="0">
                <a:solidFill>
                  <a:srgbClr val="FFFFFF"/>
                </a:solidFill>
                <a:latin typeface="Calibri"/>
                <a:cs typeface="Calibri"/>
              </a:rPr>
              <a:t> επικοινωνία</a:t>
            </a:r>
            <a:r>
              <a:rPr sz="1000" spc="70" dirty="0">
                <a:solidFill>
                  <a:srgbClr val="FFFFFF"/>
                </a:solidFill>
                <a:latin typeface="Calibri"/>
                <a:cs typeface="Calibri"/>
              </a:rPr>
              <a:t> </a:t>
            </a:r>
            <a:r>
              <a:rPr sz="1000" spc="65" dirty="0">
                <a:solidFill>
                  <a:srgbClr val="FFFFFF"/>
                </a:solidFill>
                <a:latin typeface="Calibri"/>
                <a:cs typeface="Calibri"/>
              </a:rPr>
              <a:t>υπολογιστών),</a:t>
            </a:r>
            <a:r>
              <a:rPr sz="1000" spc="70" dirty="0">
                <a:solidFill>
                  <a:srgbClr val="FFFFFF"/>
                </a:solidFill>
                <a:latin typeface="Calibri"/>
                <a:cs typeface="Calibri"/>
              </a:rPr>
              <a:t> </a:t>
            </a:r>
            <a:r>
              <a:rPr sz="1000" spc="65" dirty="0">
                <a:solidFill>
                  <a:srgbClr val="FFFFFF"/>
                </a:solidFill>
                <a:latin typeface="Calibri"/>
                <a:cs typeface="Calibri"/>
              </a:rPr>
              <a:t>μια</a:t>
            </a:r>
            <a:r>
              <a:rPr sz="1000" spc="70" dirty="0">
                <a:solidFill>
                  <a:srgbClr val="FFFFFF"/>
                </a:solidFill>
                <a:latin typeface="Calibri"/>
                <a:cs typeface="Calibri"/>
              </a:rPr>
              <a:t> </a:t>
            </a:r>
            <a:r>
              <a:rPr sz="1000" spc="60" dirty="0">
                <a:solidFill>
                  <a:srgbClr val="FFFFFF"/>
                </a:solidFill>
                <a:latin typeface="Calibri"/>
                <a:cs typeface="Calibri"/>
              </a:rPr>
              <a:t>τέτοια </a:t>
            </a:r>
            <a:r>
              <a:rPr sz="1000" spc="65" dirty="0">
                <a:solidFill>
                  <a:srgbClr val="FFFFFF"/>
                </a:solidFill>
                <a:latin typeface="Calibri"/>
                <a:cs typeface="Calibri"/>
              </a:rPr>
              <a:t> </a:t>
            </a:r>
            <a:r>
              <a:rPr sz="1000" spc="70" dirty="0">
                <a:solidFill>
                  <a:srgbClr val="FFFFFF"/>
                </a:solidFill>
                <a:latin typeface="Calibri"/>
                <a:cs typeface="Calibri"/>
              </a:rPr>
              <a:t>συστηματική</a:t>
            </a:r>
            <a:r>
              <a:rPr sz="1000" spc="30" dirty="0">
                <a:solidFill>
                  <a:srgbClr val="FFFFFF"/>
                </a:solidFill>
                <a:latin typeface="Calibri"/>
                <a:cs typeface="Calibri"/>
              </a:rPr>
              <a:t> </a:t>
            </a:r>
            <a:r>
              <a:rPr sz="1000" spc="65" dirty="0">
                <a:solidFill>
                  <a:srgbClr val="FFFFFF"/>
                </a:solidFill>
                <a:latin typeface="Calibri"/>
                <a:cs typeface="Calibri"/>
              </a:rPr>
              <a:t>προσέγγιση.</a:t>
            </a:r>
            <a:endParaRPr sz="1000">
              <a:latin typeface="Calibri"/>
              <a:cs typeface="Calibri"/>
            </a:endParaRPr>
          </a:p>
          <a:p>
            <a:pPr>
              <a:lnSpc>
                <a:spcPct val="100000"/>
              </a:lnSpc>
              <a:spcBef>
                <a:spcPts val="30"/>
              </a:spcBef>
              <a:buChar char="o"/>
            </a:pPr>
            <a:endParaRPr sz="1400">
              <a:latin typeface="Calibri"/>
              <a:cs typeface="Calibri"/>
            </a:endParaRPr>
          </a:p>
          <a:p>
            <a:pPr marL="287020" marR="6350" indent="-274320" algn="just">
              <a:lnSpc>
                <a:spcPct val="92900"/>
              </a:lnSpc>
              <a:buClr>
                <a:srgbClr val="FFB800"/>
              </a:buClr>
              <a:buSzPct val="130000"/>
              <a:buFont typeface="Courier New"/>
              <a:buChar char="o"/>
              <a:tabLst>
                <a:tab pos="287020" algn="l"/>
              </a:tabLst>
            </a:pPr>
            <a:r>
              <a:rPr sz="1000" spc="90" dirty="0">
                <a:solidFill>
                  <a:srgbClr val="FFFFFF"/>
                </a:solidFill>
                <a:latin typeface="Calibri"/>
                <a:cs typeface="Calibri"/>
              </a:rPr>
              <a:t>Η </a:t>
            </a:r>
            <a:r>
              <a:rPr sz="1000" spc="60" dirty="0">
                <a:solidFill>
                  <a:srgbClr val="FFFFFF"/>
                </a:solidFill>
                <a:latin typeface="Calibri"/>
                <a:cs typeface="Calibri"/>
              </a:rPr>
              <a:t>αρχιτεκτονική </a:t>
            </a:r>
            <a:r>
              <a:rPr sz="1000" spc="70" dirty="0">
                <a:solidFill>
                  <a:srgbClr val="FFFFFF"/>
                </a:solidFill>
                <a:latin typeface="Calibri"/>
                <a:cs typeface="Calibri"/>
              </a:rPr>
              <a:t>ασφάλειας </a:t>
            </a:r>
            <a:r>
              <a:rPr sz="1000" spc="65" dirty="0">
                <a:solidFill>
                  <a:srgbClr val="FFFFFF"/>
                </a:solidFill>
                <a:latin typeface="Calibri"/>
                <a:cs typeface="Calibri"/>
              </a:rPr>
              <a:t>OSI υποστηρίζει τους </a:t>
            </a:r>
            <a:r>
              <a:rPr sz="1000" spc="60" dirty="0">
                <a:solidFill>
                  <a:srgbClr val="FFFFFF"/>
                </a:solidFill>
                <a:latin typeface="Calibri"/>
                <a:cs typeface="Calibri"/>
              </a:rPr>
              <a:t>διαχειριστές </a:t>
            </a:r>
            <a:r>
              <a:rPr sz="1000" spc="80" dirty="0">
                <a:solidFill>
                  <a:srgbClr val="FFFFFF"/>
                </a:solidFill>
                <a:latin typeface="Calibri"/>
                <a:cs typeface="Calibri"/>
              </a:rPr>
              <a:t>ως </a:t>
            </a:r>
            <a:r>
              <a:rPr sz="1000" spc="70" dirty="0">
                <a:solidFill>
                  <a:srgbClr val="FFFFFF"/>
                </a:solidFill>
                <a:latin typeface="Calibri"/>
                <a:cs typeface="Calibri"/>
              </a:rPr>
              <a:t>τρόπο </a:t>
            </a:r>
            <a:r>
              <a:rPr sz="1000" spc="75" dirty="0">
                <a:solidFill>
                  <a:srgbClr val="FFFFFF"/>
                </a:solidFill>
                <a:latin typeface="Calibri"/>
                <a:cs typeface="Calibri"/>
              </a:rPr>
              <a:t>οργάνωσης </a:t>
            </a:r>
            <a:r>
              <a:rPr sz="1000" spc="70" dirty="0">
                <a:solidFill>
                  <a:srgbClr val="FFFFFF"/>
                </a:solidFill>
                <a:latin typeface="Calibri"/>
                <a:cs typeface="Calibri"/>
              </a:rPr>
              <a:t>του έργου </a:t>
            </a:r>
            <a:r>
              <a:rPr sz="1000" spc="75" dirty="0">
                <a:solidFill>
                  <a:srgbClr val="FFFFFF"/>
                </a:solidFill>
                <a:latin typeface="Calibri"/>
                <a:cs typeface="Calibri"/>
              </a:rPr>
              <a:t> </a:t>
            </a:r>
            <a:r>
              <a:rPr sz="1000" spc="65" dirty="0">
                <a:solidFill>
                  <a:srgbClr val="FFFFFF"/>
                </a:solidFill>
                <a:latin typeface="Calibri"/>
                <a:cs typeface="Calibri"/>
              </a:rPr>
              <a:t>της</a:t>
            </a:r>
            <a:r>
              <a:rPr sz="1000" spc="25" dirty="0">
                <a:solidFill>
                  <a:srgbClr val="FFFFFF"/>
                </a:solidFill>
                <a:latin typeface="Calibri"/>
                <a:cs typeface="Calibri"/>
              </a:rPr>
              <a:t> </a:t>
            </a:r>
            <a:r>
              <a:rPr sz="1000" spc="70" dirty="0">
                <a:solidFill>
                  <a:srgbClr val="FFFFFF"/>
                </a:solidFill>
                <a:latin typeface="Calibri"/>
                <a:cs typeface="Calibri"/>
              </a:rPr>
              <a:t>παροχής</a:t>
            </a:r>
            <a:r>
              <a:rPr sz="1000" spc="30" dirty="0">
                <a:solidFill>
                  <a:srgbClr val="FFFFFF"/>
                </a:solidFill>
                <a:latin typeface="Calibri"/>
                <a:cs typeface="Calibri"/>
              </a:rPr>
              <a:t> </a:t>
            </a:r>
            <a:r>
              <a:rPr sz="1000" spc="70" dirty="0">
                <a:solidFill>
                  <a:srgbClr val="FFFFFF"/>
                </a:solidFill>
                <a:latin typeface="Calibri"/>
                <a:cs typeface="Calibri"/>
              </a:rPr>
              <a:t>ασφάλειας.</a:t>
            </a:r>
            <a:endParaRPr sz="1000">
              <a:latin typeface="Calibri"/>
              <a:cs typeface="Calibri"/>
            </a:endParaRPr>
          </a:p>
          <a:p>
            <a:pPr>
              <a:lnSpc>
                <a:spcPct val="100000"/>
              </a:lnSpc>
              <a:spcBef>
                <a:spcPts val="30"/>
              </a:spcBef>
              <a:buChar char="o"/>
            </a:pPr>
            <a:endParaRPr sz="1400">
              <a:latin typeface="Calibri"/>
              <a:cs typeface="Calibri"/>
            </a:endParaRPr>
          </a:p>
          <a:p>
            <a:pPr marL="287020" marR="5715" indent="-274320" algn="just">
              <a:lnSpc>
                <a:spcPct val="92900"/>
              </a:lnSpc>
              <a:buClr>
                <a:srgbClr val="FFB800"/>
              </a:buClr>
              <a:buSzPct val="130000"/>
              <a:buFont typeface="Courier New"/>
              <a:buChar char="o"/>
              <a:tabLst>
                <a:tab pos="287020" algn="l"/>
              </a:tabLst>
            </a:pPr>
            <a:r>
              <a:rPr sz="1000" spc="70" dirty="0">
                <a:solidFill>
                  <a:srgbClr val="FFFFFF"/>
                </a:solidFill>
                <a:latin typeface="Calibri"/>
                <a:cs typeface="Calibri"/>
              </a:rPr>
              <a:t>Οι</a:t>
            </a:r>
            <a:r>
              <a:rPr sz="1000" spc="75" dirty="0">
                <a:solidFill>
                  <a:srgbClr val="FFFFFF"/>
                </a:solidFill>
                <a:latin typeface="Calibri"/>
                <a:cs typeface="Calibri"/>
              </a:rPr>
              <a:t> </a:t>
            </a:r>
            <a:r>
              <a:rPr sz="1000" spc="70" dirty="0">
                <a:solidFill>
                  <a:srgbClr val="FFFFFF"/>
                </a:solidFill>
                <a:latin typeface="Calibri"/>
                <a:cs typeface="Calibri"/>
              </a:rPr>
              <a:t>προμηθευτές</a:t>
            </a:r>
            <a:r>
              <a:rPr sz="1000" spc="75" dirty="0">
                <a:solidFill>
                  <a:srgbClr val="FFFFFF"/>
                </a:solidFill>
                <a:latin typeface="Calibri"/>
                <a:cs typeface="Calibri"/>
              </a:rPr>
              <a:t> </a:t>
            </a:r>
            <a:r>
              <a:rPr sz="1000" b="1" spc="70" dirty="0">
                <a:solidFill>
                  <a:srgbClr val="FFB800"/>
                </a:solidFill>
                <a:latin typeface="Calibri"/>
                <a:cs typeface="Calibri"/>
              </a:rPr>
              <a:t>υπολογιστών</a:t>
            </a:r>
            <a:r>
              <a:rPr sz="1000" b="1" spc="75" dirty="0">
                <a:solidFill>
                  <a:srgbClr val="FFB800"/>
                </a:solidFill>
                <a:latin typeface="Calibri"/>
                <a:cs typeface="Calibri"/>
              </a:rPr>
              <a:t> </a:t>
            </a:r>
            <a:r>
              <a:rPr sz="1000" spc="60" dirty="0">
                <a:solidFill>
                  <a:srgbClr val="FFFFFF"/>
                </a:solidFill>
                <a:latin typeface="Calibri"/>
                <a:cs typeface="Calibri"/>
              </a:rPr>
              <a:t>και</a:t>
            </a:r>
            <a:r>
              <a:rPr sz="1000" spc="65" dirty="0">
                <a:solidFill>
                  <a:srgbClr val="FFFFFF"/>
                </a:solidFill>
                <a:latin typeface="Calibri"/>
                <a:cs typeface="Calibri"/>
              </a:rPr>
              <a:t> </a:t>
            </a:r>
            <a:r>
              <a:rPr sz="1000" b="1" spc="65" dirty="0">
                <a:solidFill>
                  <a:srgbClr val="FFB800"/>
                </a:solidFill>
                <a:latin typeface="Calibri"/>
                <a:cs typeface="Calibri"/>
              </a:rPr>
              <a:t>επικοινωνιών</a:t>
            </a:r>
            <a:r>
              <a:rPr sz="1000" b="1" spc="70" dirty="0">
                <a:solidFill>
                  <a:srgbClr val="FFB800"/>
                </a:solidFill>
                <a:latin typeface="Calibri"/>
                <a:cs typeface="Calibri"/>
              </a:rPr>
              <a:t> </a:t>
            </a:r>
            <a:r>
              <a:rPr sz="1000" spc="70" dirty="0">
                <a:solidFill>
                  <a:srgbClr val="FFFFFF"/>
                </a:solidFill>
                <a:latin typeface="Calibri"/>
                <a:cs typeface="Calibri"/>
              </a:rPr>
              <a:t>έχουν</a:t>
            </a:r>
            <a:r>
              <a:rPr sz="1000" spc="75" dirty="0">
                <a:solidFill>
                  <a:srgbClr val="FFFFFF"/>
                </a:solidFill>
                <a:latin typeface="Calibri"/>
                <a:cs typeface="Calibri"/>
              </a:rPr>
              <a:t> </a:t>
            </a:r>
            <a:r>
              <a:rPr sz="1000" spc="70" dirty="0">
                <a:solidFill>
                  <a:srgbClr val="FFFFFF"/>
                </a:solidFill>
                <a:latin typeface="Calibri"/>
                <a:cs typeface="Calibri"/>
              </a:rPr>
              <a:t>ευθυγραμμίσει</a:t>
            </a:r>
            <a:r>
              <a:rPr sz="1000" spc="75" dirty="0">
                <a:solidFill>
                  <a:srgbClr val="FFFFFF"/>
                </a:solidFill>
                <a:latin typeface="Calibri"/>
                <a:cs typeface="Calibri"/>
              </a:rPr>
              <a:t> </a:t>
            </a:r>
            <a:r>
              <a:rPr sz="1000" spc="65" dirty="0">
                <a:solidFill>
                  <a:srgbClr val="FFFFFF"/>
                </a:solidFill>
                <a:latin typeface="Calibri"/>
                <a:cs typeface="Calibri"/>
              </a:rPr>
              <a:t>τα</a:t>
            </a:r>
            <a:r>
              <a:rPr sz="1000" spc="70" dirty="0">
                <a:solidFill>
                  <a:srgbClr val="FFFFFF"/>
                </a:solidFill>
                <a:latin typeface="Calibri"/>
                <a:cs typeface="Calibri"/>
              </a:rPr>
              <a:t> </a:t>
            </a:r>
            <a:r>
              <a:rPr sz="1000" spc="65" dirty="0">
                <a:solidFill>
                  <a:srgbClr val="FFFFFF"/>
                </a:solidFill>
                <a:latin typeface="Calibri"/>
                <a:cs typeface="Calibri"/>
              </a:rPr>
              <a:t>χαρακτηριστικά </a:t>
            </a:r>
            <a:r>
              <a:rPr sz="1000" spc="70" dirty="0">
                <a:solidFill>
                  <a:srgbClr val="FFFFFF"/>
                </a:solidFill>
                <a:latin typeface="Calibri"/>
                <a:cs typeface="Calibri"/>
              </a:rPr>
              <a:t> ασφαλείας</a:t>
            </a:r>
            <a:r>
              <a:rPr sz="1000" spc="30" dirty="0">
                <a:solidFill>
                  <a:srgbClr val="FFFFFF"/>
                </a:solidFill>
                <a:latin typeface="Calibri"/>
                <a:cs typeface="Calibri"/>
              </a:rPr>
              <a:t> </a:t>
            </a:r>
            <a:r>
              <a:rPr sz="1000" spc="65" dirty="0">
                <a:solidFill>
                  <a:srgbClr val="FFFFFF"/>
                </a:solidFill>
                <a:latin typeface="Calibri"/>
                <a:cs typeface="Calibri"/>
              </a:rPr>
              <a:t>τους</a:t>
            </a:r>
            <a:r>
              <a:rPr sz="1000" spc="30" dirty="0">
                <a:solidFill>
                  <a:srgbClr val="FFFFFF"/>
                </a:solidFill>
                <a:latin typeface="Calibri"/>
                <a:cs typeface="Calibri"/>
              </a:rPr>
              <a:t> </a:t>
            </a:r>
            <a:r>
              <a:rPr sz="1000" spc="70" dirty="0">
                <a:solidFill>
                  <a:srgbClr val="FFFFFF"/>
                </a:solidFill>
                <a:latin typeface="Calibri"/>
                <a:cs typeface="Calibri"/>
              </a:rPr>
              <a:t>με</a:t>
            </a:r>
            <a:r>
              <a:rPr sz="1000" spc="30" dirty="0">
                <a:solidFill>
                  <a:srgbClr val="FFFFFF"/>
                </a:solidFill>
                <a:latin typeface="Calibri"/>
                <a:cs typeface="Calibri"/>
              </a:rPr>
              <a:t> </a:t>
            </a:r>
            <a:r>
              <a:rPr sz="1000" spc="65" dirty="0">
                <a:solidFill>
                  <a:srgbClr val="FFFFFF"/>
                </a:solidFill>
                <a:latin typeface="Calibri"/>
                <a:cs typeface="Calibri"/>
              </a:rPr>
              <a:t>την</a:t>
            </a:r>
            <a:r>
              <a:rPr sz="1000" spc="30" dirty="0">
                <a:solidFill>
                  <a:srgbClr val="FFFFFF"/>
                </a:solidFill>
                <a:latin typeface="Calibri"/>
                <a:cs typeface="Calibri"/>
              </a:rPr>
              <a:t> </a:t>
            </a:r>
            <a:r>
              <a:rPr sz="1000" spc="60" dirty="0">
                <a:solidFill>
                  <a:srgbClr val="FFFFFF"/>
                </a:solidFill>
                <a:latin typeface="Calibri"/>
                <a:cs typeface="Calibri"/>
              </a:rPr>
              <a:t>αρχιτεκτονική</a:t>
            </a:r>
            <a:r>
              <a:rPr sz="1000" spc="35" dirty="0">
                <a:solidFill>
                  <a:srgbClr val="FFFFFF"/>
                </a:solidFill>
                <a:latin typeface="Calibri"/>
                <a:cs typeface="Calibri"/>
              </a:rPr>
              <a:t> </a:t>
            </a:r>
            <a:r>
              <a:rPr sz="1000" spc="70" dirty="0">
                <a:solidFill>
                  <a:srgbClr val="FFFFFF"/>
                </a:solidFill>
                <a:latin typeface="Calibri"/>
                <a:cs typeface="Calibri"/>
              </a:rPr>
              <a:t>ασφαλείας</a:t>
            </a:r>
            <a:r>
              <a:rPr sz="1000" spc="30" dirty="0">
                <a:solidFill>
                  <a:srgbClr val="FFFFFF"/>
                </a:solidFill>
                <a:latin typeface="Calibri"/>
                <a:cs typeface="Calibri"/>
              </a:rPr>
              <a:t> </a:t>
            </a:r>
            <a:r>
              <a:rPr sz="1000" spc="55" dirty="0">
                <a:solidFill>
                  <a:srgbClr val="FFFFFF"/>
                </a:solidFill>
                <a:latin typeface="Calibri"/>
                <a:cs typeface="Calibri"/>
              </a:rPr>
              <a:t>OSI.</a:t>
            </a:r>
            <a:endParaRPr sz="1000">
              <a:latin typeface="Calibri"/>
              <a:cs typeface="Calibri"/>
            </a:endParaRPr>
          </a:p>
          <a:p>
            <a:pPr>
              <a:lnSpc>
                <a:spcPct val="100000"/>
              </a:lnSpc>
              <a:spcBef>
                <a:spcPts val="40"/>
              </a:spcBef>
              <a:buChar char="o"/>
            </a:pPr>
            <a:endParaRPr sz="1300">
              <a:latin typeface="Calibri"/>
              <a:cs typeface="Calibri"/>
            </a:endParaRPr>
          </a:p>
          <a:p>
            <a:pPr marL="287020" indent="-274320">
              <a:lnSpc>
                <a:spcPct val="100000"/>
              </a:lnSpc>
              <a:buClr>
                <a:srgbClr val="FFB800"/>
              </a:buClr>
              <a:buSzPct val="130000"/>
              <a:buFont typeface="Courier New"/>
              <a:buChar char="o"/>
              <a:tabLst>
                <a:tab pos="286385" algn="l"/>
                <a:tab pos="287020" algn="l"/>
              </a:tabLst>
            </a:pPr>
            <a:r>
              <a:rPr sz="1000" spc="90" dirty="0">
                <a:solidFill>
                  <a:srgbClr val="FFFFFF"/>
                </a:solidFill>
                <a:latin typeface="Calibri"/>
                <a:cs typeface="Calibri"/>
              </a:rPr>
              <a:t>Η</a:t>
            </a:r>
            <a:r>
              <a:rPr sz="1000" spc="40" dirty="0">
                <a:solidFill>
                  <a:srgbClr val="FFFFFF"/>
                </a:solidFill>
                <a:latin typeface="Calibri"/>
                <a:cs typeface="Calibri"/>
              </a:rPr>
              <a:t> </a:t>
            </a:r>
            <a:r>
              <a:rPr sz="1000" spc="60" dirty="0">
                <a:solidFill>
                  <a:srgbClr val="FFFFFF"/>
                </a:solidFill>
                <a:latin typeface="Calibri"/>
                <a:cs typeface="Calibri"/>
              </a:rPr>
              <a:t>αρχιτεκτονική</a:t>
            </a:r>
            <a:r>
              <a:rPr sz="1000" spc="45" dirty="0">
                <a:solidFill>
                  <a:srgbClr val="FFFFFF"/>
                </a:solidFill>
                <a:latin typeface="Calibri"/>
                <a:cs typeface="Calibri"/>
              </a:rPr>
              <a:t> </a:t>
            </a:r>
            <a:r>
              <a:rPr sz="1000" spc="70" dirty="0">
                <a:solidFill>
                  <a:srgbClr val="FFFFFF"/>
                </a:solidFill>
                <a:latin typeface="Calibri"/>
                <a:cs typeface="Calibri"/>
              </a:rPr>
              <a:t>ασφάλειας</a:t>
            </a:r>
            <a:r>
              <a:rPr sz="1000" spc="40" dirty="0">
                <a:solidFill>
                  <a:srgbClr val="FFFFFF"/>
                </a:solidFill>
                <a:latin typeface="Calibri"/>
                <a:cs typeface="Calibri"/>
              </a:rPr>
              <a:t> </a:t>
            </a:r>
            <a:r>
              <a:rPr sz="1000" spc="65" dirty="0">
                <a:solidFill>
                  <a:srgbClr val="FFFFFF"/>
                </a:solidFill>
                <a:latin typeface="Calibri"/>
                <a:cs typeface="Calibri"/>
              </a:rPr>
              <a:t>OSI</a:t>
            </a:r>
            <a:r>
              <a:rPr sz="1000" spc="40" dirty="0">
                <a:solidFill>
                  <a:srgbClr val="FFFFFF"/>
                </a:solidFill>
                <a:latin typeface="Calibri"/>
                <a:cs typeface="Calibri"/>
              </a:rPr>
              <a:t> </a:t>
            </a:r>
            <a:r>
              <a:rPr sz="1000" spc="70" dirty="0">
                <a:solidFill>
                  <a:srgbClr val="FFFFFF"/>
                </a:solidFill>
                <a:latin typeface="Calibri"/>
                <a:cs typeface="Calibri"/>
              </a:rPr>
              <a:t>προσφέρει</a:t>
            </a:r>
            <a:r>
              <a:rPr sz="1000" spc="45" dirty="0">
                <a:solidFill>
                  <a:srgbClr val="FFFFFF"/>
                </a:solidFill>
                <a:latin typeface="Calibri"/>
                <a:cs typeface="Calibri"/>
              </a:rPr>
              <a:t> </a:t>
            </a:r>
            <a:r>
              <a:rPr sz="1000" spc="65" dirty="0">
                <a:solidFill>
                  <a:srgbClr val="FFFFFF"/>
                </a:solidFill>
                <a:latin typeface="Calibri"/>
                <a:cs typeface="Calibri"/>
              </a:rPr>
              <a:t>μια</a:t>
            </a:r>
            <a:r>
              <a:rPr sz="1000" spc="40" dirty="0">
                <a:solidFill>
                  <a:srgbClr val="FFFFFF"/>
                </a:solidFill>
                <a:latin typeface="Calibri"/>
                <a:cs typeface="Calibri"/>
              </a:rPr>
              <a:t> </a:t>
            </a:r>
            <a:r>
              <a:rPr sz="1000" spc="75" dirty="0">
                <a:solidFill>
                  <a:srgbClr val="FFFFFF"/>
                </a:solidFill>
                <a:latin typeface="Calibri"/>
                <a:cs typeface="Calibri"/>
              </a:rPr>
              <a:t>αφηρημένη</a:t>
            </a:r>
            <a:r>
              <a:rPr sz="1000" spc="50" dirty="0">
                <a:solidFill>
                  <a:srgbClr val="FFFFFF"/>
                </a:solidFill>
                <a:latin typeface="Calibri"/>
                <a:cs typeface="Calibri"/>
              </a:rPr>
              <a:t> </a:t>
            </a:r>
            <a:r>
              <a:rPr sz="1000" spc="70" dirty="0">
                <a:solidFill>
                  <a:srgbClr val="FFFFFF"/>
                </a:solidFill>
                <a:latin typeface="Calibri"/>
                <a:cs typeface="Calibri"/>
              </a:rPr>
              <a:t>επισκόπηση</a:t>
            </a:r>
            <a:r>
              <a:rPr sz="1000" spc="40" dirty="0">
                <a:solidFill>
                  <a:srgbClr val="FFFFFF"/>
                </a:solidFill>
                <a:latin typeface="Calibri"/>
                <a:cs typeface="Calibri"/>
              </a:rPr>
              <a:t> </a:t>
            </a:r>
            <a:r>
              <a:rPr sz="1000" spc="70" dirty="0">
                <a:solidFill>
                  <a:srgbClr val="FFFFFF"/>
                </a:solidFill>
                <a:latin typeface="Calibri"/>
                <a:cs typeface="Calibri"/>
              </a:rPr>
              <a:t>των</a:t>
            </a:r>
            <a:r>
              <a:rPr sz="1000" spc="45" dirty="0">
                <a:solidFill>
                  <a:srgbClr val="FFFFFF"/>
                </a:solidFill>
                <a:latin typeface="Calibri"/>
                <a:cs typeface="Calibri"/>
              </a:rPr>
              <a:t> </a:t>
            </a:r>
            <a:r>
              <a:rPr sz="1000" spc="60" dirty="0">
                <a:solidFill>
                  <a:srgbClr val="FFFFFF"/>
                </a:solidFill>
                <a:latin typeface="Calibri"/>
                <a:cs typeface="Calibri"/>
              </a:rPr>
              <a:t>εννοιών</a:t>
            </a:r>
            <a:r>
              <a:rPr sz="1000" spc="30" dirty="0">
                <a:solidFill>
                  <a:srgbClr val="FFFFFF"/>
                </a:solidFill>
                <a:latin typeface="Calibri"/>
                <a:cs typeface="Calibri"/>
              </a:rPr>
              <a:t> </a:t>
            </a:r>
            <a:r>
              <a:rPr sz="1000" spc="70" dirty="0">
                <a:solidFill>
                  <a:srgbClr val="FFFFFF"/>
                </a:solidFill>
                <a:latin typeface="Calibri"/>
                <a:cs typeface="Calibri"/>
              </a:rPr>
              <a:t>ασφάλειας.</a:t>
            </a:r>
            <a:endParaRPr sz="1000">
              <a:latin typeface="Calibri"/>
              <a:cs typeface="Calibri"/>
            </a:endParaRPr>
          </a:p>
          <a:p>
            <a:pPr>
              <a:lnSpc>
                <a:spcPct val="100000"/>
              </a:lnSpc>
              <a:spcBef>
                <a:spcPts val="45"/>
              </a:spcBef>
              <a:buChar char="o"/>
            </a:pPr>
            <a:endParaRPr sz="1250">
              <a:latin typeface="Calibri"/>
              <a:cs typeface="Calibri"/>
            </a:endParaRPr>
          </a:p>
          <a:p>
            <a:pPr marL="286385" indent="-273685">
              <a:lnSpc>
                <a:spcPct val="100000"/>
              </a:lnSpc>
              <a:buClr>
                <a:srgbClr val="FFB800"/>
              </a:buClr>
              <a:buSzPct val="130000"/>
              <a:buFont typeface="Courier New"/>
              <a:buChar char="o"/>
              <a:tabLst>
                <a:tab pos="285750" algn="l"/>
                <a:tab pos="286385" algn="l"/>
              </a:tabLst>
            </a:pPr>
            <a:r>
              <a:rPr sz="1000" spc="65" dirty="0">
                <a:solidFill>
                  <a:srgbClr val="FFFFFF"/>
                </a:solidFill>
                <a:latin typeface="Calibri"/>
                <a:cs typeface="Calibri"/>
              </a:rPr>
              <a:t>Επικεντρώνεται</a:t>
            </a:r>
            <a:r>
              <a:rPr sz="1000" spc="40" dirty="0">
                <a:solidFill>
                  <a:srgbClr val="FFFFFF"/>
                </a:solidFill>
                <a:latin typeface="Calibri"/>
                <a:cs typeface="Calibri"/>
              </a:rPr>
              <a:t> </a:t>
            </a:r>
            <a:r>
              <a:rPr sz="1000" spc="55" dirty="0">
                <a:solidFill>
                  <a:srgbClr val="FFFFFF"/>
                </a:solidFill>
                <a:latin typeface="Calibri"/>
                <a:cs typeface="Calibri"/>
              </a:rPr>
              <a:t>στις</a:t>
            </a:r>
            <a:r>
              <a:rPr sz="1000" spc="40" dirty="0">
                <a:solidFill>
                  <a:srgbClr val="FFFFFF"/>
                </a:solidFill>
                <a:latin typeface="Calibri"/>
                <a:cs typeface="Calibri"/>
              </a:rPr>
              <a:t> </a:t>
            </a:r>
            <a:r>
              <a:rPr sz="1000" b="1" spc="60" dirty="0">
                <a:solidFill>
                  <a:srgbClr val="FFB800"/>
                </a:solidFill>
                <a:latin typeface="Calibri"/>
                <a:cs typeface="Calibri"/>
              </a:rPr>
              <a:t>επιθέσεις,</a:t>
            </a:r>
            <a:r>
              <a:rPr sz="1000" b="1" spc="40" dirty="0">
                <a:solidFill>
                  <a:srgbClr val="FFB800"/>
                </a:solidFill>
                <a:latin typeface="Calibri"/>
                <a:cs typeface="Calibri"/>
              </a:rPr>
              <a:t> </a:t>
            </a:r>
            <a:r>
              <a:rPr sz="1000" b="1" spc="65" dirty="0">
                <a:solidFill>
                  <a:srgbClr val="FFB800"/>
                </a:solidFill>
                <a:latin typeface="Calibri"/>
                <a:cs typeface="Calibri"/>
              </a:rPr>
              <a:t>τους</a:t>
            </a:r>
            <a:r>
              <a:rPr sz="1000" b="1" spc="35" dirty="0">
                <a:solidFill>
                  <a:srgbClr val="FFB800"/>
                </a:solidFill>
                <a:latin typeface="Calibri"/>
                <a:cs typeface="Calibri"/>
              </a:rPr>
              <a:t> </a:t>
            </a:r>
            <a:r>
              <a:rPr sz="1000" b="1" spc="70" dirty="0">
                <a:solidFill>
                  <a:srgbClr val="FFB800"/>
                </a:solidFill>
                <a:latin typeface="Calibri"/>
                <a:cs typeface="Calibri"/>
              </a:rPr>
              <a:t>μηχανισμούς</a:t>
            </a:r>
            <a:r>
              <a:rPr sz="1000" b="1" spc="30" dirty="0">
                <a:solidFill>
                  <a:srgbClr val="FFB800"/>
                </a:solidFill>
                <a:latin typeface="Calibri"/>
                <a:cs typeface="Calibri"/>
              </a:rPr>
              <a:t> </a:t>
            </a:r>
            <a:r>
              <a:rPr sz="1000" b="1" spc="65" dirty="0">
                <a:solidFill>
                  <a:srgbClr val="FFB800"/>
                </a:solidFill>
                <a:latin typeface="Calibri"/>
                <a:cs typeface="Calibri"/>
              </a:rPr>
              <a:t>και</a:t>
            </a:r>
            <a:r>
              <a:rPr sz="1000" b="1" spc="40" dirty="0">
                <a:solidFill>
                  <a:srgbClr val="FFB800"/>
                </a:solidFill>
                <a:latin typeface="Calibri"/>
                <a:cs typeface="Calibri"/>
              </a:rPr>
              <a:t> </a:t>
            </a:r>
            <a:r>
              <a:rPr sz="1000" spc="50" dirty="0">
                <a:solidFill>
                  <a:srgbClr val="FFFFFF"/>
                </a:solidFill>
                <a:latin typeface="Calibri"/>
                <a:cs typeface="Calibri"/>
              </a:rPr>
              <a:t>τις</a:t>
            </a:r>
            <a:r>
              <a:rPr sz="1000" spc="35" dirty="0">
                <a:solidFill>
                  <a:srgbClr val="FFFFFF"/>
                </a:solidFill>
                <a:latin typeface="Calibri"/>
                <a:cs typeface="Calibri"/>
              </a:rPr>
              <a:t> </a:t>
            </a:r>
            <a:r>
              <a:rPr sz="1000" spc="65" dirty="0">
                <a:solidFill>
                  <a:srgbClr val="FFFFFF"/>
                </a:solidFill>
                <a:latin typeface="Calibri"/>
                <a:cs typeface="Calibri"/>
              </a:rPr>
              <a:t>υπηρεσίες</a:t>
            </a:r>
            <a:r>
              <a:rPr sz="1000" spc="40" dirty="0">
                <a:solidFill>
                  <a:srgbClr val="FFFFFF"/>
                </a:solidFill>
                <a:latin typeface="Calibri"/>
                <a:cs typeface="Calibri"/>
              </a:rPr>
              <a:t> </a:t>
            </a:r>
            <a:r>
              <a:rPr sz="1000" spc="70" dirty="0">
                <a:solidFill>
                  <a:srgbClr val="FFFFFF"/>
                </a:solidFill>
                <a:latin typeface="Calibri"/>
                <a:cs typeface="Calibri"/>
              </a:rPr>
              <a:t>ασφαλείας</a:t>
            </a:r>
            <a:endParaRPr sz="1000">
              <a:latin typeface="Calibri"/>
              <a:cs typeface="Calibri"/>
            </a:endParaRPr>
          </a:p>
          <a:p>
            <a:pPr marL="286385" indent="-273685">
              <a:lnSpc>
                <a:spcPct val="100000"/>
              </a:lnSpc>
              <a:spcBef>
                <a:spcPts val="525"/>
              </a:spcBef>
              <a:buSzPct val="130000"/>
              <a:buFont typeface="Courier New"/>
              <a:buChar char="o"/>
              <a:tabLst>
                <a:tab pos="285750" algn="l"/>
                <a:tab pos="286385" algn="l"/>
              </a:tabLst>
            </a:pPr>
            <a:r>
              <a:rPr sz="1000" b="1" spc="70" dirty="0">
                <a:solidFill>
                  <a:srgbClr val="FFFFFF"/>
                </a:solidFill>
                <a:latin typeface="Calibri"/>
                <a:cs typeface="Calibri"/>
              </a:rPr>
              <a:t>Οι</a:t>
            </a:r>
            <a:r>
              <a:rPr sz="1000" b="1" spc="35" dirty="0">
                <a:solidFill>
                  <a:srgbClr val="FFFFFF"/>
                </a:solidFill>
                <a:latin typeface="Calibri"/>
                <a:cs typeface="Calibri"/>
              </a:rPr>
              <a:t> </a:t>
            </a:r>
            <a:r>
              <a:rPr sz="1000" b="1" spc="60" dirty="0">
                <a:solidFill>
                  <a:srgbClr val="FFFFFF"/>
                </a:solidFill>
                <a:latin typeface="Calibri"/>
                <a:cs typeface="Calibri"/>
              </a:rPr>
              <a:t>επιθέσεις</a:t>
            </a:r>
            <a:r>
              <a:rPr sz="1000" b="1" spc="35" dirty="0">
                <a:solidFill>
                  <a:srgbClr val="FFFFFF"/>
                </a:solidFill>
                <a:latin typeface="Calibri"/>
                <a:cs typeface="Calibri"/>
              </a:rPr>
              <a:t> </a:t>
            </a:r>
            <a:r>
              <a:rPr sz="1000" b="1" spc="75" dirty="0">
                <a:solidFill>
                  <a:srgbClr val="FFFFFF"/>
                </a:solidFill>
                <a:latin typeface="Calibri"/>
                <a:cs typeface="Calibri"/>
              </a:rPr>
              <a:t>ασφαλείας</a:t>
            </a:r>
            <a:r>
              <a:rPr sz="1000" b="1" spc="35" dirty="0">
                <a:solidFill>
                  <a:srgbClr val="FFFFFF"/>
                </a:solidFill>
                <a:latin typeface="Calibri"/>
                <a:cs typeface="Calibri"/>
              </a:rPr>
              <a:t> </a:t>
            </a:r>
            <a:r>
              <a:rPr sz="1000" b="1" spc="70" dirty="0">
                <a:solidFill>
                  <a:srgbClr val="FFB800"/>
                </a:solidFill>
                <a:latin typeface="Calibri"/>
                <a:cs typeface="Calibri"/>
              </a:rPr>
              <a:t>θέτουν</a:t>
            </a:r>
            <a:r>
              <a:rPr sz="1000" b="1" spc="35" dirty="0">
                <a:solidFill>
                  <a:srgbClr val="FFB800"/>
                </a:solidFill>
                <a:latin typeface="Calibri"/>
                <a:cs typeface="Calibri"/>
              </a:rPr>
              <a:t> </a:t>
            </a:r>
            <a:r>
              <a:rPr sz="1000" b="1" spc="75" dirty="0">
                <a:solidFill>
                  <a:srgbClr val="FFB800"/>
                </a:solidFill>
                <a:latin typeface="Calibri"/>
                <a:cs typeface="Calibri"/>
              </a:rPr>
              <a:t>σε</a:t>
            </a:r>
            <a:r>
              <a:rPr sz="1000" b="1" spc="35" dirty="0">
                <a:solidFill>
                  <a:srgbClr val="FFB800"/>
                </a:solidFill>
                <a:latin typeface="Calibri"/>
                <a:cs typeface="Calibri"/>
              </a:rPr>
              <a:t> </a:t>
            </a:r>
            <a:r>
              <a:rPr sz="1000" b="1" spc="65" dirty="0">
                <a:solidFill>
                  <a:srgbClr val="FFB800"/>
                </a:solidFill>
                <a:latin typeface="Calibri"/>
                <a:cs typeface="Calibri"/>
              </a:rPr>
              <a:t>κίνδυνο</a:t>
            </a:r>
            <a:r>
              <a:rPr sz="1000" b="1" spc="30" dirty="0">
                <a:solidFill>
                  <a:srgbClr val="FFB800"/>
                </a:solidFill>
                <a:latin typeface="Calibri"/>
                <a:cs typeface="Calibri"/>
              </a:rPr>
              <a:t> </a:t>
            </a:r>
            <a:r>
              <a:rPr sz="1000" spc="60" dirty="0">
                <a:solidFill>
                  <a:srgbClr val="FFFFFF"/>
                </a:solidFill>
                <a:latin typeface="Calibri"/>
                <a:cs typeface="Calibri"/>
              </a:rPr>
              <a:t>την</a:t>
            </a:r>
            <a:r>
              <a:rPr sz="1000" spc="15" dirty="0">
                <a:solidFill>
                  <a:srgbClr val="FFFFFF"/>
                </a:solidFill>
                <a:latin typeface="Calibri"/>
                <a:cs typeface="Calibri"/>
              </a:rPr>
              <a:t> </a:t>
            </a:r>
            <a:r>
              <a:rPr sz="1000" spc="65" dirty="0">
                <a:solidFill>
                  <a:srgbClr val="FFFFFF"/>
                </a:solidFill>
                <a:latin typeface="Calibri"/>
                <a:cs typeface="Calibri"/>
              </a:rPr>
              <a:t>ασφάλεια</a:t>
            </a:r>
            <a:r>
              <a:rPr sz="1000" spc="30" dirty="0">
                <a:solidFill>
                  <a:srgbClr val="FFFFFF"/>
                </a:solidFill>
                <a:latin typeface="Calibri"/>
                <a:cs typeface="Calibri"/>
              </a:rPr>
              <a:t> </a:t>
            </a:r>
            <a:r>
              <a:rPr sz="1000" spc="75" dirty="0">
                <a:solidFill>
                  <a:srgbClr val="FFFFFF"/>
                </a:solidFill>
                <a:latin typeface="Calibri"/>
                <a:cs typeface="Calibri"/>
              </a:rPr>
              <a:t>των</a:t>
            </a:r>
            <a:r>
              <a:rPr sz="1000" spc="35" dirty="0">
                <a:solidFill>
                  <a:srgbClr val="FFFFFF"/>
                </a:solidFill>
                <a:latin typeface="Calibri"/>
                <a:cs typeface="Calibri"/>
              </a:rPr>
              <a:t> </a:t>
            </a:r>
            <a:r>
              <a:rPr sz="1000" spc="70" dirty="0">
                <a:solidFill>
                  <a:srgbClr val="FFFFFF"/>
                </a:solidFill>
                <a:latin typeface="Calibri"/>
                <a:cs typeface="Calibri"/>
              </a:rPr>
              <a:t>πληροφοριών.</a:t>
            </a:r>
            <a:endParaRPr sz="1000">
              <a:latin typeface="Calibri"/>
              <a:cs typeface="Calibri"/>
            </a:endParaRPr>
          </a:p>
          <a:p>
            <a:pPr marL="286385" indent="-273685">
              <a:lnSpc>
                <a:spcPct val="100000"/>
              </a:lnSpc>
              <a:spcBef>
                <a:spcPts val="325"/>
              </a:spcBef>
              <a:buSzPct val="130000"/>
              <a:buFont typeface="Courier New"/>
              <a:buChar char="o"/>
              <a:tabLst>
                <a:tab pos="285750" algn="l"/>
                <a:tab pos="286385" algn="l"/>
              </a:tabLst>
            </a:pPr>
            <a:r>
              <a:rPr sz="1000" b="1" spc="70" dirty="0">
                <a:solidFill>
                  <a:srgbClr val="FFFFFF"/>
                </a:solidFill>
                <a:latin typeface="Calibri"/>
                <a:cs typeface="Calibri"/>
              </a:rPr>
              <a:t>Οι</a:t>
            </a:r>
            <a:r>
              <a:rPr sz="1000" b="1" spc="30" dirty="0">
                <a:solidFill>
                  <a:srgbClr val="FFFFFF"/>
                </a:solidFill>
                <a:latin typeface="Calibri"/>
                <a:cs typeface="Calibri"/>
              </a:rPr>
              <a:t> </a:t>
            </a:r>
            <a:r>
              <a:rPr sz="1000" b="1" spc="70" dirty="0">
                <a:solidFill>
                  <a:srgbClr val="FFFFFF"/>
                </a:solidFill>
                <a:latin typeface="Calibri"/>
                <a:cs typeface="Calibri"/>
              </a:rPr>
              <a:t>μηχανισμοί</a:t>
            </a:r>
            <a:r>
              <a:rPr sz="1000" b="1" spc="25" dirty="0">
                <a:solidFill>
                  <a:srgbClr val="FFFFFF"/>
                </a:solidFill>
                <a:latin typeface="Calibri"/>
                <a:cs typeface="Calibri"/>
              </a:rPr>
              <a:t> </a:t>
            </a:r>
            <a:r>
              <a:rPr sz="1000" b="1" spc="75" dirty="0">
                <a:solidFill>
                  <a:srgbClr val="FFFFFF"/>
                </a:solidFill>
                <a:latin typeface="Calibri"/>
                <a:cs typeface="Calibri"/>
              </a:rPr>
              <a:t>ασφαλείας</a:t>
            </a:r>
            <a:r>
              <a:rPr sz="1000" b="1" spc="35" dirty="0">
                <a:solidFill>
                  <a:srgbClr val="FFFFFF"/>
                </a:solidFill>
                <a:latin typeface="Calibri"/>
                <a:cs typeface="Calibri"/>
              </a:rPr>
              <a:t> </a:t>
            </a:r>
            <a:r>
              <a:rPr sz="1000" b="1" spc="65" dirty="0">
                <a:solidFill>
                  <a:srgbClr val="FFB800"/>
                </a:solidFill>
                <a:latin typeface="Calibri"/>
                <a:cs typeface="Calibri"/>
              </a:rPr>
              <a:t>ανιχνεύουν,</a:t>
            </a:r>
            <a:r>
              <a:rPr sz="1000" b="1" spc="25" dirty="0">
                <a:solidFill>
                  <a:srgbClr val="FFB800"/>
                </a:solidFill>
                <a:latin typeface="Calibri"/>
                <a:cs typeface="Calibri"/>
              </a:rPr>
              <a:t> </a:t>
            </a:r>
            <a:r>
              <a:rPr sz="1000" b="1" spc="75" dirty="0">
                <a:solidFill>
                  <a:srgbClr val="FFB800"/>
                </a:solidFill>
                <a:latin typeface="Calibri"/>
                <a:cs typeface="Calibri"/>
              </a:rPr>
              <a:t>αποτρέπουν</a:t>
            </a:r>
            <a:r>
              <a:rPr sz="1000" b="1" spc="35" dirty="0">
                <a:solidFill>
                  <a:srgbClr val="FFB800"/>
                </a:solidFill>
                <a:latin typeface="Calibri"/>
                <a:cs typeface="Calibri"/>
              </a:rPr>
              <a:t> </a:t>
            </a:r>
            <a:r>
              <a:rPr sz="1000" b="1" spc="80" dirty="0">
                <a:solidFill>
                  <a:srgbClr val="FFB800"/>
                </a:solidFill>
                <a:latin typeface="Calibri"/>
                <a:cs typeface="Calibri"/>
              </a:rPr>
              <a:t>ή</a:t>
            </a:r>
            <a:r>
              <a:rPr sz="1000" b="1" spc="35" dirty="0">
                <a:solidFill>
                  <a:srgbClr val="FFB800"/>
                </a:solidFill>
                <a:latin typeface="Calibri"/>
                <a:cs typeface="Calibri"/>
              </a:rPr>
              <a:t> </a:t>
            </a:r>
            <a:r>
              <a:rPr sz="1000" spc="75" dirty="0">
                <a:solidFill>
                  <a:srgbClr val="FFFFFF"/>
                </a:solidFill>
                <a:latin typeface="Calibri"/>
                <a:cs typeface="Calibri"/>
              </a:rPr>
              <a:t>αποκαθτούν</a:t>
            </a:r>
            <a:r>
              <a:rPr sz="1000" spc="40" dirty="0">
                <a:solidFill>
                  <a:srgbClr val="FFFFFF"/>
                </a:solidFill>
                <a:latin typeface="Calibri"/>
                <a:cs typeface="Calibri"/>
              </a:rPr>
              <a:t> </a:t>
            </a:r>
            <a:r>
              <a:rPr sz="1000" spc="60" dirty="0">
                <a:solidFill>
                  <a:srgbClr val="FFFFFF"/>
                </a:solidFill>
                <a:latin typeface="Calibri"/>
                <a:cs typeface="Calibri"/>
              </a:rPr>
              <a:t>επιθέσεις</a:t>
            </a:r>
            <a:r>
              <a:rPr sz="1000" spc="35" dirty="0">
                <a:solidFill>
                  <a:srgbClr val="FFFFFF"/>
                </a:solidFill>
                <a:latin typeface="Calibri"/>
                <a:cs typeface="Calibri"/>
              </a:rPr>
              <a:t> </a:t>
            </a:r>
            <a:r>
              <a:rPr sz="1000" spc="65" dirty="0">
                <a:solidFill>
                  <a:srgbClr val="FFFFFF"/>
                </a:solidFill>
                <a:latin typeface="Calibri"/>
                <a:cs typeface="Calibri"/>
              </a:rPr>
              <a:t>ασφαλείας.</a:t>
            </a:r>
            <a:endParaRPr sz="1000">
              <a:latin typeface="Calibri"/>
              <a:cs typeface="Calibri"/>
            </a:endParaRPr>
          </a:p>
          <a:p>
            <a:pPr marL="287020" marR="5080" indent="-274320" algn="just">
              <a:lnSpc>
                <a:spcPct val="95700"/>
              </a:lnSpc>
              <a:spcBef>
                <a:spcPts val="385"/>
              </a:spcBef>
              <a:buSzPct val="130000"/>
              <a:buFont typeface="Courier New"/>
              <a:buChar char="o"/>
              <a:tabLst>
                <a:tab pos="287020" algn="l"/>
              </a:tabLst>
            </a:pPr>
            <a:r>
              <a:rPr sz="1000" b="1" spc="70" dirty="0">
                <a:solidFill>
                  <a:srgbClr val="FFFFFF"/>
                </a:solidFill>
                <a:latin typeface="Calibri"/>
                <a:cs typeface="Calibri"/>
              </a:rPr>
              <a:t>Οι υπηρεσίες </a:t>
            </a:r>
            <a:r>
              <a:rPr sz="1000" b="1" spc="75" dirty="0">
                <a:solidFill>
                  <a:srgbClr val="FFFFFF"/>
                </a:solidFill>
                <a:latin typeface="Calibri"/>
                <a:cs typeface="Calibri"/>
              </a:rPr>
              <a:t>ασφαλείας </a:t>
            </a:r>
            <a:r>
              <a:rPr sz="1000" b="1" spc="70" dirty="0">
                <a:solidFill>
                  <a:srgbClr val="FFB800"/>
                </a:solidFill>
                <a:latin typeface="Calibri"/>
                <a:cs typeface="Calibri"/>
              </a:rPr>
              <a:t>ενισχύουν </a:t>
            </a:r>
            <a:r>
              <a:rPr sz="1000" spc="65" dirty="0">
                <a:solidFill>
                  <a:srgbClr val="FFFFFF"/>
                </a:solidFill>
                <a:latin typeface="Calibri"/>
                <a:cs typeface="Calibri"/>
              </a:rPr>
              <a:t>την </a:t>
            </a:r>
            <a:r>
              <a:rPr sz="1000" spc="70" dirty="0">
                <a:solidFill>
                  <a:srgbClr val="FFFFFF"/>
                </a:solidFill>
                <a:latin typeface="Calibri"/>
                <a:cs typeface="Calibri"/>
              </a:rPr>
              <a:t>ασφάλεια των </a:t>
            </a:r>
            <a:r>
              <a:rPr sz="1000" b="1" spc="75" dirty="0">
                <a:solidFill>
                  <a:srgbClr val="FFB800"/>
                </a:solidFill>
                <a:latin typeface="Calibri"/>
                <a:cs typeface="Calibri"/>
              </a:rPr>
              <a:t>συστημάτων </a:t>
            </a:r>
            <a:r>
              <a:rPr sz="1000" b="1" spc="70" dirty="0">
                <a:solidFill>
                  <a:srgbClr val="FFB800"/>
                </a:solidFill>
                <a:latin typeface="Calibri"/>
                <a:cs typeface="Calibri"/>
              </a:rPr>
              <a:t>επεξεργασίας </a:t>
            </a:r>
            <a:r>
              <a:rPr sz="1000" b="1" spc="75" dirty="0">
                <a:solidFill>
                  <a:srgbClr val="FFB800"/>
                </a:solidFill>
                <a:latin typeface="Calibri"/>
                <a:cs typeface="Calibri"/>
              </a:rPr>
              <a:t>δεδομένων </a:t>
            </a:r>
            <a:r>
              <a:rPr sz="1000" b="1" spc="80" dirty="0">
                <a:solidFill>
                  <a:srgbClr val="FFB800"/>
                </a:solidFill>
                <a:latin typeface="Calibri"/>
                <a:cs typeface="Calibri"/>
              </a:rPr>
              <a:t> </a:t>
            </a:r>
            <a:r>
              <a:rPr sz="1000" spc="60" dirty="0">
                <a:solidFill>
                  <a:srgbClr val="FFFFFF"/>
                </a:solidFill>
                <a:latin typeface="Calibri"/>
                <a:cs typeface="Calibri"/>
              </a:rPr>
              <a:t>και </a:t>
            </a:r>
            <a:r>
              <a:rPr sz="1000" b="1" spc="65" dirty="0">
                <a:solidFill>
                  <a:srgbClr val="FFB800"/>
                </a:solidFill>
                <a:latin typeface="Calibri"/>
                <a:cs typeface="Calibri"/>
              </a:rPr>
              <a:t>της </a:t>
            </a:r>
            <a:r>
              <a:rPr sz="1000" b="1" spc="75" dirty="0">
                <a:solidFill>
                  <a:srgbClr val="FFB800"/>
                </a:solidFill>
                <a:latin typeface="Calibri"/>
                <a:cs typeface="Calibri"/>
              </a:rPr>
              <a:t>μεταφοράς πληροφοριών. </a:t>
            </a:r>
            <a:r>
              <a:rPr sz="1000" spc="70" dirty="0">
                <a:solidFill>
                  <a:srgbClr val="FFFFFF"/>
                </a:solidFill>
                <a:latin typeface="Calibri"/>
                <a:cs typeface="Calibri"/>
              </a:rPr>
              <a:t>Οι υπηρεσίες αυτές </a:t>
            </a:r>
            <a:r>
              <a:rPr sz="1000" spc="65" dirty="0">
                <a:solidFill>
                  <a:srgbClr val="FFFFFF"/>
                </a:solidFill>
                <a:latin typeface="Calibri"/>
                <a:cs typeface="Calibri"/>
              </a:rPr>
              <a:t>αντιμετωπίζουν </a:t>
            </a:r>
            <a:r>
              <a:rPr sz="1000" spc="50" dirty="0">
                <a:solidFill>
                  <a:srgbClr val="FFFFFF"/>
                </a:solidFill>
                <a:latin typeface="Calibri"/>
                <a:cs typeface="Calibri"/>
              </a:rPr>
              <a:t>τις </a:t>
            </a:r>
            <a:r>
              <a:rPr sz="1000" spc="60" dirty="0">
                <a:solidFill>
                  <a:srgbClr val="FFFFFF"/>
                </a:solidFill>
                <a:latin typeface="Calibri"/>
                <a:cs typeface="Calibri"/>
              </a:rPr>
              <a:t>επιθέσεις </a:t>
            </a:r>
            <a:r>
              <a:rPr sz="1000" spc="70" dirty="0">
                <a:solidFill>
                  <a:srgbClr val="FFFFFF"/>
                </a:solidFill>
                <a:latin typeface="Calibri"/>
                <a:cs typeface="Calibri"/>
              </a:rPr>
              <a:t>ασφαλείας </a:t>
            </a:r>
            <a:r>
              <a:rPr sz="1000" spc="75" dirty="0">
                <a:solidFill>
                  <a:srgbClr val="FFFFFF"/>
                </a:solidFill>
                <a:latin typeface="Calibri"/>
                <a:cs typeface="Calibri"/>
              </a:rPr>
              <a:t> </a:t>
            </a:r>
            <a:r>
              <a:rPr sz="1000" spc="70" dirty="0">
                <a:solidFill>
                  <a:srgbClr val="FFFFFF"/>
                </a:solidFill>
                <a:latin typeface="Calibri"/>
                <a:cs typeface="Calibri"/>
              </a:rPr>
              <a:t>με</a:t>
            </a:r>
            <a:r>
              <a:rPr sz="1000" spc="25" dirty="0">
                <a:solidFill>
                  <a:srgbClr val="FFFFFF"/>
                </a:solidFill>
                <a:latin typeface="Calibri"/>
                <a:cs typeface="Calibri"/>
              </a:rPr>
              <a:t> </a:t>
            </a:r>
            <a:r>
              <a:rPr sz="1000" spc="70" dirty="0">
                <a:solidFill>
                  <a:srgbClr val="FFFFFF"/>
                </a:solidFill>
                <a:latin typeface="Calibri"/>
                <a:cs typeface="Calibri"/>
              </a:rPr>
              <a:t>τη</a:t>
            </a:r>
            <a:r>
              <a:rPr sz="1000" spc="30" dirty="0">
                <a:solidFill>
                  <a:srgbClr val="FFFFFF"/>
                </a:solidFill>
                <a:latin typeface="Calibri"/>
                <a:cs typeface="Calibri"/>
              </a:rPr>
              <a:t> </a:t>
            </a:r>
            <a:r>
              <a:rPr sz="1000" spc="75" dirty="0">
                <a:solidFill>
                  <a:srgbClr val="FFFFFF"/>
                </a:solidFill>
                <a:latin typeface="Calibri"/>
                <a:cs typeface="Calibri"/>
              </a:rPr>
              <a:t>χρήση</a:t>
            </a:r>
            <a:r>
              <a:rPr sz="1000" spc="30" dirty="0">
                <a:solidFill>
                  <a:srgbClr val="FFFFFF"/>
                </a:solidFill>
                <a:latin typeface="Calibri"/>
                <a:cs typeface="Calibri"/>
              </a:rPr>
              <a:t> </a:t>
            </a:r>
            <a:r>
              <a:rPr sz="1000" spc="70" dirty="0">
                <a:solidFill>
                  <a:srgbClr val="FFFFFF"/>
                </a:solidFill>
                <a:latin typeface="Calibri"/>
                <a:cs typeface="Calibri"/>
              </a:rPr>
              <a:t>μηχανισμών</a:t>
            </a:r>
            <a:r>
              <a:rPr sz="1000" spc="30" dirty="0">
                <a:solidFill>
                  <a:srgbClr val="FFFFFF"/>
                </a:solidFill>
                <a:latin typeface="Calibri"/>
                <a:cs typeface="Calibri"/>
              </a:rPr>
              <a:t> </a:t>
            </a:r>
            <a:r>
              <a:rPr sz="1000" spc="70" dirty="0">
                <a:solidFill>
                  <a:srgbClr val="FFFFFF"/>
                </a:solidFill>
                <a:latin typeface="Calibri"/>
                <a:cs typeface="Calibri"/>
              </a:rPr>
              <a:t>ασφαλείας.</a:t>
            </a:r>
            <a:endParaRPr sz="1000">
              <a:latin typeface="Calibri"/>
              <a:cs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228079" y="2763837"/>
            <a:ext cx="3537585" cy="459740"/>
          </a:xfrm>
          <a:prstGeom prst="rect">
            <a:avLst/>
          </a:prstGeom>
        </p:spPr>
        <p:txBody>
          <a:bodyPr vert="horz" wrap="square" lIns="0" tIns="12700" rIns="0" bIns="0" rtlCol="0">
            <a:spAutoFit/>
          </a:bodyPr>
          <a:lstStyle/>
          <a:p>
            <a:pPr marL="12700">
              <a:lnSpc>
                <a:spcPct val="100000"/>
              </a:lnSpc>
              <a:spcBef>
                <a:spcPts val="100"/>
              </a:spcBef>
            </a:pPr>
            <a:r>
              <a:rPr sz="2850" spc="180" dirty="0"/>
              <a:t>Επιθέσεις</a:t>
            </a:r>
            <a:r>
              <a:rPr sz="2850" spc="145" dirty="0"/>
              <a:t> </a:t>
            </a:r>
            <a:r>
              <a:rPr sz="2850" spc="195" dirty="0"/>
              <a:t>ασφαλείας</a:t>
            </a:r>
            <a:endParaRPr sz="2850"/>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6019800"/>
            <a:ext cx="3246120" cy="602297"/>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5" name="object 15"/>
          <p:cNvSpPr txBox="1"/>
          <p:nvPr/>
        </p:nvSpPr>
        <p:spPr>
          <a:xfrm>
            <a:off x="78739" y="6521132"/>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8" name="object 8"/>
          <p:cNvSpPr txBox="1">
            <a:spLocks noGrp="1"/>
          </p:cNvSpPr>
          <p:nvPr>
            <p:ph type="title"/>
          </p:nvPr>
        </p:nvSpPr>
        <p:spPr>
          <a:xfrm>
            <a:off x="875030" y="970597"/>
            <a:ext cx="3537585" cy="459740"/>
          </a:xfrm>
          <a:prstGeom prst="rect">
            <a:avLst/>
          </a:prstGeom>
        </p:spPr>
        <p:txBody>
          <a:bodyPr vert="horz" wrap="square" lIns="0" tIns="12700" rIns="0" bIns="0" rtlCol="0">
            <a:spAutoFit/>
          </a:bodyPr>
          <a:lstStyle/>
          <a:p>
            <a:pPr marL="12700">
              <a:lnSpc>
                <a:spcPct val="100000"/>
              </a:lnSpc>
              <a:spcBef>
                <a:spcPts val="100"/>
              </a:spcBef>
            </a:pPr>
            <a:r>
              <a:rPr sz="2850" spc="180" dirty="0">
                <a:solidFill>
                  <a:srgbClr val="000000"/>
                </a:solidFill>
              </a:rPr>
              <a:t>Επιθέσεις</a:t>
            </a:r>
            <a:r>
              <a:rPr sz="2850" spc="145" dirty="0">
                <a:solidFill>
                  <a:srgbClr val="000000"/>
                </a:solidFill>
              </a:rPr>
              <a:t> </a:t>
            </a:r>
            <a:r>
              <a:rPr sz="2850" spc="195" dirty="0">
                <a:solidFill>
                  <a:srgbClr val="000000"/>
                </a:solidFill>
              </a:rPr>
              <a:t>ασφαλείας</a:t>
            </a:r>
            <a:endParaRPr sz="2850"/>
          </a:p>
        </p:txBody>
      </p:sp>
      <p:sp>
        <p:nvSpPr>
          <p:cNvPr id="13" name="object 13"/>
          <p:cNvSpPr txBox="1"/>
          <p:nvPr/>
        </p:nvSpPr>
        <p:spPr>
          <a:xfrm>
            <a:off x="552449" y="1905000"/>
            <a:ext cx="6530975" cy="3213700"/>
          </a:xfrm>
          <a:prstGeom prst="rect">
            <a:avLst/>
          </a:prstGeom>
        </p:spPr>
        <p:txBody>
          <a:bodyPr vert="horz" wrap="square" lIns="0" tIns="12700" rIns="0" bIns="0" rtlCol="0">
            <a:spAutoFit/>
          </a:bodyPr>
          <a:lstStyle/>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 Οποιαδήποτε ενέργεια που θέτει σε κίνδυνο την ασφάλεια πληροφοριών που ανήκουν σε έναν οργανισμό.</a:t>
            </a:r>
          </a:p>
          <a:p>
            <a:pPr marL="104139" marR="5080" indent="-91440">
              <a:lnSpc>
                <a:spcPct val="100000"/>
              </a:lnSpc>
              <a:spcBef>
                <a:spcPts val="100"/>
              </a:spcBef>
              <a:buClr>
                <a:srgbClr val="FFB800"/>
              </a:buClr>
              <a:buSzPct val="118181"/>
              <a:buFont typeface="MS Gothic"/>
              <a:buChar char="▪"/>
              <a:tabLst>
                <a:tab pos="104139" algn="l"/>
              </a:tabLst>
            </a:pPr>
            <a:endParaRPr lang="el-GR" sz="1100" b="1" spc="95" dirty="0">
              <a:latin typeface="Calibri"/>
              <a:cs typeface="Calibri"/>
            </a:endParaRPr>
          </a:p>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    Η ασφάλεια πληροφοριών αφορά το πώς να αποτραπούν επιθέσεις ή, σε περίπτωση αποτυχίας, πώς να εντοπιστούν επιθέσεις σε συστήματα που βασίζονται στην πληροφορία.</a:t>
            </a:r>
          </a:p>
          <a:p>
            <a:pPr marL="104139" marR="5080" indent="-91440">
              <a:lnSpc>
                <a:spcPct val="100000"/>
              </a:lnSpc>
              <a:spcBef>
                <a:spcPts val="100"/>
              </a:spcBef>
              <a:buClr>
                <a:srgbClr val="FFB800"/>
              </a:buClr>
              <a:buSzPct val="118181"/>
              <a:buFont typeface="MS Gothic"/>
              <a:buChar char="▪"/>
              <a:tabLst>
                <a:tab pos="104139" algn="l"/>
              </a:tabLst>
            </a:pPr>
            <a:endParaRPr lang="el-GR" sz="1100" b="1" spc="95" dirty="0">
              <a:latin typeface="Calibri"/>
              <a:cs typeface="Calibri"/>
            </a:endParaRPr>
          </a:p>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    Απειλή (</a:t>
            </a:r>
            <a:r>
              <a:rPr lang="el-GR" sz="1100" b="1" spc="95" dirty="0" err="1">
                <a:latin typeface="Calibri"/>
                <a:cs typeface="Calibri"/>
              </a:rPr>
              <a:t>Threat</a:t>
            </a:r>
            <a:r>
              <a:rPr lang="el-GR" sz="1100" b="1" spc="95" dirty="0">
                <a:latin typeface="Calibri"/>
                <a:cs typeface="Calibri"/>
              </a:rPr>
              <a:t>): Η δυνητική επικινδυνότητα που μπορεί να εκμεταλλευτεί μια ευπάθεια και να προκαλέσει ζημιά, θέτοντας σε κίνδυνο την ασφάλεια.</a:t>
            </a:r>
          </a:p>
          <a:p>
            <a:pPr marL="104139" marR="5080" indent="-91440">
              <a:lnSpc>
                <a:spcPct val="100000"/>
              </a:lnSpc>
              <a:spcBef>
                <a:spcPts val="100"/>
              </a:spcBef>
              <a:buClr>
                <a:srgbClr val="FFB800"/>
              </a:buClr>
              <a:buSzPct val="118181"/>
              <a:buFont typeface="MS Gothic"/>
              <a:buChar char="▪"/>
              <a:tabLst>
                <a:tab pos="104139" algn="l"/>
              </a:tabLst>
            </a:pPr>
            <a:endParaRPr lang="el-GR" sz="1100" b="1" spc="95" dirty="0">
              <a:latin typeface="Calibri"/>
              <a:cs typeface="Calibri"/>
            </a:endParaRPr>
          </a:p>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    Επίθεση (</a:t>
            </a:r>
            <a:r>
              <a:rPr lang="el-GR" sz="1100" b="1" spc="95" dirty="0" err="1">
                <a:latin typeface="Calibri"/>
                <a:cs typeface="Calibri"/>
              </a:rPr>
              <a:t>Attack</a:t>
            </a:r>
            <a:r>
              <a:rPr lang="el-GR" sz="1100" b="1" spc="95" dirty="0">
                <a:latin typeface="Calibri"/>
                <a:cs typeface="Calibri"/>
              </a:rPr>
              <a:t>): Μια παραβίαση ασφαλείας που προκύπτει από εσκεμμένη και ευφυή προσπάθεια να παρακαμφθούν τα μέτρα ασφαλείας και να παραβιαστούν οι πολιτικές του συστήματος.</a:t>
            </a:r>
          </a:p>
          <a:p>
            <a:pPr marL="104139" marR="5080" indent="-91440">
              <a:lnSpc>
                <a:spcPct val="100000"/>
              </a:lnSpc>
              <a:spcBef>
                <a:spcPts val="100"/>
              </a:spcBef>
              <a:buClr>
                <a:srgbClr val="FFB800"/>
              </a:buClr>
              <a:buSzPct val="118181"/>
              <a:buFont typeface="MS Gothic"/>
              <a:buChar char="▪"/>
              <a:tabLst>
                <a:tab pos="104139" algn="l"/>
              </a:tabLst>
            </a:pPr>
            <a:endParaRPr lang="el-GR" sz="1100" b="1" spc="95" dirty="0">
              <a:latin typeface="Calibri"/>
              <a:cs typeface="Calibri"/>
            </a:endParaRPr>
          </a:p>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Τύποι επιθέσεων:</a:t>
            </a:r>
          </a:p>
          <a:p>
            <a:pPr marL="104139" marR="5080" indent="-91440">
              <a:lnSpc>
                <a:spcPct val="100000"/>
              </a:lnSpc>
              <a:spcBef>
                <a:spcPts val="100"/>
              </a:spcBef>
              <a:buClr>
                <a:srgbClr val="FFB800"/>
              </a:buClr>
              <a:buSzPct val="118181"/>
              <a:buFont typeface="MS Gothic"/>
              <a:buChar char="▪"/>
              <a:tabLst>
                <a:tab pos="104139" algn="l"/>
              </a:tabLst>
            </a:pPr>
            <a:endParaRPr lang="el-GR" sz="1100" b="1" spc="95" dirty="0">
              <a:latin typeface="Calibri"/>
              <a:cs typeface="Calibri"/>
            </a:endParaRPr>
          </a:p>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    Παθητική επίθεση (</a:t>
            </a:r>
            <a:r>
              <a:rPr lang="el-GR" sz="1100" b="1" spc="95" dirty="0" err="1">
                <a:latin typeface="Calibri"/>
                <a:cs typeface="Calibri"/>
              </a:rPr>
              <a:t>Passive</a:t>
            </a:r>
            <a:r>
              <a:rPr lang="el-GR" sz="1100" b="1" spc="95" dirty="0">
                <a:latin typeface="Calibri"/>
                <a:cs typeface="Calibri"/>
              </a:rPr>
              <a:t> </a:t>
            </a:r>
            <a:r>
              <a:rPr lang="el-GR" sz="1100" b="1" spc="95" dirty="0" err="1">
                <a:latin typeface="Calibri"/>
                <a:cs typeface="Calibri"/>
              </a:rPr>
              <a:t>attack</a:t>
            </a:r>
            <a:r>
              <a:rPr lang="el-GR" sz="1100" b="1" spc="95" dirty="0">
                <a:latin typeface="Calibri"/>
                <a:cs typeface="Calibri"/>
              </a:rPr>
              <a:t>)</a:t>
            </a:r>
          </a:p>
          <a:p>
            <a:pPr marL="104139" marR="5080" indent="-91440">
              <a:lnSpc>
                <a:spcPct val="100000"/>
              </a:lnSpc>
              <a:spcBef>
                <a:spcPts val="100"/>
              </a:spcBef>
              <a:buClr>
                <a:srgbClr val="FFB800"/>
              </a:buClr>
              <a:buSzPct val="118181"/>
              <a:buFont typeface="MS Gothic"/>
              <a:buChar char="▪"/>
              <a:tabLst>
                <a:tab pos="104139" algn="l"/>
              </a:tabLst>
            </a:pPr>
            <a:endParaRPr lang="el-GR" sz="1100" b="1" spc="95" dirty="0">
              <a:latin typeface="Calibri"/>
              <a:cs typeface="Calibri"/>
            </a:endParaRPr>
          </a:p>
          <a:p>
            <a:pPr marL="104139" marR="5080" indent="-91440">
              <a:lnSpc>
                <a:spcPct val="100000"/>
              </a:lnSpc>
              <a:spcBef>
                <a:spcPts val="100"/>
              </a:spcBef>
              <a:buClr>
                <a:srgbClr val="FFB800"/>
              </a:buClr>
              <a:buSzPct val="118181"/>
              <a:buFont typeface="MS Gothic"/>
              <a:buChar char="▪"/>
              <a:tabLst>
                <a:tab pos="104139" algn="l"/>
              </a:tabLst>
            </a:pPr>
            <a:r>
              <a:rPr lang="el-GR" sz="1100" b="1" spc="95" dirty="0">
                <a:latin typeface="Calibri"/>
                <a:cs typeface="Calibri"/>
              </a:rPr>
              <a:t>    Ενεργή επίθεση (</a:t>
            </a:r>
            <a:r>
              <a:rPr lang="el-GR" sz="1100" b="1" spc="95" dirty="0" err="1">
                <a:latin typeface="Calibri"/>
                <a:cs typeface="Calibri"/>
              </a:rPr>
              <a:t>Active</a:t>
            </a:r>
            <a:r>
              <a:rPr lang="el-GR" sz="1100" b="1" spc="95" dirty="0">
                <a:latin typeface="Calibri"/>
                <a:cs typeface="Calibri"/>
              </a:rPr>
              <a:t> </a:t>
            </a:r>
            <a:r>
              <a:rPr lang="el-GR" sz="1100" b="1" spc="95" dirty="0" err="1">
                <a:latin typeface="Calibri"/>
                <a:cs typeface="Calibri"/>
              </a:rPr>
              <a:t>attack</a:t>
            </a:r>
            <a:r>
              <a:rPr lang="el-GR" sz="1100" b="1" spc="95" dirty="0">
                <a:latin typeface="Calibri"/>
                <a:cs typeface="Calibri"/>
              </a:rPr>
              <a:t>)</a:t>
            </a:r>
            <a:endParaRPr lang="el-GR" sz="1100" dirty="0">
              <a:latin typeface="Calibri"/>
              <a:cs typeface="Calibri"/>
            </a:endParaRPr>
          </a:p>
        </p:txBody>
      </p:sp>
      <p:sp>
        <p:nvSpPr>
          <p:cNvPr id="14" name="object 14"/>
          <p:cNvSpPr txBox="1"/>
          <p:nvPr/>
        </p:nvSpPr>
        <p:spPr>
          <a:xfrm>
            <a:off x="11230927" y="6211570"/>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9</a:t>
            </a:r>
            <a:endParaRPr sz="850">
              <a:latin typeface="Calibri"/>
              <a:cs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34794" y="0"/>
            <a:ext cx="10657205" cy="6858000"/>
            <a:chOff x="1534794" y="0"/>
            <a:chExt cx="10657205" cy="6858000"/>
          </a:xfrm>
        </p:grpSpPr>
        <p:pic>
          <p:nvPicPr>
            <p:cNvPr id="3" name="object 3"/>
            <p:cNvPicPr/>
            <p:nvPr/>
          </p:nvPicPr>
          <p:blipFill>
            <a:blip r:embed="rId2" cstate="print"/>
            <a:stretch>
              <a:fillRect/>
            </a:stretch>
          </p:blipFill>
          <p:spPr>
            <a:xfrm>
              <a:off x="6352222" y="4759"/>
              <a:ext cx="5839777"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4002" y="5207634"/>
              <a:ext cx="757555" cy="1644650"/>
            </a:xfrm>
            <a:custGeom>
              <a:avLst/>
              <a:gdLst/>
              <a:ahLst/>
              <a:cxnLst/>
              <a:rect l="l" t="t" r="r" b="b"/>
              <a:pathLst>
                <a:path w="757554" h="1644650">
                  <a:moveTo>
                    <a:pt x="579119" y="0"/>
                  </a:moveTo>
                  <a:lnTo>
                    <a:pt x="533082" y="6350"/>
                  </a:lnTo>
                  <a:lnTo>
                    <a:pt x="490537" y="24129"/>
                  </a:lnTo>
                  <a:lnTo>
                    <a:pt x="454025" y="52387"/>
                  </a:lnTo>
                  <a:lnTo>
                    <a:pt x="425767" y="89534"/>
                  </a:lnTo>
                  <a:lnTo>
                    <a:pt x="407034"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19" y="0"/>
                  </a:lnTo>
                  <a:close/>
                </a:path>
                <a:path w="757554" h="1644650">
                  <a:moveTo>
                    <a:pt x="663698" y="25399"/>
                  </a:moveTo>
                  <a:lnTo>
                    <a:pt x="570547" y="25399"/>
                  </a:lnTo>
                  <a:lnTo>
                    <a:pt x="619442" y="30797"/>
                  </a:lnTo>
                  <a:lnTo>
                    <a:pt x="673417" y="57467"/>
                  </a:lnTo>
                  <a:lnTo>
                    <a:pt x="712469" y="103822"/>
                  </a:lnTo>
                  <a:lnTo>
                    <a:pt x="731837" y="161289"/>
                  </a:lnTo>
                  <a:lnTo>
                    <a:pt x="732789" y="192087"/>
                  </a:lnTo>
                  <a:lnTo>
                    <a:pt x="727392" y="222884"/>
                  </a:lnTo>
                  <a:lnTo>
                    <a:pt x="344169" y="1644332"/>
                  </a:lnTo>
                  <a:lnTo>
                    <a:pt x="370522" y="1644332"/>
                  </a:lnTo>
                  <a:lnTo>
                    <a:pt x="751522" y="229234"/>
                  </a:lnTo>
                  <a:lnTo>
                    <a:pt x="757237" y="193674"/>
                  </a:lnTo>
                  <a:lnTo>
                    <a:pt x="756284" y="158114"/>
                  </a:lnTo>
                  <a:lnTo>
                    <a:pt x="733742" y="90804"/>
                  </a:lnTo>
                  <a:lnTo>
                    <a:pt x="687704"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1534794" y="3700145"/>
              <a:ext cx="5436234" cy="3148647"/>
            </a:xfrm>
            <a:prstGeom prst="rect">
              <a:avLst/>
            </a:prstGeom>
          </p:spPr>
        </p:pic>
        <p:pic>
          <p:nvPicPr>
            <p:cNvPr id="7" name="object 7"/>
            <p:cNvPicPr/>
            <p:nvPr/>
          </p:nvPicPr>
          <p:blipFill>
            <a:blip r:embed="rId4" cstate="print"/>
            <a:stretch>
              <a:fillRect/>
            </a:stretch>
          </p:blipFill>
          <p:spPr>
            <a:xfrm>
              <a:off x="1729739" y="3895090"/>
              <a:ext cx="4866004" cy="2578735"/>
            </a:xfrm>
            <a:prstGeom prst="rect">
              <a:avLst/>
            </a:prstGeom>
          </p:spPr>
        </p:pic>
        <p:pic>
          <p:nvPicPr>
            <p:cNvPr id="8" name="object 8"/>
            <p:cNvPicPr/>
            <p:nvPr/>
          </p:nvPicPr>
          <p:blipFill>
            <a:blip r:embed="rId5" cstate="print"/>
            <a:stretch>
              <a:fillRect/>
            </a:stretch>
          </p:blipFill>
          <p:spPr>
            <a:xfrm>
              <a:off x="7550149"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3" name="object 13"/>
          <p:cNvSpPr txBox="1"/>
          <p:nvPr/>
        </p:nvSpPr>
        <p:spPr>
          <a:xfrm>
            <a:off x="78739" y="6245225"/>
            <a:ext cx="2330450" cy="101600"/>
          </a:xfrm>
          <a:prstGeom prst="rect">
            <a:avLst/>
          </a:prstGeom>
        </p:spPr>
        <p:txBody>
          <a:bodyPr vert="horz" wrap="square" lIns="0" tIns="0" rIns="0" bIns="0" rtlCol="0">
            <a:spAutoFit/>
          </a:bodyPr>
          <a:lstStyle/>
          <a:p>
            <a:pPr marL="12700">
              <a:lnSpc>
                <a:spcPts val="670"/>
              </a:lnSpc>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
        <p:nvSpPr>
          <p:cNvPr id="10" name="object 10"/>
          <p:cNvSpPr txBox="1">
            <a:spLocks noGrp="1"/>
          </p:cNvSpPr>
          <p:nvPr>
            <p:ph type="title"/>
          </p:nvPr>
        </p:nvSpPr>
        <p:spPr>
          <a:xfrm>
            <a:off x="875030" y="970597"/>
            <a:ext cx="3454400"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Παθητικές</a:t>
            </a:r>
            <a:r>
              <a:rPr sz="2850" spc="180" dirty="0">
                <a:solidFill>
                  <a:srgbClr val="000000"/>
                </a:solidFill>
              </a:rPr>
              <a:t> </a:t>
            </a:r>
            <a:r>
              <a:rPr sz="2850" spc="170" dirty="0">
                <a:solidFill>
                  <a:srgbClr val="000000"/>
                </a:solidFill>
              </a:rPr>
              <a:t>επιθέσεις</a:t>
            </a:r>
            <a:endParaRPr sz="2850"/>
          </a:p>
        </p:txBody>
      </p:sp>
      <p:sp>
        <p:nvSpPr>
          <p:cNvPr id="11" name="object 11"/>
          <p:cNvSpPr txBox="1"/>
          <p:nvPr/>
        </p:nvSpPr>
        <p:spPr>
          <a:xfrm>
            <a:off x="962025" y="1629409"/>
            <a:ext cx="6073140" cy="1802130"/>
          </a:xfrm>
          <a:prstGeom prst="rect">
            <a:avLst/>
          </a:prstGeom>
        </p:spPr>
        <p:txBody>
          <a:bodyPr vert="horz" wrap="square" lIns="0" tIns="12700" rIns="0" bIns="0" rtlCol="0">
            <a:spAutoFit/>
          </a:bodyPr>
          <a:lstStyle/>
          <a:p>
            <a:pPr marL="104139" marR="1022350" indent="-91440">
              <a:lnSpc>
                <a:spcPct val="128400"/>
              </a:lnSpc>
              <a:spcBef>
                <a:spcPts val="100"/>
              </a:spcBef>
              <a:buClr>
                <a:srgbClr val="FFB800"/>
              </a:buClr>
              <a:buSzPct val="118181"/>
              <a:buFont typeface="MS Gothic"/>
              <a:buChar char="▪"/>
              <a:tabLst>
                <a:tab pos="103505" algn="l"/>
              </a:tabLst>
            </a:pPr>
            <a:r>
              <a:rPr sz="1100" b="1" spc="75" dirty="0">
                <a:latin typeface="Calibri"/>
                <a:cs typeface="Calibri"/>
              </a:rPr>
              <a:t>"Παθητικές</a:t>
            </a:r>
            <a:r>
              <a:rPr sz="1100" b="1" spc="35" dirty="0">
                <a:latin typeface="Calibri"/>
                <a:cs typeface="Calibri"/>
              </a:rPr>
              <a:t> </a:t>
            </a:r>
            <a:r>
              <a:rPr sz="1100" b="1" spc="70" dirty="0">
                <a:latin typeface="Calibri"/>
                <a:cs typeface="Calibri"/>
              </a:rPr>
              <a:t>επιθέσεις"</a:t>
            </a:r>
            <a:r>
              <a:rPr sz="1100" b="1" spc="35" dirty="0">
                <a:latin typeface="Calibri"/>
                <a:cs typeface="Calibri"/>
              </a:rPr>
              <a:t> </a:t>
            </a:r>
            <a:r>
              <a:rPr sz="1100" spc="70" dirty="0">
                <a:latin typeface="Calibri"/>
                <a:cs typeface="Calibri"/>
              </a:rPr>
              <a:t>επιχειρούν</a:t>
            </a:r>
            <a:r>
              <a:rPr sz="1100" spc="35" dirty="0">
                <a:latin typeface="Calibri"/>
                <a:cs typeface="Calibri"/>
              </a:rPr>
              <a:t> </a:t>
            </a:r>
            <a:r>
              <a:rPr sz="1100" spc="80" dirty="0">
                <a:latin typeface="Calibri"/>
                <a:cs typeface="Calibri"/>
              </a:rPr>
              <a:t>να</a:t>
            </a:r>
            <a:r>
              <a:rPr sz="1100" spc="40" dirty="0">
                <a:latin typeface="Calibri"/>
                <a:cs typeface="Calibri"/>
              </a:rPr>
              <a:t> </a:t>
            </a:r>
            <a:r>
              <a:rPr sz="1100" b="1" spc="90" dirty="0">
                <a:latin typeface="Calibri"/>
                <a:cs typeface="Calibri"/>
              </a:rPr>
              <a:t>ή</a:t>
            </a:r>
            <a:r>
              <a:rPr sz="1100" b="1" spc="35" dirty="0">
                <a:latin typeface="Calibri"/>
                <a:cs typeface="Calibri"/>
              </a:rPr>
              <a:t> </a:t>
            </a:r>
            <a:r>
              <a:rPr sz="1100" spc="80" dirty="0">
                <a:latin typeface="Calibri"/>
                <a:cs typeface="Calibri"/>
              </a:rPr>
              <a:t>να</a:t>
            </a:r>
            <a:r>
              <a:rPr sz="1100" spc="35" dirty="0">
                <a:latin typeface="Calibri"/>
                <a:cs typeface="Calibri"/>
              </a:rPr>
              <a:t> </a:t>
            </a:r>
            <a:r>
              <a:rPr sz="1100" spc="80" dirty="0">
                <a:latin typeface="Calibri"/>
                <a:cs typeface="Calibri"/>
              </a:rPr>
              <a:t>παράγουν/κάνουν</a:t>
            </a:r>
            <a:r>
              <a:rPr sz="1100" spc="35" dirty="0">
                <a:latin typeface="Calibri"/>
                <a:cs typeface="Calibri"/>
              </a:rPr>
              <a:t> </a:t>
            </a:r>
            <a:r>
              <a:rPr sz="1100" spc="70" dirty="0">
                <a:latin typeface="Calibri"/>
                <a:cs typeface="Calibri"/>
              </a:rPr>
              <a:t>πληροφορίες </a:t>
            </a:r>
            <a:r>
              <a:rPr sz="1100" spc="-235" dirty="0">
                <a:latin typeface="Calibri"/>
                <a:cs typeface="Calibri"/>
              </a:rPr>
              <a:t> </a:t>
            </a:r>
            <a:r>
              <a:rPr sz="1100" spc="90" dirty="0">
                <a:latin typeface="Calibri"/>
                <a:cs typeface="Calibri"/>
              </a:rPr>
              <a:t>από</a:t>
            </a:r>
            <a:r>
              <a:rPr sz="1100" spc="35" dirty="0">
                <a:latin typeface="Calibri"/>
                <a:cs typeface="Calibri"/>
              </a:rPr>
              <a:t> </a:t>
            </a:r>
            <a:r>
              <a:rPr sz="1100" spc="70" dirty="0">
                <a:latin typeface="Calibri"/>
                <a:cs typeface="Calibri"/>
              </a:rPr>
              <a:t>το</a:t>
            </a:r>
            <a:r>
              <a:rPr sz="1100" spc="40" dirty="0">
                <a:latin typeface="Calibri"/>
                <a:cs typeface="Calibri"/>
              </a:rPr>
              <a:t> </a:t>
            </a:r>
            <a:r>
              <a:rPr sz="1100" spc="75" dirty="0">
                <a:latin typeface="Calibri"/>
                <a:cs typeface="Calibri"/>
              </a:rPr>
              <a:t>σύστημα,</a:t>
            </a:r>
            <a:r>
              <a:rPr sz="1100" spc="35" dirty="0">
                <a:latin typeface="Calibri"/>
                <a:cs typeface="Calibri"/>
              </a:rPr>
              <a:t> </a:t>
            </a:r>
            <a:r>
              <a:rPr sz="1100" spc="80" dirty="0">
                <a:latin typeface="Calibri"/>
                <a:cs typeface="Calibri"/>
              </a:rPr>
              <a:t>αλλά</a:t>
            </a:r>
            <a:r>
              <a:rPr sz="1100" spc="45" dirty="0">
                <a:latin typeface="Calibri"/>
                <a:cs typeface="Calibri"/>
              </a:rPr>
              <a:t> </a:t>
            </a:r>
            <a:r>
              <a:rPr sz="1100" spc="75" dirty="0">
                <a:latin typeface="Calibri"/>
                <a:cs typeface="Calibri"/>
              </a:rPr>
              <a:t>δεν</a:t>
            </a:r>
            <a:r>
              <a:rPr sz="1100" spc="35" dirty="0">
                <a:latin typeface="Calibri"/>
                <a:cs typeface="Calibri"/>
              </a:rPr>
              <a:t> </a:t>
            </a:r>
            <a:r>
              <a:rPr sz="1100" b="1" spc="80" dirty="0">
                <a:latin typeface="Calibri"/>
                <a:cs typeface="Calibri"/>
              </a:rPr>
              <a:t>επηρεάζουν</a:t>
            </a:r>
            <a:r>
              <a:rPr sz="1100" b="1" spc="30" dirty="0">
                <a:latin typeface="Calibri"/>
                <a:cs typeface="Calibri"/>
              </a:rPr>
              <a:t> </a:t>
            </a:r>
            <a:r>
              <a:rPr sz="1100" b="1" spc="65" dirty="0">
                <a:latin typeface="Calibri"/>
                <a:cs typeface="Calibri"/>
              </a:rPr>
              <a:t>τους</a:t>
            </a:r>
            <a:r>
              <a:rPr sz="1100" b="1" spc="20" dirty="0">
                <a:latin typeface="Calibri"/>
                <a:cs typeface="Calibri"/>
              </a:rPr>
              <a:t> </a:t>
            </a:r>
            <a:r>
              <a:rPr sz="1100" b="1" spc="75" dirty="0">
                <a:latin typeface="Calibri"/>
                <a:cs typeface="Calibri"/>
              </a:rPr>
              <a:t>πόρους</a:t>
            </a:r>
            <a:r>
              <a:rPr sz="1100" b="1" spc="30" dirty="0">
                <a:latin typeface="Calibri"/>
                <a:cs typeface="Calibri"/>
              </a:rPr>
              <a:t> </a:t>
            </a:r>
            <a:r>
              <a:rPr sz="1100" b="1" spc="75" dirty="0">
                <a:latin typeface="Calibri"/>
                <a:cs typeface="Calibri"/>
              </a:rPr>
              <a:t>του</a:t>
            </a:r>
            <a:r>
              <a:rPr sz="1100" b="1" spc="35" dirty="0">
                <a:latin typeface="Calibri"/>
                <a:cs typeface="Calibri"/>
              </a:rPr>
              <a:t> </a:t>
            </a:r>
            <a:r>
              <a:rPr sz="1100" b="1" spc="75" dirty="0">
                <a:latin typeface="Calibri"/>
                <a:cs typeface="Calibri"/>
              </a:rPr>
              <a:t>συστήματος.</a:t>
            </a:r>
            <a:endParaRPr sz="1100">
              <a:latin typeface="Calibri"/>
              <a:cs typeface="Calibri"/>
            </a:endParaRPr>
          </a:p>
          <a:p>
            <a:pPr>
              <a:lnSpc>
                <a:spcPct val="100000"/>
              </a:lnSpc>
              <a:spcBef>
                <a:spcPts val="55"/>
              </a:spcBef>
              <a:buClr>
                <a:srgbClr val="FFB800"/>
              </a:buClr>
              <a:buFont typeface="MS Gothic"/>
              <a:buChar char="▪"/>
            </a:pPr>
            <a:endParaRPr sz="1350">
              <a:latin typeface="Calibri"/>
              <a:cs typeface="Calibri"/>
            </a:endParaRPr>
          </a:p>
          <a:p>
            <a:pPr marL="103505" indent="-90805">
              <a:lnSpc>
                <a:spcPct val="100000"/>
              </a:lnSpc>
              <a:buClr>
                <a:srgbClr val="FFB800"/>
              </a:buClr>
              <a:buSzPct val="118181"/>
              <a:buFont typeface="MS Gothic"/>
              <a:buChar char="▪"/>
              <a:tabLst>
                <a:tab pos="103505" algn="l"/>
              </a:tabLst>
            </a:pPr>
            <a:r>
              <a:rPr sz="1100" spc="70" dirty="0">
                <a:latin typeface="Calibri"/>
                <a:cs typeface="Calibri"/>
              </a:rPr>
              <a:t>Με</a:t>
            </a:r>
            <a:r>
              <a:rPr sz="1100" spc="15" dirty="0">
                <a:latin typeface="Calibri"/>
                <a:cs typeface="Calibri"/>
              </a:rPr>
              <a:t> </a:t>
            </a:r>
            <a:r>
              <a:rPr sz="1100" spc="45" dirty="0">
                <a:latin typeface="Calibri"/>
                <a:cs typeface="Calibri"/>
              </a:rPr>
              <a:t>την</a:t>
            </a:r>
            <a:r>
              <a:rPr sz="1100" spc="20" dirty="0">
                <a:latin typeface="Calibri"/>
                <a:cs typeface="Calibri"/>
              </a:rPr>
              <a:t> </a:t>
            </a:r>
            <a:r>
              <a:rPr sz="1100" b="1" spc="55" dirty="0">
                <a:latin typeface="Calibri"/>
                <a:cs typeface="Calibri"/>
              </a:rPr>
              <a:t>υποκλοπή</a:t>
            </a:r>
            <a:r>
              <a:rPr sz="1100" b="1" spc="25" dirty="0">
                <a:latin typeface="Calibri"/>
                <a:cs typeface="Calibri"/>
              </a:rPr>
              <a:t> </a:t>
            </a:r>
            <a:r>
              <a:rPr sz="1100" spc="60" dirty="0">
                <a:latin typeface="Calibri"/>
                <a:cs typeface="Calibri"/>
              </a:rPr>
              <a:t>ή</a:t>
            </a:r>
            <a:r>
              <a:rPr sz="1100" spc="20" dirty="0">
                <a:latin typeface="Calibri"/>
                <a:cs typeface="Calibri"/>
              </a:rPr>
              <a:t> </a:t>
            </a:r>
            <a:r>
              <a:rPr sz="1100" b="1" spc="45" dirty="0">
                <a:latin typeface="Calibri"/>
                <a:cs typeface="Calibri"/>
              </a:rPr>
              <a:t>την</a:t>
            </a:r>
            <a:r>
              <a:rPr sz="1100" b="1" spc="20" dirty="0">
                <a:latin typeface="Calibri"/>
                <a:cs typeface="Calibri"/>
              </a:rPr>
              <a:t> </a:t>
            </a:r>
            <a:r>
              <a:rPr sz="1100" b="1" spc="55" dirty="0">
                <a:latin typeface="Calibri"/>
                <a:cs typeface="Calibri"/>
              </a:rPr>
              <a:t>παρακολούθηση,</a:t>
            </a:r>
            <a:r>
              <a:rPr sz="1100" b="1" spc="20" dirty="0">
                <a:latin typeface="Calibri"/>
                <a:cs typeface="Calibri"/>
              </a:rPr>
              <a:t> </a:t>
            </a:r>
            <a:r>
              <a:rPr sz="1100" b="1" spc="55" dirty="0">
                <a:latin typeface="Calibri"/>
                <a:cs typeface="Calibri"/>
              </a:rPr>
              <a:t>των</a:t>
            </a:r>
            <a:r>
              <a:rPr sz="1100" b="1" spc="20" dirty="0">
                <a:latin typeface="Calibri"/>
                <a:cs typeface="Calibri"/>
              </a:rPr>
              <a:t> </a:t>
            </a:r>
            <a:r>
              <a:rPr sz="1100" b="1" spc="55" dirty="0">
                <a:latin typeface="Calibri"/>
                <a:cs typeface="Calibri"/>
              </a:rPr>
              <a:t>μεταδόσεων</a:t>
            </a:r>
            <a:r>
              <a:rPr sz="1100" b="1" spc="15" dirty="0">
                <a:latin typeface="Calibri"/>
                <a:cs typeface="Calibri"/>
              </a:rPr>
              <a:t> </a:t>
            </a:r>
            <a:r>
              <a:rPr sz="1100" b="1" spc="45" dirty="0">
                <a:latin typeface="Calibri"/>
                <a:cs typeface="Calibri"/>
              </a:rPr>
              <a:t>προς:</a:t>
            </a:r>
            <a:endParaRPr sz="1100">
              <a:latin typeface="Calibri"/>
              <a:cs typeface="Calibri"/>
            </a:endParaRPr>
          </a:p>
          <a:p>
            <a:pPr marL="396240" lvl="1" indent="-182880">
              <a:lnSpc>
                <a:spcPct val="100000"/>
              </a:lnSpc>
              <a:spcBef>
                <a:spcPts val="755"/>
              </a:spcBef>
              <a:buSzPct val="127272"/>
              <a:buFont typeface="MS Gothic"/>
              <a:buChar char="▪"/>
              <a:tabLst>
                <a:tab pos="396240" algn="l"/>
              </a:tabLst>
            </a:pPr>
            <a:r>
              <a:rPr sz="1100" spc="110" dirty="0">
                <a:latin typeface="Calibri"/>
                <a:cs typeface="Calibri"/>
              </a:rPr>
              <a:t>να</a:t>
            </a:r>
            <a:r>
              <a:rPr sz="1100" spc="45" dirty="0">
                <a:latin typeface="Calibri"/>
                <a:cs typeface="Calibri"/>
              </a:rPr>
              <a:t> </a:t>
            </a:r>
            <a:r>
              <a:rPr sz="1100" spc="100" dirty="0">
                <a:latin typeface="Calibri"/>
                <a:cs typeface="Calibri"/>
              </a:rPr>
              <a:t>λάβετε</a:t>
            </a:r>
            <a:r>
              <a:rPr sz="1100" spc="45" dirty="0">
                <a:latin typeface="Calibri"/>
                <a:cs typeface="Calibri"/>
              </a:rPr>
              <a:t> </a:t>
            </a:r>
            <a:r>
              <a:rPr sz="1100" spc="100" dirty="0">
                <a:latin typeface="Calibri"/>
                <a:cs typeface="Calibri"/>
              </a:rPr>
              <a:t>τα</a:t>
            </a:r>
            <a:r>
              <a:rPr sz="1100" spc="50" dirty="0">
                <a:latin typeface="Calibri"/>
                <a:cs typeface="Calibri"/>
              </a:rPr>
              <a:t> </a:t>
            </a:r>
            <a:r>
              <a:rPr sz="1100" spc="100" dirty="0">
                <a:latin typeface="Calibri"/>
                <a:cs typeface="Calibri"/>
              </a:rPr>
              <a:t>περιεχόμενα</a:t>
            </a:r>
            <a:r>
              <a:rPr sz="1100" spc="45" dirty="0">
                <a:latin typeface="Calibri"/>
                <a:cs typeface="Calibri"/>
              </a:rPr>
              <a:t> </a:t>
            </a:r>
            <a:r>
              <a:rPr sz="1100" spc="105" dirty="0">
                <a:latin typeface="Calibri"/>
                <a:cs typeface="Calibri"/>
              </a:rPr>
              <a:t>του</a:t>
            </a:r>
            <a:r>
              <a:rPr sz="1100" spc="45" dirty="0">
                <a:latin typeface="Calibri"/>
                <a:cs typeface="Calibri"/>
              </a:rPr>
              <a:t> </a:t>
            </a:r>
            <a:r>
              <a:rPr sz="1100" spc="100" dirty="0">
                <a:latin typeface="Calibri"/>
                <a:cs typeface="Calibri"/>
              </a:rPr>
              <a:t>μηνύματος,</a:t>
            </a:r>
            <a:r>
              <a:rPr sz="1100" spc="45" dirty="0">
                <a:latin typeface="Calibri"/>
                <a:cs typeface="Calibri"/>
              </a:rPr>
              <a:t> </a:t>
            </a:r>
            <a:r>
              <a:rPr sz="1100" spc="114" dirty="0">
                <a:latin typeface="Calibri"/>
                <a:cs typeface="Calibri"/>
              </a:rPr>
              <a:t>ή</a:t>
            </a:r>
            <a:endParaRPr sz="1100">
              <a:latin typeface="Calibri"/>
              <a:cs typeface="Calibri"/>
            </a:endParaRPr>
          </a:p>
          <a:p>
            <a:pPr marL="396240" lvl="1" indent="-182880">
              <a:lnSpc>
                <a:spcPct val="100000"/>
              </a:lnSpc>
              <a:spcBef>
                <a:spcPts val="955"/>
              </a:spcBef>
              <a:buSzPct val="127272"/>
              <a:buFont typeface="MS Gothic"/>
              <a:buChar char="▪"/>
              <a:tabLst>
                <a:tab pos="396240" algn="l"/>
              </a:tabLst>
            </a:pPr>
            <a:r>
              <a:rPr sz="1100" spc="55" dirty="0">
                <a:latin typeface="Calibri"/>
                <a:cs typeface="Calibri"/>
              </a:rPr>
              <a:t>παρακολούθηση</a:t>
            </a:r>
            <a:r>
              <a:rPr sz="1100" dirty="0">
                <a:latin typeface="Calibri"/>
                <a:cs typeface="Calibri"/>
              </a:rPr>
              <a:t> </a:t>
            </a:r>
            <a:r>
              <a:rPr sz="1100" spc="40" dirty="0">
                <a:latin typeface="Calibri"/>
                <a:cs typeface="Calibri"/>
              </a:rPr>
              <a:t>των</a:t>
            </a:r>
            <a:r>
              <a:rPr sz="1100" spc="-30" dirty="0">
                <a:latin typeface="Calibri"/>
                <a:cs typeface="Calibri"/>
              </a:rPr>
              <a:t> </a:t>
            </a:r>
            <a:r>
              <a:rPr sz="1100" spc="30" dirty="0">
                <a:latin typeface="Calibri"/>
                <a:cs typeface="Calibri"/>
              </a:rPr>
              <a:t>κινήσεων</a:t>
            </a:r>
            <a:endParaRPr sz="1100">
              <a:latin typeface="Calibri"/>
              <a:cs typeface="Calibri"/>
            </a:endParaRPr>
          </a:p>
          <a:p>
            <a:pPr lvl="1">
              <a:lnSpc>
                <a:spcPct val="100000"/>
              </a:lnSpc>
              <a:spcBef>
                <a:spcPts val="30"/>
              </a:spcBef>
              <a:buFont typeface="MS Gothic"/>
              <a:buChar char="▪"/>
            </a:pPr>
            <a:endParaRPr sz="1500">
              <a:latin typeface="Calibri"/>
              <a:cs typeface="Calibri"/>
            </a:endParaRPr>
          </a:p>
          <a:p>
            <a:pPr marL="104139" indent="-91440">
              <a:lnSpc>
                <a:spcPct val="100000"/>
              </a:lnSpc>
              <a:buClr>
                <a:srgbClr val="FFB800"/>
              </a:buClr>
              <a:buSzPct val="118181"/>
              <a:buFont typeface="MS Gothic"/>
              <a:buChar char="▪"/>
              <a:tabLst>
                <a:tab pos="104139" algn="l"/>
              </a:tabLst>
            </a:pPr>
            <a:r>
              <a:rPr sz="1100" spc="65" dirty="0">
                <a:latin typeface="Calibri"/>
                <a:cs typeface="Calibri"/>
              </a:rPr>
              <a:t>Είναι</a:t>
            </a:r>
            <a:r>
              <a:rPr sz="1100" spc="40" dirty="0">
                <a:latin typeface="Calibri"/>
                <a:cs typeface="Calibri"/>
              </a:rPr>
              <a:t> </a:t>
            </a:r>
            <a:r>
              <a:rPr sz="1100" spc="80" dirty="0">
                <a:latin typeface="Calibri"/>
                <a:cs typeface="Calibri"/>
              </a:rPr>
              <a:t>δύσκολο</a:t>
            </a:r>
            <a:r>
              <a:rPr sz="1100" spc="40" dirty="0">
                <a:latin typeface="Calibri"/>
                <a:cs typeface="Calibri"/>
              </a:rPr>
              <a:t> </a:t>
            </a:r>
            <a:r>
              <a:rPr sz="1100" spc="80" dirty="0">
                <a:latin typeface="Calibri"/>
                <a:cs typeface="Calibri"/>
              </a:rPr>
              <a:t>να</a:t>
            </a:r>
            <a:r>
              <a:rPr sz="1100" spc="45" dirty="0">
                <a:latin typeface="Calibri"/>
                <a:cs typeface="Calibri"/>
              </a:rPr>
              <a:t> </a:t>
            </a:r>
            <a:r>
              <a:rPr sz="1100" b="1" spc="75" dirty="0">
                <a:latin typeface="Calibri"/>
                <a:cs typeface="Calibri"/>
              </a:rPr>
              <a:t>εντοπιστούν</a:t>
            </a:r>
            <a:r>
              <a:rPr sz="1100" b="1" spc="45" dirty="0">
                <a:latin typeface="Calibri"/>
                <a:cs typeface="Calibri"/>
              </a:rPr>
              <a:t> </a:t>
            </a:r>
            <a:r>
              <a:rPr sz="1100" spc="75" dirty="0">
                <a:latin typeface="Calibri"/>
                <a:cs typeface="Calibri"/>
              </a:rPr>
              <a:t>επειδή</a:t>
            </a:r>
            <a:r>
              <a:rPr sz="1100" spc="40" dirty="0">
                <a:latin typeface="Calibri"/>
                <a:cs typeface="Calibri"/>
              </a:rPr>
              <a:t> </a:t>
            </a:r>
            <a:r>
              <a:rPr sz="1100" spc="75" dirty="0">
                <a:latin typeface="Calibri"/>
                <a:cs typeface="Calibri"/>
              </a:rPr>
              <a:t>δεν</a:t>
            </a:r>
            <a:r>
              <a:rPr sz="1100" spc="35" dirty="0">
                <a:latin typeface="Calibri"/>
                <a:cs typeface="Calibri"/>
              </a:rPr>
              <a:t> </a:t>
            </a:r>
            <a:r>
              <a:rPr sz="1100" spc="75" dirty="0">
                <a:latin typeface="Calibri"/>
                <a:cs typeface="Calibri"/>
              </a:rPr>
              <a:t>συνεπάγονται</a:t>
            </a:r>
            <a:r>
              <a:rPr sz="1100" spc="45" dirty="0">
                <a:latin typeface="Calibri"/>
                <a:cs typeface="Calibri"/>
              </a:rPr>
              <a:t> </a:t>
            </a:r>
            <a:r>
              <a:rPr sz="1100" b="1" spc="80" dirty="0">
                <a:latin typeface="Calibri"/>
                <a:cs typeface="Calibri"/>
              </a:rPr>
              <a:t>καμία</a:t>
            </a:r>
            <a:r>
              <a:rPr sz="1100" b="1" spc="40" dirty="0">
                <a:latin typeface="Calibri"/>
                <a:cs typeface="Calibri"/>
              </a:rPr>
              <a:t> </a:t>
            </a:r>
            <a:r>
              <a:rPr sz="1100" b="1" spc="80" dirty="0">
                <a:latin typeface="Calibri"/>
                <a:cs typeface="Calibri"/>
              </a:rPr>
              <a:t>αλλοίωση</a:t>
            </a:r>
            <a:r>
              <a:rPr sz="1100" b="1" spc="50" dirty="0">
                <a:latin typeface="Calibri"/>
                <a:cs typeface="Calibri"/>
              </a:rPr>
              <a:t> </a:t>
            </a:r>
            <a:r>
              <a:rPr sz="1100" spc="80" dirty="0">
                <a:latin typeface="Calibri"/>
                <a:cs typeface="Calibri"/>
              </a:rPr>
              <a:t>των</a:t>
            </a:r>
            <a:r>
              <a:rPr sz="1100" spc="35" dirty="0">
                <a:latin typeface="Calibri"/>
                <a:cs typeface="Calibri"/>
              </a:rPr>
              <a:t> </a:t>
            </a:r>
            <a:r>
              <a:rPr sz="1100" spc="55" dirty="0">
                <a:latin typeface="Calibri"/>
                <a:cs typeface="Calibri"/>
              </a:rPr>
              <a:t>δεδομένων.</a:t>
            </a:r>
            <a:endParaRPr sz="1100">
              <a:latin typeface="Calibri"/>
              <a:cs typeface="Calibri"/>
            </a:endParaRPr>
          </a:p>
        </p:txBody>
      </p:sp>
      <p:sp>
        <p:nvSpPr>
          <p:cNvPr id="12" name="object 12"/>
          <p:cNvSpPr txBox="1"/>
          <p:nvPr/>
        </p:nvSpPr>
        <p:spPr>
          <a:xfrm>
            <a:off x="11170602" y="593566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0</a:t>
            </a:r>
            <a:endParaRPr sz="850">
              <a:latin typeface="Calibri"/>
              <a:cs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95600" y="-152400"/>
            <a:ext cx="9382125" cy="6858000"/>
            <a:chOff x="2810192" y="0"/>
            <a:chExt cx="938212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5"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2810192" y="3326765"/>
              <a:ext cx="4788535" cy="2802572"/>
            </a:xfrm>
            <a:prstGeom prst="rect">
              <a:avLst/>
            </a:prstGeom>
          </p:spPr>
        </p:pic>
        <p:pic>
          <p:nvPicPr>
            <p:cNvPr id="7" name="object 7"/>
            <p:cNvPicPr/>
            <p:nvPr/>
          </p:nvPicPr>
          <p:blipFill>
            <a:blip r:embed="rId4" cstate="print"/>
            <a:stretch>
              <a:fillRect/>
            </a:stretch>
          </p:blipFill>
          <p:spPr>
            <a:xfrm>
              <a:off x="3005137" y="3521709"/>
              <a:ext cx="4218305" cy="2232660"/>
            </a:xfrm>
            <a:prstGeom prst="rect">
              <a:avLst/>
            </a:prstGeom>
          </p:spPr>
        </p:pic>
        <p:pic>
          <p:nvPicPr>
            <p:cNvPr id="8" name="object 8"/>
            <p:cNvPicPr/>
            <p:nvPr/>
          </p:nvPicPr>
          <p:blipFill>
            <a:blip r:embed="rId5" cstate="print"/>
            <a:stretch>
              <a:fillRect/>
            </a:stretch>
          </p:blipFill>
          <p:spPr>
            <a:xfrm>
              <a:off x="7549832" y="6167437"/>
              <a:ext cx="3293427" cy="611187"/>
            </a:xfrm>
            <a:prstGeom prst="rect">
              <a:avLst/>
            </a:prstGeom>
          </p:spPr>
        </p:pic>
      </p:grpSp>
      <p:sp>
        <p:nvSpPr>
          <p:cNvPr id="9" name="object 9"/>
          <p:cNvSpPr txBox="1">
            <a:spLocks noGrp="1"/>
          </p:cNvSpPr>
          <p:nvPr>
            <p:ph type="title"/>
          </p:nvPr>
        </p:nvSpPr>
        <p:spPr>
          <a:xfrm>
            <a:off x="929005" y="390525"/>
            <a:ext cx="3032125" cy="459740"/>
          </a:xfrm>
          <a:prstGeom prst="rect">
            <a:avLst/>
          </a:prstGeom>
        </p:spPr>
        <p:txBody>
          <a:bodyPr vert="horz" wrap="square" lIns="0" tIns="12700" rIns="0" bIns="0" rtlCol="0">
            <a:spAutoFit/>
          </a:bodyPr>
          <a:lstStyle/>
          <a:p>
            <a:pPr marL="12700">
              <a:lnSpc>
                <a:spcPct val="100000"/>
              </a:lnSpc>
              <a:spcBef>
                <a:spcPts val="100"/>
              </a:spcBef>
            </a:pPr>
            <a:r>
              <a:rPr sz="2850" spc="185" dirty="0">
                <a:solidFill>
                  <a:srgbClr val="000000"/>
                </a:solidFill>
              </a:rPr>
              <a:t>Ενεργές</a:t>
            </a:r>
            <a:r>
              <a:rPr sz="2850" spc="170" dirty="0">
                <a:solidFill>
                  <a:srgbClr val="000000"/>
                </a:solidFill>
              </a:rPr>
              <a:t> επιθέσεις</a:t>
            </a:r>
            <a:endParaRPr sz="2850"/>
          </a:p>
        </p:txBody>
      </p:sp>
      <p:sp>
        <p:nvSpPr>
          <p:cNvPr id="10" name="object 10"/>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p:nvPr/>
        </p:nvSpPr>
        <p:spPr>
          <a:xfrm>
            <a:off x="875030" y="1205083"/>
            <a:ext cx="6592570" cy="2378075"/>
          </a:xfrm>
          <a:prstGeom prst="rect">
            <a:avLst/>
          </a:prstGeom>
        </p:spPr>
        <p:txBody>
          <a:bodyPr vert="horz" wrap="square" lIns="0" tIns="78740" rIns="0" bIns="0" rtlCol="0">
            <a:spAutoFit/>
          </a:bodyPr>
          <a:lstStyle/>
          <a:p>
            <a:pPr marL="299085" indent="-286385">
              <a:lnSpc>
                <a:spcPct val="100000"/>
              </a:lnSpc>
              <a:spcBef>
                <a:spcPts val="620"/>
              </a:spcBef>
              <a:buSzPct val="130000"/>
              <a:buFont typeface="Arial"/>
              <a:buChar char="•"/>
              <a:tabLst>
                <a:tab pos="298450" algn="l"/>
                <a:tab pos="299085" algn="l"/>
              </a:tabLst>
            </a:pPr>
            <a:r>
              <a:rPr sz="1000" b="1" spc="65" dirty="0">
                <a:latin typeface="Calibri"/>
                <a:cs typeface="Calibri"/>
              </a:rPr>
              <a:t>"Ενεργές</a:t>
            </a:r>
            <a:r>
              <a:rPr sz="1000" b="1" spc="30" dirty="0">
                <a:latin typeface="Calibri"/>
                <a:cs typeface="Calibri"/>
              </a:rPr>
              <a:t> </a:t>
            </a:r>
            <a:r>
              <a:rPr sz="1000" b="1" spc="60" dirty="0">
                <a:latin typeface="Calibri"/>
                <a:cs typeface="Calibri"/>
              </a:rPr>
              <a:t>επιθέσεις"</a:t>
            </a:r>
            <a:r>
              <a:rPr sz="1000" b="1" spc="40" dirty="0">
                <a:latin typeface="Calibri"/>
                <a:cs typeface="Calibri"/>
              </a:rPr>
              <a:t> </a:t>
            </a:r>
            <a:r>
              <a:rPr sz="1000" spc="65" dirty="0">
                <a:latin typeface="Calibri"/>
                <a:cs typeface="Calibri"/>
              </a:rPr>
              <a:t>επιχειρούν</a:t>
            </a:r>
            <a:r>
              <a:rPr sz="1000" spc="40" dirty="0">
                <a:latin typeface="Calibri"/>
                <a:cs typeface="Calibri"/>
              </a:rPr>
              <a:t> </a:t>
            </a:r>
            <a:r>
              <a:rPr sz="1000" spc="75" dirty="0">
                <a:latin typeface="Calibri"/>
                <a:cs typeface="Calibri"/>
              </a:rPr>
              <a:t>να</a:t>
            </a:r>
            <a:r>
              <a:rPr sz="1000" spc="40" dirty="0">
                <a:latin typeface="Calibri"/>
                <a:cs typeface="Calibri"/>
              </a:rPr>
              <a:t> </a:t>
            </a:r>
            <a:r>
              <a:rPr sz="1000" b="1" spc="65" dirty="0">
                <a:latin typeface="Calibri"/>
                <a:cs typeface="Calibri"/>
              </a:rPr>
              <a:t>τους</a:t>
            </a:r>
            <a:r>
              <a:rPr sz="1000" b="1" spc="40" dirty="0">
                <a:latin typeface="Calibri"/>
                <a:cs typeface="Calibri"/>
              </a:rPr>
              <a:t> </a:t>
            </a:r>
            <a:r>
              <a:rPr sz="1000" b="1" spc="75" dirty="0">
                <a:latin typeface="Calibri"/>
                <a:cs typeface="Calibri"/>
              </a:rPr>
              <a:t>πόρους</a:t>
            </a:r>
            <a:r>
              <a:rPr sz="1000" b="1" spc="40" dirty="0">
                <a:latin typeface="Calibri"/>
                <a:cs typeface="Calibri"/>
              </a:rPr>
              <a:t> </a:t>
            </a:r>
            <a:r>
              <a:rPr sz="1000" b="1" spc="70" dirty="0">
                <a:latin typeface="Calibri"/>
                <a:cs typeface="Calibri"/>
              </a:rPr>
              <a:t>του</a:t>
            </a:r>
            <a:r>
              <a:rPr sz="1000" b="1" spc="40" dirty="0">
                <a:latin typeface="Calibri"/>
                <a:cs typeface="Calibri"/>
              </a:rPr>
              <a:t> </a:t>
            </a:r>
            <a:r>
              <a:rPr sz="1000" b="1" spc="70" dirty="0">
                <a:latin typeface="Calibri"/>
                <a:cs typeface="Calibri"/>
              </a:rPr>
              <a:t>συστήματος</a:t>
            </a:r>
            <a:r>
              <a:rPr sz="1000" b="1" spc="40" dirty="0">
                <a:latin typeface="Calibri"/>
                <a:cs typeface="Calibri"/>
              </a:rPr>
              <a:t> </a:t>
            </a:r>
            <a:r>
              <a:rPr sz="1000" b="1" spc="80" dirty="0">
                <a:latin typeface="Calibri"/>
                <a:cs typeface="Calibri"/>
              </a:rPr>
              <a:t>ή</a:t>
            </a:r>
            <a:r>
              <a:rPr sz="1000" b="1" spc="40" dirty="0">
                <a:latin typeface="Calibri"/>
                <a:cs typeface="Calibri"/>
              </a:rPr>
              <a:t> </a:t>
            </a:r>
            <a:r>
              <a:rPr sz="1000" b="1" spc="75" dirty="0">
                <a:latin typeface="Calibri"/>
                <a:cs typeface="Calibri"/>
              </a:rPr>
              <a:t>να</a:t>
            </a:r>
            <a:r>
              <a:rPr sz="1000" b="1" spc="40" dirty="0">
                <a:latin typeface="Calibri"/>
                <a:cs typeface="Calibri"/>
              </a:rPr>
              <a:t> </a:t>
            </a:r>
            <a:r>
              <a:rPr sz="1000" b="1" spc="75" dirty="0">
                <a:latin typeface="Calibri"/>
                <a:cs typeface="Calibri"/>
              </a:rPr>
              <a:t>επηρεάσουν</a:t>
            </a:r>
            <a:r>
              <a:rPr sz="1000" b="1" spc="40" dirty="0">
                <a:latin typeface="Calibri"/>
                <a:cs typeface="Calibri"/>
              </a:rPr>
              <a:t> </a:t>
            </a:r>
            <a:r>
              <a:rPr sz="1000" b="1" spc="60" dirty="0">
                <a:latin typeface="Calibri"/>
                <a:cs typeface="Calibri"/>
              </a:rPr>
              <a:t>τη</a:t>
            </a:r>
            <a:r>
              <a:rPr sz="1000" b="1" spc="25" dirty="0">
                <a:latin typeface="Calibri"/>
                <a:cs typeface="Calibri"/>
              </a:rPr>
              <a:t> </a:t>
            </a:r>
            <a:r>
              <a:rPr sz="1000" b="1" spc="55" dirty="0">
                <a:latin typeface="Calibri"/>
                <a:cs typeface="Calibri"/>
              </a:rPr>
              <a:t>λειτουργικότητά</a:t>
            </a:r>
            <a:r>
              <a:rPr sz="1000" b="1" spc="15" dirty="0">
                <a:latin typeface="Calibri"/>
                <a:cs typeface="Calibri"/>
              </a:rPr>
              <a:t> </a:t>
            </a:r>
            <a:r>
              <a:rPr sz="1000" b="1" spc="40" dirty="0">
                <a:latin typeface="Calibri"/>
                <a:cs typeface="Calibri"/>
              </a:rPr>
              <a:t>.</a:t>
            </a:r>
            <a:endParaRPr sz="1000">
              <a:latin typeface="Calibri"/>
              <a:cs typeface="Calibri"/>
            </a:endParaRPr>
          </a:p>
          <a:p>
            <a:pPr marL="190500" lvl="1" indent="-91440">
              <a:lnSpc>
                <a:spcPct val="100000"/>
              </a:lnSpc>
              <a:spcBef>
                <a:spcPts val="975"/>
              </a:spcBef>
              <a:buClr>
                <a:srgbClr val="FFB800"/>
              </a:buClr>
              <a:buSzPct val="130000"/>
              <a:buFont typeface="MS Gothic"/>
              <a:buChar char="▪"/>
              <a:tabLst>
                <a:tab pos="190500" algn="l"/>
              </a:tabLst>
            </a:pPr>
            <a:r>
              <a:rPr sz="1000" spc="95" dirty="0">
                <a:latin typeface="Calibri"/>
                <a:cs typeface="Calibri"/>
              </a:rPr>
              <a:t>Με</a:t>
            </a:r>
            <a:r>
              <a:rPr sz="1000" spc="25" dirty="0">
                <a:latin typeface="Calibri"/>
                <a:cs typeface="Calibri"/>
              </a:rPr>
              <a:t> </a:t>
            </a:r>
            <a:r>
              <a:rPr sz="1000" spc="70" dirty="0">
                <a:latin typeface="Calibri"/>
                <a:cs typeface="Calibri"/>
              </a:rPr>
              <a:t>τροποποίηση</a:t>
            </a:r>
            <a:r>
              <a:rPr sz="1000" spc="25" dirty="0">
                <a:latin typeface="Calibri"/>
                <a:cs typeface="Calibri"/>
              </a:rPr>
              <a:t> </a:t>
            </a:r>
            <a:r>
              <a:rPr sz="1000" spc="65" dirty="0">
                <a:latin typeface="Calibri"/>
                <a:cs typeface="Calibri"/>
              </a:rPr>
              <a:t>της</a:t>
            </a:r>
            <a:r>
              <a:rPr sz="1000" spc="30" dirty="0">
                <a:latin typeface="Calibri"/>
                <a:cs typeface="Calibri"/>
              </a:rPr>
              <a:t> </a:t>
            </a:r>
            <a:r>
              <a:rPr sz="1000" spc="70" dirty="0">
                <a:latin typeface="Calibri"/>
                <a:cs typeface="Calibri"/>
              </a:rPr>
              <a:t>ροής</a:t>
            </a:r>
            <a:r>
              <a:rPr sz="1000" spc="25" dirty="0">
                <a:latin typeface="Calibri"/>
                <a:cs typeface="Calibri"/>
              </a:rPr>
              <a:t> </a:t>
            </a:r>
            <a:r>
              <a:rPr sz="1000" spc="75" dirty="0">
                <a:latin typeface="Calibri"/>
                <a:cs typeface="Calibri"/>
              </a:rPr>
              <a:t>δεδομένων</a:t>
            </a:r>
            <a:r>
              <a:rPr sz="1000" spc="25" dirty="0">
                <a:latin typeface="Calibri"/>
                <a:cs typeface="Calibri"/>
              </a:rPr>
              <a:t> </a:t>
            </a:r>
            <a:r>
              <a:rPr sz="1000" spc="40" dirty="0">
                <a:latin typeface="Calibri"/>
                <a:cs typeface="Calibri"/>
              </a:rPr>
              <a:t>σε:</a:t>
            </a:r>
            <a:endParaRPr sz="1000">
              <a:latin typeface="Calibri"/>
              <a:cs typeface="Calibri"/>
            </a:endParaRPr>
          </a:p>
          <a:p>
            <a:pPr marL="483234" lvl="2" indent="-182880">
              <a:lnSpc>
                <a:spcPct val="100000"/>
              </a:lnSpc>
              <a:spcBef>
                <a:spcPts val="590"/>
              </a:spcBef>
              <a:buSzPct val="130000"/>
              <a:buFont typeface="MS Gothic"/>
              <a:buChar char="▪"/>
              <a:tabLst>
                <a:tab pos="483234" algn="l"/>
              </a:tabLst>
            </a:pPr>
            <a:r>
              <a:rPr sz="1000" b="1" spc="100" dirty="0">
                <a:latin typeface="Calibri"/>
                <a:cs typeface="Calibri"/>
              </a:rPr>
              <a:t>μεταμφίεση</a:t>
            </a:r>
            <a:r>
              <a:rPr sz="1000" b="1" spc="25" dirty="0">
                <a:latin typeface="Calibri"/>
                <a:cs typeface="Calibri"/>
              </a:rPr>
              <a:t> </a:t>
            </a:r>
            <a:r>
              <a:rPr sz="1000" spc="90" dirty="0">
                <a:latin typeface="Calibri"/>
                <a:cs typeface="Calibri"/>
              </a:rPr>
              <a:t>μιας</a:t>
            </a:r>
            <a:r>
              <a:rPr sz="1000" spc="30" dirty="0">
                <a:latin typeface="Calibri"/>
                <a:cs typeface="Calibri"/>
              </a:rPr>
              <a:t> </a:t>
            </a:r>
            <a:r>
              <a:rPr sz="1000" spc="90" dirty="0">
                <a:latin typeface="Calibri"/>
                <a:cs typeface="Calibri"/>
              </a:rPr>
              <a:t>οντότητας</a:t>
            </a:r>
            <a:r>
              <a:rPr sz="1000" spc="30" dirty="0">
                <a:latin typeface="Calibri"/>
                <a:cs typeface="Calibri"/>
              </a:rPr>
              <a:t> </a:t>
            </a:r>
            <a:r>
              <a:rPr sz="1000" spc="100" dirty="0">
                <a:latin typeface="Calibri"/>
                <a:cs typeface="Calibri"/>
              </a:rPr>
              <a:t>σε</a:t>
            </a:r>
            <a:r>
              <a:rPr sz="1000" spc="25" dirty="0">
                <a:latin typeface="Calibri"/>
                <a:cs typeface="Calibri"/>
              </a:rPr>
              <a:t> </a:t>
            </a:r>
            <a:r>
              <a:rPr sz="1000" spc="95" dirty="0">
                <a:latin typeface="Calibri"/>
                <a:cs typeface="Calibri"/>
              </a:rPr>
              <a:t>κάποια</a:t>
            </a:r>
            <a:r>
              <a:rPr sz="1000" spc="30" dirty="0">
                <a:latin typeface="Calibri"/>
                <a:cs typeface="Calibri"/>
              </a:rPr>
              <a:t> </a:t>
            </a:r>
            <a:r>
              <a:rPr sz="1000" spc="90" dirty="0">
                <a:latin typeface="Calibri"/>
                <a:cs typeface="Calibri"/>
              </a:rPr>
              <a:t>άλλη</a:t>
            </a:r>
            <a:endParaRPr sz="1000">
              <a:latin typeface="Calibri"/>
              <a:cs typeface="Calibri"/>
            </a:endParaRPr>
          </a:p>
          <a:p>
            <a:pPr marL="483234" lvl="2" indent="-182880">
              <a:lnSpc>
                <a:spcPct val="100000"/>
              </a:lnSpc>
              <a:spcBef>
                <a:spcPts val="795"/>
              </a:spcBef>
              <a:buSzPct val="130000"/>
              <a:buFont typeface="MS Gothic"/>
              <a:buChar char="▪"/>
              <a:tabLst>
                <a:tab pos="483234" algn="l"/>
              </a:tabLst>
            </a:pPr>
            <a:r>
              <a:rPr sz="1000" spc="75" dirty="0">
                <a:latin typeface="Calibri"/>
                <a:cs typeface="Calibri"/>
              </a:rPr>
              <a:t>επανάληψη</a:t>
            </a:r>
            <a:r>
              <a:rPr sz="1000" spc="30" dirty="0">
                <a:latin typeface="Calibri"/>
                <a:cs typeface="Calibri"/>
              </a:rPr>
              <a:t> </a:t>
            </a:r>
            <a:r>
              <a:rPr sz="1000" spc="75" dirty="0">
                <a:latin typeface="Calibri"/>
                <a:cs typeface="Calibri"/>
              </a:rPr>
              <a:t>προηγούμενων</a:t>
            </a:r>
            <a:r>
              <a:rPr sz="1000" spc="30" dirty="0">
                <a:latin typeface="Calibri"/>
                <a:cs typeface="Calibri"/>
              </a:rPr>
              <a:t> </a:t>
            </a:r>
            <a:r>
              <a:rPr sz="1000" spc="65" dirty="0">
                <a:latin typeface="Calibri"/>
                <a:cs typeface="Calibri"/>
              </a:rPr>
              <a:t>μηνυμάτων</a:t>
            </a:r>
            <a:endParaRPr sz="1000">
              <a:latin typeface="Calibri"/>
              <a:cs typeface="Calibri"/>
            </a:endParaRPr>
          </a:p>
          <a:p>
            <a:pPr marL="483234" lvl="2" indent="-182880">
              <a:lnSpc>
                <a:spcPct val="100000"/>
              </a:lnSpc>
              <a:spcBef>
                <a:spcPts val="795"/>
              </a:spcBef>
              <a:buSzPct val="130000"/>
              <a:buFont typeface="MS Gothic"/>
              <a:buChar char="▪"/>
              <a:tabLst>
                <a:tab pos="483234" algn="l"/>
              </a:tabLst>
            </a:pPr>
            <a:r>
              <a:rPr sz="1000" spc="70" dirty="0">
                <a:latin typeface="Calibri"/>
                <a:cs typeface="Calibri"/>
              </a:rPr>
              <a:t>τροποποιημένη</a:t>
            </a:r>
            <a:r>
              <a:rPr sz="1000" spc="20" dirty="0">
                <a:latin typeface="Calibri"/>
                <a:cs typeface="Calibri"/>
              </a:rPr>
              <a:t> </a:t>
            </a:r>
            <a:r>
              <a:rPr sz="1000" spc="70" dirty="0">
                <a:latin typeface="Calibri"/>
                <a:cs typeface="Calibri"/>
              </a:rPr>
              <a:t>μηνυματοδοσία</a:t>
            </a:r>
            <a:endParaRPr sz="1000">
              <a:latin typeface="Calibri"/>
              <a:cs typeface="Calibri"/>
            </a:endParaRPr>
          </a:p>
          <a:p>
            <a:pPr marL="483234" lvl="2" indent="-182880">
              <a:lnSpc>
                <a:spcPct val="100000"/>
              </a:lnSpc>
              <a:spcBef>
                <a:spcPts val="795"/>
              </a:spcBef>
              <a:buSzPct val="130000"/>
              <a:buFont typeface="MS Gothic"/>
              <a:buChar char="▪"/>
              <a:tabLst>
                <a:tab pos="483234" algn="l"/>
              </a:tabLst>
            </a:pPr>
            <a:r>
              <a:rPr sz="1000" spc="75" dirty="0">
                <a:latin typeface="Calibri"/>
                <a:cs typeface="Calibri"/>
              </a:rPr>
              <a:t>άρνηση</a:t>
            </a:r>
            <a:r>
              <a:rPr sz="1000" spc="20" dirty="0">
                <a:latin typeface="Calibri"/>
                <a:cs typeface="Calibri"/>
              </a:rPr>
              <a:t> </a:t>
            </a:r>
            <a:r>
              <a:rPr sz="1000" spc="70" dirty="0">
                <a:latin typeface="Calibri"/>
                <a:cs typeface="Calibri"/>
              </a:rPr>
              <a:t>παροχής</a:t>
            </a:r>
            <a:r>
              <a:rPr sz="1000" spc="15" dirty="0">
                <a:latin typeface="Calibri"/>
                <a:cs typeface="Calibri"/>
              </a:rPr>
              <a:t> </a:t>
            </a:r>
            <a:r>
              <a:rPr sz="1000" spc="65" dirty="0">
                <a:latin typeface="Calibri"/>
                <a:cs typeface="Calibri"/>
              </a:rPr>
              <a:t>υπηρεσιών</a:t>
            </a:r>
            <a:endParaRPr sz="1000">
              <a:latin typeface="Calibri"/>
              <a:cs typeface="Calibri"/>
            </a:endParaRPr>
          </a:p>
          <a:p>
            <a:pPr lvl="2">
              <a:lnSpc>
                <a:spcPct val="100000"/>
              </a:lnSpc>
              <a:spcBef>
                <a:spcPts val="35"/>
              </a:spcBef>
              <a:buFont typeface="MS Gothic"/>
              <a:buChar char="▪"/>
            </a:pPr>
            <a:endParaRPr sz="1450">
              <a:latin typeface="Calibri"/>
              <a:cs typeface="Calibri"/>
            </a:endParaRPr>
          </a:p>
          <a:p>
            <a:pPr marL="190500" lvl="1" indent="-91440">
              <a:lnSpc>
                <a:spcPct val="100000"/>
              </a:lnSpc>
              <a:buClr>
                <a:srgbClr val="FFB800"/>
              </a:buClr>
              <a:buSzPct val="130000"/>
              <a:buFont typeface="MS Gothic"/>
              <a:buChar char="▪"/>
              <a:tabLst>
                <a:tab pos="190500" algn="l"/>
              </a:tabLst>
            </a:pPr>
            <a:r>
              <a:rPr sz="1000" spc="70" dirty="0">
                <a:latin typeface="Calibri"/>
                <a:cs typeface="Calibri"/>
              </a:rPr>
              <a:t>Οι</a:t>
            </a:r>
            <a:r>
              <a:rPr sz="1000" spc="40" dirty="0">
                <a:latin typeface="Calibri"/>
                <a:cs typeface="Calibri"/>
              </a:rPr>
              <a:t> </a:t>
            </a:r>
            <a:r>
              <a:rPr sz="1000" spc="65" dirty="0">
                <a:latin typeface="Calibri"/>
                <a:cs typeface="Calibri"/>
              </a:rPr>
              <a:t>ενεργητικές</a:t>
            </a:r>
            <a:r>
              <a:rPr sz="1000" spc="40" dirty="0">
                <a:latin typeface="Calibri"/>
                <a:cs typeface="Calibri"/>
              </a:rPr>
              <a:t> </a:t>
            </a:r>
            <a:r>
              <a:rPr sz="1000" spc="60" dirty="0">
                <a:latin typeface="Calibri"/>
                <a:cs typeface="Calibri"/>
              </a:rPr>
              <a:t>επιθέσεις</a:t>
            </a:r>
            <a:r>
              <a:rPr sz="1000" spc="40" dirty="0">
                <a:latin typeface="Calibri"/>
                <a:cs typeface="Calibri"/>
              </a:rPr>
              <a:t> </a:t>
            </a:r>
            <a:r>
              <a:rPr sz="1000" spc="70" dirty="0">
                <a:latin typeface="Calibri"/>
                <a:cs typeface="Calibri"/>
              </a:rPr>
              <a:t>παρουσιάζουν</a:t>
            </a:r>
            <a:r>
              <a:rPr sz="1000" spc="45" dirty="0">
                <a:latin typeface="Calibri"/>
                <a:cs typeface="Calibri"/>
              </a:rPr>
              <a:t> </a:t>
            </a:r>
            <a:r>
              <a:rPr sz="1000" spc="65" dirty="0">
                <a:latin typeface="Calibri"/>
                <a:cs typeface="Calibri"/>
              </a:rPr>
              <a:t>τα</a:t>
            </a:r>
            <a:r>
              <a:rPr sz="1000" spc="40" dirty="0">
                <a:latin typeface="Calibri"/>
                <a:cs typeface="Calibri"/>
              </a:rPr>
              <a:t> </a:t>
            </a:r>
            <a:r>
              <a:rPr sz="1000" spc="65" dirty="0">
                <a:latin typeface="Calibri"/>
                <a:cs typeface="Calibri"/>
              </a:rPr>
              <a:t>αντίθετα</a:t>
            </a:r>
            <a:r>
              <a:rPr sz="1000" spc="45" dirty="0">
                <a:latin typeface="Calibri"/>
                <a:cs typeface="Calibri"/>
              </a:rPr>
              <a:t> </a:t>
            </a:r>
            <a:r>
              <a:rPr sz="1000" spc="65" dirty="0">
                <a:latin typeface="Calibri"/>
                <a:cs typeface="Calibri"/>
              </a:rPr>
              <a:t>χαρακτηριστικά</a:t>
            </a:r>
            <a:r>
              <a:rPr sz="1000" spc="45" dirty="0">
                <a:latin typeface="Calibri"/>
                <a:cs typeface="Calibri"/>
              </a:rPr>
              <a:t> </a:t>
            </a:r>
            <a:r>
              <a:rPr sz="1000" spc="70" dirty="0">
                <a:latin typeface="Calibri"/>
                <a:cs typeface="Calibri"/>
              </a:rPr>
              <a:t>των</a:t>
            </a:r>
            <a:r>
              <a:rPr sz="1000" spc="45" dirty="0">
                <a:latin typeface="Calibri"/>
                <a:cs typeface="Calibri"/>
              </a:rPr>
              <a:t> </a:t>
            </a:r>
            <a:r>
              <a:rPr sz="1000" spc="70" dirty="0">
                <a:latin typeface="Calibri"/>
                <a:cs typeface="Calibri"/>
              </a:rPr>
              <a:t>παθητικών</a:t>
            </a:r>
            <a:r>
              <a:rPr sz="1000" spc="40" dirty="0">
                <a:latin typeface="Calibri"/>
                <a:cs typeface="Calibri"/>
              </a:rPr>
              <a:t> </a:t>
            </a:r>
            <a:r>
              <a:rPr sz="1000" spc="55" dirty="0">
                <a:latin typeface="Calibri"/>
                <a:cs typeface="Calibri"/>
              </a:rPr>
              <a:t>επιθέσεων.</a:t>
            </a:r>
            <a:endParaRPr sz="1000">
              <a:latin typeface="Calibri"/>
              <a:cs typeface="Calibri"/>
            </a:endParaRPr>
          </a:p>
          <a:p>
            <a:pPr lvl="1">
              <a:lnSpc>
                <a:spcPct val="100000"/>
              </a:lnSpc>
              <a:spcBef>
                <a:spcPts val="10"/>
              </a:spcBef>
              <a:buClr>
                <a:srgbClr val="FFB800"/>
              </a:buClr>
              <a:buFont typeface="MS Gothic"/>
              <a:buChar char="▪"/>
            </a:pPr>
            <a:endParaRPr sz="1400">
              <a:latin typeface="Calibri"/>
              <a:cs typeface="Calibri"/>
            </a:endParaRPr>
          </a:p>
          <a:p>
            <a:pPr marL="190500" marR="527050" lvl="1" indent="-91440">
              <a:lnSpc>
                <a:spcPts val="1070"/>
              </a:lnSpc>
              <a:buClr>
                <a:srgbClr val="FFB800"/>
              </a:buClr>
              <a:buSzPct val="130000"/>
              <a:buFont typeface="MS Gothic"/>
              <a:buChar char="▪"/>
              <a:tabLst>
                <a:tab pos="191135" algn="l"/>
              </a:tabLst>
            </a:pPr>
            <a:r>
              <a:rPr sz="1000" spc="80" dirty="0">
                <a:latin typeface="Calibri"/>
                <a:cs typeface="Calibri"/>
              </a:rPr>
              <a:t>Ενώ</a:t>
            </a:r>
            <a:r>
              <a:rPr sz="1000" spc="35" dirty="0">
                <a:latin typeface="Calibri"/>
                <a:cs typeface="Calibri"/>
              </a:rPr>
              <a:t> </a:t>
            </a:r>
            <a:r>
              <a:rPr sz="1000" spc="55" dirty="0">
                <a:latin typeface="Calibri"/>
                <a:cs typeface="Calibri"/>
              </a:rPr>
              <a:t>οι</a:t>
            </a:r>
            <a:r>
              <a:rPr sz="1000" spc="35" dirty="0">
                <a:latin typeface="Calibri"/>
                <a:cs typeface="Calibri"/>
              </a:rPr>
              <a:t> </a:t>
            </a:r>
            <a:r>
              <a:rPr sz="1000" spc="65" dirty="0">
                <a:latin typeface="Calibri"/>
                <a:cs typeface="Calibri"/>
              </a:rPr>
              <a:t>παθητικές</a:t>
            </a:r>
            <a:r>
              <a:rPr sz="1000" spc="35" dirty="0">
                <a:latin typeface="Calibri"/>
                <a:cs typeface="Calibri"/>
              </a:rPr>
              <a:t> </a:t>
            </a:r>
            <a:r>
              <a:rPr sz="1000" spc="60" dirty="0">
                <a:latin typeface="Calibri"/>
                <a:cs typeface="Calibri"/>
              </a:rPr>
              <a:t>επιθέσεις</a:t>
            </a:r>
            <a:r>
              <a:rPr sz="1000" spc="40" dirty="0">
                <a:latin typeface="Calibri"/>
                <a:cs typeface="Calibri"/>
              </a:rPr>
              <a:t> </a:t>
            </a:r>
            <a:r>
              <a:rPr sz="1000" spc="55" dirty="0">
                <a:latin typeface="Calibri"/>
                <a:cs typeface="Calibri"/>
              </a:rPr>
              <a:t>είναι</a:t>
            </a:r>
            <a:r>
              <a:rPr sz="1000" spc="40" dirty="0">
                <a:latin typeface="Calibri"/>
                <a:cs typeface="Calibri"/>
              </a:rPr>
              <a:t> </a:t>
            </a:r>
            <a:r>
              <a:rPr sz="1000" spc="70" dirty="0">
                <a:latin typeface="Calibri"/>
                <a:cs typeface="Calibri"/>
              </a:rPr>
              <a:t>δύσκολο</a:t>
            </a:r>
            <a:r>
              <a:rPr sz="1000" spc="35" dirty="0">
                <a:latin typeface="Calibri"/>
                <a:cs typeface="Calibri"/>
              </a:rPr>
              <a:t> </a:t>
            </a:r>
            <a:r>
              <a:rPr sz="1000" spc="75" dirty="0">
                <a:latin typeface="Calibri"/>
                <a:cs typeface="Calibri"/>
              </a:rPr>
              <a:t>να</a:t>
            </a:r>
            <a:r>
              <a:rPr sz="1000" spc="40" dirty="0">
                <a:latin typeface="Calibri"/>
                <a:cs typeface="Calibri"/>
              </a:rPr>
              <a:t> </a:t>
            </a:r>
            <a:r>
              <a:rPr sz="1000" spc="65" dirty="0">
                <a:latin typeface="Calibri"/>
                <a:cs typeface="Calibri"/>
              </a:rPr>
              <a:t>εντοπιστούν,</a:t>
            </a:r>
            <a:r>
              <a:rPr sz="1000" spc="40" dirty="0">
                <a:latin typeface="Calibri"/>
                <a:cs typeface="Calibri"/>
              </a:rPr>
              <a:t> </a:t>
            </a:r>
            <a:r>
              <a:rPr sz="1000" spc="75" dirty="0">
                <a:latin typeface="Calibri"/>
                <a:cs typeface="Calibri"/>
              </a:rPr>
              <a:t>υπάρχουν</a:t>
            </a:r>
            <a:r>
              <a:rPr sz="1000" spc="45" dirty="0">
                <a:latin typeface="Calibri"/>
                <a:cs typeface="Calibri"/>
              </a:rPr>
              <a:t> </a:t>
            </a:r>
            <a:r>
              <a:rPr sz="1000" spc="70" dirty="0">
                <a:latin typeface="Calibri"/>
                <a:cs typeface="Calibri"/>
              </a:rPr>
              <a:t>μέτρα</a:t>
            </a:r>
            <a:r>
              <a:rPr sz="1000" spc="35" dirty="0">
                <a:latin typeface="Calibri"/>
                <a:cs typeface="Calibri"/>
              </a:rPr>
              <a:t> </a:t>
            </a:r>
            <a:r>
              <a:rPr sz="1000" spc="60" dirty="0">
                <a:latin typeface="Calibri"/>
                <a:cs typeface="Calibri"/>
              </a:rPr>
              <a:t>για</a:t>
            </a:r>
            <a:r>
              <a:rPr sz="1000" spc="35" dirty="0">
                <a:latin typeface="Calibri"/>
                <a:cs typeface="Calibri"/>
              </a:rPr>
              <a:t> </a:t>
            </a:r>
            <a:r>
              <a:rPr sz="1000" spc="65" dirty="0">
                <a:latin typeface="Calibri"/>
                <a:cs typeface="Calibri"/>
              </a:rPr>
              <a:t>την</a:t>
            </a:r>
            <a:r>
              <a:rPr sz="1000" spc="35" dirty="0">
                <a:latin typeface="Calibri"/>
                <a:cs typeface="Calibri"/>
              </a:rPr>
              <a:t> </a:t>
            </a:r>
            <a:r>
              <a:rPr sz="1000" spc="75" dirty="0">
                <a:latin typeface="Calibri"/>
                <a:cs typeface="Calibri"/>
              </a:rPr>
              <a:t>αποτροπή</a:t>
            </a:r>
            <a:r>
              <a:rPr sz="1000" spc="45" dirty="0">
                <a:latin typeface="Calibri"/>
                <a:cs typeface="Calibri"/>
              </a:rPr>
              <a:t> </a:t>
            </a:r>
            <a:r>
              <a:rPr sz="1000" spc="60" dirty="0">
                <a:latin typeface="Calibri"/>
                <a:cs typeface="Calibri"/>
              </a:rPr>
              <a:t>της </a:t>
            </a:r>
            <a:r>
              <a:rPr sz="1000" spc="-210" dirty="0">
                <a:latin typeface="Calibri"/>
                <a:cs typeface="Calibri"/>
              </a:rPr>
              <a:t> </a:t>
            </a:r>
            <a:r>
              <a:rPr sz="1000" spc="60" dirty="0">
                <a:latin typeface="Calibri"/>
                <a:cs typeface="Calibri"/>
              </a:rPr>
              <a:t>επιτυχίας</a:t>
            </a:r>
            <a:r>
              <a:rPr sz="1000" spc="25" dirty="0">
                <a:latin typeface="Calibri"/>
                <a:cs typeface="Calibri"/>
              </a:rPr>
              <a:t> </a:t>
            </a:r>
            <a:r>
              <a:rPr sz="1000" spc="60" dirty="0">
                <a:latin typeface="Calibri"/>
                <a:cs typeface="Calibri"/>
              </a:rPr>
              <a:t>τους.</a:t>
            </a:r>
            <a:endParaRPr sz="1000">
              <a:latin typeface="Calibri"/>
              <a:cs typeface="Calibri"/>
            </a:endParaRPr>
          </a:p>
        </p:txBody>
      </p:sp>
      <p:sp>
        <p:nvSpPr>
          <p:cNvPr id="12" name="object 12"/>
          <p:cNvSpPr txBox="1"/>
          <p:nvPr/>
        </p:nvSpPr>
        <p:spPr>
          <a:xfrm>
            <a:off x="281940" y="5674677"/>
            <a:ext cx="7014209" cy="752475"/>
          </a:xfrm>
          <a:prstGeom prst="rect">
            <a:avLst/>
          </a:prstGeom>
        </p:spPr>
        <p:txBody>
          <a:bodyPr vert="horz" wrap="square" lIns="0" tIns="12700" rIns="0" bIns="0" rtlCol="0">
            <a:spAutoFit/>
          </a:bodyPr>
          <a:lstStyle/>
          <a:p>
            <a:pPr marL="299085" marR="1492250" indent="-286385">
              <a:lnSpc>
                <a:spcPct val="118800"/>
              </a:lnSpc>
              <a:spcBef>
                <a:spcPts val="100"/>
              </a:spcBef>
              <a:buSzPct val="130000"/>
              <a:buFont typeface="Arial"/>
              <a:buChar char="•"/>
              <a:tabLst>
                <a:tab pos="298450" algn="l"/>
                <a:tab pos="299085" algn="l"/>
              </a:tabLst>
            </a:pPr>
            <a:r>
              <a:rPr sz="1000" spc="60" dirty="0">
                <a:latin typeface="Calibri"/>
                <a:cs typeface="Calibri"/>
              </a:rPr>
              <a:t>Είναι</a:t>
            </a:r>
            <a:r>
              <a:rPr sz="1000" spc="30" dirty="0">
                <a:latin typeface="Calibri"/>
                <a:cs typeface="Calibri"/>
              </a:rPr>
              <a:t> </a:t>
            </a:r>
            <a:r>
              <a:rPr sz="1000" spc="70" dirty="0">
                <a:latin typeface="Calibri"/>
                <a:cs typeface="Calibri"/>
              </a:rPr>
              <a:t>αρκετά</a:t>
            </a:r>
            <a:r>
              <a:rPr sz="1000" spc="35" dirty="0">
                <a:latin typeface="Calibri"/>
                <a:cs typeface="Calibri"/>
              </a:rPr>
              <a:t> </a:t>
            </a:r>
            <a:r>
              <a:rPr sz="1000" spc="70" dirty="0">
                <a:latin typeface="Calibri"/>
                <a:cs typeface="Calibri"/>
              </a:rPr>
              <a:t>δύσκολο</a:t>
            </a:r>
            <a:r>
              <a:rPr sz="1000" spc="30" dirty="0">
                <a:latin typeface="Calibri"/>
                <a:cs typeface="Calibri"/>
              </a:rPr>
              <a:t> </a:t>
            </a:r>
            <a:r>
              <a:rPr sz="1000" spc="75" dirty="0">
                <a:latin typeface="Calibri"/>
                <a:cs typeface="Calibri"/>
              </a:rPr>
              <a:t>να</a:t>
            </a:r>
            <a:r>
              <a:rPr sz="1000" spc="35" dirty="0">
                <a:latin typeface="Calibri"/>
                <a:cs typeface="Calibri"/>
              </a:rPr>
              <a:t> </a:t>
            </a:r>
            <a:r>
              <a:rPr sz="1000" spc="75" dirty="0">
                <a:latin typeface="Calibri"/>
                <a:cs typeface="Calibri"/>
              </a:rPr>
              <a:t>αποτραπούν</a:t>
            </a:r>
            <a:r>
              <a:rPr sz="1000" spc="35" dirty="0">
                <a:latin typeface="Calibri"/>
                <a:cs typeface="Calibri"/>
              </a:rPr>
              <a:t> </a:t>
            </a:r>
            <a:r>
              <a:rPr sz="1000" spc="75" dirty="0">
                <a:latin typeface="Calibri"/>
                <a:cs typeface="Calibri"/>
              </a:rPr>
              <a:t>απόλυτα</a:t>
            </a:r>
            <a:r>
              <a:rPr sz="1000" spc="35" dirty="0">
                <a:latin typeface="Calibri"/>
                <a:cs typeface="Calibri"/>
              </a:rPr>
              <a:t> </a:t>
            </a:r>
            <a:r>
              <a:rPr sz="1000" spc="55" dirty="0">
                <a:latin typeface="Calibri"/>
                <a:cs typeface="Calibri"/>
              </a:rPr>
              <a:t>οι</a:t>
            </a:r>
            <a:r>
              <a:rPr sz="1000" spc="30" dirty="0">
                <a:latin typeface="Calibri"/>
                <a:cs typeface="Calibri"/>
              </a:rPr>
              <a:t> </a:t>
            </a:r>
            <a:r>
              <a:rPr sz="1000" spc="65" dirty="0">
                <a:latin typeface="Calibri"/>
                <a:cs typeface="Calibri"/>
              </a:rPr>
              <a:t>ενεργές</a:t>
            </a:r>
            <a:r>
              <a:rPr sz="1000" spc="35" dirty="0">
                <a:latin typeface="Calibri"/>
                <a:cs typeface="Calibri"/>
              </a:rPr>
              <a:t> </a:t>
            </a:r>
            <a:r>
              <a:rPr sz="1000" spc="60" dirty="0">
                <a:latin typeface="Calibri"/>
                <a:cs typeface="Calibri"/>
              </a:rPr>
              <a:t>επιθέσεις,</a:t>
            </a:r>
            <a:r>
              <a:rPr sz="1000" spc="30" dirty="0">
                <a:latin typeface="Calibri"/>
                <a:cs typeface="Calibri"/>
              </a:rPr>
              <a:t> </a:t>
            </a:r>
            <a:r>
              <a:rPr sz="1000" spc="75" dirty="0">
                <a:latin typeface="Calibri"/>
                <a:cs typeface="Calibri"/>
              </a:rPr>
              <a:t>λόγω</a:t>
            </a:r>
            <a:r>
              <a:rPr sz="1000" spc="30" dirty="0">
                <a:latin typeface="Calibri"/>
                <a:cs typeface="Calibri"/>
              </a:rPr>
              <a:t> </a:t>
            </a:r>
            <a:r>
              <a:rPr sz="1000" spc="65" dirty="0">
                <a:latin typeface="Calibri"/>
                <a:cs typeface="Calibri"/>
              </a:rPr>
              <a:t>της</a:t>
            </a:r>
            <a:r>
              <a:rPr sz="1000" spc="30" dirty="0">
                <a:latin typeface="Calibri"/>
                <a:cs typeface="Calibri"/>
              </a:rPr>
              <a:t> </a:t>
            </a:r>
            <a:r>
              <a:rPr sz="1000" spc="65" dirty="0">
                <a:latin typeface="Calibri"/>
                <a:cs typeface="Calibri"/>
              </a:rPr>
              <a:t>ευρείας </a:t>
            </a:r>
            <a:r>
              <a:rPr sz="1000" spc="-210" dirty="0">
                <a:latin typeface="Calibri"/>
                <a:cs typeface="Calibri"/>
              </a:rPr>
              <a:t> </a:t>
            </a:r>
            <a:r>
              <a:rPr sz="1000" spc="60" dirty="0">
                <a:latin typeface="Calibri"/>
                <a:cs typeface="Calibri"/>
              </a:rPr>
              <a:t>ποικιλία</a:t>
            </a:r>
            <a:r>
              <a:rPr sz="1000" spc="35" dirty="0">
                <a:latin typeface="Calibri"/>
                <a:cs typeface="Calibri"/>
              </a:rPr>
              <a:t> </a:t>
            </a:r>
            <a:r>
              <a:rPr sz="1000" b="1" spc="70" dirty="0">
                <a:latin typeface="Calibri"/>
                <a:cs typeface="Calibri"/>
              </a:rPr>
              <a:t>δυνητικών</a:t>
            </a:r>
            <a:r>
              <a:rPr sz="1000" b="1" spc="25" dirty="0">
                <a:latin typeface="Calibri"/>
                <a:cs typeface="Calibri"/>
              </a:rPr>
              <a:t> </a:t>
            </a:r>
            <a:r>
              <a:rPr sz="1000" b="1" spc="70" dirty="0">
                <a:latin typeface="Calibri"/>
                <a:cs typeface="Calibri"/>
              </a:rPr>
              <a:t>φυσικών,</a:t>
            </a:r>
            <a:r>
              <a:rPr sz="1000" b="1" spc="25" dirty="0">
                <a:latin typeface="Calibri"/>
                <a:cs typeface="Calibri"/>
              </a:rPr>
              <a:t> </a:t>
            </a:r>
            <a:r>
              <a:rPr sz="1000" b="1" spc="70" dirty="0">
                <a:latin typeface="Calibri"/>
                <a:cs typeface="Calibri"/>
              </a:rPr>
              <a:t>λογισμικών</a:t>
            </a:r>
            <a:r>
              <a:rPr sz="1000" b="1" spc="25" dirty="0">
                <a:latin typeface="Calibri"/>
                <a:cs typeface="Calibri"/>
              </a:rPr>
              <a:t> </a:t>
            </a:r>
            <a:r>
              <a:rPr sz="1000" b="1" spc="65" dirty="0">
                <a:latin typeface="Calibri"/>
                <a:cs typeface="Calibri"/>
              </a:rPr>
              <a:t>και</a:t>
            </a:r>
            <a:r>
              <a:rPr sz="1000" b="1" spc="30" dirty="0">
                <a:latin typeface="Calibri"/>
                <a:cs typeface="Calibri"/>
              </a:rPr>
              <a:t> </a:t>
            </a:r>
            <a:r>
              <a:rPr sz="1000" spc="70" dirty="0">
                <a:latin typeface="Calibri"/>
                <a:cs typeface="Calibri"/>
              </a:rPr>
              <a:t>δικτυακών</a:t>
            </a:r>
            <a:r>
              <a:rPr sz="1000" spc="30" dirty="0">
                <a:latin typeface="Calibri"/>
                <a:cs typeface="Calibri"/>
              </a:rPr>
              <a:t> </a:t>
            </a:r>
            <a:r>
              <a:rPr sz="1000" b="1" spc="60" dirty="0">
                <a:latin typeface="Calibri"/>
                <a:cs typeface="Calibri"/>
              </a:rPr>
              <a:t>ευπαθειών.</a:t>
            </a:r>
            <a:endParaRPr sz="1000">
              <a:latin typeface="Calibri"/>
              <a:cs typeface="Calibri"/>
            </a:endParaRPr>
          </a:p>
          <a:p>
            <a:pPr marL="299085" indent="-286385">
              <a:lnSpc>
                <a:spcPct val="100000"/>
              </a:lnSpc>
              <a:spcBef>
                <a:spcPts val="180"/>
              </a:spcBef>
              <a:buSzPct val="130000"/>
              <a:buFont typeface="Arial"/>
              <a:buChar char="•"/>
              <a:tabLst>
                <a:tab pos="298450" algn="l"/>
                <a:tab pos="299085" algn="l"/>
              </a:tabLst>
            </a:pPr>
            <a:r>
              <a:rPr sz="1000" spc="100" dirty="0">
                <a:latin typeface="Calibri"/>
                <a:cs typeface="Calibri"/>
              </a:rPr>
              <a:t>Ο</a:t>
            </a:r>
            <a:r>
              <a:rPr sz="1000" spc="40" dirty="0">
                <a:latin typeface="Calibri"/>
                <a:cs typeface="Calibri"/>
              </a:rPr>
              <a:t> </a:t>
            </a:r>
            <a:r>
              <a:rPr sz="1000" spc="65" dirty="0">
                <a:latin typeface="Calibri"/>
                <a:cs typeface="Calibri"/>
              </a:rPr>
              <a:t>στόχος</a:t>
            </a:r>
            <a:r>
              <a:rPr sz="1000" spc="45" dirty="0">
                <a:latin typeface="Calibri"/>
                <a:cs typeface="Calibri"/>
              </a:rPr>
              <a:t> </a:t>
            </a:r>
            <a:r>
              <a:rPr sz="1000" spc="55" dirty="0">
                <a:latin typeface="Calibri"/>
                <a:cs typeface="Calibri"/>
              </a:rPr>
              <a:t>είναι</a:t>
            </a:r>
            <a:r>
              <a:rPr sz="1000" spc="45" dirty="0">
                <a:latin typeface="Calibri"/>
                <a:cs typeface="Calibri"/>
              </a:rPr>
              <a:t> </a:t>
            </a:r>
            <a:r>
              <a:rPr sz="1000" spc="75" dirty="0">
                <a:latin typeface="Calibri"/>
                <a:cs typeface="Calibri"/>
              </a:rPr>
              <a:t>να</a:t>
            </a:r>
            <a:r>
              <a:rPr sz="1000" spc="45" dirty="0">
                <a:latin typeface="Calibri"/>
                <a:cs typeface="Calibri"/>
              </a:rPr>
              <a:t> </a:t>
            </a:r>
            <a:r>
              <a:rPr sz="1000" b="1" spc="65" dirty="0">
                <a:latin typeface="Calibri"/>
                <a:cs typeface="Calibri"/>
              </a:rPr>
              <a:t>ανιχνεύονται</a:t>
            </a:r>
            <a:r>
              <a:rPr sz="1000" b="1" spc="35" dirty="0">
                <a:latin typeface="Calibri"/>
                <a:cs typeface="Calibri"/>
              </a:rPr>
              <a:t> </a:t>
            </a:r>
            <a:r>
              <a:rPr sz="1000" b="1" spc="65" dirty="0">
                <a:latin typeface="Calibri"/>
                <a:cs typeface="Calibri"/>
              </a:rPr>
              <a:t>ενεργές</a:t>
            </a:r>
            <a:r>
              <a:rPr sz="1000" b="1" spc="35" dirty="0">
                <a:latin typeface="Calibri"/>
                <a:cs typeface="Calibri"/>
              </a:rPr>
              <a:t> </a:t>
            </a:r>
            <a:r>
              <a:rPr sz="1000" b="1" spc="60" dirty="0">
                <a:latin typeface="Calibri"/>
                <a:cs typeface="Calibri"/>
              </a:rPr>
              <a:t>επιθέσεις</a:t>
            </a:r>
            <a:r>
              <a:rPr sz="1000" b="1" spc="45" dirty="0">
                <a:latin typeface="Calibri"/>
                <a:cs typeface="Calibri"/>
              </a:rPr>
              <a:t> </a:t>
            </a:r>
            <a:r>
              <a:rPr sz="1000" spc="60" dirty="0">
                <a:latin typeface="Calibri"/>
                <a:cs typeface="Calibri"/>
              </a:rPr>
              <a:t>και</a:t>
            </a:r>
            <a:r>
              <a:rPr sz="1000" spc="40" dirty="0">
                <a:latin typeface="Calibri"/>
                <a:cs typeface="Calibri"/>
              </a:rPr>
              <a:t> </a:t>
            </a:r>
            <a:r>
              <a:rPr sz="1000" spc="75" dirty="0">
                <a:latin typeface="Calibri"/>
                <a:cs typeface="Calibri"/>
              </a:rPr>
              <a:t>να</a:t>
            </a:r>
            <a:r>
              <a:rPr sz="1000" spc="45" dirty="0">
                <a:latin typeface="Calibri"/>
                <a:cs typeface="Calibri"/>
              </a:rPr>
              <a:t> </a:t>
            </a:r>
            <a:r>
              <a:rPr sz="1000" b="1" spc="75" dirty="0">
                <a:latin typeface="Calibri"/>
                <a:cs typeface="Calibri"/>
              </a:rPr>
              <a:t>ανακάμπτουν</a:t>
            </a:r>
            <a:r>
              <a:rPr sz="1000" b="1" spc="35" dirty="0">
                <a:latin typeface="Calibri"/>
                <a:cs typeface="Calibri"/>
              </a:rPr>
              <a:t> </a:t>
            </a:r>
            <a:r>
              <a:rPr sz="1000" spc="80" dirty="0">
                <a:latin typeface="Calibri"/>
                <a:cs typeface="Calibri"/>
              </a:rPr>
              <a:t>από</a:t>
            </a:r>
            <a:r>
              <a:rPr sz="1000" spc="40" dirty="0">
                <a:latin typeface="Calibri"/>
                <a:cs typeface="Calibri"/>
              </a:rPr>
              <a:t> </a:t>
            </a:r>
            <a:r>
              <a:rPr sz="1000" spc="65" dirty="0">
                <a:latin typeface="Calibri"/>
                <a:cs typeface="Calibri"/>
              </a:rPr>
              <a:t>τυχόν</a:t>
            </a:r>
            <a:r>
              <a:rPr sz="1000" spc="45" dirty="0">
                <a:latin typeface="Calibri"/>
                <a:cs typeface="Calibri"/>
              </a:rPr>
              <a:t> </a:t>
            </a:r>
            <a:r>
              <a:rPr sz="1000" spc="70" dirty="0">
                <a:latin typeface="Calibri"/>
                <a:cs typeface="Calibri"/>
              </a:rPr>
              <a:t>ανατροπές</a:t>
            </a:r>
            <a:r>
              <a:rPr sz="1000" spc="40" dirty="0">
                <a:latin typeface="Calibri"/>
                <a:cs typeface="Calibri"/>
              </a:rPr>
              <a:t> </a:t>
            </a:r>
            <a:r>
              <a:rPr sz="1000" spc="80" dirty="0">
                <a:latin typeface="Calibri"/>
                <a:cs typeface="Calibri"/>
              </a:rPr>
              <a:t>ή</a:t>
            </a:r>
            <a:r>
              <a:rPr sz="1000" spc="45" dirty="0">
                <a:latin typeface="Calibri"/>
                <a:cs typeface="Calibri"/>
              </a:rPr>
              <a:t> </a:t>
            </a:r>
            <a:r>
              <a:rPr sz="1000" spc="55" dirty="0">
                <a:latin typeface="Calibri"/>
                <a:cs typeface="Calibri"/>
              </a:rPr>
              <a:t>καθυστερήσεις.</a:t>
            </a:r>
            <a:endParaRPr sz="1000">
              <a:latin typeface="Calibri"/>
              <a:cs typeface="Calibri"/>
            </a:endParaRPr>
          </a:p>
          <a:p>
            <a:pPr marL="299085">
              <a:lnSpc>
                <a:spcPct val="100000"/>
              </a:lnSpc>
              <a:spcBef>
                <a:spcPts val="295"/>
              </a:spcBef>
            </a:pPr>
            <a:r>
              <a:rPr sz="1000" spc="105" dirty="0">
                <a:latin typeface="Calibri"/>
                <a:cs typeface="Calibri"/>
              </a:rPr>
              <a:t>που</a:t>
            </a:r>
            <a:r>
              <a:rPr sz="1000" spc="20" dirty="0">
                <a:latin typeface="Calibri"/>
                <a:cs typeface="Calibri"/>
              </a:rPr>
              <a:t> </a:t>
            </a:r>
            <a:r>
              <a:rPr sz="1000" spc="95" dirty="0">
                <a:latin typeface="Calibri"/>
                <a:cs typeface="Calibri"/>
              </a:rPr>
              <a:t>προκαλούνται</a:t>
            </a:r>
            <a:r>
              <a:rPr sz="1000" spc="30" dirty="0">
                <a:latin typeface="Calibri"/>
                <a:cs typeface="Calibri"/>
              </a:rPr>
              <a:t> </a:t>
            </a:r>
            <a:r>
              <a:rPr sz="1000" spc="105" dirty="0">
                <a:latin typeface="Calibri"/>
                <a:cs typeface="Calibri"/>
              </a:rPr>
              <a:t>από</a:t>
            </a:r>
            <a:r>
              <a:rPr sz="1000" spc="30" dirty="0">
                <a:latin typeface="Calibri"/>
                <a:cs typeface="Calibri"/>
              </a:rPr>
              <a:t> </a:t>
            </a:r>
            <a:r>
              <a:rPr sz="1000" spc="60" dirty="0">
                <a:latin typeface="Calibri"/>
                <a:cs typeface="Calibri"/>
              </a:rPr>
              <a:t>αυτά.</a:t>
            </a:r>
            <a:endParaRPr sz="1000">
              <a:latin typeface="Calibri"/>
              <a:cs typeface="Calibri"/>
            </a:endParaRPr>
          </a:p>
        </p:txBody>
      </p:sp>
      <p:sp>
        <p:nvSpPr>
          <p:cNvPr id="13" name="object 13"/>
          <p:cNvSpPr txBox="1"/>
          <p:nvPr/>
        </p:nvSpPr>
        <p:spPr>
          <a:xfrm>
            <a:off x="11157584" y="6236652"/>
            <a:ext cx="153670" cy="154940"/>
          </a:xfrm>
          <a:prstGeom prst="rect">
            <a:avLst/>
          </a:prstGeom>
        </p:spPr>
        <p:txBody>
          <a:bodyPr vert="horz" wrap="square" lIns="0" tIns="12700" rIns="0" bIns="0" rtlCol="0">
            <a:spAutoFit/>
          </a:bodyPr>
          <a:lstStyle/>
          <a:p>
            <a:pPr marL="12700">
              <a:lnSpc>
                <a:spcPct val="100000"/>
              </a:lnSpc>
              <a:spcBef>
                <a:spcPts val="100"/>
              </a:spcBef>
            </a:pPr>
            <a:r>
              <a:rPr sz="850" spc="55" dirty="0">
                <a:latin typeface="Calibri"/>
                <a:cs typeface="Calibri"/>
              </a:rPr>
              <a:t>1</a:t>
            </a:r>
            <a:r>
              <a:rPr sz="850" spc="85" dirty="0">
                <a:latin typeface="Calibri"/>
                <a:cs typeface="Calibri"/>
              </a:rPr>
              <a:t>1</a:t>
            </a:r>
            <a:endParaRPr sz="850">
              <a:latin typeface="Calibri"/>
              <a:cs typeface="Calibri"/>
            </a:endParaRPr>
          </a:p>
        </p:txBody>
      </p:sp>
      <p:sp>
        <p:nvSpPr>
          <p:cNvPr id="14" name="object 14"/>
          <p:cNvSpPr txBox="1"/>
          <p:nvPr/>
        </p:nvSpPr>
        <p:spPr>
          <a:xfrm>
            <a:off x="78739" y="6532244"/>
            <a:ext cx="2330450" cy="116839"/>
          </a:xfrm>
          <a:prstGeom prst="rect">
            <a:avLst/>
          </a:prstGeom>
        </p:spPr>
        <p:txBody>
          <a:bodyPr vert="horz" wrap="square" lIns="0" tIns="12700" rIns="0" bIns="0" rtlCol="0">
            <a:spAutoFit/>
          </a:bodyPr>
          <a:lstStyle/>
          <a:p>
            <a:pPr marL="12700">
              <a:lnSpc>
                <a:spcPct val="100000"/>
              </a:lnSpc>
              <a:spcBef>
                <a:spcPts val="100"/>
              </a:spcBef>
            </a:pPr>
            <a:r>
              <a:rPr sz="600" spc="35" dirty="0">
                <a:latin typeface="Calibri"/>
                <a:cs typeface="Calibri"/>
              </a:rPr>
              <a:t>William</a:t>
            </a:r>
            <a:r>
              <a:rPr sz="600" spc="25" dirty="0">
                <a:latin typeface="Calibri"/>
                <a:cs typeface="Calibri"/>
              </a:rPr>
              <a:t> Stallings,</a:t>
            </a:r>
            <a:r>
              <a:rPr sz="600" spc="30" dirty="0">
                <a:latin typeface="Calibri"/>
                <a:cs typeface="Calibri"/>
              </a:rPr>
              <a:t> </a:t>
            </a:r>
            <a:r>
              <a:rPr sz="600" spc="40" dirty="0">
                <a:latin typeface="Calibri"/>
                <a:cs typeface="Calibri"/>
              </a:rPr>
              <a:t>Κρυπτογραφία</a:t>
            </a:r>
            <a:r>
              <a:rPr sz="600" spc="30" dirty="0">
                <a:latin typeface="Calibri"/>
                <a:cs typeface="Calibri"/>
              </a:rPr>
              <a:t> </a:t>
            </a:r>
            <a:r>
              <a:rPr sz="600" spc="35" dirty="0">
                <a:latin typeface="Calibri"/>
                <a:cs typeface="Calibri"/>
              </a:rPr>
              <a:t>και</a:t>
            </a:r>
            <a:r>
              <a:rPr sz="600" spc="25" dirty="0">
                <a:latin typeface="Calibri"/>
                <a:cs typeface="Calibri"/>
              </a:rPr>
              <a:t> </a:t>
            </a:r>
            <a:r>
              <a:rPr sz="600" spc="40" dirty="0">
                <a:latin typeface="Calibri"/>
                <a:cs typeface="Calibri"/>
              </a:rPr>
              <a:t>ασφάλεια</a:t>
            </a:r>
            <a:r>
              <a:rPr sz="600" spc="30" dirty="0">
                <a:latin typeface="Calibri"/>
                <a:cs typeface="Calibri"/>
              </a:rPr>
              <a:t> </a:t>
            </a:r>
            <a:r>
              <a:rPr sz="600" spc="35" dirty="0">
                <a:latin typeface="Calibri"/>
                <a:cs typeface="Calibri"/>
              </a:rPr>
              <a:t>δικτύων:</a:t>
            </a:r>
            <a:r>
              <a:rPr sz="600" spc="40" dirty="0">
                <a:latin typeface="Calibri"/>
                <a:cs typeface="Calibri"/>
              </a:rPr>
              <a:t> </a:t>
            </a:r>
            <a:r>
              <a:rPr sz="600" spc="30" dirty="0">
                <a:latin typeface="Calibri"/>
                <a:cs typeface="Calibri"/>
              </a:rPr>
              <a:t>Έκδοση.</a:t>
            </a:r>
            <a:endParaRPr sz="600">
              <a:latin typeface="Calibri"/>
              <a:cs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30950" y="8889"/>
            <a:ext cx="4568190" cy="6837680"/>
            <a:chOff x="6330950" y="8889"/>
            <a:chExt cx="4568190" cy="6837680"/>
          </a:xfrm>
        </p:grpSpPr>
        <p:sp>
          <p:nvSpPr>
            <p:cNvPr id="3" name="object 3"/>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6346825" y="1895157"/>
              <a:ext cx="4497705" cy="3390900"/>
            </a:xfrm>
            <a:custGeom>
              <a:avLst/>
              <a:gdLst/>
              <a:ahLst/>
              <a:cxnLst/>
              <a:rect l="l" t="t" r="r" b="b"/>
              <a:pathLst>
                <a:path w="4497705" h="3390900">
                  <a:moveTo>
                    <a:pt x="3932237" y="0"/>
                  </a:moveTo>
                  <a:lnTo>
                    <a:pt x="565150" y="0"/>
                  </a:lnTo>
                  <a:lnTo>
                    <a:pt x="516254" y="2222"/>
                  </a:lnTo>
                  <a:lnTo>
                    <a:pt x="468629" y="8254"/>
                  </a:lnTo>
                  <a:lnTo>
                    <a:pt x="422592" y="18097"/>
                  </a:lnTo>
                  <a:lnTo>
                    <a:pt x="377825" y="31750"/>
                  </a:lnTo>
                  <a:lnTo>
                    <a:pt x="334645" y="48894"/>
                  </a:lnTo>
                  <a:lnTo>
                    <a:pt x="293370" y="69532"/>
                  </a:lnTo>
                  <a:lnTo>
                    <a:pt x="254000" y="93344"/>
                  </a:lnTo>
                  <a:lnTo>
                    <a:pt x="216852" y="120014"/>
                  </a:lnTo>
                  <a:lnTo>
                    <a:pt x="181927" y="149542"/>
                  </a:lnTo>
                  <a:lnTo>
                    <a:pt x="149542" y="181927"/>
                  </a:lnTo>
                  <a:lnTo>
                    <a:pt x="120014" y="216852"/>
                  </a:lnTo>
                  <a:lnTo>
                    <a:pt x="93345" y="254000"/>
                  </a:lnTo>
                  <a:lnTo>
                    <a:pt x="69532" y="293369"/>
                  </a:lnTo>
                  <a:lnTo>
                    <a:pt x="48895" y="334644"/>
                  </a:lnTo>
                  <a:lnTo>
                    <a:pt x="31750" y="377825"/>
                  </a:lnTo>
                  <a:lnTo>
                    <a:pt x="18097" y="422592"/>
                  </a:lnTo>
                  <a:lnTo>
                    <a:pt x="8254" y="468629"/>
                  </a:lnTo>
                  <a:lnTo>
                    <a:pt x="2222" y="516254"/>
                  </a:lnTo>
                  <a:lnTo>
                    <a:pt x="0" y="565150"/>
                  </a:lnTo>
                  <a:lnTo>
                    <a:pt x="0" y="2825749"/>
                  </a:lnTo>
                  <a:lnTo>
                    <a:pt x="2222" y="2874644"/>
                  </a:lnTo>
                  <a:lnTo>
                    <a:pt x="8254" y="2922269"/>
                  </a:lnTo>
                  <a:lnTo>
                    <a:pt x="18097" y="2968307"/>
                  </a:lnTo>
                  <a:lnTo>
                    <a:pt x="31750" y="3013074"/>
                  </a:lnTo>
                  <a:lnTo>
                    <a:pt x="48895" y="3056254"/>
                  </a:lnTo>
                  <a:lnTo>
                    <a:pt x="69532" y="3097529"/>
                  </a:lnTo>
                  <a:lnTo>
                    <a:pt x="93345" y="3136899"/>
                  </a:lnTo>
                  <a:lnTo>
                    <a:pt x="120014" y="3174047"/>
                  </a:lnTo>
                  <a:lnTo>
                    <a:pt x="149542" y="3208972"/>
                  </a:lnTo>
                  <a:lnTo>
                    <a:pt x="181927" y="3241357"/>
                  </a:lnTo>
                  <a:lnTo>
                    <a:pt x="216852" y="3270884"/>
                  </a:lnTo>
                  <a:lnTo>
                    <a:pt x="254000" y="3297554"/>
                  </a:lnTo>
                  <a:lnTo>
                    <a:pt x="293370" y="3321367"/>
                  </a:lnTo>
                  <a:lnTo>
                    <a:pt x="334645" y="3342004"/>
                  </a:lnTo>
                  <a:lnTo>
                    <a:pt x="377825" y="3359150"/>
                  </a:lnTo>
                  <a:lnTo>
                    <a:pt x="422592" y="3372802"/>
                  </a:lnTo>
                  <a:lnTo>
                    <a:pt x="468629" y="3382644"/>
                  </a:lnTo>
                  <a:lnTo>
                    <a:pt x="516254" y="3388677"/>
                  </a:lnTo>
                  <a:lnTo>
                    <a:pt x="565150" y="3390900"/>
                  </a:lnTo>
                  <a:lnTo>
                    <a:pt x="3932237" y="3390900"/>
                  </a:lnTo>
                  <a:lnTo>
                    <a:pt x="3980815" y="3388677"/>
                  </a:lnTo>
                  <a:lnTo>
                    <a:pt x="4028440" y="3382644"/>
                  </a:lnTo>
                  <a:lnTo>
                    <a:pt x="4074795" y="3372802"/>
                  </a:lnTo>
                  <a:lnTo>
                    <a:pt x="4119562" y="3359150"/>
                  </a:lnTo>
                  <a:lnTo>
                    <a:pt x="4162742" y="3342004"/>
                  </a:lnTo>
                  <a:lnTo>
                    <a:pt x="4204017" y="3321367"/>
                  </a:lnTo>
                  <a:lnTo>
                    <a:pt x="4243387" y="3297554"/>
                  </a:lnTo>
                  <a:lnTo>
                    <a:pt x="4280534" y="3270884"/>
                  </a:lnTo>
                  <a:lnTo>
                    <a:pt x="4315459" y="3241357"/>
                  </a:lnTo>
                  <a:lnTo>
                    <a:pt x="4347527" y="3208972"/>
                  </a:lnTo>
                  <a:lnTo>
                    <a:pt x="4377372" y="3174047"/>
                  </a:lnTo>
                  <a:lnTo>
                    <a:pt x="4404042" y="3136899"/>
                  </a:lnTo>
                  <a:lnTo>
                    <a:pt x="4427855" y="3097529"/>
                  </a:lnTo>
                  <a:lnTo>
                    <a:pt x="4448175" y="3056254"/>
                  </a:lnTo>
                  <a:lnTo>
                    <a:pt x="4465637" y="3013074"/>
                  </a:lnTo>
                  <a:lnTo>
                    <a:pt x="4479290" y="2968307"/>
                  </a:lnTo>
                  <a:lnTo>
                    <a:pt x="4489132" y="2922269"/>
                  </a:lnTo>
                  <a:lnTo>
                    <a:pt x="4495165" y="2874644"/>
                  </a:lnTo>
                  <a:lnTo>
                    <a:pt x="4497387" y="2825749"/>
                  </a:lnTo>
                  <a:lnTo>
                    <a:pt x="4497387" y="565150"/>
                  </a:lnTo>
                  <a:lnTo>
                    <a:pt x="4495165" y="516254"/>
                  </a:lnTo>
                  <a:lnTo>
                    <a:pt x="4489132" y="468629"/>
                  </a:lnTo>
                  <a:lnTo>
                    <a:pt x="4479290" y="422592"/>
                  </a:lnTo>
                  <a:lnTo>
                    <a:pt x="4465637" y="377825"/>
                  </a:lnTo>
                  <a:lnTo>
                    <a:pt x="4448175" y="334644"/>
                  </a:lnTo>
                  <a:lnTo>
                    <a:pt x="4427855" y="293369"/>
                  </a:lnTo>
                  <a:lnTo>
                    <a:pt x="4404042" y="254000"/>
                  </a:lnTo>
                  <a:lnTo>
                    <a:pt x="4377372" y="216852"/>
                  </a:lnTo>
                  <a:lnTo>
                    <a:pt x="4347527" y="181927"/>
                  </a:lnTo>
                  <a:lnTo>
                    <a:pt x="4315459" y="149542"/>
                  </a:lnTo>
                  <a:lnTo>
                    <a:pt x="4280534" y="120014"/>
                  </a:lnTo>
                  <a:lnTo>
                    <a:pt x="4243387" y="93344"/>
                  </a:lnTo>
                  <a:lnTo>
                    <a:pt x="4204017" y="69532"/>
                  </a:lnTo>
                  <a:lnTo>
                    <a:pt x="4162742" y="48894"/>
                  </a:lnTo>
                  <a:lnTo>
                    <a:pt x="4119562" y="31750"/>
                  </a:lnTo>
                  <a:lnTo>
                    <a:pt x="4074795" y="18097"/>
                  </a:lnTo>
                  <a:lnTo>
                    <a:pt x="4028440" y="8254"/>
                  </a:lnTo>
                  <a:lnTo>
                    <a:pt x="3980815" y="2222"/>
                  </a:lnTo>
                  <a:lnTo>
                    <a:pt x="3932237" y="0"/>
                  </a:lnTo>
                  <a:close/>
                </a:path>
              </a:pathLst>
            </a:custGeom>
            <a:solidFill>
              <a:srgbClr val="000000"/>
            </a:solidFill>
          </p:spPr>
          <p:txBody>
            <a:bodyPr wrap="square" lIns="0" tIns="0" rIns="0" bIns="0" rtlCol="0"/>
            <a:lstStyle/>
            <a:p>
              <a:endParaRPr/>
            </a:p>
          </p:txBody>
        </p:sp>
        <p:sp>
          <p:nvSpPr>
            <p:cNvPr id="5" name="object 5"/>
            <p:cNvSpPr/>
            <p:nvPr/>
          </p:nvSpPr>
          <p:spPr>
            <a:xfrm>
              <a:off x="6346825" y="1895157"/>
              <a:ext cx="4497705" cy="3390900"/>
            </a:xfrm>
            <a:custGeom>
              <a:avLst/>
              <a:gdLst/>
              <a:ahLst/>
              <a:cxnLst/>
              <a:rect l="l" t="t" r="r" b="b"/>
              <a:pathLst>
                <a:path w="4497705" h="3390900">
                  <a:moveTo>
                    <a:pt x="0" y="565150"/>
                  </a:moveTo>
                  <a:lnTo>
                    <a:pt x="2222" y="516254"/>
                  </a:lnTo>
                  <a:lnTo>
                    <a:pt x="8254" y="468629"/>
                  </a:lnTo>
                  <a:lnTo>
                    <a:pt x="18097" y="422592"/>
                  </a:lnTo>
                  <a:lnTo>
                    <a:pt x="31750" y="377825"/>
                  </a:lnTo>
                  <a:lnTo>
                    <a:pt x="48895" y="334644"/>
                  </a:lnTo>
                  <a:lnTo>
                    <a:pt x="69532" y="293369"/>
                  </a:lnTo>
                  <a:lnTo>
                    <a:pt x="93345" y="254000"/>
                  </a:lnTo>
                  <a:lnTo>
                    <a:pt x="120014" y="216852"/>
                  </a:lnTo>
                  <a:lnTo>
                    <a:pt x="149542" y="181927"/>
                  </a:lnTo>
                  <a:lnTo>
                    <a:pt x="181927" y="149542"/>
                  </a:lnTo>
                  <a:lnTo>
                    <a:pt x="216852" y="120014"/>
                  </a:lnTo>
                  <a:lnTo>
                    <a:pt x="254000" y="93344"/>
                  </a:lnTo>
                  <a:lnTo>
                    <a:pt x="293370" y="69532"/>
                  </a:lnTo>
                  <a:lnTo>
                    <a:pt x="334645" y="48894"/>
                  </a:lnTo>
                  <a:lnTo>
                    <a:pt x="377825" y="31750"/>
                  </a:lnTo>
                  <a:lnTo>
                    <a:pt x="422592" y="18097"/>
                  </a:lnTo>
                  <a:lnTo>
                    <a:pt x="468629" y="8254"/>
                  </a:lnTo>
                  <a:lnTo>
                    <a:pt x="516254" y="2222"/>
                  </a:lnTo>
                  <a:lnTo>
                    <a:pt x="565150" y="0"/>
                  </a:lnTo>
                  <a:lnTo>
                    <a:pt x="3932237" y="0"/>
                  </a:lnTo>
                  <a:lnTo>
                    <a:pt x="3980815" y="2222"/>
                  </a:lnTo>
                  <a:lnTo>
                    <a:pt x="4028440" y="8254"/>
                  </a:lnTo>
                  <a:lnTo>
                    <a:pt x="4074795" y="18097"/>
                  </a:lnTo>
                  <a:lnTo>
                    <a:pt x="4119562" y="31750"/>
                  </a:lnTo>
                  <a:lnTo>
                    <a:pt x="4162742" y="48894"/>
                  </a:lnTo>
                  <a:lnTo>
                    <a:pt x="4204017" y="69532"/>
                  </a:lnTo>
                  <a:lnTo>
                    <a:pt x="4243387" y="93344"/>
                  </a:lnTo>
                  <a:lnTo>
                    <a:pt x="4280534" y="120014"/>
                  </a:lnTo>
                  <a:lnTo>
                    <a:pt x="4315459" y="149542"/>
                  </a:lnTo>
                  <a:lnTo>
                    <a:pt x="4347527" y="181927"/>
                  </a:lnTo>
                  <a:lnTo>
                    <a:pt x="4377372" y="216852"/>
                  </a:lnTo>
                  <a:lnTo>
                    <a:pt x="4404042" y="254000"/>
                  </a:lnTo>
                  <a:lnTo>
                    <a:pt x="4427855" y="293369"/>
                  </a:lnTo>
                  <a:lnTo>
                    <a:pt x="4448175" y="334644"/>
                  </a:lnTo>
                  <a:lnTo>
                    <a:pt x="4465637" y="377825"/>
                  </a:lnTo>
                  <a:lnTo>
                    <a:pt x="4479290" y="422592"/>
                  </a:lnTo>
                  <a:lnTo>
                    <a:pt x="4489132" y="468629"/>
                  </a:lnTo>
                  <a:lnTo>
                    <a:pt x="4495165" y="516254"/>
                  </a:lnTo>
                  <a:lnTo>
                    <a:pt x="4497387" y="565150"/>
                  </a:lnTo>
                  <a:lnTo>
                    <a:pt x="4497387" y="2825749"/>
                  </a:lnTo>
                  <a:lnTo>
                    <a:pt x="4495165" y="2874644"/>
                  </a:lnTo>
                  <a:lnTo>
                    <a:pt x="4489132" y="2922269"/>
                  </a:lnTo>
                  <a:lnTo>
                    <a:pt x="4479290" y="2968307"/>
                  </a:lnTo>
                  <a:lnTo>
                    <a:pt x="4465637" y="3013074"/>
                  </a:lnTo>
                  <a:lnTo>
                    <a:pt x="4448175" y="3056254"/>
                  </a:lnTo>
                  <a:lnTo>
                    <a:pt x="4427855" y="3097529"/>
                  </a:lnTo>
                  <a:lnTo>
                    <a:pt x="4404042" y="3136899"/>
                  </a:lnTo>
                  <a:lnTo>
                    <a:pt x="4377372" y="3174047"/>
                  </a:lnTo>
                  <a:lnTo>
                    <a:pt x="4347527" y="3208972"/>
                  </a:lnTo>
                  <a:lnTo>
                    <a:pt x="4315459" y="3241357"/>
                  </a:lnTo>
                  <a:lnTo>
                    <a:pt x="4280534" y="3270884"/>
                  </a:lnTo>
                  <a:lnTo>
                    <a:pt x="4243387" y="3297554"/>
                  </a:lnTo>
                  <a:lnTo>
                    <a:pt x="4204017" y="3321367"/>
                  </a:lnTo>
                  <a:lnTo>
                    <a:pt x="4162742" y="3342004"/>
                  </a:lnTo>
                  <a:lnTo>
                    <a:pt x="4119562" y="3359150"/>
                  </a:lnTo>
                  <a:lnTo>
                    <a:pt x="4074795" y="3372802"/>
                  </a:lnTo>
                  <a:lnTo>
                    <a:pt x="4028440" y="3382644"/>
                  </a:lnTo>
                  <a:lnTo>
                    <a:pt x="3980815" y="3388677"/>
                  </a:lnTo>
                  <a:lnTo>
                    <a:pt x="3932237" y="3390900"/>
                  </a:lnTo>
                  <a:lnTo>
                    <a:pt x="565150" y="3390900"/>
                  </a:lnTo>
                  <a:lnTo>
                    <a:pt x="516254" y="3388677"/>
                  </a:lnTo>
                  <a:lnTo>
                    <a:pt x="468629" y="3382644"/>
                  </a:lnTo>
                  <a:lnTo>
                    <a:pt x="422592" y="3372802"/>
                  </a:lnTo>
                  <a:lnTo>
                    <a:pt x="377825" y="3359150"/>
                  </a:lnTo>
                  <a:lnTo>
                    <a:pt x="334645" y="3342004"/>
                  </a:lnTo>
                  <a:lnTo>
                    <a:pt x="293370" y="3321367"/>
                  </a:lnTo>
                  <a:lnTo>
                    <a:pt x="254000" y="3297554"/>
                  </a:lnTo>
                  <a:lnTo>
                    <a:pt x="216852" y="3270884"/>
                  </a:lnTo>
                  <a:lnTo>
                    <a:pt x="181927" y="3241357"/>
                  </a:lnTo>
                  <a:lnTo>
                    <a:pt x="149542" y="3208972"/>
                  </a:lnTo>
                  <a:lnTo>
                    <a:pt x="120014" y="3174047"/>
                  </a:lnTo>
                  <a:lnTo>
                    <a:pt x="93345" y="3136899"/>
                  </a:lnTo>
                  <a:lnTo>
                    <a:pt x="69532" y="3097529"/>
                  </a:lnTo>
                  <a:lnTo>
                    <a:pt x="48895" y="3056254"/>
                  </a:lnTo>
                  <a:lnTo>
                    <a:pt x="31750" y="3013074"/>
                  </a:lnTo>
                  <a:lnTo>
                    <a:pt x="18097" y="2968307"/>
                  </a:lnTo>
                  <a:lnTo>
                    <a:pt x="8254" y="2922269"/>
                  </a:lnTo>
                  <a:lnTo>
                    <a:pt x="2222" y="2874644"/>
                  </a:lnTo>
                  <a:lnTo>
                    <a:pt x="0" y="2825749"/>
                  </a:lnTo>
                  <a:lnTo>
                    <a:pt x="0" y="565150"/>
                  </a:lnTo>
                </a:path>
              </a:pathLst>
            </a:custGeom>
            <a:ln w="31750">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510654" y="2804160"/>
              <a:ext cx="4168139" cy="2144395"/>
            </a:xfrm>
            <a:prstGeom prst="rect">
              <a:avLst/>
            </a:prstGeom>
          </p:spPr>
        </p:pic>
        <p:pic>
          <p:nvPicPr>
            <p:cNvPr id="7" name="object 7"/>
            <p:cNvPicPr/>
            <p:nvPr/>
          </p:nvPicPr>
          <p:blipFill>
            <a:blip r:embed="rId3" cstate="print"/>
            <a:stretch>
              <a:fillRect/>
            </a:stretch>
          </p:blipFill>
          <p:spPr>
            <a:xfrm>
              <a:off x="7550150"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3613150" y="632777"/>
            <a:ext cx="5033010" cy="459740"/>
          </a:xfrm>
          <a:prstGeom prst="rect">
            <a:avLst/>
          </a:prstGeom>
        </p:spPr>
        <p:txBody>
          <a:bodyPr vert="horz" wrap="square" lIns="0" tIns="12700" rIns="0" bIns="0" rtlCol="0">
            <a:spAutoFit/>
          </a:bodyPr>
          <a:lstStyle/>
          <a:p>
            <a:pPr marL="12700">
              <a:lnSpc>
                <a:spcPct val="100000"/>
              </a:lnSpc>
              <a:spcBef>
                <a:spcPts val="100"/>
              </a:spcBef>
            </a:pPr>
            <a:r>
              <a:rPr sz="2850" spc="-10" dirty="0"/>
              <a:t>Παραδείγματα</a:t>
            </a:r>
            <a:r>
              <a:rPr sz="2850" spc="-5" dirty="0"/>
              <a:t> </a:t>
            </a:r>
            <a:r>
              <a:rPr sz="2850" spc="-10" dirty="0"/>
              <a:t>ενεργών</a:t>
            </a:r>
            <a:r>
              <a:rPr sz="2850" spc="55" dirty="0"/>
              <a:t> </a:t>
            </a:r>
            <a:r>
              <a:rPr sz="2850" spc="-15" dirty="0"/>
              <a:t>επιθέσεων</a:t>
            </a:r>
            <a:endParaRPr sz="2850"/>
          </a:p>
        </p:txBody>
      </p:sp>
      <p:sp>
        <p:nvSpPr>
          <p:cNvPr id="10" name="object 10"/>
          <p:cNvSpPr txBox="1"/>
          <p:nvPr/>
        </p:nvSpPr>
        <p:spPr>
          <a:xfrm>
            <a:off x="8110855" y="2160904"/>
            <a:ext cx="1306830" cy="314960"/>
          </a:xfrm>
          <a:prstGeom prst="rect">
            <a:avLst/>
          </a:prstGeom>
        </p:spPr>
        <p:txBody>
          <a:bodyPr vert="horz" wrap="square" lIns="0" tIns="12700" rIns="0" bIns="0" rtlCol="0">
            <a:spAutoFit/>
          </a:bodyPr>
          <a:lstStyle/>
          <a:p>
            <a:pPr marL="12700">
              <a:lnSpc>
                <a:spcPct val="100000"/>
              </a:lnSpc>
              <a:spcBef>
                <a:spcPts val="100"/>
              </a:spcBef>
            </a:pPr>
            <a:r>
              <a:rPr sz="1900" spc="75" dirty="0">
                <a:solidFill>
                  <a:srgbClr val="FFB800"/>
                </a:solidFill>
                <a:latin typeface="Calibri"/>
                <a:cs typeface="Calibri"/>
              </a:rPr>
              <a:t>Ε</a:t>
            </a:r>
            <a:r>
              <a:rPr sz="1900" spc="90" dirty="0">
                <a:solidFill>
                  <a:srgbClr val="FFB800"/>
                </a:solidFill>
                <a:latin typeface="Calibri"/>
                <a:cs typeface="Calibri"/>
              </a:rPr>
              <a:t>πα</a:t>
            </a:r>
            <a:r>
              <a:rPr sz="1900" spc="70" dirty="0">
                <a:solidFill>
                  <a:srgbClr val="FFB800"/>
                </a:solidFill>
                <a:latin typeface="Calibri"/>
                <a:cs typeface="Calibri"/>
              </a:rPr>
              <a:t>ν</a:t>
            </a:r>
            <a:r>
              <a:rPr sz="1900" spc="90" dirty="0">
                <a:solidFill>
                  <a:srgbClr val="FFB800"/>
                </a:solidFill>
                <a:latin typeface="Calibri"/>
                <a:cs typeface="Calibri"/>
              </a:rPr>
              <a:t>ά</a:t>
            </a:r>
            <a:r>
              <a:rPr sz="1900" spc="70" dirty="0">
                <a:solidFill>
                  <a:srgbClr val="FFB800"/>
                </a:solidFill>
                <a:latin typeface="Calibri"/>
                <a:cs typeface="Calibri"/>
              </a:rPr>
              <a:t>λ</a:t>
            </a:r>
            <a:r>
              <a:rPr sz="1900" spc="85" dirty="0">
                <a:solidFill>
                  <a:srgbClr val="FFB800"/>
                </a:solidFill>
                <a:latin typeface="Calibri"/>
                <a:cs typeface="Calibri"/>
              </a:rPr>
              <a:t>η</a:t>
            </a:r>
            <a:r>
              <a:rPr sz="1900" spc="114" dirty="0">
                <a:solidFill>
                  <a:srgbClr val="FFB800"/>
                </a:solidFill>
                <a:latin typeface="Calibri"/>
                <a:cs typeface="Calibri"/>
              </a:rPr>
              <a:t>ψ</a:t>
            </a:r>
            <a:r>
              <a:rPr sz="1900" spc="100" dirty="0">
                <a:solidFill>
                  <a:srgbClr val="FFB800"/>
                </a:solidFill>
                <a:latin typeface="Calibri"/>
                <a:cs typeface="Calibri"/>
              </a:rPr>
              <a:t>η</a:t>
            </a:r>
            <a:endParaRPr sz="1900">
              <a:latin typeface="Calibri"/>
              <a:cs typeface="Calibri"/>
            </a:endParaRPr>
          </a:p>
        </p:txBody>
      </p:sp>
      <p:sp>
        <p:nvSpPr>
          <p:cNvPr id="11" name="object 11"/>
          <p:cNvSpPr txBox="1"/>
          <p:nvPr/>
        </p:nvSpPr>
        <p:spPr>
          <a:xfrm>
            <a:off x="11170602" y="61207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1</a:t>
            </a:r>
            <a:r>
              <a:rPr sz="850" spc="40" dirty="0">
                <a:solidFill>
                  <a:srgbClr val="FFFFFF"/>
                </a:solidFill>
                <a:latin typeface="Calibri"/>
                <a:cs typeface="Calibri"/>
              </a:rPr>
              <a:t>2</a:t>
            </a:r>
            <a:endParaRPr sz="850">
              <a:latin typeface="Calibri"/>
              <a:cs typeface="Calibri"/>
            </a:endParaRPr>
          </a:p>
        </p:txBody>
      </p:sp>
      <p:grpSp>
        <p:nvGrpSpPr>
          <p:cNvPr id="12" name="object 12"/>
          <p:cNvGrpSpPr/>
          <p:nvPr/>
        </p:nvGrpSpPr>
        <p:grpSpPr>
          <a:xfrm>
            <a:off x="1303019" y="1731010"/>
            <a:ext cx="4427220" cy="3422650"/>
            <a:chOff x="1303019" y="1731010"/>
            <a:chExt cx="4427220" cy="3422650"/>
          </a:xfrm>
        </p:grpSpPr>
        <p:sp>
          <p:nvSpPr>
            <p:cNvPr id="13" name="object 13"/>
            <p:cNvSpPr/>
            <p:nvPr/>
          </p:nvSpPr>
          <p:spPr>
            <a:xfrm>
              <a:off x="1318894" y="1746885"/>
              <a:ext cx="4395470" cy="3390900"/>
            </a:xfrm>
            <a:custGeom>
              <a:avLst/>
              <a:gdLst/>
              <a:ahLst/>
              <a:cxnLst/>
              <a:rect l="l" t="t" r="r" b="b"/>
              <a:pathLst>
                <a:path w="4395470" h="3390900">
                  <a:moveTo>
                    <a:pt x="3830002" y="0"/>
                  </a:moveTo>
                  <a:lnTo>
                    <a:pt x="565150" y="0"/>
                  </a:lnTo>
                  <a:lnTo>
                    <a:pt x="516255" y="2222"/>
                  </a:lnTo>
                  <a:lnTo>
                    <a:pt x="468630" y="8254"/>
                  </a:lnTo>
                  <a:lnTo>
                    <a:pt x="422592" y="18097"/>
                  </a:lnTo>
                  <a:lnTo>
                    <a:pt x="377825" y="31750"/>
                  </a:lnTo>
                  <a:lnTo>
                    <a:pt x="334644" y="48894"/>
                  </a:lnTo>
                  <a:lnTo>
                    <a:pt x="293370" y="69532"/>
                  </a:lnTo>
                  <a:lnTo>
                    <a:pt x="254000" y="93344"/>
                  </a:lnTo>
                  <a:lnTo>
                    <a:pt x="216852" y="120014"/>
                  </a:lnTo>
                  <a:lnTo>
                    <a:pt x="181927" y="149542"/>
                  </a:lnTo>
                  <a:lnTo>
                    <a:pt x="149542" y="181927"/>
                  </a:lnTo>
                  <a:lnTo>
                    <a:pt x="120015" y="216852"/>
                  </a:lnTo>
                  <a:lnTo>
                    <a:pt x="93345" y="254000"/>
                  </a:lnTo>
                  <a:lnTo>
                    <a:pt x="69532" y="293369"/>
                  </a:lnTo>
                  <a:lnTo>
                    <a:pt x="48895" y="334644"/>
                  </a:lnTo>
                  <a:lnTo>
                    <a:pt x="31750" y="377825"/>
                  </a:lnTo>
                  <a:lnTo>
                    <a:pt x="18097" y="422592"/>
                  </a:lnTo>
                  <a:lnTo>
                    <a:pt x="8255" y="468629"/>
                  </a:lnTo>
                  <a:lnTo>
                    <a:pt x="2222" y="516254"/>
                  </a:lnTo>
                  <a:lnTo>
                    <a:pt x="0" y="565150"/>
                  </a:lnTo>
                  <a:lnTo>
                    <a:pt x="0" y="2825750"/>
                  </a:lnTo>
                  <a:lnTo>
                    <a:pt x="2222" y="2874645"/>
                  </a:lnTo>
                  <a:lnTo>
                    <a:pt x="8255" y="2922270"/>
                  </a:lnTo>
                  <a:lnTo>
                    <a:pt x="18097" y="2968307"/>
                  </a:lnTo>
                  <a:lnTo>
                    <a:pt x="31750" y="3013075"/>
                  </a:lnTo>
                  <a:lnTo>
                    <a:pt x="48895" y="3056254"/>
                  </a:lnTo>
                  <a:lnTo>
                    <a:pt x="69532" y="3097529"/>
                  </a:lnTo>
                  <a:lnTo>
                    <a:pt x="93345" y="3136900"/>
                  </a:lnTo>
                  <a:lnTo>
                    <a:pt x="120015" y="3174047"/>
                  </a:lnTo>
                  <a:lnTo>
                    <a:pt x="149542" y="3208972"/>
                  </a:lnTo>
                  <a:lnTo>
                    <a:pt x="181927" y="3241357"/>
                  </a:lnTo>
                  <a:lnTo>
                    <a:pt x="216852" y="3270884"/>
                  </a:lnTo>
                  <a:lnTo>
                    <a:pt x="254000" y="3297554"/>
                  </a:lnTo>
                  <a:lnTo>
                    <a:pt x="293370" y="3321367"/>
                  </a:lnTo>
                  <a:lnTo>
                    <a:pt x="334644" y="3342004"/>
                  </a:lnTo>
                  <a:lnTo>
                    <a:pt x="377825" y="3359150"/>
                  </a:lnTo>
                  <a:lnTo>
                    <a:pt x="422592" y="3372802"/>
                  </a:lnTo>
                  <a:lnTo>
                    <a:pt x="468630" y="3382645"/>
                  </a:lnTo>
                  <a:lnTo>
                    <a:pt x="516255" y="3388677"/>
                  </a:lnTo>
                  <a:lnTo>
                    <a:pt x="565150" y="3390900"/>
                  </a:lnTo>
                  <a:lnTo>
                    <a:pt x="3830002" y="3390900"/>
                  </a:lnTo>
                  <a:lnTo>
                    <a:pt x="3878897" y="3388677"/>
                  </a:lnTo>
                  <a:lnTo>
                    <a:pt x="3926522" y="3382645"/>
                  </a:lnTo>
                  <a:lnTo>
                    <a:pt x="3972877" y="3372802"/>
                  </a:lnTo>
                  <a:lnTo>
                    <a:pt x="4017645" y="3359150"/>
                  </a:lnTo>
                  <a:lnTo>
                    <a:pt x="4060825" y="3342004"/>
                  </a:lnTo>
                  <a:lnTo>
                    <a:pt x="4102100" y="3321367"/>
                  </a:lnTo>
                  <a:lnTo>
                    <a:pt x="4141152" y="3297554"/>
                  </a:lnTo>
                  <a:lnTo>
                    <a:pt x="4178300" y="3270884"/>
                  </a:lnTo>
                  <a:lnTo>
                    <a:pt x="4213225" y="3241357"/>
                  </a:lnTo>
                  <a:lnTo>
                    <a:pt x="4245609" y="3208972"/>
                  </a:lnTo>
                  <a:lnTo>
                    <a:pt x="4275137" y="3174047"/>
                  </a:lnTo>
                  <a:lnTo>
                    <a:pt x="4301807" y="3136900"/>
                  </a:lnTo>
                  <a:lnTo>
                    <a:pt x="4325620" y="3097529"/>
                  </a:lnTo>
                  <a:lnTo>
                    <a:pt x="4346257" y="3056254"/>
                  </a:lnTo>
                  <a:lnTo>
                    <a:pt x="4363402" y="3013075"/>
                  </a:lnTo>
                  <a:lnTo>
                    <a:pt x="4377055" y="2968307"/>
                  </a:lnTo>
                  <a:lnTo>
                    <a:pt x="4386897" y="2922270"/>
                  </a:lnTo>
                  <a:lnTo>
                    <a:pt x="4393247" y="2874645"/>
                  </a:lnTo>
                  <a:lnTo>
                    <a:pt x="4395152" y="2825750"/>
                  </a:lnTo>
                  <a:lnTo>
                    <a:pt x="4395152" y="565150"/>
                  </a:lnTo>
                  <a:lnTo>
                    <a:pt x="4393247" y="516254"/>
                  </a:lnTo>
                  <a:lnTo>
                    <a:pt x="4386897" y="468629"/>
                  </a:lnTo>
                  <a:lnTo>
                    <a:pt x="4377055" y="422592"/>
                  </a:lnTo>
                  <a:lnTo>
                    <a:pt x="4363402" y="377825"/>
                  </a:lnTo>
                  <a:lnTo>
                    <a:pt x="4346257" y="334644"/>
                  </a:lnTo>
                  <a:lnTo>
                    <a:pt x="4325620" y="293369"/>
                  </a:lnTo>
                  <a:lnTo>
                    <a:pt x="4301807" y="254000"/>
                  </a:lnTo>
                  <a:lnTo>
                    <a:pt x="4275137" y="216852"/>
                  </a:lnTo>
                  <a:lnTo>
                    <a:pt x="4245609" y="181927"/>
                  </a:lnTo>
                  <a:lnTo>
                    <a:pt x="4213225" y="149542"/>
                  </a:lnTo>
                  <a:lnTo>
                    <a:pt x="4178300" y="120014"/>
                  </a:lnTo>
                  <a:lnTo>
                    <a:pt x="4141152" y="93344"/>
                  </a:lnTo>
                  <a:lnTo>
                    <a:pt x="4102100" y="69532"/>
                  </a:lnTo>
                  <a:lnTo>
                    <a:pt x="4060825" y="48894"/>
                  </a:lnTo>
                  <a:lnTo>
                    <a:pt x="4017645" y="31750"/>
                  </a:lnTo>
                  <a:lnTo>
                    <a:pt x="3972877" y="18097"/>
                  </a:lnTo>
                  <a:lnTo>
                    <a:pt x="3926522" y="8254"/>
                  </a:lnTo>
                  <a:lnTo>
                    <a:pt x="3878897" y="2222"/>
                  </a:lnTo>
                  <a:lnTo>
                    <a:pt x="3830002" y="0"/>
                  </a:lnTo>
                  <a:close/>
                </a:path>
              </a:pathLst>
            </a:custGeom>
            <a:solidFill>
              <a:srgbClr val="000000"/>
            </a:solidFill>
          </p:spPr>
          <p:txBody>
            <a:bodyPr wrap="square" lIns="0" tIns="0" rIns="0" bIns="0" rtlCol="0"/>
            <a:lstStyle/>
            <a:p>
              <a:endParaRPr/>
            </a:p>
          </p:txBody>
        </p:sp>
        <p:sp>
          <p:nvSpPr>
            <p:cNvPr id="14" name="object 14"/>
            <p:cNvSpPr/>
            <p:nvPr/>
          </p:nvSpPr>
          <p:spPr>
            <a:xfrm>
              <a:off x="1318894" y="1746885"/>
              <a:ext cx="4395470" cy="3390900"/>
            </a:xfrm>
            <a:custGeom>
              <a:avLst/>
              <a:gdLst/>
              <a:ahLst/>
              <a:cxnLst/>
              <a:rect l="l" t="t" r="r" b="b"/>
              <a:pathLst>
                <a:path w="4395470" h="3390900">
                  <a:moveTo>
                    <a:pt x="0" y="565150"/>
                  </a:moveTo>
                  <a:lnTo>
                    <a:pt x="2222" y="516254"/>
                  </a:lnTo>
                  <a:lnTo>
                    <a:pt x="8255" y="468629"/>
                  </a:lnTo>
                  <a:lnTo>
                    <a:pt x="18097" y="422592"/>
                  </a:lnTo>
                  <a:lnTo>
                    <a:pt x="31750" y="377825"/>
                  </a:lnTo>
                  <a:lnTo>
                    <a:pt x="48895" y="334644"/>
                  </a:lnTo>
                  <a:lnTo>
                    <a:pt x="69532" y="293369"/>
                  </a:lnTo>
                  <a:lnTo>
                    <a:pt x="93345" y="254000"/>
                  </a:lnTo>
                  <a:lnTo>
                    <a:pt x="120015" y="216852"/>
                  </a:lnTo>
                  <a:lnTo>
                    <a:pt x="149542" y="181927"/>
                  </a:lnTo>
                  <a:lnTo>
                    <a:pt x="181927" y="149542"/>
                  </a:lnTo>
                  <a:lnTo>
                    <a:pt x="216852" y="120014"/>
                  </a:lnTo>
                  <a:lnTo>
                    <a:pt x="254000" y="93344"/>
                  </a:lnTo>
                  <a:lnTo>
                    <a:pt x="293370" y="69532"/>
                  </a:lnTo>
                  <a:lnTo>
                    <a:pt x="334644" y="48894"/>
                  </a:lnTo>
                  <a:lnTo>
                    <a:pt x="377825" y="31750"/>
                  </a:lnTo>
                  <a:lnTo>
                    <a:pt x="422592" y="18097"/>
                  </a:lnTo>
                  <a:lnTo>
                    <a:pt x="468630" y="8254"/>
                  </a:lnTo>
                  <a:lnTo>
                    <a:pt x="516255" y="2222"/>
                  </a:lnTo>
                  <a:lnTo>
                    <a:pt x="565150" y="0"/>
                  </a:lnTo>
                  <a:lnTo>
                    <a:pt x="3830002" y="0"/>
                  </a:lnTo>
                  <a:lnTo>
                    <a:pt x="3878897" y="2222"/>
                  </a:lnTo>
                  <a:lnTo>
                    <a:pt x="3926522" y="8254"/>
                  </a:lnTo>
                  <a:lnTo>
                    <a:pt x="3972877" y="18097"/>
                  </a:lnTo>
                  <a:lnTo>
                    <a:pt x="4017645" y="31750"/>
                  </a:lnTo>
                  <a:lnTo>
                    <a:pt x="4060825" y="48894"/>
                  </a:lnTo>
                  <a:lnTo>
                    <a:pt x="4102100" y="69532"/>
                  </a:lnTo>
                  <a:lnTo>
                    <a:pt x="4141152" y="93344"/>
                  </a:lnTo>
                  <a:lnTo>
                    <a:pt x="4178300" y="120014"/>
                  </a:lnTo>
                  <a:lnTo>
                    <a:pt x="4213225" y="149542"/>
                  </a:lnTo>
                  <a:lnTo>
                    <a:pt x="4245609" y="181927"/>
                  </a:lnTo>
                  <a:lnTo>
                    <a:pt x="4275137" y="216852"/>
                  </a:lnTo>
                  <a:lnTo>
                    <a:pt x="4301807" y="254000"/>
                  </a:lnTo>
                  <a:lnTo>
                    <a:pt x="4325620" y="293369"/>
                  </a:lnTo>
                  <a:lnTo>
                    <a:pt x="4346257" y="334644"/>
                  </a:lnTo>
                  <a:lnTo>
                    <a:pt x="4363402" y="377825"/>
                  </a:lnTo>
                  <a:lnTo>
                    <a:pt x="4377055" y="422592"/>
                  </a:lnTo>
                  <a:lnTo>
                    <a:pt x="4386897" y="468629"/>
                  </a:lnTo>
                  <a:lnTo>
                    <a:pt x="4393247" y="516254"/>
                  </a:lnTo>
                  <a:lnTo>
                    <a:pt x="4395152" y="565150"/>
                  </a:lnTo>
                  <a:lnTo>
                    <a:pt x="4395152" y="2825750"/>
                  </a:lnTo>
                  <a:lnTo>
                    <a:pt x="4393247" y="2874645"/>
                  </a:lnTo>
                  <a:lnTo>
                    <a:pt x="4386897" y="2922270"/>
                  </a:lnTo>
                  <a:lnTo>
                    <a:pt x="4377055" y="2968307"/>
                  </a:lnTo>
                  <a:lnTo>
                    <a:pt x="4363402" y="3013075"/>
                  </a:lnTo>
                  <a:lnTo>
                    <a:pt x="4346257" y="3056254"/>
                  </a:lnTo>
                  <a:lnTo>
                    <a:pt x="4325620" y="3097529"/>
                  </a:lnTo>
                  <a:lnTo>
                    <a:pt x="4301807" y="3136900"/>
                  </a:lnTo>
                  <a:lnTo>
                    <a:pt x="4275137" y="3174047"/>
                  </a:lnTo>
                  <a:lnTo>
                    <a:pt x="4245609" y="3208972"/>
                  </a:lnTo>
                  <a:lnTo>
                    <a:pt x="4213225" y="3241357"/>
                  </a:lnTo>
                  <a:lnTo>
                    <a:pt x="4178300" y="3270884"/>
                  </a:lnTo>
                  <a:lnTo>
                    <a:pt x="4141152" y="3297554"/>
                  </a:lnTo>
                  <a:lnTo>
                    <a:pt x="4102100" y="3321367"/>
                  </a:lnTo>
                  <a:lnTo>
                    <a:pt x="4060825" y="3342004"/>
                  </a:lnTo>
                  <a:lnTo>
                    <a:pt x="4017645" y="3359150"/>
                  </a:lnTo>
                  <a:lnTo>
                    <a:pt x="3972877" y="3372802"/>
                  </a:lnTo>
                  <a:lnTo>
                    <a:pt x="3926522" y="3382645"/>
                  </a:lnTo>
                  <a:lnTo>
                    <a:pt x="3878897" y="3388677"/>
                  </a:lnTo>
                  <a:lnTo>
                    <a:pt x="3830002" y="3390900"/>
                  </a:lnTo>
                  <a:lnTo>
                    <a:pt x="565150" y="3390900"/>
                  </a:lnTo>
                  <a:lnTo>
                    <a:pt x="516255" y="3388677"/>
                  </a:lnTo>
                  <a:lnTo>
                    <a:pt x="468630" y="3382645"/>
                  </a:lnTo>
                  <a:lnTo>
                    <a:pt x="422592" y="3372802"/>
                  </a:lnTo>
                  <a:lnTo>
                    <a:pt x="377825" y="3359150"/>
                  </a:lnTo>
                  <a:lnTo>
                    <a:pt x="334644" y="3342004"/>
                  </a:lnTo>
                  <a:lnTo>
                    <a:pt x="293370" y="3321367"/>
                  </a:lnTo>
                  <a:lnTo>
                    <a:pt x="254000" y="3297554"/>
                  </a:lnTo>
                  <a:lnTo>
                    <a:pt x="216852" y="3270884"/>
                  </a:lnTo>
                  <a:lnTo>
                    <a:pt x="181927" y="3241357"/>
                  </a:lnTo>
                  <a:lnTo>
                    <a:pt x="149542" y="3208972"/>
                  </a:lnTo>
                  <a:lnTo>
                    <a:pt x="120015" y="3174047"/>
                  </a:lnTo>
                  <a:lnTo>
                    <a:pt x="93345" y="3136900"/>
                  </a:lnTo>
                  <a:lnTo>
                    <a:pt x="69532" y="3097529"/>
                  </a:lnTo>
                  <a:lnTo>
                    <a:pt x="48895" y="3056254"/>
                  </a:lnTo>
                  <a:lnTo>
                    <a:pt x="31750" y="3013075"/>
                  </a:lnTo>
                  <a:lnTo>
                    <a:pt x="18097" y="2968307"/>
                  </a:lnTo>
                  <a:lnTo>
                    <a:pt x="8255" y="2922270"/>
                  </a:lnTo>
                  <a:lnTo>
                    <a:pt x="2222" y="2874645"/>
                  </a:lnTo>
                  <a:lnTo>
                    <a:pt x="0" y="2825750"/>
                  </a:lnTo>
                  <a:lnTo>
                    <a:pt x="0" y="565150"/>
                  </a:lnTo>
                </a:path>
              </a:pathLst>
            </a:custGeom>
            <a:ln w="31750">
              <a:solidFill>
                <a:srgbClr val="FFB800"/>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1607819" y="2666682"/>
              <a:ext cx="3927475" cy="2122804"/>
            </a:xfrm>
            <a:prstGeom prst="rect">
              <a:avLst/>
            </a:prstGeom>
          </p:spPr>
        </p:pic>
      </p:grpSp>
      <p:sp>
        <p:nvSpPr>
          <p:cNvPr id="16" name="object 16"/>
          <p:cNvSpPr txBox="1"/>
          <p:nvPr/>
        </p:nvSpPr>
        <p:spPr>
          <a:xfrm>
            <a:off x="2812097" y="2160904"/>
            <a:ext cx="1410970" cy="314960"/>
          </a:xfrm>
          <a:prstGeom prst="rect">
            <a:avLst/>
          </a:prstGeom>
        </p:spPr>
        <p:txBody>
          <a:bodyPr vert="horz" wrap="square" lIns="0" tIns="12700" rIns="0" bIns="0" rtlCol="0">
            <a:spAutoFit/>
          </a:bodyPr>
          <a:lstStyle/>
          <a:p>
            <a:pPr marL="12700">
              <a:lnSpc>
                <a:spcPct val="100000"/>
              </a:lnSpc>
              <a:spcBef>
                <a:spcPts val="100"/>
              </a:spcBef>
            </a:pPr>
            <a:r>
              <a:rPr sz="1900" spc="85" dirty="0">
                <a:solidFill>
                  <a:srgbClr val="FFB800"/>
                </a:solidFill>
                <a:latin typeface="Calibri"/>
                <a:cs typeface="Calibri"/>
              </a:rPr>
              <a:t>Μεταμφίεση</a:t>
            </a:r>
            <a:endParaRPr sz="1900">
              <a:latin typeface="Calibri"/>
              <a:cs typeface="Calibri"/>
            </a:endParaRPr>
          </a:p>
        </p:txBody>
      </p:sp>
      <p:sp>
        <p:nvSpPr>
          <p:cNvPr id="17" name="object 17"/>
          <p:cNvSpPr txBox="1"/>
          <p:nvPr/>
        </p:nvSpPr>
        <p:spPr>
          <a:xfrm>
            <a:off x="78739" y="6430327"/>
            <a:ext cx="23304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515100" y="2556827"/>
            <a:ext cx="4788535" cy="763270"/>
          </a:xfrm>
          <a:prstGeom prst="rect">
            <a:avLst/>
          </a:prstGeom>
        </p:spPr>
        <p:txBody>
          <a:bodyPr vert="horz" wrap="square" lIns="0" tIns="57150" rIns="0" bIns="0" rtlCol="0">
            <a:spAutoFit/>
          </a:bodyPr>
          <a:lstStyle/>
          <a:p>
            <a:pPr marL="180340" marR="5080" indent="-167640">
              <a:lnSpc>
                <a:spcPts val="2750"/>
              </a:lnSpc>
              <a:spcBef>
                <a:spcPts val="450"/>
              </a:spcBef>
            </a:pPr>
            <a:r>
              <a:rPr spc="180" dirty="0">
                <a:solidFill>
                  <a:srgbClr val="FFB800"/>
                </a:solidFill>
              </a:rPr>
              <a:t>Απειλές </a:t>
            </a:r>
            <a:r>
              <a:rPr spc="150" dirty="0">
                <a:solidFill>
                  <a:srgbClr val="FFB800"/>
                </a:solidFill>
              </a:rPr>
              <a:t>στον </a:t>
            </a:r>
            <a:r>
              <a:rPr spc="185" dirty="0">
                <a:solidFill>
                  <a:srgbClr val="FFB800"/>
                </a:solidFill>
              </a:rPr>
              <a:t>κυβερνοχώρο </a:t>
            </a:r>
            <a:r>
              <a:rPr spc="114" dirty="0">
                <a:solidFill>
                  <a:srgbClr val="FFB800"/>
                </a:solidFill>
              </a:rPr>
              <a:t>στο </a:t>
            </a:r>
            <a:r>
              <a:rPr spc="-625" dirty="0">
                <a:solidFill>
                  <a:srgbClr val="FFB800"/>
                </a:solidFill>
              </a:rPr>
              <a:t> </a:t>
            </a:r>
            <a:r>
              <a:rPr spc="190" dirty="0">
                <a:solidFill>
                  <a:srgbClr val="FFB800"/>
                </a:solidFill>
              </a:rPr>
              <a:t>θαλάσσιο</a:t>
            </a:r>
            <a:r>
              <a:rPr spc="210" dirty="0">
                <a:solidFill>
                  <a:srgbClr val="FFB800"/>
                </a:solidFill>
              </a:rPr>
              <a:t> </a:t>
            </a:r>
            <a:r>
              <a:rPr spc="170" dirty="0">
                <a:solidFill>
                  <a:srgbClr val="FFB800"/>
                </a:solidFill>
              </a:rPr>
              <a:t>δίκτυο</a:t>
            </a:r>
          </a:p>
        </p:txBody>
      </p:sp>
      <p:grpSp>
        <p:nvGrpSpPr>
          <p:cNvPr id="4" name="object 4"/>
          <p:cNvGrpSpPr/>
          <p:nvPr/>
        </p:nvGrpSpPr>
        <p:grpSpPr>
          <a:xfrm>
            <a:off x="0" y="0"/>
            <a:ext cx="6042660" cy="6879590"/>
            <a:chOff x="0" y="0"/>
            <a:chExt cx="604266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1364" cy="6858000"/>
            </a:xfrm>
            <a:prstGeom prst="rect">
              <a:avLst/>
            </a:prstGeom>
          </p:spPr>
        </p:pic>
      </p:grpSp>
      <p:pic>
        <p:nvPicPr>
          <p:cNvPr id="9" name="object 9"/>
          <p:cNvPicPr/>
          <p:nvPr/>
        </p:nvPicPr>
        <p:blipFill>
          <a:blip r:embed="rId3" cstate="print"/>
          <a:stretch>
            <a:fillRect/>
          </a:stretch>
        </p:blipFill>
        <p:spPr>
          <a:xfrm>
            <a:off x="7549832" y="5947727"/>
            <a:ext cx="3246120" cy="602297"/>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30950" y="8889"/>
            <a:ext cx="4568190" cy="6837680"/>
            <a:chOff x="6330950" y="8889"/>
            <a:chExt cx="4568190" cy="6837680"/>
          </a:xfrm>
        </p:grpSpPr>
        <p:sp>
          <p:nvSpPr>
            <p:cNvPr id="3" name="object 3"/>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6346825" y="1895157"/>
              <a:ext cx="4497705" cy="3390900"/>
            </a:xfrm>
            <a:custGeom>
              <a:avLst/>
              <a:gdLst/>
              <a:ahLst/>
              <a:cxnLst/>
              <a:rect l="l" t="t" r="r" b="b"/>
              <a:pathLst>
                <a:path w="4497705" h="3390900">
                  <a:moveTo>
                    <a:pt x="3932237" y="0"/>
                  </a:moveTo>
                  <a:lnTo>
                    <a:pt x="565150" y="0"/>
                  </a:lnTo>
                  <a:lnTo>
                    <a:pt x="516254" y="2222"/>
                  </a:lnTo>
                  <a:lnTo>
                    <a:pt x="468629" y="8254"/>
                  </a:lnTo>
                  <a:lnTo>
                    <a:pt x="422592" y="18097"/>
                  </a:lnTo>
                  <a:lnTo>
                    <a:pt x="377825" y="31750"/>
                  </a:lnTo>
                  <a:lnTo>
                    <a:pt x="334645" y="48894"/>
                  </a:lnTo>
                  <a:lnTo>
                    <a:pt x="293370" y="69532"/>
                  </a:lnTo>
                  <a:lnTo>
                    <a:pt x="254000" y="93344"/>
                  </a:lnTo>
                  <a:lnTo>
                    <a:pt x="216852" y="120014"/>
                  </a:lnTo>
                  <a:lnTo>
                    <a:pt x="181927" y="149542"/>
                  </a:lnTo>
                  <a:lnTo>
                    <a:pt x="149542" y="181927"/>
                  </a:lnTo>
                  <a:lnTo>
                    <a:pt x="120014" y="216852"/>
                  </a:lnTo>
                  <a:lnTo>
                    <a:pt x="93345" y="254000"/>
                  </a:lnTo>
                  <a:lnTo>
                    <a:pt x="69532" y="293369"/>
                  </a:lnTo>
                  <a:lnTo>
                    <a:pt x="48895" y="334644"/>
                  </a:lnTo>
                  <a:lnTo>
                    <a:pt x="31750" y="377825"/>
                  </a:lnTo>
                  <a:lnTo>
                    <a:pt x="18097" y="422592"/>
                  </a:lnTo>
                  <a:lnTo>
                    <a:pt x="8254" y="468629"/>
                  </a:lnTo>
                  <a:lnTo>
                    <a:pt x="2222" y="516254"/>
                  </a:lnTo>
                  <a:lnTo>
                    <a:pt x="0" y="565150"/>
                  </a:lnTo>
                  <a:lnTo>
                    <a:pt x="0" y="2825749"/>
                  </a:lnTo>
                  <a:lnTo>
                    <a:pt x="2222" y="2874644"/>
                  </a:lnTo>
                  <a:lnTo>
                    <a:pt x="8254" y="2922269"/>
                  </a:lnTo>
                  <a:lnTo>
                    <a:pt x="18097" y="2968307"/>
                  </a:lnTo>
                  <a:lnTo>
                    <a:pt x="31750" y="3013074"/>
                  </a:lnTo>
                  <a:lnTo>
                    <a:pt x="48895" y="3056254"/>
                  </a:lnTo>
                  <a:lnTo>
                    <a:pt x="69532" y="3097529"/>
                  </a:lnTo>
                  <a:lnTo>
                    <a:pt x="93345" y="3136899"/>
                  </a:lnTo>
                  <a:lnTo>
                    <a:pt x="120014" y="3174047"/>
                  </a:lnTo>
                  <a:lnTo>
                    <a:pt x="149542" y="3208972"/>
                  </a:lnTo>
                  <a:lnTo>
                    <a:pt x="181927" y="3241357"/>
                  </a:lnTo>
                  <a:lnTo>
                    <a:pt x="216852" y="3270884"/>
                  </a:lnTo>
                  <a:lnTo>
                    <a:pt x="254000" y="3297554"/>
                  </a:lnTo>
                  <a:lnTo>
                    <a:pt x="293370" y="3321367"/>
                  </a:lnTo>
                  <a:lnTo>
                    <a:pt x="334645" y="3342004"/>
                  </a:lnTo>
                  <a:lnTo>
                    <a:pt x="377825" y="3359150"/>
                  </a:lnTo>
                  <a:lnTo>
                    <a:pt x="422592" y="3372802"/>
                  </a:lnTo>
                  <a:lnTo>
                    <a:pt x="468629" y="3382644"/>
                  </a:lnTo>
                  <a:lnTo>
                    <a:pt x="516254" y="3388677"/>
                  </a:lnTo>
                  <a:lnTo>
                    <a:pt x="565150" y="3390900"/>
                  </a:lnTo>
                  <a:lnTo>
                    <a:pt x="3932237" y="3390900"/>
                  </a:lnTo>
                  <a:lnTo>
                    <a:pt x="3980815" y="3388677"/>
                  </a:lnTo>
                  <a:lnTo>
                    <a:pt x="4028440" y="3382644"/>
                  </a:lnTo>
                  <a:lnTo>
                    <a:pt x="4074795" y="3372802"/>
                  </a:lnTo>
                  <a:lnTo>
                    <a:pt x="4119562" y="3359150"/>
                  </a:lnTo>
                  <a:lnTo>
                    <a:pt x="4162742" y="3342004"/>
                  </a:lnTo>
                  <a:lnTo>
                    <a:pt x="4204017" y="3321367"/>
                  </a:lnTo>
                  <a:lnTo>
                    <a:pt x="4243387" y="3297554"/>
                  </a:lnTo>
                  <a:lnTo>
                    <a:pt x="4280534" y="3270884"/>
                  </a:lnTo>
                  <a:lnTo>
                    <a:pt x="4315459" y="3241357"/>
                  </a:lnTo>
                  <a:lnTo>
                    <a:pt x="4347527" y="3208972"/>
                  </a:lnTo>
                  <a:lnTo>
                    <a:pt x="4377372" y="3174047"/>
                  </a:lnTo>
                  <a:lnTo>
                    <a:pt x="4404042" y="3136899"/>
                  </a:lnTo>
                  <a:lnTo>
                    <a:pt x="4427855" y="3097529"/>
                  </a:lnTo>
                  <a:lnTo>
                    <a:pt x="4448175" y="3056254"/>
                  </a:lnTo>
                  <a:lnTo>
                    <a:pt x="4465637" y="3013074"/>
                  </a:lnTo>
                  <a:lnTo>
                    <a:pt x="4479290" y="2968307"/>
                  </a:lnTo>
                  <a:lnTo>
                    <a:pt x="4489132" y="2922269"/>
                  </a:lnTo>
                  <a:lnTo>
                    <a:pt x="4495165" y="2874644"/>
                  </a:lnTo>
                  <a:lnTo>
                    <a:pt x="4497387" y="2825749"/>
                  </a:lnTo>
                  <a:lnTo>
                    <a:pt x="4497387" y="565150"/>
                  </a:lnTo>
                  <a:lnTo>
                    <a:pt x="4495165" y="516254"/>
                  </a:lnTo>
                  <a:lnTo>
                    <a:pt x="4489132" y="468629"/>
                  </a:lnTo>
                  <a:lnTo>
                    <a:pt x="4479290" y="422592"/>
                  </a:lnTo>
                  <a:lnTo>
                    <a:pt x="4465637" y="377825"/>
                  </a:lnTo>
                  <a:lnTo>
                    <a:pt x="4448175" y="334644"/>
                  </a:lnTo>
                  <a:lnTo>
                    <a:pt x="4427855" y="293369"/>
                  </a:lnTo>
                  <a:lnTo>
                    <a:pt x="4404042" y="254000"/>
                  </a:lnTo>
                  <a:lnTo>
                    <a:pt x="4377372" y="216852"/>
                  </a:lnTo>
                  <a:lnTo>
                    <a:pt x="4347527" y="181927"/>
                  </a:lnTo>
                  <a:lnTo>
                    <a:pt x="4315459" y="149542"/>
                  </a:lnTo>
                  <a:lnTo>
                    <a:pt x="4280534" y="120014"/>
                  </a:lnTo>
                  <a:lnTo>
                    <a:pt x="4243387" y="93344"/>
                  </a:lnTo>
                  <a:lnTo>
                    <a:pt x="4204017" y="69532"/>
                  </a:lnTo>
                  <a:lnTo>
                    <a:pt x="4162742" y="48894"/>
                  </a:lnTo>
                  <a:lnTo>
                    <a:pt x="4119562" y="31750"/>
                  </a:lnTo>
                  <a:lnTo>
                    <a:pt x="4074795" y="18097"/>
                  </a:lnTo>
                  <a:lnTo>
                    <a:pt x="4028440" y="8254"/>
                  </a:lnTo>
                  <a:lnTo>
                    <a:pt x="3980815" y="2222"/>
                  </a:lnTo>
                  <a:lnTo>
                    <a:pt x="3932237" y="0"/>
                  </a:lnTo>
                  <a:close/>
                </a:path>
              </a:pathLst>
            </a:custGeom>
            <a:solidFill>
              <a:srgbClr val="000000"/>
            </a:solidFill>
          </p:spPr>
          <p:txBody>
            <a:bodyPr wrap="square" lIns="0" tIns="0" rIns="0" bIns="0" rtlCol="0"/>
            <a:lstStyle/>
            <a:p>
              <a:endParaRPr/>
            </a:p>
          </p:txBody>
        </p:sp>
        <p:sp>
          <p:nvSpPr>
            <p:cNvPr id="5" name="object 5"/>
            <p:cNvSpPr/>
            <p:nvPr/>
          </p:nvSpPr>
          <p:spPr>
            <a:xfrm>
              <a:off x="6346825" y="1895157"/>
              <a:ext cx="4497705" cy="3390900"/>
            </a:xfrm>
            <a:custGeom>
              <a:avLst/>
              <a:gdLst/>
              <a:ahLst/>
              <a:cxnLst/>
              <a:rect l="l" t="t" r="r" b="b"/>
              <a:pathLst>
                <a:path w="4497705" h="3390900">
                  <a:moveTo>
                    <a:pt x="0" y="565150"/>
                  </a:moveTo>
                  <a:lnTo>
                    <a:pt x="2222" y="516254"/>
                  </a:lnTo>
                  <a:lnTo>
                    <a:pt x="8254" y="468629"/>
                  </a:lnTo>
                  <a:lnTo>
                    <a:pt x="18097" y="422592"/>
                  </a:lnTo>
                  <a:lnTo>
                    <a:pt x="31750" y="377825"/>
                  </a:lnTo>
                  <a:lnTo>
                    <a:pt x="48895" y="334644"/>
                  </a:lnTo>
                  <a:lnTo>
                    <a:pt x="69532" y="293369"/>
                  </a:lnTo>
                  <a:lnTo>
                    <a:pt x="93345" y="254000"/>
                  </a:lnTo>
                  <a:lnTo>
                    <a:pt x="120014" y="216852"/>
                  </a:lnTo>
                  <a:lnTo>
                    <a:pt x="149542" y="181927"/>
                  </a:lnTo>
                  <a:lnTo>
                    <a:pt x="181927" y="149542"/>
                  </a:lnTo>
                  <a:lnTo>
                    <a:pt x="216852" y="120014"/>
                  </a:lnTo>
                  <a:lnTo>
                    <a:pt x="254000" y="93344"/>
                  </a:lnTo>
                  <a:lnTo>
                    <a:pt x="293370" y="69532"/>
                  </a:lnTo>
                  <a:lnTo>
                    <a:pt x="334645" y="48894"/>
                  </a:lnTo>
                  <a:lnTo>
                    <a:pt x="377825" y="31750"/>
                  </a:lnTo>
                  <a:lnTo>
                    <a:pt x="422592" y="18097"/>
                  </a:lnTo>
                  <a:lnTo>
                    <a:pt x="468629" y="8254"/>
                  </a:lnTo>
                  <a:lnTo>
                    <a:pt x="516254" y="2222"/>
                  </a:lnTo>
                  <a:lnTo>
                    <a:pt x="565150" y="0"/>
                  </a:lnTo>
                  <a:lnTo>
                    <a:pt x="3932237" y="0"/>
                  </a:lnTo>
                  <a:lnTo>
                    <a:pt x="3980815" y="2222"/>
                  </a:lnTo>
                  <a:lnTo>
                    <a:pt x="4028440" y="8254"/>
                  </a:lnTo>
                  <a:lnTo>
                    <a:pt x="4074795" y="18097"/>
                  </a:lnTo>
                  <a:lnTo>
                    <a:pt x="4119562" y="31750"/>
                  </a:lnTo>
                  <a:lnTo>
                    <a:pt x="4162742" y="48894"/>
                  </a:lnTo>
                  <a:lnTo>
                    <a:pt x="4204017" y="69532"/>
                  </a:lnTo>
                  <a:lnTo>
                    <a:pt x="4243387" y="93344"/>
                  </a:lnTo>
                  <a:lnTo>
                    <a:pt x="4280534" y="120014"/>
                  </a:lnTo>
                  <a:lnTo>
                    <a:pt x="4315459" y="149542"/>
                  </a:lnTo>
                  <a:lnTo>
                    <a:pt x="4347527" y="181927"/>
                  </a:lnTo>
                  <a:lnTo>
                    <a:pt x="4377372" y="216852"/>
                  </a:lnTo>
                  <a:lnTo>
                    <a:pt x="4404042" y="254000"/>
                  </a:lnTo>
                  <a:lnTo>
                    <a:pt x="4427855" y="293369"/>
                  </a:lnTo>
                  <a:lnTo>
                    <a:pt x="4448175" y="334644"/>
                  </a:lnTo>
                  <a:lnTo>
                    <a:pt x="4465637" y="377825"/>
                  </a:lnTo>
                  <a:lnTo>
                    <a:pt x="4479290" y="422592"/>
                  </a:lnTo>
                  <a:lnTo>
                    <a:pt x="4489132" y="468629"/>
                  </a:lnTo>
                  <a:lnTo>
                    <a:pt x="4495165" y="516254"/>
                  </a:lnTo>
                  <a:lnTo>
                    <a:pt x="4497387" y="565150"/>
                  </a:lnTo>
                  <a:lnTo>
                    <a:pt x="4497387" y="2825749"/>
                  </a:lnTo>
                  <a:lnTo>
                    <a:pt x="4495165" y="2874644"/>
                  </a:lnTo>
                  <a:lnTo>
                    <a:pt x="4489132" y="2922269"/>
                  </a:lnTo>
                  <a:lnTo>
                    <a:pt x="4479290" y="2968307"/>
                  </a:lnTo>
                  <a:lnTo>
                    <a:pt x="4465637" y="3013074"/>
                  </a:lnTo>
                  <a:lnTo>
                    <a:pt x="4448175" y="3056254"/>
                  </a:lnTo>
                  <a:lnTo>
                    <a:pt x="4427855" y="3097529"/>
                  </a:lnTo>
                  <a:lnTo>
                    <a:pt x="4404042" y="3136899"/>
                  </a:lnTo>
                  <a:lnTo>
                    <a:pt x="4377372" y="3174047"/>
                  </a:lnTo>
                  <a:lnTo>
                    <a:pt x="4347527" y="3208972"/>
                  </a:lnTo>
                  <a:lnTo>
                    <a:pt x="4315459" y="3241357"/>
                  </a:lnTo>
                  <a:lnTo>
                    <a:pt x="4280534" y="3270884"/>
                  </a:lnTo>
                  <a:lnTo>
                    <a:pt x="4243387" y="3297554"/>
                  </a:lnTo>
                  <a:lnTo>
                    <a:pt x="4204017" y="3321367"/>
                  </a:lnTo>
                  <a:lnTo>
                    <a:pt x="4162742" y="3342004"/>
                  </a:lnTo>
                  <a:lnTo>
                    <a:pt x="4119562" y="3359150"/>
                  </a:lnTo>
                  <a:lnTo>
                    <a:pt x="4074795" y="3372802"/>
                  </a:lnTo>
                  <a:lnTo>
                    <a:pt x="4028440" y="3382644"/>
                  </a:lnTo>
                  <a:lnTo>
                    <a:pt x="3980815" y="3388677"/>
                  </a:lnTo>
                  <a:lnTo>
                    <a:pt x="3932237" y="3390900"/>
                  </a:lnTo>
                  <a:lnTo>
                    <a:pt x="565150" y="3390900"/>
                  </a:lnTo>
                  <a:lnTo>
                    <a:pt x="516254" y="3388677"/>
                  </a:lnTo>
                  <a:lnTo>
                    <a:pt x="468629" y="3382644"/>
                  </a:lnTo>
                  <a:lnTo>
                    <a:pt x="422592" y="3372802"/>
                  </a:lnTo>
                  <a:lnTo>
                    <a:pt x="377825" y="3359150"/>
                  </a:lnTo>
                  <a:lnTo>
                    <a:pt x="334645" y="3342004"/>
                  </a:lnTo>
                  <a:lnTo>
                    <a:pt x="293370" y="3321367"/>
                  </a:lnTo>
                  <a:lnTo>
                    <a:pt x="254000" y="3297554"/>
                  </a:lnTo>
                  <a:lnTo>
                    <a:pt x="216852" y="3270884"/>
                  </a:lnTo>
                  <a:lnTo>
                    <a:pt x="181927" y="3241357"/>
                  </a:lnTo>
                  <a:lnTo>
                    <a:pt x="149542" y="3208972"/>
                  </a:lnTo>
                  <a:lnTo>
                    <a:pt x="120014" y="3174047"/>
                  </a:lnTo>
                  <a:lnTo>
                    <a:pt x="93345" y="3136899"/>
                  </a:lnTo>
                  <a:lnTo>
                    <a:pt x="69532" y="3097529"/>
                  </a:lnTo>
                  <a:lnTo>
                    <a:pt x="48895" y="3056254"/>
                  </a:lnTo>
                  <a:lnTo>
                    <a:pt x="31750" y="3013074"/>
                  </a:lnTo>
                  <a:lnTo>
                    <a:pt x="18097" y="2968307"/>
                  </a:lnTo>
                  <a:lnTo>
                    <a:pt x="8254" y="2922269"/>
                  </a:lnTo>
                  <a:lnTo>
                    <a:pt x="2222" y="2874644"/>
                  </a:lnTo>
                  <a:lnTo>
                    <a:pt x="0" y="2825749"/>
                  </a:lnTo>
                  <a:lnTo>
                    <a:pt x="0" y="565150"/>
                  </a:lnTo>
                </a:path>
              </a:pathLst>
            </a:custGeom>
            <a:ln w="31750">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612890" y="2827019"/>
              <a:ext cx="4055427" cy="2135187"/>
            </a:xfrm>
            <a:prstGeom prst="rect">
              <a:avLst/>
            </a:prstGeom>
          </p:spPr>
        </p:pic>
        <p:pic>
          <p:nvPicPr>
            <p:cNvPr id="7" name="object 7"/>
            <p:cNvPicPr/>
            <p:nvPr/>
          </p:nvPicPr>
          <p:blipFill>
            <a:blip r:embed="rId3" cstate="print"/>
            <a:stretch>
              <a:fillRect/>
            </a:stretch>
          </p:blipFill>
          <p:spPr>
            <a:xfrm>
              <a:off x="7550150"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3613150" y="632142"/>
            <a:ext cx="5033010" cy="459740"/>
          </a:xfrm>
          <a:prstGeom prst="rect">
            <a:avLst/>
          </a:prstGeom>
        </p:spPr>
        <p:txBody>
          <a:bodyPr vert="horz" wrap="square" lIns="0" tIns="12700" rIns="0" bIns="0" rtlCol="0">
            <a:spAutoFit/>
          </a:bodyPr>
          <a:lstStyle/>
          <a:p>
            <a:pPr marL="12700">
              <a:lnSpc>
                <a:spcPct val="100000"/>
              </a:lnSpc>
              <a:spcBef>
                <a:spcPts val="100"/>
              </a:spcBef>
            </a:pPr>
            <a:r>
              <a:rPr sz="2850" spc="-10" dirty="0"/>
              <a:t>Παραδείγματα</a:t>
            </a:r>
            <a:r>
              <a:rPr sz="2850" spc="-5" dirty="0"/>
              <a:t> </a:t>
            </a:r>
            <a:r>
              <a:rPr sz="2850" spc="-10" dirty="0"/>
              <a:t>ενεργών</a:t>
            </a:r>
            <a:r>
              <a:rPr sz="2850" spc="55" dirty="0"/>
              <a:t> </a:t>
            </a:r>
            <a:r>
              <a:rPr sz="2850" spc="-15" dirty="0"/>
              <a:t>επιθέσεων</a:t>
            </a:r>
            <a:endParaRPr sz="2850"/>
          </a:p>
        </p:txBody>
      </p:sp>
      <p:sp>
        <p:nvSpPr>
          <p:cNvPr id="10" name="object 10"/>
          <p:cNvSpPr txBox="1"/>
          <p:nvPr/>
        </p:nvSpPr>
        <p:spPr>
          <a:xfrm>
            <a:off x="7441565" y="2160904"/>
            <a:ext cx="2985135" cy="314960"/>
          </a:xfrm>
          <a:prstGeom prst="rect">
            <a:avLst/>
          </a:prstGeom>
        </p:spPr>
        <p:txBody>
          <a:bodyPr vert="horz" wrap="square" lIns="0" tIns="12700" rIns="0" bIns="0" rtlCol="0">
            <a:spAutoFit/>
          </a:bodyPr>
          <a:lstStyle/>
          <a:p>
            <a:pPr marL="12700">
              <a:lnSpc>
                <a:spcPct val="100000"/>
              </a:lnSpc>
              <a:spcBef>
                <a:spcPts val="100"/>
              </a:spcBef>
            </a:pPr>
            <a:r>
              <a:rPr sz="1900" spc="45" dirty="0">
                <a:solidFill>
                  <a:srgbClr val="FFB800"/>
                </a:solidFill>
                <a:latin typeface="Calibri"/>
                <a:cs typeface="Calibri"/>
              </a:rPr>
              <a:t>Άρνηση</a:t>
            </a:r>
            <a:r>
              <a:rPr sz="1900" spc="40" dirty="0">
                <a:solidFill>
                  <a:srgbClr val="FFB800"/>
                </a:solidFill>
                <a:latin typeface="Calibri"/>
                <a:cs typeface="Calibri"/>
              </a:rPr>
              <a:t> </a:t>
            </a:r>
            <a:r>
              <a:rPr sz="1900" spc="45" dirty="0">
                <a:solidFill>
                  <a:srgbClr val="FFB800"/>
                </a:solidFill>
                <a:latin typeface="Calibri"/>
                <a:cs typeface="Calibri"/>
              </a:rPr>
              <a:t>παροχής </a:t>
            </a:r>
            <a:r>
              <a:rPr sz="1900" spc="35" dirty="0">
                <a:solidFill>
                  <a:srgbClr val="FFB800"/>
                </a:solidFill>
                <a:latin typeface="Calibri"/>
                <a:cs typeface="Calibri"/>
              </a:rPr>
              <a:t>υπηρεσιών</a:t>
            </a:r>
            <a:endParaRPr sz="1900">
              <a:latin typeface="Calibri"/>
              <a:cs typeface="Calibri"/>
            </a:endParaRPr>
          </a:p>
        </p:txBody>
      </p:sp>
      <p:sp>
        <p:nvSpPr>
          <p:cNvPr id="11" name="object 11"/>
          <p:cNvSpPr txBox="1"/>
          <p:nvPr/>
        </p:nvSpPr>
        <p:spPr>
          <a:xfrm>
            <a:off x="11170602" y="6120129"/>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1</a:t>
            </a:r>
            <a:r>
              <a:rPr sz="850" spc="40" dirty="0">
                <a:solidFill>
                  <a:srgbClr val="FFFFFF"/>
                </a:solidFill>
                <a:latin typeface="Calibri"/>
                <a:cs typeface="Calibri"/>
              </a:rPr>
              <a:t>3</a:t>
            </a:r>
            <a:endParaRPr sz="850">
              <a:latin typeface="Calibri"/>
              <a:cs typeface="Calibri"/>
            </a:endParaRPr>
          </a:p>
        </p:txBody>
      </p:sp>
      <p:grpSp>
        <p:nvGrpSpPr>
          <p:cNvPr id="12" name="object 12"/>
          <p:cNvGrpSpPr/>
          <p:nvPr/>
        </p:nvGrpSpPr>
        <p:grpSpPr>
          <a:xfrm>
            <a:off x="1303019" y="1731010"/>
            <a:ext cx="4427220" cy="3422650"/>
            <a:chOff x="1303019" y="1731010"/>
            <a:chExt cx="4427220" cy="3422650"/>
          </a:xfrm>
        </p:grpSpPr>
        <p:sp>
          <p:nvSpPr>
            <p:cNvPr id="13" name="object 13"/>
            <p:cNvSpPr/>
            <p:nvPr/>
          </p:nvSpPr>
          <p:spPr>
            <a:xfrm>
              <a:off x="1318894" y="1746885"/>
              <a:ext cx="4395470" cy="3390900"/>
            </a:xfrm>
            <a:custGeom>
              <a:avLst/>
              <a:gdLst/>
              <a:ahLst/>
              <a:cxnLst/>
              <a:rect l="l" t="t" r="r" b="b"/>
              <a:pathLst>
                <a:path w="4395470" h="3390900">
                  <a:moveTo>
                    <a:pt x="3830002" y="0"/>
                  </a:moveTo>
                  <a:lnTo>
                    <a:pt x="565150" y="0"/>
                  </a:lnTo>
                  <a:lnTo>
                    <a:pt x="516255" y="2222"/>
                  </a:lnTo>
                  <a:lnTo>
                    <a:pt x="468630" y="8254"/>
                  </a:lnTo>
                  <a:lnTo>
                    <a:pt x="422592" y="18097"/>
                  </a:lnTo>
                  <a:lnTo>
                    <a:pt x="377825" y="31750"/>
                  </a:lnTo>
                  <a:lnTo>
                    <a:pt x="334644" y="48894"/>
                  </a:lnTo>
                  <a:lnTo>
                    <a:pt x="293370" y="69532"/>
                  </a:lnTo>
                  <a:lnTo>
                    <a:pt x="254000" y="93344"/>
                  </a:lnTo>
                  <a:lnTo>
                    <a:pt x="216852" y="120014"/>
                  </a:lnTo>
                  <a:lnTo>
                    <a:pt x="181927" y="149542"/>
                  </a:lnTo>
                  <a:lnTo>
                    <a:pt x="149542" y="181927"/>
                  </a:lnTo>
                  <a:lnTo>
                    <a:pt x="120015" y="216852"/>
                  </a:lnTo>
                  <a:lnTo>
                    <a:pt x="93345" y="254000"/>
                  </a:lnTo>
                  <a:lnTo>
                    <a:pt x="69532" y="293369"/>
                  </a:lnTo>
                  <a:lnTo>
                    <a:pt x="48895" y="334644"/>
                  </a:lnTo>
                  <a:lnTo>
                    <a:pt x="31750" y="377825"/>
                  </a:lnTo>
                  <a:lnTo>
                    <a:pt x="18097" y="422592"/>
                  </a:lnTo>
                  <a:lnTo>
                    <a:pt x="8255" y="468629"/>
                  </a:lnTo>
                  <a:lnTo>
                    <a:pt x="2222" y="516254"/>
                  </a:lnTo>
                  <a:lnTo>
                    <a:pt x="0" y="565150"/>
                  </a:lnTo>
                  <a:lnTo>
                    <a:pt x="0" y="2825750"/>
                  </a:lnTo>
                  <a:lnTo>
                    <a:pt x="2222" y="2874645"/>
                  </a:lnTo>
                  <a:lnTo>
                    <a:pt x="8255" y="2922270"/>
                  </a:lnTo>
                  <a:lnTo>
                    <a:pt x="18097" y="2968307"/>
                  </a:lnTo>
                  <a:lnTo>
                    <a:pt x="31750" y="3013075"/>
                  </a:lnTo>
                  <a:lnTo>
                    <a:pt x="48895" y="3056254"/>
                  </a:lnTo>
                  <a:lnTo>
                    <a:pt x="69532" y="3097529"/>
                  </a:lnTo>
                  <a:lnTo>
                    <a:pt x="93345" y="3136900"/>
                  </a:lnTo>
                  <a:lnTo>
                    <a:pt x="120015" y="3174047"/>
                  </a:lnTo>
                  <a:lnTo>
                    <a:pt x="149542" y="3208972"/>
                  </a:lnTo>
                  <a:lnTo>
                    <a:pt x="181927" y="3241357"/>
                  </a:lnTo>
                  <a:lnTo>
                    <a:pt x="216852" y="3270884"/>
                  </a:lnTo>
                  <a:lnTo>
                    <a:pt x="254000" y="3297554"/>
                  </a:lnTo>
                  <a:lnTo>
                    <a:pt x="293370" y="3321367"/>
                  </a:lnTo>
                  <a:lnTo>
                    <a:pt x="334644" y="3342004"/>
                  </a:lnTo>
                  <a:lnTo>
                    <a:pt x="377825" y="3359150"/>
                  </a:lnTo>
                  <a:lnTo>
                    <a:pt x="422592" y="3372802"/>
                  </a:lnTo>
                  <a:lnTo>
                    <a:pt x="468630" y="3382645"/>
                  </a:lnTo>
                  <a:lnTo>
                    <a:pt x="516255" y="3388677"/>
                  </a:lnTo>
                  <a:lnTo>
                    <a:pt x="565150" y="3390900"/>
                  </a:lnTo>
                  <a:lnTo>
                    <a:pt x="3830002" y="3390900"/>
                  </a:lnTo>
                  <a:lnTo>
                    <a:pt x="3878897" y="3388677"/>
                  </a:lnTo>
                  <a:lnTo>
                    <a:pt x="3926522" y="3382645"/>
                  </a:lnTo>
                  <a:lnTo>
                    <a:pt x="3972877" y="3372802"/>
                  </a:lnTo>
                  <a:lnTo>
                    <a:pt x="4017645" y="3359150"/>
                  </a:lnTo>
                  <a:lnTo>
                    <a:pt x="4060825" y="3342004"/>
                  </a:lnTo>
                  <a:lnTo>
                    <a:pt x="4102100" y="3321367"/>
                  </a:lnTo>
                  <a:lnTo>
                    <a:pt x="4141152" y="3297554"/>
                  </a:lnTo>
                  <a:lnTo>
                    <a:pt x="4178300" y="3270884"/>
                  </a:lnTo>
                  <a:lnTo>
                    <a:pt x="4213225" y="3241357"/>
                  </a:lnTo>
                  <a:lnTo>
                    <a:pt x="4245609" y="3208972"/>
                  </a:lnTo>
                  <a:lnTo>
                    <a:pt x="4275137" y="3174047"/>
                  </a:lnTo>
                  <a:lnTo>
                    <a:pt x="4301807" y="3136900"/>
                  </a:lnTo>
                  <a:lnTo>
                    <a:pt x="4325620" y="3097529"/>
                  </a:lnTo>
                  <a:lnTo>
                    <a:pt x="4346257" y="3056254"/>
                  </a:lnTo>
                  <a:lnTo>
                    <a:pt x="4363402" y="3013075"/>
                  </a:lnTo>
                  <a:lnTo>
                    <a:pt x="4377055" y="2968307"/>
                  </a:lnTo>
                  <a:lnTo>
                    <a:pt x="4386897" y="2922270"/>
                  </a:lnTo>
                  <a:lnTo>
                    <a:pt x="4393247" y="2874645"/>
                  </a:lnTo>
                  <a:lnTo>
                    <a:pt x="4395152" y="2825750"/>
                  </a:lnTo>
                  <a:lnTo>
                    <a:pt x="4395152" y="565150"/>
                  </a:lnTo>
                  <a:lnTo>
                    <a:pt x="4393247" y="516254"/>
                  </a:lnTo>
                  <a:lnTo>
                    <a:pt x="4386897" y="468629"/>
                  </a:lnTo>
                  <a:lnTo>
                    <a:pt x="4377055" y="422592"/>
                  </a:lnTo>
                  <a:lnTo>
                    <a:pt x="4363402" y="377825"/>
                  </a:lnTo>
                  <a:lnTo>
                    <a:pt x="4346257" y="334644"/>
                  </a:lnTo>
                  <a:lnTo>
                    <a:pt x="4325620" y="293369"/>
                  </a:lnTo>
                  <a:lnTo>
                    <a:pt x="4301807" y="254000"/>
                  </a:lnTo>
                  <a:lnTo>
                    <a:pt x="4275137" y="216852"/>
                  </a:lnTo>
                  <a:lnTo>
                    <a:pt x="4245609" y="181927"/>
                  </a:lnTo>
                  <a:lnTo>
                    <a:pt x="4213225" y="149542"/>
                  </a:lnTo>
                  <a:lnTo>
                    <a:pt x="4178300" y="120014"/>
                  </a:lnTo>
                  <a:lnTo>
                    <a:pt x="4141152" y="93344"/>
                  </a:lnTo>
                  <a:lnTo>
                    <a:pt x="4102100" y="69532"/>
                  </a:lnTo>
                  <a:lnTo>
                    <a:pt x="4060825" y="48894"/>
                  </a:lnTo>
                  <a:lnTo>
                    <a:pt x="4017645" y="31750"/>
                  </a:lnTo>
                  <a:lnTo>
                    <a:pt x="3972877" y="18097"/>
                  </a:lnTo>
                  <a:lnTo>
                    <a:pt x="3926522" y="8254"/>
                  </a:lnTo>
                  <a:lnTo>
                    <a:pt x="3878897" y="2222"/>
                  </a:lnTo>
                  <a:lnTo>
                    <a:pt x="3830002" y="0"/>
                  </a:lnTo>
                  <a:close/>
                </a:path>
              </a:pathLst>
            </a:custGeom>
            <a:solidFill>
              <a:srgbClr val="000000"/>
            </a:solidFill>
          </p:spPr>
          <p:txBody>
            <a:bodyPr wrap="square" lIns="0" tIns="0" rIns="0" bIns="0" rtlCol="0"/>
            <a:lstStyle/>
            <a:p>
              <a:endParaRPr/>
            </a:p>
          </p:txBody>
        </p:sp>
        <p:sp>
          <p:nvSpPr>
            <p:cNvPr id="14" name="object 14"/>
            <p:cNvSpPr/>
            <p:nvPr/>
          </p:nvSpPr>
          <p:spPr>
            <a:xfrm>
              <a:off x="1318894" y="1746885"/>
              <a:ext cx="4395470" cy="3390900"/>
            </a:xfrm>
            <a:custGeom>
              <a:avLst/>
              <a:gdLst/>
              <a:ahLst/>
              <a:cxnLst/>
              <a:rect l="l" t="t" r="r" b="b"/>
              <a:pathLst>
                <a:path w="4395470" h="3390900">
                  <a:moveTo>
                    <a:pt x="0" y="565150"/>
                  </a:moveTo>
                  <a:lnTo>
                    <a:pt x="2222" y="516254"/>
                  </a:lnTo>
                  <a:lnTo>
                    <a:pt x="8255" y="468629"/>
                  </a:lnTo>
                  <a:lnTo>
                    <a:pt x="18097" y="422592"/>
                  </a:lnTo>
                  <a:lnTo>
                    <a:pt x="31750" y="377825"/>
                  </a:lnTo>
                  <a:lnTo>
                    <a:pt x="48895" y="334644"/>
                  </a:lnTo>
                  <a:lnTo>
                    <a:pt x="69532" y="293369"/>
                  </a:lnTo>
                  <a:lnTo>
                    <a:pt x="93345" y="254000"/>
                  </a:lnTo>
                  <a:lnTo>
                    <a:pt x="120015" y="216852"/>
                  </a:lnTo>
                  <a:lnTo>
                    <a:pt x="149542" y="181927"/>
                  </a:lnTo>
                  <a:lnTo>
                    <a:pt x="181927" y="149542"/>
                  </a:lnTo>
                  <a:lnTo>
                    <a:pt x="216852" y="120014"/>
                  </a:lnTo>
                  <a:lnTo>
                    <a:pt x="254000" y="93344"/>
                  </a:lnTo>
                  <a:lnTo>
                    <a:pt x="293370" y="69532"/>
                  </a:lnTo>
                  <a:lnTo>
                    <a:pt x="334644" y="48894"/>
                  </a:lnTo>
                  <a:lnTo>
                    <a:pt x="377825" y="31750"/>
                  </a:lnTo>
                  <a:lnTo>
                    <a:pt x="422592" y="18097"/>
                  </a:lnTo>
                  <a:lnTo>
                    <a:pt x="468630" y="8254"/>
                  </a:lnTo>
                  <a:lnTo>
                    <a:pt x="516255" y="2222"/>
                  </a:lnTo>
                  <a:lnTo>
                    <a:pt x="565150" y="0"/>
                  </a:lnTo>
                  <a:lnTo>
                    <a:pt x="3830002" y="0"/>
                  </a:lnTo>
                  <a:lnTo>
                    <a:pt x="3878897" y="2222"/>
                  </a:lnTo>
                  <a:lnTo>
                    <a:pt x="3926522" y="8254"/>
                  </a:lnTo>
                  <a:lnTo>
                    <a:pt x="3972877" y="18097"/>
                  </a:lnTo>
                  <a:lnTo>
                    <a:pt x="4017645" y="31750"/>
                  </a:lnTo>
                  <a:lnTo>
                    <a:pt x="4060825" y="48894"/>
                  </a:lnTo>
                  <a:lnTo>
                    <a:pt x="4102100" y="69532"/>
                  </a:lnTo>
                  <a:lnTo>
                    <a:pt x="4141152" y="93344"/>
                  </a:lnTo>
                  <a:lnTo>
                    <a:pt x="4178300" y="120014"/>
                  </a:lnTo>
                  <a:lnTo>
                    <a:pt x="4213225" y="149542"/>
                  </a:lnTo>
                  <a:lnTo>
                    <a:pt x="4245609" y="181927"/>
                  </a:lnTo>
                  <a:lnTo>
                    <a:pt x="4275137" y="216852"/>
                  </a:lnTo>
                  <a:lnTo>
                    <a:pt x="4301807" y="254000"/>
                  </a:lnTo>
                  <a:lnTo>
                    <a:pt x="4325620" y="293369"/>
                  </a:lnTo>
                  <a:lnTo>
                    <a:pt x="4346257" y="334644"/>
                  </a:lnTo>
                  <a:lnTo>
                    <a:pt x="4363402" y="377825"/>
                  </a:lnTo>
                  <a:lnTo>
                    <a:pt x="4377055" y="422592"/>
                  </a:lnTo>
                  <a:lnTo>
                    <a:pt x="4386897" y="468629"/>
                  </a:lnTo>
                  <a:lnTo>
                    <a:pt x="4393247" y="516254"/>
                  </a:lnTo>
                  <a:lnTo>
                    <a:pt x="4395152" y="565150"/>
                  </a:lnTo>
                  <a:lnTo>
                    <a:pt x="4395152" y="2825750"/>
                  </a:lnTo>
                  <a:lnTo>
                    <a:pt x="4393247" y="2874645"/>
                  </a:lnTo>
                  <a:lnTo>
                    <a:pt x="4386897" y="2922270"/>
                  </a:lnTo>
                  <a:lnTo>
                    <a:pt x="4377055" y="2968307"/>
                  </a:lnTo>
                  <a:lnTo>
                    <a:pt x="4363402" y="3013075"/>
                  </a:lnTo>
                  <a:lnTo>
                    <a:pt x="4346257" y="3056254"/>
                  </a:lnTo>
                  <a:lnTo>
                    <a:pt x="4325620" y="3097529"/>
                  </a:lnTo>
                  <a:lnTo>
                    <a:pt x="4301807" y="3136900"/>
                  </a:lnTo>
                  <a:lnTo>
                    <a:pt x="4275137" y="3174047"/>
                  </a:lnTo>
                  <a:lnTo>
                    <a:pt x="4245609" y="3208972"/>
                  </a:lnTo>
                  <a:lnTo>
                    <a:pt x="4213225" y="3241357"/>
                  </a:lnTo>
                  <a:lnTo>
                    <a:pt x="4178300" y="3270884"/>
                  </a:lnTo>
                  <a:lnTo>
                    <a:pt x="4141152" y="3297554"/>
                  </a:lnTo>
                  <a:lnTo>
                    <a:pt x="4102100" y="3321367"/>
                  </a:lnTo>
                  <a:lnTo>
                    <a:pt x="4060825" y="3342004"/>
                  </a:lnTo>
                  <a:lnTo>
                    <a:pt x="4017645" y="3359150"/>
                  </a:lnTo>
                  <a:lnTo>
                    <a:pt x="3972877" y="3372802"/>
                  </a:lnTo>
                  <a:lnTo>
                    <a:pt x="3926522" y="3382645"/>
                  </a:lnTo>
                  <a:lnTo>
                    <a:pt x="3878897" y="3388677"/>
                  </a:lnTo>
                  <a:lnTo>
                    <a:pt x="3830002" y="3390900"/>
                  </a:lnTo>
                  <a:lnTo>
                    <a:pt x="565150" y="3390900"/>
                  </a:lnTo>
                  <a:lnTo>
                    <a:pt x="516255" y="3388677"/>
                  </a:lnTo>
                  <a:lnTo>
                    <a:pt x="468630" y="3382645"/>
                  </a:lnTo>
                  <a:lnTo>
                    <a:pt x="422592" y="3372802"/>
                  </a:lnTo>
                  <a:lnTo>
                    <a:pt x="377825" y="3359150"/>
                  </a:lnTo>
                  <a:lnTo>
                    <a:pt x="334644" y="3342004"/>
                  </a:lnTo>
                  <a:lnTo>
                    <a:pt x="293370" y="3321367"/>
                  </a:lnTo>
                  <a:lnTo>
                    <a:pt x="254000" y="3297554"/>
                  </a:lnTo>
                  <a:lnTo>
                    <a:pt x="216852" y="3270884"/>
                  </a:lnTo>
                  <a:lnTo>
                    <a:pt x="181927" y="3241357"/>
                  </a:lnTo>
                  <a:lnTo>
                    <a:pt x="149542" y="3208972"/>
                  </a:lnTo>
                  <a:lnTo>
                    <a:pt x="120015" y="3174047"/>
                  </a:lnTo>
                  <a:lnTo>
                    <a:pt x="93345" y="3136900"/>
                  </a:lnTo>
                  <a:lnTo>
                    <a:pt x="69532" y="3097529"/>
                  </a:lnTo>
                  <a:lnTo>
                    <a:pt x="48895" y="3056254"/>
                  </a:lnTo>
                  <a:lnTo>
                    <a:pt x="31750" y="3013075"/>
                  </a:lnTo>
                  <a:lnTo>
                    <a:pt x="18097" y="2968307"/>
                  </a:lnTo>
                  <a:lnTo>
                    <a:pt x="8255" y="2922270"/>
                  </a:lnTo>
                  <a:lnTo>
                    <a:pt x="2222" y="2874645"/>
                  </a:lnTo>
                  <a:lnTo>
                    <a:pt x="0" y="2825750"/>
                  </a:lnTo>
                  <a:lnTo>
                    <a:pt x="0" y="565150"/>
                  </a:lnTo>
                </a:path>
              </a:pathLst>
            </a:custGeom>
            <a:ln w="31750">
              <a:solidFill>
                <a:srgbClr val="FFB800"/>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1633537" y="2678747"/>
              <a:ext cx="3916997" cy="2131060"/>
            </a:xfrm>
            <a:prstGeom prst="rect">
              <a:avLst/>
            </a:prstGeom>
          </p:spPr>
        </p:pic>
      </p:grpSp>
      <p:sp>
        <p:nvSpPr>
          <p:cNvPr id="16" name="object 16"/>
          <p:cNvSpPr txBox="1"/>
          <p:nvPr/>
        </p:nvSpPr>
        <p:spPr>
          <a:xfrm>
            <a:off x="1776729" y="2160904"/>
            <a:ext cx="2686050" cy="314960"/>
          </a:xfrm>
          <a:prstGeom prst="rect">
            <a:avLst/>
          </a:prstGeom>
        </p:spPr>
        <p:txBody>
          <a:bodyPr vert="horz" wrap="square" lIns="0" tIns="12700" rIns="0" bIns="0" rtlCol="0">
            <a:spAutoFit/>
          </a:bodyPr>
          <a:lstStyle/>
          <a:p>
            <a:pPr marL="12700">
              <a:lnSpc>
                <a:spcPct val="100000"/>
              </a:lnSpc>
              <a:spcBef>
                <a:spcPts val="100"/>
              </a:spcBef>
            </a:pPr>
            <a:r>
              <a:rPr sz="1900" spc="45" dirty="0">
                <a:solidFill>
                  <a:srgbClr val="FFB800"/>
                </a:solidFill>
                <a:latin typeface="Calibri"/>
                <a:cs typeface="Calibri"/>
              </a:rPr>
              <a:t>Τροποποίηση</a:t>
            </a:r>
            <a:r>
              <a:rPr sz="1900" spc="25" dirty="0">
                <a:solidFill>
                  <a:srgbClr val="FFB800"/>
                </a:solidFill>
                <a:latin typeface="Calibri"/>
                <a:cs typeface="Calibri"/>
              </a:rPr>
              <a:t> </a:t>
            </a:r>
            <a:r>
              <a:rPr sz="1900" spc="35" dirty="0">
                <a:solidFill>
                  <a:srgbClr val="FFB800"/>
                </a:solidFill>
                <a:latin typeface="Calibri"/>
                <a:cs typeface="Calibri"/>
              </a:rPr>
              <a:t>μηνυμάτων</a:t>
            </a:r>
            <a:endParaRPr sz="1900">
              <a:latin typeface="Calibri"/>
              <a:cs typeface="Calibri"/>
            </a:endParaRPr>
          </a:p>
        </p:txBody>
      </p:sp>
      <p:sp>
        <p:nvSpPr>
          <p:cNvPr id="17" name="object 17"/>
          <p:cNvSpPr txBox="1"/>
          <p:nvPr/>
        </p:nvSpPr>
        <p:spPr>
          <a:xfrm>
            <a:off x="78739" y="6430327"/>
            <a:ext cx="23304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5920104" y="2902902"/>
            <a:ext cx="3690620" cy="459740"/>
          </a:xfrm>
          <a:prstGeom prst="rect">
            <a:avLst/>
          </a:prstGeom>
        </p:spPr>
        <p:txBody>
          <a:bodyPr vert="horz" wrap="square" lIns="0" tIns="12700" rIns="0" bIns="0" rtlCol="0">
            <a:spAutoFit/>
          </a:bodyPr>
          <a:lstStyle/>
          <a:p>
            <a:pPr marL="12700">
              <a:lnSpc>
                <a:spcPct val="100000"/>
              </a:lnSpc>
              <a:spcBef>
                <a:spcPts val="100"/>
              </a:spcBef>
            </a:pPr>
            <a:r>
              <a:rPr sz="2850" spc="190" dirty="0"/>
              <a:t>Υπηρεσίες</a:t>
            </a:r>
            <a:r>
              <a:rPr sz="2850" spc="160" dirty="0"/>
              <a:t> </a:t>
            </a:r>
            <a:r>
              <a:rPr sz="2850" spc="195" dirty="0"/>
              <a:t>ασφαλείας</a:t>
            </a:r>
            <a:endParaRPr sz="2850"/>
          </a:p>
        </p:txBody>
      </p:sp>
      <p:pic>
        <p:nvPicPr>
          <p:cNvPr id="8" name="object 8"/>
          <p:cNvPicPr/>
          <p:nvPr/>
        </p:nvPicPr>
        <p:blipFill>
          <a:blip r:embed="rId2" cstate="print"/>
          <a:stretch>
            <a:fillRect/>
          </a:stretch>
        </p:blipFill>
        <p:spPr>
          <a:xfrm>
            <a:off x="7549832" y="6019800"/>
            <a:ext cx="3246120" cy="602297"/>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2" name="object 12"/>
          <p:cNvSpPr txBox="1"/>
          <p:nvPr/>
        </p:nvSpPr>
        <p:spPr>
          <a:xfrm>
            <a:off x="128904" y="6491655"/>
            <a:ext cx="3945890" cy="210820"/>
          </a:xfrm>
          <a:prstGeom prst="rect">
            <a:avLst/>
          </a:prstGeom>
        </p:spPr>
        <p:txBody>
          <a:bodyPr vert="horz" wrap="square" lIns="0" tIns="4445" rIns="0" bIns="0" rtlCol="0">
            <a:spAutoFit/>
          </a:bodyPr>
          <a:lstStyle/>
          <a:p>
            <a:pPr marL="12700">
              <a:lnSpc>
                <a:spcPct val="100000"/>
              </a:lnSpc>
              <a:spcBef>
                <a:spcPts val="35"/>
              </a:spcBef>
            </a:pPr>
            <a:r>
              <a:rPr sz="600" i="1" spc="-5" dirty="0">
                <a:latin typeface="Calibri"/>
                <a:cs typeface="Calibri"/>
              </a:rPr>
              <a:t>ΣΎΣΤΗΜΑ ΑΕΡΟΣΚΑΦΏΝ</a:t>
            </a:r>
            <a:r>
              <a:rPr sz="600" i="1" spc="-5" dirty="0">
                <a:latin typeface="Times New Roman"/>
                <a:cs typeface="Times New Roman"/>
              </a:rPr>
              <a:t>,</a:t>
            </a:r>
            <a:r>
              <a:rPr sz="600" i="1" spc="120" dirty="0">
                <a:latin typeface="Times New Roman"/>
                <a:cs typeface="Times New Roman"/>
              </a:rPr>
              <a:t> </a:t>
            </a:r>
            <a:r>
              <a:rPr sz="600" i="1" spc="-5" dirty="0">
                <a:latin typeface="Times New Roman"/>
                <a:cs typeface="Times New Roman"/>
              </a:rPr>
              <a:t>2022</a:t>
            </a:r>
            <a:endParaRPr sz="600">
              <a:latin typeface="Times New Roman"/>
              <a:cs typeface="Times New Roman"/>
            </a:endParaRPr>
          </a:p>
          <a:p>
            <a:pPr marL="12700">
              <a:lnSpc>
                <a:spcPct val="100000"/>
              </a:lnSpc>
              <a:spcBef>
                <a:spcPts val="50"/>
              </a:spcBef>
            </a:pPr>
            <a:r>
              <a:rPr sz="600" i="1" spc="-5" dirty="0">
                <a:latin typeface="Times New Roman"/>
                <a:cs typeface="Times New Roman"/>
              </a:rPr>
              <a:t>ITU.</a:t>
            </a:r>
            <a:r>
              <a:rPr sz="600" i="1" spc="5" dirty="0">
                <a:latin typeface="Times New Roman"/>
                <a:cs typeface="Times New Roman"/>
              </a:rPr>
              <a:t> </a:t>
            </a:r>
            <a:r>
              <a:rPr sz="600" i="1" spc="-5" dirty="0">
                <a:latin typeface="Times New Roman"/>
                <a:cs typeface="Times New Roman"/>
              </a:rPr>
              <a:t>(1991,</a:t>
            </a:r>
            <a:r>
              <a:rPr sz="600" i="1" spc="10" dirty="0">
                <a:latin typeface="Times New Roman"/>
                <a:cs typeface="Times New Roman"/>
              </a:rPr>
              <a:t> </a:t>
            </a:r>
            <a:r>
              <a:rPr sz="600" i="1" spc="-5" dirty="0">
                <a:latin typeface="Calibri"/>
                <a:cs typeface="Calibri"/>
              </a:rPr>
              <a:t>Μάρτιος</a:t>
            </a:r>
            <a:r>
              <a:rPr sz="600" i="1" spc="-5" dirty="0">
                <a:latin typeface="Times New Roman"/>
                <a:cs typeface="Times New Roman"/>
              </a:rPr>
              <a:t>).</a:t>
            </a:r>
            <a:r>
              <a:rPr sz="600" i="1" spc="15" dirty="0">
                <a:latin typeface="Times New Roman"/>
                <a:cs typeface="Times New Roman"/>
              </a:rPr>
              <a:t> </a:t>
            </a:r>
            <a:r>
              <a:rPr sz="600" i="1" spc="-5" dirty="0">
                <a:latin typeface="Calibri"/>
                <a:cs typeface="Calibri"/>
              </a:rPr>
              <a:t>Αρχιτεκτονική</a:t>
            </a:r>
            <a:r>
              <a:rPr sz="600" i="1" spc="20" dirty="0">
                <a:latin typeface="Calibri"/>
                <a:cs typeface="Calibri"/>
              </a:rPr>
              <a:t> </a:t>
            </a:r>
            <a:r>
              <a:rPr sz="600" i="1" spc="-5" dirty="0">
                <a:latin typeface="Calibri"/>
                <a:cs typeface="Calibri"/>
              </a:rPr>
              <a:t>ασφάλειας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dirty="0">
                <a:latin typeface="Calibri"/>
                <a:cs typeface="Calibri"/>
              </a:rPr>
              <a:t>τη</a:t>
            </a:r>
            <a:r>
              <a:rPr sz="600" i="1" spc="25" dirty="0">
                <a:latin typeface="Calibri"/>
                <a:cs typeface="Calibri"/>
              </a:rPr>
              <a:t> </a:t>
            </a:r>
            <a:r>
              <a:rPr sz="600" i="1" spc="-5" dirty="0">
                <a:latin typeface="Calibri"/>
                <a:cs typeface="Calibri"/>
              </a:rPr>
              <a:t>διασύνδεση</a:t>
            </a:r>
            <a:r>
              <a:rPr sz="600" i="1" spc="25" dirty="0">
                <a:latin typeface="Calibri"/>
                <a:cs typeface="Calibri"/>
              </a:rPr>
              <a:t> </a:t>
            </a:r>
            <a:r>
              <a:rPr sz="600" i="1" spc="-5" dirty="0">
                <a:latin typeface="Calibri"/>
                <a:cs typeface="Calibri"/>
              </a:rPr>
              <a:t>ανοίγματος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spc="-5" dirty="0">
                <a:latin typeface="Calibri"/>
                <a:cs typeface="Calibri"/>
              </a:rPr>
              <a:t>εφαρμογές</a:t>
            </a:r>
            <a:r>
              <a:rPr sz="600" i="1" spc="25" dirty="0">
                <a:latin typeface="Calibri"/>
                <a:cs typeface="Calibri"/>
              </a:rPr>
              <a:t> </a:t>
            </a:r>
            <a:r>
              <a:rPr sz="600" i="1" spc="-5" dirty="0">
                <a:latin typeface="Times New Roman"/>
                <a:cs typeface="Times New Roman"/>
              </a:rPr>
              <a:t>CCITT</a:t>
            </a:r>
            <a:r>
              <a:rPr sz="600" i="1" spc="10" dirty="0">
                <a:latin typeface="Times New Roman"/>
                <a:cs typeface="Times New Roman"/>
              </a:rPr>
              <a:t> </a:t>
            </a:r>
            <a:r>
              <a:rPr sz="600" i="1" spc="-5" dirty="0">
                <a:latin typeface="Calibri"/>
                <a:cs typeface="Calibri"/>
              </a:rPr>
              <a:t>Σύσταση</a:t>
            </a:r>
            <a:r>
              <a:rPr sz="600" i="1" spc="30" dirty="0">
                <a:latin typeface="Calibri"/>
                <a:cs typeface="Calibri"/>
              </a:rPr>
              <a:t> </a:t>
            </a:r>
            <a:r>
              <a:rPr sz="600" i="1" spc="-5" dirty="0">
                <a:latin typeface="Times New Roman"/>
                <a:cs typeface="Times New Roman"/>
              </a:rPr>
              <a:t>X.</a:t>
            </a:r>
            <a:r>
              <a:rPr sz="600" i="1" spc="-5" dirty="0">
                <a:latin typeface="Calibri"/>
                <a:cs typeface="Calibri"/>
              </a:rPr>
              <a:t>της</a:t>
            </a:r>
            <a:r>
              <a:rPr sz="600" i="1" spc="25" dirty="0">
                <a:latin typeface="Calibri"/>
                <a:cs typeface="Calibri"/>
              </a:rPr>
              <a:t> </a:t>
            </a:r>
            <a:r>
              <a:rPr sz="600" i="1" spc="-5" dirty="0">
                <a:latin typeface="Times New Roman"/>
                <a:cs typeface="Times New Roman"/>
              </a:rPr>
              <a:t>ITU-T).</a:t>
            </a:r>
            <a:endParaRPr sz="600">
              <a:latin typeface="Times New Roman"/>
              <a:cs typeface="Times New Roman"/>
            </a:endParaRPr>
          </a:p>
        </p:txBody>
      </p:sp>
      <p:sp>
        <p:nvSpPr>
          <p:cNvPr id="8" name="object 8"/>
          <p:cNvSpPr txBox="1">
            <a:spLocks noGrp="1"/>
          </p:cNvSpPr>
          <p:nvPr>
            <p:ph type="title"/>
          </p:nvPr>
        </p:nvSpPr>
        <p:spPr>
          <a:xfrm>
            <a:off x="875030" y="1171892"/>
            <a:ext cx="3690620" cy="459740"/>
          </a:xfrm>
          <a:prstGeom prst="rect">
            <a:avLst/>
          </a:prstGeom>
        </p:spPr>
        <p:txBody>
          <a:bodyPr vert="horz" wrap="square" lIns="0" tIns="12700" rIns="0" bIns="0" rtlCol="0">
            <a:spAutoFit/>
          </a:bodyPr>
          <a:lstStyle/>
          <a:p>
            <a:pPr marL="12700">
              <a:lnSpc>
                <a:spcPct val="100000"/>
              </a:lnSpc>
              <a:spcBef>
                <a:spcPts val="100"/>
              </a:spcBef>
            </a:pPr>
            <a:r>
              <a:rPr sz="2850" spc="190" dirty="0">
                <a:solidFill>
                  <a:srgbClr val="000000"/>
                </a:solidFill>
              </a:rPr>
              <a:t>Υπηρεσίες</a:t>
            </a:r>
            <a:r>
              <a:rPr sz="2850" spc="160" dirty="0">
                <a:solidFill>
                  <a:srgbClr val="000000"/>
                </a:solidFill>
              </a:rPr>
              <a:t> </a:t>
            </a:r>
            <a:r>
              <a:rPr sz="2850" spc="195" dirty="0">
                <a:solidFill>
                  <a:srgbClr val="000000"/>
                </a:solidFill>
              </a:rPr>
              <a:t>ασφαλείας</a:t>
            </a:r>
            <a:endParaRPr sz="2850"/>
          </a:p>
        </p:txBody>
      </p:sp>
      <p:sp>
        <p:nvSpPr>
          <p:cNvPr id="9" name="object 9"/>
          <p:cNvSpPr txBox="1"/>
          <p:nvPr/>
        </p:nvSpPr>
        <p:spPr>
          <a:xfrm>
            <a:off x="675640" y="1760220"/>
            <a:ext cx="6701154" cy="3675365"/>
          </a:xfrm>
          <a:prstGeom prst="rect">
            <a:avLst/>
          </a:prstGeom>
        </p:spPr>
        <p:txBody>
          <a:bodyPr vert="horz" wrap="square" lIns="0" tIns="12700" rIns="0" bIns="0" rtlCol="0">
            <a:spAutoFit/>
          </a:bodyPr>
          <a:lstStyle/>
          <a:p>
            <a:pPr>
              <a:buFont typeface="Arial" panose="020B0604020202020204" pitchFamily="34" charset="0"/>
              <a:buChar char="•"/>
            </a:pPr>
            <a:r>
              <a:rPr lang="el-GR" sz="1400" dirty="0"/>
              <a:t>Οι </a:t>
            </a:r>
            <a:r>
              <a:rPr lang="el-GR" sz="1400" b="1" dirty="0"/>
              <a:t>υπηρεσίες ασφαλείας</a:t>
            </a:r>
            <a:r>
              <a:rPr lang="el-GR" sz="1400" dirty="0"/>
              <a:t> είναι ένα σύνολο λειτουργιών που παρέχονται από ένα </a:t>
            </a:r>
            <a:r>
              <a:rPr lang="el-GR" sz="1400" b="1" dirty="0"/>
              <a:t>επίπεδο του πρωτοκόλλου</a:t>
            </a:r>
            <a:r>
              <a:rPr lang="el-GR" sz="1400" dirty="0"/>
              <a:t> στα συστήματα επικοινωνίας. Οι υπηρεσίες αυτές διασφαλίζουν ότι διατηρείται </a:t>
            </a:r>
            <a:r>
              <a:rPr lang="el-GR" sz="1400" b="1" dirty="0"/>
              <a:t>επαρκές επίπεδο ασφάλειας</a:t>
            </a:r>
            <a:r>
              <a:rPr lang="el-GR" sz="1400" dirty="0"/>
              <a:t> για το σύστημα ή τα δεδομένα που ανταλλάσσονται.</a:t>
            </a:r>
          </a:p>
          <a:p>
            <a:pPr>
              <a:buFont typeface="Arial" panose="020B0604020202020204" pitchFamily="34" charset="0"/>
              <a:buChar char="•"/>
            </a:pPr>
            <a:r>
              <a:rPr lang="el-GR" sz="1400" dirty="0"/>
              <a:t>Κατηγοριοποιούνται σε </a:t>
            </a:r>
            <a:r>
              <a:rPr lang="el-GR" sz="1400" b="1" dirty="0"/>
              <a:t>πέντε βασικές κατηγορίες</a:t>
            </a:r>
            <a:r>
              <a:rPr lang="el-GR" sz="1400" dirty="0"/>
              <a:t>, οι οποίες με τη σειρά τους </a:t>
            </a:r>
            <a:r>
              <a:rPr lang="el-GR" sz="1400" b="1" dirty="0"/>
              <a:t>διαιρούνται σε δεκατέσσερις επιμέρους υπηρεσίες</a:t>
            </a:r>
            <a:r>
              <a:rPr lang="el-GR" sz="1400" dirty="0"/>
              <a:t>.</a:t>
            </a:r>
          </a:p>
          <a:p>
            <a:pPr>
              <a:buNone/>
            </a:pPr>
            <a:r>
              <a:rPr lang="el-GR" sz="1400" dirty="0"/>
              <a:t>Οι βασικές υπηρεσίες περιλαμβάνουν:</a:t>
            </a:r>
          </a:p>
          <a:p>
            <a:pPr>
              <a:buNone/>
            </a:pPr>
            <a:r>
              <a:rPr lang="el-GR" sz="1400" b="1" dirty="0" err="1"/>
              <a:t>Αυθεντικοποίηση</a:t>
            </a:r>
            <a:r>
              <a:rPr lang="el-GR" sz="1400" b="1" dirty="0"/>
              <a:t> (</a:t>
            </a:r>
            <a:r>
              <a:rPr lang="el-GR" sz="1400" b="1" dirty="0" err="1"/>
              <a:t>Authentication</a:t>
            </a:r>
            <a:r>
              <a:rPr lang="el-GR" sz="1400" b="1" dirty="0"/>
              <a:t>):</a:t>
            </a:r>
          </a:p>
          <a:p>
            <a:pPr>
              <a:buNone/>
            </a:pPr>
            <a:r>
              <a:rPr lang="el-GR" sz="1400" dirty="0"/>
              <a:t>Η υπηρεσία </a:t>
            </a:r>
            <a:r>
              <a:rPr lang="el-GR" sz="1400" dirty="0" err="1"/>
              <a:t>αυθεντικοποίησης</a:t>
            </a:r>
            <a:r>
              <a:rPr lang="el-GR" sz="1400" dirty="0"/>
              <a:t> είναι υπεύθυνη για τη διασφάλιση ότι η επικοινωνία είναι </a:t>
            </a:r>
            <a:r>
              <a:rPr lang="el-GR" sz="1400" b="1" dirty="0"/>
              <a:t>γνήσια</a:t>
            </a:r>
            <a:r>
              <a:rPr lang="el-GR" sz="1400" dirty="0"/>
              <a:t>.</a:t>
            </a:r>
          </a:p>
          <a:p>
            <a:pPr>
              <a:buFont typeface="Arial" panose="020B0604020202020204" pitchFamily="34" charset="0"/>
              <a:buChar char="•"/>
            </a:pPr>
            <a:r>
              <a:rPr lang="el-GR" sz="1400" b="1" dirty="0" err="1"/>
              <a:t>Αυθεντικοποίηση</a:t>
            </a:r>
            <a:r>
              <a:rPr lang="el-GR" sz="1400" b="1" dirty="0"/>
              <a:t> Ομότιμων Οντοτήτων (</a:t>
            </a:r>
            <a:r>
              <a:rPr lang="el-GR" sz="1400" b="1" dirty="0" err="1"/>
              <a:t>Peer</a:t>
            </a:r>
            <a:r>
              <a:rPr lang="el-GR" sz="1400" b="1" dirty="0"/>
              <a:t> </a:t>
            </a:r>
            <a:r>
              <a:rPr lang="el-GR" sz="1400" b="1" dirty="0" err="1"/>
              <a:t>Entity</a:t>
            </a:r>
            <a:r>
              <a:rPr lang="el-GR" sz="1400" b="1" dirty="0"/>
              <a:t> </a:t>
            </a:r>
            <a:r>
              <a:rPr lang="el-GR" sz="1400" b="1" dirty="0" err="1"/>
              <a:t>Authentication</a:t>
            </a:r>
            <a:r>
              <a:rPr lang="el-GR" sz="1400" b="1" dirty="0"/>
              <a:t>):</a:t>
            </a:r>
            <a:br>
              <a:rPr lang="el-GR" sz="1400" dirty="0"/>
            </a:br>
            <a:r>
              <a:rPr lang="el-GR" sz="1400" dirty="0"/>
              <a:t>Χρησιμοποιείται κατά τη </a:t>
            </a:r>
            <a:r>
              <a:rPr lang="el-GR" sz="1400" b="1" dirty="0"/>
              <a:t>σύσταση μιας σύνδεσης</a:t>
            </a:r>
            <a:r>
              <a:rPr lang="el-GR" sz="1400" dirty="0"/>
              <a:t> ή στη </a:t>
            </a:r>
            <a:r>
              <a:rPr lang="el-GR" sz="1400" b="1" dirty="0"/>
              <a:t>φάση μετάδοσης δεδομένων</a:t>
            </a:r>
            <a:r>
              <a:rPr lang="el-GR" sz="1400" dirty="0"/>
              <a:t>, για την επιβεβαίωση της ταυτότητας των μερών που επικοινωνούν.</a:t>
            </a:r>
          </a:p>
          <a:p>
            <a:pPr>
              <a:buFont typeface="Arial" panose="020B0604020202020204" pitchFamily="34" charset="0"/>
              <a:buChar char="•"/>
            </a:pPr>
            <a:r>
              <a:rPr lang="el-GR" sz="1400" b="1" dirty="0" err="1"/>
              <a:t>Αυθεντικοποίηση</a:t>
            </a:r>
            <a:r>
              <a:rPr lang="el-GR" sz="1400" b="1" dirty="0"/>
              <a:t> Προέλευσης Δεδομένων (</a:t>
            </a:r>
            <a:r>
              <a:rPr lang="el-GR" sz="1400" b="1" dirty="0" err="1"/>
              <a:t>Data</a:t>
            </a:r>
            <a:r>
              <a:rPr lang="el-GR" sz="1400" b="1" dirty="0"/>
              <a:t> </a:t>
            </a:r>
            <a:r>
              <a:rPr lang="el-GR" sz="1400" b="1" dirty="0" err="1"/>
              <a:t>Origin</a:t>
            </a:r>
            <a:r>
              <a:rPr lang="el-GR" sz="1400" b="1" dirty="0"/>
              <a:t> </a:t>
            </a:r>
            <a:r>
              <a:rPr lang="el-GR" sz="1400" b="1" dirty="0" err="1"/>
              <a:t>Authentication</a:t>
            </a:r>
            <a:r>
              <a:rPr lang="el-GR" sz="1400" b="1" dirty="0"/>
              <a:t>):</a:t>
            </a:r>
            <a:br>
              <a:rPr lang="el-GR" sz="1400" dirty="0"/>
            </a:br>
            <a:r>
              <a:rPr lang="el-GR" sz="1400" dirty="0"/>
              <a:t>Εξασφαλίζει την </a:t>
            </a:r>
            <a:r>
              <a:rPr lang="el-GR" sz="1400" b="1" dirty="0"/>
              <a:t>επαλήθευση της προέλευσης ενός πακέτου δεδομένων</a:t>
            </a:r>
            <a:r>
              <a:rPr lang="el-GR" sz="1400" dirty="0"/>
              <a:t>. Εφαρμόζεται σε περιπτώσεις όπως το </a:t>
            </a:r>
            <a:r>
              <a:rPr lang="el-GR" sz="1400" b="1" dirty="0"/>
              <a:t>ηλεκτρονικό ταχυδρομείο</a:t>
            </a:r>
            <a:r>
              <a:rPr lang="el-GR" sz="1400" dirty="0"/>
              <a:t>, όπου </a:t>
            </a:r>
            <a:r>
              <a:rPr lang="el-GR" sz="1400" b="1" dirty="0"/>
              <a:t>δεν απαιτείται προηγούμενη σύσταση σύνδεσης</a:t>
            </a:r>
            <a:r>
              <a:rPr lang="el-GR" sz="1400" dirty="0"/>
              <a:t> μεταξύ των τερματικών που επικοινωνούν.</a:t>
            </a:r>
          </a:p>
        </p:txBody>
      </p:sp>
      <p:sp>
        <p:nvSpPr>
          <p:cNvPr id="10" name="object 10"/>
          <p:cNvSpPr txBox="1"/>
          <p:nvPr/>
        </p:nvSpPr>
        <p:spPr>
          <a:xfrm>
            <a:off x="8507094" y="4372927"/>
            <a:ext cx="3699510" cy="208279"/>
          </a:xfrm>
          <a:prstGeom prst="rect">
            <a:avLst/>
          </a:prstGeom>
        </p:spPr>
        <p:txBody>
          <a:bodyPr vert="horz" wrap="square" lIns="0" tIns="12700" rIns="0" bIns="0" rtlCol="0">
            <a:spAutoFit/>
          </a:bodyPr>
          <a:lstStyle/>
          <a:p>
            <a:pPr marL="12700">
              <a:lnSpc>
                <a:spcPct val="100000"/>
              </a:lnSpc>
              <a:spcBef>
                <a:spcPts val="100"/>
              </a:spcBef>
              <a:tabLst>
                <a:tab pos="568325" algn="l"/>
                <a:tab pos="1112520" algn="l"/>
              </a:tabLst>
            </a:pPr>
            <a:r>
              <a:rPr sz="1200" b="1" spc="5" dirty="0">
                <a:latin typeface="Calibri"/>
                <a:cs typeface="Calibri"/>
              </a:rPr>
              <a:t>Είναι	είναι	χρησιμοποιείται</a:t>
            </a:r>
            <a:r>
              <a:rPr sz="1200" b="1" spc="145" dirty="0">
                <a:latin typeface="Calibri"/>
                <a:cs typeface="Calibri"/>
              </a:rPr>
              <a:t> </a:t>
            </a:r>
            <a:r>
              <a:rPr sz="1200" b="1" spc="20" dirty="0">
                <a:latin typeface="Calibri"/>
                <a:cs typeface="Calibri"/>
              </a:rPr>
              <a:t>κατά</a:t>
            </a:r>
            <a:r>
              <a:rPr sz="1200" b="1" spc="155" dirty="0">
                <a:latin typeface="Calibri"/>
                <a:cs typeface="Calibri"/>
              </a:rPr>
              <a:t> </a:t>
            </a:r>
            <a:r>
              <a:rPr sz="1200" b="1" spc="30" dirty="0">
                <a:latin typeface="Calibri"/>
                <a:cs typeface="Calibri"/>
              </a:rPr>
              <a:t>τη</a:t>
            </a:r>
            <a:r>
              <a:rPr sz="1200" b="1" spc="155" dirty="0">
                <a:latin typeface="Calibri"/>
                <a:cs typeface="Calibri"/>
              </a:rPr>
              <a:t> </a:t>
            </a:r>
            <a:r>
              <a:rPr sz="1200" b="1" spc="10" dirty="0">
                <a:latin typeface="Calibri"/>
                <a:cs typeface="Calibri"/>
              </a:rPr>
              <a:t>διάρκεια</a:t>
            </a:r>
            <a:r>
              <a:rPr sz="1200" b="1" spc="150" dirty="0">
                <a:latin typeface="Calibri"/>
                <a:cs typeface="Calibri"/>
              </a:rPr>
              <a:t> </a:t>
            </a:r>
            <a:r>
              <a:rPr sz="1200" b="1" spc="20" dirty="0">
                <a:latin typeface="Calibri"/>
                <a:cs typeface="Calibri"/>
              </a:rPr>
              <a:t>την</a:t>
            </a:r>
            <a:endParaRPr sz="1200">
              <a:latin typeface="Calibri"/>
              <a:cs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5" name="object 15"/>
          <p:cNvSpPr txBox="1"/>
          <p:nvPr/>
        </p:nvSpPr>
        <p:spPr>
          <a:xfrm>
            <a:off x="207327" y="6491655"/>
            <a:ext cx="3816985" cy="210820"/>
          </a:xfrm>
          <a:prstGeom prst="rect">
            <a:avLst/>
          </a:prstGeom>
        </p:spPr>
        <p:txBody>
          <a:bodyPr vert="horz" wrap="square" lIns="0" tIns="4445" rIns="0" bIns="0" rtlCol="0">
            <a:spAutoFit/>
          </a:bodyPr>
          <a:lstStyle/>
          <a:p>
            <a:pPr marL="12700">
              <a:lnSpc>
                <a:spcPct val="100000"/>
              </a:lnSpc>
              <a:spcBef>
                <a:spcPts val="35"/>
              </a:spcBef>
            </a:pPr>
            <a:r>
              <a:rPr sz="600" i="1" spc="-5" dirty="0">
                <a:latin typeface="Calibri"/>
                <a:cs typeface="Calibri"/>
              </a:rPr>
              <a:t>ΣΎΣΤΗΜΑ ΑΕΡΟΣΚΑΦΏΝ</a:t>
            </a:r>
            <a:r>
              <a:rPr sz="600" i="1" spc="-5" dirty="0">
                <a:latin typeface="Times New Roman"/>
                <a:cs typeface="Times New Roman"/>
              </a:rPr>
              <a:t>,</a:t>
            </a:r>
            <a:r>
              <a:rPr sz="600" i="1" spc="120" dirty="0">
                <a:latin typeface="Times New Roman"/>
                <a:cs typeface="Times New Roman"/>
              </a:rPr>
              <a:t> </a:t>
            </a:r>
            <a:r>
              <a:rPr sz="600" i="1" spc="-5" dirty="0">
                <a:latin typeface="Times New Roman"/>
                <a:cs typeface="Times New Roman"/>
              </a:rPr>
              <a:t>2022</a:t>
            </a:r>
            <a:endParaRPr sz="600">
              <a:latin typeface="Times New Roman"/>
              <a:cs typeface="Times New Roman"/>
            </a:endParaRPr>
          </a:p>
          <a:p>
            <a:pPr marL="12700">
              <a:lnSpc>
                <a:spcPct val="100000"/>
              </a:lnSpc>
              <a:spcBef>
                <a:spcPts val="50"/>
              </a:spcBef>
            </a:pPr>
            <a:r>
              <a:rPr sz="600" i="1" spc="-5" dirty="0">
                <a:latin typeface="Times New Roman"/>
                <a:cs typeface="Times New Roman"/>
              </a:rPr>
              <a:t>ITU.</a:t>
            </a:r>
            <a:r>
              <a:rPr sz="600" i="1" spc="5" dirty="0">
                <a:latin typeface="Times New Roman"/>
                <a:cs typeface="Times New Roman"/>
              </a:rPr>
              <a:t> </a:t>
            </a:r>
            <a:r>
              <a:rPr sz="600" i="1" spc="-5" dirty="0">
                <a:latin typeface="Times New Roman"/>
                <a:cs typeface="Times New Roman"/>
              </a:rPr>
              <a:t>(1991,</a:t>
            </a:r>
            <a:r>
              <a:rPr sz="600" i="1" spc="10" dirty="0">
                <a:latin typeface="Times New Roman"/>
                <a:cs typeface="Times New Roman"/>
              </a:rPr>
              <a:t> </a:t>
            </a:r>
            <a:r>
              <a:rPr sz="600" i="1" spc="-5" dirty="0">
                <a:latin typeface="Calibri"/>
                <a:cs typeface="Calibri"/>
              </a:rPr>
              <a:t>Μάρτιος</a:t>
            </a:r>
            <a:r>
              <a:rPr sz="600" i="1" spc="-5" dirty="0">
                <a:latin typeface="Times New Roman"/>
                <a:cs typeface="Times New Roman"/>
              </a:rPr>
              <a:t>).</a:t>
            </a:r>
            <a:r>
              <a:rPr sz="600" i="1" spc="15" dirty="0">
                <a:latin typeface="Times New Roman"/>
                <a:cs typeface="Times New Roman"/>
              </a:rPr>
              <a:t> </a:t>
            </a:r>
            <a:r>
              <a:rPr sz="600" i="1" spc="-5" dirty="0">
                <a:latin typeface="Calibri"/>
                <a:cs typeface="Calibri"/>
              </a:rPr>
              <a:t>Αρχιτεκτονική</a:t>
            </a:r>
            <a:r>
              <a:rPr sz="600" i="1" spc="20" dirty="0">
                <a:latin typeface="Calibri"/>
                <a:cs typeface="Calibri"/>
              </a:rPr>
              <a:t> </a:t>
            </a:r>
            <a:r>
              <a:rPr sz="600" i="1" spc="-5" dirty="0">
                <a:latin typeface="Calibri"/>
                <a:cs typeface="Calibri"/>
              </a:rPr>
              <a:t>ασφάλειας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dirty="0">
                <a:latin typeface="Calibri"/>
                <a:cs typeface="Calibri"/>
              </a:rPr>
              <a:t>τη</a:t>
            </a:r>
            <a:r>
              <a:rPr sz="600" i="1" spc="20" dirty="0">
                <a:latin typeface="Calibri"/>
                <a:cs typeface="Calibri"/>
              </a:rPr>
              <a:t> </a:t>
            </a:r>
            <a:r>
              <a:rPr sz="600" i="1" spc="-5" dirty="0">
                <a:latin typeface="Calibri"/>
                <a:cs typeface="Calibri"/>
              </a:rPr>
              <a:t>διασύνδεση</a:t>
            </a:r>
            <a:r>
              <a:rPr sz="600" i="1" spc="30" dirty="0">
                <a:latin typeface="Calibri"/>
                <a:cs typeface="Calibri"/>
              </a:rPr>
              <a:t> </a:t>
            </a:r>
            <a:r>
              <a:rPr sz="600" i="1" spc="-5" dirty="0">
                <a:latin typeface="Calibri"/>
                <a:cs typeface="Calibri"/>
              </a:rPr>
              <a:t>ανοίγει</a:t>
            </a:r>
            <a:r>
              <a:rPr sz="600" i="1" spc="20" dirty="0">
                <a:latin typeface="Calibri"/>
                <a:cs typeface="Calibri"/>
              </a:rPr>
              <a:t> </a:t>
            </a:r>
            <a:r>
              <a:rPr sz="600" i="1" spc="-5" dirty="0">
                <a:latin typeface="Calibri"/>
                <a:cs typeface="Calibri"/>
              </a:rPr>
              <a:t>για</a:t>
            </a:r>
            <a:r>
              <a:rPr sz="600" i="1" spc="20" dirty="0">
                <a:latin typeface="Calibri"/>
                <a:cs typeface="Calibri"/>
              </a:rPr>
              <a:t> </a:t>
            </a:r>
            <a:r>
              <a:rPr sz="600" i="1" spc="-5" dirty="0">
                <a:latin typeface="Calibri"/>
                <a:cs typeface="Calibri"/>
              </a:rPr>
              <a:t>εφαρμογές</a:t>
            </a:r>
            <a:r>
              <a:rPr sz="600" i="1" spc="25" dirty="0">
                <a:latin typeface="Calibri"/>
                <a:cs typeface="Calibri"/>
              </a:rPr>
              <a:t> </a:t>
            </a:r>
            <a:r>
              <a:rPr sz="600" i="1" spc="-5" dirty="0">
                <a:latin typeface="Times New Roman"/>
                <a:cs typeface="Times New Roman"/>
              </a:rPr>
              <a:t>CCITT</a:t>
            </a:r>
            <a:r>
              <a:rPr sz="600" i="1" spc="10" dirty="0">
                <a:latin typeface="Times New Roman"/>
                <a:cs typeface="Times New Roman"/>
              </a:rPr>
              <a:t> </a:t>
            </a:r>
            <a:r>
              <a:rPr sz="600" i="1" spc="-5" dirty="0">
                <a:latin typeface="Calibri"/>
                <a:cs typeface="Calibri"/>
              </a:rPr>
              <a:t>Σύσταση</a:t>
            </a:r>
            <a:r>
              <a:rPr sz="600" i="1" spc="30" dirty="0">
                <a:latin typeface="Calibri"/>
                <a:cs typeface="Calibri"/>
              </a:rPr>
              <a:t> </a:t>
            </a:r>
            <a:r>
              <a:rPr sz="600" i="1" spc="-5" dirty="0">
                <a:latin typeface="Times New Roman"/>
                <a:cs typeface="Times New Roman"/>
              </a:rPr>
              <a:t>X.</a:t>
            </a:r>
            <a:r>
              <a:rPr sz="600" i="1" spc="-5" dirty="0">
                <a:latin typeface="Calibri"/>
                <a:cs typeface="Calibri"/>
              </a:rPr>
              <a:t>της</a:t>
            </a:r>
            <a:r>
              <a:rPr sz="600" i="1" spc="25" dirty="0">
                <a:latin typeface="Calibri"/>
                <a:cs typeface="Calibri"/>
              </a:rPr>
              <a:t> </a:t>
            </a:r>
            <a:r>
              <a:rPr sz="600" i="1" spc="-5" dirty="0">
                <a:latin typeface="Times New Roman"/>
                <a:cs typeface="Times New Roman"/>
              </a:rPr>
              <a:t>ITU-T).</a:t>
            </a:r>
            <a:endParaRPr sz="600">
              <a:latin typeface="Times New Roman"/>
              <a:cs typeface="Times New Roman"/>
            </a:endParaRPr>
          </a:p>
        </p:txBody>
      </p:sp>
      <p:sp>
        <p:nvSpPr>
          <p:cNvPr id="8" name="object 8"/>
          <p:cNvSpPr txBox="1">
            <a:spLocks noGrp="1"/>
          </p:cNvSpPr>
          <p:nvPr>
            <p:ph type="title"/>
          </p:nvPr>
        </p:nvSpPr>
        <p:spPr>
          <a:xfrm>
            <a:off x="875030" y="1171892"/>
            <a:ext cx="3690620" cy="459740"/>
          </a:xfrm>
          <a:prstGeom prst="rect">
            <a:avLst/>
          </a:prstGeom>
        </p:spPr>
        <p:txBody>
          <a:bodyPr vert="horz" wrap="square" lIns="0" tIns="12700" rIns="0" bIns="0" rtlCol="0">
            <a:spAutoFit/>
          </a:bodyPr>
          <a:lstStyle/>
          <a:p>
            <a:pPr marL="12700">
              <a:lnSpc>
                <a:spcPct val="100000"/>
              </a:lnSpc>
              <a:spcBef>
                <a:spcPts val="100"/>
              </a:spcBef>
            </a:pPr>
            <a:r>
              <a:rPr sz="2850" spc="190" dirty="0">
                <a:solidFill>
                  <a:srgbClr val="000000"/>
                </a:solidFill>
              </a:rPr>
              <a:t>Υπηρεσίες</a:t>
            </a:r>
            <a:r>
              <a:rPr sz="2850" spc="160" dirty="0">
                <a:solidFill>
                  <a:srgbClr val="000000"/>
                </a:solidFill>
              </a:rPr>
              <a:t> </a:t>
            </a:r>
            <a:r>
              <a:rPr sz="2850" spc="195" dirty="0">
                <a:solidFill>
                  <a:srgbClr val="000000"/>
                </a:solidFill>
              </a:rPr>
              <a:t>ασφαλείας</a:t>
            </a:r>
            <a:endParaRPr sz="2850"/>
          </a:p>
        </p:txBody>
      </p:sp>
      <p:sp>
        <p:nvSpPr>
          <p:cNvPr id="12" name="object 12"/>
          <p:cNvSpPr txBox="1"/>
          <p:nvPr/>
        </p:nvSpPr>
        <p:spPr>
          <a:xfrm>
            <a:off x="381000" y="1828800"/>
            <a:ext cx="6858634" cy="4075475"/>
          </a:xfrm>
          <a:prstGeom prst="rect">
            <a:avLst/>
          </a:prstGeom>
        </p:spPr>
        <p:txBody>
          <a:bodyPr vert="horz" wrap="square" lIns="0" tIns="12700" rIns="0" bIns="0" rtlCol="0">
            <a:spAutoFit/>
          </a:bodyPr>
          <a:lstStyle/>
          <a:p>
            <a:pPr>
              <a:buNone/>
            </a:pPr>
            <a:r>
              <a:rPr lang="el-GR" sz="1100" b="1" dirty="0"/>
              <a:t>Έλεγχος Πρόσβασης (Access </a:t>
            </a:r>
            <a:r>
              <a:rPr lang="el-GR" sz="1100" b="1" dirty="0" err="1"/>
              <a:t>Control</a:t>
            </a:r>
            <a:r>
              <a:rPr lang="el-GR" sz="1100" b="1" dirty="0"/>
              <a:t>):</a:t>
            </a:r>
          </a:p>
          <a:p>
            <a:pPr>
              <a:buNone/>
            </a:pPr>
            <a:r>
              <a:rPr lang="el-GR" sz="1100" dirty="0"/>
              <a:t>Αναφέρεται στη </a:t>
            </a:r>
            <a:r>
              <a:rPr lang="el-GR" sz="1100" b="1" dirty="0"/>
              <a:t>δυνατότητα περιορισμού και διαχείρισης της πρόσβασης</a:t>
            </a:r>
            <a:r>
              <a:rPr lang="el-GR" sz="1100" dirty="0"/>
              <a:t> σε συστήματα και εφαρμογές, μέσω των </a:t>
            </a:r>
            <a:r>
              <a:rPr lang="el-GR" sz="1100" b="1" dirty="0"/>
              <a:t>διαύλων επικοινωνίας</a:t>
            </a:r>
            <a:r>
              <a:rPr lang="el-GR" sz="1100" dirty="0"/>
              <a:t> μεταξύ συσκευών.</a:t>
            </a:r>
            <a:br>
              <a:rPr lang="el-GR" sz="1100" dirty="0"/>
            </a:br>
            <a:r>
              <a:rPr lang="el-GR" sz="1100" dirty="0"/>
              <a:t>Αυτή η δυνατότητα ονομάζεται "έλεγχος πρόσβασης" και υλοποιείται μέσω </a:t>
            </a:r>
            <a:r>
              <a:rPr lang="el-GR" sz="1100" b="1" dirty="0"/>
              <a:t>μοντέλων ελέγχου πρόσβασης</a:t>
            </a:r>
            <a:r>
              <a:rPr lang="el-GR" sz="1100" dirty="0"/>
              <a:t>, όπως:</a:t>
            </a:r>
          </a:p>
          <a:p>
            <a:pPr>
              <a:buFont typeface="Arial" panose="020B0604020202020204" pitchFamily="34" charset="0"/>
              <a:buChar char="•"/>
            </a:pPr>
            <a:r>
              <a:rPr lang="el-GR" sz="1100" b="1" dirty="0"/>
              <a:t>RBAC (</a:t>
            </a:r>
            <a:r>
              <a:rPr lang="el-GR" sz="1100" b="1" dirty="0" err="1"/>
              <a:t>Role-Based</a:t>
            </a:r>
            <a:r>
              <a:rPr lang="el-GR" sz="1100" b="1" dirty="0"/>
              <a:t> Access </a:t>
            </a:r>
            <a:r>
              <a:rPr lang="el-GR" sz="1100" b="1" dirty="0" err="1"/>
              <a:t>Control</a:t>
            </a:r>
            <a:r>
              <a:rPr lang="el-GR" sz="1100" b="1" dirty="0"/>
              <a:t>):</a:t>
            </a:r>
            <a:r>
              <a:rPr lang="el-GR" sz="1100" dirty="0"/>
              <a:t> Έλεγχος βάσει ρόλων</a:t>
            </a:r>
          </a:p>
          <a:p>
            <a:pPr>
              <a:buFont typeface="Arial" panose="020B0604020202020204" pitchFamily="34" charset="0"/>
              <a:buChar char="•"/>
            </a:pPr>
            <a:r>
              <a:rPr lang="el-GR" sz="1100" b="1" dirty="0"/>
              <a:t>DAC (</a:t>
            </a:r>
            <a:r>
              <a:rPr lang="el-GR" sz="1100" b="1" dirty="0" err="1"/>
              <a:t>Discretionary</a:t>
            </a:r>
            <a:r>
              <a:rPr lang="el-GR" sz="1100" b="1" dirty="0"/>
              <a:t> Access </a:t>
            </a:r>
            <a:r>
              <a:rPr lang="el-GR" sz="1100" b="1" dirty="0" err="1"/>
              <a:t>Control</a:t>
            </a:r>
            <a:r>
              <a:rPr lang="el-GR" sz="1100" b="1" dirty="0"/>
              <a:t>):</a:t>
            </a:r>
            <a:r>
              <a:rPr lang="el-GR" sz="1100" dirty="0"/>
              <a:t> Διακριτικός έλεγχος πρόσβασης</a:t>
            </a:r>
          </a:p>
          <a:p>
            <a:pPr>
              <a:buFont typeface="Arial" panose="020B0604020202020204" pitchFamily="34" charset="0"/>
              <a:buChar char="•"/>
            </a:pPr>
            <a:r>
              <a:rPr lang="el-GR" sz="1100" b="1" dirty="0"/>
              <a:t>MAC (</a:t>
            </a:r>
            <a:r>
              <a:rPr lang="el-GR" sz="1100" b="1" dirty="0" err="1"/>
              <a:t>Mandatory</a:t>
            </a:r>
            <a:r>
              <a:rPr lang="el-GR" sz="1100" b="1" dirty="0"/>
              <a:t> Access </a:t>
            </a:r>
            <a:r>
              <a:rPr lang="el-GR" sz="1100" b="1" dirty="0" err="1"/>
              <a:t>Control</a:t>
            </a:r>
            <a:r>
              <a:rPr lang="el-GR" sz="1100" b="1" dirty="0"/>
              <a:t>):</a:t>
            </a:r>
            <a:r>
              <a:rPr lang="el-GR" sz="1100" dirty="0"/>
              <a:t> Υποχρεωτικός έλεγχος πρόσβασης</a:t>
            </a:r>
          </a:p>
          <a:p>
            <a:pPr>
              <a:buFont typeface="Arial" panose="020B0604020202020204" pitchFamily="34" charset="0"/>
              <a:buChar char="•"/>
            </a:pPr>
            <a:r>
              <a:rPr lang="el-GR" sz="1100" b="1" dirty="0"/>
              <a:t>ABAC (</a:t>
            </a:r>
            <a:r>
              <a:rPr lang="el-GR" sz="1100" b="1" dirty="0" err="1"/>
              <a:t>Attribute-Based</a:t>
            </a:r>
            <a:r>
              <a:rPr lang="el-GR" sz="1100" b="1" dirty="0"/>
              <a:t> Access </a:t>
            </a:r>
            <a:r>
              <a:rPr lang="el-GR" sz="1100" b="1" dirty="0" err="1"/>
              <a:t>Control</a:t>
            </a:r>
            <a:r>
              <a:rPr lang="el-GR" sz="1100" b="1" dirty="0"/>
              <a:t>):</a:t>
            </a:r>
            <a:r>
              <a:rPr lang="el-GR" sz="1100" dirty="0"/>
              <a:t> Έλεγχος βάσει χαρακτηριστικών</a:t>
            </a:r>
            <a:endParaRPr lang="en-US" sz="1100" dirty="0"/>
          </a:p>
          <a:p>
            <a:pPr>
              <a:buFont typeface="Arial" panose="020B0604020202020204" pitchFamily="34" charset="0"/>
              <a:buChar char="•"/>
            </a:pPr>
            <a:endParaRPr lang="en-US" sz="1100" dirty="0"/>
          </a:p>
          <a:p>
            <a:pPr>
              <a:buNone/>
            </a:pPr>
            <a:r>
              <a:rPr lang="el-GR" sz="1100" b="1" dirty="0"/>
              <a:t>Εμπιστευτικότητα (</a:t>
            </a:r>
            <a:r>
              <a:rPr lang="el-GR" sz="1100" b="1" dirty="0" err="1"/>
              <a:t>Confidentiality</a:t>
            </a:r>
            <a:r>
              <a:rPr lang="el-GR" sz="1100" b="1" dirty="0"/>
              <a:t>):</a:t>
            </a:r>
          </a:p>
          <a:p>
            <a:pPr>
              <a:buNone/>
            </a:pPr>
            <a:r>
              <a:rPr lang="el-GR" sz="1100" dirty="0"/>
              <a:t>Ο όρος "εμπιστευτικότητα" αναφέρεται στην </a:t>
            </a:r>
            <a:r>
              <a:rPr lang="el-GR" sz="1100" b="1" dirty="0"/>
              <a:t>προστασία των μεταδιδόμενων δεδομένων από μη εξουσιοδοτημένη αποκάλυψη</a:t>
            </a:r>
            <a:r>
              <a:rPr lang="el-GR" sz="1100" dirty="0"/>
              <a:t>.</a:t>
            </a:r>
          </a:p>
          <a:p>
            <a:pPr>
              <a:buNone/>
            </a:pPr>
            <a:r>
              <a:rPr lang="el-GR" sz="1100" dirty="0"/>
              <a:t>Σύμφωνα με το πρότυπο </a:t>
            </a:r>
            <a:r>
              <a:rPr lang="el-GR" sz="1100" b="1" dirty="0"/>
              <a:t>X.800</a:t>
            </a:r>
            <a:r>
              <a:rPr lang="el-GR" sz="1100" dirty="0"/>
              <a:t>, υπάρχουν διάφοροι τύποι εμπιστευτικότητας:</a:t>
            </a:r>
          </a:p>
          <a:p>
            <a:pPr>
              <a:buFont typeface="Arial" panose="020B0604020202020204" pitchFamily="34" charset="0"/>
              <a:buChar char="•"/>
            </a:pPr>
            <a:r>
              <a:rPr lang="el-GR" sz="1100" b="1" dirty="0"/>
              <a:t>Εμπιστευτικότητα σύνδεσης (Connection </a:t>
            </a:r>
            <a:r>
              <a:rPr lang="el-GR" sz="1100" b="1" dirty="0" err="1"/>
              <a:t>Confidentiality</a:t>
            </a:r>
            <a:r>
              <a:rPr lang="el-GR" sz="1100" b="1" dirty="0"/>
              <a:t>):</a:t>
            </a:r>
            <a:br>
              <a:rPr lang="el-GR" sz="1100" dirty="0"/>
            </a:br>
            <a:r>
              <a:rPr lang="el-GR" sz="1100" dirty="0"/>
              <a:t>Προστατεύει όλα τα δεδομένα χρήστη που μεταδίδονται μέσω μιας σύνδεσης.</a:t>
            </a:r>
          </a:p>
          <a:p>
            <a:pPr>
              <a:buFont typeface="Arial" panose="020B0604020202020204" pitchFamily="34" charset="0"/>
              <a:buChar char="•"/>
            </a:pPr>
            <a:r>
              <a:rPr lang="el-GR" sz="1100" b="1" dirty="0"/>
              <a:t>Εμπιστευτικότητα χωρίς σύνδεση (</a:t>
            </a:r>
            <a:r>
              <a:rPr lang="el-GR" sz="1100" b="1" dirty="0" err="1"/>
              <a:t>Connectionless</a:t>
            </a:r>
            <a:r>
              <a:rPr lang="el-GR" sz="1100" b="1" dirty="0"/>
              <a:t> </a:t>
            </a:r>
            <a:r>
              <a:rPr lang="el-GR" sz="1100" b="1" dirty="0" err="1"/>
              <a:t>Confidentiality</a:t>
            </a:r>
            <a:r>
              <a:rPr lang="el-GR" sz="1100" b="1" dirty="0"/>
              <a:t>):</a:t>
            </a:r>
            <a:br>
              <a:rPr lang="el-GR" sz="1100" dirty="0"/>
            </a:br>
            <a:r>
              <a:rPr lang="el-GR" sz="1100" dirty="0"/>
              <a:t>Εξασφαλίζει την εμπιστευτικότητα </a:t>
            </a:r>
            <a:r>
              <a:rPr lang="el-GR" sz="1100" b="1" dirty="0"/>
              <a:t>μεμονωμένων μονάδων δεδομένων</a:t>
            </a:r>
            <a:r>
              <a:rPr lang="el-GR" sz="1100" dirty="0"/>
              <a:t>, χωρίς να απαιτείται σύνδεση.</a:t>
            </a:r>
          </a:p>
          <a:p>
            <a:pPr>
              <a:buFont typeface="Arial" panose="020B0604020202020204" pitchFamily="34" charset="0"/>
              <a:buChar char="•"/>
            </a:pPr>
            <a:r>
              <a:rPr lang="el-GR" sz="1100" b="1" dirty="0"/>
              <a:t>Επιλεκτική εμπιστευτικότητα πεδίου (</a:t>
            </a:r>
            <a:r>
              <a:rPr lang="el-GR" sz="1100" b="1" dirty="0" err="1"/>
              <a:t>Selective-Field</a:t>
            </a:r>
            <a:r>
              <a:rPr lang="el-GR" sz="1100" b="1" dirty="0"/>
              <a:t> </a:t>
            </a:r>
            <a:r>
              <a:rPr lang="el-GR" sz="1100" b="1" dirty="0" err="1"/>
              <a:t>Confidentiality</a:t>
            </a:r>
            <a:r>
              <a:rPr lang="el-GR" sz="1100" b="1" dirty="0"/>
              <a:t>):</a:t>
            </a:r>
            <a:br>
              <a:rPr lang="el-GR" sz="1100" dirty="0"/>
            </a:br>
            <a:r>
              <a:rPr lang="el-GR" sz="1100" dirty="0"/>
              <a:t>Προστατεύει </a:t>
            </a:r>
            <a:r>
              <a:rPr lang="el-GR" sz="1100" b="1" dirty="0"/>
              <a:t>συγκεκριμένα πεδία</a:t>
            </a:r>
            <a:r>
              <a:rPr lang="el-GR" sz="1100" dirty="0"/>
              <a:t> εντός των δεδομένων ενός χρήστη, είτε στη σύνδεση είτε σε μεμονωμένο μπλοκ δεδομένων.</a:t>
            </a:r>
          </a:p>
          <a:p>
            <a:pPr>
              <a:buFont typeface="Arial" panose="020B0604020202020204" pitchFamily="34" charset="0"/>
              <a:buChar char="•"/>
            </a:pPr>
            <a:r>
              <a:rPr lang="el-GR" sz="1100" b="1" dirty="0"/>
              <a:t>Εμπιστευτικότητα ροής κυκλοφορίας (</a:t>
            </a:r>
            <a:r>
              <a:rPr lang="el-GR" sz="1100" b="1" dirty="0" err="1"/>
              <a:t>Traffic-Flow</a:t>
            </a:r>
            <a:r>
              <a:rPr lang="el-GR" sz="1100" b="1" dirty="0"/>
              <a:t> </a:t>
            </a:r>
            <a:r>
              <a:rPr lang="el-GR" sz="1100" b="1" dirty="0" err="1"/>
              <a:t>Confidentiality</a:t>
            </a:r>
            <a:r>
              <a:rPr lang="el-GR" sz="1100" b="1" dirty="0"/>
              <a:t>):</a:t>
            </a:r>
            <a:br>
              <a:rPr lang="el-GR" sz="1100" dirty="0"/>
            </a:br>
            <a:r>
              <a:rPr lang="el-GR" sz="1100" dirty="0"/>
              <a:t>Προστατεύει δεδομένα με βάση την </a:t>
            </a:r>
            <a:r>
              <a:rPr lang="el-GR" sz="1100" b="1" dirty="0"/>
              <a:t>παρατήρηση του τρόπου ροής της πληροφορίας</a:t>
            </a:r>
            <a:r>
              <a:rPr lang="el-GR" sz="1100" dirty="0"/>
              <a:t>, αποτρέποντας την εξαγωγή συμπερασμάτων από τα μοτίβα επικοινωνίας.</a:t>
            </a:r>
          </a:p>
          <a:p>
            <a:pPr>
              <a:buFont typeface="Arial" panose="020B0604020202020204" pitchFamily="34" charset="0"/>
              <a:buChar char="•"/>
            </a:pPr>
            <a:endParaRPr lang="el-GR" sz="1100" dirty="0"/>
          </a:p>
        </p:txBody>
      </p:sp>
      <p:sp>
        <p:nvSpPr>
          <p:cNvPr id="13" name="object 13"/>
          <p:cNvSpPr txBox="1"/>
          <p:nvPr/>
        </p:nvSpPr>
        <p:spPr>
          <a:xfrm>
            <a:off x="233045" y="6224270"/>
            <a:ext cx="3785870" cy="116839"/>
          </a:xfrm>
          <a:prstGeom prst="rect">
            <a:avLst/>
          </a:prstGeom>
        </p:spPr>
        <p:txBody>
          <a:bodyPr vert="horz" wrap="square" lIns="0" tIns="12700" rIns="0" bIns="0" rtlCol="0">
            <a:spAutoFit/>
          </a:bodyPr>
          <a:lstStyle/>
          <a:p>
            <a:pPr marL="12700">
              <a:lnSpc>
                <a:spcPct val="100000"/>
              </a:lnSpc>
              <a:spcBef>
                <a:spcPts val="100"/>
              </a:spcBef>
            </a:pPr>
            <a:r>
              <a:rPr sz="600" i="1" spc="-5" dirty="0">
                <a:latin typeface="Times New Roman"/>
                <a:cs typeface="Times New Roman"/>
              </a:rPr>
              <a:t>Abdelkader</a:t>
            </a:r>
            <a:r>
              <a:rPr sz="600" i="1" spc="5" dirty="0">
                <a:latin typeface="Times New Roman"/>
                <a:cs typeface="Times New Roman"/>
              </a:rPr>
              <a:t> </a:t>
            </a:r>
            <a:r>
              <a:rPr sz="600" i="1" spc="-5" dirty="0">
                <a:latin typeface="Times New Roman"/>
                <a:cs typeface="Times New Roman"/>
              </a:rPr>
              <a:t>Magdy</a:t>
            </a:r>
            <a:r>
              <a:rPr sz="600" i="1" spc="5" dirty="0">
                <a:latin typeface="Times New Roman"/>
                <a:cs typeface="Times New Roman"/>
              </a:rPr>
              <a:t> </a:t>
            </a:r>
            <a:r>
              <a:rPr sz="600" i="1" spc="-5" dirty="0">
                <a:latin typeface="Times New Roman"/>
                <a:cs typeface="Times New Roman"/>
              </a:rPr>
              <a:t>Shaaban,</a:t>
            </a:r>
            <a:r>
              <a:rPr sz="600" i="1" spc="5" dirty="0">
                <a:latin typeface="Times New Roman"/>
                <a:cs typeface="Times New Roman"/>
              </a:rPr>
              <a:t> </a:t>
            </a:r>
            <a:r>
              <a:rPr sz="600" i="1" spc="-5" dirty="0">
                <a:latin typeface="Times New Roman"/>
                <a:cs typeface="Times New Roman"/>
              </a:rPr>
              <a:t>Oliver</a:t>
            </a:r>
            <a:r>
              <a:rPr sz="600" i="1" spc="5" dirty="0">
                <a:latin typeface="Times New Roman"/>
                <a:cs typeface="Times New Roman"/>
              </a:rPr>
              <a:t> </a:t>
            </a:r>
            <a:r>
              <a:rPr sz="600" i="1" spc="-5" dirty="0">
                <a:latin typeface="Times New Roman"/>
                <a:cs typeface="Times New Roman"/>
              </a:rPr>
              <a:t>JungSchmittner,</a:t>
            </a:r>
            <a:r>
              <a:rPr sz="600" i="1" spc="5" dirty="0">
                <a:latin typeface="Times New Roman"/>
                <a:cs typeface="Times New Roman"/>
              </a:rPr>
              <a:t> </a:t>
            </a:r>
            <a:r>
              <a:rPr sz="600" i="1" dirty="0">
                <a:latin typeface="Times New Roman"/>
                <a:cs typeface="Times New Roman"/>
              </a:rPr>
              <a:t>A</a:t>
            </a:r>
            <a:r>
              <a:rPr sz="600" i="1" spc="10" dirty="0">
                <a:latin typeface="Times New Roman"/>
                <a:cs typeface="Times New Roman"/>
              </a:rPr>
              <a:t> </a:t>
            </a:r>
            <a:r>
              <a:rPr sz="600" i="1" spc="-5" dirty="0">
                <a:latin typeface="Times New Roman"/>
                <a:cs typeface="Times New Roman"/>
              </a:rPr>
              <a:t>PROPOSED</a:t>
            </a:r>
            <a:r>
              <a:rPr sz="600" i="1" spc="15" dirty="0">
                <a:latin typeface="Times New Roman"/>
                <a:cs typeface="Times New Roman"/>
              </a:rPr>
              <a:t> </a:t>
            </a:r>
            <a:r>
              <a:rPr sz="600" i="1" spc="-5" dirty="0">
                <a:latin typeface="Times New Roman"/>
                <a:cs typeface="Times New Roman"/>
              </a:rPr>
              <a:t>X800-BASED</a:t>
            </a:r>
            <a:r>
              <a:rPr sz="600" i="1" spc="15" dirty="0">
                <a:latin typeface="Times New Roman"/>
                <a:cs typeface="Times New Roman"/>
              </a:rPr>
              <a:t> </a:t>
            </a:r>
            <a:r>
              <a:rPr sz="600" i="1" spc="-5" dirty="0">
                <a:latin typeface="Calibri"/>
                <a:cs typeface="Calibri"/>
              </a:rPr>
              <a:t>ΠΛΑΙΣΙΟ</a:t>
            </a:r>
            <a:r>
              <a:rPr sz="600" i="1" spc="20" dirty="0">
                <a:latin typeface="Calibri"/>
                <a:cs typeface="Calibri"/>
              </a:rPr>
              <a:t> </a:t>
            </a:r>
            <a:r>
              <a:rPr sz="600" i="1" spc="-5" dirty="0">
                <a:latin typeface="Calibri"/>
                <a:cs typeface="Calibri"/>
              </a:rPr>
              <a:t>ΓΙΑ</a:t>
            </a:r>
            <a:r>
              <a:rPr sz="600" i="1" spc="20" dirty="0">
                <a:latin typeface="Calibri"/>
                <a:cs typeface="Calibri"/>
              </a:rPr>
              <a:t> </a:t>
            </a:r>
            <a:r>
              <a:rPr sz="600" i="1" spc="-5" dirty="0">
                <a:latin typeface="Calibri"/>
                <a:cs typeface="Calibri"/>
              </a:rPr>
              <a:t>ΑΣΦΑΛΙΣΜΕΝΗ</a:t>
            </a:r>
            <a:r>
              <a:rPr sz="600" i="1" spc="20" dirty="0">
                <a:latin typeface="Calibri"/>
                <a:cs typeface="Calibri"/>
              </a:rPr>
              <a:t> </a:t>
            </a:r>
            <a:r>
              <a:rPr sz="600" i="1" spc="-5" dirty="0">
                <a:latin typeface="Calibri"/>
                <a:cs typeface="Calibri"/>
              </a:rPr>
              <a:t>ΑΣΦΑΛΕΙΑ</a:t>
            </a:r>
            <a:endParaRPr sz="600">
              <a:latin typeface="Calibri"/>
              <a:cs typeface="Calibri"/>
            </a:endParaRPr>
          </a:p>
        </p:txBody>
      </p:sp>
      <p:sp>
        <p:nvSpPr>
          <p:cNvPr id="14" name="object 14"/>
          <p:cNvSpPr txBox="1"/>
          <p:nvPr/>
        </p:nvSpPr>
        <p:spPr>
          <a:xfrm>
            <a:off x="11127105" y="6192520"/>
            <a:ext cx="132080"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1</a:t>
            </a:r>
            <a:r>
              <a:rPr sz="850" dirty="0">
                <a:latin typeface="Calibri"/>
                <a:cs typeface="Calibri"/>
              </a:rPr>
              <a:t>6</a:t>
            </a:r>
            <a:endParaRPr sz="850">
              <a:latin typeface="Calibri"/>
              <a:cs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7490" y="6533197"/>
            <a:ext cx="4291330" cy="221615"/>
          </a:xfrm>
          <a:prstGeom prst="rect">
            <a:avLst/>
          </a:prstGeom>
        </p:spPr>
        <p:txBody>
          <a:bodyPr vert="horz" wrap="square" lIns="0" tIns="19050" rIns="0" bIns="0" rtlCol="0">
            <a:spAutoFit/>
          </a:bodyPr>
          <a:lstStyle/>
          <a:p>
            <a:pPr marL="12700">
              <a:lnSpc>
                <a:spcPct val="100000"/>
              </a:lnSpc>
              <a:spcBef>
                <a:spcPts val="150"/>
              </a:spcBef>
            </a:pPr>
            <a:r>
              <a:rPr sz="600" i="1" spc="-5" dirty="0">
                <a:latin typeface="Calibri"/>
                <a:cs typeface="Calibri"/>
              </a:rPr>
              <a:t>ΜΗ</a:t>
            </a:r>
            <a:r>
              <a:rPr sz="600" i="1" spc="10" dirty="0">
                <a:latin typeface="Calibri"/>
                <a:cs typeface="Calibri"/>
              </a:rPr>
              <a:t> </a:t>
            </a:r>
            <a:r>
              <a:rPr sz="600" i="1" spc="-5" dirty="0">
                <a:latin typeface="Calibri"/>
                <a:cs typeface="Calibri"/>
              </a:rPr>
              <a:t>ΕΠΑΝΔΡΩΜΈΝΟ</a:t>
            </a:r>
            <a:r>
              <a:rPr sz="600" i="1" spc="10" dirty="0">
                <a:latin typeface="Calibri"/>
                <a:cs typeface="Calibri"/>
              </a:rPr>
              <a:t> </a:t>
            </a:r>
            <a:r>
              <a:rPr sz="600" i="1" spc="-5" dirty="0">
                <a:latin typeface="Calibri"/>
                <a:cs typeface="Calibri"/>
              </a:rPr>
              <a:t>ΣΎΣΤΗΜΑ</a:t>
            </a:r>
            <a:r>
              <a:rPr sz="600" i="1" spc="5" dirty="0">
                <a:latin typeface="Calibri"/>
                <a:cs typeface="Calibri"/>
              </a:rPr>
              <a:t> </a:t>
            </a:r>
            <a:r>
              <a:rPr sz="600" i="1" spc="-5" dirty="0">
                <a:latin typeface="Calibri"/>
                <a:cs typeface="Calibri"/>
              </a:rPr>
              <a:t>ΑΕΡΟΣΚΑΦΏΝ</a:t>
            </a:r>
            <a:r>
              <a:rPr sz="600" i="1" spc="-5" dirty="0">
                <a:latin typeface="Times New Roman"/>
                <a:cs typeface="Times New Roman"/>
              </a:rPr>
              <a:t>,  2022</a:t>
            </a:r>
            <a:endParaRPr sz="600">
              <a:latin typeface="Times New Roman"/>
              <a:cs typeface="Times New Roman"/>
            </a:endParaRPr>
          </a:p>
          <a:p>
            <a:pPr marL="12700">
              <a:lnSpc>
                <a:spcPct val="100000"/>
              </a:lnSpc>
              <a:spcBef>
                <a:spcPts val="55"/>
              </a:spcBef>
            </a:pPr>
            <a:r>
              <a:rPr sz="600" i="1" spc="-5" dirty="0">
                <a:latin typeface="Times New Roman"/>
                <a:cs typeface="Times New Roman"/>
              </a:rPr>
              <a:t>ITU.</a:t>
            </a:r>
            <a:r>
              <a:rPr sz="600" i="1" spc="5" dirty="0">
                <a:latin typeface="Times New Roman"/>
                <a:cs typeface="Times New Roman"/>
              </a:rPr>
              <a:t> </a:t>
            </a:r>
            <a:r>
              <a:rPr sz="600" i="1" spc="-5" dirty="0">
                <a:latin typeface="Times New Roman"/>
                <a:cs typeface="Times New Roman"/>
              </a:rPr>
              <a:t>(1991,</a:t>
            </a:r>
            <a:r>
              <a:rPr sz="600" i="1" spc="15" dirty="0">
                <a:latin typeface="Times New Roman"/>
                <a:cs typeface="Times New Roman"/>
              </a:rPr>
              <a:t> </a:t>
            </a:r>
            <a:r>
              <a:rPr sz="600" i="1" spc="-5" dirty="0">
                <a:latin typeface="Calibri"/>
                <a:cs typeface="Calibri"/>
              </a:rPr>
              <a:t>Μάρτιος</a:t>
            </a:r>
            <a:r>
              <a:rPr sz="600" i="1" spc="-5" dirty="0">
                <a:latin typeface="Times New Roman"/>
                <a:cs typeface="Times New Roman"/>
              </a:rPr>
              <a:t>).</a:t>
            </a:r>
            <a:r>
              <a:rPr sz="600" i="1" spc="10" dirty="0">
                <a:latin typeface="Times New Roman"/>
                <a:cs typeface="Times New Roman"/>
              </a:rPr>
              <a:t> </a:t>
            </a:r>
            <a:r>
              <a:rPr sz="600" i="1" spc="-5" dirty="0">
                <a:latin typeface="Calibri"/>
                <a:cs typeface="Calibri"/>
              </a:rPr>
              <a:t>Αρχιτεκτονική</a:t>
            </a:r>
            <a:r>
              <a:rPr sz="600" i="1" spc="25" dirty="0">
                <a:latin typeface="Calibri"/>
                <a:cs typeface="Calibri"/>
              </a:rPr>
              <a:t> </a:t>
            </a:r>
            <a:r>
              <a:rPr sz="600" i="1" spc="-5" dirty="0">
                <a:latin typeface="Calibri"/>
                <a:cs typeface="Calibri"/>
              </a:rPr>
              <a:t>ασφάλειας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dirty="0">
                <a:latin typeface="Calibri"/>
                <a:cs typeface="Calibri"/>
              </a:rPr>
              <a:t>τη</a:t>
            </a:r>
            <a:r>
              <a:rPr sz="600" i="1" spc="25" dirty="0">
                <a:latin typeface="Calibri"/>
                <a:cs typeface="Calibri"/>
              </a:rPr>
              <a:t> </a:t>
            </a:r>
            <a:r>
              <a:rPr sz="600" i="1" spc="-5" dirty="0">
                <a:latin typeface="Calibri"/>
                <a:cs typeface="Calibri"/>
              </a:rPr>
              <a:t>διασύνδεση</a:t>
            </a:r>
            <a:r>
              <a:rPr sz="600" i="1" spc="30" dirty="0">
                <a:latin typeface="Calibri"/>
                <a:cs typeface="Calibri"/>
              </a:rPr>
              <a:t> </a:t>
            </a:r>
            <a:r>
              <a:rPr sz="600" i="1" spc="-5" dirty="0">
                <a:latin typeface="Calibri"/>
                <a:cs typeface="Calibri"/>
              </a:rPr>
              <a:t>ανοικτών</a:t>
            </a:r>
            <a:r>
              <a:rPr sz="600" i="1" spc="20" dirty="0">
                <a:latin typeface="Calibri"/>
                <a:cs typeface="Calibri"/>
              </a:rPr>
              <a:t> </a:t>
            </a:r>
            <a:r>
              <a:rPr sz="600" i="1" spc="-5" dirty="0">
                <a:latin typeface="Calibri"/>
                <a:cs typeface="Calibri"/>
              </a:rPr>
              <a:t>συστημάτων</a:t>
            </a:r>
            <a:r>
              <a:rPr sz="600" i="1" spc="30" dirty="0">
                <a:latin typeface="Calibri"/>
                <a:cs typeface="Calibri"/>
              </a:rPr>
              <a:t> </a:t>
            </a:r>
            <a:r>
              <a:rPr sz="600" i="1" spc="-5" dirty="0">
                <a:latin typeface="Calibri"/>
                <a:cs typeface="Calibri"/>
              </a:rPr>
              <a:t>για</a:t>
            </a:r>
            <a:r>
              <a:rPr sz="600" i="1" spc="25" dirty="0">
                <a:latin typeface="Calibri"/>
                <a:cs typeface="Calibri"/>
              </a:rPr>
              <a:t> </a:t>
            </a:r>
            <a:r>
              <a:rPr sz="600" i="1" spc="-5" dirty="0">
                <a:latin typeface="Calibri"/>
                <a:cs typeface="Calibri"/>
              </a:rPr>
              <a:t>εφαρμογές</a:t>
            </a:r>
            <a:r>
              <a:rPr sz="600" i="1" spc="20" dirty="0">
                <a:latin typeface="Calibri"/>
                <a:cs typeface="Calibri"/>
              </a:rPr>
              <a:t> </a:t>
            </a:r>
            <a:r>
              <a:rPr sz="600" i="1" spc="-5" dirty="0">
                <a:latin typeface="Times New Roman"/>
                <a:cs typeface="Times New Roman"/>
              </a:rPr>
              <a:t>CCITT</a:t>
            </a:r>
            <a:r>
              <a:rPr sz="600" i="1" spc="15" dirty="0">
                <a:latin typeface="Times New Roman"/>
                <a:cs typeface="Times New Roman"/>
              </a:rPr>
              <a:t> </a:t>
            </a:r>
            <a:r>
              <a:rPr sz="600" i="1" spc="-5" dirty="0">
                <a:latin typeface="Calibri"/>
                <a:cs typeface="Calibri"/>
              </a:rPr>
              <a:t>Σύσταση</a:t>
            </a:r>
            <a:r>
              <a:rPr sz="600" i="1" spc="30" dirty="0">
                <a:latin typeface="Calibri"/>
                <a:cs typeface="Calibri"/>
              </a:rPr>
              <a:t> </a:t>
            </a:r>
            <a:r>
              <a:rPr sz="600" i="1" spc="-5" dirty="0">
                <a:latin typeface="Times New Roman"/>
                <a:cs typeface="Times New Roman"/>
              </a:rPr>
              <a:t>X.</a:t>
            </a:r>
            <a:r>
              <a:rPr sz="600" i="1" spc="-5" dirty="0">
                <a:latin typeface="Calibri"/>
                <a:cs typeface="Calibri"/>
              </a:rPr>
              <a:t>της</a:t>
            </a:r>
            <a:r>
              <a:rPr sz="600" i="1" spc="25" dirty="0">
                <a:latin typeface="Calibri"/>
                <a:cs typeface="Calibri"/>
              </a:rPr>
              <a:t> </a:t>
            </a:r>
            <a:r>
              <a:rPr sz="600" i="1" spc="-5" dirty="0">
                <a:latin typeface="Times New Roman"/>
                <a:cs typeface="Times New Roman"/>
              </a:rPr>
              <a:t>ITU-T).</a:t>
            </a:r>
            <a:endParaRPr sz="600">
              <a:latin typeface="Times New Roman"/>
              <a:cs typeface="Times New Roman"/>
            </a:endParaRPr>
          </a:p>
        </p:txBody>
      </p:sp>
      <p:grpSp>
        <p:nvGrpSpPr>
          <p:cNvPr id="3" name="object 3"/>
          <p:cNvGrpSpPr/>
          <p:nvPr/>
        </p:nvGrpSpPr>
        <p:grpSpPr>
          <a:xfrm>
            <a:off x="6351904" y="0"/>
            <a:ext cx="5840095" cy="6858000"/>
            <a:chOff x="6351904" y="0"/>
            <a:chExt cx="5840095" cy="6858000"/>
          </a:xfrm>
        </p:grpSpPr>
        <p:pic>
          <p:nvPicPr>
            <p:cNvPr id="4" name="object 4"/>
            <p:cNvPicPr/>
            <p:nvPr/>
          </p:nvPicPr>
          <p:blipFill>
            <a:blip r:embed="rId2" cstate="print"/>
            <a:stretch>
              <a:fillRect/>
            </a:stretch>
          </p:blipFill>
          <p:spPr>
            <a:xfrm>
              <a:off x="6351904" y="4759"/>
              <a:ext cx="5840095" cy="6853240"/>
            </a:xfrm>
            <a:prstGeom prst="rect">
              <a:avLst/>
            </a:prstGeom>
          </p:spPr>
        </p:pic>
        <p:sp>
          <p:nvSpPr>
            <p:cNvPr id="5" name="object 5"/>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6" name="object 6"/>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875030" y="1171892"/>
            <a:ext cx="3690620" cy="459740"/>
          </a:xfrm>
          <a:prstGeom prst="rect">
            <a:avLst/>
          </a:prstGeom>
        </p:spPr>
        <p:txBody>
          <a:bodyPr vert="horz" wrap="square" lIns="0" tIns="12700" rIns="0" bIns="0" rtlCol="0">
            <a:spAutoFit/>
          </a:bodyPr>
          <a:lstStyle/>
          <a:p>
            <a:pPr marL="12700">
              <a:lnSpc>
                <a:spcPct val="100000"/>
              </a:lnSpc>
              <a:spcBef>
                <a:spcPts val="100"/>
              </a:spcBef>
            </a:pPr>
            <a:r>
              <a:rPr sz="2850" spc="190" dirty="0">
                <a:solidFill>
                  <a:srgbClr val="000000"/>
                </a:solidFill>
              </a:rPr>
              <a:t>Υπηρεσίες</a:t>
            </a:r>
            <a:r>
              <a:rPr sz="2850" spc="170" dirty="0">
                <a:solidFill>
                  <a:srgbClr val="000000"/>
                </a:solidFill>
              </a:rPr>
              <a:t> </a:t>
            </a:r>
            <a:r>
              <a:rPr sz="2850" spc="195" dirty="0">
                <a:solidFill>
                  <a:srgbClr val="000000"/>
                </a:solidFill>
              </a:rPr>
              <a:t>ασφαλείας</a:t>
            </a:r>
            <a:endParaRPr sz="2850"/>
          </a:p>
        </p:txBody>
      </p:sp>
      <p:sp>
        <p:nvSpPr>
          <p:cNvPr id="10" name="object 10"/>
          <p:cNvSpPr txBox="1"/>
          <p:nvPr/>
        </p:nvSpPr>
        <p:spPr>
          <a:xfrm>
            <a:off x="876935" y="1757997"/>
            <a:ext cx="7133590" cy="3233420"/>
          </a:xfrm>
          <a:prstGeom prst="rect">
            <a:avLst/>
          </a:prstGeom>
        </p:spPr>
        <p:txBody>
          <a:bodyPr vert="horz" wrap="square" lIns="0" tIns="12700" rIns="0" bIns="0" rtlCol="0">
            <a:spAutoFit/>
          </a:bodyPr>
          <a:lstStyle/>
          <a:p>
            <a:pPr marL="195580" marR="568325" indent="-182880" algn="just">
              <a:lnSpc>
                <a:spcPct val="100000"/>
              </a:lnSpc>
              <a:spcBef>
                <a:spcPts val="100"/>
              </a:spcBef>
              <a:buSzPct val="126315"/>
              <a:buFont typeface="Calibri"/>
              <a:buChar char="◦"/>
              <a:tabLst>
                <a:tab pos="195580" algn="l"/>
              </a:tabLst>
            </a:pPr>
            <a:r>
              <a:rPr sz="950" b="1" spc="95" dirty="0">
                <a:latin typeface="Calibri"/>
                <a:cs typeface="Calibri"/>
              </a:rPr>
              <a:t>Μη </a:t>
            </a:r>
            <a:r>
              <a:rPr sz="950" b="1" spc="70" dirty="0">
                <a:latin typeface="Calibri"/>
                <a:cs typeface="Calibri"/>
              </a:rPr>
              <a:t>αποκήρυξη: </a:t>
            </a:r>
            <a:r>
              <a:rPr sz="950" spc="60" dirty="0">
                <a:latin typeface="Calibri"/>
                <a:cs typeface="Calibri"/>
              </a:rPr>
              <a:t>Στόχος</a:t>
            </a:r>
            <a:r>
              <a:rPr sz="950" spc="65" dirty="0">
                <a:latin typeface="Calibri"/>
                <a:cs typeface="Calibri"/>
              </a:rPr>
              <a:t> </a:t>
            </a:r>
            <a:r>
              <a:rPr sz="950" spc="60" dirty="0">
                <a:latin typeface="Calibri"/>
                <a:cs typeface="Calibri"/>
              </a:rPr>
              <a:t>της</a:t>
            </a:r>
            <a:r>
              <a:rPr sz="950" spc="65" dirty="0">
                <a:latin typeface="Calibri"/>
                <a:cs typeface="Calibri"/>
              </a:rPr>
              <a:t> </a:t>
            </a:r>
            <a:r>
              <a:rPr sz="950" spc="55" dirty="0">
                <a:latin typeface="Calibri"/>
                <a:cs typeface="Calibri"/>
              </a:rPr>
              <a:t>είναι</a:t>
            </a:r>
            <a:r>
              <a:rPr sz="950" spc="60" dirty="0">
                <a:latin typeface="Calibri"/>
                <a:cs typeface="Calibri"/>
              </a:rPr>
              <a:t> </a:t>
            </a:r>
            <a:r>
              <a:rPr sz="950" spc="70" dirty="0">
                <a:latin typeface="Calibri"/>
                <a:cs typeface="Calibri"/>
              </a:rPr>
              <a:t>να </a:t>
            </a:r>
            <a:r>
              <a:rPr sz="950" spc="60" dirty="0">
                <a:latin typeface="Calibri"/>
                <a:cs typeface="Calibri"/>
              </a:rPr>
              <a:t>εμποδίσει</a:t>
            </a:r>
            <a:r>
              <a:rPr sz="950" spc="65" dirty="0">
                <a:latin typeface="Calibri"/>
                <a:cs typeface="Calibri"/>
              </a:rPr>
              <a:t> </a:t>
            </a:r>
            <a:r>
              <a:rPr sz="950" spc="50" dirty="0">
                <a:latin typeface="Calibri"/>
                <a:cs typeface="Calibri"/>
              </a:rPr>
              <a:t>είτε</a:t>
            </a:r>
            <a:r>
              <a:rPr sz="950" spc="55" dirty="0">
                <a:latin typeface="Calibri"/>
                <a:cs typeface="Calibri"/>
              </a:rPr>
              <a:t> </a:t>
            </a:r>
            <a:r>
              <a:rPr sz="950" spc="60" dirty="0">
                <a:latin typeface="Calibri"/>
                <a:cs typeface="Calibri"/>
              </a:rPr>
              <a:t>τον</a:t>
            </a:r>
            <a:r>
              <a:rPr sz="950" spc="65" dirty="0">
                <a:latin typeface="Calibri"/>
                <a:cs typeface="Calibri"/>
              </a:rPr>
              <a:t> </a:t>
            </a:r>
            <a:r>
              <a:rPr sz="950" b="1" spc="70" dirty="0">
                <a:latin typeface="Calibri"/>
                <a:cs typeface="Calibri"/>
              </a:rPr>
              <a:t>αποστολέα </a:t>
            </a:r>
            <a:r>
              <a:rPr sz="950" spc="50" dirty="0">
                <a:latin typeface="Calibri"/>
                <a:cs typeface="Calibri"/>
              </a:rPr>
              <a:t>είτε</a:t>
            </a:r>
            <a:r>
              <a:rPr sz="950" spc="55" dirty="0">
                <a:latin typeface="Calibri"/>
                <a:cs typeface="Calibri"/>
              </a:rPr>
              <a:t> </a:t>
            </a:r>
            <a:r>
              <a:rPr sz="950" spc="60" dirty="0">
                <a:latin typeface="Calibri"/>
                <a:cs typeface="Calibri"/>
              </a:rPr>
              <a:t>τον</a:t>
            </a:r>
            <a:r>
              <a:rPr sz="950" spc="65" dirty="0">
                <a:latin typeface="Calibri"/>
                <a:cs typeface="Calibri"/>
              </a:rPr>
              <a:t> </a:t>
            </a:r>
            <a:r>
              <a:rPr sz="950" b="1" spc="70" dirty="0">
                <a:latin typeface="Calibri"/>
                <a:cs typeface="Calibri"/>
              </a:rPr>
              <a:t>παραλήπτη </a:t>
            </a:r>
            <a:r>
              <a:rPr sz="950" spc="70" dirty="0">
                <a:latin typeface="Calibri"/>
                <a:cs typeface="Calibri"/>
              </a:rPr>
              <a:t>να </a:t>
            </a:r>
            <a:r>
              <a:rPr sz="950" b="1" spc="65" dirty="0">
                <a:latin typeface="Calibri"/>
                <a:cs typeface="Calibri"/>
              </a:rPr>
              <a:t>αρνηθεί</a:t>
            </a:r>
            <a:r>
              <a:rPr sz="950" b="1" spc="70" dirty="0">
                <a:latin typeface="Calibri"/>
                <a:cs typeface="Calibri"/>
              </a:rPr>
              <a:t> </a:t>
            </a:r>
            <a:r>
              <a:rPr sz="950" b="1" spc="65" dirty="0">
                <a:latin typeface="Calibri"/>
                <a:cs typeface="Calibri"/>
              </a:rPr>
              <a:t>τη </a:t>
            </a:r>
            <a:r>
              <a:rPr sz="950" b="1" spc="70" dirty="0">
                <a:latin typeface="Calibri"/>
                <a:cs typeface="Calibri"/>
              </a:rPr>
              <a:t> μετάδοση </a:t>
            </a:r>
            <a:r>
              <a:rPr sz="950" b="1" spc="65" dirty="0">
                <a:latin typeface="Calibri"/>
                <a:cs typeface="Calibri"/>
              </a:rPr>
              <a:t>δεδομένων. </a:t>
            </a:r>
            <a:r>
              <a:rPr sz="950" spc="65" dirty="0">
                <a:latin typeface="Calibri"/>
                <a:cs typeface="Calibri"/>
              </a:rPr>
              <a:t>Επομένως, όταν </a:t>
            </a:r>
            <a:r>
              <a:rPr sz="950" spc="60" dirty="0">
                <a:latin typeface="Calibri"/>
                <a:cs typeface="Calibri"/>
              </a:rPr>
              <a:t>μεταδίδεται </a:t>
            </a:r>
            <a:r>
              <a:rPr sz="950" spc="65" dirty="0">
                <a:latin typeface="Calibri"/>
                <a:cs typeface="Calibri"/>
              </a:rPr>
              <a:t>ένα μήνυμα, </a:t>
            </a:r>
            <a:r>
              <a:rPr sz="950" spc="55" dirty="0">
                <a:latin typeface="Calibri"/>
                <a:cs typeface="Calibri"/>
              </a:rPr>
              <a:t>είναι </a:t>
            </a:r>
            <a:r>
              <a:rPr sz="950" spc="60" dirty="0">
                <a:latin typeface="Calibri"/>
                <a:cs typeface="Calibri"/>
              </a:rPr>
              <a:t>εφικτό για τον </a:t>
            </a:r>
            <a:r>
              <a:rPr sz="950" spc="70" dirty="0">
                <a:latin typeface="Calibri"/>
                <a:cs typeface="Calibri"/>
              </a:rPr>
              <a:t>να </a:t>
            </a:r>
            <a:r>
              <a:rPr sz="950" spc="60" dirty="0">
                <a:latin typeface="Calibri"/>
                <a:cs typeface="Calibri"/>
              </a:rPr>
              <a:t>αποδείξει </a:t>
            </a:r>
            <a:r>
              <a:rPr sz="950" spc="55" dirty="0">
                <a:latin typeface="Calibri"/>
                <a:cs typeface="Calibri"/>
              </a:rPr>
              <a:t>ότι </a:t>
            </a:r>
            <a:r>
              <a:rPr sz="950" spc="75" dirty="0">
                <a:latin typeface="Calibri"/>
                <a:cs typeface="Calibri"/>
              </a:rPr>
              <a:t>ο </a:t>
            </a:r>
            <a:r>
              <a:rPr sz="950" spc="80" dirty="0">
                <a:latin typeface="Calibri"/>
                <a:cs typeface="Calibri"/>
              </a:rPr>
              <a:t> </a:t>
            </a:r>
            <a:r>
              <a:rPr sz="950" spc="65" dirty="0">
                <a:latin typeface="Calibri"/>
                <a:cs typeface="Calibri"/>
              </a:rPr>
              <a:t>φερόμενος</a:t>
            </a:r>
            <a:r>
              <a:rPr sz="950" spc="25" dirty="0">
                <a:latin typeface="Calibri"/>
                <a:cs typeface="Calibri"/>
              </a:rPr>
              <a:t> </a:t>
            </a:r>
            <a:r>
              <a:rPr sz="950" spc="80" dirty="0">
                <a:latin typeface="Calibri"/>
                <a:cs typeface="Calibri"/>
              </a:rPr>
              <a:t>ως</a:t>
            </a:r>
            <a:r>
              <a:rPr sz="950" spc="25" dirty="0">
                <a:latin typeface="Calibri"/>
                <a:cs typeface="Calibri"/>
              </a:rPr>
              <a:t> </a:t>
            </a:r>
            <a:r>
              <a:rPr sz="950" spc="65" dirty="0">
                <a:latin typeface="Calibri"/>
                <a:cs typeface="Calibri"/>
              </a:rPr>
              <a:t>αποστολέας</a:t>
            </a:r>
            <a:r>
              <a:rPr sz="950" spc="30" dirty="0">
                <a:latin typeface="Calibri"/>
                <a:cs typeface="Calibri"/>
              </a:rPr>
              <a:t> </a:t>
            </a:r>
            <a:r>
              <a:rPr sz="950" b="1" spc="65" dirty="0">
                <a:latin typeface="Calibri"/>
                <a:cs typeface="Calibri"/>
              </a:rPr>
              <a:t>του</a:t>
            </a:r>
            <a:r>
              <a:rPr sz="950" b="1" spc="25" dirty="0">
                <a:latin typeface="Calibri"/>
                <a:cs typeface="Calibri"/>
              </a:rPr>
              <a:t> </a:t>
            </a:r>
            <a:r>
              <a:rPr sz="950" spc="65" dirty="0">
                <a:latin typeface="Calibri"/>
                <a:cs typeface="Calibri"/>
              </a:rPr>
              <a:t>μηνύματος</a:t>
            </a:r>
            <a:r>
              <a:rPr sz="950" spc="30" dirty="0">
                <a:latin typeface="Calibri"/>
                <a:cs typeface="Calibri"/>
              </a:rPr>
              <a:t> </a:t>
            </a:r>
            <a:r>
              <a:rPr sz="950" spc="60" dirty="0">
                <a:latin typeface="Calibri"/>
                <a:cs typeface="Calibri"/>
              </a:rPr>
              <a:t>το</a:t>
            </a:r>
            <a:r>
              <a:rPr sz="950" spc="25" dirty="0">
                <a:latin typeface="Calibri"/>
                <a:cs typeface="Calibri"/>
              </a:rPr>
              <a:t> </a:t>
            </a:r>
            <a:r>
              <a:rPr sz="950" spc="55" dirty="0">
                <a:latin typeface="Calibri"/>
                <a:cs typeface="Calibri"/>
              </a:rPr>
              <a:t>έστειλε.</a:t>
            </a:r>
            <a:endParaRPr sz="950" dirty="0">
              <a:latin typeface="Calibri"/>
              <a:cs typeface="Calibri"/>
            </a:endParaRPr>
          </a:p>
          <a:p>
            <a:pPr>
              <a:lnSpc>
                <a:spcPct val="100000"/>
              </a:lnSpc>
              <a:spcBef>
                <a:spcPts val="35"/>
              </a:spcBef>
              <a:buFont typeface="Calibri"/>
              <a:buChar char="◦"/>
            </a:pPr>
            <a:endParaRPr sz="650" dirty="0">
              <a:latin typeface="Calibri"/>
              <a:cs typeface="Calibri"/>
            </a:endParaRPr>
          </a:p>
          <a:p>
            <a:pPr marL="195580" indent="-182880">
              <a:lnSpc>
                <a:spcPct val="100000"/>
              </a:lnSpc>
              <a:spcBef>
                <a:spcPts val="5"/>
              </a:spcBef>
              <a:buSzPct val="126315"/>
              <a:buChar char="◦"/>
              <a:tabLst>
                <a:tab pos="194945" algn="l"/>
                <a:tab pos="195580" algn="l"/>
              </a:tabLst>
            </a:pPr>
            <a:r>
              <a:rPr sz="950" spc="50" dirty="0">
                <a:latin typeface="Calibri"/>
                <a:cs typeface="Calibri"/>
              </a:rPr>
              <a:t>Ορίζονται</a:t>
            </a:r>
            <a:r>
              <a:rPr sz="950" spc="-5" dirty="0">
                <a:latin typeface="Calibri"/>
                <a:cs typeface="Calibri"/>
              </a:rPr>
              <a:t> </a:t>
            </a:r>
            <a:r>
              <a:rPr sz="950" spc="75" dirty="0">
                <a:latin typeface="Calibri"/>
                <a:cs typeface="Calibri"/>
              </a:rPr>
              <a:t>δύο</a:t>
            </a:r>
            <a:r>
              <a:rPr sz="950" spc="15" dirty="0">
                <a:latin typeface="Calibri"/>
                <a:cs typeface="Calibri"/>
              </a:rPr>
              <a:t> </a:t>
            </a:r>
            <a:r>
              <a:rPr sz="950" spc="60" dirty="0">
                <a:latin typeface="Calibri"/>
                <a:cs typeface="Calibri"/>
              </a:rPr>
              <a:t>τύποι</a:t>
            </a:r>
            <a:r>
              <a:rPr sz="950" spc="20" dirty="0">
                <a:latin typeface="Calibri"/>
                <a:cs typeface="Calibri"/>
              </a:rPr>
              <a:t> </a:t>
            </a:r>
            <a:r>
              <a:rPr sz="950" spc="65" dirty="0">
                <a:latin typeface="Calibri"/>
                <a:cs typeface="Calibri"/>
              </a:rPr>
              <a:t>μη-αποποίησης:</a:t>
            </a:r>
            <a:endParaRPr sz="950" dirty="0">
              <a:latin typeface="Calibri"/>
              <a:cs typeface="Calibri"/>
            </a:endParaRPr>
          </a:p>
          <a:p>
            <a:pPr marL="378460" lvl="1" indent="-182880">
              <a:lnSpc>
                <a:spcPct val="100000"/>
              </a:lnSpc>
              <a:spcBef>
                <a:spcPts val="830"/>
              </a:spcBef>
              <a:buSzPct val="126315"/>
              <a:buFont typeface="Calibri"/>
              <a:buChar char="◦"/>
              <a:tabLst>
                <a:tab pos="377825" algn="l"/>
                <a:tab pos="378460" algn="l"/>
              </a:tabLst>
            </a:pPr>
            <a:r>
              <a:rPr sz="950" b="1" spc="95" dirty="0">
                <a:latin typeface="Calibri"/>
                <a:cs typeface="Calibri"/>
              </a:rPr>
              <a:t>Μη</a:t>
            </a:r>
            <a:r>
              <a:rPr sz="950" b="1" spc="35" dirty="0">
                <a:latin typeface="Calibri"/>
                <a:cs typeface="Calibri"/>
              </a:rPr>
              <a:t> </a:t>
            </a:r>
            <a:r>
              <a:rPr sz="950" b="1" spc="70" dirty="0">
                <a:latin typeface="Calibri"/>
                <a:cs typeface="Calibri"/>
              </a:rPr>
              <a:t>αποκήρυξη</a:t>
            </a:r>
            <a:r>
              <a:rPr sz="950" b="1" spc="30" dirty="0">
                <a:latin typeface="Calibri"/>
                <a:cs typeface="Calibri"/>
              </a:rPr>
              <a:t> </a:t>
            </a:r>
            <a:r>
              <a:rPr sz="950" b="1" spc="70" dirty="0">
                <a:latin typeface="Calibri"/>
                <a:cs typeface="Calibri"/>
              </a:rPr>
              <a:t>Προέλευση:</a:t>
            </a:r>
            <a:r>
              <a:rPr sz="950" b="1" spc="45" dirty="0">
                <a:latin typeface="Calibri"/>
                <a:cs typeface="Calibri"/>
              </a:rPr>
              <a:t> </a:t>
            </a:r>
            <a:r>
              <a:rPr sz="950" spc="60" dirty="0">
                <a:latin typeface="Calibri"/>
                <a:cs typeface="Calibri"/>
              </a:rPr>
              <a:t>Αποδείξεις</a:t>
            </a:r>
            <a:r>
              <a:rPr sz="950" spc="30" dirty="0">
                <a:latin typeface="Calibri"/>
                <a:cs typeface="Calibri"/>
              </a:rPr>
              <a:t> </a:t>
            </a:r>
            <a:r>
              <a:rPr sz="950" spc="55" dirty="0">
                <a:latin typeface="Calibri"/>
                <a:cs typeface="Calibri"/>
              </a:rPr>
              <a:t>ότι</a:t>
            </a:r>
            <a:r>
              <a:rPr sz="950" spc="30" dirty="0">
                <a:latin typeface="Calibri"/>
                <a:cs typeface="Calibri"/>
              </a:rPr>
              <a:t> </a:t>
            </a:r>
            <a:r>
              <a:rPr sz="950" spc="60" dirty="0">
                <a:latin typeface="Calibri"/>
                <a:cs typeface="Calibri"/>
              </a:rPr>
              <a:t>συγκεκριμένος</a:t>
            </a:r>
            <a:r>
              <a:rPr sz="950" spc="40" dirty="0">
                <a:latin typeface="Calibri"/>
                <a:cs typeface="Calibri"/>
              </a:rPr>
              <a:t> </a:t>
            </a:r>
            <a:r>
              <a:rPr sz="950" b="1" spc="70" dirty="0">
                <a:latin typeface="Calibri"/>
                <a:cs typeface="Calibri"/>
              </a:rPr>
              <a:t>αποστολέας</a:t>
            </a:r>
            <a:r>
              <a:rPr sz="950" b="1" spc="30" dirty="0">
                <a:latin typeface="Calibri"/>
                <a:cs typeface="Calibri"/>
              </a:rPr>
              <a:t> </a:t>
            </a:r>
            <a:r>
              <a:rPr sz="950" spc="55" dirty="0">
                <a:latin typeface="Calibri"/>
                <a:cs typeface="Calibri"/>
              </a:rPr>
              <a:t>έστειλε</a:t>
            </a:r>
            <a:r>
              <a:rPr sz="950" spc="35" dirty="0">
                <a:latin typeface="Calibri"/>
                <a:cs typeface="Calibri"/>
              </a:rPr>
              <a:t> </a:t>
            </a:r>
            <a:r>
              <a:rPr sz="950" spc="65" dirty="0">
                <a:latin typeface="Calibri"/>
                <a:cs typeface="Calibri"/>
              </a:rPr>
              <a:t>τα</a:t>
            </a:r>
            <a:r>
              <a:rPr sz="950" spc="35" dirty="0">
                <a:latin typeface="Calibri"/>
                <a:cs typeface="Calibri"/>
              </a:rPr>
              <a:t> </a:t>
            </a:r>
            <a:r>
              <a:rPr sz="950" spc="55" dirty="0">
                <a:latin typeface="Calibri"/>
                <a:cs typeface="Calibri"/>
              </a:rPr>
              <a:t>δεδομένα.</a:t>
            </a:r>
            <a:endParaRPr sz="950" dirty="0">
              <a:latin typeface="Calibri"/>
              <a:cs typeface="Calibri"/>
            </a:endParaRPr>
          </a:p>
          <a:p>
            <a:pPr marL="378460" lvl="1" indent="-182880">
              <a:lnSpc>
                <a:spcPct val="100000"/>
              </a:lnSpc>
              <a:spcBef>
                <a:spcPts val="835"/>
              </a:spcBef>
              <a:buSzPct val="126315"/>
              <a:buFont typeface="Calibri"/>
              <a:buChar char="◦"/>
              <a:tabLst>
                <a:tab pos="377825" algn="l"/>
                <a:tab pos="378460" algn="l"/>
              </a:tabLst>
            </a:pPr>
            <a:r>
              <a:rPr sz="950" b="1" spc="95" dirty="0">
                <a:latin typeface="Calibri"/>
                <a:cs typeface="Calibri"/>
              </a:rPr>
              <a:t>Μη</a:t>
            </a:r>
            <a:r>
              <a:rPr sz="950" b="1" spc="35" dirty="0">
                <a:latin typeface="Calibri"/>
                <a:cs typeface="Calibri"/>
              </a:rPr>
              <a:t> </a:t>
            </a:r>
            <a:r>
              <a:rPr sz="950" b="1" spc="70" dirty="0">
                <a:latin typeface="Calibri"/>
                <a:cs typeface="Calibri"/>
              </a:rPr>
              <a:t>αποποίηση</a:t>
            </a:r>
            <a:r>
              <a:rPr sz="950" b="1" spc="35" dirty="0">
                <a:latin typeface="Calibri"/>
                <a:cs typeface="Calibri"/>
              </a:rPr>
              <a:t> </a:t>
            </a:r>
            <a:r>
              <a:rPr sz="950" b="1" spc="65" dirty="0">
                <a:latin typeface="Calibri"/>
                <a:cs typeface="Calibri"/>
              </a:rPr>
              <a:t>Προορισμός:</a:t>
            </a:r>
            <a:r>
              <a:rPr sz="950" b="1" spc="45" dirty="0">
                <a:latin typeface="Calibri"/>
                <a:cs typeface="Calibri"/>
              </a:rPr>
              <a:t> </a:t>
            </a:r>
            <a:r>
              <a:rPr sz="950" spc="60" dirty="0">
                <a:latin typeface="Calibri"/>
                <a:cs typeface="Calibri"/>
              </a:rPr>
              <a:t>Αποδείξεις</a:t>
            </a:r>
            <a:r>
              <a:rPr sz="950" spc="30" dirty="0">
                <a:latin typeface="Calibri"/>
                <a:cs typeface="Calibri"/>
              </a:rPr>
              <a:t> </a:t>
            </a:r>
            <a:r>
              <a:rPr sz="950" spc="55" dirty="0">
                <a:latin typeface="Calibri"/>
                <a:cs typeface="Calibri"/>
              </a:rPr>
              <a:t>ότι</a:t>
            </a:r>
            <a:r>
              <a:rPr sz="950" spc="40" dirty="0">
                <a:latin typeface="Calibri"/>
                <a:cs typeface="Calibri"/>
              </a:rPr>
              <a:t> </a:t>
            </a:r>
            <a:r>
              <a:rPr sz="950" b="1" spc="70" dirty="0">
                <a:latin typeface="Calibri"/>
                <a:cs typeface="Calibri"/>
              </a:rPr>
              <a:t>παραλήπτης</a:t>
            </a:r>
            <a:r>
              <a:rPr sz="950" b="1" spc="40" dirty="0">
                <a:latin typeface="Calibri"/>
                <a:cs typeface="Calibri"/>
              </a:rPr>
              <a:t> </a:t>
            </a:r>
            <a:r>
              <a:rPr sz="950" spc="65" dirty="0">
                <a:latin typeface="Calibri"/>
                <a:cs typeface="Calibri"/>
              </a:rPr>
              <a:t>έλαβε</a:t>
            </a:r>
            <a:r>
              <a:rPr sz="950" spc="40" dirty="0">
                <a:latin typeface="Calibri"/>
                <a:cs typeface="Calibri"/>
              </a:rPr>
              <a:t> </a:t>
            </a:r>
            <a:r>
              <a:rPr sz="950" spc="65" dirty="0">
                <a:latin typeface="Calibri"/>
                <a:cs typeface="Calibri"/>
              </a:rPr>
              <a:t>τα</a:t>
            </a:r>
            <a:r>
              <a:rPr sz="950" spc="35" dirty="0">
                <a:latin typeface="Calibri"/>
                <a:cs typeface="Calibri"/>
              </a:rPr>
              <a:t> </a:t>
            </a:r>
            <a:r>
              <a:rPr sz="950" spc="55" dirty="0">
                <a:latin typeface="Calibri"/>
                <a:cs typeface="Calibri"/>
              </a:rPr>
              <a:t>δεδομένα.</a:t>
            </a:r>
            <a:endParaRPr sz="950" dirty="0">
              <a:latin typeface="Calibri"/>
              <a:cs typeface="Calibri"/>
            </a:endParaRPr>
          </a:p>
          <a:p>
            <a:pPr marL="195580" marR="568325" indent="-182880" algn="just">
              <a:lnSpc>
                <a:spcPct val="100000"/>
              </a:lnSpc>
              <a:spcBef>
                <a:spcPts val="830"/>
              </a:spcBef>
              <a:buSzPct val="126315"/>
              <a:buFont typeface="Calibri"/>
              <a:buChar char="◦"/>
              <a:tabLst>
                <a:tab pos="195580" algn="l"/>
              </a:tabLst>
            </a:pPr>
            <a:r>
              <a:rPr sz="950" b="1" spc="65" dirty="0">
                <a:latin typeface="Calibri"/>
                <a:cs typeface="Calibri"/>
              </a:rPr>
              <a:t>Ακεραιότητα δεδομένων: </a:t>
            </a:r>
            <a:r>
              <a:rPr sz="950" spc="85" dirty="0">
                <a:latin typeface="Calibri"/>
                <a:cs typeface="Calibri"/>
              </a:rPr>
              <a:t>Η </a:t>
            </a:r>
            <a:r>
              <a:rPr sz="950" spc="65" dirty="0">
                <a:latin typeface="Calibri"/>
                <a:cs typeface="Calibri"/>
              </a:rPr>
              <a:t>εγγύηση </a:t>
            </a:r>
            <a:r>
              <a:rPr sz="950" spc="55" dirty="0">
                <a:latin typeface="Calibri"/>
                <a:cs typeface="Calibri"/>
              </a:rPr>
              <a:t>ότι </a:t>
            </a:r>
            <a:r>
              <a:rPr sz="950" spc="65" dirty="0">
                <a:latin typeface="Calibri"/>
                <a:cs typeface="Calibri"/>
              </a:rPr>
              <a:t>τα δεδομένα </a:t>
            </a:r>
            <a:r>
              <a:rPr sz="950" spc="70" dirty="0">
                <a:latin typeface="Calibri"/>
                <a:cs typeface="Calibri"/>
              </a:rPr>
              <a:t>που </a:t>
            </a:r>
            <a:r>
              <a:rPr sz="950" spc="65" dirty="0">
                <a:latin typeface="Calibri"/>
                <a:cs typeface="Calibri"/>
              </a:rPr>
              <a:t>λαμβάνονται </a:t>
            </a:r>
            <a:r>
              <a:rPr sz="950" spc="55" dirty="0">
                <a:latin typeface="Calibri"/>
                <a:cs typeface="Calibri"/>
              </a:rPr>
              <a:t>είναι </a:t>
            </a:r>
            <a:r>
              <a:rPr sz="950" b="1" spc="70" dirty="0">
                <a:latin typeface="Calibri"/>
                <a:cs typeface="Calibri"/>
              </a:rPr>
              <a:t>πανομοιότυπα </a:t>
            </a:r>
            <a:r>
              <a:rPr sz="950" spc="70" dirty="0">
                <a:latin typeface="Calibri"/>
                <a:cs typeface="Calibri"/>
              </a:rPr>
              <a:t>με </a:t>
            </a:r>
            <a:r>
              <a:rPr sz="950" spc="65" dirty="0">
                <a:latin typeface="Calibri"/>
                <a:cs typeface="Calibri"/>
              </a:rPr>
              <a:t>τα </a:t>
            </a:r>
            <a:r>
              <a:rPr sz="950" spc="70" dirty="0">
                <a:latin typeface="Calibri"/>
                <a:cs typeface="Calibri"/>
              </a:rPr>
              <a:t>δεδομένα </a:t>
            </a:r>
            <a:r>
              <a:rPr sz="950" spc="75" dirty="0">
                <a:latin typeface="Calibri"/>
                <a:cs typeface="Calibri"/>
              </a:rPr>
              <a:t> </a:t>
            </a:r>
            <a:r>
              <a:rPr sz="950" spc="70" dirty="0">
                <a:latin typeface="Calibri"/>
                <a:cs typeface="Calibri"/>
              </a:rPr>
              <a:t>που</a:t>
            </a:r>
            <a:r>
              <a:rPr sz="950" spc="35" dirty="0">
                <a:latin typeface="Calibri"/>
                <a:cs typeface="Calibri"/>
              </a:rPr>
              <a:t> </a:t>
            </a:r>
            <a:r>
              <a:rPr sz="950" b="1" spc="60" dirty="0">
                <a:latin typeface="Calibri"/>
                <a:cs typeface="Calibri"/>
              </a:rPr>
              <a:t>έστειλε</a:t>
            </a:r>
            <a:r>
              <a:rPr sz="950" b="1" spc="35" dirty="0">
                <a:latin typeface="Calibri"/>
                <a:cs typeface="Calibri"/>
              </a:rPr>
              <a:t> </a:t>
            </a:r>
            <a:r>
              <a:rPr sz="950" spc="65" dirty="0">
                <a:latin typeface="Calibri"/>
                <a:cs typeface="Calibri"/>
              </a:rPr>
              <a:t>ένα</a:t>
            </a:r>
            <a:r>
              <a:rPr sz="950" spc="30" dirty="0">
                <a:latin typeface="Calibri"/>
                <a:cs typeface="Calibri"/>
              </a:rPr>
              <a:t> </a:t>
            </a:r>
            <a:r>
              <a:rPr sz="950" spc="65" dirty="0">
                <a:latin typeface="Calibri"/>
                <a:cs typeface="Calibri"/>
              </a:rPr>
              <a:t>εξουσιοδοτημένο</a:t>
            </a:r>
            <a:r>
              <a:rPr sz="950" spc="25" dirty="0">
                <a:latin typeface="Calibri"/>
                <a:cs typeface="Calibri"/>
              </a:rPr>
              <a:t> </a:t>
            </a:r>
            <a:r>
              <a:rPr sz="950" spc="65" dirty="0">
                <a:latin typeface="Calibri"/>
                <a:cs typeface="Calibri"/>
              </a:rPr>
              <a:t>μέρος</a:t>
            </a:r>
            <a:r>
              <a:rPr sz="950" spc="30" dirty="0">
                <a:latin typeface="Calibri"/>
                <a:cs typeface="Calibri"/>
              </a:rPr>
              <a:t> </a:t>
            </a:r>
            <a:r>
              <a:rPr sz="950" spc="60" dirty="0">
                <a:latin typeface="Calibri"/>
                <a:cs typeface="Calibri"/>
              </a:rPr>
              <a:t>χρήστη</a:t>
            </a:r>
            <a:r>
              <a:rPr sz="950" b="1" spc="60" dirty="0">
                <a:latin typeface="Calibri"/>
                <a:cs typeface="Calibri"/>
              </a:rPr>
              <a:t>.</a:t>
            </a:r>
            <a:r>
              <a:rPr sz="950" b="1" spc="35" dirty="0">
                <a:latin typeface="Calibri"/>
                <a:cs typeface="Calibri"/>
              </a:rPr>
              <a:t> </a:t>
            </a:r>
            <a:r>
              <a:rPr sz="950" spc="70" dirty="0">
                <a:latin typeface="Calibri"/>
                <a:cs typeface="Calibri"/>
              </a:rPr>
              <a:t>Το</a:t>
            </a:r>
            <a:r>
              <a:rPr sz="950" spc="35" dirty="0">
                <a:latin typeface="Calibri"/>
                <a:cs typeface="Calibri"/>
              </a:rPr>
              <a:t> </a:t>
            </a:r>
            <a:r>
              <a:rPr sz="950" spc="60" dirty="0">
                <a:latin typeface="Calibri"/>
                <a:cs typeface="Calibri"/>
              </a:rPr>
              <a:t>X.800</a:t>
            </a:r>
            <a:r>
              <a:rPr sz="950" spc="40" dirty="0">
                <a:latin typeface="Calibri"/>
                <a:cs typeface="Calibri"/>
              </a:rPr>
              <a:t> </a:t>
            </a:r>
            <a:r>
              <a:rPr sz="950" spc="50" dirty="0">
                <a:latin typeface="Calibri"/>
                <a:cs typeface="Calibri"/>
              </a:rPr>
              <a:t>ορίζει</a:t>
            </a:r>
            <a:r>
              <a:rPr sz="950" spc="35" dirty="0">
                <a:latin typeface="Calibri"/>
                <a:cs typeface="Calibri"/>
              </a:rPr>
              <a:t> </a:t>
            </a:r>
            <a:r>
              <a:rPr sz="950" spc="65" dirty="0">
                <a:latin typeface="Calibri"/>
                <a:cs typeface="Calibri"/>
              </a:rPr>
              <a:t>διάφορους</a:t>
            </a:r>
            <a:r>
              <a:rPr sz="950" spc="30" dirty="0">
                <a:latin typeface="Calibri"/>
                <a:cs typeface="Calibri"/>
              </a:rPr>
              <a:t> </a:t>
            </a:r>
            <a:r>
              <a:rPr sz="950" spc="65" dirty="0">
                <a:latin typeface="Calibri"/>
                <a:cs typeface="Calibri"/>
              </a:rPr>
              <a:t>τύπους</a:t>
            </a:r>
            <a:r>
              <a:rPr sz="950" spc="30" dirty="0">
                <a:latin typeface="Calibri"/>
                <a:cs typeface="Calibri"/>
              </a:rPr>
              <a:t> </a:t>
            </a:r>
            <a:r>
              <a:rPr sz="950" spc="65" dirty="0">
                <a:latin typeface="Calibri"/>
                <a:cs typeface="Calibri"/>
              </a:rPr>
              <a:t>αυτής</a:t>
            </a:r>
            <a:r>
              <a:rPr sz="950" spc="30" dirty="0">
                <a:latin typeface="Calibri"/>
                <a:cs typeface="Calibri"/>
              </a:rPr>
              <a:t> </a:t>
            </a:r>
            <a:r>
              <a:rPr sz="950" spc="60" dirty="0">
                <a:latin typeface="Calibri"/>
                <a:cs typeface="Calibri"/>
              </a:rPr>
              <a:t>της</a:t>
            </a:r>
            <a:r>
              <a:rPr sz="950" spc="35" dirty="0">
                <a:latin typeface="Calibri"/>
                <a:cs typeface="Calibri"/>
              </a:rPr>
              <a:t> </a:t>
            </a:r>
            <a:r>
              <a:rPr sz="950" spc="60" dirty="0">
                <a:latin typeface="Calibri"/>
                <a:cs typeface="Calibri"/>
              </a:rPr>
              <a:t>υπηρεσίας:</a:t>
            </a:r>
            <a:endParaRPr sz="950" dirty="0">
              <a:latin typeface="Calibri"/>
              <a:cs typeface="Calibri"/>
            </a:endParaRPr>
          </a:p>
          <a:p>
            <a:pPr>
              <a:lnSpc>
                <a:spcPct val="100000"/>
              </a:lnSpc>
              <a:spcBef>
                <a:spcPts val="40"/>
              </a:spcBef>
              <a:buFont typeface="Calibri"/>
              <a:buChar char="◦"/>
            </a:pPr>
            <a:endParaRPr sz="650" dirty="0">
              <a:latin typeface="Calibri"/>
              <a:cs typeface="Calibri"/>
            </a:endParaRPr>
          </a:p>
          <a:p>
            <a:pPr marL="377825" marR="568325" lvl="1" indent="-182880">
              <a:lnSpc>
                <a:spcPct val="100000"/>
              </a:lnSpc>
              <a:buSzPct val="126315"/>
              <a:buFont typeface="Calibri"/>
              <a:buChar char="◦"/>
              <a:tabLst>
                <a:tab pos="377825" algn="l"/>
                <a:tab pos="378460" algn="l"/>
              </a:tabLst>
            </a:pPr>
            <a:r>
              <a:rPr sz="950" b="1" spc="65" dirty="0">
                <a:latin typeface="Calibri"/>
                <a:cs typeface="Calibri"/>
              </a:rPr>
              <a:t>Ακεραιότητα</a:t>
            </a:r>
            <a:r>
              <a:rPr sz="950" b="1" spc="100" dirty="0">
                <a:latin typeface="Calibri"/>
                <a:cs typeface="Calibri"/>
              </a:rPr>
              <a:t> </a:t>
            </a:r>
            <a:r>
              <a:rPr sz="950" b="1" spc="70" dirty="0">
                <a:latin typeface="Calibri"/>
                <a:cs typeface="Calibri"/>
              </a:rPr>
              <a:t>σύνδεσης</a:t>
            </a:r>
            <a:r>
              <a:rPr sz="950" b="1" spc="110" dirty="0">
                <a:latin typeface="Calibri"/>
                <a:cs typeface="Calibri"/>
              </a:rPr>
              <a:t> </a:t>
            </a:r>
            <a:r>
              <a:rPr sz="950" b="1" spc="70" dirty="0">
                <a:latin typeface="Calibri"/>
                <a:cs typeface="Calibri"/>
              </a:rPr>
              <a:t>με</a:t>
            </a:r>
            <a:r>
              <a:rPr sz="950" b="1" spc="105" dirty="0">
                <a:latin typeface="Calibri"/>
                <a:cs typeface="Calibri"/>
              </a:rPr>
              <a:t> </a:t>
            </a:r>
            <a:r>
              <a:rPr sz="950" b="1" spc="65" dirty="0">
                <a:latin typeface="Calibri"/>
                <a:cs typeface="Calibri"/>
              </a:rPr>
              <a:t>ανάκτηση:</a:t>
            </a:r>
            <a:r>
              <a:rPr sz="950" b="1" spc="105" dirty="0">
                <a:latin typeface="Calibri"/>
                <a:cs typeface="Calibri"/>
              </a:rPr>
              <a:t> </a:t>
            </a:r>
            <a:r>
              <a:rPr sz="950" b="1" spc="65" dirty="0">
                <a:latin typeface="Calibri"/>
                <a:cs typeface="Calibri"/>
              </a:rPr>
              <a:t>Προστατεύει</a:t>
            </a:r>
            <a:r>
              <a:rPr sz="950" b="1" spc="110" dirty="0">
                <a:latin typeface="Calibri"/>
                <a:cs typeface="Calibri"/>
              </a:rPr>
              <a:t> </a:t>
            </a:r>
            <a:r>
              <a:rPr sz="950" b="1" spc="65" dirty="0">
                <a:latin typeface="Calibri"/>
                <a:cs typeface="Calibri"/>
              </a:rPr>
              <a:t>τα</a:t>
            </a:r>
            <a:r>
              <a:rPr sz="950" b="1" spc="105" dirty="0">
                <a:latin typeface="Calibri"/>
                <a:cs typeface="Calibri"/>
              </a:rPr>
              <a:t> </a:t>
            </a:r>
            <a:r>
              <a:rPr sz="950" b="1" spc="70" dirty="0">
                <a:latin typeface="Calibri"/>
                <a:cs typeface="Calibri"/>
              </a:rPr>
              <a:t>δεδομένα</a:t>
            </a:r>
            <a:r>
              <a:rPr sz="950" b="1" spc="100" dirty="0">
                <a:latin typeface="Calibri"/>
                <a:cs typeface="Calibri"/>
              </a:rPr>
              <a:t> </a:t>
            </a:r>
            <a:r>
              <a:rPr sz="950" b="1" spc="65" dirty="0">
                <a:latin typeface="Calibri"/>
                <a:cs typeface="Calibri"/>
              </a:rPr>
              <a:t>του</a:t>
            </a:r>
            <a:r>
              <a:rPr sz="950" b="1" spc="100" dirty="0">
                <a:latin typeface="Calibri"/>
                <a:cs typeface="Calibri"/>
              </a:rPr>
              <a:t> </a:t>
            </a:r>
            <a:r>
              <a:rPr sz="950" b="1" spc="70" dirty="0">
                <a:latin typeface="Calibri"/>
                <a:cs typeface="Calibri"/>
              </a:rPr>
              <a:t>χρήστη</a:t>
            </a:r>
            <a:r>
              <a:rPr sz="950" b="1" spc="110" dirty="0">
                <a:latin typeface="Calibri"/>
                <a:cs typeface="Calibri"/>
              </a:rPr>
              <a:t> </a:t>
            </a:r>
            <a:r>
              <a:rPr sz="950" spc="55" dirty="0">
                <a:latin typeface="Calibri"/>
                <a:cs typeface="Calibri"/>
              </a:rPr>
              <a:t>και</a:t>
            </a:r>
            <a:r>
              <a:rPr sz="950" spc="110" dirty="0">
                <a:latin typeface="Calibri"/>
                <a:cs typeface="Calibri"/>
              </a:rPr>
              <a:t> </a:t>
            </a:r>
            <a:r>
              <a:rPr sz="950" b="1" spc="70" dirty="0">
                <a:latin typeface="Calibri"/>
                <a:cs typeface="Calibri"/>
              </a:rPr>
              <a:t>προσπαθεί</a:t>
            </a:r>
            <a:r>
              <a:rPr sz="950" b="1" spc="105" dirty="0">
                <a:latin typeface="Calibri"/>
                <a:cs typeface="Calibri"/>
              </a:rPr>
              <a:t> </a:t>
            </a:r>
            <a:r>
              <a:rPr sz="950" spc="70" dirty="0">
                <a:latin typeface="Calibri"/>
                <a:cs typeface="Calibri"/>
              </a:rPr>
              <a:t>να</a:t>
            </a:r>
            <a:r>
              <a:rPr sz="950" spc="105" dirty="0">
                <a:latin typeface="Calibri"/>
                <a:cs typeface="Calibri"/>
              </a:rPr>
              <a:t> </a:t>
            </a:r>
            <a:r>
              <a:rPr sz="950" spc="60" dirty="0">
                <a:latin typeface="Calibri"/>
                <a:cs typeface="Calibri"/>
              </a:rPr>
              <a:t>ανακτήσει </a:t>
            </a:r>
            <a:r>
              <a:rPr sz="950" spc="-200" dirty="0">
                <a:latin typeface="Calibri"/>
                <a:cs typeface="Calibri"/>
              </a:rPr>
              <a:t> </a:t>
            </a:r>
            <a:r>
              <a:rPr sz="950" spc="60" dirty="0">
                <a:latin typeface="Calibri"/>
                <a:cs typeface="Calibri"/>
              </a:rPr>
              <a:t>τυχόν</a:t>
            </a:r>
            <a:r>
              <a:rPr sz="950" spc="20" dirty="0">
                <a:latin typeface="Calibri"/>
                <a:cs typeface="Calibri"/>
              </a:rPr>
              <a:t> </a:t>
            </a:r>
            <a:r>
              <a:rPr sz="950" spc="70" dirty="0">
                <a:latin typeface="Calibri"/>
                <a:cs typeface="Calibri"/>
              </a:rPr>
              <a:t>λανθασμένα</a:t>
            </a:r>
            <a:r>
              <a:rPr sz="950" spc="30" dirty="0">
                <a:latin typeface="Calibri"/>
                <a:cs typeface="Calibri"/>
              </a:rPr>
              <a:t> </a:t>
            </a:r>
            <a:r>
              <a:rPr sz="950" spc="65" dirty="0">
                <a:latin typeface="Calibri"/>
                <a:cs typeface="Calibri"/>
              </a:rPr>
              <a:t>δεδομένα.</a:t>
            </a:r>
            <a:endParaRPr sz="950" dirty="0">
              <a:latin typeface="Calibri"/>
              <a:cs typeface="Calibri"/>
            </a:endParaRPr>
          </a:p>
          <a:p>
            <a:pPr lvl="1">
              <a:lnSpc>
                <a:spcPct val="100000"/>
              </a:lnSpc>
              <a:spcBef>
                <a:spcPts val="55"/>
              </a:spcBef>
              <a:buFont typeface="Calibri"/>
              <a:buChar char="◦"/>
            </a:pPr>
            <a:endParaRPr sz="650" dirty="0">
              <a:latin typeface="Calibri"/>
              <a:cs typeface="Calibri"/>
            </a:endParaRPr>
          </a:p>
          <a:p>
            <a:pPr marL="378460" lvl="1" indent="-182880">
              <a:lnSpc>
                <a:spcPct val="100000"/>
              </a:lnSpc>
              <a:buSzPct val="126315"/>
              <a:buFont typeface="Calibri"/>
              <a:buChar char="◦"/>
              <a:tabLst>
                <a:tab pos="377825" algn="l"/>
                <a:tab pos="378460" algn="l"/>
              </a:tabLst>
            </a:pPr>
            <a:r>
              <a:rPr sz="950" b="1" spc="65" dirty="0">
                <a:latin typeface="Calibri"/>
                <a:cs typeface="Calibri"/>
              </a:rPr>
              <a:t>Ακεραιότητα</a:t>
            </a:r>
            <a:r>
              <a:rPr sz="950" b="1" spc="35" dirty="0">
                <a:latin typeface="Calibri"/>
                <a:cs typeface="Calibri"/>
              </a:rPr>
              <a:t> </a:t>
            </a:r>
            <a:r>
              <a:rPr sz="950" b="1" spc="70" dirty="0">
                <a:latin typeface="Calibri"/>
                <a:cs typeface="Calibri"/>
              </a:rPr>
              <a:t>σύνδεσης</a:t>
            </a:r>
            <a:r>
              <a:rPr sz="950" b="1" spc="40" dirty="0">
                <a:latin typeface="Calibri"/>
                <a:cs typeface="Calibri"/>
              </a:rPr>
              <a:t> </a:t>
            </a:r>
            <a:r>
              <a:rPr sz="950" b="1" spc="65" dirty="0">
                <a:latin typeface="Calibri"/>
                <a:cs typeface="Calibri"/>
              </a:rPr>
              <a:t>χωρίς</a:t>
            </a:r>
            <a:r>
              <a:rPr sz="950" b="1" spc="50" dirty="0">
                <a:latin typeface="Calibri"/>
                <a:cs typeface="Calibri"/>
              </a:rPr>
              <a:t> </a:t>
            </a:r>
            <a:r>
              <a:rPr sz="950" b="1" spc="65" dirty="0">
                <a:latin typeface="Calibri"/>
                <a:cs typeface="Calibri"/>
              </a:rPr>
              <a:t>ανάκτηση:</a:t>
            </a:r>
            <a:r>
              <a:rPr sz="950" b="1" spc="35" dirty="0">
                <a:latin typeface="Calibri"/>
                <a:cs typeface="Calibri"/>
              </a:rPr>
              <a:t> </a:t>
            </a:r>
            <a:r>
              <a:rPr sz="950" b="1" spc="60" dirty="0">
                <a:latin typeface="Calibri"/>
                <a:cs typeface="Calibri"/>
              </a:rPr>
              <a:t>Ανιχνεύει</a:t>
            </a:r>
            <a:r>
              <a:rPr sz="950" b="1" spc="40" dirty="0">
                <a:latin typeface="Calibri"/>
                <a:cs typeface="Calibri"/>
              </a:rPr>
              <a:t> </a:t>
            </a:r>
            <a:r>
              <a:rPr sz="950" spc="70" dirty="0">
                <a:latin typeface="Calibri"/>
                <a:cs typeface="Calibri"/>
              </a:rPr>
              <a:t>μόνο</a:t>
            </a:r>
            <a:r>
              <a:rPr sz="950" spc="40" dirty="0">
                <a:latin typeface="Calibri"/>
                <a:cs typeface="Calibri"/>
              </a:rPr>
              <a:t> </a:t>
            </a:r>
            <a:r>
              <a:rPr sz="950" b="1" spc="70" dirty="0">
                <a:latin typeface="Calibri"/>
                <a:cs typeface="Calibri"/>
              </a:rPr>
              <a:t>οποιαδήποτε</a:t>
            </a:r>
            <a:r>
              <a:rPr sz="950" b="1" spc="35" dirty="0">
                <a:latin typeface="Calibri"/>
                <a:cs typeface="Calibri"/>
              </a:rPr>
              <a:t> </a:t>
            </a:r>
            <a:r>
              <a:rPr sz="950" b="1" spc="70" dirty="0">
                <a:latin typeface="Calibri"/>
                <a:cs typeface="Calibri"/>
              </a:rPr>
              <a:t>παραβίαση</a:t>
            </a:r>
            <a:r>
              <a:rPr sz="950" b="1" spc="35" dirty="0">
                <a:latin typeface="Calibri"/>
                <a:cs typeface="Calibri"/>
              </a:rPr>
              <a:t> </a:t>
            </a:r>
            <a:r>
              <a:rPr sz="950" spc="60" dirty="0">
                <a:latin typeface="Calibri"/>
                <a:cs typeface="Calibri"/>
              </a:rPr>
              <a:t>της</a:t>
            </a:r>
            <a:r>
              <a:rPr sz="950" spc="45" dirty="0">
                <a:latin typeface="Calibri"/>
                <a:cs typeface="Calibri"/>
              </a:rPr>
              <a:t> </a:t>
            </a:r>
            <a:r>
              <a:rPr sz="950" b="1" spc="55" dirty="0">
                <a:latin typeface="Calibri"/>
                <a:cs typeface="Calibri"/>
              </a:rPr>
              <a:t>ακεραιότητας</a:t>
            </a:r>
            <a:r>
              <a:rPr sz="950" b="1" spc="35" dirty="0">
                <a:latin typeface="Calibri"/>
                <a:cs typeface="Calibri"/>
              </a:rPr>
              <a:t> </a:t>
            </a:r>
            <a:r>
              <a:rPr sz="950" b="1" spc="70" dirty="0">
                <a:latin typeface="Calibri"/>
                <a:cs typeface="Calibri"/>
              </a:rPr>
              <a:t>των</a:t>
            </a:r>
            <a:r>
              <a:rPr sz="950" b="1" spc="35" dirty="0">
                <a:latin typeface="Calibri"/>
                <a:cs typeface="Calibri"/>
              </a:rPr>
              <a:t> </a:t>
            </a:r>
            <a:r>
              <a:rPr sz="950" b="1" spc="70" dirty="0">
                <a:latin typeface="Calibri"/>
                <a:cs typeface="Calibri"/>
              </a:rPr>
              <a:t>δεδομένων</a:t>
            </a:r>
            <a:endParaRPr sz="950" dirty="0">
              <a:latin typeface="Calibri"/>
              <a:cs typeface="Calibri"/>
            </a:endParaRPr>
          </a:p>
          <a:p>
            <a:pPr marL="377825">
              <a:lnSpc>
                <a:spcPct val="100000"/>
              </a:lnSpc>
              <a:spcBef>
                <a:spcPts val="310"/>
              </a:spcBef>
            </a:pPr>
            <a:r>
              <a:rPr sz="950" spc="70" dirty="0">
                <a:latin typeface="Calibri"/>
                <a:cs typeface="Calibri"/>
              </a:rPr>
              <a:t>αλλά</a:t>
            </a:r>
            <a:r>
              <a:rPr sz="950" spc="20" dirty="0">
                <a:latin typeface="Calibri"/>
                <a:cs typeface="Calibri"/>
              </a:rPr>
              <a:t> </a:t>
            </a:r>
            <a:r>
              <a:rPr sz="950" b="1" spc="65" dirty="0">
                <a:latin typeface="Calibri"/>
                <a:cs typeface="Calibri"/>
              </a:rPr>
              <a:t>δεν</a:t>
            </a:r>
            <a:r>
              <a:rPr sz="950" b="1" spc="25" dirty="0">
                <a:latin typeface="Calibri"/>
                <a:cs typeface="Calibri"/>
              </a:rPr>
              <a:t> </a:t>
            </a:r>
            <a:r>
              <a:rPr sz="950" b="1" spc="55" dirty="0">
                <a:latin typeface="Calibri"/>
                <a:cs typeface="Calibri"/>
              </a:rPr>
              <a:t>επιχειρεί</a:t>
            </a:r>
            <a:r>
              <a:rPr sz="950" b="1" spc="30" dirty="0">
                <a:latin typeface="Calibri"/>
                <a:cs typeface="Calibri"/>
              </a:rPr>
              <a:t> </a:t>
            </a:r>
            <a:r>
              <a:rPr sz="950" b="1" spc="70" dirty="0">
                <a:latin typeface="Calibri"/>
                <a:cs typeface="Calibri"/>
              </a:rPr>
              <a:t>να</a:t>
            </a:r>
            <a:r>
              <a:rPr sz="950" b="1" spc="25" dirty="0">
                <a:latin typeface="Calibri"/>
                <a:cs typeface="Calibri"/>
              </a:rPr>
              <a:t> </a:t>
            </a:r>
            <a:r>
              <a:rPr sz="950" spc="65" dirty="0">
                <a:latin typeface="Calibri"/>
                <a:cs typeface="Calibri"/>
              </a:rPr>
              <a:t>ανακτήσει</a:t>
            </a:r>
            <a:r>
              <a:rPr sz="950" spc="25" dirty="0">
                <a:latin typeface="Calibri"/>
                <a:cs typeface="Calibri"/>
              </a:rPr>
              <a:t> </a:t>
            </a:r>
            <a:r>
              <a:rPr sz="950" spc="60" dirty="0">
                <a:latin typeface="Calibri"/>
                <a:cs typeface="Calibri"/>
              </a:rPr>
              <a:t>δράση.</a:t>
            </a:r>
            <a:endParaRPr sz="950" dirty="0">
              <a:latin typeface="Calibri"/>
              <a:cs typeface="Calibri"/>
            </a:endParaRPr>
          </a:p>
          <a:p>
            <a:pPr>
              <a:lnSpc>
                <a:spcPct val="100000"/>
              </a:lnSpc>
              <a:spcBef>
                <a:spcPts val="15"/>
              </a:spcBef>
            </a:pPr>
            <a:endParaRPr sz="700" dirty="0">
              <a:latin typeface="Calibri"/>
              <a:cs typeface="Calibri"/>
            </a:endParaRPr>
          </a:p>
          <a:p>
            <a:pPr marL="377825" marR="705485" lvl="1" indent="-182880">
              <a:lnSpc>
                <a:spcPct val="100000"/>
              </a:lnSpc>
              <a:buSzPct val="126315"/>
              <a:buFont typeface="Calibri"/>
              <a:buChar char="◦"/>
              <a:tabLst>
                <a:tab pos="377825" algn="l"/>
                <a:tab pos="378460" algn="l"/>
              </a:tabLst>
            </a:pPr>
            <a:r>
              <a:rPr sz="950" b="1" spc="65" dirty="0">
                <a:latin typeface="Calibri"/>
                <a:cs typeface="Calibri"/>
              </a:rPr>
              <a:t>Ακεραιότητα</a:t>
            </a:r>
            <a:r>
              <a:rPr sz="950" b="1" spc="35" dirty="0">
                <a:latin typeface="Calibri"/>
                <a:cs typeface="Calibri"/>
              </a:rPr>
              <a:t> </a:t>
            </a:r>
            <a:r>
              <a:rPr sz="950" b="1" spc="70" dirty="0">
                <a:latin typeface="Calibri"/>
                <a:cs typeface="Calibri"/>
              </a:rPr>
              <a:t>σύνδεσης</a:t>
            </a:r>
            <a:r>
              <a:rPr sz="950" b="1" spc="40" dirty="0">
                <a:latin typeface="Calibri"/>
                <a:cs typeface="Calibri"/>
              </a:rPr>
              <a:t> </a:t>
            </a:r>
            <a:r>
              <a:rPr sz="950" b="1" spc="60" dirty="0">
                <a:latin typeface="Calibri"/>
                <a:cs typeface="Calibri"/>
              </a:rPr>
              <a:t>επιλεκτικού</a:t>
            </a:r>
            <a:r>
              <a:rPr sz="950" b="1" spc="45" dirty="0">
                <a:latin typeface="Calibri"/>
                <a:cs typeface="Calibri"/>
              </a:rPr>
              <a:t> </a:t>
            </a:r>
            <a:r>
              <a:rPr sz="950" b="1" spc="60" dirty="0">
                <a:latin typeface="Calibri"/>
                <a:cs typeface="Calibri"/>
              </a:rPr>
              <a:t>πεδίου:</a:t>
            </a:r>
            <a:r>
              <a:rPr sz="950" b="1" spc="35" dirty="0">
                <a:latin typeface="Calibri"/>
                <a:cs typeface="Calibri"/>
              </a:rPr>
              <a:t> </a:t>
            </a:r>
            <a:r>
              <a:rPr sz="950" spc="65" dirty="0">
                <a:latin typeface="Calibri"/>
                <a:cs typeface="Calibri"/>
              </a:rPr>
              <a:t>Ολοκληρώνει</a:t>
            </a:r>
            <a:r>
              <a:rPr sz="950" spc="45" dirty="0">
                <a:latin typeface="Calibri"/>
                <a:cs typeface="Calibri"/>
              </a:rPr>
              <a:t> </a:t>
            </a:r>
            <a:r>
              <a:rPr sz="950" spc="60" dirty="0">
                <a:latin typeface="Calibri"/>
                <a:cs typeface="Calibri"/>
              </a:rPr>
              <a:t>την</a:t>
            </a:r>
            <a:r>
              <a:rPr sz="950" spc="35" dirty="0">
                <a:latin typeface="Calibri"/>
                <a:cs typeface="Calibri"/>
              </a:rPr>
              <a:t> </a:t>
            </a:r>
            <a:r>
              <a:rPr sz="950" spc="65" dirty="0">
                <a:latin typeface="Calibri"/>
                <a:cs typeface="Calibri"/>
              </a:rPr>
              <a:t>ακεραιότητα</a:t>
            </a:r>
            <a:r>
              <a:rPr sz="950" spc="45" dirty="0">
                <a:latin typeface="Calibri"/>
                <a:cs typeface="Calibri"/>
              </a:rPr>
              <a:t> </a:t>
            </a:r>
            <a:r>
              <a:rPr sz="950" b="1" spc="65" dirty="0">
                <a:latin typeface="Calibri"/>
                <a:cs typeface="Calibri"/>
              </a:rPr>
              <a:t>συγκεκριμένων</a:t>
            </a:r>
            <a:r>
              <a:rPr sz="950" b="1" spc="40" dirty="0">
                <a:latin typeface="Calibri"/>
                <a:cs typeface="Calibri"/>
              </a:rPr>
              <a:t> </a:t>
            </a:r>
            <a:r>
              <a:rPr sz="950" b="1" spc="70" dirty="0">
                <a:latin typeface="Calibri"/>
                <a:cs typeface="Calibri"/>
              </a:rPr>
              <a:t>πεδίων</a:t>
            </a:r>
            <a:r>
              <a:rPr sz="950" b="1" spc="50" dirty="0">
                <a:latin typeface="Calibri"/>
                <a:cs typeface="Calibri"/>
              </a:rPr>
              <a:t> </a:t>
            </a:r>
            <a:r>
              <a:rPr sz="950" spc="60" dirty="0">
                <a:latin typeface="Calibri"/>
                <a:cs typeface="Calibri"/>
              </a:rPr>
              <a:t>εντός </a:t>
            </a:r>
            <a:r>
              <a:rPr sz="950" spc="-200" dirty="0">
                <a:latin typeface="Calibri"/>
                <a:cs typeface="Calibri"/>
              </a:rPr>
              <a:t> </a:t>
            </a:r>
            <a:r>
              <a:rPr sz="950" spc="95" dirty="0">
                <a:latin typeface="Calibri"/>
                <a:cs typeface="Calibri"/>
              </a:rPr>
              <a:t>των</a:t>
            </a:r>
            <a:r>
              <a:rPr sz="950" spc="40" dirty="0">
                <a:latin typeface="Calibri"/>
                <a:cs typeface="Calibri"/>
              </a:rPr>
              <a:t> </a:t>
            </a:r>
            <a:r>
              <a:rPr sz="950" spc="95" dirty="0">
                <a:latin typeface="Calibri"/>
                <a:cs typeface="Calibri"/>
              </a:rPr>
              <a:t>δεδομένων</a:t>
            </a:r>
            <a:r>
              <a:rPr sz="950" spc="40" dirty="0">
                <a:latin typeface="Calibri"/>
                <a:cs typeface="Calibri"/>
              </a:rPr>
              <a:t> </a:t>
            </a:r>
            <a:r>
              <a:rPr sz="950" spc="90" dirty="0">
                <a:latin typeface="Calibri"/>
                <a:cs typeface="Calibri"/>
              </a:rPr>
              <a:t>χρήστη</a:t>
            </a:r>
            <a:r>
              <a:rPr sz="950" spc="35" dirty="0">
                <a:latin typeface="Calibri"/>
                <a:cs typeface="Calibri"/>
              </a:rPr>
              <a:t> </a:t>
            </a:r>
            <a:r>
              <a:rPr sz="950" spc="85" dirty="0">
                <a:latin typeface="Calibri"/>
                <a:cs typeface="Calibri"/>
              </a:rPr>
              <a:t>ενός</a:t>
            </a:r>
            <a:r>
              <a:rPr sz="950" spc="40" dirty="0">
                <a:latin typeface="Calibri"/>
                <a:cs typeface="Calibri"/>
              </a:rPr>
              <a:t> </a:t>
            </a:r>
            <a:r>
              <a:rPr sz="950" spc="90" dirty="0">
                <a:latin typeface="Calibri"/>
                <a:cs typeface="Calibri"/>
              </a:rPr>
              <a:t>μπλοκ</a:t>
            </a:r>
            <a:r>
              <a:rPr sz="950" spc="40" dirty="0">
                <a:latin typeface="Calibri"/>
                <a:cs typeface="Calibri"/>
              </a:rPr>
              <a:t> </a:t>
            </a:r>
            <a:r>
              <a:rPr sz="950" spc="95" dirty="0">
                <a:latin typeface="Calibri"/>
                <a:cs typeface="Calibri"/>
              </a:rPr>
              <a:t>δεδομένων</a:t>
            </a:r>
            <a:r>
              <a:rPr sz="950" spc="35" dirty="0">
                <a:latin typeface="Calibri"/>
                <a:cs typeface="Calibri"/>
              </a:rPr>
              <a:t> </a:t>
            </a:r>
            <a:r>
              <a:rPr sz="950" spc="100" dirty="0">
                <a:latin typeface="Calibri"/>
                <a:cs typeface="Calibri"/>
              </a:rPr>
              <a:t>που</a:t>
            </a:r>
            <a:r>
              <a:rPr sz="950" spc="40" dirty="0">
                <a:latin typeface="Calibri"/>
                <a:cs typeface="Calibri"/>
              </a:rPr>
              <a:t> </a:t>
            </a:r>
            <a:r>
              <a:rPr sz="950" spc="80" dirty="0">
                <a:latin typeface="Calibri"/>
                <a:cs typeface="Calibri"/>
              </a:rPr>
              <a:t>μεταδίδονται</a:t>
            </a:r>
            <a:r>
              <a:rPr sz="950" spc="40" dirty="0">
                <a:latin typeface="Calibri"/>
                <a:cs typeface="Calibri"/>
              </a:rPr>
              <a:t> </a:t>
            </a:r>
            <a:r>
              <a:rPr sz="950" spc="100" dirty="0">
                <a:latin typeface="Calibri"/>
                <a:cs typeface="Calibri"/>
              </a:rPr>
              <a:t>μέσω</a:t>
            </a:r>
            <a:r>
              <a:rPr sz="950" spc="40" dirty="0">
                <a:latin typeface="Calibri"/>
                <a:cs typeface="Calibri"/>
              </a:rPr>
              <a:t> </a:t>
            </a:r>
            <a:r>
              <a:rPr sz="950" spc="80" dirty="0">
                <a:latin typeface="Calibri"/>
                <a:cs typeface="Calibri"/>
              </a:rPr>
              <a:t>μιας</a:t>
            </a:r>
            <a:r>
              <a:rPr sz="950" spc="40" dirty="0">
                <a:latin typeface="Calibri"/>
                <a:cs typeface="Calibri"/>
              </a:rPr>
              <a:t> </a:t>
            </a:r>
            <a:r>
              <a:rPr sz="950" spc="85" dirty="0">
                <a:latin typeface="Calibri"/>
                <a:cs typeface="Calibri"/>
              </a:rPr>
              <a:t>σύνδεσης.</a:t>
            </a:r>
            <a:endParaRPr sz="950" dirty="0">
              <a:latin typeface="Calibri"/>
              <a:cs typeface="Calibri"/>
            </a:endParaRPr>
          </a:p>
          <a:p>
            <a:pPr lvl="1">
              <a:lnSpc>
                <a:spcPct val="100000"/>
              </a:lnSpc>
              <a:spcBef>
                <a:spcPts val="35"/>
              </a:spcBef>
              <a:buFont typeface="Calibri"/>
              <a:buChar char="◦"/>
            </a:pPr>
            <a:endParaRPr sz="650" dirty="0">
              <a:latin typeface="Calibri"/>
              <a:cs typeface="Calibri"/>
            </a:endParaRPr>
          </a:p>
          <a:p>
            <a:pPr marL="378460" lvl="1" indent="-182880">
              <a:lnSpc>
                <a:spcPts val="1140"/>
              </a:lnSpc>
              <a:spcBef>
                <a:spcPts val="5"/>
              </a:spcBef>
              <a:buSzPct val="126315"/>
              <a:buFont typeface="Calibri"/>
              <a:buChar char="◦"/>
              <a:tabLst>
                <a:tab pos="377825" algn="l"/>
                <a:tab pos="378460" algn="l"/>
              </a:tabLst>
            </a:pPr>
            <a:r>
              <a:rPr sz="950" b="1" spc="90" dirty="0">
                <a:latin typeface="Calibri"/>
                <a:cs typeface="Calibri"/>
              </a:rPr>
              <a:t>Ασυνδεσιμότητα</a:t>
            </a:r>
            <a:r>
              <a:rPr sz="950" b="1" spc="50" dirty="0">
                <a:latin typeface="Calibri"/>
                <a:cs typeface="Calibri"/>
              </a:rPr>
              <a:t> </a:t>
            </a:r>
            <a:r>
              <a:rPr sz="950" b="1" spc="90" dirty="0">
                <a:latin typeface="Calibri"/>
                <a:cs typeface="Calibri"/>
              </a:rPr>
              <a:t>χωρίς</a:t>
            </a:r>
            <a:r>
              <a:rPr sz="950" b="1" spc="60" dirty="0">
                <a:latin typeface="Calibri"/>
                <a:cs typeface="Calibri"/>
              </a:rPr>
              <a:t> </a:t>
            </a:r>
            <a:r>
              <a:rPr sz="950" b="1" spc="90" dirty="0">
                <a:latin typeface="Calibri"/>
                <a:cs typeface="Calibri"/>
              </a:rPr>
              <a:t>ολοκληρωμένο:</a:t>
            </a:r>
            <a:r>
              <a:rPr sz="950" b="1" spc="60" dirty="0">
                <a:latin typeface="Calibri"/>
                <a:cs typeface="Calibri"/>
              </a:rPr>
              <a:t> </a:t>
            </a:r>
            <a:r>
              <a:rPr sz="950" spc="90" dirty="0">
                <a:latin typeface="Calibri"/>
                <a:cs typeface="Calibri"/>
              </a:rPr>
              <a:t>Προστασία</a:t>
            </a:r>
            <a:r>
              <a:rPr sz="950" spc="55" dirty="0">
                <a:latin typeface="Calibri"/>
                <a:cs typeface="Calibri"/>
              </a:rPr>
              <a:t> </a:t>
            </a:r>
            <a:r>
              <a:rPr sz="950" spc="80" dirty="0">
                <a:latin typeface="Calibri"/>
                <a:cs typeface="Calibri"/>
              </a:rPr>
              <a:t>της</a:t>
            </a:r>
            <a:r>
              <a:rPr sz="950" spc="55" dirty="0">
                <a:latin typeface="Calibri"/>
                <a:cs typeface="Calibri"/>
              </a:rPr>
              <a:t> </a:t>
            </a:r>
            <a:r>
              <a:rPr sz="950" spc="85" dirty="0">
                <a:latin typeface="Calibri"/>
                <a:cs typeface="Calibri"/>
              </a:rPr>
              <a:t>ακεραιότητας</a:t>
            </a:r>
            <a:r>
              <a:rPr sz="950" spc="60" dirty="0">
                <a:latin typeface="Calibri"/>
                <a:cs typeface="Calibri"/>
              </a:rPr>
              <a:t> </a:t>
            </a:r>
            <a:r>
              <a:rPr sz="950" b="1" spc="95" dirty="0">
                <a:latin typeface="Calibri"/>
                <a:cs typeface="Calibri"/>
              </a:rPr>
              <a:t>μεμονωμένου</a:t>
            </a:r>
            <a:r>
              <a:rPr sz="950" b="1" spc="50" dirty="0">
                <a:latin typeface="Calibri"/>
                <a:cs typeface="Calibri"/>
              </a:rPr>
              <a:t> </a:t>
            </a:r>
            <a:r>
              <a:rPr sz="950" b="1" spc="90" dirty="0">
                <a:latin typeface="Calibri"/>
                <a:cs typeface="Calibri"/>
              </a:rPr>
              <a:t>ασυνδεσιμικού</a:t>
            </a:r>
            <a:endParaRPr sz="950" dirty="0">
              <a:latin typeface="Calibri"/>
              <a:cs typeface="Calibri"/>
            </a:endParaRPr>
          </a:p>
          <a:p>
            <a:pPr marL="377825">
              <a:lnSpc>
                <a:spcPts val="1140"/>
              </a:lnSpc>
            </a:pPr>
            <a:r>
              <a:rPr sz="950" spc="114" dirty="0">
                <a:latin typeface="Calibri"/>
                <a:cs typeface="Calibri"/>
              </a:rPr>
              <a:t>μπλοκ</a:t>
            </a:r>
            <a:r>
              <a:rPr sz="950" spc="45" dirty="0">
                <a:latin typeface="Calibri"/>
                <a:cs typeface="Calibri"/>
              </a:rPr>
              <a:t> </a:t>
            </a:r>
            <a:r>
              <a:rPr sz="950" spc="90" dirty="0">
                <a:latin typeface="Calibri"/>
                <a:cs typeface="Calibri"/>
              </a:rPr>
              <a:t>δεδομένων,</a:t>
            </a:r>
            <a:r>
              <a:rPr sz="950" spc="55" dirty="0">
                <a:latin typeface="Calibri"/>
                <a:cs typeface="Calibri"/>
              </a:rPr>
              <a:t> </a:t>
            </a:r>
            <a:r>
              <a:rPr sz="950" spc="125" dirty="0">
                <a:latin typeface="Calibri"/>
                <a:cs typeface="Calibri"/>
              </a:rPr>
              <a:t>η</a:t>
            </a:r>
            <a:r>
              <a:rPr sz="950" spc="55" dirty="0">
                <a:latin typeface="Calibri"/>
                <a:cs typeface="Calibri"/>
              </a:rPr>
              <a:t> </a:t>
            </a:r>
            <a:r>
              <a:rPr sz="950" spc="110" dirty="0">
                <a:latin typeface="Calibri"/>
                <a:cs typeface="Calibri"/>
              </a:rPr>
              <a:t>οποία</a:t>
            </a:r>
            <a:r>
              <a:rPr sz="950" spc="55" dirty="0">
                <a:latin typeface="Calibri"/>
                <a:cs typeface="Calibri"/>
              </a:rPr>
              <a:t> </a:t>
            </a:r>
            <a:r>
              <a:rPr sz="950" spc="110" dirty="0">
                <a:latin typeface="Calibri"/>
                <a:cs typeface="Calibri"/>
              </a:rPr>
              <a:t>μπορεί</a:t>
            </a:r>
            <a:r>
              <a:rPr sz="950" spc="50" dirty="0">
                <a:latin typeface="Calibri"/>
                <a:cs typeface="Calibri"/>
              </a:rPr>
              <a:t> </a:t>
            </a:r>
            <a:r>
              <a:rPr sz="950" spc="114" dirty="0">
                <a:latin typeface="Calibri"/>
                <a:cs typeface="Calibri"/>
              </a:rPr>
              <a:t>να</a:t>
            </a:r>
            <a:r>
              <a:rPr sz="950" spc="55" dirty="0">
                <a:latin typeface="Calibri"/>
                <a:cs typeface="Calibri"/>
              </a:rPr>
              <a:t> </a:t>
            </a:r>
            <a:r>
              <a:rPr sz="950" spc="100" dirty="0">
                <a:latin typeface="Calibri"/>
                <a:cs typeface="Calibri"/>
              </a:rPr>
              <a:t>επιτευχθεί</a:t>
            </a:r>
            <a:r>
              <a:rPr sz="950" spc="50" dirty="0">
                <a:latin typeface="Calibri"/>
                <a:cs typeface="Calibri"/>
              </a:rPr>
              <a:t> </a:t>
            </a:r>
            <a:r>
              <a:rPr sz="950" spc="114" dirty="0">
                <a:latin typeface="Calibri"/>
                <a:cs typeface="Calibri"/>
              </a:rPr>
              <a:t>με</a:t>
            </a:r>
            <a:r>
              <a:rPr sz="950" spc="60" dirty="0">
                <a:latin typeface="Calibri"/>
                <a:cs typeface="Calibri"/>
              </a:rPr>
              <a:t> </a:t>
            </a:r>
            <a:r>
              <a:rPr sz="950" b="1" spc="110" dirty="0">
                <a:latin typeface="Calibri"/>
                <a:cs typeface="Calibri"/>
              </a:rPr>
              <a:t>την</a:t>
            </a:r>
            <a:r>
              <a:rPr sz="950" b="1" spc="55" dirty="0">
                <a:latin typeface="Calibri"/>
                <a:cs typeface="Calibri"/>
              </a:rPr>
              <a:t> </a:t>
            </a:r>
            <a:r>
              <a:rPr sz="950" b="1" spc="110" dirty="0">
                <a:latin typeface="Calibri"/>
                <a:cs typeface="Calibri"/>
              </a:rPr>
              <a:t>ανίχνευση</a:t>
            </a:r>
            <a:r>
              <a:rPr sz="950" b="1" spc="55" dirty="0">
                <a:latin typeface="Calibri"/>
                <a:cs typeface="Calibri"/>
              </a:rPr>
              <a:t> </a:t>
            </a:r>
            <a:r>
              <a:rPr sz="950" spc="120" dirty="0">
                <a:latin typeface="Calibri"/>
                <a:cs typeface="Calibri"/>
              </a:rPr>
              <a:t>αλλαγών</a:t>
            </a:r>
            <a:r>
              <a:rPr sz="950" spc="65" dirty="0">
                <a:latin typeface="Calibri"/>
                <a:cs typeface="Calibri"/>
              </a:rPr>
              <a:t> </a:t>
            </a:r>
            <a:r>
              <a:rPr sz="950" spc="114" dirty="0">
                <a:latin typeface="Calibri"/>
                <a:cs typeface="Calibri"/>
              </a:rPr>
              <a:t>στα</a:t>
            </a:r>
            <a:r>
              <a:rPr sz="950" spc="55" dirty="0">
                <a:latin typeface="Calibri"/>
                <a:cs typeface="Calibri"/>
              </a:rPr>
              <a:t> </a:t>
            </a:r>
            <a:r>
              <a:rPr sz="950" spc="110" dirty="0">
                <a:latin typeface="Calibri"/>
                <a:cs typeface="Calibri"/>
              </a:rPr>
              <a:t>δεδομένα.</a:t>
            </a:r>
            <a:endParaRPr sz="950" dirty="0">
              <a:latin typeface="Calibri"/>
              <a:cs typeface="Calibri"/>
            </a:endParaRPr>
          </a:p>
        </p:txBody>
      </p:sp>
      <p:sp>
        <p:nvSpPr>
          <p:cNvPr id="12" name="object 12"/>
          <p:cNvSpPr txBox="1"/>
          <p:nvPr/>
        </p:nvSpPr>
        <p:spPr>
          <a:xfrm>
            <a:off x="1059814" y="5071427"/>
            <a:ext cx="5645786" cy="436017"/>
          </a:xfrm>
          <a:prstGeom prst="rect">
            <a:avLst/>
          </a:prstGeom>
        </p:spPr>
        <p:txBody>
          <a:bodyPr vert="horz" wrap="square" lIns="0" tIns="12700" rIns="0" bIns="0" rtlCol="0">
            <a:spAutoFit/>
          </a:bodyPr>
          <a:lstStyle/>
          <a:p>
            <a:pPr marL="195580" indent="-182880">
              <a:lnSpc>
                <a:spcPts val="1140"/>
              </a:lnSpc>
              <a:spcBef>
                <a:spcPts val="100"/>
              </a:spcBef>
              <a:buSzPct val="126315"/>
              <a:buFont typeface="Calibri"/>
              <a:buChar char="◦"/>
              <a:tabLst>
                <a:tab pos="194945" algn="l"/>
                <a:tab pos="195580" algn="l"/>
              </a:tabLst>
            </a:pPr>
            <a:r>
              <a:rPr lang="el-GR" sz="1000" b="1" dirty="0"/>
              <a:t>Επιλεκτική Ακεραιότητα Χωρίς Σύνδεση (</a:t>
            </a:r>
            <a:r>
              <a:rPr lang="el-GR" sz="1000" b="1" dirty="0" err="1"/>
              <a:t>Selective-Field</a:t>
            </a:r>
            <a:r>
              <a:rPr lang="el-GR" sz="1000" b="1" dirty="0"/>
              <a:t> </a:t>
            </a:r>
            <a:r>
              <a:rPr lang="el-GR" sz="1000" b="1" dirty="0" err="1"/>
              <a:t>Connectionless</a:t>
            </a:r>
            <a:r>
              <a:rPr lang="el-GR" sz="1000" b="1" dirty="0"/>
              <a:t> </a:t>
            </a:r>
            <a:r>
              <a:rPr lang="el-GR" sz="1000" b="1" dirty="0" err="1"/>
              <a:t>Integrity</a:t>
            </a:r>
            <a:r>
              <a:rPr lang="el-GR" sz="1000" b="1" dirty="0"/>
              <a:t>):</a:t>
            </a:r>
            <a:br>
              <a:rPr lang="el-GR" sz="1000" dirty="0"/>
            </a:br>
            <a:r>
              <a:rPr lang="el-GR" sz="1000" dirty="0"/>
              <a:t>Αποσκοπεί στην </a:t>
            </a:r>
            <a:r>
              <a:rPr lang="el-GR" sz="1000" b="1" dirty="0"/>
              <a:t>προστασία ενός μεμονωμένου μπλοκ δεδομένων χωρίς σύνδεση</a:t>
            </a:r>
            <a:r>
              <a:rPr lang="el-GR" sz="1000" dirty="0"/>
              <a:t>, μέσω της </a:t>
            </a:r>
            <a:r>
              <a:rPr lang="el-GR" sz="1000" b="1" dirty="0"/>
              <a:t>ανίχνευσης αλλοιώσεων</a:t>
            </a:r>
            <a:r>
              <a:rPr lang="el-GR" sz="1000" dirty="0"/>
              <a:t> σε </a:t>
            </a:r>
            <a:r>
              <a:rPr lang="el-GR" sz="1000" b="1" dirty="0"/>
              <a:t>συγκεκριμένα πεδία</a:t>
            </a:r>
            <a:r>
              <a:rPr lang="el-GR" sz="1000" dirty="0"/>
              <a:t> των δεδομένων.</a:t>
            </a:r>
            <a:endParaRPr sz="950" dirty="0">
              <a:latin typeface="Calibri"/>
              <a:cs typeface="Calibri"/>
            </a:endParaRPr>
          </a:p>
        </p:txBody>
      </p:sp>
      <p:sp>
        <p:nvSpPr>
          <p:cNvPr id="16" name="object 16"/>
          <p:cNvSpPr txBox="1"/>
          <p:nvPr/>
        </p:nvSpPr>
        <p:spPr>
          <a:xfrm>
            <a:off x="262890" y="5611495"/>
            <a:ext cx="7609840" cy="518795"/>
          </a:xfrm>
          <a:prstGeom prst="rect">
            <a:avLst/>
          </a:prstGeom>
        </p:spPr>
        <p:txBody>
          <a:bodyPr vert="horz" wrap="square" lIns="0" tIns="12700" rIns="0" bIns="0" rtlCol="0">
            <a:spAutoFit/>
          </a:bodyPr>
          <a:lstStyle/>
          <a:p>
            <a:pPr marL="809625" marR="958215" indent="-182880">
              <a:lnSpc>
                <a:spcPct val="100000"/>
              </a:lnSpc>
              <a:spcBef>
                <a:spcPts val="100"/>
              </a:spcBef>
              <a:buSzPct val="126315"/>
              <a:buFont typeface="Calibri"/>
              <a:buChar char="◦"/>
              <a:tabLst>
                <a:tab pos="808990" algn="l"/>
                <a:tab pos="809625" algn="l"/>
              </a:tabLst>
            </a:pPr>
            <a:r>
              <a:rPr sz="950" b="1" spc="65" dirty="0">
                <a:latin typeface="Calibri"/>
                <a:cs typeface="Calibri"/>
              </a:rPr>
              <a:t>Διαθεσιμότητα:</a:t>
            </a:r>
            <a:r>
              <a:rPr sz="950" b="1" spc="30" dirty="0">
                <a:latin typeface="Calibri"/>
                <a:cs typeface="Calibri"/>
              </a:rPr>
              <a:t> </a:t>
            </a:r>
            <a:r>
              <a:rPr sz="950" spc="70" dirty="0">
                <a:latin typeface="Calibri"/>
                <a:cs typeface="Calibri"/>
              </a:rPr>
              <a:t>Ένα</a:t>
            </a:r>
            <a:r>
              <a:rPr sz="950" spc="35" dirty="0">
                <a:latin typeface="Calibri"/>
                <a:cs typeface="Calibri"/>
              </a:rPr>
              <a:t> </a:t>
            </a:r>
            <a:r>
              <a:rPr sz="950" spc="70" dirty="0">
                <a:latin typeface="Calibri"/>
                <a:cs typeface="Calibri"/>
              </a:rPr>
              <a:t>σύστημα</a:t>
            </a:r>
            <a:r>
              <a:rPr sz="950" spc="30" dirty="0">
                <a:latin typeface="Calibri"/>
                <a:cs typeface="Calibri"/>
              </a:rPr>
              <a:t> </a:t>
            </a:r>
            <a:r>
              <a:rPr sz="950" spc="75" dirty="0">
                <a:latin typeface="Calibri"/>
                <a:cs typeface="Calibri"/>
              </a:rPr>
              <a:t>ή</a:t>
            </a:r>
            <a:r>
              <a:rPr sz="950" spc="30" dirty="0">
                <a:latin typeface="Calibri"/>
                <a:cs typeface="Calibri"/>
              </a:rPr>
              <a:t> </a:t>
            </a:r>
            <a:r>
              <a:rPr sz="950" spc="65" dirty="0">
                <a:latin typeface="Calibri"/>
                <a:cs typeface="Calibri"/>
              </a:rPr>
              <a:t>ένας</a:t>
            </a:r>
            <a:r>
              <a:rPr sz="950" spc="30" dirty="0">
                <a:latin typeface="Calibri"/>
                <a:cs typeface="Calibri"/>
              </a:rPr>
              <a:t> </a:t>
            </a:r>
            <a:r>
              <a:rPr sz="950" spc="70" dirty="0">
                <a:latin typeface="Calibri"/>
                <a:cs typeface="Calibri"/>
              </a:rPr>
              <a:t>πόρος</a:t>
            </a:r>
            <a:r>
              <a:rPr sz="950" spc="25" dirty="0">
                <a:latin typeface="Calibri"/>
                <a:cs typeface="Calibri"/>
              </a:rPr>
              <a:t> </a:t>
            </a:r>
            <a:r>
              <a:rPr sz="950" spc="55" dirty="0">
                <a:latin typeface="Calibri"/>
                <a:cs typeface="Calibri"/>
              </a:rPr>
              <a:t>είναι</a:t>
            </a:r>
            <a:r>
              <a:rPr sz="950" spc="35" dirty="0">
                <a:latin typeface="Calibri"/>
                <a:cs typeface="Calibri"/>
              </a:rPr>
              <a:t> </a:t>
            </a:r>
            <a:r>
              <a:rPr sz="950" b="1" spc="65" dirty="0">
                <a:latin typeface="Calibri"/>
                <a:cs typeface="Calibri"/>
              </a:rPr>
              <a:t>διαθέσιμος</a:t>
            </a:r>
            <a:r>
              <a:rPr sz="950" b="1" spc="35" dirty="0">
                <a:latin typeface="Calibri"/>
                <a:cs typeface="Calibri"/>
              </a:rPr>
              <a:t> </a:t>
            </a:r>
            <a:r>
              <a:rPr sz="950" spc="65" dirty="0">
                <a:latin typeface="Calibri"/>
                <a:cs typeface="Calibri"/>
              </a:rPr>
              <a:t>όταν</a:t>
            </a:r>
            <a:r>
              <a:rPr sz="950" spc="25" dirty="0">
                <a:latin typeface="Calibri"/>
                <a:cs typeface="Calibri"/>
              </a:rPr>
              <a:t> </a:t>
            </a:r>
            <a:r>
              <a:rPr sz="950" spc="60" dirty="0">
                <a:latin typeface="Calibri"/>
                <a:cs typeface="Calibri"/>
              </a:rPr>
              <a:t>μια</a:t>
            </a:r>
            <a:r>
              <a:rPr sz="950" spc="35" dirty="0">
                <a:latin typeface="Calibri"/>
                <a:cs typeface="Calibri"/>
              </a:rPr>
              <a:t> </a:t>
            </a:r>
            <a:r>
              <a:rPr sz="950" b="1" spc="65" dirty="0">
                <a:latin typeface="Calibri"/>
                <a:cs typeface="Calibri"/>
              </a:rPr>
              <a:t>εξουσιοδοτημένη</a:t>
            </a:r>
            <a:r>
              <a:rPr sz="950" b="1" spc="30" dirty="0">
                <a:latin typeface="Calibri"/>
                <a:cs typeface="Calibri"/>
              </a:rPr>
              <a:t> </a:t>
            </a:r>
            <a:r>
              <a:rPr sz="950" spc="60" dirty="0">
                <a:latin typeface="Calibri"/>
                <a:cs typeface="Calibri"/>
              </a:rPr>
              <a:t>οντότητα</a:t>
            </a:r>
            <a:r>
              <a:rPr sz="950" spc="25" dirty="0">
                <a:latin typeface="Calibri"/>
                <a:cs typeface="Calibri"/>
              </a:rPr>
              <a:t> </a:t>
            </a:r>
            <a:r>
              <a:rPr sz="950" spc="65" dirty="0">
                <a:latin typeface="Calibri"/>
                <a:cs typeface="Calibri"/>
              </a:rPr>
              <a:t>του </a:t>
            </a:r>
            <a:r>
              <a:rPr sz="950" spc="-200" dirty="0">
                <a:latin typeface="Calibri"/>
                <a:cs typeface="Calibri"/>
              </a:rPr>
              <a:t> </a:t>
            </a:r>
            <a:r>
              <a:rPr sz="950" spc="65" dirty="0">
                <a:latin typeface="Calibri"/>
                <a:cs typeface="Calibri"/>
              </a:rPr>
              <a:t>συστήματος</a:t>
            </a:r>
            <a:r>
              <a:rPr sz="950" spc="20" dirty="0">
                <a:latin typeface="Calibri"/>
                <a:cs typeface="Calibri"/>
              </a:rPr>
              <a:t> </a:t>
            </a:r>
            <a:r>
              <a:rPr sz="950" spc="60" dirty="0">
                <a:latin typeface="Calibri"/>
                <a:cs typeface="Calibri"/>
              </a:rPr>
              <a:t>το</a:t>
            </a:r>
            <a:r>
              <a:rPr sz="950" spc="30" dirty="0">
                <a:latin typeface="Calibri"/>
                <a:cs typeface="Calibri"/>
              </a:rPr>
              <a:t> </a:t>
            </a:r>
            <a:r>
              <a:rPr sz="950" spc="55" dirty="0">
                <a:latin typeface="Calibri"/>
                <a:cs typeface="Calibri"/>
              </a:rPr>
              <a:t>απαιτεί.</a:t>
            </a:r>
            <a:endParaRPr sz="950" dirty="0">
              <a:latin typeface="Calibri"/>
              <a:cs typeface="Calibri"/>
            </a:endParaRPr>
          </a:p>
          <a:p>
            <a:pPr>
              <a:lnSpc>
                <a:spcPct val="100000"/>
              </a:lnSpc>
              <a:spcBef>
                <a:spcPts val="30"/>
              </a:spcBef>
            </a:pPr>
            <a:endParaRPr sz="700" dirty="0">
              <a:latin typeface="Calibri"/>
              <a:cs typeface="Calibri"/>
            </a:endParaRPr>
          </a:p>
          <a:p>
            <a:pPr marL="12700">
              <a:lnSpc>
                <a:spcPct val="100000"/>
              </a:lnSpc>
            </a:pPr>
            <a:r>
              <a:rPr sz="600" i="1" spc="-5" dirty="0">
                <a:latin typeface="Times New Roman"/>
                <a:cs typeface="Times New Roman"/>
              </a:rPr>
              <a:t>Abdelkader</a:t>
            </a:r>
            <a:r>
              <a:rPr sz="600" i="1" spc="5" dirty="0">
                <a:latin typeface="Times New Roman"/>
                <a:cs typeface="Times New Roman"/>
              </a:rPr>
              <a:t> </a:t>
            </a:r>
            <a:r>
              <a:rPr sz="600" i="1" spc="-5" dirty="0">
                <a:latin typeface="Times New Roman"/>
                <a:cs typeface="Times New Roman"/>
              </a:rPr>
              <a:t>Magdy</a:t>
            </a:r>
            <a:r>
              <a:rPr sz="600" i="1" spc="10" dirty="0">
                <a:latin typeface="Times New Roman"/>
                <a:cs typeface="Times New Roman"/>
              </a:rPr>
              <a:t> </a:t>
            </a:r>
            <a:r>
              <a:rPr sz="600" i="1" spc="-5" dirty="0">
                <a:latin typeface="Times New Roman"/>
                <a:cs typeface="Times New Roman"/>
              </a:rPr>
              <a:t>Shaaban,</a:t>
            </a:r>
            <a:r>
              <a:rPr sz="600" i="1" spc="10" dirty="0">
                <a:latin typeface="Times New Roman"/>
                <a:cs typeface="Times New Roman"/>
              </a:rPr>
              <a:t> </a:t>
            </a:r>
            <a:r>
              <a:rPr sz="600" i="1" spc="-5" dirty="0">
                <a:latin typeface="Times New Roman"/>
                <a:cs typeface="Times New Roman"/>
              </a:rPr>
              <a:t>Oliver</a:t>
            </a:r>
            <a:r>
              <a:rPr sz="600" i="1" spc="10" dirty="0">
                <a:latin typeface="Times New Roman"/>
                <a:cs typeface="Times New Roman"/>
              </a:rPr>
              <a:t> </a:t>
            </a:r>
            <a:r>
              <a:rPr sz="600" i="1" spc="-5" dirty="0">
                <a:latin typeface="Times New Roman"/>
                <a:cs typeface="Times New Roman"/>
              </a:rPr>
              <a:t>JungSchmittner,</a:t>
            </a:r>
            <a:r>
              <a:rPr sz="600" i="1" spc="10" dirty="0">
                <a:latin typeface="Times New Roman"/>
                <a:cs typeface="Times New Roman"/>
              </a:rPr>
              <a:t> </a:t>
            </a:r>
            <a:r>
              <a:rPr sz="600" i="1" dirty="0">
                <a:latin typeface="Times New Roman"/>
                <a:cs typeface="Times New Roman"/>
              </a:rPr>
              <a:t>A</a:t>
            </a:r>
            <a:r>
              <a:rPr sz="600" i="1" spc="15" dirty="0">
                <a:latin typeface="Times New Roman"/>
                <a:cs typeface="Times New Roman"/>
              </a:rPr>
              <a:t> </a:t>
            </a:r>
            <a:r>
              <a:rPr sz="600" i="1" spc="-5" dirty="0">
                <a:latin typeface="Times New Roman"/>
                <a:cs typeface="Times New Roman"/>
              </a:rPr>
              <a:t>PROPOSED</a:t>
            </a:r>
            <a:r>
              <a:rPr sz="600" i="1" spc="15" dirty="0">
                <a:latin typeface="Times New Roman"/>
                <a:cs typeface="Times New Roman"/>
              </a:rPr>
              <a:t> </a:t>
            </a:r>
            <a:r>
              <a:rPr sz="600" i="1" spc="-5" dirty="0">
                <a:latin typeface="Times New Roman"/>
                <a:cs typeface="Times New Roman"/>
              </a:rPr>
              <a:t>X800-BASED</a:t>
            </a:r>
            <a:r>
              <a:rPr sz="600" i="1" spc="20" dirty="0">
                <a:latin typeface="Times New Roman"/>
                <a:cs typeface="Times New Roman"/>
              </a:rPr>
              <a:t> </a:t>
            </a:r>
            <a:r>
              <a:rPr sz="600" i="1" spc="-5" dirty="0">
                <a:latin typeface="Calibri"/>
                <a:cs typeface="Calibri"/>
              </a:rPr>
              <a:t>ΠΛΑΙΣΙΟ</a:t>
            </a:r>
            <a:r>
              <a:rPr sz="600" i="1" spc="20" dirty="0">
                <a:latin typeface="Calibri"/>
                <a:cs typeface="Calibri"/>
              </a:rPr>
              <a:t> </a:t>
            </a:r>
            <a:r>
              <a:rPr sz="600" i="1" spc="-5" dirty="0">
                <a:latin typeface="Calibri"/>
                <a:cs typeface="Calibri"/>
              </a:rPr>
              <a:t>ΑΣΦΑΛΕΙΑΣ</a:t>
            </a:r>
            <a:r>
              <a:rPr sz="600" i="1" spc="190"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0"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ΑΣΦΑΛΙΣΗΣ</a:t>
            </a:r>
            <a:r>
              <a:rPr sz="600" i="1" spc="25" dirty="0">
                <a:latin typeface="Calibri"/>
                <a:cs typeface="Calibri"/>
              </a:rPr>
              <a:t> </a:t>
            </a:r>
            <a:r>
              <a:rPr sz="600" i="1" spc="-5" dirty="0">
                <a:latin typeface="Calibri"/>
                <a:cs typeface="Calibri"/>
              </a:rPr>
              <a:t>ΑΣΦΑ</a:t>
            </a:r>
            <a:endParaRPr sz="600" dirty="0">
              <a:latin typeface="Calibri"/>
              <a:cs typeface="Calibri"/>
            </a:endParaRPr>
          </a:p>
        </p:txBody>
      </p:sp>
      <p:sp>
        <p:nvSpPr>
          <p:cNvPr id="17" name="object 17"/>
          <p:cNvSpPr txBox="1"/>
          <p:nvPr/>
        </p:nvSpPr>
        <p:spPr>
          <a:xfrm>
            <a:off x="11179809" y="5930900"/>
            <a:ext cx="132080"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1</a:t>
            </a:r>
            <a:r>
              <a:rPr sz="850" dirty="0">
                <a:latin typeface="Calibri"/>
                <a:cs typeface="Calibri"/>
              </a:rPr>
              <a:t>7</a:t>
            </a:r>
            <a:endParaRPr sz="850">
              <a:latin typeface="Calibri"/>
              <a:cs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22670" y="2619057"/>
            <a:ext cx="3962400" cy="459740"/>
          </a:xfrm>
          <a:prstGeom prst="rect">
            <a:avLst/>
          </a:prstGeom>
        </p:spPr>
        <p:txBody>
          <a:bodyPr vert="horz" wrap="square" lIns="0" tIns="12700" rIns="0" bIns="0" rtlCol="0">
            <a:spAutoFit/>
          </a:bodyPr>
          <a:lstStyle/>
          <a:p>
            <a:pPr marL="12700">
              <a:lnSpc>
                <a:spcPct val="100000"/>
              </a:lnSpc>
              <a:spcBef>
                <a:spcPts val="100"/>
              </a:spcBef>
            </a:pPr>
            <a:r>
              <a:rPr sz="2850" spc="200" dirty="0"/>
              <a:t>Μηχανισμοί</a:t>
            </a:r>
            <a:r>
              <a:rPr sz="2850" spc="160" dirty="0"/>
              <a:t> </a:t>
            </a:r>
            <a:r>
              <a:rPr sz="2850" spc="195" dirty="0"/>
              <a:t>ασφαλείας</a:t>
            </a:r>
            <a:endParaRPr sz="2850"/>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6019800"/>
            <a:ext cx="3246120" cy="602297"/>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575944" y="541337"/>
            <a:ext cx="6716395" cy="5134739"/>
          </a:xfrm>
          <a:prstGeom prst="rect">
            <a:avLst/>
          </a:prstGeom>
        </p:spPr>
        <p:txBody>
          <a:bodyPr vert="horz" wrap="square" lIns="0" tIns="12700" rIns="0" bIns="0" rtlCol="0">
            <a:spAutoFit/>
          </a:bodyPr>
          <a:lstStyle/>
          <a:p>
            <a:pPr marL="311785">
              <a:lnSpc>
                <a:spcPct val="100000"/>
              </a:lnSpc>
              <a:spcBef>
                <a:spcPts val="100"/>
              </a:spcBef>
            </a:pPr>
            <a:r>
              <a:rPr sz="2850" spc="200" dirty="0" err="1">
                <a:latin typeface="Calibri"/>
                <a:cs typeface="Calibri"/>
              </a:rPr>
              <a:t>Μηχ</a:t>
            </a:r>
            <a:r>
              <a:rPr sz="2850" spc="200" dirty="0">
                <a:latin typeface="Calibri"/>
                <a:cs typeface="Calibri"/>
              </a:rPr>
              <a:t>ανισμοί</a:t>
            </a:r>
            <a:r>
              <a:rPr sz="2850" spc="225" dirty="0">
                <a:latin typeface="Calibri"/>
                <a:cs typeface="Calibri"/>
              </a:rPr>
              <a:t> </a:t>
            </a:r>
            <a:r>
              <a:rPr sz="2850" spc="204" dirty="0">
                <a:latin typeface="Calibri"/>
                <a:cs typeface="Calibri"/>
              </a:rPr>
              <a:t>ασφαλείας</a:t>
            </a:r>
            <a:endParaRPr lang="en-US" sz="2850" spc="204" dirty="0">
              <a:latin typeface="Calibri"/>
              <a:cs typeface="Calibri"/>
            </a:endParaRPr>
          </a:p>
          <a:p>
            <a:pPr marL="311785">
              <a:lnSpc>
                <a:spcPct val="100000"/>
              </a:lnSpc>
              <a:spcBef>
                <a:spcPts val="100"/>
              </a:spcBef>
            </a:pPr>
            <a:endParaRPr sz="2850" dirty="0">
              <a:latin typeface="Calibri"/>
              <a:cs typeface="Calibri"/>
            </a:endParaRPr>
          </a:p>
          <a:p>
            <a:pPr>
              <a:buNone/>
            </a:pPr>
            <a:r>
              <a:rPr lang="el-GR" sz="1100" dirty="0"/>
              <a:t>Το πρότυπο </a:t>
            </a:r>
            <a:r>
              <a:rPr lang="el-GR" sz="1100" b="1" dirty="0"/>
              <a:t>X.800</a:t>
            </a:r>
            <a:r>
              <a:rPr lang="el-GR" sz="1100" dirty="0"/>
              <a:t> ορίζει πολλαπλούς </a:t>
            </a:r>
            <a:r>
              <a:rPr lang="el-GR" sz="1100" b="1" dirty="0"/>
              <a:t>μηχανισμούς ασφαλείας</a:t>
            </a:r>
            <a:r>
              <a:rPr lang="el-GR" sz="1100" dirty="0"/>
              <a:t> ως ένα σύνολο μέτρων που παρέχουν </a:t>
            </a:r>
            <a:r>
              <a:rPr lang="el-GR" sz="1100" b="1" dirty="0"/>
              <a:t>υπηρεσίες ασφαλείας στο μοντέλο OSI</a:t>
            </a:r>
            <a:r>
              <a:rPr lang="el-GR" sz="1100" dirty="0"/>
              <a:t>. Οι μηχανισμοί αυτοί περιγράφονται ως εξής:</a:t>
            </a:r>
          </a:p>
          <a:p>
            <a:pPr>
              <a:buFont typeface="Arial" panose="020B0604020202020204" pitchFamily="34" charset="0"/>
              <a:buChar char="•"/>
            </a:pPr>
            <a:r>
              <a:rPr lang="el-GR" sz="1100" b="1" dirty="0"/>
              <a:t>Κρυπτογράφηση (</a:t>
            </a:r>
            <a:r>
              <a:rPr lang="el-GR" sz="1100" b="1" dirty="0" err="1"/>
              <a:t>Encipherment</a:t>
            </a:r>
            <a:r>
              <a:rPr lang="el-GR" sz="1100" b="1" dirty="0"/>
              <a:t>):</a:t>
            </a:r>
            <a:br>
              <a:rPr lang="el-GR" sz="1100" dirty="0"/>
            </a:br>
            <a:r>
              <a:rPr lang="el-GR" sz="1100" dirty="0"/>
              <a:t>Μέθοδος προστασίας της </a:t>
            </a:r>
            <a:r>
              <a:rPr lang="el-GR" sz="1100" b="1" dirty="0"/>
              <a:t>εμπιστευτικότητας</a:t>
            </a:r>
            <a:r>
              <a:rPr lang="el-GR" sz="1100" dirty="0"/>
              <a:t> των δεδομένων μέσω </a:t>
            </a:r>
            <a:r>
              <a:rPr lang="el-GR" sz="1100" b="1" dirty="0"/>
              <a:t>μετατροπής τους σε μη αναγνώσιμη μορφή</a:t>
            </a:r>
            <a:r>
              <a:rPr lang="el-GR" sz="1100" dirty="0"/>
              <a:t> και στη συνέχεια </a:t>
            </a:r>
            <a:r>
              <a:rPr lang="el-GR" sz="1100" b="1" dirty="0"/>
              <a:t>αποκρυπτογράφησης</a:t>
            </a:r>
            <a:r>
              <a:rPr lang="el-GR" sz="1100" dirty="0"/>
              <a:t> από εξουσιοδοτημένο παραλήπτη.</a:t>
            </a:r>
          </a:p>
          <a:p>
            <a:pPr>
              <a:buFont typeface="Arial" panose="020B0604020202020204" pitchFamily="34" charset="0"/>
              <a:buChar char="•"/>
            </a:pPr>
            <a:r>
              <a:rPr lang="el-GR" sz="1100" b="1" dirty="0"/>
              <a:t>Ψηφιακή Υπογραφή (</a:t>
            </a:r>
            <a:r>
              <a:rPr lang="el-GR" sz="1100" b="1" dirty="0" err="1"/>
              <a:t>Digital</a:t>
            </a:r>
            <a:r>
              <a:rPr lang="el-GR" sz="1100" b="1" dirty="0"/>
              <a:t> </a:t>
            </a:r>
            <a:r>
              <a:rPr lang="el-GR" sz="1100" b="1" dirty="0" err="1"/>
              <a:t>Signature</a:t>
            </a:r>
            <a:r>
              <a:rPr lang="el-GR" sz="1100" b="1" dirty="0"/>
              <a:t>):</a:t>
            </a:r>
            <a:br>
              <a:rPr lang="el-GR" sz="1100" dirty="0"/>
            </a:br>
            <a:r>
              <a:rPr lang="el-GR" sz="1100" dirty="0"/>
              <a:t>Η </a:t>
            </a:r>
            <a:r>
              <a:rPr lang="el-GR" sz="1100" b="1" dirty="0"/>
              <a:t>τροποποίηση των δεδομένων μέσω κρυπτογραφίας</a:t>
            </a:r>
            <a:r>
              <a:rPr lang="el-GR" sz="1100" dirty="0"/>
              <a:t> ή η προσθήκη επιπλέον πληροφορίας σε ευαίσθητα δεδομένα συμβάλλει στην </a:t>
            </a:r>
            <a:r>
              <a:rPr lang="el-GR" sz="1100" b="1" dirty="0"/>
              <a:t>πρόληψη της παραποίησης</a:t>
            </a:r>
            <a:r>
              <a:rPr lang="el-GR" sz="1100" dirty="0"/>
              <a:t>, παρέχοντας </a:t>
            </a:r>
            <a:r>
              <a:rPr lang="el-GR" sz="1100" b="1" dirty="0"/>
              <a:t>απόδειξη ακεραιότητας</a:t>
            </a:r>
            <a:r>
              <a:rPr lang="el-GR" sz="1100" dirty="0"/>
              <a:t> στον παραλήπτη.</a:t>
            </a:r>
          </a:p>
          <a:p>
            <a:pPr>
              <a:buFont typeface="Arial" panose="020B0604020202020204" pitchFamily="34" charset="0"/>
              <a:buChar char="•"/>
            </a:pPr>
            <a:r>
              <a:rPr lang="el-GR" sz="1100" b="1" dirty="0"/>
              <a:t>Έλεγχος Πρόσβασης (Access </a:t>
            </a:r>
            <a:r>
              <a:rPr lang="el-GR" sz="1100" b="1" dirty="0" err="1"/>
              <a:t>Control</a:t>
            </a:r>
            <a:r>
              <a:rPr lang="el-GR" sz="1100" b="1" dirty="0"/>
              <a:t>):</a:t>
            </a:r>
            <a:br>
              <a:rPr lang="el-GR" sz="1100" dirty="0"/>
            </a:br>
            <a:r>
              <a:rPr lang="el-GR" sz="1100" dirty="0"/>
              <a:t>Παρέχει </a:t>
            </a:r>
            <a:r>
              <a:rPr lang="el-GR" sz="1100" b="1" dirty="0"/>
              <a:t>δικαιώματα πρόσβασης</a:t>
            </a:r>
            <a:r>
              <a:rPr lang="el-GR" sz="1100" dirty="0"/>
              <a:t> σε καθορισμένους πόρους, περιορίζοντας ποιος μπορεί να δει ή να τροποποιήσει δεδομένα.</a:t>
            </a:r>
          </a:p>
          <a:p>
            <a:pPr>
              <a:buFont typeface="Arial" panose="020B0604020202020204" pitchFamily="34" charset="0"/>
              <a:buChar char="•"/>
            </a:pPr>
            <a:r>
              <a:rPr lang="el-GR" sz="1100" b="1" dirty="0"/>
              <a:t>Ακεραιότητα Δεδομένων (</a:t>
            </a:r>
            <a:r>
              <a:rPr lang="el-GR" sz="1100" b="1" dirty="0" err="1"/>
              <a:t>Data</a:t>
            </a:r>
            <a:r>
              <a:rPr lang="el-GR" sz="1100" b="1" dirty="0"/>
              <a:t> </a:t>
            </a:r>
            <a:r>
              <a:rPr lang="el-GR" sz="1100" b="1" dirty="0" err="1"/>
              <a:t>Integrity</a:t>
            </a:r>
            <a:r>
              <a:rPr lang="el-GR" sz="1100" b="1" dirty="0"/>
              <a:t>):</a:t>
            </a:r>
            <a:br>
              <a:rPr lang="el-GR" sz="1100" dirty="0"/>
            </a:br>
            <a:r>
              <a:rPr lang="el-GR" sz="1100" dirty="0"/>
              <a:t>Εξασφαλίζει την </a:t>
            </a:r>
            <a:r>
              <a:rPr lang="el-GR" sz="1100" b="1" dirty="0"/>
              <a:t>ακεραιότητα μεμονωμένων μονάδων δεδομένων ή ροών δεδομένων</a:t>
            </a:r>
            <a:r>
              <a:rPr lang="el-GR" sz="1100" dirty="0"/>
              <a:t>, ώστε να εντοπίζονται τυχόν αλλοιώσεις.</a:t>
            </a:r>
          </a:p>
          <a:p>
            <a:pPr>
              <a:buFont typeface="Arial" panose="020B0604020202020204" pitchFamily="34" charset="0"/>
              <a:buChar char="•"/>
            </a:pPr>
            <a:r>
              <a:rPr lang="el-GR" sz="1100" b="1" dirty="0"/>
              <a:t>Ανταλλαγή </a:t>
            </a:r>
            <a:r>
              <a:rPr lang="el-GR" sz="1100" b="1" dirty="0" err="1"/>
              <a:t>Αυθεντικοποίησης</a:t>
            </a:r>
            <a:r>
              <a:rPr lang="el-GR" sz="1100" b="1" dirty="0"/>
              <a:t> (</a:t>
            </a:r>
            <a:r>
              <a:rPr lang="el-GR" sz="1100" b="1" dirty="0" err="1"/>
              <a:t>Authentication</a:t>
            </a:r>
            <a:r>
              <a:rPr lang="el-GR" sz="1100" b="1" dirty="0"/>
              <a:t> Exchange):</a:t>
            </a:r>
            <a:br>
              <a:rPr lang="el-GR" sz="1100" dirty="0"/>
            </a:br>
            <a:r>
              <a:rPr lang="el-GR" sz="1100" dirty="0"/>
              <a:t>Σκοπός της είναι η </a:t>
            </a:r>
            <a:r>
              <a:rPr lang="el-GR" sz="1100" b="1" dirty="0"/>
              <a:t>επιβεβαίωση της ταυτότητας ενός υποκειμένου</a:t>
            </a:r>
            <a:r>
              <a:rPr lang="el-GR" sz="1100" dirty="0"/>
              <a:t> μέσω ανταλλαγής πληροφοριών.</a:t>
            </a:r>
          </a:p>
          <a:p>
            <a:pPr>
              <a:buFont typeface="Arial" panose="020B0604020202020204" pitchFamily="34" charset="0"/>
              <a:buChar char="•"/>
            </a:pPr>
            <a:r>
              <a:rPr lang="el-GR" sz="1100" b="1" dirty="0"/>
              <a:t>Επένδυση Κυκλοφορίας (</a:t>
            </a:r>
            <a:r>
              <a:rPr lang="el-GR" sz="1100" b="1" dirty="0" err="1"/>
              <a:t>Traffic</a:t>
            </a:r>
            <a:r>
              <a:rPr lang="el-GR" sz="1100" b="1" dirty="0"/>
              <a:t> </a:t>
            </a:r>
            <a:r>
              <a:rPr lang="el-GR" sz="1100" b="1" dirty="0" err="1"/>
              <a:t>Padding</a:t>
            </a:r>
            <a:r>
              <a:rPr lang="el-GR" sz="1100" b="1" dirty="0"/>
              <a:t>):</a:t>
            </a:r>
            <a:br>
              <a:rPr lang="el-GR" sz="1100" dirty="0"/>
            </a:br>
            <a:r>
              <a:rPr lang="el-GR" sz="1100" dirty="0"/>
              <a:t>Η </a:t>
            </a:r>
            <a:r>
              <a:rPr lang="el-GR" sz="1100" b="1" dirty="0"/>
              <a:t>εισαγωγή τυχαίων </a:t>
            </a:r>
            <a:r>
              <a:rPr lang="el-GR" sz="1100" b="1" dirty="0" err="1"/>
              <a:t>bits</a:t>
            </a:r>
            <a:r>
              <a:rPr lang="el-GR" sz="1100" dirty="0"/>
              <a:t> μέσα στη ροή δεδομένων καθιστά </a:t>
            </a:r>
            <a:r>
              <a:rPr lang="el-GR" sz="1100" b="1" dirty="0"/>
              <a:t>αδύνατη την ανάλυση</a:t>
            </a:r>
            <a:r>
              <a:rPr lang="el-GR" sz="1100" dirty="0"/>
              <a:t> από μη εξουσιοδοτημένα τρίτα μέρη.</a:t>
            </a:r>
          </a:p>
          <a:p>
            <a:pPr>
              <a:buFont typeface="Arial" panose="020B0604020202020204" pitchFamily="34" charset="0"/>
              <a:buChar char="•"/>
            </a:pPr>
            <a:r>
              <a:rPr lang="el-GR" sz="1100" b="1" dirty="0"/>
              <a:t>Έλεγχος Δρομολόγησης (</a:t>
            </a:r>
            <a:r>
              <a:rPr lang="el-GR" sz="1100" b="1" dirty="0" err="1"/>
              <a:t>Routing</a:t>
            </a:r>
            <a:r>
              <a:rPr lang="el-GR" sz="1100" b="1" dirty="0"/>
              <a:t> </a:t>
            </a:r>
            <a:r>
              <a:rPr lang="el-GR" sz="1100" b="1" dirty="0" err="1"/>
              <a:t>Control</a:t>
            </a:r>
            <a:r>
              <a:rPr lang="el-GR" sz="1100" b="1" dirty="0"/>
              <a:t>):</a:t>
            </a:r>
            <a:br>
              <a:rPr lang="el-GR" sz="1100" dirty="0"/>
            </a:br>
            <a:r>
              <a:rPr lang="el-GR" sz="1100" dirty="0"/>
              <a:t>Σε περίπτωση υποψίας παραβίασης, επιλέγονται </a:t>
            </a:r>
            <a:r>
              <a:rPr lang="el-GR" sz="1100" b="1" dirty="0"/>
              <a:t>φυσικά ασφαλή μονοπάτια</a:t>
            </a:r>
            <a:r>
              <a:rPr lang="el-GR" sz="1100" dirty="0"/>
              <a:t> για τη μεταφορά συγκεκριμένων δεδομένων.</a:t>
            </a:r>
          </a:p>
          <a:p>
            <a:pPr>
              <a:buFont typeface="Arial" panose="020B0604020202020204" pitchFamily="34" charset="0"/>
              <a:buChar char="•"/>
            </a:pPr>
            <a:r>
              <a:rPr lang="el-GR" sz="1100" b="1" dirty="0"/>
              <a:t>Πιστοποίηση από Τρίτο Μέρος (</a:t>
            </a:r>
            <a:r>
              <a:rPr lang="el-GR" sz="1100" b="1" dirty="0" err="1"/>
              <a:t>Notarization</a:t>
            </a:r>
            <a:r>
              <a:rPr lang="el-GR" sz="1100" b="1" dirty="0"/>
              <a:t>):</a:t>
            </a:r>
            <a:br>
              <a:rPr lang="el-GR" sz="1100" dirty="0"/>
            </a:br>
            <a:r>
              <a:rPr lang="el-GR" sz="1100" dirty="0"/>
              <a:t>Η εξάρτηση από </a:t>
            </a:r>
            <a:r>
              <a:rPr lang="el-GR" sz="1100" b="1" dirty="0"/>
              <a:t>αξιόπιστο τρίτο μέρος</a:t>
            </a:r>
            <a:r>
              <a:rPr lang="el-GR" sz="1100" dirty="0"/>
              <a:t> διασφαλίζει ότι </a:t>
            </a:r>
            <a:r>
              <a:rPr lang="el-GR" sz="1100" b="1" dirty="0"/>
              <a:t>τηρούνται συγκεκριμένα χαρακτηριστικά ροής δεδομένων</a:t>
            </a:r>
            <a:r>
              <a:rPr lang="el-GR" sz="1100" dirty="0"/>
              <a:t> ή εκτελείται μια κρίσιμη διαδικασία με ασφάλεια.</a:t>
            </a:r>
          </a:p>
        </p:txBody>
      </p:sp>
      <p:sp>
        <p:nvSpPr>
          <p:cNvPr id="19" name="object 19"/>
          <p:cNvSpPr txBox="1"/>
          <p:nvPr/>
        </p:nvSpPr>
        <p:spPr>
          <a:xfrm>
            <a:off x="237490" y="6548170"/>
            <a:ext cx="4291330" cy="210820"/>
          </a:xfrm>
          <a:prstGeom prst="rect">
            <a:avLst/>
          </a:prstGeom>
        </p:spPr>
        <p:txBody>
          <a:bodyPr vert="horz" wrap="square" lIns="0" tIns="4445" rIns="0" bIns="0" rtlCol="0">
            <a:spAutoFit/>
          </a:bodyPr>
          <a:lstStyle/>
          <a:p>
            <a:pPr marL="12700">
              <a:lnSpc>
                <a:spcPct val="100000"/>
              </a:lnSpc>
              <a:spcBef>
                <a:spcPts val="35"/>
              </a:spcBef>
            </a:pPr>
            <a:r>
              <a:rPr sz="600" i="1" spc="-5" dirty="0">
                <a:latin typeface="Calibri"/>
                <a:cs typeface="Calibri"/>
              </a:rPr>
              <a:t>ΜΗ</a:t>
            </a:r>
            <a:r>
              <a:rPr sz="600" i="1" spc="10" dirty="0">
                <a:latin typeface="Calibri"/>
                <a:cs typeface="Calibri"/>
              </a:rPr>
              <a:t> </a:t>
            </a:r>
            <a:r>
              <a:rPr sz="600" i="1" spc="-5" dirty="0">
                <a:latin typeface="Calibri"/>
                <a:cs typeface="Calibri"/>
              </a:rPr>
              <a:t>ΕΠΑΝΔΡΩΜΈΝΟ</a:t>
            </a:r>
            <a:r>
              <a:rPr sz="600" i="1" spc="10" dirty="0">
                <a:latin typeface="Calibri"/>
                <a:cs typeface="Calibri"/>
              </a:rPr>
              <a:t> </a:t>
            </a:r>
            <a:r>
              <a:rPr sz="600" i="1" spc="-5" dirty="0">
                <a:latin typeface="Calibri"/>
                <a:cs typeface="Calibri"/>
              </a:rPr>
              <a:t>ΣΎΣΤΗΜΑ</a:t>
            </a:r>
            <a:r>
              <a:rPr sz="600" i="1" spc="10" dirty="0">
                <a:latin typeface="Calibri"/>
                <a:cs typeface="Calibri"/>
              </a:rPr>
              <a:t> </a:t>
            </a:r>
            <a:r>
              <a:rPr sz="600" i="1" spc="-5" dirty="0">
                <a:latin typeface="Calibri"/>
                <a:cs typeface="Calibri"/>
              </a:rPr>
              <a:t>ΑΕΡΟΣΚΑΦΏΝ</a:t>
            </a:r>
            <a:r>
              <a:rPr sz="600" i="1" spc="-5" dirty="0">
                <a:latin typeface="Times New Roman"/>
                <a:cs typeface="Times New Roman"/>
              </a:rPr>
              <a:t>,  2022</a:t>
            </a:r>
            <a:endParaRPr sz="600">
              <a:latin typeface="Times New Roman"/>
              <a:cs typeface="Times New Roman"/>
            </a:endParaRPr>
          </a:p>
          <a:p>
            <a:pPr marL="12700">
              <a:lnSpc>
                <a:spcPct val="100000"/>
              </a:lnSpc>
              <a:spcBef>
                <a:spcPts val="50"/>
              </a:spcBef>
            </a:pPr>
            <a:r>
              <a:rPr sz="600" i="1" spc="-5" dirty="0">
                <a:latin typeface="Times New Roman"/>
                <a:cs typeface="Times New Roman"/>
              </a:rPr>
              <a:t>ITU.</a:t>
            </a:r>
            <a:r>
              <a:rPr sz="600" i="1" spc="5" dirty="0">
                <a:latin typeface="Times New Roman"/>
                <a:cs typeface="Times New Roman"/>
              </a:rPr>
              <a:t> </a:t>
            </a:r>
            <a:r>
              <a:rPr sz="600" i="1" spc="-5" dirty="0">
                <a:latin typeface="Times New Roman"/>
                <a:cs typeface="Times New Roman"/>
              </a:rPr>
              <a:t>(1991,</a:t>
            </a:r>
            <a:r>
              <a:rPr sz="600" i="1" spc="15" dirty="0">
                <a:latin typeface="Times New Roman"/>
                <a:cs typeface="Times New Roman"/>
              </a:rPr>
              <a:t> </a:t>
            </a:r>
            <a:r>
              <a:rPr sz="600" i="1" spc="-5" dirty="0">
                <a:latin typeface="Calibri"/>
                <a:cs typeface="Calibri"/>
              </a:rPr>
              <a:t>Μάρτιος</a:t>
            </a:r>
            <a:r>
              <a:rPr sz="600" i="1" spc="-5" dirty="0">
                <a:latin typeface="Times New Roman"/>
                <a:cs typeface="Times New Roman"/>
              </a:rPr>
              <a:t>).</a:t>
            </a:r>
            <a:r>
              <a:rPr sz="600" i="1" spc="10" dirty="0">
                <a:latin typeface="Times New Roman"/>
                <a:cs typeface="Times New Roman"/>
              </a:rPr>
              <a:t> </a:t>
            </a:r>
            <a:r>
              <a:rPr sz="600" i="1" spc="-5" dirty="0">
                <a:latin typeface="Calibri"/>
                <a:cs typeface="Calibri"/>
              </a:rPr>
              <a:t>Αρχιτεκτονική</a:t>
            </a:r>
            <a:r>
              <a:rPr sz="600" i="1" spc="25" dirty="0">
                <a:latin typeface="Calibri"/>
                <a:cs typeface="Calibri"/>
              </a:rPr>
              <a:t> </a:t>
            </a:r>
            <a:r>
              <a:rPr sz="600" i="1" spc="-5" dirty="0">
                <a:latin typeface="Calibri"/>
                <a:cs typeface="Calibri"/>
              </a:rPr>
              <a:t>ασφάλειας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dirty="0">
                <a:latin typeface="Calibri"/>
                <a:cs typeface="Calibri"/>
              </a:rPr>
              <a:t>τη</a:t>
            </a:r>
            <a:r>
              <a:rPr sz="600" i="1" spc="25" dirty="0">
                <a:latin typeface="Calibri"/>
                <a:cs typeface="Calibri"/>
              </a:rPr>
              <a:t> </a:t>
            </a:r>
            <a:r>
              <a:rPr sz="600" i="1" spc="-5" dirty="0">
                <a:latin typeface="Calibri"/>
                <a:cs typeface="Calibri"/>
              </a:rPr>
              <a:t>διασύνδεση</a:t>
            </a:r>
            <a:r>
              <a:rPr sz="600" i="1" spc="30" dirty="0">
                <a:latin typeface="Calibri"/>
                <a:cs typeface="Calibri"/>
              </a:rPr>
              <a:t> </a:t>
            </a:r>
            <a:r>
              <a:rPr sz="600" i="1" spc="-5" dirty="0">
                <a:latin typeface="Calibri"/>
                <a:cs typeface="Calibri"/>
              </a:rPr>
              <a:t>ανοικτών</a:t>
            </a:r>
            <a:r>
              <a:rPr sz="600" i="1" spc="20" dirty="0">
                <a:latin typeface="Calibri"/>
                <a:cs typeface="Calibri"/>
              </a:rPr>
              <a:t> </a:t>
            </a:r>
            <a:r>
              <a:rPr sz="600" i="1" spc="-5" dirty="0">
                <a:latin typeface="Calibri"/>
                <a:cs typeface="Calibri"/>
              </a:rPr>
              <a:t>συστημάτων</a:t>
            </a:r>
            <a:r>
              <a:rPr sz="600" i="1" spc="30" dirty="0">
                <a:latin typeface="Calibri"/>
                <a:cs typeface="Calibri"/>
              </a:rPr>
              <a:t> </a:t>
            </a:r>
            <a:r>
              <a:rPr sz="600" i="1" spc="-5" dirty="0">
                <a:latin typeface="Calibri"/>
                <a:cs typeface="Calibri"/>
              </a:rPr>
              <a:t>για</a:t>
            </a:r>
            <a:r>
              <a:rPr sz="600" i="1" spc="25" dirty="0">
                <a:latin typeface="Calibri"/>
                <a:cs typeface="Calibri"/>
              </a:rPr>
              <a:t> </a:t>
            </a:r>
            <a:r>
              <a:rPr sz="600" i="1" spc="-5" dirty="0">
                <a:latin typeface="Calibri"/>
                <a:cs typeface="Calibri"/>
              </a:rPr>
              <a:t>εφαρμογές</a:t>
            </a:r>
            <a:r>
              <a:rPr sz="600" i="1" spc="20" dirty="0">
                <a:latin typeface="Calibri"/>
                <a:cs typeface="Calibri"/>
              </a:rPr>
              <a:t> </a:t>
            </a:r>
            <a:r>
              <a:rPr sz="600" i="1" spc="-5" dirty="0">
                <a:latin typeface="Times New Roman"/>
                <a:cs typeface="Times New Roman"/>
              </a:rPr>
              <a:t>CCITT</a:t>
            </a:r>
            <a:r>
              <a:rPr sz="600" i="1" spc="15" dirty="0">
                <a:latin typeface="Times New Roman"/>
                <a:cs typeface="Times New Roman"/>
              </a:rPr>
              <a:t> </a:t>
            </a:r>
            <a:r>
              <a:rPr sz="600" i="1" spc="-5" dirty="0">
                <a:latin typeface="Calibri"/>
                <a:cs typeface="Calibri"/>
              </a:rPr>
              <a:t>Σύσταση</a:t>
            </a:r>
            <a:r>
              <a:rPr sz="600" i="1" spc="30" dirty="0">
                <a:latin typeface="Calibri"/>
                <a:cs typeface="Calibri"/>
              </a:rPr>
              <a:t> </a:t>
            </a:r>
            <a:r>
              <a:rPr sz="600" i="1" spc="-5" dirty="0">
                <a:latin typeface="Times New Roman"/>
                <a:cs typeface="Times New Roman"/>
              </a:rPr>
              <a:t>X.</a:t>
            </a:r>
            <a:r>
              <a:rPr sz="600" i="1" spc="-5" dirty="0">
                <a:latin typeface="Calibri"/>
                <a:cs typeface="Calibri"/>
              </a:rPr>
              <a:t>της</a:t>
            </a:r>
            <a:r>
              <a:rPr sz="600" i="1" spc="25" dirty="0">
                <a:latin typeface="Calibri"/>
                <a:cs typeface="Calibri"/>
              </a:rPr>
              <a:t> </a:t>
            </a:r>
            <a:r>
              <a:rPr sz="600" i="1" spc="-5" dirty="0">
                <a:latin typeface="Times New Roman"/>
                <a:cs typeface="Times New Roman"/>
              </a:rPr>
              <a:t>ITU-T).</a:t>
            </a:r>
            <a:endParaRPr sz="600">
              <a:latin typeface="Times New Roman"/>
              <a:cs typeface="Times New Roman"/>
            </a:endParaRPr>
          </a:p>
        </p:txBody>
      </p:sp>
      <p:sp>
        <p:nvSpPr>
          <p:cNvPr id="17" name="object 17"/>
          <p:cNvSpPr txBox="1"/>
          <p:nvPr/>
        </p:nvSpPr>
        <p:spPr>
          <a:xfrm>
            <a:off x="9004300" y="601345"/>
            <a:ext cx="3169920" cy="182101"/>
          </a:xfrm>
          <a:prstGeom prst="rect">
            <a:avLst/>
          </a:prstGeom>
        </p:spPr>
        <p:txBody>
          <a:bodyPr vert="horz" wrap="square" lIns="0" tIns="12700" rIns="0" bIns="0" rtlCol="0">
            <a:spAutoFit/>
          </a:bodyPr>
          <a:lstStyle/>
          <a:p>
            <a:pPr marL="12700" marR="5080">
              <a:lnSpc>
                <a:spcPct val="100000"/>
              </a:lnSpc>
              <a:spcBef>
                <a:spcPts val="100"/>
              </a:spcBef>
            </a:pPr>
            <a:r>
              <a:rPr sz="1100" spc="70" dirty="0">
                <a:latin typeface="Calibri"/>
                <a:cs typeface="Calibri"/>
              </a:rPr>
              <a:t>.</a:t>
            </a:r>
            <a:endParaRPr sz="1100" dirty="0">
              <a:latin typeface="Calibri"/>
              <a:cs typeface="Calibri"/>
            </a:endParaRPr>
          </a:p>
        </p:txBody>
      </p:sp>
      <p:sp>
        <p:nvSpPr>
          <p:cNvPr id="18" name="object 18"/>
          <p:cNvSpPr txBox="1"/>
          <p:nvPr/>
        </p:nvSpPr>
        <p:spPr>
          <a:xfrm>
            <a:off x="8307069" y="1183640"/>
            <a:ext cx="3496310" cy="116839"/>
          </a:xfrm>
          <a:prstGeom prst="rect">
            <a:avLst/>
          </a:prstGeom>
        </p:spPr>
        <p:txBody>
          <a:bodyPr vert="horz" wrap="square" lIns="0" tIns="12700" rIns="0" bIns="0" rtlCol="0">
            <a:spAutoFit/>
          </a:bodyPr>
          <a:lstStyle/>
          <a:p>
            <a:pPr marL="12700">
              <a:lnSpc>
                <a:spcPct val="100000"/>
              </a:lnSpc>
              <a:spcBef>
                <a:spcPts val="100"/>
              </a:spcBef>
            </a:pPr>
            <a:r>
              <a:rPr sz="600" i="1" spc="-5" dirty="0">
                <a:latin typeface="Times New Roman"/>
                <a:cs typeface="Times New Roman"/>
              </a:rPr>
              <a:t>Abdelkader</a:t>
            </a:r>
            <a:r>
              <a:rPr sz="600" i="1" spc="5" dirty="0">
                <a:latin typeface="Times New Roman"/>
                <a:cs typeface="Times New Roman"/>
              </a:rPr>
              <a:t> </a:t>
            </a:r>
            <a:r>
              <a:rPr sz="600" i="1" spc="-5" dirty="0">
                <a:latin typeface="Times New Roman"/>
                <a:cs typeface="Times New Roman"/>
              </a:rPr>
              <a:t>Magdy</a:t>
            </a:r>
            <a:r>
              <a:rPr sz="600" i="1" spc="5" dirty="0">
                <a:latin typeface="Times New Roman"/>
                <a:cs typeface="Times New Roman"/>
              </a:rPr>
              <a:t> </a:t>
            </a:r>
            <a:r>
              <a:rPr sz="600" i="1" spc="-5" dirty="0">
                <a:latin typeface="Times New Roman"/>
                <a:cs typeface="Times New Roman"/>
              </a:rPr>
              <a:t>Shaaban,</a:t>
            </a:r>
            <a:r>
              <a:rPr sz="600" i="1" spc="5" dirty="0">
                <a:latin typeface="Times New Roman"/>
                <a:cs typeface="Times New Roman"/>
              </a:rPr>
              <a:t> </a:t>
            </a:r>
            <a:r>
              <a:rPr sz="600" i="1" spc="-5" dirty="0">
                <a:latin typeface="Times New Roman"/>
                <a:cs typeface="Times New Roman"/>
              </a:rPr>
              <a:t>Oliver</a:t>
            </a:r>
            <a:r>
              <a:rPr sz="600" i="1" spc="5" dirty="0">
                <a:latin typeface="Times New Roman"/>
                <a:cs typeface="Times New Roman"/>
              </a:rPr>
              <a:t> </a:t>
            </a:r>
            <a:r>
              <a:rPr sz="600" i="1" spc="-5" dirty="0">
                <a:latin typeface="Times New Roman"/>
                <a:cs typeface="Times New Roman"/>
              </a:rPr>
              <a:t>JungSchmittner,</a:t>
            </a:r>
            <a:r>
              <a:rPr sz="600" i="1" spc="5" dirty="0">
                <a:latin typeface="Times New Roman"/>
                <a:cs typeface="Times New Roman"/>
              </a:rPr>
              <a:t> </a:t>
            </a:r>
            <a:r>
              <a:rPr sz="600" i="1" dirty="0">
                <a:latin typeface="Times New Roman"/>
                <a:cs typeface="Times New Roman"/>
              </a:rPr>
              <a:t>A</a:t>
            </a:r>
            <a:r>
              <a:rPr sz="600" i="1" spc="15" dirty="0">
                <a:latin typeface="Times New Roman"/>
                <a:cs typeface="Times New Roman"/>
              </a:rPr>
              <a:t> </a:t>
            </a:r>
            <a:r>
              <a:rPr sz="600" i="1" spc="-5" dirty="0">
                <a:latin typeface="Times New Roman"/>
                <a:cs typeface="Times New Roman"/>
              </a:rPr>
              <a:t>PROPOSED</a:t>
            </a:r>
            <a:r>
              <a:rPr sz="600" i="1" spc="10" dirty="0">
                <a:latin typeface="Times New Roman"/>
                <a:cs typeface="Times New Roman"/>
              </a:rPr>
              <a:t> </a:t>
            </a:r>
            <a:r>
              <a:rPr sz="600" i="1" spc="-5" dirty="0">
                <a:latin typeface="Times New Roman"/>
                <a:cs typeface="Times New Roman"/>
              </a:rPr>
              <a:t>X800-BASED</a:t>
            </a:r>
            <a:r>
              <a:rPr sz="600" i="1" spc="10" dirty="0">
                <a:latin typeface="Times New Roman"/>
                <a:cs typeface="Times New Roman"/>
              </a:rPr>
              <a:t> </a:t>
            </a:r>
            <a:r>
              <a:rPr sz="600" i="1" spc="-5" dirty="0">
                <a:latin typeface="Times New Roman"/>
                <a:cs typeface="Times New Roman"/>
              </a:rPr>
              <a:t>SECURITY</a:t>
            </a:r>
            <a:r>
              <a:rPr sz="600" i="1" spc="10" dirty="0">
                <a:latin typeface="Times New Roman"/>
                <a:cs typeface="Times New Roman"/>
              </a:rPr>
              <a:t> </a:t>
            </a:r>
            <a:r>
              <a:rPr sz="600" i="1" spc="-5" dirty="0">
                <a:latin typeface="Times New Roman"/>
                <a:cs typeface="Times New Roman"/>
              </a:rPr>
              <a:t>PLATFORM</a:t>
            </a:r>
            <a:r>
              <a:rPr sz="600" i="1" spc="15" dirty="0">
                <a:latin typeface="Times New Roman"/>
                <a:cs typeface="Times New Roman"/>
              </a:rPr>
              <a:t> </a:t>
            </a:r>
            <a:r>
              <a:rPr sz="600" i="1" spc="-5" dirty="0">
                <a:latin typeface="Times New Roman"/>
                <a:cs typeface="Times New Roman"/>
              </a:rPr>
              <a:t>FOR</a:t>
            </a:r>
            <a:endParaRPr sz="600">
              <a:latin typeface="Times New Roman"/>
              <a:cs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22670" y="1807527"/>
            <a:ext cx="4166235" cy="763270"/>
          </a:xfrm>
          <a:prstGeom prst="rect">
            <a:avLst/>
          </a:prstGeom>
        </p:spPr>
        <p:txBody>
          <a:bodyPr vert="horz" wrap="square" lIns="0" tIns="57150" rIns="0" bIns="0" rtlCol="0">
            <a:spAutoFit/>
          </a:bodyPr>
          <a:lstStyle/>
          <a:p>
            <a:pPr marL="12700" marR="5080">
              <a:lnSpc>
                <a:spcPts val="2750"/>
              </a:lnSpc>
              <a:spcBef>
                <a:spcPts val="450"/>
              </a:spcBef>
              <a:tabLst>
                <a:tab pos="1102995" algn="l"/>
                <a:tab pos="2303780" algn="l"/>
              </a:tabLst>
            </a:pPr>
            <a:r>
              <a:rPr spc="225" dirty="0"/>
              <a:t>Σ</a:t>
            </a:r>
            <a:r>
              <a:rPr spc="185" dirty="0"/>
              <a:t>χέ</a:t>
            </a:r>
            <a:r>
              <a:rPr spc="215" dirty="0"/>
              <a:t>σ</a:t>
            </a:r>
            <a:r>
              <a:rPr spc="135" dirty="0"/>
              <a:t>η</a:t>
            </a:r>
            <a:r>
              <a:rPr dirty="0"/>
              <a:t>	</a:t>
            </a:r>
            <a:r>
              <a:rPr spc="195" dirty="0"/>
              <a:t>μ</a:t>
            </a:r>
            <a:r>
              <a:rPr spc="170" dirty="0"/>
              <a:t>ε</a:t>
            </a:r>
            <a:r>
              <a:rPr spc="165" dirty="0"/>
              <a:t>τ</a:t>
            </a:r>
            <a:r>
              <a:rPr spc="195" dirty="0"/>
              <a:t>α</a:t>
            </a:r>
            <a:r>
              <a:rPr spc="175" dirty="0"/>
              <a:t>ξ</a:t>
            </a:r>
            <a:r>
              <a:rPr spc="125" dirty="0"/>
              <a:t>ύ</a:t>
            </a:r>
            <a:r>
              <a:rPr dirty="0"/>
              <a:t>	</a:t>
            </a:r>
            <a:r>
              <a:rPr spc="210" dirty="0"/>
              <a:t>μη</a:t>
            </a:r>
            <a:r>
              <a:rPr spc="190" dirty="0"/>
              <a:t>χ</a:t>
            </a:r>
            <a:r>
              <a:rPr spc="210" dirty="0"/>
              <a:t>α</a:t>
            </a:r>
            <a:r>
              <a:rPr spc="195" dirty="0"/>
              <a:t>ν</a:t>
            </a:r>
            <a:r>
              <a:rPr spc="145" dirty="0"/>
              <a:t>ι</a:t>
            </a:r>
            <a:r>
              <a:rPr spc="215" dirty="0"/>
              <a:t>σ</a:t>
            </a:r>
            <a:r>
              <a:rPr spc="210" dirty="0"/>
              <a:t>μ</a:t>
            </a:r>
            <a:r>
              <a:rPr spc="245" dirty="0"/>
              <a:t>ώ</a:t>
            </a:r>
            <a:r>
              <a:rPr spc="80" dirty="0"/>
              <a:t>ν  </a:t>
            </a:r>
            <a:r>
              <a:rPr spc="185" dirty="0"/>
              <a:t>ασφαλείας</a:t>
            </a:r>
            <a:r>
              <a:rPr spc="190" dirty="0"/>
              <a:t> </a:t>
            </a:r>
            <a:r>
              <a:rPr spc="145" dirty="0"/>
              <a:t>και</a:t>
            </a:r>
            <a:r>
              <a:rPr spc="170" dirty="0"/>
              <a:t> </a:t>
            </a:r>
            <a:r>
              <a:rPr spc="190" dirty="0"/>
              <a:t>υπηρεσιών</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5508307"/>
            <a:ext cx="3246120" cy="602297"/>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5155" y="8889"/>
            <a:ext cx="10567035" cy="6837680"/>
            <a:chOff x="605155" y="8889"/>
            <a:chExt cx="1056703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621030" y="1076642"/>
              <a:ext cx="10535285" cy="4928870"/>
            </a:xfrm>
            <a:custGeom>
              <a:avLst/>
              <a:gdLst/>
              <a:ahLst/>
              <a:cxnLst/>
              <a:rect l="l" t="t" r="r" b="b"/>
              <a:pathLst>
                <a:path w="10535285" h="4928870">
                  <a:moveTo>
                    <a:pt x="9713912" y="0"/>
                  </a:moveTo>
                  <a:lnTo>
                    <a:pt x="821372" y="0"/>
                  </a:lnTo>
                  <a:lnTo>
                    <a:pt x="773112" y="1270"/>
                  </a:lnTo>
                  <a:lnTo>
                    <a:pt x="725487" y="5397"/>
                  </a:lnTo>
                  <a:lnTo>
                    <a:pt x="678815" y="12382"/>
                  </a:lnTo>
                  <a:lnTo>
                    <a:pt x="633095" y="21590"/>
                  </a:lnTo>
                  <a:lnTo>
                    <a:pt x="588327" y="33655"/>
                  </a:lnTo>
                  <a:lnTo>
                    <a:pt x="544512" y="47942"/>
                  </a:lnTo>
                  <a:lnTo>
                    <a:pt x="501650" y="64452"/>
                  </a:lnTo>
                  <a:lnTo>
                    <a:pt x="460057" y="83502"/>
                  </a:lnTo>
                  <a:lnTo>
                    <a:pt x="420052" y="104775"/>
                  </a:lnTo>
                  <a:lnTo>
                    <a:pt x="381000" y="127952"/>
                  </a:lnTo>
                  <a:lnTo>
                    <a:pt x="343535" y="153352"/>
                  </a:lnTo>
                  <a:lnTo>
                    <a:pt x="307657" y="180340"/>
                  </a:lnTo>
                  <a:lnTo>
                    <a:pt x="273367" y="209550"/>
                  </a:lnTo>
                  <a:lnTo>
                    <a:pt x="240664" y="240665"/>
                  </a:lnTo>
                  <a:lnTo>
                    <a:pt x="209550" y="273367"/>
                  </a:lnTo>
                  <a:lnTo>
                    <a:pt x="180340" y="307657"/>
                  </a:lnTo>
                  <a:lnTo>
                    <a:pt x="153035" y="343535"/>
                  </a:lnTo>
                  <a:lnTo>
                    <a:pt x="127952" y="381000"/>
                  </a:lnTo>
                  <a:lnTo>
                    <a:pt x="104775" y="420052"/>
                  </a:lnTo>
                  <a:lnTo>
                    <a:pt x="83502" y="460057"/>
                  </a:lnTo>
                  <a:lnTo>
                    <a:pt x="64452" y="501650"/>
                  </a:lnTo>
                  <a:lnTo>
                    <a:pt x="47942" y="544512"/>
                  </a:lnTo>
                  <a:lnTo>
                    <a:pt x="33654" y="588327"/>
                  </a:lnTo>
                  <a:lnTo>
                    <a:pt x="21590" y="633095"/>
                  </a:lnTo>
                  <a:lnTo>
                    <a:pt x="12382" y="678815"/>
                  </a:lnTo>
                  <a:lnTo>
                    <a:pt x="5397" y="725487"/>
                  </a:lnTo>
                  <a:lnTo>
                    <a:pt x="1270" y="773112"/>
                  </a:lnTo>
                  <a:lnTo>
                    <a:pt x="0" y="821372"/>
                  </a:lnTo>
                  <a:lnTo>
                    <a:pt x="0" y="4107180"/>
                  </a:lnTo>
                  <a:lnTo>
                    <a:pt x="1270" y="4155440"/>
                  </a:lnTo>
                  <a:lnTo>
                    <a:pt x="5397" y="4203065"/>
                  </a:lnTo>
                  <a:lnTo>
                    <a:pt x="12382" y="4249737"/>
                  </a:lnTo>
                  <a:lnTo>
                    <a:pt x="21590" y="4295457"/>
                  </a:lnTo>
                  <a:lnTo>
                    <a:pt x="33654" y="4340542"/>
                  </a:lnTo>
                  <a:lnTo>
                    <a:pt x="47942" y="4384357"/>
                  </a:lnTo>
                  <a:lnTo>
                    <a:pt x="64452" y="4426902"/>
                  </a:lnTo>
                  <a:lnTo>
                    <a:pt x="83502" y="4468495"/>
                  </a:lnTo>
                  <a:lnTo>
                    <a:pt x="104775" y="4508500"/>
                  </a:lnTo>
                  <a:lnTo>
                    <a:pt x="127952" y="4547552"/>
                  </a:lnTo>
                  <a:lnTo>
                    <a:pt x="153035" y="4585017"/>
                  </a:lnTo>
                  <a:lnTo>
                    <a:pt x="180340" y="4620895"/>
                  </a:lnTo>
                  <a:lnTo>
                    <a:pt x="209550" y="4655185"/>
                  </a:lnTo>
                  <a:lnTo>
                    <a:pt x="240664" y="4687887"/>
                  </a:lnTo>
                  <a:lnTo>
                    <a:pt x="273367" y="4719002"/>
                  </a:lnTo>
                  <a:lnTo>
                    <a:pt x="307657" y="4748212"/>
                  </a:lnTo>
                  <a:lnTo>
                    <a:pt x="343535" y="4775517"/>
                  </a:lnTo>
                  <a:lnTo>
                    <a:pt x="381000" y="4800600"/>
                  </a:lnTo>
                  <a:lnTo>
                    <a:pt x="420052" y="4824095"/>
                  </a:lnTo>
                  <a:lnTo>
                    <a:pt x="460057" y="4845050"/>
                  </a:lnTo>
                  <a:lnTo>
                    <a:pt x="501650" y="4864100"/>
                  </a:lnTo>
                  <a:lnTo>
                    <a:pt x="544512" y="4880610"/>
                  </a:lnTo>
                  <a:lnTo>
                    <a:pt x="588327" y="4894897"/>
                  </a:lnTo>
                  <a:lnTo>
                    <a:pt x="633095" y="4906962"/>
                  </a:lnTo>
                  <a:lnTo>
                    <a:pt x="678815" y="4916170"/>
                  </a:lnTo>
                  <a:lnTo>
                    <a:pt x="725487" y="4923155"/>
                  </a:lnTo>
                  <a:lnTo>
                    <a:pt x="773112" y="4927282"/>
                  </a:lnTo>
                  <a:lnTo>
                    <a:pt x="821372" y="4928552"/>
                  </a:lnTo>
                  <a:lnTo>
                    <a:pt x="9713912" y="4928552"/>
                  </a:lnTo>
                  <a:lnTo>
                    <a:pt x="9762172" y="4927282"/>
                  </a:lnTo>
                  <a:lnTo>
                    <a:pt x="9809797" y="4923155"/>
                  </a:lnTo>
                  <a:lnTo>
                    <a:pt x="9856470" y="4916170"/>
                  </a:lnTo>
                  <a:lnTo>
                    <a:pt x="9902190" y="4906962"/>
                  </a:lnTo>
                  <a:lnTo>
                    <a:pt x="9947275" y="4894897"/>
                  </a:lnTo>
                  <a:lnTo>
                    <a:pt x="9991090" y="4880610"/>
                  </a:lnTo>
                  <a:lnTo>
                    <a:pt x="10033635" y="4864100"/>
                  </a:lnTo>
                  <a:lnTo>
                    <a:pt x="10075227" y="4845050"/>
                  </a:lnTo>
                  <a:lnTo>
                    <a:pt x="10115550" y="4824095"/>
                  </a:lnTo>
                  <a:lnTo>
                    <a:pt x="10154285" y="4800600"/>
                  </a:lnTo>
                  <a:lnTo>
                    <a:pt x="10191750" y="4775517"/>
                  </a:lnTo>
                  <a:lnTo>
                    <a:pt x="10227627" y="4748212"/>
                  </a:lnTo>
                  <a:lnTo>
                    <a:pt x="10262235" y="4719002"/>
                  </a:lnTo>
                  <a:lnTo>
                    <a:pt x="10294937" y="4687887"/>
                  </a:lnTo>
                  <a:lnTo>
                    <a:pt x="10325735" y="4655185"/>
                  </a:lnTo>
                  <a:lnTo>
                    <a:pt x="10354945" y="4620895"/>
                  </a:lnTo>
                  <a:lnTo>
                    <a:pt x="10382250" y="4585017"/>
                  </a:lnTo>
                  <a:lnTo>
                    <a:pt x="10407650" y="4547552"/>
                  </a:lnTo>
                  <a:lnTo>
                    <a:pt x="10430827" y="4508500"/>
                  </a:lnTo>
                  <a:lnTo>
                    <a:pt x="10451782" y="4468495"/>
                  </a:lnTo>
                  <a:lnTo>
                    <a:pt x="10470832" y="4426902"/>
                  </a:lnTo>
                  <a:lnTo>
                    <a:pt x="10487660" y="4384357"/>
                  </a:lnTo>
                  <a:lnTo>
                    <a:pt x="10501947" y="4340542"/>
                  </a:lnTo>
                  <a:lnTo>
                    <a:pt x="10513695" y="4295457"/>
                  </a:lnTo>
                  <a:lnTo>
                    <a:pt x="10523220" y="4249737"/>
                  </a:lnTo>
                  <a:lnTo>
                    <a:pt x="10529887" y="4203065"/>
                  </a:lnTo>
                  <a:lnTo>
                    <a:pt x="10534015" y="4155440"/>
                  </a:lnTo>
                  <a:lnTo>
                    <a:pt x="10535285" y="4107180"/>
                  </a:lnTo>
                  <a:lnTo>
                    <a:pt x="10535285" y="821372"/>
                  </a:lnTo>
                  <a:lnTo>
                    <a:pt x="10534015" y="773112"/>
                  </a:lnTo>
                  <a:lnTo>
                    <a:pt x="10529887" y="725487"/>
                  </a:lnTo>
                  <a:lnTo>
                    <a:pt x="10523220" y="678815"/>
                  </a:lnTo>
                  <a:lnTo>
                    <a:pt x="10513695" y="633095"/>
                  </a:lnTo>
                  <a:lnTo>
                    <a:pt x="10501947" y="588327"/>
                  </a:lnTo>
                  <a:lnTo>
                    <a:pt x="10487660" y="544512"/>
                  </a:lnTo>
                  <a:lnTo>
                    <a:pt x="10470832" y="501650"/>
                  </a:lnTo>
                  <a:lnTo>
                    <a:pt x="10451782" y="460057"/>
                  </a:lnTo>
                  <a:lnTo>
                    <a:pt x="10430827" y="420052"/>
                  </a:lnTo>
                  <a:lnTo>
                    <a:pt x="10407650" y="381000"/>
                  </a:lnTo>
                  <a:lnTo>
                    <a:pt x="10382250" y="343535"/>
                  </a:lnTo>
                  <a:lnTo>
                    <a:pt x="10354945" y="307657"/>
                  </a:lnTo>
                  <a:lnTo>
                    <a:pt x="10325735" y="273367"/>
                  </a:lnTo>
                  <a:lnTo>
                    <a:pt x="10294937" y="240665"/>
                  </a:lnTo>
                  <a:lnTo>
                    <a:pt x="10262235" y="209550"/>
                  </a:lnTo>
                  <a:lnTo>
                    <a:pt x="10227627" y="180340"/>
                  </a:lnTo>
                  <a:lnTo>
                    <a:pt x="10191750" y="153352"/>
                  </a:lnTo>
                  <a:lnTo>
                    <a:pt x="10154285" y="127952"/>
                  </a:lnTo>
                  <a:lnTo>
                    <a:pt x="10115550" y="104775"/>
                  </a:lnTo>
                  <a:lnTo>
                    <a:pt x="10075227" y="83502"/>
                  </a:lnTo>
                  <a:lnTo>
                    <a:pt x="10033635" y="64452"/>
                  </a:lnTo>
                  <a:lnTo>
                    <a:pt x="9991090" y="47942"/>
                  </a:lnTo>
                  <a:lnTo>
                    <a:pt x="9947275" y="33655"/>
                  </a:lnTo>
                  <a:lnTo>
                    <a:pt x="9902190" y="21590"/>
                  </a:lnTo>
                  <a:lnTo>
                    <a:pt x="9856470" y="12382"/>
                  </a:lnTo>
                  <a:lnTo>
                    <a:pt x="9809797" y="5397"/>
                  </a:lnTo>
                  <a:lnTo>
                    <a:pt x="9762172" y="1270"/>
                  </a:lnTo>
                  <a:lnTo>
                    <a:pt x="9713912" y="0"/>
                  </a:lnTo>
                  <a:close/>
                </a:path>
              </a:pathLst>
            </a:custGeom>
            <a:solidFill>
              <a:srgbClr val="000000"/>
            </a:solidFill>
          </p:spPr>
          <p:txBody>
            <a:bodyPr wrap="square" lIns="0" tIns="0" rIns="0" bIns="0" rtlCol="0"/>
            <a:lstStyle/>
            <a:p>
              <a:endParaRPr/>
            </a:p>
          </p:txBody>
        </p:sp>
        <p:sp>
          <p:nvSpPr>
            <p:cNvPr id="5" name="object 5"/>
            <p:cNvSpPr/>
            <p:nvPr/>
          </p:nvSpPr>
          <p:spPr>
            <a:xfrm>
              <a:off x="621030" y="1076642"/>
              <a:ext cx="10535285" cy="4928870"/>
            </a:xfrm>
            <a:custGeom>
              <a:avLst/>
              <a:gdLst/>
              <a:ahLst/>
              <a:cxnLst/>
              <a:rect l="l" t="t" r="r" b="b"/>
              <a:pathLst>
                <a:path w="10535285" h="4928870">
                  <a:moveTo>
                    <a:pt x="0" y="821372"/>
                  </a:moveTo>
                  <a:lnTo>
                    <a:pt x="1270" y="773112"/>
                  </a:lnTo>
                  <a:lnTo>
                    <a:pt x="5397" y="725487"/>
                  </a:lnTo>
                  <a:lnTo>
                    <a:pt x="12382" y="678815"/>
                  </a:lnTo>
                  <a:lnTo>
                    <a:pt x="21590" y="633095"/>
                  </a:lnTo>
                  <a:lnTo>
                    <a:pt x="33654" y="588327"/>
                  </a:lnTo>
                  <a:lnTo>
                    <a:pt x="47942" y="544512"/>
                  </a:lnTo>
                  <a:lnTo>
                    <a:pt x="64452" y="501650"/>
                  </a:lnTo>
                  <a:lnTo>
                    <a:pt x="83502" y="460057"/>
                  </a:lnTo>
                  <a:lnTo>
                    <a:pt x="104775" y="420052"/>
                  </a:lnTo>
                  <a:lnTo>
                    <a:pt x="127952" y="381000"/>
                  </a:lnTo>
                  <a:lnTo>
                    <a:pt x="153035" y="343535"/>
                  </a:lnTo>
                  <a:lnTo>
                    <a:pt x="180340" y="307657"/>
                  </a:lnTo>
                  <a:lnTo>
                    <a:pt x="209550" y="273367"/>
                  </a:lnTo>
                  <a:lnTo>
                    <a:pt x="240664" y="240665"/>
                  </a:lnTo>
                  <a:lnTo>
                    <a:pt x="273367" y="209550"/>
                  </a:lnTo>
                  <a:lnTo>
                    <a:pt x="307657" y="180340"/>
                  </a:lnTo>
                  <a:lnTo>
                    <a:pt x="343535" y="153352"/>
                  </a:lnTo>
                  <a:lnTo>
                    <a:pt x="381000" y="127952"/>
                  </a:lnTo>
                  <a:lnTo>
                    <a:pt x="420052" y="104775"/>
                  </a:lnTo>
                  <a:lnTo>
                    <a:pt x="460057" y="83502"/>
                  </a:lnTo>
                  <a:lnTo>
                    <a:pt x="501650" y="64452"/>
                  </a:lnTo>
                  <a:lnTo>
                    <a:pt x="544512" y="47942"/>
                  </a:lnTo>
                  <a:lnTo>
                    <a:pt x="588327" y="33655"/>
                  </a:lnTo>
                  <a:lnTo>
                    <a:pt x="633095" y="21590"/>
                  </a:lnTo>
                  <a:lnTo>
                    <a:pt x="678815" y="12382"/>
                  </a:lnTo>
                  <a:lnTo>
                    <a:pt x="725487" y="5397"/>
                  </a:lnTo>
                  <a:lnTo>
                    <a:pt x="773112" y="1270"/>
                  </a:lnTo>
                  <a:lnTo>
                    <a:pt x="821372" y="0"/>
                  </a:lnTo>
                  <a:lnTo>
                    <a:pt x="9713912" y="0"/>
                  </a:lnTo>
                  <a:lnTo>
                    <a:pt x="9762172" y="1270"/>
                  </a:lnTo>
                  <a:lnTo>
                    <a:pt x="9809797" y="5397"/>
                  </a:lnTo>
                  <a:lnTo>
                    <a:pt x="9856470" y="12382"/>
                  </a:lnTo>
                  <a:lnTo>
                    <a:pt x="9902190" y="21590"/>
                  </a:lnTo>
                  <a:lnTo>
                    <a:pt x="9947275" y="33655"/>
                  </a:lnTo>
                  <a:lnTo>
                    <a:pt x="9991090" y="47942"/>
                  </a:lnTo>
                  <a:lnTo>
                    <a:pt x="10033635" y="64452"/>
                  </a:lnTo>
                  <a:lnTo>
                    <a:pt x="10075227" y="83502"/>
                  </a:lnTo>
                  <a:lnTo>
                    <a:pt x="10115550" y="104775"/>
                  </a:lnTo>
                  <a:lnTo>
                    <a:pt x="10154285" y="127952"/>
                  </a:lnTo>
                  <a:lnTo>
                    <a:pt x="10191750" y="153352"/>
                  </a:lnTo>
                  <a:lnTo>
                    <a:pt x="10227627" y="180340"/>
                  </a:lnTo>
                  <a:lnTo>
                    <a:pt x="10262235" y="209550"/>
                  </a:lnTo>
                  <a:lnTo>
                    <a:pt x="10294937" y="240665"/>
                  </a:lnTo>
                  <a:lnTo>
                    <a:pt x="10325735" y="273367"/>
                  </a:lnTo>
                  <a:lnTo>
                    <a:pt x="10354945" y="307657"/>
                  </a:lnTo>
                  <a:lnTo>
                    <a:pt x="10382250" y="343535"/>
                  </a:lnTo>
                  <a:lnTo>
                    <a:pt x="10407650" y="381000"/>
                  </a:lnTo>
                  <a:lnTo>
                    <a:pt x="10430827" y="420052"/>
                  </a:lnTo>
                  <a:lnTo>
                    <a:pt x="10451782" y="460057"/>
                  </a:lnTo>
                  <a:lnTo>
                    <a:pt x="10470832" y="501650"/>
                  </a:lnTo>
                  <a:lnTo>
                    <a:pt x="10487660" y="544512"/>
                  </a:lnTo>
                  <a:lnTo>
                    <a:pt x="10501947" y="588327"/>
                  </a:lnTo>
                  <a:lnTo>
                    <a:pt x="10513695" y="633095"/>
                  </a:lnTo>
                  <a:lnTo>
                    <a:pt x="10523220" y="678815"/>
                  </a:lnTo>
                  <a:lnTo>
                    <a:pt x="10529887" y="725487"/>
                  </a:lnTo>
                  <a:lnTo>
                    <a:pt x="10534015" y="773112"/>
                  </a:lnTo>
                  <a:lnTo>
                    <a:pt x="10535285" y="821372"/>
                  </a:lnTo>
                  <a:lnTo>
                    <a:pt x="10535285" y="4107180"/>
                  </a:lnTo>
                  <a:lnTo>
                    <a:pt x="10534015" y="4155440"/>
                  </a:lnTo>
                  <a:lnTo>
                    <a:pt x="10529887" y="4203065"/>
                  </a:lnTo>
                  <a:lnTo>
                    <a:pt x="10523220" y="4249737"/>
                  </a:lnTo>
                  <a:lnTo>
                    <a:pt x="10513695" y="4295457"/>
                  </a:lnTo>
                  <a:lnTo>
                    <a:pt x="10501947" y="4340542"/>
                  </a:lnTo>
                  <a:lnTo>
                    <a:pt x="10487660" y="4384357"/>
                  </a:lnTo>
                  <a:lnTo>
                    <a:pt x="10470832" y="4426902"/>
                  </a:lnTo>
                  <a:lnTo>
                    <a:pt x="10451782" y="4468495"/>
                  </a:lnTo>
                  <a:lnTo>
                    <a:pt x="10430827" y="4508500"/>
                  </a:lnTo>
                  <a:lnTo>
                    <a:pt x="10407650" y="4547552"/>
                  </a:lnTo>
                  <a:lnTo>
                    <a:pt x="10382250" y="4585017"/>
                  </a:lnTo>
                  <a:lnTo>
                    <a:pt x="10354945" y="4620895"/>
                  </a:lnTo>
                  <a:lnTo>
                    <a:pt x="10325735" y="4655185"/>
                  </a:lnTo>
                  <a:lnTo>
                    <a:pt x="10294937" y="4687887"/>
                  </a:lnTo>
                  <a:lnTo>
                    <a:pt x="10262235" y="4719002"/>
                  </a:lnTo>
                  <a:lnTo>
                    <a:pt x="10227627" y="4748212"/>
                  </a:lnTo>
                  <a:lnTo>
                    <a:pt x="10191750" y="4775517"/>
                  </a:lnTo>
                  <a:lnTo>
                    <a:pt x="10154285" y="4800600"/>
                  </a:lnTo>
                  <a:lnTo>
                    <a:pt x="10115550" y="4824095"/>
                  </a:lnTo>
                  <a:lnTo>
                    <a:pt x="10075227" y="4845050"/>
                  </a:lnTo>
                  <a:lnTo>
                    <a:pt x="10033635" y="4864100"/>
                  </a:lnTo>
                  <a:lnTo>
                    <a:pt x="9991090" y="4880610"/>
                  </a:lnTo>
                  <a:lnTo>
                    <a:pt x="9947275" y="4894897"/>
                  </a:lnTo>
                  <a:lnTo>
                    <a:pt x="9902190" y="4906962"/>
                  </a:lnTo>
                  <a:lnTo>
                    <a:pt x="9856470" y="4916170"/>
                  </a:lnTo>
                  <a:lnTo>
                    <a:pt x="9809797" y="4923155"/>
                  </a:lnTo>
                  <a:lnTo>
                    <a:pt x="9762172" y="4927282"/>
                  </a:lnTo>
                  <a:lnTo>
                    <a:pt x="9713912" y="4928552"/>
                  </a:lnTo>
                  <a:lnTo>
                    <a:pt x="821372" y="4928552"/>
                  </a:lnTo>
                  <a:lnTo>
                    <a:pt x="773112" y="4927282"/>
                  </a:lnTo>
                  <a:lnTo>
                    <a:pt x="725487" y="4923155"/>
                  </a:lnTo>
                  <a:lnTo>
                    <a:pt x="678815" y="4916170"/>
                  </a:lnTo>
                  <a:lnTo>
                    <a:pt x="633095" y="4906962"/>
                  </a:lnTo>
                  <a:lnTo>
                    <a:pt x="588327" y="4894897"/>
                  </a:lnTo>
                  <a:lnTo>
                    <a:pt x="544512" y="4880610"/>
                  </a:lnTo>
                  <a:lnTo>
                    <a:pt x="501650" y="4864100"/>
                  </a:lnTo>
                  <a:lnTo>
                    <a:pt x="460057" y="4845050"/>
                  </a:lnTo>
                  <a:lnTo>
                    <a:pt x="420052" y="4824095"/>
                  </a:lnTo>
                  <a:lnTo>
                    <a:pt x="381000" y="4800600"/>
                  </a:lnTo>
                  <a:lnTo>
                    <a:pt x="343535" y="4775517"/>
                  </a:lnTo>
                  <a:lnTo>
                    <a:pt x="307657" y="4748212"/>
                  </a:lnTo>
                  <a:lnTo>
                    <a:pt x="273367" y="4719002"/>
                  </a:lnTo>
                  <a:lnTo>
                    <a:pt x="240664" y="4687887"/>
                  </a:lnTo>
                  <a:lnTo>
                    <a:pt x="209550" y="4655185"/>
                  </a:lnTo>
                  <a:lnTo>
                    <a:pt x="180340" y="4620895"/>
                  </a:lnTo>
                  <a:lnTo>
                    <a:pt x="153035" y="4585017"/>
                  </a:lnTo>
                  <a:lnTo>
                    <a:pt x="127952" y="4547552"/>
                  </a:lnTo>
                  <a:lnTo>
                    <a:pt x="104775" y="4508500"/>
                  </a:lnTo>
                  <a:lnTo>
                    <a:pt x="83502" y="4468495"/>
                  </a:lnTo>
                  <a:lnTo>
                    <a:pt x="64452" y="4426902"/>
                  </a:lnTo>
                  <a:lnTo>
                    <a:pt x="47942" y="4384357"/>
                  </a:lnTo>
                  <a:lnTo>
                    <a:pt x="33654" y="4340542"/>
                  </a:lnTo>
                  <a:lnTo>
                    <a:pt x="21590" y="4295457"/>
                  </a:lnTo>
                  <a:lnTo>
                    <a:pt x="12382" y="4249737"/>
                  </a:lnTo>
                  <a:lnTo>
                    <a:pt x="5397" y="4203065"/>
                  </a:lnTo>
                  <a:lnTo>
                    <a:pt x="1270" y="4155440"/>
                  </a:lnTo>
                  <a:lnTo>
                    <a:pt x="0" y="4107180"/>
                  </a:lnTo>
                  <a:lnTo>
                    <a:pt x="0" y="821372"/>
                  </a:lnTo>
                </a:path>
              </a:pathLst>
            </a:custGeom>
            <a:ln w="31750">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2" name="object 12"/>
          <p:cNvSpPr txBox="1"/>
          <p:nvPr/>
        </p:nvSpPr>
        <p:spPr>
          <a:xfrm>
            <a:off x="78739" y="6611937"/>
            <a:ext cx="23304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
        <p:nvSpPr>
          <p:cNvPr id="8" name="object 8"/>
          <p:cNvSpPr txBox="1">
            <a:spLocks noGrp="1"/>
          </p:cNvSpPr>
          <p:nvPr>
            <p:ph type="title"/>
          </p:nvPr>
        </p:nvSpPr>
        <p:spPr>
          <a:xfrm>
            <a:off x="3174047" y="323850"/>
            <a:ext cx="5916930" cy="459740"/>
          </a:xfrm>
          <a:prstGeom prst="rect">
            <a:avLst/>
          </a:prstGeom>
        </p:spPr>
        <p:txBody>
          <a:bodyPr vert="horz" wrap="square" lIns="0" tIns="12700" rIns="0" bIns="0" rtlCol="0">
            <a:spAutoFit/>
          </a:bodyPr>
          <a:lstStyle/>
          <a:p>
            <a:pPr marL="12700">
              <a:lnSpc>
                <a:spcPct val="100000"/>
              </a:lnSpc>
              <a:spcBef>
                <a:spcPts val="100"/>
              </a:spcBef>
            </a:pPr>
            <a:r>
              <a:rPr sz="2850" spc="90" dirty="0"/>
              <a:t>Μηχανισμοί</a:t>
            </a:r>
            <a:r>
              <a:rPr sz="2850" spc="-25" dirty="0"/>
              <a:t> </a:t>
            </a:r>
            <a:r>
              <a:rPr sz="2850" spc="85" dirty="0"/>
              <a:t>και</a:t>
            </a:r>
            <a:r>
              <a:rPr sz="2850" spc="-25" dirty="0"/>
              <a:t> </a:t>
            </a:r>
            <a:r>
              <a:rPr sz="2850" spc="80" dirty="0"/>
              <a:t>υπηρεσίες</a:t>
            </a:r>
            <a:r>
              <a:rPr sz="2850" spc="-25" dirty="0"/>
              <a:t> </a:t>
            </a:r>
            <a:r>
              <a:rPr sz="2850" spc="85" dirty="0"/>
              <a:t>ασφαλείας</a:t>
            </a:r>
            <a:endParaRPr sz="2850"/>
          </a:p>
        </p:txBody>
      </p:sp>
      <p:sp>
        <p:nvSpPr>
          <p:cNvPr id="9" name="object 9"/>
          <p:cNvSpPr txBox="1"/>
          <p:nvPr/>
        </p:nvSpPr>
        <p:spPr>
          <a:xfrm>
            <a:off x="5618797" y="1011237"/>
            <a:ext cx="955675" cy="215900"/>
          </a:xfrm>
          <a:prstGeom prst="rect">
            <a:avLst/>
          </a:prstGeom>
        </p:spPr>
        <p:txBody>
          <a:bodyPr vert="horz" wrap="square" lIns="0" tIns="12700" rIns="0" bIns="0" rtlCol="0">
            <a:spAutoFit/>
          </a:bodyPr>
          <a:lstStyle/>
          <a:p>
            <a:pPr marL="12700">
              <a:lnSpc>
                <a:spcPct val="100000"/>
              </a:lnSpc>
              <a:spcBef>
                <a:spcPts val="100"/>
              </a:spcBef>
            </a:pPr>
            <a:r>
              <a:rPr sz="1250" b="1" spc="150" dirty="0">
                <a:solidFill>
                  <a:srgbClr val="FFFFFF"/>
                </a:solidFill>
                <a:latin typeface="Calibri"/>
                <a:cs typeface="Calibri"/>
              </a:rPr>
              <a:t>Μ</a:t>
            </a:r>
            <a:r>
              <a:rPr sz="1250" b="1" spc="85" dirty="0">
                <a:solidFill>
                  <a:srgbClr val="FFFFFF"/>
                </a:solidFill>
                <a:latin typeface="Calibri"/>
                <a:cs typeface="Calibri"/>
              </a:rPr>
              <a:t>η</a:t>
            </a:r>
            <a:r>
              <a:rPr sz="1250" b="1" spc="70" dirty="0">
                <a:solidFill>
                  <a:srgbClr val="FFFFFF"/>
                </a:solidFill>
                <a:latin typeface="Calibri"/>
                <a:cs typeface="Calibri"/>
              </a:rPr>
              <a:t>χ</a:t>
            </a:r>
            <a:r>
              <a:rPr sz="1250" b="1" spc="100" dirty="0">
                <a:solidFill>
                  <a:srgbClr val="FFFFFF"/>
                </a:solidFill>
                <a:latin typeface="Calibri"/>
                <a:cs typeface="Calibri"/>
              </a:rPr>
              <a:t>α</a:t>
            </a:r>
            <a:r>
              <a:rPr sz="1250" b="1" spc="70" dirty="0">
                <a:solidFill>
                  <a:srgbClr val="FFFFFF"/>
                </a:solidFill>
                <a:latin typeface="Calibri"/>
                <a:cs typeface="Calibri"/>
              </a:rPr>
              <a:t>ν</a:t>
            </a:r>
            <a:r>
              <a:rPr sz="1250" b="1" spc="35" dirty="0">
                <a:solidFill>
                  <a:srgbClr val="FFFFFF"/>
                </a:solidFill>
                <a:latin typeface="Calibri"/>
                <a:cs typeface="Calibri"/>
              </a:rPr>
              <a:t>ι</a:t>
            </a:r>
            <a:r>
              <a:rPr sz="1250" b="1" spc="90" dirty="0">
                <a:solidFill>
                  <a:srgbClr val="FFFFFF"/>
                </a:solidFill>
                <a:latin typeface="Calibri"/>
                <a:cs typeface="Calibri"/>
              </a:rPr>
              <a:t>σμ</a:t>
            </a:r>
            <a:r>
              <a:rPr sz="1250" b="1" spc="85" dirty="0">
                <a:solidFill>
                  <a:srgbClr val="FFFFFF"/>
                </a:solidFill>
                <a:latin typeface="Calibri"/>
                <a:cs typeface="Calibri"/>
              </a:rPr>
              <a:t>ο</a:t>
            </a:r>
            <a:r>
              <a:rPr sz="1250" b="1" spc="50" dirty="0">
                <a:solidFill>
                  <a:srgbClr val="FFFFFF"/>
                </a:solidFill>
                <a:latin typeface="Calibri"/>
                <a:cs typeface="Calibri"/>
              </a:rPr>
              <a:t>ί</a:t>
            </a:r>
            <a:endParaRPr sz="1250">
              <a:latin typeface="Calibri"/>
              <a:cs typeface="Calibri"/>
            </a:endParaRPr>
          </a:p>
        </p:txBody>
      </p:sp>
      <p:graphicFrame>
        <p:nvGraphicFramePr>
          <p:cNvPr id="10" name="object 10"/>
          <p:cNvGraphicFramePr>
            <a:graphicFrameLocks noGrp="1"/>
          </p:cNvGraphicFramePr>
          <p:nvPr/>
        </p:nvGraphicFramePr>
        <p:xfrm>
          <a:off x="922655" y="1283969"/>
          <a:ext cx="9922505" cy="4324348"/>
        </p:xfrm>
        <a:graphic>
          <a:graphicData uri="http://schemas.openxmlformats.org/drawingml/2006/table">
            <a:tbl>
              <a:tblPr firstRow="1" bandRow="1">
                <a:tableStyleId>{2D5ABB26-0587-4C30-8999-92F81FD0307C}</a:tableStyleId>
              </a:tblPr>
              <a:tblGrid>
                <a:gridCol w="1102995">
                  <a:extLst>
                    <a:ext uri="{9D8B030D-6E8A-4147-A177-3AD203B41FA5}">
                      <a16:colId xmlns:a16="http://schemas.microsoft.com/office/drawing/2014/main" val="20000"/>
                    </a:ext>
                  </a:extLst>
                </a:gridCol>
                <a:gridCol w="1164590">
                  <a:extLst>
                    <a:ext uri="{9D8B030D-6E8A-4147-A177-3AD203B41FA5}">
                      <a16:colId xmlns:a16="http://schemas.microsoft.com/office/drawing/2014/main" val="20001"/>
                    </a:ext>
                  </a:extLst>
                </a:gridCol>
                <a:gridCol w="1040764">
                  <a:extLst>
                    <a:ext uri="{9D8B030D-6E8A-4147-A177-3AD203B41FA5}">
                      <a16:colId xmlns:a16="http://schemas.microsoft.com/office/drawing/2014/main" val="20002"/>
                    </a:ext>
                  </a:extLst>
                </a:gridCol>
                <a:gridCol w="1102360">
                  <a:extLst>
                    <a:ext uri="{9D8B030D-6E8A-4147-A177-3AD203B41FA5}">
                      <a16:colId xmlns:a16="http://schemas.microsoft.com/office/drawing/2014/main" val="20003"/>
                    </a:ext>
                  </a:extLst>
                </a:gridCol>
                <a:gridCol w="1102360">
                  <a:extLst>
                    <a:ext uri="{9D8B030D-6E8A-4147-A177-3AD203B41FA5}">
                      <a16:colId xmlns:a16="http://schemas.microsoft.com/office/drawing/2014/main" val="20004"/>
                    </a:ext>
                  </a:extLst>
                </a:gridCol>
                <a:gridCol w="1102359">
                  <a:extLst>
                    <a:ext uri="{9D8B030D-6E8A-4147-A177-3AD203B41FA5}">
                      <a16:colId xmlns:a16="http://schemas.microsoft.com/office/drawing/2014/main" val="20005"/>
                    </a:ext>
                  </a:extLst>
                </a:gridCol>
                <a:gridCol w="1102359">
                  <a:extLst>
                    <a:ext uri="{9D8B030D-6E8A-4147-A177-3AD203B41FA5}">
                      <a16:colId xmlns:a16="http://schemas.microsoft.com/office/drawing/2014/main" val="20006"/>
                    </a:ext>
                  </a:extLst>
                </a:gridCol>
                <a:gridCol w="1102359">
                  <a:extLst>
                    <a:ext uri="{9D8B030D-6E8A-4147-A177-3AD203B41FA5}">
                      <a16:colId xmlns:a16="http://schemas.microsoft.com/office/drawing/2014/main" val="20007"/>
                    </a:ext>
                  </a:extLst>
                </a:gridCol>
                <a:gridCol w="1102359">
                  <a:extLst>
                    <a:ext uri="{9D8B030D-6E8A-4147-A177-3AD203B41FA5}">
                      <a16:colId xmlns:a16="http://schemas.microsoft.com/office/drawing/2014/main" val="20008"/>
                    </a:ext>
                  </a:extLst>
                </a:gridCol>
              </a:tblGrid>
              <a:tr h="590550">
                <a:tc>
                  <a:txBody>
                    <a:bodyPr/>
                    <a:lstStyle/>
                    <a:p>
                      <a:pPr>
                        <a:lnSpc>
                          <a:spcPct val="100000"/>
                        </a:lnSpc>
                      </a:pPr>
                      <a:endParaRPr sz="900">
                        <a:latin typeface="Times New Roman"/>
                        <a:cs typeface="Times New Roman"/>
                      </a:endParaRPr>
                    </a:p>
                    <a:p>
                      <a:pPr>
                        <a:lnSpc>
                          <a:spcPct val="100000"/>
                        </a:lnSpc>
                      </a:pPr>
                      <a:endParaRPr sz="750">
                        <a:latin typeface="Times New Roman"/>
                        <a:cs typeface="Times New Roman"/>
                      </a:endParaRPr>
                    </a:p>
                    <a:p>
                      <a:pPr marL="11430" algn="ctr">
                        <a:lnSpc>
                          <a:spcPct val="100000"/>
                        </a:lnSpc>
                      </a:pPr>
                      <a:r>
                        <a:rPr sz="950" b="1" spc="85" dirty="0">
                          <a:solidFill>
                            <a:srgbClr val="FFFFFF"/>
                          </a:solidFill>
                          <a:latin typeface="Calibri"/>
                          <a:cs typeface="Calibri"/>
                        </a:rPr>
                        <a:t>Υπηρεσία</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900">
                        <a:latin typeface="Times New Roman"/>
                        <a:cs typeface="Times New Roman"/>
                      </a:endParaRPr>
                    </a:p>
                    <a:p>
                      <a:pPr>
                        <a:lnSpc>
                          <a:spcPct val="100000"/>
                        </a:lnSpc>
                      </a:pPr>
                      <a:endParaRPr sz="750">
                        <a:latin typeface="Times New Roman"/>
                        <a:cs typeface="Times New Roman"/>
                      </a:endParaRPr>
                    </a:p>
                    <a:p>
                      <a:pPr marL="15240" algn="ctr">
                        <a:lnSpc>
                          <a:spcPct val="100000"/>
                        </a:lnSpc>
                      </a:pPr>
                      <a:r>
                        <a:rPr sz="950" b="1" spc="65" dirty="0">
                          <a:solidFill>
                            <a:srgbClr val="FFFFFF"/>
                          </a:solidFill>
                          <a:latin typeface="Calibri"/>
                          <a:cs typeface="Calibri"/>
                        </a:rPr>
                        <a:t>Κρυπτογράφηση</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81610" marR="194945" indent="114300">
                        <a:lnSpc>
                          <a:spcPct val="100000"/>
                        </a:lnSpc>
                        <a:spcBef>
                          <a:spcPts val="195"/>
                        </a:spcBef>
                      </a:pPr>
                      <a:r>
                        <a:rPr sz="950" b="1" spc="-10" dirty="0">
                          <a:solidFill>
                            <a:srgbClr val="FFFFFF"/>
                          </a:solidFill>
                          <a:latin typeface="Calibri"/>
                          <a:cs typeface="Calibri"/>
                        </a:rPr>
                        <a:t>Ψη</a:t>
                      </a:r>
                      <a:r>
                        <a:rPr sz="950" b="1" spc="-15" dirty="0">
                          <a:solidFill>
                            <a:srgbClr val="FFFFFF"/>
                          </a:solidFill>
                          <a:latin typeface="Calibri"/>
                          <a:cs typeface="Calibri"/>
                        </a:rPr>
                        <a:t>φ</a:t>
                      </a:r>
                      <a:r>
                        <a:rPr sz="950" b="1" spc="-10" dirty="0">
                          <a:solidFill>
                            <a:srgbClr val="FFFFFF"/>
                          </a:solidFill>
                          <a:latin typeface="Calibri"/>
                          <a:cs typeface="Calibri"/>
                        </a:rPr>
                        <a:t>ιακ</a:t>
                      </a:r>
                      <a:r>
                        <a:rPr sz="950" b="1" dirty="0">
                          <a:solidFill>
                            <a:srgbClr val="FFFFFF"/>
                          </a:solidFill>
                          <a:latin typeface="Calibri"/>
                          <a:cs typeface="Calibri"/>
                        </a:rPr>
                        <a:t>ή  </a:t>
                      </a:r>
                      <a:r>
                        <a:rPr sz="950" b="1" spc="70" dirty="0">
                          <a:solidFill>
                            <a:srgbClr val="FFFFFF"/>
                          </a:solidFill>
                          <a:latin typeface="Calibri"/>
                          <a:cs typeface="Calibri"/>
                        </a:rPr>
                        <a:t>υπογραφή</a:t>
                      </a:r>
                      <a:endParaRPr sz="950">
                        <a:latin typeface="Calibri"/>
                        <a:cs typeface="Calibri"/>
                      </a:endParaRPr>
                    </a:p>
                  </a:txBody>
                  <a:tcPr marL="0" marR="0" marT="2476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90195" marR="114935" indent="-1905">
                        <a:lnSpc>
                          <a:spcPct val="100000"/>
                        </a:lnSpc>
                        <a:spcBef>
                          <a:spcPts val="195"/>
                        </a:spcBef>
                      </a:pPr>
                      <a:r>
                        <a:rPr sz="950" b="1" spc="30" dirty="0">
                          <a:solidFill>
                            <a:srgbClr val="FFFFFF"/>
                          </a:solidFill>
                          <a:latin typeface="Calibri"/>
                          <a:cs typeface="Calibri"/>
                        </a:rPr>
                        <a:t>Έλεγχος </a:t>
                      </a:r>
                      <a:r>
                        <a:rPr sz="950" b="1" spc="35" dirty="0">
                          <a:solidFill>
                            <a:srgbClr val="FFFFFF"/>
                          </a:solidFill>
                          <a:latin typeface="Calibri"/>
                          <a:cs typeface="Calibri"/>
                        </a:rPr>
                        <a:t> </a:t>
                      </a:r>
                      <a:r>
                        <a:rPr sz="950" b="1" spc="-15" dirty="0">
                          <a:solidFill>
                            <a:srgbClr val="FFFFFF"/>
                          </a:solidFill>
                          <a:latin typeface="Calibri"/>
                          <a:cs typeface="Calibri"/>
                        </a:rPr>
                        <a:t>π</a:t>
                      </a:r>
                      <a:r>
                        <a:rPr sz="950" b="1" spc="-10" dirty="0">
                          <a:solidFill>
                            <a:srgbClr val="FFFFFF"/>
                          </a:solidFill>
                          <a:latin typeface="Calibri"/>
                          <a:cs typeface="Calibri"/>
                        </a:rPr>
                        <a:t>ρ</a:t>
                      </a:r>
                      <a:r>
                        <a:rPr sz="950" b="1" spc="-15" dirty="0">
                          <a:solidFill>
                            <a:srgbClr val="FFFFFF"/>
                          </a:solidFill>
                          <a:latin typeface="Calibri"/>
                          <a:cs typeface="Calibri"/>
                        </a:rPr>
                        <a:t>ό</a:t>
                      </a:r>
                      <a:r>
                        <a:rPr sz="950" b="1" spc="-10" dirty="0">
                          <a:solidFill>
                            <a:srgbClr val="FFFFFF"/>
                          </a:solidFill>
                          <a:latin typeface="Calibri"/>
                          <a:cs typeface="Calibri"/>
                        </a:rPr>
                        <a:t>σ</a:t>
                      </a:r>
                      <a:r>
                        <a:rPr sz="950" b="1" spc="-15" dirty="0">
                          <a:solidFill>
                            <a:srgbClr val="FFFFFF"/>
                          </a:solidFill>
                          <a:latin typeface="Calibri"/>
                          <a:cs typeface="Calibri"/>
                        </a:rPr>
                        <a:t>βα</a:t>
                      </a:r>
                      <a:r>
                        <a:rPr sz="950" b="1" spc="-10" dirty="0">
                          <a:solidFill>
                            <a:srgbClr val="FFFFFF"/>
                          </a:solidFill>
                          <a:latin typeface="Calibri"/>
                          <a:cs typeface="Calibri"/>
                        </a:rPr>
                        <a:t>ση</a:t>
                      </a:r>
                      <a:r>
                        <a:rPr sz="950" b="1" dirty="0">
                          <a:solidFill>
                            <a:srgbClr val="FFFFFF"/>
                          </a:solidFill>
                          <a:latin typeface="Calibri"/>
                          <a:cs typeface="Calibri"/>
                        </a:rPr>
                        <a:t>ς</a:t>
                      </a:r>
                      <a:endParaRPr sz="950">
                        <a:latin typeface="Calibri"/>
                        <a:cs typeface="Calibri"/>
                      </a:endParaRPr>
                    </a:p>
                  </a:txBody>
                  <a:tcPr marL="0" marR="0" marT="2476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900">
                        <a:latin typeface="Times New Roman"/>
                        <a:cs typeface="Times New Roman"/>
                      </a:endParaRPr>
                    </a:p>
                    <a:p>
                      <a:pPr marL="231140" marR="163830" indent="-40640">
                        <a:lnSpc>
                          <a:spcPct val="128099"/>
                        </a:lnSpc>
                        <a:spcBef>
                          <a:spcPts val="540"/>
                        </a:spcBef>
                      </a:pPr>
                      <a:r>
                        <a:rPr sz="950" b="1" spc="-15" dirty="0">
                          <a:solidFill>
                            <a:srgbClr val="FFFFFF"/>
                          </a:solidFill>
                          <a:latin typeface="Calibri"/>
                          <a:cs typeface="Calibri"/>
                        </a:rPr>
                        <a:t>Α</a:t>
                      </a:r>
                      <a:r>
                        <a:rPr sz="950" b="1" spc="-10" dirty="0">
                          <a:solidFill>
                            <a:srgbClr val="FFFFFF"/>
                          </a:solidFill>
                          <a:latin typeface="Calibri"/>
                          <a:cs typeface="Calibri"/>
                        </a:rPr>
                        <a:t>κε</a:t>
                      </a:r>
                      <a:r>
                        <a:rPr sz="950" b="1" spc="-15" dirty="0">
                          <a:solidFill>
                            <a:srgbClr val="FFFFFF"/>
                          </a:solidFill>
                          <a:latin typeface="Calibri"/>
                          <a:cs typeface="Calibri"/>
                        </a:rPr>
                        <a:t>ρ</a:t>
                      </a:r>
                      <a:r>
                        <a:rPr sz="950" b="1" spc="-10" dirty="0">
                          <a:solidFill>
                            <a:srgbClr val="FFFFFF"/>
                          </a:solidFill>
                          <a:latin typeface="Calibri"/>
                          <a:cs typeface="Calibri"/>
                        </a:rPr>
                        <a:t>α</a:t>
                      </a:r>
                      <a:r>
                        <a:rPr sz="950" b="1" spc="-15" dirty="0">
                          <a:solidFill>
                            <a:srgbClr val="FFFFFF"/>
                          </a:solidFill>
                          <a:latin typeface="Calibri"/>
                          <a:cs typeface="Calibri"/>
                        </a:rPr>
                        <a:t>ι</a:t>
                      </a:r>
                      <a:r>
                        <a:rPr sz="950" b="1" spc="-10" dirty="0">
                          <a:solidFill>
                            <a:srgbClr val="FFFFFF"/>
                          </a:solidFill>
                          <a:latin typeface="Calibri"/>
                          <a:cs typeface="Calibri"/>
                        </a:rPr>
                        <a:t>ό</a:t>
                      </a:r>
                      <a:r>
                        <a:rPr sz="950" b="1" spc="-15" dirty="0">
                          <a:solidFill>
                            <a:srgbClr val="FFFFFF"/>
                          </a:solidFill>
                          <a:latin typeface="Calibri"/>
                          <a:cs typeface="Calibri"/>
                        </a:rPr>
                        <a:t>τη</a:t>
                      </a:r>
                      <a:r>
                        <a:rPr sz="950" b="1" spc="-10" dirty="0">
                          <a:solidFill>
                            <a:srgbClr val="FFFFFF"/>
                          </a:solidFill>
                          <a:latin typeface="Calibri"/>
                          <a:cs typeface="Calibri"/>
                        </a:rPr>
                        <a:t>τ</a:t>
                      </a:r>
                      <a:r>
                        <a:rPr sz="950" b="1" dirty="0">
                          <a:solidFill>
                            <a:srgbClr val="FFFFFF"/>
                          </a:solidFill>
                          <a:latin typeface="Calibri"/>
                          <a:cs typeface="Calibri"/>
                        </a:rPr>
                        <a:t>α  </a:t>
                      </a:r>
                      <a:r>
                        <a:rPr sz="950" b="1" spc="70" dirty="0">
                          <a:solidFill>
                            <a:srgbClr val="FFFFFF"/>
                          </a:solidFill>
                          <a:latin typeface="Calibri"/>
                          <a:cs typeface="Calibri"/>
                        </a:rPr>
                        <a:t>δεδομένων</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0650" marR="66675" indent="-56515">
                        <a:lnSpc>
                          <a:spcPct val="100000"/>
                        </a:lnSpc>
                        <a:spcBef>
                          <a:spcPts val="195"/>
                        </a:spcBef>
                      </a:pPr>
                      <a:r>
                        <a:rPr sz="950" b="1" spc="70" dirty="0">
                          <a:solidFill>
                            <a:srgbClr val="FFFFFF"/>
                          </a:solidFill>
                          <a:latin typeface="Calibri"/>
                          <a:cs typeface="Calibri"/>
                        </a:rPr>
                        <a:t>Ανταλλαγή </a:t>
                      </a:r>
                      <a:r>
                        <a:rPr sz="950" b="1" spc="75" dirty="0">
                          <a:solidFill>
                            <a:srgbClr val="FFFFFF"/>
                          </a:solidFill>
                          <a:latin typeface="Calibri"/>
                          <a:cs typeface="Calibri"/>
                        </a:rPr>
                        <a:t> </a:t>
                      </a:r>
                      <a:r>
                        <a:rPr sz="950" b="1" spc="-10" dirty="0">
                          <a:solidFill>
                            <a:srgbClr val="FFFFFF"/>
                          </a:solidFill>
                          <a:latin typeface="Calibri"/>
                          <a:cs typeface="Calibri"/>
                        </a:rPr>
                        <a:t>αυθεν</a:t>
                      </a:r>
                      <a:r>
                        <a:rPr sz="950" b="1" spc="-15" dirty="0">
                          <a:solidFill>
                            <a:srgbClr val="FFFFFF"/>
                          </a:solidFill>
                          <a:latin typeface="Calibri"/>
                          <a:cs typeface="Calibri"/>
                        </a:rPr>
                        <a:t>τ</a:t>
                      </a:r>
                      <a:r>
                        <a:rPr sz="950" b="1" spc="-10" dirty="0">
                          <a:solidFill>
                            <a:srgbClr val="FFFFFF"/>
                          </a:solidFill>
                          <a:latin typeface="Calibri"/>
                          <a:cs typeface="Calibri"/>
                        </a:rPr>
                        <a:t>ι</a:t>
                      </a:r>
                      <a:r>
                        <a:rPr sz="950" b="1" spc="-15" dirty="0">
                          <a:solidFill>
                            <a:srgbClr val="FFFFFF"/>
                          </a:solidFill>
                          <a:latin typeface="Calibri"/>
                          <a:cs typeface="Calibri"/>
                        </a:rPr>
                        <a:t>κό</a:t>
                      </a:r>
                      <a:r>
                        <a:rPr sz="950" b="1" spc="-10" dirty="0">
                          <a:solidFill>
                            <a:srgbClr val="FFFFFF"/>
                          </a:solidFill>
                          <a:latin typeface="Calibri"/>
                          <a:cs typeface="Calibri"/>
                        </a:rPr>
                        <a:t>τ</a:t>
                      </a:r>
                      <a:r>
                        <a:rPr sz="950" b="1" spc="-15" dirty="0">
                          <a:solidFill>
                            <a:srgbClr val="FFFFFF"/>
                          </a:solidFill>
                          <a:latin typeface="Calibri"/>
                          <a:cs typeface="Calibri"/>
                        </a:rPr>
                        <a:t>η</a:t>
                      </a:r>
                      <a:r>
                        <a:rPr sz="950" b="1" spc="-10" dirty="0">
                          <a:solidFill>
                            <a:srgbClr val="FFFFFF"/>
                          </a:solidFill>
                          <a:latin typeface="Calibri"/>
                          <a:cs typeface="Calibri"/>
                        </a:rPr>
                        <a:t>τ</a:t>
                      </a:r>
                      <a:r>
                        <a:rPr sz="950" b="1" spc="-15" dirty="0">
                          <a:solidFill>
                            <a:srgbClr val="FFFFFF"/>
                          </a:solidFill>
                          <a:latin typeface="Calibri"/>
                          <a:cs typeface="Calibri"/>
                        </a:rPr>
                        <a:t>α</a:t>
                      </a:r>
                      <a:r>
                        <a:rPr sz="950" b="1" dirty="0">
                          <a:solidFill>
                            <a:srgbClr val="FFFFFF"/>
                          </a:solidFill>
                          <a:latin typeface="Calibri"/>
                          <a:cs typeface="Calibri"/>
                        </a:rPr>
                        <a:t>ς</a:t>
                      </a:r>
                      <a:endParaRPr sz="950">
                        <a:latin typeface="Calibri"/>
                        <a:cs typeface="Calibri"/>
                      </a:endParaRPr>
                    </a:p>
                  </a:txBody>
                  <a:tcPr marL="0" marR="0" marT="2476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54000" marR="115570" indent="91440">
                        <a:lnSpc>
                          <a:spcPct val="100000"/>
                        </a:lnSpc>
                        <a:spcBef>
                          <a:spcPts val="195"/>
                        </a:spcBef>
                      </a:pPr>
                      <a:r>
                        <a:rPr sz="950" b="1" spc="-15" dirty="0">
                          <a:solidFill>
                            <a:srgbClr val="FFFFFF"/>
                          </a:solidFill>
                          <a:latin typeface="Calibri"/>
                          <a:cs typeface="Calibri"/>
                        </a:rPr>
                        <a:t>Ε</a:t>
                      </a:r>
                      <a:r>
                        <a:rPr sz="950" b="1" spc="-10" dirty="0">
                          <a:solidFill>
                            <a:srgbClr val="FFFFFF"/>
                          </a:solidFill>
                          <a:latin typeface="Calibri"/>
                          <a:cs typeface="Calibri"/>
                        </a:rPr>
                        <a:t>πίσ</a:t>
                      </a:r>
                      <a:r>
                        <a:rPr sz="950" b="1" spc="-15" dirty="0">
                          <a:solidFill>
                            <a:srgbClr val="FFFFFF"/>
                          </a:solidFill>
                          <a:latin typeface="Calibri"/>
                          <a:cs typeface="Calibri"/>
                        </a:rPr>
                        <a:t>τ</a:t>
                      </a:r>
                      <a:r>
                        <a:rPr sz="950" b="1" spc="-10" dirty="0">
                          <a:solidFill>
                            <a:srgbClr val="FFFFFF"/>
                          </a:solidFill>
                          <a:latin typeface="Calibri"/>
                          <a:cs typeface="Calibri"/>
                        </a:rPr>
                        <a:t>ρω</a:t>
                      </a:r>
                      <a:r>
                        <a:rPr sz="950" b="1" spc="-15" dirty="0">
                          <a:solidFill>
                            <a:srgbClr val="FFFFFF"/>
                          </a:solidFill>
                          <a:latin typeface="Calibri"/>
                          <a:cs typeface="Calibri"/>
                        </a:rPr>
                        <a:t>σ</a:t>
                      </a:r>
                      <a:r>
                        <a:rPr sz="950" b="1" dirty="0">
                          <a:solidFill>
                            <a:srgbClr val="FFFFFF"/>
                          </a:solidFill>
                          <a:latin typeface="Calibri"/>
                          <a:cs typeface="Calibri"/>
                        </a:rPr>
                        <a:t>η  </a:t>
                      </a:r>
                      <a:r>
                        <a:rPr sz="950" b="1" spc="55" dirty="0">
                          <a:solidFill>
                            <a:srgbClr val="FFFFFF"/>
                          </a:solidFill>
                          <a:latin typeface="Calibri"/>
                          <a:cs typeface="Calibri"/>
                        </a:rPr>
                        <a:t>κίνησης</a:t>
                      </a:r>
                      <a:endParaRPr sz="950">
                        <a:latin typeface="Calibri"/>
                        <a:cs typeface="Calibri"/>
                      </a:endParaRPr>
                    </a:p>
                  </a:txBody>
                  <a:tcPr marL="0" marR="0" marT="2476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94005" marR="40640" indent="-7620">
                        <a:lnSpc>
                          <a:spcPct val="100000"/>
                        </a:lnSpc>
                        <a:spcBef>
                          <a:spcPts val="195"/>
                        </a:spcBef>
                      </a:pPr>
                      <a:r>
                        <a:rPr sz="950" b="1" spc="30" dirty="0">
                          <a:solidFill>
                            <a:srgbClr val="FFFFFF"/>
                          </a:solidFill>
                          <a:latin typeface="Calibri"/>
                          <a:cs typeface="Calibri"/>
                        </a:rPr>
                        <a:t>Έλεγχος </a:t>
                      </a:r>
                      <a:r>
                        <a:rPr sz="950" b="1" spc="35" dirty="0">
                          <a:solidFill>
                            <a:srgbClr val="FFFFFF"/>
                          </a:solidFill>
                          <a:latin typeface="Calibri"/>
                          <a:cs typeface="Calibri"/>
                        </a:rPr>
                        <a:t> </a:t>
                      </a:r>
                      <a:r>
                        <a:rPr sz="950" b="1" spc="-15" dirty="0">
                          <a:solidFill>
                            <a:srgbClr val="FFFFFF"/>
                          </a:solidFill>
                          <a:latin typeface="Calibri"/>
                          <a:cs typeface="Calibri"/>
                        </a:rPr>
                        <a:t>δρομολόγησ</a:t>
                      </a:r>
                      <a:r>
                        <a:rPr sz="950" b="1" dirty="0">
                          <a:solidFill>
                            <a:srgbClr val="FFFFFF"/>
                          </a:solidFill>
                          <a:latin typeface="Calibri"/>
                          <a:cs typeface="Calibri"/>
                        </a:rPr>
                        <a:t>η  </a:t>
                      </a:r>
                      <a:r>
                        <a:rPr sz="950" b="1" spc="40" dirty="0">
                          <a:solidFill>
                            <a:srgbClr val="FFFFFF"/>
                          </a:solidFill>
                          <a:latin typeface="Calibri"/>
                          <a:cs typeface="Calibri"/>
                        </a:rPr>
                        <a:t>ς</a:t>
                      </a:r>
                      <a:endParaRPr sz="950">
                        <a:latin typeface="Calibri"/>
                        <a:cs typeface="Calibri"/>
                      </a:endParaRPr>
                    </a:p>
                  </a:txBody>
                  <a:tcPr marL="0" marR="0" marT="2476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900">
                        <a:latin typeface="Times New Roman"/>
                        <a:cs typeface="Times New Roman"/>
                      </a:endParaRPr>
                    </a:p>
                    <a:p>
                      <a:pPr marL="258445" indent="-225425">
                        <a:lnSpc>
                          <a:spcPct val="128099"/>
                        </a:lnSpc>
                        <a:spcBef>
                          <a:spcPts val="540"/>
                        </a:spcBef>
                      </a:pPr>
                      <a:r>
                        <a:rPr sz="950" b="1" spc="-15" dirty="0">
                          <a:solidFill>
                            <a:srgbClr val="FFFFFF"/>
                          </a:solidFill>
                          <a:latin typeface="Calibri"/>
                          <a:cs typeface="Calibri"/>
                        </a:rPr>
                        <a:t>Συμβολαιογραφικ</a:t>
                      </a:r>
                      <a:r>
                        <a:rPr sz="950" b="1" dirty="0">
                          <a:solidFill>
                            <a:srgbClr val="FFFFFF"/>
                          </a:solidFill>
                          <a:latin typeface="Calibri"/>
                          <a:cs typeface="Calibri"/>
                        </a:rPr>
                        <a:t>ή  </a:t>
                      </a:r>
                      <a:r>
                        <a:rPr sz="950" b="1" spc="35" dirty="0">
                          <a:solidFill>
                            <a:srgbClr val="FFFFFF"/>
                          </a:solidFill>
                          <a:latin typeface="Calibri"/>
                          <a:cs typeface="Calibri"/>
                        </a:rPr>
                        <a:t>επικύρωση</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654684">
                <a:tc>
                  <a:txBody>
                    <a:bodyPr/>
                    <a:lstStyle/>
                    <a:p>
                      <a:pPr>
                        <a:lnSpc>
                          <a:spcPct val="100000"/>
                        </a:lnSpc>
                        <a:spcBef>
                          <a:spcPts val="55"/>
                        </a:spcBef>
                      </a:pPr>
                      <a:endParaRPr sz="1150">
                        <a:latin typeface="Times New Roman"/>
                        <a:cs typeface="Times New Roman"/>
                      </a:endParaRPr>
                    </a:p>
                    <a:p>
                      <a:pPr marL="111125" marR="86995" indent="121920">
                        <a:lnSpc>
                          <a:spcPct val="100000"/>
                        </a:lnSpc>
                      </a:pPr>
                      <a:r>
                        <a:rPr sz="800" b="1" spc="30" dirty="0">
                          <a:solidFill>
                            <a:srgbClr val="FFFFFF"/>
                          </a:solidFill>
                          <a:latin typeface="Calibri"/>
                          <a:cs typeface="Calibri"/>
                        </a:rPr>
                        <a:t>Επαλήθευση </a:t>
                      </a:r>
                      <a:r>
                        <a:rPr sz="800" b="1" spc="35" dirty="0">
                          <a:solidFill>
                            <a:srgbClr val="FFFFFF"/>
                          </a:solidFill>
                          <a:latin typeface="Calibri"/>
                          <a:cs typeface="Calibri"/>
                        </a:rPr>
                        <a:t> ταυτότητας</a:t>
                      </a:r>
                      <a:r>
                        <a:rPr sz="800" b="1" spc="-45" dirty="0">
                          <a:solidFill>
                            <a:srgbClr val="FFFFFF"/>
                          </a:solidFill>
                          <a:latin typeface="Calibri"/>
                          <a:cs typeface="Calibri"/>
                        </a:rPr>
                        <a:t> </a:t>
                      </a:r>
                      <a:r>
                        <a:rPr sz="800" b="1" spc="35" dirty="0">
                          <a:solidFill>
                            <a:srgbClr val="FFFFFF"/>
                          </a:solidFill>
                          <a:latin typeface="Calibri"/>
                          <a:cs typeface="Calibri"/>
                        </a:rPr>
                        <a:t>χρήστη </a:t>
                      </a:r>
                      <a:r>
                        <a:rPr sz="800" b="1" spc="-165" dirty="0">
                          <a:solidFill>
                            <a:srgbClr val="FFFFFF"/>
                          </a:solidFill>
                          <a:latin typeface="Calibri"/>
                          <a:cs typeface="Calibri"/>
                        </a:rPr>
                        <a:t> </a:t>
                      </a:r>
                      <a:r>
                        <a:rPr sz="800" b="1" spc="40" dirty="0">
                          <a:solidFill>
                            <a:srgbClr val="FFFFFF"/>
                          </a:solidFill>
                          <a:latin typeface="Calibri"/>
                          <a:cs typeface="Calibri"/>
                        </a:rPr>
                        <a:t>κόμβου</a:t>
                      </a:r>
                      <a:endParaRPr sz="800">
                        <a:latin typeface="Calibri"/>
                        <a:cs typeface="Calibri"/>
                      </a:endParaRPr>
                    </a:p>
                  </a:txBody>
                  <a:tcPr marL="0" marR="0" marT="69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L="19050" algn="ct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R="461645" algn="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L="24130" algn="ct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r h="654685">
                <a:tc>
                  <a:txBody>
                    <a:bodyPr/>
                    <a:lstStyle/>
                    <a:p>
                      <a:pPr>
                        <a:lnSpc>
                          <a:spcPct val="100000"/>
                        </a:lnSpc>
                      </a:pPr>
                      <a:endParaRPr sz="800">
                        <a:latin typeface="Times New Roman"/>
                        <a:cs typeface="Times New Roman"/>
                      </a:endParaRPr>
                    </a:p>
                    <a:p>
                      <a:pPr marL="111125" marR="292100" indent="107950">
                        <a:lnSpc>
                          <a:spcPct val="100000"/>
                        </a:lnSpc>
                        <a:spcBef>
                          <a:spcPts val="459"/>
                        </a:spcBef>
                      </a:pPr>
                      <a:r>
                        <a:rPr sz="800" b="1" spc="-15" dirty="0">
                          <a:solidFill>
                            <a:srgbClr val="FFFFFF"/>
                          </a:solidFill>
                          <a:latin typeface="Calibri"/>
                          <a:cs typeface="Calibri"/>
                        </a:rPr>
                        <a:t>Επαλήθευ</a:t>
                      </a:r>
                      <a:r>
                        <a:rPr sz="800" b="1" spc="-10" dirty="0">
                          <a:solidFill>
                            <a:srgbClr val="FFFFFF"/>
                          </a:solidFill>
                          <a:latin typeface="Calibri"/>
                          <a:cs typeface="Calibri"/>
                        </a:rPr>
                        <a:t>σ</a:t>
                      </a:r>
                      <a:r>
                        <a:rPr sz="800" b="1" dirty="0">
                          <a:solidFill>
                            <a:srgbClr val="FFFFFF"/>
                          </a:solidFill>
                          <a:latin typeface="Calibri"/>
                          <a:cs typeface="Calibri"/>
                        </a:rPr>
                        <a:t>η  </a:t>
                      </a:r>
                      <a:r>
                        <a:rPr sz="800" b="1" spc="55" dirty="0">
                          <a:solidFill>
                            <a:srgbClr val="FFFFFF"/>
                          </a:solidFill>
                          <a:latin typeface="Calibri"/>
                          <a:cs typeface="Calibri"/>
                        </a:rPr>
                        <a:t>προέλευσης </a:t>
                      </a:r>
                      <a:r>
                        <a:rPr sz="800" b="1" spc="60" dirty="0">
                          <a:solidFill>
                            <a:srgbClr val="FFFFFF"/>
                          </a:solidFill>
                          <a:latin typeface="Calibri"/>
                          <a:cs typeface="Calibri"/>
                        </a:rPr>
                        <a:t> δεδομένων</a:t>
                      </a:r>
                      <a:endParaRPr sz="8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L="19050" algn="ct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L="22225" algn="ct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2"/>
                  </a:ext>
                </a:extLst>
              </a:tr>
              <a:tr h="352425">
                <a:tc>
                  <a:txBody>
                    <a:bodyPr/>
                    <a:lstStyle/>
                    <a:p>
                      <a:pPr>
                        <a:lnSpc>
                          <a:spcPct val="100000"/>
                        </a:lnSpc>
                        <a:spcBef>
                          <a:spcPts val="40"/>
                        </a:spcBef>
                      </a:pPr>
                      <a:endParaRPr sz="650">
                        <a:latin typeface="Times New Roman"/>
                        <a:cs typeface="Times New Roman"/>
                      </a:endParaRPr>
                    </a:p>
                    <a:p>
                      <a:pPr marL="10795" algn="ctr">
                        <a:lnSpc>
                          <a:spcPct val="100000"/>
                        </a:lnSpc>
                      </a:pPr>
                      <a:r>
                        <a:rPr sz="800" b="1" spc="65" dirty="0">
                          <a:solidFill>
                            <a:srgbClr val="FFFFFF"/>
                          </a:solidFill>
                          <a:latin typeface="Calibri"/>
                          <a:cs typeface="Calibri"/>
                        </a:rPr>
                        <a:t>Έλεγχος</a:t>
                      </a:r>
                      <a:r>
                        <a:rPr sz="800" b="1" spc="-10" dirty="0">
                          <a:solidFill>
                            <a:srgbClr val="FFFFFF"/>
                          </a:solidFill>
                          <a:latin typeface="Calibri"/>
                          <a:cs typeface="Calibri"/>
                        </a:rPr>
                        <a:t> </a:t>
                      </a:r>
                      <a:r>
                        <a:rPr sz="800" b="1" spc="80" dirty="0">
                          <a:solidFill>
                            <a:srgbClr val="FFFFFF"/>
                          </a:solidFill>
                          <a:latin typeface="Calibri"/>
                          <a:cs typeface="Calibri"/>
                        </a:rPr>
                        <a:t>πρόσβασης</a:t>
                      </a:r>
                      <a:endParaRPr sz="800">
                        <a:latin typeface="Calibri"/>
                        <a:cs typeface="Calibri"/>
                      </a:endParaRPr>
                    </a:p>
                  </a:txBody>
                  <a:tcPr marL="0" marR="0" marT="508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92125" algn="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3"/>
                  </a:ext>
                </a:extLst>
              </a:tr>
              <a:tr h="352425">
                <a:tc>
                  <a:txBody>
                    <a:bodyPr/>
                    <a:lstStyle/>
                    <a:p>
                      <a:pPr>
                        <a:lnSpc>
                          <a:spcPct val="100000"/>
                        </a:lnSpc>
                        <a:spcBef>
                          <a:spcPts val="40"/>
                        </a:spcBef>
                      </a:pPr>
                      <a:endParaRPr sz="650">
                        <a:latin typeface="Times New Roman"/>
                        <a:cs typeface="Times New Roman"/>
                      </a:endParaRPr>
                    </a:p>
                    <a:p>
                      <a:pPr marL="11430" algn="ctr">
                        <a:lnSpc>
                          <a:spcPct val="100000"/>
                        </a:lnSpc>
                      </a:pPr>
                      <a:r>
                        <a:rPr sz="800" b="1" spc="20" dirty="0">
                          <a:solidFill>
                            <a:srgbClr val="FFFFFF"/>
                          </a:solidFill>
                          <a:latin typeface="Calibri"/>
                          <a:cs typeface="Calibri"/>
                        </a:rPr>
                        <a:t>Εμπιστευτικός</a:t>
                      </a:r>
                      <a:endParaRPr sz="800">
                        <a:latin typeface="Calibri"/>
                        <a:cs typeface="Calibri"/>
                      </a:endParaRPr>
                    </a:p>
                  </a:txBody>
                  <a:tcPr marL="0" marR="0" marT="508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050" algn="ct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88315" algn="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4"/>
                  </a:ext>
                </a:extLst>
              </a:tr>
              <a:tr h="654685">
                <a:tc>
                  <a:txBody>
                    <a:bodyPr/>
                    <a:lstStyle/>
                    <a:p>
                      <a:pPr>
                        <a:lnSpc>
                          <a:spcPct val="100000"/>
                        </a:lnSpc>
                      </a:pPr>
                      <a:endParaRPr sz="800">
                        <a:latin typeface="Times New Roman"/>
                        <a:cs typeface="Times New Roman"/>
                      </a:endParaRPr>
                    </a:p>
                    <a:p>
                      <a:pPr marL="121920" marR="252095" indent="114300">
                        <a:lnSpc>
                          <a:spcPct val="100000"/>
                        </a:lnSpc>
                        <a:spcBef>
                          <a:spcPts val="459"/>
                        </a:spcBef>
                      </a:pPr>
                      <a:r>
                        <a:rPr sz="800" b="1" spc="-15" dirty="0">
                          <a:solidFill>
                            <a:srgbClr val="FFFFFF"/>
                          </a:solidFill>
                          <a:latin typeface="Calibri"/>
                          <a:cs typeface="Calibri"/>
                        </a:rPr>
                        <a:t>Εμ</a:t>
                      </a:r>
                      <a:r>
                        <a:rPr sz="800" b="1" spc="-10" dirty="0">
                          <a:solidFill>
                            <a:srgbClr val="FFFFFF"/>
                          </a:solidFill>
                          <a:latin typeface="Calibri"/>
                          <a:cs typeface="Calibri"/>
                        </a:rPr>
                        <a:t>π</a:t>
                      </a:r>
                      <a:r>
                        <a:rPr sz="800" b="1" spc="-15" dirty="0">
                          <a:solidFill>
                            <a:srgbClr val="FFFFFF"/>
                          </a:solidFill>
                          <a:latin typeface="Calibri"/>
                          <a:cs typeface="Calibri"/>
                        </a:rPr>
                        <a:t>ι</a:t>
                      </a:r>
                      <a:r>
                        <a:rPr sz="800" b="1" spc="-10" dirty="0">
                          <a:solidFill>
                            <a:srgbClr val="FFFFFF"/>
                          </a:solidFill>
                          <a:latin typeface="Calibri"/>
                          <a:cs typeface="Calibri"/>
                        </a:rPr>
                        <a:t>σ</a:t>
                      </a:r>
                      <a:r>
                        <a:rPr sz="800" b="1" spc="-15" dirty="0">
                          <a:solidFill>
                            <a:srgbClr val="FFFFFF"/>
                          </a:solidFill>
                          <a:latin typeface="Calibri"/>
                          <a:cs typeface="Calibri"/>
                        </a:rPr>
                        <a:t>τευτικ</a:t>
                      </a:r>
                      <a:r>
                        <a:rPr sz="800" b="1" dirty="0">
                          <a:solidFill>
                            <a:srgbClr val="FFFFFF"/>
                          </a:solidFill>
                          <a:latin typeface="Calibri"/>
                          <a:cs typeface="Calibri"/>
                        </a:rPr>
                        <a:t>ή  </a:t>
                      </a:r>
                      <a:r>
                        <a:rPr sz="800" b="1" spc="35" dirty="0">
                          <a:solidFill>
                            <a:srgbClr val="FFFFFF"/>
                          </a:solidFill>
                          <a:latin typeface="Calibri"/>
                          <a:cs typeface="Calibri"/>
                        </a:rPr>
                        <a:t>κίνηση</a:t>
                      </a:r>
                      <a:endParaRPr sz="8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L="19050" algn="ct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500">
                        <a:latin typeface="Times New Roman"/>
                        <a:cs typeface="Times New Roman"/>
                      </a:endParaRPr>
                    </a:p>
                    <a:p>
                      <a:pPr marL="26034" algn="ctr">
                        <a:lnSpc>
                          <a:spcPct val="100000"/>
                        </a:lnSpc>
                      </a:pPr>
                      <a:r>
                        <a:rPr sz="1100" dirty="0">
                          <a:solidFill>
                            <a:srgbClr val="FFFFFF"/>
                          </a:solidFill>
                          <a:latin typeface="Calibri"/>
                          <a:cs typeface="Calibri"/>
                        </a:rPr>
                        <a:t>Y</a:t>
                      </a:r>
                      <a:endParaRPr sz="110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5"/>
                  </a:ext>
                </a:extLst>
              </a:tr>
              <a:tr h="360044">
                <a:tc>
                  <a:txBody>
                    <a:bodyPr/>
                    <a:lstStyle/>
                    <a:p>
                      <a:pPr>
                        <a:lnSpc>
                          <a:spcPct val="100000"/>
                        </a:lnSpc>
                        <a:spcBef>
                          <a:spcPts val="25"/>
                        </a:spcBef>
                      </a:pPr>
                      <a:endParaRPr sz="650">
                        <a:latin typeface="Times New Roman"/>
                        <a:cs typeface="Times New Roman"/>
                      </a:endParaRPr>
                    </a:p>
                    <a:p>
                      <a:pPr marL="291465" marR="242570" indent="-30480">
                        <a:lnSpc>
                          <a:spcPct val="101800"/>
                        </a:lnSpc>
                      </a:pPr>
                      <a:r>
                        <a:rPr sz="800" b="1" spc="-15" dirty="0">
                          <a:solidFill>
                            <a:srgbClr val="FFFFFF"/>
                          </a:solidFill>
                          <a:latin typeface="Calibri"/>
                          <a:cs typeface="Calibri"/>
                        </a:rPr>
                        <a:t>Ακεραιότητ</a:t>
                      </a:r>
                      <a:r>
                        <a:rPr sz="800" b="1" dirty="0">
                          <a:solidFill>
                            <a:srgbClr val="FFFFFF"/>
                          </a:solidFill>
                          <a:latin typeface="Calibri"/>
                          <a:cs typeface="Calibri"/>
                        </a:rPr>
                        <a:t>α  </a:t>
                      </a:r>
                      <a:r>
                        <a:rPr sz="800" b="1" spc="40" dirty="0">
                          <a:solidFill>
                            <a:srgbClr val="FFFFFF"/>
                          </a:solidFill>
                          <a:latin typeface="Calibri"/>
                          <a:cs typeface="Calibri"/>
                        </a:rPr>
                        <a:t>δεδομένων</a:t>
                      </a:r>
                      <a:endParaRPr sz="800">
                        <a:latin typeface="Calibri"/>
                        <a:cs typeface="Calibri"/>
                      </a:endParaRPr>
                    </a:p>
                  </a:txBody>
                  <a:tcPr marL="0" marR="0" marT="317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9050" algn="ct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61645" algn="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4130" algn="ct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6"/>
                  </a:ext>
                </a:extLst>
              </a:tr>
              <a:tr h="352425">
                <a:tc>
                  <a:txBody>
                    <a:bodyPr/>
                    <a:lstStyle/>
                    <a:p>
                      <a:pPr>
                        <a:lnSpc>
                          <a:spcPct val="100000"/>
                        </a:lnSpc>
                        <a:spcBef>
                          <a:spcPts val="45"/>
                        </a:spcBef>
                      </a:pPr>
                      <a:endParaRPr sz="650">
                        <a:latin typeface="Times New Roman"/>
                        <a:cs typeface="Times New Roman"/>
                      </a:endParaRPr>
                    </a:p>
                    <a:p>
                      <a:pPr marL="13335" algn="ctr">
                        <a:lnSpc>
                          <a:spcPct val="100000"/>
                        </a:lnSpc>
                      </a:pPr>
                      <a:r>
                        <a:rPr sz="800" b="1" spc="80" dirty="0">
                          <a:solidFill>
                            <a:srgbClr val="FFFFFF"/>
                          </a:solidFill>
                          <a:latin typeface="Calibri"/>
                          <a:cs typeface="Calibri"/>
                        </a:rPr>
                        <a:t>Μη</a:t>
                      </a:r>
                      <a:r>
                        <a:rPr sz="800" b="1" spc="-30" dirty="0">
                          <a:solidFill>
                            <a:srgbClr val="FFFFFF"/>
                          </a:solidFill>
                          <a:latin typeface="Calibri"/>
                          <a:cs typeface="Calibri"/>
                        </a:rPr>
                        <a:t> </a:t>
                      </a:r>
                      <a:r>
                        <a:rPr sz="800" b="1" spc="50" dirty="0">
                          <a:solidFill>
                            <a:srgbClr val="FFFFFF"/>
                          </a:solidFill>
                          <a:latin typeface="Calibri"/>
                          <a:cs typeface="Calibri"/>
                        </a:rPr>
                        <a:t>αποποίηση</a:t>
                      </a:r>
                      <a:endParaRPr sz="800">
                        <a:latin typeface="Calibri"/>
                        <a:cs typeface="Calibri"/>
                      </a:endParaRPr>
                    </a:p>
                  </a:txBody>
                  <a:tcPr marL="0" marR="0" marT="57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61645" algn="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30480" algn="ctr">
                        <a:lnSpc>
                          <a:spcPct val="100000"/>
                        </a:lnSpc>
                        <a:spcBef>
                          <a:spcPts val="535"/>
                        </a:spcBef>
                      </a:pPr>
                      <a:r>
                        <a:rPr sz="1100" dirty="0">
                          <a:solidFill>
                            <a:srgbClr val="FFFFFF"/>
                          </a:solidFill>
                          <a:latin typeface="Calibri"/>
                          <a:cs typeface="Calibri"/>
                        </a:rPr>
                        <a:t>Y</a:t>
                      </a:r>
                      <a:endParaRPr sz="1100">
                        <a:latin typeface="Calibri"/>
                        <a:cs typeface="Calibri"/>
                      </a:endParaRPr>
                    </a:p>
                  </a:txBody>
                  <a:tcPr marL="0" marR="0" marT="679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7"/>
                  </a:ext>
                </a:extLst>
              </a:tr>
              <a:tr h="352425">
                <a:tc>
                  <a:txBody>
                    <a:bodyPr/>
                    <a:lstStyle/>
                    <a:p>
                      <a:pPr>
                        <a:lnSpc>
                          <a:spcPct val="100000"/>
                        </a:lnSpc>
                        <a:spcBef>
                          <a:spcPts val="5"/>
                        </a:spcBef>
                      </a:pPr>
                      <a:endParaRPr sz="650">
                        <a:latin typeface="Times New Roman"/>
                        <a:cs typeface="Times New Roman"/>
                      </a:endParaRPr>
                    </a:p>
                    <a:p>
                      <a:pPr marL="12700" algn="ctr">
                        <a:lnSpc>
                          <a:spcPct val="100000"/>
                        </a:lnSpc>
                      </a:pPr>
                      <a:r>
                        <a:rPr sz="800" b="1" spc="45" dirty="0">
                          <a:solidFill>
                            <a:srgbClr val="FFFFFF"/>
                          </a:solidFill>
                          <a:latin typeface="Calibri"/>
                          <a:cs typeface="Calibri"/>
                        </a:rPr>
                        <a:t>Διαθεσιμότητα</a:t>
                      </a:r>
                      <a:endParaRPr sz="800">
                        <a:latin typeface="Calibri"/>
                        <a:cs typeface="Calibri"/>
                      </a:endParaRPr>
                    </a:p>
                  </a:txBody>
                  <a:tcPr marL="0" marR="0" marT="6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92125" algn="r">
                        <a:lnSpc>
                          <a:spcPct val="100000"/>
                        </a:lnSpc>
                        <a:spcBef>
                          <a:spcPts val="490"/>
                        </a:spcBef>
                      </a:pPr>
                      <a:r>
                        <a:rPr sz="1100" dirty="0">
                          <a:solidFill>
                            <a:srgbClr val="FFFFFF"/>
                          </a:solidFill>
                          <a:latin typeface="Calibri"/>
                          <a:cs typeface="Calibri"/>
                        </a:rPr>
                        <a:t>Y</a:t>
                      </a:r>
                      <a:endParaRPr sz="1100">
                        <a:latin typeface="Calibri"/>
                        <a:cs typeface="Calibri"/>
                      </a:endParaRPr>
                    </a:p>
                  </a:txBody>
                  <a:tcPr marL="0" marR="0" marT="6223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6670" algn="ctr">
                        <a:lnSpc>
                          <a:spcPct val="100000"/>
                        </a:lnSpc>
                        <a:spcBef>
                          <a:spcPts val="490"/>
                        </a:spcBef>
                      </a:pPr>
                      <a:r>
                        <a:rPr sz="1100" dirty="0">
                          <a:solidFill>
                            <a:srgbClr val="FFFFFF"/>
                          </a:solidFill>
                          <a:latin typeface="Calibri"/>
                          <a:cs typeface="Calibri"/>
                        </a:rPr>
                        <a:t>Y</a:t>
                      </a:r>
                      <a:endParaRPr sz="1100">
                        <a:latin typeface="Calibri"/>
                        <a:cs typeface="Calibri"/>
                      </a:endParaRPr>
                    </a:p>
                  </a:txBody>
                  <a:tcPr marL="0" marR="0" marT="6223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87680" algn="r">
                        <a:lnSpc>
                          <a:spcPct val="100000"/>
                        </a:lnSpc>
                        <a:spcBef>
                          <a:spcPts val="490"/>
                        </a:spcBef>
                      </a:pPr>
                      <a:r>
                        <a:rPr sz="1100" dirty="0">
                          <a:solidFill>
                            <a:srgbClr val="FFFFFF"/>
                          </a:solidFill>
                          <a:latin typeface="Calibri"/>
                          <a:cs typeface="Calibri"/>
                        </a:rPr>
                        <a:t>Y</a:t>
                      </a:r>
                      <a:endParaRPr sz="1100">
                        <a:latin typeface="Calibri"/>
                        <a:cs typeface="Calibri"/>
                      </a:endParaRPr>
                    </a:p>
                  </a:txBody>
                  <a:tcPr marL="0" marR="0" marT="6223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1100">
                        <a:latin typeface="Times New Roman"/>
                        <a:cs typeface="Times New Roman"/>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8"/>
                  </a:ext>
                </a:extLst>
              </a:tr>
            </a:tbl>
          </a:graphicData>
        </a:graphic>
      </p:graphicFrame>
      <p:sp>
        <p:nvSpPr>
          <p:cNvPr id="11" name="object 11"/>
          <p:cNvSpPr txBox="1"/>
          <p:nvPr/>
        </p:nvSpPr>
        <p:spPr>
          <a:xfrm>
            <a:off x="11170602" y="630237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1</a:t>
            </a:r>
            <a:endParaRPr sz="850">
              <a:latin typeface="Calibri"/>
              <a:cs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9635" y="8889"/>
            <a:ext cx="8739505" cy="6837680"/>
            <a:chOff x="2159635" y="8889"/>
            <a:chExt cx="873950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2175510" y="1361757"/>
              <a:ext cx="6715125" cy="4930140"/>
            </a:xfrm>
            <a:custGeom>
              <a:avLst/>
              <a:gdLst/>
              <a:ahLst/>
              <a:cxnLst/>
              <a:rect l="l" t="t" r="r" b="b"/>
              <a:pathLst>
                <a:path w="6715125" h="4930140">
                  <a:moveTo>
                    <a:pt x="5893117" y="0"/>
                  </a:moveTo>
                  <a:lnTo>
                    <a:pt x="821689" y="0"/>
                  </a:lnTo>
                  <a:lnTo>
                    <a:pt x="773429" y="1269"/>
                  </a:lnTo>
                  <a:lnTo>
                    <a:pt x="725804" y="5397"/>
                  </a:lnTo>
                  <a:lnTo>
                    <a:pt x="679132" y="12382"/>
                  </a:lnTo>
                  <a:lnTo>
                    <a:pt x="633412" y="21589"/>
                  </a:lnTo>
                  <a:lnTo>
                    <a:pt x="588327" y="33654"/>
                  </a:lnTo>
                  <a:lnTo>
                    <a:pt x="544512" y="47942"/>
                  </a:lnTo>
                  <a:lnTo>
                    <a:pt x="501967" y="64452"/>
                  </a:lnTo>
                  <a:lnTo>
                    <a:pt x="460375" y="83502"/>
                  </a:lnTo>
                  <a:lnTo>
                    <a:pt x="420052" y="104775"/>
                  </a:lnTo>
                  <a:lnTo>
                    <a:pt x="381317" y="127952"/>
                  </a:lnTo>
                  <a:lnTo>
                    <a:pt x="343852" y="153352"/>
                  </a:lnTo>
                  <a:lnTo>
                    <a:pt x="307657" y="180657"/>
                  </a:lnTo>
                  <a:lnTo>
                    <a:pt x="273367" y="209550"/>
                  </a:lnTo>
                  <a:lnTo>
                    <a:pt x="240664" y="240664"/>
                  </a:lnTo>
                  <a:lnTo>
                    <a:pt x="209550" y="273367"/>
                  </a:lnTo>
                  <a:lnTo>
                    <a:pt x="180657" y="307657"/>
                  </a:lnTo>
                  <a:lnTo>
                    <a:pt x="153352" y="343852"/>
                  </a:lnTo>
                  <a:lnTo>
                    <a:pt x="127952" y="381317"/>
                  </a:lnTo>
                  <a:lnTo>
                    <a:pt x="104775" y="420052"/>
                  </a:lnTo>
                  <a:lnTo>
                    <a:pt x="83502" y="460375"/>
                  </a:lnTo>
                  <a:lnTo>
                    <a:pt x="64452" y="501967"/>
                  </a:lnTo>
                  <a:lnTo>
                    <a:pt x="47942" y="544512"/>
                  </a:lnTo>
                  <a:lnTo>
                    <a:pt x="33654" y="588327"/>
                  </a:lnTo>
                  <a:lnTo>
                    <a:pt x="21589" y="633412"/>
                  </a:lnTo>
                  <a:lnTo>
                    <a:pt x="12382" y="679132"/>
                  </a:lnTo>
                  <a:lnTo>
                    <a:pt x="5397" y="725804"/>
                  </a:lnTo>
                  <a:lnTo>
                    <a:pt x="1269" y="773429"/>
                  </a:lnTo>
                  <a:lnTo>
                    <a:pt x="0" y="821689"/>
                  </a:lnTo>
                  <a:lnTo>
                    <a:pt x="0" y="4108450"/>
                  </a:lnTo>
                  <a:lnTo>
                    <a:pt x="1269" y="4156709"/>
                  </a:lnTo>
                  <a:lnTo>
                    <a:pt x="5397" y="4204334"/>
                  </a:lnTo>
                  <a:lnTo>
                    <a:pt x="12382" y="4251007"/>
                  </a:lnTo>
                  <a:lnTo>
                    <a:pt x="21589" y="4296727"/>
                  </a:lnTo>
                  <a:lnTo>
                    <a:pt x="33654" y="4341812"/>
                  </a:lnTo>
                  <a:lnTo>
                    <a:pt x="47942" y="4385627"/>
                  </a:lnTo>
                  <a:lnTo>
                    <a:pt x="64452" y="4428172"/>
                  </a:lnTo>
                  <a:lnTo>
                    <a:pt x="83502" y="4469765"/>
                  </a:lnTo>
                  <a:lnTo>
                    <a:pt x="104775" y="4510087"/>
                  </a:lnTo>
                  <a:lnTo>
                    <a:pt x="127952" y="4548822"/>
                  </a:lnTo>
                  <a:lnTo>
                    <a:pt x="153352" y="4586287"/>
                  </a:lnTo>
                  <a:lnTo>
                    <a:pt x="180657" y="4622482"/>
                  </a:lnTo>
                  <a:lnTo>
                    <a:pt x="209550" y="4656772"/>
                  </a:lnTo>
                  <a:lnTo>
                    <a:pt x="240664" y="4689475"/>
                  </a:lnTo>
                  <a:lnTo>
                    <a:pt x="273367" y="4720590"/>
                  </a:lnTo>
                  <a:lnTo>
                    <a:pt x="307657" y="4749482"/>
                  </a:lnTo>
                  <a:lnTo>
                    <a:pt x="343852" y="4776787"/>
                  </a:lnTo>
                  <a:lnTo>
                    <a:pt x="381317" y="4802187"/>
                  </a:lnTo>
                  <a:lnTo>
                    <a:pt x="420052" y="4825365"/>
                  </a:lnTo>
                  <a:lnTo>
                    <a:pt x="460375" y="4846637"/>
                  </a:lnTo>
                  <a:lnTo>
                    <a:pt x="501967" y="4865687"/>
                  </a:lnTo>
                  <a:lnTo>
                    <a:pt x="544512" y="4882197"/>
                  </a:lnTo>
                  <a:lnTo>
                    <a:pt x="588327" y="4896484"/>
                  </a:lnTo>
                  <a:lnTo>
                    <a:pt x="633412" y="4908550"/>
                  </a:lnTo>
                  <a:lnTo>
                    <a:pt x="679132" y="4917757"/>
                  </a:lnTo>
                  <a:lnTo>
                    <a:pt x="725804" y="4924742"/>
                  </a:lnTo>
                  <a:lnTo>
                    <a:pt x="773429" y="4928870"/>
                  </a:lnTo>
                  <a:lnTo>
                    <a:pt x="821689" y="4930140"/>
                  </a:lnTo>
                  <a:lnTo>
                    <a:pt x="5893117" y="4930140"/>
                  </a:lnTo>
                  <a:lnTo>
                    <a:pt x="5941377" y="4928870"/>
                  </a:lnTo>
                  <a:lnTo>
                    <a:pt x="5989002" y="4924742"/>
                  </a:lnTo>
                  <a:lnTo>
                    <a:pt x="6035674" y="4917757"/>
                  </a:lnTo>
                  <a:lnTo>
                    <a:pt x="6081395" y="4908550"/>
                  </a:lnTo>
                  <a:lnTo>
                    <a:pt x="6126480" y="4896484"/>
                  </a:lnTo>
                  <a:lnTo>
                    <a:pt x="6170295" y="4882197"/>
                  </a:lnTo>
                  <a:lnTo>
                    <a:pt x="6212840" y="4865687"/>
                  </a:lnTo>
                  <a:lnTo>
                    <a:pt x="6254432" y="4846637"/>
                  </a:lnTo>
                  <a:lnTo>
                    <a:pt x="6294755" y="4825365"/>
                  </a:lnTo>
                  <a:lnTo>
                    <a:pt x="6333490" y="4802187"/>
                  </a:lnTo>
                  <a:lnTo>
                    <a:pt x="6370955" y="4776787"/>
                  </a:lnTo>
                  <a:lnTo>
                    <a:pt x="6406832" y="4749482"/>
                  </a:lnTo>
                  <a:lnTo>
                    <a:pt x="6441440" y="4720590"/>
                  </a:lnTo>
                  <a:lnTo>
                    <a:pt x="6474142" y="4689475"/>
                  </a:lnTo>
                  <a:lnTo>
                    <a:pt x="6504940" y="4656772"/>
                  </a:lnTo>
                  <a:lnTo>
                    <a:pt x="6534150" y="4622482"/>
                  </a:lnTo>
                  <a:lnTo>
                    <a:pt x="6561455" y="4586287"/>
                  </a:lnTo>
                  <a:lnTo>
                    <a:pt x="6586855" y="4548822"/>
                  </a:lnTo>
                  <a:lnTo>
                    <a:pt x="6610032" y="4510087"/>
                  </a:lnTo>
                  <a:lnTo>
                    <a:pt x="6631305" y="4469765"/>
                  </a:lnTo>
                  <a:lnTo>
                    <a:pt x="6650037" y="4428172"/>
                  </a:lnTo>
                  <a:lnTo>
                    <a:pt x="6666865" y="4385627"/>
                  </a:lnTo>
                  <a:lnTo>
                    <a:pt x="6681152" y="4341812"/>
                  </a:lnTo>
                  <a:lnTo>
                    <a:pt x="6692900" y="4296727"/>
                  </a:lnTo>
                  <a:lnTo>
                    <a:pt x="6702425" y="4251007"/>
                  </a:lnTo>
                  <a:lnTo>
                    <a:pt x="6709092" y="4204334"/>
                  </a:lnTo>
                  <a:lnTo>
                    <a:pt x="6713219" y="4156709"/>
                  </a:lnTo>
                  <a:lnTo>
                    <a:pt x="6714807" y="4108450"/>
                  </a:lnTo>
                  <a:lnTo>
                    <a:pt x="6714807" y="821690"/>
                  </a:lnTo>
                  <a:lnTo>
                    <a:pt x="6713219" y="773429"/>
                  </a:lnTo>
                  <a:lnTo>
                    <a:pt x="6709092" y="725804"/>
                  </a:lnTo>
                  <a:lnTo>
                    <a:pt x="6702425" y="679132"/>
                  </a:lnTo>
                  <a:lnTo>
                    <a:pt x="6692900" y="633412"/>
                  </a:lnTo>
                  <a:lnTo>
                    <a:pt x="6681152" y="588327"/>
                  </a:lnTo>
                  <a:lnTo>
                    <a:pt x="6666865" y="544512"/>
                  </a:lnTo>
                  <a:lnTo>
                    <a:pt x="6650037" y="501967"/>
                  </a:lnTo>
                  <a:lnTo>
                    <a:pt x="6631305" y="460375"/>
                  </a:lnTo>
                  <a:lnTo>
                    <a:pt x="6610032" y="420052"/>
                  </a:lnTo>
                  <a:lnTo>
                    <a:pt x="6586855" y="381317"/>
                  </a:lnTo>
                  <a:lnTo>
                    <a:pt x="6561455" y="343852"/>
                  </a:lnTo>
                  <a:lnTo>
                    <a:pt x="6534150" y="307657"/>
                  </a:lnTo>
                  <a:lnTo>
                    <a:pt x="6504940" y="273367"/>
                  </a:lnTo>
                  <a:lnTo>
                    <a:pt x="6474142" y="240664"/>
                  </a:lnTo>
                  <a:lnTo>
                    <a:pt x="6441440" y="209550"/>
                  </a:lnTo>
                  <a:lnTo>
                    <a:pt x="6406832" y="180657"/>
                  </a:lnTo>
                  <a:lnTo>
                    <a:pt x="6370955" y="153352"/>
                  </a:lnTo>
                  <a:lnTo>
                    <a:pt x="6333490" y="127952"/>
                  </a:lnTo>
                  <a:lnTo>
                    <a:pt x="6294755" y="104775"/>
                  </a:lnTo>
                  <a:lnTo>
                    <a:pt x="6254432" y="83502"/>
                  </a:lnTo>
                  <a:lnTo>
                    <a:pt x="6212840" y="64452"/>
                  </a:lnTo>
                  <a:lnTo>
                    <a:pt x="6170295" y="47942"/>
                  </a:lnTo>
                  <a:lnTo>
                    <a:pt x="6126480" y="33654"/>
                  </a:lnTo>
                  <a:lnTo>
                    <a:pt x="6081395" y="21589"/>
                  </a:lnTo>
                  <a:lnTo>
                    <a:pt x="6035674" y="12382"/>
                  </a:lnTo>
                  <a:lnTo>
                    <a:pt x="5989002" y="5397"/>
                  </a:lnTo>
                  <a:lnTo>
                    <a:pt x="5941377" y="1269"/>
                  </a:lnTo>
                  <a:lnTo>
                    <a:pt x="5893117" y="0"/>
                  </a:lnTo>
                  <a:close/>
                </a:path>
              </a:pathLst>
            </a:custGeom>
            <a:solidFill>
              <a:srgbClr val="000000"/>
            </a:solidFill>
          </p:spPr>
          <p:txBody>
            <a:bodyPr wrap="square" lIns="0" tIns="0" rIns="0" bIns="0" rtlCol="0"/>
            <a:lstStyle/>
            <a:p>
              <a:endParaRPr/>
            </a:p>
          </p:txBody>
        </p:sp>
        <p:sp>
          <p:nvSpPr>
            <p:cNvPr id="5" name="object 5"/>
            <p:cNvSpPr/>
            <p:nvPr/>
          </p:nvSpPr>
          <p:spPr>
            <a:xfrm>
              <a:off x="2175510" y="1361757"/>
              <a:ext cx="6715125" cy="4930140"/>
            </a:xfrm>
            <a:custGeom>
              <a:avLst/>
              <a:gdLst/>
              <a:ahLst/>
              <a:cxnLst/>
              <a:rect l="l" t="t" r="r" b="b"/>
              <a:pathLst>
                <a:path w="6715125" h="4930140">
                  <a:moveTo>
                    <a:pt x="0" y="821689"/>
                  </a:moveTo>
                  <a:lnTo>
                    <a:pt x="1269" y="773429"/>
                  </a:lnTo>
                  <a:lnTo>
                    <a:pt x="5397" y="725804"/>
                  </a:lnTo>
                  <a:lnTo>
                    <a:pt x="12382" y="679132"/>
                  </a:lnTo>
                  <a:lnTo>
                    <a:pt x="21589" y="633412"/>
                  </a:lnTo>
                  <a:lnTo>
                    <a:pt x="33654" y="588327"/>
                  </a:lnTo>
                  <a:lnTo>
                    <a:pt x="47942" y="544512"/>
                  </a:lnTo>
                  <a:lnTo>
                    <a:pt x="64452" y="501967"/>
                  </a:lnTo>
                  <a:lnTo>
                    <a:pt x="83502" y="460375"/>
                  </a:lnTo>
                  <a:lnTo>
                    <a:pt x="104775" y="420052"/>
                  </a:lnTo>
                  <a:lnTo>
                    <a:pt x="127952" y="381317"/>
                  </a:lnTo>
                  <a:lnTo>
                    <a:pt x="153352" y="343852"/>
                  </a:lnTo>
                  <a:lnTo>
                    <a:pt x="180657" y="307657"/>
                  </a:lnTo>
                  <a:lnTo>
                    <a:pt x="209550" y="273367"/>
                  </a:lnTo>
                  <a:lnTo>
                    <a:pt x="240664" y="240664"/>
                  </a:lnTo>
                  <a:lnTo>
                    <a:pt x="273367" y="209550"/>
                  </a:lnTo>
                  <a:lnTo>
                    <a:pt x="307657" y="180657"/>
                  </a:lnTo>
                  <a:lnTo>
                    <a:pt x="343852" y="153352"/>
                  </a:lnTo>
                  <a:lnTo>
                    <a:pt x="381317" y="127952"/>
                  </a:lnTo>
                  <a:lnTo>
                    <a:pt x="420052" y="104775"/>
                  </a:lnTo>
                  <a:lnTo>
                    <a:pt x="460375" y="83502"/>
                  </a:lnTo>
                  <a:lnTo>
                    <a:pt x="501967" y="64452"/>
                  </a:lnTo>
                  <a:lnTo>
                    <a:pt x="544512" y="47942"/>
                  </a:lnTo>
                  <a:lnTo>
                    <a:pt x="588327" y="33654"/>
                  </a:lnTo>
                  <a:lnTo>
                    <a:pt x="633412" y="21589"/>
                  </a:lnTo>
                  <a:lnTo>
                    <a:pt x="679132" y="12382"/>
                  </a:lnTo>
                  <a:lnTo>
                    <a:pt x="725804" y="5397"/>
                  </a:lnTo>
                  <a:lnTo>
                    <a:pt x="773429" y="1269"/>
                  </a:lnTo>
                  <a:lnTo>
                    <a:pt x="821689" y="0"/>
                  </a:lnTo>
                  <a:lnTo>
                    <a:pt x="5893117" y="0"/>
                  </a:lnTo>
                  <a:lnTo>
                    <a:pt x="5941377" y="1269"/>
                  </a:lnTo>
                  <a:lnTo>
                    <a:pt x="5989002" y="5397"/>
                  </a:lnTo>
                  <a:lnTo>
                    <a:pt x="6035674" y="12382"/>
                  </a:lnTo>
                  <a:lnTo>
                    <a:pt x="6081395" y="21589"/>
                  </a:lnTo>
                  <a:lnTo>
                    <a:pt x="6126480" y="33654"/>
                  </a:lnTo>
                  <a:lnTo>
                    <a:pt x="6170295" y="47942"/>
                  </a:lnTo>
                  <a:lnTo>
                    <a:pt x="6212840" y="64452"/>
                  </a:lnTo>
                  <a:lnTo>
                    <a:pt x="6254432" y="83502"/>
                  </a:lnTo>
                  <a:lnTo>
                    <a:pt x="6294755" y="104775"/>
                  </a:lnTo>
                  <a:lnTo>
                    <a:pt x="6333490" y="127952"/>
                  </a:lnTo>
                  <a:lnTo>
                    <a:pt x="6370955" y="153352"/>
                  </a:lnTo>
                  <a:lnTo>
                    <a:pt x="6406832" y="180657"/>
                  </a:lnTo>
                  <a:lnTo>
                    <a:pt x="6441440" y="209550"/>
                  </a:lnTo>
                  <a:lnTo>
                    <a:pt x="6474142" y="240664"/>
                  </a:lnTo>
                  <a:lnTo>
                    <a:pt x="6504940" y="273367"/>
                  </a:lnTo>
                  <a:lnTo>
                    <a:pt x="6534150" y="307657"/>
                  </a:lnTo>
                  <a:lnTo>
                    <a:pt x="6561455" y="343852"/>
                  </a:lnTo>
                  <a:lnTo>
                    <a:pt x="6586855" y="381317"/>
                  </a:lnTo>
                  <a:lnTo>
                    <a:pt x="6610032" y="420052"/>
                  </a:lnTo>
                  <a:lnTo>
                    <a:pt x="6631305" y="460375"/>
                  </a:lnTo>
                  <a:lnTo>
                    <a:pt x="6650037" y="501967"/>
                  </a:lnTo>
                  <a:lnTo>
                    <a:pt x="6666865" y="544512"/>
                  </a:lnTo>
                  <a:lnTo>
                    <a:pt x="6681152" y="588327"/>
                  </a:lnTo>
                  <a:lnTo>
                    <a:pt x="6692900" y="633412"/>
                  </a:lnTo>
                  <a:lnTo>
                    <a:pt x="6702425" y="679132"/>
                  </a:lnTo>
                  <a:lnTo>
                    <a:pt x="6709092" y="725804"/>
                  </a:lnTo>
                  <a:lnTo>
                    <a:pt x="6713219" y="773429"/>
                  </a:lnTo>
                  <a:lnTo>
                    <a:pt x="6714807" y="821689"/>
                  </a:lnTo>
                  <a:lnTo>
                    <a:pt x="6714807" y="4108450"/>
                  </a:lnTo>
                  <a:lnTo>
                    <a:pt x="6713219" y="4156709"/>
                  </a:lnTo>
                  <a:lnTo>
                    <a:pt x="6709092" y="4204334"/>
                  </a:lnTo>
                  <a:lnTo>
                    <a:pt x="6702425" y="4251007"/>
                  </a:lnTo>
                  <a:lnTo>
                    <a:pt x="6692900" y="4296727"/>
                  </a:lnTo>
                  <a:lnTo>
                    <a:pt x="6681152" y="4341812"/>
                  </a:lnTo>
                  <a:lnTo>
                    <a:pt x="6666865" y="4385627"/>
                  </a:lnTo>
                  <a:lnTo>
                    <a:pt x="6650037" y="4428172"/>
                  </a:lnTo>
                  <a:lnTo>
                    <a:pt x="6631305" y="4469765"/>
                  </a:lnTo>
                  <a:lnTo>
                    <a:pt x="6610032" y="4510087"/>
                  </a:lnTo>
                  <a:lnTo>
                    <a:pt x="6586855" y="4548822"/>
                  </a:lnTo>
                  <a:lnTo>
                    <a:pt x="6561455" y="4586287"/>
                  </a:lnTo>
                  <a:lnTo>
                    <a:pt x="6534150" y="4622482"/>
                  </a:lnTo>
                  <a:lnTo>
                    <a:pt x="6504940" y="4656772"/>
                  </a:lnTo>
                  <a:lnTo>
                    <a:pt x="6474142" y="4689475"/>
                  </a:lnTo>
                  <a:lnTo>
                    <a:pt x="6441440" y="4720590"/>
                  </a:lnTo>
                  <a:lnTo>
                    <a:pt x="6406832" y="4749482"/>
                  </a:lnTo>
                  <a:lnTo>
                    <a:pt x="6370955" y="4776787"/>
                  </a:lnTo>
                  <a:lnTo>
                    <a:pt x="6333490" y="4802187"/>
                  </a:lnTo>
                  <a:lnTo>
                    <a:pt x="6294755" y="4825365"/>
                  </a:lnTo>
                  <a:lnTo>
                    <a:pt x="6254432" y="4846637"/>
                  </a:lnTo>
                  <a:lnTo>
                    <a:pt x="6212840" y="4865687"/>
                  </a:lnTo>
                  <a:lnTo>
                    <a:pt x="6170295" y="4882197"/>
                  </a:lnTo>
                  <a:lnTo>
                    <a:pt x="6126480" y="4896484"/>
                  </a:lnTo>
                  <a:lnTo>
                    <a:pt x="6081395" y="4908550"/>
                  </a:lnTo>
                  <a:lnTo>
                    <a:pt x="6035674" y="4917757"/>
                  </a:lnTo>
                  <a:lnTo>
                    <a:pt x="5989002" y="4924742"/>
                  </a:lnTo>
                  <a:lnTo>
                    <a:pt x="5941377" y="4928870"/>
                  </a:lnTo>
                  <a:lnTo>
                    <a:pt x="5893117" y="4930140"/>
                  </a:lnTo>
                  <a:lnTo>
                    <a:pt x="821689" y="4930140"/>
                  </a:lnTo>
                  <a:lnTo>
                    <a:pt x="773429" y="4928870"/>
                  </a:lnTo>
                  <a:lnTo>
                    <a:pt x="725804" y="4924742"/>
                  </a:lnTo>
                  <a:lnTo>
                    <a:pt x="679132" y="4917757"/>
                  </a:lnTo>
                  <a:lnTo>
                    <a:pt x="633412" y="4908550"/>
                  </a:lnTo>
                  <a:lnTo>
                    <a:pt x="588327" y="4896484"/>
                  </a:lnTo>
                  <a:lnTo>
                    <a:pt x="544512" y="4882197"/>
                  </a:lnTo>
                  <a:lnTo>
                    <a:pt x="501967" y="4865687"/>
                  </a:lnTo>
                  <a:lnTo>
                    <a:pt x="460375" y="4846637"/>
                  </a:lnTo>
                  <a:lnTo>
                    <a:pt x="420052" y="4825365"/>
                  </a:lnTo>
                  <a:lnTo>
                    <a:pt x="381317" y="4802187"/>
                  </a:lnTo>
                  <a:lnTo>
                    <a:pt x="343852" y="4776787"/>
                  </a:lnTo>
                  <a:lnTo>
                    <a:pt x="307657" y="4749482"/>
                  </a:lnTo>
                  <a:lnTo>
                    <a:pt x="273367" y="4720590"/>
                  </a:lnTo>
                  <a:lnTo>
                    <a:pt x="240664" y="4689475"/>
                  </a:lnTo>
                  <a:lnTo>
                    <a:pt x="209550" y="4656772"/>
                  </a:lnTo>
                  <a:lnTo>
                    <a:pt x="180657" y="4622482"/>
                  </a:lnTo>
                  <a:lnTo>
                    <a:pt x="153352" y="4586287"/>
                  </a:lnTo>
                  <a:lnTo>
                    <a:pt x="127952" y="4548822"/>
                  </a:lnTo>
                  <a:lnTo>
                    <a:pt x="104775" y="4510087"/>
                  </a:lnTo>
                  <a:lnTo>
                    <a:pt x="83502" y="4469765"/>
                  </a:lnTo>
                  <a:lnTo>
                    <a:pt x="64452" y="4428172"/>
                  </a:lnTo>
                  <a:lnTo>
                    <a:pt x="47942" y="4385627"/>
                  </a:lnTo>
                  <a:lnTo>
                    <a:pt x="33654" y="4341812"/>
                  </a:lnTo>
                  <a:lnTo>
                    <a:pt x="21589" y="4296727"/>
                  </a:lnTo>
                  <a:lnTo>
                    <a:pt x="12382" y="4251007"/>
                  </a:lnTo>
                  <a:lnTo>
                    <a:pt x="5397" y="4204334"/>
                  </a:lnTo>
                  <a:lnTo>
                    <a:pt x="1269" y="4156709"/>
                  </a:lnTo>
                  <a:lnTo>
                    <a:pt x="0" y="4108450"/>
                  </a:lnTo>
                  <a:lnTo>
                    <a:pt x="0" y="821689"/>
                  </a:lnTo>
                </a:path>
              </a:pathLst>
            </a:custGeom>
            <a:ln w="31750">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502535" y="1519237"/>
              <a:ext cx="6204267" cy="2910840"/>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1" name="object 11"/>
          <p:cNvSpPr txBox="1"/>
          <p:nvPr/>
        </p:nvSpPr>
        <p:spPr>
          <a:xfrm>
            <a:off x="78739" y="6414770"/>
            <a:ext cx="23304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
        <p:nvSpPr>
          <p:cNvPr id="9" name="object 9"/>
          <p:cNvSpPr txBox="1">
            <a:spLocks noGrp="1"/>
          </p:cNvSpPr>
          <p:nvPr>
            <p:ph type="title"/>
          </p:nvPr>
        </p:nvSpPr>
        <p:spPr>
          <a:prstGeom prst="rect">
            <a:avLst/>
          </a:prstGeom>
        </p:spPr>
        <p:txBody>
          <a:bodyPr vert="horz" wrap="square" lIns="0" tIns="98171" rIns="0" bIns="0" rtlCol="0">
            <a:spAutoFit/>
          </a:bodyPr>
          <a:lstStyle/>
          <a:p>
            <a:pPr marL="4020820" marR="5080" indent="-2801620">
              <a:lnSpc>
                <a:spcPts val="2750"/>
              </a:lnSpc>
              <a:spcBef>
                <a:spcPts val="450"/>
              </a:spcBef>
            </a:pPr>
            <a:r>
              <a:rPr spc="80" dirty="0"/>
              <a:t>Διερεύνηση</a:t>
            </a:r>
            <a:r>
              <a:rPr spc="-30" dirty="0"/>
              <a:t> </a:t>
            </a:r>
            <a:r>
              <a:rPr spc="85" dirty="0"/>
              <a:t>της</a:t>
            </a:r>
            <a:r>
              <a:rPr spc="-25" dirty="0"/>
              <a:t> </a:t>
            </a:r>
            <a:r>
              <a:rPr spc="80" dirty="0"/>
              <a:t>κατανεμημένης</a:t>
            </a:r>
            <a:r>
              <a:rPr spc="-30" dirty="0"/>
              <a:t> </a:t>
            </a:r>
            <a:r>
              <a:rPr spc="85" dirty="0"/>
              <a:t>κατανομής</a:t>
            </a:r>
            <a:r>
              <a:rPr spc="-30" dirty="0"/>
              <a:t> </a:t>
            </a:r>
            <a:r>
              <a:rPr spc="90" dirty="0"/>
              <a:t>σχέσεων</a:t>
            </a:r>
            <a:r>
              <a:rPr spc="-25" dirty="0"/>
              <a:t> </a:t>
            </a:r>
            <a:r>
              <a:rPr spc="95" dirty="0"/>
              <a:t>στο</a:t>
            </a:r>
            <a:r>
              <a:rPr spc="-25" dirty="0"/>
              <a:t> </a:t>
            </a:r>
            <a:r>
              <a:rPr spc="110" dirty="0"/>
              <a:t>πλαίσιο</a:t>
            </a:r>
            <a:r>
              <a:rPr spc="55" dirty="0"/>
              <a:t> </a:t>
            </a:r>
            <a:r>
              <a:rPr spc="90" dirty="0"/>
              <a:t>του </a:t>
            </a:r>
            <a:r>
              <a:rPr spc="-625" dirty="0"/>
              <a:t> </a:t>
            </a:r>
            <a:r>
              <a:rPr spc="114" dirty="0"/>
              <a:t>μοντέλου</a:t>
            </a:r>
            <a:r>
              <a:rPr spc="15" dirty="0"/>
              <a:t> </a:t>
            </a:r>
            <a:r>
              <a:rPr spc="105" dirty="0"/>
              <a:t>OSI</a:t>
            </a:r>
          </a:p>
        </p:txBody>
      </p:sp>
      <p:sp>
        <p:nvSpPr>
          <p:cNvPr id="10" name="object 10"/>
          <p:cNvSpPr txBox="1"/>
          <p:nvPr/>
        </p:nvSpPr>
        <p:spPr>
          <a:xfrm>
            <a:off x="11170602" y="6105207"/>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2</a:t>
            </a:r>
            <a:endParaRPr sz="85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6" name="object 6"/>
            <p:cNvSpPr/>
            <p:nvPr/>
          </p:nvSpPr>
          <p:spPr>
            <a:xfrm>
              <a:off x="3088957" y="635"/>
              <a:ext cx="1818639" cy="6857365"/>
            </a:xfrm>
            <a:custGeom>
              <a:avLst/>
              <a:gdLst/>
              <a:ahLst/>
              <a:cxnLst/>
              <a:rect l="l" t="t" r="r" b="b"/>
              <a:pathLst>
                <a:path w="1818639" h="6857365">
                  <a:moveTo>
                    <a:pt x="1818322" y="0"/>
                  </a:moveTo>
                  <a:lnTo>
                    <a:pt x="0" y="6857365"/>
                  </a:lnTo>
                </a:path>
              </a:pathLst>
            </a:custGeom>
            <a:ln w="22224">
              <a:solidFill>
                <a:srgbClr val="D6791A"/>
              </a:solidFill>
            </a:ln>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78930" y="310832"/>
            <a:ext cx="4111625" cy="459740"/>
          </a:xfrm>
          <a:prstGeom prst="rect">
            <a:avLst/>
          </a:prstGeom>
        </p:spPr>
        <p:txBody>
          <a:bodyPr vert="horz" wrap="square" lIns="0" tIns="12700" rIns="0" bIns="0" rtlCol="0">
            <a:spAutoFit/>
          </a:bodyPr>
          <a:lstStyle/>
          <a:p>
            <a:pPr marL="12700">
              <a:lnSpc>
                <a:spcPct val="100000"/>
              </a:lnSpc>
              <a:spcBef>
                <a:spcPts val="100"/>
              </a:spcBef>
            </a:pPr>
            <a:r>
              <a:rPr sz="2850" spc="200" dirty="0"/>
              <a:t>Προσδιορισμός</a:t>
            </a:r>
            <a:r>
              <a:rPr sz="2850" spc="185" dirty="0"/>
              <a:t> απειλών</a:t>
            </a:r>
            <a:endParaRPr sz="2850"/>
          </a:p>
        </p:txBody>
      </p:sp>
      <p:sp>
        <p:nvSpPr>
          <p:cNvPr id="9" name="object 9"/>
          <p:cNvSpPr txBox="1"/>
          <p:nvPr/>
        </p:nvSpPr>
        <p:spPr>
          <a:xfrm>
            <a:off x="6122670" y="2004059"/>
            <a:ext cx="5525770" cy="2867025"/>
          </a:xfrm>
          <a:prstGeom prst="rect">
            <a:avLst/>
          </a:prstGeom>
        </p:spPr>
        <p:txBody>
          <a:bodyPr vert="horz" wrap="square" lIns="0" tIns="17780" rIns="0" bIns="0" rtlCol="0">
            <a:spAutoFit/>
          </a:bodyPr>
          <a:lstStyle/>
          <a:p>
            <a:pPr marL="12700" marR="5080">
              <a:lnSpc>
                <a:spcPts val="1320"/>
              </a:lnSpc>
              <a:spcBef>
                <a:spcPts val="140"/>
              </a:spcBef>
              <a:buClr>
                <a:srgbClr val="FFB800"/>
              </a:buClr>
              <a:buSzPct val="118181"/>
              <a:buFont typeface="Arial"/>
              <a:buChar char="•"/>
              <a:tabLst>
                <a:tab pos="74930" algn="l"/>
              </a:tabLst>
            </a:pPr>
            <a:r>
              <a:rPr sz="1100" spc="-5" dirty="0">
                <a:solidFill>
                  <a:srgbClr val="FFFFFF"/>
                </a:solidFill>
                <a:latin typeface="Calibri"/>
                <a:cs typeface="Calibri"/>
              </a:rPr>
              <a:t>Οι</a:t>
            </a:r>
            <a:r>
              <a:rPr sz="1100" spc="40" dirty="0">
                <a:solidFill>
                  <a:srgbClr val="FFFFFF"/>
                </a:solidFill>
                <a:latin typeface="Calibri"/>
                <a:cs typeface="Calibri"/>
              </a:rPr>
              <a:t> </a:t>
            </a:r>
            <a:r>
              <a:rPr sz="1100" spc="-5" dirty="0">
                <a:solidFill>
                  <a:srgbClr val="FFFFFF"/>
                </a:solidFill>
                <a:latin typeface="Calibri"/>
                <a:cs typeface="Calibri"/>
              </a:rPr>
              <a:t>εταιρείες</a:t>
            </a:r>
            <a:r>
              <a:rPr sz="1100" spc="35" dirty="0">
                <a:solidFill>
                  <a:srgbClr val="FFFFFF"/>
                </a:solidFill>
                <a:latin typeface="Calibri"/>
                <a:cs typeface="Calibri"/>
              </a:rPr>
              <a:t> </a:t>
            </a:r>
            <a:r>
              <a:rPr sz="1100" spc="-5" dirty="0">
                <a:solidFill>
                  <a:srgbClr val="FFFFFF"/>
                </a:solidFill>
                <a:latin typeface="Calibri"/>
                <a:cs typeface="Calibri"/>
              </a:rPr>
              <a:t>θα</a:t>
            </a:r>
            <a:r>
              <a:rPr sz="1100" spc="40" dirty="0">
                <a:solidFill>
                  <a:srgbClr val="FFFFFF"/>
                </a:solidFill>
                <a:latin typeface="Calibri"/>
                <a:cs typeface="Calibri"/>
              </a:rPr>
              <a:t> </a:t>
            </a:r>
            <a:r>
              <a:rPr sz="1100" spc="-5" dirty="0">
                <a:solidFill>
                  <a:srgbClr val="FFFFFF"/>
                </a:solidFill>
                <a:latin typeface="Calibri"/>
                <a:cs typeface="Calibri"/>
              </a:rPr>
              <a:t>πρέπει</a:t>
            </a:r>
            <a:r>
              <a:rPr sz="1100" spc="30" dirty="0">
                <a:solidFill>
                  <a:srgbClr val="FFFFFF"/>
                </a:solidFill>
                <a:latin typeface="Calibri"/>
                <a:cs typeface="Calibri"/>
              </a:rPr>
              <a:t> </a:t>
            </a:r>
            <a:r>
              <a:rPr sz="1100" spc="-5" dirty="0">
                <a:solidFill>
                  <a:srgbClr val="FFFFFF"/>
                </a:solidFill>
                <a:latin typeface="Calibri"/>
                <a:cs typeface="Calibri"/>
              </a:rPr>
              <a:t>να</a:t>
            </a:r>
            <a:r>
              <a:rPr sz="1100" spc="35" dirty="0">
                <a:solidFill>
                  <a:srgbClr val="FFFFFF"/>
                </a:solidFill>
                <a:latin typeface="Calibri"/>
                <a:cs typeface="Calibri"/>
              </a:rPr>
              <a:t> </a:t>
            </a:r>
            <a:r>
              <a:rPr sz="1100" spc="-5" dirty="0">
                <a:solidFill>
                  <a:srgbClr val="FFFFFF"/>
                </a:solidFill>
                <a:latin typeface="Calibri"/>
                <a:cs typeface="Calibri"/>
              </a:rPr>
              <a:t>αναλύουν</a:t>
            </a:r>
            <a:r>
              <a:rPr sz="1100" spc="35" dirty="0">
                <a:solidFill>
                  <a:srgbClr val="FFFFFF"/>
                </a:solidFill>
                <a:latin typeface="Calibri"/>
                <a:cs typeface="Calibri"/>
              </a:rPr>
              <a:t> </a:t>
            </a:r>
            <a:r>
              <a:rPr sz="1100" b="1" spc="-5" dirty="0">
                <a:solidFill>
                  <a:srgbClr val="FFB800"/>
                </a:solidFill>
                <a:latin typeface="Calibri"/>
                <a:cs typeface="Calibri"/>
              </a:rPr>
              <a:t>την</a:t>
            </a:r>
            <a:r>
              <a:rPr sz="1100" b="1" spc="35" dirty="0">
                <a:solidFill>
                  <a:srgbClr val="FFB800"/>
                </a:solidFill>
                <a:latin typeface="Calibri"/>
                <a:cs typeface="Calibri"/>
              </a:rPr>
              <a:t> </a:t>
            </a:r>
            <a:r>
              <a:rPr sz="1100" b="1" spc="-5" dirty="0">
                <a:solidFill>
                  <a:srgbClr val="FFB800"/>
                </a:solidFill>
                <a:latin typeface="Calibri"/>
                <a:cs typeface="Calibri"/>
              </a:rPr>
              <a:t>ικανότητα,</a:t>
            </a:r>
            <a:r>
              <a:rPr sz="1100" b="1" spc="30" dirty="0">
                <a:solidFill>
                  <a:srgbClr val="FFB800"/>
                </a:solidFill>
                <a:latin typeface="Calibri"/>
                <a:cs typeface="Calibri"/>
              </a:rPr>
              <a:t> </a:t>
            </a:r>
            <a:r>
              <a:rPr sz="1100" b="1" spc="-5" dirty="0">
                <a:solidFill>
                  <a:srgbClr val="FFB800"/>
                </a:solidFill>
                <a:latin typeface="Calibri"/>
                <a:cs typeface="Calibri"/>
              </a:rPr>
              <a:t>την</a:t>
            </a:r>
            <a:r>
              <a:rPr sz="1100" b="1" spc="35" dirty="0">
                <a:solidFill>
                  <a:srgbClr val="FFB800"/>
                </a:solidFill>
                <a:latin typeface="Calibri"/>
                <a:cs typeface="Calibri"/>
              </a:rPr>
              <a:t> </a:t>
            </a:r>
            <a:r>
              <a:rPr sz="1100" b="1" spc="-5" dirty="0">
                <a:solidFill>
                  <a:srgbClr val="FFB800"/>
                </a:solidFill>
                <a:latin typeface="Calibri"/>
                <a:cs typeface="Calibri"/>
              </a:rPr>
              <a:t>ευκαιρία</a:t>
            </a:r>
            <a:r>
              <a:rPr sz="1100" b="1" spc="30" dirty="0">
                <a:solidFill>
                  <a:srgbClr val="FFB800"/>
                </a:solidFill>
                <a:latin typeface="Calibri"/>
                <a:cs typeface="Calibri"/>
              </a:rPr>
              <a:t> </a:t>
            </a:r>
            <a:r>
              <a:rPr sz="1100" b="1" spc="-5" dirty="0">
                <a:solidFill>
                  <a:srgbClr val="FFB800"/>
                </a:solidFill>
                <a:latin typeface="Calibri"/>
                <a:cs typeface="Calibri"/>
              </a:rPr>
              <a:t>και</a:t>
            </a:r>
            <a:r>
              <a:rPr sz="1100" b="1" spc="35" dirty="0">
                <a:solidFill>
                  <a:srgbClr val="FFB800"/>
                </a:solidFill>
                <a:latin typeface="Calibri"/>
                <a:cs typeface="Calibri"/>
              </a:rPr>
              <a:t> </a:t>
            </a:r>
            <a:r>
              <a:rPr sz="1100" spc="-5" dirty="0">
                <a:solidFill>
                  <a:srgbClr val="FFFFFF"/>
                </a:solidFill>
                <a:latin typeface="Calibri"/>
                <a:cs typeface="Calibri"/>
              </a:rPr>
              <a:t>την</a:t>
            </a:r>
            <a:r>
              <a:rPr sz="1100" spc="30" dirty="0">
                <a:solidFill>
                  <a:srgbClr val="FFFFFF"/>
                </a:solidFill>
                <a:latin typeface="Calibri"/>
                <a:cs typeface="Calibri"/>
              </a:rPr>
              <a:t> </a:t>
            </a:r>
            <a:r>
              <a:rPr sz="1100" spc="-5" dirty="0">
                <a:solidFill>
                  <a:srgbClr val="FFFFFF"/>
                </a:solidFill>
                <a:latin typeface="Calibri"/>
                <a:cs typeface="Calibri"/>
              </a:rPr>
              <a:t>πρόθεση</a:t>
            </a:r>
            <a:r>
              <a:rPr sz="1100" spc="35" dirty="0">
                <a:solidFill>
                  <a:srgbClr val="FFFFFF"/>
                </a:solidFill>
                <a:latin typeface="Calibri"/>
                <a:cs typeface="Calibri"/>
              </a:rPr>
              <a:t> </a:t>
            </a:r>
            <a:r>
              <a:rPr sz="1100" spc="-5" dirty="0">
                <a:solidFill>
                  <a:srgbClr val="FFFFFF"/>
                </a:solidFill>
                <a:latin typeface="Calibri"/>
                <a:cs typeface="Calibri"/>
              </a:rPr>
              <a:t>των </a:t>
            </a:r>
            <a:r>
              <a:rPr sz="1100" spc="-235" dirty="0">
                <a:solidFill>
                  <a:srgbClr val="FFFFFF"/>
                </a:solidFill>
                <a:latin typeface="Calibri"/>
                <a:cs typeface="Calibri"/>
              </a:rPr>
              <a:t> </a:t>
            </a:r>
            <a:r>
              <a:rPr sz="1100" spc="-5" dirty="0">
                <a:solidFill>
                  <a:srgbClr val="FFFFFF"/>
                </a:solidFill>
                <a:latin typeface="Calibri"/>
                <a:cs typeface="Calibri"/>
              </a:rPr>
              <a:t>δυνητικών</a:t>
            </a:r>
            <a:r>
              <a:rPr sz="1100" spc="-15" dirty="0">
                <a:solidFill>
                  <a:srgbClr val="FFFFFF"/>
                </a:solidFill>
                <a:latin typeface="Calibri"/>
                <a:cs typeface="Calibri"/>
              </a:rPr>
              <a:t> </a:t>
            </a:r>
            <a:r>
              <a:rPr sz="1100" spc="-5" dirty="0">
                <a:solidFill>
                  <a:srgbClr val="FFFFFF"/>
                </a:solidFill>
                <a:latin typeface="Calibri"/>
                <a:cs typeface="Calibri"/>
              </a:rPr>
              <a:t>επιτιθεμένων</a:t>
            </a:r>
            <a:r>
              <a:rPr sz="1100" b="1" spc="-5" dirty="0">
                <a:solidFill>
                  <a:srgbClr val="FFB800"/>
                </a:solidFill>
                <a:latin typeface="Calibri"/>
                <a:cs typeface="Calibri"/>
              </a:rPr>
              <a:t>.</a:t>
            </a:r>
            <a:endParaRPr sz="1100">
              <a:latin typeface="Calibri"/>
              <a:cs typeface="Calibri"/>
            </a:endParaRPr>
          </a:p>
          <a:p>
            <a:pPr>
              <a:lnSpc>
                <a:spcPct val="100000"/>
              </a:lnSpc>
              <a:spcBef>
                <a:spcPts val="5"/>
              </a:spcBef>
              <a:buClr>
                <a:srgbClr val="FFB800"/>
              </a:buClr>
              <a:buFont typeface="Arial"/>
              <a:buChar char="•"/>
            </a:pPr>
            <a:endParaRPr sz="1300">
              <a:latin typeface="Calibri"/>
              <a:cs typeface="Calibri"/>
            </a:endParaRPr>
          </a:p>
          <a:p>
            <a:pPr marL="12700" marR="6350">
              <a:lnSpc>
                <a:spcPts val="1310"/>
              </a:lnSpc>
              <a:buClr>
                <a:srgbClr val="FFB800"/>
              </a:buClr>
              <a:buSzPct val="118181"/>
              <a:buFont typeface="Arial"/>
              <a:buChar char="•"/>
              <a:tabLst>
                <a:tab pos="74930" algn="l"/>
              </a:tabLst>
            </a:pPr>
            <a:r>
              <a:rPr sz="1100" spc="-5" dirty="0">
                <a:solidFill>
                  <a:srgbClr val="FFFFFF"/>
                </a:solidFill>
                <a:latin typeface="Calibri"/>
                <a:cs typeface="Calibri"/>
              </a:rPr>
              <a:t>Οι</a:t>
            </a:r>
            <a:r>
              <a:rPr sz="1100" dirty="0">
                <a:solidFill>
                  <a:srgbClr val="FFFFFF"/>
                </a:solidFill>
                <a:latin typeface="Calibri"/>
                <a:cs typeface="Calibri"/>
              </a:rPr>
              <a:t> </a:t>
            </a:r>
            <a:r>
              <a:rPr sz="1100" spc="-5" dirty="0">
                <a:solidFill>
                  <a:srgbClr val="FFFFFF"/>
                </a:solidFill>
                <a:latin typeface="Calibri"/>
                <a:cs typeface="Calibri"/>
              </a:rPr>
              <a:t>απειλές</a:t>
            </a:r>
            <a:r>
              <a:rPr sz="1100" dirty="0">
                <a:solidFill>
                  <a:srgbClr val="FFFFFF"/>
                </a:solidFill>
                <a:latin typeface="Calibri"/>
                <a:cs typeface="Calibri"/>
              </a:rPr>
              <a:t> </a:t>
            </a:r>
            <a:r>
              <a:rPr sz="1100" spc="-5" dirty="0">
                <a:solidFill>
                  <a:srgbClr val="FFFFFF"/>
                </a:solidFill>
                <a:latin typeface="Calibri"/>
                <a:cs typeface="Calibri"/>
              </a:rPr>
              <a:t>μπορεί</a:t>
            </a:r>
            <a:r>
              <a:rPr sz="1100" dirty="0">
                <a:solidFill>
                  <a:srgbClr val="FFFFFF"/>
                </a:solidFill>
                <a:latin typeface="Calibri"/>
                <a:cs typeface="Calibri"/>
              </a:rPr>
              <a:t> </a:t>
            </a:r>
            <a:r>
              <a:rPr sz="1100" spc="-5" dirty="0">
                <a:solidFill>
                  <a:srgbClr val="FFFFFF"/>
                </a:solidFill>
                <a:latin typeface="Calibri"/>
                <a:cs typeface="Calibri"/>
              </a:rPr>
              <a:t>να</a:t>
            </a:r>
            <a:r>
              <a:rPr sz="1100" dirty="0">
                <a:solidFill>
                  <a:srgbClr val="FFFFFF"/>
                </a:solidFill>
                <a:latin typeface="Calibri"/>
                <a:cs typeface="Calibri"/>
              </a:rPr>
              <a:t> </a:t>
            </a:r>
            <a:r>
              <a:rPr sz="1100" spc="-5" dirty="0">
                <a:solidFill>
                  <a:srgbClr val="FFFFFF"/>
                </a:solidFill>
                <a:latin typeface="Calibri"/>
                <a:cs typeface="Calibri"/>
              </a:rPr>
              <a:t>προέρχονται</a:t>
            </a:r>
            <a:r>
              <a:rPr sz="1100" dirty="0">
                <a:solidFill>
                  <a:srgbClr val="FFFFFF"/>
                </a:solidFill>
                <a:latin typeface="Calibri"/>
                <a:cs typeface="Calibri"/>
              </a:rPr>
              <a:t> </a:t>
            </a:r>
            <a:r>
              <a:rPr sz="1100" spc="-5" dirty="0">
                <a:solidFill>
                  <a:srgbClr val="FFFFFF"/>
                </a:solidFill>
                <a:latin typeface="Calibri"/>
                <a:cs typeface="Calibri"/>
              </a:rPr>
              <a:t>από</a:t>
            </a:r>
            <a:r>
              <a:rPr sz="1100" dirty="0">
                <a:solidFill>
                  <a:srgbClr val="FFFFFF"/>
                </a:solidFill>
                <a:latin typeface="Calibri"/>
                <a:cs typeface="Calibri"/>
              </a:rPr>
              <a:t> </a:t>
            </a:r>
            <a:r>
              <a:rPr sz="1100" b="1" spc="-5" dirty="0">
                <a:solidFill>
                  <a:srgbClr val="FFB800"/>
                </a:solidFill>
                <a:latin typeface="Calibri"/>
                <a:cs typeface="Calibri"/>
              </a:rPr>
              <a:t>εξωτερικά</a:t>
            </a:r>
            <a:r>
              <a:rPr sz="1100" b="1" dirty="0">
                <a:solidFill>
                  <a:srgbClr val="FFB800"/>
                </a:solidFill>
                <a:latin typeface="Calibri"/>
                <a:cs typeface="Calibri"/>
              </a:rPr>
              <a:t> </a:t>
            </a:r>
            <a:r>
              <a:rPr sz="1100" b="1" spc="-5" dirty="0">
                <a:solidFill>
                  <a:srgbClr val="FFB800"/>
                </a:solidFill>
                <a:latin typeface="Calibri"/>
                <a:cs typeface="Calibri"/>
              </a:rPr>
              <a:t>άτομα</a:t>
            </a:r>
            <a:r>
              <a:rPr sz="1100" b="1" dirty="0">
                <a:solidFill>
                  <a:srgbClr val="FFB800"/>
                </a:solidFill>
                <a:latin typeface="Calibri"/>
                <a:cs typeface="Calibri"/>
              </a:rPr>
              <a:t> </a:t>
            </a:r>
            <a:r>
              <a:rPr sz="1100" dirty="0">
                <a:solidFill>
                  <a:srgbClr val="FFFFFF"/>
                </a:solidFill>
                <a:latin typeface="Calibri"/>
                <a:cs typeface="Calibri"/>
              </a:rPr>
              <a:t>ή </a:t>
            </a:r>
            <a:r>
              <a:rPr sz="1100" b="1" spc="-5" dirty="0">
                <a:solidFill>
                  <a:srgbClr val="FFB800"/>
                </a:solidFill>
                <a:latin typeface="Calibri"/>
                <a:cs typeface="Calibri"/>
              </a:rPr>
              <a:t>από</a:t>
            </a:r>
            <a:r>
              <a:rPr sz="1100" b="1" dirty="0">
                <a:solidFill>
                  <a:srgbClr val="FFB800"/>
                </a:solidFill>
                <a:latin typeface="Calibri"/>
                <a:cs typeface="Calibri"/>
              </a:rPr>
              <a:t> </a:t>
            </a:r>
            <a:r>
              <a:rPr sz="1100" b="1" spc="-5" dirty="0">
                <a:solidFill>
                  <a:srgbClr val="FFB800"/>
                </a:solidFill>
                <a:latin typeface="Calibri"/>
                <a:cs typeface="Calibri"/>
              </a:rPr>
              <a:t>εσωτερικούς χρήστες που </a:t>
            </a:r>
            <a:r>
              <a:rPr sz="1100" b="1" spc="-235" dirty="0">
                <a:solidFill>
                  <a:srgbClr val="FFB800"/>
                </a:solidFill>
                <a:latin typeface="Calibri"/>
                <a:cs typeface="Calibri"/>
              </a:rPr>
              <a:t> </a:t>
            </a:r>
            <a:r>
              <a:rPr sz="1100" b="1" spc="-5" dirty="0">
                <a:solidFill>
                  <a:srgbClr val="FFB800"/>
                </a:solidFill>
                <a:latin typeface="Calibri"/>
                <a:cs typeface="Calibri"/>
              </a:rPr>
              <a:t>ενεργούν</a:t>
            </a:r>
            <a:r>
              <a:rPr sz="1100" b="1" dirty="0">
                <a:solidFill>
                  <a:srgbClr val="FFB800"/>
                </a:solidFill>
                <a:latin typeface="Calibri"/>
                <a:cs typeface="Calibri"/>
              </a:rPr>
              <a:t> </a:t>
            </a:r>
            <a:r>
              <a:rPr sz="1100" spc="-5" dirty="0">
                <a:solidFill>
                  <a:srgbClr val="FFFFFF"/>
                </a:solidFill>
                <a:latin typeface="Calibri"/>
                <a:cs typeface="Calibri"/>
              </a:rPr>
              <a:t>ως</a:t>
            </a:r>
            <a:r>
              <a:rPr sz="1100" spc="10" dirty="0">
                <a:solidFill>
                  <a:srgbClr val="FFFFFF"/>
                </a:solidFill>
                <a:latin typeface="Calibri"/>
                <a:cs typeface="Calibri"/>
              </a:rPr>
              <a:t> </a:t>
            </a:r>
            <a:r>
              <a:rPr sz="1100" spc="-5" dirty="0">
                <a:solidFill>
                  <a:srgbClr val="FFFFFF"/>
                </a:solidFill>
                <a:latin typeface="Calibri"/>
                <a:cs typeface="Calibri"/>
              </a:rPr>
              <a:t>ακούσιοι</a:t>
            </a:r>
            <a:r>
              <a:rPr sz="1100" spc="5" dirty="0">
                <a:solidFill>
                  <a:srgbClr val="FFFFFF"/>
                </a:solidFill>
                <a:latin typeface="Calibri"/>
                <a:cs typeface="Calibri"/>
              </a:rPr>
              <a:t> </a:t>
            </a:r>
            <a:r>
              <a:rPr sz="1100" spc="-5" dirty="0">
                <a:solidFill>
                  <a:srgbClr val="FFFFFF"/>
                </a:solidFill>
                <a:latin typeface="Calibri"/>
                <a:cs typeface="Calibri"/>
              </a:rPr>
              <a:t>μεσάζοντες</a:t>
            </a:r>
            <a:r>
              <a:rPr sz="1100" spc="5" dirty="0">
                <a:solidFill>
                  <a:srgbClr val="FFFFFF"/>
                </a:solidFill>
                <a:latin typeface="Calibri"/>
                <a:cs typeface="Calibri"/>
              </a:rPr>
              <a:t> </a:t>
            </a:r>
            <a:r>
              <a:rPr sz="1100" spc="-5" dirty="0">
                <a:solidFill>
                  <a:srgbClr val="FFFFFF"/>
                </a:solidFill>
                <a:latin typeface="Calibri"/>
                <a:cs typeface="Calibri"/>
              </a:rPr>
              <a:t>(π.χ.</a:t>
            </a:r>
            <a:r>
              <a:rPr sz="1100" spc="10" dirty="0">
                <a:solidFill>
                  <a:srgbClr val="FFFFFF"/>
                </a:solidFill>
                <a:latin typeface="Calibri"/>
                <a:cs typeface="Calibri"/>
              </a:rPr>
              <a:t> </a:t>
            </a:r>
            <a:r>
              <a:rPr sz="1100" spc="-5" dirty="0">
                <a:solidFill>
                  <a:srgbClr val="FFFFFF"/>
                </a:solidFill>
                <a:latin typeface="Calibri"/>
                <a:cs typeface="Calibri"/>
              </a:rPr>
              <a:t>μεταφέροντας</a:t>
            </a:r>
            <a:r>
              <a:rPr sz="1100" dirty="0">
                <a:solidFill>
                  <a:srgbClr val="FFFFFF"/>
                </a:solidFill>
                <a:latin typeface="Calibri"/>
                <a:cs typeface="Calibri"/>
              </a:rPr>
              <a:t> </a:t>
            </a:r>
            <a:r>
              <a:rPr sz="1100" spc="-5" dirty="0">
                <a:solidFill>
                  <a:srgbClr val="FFFFFF"/>
                </a:solidFill>
                <a:latin typeface="Calibri"/>
                <a:cs typeface="Calibri"/>
              </a:rPr>
              <a:t>απειλές</a:t>
            </a:r>
            <a:r>
              <a:rPr sz="1100" spc="10" dirty="0">
                <a:solidFill>
                  <a:srgbClr val="FFFFFF"/>
                </a:solidFill>
                <a:latin typeface="Calibri"/>
                <a:cs typeface="Calibri"/>
              </a:rPr>
              <a:t> </a:t>
            </a:r>
            <a:r>
              <a:rPr sz="1100" spc="-5" dirty="0">
                <a:solidFill>
                  <a:srgbClr val="FFFFFF"/>
                </a:solidFill>
                <a:latin typeface="Calibri"/>
                <a:cs typeface="Calibri"/>
              </a:rPr>
              <a:t>σε</a:t>
            </a:r>
            <a:r>
              <a:rPr sz="1100" spc="5" dirty="0">
                <a:solidFill>
                  <a:srgbClr val="FFFFFF"/>
                </a:solidFill>
                <a:latin typeface="Calibri"/>
                <a:cs typeface="Calibri"/>
              </a:rPr>
              <a:t> </a:t>
            </a:r>
            <a:r>
              <a:rPr sz="1100" spc="-5" dirty="0">
                <a:solidFill>
                  <a:srgbClr val="FFFFFF"/>
                </a:solidFill>
                <a:latin typeface="Calibri"/>
                <a:cs typeface="Calibri"/>
              </a:rPr>
              <a:t>μολυσμένα</a:t>
            </a:r>
            <a:r>
              <a:rPr sz="1100" dirty="0">
                <a:solidFill>
                  <a:srgbClr val="FFFFFF"/>
                </a:solidFill>
                <a:latin typeface="Calibri"/>
                <a:cs typeface="Calibri"/>
              </a:rPr>
              <a:t> </a:t>
            </a:r>
            <a:r>
              <a:rPr sz="1100" spc="-5" dirty="0">
                <a:solidFill>
                  <a:srgbClr val="FFFFFF"/>
                </a:solidFill>
                <a:latin typeface="Calibri"/>
                <a:cs typeface="Calibri"/>
              </a:rPr>
              <a:t>στικάκια</a:t>
            </a:r>
            <a:r>
              <a:rPr sz="1100" spc="10" dirty="0">
                <a:solidFill>
                  <a:srgbClr val="FFFFFF"/>
                </a:solidFill>
                <a:latin typeface="Calibri"/>
                <a:cs typeface="Calibri"/>
              </a:rPr>
              <a:t> </a:t>
            </a:r>
            <a:r>
              <a:rPr sz="1100" spc="-5" dirty="0">
                <a:solidFill>
                  <a:srgbClr val="FFFFFF"/>
                </a:solidFill>
                <a:latin typeface="Calibri"/>
                <a:cs typeface="Calibri"/>
              </a:rPr>
              <a:t>USB).</a:t>
            </a:r>
            <a:endParaRPr sz="1100">
              <a:latin typeface="Calibri"/>
              <a:cs typeface="Calibri"/>
            </a:endParaRPr>
          </a:p>
          <a:p>
            <a:pPr>
              <a:lnSpc>
                <a:spcPct val="100000"/>
              </a:lnSpc>
              <a:spcBef>
                <a:spcPts val="5"/>
              </a:spcBef>
              <a:buClr>
                <a:srgbClr val="FFB800"/>
              </a:buClr>
              <a:buFont typeface="Arial"/>
              <a:buChar char="•"/>
            </a:pPr>
            <a:endParaRPr sz="1300">
              <a:latin typeface="Calibri"/>
              <a:cs typeface="Calibri"/>
            </a:endParaRPr>
          </a:p>
          <a:p>
            <a:pPr marL="12700" marR="5080">
              <a:lnSpc>
                <a:spcPts val="1310"/>
              </a:lnSpc>
              <a:buClr>
                <a:srgbClr val="FFB800"/>
              </a:buClr>
              <a:buSzPct val="118181"/>
              <a:buFont typeface="Arial"/>
              <a:buChar char="•"/>
              <a:tabLst>
                <a:tab pos="74930" algn="l"/>
              </a:tabLst>
            </a:pPr>
            <a:r>
              <a:rPr sz="1100" spc="-5" dirty="0">
                <a:solidFill>
                  <a:srgbClr val="FFFFFF"/>
                </a:solidFill>
                <a:latin typeface="Calibri"/>
                <a:cs typeface="Calibri"/>
              </a:rPr>
              <a:t>Μόλις</a:t>
            </a:r>
            <a:r>
              <a:rPr sz="1100" spc="170" dirty="0">
                <a:solidFill>
                  <a:srgbClr val="FFFFFF"/>
                </a:solidFill>
                <a:latin typeface="Calibri"/>
                <a:cs typeface="Calibri"/>
              </a:rPr>
              <a:t> </a:t>
            </a:r>
            <a:r>
              <a:rPr sz="1100" spc="-5" dirty="0">
                <a:solidFill>
                  <a:srgbClr val="FFFFFF"/>
                </a:solidFill>
                <a:latin typeface="Calibri"/>
                <a:cs typeface="Calibri"/>
              </a:rPr>
              <a:t>εντοπιστούν,</a:t>
            </a:r>
            <a:r>
              <a:rPr sz="1100" spc="165" dirty="0">
                <a:solidFill>
                  <a:srgbClr val="FFFFFF"/>
                </a:solidFill>
                <a:latin typeface="Calibri"/>
                <a:cs typeface="Calibri"/>
              </a:rPr>
              <a:t> </a:t>
            </a:r>
            <a:r>
              <a:rPr sz="1100" spc="-5" dirty="0">
                <a:solidFill>
                  <a:srgbClr val="FFFFFF"/>
                </a:solidFill>
                <a:latin typeface="Calibri"/>
                <a:cs typeface="Calibri"/>
              </a:rPr>
              <a:t>οι</a:t>
            </a:r>
            <a:r>
              <a:rPr sz="1100" spc="170" dirty="0">
                <a:solidFill>
                  <a:srgbClr val="FFFFFF"/>
                </a:solidFill>
                <a:latin typeface="Calibri"/>
                <a:cs typeface="Calibri"/>
              </a:rPr>
              <a:t> </a:t>
            </a:r>
            <a:r>
              <a:rPr sz="1100" spc="-5" dirty="0">
                <a:solidFill>
                  <a:srgbClr val="FFFFFF"/>
                </a:solidFill>
                <a:latin typeface="Calibri"/>
                <a:cs typeface="Calibri"/>
              </a:rPr>
              <a:t>απειλές</a:t>
            </a:r>
            <a:r>
              <a:rPr sz="1100" spc="170" dirty="0">
                <a:solidFill>
                  <a:srgbClr val="FFFFFF"/>
                </a:solidFill>
                <a:latin typeface="Calibri"/>
                <a:cs typeface="Calibri"/>
              </a:rPr>
              <a:t> </a:t>
            </a:r>
            <a:r>
              <a:rPr sz="1100" spc="-5" dirty="0">
                <a:solidFill>
                  <a:srgbClr val="FFFFFF"/>
                </a:solidFill>
                <a:latin typeface="Calibri"/>
                <a:cs typeface="Calibri"/>
              </a:rPr>
              <a:t>θα</a:t>
            </a:r>
            <a:r>
              <a:rPr sz="1100" spc="170" dirty="0">
                <a:solidFill>
                  <a:srgbClr val="FFFFFF"/>
                </a:solidFill>
                <a:latin typeface="Calibri"/>
                <a:cs typeface="Calibri"/>
              </a:rPr>
              <a:t> </a:t>
            </a:r>
            <a:r>
              <a:rPr sz="1100" spc="-5" dirty="0">
                <a:solidFill>
                  <a:srgbClr val="FFFFFF"/>
                </a:solidFill>
                <a:latin typeface="Calibri"/>
                <a:cs typeface="Calibri"/>
              </a:rPr>
              <a:t>πρέπει</a:t>
            </a:r>
            <a:r>
              <a:rPr sz="1100" spc="165" dirty="0">
                <a:solidFill>
                  <a:srgbClr val="FFFFFF"/>
                </a:solidFill>
                <a:latin typeface="Calibri"/>
                <a:cs typeface="Calibri"/>
              </a:rPr>
              <a:t> </a:t>
            </a:r>
            <a:r>
              <a:rPr sz="1100" spc="-5" dirty="0">
                <a:solidFill>
                  <a:srgbClr val="FFFFFF"/>
                </a:solidFill>
                <a:latin typeface="Calibri"/>
                <a:cs typeface="Calibri"/>
              </a:rPr>
              <a:t>να</a:t>
            </a:r>
            <a:r>
              <a:rPr sz="1100" spc="170" dirty="0">
                <a:solidFill>
                  <a:srgbClr val="FFFFFF"/>
                </a:solidFill>
                <a:latin typeface="Calibri"/>
                <a:cs typeface="Calibri"/>
              </a:rPr>
              <a:t> </a:t>
            </a:r>
            <a:r>
              <a:rPr sz="1100" spc="-5" dirty="0">
                <a:solidFill>
                  <a:srgbClr val="FFFFFF"/>
                </a:solidFill>
                <a:latin typeface="Calibri"/>
                <a:cs typeface="Calibri"/>
              </a:rPr>
              <a:t>αξιολογούνται</a:t>
            </a:r>
            <a:r>
              <a:rPr sz="1100" spc="165" dirty="0">
                <a:solidFill>
                  <a:srgbClr val="FFFFFF"/>
                </a:solidFill>
                <a:latin typeface="Calibri"/>
                <a:cs typeface="Calibri"/>
              </a:rPr>
              <a:t> </a:t>
            </a:r>
            <a:r>
              <a:rPr sz="1100" spc="-5" dirty="0">
                <a:solidFill>
                  <a:srgbClr val="FFFFFF"/>
                </a:solidFill>
                <a:latin typeface="Calibri"/>
                <a:cs typeface="Calibri"/>
              </a:rPr>
              <a:t>παράλληλα</a:t>
            </a:r>
            <a:r>
              <a:rPr sz="1100" spc="170" dirty="0">
                <a:solidFill>
                  <a:srgbClr val="FFFFFF"/>
                </a:solidFill>
                <a:latin typeface="Calibri"/>
                <a:cs typeface="Calibri"/>
              </a:rPr>
              <a:t> </a:t>
            </a:r>
            <a:r>
              <a:rPr sz="1100" spc="-5" dirty="0">
                <a:solidFill>
                  <a:srgbClr val="FFFFFF"/>
                </a:solidFill>
                <a:latin typeface="Calibri"/>
                <a:cs typeface="Calibri"/>
              </a:rPr>
              <a:t>με</a:t>
            </a:r>
            <a:r>
              <a:rPr sz="1100" spc="170" dirty="0">
                <a:solidFill>
                  <a:srgbClr val="FFFFFF"/>
                </a:solidFill>
                <a:latin typeface="Calibri"/>
                <a:cs typeface="Calibri"/>
              </a:rPr>
              <a:t> </a:t>
            </a:r>
            <a:r>
              <a:rPr sz="1100" spc="-10" dirty="0">
                <a:solidFill>
                  <a:srgbClr val="FFFFFF"/>
                </a:solidFill>
                <a:latin typeface="Calibri"/>
                <a:cs typeface="Calibri"/>
              </a:rPr>
              <a:t>τα</a:t>
            </a:r>
            <a:r>
              <a:rPr sz="1100" spc="165" dirty="0">
                <a:solidFill>
                  <a:srgbClr val="FFFFFF"/>
                </a:solidFill>
                <a:latin typeface="Calibri"/>
                <a:cs typeface="Calibri"/>
              </a:rPr>
              <a:t> </a:t>
            </a:r>
            <a:r>
              <a:rPr sz="1100" spc="-5" dirty="0">
                <a:solidFill>
                  <a:srgbClr val="FFFFFF"/>
                </a:solidFill>
                <a:latin typeface="Calibri"/>
                <a:cs typeface="Calibri"/>
              </a:rPr>
              <a:t>γνωστά </a:t>
            </a:r>
            <a:r>
              <a:rPr sz="1100" spc="-235" dirty="0">
                <a:solidFill>
                  <a:srgbClr val="FFFFFF"/>
                </a:solidFill>
                <a:latin typeface="Calibri"/>
                <a:cs typeface="Calibri"/>
              </a:rPr>
              <a:t> </a:t>
            </a:r>
            <a:r>
              <a:rPr sz="1100" spc="-15" dirty="0">
                <a:solidFill>
                  <a:srgbClr val="FFFFFF"/>
                </a:solidFill>
                <a:latin typeface="Calibri"/>
                <a:cs typeface="Calibri"/>
              </a:rPr>
              <a:t>ευπάθητα</a:t>
            </a:r>
            <a:r>
              <a:rPr sz="1100" spc="-30" dirty="0">
                <a:solidFill>
                  <a:srgbClr val="FFFFFF"/>
                </a:solidFill>
                <a:latin typeface="Calibri"/>
                <a:cs typeface="Calibri"/>
              </a:rPr>
              <a:t> </a:t>
            </a:r>
            <a:r>
              <a:rPr sz="1100" spc="-15" dirty="0">
                <a:solidFill>
                  <a:srgbClr val="FFFFFF"/>
                </a:solidFill>
                <a:latin typeface="Calibri"/>
                <a:cs typeface="Calibri"/>
              </a:rPr>
              <a:t>σημεία.</a:t>
            </a:r>
            <a:endParaRPr sz="1100">
              <a:latin typeface="Calibri"/>
              <a:cs typeface="Calibri"/>
            </a:endParaRPr>
          </a:p>
          <a:p>
            <a:pPr>
              <a:lnSpc>
                <a:spcPct val="100000"/>
              </a:lnSpc>
              <a:spcBef>
                <a:spcPts val="45"/>
              </a:spcBef>
              <a:buClr>
                <a:srgbClr val="FFB800"/>
              </a:buClr>
              <a:buFont typeface="Arial"/>
              <a:buChar char="•"/>
            </a:pPr>
            <a:endParaRPr sz="1050">
              <a:latin typeface="Calibri"/>
              <a:cs typeface="Calibri"/>
            </a:endParaRPr>
          </a:p>
          <a:p>
            <a:pPr marL="74295" indent="-61594">
              <a:lnSpc>
                <a:spcPct val="100000"/>
              </a:lnSpc>
              <a:spcBef>
                <a:spcPts val="5"/>
              </a:spcBef>
              <a:buClr>
                <a:srgbClr val="FFB800"/>
              </a:buClr>
              <a:buSzPct val="118181"/>
              <a:buFont typeface="Arial"/>
              <a:buChar char="•"/>
              <a:tabLst>
                <a:tab pos="74295" algn="l"/>
              </a:tabLst>
            </a:pPr>
            <a:r>
              <a:rPr sz="1100" spc="-5" dirty="0">
                <a:solidFill>
                  <a:srgbClr val="FFFFFF"/>
                </a:solidFill>
                <a:latin typeface="Calibri"/>
                <a:cs typeface="Calibri"/>
              </a:rPr>
              <a:t>Αξιολογήστε</a:t>
            </a:r>
            <a:r>
              <a:rPr sz="1100" spc="5" dirty="0">
                <a:solidFill>
                  <a:srgbClr val="FFFFFF"/>
                </a:solidFill>
                <a:latin typeface="Calibri"/>
                <a:cs typeface="Calibri"/>
              </a:rPr>
              <a:t> </a:t>
            </a:r>
            <a:r>
              <a:rPr sz="1100" spc="-5" dirty="0">
                <a:solidFill>
                  <a:srgbClr val="FFFFFF"/>
                </a:solidFill>
                <a:latin typeface="Calibri"/>
                <a:cs typeface="Calibri"/>
              </a:rPr>
              <a:t>την</a:t>
            </a:r>
            <a:r>
              <a:rPr sz="1100" spc="5" dirty="0">
                <a:solidFill>
                  <a:srgbClr val="FFFFFF"/>
                </a:solidFill>
                <a:latin typeface="Calibri"/>
                <a:cs typeface="Calibri"/>
              </a:rPr>
              <a:t> </a:t>
            </a:r>
            <a:r>
              <a:rPr sz="1100" b="1" spc="-5" dirty="0">
                <a:solidFill>
                  <a:srgbClr val="FFB800"/>
                </a:solidFill>
                <a:latin typeface="Calibri"/>
                <a:cs typeface="Calibri"/>
              </a:rPr>
              <a:t>πιθανότητα</a:t>
            </a:r>
            <a:r>
              <a:rPr sz="1100" b="1" spc="10" dirty="0">
                <a:solidFill>
                  <a:srgbClr val="FFB800"/>
                </a:solidFill>
                <a:latin typeface="Calibri"/>
                <a:cs typeface="Calibri"/>
              </a:rPr>
              <a:t> </a:t>
            </a:r>
            <a:r>
              <a:rPr sz="1100" spc="-15" dirty="0">
                <a:solidFill>
                  <a:srgbClr val="FFFFFF"/>
                </a:solidFill>
                <a:latin typeface="Calibri"/>
                <a:cs typeface="Calibri"/>
              </a:rPr>
              <a:t>εκδήλωσης</a:t>
            </a:r>
            <a:r>
              <a:rPr sz="1100" spc="-5" dirty="0">
                <a:solidFill>
                  <a:srgbClr val="FFFFFF"/>
                </a:solidFill>
                <a:latin typeface="Calibri"/>
                <a:cs typeface="Calibri"/>
              </a:rPr>
              <a:t> μιας</a:t>
            </a:r>
            <a:r>
              <a:rPr sz="1100" spc="15" dirty="0">
                <a:solidFill>
                  <a:srgbClr val="FFFFFF"/>
                </a:solidFill>
                <a:latin typeface="Calibri"/>
                <a:cs typeface="Calibri"/>
              </a:rPr>
              <a:t> </a:t>
            </a:r>
            <a:r>
              <a:rPr sz="1100" b="1" spc="-5" dirty="0">
                <a:solidFill>
                  <a:srgbClr val="FFB800"/>
                </a:solidFill>
                <a:latin typeface="Calibri"/>
                <a:cs typeface="Calibri"/>
              </a:rPr>
              <a:t>επίθεσης</a:t>
            </a:r>
            <a:r>
              <a:rPr sz="1100" b="1" spc="5" dirty="0">
                <a:solidFill>
                  <a:srgbClr val="FFB800"/>
                </a:solidFill>
                <a:latin typeface="Calibri"/>
                <a:cs typeface="Calibri"/>
              </a:rPr>
              <a:t> </a:t>
            </a:r>
            <a:r>
              <a:rPr sz="1100" dirty="0">
                <a:solidFill>
                  <a:srgbClr val="FFFFFF"/>
                </a:solidFill>
                <a:latin typeface="Calibri"/>
                <a:cs typeface="Calibri"/>
              </a:rPr>
              <a:t>ή</a:t>
            </a:r>
            <a:r>
              <a:rPr sz="1100" spc="5" dirty="0">
                <a:solidFill>
                  <a:srgbClr val="FFFFFF"/>
                </a:solidFill>
                <a:latin typeface="Calibri"/>
                <a:cs typeface="Calibri"/>
              </a:rPr>
              <a:t> </a:t>
            </a:r>
            <a:r>
              <a:rPr sz="1100" spc="-5" dirty="0">
                <a:solidFill>
                  <a:srgbClr val="FFFFFF"/>
                </a:solidFill>
                <a:latin typeface="Calibri"/>
                <a:cs typeface="Calibri"/>
              </a:rPr>
              <a:t>ενός</a:t>
            </a:r>
            <a:r>
              <a:rPr sz="1100" spc="5" dirty="0">
                <a:solidFill>
                  <a:srgbClr val="FFFFFF"/>
                </a:solidFill>
                <a:latin typeface="Calibri"/>
                <a:cs typeface="Calibri"/>
              </a:rPr>
              <a:t> </a:t>
            </a:r>
            <a:r>
              <a:rPr sz="1100" spc="-5" dirty="0">
                <a:solidFill>
                  <a:srgbClr val="FFFFFF"/>
                </a:solidFill>
                <a:latin typeface="Calibri"/>
                <a:cs typeface="Calibri"/>
              </a:rPr>
              <a:t>περιστατικού.</a:t>
            </a:r>
            <a:endParaRPr sz="1100">
              <a:latin typeface="Calibri"/>
              <a:cs typeface="Calibri"/>
            </a:endParaRPr>
          </a:p>
          <a:p>
            <a:pPr>
              <a:lnSpc>
                <a:spcPct val="100000"/>
              </a:lnSpc>
              <a:spcBef>
                <a:spcPts val="60"/>
              </a:spcBef>
              <a:buClr>
                <a:srgbClr val="FFB800"/>
              </a:buClr>
              <a:buFont typeface="Arial"/>
              <a:buChar char="•"/>
            </a:pPr>
            <a:endParaRPr sz="1250">
              <a:latin typeface="Calibri"/>
              <a:cs typeface="Calibri"/>
            </a:endParaRPr>
          </a:p>
          <a:p>
            <a:pPr marL="12700" marR="6985">
              <a:lnSpc>
                <a:spcPts val="1310"/>
              </a:lnSpc>
              <a:buClr>
                <a:srgbClr val="FFB800"/>
              </a:buClr>
              <a:buSzPct val="118181"/>
              <a:buFont typeface="Arial"/>
              <a:buChar char="•"/>
              <a:tabLst>
                <a:tab pos="74930" algn="l"/>
              </a:tabLst>
            </a:pPr>
            <a:r>
              <a:rPr sz="1100" spc="-5" dirty="0">
                <a:solidFill>
                  <a:srgbClr val="FFFFFF"/>
                </a:solidFill>
                <a:latin typeface="Calibri"/>
                <a:cs typeface="Calibri"/>
              </a:rPr>
              <a:t>Συνδυάστε</a:t>
            </a:r>
            <a:r>
              <a:rPr sz="1100" spc="25" dirty="0">
                <a:solidFill>
                  <a:srgbClr val="FFFFFF"/>
                </a:solidFill>
                <a:latin typeface="Calibri"/>
                <a:cs typeface="Calibri"/>
              </a:rPr>
              <a:t> </a:t>
            </a:r>
            <a:r>
              <a:rPr sz="1100" spc="-5" dirty="0">
                <a:solidFill>
                  <a:srgbClr val="FFFFFF"/>
                </a:solidFill>
                <a:latin typeface="Calibri"/>
                <a:cs typeface="Calibri"/>
              </a:rPr>
              <a:t>την</a:t>
            </a:r>
            <a:r>
              <a:rPr sz="1100" spc="25" dirty="0">
                <a:solidFill>
                  <a:srgbClr val="FFFFFF"/>
                </a:solidFill>
                <a:latin typeface="Calibri"/>
                <a:cs typeface="Calibri"/>
              </a:rPr>
              <a:t> </a:t>
            </a:r>
            <a:r>
              <a:rPr sz="1100" b="1" spc="-5" dirty="0">
                <a:solidFill>
                  <a:srgbClr val="FFB800"/>
                </a:solidFill>
                <a:latin typeface="Calibri"/>
                <a:cs typeface="Calibri"/>
              </a:rPr>
              <a:t>πιθανότητα</a:t>
            </a:r>
            <a:r>
              <a:rPr sz="1100" b="1" spc="35" dirty="0">
                <a:solidFill>
                  <a:srgbClr val="FFB800"/>
                </a:solidFill>
                <a:latin typeface="Calibri"/>
                <a:cs typeface="Calibri"/>
              </a:rPr>
              <a:t> </a:t>
            </a:r>
            <a:r>
              <a:rPr sz="1100" spc="-5" dirty="0">
                <a:solidFill>
                  <a:srgbClr val="FFFFFF"/>
                </a:solidFill>
                <a:latin typeface="Calibri"/>
                <a:cs typeface="Calibri"/>
              </a:rPr>
              <a:t>ενός</a:t>
            </a:r>
            <a:r>
              <a:rPr sz="1100" spc="25" dirty="0">
                <a:solidFill>
                  <a:srgbClr val="FFFFFF"/>
                </a:solidFill>
                <a:latin typeface="Calibri"/>
                <a:cs typeface="Calibri"/>
              </a:rPr>
              <a:t> </a:t>
            </a:r>
            <a:r>
              <a:rPr sz="1100" spc="-5" dirty="0">
                <a:solidFill>
                  <a:srgbClr val="FFFFFF"/>
                </a:solidFill>
                <a:latin typeface="Calibri"/>
                <a:cs typeface="Calibri"/>
              </a:rPr>
              <a:t>περιστατικού</a:t>
            </a:r>
            <a:r>
              <a:rPr sz="1100" spc="35" dirty="0">
                <a:solidFill>
                  <a:srgbClr val="FFFFFF"/>
                </a:solidFill>
                <a:latin typeface="Calibri"/>
                <a:cs typeface="Calibri"/>
              </a:rPr>
              <a:t> </a:t>
            </a:r>
            <a:r>
              <a:rPr sz="1100" spc="-5" dirty="0">
                <a:solidFill>
                  <a:srgbClr val="FFFFFF"/>
                </a:solidFill>
                <a:latin typeface="Calibri"/>
                <a:cs typeface="Calibri"/>
              </a:rPr>
              <a:t>με</a:t>
            </a:r>
            <a:r>
              <a:rPr sz="1100" spc="30" dirty="0">
                <a:solidFill>
                  <a:srgbClr val="FFFFFF"/>
                </a:solidFill>
                <a:latin typeface="Calibri"/>
                <a:cs typeface="Calibri"/>
              </a:rPr>
              <a:t> </a:t>
            </a:r>
            <a:r>
              <a:rPr sz="1100" spc="-5" dirty="0">
                <a:solidFill>
                  <a:srgbClr val="FFFFFF"/>
                </a:solidFill>
                <a:latin typeface="Calibri"/>
                <a:cs typeface="Calibri"/>
              </a:rPr>
              <a:t>τον</a:t>
            </a:r>
            <a:r>
              <a:rPr sz="1100" spc="35" dirty="0">
                <a:solidFill>
                  <a:srgbClr val="FFFFFF"/>
                </a:solidFill>
                <a:latin typeface="Calibri"/>
                <a:cs typeface="Calibri"/>
              </a:rPr>
              <a:t> </a:t>
            </a:r>
            <a:r>
              <a:rPr sz="1100" spc="-5" dirty="0">
                <a:solidFill>
                  <a:srgbClr val="FFFFFF"/>
                </a:solidFill>
                <a:latin typeface="Calibri"/>
                <a:cs typeface="Calibri"/>
              </a:rPr>
              <a:t>αντίκτυπό</a:t>
            </a:r>
            <a:r>
              <a:rPr sz="1100" spc="25" dirty="0">
                <a:solidFill>
                  <a:srgbClr val="FFFFFF"/>
                </a:solidFill>
                <a:latin typeface="Calibri"/>
                <a:cs typeface="Calibri"/>
              </a:rPr>
              <a:t> </a:t>
            </a:r>
            <a:r>
              <a:rPr sz="1100" spc="-5" dirty="0">
                <a:solidFill>
                  <a:srgbClr val="FFFFFF"/>
                </a:solidFill>
                <a:latin typeface="Calibri"/>
                <a:cs typeface="Calibri"/>
              </a:rPr>
              <a:t>του</a:t>
            </a:r>
            <a:r>
              <a:rPr sz="1100" spc="30" dirty="0">
                <a:solidFill>
                  <a:srgbClr val="FFFFFF"/>
                </a:solidFill>
                <a:latin typeface="Calibri"/>
                <a:cs typeface="Calibri"/>
              </a:rPr>
              <a:t> </a:t>
            </a:r>
            <a:r>
              <a:rPr sz="1100" spc="-5" dirty="0">
                <a:solidFill>
                  <a:srgbClr val="FFFFFF"/>
                </a:solidFill>
                <a:latin typeface="Calibri"/>
                <a:cs typeface="Calibri"/>
              </a:rPr>
              <a:t>για</a:t>
            </a:r>
            <a:r>
              <a:rPr sz="1100" spc="35" dirty="0">
                <a:solidFill>
                  <a:srgbClr val="FFFFFF"/>
                </a:solidFill>
                <a:latin typeface="Calibri"/>
                <a:cs typeface="Calibri"/>
              </a:rPr>
              <a:t> </a:t>
            </a:r>
            <a:r>
              <a:rPr sz="1100" b="1" spc="-5" dirty="0">
                <a:solidFill>
                  <a:srgbClr val="FFB800"/>
                </a:solidFill>
                <a:latin typeface="Calibri"/>
                <a:cs typeface="Calibri"/>
              </a:rPr>
              <a:t>να</a:t>
            </a:r>
            <a:r>
              <a:rPr sz="1100" b="1" spc="25" dirty="0">
                <a:solidFill>
                  <a:srgbClr val="FFB800"/>
                </a:solidFill>
                <a:latin typeface="Calibri"/>
                <a:cs typeface="Calibri"/>
              </a:rPr>
              <a:t> </a:t>
            </a:r>
            <a:r>
              <a:rPr sz="1100" b="1" spc="-5" dirty="0">
                <a:solidFill>
                  <a:srgbClr val="FFB800"/>
                </a:solidFill>
                <a:latin typeface="Calibri"/>
                <a:cs typeface="Calibri"/>
              </a:rPr>
              <a:t>προσδιορίσετε</a:t>
            </a:r>
            <a:r>
              <a:rPr sz="1100" b="1" spc="35" dirty="0">
                <a:solidFill>
                  <a:srgbClr val="FFB800"/>
                </a:solidFill>
                <a:latin typeface="Calibri"/>
                <a:cs typeface="Calibri"/>
              </a:rPr>
              <a:t> </a:t>
            </a:r>
            <a:r>
              <a:rPr sz="1100" spc="-5" dirty="0">
                <a:solidFill>
                  <a:srgbClr val="FFFFFF"/>
                </a:solidFill>
                <a:latin typeface="Calibri"/>
                <a:cs typeface="Calibri"/>
              </a:rPr>
              <a:t>τον </a:t>
            </a:r>
            <a:r>
              <a:rPr sz="1100" spc="-235" dirty="0">
                <a:solidFill>
                  <a:srgbClr val="FFFFFF"/>
                </a:solidFill>
                <a:latin typeface="Calibri"/>
                <a:cs typeface="Calibri"/>
              </a:rPr>
              <a:t> </a:t>
            </a:r>
            <a:r>
              <a:rPr sz="1100" spc="-5" dirty="0">
                <a:solidFill>
                  <a:srgbClr val="FFFFFF"/>
                </a:solidFill>
                <a:latin typeface="Calibri"/>
                <a:cs typeface="Calibri"/>
              </a:rPr>
              <a:t>συνολικό</a:t>
            </a:r>
            <a:r>
              <a:rPr sz="1100" spc="-10" dirty="0">
                <a:solidFill>
                  <a:srgbClr val="FFFFFF"/>
                </a:solidFill>
                <a:latin typeface="Calibri"/>
                <a:cs typeface="Calibri"/>
              </a:rPr>
              <a:t> </a:t>
            </a:r>
            <a:r>
              <a:rPr sz="1100" spc="-5" dirty="0">
                <a:solidFill>
                  <a:srgbClr val="FFFFFF"/>
                </a:solidFill>
                <a:latin typeface="Calibri"/>
                <a:cs typeface="Calibri"/>
              </a:rPr>
              <a:t>παράγοντα κινδύνου.</a:t>
            </a:r>
            <a:endParaRPr sz="1100">
              <a:latin typeface="Calibri"/>
              <a:cs typeface="Calibri"/>
            </a:endParaRPr>
          </a:p>
          <a:p>
            <a:pPr>
              <a:lnSpc>
                <a:spcPct val="100000"/>
              </a:lnSpc>
              <a:spcBef>
                <a:spcPts val="55"/>
              </a:spcBef>
              <a:buClr>
                <a:srgbClr val="FFB800"/>
              </a:buClr>
              <a:buFont typeface="Arial"/>
              <a:buChar char="•"/>
            </a:pPr>
            <a:endParaRPr sz="1050">
              <a:latin typeface="Calibri"/>
              <a:cs typeface="Calibri"/>
            </a:endParaRPr>
          </a:p>
          <a:p>
            <a:pPr marL="74930" indent="-62230">
              <a:lnSpc>
                <a:spcPts val="1540"/>
              </a:lnSpc>
              <a:buClr>
                <a:srgbClr val="FFB800"/>
              </a:buClr>
              <a:buSzPct val="118181"/>
              <a:buFont typeface="Arial"/>
              <a:buChar char="•"/>
              <a:tabLst>
                <a:tab pos="74930" algn="l"/>
              </a:tabLst>
            </a:pPr>
            <a:r>
              <a:rPr sz="1100" spc="-5" dirty="0">
                <a:solidFill>
                  <a:srgbClr val="FFFFFF"/>
                </a:solidFill>
                <a:latin typeface="Calibri"/>
                <a:cs typeface="Calibri"/>
              </a:rPr>
              <a:t>Οργανισμοί</a:t>
            </a:r>
            <a:r>
              <a:rPr sz="1100" spc="270" dirty="0">
                <a:solidFill>
                  <a:srgbClr val="FFFFFF"/>
                </a:solidFill>
                <a:latin typeface="Calibri"/>
                <a:cs typeface="Calibri"/>
              </a:rPr>
              <a:t> </a:t>
            </a:r>
            <a:r>
              <a:rPr sz="1100" spc="-5" dirty="0">
                <a:solidFill>
                  <a:srgbClr val="FFFFFF"/>
                </a:solidFill>
                <a:latin typeface="Calibri"/>
                <a:cs typeface="Calibri"/>
              </a:rPr>
              <a:t>και</a:t>
            </a:r>
            <a:r>
              <a:rPr sz="1100" spc="280" dirty="0">
                <a:solidFill>
                  <a:srgbClr val="FFFFFF"/>
                </a:solidFill>
                <a:latin typeface="Calibri"/>
                <a:cs typeface="Calibri"/>
              </a:rPr>
              <a:t> </a:t>
            </a:r>
            <a:r>
              <a:rPr sz="1100" spc="-5" dirty="0">
                <a:solidFill>
                  <a:srgbClr val="FFFFFF"/>
                </a:solidFill>
                <a:latin typeface="Calibri"/>
                <a:cs typeface="Calibri"/>
              </a:rPr>
              <a:t>άτομα</a:t>
            </a:r>
            <a:r>
              <a:rPr sz="1100" spc="280" dirty="0">
                <a:solidFill>
                  <a:srgbClr val="FFFFFF"/>
                </a:solidFill>
                <a:latin typeface="Calibri"/>
                <a:cs typeface="Calibri"/>
              </a:rPr>
              <a:t> </a:t>
            </a:r>
            <a:r>
              <a:rPr sz="1100" spc="-5" dirty="0">
                <a:solidFill>
                  <a:srgbClr val="FFFFFF"/>
                </a:solidFill>
                <a:latin typeface="Calibri"/>
                <a:cs typeface="Calibri"/>
              </a:rPr>
              <a:t>μπορούν</a:t>
            </a:r>
            <a:r>
              <a:rPr sz="1100" spc="270" dirty="0">
                <a:solidFill>
                  <a:srgbClr val="FFFFFF"/>
                </a:solidFill>
                <a:latin typeface="Calibri"/>
                <a:cs typeface="Calibri"/>
              </a:rPr>
              <a:t> </a:t>
            </a:r>
            <a:r>
              <a:rPr sz="1100" spc="-5" dirty="0">
                <a:solidFill>
                  <a:srgbClr val="FFFFFF"/>
                </a:solidFill>
                <a:latin typeface="Calibri"/>
                <a:cs typeface="Calibri"/>
              </a:rPr>
              <a:t>να</a:t>
            </a:r>
            <a:r>
              <a:rPr sz="1100" spc="275" dirty="0">
                <a:solidFill>
                  <a:srgbClr val="FFFFFF"/>
                </a:solidFill>
                <a:latin typeface="Calibri"/>
                <a:cs typeface="Calibri"/>
              </a:rPr>
              <a:t> </a:t>
            </a:r>
            <a:r>
              <a:rPr sz="1100" spc="-5" dirty="0">
                <a:solidFill>
                  <a:srgbClr val="FFFFFF"/>
                </a:solidFill>
                <a:latin typeface="Calibri"/>
                <a:cs typeface="Calibri"/>
              </a:rPr>
              <a:t>αποτελέσουν</a:t>
            </a:r>
            <a:r>
              <a:rPr sz="1100" spc="275" dirty="0">
                <a:solidFill>
                  <a:srgbClr val="FFFFFF"/>
                </a:solidFill>
                <a:latin typeface="Calibri"/>
                <a:cs typeface="Calibri"/>
              </a:rPr>
              <a:t> </a:t>
            </a:r>
            <a:r>
              <a:rPr sz="1100" b="1" spc="-5" dirty="0">
                <a:solidFill>
                  <a:srgbClr val="FFB800"/>
                </a:solidFill>
                <a:latin typeface="Calibri"/>
                <a:cs typeface="Calibri"/>
              </a:rPr>
              <a:t>σκόπιμη</a:t>
            </a:r>
            <a:r>
              <a:rPr sz="1100" b="1" spc="275" dirty="0">
                <a:solidFill>
                  <a:srgbClr val="FFB800"/>
                </a:solidFill>
                <a:latin typeface="Calibri"/>
                <a:cs typeface="Calibri"/>
              </a:rPr>
              <a:t> </a:t>
            </a:r>
            <a:r>
              <a:rPr sz="1100" dirty="0">
                <a:solidFill>
                  <a:srgbClr val="FFFFFF"/>
                </a:solidFill>
                <a:latin typeface="Calibri"/>
                <a:cs typeface="Calibri"/>
              </a:rPr>
              <a:t>ή</a:t>
            </a:r>
            <a:r>
              <a:rPr sz="1100" spc="275" dirty="0">
                <a:solidFill>
                  <a:srgbClr val="FFFFFF"/>
                </a:solidFill>
                <a:latin typeface="Calibri"/>
                <a:cs typeface="Calibri"/>
              </a:rPr>
              <a:t> </a:t>
            </a:r>
            <a:r>
              <a:rPr sz="1100" spc="-5" dirty="0">
                <a:solidFill>
                  <a:srgbClr val="FFFFFF"/>
                </a:solidFill>
                <a:latin typeface="Calibri"/>
                <a:cs typeface="Calibri"/>
              </a:rPr>
              <a:t>και</a:t>
            </a:r>
            <a:r>
              <a:rPr sz="1100" spc="275" dirty="0">
                <a:solidFill>
                  <a:srgbClr val="FFFFFF"/>
                </a:solidFill>
                <a:latin typeface="Calibri"/>
                <a:cs typeface="Calibri"/>
              </a:rPr>
              <a:t> </a:t>
            </a:r>
            <a:r>
              <a:rPr sz="1100" b="1" spc="-5" dirty="0">
                <a:solidFill>
                  <a:srgbClr val="FFB800"/>
                </a:solidFill>
                <a:latin typeface="Calibri"/>
                <a:cs typeface="Calibri"/>
              </a:rPr>
              <a:t>ακούσια</a:t>
            </a:r>
            <a:r>
              <a:rPr sz="1100" b="1" spc="275" dirty="0">
                <a:solidFill>
                  <a:srgbClr val="FFB800"/>
                </a:solidFill>
                <a:latin typeface="Calibri"/>
                <a:cs typeface="Calibri"/>
              </a:rPr>
              <a:t> </a:t>
            </a:r>
            <a:r>
              <a:rPr sz="1100" spc="-5" dirty="0">
                <a:solidFill>
                  <a:srgbClr val="FFFFFF"/>
                </a:solidFill>
                <a:latin typeface="Calibri"/>
                <a:cs typeface="Calibri"/>
              </a:rPr>
              <a:t>απειλή</a:t>
            </a:r>
            <a:r>
              <a:rPr sz="1100" spc="275" dirty="0">
                <a:solidFill>
                  <a:srgbClr val="FFFFFF"/>
                </a:solidFill>
                <a:latin typeface="Calibri"/>
                <a:cs typeface="Calibri"/>
              </a:rPr>
              <a:t> </a:t>
            </a:r>
            <a:r>
              <a:rPr sz="1100" spc="-5" dirty="0">
                <a:solidFill>
                  <a:srgbClr val="FFFFFF"/>
                </a:solidFill>
                <a:latin typeface="Calibri"/>
                <a:cs typeface="Calibri"/>
              </a:rPr>
              <a:t>για</a:t>
            </a:r>
            <a:r>
              <a:rPr sz="1100" spc="275" dirty="0">
                <a:solidFill>
                  <a:srgbClr val="FFFFFF"/>
                </a:solidFill>
                <a:latin typeface="Calibri"/>
                <a:cs typeface="Calibri"/>
              </a:rPr>
              <a:t> </a:t>
            </a:r>
            <a:r>
              <a:rPr sz="1100" spc="-5" dirty="0">
                <a:solidFill>
                  <a:srgbClr val="FFFFFF"/>
                </a:solidFill>
                <a:latin typeface="Calibri"/>
                <a:cs typeface="Calibri"/>
              </a:rPr>
              <a:t>την</a:t>
            </a:r>
            <a:endParaRPr sz="1100">
              <a:latin typeface="Calibri"/>
              <a:cs typeface="Calibri"/>
            </a:endParaRPr>
          </a:p>
          <a:p>
            <a:pPr marL="12700">
              <a:lnSpc>
                <a:spcPts val="1300"/>
              </a:lnSpc>
            </a:pPr>
            <a:r>
              <a:rPr sz="1100" b="1" spc="-5" dirty="0">
                <a:solidFill>
                  <a:srgbClr val="FFB800"/>
                </a:solidFill>
                <a:latin typeface="Calibri"/>
                <a:cs typeface="Calibri"/>
              </a:rPr>
              <a:t>ασφάλεια</a:t>
            </a:r>
            <a:r>
              <a:rPr sz="1100" b="1" spc="5" dirty="0">
                <a:solidFill>
                  <a:srgbClr val="FFB800"/>
                </a:solidFill>
                <a:latin typeface="Calibri"/>
                <a:cs typeface="Calibri"/>
              </a:rPr>
              <a:t> </a:t>
            </a:r>
            <a:r>
              <a:rPr sz="1100" spc="-5" dirty="0">
                <a:solidFill>
                  <a:srgbClr val="FFFFFF"/>
                </a:solidFill>
                <a:latin typeface="Calibri"/>
                <a:cs typeface="Calibri"/>
              </a:rPr>
              <a:t>του</a:t>
            </a:r>
            <a:r>
              <a:rPr sz="1100" spc="5" dirty="0">
                <a:solidFill>
                  <a:srgbClr val="FFFFFF"/>
                </a:solidFill>
                <a:latin typeface="Calibri"/>
                <a:cs typeface="Calibri"/>
              </a:rPr>
              <a:t> </a:t>
            </a:r>
            <a:r>
              <a:rPr sz="1100" spc="-5" dirty="0">
                <a:solidFill>
                  <a:srgbClr val="FFFFFF"/>
                </a:solidFill>
                <a:latin typeface="Calibri"/>
                <a:cs typeface="Calibri"/>
              </a:rPr>
              <a:t>πληρώματος,</a:t>
            </a:r>
            <a:r>
              <a:rPr sz="1100" spc="5" dirty="0">
                <a:solidFill>
                  <a:srgbClr val="FFFFFF"/>
                </a:solidFill>
                <a:latin typeface="Calibri"/>
                <a:cs typeface="Calibri"/>
              </a:rPr>
              <a:t> </a:t>
            </a:r>
            <a:r>
              <a:rPr sz="1100" spc="-5" dirty="0">
                <a:solidFill>
                  <a:srgbClr val="FFFFFF"/>
                </a:solidFill>
                <a:latin typeface="Calibri"/>
                <a:cs typeface="Calibri"/>
              </a:rPr>
              <a:t>του</a:t>
            </a:r>
            <a:r>
              <a:rPr sz="1100" spc="5" dirty="0">
                <a:solidFill>
                  <a:srgbClr val="FFFFFF"/>
                </a:solidFill>
                <a:latin typeface="Calibri"/>
                <a:cs typeface="Calibri"/>
              </a:rPr>
              <a:t> </a:t>
            </a:r>
            <a:r>
              <a:rPr sz="1100" spc="-5" dirty="0">
                <a:solidFill>
                  <a:srgbClr val="FFFFFF"/>
                </a:solidFill>
                <a:latin typeface="Calibri"/>
                <a:cs typeface="Calibri"/>
              </a:rPr>
              <a:t>περιβάλλοντος</a:t>
            </a:r>
            <a:r>
              <a:rPr sz="1100" spc="5" dirty="0">
                <a:solidFill>
                  <a:srgbClr val="FFFFFF"/>
                </a:solidFill>
                <a:latin typeface="Calibri"/>
                <a:cs typeface="Calibri"/>
              </a:rPr>
              <a:t> </a:t>
            </a:r>
            <a:r>
              <a:rPr sz="1100" spc="-5" dirty="0">
                <a:solidFill>
                  <a:srgbClr val="FFFFFF"/>
                </a:solidFill>
                <a:latin typeface="Calibri"/>
                <a:cs typeface="Calibri"/>
              </a:rPr>
              <a:t>και</a:t>
            </a:r>
            <a:r>
              <a:rPr sz="1100" spc="10" dirty="0">
                <a:solidFill>
                  <a:srgbClr val="FFFFFF"/>
                </a:solidFill>
                <a:latin typeface="Calibri"/>
                <a:cs typeface="Calibri"/>
              </a:rPr>
              <a:t> </a:t>
            </a:r>
            <a:r>
              <a:rPr sz="1100" spc="-5" dirty="0">
                <a:solidFill>
                  <a:srgbClr val="FFFFFF"/>
                </a:solidFill>
                <a:latin typeface="Calibri"/>
                <a:cs typeface="Calibri"/>
              </a:rPr>
              <a:t>του</a:t>
            </a:r>
            <a:r>
              <a:rPr sz="1100" spc="5" dirty="0">
                <a:solidFill>
                  <a:srgbClr val="FFFFFF"/>
                </a:solidFill>
                <a:latin typeface="Calibri"/>
                <a:cs typeface="Calibri"/>
              </a:rPr>
              <a:t> </a:t>
            </a:r>
            <a:r>
              <a:rPr sz="1100" spc="-5" dirty="0">
                <a:solidFill>
                  <a:srgbClr val="FFFFFF"/>
                </a:solidFill>
                <a:latin typeface="Calibri"/>
                <a:cs typeface="Calibri"/>
              </a:rPr>
              <a:t>πλοίου.</a:t>
            </a:r>
            <a:endParaRPr sz="1100">
              <a:latin typeface="Calibri"/>
              <a:cs typeface="Calibri"/>
            </a:endParaRPr>
          </a:p>
        </p:txBody>
      </p:sp>
      <p:sp>
        <p:nvSpPr>
          <p:cNvPr id="10" name="object 10"/>
          <p:cNvSpPr txBox="1"/>
          <p:nvPr/>
        </p:nvSpPr>
        <p:spPr>
          <a:xfrm>
            <a:off x="78739" y="5969634"/>
            <a:ext cx="3887470" cy="86360"/>
          </a:xfrm>
          <a:prstGeom prst="rect">
            <a:avLst/>
          </a:prstGeom>
        </p:spPr>
        <p:txBody>
          <a:bodyPr vert="horz" wrap="square" lIns="0" tIns="12700" rIns="0" bIns="0" rtlCol="0">
            <a:spAutoFit/>
          </a:bodyPr>
          <a:lstStyle/>
          <a:p>
            <a:pPr marL="12700">
              <a:lnSpc>
                <a:spcPct val="100000"/>
              </a:lnSpc>
              <a:spcBef>
                <a:spcPts val="100"/>
              </a:spcBef>
            </a:pPr>
            <a:r>
              <a:rPr sz="400" spc="25" dirty="0">
                <a:solidFill>
                  <a:srgbClr val="FFFFFF"/>
                </a:solidFill>
                <a:latin typeface="Calibri"/>
                <a:cs typeface="Calibri"/>
              </a:rPr>
              <a:t>ΟΔΗΓΙΕΣ</a:t>
            </a:r>
            <a:r>
              <a:rPr sz="400" spc="15" dirty="0">
                <a:solidFill>
                  <a:srgbClr val="FFFFFF"/>
                </a:solidFill>
                <a:latin typeface="Calibri"/>
                <a:cs typeface="Calibri"/>
              </a:rPr>
              <a:t> </a:t>
            </a:r>
            <a:r>
              <a:rPr sz="400" spc="20" dirty="0">
                <a:solidFill>
                  <a:srgbClr val="FFFFFF"/>
                </a:solidFill>
                <a:latin typeface="Calibri"/>
                <a:cs typeface="Calibri"/>
              </a:rPr>
              <a:t>ΓΙΑ</a:t>
            </a:r>
            <a:r>
              <a:rPr sz="400" spc="30" dirty="0">
                <a:solidFill>
                  <a:srgbClr val="FFFFFF"/>
                </a:solidFill>
                <a:latin typeface="Calibri"/>
                <a:cs typeface="Calibri"/>
              </a:rPr>
              <a:t> </a:t>
            </a:r>
            <a:r>
              <a:rPr sz="400" spc="35" dirty="0">
                <a:solidFill>
                  <a:srgbClr val="FFFFFF"/>
                </a:solidFill>
                <a:latin typeface="Calibri"/>
                <a:cs typeface="Calibri"/>
              </a:rPr>
              <a:t>ΤΗΝ</a:t>
            </a:r>
            <a:r>
              <a:rPr sz="400" spc="25" dirty="0">
                <a:solidFill>
                  <a:srgbClr val="FFFFFF"/>
                </a:solidFill>
                <a:latin typeface="Calibri"/>
                <a:cs typeface="Calibri"/>
              </a:rPr>
              <a:t> </a:t>
            </a:r>
            <a:r>
              <a:rPr sz="400" spc="30" dirty="0">
                <a:solidFill>
                  <a:srgbClr val="FFFFFF"/>
                </a:solidFill>
                <a:latin typeface="Calibri"/>
                <a:cs typeface="Calibri"/>
              </a:rPr>
              <a:t>ΑΣΦΑΛΕΙΑ ΤΟΥ</a:t>
            </a:r>
            <a:r>
              <a:rPr sz="400" spc="25" dirty="0">
                <a:solidFill>
                  <a:srgbClr val="FFFFFF"/>
                </a:solidFill>
                <a:latin typeface="Calibri"/>
                <a:cs typeface="Calibri"/>
              </a:rPr>
              <a:t> ΚΥΒΕΡΝΟΥ ΣΤΑ ΠΛΟΙΑ,</a:t>
            </a:r>
            <a:r>
              <a:rPr sz="400" spc="30" dirty="0">
                <a:solidFill>
                  <a:srgbClr val="FFFFFF"/>
                </a:solidFill>
                <a:latin typeface="Calibri"/>
                <a:cs typeface="Calibri"/>
              </a:rPr>
              <a:t> </a:t>
            </a:r>
            <a:r>
              <a:rPr sz="400" spc="25" dirty="0">
                <a:solidFill>
                  <a:srgbClr val="FFFFFF"/>
                </a:solidFill>
                <a:latin typeface="Calibri"/>
                <a:cs typeface="Calibri"/>
              </a:rPr>
              <a:t>Έκδοση </a:t>
            </a:r>
            <a:r>
              <a:rPr sz="400" spc="20" dirty="0">
                <a:solidFill>
                  <a:srgbClr val="FFFFFF"/>
                </a:solidFill>
                <a:latin typeface="Calibri"/>
                <a:cs typeface="Calibri"/>
              </a:rPr>
              <a:t>4,</a:t>
            </a:r>
            <a:r>
              <a:rPr sz="400" spc="25" dirty="0">
                <a:solidFill>
                  <a:srgbClr val="FFFFFF"/>
                </a:solidFill>
                <a:latin typeface="Calibri"/>
                <a:cs typeface="Calibri"/>
              </a:rPr>
              <a:t> URL:</a:t>
            </a:r>
            <a:r>
              <a:rPr sz="400" spc="35" dirty="0">
                <a:solidFill>
                  <a:srgbClr val="FFFFFF"/>
                </a:solidFill>
                <a:latin typeface="Calibri"/>
                <a:cs typeface="Calibri"/>
              </a:rPr>
              <a:t> </a:t>
            </a:r>
            <a:r>
              <a:rPr sz="400" spc="20" dirty="0">
                <a:solidFill>
                  <a:srgbClr val="FFFFFF"/>
                </a:solidFill>
                <a:latin typeface="Calibri"/>
                <a:cs typeface="Calibri"/>
                <a:hlinkClick r:id="rId3"/>
              </a:rPr>
              <a:t>2021-Cyber-Security-Guidelines.pdf</a:t>
            </a:r>
            <a:r>
              <a:rPr sz="400" spc="30" dirty="0">
                <a:solidFill>
                  <a:srgbClr val="FFFFFF"/>
                </a:solidFill>
                <a:latin typeface="Calibri"/>
                <a:cs typeface="Calibri"/>
                <a:hlinkClick r:id="rId3"/>
              </a:rPr>
              <a:t> </a:t>
            </a:r>
            <a:r>
              <a:rPr sz="400" spc="20" dirty="0">
                <a:solidFill>
                  <a:srgbClr val="FFFFFF"/>
                </a:solidFill>
                <a:latin typeface="Calibri"/>
                <a:cs typeface="Calibri"/>
                <a:hlinkClick r:id="rId3"/>
              </a:rPr>
              <a:t>(ics-shipping.org), </a:t>
            </a:r>
            <a:r>
              <a:rPr sz="400" spc="25" dirty="0">
                <a:solidFill>
                  <a:srgbClr val="FFFFFF"/>
                </a:solidFill>
                <a:latin typeface="Calibri"/>
                <a:cs typeface="Calibri"/>
                <a:hlinkClick r:id="rId3"/>
              </a:rPr>
              <a:t>πρόσ</a:t>
            </a:r>
            <a:r>
              <a:rPr sz="400" spc="25" dirty="0">
                <a:solidFill>
                  <a:srgbClr val="FFFFFF"/>
                </a:solidFill>
                <a:latin typeface="Calibri"/>
                <a:cs typeface="Calibri"/>
              </a:rPr>
              <a:t>βαση </a:t>
            </a:r>
            <a:r>
              <a:rPr sz="400" spc="20" dirty="0">
                <a:solidFill>
                  <a:srgbClr val="FFFFFF"/>
                </a:solidFill>
                <a:latin typeface="Calibri"/>
                <a:cs typeface="Calibri"/>
              </a:rPr>
              <a:t>στις</a:t>
            </a:r>
            <a:r>
              <a:rPr sz="400" spc="25" dirty="0">
                <a:solidFill>
                  <a:srgbClr val="FFFFFF"/>
                </a:solidFill>
                <a:latin typeface="Calibri"/>
                <a:cs typeface="Calibri"/>
              </a:rPr>
              <a:t> </a:t>
            </a:r>
            <a:r>
              <a:rPr sz="400" spc="25" dirty="0">
                <a:solidFill>
                  <a:srgbClr val="FFFFFF"/>
                </a:solidFill>
                <a:latin typeface="Calibri"/>
                <a:cs typeface="Calibri"/>
                <a:hlinkClick r:id="rId3"/>
              </a:rPr>
              <a:t>Φεβρουαρί</a:t>
            </a:r>
            <a:r>
              <a:rPr sz="400" spc="25" dirty="0">
                <a:solidFill>
                  <a:srgbClr val="FFFFFF"/>
                </a:solidFill>
                <a:latin typeface="Calibri"/>
                <a:cs typeface="Calibri"/>
              </a:rPr>
              <a:t>ου </a:t>
            </a:r>
            <a:r>
              <a:rPr sz="400" spc="20" dirty="0">
                <a:solidFill>
                  <a:srgbClr val="FFFFFF"/>
                </a:solidFill>
                <a:latin typeface="Calibri"/>
                <a:cs typeface="Calibri"/>
              </a:rPr>
              <a:t>2024.</a:t>
            </a:r>
            <a:endParaRPr sz="400">
              <a:latin typeface="Calibri"/>
              <a:cs typeface="Calibri"/>
            </a:endParaRPr>
          </a:p>
        </p:txBody>
      </p:sp>
      <p:sp>
        <p:nvSpPr>
          <p:cNvPr id="11" name="object 11"/>
          <p:cNvSpPr/>
          <p:nvPr/>
        </p:nvSpPr>
        <p:spPr>
          <a:xfrm>
            <a:off x="1806575" y="6043295"/>
            <a:ext cx="1664970" cy="0"/>
          </a:xfrm>
          <a:custGeom>
            <a:avLst/>
            <a:gdLst/>
            <a:ahLst/>
            <a:cxnLst/>
            <a:rect l="l" t="t" r="r" b="b"/>
            <a:pathLst>
              <a:path w="1664970">
                <a:moveTo>
                  <a:pt x="0" y="0"/>
                </a:moveTo>
                <a:lnTo>
                  <a:pt x="1664652" y="0"/>
                </a:lnTo>
              </a:path>
            </a:pathLst>
          </a:custGeom>
          <a:ln w="3175">
            <a:solidFill>
              <a:srgbClr val="FFFFF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7549832" y="5432425"/>
            <a:ext cx="3293427" cy="611187"/>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9635" y="8889"/>
            <a:ext cx="8739505" cy="6837680"/>
            <a:chOff x="2159635" y="8889"/>
            <a:chExt cx="873950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7549832" y="6167437"/>
              <a:ext cx="3293427" cy="611187"/>
            </a:xfrm>
            <a:prstGeom prst="rect">
              <a:avLst/>
            </a:prstGeom>
          </p:spPr>
        </p:pic>
        <p:sp>
          <p:nvSpPr>
            <p:cNvPr id="5" name="object 5"/>
            <p:cNvSpPr/>
            <p:nvPr/>
          </p:nvSpPr>
          <p:spPr>
            <a:xfrm>
              <a:off x="2175510" y="1361757"/>
              <a:ext cx="6715125" cy="4930140"/>
            </a:xfrm>
            <a:custGeom>
              <a:avLst/>
              <a:gdLst/>
              <a:ahLst/>
              <a:cxnLst/>
              <a:rect l="l" t="t" r="r" b="b"/>
              <a:pathLst>
                <a:path w="6715125" h="4930140">
                  <a:moveTo>
                    <a:pt x="5893117" y="0"/>
                  </a:moveTo>
                  <a:lnTo>
                    <a:pt x="821689" y="0"/>
                  </a:lnTo>
                  <a:lnTo>
                    <a:pt x="773429" y="1269"/>
                  </a:lnTo>
                  <a:lnTo>
                    <a:pt x="725804" y="5397"/>
                  </a:lnTo>
                  <a:lnTo>
                    <a:pt x="679132" y="12382"/>
                  </a:lnTo>
                  <a:lnTo>
                    <a:pt x="633412" y="21589"/>
                  </a:lnTo>
                  <a:lnTo>
                    <a:pt x="588327" y="33654"/>
                  </a:lnTo>
                  <a:lnTo>
                    <a:pt x="544512" y="47942"/>
                  </a:lnTo>
                  <a:lnTo>
                    <a:pt x="501967" y="64452"/>
                  </a:lnTo>
                  <a:lnTo>
                    <a:pt x="460375" y="83502"/>
                  </a:lnTo>
                  <a:lnTo>
                    <a:pt x="420052" y="104775"/>
                  </a:lnTo>
                  <a:lnTo>
                    <a:pt x="381317" y="127952"/>
                  </a:lnTo>
                  <a:lnTo>
                    <a:pt x="343852" y="153352"/>
                  </a:lnTo>
                  <a:lnTo>
                    <a:pt x="307657" y="180657"/>
                  </a:lnTo>
                  <a:lnTo>
                    <a:pt x="273367" y="209550"/>
                  </a:lnTo>
                  <a:lnTo>
                    <a:pt x="240664" y="240664"/>
                  </a:lnTo>
                  <a:lnTo>
                    <a:pt x="209550" y="273367"/>
                  </a:lnTo>
                  <a:lnTo>
                    <a:pt x="180657" y="307657"/>
                  </a:lnTo>
                  <a:lnTo>
                    <a:pt x="153352" y="343852"/>
                  </a:lnTo>
                  <a:lnTo>
                    <a:pt x="127952" y="381317"/>
                  </a:lnTo>
                  <a:lnTo>
                    <a:pt x="104775" y="420052"/>
                  </a:lnTo>
                  <a:lnTo>
                    <a:pt x="83502" y="460375"/>
                  </a:lnTo>
                  <a:lnTo>
                    <a:pt x="64452" y="501967"/>
                  </a:lnTo>
                  <a:lnTo>
                    <a:pt x="47942" y="544512"/>
                  </a:lnTo>
                  <a:lnTo>
                    <a:pt x="33654" y="588327"/>
                  </a:lnTo>
                  <a:lnTo>
                    <a:pt x="21589" y="633412"/>
                  </a:lnTo>
                  <a:lnTo>
                    <a:pt x="12382" y="679132"/>
                  </a:lnTo>
                  <a:lnTo>
                    <a:pt x="5397" y="725804"/>
                  </a:lnTo>
                  <a:lnTo>
                    <a:pt x="1269" y="773429"/>
                  </a:lnTo>
                  <a:lnTo>
                    <a:pt x="0" y="821689"/>
                  </a:lnTo>
                  <a:lnTo>
                    <a:pt x="0" y="4108450"/>
                  </a:lnTo>
                  <a:lnTo>
                    <a:pt x="1269" y="4156709"/>
                  </a:lnTo>
                  <a:lnTo>
                    <a:pt x="5397" y="4204334"/>
                  </a:lnTo>
                  <a:lnTo>
                    <a:pt x="12382" y="4251007"/>
                  </a:lnTo>
                  <a:lnTo>
                    <a:pt x="21589" y="4296727"/>
                  </a:lnTo>
                  <a:lnTo>
                    <a:pt x="33654" y="4341812"/>
                  </a:lnTo>
                  <a:lnTo>
                    <a:pt x="47942" y="4385627"/>
                  </a:lnTo>
                  <a:lnTo>
                    <a:pt x="64452" y="4428172"/>
                  </a:lnTo>
                  <a:lnTo>
                    <a:pt x="83502" y="4469765"/>
                  </a:lnTo>
                  <a:lnTo>
                    <a:pt x="104775" y="4510087"/>
                  </a:lnTo>
                  <a:lnTo>
                    <a:pt x="127952" y="4548822"/>
                  </a:lnTo>
                  <a:lnTo>
                    <a:pt x="153352" y="4586287"/>
                  </a:lnTo>
                  <a:lnTo>
                    <a:pt x="180657" y="4622482"/>
                  </a:lnTo>
                  <a:lnTo>
                    <a:pt x="209550" y="4656772"/>
                  </a:lnTo>
                  <a:lnTo>
                    <a:pt x="240664" y="4689475"/>
                  </a:lnTo>
                  <a:lnTo>
                    <a:pt x="273367" y="4720590"/>
                  </a:lnTo>
                  <a:lnTo>
                    <a:pt x="307657" y="4749482"/>
                  </a:lnTo>
                  <a:lnTo>
                    <a:pt x="343852" y="4776787"/>
                  </a:lnTo>
                  <a:lnTo>
                    <a:pt x="381317" y="4802187"/>
                  </a:lnTo>
                  <a:lnTo>
                    <a:pt x="420052" y="4825365"/>
                  </a:lnTo>
                  <a:lnTo>
                    <a:pt x="460375" y="4846637"/>
                  </a:lnTo>
                  <a:lnTo>
                    <a:pt x="501967" y="4865687"/>
                  </a:lnTo>
                  <a:lnTo>
                    <a:pt x="544512" y="4882197"/>
                  </a:lnTo>
                  <a:lnTo>
                    <a:pt x="588327" y="4896484"/>
                  </a:lnTo>
                  <a:lnTo>
                    <a:pt x="633412" y="4908550"/>
                  </a:lnTo>
                  <a:lnTo>
                    <a:pt x="679132" y="4917757"/>
                  </a:lnTo>
                  <a:lnTo>
                    <a:pt x="725804" y="4924742"/>
                  </a:lnTo>
                  <a:lnTo>
                    <a:pt x="773429" y="4928870"/>
                  </a:lnTo>
                  <a:lnTo>
                    <a:pt x="821689" y="4930140"/>
                  </a:lnTo>
                  <a:lnTo>
                    <a:pt x="5893117" y="4930140"/>
                  </a:lnTo>
                  <a:lnTo>
                    <a:pt x="5941377" y="4928870"/>
                  </a:lnTo>
                  <a:lnTo>
                    <a:pt x="5989002" y="4924742"/>
                  </a:lnTo>
                  <a:lnTo>
                    <a:pt x="6035674" y="4917757"/>
                  </a:lnTo>
                  <a:lnTo>
                    <a:pt x="6081395" y="4908550"/>
                  </a:lnTo>
                  <a:lnTo>
                    <a:pt x="6126480" y="4896484"/>
                  </a:lnTo>
                  <a:lnTo>
                    <a:pt x="6170295" y="4882197"/>
                  </a:lnTo>
                  <a:lnTo>
                    <a:pt x="6212840" y="4865687"/>
                  </a:lnTo>
                  <a:lnTo>
                    <a:pt x="6254432" y="4846637"/>
                  </a:lnTo>
                  <a:lnTo>
                    <a:pt x="6294755" y="4825365"/>
                  </a:lnTo>
                  <a:lnTo>
                    <a:pt x="6333490" y="4802187"/>
                  </a:lnTo>
                  <a:lnTo>
                    <a:pt x="6370955" y="4776787"/>
                  </a:lnTo>
                  <a:lnTo>
                    <a:pt x="6406832" y="4749482"/>
                  </a:lnTo>
                  <a:lnTo>
                    <a:pt x="6441440" y="4720590"/>
                  </a:lnTo>
                  <a:lnTo>
                    <a:pt x="6474142" y="4689475"/>
                  </a:lnTo>
                  <a:lnTo>
                    <a:pt x="6504940" y="4656772"/>
                  </a:lnTo>
                  <a:lnTo>
                    <a:pt x="6534150" y="4622482"/>
                  </a:lnTo>
                  <a:lnTo>
                    <a:pt x="6561455" y="4586287"/>
                  </a:lnTo>
                  <a:lnTo>
                    <a:pt x="6586855" y="4548822"/>
                  </a:lnTo>
                  <a:lnTo>
                    <a:pt x="6610032" y="4510087"/>
                  </a:lnTo>
                  <a:lnTo>
                    <a:pt x="6631305" y="4469765"/>
                  </a:lnTo>
                  <a:lnTo>
                    <a:pt x="6650037" y="4428172"/>
                  </a:lnTo>
                  <a:lnTo>
                    <a:pt x="6666865" y="4385627"/>
                  </a:lnTo>
                  <a:lnTo>
                    <a:pt x="6681152" y="4341812"/>
                  </a:lnTo>
                  <a:lnTo>
                    <a:pt x="6692900" y="4296727"/>
                  </a:lnTo>
                  <a:lnTo>
                    <a:pt x="6702425" y="4251007"/>
                  </a:lnTo>
                  <a:lnTo>
                    <a:pt x="6709092" y="4204334"/>
                  </a:lnTo>
                  <a:lnTo>
                    <a:pt x="6713219" y="4156709"/>
                  </a:lnTo>
                  <a:lnTo>
                    <a:pt x="6714807" y="4108450"/>
                  </a:lnTo>
                  <a:lnTo>
                    <a:pt x="6714807" y="821690"/>
                  </a:lnTo>
                  <a:lnTo>
                    <a:pt x="6713219" y="773429"/>
                  </a:lnTo>
                  <a:lnTo>
                    <a:pt x="6709092" y="725804"/>
                  </a:lnTo>
                  <a:lnTo>
                    <a:pt x="6702425" y="679132"/>
                  </a:lnTo>
                  <a:lnTo>
                    <a:pt x="6692900" y="633412"/>
                  </a:lnTo>
                  <a:lnTo>
                    <a:pt x="6681152" y="588327"/>
                  </a:lnTo>
                  <a:lnTo>
                    <a:pt x="6666865" y="544512"/>
                  </a:lnTo>
                  <a:lnTo>
                    <a:pt x="6650037" y="501967"/>
                  </a:lnTo>
                  <a:lnTo>
                    <a:pt x="6631305" y="460375"/>
                  </a:lnTo>
                  <a:lnTo>
                    <a:pt x="6610032" y="420052"/>
                  </a:lnTo>
                  <a:lnTo>
                    <a:pt x="6586855" y="381317"/>
                  </a:lnTo>
                  <a:lnTo>
                    <a:pt x="6561455" y="343852"/>
                  </a:lnTo>
                  <a:lnTo>
                    <a:pt x="6534150" y="307657"/>
                  </a:lnTo>
                  <a:lnTo>
                    <a:pt x="6504940" y="273367"/>
                  </a:lnTo>
                  <a:lnTo>
                    <a:pt x="6474142" y="240664"/>
                  </a:lnTo>
                  <a:lnTo>
                    <a:pt x="6441440" y="209550"/>
                  </a:lnTo>
                  <a:lnTo>
                    <a:pt x="6406832" y="180657"/>
                  </a:lnTo>
                  <a:lnTo>
                    <a:pt x="6370955" y="153352"/>
                  </a:lnTo>
                  <a:lnTo>
                    <a:pt x="6333490" y="127952"/>
                  </a:lnTo>
                  <a:lnTo>
                    <a:pt x="6294755" y="104775"/>
                  </a:lnTo>
                  <a:lnTo>
                    <a:pt x="6254432" y="83502"/>
                  </a:lnTo>
                  <a:lnTo>
                    <a:pt x="6212840" y="64452"/>
                  </a:lnTo>
                  <a:lnTo>
                    <a:pt x="6170295" y="47942"/>
                  </a:lnTo>
                  <a:lnTo>
                    <a:pt x="6126480" y="33654"/>
                  </a:lnTo>
                  <a:lnTo>
                    <a:pt x="6081395" y="21589"/>
                  </a:lnTo>
                  <a:lnTo>
                    <a:pt x="6035674" y="12382"/>
                  </a:lnTo>
                  <a:lnTo>
                    <a:pt x="5989002" y="5397"/>
                  </a:lnTo>
                  <a:lnTo>
                    <a:pt x="5941377" y="1269"/>
                  </a:lnTo>
                  <a:lnTo>
                    <a:pt x="5893117" y="0"/>
                  </a:lnTo>
                  <a:close/>
                </a:path>
              </a:pathLst>
            </a:custGeom>
            <a:solidFill>
              <a:srgbClr val="000000"/>
            </a:solidFill>
          </p:spPr>
          <p:txBody>
            <a:bodyPr wrap="square" lIns="0" tIns="0" rIns="0" bIns="0" rtlCol="0"/>
            <a:lstStyle/>
            <a:p>
              <a:endParaRPr/>
            </a:p>
          </p:txBody>
        </p:sp>
        <p:sp>
          <p:nvSpPr>
            <p:cNvPr id="6" name="object 6"/>
            <p:cNvSpPr/>
            <p:nvPr/>
          </p:nvSpPr>
          <p:spPr>
            <a:xfrm>
              <a:off x="2175510" y="1361757"/>
              <a:ext cx="6715125" cy="4930140"/>
            </a:xfrm>
            <a:custGeom>
              <a:avLst/>
              <a:gdLst/>
              <a:ahLst/>
              <a:cxnLst/>
              <a:rect l="l" t="t" r="r" b="b"/>
              <a:pathLst>
                <a:path w="6715125" h="4930140">
                  <a:moveTo>
                    <a:pt x="0" y="821689"/>
                  </a:moveTo>
                  <a:lnTo>
                    <a:pt x="1269" y="773429"/>
                  </a:lnTo>
                  <a:lnTo>
                    <a:pt x="5397" y="725804"/>
                  </a:lnTo>
                  <a:lnTo>
                    <a:pt x="12382" y="679132"/>
                  </a:lnTo>
                  <a:lnTo>
                    <a:pt x="21589" y="633412"/>
                  </a:lnTo>
                  <a:lnTo>
                    <a:pt x="33654" y="588327"/>
                  </a:lnTo>
                  <a:lnTo>
                    <a:pt x="47942" y="544512"/>
                  </a:lnTo>
                  <a:lnTo>
                    <a:pt x="64452" y="501967"/>
                  </a:lnTo>
                  <a:lnTo>
                    <a:pt x="83502" y="460375"/>
                  </a:lnTo>
                  <a:lnTo>
                    <a:pt x="104775" y="420052"/>
                  </a:lnTo>
                  <a:lnTo>
                    <a:pt x="127952" y="381317"/>
                  </a:lnTo>
                  <a:lnTo>
                    <a:pt x="153352" y="343852"/>
                  </a:lnTo>
                  <a:lnTo>
                    <a:pt x="180657" y="307657"/>
                  </a:lnTo>
                  <a:lnTo>
                    <a:pt x="209550" y="273367"/>
                  </a:lnTo>
                  <a:lnTo>
                    <a:pt x="240664" y="240664"/>
                  </a:lnTo>
                  <a:lnTo>
                    <a:pt x="273367" y="209550"/>
                  </a:lnTo>
                  <a:lnTo>
                    <a:pt x="307657" y="180657"/>
                  </a:lnTo>
                  <a:lnTo>
                    <a:pt x="343852" y="153352"/>
                  </a:lnTo>
                  <a:lnTo>
                    <a:pt x="381317" y="127952"/>
                  </a:lnTo>
                  <a:lnTo>
                    <a:pt x="420052" y="104775"/>
                  </a:lnTo>
                  <a:lnTo>
                    <a:pt x="460375" y="83502"/>
                  </a:lnTo>
                  <a:lnTo>
                    <a:pt x="501967" y="64452"/>
                  </a:lnTo>
                  <a:lnTo>
                    <a:pt x="544512" y="47942"/>
                  </a:lnTo>
                  <a:lnTo>
                    <a:pt x="588327" y="33654"/>
                  </a:lnTo>
                  <a:lnTo>
                    <a:pt x="633412" y="21589"/>
                  </a:lnTo>
                  <a:lnTo>
                    <a:pt x="679132" y="12382"/>
                  </a:lnTo>
                  <a:lnTo>
                    <a:pt x="725804" y="5397"/>
                  </a:lnTo>
                  <a:lnTo>
                    <a:pt x="773429" y="1269"/>
                  </a:lnTo>
                  <a:lnTo>
                    <a:pt x="821689" y="0"/>
                  </a:lnTo>
                  <a:lnTo>
                    <a:pt x="5893117" y="0"/>
                  </a:lnTo>
                  <a:lnTo>
                    <a:pt x="5941377" y="1269"/>
                  </a:lnTo>
                  <a:lnTo>
                    <a:pt x="5989002" y="5397"/>
                  </a:lnTo>
                  <a:lnTo>
                    <a:pt x="6035674" y="12382"/>
                  </a:lnTo>
                  <a:lnTo>
                    <a:pt x="6081395" y="21589"/>
                  </a:lnTo>
                  <a:lnTo>
                    <a:pt x="6126480" y="33654"/>
                  </a:lnTo>
                  <a:lnTo>
                    <a:pt x="6170295" y="47942"/>
                  </a:lnTo>
                  <a:lnTo>
                    <a:pt x="6212840" y="64452"/>
                  </a:lnTo>
                  <a:lnTo>
                    <a:pt x="6254432" y="83502"/>
                  </a:lnTo>
                  <a:lnTo>
                    <a:pt x="6294755" y="104775"/>
                  </a:lnTo>
                  <a:lnTo>
                    <a:pt x="6333490" y="127952"/>
                  </a:lnTo>
                  <a:lnTo>
                    <a:pt x="6370955" y="153352"/>
                  </a:lnTo>
                  <a:lnTo>
                    <a:pt x="6406832" y="180657"/>
                  </a:lnTo>
                  <a:lnTo>
                    <a:pt x="6441440" y="209550"/>
                  </a:lnTo>
                  <a:lnTo>
                    <a:pt x="6474142" y="240664"/>
                  </a:lnTo>
                  <a:lnTo>
                    <a:pt x="6504940" y="273367"/>
                  </a:lnTo>
                  <a:lnTo>
                    <a:pt x="6534150" y="307657"/>
                  </a:lnTo>
                  <a:lnTo>
                    <a:pt x="6561455" y="343852"/>
                  </a:lnTo>
                  <a:lnTo>
                    <a:pt x="6586855" y="381317"/>
                  </a:lnTo>
                  <a:lnTo>
                    <a:pt x="6610032" y="420052"/>
                  </a:lnTo>
                  <a:lnTo>
                    <a:pt x="6631305" y="460375"/>
                  </a:lnTo>
                  <a:lnTo>
                    <a:pt x="6650037" y="501967"/>
                  </a:lnTo>
                  <a:lnTo>
                    <a:pt x="6666865" y="544512"/>
                  </a:lnTo>
                  <a:lnTo>
                    <a:pt x="6681152" y="588327"/>
                  </a:lnTo>
                  <a:lnTo>
                    <a:pt x="6692900" y="633412"/>
                  </a:lnTo>
                  <a:lnTo>
                    <a:pt x="6702425" y="679132"/>
                  </a:lnTo>
                  <a:lnTo>
                    <a:pt x="6709092" y="725804"/>
                  </a:lnTo>
                  <a:lnTo>
                    <a:pt x="6713219" y="773429"/>
                  </a:lnTo>
                  <a:lnTo>
                    <a:pt x="6714807" y="821689"/>
                  </a:lnTo>
                  <a:lnTo>
                    <a:pt x="6714807" y="4108450"/>
                  </a:lnTo>
                  <a:lnTo>
                    <a:pt x="6713219" y="4156709"/>
                  </a:lnTo>
                  <a:lnTo>
                    <a:pt x="6709092" y="4204334"/>
                  </a:lnTo>
                  <a:lnTo>
                    <a:pt x="6702425" y="4251007"/>
                  </a:lnTo>
                  <a:lnTo>
                    <a:pt x="6692900" y="4296727"/>
                  </a:lnTo>
                  <a:lnTo>
                    <a:pt x="6681152" y="4341812"/>
                  </a:lnTo>
                  <a:lnTo>
                    <a:pt x="6666865" y="4385627"/>
                  </a:lnTo>
                  <a:lnTo>
                    <a:pt x="6650037" y="4428172"/>
                  </a:lnTo>
                  <a:lnTo>
                    <a:pt x="6631305" y="4469765"/>
                  </a:lnTo>
                  <a:lnTo>
                    <a:pt x="6610032" y="4510087"/>
                  </a:lnTo>
                  <a:lnTo>
                    <a:pt x="6586855" y="4548822"/>
                  </a:lnTo>
                  <a:lnTo>
                    <a:pt x="6561455" y="4586287"/>
                  </a:lnTo>
                  <a:lnTo>
                    <a:pt x="6534150" y="4622482"/>
                  </a:lnTo>
                  <a:lnTo>
                    <a:pt x="6504940" y="4656772"/>
                  </a:lnTo>
                  <a:lnTo>
                    <a:pt x="6474142" y="4689475"/>
                  </a:lnTo>
                  <a:lnTo>
                    <a:pt x="6441440" y="4720590"/>
                  </a:lnTo>
                  <a:lnTo>
                    <a:pt x="6406832" y="4749482"/>
                  </a:lnTo>
                  <a:lnTo>
                    <a:pt x="6370955" y="4776787"/>
                  </a:lnTo>
                  <a:lnTo>
                    <a:pt x="6333490" y="4802187"/>
                  </a:lnTo>
                  <a:lnTo>
                    <a:pt x="6294755" y="4825365"/>
                  </a:lnTo>
                  <a:lnTo>
                    <a:pt x="6254432" y="4846637"/>
                  </a:lnTo>
                  <a:lnTo>
                    <a:pt x="6212840" y="4865687"/>
                  </a:lnTo>
                  <a:lnTo>
                    <a:pt x="6170295" y="4882197"/>
                  </a:lnTo>
                  <a:lnTo>
                    <a:pt x="6126480" y="4896484"/>
                  </a:lnTo>
                  <a:lnTo>
                    <a:pt x="6081395" y="4908550"/>
                  </a:lnTo>
                  <a:lnTo>
                    <a:pt x="6035674" y="4917757"/>
                  </a:lnTo>
                  <a:lnTo>
                    <a:pt x="5989002" y="4924742"/>
                  </a:lnTo>
                  <a:lnTo>
                    <a:pt x="5941377" y="4928870"/>
                  </a:lnTo>
                  <a:lnTo>
                    <a:pt x="5893117" y="4930140"/>
                  </a:lnTo>
                  <a:lnTo>
                    <a:pt x="821689" y="4930140"/>
                  </a:lnTo>
                  <a:lnTo>
                    <a:pt x="773429" y="4928870"/>
                  </a:lnTo>
                  <a:lnTo>
                    <a:pt x="725804" y="4924742"/>
                  </a:lnTo>
                  <a:lnTo>
                    <a:pt x="679132" y="4917757"/>
                  </a:lnTo>
                  <a:lnTo>
                    <a:pt x="633412" y="4908550"/>
                  </a:lnTo>
                  <a:lnTo>
                    <a:pt x="588327" y="4896484"/>
                  </a:lnTo>
                  <a:lnTo>
                    <a:pt x="544512" y="4882197"/>
                  </a:lnTo>
                  <a:lnTo>
                    <a:pt x="501967" y="4865687"/>
                  </a:lnTo>
                  <a:lnTo>
                    <a:pt x="460375" y="4846637"/>
                  </a:lnTo>
                  <a:lnTo>
                    <a:pt x="420052" y="4825365"/>
                  </a:lnTo>
                  <a:lnTo>
                    <a:pt x="381317" y="4802187"/>
                  </a:lnTo>
                  <a:lnTo>
                    <a:pt x="343852" y="4776787"/>
                  </a:lnTo>
                  <a:lnTo>
                    <a:pt x="307657" y="4749482"/>
                  </a:lnTo>
                  <a:lnTo>
                    <a:pt x="273367" y="4720590"/>
                  </a:lnTo>
                  <a:lnTo>
                    <a:pt x="240664" y="4689475"/>
                  </a:lnTo>
                  <a:lnTo>
                    <a:pt x="209550" y="4656772"/>
                  </a:lnTo>
                  <a:lnTo>
                    <a:pt x="180657" y="4622482"/>
                  </a:lnTo>
                  <a:lnTo>
                    <a:pt x="153352" y="4586287"/>
                  </a:lnTo>
                  <a:lnTo>
                    <a:pt x="127952" y="4548822"/>
                  </a:lnTo>
                  <a:lnTo>
                    <a:pt x="104775" y="4510087"/>
                  </a:lnTo>
                  <a:lnTo>
                    <a:pt x="83502" y="4469765"/>
                  </a:lnTo>
                  <a:lnTo>
                    <a:pt x="64452" y="4428172"/>
                  </a:lnTo>
                  <a:lnTo>
                    <a:pt x="47942" y="4385627"/>
                  </a:lnTo>
                  <a:lnTo>
                    <a:pt x="33654" y="4341812"/>
                  </a:lnTo>
                  <a:lnTo>
                    <a:pt x="21589" y="4296727"/>
                  </a:lnTo>
                  <a:lnTo>
                    <a:pt x="12382" y="4251007"/>
                  </a:lnTo>
                  <a:lnTo>
                    <a:pt x="5397" y="4204334"/>
                  </a:lnTo>
                  <a:lnTo>
                    <a:pt x="1269" y="4156709"/>
                  </a:lnTo>
                  <a:lnTo>
                    <a:pt x="0" y="4108450"/>
                  </a:lnTo>
                  <a:lnTo>
                    <a:pt x="0" y="821689"/>
                  </a:lnTo>
                </a:path>
              </a:pathLst>
            </a:custGeom>
            <a:ln w="31750">
              <a:solidFill>
                <a:srgbClr val="FFB8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502535" y="1525587"/>
              <a:ext cx="6204267" cy="4600892"/>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1" name="object 11"/>
          <p:cNvSpPr txBox="1"/>
          <p:nvPr/>
        </p:nvSpPr>
        <p:spPr>
          <a:xfrm>
            <a:off x="78739" y="6414770"/>
            <a:ext cx="23304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Calibri"/>
                <a:cs typeface="Calibri"/>
              </a:rPr>
              <a:t>William</a:t>
            </a:r>
            <a:r>
              <a:rPr sz="600" spc="25" dirty="0">
                <a:solidFill>
                  <a:srgbClr val="FFFFFF"/>
                </a:solidFill>
                <a:latin typeface="Calibri"/>
                <a:cs typeface="Calibri"/>
              </a:rPr>
              <a:t> Stallings,</a:t>
            </a:r>
            <a:r>
              <a:rPr sz="600" spc="30" dirty="0">
                <a:solidFill>
                  <a:srgbClr val="FFFFFF"/>
                </a:solidFill>
                <a:latin typeface="Calibri"/>
                <a:cs typeface="Calibri"/>
              </a:rPr>
              <a:t> </a:t>
            </a:r>
            <a:r>
              <a:rPr sz="600" spc="40" dirty="0">
                <a:solidFill>
                  <a:srgbClr val="FFFFFF"/>
                </a:solidFill>
                <a:latin typeface="Calibri"/>
                <a:cs typeface="Calibri"/>
              </a:rPr>
              <a:t>Κρυπτογραφία</a:t>
            </a:r>
            <a:r>
              <a:rPr sz="600" spc="30" dirty="0">
                <a:solidFill>
                  <a:srgbClr val="FFFFFF"/>
                </a:solidFill>
                <a:latin typeface="Calibri"/>
                <a:cs typeface="Calibri"/>
              </a:rPr>
              <a:t> </a:t>
            </a:r>
            <a:r>
              <a:rPr sz="600" spc="35" dirty="0">
                <a:solidFill>
                  <a:srgbClr val="FFFFFF"/>
                </a:solidFill>
                <a:latin typeface="Calibri"/>
                <a:cs typeface="Calibri"/>
              </a:rPr>
              <a:t>και</a:t>
            </a:r>
            <a:r>
              <a:rPr sz="600" spc="25" dirty="0">
                <a:solidFill>
                  <a:srgbClr val="FFFFFF"/>
                </a:solidFill>
                <a:latin typeface="Calibri"/>
                <a:cs typeface="Calibri"/>
              </a:rPr>
              <a:t> </a:t>
            </a:r>
            <a:r>
              <a:rPr sz="600" spc="40" dirty="0">
                <a:solidFill>
                  <a:srgbClr val="FFFFFF"/>
                </a:solidFill>
                <a:latin typeface="Calibri"/>
                <a:cs typeface="Calibri"/>
              </a:rPr>
              <a:t>ασφάλεια</a:t>
            </a:r>
            <a:r>
              <a:rPr sz="600" spc="30" dirty="0">
                <a:solidFill>
                  <a:srgbClr val="FFFFFF"/>
                </a:solidFill>
                <a:latin typeface="Calibri"/>
                <a:cs typeface="Calibri"/>
              </a:rPr>
              <a:t> </a:t>
            </a:r>
            <a:r>
              <a:rPr sz="600" spc="35" dirty="0">
                <a:solidFill>
                  <a:srgbClr val="FFFFFF"/>
                </a:solidFill>
                <a:latin typeface="Calibri"/>
                <a:cs typeface="Calibri"/>
              </a:rPr>
              <a:t>δικτύων:</a:t>
            </a:r>
            <a:r>
              <a:rPr sz="600" spc="40" dirty="0">
                <a:solidFill>
                  <a:srgbClr val="FFFFFF"/>
                </a:solidFill>
                <a:latin typeface="Calibri"/>
                <a:cs typeface="Calibri"/>
              </a:rPr>
              <a:t> </a:t>
            </a:r>
            <a:r>
              <a:rPr sz="600" spc="30" dirty="0">
                <a:solidFill>
                  <a:srgbClr val="FFFFFF"/>
                </a:solidFill>
                <a:latin typeface="Calibri"/>
                <a:cs typeface="Calibri"/>
              </a:rPr>
              <a:t>Έκδοση.</a:t>
            </a:r>
            <a:endParaRPr sz="600">
              <a:latin typeface="Calibri"/>
              <a:cs typeface="Calibri"/>
            </a:endParaRPr>
          </a:p>
        </p:txBody>
      </p:sp>
      <p:sp>
        <p:nvSpPr>
          <p:cNvPr id="9" name="object 9"/>
          <p:cNvSpPr txBox="1">
            <a:spLocks noGrp="1"/>
          </p:cNvSpPr>
          <p:nvPr>
            <p:ph type="title"/>
          </p:nvPr>
        </p:nvSpPr>
        <p:spPr>
          <a:prstGeom prst="rect">
            <a:avLst/>
          </a:prstGeom>
        </p:spPr>
        <p:txBody>
          <a:bodyPr vert="horz" wrap="square" lIns="0" tIns="98171" rIns="0" bIns="0" rtlCol="0">
            <a:spAutoFit/>
          </a:bodyPr>
          <a:lstStyle/>
          <a:p>
            <a:pPr marL="4020820" marR="5080" indent="-2801620">
              <a:lnSpc>
                <a:spcPts val="2750"/>
              </a:lnSpc>
              <a:spcBef>
                <a:spcPts val="450"/>
              </a:spcBef>
            </a:pPr>
            <a:r>
              <a:rPr spc="80" dirty="0"/>
              <a:t>Διερεύνηση</a:t>
            </a:r>
            <a:r>
              <a:rPr spc="-30" dirty="0"/>
              <a:t> </a:t>
            </a:r>
            <a:r>
              <a:rPr spc="85" dirty="0"/>
              <a:t>της</a:t>
            </a:r>
            <a:r>
              <a:rPr spc="-25" dirty="0"/>
              <a:t> </a:t>
            </a:r>
            <a:r>
              <a:rPr spc="80" dirty="0"/>
              <a:t>κατανεμημένης</a:t>
            </a:r>
            <a:r>
              <a:rPr spc="-30" dirty="0"/>
              <a:t> </a:t>
            </a:r>
            <a:r>
              <a:rPr spc="85" dirty="0"/>
              <a:t>κατανομής</a:t>
            </a:r>
            <a:r>
              <a:rPr spc="-30" dirty="0"/>
              <a:t> </a:t>
            </a:r>
            <a:r>
              <a:rPr spc="90" dirty="0"/>
              <a:t>σχέσεων</a:t>
            </a:r>
            <a:r>
              <a:rPr spc="-25" dirty="0"/>
              <a:t> </a:t>
            </a:r>
            <a:r>
              <a:rPr spc="95" dirty="0"/>
              <a:t>στο</a:t>
            </a:r>
            <a:r>
              <a:rPr spc="-25" dirty="0"/>
              <a:t> </a:t>
            </a:r>
            <a:r>
              <a:rPr spc="110" dirty="0"/>
              <a:t>πλαίσιο</a:t>
            </a:r>
            <a:r>
              <a:rPr spc="55" dirty="0"/>
              <a:t> </a:t>
            </a:r>
            <a:r>
              <a:rPr spc="90" dirty="0"/>
              <a:t>του </a:t>
            </a:r>
            <a:r>
              <a:rPr spc="-625" dirty="0"/>
              <a:t> </a:t>
            </a:r>
            <a:r>
              <a:rPr spc="114" dirty="0"/>
              <a:t>μοντέλου</a:t>
            </a:r>
            <a:r>
              <a:rPr spc="15" dirty="0"/>
              <a:t> </a:t>
            </a:r>
            <a:r>
              <a:rPr spc="105" dirty="0"/>
              <a:t>OSI</a:t>
            </a:r>
          </a:p>
        </p:txBody>
      </p:sp>
      <p:sp>
        <p:nvSpPr>
          <p:cNvPr id="10" name="object 10"/>
          <p:cNvSpPr txBox="1"/>
          <p:nvPr/>
        </p:nvSpPr>
        <p:spPr>
          <a:xfrm>
            <a:off x="11170602" y="6105207"/>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2</a:t>
            </a:r>
            <a:r>
              <a:rPr sz="850" spc="40" dirty="0">
                <a:solidFill>
                  <a:srgbClr val="FFFFFF"/>
                </a:solidFill>
                <a:latin typeface="Calibri"/>
                <a:cs typeface="Calibri"/>
              </a:rPr>
              <a:t>3</a:t>
            </a:r>
            <a:endParaRPr sz="850">
              <a:latin typeface="Calibri"/>
              <a:cs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2</a:t>
            </a:r>
            <a:r>
              <a:rPr sz="850" spc="40" dirty="0">
                <a:latin typeface="Calibri"/>
                <a:cs typeface="Calibri"/>
              </a:rPr>
              <a:t>4</a:t>
            </a:r>
            <a:endParaRPr sz="850">
              <a:latin typeface="Calibri"/>
              <a:cs typeface="Calibri"/>
            </a:endParaRPr>
          </a:p>
        </p:txBody>
      </p:sp>
      <p:grpSp>
        <p:nvGrpSpPr>
          <p:cNvPr id="3" name="object 3"/>
          <p:cNvGrpSpPr/>
          <p:nvPr/>
        </p:nvGrpSpPr>
        <p:grpSpPr>
          <a:xfrm>
            <a:off x="1082039" y="8889"/>
            <a:ext cx="9979025" cy="6837680"/>
            <a:chOff x="1082039" y="8889"/>
            <a:chExt cx="9979025" cy="6837680"/>
          </a:xfrm>
        </p:grpSpPr>
        <p:sp>
          <p:nvSpPr>
            <p:cNvPr id="4" name="object 4"/>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5" name="object 5"/>
            <p:cNvSpPr/>
            <p:nvPr/>
          </p:nvSpPr>
          <p:spPr>
            <a:xfrm>
              <a:off x="7994649" y="1894204"/>
              <a:ext cx="2848610" cy="3390900"/>
            </a:xfrm>
            <a:custGeom>
              <a:avLst/>
              <a:gdLst/>
              <a:ahLst/>
              <a:cxnLst/>
              <a:rect l="l" t="t" r="r" b="b"/>
              <a:pathLst>
                <a:path w="2848609" h="3390900">
                  <a:moveTo>
                    <a:pt x="2373629" y="0"/>
                  </a:moveTo>
                  <a:lnTo>
                    <a:pt x="474662" y="0"/>
                  </a:lnTo>
                  <a:lnTo>
                    <a:pt x="426084"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4" y="3388360"/>
                  </a:lnTo>
                  <a:lnTo>
                    <a:pt x="474662" y="3390900"/>
                  </a:lnTo>
                  <a:lnTo>
                    <a:pt x="2373629" y="3390900"/>
                  </a:lnTo>
                  <a:lnTo>
                    <a:pt x="2422207" y="3388360"/>
                  </a:lnTo>
                  <a:lnTo>
                    <a:pt x="2469197" y="3381375"/>
                  </a:lnTo>
                  <a:lnTo>
                    <a:pt x="2514917" y="3369627"/>
                  </a:lnTo>
                  <a:lnTo>
                    <a:pt x="2558415" y="3353435"/>
                  </a:lnTo>
                  <a:lnTo>
                    <a:pt x="2600007" y="3333432"/>
                  </a:lnTo>
                  <a:lnTo>
                    <a:pt x="2639059"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59"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6" name="object 6"/>
            <p:cNvSpPr/>
            <p:nvPr/>
          </p:nvSpPr>
          <p:spPr>
            <a:xfrm>
              <a:off x="1097914" y="1895157"/>
              <a:ext cx="9947275" cy="3398520"/>
            </a:xfrm>
            <a:custGeom>
              <a:avLst/>
              <a:gdLst/>
              <a:ahLst/>
              <a:cxnLst/>
              <a:rect l="l" t="t" r="r" b="b"/>
              <a:pathLst>
                <a:path w="9947275" h="3398520">
                  <a:moveTo>
                    <a:pt x="9380855" y="0"/>
                  </a:moveTo>
                  <a:lnTo>
                    <a:pt x="566420" y="0"/>
                  </a:lnTo>
                  <a:lnTo>
                    <a:pt x="517525" y="2222"/>
                  </a:lnTo>
                  <a:lnTo>
                    <a:pt x="469900" y="8254"/>
                  </a:lnTo>
                  <a:lnTo>
                    <a:pt x="423544" y="18097"/>
                  </a:lnTo>
                  <a:lnTo>
                    <a:pt x="378459" y="31750"/>
                  </a:lnTo>
                  <a:lnTo>
                    <a:pt x="335279" y="49212"/>
                  </a:lnTo>
                  <a:lnTo>
                    <a:pt x="294004" y="69850"/>
                  </a:lnTo>
                  <a:lnTo>
                    <a:pt x="254634" y="93662"/>
                  </a:lnTo>
                  <a:lnTo>
                    <a:pt x="217169" y="120332"/>
                  </a:lnTo>
                  <a:lnTo>
                    <a:pt x="182562" y="150177"/>
                  </a:lnTo>
                  <a:lnTo>
                    <a:pt x="150177" y="182562"/>
                  </a:lnTo>
                  <a:lnTo>
                    <a:pt x="120332" y="217169"/>
                  </a:lnTo>
                  <a:lnTo>
                    <a:pt x="93662" y="254634"/>
                  </a:lnTo>
                  <a:lnTo>
                    <a:pt x="69850" y="294004"/>
                  </a:lnTo>
                  <a:lnTo>
                    <a:pt x="49212" y="335279"/>
                  </a:lnTo>
                  <a:lnTo>
                    <a:pt x="31750" y="378459"/>
                  </a:lnTo>
                  <a:lnTo>
                    <a:pt x="18097" y="423544"/>
                  </a:lnTo>
                  <a:lnTo>
                    <a:pt x="8254" y="469900"/>
                  </a:lnTo>
                  <a:lnTo>
                    <a:pt x="2222" y="517525"/>
                  </a:lnTo>
                  <a:lnTo>
                    <a:pt x="0" y="566419"/>
                  </a:lnTo>
                  <a:lnTo>
                    <a:pt x="0" y="2832099"/>
                  </a:lnTo>
                  <a:lnTo>
                    <a:pt x="2222" y="2880994"/>
                  </a:lnTo>
                  <a:lnTo>
                    <a:pt x="8254" y="2928619"/>
                  </a:lnTo>
                  <a:lnTo>
                    <a:pt x="18097" y="2974974"/>
                  </a:lnTo>
                  <a:lnTo>
                    <a:pt x="31750" y="3020060"/>
                  </a:lnTo>
                  <a:lnTo>
                    <a:pt x="49212" y="3063240"/>
                  </a:lnTo>
                  <a:lnTo>
                    <a:pt x="69850" y="3104515"/>
                  </a:lnTo>
                  <a:lnTo>
                    <a:pt x="93662" y="3143885"/>
                  </a:lnTo>
                  <a:lnTo>
                    <a:pt x="120332" y="3181349"/>
                  </a:lnTo>
                  <a:lnTo>
                    <a:pt x="150177" y="3215957"/>
                  </a:lnTo>
                  <a:lnTo>
                    <a:pt x="182562" y="3248342"/>
                  </a:lnTo>
                  <a:lnTo>
                    <a:pt x="217169" y="3278187"/>
                  </a:lnTo>
                  <a:lnTo>
                    <a:pt x="254634" y="3304857"/>
                  </a:lnTo>
                  <a:lnTo>
                    <a:pt x="294004" y="3328669"/>
                  </a:lnTo>
                  <a:lnTo>
                    <a:pt x="335279" y="3349307"/>
                  </a:lnTo>
                  <a:lnTo>
                    <a:pt x="378459" y="3366769"/>
                  </a:lnTo>
                  <a:lnTo>
                    <a:pt x="423544" y="3380422"/>
                  </a:lnTo>
                  <a:lnTo>
                    <a:pt x="469900" y="3390265"/>
                  </a:lnTo>
                  <a:lnTo>
                    <a:pt x="517525" y="3396297"/>
                  </a:lnTo>
                  <a:lnTo>
                    <a:pt x="566420" y="3398519"/>
                  </a:lnTo>
                  <a:lnTo>
                    <a:pt x="9380855" y="3398519"/>
                  </a:lnTo>
                  <a:lnTo>
                    <a:pt x="9429750" y="3396297"/>
                  </a:lnTo>
                  <a:lnTo>
                    <a:pt x="9477375" y="3390265"/>
                  </a:lnTo>
                  <a:lnTo>
                    <a:pt x="9523730" y="3380422"/>
                  </a:lnTo>
                  <a:lnTo>
                    <a:pt x="9568497" y="3366769"/>
                  </a:lnTo>
                  <a:lnTo>
                    <a:pt x="9611994" y="3349307"/>
                  </a:lnTo>
                  <a:lnTo>
                    <a:pt x="9653269" y="3328669"/>
                  </a:lnTo>
                  <a:lnTo>
                    <a:pt x="9692640" y="3304857"/>
                  </a:lnTo>
                  <a:lnTo>
                    <a:pt x="9729787" y="3278187"/>
                  </a:lnTo>
                  <a:lnTo>
                    <a:pt x="9764712" y="3248342"/>
                  </a:lnTo>
                  <a:lnTo>
                    <a:pt x="9797097" y="3215957"/>
                  </a:lnTo>
                  <a:lnTo>
                    <a:pt x="9826625" y="3181349"/>
                  </a:lnTo>
                  <a:lnTo>
                    <a:pt x="9853612" y="3143885"/>
                  </a:lnTo>
                  <a:lnTo>
                    <a:pt x="9877425" y="3104515"/>
                  </a:lnTo>
                  <a:lnTo>
                    <a:pt x="9898062" y="3063240"/>
                  </a:lnTo>
                  <a:lnTo>
                    <a:pt x="9915207" y="3020060"/>
                  </a:lnTo>
                  <a:lnTo>
                    <a:pt x="9928860" y="2974974"/>
                  </a:lnTo>
                  <a:lnTo>
                    <a:pt x="9939019" y="2928619"/>
                  </a:lnTo>
                  <a:lnTo>
                    <a:pt x="9945052" y="2880994"/>
                  </a:lnTo>
                  <a:lnTo>
                    <a:pt x="9947275" y="2832099"/>
                  </a:lnTo>
                  <a:lnTo>
                    <a:pt x="9947275" y="566419"/>
                  </a:lnTo>
                  <a:lnTo>
                    <a:pt x="9945052" y="517525"/>
                  </a:lnTo>
                  <a:lnTo>
                    <a:pt x="9939019" y="469900"/>
                  </a:lnTo>
                  <a:lnTo>
                    <a:pt x="9928860" y="423544"/>
                  </a:lnTo>
                  <a:lnTo>
                    <a:pt x="9915207" y="378459"/>
                  </a:lnTo>
                  <a:lnTo>
                    <a:pt x="9898062" y="335279"/>
                  </a:lnTo>
                  <a:lnTo>
                    <a:pt x="9877425" y="294004"/>
                  </a:lnTo>
                  <a:lnTo>
                    <a:pt x="9853612" y="254634"/>
                  </a:lnTo>
                  <a:lnTo>
                    <a:pt x="9826625" y="217169"/>
                  </a:lnTo>
                  <a:lnTo>
                    <a:pt x="9797097" y="182562"/>
                  </a:lnTo>
                  <a:lnTo>
                    <a:pt x="9764712" y="150177"/>
                  </a:lnTo>
                  <a:lnTo>
                    <a:pt x="9729787" y="120332"/>
                  </a:lnTo>
                  <a:lnTo>
                    <a:pt x="9692640" y="93662"/>
                  </a:lnTo>
                  <a:lnTo>
                    <a:pt x="9653269" y="69850"/>
                  </a:lnTo>
                  <a:lnTo>
                    <a:pt x="9611994" y="49212"/>
                  </a:lnTo>
                  <a:lnTo>
                    <a:pt x="9568497" y="31750"/>
                  </a:lnTo>
                  <a:lnTo>
                    <a:pt x="9523730" y="18097"/>
                  </a:lnTo>
                  <a:lnTo>
                    <a:pt x="9477375" y="8254"/>
                  </a:lnTo>
                  <a:lnTo>
                    <a:pt x="9429750" y="2222"/>
                  </a:lnTo>
                  <a:lnTo>
                    <a:pt x="9380855" y="0"/>
                  </a:lnTo>
                  <a:close/>
                </a:path>
              </a:pathLst>
            </a:custGeom>
            <a:solidFill>
              <a:srgbClr val="FFB800">
                <a:alpha val="9803"/>
              </a:srgbClr>
            </a:solidFill>
          </p:spPr>
          <p:txBody>
            <a:bodyPr wrap="square" lIns="0" tIns="0" rIns="0" bIns="0" rtlCol="0"/>
            <a:lstStyle/>
            <a:p>
              <a:endParaRPr/>
            </a:p>
          </p:txBody>
        </p:sp>
        <p:sp>
          <p:nvSpPr>
            <p:cNvPr id="7" name="object 7"/>
            <p:cNvSpPr/>
            <p:nvPr/>
          </p:nvSpPr>
          <p:spPr>
            <a:xfrm>
              <a:off x="1097914" y="1895157"/>
              <a:ext cx="9947275" cy="3398520"/>
            </a:xfrm>
            <a:custGeom>
              <a:avLst/>
              <a:gdLst/>
              <a:ahLst/>
              <a:cxnLst/>
              <a:rect l="l" t="t" r="r" b="b"/>
              <a:pathLst>
                <a:path w="9947275" h="3398520">
                  <a:moveTo>
                    <a:pt x="0" y="566419"/>
                  </a:moveTo>
                  <a:lnTo>
                    <a:pt x="2222" y="517525"/>
                  </a:lnTo>
                  <a:lnTo>
                    <a:pt x="8254" y="469900"/>
                  </a:lnTo>
                  <a:lnTo>
                    <a:pt x="18097" y="423544"/>
                  </a:lnTo>
                  <a:lnTo>
                    <a:pt x="31750" y="378459"/>
                  </a:lnTo>
                  <a:lnTo>
                    <a:pt x="49212" y="335279"/>
                  </a:lnTo>
                  <a:lnTo>
                    <a:pt x="69850" y="294004"/>
                  </a:lnTo>
                  <a:lnTo>
                    <a:pt x="93662" y="254634"/>
                  </a:lnTo>
                  <a:lnTo>
                    <a:pt x="120332" y="217169"/>
                  </a:lnTo>
                  <a:lnTo>
                    <a:pt x="150177" y="182562"/>
                  </a:lnTo>
                  <a:lnTo>
                    <a:pt x="182562" y="150177"/>
                  </a:lnTo>
                  <a:lnTo>
                    <a:pt x="217169" y="120332"/>
                  </a:lnTo>
                  <a:lnTo>
                    <a:pt x="254634" y="93662"/>
                  </a:lnTo>
                  <a:lnTo>
                    <a:pt x="294004" y="69850"/>
                  </a:lnTo>
                  <a:lnTo>
                    <a:pt x="335279" y="49212"/>
                  </a:lnTo>
                  <a:lnTo>
                    <a:pt x="378459" y="31750"/>
                  </a:lnTo>
                  <a:lnTo>
                    <a:pt x="423544" y="18097"/>
                  </a:lnTo>
                  <a:lnTo>
                    <a:pt x="469900" y="8254"/>
                  </a:lnTo>
                  <a:lnTo>
                    <a:pt x="517525" y="2222"/>
                  </a:lnTo>
                  <a:lnTo>
                    <a:pt x="566420" y="0"/>
                  </a:lnTo>
                  <a:lnTo>
                    <a:pt x="9380855" y="0"/>
                  </a:lnTo>
                  <a:lnTo>
                    <a:pt x="9429750" y="2222"/>
                  </a:lnTo>
                  <a:lnTo>
                    <a:pt x="9477375" y="8254"/>
                  </a:lnTo>
                  <a:lnTo>
                    <a:pt x="9523730" y="18097"/>
                  </a:lnTo>
                  <a:lnTo>
                    <a:pt x="9568497" y="31750"/>
                  </a:lnTo>
                  <a:lnTo>
                    <a:pt x="9611994" y="49212"/>
                  </a:lnTo>
                  <a:lnTo>
                    <a:pt x="9653269" y="69850"/>
                  </a:lnTo>
                  <a:lnTo>
                    <a:pt x="9692640" y="93662"/>
                  </a:lnTo>
                  <a:lnTo>
                    <a:pt x="9729787" y="120332"/>
                  </a:lnTo>
                  <a:lnTo>
                    <a:pt x="9764712" y="150177"/>
                  </a:lnTo>
                  <a:lnTo>
                    <a:pt x="9797097" y="182562"/>
                  </a:lnTo>
                  <a:lnTo>
                    <a:pt x="9826625" y="217169"/>
                  </a:lnTo>
                  <a:lnTo>
                    <a:pt x="9853612" y="254634"/>
                  </a:lnTo>
                  <a:lnTo>
                    <a:pt x="9877425" y="294004"/>
                  </a:lnTo>
                  <a:lnTo>
                    <a:pt x="9898062" y="335279"/>
                  </a:lnTo>
                  <a:lnTo>
                    <a:pt x="9915207" y="378459"/>
                  </a:lnTo>
                  <a:lnTo>
                    <a:pt x="9928860" y="423544"/>
                  </a:lnTo>
                  <a:lnTo>
                    <a:pt x="9939019" y="469900"/>
                  </a:lnTo>
                  <a:lnTo>
                    <a:pt x="9945052" y="517525"/>
                  </a:lnTo>
                  <a:lnTo>
                    <a:pt x="9947275" y="566419"/>
                  </a:lnTo>
                  <a:lnTo>
                    <a:pt x="9947275" y="2832099"/>
                  </a:lnTo>
                  <a:lnTo>
                    <a:pt x="9945052" y="2880994"/>
                  </a:lnTo>
                  <a:lnTo>
                    <a:pt x="9939019" y="2928619"/>
                  </a:lnTo>
                  <a:lnTo>
                    <a:pt x="9928860" y="2974974"/>
                  </a:lnTo>
                  <a:lnTo>
                    <a:pt x="9915207" y="3020060"/>
                  </a:lnTo>
                  <a:lnTo>
                    <a:pt x="9898062" y="3063240"/>
                  </a:lnTo>
                  <a:lnTo>
                    <a:pt x="9877425" y="3104515"/>
                  </a:lnTo>
                  <a:lnTo>
                    <a:pt x="9853612" y="3143885"/>
                  </a:lnTo>
                  <a:lnTo>
                    <a:pt x="9826625" y="3181349"/>
                  </a:lnTo>
                  <a:lnTo>
                    <a:pt x="9797097" y="3215957"/>
                  </a:lnTo>
                  <a:lnTo>
                    <a:pt x="9764712" y="3248342"/>
                  </a:lnTo>
                  <a:lnTo>
                    <a:pt x="9729787" y="3278187"/>
                  </a:lnTo>
                  <a:lnTo>
                    <a:pt x="9692640" y="3304857"/>
                  </a:lnTo>
                  <a:lnTo>
                    <a:pt x="9653269" y="3328669"/>
                  </a:lnTo>
                  <a:lnTo>
                    <a:pt x="9611994" y="3349307"/>
                  </a:lnTo>
                  <a:lnTo>
                    <a:pt x="9568497" y="3366769"/>
                  </a:lnTo>
                  <a:lnTo>
                    <a:pt x="9523730" y="3380422"/>
                  </a:lnTo>
                  <a:lnTo>
                    <a:pt x="9477375" y="3390265"/>
                  </a:lnTo>
                  <a:lnTo>
                    <a:pt x="9429750" y="3396297"/>
                  </a:lnTo>
                  <a:lnTo>
                    <a:pt x="9380855" y="3398519"/>
                  </a:lnTo>
                  <a:lnTo>
                    <a:pt x="566420" y="3398519"/>
                  </a:lnTo>
                  <a:lnTo>
                    <a:pt x="517525" y="3396297"/>
                  </a:lnTo>
                  <a:lnTo>
                    <a:pt x="469900" y="3390265"/>
                  </a:lnTo>
                  <a:lnTo>
                    <a:pt x="423544" y="3380422"/>
                  </a:lnTo>
                  <a:lnTo>
                    <a:pt x="378459" y="3366769"/>
                  </a:lnTo>
                  <a:lnTo>
                    <a:pt x="335279" y="3349307"/>
                  </a:lnTo>
                  <a:lnTo>
                    <a:pt x="294004" y="3328669"/>
                  </a:lnTo>
                  <a:lnTo>
                    <a:pt x="254634" y="3304857"/>
                  </a:lnTo>
                  <a:lnTo>
                    <a:pt x="217169" y="3278187"/>
                  </a:lnTo>
                  <a:lnTo>
                    <a:pt x="182562" y="3248342"/>
                  </a:lnTo>
                  <a:lnTo>
                    <a:pt x="150177" y="3215957"/>
                  </a:lnTo>
                  <a:lnTo>
                    <a:pt x="120332" y="3181349"/>
                  </a:lnTo>
                  <a:lnTo>
                    <a:pt x="93662" y="3143885"/>
                  </a:lnTo>
                  <a:lnTo>
                    <a:pt x="69850" y="3104515"/>
                  </a:lnTo>
                  <a:lnTo>
                    <a:pt x="49212" y="3063240"/>
                  </a:lnTo>
                  <a:lnTo>
                    <a:pt x="31750" y="3020060"/>
                  </a:lnTo>
                  <a:lnTo>
                    <a:pt x="18097" y="2974974"/>
                  </a:lnTo>
                  <a:lnTo>
                    <a:pt x="8254" y="2928619"/>
                  </a:lnTo>
                  <a:lnTo>
                    <a:pt x="2222" y="2880994"/>
                  </a:lnTo>
                  <a:lnTo>
                    <a:pt x="0" y="2832099"/>
                  </a:lnTo>
                  <a:lnTo>
                    <a:pt x="0" y="566419"/>
                  </a:lnTo>
                </a:path>
              </a:pathLst>
            </a:custGeom>
            <a:ln w="31750">
              <a:solidFill>
                <a:srgbClr val="FFB800"/>
              </a:solidFill>
            </a:ln>
          </p:spPr>
          <p:txBody>
            <a:bodyPr wrap="square" lIns="0" tIns="0" rIns="0" bIns="0" rtlCol="0"/>
            <a:lstStyle/>
            <a:p>
              <a:endParaRPr/>
            </a:p>
          </p:txBody>
        </p:sp>
        <p:sp>
          <p:nvSpPr>
            <p:cNvPr id="8" name="object 8"/>
            <p:cNvSpPr/>
            <p:nvPr/>
          </p:nvSpPr>
          <p:spPr>
            <a:xfrm>
              <a:off x="5861049" y="4326572"/>
              <a:ext cx="417830" cy="0"/>
            </a:xfrm>
            <a:custGeom>
              <a:avLst/>
              <a:gdLst/>
              <a:ahLst/>
              <a:cxnLst/>
              <a:rect l="l" t="t" r="r" b="b"/>
              <a:pathLst>
                <a:path w="417829">
                  <a:moveTo>
                    <a:pt x="0" y="0"/>
                  </a:moveTo>
                  <a:lnTo>
                    <a:pt x="417512" y="0"/>
                  </a:lnTo>
                </a:path>
              </a:pathLst>
            </a:custGeom>
            <a:ln w="15875">
              <a:solidFill>
                <a:srgbClr val="E6A800"/>
              </a:solidFill>
            </a:ln>
          </p:spPr>
          <p:txBody>
            <a:bodyPr wrap="square" lIns="0" tIns="0" rIns="0" bIns="0" rtlCol="0"/>
            <a:lstStyle/>
            <a:p>
              <a:endParaRPr/>
            </a:p>
          </p:txBody>
        </p:sp>
        <p:sp>
          <p:nvSpPr>
            <p:cNvPr id="9" name="object 9"/>
            <p:cNvSpPr/>
            <p:nvPr/>
          </p:nvSpPr>
          <p:spPr>
            <a:xfrm>
              <a:off x="3355657" y="3621087"/>
              <a:ext cx="417830" cy="706755"/>
            </a:xfrm>
            <a:custGeom>
              <a:avLst/>
              <a:gdLst/>
              <a:ahLst/>
              <a:cxnLst/>
              <a:rect l="l" t="t" r="r" b="b"/>
              <a:pathLst>
                <a:path w="417829" h="706754">
                  <a:moveTo>
                    <a:pt x="0" y="0"/>
                  </a:moveTo>
                  <a:lnTo>
                    <a:pt x="208914" y="0"/>
                  </a:lnTo>
                  <a:lnTo>
                    <a:pt x="208914" y="706437"/>
                  </a:lnTo>
                  <a:lnTo>
                    <a:pt x="417512" y="706437"/>
                  </a:lnTo>
                </a:path>
              </a:pathLst>
            </a:custGeom>
            <a:ln w="15875">
              <a:solidFill>
                <a:srgbClr val="CA9300"/>
              </a:solidFill>
            </a:ln>
          </p:spPr>
          <p:txBody>
            <a:bodyPr wrap="square" lIns="0" tIns="0" rIns="0" bIns="0" rtlCol="0"/>
            <a:lstStyle/>
            <a:p>
              <a:endParaRPr/>
            </a:p>
          </p:txBody>
        </p:sp>
        <p:sp>
          <p:nvSpPr>
            <p:cNvPr id="10" name="object 10"/>
            <p:cNvSpPr/>
            <p:nvPr/>
          </p:nvSpPr>
          <p:spPr>
            <a:xfrm>
              <a:off x="5861049" y="2464117"/>
              <a:ext cx="2922905" cy="1638935"/>
            </a:xfrm>
            <a:custGeom>
              <a:avLst/>
              <a:gdLst/>
              <a:ahLst/>
              <a:cxnLst/>
              <a:rect l="l" t="t" r="r" b="b"/>
              <a:pathLst>
                <a:path w="2922904" h="1638935">
                  <a:moveTo>
                    <a:pt x="2505392" y="897572"/>
                  </a:moveTo>
                  <a:lnTo>
                    <a:pt x="2714307" y="897572"/>
                  </a:lnTo>
                  <a:lnTo>
                    <a:pt x="2714307" y="1638617"/>
                  </a:lnTo>
                  <a:lnTo>
                    <a:pt x="2922904" y="1638617"/>
                  </a:lnTo>
                </a:path>
                <a:path w="2922904" h="1638935">
                  <a:moveTo>
                    <a:pt x="2505392" y="898525"/>
                  </a:moveTo>
                  <a:lnTo>
                    <a:pt x="2714307" y="898525"/>
                  </a:lnTo>
                  <a:lnTo>
                    <a:pt x="2714307" y="330835"/>
                  </a:lnTo>
                  <a:lnTo>
                    <a:pt x="2922904" y="330835"/>
                  </a:lnTo>
                </a:path>
                <a:path w="2922904" h="1638935">
                  <a:moveTo>
                    <a:pt x="0" y="449580"/>
                  </a:moveTo>
                  <a:lnTo>
                    <a:pt x="208914" y="449580"/>
                  </a:lnTo>
                  <a:lnTo>
                    <a:pt x="208914" y="898525"/>
                  </a:lnTo>
                  <a:lnTo>
                    <a:pt x="417512" y="898525"/>
                  </a:lnTo>
                </a:path>
                <a:path w="2922904" h="1638935">
                  <a:moveTo>
                    <a:pt x="0" y="448945"/>
                  </a:moveTo>
                  <a:lnTo>
                    <a:pt x="208914" y="448945"/>
                  </a:lnTo>
                  <a:lnTo>
                    <a:pt x="208914" y="0"/>
                  </a:lnTo>
                  <a:lnTo>
                    <a:pt x="417512" y="0"/>
                  </a:lnTo>
                </a:path>
              </a:pathLst>
            </a:custGeom>
            <a:ln w="15875">
              <a:solidFill>
                <a:srgbClr val="E6A800"/>
              </a:solidFill>
            </a:ln>
          </p:spPr>
          <p:txBody>
            <a:bodyPr wrap="square" lIns="0" tIns="0" rIns="0" bIns="0" rtlCol="0"/>
            <a:lstStyle/>
            <a:p>
              <a:endParaRPr/>
            </a:p>
          </p:txBody>
        </p:sp>
        <p:sp>
          <p:nvSpPr>
            <p:cNvPr id="11" name="object 11"/>
            <p:cNvSpPr/>
            <p:nvPr/>
          </p:nvSpPr>
          <p:spPr>
            <a:xfrm>
              <a:off x="3355657" y="2913697"/>
              <a:ext cx="417830" cy="706755"/>
            </a:xfrm>
            <a:custGeom>
              <a:avLst/>
              <a:gdLst/>
              <a:ahLst/>
              <a:cxnLst/>
              <a:rect l="l" t="t" r="r" b="b"/>
              <a:pathLst>
                <a:path w="417829" h="706754">
                  <a:moveTo>
                    <a:pt x="0" y="706437"/>
                  </a:moveTo>
                  <a:lnTo>
                    <a:pt x="208914" y="706437"/>
                  </a:lnTo>
                  <a:lnTo>
                    <a:pt x="208914" y="0"/>
                  </a:lnTo>
                  <a:lnTo>
                    <a:pt x="417512" y="0"/>
                  </a:lnTo>
                </a:path>
              </a:pathLst>
            </a:custGeom>
            <a:ln w="15875">
              <a:solidFill>
                <a:srgbClr val="CA930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7549832" y="6167437"/>
              <a:ext cx="3293427" cy="611187"/>
            </a:xfrm>
            <a:prstGeom prst="rect">
              <a:avLst/>
            </a:prstGeom>
          </p:spPr>
        </p:pic>
      </p:grpSp>
      <p:sp>
        <p:nvSpPr>
          <p:cNvPr id="13" name="object 13"/>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4" name="object 14"/>
          <p:cNvSpPr txBox="1">
            <a:spLocks noGrp="1"/>
          </p:cNvSpPr>
          <p:nvPr>
            <p:ph type="title"/>
          </p:nvPr>
        </p:nvSpPr>
        <p:spPr>
          <a:xfrm>
            <a:off x="954405" y="653097"/>
            <a:ext cx="8356600" cy="459740"/>
          </a:xfrm>
          <a:prstGeom prst="rect">
            <a:avLst/>
          </a:prstGeom>
        </p:spPr>
        <p:txBody>
          <a:bodyPr vert="horz" wrap="square" lIns="0" tIns="12700" rIns="0" bIns="0" rtlCol="0">
            <a:spAutoFit/>
          </a:bodyPr>
          <a:lstStyle/>
          <a:p>
            <a:pPr marL="12700">
              <a:lnSpc>
                <a:spcPct val="100000"/>
              </a:lnSpc>
              <a:spcBef>
                <a:spcPts val="100"/>
              </a:spcBef>
            </a:pPr>
            <a:r>
              <a:rPr sz="2850" spc="215" dirty="0">
                <a:solidFill>
                  <a:srgbClr val="000000"/>
                </a:solidFill>
              </a:rPr>
              <a:t>Τοποτηση </a:t>
            </a:r>
            <a:r>
              <a:rPr sz="2850" spc="200" dirty="0">
                <a:solidFill>
                  <a:srgbClr val="000000"/>
                </a:solidFill>
              </a:rPr>
              <a:t>υπηρεσιών</a:t>
            </a:r>
            <a:r>
              <a:rPr sz="2850" spc="210" dirty="0">
                <a:solidFill>
                  <a:srgbClr val="000000"/>
                </a:solidFill>
              </a:rPr>
              <a:t> </a:t>
            </a:r>
            <a:r>
              <a:rPr sz="2850" spc="160" dirty="0">
                <a:solidFill>
                  <a:srgbClr val="000000"/>
                </a:solidFill>
              </a:rPr>
              <a:t>και</a:t>
            </a:r>
            <a:r>
              <a:rPr sz="2850" spc="180" dirty="0">
                <a:solidFill>
                  <a:srgbClr val="000000"/>
                </a:solidFill>
              </a:rPr>
              <a:t> </a:t>
            </a:r>
            <a:r>
              <a:rPr sz="2850" spc="200" dirty="0">
                <a:solidFill>
                  <a:srgbClr val="000000"/>
                </a:solidFill>
              </a:rPr>
              <a:t>μηχανισμών</a:t>
            </a:r>
            <a:r>
              <a:rPr sz="2850" spc="190" dirty="0">
                <a:solidFill>
                  <a:srgbClr val="000000"/>
                </a:solidFill>
              </a:rPr>
              <a:t> </a:t>
            </a:r>
            <a:r>
              <a:rPr sz="2850" spc="195" dirty="0">
                <a:solidFill>
                  <a:srgbClr val="000000"/>
                </a:solidFill>
              </a:rPr>
              <a:t>ασφαλείας</a:t>
            </a:r>
            <a:endParaRPr sz="2850"/>
          </a:p>
        </p:txBody>
      </p:sp>
      <p:sp>
        <p:nvSpPr>
          <p:cNvPr id="15" name="object 15"/>
          <p:cNvSpPr txBox="1"/>
          <p:nvPr/>
        </p:nvSpPr>
        <p:spPr>
          <a:xfrm>
            <a:off x="3773487" y="4008120"/>
            <a:ext cx="2087880" cy="637540"/>
          </a:xfrm>
          <a:prstGeom prst="rect">
            <a:avLst/>
          </a:prstGeom>
          <a:solidFill>
            <a:srgbClr val="FFFFFF"/>
          </a:solidFill>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marL="605155">
              <a:lnSpc>
                <a:spcPct val="100000"/>
              </a:lnSpc>
              <a:spcBef>
                <a:spcPts val="625"/>
              </a:spcBef>
            </a:pPr>
            <a:r>
              <a:rPr sz="950" b="1" spc="60" dirty="0">
                <a:latin typeface="Calibri"/>
                <a:cs typeface="Calibri"/>
              </a:rPr>
              <a:t>Μηχανισμοί</a:t>
            </a:r>
            <a:endParaRPr sz="950">
              <a:latin typeface="Calibri"/>
              <a:cs typeface="Calibri"/>
            </a:endParaRPr>
          </a:p>
        </p:txBody>
      </p:sp>
      <p:sp>
        <p:nvSpPr>
          <p:cNvPr id="16" name="object 16"/>
          <p:cNvSpPr/>
          <p:nvPr/>
        </p:nvSpPr>
        <p:spPr>
          <a:xfrm>
            <a:off x="6278879" y="3940175"/>
            <a:ext cx="2087880" cy="772160"/>
          </a:xfrm>
          <a:custGeom>
            <a:avLst/>
            <a:gdLst/>
            <a:ahLst/>
            <a:cxnLst/>
            <a:rect l="l" t="t" r="r" b="b"/>
            <a:pathLst>
              <a:path w="2087879" h="772160">
                <a:moveTo>
                  <a:pt x="2087879" y="0"/>
                </a:moveTo>
                <a:lnTo>
                  <a:pt x="0" y="0"/>
                </a:lnTo>
                <a:lnTo>
                  <a:pt x="0" y="772160"/>
                </a:lnTo>
                <a:lnTo>
                  <a:pt x="2087879" y="772160"/>
                </a:lnTo>
                <a:lnTo>
                  <a:pt x="2087879" y="0"/>
                </a:lnTo>
                <a:close/>
              </a:path>
            </a:pathLst>
          </a:custGeom>
          <a:solidFill>
            <a:srgbClr val="FFFFFF"/>
          </a:solidFill>
        </p:spPr>
        <p:txBody>
          <a:bodyPr wrap="square" lIns="0" tIns="0" rIns="0" bIns="0" rtlCol="0"/>
          <a:lstStyle/>
          <a:p>
            <a:endParaRPr/>
          </a:p>
        </p:txBody>
      </p:sp>
      <p:sp>
        <p:nvSpPr>
          <p:cNvPr id="17" name="object 17"/>
          <p:cNvSpPr txBox="1"/>
          <p:nvPr/>
        </p:nvSpPr>
        <p:spPr>
          <a:xfrm>
            <a:off x="6278879" y="3940175"/>
            <a:ext cx="2087880" cy="772160"/>
          </a:xfrm>
          <a:prstGeom prst="rect">
            <a:avLst/>
          </a:prstGeom>
          <a:ln w="15875">
            <a:solidFill>
              <a:srgbClr val="E6A800"/>
            </a:solidFill>
          </a:ln>
        </p:spPr>
        <p:txBody>
          <a:bodyPr vert="horz" wrap="square" lIns="0" tIns="43815" rIns="0" bIns="0" rtlCol="0">
            <a:spAutoFit/>
          </a:bodyPr>
          <a:lstStyle/>
          <a:p>
            <a:pPr marL="43180" marR="36195" indent="1270" algn="ctr">
              <a:lnSpc>
                <a:spcPts val="1040"/>
              </a:lnSpc>
              <a:spcBef>
                <a:spcPts val="345"/>
              </a:spcBef>
            </a:pPr>
            <a:r>
              <a:rPr sz="950" spc="85" dirty="0">
                <a:latin typeface="Calibri"/>
                <a:cs typeface="Calibri"/>
              </a:rPr>
              <a:t>Η </a:t>
            </a:r>
            <a:r>
              <a:rPr sz="950" spc="60" dirty="0">
                <a:latin typeface="Calibri"/>
                <a:cs typeface="Calibri"/>
              </a:rPr>
              <a:t>ολική </a:t>
            </a:r>
            <a:r>
              <a:rPr sz="950" spc="70" dirty="0">
                <a:latin typeface="Calibri"/>
                <a:cs typeface="Calibri"/>
              </a:rPr>
              <a:t>κρυπτογράφηση </a:t>
            </a:r>
            <a:r>
              <a:rPr sz="950" spc="60" dirty="0">
                <a:latin typeface="Calibri"/>
                <a:cs typeface="Calibri"/>
              </a:rPr>
              <a:t>της </a:t>
            </a:r>
            <a:r>
              <a:rPr sz="950" spc="65" dirty="0">
                <a:latin typeface="Calibri"/>
                <a:cs typeface="Calibri"/>
              </a:rPr>
              <a:t>ροής </a:t>
            </a:r>
            <a:r>
              <a:rPr sz="950" spc="70" dirty="0">
                <a:latin typeface="Calibri"/>
                <a:cs typeface="Calibri"/>
              </a:rPr>
              <a:t> δεδομένων </a:t>
            </a:r>
            <a:r>
              <a:rPr sz="950" spc="55" dirty="0">
                <a:latin typeface="Calibri"/>
                <a:cs typeface="Calibri"/>
              </a:rPr>
              <a:t>είναι </a:t>
            </a:r>
            <a:r>
              <a:rPr sz="950" spc="75" dirty="0">
                <a:latin typeface="Calibri"/>
                <a:cs typeface="Calibri"/>
              </a:rPr>
              <a:t>ο </a:t>
            </a:r>
            <a:r>
              <a:rPr sz="950" spc="60" dirty="0">
                <a:latin typeface="Calibri"/>
                <a:cs typeface="Calibri"/>
              </a:rPr>
              <a:t>κύριος </a:t>
            </a:r>
            <a:r>
              <a:rPr sz="950" spc="65" dirty="0">
                <a:latin typeface="Calibri"/>
                <a:cs typeface="Calibri"/>
              </a:rPr>
              <a:t> μηχανισμός</a:t>
            </a:r>
            <a:r>
              <a:rPr sz="950" spc="20" dirty="0">
                <a:latin typeface="Calibri"/>
                <a:cs typeface="Calibri"/>
              </a:rPr>
              <a:t> </a:t>
            </a:r>
            <a:r>
              <a:rPr sz="950" spc="65" dirty="0">
                <a:latin typeface="Calibri"/>
                <a:cs typeface="Calibri"/>
              </a:rPr>
              <a:t>ασφαλείας</a:t>
            </a:r>
            <a:r>
              <a:rPr sz="950" spc="25" dirty="0">
                <a:latin typeface="Calibri"/>
                <a:cs typeface="Calibri"/>
              </a:rPr>
              <a:t> </a:t>
            </a:r>
            <a:r>
              <a:rPr sz="950" spc="65" dirty="0">
                <a:latin typeface="Calibri"/>
                <a:cs typeface="Calibri"/>
              </a:rPr>
              <a:t>στο</a:t>
            </a:r>
            <a:r>
              <a:rPr sz="950" spc="25" dirty="0">
                <a:latin typeface="Calibri"/>
                <a:cs typeface="Calibri"/>
              </a:rPr>
              <a:t> </a:t>
            </a:r>
            <a:r>
              <a:rPr sz="950" spc="65" dirty="0">
                <a:latin typeface="Calibri"/>
                <a:cs typeface="Calibri"/>
              </a:rPr>
              <a:t>φυσικό </a:t>
            </a:r>
            <a:r>
              <a:rPr sz="950" spc="-200" dirty="0">
                <a:latin typeface="Calibri"/>
                <a:cs typeface="Calibri"/>
              </a:rPr>
              <a:t> </a:t>
            </a:r>
            <a:r>
              <a:rPr sz="950" spc="60" dirty="0">
                <a:latin typeface="Calibri"/>
                <a:cs typeface="Calibri"/>
              </a:rPr>
              <a:t>επίπεδο.</a:t>
            </a:r>
            <a:endParaRPr sz="950">
              <a:latin typeface="Calibri"/>
              <a:cs typeface="Calibri"/>
            </a:endParaRPr>
          </a:p>
        </p:txBody>
      </p:sp>
      <p:sp>
        <p:nvSpPr>
          <p:cNvPr id="18" name="object 18"/>
          <p:cNvSpPr txBox="1"/>
          <p:nvPr/>
        </p:nvSpPr>
        <p:spPr>
          <a:xfrm>
            <a:off x="8784272" y="3673475"/>
            <a:ext cx="2087880" cy="868044"/>
          </a:xfrm>
          <a:prstGeom prst="rect">
            <a:avLst/>
          </a:prstGeom>
          <a:solidFill>
            <a:srgbClr val="FFFFFF"/>
          </a:solidFill>
          <a:ln w="15875">
            <a:solidFill>
              <a:srgbClr val="E6A800"/>
            </a:solidFill>
          </a:ln>
        </p:spPr>
        <p:txBody>
          <a:bodyPr vert="horz" wrap="square" lIns="0" tIns="1905" rIns="0" bIns="0" rtlCol="0">
            <a:spAutoFit/>
          </a:bodyPr>
          <a:lstStyle/>
          <a:p>
            <a:pPr marL="114935" marR="103505" indent="-1270" algn="ctr">
              <a:lnSpc>
                <a:spcPts val="1050"/>
              </a:lnSpc>
              <a:spcBef>
                <a:spcPts val="15"/>
              </a:spcBef>
            </a:pPr>
            <a:r>
              <a:rPr sz="950" spc="65" dirty="0">
                <a:latin typeface="Calibri"/>
                <a:cs typeface="Calibri"/>
              </a:rPr>
              <a:t>Περιορισμένη </a:t>
            </a:r>
            <a:r>
              <a:rPr sz="950" spc="60" dirty="0">
                <a:latin typeface="Calibri"/>
                <a:cs typeface="Calibri"/>
              </a:rPr>
              <a:t>εμπιστευτικότητα </a:t>
            </a:r>
            <a:r>
              <a:rPr sz="950" spc="-200" dirty="0">
                <a:latin typeface="Calibri"/>
                <a:cs typeface="Calibri"/>
              </a:rPr>
              <a:t> </a:t>
            </a:r>
            <a:r>
              <a:rPr sz="950" spc="65" dirty="0">
                <a:latin typeface="Calibri"/>
                <a:cs typeface="Calibri"/>
              </a:rPr>
              <a:t>ροής</a:t>
            </a:r>
            <a:r>
              <a:rPr sz="950" spc="15" dirty="0">
                <a:latin typeface="Calibri"/>
                <a:cs typeface="Calibri"/>
              </a:rPr>
              <a:t> </a:t>
            </a:r>
            <a:r>
              <a:rPr sz="950" spc="55" dirty="0">
                <a:latin typeface="Calibri"/>
                <a:cs typeface="Calibri"/>
              </a:rPr>
              <a:t>κίνησης,</a:t>
            </a:r>
            <a:r>
              <a:rPr sz="950" spc="20" dirty="0">
                <a:latin typeface="Calibri"/>
                <a:cs typeface="Calibri"/>
              </a:rPr>
              <a:t> </a:t>
            </a:r>
            <a:r>
              <a:rPr sz="950" spc="75" dirty="0">
                <a:latin typeface="Calibri"/>
                <a:cs typeface="Calibri"/>
              </a:rPr>
              <a:t>η</a:t>
            </a:r>
            <a:r>
              <a:rPr sz="950" spc="20" dirty="0">
                <a:latin typeface="Calibri"/>
                <a:cs typeface="Calibri"/>
              </a:rPr>
              <a:t> </a:t>
            </a:r>
            <a:r>
              <a:rPr sz="950" spc="65" dirty="0">
                <a:latin typeface="Calibri"/>
                <a:cs typeface="Calibri"/>
              </a:rPr>
              <a:t>οποία</a:t>
            </a:r>
            <a:r>
              <a:rPr sz="950" spc="20" dirty="0">
                <a:latin typeface="Calibri"/>
                <a:cs typeface="Calibri"/>
              </a:rPr>
              <a:t> </a:t>
            </a:r>
            <a:r>
              <a:rPr sz="950" spc="65" dirty="0">
                <a:latin typeface="Calibri"/>
                <a:cs typeface="Calibri"/>
              </a:rPr>
              <a:t>μπορεί</a:t>
            </a:r>
            <a:r>
              <a:rPr sz="950" spc="20" dirty="0">
                <a:latin typeface="Calibri"/>
                <a:cs typeface="Calibri"/>
              </a:rPr>
              <a:t> </a:t>
            </a:r>
            <a:r>
              <a:rPr sz="950" spc="70" dirty="0">
                <a:latin typeface="Calibri"/>
                <a:cs typeface="Calibri"/>
              </a:rPr>
              <a:t>να </a:t>
            </a:r>
            <a:r>
              <a:rPr sz="950" spc="-200" dirty="0">
                <a:latin typeface="Calibri"/>
                <a:cs typeface="Calibri"/>
              </a:rPr>
              <a:t> </a:t>
            </a:r>
            <a:r>
              <a:rPr sz="950" spc="60" dirty="0">
                <a:latin typeface="Calibri"/>
                <a:cs typeface="Calibri"/>
              </a:rPr>
              <a:t>παρέχεται για </a:t>
            </a:r>
            <a:r>
              <a:rPr sz="950" spc="65" dirty="0">
                <a:latin typeface="Calibri"/>
                <a:cs typeface="Calibri"/>
              </a:rPr>
              <a:t>άλλους τύπους </a:t>
            </a:r>
            <a:r>
              <a:rPr sz="950" spc="70" dirty="0">
                <a:latin typeface="Calibri"/>
                <a:cs typeface="Calibri"/>
              </a:rPr>
              <a:t> </a:t>
            </a:r>
            <a:r>
              <a:rPr sz="950" spc="60" dirty="0">
                <a:latin typeface="Calibri"/>
                <a:cs typeface="Calibri"/>
              </a:rPr>
              <a:t>μετάδοσης, </a:t>
            </a:r>
            <a:r>
              <a:rPr sz="950" spc="50" dirty="0">
                <a:latin typeface="Calibri"/>
                <a:cs typeface="Calibri"/>
              </a:rPr>
              <a:t>π.χ. </a:t>
            </a:r>
            <a:r>
              <a:rPr sz="950" spc="70" dirty="0">
                <a:latin typeface="Calibri"/>
                <a:cs typeface="Calibri"/>
              </a:rPr>
              <a:t>ασύγχρονη </a:t>
            </a:r>
            <a:r>
              <a:rPr sz="950" spc="75" dirty="0">
                <a:latin typeface="Calibri"/>
                <a:cs typeface="Calibri"/>
              </a:rPr>
              <a:t> </a:t>
            </a:r>
            <a:r>
              <a:rPr sz="950" spc="65" dirty="0">
                <a:latin typeface="Calibri"/>
                <a:cs typeface="Calibri"/>
              </a:rPr>
              <a:t>μετάδοση.</a:t>
            </a:r>
            <a:endParaRPr sz="950">
              <a:latin typeface="Calibri"/>
              <a:cs typeface="Calibri"/>
            </a:endParaRPr>
          </a:p>
        </p:txBody>
      </p:sp>
      <p:sp>
        <p:nvSpPr>
          <p:cNvPr id="19" name="object 19"/>
          <p:cNvSpPr/>
          <p:nvPr/>
        </p:nvSpPr>
        <p:spPr>
          <a:xfrm>
            <a:off x="6278879" y="3044825"/>
            <a:ext cx="2087880" cy="628650"/>
          </a:xfrm>
          <a:custGeom>
            <a:avLst/>
            <a:gdLst/>
            <a:ahLst/>
            <a:cxnLst/>
            <a:rect l="l" t="t" r="r" b="b"/>
            <a:pathLst>
              <a:path w="2087879" h="628650">
                <a:moveTo>
                  <a:pt x="2087879" y="0"/>
                </a:moveTo>
                <a:lnTo>
                  <a:pt x="0" y="0"/>
                </a:lnTo>
                <a:lnTo>
                  <a:pt x="0" y="628650"/>
                </a:lnTo>
                <a:lnTo>
                  <a:pt x="2087879" y="628650"/>
                </a:lnTo>
                <a:lnTo>
                  <a:pt x="2087879" y="0"/>
                </a:lnTo>
                <a:close/>
              </a:path>
            </a:pathLst>
          </a:custGeom>
          <a:solidFill>
            <a:srgbClr val="FFFFFF"/>
          </a:solidFill>
        </p:spPr>
        <p:txBody>
          <a:bodyPr wrap="square" lIns="0" tIns="0" rIns="0" bIns="0" rtlCol="0"/>
          <a:lstStyle/>
          <a:p>
            <a:endParaRPr/>
          </a:p>
        </p:txBody>
      </p:sp>
      <p:sp>
        <p:nvSpPr>
          <p:cNvPr id="20" name="object 20"/>
          <p:cNvSpPr txBox="1"/>
          <p:nvPr/>
        </p:nvSpPr>
        <p:spPr>
          <a:xfrm>
            <a:off x="6278879" y="3064827"/>
            <a:ext cx="2087880" cy="608965"/>
          </a:xfrm>
          <a:prstGeom prst="rect">
            <a:avLst/>
          </a:prstGeom>
          <a:ln w="15875">
            <a:solidFill>
              <a:srgbClr val="E6A800"/>
            </a:solidFill>
          </a:ln>
        </p:spPr>
        <p:txBody>
          <a:bodyPr vert="horz" wrap="square" lIns="0" tIns="6985" rIns="0" bIns="0" rtlCol="0">
            <a:spAutoFit/>
          </a:bodyPr>
          <a:lstStyle/>
          <a:p>
            <a:pPr>
              <a:lnSpc>
                <a:spcPct val="100000"/>
              </a:lnSpc>
              <a:spcBef>
                <a:spcPts val="55"/>
              </a:spcBef>
            </a:pPr>
            <a:endParaRPr sz="1250">
              <a:latin typeface="Times New Roman"/>
              <a:cs typeface="Times New Roman"/>
            </a:endParaRPr>
          </a:p>
          <a:p>
            <a:pPr marL="58419">
              <a:lnSpc>
                <a:spcPct val="100000"/>
              </a:lnSpc>
            </a:pPr>
            <a:r>
              <a:rPr sz="950" spc="30" dirty="0">
                <a:latin typeface="Calibri"/>
                <a:cs typeface="Calibri"/>
              </a:rPr>
              <a:t>Εμπιστευτικότητα</a:t>
            </a:r>
            <a:r>
              <a:rPr sz="950" spc="-20" dirty="0">
                <a:latin typeface="Calibri"/>
                <a:cs typeface="Calibri"/>
              </a:rPr>
              <a:t> </a:t>
            </a:r>
            <a:r>
              <a:rPr sz="950" b="1" spc="45" dirty="0">
                <a:latin typeface="Calibri"/>
                <a:cs typeface="Calibri"/>
              </a:rPr>
              <a:t>ροής</a:t>
            </a:r>
            <a:r>
              <a:rPr sz="950" b="1" dirty="0">
                <a:latin typeface="Calibri"/>
                <a:cs typeface="Calibri"/>
              </a:rPr>
              <a:t> </a:t>
            </a:r>
            <a:r>
              <a:rPr sz="950" b="1" spc="40" dirty="0">
                <a:latin typeface="Calibri"/>
                <a:cs typeface="Calibri"/>
              </a:rPr>
              <a:t>κίνησης</a:t>
            </a:r>
            <a:r>
              <a:rPr sz="950" spc="40" dirty="0">
                <a:latin typeface="Calibri"/>
                <a:cs typeface="Calibri"/>
              </a:rPr>
              <a:t>:</a:t>
            </a:r>
            <a:endParaRPr sz="950">
              <a:latin typeface="Calibri"/>
              <a:cs typeface="Calibri"/>
            </a:endParaRPr>
          </a:p>
        </p:txBody>
      </p:sp>
      <p:sp>
        <p:nvSpPr>
          <p:cNvPr id="21" name="object 21"/>
          <p:cNvSpPr txBox="1"/>
          <p:nvPr/>
        </p:nvSpPr>
        <p:spPr>
          <a:xfrm>
            <a:off x="8784272" y="2125979"/>
            <a:ext cx="2087880" cy="1241425"/>
          </a:xfrm>
          <a:prstGeom prst="rect">
            <a:avLst/>
          </a:prstGeom>
          <a:solidFill>
            <a:srgbClr val="FFFFFF"/>
          </a:solidFill>
          <a:ln w="15875">
            <a:solidFill>
              <a:srgbClr val="E6A800"/>
            </a:solidFill>
          </a:ln>
        </p:spPr>
        <p:txBody>
          <a:bodyPr vert="horz" wrap="square" lIns="0" tIns="32384" rIns="0" bIns="0" rtlCol="0">
            <a:spAutoFit/>
          </a:bodyPr>
          <a:lstStyle/>
          <a:p>
            <a:pPr marL="74930" marR="60960" indent="-2540" algn="ctr">
              <a:lnSpc>
                <a:spcPts val="1060"/>
              </a:lnSpc>
              <a:spcBef>
                <a:spcPts val="254"/>
              </a:spcBef>
            </a:pPr>
            <a:r>
              <a:rPr sz="950" b="1" spc="70" dirty="0">
                <a:latin typeface="Calibri"/>
                <a:cs typeface="Calibri"/>
              </a:rPr>
              <a:t>Πλήρης </a:t>
            </a:r>
            <a:r>
              <a:rPr sz="950" b="1" spc="60" dirty="0">
                <a:latin typeface="Calibri"/>
                <a:cs typeface="Calibri"/>
              </a:rPr>
              <a:t>εμπιστευτικότητα </a:t>
            </a:r>
            <a:r>
              <a:rPr sz="950" b="1" spc="70" dirty="0">
                <a:latin typeface="Calibri"/>
                <a:cs typeface="Calibri"/>
              </a:rPr>
              <a:t>ροής </a:t>
            </a:r>
            <a:r>
              <a:rPr sz="950" b="1" spc="75" dirty="0">
                <a:latin typeface="Calibri"/>
                <a:cs typeface="Calibri"/>
              </a:rPr>
              <a:t> </a:t>
            </a:r>
            <a:r>
              <a:rPr sz="950" b="1" spc="60" dirty="0">
                <a:latin typeface="Calibri"/>
                <a:cs typeface="Calibri"/>
              </a:rPr>
              <a:t>κίνησης, </a:t>
            </a:r>
            <a:r>
              <a:rPr sz="950" spc="75" dirty="0">
                <a:latin typeface="Calibri"/>
                <a:cs typeface="Calibri"/>
              </a:rPr>
              <a:t>η </a:t>
            </a:r>
            <a:r>
              <a:rPr sz="950" spc="65" dirty="0">
                <a:latin typeface="Calibri"/>
                <a:cs typeface="Calibri"/>
              </a:rPr>
              <a:t>οποία μπορεί </a:t>
            </a:r>
            <a:r>
              <a:rPr sz="950" spc="70" dirty="0">
                <a:latin typeface="Calibri"/>
                <a:cs typeface="Calibri"/>
              </a:rPr>
              <a:t>να </a:t>
            </a:r>
            <a:r>
              <a:rPr sz="950" spc="75" dirty="0">
                <a:latin typeface="Calibri"/>
                <a:cs typeface="Calibri"/>
              </a:rPr>
              <a:t> </a:t>
            </a:r>
            <a:r>
              <a:rPr sz="950" spc="60" dirty="0">
                <a:latin typeface="Calibri"/>
                <a:cs typeface="Calibri"/>
              </a:rPr>
              <a:t>παρέχεται </a:t>
            </a:r>
            <a:r>
              <a:rPr sz="950" spc="70" dirty="0">
                <a:latin typeface="Calibri"/>
                <a:cs typeface="Calibri"/>
              </a:rPr>
              <a:t>μόνο </a:t>
            </a:r>
            <a:r>
              <a:rPr sz="950" spc="65" dirty="0">
                <a:latin typeface="Calibri"/>
                <a:cs typeface="Calibri"/>
              </a:rPr>
              <a:t>σε </a:t>
            </a:r>
            <a:r>
              <a:rPr sz="950" spc="60" dirty="0">
                <a:latin typeface="Calibri"/>
                <a:cs typeface="Calibri"/>
              </a:rPr>
              <a:t>ορισμένες </a:t>
            </a:r>
            <a:r>
              <a:rPr sz="950" spc="65" dirty="0">
                <a:latin typeface="Calibri"/>
                <a:cs typeface="Calibri"/>
              </a:rPr>
              <a:t> </a:t>
            </a:r>
            <a:r>
              <a:rPr sz="950" spc="60" dirty="0">
                <a:latin typeface="Calibri"/>
                <a:cs typeface="Calibri"/>
              </a:rPr>
              <a:t>περιπτώσεις, </a:t>
            </a:r>
            <a:r>
              <a:rPr sz="950" spc="50" dirty="0">
                <a:latin typeface="Calibri"/>
                <a:cs typeface="Calibri"/>
              </a:rPr>
              <a:t>π.χ. </a:t>
            </a:r>
            <a:r>
              <a:rPr sz="950" spc="60" dirty="0">
                <a:latin typeface="Calibri"/>
                <a:cs typeface="Calibri"/>
              </a:rPr>
              <a:t>ταυτόχρονη, </a:t>
            </a:r>
            <a:r>
              <a:rPr sz="950" spc="65" dirty="0">
                <a:latin typeface="Calibri"/>
                <a:cs typeface="Calibri"/>
              </a:rPr>
              <a:t> σύγχρονη, </a:t>
            </a:r>
            <a:r>
              <a:rPr sz="950" spc="60" dirty="0">
                <a:latin typeface="Calibri"/>
                <a:cs typeface="Calibri"/>
              </a:rPr>
              <a:t>σημείο-προς-σημείο </a:t>
            </a:r>
            <a:r>
              <a:rPr sz="950" spc="65" dirty="0">
                <a:latin typeface="Calibri"/>
                <a:cs typeface="Calibri"/>
              </a:rPr>
              <a:t> μετάδοση</a:t>
            </a:r>
            <a:r>
              <a:rPr sz="950" spc="20" dirty="0">
                <a:latin typeface="Calibri"/>
                <a:cs typeface="Calibri"/>
              </a:rPr>
              <a:t> </a:t>
            </a:r>
            <a:r>
              <a:rPr sz="950" spc="75" dirty="0">
                <a:latin typeface="Calibri"/>
                <a:cs typeface="Calibri"/>
              </a:rPr>
              <a:t>δύο</a:t>
            </a:r>
            <a:r>
              <a:rPr sz="950" spc="25" dirty="0">
                <a:latin typeface="Calibri"/>
                <a:cs typeface="Calibri"/>
              </a:rPr>
              <a:t> </a:t>
            </a:r>
            <a:r>
              <a:rPr sz="950" spc="65" dirty="0">
                <a:latin typeface="Calibri"/>
                <a:cs typeface="Calibri"/>
              </a:rPr>
              <a:t>κατευθύνσεων-</a:t>
            </a:r>
            <a:r>
              <a:rPr sz="950" spc="25" dirty="0">
                <a:latin typeface="Calibri"/>
                <a:cs typeface="Calibri"/>
              </a:rPr>
              <a:t> </a:t>
            </a:r>
            <a:r>
              <a:rPr sz="950" spc="55" dirty="0">
                <a:latin typeface="Calibri"/>
                <a:cs typeface="Calibri"/>
              </a:rPr>
              <a:t>και</a:t>
            </a:r>
            <a:endParaRPr sz="950">
              <a:latin typeface="Calibri"/>
              <a:cs typeface="Calibri"/>
            </a:endParaRPr>
          </a:p>
        </p:txBody>
      </p:sp>
      <p:sp>
        <p:nvSpPr>
          <p:cNvPr id="22" name="object 22"/>
          <p:cNvSpPr/>
          <p:nvPr/>
        </p:nvSpPr>
        <p:spPr>
          <a:xfrm>
            <a:off x="6278879" y="2125979"/>
            <a:ext cx="2087880" cy="618490"/>
          </a:xfrm>
          <a:custGeom>
            <a:avLst/>
            <a:gdLst/>
            <a:ahLst/>
            <a:cxnLst/>
            <a:rect l="l" t="t" r="r" b="b"/>
            <a:pathLst>
              <a:path w="2087879" h="618489">
                <a:moveTo>
                  <a:pt x="2087879" y="0"/>
                </a:moveTo>
                <a:lnTo>
                  <a:pt x="0" y="0"/>
                </a:lnTo>
                <a:lnTo>
                  <a:pt x="0" y="618490"/>
                </a:lnTo>
                <a:lnTo>
                  <a:pt x="2087879" y="618490"/>
                </a:lnTo>
                <a:lnTo>
                  <a:pt x="2087879" y="0"/>
                </a:lnTo>
                <a:close/>
              </a:path>
            </a:pathLst>
          </a:custGeom>
          <a:solidFill>
            <a:srgbClr val="FFFFFF"/>
          </a:solidFill>
        </p:spPr>
        <p:txBody>
          <a:bodyPr wrap="square" lIns="0" tIns="0" rIns="0" bIns="0" rtlCol="0"/>
          <a:lstStyle/>
          <a:p>
            <a:endParaRPr/>
          </a:p>
        </p:txBody>
      </p:sp>
      <p:sp>
        <p:nvSpPr>
          <p:cNvPr id="23" name="object 23"/>
          <p:cNvSpPr txBox="1"/>
          <p:nvPr/>
        </p:nvSpPr>
        <p:spPr>
          <a:xfrm>
            <a:off x="6278879" y="2125979"/>
            <a:ext cx="2087880" cy="618490"/>
          </a:xfrm>
          <a:prstGeom prst="rect">
            <a:avLst/>
          </a:prstGeom>
          <a:ln w="15875">
            <a:solidFill>
              <a:srgbClr val="E6A800"/>
            </a:solidFill>
          </a:ln>
        </p:spPr>
        <p:txBody>
          <a:bodyPr vert="horz" wrap="square" lIns="0" tIns="635" rIns="0" bIns="0" rtlCol="0">
            <a:spAutoFit/>
          </a:bodyPr>
          <a:lstStyle/>
          <a:p>
            <a:pPr>
              <a:lnSpc>
                <a:spcPct val="100000"/>
              </a:lnSpc>
              <a:spcBef>
                <a:spcPts val="5"/>
              </a:spcBef>
            </a:pPr>
            <a:endParaRPr sz="750">
              <a:latin typeface="Times New Roman"/>
              <a:cs typeface="Times New Roman"/>
            </a:endParaRPr>
          </a:p>
          <a:p>
            <a:pPr marL="20320">
              <a:lnSpc>
                <a:spcPct val="100000"/>
              </a:lnSpc>
            </a:pPr>
            <a:r>
              <a:rPr sz="950" b="1" spc="60" dirty="0">
                <a:latin typeface="Calibri"/>
                <a:cs typeface="Calibri"/>
              </a:rPr>
              <a:t>Εμπιστευτική</a:t>
            </a:r>
            <a:r>
              <a:rPr sz="950" b="1" spc="10" dirty="0">
                <a:latin typeface="Calibri"/>
                <a:cs typeface="Calibri"/>
              </a:rPr>
              <a:t> </a:t>
            </a:r>
            <a:r>
              <a:rPr sz="950" spc="65" dirty="0">
                <a:latin typeface="Calibri"/>
                <a:cs typeface="Calibri"/>
              </a:rPr>
              <a:t>σύνδεση</a:t>
            </a:r>
            <a:r>
              <a:rPr sz="950" b="1" spc="65" dirty="0">
                <a:latin typeface="Calibri"/>
                <a:cs typeface="Calibri"/>
              </a:rPr>
              <a:t>,</a:t>
            </a:r>
            <a:r>
              <a:rPr sz="950" b="1" spc="20" dirty="0">
                <a:latin typeface="Calibri"/>
                <a:cs typeface="Calibri"/>
              </a:rPr>
              <a:t> </a:t>
            </a:r>
            <a:r>
              <a:rPr sz="950" spc="55" dirty="0">
                <a:latin typeface="Calibri"/>
                <a:cs typeface="Calibri"/>
              </a:rPr>
              <a:t>και</a:t>
            </a:r>
            <a:endParaRPr sz="950">
              <a:latin typeface="Calibri"/>
              <a:cs typeface="Calibri"/>
            </a:endParaRPr>
          </a:p>
        </p:txBody>
      </p:sp>
      <p:sp>
        <p:nvSpPr>
          <p:cNvPr id="26" name="object 26"/>
          <p:cNvSpPr txBox="1"/>
          <p:nvPr/>
        </p:nvSpPr>
        <p:spPr>
          <a:xfrm>
            <a:off x="175895" y="6665328"/>
            <a:ext cx="3816985" cy="112395"/>
          </a:xfrm>
          <a:prstGeom prst="rect">
            <a:avLst/>
          </a:prstGeom>
        </p:spPr>
        <p:txBody>
          <a:bodyPr vert="horz" wrap="square" lIns="0" tIns="4445" rIns="0" bIns="0" rtlCol="0">
            <a:spAutoFit/>
          </a:bodyPr>
          <a:lstStyle/>
          <a:p>
            <a:pPr marL="12700">
              <a:lnSpc>
                <a:spcPct val="100000"/>
              </a:lnSpc>
              <a:spcBef>
                <a:spcPts val="35"/>
              </a:spcBef>
            </a:pPr>
            <a:r>
              <a:rPr sz="600" i="1" spc="-5" dirty="0">
                <a:latin typeface="Times New Roman"/>
                <a:cs typeface="Times New Roman"/>
              </a:rPr>
              <a:t>ITU.</a:t>
            </a:r>
            <a:r>
              <a:rPr sz="600" i="1" spc="5" dirty="0">
                <a:latin typeface="Times New Roman"/>
                <a:cs typeface="Times New Roman"/>
              </a:rPr>
              <a:t> </a:t>
            </a:r>
            <a:r>
              <a:rPr sz="600" i="1" spc="-5" dirty="0">
                <a:latin typeface="Times New Roman"/>
                <a:cs typeface="Times New Roman"/>
              </a:rPr>
              <a:t>(1991,</a:t>
            </a:r>
            <a:r>
              <a:rPr sz="600" i="1" spc="10" dirty="0">
                <a:latin typeface="Times New Roman"/>
                <a:cs typeface="Times New Roman"/>
              </a:rPr>
              <a:t> </a:t>
            </a:r>
            <a:r>
              <a:rPr sz="600" i="1" spc="-5" dirty="0">
                <a:latin typeface="Calibri"/>
                <a:cs typeface="Calibri"/>
              </a:rPr>
              <a:t>Μάρτιος</a:t>
            </a:r>
            <a:r>
              <a:rPr sz="600" i="1" spc="-5" dirty="0">
                <a:latin typeface="Times New Roman"/>
                <a:cs typeface="Times New Roman"/>
              </a:rPr>
              <a:t>).</a:t>
            </a:r>
            <a:r>
              <a:rPr sz="600" i="1" spc="15" dirty="0">
                <a:latin typeface="Times New Roman"/>
                <a:cs typeface="Times New Roman"/>
              </a:rPr>
              <a:t> </a:t>
            </a:r>
            <a:r>
              <a:rPr sz="600" i="1" spc="-5" dirty="0">
                <a:latin typeface="Calibri"/>
                <a:cs typeface="Calibri"/>
              </a:rPr>
              <a:t>Αρχιτεκτονική</a:t>
            </a:r>
            <a:r>
              <a:rPr sz="600" i="1" spc="20" dirty="0">
                <a:latin typeface="Calibri"/>
                <a:cs typeface="Calibri"/>
              </a:rPr>
              <a:t> </a:t>
            </a:r>
            <a:r>
              <a:rPr sz="600" i="1" spc="-5" dirty="0">
                <a:latin typeface="Calibri"/>
                <a:cs typeface="Calibri"/>
              </a:rPr>
              <a:t>ασφάλειας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dirty="0">
                <a:latin typeface="Calibri"/>
                <a:cs typeface="Calibri"/>
              </a:rPr>
              <a:t>τη</a:t>
            </a:r>
            <a:r>
              <a:rPr sz="600" i="1" spc="20" dirty="0">
                <a:latin typeface="Calibri"/>
                <a:cs typeface="Calibri"/>
              </a:rPr>
              <a:t> </a:t>
            </a:r>
            <a:r>
              <a:rPr sz="600" i="1" spc="-5" dirty="0">
                <a:latin typeface="Calibri"/>
                <a:cs typeface="Calibri"/>
              </a:rPr>
              <a:t>διασύνδεση</a:t>
            </a:r>
            <a:r>
              <a:rPr sz="600" i="1" spc="30" dirty="0">
                <a:latin typeface="Calibri"/>
                <a:cs typeface="Calibri"/>
              </a:rPr>
              <a:t> </a:t>
            </a:r>
            <a:r>
              <a:rPr sz="600" i="1" spc="-5" dirty="0">
                <a:latin typeface="Calibri"/>
                <a:cs typeface="Calibri"/>
              </a:rPr>
              <a:t>ανοίγει</a:t>
            </a:r>
            <a:r>
              <a:rPr sz="600" i="1" spc="20" dirty="0">
                <a:latin typeface="Calibri"/>
                <a:cs typeface="Calibri"/>
              </a:rPr>
              <a:t> </a:t>
            </a:r>
            <a:r>
              <a:rPr sz="600" i="1" spc="-5" dirty="0">
                <a:latin typeface="Calibri"/>
                <a:cs typeface="Calibri"/>
              </a:rPr>
              <a:t>για</a:t>
            </a:r>
            <a:r>
              <a:rPr sz="600" i="1" spc="20" dirty="0">
                <a:latin typeface="Calibri"/>
                <a:cs typeface="Calibri"/>
              </a:rPr>
              <a:t> </a:t>
            </a:r>
            <a:r>
              <a:rPr sz="600" i="1" spc="-5" dirty="0">
                <a:latin typeface="Calibri"/>
                <a:cs typeface="Calibri"/>
              </a:rPr>
              <a:t>εφαρμογές</a:t>
            </a:r>
            <a:r>
              <a:rPr sz="600" i="1" spc="25" dirty="0">
                <a:latin typeface="Calibri"/>
                <a:cs typeface="Calibri"/>
              </a:rPr>
              <a:t> </a:t>
            </a:r>
            <a:r>
              <a:rPr sz="600" i="1" spc="-5" dirty="0">
                <a:latin typeface="Times New Roman"/>
                <a:cs typeface="Times New Roman"/>
              </a:rPr>
              <a:t>CCITT</a:t>
            </a:r>
            <a:r>
              <a:rPr sz="600" i="1" spc="10" dirty="0">
                <a:latin typeface="Times New Roman"/>
                <a:cs typeface="Times New Roman"/>
              </a:rPr>
              <a:t> </a:t>
            </a:r>
            <a:r>
              <a:rPr sz="600" i="1" spc="-5" dirty="0">
                <a:latin typeface="Calibri"/>
                <a:cs typeface="Calibri"/>
              </a:rPr>
              <a:t>Σύσταση</a:t>
            </a:r>
            <a:r>
              <a:rPr sz="600" i="1" spc="30" dirty="0">
                <a:latin typeface="Calibri"/>
                <a:cs typeface="Calibri"/>
              </a:rPr>
              <a:t> </a:t>
            </a:r>
            <a:r>
              <a:rPr sz="600" i="1" spc="-5" dirty="0">
                <a:latin typeface="Times New Roman"/>
                <a:cs typeface="Times New Roman"/>
              </a:rPr>
              <a:t>X.</a:t>
            </a:r>
            <a:r>
              <a:rPr sz="600" i="1" spc="-5" dirty="0">
                <a:latin typeface="Calibri"/>
                <a:cs typeface="Calibri"/>
              </a:rPr>
              <a:t>της</a:t>
            </a:r>
            <a:r>
              <a:rPr sz="600" i="1" spc="25" dirty="0">
                <a:latin typeface="Calibri"/>
                <a:cs typeface="Calibri"/>
              </a:rPr>
              <a:t> </a:t>
            </a:r>
            <a:r>
              <a:rPr sz="600" i="1" spc="-5" dirty="0">
                <a:latin typeface="Times New Roman"/>
                <a:cs typeface="Times New Roman"/>
              </a:rPr>
              <a:t>ITU-T).</a:t>
            </a:r>
            <a:endParaRPr sz="600">
              <a:latin typeface="Times New Roman"/>
              <a:cs typeface="Times New Roman"/>
            </a:endParaRPr>
          </a:p>
        </p:txBody>
      </p:sp>
      <p:sp>
        <p:nvSpPr>
          <p:cNvPr id="24" name="object 24"/>
          <p:cNvSpPr txBox="1"/>
          <p:nvPr/>
        </p:nvSpPr>
        <p:spPr>
          <a:xfrm>
            <a:off x="3773487" y="2447289"/>
            <a:ext cx="2087880" cy="617855"/>
          </a:xfrm>
          <a:prstGeom prst="rect">
            <a:avLst/>
          </a:prstGeom>
          <a:solidFill>
            <a:srgbClr val="FFFFFF"/>
          </a:solidFill>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marL="3175" algn="ctr">
              <a:lnSpc>
                <a:spcPct val="100000"/>
              </a:lnSpc>
              <a:spcBef>
                <a:spcPts val="620"/>
              </a:spcBef>
            </a:pPr>
            <a:r>
              <a:rPr sz="950" b="1" spc="80" dirty="0">
                <a:latin typeface="Calibri"/>
                <a:cs typeface="Calibri"/>
              </a:rPr>
              <a:t>Υπηρεσίες</a:t>
            </a:r>
            <a:endParaRPr sz="950">
              <a:latin typeface="Calibri"/>
              <a:cs typeface="Calibri"/>
            </a:endParaRPr>
          </a:p>
        </p:txBody>
      </p:sp>
      <p:sp>
        <p:nvSpPr>
          <p:cNvPr id="25" name="object 25"/>
          <p:cNvSpPr txBox="1"/>
          <p:nvPr/>
        </p:nvSpPr>
        <p:spPr>
          <a:xfrm>
            <a:off x="1268094" y="3154362"/>
            <a:ext cx="2087880" cy="638175"/>
          </a:xfrm>
          <a:prstGeom prst="rect">
            <a:avLst/>
          </a:prstGeom>
          <a:solidFill>
            <a:srgbClr val="FFFFFF"/>
          </a:solidFill>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marL="240665">
              <a:lnSpc>
                <a:spcPct val="100000"/>
              </a:lnSpc>
              <a:spcBef>
                <a:spcPts val="615"/>
              </a:spcBef>
            </a:pPr>
            <a:r>
              <a:rPr sz="950" b="1" spc="70" dirty="0">
                <a:latin typeface="Calibri"/>
                <a:cs typeface="Calibri"/>
              </a:rPr>
              <a:t>Στρώμα1:</a:t>
            </a:r>
            <a:r>
              <a:rPr sz="950" b="1" spc="10" dirty="0">
                <a:latin typeface="Calibri"/>
                <a:cs typeface="Calibri"/>
              </a:rPr>
              <a:t> </a:t>
            </a:r>
            <a:r>
              <a:rPr sz="950" b="1" spc="70" dirty="0">
                <a:latin typeface="Calibri"/>
                <a:cs typeface="Calibri"/>
              </a:rPr>
              <a:t>Φυσικό</a:t>
            </a:r>
            <a:r>
              <a:rPr sz="950" b="1" spc="10" dirty="0">
                <a:latin typeface="Calibri"/>
                <a:cs typeface="Calibri"/>
              </a:rPr>
              <a:t> </a:t>
            </a:r>
            <a:r>
              <a:rPr sz="950" b="1" spc="60" dirty="0">
                <a:latin typeface="Calibri"/>
                <a:cs typeface="Calibri"/>
              </a:rPr>
              <a:t>επίπεδο</a:t>
            </a:r>
            <a:endParaRPr sz="950">
              <a:latin typeface="Calibri"/>
              <a:cs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2</a:t>
            </a:r>
            <a:r>
              <a:rPr sz="850" spc="40" dirty="0">
                <a:latin typeface="Calibri"/>
                <a:cs typeface="Calibri"/>
              </a:rPr>
              <a:t>5</a:t>
            </a:r>
            <a:endParaRPr sz="850">
              <a:latin typeface="Calibri"/>
              <a:cs typeface="Calibri"/>
            </a:endParaRPr>
          </a:p>
        </p:txBody>
      </p:sp>
      <p:grpSp>
        <p:nvGrpSpPr>
          <p:cNvPr id="3" name="object 3"/>
          <p:cNvGrpSpPr/>
          <p:nvPr/>
        </p:nvGrpSpPr>
        <p:grpSpPr>
          <a:xfrm>
            <a:off x="1082039" y="8889"/>
            <a:ext cx="9979025" cy="6837680"/>
            <a:chOff x="1082039" y="8889"/>
            <a:chExt cx="9979025" cy="6837680"/>
          </a:xfrm>
        </p:grpSpPr>
        <p:sp>
          <p:nvSpPr>
            <p:cNvPr id="4" name="object 4"/>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5" name="object 5"/>
            <p:cNvSpPr/>
            <p:nvPr/>
          </p:nvSpPr>
          <p:spPr>
            <a:xfrm>
              <a:off x="7994649" y="1894204"/>
              <a:ext cx="2848610" cy="3390900"/>
            </a:xfrm>
            <a:custGeom>
              <a:avLst/>
              <a:gdLst/>
              <a:ahLst/>
              <a:cxnLst/>
              <a:rect l="l" t="t" r="r" b="b"/>
              <a:pathLst>
                <a:path w="2848609" h="3390900">
                  <a:moveTo>
                    <a:pt x="2373629" y="0"/>
                  </a:moveTo>
                  <a:lnTo>
                    <a:pt x="474662" y="0"/>
                  </a:lnTo>
                  <a:lnTo>
                    <a:pt x="426084"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4" y="3388360"/>
                  </a:lnTo>
                  <a:lnTo>
                    <a:pt x="474662" y="3390900"/>
                  </a:lnTo>
                  <a:lnTo>
                    <a:pt x="2373629" y="3390900"/>
                  </a:lnTo>
                  <a:lnTo>
                    <a:pt x="2422207" y="3388360"/>
                  </a:lnTo>
                  <a:lnTo>
                    <a:pt x="2469197" y="3381375"/>
                  </a:lnTo>
                  <a:lnTo>
                    <a:pt x="2514917" y="3369627"/>
                  </a:lnTo>
                  <a:lnTo>
                    <a:pt x="2558415" y="3353435"/>
                  </a:lnTo>
                  <a:lnTo>
                    <a:pt x="2600007" y="3333432"/>
                  </a:lnTo>
                  <a:lnTo>
                    <a:pt x="2639059"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59"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6" name="object 6"/>
            <p:cNvSpPr/>
            <p:nvPr/>
          </p:nvSpPr>
          <p:spPr>
            <a:xfrm>
              <a:off x="1097914" y="1895157"/>
              <a:ext cx="9947275" cy="3398520"/>
            </a:xfrm>
            <a:custGeom>
              <a:avLst/>
              <a:gdLst/>
              <a:ahLst/>
              <a:cxnLst/>
              <a:rect l="l" t="t" r="r" b="b"/>
              <a:pathLst>
                <a:path w="9947275" h="3398520">
                  <a:moveTo>
                    <a:pt x="9380855" y="0"/>
                  </a:moveTo>
                  <a:lnTo>
                    <a:pt x="566420" y="0"/>
                  </a:lnTo>
                  <a:lnTo>
                    <a:pt x="517525" y="2222"/>
                  </a:lnTo>
                  <a:lnTo>
                    <a:pt x="469900" y="8254"/>
                  </a:lnTo>
                  <a:lnTo>
                    <a:pt x="423544" y="18097"/>
                  </a:lnTo>
                  <a:lnTo>
                    <a:pt x="378459" y="31750"/>
                  </a:lnTo>
                  <a:lnTo>
                    <a:pt x="335279" y="49212"/>
                  </a:lnTo>
                  <a:lnTo>
                    <a:pt x="294004" y="69850"/>
                  </a:lnTo>
                  <a:lnTo>
                    <a:pt x="254634" y="93662"/>
                  </a:lnTo>
                  <a:lnTo>
                    <a:pt x="217169" y="120332"/>
                  </a:lnTo>
                  <a:lnTo>
                    <a:pt x="182562" y="150177"/>
                  </a:lnTo>
                  <a:lnTo>
                    <a:pt x="150177" y="182562"/>
                  </a:lnTo>
                  <a:lnTo>
                    <a:pt x="120332" y="217169"/>
                  </a:lnTo>
                  <a:lnTo>
                    <a:pt x="93662" y="254634"/>
                  </a:lnTo>
                  <a:lnTo>
                    <a:pt x="69850" y="294004"/>
                  </a:lnTo>
                  <a:lnTo>
                    <a:pt x="49212" y="335279"/>
                  </a:lnTo>
                  <a:lnTo>
                    <a:pt x="31750" y="378459"/>
                  </a:lnTo>
                  <a:lnTo>
                    <a:pt x="18097" y="423544"/>
                  </a:lnTo>
                  <a:lnTo>
                    <a:pt x="8254" y="469900"/>
                  </a:lnTo>
                  <a:lnTo>
                    <a:pt x="2222" y="517525"/>
                  </a:lnTo>
                  <a:lnTo>
                    <a:pt x="0" y="566419"/>
                  </a:lnTo>
                  <a:lnTo>
                    <a:pt x="0" y="2832099"/>
                  </a:lnTo>
                  <a:lnTo>
                    <a:pt x="2222" y="2880994"/>
                  </a:lnTo>
                  <a:lnTo>
                    <a:pt x="8254" y="2928619"/>
                  </a:lnTo>
                  <a:lnTo>
                    <a:pt x="18097" y="2974974"/>
                  </a:lnTo>
                  <a:lnTo>
                    <a:pt x="31750" y="3020060"/>
                  </a:lnTo>
                  <a:lnTo>
                    <a:pt x="49212" y="3063240"/>
                  </a:lnTo>
                  <a:lnTo>
                    <a:pt x="69850" y="3104515"/>
                  </a:lnTo>
                  <a:lnTo>
                    <a:pt x="93662" y="3143885"/>
                  </a:lnTo>
                  <a:lnTo>
                    <a:pt x="120332" y="3181349"/>
                  </a:lnTo>
                  <a:lnTo>
                    <a:pt x="150177" y="3215957"/>
                  </a:lnTo>
                  <a:lnTo>
                    <a:pt x="182562" y="3248342"/>
                  </a:lnTo>
                  <a:lnTo>
                    <a:pt x="217169" y="3278187"/>
                  </a:lnTo>
                  <a:lnTo>
                    <a:pt x="254634" y="3304857"/>
                  </a:lnTo>
                  <a:lnTo>
                    <a:pt x="294004" y="3328669"/>
                  </a:lnTo>
                  <a:lnTo>
                    <a:pt x="335279" y="3349307"/>
                  </a:lnTo>
                  <a:lnTo>
                    <a:pt x="378459" y="3366769"/>
                  </a:lnTo>
                  <a:lnTo>
                    <a:pt x="423544" y="3380422"/>
                  </a:lnTo>
                  <a:lnTo>
                    <a:pt x="469900" y="3390265"/>
                  </a:lnTo>
                  <a:lnTo>
                    <a:pt x="517525" y="3396297"/>
                  </a:lnTo>
                  <a:lnTo>
                    <a:pt x="566420" y="3398519"/>
                  </a:lnTo>
                  <a:lnTo>
                    <a:pt x="9380855" y="3398519"/>
                  </a:lnTo>
                  <a:lnTo>
                    <a:pt x="9429750" y="3396297"/>
                  </a:lnTo>
                  <a:lnTo>
                    <a:pt x="9477375" y="3390265"/>
                  </a:lnTo>
                  <a:lnTo>
                    <a:pt x="9523730" y="3380422"/>
                  </a:lnTo>
                  <a:lnTo>
                    <a:pt x="9568497" y="3366769"/>
                  </a:lnTo>
                  <a:lnTo>
                    <a:pt x="9611994" y="3349307"/>
                  </a:lnTo>
                  <a:lnTo>
                    <a:pt x="9653269" y="3328669"/>
                  </a:lnTo>
                  <a:lnTo>
                    <a:pt x="9692640" y="3304857"/>
                  </a:lnTo>
                  <a:lnTo>
                    <a:pt x="9729787" y="3278187"/>
                  </a:lnTo>
                  <a:lnTo>
                    <a:pt x="9764712" y="3248342"/>
                  </a:lnTo>
                  <a:lnTo>
                    <a:pt x="9797097" y="3215957"/>
                  </a:lnTo>
                  <a:lnTo>
                    <a:pt x="9826625" y="3181349"/>
                  </a:lnTo>
                  <a:lnTo>
                    <a:pt x="9853612" y="3143885"/>
                  </a:lnTo>
                  <a:lnTo>
                    <a:pt x="9877425" y="3104515"/>
                  </a:lnTo>
                  <a:lnTo>
                    <a:pt x="9898062" y="3063240"/>
                  </a:lnTo>
                  <a:lnTo>
                    <a:pt x="9915207" y="3020060"/>
                  </a:lnTo>
                  <a:lnTo>
                    <a:pt x="9928860" y="2974974"/>
                  </a:lnTo>
                  <a:lnTo>
                    <a:pt x="9939019" y="2928619"/>
                  </a:lnTo>
                  <a:lnTo>
                    <a:pt x="9945052" y="2880994"/>
                  </a:lnTo>
                  <a:lnTo>
                    <a:pt x="9947275" y="2832099"/>
                  </a:lnTo>
                  <a:lnTo>
                    <a:pt x="9947275" y="566419"/>
                  </a:lnTo>
                  <a:lnTo>
                    <a:pt x="9945052" y="517525"/>
                  </a:lnTo>
                  <a:lnTo>
                    <a:pt x="9939019" y="469900"/>
                  </a:lnTo>
                  <a:lnTo>
                    <a:pt x="9928860" y="423544"/>
                  </a:lnTo>
                  <a:lnTo>
                    <a:pt x="9915207" y="378459"/>
                  </a:lnTo>
                  <a:lnTo>
                    <a:pt x="9898062" y="335279"/>
                  </a:lnTo>
                  <a:lnTo>
                    <a:pt x="9877425" y="294004"/>
                  </a:lnTo>
                  <a:lnTo>
                    <a:pt x="9853612" y="254634"/>
                  </a:lnTo>
                  <a:lnTo>
                    <a:pt x="9826625" y="217169"/>
                  </a:lnTo>
                  <a:lnTo>
                    <a:pt x="9797097" y="182562"/>
                  </a:lnTo>
                  <a:lnTo>
                    <a:pt x="9764712" y="150177"/>
                  </a:lnTo>
                  <a:lnTo>
                    <a:pt x="9729787" y="120332"/>
                  </a:lnTo>
                  <a:lnTo>
                    <a:pt x="9692640" y="93662"/>
                  </a:lnTo>
                  <a:lnTo>
                    <a:pt x="9653269" y="69850"/>
                  </a:lnTo>
                  <a:lnTo>
                    <a:pt x="9611994" y="49212"/>
                  </a:lnTo>
                  <a:lnTo>
                    <a:pt x="9568497" y="31750"/>
                  </a:lnTo>
                  <a:lnTo>
                    <a:pt x="9523730" y="18097"/>
                  </a:lnTo>
                  <a:lnTo>
                    <a:pt x="9477375" y="8254"/>
                  </a:lnTo>
                  <a:lnTo>
                    <a:pt x="9429750" y="2222"/>
                  </a:lnTo>
                  <a:lnTo>
                    <a:pt x="9380855" y="0"/>
                  </a:lnTo>
                  <a:close/>
                </a:path>
              </a:pathLst>
            </a:custGeom>
            <a:solidFill>
              <a:srgbClr val="FFB800">
                <a:alpha val="9803"/>
              </a:srgbClr>
            </a:solidFill>
          </p:spPr>
          <p:txBody>
            <a:bodyPr wrap="square" lIns="0" tIns="0" rIns="0" bIns="0" rtlCol="0"/>
            <a:lstStyle/>
            <a:p>
              <a:endParaRPr/>
            </a:p>
          </p:txBody>
        </p:sp>
        <p:sp>
          <p:nvSpPr>
            <p:cNvPr id="7" name="object 7"/>
            <p:cNvSpPr/>
            <p:nvPr/>
          </p:nvSpPr>
          <p:spPr>
            <a:xfrm>
              <a:off x="1097914" y="1895157"/>
              <a:ext cx="9947275" cy="3398520"/>
            </a:xfrm>
            <a:custGeom>
              <a:avLst/>
              <a:gdLst/>
              <a:ahLst/>
              <a:cxnLst/>
              <a:rect l="l" t="t" r="r" b="b"/>
              <a:pathLst>
                <a:path w="9947275" h="3398520">
                  <a:moveTo>
                    <a:pt x="0" y="566419"/>
                  </a:moveTo>
                  <a:lnTo>
                    <a:pt x="2222" y="517525"/>
                  </a:lnTo>
                  <a:lnTo>
                    <a:pt x="8254" y="469900"/>
                  </a:lnTo>
                  <a:lnTo>
                    <a:pt x="18097" y="423544"/>
                  </a:lnTo>
                  <a:lnTo>
                    <a:pt x="31750" y="378459"/>
                  </a:lnTo>
                  <a:lnTo>
                    <a:pt x="49212" y="335279"/>
                  </a:lnTo>
                  <a:lnTo>
                    <a:pt x="69850" y="294004"/>
                  </a:lnTo>
                  <a:lnTo>
                    <a:pt x="93662" y="254634"/>
                  </a:lnTo>
                  <a:lnTo>
                    <a:pt x="120332" y="217169"/>
                  </a:lnTo>
                  <a:lnTo>
                    <a:pt x="150177" y="182562"/>
                  </a:lnTo>
                  <a:lnTo>
                    <a:pt x="182562" y="150177"/>
                  </a:lnTo>
                  <a:lnTo>
                    <a:pt x="217169" y="120332"/>
                  </a:lnTo>
                  <a:lnTo>
                    <a:pt x="254634" y="93662"/>
                  </a:lnTo>
                  <a:lnTo>
                    <a:pt x="294004" y="69850"/>
                  </a:lnTo>
                  <a:lnTo>
                    <a:pt x="335279" y="49212"/>
                  </a:lnTo>
                  <a:lnTo>
                    <a:pt x="378459" y="31750"/>
                  </a:lnTo>
                  <a:lnTo>
                    <a:pt x="423544" y="18097"/>
                  </a:lnTo>
                  <a:lnTo>
                    <a:pt x="469900" y="8254"/>
                  </a:lnTo>
                  <a:lnTo>
                    <a:pt x="517525" y="2222"/>
                  </a:lnTo>
                  <a:lnTo>
                    <a:pt x="566420" y="0"/>
                  </a:lnTo>
                  <a:lnTo>
                    <a:pt x="9380855" y="0"/>
                  </a:lnTo>
                  <a:lnTo>
                    <a:pt x="9429750" y="2222"/>
                  </a:lnTo>
                  <a:lnTo>
                    <a:pt x="9477375" y="8254"/>
                  </a:lnTo>
                  <a:lnTo>
                    <a:pt x="9523730" y="18097"/>
                  </a:lnTo>
                  <a:lnTo>
                    <a:pt x="9568497" y="31750"/>
                  </a:lnTo>
                  <a:lnTo>
                    <a:pt x="9611994" y="49212"/>
                  </a:lnTo>
                  <a:lnTo>
                    <a:pt x="9653269" y="69850"/>
                  </a:lnTo>
                  <a:lnTo>
                    <a:pt x="9692640" y="93662"/>
                  </a:lnTo>
                  <a:lnTo>
                    <a:pt x="9729787" y="120332"/>
                  </a:lnTo>
                  <a:lnTo>
                    <a:pt x="9764712" y="150177"/>
                  </a:lnTo>
                  <a:lnTo>
                    <a:pt x="9797097" y="182562"/>
                  </a:lnTo>
                  <a:lnTo>
                    <a:pt x="9826625" y="217169"/>
                  </a:lnTo>
                  <a:lnTo>
                    <a:pt x="9853612" y="254634"/>
                  </a:lnTo>
                  <a:lnTo>
                    <a:pt x="9877425" y="294004"/>
                  </a:lnTo>
                  <a:lnTo>
                    <a:pt x="9898062" y="335279"/>
                  </a:lnTo>
                  <a:lnTo>
                    <a:pt x="9915207" y="378459"/>
                  </a:lnTo>
                  <a:lnTo>
                    <a:pt x="9928860" y="423544"/>
                  </a:lnTo>
                  <a:lnTo>
                    <a:pt x="9939019" y="469900"/>
                  </a:lnTo>
                  <a:lnTo>
                    <a:pt x="9945052" y="517525"/>
                  </a:lnTo>
                  <a:lnTo>
                    <a:pt x="9947275" y="566419"/>
                  </a:lnTo>
                  <a:lnTo>
                    <a:pt x="9947275" y="2832099"/>
                  </a:lnTo>
                  <a:lnTo>
                    <a:pt x="9945052" y="2880994"/>
                  </a:lnTo>
                  <a:lnTo>
                    <a:pt x="9939019" y="2928619"/>
                  </a:lnTo>
                  <a:lnTo>
                    <a:pt x="9928860" y="2974974"/>
                  </a:lnTo>
                  <a:lnTo>
                    <a:pt x="9915207" y="3020060"/>
                  </a:lnTo>
                  <a:lnTo>
                    <a:pt x="9898062" y="3063240"/>
                  </a:lnTo>
                  <a:lnTo>
                    <a:pt x="9877425" y="3104515"/>
                  </a:lnTo>
                  <a:lnTo>
                    <a:pt x="9853612" y="3143885"/>
                  </a:lnTo>
                  <a:lnTo>
                    <a:pt x="9826625" y="3181349"/>
                  </a:lnTo>
                  <a:lnTo>
                    <a:pt x="9797097" y="3215957"/>
                  </a:lnTo>
                  <a:lnTo>
                    <a:pt x="9764712" y="3248342"/>
                  </a:lnTo>
                  <a:lnTo>
                    <a:pt x="9729787" y="3278187"/>
                  </a:lnTo>
                  <a:lnTo>
                    <a:pt x="9692640" y="3304857"/>
                  </a:lnTo>
                  <a:lnTo>
                    <a:pt x="9653269" y="3328669"/>
                  </a:lnTo>
                  <a:lnTo>
                    <a:pt x="9611994" y="3349307"/>
                  </a:lnTo>
                  <a:lnTo>
                    <a:pt x="9568497" y="3366769"/>
                  </a:lnTo>
                  <a:lnTo>
                    <a:pt x="9523730" y="3380422"/>
                  </a:lnTo>
                  <a:lnTo>
                    <a:pt x="9477375" y="3390265"/>
                  </a:lnTo>
                  <a:lnTo>
                    <a:pt x="9429750" y="3396297"/>
                  </a:lnTo>
                  <a:lnTo>
                    <a:pt x="9380855" y="3398519"/>
                  </a:lnTo>
                  <a:lnTo>
                    <a:pt x="566420" y="3398519"/>
                  </a:lnTo>
                  <a:lnTo>
                    <a:pt x="517525" y="3396297"/>
                  </a:lnTo>
                  <a:lnTo>
                    <a:pt x="469900" y="3390265"/>
                  </a:lnTo>
                  <a:lnTo>
                    <a:pt x="423544" y="3380422"/>
                  </a:lnTo>
                  <a:lnTo>
                    <a:pt x="378459" y="3366769"/>
                  </a:lnTo>
                  <a:lnTo>
                    <a:pt x="335279" y="3349307"/>
                  </a:lnTo>
                  <a:lnTo>
                    <a:pt x="294004" y="3328669"/>
                  </a:lnTo>
                  <a:lnTo>
                    <a:pt x="254634" y="3304857"/>
                  </a:lnTo>
                  <a:lnTo>
                    <a:pt x="217169" y="3278187"/>
                  </a:lnTo>
                  <a:lnTo>
                    <a:pt x="182562" y="3248342"/>
                  </a:lnTo>
                  <a:lnTo>
                    <a:pt x="150177" y="3215957"/>
                  </a:lnTo>
                  <a:lnTo>
                    <a:pt x="120332" y="3181349"/>
                  </a:lnTo>
                  <a:lnTo>
                    <a:pt x="93662" y="3143885"/>
                  </a:lnTo>
                  <a:lnTo>
                    <a:pt x="69850" y="3104515"/>
                  </a:lnTo>
                  <a:lnTo>
                    <a:pt x="49212" y="3063240"/>
                  </a:lnTo>
                  <a:lnTo>
                    <a:pt x="31750" y="3020060"/>
                  </a:lnTo>
                  <a:lnTo>
                    <a:pt x="18097" y="2974974"/>
                  </a:lnTo>
                  <a:lnTo>
                    <a:pt x="8254" y="2928619"/>
                  </a:lnTo>
                  <a:lnTo>
                    <a:pt x="2222" y="2880994"/>
                  </a:lnTo>
                  <a:lnTo>
                    <a:pt x="0" y="2832099"/>
                  </a:lnTo>
                  <a:lnTo>
                    <a:pt x="0" y="566419"/>
                  </a:lnTo>
                </a:path>
              </a:pathLst>
            </a:custGeom>
            <a:ln w="31750">
              <a:solidFill>
                <a:srgbClr val="FFB800"/>
              </a:solidFill>
            </a:ln>
          </p:spPr>
          <p:txBody>
            <a:bodyPr wrap="square" lIns="0" tIns="0" rIns="0" bIns="0" rtlCol="0"/>
            <a:lstStyle/>
            <a:p>
              <a:endParaRPr/>
            </a:p>
          </p:txBody>
        </p:sp>
        <p:sp>
          <p:nvSpPr>
            <p:cNvPr id="8" name="object 8"/>
            <p:cNvSpPr/>
            <p:nvPr/>
          </p:nvSpPr>
          <p:spPr>
            <a:xfrm>
              <a:off x="7281544" y="4710747"/>
              <a:ext cx="514350" cy="0"/>
            </a:xfrm>
            <a:custGeom>
              <a:avLst/>
              <a:gdLst/>
              <a:ahLst/>
              <a:cxnLst/>
              <a:rect l="l" t="t" r="r" b="b"/>
              <a:pathLst>
                <a:path w="514350">
                  <a:moveTo>
                    <a:pt x="0" y="0"/>
                  </a:moveTo>
                  <a:lnTo>
                    <a:pt x="514350" y="0"/>
                  </a:lnTo>
                </a:path>
              </a:pathLst>
            </a:custGeom>
            <a:ln w="15875">
              <a:solidFill>
                <a:srgbClr val="E6A800"/>
              </a:solidFill>
            </a:ln>
          </p:spPr>
          <p:txBody>
            <a:bodyPr wrap="square" lIns="0" tIns="0" rIns="0" bIns="0" rtlCol="0"/>
            <a:lstStyle/>
            <a:p>
              <a:endParaRPr/>
            </a:p>
          </p:txBody>
        </p:sp>
        <p:sp>
          <p:nvSpPr>
            <p:cNvPr id="9" name="object 9"/>
            <p:cNvSpPr/>
            <p:nvPr/>
          </p:nvSpPr>
          <p:spPr>
            <a:xfrm>
              <a:off x="4143692" y="3826827"/>
              <a:ext cx="523240" cy="885190"/>
            </a:xfrm>
            <a:custGeom>
              <a:avLst/>
              <a:gdLst/>
              <a:ahLst/>
              <a:cxnLst/>
              <a:rect l="l" t="t" r="r" b="b"/>
              <a:pathLst>
                <a:path w="523239" h="885189">
                  <a:moveTo>
                    <a:pt x="0" y="0"/>
                  </a:moveTo>
                  <a:lnTo>
                    <a:pt x="261620" y="0"/>
                  </a:lnTo>
                  <a:lnTo>
                    <a:pt x="261620" y="885190"/>
                  </a:lnTo>
                  <a:lnTo>
                    <a:pt x="523240" y="885190"/>
                  </a:lnTo>
                </a:path>
              </a:pathLst>
            </a:custGeom>
            <a:ln w="15875">
              <a:solidFill>
                <a:srgbClr val="CA9300"/>
              </a:solidFill>
            </a:ln>
          </p:spPr>
          <p:txBody>
            <a:bodyPr wrap="square" lIns="0" tIns="0" rIns="0" bIns="0" rtlCol="0"/>
            <a:lstStyle/>
            <a:p>
              <a:endParaRPr/>
            </a:p>
          </p:txBody>
        </p:sp>
        <p:sp>
          <p:nvSpPr>
            <p:cNvPr id="10" name="object 10"/>
            <p:cNvSpPr/>
            <p:nvPr/>
          </p:nvSpPr>
          <p:spPr>
            <a:xfrm>
              <a:off x="7281544" y="2379027"/>
              <a:ext cx="523240" cy="1124585"/>
            </a:xfrm>
            <a:custGeom>
              <a:avLst/>
              <a:gdLst/>
              <a:ahLst/>
              <a:cxnLst/>
              <a:rect l="l" t="t" r="r" b="b"/>
              <a:pathLst>
                <a:path w="523240" h="1124585">
                  <a:moveTo>
                    <a:pt x="0" y="562292"/>
                  </a:moveTo>
                  <a:lnTo>
                    <a:pt x="261620" y="562292"/>
                  </a:lnTo>
                  <a:lnTo>
                    <a:pt x="261620" y="1124585"/>
                  </a:lnTo>
                  <a:lnTo>
                    <a:pt x="523239" y="1124585"/>
                  </a:lnTo>
                </a:path>
                <a:path w="523240" h="1124585">
                  <a:moveTo>
                    <a:pt x="0" y="562292"/>
                  </a:moveTo>
                  <a:lnTo>
                    <a:pt x="261620" y="562292"/>
                  </a:lnTo>
                  <a:lnTo>
                    <a:pt x="261620" y="0"/>
                  </a:lnTo>
                  <a:lnTo>
                    <a:pt x="523239" y="0"/>
                  </a:lnTo>
                </a:path>
              </a:pathLst>
            </a:custGeom>
            <a:ln w="15875">
              <a:solidFill>
                <a:srgbClr val="E6A800"/>
              </a:solidFill>
            </a:ln>
          </p:spPr>
          <p:txBody>
            <a:bodyPr wrap="square" lIns="0" tIns="0" rIns="0" bIns="0" rtlCol="0"/>
            <a:lstStyle/>
            <a:p>
              <a:endParaRPr/>
            </a:p>
          </p:txBody>
        </p:sp>
        <p:sp>
          <p:nvSpPr>
            <p:cNvPr id="11" name="object 11"/>
            <p:cNvSpPr/>
            <p:nvPr/>
          </p:nvSpPr>
          <p:spPr>
            <a:xfrm>
              <a:off x="4143692" y="2941319"/>
              <a:ext cx="523240" cy="885190"/>
            </a:xfrm>
            <a:custGeom>
              <a:avLst/>
              <a:gdLst/>
              <a:ahLst/>
              <a:cxnLst/>
              <a:rect l="l" t="t" r="r" b="b"/>
              <a:pathLst>
                <a:path w="523239" h="885189">
                  <a:moveTo>
                    <a:pt x="0" y="885189"/>
                  </a:moveTo>
                  <a:lnTo>
                    <a:pt x="261620" y="885189"/>
                  </a:lnTo>
                  <a:lnTo>
                    <a:pt x="261620" y="0"/>
                  </a:lnTo>
                  <a:lnTo>
                    <a:pt x="523240" y="0"/>
                  </a:lnTo>
                </a:path>
              </a:pathLst>
            </a:custGeom>
            <a:ln w="15874">
              <a:solidFill>
                <a:srgbClr val="CA930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7549832" y="6167437"/>
              <a:ext cx="3293427" cy="611187"/>
            </a:xfrm>
            <a:prstGeom prst="rect">
              <a:avLst/>
            </a:prstGeom>
          </p:spPr>
        </p:pic>
      </p:grpSp>
      <p:sp>
        <p:nvSpPr>
          <p:cNvPr id="13" name="object 13"/>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4" name="object 14"/>
          <p:cNvSpPr txBox="1">
            <a:spLocks noGrp="1"/>
          </p:cNvSpPr>
          <p:nvPr>
            <p:ph type="title"/>
          </p:nvPr>
        </p:nvSpPr>
        <p:spPr>
          <a:xfrm>
            <a:off x="954405" y="653097"/>
            <a:ext cx="8356600" cy="459740"/>
          </a:xfrm>
          <a:prstGeom prst="rect">
            <a:avLst/>
          </a:prstGeom>
        </p:spPr>
        <p:txBody>
          <a:bodyPr vert="horz" wrap="square" lIns="0" tIns="12700" rIns="0" bIns="0" rtlCol="0">
            <a:spAutoFit/>
          </a:bodyPr>
          <a:lstStyle/>
          <a:p>
            <a:pPr marL="12700">
              <a:lnSpc>
                <a:spcPct val="100000"/>
              </a:lnSpc>
              <a:spcBef>
                <a:spcPts val="100"/>
              </a:spcBef>
            </a:pPr>
            <a:r>
              <a:rPr sz="2850" spc="215" dirty="0">
                <a:solidFill>
                  <a:srgbClr val="000000"/>
                </a:solidFill>
              </a:rPr>
              <a:t>Τοποτηση </a:t>
            </a:r>
            <a:r>
              <a:rPr sz="2850" spc="200" dirty="0">
                <a:solidFill>
                  <a:srgbClr val="000000"/>
                </a:solidFill>
              </a:rPr>
              <a:t>υπηρεσιών</a:t>
            </a:r>
            <a:r>
              <a:rPr sz="2850" spc="210" dirty="0">
                <a:solidFill>
                  <a:srgbClr val="000000"/>
                </a:solidFill>
              </a:rPr>
              <a:t> </a:t>
            </a:r>
            <a:r>
              <a:rPr sz="2850" spc="160" dirty="0">
                <a:solidFill>
                  <a:srgbClr val="000000"/>
                </a:solidFill>
              </a:rPr>
              <a:t>και</a:t>
            </a:r>
            <a:r>
              <a:rPr sz="2850" spc="180" dirty="0">
                <a:solidFill>
                  <a:srgbClr val="000000"/>
                </a:solidFill>
              </a:rPr>
              <a:t> </a:t>
            </a:r>
            <a:r>
              <a:rPr sz="2850" spc="200" dirty="0">
                <a:solidFill>
                  <a:srgbClr val="000000"/>
                </a:solidFill>
              </a:rPr>
              <a:t>μηχανισμών</a:t>
            </a:r>
            <a:r>
              <a:rPr sz="2850" spc="190" dirty="0">
                <a:solidFill>
                  <a:srgbClr val="000000"/>
                </a:solidFill>
              </a:rPr>
              <a:t> </a:t>
            </a:r>
            <a:r>
              <a:rPr sz="2850" spc="195" dirty="0">
                <a:solidFill>
                  <a:srgbClr val="000000"/>
                </a:solidFill>
              </a:rPr>
              <a:t>ασφαλείας</a:t>
            </a:r>
            <a:endParaRPr sz="2850"/>
          </a:p>
        </p:txBody>
      </p:sp>
      <p:sp>
        <p:nvSpPr>
          <p:cNvPr id="15" name="object 15"/>
          <p:cNvSpPr txBox="1"/>
          <p:nvPr/>
        </p:nvSpPr>
        <p:spPr>
          <a:xfrm>
            <a:off x="4662170" y="4250054"/>
            <a:ext cx="2615565" cy="796925"/>
          </a:xfrm>
          <a:prstGeom prst="rect">
            <a:avLst/>
          </a:prstGeom>
          <a:solidFill>
            <a:srgbClr val="FFFFFF"/>
          </a:solidFill>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spcBef>
                <a:spcPts val="40"/>
              </a:spcBef>
            </a:pPr>
            <a:endParaRPr sz="1050">
              <a:latin typeface="Times New Roman"/>
              <a:cs typeface="Times New Roman"/>
            </a:endParaRPr>
          </a:p>
          <a:p>
            <a:pPr algn="ctr">
              <a:lnSpc>
                <a:spcPct val="100000"/>
              </a:lnSpc>
            </a:pPr>
            <a:r>
              <a:rPr sz="950" b="1" spc="60" dirty="0">
                <a:latin typeface="Calibri"/>
                <a:cs typeface="Calibri"/>
              </a:rPr>
              <a:t>Μηχανισμοί</a:t>
            </a:r>
            <a:endParaRPr sz="950">
              <a:latin typeface="Calibri"/>
              <a:cs typeface="Calibri"/>
            </a:endParaRPr>
          </a:p>
        </p:txBody>
      </p:sp>
      <p:sp>
        <p:nvSpPr>
          <p:cNvPr id="16" name="object 16"/>
          <p:cNvSpPr/>
          <p:nvPr/>
        </p:nvSpPr>
        <p:spPr>
          <a:xfrm>
            <a:off x="7795894" y="4078604"/>
            <a:ext cx="2616835" cy="967105"/>
          </a:xfrm>
          <a:custGeom>
            <a:avLst/>
            <a:gdLst/>
            <a:ahLst/>
            <a:cxnLst/>
            <a:rect l="l" t="t" r="r" b="b"/>
            <a:pathLst>
              <a:path w="2616834" h="967104">
                <a:moveTo>
                  <a:pt x="2616834" y="0"/>
                </a:moveTo>
                <a:lnTo>
                  <a:pt x="0" y="0"/>
                </a:lnTo>
                <a:lnTo>
                  <a:pt x="0" y="967105"/>
                </a:lnTo>
                <a:lnTo>
                  <a:pt x="2616834" y="967105"/>
                </a:lnTo>
                <a:lnTo>
                  <a:pt x="2616834" y="0"/>
                </a:lnTo>
                <a:close/>
              </a:path>
            </a:pathLst>
          </a:custGeom>
          <a:solidFill>
            <a:srgbClr val="FFFFFF"/>
          </a:solidFill>
        </p:spPr>
        <p:txBody>
          <a:bodyPr wrap="square" lIns="0" tIns="0" rIns="0" bIns="0" rtlCol="0"/>
          <a:lstStyle/>
          <a:p>
            <a:endParaRPr/>
          </a:p>
        </p:txBody>
      </p:sp>
      <p:sp>
        <p:nvSpPr>
          <p:cNvPr id="17" name="object 17"/>
          <p:cNvSpPr txBox="1"/>
          <p:nvPr/>
        </p:nvSpPr>
        <p:spPr>
          <a:xfrm>
            <a:off x="7801609" y="4078604"/>
            <a:ext cx="2616835" cy="968375"/>
          </a:xfrm>
          <a:prstGeom prst="rect">
            <a:avLst/>
          </a:prstGeom>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marL="61594" marR="64135" indent="332105">
              <a:lnSpc>
                <a:spcPts val="1050"/>
              </a:lnSpc>
              <a:spcBef>
                <a:spcPts val="730"/>
              </a:spcBef>
            </a:pPr>
            <a:r>
              <a:rPr sz="950" spc="95" dirty="0">
                <a:latin typeface="Calibri"/>
                <a:cs typeface="Calibri"/>
              </a:rPr>
              <a:t>Ο </a:t>
            </a:r>
            <a:r>
              <a:rPr sz="950" spc="65" dirty="0">
                <a:latin typeface="Calibri"/>
                <a:cs typeface="Calibri"/>
              </a:rPr>
              <a:t>μηχανισμός </a:t>
            </a:r>
            <a:r>
              <a:rPr sz="950" spc="70" dirty="0">
                <a:latin typeface="Calibri"/>
                <a:cs typeface="Calibri"/>
              </a:rPr>
              <a:t>κρυπτογράφησης </a:t>
            </a:r>
            <a:r>
              <a:rPr sz="950" spc="75" dirty="0">
                <a:latin typeface="Calibri"/>
                <a:cs typeface="Calibri"/>
              </a:rPr>
              <a:t> </a:t>
            </a:r>
            <a:r>
              <a:rPr sz="950" spc="60" dirty="0">
                <a:latin typeface="Calibri"/>
                <a:cs typeface="Calibri"/>
              </a:rPr>
              <a:t>χρησιμοποιείται</a:t>
            </a:r>
            <a:r>
              <a:rPr sz="950" spc="10" dirty="0">
                <a:latin typeface="Calibri"/>
                <a:cs typeface="Calibri"/>
              </a:rPr>
              <a:t> </a:t>
            </a:r>
            <a:r>
              <a:rPr sz="950" spc="60" dirty="0">
                <a:latin typeface="Calibri"/>
                <a:cs typeface="Calibri"/>
              </a:rPr>
              <a:t>για</a:t>
            </a:r>
            <a:r>
              <a:rPr sz="950" spc="25" dirty="0">
                <a:latin typeface="Calibri"/>
                <a:cs typeface="Calibri"/>
              </a:rPr>
              <a:t> </a:t>
            </a:r>
            <a:r>
              <a:rPr sz="950" spc="60" dirty="0">
                <a:latin typeface="Calibri"/>
                <a:cs typeface="Calibri"/>
              </a:rPr>
              <a:t>την</a:t>
            </a:r>
            <a:r>
              <a:rPr sz="950" spc="15" dirty="0">
                <a:latin typeface="Calibri"/>
                <a:cs typeface="Calibri"/>
              </a:rPr>
              <a:t> </a:t>
            </a:r>
            <a:r>
              <a:rPr sz="950" spc="70" dirty="0">
                <a:latin typeface="Calibri"/>
                <a:cs typeface="Calibri"/>
              </a:rPr>
              <a:t>παροχή</a:t>
            </a:r>
            <a:r>
              <a:rPr sz="950" spc="25" dirty="0">
                <a:latin typeface="Calibri"/>
                <a:cs typeface="Calibri"/>
              </a:rPr>
              <a:t> </a:t>
            </a:r>
            <a:r>
              <a:rPr sz="950" spc="65" dirty="0">
                <a:latin typeface="Calibri"/>
                <a:cs typeface="Calibri"/>
              </a:rPr>
              <a:t>υπηρεσιών </a:t>
            </a:r>
            <a:r>
              <a:rPr sz="950" spc="-200" dirty="0">
                <a:latin typeface="Calibri"/>
                <a:cs typeface="Calibri"/>
              </a:rPr>
              <a:t> </a:t>
            </a:r>
            <a:r>
              <a:rPr sz="950" spc="65" dirty="0">
                <a:latin typeface="Calibri"/>
                <a:cs typeface="Calibri"/>
              </a:rPr>
              <a:t>ασφαλείας</a:t>
            </a:r>
            <a:r>
              <a:rPr sz="950" spc="25" dirty="0">
                <a:latin typeface="Calibri"/>
                <a:cs typeface="Calibri"/>
              </a:rPr>
              <a:t> </a:t>
            </a:r>
            <a:r>
              <a:rPr sz="950" spc="65" dirty="0">
                <a:latin typeface="Calibri"/>
                <a:cs typeface="Calibri"/>
              </a:rPr>
              <a:t>στο</a:t>
            </a:r>
            <a:r>
              <a:rPr sz="950" spc="20" dirty="0">
                <a:latin typeface="Calibri"/>
                <a:cs typeface="Calibri"/>
              </a:rPr>
              <a:t> </a:t>
            </a:r>
            <a:r>
              <a:rPr sz="950" spc="65" dirty="0">
                <a:latin typeface="Calibri"/>
                <a:cs typeface="Calibri"/>
              </a:rPr>
              <a:t>επίπεδο</a:t>
            </a:r>
            <a:r>
              <a:rPr sz="950" spc="25" dirty="0">
                <a:latin typeface="Calibri"/>
                <a:cs typeface="Calibri"/>
              </a:rPr>
              <a:t> </a:t>
            </a:r>
            <a:r>
              <a:rPr sz="950" spc="60" dirty="0">
                <a:latin typeface="Calibri"/>
                <a:cs typeface="Calibri"/>
              </a:rPr>
              <a:t>ζεύξης</a:t>
            </a:r>
            <a:r>
              <a:rPr sz="950" spc="20" dirty="0">
                <a:latin typeface="Calibri"/>
                <a:cs typeface="Calibri"/>
              </a:rPr>
              <a:t> </a:t>
            </a:r>
            <a:r>
              <a:rPr sz="950" spc="65" dirty="0">
                <a:latin typeface="Calibri"/>
                <a:cs typeface="Calibri"/>
              </a:rPr>
              <a:t>δεδομένων.</a:t>
            </a:r>
            <a:endParaRPr sz="950">
              <a:latin typeface="Calibri"/>
              <a:cs typeface="Calibri"/>
            </a:endParaRPr>
          </a:p>
        </p:txBody>
      </p:sp>
      <p:sp>
        <p:nvSpPr>
          <p:cNvPr id="18" name="object 18"/>
          <p:cNvSpPr/>
          <p:nvPr/>
        </p:nvSpPr>
        <p:spPr>
          <a:xfrm>
            <a:off x="7804467" y="3104514"/>
            <a:ext cx="2616835" cy="798830"/>
          </a:xfrm>
          <a:custGeom>
            <a:avLst/>
            <a:gdLst/>
            <a:ahLst/>
            <a:cxnLst/>
            <a:rect l="l" t="t" r="r" b="b"/>
            <a:pathLst>
              <a:path w="2616834" h="798829">
                <a:moveTo>
                  <a:pt x="2616835" y="0"/>
                </a:moveTo>
                <a:lnTo>
                  <a:pt x="0" y="0"/>
                </a:lnTo>
                <a:lnTo>
                  <a:pt x="0" y="798830"/>
                </a:lnTo>
                <a:lnTo>
                  <a:pt x="2616835" y="798830"/>
                </a:lnTo>
                <a:lnTo>
                  <a:pt x="2616835" y="0"/>
                </a:lnTo>
                <a:close/>
              </a:path>
            </a:pathLst>
          </a:custGeom>
          <a:solidFill>
            <a:srgbClr val="FFFFFF"/>
          </a:solidFill>
        </p:spPr>
        <p:txBody>
          <a:bodyPr wrap="square" lIns="0" tIns="0" rIns="0" bIns="0" rtlCol="0"/>
          <a:lstStyle/>
          <a:p>
            <a:endParaRPr/>
          </a:p>
        </p:txBody>
      </p:sp>
      <p:sp>
        <p:nvSpPr>
          <p:cNvPr id="19" name="object 19"/>
          <p:cNvSpPr txBox="1"/>
          <p:nvPr/>
        </p:nvSpPr>
        <p:spPr>
          <a:xfrm>
            <a:off x="7801609" y="3104514"/>
            <a:ext cx="2616835" cy="798830"/>
          </a:xfrm>
          <a:prstGeom prst="rect">
            <a:avLst/>
          </a:prstGeom>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spcBef>
                <a:spcPts val="45"/>
              </a:spcBef>
            </a:pPr>
            <a:endParaRPr sz="1050">
              <a:latin typeface="Times New Roman"/>
              <a:cs typeface="Times New Roman"/>
            </a:endParaRPr>
          </a:p>
          <a:p>
            <a:pPr marL="163195">
              <a:lnSpc>
                <a:spcPct val="100000"/>
              </a:lnSpc>
            </a:pPr>
            <a:r>
              <a:rPr sz="950" spc="65" dirty="0">
                <a:latin typeface="Calibri"/>
                <a:cs typeface="Calibri"/>
              </a:rPr>
              <a:t>Ασυνδεσιμική</a:t>
            </a:r>
            <a:r>
              <a:rPr sz="950" spc="15" dirty="0">
                <a:latin typeface="Calibri"/>
                <a:cs typeface="Calibri"/>
              </a:rPr>
              <a:t> </a:t>
            </a:r>
            <a:r>
              <a:rPr sz="950" spc="50" dirty="0">
                <a:latin typeface="Calibri"/>
                <a:cs typeface="Calibri"/>
              </a:rPr>
              <a:t>εμπιστευτικότητα.</a:t>
            </a:r>
            <a:endParaRPr sz="950">
              <a:latin typeface="Calibri"/>
              <a:cs typeface="Calibri"/>
            </a:endParaRPr>
          </a:p>
        </p:txBody>
      </p:sp>
      <p:sp>
        <p:nvSpPr>
          <p:cNvPr id="20" name="object 20"/>
          <p:cNvSpPr txBox="1"/>
          <p:nvPr/>
        </p:nvSpPr>
        <p:spPr>
          <a:xfrm>
            <a:off x="4662170" y="2393632"/>
            <a:ext cx="2615565" cy="798830"/>
          </a:xfrm>
          <a:prstGeom prst="rect">
            <a:avLst/>
          </a:prstGeom>
          <a:solidFill>
            <a:srgbClr val="FFFFFF"/>
          </a:solidFill>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spcBef>
                <a:spcPts val="45"/>
              </a:spcBef>
            </a:pPr>
            <a:endParaRPr sz="1050">
              <a:latin typeface="Times New Roman"/>
              <a:cs typeface="Times New Roman"/>
            </a:endParaRPr>
          </a:p>
          <a:p>
            <a:pPr marL="10795" algn="ctr">
              <a:lnSpc>
                <a:spcPct val="100000"/>
              </a:lnSpc>
            </a:pPr>
            <a:r>
              <a:rPr sz="950" b="1" spc="80" dirty="0">
                <a:latin typeface="Calibri"/>
                <a:cs typeface="Calibri"/>
              </a:rPr>
              <a:t>Υπηρεσίες</a:t>
            </a:r>
            <a:endParaRPr sz="950">
              <a:latin typeface="Calibri"/>
              <a:cs typeface="Calibri"/>
            </a:endParaRPr>
          </a:p>
        </p:txBody>
      </p:sp>
      <p:grpSp>
        <p:nvGrpSpPr>
          <p:cNvPr id="21" name="object 21"/>
          <p:cNvGrpSpPr/>
          <p:nvPr/>
        </p:nvGrpSpPr>
        <p:grpSpPr>
          <a:xfrm>
            <a:off x="7796530" y="1823402"/>
            <a:ext cx="2632710" cy="814705"/>
            <a:chOff x="7796530" y="1823402"/>
            <a:chExt cx="2632710" cy="814705"/>
          </a:xfrm>
        </p:grpSpPr>
        <p:sp>
          <p:nvSpPr>
            <p:cNvPr id="22" name="object 22"/>
            <p:cNvSpPr/>
            <p:nvPr/>
          </p:nvSpPr>
          <p:spPr>
            <a:xfrm>
              <a:off x="7804467" y="1831339"/>
              <a:ext cx="2616835" cy="798830"/>
            </a:xfrm>
            <a:custGeom>
              <a:avLst/>
              <a:gdLst/>
              <a:ahLst/>
              <a:cxnLst/>
              <a:rect l="l" t="t" r="r" b="b"/>
              <a:pathLst>
                <a:path w="2616834" h="798830">
                  <a:moveTo>
                    <a:pt x="2616835" y="0"/>
                  </a:moveTo>
                  <a:lnTo>
                    <a:pt x="0" y="0"/>
                  </a:lnTo>
                  <a:lnTo>
                    <a:pt x="0" y="798830"/>
                  </a:lnTo>
                  <a:lnTo>
                    <a:pt x="2616835" y="798830"/>
                  </a:lnTo>
                  <a:lnTo>
                    <a:pt x="2616835" y="0"/>
                  </a:lnTo>
                  <a:close/>
                </a:path>
              </a:pathLst>
            </a:custGeom>
            <a:solidFill>
              <a:srgbClr val="FFFFFF"/>
            </a:solidFill>
          </p:spPr>
          <p:txBody>
            <a:bodyPr wrap="square" lIns="0" tIns="0" rIns="0" bIns="0" rtlCol="0"/>
            <a:lstStyle/>
            <a:p>
              <a:endParaRPr/>
            </a:p>
          </p:txBody>
        </p:sp>
        <p:sp>
          <p:nvSpPr>
            <p:cNvPr id="23" name="object 23"/>
            <p:cNvSpPr/>
            <p:nvPr/>
          </p:nvSpPr>
          <p:spPr>
            <a:xfrm>
              <a:off x="7804467" y="1831339"/>
              <a:ext cx="2616835" cy="798830"/>
            </a:xfrm>
            <a:custGeom>
              <a:avLst/>
              <a:gdLst/>
              <a:ahLst/>
              <a:cxnLst/>
              <a:rect l="l" t="t" r="r" b="b"/>
              <a:pathLst>
                <a:path w="2616834" h="798830">
                  <a:moveTo>
                    <a:pt x="0" y="0"/>
                  </a:moveTo>
                  <a:lnTo>
                    <a:pt x="2616835" y="0"/>
                  </a:lnTo>
                  <a:lnTo>
                    <a:pt x="2616835" y="798830"/>
                  </a:lnTo>
                  <a:lnTo>
                    <a:pt x="0" y="798830"/>
                  </a:lnTo>
                  <a:lnTo>
                    <a:pt x="0" y="0"/>
                  </a:lnTo>
                </a:path>
              </a:pathLst>
            </a:custGeom>
            <a:ln w="15875">
              <a:solidFill>
                <a:srgbClr val="E6A800"/>
              </a:solidFill>
            </a:ln>
          </p:spPr>
          <p:txBody>
            <a:bodyPr wrap="square" lIns="0" tIns="0" rIns="0" bIns="0" rtlCol="0"/>
            <a:lstStyle/>
            <a:p>
              <a:endParaRPr/>
            </a:p>
          </p:txBody>
        </p:sp>
      </p:grpSp>
      <p:sp>
        <p:nvSpPr>
          <p:cNvPr id="24" name="object 24"/>
          <p:cNvSpPr txBox="1"/>
          <p:nvPr/>
        </p:nvSpPr>
        <p:spPr>
          <a:xfrm>
            <a:off x="7801609" y="1831339"/>
            <a:ext cx="2616835" cy="798830"/>
          </a:xfrm>
          <a:prstGeom prst="rect">
            <a:avLst/>
          </a:prstGeom>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spcBef>
                <a:spcPts val="45"/>
              </a:spcBef>
            </a:pPr>
            <a:endParaRPr sz="1050">
              <a:latin typeface="Times New Roman"/>
              <a:cs typeface="Times New Roman"/>
            </a:endParaRPr>
          </a:p>
          <a:p>
            <a:pPr marL="111760">
              <a:lnSpc>
                <a:spcPct val="100000"/>
              </a:lnSpc>
            </a:pPr>
            <a:r>
              <a:rPr sz="950" spc="80" dirty="0">
                <a:latin typeface="Calibri"/>
                <a:cs typeface="Calibri"/>
              </a:rPr>
              <a:t>Εμπιστευτική</a:t>
            </a:r>
            <a:r>
              <a:rPr sz="950" spc="30" dirty="0">
                <a:latin typeface="Calibri"/>
                <a:cs typeface="Calibri"/>
              </a:rPr>
              <a:t> </a:t>
            </a:r>
            <a:r>
              <a:rPr sz="950" spc="85" dirty="0">
                <a:latin typeface="Calibri"/>
                <a:cs typeface="Calibri"/>
              </a:rPr>
              <a:t>σύνδεση,</a:t>
            </a:r>
            <a:r>
              <a:rPr sz="950" spc="30" dirty="0">
                <a:latin typeface="Calibri"/>
                <a:cs typeface="Calibri"/>
              </a:rPr>
              <a:t> </a:t>
            </a:r>
            <a:r>
              <a:rPr sz="950" spc="80" dirty="0">
                <a:latin typeface="Calibri"/>
                <a:cs typeface="Calibri"/>
              </a:rPr>
              <a:t>και</a:t>
            </a:r>
            <a:endParaRPr sz="950">
              <a:latin typeface="Calibri"/>
              <a:cs typeface="Calibri"/>
            </a:endParaRPr>
          </a:p>
        </p:txBody>
      </p:sp>
      <p:sp>
        <p:nvSpPr>
          <p:cNvPr id="26" name="object 26"/>
          <p:cNvSpPr txBox="1"/>
          <p:nvPr/>
        </p:nvSpPr>
        <p:spPr>
          <a:xfrm>
            <a:off x="175895" y="6665328"/>
            <a:ext cx="3816985" cy="112395"/>
          </a:xfrm>
          <a:prstGeom prst="rect">
            <a:avLst/>
          </a:prstGeom>
        </p:spPr>
        <p:txBody>
          <a:bodyPr vert="horz" wrap="square" lIns="0" tIns="4445" rIns="0" bIns="0" rtlCol="0">
            <a:spAutoFit/>
          </a:bodyPr>
          <a:lstStyle/>
          <a:p>
            <a:pPr marL="12700">
              <a:lnSpc>
                <a:spcPct val="100000"/>
              </a:lnSpc>
              <a:spcBef>
                <a:spcPts val="35"/>
              </a:spcBef>
            </a:pPr>
            <a:r>
              <a:rPr sz="600" i="1" spc="-5" dirty="0">
                <a:latin typeface="Times New Roman"/>
                <a:cs typeface="Times New Roman"/>
              </a:rPr>
              <a:t>ITU.</a:t>
            </a:r>
            <a:r>
              <a:rPr sz="600" i="1" spc="5" dirty="0">
                <a:latin typeface="Times New Roman"/>
                <a:cs typeface="Times New Roman"/>
              </a:rPr>
              <a:t> </a:t>
            </a:r>
            <a:r>
              <a:rPr sz="600" i="1" spc="-5" dirty="0">
                <a:latin typeface="Times New Roman"/>
                <a:cs typeface="Times New Roman"/>
              </a:rPr>
              <a:t>(1991,</a:t>
            </a:r>
            <a:r>
              <a:rPr sz="600" i="1" spc="10" dirty="0">
                <a:latin typeface="Times New Roman"/>
                <a:cs typeface="Times New Roman"/>
              </a:rPr>
              <a:t> </a:t>
            </a:r>
            <a:r>
              <a:rPr sz="600" i="1" spc="-5" dirty="0">
                <a:latin typeface="Calibri"/>
                <a:cs typeface="Calibri"/>
              </a:rPr>
              <a:t>Μάρτιος</a:t>
            </a:r>
            <a:r>
              <a:rPr sz="600" i="1" spc="-5" dirty="0">
                <a:latin typeface="Times New Roman"/>
                <a:cs typeface="Times New Roman"/>
              </a:rPr>
              <a:t>).</a:t>
            </a:r>
            <a:r>
              <a:rPr sz="600" i="1" spc="15" dirty="0">
                <a:latin typeface="Times New Roman"/>
                <a:cs typeface="Times New Roman"/>
              </a:rPr>
              <a:t> </a:t>
            </a:r>
            <a:r>
              <a:rPr sz="600" i="1" spc="-5" dirty="0">
                <a:latin typeface="Calibri"/>
                <a:cs typeface="Calibri"/>
              </a:rPr>
              <a:t>Αρχιτεκτονική</a:t>
            </a:r>
            <a:r>
              <a:rPr sz="600" i="1" spc="20" dirty="0">
                <a:latin typeface="Calibri"/>
                <a:cs typeface="Calibri"/>
              </a:rPr>
              <a:t> </a:t>
            </a:r>
            <a:r>
              <a:rPr sz="600" i="1" spc="-5" dirty="0">
                <a:latin typeface="Calibri"/>
                <a:cs typeface="Calibri"/>
              </a:rPr>
              <a:t>ασφάλειας</a:t>
            </a:r>
            <a:r>
              <a:rPr sz="600" i="1" spc="30" dirty="0">
                <a:latin typeface="Calibri"/>
                <a:cs typeface="Calibri"/>
              </a:rPr>
              <a:t> </a:t>
            </a:r>
            <a:r>
              <a:rPr sz="600" i="1" spc="-5" dirty="0">
                <a:latin typeface="Calibri"/>
                <a:cs typeface="Calibri"/>
              </a:rPr>
              <a:t>για</a:t>
            </a:r>
            <a:r>
              <a:rPr sz="600" i="1" spc="20" dirty="0">
                <a:latin typeface="Calibri"/>
                <a:cs typeface="Calibri"/>
              </a:rPr>
              <a:t> </a:t>
            </a:r>
            <a:r>
              <a:rPr sz="600" i="1" dirty="0">
                <a:latin typeface="Calibri"/>
                <a:cs typeface="Calibri"/>
              </a:rPr>
              <a:t>τη</a:t>
            </a:r>
            <a:r>
              <a:rPr sz="600" i="1" spc="20" dirty="0">
                <a:latin typeface="Calibri"/>
                <a:cs typeface="Calibri"/>
              </a:rPr>
              <a:t> </a:t>
            </a:r>
            <a:r>
              <a:rPr sz="600" i="1" spc="-5" dirty="0">
                <a:latin typeface="Calibri"/>
                <a:cs typeface="Calibri"/>
              </a:rPr>
              <a:t>διασύνδεση</a:t>
            </a:r>
            <a:r>
              <a:rPr sz="600" i="1" spc="30" dirty="0">
                <a:latin typeface="Calibri"/>
                <a:cs typeface="Calibri"/>
              </a:rPr>
              <a:t> </a:t>
            </a:r>
            <a:r>
              <a:rPr sz="600" i="1" spc="-5" dirty="0">
                <a:latin typeface="Calibri"/>
                <a:cs typeface="Calibri"/>
              </a:rPr>
              <a:t>ανοίγει</a:t>
            </a:r>
            <a:r>
              <a:rPr sz="600" i="1" spc="20" dirty="0">
                <a:latin typeface="Calibri"/>
                <a:cs typeface="Calibri"/>
              </a:rPr>
              <a:t> </a:t>
            </a:r>
            <a:r>
              <a:rPr sz="600" i="1" spc="-5" dirty="0">
                <a:latin typeface="Calibri"/>
                <a:cs typeface="Calibri"/>
              </a:rPr>
              <a:t>για</a:t>
            </a:r>
            <a:r>
              <a:rPr sz="600" i="1" spc="20" dirty="0">
                <a:latin typeface="Calibri"/>
                <a:cs typeface="Calibri"/>
              </a:rPr>
              <a:t> </a:t>
            </a:r>
            <a:r>
              <a:rPr sz="600" i="1" spc="-5" dirty="0">
                <a:latin typeface="Calibri"/>
                <a:cs typeface="Calibri"/>
              </a:rPr>
              <a:t>εφαρμογές</a:t>
            </a:r>
            <a:r>
              <a:rPr sz="600" i="1" spc="25" dirty="0">
                <a:latin typeface="Calibri"/>
                <a:cs typeface="Calibri"/>
              </a:rPr>
              <a:t> </a:t>
            </a:r>
            <a:r>
              <a:rPr sz="600" i="1" spc="-5" dirty="0">
                <a:latin typeface="Times New Roman"/>
                <a:cs typeface="Times New Roman"/>
              </a:rPr>
              <a:t>CCITT</a:t>
            </a:r>
            <a:r>
              <a:rPr sz="600" i="1" spc="10" dirty="0">
                <a:latin typeface="Times New Roman"/>
                <a:cs typeface="Times New Roman"/>
              </a:rPr>
              <a:t> </a:t>
            </a:r>
            <a:r>
              <a:rPr sz="600" i="1" spc="-5" dirty="0">
                <a:latin typeface="Calibri"/>
                <a:cs typeface="Calibri"/>
              </a:rPr>
              <a:t>Σύσταση</a:t>
            </a:r>
            <a:r>
              <a:rPr sz="600" i="1" spc="30" dirty="0">
                <a:latin typeface="Calibri"/>
                <a:cs typeface="Calibri"/>
              </a:rPr>
              <a:t> </a:t>
            </a:r>
            <a:r>
              <a:rPr sz="600" i="1" spc="-5" dirty="0">
                <a:latin typeface="Times New Roman"/>
                <a:cs typeface="Times New Roman"/>
              </a:rPr>
              <a:t>X.</a:t>
            </a:r>
            <a:r>
              <a:rPr sz="600" i="1" spc="-5" dirty="0">
                <a:latin typeface="Calibri"/>
                <a:cs typeface="Calibri"/>
              </a:rPr>
              <a:t>της</a:t>
            </a:r>
            <a:r>
              <a:rPr sz="600" i="1" spc="25" dirty="0">
                <a:latin typeface="Calibri"/>
                <a:cs typeface="Calibri"/>
              </a:rPr>
              <a:t> </a:t>
            </a:r>
            <a:r>
              <a:rPr sz="600" i="1" spc="-5" dirty="0">
                <a:latin typeface="Times New Roman"/>
                <a:cs typeface="Times New Roman"/>
              </a:rPr>
              <a:t>ITU-T).</a:t>
            </a:r>
            <a:endParaRPr sz="600">
              <a:latin typeface="Times New Roman"/>
              <a:cs typeface="Times New Roman"/>
            </a:endParaRPr>
          </a:p>
        </p:txBody>
      </p:sp>
      <p:sp>
        <p:nvSpPr>
          <p:cNvPr id="25" name="object 25"/>
          <p:cNvSpPr txBox="1"/>
          <p:nvPr/>
        </p:nvSpPr>
        <p:spPr>
          <a:xfrm>
            <a:off x="1527175" y="3279140"/>
            <a:ext cx="2616835" cy="799465"/>
          </a:xfrm>
          <a:prstGeom prst="rect">
            <a:avLst/>
          </a:prstGeom>
          <a:solidFill>
            <a:srgbClr val="FFFFFF"/>
          </a:solidFill>
          <a:ln w="15875">
            <a:solidFill>
              <a:srgbClr val="E6A80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spcBef>
                <a:spcPts val="45"/>
              </a:spcBef>
            </a:pPr>
            <a:endParaRPr sz="1050">
              <a:latin typeface="Times New Roman"/>
              <a:cs typeface="Times New Roman"/>
            </a:endParaRPr>
          </a:p>
          <a:p>
            <a:pPr marL="481330">
              <a:lnSpc>
                <a:spcPct val="100000"/>
              </a:lnSpc>
            </a:pPr>
            <a:r>
              <a:rPr sz="950" b="1" spc="70" dirty="0">
                <a:latin typeface="Calibri"/>
                <a:cs typeface="Calibri"/>
              </a:rPr>
              <a:t>Στρώμα2:</a:t>
            </a:r>
            <a:r>
              <a:rPr sz="950" b="1" spc="20" dirty="0">
                <a:latin typeface="Calibri"/>
                <a:cs typeface="Calibri"/>
              </a:rPr>
              <a:t> </a:t>
            </a:r>
            <a:r>
              <a:rPr sz="950" b="1" spc="65" dirty="0">
                <a:latin typeface="Calibri"/>
                <a:cs typeface="Calibri"/>
              </a:rPr>
              <a:t>Σύνδεσμος</a:t>
            </a:r>
            <a:r>
              <a:rPr sz="950" b="1" spc="15" dirty="0">
                <a:latin typeface="Calibri"/>
                <a:cs typeface="Calibri"/>
              </a:rPr>
              <a:t> </a:t>
            </a:r>
            <a:r>
              <a:rPr sz="950" b="1" spc="70" dirty="0">
                <a:latin typeface="Calibri"/>
                <a:cs typeface="Calibri"/>
              </a:rPr>
              <a:t>δεδομένων</a:t>
            </a:r>
            <a:endParaRPr sz="950">
              <a:latin typeface="Calibri"/>
              <a:cs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8860"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5567045" y="1112202"/>
            <a:ext cx="6035675" cy="4736465"/>
          </a:xfrm>
          <a:prstGeom prst="rect">
            <a:avLst/>
          </a:prstGeom>
        </p:spPr>
        <p:txBody>
          <a:bodyPr vert="horz" wrap="square" lIns="0" tIns="12700" rIns="0" bIns="0" rtlCol="0">
            <a:spAutoFit/>
          </a:bodyPr>
          <a:lstStyle/>
          <a:p>
            <a:pPr marL="286385" marR="539750" indent="-274320">
              <a:lnSpc>
                <a:spcPct val="126499"/>
              </a:lnSpc>
              <a:spcBef>
                <a:spcPts val="100"/>
              </a:spcBef>
              <a:tabLst>
                <a:tab pos="283845" algn="l"/>
                <a:tab pos="958850" algn="l"/>
                <a:tab pos="1458595" algn="l"/>
                <a:tab pos="2050414" algn="l"/>
                <a:tab pos="2324735" algn="l"/>
                <a:tab pos="2804795" algn="l"/>
              </a:tabLst>
            </a:pPr>
            <a:r>
              <a:rPr sz="950" spc="25" dirty="0">
                <a:solidFill>
                  <a:srgbClr val="FFB800"/>
                </a:solidFill>
                <a:latin typeface="Courier New"/>
                <a:cs typeface="Courier New"/>
              </a:rPr>
              <a:t>o	</a:t>
            </a:r>
            <a:r>
              <a:rPr sz="950" b="1" i="1" spc="20" dirty="0">
                <a:solidFill>
                  <a:srgbClr val="FFFFFF"/>
                </a:solidFill>
                <a:latin typeface="Calibri"/>
                <a:cs typeface="Calibri"/>
              </a:rPr>
              <a:t>Στρώμα</a:t>
            </a:r>
            <a:r>
              <a:rPr sz="950" b="1" i="1" spc="20" dirty="0">
                <a:solidFill>
                  <a:srgbClr val="FFFFFF"/>
                </a:solidFill>
                <a:latin typeface="Arial"/>
                <a:cs typeface="Arial"/>
              </a:rPr>
              <a:t>3:	</a:t>
            </a:r>
            <a:r>
              <a:rPr sz="950" b="1" spc="20" dirty="0">
                <a:solidFill>
                  <a:srgbClr val="FFFFFF"/>
                </a:solidFill>
                <a:latin typeface="Calibri"/>
                <a:cs typeface="Calibri"/>
              </a:rPr>
              <a:t>Δίκτυο	</a:t>
            </a:r>
            <a:r>
              <a:rPr sz="950" spc="20" dirty="0">
                <a:solidFill>
                  <a:srgbClr val="FFFFFF"/>
                </a:solidFill>
                <a:latin typeface="Calibri"/>
                <a:cs typeface="Calibri"/>
              </a:rPr>
              <a:t>στρώμα:	Το	</a:t>
            </a:r>
            <a:r>
              <a:rPr sz="950" spc="5" dirty="0">
                <a:solidFill>
                  <a:srgbClr val="FFFFFF"/>
                </a:solidFill>
                <a:latin typeface="Calibri"/>
                <a:cs typeface="Calibri"/>
              </a:rPr>
              <a:t>δίκτυο	</a:t>
            </a:r>
            <a:r>
              <a:rPr sz="950" spc="10" dirty="0">
                <a:solidFill>
                  <a:srgbClr val="FFFFFF"/>
                </a:solidFill>
                <a:latin typeface="Calibri"/>
                <a:cs typeface="Calibri"/>
              </a:rPr>
              <a:t>στρώμα</a:t>
            </a:r>
            <a:r>
              <a:rPr sz="950" spc="-15" dirty="0">
                <a:solidFill>
                  <a:srgbClr val="FFFFFF"/>
                </a:solidFill>
                <a:latin typeface="Calibri"/>
                <a:cs typeface="Calibri"/>
              </a:rPr>
              <a:t> </a:t>
            </a:r>
            <a:r>
              <a:rPr sz="950" spc="10" dirty="0">
                <a:solidFill>
                  <a:srgbClr val="FFFFFF"/>
                </a:solidFill>
                <a:latin typeface="Calibri"/>
                <a:cs typeface="Calibri"/>
              </a:rPr>
              <a:t>είναι</a:t>
            </a:r>
            <a:r>
              <a:rPr sz="950" spc="-15" dirty="0">
                <a:solidFill>
                  <a:srgbClr val="FFFFFF"/>
                </a:solidFill>
                <a:latin typeface="Calibri"/>
                <a:cs typeface="Calibri"/>
              </a:rPr>
              <a:t> </a:t>
            </a:r>
            <a:r>
              <a:rPr sz="950" spc="10" dirty="0">
                <a:solidFill>
                  <a:srgbClr val="FFFFFF"/>
                </a:solidFill>
                <a:latin typeface="Calibri"/>
                <a:cs typeface="Calibri"/>
              </a:rPr>
              <a:t>εσωτερικά</a:t>
            </a:r>
            <a:r>
              <a:rPr sz="950" spc="-10" dirty="0">
                <a:solidFill>
                  <a:srgbClr val="FFFFFF"/>
                </a:solidFill>
                <a:latin typeface="Calibri"/>
                <a:cs typeface="Calibri"/>
              </a:rPr>
              <a:t> </a:t>
            </a:r>
            <a:r>
              <a:rPr sz="950" spc="10" dirty="0">
                <a:solidFill>
                  <a:srgbClr val="FFFFFF"/>
                </a:solidFill>
                <a:latin typeface="Calibri"/>
                <a:cs typeface="Calibri"/>
              </a:rPr>
              <a:t>οργανωμένο</a:t>
            </a:r>
            <a:r>
              <a:rPr sz="950" spc="-15" dirty="0">
                <a:solidFill>
                  <a:srgbClr val="FFFFFF"/>
                </a:solidFill>
                <a:latin typeface="Calibri"/>
                <a:cs typeface="Calibri"/>
              </a:rPr>
              <a:t> </a:t>
            </a:r>
            <a:r>
              <a:rPr sz="950" spc="10" dirty="0">
                <a:solidFill>
                  <a:srgbClr val="FFFFFF"/>
                </a:solidFill>
                <a:latin typeface="Calibri"/>
                <a:cs typeface="Calibri"/>
              </a:rPr>
              <a:t>για</a:t>
            </a:r>
            <a:r>
              <a:rPr sz="950" spc="-10" dirty="0">
                <a:solidFill>
                  <a:srgbClr val="FFFFFF"/>
                </a:solidFill>
                <a:latin typeface="Calibri"/>
                <a:cs typeface="Calibri"/>
              </a:rPr>
              <a:t> </a:t>
            </a:r>
            <a:r>
              <a:rPr sz="950" spc="15" dirty="0">
                <a:solidFill>
                  <a:srgbClr val="FFFFFF"/>
                </a:solidFill>
                <a:latin typeface="Calibri"/>
                <a:cs typeface="Calibri"/>
              </a:rPr>
              <a:t>να</a:t>
            </a:r>
            <a:r>
              <a:rPr sz="950" spc="-10" dirty="0">
                <a:solidFill>
                  <a:srgbClr val="FFFFFF"/>
                </a:solidFill>
                <a:latin typeface="Calibri"/>
                <a:cs typeface="Calibri"/>
              </a:rPr>
              <a:t> </a:t>
            </a:r>
            <a:r>
              <a:rPr sz="950" spc="10" dirty="0">
                <a:solidFill>
                  <a:srgbClr val="FFFFFF"/>
                </a:solidFill>
                <a:latin typeface="Calibri"/>
                <a:cs typeface="Calibri"/>
              </a:rPr>
              <a:t>παρέχει </a:t>
            </a:r>
            <a:r>
              <a:rPr sz="950" spc="-200" dirty="0">
                <a:solidFill>
                  <a:srgbClr val="FFFFFF"/>
                </a:solidFill>
                <a:latin typeface="Calibri"/>
                <a:cs typeface="Calibri"/>
              </a:rPr>
              <a:t> </a:t>
            </a:r>
            <a:r>
              <a:rPr sz="950" spc="65" dirty="0">
                <a:solidFill>
                  <a:srgbClr val="FFFFFF"/>
                </a:solidFill>
                <a:latin typeface="Calibri"/>
                <a:cs typeface="Calibri"/>
              </a:rPr>
              <a:t>πρωτόκολλο(α)</a:t>
            </a:r>
            <a:r>
              <a:rPr sz="950" spc="20" dirty="0">
                <a:solidFill>
                  <a:srgbClr val="FFFFFF"/>
                </a:solidFill>
                <a:latin typeface="Calibri"/>
                <a:cs typeface="Calibri"/>
              </a:rPr>
              <a:t> </a:t>
            </a:r>
            <a:r>
              <a:rPr sz="950" spc="60" dirty="0">
                <a:solidFill>
                  <a:srgbClr val="FFFFFF"/>
                </a:solidFill>
                <a:latin typeface="Calibri"/>
                <a:cs typeface="Calibri"/>
              </a:rPr>
              <a:t>για</a:t>
            </a:r>
            <a:r>
              <a:rPr sz="950" spc="30" dirty="0">
                <a:solidFill>
                  <a:srgbClr val="FFFFFF"/>
                </a:solidFill>
                <a:latin typeface="Calibri"/>
                <a:cs typeface="Calibri"/>
              </a:rPr>
              <a:t> </a:t>
            </a:r>
            <a:r>
              <a:rPr sz="950" spc="60" dirty="0">
                <a:solidFill>
                  <a:srgbClr val="FFFFFF"/>
                </a:solidFill>
                <a:latin typeface="Calibri"/>
                <a:cs typeface="Calibri"/>
              </a:rPr>
              <a:t>την</a:t>
            </a:r>
            <a:r>
              <a:rPr sz="950" spc="25" dirty="0">
                <a:solidFill>
                  <a:srgbClr val="FFFFFF"/>
                </a:solidFill>
                <a:latin typeface="Calibri"/>
                <a:cs typeface="Calibri"/>
              </a:rPr>
              <a:t> </a:t>
            </a:r>
            <a:r>
              <a:rPr sz="950" spc="65" dirty="0">
                <a:solidFill>
                  <a:srgbClr val="FFFFFF"/>
                </a:solidFill>
                <a:latin typeface="Calibri"/>
                <a:cs typeface="Calibri"/>
              </a:rPr>
              <a:t>επίδοση</a:t>
            </a:r>
            <a:r>
              <a:rPr sz="950" spc="25" dirty="0">
                <a:solidFill>
                  <a:srgbClr val="FFFFFF"/>
                </a:solidFill>
                <a:latin typeface="Calibri"/>
                <a:cs typeface="Calibri"/>
              </a:rPr>
              <a:t> </a:t>
            </a:r>
            <a:r>
              <a:rPr sz="950" spc="70" dirty="0">
                <a:solidFill>
                  <a:srgbClr val="FFFFFF"/>
                </a:solidFill>
                <a:latin typeface="Calibri"/>
                <a:cs typeface="Calibri"/>
              </a:rPr>
              <a:t>των</a:t>
            </a:r>
            <a:r>
              <a:rPr sz="950" spc="25" dirty="0">
                <a:solidFill>
                  <a:srgbClr val="FFFFFF"/>
                </a:solidFill>
                <a:latin typeface="Calibri"/>
                <a:cs typeface="Calibri"/>
              </a:rPr>
              <a:t> </a:t>
            </a:r>
            <a:r>
              <a:rPr sz="950" spc="60" dirty="0">
                <a:solidFill>
                  <a:srgbClr val="FFFFFF"/>
                </a:solidFill>
                <a:latin typeface="Calibri"/>
                <a:cs typeface="Calibri"/>
              </a:rPr>
              <a:t>λειτουργιών:</a:t>
            </a:r>
            <a:endParaRPr sz="950">
              <a:latin typeface="Calibri"/>
              <a:cs typeface="Calibri"/>
            </a:endParaRPr>
          </a:p>
          <a:p>
            <a:pPr>
              <a:lnSpc>
                <a:spcPct val="100000"/>
              </a:lnSpc>
            </a:pPr>
            <a:endParaRPr sz="900">
              <a:latin typeface="Calibri"/>
              <a:cs typeface="Calibri"/>
            </a:endParaRPr>
          </a:p>
          <a:p>
            <a:pPr>
              <a:lnSpc>
                <a:spcPct val="100000"/>
              </a:lnSpc>
              <a:spcBef>
                <a:spcPts val="30"/>
              </a:spcBef>
            </a:pPr>
            <a:endParaRPr sz="750">
              <a:latin typeface="Calibri"/>
              <a:cs typeface="Calibri"/>
            </a:endParaRPr>
          </a:p>
          <a:p>
            <a:pPr marL="299085" indent="-286385">
              <a:lnSpc>
                <a:spcPct val="100000"/>
              </a:lnSpc>
              <a:buClr>
                <a:srgbClr val="FFB800"/>
              </a:buClr>
              <a:buSzPct val="126315"/>
              <a:buFont typeface="Arial"/>
              <a:buChar char="•"/>
              <a:tabLst>
                <a:tab pos="298450" algn="l"/>
                <a:tab pos="299085" algn="l"/>
              </a:tabLst>
            </a:pPr>
            <a:r>
              <a:rPr sz="950" spc="65" dirty="0">
                <a:solidFill>
                  <a:srgbClr val="FFFFFF"/>
                </a:solidFill>
                <a:latin typeface="Calibri"/>
                <a:cs typeface="Calibri"/>
              </a:rPr>
              <a:t>πρόσβαση</a:t>
            </a:r>
            <a:r>
              <a:rPr sz="950" dirty="0">
                <a:solidFill>
                  <a:srgbClr val="FFFFFF"/>
                </a:solidFill>
                <a:latin typeface="Calibri"/>
                <a:cs typeface="Calibri"/>
              </a:rPr>
              <a:t> </a:t>
            </a:r>
            <a:r>
              <a:rPr sz="950" spc="65" dirty="0">
                <a:solidFill>
                  <a:srgbClr val="FFFFFF"/>
                </a:solidFill>
                <a:latin typeface="Calibri"/>
                <a:cs typeface="Calibri"/>
              </a:rPr>
              <a:t>σε</a:t>
            </a:r>
            <a:r>
              <a:rPr sz="950" spc="10" dirty="0">
                <a:solidFill>
                  <a:srgbClr val="FFFFFF"/>
                </a:solidFill>
                <a:latin typeface="Calibri"/>
                <a:cs typeface="Calibri"/>
              </a:rPr>
              <a:t> </a:t>
            </a:r>
            <a:r>
              <a:rPr sz="950" spc="60" dirty="0">
                <a:solidFill>
                  <a:srgbClr val="FFFFFF"/>
                </a:solidFill>
                <a:latin typeface="Calibri"/>
                <a:cs typeface="Calibri"/>
              </a:rPr>
              <a:t>υποδίκτυο,</a:t>
            </a:r>
            <a:endParaRPr sz="950">
              <a:latin typeface="Calibri"/>
              <a:cs typeface="Calibri"/>
            </a:endParaRPr>
          </a:p>
          <a:p>
            <a:pPr>
              <a:lnSpc>
                <a:spcPct val="100000"/>
              </a:lnSpc>
              <a:buClr>
                <a:srgbClr val="FFB800"/>
              </a:buClr>
              <a:buFont typeface="Arial"/>
              <a:buChar char="•"/>
            </a:pPr>
            <a:endParaRPr sz="1650">
              <a:latin typeface="Calibri"/>
              <a:cs typeface="Calibri"/>
            </a:endParaRPr>
          </a:p>
          <a:p>
            <a:pPr marL="299085" indent="-286385">
              <a:lnSpc>
                <a:spcPct val="100000"/>
              </a:lnSpc>
              <a:spcBef>
                <a:spcPts val="5"/>
              </a:spcBef>
              <a:buClr>
                <a:srgbClr val="FFB800"/>
              </a:buClr>
              <a:buSzPct val="126315"/>
              <a:buFont typeface="Arial"/>
              <a:buChar char="•"/>
              <a:tabLst>
                <a:tab pos="298450" algn="l"/>
                <a:tab pos="299085" algn="l"/>
              </a:tabLst>
            </a:pPr>
            <a:r>
              <a:rPr sz="950" spc="65" dirty="0">
                <a:solidFill>
                  <a:srgbClr val="FFFFFF"/>
                </a:solidFill>
                <a:latin typeface="Calibri"/>
                <a:cs typeface="Calibri"/>
              </a:rPr>
              <a:t>προαπαιτούμενη</a:t>
            </a:r>
            <a:r>
              <a:rPr sz="950" spc="25" dirty="0">
                <a:solidFill>
                  <a:srgbClr val="FFFFFF"/>
                </a:solidFill>
                <a:latin typeface="Calibri"/>
                <a:cs typeface="Calibri"/>
              </a:rPr>
              <a:t> </a:t>
            </a:r>
            <a:r>
              <a:rPr sz="950" spc="55" dirty="0">
                <a:solidFill>
                  <a:srgbClr val="FFFFFF"/>
                </a:solidFill>
                <a:latin typeface="Calibri"/>
                <a:cs typeface="Calibri"/>
              </a:rPr>
              <a:t>σύγκλιση</a:t>
            </a:r>
            <a:r>
              <a:rPr sz="950" spc="30" dirty="0">
                <a:solidFill>
                  <a:srgbClr val="FFFFFF"/>
                </a:solidFill>
                <a:latin typeface="Calibri"/>
                <a:cs typeface="Calibri"/>
              </a:rPr>
              <a:t> </a:t>
            </a:r>
            <a:r>
              <a:rPr sz="950" spc="60" dirty="0">
                <a:solidFill>
                  <a:srgbClr val="FFFFFF"/>
                </a:solidFill>
                <a:latin typeface="Calibri"/>
                <a:cs typeface="Calibri"/>
              </a:rPr>
              <a:t>δικτύου</a:t>
            </a:r>
            <a:endParaRPr sz="950">
              <a:latin typeface="Calibri"/>
              <a:cs typeface="Calibri"/>
            </a:endParaRPr>
          </a:p>
          <a:p>
            <a:pPr>
              <a:lnSpc>
                <a:spcPct val="100000"/>
              </a:lnSpc>
              <a:buClr>
                <a:srgbClr val="FFB800"/>
              </a:buClr>
              <a:buFont typeface="Arial"/>
              <a:buChar char="•"/>
            </a:pPr>
            <a:endParaRPr sz="1650">
              <a:latin typeface="Calibri"/>
              <a:cs typeface="Calibri"/>
            </a:endParaRPr>
          </a:p>
          <a:p>
            <a:pPr marL="299085" indent="-286385">
              <a:lnSpc>
                <a:spcPct val="100000"/>
              </a:lnSpc>
              <a:buClr>
                <a:srgbClr val="FFB800"/>
              </a:buClr>
              <a:buSzPct val="126315"/>
              <a:buFont typeface="Arial"/>
              <a:buChar char="•"/>
              <a:tabLst>
                <a:tab pos="298450" algn="l"/>
                <a:tab pos="299085" algn="l"/>
              </a:tabLst>
            </a:pPr>
            <a:r>
              <a:rPr sz="950" spc="85" dirty="0">
                <a:solidFill>
                  <a:srgbClr val="FFFFFF"/>
                </a:solidFill>
                <a:latin typeface="Calibri"/>
                <a:cs typeface="Calibri"/>
              </a:rPr>
              <a:t>σύγκλιση</a:t>
            </a:r>
            <a:r>
              <a:rPr sz="950" spc="35" dirty="0">
                <a:solidFill>
                  <a:srgbClr val="FFFFFF"/>
                </a:solidFill>
                <a:latin typeface="Calibri"/>
                <a:cs typeface="Calibri"/>
              </a:rPr>
              <a:t> </a:t>
            </a:r>
            <a:r>
              <a:rPr sz="950" spc="85" dirty="0">
                <a:solidFill>
                  <a:srgbClr val="FFFFFF"/>
                </a:solidFill>
                <a:latin typeface="Calibri"/>
                <a:cs typeface="Calibri"/>
              </a:rPr>
              <a:t>ανεξάρτητη</a:t>
            </a:r>
            <a:r>
              <a:rPr sz="950" spc="35" dirty="0">
                <a:solidFill>
                  <a:srgbClr val="FFFFFF"/>
                </a:solidFill>
                <a:latin typeface="Calibri"/>
                <a:cs typeface="Calibri"/>
              </a:rPr>
              <a:t> </a:t>
            </a:r>
            <a:r>
              <a:rPr sz="950" spc="100" dirty="0">
                <a:solidFill>
                  <a:srgbClr val="FFFFFF"/>
                </a:solidFill>
                <a:latin typeface="Calibri"/>
                <a:cs typeface="Calibri"/>
              </a:rPr>
              <a:t>από</a:t>
            </a:r>
            <a:r>
              <a:rPr sz="950" spc="35" dirty="0">
                <a:solidFill>
                  <a:srgbClr val="FFFFFF"/>
                </a:solidFill>
                <a:latin typeface="Calibri"/>
                <a:cs typeface="Calibri"/>
              </a:rPr>
              <a:t> </a:t>
            </a:r>
            <a:r>
              <a:rPr sz="950" spc="85" dirty="0">
                <a:solidFill>
                  <a:srgbClr val="FFFFFF"/>
                </a:solidFill>
                <a:latin typeface="Calibri"/>
                <a:cs typeface="Calibri"/>
              </a:rPr>
              <a:t>υποδίκτυο-</a:t>
            </a:r>
            <a:r>
              <a:rPr sz="950" spc="35" dirty="0">
                <a:solidFill>
                  <a:srgbClr val="FFFFFF"/>
                </a:solidFill>
                <a:latin typeface="Calibri"/>
                <a:cs typeface="Calibri"/>
              </a:rPr>
              <a:t> </a:t>
            </a:r>
            <a:r>
              <a:rPr sz="950" spc="80" dirty="0">
                <a:solidFill>
                  <a:srgbClr val="FFFFFF"/>
                </a:solidFill>
                <a:latin typeface="Calibri"/>
                <a:cs typeface="Calibri"/>
              </a:rPr>
              <a:t>και</a:t>
            </a:r>
            <a:endParaRPr sz="950">
              <a:latin typeface="Calibri"/>
              <a:cs typeface="Calibri"/>
            </a:endParaRPr>
          </a:p>
          <a:p>
            <a:pPr>
              <a:lnSpc>
                <a:spcPct val="100000"/>
              </a:lnSpc>
              <a:spcBef>
                <a:spcPts val="5"/>
              </a:spcBef>
              <a:buClr>
                <a:srgbClr val="FFB800"/>
              </a:buClr>
              <a:buFont typeface="Arial"/>
              <a:buChar char="•"/>
            </a:pPr>
            <a:endParaRPr sz="1650">
              <a:latin typeface="Calibri"/>
              <a:cs typeface="Calibri"/>
            </a:endParaRPr>
          </a:p>
          <a:p>
            <a:pPr marL="299085" indent="-286385">
              <a:lnSpc>
                <a:spcPct val="100000"/>
              </a:lnSpc>
              <a:buClr>
                <a:srgbClr val="FFB800"/>
              </a:buClr>
              <a:buSzPct val="126315"/>
              <a:buFont typeface="Arial"/>
              <a:buChar char="•"/>
              <a:tabLst>
                <a:tab pos="298450" algn="l"/>
                <a:tab pos="299085" algn="l"/>
              </a:tabLst>
            </a:pPr>
            <a:r>
              <a:rPr sz="950" spc="95" dirty="0">
                <a:solidFill>
                  <a:srgbClr val="FFFFFF"/>
                </a:solidFill>
                <a:latin typeface="Calibri"/>
                <a:cs typeface="Calibri"/>
              </a:rPr>
              <a:t>αναμετάδοση</a:t>
            </a:r>
            <a:r>
              <a:rPr sz="950" spc="20" dirty="0">
                <a:solidFill>
                  <a:srgbClr val="FFFFFF"/>
                </a:solidFill>
                <a:latin typeface="Calibri"/>
                <a:cs typeface="Calibri"/>
              </a:rPr>
              <a:t> </a:t>
            </a:r>
            <a:r>
              <a:rPr sz="950" spc="80" dirty="0">
                <a:solidFill>
                  <a:srgbClr val="FFFFFF"/>
                </a:solidFill>
                <a:latin typeface="Calibri"/>
                <a:cs typeface="Calibri"/>
              </a:rPr>
              <a:t>και</a:t>
            </a:r>
            <a:r>
              <a:rPr sz="950" spc="25" dirty="0">
                <a:solidFill>
                  <a:srgbClr val="FFFFFF"/>
                </a:solidFill>
                <a:latin typeface="Calibri"/>
                <a:cs typeface="Calibri"/>
              </a:rPr>
              <a:t> </a:t>
            </a:r>
            <a:r>
              <a:rPr sz="950" spc="80" dirty="0">
                <a:solidFill>
                  <a:srgbClr val="FFFFFF"/>
                </a:solidFill>
                <a:latin typeface="Calibri"/>
                <a:cs typeface="Calibri"/>
              </a:rPr>
              <a:t>δρομολόγηση.</a:t>
            </a:r>
            <a:endParaRPr sz="950">
              <a:latin typeface="Calibri"/>
              <a:cs typeface="Calibri"/>
            </a:endParaRPr>
          </a:p>
          <a:p>
            <a:pPr>
              <a:lnSpc>
                <a:spcPct val="100000"/>
              </a:lnSpc>
              <a:spcBef>
                <a:spcPts val="5"/>
              </a:spcBef>
              <a:buClr>
                <a:srgbClr val="FFB800"/>
              </a:buClr>
              <a:buFont typeface="Arial"/>
              <a:buChar char="•"/>
            </a:pPr>
            <a:endParaRPr sz="1650">
              <a:latin typeface="Calibri"/>
              <a:cs typeface="Calibri"/>
            </a:endParaRPr>
          </a:p>
          <a:p>
            <a:pPr marL="299085" marR="5080" indent="-287020">
              <a:lnSpc>
                <a:spcPct val="100000"/>
              </a:lnSpc>
              <a:buSzPct val="126315"/>
              <a:buFont typeface="Arial"/>
              <a:buChar char="•"/>
              <a:tabLst>
                <a:tab pos="299085" algn="l"/>
                <a:tab pos="299720" algn="l"/>
              </a:tabLst>
            </a:pPr>
            <a:r>
              <a:rPr sz="950" b="1" i="1" spc="-5" dirty="0">
                <a:solidFill>
                  <a:srgbClr val="FFB800"/>
                </a:solidFill>
                <a:latin typeface="Times New Roman"/>
                <a:cs typeface="Times New Roman"/>
              </a:rPr>
              <a:t>Υπηρεσίες:</a:t>
            </a:r>
            <a:r>
              <a:rPr sz="950" b="1" i="1" spc="5" dirty="0">
                <a:solidFill>
                  <a:srgbClr val="FFB800"/>
                </a:solidFill>
                <a:latin typeface="Times New Roman"/>
                <a:cs typeface="Times New Roman"/>
              </a:rPr>
              <a:t> </a:t>
            </a:r>
            <a:r>
              <a:rPr sz="950" spc="-5" dirty="0">
                <a:solidFill>
                  <a:srgbClr val="FFFFFF"/>
                </a:solidFill>
                <a:latin typeface="Times New Roman"/>
                <a:cs typeface="Times New Roman"/>
              </a:rPr>
              <a:t>Οι</a:t>
            </a:r>
            <a:r>
              <a:rPr sz="950" dirty="0">
                <a:solidFill>
                  <a:srgbClr val="FFFFFF"/>
                </a:solidFill>
                <a:latin typeface="Times New Roman"/>
                <a:cs typeface="Times New Roman"/>
              </a:rPr>
              <a:t> </a:t>
            </a:r>
            <a:r>
              <a:rPr sz="950" spc="-5" dirty="0">
                <a:solidFill>
                  <a:srgbClr val="FFFFFF"/>
                </a:solidFill>
                <a:latin typeface="Times New Roman"/>
                <a:cs typeface="Times New Roman"/>
              </a:rPr>
              <a:t>υπηρεσίες</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ασφάλειας</a:t>
            </a:r>
            <a:r>
              <a:rPr sz="950" dirty="0">
                <a:solidFill>
                  <a:srgbClr val="FFFFFF"/>
                </a:solidFill>
                <a:latin typeface="Times New Roman"/>
                <a:cs typeface="Times New Roman"/>
              </a:rPr>
              <a:t> </a:t>
            </a:r>
            <a:r>
              <a:rPr sz="950" spc="-5" dirty="0">
                <a:solidFill>
                  <a:srgbClr val="FFFFFF"/>
                </a:solidFill>
                <a:latin typeface="Times New Roman"/>
                <a:cs typeface="Times New Roman"/>
              </a:rPr>
              <a:t>που</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μπορεί</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να</a:t>
            </a:r>
            <a:r>
              <a:rPr sz="950" spc="5" dirty="0">
                <a:solidFill>
                  <a:srgbClr val="FFFFFF"/>
                </a:solidFill>
                <a:latin typeface="Times New Roman"/>
                <a:cs typeface="Times New Roman"/>
              </a:rPr>
              <a:t> </a:t>
            </a:r>
            <a:r>
              <a:rPr sz="950" spc="-5" dirty="0">
                <a:solidFill>
                  <a:srgbClr val="FFFFFF"/>
                </a:solidFill>
                <a:latin typeface="Times New Roman"/>
                <a:cs typeface="Times New Roman"/>
              </a:rPr>
              <a:t>παρέχονται</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από</a:t>
            </a:r>
            <a:r>
              <a:rPr sz="950" dirty="0">
                <a:solidFill>
                  <a:srgbClr val="FFFFFF"/>
                </a:solidFill>
                <a:latin typeface="Times New Roman"/>
                <a:cs typeface="Times New Roman"/>
              </a:rPr>
              <a:t> το</a:t>
            </a:r>
            <a:r>
              <a:rPr sz="950" spc="15" dirty="0">
                <a:solidFill>
                  <a:srgbClr val="FFFFFF"/>
                </a:solidFill>
                <a:latin typeface="Times New Roman"/>
                <a:cs typeface="Times New Roman"/>
              </a:rPr>
              <a:t> </a:t>
            </a:r>
            <a:r>
              <a:rPr sz="950" b="1" spc="-5" dirty="0">
                <a:solidFill>
                  <a:srgbClr val="FFB800"/>
                </a:solidFill>
                <a:latin typeface="Times New Roman"/>
                <a:cs typeface="Times New Roman"/>
              </a:rPr>
              <a:t>πρωτόκολλο</a:t>
            </a:r>
            <a:r>
              <a:rPr sz="950" b="1" dirty="0">
                <a:solidFill>
                  <a:srgbClr val="FFB800"/>
                </a:solidFill>
                <a:latin typeface="Times New Roman"/>
                <a:cs typeface="Times New Roman"/>
              </a:rPr>
              <a:t> </a:t>
            </a:r>
            <a:r>
              <a:rPr sz="950" spc="-5" dirty="0">
                <a:solidFill>
                  <a:srgbClr val="FFFFFF"/>
                </a:solidFill>
                <a:latin typeface="Times New Roman"/>
                <a:cs typeface="Times New Roman"/>
              </a:rPr>
              <a:t>που</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αποδίδει</a:t>
            </a:r>
            <a:r>
              <a:rPr sz="950" dirty="0">
                <a:solidFill>
                  <a:srgbClr val="FFFFFF"/>
                </a:solidFill>
                <a:latin typeface="Times New Roman"/>
                <a:cs typeface="Times New Roman"/>
              </a:rPr>
              <a:t> </a:t>
            </a:r>
            <a:r>
              <a:rPr sz="950" spc="-5" dirty="0">
                <a:solidFill>
                  <a:srgbClr val="FFFFFF"/>
                </a:solidFill>
                <a:latin typeface="Times New Roman"/>
                <a:cs typeface="Times New Roman"/>
              </a:rPr>
              <a:t>τις</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λειτουργίες </a:t>
            </a:r>
            <a:r>
              <a:rPr sz="950" dirty="0">
                <a:solidFill>
                  <a:srgbClr val="FFFFFF"/>
                </a:solidFill>
                <a:latin typeface="Times New Roman"/>
                <a:cs typeface="Times New Roman"/>
              </a:rPr>
              <a:t> </a:t>
            </a:r>
            <a:r>
              <a:rPr sz="950" spc="-5" dirty="0">
                <a:solidFill>
                  <a:srgbClr val="FFFFFF"/>
                </a:solidFill>
                <a:latin typeface="Times New Roman"/>
                <a:cs typeface="Times New Roman"/>
              </a:rPr>
              <a:t>πρόσβασης</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στο</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υποδίκτυο</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που</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σχετίζονται</a:t>
            </a:r>
            <a:r>
              <a:rPr sz="950" spc="10" dirty="0">
                <a:solidFill>
                  <a:srgbClr val="FFFFFF"/>
                </a:solidFill>
                <a:latin typeface="Times New Roman"/>
                <a:cs typeface="Times New Roman"/>
              </a:rPr>
              <a:t> </a:t>
            </a:r>
            <a:r>
              <a:rPr sz="950" dirty="0">
                <a:solidFill>
                  <a:srgbClr val="FFFFFF"/>
                </a:solidFill>
                <a:latin typeface="Times New Roman"/>
                <a:cs typeface="Times New Roman"/>
              </a:rPr>
              <a:t>με</a:t>
            </a:r>
            <a:r>
              <a:rPr sz="950" spc="15" dirty="0">
                <a:solidFill>
                  <a:srgbClr val="FFFFFF"/>
                </a:solidFill>
                <a:latin typeface="Times New Roman"/>
                <a:cs typeface="Times New Roman"/>
              </a:rPr>
              <a:t> </a:t>
            </a:r>
            <a:r>
              <a:rPr sz="950" spc="-5" dirty="0">
                <a:solidFill>
                  <a:srgbClr val="FFFFFF"/>
                </a:solidFill>
                <a:latin typeface="Times New Roman"/>
                <a:cs typeface="Times New Roman"/>
              </a:rPr>
              <a:t>την</a:t>
            </a:r>
            <a:r>
              <a:rPr sz="950" spc="15" dirty="0">
                <a:solidFill>
                  <a:srgbClr val="FFFFFF"/>
                </a:solidFill>
                <a:latin typeface="Times New Roman"/>
                <a:cs typeface="Times New Roman"/>
              </a:rPr>
              <a:t> </a:t>
            </a:r>
            <a:r>
              <a:rPr sz="950" spc="-5" dirty="0">
                <a:solidFill>
                  <a:srgbClr val="FFFFFF"/>
                </a:solidFill>
                <a:latin typeface="Times New Roman"/>
                <a:cs typeface="Times New Roman"/>
              </a:rPr>
              <a:t>παροχή</a:t>
            </a:r>
            <a:r>
              <a:rPr sz="950" spc="15" dirty="0">
                <a:solidFill>
                  <a:srgbClr val="FFFFFF"/>
                </a:solidFill>
                <a:latin typeface="Times New Roman"/>
                <a:cs typeface="Times New Roman"/>
              </a:rPr>
              <a:t> </a:t>
            </a:r>
            <a:r>
              <a:rPr sz="950" spc="-5" dirty="0">
                <a:solidFill>
                  <a:srgbClr val="FFFFFF"/>
                </a:solidFill>
                <a:latin typeface="Times New Roman"/>
                <a:cs typeface="Times New Roman"/>
              </a:rPr>
              <a:t>της</a:t>
            </a:r>
            <a:r>
              <a:rPr sz="950" spc="15" dirty="0">
                <a:solidFill>
                  <a:srgbClr val="FFFFFF"/>
                </a:solidFill>
                <a:latin typeface="Times New Roman"/>
                <a:cs typeface="Times New Roman"/>
              </a:rPr>
              <a:t> </a:t>
            </a:r>
            <a:r>
              <a:rPr sz="950" spc="-5" dirty="0">
                <a:solidFill>
                  <a:srgbClr val="FFFFFF"/>
                </a:solidFill>
                <a:latin typeface="Times New Roman"/>
                <a:cs typeface="Times New Roman"/>
              </a:rPr>
              <a:t>υπηρεσίας</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δικτύου</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OSI</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(Open</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Systems</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Interconnection </a:t>
            </a:r>
            <a:r>
              <a:rPr sz="950" spc="-220" dirty="0">
                <a:solidFill>
                  <a:srgbClr val="FFFFFF"/>
                </a:solidFill>
                <a:latin typeface="Times New Roman"/>
                <a:cs typeface="Times New Roman"/>
              </a:rPr>
              <a:t> </a:t>
            </a:r>
            <a:r>
              <a:rPr sz="950" spc="-5" dirty="0">
                <a:solidFill>
                  <a:srgbClr val="FFFFFF"/>
                </a:solidFill>
                <a:latin typeface="Times New Roman"/>
                <a:cs typeface="Times New Roman"/>
              </a:rPr>
              <a:t>Model</a:t>
            </a:r>
            <a:r>
              <a:rPr sz="950" dirty="0">
                <a:solidFill>
                  <a:srgbClr val="FFFFFF"/>
                </a:solidFill>
                <a:latin typeface="Times New Roman"/>
                <a:cs typeface="Times New Roman"/>
              </a:rPr>
              <a:t> -</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θεωρητικό</a:t>
            </a:r>
            <a:r>
              <a:rPr sz="950" dirty="0">
                <a:solidFill>
                  <a:srgbClr val="FFFFFF"/>
                </a:solidFill>
                <a:latin typeface="Times New Roman"/>
                <a:cs typeface="Times New Roman"/>
              </a:rPr>
              <a:t> </a:t>
            </a:r>
            <a:r>
              <a:rPr sz="950" spc="-5" dirty="0">
                <a:solidFill>
                  <a:srgbClr val="FFFFFF"/>
                </a:solidFill>
                <a:latin typeface="Times New Roman"/>
                <a:cs typeface="Times New Roman"/>
              </a:rPr>
              <a:t>μοντέλο</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δικτύωσης</a:t>
            </a:r>
            <a:r>
              <a:rPr sz="950" spc="5" dirty="0">
                <a:solidFill>
                  <a:srgbClr val="FFFFFF"/>
                </a:solidFill>
                <a:latin typeface="Times New Roman"/>
                <a:cs typeface="Times New Roman"/>
              </a:rPr>
              <a:t> </a:t>
            </a:r>
            <a:r>
              <a:rPr sz="950" dirty="0">
                <a:solidFill>
                  <a:srgbClr val="FFFFFF"/>
                </a:solidFill>
                <a:latin typeface="Times New Roman"/>
                <a:cs typeface="Times New Roman"/>
              </a:rPr>
              <a:t>7</a:t>
            </a:r>
            <a:r>
              <a:rPr sz="950" spc="-5" dirty="0">
                <a:solidFill>
                  <a:srgbClr val="FFFFFF"/>
                </a:solidFill>
                <a:latin typeface="Times New Roman"/>
                <a:cs typeface="Times New Roman"/>
              </a:rPr>
              <a:t> επιπέδων</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για</a:t>
            </a:r>
            <a:r>
              <a:rPr sz="950" dirty="0">
                <a:solidFill>
                  <a:srgbClr val="FFFFFF"/>
                </a:solidFill>
                <a:latin typeface="Times New Roman"/>
                <a:cs typeface="Times New Roman"/>
              </a:rPr>
              <a:t> </a:t>
            </a:r>
            <a:r>
              <a:rPr sz="950" spc="-5" dirty="0">
                <a:solidFill>
                  <a:srgbClr val="FFFFFF"/>
                </a:solidFill>
                <a:latin typeface="Times New Roman"/>
                <a:cs typeface="Times New Roman"/>
              </a:rPr>
              <a:t>επικοινωνία</a:t>
            </a:r>
            <a:r>
              <a:rPr sz="950" dirty="0">
                <a:solidFill>
                  <a:srgbClr val="FFFFFF"/>
                </a:solidFill>
                <a:latin typeface="Times New Roman"/>
                <a:cs typeface="Times New Roman"/>
              </a:rPr>
              <a:t> </a:t>
            </a:r>
            <a:r>
              <a:rPr sz="950" spc="-5" dirty="0">
                <a:solidFill>
                  <a:srgbClr val="FFFFFF"/>
                </a:solidFill>
                <a:latin typeface="Times New Roman"/>
                <a:cs typeface="Times New Roman"/>
              </a:rPr>
              <a:t>υπολογιστών)</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είναι</a:t>
            </a:r>
            <a:r>
              <a:rPr sz="950" dirty="0">
                <a:solidFill>
                  <a:srgbClr val="FFFFFF"/>
                </a:solidFill>
                <a:latin typeface="Times New Roman"/>
                <a:cs typeface="Times New Roman"/>
              </a:rPr>
              <a:t> </a:t>
            </a:r>
            <a:r>
              <a:rPr sz="950" spc="-5" dirty="0">
                <a:solidFill>
                  <a:srgbClr val="FFFFFF"/>
                </a:solidFill>
                <a:latin typeface="Times New Roman"/>
                <a:cs typeface="Times New Roman"/>
              </a:rPr>
              <a:t>οι ακόλουθες:</a:t>
            </a:r>
            <a:endParaRPr sz="950">
              <a:latin typeface="Times New Roman"/>
              <a:cs typeface="Times New Roman"/>
            </a:endParaRPr>
          </a:p>
          <a:p>
            <a:pPr>
              <a:lnSpc>
                <a:spcPct val="100000"/>
              </a:lnSpc>
              <a:spcBef>
                <a:spcPts val="30"/>
              </a:spcBef>
              <a:buClr>
                <a:srgbClr val="FFB800"/>
              </a:buClr>
              <a:buFont typeface="Arial"/>
              <a:buChar char="•"/>
            </a:pPr>
            <a:endParaRPr sz="850">
              <a:latin typeface="Times New Roman"/>
              <a:cs typeface="Times New Roman"/>
            </a:endParaRPr>
          </a:p>
          <a:p>
            <a:pPr marL="756285" lvl="1" indent="-286385">
              <a:lnSpc>
                <a:spcPct val="100000"/>
              </a:lnSpc>
              <a:spcBef>
                <a:spcPts val="5"/>
              </a:spcBef>
              <a:buSzPct val="126315"/>
              <a:buFont typeface="Arial"/>
              <a:buChar char="•"/>
              <a:tabLst>
                <a:tab pos="755650" algn="l"/>
                <a:tab pos="756285" algn="l"/>
              </a:tabLst>
            </a:pPr>
            <a:r>
              <a:rPr sz="950" spc="-15" dirty="0">
                <a:solidFill>
                  <a:srgbClr val="FFFFFF"/>
                </a:solidFill>
                <a:latin typeface="Times New Roman"/>
                <a:cs typeface="Times New Roman"/>
              </a:rPr>
              <a:t>Ταυτοποίηση</a:t>
            </a:r>
            <a:r>
              <a:rPr sz="950" spc="-25" dirty="0">
                <a:solidFill>
                  <a:srgbClr val="FFFFFF"/>
                </a:solidFill>
                <a:latin typeface="Times New Roman"/>
                <a:cs typeface="Times New Roman"/>
              </a:rPr>
              <a:t> </a:t>
            </a:r>
            <a:r>
              <a:rPr sz="950" spc="-5" dirty="0">
                <a:solidFill>
                  <a:srgbClr val="FFFFFF"/>
                </a:solidFill>
                <a:latin typeface="Times New Roman"/>
                <a:cs typeface="Times New Roman"/>
              </a:rPr>
              <a:t>χρήστη</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κόμβου,</a:t>
            </a:r>
            <a:endParaRPr sz="950">
              <a:latin typeface="Times New Roman"/>
              <a:cs typeface="Times New Roman"/>
            </a:endParaRPr>
          </a:p>
          <a:p>
            <a:pPr marL="756285" lvl="1" indent="-286385">
              <a:lnSpc>
                <a:spcPct val="100000"/>
              </a:lnSpc>
              <a:spcBef>
                <a:spcPts val="850"/>
              </a:spcBef>
              <a:buSzPct val="126315"/>
              <a:buFont typeface="Arial"/>
              <a:buChar char="•"/>
              <a:tabLst>
                <a:tab pos="755650" algn="l"/>
                <a:tab pos="756285" algn="l"/>
              </a:tabLst>
            </a:pPr>
            <a:r>
              <a:rPr sz="950" spc="-15" dirty="0">
                <a:solidFill>
                  <a:srgbClr val="FFFFFF"/>
                </a:solidFill>
                <a:latin typeface="Times New Roman"/>
                <a:cs typeface="Times New Roman"/>
              </a:rPr>
              <a:t>Ταυτοποίηση</a:t>
            </a:r>
            <a:r>
              <a:rPr sz="950" spc="-30" dirty="0">
                <a:solidFill>
                  <a:srgbClr val="FFFFFF"/>
                </a:solidFill>
                <a:latin typeface="Times New Roman"/>
                <a:cs typeface="Times New Roman"/>
              </a:rPr>
              <a:t> </a:t>
            </a:r>
            <a:r>
              <a:rPr sz="950" spc="-5" dirty="0">
                <a:solidFill>
                  <a:srgbClr val="FFFFFF"/>
                </a:solidFill>
                <a:latin typeface="Times New Roman"/>
                <a:cs typeface="Times New Roman"/>
              </a:rPr>
              <a:t>χρήστη προέλευσης,</a:t>
            </a:r>
            <a:endParaRPr sz="950">
              <a:latin typeface="Times New Roman"/>
              <a:cs typeface="Times New Roman"/>
            </a:endParaRPr>
          </a:p>
          <a:p>
            <a:pPr marL="756285" lvl="1" indent="-286385">
              <a:lnSpc>
                <a:spcPct val="100000"/>
              </a:lnSpc>
              <a:spcBef>
                <a:spcPts val="845"/>
              </a:spcBef>
              <a:buSzPct val="126315"/>
              <a:buFont typeface="Arial"/>
              <a:buChar char="•"/>
              <a:tabLst>
                <a:tab pos="755650" algn="l"/>
                <a:tab pos="756285" algn="l"/>
              </a:tabLst>
            </a:pPr>
            <a:r>
              <a:rPr sz="950" spc="-15" dirty="0">
                <a:solidFill>
                  <a:srgbClr val="FFFFFF"/>
                </a:solidFill>
                <a:latin typeface="Times New Roman"/>
                <a:cs typeface="Times New Roman"/>
              </a:rPr>
              <a:t>Υπηρεσία </a:t>
            </a:r>
            <a:r>
              <a:rPr sz="950" spc="-5" dirty="0">
                <a:solidFill>
                  <a:srgbClr val="FFFFFF"/>
                </a:solidFill>
                <a:latin typeface="Times New Roman"/>
                <a:cs typeface="Times New Roman"/>
              </a:rPr>
              <a:t>ελέγχου πρόσβασης,</a:t>
            </a:r>
            <a:endParaRPr sz="950">
              <a:latin typeface="Times New Roman"/>
              <a:cs typeface="Times New Roman"/>
            </a:endParaRPr>
          </a:p>
          <a:p>
            <a:pPr marL="756285" lvl="1" indent="-286385">
              <a:lnSpc>
                <a:spcPct val="100000"/>
              </a:lnSpc>
              <a:spcBef>
                <a:spcPts val="845"/>
              </a:spcBef>
              <a:buSzPct val="126315"/>
              <a:buFont typeface="Arial"/>
              <a:buChar char="•"/>
              <a:tabLst>
                <a:tab pos="755650" algn="l"/>
                <a:tab pos="756285" algn="l"/>
              </a:tabLst>
            </a:pPr>
            <a:r>
              <a:rPr sz="950" spc="-15" dirty="0">
                <a:solidFill>
                  <a:srgbClr val="FFFFFF"/>
                </a:solidFill>
                <a:latin typeface="Times New Roman"/>
                <a:cs typeface="Times New Roman"/>
              </a:rPr>
              <a:t>Εμπιστευτική</a:t>
            </a:r>
            <a:r>
              <a:rPr sz="950" spc="-30" dirty="0">
                <a:solidFill>
                  <a:srgbClr val="FFFFFF"/>
                </a:solidFill>
                <a:latin typeface="Times New Roman"/>
                <a:cs typeface="Times New Roman"/>
              </a:rPr>
              <a:t> </a:t>
            </a:r>
            <a:r>
              <a:rPr sz="950" spc="-5" dirty="0">
                <a:solidFill>
                  <a:srgbClr val="FFFFFF"/>
                </a:solidFill>
                <a:latin typeface="Times New Roman"/>
                <a:cs typeface="Times New Roman"/>
              </a:rPr>
              <a:t>σύνδεση,</a:t>
            </a:r>
            <a:endParaRPr sz="950">
              <a:latin typeface="Times New Roman"/>
              <a:cs typeface="Times New Roman"/>
            </a:endParaRPr>
          </a:p>
          <a:p>
            <a:pPr marL="756285" lvl="1" indent="-286385">
              <a:lnSpc>
                <a:spcPct val="100000"/>
              </a:lnSpc>
              <a:spcBef>
                <a:spcPts val="845"/>
              </a:spcBef>
              <a:buSzPct val="126315"/>
              <a:buFont typeface="Arial"/>
              <a:buChar char="•"/>
              <a:tabLst>
                <a:tab pos="755650" algn="l"/>
                <a:tab pos="756285" algn="l"/>
              </a:tabLst>
            </a:pPr>
            <a:r>
              <a:rPr sz="950" spc="-5" dirty="0">
                <a:solidFill>
                  <a:srgbClr val="FFFFFF"/>
                </a:solidFill>
                <a:latin typeface="Times New Roman"/>
                <a:cs typeface="Times New Roman"/>
              </a:rPr>
              <a:t>Ασυνδεσιμική</a:t>
            </a:r>
            <a:r>
              <a:rPr sz="950" spc="-25" dirty="0">
                <a:solidFill>
                  <a:srgbClr val="FFFFFF"/>
                </a:solidFill>
                <a:latin typeface="Times New Roman"/>
                <a:cs typeface="Times New Roman"/>
              </a:rPr>
              <a:t> </a:t>
            </a:r>
            <a:r>
              <a:rPr sz="950" spc="-15" dirty="0">
                <a:solidFill>
                  <a:srgbClr val="FFFFFF"/>
                </a:solidFill>
                <a:latin typeface="Times New Roman"/>
                <a:cs typeface="Times New Roman"/>
              </a:rPr>
              <a:t>εμπιστευτικότητα,</a:t>
            </a:r>
            <a:endParaRPr sz="950">
              <a:latin typeface="Times New Roman"/>
              <a:cs typeface="Times New Roman"/>
            </a:endParaRPr>
          </a:p>
          <a:p>
            <a:pPr marL="756285" lvl="1" indent="-286385">
              <a:lnSpc>
                <a:spcPct val="100000"/>
              </a:lnSpc>
              <a:spcBef>
                <a:spcPts val="845"/>
              </a:spcBef>
              <a:buSzPct val="126315"/>
              <a:buFont typeface="Arial"/>
              <a:buChar char="•"/>
              <a:tabLst>
                <a:tab pos="755650" algn="l"/>
                <a:tab pos="756285" algn="l"/>
              </a:tabLst>
            </a:pPr>
            <a:r>
              <a:rPr sz="950" spc="-15" dirty="0">
                <a:solidFill>
                  <a:srgbClr val="FFFFFF"/>
                </a:solidFill>
                <a:latin typeface="Times New Roman"/>
                <a:cs typeface="Times New Roman"/>
              </a:rPr>
              <a:t>Εμπιστευτικότητα</a:t>
            </a:r>
            <a:r>
              <a:rPr sz="950" spc="-20" dirty="0">
                <a:solidFill>
                  <a:srgbClr val="FFFFFF"/>
                </a:solidFill>
                <a:latin typeface="Times New Roman"/>
                <a:cs typeface="Times New Roman"/>
              </a:rPr>
              <a:t> </a:t>
            </a:r>
            <a:r>
              <a:rPr sz="950" spc="-5" dirty="0">
                <a:solidFill>
                  <a:srgbClr val="FFFFFF"/>
                </a:solidFill>
                <a:latin typeface="Times New Roman"/>
                <a:cs typeface="Times New Roman"/>
              </a:rPr>
              <a:t>ροής</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κίνησης,</a:t>
            </a:r>
            <a:endParaRPr sz="950">
              <a:latin typeface="Times New Roman"/>
              <a:cs typeface="Times New Roman"/>
            </a:endParaRPr>
          </a:p>
          <a:p>
            <a:pPr marL="756285" lvl="1" indent="-286385">
              <a:lnSpc>
                <a:spcPct val="100000"/>
              </a:lnSpc>
              <a:spcBef>
                <a:spcPts val="845"/>
              </a:spcBef>
              <a:buSzPct val="126315"/>
              <a:buFont typeface="Arial"/>
              <a:buChar char="•"/>
              <a:tabLst>
                <a:tab pos="755650" algn="l"/>
                <a:tab pos="756285" algn="l"/>
              </a:tabLst>
            </a:pPr>
            <a:r>
              <a:rPr sz="950" spc="-5" dirty="0">
                <a:solidFill>
                  <a:srgbClr val="FFFFFF"/>
                </a:solidFill>
                <a:latin typeface="Times New Roman"/>
                <a:cs typeface="Times New Roman"/>
              </a:rPr>
              <a:t>Ακεραιότητα</a:t>
            </a:r>
            <a:r>
              <a:rPr sz="950" spc="5" dirty="0">
                <a:solidFill>
                  <a:srgbClr val="FFFFFF"/>
                </a:solidFill>
                <a:latin typeface="Times New Roman"/>
                <a:cs typeface="Times New Roman"/>
              </a:rPr>
              <a:t> </a:t>
            </a:r>
            <a:r>
              <a:rPr sz="950" spc="-5" dirty="0">
                <a:solidFill>
                  <a:srgbClr val="FFFFFF"/>
                </a:solidFill>
                <a:latin typeface="Times New Roman"/>
                <a:cs typeface="Times New Roman"/>
              </a:rPr>
              <a:t>σύνδεσης</a:t>
            </a:r>
            <a:r>
              <a:rPr sz="950" spc="5" dirty="0">
                <a:solidFill>
                  <a:srgbClr val="FFFFFF"/>
                </a:solidFill>
                <a:latin typeface="Times New Roman"/>
                <a:cs typeface="Times New Roman"/>
              </a:rPr>
              <a:t> </a:t>
            </a:r>
            <a:r>
              <a:rPr sz="950" spc="-5" dirty="0">
                <a:solidFill>
                  <a:srgbClr val="FFFFFF"/>
                </a:solidFill>
                <a:latin typeface="Times New Roman"/>
                <a:cs typeface="Times New Roman"/>
              </a:rPr>
              <a:t>χωρίς</a:t>
            </a:r>
            <a:r>
              <a:rPr sz="950" dirty="0">
                <a:solidFill>
                  <a:srgbClr val="FFFFFF"/>
                </a:solidFill>
                <a:latin typeface="Times New Roman"/>
                <a:cs typeface="Times New Roman"/>
              </a:rPr>
              <a:t> </a:t>
            </a:r>
            <a:r>
              <a:rPr sz="950" spc="-5" dirty="0">
                <a:solidFill>
                  <a:srgbClr val="FFFFFF"/>
                </a:solidFill>
                <a:latin typeface="Times New Roman"/>
                <a:cs typeface="Times New Roman"/>
              </a:rPr>
              <a:t>ανάκτηση</a:t>
            </a:r>
            <a:r>
              <a:rPr sz="950" spc="5" dirty="0">
                <a:solidFill>
                  <a:srgbClr val="FFFFFF"/>
                </a:solidFill>
                <a:latin typeface="Times New Roman"/>
                <a:cs typeface="Times New Roman"/>
              </a:rPr>
              <a:t> </a:t>
            </a:r>
            <a:r>
              <a:rPr sz="950" spc="-5" dirty="0">
                <a:solidFill>
                  <a:srgbClr val="FFFFFF"/>
                </a:solidFill>
                <a:latin typeface="Times New Roman"/>
                <a:cs typeface="Times New Roman"/>
              </a:rPr>
              <a:t>και</a:t>
            </a:r>
            <a:endParaRPr sz="950">
              <a:latin typeface="Times New Roman"/>
              <a:cs typeface="Times New Roman"/>
            </a:endParaRPr>
          </a:p>
          <a:p>
            <a:pPr marL="756285" lvl="1" indent="-286385">
              <a:lnSpc>
                <a:spcPct val="100000"/>
              </a:lnSpc>
              <a:spcBef>
                <a:spcPts val="855"/>
              </a:spcBef>
              <a:buSzPct val="126315"/>
              <a:buFont typeface="Arial"/>
              <a:buChar char="•"/>
              <a:tabLst>
                <a:tab pos="755650" algn="l"/>
                <a:tab pos="756285" algn="l"/>
              </a:tabLst>
            </a:pPr>
            <a:r>
              <a:rPr sz="950" spc="-15" dirty="0">
                <a:solidFill>
                  <a:srgbClr val="FFFFFF"/>
                </a:solidFill>
                <a:latin typeface="Times New Roman"/>
                <a:cs typeface="Times New Roman"/>
              </a:rPr>
              <a:t>Ασυνδεσιμότητα</a:t>
            </a:r>
            <a:r>
              <a:rPr sz="950" spc="-20" dirty="0">
                <a:solidFill>
                  <a:srgbClr val="FFFFFF"/>
                </a:solidFill>
                <a:latin typeface="Times New Roman"/>
                <a:cs typeface="Times New Roman"/>
              </a:rPr>
              <a:t> </a:t>
            </a:r>
            <a:r>
              <a:rPr sz="950" spc="-5" dirty="0">
                <a:solidFill>
                  <a:srgbClr val="FFFFFF"/>
                </a:solidFill>
                <a:latin typeface="Times New Roman"/>
                <a:cs typeface="Times New Roman"/>
              </a:rPr>
              <a:t>χωρίς</a:t>
            </a:r>
            <a:r>
              <a:rPr sz="950" spc="-10" dirty="0">
                <a:solidFill>
                  <a:srgbClr val="FFFFFF"/>
                </a:solidFill>
                <a:latin typeface="Times New Roman"/>
                <a:cs typeface="Times New Roman"/>
              </a:rPr>
              <a:t> </a:t>
            </a:r>
            <a:r>
              <a:rPr sz="950" spc="-5" dirty="0">
                <a:solidFill>
                  <a:srgbClr val="FFFFFF"/>
                </a:solidFill>
                <a:latin typeface="Times New Roman"/>
                <a:cs typeface="Times New Roman"/>
              </a:rPr>
              <a:t>σύνδεση.</a:t>
            </a:r>
            <a:endParaRPr sz="950">
              <a:latin typeface="Times New Roman"/>
              <a:cs typeface="Times New Roman"/>
            </a:endParaRPr>
          </a:p>
        </p:txBody>
      </p:sp>
      <p:sp>
        <p:nvSpPr>
          <p:cNvPr id="10" name="object 10"/>
          <p:cNvSpPr txBox="1"/>
          <p:nvPr/>
        </p:nvSpPr>
        <p:spPr>
          <a:xfrm>
            <a:off x="175895" y="6434772"/>
            <a:ext cx="4291330" cy="116839"/>
          </a:xfrm>
          <a:prstGeom prst="rect">
            <a:avLst/>
          </a:prstGeom>
        </p:spPr>
        <p:txBody>
          <a:bodyPr vert="horz" wrap="square" lIns="0" tIns="12700" rIns="0" bIns="0" rtlCol="0">
            <a:spAutoFit/>
          </a:bodyPr>
          <a:lstStyle/>
          <a:p>
            <a:pPr marL="12700">
              <a:lnSpc>
                <a:spcPct val="100000"/>
              </a:lnSpc>
              <a:spcBef>
                <a:spcPts val="100"/>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5"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0"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5"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5"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ανοικτών</a:t>
            </a:r>
            <a:r>
              <a:rPr sz="600" i="1" spc="20" dirty="0">
                <a:solidFill>
                  <a:srgbClr val="FFFFFF"/>
                </a:solidFill>
                <a:latin typeface="Calibri"/>
                <a:cs typeface="Calibri"/>
              </a:rPr>
              <a:t> </a:t>
            </a:r>
            <a:r>
              <a:rPr sz="600" i="1" spc="-5" dirty="0">
                <a:solidFill>
                  <a:srgbClr val="FFFFFF"/>
                </a:solidFill>
                <a:latin typeface="Calibri"/>
                <a:cs typeface="Calibri"/>
              </a:rPr>
              <a:t>συστημάτων</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5" dirty="0">
                <a:solidFill>
                  <a:srgbClr val="FFFFFF"/>
                </a:solidFill>
                <a:latin typeface="Calibri"/>
                <a:cs typeface="Calibri"/>
              </a:rPr>
              <a:t> </a:t>
            </a:r>
            <a:r>
              <a:rPr sz="600" i="1" spc="-5" dirty="0">
                <a:solidFill>
                  <a:srgbClr val="FFFFFF"/>
                </a:solidFill>
                <a:latin typeface="Calibri"/>
                <a:cs typeface="Calibri"/>
              </a:rPr>
              <a:t>εφαρμογές</a:t>
            </a:r>
            <a:r>
              <a:rPr sz="600" i="1" spc="20" dirty="0">
                <a:solidFill>
                  <a:srgbClr val="FFFFFF"/>
                </a:solidFill>
                <a:latin typeface="Calibri"/>
                <a:cs typeface="Calibri"/>
              </a:rPr>
              <a:t> </a:t>
            </a:r>
            <a:r>
              <a:rPr sz="600" i="1" spc="-5" dirty="0">
                <a:solidFill>
                  <a:srgbClr val="FFFFFF"/>
                </a:solidFill>
                <a:latin typeface="Times New Roman"/>
                <a:cs typeface="Times New Roman"/>
              </a:rPr>
              <a:t>CCITT</a:t>
            </a:r>
            <a:r>
              <a:rPr sz="600" i="1" spc="15"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pic>
        <p:nvPicPr>
          <p:cNvPr id="11" name="object 11"/>
          <p:cNvPicPr/>
          <p:nvPr/>
        </p:nvPicPr>
        <p:blipFill>
          <a:blip r:embed="rId3" cstate="print"/>
          <a:stretch>
            <a:fillRect/>
          </a:stretch>
        </p:blipFill>
        <p:spPr>
          <a:xfrm>
            <a:off x="7549832" y="5952172"/>
            <a:ext cx="3293427" cy="611187"/>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8860"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5344934" y="1294450"/>
            <a:ext cx="6728459" cy="4904676"/>
          </a:xfrm>
          <a:prstGeom prst="rect">
            <a:avLst/>
          </a:prstGeom>
        </p:spPr>
        <p:txBody>
          <a:bodyPr vert="horz" wrap="square" lIns="0" tIns="12700" rIns="0" bIns="0" rtlCol="0">
            <a:spAutoFit/>
          </a:bodyPr>
          <a:lstStyle/>
          <a:p>
            <a:pPr marL="287020" indent="-274320">
              <a:lnSpc>
                <a:spcPct val="100000"/>
              </a:lnSpc>
              <a:spcBef>
                <a:spcPts val="100"/>
              </a:spcBef>
              <a:buClr>
                <a:srgbClr val="FFB800"/>
              </a:buClr>
              <a:buSzPct val="127777"/>
              <a:buFont typeface="MS Gothic"/>
              <a:buChar char="▪"/>
              <a:tabLst>
                <a:tab pos="286385" algn="l"/>
                <a:tab pos="287020" algn="l"/>
              </a:tabLst>
            </a:pPr>
            <a:r>
              <a:rPr sz="900" b="1" spc="40" dirty="0">
                <a:solidFill>
                  <a:srgbClr val="FFFFFF"/>
                </a:solidFill>
                <a:latin typeface="Calibri"/>
                <a:cs typeface="Calibri"/>
              </a:rPr>
              <a:t>Στρώμα3:</a:t>
            </a:r>
            <a:r>
              <a:rPr sz="900" b="1" spc="5" dirty="0">
                <a:solidFill>
                  <a:srgbClr val="FFFFFF"/>
                </a:solidFill>
                <a:latin typeface="Calibri"/>
                <a:cs typeface="Calibri"/>
              </a:rPr>
              <a:t> </a:t>
            </a:r>
            <a:r>
              <a:rPr sz="900" b="1" spc="30" dirty="0">
                <a:solidFill>
                  <a:srgbClr val="FFFFFF"/>
                </a:solidFill>
                <a:latin typeface="Calibri"/>
                <a:cs typeface="Calibri"/>
              </a:rPr>
              <a:t>Επίπεδο</a:t>
            </a:r>
            <a:r>
              <a:rPr sz="900" b="1" spc="-5" dirty="0">
                <a:solidFill>
                  <a:srgbClr val="FFFFFF"/>
                </a:solidFill>
                <a:latin typeface="Calibri"/>
                <a:cs typeface="Calibri"/>
              </a:rPr>
              <a:t> </a:t>
            </a:r>
            <a:r>
              <a:rPr sz="900" b="1" spc="40" dirty="0">
                <a:solidFill>
                  <a:srgbClr val="FFFFFF"/>
                </a:solidFill>
                <a:latin typeface="Calibri"/>
                <a:cs typeface="Calibri"/>
              </a:rPr>
              <a:t>δικτύου</a:t>
            </a:r>
            <a:endParaRPr sz="900" dirty="0">
              <a:latin typeface="Calibri"/>
              <a:cs typeface="Calibri"/>
            </a:endParaRPr>
          </a:p>
          <a:p>
            <a:pPr>
              <a:lnSpc>
                <a:spcPct val="100000"/>
              </a:lnSpc>
              <a:buClr>
                <a:srgbClr val="FFB800"/>
              </a:buClr>
              <a:buFont typeface="MS Gothic"/>
              <a:buChar char="▪"/>
            </a:pPr>
            <a:endParaRPr sz="900" dirty="0">
              <a:latin typeface="Calibri"/>
              <a:cs typeface="Calibri"/>
            </a:endParaRPr>
          </a:p>
          <a:p>
            <a:pPr marL="756285" marR="235585" lvl="1" indent="-287020" algn="just">
              <a:lnSpc>
                <a:spcPct val="100000"/>
              </a:lnSpc>
              <a:buSzPct val="127777"/>
              <a:buFont typeface="MS Gothic"/>
              <a:buChar char="▪"/>
              <a:tabLst>
                <a:tab pos="755015" algn="l"/>
              </a:tabLst>
            </a:pPr>
            <a:r>
              <a:rPr sz="900" b="1" spc="60" dirty="0">
                <a:solidFill>
                  <a:srgbClr val="FFFFFF"/>
                </a:solidFill>
                <a:latin typeface="Calibri"/>
                <a:cs typeface="Calibri"/>
              </a:rPr>
              <a:t>Μηχανισμοί: </a:t>
            </a:r>
            <a:r>
              <a:rPr sz="900" b="1" spc="60" dirty="0">
                <a:solidFill>
                  <a:srgbClr val="FFB800"/>
                </a:solidFill>
                <a:latin typeface="Calibri"/>
                <a:cs typeface="Calibri"/>
              </a:rPr>
              <a:t>Οι μηχανισμοί </a:t>
            </a:r>
            <a:r>
              <a:rPr sz="900" spc="65" dirty="0">
                <a:solidFill>
                  <a:srgbClr val="FFFFFF"/>
                </a:solidFill>
                <a:latin typeface="Calibri"/>
                <a:cs typeface="Calibri"/>
              </a:rPr>
              <a:t>ασφαλείας </a:t>
            </a:r>
            <a:r>
              <a:rPr sz="900" spc="60" dirty="0">
                <a:solidFill>
                  <a:srgbClr val="FFFFFF"/>
                </a:solidFill>
                <a:latin typeface="Calibri"/>
                <a:cs typeface="Calibri"/>
              </a:rPr>
              <a:t>χρησιμοποιούνται </a:t>
            </a:r>
            <a:r>
              <a:rPr sz="900" spc="70" dirty="0">
                <a:solidFill>
                  <a:srgbClr val="FFFFFF"/>
                </a:solidFill>
                <a:latin typeface="Calibri"/>
                <a:cs typeface="Calibri"/>
              </a:rPr>
              <a:t>από </a:t>
            </a:r>
            <a:r>
              <a:rPr sz="900" spc="60" dirty="0">
                <a:solidFill>
                  <a:srgbClr val="FFFFFF"/>
                </a:solidFill>
                <a:latin typeface="Calibri"/>
                <a:cs typeface="Calibri"/>
              </a:rPr>
              <a:t>τα </a:t>
            </a:r>
            <a:r>
              <a:rPr sz="900" b="1" spc="70" dirty="0">
                <a:solidFill>
                  <a:srgbClr val="FFB800"/>
                </a:solidFill>
                <a:latin typeface="Calibri"/>
                <a:cs typeface="Calibri"/>
              </a:rPr>
              <a:t>πρωτόκολλα </a:t>
            </a:r>
            <a:r>
              <a:rPr sz="900" spc="70" dirty="0">
                <a:solidFill>
                  <a:srgbClr val="FFFFFF"/>
                </a:solidFill>
                <a:latin typeface="Calibri"/>
                <a:cs typeface="Calibri"/>
              </a:rPr>
              <a:t>που </a:t>
            </a:r>
            <a:r>
              <a:rPr sz="900" spc="50" dirty="0">
                <a:solidFill>
                  <a:srgbClr val="FFFFFF"/>
                </a:solidFill>
                <a:latin typeface="Calibri"/>
                <a:cs typeface="Calibri"/>
              </a:rPr>
              <a:t>είναι </a:t>
            </a:r>
            <a:r>
              <a:rPr sz="900" spc="65" dirty="0">
                <a:solidFill>
                  <a:srgbClr val="FFFFFF"/>
                </a:solidFill>
                <a:latin typeface="Calibri"/>
                <a:cs typeface="Calibri"/>
              </a:rPr>
              <a:t>υπεύθυνα </a:t>
            </a:r>
            <a:r>
              <a:rPr sz="900" spc="55" dirty="0">
                <a:solidFill>
                  <a:srgbClr val="FFFFFF"/>
                </a:solidFill>
                <a:latin typeface="Calibri"/>
                <a:cs typeface="Calibri"/>
              </a:rPr>
              <a:t>για </a:t>
            </a:r>
            <a:r>
              <a:rPr sz="900" spc="60" dirty="0">
                <a:solidFill>
                  <a:srgbClr val="FFFFFF"/>
                </a:solidFill>
                <a:latin typeface="Calibri"/>
                <a:cs typeface="Calibri"/>
              </a:rPr>
              <a:t> την </a:t>
            </a:r>
            <a:r>
              <a:rPr sz="900" spc="70" dirty="0">
                <a:solidFill>
                  <a:srgbClr val="FFFFFF"/>
                </a:solidFill>
                <a:latin typeface="Calibri"/>
                <a:cs typeface="Calibri"/>
              </a:rPr>
              <a:t>πρόσβαση </a:t>
            </a:r>
            <a:r>
              <a:rPr sz="900" spc="65" dirty="0">
                <a:solidFill>
                  <a:srgbClr val="FFFFFF"/>
                </a:solidFill>
                <a:latin typeface="Calibri"/>
                <a:cs typeface="Calibri"/>
              </a:rPr>
              <a:t>σε </a:t>
            </a:r>
            <a:r>
              <a:rPr sz="900" spc="60" dirty="0">
                <a:solidFill>
                  <a:srgbClr val="FFFFFF"/>
                </a:solidFill>
                <a:latin typeface="Calibri"/>
                <a:cs typeface="Calibri"/>
              </a:rPr>
              <a:t>υποδίκτυα, την </a:t>
            </a:r>
            <a:r>
              <a:rPr sz="900" spc="65" dirty="0">
                <a:solidFill>
                  <a:srgbClr val="FFFFFF"/>
                </a:solidFill>
                <a:latin typeface="Calibri"/>
                <a:cs typeface="Calibri"/>
              </a:rPr>
              <a:t>αναμετάδοση </a:t>
            </a:r>
            <a:r>
              <a:rPr sz="900" spc="55" dirty="0">
                <a:solidFill>
                  <a:srgbClr val="FFFFFF"/>
                </a:solidFill>
                <a:latin typeface="Calibri"/>
                <a:cs typeface="Calibri"/>
              </a:rPr>
              <a:t>και </a:t>
            </a:r>
            <a:r>
              <a:rPr sz="900" spc="60" dirty="0">
                <a:solidFill>
                  <a:srgbClr val="FFFFFF"/>
                </a:solidFill>
                <a:latin typeface="Calibri"/>
                <a:cs typeface="Calibri"/>
              </a:rPr>
              <a:t>τη </a:t>
            </a:r>
            <a:r>
              <a:rPr sz="900" spc="65" dirty="0">
                <a:solidFill>
                  <a:srgbClr val="FFFFFF"/>
                </a:solidFill>
                <a:latin typeface="Calibri"/>
                <a:cs typeface="Calibri"/>
              </a:rPr>
              <a:t>δρομολόγηση </a:t>
            </a:r>
            <a:r>
              <a:rPr sz="900" b="1" spc="55" dirty="0">
                <a:solidFill>
                  <a:srgbClr val="FFB800"/>
                </a:solidFill>
                <a:latin typeface="Calibri"/>
                <a:cs typeface="Calibri"/>
              </a:rPr>
              <a:t>για </a:t>
            </a:r>
            <a:r>
              <a:rPr sz="900" spc="60" dirty="0">
                <a:solidFill>
                  <a:srgbClr val="FFFFFF"/>
                </a:solidFill>
                <a:latin typeface="Calibri"/>
                <a:cs typeface="Calibri"/>
              </a:rPr>
              <a:t>τη διευκόλυνση </a:t>
            </a:r>
            <a:r>
              <a:rPr sz="900" spc="55" dirty="0">
                <a:solidFill>
                  <a:srgbClr val="FFFFFF"/>
                </a:solidFill>
                <a:latin typeface="Calibri"/>
                <a:cs typeface="Calibri"/>
              </a:rPr>
              <a:t>της </a:t>
            </a:r>
            <a:r>
              <a:rPr sz="900" spc="60" dirty="0">
                <a:solidFill>
                  <a:srgbClr val="FFFFFF"/>
                </a:solidFill>
                <a:latin typeface="Calibri"/>
                <a:cs typeface="Calibri"/>
              </a:rPr>
              <a:t>υπηρεσίας </a:t>
            </a:r>
            <a:r>
              <a:rPr sz="900" spc="65" dirty="0">
                <a:solidFill>
                  <a:srgbClr val="FFFFFF"/>
                </a:solidFill>
                <a:latin typeface="Calibri"/>
                <a:cs typeface="Calibri"/>
              </a:rPr>
              <a:t> </a:t>
            </a:r>
            <a:r>
              <a:rPr sz="900" spc="60" dirty="0">
                <a:solidFill>
                  <a:srgbClr val="FFFFFF"/>
                </a:solidFill>
                <a:latin typeface="Calibri"/>
                <a:cs typeface="Calibri"/>
              </a:rPr>
              <a:t>δικτύου</a:t>
            </a:r>
            <a:r>
              <a:rPr sz="900" spc="20" dirty="0">
                <a:solidFill>
                  <a:srgbClr val="FFFFFF"/>
                </a:solidFill>
                <a:latin typeface="Calibri"/>
                <a:cs typeface="Calibri"/>
              </a:rPr>
              <a:t> </a:t>
            </a:r>
            <a:r>
              <a:rPr sz="900" spc="60" dirty="0">
                <a:solidFill>
                  <a:srgbClr val="FFFFFF"/>
                </a:solidFill>
                <a:latin typeface="Calibri"/>
                <a:cs typeface="Calibri"/>
              </a:rPr>
              <a:t>OSI</a:t>
            </a:r>
            <a:r>
              <a:rPr sz="900" spc="25" dirty="0">
                <a:solidFill>
                  <a:srgbClr val="FFFFFF"/>
                </a:solidFill>
                <a:latin typeface="Calibri"/>
                <a:cs typeface="Calibri"/>
              </a:rPr>
              <a:t> </a:t>
            </a:r>
            <a:r>
              <a:rPr sz="900" spc="60" dirty="0">
                <a:solidFill>
                  <a:srgbClr val="FFFFFF"/>
                </a:solidFill>
                <a:latin typeface="Calibri"/>
                <a:cs typeface="Calibri"/>
              </a:rPr>
              <a:t>μεταξύ</a:t>
            </a:r>
            <a:r>
              <a:rPr sz="900" spc="20" dirty="0">
                <a:solidFill>
                  <a:srgbClr val="FFFFFF"/>
                </a:solidFill>
                <a:latin typeface="Calibri"/>
                <a:cs typeface="Calibri"/>
              </a:rPr>
              <a:t> </a:t>
            </a:r>
            <a:r>
              <a:rPr sz="900" spc="65" dirty="0">
                <a:solidFill>
                  <a:srgbClr val="FFFFFF"/>
                </a:solidFill>
                <a:latin typeface="Calibri"/>
                <a:cs typeface="Calibri"/>
              </a:rPr>
              <a:t>των</a:t>
            </a:r>
            <a:r>
              <a:rPr sz="900" spc="25" dirty="0">
                <a:solidFill>
                  <a:srgbClr val="FFFFFF"/>
                </a:solidFill>
                <a:latin typeface="Calibri"/>
                <a:cs typeface="Calibri"/>
              </a:rPr>
              <a:t> </a:t>
            </a:r>
            <a:r>
              <a:rPr sz="900" spc="60" dirty="0">
                <a:solidFill>
                  <a:srgbClr val="FFFFFF"/>
                </a:solidFill>
                <a:latin typeface="Calibri"/>
                <a:cs typeface="Calibri"/>
              </a:rPr>
              <a:t>τελικών</a:t>
            </a:r>
            <a:r>
              <a:rPr sz="900" spc="30" dirty="0">
                <a:solidFill>
                  <a:srgbClr val="FFFFFF"/>
                </a:solidFill>
                <a:latin typeface="Calibri"/>
                <a:cs typeface="Calibri"/>
              </a:rPr>
              <a:t> </a:t>
            </a:r>
            <a:r>
              <a:rPr sz="900" spc="60" dirty="0">
                <a:solidFill>
                  <a:srgbClr val="FFFFFF"/>
                </a:solidFill>
                <a:latin typeface="Calibri"/>
                <a:cs typeface="Calibri"/>
              </a:rPr>
              <a:t>συστημάτων.</a:t>
            </a:r>
            <a:endParaRPr sz="900" dirty="0">
              <a:latin typeface="Calibri"/>
              <a:cs typeface="Calibri"/>
            </a:endParaRPr>
          </a:p>
          <a:p>
            <a:pPr lvl="1">
              <a:lnSpc>
                <a:spcPct val="100000"/>
              </a:lnSpc>
              <a:spcBef>
                <a:spcPts val="10"/>
              </a:spcBef>
              <a:buClr>
                <a:srgbClr val="FFFFFF"/>
              </a:buClr>
              <a:buFont typeface="MS Gothic"/>
              <a:buChar char="▪"/>
            </a:pPr>
            <a:endParaRPr sz="700" dirty="0">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Το μοντέλο OSI παρέχει διάφορες υπηρεσίες ασφάλειας, οι οποίες υλοποιούνται μέσω συγκεκριμένων μηχανισμών:</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a:t>
            </a:r>
            <a:r>
              <a:rPr lang="el-GR" sz="900" spc="65" dirty="0" err="1">
                <a:solidFill>
                  <a:srgbClr val="FFFFFF"/>
                </a:solidFill>
                <a:latin typeface="Calibri"/>
                <a:cs typeface="Calibri"/>
              </a:rPr>
              <a:t>Αυθεντικοποίηση</a:t>
            </a:r>
            <a:r>
              <a:rPr lang="el-GR" sz="900" spc="65" dirty="0">
                <a:solidFill>
                  <a:srgbClr val="FFFFFF"/>
                </a:solidFill>
                <a:latin typeface="Calibri"/>
                <a:cs typeface="Calibri"/>
              </a:rPr>
              <a:t> Ομότιμων Οντοτήτων (</a:t>
            </a:r>
            <a:r>
              <a:rPr lang="el-GR" sz="900" spc="65" dirty="0" err="1">
                <a:solidFill>
                  <a:srgbClr val="FFFFFF"/>
                </a:solidFill>
                <a:latin typeface="Calibri"/>
                <a:cs typeface="Calibri"/>
              </a:rPr>
              <a:t>Peer</a:t>
            </a:r>
            <a:r>
              <a:rPr lang="el-GR" sz="900" spc="65" dirty="0">
                <a:solidFill>
                  <a:srgbClr val="FFFFFF"/>
                </a:solidFill>
                <a:latin typeface="Calibri"/>
                <a:cs typeface="Calibri"/>
              </a:rPr>
              <a:t> </a:t>
            </a:r>
            <a:r>
              <a:rPr lang="el-GR" sz="900" spc="65" dirty="0" err="1">
                <a:solidFill>
                  <a:srgbClr val="FFFFFF"/>
                </a:solidFill>
                <a:latin typeface="Calibri"/>
                <a:cs typeface="Calibri"/>
              </a:rPr>
              <a:t>Entity</a:t>
            </a:r>
            <a:r>
              <a:rPr lang="el-GR" sz="900" spc="65" dirty="0">
                <a:solidFill>
                  <a:srgbClr val="FFFFFF"/>
                </a:solidFill>
                <a:latin typeface="Calibri"/>
                <a:cs typeface="Calibri"/>
              </a:rPr>
              <a:t> </a:t>
            </a:r>
            <a:r>
              <a:rPr lang="el-GR" sz="900" spc="65" dirty="0" err="1">
                <a:solidFill>
                  <a:srgbClr val="FFFFFF"/>
                </a:solidFill>
                <a:latin typeface="Calibri"/>
                <a:cs typeface="Calibri"/>
              </a:rPr>
              <a:t>Authentication</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Επιτυγχάνεται μέσω ανταλλαγών </a:t>
            </a:r>
            <a:r>
              <a:rPr lang="el-GR" sz="900" spc="65" dirty="0" err="1">
                <a:solidFill>
                  <a:srgbClr val="FFFFFF"/>
                </a:solidFill>
                <a:latin typeface="Calibri"/>
                <a:cs typeface="Calibri"/>
              </a:rPr>
              <a:t>αυθεντικοποίησης</a:t>
            </a:r>
            <a:r>
              <a:rPr lang="el-GR" sz="900" spc="65" dirty="0">
                <a:solidFill>
                  <a:srgbClr val="FFFFFF"/>
                </a:solidFill>
                <a:latin typeface="Calibri"/>
                <a:cs typeface="Calibri"/>
              </a:rPr>
              <a:t> με κρυπτογραφία, προστατευμένης ανταλλαγής κωδικών πρόσβασης και μηχανισμών ψηφιακής υπογραφής.</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a:t>
            </a:r>
            <a:r>
              <a:rPr lang="el-GR" sz="900" spc="65" dirty="0" err="1">
                <a:solidFill>
                  <a:srgbClr val="FFFFFF"/>
                </a:solidFill>
                <a:latin typeface="Calibri"/>
                <a:cs typeface="Calibri"/>
              </a:rPr>
              <a:t>Αυθεντικοποίηση</a:t>
            </a:r>
            <a:r>
              <a:rPr lang="el-GR" sz="900" spc="65" dirty="0">
                <a:solidFill>
                  <a:srgbClr val="FFFFFF"/>
                </a:solidFill>
                <a:latin typeface="Calibri"/>
                <a:cs typeface="Calibri"/>
              </a:rPr>
              <a:t> Προέλευσης Δεδομένων (</a:t>
            </a:r>
            <a:r>
              <a:rPr lang="el-GR" sz="900" spc="65" dirty="0" err="1">
                <a:solidFill>
                  <a:srgbClr val="FFFFFF"/>
                </a:solidFill>
                <a:latin typeface="Calibri"/>
                <a:cs typeface="Calibri"/>
              </a:rPr>
              <a:t>Data</a:t>
            </a:r>
            <a:r>
              <a:rPr lang="el-GR" sz="900" spc="65" dirty="0">
                <a:solidFill>
                  <a:srgbClr val="FFFFFF"/>
                </a:solidFill>
                <a:latin typeface="Calibri"/>
                <a:cs typeface="Calibri"/>
              </a:rPr>
              <a:t> </a:t>
            </a:r>
            <a:r>
              <a:rPr lang="el-GR" sz="900" spc="65" dirty="0" err="1">
                <a:solidFill>
                  <a:srgbClr val="FFFFFF"/>
                </a:solidFill>
                <a:latin typeface="Calibri"/>
                <a:cs typeface="Calibri"/>
              </a:rPr>
              <a:t>Origin</a:t>
            </a:r>
            <a:r>
              <a:rPr lang="el-GR" sz="900" spc="65" dirty="0">
                <a:solidFill>
                  <a:srgbClr val="FFFFFF"/>
                </a:solidFill>
                <a:latin typeface="Calibri"/>
                <a:cs typeface="Calibri"/>
              </a:rPr>
              <a:t> </a:t>
            </a:r>
            <a:r>
              <a:rPr lang="el-GR" sz="900" spc="65" dirty="0" err="1">
                <a:solidFill>
                  <a:srgbClr val="FFFFFF"/>
                </a:solidFill>
                <a:latin typeface="Calibri"/>
                <a:cs typeface="Calibri"/>
              </a:rPr>
              <a:t>Authentication</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Μπορεί να διασφαλιστεί μέσω κρυπτογράφησης ή μηχανισμών υπογραφής.</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Έλεγχος Πρόσβασης (Access </a:t>
            </a:r>
            <a:r>
              <a:rPr lang="el-GR" sz="900" spc="65" dirty="0" err="1">
                <a:solidFill>
                  <a:srgbClr val="FFFFFF"/>
                </a:solidFill>
                <a:latin typeface="Calibri"/>
                <a:cs typeface="Calibri"/>
              </a:rPr>
              <a:t>Control</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Υλοποιείται μέσω ειδικών μηχανισμών ελέγχου πρόσβασης.</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Εμπιστευτικότητα Σύνδεσης (Connection </a:t>
            </a:r>
            <a:r>
              <a:rPr lang="el-GR" sz="900" spc="65" dirty="0" err="1">
                <a:solidFill>
                  <a:srgbClr val="FFFFFF"/>
                </a:solidFill>
                <a:latin typeface="Calibri"/>
                <a:cs typeface="Calibri"/>
              </a:rPr>
              <a:t>Confidentiality</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Διασφαλίζεται με κρυπτογράφηση και/ή έλεγχο δρομολόγησης.</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Εμπιστευτικότητα χωρίς Σύνδεση (</a:t>
            </a:r>
            <a:r>
              <a:rPr lang="el-GR" sz="900" spc="65" dirty="0" err="1">
                <a:solidFill>
                  <a:srgbClr val="FFFFFF"/>
                </a:solidFill>
                <a:latin typeface="Calibri"/>
                <a:cs typeface="Calibri"/>
              </a:rPr>
              <a:t>Connectionless</a:t>
            </a:r>
            <a:r>
              <a:rPr lang="el-GR" sz="900" spc="65" dirty="0">
                <a:solidFill>
                  <a:srgbClr val="FFFFFF"/>
                </a:solidFill>
                <a:latin typeface="Calibri"/>
                <a:cs typeface="Calibri"/>
              </a:rPr>
              <a:t> </a:t>
            </a:r>
            <a:r>
              <a:rPr lang="el-GR" sz="900" spc="65" dirty="0" err="1">
                <a:solidFill>
                  <a:srgbClr val="FFFFFF"/>
                </a:solidFill>
                <a:latin typeface="Calibri"/>
                <a:cs typeface="Calibri"/>
              </a:rPr>
              <a:t>Confidentiality</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Υλοποιείται με χρήση μηχανισμών κρυπτογράφησης και/ή ελέγχου δρομολόγησης.</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Εμπιστευτικότητα Ροής Κυκλοφορίας (</a:t>
            </a:r>
            <a:r>
              <a:rPr lang="el-GR" sz="900" spc="65" dirty="0" err="1">
                <a:solidFill>
                  <a:srgbClr val="FFFFFF"/>
                </a:solidFill>
                <a:latin typeface="Calibri"/>
                <a:cs typeface="Calibri"/>
              </a:rPr>
              <a:t>Traffic</a:t>
            </a:r>
            <a:r>
              <a:rPr lang="el-GR" sz="900" spc="65" dirty="0">
                <a:solidFill>
                  <a:srgbClr val="FFFFFF"/>
                </a:solidFill>
                <a:latin typeface="Calibri"/>
                <a:cs typeface="Calibri"/>
              </a:rPr>
              <a:t> </a:t>
            </a:r>
            <a:r>
              <a:rPr lang="el-GR" sz="900" spc="65" dirty="0" err="1">
                <a:solidFill>
                  <a:srgbClr val="FFFFFF"/>
                </a:solidFill>
                <a:latin typeface="Calibri"/>
                <a:cs typeface="Calibri"/>
              </a:rPr>
              <a:t>Flow</a:t>
            </a:r>
            <a:r>
              <a:rPr lang="el-GR" sz="900" spc="65" dirty="0">
                <a:solidFill>
                  <a:srgbClr val="FFFFFF"/>
                </a:solidFill>
                <a:latin typeface="Calibri"/>
                <a:cs typeface="Calibri"/>
              </a:rPr>
              <a:t> </a:t>
            </a:r>
            <a:r>
              <a:rPr lang="el-GR" sz="900" spc="65" dirty="0" err="1">
                <a:solidFill>
                  <a:srgbClr val="FFFFFF"/>
                </a:solidFill>
                <a:latin typeface="Calibri"/>
                <a:cs typeface="Calibri"/>
              </a:rPr>
              <a:t>Confidentiality</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Επιτυγχάνεται μέσω επένδυσης κυκλοφορίας (</a:t>
            </a:r>
            <a:r>
              <a:rPr lang="el-GR" sz="900" spc="65" dirty="0" err="1">
                <a:solidFill>
                  <a:srgbClr val="FFFFFF"/>
                </a:solidFill>
                <a:latin typeface="Calibri"/>
                <a:cs typeface="Calibri"/>
              </a:rPr>
              <a:t>traffic</a:t>
            </a:r>
            <a:r>
              <a:rPr lang="el-GR" sz="900" spc="65" dirty="0">
                <a:solidFill>
                  <a:srgbClr val="FFFFFF"/>
                </a:solidFill>
                <a:latin typeface="Calibri"/>
                <a:cs typeface="Calibri"/>
              </a:rPr>
              <a:t> </a:t>
            </a:r>
            <a:r>
              <a:rPr lang="el-GR" sz="900" spc="65" dirty="0" err="1">
                <a:solidFill>
                  <a:srgbClr val="FFFFFF"/>
                </a:solidFill>
                <a:latin typeface="Calibri"/>
                <a:cs typeface="Calibri"/>
              </a:rPr>
              <a:t>padding</a:t>
            </a:r>
            <a:r>
              <a:rPr lang="el-GR" sz="900" spc="65" dirty="0">
                <a:solidFill>
                  <a:srgbClr val="FFFFFF"/>
                </a:solidFill>
                <a:latin typeface="Calibri"/>
                <a:cs typeface="Calibri"/>
              </a:rPr>
              <a:t>), σε συνδυασμό με υπηρεσίες εμπιστευτικότητας στο επίπεδο δικτύου ή χαμηλότερα, και/ή με έλεγχο δρομολόγησης.</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Ακεραιότητα Σύνδεσης χωρίς Ανάκτηση (Connection </a:t>
            </a:r>
            <a:r>
              <a:rPr lang="el-GR" sz="900" spc="65" dirty="0" err="1">
                <a:solidFill>
                  <a:srgbClr val="FFFFFF"/>
                </a:solidFill>
                <a:latin typeface="Calibri"/>
                <a:cs typeface="Calibri"/>
              </a:rPr>
              <a:t>Integrity</a:t>
            </a:r>
            <a:r>
              <a:rPr lang="el-GR" sz="900" spc="65" dirty="0">
                <a:solidFill>
                  <a:srgbClr val="FFFFFF"/>
                </a:solidFill>
                <a:latin typeface="Calibri"/>
                <a:cs typeface="Calibri"/>
              </a:rPr>
              <a:t> </a:t>
            </a:r>
            <a:r>
              <a:rPr lang="el-GR" sz="900" spc="65" dirty="0" err="1">
                <a:solidFill>
                  <a:srgbClr val="FFFFFF"/>
                </a:solidFill>
                <a:latin typeface="Calibri"/>
                <a:cs typeface="Calibri"/>
              </a:rPr>
              <a:t>without</a:t>
            </a:r>
            <a:r>
              <a:rPr lang="el-GR" sz="900" spc="65" dirty="0">
                <a:solidFill>
                  <a:srgbClr val="FFFFFF"/>
                </a:solidFill>
                <a:latin typeface="Calibri"/>
                <a:cs typeface="Calibri"/>
              </a:rPr>
              <a:t> </a:t>
            </a:r>
            <a:r>
              <a:rPr lang="el-GR" sz="900" spc="65" dirty="0" err="1">
                <a:solidFill>
                  <a:srgbClr val="FFFFFF"/>
                </a:solidFill>
                <a:latin typeface="Calibri"/>
                <a:cs typeface="Calibri"/>
              </a:rPr>
              <a:t>Recovery</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Διατηρείται μέσω μηχανισμών διασφάλισης ακεραιότητας δεδομένων, μερικές φορές σε συνδυασμό με κρυπτογράφηση.</a:t>
            </a:r>
          </a:p>
          <a:p>
            <a:pPr marL="755650" marR="5080" lvl="1" indent="-285750">
              <a:lnSpc>
                <a:spcPct val="101600"/>
              </a:lnSpc>
              <a:spcBef>
                <a:spcPts val="5"/>
              </a:spcBef>
              <a:buSzPct val="127777"/>
              <a:buFont typeface="MS Gothic"/>
              <a:buChar char="▪"/>
              <a:tabLst>
                <a:tab pos="755015" algn="l"/>
                <a:tab pos="755650" algn="l"/>
              </a:tabLst>
            </a:pPr>
            <a:endParaRPr lang="el-GR" sz="900" spc="65" dirty="0">
              <a:solidFill>
                <a:srgbClr val="FFFFFF"/>
              </a:solidFill>
              <a:latin typeface="Calibri"/>
              <a:cs typeface="Calibri"/>
            </a:endParaRP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Ακεραιότητα χωρίς Σύνδεση (</a:t>
            </a:r>
            <a:r>
              <a:rPr lang="el-GR" sz="900" spc="65" dirty="0" err="1">
                <a:solidFill>
                  <a:srgbClr val="FFFFFF"/>
                </a:solidFill>
                <a:latin typeface="Calibri"/>
                <a:cs typeface="Calibri"/>
              </a:rPr>
              <a:t>Connectionless</a:t>
            </a:r>
            <a:r>
              <a:rPr lang="el-GR" sz="900" spc="65" dirty="0">
                <a:solidFill>
                  <a:srgbClr val="FFFFFF"/>
                </a:solidFill>
                <a:latin typeface="Calibri"/>
                <a:cs typeface="Calibri"/>
              </a:rPr>
              <a:t> </a:t>
            </a:r>
            <a:r>
              <a:rPr lang="el-GR" sz="900" spc="65" dirty="0" err="1">
                <a:solidFill>
                  <a:srgbClr val="FFFFFF"/>
                </a:solidFill>
                <a:latin typeface="Calibri"/>
                <a:cs typeface="Calibri"/>
              </a:rPr>
              <a:t>Integrity</a:t>
            </a:r>
            <a:r>
              <a:rPr lang="el-GR" sz="900" spc="65" dirty="0">
                <a:solidFill>
                  <a:srgbClr val="FFFFFF"/>
                </a:solidFill>
                <a:latin typeface="Calibri"/>
                <a:cs typeface="Calibri"/>
              </a:rPr>
              <a:t>):</a:t>
            </a:r>
          </a:p>
          <a:p>
            <a:pPr marL="755650" marR="5080" lvl="1" indent="-285750">
              <a:lnSpc>
                <a:spcPct val="101600"/>
              </a:lnSpc>
              <a:spcBef>
                <a:spcPts val="5"/>
              </a:spcBef>
              <a:buSzPct val="127777"/>
              <a:buFont typeface="MS Gothic"/>
              <a:buChar char="▪"/>
              <a:tabLst>
                <a:tab pos="755015" algn="l"/>
                <a:tab pos="755650" algn="l"/>
              </a:tabLst>
            </a:pPr>
            <a:r>
              <a:rPr lang="el-GR" sz="900" spc="65" dirty="0">
                <a:solidFill>
                  <a:srgbClr val="FFFFFF"/>
                </a:solidFill>
                <a:latin typeface="Calibri"/>
                <a:cs typeface="Calibri"/>
              </a:rPr>
              <a:t>    Διασφαλίζεται με μηχανισμούς ακεραιότητας δεδομένων, και ενίοτε με κρυπτογράφηση.</a:t>
            </a:r>
            <a:endParaRPr lang="el-GR" sz="900" dirty="0">
              <a:latin typeface="Calibri"/>
              <a:cs typeface="Calibri"/>
            </a:endParaRPr>
          </a:p>
        </p:txBody>
      </p:sp>
      <p:sp>
        <p:nvSpPr>
          <p:cNvPr id="20" name="object 20"/>
          <p:cNvSpPr txBox="1"/>
          <p:nvPr/>
        </p:nvSpPr>
        <p:spPr>
          <a:xfrm>
            <a:off x="175895" y="6740525"/>
            <a:ext cx="3816985" cy="116839"/>
          </a:xfrm>
          <a:prstGeom prst="rect">
            <a:avLst/>
          </a:prstGeom>
        </p:spPr>
        <p:txBody>
          <a:bodyPr vert="horz" wrap="square" lIns="0" tIns="12700" rIns="0" bIns="0" rtlCol="0">
            <a:spAutoFit/>
          </a:bodyPr>
          <a:lstStyle/>
          <a:p>
            <a:pPr marL="12700">
              <a:lnSpc>
                <a:spcPct val="100000"/>
              </a:lnSpc>
              <a:spcBef>
                <a:spcPts val="100"/>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0"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5"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0"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0"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ανοίγει</a:t>
            </a:r>
            <a:r>
              <a:rPr sz="600" i="1" spc="2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spc="-5" dirty="0">
                <a:solidFill>
                  <a:srgbClr val="FFFFFF"/>
                </a:solidFill>
                <a:latin typeface="Calibri"/>
                <a:cs typeface="Calibri"/>
              </a:rPr>
              <a:t>εφαρμογές</a:t>
            </a:r>
            <a:r>
              <a:rPr sz="600" i="1" spc="25" dirty="0">
                <a:solidFill>
                  <a:srgbClr val="FFFFFF"/>
                </a:solidFill>
                <a:latin typeface="Calibri"/>
                <a:cs typeface="Calibri"/>
              </a:rPr>
              <a:t> </a:t>
            </a:r>
            <a:r>
              <a:rPr sz="600" i="1" spc="-5" dirty="0">
                <a:solidFill>
                  <a:srgbClr val="FFFFFF"/>
                </a:solidFill>
                <a:latin typeface="Times New Roman"/>
                <a:cs typeface="Times New Roman"/>
              </a:rPr>
              <a:t>CCITT</a:t>
            </a:r>
            <a:r>
              <a:rPr sz="600" i="1" spc="10"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pic>
        <p:nvPicPr>
          <p:cNvPr id="21" name="object 21"/>
          <p:cNvPicPr/>
          <p:nvPr/>
        </p:nvPicPr>
        <p:blipFill>
          <a:blip r:embed="rId3" cstate="print"/>
          <a:stretch>
            <a:fillRect/>
          </a:stretch>
        </p:blipFill>
        <p:spPr>
          <a:xfrm>
            <a:off x="7549832" y="6426517"/>
            <a:ext cx="3293427" cy="431482"/>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8860"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6078440" y="1709803"/>
            <a:ext cx="5945505" cy="4354334"/>
          </a:xfrm>
          <a:prstGeom prst="rect">
            <a:avLst/>
          </a:prstGeom>
        </p:spPr>
        <p:txBody>
          <a:bodyPr vert="horz" wrap="square" lIns="0" tIns="59690" rIns="0" bIns="0" rtlCol="0">
            <a:spAutoFit/>
          </a:bodyPr>
          <a:lstStyle/>
          <a:p>
            <a:pPr marL="286385" indent="-273685">
              <a:lnSpc>
                <a:spcPct val="100000"/>
              </a:lnSpc>
              <a:spcBef>
                <a:spcPts val="470"/>
              </a:spcBef>
              <a:buClr>
                <a:srgbClr val="FFB800"/>
              </a:buClr>
              <a:buSzPct val="126315"/>
              <a:buFont typeface="Courier New"/>
              <a:buChar char="o"/>
              <a:tabLst>
                <a:tab pos="285750" algn="l"/>
                <a:tab pos="286385" algn="l"/>
              </a:tabLst>
            </a:pPr>
            <a:r>
              <a:rPr sz="950" b="1" spc="45" dirty="0">
                <a:solidFill>
                  <a:srgbClr val="FFFFFF"/>
                </a:solidFill>
                <a:latin typeface="Calibri"/>
                <a:cs typeface="Calibri"/>
              </a:rPr>
              <a:t>Στρώμα4:</a:t>
            </a:r>
            <a:r>
              <a:rPr sz="950" b="1" spc="220" dirty="0">
                <a:solidFill>
                  <a:srgbClr val="FFFFFF"/>
                </a:solidFill>
                <a:latin typeface="Calibri"/>
                <a:cs typeface="Calibri"/>
              </a:rPr>
              <a:t> </a:t>
            </a:r>
            <a:r>
              <a:rPr sz="950" b="1" spc="45" dirty="0">
                <a:solidFill>
                  <a:srgbClr val="FFFFFF"/>
                </a:solidFill>
                <a:latin typeface="Calibri"/>
                <a:cs typeface="Calibri"/>
              </a:rPr>
              <a:t>μεταφοράς</a:t>
            </a:r>
            <a:endParaRPr sz="950" dirty="0">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l-GR" sz="950" b="1" spc="60" dirty="0">
                <a:solidFill>
                  <a:srgbClr val="FFFFFF"/>
                </a:solidFill>
                <a:latin typeface="Calibri"/>
                <a:cs typeface="Calibri"/>
              </a:rPr>
              <a:t>Υπηρεσίες:	</a:t>
            </a:r>
            <a:r>
              <a:rPr lang="el-GR" sz="950" spc="85" dirty="0">
                <a:solidFill>
                  <a:srgbClr val="FFFFFF"/>
                </a:solidFill>
                <a:latin typeface="Calibri"/>
                <a:cs typeface="Calibri"/>
              </a:rPr>
              <a:t>Οι υπηρεσίες ασφάλειας που μπορούν να παρέχονται ξεχωριστά ή σε συνδυασμό στο επίπεδο μεταφοράς (</a:t>
            </a:r>
            <a:r>
              <a:rPr lang="en-US" sz="950" spc="85" dirty="0">
                <a:solidFill>
                  <a:srgbClr val="FFFFFF"/>
                </a:solidFill>
                <a:latin typeface="Calibri"/>
                <a:cs typeface="Calibri"/>
              </a:rPr>
              <a:t>transport layer) </a:t>
            </a:r>
            <a:r>
              <a:rPr lang="el-GR" sz="950" spc="85" dirty="0">
                <a:solidFill>
                  <a:srgbClr val="FFFFFF"/>
                </a:solidFill>
                <a:latin typeface="Calibri"/>
                <a:cs typeface="Calibri"/>
              </a:rPr>
              <a:t>είναι:</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l-GR"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l-GR" sz="950" spc="85" dirty="0">
                <a:solidFill>
                  <a:srgbClr val="FFFFFF"/>
                </a:solidFill>
                <a:latin typeface="Calibri"/>
                <a:cs typeface="Calibri"/>
              </a:rPr>
              <a:t>    </a:t>
            </a:r>
            <a:r>
              <a:rPr lang="el-GR" sz="950" spc="85" dirty="0" err="1">
                <a:solidFill>
                  <a:srgbClr val="FFFFFF"/>
                </a:solidFill>
                <a:latin typeface="Calibri"/>
                <a:cs typeface="Calibri"/>
              </a:rPr>
              <a:t>Αυθεντικοποίηση</a:t>
            </a:r>
            <a:r>
              <a:rPr lang="el-GR" sz="950" spc="85" dirty="0">
                <a:solidFill>
                  <a:srgbClr val="FFFFFF"/>
                </a:solidFill>
                <a:latin typeface="Calibri"/>
                <a:cs typeface="Calibri"/>
              </a:rPr>
              <a:t> Ομότιμων Οντοτήτων (</a:t>
            </a:r>
            <a:r>
              <a:rPr lang="en-US" sz="950" spc="85" dirty="0">
                <a:solidFill>
                  <a:srgbClr val="FFFFFF"/>
                </a:solidFill>
                <a:latin typeface="Calibri"/>
                <a:cs typeface="Calibri"/>
              </a:rPr>
              <a:t>Peer Entity Authentication)</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err="1">
                <a:solidFill>
                  <a:srgbClr val="FFFFFF"/>
                </a:solidFill>
                <a:latin typeface="Calibri"/>
                <a:cs typeface="Calibri"/>
              </a:rPr>
              <a:t>Αυθεντικοποίηση</a:t>
            </a:r>
            <a:r>
              <a:rPr lang="el-GR" sz="950" spc="85" dirty="0">
                <a:solidFill>
                  <a:srgbClr val="FFFFFF"/>
                </a:solidFill>
                <a:latin typeface="Calibri"/>
                <a:cs typeface="Calibri"/>
              </a:rPr>
              <a:t> Προέλευσης Δεδομένων (</a:t>
            </a:r>
            <a:r>
              <a:rPr lang="en-US" sz="950" spc="85" dirty="0">
                <a:solidFill>
                  <a:srgbClr val="FFFFFF"/>
                </a:solidFill>
                <a:latin typeface="Calibri"/>
                <a:cs typeface="Calibri"/>
              </a:rPr>
              <a:t>Data Origin Authentication)</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a:solidFill>
                  <a:srgbClr val="FFFFFF"/>
                </a:solidFill>
                <a:latin typeface="Calibri"/>
                <a:cs typeface="Calibri"/>
              </a:rPr>
              <a:t>Υπηρεσία Ελέγχου Πρόσβασης (</a:t>
            </a:r>
            <a:r>
              <a:rPr lang="en-US" sz="950" spc="85" dirty="0">
                <a:solidFill>
                  <a:srgbClr val="FFFFFF"/>
                </a:solidFill>
                <a:latin typeface="Calibri"/>
                <a:cs typeface="Calibri"/>
              </a:rPr>
              <a:t>Access Control Service)</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a:solidFill>
                  <a:srgbClr val="FFFFFF"/>
                </a:solidFill>
                <a:latin typeface="Calibri"/>
                <a:cs typeface="Calibri"/>
              </a:rPr>
              <a:t>Εμπιστευτικότητα Σύνδεσης (</a:t>
            </a:r>
            <a:r>
              <a:rPr lang="en-US" sz="950" spc="85" dirty="0">
                <a:solidFill>
                  <a:srgbClr val="FFFFFF"/>
                </a:solidFill>
                <a:latin typeface="Calibri"/>
                <a:cs typeface="Calibri"/>
              </a:rPr>
              <a:t>Connection Confidentiality)</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a:solidFill>
                  <a:srgbClr val="FFFFFF"/>
                </a:solidFill>
                <a:latin typeface="Calibri"/>
                <a:cs typeface="Calibri"/>
              </a:rPr>
              <a:t>Εμπιστευτικότητα χωρίς Σύνδεση (</a:t>
            </a:r>
            <a:r>
              <a:rPr lang="en-US" sz="950" spc="85" dirty="0">
                <a:solidFill>
                  <a:srgbClr val="FFFFFF"/>
                </a:solidFill>
                <a:latin typeface="Calibri"/>
                <a:cs typeface="Calibri"/>
              </a:rPr>
              <a:t>Connectionless Confidentiality)</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a:solidFill>
                  <a:srgbClr val="FFFFFF"/>
                </a:solidFill>
                <a:latin typeface="Calibri"/>
                <a:cs typeface="Calibri"/>
              </a:rPr>
              <a:t>Ακεραιότητα Σύνδεσης με Ανάκτηση (</a:t>
            </a:r>
            <a:r>
              <a:rPr lang="en-US" sz="950" spc="85" dirty="0">
                <a:solidFill>
                  <a:srgbClr val="FFFFFF"/>
                </a:solidFill>
                <a:latin typeface="Calibri"/>
                <a:cs typeface="Calibri"/>
              </a:rPr>
              <a:t>Connection Integrity with Recovery)</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a:solidFill>
                  <a:srgbClr val="FFFFFF"/>
                </a:solidFill>
                <a:latin typeface="Calibri"/>
                <a:cs typeface="Calibri"/>
              </a:rPr>
              <a:t>Ακεραιότητα Σύνδεσης χωρίς Ανάκτηση (</a:t>
            </a:r>
            <a:r>
              <a:rPr lang="en-US" sz="950" spc="85" dirty="0">
                <a:solidFill>
                  <a:srgbClr val="FFFFFF"/>
                </a:solidFill>
                <a:latin typeface="Calibri"/>
                <a:cs typeface="Calibri"/>
              </a:rPr>
              <a:t>Connection Integrity without Recovery)</a:t>
            </a:r>
          </a:p>
          <a:p>
            <a:pPr marL="285750" marR="5080" indent="-273685">
              <a:lnSpc>
                <a:spcPct val="125200"/>
              </a:lnSpc>
              <a:spcBef>
                <a:spcPts val="370"/>
              </a:spcBef>
              <a:buSzPct val="126315"/>
              <a:buFont typeface="Courier New"/>
              <a:buChar char="o"/>
              <a:tabLst>
                <a:tab pos="285750" algn="l"/>
                <a:tab pos="286385" algn="l"/>
                <a:tab pos="1060450" algn="l"/>
                <a:tab pos="3872229" algn="l"/>
              </a:tabLst>
            </a:pPr>
            <a:endParaRPr lang="en-US" sz="950" spc="85" dirty="0">
              <a:solidFill>
                <a:srgbClr val="FFFFFF"/>
              </a:solidFill>
              <a:latin typeface="Calibri"/>
              <a:cs typeface="Calibri"/>
            </a:endParaRPr>
          </a:p>
          <a:p>
            <a:pPr marL="285750" marR="5080" indent="-273685">
              <a:lnSpc>
                <a:spcPct val="125200"/>
              </a:lnSpc>
              <a:spcBef>
                <a:spcPts val="370"/>
              </a:spcBef>
              <a:buSzPct val="126315"/>
              <a:buFont typeface="Courier New"/>
              <a:buChar char="o"/>
              <a:tabLst>
                <a:tab pos="285750" algn="l"/>
                <a:tab pos="286385" algn="l"/>
                <a:tab pos="1060450" algn="l"/>
                <a:tab pos="3872229" algn="l"/>
              </a:tabLst>
            </a:pPr>
            <a:r>
              <a:rPr lang="en-US" sz="950" spc="85" dirty="0">
                <a:solidFill>
                  <a:srgbClr val="FFFFFF"/>
                </a:solidFill>
                <a:latin typeface="Calibri"/>
                <a:cs typeface="Calibri"/>
              </a:rPr>
              <a:t>    </a:t>
            </a:r>
            <a:r>
              <a:rPr lang="el-GR" sz="950" spc="85" dirty="0">
                <a:solidFill>
                  <a:srgbClr val="FFFFFF"/>
                </a:solidFill>
                <a:latin typeface="Calibri"/>
                <a:cs typeface="Calibri"/>
              </a:rPr>
              <a:t>Ακεραιότητα χωρίς Σύνδεση (</a:t>
            </a:r>
            <a:r>
              <a:rPr lang="en-US" sz="950" spc="85" dirty="0">
                <a:solidFill>
                  <a:srgbClr val="FFFFFF"/>
                </a:solidFill>
                <a:latin typeface="Calibri"/>
                <a:cs typeface="Calibri"/>
              </a:rPr>
              <a:t>Connectionless Integrity)</a:t>
            </a:r>
            <a:endParaRPr lang="el-GR" sz="950" dirty="0">
              <a:latin typeface="Calibri"/>
              <a:cs typeface="Calibri"/>
            </a:endParaRPr>
          </a:p>
        </p:txBody>
      </p:sp>
      <p:sp>
        <p:nvSpPr>
          <p:cNvPr id="10" name="object 10"/>
          <p:cNvSpPr txBox="1"/>
          <p:nvPr/>
        </p:nvSpPr>
        <p:spPr>
          <a:xfrm>
            <a:off x="175895" y="6530975"/>
            <a:ext cx="4291330" cy="116839"/>
          </a:xfrm>
          <a:prstGeom prst="rect">
            <a:avLst/>
          </a:prstGeom>
        </p:spPr>
        <p:txBody>
          <a:bodyPr vert="horz" wrap="square" lIns="0" tIns="12700" rIns="0" bIns="0" rtlCol="0">
            <a:spAutoFit/>
          </a:bodyPr>
          <a:lstStyle/>
          <a:p>
            <a:pPr marL="12700">
              <a:lnSpc>
                <a:spcPct val="100000"/>
              </a:lnSpc>
              <a:spcBef>
                <a:spcPts val="100"/>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5"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0"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5"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5"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ανοικτών</a:t>
            </a:r>
            <a:r>
              <a:rPr sz="600" i="1" spc="20" dirty="0">
                <a:solidFill>
                  <a:srgbClr val="FFFFFF"/>
                </a:solidFill>
                <a:latin typeface="Calibri"/>
                <a:cs typeface="Calibri"/>
              </a:rPr>
              <a:t> </a:t>
            </a:r>
            <a:r>
              <a:rPr sz="600" i="1" spc="-5" dirty="0">
                <a:solidFill>
                  <a:srgbClr val="FFFFFF"/>
                </a:solidFill>
                <a:latin typeface="Calibri"/>
                <a:cs typeface="Calibri"/>
              </a:rPr>
              <a:t>συστημάτων</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5" dirty="0">
                <a:solidFill>
                  <a:srgbClr val="FFFFFF"/>
                </a:solidFill>
                <a:latin typeface="Calibri"/>
                <a:cs typeface="Calibri"/>
              </a:rPr>
              <a:t> </a:t>
            </a:r>
            <a:r>
              <a:rPr sz="600" i="1" spc="-5" dirty="0">
                <a:solidFill>
                  <a:srgbClr val="FFFFFF"/>
                </a:solidFill>
                <a:latin typeface="Calibri"/>
                <a:cs typeface="Calibri"/>
              </a:rPr>
              <a:t>εφαρμογές</a:t>
            </a:r>
            <a:r>
              <a:rPr sz="600" i="1" spc="20" dirty="0">
                <a:solidFill>
                  <a:srgbClr val="FFFFFF"/>
                </a:solidFill>
                <a:latin typeface="Calibri"/>
                <a:cs typeface="Calibri"/>
              </a:rPr>
              <a:t> </a:t>
            </a:r>
            <a:r>
              <a:rPr sz="600" i="1" spc="-5" dirty="0">
                <a:solidFill>
                  <a:srgbClr val="FFFFFF"/>
                </a:solidFill>
                <a:latin typeface="Times New Roman"/>
                <a:cs typeface="Times New Roman"/>
              </a:rPr>
              <a:t>CCITT</a:t>
            </a:r>
            <a:r>
              <a:rPr sz="600" i="1" spc="15"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pic>
        <p:nvPicPr>
          <p:cNvPr id="11" name="object 11"/>
          <p:cNvPicPr/>
          <p:nvPr/>
        </p:nvPicPr>
        <p:blipFill>
          <a:blip r:embed="rId3" cstate="print"/>
          <a:stretch>
            <a:fillRect/>
          </a:stretch>
        </p:blipFill>
        <p:spPr>
          <a:xfrm>
            <a:off x="7549832" y="6042025"/>
            <a:ext cx="3293427" cy="611187"/>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8860"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5809615" y="1298575"/>
            <a:ext cx="6386195" cy="3697604"/>
          </a:xfrm>
          <a:prstGeom prst="rect">
            <a:avLst/>
          </a:prstGeom>
        </p:spPr>
        <p:txBody>
          <a:bodyPr vert="horz" wrap="square" lIns="0" tIns="12700" rIns="0" bIns="0" rtlCol="0">
            <a:spAutoFit/>
          </a:bodyPr>
          <a:lstStyle/>
          <a:p>
            <a:pPr marL="286385" indent="-273685">
              <a:lnSpc>
                <a:spcPct val="100000"/>
              </a:lnSpc>
              <a:spcBef>
                <a:spcPts val="100"/>
              </a:spcBef>
              <a:buClr>
                <a:srgbClr val="FFB800"/>
              </a:buClr>
              <a:buSzPct val="126315"/>
              <a:buFont typeface="MS Gothic"/>
              <a:buChar char="▪"/>
              <a:tabLst>
                <a:tab pos="285750" algn="l"/>
                <a:tab pos="286385" algn="l"/>
              </a:tabLst>
            </a:pPr>
            <a:r>
              <a:rPr sz="950" b="1" spc="45" dirty="0">
                <a:solidFill>
                  <a:srgbClr val="FFFFFF"/>
                </a:solidFill>
                <a:latin typeface="Calibri"/>
                <a:cs typeface="Calibri"/>
              </a:rPr>
              <a:t>Στρώμα4:</a:t>
            </a:r>
            <a:r>
              <a:rPr sz="950" b="1" spc="220" dirty="0">
                <a:solidFill>
                  <a:srgbClr val="FFFFFF"/>
                </a:solidFill>
                <a:latin typeface="Calibri"/>
                <a:cs typeface="Calibri"/>
              </a:rPr>
              <a:t> </a:t>
            </a:r>
            <a:r>
              <a:rPr sz="950" b="1" spc="45" dirty="0">
                <a:solidFill>
                  <a:srgbClr val="FFFFFF"/>
                </a:solidFill>
                <a:latin typeface="Calibri"/>
                <a:cs typeface="Calibri"/>
              </a:rPr>
              <a:t>μεταφοράς</a:t>
            </a:r>
            <a:endParaRPr sz="950">
              <a:latin typeface="Calibri"/>
              <a:cs typeface="Calibri"/>
            </a:endParaRPr>
          </a:p>
          <a:p>
            <a:pPr>
              <a:lnSpc>
                <a:spcPct val="100000"/>
              </a:lnSpc>
              <a:spcBef>
                <a:spcPts val="5"/>
              </a:spcBef>
              <a:buChar char="▪"/>
            </a:pPr>
            <a:endParaRPr sz="900">
              <a:latin typeface="Calibri"/>
              <a:cs typeface="Calibri"/>
            </a:endParaRPr>
          </a:p>
          <a:p>
            <a:pPr marL="286385" indent="-273685">
              <a:lnSpc>
                <a:spcPct val="100000"/>
              </a:lnSpc>
              <a:buSzPct val="126315"/>
              <a:buFont typeface="MS Gothic"/>
              <a:buChar char="▪"/>
              <a:tabLst>
                <a:tab pos="285750" algn="l"/>
                <a:tab pos="286385" algn="l"/>
              </a:tabLst>
            </a:pPr>
            <a:r>
              <a:rPr sz="950" b="1" spc="60" dirty="0">
                <a:solidFill>
                  <a:srgbClr val="FFFFFF"/>
                </a:solidFill>
                <a:latin typeface="Calibri"/>
                <a:cs typeface="Calibri"/>
              </a:rPr>
              <a:t>Μηχανισμοί:</a:t>
            </a:r>
            <a:endParaRPr sz="950">
              <a:latin typeface="Calibri"/>
              <a:cs typeface="Calibri"/>
            </a:endParaRPr>
          </a:p>
          <a:p>
            <a:pPr marL="287020" marR="670560" indent="-274320" algn="just">
              <a:lnSpc>
                <a:spcPct val="100000"/>
              </a:lnSpc>
              <a:spcBef>
                <a:spcPts val="900"/>
              </a:spcBef>
              <a:buSzPct val="126315"/>
              <a:buFont typeface="MS Gothic"/>
              <a:buChar char="▪"/>
              <a:tabLst>
                <a:tab pos="287020" algn="l"/>
              </a:tabLst>
            </a:pPr>
            <a:r>
              <a:rPr sz="950" b="1" spc="70" dirty="0">
                <a:solidFill>
                  <a:srgbClr val="FFFFFF"/>
                </a:solidFill>
                <a:latin typeface="Calibri"/>
                <a:cs typeface="Calibri"/>
              </a:rPr>
              <a:t>Επαλήθευση</a:t>
            </a:r>
            <a:r>
              <a:rPr sz="950" b="1" spc="35" dirty="0">
                <a:solidFill>
                  <a:srgbClr val="FFFFFF"/>
                </a:solidFill>
                <a:latin typeface="Calibri"/>
                <a:cs typeface="Calibri"/>
              </a:rPr>
              <a:t> </a:t>
            </a:r>
            <a:r>
              <a:rPr sz="950" b="1" spc="65" dirty="0">
                <a:solidFill>
                  <a:srgbClr val="FFFFFF"/>
                </a:solidFill>
                <a:latin typeface="Calibri"/>
                <a:cs typeface="Calibri"/>
              </a:rPr>
              <a:t>ταυτότητας</a:t>
            </a:r>
            <a:r>
              <a:rPr sz="950" b="1" spc="40" dirty="0">
                <a:solidFill>
                  <a:srgbClr val="FFFFFF"/>
                </a:solidFill>
                <a:latin typeface="Calibri"/>
                <a:cs typeface="Calibri"/>
              </a:rPr>
              <a:t> </a:t>
            </a:r>
            <a:r>
              <a:rPr sz="950" b="1" spc="70" dirty="0">
                <a:solidFill>
                  <a:srgbClr val="FFFFFF"/>
                </a:solidFill>
                <a:latin typeface="Calibri"/>
                <a:cs typeface="Calibri"/>
              </a:rPr>
              <a:t>χρήστη</a:t>
            </a:r>
            <a:r>
              <a:rPr sz="950" b="1" spc="45" dirty="0">
                <a:solidFill>
                  <a:srgbClr val="FFFFFF"/>
                </a:solidFill>
                <a:latin typeface="Calibri"/>
                <a:cs typeface="Calibri"/>
              </a:rPr>
              <a:t> </a:t>
            </a:r>
            <a:r>
              <a:rPr sz="950" b="1" spc="65" dirty="0">
                <a:solidFill>
                  <a:srgbClr val="FFFFFF"/>
                </a:solidFill>
                <a:latin typeface="Calibri"/>
                <a:cs typeface="Calibri"/>
              </a:rPr>
              <a:t>κόμβου:</a:t>
            </a:r>
            <a:r>
              <a:rPr sz="950" b="1" spc="35" dirty="0">
                <a:solidFill>
                  <a:srgbClr val="FFFFFF"/>
                </a:solidFill>
                <a:latin typeface="Calibri"/>
                <a:cs typeface="Calibri"/>
              </a:rPr>
              <a:t> </a:t>
            </a:r>
            <a:r>
              <a:rPr sz="950" spc="60" dirty="0">
                <a:solidFill>
                  <a:srgbClr val="FFFFFF"/>
                </a:solidFill>
                <a:latin typeface="Calibri"/>
                <a:cs typeface="Calibri"/>
              </a:rPr>
              <a:t>Χρησιμοποιείται</a:t>
            </a:r>
            <a:r>
              <a:rPr sz="950" spc="35" dirty="0">
                <a:solidFill>
                  <a:srgbClr val="FFFFFF"/>
                </a:solidFill>
                <a:latin typeface="Calibri"/>
                <a:cs typeface="Calibri"/>
              </a:rPr>
              <a:t> </a:t>
            </a:r>
            <a:r>
              <a:rPr sz="950" spc="75" dirty="0">
                <a:solidFill>
                  <a:srgbClr val="FFFFFF"/>
                </a:solidFill>
                <a:latin typeface="Calibri"/>
                <a:cs typeface="Calibri"/>
              </a:rPr>
              <a:t>μέσω</a:t>
            </a:r>
            <a:r>
              <a:rPr sz="950" spc="40" dirty="0">
                <a:solidFill>
                  <a:srgbClr val="FFFFFF"/>
                </a:solidFill>
                <a:latin typeface="Calibri"/>
                <a:cs typeface="Calibri"/>
              </a:rPr>
              <a:t> </a:t>
            </a:r>
            <a:r>
              <a:rPr sz="950" spc="60" dirty="0">
                <a:solidFill>
                  <a:srgbClr val="FFFFFF"/>
                </a:solidFill>
                <a:latin typeface="Calibri"/>
                <a:cs typeface="Calibri"/>
              </a:rPr>
              <a:t>ενός</a:t>
            </a:r>
            <a:r>
              <a:rPr sz="950" spc="40" dirty="0">
                <a:solidFill>
                  <a:srgbClr val="FFFFFF"/>
                </a:solidFill>
                <a:latin typeface="Calibri"/>
                <a:cs typeface="Calibri"/>
              </a:rPr>
              <a:t> </a:t>
            </a:r>
            <a:r>
              <a:rPr sz="950" spc="70" dirty="0">
                <a:solidFill>
                  <a:srgbClr val="FFFFFF"/>
                </a:solidFill>
                <a:latin typeface="Calibri"/>
                <a:cs typeface="Calibri"/>
              </a:rPr>
              <a:t>συνδυασμού</a:t>
            </a:r>
            <a:r>
              <a:rPr sz="950" spc="45" dirty="0">
                <a:solidFill>
                  <a:srgbClr val="FFFFFF"/>
                </a:solidFill>
                <a:latin typeface="Calibri"/>
                <a:cs typeface="Calibri"/>
              </a:rPr>
              <a:t> </a:t>
            </a:r>
            <a:r>
              <a:rPr sz="950" spc="85" dirty="0">
                <a:solidFill>
                  <a:srgbClr val="FFFFFF"/>
                </a:solidFill>
                <a:latin typeface="Calibri"/>
                <a:cs typeface="Calibri"/>
              </a:rPr>
              <a:t>εργαλείων </a:t>
            </a:r>
            <a:r>
              <a:rPr sz="950" spc="-204" dirty="0">
                <a:solidFill>
                  <a:srgbClr val="FFFFFF"/>
                </a:solidFill>
                <a:latin typeface="Calibri"/>
                <a:cs typeface="Calibri"/>
              </a:rPr>
              <a:t> </a:t>
            </a:r>
            <a:r>
              <a:rPr sz="950" b="1" spc="70" dirty="0">
                <a:solidFill>
                  <a:srgbClr val="FFB800"/>
                </a:solidFill>
                <a:latin typeface="Calibri"/>
                <a:cs typeface="Calibri"/>
              </a:rPr>
              <a:t>κρυπτογραφικής </a:t>
            </a:r>
            <a:r>
              <a:rPr sz="950" spc="90" dirty="0">
                <a:solidFill>
                  <a:srgbClr val="FFFFFF"/>
                </a:solidFill>
                <a:latin typeface="Calibri"/>
                <a:cs typeface="Calibri"/>
              </a:rPr>
              <a:t>επαλήθευσης </a:t>
            </a:r>
            <a:r>
              <a:rPr sz="950" spc="80" dirty="0">
                <a:solidFill>
                  <a:srgbClr val="FFFFFF"/>
                </a:solidFill>
                <a:latin typeface="Calibri"/>
                <a:cs typeface="Calibri"/>
              </a:rPr>
              <a:t>χρήστη, </a:t>
            </a:r>
            <a:r>
              <a:rPr sz="950" b="1" spc="90" dirty="0">
                <a:solidFill>
                  <a:srgbClr val="FFB800"/>
                </a:solidFill>
                <a:latin typeface="Calibri"/>
                <a:cs typeface="Calibri"/>
              </a:rPr>
              <a:t>προστατευμένης ανταλλαγής </a:t>
            </a:r>
            <a:r>
              <a:rPr sz="950" b="1" spc="95" dirty="0">
                <a:solidFill>
                  <a:srgbClr val="FFB800"/>
                </a:solidFill>
                <a:latin typeface="Calibri"/>
                <a:cs typeface="Calibri"/>
              </a:rPr>
              <a:t>κωδικών πρόσβασης </a:t>
            </a:r>
            <a:r>
              <a:rPr sz="950" b="1" spc="-200" dirty="0">
                <a:solidFill>
                  <a:srgbClr val="FFB800"/>
                </a:solidFill>
                <a:latin typeface="Calibri"/>
                <a:cs typeface="Calibri"/>
              </a:rPr>
              <a:t> </a:t>
            </a:r>
            <a:r>
              <a:rPr sz="950" b="1" spc="85" dirty="0">
                <a:solidFill>
                  <a:srgbClr val="FFB800"/>
                </a:solidFill>
                <a:latin typeface="Calibri"/>
                <a:cs typeface="Calibri"/>
              </a:rPr>
              <a:t>και</a:t>
            </a:r>
            <a:r>
              <a:rPr sz="950" b="1" spc="30" dirty="0">
                <a:solidFill>
                  <a:srgbClr val="FFB800"/>
                </a:solidFill>
                <a:latin typeface="Calibri"/>
                <a:cs typeface="Calibri"/>
              </a:rPr>
              <a:t> </a:t>
            </a:r>
            <a:r>
              <a:rPr sz="950" spc="80" dirty="0">
                <a:solidFill>
                  <a:srgbClr val="FFFFFF"/>
                </a:solidFill>
                <a:latin typeface="Calibri"/>
                <a:cs typeface="Calibri"/>
              </a:rPr>
              <a:t>μηχανισμών</a:t>
            </a:r>
            <a:r>
              <a:rPr sz="950" spc="25" dirty="0">
                <a:solidFill>
                  <a:srgbClr val="FFFFFF"/>
                </a:solidFill>
                <a:latin typeface="Calibri"/>
                <a:cs typeface="Calibri"/>
              </a:rPr>
              <a:t> </a:t>
            </a:r>
            <a:r>
              <a:rPr sz="950" spc="90" dirty="0">
                <a:solidFill>
                  <a:srgbClr val="FFFFFF"/>
                </a:solidFill>
                <a:latin typeface="Calibri"/>
                <a:cs typeface="Calibri"/>
              </a:rPr>
              <a:t>υπογραφής.</a:t>
            </a:r>
            <a:endParaRPr sz="950">
              <a:latin typeface="Calibri"/>
              <a:cs typeface="Calibri"/>
            </a:endParaRPr>
          </a:p>
          <a:p>
            <a:pPr>
              <a:lnSpc>
                <a:spcPct val="100000"/>
              </a:lnSpc>
              <a:spcBef>
                <a:spcPts val="50"/>
              </a:spcBef>
              <a:buChar char="▪"/>
            </a:pPr>
            <a:endParaRPr sz="650">
              <a:latin typeface="Calibri"/>
              <a:cs typeface="Calibri"/>
            </a:endParaRPr>
          </a:p>
          <a:p>
            <a:pPr marL="286385" indent="-273685">
              <a:lnSpc>
                <a:spcPct val="100000"/>
              </a:lnSpc>
              <a:buSzPct val="126315"/>
              <a:buFont typeface="MS Gothic"/>
              <a:buChar char="▪"/>
              <a:tabLst>
                <a:tab pos="285750" algn="l"/>
                <a:tab pos="286385" algn="l"/>
              </a:tabLst>
            </a:pPr>
            <a:r>
              <a:rPr sz="950" b="1" spc="70" dirty="0">
                <a:solidFill>
                  <a:srgbClr val="FFFFFF"/>
                </a:solidFill>
                <a:latin typeface="Calibri"/>
                <a:cs typeface="Calibri"/>
              </a:rPr>
              <a:t>Ταυτοποίηση</a:t>
            </a:r>
            <a:r>
              <a:rPr sz="950" b="1" spc="30" dirty="0">
                <a:solidFill>
                  <a:srgbClr val="FFFFFF"/>
                </a:solidFill>
                <a:latin typeface="Calibri"/>
                <a:cs typeface="Calibri"/>
              </a:rPr>
              <a:t> </a:t>
            </a:r>
            <a:r>
              <a:rPr sz="950" b="1" spc="70" dirty="0">
                <a:solidFill>
                  <a:srgbClr val="FFFFFF"/>
                </a:solidFill>
                <a:latin typeface="Calibri"/>
                <a:cs typeface="Calibri"/>
              </a:rPr>
              <a:t>χρήστη</a:t>
            </a:r>
            <a:r>
              <a:rPr sz="950" b="1" spc="35" dirty="0">
                <a:solidFill>
                  <a:srgbClr val="FFFFFF"/>
                </a:solidFill>
                <a:latin typeface="Calibri"/>
                <a:cs typeface="Calibri"/>
              </a:rPr>
              <a:t> </a:t>
            </a:r>
            <a:r>
              <a:rPr sz="950" b="1" spc="65" dirty="0">
                <a:solidFill>
                  <a:srgbClr val="FFFFFF"/>
                </a:solidFill>
                <a:latin typeface="Calibri"/>
                <a:cs typeface="Calibri"/>
              </a:rPr>
              <a:t>προέλευσης:</a:t>
            </a:r>
            <a:r>
              <a:rPr sz="950" b="1" spc="40" dirty="0">
                <a:solidFill>
                  <a:srgbClr val="FFFFFF"/>
                </a:solidFill>
                <a:latin typeface="Calibri"/>
                <a:cs typeface="Calibri"/>
              </a:rPr>
              <a:t> </a:t>
            </a:r>
            <a:r>
              <a:rPr sz="950" spc="60" dirty="0">
                <a:solidFill>
                  <a:srgbClr val="FFFFFF"/>
                </a:solidFill>
                <a:latin typeface="Calibri"/>
                <a:cs typeface="Calibri"/>
              </a:rPr>
              <a:t>Επιτυγχάνεται</a:t>
            </a:r>
            <a:r>
              <a:rPr sz="950" spc="35" dirty="0">
                <a:solidFill>
                  <a:srgbClr val="FFFFFF"/>
                </a:solidFill>
                <a:latin typeface="Calibri"/>
                <a:cs typeface="Calibri"/>
              </a:rPr>
              <a:t> </a:t>
            </a:r>
            <a:r>
              <a:rPr sz="950" spc="75" dirty="0">
                <a:solidFill>
                  <a:srgbClr val="FFFFFF"/>
                </a:solidFill>
                <a:latin typeface="Calibri"/>
                <a:cs typeface="Calibri"/>
              </a:rPr>
              <a:t>μέσω</a:t>
            </a:r>
            <a:r>
              <a:rPr sz="950" spc="35" dirty="0">
                <a:solidFill>
                  <a:srgbClr val="FFFFFF"/>
                </a:solidFill>
                <a:latin typeface="Calibri"/>
                <a:cs typeface="Calibri"/>
              </a:rPr>
              <a:t> </a:t>
            </a:r>
            <a:r>
              <a:rPr sz="950" b="1" spc="70" dirty="0">
                <a:solidFill>
                  <a:srgbClr val="FFB800"/>
                </a:solidFill>
                <a:latin typeface="Calibri"/>
                <a:cs typeface="Calibri"/>
              </a:rPr>
              <a:t>κρυπτογράφησης</a:t>
            </a:r>
            <a:r>
              <a:rPr sz="950" b="1" spc="45" dirty="0">
                <a:solidFill>
                  <a:srgbClr val="FFB800"/>
                </a:solidFill>
                <a:latin typeface="Calibri"/>
                <a:cs typeface="Calibri"/>
              </a:rPr>
              <a:t> </a:t>
            </a:r>
            <a:r>
              <a:rPr sz="950" spc="75" dirty="0">
                <a:solidFill>
                  <a:srgbClr val="FFFFFF"/>
                </a:solidFill>
                <a:latin typeface="Calibri"/>
                <a:cs typeface="Calibri"/>
              </a:rPr>
              <a:t>ή</a:t>
            </a:r>
            <a:r>
              <a:rPr sz="950" spc="35" dirty="0">
                <a:solidFill>
                  <a:srgbClr val="FFFFFF"/>
                </a:solidFill>
                <a:latin typeface="Calibri"/>
                <a:cs typeface="Calibri"/>
              </a:rPr>
              <a:t> </a:t>
            </a:r>
            <a:r>
              <a:rPr sz="950" b="1" spc="65" dirty="0">
                <a:solidFill>
                  <a:srgbClr val="FFB800"/>
                </a:solidFill>
                <a:latin typeface="Calibri"/>
                <a:cs typeface="Calibri"/>
              </a:rPr>
              <a:t>υπογραφής</a:t>
            </a:r>
            <a:endParaRPr sz="950">
              <a:latin typeface="Calibri"/>
              <a:cs typeface="Calibri"/>
            </a:endParaRPr>
          </a:p>
          <a:p>
            <a:pPr marL="287020">
              <a:lnSpc>
                <a:spcPct val="100000"/>
              </a:lnSpc>
              <a:spcBef>
                <a:spcPts val="305"/>
              </a:spcBef>
            </a:pPr>
            <a:r>
              <a:rPr sz="950" spc="70" dirty="0">
                <a:solidFill>
                  <a:srgbClr val="FFFFFF"/>
                </a:solidFill>
                <a:latin typeface="Calibri"/>
                <a:cs typeface="Calibri"/>
              </a:rPr>
              <a:t>μηχανισμοί.</a:t>
            </a:r>
            <a:endParaRPr sz="950">
              <a:latin typeface="Calibri"/>
              <a:cs typeface="Calibri"/>
            </a:endParaRPr>
          </a:p>
          <a:p>
            <a:pPr>
              <a:lnSpc>
                <a:spcPct val="100000"/>
              </a:lnSpc>
              <a:spcBef>
                <a:spcPts val="35"/>
              </a:spcBef>
            </a:pPr>
            <a:endParaRPr sz="750">
              <a:latin typeface="Calibri"/>
              <a:cs typeface="Calibri"/>
            </a:endParaRPr>
          </a:p>
          <a:p>
            <a:pPr marL="286385" indent="-273685">
              <a:lnSpc>
                <a:spcPct val="100000"/>
              </a:lnSpc>
              <a:buSzPct val="126315"/>
              <a:buFont typeface="MS Gothic"/>
              <a:buChar char="▪"/>
              <a:tabLst>
                <a:tab pos="285750" algn="l"/>
                <a:tab pos="286385" algn="l"/>
              </a:tabLst>
            </a:pPr>
            <a:r>
              <a:rPr sz="950" b="1" spc="85" dirty="0">
                <a:solidFill>
                  <a:srgbClr val="FFFFFF"/>
                </a:solidFill>
                <a:latin typeface="Calibri"/>
                <a:cs typeface="Calibri"/>
              </a:rPr>
              <a:t>Έλεγχος</a:t>
            </a:r>
            <a:r>
              <a:rPr sz="950" b="1" spc="40" dirty="0">
                <a:solidFill>
                  <a:srgbClr val="FFFFFF"/>
                </a:solidFill>
                <a:latin typeface="Calibri"/>
                <a:cs typeface="Calibri"/>
              </a:rPr>
              <a:t> </a:t>
            </a:r>
            <a:r>
              <a:rPr sz="950" b="1" spc="95" dirty="0">
                <a:solidFill>
                  <a:srgbClr val="FFFFFF"/>
                </a:solidFill>
                <a:latin typeface="Calibri"/>
                <a:cs typeface="Calibri"/>
              </a:rPr>
              <a:t>πρόσβασης:</a:t>
            </a:r>
            <a:r>
              <a:rPr sz="950" b="1" spc="40" dirty="0">
                <a:solidFill>
                  <a:srgbClr val="FFFFFF"/>
                </a:solidFill>
                <a:latin typeface="Calibri"/>
                <a:cs typeface="Calibri"/>
              </a:rPr>
              <a:t> </a:t>
            </a:r>
            <a:r>
              <a:rPr sz="950" spc="80" dirty="0">
                <a:solidFill>
                  <a:srgbClr val="FFFFFF"/>
                </a:solidFill>
                <a:latin typeface="Calibri"/>
                <a:cs typeface="Calibri"/>
              </a:rPr>
              <a:t>Υλοποιείται</a:t>
            </a:r>
            <a:r>
              <a:rPr sz="950" spc="35" dirty="0">
                <a:solidFill>
                  <a:srgbClr val="FFFFFF"/>
                </a:solidFill>
                <a:latin typeface="Calibri"/>
                <a:cs typeface="Calibri"/>
              </a:rPr>
              <a:t> </a:t>
            </a:r>
            <a:r>
              <a:rPr sz="950" spc="100" dirty="0">
                <a:solidFill>
                  <a:srgbClr val="FFFFFF"/>
                </a:solidFill>
                <a:latin typeface="Calibri"/>
                <a:cs typeface="Calibri"/>
              </a:rPr>
              <a:t>από</a:t>
            </a:r>
            <a:r>
              <a:rPr sz="950" spc="40" dirty="0">
                <a:solidFill>
                  <a:srgbClr val="FFFFFF"/>
                </a:solidFill>
                <a:latin typeface="Calibri"/>
                <a:cs typeface="Calibri"/>
              </a:rPr>
              <a:t> </a:t>
            </a:r>
            <a:r>
              <a:rPr sz="950" spc="85" dirty="0">
                <a:solidFill>
                  <a:srgbClr val="FFFFFF"/>
                </a:solidFill>
                <a:latin typeface="Calibri"/>
                <a:cs typeface="Calibri"/>
              </a:rPr>
              <a:t>συγκεκριμένους</a:t>
            </a:r>
            <a:r>
              <a:rPr sz="950" spc="40" dirty="0">
                <a:solidFill>
                  <a:srgbClr val="FFFFFF"/>
                </a:solidFill>
                <a:latin typeface="Calibri"/>
                <a:cs typeface="Calibri"/>
              </a:rPr>
              <a:t> </a:t>
            </a:r>
            <a:r>
              <a:rPr sz="950" spc="80" dirty="0">
                <a:solidFill>
                  <a:srgbClr val="FFFFFF"/>
                </a:solidFill>
                <a:latin typeface="Calibri"/>
                <a:cs typeface="Calibri"/>
              </a:rPr>
              <a:t>μηχανισμούς</a:t>
            </a:r>
            <a:r>
              <a:rPr sz="950" spc="30" dirty="0">
                <a:solidFill>
                  <a:srgbClr val="FFFFFF"/>
                </a:solidFill>
                <a:latin typeface="Calibri"/>
                <a:cs typeface="Calibri"/>
              </a:rPr>
              <a:t> </a:t>
            </a:r>
            <a:r>
              <a:rPr sz="950" b="1" spc="90" dirty="0">
                <a:solidFill>
                  <a:srgbClr val="FFB800"/>
                </a:solidFill>
                <a:latin typeface="Calibri"/>
                <a:cs typeface="Calibri"/>
              </a:rPr>
              <a:t>ελέγχου</a:t>
            </a:r>
            <a:r>
              <a:rPr sz="950" b="1" spc="40" dirty="0">
                <a:solidFill>
                  <a:srgbClr val="FFB800"/>
                </a:solidFill>
                <a:latin typeface="Calibri"/>
                <a:cs typeface="Calibri"/>
              </a:rPr>
              <a:t> </a:t>
            </a:r>
            <a:r>
              <a:rPr sz="950" b="1" spc="95" dirty="0">
                <a:solidFill>
                  <a:srgbClr val="FFB800"/>
                </a:solidFill>
                <a:latin typeface="Calibri"/>
                <a:cs typeface="Calibri"/>
              </a:rPr>
              <a:t>πρόσβασης</a:t>
            </a:r>
            <a:r>
              <a:rPr sz="950" spc="95" dirty="0">
                <a:solidFill>
                  <a:srgbClr val="FFFFFF"/>
                </a:solidFill>
                <a:latin typeface="Calibri"/>
                <a:cs typeface="Calibri"/>
              </a:rPr>
              <a:t>.</a:t>
            </a:r>
            <a:endParaRPr sz="950">
              <a:latin typeface="Calibri"/>
              <a:cs typeface="Calibri"/>
            </a:endParaRPr>
          </a:p>
          <a:p>
            <a:pPr marL="286385" indent="-273685">
              <a:lnSpc>
                <a:spcPct val="100000"/>
              </a:lnSpc>
              <a:spcBef>
                <a:spcPts val="900"/>
              </a:spcBef>
              <a:buSzPct val="126315"/>
              <a:buFont typeface="MS Gothic"/>
              <a:buChar char="▪"/>
              <a:tabLst>
                <a:tab pos="285750" algn="l"/>
                <a:tab pos="286385" algn="l"/>
              </a:tabLst>
            </a:pPr>
            <a:r>
              <a:rPr sz="950" b="1" spc="60" dirty="0">
                <a:solidFill>
                  <a:srgbClr val="FFFFFF"/>
                </a:solidFill>
                <a:latin typeface="Calibri"/>
                <a:cs typeface="Calibri"/>
              </a:rPr>
              <a:t>Εμπιστευτική</a:t>
            </a:r>
            <a:r>
              <a:rPr sz="950" b="1" spc="25" dirty="0">
                <a:solidFill>
                  <a:srgbClr val="FFFFFF"/>
                </a:solidFill>
                <a:latin typeface="Calibri"/>
                <a:cs typeface="Calibri"/>
              </a:rPr>
              <a:t> </a:t>
            </a:r>
            <a:r>
              <a:rPr sz="950" b="1" spc="65" dirty="0">
                <a:solidFill>
                  <a:srgbClr val="FFFFFF"/>
                </a:solidFill>
                <a:latin typeface="Calibri"/>
                <a:cs typeface="Calibri"/>
              </a:rPr>
              <a:t>σύνδεση:</a:t>
            </a:r>
            <a:r>
              <a:rPr sz="950" b="1" spc="35" dirty="0">
                <a:solidFill>
                  <a:srgbClr val="FFFFFF"/>
                </a:solidFill>
                <a:latin typeface="Calibri"/>
                <a:cs typeface="Calibri"/>
              </a:rPr>
              <a:t> </a:t>
            </a:r>
            <a:r>
              <a:rPr sz="950" spc="85" dirty="0">
                <a:solidFill>
                  <a:srgbClr val="FFFFFF"/>
                </a:solidFill>
                <a:latin typeface="Calibri"/>
                <a:cs typeface="Calibri"/>
              </a:rPr>
              <a:t>Μέσω</a:t>
            </a:r>
            <a:r>
              <a:rPr sz="950" spc="35" dirty="0">
                <a:solidFill>
                  <a:srgbClr val="FFFFFF"/>
                </a:solidFill>
                <a:latin typeface="Calibri"/>
                <a:cs typeface="Calibri"/>
              </a:rPr>
              <a:t> </a:t>
            </a:r>
            <a:r>
              <a:rPr sz="950" spc="60" dirty="0">
                <a:solidFill>
                  <a:srgbClr val="FFFFFF"/>
                </a:solidFill>
                <a:latin typeface="Calibri"/>
                <a:cs typeface="Calibri"/>
              </a:rPr>
              <a:t>μηχανισμού</a:t>
            </a:r>
            <a:r>
              <a:rPr sz="950" spc="25" dirty="0">
                <a:solidFill>
                  <a:srgbClr val="FFFFFF"/>
                </a:solidFill>
                <a:latin typeface="Calibri"/>
                <a:cs typeface="Calibri"/>
              </a:rPr>
              <a:t> </a:t>
            </a:r>
            <a:r>
              <a:rPr sz="950" b="1" spc="70" dirty="0">
                <a:solidFill>
                  <a:srgbClr val="FFB800"/>
                </a:solidFill>
                <a:latin typeface="Calibri"/>
                <a:cs typeface="Calibri"/>
              </a:rPr>
              <a:t>κρυπτογράφησης</a:t>
            </a:r>
            <a:r>
              <a:rPr sz="950" spc="70" dirty="0">
                <a:solidFill>
                  <a:srgbClr val="FFFFFF"/>
                </a:solidFill>
                <a:latin typeface="Calibri"/>
                <a:cs typeface="Calibri"/>
              </a:rPr>
              <a:t>.</a:t>
            </a:r>
            <a:endParaRPr sz="950">
              <a:latin typeface="Calibri"/>
              <a:cs typeface="Calibri"/>
            </a:endParaRPr>
          </a:p>
          <a:p>
            <a:pPr marL="286385" indent="-273685">
              <a:lnSpc>
                <a:spcPct val="100000"/>
              </a:lnSpc>
              <a:spcBef>
                <a:spcPts val="844"/>
              </a:spcBef>
              <a:buSzPct val="126315"/>
              <a:buFont typeface="MS Gothic"/>
              <a:buChar char="▪"/>
              <a:tabLst>
                <a:tab pos="285750" algn="l"/>
                <a:tab pos="286385" algn="l"/>
              </a:tabLst>
            </a:pPr>
            <a:r>
              <a:rPr sz="950" b="1" spc="65" dirty="0">
                <a:solidFill>
                  <a:srgbClr val="FFFFFF"/>
                </a:solidFill>
                <a:latin typeface="Calibri"/>
                <a:cs typeface="Calibri"/>
              </a:rPr>
              <a:t>Ασυνδεσιμική</a:t>
            </a:r>
            <a:r>
              <a:rPr sz="950" b="1" spc="25" dirty="0">
                <a:solidFill>
                  <a:srgbClr val="FFFFFF"/>
                </a:solidFill>
                <a:latin typeface="Calibri"/>
                <a:cs typeface="Calibri"/>
              </a:rPr>
              <a:t> </a:t>
            </a:r>
            <a:r>
              <a:rPr sz="950" b="1" spc="60" dirty="0">
                <a:solidFill>
                  <a:srgbClr val="FFFFFF"/>
                </a:solidFill>
                <a:latin typeface="Calibri"/>
                <a:cs typeface="Calibri"/>
              </a:rPr>
              <a:t>εμπιστευτικότητα:</a:t>
            </a:r>
            <a:r>
              <a:rPr sz="950" b="1" spc="30" dirty="0">
                <a:solidFill>
                  <a:srgbClr val="FFFFFF"/>
                </a:solidFill>
                <a:latin typeface="Calibri"/>
                <a:cs typeface="Calibri"/>
              </a:rPr>
              <a:t> </a:t>
            </a:r>
            <a:r>
              <a:rPr sz="950" spc="65" dirty="0">
                <a:solidFill>
                  <a:srgbClr val="FFFFFF"/>
                </a:solidFill>
                <a:latin typeface="Calibri"/>
                <a:cs typeface="Calibri"/>
              </a:rPr>
              <a:t>Υλοποίηση</a:t>
            </a:r>
            <a:r>
              <a:rPr sz="950" spc="30" dirty="0">
                <a:solidFill>
                  <a:srgbClr val="FFFFFF"/>
                </a:solidFill>
                <a:latin typeface="Calibri"/>
                <a:cs typeface="Calibri"/>
              </a:rPr>
              <a:t> </a:t>
            </a:r>
            <a:r>
              <a:rPr sz="950" spc="70" dirty="0">
                <a:solidFill>
                  <a:srgbClr val="FFFFFF"/>
                </a:solidFill>
                <a:latin typeface="Calibri"/>
                <a:cs typeface="Calibri"/>
              </a:rPr>
              <a:t>με</a:t>
            </a:r>
            <a:r>
              <a:rPr sz="950" spc="30" dirty="0">
                <a:solidFill>
                  <a:srgbClr val="FFFFFF"/>
                </a:solidFill>
                <a:latin typeface="Calibri"/>
                <a:cs typeface="Calibri"/>
              </a:rPr>
              <a:t> </a:t>
            </a:r>
            <a:r>
              <a:rPr sz="950" b="1" spc="65" dirty="0">
                <a:solidFill>
                  <a:srgbClr val="FFB800"/>
                </a:solidFill>
                <a:latin typeface="Calibri"/>
                <a:cs typeface="Calibri"/>
              </a:rPr>
              <a:t>κρυπτογράφηση</a:t>
            </a:r>
            <a:endParaRPr sz="950">
              <a:latin typeface="Calibri"/>
              <a:cs typeface="Calibri"/>
            </a:endParaRPr>
          </a:p>
          <a:p>
            <a:pPr marL="287020">
              <a:lnSpc>
                <a:spcPct val="100000"/>
              </a:lnSpc>
              <a:spcBef>
                <a:spcPts val="305"/>
              </a:spcBef>
            </a:pPr>
            <a:r>
              <a:rPr sz="950" spc="75" dirty="0">
                <a:solidFill>
                  <a:srgbClr val="FFFFFF"/>
                </a:solidFill>
                <a:latin typeface="Calibri"/>
                <a:cs typeface="Calibri"/>
              </a:rPr>
              <a:t>μηχανισμό.</a:t>
            </a:r>
            <a:endParaRPr sz="950">
              <a:latin typeface="Calibri"/>
              <a:cs typeface="Calibri"/>
            </a:endParaRPr>
          </a:p>
          <a:p>
            <a:pPr>
              <a:lnSpc>
                <a:spcPct val="100000"/>
              </a:lnSpc>
              <a:spcBef>
                <a:spcPts val="25"/>
              </a:spcBef>
            </a:pPr>
            <a:endParaRPr sz="750">
              <a:latin typeface="Calibri"/>
              <a:cs typeface="Calibri"/>
            </a:endParaRPr>
          </a:p>
          <a:p>
            <a:pPr marL="287020" indent="-274320">
              <a:lnSpc>
                <a:spcPct val="100000"/>
              </a:lnSpc>
              <a:buSzPct val="126315"/>
              <a:buFont typeface="MS Gothic"/>
              <a:buChar char="▪"/>
              <a:tabLst>
                <a:tab pos="286385" algn="l"/>
                <a:tab pos="287020" algn="l"/>
              </a:tabLst>
            </a:pPr>
            <a:r>
              <a:rPr sz="950" b="1" spc="85" dirty="0">
                <a:solidFill>
                  <a:srgbClr val="FFFFFF"/>
                </a:solidFill>
                <a:latin typeface="Calibri"/>
                <a:cs typeface="Calibri"/>
              </a:rPr>
              <a:t>Ανάκτηση</a:t>
            </a:r>
            <a:r>
              <a:rPr sz="950" b="1" spc="20" dirty="0">
                <a:solidFill>
                  <a:srgbClr val="FFFFFF"/>
                </a:solidFill>
                <a:latin typeface="Calibri"/>
                <a:cs typeface="Calibri"/>
              </a:rPr>
              <a:t> </a:t>
            </a:r>
            <a:r>
              <a:rPr sz="950" b="1" spc="80" dirty="0">
                <a:solidFill>
                  <a:srgbClr val="FFFFFF"/>
                </a:solidFill>
                <a:latin typeface="Calibri"/>
                <a:cs typeface="Calibri"/>
              </a:rPr>
              <a:t>ακεραιότητας</a:t>
            </a:r>
            <a:r>
              <a:rPr sz="950" b="1" spc="30" dirty="0">
                <a:solidFill>
                  <a:srgbClr val="FFFFFF"/>
                </a:solidFill>
                <a:latin typeface="Calibri"/>
                <a:cs typeface="Calibri"/>
              </a:rPr>
              <a:t> </a:t>
            </a:r>
            <a:r>
              <a:rPr sz="950" b="1" spc="80" dirty="0">
                <a:solidFill>
                  <a:srgbClr val="FFFFFF"/>
                </a:solidFill>
                <a:latin typeface="Calibri"/>
                <a:cs typeface="Calibri"/>
              </a:rPr>
              <a:t>σύνδεσης:</a:t>
            </a:r>
            <a:r>
              <a:rPr sz="950" b="1" spc="25" dirty="0">
                <a:solidFill>
                  <a:srgbClr val="FFFFFF"/>
                </a:solidFill>
                <a:latin typeface="Calibri"/>
                <a:cs typeface="Calibri"/>
              </a:rPr>
              <a:t> </a:t>
            </a:r>
            <a:r>
              <a:rPr sz="950" spc="80" dirty="0">
                <a:solidFill>
                  <a:srgbClr val="FFFFFF"/>
                </a:solidFill>
                <a:latin typeface="Calibri"/>
                <a:cs typeface="Calibri"/>
              </a:rPr>
              <a:t>Συντήρηση</a:t>
            </a:r>
            <a:r>
              <a:rPr sz="950" spc="25" dirty="0">
                <a:solidFill>
                  <a:srgbClr val="FFFFFF"/>
                </a:solidFill>
                <a:latin typeface="Calibri"/>
                <a:cs typeface="Calibri"/>
              </a:rPr>
              <a:t> </a:t>
            </a:r>
            <a:r>
              <a:rPr sz="950" spc="85" dirty="0">
                <a:solidFill>
                  <a:srgbClr val="FFFFFF"/>
                </a:solidFill>
                <a:latin typeface="Calibri"/>
                <a:cs typeface="Calibri"/>
              </a:rPr>
              <a:t>με</a:t>
            </a:r>
            <a:r>
              <a:rPr sz="950" spc="25" dirty="0">
                <a:solidFill>
                  <a:srgbClr val="FFFFFF"/>
                </a:solidFill>
                <a:latin typeface="Calibri"/>
                <a:cs typeface="Calibri"/>
              </a:rPr>
              <a:t> </a:t>
            </a:r>
            <a:r>
              <a:rPr sz="950" spc="80" dirty="0">
                <a:solidFill>
                  <a:srgbClr val="FFFFFF"/>
                </a:solidFill>
                <a:latin typeface="Calibri"/>
                <a:cs typeface="Calibri"/>
              </a:rPr>
              <a:t>μηχανισμό</a:t>
            </a:r>
            <a:r>
              <a:rPr sz="950" spc="30" dirty="0">
                <a:solidFill>
                  <a:srgbClr val="FFFFFF"/>
                </a:solidFill>
                <a:latin typeface="Calibri"/>
                <a:cs typeface="Calibri"/>
              </a:rPr>
              <a:t> </a:t>
            </a:r>
            <a:r>
              <a:rPr sz="950" spc="90" dirty="0">
                <a:solidFill>
                  <a:srgbClr val="FFFFFF"/>
                </a:solidFill>
                <a:latin typeface="Calibri"/>
                <a:cs typeface="Calibri"/>
              </a:rPr>
              <a:t>κρυπτογράφησης.</a:t>
            </a:r>
            <a:endParaRPr sz="950">
              <a:latin typeface="Calibri"/>
              <a:cs typeface="Calibri"/>
            </a:endParaRPr>
          </a:p>
          <a:p>
            <a:pPr marL="286385" marR="5080" indent="-273685">
              <a:lnSpc>
                <a:spcPct val="127600"/>
              </a:lnSpc>
              <a:spcBef>
                <a:spcPts val="565"/>
              </a:spcBef>
              <a:buSzPct val="126315"/>
              <a:buFont typeface="MS Gothic"/>
              <a:buChar char="▪"/>
              <a:tabLst>
                <a:tab pos="285750" algn="l"/>
                <a:tab pos="286385" algn="l"/>
              </a:tabLst>
            </a:pPr>
            <a:r>
              <a:rPr sz="950" b="1" spc="65" dirty="0">
                <a:solidFill>
                  <a:srgbClr val="FFFFFF"/>
                </a:solidFill>
                <a:latin typeface="Calibri"/>
                <a:cs typeface="Calibri"/>
              </a:rPr>
              <a:t>Ακεραιότητα</a:t>
            </a:r>
            <a:r>
              <a:rPr sz="950" b="1" spc="35" dirty="0">
                <a:solidFill>
                  <a:srgbClr val="FFFFFF"/>
                </a:solidFill>
                <a:latin typeface="Calibri"/>
                <a:cs typeface="Calibri"/>
              </a:rPr>
              <a:t> </a:t>
            </a:r>
            <a:r>
              <a:rPr sz="950" b="1" spc="70" dirty="0">
                <a:solidFill>
                  <a:srgbClr val="FFFFFF"/>
                </a:solidFill>
                <a:latin typeface="Calibri"/>
                <a:cs typeface="Calibri"/>
              </a:rPr>
              <a:t>σύνδεσης</a:t>
            </a:r>
            <a:r>
              <a:rPr sz="950" b="1" spc="40" dirty="0">
                <a:solidFill>
                  <a:srgbClr val="FFFFFF"/>
                </a:solidFill>
                <a:latin typeface="Calibri"/>
                <a:cs typeface="Calibri"/>
              </a:rPr>
              <a:t> </a:t>
            </a:r>
            <a:r>
              <a:rPr sz="950" b="1" spc="65" dirty="0">
                <a:solidFill>
                  <a:srgbClr val="FFFFFF"/>
                </a:solidFill>
                <a:latin typeface="Calibri"/>
                <a:cs typeface="Calibri"/>
              </a:rPr>
              <a:t>χωρίς</a:t>
            </a:r>
            <a:r>
              <a:rPr sz="950" b="1" spc="50" dirty="0">
                <a:solidFill>
                  <a:srgbClr val="FFFFFF"/>
                </a:solidFill>
                <a:latin typeface="Calibri"/>
                <a:cs typeface="Calibri"/>
              </a:rPr>
              <a:t> </a:t>
            </a:r>
            <a:r>
              <a:rPr sz="950" b="1" spc="65" dirty="0">
                <a:solidFill>
                  <a:srgbClr val="FFFFFF"/>
                </a:solidFill>
                <a:latin typeface="Calibri"/>
                <a:cs typeface="Calibri"/>
              </a:rPr>
              <a:t>ανάκτηση:</a:t>
            </a:r>
            <a:r>
              <a:rPr sz="950" b="1" spc="35" dirty="0">
                <a:solidFill>
                  <a:srgbClr val="FFFFFF"/>
                </a:solidFill>
                <a:latin typeface="Calibri"/>
                <a:cs typeface="Calibri"/>
              </a:rPr>
              <a:t> </a:t>
            </a:r>
            <a:r>
              <a:rPr sz="950" b="1" spc="60" dirty="0">
                <a:solidFill>
                  <a:srgbClr val="FFB800"/>
                </a:solidFill>
                <a:latin typeface="Calibri"/>
                <a:cs typeface="Calibri"/>
              </a:rPr>
              <a:t>Ακεραιότητα</a:t>
            </a:r>
            <a:r>
              <a:rPr sz="950" b="1" spc="35" dirty="0">
                <a:solidFill>
                  <a:srgbClr val="FFB800"/>
                </a:solidFill>
                <a:latin typeface="Calibri"/>
                <a:cs typeface="Calibri"/>
              </a:rPr>
              <a:t> </a:t>
            </a:r>
            <a:r>
              <a:rPr sz="950" b="1" spc="65" dirty="0">
                <a:solidFill>
                  <a:srgbClr val="FFB800"/>
                </a:solidFill>
                <a:latin typeface="Calibri"/>
                <a:cs typeface="Calibri"/>
              </a:rPr>
              <a:t>δεδομένων:</a:t>
            </a:r>
            <a:r>
              <a:rPr sz="950" b="1" spc="40" dirty="0">
                <a:solidFill>
                  <a:srgbClr val="FFB800"/>
                </a:solidFill>
                <a:latin typeface="Calibri"/>
                <a:cs typeface="Calibri"/>
              </a:rPr>
              <a:t> </a:t>
            </a:r>
            <a:r>
              <a:rPr sz="950" spc="60" dirty="0">
                <a:solidFill>
                  <a:srgbClr val="FFFFFF"/>
                </a:solidFill>
                <a:latin typeface="Calibri"/>
                <a:cs typeface="Calibri"/>
              </a:rPr>
              <a:t>Εξασφαλίζεται</a:t>
            </a:r>
            <a:r>
              <a:rPr sz="950" spc="50" dirty="0">
                <a:solidFill>
                  <a:srgbClr val="FFFFFF"/>
                </a:solidFill>
                <a:latin typeface="Calibri"/>
                <a:cs typeface="Calibri"/>
              </a:rPr>
              <a:t> </a:t>
            </a:r>
            <a:r>
              <a:rPr sz="950" spc="70" dirty="0">
                <a:solidFill>
                  <a:srgbClr val="FFFFFF"/>
                </a:solidFill>
                <a:latin typeface="Calibri"/>
                <a:cs typeface="Calibri"/>
              </a:rPr>
              <a:t>με</a:t>
            </a:r>
            <a:r>
              <a:rPr sz="950" spc="35" dirty="0">
                <a:solidFill>
                  <a:srgbClr val="FFFFFF"/>
                </a:solidFill>
                <a:latin typeface="Calibri"/>
                <a:cs typeface="Calibri"/>
              </a:rPr>
              <a:t> </a:t>
            </a:r>
            <a:r>
              <a:rPr sz="950" spc="70" dirty="0">
                <a:solidFill>
                  <a:srgbClr val="FFFFFF"/>
                </a:solidFill>
                <a:latin typeface="Calibri"/>
                <a:cs typeface="Calibri"/>
              </a:rPr>
              <a:t>χρήση</a:t>
            </a:r>
            <a:r>
              <a:rPr sz="950" spc="40" dirty="0">
                <a:solidFill>
                  <a:srgbClr val="FFFFFF"/>
                </a:solidFill>
                <a:latin typeface="Calibri"/>
                <a:cs typeface="Calibri"/>
              </a:rPr>
              <a:t> </a:t>
            </a:r>
            <a:r>
              <a:rPr sz="950" b="1" spc="55" dirty="0">
                <a:solidFill>
                  <a:srgbClr val="FFB800"/>
                </a:solidFill>
                <a:latin typeface="Calibri"/>
                <a:cs typeface="Calibri"/>
              </a:rPr>
              <a:t>ακεραιότητας </a:t>
            </a:r>
            <a:r>
              <a:rPr sz="950" b="1" spc="-200" dirty="0">
                <a:solidFill>
                  <a:srgbClr val="FFB800"/>
                </a:solidFill>
                <a:latin typeface="Calibri"/>
                <a:cs typeface="Calibri"/>
              </a:rPr>
              <a:t> </a:t>
            </a:r>
            <a:r>
              <a:rPr sz="950" b="1" spc="70" dirty="0">
                <a:solidFill>
                  <a:srgbClr val="FFB800"/>
                </a:solidFill>
                <a:latin typeface="Calibri"/>
                <a:cs typeface="Calibri"/>
              </a:rPr>
              <a:t>δεδομένων</a:t>
            </a:r>
            <a:endParaRPr sz="950">
              <a:latin typeface="Calibri"/>
              <a:cs typeface="Calibri"/>
            </a:endParaRPr>
          </a:p>
          <a:p>
            <a:pPr marL="287020">
              <a:lnSpc>
                <a:spcPct val="100000"/>
              </a:lnSpc>
              <a:spcBef>
                <a:spcPts val="315"/>
              </a:spcBef>
            </a:pPr>
            <a:r>
              <a:rPr sz="950" spc="60" dirty="0">
                <a:solidFill>
                  <a:srgbClr val="FFFFFF"/>
                </a:solidFill>
                <a:latin typeface="Calibri"/>
                <a:cs typeface="Calibri"/>
              </a:rPr>
              <a:t>μηχανισμό,</a:t>
            </a:r>
            <a:r>
              <a:rPr sz="950" spc="20" dirty="0">
                <a:solidFill>
                  <a:srgbClr val="FFFFFF"/>
                </a:solidFill>
                <a:latin typeface="Calibri"/>
                <a:cs typeface="Calibri"/>
              </a:rPr>
              <a:t> </a:t>
            </a:r>
            <a:r>
              <a:rPr sz="950" spc="60" dirty="0">
                <a:solidFill>
                  <a:srgbClr val="FFFFFF"/>
                </a:solidFill>
                <a:latin typeface="Calibri"/>
                <a:cs typeface="Calibri"/>
              </a:rPr>
              <a:t>μερικές</a:t>
            </a:r>
            <a:r>
              <a:rPr sz="950" spc="25" dirty="0">
                <a:solidFill>
                  <a:srgbClr val="FFFFFF"/>
                </a:solidFill>
                <a:latin typeface="Calibri"/>
                <a:cs typeface="Calibri"/>
              </a:rPr>
              <a:t> </a:t>
            </a:r>
            <a:r>
              <a:rPr sz="950" spc="70" dirty="0">
                <a:solidFill>
                  <a:srgbClr val="FFFFFF"/>
                </a:solidFill>
                <a:latin typeface="Calibri"/>
                <a:cs typeface="Calibri"/>
              </a:rPr>
              <a:t>φορές</a:t>
            </a:r>
            <a:r>
              <a:rPr sz="950" spc="25" dirty="0">
                <a:solidFill>
                  <a:srgbClr val="FFFFFF"/>
                </a:solidFill>
                <a:latin typeface="Calibri"/>
                <a:cs typeface="Calibri"/>
              </a:rPr>
              <a:t> </a:t>
            </a:r>
            <a:r>
              <a:rPr sz="950" spc="70" dirty="0">
                <a:solidFill>
                  <a:srgbClr val="FFFFFF"/>
                </a:solidFill>
                <a:latin typeface="Calibri"/>
                <a:cs typeface="Calibri"/>
              </a:rPr>
              <a:t>με</a:t>
            </a:r>
            <a:r>
              <a:rPr sz="950" spc="25" dirty="0">
                <a:solidFill>
                  <a:srgbClr val="FFFFFF"/>
                </a:solidFill>
                <a:latin typeface="Calibri"/>
                <a:cs typeface="Calibri"/>
              </a:rPr>
              <a:t> </a:t>
            </a:r>
            <a:r>
              <a:rPr sz="950" spc="60" dirty="0">
                <a:solidFill>
                  <a:srgbClr val="FFFFFF"/>
                </a:solidFill>
                <a:latin typeface="Calibri"/>
                <a:cs typeface="Calibri"/>
              </a:rPr>
              <a:t>μηχανισμό</a:t>
            </a:r>
            <a:r>
              <a:rPr sz="950" spc="20" dirty="0">
                <a:solidFill>
                  <a:srgbClr val="FFFFFF"/>
                </a:solidFill>
                <a:latin typeface="Calibri"/>
                <a:cs typeface="Calibri"/>
              </a:rPr>
              <a:t> </a:t>
            </a:r>
            <a:r>
              <a:rPr sz="950" b="1" spc="70" dirty="0">
                <a:solidFill>
                  <a:srgbClr val="FFB800"/>
                </a:solidFill>
                <a:latin typeface="Calibri"/>
                <a:cs typeface="Calibri"/>
              </a:rPr>
              <a:t>κρυπτογράφησης</a:t>
            </a:r>
            <a:r>
              <a:rPr sz="950" spc="70" dirty="0">
                <a:solidFill>
                  <a:srgbClr val="FFFFFF"/>
                </a:solidFill>
                <a:latin typeface="Calibri"/>
                <a:cs typeface="Calibri"/>
              </a:rPr>
              <a:t>.</a:t>
            </a:r>
            <a:endParaRPr sz="950">
              <a:latin typeface="Calibri"/>
              <a:cs typeface="Calibri"/>
            </a:endParaRPr>
          </a:p>
          <a:p>
            <a:pPr>
              <a:lnSpc>
                <a:spcPct val="100000"/>
              </a:lnSpc>
              <a:spcBef>
                <a:spcPts val="15"/>
              </a:spcBef>
            </a:pPr>
            <a:endParaRPr sz="750">
              <a:latin typeface="Calibri"/>
              <a:cs typeface="Calibri"/>
            </a:endParaRPr>
          </a:p>
          <a:p>
            <a:pPr marL="287020" indent="-274320">
              <a:lnSpc>
                <a:spcPts val="1140"/>
              </a:lnSpc>
              <a:spcBef>
                <a:spcPts val="5"/>
              </a:spcBef>
              <a:buSzPct val="126315"/>
              <a:buFont typeface="MS Gothic"/>
              <a:buChar char="▪"/>
              <a:tabLst>
                <a:tab pos="286385" algn="l"/>
                <a:tab pos="287020" algn="l"/>
              </a:tabLst>
            </a:pPr>
            <a:r>
              <a:rPr sz="950" b="1" spc="90" dirty="0">
                <a:solidFill>
                  <a:srgbClr val="FFFFFF"/>
                </a:solidFill>
                <a:latin typeface="Calibri"/>
                <a:cs typeface="Calibri"/>
              </a:rPr>
              <a:t>Ασυνδεσιμότητα</a:t>
            </a:r>
            <a:r>
              <a:rPr sz="950" b="1" spc="45" dirty="0">
                <a:solidFill>
                  <a:srgbClr val="FFFFFF"/>
                </a:solidFill>
                <a:latin typeface="Calibri"/>
                <a:cs typeface="Calibri"/>
              </a:rPr>
              <a:t> </a:t>
            </a:r>
            <a:r>
              <a:rPr sz="950" b="1" spc="90" dirty="0">
                <a:solidFill>
                  <a:srgbClr val="FFFFFF"/>
                </a:solidFill>
                <a:latin typeface="Calibri"/>
                <a:cs typeface="Calibri"/>
              </a:rPr>
              <a:t>χωρίς</a:t>
            </a:r>
            <a:r>
              <a:rPr sz="950" b="1" spc="60" dirty="0">
                <a:solidFill>
                  <a:srgbClr val="FFFFFF"/>
                </a:solidFill>
                <a:latin typeface="Calibri"/>
                <a:cs typeface="Calibri"/>
              </a:rPr>
              <a:t> </a:t>
            </a:r>
            <a:r>
              <a:rPr sz="950" b="1" spc="90" dirty="0">
                <a:solidFill>
                  <a:srgbClr val="FFFFFF"/>
                </a:solidFill>
                <a:latin typeface="Calibri"/>
                <a:cs typeface="Calibri"/>
              </a:rPr>
              <a:t>ολοκληρωμένο:</a:t>
            </a:r>
            <a:r>
              <a:rPr sz="950" b="1" spc="50" dirty="0">
                <a:solidFill>
                  <a:srgbClr val="FFFFFF"/>
                </a:solidFill>
                <a:latin typeface="Calibri"/>
                <a:cs typeface="Calibri"/>
              </a:rPr>
              <a:t> </a:t>
            </a:r>
            <a:r>
              <a:rPr sz="950" spc="90" dirty="0">
                <a:solidFill>
                  <a:srgbClr val="FFFFFF"/>
                </a:solidFill>
                <a:latin typeface="Calibri"/>
                <a:cs typeface="Calibri"/>
              </a:rPr>
              <a:t>Ολοκληρώνεται</a:t>
            </a:r>
            <a:r>
              <a:rPr sz="950" spc="55" dirty="0">
                <a:solidFill>
                  <a:srgbClr val="FFFFFF"/>
                </a:solidFill>
                <a:latin typeface="Calibri"/>
                <a:cs typeface="Calibri"/>
              </a:rPr>
              <a:t> </a:t>
            </a:r>
            <a:r>
              <a:rPr sz="950" spc="100" dirty="0">
                <a:solidFill>
                  <a:srgbClr val="FFFFFF"/>
                </a:solidFill>
                <a:latin typeface="Calibri"/>
                <a:cs typeface="Calibri"/>
              </a:rPr>
              <a:t>μέσω</a:t>
            </a:r>
            <a:r>
              <a:rPr sz="950" spc="50" dirty="0">
                <a:solidFill>
                  <a:srgbClr val="FFFFFF"/>
                </a:solidFill>
                <a:latin typeface="Calibri"/>
                <a:cs typeface="Calibri"/>
              </a:rPr>
              <a:t> </a:t>
            </a:r>
            <a:r>
              <a:rPr sz="950" spc="90" dirty="0">
                <a:solidFill>
                  <a:srgbClr val="FFFFFF"/>
                </a:solidFill>
                <a:latin typeface="Calibri"/>
                <a:cs typeface="Calibri"/>
              </a:rPr>
              <a:t>μηχανισμού</a:t>
            </a:r>
            <a:endParaRPr sz="950">
              <a:latin typeface="Calibri"/>
              <a:cs typeface="Calibri"/>
            </a:endParaRPr>
          </a:p>
          <a:p>
            <a:pPr marL="287020">
              <a:lnSpc>
                <a:spcPts val="1140"/>
              </a:lnSpc>
            </a:pPr>
            <a:r>
              <a:rPr sz="950" b="1" spc="90" dirty="0">
                <a:solidFill>
                  <a:srgbClr val="FFB800"/>
                </a:solidFill>
                <a:latin typeface="Calibri"/>
                <a:cs typeface="Calibri"/>
              </a:rPr>
              <a:t>ακεραιότητας</a:t>
            </a:r>
            <a:r>
              <a:rPr sz="950" b="1" spc="35" dirty="0">
                <a:solidFill>
                  <a:srgbClr val="FFB800"/>
                </a:solidFill>
                <a:latin typeface="Calibri"/>
                <a:cs typeface="Calibri"/>
              </a:rPr>
              <a:t> </a:t>
            </a:r>
            <a:r>
              <a:rPr sz="950" b="1" spc="90" dirty="0">
                <a:solidFill>
                  <a:srgbClr val="FFB800"/>
                </a:solidFill>
                <a:latin typeface="Calibri"/>
                <a:cs typeface="Calibri"/>
              </a:rPr>
              <a:t>δεδομένων</a:t>
            </a:r>
            <a:r>
              <a:rPr sz="950" spc="90" dirty="0">
                <a:solidFill>
                  <a:srgbClr val="FFFFFF"/>
                </a:solidFill>
                <a:latin typeface="Calibri"/>
                <a:cs typeface="Calibri"/>
              </a:rPr>
              <a:t>,</a:t>
            </a:r>
            <a:r>
              <a:rPr sz="950" spc="35" dirty="0">
                <a:solidFill>
                  <a:srgbClr val="FFFFFF"/>
                </a:solidFill>
                <a:latin typeface="Calibri"/>
                <a:cs typeface="Calibri"/>
              </a:rPr>
              <a:t> </a:t>
            </a:r>
            <a:r>
              <a:rPr sz="950" spc="80" dirty="0">
                <a:solidFill>
                  <a:srgbClr val="FFFFFF"/>
                </a:solidFill>
                <a:latin typeface="Calibri"/>
                <a:cs typeface="Calibri"/>
              </a:rPr>
              <a:t>μερικές</a:t>
            </a:r>
            <a:r>
              <a:rPr sz="950" spc="30" dirty="0">
                <a:solidFill>
                  <a:srgbClr val="FFFFFF"/>
                </a:solidFill>
                <a:latin typeface="Calibri"/>
                <a:cs typeface="Calibri"/>
              </a:rPr>
              <a:t> </a:t>
            </a:r>
            <a:r>
              <a:rPr sz="950" spc="95" dirty="0">
                <a:solidFill>
                  <a:srgbClr val="FFFFFF"/>
                </a:solidFill>
                <a:latin typeface="Calibri"/>
                <a:cs typeface="Calibri"/>
              </a:rPr>
              <a:t>φορές</a:t>
            </a:r>
            <a:r>
              <a:rPr sz="950" spc="40" dirty="0">
                <a:solidFill>
                  <a:srgbClr val="FFFFFF"/>
                </a:solidFill>
                <a:latin typeface="Calibri"/>
                <a:cs typeface="Calibri"/>
              </a:rPr>
              <a:t> </a:t>
            </a:r>
            <a:r>
              <a:rPr sz="950" spc="90" dirty="0">
                <a:solidFill>
                  <a:srgbClr val="FFFFFF"/>
                </a:solidFill>
                <a:latin typeface="Calibri"/>
                <a:cs typeface="Calibri"/>
              </a:rPr>
              <a:t>με</a:t>
            </a:r>
            <a:r>
              <a:rPr sz="950" spc="35" dirty="0">
                <a:solidFill>
                  <a:srgbClr val="FFFFFF"/>
                </a:solidFill>
                <a:latin typeface="Calibri"/>
                <a:cs typeface="Calibri"/>
              </a:rPr>
              <a:t> </a:t>
            </a:r>
            <a:r>
              <a:rPr sz="950" spc="90" dirty="0">
                <a:solidFill>
                  <a:srgbClr val="FFFFFF"/>
                </a:solidFill>
                <a:latin typeface="Calibri"/>
                <a:cs typeface="Calibri"/>
              </a:rPr>
              <a:t>μηχανισμό</a:t>
            </a:r>
            <a:r>
              <a:rPr sz="950" spc="40" dirty="0">
                <a:solidFill>
                  <a:srgbClr val="FFFFFF"/>
                </a:solidFill>
                <a:latin typeface="Calibri"/>
                <a:cs typeface="Calibri"/>
              </a:rPr>
              <a:t> </a:t>
            </a:r>
            <a:r>
              <a:rPr sz="950" b="1" spc="95" dirty="0">
                <a:solidFill>
                  <a:srgbClr val="FFB800"/>
                </a:solidFill>
                <a:latin typeface="Calibri"/>
                <a:cs typeface="Calibri"/>
              </a:rPr>
              <a:t>κρυπτογράφησης</a:t>
            </a:r>
            <a:r>
              <a:rPr sz="950" spc="95" dirty="0">
                <a:solidFill>
                  <a:srgbClr val="FFFFFF"/>
                </a:solidFill>
                <a:latin typeface="Calibri"/>
                <a:cs typeface="Calibri"/>
              </a:rPr>
              <a:t>.</a:t>
            </a:r>
            <a:endParaRPr sz="950">
              <a:latin typeface="Calibri"/>
              <a:cs typeface="Calibri"/>
            </a:endParaRPr>
          </a:p>
        </p:txBody>
      </p:sp>
      <p:pic>
        <p:nvPicPr>
          <p:cNvPr id="10" name="object 10"/>
          <p:cNvPicPr/>
          <p:nvPr/>
        </p:nvPicPr>
        <p:blipFill>
          <a:blip r:embed="rId3" cstate="print"/>
          <a:stretch>
            <a:fillRect/>
          </a:stretch>
        </p:blipFill>
        <p:spPr>
          <a:xfrm>
            <a:off x="7549832" y="5838190"/>
            <a:ext cx="3293427" cy="611187"/>
          </a:xfrm>
          <a:prstGeom prst="rect">
            <a:avLst/>
          </a:prstGeom>
        </p:spPr>
      </p:pic>
      <p:sp>
        <p:nvSpPr>
          <p:cNvPr id="11" name="object 11"/>
          <p:cNvSpPr txBox="1"/>
          <p:nvPr/>
        </p:nvSpPr>
        <p:spPr>
          <a:xfrm>
            <a:off x="175895" y="6335445"/>
            <a:ext cx="3816985" cy="112395"/>
          </a:xfrm>
          <a:prstGeom prst="rect">
            <a:avLst/>
          </a:prstGeom>
        </p:spPr>
        <p:txBody>
          <a:bodyPr vert="horz" wrap="square" lIns="0" tIns="4445" rIns="0" bIns="0" rtlCol="0">
            <a:spAutoFit/>
          </a:bodyPr>
          <a:lstStyle/>
          <a:p>
            <a:pPr marL="12700">
              <a:lnSpc>
                <a:spcPct val="100000"/>
              </a:lnSpc>
              <a:spcBef>
                <a:spcPts val="35"/>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0"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5"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0"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0"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ανοίγει</a:t>
            </a:r>
            <a:r>
              <a:rPr sz="600" i="1" spc="2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spc="-5" dirty="0">
                <a:solidFill>
                  <a:srgbClr val="FFFFFF"/>
                </a:solidFill>
                <a:latin typeface="Calibri"/>
                <a:cs typeface="Calibri"/>
              </a:rPr>
              <a:t>εφαρμογές</a:t>
            </a:r>
            <a:r>
              <a:rPr sz="600" i="1" spc="25" dirty="0">
                <a:solidFill>
                  <a:srgbClr val="FFFFFF"/>
                </a:solidFill>
                <a:latin typeface="Calibri"/>
                <a:cs typeface="Calibri"/>
              </a:rPr>
              <a:t> </a:t>
            </a:r>
            <a:r>
              <a:rPr sz="600" i="1" spc="-5" dirty="0">
                <a:solidFill>
                  <a:srgbClr val="FFFFFF"/>
                </a:solidFill>
                <a:latin typeface="Times New Roman"/>
                <a:cs typeface="Times New Roman"/>
              </a:rPr>
              <a:t>CCITT</a:t>
            </a:r>
            <a:r>
              <a:rPr sz="600" i="1" spc="10"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8860"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5809615" y="1259840"/>
            <a:ext cx="6293485" cy="4425315"/>
          </a:xfrm>
          <a:prstGeom prst="rect">
            <a:avLst/>
          </a:prstGeom>
        </p:spPr>
        <p:txBody>
          <a:bodyPr vert="horz" wrap="square" lIns="0" tIns="12700" rIns="0" bIns="0" rtlCol="0">
            <a:spAutoFit/>
          </a:bodyPr>
          <a:lstStyle/>
          <a:p>
            <a:pPr marL="179070" indent="-166370">
              <a:lnSpc>
                <a:spcPct val="100000"/>
              </a:lnSpc>
              <a:spcBef>
                <a:spcPts val="100"/>
              </a:spcBef>
              <a:buClr>
                <a:srgbClr val="FFB800"/>
              </a:buClr>
              <a:buFont typeface="Courier New"/>
              <a:buChar char="o"/>
              <a:tabLst>
                <a:tab pos="179070" algn="l"/>
              </a:tabLst>
            </a:pPr>
            <a:r>
              <a:rPr sz="950" b="1" spc="65" dirty="0">
                <a:solidFill>
                  <a:srgbClr val="FFFFFF"/>
                </a:solidFill>
                <a:latin typeface="Calibri"/>
                <a:cs typeface="Calibri"/>
              </a:rPr>
              <a:t>Επίπεδο5:</a:t>
            </a:r>
            <a:r>
              <a:rPr sz="950" b="1" spc="225" dirty="0">
                <a:solidFill>
                  <a:srgbClr val="FFFFFF"/>
                </a:solidFill>
                <a:latin typeface="Calibri"/>
                <a:cs typeface="Calibri"/>
              </a:rPr>
              <a:t> </a:t>
            </a:r>
            <a:r>
              <a:rPr sz="950" b="1" spc="70" dirty="0">
                <a:solidFill>
                  <a:srgbClr val="FFFFFF"/>
                </a:solidFill>
                <a:latin typeface="Calibri"/>
                <a:cs typeface="Calibri"/>
              </a:rPr>
              <a:t>συνόδου</a:t>
            </a:r>
            <a:endParaRPr sz="950">
              <a:latin typeface="Calibri"/>
              <a:cs typeface="Calibri"/>
            </a:endParaRPr>
          </a:p>
          <a:p>
            <a:pPr marL="179070" indent="-166370">
              <a:lnSpc>
                <a:spcPct val="100000"/>
              </a:lnSpc>
              <a:spcBef>
                <a:spcPts val="790"/>
              </a:spcBef>
              <a:buFont typeface="Courier New"/>
              <a:buChar char="o"/>
              <a:tabLst>
                <a:tab pos="179070" algn="l"/>
              </a:tabLst>
            </a:pPr>
            <a:r>
              <a:rPr sz="950" spc="60" dirty="0">
                <a:solidFill>
                  <a:srgbClr val="FFFFFF"/>
                </a:solidFill>
                <a:latin typeface="Calibri"/>
                <a:cs typeface="Calibri"/>
              </a:rPr>
              <a:t>Υπηρεσίες:</a:t>
            </a:r>
            <a:r>
              <a:rPr sz="950" spc="25" dirty="0">
                <a:solidFill>
                  <a:srgbClr val="FFFFFF"/>
                </a:solidFill>
                <a:latin typeface="Calibri"/>
                <a:cs typeface="Calibri"/>
              </a:rPr>
              <a:t> </a:t>
            </a:r>
            <a:r>
              <a:rPr sz="950" b="1" spc="70" dirty="0">
                <a:solidFill>
                  <a:srgbClr val="FFB800"/>
                </a:solidFill>
                <a:latin typeface="Calibri"/>
                <a:cs typeface="Calibri"/>
              </a:rPr>
              <a:t>Δεν</a:t>
            </a:r>
            <a:r>
              <a:rPr sz="950" b="1" spc="35" dirty="0">
                <a:solidFill>
                  <a:srgbClr val="FFB800"/>
                </a:solidFill>
                <a:latin typeface="Calibri"/>
                <a:cs typeface="Calibri"/>
              </a:rPr>
              <a:t> </a:t>
            </a:r>
            <a:r>
              <a:rPr sz="950" spc="65" dirty="0">
                <a:solidFill>
                  <a:srgbClr val="FFFFFF"/>
                </a:solidFill>
                <a:latin typeface="Calibri"/>
                <a:cs typeface="Calibri"/>
              </a:rPr>
              <a:t>παρέχονται</a:t>
            </a:r>
            <a:r>
              <a:rPr sz="950" spc="25" dirty="0">
                <a:solidFill>
                  <a:srgbClr val="FFFFFF"/>
                </a:solidFill>
                <a:latin typeface="Calibri"/>
                <a:cs typeface="Calibri"/>
              </a:rPr>
              <a:t> </a:t>
            </a:r>
            <a:r>
              <a:rPr sz="950" b="1" spc="65" dirty="0">
                <a:solidFill>
                  <a:srgbClr val="FFB800"/>
                </a:solidFill>
                <a:latin typeface="Calibri"/>
                <a:cs typeface="Calibri"/>
              </a:rPr>
              <a:t>υπηρεσίες</a:t>
            </a:r>
            <a:r>
              <a:rPr sz="950" b="1" spc="40" dirty="0">
                <a:solidFill>
                  <a:srgbClr val="FFB800"/>
                </a:solidFill>
                <a:latin typeface="Calibri"/>
                <a:cs typeface="Calibri"/>
              </a:rPr>
              <a:t> </a:t>
            </a:r>
            <a:r>
              <a:rPr sz="950" b="1" spc="70" dirty="0">
                <a:solidFill>
                  <a:srgbClr val="FFB800"/>
                </a:solidFill>
                <a:latin typeface="Calibri"/>
                <a:cs typeface="Calibri"/>
              </a:rPr>
              <a:t>ασφαλείας</a:t>
            </a:r>
            <a:r>
              <a:rPr sz="950" b="1" spc="30" dirty="0">
                <a:solidFill>
                  <a:srgbClr val="FFB800"/>
                </a:solidFill>
                <a:latin typeface="Calibri"/>
                <a:cs typeface="Calibri"/>
              </a:rPr>
              <a:t> </a:t>
            </a:r>
            <a:r>
              <a:rPr sz="950" spc="65" dirty="0">
                <a:solidFill>
                  <a:srgbClr val="FFFFFF"/>
                </a:solidFill>
                <a:latin typeface="Calibri"/>
                <a:cs typeface="Calibri"/>
              </a:rPr>
              <a:t>στο</a:t>
            </a:r>
            <a:r>
              <a:rPr sz="950" spc="30" dirty="0">
                <a:solidFill>
                  <a:srgbClr val="FFFFFF"/>
                </a:solidFill>
                <a:latin typeface="Calibri"/>
                <a:cs typeface="Calibri"/>
              </a:rPr>
              <a:t> </a:t>
            </a:r>
            <a:r>
              <a:rPr sz="950" spc="55" dirty="0">
                <a:solidFill>
                  <a:srgbClr val="FFFFFF"/>
                </a:solidFill>
                <a:latin typeface="Calibri"/>
                <a:cs typeface="Calibri"/>
              </a:rPr>
              <a:t>επίπεδο</a:t>
            </a:r>
            <a:r>
              <a:rPr sz="950" spc="20" dirty="0">
                <a:solidFill>
                  <a:srgbClr val="FFFFFF"/>
                </a:solidFill>
                <a:latin typeface="Calibri"/>
                <a:cs typeface="Calibri"/>
              </a:rPr>
              <a:t> </a:t>
            </a:r>
            <a:r>
              <a:rPr sz="950" spc="65" dirty="0">
                <a:solidFill>
                  <a:srgbClr val="FFFFFF"/>
                </a:solidFill>
                <a:latin typeface="Calibri"/>
                <a:cs typeface="Calibri"/>
              </a:rPr>
              <a:t>συνόδου.</a:t>
            </a:r>
            <a:endParaRPr sz="950">
              <a:latin typeface="Calibri"/>
              <a:cs typeface="Calibri"/>
            </a:endParaRPr>
          </a:p>
          <a:p>
            <a:pPr>
              <a:lnSpc>
                <a:spcPct val="100000"/>
              </a:lnSpc>
              <a:spcBef>
                <a:spcPts val="40"/>
              </a:spcBef>
              <a:buChar char="o"/>
            </a:pPr>
            <a:endParaRPr sz="1250">
              <a:latin typeface="Calibri"/>
              <a:cs typeface="Calibri"/>
            </a:endParaRPr>
          </a:p>
          <a:p>
            <a:pPr marL="12700" marR="186690" indent="146685">
              <a:lnSpc>
                <a:spcPct val="101800"/>
              </a:lnSpc>
            </a:pPr>
            <a:r>
              <a:rPr sz="950" b="1" spc="55" dirty="0">
                <a:solidFill>
                  <a:srgbClr val="FFFFFF"/>
                </a:solidFill>
                <a:latin typeface="Calibri"/>
                <a:cs typeface="Calibri"/>
              </a:rPr>
              <a:t>XML </a:t>
            </a:r>
            <a:r>
              <a:rPr sz="950" b="1" spc="35" dirty="0">
                <a:solidFill>
                  <a:srgbClr val="FFFFFF"/>
                </a:solidFill>
                <a:latin typeface="Calibri"/>
                <a:cs typeface="Calibri"/>
              </a:rPr>
              <a:t>(Extensible </a:t>
            </a:r>
            <a:r>
              <a:rPr sz="950" b="1" spc="45" dirty="0">
                <a:solidFill>
                  <a:srgbClr val="FFFFFF"/>
                </a:solidFill>
                <a:latin typeface="Calibri"/>
                <a:cs typeface="Calibri"/>
              </a:rPr>
              <a:t>Markup </a:t>
            </a:r>
            <a:r>
              <a:rPr sz="950" b="1" spc="40" dirty="0">
                <a:solidFill>
                  <a:srgbClr val="FFFFFF"/>
                </a:solidFill>
                <a:latin typeface="Calibri"/>
                <a:cs typeface="Calibri"/>
              </a:rPr>
              <a:t>Language </a:t>
            </a:r>
            <a:r>
              <a:rPr sz="950" b="1" spc="30" dirty="0">
                <a:solidFill>
                  <a:srgbClr val="FFFFFF"/>
                </a:solidFill>
                <a:latin typeface="Calibri"/>
                <a:cs typeface="Calibri"/>
              </a:rPr>
              <a:t>- </a:t>
            </a:r>
            <a:r>
              <a:rPr sz="950" b="1" spc="45" dirty="0">
                <a:solidFill>
                  <a:srgbClr val="FFFFFF"/>
                </a:solidFill>
                <a:latin typeface="Calibri"/>
                <a:cs typeface="Calibri"/>
              </a:rPr>
              <a:t>δομημένη </a:t>
            </a:r>
            <a:r>
              <a:rPr sz="950" b="1" spc="50" dirty="0">
                <a:solidFill>
                  <a:srgbClr val="FFFFFF"/>
                </a:solidFill>
                <a:latin typeface="Calibri"/>
                <a:cs typeface="Calibri"/>
              </a:rPr>
              <a:t>μορφή </a:t>
            </a:r>
            <a:r>
              <a:rPr sz="950" b="1" spc="45" dirty="0">
                <a:solidFill>
                  <a:srgbClr val="FFFFFF"/>
                </a:solidFill>
                <a:latin typeface="Calibri"/>
                <a:cs typeface="Calibri"/>
              </a:rPr>
              <a:t>ανταλλαγής δεδομένωνn DeepL </a:t>
            </a:r>
            <a:r>
              <a:rPr sz="950" b="1" spc="30" dirty="0">
                <a:solidFill>
                  <a:srgbClr val="FFFFFF"/>
                </a:solidFill>
                <a:latin typeface="Calibri"/>
                <a:cs typeface="Calibri"/>
              </a:rPr>
              <a:t>λογισμικό μηχανικής </a:t>
            </a:r>
            <a:r>
              <a:rPr sz="950" b="1" spc="-200" dirty="0">
                <a:solidFill>
                  <a:srgbClr val="FFFFFF"/>
                </a:solidFill>
                <a:latin typeface="Calibri"/>
                <a:cs typeface="Calibri"/>
              </a:rPr>
              <a:t> </a:t>
            </a:r>
            <a:r>
              <a:rPr sz="950" b="1" spc="35" dirty="0">
                <a:solidFill>
                  <a:srgbClr val="FFFFFF"/>
                </a:solidFill>
                <a:latin typeface="Calibri"/>
                <a:cs typeface="Calibri"/>
              </a:rPr>
              <a:t>μετάφρασης</a:t>
            </a:r>
            <a:r>
              <a:rPr sz="950" b="1" spc="-5" dirty="0">
                <a:solidFill>
                  <a:srgbClr val="FFFFFF"/>
                </a:solidFill>
                <a:latin typeface="Calibri"/>
                <a:cs typeface="Calibri"/>
              </a:rPr>
              <a:t> </a:t>
            </a:r>
            <a:r>
              <a:rPr sz="950" b="1" spc="35" dirty="0">
                <a:solidFill>
                  <a:srgbClr val="FFFFFF"/>
                </a:solidFill>
                <a:latin typeface="Calibri"/>
                <a:cs typeface="Calibri"/>
              </a:rPr>
              <a:t>βασισμένο</a:t>
            </a:r>
            <a:r>
              <a:rPr sz="950" b="1" spc="-5" dirty="0">
                <a:solidFill>
                  <a:srgbClr val="FFFFFF"/>
                </a:solidFill>
                <a:latin typeface="Calibri"/>
                <a:cs typeface="Calibri"/>
              </a:rPr>
              <a:t> </a:t>
            </a:r>
            <a:r>
              <a:rPr sz="950" b="1" spc="40" dirty="0">
                <a:solidFill>
                  <a:srgbClr val="FFFFFF"/>
                </a:solidFill>
                <a:latin typeface="Calibri"/>
                <a:cs typeface="Calibri"/>
              </a:rPr>
              <a:t>σtην</a:t>
            </a:r>
            <a:r>
              <a:rPr sz="950" b="1" spc="20" dirty="0">
                <a:solidFill>
                  <a:srgbClr val="FFFFFF"/>
                </a:solidFill>
                <a:latin typeface="Calibri"/>
                <a:cs typeface="Calibri"/>
              </a:rPr>
              <a:t> </a:t>
            </a:r>
            <a:r>
              <a:rPr sz="950" b="1" spc="50" dirty="0">
                <a:solidFill>
                  <a:srgbClr val="FFFFFF"/>
                </a:solidFill>
                <a:latin typeface="Calibri"/>
                <a:cs typeface="Calibri"/>
              </a:rPr>
              <a:t>ΤΝ</a:t>
            </a:r>
            <a:endParaRPr sz="950">
              <a:latin typeface="Calibri"/>
              <a:cs typeface="Calibri"/>
            </a:endParaRPr>
          </a:p>
          <a:p>
            <a:pPr marL="179070" indent="-166370">
              <a:lnSpc>
                <a:spcPct val="100000"/>
              </a:lnSpc>
              <a:spcBef>
                <a:spcPts val="760"/>
              </a:spcBef>
              <a:buFont typeface="Courier New"/>
              <a:buChar char="o"/>
              <a:tabLst>
                <a:tab pos="179070" algn="l"/>
              </a:tabLst>
            </a:pPr>
            <a:r>
              <a:rPr sz="950" b="1" spc="55" dirty="0">
                <a:solidFill>
                  <a:srgbClr val="FFFFFF"/>
                </a:solidFill>
                <a:latin typeface="Calibri"/>
                <a:cs typeface="Calibri"/>
              </a:rPr>
              <a:t>Υπηρεσίες</a:t>
            </a:r>
            <a:endParaRPr sz="950">
              <a:latin typeface="Calibri"/>
              <a:cs typeface="Calibri"/>
            </a:endParaRPr>
          </a:p>
          <a:p>
            <a:pPr marL="184150">
              <a:lnSpc>
                <a:spcPct val="100000"/>
              </a:lnSpc>
              <a:spcBef>
                <a:spcPts val="575"/>
              </a:spcBef>
            </a:pPr>
            <a:r>
              <a:rPr sz="950" spc="80" dirty="0">
                <a:solidFill>
                  <a:srgbClr val="FFFFFF"/>
                </a:solidFill>
                <a:latin typeface="Calibri"/>
                <a:cs typeface="Calibri"/>
              </a:rPr>
              <a:t>XML</a:t>
            </a:r>
            <a:r>
              <a:rPr sz="950" spc="25" dirty="0">
                <a:solidFill>
                  <a:srgbClr val="FFFFFF"/>
                </a:solidFill>
                <a:latin typeface="Calibri"/>
                <a:cs typeface="Calibri"/>
              </a:rPr>
              <a:t> </a:t>
            </a:r>
            <a:r>
              <a:rPr sz="950" spc="55" dirty="0">
                <a:solidFill>
                  <a:srgbClr val="FFFFFF"/>
                </a:solidFill>
                <a:latin typeface="Calibri"/>
                <a:cs typeface="Calibri"/>
              </a:rPr>
              <a:t>(Extensible</a:t>
            </a:r>
            <a:r>
              <a:rPr sz="950" spc="30" dirty="0">
                <a:solidFill>
                  <a:srgbClr val="FFFFFF"/>
                </a:solidFill>
                <a:latin typeface="Calibri"/>
                <a:cs typeface="Calibri"/>
              </a:rPr>
              <a:t> </a:t>
            </a:r>
            <a:r>
              <a:rPr sz="950" spc="70" dirty="0">
                <a:solidFill>
                  <a:srgbClr val="FFFFFF"/>
                </a:solidFill>
                <a:latin typeface="Calibri"/>
                <a:cs typeface="Calibri"/>
              </a:rPr>
              <a:t>Markup</a:t>
            </a:r>
            <a:r>
              <a:rPr sz="950" spc="30" dirty="0">
                <a:solidFill>
                  <a:srgbClr val="FFFFFF"/>
                </a:solidFill>
                <a:latin typeface="Calibri"/>
                <a:cs typeface="Calibri"/>
              </a:rPr>
              <a:t> </a:t>
            </a:r>
            <a:r>
              <a:rPr sz="950" spc="65" dirty="0">
                <a:solidFill>
                  <a:srgbClr val="FFFFFF"/>
                </a:solidFill>
                <a:latin typeface="Calibri"/>
                <a:cs typeface="Calibri"/>
              </a:rPr>
              <a:t>Language</a:t>
            </a:r>
            <a:r>
              <a:rPr sz="950" spc="30" dirty="0">
                <a:solidFill>
                  <a:srgbClr val="FFFFFF"/>
                </a:solidFill>
                <a:latin typeface="Calibri"/>
                <a:cs typeface="Calibri"/>
              </a:rPr>
              <a:t> </a:t>
            </a:r>
            <a:r>
              <a:rPr sz="950" spc="40" dirty="0">
                <a:solidFill>
                  <a:srgbClr val="FFFFFF"/>
                </a:solidFill>
                <a:latin typeface="Calibri"/>
                <a:cs typeface="Calibri"/>
              </a:rPr>
              <a:t>-</a:t>
            </a:r>
            <a:r>
              <a:rPr sz="950" spc="30" dirty="0">
                <a:solidFill>
                  <a:srgbClr val="FFFFFF"/>
                </a:solidFill>
                <a:latin typeface="Calibri"/>
                <a:cs typeface="Calibri"/>
              </a:rPr>
              <a:t> </a:t>
            </a:r>
            <a:r>
              <a:rPr sz="950" spc="65" dirty="0">
                <a:solidFill>
                  <a:srgbClr val="FFFFFF"/>
                </a:solidFill>
                <a:latin typeface="Calibri"/>
                <a:cs typeface="Calibri"/>
              </a:rPr>
              <a:t>δομημένη</a:t>
            </a:r>
            <a:r>
              <a:rPr sz="950" spc="10" dirty="0">
                <a:solidFill>
                  <a:srgbClr val="FFFFFF"/>
                </a:solidFill>
                <a:latin typeface="Calibri"/>
                <a:cs typeface="Calibri"/>
              </a:rPr>
              <a:t> </a:t>
            </a:r>
            <a:r>
              <a:rPr sz="950" spc="70" dirty="0">
                <a:solidFill>
                  <a:srgbClr val="FFFFFF"/>
                </a:solidFill>
                <a:latin typeface="Calibri"/>
                <a:cs typeface="Calibri"/>
              </a:rPr>
              <a:t>μορφή</a:t>
            </a:r>
            <a:r>
              <a:rPr sz="950" spc="5" dirty="0">
                <a:solidFill>
                  <a:srgbClr val="FFFFFF"/>
                </a:solidFill>
                <a:latin typeface="Calibri"/>
                <a:cs typeface="Calibri"/>
              </a:rPr>
              <a:t> </a:t>
            </a:r>
            <a:r>
              <a:rPr sz="950" spc="60" dirty="0">
                <a:solidFill>
                  <a:srgbClr val="FFFFFF"/>
                </a:solidFill>
                <a:latin typeface="Calibri"/>
                <a:cs typeface="Calibri"/>
              </a:rPr>
              <a:t>ανταλλαγής</a:t>
            </a:r>
            <a:r>
              <a:rPr sz="950" spc="15" dirty="0">
                <a:solidFill>
                  <a:srgbClr val="FFFFFF"/>
                </a:solidFill>
                <a:latin typeface="Calibri"/>
                <a:cs typeface="Calibri"/>
              </a:rPr>
              <a:t> </a:t>
            </a:r>
            <a:r>
              <a:rPr sz="950" spc="60" dirty="0">
                <a:solidFill>
                  <a:srgbClr val="FFFFFF"/>
                </a:solidFill>
                <a:latin typeface="Calibri"/>
                <a:cs typeface="Calibri"/>
              </a:rPr>
              <a:t>δεδομένωνn)</a:t>
            </a:r>
            <a:endParaRPr sz="950">
              <a:latin typeface="Calibri"/>
              <a:cs typeface="Calibri"/>
            </a:endParaRPr>
          </a:p>
          <a:p>
            <a:pPr marL="12700" marR="5080" indent="161290">
              <a:lnSpc>
                <a:spcPct val="101800"/>
              </a:lnSpc>
              <a:spcBef>
                <a:spcPts val="535"/>
              </a:spcBef>
            </a:pPr>
            <a:r>
              <a:rPr sz="950" spc="80" dirty="0">
                <a:solidFill>
                  <a:srgbClr val="FFFFFF"/>
                </a:solidFill>
                <a:latin typeface="Calibri"/>
                <a:cs typeface="Calibri"/>
              </a:rPr>
              <a:t>XML</a:t>
            </a:r>
            <a:r>
              <a:rPr sz="950" spc="40" dirty="0">
                <a:solidFill>
                  <a:srgbClr val="FFFFFF"/>
                </a:solidFill>
                <a:latin typeface="Calibri"/>
                <a:cs typeface="Calibri"/>
              </a:rPr>
              <a:t> </a:t>
            </a:r>
            <a:r>
              <a:rPr sz="950" spc="55" dirty="0">
                <a:solidFill>
                  <a:srgbClr val="FFFFFF"/>
                </a:solidFill>
                <a:latin typeface="Calibri"/>
                <a:cs typeface="Calibri"/>
              </a:rPr>
              <a:t>(Extensible</a:t>
            </a:r>
            <a:r>
              <a:rPr sz="950" spc="40" dirty="0">
                <a:solidFill>
                  <a:srgbClr val="FFFFFF"/>
                </a:solidFill>
                <a:latin typeface="Calibri"/>
                <a:cs typeface="Calibri"/>
              </a:rPr>
              <a:t> </a:t>
            </a:r>
            <a:r>
              <a:rPr sz="950" spc="70" dirty="0">
                <a:solidFill>
                  <a:srgbClr val="FFFFFF"/>
                </a:solidFill>
                <a:latin typeface="Calibri"/>
                <a:cs typeface="Calibri"/>
              </a:rPr>
              <a:t>Markup</a:t>
            </a:r>
            <a:r>
              <a:rPr sz="950" spc="40" dirty="0">
                <a:solidFill>
                  <a:srgbClr val="FFFFFF"/>
                </a:solidFill>
                <a:latin typeface="Calibri"/>
                <a:cs typeface="Calibri"/>
              </a:rPr>
              <a:t> </a:t>
            </a:r>
            <a:r>
              <a:rPr sz="950" spc="65" dirty="0">
                <a:solidFill>
                  <a:srgbClr val="FFFFFF"/>
                </a:solidFill>
                <a:latin typeface="Calibri"/>
                <a:cs typeface="Calibri"/>
              </a:rPr>
              <a:t>Language</a:t>
            </a:r>
            <a:r>
              <a:rPr sz="950" spc="40" dirty="0">
                <a:solidFill>
                  <a:srgbClr val="FFFFFF"/>
                </a:solidFill>
                <a:latin typeface="Calibri"/>
                <a:cs typeface="Calibri"/>
              </a:rPr>
              <a:t> -</a:t>
            </a:r>
            <a:r>
              <a:rPr sz="950" spc="35" dirty="0">
                <a:solidFill>
                  <a:srgbClr val="FFFFFF"/>
                </a:solidFill>
                <a:latin typeface="Calibri"/>
                <a:cs typeface="Calibri"/>
              </a:rPr>
              <a:t> </a:t>
            </a:r>
            <a:r>
              <a:rPr sz="950" spc="70" dirty="0">
                <a:solidFill>
                  <a:srgbClr val="FFFFFF"/>
                </a:solidFill>
                <a:latin typeface="Calibri"/>
                <a:cs typeface="Calibri"/>
              </a:rPr>
              <a:t>δομημένη</a:t>
            </a:r>
            <a:r>
              <a:rPr sz="950" spc="40" dirty="0">
                <a:solidFill>
                  <a:srgbClr val="FFFFFF"/>
                </a:solidFill>
                <a:latin typeface="Calibri"/>
                <a:cs typeface="Calibri"/>
              </a:rPr>
              <a:t> </a:t>
            </a:r>
            <a:r>
              <a:rPr sz="950" spc="75" dirty="0">
                <a:solidFill>
                  <a:srgbClr val="FFFFFF"/>
                </a:solidFill>
                <a:latin typeface="Calibri"/>
                <a:cs typeface="Calibri"/>
              </a:rPr>
              <a:t>μορφή</a:t>
            </a:r>
            <a:r>
              <a:rPr sz="950" spc="40" dirty="0">
                <a:solidFill>
                  <a:srgbClr val="FFFFFF"/>
                </a:solidFill>
                <a:latin typeface="Calibri"/>
                <a:cs typeface="Calibri"/>
              </a:rPr>
              <a:t> </a:t>
            </a:r>
            <a:r>
              <a:rPr sz="950" spc="65" dirty="0">
                <a:solidFill>
                  <a:srgbClr val="FFFFFF"/>
                </a:solidFill>
                <a:latin typeface="Calibri"/>
                <a:cs typeface="Calibri"/>
              </a:rPr>
              <a:t>ανταλλαγής</a:t>
            </a:r>
            <a:r>
              <a:rPr sz="950" spc="40" dirty="0">
                <a:solidFill>
                  <a:srgbClr val="FFFFFF"/>
                </a:solidFill>
                <a:latin typeface="Calibri"/>
                <a:cs typeface="Calibri"/>
              </a:rPr>
              <a:t> </a:t>
            </a:r>
            <a:r>
              <a:rPr sz="950" spc="65" dirty="0">
                <a:solidFill>
                  <a:srgbClr val="FFFFFF"/>
                </a:solidFill>
                <a:latin typeface="Calibri"/>
                <a:cs typeface="Calibri"/>
              </a:rPr>
              <a:t>δεδομένωνn)</a:t>
            </a:r>
            <a:r>
              <a:rPr sz="950" spc="35" dirty="0">
                <a:solidFill>
                  <a:srgbClr val="FFFFFF"/>
                </a:solidFill>
                <a:latin typeface="Calibri"/>
                <a:cs typeface="Calibri"/>
              </a:rPr>
              <a:t> </a:t>
            </a:r>
            <a:r>
              <a:rPr sz="950" spc="70" dirty="0">
                <a:solidFill>
                  <a:srgbClr val="FFFFFF"/>
                </a:solidFill>
                <a:latin typeface="Calibri"/>
                <a:cs typeface="Calibri"/>
              </a:rPr>
              <a:t>DeepL</a:t>
            </a:r>
            <a:r>
              <a:rPr sz="950" spc="40" dirty="0">
                <a:solidFill>
                  <a:srgbClr val="FFFFFF"/>
                </a:solidFill>
                <a:latin typeface="Calibri"/>
                <a:cs typeface="Calibri"/>
              </a:rPr>
              <a:t> </a:t>
            </a:r>
            <a:r>
              <a:rPr sz="950" spc="35" dirty="0">
                <a:solidFill>
                  <a:srgbClr val="FFFFFF"/>
                </a:solidFill>
                <a:latin typeface="Calibri"/>
                <a:cs typeface="Calibri"/>
              </a:rPr>
              <a:t>(λογισμικό</a:t>
            </a:r>
            <a:r>
              <a:rPr sz="950" spc="-15" dirty="0">
                <a:solidFill>
                  <a:srgbClr val="FFFFFF"/>
                </a:solidFill>
                <a:latin typeface="Calibri"/>
                <a:cs typeface="Calibri"/>
              </a:rPr>
              <a:t> </a:t>
            </a:r>
            <a:r>
              <a:rPr sz="950" spc="40" dirty="0">
                <a:solidFill>
                  <a:srgbClr val="FFFFFF"/>
                </a:solidFill>
                <a:latin typeface="Calibri"/>
                <a:cs typeface="Calibri"/>
              </a:rPr>
              <a:t>μηχανικής </a:t>
            </a:r>
            <a:r>
              <a:rPr sz="950" spc="-200" dirty="0">
                <a:solidFill>
                  <a:srgbClr val="FFFFFF"/>
                </a:solidFill>
                <a:latin typeface="Calibri"/>
                <a:cs typeface="Calibri"/>
              </a:rPr>
              <a:t> </a:t>
            </a:r>
            <a:r>
              <a:rPr sz="950" spc="45" dirty="0">
                <a:solidFill>
                  <a:srgbClr val="FFFFFF"/>
                </a:solidFill>
                <a:latin typeface="Calibri"/>
                <a:cs typeface="Calibri"/>
              </a:rPr>
              <a:t>μετάφρασης</a:t>
            </a:r>
            <a:r>
              <a:rPr sz="950" spc="-25" dirty="0">
                <a:solidFill>
                  <a:srgbClr val="FFFFFF"/>
                </a:solidFill>
                <a:latin typeface="Calibri"/>
                <a:cs typeface="Calibri"/>
              </a:rPr>
              <a:t> </a:t>
            </a:r>
            <a:r>
              <a:rPr sz="950" spc="40" dirty="0">
                <a:solidFill>
                  <a:srgbClr val="FFFFFF"/>
                </a:solidFill>
                <a:latin typeface="Calibri"/>
                <a:cs typeface="Calibri"/>
              </a:rPr>
              <a:t>βασισμένο</a:t>
            </a:r>
            <a:r>
              <a:rPr sz="950" spc="-20" dirty="0">
                <a:solidFill>
                  <a:srgbClr val="FFFFFF"/>
                </a:solidFill>
                <a:latin typeface="Calibri"/>
                <a:cs typeface="Calibri"/>
              </a:rPr>
              <a:t> </a:t>
            </a:r>
            <a:r>
              <a:rPr sz="950" spc="40" dirty="0">
                <a:solidFill>
                  <a:srgbClr val="FFFFFF"/>
                </a:solidFill>
                <a:latin typeface="Calibri"/>
                <a:cs typeface="Calibri"/>
              </a:rPr>
              <a:t>σtην</a:t>
            </a:r>
            <a:r>
              <a:rPr sz="950" spc="-20" dirty="0">
                <a:solidFill>
                  <a:srgbClr val="FFFFFF"/>
                </a:solidFill>
                <a:latin typeface="Calibri"/>
                <a:cs typeface="Calibri"/>
              </a:rPr>
              <a:t> </a:t>
            </a:r>
            <a:r>
              <a:rPr sz="950" spc="45" dirty="0">
                <a:solidFill>
                  <a:srgbClr val="FFFFFF"/>
                </a:solidFill>
                <a:latin typeface="Calibri"/>
                <a:cs typeface="Calibri"/>
              </a:rPr>
              <a:t>ΤΝ)</a:t>
            </a:r>
            <a:endParaRPr sz="950">
              <a:latin typeface="Calibri"/>
              <a:cs typeface="Calibri"/>
            </a:endParaRPr>
          </a:p>
          <a:p>
            <a:pPr marL="156845">
              <a:lnSpc>
                <a:spcPct val="100000"/>
              </a:lnSpc>
              <a:spcBef>
                <a:spcPts val="570"/>
              </a:spcBef>
            </a:pPr>
            <a:r>
              <a:rPr sz="950" spc="80" dirty="0">
                <a:solidFill>
                  <a:srgbClr val="FFFFFF"/>
                </a:solidFill>
                <a:latin typeface="Calibri"/>
                <a:cs typeface="Calibri"/>
              </a:rPr>
              <a:t>XML</a:t>
            </a:r>
            <a:r>
              <a:rPr sz="950" spc="25" dirty="0">
                <a:solidFill>
                  <a:srgbClr val="FFFFFF"/>
                </a:solidFill>
                <a:latin typeface="Calibri"/>
                <a:cs typeface="Calibri"/>
              </a:rPr>
              <a:t> </a:t>
            </a:r>
            <a:r>
              <a:rPr sz="950" spc="55" dirty="0">
                <a:solidFill>
                  <a:srgbClr val="FFFFFF"/>
                </a:solidFill>
                <a:latin typeface="Calibri"/>
                <a:cs typeface="Calibri"/>
              </a:rPr>
              <a:t>(Extensible</a:t>
            </a:r>
            <a:r>
              <a:rPr sz="950" spc="30" dirty="0">
                <a:solidFill>
                  <a:srgbClr val="FFFFFF"/>
                </a:solidFill>
                <a:latin typeface="Calibri"/>
                <a:cs typeface="Calibri"/>
              </a:rPr>
              <a:t> </a:t>
            </a:r>
            <a:r>
              <a:rPr sz="950" spc="70" dirty="0">
                <a:solidFill>
                  <a:srgbClr val="FFFFFF"/>
                </a:solidFill>
                <a:latin typeface="Calibri"/>
                <a:cs typeface="Calibri"/>
              </a:rPr>
              <a:t>Markup</a:t>
            </a:r>
            <a:r>
              <a:rPr sz="950" spc="30" dirty="0">
                <a:solidFill>
                  <a:srgbClr val="FFFFFF"/>
                </a:solidFill>
                <a:latin typeface="Calibri"/>
                <a:cs typeface="Calibri"/>
              </a:rPr>
              <a:t> </a:t>
            </a:r>
            <a:r>
              <a:rPr sz="950" spc="65" dirty="0">
                <a:solidFill>
                  <a:srgbClr val="FFFFFF"/>
                </a:solidFill>
                <a:latin typeface="Calibri"/>
                <a:cs typeface="Calibri"/>
              </a:rPr>
              <a:t>Language</a:t>
            </a:r>
            <a:r>
              <a:rPr sz="950" spc="30" dirty="0">
                <a:solidFill>
                  <a:srgbClr val="FFFFFF"/>
                </a:solidFill>
                <a:latin typeface="Calibri"/>
                <a:cs typeface="Calibri"/>
              </a:rPr>
              <a:t> </a:t>
            </a:r>
            <a:r>
              <a:rPr sz="950" spc="40" dirty="0">
                <a:solidFill>
                  <a:srgbClr val="FFFFFF"/>
                </a:solidFill>
                <a:latin typeface="Calibri"/>
                <a:cs typeface="Calibri"/>
              </a:rPr>
              <a:t>-</a:t>
            </a:r>
            <a:r>
              <a:rPr sz="950" spc="30" dirty="0">
                <a:solidFill>
                  <a:srgbClr val="FFFFFF"/>
                </a:solidFill>
                <a:latin typeface="Calibri"/>
                <a:cs typeface="Calibri"/>
              </a:rPr>
              <a:t> </a:t>
            </a:r>
            <a:r>
              <a:rPr sz="950" spc="65" dirty="0">
                <a:solidFill>
                  <a:srgbClr val="FFFFFF"/>
                </a:solidFill>
                <a:latin typeface="Calibri"/>
                <a:cs typeface="Calibri"/>
              </a:rPr>
              <a:t>δομημένη</a:t>
            </a:r>
            <a:r>
              <a:rPr sz="950" spc="10" dirty="0">
                <a:solidFill>
                  <a:srgbClr val="FFFFFF"/>
                </a:solidFill>
                <a:latin typeface="Calibri"/>
                <a:cs typeface="Calibri"/>
              </a:rPr>
              <a:t> </a:t>
            </a:r>
            <a:r>
              <a:rPr sz="950" spc="70" dirty="0">
                <a:solidFill>
                  <a:srgbClr val="FFFFFF"/>
                </a:solidFill>
                <a:latin typeface="Calibri"/>
                <a:cs typeface="Calibri"/>
              </a:rPr>
              <a:t>μορφή</a:t>
            </a:r>
            <a:r>
              <a:rPr sz="950" spc="5" dirty="0">
                <a:solidFill>
                  <a:srgbClr val="FFFFFF"/>
                </a:solidFill>
                <a:latin typeface="Calibri"/>
                <a:cs typeface="Calibri"/>
              </a:rPr>
              <a:t> </a:t>
            </a:r>
            <a:r>
              <a:rPr sz="950" spc="60" dirty="0">
                <a:solidFill>
                  <a:srgbClr val="FFFFFF"/>
                </a:solidFill>
                <a:latin typeface="Calibri"/>
                <a:cs typeface="Calibri"/>
              </a:rPr>
              <a:t>ανταλλαγής</a:t>
            </a:r>
            <a:r>
              <a:rPr sz="950" spc="15" dirty="0">
                <a:solidFill>
                  <a:srgbClr val="FFFFFF"/>
                </a:solidFill>
                <a:latin typeface="Calibri"/>
                <a:cs typeface="Calibri"/>
              </a:rPr>
              <a:t> </a:t>
            </a:r>
            <a:r>
              <a:rPr sz="950" spc="60" dirty="0">
                <a:solidFill>
                  <a:srgbClr val="FFFFFF"/>
                </a:solidFill>
                <a:latin typeface="Calibri"/>
                <a:cs typeface="Calibri"/>
              </a:rPr>
              <a:t>δεδομένωνn)</a:t>
            </a:r>
            <a:endParaRPr sz="950">
              <a:latin typeface="Calibri"/>
              <a:cs typeface="Calibri"/>
            </a:endParaRPr>
          </a:p>
          <a:p>
            <a:pPr marL="172085" indent="-159385">
              <a:lnSpc>
                <a:spcPct val="100000"/>
              </a:lnSpc>
              <a:spcBef>
                <a:spcPts val="545"/>
              </a:spcBef>
              <a:buFont typeface="Courier New"/>
              <a:buChar char="o"/>
              <a:tabLst>
                <a:tab pos="172085" algn="l"/>
              </a:tabLst>
            </a:pPr>
            <a:r>
              <a:rPr sz="950" spc="30" dirty="0">
                <a:solidFill>
                  <a:srgbClr val="FFFFFF"/>
                </a:solidFill>
                <a:latin typeface="Calibri"/>
                <a:cs typeface="Calibri"/>
              </a:rPr>
              <a:t>Εμπιστευτικότητα</a:t>
            </a:r>
            <a:r>
              <a:rPr sz="950" spc="-15" dirty="0">
                <a:solidFill>
                  <a:srgbClr val="FFFFFF"/>
                </a:solidFill>
                <a:latin typeface="Calibri"/>
                <a:cs typeface="Calibri"/>
              </a:rPr>
              <a:t> </a:t>
            </a:r>
            <a:r>
              <a:rPr sz="950" spc="45" dirty="0">
                <a:solidFill>
                  <a:srgbClr val="FFFFFF"/>
                </a:solidFill>
                <a:latin typeface="Calibri"/>
                <a:cs typeface="Calibri"/>
              </a:rPr>
              <a:t>ροής</a:t>
            </a:r>
            <a:r>
              <a:rPr sz="950" dirty="0">
                <a:solidFill>
                  <a:srgbClr val="FFFFFF"/>
                </a:solidFill>
                <a:latin typeface="Calibri"/>
                <a:cs typeface="Calibri"/>
              </a:rPr>
              <a:t> </a:t>
            </a:r>
            <a:r>
              <a:rPr sz="950" spc="35" dirty="0">
                <a:solidFill>
                  <a:srgbClr val="FFFFFF"/>
                </a:solidFill>
                <a:latin typeface="Calibri"/>
                <a:cs typeface="Calibri"/>
              </a:rPr>
              <a:t>κίνησης,</a:t>
            </a:r>
            <a:endParaRPr sz="950">
              <a:latin typeface="Calibri"/>
              <a:cs typeface="Calibri"/>
            </a:endParaRPr>
          </a:p>
          <a:p>
            <a:pPr marL="179070" indent="-166370">
              <a:lnSpc>
                <a:spcPct val="100000"/>
              </a:lnSpc>
              <a:spcBef>
                <a:spcPts val="590"/>
              </a:spcBef>
              <a:buFont typeface="Courier New"/>
              <a:buChar char="o"/>
              <a:tabLst>
                <a:tab pos="179070" algn="l"/>
              </a:tabLst>
            </a:pPr>
            <a:r>
              <a:rPr sz="950" spc="60" dirty="0">
                <a:solidFill>
                  <a:srgbClr val="FFFFFF"/>
                </a:solidFill>
                <a:latin typeface="Calibri"/>
                <a:cs typeface="Calibri"/>
              </a:rPr>
              <a:t>Επαλήθευση</a:t>
            </a:r>
            <a:r>
              <a:rPr sz="950" spc="25" dirty="0">
                <a:solidFill>
                  <a:srgbClr val="FFFFFF"/>
                </a:solidFill>
                <a:latin typeface="Calibri"/>
                <a:cs typeface="Calibri"/>
              </a:rPr>
              <a:t> </a:t>
            </a:r>
            <a:r>
              <a:rPr sz="950" spc="60" dirty="0">
                <a:solidFill>
                  <a:srgbClr val="FFFFFF"/>
                </a:solidFill>
                <a:latin typeface="Calibri"/>
                <a:cs typeface="Calibri"/>
              </a:rPr>
              <a:t>ταυτότητας</a:t>
            </a:r>
            <a:r>
              <a:rPr sz="950" spc="35" dirty="0">
                <a:solidFill>
                  <a:srgbClr val="FFFFFF"/>
                </a:solidFill>
                <a:latin typeface="Calibri"/>
                <a:cs typeface="Calibri"/>
              </a:rPr>
              <a:t> </a:t>
            </a:r>
            <a:r>
              <a:rPr sz="950" spc="65" dirty="0">
                <a:solidFill>
                  <a:srgbClr val="FFFFFF"/>
                </a:solidFill>
                <a:latin typeface="Calibri"/>
                <a:cs typeface="Calibri"/>
              </a:rPr>
              <a:t>χρήστη</a:t>
            </a:r>
            <a:r>
              <a:rPr sz="950" spc="30" dirty="0">
                <a:solidFill>
                  <a:srgbClr val="FFFFFF"/>
                </a:solidFill>
                <a:latin typeface="Calibri"/>
                <a:cs typeface="Calibri"/>
              </a:rPr>
              <a:t> </a:t>
            </a:r>
            <a:r>
              <a:rPr sz="950" spc="65" dirty="0">
                <a:solidFill>
                  <a:srgbClr val="FFFFFF"/>
                </a:solidFill>
                <a:latin typeface="Calibri"/>
                <a:cs typeface="Calibri"/>
              </a:rPr>
              <a:t>κόμβου,</a:t>
            </a:r>
            <a:endParaRPr sz="950">
              <a:latin typeface="Calibri"/>
              <a:cs typeface="Calibri"/>
            </a:endParaRPr>
          </a:p>
          <a:p>
            <a:pPr marL="163830">
              <a:lnSpc>
                <a:spcPct val="100000"/>
              </a:lnSpc>
              <a:spcBef>
                <a:spcPts val="585"/>
              </a:spcBef>
            </a:pPr>
            <a:r>
              <a:rPr sz="950" spc="80" dirty="0">
                <a:solidFill>
                  <a:srgbClr val="FFFFFF"/>
                </a:solidFill>
                <a:latin typeface="Calibri"/>
                <a:cs typeface="Calibri"/>
              </a:rPr>
              <a:t>XML</a:t>
            </a:r>
            <a:r>
              <a:rPr sz="950" spc="25" dirty="0">
                <a:solidFill>
                  <a:srgbClr val="FFFFFF"/>
                </a:solidFill>
                <a:latin typeface="Calibri"/>
                <a:cs typeface="Calibri"/>
              </a:rPr>
              <a:t> </a:t>
            </a:r>
            <a:r>
              <a:rPr sz="950" spc="55" dirty="0">
                <a:solidFill>
                  <a:srgbClr val="FFFFFF"/>
                </a:solidFill>
                <a:latin typeface="Calibri"/>
                <a:cs typeface="Calibri"/>
              </a:rPr>
              <a:t>(Extensible</a:t>
            </a:r>
            <a:r>
              <a:rPr sz="950" spc="30" dirty="0">
                <a:solidFill>
                  <a:srgbClr val="FFFFFF"/>
                </a:solidFill>
                <a:latin typeface="Calibri"/>
                <a:cs typeface="Calibri"/>
              </a:rPr>
              <a:t> </a:t>
            </a:r>
            <a:r>
              <a:rPr sz="950" spc="70" dirty="0">
                <a:solidFill>
                  <a:srgbClr val="FFFFFF"/>
                </a:solidFill>
                <a:latin typeface="Calibri"/>
                <a:cs typeface="Calibri"/>
              </a:rPr>
              <a:t>Markup</a:t>
            </a:r>
            <a:r>
              <a:rPr sz="950" spc="30" dirty="0">
                <a:solidFill>
                  <a:srgbClr val="FFFFFF"/>
                </a:solidFill>
                <a:latin typeface="Calibri"/>
                <a:cs typeface="Calibri"/>
              </a:rPr>
              <a:t> </a:t>
            </a:r>
            <a:r>
              <a:rPr sz="950" spc="65" dirty="0">
                <a:solidFill>
                  <a:srgbClr val="FFFFFF"/>
                </a:solidFill>
                <a:latin typeface="Calibri"/>
                <a:cs typeface="Calibri"/>
              </a:rPr>
              <a:t>Language</a:t>
            </a:r>
            <a:r>
              <a:rPr sz="950" spc="30" dirty="0">
                <a:solidFill>
                  <a:srgbClr val="FFFFFF"/>
                </a:solidFill>
                <a:latin typeface="Calibri"/>
                <a:cs typeface="Calibri"/>
              </a:rPr>
              <a:t> </a:t>
            </a:r>
            <a:r>
              <a:rPr sz="950" spc="40" dirty="0">
                <a:solidFill>
                  <a:srgbClr val="FFFFFF"/>
                </a:solidFill>
                <a:latin typeface="Calibri"/>
                <a:cs typeface="Calibri"/>
              </a:rPr>
              <a:t>-</a:t>
            </a:r>
            <a:r>
              <a:rPr sz="950" spc="30" dirty="0">
                <a:solidFill>
                  <a:srgbClr val="FFFFFF"/>
                </a:solidFill>
                <a:latin typeface="Calibri"/>
                <a:cs typeface="Calibri"/>
              </a:rPr>
              <a:t> </a:t>
            </a:r>
            <a:r>
              <a:rPr sz="950" spc="65" dirty="0">
                <a:solidFill>
                  <a:srgbClr val="FFFFFF"/>
                </a:solidFill>
                <a:latin typeface="Calibri"/>
                <a:cs typeface="Calibri"/>
              </a:rPr>
              <a:t>δομημένη</a:t>
            </a:r>
            <a:r>
              <a:rPr sz="950" spc="10" dirty="0">
                <a:solidFill>
                  <a:srgbClr val="FFFFFF"/>
                </a:solidFill>
                <a:latin typeface="Calibri"/>
                <a:cs typeface="Calibri"/>
              </a:rPr>
              <a:t> </a:t>
            </a:r>
            <a:r>
              <a:rPr sz="950" spc="70" dirty="0">
                <a:solidFill>
                  <a:srgbClr val="FFFFFF"/>
                </a:solidFill>
                <a:latin typeface="Calibri"/>
                <a:cs typeface="Calibri"/>
              </a:rPr>
              <a:t>μορφή</a:t>
            </a:r>
            <a:r>
              <a:rPr sz="950" spc="5" dirty="0">
                <a:solidFill>
                  <a:srgbClr val="FFFFFF"/>
                </a:solidFill>
                <a:latin typeface="Calibri"/>
                <a:cs typeface="Calibri"/>
              </a:rPr>
              <a:t> </a:t>
            </a:r>
            <a:r>
              <a:rPr sz="950" spc="60" dirty="0">
                <a:solidFill>
                  <a:srgbClr val="FFFFFF"/>
                </a:solidFill>
                <a:latin typeface="Calibri"/>
                <a:cs typeface="Calibri"/>
              </a:rPr>
              <a:t>ανταλλαγής</a:t>
            </a:r>
            <a:r>
              <a:rPr sz="950" spc="15" dirty="0">
                <a:solidFill>
                  <a:srgbClr val="FFFFFF"/>
                </a:solidFill>
                <a:latin typeface="Calibri"/>
                <a:cs typeface="Calibri"/>
              </a:rPr>
              <a:t> </a:t>
            </a:r>
            <a:r>
              <a:rPr sz="950" spc="60" dirty="0">
                <a:solidFill>
                  <a:srgbClr val="FFFFFF"/>
                </a:solidFill>
                <a:latin typeface="Calibri"/>
                <a:cs typeface="Calibri"/>
              </a:rPr>
              <a:t>δεδομένωνn)</a:t>
            </a:r>
            <a:endParaRPr sz="950">
              <a:latin typeface="Calibri"/>
              <a:cs typeface="Calibri"/>
            </a:endParaRPr>
          </a:p>
          <a:p>
            <a:pPr marL="179070" indent="-166370">
              <a:lnSpc>
                <a:spcPct val="100000"/>
              </a:lnSpc>
              <a:spcBef>
                <a:spcPts val="560"/>
              </a:spcBef>
              <a:buFont typeface="Courier New"/>
              <a:buChar char="o"/>
              <a:tabLst>
                <a:tab pos="179070" algn="l"/>
              </a:tabLst>
            </a:pPr>
            <a:r>
              <a:rPr sz="950" spc="65" dirty="0">
                <a:solidFill>
                  <a:srgbClr val="FFFFFF"/>
                </a:solidFill>
                <a:latin typeface="Calibri"/>
                <a:cs typeface="Calibri"/>
              </a:rPr>
              <a:t>Ακεραιότητα</a:t>
            </a:r>
            <a:r>
              <a:rPr sz="950" spc="15" dirty="0">
                <a:solidFill>
                  <a:srgbClr val="FFFFFF"/>
                </a:solidFill>
                <a:latin typeface="Calibri"/>
                <a:cs typeface="Calibri"/>
              </a:rPr>
              <a:t> </a:t>
            </a:r>
            <a:r>
              <a:rPr sz="950" spc="65" dirty="0">
                <a:solidFill>
                  <a:srgbClr val="FFFFFF"/>
                </a:solidFill>
                <a:latin typeface="Calibri"/>
                <a:cs typeface="Calibri"/>
              </a:rPr>
              <a:t>σύνδεσης</a:t>
            </a:r>
            <a:r>
              <a:rPr sz="950" spc="20" dirty="0">
                <a:solidFill>
                  <a:srgbClr val="FFFFFF"/>
                </a:solidFill>
                <a:latin typeface="Calibri"/>
                <a:cs typeface="Calibri"/>
              </a:rPr>
              <a:t> </a:t>
            </a:r>
            <a:r>
              <a:rPr sz="950" spc="70" dirty="0">
                <a:solidFill>
                  <a:srgbClr val="FFFFFF"/>
                </a:solidFill>
                <a:latin typeface="Calibri"/>
                <a:cs typeface="Calibri"/>
              </a:rPr>
              <a:t>με</a:t>
            </a:r>
            <a:r>
              <a:rPr sz="950" spc="20" dirty="0">
                <a:solidFill>
                  <a:srgbClr val="FFFFFF"/>
                </a:solidFill>
                <a:latin typeface="Calibri"/>
                <a:cs typeface="Calibri"/>
              </a:rPr>
              <a:t> </a:t>
            </a:r>
            <a:r>
              <a:rPr sz="950" spc="55" dirty="0">
                <a:solidFill>
                  <a:srgbClr val="FFFFFF"/>
                </a:solidFill>
                <a:latin typeface="Calibri"/>
                <a:cs typeface="Calibri"/>
              </a:rPr>
              <a:t>ανάκτηση,</a:t>
            </a:r>
            <a:endParaRPr sz="950">
              <a:latin typeface="Calibri"/>
              <a:cs typeface="Calibri"/>
            </a:endParaRPr>
          </a:p>
          <a:p>
            <a:pPr marL="179070" indent="-166370">
              <a:lnSpc>
                <a:spcPct val="100000"/>
              </a:lnSpc>
              <a:spcBef>
                <a:spcPts val="590"/>
              </a:spcBef>
              <a:buFont typeface="Courier New"/>
              <a:buChar char="o"/>
              <a:tabLst>
                <a:tab pos="179070" algn="l"/>
              </a:tabLst>
            </a:pPr>
            <a:r>
              <a:rPr sz="950" spc="65" dirty="0">
                <a:solidFill>
                  <a:srgbClr val="FFFFFF"/>
                </a:solidFill>
                <a:latin typeface="Calibri"/>
                <a:cs typeface="Calibri"/>
              </a:rPr>
              <a:t>Ακεραιότητα</a:t>
            </a:r>
            <a:r>
              <a:rPr sz="950" spc="15" dirty="0">
                <a:solidFill>
                  <a:srgbClr val="FFFFFF"/>
                </a:solidFill>
                <a:latin typeface="Calibri"/>
                <a:cs typeface="Calibri"/>
              </a:rPr>
              <a:t> </a:t>
            </a:r>
            <a:r>
              <a:rPr sz="950" spc="65" dirty="0">
                <a:solidFill>
                  <a:srgbClr val="FFFFFF"/>
                </a:solidFill>
                <a:latin typeface="Calibri"/>
                <a:cs typeface="Calibri"/>
              </a:rPr>
              <a:t>σύνδεσης</a:t>
            </a:r>
            <a:r>
              <a:rPr sz="950" spc="15" dirty="0">
                <a:solidFill>
                  <a:srgbClr val="FFFFFF"/>
                </a:solidFill>
                <a:latin typeface="Calibri"/>
                <a:cs typeface="Calibri"/>
              </a:rPr>
              <a:t> </a:t>
            </a:r>
            <a:r>
              <a:rPr sz="950" spc="65" dirty="0">
                <a:solidFill>
                  <a:srgbClr val="FFFFFF"/>
                </a:solidFill>
                <a:latin typeface="Calibri"/>
                <a:cs typeface="Calibri"/>
              </a:rPr>
              <a:t>χωρίς</a:t>
            </a:r>
            <a:r>
              <a:rPr sz="950" spc="25" dirty="0">
                <a:solidFill>
                  <a:srgbClr val="FFFFFF"/>
                </a:solidFill>
                <a:latin typeface="Calibri"/>
                <a:cs typeface="Calibri"/>
              </a:rPr>
              <a:t> </a:t>
            </a:r>
            <a:r>
              <a:rPr sz="950" spc="55" dirty="0">
                <a:solidFill>
                  <a:srgbClr val="FFFFFF"/>
                </a:solidFill>
                <a:latin typeface="Calibri"/>
                <a:cs typeface="Calibri"/>
              </a:rPr>
              <a:t>ανάκτηση,</a:t>
            </a:r>
            <a:endParaRPr sz="950">
              <a:latin typeface="Calibri"/>
              <a:cs typeface="Calibri"/>
            </a:endParaRPr>
          </a:p>
          <a:p>
            <a:pPr marL="12700" marR="57785" lvl="1" indent="177800">
              <a:lnSpc>
                <a:spcPct val="104400"/>
              </a:lnSpc>
              <a:spcBef>
                <a:spcPts val="535"/>
              </a:spcBef>
              <a:buFont typeface="Courier New"/>
              <a:buChar char="o"/>
              <a:tabLst>
                <a:tab pos="357505" algn="l"/>
              </a:tabLst>
            </a:pPr>
            <a:r>
              <a:rPr sz="950" spc="80" dirty="0">
                <a:solidFill>
                  <a:srgbClr val="FFFFFF"/>
                </a:solidFill>
                <a:latin typeface="Calibri"/>
                <a:cs typeface="Calibri"/>
              </a:rPr>
              <a:t>XML </a:t>
            </a:r>
            <a:r>
              <a:rPr sz="950" spc="55" dirty="0">
                <a:solidFill>
                  <a:srgbClr val="FFFFFF"/>
                </a:solidFill>
                <a:latin typeface="Calibri"/>
                <a:cs typeface="Calibri"/>
              </a:rPr>
              <a:t>(Extensible </a:t>
            </a:r>
            <a:r>
              <a:rPr sz="950" spc="70" dirty="0">
                <a:solidFill>
                  <a:srgbClr val="FFFFFF"/>
                </a:solidFill>
                <a:latin typeface="Calibri"/>
                <a:cs typeface="Calibri"/>
              </a:rPr>
              <a:t>Markup </a:t>
            </a:r>
            <a:r>
              <a:rPr sz="950" spc="65" dirty="0">
                <a:solidFill>
                  <a:srgbClr val="FFFFFF"/>
                </a:solidFill>
                <a:latin typeface="Calibri"/>
                <a:cs typeface="Calibri"/>
              </a:rPr>
              <a:t>Language </a:t>
            </a:r>
            <a:r>
              <a:rPr sz="950" spc="40" dirty="0">
                <a:solidFill>
                  <a:srgbClr val="FFFFFF"/>
                </a:solidFill>
                <a:latin typeface="Calibri"/>
                <a:cs typeface="Calibri"/>
              </a:rPr>
              <a:t>- </a:t>
            </a:r>
            <a:r>
              <a:rPr sz="950" spc="70" dirty="0">
                <a:solidFill>
                  <a:srgbClr val="FFFFFF"/>
                </a:solidFill>
                <a:latin typeface="Calibri"/>
                <a:cs typeface="Calibri"/>
              </a:rPr>
              <a:t>δομημένη </a:t>
            </a:r>
            <a:r>
              <a:rPr sz="950" spc="75" dirty="0">
                <a:solidFill>
                  <a:srgbClr val="FFFFFF"/>
                </a:solidFill>
                <a:latin typeface="Calibri"/>
                <a:cs typeface="Calibri"/>
              </a:rPr>
              <a:t>μορφή </a:t>
            </a:r>
            <a:r>
              <a:rPr sz="950" spc="65" dirty="0">
                <a:solidFill>
                  <a:srgbClr val="FFFFFF"/>
                </a:solidFill>
                <a:latin typeface="Calibri"/>
                <a:cs typeface="Calibri"/>
              </a:rPr>
              <a:t>ανταλλαγής δεδομένωνn) </a:t>
            </a:r>
            <a:r>
              <a:rPr sz="950" spc="55" dirty="0">
                <a:solidFill>
                  <a:srgbClr val="FFFFFF"/>
                </a:solidFill>
                <a:latin typeface="Calibri"/>
                <a:cs typeface="Calibri"/>
              </a:rPr>
              <a:t>(λογισμικό</a:t>
            </a:r>
            <a:r>
              <a:rPr sz="950" spc="60" dirty="0">
                <a:solidFill>
                  <a:srgbClr val="FFFFFF"/>
                </a:solidFill>
                <a:latin typeface="Calibri"/>
                <a:cs typeface="Calibri"/>
              </a:rPr>
              <a:t> </a:t>
            </a:r>
            <a:r>
              <a:rPr sz="950" spc="65" dirty="0">
                <a:solidFill>
                  <a:srgbClr val="FFFFFF"/>
                </a:solidFill>
                <a:latin typeface="Calibri"/>
                <a:cs typeface="Calibri"/>
              </a:rPr>
              <a:t>βασισμένο </a:t>
            </a:r>
            <a:r>
              <a:rPr sz="950" spc="-200" dirty="0">
                <a:solidFill>
                  <a:srgbClr val="FFFFFF"/>
                </a:solidFill>
                <a:latin typeface="Calibri"/>
                <a:cs typeface="Calibri"/>
              </a:rPr>
              <a:t> </a:t>
            </a:r>
            <a:r>
              <a:rPr sz="950" spc="60" dirty="0">
                <a:solidFill>
                  <a:srgbClr val="FFFFFF"/>
                </a:solidFill>
                <a:latin typeface="Calibri"/>
                <a:cs typeface="Calibri"/>
              </a:rPr>
              <a:t>σtην</a:t>
            </a:r>
            <a:r>
              <a:rPr sz="950" spc="25" dirty="0">
                <a:solidFill>
                  <a:srgbClr val="FFFFFF"/>
                </a:solidFill>
                <a:latin typeface="Calibri"/>
                <a:cs typeface="Calibri"/>
              </a:rPr>
              <a:t> </a:t>
            </a:r>
            <a:r>
              <a:rPr sz="950" spc="65" dirty="0">
                <a:solidFill>
                  <a:srgbClr val="FFFFFF"/>
                </a:solidFill>
                <a:latin typeface="Calibri"/>
                <a:cs typeface="Calibri"/>
              </a:rPr>
              <a:t>ΤΝ)</a:t>
            </a:r>
            <a:r>
              <a:rPr sz="950" spc="30" dirty="0">
                <a:solidFill>
                  <a:srgbClr val="FFFFFF"/>
                </a:solidFill>
                <a:latin typeface="Calibri"/>
                <a:cs typeface="Calibri"/>
              </a:rPr>
              <a:t> </a:t>
            </a:r>
            <a:r>
              <a:rPr sz="950" spc="65" dirty="0">
                <a:solidFill>
                  <a:srgbClr val="FFFFFF"/>
                </a:solidFill>
                <a:latin typeface="Calibri"/>
                <a:cs typeface="Calibri"/>
              </a:rPr>
              <a:t>ολοκληρώνει</a:t>
            </a:r>
            <a:r>
              <a:rPr sz="950" spc="25" dirty="0">
                <a:solidFill>
                  <a:srgbClr val="FFFFFF"/>
                </a:solidFill>
                <a:latin typeface="Calibri"/>
                <a:cs typeface="Calibri"/>
              </a:rPr>
              <a:t> </a:t>
            </a:r>
            <a:r>
              <a:rPr sz="950" spc="55" dirty="0">
                <a:solidFill>
                  <a:srgbClr val="FFFFFF"/>
                </a:solidFill>
                <a:latin typeface="Calibri"/>
                <a:cs typeface="Calibri"/>
              </a:rPr>
              <a:t>την</a:t>
            </a:r>
            <a:r>
              <a:rPr sz="950" spc="10" dirty="0">
                <a:solidFill>
                  <a:srgbClr val="FFFFFF"/>
                </a:solidFill>
                <a:latin typeface="Calibri"/>
                <a:cs typeface="Calibri"/>
              </a:rPr>
              <a:t> </a:t>
            </a:r>
            <a:r>
              <a:rPr sz="950" spc="60" dirty="0">
                <a:solidFill>
                  <a:srgbClr val="FFFFFF"/>
                </a:solidFill>
                <a:latin typeface="Calibri"/>
                <a:cs typeface="Calibri"/>
              </a:rPr>
              <a:t>ολοκληρωμένη</a:t>
            </a:r>
            <a:r>
              <a:rPr sz="950" spc="10" dirty="0">
                <a:solidFill>
                  <a:srgbClr val="FFFFFF"/>
                </a:solidFill>
                <a:latin typeface="Calibri"/>
                <a:cs typeface="Calibri"/>
              </a:rPr>
              <a:t> </a:t>
            </a:r>
            <a:r>
              <a:rPr sz="950" spc="60" dirty="0">
                <a:solidFill>
                  <a:srgbClr val="FFFFFF"/>
                </a:solidFill>
                <a:latin typeface="Calibri"/>
                <a:cs typeface="Calibri"/>
              </a:rPr>
              <a:t>σύνδεση</a:t>
            </a:r>
            <a:r>
              <a:rPr sz="950" spc="15" dirty="0">
                <a:solidFill>
                  <a:srgbClr val="FFFFFF"/>
                </a:solidFill>
                <a:latin typeface="Calibri"/>
                <a:cs typeface="Calibri"/>
              </a:rPr>
              <a:t> </a:t>
            </a:r>
            <a:r>
              <a:rPr sz="950" spc="50" dirty="0">
                <a:solidFill>
                  <a:srgbClr val="FFFFFF"/>
                </a:solidFill>
                <a:latin typeface="Calibri"/>
                <a:cs typeface="Calibri"/>
              </a:rPr>
              <a:t>πεδίου.</a:t>
            </a:r>
            <a:endParaRPr sz="950">
              <a:latin typeface="Calibri"/>
              <a:cs typeface="Calibri"/>
            </a:endParaRPr>
          </a:p>
          <a:p>
            <a:pPr marL="214629">
              <a:lnSpc>
                <a:spcPct val="100000"/>
              </a:lnSpc>
              <a:spcBef>
                <a:spcPts val="560"/>
              </a:spcBef>
            </a:pPr>
            <a:r>
              <a:rPr sz="950" spc="55" dirty="0">
                <a:solidFill>
                  <a:srgbClr val="FFFFFF"/>
                </a:solidFill>
                <a:latin typeface="Calibri"/>
                <a:cs typeface="Calibri"/>
              </a:rPr>
              <a:t>XML</a:t>
            </a:r>
            <a:r>
              <a:rPr sz="950" spc="25" dirty="0">
                <a:solidFill>
                  <a:srgbClr val="FFFFFF"/>
                </a:solidFill>
                <a:latin typeface="Calibri"/>
                <a:cs typeface="Calibri"/>
              </a:rPr>
              <a:t> </a:t>
            </a:r>
            <a:r>
              <a:rPr sz="950" spc="35" dirty="0">
                <a:solidFill>
                  <a:srgbClr val="FFFFFF"/>
                </a:solidFill>
                <a:latin typeface="Calibri"/>
                <a:cs typeface="Calibri"/>
              </a:rPr>
              <a:t>(Extensible</a:t>
            </a:r>
            <a:r>
              <a:rPr sz="950" spc="30" dirty="0">
                <a:solidFill>
                  <a:srgbClr val="FFFFFF"/>
                </a:solidFill>
                <a:latin typeface="Calibri"/>
                <a:cs typeface="Calibri"/>
              </a:rPr>
              <a:t> </a:t>
            </a:r>
            <a:r>
              <a:rPr sz="950" spc="45" dirty="0">
                <a:solidFill>
                  <a:srgbClr val="FFFFFF"/>
                </a:solidFill>
                <a:latin typeface="Calibri"/>
                <a:cs typeface="Calibri"/>
              </a:rPr>
              <a:t>Markup</a:t>
            </a:r>
            <a:r>
              <a:rPr sz="950" spc="30" dirty="0">
                <a:solidFill>
                  <a:srgbClr val="FFFFFF"/>
                </a:solidFill>
                <a:latin typeface="Calibri"/>
                <a:cs typeface="Calibri"/>
              </a:rPr>
              <a:t> </a:t>
            </a:r>
            <a:r>
              <a:rPr sz="950" spc="40" dirty="0">
                <a:solidFill>
                  <a:srgbClr val="FFFFFF"/>
                </a:solidFill>
                <a:latin typeface="Calibri"/>
                <a:cs typeface="Calibri"/>
              </a:rPr>
              <a:t>Language</a:t>
            </a:r>
            <a:r>
              <a:rPr sz="950" spc="30" dirty="0">
                <a:solidFill>
                  <a:srgbClr val="FFFFFF"/>
                </a:solidFill>
                <a:latin typeface="Calibri"/>
                <a:cs typeface="Calibri"/>
              </a:rPr>
              <a:t> - </a:t>
            </a:r>
            <a:r>
              <a:rPr sz="950" spc="35" dirty="0">
                <a:solidFill>
                  <a:srgbClr val="FFFFFF"/>
                </a:solidFill>
                <a:latin typeface="Calibri"/>
                <a:cs typeface="Calibri"/>
              </a:rPr>
              <a:t>δομημένη</a:t>
            </a:r>
            <a:r>
              <a:rPr sz="950" spc="5" dirty="0">
                <a:solidFill>
                  <a:srgbClr val="FFFFFF"/>
                </a:solidFill>
                <a:latin typeface="Calibri"/>
                <a:cs typeface="Calibri"/>
              </a:rPr>
              <a:t> </a:t>
            </a:r>
            <a:r>
              <a:rPr sz="950" spc="40" dirty="0">
                <a:solidFill>
                  <a:srgbClr val="FFFFFF"/>
                </a:solidFill>
                <a:latin typeface="Calibri"/>
                <a:cs typeface="Calibri"/>
              </a:rPr>
              <a:t>μορφή</a:t>
            </a:r>
            <a:r>
              <a:rPr sz="950" dirty="0">
                <a:solidFill>
                  <a:srgbClr val="FFFFFF"/>
                </a:solidFill>
                <a:latin typeface="Calibri"/>
                <a:cs typeface="Calibri"/>
              </a:rPr>
              <a:t> </a:t>
            </a:r>
            <a:r>
              <a:rPr sz="950" spc="30" dirty="0">
                <a:solidFill>
                  <a:srgbClr val="FFFFFF"/>
                </a:solidFill>
                <a:latin typeface="Calibri"/>
                <a:cs typeface="Calibri"/>
              </a:rPr>
              <a:t>ανταλλαγής</a:t>
            </a:r>
            <a:r>
              <a:rPr sz="950" spc="10" dirty="0">
                <a:solidFill>
                  <a:srgbClr val="FFFFFF"/>
                </a:solidFill>
                <a:latin typeface="Calibri"/>
                <a:cs typeface="Calibri"/>
              </a:rPr>
              <a:t> </a:t>
            </a:r>
            <a:r>
              <a:rPr sz="950" spc="30" dirty="0">
                <a:solidFill>
                  <a:srgbClr val="FFFFFF"/>
                </a:solidFill>
                <a:latin typeface="Calibri"/>
                <a:cs typeface="Calibri"/>
              </a:rPr>
              <a:t>δεδομένωνn)</a:t>
            </a:r>
            <a:endParaRPr sz="950">
              <a:latin typeface="Calibri"/>
              <a:cs typeface="Calibri"/>
            </a:endParaRPr>
          </a:p>
          <a:p>
            <a:pPr marL="12700" marR="598170" lvl="1" indent="167640">
              <a:lnSpc>
                <a:spcPct val="104400"/>
              </a:lnSpc>
              <a:spcBef>
                <a:spcPts val="505"/>
              </a:spcBef>
              <a:buFont typeface="Courier New"/>
              <a:buChar char="o"/>
              <a:tabLst>
                <a:tab pos="347345" algn="l"/>
              </a:tabLst>
            </a:pPr>
            <a:r>
              <a:rPr sz="950" spc="80" dirty="0">
                <a:solidFill>
                  <a:srgbClr val="FFFFFF"/>
                </a:solidFill>
                <a:latin typeface="Calibri"/>
                <a:cs typeface="Calibri"/>
              </a:rPr>
              <a:t>XML</a:t>
            </a:r>
            <a:r>
              <a:rPr sz="950" spc="40" dirty="0">
                <a:solidFill>
                  <a:srgbClr val="FFFFFF"/>
                </a:solidFill>
                <a:latin typeface="Calibri"/>
                <a:cs typeface="Calibri"/>
              </a:rPr>
              <a:t> </a:t>
            </a:r>
            <a:r>
              <a:rPr sz="950" spc="55" dirty="0">
                <a:solidFill>
                  <a:srgbClr val="FFFFFF"/>
                </a:solidFill>
                <a:latin typeface="Calibri"/>
                <a:cs typeface="Calibri"/>
              </a:rPr>
              <a:t>(Extensible</a:t>
            </a:r>
            <a:r>
              <a:rPr sz="950" spc="40" dirty="0">
                <a:solidFill>
                  <a:srgbClr val="FFFFFF"/>
                </a:solidFill>
                <a:latin typeface="Calibri"/>
                <a:cs typeface="Calibri"/>
              </a:rPr>
              <a:t> </a:t>
            </a:r>
            <a:r>
              <a:rPr sz="950" spc="70" dirty="0">
                <a:solidFill>
                  <a:srgbClr val="FFFFFF"/>
                </a:solidFill>
                <a:latin typeface="Calibri"/>
                <a:cs typeface="Calibri"/>
              </a:rPr>
              <a:t>Markup</a:t>
            </a:r>
            <a:r>
              <a:rPr sz="950" spc="40" dirty="0">
                <a:solidFill>
                  <a:srgbClr val="FFFFFF"/>
                </a:solidFill>
                <a:latin typeface="Calibri"/>
                <a:cs typeface="Calibri"/>
              </a:rPr>
              <a:t> </a:t>
            </a:r>
            <a:r>
              <a:rPr sz="950" spc="65" dirty="0">
                <a:solidFill>
                  <a:srgbClr val="FFFFFF"/>
                </a:solidFill>
                <a:latin typeface="Calibri"/>
                <a:cs typeface="Calibri"/>
              </a:rPr>
              <a:t>Language</a:t>
            </a:r>
            <a:r>
              <a:rPr sz="950" spc="40" dirty="0">
                <a:solidFill>
                  <a:srgbClr val="FFFFFF"/>
                </a:solidFill>
                <a:latin typeface="Calibri"/>
                <a:cs typeface="Calibri"/>
              </a:rPr>
              <a:t> -</a:t>
            </a:r>
            <a:r>
              <a:rPr sz="950" spc="35" dirty="0">
                <a:solidFill>
                  <a:srgbClr val="FFFFFF"/>
                </a:solidFill>
                <a:latin typeface="Calibri"/>
                <a:cs typeface="Calibri"/>
              </a:rPr>
              <a:t> </a:t>
            </a:r>
            <a:r>
              <a:rPr sz="950" spc="70" dirty="0">
                <a:solidFill>
                  <a:srgbClr val="FFFFFF"/>
                </a:solidFill>
                <a:latin typeface="Calibri"/>
                <a:cs typeface="Calibri"/>
              </a:rPr>
              <a:t>δομημένη</a:t>
            </a:r>
            <a:r>
              <a:rPr sz="950" spc="35" dirty="0">
                <a:solidFill>
                  <a:srgbClr val="FFFFFF"/>
                </a:solidFill>
                <a:latin typeface="Calibri"/>
                <a:cs typeface="Calibri"/>
              </a:rPr>
              <a:t> </a:t>
            </a:r>
            <a:r>
              <a:rPr sz="950" spc="75" dirty="0">
                <a:solidFill>
                  <a:srgbClr val="FFFFFF"/>
                </a:solidFill>
                <a:latin typeface="Calibri"/>
                <a:cs typeface="Calibri"/>
              </a:rPr>
              <a:t>μορφή</a:t>
            </a:r>
            <a:r>
              <a:rPr sz="950" spc="45" dirty="0">
                <a:solidFill>
                  <a:srgbClr val="FFFFFF"/>
                </a:solidFill>
                <a:latin typeface="Calibri"/>
                <a:cs typeface="Calibri"/>
              </a:rPr>
              <a:t> </a:t>
            </a:r>
            <a:r>
              <a:rPr sz="950" spc="65" dirty="0">
                <a:solidFill>
                  <a:srgbClr val="FFFFFF"/>
                </a:solidFill>
                <a:latin typeface="Calibri"/>
                <a:cs typeface="Calibri"/>
              </a:rPr>
              <a:t>ανταλλαγής</a:t>
            </a:r>
            <a:r>
              <a:rPr sz="950" spc="40" dirty="0">
                <a:solidFill>
                  <a:srgbClr val="FFFFFF"/>
                </a:solidFill>
                <a:latin typeface="Calibri"/>
                <a:cs typeface="Calibri"/>
              </a:rPr>
              <a:t> </a:t>
            </a:r>
            <a:r>
              <a:rPr sz="950" spc="65" dirty="0">
                <a:solidFill>
                  <a:srgbClr val="FFFFFF"/>
                </a:solidFill>
                <a:latin typeface="Calibri"/>
                <a:cs typeface="Calibri"/>
              </a:rPr>
              <a:t>δεδομένωνn)</a:t>
            </a:r>
            <a:r>
              <a:rPr sz="950" spc="40" dirty="0">
                <a:solidFill>
                  <a:srgbClr val="FFFFFF"/>
                </a:solidFill>
                <a:latin typeface="Calibri"/>
                <a:cs typeface="Calibri"/>
              </a:rPr>
              <a:t> </a:t>
            </a:r>
            <a:r>
              <a:rPr sz="950" spc="55" dirty="0">
                <a:solidFill>
                  <a:srgbClr val="FFFFFF"/>
                </a:solidFill>
                <a:latin typeface="Calibri"/>
                <a:cs typeface="Calibri"/>
              </a:rPr>
              <a:t>Ασυνδεσιμική </a:t>
            </a:r>
            <a:r>
              <a:rPr sz="950" spc="-200" dirty="0">
                <a:solidFill>
                  <a:srgbClr val="FFFFFF"/>
                </a:solidFill>
                <a:latin typeface="Calibri"/>
                <a:cs typeface="Calibri"/>
              </a:rPr>
              <a:t> </a:t>
            </a:r>
            <a:r>
              <a:rPr sz="950" spc="55" dirty="0">
                <a:solidFill>
                  <a:srgbClr val="FFFFFF"/>
                </a:solidFill>
                <a:latin typeface="Calibri"/>
                <a:cs typeface="Calibri"/>
              </a:rPr>
              <a:t>Ακεραιότητα</a:t>
            </a:r>
            <a:r>
              <a:rPr sz="950" spc="5" dirty="0">
                <a:solidFill>
                  <a:srgbClr val="FFFFFF"/>
                </a:solidFill>
                <a:latin typeface="Calibri"/>
                <a:cs typeface="Calibri"/>
              </a:rPr>
              <a:t> </a:t>
            </a:r>
            <a:r>
              <a:rPr sz="950" spc="60" dirty="0">
                <a:solidFill>
                  <a:srgbClr val="FFFFFF"/>
                </a:solidFill>
                <a:latin typeface="Calibri"/>
                <a:cs typeface="Calibri"/>
              </a:rPr>
              <a:t>Πεδίου</a:t>
            </a:r>
            <a:r>
              <a:rPr sz="950" spc="20" dirty="0">
                <a:solidFill>
                  <a:srgbClr val="FFFFFF"/>
                </a:solidFill>
                <a:latin typeface="Calibri"/>
                <a:cs typeface="Calibri"/>
              </a:rPr>
              <a:t> </a:t>
            </a:r>
            <a:r>
              <a:rPr sz="950" spc="60" dirty="0">
                <a:solidFill>
                  <a:srgbClr val="FFFFFF"/>
                </a:solidFill>
                <a:latin typeface="Calibri"/>
                <a:cs typeface="Calibri"/>
              </a:rPr>
              <a:t>Επιλογής,</a:t>
            </a:r>
            <a:endParaRPr sz="950">
              <a:latin typeface="Calibri"/>
              <a:cs typeface="Calibri"/>
            </a:endParaRPr>
          </a:p>
          <a:p>
            <a:pPr marL="179070" indent="-166370">
              <a:lnSpc>
                <a:spcPct val="100000"/>
              </a:lnSpc>
              <a:spcBef>
                <a:spcPts val="555"/>
              </a:spcBef>
              <a:buFont typeface="Courier New"/>
              <a:buChar char="o"/>
              <a:tabLst>
                <a:tab pos="179070" algn="l"/>
              </a:tabLst>
            </a:pPr>
            <a:r>
              <a:rPr sz="950" spc="95" dirty="0">
                <a:solidFill>
                  <a:srgbClr val="FFFFFF"/>
                </a:solidFill>
                <a:latin typeface="Calibri"/>
                <a:cs typeface="Calibri"/>
              </a:rPr>
              <a:t>Μη</a:t>
            </a:r>
            <a:r>
              <a:rPr sz="950" spc="15" dirty="0">
                <a:solidFill>
                  <a:srgbClr val="FFFFFF"/>
                </a:solidFill>
                <a:latin typeface="Calibri"/>
                <a:cs typeface="Calibri"/>
              </a:rPr>
              <a:t> </a:t>
            </a:r>
            <a:r>
              <a:rPr sz="950" spc="70" dirty="0">
                <a:solidFill>
                  <a:srgbClr val="FFFFFF"/>
                </a:solidFill>
                <a:latin typeface="Calibri"/>
                <a:cs typeface="Calibri"/>
              </a:rPr>
              <a:t>αποκήρυξη</a:t>
            </a:r>
            <a:r>
              <a:rPr sz="950" spc="20" dirty="0">
                <a:solidFill>
                  <a:srgbClr val="FFFFFF"/>
                </a:solidFill>
                <a:latin typeface="Calibri"/>
                <a:cs typeface="Calibri"/>
              </a:rPr>
              <a:t> </a:t>
            </a:r>
            <a:r>
              <a:rPr sz="950" spc="70" dirty="0">
                <a:solidFill>
                  <a:srgbClr val="FFFFFF"/>
                </a:solidFill>
                <a:latin typeface="Calibri"/>
                <a:cs typeface="Calibri"/>
              </a:rPr>
              <a:t>με</a:t>
            </a:r>
            <a:r>
              <a:rPr sz="950" spc="15" dirty="0">
                <a:solidFill>
                  <a:srgbClr val="FFFFFF"/>
                </a:solidFill>
                <a:latin typeface="Calibri"/>
                <a:cs typeface="Calibri"/>
              </a:rPr>
              <a:t> </a:t>
            </a:r>
            <a:r>
              <a:rPr sz="950" spc="65" dirty="0">
                <a:solidFill>
                  <a:srgbClr val="FFFFFF"/>
                </a:solidFill>
                <a:latin typeface="Calibri"/>
                <a:cs typeface="Calibri"/>
              </a:rPr>
              <a:t>απόδειξη</a:t>
            </a:r>
            <a:r>
              <a:rPr sz="950" spc="20" dirty="0">
                <a:solidFill>
                  <a:srgbClr val="FFFFFF"/>
                </a:solidFill>
                <a:latin typeface="Calibri"/>
                <a:cs typeface="Calibri"/>
              </a:rPr>
              <a:t> </a:t>
            </a:r>
            <a:r>
              <a:rPr sz="950" spc="75" dirty="0">
                <a:solidFill>
                  <a:srgbClr val="FFFFFF"/>
                </a:solidFill>
                <a:latin typeface="Calibri"/>
                <a:cs typeface="Calibri"/>
              </a:rPr>
              <a:t>ή</a:t>
            </a:r>
            <a:r>
              <a:rPr sz="950" spc="20" dirty="0">
                <a:solidFill>
                  <a:srgbClr val="FFFFFF"/>
                </a:solidFill>
                <a:latin typeface="Calibri"/>
                <a:cs typeface="Calibri"/>
              </a:rPr>
              <a:t> </a:t>
            </a:r>
            <a:r>
              <a:rPr sz="950" spc="65" dirty="0">
                <a:solidFill>
                  <a:srgbClr val="FFFFFF"/>
                </a:solidFill>
                <a:latin typeface="Calibri"/>
                <a:cs typeface="Calibri"/>
              </a:rPr>
              <a:t>προέλευση-</a:t>
            </a:r>
            <a:r>
              <a:rPr sz="950" spc="20" dirty="0">
                <a:solidFill>
                  <a:srgbClr val="FFFFFF"/>
                </a:solidFill>
                <a:latin typeface="Calibri"/>
                <a:cs typeface="Calibri"/>
              </a:rPr>
              <a:t> </a:t>
            </a:r>
            <a:r>
              <a:rPr sz="950" spc="55" dirty="0">
                <a:solidFill>
                  <a:srgbClr val="FFFFFF"/>
                </a:solidFill>
                <a:latin typeface="Calibri"/>
                <a:cs typeface="Calibri"/>
              </a:rPr>
              <a:t>και</a:t>
            </a:r>
            <a:endParaRPr sz="950">
              <a:latin typeface="Calibri"/>
              <a:cs typeface="Calibri"/>
            </a:endParaRPr>
          </a:p>
          <a:p>
            <a:pPr marL="179070" indent="-166370">
              <a:lnSpc>
                <a:spcPct val="100000"/>
              </a:lnSpc>
              <a:spcBef>
                <a:spcPts val="600"/>
              </a:spcBef>
              <a:buFont typeface="Courier New"/>
              <a:buChar char="o"/>
              <a:tabLst>
                <a:tab pos="179070" algn="l"/>
              </a:tabLst>
            </a:pPr>
            <a:r>
              <a:rPr sz="950" spc="95" dirty="0">
                <a:solidFill>
                  <a:srgbClr val="FFFFFF"/>
                </a:solidFill>
                <a:latin typeface="Calibri"/>
                <a:cs typeface="Calibri"/>
              </a:rPr>
              <a:t>Μη</a:t>
            </a:r>
            <a:r>
              <a:rPr sz="950" spc="10" dirty="0">
                <a:solidFill>
                  <a:srgbClr val="FFFFFF"/>
                </a:solidFill>
                <a:latin typeface="Calibri"/>
                <a:cs typeface="Calibri"/>
              </a:rPr>
              <a:t> </a:t>
            </a:r>
            <a:r>
              <a:rPr sz="950" spc="70" dirty="0">
                <a:solidFill>
                  <a:srgbClr val="FFFFFF"/>
                </a:solidFill>
                <a:latin typeface="Calibri"/>
                <a:cs typeface="Calibri"/>
              </a:rPr>
              <a:t>άρνηση</a:t>
            </a:r>
            <a:r>
              <a:rPr sz="950" spc="15" dirty="0">
                <a:solidFill>
                  <a:srgbClr val="FFFFFF"/>
                </a:solidFill>
                <a:latin typeface="Calibri"/>
                <a:cs typeface="Calibri"/>
              </a:rPr>
              <a:t> </a:t>
            </a:r>
            <a:r>
              <a:rPr sz="950" spc="70" dirty="0">
                <a:solidFill>
                  <a:srgbClr val="FFFFFF"/>
                </a:solidFill>
                <a:latin typeface="Calibri"/>
                <a:cs typeface="Calibri"/>
              </a:rPr>
              <a:t>με</a:t>
            </a:r>
            <a:r>
              <a:rPr sz="950" spc="15" dirty="0">
                <a:solidFill>
                  <a:srgbClr val="FFFFFF"/>
                </a:solidFill>
                <a:latin typeface="Calibri"/>
                <a:cs typeface="Calibri"/>
              </a:rPr>
              <a:t> </a:t>
            </a:r>
            <a:r>
              <a:rPr sz="950" spc="65" dirty="0">
                <a:solidFill>
                  <a:srgbClr val="FFFFFF"/>
                </a:solidFill>
                <a:latin typeface="Calibri"/>
                <a:cs typeface="Calibri"/>
              </a:rPr>
              <a:t>απόδειξη</a:t>
            </a:r>
            <a:r>
              <a:rPr sz="950" spc="20" dirty="0">
                <a:solidFill>
                  <a:srgbClr val="FFFFFF"/>
                </a:solidFill>
                <a:latin typeface="Calibri"/>
                <a:cs typeface="Calibri"/>
              </a:rPr>
              <a:t> </a:t>
            </a:r>
            <a:r>
              <a:rPr sz="950" spc="60" dirty="0">
                <a:solidFill>
                  <a:srgbClr val="FFFFFF"/>
                </a:solidFill>
                <a:latin typeface="Calibri"/>
                <a:cs typeface="Calibri"/>
              </a:rPr>
              <a:t>παράδοσης.</a:t>
            </a:r>
            <a:endParaRPr sz="950">
              <a:latin typeface="Calibri"/>
              <a:cs typeface="Calibri"/>
            </a:endParaRPr>
          </a:p>
        </p:txBody>
      </p:sp>
      <p:pic>
        <p:nvPicPr>
          <p:cNvPr id="10" name="object 10"/>
          <p:cNvPicPr/>
          <p:nvPr/>
        </p:nvPicPr>
        <p:blipFill>
          <a:blip r:embed="rId3" cstate="print"/>
          <a:stretch>
            <a:fillRect/>
          </a:stretch>
        </p:blipFill>
        <p:spPr>
          <a:xfrm>
            <a:off x="7549832" y="5838825"/>
            <a:ext cx="3298507" cy="612140"/>
          </a:xfrm>
          <a:prstGeom prst="rect">
            <a:avLst/>
          </a:prstGeom>
        </p:spPr>
      </p:pic>
      <p:sp>
        <p:nvSpPr>
          <p:cNvPr id="11" name="object 11"/>
          <p:cNvSpPr txBox="1"/>
          <p:nvPr/>
        </p:nvSpPr>
        <p:spPr>
          <a:xfrm>
            <a:off x="175895" y="6671361"/>
            <a:ext cx="3816985" cy="112395"/>
          </a:xfrm>
          <a:prstGeom prst="rect">
            <a:avLst/>
          </a:prstGeom>
        </p:spPr>
        <p:txBody>
          <a:bodyPr vert="horz" wrap="square" lIns="0" tIns="4445" rIns="0" bIns="0" rtlCol="0">
            <a:spAutoFit/>
          </a:bodyPr>
          <a:lstStyle/>
          <a:p>
            <a:pPr marL="12700">
              <a:lnSpc>
                <a:spcPct val="100000"/>
              </a:lnSpc>
              <a:spcBef>
                <a:spcPts val="35"/>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0"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5"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0"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0"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ανοίγει</a:t>
            </a:r>
            <a:r>
              <a:rPr sz="600" i="1" spc="2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spc="-5" dirty="0">
                <a:solidFill>
                  <a:srgbClr val="FFFFFF"/>
                </a:solidFill>
                <a:latin typeface="Calibri"/>
                <a:cs typeface="Calibri"/>
              </a:rPr>
              <a:t>εφαρμογές</a:t>
            </a:r>
            <a:r>
              <a:rPr sz="600" i="1" spc="25" dirty="0">
                <a:solidFill>
                  <a:srgbClr val="FFFFFF"/>
                </a:solidFill>
                <a:latin typeface="Calibri"/>
                <a:cs typeface="Calibri"/>
              </a:rPr>
              <a:t> </a:t>
            </a:r>
            <a:r>
              <a:rPr sz="600" i="1" spc="-5" dirty="0">
                <a:solidFill>
                  <a:srgbClr val="FFFFFF"/>
                </a:solidFill>
                <a:latin typeface="Times New Roman"/>
                <a:cs typeface="Times New Roman"/>
              </a:rPr>
              <a:t>CCITT</a:t>
            </a:r>
            <a:r>
              <a:rPr sz="600" i="1" spc="10"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7549832" y="5708015"/>
            <a:ext cx="3293427" cy="611187"/>
          </a:xfrm>
          <a:prstGeom prst="rect">
            <a:avLst/>
          </a:prstGeom>
        </p:spPr>
      </p:pic>
      <p:sp>
        <p:nvSpPr>
          <p:cNvPr id="8" name="object 8"/>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21" name="object 21"/>
          <p:cNvSpPr txBox="1"/>
          <p:nvPr/>
        </p:nvSpPr>
        <p:spPr>
          <a:xfrm>
            <a:off x="175895" y="6671361"/>
            <a:ext cx="3816985" cy="112395"/>
          </a:xfrm>
          <a:prstGeom prst="rect">
            <a:avLst/>
          </a:prstGeom>
        </p:spPr>
        <p:txBody>
          <a:bodyPr vert="horz" wrap="square" lIns="0" tIns="4445" rIns="0" bIns="0" rtlCol="0">
            <a:spAutoFit/>
          </a:bodyPr>
          <a:lstStyle/>
          <a:p>
            <a:pPr marL="12700">
              <a:lnSpc>
                <a:spcPct val="100000"/>
              </a:lnSpc>
              <a:spcBef>
                <a:spcPts val="35"/>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0"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5"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0"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0"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ανοίγει</a:t>
            </a:r>
            <a:r>
              <a:rPr sz="600" i="1" spc="2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spc="-5" dirty="0">
                <a:solidFill>
                  <a:srgbClr val="FFFFFF"/>
                </a:solidFill>
                <a:latin typeface="Calibri"/>
                <a:cs typeface="Calibri"/>
              </a:rPr>
              <a:t>εφαρμογές</a:t>
            </a:r>
            <a:r>
              <a:rPr sz="600" i="1" spc="25" dirty="0">
                <a:solidFill>
                  <a:srgbClr val="FFFFFF"/>
                </a:solidFill>
                <a:latin typeface="Calibri"/>
                <a:cs typeface="Calibri"/>
              </a:rPr>
              <a:t> </a:t>
            </a:r>
            <a:r>
              <a:rPr sz="600" i="1" spc="-5" dirty="0">
                <a:solidFill>
                  <a:srgbClr val="FFFFFF"/>
                </a:solidFill>
                <a:latin typeface="Times New Roman"/>
                <a:cs typeface="Times New Roman"/>
              </a:rPr>
              <a:t>CCITT</a:t>
            </a:r>
            <a:r>
              <a:rPr sz="600" i="1" spc="10"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sp>
        <p:nvSpPr>
          <p:cNvPr id="9" name="object 9"/>
          <p:cNvSpPr txBox="1">
            <a:spLocks noGrp="1"/>
          </p:cNvSpPr>
          <p:nvPr>
            <p:ph type="title"/>
          </p:nvPr>
        </p:nvSpPr>
        <p:spPr>
          <a:prstGeom prst="rect">
            <a:avLst/>
          </a:prstGeom>
        </p:spPr>
        <p:txBody>
          <a:bodyPr vert="horz" wrap="square" lIns="0" tIns="139128" rIns="0" bIns="0" rtlCol="0">
            <a:spAutoFit/>
          </a:bodyPr>
          <a:lstStyle/>
          <a:p>
            <a:pPr marL="6119495"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10" name="object 10"/>
          <p:cNvSpPr txBox="1"/>
          <p:nvPr/>
        </p:nvSpPr>
        <p:spPr>
          <a:xfrm>
            <a:off x="5747384" y="1154747"/>
            <a:ext cx="6235700" cy="925830"/>
          </a:xfrm>
          <a:prstGeom prst="rect">
            <a:avLst/>
          </a:prstGeom>
        </p:spPr>
        <p:txBody>
          <a:bodyPr vert="horz" wrap="square" lIns="0" tIns="12700" rIns="0" bIns="0" rtlCol="0">
            <a:spAutoFit/>
          </a:bodyPr>
          <a:lstStyle/>
          <a:p>
            <a:pPr marL="287020" indent="-274320">
              <a:lnSpc>
                <a:spcPct val="100000"/>
              </a:lnSpc>
              <a:spcBef>
                <a:spcPts val="100"/>
              </a:spcBef>
              <a:buClr>
                <a:srgbClr val="FFB800"/>
              </a:buClr>
              <a:buSzPct val="129411"/>
              <a:buFont typeface="MS Gothic"/>
              <a:buChar char="▪"/>
              <a:tabLst>
                <a:tab pos="286385" algn="l"/>
                <a:tab pos="287020" algn="l"/>
              </a:tabLst>
            </a:pPr>
            <a:r>
              <a:rPr sz="850" b="1" spc="40" dirty="0">
                <a:solidFill>
                  <a:srgbClr val="FFFFFF"/>
                </a:solidFill>
                <a:latin typeface="Calibri"/>
                <a:cs typeface="Calibri"/>
              </a:rPr>
              <a:t>Στρώμα6:</a:t>
            </a:r>
            <a:r>
              <a:rPr sz="850" b="1" spc="180" dirty="0">
                <a:solidFill>
                  <a:srgbClr val="FFFFFF"/>
                </a:solidFill>
                <a:latin typeface="Calibri"/>
                <a:cs typeface="Calibri"/>
              </a:rPr>
              <a:t> </a:t>
            </a:r>
            <a:r>
              <a:rPr sz="850" b="1" spc="40" dirty="0">
                <a:solidFill>
                  <a:srgbClr val="FFFFFF"/>
                </a:solidFill>
                <a:latin typeface="Calibri"/>
                <a:cs typeface="Calibri"/>
              </a:rPr>
              <a:t>παρουσίασης</a:t>
            </a:r>
            <a:endParaRPr sz="850">
              <a:latin typeface="Calibri"/>
              <a:cs typeface="Calibri"/>
            </a:endParaRPr>
          </a:p>
          <a:p>
            <a:pPr>
              <a:lnSpc>
                <a:spcPct val="100000"/>
              </a:lnSpc>
              <a:spcBef>
                <a:spcPts val="30"/>
              </a:spcBef>
              <a:buChar char="▪"/>
            </a:pPr>
            <a:endParaRPr sz="850">
              <a:latin typeface="Calibri"/>
              <a:cs typeface="Calibri"/>
            </a:endParaRPr>
          </a:p>
          <a:p>
            <a:pPr marL="286385" marR="5080" indent="-274320">
              <a:lnSpc>
                <a:spcPct val="101699"/>
              </a:lnSpc>
              <a:buSzPct val="129411"/>
              <a:buFont typeface="MS Gothic"/>
              <a:buChar char="▪"/>
              <a:tabLst>
                <a:tab pos="286385" algn="l"/>
                <a:tab pos="287020" algn="l"/>
              </a:tabLst>
            </a:pPr>
            <a:r>
              <a:rPr sz="850" b="1" spc="60" dirty="0">
                <a:solidFill>
                  <a:srgbClr val="FFFFFF"/>
                </a:solidFill>
                <a:latin typeface="Calibri"/>
                <a:cs typeface="Calibri"/>
              </a:rPr>
              <a:t>Μηχανισμοί: </a:t>
            </a:r>
            <a:r>
              <a:rPr sz="850" spc="65" dirty="0">
                <a:solidFill>
                  <a:srgbClr val="FFFFFF"/>
                </a:solidFill>
                <a:latin typeface="Calibri"/>
                <a:cs typeface="Calibri"/>
              </a:rPr>
              <a:t>Το </a:t>
            </a:r>
            <a:r>
              <a:rPr sz="850" spc="55" dirty="0">
                <a:solidFill>
                  <a:srgbClr val="FFFFFF"/>
                </a:solidFill>
                <a:latin typeface="Calibri"/>
                <a:cs typeface="Calibri"/>
              </a:rPr>
              <a:t>μοντέλο OSI </a:t>
            </a:r>
            <a:r>
              <a:rPr sz="850" spc="60" dirty="0">
                <a:solidFill>
                  <a:srgbClr val="FFFFFF"/>
                </a:solidFill>
                <a:latin typeface="Calibri"/>
                <a:cs typeface="Calibri"/>
              </a:rPr>
              <a:t>(Open </a:t>
            </a:r>
            <a:r>
              <a:rPr sz="850" spc="55" dirty="0">
                <a:solidFill>
                  <a:srgbClr val="FFFFFF"/>
                </a:solidFill>
                <a:latin typeface="Calibri"/>
                <a:cs typeface="Calibri"/>
              </a:rPr>
              <a:t>Systems </a:t>
            </a:r>
            <a:r>
              <a:rPr sz="850" spc="50" dirty="0">
                <a:solidFill>
                  <a:srgbClr val="FFFFFF"/>
                </a:solidFill>
                <a:latin typeface="Calibri"/>
                <a:cs typeface="Calibri"/>
              </a:rPr>
              <a:t>Interconnection </a:t>
            </a:r>
            <a:r>
              <a:rPr sz="850" spc="65" dirty="0">
                <a:solidFill>
                  <a:srgbClr val="FFFFFF"/>
                </a:solidFill>
                <a:latin typeface="Calibri"/>
                <a:cs typeface="Calibri"/>
              </a:rPr>
              <a:t>Model </a:t>
            </a:r>
            <a:r>
              <a:rPr sz="850" spc="35" dirty="0">
                <a:solidFill>
                  <a:srgbClr val="FFFFFF"/>
                </a:solidFill>
                <a:latin typeface="Calibri"/>
                <a:cs typeface="Calibri"/>
              </a:rPr>
              <a:t>- </a:t>
            </a:r>
            <a:r>
              <a:rPr sz="850" spc="60" dirty="0">
                <a:solidFill>
                  <a:srgbClr val="FFFFFF"/>
                </a:solidFill>
                <a:latin typeface="Calibri"/>
                <a:cs typeface="Calibri"/>
              </a:rPr>
              <a:t>θεωρητικό </a:t>
            </a:r>
            <a:r>
              <a:rPr sz="850" spc="55" dirty="0">
                <a:solidFill>
                  <a:srgbClr val="FFFFFF"/>
                </a:solidFill>
                <a:latin typeface="Calibri"/>
                <a:cs typeface="Calibri"/>
              </a:rPr>
              <a:t>μοντέλο </a:t>
            </a:r>
            <a:r>
              <a:rPr sz="850" spc="60" dirty="0">
                <a:solidFill>
                  <a:srgbClr val="FFFFFF"/>
                </a:solidFill>
                <a:latin typeface="Calibri"/>
                <a:cs typeface="Calibri"/>
              </a:rPr>
              <a:t>δικτύωσης </a:t>
            </a:r>
            <a:r>
              <a:rPr sz="850" spc="65" dirty="0">
                <a:solidFill>
                  <a:srgbClr val="FFFFFF"/>
                </a:solidFill>
                <a:latin typeface="Calibri"/>
                <a:cs typeface="Calibri"/>
              </a:rPr>
              <a:t>7 </a:t>
            </a:r>
            <a:r>
              <a:rPr sz="850" spc="60" dirty="0">
                <a:solidFill>
                  <a:srgbClr val="FFFFFF"/>
                </a:solidFill>
                <a:latin typeface="Calibri"/>
                <a:cs typeface="Calibri"/>
              </a:rPr>
              <a:t>επιπέδων </a:t>
            </a:r>
            <a:r>
              <a:rPr sz="850" spc="50" dirty="0">
                <a:solidFill>
                  <a:srgbClr val="FFFFFF"/>
                </a:solidFill>
                <a:latin typeface="Calibri"/>
                <a:cs typeface="Calibri"/>
              </a:rPr>
              <a:t>για </a:t>
            </a:r>
            <a:r>
              <a:rPr sz="850" spc="-180" dirty="0">
                <a:solidFill>
                  <a:srgbClr val="FFFFFF"/>
                </a:solidFill>
                <a:latin typeface="Calibri"/>
                <a:cs typeface="Calibri"/>
              </a:rPr>
              <a:t> </a:t>
            </a:r>
            <a:r>
              <a:rPr sz="850" spc="55" dirty="0">
                <a:solidFill>
                  <a:srgbClr val="FFFFFF"/>
                </a:solidFill>
                <a:latin typeface="Calibri"/>
                <a:cs typeface="Calibri"/>
              </a:rPr>
              <a:t>επικοινωνία</a:t>
            </a:r>
            <a:r>
              <a:rPr sz="850" spc="40" dirty="0">
                <a:solidFill>
                  <a:srgbClr val="FFFFFF"/>
                </a:solidFill>
                <a:latin typeface="Calibri"/>
                <a:cs typeface="Calibri"/>
              </a:rPr>
              <a:t> </a:t>
            </a:r>
            <a:r>
              <a:rPr sz="850" spc="55" dirty="0">
                <a:solidFill>
                  <a:srgbClr val="FFFFFF"/>
                </a:solidFill>
                <a:latin typeface="Calibri"/>
                <a:cs typeface="Calibri"/>
              </a:rPr>
              <a:t>υπολογιστών)</a:t>
            </a:r>
            <a:r>
              <a:rPr sz="850" spc="20" dirty="0">
                <a:solidFill>
                  <a:srgbClr val="FFFFFF"/>
                </a:solidFill>
                <a:latin typeface="Calibri"/>
                <a:cs typeface="Calibri"/>
              </a:rPr>
              <a:t> </a:t>
            </a:r>
            <a:r>
              <a:rPr sz="850" spc="60" dirty="0">
                <a:solidFill>
                  <a:srgbClr val="FFFFFF"/>
                </a:solidFill>
                <a:latin typeface="Calibri"/>
                <a:cs typeface="Calibri"/>
              </a:rPr>
              <a:t>προσφέρει</a:t>
            </a:r>
            <a:r>
              <a:rPr sz="850" spc="40" dirty="0">
                <a:solidFill>
                  <a:srgbClr val="FFFFFF"/>
                </a:solidFill>
                <a:latin typeface="Calibri"/>
                <a:cs typeface="Calibri"/>
              </a:rPr>
              <a:t> </a:t>
            </a:r>
            <a:r>
              <a:rPr sz="850" spc="60" dirty="0">
                <a:solidFill>
                  <a:srgbClr val="FFFFFF"/>
                </a:solidFill>
                <a:latin typeface="Calibri"/>
                <a:cs typeface="Calibri"/>
              </a:rPr>
              <a:t>διάφορους</a:t>
            </a:r>
            <a:r>
              <a:rPr sz="850" spc="35" dirty="0">
                <a:solidFill>
                  <a:srgbClr val="FFFFFF"/>
                </a:solidFill>
                <a:latin typeface="Calibri"/>
                <a:cs typeface="Calibri"/>
              </a:rPr>
              <a:t> </a:t>
            </a:r>
            <a:r>
              <a:rPr sz="850" spc="60" dirty="0">
                <a:solidFill>
                  <a:srgbClr val="FFFFFF"/>
                </a:solidFill>
                <a:latin typeface="Calibri"/>
                <a:cs typeface="Calibri"/>
              </a:rPr>
              <a:t>τρόπους</a:t>
            </a:r>
            <a:r>
              <a:rPr sz="850" spc="35" dirty="0">
                <a:solidFill>
                  <a:srgbClr val="FFFFFF"/>
                </a:solidFill>
                <a:latin typeface="Calibri"/>
                <a:cs typeface="Calibri"/>
              </a:rPr>
              <a:t> </a:t>
            </a:r>
            <a:r>
              <a:rPr sz="850" spc="50" dirty="0">
                <a:solidFill>
                  <a:srgbClr val="FFFFFF"/>
                </a:solidFill>
                <a:latin typeface="Calibri"/>
                <a:cs typeface="Calibri"/>
              </a:rPr>
              <a:t>για</a:t>
            </a:r>
            <a:r>
              <a:rPr sz="850" spc="40" dirty="0">
                <a:solidFill>
                  <a:srgbClr val="FFFFFF"/>
                </a:solidFill>
                <a:latin typeface="Calibri"/>
                <a:cs typeface="Calibri"/>
              </a:rPr>
              <a:t> </a:t>
            </a:r>
            <a:r>
              <a:rPr sz="850" spc="55" dirty="0">
                <a:solidFill>
                  <a:srgbClr val="FFFFFF"/>
                </a:solidFill>
                <a:latin typeface="Calibri"/>
                <a:cs typeface="Calibri"/>
              </a:rPr>
              <a:t>την</a:t>
            </a:r>
            <a:r>
              <a:rPr sz="850" spc="40" dirty="0">
                <a:solidFill>
                  <a:srgbClr val="FFFFFF"/>
                </a:solidFill>
                <a:latin typeface="Calibri"/>
                <a:cs typeface="Calibri"/>
              </a:rPr>
              <a:t> </a:t>
            </a:r>
            <a:r>
              <a:rPr sz="850" spc="55" dirty="0">
                <a:solidFill>
                  <a:srgbClr val="FFFFFF"/>
                </a:solidFill>
                <a:latin typeface="Calibri"/>
                <a:cs typeface="Calibri"/>
              </a:rPr>
              <a:t>υποστήριξη</a:t>
            </a:r>
            <a:r>
              <a:rPr sz="850" spc="40" dirty="0">
                <a:solidFill>
                  <a:srgbClr val="FFFFFF"/>
                </a:solidFill>
                <a:latin typeface="Calibri"/>
                <a:cs typeface="Calibri"/>
              </a:rPr>
              <a:t> </a:t>
            </a:r>
            <a:r>
              <a:rPr sz="850" spc="55" dirty="0">
                <a:solidFill>
                  <a:srgbClr val="FFFFFF"/>
                </a:solidFill>
                <a:latin typeface="Calibri"/>
                <a:cs typeface="Calibri"/>
              </a:rPr>
              <a:t>διαφορετικών</a:t>
            </a:r>
            <a:r>
              <a:rPr sz="850" spc="35" dirty="0">
                <a:solidFill>
                  <a:srgbClr val="FFFFFF"/>
                </a:solidFill>
                <a:latin typeface="Calibri"/>
                <a:cs typeface="Calibri"/>
              </a:rPr>
              <a:t> </a:t>
            </a:r>
            <a:r>
              <a:rPr sz="850" spc="55" dirty="0">
                <a:solidFill>
                  <a:srgbClr val="FFFFFF"/>
                </a:solidFill>
                <a:latin typeface="Calibri"/>
                <a:cs typeface="Calibri"/>
              </a:rPr>
              <a:t>υπηρεσιών</a:t>
            </a:r>
            <a:r>
              <a:rPr sz="850" spc="35" dirty="0">
                <a:solidFill>
                  <a:srgbClr val="FFFFFF"/>
                </a:solidFill>
                <a:latin typeface="Calibri"/>
                <a:cs typeface="Calibri"/>
              </a:rPr>
              <a:t> </a:t>
            </a:r>
            <a:r>
              <a:rPr sz="850" spc="55" dirty="0">
                <a:solidFill>
                  <a:srgbClr val="FFFFFF"/>
                </a:solidFill>
                <a:latin typeface="Calibri"/>
                <a:cs typeface="Calibri"/>
              </a:rPr>
              <a:t>ασφαλείας:</a:t>
            </a:r>
            <a:endParaRPr sz="850">
              <a:latin typeface="Calibri"/>
              <a:cs typeface="Calibri"/>
            </a:endParaRPr>
          </a:p>
          <a:p>
            <a:pPr>
              <a:lnSpc>
                <a:spcPct val="100000"/>
              </a:lnSpc>
              <a:spcBef>
                <a:spcPts val="35"/>
              </a:spcBef>
              <a:buChar char="▪"/>
            </a:pPr>
            <a:endParaRPr sz="700">
              <a:latin typeface="Calibri"/>
              <a:cs typeface="Calibri"/>
            </a:endParaRPr>
          </a:p>
          <a:p>
            <a:pPr marL="286385" marR="699135" indent="-274320">
              <a:lnSpc>
                <a:spcPct val="100000"/>
              </a:lnSpc>
              <a:buSzPct val="129411"/>
              <a:buFont typeface="MS Gothic"/>
              <a:buChar char="▪"/>
              <a:tabLst>
                <a:tab pos="286385" algn="l"/>
                <a:tab pos="287020" algn="l"/>
              </a:tabLst>
            </a:pPr>
            <a:r>
              <a:rPr sz="850" b="1" spc="60" dirty="0">
                <a:solidFill>
                  <a:srgbClr val="FFB800"/>
                </a:solidFill>
                <a:latin typeface="Calibri"/>
                <a:cs typeface="Calibri"/>
              </a:rPr>
              <a:t>Ταυτοποίηση</a:t>
            </a:r>
            <a:r>
              <a:rPr sz="850" b="1" spc="25" dirty="0">
                <a:solidFill>
                  <a:srgbClr val="FFB800"/>
                </a:solidFill>
                <a:latin typeface="Calibri"/>
                <a:cs typeface="Calibri"/>
              </a:rPr>
              <a:t> </a:t>
            </a:r>
            <a:r>
              <a:rPr sz="850" b="1" spc="60" dirty="0">
                <a:solidFill>
                  <a:srgbClr val="FFB800"/>
                </a:solidFill>
                <a:latin typeface="Calibri"/>
                <a:cs typeface="Calibri"/>
              </a:rPr>
              <a:t>χρήστη</a:t>
            </a:r>
            <a:r>
              <a:rPr sz="850" b="1" spc="25" dirty="0">
                <a:solidFill>
                  <a:srgbClr val="FFB800"/>
                </a:solidFill>
                <a:latin typeface="Calibri"/>
                <a:cs typeface="Calibri"/>
              </a:rPr>
              <a:t> </a:t>
            </a:r>
            <a:r>
              <a:rPr sz="850" b="1" spc="60" dirty="0">
                <a:solidFill>
                  <a:srgbClr val="FFB800"/>
                </a:solidFill>
                <a:latin typeface="Calibri"/>
                <a:cs typeface="Calibri"/>
              </a:rPr>
              <a:t>κόμβου:</a:t>
            </a:r>
            <a:r>
              <a:rPr sz="850" b="1" spc="35" dirty="0">
                <a:solidFill>
                  <a:srgbClr val="FFB800"/>
                </a:solidFill>
                <a:latin typeface="Calibri"/>
                <a:cs typeface="Calibri"/>
              </a:rPr>
              <a:t> </a:t>
            </a:r>
            <a:r>
              <a:rPr sz="850" spc="55" dirty="0">
                <a:solidFill>
                  <a:srgbClr val="FFFFFF"/>
                </a:solidFill>
                <a:latin typeface="Calibri"/>
                <a:cs typeface="Calibri"/>
              </a:rPr>
              <a:t>Υποστηρίζεται</a:t>
            </a:r>
            <a:r>
              <a:rPr sz="850" spc="30" dirty="0">
                <a:solidFill>
                  <a:srgbClr val="FFFFFF"/>
                </a:solidFill>
                <a:latin typeface="Calibri"/>
                <a:cs typeface="Calibri"/>
              </a:rPr>
              <a:t> </a:t>
            </a:r>
            <a:r>
              <a:rPr sz="850" spc="65" dirty="0">
                <a:solidFill>
                  <a:srgbClr val="FFFFFF"/>
                </a:solidFill>
                <a:latin typeface="Calibri"/>
                <a:cs typeface="Calibri"/>
              </a:rPr>
              <a:t>από</a:t>
            </a:r>
            <a:r>
              <a:rPr sz="850" spc="30" dirty="0">
                <a:solidFill>
                  <a:srgbClr val="FFFFFF"/>
                </a:solidFill>
                <a:latin typeface="Calibri"/>
                <a:cs typeface="Calibri"/>
              </a:rPr>
              <a:t> </a:t>
            </a:r>
            <a:r>
              <a:rPr sz="850" spc="60" dirty="0">
                <a:solidFill>
                  <a:srgbClr val="FFFFFF"/>
                </a:solidFill>
                <a:latin typeface="Calibri"/>
                <a:cs typeface="Calibri"/>
              </a:rPr>
              <a:t>μηχανισμούς</a:t>
            </a:r>
            <a:r>
              <a:rPr sz="850" spc="30" dirty="0">
                <a:solidFill>
                  <a:srgbClr val="FFFFFF"/>
                </a:solidFill>
                <a:latin typeface="Calibri"/>
                <a:cs typeface="Calibri"/>
              </a:rPr>
              <a:t> </a:t>
            </a:r>
            <a:r>
              <a:rPr sz="850" spc="55" dirty="0">
                <a:solidFill>
                  <a:srgbClr val="FFFFFF"/>
                </a:solidFill>
                <a:latin typeface="Calibri"/>
                <a:cs typeface="Calibri"/>
              </a:rPr>
              <a:t>συντακτικού</a:t>
            </a:r>
            <a:r>
              <a:rPr sz="850" spc="35" dirty="0">
                <a:solidFill>
                  <a:srgbClr val="FFFFFF"/>
                </a:solidFill>
                <a:latin typeface="Calibri"/>
                <a:cs typeface="Calibri"/>
              </a:rPr>
              <a:t> </a:t>
            </a:r>
            <a:r>
              <a:rPr sz="850" spc="60" dirty="0">
                <a:solidFill>
                  <a:srgbClr val="FFFFFF"/>
                </a:solidFill>
                <a:latin typeface="Calibri"/>
                <a:cs typeface="Calibri"/>
              </a:rPr>
              <a:t>μετασχηματισμού</a:t>
            </a:r>
            <a:r>
              <a:rPr sz="850" spc="25" dirty="0">
                <a:solidFill>
                  <a:srgbClr val="FFFFFF"/>
                </a:solidFill>
                <a:latin typeface="Calibri"/>
                <a:cs typeface="Calibri"/>
              </a:rPr>
              <a:t> </a:t>
            </a:r>
            <a:r>
              <a:rPr sz="850" spc="65" dirty="0">
                <a:solidFill>
                  <a:srgbClr val="FFFFFF"/>
                </a:solidFill>
                <a:latin typeface="Calibri"/>
                <a:cs typeface="Calibri"/>
              </a:rPr>
              <a:t>όπως</a:t>
            </a:r>
            <a:r>
              <a:rPr sz="850" spc="30" dirty="0">
                <a:solidFill>
                  <a:srgbClr val="FFFFFF"/>
                </a:solidFill>
                <a:latin typeface="Calibri"/>
                <a:cs typeface="Calibri"/>
              </a:rPr>
              <a:t> </a:t>
            </a:r>
            <a:r>
              <a:rPr sz="850" spc="65" dirty="0">
                <a:solidFill>
                  <a:srgbClr val="FFFFFF"/>
                </a:solidFill>
                <a:latin typeface="Calibri"/>
                <a:cs typeface="Calibri"/>
              </a:rPr>
              <a:t>η </a:t>
            </a:r>
            <a:r>
              <a:rPr sz="850" spc="-175" dirty="0">
                <a:solidFill>
                  <a:srgbClr val="FFFFFF"/>
                </a:solidFill>
                <a:latin typeface="Calibri"/>
                <a:cs typeface="Calibri"/>
              </a:rPr>
              <a:t> </a:t>
            </a:r>
            <a:r>
              <a:rPr sz="850" spc="50" dirty="0">
                <a:solidFill>
                  <a:srgbClr val="FFFFFF"/>
                </a:solidFill>
                <a:latin typeface="Calibri"/>
                <a:cs typeface="Calibri"/>
              </a:rPr>
              <a:t>κρυπτογράφηση.</a:t>
            </a:r>
            <a:endParaRPr sz="850">
              <a:latin typeface="Calibri"/>
              <a:cs typeface="Calibri"/>
            </a:endParaRPr>
          </a:p>
        </p:txBody>
      </p:sp>
      <p:sp>
        <p:nvSpPr>
          <p:cNvPr id="11" name="object 11"/>
          <p:cNvSpPr txBox="1"/>
          <p:nvPr/>
        </p:nvSpPr>
        <p:spPr>
          <a:xfrm>
            <a:off x="6021704" y="2412047"/>
            <a:ext cx="3732529" cy="154940"/>
          </a:xfrm>
          <a:prstGeom prst="rect">
            <a:avLst/>
          </a:prstGeom>
        </p:spPr>
        <p:txBody>
          <a:bodyPr vert="horz" wrap="square" lIns="0" tIns="12700" rIns="0" bIns="0" rtlCol="0">
            <a:spAutoFit/>
          </a:bodyPr>
          <a:lstStyle/>
          <a:p>
            <a:pPr marL="12700">
              <a:lnSpc>
                <a:spcPct val="100000"/>
              </a:lnSpc>
              <a:spcBef>
                <a:spcPts val="100"/>
              </a:spcBef>
            </a:pPr>
            <a:r>
              <a:rPr sz="850" b="1" spc="55" dirty="0">
                <a:solidFill>
                  <a:srgbClr val="FFB800"/>
                </a:solidFill>
                <a:latin typeface="Calibri"/>
                <a:cs typeface="Calibri"/>
              </a:rPr>
              <a:t>Εμπιστευτική</a:t>
            </a:r>
            <a:r>
              <a:rPr sz="850" b="1" spc="20" dirty="0">
                <a:solidFill>
                  <a:srgbClr val="FFB800"/>
                </a:solidFill>
                <a:latin typeface="Calibri"/>
                <a:cs typeface="Calibri"/>
              </a:rPr>
              <a:t> </a:t>
            </a:r>
            <a:r>
              <a:rPr sz="850" b="1" spc="60" dirty="0">
                <a:solidFill>
                  <a:srgbClr val="FFB800"/>
                </a:solidFill>
                <a:latin typeface="Calibri"/>
                <a:cs typeface="Calibri"/>
              </a:rPr>
              <a:t>σύνδεση:</a:t>
            </a:r>
            <a:r>
              <a:rPr sz="850" b="1" spc="30" dirty="0">
                <a:solidFill>
                  <a:srgbClr val="FFB800"/>
                </a:solidFill>
                <a:latin typeface="Calibri"/>
                <a:cs typeface="Calibri"/>
              </a:rPr>
              <a:t> </a:t>
            </a:r>
            <a:r>
              <a:rPr sz="850" spc="55" dirty="0">
                <a:solidFill>
                  <a:srgbClr val="FFFFFF"/>
                </a:solidFill>
                <a:latin typeface="Calibri"/>
                <a:cs typeface="Calibri"/>
              </a:rPr>
              <a:t>Υποστηρίζεται</a:t>
            </a:r>
            <a:r>
              <a:rPr sz="850" spc="25" dirty="0">
                <a:solidFill>
                  <a:srgbClr val="FFFFFF"/>
                </a:solidFill>
                <a:latin typeface="Calibri"/>
                <a:cs typeface="Calibri"/>
              </a:rPr>
              <a:t> </a:t>
            </a:r>
            <a:r>
              <a:rPr sz="850" spc="65" dirty="0">
                <a:solidFill>
                  <a:srgbClr val="FFFFFF"/>
                </a:solidFill>
                <a:latin typeface="Calibri"/>
                <a:cs typeface="Calibri"/>
              </a:rPr>
              <a:t>από</a:t>
            </a:r>
            <a:r>
              <a:rPr sz="850" spc="25" dirty="0">
                <a:solidFill>
                  <a:srgbClr val="FFFFFF"/>
                </a:solidFill>
                <a:latin typeface="Calibri"/>
                <a:cs typeface="Calibri"/>
              </a:rPr>
              <a:t> </a:t>
            </a:r>
            <a:r>
              <a:rPr sz="850" spc="50" dirty="0">
                <a:solidFill>
                  <a:srgbClr val="FFFFFF"/>
                </a:solidFill>
                <a:latin typeface="Calibri"/>
                <a:cs typeface="Calibri"/>
              </a:rPr>
              <a:t>μηχανισμό</a:t>
            </a:r>
            <a:r>
              <a:rPr sz="850" spc="15" dirty="0">
                <a:solidFill>
                  <a:srgbClr val="FFFFFF"/>
                </a:solidFill>
                <a:latin typeface="Calibri"/>
                <a:cs typeface="Calibri"/>
              </a:rPr>
              <a:t> </a:t>
            </a:r>
            <a:r>
              <a:rPr sz="850" spc="60" dirty="0">
                <a:solidFill>
                  <a:srgbClr val="FFFFFF"/>
                </a:solidFill>
                <a:latin typeface="Calibri"/>
                <a:cs typeface="Calibri"/>
              </a:rPr>
              <a:t>κρυπτογράφησης.</a:t>
            </a:r>
            <a:endParaRPr sz="850">
              <a:latin typeface="Calibri"/>
              <a:cs typeface="Calibri"/>
            </a:endParaRPr>
          </a:p>
        </p:txBody>
      </p:sp>
      <p:sp>
        <p:nvSpPr>
          <p:cNvPr id="12" name="object 12"/>
          <p:cNvSpPr txBox="1"/>
          <p:nvPr/>
        </p:nvSpPr>
        <p:spPr>
          <a:xfrm>
            <a:off x="6021704" y="2654617"/>
            <a:ext cx="4242435" cy="154940"/>
          </a:xfrm>
          <a:prstGeom prst="rect">
            <a:avLst/>
          </a:prstGeom>
        </p:spPr>
        <p:txBody>
          <a:bodyPr vert="horz" wrap="square" lIns="0" tIns="12700" rIns="0" bIns="0" rtlCol="0">
            <a:spAutoFit/>
          </a:bodyPr>
          <a:lstStyle/>
          <a:p>
            <a:pPr marL="12700">
              <a:lnSpc>
                <a:spcPct val="100000"/>
              </a:lnSpc>
              <a:spcBef>
                <a:spcPts val="100"/>
              </a:spcBef>
            </a:pPr>
            <a:r>
              <a:rPr sz="850" b="1" spc="55" dirty="0">
                <a:solidFill>
                  <a:srgbClr val="FFB800"/>
                </a:solidFill>
                <a:latin typeface="Calibri"/>
                <a:cs typeface="Calibri"/>
              </a:rPr>
              <a:t>Ασυνδεσιμική</a:t>
            </a:r>
            <a:r>
              <a:rPr sz="850" b="1" spc="25" dirty="0">
                <a:solidFill>
                  <a:srgbClr val="FFB800"/>
                </a:solidFill>
                <a:latin typeface="Calibri"/>
                <a:cs typeface="Calibri"/>
              </a:rPr>
              <a:t> </a:t>
            </a:r>
            <a:r>
              <a:rPr sz="850" b="1" spc="55" dirty="0">
                <a:solidFill>
                  <a:srgbClr val="FFB800"/>
                </a:solidFill>
                <a:latin typeface="Calibri"/>
                <a:cs typeface="Calibri"/>
              </a:rPr>
              <a:t>εμπιστευτικότητα:</a:t>
            </a:r>
            <a:r>
              <a:rPr sz="850" b="1" spc="40" dirty="0">
                <a:solidFill>
                  <a:srgbClr val="FFB800"/>
                </a:solidFill>
                <a:latin typeface="Calibri"/>
                <a:cs typeface="Calibri"/>
              </a:rPr>
              <a:t> </a:t>
            </a:r>
            <a:r>
              <a:rPr sz="850" spc="55" dirty="0">
                <a:solidFill>
                  <a:srgbClr val="FFFFFF"/>
                </a:solidFill>
                <a:latin typeface="Calibri"/>
                <a:cs typeface="Calibri"/>
              </a:rPr>
              <a:t>Υποστηρίζεται</a:t>
            </a:r>
            <a:r>
              <a:rPr sz="850" spc="40" dirty="0">
                <a:solidFill>
                  <a:srgbClr val="FFFFFF"/>
                </a:solidFill>
                <a:latin typeface="Calibri"/>
                <a:cs typeface="Calibri"/>
              </a:rPr>
              <a:t> </a:t>
            </a:r>
            <a:r>
              <a:rPr sz="850" spc="65" dirty="0">
                <a:solidFill>
                  <a:srgbClr val="FFFFFF"/>
                </a:solidFill>
                <a:latin typeface="Calibri"/>
                <a:cs typeface="Calibri"/>
              </a:rPr>
              <a:t>από</a:t>
            </a:r>
            <a:r>
              <a:rPr sz="850" spc="30" dirty="0">
                <a:solidFill>
                  <a:srgbClr val="FFFFFF"/>
                </a:solidFill>
                <a:latin typeface="Calibri"/>
                <a:cs typeface="Calibri"/>
              </a:rPr>
              <a:t> </a:t>
            </a:r>
            <a:r>
              <a:rPr sz="850" spc="50" dirty="0">
                <a:solidFill>
                  <a:srgbClr val="FFFFFF"/>
                </a:solidFill>
                <a:latin typeface="Calibri"/>
                <a:cs typeface="Calibri"/>
              </a:rPr>
              <a:t>μηχανισμό</a:t>
            </a:r>
            <a:r>
              <a:rPr sz="850" spc="25" dirty="0">
                <a:solidFill>
                  <a:srgbClr val="FFFFFF"/>
                </a:solidFill>
                <a:latin typeface="Calibri"/>
                <a:cs typeface="Calibri"/>
              </a:rPr>
              <a:t> </a:t>
            </a:r>
            <a:r>
              <a:rPr sz="850" spc="60" dirty="0">
                <a:solidFill>
                  <a:srgbClr val="FFFFFF"/>
                </a:solidFill>
                <a:latin typeface="Calibri"/>
                <a:cs typeface="Calibri"/>
              </a:rPr>
              <a:t>κρυπτογράφησης.</a:t>
            </a:r>
            <a:endParaRPr sz="850">
              <a:latin typeface="Calibri"/>
              <a:cs typeface="Calibri"/>
            </a:endParaRPr>
          </a:p>
        </p:txBody>
      </p:sp>
      <p:sp>
        <p:nvSpPr>
          <p:cNvPr id="13" name="object 13"/>
          <p:cNvSpPr txBox="1"/>
          <p:nvPr/>
        </p:nvSpPr>
        <p:spPr>
          <a:xfrm>
            <a:off x="6021704" y="2897822"/>
            <a:ext cx="4464050" cy="154940"/>
          </a:xfrm>
          <a:prstGeom prst="rect">
            <a:avLst/>
          </a:prstGeom>
        </p:spPr>
        <p:txBody>
          <a:bodyPr vert="horz" wrap="square" lIns="0" tIns="12700" rIns="0" bIns="0" rtlCol="0">
            <a:spAutoFit/>
          </a:bodyPr>
          <a:lstStyle/>
          <a:p>
            <a:pPr marL="12700">
              <a:lnSpc>
                <a:spcPct val="100000"/>
              </a:lnSpc>
              <a:spcBef>
                <a:spcPts val="100"/>
              </a:spcBef>
            </a:pPr>
            <a:r>
              <a:rPr sz="850" b="1" spc="55" dirty="0">
                <a:solidFill>
                  <a:srgbClr val="FFB800"/>
                </a:solidFill>
                <a:latin typeface="Calibri"/>
                <a:cs typeface="Calibri"/>
              </a:rPr>
              <a:t>Επιλεκτική</a:t>
            </a:r>
            <a:r>
              <a:rPr sz="850" b="1" spc="25" dirty="0">
                <a:solidFill>
                  <a:srgbClr val="FFB800"/>
                </a:solidFill>
                <a:latin typeface="Calibri"/>
                <a:cs typeface="Calibri"/>
              </a:rPr>
              <a:t> </a:t>
            </a:r>
            <a:r>
              <a:rPr sz="850" b="1" spc="55" dirty="0">
                <a:solidFill>
                  <a:srgbClr val="FFB800"/>
                </a:solidFill>
                <a:latin typeface="Calibri"/>
                <a:cs typeface="Calibri"/>
              </a:rPr>
              <a:t>εμπιστευτικότητα</a:t>
            </a:r>
            <a:r>
              <a:rPr sz="850" b="1" spc="35" dirty="0">
                <a:solidFill>
                  <a:srgbClr val="FFB800"/>
                </a:solidFill>
                <a:latin typeface="Calibri"/>
                <a:cs typeface="Calibri"/>
              </a:rPr>
              <a:t> </a:t>
            </a:r>
            <a:r>
              <a:rPr sz="850" b="1" spc="55" dirty="0">
                <a:solidFill>
                  <a:srgbClr val="FFB800"/>
                </a:solidFill>
                <a:latin typeface="Calibri"/>
                <a:cs typeface="Calibri"/>
              </a:rPr>
              <a:t>πεδίου:</a:t>
            </a:r>
            <a:r>
              <a:rPr sz="850" b="1" spc="30" dirty="0">
                <a:solidFill>
                  <a:srgbClr val="FFB800"/>
                </a:solidFill>
                <a:latin typeface="Calibri"/>
                <a:cs typeface="Calibri"/>
              </a:rPr>
              <a:t> </a:t>
            </a:r>
            <a:r>
              <a:rPr sz="850" spc="55" dirty="0">
                <a:solidFill>
                  <a:srgbClr val="FFFFFF"/>
                </a:solidFill>
                <a:latin typeface="Calibri"/>
                <a:cs typeface="Calibri"/>
              </a:rPr>
              <a:t>Υποστηρίζεται</a:t>
            </a:r>
            <a:r>
              <a:rPr sz="850" spc="35" dirty="0">
                <a:solidFill>
                  <a:srgbClr val="FFFFFF"/>
                </a:solidFill>
                <a:latin typeface="Calibri"/>
                <a:cs typeface="Calibri"/>
              </a:rPr>
              <a:t> </a:t>
            </a:r>
            <a:r>
              <a:rPr sz="850" spc="65" dirty="0">
                <a:solidFill>
                  <a:srgbClr val="FFFFFF"/>
                </a:solidFill>
                <a:latin typeface="Calibri"/>
                <a:cs typeface="Calibri"/>
              </a:rPr>
              <a:t>από</a:t>
            </a:r>
            <a:r>
              <a:rPr sz="850" spc="25" dirty="0">
                <a:solidFill>
                  <a:srgbClr val="FFFFFF"/>
                </a:solidFill>
                <a:latin typeface="Calibri"/>
                <a:cs typeface="Calibri"/>
              </a:rPr>
              <a:t> </a:t>
            </a:r>
            <a:r>
              <a:rPr sz="850" spc="50" dirty="0">
                <a:solidFill>
                  <a:srgbClr val="FFFFFF"/>
                </a:solidFill>
                <a:latin typeface="Calibri"/>
                <a:cs typeface="Calibri"/>
              </a:rPr>
              <a:t>μηχανισμό</a:t>
            </a:r>
            <a:r>
              <a:rPr sz="850" spc="25" dirty="0">
                <a:solidFill>
                  <a:srgbClr val="FFFFFF"/>
                </a:solidFill>
                <a:latin typeface="Calibri"/>
                <a:cs typeface="Calibri"/>
              </a:rPr>
              <a:t> </a:t>
            </a:r>
            <a:r>
              <a:rPr sz="850" spc="60" dirty="0">
                <a:solidFill>
                  <a:srgbClr val="FFFFFF"/>
                </a:solidFill>
                <a:latin typeface="Calibri"/>
                <a:cs typeface="Calibri"/>
              </a:rPr>
              <a:t>κρυπτογράφησης.</a:t>
            </a:r>
            <a:endParaRPr sz="850">
              <a:latin typeface="Calibri"/>
              <a:cs typeface="Calibri"/>
            </a:endParaRPr>
          </a:p>
        </p:txBody>
      </p:sp>
      <p:sp>
        <p:nvSpPr>
          <p:cNvPr id="14" name="object 14"/>
          <p:cNvSpPr txBox="1"/>
          <p:nvPr/>
        </p:nvSpPr>
        <p:spPr>
          <a:xfrm>
            <a:off x="6021704" y="3141027"/>
            <a:ext cx="4203065" cy="154940"/>
          </a:xfrm>
          <a:prstGeom prst="rect">
            <a:avLst/>
          </a:prstGeom>
        </p:spPr>
        <p:txBody>
          <a:bodyPr vert="horz" wrap="square" lIns="0" tIns="12700" rIns="0" bIns="0" rtlCol="0">
            <a:spAutoFit/>
          </a:bodyPr>
          <a:lstStyle/>
          <a:p>
            <a:pPr marL="12700">
              <a:lnSpc>
                <a:spcPct val="100000"/>
              </a:lnSpc>
              <a:spcBef>
                <a:spcPts val="100"/>
              </a:spcBef>
            </a:pPr>
            <a:r>
              <a:rPr sz="850" b="1" spc="55" dirty="0">
                <a:solidFill>
                  <a:srgbClr val="FFB800"/>
                </a:solidFill>
                <a:latin typeface="Calibri"/>
                <a:cs typeface="Calibri"/>
              </a:rPr>
              <a:t>Εμπιστευτικότητα</a:t>
            </a:r>
            <a:r>
              <a:rPr sz="850" b="1" spc="35" dirty="0">
                <a:solidFill>
                  <a:srgbClr val="FFB800"/>
                </a:solidFill>
                <a:latin typeface="Calibri"/>
                <a:cs typeface="Calibri"/>
              </a:rPr>
              <a:t> </a:t>
            </a:r>
            <a:r>
              <a:rPr sz="850" b="1" spc="60" dirty="0">
                <a:solidFill>
                  <a:srgbClr val="FFB800"/>
                </a:solidFill>
                <a:latin typeface="Calibri"/>
                <a:cs typeface="Calibri"/>
              </a:rPr>
              <a:t>ροής</a:t>
            </a:r>
            <a:r>
              <a:rPr sz="850" b="1" spc="30" dirty="0">
                <a:solidFill>
                  <a:srgbClr val="FFB800"/>
                </a:solidFill>
                <a:latin typeface="Calibri"/>
                <a:cs typeface="Calibri"/>
              </a:rPr>
              <a:t> </a:t>
            </a:r>
            <a:r>
              <a:rPr sz="850" b="1" spc="50" dirty="0">
                <a:solidFill>
                  <a:srgbClr val="FFB800"/>
                </a:solidFill>
                <a:latin typeface="Calibri"/>
                <a:cs typeface="Calibri"/>
              </a:rPr>
              <a:t>κίνησης:</a:t>
            </a:r>
            <a:r>
              <a:rPr sz="850" b="1" spc="30" dirty="0">
                <a:solidFill>
                  <a:srgbClr val="FFB800"/>
                </a:solidFill>
                <a:latin typeface="Calibri"/>
                <a:cs typeface="Calibri"/>
              </a:rPr>
              <a:t> </a:t>
            </a:r>
            <a:r>
              <a:rPr sz="850" spc="55" dirty="0">
                <a:solidFill>
                  <a:srgbClr val="FFFFFF"/>
                </a:solidFill>
                <a:latin typeface="Calibri"/>
                <a:cs typeface="Calibri"/>
              </a:rPr>
              <a:t>Υποστηρίζεται</a:t>
            </a:r>
            <a:r>
              <a:rPr sz="850" spc="40" dirty="0">
                <a:solidFill>
                  <a:srgbClr val="FFFFFF"/>
                </a:solidFill>
                <a:latin typeface="Calibri"/>
                <a:cs typeface="Calibri"/>
              </a:rPr>
              <a:t> </a:t>
            </a:r>
            <a:r>
              <a:rPr sz="850" spc="65" dirty="0">
                <a:solidFill>
                  <a:srgbClr val="FFFFFF"/>
                </a:solidFill>
                <a:latin typeface="Calibri"/>
                <a:cs typeface="Calibri"/>
              </a:rPr>
              <a:t>από</a:t>
            </a:r>
            <a:r>
              <a:rPr sz="850" spc="30" dirty="0">
                <a:solidFill>
                  <a:srgbClr val="FFFFFF"/>
                </a:solidFill>
                <a:latin typeface="Calibri"/>
                <a:cs typeface="Calibri"/>
              </a:rPr>
              <a:t> </a:t>
            </a:r>
            <a:r>
              <a:rPr sz="850" spc="50" dirty="0">
                <a:solidFill>
                  <a:srgbClr val="FFFFFF"/>
                </a:solidFill>
                <a:latin typeface="Calibri"/>
                <a:cs typeface="Calibri"/>
              </a:rPr>
              <a:t>μηχανισμό</a:t>
            </a:r>
            <a:r>
              <a:rPr sz="850" spc="25" dirty="0">
                <a:solidFill>
                  <a:srgbClr val="FFFFFF"/>
                </a:solidFill>
                <a:latin typeface="Calibri"/>
                <a:cs typeface="Calibri"/>
              </a:rPr>
              <a:t> </a:t>
            </a:r>
            <a:r>
              <a:rPr sz="850" spc="60" dirty="0">
                <a:solidFill>
                  <a:srgbClr val="FFFFFF"/>
                </a:solidFill>
                <a:latin typeface="Calibri"/>
                <a:cs typeface="Calibri"/>
              </a:rPr>
              <a:t>κρυπτογράφησης.</a:t>
            </a:r>
            <a:endParaRPr sz="850">
              <a:latin typeface="Calibri"/>
              <a:cs typeface="Calibri"/>
            </a:endParaRPr>
          </a:p>
        </p:txBody>
      </p:sp>
      <p:sp>
        <p:nvSpPr>
          <p:cNvPr id="15" name="object 15"/>
          <p:cNvSpPr txBox="1"/>
          <p:nvPr/>
        </p:nvSpPr>
        <p:spPr>
          <a:xfrm>
            <a:off x="5747384" y="2105544"/>
            <a:ext cx="4759325" cy="1439545"/>
          </a:xfrm>
          <a:prstGeom prst="rect">
            <a:avLst/>
          </a:prstGeom>
        </p:spPr>
        <p:txBody>
          <a:bodyPr vert="horz" wrap="square" lIns="0" tIns="75565" rIns="0" bIns="0" rtlCol="0">
            <a:spAutoFit/>
          </a:bodyPr>
          <a:lstStyle/>
          <a:p>
            <a:pPr marL="287020" indent="-274320">
              <a:lnSpc>
                <a:spcPct val="100000"/>
              </a:lnSpc>
              <a:spcBef>
                <a:spcPts val="595"/>
              </a:spcBef>
              <a:buSzPct val="129411"/>
              <a:buFont typeface="MS Gothic"/>
              <a:buChar char="▪"/>
              <a:tabLst>
                <a:tab pos="286385" algn="l"/>
                <a:tab pos="287020" algn="l"/>
              </a:tabLst>
            </a:pPr>
            <a:r>
              <a:rPr sz="850" b="1" spc="60" dirty="0">
                <a:solidFill>
                  <a:srgbClr val="FFB800"/>
                </a:solidFill>
                <a:latin typeface="Calibri"/>
                <a:cs typeface="Calibri"/>
              </a:rPr>
              <a:t>Ταυτοποίηση</a:t>
            </a:r>
            <a:r>
              <a:rPr sz="850" b="1" spc="30" dirty="0">
                <a:solidFill>
                  <a:srgbClr val="FFB800"/>
                </a:solidFill>
                <a:latin typeface="Calibri"/>
                <a:cs typeface="Calibri"/>
              </a:rPr>
              <a:t> </a:t>
            </a:r>
            <a:r>
              <a:rPr sz="850" b="1" spc="55" dirty="0">
                <a:solidFill>
                  <a:srgbClr val="FFB800"/>
                </a:solidFill>
                <a:latin typeface="Calibri"/>
                <a:cs typeface="Calibri"/>
              </a:rPr>
              <a:t>χρήστη:</a:t>
            </a:r>
            <a:r>
              <a:rPr sz="850" b="1" spc="40" dirty="0">
                <a:solidFill>
                  <a:srgbClr val="FFB800"/>
                </a:solidFill>
                <a:latin typeface="Calibri"/>
                <a:cs typeface="Calibri"/>
              </a:rPr>
              <a:t> </a:t>
            </a:r>
            <a:r>
              <a:rPr sz="850" spc="55" dirty="0">
                <a:solidFill>
                  <a:srgbClr val="FFFFFF"/>
                </a:solidFill>
                <a:latin typeface="Calibri"/>
                <a:cs typeface="Calibri"/>
              </a:rPr>
              <a:t>Υποστηρίζεται</a:t>
            </a:r>
            <a:r>
              <a:rPr sz="850" spc="35" dirty="0">
                <a:solidFill>
                  <a:srgbClr val="FFFFFF"/>
                </a:solidFill>
                <a:latin typeface="Calibri"/>
                <a:cs typeface="Calibri"/>
              </a:rPr>
              <a:t> </a:t>
            </a:r>
            <a:r>
              <a:rPr sz="850" spc="65" dirty="0">
                <a:solidFill>
                  <a:srgbClr val="FFFFFF"/>
                </a:solidFill>
                <a:latin typeface="Calibri"/>
                <a:cs typeface="Calibri"/>
              </a:rPr>
              <a:t>από</a:t>
            </a:r>
            <a:r>
              <a:rPr sz="850" spc="35" dirty="0">
                <a:solidFill>
                  <a:srgbClr val="FFFFFF"/>
                </a:solidFill>
                <a:latin typeface="Calibri"/>
                <a:cs typeface="Calibri"/>
              </a:rPr>
              <a:t> </a:t>
            </a:r>
            <a:r>
              <a:rPr sz="850" spc="50" dirty="0">
                <a:solidFill>
                  <a:srgbClr val="FFFFFF"/>
                </a:solidFill>
                <a:latin typeface="Calibri"/>
                <a:cs typeface="Calibri"/>
              </a:rPr>
              <a:t>μηχανισμούς</a:t>
            </a:r>
            <a:r>
              <a:rPr sz="850" spc="15" dirty="0">
                <a:solidFill>
                  <a:srgbClr val="FFFFFF"/>
                </a:solidFill>
                <a:latin typeface="Calibri"/>
                <a:cs typeface="Calibri"/>
              </a:rPr>
              <a:t> </a:t>
            </a:r>
            <a:r>
              <a:rPr sz="850" spc="60" dirty="0">
                <a:solidFill>
                  <a:srgbClr val="FFFFFF"/>
                </a:solidFill>
                <a:latin typeface="Calibri"/>
                <a:cs typeface="Calibri"/>
              </a:rPr>
              <a:t>κρυπτογράφησης</a:t>
            </a:r>
            <a:r>
              <a:rPr sz="850" spc="40" dirty="0">
                <a:solidFill>
                  <a:srgbClr val="FFFFFF"/>
                </a:solidFill>
                <a:latin typeface="Calibri"/>
                <a:cs typeface="Calibri"/>
              </a:rPr>
              <a:t> </a:t>
            </a:r>
            <a:r>
              <a:rPr sz="850" spc="65" dirty="0">
                <a:solidFill>
                  <a:srgbClr val="FFFFFF"/>
                </a:solidFill>
                <a:latin typeface="Calibri"/>
                <a:cs typeface="Calibri"/>
              </a:rPr>
              <a:t>ή</a:t>
            </a:r>
            <a:r>
              <a:rPr sz="850" spc="30" dirty="0">
                <a:solidFill>
                  <a:srgbClr val="FFFFFF"/>
                </a:solidFill>
                <a:latin typeface="Calibri"/>
                <a:cs typeface="Calibri"/>
              </a:rPr>
              <a:t> </a:t>
            </a:r>
            <a:r>
              <a:rPr sz="850" spc="60" dirty="0">
                <a:solidFill>
                  <a:srgbClr val="FFFFFF"/>
                </a:solidFill>
                <a:latin typeface="Calibri"/>
                <a:cs typeface="Calibri"/>
              </a:rPr>
              <a:t>υπογραφής.</a:t>
            </a:r>
            <a:endParaRPr sz="850">
              <a:latin typeface="Calibri"/>
              <a:cs typeface="Calibri"/>
            </a:endParaRPr>
          </a:p>
          <a:p>
            <a:pPr marL="12700">
              <a:lnSpc>
                <a:spcPct val="100000"/>
              </a:lnSpc>
              <a:spcBef>
                <a:spcPts val="645"/>
              </a:spcBef>
            </a:pPr>
            <a:r>
              <a:rPr sz="1100" spc="-185" dirty="0">
                <a:solidFill>
                  <a:srgbClr val="FFB800"/>
                </a:solidFill>
                <a:latin typeface="MS Gothic"/>
                <a:cs typeface="MS Gothic"/>
              </a:rPr>
              <a:t>▪</a:t>
            </a:r>
            <a:endParaRPr sz="1100">
              <a:latin typeface="MS Gothic"/>
              <a:cs typeface="MS Gothic"/>
            </a:endParaRPr>
          </a:p>
          <a:p>
            <a:pPr marL="12700">
              <a:lnSpc>
                <a:spcPct val="100000"/>
              </a:lnSpc>
              <a:spcBef>
                <a:spcPts val="590"/>
              </a:spcBef>
            </a:pPr>
            <a:r>
              <a:rPr sz="1100" spc="-185" dirty="0">
                <a:solidFill>
                  <a:srgbClr val="FFB800"/>
                </a:solidFill>
                <a:latin typeface="MS Gothic"/>
                <a:cs typeface="MS Gothic"/>
              </a:rPr>
              <a:t>▪</a:t>
            </a:r>
            <a:endParaRPr sz="1100">
              <a:latin typeface="MS Gothic"/>
              <a:cs typeface="MS Gothic"/>
            </a:endParaRPr>
          </a:p>
          <a:p>
            <a:pPr marL="12700">
              <a:lnSpc>
                <a:spcPct val="100000"/>
              </a:lnSpc>
              <a:spcBef>
                <a:spcPts val="595"/>
              </a:spcBef>
            </a:pPr>
            <a:r>
              <a:rPr sz="1100" spc="-185" dirty="0">
                <a:solidFill>
                  <a:srgbClr val="FFB800"/>
                </a:solidFill>
                <a:latin typeface="MS Gothic"/>
                <a:cs typeface="MS Gothic"/>
              </a:rPr>
              <a:t>▪</a:t>
            </a:r>
            <a:endParaRPr sz="1100">
              <a:latin typeface="MS Gothic"/>
              <a:cs typeface="MS Gothic"/>
            </a:endParaRPr>
          </a:p>
          <a:p>
            <a:pPr marL="12700">
              <a:lnSpc>
                <a:spcPct val="100000"/>
              </a:lnSpc>
              <a:spcBef>
                <a:spcPts val="595"/>
              </a:spcBef>
            </a:pPr>
            <a:r>
              <a:rPr sz="1100" spc="-185" dirty="0">
                <a:solidFill>
                  <a:srgbClr val="FFB800"/>
                </a:solidFill>
                <a:latin typeface="MS Gothic"/>
                <a:cs typeface="MS Gothic"/>
              </a:rPr>
              <a:t>▪</a:t>
            </a:r>
            <a:endParaRPr sz="1100">
              <a:latin typeface="MS Gothic"/>
              <a:cs typeface="MS Gothic"/>
            </a:endParaRPr>
          </a:p>
          <a:p>
            <a:pPr marL="12700">
              <a:lnSpc>
                <a:spcPct val="100000"/>
              </a:lnSpc>
              <a:spcBef>
                <a:spcPts val="590"/>
              </a:spcBef>
            </a:pPr>
            <a:r>
              <a:rPr sz="1100" spc="-185" dirty="0">
                <a:solidFill>
                  <a:srgbClr val="FFB800"/>
                </a:solidFill>
                <a:latin typeface="MS Gothic"/>
                <a:cs typeface="MS Gothic"/>
              </a:rPr>
              <a:t>▪</a:t>
            </a:r>
            <a:endParaRPr sz="1100">
              <a:latin typeface="MS Gothic"/>
              <a:cs typeface="MS Gothic"/>
            </a:endParaRPr>
          </a:p>
        </p:txBody>
      </p:sp>
      <p:sp>
        <p:nvSpPr>
          <p:cNvPr id="16" name="object 16"/>
          <p:cNvSpPr txBox="1"/>
          <p:nvPr/>
        </p:nvSpPr>
        <p:spPr>
          <a:xfrm>
            <a:off x="6021704" y="3383279"/>
            <a:ext cx="5934710" cy="283845"/>
          </a:xfrm>
          <a:prstGeom prst="rect">
            <a:avLst/>
          </a:prstGeom>
        </p:spPr>
        <p:txBody>
          <a:bodyPr vert="horz" wrap="square" lIns="0" tIns="12700" rIns="0" bIns="0" rtlCol="0">
            <a:spAutoFit/>
          </a:bodyPr>
          <a:lstStyle/>
          <a:p>
            <a:pPr marL="12700" marR="5080">
              <a:lnSpc>
                <a:spcPct val="100000"/>
              </a:lnSpc>
              <a:spcBef>
                <a:spcPts val="100"/>
              </a:spcBef>
            </a:pPr>
            <a:r>
              <a:rPr sz="850" b="1" spc="70" dirty="0">
                <a:solidFill>
                  <a:srgbClr val="FFB800"/>
                </a:solidFill>
                <a:latin typeface="Calibri"/>
                <a:cs typeface="Calibri"/>
              </a:rPr>
              <a:t>Ακεραιότητα</a:t>
            </a:r>
            <a:r>
              <a:rPr sz="850" b="1" spc="20" dirty="0">
                <a:solidFill>
                  <a:srgbClr val="FFB800"/>
                </a:solidFill>
                <a:latin typeface="Calibri"/>
                <a:cs typeface="Calibri"/>
              </a:rPr>
              <a:t> </a:t>
            </a:r>
            <a:r>
              <a:rPr sz="850" b="1" spc="75" dirty="0">
                <a:solidFill>
                  <a:srgbClr val="FFB800"/>
                </a:solidFill>
                <a:latin typeface="Calibri"/>
                <a:cs typeface="Calibri"/>
              </a:rPr>
              <a:t>σύνδεσης</a:t>
            </a:r>
            <a:r>
              <a:rPr sz="850" b="1" spc="25" dirty="0">
                <a:solidFill>
                  <a:srgbClr val="FFB800"/>
                </a:solidFill>
                <a:latin typeface="Calibri"/>
                <a:cs typeface="Calibri"/>
              </a:rPr>
              <a:t> </a:t>
            </a:r>
            <a:r>
              <a:rPr sz="850" b="1" spc="80" dirty="0">
                <a:solidFill>
                  <a:srgbClr val="FFB800"/>
                </a:solidFill>
                <a:latin typeface="Calibri"/>
                <a:cs typeface="Calibri"/>
              </a:rPr>
              <a:t>με</a:t>
            </a:r>
            <a:r>
              <a:rPr sz="850" b="1" spc="25" dirty="0">
                <a:solidFill>
                  <a:srgbClr val="FFB800"/>
                </a:solidFill>
                <a:latin typeface="Calibri"/>
                <a:cs typeface="Calibri"/>
              </a:rPr>
              <a:t> </a:t>
            </a:r>
            <a:r>
              <a:rPr sz="850" b="1" spc="70" dirty="0">
                <a:solidFill>
                  <a:srgbClr val="FFB800"/>
                </a:solidFill>
                <a:latin typeface="Calibri"/>
                <a:cs typeface="Calibri"/>
              </a:rPr>
              <a:t>ανάκτηση:</a:t>
            </a:r>
            <a:r>
              <a:rPr sz="850" b="1" spc="25" dirty="0">
                <a:solidFill>
                  <a:srgbClr val="FFB800"/>
                </a:solidFill>
                <a:latin typeface="Calibri"/>
                <a:cs typeface="Calibri"/>
              </a:rPr>
              <a:t> </a:t>
            </a:r>
            <a:r>
              <a:rPr sz="850" spc="65" dirty="0">
                <a:solidFill>
                  <a:srgbClr val="FFFFFF"/>
                </a:solidFill>
                <a:latin typeface="Calibri"/>
                <a:cs typeface="Calibri"/>
              </a:rPr>
              <a:t>Υποστηρίζεται</a:t>
            </a:r>
            <a:r>
              <a:rPr sz="850" spc="25" dirty="0">
                <a:solidFill>
                  <a:srgbClr val="FFFFFF"/>
                </a:solidFill>
                <a:latin typeface="Calibri"/>
                <a:cs typeface="Calibri"/>
              </a:rPr>
              <a:t> </a:t>
            </a:r>
            <a:r>
              <a:rPr sz="850" spc="85" dirty="0">
                <a:solidFill>
                  <a:srgbClr val="FFFFFF"/>
                </a:solidFill>
                <a:latin typeface="Calibri"/>
                <a:cs typeface="Calibri"/>
              </a:rPr>
              <a:t>από</a:t>
            </a:r>
            <a:r>
              <a:rPr sz="850" spc="25" dirty="0">
                <a:solidFill>
                  <a:srgbClr val="FFFFFF"/>
                </a:solidFill>
                <a:latin typeface="Calibri"/>
                <a:cs typeface="Calibri"/>
              </a:rPr>
              <a:t> </a:t>
            </a:r>
            <a:r>
              <a:rPr sz="850" spc="70" dirty="0">
                <a:solidFill>
                  <a:srgbClr val="FFFFFF"/>
                </a:solidFill>
                <a:latin typeface="Calibri"/>
                <a:cs typeface="Calibri"/>
              </a:rPr>
              <a:t>μηχανισμό</a:t>
            </a:r>
            <a:r>
              <a:rPr sz="850" spc="25" dirty="0">
                <a:solidFill>
                  <a:srgbClr val="FFFFFF"/>
                </a:solidFill>
                <a:latin typeface="Calibri"/>
                <a:cs typeface="Calibri"/>
              </a:rPr>
              <a:t> </a:t>
            </a:r>
            <a:r>
              <a:rPr sz="850" spc="70" dirty="0">
                <a:solidFill>
                  <a:srgbClr val="FFFFFF"/>
                </a:solidFill>
                <a:latin typeface="Calibri"/>
                <a:cs typeface="Calibri"/>
              </a:rPr>
              <a:t>ακεραιότητας</a:t>
            </a:r>
            <a:r>
              <a:rPr sz="850" spc="30" dirty="0">
                <a:solidFill>
                  <a:srgbClr val="FFFFFF"/>
                </a:solidFill>
                <a:latin typeface="Calibri"/>
                <a:cs typeface="Calibri"/>
              </a:rPr>
              <a:t> </a:t>
            </a:r>
            <a:r>
              <a:rPr sz="850" spc="70" dirty="0">
                <a:solidFill>
                  <a:srgbClr val="FFFFFF"/>
                </a:solidFill>
                <a:latin typeface="Calibri"/>
                <a:cs typeface="Calibri"/>
              </a:rPr>
              <a:t>δεδομένων,</a:t>
            </a:r>
            <a:r>
              <a:rPr sz="850" spc="30" dirty="0">
                <a:solidFill>
                  <a:srgbClr val="FFFFFF"/>
                </a:solidFill>
                <a:latin typeface="Calibri"/>
                <a:cs typeface="Calibri"/>
              </a:rPr>
              <a:t> </a:t>
            </a:r>
            <a:r>
              <a:rPr sz="850" spc="60" dirty="0">
                <a:solidFill>
                  <a:srgbClr val="FFFFFF"/>
                </a:solidFill>
                <a:latin typeface="Calibri"/>
                <a:cs typeface="Calibri"/>
              </a:rPr>
              <a:t>μερικές</a:t>
            </a:r>
            <a:r>
              <a:rPr sz="850" spc="25" dirty="0">
                <a:solidFill>
                  <a:srgbClr val="FFFFFF"/>
                </a:solidFill>
                <a:latin typeface="Calibri"/>
                <a:cs typeface="Calibri"/>
              </a:rPr>
              <a:t> </a:t>
            </a:r>
            <a:r>
              <a:rPr sz="850" spc="75" dirty="0">
                <a:solidFill>
                  <a:srgbClr val="FFFFFF"/>
                </a:solidFill>
                <a:latin typeface="Calibri"/>
                <a:cs typeface="Calibri"/>
              </a:rPr>
              <a:t>φορές</a:t>
            </a:r>
            <a:r>
              <a:rPr sz="850" spc="25" dirty="0">
                <a:solidFill>
                  <a:srgbClr val="FFFFFF"/>
                </a:solidFill>
                <a:latin typeface="Calibri"/>
                <a:cs typeface="Calibri"/>
              </a:rPr>
              <a:t> </a:t>
            </a:r>
            <a:r>
              <a:rPr sz="850" spc="75" dirty="0">
                <a:solidFill>
                  <a:srgbClr val="FFFFFF"/>
                </a:solidFill>
                <a:latin typeface="Calibri"/>
                <a:cs typeface="Calibri"/>
              </a:rPr>
              <a:t>με </a:t>
            </a:r>
            <a:r>
              <a:rPr sz="850" spc="80" dirty="0">
                <a:solidFill>
                  <a:srgbClr val="FFFFFF"/>
                </a:solidFill>
                <a:latin typeface="Calibri"/>
                <a:cs typeface="Calibri"/>
              </a:rPr>
              <a:t> κρυπτογράφηση.</a:t>
            </a:r>
            <a:endParaRPr sz="850">
              <a:latin typeface="Calibri"/>
              <a:cs typeface="Calibri"/>
            </a:endParaRPr>
          </a:p>
        </p:txBody>
      </p:sp>
      <p:sp>
        <p:nvSpPr>
          <p:cNvPr id="17" name="object 17"/>
          <p:cNvSpPr txBox="1"/>
          <p:nvPr/>
        </p:nvSpPr>
        <p:spPr>
          <a:xfrm>
            <a:off x="5747384" y="3711257"/>
            <a:ext cx="6143625" cy="739775"/>
          </a:xfrm>
          <a:prstGeom prst="rect">
            <a:avLst/>
          </a:prstGeom>
        </p:spPr>
        <p:txBody>
          <a:bodyPr vert="horz" wrap="square" lIns="0" tIns="12700" rIns="0" bIns="0" rtlCol="0">
            <a:spAutoFit/>
          </a:bodyPr>
          <a:lstStyle/>
          <a:p>
            <a:pPr marL="286385" marR="826769" indent="-274320">
              <a:lnSpc>
                <a:spcPct val="130400"/>
              </a:lnSpc>
              <a:spcBef>
                <a:spcPts val="100"/>
              </a:spcBef>
              <a:buSzPct val="129411"/>
              <a:buFont typeface="MS Gothic"/>
              <a:buChar char="▪"/>
              <a:tabLst>
                <a:tab pos="286385" algn="l"/>
                <a:tab pos="287020" algn="l"/>
              </a:tabLst>
            </a:pPr>
            <a:r>
              <a:rPr sz="850" b="1" spc="60" dirty="0">
                <a:solidFill>
                  <a:srgbClr val="FFB800"/>
                </a:solidFill>
                <a:latin typeface="Calibri"/>
                <a:cs typeface="Calibri"/>
              </a:rPr>
              <a:t>Ακεραιότητα</a:t>
            </a:r>
            <a:r>
              <a:rPr sz="850" b="1" spc="25" dirty="0">
                <a:solidFill>
                  <a:srgbClr val="FFB800"/>
                </a:solidFill>
                <a:latin typeface="Calibri"/>
                <a:cs typeface="Calibri"/>
              </a:rPr>
              <a:t> </a:t>
            </a:r>
            <a:r>
              <a:rPr sz="850" b="1" spc="60" dirty="0">
                <a:solidFill>
                  <a:srgbClr val="FFB800"/>
                </a:solidFill>
                <a:latin typeface="Calibri"/>
                <a:cs typeface="Calibri"/>
              </a:rPr>
              <a:t>σύνδεσης</a:t>
            </a:r>
            <a:r>
              <a:rPr sz="850" b="1" spc="30" dirty="0">
                <a:solidFill>
                  <a:srgbClr val="FFB800"/>
                </a:solidFill>
                <a:latin typeface="Calibri"/>
                <a:cs typeface="Calibri"/>
              </a:rPr>
              <a:t> </a:t>
            </a:r>
            <a:r>
              <a:rPr sz="850" b="1" spc="55" dirty="0">
                <a:solidFill>
                  <a:srgbClr val="FFB800"/>
                </a:solidFill>
                <a:latin typeface="Calibri"/>
                <a:cs typeface="Calibri"/>
              </a:rPr>
              <a:t>χωρίς</a:t>
            </a:r>
            <a:r>
              <a:rPr sz="850" b="1" spc="25" dirty="0">
                <a:solidFill>
                  <a:srgbClr val="FFB800"/>
                </a:solidFill>
                <a:latin typeface="Calibri"/>
                <a:cs typeface="Calibri"/>
              </a:rPr>
              <a:t> </a:t>
            </a:r>
            <a:r>
              <a:rPr sz="850" b="1" spc="60" dirty="0">
                <a:solidFill>
                  <a:srgbClr val="FFB800"/>
                </a:solidFill>
                <a:latin typeface="Calibri"/>
                <a:cs typeface="Calibri"/>
              </a:rPr>
              <a:t>ανάκτηση:</a:t>
            </a:r>
            <a:r>
              <a:rPr sz="850" b="1" spc="35" dirty="0">
                <a:solidFill>
                  <a:srgbClr val="FFB800"/>
                </a:solidFill>
                <a:latin typeface="Calibri"/>
                <a:cs typeface="Calibri"/>
              </a:rPr>
              <a:t> </a:t>
            </a:r>
            <a:r>
              <a:rPr sz="850" spc="55" dirty="0">
                <a:solidFill>
                  <a:srgbClr val="FFFFFF"/>
                </a:solidFill>
                <a:latin typeface="Calibri"/>
                <a:cs typeface="Calibri"/>
              </a:rPr>
              <a:t>Υποστηρίζεται</a:t>
            </a:r>
            <a:r>
              <a:rPr sz="850" spc="35" dirty="0">
                <a:solidFill>
                  <a:srgbClr val="FFFFFF"/>
                </a:solidFill>
                <a:latin typeface="Calibri"/>
                <a:cs typeface="Calibri"/>
              </a:rPr>
              <a:t> </a:t>
            </a:r>
            <a:r>
              <a:rPr sz="850" spc="65" dirty="0">
                <a:solidFill>
                  <a:srgbClr val="FFFFFF"/>
                </a:solidFill>
                <a:latin typeface="Calibri"/>
                <a:cs typeface="Calibri"/>
              </a:rPr>
              <a:t>από</a:t>
            </a:r>
            <a:r>
              <a:rPr sz="850" spc="30" dirty="0">
                <a:solidFill>
                  <a:srgbClr val="FFFFFF"/>
                </a:solidFill>
                <a:latin typeface="Calibri"/>
                <a:cs typeface="Calibri"/>
              </a:rPr>
              <a:t> </a:t>
            </a:r>
            <a:r>
              <a:rPr sz="850" spc="50" dirty="0">
                <a:solidFill>
                  <a:srgbClr val="FFFFFF"/>
                </a:solidFill>
                <a:latin typeface="Calibri"/>
                <a:cs typeface="Calibri"/>
              </a:rPr>
              <a:t>μηχανισμό</a:t>
            </a:r>
            <a:r>
              <a:rPr sz="850" spc="25" dirty="0">
                <a:solidFill>
                  <a:srgbClr val="FFFFFF"/>
                </a:solidFill>
                <a:latin typeface="Calibri"/>
                <a:cs typeface="Calibri"/>
              </a:rPr>
              <a:t> </a:t>
            </a:r>
            <a:r>
              <a:rPr sz="850" spc="55" dirty="0">
                <a:solidFill>
                  <a:srgbClr val="FFFFFF"/>
                </a:solidFill>
                <a:latin typeface="Calibri"/>
                <a:cs typeface="Calibri"/>
              </a:rPr>
              <a:t>ακεραιότητας</a:t>
            </a:r>
            <a:r>
              <a:rPr sz="850" spc="35" dirty="0">
                <a:solidFill>
                  <a:srgbClr val="FFFFFF"/>
                </a:solidFill>
                <a:latin typeface="Calibri"/>
                <a:cs typeface="Calibri"/>
              </a:rPr>
              <a:t> </a:t>
            </a:r>
            <a:r>
              <a:rPr sz="850" spc="60" dirty="0">
                <a:solidFill>
                  <a:srgbClr val="FFFFFF"/>
                </a:solidFill>
                <a:latin typeface="Calibri"/>
                <a:cs typeface="Calibri"/>
              </a:rPr>
              <a:t>δεδομένων, </a:t>
            </a:r>
            <a:r>
              <a:rPr sz="850" spc="-175" dirty="0">
                <a:solidFill>
                  <a:srgbClr val="FFFFFF"/>
                </a:solidFill>
                <a:latin typeface="Calibri"/>
                <a:cs typeface="Calibri"/>
              </a:rPr>
              <a:t> </a:t>
            </a:r>
            <a:r>
              <a:rPr sz="850" spc="50" dirty="0">
                <a:solidFill>
                  <a:srgbClr val="FFFFFF"/>
                </a:solidFill>
                <a:latin typeface="Calibri"/>
                <a:cs typeface="Calibri"/>
              </a:rPr>
              <a:t>μερικές</a:t>
            </a:r>
            <a:r>
              <a:rPr sz="850" spc="25" dirty="0">
                <a:solidFill>
                  <a:srgbClr val="FFFFFF"/>
                </a:solidFill>
                <a:latin typeface="Calibri"/>
                <a:cs typeface="Calibri"/>
              </a:rPr>
              <a:t> </a:t>
            </a:r>
            <a:r>
              <a:rPr sz="850" spc="60" dirty="0">
                <a:solidFill>
                  <a:srgbClr val="FFFFFF"/>
                </a:solidFill>
                <a:latin typeface="Calibri"/>
                <a:cs typeface="Calibri"/>
              </a:rPr>
              <a:t>φορές</a:t>
            </a:r>
            <a:r>
              <a:rPr sz="850" spc="25" dirty="0">
                <a:solidFill>
                  <a:srgbClr val="FFFFFF"/>
                </a:solidFill>
                <a:latin typeface="Calibri"/>
                <a:cs typeface="Calibri"/>
              </a:rPr>
              <a:t> </a:t>
            </a:r>
            <a:r>
              <a:rPr sz="850" spc="60" dirty="0">
                <a:solidFill>
                  <a:srgbClr val="FFFFFF"/>
                </a:solidFill>
                <a:latin typeface="Calibri"/>
                <a:cs typeface="Calibri"/>
              </a:rPr>
              <a:t>με</a:t>
            </a:r>
            <a:r>
              <a:rPr sz="850" spc="25" dirty="0">
                <a:solidFill>
                  <a:srgbClr val="FFFFFF"/>
                </a:solidFill>
                <a:latin typeface="Calibri"/>
                <a:cs typeface="Calibri"/>
              </a:rPr>
              <a:t> </a:t>
            </a:r>
            <a:r>
              <a:rPr sz="850" spc="50" dirty="0">
                <a:solidFill>
                  <a:srgbClr val="FFFFFF"/>
                </a:solidFill>
                <a:latin typeface="Calibri"/>
                <a:cs typeface="Calibri"/>
              </a:rPr>
              <a:t>κρυπτογράφηση.</a:t>
            </a:r>
            <a:endParaRPr sz="850">
              <a:latin typeface="Calibri"/>
              <a:cs typeface="Calibri"/>
            </a:endParaRPr>
          </a:p>
          <a:p>
            <a:pPr>
              <a:lnSpc>
                <a:spcPct val="100000"/>
              </a:lnSpc>
              <a:spcBef>
                <a:spcPts val="10"/>
              </a:spcBef>
              <a:buClr>
                <a:srgbClr val="FFB800"/>
              </a:buClr>
              <a:buFont typeface="MS Gothic"/>
              <a:buChar char="▪"/>
            </a:pPr>
            <a:endParaRPr sz="750">
              <a:latin typeface="Calibri"/>
              <a:cs typeface="Calibri"/>
            </a:endParaRPr>
          </a:p>
          <a:p>
            <a:pPr marL="286385" marR="5080" indent="-274320">
              <a:lnSpc>
                <a:spcPct val="100000"/>
              </a:lnSpc>
              <a:spcBef>
                <a:spcPts val="5"/>
              </a:spcBef>
              <a:buSzPct val="129411"/>
              <a:buFont typeface="MS Gothic"/>
              <a:buChar char="▪"/>
              <a:tabLst>
                <a:tab pos="286385" algn="l"/>
                <a:tab pos="287020" algn="l"/>
              </a:tabLst>
            </a:pPr>
            <a:r>
              <a:rPr sz="850" b="1" spc="80" dirty="0">
                <a:solidFill>
                  <a:srgbClr val="FFB800"/>
                </a:solidFill>
                <a:latin typeface="Calibri"/>
                <a:cs typeface="Calibri"/>
              </a:rPr>
              <a:t>Ακεραιότητα</a:t>
            </a:r>
            <a:r>
              <a:rPr sz="850" b="1" spc="45" dirty="0">
                <a:solidFill>
                  <a:srgbClr val="FFB800"/>
                </a:solidFill>
                <a:latin typeface="Calibri"/>
                <a:cs typeface="Calibri"/>
              </a:rPr>
              <a:t> </a:t>
            </a:r>
            <a:r>
              <a:rPr sz="850" b="1" spc="70" dirty="0">
                <a:solidFill>
                  <a:srgbClr val="FFB800"/>
                </a:solidFill>
                <a:latin typeface="Calibri"/>
                <a:cs typeface="Calibri"/>
              </a:rPr>
              <a:t>επιλεκτικής</a:t>
            </a:r>
            <a:r>
              <a:rPr sz="850" b="1" spc="50" dirty="0">
                <a:solidFill>
                  <a:srgbClr val="FFB800"/>
                </a:solidFill>
                <a:latin typeface="Calibri"/>
                <a:cs typeface="Calibri"/>
              </a:rPr>
              <a:t> </a:t>
            </a:r>
            <a:r>
              <a:rPr sz="850" b="1" spc="80" dirty="0">
                <a:solidFill>
                  <a:srgbClr val="FFB800"/>
                </a:solidFill>
                <a:latin typeface="Calibri"/>
                <a:cs typeface="Calibri"/>
              </a:rPr>
              <a:t>σύνδεσης</a:t>
            </a:r>
            <a:r>
              <a:rPr sz="850" b="1" spc="50" dirty="0">
                <a:solidFill>
                  <a:srgbClr val="FFB800"/>
                </a:solidFill>
                <a:latin typeface="Calibri"/>
                <a:cs typeface="Calibri"/>
              </a:rPr>
              <a:t> </a:t>
            </a:r>
            <a:r>
              <a:rPr sz="850" b="1" spc="75" dirty="0">
                <a:solidFill>
                  <a:srgbClr val="FFB800"/>
                </a:solidFill>
                <a:latin typeface="Calibri"/>
                <a:cs typeface="Calibri"/>
              </a:rPr>
              <a:t>πεδίου:</a:t>
            </a:r>
            <a:r>
              <a:rPr sz="850" b="1" spc="55" dirty="0">
                <a:solidFill>
                  <a:srgbClr val="FFB800"/>
                </a:solidFill>
                <a:latin typeface="Calibri"/>
                <a:cs typeface="Calibri"/>
              </a:rPr>
              <a:t> </a:t>
            </a:r>
            <a:r>
              <a:rPr sz="850" spc="70" dirty="0">
                <a:solidFill>
                  <a:srgbClr val="FFFFFF"/>
                </a:solidFill>
                <a:latin typeface="Calibri"/>
                <a:cs typeface="Calibri"/>
              </a:rPr>
              <a:t>Υποστηρίζεται</a:t>
            </a:r>
            <a:r>
              <a:rPr sz="850" spc="55" dirty="0">
                <a:solidFill>
                  <a:srgbClr val="FFFFFF"/>
                </a:solidFill>
                <a:latin typeface="Calibri"/>
                <a:cs typeface="Calibri"/>
              </a:rPr>
              <a:t> </a:t>
            </a:r>
            <a:r>
              <a:rPr sz="850" spc="90" dirty="0">
                <a:solidFill>
                  <a:srgbClr val="FFFFFF"/>
                </a:solidFill>
                <a:latin typeface="Calibri"/>
                <a:cs typeface="Calibri"/>
              </a:rPr>
              <a:t>από</a:t>
            </a:r>
            <a:r>
              <a:rPr sz="850" spc="50" dirty="0">
                <a:solidFill>
                  <a:srgbClr val="FFFFFF"/>
                </a:solidFill>
                <a:latin typeface="Calibri"/>
                <a:cs typeface="Calibri"/>
              </a:rPr>
              <a:t> </a:t>
            </a:r>
            <a:r>
              <a:rPr sz="850" spc="80" dirty="0">
                <a:solidFill>
                  <a:srgbClr val="FFFFFF"/>
                </a:solidFill>
                <a:latin typeface="Calibri"/>
                <a:cs typeface="Calibri"/>
              </a:rPr>
              <a:t>μηχανισμό</a:t>
            </a:r>
            <a:r>
              <a:rPr sz="850" spc="45" dirty="0">
                <a:solidFill>
                  <a:srgbClr val="FFFFFF"/>
                </a:solidFill>
                <a:latin typeface="Calibri"/>
                <a:cs typeface="Calibri"/>
              </a:rPr>
              <a:t> </a:t>
            </a:r>
            <a:r>
              <a:rPr sz="850" spc="75" dirty="0">
                <a:solidFill>
                  <a:srgbClr val="FFFFFF"/>
                </a:solidFill>
                <a:latin typeface="Calibri"/>
                <a:cs typeface="Calibri"/>
              </a:rPr>
              <a:t>ακεραιότητας</a:t>
            </a:r>
            <a:r>
              <a:rPr sz="850" spc="55" dirty="0">
                <a:solidFill>
                  <a:srgbClr val="FFFFFF"/>
                </a:solidFill>
                <a:latin typeface="Calibri"/>
                <a:cs typeface="Calibri"/>
              </a:rPr>
              <a:t> </a:t>
            </a:r>
            <a:r>
              <a:rPr sz="850" spc="80" dirty="0">
                <a:solidFill>
                  <a:srgbClr val="FFFFFF"/>
                </a:solidFill>
                <a:latin typeface="Calibri"/>
                <a:cs typeface="Calibri"/>
              </a:rPr>
              <a:t>δεδομένων,</a:t>
            </a:r>
            <a:r>
              <a:rPr sz="850" spc="55" dirty="0">
                <a:solidFill>
                  <a:srgbClr val="FFFFFF"/>
                </a:solidFill>
                <a:latin typeface="Calibri"/>
                <a:cs typeface="Calibri"/>
              </a:rPr>
              <a:t> </a:t>
            </a:r>
            <a:r>
              <a:rPr sz="850" spc="70" dirty="0">
                <a:solidFill>
                  <a:srgbClr val="FFFFFF"/>
                </a:solidFill>
                <a:latin typeface="Calibri"/>
                <a:cs typeface="Calibri"/>
              </a:rPr>
              <a:t>μερικές </a:t>
            </a:r>
            <a:r>
              <a:rPr sz="850" spc="-175" dirty="0">
                <a:solidFill>
                  <a:srgbClr val="FFFFFF"/>
                </a:solidFill>
                <a:latin typeface="Calibri"/>
                <a:cs typeface="Calibri"/>
              </a:rPr>
              <a:t> </a:t>
            </a:r>
            <a:r>
              <a:rPr sz="850" spc="80" dirty="0">
                <a:solidFill>
                  <a:srgbClr val="FFFFFF"/>
                </a:solidFill>
                <a:latin typeface="Calibri"/>
                <a:cs typeface="Calibri"/>
              </a:rPr>
              <a:t>φορές</a:t>
            </a:r>
            <a:r>
              <a:rPr sz="850" spc="30" dirty="0">
                <a:solidFill>
                  <a:srgbClr val="FFFFFF"/>
                </a:solidFill>
                <a:latin typeface="Calibri"/>
                <a:cs typeface="Calibri"/>
              </a:rPr>
              <a:t> </a:t>
            </a:r>
            <a:r>
              <a:rPr sz="850" spc="80" dirty="0">
                <a:solidFill>
                  <a:srgbClr val="FFFFFF"/>
                </a:solidFill>
                <a:latin typeface="Calibri"/>
                <a:cs typeface="Calibri"/>
              </a:rPr>
              <a:t>με</a:t>
            </a:r>
            <a:r>
              <a:rPr sz="850" spc="35" dirty="0">
                <a:solidFill>
                  <a:srgbClr val="FFFFFF"/>
                </a:solidFill>
                <a:latin typeface="Calibri"/>
                <a:cs typeface="Calibri"/>
              </a:rPr>
              <a:t> </a:t>
            </a:r>
            <a:r>
              <a:rPr sz="850" spc="80" dirty="0">
                <a:solidFill>
                  <a:srgbClr val="FFFFFF"/>
                </a:solidFill>
                <a:latin typeface="Calibri"/>
                <a:cs typeface="Calibri"/>
              </a:rPr>
              <a:t>κρυπτογράφηση.</a:t>
            </a:r>
            <a:endParaRPr sz="850">
              <a:latin typeface="Calibri"/>
              <a:cs typeface="Calibri"/>
            </a:endParaRPr>
          </a:p>
        </p:txBody>
      </p:sp>
      <p:sp>
        <p:nvSpPr>
          <p:cNvPr id="18" name="object 18"/>
          <p:cNvSpPr txBox="1"/>
          <p:nvPr/>
        </p:nvSpPr>
        <p:spPr>
          <a:xfrm>
            <a:off x="5747384" y="4475436"/>
            <a:ext cx="5829935" cy="468630"/>
          </a:xfrm>
          <a:prstGeom prst="rect">
            <a:avLst/>
          </a:prstGeom>
        </p:spPr>
        <p:txBody>
          <a:bodyPr vert="horz" wrap="square" lIns="0" tIns="76200" rIns="0" bIns="0" rtlCol="0">
            <a:spAutoFit/>
          </a:bodyPr>
          <a:lstStyle/>
          <a:p>
            <a:pPr marL="287020" indent="-274320">
              <a:lnSpc>
                <a:spcPct val="100000"/>
              </a:lnSpc>
              <a:spcBef>
                <a:spcPts val="600"/>
              </a:spcBef>
              <a:buSzPct val="129411"/>
              <a:buFont typeface="MS Gothic"/>
              <a:buChar char="▪"/>
              <a:tabLst>
                <a:tab pos="286385" algn="l"/>
                <a:tab pos="287020" algn="l"/>
              </a:tabLst>
            </a:pPr>
            <a:r>
              <a:rPr sz="850" b="1" spc="70" dirty="0">
                <a:solidFill>
                  <a:srgbClr val="FFB800"/>
                </a:solidFill>
                <a:latin typeface="Calibri"/>
                <a:cs typeface="Calibri"/>
              </a:rPr>
              <a:t>Ασυνδεσιμό:</a:t>
            </a:r>
            <a:r>
              <a:rPr sz="850" b="1" spc="20" dirty="0">
                <a:solidFill>
                  <a:srgbClr val="FFB800"/>
                </a:solidFill>
                <a:latin typeface="Calibri"/>
                <a:cs typeface="Calibri"/>
              </a:rPr>
              <a:t> </a:t>
            </a:r>
            <a:r>
              <a:rPr sz="850" spc="65" dirty="0">
                <a:solidFill>
                  <a:srgbClr val="FFFFFF"/>
                </a:solidFill>
                <a:latin typeface="Calibri"/>
                <a:cs typeface="Calibri"/>
              </a:rPr>
              <a:t>Υποστηρίζεται</a:t>
            </a:r>
            <a:r>
              <a:rPr sz="850" spc="30" dirty="0">
                <a:solidFill>
                  <a:srgbClr val="FFFFFF"/>
                </a:solidFill>
                <a:latin typeface="Calibri"/>
                <a:cs typeface="Calibri"/>
              </a:rPr>
              <a:t> </a:t>
            </a:r>
            <a:r>
              <a:rPr sz="850" spc="85" dirty="0">
                <a:solidFill>
                  <a:srgbClr val="FFFFFF"/>
                </a:solidFill>
                <a:latin typeface="Calibri"/>
                <a:cs typeface="Calibri"/>
              </a:rPr>
              <a:t>από</a:t>
            </a:r>
            <a:r>
              <a:rPr sz="850" spc="25" dirty="0">
                <a:solidFill>
                  <a:srgbClr val="FFFFFF"/>
                </a:solidFill>
                <a:latin typeface="Calibri"/>
                <a:cs typeface="Calibri"/>
              </a:rPr>
              <a:t> </a:t>
            </a:r>
            <a:r>
              <a:rPr sz="850" spc="70" dirty="0">
                <a:solidFill>
                  <a:srgbClr val="FFFFFF"/>
                </a:solidFill>
                <a:latin typeface="Calibri"/>
                <a:cs typeface="Calibri"/>
              </a:rPr>
              <a:t>μηχανισμό</a:t>
            </a:r>
            <a:r>
              <a:rPr sz="850" spc="30" dirty="0">
                <a:solidFill>
                  <a:srgbClr val="FFFFFF"/>
                </a:solidFill>
                <a:latin typeface="Calibri"/>
                <a:cs typeface="Calibri"/>
              </a:rPr>
              <a:t> </a:t>
            </a:r>
            <a:r>
              <a:rPr sz="850" spc="70" dirty="0">
                <a:solidFill>
                  <a:srgbClr val="FFFFFF"/>
                </a:solidFill>
                <a:latin typeface="Calibri"/>
                <a:cs typeface="Calibri"/>
              </a:rPr>
              <a:t>ακεραιότητας</a:t>
            </a:r>
            <a:r>
              <a:rPr sz="850" spc="30" dirty="0">
                <a:solidFill>
                  <a:srgbClr val="FFFFFF"/>
                </a:solidFill>
                <a:latin typeface="Calibri"/>
                <a:cs typeface="Calibri"/>
              </a:rPr>
              <a:t> </a:t>
            </a:r>
            <a:r>
              <a:rPr sz="850" spc="70" dirty="0">
                <a:solidFill>
                  <a:srgbClr val="FFFFFF"/>
                </a:solidFill>
                <a:latin typeface="Calibri"/>
                <a:cs typeface="Calibri"/>
              </a:rPr>
              <a:t>δεδομένων,</a:t>
            </a:r>
            <a:r>
              <a:rPr sz="850" spc="30" dirty="0">
                <a:solidFill>
                  <a:srgbClr val="FFFFFF"/>
                </a:solidFill>
                <a:latin typeface="Calibri"/>
                <a:cs typeface="Calibri"/>
              </a:rPr>
              <a:t> </a:t>
            </a:r>
            <a:r>
              <a:rPr sz="850" spc="60" dirty="0">
                <a:solidFill>
                  <a:srgbClr val="FFFFFF"/>
                </a:solidFill>
                <a:latin typeface="Calibri"/>
                <a:cs typeface="Calibri"/>
              </a:rPr>
              <a:t>μερικές</a:t>
            </a:r>
            <a:r>
              <a:rPr sz="850" spc="30" dirty="0">
                <a:solidFill>
                  <a:srgbClr val="FFFFFF"/>
                </a:solidFill>
                <a:latin typeface="Calibri"/>
                <a:cs typeface="Calibri"/>
              </a:rPr>
              <a:t> </a:t>
            </a:r>
            <a:r>
              <a:rPr sz="850" spc="75" dirty="0">
                <a:solidFill>
                  <a:srgbClr val="FFFFFF"/>
                </a:solidFill>
                <a:latin typeface="Calibri"/>
                <a:cs typeface="Calibri"/>
              </a:rPr>
              <a:t>φορές</a:t>
            </a:r>
            <a:r>
              <a:rPr sz="850" spc="25" dirty="0">
                <a:solidFill>
                  <a:srgbClr val="FFFFFF"/>
                </a:solidFill>
                <a:latin typeface="Calibri"/>
                <a:cs typeface="Calibri"/>
              </a:rPr>
              <a:t> </a:t>
            </a:r>
            <a:r>
              <a:rPr sz="850" spc="75" dirty="0">
                <a:solidFill>
                  <a:srgbClr val="FFFFFF"/>
                </a:solidFill>
                <a:latin typeface="Calibri"/>
                <a:cs typeface="Calibri"/>
              </a:rPr>
              <a:t>με</a:t>
            </a:r>
            <a:r>
              <a:rPr sz="850" spc="30" dirty="0">
                <a:solidFill>
                  <a:srgbClr val="FFFFFF"/>
                </a:solidFill>
                <a:latin typeface="Calibri"/>
                <a:cs typeface="Calibri"/>
              </a:rPr>
              <a:t> </a:t>
            </a:r>
            <a:r>
              <a:rPr sz="850" spc="70" dirty="0">
                <a:solidFill>
                  <a:srgbClr val="FFFFFF"/>
                </a:solidFill>
                <a:latin typeface="Calibri"/>
                <a:cs typeface="Calibri"/>
              </a:rPr>
              <a:t>κρυπτογράφηση.</a:t>
            </a:r>
            <a:endParaRPr sz="850">
              <a:latin typeface="Calibri"/>
              <a:cs typeface="Calibri"/>
            </a:endParaRPr>
          </a:p>
          <a:p>
            <a:pPr marL="12700">
              <a:lnSpc>
                <a:spcPct val="100000"/>
              </a:lnSpc>
              <a:spcBef>
                <a:spcPts val="645"/>
              </a:spcBef>
            </a:pPr>
            <a:r>
              <a:rPr sz="1100" spc="-185" dirty="0">
                <a:solidFill>
                  <a:srgbClr val="FFB800"/>
                </a:solidFill>
                <a:latin typeface="MS Gothic"/>
                <a:cs typeface="MS Gothic"/>
              </a:rPr>
              <a:t>▪</a:t>
            </a:r>
            <a:endParaRPr sz="1100">
              <a:latin typeface="MS Gothic"/>
              <a:cs typeface="MS Gothic"/>
            </a:endParaRPr>
          </a:p>
        </p:txBody>
      </p:sp>
      <p:sp>
        <p:nvSpPr>
          <p:cNvPr id="19" name="object 19"/>
          <p:cNvSpPr txBox="1"/>
          <p:nvPr/>
        </p:nvSpPr>
        <p:spPr>
          <a:xfrm>
            <a:off x="6021704" y="4782502"/>
            <a:ext cx="5541010" cy="283845"/>
          </a:xfrm>
          <a:prstGeom prst="rect">
            <a:avLst/>
          </a:prstGeom>
        </p:spPr>
        <p:txBody>
          <a:bodyPr vert="horz" wrap="square" lIns="0" tIns="12700" rIns="0" bIns="0" rtlCol="0">
            <a:spAutoFit/>
          </a:bodyPr>
          <a:lstStyle/>
          <a:p>
            <a:pPr marL="12700" marR="5080">
              <a:lnSpc>
                <a:spcPct val="100000"/>
              </a:lnSpc>
              <a:spcBef>
                <a:spcPts val="100"/>
              </a:spcBef>
            </a:pPr>
            <a:r>
              <a:rPr sz="850" b="1" spc="80" dirty="0">
                <a:solidFill>
                  <a:srgbClr val="FFB800"/>
                </a:solidFill>
                <a:latin typeface="Calibri"/>
                <a:cs typeface="Calibri"/>
              </a:rPr>
              <a:t>Ασυνδεσιμότητα</a:t>
            </a:r>
            <a:r>
              <a:rPr sz="850" b="1" spc="45" dirty="0">
                <a:solidFill>
                  <a:srgbClr val="FFB800"/>
                </a:solidFill>
                <a:latin typeface="Calibri"/>
                <a:cs typeface="Calibri"/>
              </a:rPr>
              <a:t> </a:t>
            </a:r>
            <a:r>
              <a:rPr sz="850" b="1" spc="75" dirty="0">
                <a:solidFill>
                  <a:srgbClr val="FFB800"/>
                </a:solidFill>
                <a:latin typeface="Calibri"/>
                <a:cs typeface="Calibri"/>
              </a:rPr>
              <a:t>επιλεκτικού</a:t>
            </a:r>
            <a:r>
              <a:rPr sz="850" b="1" spc="45" dirty="0">
                <a:solidFill>
                  <a:srgbClr val="FFB800"/>
                </a:solidFill>
                <a:latin typeface="Calibri"/>
                <a:cs typeface="Calibri"/>
              </a:rPr>
              <a:t> </a:t>
            </a:r>
            <a:r>
              <a:rPr sz="850" b="1" spc="75" dirty="0">
                <a:solidFill>
                  <a:srgbClr val="FFB800"/>
                </a:solidFill>
                <a:latin typeface="Calibri"/>
                <a:cs typeface="Calibri"/>
              </a:rPr>
              <a:t>πεδίου:</a:t>
            </a:r>
            <a:r>
              <a:rPr sz="850" b="1" spc="45" dirty="0">
                <a:solidFill>
                  <a:srgbClr val="FFB800"/>
                </a:solidFill>
                <a:latin typeface="Calibri"/>
                <a:cs typeface="Calibri"/>
              </a:rPr>
              <a:t> </a:t>
            </a:r>
            <a:r>
              <a:rPr sz="850" spc="70" dirty="0">
                <a:solidFill>
                  <a:srgbClr val="FFFFFF"/>
                </a:solidFill>
                <a:latin typeface="Calibri"/>
                <a:cs typeface="Calibri"/>
              </a:rPr>
              <a:t>Υποστηρίζεται</a:t>
            </a:r>
            <a:r>
              <a:rPr sz="850" spc="50" dirty="0">
                <a:solidFill>
                  <a:srgbClr val="FFFFFF"/>
                </a:solidFill>
                <a:latin typeface="Calibri"/>
                <a:cs typeface="Calibri"/>
              </a:rPr>
              <a:t> </a:t>
            </a:r>
            <a:r>
              <a:rPr sz="850" spc="90" dirty="0">
                <a:solidFill>
                  <a:srgbClr val="FFFFFF"/>
                </a:solidFill>
                <a:latin typeface="Calibri"/>
                <a:cs typeface="Calibri"/>
              </a:rPr>
              <a:t>από</a:t>
            </a:r>
            <a:r>
              <a:rPr sz="850" spc="45" dirty="0">
                <a:solidFill>
                  <a:srgbClr val="FFFFFF"/>
                </a:solidFill>
                <a:latin typeface="Calibri"/>
                <a:cs typeface="Calibri"/>
              </a:rPr>
              <a:t> </a:t>
            </a:r>
            <a:r>
              <a:rPr sz="850" spc="80" dirty="0">
                <a:solidFill>
                  <a:srgbClr val="FFFFFF"/>
                </a:solidFill>
                <a:latin typeface="Calibri"/>
                <a:cs typeface="Calibri"/>
              </a:rPr>
              <a:t>μηχανισμό</a:t>
            </a:r>
            <a:r>
              <a:rPr sz="850" spc="45" dirty="0">
                <a:solidFill>
                  <a:srgbClr val="FFFFFF"/>
                </a:solidFill>
                <a:latin typeface="Calibri"/>
                <a:cs typeface="Calibri"/>
              </a:rPr>
              <a:t> </a:t>
            </a:r>
            <a:r>
              <a:rPr sz="850" spc="75" dirty="0">
                <a:solidFill>
                  <a:srgbClr val="FFFFFF"/>
                </a:solidFill>
                <a:latin typeface="Calibri"/>
                <a:cs typeface="Calibri"/>
              </a:rPr>
              <a:t>ακεραιότητας</a:t>
            </a:r>
            <a:r>
              <a:rPr sz="850" spc="50" dirty="0">
                <a:solidFill>
                  <a:srgbClr val="FFFFFF"/>
                </a:solidFill>
                <a:latin typeface="Calibri"/>
                <a:cs typeface="Calibri"/>
              </a:rPr>
              <a:t> </a:t>
            </a:r>
            <a:r>
              <a:rPr sz="850" spc="80" dirty="0">
                <a:solidFill>
                  <a:srgbClr val="FFFFFF"/>
                </a:solidFill>
                <a:latin typeface="Calibri"/>
                <a:cs typeface="Calibri"/>
              </a:rPr>
              <a:t>δεδομένων,</a:t>
            </a:r>
            <a:r>
              <a:rPr sz="850" spc="50" dirty="0">
                <a:solidFill>
                  <a:srgbClr val="FFFFFF"/>
                </a:solidFill>
                <a:latin typeface="Calibri"/>
                <a:cs typeface="Calibri"/>
              </a:rPr>
              <a:t> </a:t>
            </a:r>
            <a:r>
              <a:rPr sz="850" spc="70" dirty="0">
                <a:solidFill>
                  <a:srgbClr val="FFFFFF"/>
                </a:solidFill>
                <a:latin typeface="Calibri"/>
                <a:cs typeface="Calibri"/>
              </a:rPr>
              <a:t>μερικές </a:t>
            </a:r>
            <a:r>
              <a:rPr sz="850" spc="-180" dirty="0">
                <a:solidFill>
                  <a:srgbClr val="FFFFFF"/>
                </a:solidFill>
                <a:latin typeface="Calibri"/>
                <a:cs typeface="Calibri"/>
              </a:rPr>
              <a:t> </a:t>
            </a:r>
            <a:r>
              <a:rPr sz="850" spc="80" dirty="0">
                <a:solidFill>
                  <a:srgbClr val="FFFFFF"/>
                </a:solidFill>
                <a:latin typeface="Calibri"/>
                <a:cs typeface="Calibri"/>
              </a:rPr>
              <a:t>φορές</a:t>
            </a:r>
            <a:r>
              <a:rPr sz="850" spc="30" dirty="0">
                <a:solidFill>
                  <a:srgbClr val="FFFFFF"/>
                </a:solidFill>
                <a:latin typeface="Calibri"/>
                <a:cs typeface="Calibri"/>
              </a:rPr>
              <a:t> </a:t>
            </a:r>
            <a:r>
              <a:rPr sz="850" spc="80" dirty="0">
                <a:solidFill>
                  <a:srgbClr val="FFFFFF"/>
                </a:solidFill>
                <a:latin typeface="Calibri"/>
                <a:cs typeface="Calibri"/>
              </a:rPr>
              <a:t>με</a:t>
            </a:r>
            <a:r>
              <a:rPr sz="850" spc="35" dirty="0">
                <a:solidFill>
                  <a:srgbClr val="FFFFFF"/>
                </a:solidFill>
                <a:latin typeface="Calibri"/>
                <a:cs typeface="Calibri"/>
              </a:rPr>
              <a:t> </a:t>
            </a:r>
            <a:r>
              <a:rPr sz="850" spc="80" dirty="0">
                <a:solidFill>
                  <a:srgbClr val="FFFFFF"/>
                </a:solidFill>
                <a:latin typeface="Calibri"/>
                <a:cs typeface="Calibri"/>
              </a:rPr>
              <a:t>κρυπτογράφηση.</a:t>
            </a:r>
            <a:endParaRPr sz="850">
              <a:latin typeface="Calibri"/>
              <a:cs typeface="Calibri"/>
            </a:endParaRPr>
          </a:p>
        </p:txBody>
      </p:sp>
      <p:sp>
        <p:nvSpPr>
          <p:cNvPr id="20" name="object 20"/>
          <p:cNvSpPr txBox="1"/>
          <p:nvPr/>
        </p:nvSpPr>
        <p:spPr>
          <a:xfrm>
            <a:off x="5747384" y="5154929"/>
            <a:ext cx="5813425" cy="656590"/>
          </a:xfrm>
          <a:prstGeom prst="rect">
            <a:avLst/>
          </a:prstGeom>
        </p:spPr>
        <p:txBody>
          <a:bodyPr vert="horz" wrap="square" lIns="0" tIns="12700" rIns="0" bIns="0" rtlCol="0">
            <a:spAutoFit/>
          </a:bodyPr>
          <a:lstStyle/>
          <a:p>
            <a:pPr marL="286385" marR="5080" indent="-274320">
              <a:lnSpc>
                <a:spcPct val="100000"/>
              </a:lnSpc>
              <a:spcBef>
                <a:spcPts val="100"/>
              </a:spcBef>
              <a:buSzPct val="129411"/>
              <a:buFont typeface="MS Gothic"/>
              <a:buChar char="▪"/>
              <a:tabLst>
                <a:tab pos="286385" algn="l"/>
                <a:tab pos="287020" algn="l"/>
              </a:tabLst>
            </a:pPr>
            <a:r>
              <a:rPr sz="850" b="1" spc="85" dirty="0">
                <a:solidFill>
                  <a:srgbClr val="FFB800"/>
                </a:solidFill>
                <a:latin typeface="Calibri"/>
                <a:cs typeface="Calibri"/>
              </a:rPr>
              <a:t>Μη</a:t>
            </a:r>
            <a:r>
              <a:rPr sz="850" b="1" spc="35" dirty="0">
                <a:solidFill>
                  <a:srgbClr val="FFB800"/>
                </a:solidFill>
                <a:latin typeface="Calibri"/>
                <a:cs typeface="Calibri"/>
              </a:rPr>
              <a:t> </a:t>
            </a:r>
            <a:r>
              <a:rPr sz="850" b="1" spc="60" dirty="0">
                <a:solidFill>
                  <a:srgbClr val="FFB800"/>
                </a:solidFill>
                <a:latin typeface="Calibri"/>
                <a:cs typeface="Calibri"/>
              </a:rPr>
              <a:t>αμφισβήτηση</a:t>
            </a:r>
            <a:r>
              <a:rPr sz="850" b="1" spc="40" dirty="0">
                <a:solidFill>
                  <a:srgbClr val="FFB800"/>
                </a:solidFill>
                <a:latin typeface="Calibri"/>
                <a:cs typeface="Calibri"/>
              </a:rPr>
              <a:t> </a:t>
            </a:r>
            <a:r>
              <a:rPr sz="850" b="1" spc="65" dirty="0">
                <a:solidFill>
                  <a:srgbClr val="FFB800"/>
                </a:solidFill>
                <a:latin typeface="Calibri"/>
                <a:cs typeface="Calibri"/>
              </a:rPr>
              <a:t>με</a:t>
            </a:r>
            <a:r>
              <a:rPr sz="850" b="1" spc="40" dirty="0">
                <a:solidFill>
                  <a:srgbClr val="FFB800"/>
                </a:solidFill>
                <a:latin typeface="Calibri"/>
                <a:cs typeface="Calibri"/>
              </a:rPr>
              <a:t> </a:t>
            </a:r>
            <a:r>
              <a:rPr sz="850" b="1" spc="55" dirty="0">
                <a:solidFill>
                  <a:srgbClr val="FFB800"/>
                </a:solidFill>
                <a:latin typeface="Calibri"/>
                <a:cs typeface="Calibri"/>
              </a:rPr>
              <a:t>απόδειξη</a:t>
            </a:r>
            <a:r>
              <a:rPr sz="850" b="1" spc="35" dirty="0">
                <a:solidFill>
                  <a:srgbClr val="FFB800"/>
                </a:solidFill>
                <a:latin typeface="Calibri"/>
                <a:cs typeface="Calibri"/>
              </a:rPr>
              <a:t> </a:t>
            </a:r>
            <a:r>
              <a:rPr sz="850" b="1" spc="55" dirty="0">
                <a:solidFill>
                  <a:srgbClr val="FFB800"/>
                </a:solidFill>
                <a:latin typeface="Calibri"/>
                <a:cs typeface="Calibri"/>
              </a:rPr>
              <a:t>προέλευσης:</a:t>
            </a:r>
            <a:r>
              <a:rPr sz="850" b="1" spc="45" dirty="0">
                <a:solidFill>
                  <a:srgbClr val="FFB800"/>
                </a:solidFill>
                <a:latin typeface="Calibri"/>
                <a:cs typeface="Calibri"/>
              </a:rPr>
              <a:t> </a:t>
            </a:r>
            <a:r>
              <a:rPr sz="850" spc="55" dirty="0">
                <a:solidFill>
                  <a:srgbClr val="FFFFFF"/>
                </a:solidFill>
                <a:latin typeface="Calibri"/>
                <a:cs typeface="Calibri"/>
              </a:rPr>
              <a:t>Υποστηρίζεται</a:t>
            </a:r>
            <a:r>
              <a:rPr sz="850" spc="45" dirty="0">
                <a:solidFill>
                  <a:srgbClr val="FFFFFF"/>
                </a:solidFill>
                <a:latin typeface="Calibri"/>
                <a:cs typeface="Calibri"/>
              </a:rPr>
              <a:t> </a:t>
            </a:r>
            <a:r>
              <a:rPr sz="850" spc="65" dirty="0">
                <a:solidFill>
                  <a:srgbClr val="FFFFFF"/>
                </a:solidFill>
                <a:latin typeface="Calibri"/>
                <a:cs typeface="Calibri"/>
              </a:rPr>
              <a:t>από</a:t>
            </a:r>
            <a:r>
              <a:rPr sz="850" spc="35" dirty="0">
                <a:solidFill>
                  <a:srgbClr val="FFFFFF"/>
                </a:solidFill>
                <a:latin typeface="Calibri"/>
                <a:cs typeface="Calibri"/>
              </a:rPr>
              <a:t> </a:t>
            </a:r>
            <a:r>
              <a:rPr sz="850" spc="60" dirty="0">
                <a:solidFill>
                  <a:srgbClr val="FFFFFF"/>
                </a:solidFill>
                <a:latin typeface="Calibri"/>
                <a:cs typeface="Calibri"/>
              </a:rPr>
              <a:t>ένα</a:t>
            </a:r>
            <a:r>
              <a:rPr sz="850" spc="45" dirty="0">
                <a:solidFill>
                  <a:srgbClr val="FFFFFF"/>
                </a:solidFill>
                <a:latin typeface="Calibri"/>
                <a:cs typeface="Calibri"/>
              </a:rPr>
              <a:t> </a:t>
            </a:r>
            <a:r>
              <a:rPr sz="850" spc="65" dirty="0">
                <a:solidFill>
                  <a:srgbClr val="FFFFFF"/>
                </a:solidFill>
                <a:latin typeface="Calibri"/>
                <a:cs typeface="Calibri"/>
              </a:rPr>
              <a:t>συνδυασμό</a:t>
            </a:r>
            <a:r>
              <a:rPr sz="850" spc="45" dirty="0">
                <a:solidFill>
                  <a:srgbClr val="FFFFFF"/>
                </a:solidFill>
                <a:latin typeface="Calibri"/>
                <a:cs typeface="Calibri"/>
              </a:rPr>
              <a:t> </a:t>
            </a:r>
            <a:r>
              <a:rPr sz="850" spc="80" dirty="0">
                <a:solidFill>
                  <a:srgbClr val="FFFFFF"/>
                </a:solidFill>
                <a:latin typeface="Calibri"/>
                <a:cs typeface="Calibri"/>
              </a:rPr>
              <a:t>μηχανισμών</a:t>
            </a:r>
            <a:r>
              <a:rPr sz="850" spc="45" dirty="0">
                <a:solidFill>
                  <a:srgbClr val="FFFFFF"/>
                </a:solidFill>
                <a:latin typeface="Calibri"/>
                <a:cs typeface="Calibri"/>
              </a:rPr>
              <a:t> </a:t>
            </a:r>
            <a:r>
              <a:rPr sz="850" spc="55" dirty="0">
                <a:solidFill>
                  <a:srgbClr val="FFFFFF"/>
                </a:solidFill>
                <a:latin typeface="Calibri"/>
                <a:cs typeface="Calibri"/>
              </a:rPr>
              <a:t>ακεραιότητας </a:t>
            </a:r>
            <a:r>
              <a:rPr sz="850" spc="-180" dirty="0">
                <a:solidFill>
                  <a:srgbClr val="FFFFFF"/>
                </a:solidFill>
                <a:latin typeface="Calibri"/>
                <a:cs typeface="Calibri"/>
              </a:rPr>
              <a:t> </a:t>
            </a:r>
            <a:r>
              <a:rPr sz="850" spc="60" dirty="0">
                <a:solidFill>
                  <a:srgbClr val="FFFFFF"/>
                </a:solidFill>
                <a:latin typeface="Calibri"/>
                <a:cs typeface="Calibri"/>
              </a:rPr>
              <a:t>δεδομένων,</a:t>
            </a:r>
            <a:r>
              <a:rPr sz="850" spc="30" dirty="0">
                <a:solidFill>
                  <a:srgbClr val="FFFFFF"/>
                </a:solidFill>
                <a:latin typeface="Calibri"/>
                <a:cs typeface="Calibri"/>
              </a:rPr>
              <a:t> </a:t>
            </a:r>
            <a:r>
              <a:rPr sz="850" spc="85" dirty="0">
                <a:solidFill>
                  <a:srgbClr val="FFFFFF"/>
                </a:solidFill>
                <a:latin typeface="Calibri"/>
                <a:cs typeface="Calibri"/>
              </a:rPr>
              <a:t>υπογραφής</a:t>
            </a:r>
            <a:r>
              <a:rPr sz="850" spc="35"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5" dirty="0">
                <a:solidFill>
                  <a:srgbClr val="FFFFFF"/>
                </a:solidFill>
                <a:latin typeface="Calibri"/>
                <a:cs typeface="Calibri"/>
              </a:rPr>
              <a:t>συμβολαιογραφίας.</a:t>
            </a:r>
            <a:endParaRPr sz="850">
              <a:latin typeface="Calibri"/>
              <a:cs typeface="Calibri"/>
            </a:endParaRPr>
          </a:p>
          <a:p>
            <a:pPr>
              <a:lnSpc>
                <a:spcPct val="100000"/>
              </a:lnSpc>
              <a:spcBef>
                <a:spcPts val="35"/>
              </a:spcBef>
              <a:buClr>
                <a:srgbClr val="FFB800"/>
              </a:buClr>
              <a:buFont typeface="MS Gothic"/>
              <a:buChar char="▪"/>
            </a:pPr>
            <a:endParaRPr sz="700">
              <a:latin typeface="Calibri"/>
              <a:cs typeface="Calibri"/>
            </a:endParaRPr>
          </a:p>
          <a:p>
            <a:pPr marL="286385" marR="353695" indent="-274320">
              <a:lnSpc>
                <a:spcPct val="100000"/>
              </a:lnSpc>
              <a:buSzPct val="129411"/>
              <a:buFont typeface="MS Gothic"/>
              <a:buChar char="▪"/>
              <a:tabLst>
                <a:tab pos="286385" algn="l"/>
                <a:tab pos="287020" algn="l"/>
              </a:tabLst>
            </a:pPr>
            <a:r>
              <a:rPr sz="850" b="1" spc="85" dirty="0">
                <a:solidFill>
                  <a:srgbClr val="FFB800"/>
                </a:solidFill>
                <a:latin typeface="Calibri"/>
                <a:cs typeface="Calibri"/>
              </a:rPr>
              <a:t>Μη</a:t>
            </a:r>
            <a:r>
              <a:rPr sz="850" b="1" spc="25" dirty="0">
                <a:solidFill>
                  <a:srgbClr val="FFB800"/>
                </a:solidFill>
                <a:latin typeface="Calibri"/>
                <a:cs typeface="Calibri"/>
              </a:rPr>
              <a:t> </a:t>
            </a:r>
            <a:r>
              <a:rPr sz="850" b="1" spc="65" dirty="0">
                <a:solidFill>
                  <a:srgbClr val="FFB800"/>
                </a:solidFill>
                <a:latin typeface="Calibri"/>
                <a:cs typeface="Calibri"/>
              </a:rPr>
              <a:t>άρνηση</a:t>
            </a:r>
            <a:r>
              <a:rPr sz="850" b="1" spc="30" dirty="0">
                <a:solidFill>
                  <a:srgbClr val="FFB800"/>
                </a:solidFill>
                <a:latin typeface="Calibri"/>
                <a:cs typeface="Calibri"/>
              </a:rPr>
              <a:t> </a:t>
            </a:r>
            <a:r>
              <a:rPr sz="850" b="1" spc="65" dirty="0">
                <a:solidFill>
                  <a:srgbClr val="FFB800"/>
                </a:solidFill>
                <a:latin typeface="Calibri"/>
                <a:cs typeface="Calibri"/>
              </a:rPr>
              <a:t>με</a:t>
            </a:r>
            <a:r>
              <a:rPr sz="850" b="1" spc="30" dirty="0">
                <a:solidFill>
                  <a:srgbClr val="FFB800"/>
                </a:solidFill>
                <a:latin typeface="Calibri"/>
                <a:cs typeface="Calibri"/>
              </a:rPr>
              <a:t> </a:t>
            </a:r>
            <a:r>
              <a:rPr sz="850" b="1" spc="60" dirty="0">
                <a:solidFill>
                  <a:srgbClr val="FFB800"/>
                </a:solidFill>
                <a:latin typeface="Calibri"/>
                <a:cs typeface="Calibri"/>
              </a:rPr>
              <a:t>απόδειξη</a:t>
            </a:r>
            <a:r>
              <a:rPr sz="850" b="1" spc="30" dirty="0">
                <a:solidFill>
                  <a:srgbClr val="FFB800"/>
                </a:solidFill>
                <a:latin typeface="Calibri"/>
                <a:cs typeface="Calibri"/>
              </a:rPr>
              <a:t> </a:t>
            </a:r>
            <a:r>
              <a:rPr sz="850" b="1" spc="60" dirty="0">
                <a:solidFill>
                  <a:srgbClr val="FFB800"/>
                </a:solidFill>
                <a:latin typeface="Calibri"/>
                <a:cs typeface="Calibri"/>
              </a:rPr>
              <a:t>παράδοσης:</a:t>
            </a:r>
            <a:r>
              <a:rPr sz="850" b="1" spc="35" dirty="0">
                <a:solidFill>
                  <a:srgbClr val="FFB800"/>
                </a:solidFill>
                <a:latin typeface="Calibri"/>
                <a:cs typeface="Calibri"/>
              </a:rPr>
              <a:t> </a:t>
            </a:r>
            <a:r>
              <a:rPr sz="850" spc="55" dirty="0">
                <a:solidFill>
                  <a:srgbClr val="FFFFFF"/>
                </a:solidFill>
                <a:latin typeface="Calibri"/>
                <a:cs typeface="Calibri"/>
              </a:rPr>
              <a:t>Υποστηρίζεται</a:t>
            </a:r>
            <a:r>
              <a:rPr sz="850" spc="35" dirty="0">
                <a:solidFill>
                  <a:srgbClr val="FFFFFF"/>
                </a:solidFill>
                <a:latin typeface="Calibri"/>
                <a:cs typeface="Calibri"/>
              </a:rPr>
              <a:t> </a:t>
            </a:r>
            <a:r>
              <a:rPr sz="850" spc="65" dirty="0">
                <a:solidFill>
                  <a:srgbClr val="FFFFFF"/>
                </a:solidFill>
                <a:latin typeface="Calibri"/>
                <a:cs typeface="Calibri"/>
              </a:rPr>
              <a:t>από</a:t>
            </a:r>
            <a:r>
              <a:rPr sz="850" spc="25" dirty="0">
                <a:solidFill>
                  <a:srgbClr val="FFFFFF"/>
                </a:solidFill>
                <a:latin typeface="Calibri"/>
                <a:cs typeface="Calibri"/>
              </a:rPr>
              <a:t> </a:t>
            </a:r>
            <a:r>
              <a:rPr sz="850" spc="60" dirty="0">
                <a:solidFill>
                  <a:srgbClr val="FFFFFF"/>
                </a:solidFill>
                <a:latin typeface="Calibri"/>
                <a:cs typeface="Calibri"/>
              </a:rPr>
              <a:t>ένα</a:t>
            </a:r>
            <a:r>
              <a:rPr sz="850" spc="35" dirty="0">
                <a:solidFill>
                  <a:srgbClr val="FFFFFF"/>
                </a:solidFill>
                <a:latin typeface="Calibri"/>
                <a:cs typeface="Calibri"/>
              </a:rPr>
              <a:t> </a:t>
            </a:r>
            <a:r>
              <a:rPr sz="850" spc="65" dirty="0">
                <a:solidFill>
                  <a:srgbClr val="FFFFFF"/>
                </a:solidFill>
                <a:latin typeface="Calibri"/>
                <a:cs typeface="Calibri"/>
              </a:rPr>
              <a:t>συνδυασμό</a:t>
            </a:r>
            <a:r>
              <a:rPr sz="850" spc="35" dirty="0">
                <a:solidFill>
                  <a:srgbClr val="FFFFFF"/>
                </a:solidFill>
                <a:latin typeface="Calibri"/>
                <a:cs typeface="Calibri"/>
              </a:rPr>
              <a:t> </a:t>
            </a:r>
            <a:r>
              <a:rPr sz="850" spc="80" dirty="0">
                <a:solidFill>
                  <a:srgbClr val="FFFFFF"/>
                </a:solidFill>
                <a:latin typeface="Calibri"/>
                <a:cs typeface="Calibri"/>
              </a:rPr>
              <a:t>μηχανισμών</a:t>
            </a:r>
            <a:r>
              <a:rPr sz="850" spc="35" dirty="0">
                <a:solidFill>
                  <a:srgbClr val="FFFFFF"/>
                </a:solidFill>
                <a:latin typeface="Calibri"/>
                <a:cs typeface="Calibri"/>
              </a:rPr>
              <a:t> </a:t>
            </a:r>
            <a:r>
              <a:rPr sz="850" spc="55" dirty="0">
                <a:solidFill>
                  <a:srgbClr val="FFFFFF"/>
                </a:solidFill>
                <a:latin typeface="Calibri"/>
                <a:cs typeface="Calibri"/>
              </a:rPr>
              <a:t>ακεραιότητας </a:t>
            </a:r>
            <a:r>
              <a:rPr sz="850" spc="-175" dirty="0">
                <a:solidFill>
                  <a:srgbClr val="FFFFFF"/>
                </a:solidFill>
                <a:latin typeface="Calibri"/>
                <a:cs typeface="Calibri"/>
              </a:rPr>
              <a:t> </a:t>
            </a:r>
            <a:r>
              <a:rPr sz="850" spc="60" dirty="0">
                <a:solidFill>
                  <a:srgbClr val="FFFFFF"/>
                </a:solidFill>
                <a:latin typeface="Calibri"/>
                <a:cs typeface="Calibri"/>
              </a:rPr>
              <a:t>δεδομένων,</a:t>
            </a:r>
            <a:r>
              <a:rPr sz="850" spc="25" dirty="0">
                <a:solidFill>
                  <a:srgbClr val="FFFFFF"/>
                </a:solidFill>
                <a:latin typeface="Calibri"/>
                <a:cs typeface="Calibri"/>
              </a:rPr>
              <a:t> </a:t>
            </a:r>
            <a:r>
              <a:rPr sz="850" spc="85" dirty="0">
                <a:solidFill>
                  <a:srgbClr val="FFFFFF"/>
                </a:solidFill>
                <a:latin typeface="Calibri"/>
                <a:cs typeface="Calibri"/>
              </a:rPr>
              <a:t>υπογραφής</a:t>
            </a:r>
            <a:r>
              <a:rPr sz="850" spc="35"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5" dirty="0">
                <a:solidFill>
                  <a:srgbClr val="FFFFFF"/>
                </a:solidFill>
                <a:latin typeface="Calibri"/>
                <a:cs typeface="Calibri"/>
              </a:rPr>
              <a:t>επικύρωσης.</a:t>
            </a:r>
            <a:endParaRPr sz="850">
              <a:latin typeface="Calibri"/>
              <a:cs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9495"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5997575" y="1228724"/>
            <a:ext cx="4178300" cy="4066540"/>
          </a:xfrm>
          <a:prstGeom prst="rect">
            <a:avLst/>
          </a:prstGeom>
        </p:spPr>
        <p:txBody>
          <a:bodyPr vert="horz" wrap="square" lIns="0" tIns="30480" rIns="0" bIns="0" rtlCol="0">
            <a:spAutoFit/>
          </a:bodyPr>
          <a:lstStyle/>
          <a:p>
            <a:pPr marL="287020" indent="-274320">
              <a:lnSpc>
                <a:spcPct val="100000"/>
              </a:lnSpc>
              <a:spcBef>
                <a:spcPts val="240"/>
              </a:spcBef>
              <a:buClr>
                <a:srgbClr val="FFB800"/>
              </a:buClr>
              <a:buSzPct val="127272"/>
              <a:buFont typeface="Courier New"/>
              <a:buChar char="o"/>
              <a:tabLst>
                <a:tab pos="286385" algn="l"/>
                <a:tab pos="287020" algn="l"/>
              </a:tabLst>
            </a:pPr>
            <a:r>
              <a:rPr sz="1100" b="1" spc="80" dirty="0">
                <a:solidFill>
                  <a:srgbClr val="FFFFFF"/>
                </a:solidFill>
                <a:latin typeface="Calibri"/>
                <a:cs typeface="Calibri"/>
              </a:rPr>
              <a:t>Πολυεπίπεδο:</a:t>
            </a:r>
            <a:r>
              <a:rPr sz="1100" b="1" spc="15" dirty="0">
                <a:solidFill>
                  <a:srgbClr val="FFFFFF"/>
                </a:solidFill>
                <a:latin typeface="Calibri"/>
                <a:cs typeface="Calibri"/>
              </a:rPr>
              <a:t> </a:t>
            </a:r>
            <a:r>
              <a:rPr sz="1100" b="1" spc="85" dirty="0">
                <a:solidFill>
                  <a:srgbClr val="FFFFFF"/>
                </a:solidFill>
                <a:latin typeface="Calibri"/>
                <a:cs typeface="Calibri"/>
              </a:rPr>
              <a:t>Στρώμα</a:t>
            </a:r>
            <a:r>
              <a:rPr sz="1100" b="1" spc="15" dirty="0">
                <a:solidFill>
                  <a:srgbClr val="FFFFFF"/>
                </a:solidFill>
                <a:latin typeface="Calibri"/>
                <a:cs typeface="Calibri"/>
              </a:rPr>
              <a:t> </a:t>
            </a:r>
            <a:r>
              <a:rPr sz="1100" b="1" spc="85" dirty="0">
                <a:solidFill>
                  <a:srgbClr val="FFFFFF"/>
                </a:solidFill>
                <a:latin typeface="Calibri"/>
                <a:cs typeface="Calibri"/>
              </a:rPr>
              <a:t>εφαρμογής</a:t>
            </a:r>
            <a:endParaRPr sz="1100">
              <a:latin typeface="Calibri"/>
              <a:cs typeface="Calibri"/>
            </a:endParaRPr>
          </a:p>
          <a:p>
            <a:pPr marL="287020" indent="-274320">
              <a:lnSpc>
                <a:spcPct val="100000"/>
              </a:lnSpc>
              <a:spcBef>
                <a:spcPts val="500"/>
              </a:spcBef>
              <a:buSzPct val="127272"/>
              <a:buFont typeface="Courier New"/>
              <a:buChar char="o"/>
              <a:tabLst>
                <a:tab pos="286385" algn="l"/>
                <a:tab pos="287020" algn="l"/>
              </a:tabLst>
            </a:pPr>
            <a:r>
              <a:rPr sz="1100" b="1" spc="95" dirty="0">
                <a:solidFill>
                  <a:srgbClr val="FFFFFF"/>
                </a:solidFill>
                <a:latin typeface="Calibri"/>
                <a:cs typeface="Calibri"/>
              </a:rPr>
              <a:t>Υπηρεσίες</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70" dirty="0">
                <a:solidFill>
                  <a:srgbClr val="FFFFFF"/>
                </a:solidFill>
                <a:latin typeface="Calibri"/>
                <a:cs typeface="Calibri"/>
              </a:rPr>
              <a:t>Ταυτοποίηση</a:t>
            </a:r>
            <a:r>
              <a:rPr sz="1100" spc="5" dirty="0">
                <a:solidFill>
                  <a:srgbClr val="FFFFFF"/>
                </a:solidFill>
                <a:latin typeface="Calibri"/>
                <a:cs typeface="Calibri"/>
              </a:rPr>
              <a:t> </a:t>
            </a:r>
            <a:r>
              <a:rPr sz="1100" spc="75" dirty="0">
                <a:solidFill>
                  <a:srgbClr val="FFFFFF"/>
                </a:solidFill>
                <a:latin typeface="Calibri"/>
                <a:cs typeface="Calibri"/>
              </a:rPr>
              <a:t>χρήστη</a:t>
            </a:r>
            <a:r>
              <a:rPr sz="1100" spc="20" dirty="0">
                <a:solidFill>
                  <a:srgbClr val="FFFFFF"/>
                </a:solidFill>
                <a:latin typeface="Calibri"/>
                <a:cs typeface="Calibri"/>
              </a:rPr>
              <a:t> </a:t>
            </a:r>
            <a:r>
              <a:rPr sz="1100" spc="75" dirty="0">
                <a:solidFill>
                  <a:srgbClr val="FFFFFF"/>
                </a:solidFill>
                <a:latin typeface="Calibri"/>
                <a:cs typeface="Calibri"/>
              </a:rPr>
              <a:t>κόμβου,</a:t>
            </a:r>
            <a:endParaRPr sz="1100">
              <a:latin typeface="Calibri"/>
              <a:cs typeface="Calibri"/>
            </a:endParaRPr>
          </a:p>
          <a:p>
            <a:pPr marL="287020" indent="-274320">
              <a:lnSpc>
                <a:spcPct val="100000"/>
              </a:lnSpc>
              <a:spcBef>
                <a:spcPts val="310"/>
              </a:spcBef>
              <a:buSzPct val="127272"/>
              <a:buFont typeface="Courier New"/>
              <a:buChar char="o"/>
              <a:tabLst>
                <a:tab pos="286385" algn="l"/>
                <a:tab pos="287020" algn="l"/>
              </a:tabLst>
            </a:pPr>
            <a:r>
              <a:rPr sz="1100" spc="75" dirty="0">
                <a:solidFill>
                  <a:srgbClr val="FFFFFF"/>
                </a:solidFill>
                <a:latin typeface="Calibri"/>
                <a:cs typeface="Calibri"/>
              </a:rPr>
              <a:t>Επαλήθευση</a:t>
            </a:r>
            <a:r>
              <a:rPr sz="1100" spc="5" dirty="0">
                <a:solidFill>
                  <a:srgbClr val="FFFFFF"/>
                </a:solidFill>
                <a:latin typeface="Calibri"/>
                <a:cs typeface="Calibri"/>
              </a:rPr>
              <a:t> </a:t>
            </a:r>
            <a:r>
              <a:rPr sz="1100" spc="80" dirty="0">
                <a:solidFill>
                  <a:srgbClr val="FFFFFF"/>
                </a:solidFill>
                <a:latin typeface="Calibri"/>
                <a:cs typeface="Calibri"/>
              </a:rPr>
              <a:t>προέλευσης</a:t>
            </a:r>
            <a:r>
              <a:rPr sz="1100" spc="10" dirty="0">
                <a:solidFill>
                  <a:srgbClr val="FFFFFF"/>
                </a:solidFill>
                <a:latin typeface="Calibri"/>
                <a:cs typeface="Calibri"/>
              </a:rPr>
              <a:t> </a:t>
            </a:r>
            <a:r>
              <a:rPr sz="1100" spc="75" dirty="0">
                <a:solidFill>
                  <a:srgbClr val="FFFFFF"/>
                </a:solidFill>
                <a:latin typeface="Calibri"/>
                <a:cs typeface="Calibri"/>
              </a:rPr>
              <a:t>δεδομένων,</a:t>
            </a:r>
            <a:endParaRPr sz="1100">
              <a:latin typeface="Calibri"/>
              <a:cs typeface="Calibri"/>
            </a:endParaRPr>
          </a:p>
          <a:p>
            <a:pPr marL="286385" indent="-273685">
              <a:lnSpc>
                <a:spcPct val="100000"/>
              </a:lnSpc>
              <a:spcBef>
                <a:spcPts val="305"/>
              </a:spcBef>
              <a:buSzPct val="127272"/>
              <a:buFont typeface="Courier New"/>
              <a:buChar char="o"/>
              <a:tabLst>
                <a:tab pos="285750" algn="l"/>
                <a:tab pos="286385" algn="l"/>
              </a:tabLst>
            </a:pPr>
            <a:r>
              <a:rPr sz="1100" spc="95" dirty="0">
                <a:solidFill>
                  <a:srgbClr val="FFFFFF"/>
                </a:solidFill>
                <a:latin typeface="Calibri"/>
                <a:cs typeface="Calibri"/>
              </a:rPr>
              <a:t>Υπηρεσία</a:t>
            </a:r>
            <a:r>
              <a:rPr sz="1100" spc="25" dirty="0">
                <a:solidFill>
                  <a:srgbClr val="FFFFFF"/>
                </a:solidFill>
                <a:latin typeface="Calibri"/>
                <a:cs typeface="Calibri"/>
              </a:rPr>
              <a:t> </a:t>
            </a:r>
            <a:r>
              <a:rPr sz="1100" spc="100" dirty="0">
                <a:solidFill>
                  <a:srgbClr val="FFFFFF"/>
                </a:solidFill>
                <a:latin typeface="Calibri"/>
                <a:cs typeface="Calibri"/>
              </a:rPr>
              <a:t>ελέγχου</a:t>
            </a:r>
            <a:r>
              <a:rPr sz="1100" spc="30" dirty="0">
                <a:solidFill>
                  <a:srgbClr val="FFFFFF"/>
                </a:solidFill>
                <a:latin typeface="Calibri"/>
                <a:cs typeface="Calibri"/>
              </a:rPr>
              <a:t> </a:t>
            </a:r>
            <a:r>
              <a:rPr sz="1100" spc="105" dirty="0">
                <a:solidFill>
                  <a:srgbClr val="FFFFFF"/>
                </a:solidFill>
                <a:latin typeface="Calibri"/>
                <a:cs typeface="Calibri"/>
              </a:rPr>
              <a:t>πρόσβασης,</a:t>
            </a:r>
            <a:endParaRPr sz="1100">
              <a:latin typeface="Calibri"/>
              <a:cs typeface="Calibri"/>
            </a:endParaRPr>
          </a:p>
          <a:p>
            <a:pPr marL="287020" indent="-274320">
              <a:lnSpc>
                <a:spcPct val="100000"/>
              </a:lnSpc>
              <a:spcBef>
                <a:spcPts val="310"/>
              </a:spcBef>
              <a:buSzPct val="127272"/>
              <a:buFont typeface="Courier New"/>
              <a:buChar char="o"/>
              <a:tabLst>
                <a:tab pos="286385" algn="l"/>
                <a:tab pos="287020" algn="l"/>
              </a:tabLst>
            </a:pPr>
            <a:r>
              <a:rPr sz="1100" spc="85" dirty="0">
                <a:solidFill>
                  <a:srgbClr val="FFFFFF"/>
                </a:solidFill>
                <a:latin typeface="Calibri"/>
                <a:cs typeface="Calibri"/>
              </a:rPr>
              <a:t>Εμπιστευτική</a:t>
            </a:r>
            <a:r>
              <a:rPr sz="1100" spc="20" dirty="0">
                <a:solidFill>
                  <a:srgbClr val="FFFFFF"/>
                </a:solidFill>
                <a:latin typeface="Calibri"/>
                <a:cs typeface="Calibri"/>
              </a:rPr>
              <a:t> </a:t>
            </a:r>
            <a:r>
              <a:rPr sz="1100" spc="100" dirty="0">
                <a:solidFill>
                  <a:srgbClr val="FFFFFF"/>
                </a:solidFill>
                <a:latin typeface="Calibri"/>
                <a:cs typeface="Calibri"/>
              </a:rPr>
              <a:t>σύνδεση,</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80" dirty="0">
                <a:solidFill>
                  <a:srgbClr val="FFFFFF"/>
                </a:solidFill>
                <a:latin typeface="Calibri"/>
                <a:cs typeface="Calibri"/>
              </a:rPr>
              <a:t>Ασυνδεσιμική</a:t>
            </a:r>
            <a:r>
              <a:rPr sz="1100" spc="40" dirty="0">
                <a:solidFill>
                  <a:srgbClr val="FFFFFF"/>
                </a:solidFill>
                <a:latin typeface="Calibri"/>
                <a:cs typeface="Calibri"/>
              </a:rPr>
              <a:t> </a:t>
            </a:r>
            <a:r>
              <a:rPr sz="1100" spc="60" dirty="0">
                <a:solidFill>
                  <a:srgbClr val="FFFFFF"/>
                </a:solidFill>
                <a:latin typeface="Calibri"/>
                <a:cs typeface="Calibri"/>
              </a:rPr>
              <a:t>εμπιστευτικότητα,</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70" dirty="0">
                <a:solidFill>
                  <a:srgbClr val="FFFFFF"/>
                </a:solidFill>
                <a:latin typeface="Calibri"/>
                <a:cs typeface="Calibri"/>
              </a:rPr>
              <a:t>Επιλεκτική</a:t>
            </a:r>
            <a:r>
              <a:rPr sz="1100" spc="25" dirty="0">
                <a:solidFill>
                  <a:srgbClr val="FFFFFF"/>
                </a:solidFill>
                <a:latin typeface="Calibri"/>
                <a:cs typeface="Calibri"/>
              </a:rPr>
              <a:t> </a:t>
            </a:r>
            <a:r>
              <a:rPr sz="1100" spc="60" dirty="0">
                <a:solidFill>
                  <a:srgbClr val="FFFFFF"/>
                </a:solidFill>
                <a:latin typeface="Calibri"/>
                <a:cs typeface="Calibri"/>
              </a:rPr>
              <a:t>εμπιστευτικότητα</a:t>
            </a:r>
            <a:r>
              <a:rPr sz="1100" spc="10" dirty="0">
                <a:solidFill>
                  <a:srgbClr val="FFFFFF"/>
                </a:solidFill>
                <a:latin typeface="Calibri"/>
                <a:cs typeface="Calibri"/>
              </a:rPr>
              <a:t> </a:t>
            </a:r>
            <a:r>
              <a:rPr sz="1100" spc="70" dirty="0">
                <a:solidFill>
                  <a:srgbClr val="FFFFFF"/>
                </a:solidFill>
                <a:latin typeface="Calibri"/>
                <a:cs typeface="Calibri"/>
              </a:rPr>
              <a:t>πεδίου,</a:t>
            </a:r>
            <a:endParaRPr sz="1100">
              <a:latin typeface="Calibri"/>
              <a:cs typeface="Calibri"/>
            </a:endParaRPr>
          </a:p>
          <a:p>
            <a:pPr marL="287020" indent="-274320">
              <a:lnSpc>
                <a:spcPct val="100000"/>
              </a:lnSpc>
              <a:spcBef>
                <a:spcPts val="310"/>
              </a:spcBef>
              <a:buSzPct val="127272"/>
              <a:buFont typeface="Courier New"/>
              <a:buChar char="o"/>
              <a:tabLst>
                <a:tab pos="286385" algn="l"/>
                <a:tab pos="287020" algn="l"/>
              </a:tabLst>
            </a:pPr>
            <a:r>
              <a:rPr sz="1100" spc="35" dirty="0">
                <a:solidFill>
                  <a:srgbClr val="FFFFFF"/>
                </a:solidFill>
                <a:latin typeface="Calibri"/>
                <a:cs typeface="Calibri"/>
              </a:rPr>
              <a:t>Εμπιστευτικότητα</a:t>
            </a:r>
            <a:r>
              <a:rPr sz="1100" spc="-5" dirty="0">
                <a:solidFill>
                  <a:srgbClr val="FFFFFF"/>
                </a:solidFill>
                <a:latin typeface="Calibri"/>
                <a:cs typeface="Calibri"/>
              </a:rPr>
              <a:t> </a:t>
            </a:r>
            <a:r>
              <a:rPr sz="1100" spc="50" dirty="0">
                <a:solidFill>
                  <a:srgbClr val="FFFFFF"/>
                </a:solidFill>
                <a:latin typeface="Calibri"/>
                <a:cs typeface="Calibri"/>
              </a:rPr>
              <a:t>ροής</a:t>
            </a:r>
            <a:r>
              <a:rPr sz="1100" spc="10" dirty="0">
                <a:solidFill>
                  <a:srgbClr val="FFFFFF"/>
                </a:solidFill>
                <a:latin typeface="Calibri"/>
                <a:cs typeface="Calibri"/>
              </a:rPr>
              <a:t> </a:t>
            </a:r>
            <a:r>
              <a:rPr sz="1100" spc="45" dirty="0">
                <a:solidFill>
                  <a:srgbClr val="FFFFFF"/>
                </a:solidFill>
                <a:latin typeface="Calibri"/>
                <a:cs typeface="Calibri"/>
              </a:rPr>
              <a:t>κίνησης,</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75" dirty="0">
                <a:solidFill>
                  <a:srgbClr val="FFFFFF"/>
                </a:solidFill>
                <a:latin typeface="Calibri"/>
                <a:cs typeface="Calibri"/>
              </a:rPr>
              <a:t>Ακεραιότητα</a:t>
            </a:r>
            <a:r>
              <a:rPr sz="1100" spc="20" dirty="0">
                <a:solidFill>
                  <a:srgbClr val="FFFFFF"/>
                </a:solidFill>
                <a:latin typeface="Calibri"/>
                <a:cs typeface="Calibri"/>
              </a:rPr>
              <a:t> </a:t>
            </a:r>
            <a:r>
              <a:rPr sz="1100" spc="80" dirty="0">
                <a:solidFill>
                  <a:srgbClr val="FFFFFF"/>
                </a:solidFill>
                <a:latin typeface="Calibri"/>
                <a:cs typeface="Calibri"/>
              </a:rPr>
              <a:t>σύνδεσης</a:t>
            </a:r>
            <a:r>
              <a:rPr sz="1100" spc="20" dirty="0">
                <a:solidFill>
                  <a:srgbClr val="FFFFFF"/>
                </a:solidFill>
                <a:latin typeface="Calibri"/>
                <a:cs typeface="Calibri"/>
              </a:rPr>
              <a:t> </a:t>
            </a:r>
            <a:r>
              <a:rPr sz="1100" spc="80" dirty="0">
                <a:solidFill>
                  <a:srgbClr val="FFFFFF"/>
                </a:solidFill>
                <a:latin typeface="Calibri"/>
                <a:cs typeface="Calibri"/>
              </a:rPr>
              <a:t>με</a:t>
            </a:r>
            <a:r>
              <a:rPr sz="1100" spc="25" dirty="0">
                <a:solidFill>
                  <a:srgbClr val="FFFFFF"/>
                </a:solidFill>
                <a:latin typeface="Calibri"/>
                <a:cs typeface="Calibri"/>
              </a:rPr>
              <a:t> </a:t>
            </a:r>
            <a:r>
              <a:rPr sz="1100" spc="65" dirty="0">
                <a:solidFill>
                  <a:srgbClr val="FFFFFF"/>
                </a:solidFill>
                <a:latin typeface="Calibri"/>
                <a:cs typeface="Calibri"/>
              </a:rPr>
              <a:t>ανάκτηση,</a:t>
            </a:r>
            <a:endParaRPr sz="1100">
              <a:latin typeface="Calibri"/>
              <a:cs typeface="Calibri"/>
            </a:endParaRPr>
          </a:p>
          <a:p>
            <a:pPr marL="287020" indent="-274320">
              <a:lnSpc>
                <a:spcPct val="100000"/>
              </a:lnSpc>
              <a:spcBef>
                <a:spcPts val="310"/>
              </a:spcBef>
              <a:buSzPct val="127272"/>
              <a:buFont typeface="Courier New"/>
              <a:buChar char="o"/>
              <a:tabLst>
                <a:tab pos="286385" algn="l"/>
                <a:tab pos="287020" algn="l"/>
              </a:tabLst>
            </a:pPr>
            <a:r>
              <a:rPr sz="1100" spc="75" dirty="0">
                <a:solidFill>
                  <a:srgbClr val="FFFFFF"/>
                </a:solidFill>
                <a:latin typeface="Calibri"/>
                <a:cs typeface="Calibri"/>
              </a:rPr>
              <a:t>Ακεραιότητα</a:t>
            </a:r>
            <a:r>
              <a:rPr sz="1100" spc="20" dirty="0">
                <a:solidFill>
                  <a:srgbClr val="FFFFFF"/>
                </a:solidFill>
                <a:latin typeface="Calibri"/>
                <a:cs typeface="Calibri"/>
              </a:rPr>
              <a:t> </a:t>
            </a:r>
            <a:r>
              <a:rPr sz="1100" spc="80" dirty="0">
                <a:solidFill>
                  <a:srgbClr val="FFFFFF"/>
                </a:solidFill>
                <a:latin typeface="Calibri"/>
                <a:cs typeface="Calibri"/>
              </a:rPr>
              <a:t>σύνδεσης</a:t>
            </a:r>
            <a:r>
              <a:rPr sz="1100" spc="20" dirty="0">
                <a:solidFill>
                  <a:srgbClr val="FFFFFF"/>
                </a:solidFill>
                <a:latin typeface="Calibri"/>
                <a:cs typeface="Calibri"/>
              </a:rPr>
              <a:t> </a:t>
            </a:r>
            <a:r>
              <a:rPr sz="1100" spc="75" dirty="0">
                <a:solidFill>
                  <a:srgbClr val="FFFFFF"/>
                </a:solidFill>
                <a:latin typeface="Calibri"/>
                <a:cs typeface="Calibri"/>
              </a:rPr>
              <a:t>χωρίς</a:t>
            </a:r>
            <a:r>
              <a:rPr sz="1100" spc="25" dirty="0">
                <a:solidFill>
                  <a:srgbClr val="FFFFFF"/>
                </a:solidFill>
                <a:latin typeface="Calibri"/>
                <a:cs typeface="Calibri"/>
              </a:rPr>
              <a:t> </a:t>
            </a:r>
            <a:r>
              <a:rPr sz="1100" spc="65" dirty="0">
                <a:solidFill>
                  <a:srgbClr val="FFFFFF"/>
                </a:solidFill>
                <a:latin typeface="Calibri"/>
                <a:cs typeface="Calibri"/>
              </a:rPr>
              <a:t>ανάκτηση,</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90" dirty="0">
                <a:solidFill>
                  <a:srgbClr val="FFFFFF"/>
                </a:solidFill>
                <a:latin typeface="Calibri"/>
                <a:cs typeface="Calibri"/>
              </a:rPr>
              <a:t>Ακεραιότητα</a:t>
            </a:r>
            <a:r>
              <a:rPr sz="1100" spc="30" dirty="0">
                <a:solidFill>
                  <a:srgbClr val="FFFFFF"/>
                </a:solidFill>
                <a:latin typeface="Calibri"/>
                <a:cs typeface="Calibri"/>
              </a:rPr>
              <a:t> </a:t>
            </a:r>
            <a:r>
              <a:rPr sz="1100" spc="90" dirty="0">
                <a:solidFill>
                  <a:srgbClr val="FFFFFF"/>
                </a:solidFill>
                <a:latin typeface="Calibri"/>
                <a:cs typeface="Calibri"/>
              </a:rPr>
              <a:t>επιλεκτικής</a:t>
            </a:r>
            <a:r>
              <a:rPr sz="1100" spc="50" dirty="0">
                <a:solidFill>
                  <a:srgbClr val="FFFFFF"/>
                </a:solidFill>
                <a:latin typeface="Calibri"/>
                <a:cs typeface="Calibri"/>
              </a:rPr>
              <a:t> </a:t>
            </a:r>
            <a:r>
              <a:rPr sz="1100" spc="105" dirty="0">
                <a:solidFill>
                  <a:srgbClr val="FFFFFF"/>
                </a:solidFill>
                <a:latin typeface="Calibri"/>
                <a:cs typeface="Calibri"/>
              </a:rPr>
              <a:t>σύνδεσης</a:t>
            </a:r>
            <a:r>
              <a:rPr sz="1100" spc="45" dirty="0">
                <a:solidFill>
                  <a:srgbClr val="FFFFFF"/>
                </a:solidFill>
                <a:latin typeface="Calibri"/>
                <a:cs typeface="Calibri"/>
              </a:rPr>
              <a:t> </a:t>
            </a:r>
            <a:r>
              <a:rPr sz="1100" spc="95" dirty="0">
                <a:solidFill>
                  <a:srgbClr val="FFFFFF"/>
                </a:solidFill>
                <a:latin typeface="Calibri"/>
                <a:cs typeface="Calibri"/>
              </a:rPr>
              <a:t>πεδίου,</a:t>
            </a:r>
            <a:r>
              <a:rPr sz="1100" spc="30" dirty="0">
                <a:solidFill>
                  <a:srgbClr val="FFFFFF"/>
                </a:solidFill>
                <a:latin typeface="Calibri"/>
                <a:cs typeface="Calibri"/>
              </a:rPr>
              <a:t> </a:t>
            </a:r>
            <a:r>
              <a:rPr sz="1100" spc="105" dirty="0">
                <a:solidFill>
                  <a:srgbClr val="FFFFFF"/>
                </a:solidFill>
                <a:latin typeface="Calibri"/>
                <a:cs typeface="Calibri"/>
              </a:rPr>
              <a:t>ολοκληρώνω</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80" dirty="0">
                <a:solidFill>
                  <a:srgbClr val="FFFFFF"/>
                </a:solidFill>
                <a:latin typeface="Calibri"/>
                <a:cs typeface="Calibri"/>
              </a:rPr>
              <a:t>Ασυνδεσιμότητα,</a:t>
            </a:r>
            <a:r>
              <a:rPr sz="1100" dirty="0">
                <a:solidFill>
                  <a:srgbClr val="FFFFFF"/>
                </a:solidFill>
                <a:latin typeface="Calibri"/>
                <a:cs typeface="Calibri"/>
              </a:rPr>
              <a:t> </a:t>
            </a:r>
            <a:r>
              <a:rPr sz="1100" spc="70" dirty="0">
                <a:solidFill>
                  <a:srgbClr val="FFFFFF"/>
                </a:solidFill>
                <a:latin typeface="Calibri"/>
                <a:cs typeface="Calibri"/>
              </a:rPr>
              <a:t>ολοκληρωμένη,</a:t>
            </a:r>
            <a:endParaRPr sz="1100">
              <a:latin typeface="Calibri"/>
              <a:cs typeface="Calibri"/>
            </a:endParaRPr>
          </a:p>
          <a:p>
            <a:pPr marL="286385" indent="-273685">
              <a:lnSpc>
                <a:spcPct val="100000"/>
              </a:lnSpc>
              <a:spcBef>
                <a:spcPts val="310"/>
              </a:spcBef>
              <a:buSzPct val="127272"/>
              <a:buFont typeface="Courier New"/>
              <a:buChar char="o"/>
              <a:tabLst>
                <a:tab pos="285750" algn="l"/>
                <a:tab pos="286385" algn="l"/>
              </a:tabLst>
            </a:pPr>
            <a:r>
              <a:rPr sz="1100" spc="75" dirty="0">
                <a:solidFill>
                  <a:srgbClr val="FFFFFF"/>
                </a:solidFill>
                <a:latin typeface="Calibri"/>
                <a:cs typeface="Calibri"/>
              </a:rPr>
              <a:t>Ασυνδεσιμική</a:t>
            </a:r>
            <a:r>
              <a:rPr sz="1100" spc="30" dirty="0">
                <a:solidFill>
                  <a:srgbClr val="FFFFFF"/>
                </a:solidFill>
                <a:latin typeface="Calibri"/>
                <a:cs typeface="Calibri"/>
              </a:rPr>
              <a:t> </a:t>
            </a:r>
            <a:r>
              <a:rPr sz="1100" spc="65" dirty="0">
                <a:solidFill>
                  <a:srgbClr val="FFFFFF"/>
                </a:solidFill>
                <a:latin typeface="Calibri"/>
                <a:cs typeface="Calibri"/>
              </a:rPr>
              <a:t>Ακεραιότητα</a:t>
            </a:r>
            <a:r>
              <a:rPr sz="1100" spc="10" dirty="0">
                <a:solidFill>
                  <a:srgbClr val="FFFFFF"/>
                </a:solidFill>
                <a:latin typeface="Calibri"/>
                <a:cs typeface="Calibri"/>
              </a:rPr>
              <a:t> </a:t>
            </a:r>
            <a:r>
              <a:rPr sz="1100" spc="70" dirty="0">
                <a:solidFill>
                  <a:srgbClr val="FFFFFF"/>
                </a:solidFill>
                <a:latin typeface="Calibri"/>
                <a:cs typeface="Calibri"/>
              </a:rPr>
              <a:t>Επιλεκτικού</a:t>
            </a:r>
            <a:r>
              <a:rPr sz="1100" spc="35" dirty="0">
                <a:solidFill>
                  <a:srgbClr val="FFFFFF"/>
                </a:solidFill>
                <a:latin typeface="Calibri"/>
                <a:cs typeface="Calibri"/>
              </a:rPr>
              <a:t> </a:t>
            </a:r>
            <a:r>
              <a:rPr sz="1100" spc="70" dirty="0">
                <a:solidFill>
                  <a:srgbClr val="FFFFFF"/>
                </a:solidFill>
                <a:latin typeface="Calibri"/>
                <a:cs typeface="Calibri"/>
              </a:rPr>
              <a:t>Πεδίου,</a:t>
            </a:r>
            <a:endParaRPr sz="1100">
              <a:latin typeface="Calibri"/>
              <a:cs typeface="Calibri"/>
            </a:endParaRPr>
          </a:p>
          <a:p>
            <a:pPr marL="287020" indent="-274320">
              <a:lnSpc>
                <a:spcPct val="100000"/>
              </a:lnSpc>
              <a:spcBef>
                <a:spcPts val="310"/>
              </a:spcBef>
              <a:buSzPct val="127272"/>
              <a:buFont typeface="Courier New"/>
              <a:buChar char="o"/>
              <a:tabLst>
                <a:tab pos="286385" algn="l"/>
                <a:tab pos="287020" algn="l"/>
              </a:tabLst>
            </a:pPr>
            <a:r>
              <a:rPr sz="1100" spc="110" dirty="0">
                <a:solidFill>
                  <a:srgbClr val="FFFFFF"/>
                </a:solidFill>
                <a:latin typeface="Calibri"/>
                <a:cs typeface="Calibri"/>
              </a:rPr>
              <a:t>Μη</a:t>
            </a:r>
            <a:r>
              <a:rPr sz="1100" spc="30" dirty="0">
                <a:solidFill>
                  <a:srgbClr val="FFFFFF"/>
                </a:solidFill>
                <a:latin typeface="Calibri"/>
                <a:cs typeface="Calibri"/>
              </a:rPr>
              <a:t> </a:t>
            </a:r>
            <a:r>
              <a:rPr sz="1100" spc="80" dirty="0">
                <a:solidFill>
                  <a:srgbClr val="FFFFFF"/>
                </a:solidFill>
                <a:latin typeface="Calibri"/>
                <a:cs typeface="Calibri"/>
              </a:rPr>
              <a:t>αμφισβήτηση</a:t>
            </a:r>
            <a:r>
              <a:rPr sz="1100" spc="35" dirty="0">
                <a:solidFill>
                  <a:srgbClr val="FFFFFF"/>
                </a:solidFill>
                <a:latin typeface="Calibri"/>
                <a:cs typeface="Calibri"/>
              </a:rPr>
              <a:t> </a:t>
            </a:r>
            <a:r>
              <a:rPr sz="1100" spc="80" dirty="0">
                <a:solidFill>
                  <a:srgbClr val="FFFFFF"/>
                </a:solidFill>
                <a:latin typeface="Calibri"/>
                <a:cs typeface="Calibri"/>
              </a:rPr>
              <a:t>με</a:t>
            </a:r>
            <a:r>
              <a:rPr sz="1100" spc="30" dirty="0">
                <a:solidFill>
                  <a:srgbClr val="FFFFFF"/>
                </a:solidFill>
                <a:latin typeface="Calibri"/>
                <a:cs typeface="Calibri"/>
              </a:rPr>
              <a:t> </a:t>
            </a:r>
            <a:r>
              <a:rPr sz="1100" spc="75" dirty="0">
                <a:solidFill>
                  <a:srgbClr val="FFFFFF"/>
                </a:solidFill>
                <a:latin typeface="Calibri"/>
                <a:cs typeface="Calibri"/>
              </a:rPr>
              <a:t>απόδειξη</a:t>
            </a:r>
            <a:r>
              <a:rPr sz="1100" spc="30" dirty="0">
                <a:solidFill>
                  <a:srgbClr val="FFFFFF"/>
                </a:solidFill>
                <a:latin typeface="Calibri"/>
                <a:cs typeface="Calibri"/>
              </a:rPr>
              <a:t> </a:t>
            </a:r>
            <a:r>
              <a:rPr sz="1100" spc="75" dirty="0">
                <a:solidFill>
                  <a:srgbClr val="FFFFFF"/>
                </a:solidFill>
                <a:latin typeface="Calibri"/>
                <a:cs typeface="Calibri"/>
              </a:rPr>
              <a:t>προέλευσης-</a:t>
            </a:r>
            <a:r>
              <a:rPr sz="1100" spc="30" dirty="0">
                <a:solidFill>
                  <a:srgbClr val="FFFFFF"/>
                </a:solidFill>
                <a:latin typeface="Calibri"/>
                <a:cs typeface="Calibri"/>
              </a:rPr>
              <a:t> </a:t>
            </a:r>
            <a:r>
              <a:rPr sz="1100" spc="70" dirty="0">
                <a:solidFill>
                  <a:srgbClr val="FFFFFF"/>
                </a:solidFill>
                <a:latin typeface="Calibri"/>
                <a:cs typeface="Calibri"/>
              </a:rPr>
              <a:t>και</a:t>
            </a:r>
            <a:endParaRPr sz="1100">
              <a:latin typeface="Calibri"/>
              <a:cs typeface="Calibri"/>
            </a:endParaRPr>
          </a:p>
          <a:p>
            <a:pPr marL="287020" indent="-274320">
              <a:lnSpc>
                <a:spcPct val="100000"/>
              </a:lnSpc>
              <a:spcBef>
                <a:spcPts val="305"/>
              </a:spcBef>
              <a:buSzPct val="127272"/>
              <a:buFont typeface="Courier New"/>
              <a:buChar char="o"/>
              <a:tabLst>
                <a:tab pos="286385" algn="l"/>
                <a:tab pos="287020" algn="l"/>
              </a:tabLst>
            </a:pPr>
            <a:r>
              <a:rPr sz="1100" spc="110" dirty="0">
                <a:solidFill>
                  <a:srgbClr val="FFFFFF"/>
                </a:solidFill>
                <a:latin typeface="Calibri"/>
                <a:cs typeface="Calibri"/>
              </a:rPr>
              <a:t>Μη</a:t>
            </a:r>
            <a:r>
              <a:rPr sz="1100" spc="30" dirty="0">
                <a:solidFill>
                  <a:srgbClr val="FFFFFF"/>
                </a:solidFill>
                <a:latin typeface="Calibri"/>
                <a:cs typeface="Calibri"/>
              </a:rPr>
              <a:t> </a:t>
            </a:r>
            <a:r>
              <a:rPr sz="1100" spc="80" dirty="0">
                <a:solidFill>
                  <a:srgbClr val="FFFFFF"/>
                </a:solidFill>
                <a:latin typeface="Calibri"/>
                <a:cs typeface="Calibri"/>
              </a:rPr>
              <a:t>άρνηση</a:t>
            </a:r>
            <a:r>
              <a:rPr sz="1100" spc="30" dirty="0">
                <a:solidFill>
                  <a:srgbClr val="FFFFFF"/>
                </a:solidFill>
                <a:latin typeface="Calibri"/>
                <a:cs typeface="Calibri"/>
              </a:rPr>
              <a:t> </a:t>
            </a:r>
            <a:r>
              <a:rPr sz="1100" spc="80" dirty="0">
                <a:solidFill>
                  <a:srgbClr val="FFFFFF"/>
                </a:solidFill>
                <a:latin typeface="Calibri"/>
                <a:cs typeface="Calibri"/>
              </a:rPr>
              <a:t>με</a:t>
            </a:r>
            <a:r>
              <a:rPr sz="1100" spc="30" dirty="0">
                <a:solidFill>
                  <a:srgbClr val="FFFFFF"/>
                </a:solidFill>
                <a:latin typeface="Calibri"/>
                <a:cs typeface="Calibri"/>
              </a:rPr>
              <a:t> </a:t>
            </a:r>
            <a:r>
              <a:rPr sz="1100" spc="75" dirty="0">
                <a:solidFill>
                  <a:srgbClr val="FFFFFF"/>
                </a:solidFill>
                <a:latin typeface="Calibri"/>
                <a:cs typeface="Calibri"/>
              </a:rPr>
              <a:t>απόδειξη</a:t>
            </a:r>
            <a:r>
              <a:rPr sz="1100" spc="25" dirty="0">
                <a:solidFill>
                  <a:srgbClr val="FFFFFF"/>
                </a:solidFill>
                <a:latin typeface="Calibri"/>
                <a:cs typeface="Calibri"/>
              </a:rPr>
              <a:t> </a:t>
            </a:r>
            <a:r>
              <a:rPr sz="1100" spc="70" dirty="0">
                <a:solidFill>
                  <a:srgbClr val="FFFFFF"/>
                </a:solidFill>
                <a:latin typeface="Calibri"/>
                <a:cs typeface="Calibri"/>
              </a:rPr>
              <a:t>παράδοσης.</a:t>
            </a:r>
            <a:endParaRPr sz="1100">
              <a:latin typeface="Calibri"/>
              <a:cs typeface="Calibri"/>
            </a:endParaRPr>
          </a:p>
        </p:txBody>
      </p:sp>
      <p:pic>
        <p:nvPicPr>
          <p:cNvPr id="10" name="object 10"/>
          <p:cNvPicPr/>
          <p:nvPr/>
        </p:nvPicPr>
        <p:blipFill>
          <a:blip r:embed="rId3" cstate="print"/>
          <a:stretch>
            <a:fillRect/>
          </a:stretch>
        </p:blipFill>
        <p:spPr>
          <a:xfrm>
            <a:off x="7549832" y="5351779"/>
            <a:ext cx="3298507" cy="612140"/>
          </a:xfrm>
          <a:prstGeom prst="rect">
            <a:avLst/>
          </a:prstGeom>
        </p:spPr>
      </p:pic>
      <p:sp>
        <p:nvSpPr>
          <p:cNvPr id="11" name="object 11"/>
          <p:cNvSpPr txBox="1"/>
          <p:nvPr/>
        </p:nvSpPr>
        <p:spPr>
          <a:xfrm>
            <a:off x="175895" y="6671361"/>
            <a:ext cx="3816985" cy="112395"/>
          </a:xfrm>
          <a:prstGeom prst="rect">
            <a:avLst/>
          </a:prstGeom>
        </p:spPr>
        <p:txBody>
          <a:bodyPr vert="horz" wrap="square" lIns="0" tIns="4445" rIns="0" bIns="0" rtlCol="0">
            <a:spAutoFit/>
          </a:bodyPr>
          <a:lstStyle/>
          <a:p>
            <a:pPr marL="12700">
              <a:lnSpc>
                <a:spcPct val="100000"/>
              </a:lnSpc>
              <a:spcBef>
                <a:spcPts val="35"/>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0"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5"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0"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0"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ανοίγει</a:t>
            </a:r>
            <a:r>
              <a:rPr sz="600" i="1" spc="2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spc="-5" dirty="0">
                <a:solidFill>
                  <a:srgbClr val="FFFFFF"/>
                </a:solidFill>
                <a:latin typeface="Calibri"/>
                <a:cs typeface="Calibri"/>
              </a:rPr>
              <a:t>εφαρμογές</a:t>
            </a:r>
            <a:r>
              <a:rPr sz="600" i="1" spc="25" dirty="0">
                <a:solidFill>
                  <a:srgbClr val="FFFFFF"/>
                </a:solidFill>
                <a:latin typeface="Calibri"/>
                <a:cs typeface="Calibri"/>
              </a:rPr>
              <a:t> </a:t>
            </a:r>
            <a:r>
              <a:rPr sz="600" i="1" spc="-5" dirty="0">
                <a:solidFill>
                  <a:srgbClr val="FFFFFF"/>
                </a:solidFill>
                <a:latin typeface="Times New Roman"/>
                <a:cs typeface="Times New Roman"/>
              </a:rPr>
              <a:t>CCITT</a:t>
            </a:r>
            <a:r>
              <a:rPr sz="600" i="1" spc="10"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8797" y="0"/>
            <a:ext cx="11653520" cy="6858000"/>
            <a:chOff x="538797" y="0"/>
            <a:chExt cx="11653520" cy="6858000"/>
          </a:xfrm>
        </p:grpSpPr>
        <p:pic>
          <p:nvPicPr>
            <p:cNvPr id="3" name="object 3"/>
            <p:cNvPicPr/>
            <p:nvPr/>
          </p:nvPicPr>
          <p:blipFill>
            <a:blip r:embed="rId2" cstate="print"/>
            <a:stretch>
              <a:fillRect/>
            </a:stretch>
          </p:blipFill>
          <p:spPr>
            <a:xfrm>
              <a:off x="6352222" y="4759"/>
              <a:ext cx="5839777" cy="6853240"/>
            </a:xfrm>
            <a:prstGeom prst="rect">
              <a:avLst/>
            </a:prstGeom>
          </p:spPr>
        </p:pic>
        <p:sp>
          <p:nvSpPr>
            <p:cNvPr id="4" name="object 4"/>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79"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sp>
          <p:nvSpPr>
            <p:cNvPr id="6" name="object 6"/>
            <p:cNvSpPr/>
            <p:nvPr/>
          </p:nvSpPr>
          <p:spPr>
            <a:xfrm>
              <a:off x="538797" y="1754187"/>
              <a:ext cx="6957695" cy="4508500"/>
            </a:xfrm>
            <a:custGeom>
              <a:avLst/>
              <a:gdLst/>
              <a:ahLst/>
              <a:cxnLst/>
              <a:rect l="l" t="t" r="r" b="b"/>
              <a:pathLst>
                <a:path w="6957695" h="4508500">
                  <a:moveTo>
                    <a:pt x="6957695" y="2953702"/>
                  </a:moveTo>
                  <a:lnTo>
                    <a:pt x="0" y="2953702"/>
                  </a:lnTo>
                  <a:lnTo>
                    <a:pt x="0" y="4508182"/>
                  </a:lnTo>
                  <a:lnTo>
                    <a:pt x="6957695" y="4508182"/>
                  </a:lnTo>
                  <a:lnTo>
                    <a:pt x="6957695" y="2953702"/>
                  </a:lnTo>
                  <a:close/>
                </a:path>
                <a:path w="6957695" h="4508500">
                  <a:moveTo>
                    <a:pt x="6957695" y="1550035"/>
                  </a:moveTo>
                  <a:lnTo>
                    <a:pt x="0" y="1550035"/>
                  </a:lnTo>
                  <a:lnTo>
                    <a:pt x="0" y="2252027"/>
                  </a:lnTo>
                  <a:lnTo>
                    <a:pt x="6957695" y="2252027"/>
                  </a:lnTo>
                  <a:lnTo>
                    <a:pt x="6957695" y="1550035"/>
                  </a:lnTo>
                  <a:close/>
                </a:path>
                <a:path w="6957695" h="4508500">
                  <a:moveTo>
                    <a:pt x="6957695" y="0"/>
                  </a:moveTo>
                  <a:lnTo>
                    <a:pt x="0" y="0"/>
                  </a:lnTo>
                  <a:lnTo>
                    <a:pt x="0" y="640080"/>
                  </a:lnTo>
                  <a:lnTo>
                    <a:pt x="6957695" y="640080"/>
                  </a:lnTo>
                  <a:lnTo>
                    <a:pt x="6957695" y="0"/>
                  </a:lnTo>
                  <a:close/>
                </a:path>
              </a:pathLst>
            </a:custGeom>
            <a:solidFill>
              <a:srgbClr val="FFB800">
                <a:alpha val="19607"/>
              </a:srgbClr>
            </a:solidFill>
          </p:spPr>
          <p:txBody>
            <a:bodyPr wrap="square" lIns="0" tIns="0" rIns="0" bIns="0" rtlCol="0"/>
            <a:lstStyle/>
            <a:p>
              <a:endParaRPr/>
            </a:p>
          </p:txBody>
        </p:sp>
        <p:sp>
          <p:nvSpPr>
            <p:cNvPr id="7" name="object 7"/>
            <p:cNvSpPr/>
            <p:nvPr/>
          </p:nvSpPr>
          <p:spPr>
            <a:xfrm>
              <a:off x="538797" y="1747837"/>
              <a:ext cx="6957695" cy="12700"/>
            </a:xfrm>
            <a:custGeom>
              <a:avLst/>
              <a:gdLst/>
              <a:ahLst/>
              <a:cxnLst/>
              <a:rect l="l" t="t" r="r" b="b"/>
              <a:pathLst>
                <a:path w="6957695" h="12700">
                  <a:moveTo>
                    <a:pt x="0" y="12700"/>
                  </a:moveTo>
                  <a:lnTo>
                    <a:pt x="6957695" y="12700"/>
                  </a:lnTo>
                  <a:lnTo>
                    <a:pt x="6957695" y="0"/>
                  </a:lnTo>
                  <a:lnTo>
                    <a:pt x="0" y="0"/>
                  </a:lnTo>
                  <a:lnTo>
                    <a:pt x="0" y="12700"/>
                  </a:lnTo>
                  <a:close/>
                </a:path>
              </a:pathLst>
            </a:custGeom>
            <a:solidFill>
              <a:srgbClr val="FFB800">
                <a:alpha val="19607"/>
              </a:srgbClr>
            </a:solidFill>
          </p:spPr>
          <p:txBody>
            <a:bodyPr wrap="square" lIns="0" tIns="0" rIns="0" bIns="0" rtlCol="0"/>
            <a:lstStyle/>
            <a:p>
              <a:endParaRPr/>
            </a:p>
          </p:txBody>
        </p:sp>
        <p:sp>
          <p:nvSpPr>
            <p:cNvPr id="8" name="object 8"/>
            <p:cNvSpPr/>
            <p:nvPr/>
          </p:nvSpPr>
          <p:spPr>
            <a:xfrm>
              <a:off x="538797" y="1437957"/>
              <a:ext cx="6957695" cy="0"/>
            </a:xfrm>
            <a:custGeom>
              <a:avLst/>
              <a:gdLst/>
              <a:ahLst/>
              <a:cxnLst/>
              <a:rect l="l" t="t" r="r" b="b"/>
              <a:pathLst>
                <a:path w="6957695">
                  <a:moveTo>
                    <a:pt x="0" y="0"/>
                  </a:moveTo>
                  <a:lnTo>
                    <a:pt x="6957695" y="0"/>
                  </a:lnTo>
                </a:path>
              </a:pathLst>
            </a:custGeom>
            <a:ln w="12700">
              <a:solidFill>
                <a:srgbClr val="FFB800"/>
              </a:solidFill>
            </a:ln>
          </p:spPr>
          <p:txBody>
            <a:bodyPr wrap="square" lIns="0" tIns="0" rIns="0" bIns="0" rtlCol="0"/>
            <a:lstStyle/>
            <a:p>
              <a:endParaRPr/>
            </a:p>
          </p:txBody>
        </p:sp>
        <p:sp>
          <p:nvSpPr>
            <p:cNvPr id="9" name="object 9"/>
            <p:cNvSpPr/>
            <p:nvPr/>
          </p:nvSpPr>
          <p:spPr>
            <a:xfrm>
              <a:off x="538797" y="6256020"/>
              <a:ext cx="6957695" cy="12700"/>
            </a:xfrm>
            <a:custGeom>
              <a:avLst/>
              <a:gdLst/>
              <a:ahLst/>
              <a:cxnLst/>
              <a:rect l="l" t="t" r="r" b="b"/>
              <a:pathLst>
                <a:path w="6957695" h="12700">
                  <a:moveTo>
                    <a:pt x="0" y="12699"/>
                  </a:moveTo>
                  <a:lnTo>
                    <a:pt x="6957695" y="12699"/>
                  </a:lnTo>
                  <a:lnTo>
                    <a:pt x="6957695" y="0"/>
                  </a:lnTo>
                  <a:lnTo>
                    <a:pt x="0" y="0"/>
                  </a:lnTo>
                  <a:lnTo>
                    <a:pt x="0" y="12699"/>
                  </a:lnTo>
                  <a:close/>
                </a:path>
              </a:pathLst>
            </a:custGeom>
            <a:solidFill>
              <a:srgbClr val="FFB800">
                <a:alpha val="19607"/>
              </a:srgbClr>
            </a:solidFill>
          </p:spPr>
          <p:txBody>
            <a:bodyPr wrap="square" lIns="0" tIns="0" rIns="0" bIns="0" rtlCol="0"/>
            <a:lstStyle/>
            <a:p>
              <a:endParaRPr/>
            </a:p>
          </p:txBody>
        </p:sp>
        <p:pic>
          <p:nvPicPr>
            <p:cNvPr id="10" name="object 10"/>
            <p:cNvPicPr/>
            <p:nvPr/>
          </p:nvPicPr>
          <p:blipFill>
            <a:blip r:embed="rId3" cstate="print"/>
            <a:stretch>
              <a:fillRect/>
            </a:stretch>
          </p:blipFill>
          <p:spPr>
            <a:xfrm>
              <a:off x="7549832" y="6167437"/>
              <a:ext cx="3293427" cy="611187"/>
            </a:xfrm>
            <a:prstGeom prst="rect">
              <a:avLst/>
            </a:prstGeom>
          </p:spPr>
        </p:pic>
      </p:grpSp>
      <p:sp>
        <p:nvSpPr>
          <p:cNvPr id="11" name="object 11"/>
          <p:cNvSpPr txBox="1"/>
          <p:nvPr/>
        </p:nvSpPr>
        <p:spPr>
          <a:xfrm>
            <a:off x="630236" y="3364865"/>
            <a:ext cx="857567" cy="159018"/>
          </a:xfrm>
          <a:prstGeom prst="rect">
            <a:avLst/>
          </a:prstGeom>
        </p:spPr>
        <p:txBody>
          <a:bodyPr vert="horz" wrap="square" lIns="0" tIns="12700" rIns="0" bIns="0" rtlCol="0">
            <a:spAutoFit/>
          </a:bodyPr>
          <a:lstStyle/>
          <a:p>
            <a:pPr>
              <a:lnSpc>
                <a:spcPct val="100000"/>
              </a:lnSpc>
              <a:spcBef>
                <a:spcPts val="100"/>
              </a:spcBef>
            </a:pPr>
            <a:r>
              <a:rPr sz="950" b="1" spc="55" dirty="0" err="1">
                <a:latin typeface="Calibri"/>
                <a:cs typeface="Calibri"/>
              </a:rPr>
              <a:t>Εγκλημ</a:t>
            </a:r>
            <a:r>
              <a:rPr sz="950" b="1" spc="55" dirty="0">
                <a:latin typeface="Calibri"/>
                <a:cs typeface="Calibri"/>
              </a:rPr>
              <a:t>ατίε</a:t>
            </a:r>
            <a:r>
              <a:rPr lang="el-GR" sz="950" b="1" spc="55" dirty="0">
                <a:latin typeface="Calibri"/>
                <a:cs typeface="Calibri"/>
              </a:rPr>
              <a:t>ς</a:t>
            </a:r>
            <a:endParaRPr sz="950" dirty="0">
              <a:latin typeface="Calibri"/>
              <a:cs typeface="Calibri"/>
            </a:endParaRPr>
          </a:p>
        </p:txBody>
      </p:sp>
      <p:sp>
        <p:nvSpPr>
          <p:cNvPr id="26" name="object 26"/>
          <p:cNvSpPr txBox="1"/>
          <p:nvPr/>
        </p:nvSpPr>
        <p:spPr>
          <a:xfrm>
            <a:off x="78739" y="6690359"/>
            <a:ext cx="4309745" cy="82550"/>
          </a:xfrm>
          <a:prstGeom prst="rect">
            <a:avLst/>
          </a:prstGeom>
        </p:spPr>
        <p:txBody>
          <a:bodyPr vert="horz" wrap="square" lIns="0" tIns="0" rIns="0" bIns="0" rtlCol="0">
            <a:spAutoFit/>
          </a:bodyPr>
          <a:lstStyle/>
          <a:p>
            <a:pPr marL="12700">
              <a:lnSpc>
                <a:spcPts val="530"/>
              </a:lnSpc>
            </a:pPr>
            <a:r>
              <a:rPr sz="450" spc="30" dirty="0">
                <a:latin typeface="Calibri"/>
                <a:cs typeface="Calibri"/>
              </a:rPr>
              <a:t>ΟΔΗΓΙΕΣ</a:t>
            </a:r>
            <a:r>
              <a:rPr sz="450" spc="25" dirty="0">
                <a:latin typeface="Calibri"/>
                <a:cs typeface="Calibri"/>
              </a:rPr>
              <a:t> ΓΙΑ </a:t>
            </a:r>
            <a:r>
              <a:rPr sz="450" spc="35" dirty="0">
                <a:latin typeface="Calibri"/>
                <a:cs typeface="Calibri"/>
              </a:rPr>
              <a:t>ΤΗΝ</a:t>
            </a:r>
            <a:r>
              <a:rPr sz="450" spc="25" dirty="0">
                <a:latin typeface="Calibri"/>
                <a:cs typeface="Calibri"/>
              </a:rPr>
              <a:t> </a:t>
            </a:r>
            <a:r>
              <a:rPr sz="450" spc="30" dirty="0">
                <a:latin typeface="Calibri"/>
                <a:cs typeface="Calibri"/>
              </a:rPr>
              <a:t>ΑΣΦΑΛΕΙΑ</a:t>
            </a:r>
            <a:r>
              <a:rPr sz="450" spc="25" dirty="0">
                <a:latin typeface="Calibri"/>
                <a:cs typeface="Calibri"/>
              </a:rPr>
              <a:t> </a:t>
            </a:r>
            <a:r>
              <a:rPr sz="450" spc="35" dirty="0">
                <a:latin typeface="Calibri"/>
                <a:cs typeface="Calibri"/>
              </a:rPr>
              <a:t>ΤΟΥ </a:t>
            </a:r>
            <a:r>
              <a:rPr sz="450" spc="30" dirty="0">
                <a:latin typeface="Calibri"/>
                <a:cs typeface="Calibri"/>
              </a:rPr>
              <a:t>ΚΥΒΕΡΝΟΥ </a:t>
            </a:r>
            <a:r>
              <a:rPr sz="450" spc="25" dirty="0">
                <a:latin typeface="Calibri"/>
                <a:cs typeface="Calibri"/>
              </a:rPr>
              <a:t>ΣΕ</a:t>
            </a:r>
            <a:r>
              <a:rPr sz="450" spc="30" dirty="0">
                <a:latin typeface="Calibri"/>
                <a:cs typeface="Calibri"/>
              </a:rPr>
              <a:t> </a:t>
            </a:r>
            <a:r>
              <a:rPr sz="450" spc="25" dirty="0">
                <a:latin typeface="Calibri"/>
                <a:cs typeface="Calibri"/>
              </a:rPr>
              <a:t>ΠΛΟΙΕΣ, </a:t>
            </a:r>
            <a:r>
              <a:rPr sz="450" spc="30" dirty="0">
                <a:latin typeface="Calibri"/>
                <a:cs typeface="Calibri"/>
              </a:rPr>
              <a:t>Έκδοση</a:t>
            </a:r>
            <a:r>
              <a:rPr sz="450" spc="35" dirty="0">
                <a:latin typeface="Calibri"/>
                <a:cs typeface="Calibri"/>
              </a:rPr>
              <a:t> </a:t>
            </a:r>
            <a:r>
              <a:rPr sz="450" spc="20" dirty="0">
                <a:latin typeface="Calibri"/>
                <a:cs typeface="Calibri"/>
              </a:rPr>
              <a:t>4,</a:t>
            </a:r>
            <a:r>
              <a:rPr sz="450" spc="30" dirty="0">
                <a:latin typeface="Calibri"/>
                <a:cs typeface="Calibri"/>
              </a:rPr>
              <a:t> URL: </a:t>
            </a:r>
            <a:r>
              <a:rPr sz="450" u="sng" spc="25" dirty="0">
                <a:solidFill>
                  <a:srgbClr val="85872B"/>
                </a:solidFill>
                <a:uFill>
                  <a:solidFill>
                    <a:srgbClr val="85872B"/>
                  </a:solidFill>
                </a:uFill>
                <a:latin typeface="Calibri"/>
                <a:cs typeface="Calibri"/>
                <a:hlinkClick r:id="rId4"/>
              </a:rPr>
              <a:t>2021-Cyber-Security-Guidelines.pdf</a:t>
            </a:r>
            <a:r>
              <a:rPr sz="450" u="sng" spc="40" dirty="0">
                <a:solidFill>
                  <a:srgbClr val="85872B"/>
                </a:solidFill>
                <a:uFill>
                  <a:solidFill>
                    <a:srgbClr val="85872B"/>
                  </a:solidFill>
                </a:uFill>
                <a:latin typeface="Calibri"/>
                <a:cs typeface="Calibri"/>
                <a:hlinkClick r:id="rId4"/>
              </a:rPr>
              <a:t> </a:t>
            </a:r>
            <a:r>
              <a:rPr sz="450" u="sng" spc="20" dirty="0">
                <a:solidFill>
                  <a:srgbClr val="85872B"/>
                </a:solidFill>
                <a:uFill>
                  <a:solidFill>
                    <a:srgbClr val="85872B"/>
                  </a:solidFill>
                </a:uFill>
                <a:latin typeface="Calibri"/>
                <a:cs typeface="Calibri"/>
                <a:hlinkClick r:id="rId4"/>
              </a:rPr>
              <a:t>(ics-shipping.org),</a:t>
            </a:r>
            <a:r>
              <a:rPr sz="450" u="sng" spc="35"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πρόσβαση</a:t>
            </a:r>
            <a:r>
              <a:rPr sz="450" u="sng" spc="40"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τον Φ</a:t>
            </a:r>
            <a:r>
              <a:rPr sz="450" u="sng" spc="30" dirty="0">
                <a:solidFill>
                  <a:srgbClr val="85872B"/>
                </a:solidFill>
                <a:uFill>
                  <a:solidFill>
                    <a:srgbClr val="85872B"/>
                  </a:solidFill>
                </a:uFill>
                <a:latin typeface="Calibri"/>
                <a:cs typeface="Calibri"/>
              </a:rPr>
              <a:t>εβρουάριο</a:t>
            </a:r>
            <a:r>
              <a:rPr sz="450" spc="35" dirty="0">
                <a:solidFill>
                  <a:srgbClr val="85872B"/>
                </a:solidFill>
                <a:latin typeface="Calibri"/>
                <a:cs typeface="Calibri"/>
              </a:rPr>
              <a:t> </a:t>
            </a:r>
            <a:r>
              <a:rPr sz="450" spc="25" dirty="0">
                <a:latin typeface="Calibri"/>
                <a:cs typeface="Calibri"/>
              </a:rPr>
              <a:t>2024.</a:t>
            </a:r>
            <a:endParaRPr sz="450">
              <a:latin typeface="Calibri"/>
              <a:cs typeface="Calibri"/>
            </a:endParaRPr>
          </a:p>
        </p:txBody>
      </p:sp>
      <p:sp>
        <p:nvSpPr>
          <p:cNvPr id="12" name="object 12"/>
          <p:cNvSpPr txBox="1"/>
          <p:nvPr/>
        </p:nvSpPr>
        <p:spPr>
          <a:xfrm>
            <a:off x="1951672" y="3369309"/>
            <a:ext cx="1739900" cy="537845"/>
          </a:xfrm>
          <a:prstGeom prst="rect">
            <a:avLst/>
          </a:prstGeom>
        </p:spPr>
        <p:txBody>
          <a:bodyPr vert="horz" wrap="square" lIns="0" tIns="12700" rIns="0" bIns="0" rtlCol="0">
            <a:spAutoFit/>
          </a:bodyPr>
          <a:lstStyle/>
          <a:p>
            <a:pPr marL="285750" indent="-285750">
              <a:lnSpc>
                <a:spcPct val="100000"/>
              </a:lnSpc>
              <a:spcBef>
                <a:spcPts val="100"/>
              </a:spcBef>
              <a:buSzPct val="126315"/>
              <a:buFont typeface="Arial"/>
              <a:buChar char="•"/>
              <a:tabLst>
                <a:tab pos="285750" algn="l"/>
                <a:tab pos="286385" algn="l"/>
              </a:tabLst>
            </a:pPr>
            <a:r>
              <a:rPr sz="950" spc="80" dirty="0">
                <a:latin typeface="Calibri"/>
                <a:cs typeface="Calibri"/>
              </a:rPr>
              <a:t>οικονομικό</a:t>
            </a:r>
            <a:r>
              <a:rPr sz="950" spc="15" dirty="0">
                <a:latin typeface="Calibri"/>
                <a:cs typeface="Calibri"/>
              </a:rPr>
              <a:t> </a:t>
            </a:r>
            <a:r>
              <a:rPr sz="950" spc="70" dirty="0">
                <a:latin typeface="Calibri"/>
                <a:cs typeface="Calibri"/>
              </a:rPr>
              <a:t>κέρδος</a:t>
            </a:r>
            <a:endParaRPr sz="950">
              <a:latin typeface="Calibri"/>
              <a:cs typeface="Calibri"/>
            </a:endParaRPr>
          </a:p>
          <a:p>
            <a:pPr marL="285750" indent="-285750">
              <a:lnSpc>
                <a:spcPct val="100000"/>
              </a:lnSpc>
              <a:spcBef>
                <a:spcPts val="300"/>
              </a:spcBef>
              <a:buSzPct val="126315"/>
              <a:buFont typeface="Arial"/>
              <a:buChar char="•"/>
              <a:tabLst>
                <a:tab pos="285750" algn="l"/>
                <a:tab pos="286385" algn="l"/>
              </a:tabLst>
            </a:pPr>
            <a:r>
              <a:rPr sz="950" spc="85" dirty="0">
                <a:latin typeface="Calibri"/>
                <a:cs typeface="Calibri"/>
              </a:rPr>
              <a:t>εμπορική</a:t>
            </a:r>
            <a:r>
              <a:rPr sz="950" spc="25" dirty="0">
                <a:latin typeface="Calibri"/>
                <a:cs typeface="Calibri"/>
              </a:rPr>
              <a:t> </a:t>
            </a:r>
            <a:r>
              <a:rPr sz="950" spc="100" dirty="0">
                <a:latin typeface="Calibri"/>
                <a:cs typeface="Calibri"/>
              </a:rPr>
              <a:t>κατασκοπεία</a:t>
            </a:r>
            <a:endParaRPr sz="950">
              <a:latin typeface="Calibri"/>
              <a:cs typeface="Calibri"/>
            </a:endParaRPr>
          </a:p>
          <a:p>
            <a:pPr marL="285750" indent="-285750">
              <a:lnSpc>
                <a:spcPct val="100000"/>
              </a:lnSpc>
              <a:spcBef>
                <a:spcPts val="265"/>
              </a:spcBef>
              <a:buSzPct val="126315"/>
              <a:buFont typeface="Arial"/>
              <a:buChar char="•"/>
              <a:tabLst>
                <a:tab pos="285750" algn="l"/>
                <a:tab pos="286385" algn="l"/>
              </a:tabLst>
            </a:pPr>
            <a:r>
              <a:rPr sz="950" spc="40" dirty="0">
                <a:latin typeface="Calibri"/>
                <a:cs typeface="Calibri"/>
              </a:rPr>
              <a:t>βιομηχανική</a:t>
            </a:r>
            <a:r>
              <a:rPr sz="950" spc="-5" dirty="0">
                <a:latin typeface="Calibri"/>
                <a:cs typeface="Calibri"/>
              </a:rPr>
              <a:t> </a:t>
            </a:r>
            <a:r>
              <a:rPr sz="950" spc="55" dirty="0">
                <a:latin typeface="Calibri"/>
                <a:cs typeface="Calibri"/>
              </a:rPr>
              <a:t>κατασκοπεία</a:t>
            </a:r>
            <a:endParaRPr sz="950">
              <a:latin typeface="Calibri"/>
              <a:cs typeface="Calibri"/>
            </a:endParaRPr>
          </a:p>
        </p:txBody>
      </p:sp>
      <p:sp>
        <p:nvSpPr>
          <p:cNvPr id="13" name="object 13"/>
          <p:cNvSpPr txBox="1">
            <a:spLocks noGrp="1"/>
          </p:cNvSpPr>
          <p:nvPr>
            <p:ph type="title"/>
          </p:nvPr>
        </p:nvSpPr>
        <p:spPr>
          <a:xfrm>
            <a:off x="875030" y="703579"/>
            <a:ext cx="3460750"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Παράγοντες</a:t>
            </a:r>
            <a:r>
              <a:rPr sz="2850" spc="145" dirty="0">
                <a:solidFill>
                  <a:srgbClr val="000000"/>
                </a:solidFill>
              </a:rPr>
              <a:t> </a:t>
            </a:r>
            <a:r>
              <a:rPr sz="2850" spc="185" dirty="0">
                <a:solidFill>
                  <a:srgbClr val="000000"/>
                </a:solidFill>
              </a:rPr>
              <a:t>απειλής</a:t>
            </a:r>
            <a:endParaRPr sz="2850"/>
          </a:p>
        </p:txBody>
      </p:sp>
      <p:sp>
        <p:nvSpPr>
          <p:cNvPr id="14" name="object 14"/>
          <p:cNvSpPr txBox="1"/>
          <p:nvPr/>
        </p:nvSpPr>
        <p:spPr>
          <a:xfrm>
            <a:off x="927417" y="1464308"/>
            <a:ext cx="3788410" cy="170180"/>
          </a:xfrm>
          <a:prstGeom prst="rect">
            <a:avLst/>
          </a:prstGeom>
        </p:spPr>
        <p:txBody>
          <a:bodyPr vert="horz" wrap="square" lIns="0" tIns="12700" rIns="0" bIns="0" rtlCol="0">
            <a:spAutoFit/>
          </a:bodyPr>
          <a:lstStyle/>
          <a:p>
            <a:pPr marL="12700">
              <a:lnSpc>
                <a:spcPct val="100000"/>
              </a:lnSpc>
              <a:spcBef>
                <a:spcPts val="100"/>
              </a:spcBef>
              <a:tabLst>
                <a:tab pos="3336925" algn="l"/>
              </a:tabLst>
            </a:pPr>
            <a:r>
              <a:rPr sz="950" b="1" spc="75" dirty="0">
                <a:latin typeface="Calibri"/>
                <a:cs typeface="Calibri"/>
              </a:rPr>
              <a:t>Ομάδα	</a:t>
            </a:r>
            <a:r>
              <a:rPr sz="950" b="1" spc="30" dirty="0">
                <a:latin typeface="Calibri"/>
                <a:cs typeface="Calibri"/>
              </a:rPr>
              <a:t>Κίνητρα</a:t>
            </a:r>
            <a:endParaRPr sz="950">
              <a:latin typeface="Calibri"/>
              <a:cs typeface="Calibri"/>
            </a:endParaRPr>
          </a:p>
        </p:txBody>
      </p:sp>
      <p:sp>
        <p:nvSpPr>
          <p:cNvPr id="15" name="object 15"/>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6" name="object 16"/>
          <p:cNvSpPr txBox="1"/>
          <p:nvPr/>
        </p:nvSpPr>
        <p:spPr>
          <a:xfrm>
            <a:off x="677544" y="1803717"/>
            <a:ext cx="863284" cy="372410"/>
          </a:xfrm>
          <a:prstGeom prst="rect">
            <a:avLst/>
          </a:prstGeom>
        </p:spPr>
        <p:txBody>
          <a:bodyPr vert="horz" wrap="square" lIns="0" tIns="12700" rIns="0" bIns="0" rtlCol="0">
            <a:spAutoFit/>
          </a:bodyPr>
          <a:lstStyle/>
          <a:p>
            <a:pPr marL="12700" marR="5080">
              <a:lnSpc>
                <a:spcPct val="127600"/>
              </a:lnSpc>
              <a:spcBef>
                <a:spcPts val="100"/>
              </a:spcBef>
            </a:pPr>
            <a:r>
              <a:rPr sz="950" b="1" spc="80" dirty="0" err="1">
                <a:latin typeface="Calibri"/>
                <a:cs typeface="Calibri"/>
              </a:rPr>
              <a:t>Τυχ</a:t>
            </a:r>
            <a:r>
              <a:rPr sz="950" b="1" spc="80" dirty="0">
                <a:latin typeface="Calibri"/>
                <a:cs typeface="Calibri"/>
              </a:rPr>
              <a:t>αί</a:t>
            </a:r>
            <a:r>
              <a:rPr lang="el-GR" sz="950" b="1" spc="80" dirty="0">
                <a:latin typeface="Calibri"/>
                <a:cs typeface="Calibri"/>
              </a:rPr>
              <a:t>οι εργαζόμενοι</a:t>
            </a:r>
            <a:endParaRPr sz="950" dirty="0">
              <a:latin typeface="Calibri"/>
              <a:cs typeface="Calibri"/>
            </a:endParaRPr>
          </a:p>
        </p:txBody>
      </p:sp>
      <p:sp>
        <p:nvSpPr>
          <p:cNvPr id="17" name="object 17"/>
          <p:cNvSpPr txBox="1"/>
          <p:nvPr/>
        </p:nvSpPr>
        <p:spPr>
          <a:xfrm>
            <a:off x="617219" y="2396170"/>
            <a:ext cx="870585" cy="890905"/>
          </a:xfrm>
          <a:prstGeom prst="rect">
            <a:avLst/>
          </a:prstGeom>
        </p:spPr>
        <p:txBody>
          <a:bodyPr vert="horz" wrap="square" lIns="0" tIns="12700" rIns="0" bIns="0" rtlCol="0">
            <a:spAutoFit/>
          </a:bodyPr>
          <a:lstStyle/>
          <a:p>
            <a:pPr marL="12700" marR="5080">
              <a:lnSpc>
                <a:spcPct val="100000"/>
              </a:lnSpc>
              <a:spcBef>
                <a:spcPts val="100"/>
              </a:spcBef>
            </a:pPr>
            <a:r>
              <a:rPr sz="950" b="1" spc="50" dirty="0">
                <a:latin typeface="Calibri"/>
                <a:cs typeface="Calibri"/>
              </a:rPr>
              <a:t>Ακτιβιστές </a:t>
            </a:r>
            <a:r>
              <a:rPr sz="950" b="1" spc="55" dirty="0">
                <a:latin typeface="Calibri"/>
                <a:cs typeface="Calibri"/>
              </a:rPr>
              <a:t> </a:t>
            </a:r>
            <a:r>
              <a:rPr sz="950" b="1" spc="60" dirty="0">
                <a:latin typeface="Calibri"/>
                <a:cs typeface="Calibri"/>
              </a:rPr>
              <a:t>(συμπεριλαμβ </a:t>
            </a:r>
            <a:r>
              <a:rPr sz="950" b="1" spc="-200" dirty="0">
                <a:latin typeface="Calibri"/>
                <a:cs typeface="Calibri"/>
              </a:rPr>
              <a:t> </a:t>
            </a:r>
            <a:r>
              <a:rPr sz="950" b="1" spc="65" dirty="0">
                <a:latin typeface="Calibri"/>
                <a:cs typeface="Calibri"/>
              </a:rPr>
              <a:t>ανομένων</a:t>
            </a:r>
            <a:r>
              <a:rPr sz="950" b="1" spc="-35" dirty="0">
                <a:latin typeface="Calibri"/>
                <a:cs typeface="Calibri"/>
              </a:rPr>
              <a:t> </a:t>
            </a:r>
            <a:r>
              <a:rPr sz="950" b="1" spc="65" dirty="0">
                <a:latin typeface="Calibri"/>
                <a:cs typeface="Calibri"/>
              </a:rPr>
              <a:t>των </a:t>
            </a:r>
            <a:r>
              <a:rPr sz="950" b="1" spc="-200" dirty="0">
                <a:latin typeface="Calibri"/>
                <a:cs typeface="Calibri"/>
              </a:rPr>
              <a:t> </a:t>
            </a:r>
            <a:r>
              <a:rPr sz="950" b="1" spc="60" dirty="0">
                <a:latin typeface="Calibri"/>
                <a:cs typeface="Calibri"/>
              </a:rPr>
              <a:t>δ</a:t>
            </a:r>
            <a:r>
              <a:rPr sz="950" b="1" spc="65" dirty="0">
                <a:latin typeface="Calibri"/>
                <a:cs typeface="Calibri"/>
              </a:rPr>
              <a:t>υσ</a:t>
            </a:r>
            <a:r>
              <a:rPr sz="950" b="1" spc="70" dirty="0">
                <a:latin typeface="Calibri"/>
                <a:cs typeface="Calibri"/>
              </a:rPr>
              <a:t>α</a:t>
            </a:r>
            <a:r>
              <a:rPr sz="950" b="1" spc="65" dirty="0">
                <a:latin typeface="Calibri"/>
                <a:cs typeface="Calibri"/>
              </a:rPr>
              <a:t>ρ</a:t>
            </a:r>
            <a:r>
              <a:rPr sz="950" b="1" spc="55" dirty="0">
                <a:latin typeface="Calibri"/>
                <a:cs typeface="Calibri"/>
              </a:rPr>
              <a:t>ε</a:t>
            </a:r>
            <a:r>
              <a:rPr sz="950" b="1" spc="60" dirty="0">
                <a:latin typeface="Calibri"/>
                <a:cs typeface="Calibri"/>
              </a:rPr>
              <a:t>σ</a:t>
            </a:r>
            <a:r>
              <a:rPr sz="950" b="1" spc="45" dirty="0">
                <a:latin typeface="Calibri"/>
                <a:cs typeface="Calibri"/>
              </a:rPr>
              <a:t>τ</a:t>
            </a:r>
            <a:r>
              <a:rPr sz="950" b="1" spc="60" dirty="0">
                <a:latin typeface="Calibri"/>
                <a:cs typeface="Calibri"/>
              </a:rPr>
              <a:t>η</a:t>
            </a:r>
            <a:r>
              <a:rPr sz="950" b="1" spc="70" dirty="0">
                <a:latin typeface="Calibri"/>
                <a:cs typeface="Calibri"/>
              </a:rPr>
              <a:t>μ</a:t>
            </a:r>
            <a:r>
              <a:rPr sz="950" b="1" spc="55" dirty="0">
                <a:latin typeface="Calibri"/>
                <a:cs typeface="Calibri"/>
              </a:rPr>
              <a:t>έ</a:t>
            </a:r>
            <a:r>
              <a:rPr sz="950" b="1" spc="40" dirty="0">
                <a:latin typeface="Calibri"/>
                <a:cs typeface="Calibri"/>
              </a:rPr>
              <a:t>ν  </a:t>
            </a:r>
            <a:r>
              <a:rPr sz="950" b="1" spc="80" dirty="0">
                <a:latin typeface="Calibri"/>
                <a:cs typeface="Calibri"/>
              </a:rPr>
              <a:t>ων </a:t>
            </a:r>
            <a:r>
              <a:rPr sz="950" b="1" spc="85" dirty="0">
                <a:latin typeface="Calibri"/>
                <a:cs typeface="Calibri"/>
              </a:rPr>
              <a:t> </a:t>
            </a:r>
            <a:r>
              <a:rPr sz="950" b="1" spc="60" dirty="0">
                <a:latin typeface="Calibri"/>
                <a:cs typeface="Calibri"/>
              </a:rPr>
              <a:t>εργαζομένων)</a:t>
            </a:r>
            <a:endParaRPr sz="950" dirty="0">
              <a:latin typeface="Calibri"/>
              <a:cs typeface="Calibri"/>
            </a:endParaRPr>
          </a:p>
        </p:txBody>
      </p:sp>
      <p:sp>
        <p:nvSpPr>
          <p:cNvPr id="18" name="object 18"/>
          <p:cNvSpPr txBox="1"/>
          <p:nvPr/>
        </p:nvSpPr>
        <p:spPr>
          <a:xfrm>
            <a:off x="1938020" y="1715770"/>
            <a:ext cx="5047615" cy="458470"/>
          </a:xfrm>
          <a:prstGeom prst="rect">
            <a:avLst/>
          </a:prstGeom>
        </p:spPr>
        <p:txBody>
          <a:bodyPr vert="horz" wrap="square" lIns="0" tIns="12700" rIns="0" bIns="0" rtlCol="0">
            <a:spAutoFit/>
          </a:bodyPr>
          <a:lstStyle/>
          <a:p>
            <a:pPr marL="299085" marR="5080" indent="-287020">
              <a:lnSpc>
                <a:spcPct val="100000"/>
              </a:lnSpc>
              <a:spcBef>
                <a:spcPts val="100"/>
              </a:spcBef>
              <a:buSzPct val="126315"/>
              <a:buFont typeface="Arial"/>
              <a:buChar char="•"/>
              <a:tabLst>
                <a:tab pos="299085" algn="l"/>
                <a:tab pos="299720" algn="l"/>
              </a:tabLst>
            </a:pPr>
            <a:r>
              <a:rPr sz="950" spc="65" dirty="0">
                <a:latin typeface="Calibri"/>
                <a:cs typeface="Calibri"/>
              </a:rPr>
              <a:t>Δεν υπάρχει </a:t>
            </a:r>
            <a:r>
              <a:rPr sz="950" spc="70" dirty="0">
                <a:latin typeface="Calibri"/>
                <a:cs typeface="Calibri"/>
              </a:rPr>
              <a:t>κακόβουλο </a:t>
            </a:r>
            <a:r>
              <a:rPr sz="950" spc="55" dirty="0">
                <a:latin typeface="Calibri"/>
                <a:cs typeface="Calibri"/>
              </a:rPr>
              <a:t>κίνητρο, </a:t>
            </a:r>
            <a:r>
              <a:rPr sz="950" spc="70" dirty="0">
                <a:latin typeface="Calibri"/>
                <a:cs typeface="Calibri"/>
              </a:rPr>
              <a:t>αλλά </a:t>
            </a:r>
            <a:r>
              <a:rPr sz="950" spc="60" dirty="0">
                <a:latin typeface="Calibri"/>
                <a:cs typeface="Calibri"/>
              </a:rPr>
              <a:t>προκαλείται </a:t>
            </a:r>
            <a:r>
              <a:rPr sz="950" spc="65" dirty="0">
                <a:latin typeface="Calibri"/>
                <a:cs typeface="Calibri"/>
              </a:rPr>
              <a:t>ακούσια </a:t>
            </a:r>
            <a:r>
              <a:rPr sz="950" spc="60" dirty="0">
                <a:latin typeface="Calibri"/>
                <a:cs typeface="Calibri"/>
              </a:rPr>
              <a:t>ζημιά </a:t>
            </a:r>
            <a:r>
              <a:rPr sz="950" spc="75" dirty="0">
                <a:latin typeface="Calibri"/>
                <a:cs typeface="Calibri"/>
              </a:rPr>
              <a:t>λόγω </a:t>
            </a:r>
            <a:r>
              <a:rPr sz="950" spc="70" dirty="0">
                <a:latin typeface="Calibri"/>
                <a:cs typeface="Calibri"/>
              </a:rPr>
              <a:t>κακών </a:t>
            </a:r>
            <a:r>
              <a:rPr sz="950" spc="75" dirty="0">
                <a:latin typeface="Calibri"/>
                <a:cs typeface="Calibri"/>
              </a:rPr>
              <a:t> </a:t>
            </a:r>
            <a:r>
              <a:rPr sz="950" spc="70" dirty="0">
                <a:latin typeface="Calibri"/>
                <a:cs typeface="Calibri"/>
              </a:rPr>
              <a:t>συνθηκών</a:t>
            </a:r>
            <a:r>
              <a:rPr sz="950" spc="25" dirty="0">
                <a:latin typeface="Calibri"/>
                <a:cs typeface="Calibri"/>
              </a:rPr>
              <a:t> </a:t>
            </a:r>
            <a:r>
              <a:rPr sz="950" spc="55" dirty="0">
                <a:latin typeface="Calibri"/>
                <a:cs typeface="Calibri"/>
              </a:rPr>
              <a:t>και</a:t>
            </a:r>
            <a:r>
              <a:rPr sz="950" spc="35" dirty="0">
                <a:latin typeface="Calibri"/>
                <a:cs typeface="Calibri"/>
              </a:rPr>
              <a:t> </a:t>
            </a:r>
            <a:r>
              <a:rPr sz="950" spc="60" dirty="0">
                <a:latin typeface="Calibri"/>
                <a:cs typeface="Calibri"/>
              </a:rPr>
              <a:t>έλλειψης</a:t>
            </a:r>
            <a:r>
              <a:rPr sz="950" spc="30" dirty="0">
                <a:latin typeface="Calibri"/>
                <a:cs typeface="Calibri"/>
              </a:rPr>
              <a:t> </a:t>
            </a:r>
            <a:r>
              <a:rPr sz="950" spc="60" dirty="0">
                <a:latin typeface="Calibri"/>
                <a:cs typeface="Calibri"/>
              </a:rPr>
              <a:t>τεχνογνωσίας,</a:t>
            </a:r>
            <a:r>
              <a:rPr sz="950" spc="30" dirty="0">
                <a:latin typeface="Calibri"/>
                <a:cs typeface="Calibri"/>
              </a:rPr>
              <a:t> </a:t>
            </a:r>
            <a:r>
              <a:rPr sz="950" spc="75" dirty="0">
                <a:latin typeface="Calibri"/>
                <a:cs typeface="Calibri"/>
              </a:rPr>
              <a:t>όπως</a:t>
            </a:r>
            <a:r>
              <a:rPr sz="950" spc="25" dirty="0">
                <a:latin typeface="Calibri"/>
                <a:cs typeface="Calibri"/>
              </a:rPr>
              <a:t> </a:t>
            </a:r>
            <a:r>
              <a:rPr sz="950" spc="70" dirty="0">
                <a:latin typeface="Calibri"/>
                <a:cs typeface="Calibri"/>
              </a:rPr>
              <a:t>ημολυσμένου</a:t>
            </a:r>
            <a:r>
              <a:rPr sz="950" spc="30" dirty="0">
                <a:latin typeface="Calibri"/>
                <a:cs typeface="Calibri"/>
              </a:rPr>
              <a:t> </a:t>
            </a:r>
            <a:r>
              <a:rPr sz="950" spc="75" dirty="0">
                <a:latin typeface="Calibri"/>
                <a:cs typeface="Calibri"/>
              </a:rPr>
              <a:t>USB</a:t>
            </a:r>
            <a:r>
              <a:rPr sz="950" spc="35" dirty="0">
                <a:latin typeface="Calibri"/>
                <a:cs typeface="Calibri"/>
              </a:rPr>
              <a:t> </a:t>
            </a:r>
            <a:r>
              <a:rPr sz="950" spc="65" dirty="0">
                <a:latin typeface="Calibri"/>
                <a:cs typeface="Calibri"/>
              </a:rPr>
              <a:t>σε</a:t>
            </a:r>
            <a:r>
              <a:rPr sz="950" spc="35" dirty="0">
                <a:latin typeface="Calibri"/>
                <a:cs typeface="Calibri"/>
              </a:rPr>
              <a:t> </a:t>
            </a:r>
            <a:r>
              <a:rPr sz="950" spc="70" dirty="0">
                <a:latin typeface="Calibri"/>
                <a:cs typeface="Calibri"/>
              </a:rPr>
              <a:t>συστήματα</a:t>
            </a:r>
            <a:r>
              <a:rPr sz="950" spc="35" dirty="0">
                <a:latin typeface="Calibri"/>
                <a:cs typeface="Calibri"/>
              </a:rPr>
              <a:t> </a:t>
            </a:r>
            <a:r>
              <a:rPr sz="950" spc="75" dirty="0">
                <a:latin typeface="Calibri"/>
                <a:cs typeface="Calibri"/>
              </a:rPr>
              <a:t>ΤΠ</a:t>
            </a:r>
            <a:r>
              <a:rPr sz="950" spc="30" dirty="0">
                <a:latin typeface="Calibri"/>
                <a:cs typeface="Calibri"/>
              </a:rPr>
              <a:t> </a:t>
            </a:r>
            <a:r>
              <a:rPr sz="950" spc="75" dirty="0">
                <a:latin typeface="Calibri"/>
                <a:cs typeface="Calibri"/>
              </a:rPr>
              <a:t>ή </a:t>
            </a:r>
            <a:r>
              <a:rPr sz="950" spc="-200" dirty="0">
                <a:latin typeface="Calibri"/>
                <a:cs typeface="Calibri"/>
              </a:rPr>
              <a:t> </a:t>
            </a:r>
            <a:r>
              <a:rPr sz="950" spc="80" dirty="0">
                <a:latin typeface="Calibri"/>
                <a:cs typeface="Calibri"/>
              </a:rPr>
              <a:t>ΟΤ</a:t>
            </a:r>
            <a:r>
              <a:rPr sz="950" spc="20" dirty="0">
                <a:latin typeface="Calibri"/>
                <a:cs typeface="Calibri"/>
              </a:rPr>
              <a:t> </a:t>
            </a:r>
            <a:r>
              <a:rPr sz="950" spc="55" dirty="0">
                <a:latin typeface="Calibri"/>
                <a:cs typeface="Calibri"/>
              </a:rPr>
              <a:t>επί</a:t>
            </a:r>
            <a:r>
              <a:rPr sz="950" spc="25" dirty="0">
                <a:latin typeface="Calibri"/>
                <a:cs typeface="Calibri"/>
              </a:rPr>
              <a:t> </a:t>
            </a:r>
            <a:r>
              <a:rPr sz="950" spc="65" dirty="0">
                <a:latin typeface="Calibri"/>
                <a:cs typeface="Calibri"/>
              </a:rPr>
              <a:t>του</a:t>
            </a:r>
            <a:r>
              <a:rPr sz="950" spc="25" dirty="0">
                <a:latin typeface="Calibri"/>
                <a:cs typeface="Calibri"/>
              </a:rPr>
              <a:t> </a:t>
            </a:r>
            <a:r>
              <a:rPr sz="950" spc="65" dirty="0">
                <a:latin typeface="Calibri"/>
                <a:cs typeface="Calibri"/>
              </a:rPr>
              <a:t>σκάφους.</a:t>
            </a:r>
            <a:endParaRPr sz="950">
              <a:latin typeface="Calibri"/>
              <a:cs typeface="Calibri"/>
            </a:endParaRPr>
          </a:p>
        </p:txBody>
      </p:sp>
      <p:sp>
        <p:nvSpPr>
          <p:cNvPr id="19" name="object 19"/>
          <p:cNvSpPr txBox="1"/>
          <p:nvPr/>
        </p:nvSpPr>
        <p:spPr>
          <a:xfrm>
            <a:off x="1938020" y="3036728"/>
            <a:ext cx="876935" cy="170180"/>
          </a:xfrm>
          <a:prstGeom prst="rect">
            <a:avLst/>
          </a:prstGeom>
        </p:spPr>
        <p:txBody>
          <a:bodyPr vert="horz" wrap="square" lIns="0" tIns="12700" rIns="0" bIns="0" rtlCol="0">
            <a:spAutoFit/>
          </a:bodyPr>
          <a:lstStyle/>
          <a:p>
            <a:pPr marL="299085" indent="-286385">
              <a:lnSpc>
                <a:spcPct val="100000"/>
              </a:lnSpc>
              <a:spcBef>
                <a:spcPts val="100"/>
              </a:spcBef>
              <a:buSzPct val="126315"/>
              <a:buFont typeface="Arial"/>
              <a:buChar char="•"/>
              <a:tabLst>
                <a:tab pos="298450" algn="l"/>
                <a:tab pos="299085" algn="l"/>
              </a:tabLst>
            </a:pPr>
            <a:r>
              <a:rPr sz="950" spc="105" dirty="0">
                <a:latin typeface="Calibri"/>
                <a:cs typeface="Calibri"/>
              </a:rPr>
              <a:t>Ε</a:t>
            </a:r>
            <a:r>
              <a:rPr sz="950" spc="90" dirty="0">
                <a:latin typeface="Calibri"/>
                <a:cs typeface="Calibri"/>
              </a:rPr>
              <a:t>κ</a:t>
            </a:r>
            <a:r>
              <a:rPr sz="950" spc="114" dirty="0">
                <a:latin typeface="Calibri"/>
                <a:cs typeface="Calibri"/>
              </a:rPr>
              <a:t>δ</a:t>
            </a:r>
            <a:r>
              <a:rPr sz="950" spc="55" dirty="0">
                <a:latin typeface="Calibri"/>
                <a:cs typeface="Calibri"/>
              </a:rPr>
              <a:t>ί</a:t>
            </a:r>
            <a:r>
              <a:rPr sz="950" spc="90" dirty="0">
                <a:latin typeface="Calibri"/>
                <a:cs typeface="Calibri"/>
              </a:rPr>
              <a:t>κ</a:t>
            </a:r>
            <a:r>
              <a:rPr sz="950" spc="110" dirty="0">
                <a:latin typeface="Calibri"/>
                <a:cs typeface="Calibri"/>
              </a:rPr>
              <a:t>ησ</a:t>
            </a:r>
            <a:r>
              <a:rPr sz="950" spc="125" dirty="0">
                <a:latin typeface="Calibri"/>
                <a:cs typeface="Calibri"/>
              </a:rPr>
              <a:t>η</a:t>
            </a:r>
            <a:endParaRPr sz="950" dirty="0">
              <a:latin typeface="Calibri"/>
              <a:cs typeface="Calibri"/>
            </a:endParaRPr>
          </a:p>
        </p:txBody>
      </p:sp>
      <p:sp>
        <p:nvSpPr>
          <p:cNvPr id="20" name="object 20"/>
          <p:cNvSpPr txBox="1"/>
          <p:nvPr/>
        </p:nvSpPr>
        <p:spPr>
          <a:xfrm>
            <a:off x="1938654" y="2456497"/>
            <a:ext cx="2314575" cy="543560"/>
          </a:xfrm>
          <a:prstGeom prst="rect">
            <a:avLst/>
          </a:prstGeom>
        </p:spPr>
        <p:txBody>
          <a:bodyPr vert="horz" wrap="square" lIns="0" tIns="12700" rIns="0" bIns="0" rtlCol="0">
            <a:spAutoFit/>
          </a:bodyPr>
          <a:lstStyle/>
          <a:p>
            <a:pPr marL="299085" indent="-286385">
              <a:lnSpc>
                <a:spcPct val="100000"/>
              </a:lnSpc>
              <a:spcBef>
                <a:spcPts val="100"/>
              </a:spcBef>
              <a:buSzPct val="126315"/>
              <a:buFont typeface="Arial"/>
              <a:buChar char="•"/>
              <a:tabLst>
                <a:tab pos="298450" algn="l"/>
                <a:tab pos="299085" algn="l"/>
              </a:tabLst>
            </a:pPr>
            <a:r>
              <a:rPr sz="950" spc="60" dirty="0">
                <a:latin typeface="Calibri"/>
                <a:cs typeface="Calibri"/>
              </a:rPr>
              <a:t>ανατρεπτική</a:t>
            </a:r>
            <a:r>
              <a:rPr sz="950" spc="15" dirty="0">
                <a:latin typeface="Calibri"/>
                <a:cs typeface="Calibri"/>
              </a:rPr>
              <a:t> </a:t>
            </a:r>
            <a:r>
              <a:rPr sz="950" spc="50" dirty="0">
                <a:latin typeface="Calibri"/>
                <a:cs typeface="Calibri"/>
              </a:rPr>
              <a:t>λειτουργία</a:t>
            </a:r>
            <a:endParaRPr sz="950" dirty="0">
              <a:latin typeface="Calibri"/>
              <a:cs typeface="Calibri"/>
            </a:endParaRPr>
          </a:p>
          <a:p>
            <a:pPr marL="299085" indent="-286385">
              <a:lnSpc>
                <a:spcPct val="100000"/>
              </a:lnSpc>
              <a:spcBef>
                <a:spcPts val="300"/>
              </a:spcBef>
              <a:buSzPct val="126315"/>
              <a:buFont typeface="Arial"/>
              <a:buChar char="•"/>
              <a:tabLst>
                <a:tab pos="298450" algn="l"/>
                <a:tab pos="299085" algn="l"/>
              </a:tabLst>
            </a:pPr>
            <a:r>
              <a:rPr sz="950" spc="85" dirty="0">
                <a:latin typeface="Calibri"/>
                <a:cs typeface="Calibri"/>
              </a:rPr>
              <a:t>προσοχή</a:t>
            </a:r>
            <a:r>
              <a:rPr sz="950" spc="10" dirty="0">
                <a:latin typeface="Calibri"/>
                <a:cs typeface="Calibri"/>
              </a:rPr>
              <a:t> </a:t>
            </a:r>
            <a:r>
              <a:rPr sz="950" spc="95" dirty="0">
                <a:latin typeface="Calibri"/>
                <a:cs typeface="Calibri"/>
              </a:rPr>
              <a:t>των</a:t>
            </a:r>
            <a:r>
              <a:rPr sz="950" spc="25" dirty="0">
                <a:latin typeface="Calibri"/>
                <a:cs typeface="Calibri"/>
              </a:rPr>
              <a:t> </a:t>
            </a:r>
            <a:r>
              <a:rPr sz="950" spc="100" dirty="0">
                <a:latin typeface="Calibri"/>
                <a:cs typeface="Calibri"/>
              </a:rPr>
              <a:t>μέσων</a:t>
            </a:r>
            <a:r>
              <a:rPr sz="950" spc="25" dirty="0">
                <a:latin typeface="Calibri"/>
                <a:cs typeface="Calibri"/>
              </a:rPr>
              <a:t> </a:t>
            </a:r>
            <a:r>
              <a:rPr sz="950" spc="80" dirty="0">
                <a:latin typeface="Calibri"/>
                <a:cs typeface="Calibri"/>
              </a:rPr>
              <a:t>επικοινωνίας</a:t>
            </a:r>
            <a:endParaRPr sz="950" dirty="0">
              <a:latin typeface="Calibri"/>
              <a:cs typeface="Calibri"/>
            </a:endParaRPr>
          </a:p>
          <a:p>
            <a:pPr marL="299085" indent="-286385">
              <a:lnSpc>
                <a:spcPct val="100000"/>
              </a:lnSpc>
              <a:spcBef>
                <a:spcPts val="305"/>
              </a:spcBef>
              <a:buSzPct val="126315"/>
              <a:buFont typeface="Arial"/>
              <a:buChar char="•"/>
              <a:tabLst>
                <a:tab pos="298450" algn="l"/>
                <a:tab pos="299085" algn="l"/>
              </a:tabLst>
            </a:pPr>
            <a:r>
              <a:rPr sz="950" spc="95" dirty="0">
                <a:latin typeface="Calibri"/>
                <a:cs typeface="Calibri"/>
              </a:rPr>
              <a:t>ζημία</a:t>
            </a:r>
            <a:r>
              <a:rPr sz="950" spc="-10" dirty="0">
                <a:latin typeface="Calibri"/>
                <a:cs typeface="Calibri"/>
              </a:rPr>
              <a:t> </a:t>
            </a:r>
            <a:r>
              <a:rPr sz="950" spc="70" dirty="0">
                <a:latin typeface="Calibri"/>
                <a:cs typeface="Calibri"/>
              </a:rPr>
              <a:t>φήμης</a:t>
            </a:r>
            <a:endParaRPr sz="950" dirty="0">
              <a:latin typeface="Calibri"/>
              <a:cs typeface="Calibri"/>
            </a:endParaRPr>
          </a:p>
        </p:txBody>
      </p:sp>
      <p:sp>
        <p:nvSpPr>
          <p:cNvPr id="21" name="object 21"/>
          <p:cNvSpPr txBox="1"/>
          <p:nvPr/>
        </p:nvSpPr>
        <p:spPr>
          <a:xfrm>
            <a:off x="617219" y="4239577"/>
            <a:ext cx="770255" cy="159018"/>
          </a:xfrm>
          <a:prstGeom prst="rect">
            <a:avLst/>
          </a:prstGeom>
        </p:spPr>
        <p:txBody>
          <a:bodyPr vert="horz" wrap="square" lIns="0" tIns="12700" rIns="0" bIns="0" rtlCol="0">
            <a:spAutoFit/>
          </a:bodyPr>
          <a:lstStyle/>
          <a:p>
            <a:pPr marL="12700">
              <a:lnSpc>
                <a:spcPct val="100000"/>
              </a:lnSpc>
              <a:spcBef>
                <a:spcPts val="100"/>
              </a:spcBef>
            </a:pPr>
            <a:r>
              <a:rPr lang="el-GR" sz="950" b="1" spc="85" dirty="0">
                <a:latin typeface="Calibri"/>
                <a:cs typeface="Calibri"/>
              </a:rPr>
              <a:t>Κακόβουλοι</a:t>
            </a:r>
            <a:endParaRPr sz="950" dirty="0">
              <a:latin typeface="Calibri"/>
              <a:cs typeface="Calibri"/>
            </a:endParaRPr>
          </a:p>
        </p:txBody>
      </p:sp>
      <p:sp>
        <p:nvSpPr>
          <p:cNvPr id="22" name="object 22"/>
          <p:cNvSpPr txBox="1"/>
          <p:nvPr/>
        </p:nvSpPr>
        <p:spPr>
          <a:xfrm>
            <a:off x="1971038" y="4137977"/>
            <a:ext cx="1409065" cy="543560"/>
          </a:xfrm>
          <a:prstGeom prst="rect">
            <a:avLst/>
          </a:prstGeom>
        </p:spPr>
        <p:txBody>
          <a:bodyPr vert="horz" wrap="square" lIns="0" tIns="12700" rIns="0" bIns="0" rtlCol="0">
            <a:spAutoFit/>
          </a:bodyPr>
          <a:lstStyle/>
          <a:p>
            <a:pPr marL="12700">
              <a:lnSpc>
                <a:spcPct val="100000"/>
              </a:lnSpc>
              <a:spcBef>
                <a:spcPts val="100"/>
              </a:spcBef>
              <a:tabLst>
                <a:tab pos="298450" algn="l"/>
              </a:tabLst>
            </a:pPr>
            <a:r>
              <a:rPr sz="950" spc="45" dirty="0">
                <a:latin typeface="Arial"/>
                <a:cs typeface="Arial"/>
              </a:rPr>
              <a:t>-	</a:t>
            </a:r>
            <a:r>
              <a:rPr sz="950" spc="75" dirty="0">
                <a:latin typeface="Calibri"/>
                <a:cs typeface="Calibri"/>
              </a:rPr>
              <a:t>η</a:t>
            </a:r>
            <a:r>
              <a:rPr sz="950" dirty="0">
                <a:latin typeface="Calibri"/>
                <a:cs typeface="Calibri"/>
              </a:rPr>
              <a:t> </a:t>
            </a:r>
            <a:r>
              <a:rPr sz="950" spc="60" dirty="0">
                <a:latin typeface="Calibri"/>
                <a:cs typeface="Calibri"/>
              </a:rPr>
              <a:t>πρόκληση</a:t>
            </a:r>
            <a:endParaRPr sz="950" dirty="0">
              <a:latin typeface="Calibri"/>
              <a:cs typeface="Calibri"/>
            </a:endParaRPr>
          </a:p>
          <a:p>
            <a:pPr marL="299085" indent="-286385">
              <a:lnSpc>
                <a:spcPct val="100000"/>
              </a:lnSpc>
              <a:spcBef>
                <a:spcPts val="300"/>
              </a:spcBef>
              <a:buSzPct val="126315"/>
              <a:buFont typeface="Arial"/>
              <a:buChar char="•"/>
              <a:tabLst>
                <a:tab pos="298450" algn="l"/>
                <a:tab pos="299085" algn="l"/>
              </a:tabLst>
            </a:pPr>
            <a:r>
              <a:rPr sz="950" spc="70" dirty="0">
                <a:latin typeface="Calibri"/>
                <a:cs typeface="Calibri"/>
              </a:rPr>
              <a:t>κέρδος</a:t>
            </a:r>
            <a:r>
              <a:rPr sz="950" spc="-25" dirty="0">
                <a:latin typeface="Calibri"/>
                <a:cs typeface="Calibri"/>
              </a:rPr>
              <a:t> </a:t>
            </a:r>
            <a:r>
              <a:rPr sz="950" spc="70" dirty="0">
                <a:latin typeface="Calibri"/>
                <a:cs typeface="Calibri"/>
              </a:rPr>
              <a:t>φήμης</a:t>
            </a:r>
            <a:endParaRPr sz="950" dirty="0">
              <a:latin typeface="Calibri"/>
              <a:cs typeface="Calibri"/>
            </a:endParaRPr>
          </a:p>
          <a:p>
            <a:pPr marL="299085" indent="-286385">
              <a:lnSpc>
                <a:spcPct val="100000"/>
              </a:lnSpc>
              <a:spcBef>
                <a:spcPts val="310"/>
              </a:spcBef>
              <a:buSzPct val="126315"/>
              <a:buFont typeface="Arial"/>
              <a:buChar char="•"/>
              <a:tabLst>
                <a:tab pos="298450" algn="l"/>
                <a:tab pos="299085" algn="l"/>
              </a:tabLst>
            </a:pPr>
            <a:r>
              <a:rPr sz="950" spc="80" dirty="0">
                <a:latin typeface="Calibri"/>
                <a:cs typeface="Calibri"/>
              </a:rPr>
              <a:t>οικονομικό</a:t>
            </a:r>
            <a:r>
              <a:rPr sz="950" spc="10" dirty="0">
                <a:latin typeface="Calibri"/>
                <a:cs typeface="Calibri"/>
              </a:rPr>
              <a:t> </a:t>
            </a:r>
            <a:r>
              <a:rPr sz="950" spc="70" dirty="0">
                <a:latin typeface="Calibri"/>
                <a:cs typeface="Calibri"/>
              </a:rPr>
              <a:t>κέρδος</a:t>
            </a:r>
            <a:endParaRPr sz="950" dirty="0">
              <a:latin typeface="Calibri"/>
              <a:cs typeface="Calibri"/>
            </a:endParaRPr>
          </a:p>
        </p:txBody>
      </p:sp>
      <p:sp>
        <p:nvSpPr>
          <p:cNvPr id="23" name="object 23"/>
          <p:cNvSpPr txBox="1"/>
          <p:nvPr/>
        </p:nvSpPr>
        <p:spPr>
          <a:xfrm>
            <a:off x="617218" y="4908867"/>
            <a:ext cx="1059182" cy="743793"/>
          </a:xfrm>
          <a:prstGeom prst="rect">
            <a:avLst/>
          </a:prstGeom>
        </p:spPr>
        <p:txBody>
          <a:bodyPr vert="horz" wrap="square" lIns="0" tIns="12700" rIns="0" bIns="0" rtlCol="0">
            <a:spAutoFit/>
          </a:bodyPr>
          <a:lstStyle/>
          <a:p>
            <a:pPr marL="12700" marR="5080">
              <a:lnSpc>
                <a:spcPct val="100000"/>
              </a:lnSpc>
              <a:spcBef>
                <a:spcPts val="100"/>
              </a:spcBef>
            </a:pPr>
            <a:r>
              <a:rPr sz="950" b="1" spc="65" dirty="0">
                <a:latin typeface="Calibri"/>
                <a:cs typeface="Calibri"/>
              </a:rPr>
              <a:t>Κράτη </a:t>
            </a:r>
            <a:r>
              <a:rPr sz="950" b="1" spc="70" dirty="0">
                <a:latin typeface="Calibri"/>
                <a:cs typeface="Calibri"/>
              </a:rPr>
              <a:t> </a:t>
            </a:r>
            <a:r>
              <a:rPr sz="950" b="1" spc="60" dirty="0">
                <a:latin typeface="Calibri"/>
                <a:cs typeface="Calibri"/>
              </a:rPr>
              <a:t>Κράτος </a:t>
            </a:r>
            <a:r>
              <a:rPr sz="950" b="1" spc="70" dirty="0">
                <a:latin typeface="Calibri"/>
                <a:cs typeface="Calibri"/>
              </a:rPr>
              <a:t>π</a:t>
            </a:r>
            <a:r>
              <a:rPr sz="950" b="1" spc="70" dirty="0" err="1">
                <a:latin typeface="Calibri"/>
                <a:cs typeface="Calibri"/>
              </a:rPr>
              <a:t>ου</a:t>
            </a:r>
            <a:r>
              <a:rPr sz="950" b="1" spc="70" dirty="0">
                <a:latin typeface="Calibri"/>
                <a:cs typeface="Calibri"/>
              </a:rPr>
              <a:t> </a:t>
            </a:r>
            <a:r>
              <a:rPr sz="950" b="1" spc="75" dirty="0">
                <a:latin typeface="Calibri"/>
                <a:cs typeface="Calibri"/>
              </a:rPr>
              <a:t> </a:t>
            </a:r>
            <a:r>
              <a:rPr sz="950" b="1" spc="50" dirty="0" err="1">
                <a:latin typeface="Calibri"/>
                <a:cs typeface="Calibri"/>
              </a:rPr>
              <a:t>χ</a:t>
            </a:r>
            <a:r>
              <a:rPr sz="950" b="1" spc="65" dirty="0" err="1">
                <a:latin typeface="Calibri"/>
                <a:cs typeface="Calibri"/>
              </a:rPr>
              <a:t>ρ</a:t>
            </a:r>
            <a:r>
              <a:rPr sz="950" b="1" spc="60" dirty="0" err="1">
                <a:latin typeface="Calibri"/>
                <a:cs typeface="Calibri"/>
              </a:rPr>
              <a:t>η</a:t>
            </a:r>
            <a:r>
              <a:rPr sz="950" b="1" spc="70" dirty="0" err="1">
                <a:latin typeface="Calibri"/>
                <a:cs typeface="Calibri"/>
              </a:rPr>
              <a:t>μ</a:t>
            </a:r>
            <a:r>
              <a:rPr sz="950" b="1" spc="70" dirty="0">
                <a:latin typeface="Calibri"/>
                <a:cs typeface="Calibri"/>
              </a:rPr>
              <a:t>α</a:t>
            </a:r>
            <a:r>
              <a:rPr sz="950" b="1" spc="45" dirty="0">
                <a:latin typeface="Calibri"/>
                <a:cs typeface="Calibri"/>
              </a:rPr>
              <a:t>τ</a:t>
            </a:r>
            <a:r>
              <a:rPr sz="950" b="1" spc="65" dirty="0">
                <a:latin typeface="Calibri"/>
                <a:cs typeface="Calibri"/>
              </a:rPr>
              <a:t>ο</a:t>
            </a:r>
            <a:r>
              <a:rPr sz="950" b="1" spc="60" dirty="0">
                <a:latin typeface="Calibri"/>
                <a:cs typeface="Calibri"/>
              </a:rPr>
              <a:t>δο</a:t>
            </a:r>
            <a:r>
              <a:rPr sz="950" b="1" spc="45" dirty="0">
                <a:latin typeface="Calibri"/>
                <a:cs typeface="Calibri"/>
              </a:rPr>
              <a:t>τ</a:t>
            </a:r>
            <a:r>
              <a:rPr lang="el-GR" sz="950" b="1" spc="40" dirty="0" err="1">
                <a:latin typeface="Calibri"/>
                <a:cs typeface="Calibri"/>
              </a:rPr>
              <a:t>ούν</a:t>
            </a:r>
            <a:r>
              <a:rPr sz="950" b="1" spc="45" dirty="0">
                <a:latin typeface="Calibri"/>
                <a:cs typeface="Calibri"/>
              </a:rPr>
              <a:t> </a:t>
            </a:r>
            <a:r>
              <a:rPr sz="950" b="1" spc="50" dirty="0">
                <a:latin typeface="Calibri"/>
                <a:cs typeface="Calibri"/>
              </a:rPr>
              <a:t> </a:t>
            </a:r>
            <a:r>
              <a:rPr sz="950" b="1" spc="30" dirty="0" err="1">
                <a:latin typeface="Calibri"/>
                <a:cs typeface="Calibri"/>
              </a:rPr>
              <a:t>οργ</a:t>
            </a:r>
            <a:r>
              <a:rPr sz="950" b="1" spc="30" dirty="0">
                <a:latin typeface="Calibri"/>
                <a:cs typeface="Calibri"/>
              </a:rPr>
              <a:t>ανισμο</a:t>
            </a:r>
            <a:r>
              <a:rPr lang="el-GR" sz="950" b="1" spc="30" dirty="0" err="1">
                <a:latin typeface="Calibri"/>
                <a:cs typeface="Calibri"/>
              </a:rPr>
              <a:t>ύς</a:t>
            </a:r>
            <a:r>
              <a:rPr sz="950" b="1" spc="30" dirty="0">
                <a:latin typeface="Calibri"/>
                <a:cs typeface="Calibri"/>
              </a:rPr>
              <a:t> </a:t>
            </a:r>
            <a:r>
              <a:rPr sz="950" b="1" spc="35" dirty="0">
                <a:latin typeface="Calibri"/>
                <a:cs typeface="Calibri"/>
              </a:rPr>
              <a:t> Τρομοκράτες</a:t>
            </a:r>
            <a:endParaRPr sz="950" dirty="0">
              <a:latin typeface="Calibri"/>
              <a:cs typeface="Calibri"/>
            </a:endParaRPr>
          </a:p>
        </p:txBody>
      </p:sp>
      <p:sp>
        <p:nvSpPr>
          <p:cNvPr id="24" name="object 24"/>
          <p:cNvSpPr txBox="1"/>
          <p:nvPr/>
        </p:nvSpPr>
        <p:spPr>
          <a:xfrm>
            <a:off x="1951036" y="4869180"/>
            <a:ext cx="5092700" cy="1414780"/>
          </a:xfrm>
          <a:prstGeom prst="rect">
            <a:avLst/>
          </a:prstGeom>
        </p:spPr>
        <p:txBody>
          <a:bodyPr vert="horz" wrap="square" lIns="0" tIns="12700" rIns="0" bIns="0" rtlCol="0">
            <a:spAutoFit/>
          </a:bodyPr>
          <a:lstStyle/>
          <a:p>
            <a:pPr marL="299085" marR="5080" indent="-287020">
              <a:lnSpc>
                <a:spcPct val="100000"/>
              </a:lnSpc>
              <a:spcBef>
                <a:spcPts val="100"/>
              </a:spcBef>
              <a:buSzPct val="126315"/>
              <a:buFont typeface="Arial"/>
              <a:buChar char="•"/>
              <a:tabLst>
                <a:tab pos="299085" algn="l"/>
                <a:tab pos="299720" algn="l"/>
              </a:tabLst>
            </a:pPr>
            <a:r>
              <a:rPr sz="950" spc="80" dirty="0">
                <a:latin typeface="Calibri"/>
                <a:cs typeface="Calibri"/>
              </a:rPr>
              <a:t>πολιτικό/ιδεολογικό</a:t>
            </a:r>
            <a:r>
              <a:rPr sz="950" spc="35" dirty="0">
                <a:latin typeface="Calibri"/>
                <a:cs typeface="Calibri"/>
              </a:rPr>
              <a:t> </a:t>
            </a:r>
            <a:r>
              <a:rPr sz="950" spc="85" dirty="0">
                <a:latin typeface="Calibri"/>
                <a:cs typeface="Calibri"/>
              </a:rPr>
              <a:t>κέρδος</a:t>
            </a:r>
            <a:r>
              <a:rPr sz="950" spc="45" dirty="0">
                <a:latin typeface="Calibri"/>
                <a:cs typeface="Calibri"/>
              </a:rPr>
              <a:t> </a:t>
            </a:r>
            <a:r>
              <a:rPr sz="950" spc="65" dirty="0">
                <a:latin typeface="Calibri"/>
                <a:cs typeface="Calibri"/>
              </a:rPr>
              <a:t>π.χ.</a:t>
            </a:r>
            <a:r>
              <a:rPr sz="950" spc="45" dirty="0">
                <a:latin typeface="Calibri"/>
                <a:cs typeface="Calibri"/>
              </a:rPr>
              <a:t> </a:t>
            </a:r>
            <a:r>
              <a:rPr sz="950" spc="80" dirty="0">
                <a:latin typeface="Calibri"/>
                <a:cs typeface="Calibri"/>
              </a:rPr>
              <a:t>ανεξέλεγκτη)</a:t>
            </a:r>
            <a:r>
              <a:rPr sz="950" spc="45" dirty="0">
                <a:latin typeface="Calibri"/>
                <a:cs typeface="Calibri"/>
              </a:rPr>
              <a:t> </a:t>
            </a:r>
            <a:r>
              <a:rPr sz="950" spc="95" dirty="0">
                <a:latin typeface="Calibri"/>
                <a:cs typeface="Calibri"/>
              </a:rPr>
              <a:t>ανατροπή</a:t>
            </a:r>
            <a:r>
              <a:rPr sz="950" spc="35" dirty="0">
                <a:latin typeface="Calibri"/>
                <a:cs typeface="Calibri"/>
              </a:rPr>
              <a:t> </a:t>
            </a:r>
            <a:r>
              <a:rPr sz="950" spc="95" dirty="0">
                <a:latin typeface="Calibri"/>
                <a:cs typeface="Calibri"/>
              </a:rPr>
              <a:t>των</a:t>
            </a:r>
            <a:r>
              <a:rPr sz="950" spc="45" dirty="0">
                <a:latin typeface="Calibri"/>
                <a:cs typeface="Calibri"/>
              </a:rPr>
              <a:t> </a:t>
            </a:r>
            <a:r>
              <a:rPr sz="950" spc="85" dirty="0">
                <a:latin typeface="Calibri"/>
                <a:cs typeface="Calibri"/>
              </a:rPr>
              <a:t>οικονομιών</a:t>
            </a:r>
            <a:r>
              <a:rPr sz="950" spc="40" dirty="0">
                <a:latin typeface="Calibri"/>
                <a:cs typeface="Calibri"/>
              </a:rPr>
              <a:t> </a:t>
            </a:r>
            <a:r>
              <a:rPr sz="950" spc="75" dirty="0">
                <a:latin typeface="Calibri"/>
                <a:cs typeface="Calibri"/>
              </a:rPr>
              <a:t>και</a:t>
            </a:r>
            <a:r>
              <a:rPr sz="950" spc="50" dirty="0">
                <a:latin typeface="Calibri"/>
                <a:cs typeface="Calibri"/>
              </a:rPr>
              <a:t> </a:t>
            </a:r>
            <a:r>
              <a:rPr sz="950" spc="95" dirty="0">
                <a:latin typeface="Calibri"/>
                <a:cs typeface="Calibri"/>
              </a:rPr>
              <a:t>των </a:t>
            </a:r>
            <a:r>
              <a:rPr sz="950" spc="-200" dirty="0">
                <a:latin typeface="Calibri"/>
                <a:cs typeface="Calibri"/>
              </a:rPr>
              <a:t> </a:t>
            </a:r>
            <a:r>
              <a:rPr sz="950" spc="85" dirty="0">
                <a:latin typeface="Calibri"/>
                <a:cs typeface="Calibri"/>
              </a:rPr>
              <a:t>κρίσιμων</a:t>
            </a:r>
            <a:endParaRPr sz="950" dirty="0">
              <a:latin typeface="Calibri"/>
              <a:cs typeface="Calibri"/>
            </a:endParaRPr>
          </a:p>
          <a:p>
            <a:pPr marL="299720" indent="-287020">
              <a:lnSpc>
                <a:spcPct val="100000"/>
              </a:lnSpc>
              <a:spcBef>
                <a:spcPts val="254"/>
              </a:spcBef>
              <a:buSzPct val="126315"/>
              <a:buFont typeface="Arial"/>
              <a:buChar char="•"/>
              <a:tabLst>
                <a:tab pos="299085" algn="l"/>
                <a:tab pos="299720" algn="l"/>
              </a:tabLst>
            </a:pPr>
            <a:r>
              <a:rPr sz="950" spc="60" dirty="0">
                <a:latin typeface="Calibri"/>
                <a:cs typeface="Calibri"/>
              </a:rPr>
              <a:t>εθνική</a:t>
            </a:r>
            <a:r>
              <a:rPr sz="950" spc="-5" dirty="0">
                <a:latin typeface="Calibri"/>
                <a:cs typeface="Calibri"/>
              </a:rPr>
              <a:t> </a:t>
            </a:r>
            <a:r>
              <a:rPr sz="950" spc="65" dirty="0">
                <a:latin typeface="Calibri"/>
                <a:cs typeface="Calibri"/>
              </a:rPr>
              <a:t>υποδομή</a:t>
            </a:r>
            <a:endParaRPr sz="950" dirty="0">
              <a:latin typeface="Calibri"/>
              <a:cs typeface="Calibri"/>
            </a:endParaRPr>
          </a:p>
          <a:p>
            <a:pPr marL="299720" indent="-287020">
              <a:lnSpc>
                <a:spcPct val="100000"/>
              </a:lnSpc>
              <a:spcBef>
                <a:spcPts val="300"/>
              </a:spcBef>
              <a:buSzPct val="126315"/>
              <a:buFont typeface="Arial"/>
              <a:buChar char="•"/>
              <a:tabLst>
                <a:tab pos="299085" algn="l"/>
                <a:tab pos="299720" algn="l"/>
              </a:tabLst>
            </a:pPr>
            <a:r>
              <a:rPr sz="950" spc="80" dirty="0">
                <a:latin typeface="Calibri"/>
                <a:cs typeface="Calibri"/>
              </a:rPr>
              <a:t>Κατασκοπεία</a:t>
            </a:r>
            <a:endParaRPr sz="950" dirty="0">
              <a:latin typeface="Calibri"/>
              <a:cs typeface="Calibri"/>
            </a:endParaRPr>
          </a:p>
          <a:p>
            <a:pPr marL="299720" indent="-287020">
              <a:lnSpc>
                <a:spcPct val="100000"/>
              </a:lnSpc>
              <a:spcBef>
                <a:spcPts val="300"/>
              </a:spcBef>
              <a:buSzPct val="126315"/>
              <a:buFont typeface="Arial"/>
              <a:buChar char="•"/>
              <a:tabLst>
                <a:tab pos="299085" algn="l"/>
                <a:tab pos="299720" algn="l"/>
              </a:tabLst>
            </a:pPr>
            <a:r>
              <a:rPr sz="950" spc="80" dirty="0">
                <a:latin typeface="Calibri"/>
                <a:cs typeface="Calibri"/>
              </a:rPr>
              <a:t>οικονομικό</a:t>
            </a:r>
            <a:r>
              <a:rPr sz="950" spc="15" dirty="0">
                <a:latin typeface="Calibri"/>
                <a:cs typeface="Calibri"/>
              </a:rPr>
              <a:t> </a:t>
            </a:r>
            <a:r>
              <a:rPr sz="950" spc="70" dirty="0">
                <a:latin typeface="Calibri"/>
                <a:cs typeface="Calibri"/>
              </a:rPr>
              <a:t>κέρδος</a:t>
            </a:r>
            <a:endParaRPr sz="950" dirty="0">
              <a:latin typeface="Calibri"/>
              <a:cs typeface="Calibri"/>
            </a:endParaRPr>
          </a:p>
          <a:p>
            <a:pPr marL="299720" indent="-287020">
              <a:lnSpc>
                <a:spcPct val="100000"/>
              </a:lnSpc>
              <a:spcBef>
                <a:spcPts val="300"/>
              </a:spcBef>
              <a:buSzPct val="126315"/>
              <a:buFont typeface="Arial"/>
              <a:buChar char="•"/>
              <a:tabLst>
                <a:tab pos="299085" algn="l"/>
                <a:tab pos="299720" algn="l"/>
              </a:tabLst>
            </a:pPr>
            <a:r>
              <a:rPr sz="950" spc="85" dirty="0">
                <a:latin typeface="Calibri"/>
                <a:cs typeface="Calibri"/>
              </a:rPr>
              <a:t>εμπορική</a:t>
            </a:r>
            <a:r>
              <a:rPr sz="950" spc="25" dirty="0">
                <a:latin typeface="Calibri"/>
                <a:cs typeface="Calibri"/>
              </a:rPr>
              <a:t> </a:t>
            </a:r>
            <a:r>
              <a:rPr sz="950" spc="100" dirty="0">
                <a:latin typeface="Calibri"/>
                <a:cs typeface="Calibri"/>
              </a:rPr>
              <a:t>κατασκοπεία</a:t>
            </a:r>
            <a:endParaRPr sz="950" dirty="0">
              <a:latin typeface="Calibri"/>
              <a:cs typeface="Calibri"/>
            </a:endParaRPr>
          </a:p>
          <a:p>
            <a:pPr marL="299720" indent="-287020">
              <a:lnSpc>
                <a:spcPct val="100000"/>
              </a:lnSpc>
              <a:spcBef>
                <a:spcPts val="300"/>
              </a:spcBef>
              <a:buSzPct val="126315"/>
              <a:buFont typeface="Arial"/>
              <a:buChar char="•"/>
              <a:tabLst>
                <a:tab pos="299085" algn="l"/>
                <a:tab pos="299720" algn="l"/>
              </a:tabLst>
            </a:pPr>
            <a:r>
              <a:rPr sz="950" spc="40" dirty="0">
                <a:latin typeface="Calibri"/>
                <a:cs typeface="Calibri"/>
              </a:rPr>
              <a:t>βιομηχανική</a:t>
            </a:r>
            <a:r>
              <a:rPr sz="950" spc="-15" dirty="0">
                <a:latin typeface="Calibri"/>
                <a:cs typeface="Calibri"/>
              </a:rPr>
              <a:t> </a:t>
            </a:r>
            <a:r>
              <a:rPr sz="950" spc="80" dirty="0">
                <a:latin typeface="Calibri"/>
                <a:cs typeface="Calibri"/>
              </a:rPr>
              <a:t>κατασκοπεία</a:t>
            </a:r>
            <a:endParaRPr sz="950" dirty="0">
              <a:latin typeface="Calibri"/>
              <a:cs typeface="Calibri"/>
            </a:endParaRPr>
          </a:p>
          <a:p>
            <a:pPr marL="299720" indent="-287020">
              <a:lnSpc>
                <a:spcPct val="100000"/>
              </a:lnSpc>
              <a:spcBef>
                <a:spcPts val="315"/>
              </a:spcBef>
              <a:buSzPct val="126315"/>
              <a:buFont typeface="Arial"/>
              <a:buChar char="•"/>
              <a:tabLst>
                <a:tab pos="299085" algn="l"/>
                <a:tab pos="299720" algn="l"/>
              </a:tabLst>
            </a:pPr>
            <a:r>
              <a:rPr sz="950" spc="85" dirty="0">
                <a:latin typeface="Calibri"/>
                <a:cs typeface="Calibri"/>
              </a:rPr>
              <a:t>εμπορικό</a:t>
            </a:r>
            <a:r>
              <a:rPr sz="950" spc="10" dirty="0">
                <a:latin typeface="Calibri"/>
                <a:cs typeface="Calibri"/>
              </a:rPr>
              <a:t> </a:t>
            </a:r>
            <a:r>
              <a:rPr sz="950" spc="100" dirty="0">
                <a:latin typeface="Calibri"/>
                <a:cs typeface="Calibri"/>
              </a:rPr>
              <a:t>όφελος</a:t>
            </a:r>
            <a:endParaRPr sz="950" dirty="0">
              <a:latin typeface="Calibri"/>
              <a:cs typeface="Calibri"/>
            </a:endParaRPr>
          </a:p>
        </p:txBody>
      </p:sp>
      <p:sp>
        <p:nvSpPr>
          <p:cNvPr id="25" name="object 25"/>
          <p:cNvSpPr txBox="1"/>
          <p:nvPr/>
        </p:nvSpPr>
        <p:spPr>
          <a:xfrm>
            <a:off x="11170602" y="644334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1</a:t>
            </a:r>
            <a:r>
              <a:rPr sz="850" spc="40" dirty="0">
                <a:solidFill>
                  <a:srgbClr val="FFFFFF"/>
                </a:solidFill>
                <a:latin typeface="Calibri"/>
                <a:cs typeface="Calibri"/>
              </a:rPr>
              <a:t>8</a:t>
            </a:r>
            <a:endParaRPr sz="850">
              <a:latin typeface="Calibri"/>
              <a:cs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39128" rIns="0" bIns="0" rtlCol="0">
            <a:spAutoFit/>
          </a:bodyPr>
          <a:lstStyle/>
          <a:p>
            <a:pPr marL="6118860"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9" name="object 9"/>
          <p:cNvSpPr txBox="1"/>
          <p:nvPr/>
        </p:nvSpPr>
        <p:spPr>
          <a:xfrm>
            <a:off x="5996940" y="1220602"/>
            <a:ext cx="5304155" cy="3385820"/>
          </a:xfrm>
          <a:prstGeom prst="rect">
            <a:avLst/>
          </a:prstGeom>
        </p:spPr>
        <p:txBody>
          <a:bodyPr vert="horz" wrap="square" lIns="0" tIns="41275" rIns="0" bIns="0" rtlCol="0">
            <a:spAutoFit/>
          </a:bodyPr>
          <a:lstStyle/>
          <a:p>
            <a:pPr marL="287020" indent="-274320">
              <a:lnSpc>
                <a:spcPct val="100000"/>
              </a:lnSpc>
              <a:spcBef>
                <a:spcPts val="325"/>
              </a:spcBef>
              <a:buClr>
                <a:srgbClr val="FFB800"/>
              </a:buClr>
              <a:buSzPct val="126315"/>
              <a:buFont typeface="Courier New"/>
              <a:buChar char="o"/>
              <a:tabLst>
                <a:tab pos="286385" algn="l"/>
                <a:tab pos="287020" algn="l"/>
              </a:tabLst>
            </a:pPr>
            <a:r>
              <a:rPr sz="950" b="1" spc="65" dirty="0">
                <a:solidFill>
                  <a:srgbClr val="FFFFFF"/>
                </a:solidFill>
                <a:latin typeface="Calibri"/>
                <a:cs typeface="Calibri"/>
              </a:rPr>
              <a:t>Πολυεπίπεδο:</a:t>
            </a:r>
            <a:r>
              <a:rPr sz="950" b="1" spc="20" dirty="0">
                <a:solidFill>
                  <a:srgbClr val="FFFFFF"/>
                </a:solidFill>
                <a:latin typeface="Calibri"/>
                <a:cs typeface="Calibri"/>
              </a:rPr>
              <a:t> </a:t>
            </a:r>
            <a:r>
              <a:rPr sz="950" b="1" spc="75" dirty="0">
                <a:solidFill>
                  <a:srgbClr val="FFFFFF"/>
                </a:solidFill>
                <a:latin typeface="Calibri"/>
                <a:cs typeface="Calibri"/>
              </a:rPr>
              <a:t>Στρώμα</a:t>
            </a:r>
            <a:r>
              <a:rPr sz="950" b="1" spc="20" dirty="0">
                <a:solidFill>
                  <a:srgbClr val="FFFFFF"/>
                </a:solidFill>
                <a:latin typeface="Calibri"/>
                <a:cs typeface="Calibri"/>
              </a:rPr>
              <a:t> </a:t>
            </a:r>
            <a:r>
              <a:rPr sz="950" b="1" spc="70" dirty="0">
                <a:solidFill>
                  <a:srgbClr val="FFFFFF"/>
                </a:solidFill>
                <a:latin typeface="Calibri"/>
                <a:cs typeface="Calibri"/>
              </a:rPr>
              <a:t>εφαρμογής</a:t>
            </a:r>
            <a:endParaRPr sz="950">
              <a:latin typeface="Calibri"/>
              <a:cs typeface="Calibri"/>
            </a:endParaRPr>
          </a:p>
          <a:p>
            <a:pPr marL="287020" indent="-274320">
              <a:lnSpc>
                <a:spcPct val="100000"/>
              </a:lnSpc>
              <a:spcBef>
                <a:spcPts val="555"/>
              </a:spcBef>
              <a:buSzPct val="126315"/>
              <a:buFont typeface="Courier New"/>
              <a:buChar char="o"/>
              <a:tabLst>
                <a:tab pos="286385" algn="l"/>
                <a:tab pos="287020" algn="l"/>
              </a:tabLst>
            </a:pPr>
            <a:r>
              <a:rPr sz="950" b="1" spc="60" dirty="0">
                <a:solidFill>
                  <a:srgbClr val="FFFFFF"/>
                </a:solidFill>
                <a:latin typeface="Calibri"/>
                <a:cs typeface="Calibri"/>
              </a:rPr>
              <a:t>Μηχανισμοί</a:t>
            </a:r>
            <a:endParaRPr sz="950">
              <a:latin typeface="Calibri"/>
              <a:cs typeface="Calibri"/>
            </a:endParaRPr>
          </a:p>
          <a:p>
            <a:pPr marL="287655" marR="497205" indent="-274955">
              <a:lnSpc>
                <a:spcPct val="94600"/>
              </a:lnSpc>
              <a:spcBef>
                <a:spcPts val="434"/>
              </a:spcBef>
              <a:buSzPct val="126315"/>
              <a:buFont typeface="Courier New"/>
              <a:buChar char="o"/>
              <a:tabLst>
                <a:tab pos="287020" algn="l"/>
                <a:tab pos="287655" algn="l"/>
              </a:tabLst>
            </a:pPr>
            <a:r>
              <a:rPr sz="950" b="1" spc="70" dirty="0">
                <a:solidFill>
                  <a:srgbClr val="FFB800"/>
                </a:solidFill>
                <a:latin typeface="Calibri"/>
                <a:cs typeface="Calibri"/>
              </a:rPr>
              <a:t>Επαλήθευση </a:t>
            </a:r>
            <a:r>
              <a:rPr sz="950" b="1" spc="65" dirty="0">
                <a:solidFill>
                  <a:srgbClr val="FFB800"/>
                </a:solidFill>
                <a:latin typeface="Calibri"/>
                <a:cs typeface="Calibri"/>
              </a:rPr>
              <a:t>ταυτότητας χρήστη: </a:t>
            </a:r>
            <a:r>
              <a:rPr sz="950" spc="70" dirty="0">
                <a:solidFill>
                  <a:srgbClr val="FFFFFF"/>
                </a:solidFill>
                <a:latin typeface="Calibri"/>
                <a:cs typeface="Calibri"/>
              </a:rPr>
              <a:t>Μπορεί να </a:t>
            </a:r>
            <a:r>
              <a:rPr sz="950" spc="60" dirty="0">
                <a:solidFill>
                  <a:srgbClr val="FFFFFF"/>
                </a:solidFill>
                <a:latin typeface="Calibri"/>
                <a:cs typeface="Calibri"/>
              </a:rPr>
              <a:t>χρησιμοποιήσει </a:t>
            </a:r>
            <a:r>
              <a:rPr sz="950" spc="65" dirty="0">
                <a:solidFill>
                  <a:srgbClr val="FFFFFF"/>
                </a:solidFill>
                <a:latin typeface="Calibri"/>
                <a:cs typeface="Calibri"/>
              </a:rPr>
              <a:t>πληροφορίες </a:t>
            </a:r>
            <a:r>
              <a:rPr sz="950" spc="70" dirty="0">
                <a:solidFill>
                  <a:srgbClr val="FFFFFF"/>
                </a:solidFill>
                <a:latin typeface="Calibri"/>
                <a:cs typeface="Calibri"/>
              </a:rPr>
              <a:t> </a:t>
            </a:r>
            <a:r>
              <a:rPr sz="950" spc="65" dirty="0">
                <a:solidFill>
                  <a:srgbClr val="FFFFFF"/>
                </a:solidFill>
                <a:latin typeface="Calibri"/>
                <a:cs typeface="Calibri"/>
              </a:rPr>
              <a:t>ταυτοποίησης</a:t>
            </a:r>
            <a:r>
              <a:rPr sz="950" spc="25" dirty="0">
                <a:solidFill>
                  <a:srgbClr val="FFFFFF"/>
                </a:solidFill>
                <a:latin typeface="Calibri"/>
                <a:cs typeface="Calibri"/>
              </a:rPr>
              <a:t> </a:t>
            </a:r>
            <a:r>
              <a:rPr sz="950" spc="65" dirty="0">
                <a:solidFill>
                  <a:srgbClr val="FFFFFF"/>
                </a:solidFill>
                <a:latin typeface="Calibri"/>
                <a:cs typeface="Calibri"/>
              </a:rPr>
              <a:t>χρήστη</a:t>
            </a:r>
            <a:r>
              <a:rPr sz="950" spc="20" dirty="0">
                <a:solidFill>
                  <a:srgbClr val="FFFFFF"/>
                </a:solidFill>
                <a:latin typeface="Calibri"/>
                <a:cs typeface="Calibri"/>
              </a:rPr>
              <a:t> </a:t>
            </a:r>
            <a:r>
              <a:rPr sz="950" spc="70" dirty="0">
                <a:solidFill>
                  <a:srgbClr val="FFFFFF"/>
                </a:solidFill>
                <a:latin typeface="Calibri"/>
                <a:cs typeface="Calibri"/>
              </a:rPr>
              <a:t>που</a:t>
            </a:r>
            <a:r>
              <a:rPr sz="950" spc="25" dirty="0">
                <a:solidFill>
                  <a:srgbClr val="FFFFFF"/>
                </a:solidFill>
                <a:latin typeface="Calibri"/>
                <a:cs typeface="Calibri"/>
              </a:rPr>
              <a:t> </a:t>
            </a:r>
            <a:r>
              <a:rPr sz="950" spc="65" dirty="0">
                <a:solidFill>
                  <a:srgbClr val="FFFFFF"/>
                </a:solidFill>
                <a:latin typeface="Calibri"/>
                <a:cs typeface="Calibri"/>
              </a:rPr>
              <a:t>προστατεύονται</a:t>
            </a:r>
            <a:r>
              <a:rPr sz="950" spc="25" dirty="0">
                <a:solidFill>
                  <a:srgbClr val="FFFFFF"/>
                </a:solidFill>
                <a:latin typeface="Calibri"/>
                <a:cs typeface="Calibri"/>
              </a:rPr>
              <a:t> </a:t>
            </a:r>
            <a:r>
              <a:rPr sz="950" spc="75" dirty="0">
                <a:solidFill>
                  <a:srgbClr val="FFFFFF"/>
                </a:solidFill>
                <a:latin typeface="Calibri"/>
                <a:cs typeface="Calibri"/>
              </a:rPr>
              <a:t>από</a:t>
            </a:r>
            <a:r>
              <a:rPr sz="950" spc="30" dirty="0">
                <a:solidFill>
                  <a:srgbClr val="FFFFFF"/>
                </a:solidFill>
                <a:latin typeface="Calibri"/>
                <a:cs typeface="Calibri"/>
              </a:rPr>
              <a:t> </a:t>
            </a:r>
            <a:r>
              <a:rPr sz="950" spc="65" dirty="0">
                <a:solidFill>
                  <a:srgbClr val="FFFFFF"/>
                </a:solidFill>
                <a:latin typeface="Calibri"/>
                <a:cs typeface="Calibri"/>
              </a:rPr>
              <a:t>μηχανισμούς</a:t>
            </a:r>
            <a:r>
              <a:rPr sz="950" spc="25" dirty="0">
                <a:solidFill>
                  <a:srgbClr val="FFFFFF"/>
                </a:solidFill>
                <a:latin typeface="Calibri"/>
                <a:cs typeface="Calibri"/>
              </a:rPr>
              <a:t> </a:t>
            </a:r>
            <a:r>
              <a:rPr sz="950" spc="70" dirty="0">
                <a:solidFill>
                  <a:srgbClr val="FFFFFF"/>
                </a:solidFill>
                <a:latin typeface="Calibri"/>
                <a:cs typeface="Calibri"/>
              </a:rPr>
              <a:t>κρυπτογράφησης </a:t>
            </a:r>
            <a:r>
              <a:rPr sz="950" spc="-195" dirty="0">
                <a:solidFill>
                  <a:srgbClr val="FFFFFF"/>
                </a:solidFill>
                <a:latin typeface="Calibri"/>
                <a:cs typeface="Calibri"/>
              </a:rPr>
              <a:t> </a:t>
            </a:r>
            <a:r>
              <a:rPr sz="950" spc="65" dirty="0">
                <a:solidFill>
                  <a:srgbClr val="FFFFFF"/>
                </a:solidFill>
                <a:latin typeface="Calibri"/>
                <a:cs typeface="Calibri"/>
              </a:rPr>
              <a:t>παρουσίασης</a:t>
            </a:r>
            <a:r>
              <a:rPr sz="950" spc="25" dirty="0">
                <a:solidFill>
                  <a:srgbClr val="FFFFFF"/>
                </a:solidFill>
                <a:latin typeface="Calibri"/>
                <a:cs typeface="Calibri"/>
              </a:rPr>
              <a:t> </a:t>
            </a:r>
            <a:r>
              <a:rPr sz="950" spc="75" dirty="0">
                <a:solidFill>
                  <a:srgbClr val="FFFFFF"/>
                </a:solidFill>
                <a:latin typeface="Calibri"/>
                <a:cs typeface="Calibri"/>
              </a:rPr>
              <a:t>ή</a:t>
            </a:r>
            <a:r>
              <a:rPr sz="950" spc="25" dirty="0">
                <a:solidFill>
                  <a:srgbClr val="FFFFFF"/>
                </a:solidFill>
                <a:latin typeface="Calibri"/>
                <a:cs typeface="Calibri"/>
              </a:rPr>
              <a:t> </a:t>
            </a:r>
            <a:r>
              <a:rPr sz="950" spc="65" dirty="0">
                <a:solidFill>
                  <a:srgbClr val="FFFFFF"/>
                </a:solidFill>
                <a:latin typeface="Calibri"/>
                <a:cs typeface="Calibri"/>
              </a:rPr>
              <a:t>χαμηλότερου</a:t>
            </a:r>
            <a:r>
              <a:rPr sz="950" spc="25" dirty="0">
                <a:solidFill>
                  <a:srgbClr val="FFFFFF"/>
                </a:solidFill>
                <a:latin typeface="Calibri"/>
                <a:cs typeface="Calibri"/>
              </a:rPr>
              <a:t> </a:t>
            </a:r>
            <a:r>
              <a:rPr sz="950" spc="60" dirty="0">
                <a:solidFill>
                  <a:srgbClr val="FFFFFF"/>
                </a:solidFill>
                <a:latin typeface="Calibri"/>
                <a:cs typeface="Calibri"/>
              </a:rPr>
              <a:t>επιπέδου.</a:t>
            </a:r>
            <a:endParaRPr sz="950">
              <a:latin typeface="Calibri"/>
              <a:cs typeface="Calibri"/>
            </a:endParaRPr>
          </a:p>
          <a:p>
            <a:pPr marL="287655" marR="334645" indent="-274955">
              <a:lnSpc>
                <a:spcPct val="92600"/>
              </a:lnSpc>
              <a:spcBef>
                <a:spcPts val="570"/>
              </a:spcBef>
              <a:buSzPct val="126315"/>
              <a:buFont typeface="Courier New"/>
              <a:buChar char="o"/>
              <a:tabLst>
                <a:tab pos="287020" algn="l"/>
                <a:tab pos="287655" algn="l"/>
              </a:tabLst>
            </a:pPr>
            <a:r>
              <a:rPr sz="950" b="1" spc="70" dirty="0">
                <a:solidFill>
                  <a:srgbClr val="FFB800"/>
                </a:solidFill>
                <a:latin typeface="Calibri"/>
                <a:cs typeface="Calibri"/>
              </a:rPr>
              <a:t>Ταυτοποίηση</a:t>
            </a:r>
            <a:r>
              <a:rPr sz="950" b="1" spc="25" dirty="0">
                <a:solidFill>
                  <a:srgbClr val="FFB800"/>
                </a:solidFill>
                <a:latin typeface="Calibri"/>
                <a:cs typeface="Calibri"/>
              </a:rPr>
              <a:t> </a:t>
            </a:r>
            <a:r>
              <a:rPr sz="950" b="1" spc="70" dirty="0">
                <a:solidFill>
                  <a:srgbClr val="FFB800"/>
                </a:solidFill>
                <a:latin typeface="Calibri"/>
                <a:cs typeface="Calibri"/>
              </a:rPr>
              <a:t>χρήστη</a:t>
            </a:r>
            <a:r>
              <a:rPr sz="950" b="1" spc="35" dirty="0">
                <a:solidFill>
                  <a:srgbClr val="FFB800"/>
                </a:solidFill>
                <a:latin typeface="Calibri"/>
                <a:cs typeface="Calibri"/>
              </a:rPr>
              <a:t> </a:t>
            </a:r>
            <a:r>
              <a:rPr sz="950" b="1" spc="65" dirty="0">
                <a:solidFill>
                  <a:srgbClr val="FFB800"/>
                </a:solidFill>
                <a:latin typeface="Calibri"/>
                <a:cs typeface="Calibri"/>
              </a:rPr>
              <a:t>προέλευσης:</a:t>
            </a:r>
            <a:r>
              <a:rPr sz="950" b="1" spc="30" dirty="0">
                <a:solidFill>
                  <a:srgbClr val="FFB800"/>
                </a:solidFill>
                <a:latin typeface="Calibri"/>
                <a:cs typeface="Calibri"/>
              </a:rPr>
              <a:t> </a:t>
            </a:r>
            <a:r>
              <a:rPr sz="950" spc="60" dirty="0">
                <a:solidFill>
                  <a:srgbClr val="FFFFFF"/>
                </a:solidFill>
                <a:latin typeface="Calibri"/>
                <a:cs typeface="Calibri"/>
              </a:rPr>
              <a:t>Υποστηρίζεται</a:t>
            </a:r>
            <a:r>
              <a:rPr sz="950" spc="30" dirty="0">
                <a:solidFill>
                  <a:srgbClr val="FFFFFF"/>
                </a:solidFill>
                <a:latin typeface="Calibri"/>
                <a:cs typeface="Calibri"/>
              </a:rPr>
              <a:t> </a:t>
            </a:r>
            <a:r>
              <a:rPr sz="950" spc="75" dirty="0">
                <a:solidFill>
                  <a:srgbClr val="FFFFFF"/>
                </a:solidFill>
                <a:latin typeface="Calibri"/>
                <a:cs typeface="Calibri"/>
              </a:rPr>
              <a:t>από</a:t>
            </a:r>
            <a:r>
              <a:rPr sz="950" spc="35" dirty="0">
                <a:solidFill>
                  <a:srgbClr val="FFFFFF"/>
                </a:solidFill>
                <a:latin typeface="Calibri"/>
                <a:cs typeface="Calibri"/>
              </a:rPr>
              <a:t> </a:t>
            </a:r>
            <a:r>
              <a:rPr sz="950" spc="65" dirty="0">
                <a:solidFill>
                  <a:srgbClr val="FFFFFF"/>
                </a:solidFill>
                <a:latin typeface="Calibri"/>
                <a:cs typeface="Calibri"/>
              </a:rPr>
              <a:t>μηχανισμούς</a:t>
            </a:r>
            <a:r>
              <a:rPr sz="950" spc="25" dirty="0">
                <a:solidFill>
                  <a:srgbClr val="FFFFFF"/>
                </a:solidFill>
                <a:latin typeface="Calibri"/>
                <a:cs typeface="Calibri"/>
              </a:rPr>
              <a:t> </a:t>
            </a:r>
            <a:r>
              <a:rPr sz="950" spc="70" dirty="0">
                <a:solidFill>
                  <a:srgbClr val="FFFFFF"/>
                </a:solidFill>
                <a:latin typeface="Calibri"/>
                <a:cs typeface="Calibri"/>
              </a:rPr>
              <a:t>υπογραφής</a:t>
            </a:r>
            <a:r>
              <a:rPr sz="950" spc="35" dirty="0">
                <a:solidFill>
                  <a:srgbClr val="FFFFFF"/>
                </a:solidFill>
                <a:latin typeface="Calibri"/>
                <a:cs typeface="Calibri"/>
              </a:rPr>
              <a:t> </a:t>
            </a:r>
            <a:r>
              <a:rPr sz="950" spc="75" dirty="0">
                <a:solidFill>
                  <a:srgbClr val="FFFFFF"/>
                </a:solidFill>
                <a:latin typeface="Calibri"/>
                <a:cs typeface="Calibri"/>
              </a:rPr>
              <a:t>ή </a:t>
            </a:r>
            <a:r>
              <a:rPr sz="950" spc="-200" dirty="0">
                <a:solidFill>
                  <a:srgbClr val="FFFFFF"/>
                </a:solidFill>
                <a:latin typeface="Calibri"/>
                <a:cs typeface="Calibri"/>
              </a:rPr>
              <a:t> </a:t>
            </a:r>
            <a:r>
              <a:rPr sz="950" spc="65" dirty="0">
                <a:solidFill>
                  <a:srgbClr val="FFFFFF"/>
                </a:solidFill>
                <a:latin typeface="Calibri"/>
                <a:cs typeface="Calibri"/>
              </a:rPr>
              <a:t>μηχανισμούς</a:t>
            </a:r>
            <a:r>
              <a:rPr sz="950" spc="25" dirty="0">
                <a:solidFill>
                  <a:srgbClr val="FFFFFF"/>
                </a:solidFill>
                <a:latin typeface="Calibri"/>
                <a:cs typeface="Calibri"/>
              </a:rPr>
              <a:t> </a:t>
            </a:r>
            <a:r>
              <a:rPr sz="950" spc="70" dirty="0">
                <a:solidFill>
                  <a:srgbClr val="FFFFFF"/>
                </a:solidFill>
                <a:latin typeface="Calibri"/>
                <a:cs typeface="Calibri"/>
              </a:rPr>
              <a:t>κρυπτογράφησης</a:t>
            </a:r>
            <a:r>
              <a:rPr sz="950" spc="25" dirty="0">
                <a:solidFill>
                  <a:srgbClr val="FFFFFF"/>
                </a:solidFill>
                <a:latin typeface="Calibri"/>
                <a:cs typeface="Calibri"/>
              </a:rPr>
              <a:t> </a:t>
            </a:r>
            <a:r>
              <a:rPr sz="950" spc="65" dirty="0">
                <a:solidFill>
                  <a:srgbClr val="FFFFFF"/>
                </a:solidFill>
                <a:latin typeface="Calibri"/>
                <a:cs typeface="Calibri"/>
              </a:rPr>
              <a:t>χαμηλότερου</a:t>
            </a:r>
            <a:r>
              <a:rPr sz="950" spc="25" dirty="0">
                <a:solidFill>
                  <a:srgbClr val="FFFFFF"/>
                </a:solidFill>
                <a:latin typeface="Calibri"/>
                <a:cs typeface="Calibri"/>
              </a:rPr>
              <a:t> </a:t>
            </a:r>
            <a:r>
              <a:rPr sz="950" spc="60" dirty="0">
                <a:solidFill>
                  <a:srgbClr val="FFFFFF"/>
                </a:solidFill>
                <a:latin typeface="Calibri"/>
                <a:cs typeface="Calibri"/>
              </a:rPr>
              <a:t>επιπέδου.</a:t>
            </a:r>
            <a:endParaRPr sz="950">
              <a:latin typeface="Calibri"/>
              <a:cs typeface="Calibri"/>
            </a:endParaRPr>
          </a:p>
          <a:p>
            <a:pPr marL="287655" marR="5080" indent="-274955">
              <a:lnSpc>
                <a:spcPct val="94600"/>
              </a:lnSpc>
              <a:spcBef>
                <a:spcPts val="540"/>
              </a:spcBef>
              <a:buSzPct val="126315"/>
              <a:buFont typeface="Courier New"/>
              <a:buChar char="o"/>
              <a:tabLst>
                <a:tab pos="287020" algn="l"/>
                <a:tab pos="287655" algn="l"/>
              </a:tabLst>
            </a:pPr>
            <a:r>
              <a:rPr sz="950" b="1" spc="110" dirty="0">
                <a:solidFill>
                  <a:srgbClr val="FFB800"/>
                </a:solidFill>
                <a:latin typeface="Calibri"/>
                <a:cs typeface="Calibri"/>
              </a:rPr>
              <a:t>Έλεγχος</a:t>
            </a:r>
            <a:r>
              <a:rPr sz="950" b="1" spc="50" dirty="0">
                <a:solidFill>
                  <a:srgbClr val="FFB800"/>
                </a:solidFill>
                <a:latin typeface="Calibri"/>
                <a:cs typeface="Calibri"/>
              </a:rPr>
              <a:t> </a:t>
            </a:r>
            <a:r>
              <a:rPr sz="950" b="1" spc="120" dirty="0">
                <a:solidFill>
                  <a:srgbClr val="FFB800"/>
                </a:solidFill>
                <a:latin typeface="Calibri"/>
                <a:cs typeface="Calibri"/>
              </a:rPr>
              <a:t>πρόσβασης:</a:t>
            </a:r>
            <a:r>
              <a:rPr sz="950" b="1" spc="55" dirty="0">
                <a:solidFill>
                  <a:srgbClr val="FFB800"/>
                </a:solidFill>
                <a:latin typeface="Calibri"/>
                <a:cs typeface="Calibri"/>
              </a:rPr>
              <a:t> </a:t>
            </a:r>
            <a:r>
              <a:rPr sz="950" spc="105" dirty="0">
                <a:solidFill>
                  <a:srgbClr val="FFFFFF"/>
                </a:solidFill>
                <a:latin typeface="Calibri"/>
                <a:cs typeface="Calibri"/>
              </a:rPr>
              <a:t>Έλεγχος</a:t>
            </a:r>
            <a:r>
              <a:rPr sz="950" spc="60" dirty="0">
                <a:solidFill>
                  <a:srgbClr val="FFFFFF"/>
                </a:solidFill>
                <a:latin typeface="Calibri"/>
                <a:cs typeface="Calibri"/>
              </a:rPr>
              <a:t> </a:t>
            </a:r>
            <a:r>
              <a:rPr sz="950" spc="114" dirty="0">
                <a:solidFill>
                  <a:srgbClr val="FFFFFF"/>
                </a:solidFill>
                <a:latin typeface="Calibri"/>
                <a:cs typeface="Calibri"/>
              </a:rPr>
              <a:t>πρόσβασης:</a:t>
            </a:r>
            <a:r>
              <a:rPr sz="950" spc="50" dirty="0">
                <a:solidFill>
                  <a:srgbClr val="FFFFFF"/>
                </a:solidFill>
                <a:latin typeface="Calibri"/>
                <a:cs typeface="Calibri"/>
              </a:rPr>
              <a:t> </a:t>
            </a:r>
            <a:r>
              <a:rPr sz="950" spc="120" dirty="0">
                <a:solidFill>
                  <a:srgbClr val="FFFFFF"/>
                </a:solidFill>
                <a:latin typeface="Calibri"/>
                <a:cs typeface="Calibri"/>
              </a:rPr>
              <a:t>Μπορεί</a:t>
            </a:r>
            <a:r>
              <a:rPr sz="950" spc="50" dirty="0">
                <a:solidFill>
                  <a:srgbClr val="FFFFFF"/>
                </a:solidFill>
                <a:latin typeface="Calibri"/>
                <a:cs typeface="Calibri"/>
              </a:rPr>
              <a:t> </a:t>
            </a:r>
            <a:r>
              <a:rPr sz="950" spc="114" dirty="0">
                <a:solidFill>
                  <a:srgbClr val="FFFFFF"/>
                </a:solidFill>
                <a:latin typeface="Calibri"/>
                <a:cs typeface="Calibri"/>
              </a:rPr>
              <a:t>να</a:t>
            </a:r>
            <a:r>
              <a:rPr sz="950" spc="55" dirty="0">
                <a:solidFill>
                  <a:srgbClr val="FFFFFF"/>
                </a:solidFill>
                <a:latin typeface="Calibri"/>
                <a:cs typeface="Calibri"/>
              </a:rPr>
              <a:t> </a:t>
            </a:r>
            <a:r>
              <a:rPr sz="950" spc="105" dirty="0">
                <a:solidFill>
                  <a:srgbClr val="FFFFFF"/>
                </a:solidFill>
                <a:latin typeface="Calibri"/>
                <a:cs typeface="Calibri"/>
              </a:rPr>
              <a:t>παρέχεται</a:t>
            </a:r>
            <a:r>
              <a:rPr sz="950" spc="55" dirty="0">
                <a:solidFill>
                  <a:srgbClr val="FFFFFF"/>
                </a:solidFill>
                <a:latin typeface="Calibri"/>
                <a:cs typeface="Calibri"/>
              </a:rPr>
              <a:t> </a:t>
            </a:r>
            <a:r>
              <a:rPr sz="950" spc="125" dirty="0">
                <a:solidFill>
                  <a:srgbClr val="FFFFFF"/>
                </a:solidFill>
                <a:latin typeface="Calibri"/>
                <a:cs typeface="Calibri"/>
              </a:rPr>
              <a:t>από</a:t>
            </a:r>
            <a:r>
              <a:rPr sz="950" spc="50" dirty="0">
                <a:solidFill>
                  <a:srgbClr val="FFFFFF"/>
                </a:solidFill>
                <a:latin typeface="Calibri"/>
                <a:cs typeface="Calibri"/>
              </a:rPr>
              <a:t> </a:t>
            </a:r>
            <a:r>
              <a:rPr sz="950" spc="120" dirty="0">
                <a:solidFill>
                  <a:srgbClr val="FFFFFF"/>
                </a:solidFill>
                <a:latin typeface="Calibri"/>
                <a:cs typeface="Calibri"/>
              </a:rPr>
              <a:t>συνδυασμό </a:t>
            </a:r>
            <a:r>
              <a:rPr sz="950" spc="-200" dirty="0">
                <a:solidFill>
                  <a:srgbClr val="FFFFFF"/>
                </a:solidFill>
                <a:latin typeface="Calibri"/>
                <a:cs typeface="Calibri"/>
              </a:rPr>
              <a:t> </a:t>
            </a:r>
            <a:r>
              <a:rPr sz="950" spc="114" dirty="0">
                <a:solidFill>
                  <a:srgbClr val="FFFFFF"/>
                </a:solidFill>
                <a:latin typeface="Calibri"/>
                <a:cs typeface="Calibri"/>
              </a:rPr>
              <a:t>μηχανισμών </a:t>
            </a:r>
            <a:r>
              <a:rPr sz="950" spc="110" dirty="0">
                <a:solidFill>
                  <a:srgbClr val="FFFFFF"/>
                </a:solidFill>
                <a:latin typeface="Calibri"/>
                <a:cs typeface="Calibri"/>
              </a:rPr>
              <a:t>ελέγχου </a:t>
            </a:r>
            <a:r>
              <a:rPr sz="950" spc="120" dirty="0">
                <a:solidFill>
                  <a:srgbClr val="FFFFFF"/>
                </a:solidFill>
                <a:latin typeface="Calibri"/>
                <a:cs typeface="Calibri"/>
              </a:rPr>
              <a:t>πρόσβασης </a:t>
            </a:r>
            <a:r>
              <a:rPr sz="950" spc="110" dirty="0">
                <a:solidFill>
                  <a:srgbClr val="FFFFFF"/>
                </a:solidFill>
                <a:latin typeface="Calibri"/>
                <a:cs typeface="Calibri"/>
              </a:rPr>
              <a:t>στο επίπεδο </a:t>
            </a:r>
            <a:r>
              <a:rPr sz="950" spc="120" dirty="0">
                <a:solidFill>
                  <a:srgbClr val="FFFFFF"/>
                </a:solidFill>
                <a:latin typeface="Calibri"/>
                <a:cs typeface="Calibri"/>
              </a:rPr>
              <a:t>εφαρμογής </a:t>
            </a:r>
            <a:r>
              <a:rPr sz="950" spc="100" dirty="0">
                <a:solidFill>
                  <a:srgbClr val="FFFFFF"/>
                </a:solidFill>
                <a:latin typeface="Calibri"/>
                <a:cs typeface="Calibri"/>
              </a:rPr>
              <a:t>και </a:t>
            </a:r>
            <a:r>
              <a:rPr sz="950" spc="114" dirty="0">
                <a:solidFill>
                  <a:srgbClr val="FFFFFF"/>
                </a:solidFill>
                <a:latin typeface="Calibri"/>
                <a:cs typeface="Calibri"/>
              </a:rPr>
              <a:t>σε χαμηλότερα </a:t>
            </a:r>
            <a:r>
              <a:rPr sz="950" spc="120" dirty="0">
                <a:solidFill>
                  <a:srgbClr val="FFFFFF"/>
                </a:solidFill>
                <a:latin typeface="Calibri"/>
                <a:cs typeface="Calibri"/>
              </a:rPr>
              <a:t> </a:t>
            </a:r>
            <a:r>
              <a:rPr sz="950" spc="105" dirty="0">
                <a:solidFill>
                  <a:srgbClr val="FFFFFF"/>
                </a:solidFill>
                <a:latin typeface="Calibri"/>
                <a:cs typeface="Calibri"/>
              </a:rPr>
              <a:t>επίπεδα.</a:t>
            </a:r>
            <a:endParaRPr sz="950">
              <a:latin typeface="Calibri"/>
              <a:cs typeface="Calibri"/>
            </a:endParaRPr>
          </a:p>
          <a:p>
            <a:pPr marL="287655" marR="242570" indent="-274955">
              <a:lnSpc>
                <a:spcPct val="92600"/>
              </a:lnSpc>
              <a:spcBef>
                <a:spcPts val="570"/>
              </a:spcBef>
              <a:buSzPct val="126315"/>
              <a:buFont typeface="Courier New"/>
              <a:buChar char="o"/>
              <a:tabLst>
                <a:tab pos="287020" algn="l"/>
                <a:tab pos="287655" algn="l"/>
              </a:tabLst>
            </a:pPr>
            <a:r>
              <a:rPr sz="950" b="1" spc="60" dirty="0">
                <a:solidFill>
                  <a:srgbClr val="FFB800"/>
                </a:solidFill>
                <a:latin typeface="Calibri"/>
                <a:cs typeface="Calibri"/>
              </a:rPr>
              <a:t>Εμπιστευτική</a:t>
            </a:r>
            <a:r>
              <a:rPr sz="950" b="1" spc="30" dirty="0">
                <a:solidFill>
                  <a:srgbClr val="FFB800"/>
                </a:solidFill>
                <a:latin typeface="Calibri"/>
                <a:cs typeface="Calibri"/>
              </a:rPr>
              <a:t> </a:t>
            </a:r>
            <a:r>
              <a:rPr sz="950" b="1" spc="65" dirty="0">
                <a:solidFill>
                  <a:srgbClr val="FFB800"/>
                </a:solidFill>
                <a:latin typeface="Calibri"/>
                <a:cs typeface="Calibri"/>
              </a:rPr>
              <a:t>σύνδεση:</a:t>
            </a:r>
            <a:r>
              <a:rPr sz="950" b="1" spc="40" dirty="0">
                <a:solidFill>
                  <a:srgbClr val="FFB800"/>
                </a:solidFill>
                <a:latin typeface="Calibri"/>
                <a:cs typeface="Calibri"/>
              </a:rPr>
              <a:t> </a:t>
            </a:r>
            <a:r>
              <a:rPr sz="950" spc="60" dirty="0">
                <a:solidFill>
                  <a:srgbClr val="FFFFFF"/>
                </a:solidFill>
                <a:latin typeface="Calibri"/>
                <a:cs typeface="Calibri"/>
              </a:rPr>
              <a:t>Υποστηρίζεται</a:t>
            </a:r>
            <a:r>
              <a:rPr sz="950" spc="35" dirty="0">
                <a:solidFill>
                  <a:srgbClr val="FFFFFF"/>
                </a:solidFill>
                <a:latin typeface="Calibri"/>
                <a:cs typeface="Calibri"/>
              </a:rPr>
              <a:t> </a:t>
            </a:r>
            <a:r>
              <a:rPr sz="950" spc="75" dirty="0">
                <a:solidFill>
                  <a:srgbClr val="FFFFFF"/>
                </a:solidFill>
                <a:latin typeface="Calibri"/>
                <a:cs typeface="Calibri"/>
              </a:rPr>
              <a:t>από</a:t>
            </a:r>
            <a:r>
              <a:rPr sz="950" spc="35" dirty="0">
                <a:solidFill>
                  <a:srgbClr val="FFFFFF"/>
                </a:solidFill>
                <a:latin typeface="Calibri"/>
                <a:cs typeface="Calibri"/>
              </a:rPr>
              <a:t> </a:t>
            </a:r>
            <a:r>
              <a:rPr sz="950" spc="60" dirty="0">
                <a:solidFill>
                  <a:srgbClr val="FFFFFF"/>
                </a:solidFill>
                <a:latin typeface="Calibri"/>
                <a:cs typeface="Calibri"/>
              </a:rPr>
              <a:t>μηχανισμό</a:t>
            </a:r>
            <a:r>
              <a:rPr sz="950" spc="30" dirty="0">
                <a:solidFill>
                  <a:srgbClr val="FFFFFF"/>
                </a:solidFill>
                <a:latin typeface="Calibri"/>
                <a:cs typeface="Calibri"/>
              </a:rPr>
              <a:t> </a:t>
            </a:r>
            <a:r>
              <a:rPr sz="950" spc="70" dirty="0">
                <a:solidFill>
                  <a:srgbClr val="FFFFFF"/>
                </a:solidFill>
                <a:latin typeface="Calibri"/>
                <a:cs typeface="Calibri"/>
              </a:rPr>
              <a:t>κρυπτογράφησης</a:t>
            </a:r>
            <a:r>
              <a:rPr sz="950" spc="40" dirty="0">
                <a:solidFill>
                  <a:srgbClr val="FFFFFF"/>
                </a:solidFill>
                <a:latin typeface="Calibri"/>
                <a:cs typeface="Calibri"/>
              </a:rPr>
              <a:t> </a:t>
            </a:r>
            <a:r>
              <a:rPr sz="950" spc="65" dirty="0">
                <a:solidFill>
                  <a:srgbClr val="FFFFFF"/>
                </a:solidFill>
                <a:latin typeface="Calibri"/>
                <a:cs typeface="Calibri"/>
              </a:rPr>
              <a:t>κατώτερου </a:t>
            </a:r>
            <a:r>
              <a:rPr sz="950" spc="-200" dirty="0">
                <a:solidFill>
                  <a:srgbClr val="FFFFFF"/>
                </a:solidFill>
                <a:latin typeface="Calibri"/>
                <a:cs typeface="Calibri"/>
              </a:rPr>
              <a:t> </a:t>
            </a:r>
            <a:r>
              <a:rPr sz="950" spc="60" dirty="0">
                <a:solidFill>
                  <a:srgbClr val="FFFFFF"/>
                </a:solidFill>
                <a:latin typeface="Calibri"/>
                <a:cs typeface="Calibri"/>
              </a:rPr>
              <a:t>επιπέδου.</a:t>
            </a:r>
            <a:endParaRPr sz="950">
              <a:latin typeface="Calibri"/>
              <a:cs typeface="Calibri"/>
            </a:endParaRPr>
          </a:p>
          <a:p>
            <a:pPr marL="287655" marR="332740" indent="-274955">
              <a:lnSpc>
                <a:spcPct val="92600"/>
              </a:lnSpc>
              <a:spcBef>
                <a:spcPts val="570"/>
              </a:spcBef>
              <a:buSzPct val="126315"/>
              <a:buFont typeface="Courier New"/>
              <a:buChar char="o"/>
              <a:tabLst>
                <a:tab pos="287020" algn="l"/>
                <a:tab pos="287655" algn="l"/>
              </a:tabLst>
            </a:pPr>
            <a:r>
              <a:rPr sz="950" b="1" spc="65" dirty="0">
                <a:solidFill>
                  <a:srgbClr val="FFB800"/>
                </a:solidFill>
                <a:latin typeface="Calibri"/>
                <a:cs typeface="Calibri"/>
              </a:rPr>
              <a:t>Ασυνδεσιμική</a:t>
            </a:r>
            <a:r>
              <a:rPr sz="950" b="1" spc="25" dirty="0">
                <a:solidFill>
                  <a:srgbClr val="FFB800"/>
                </a:solidFill>
                <a:latin typeface="Calibri"/>
                <a:cs typeface="Calibri"/>
              </a:rPr>
              <a:t> </a:t>
            </a:r>
            <a:r>
              <a:rPr sz="950" b="1" spc="60" dirty="0">
                <a:solidFill>
                  <a:srgbClr val="FFB800"/>
                </a:solidFill>
                <a:latin typeface="Calibri"/>
                <a:cs typeface="Calibri"/>
              </a:rPr>
              <a:t>εμπιστευτικότητα:</a:t>
            </a:r>
            <a:r>
              <a:rPr sz="950" b="1" spc="30" dirty="0">
                <a:solidFill>
                  <a:srgbClr val="FFB800"/>
                </a:solidFill>
                <a:latin typeface="Calibri"/>
                <a:cs typeface="Calibri"/>
              </a:rPr>
              <a:t> </a:t>
            </a:r>
            <a:r>
              <a:rPr sz="950" spc="60" dirty="0">
                <a:solidFill>
                  <a:srgbClr val="FFFFFF"/>
                </a:solidFill>
                <a:latin typeface="Calibri"/>
                <a:cs typeface="Calibri"/>
              </a:rPr>
              <a:t>Υποστηρίζεται</a:t>
            </a:r>
            <a:r>
              <a:rPr sz="950" spc="30" dirty="0">
                <a:solidFill>
                  <a:srgbClr val="FFFFFF"/>
                </a:solidFill>
                <a:latin typeface="Calibri"/>
                <a:cs typeface="Calibri"/>
              </a:rPr>
              <a:t> </a:t>
            </a:r>
            <a:r>
              <a:rPr sz="950" spc="75" dirty="0">
                <a:solidFill>
                  <a:srgbClr val="FFFFFF"/>
                </a:solidFill>
                <a:latin typeface="Calibri"/>
                <a:cs typeface="Calibri"/>
              </a:rPr>
              <a:t>από</a:t>
            </a:r>
            <a:r>
              <a:rPr sz="950" spc="30" dirty="0">
                <a:solidFill>
                  <a:srgbClr val="FFFFFF"/>
                </a:solidFill>
                <a:latin typeface="Calibri"/>
                <a:cs typeface="Calibri"/>
              </a:rPr>
              <a:t> </a:t>
            </a:r>
            <a:r>
              <a:rPr sz="950" spc="60" dirty="0">
                <a:solidFill>
                  <a:srgbClr val="FFFFFF"/>
                </a:solidFill>
                <a:latin typeface="Calibri"/>
                <a:cs typeface="Calibri"/>
              </a:rPr>
              <a:t>μηχανισμό</a:t>
            </a:r>
            <a:r>
              <a:rPr sz="950" spc="25" dirty="0">
                <a:solidFill>
                  <a:srgbClr val="FFFFFF"/>
                </a:solidFill>
                <a:latin typeface="Calibri"/>
                <a:cs typeface="Calibri"/>
              </a:rPr>
              <a:t> </a:t>
            </a:r>
            <a:r>
              <a:rPr sz="950" spc="70" dirty="0">
                <a:solidFill>
                  <a:srgbClr val="FFFFFF"/>
                </a:solidFill>
                <a:latin typeface="Calibri"/>
                <a:cs typeface="Calibri"/>
              </a:rPr>
              <a:t>κρυπτογράφησης </a:t>
            </a:r>
            <a:r>
              <a:rPr sz="950" spc="-200" dirty="0">
                <a:solidFill>
                  <a:srgbClr val="FFFFFF"/>
                </a:solidFill>
                <a:latin typeface="Calibri"/>
                <a:cs typeface="Calibri"/>
              </a:rPr>
              <a:t> </a:t>
            </a:r>
            <a:r>
              <a:rPr sz="950" spc="65" dirty="0">
                <a:solidFill>
                  <a:srgbClr val="FFFFFF"/>
                </a:solidFill>
                <a:latin typeface="Calibri"/>
                <a:cs typeface="Calibri"/>
              </a:rPr>
              <a:t>κατώτερου</a:t>
            </a:r>
            <a:r>
              <a:rPr sz="950" spc="25" dirty="0">
                <a:solidFill>
                  <a:srgbClr val="FFFFFF"/>
                </a:solidFill>
                <a:latin typeface="Calibri"/>
                <a:cs typeface="Calibri"/>
              </a:rPr>
              <a:t> </a:t>
            </a:r>
            <a:r>
              <a:rPr sz="950" spc="60" dirty="0">
                <a:solidFill>
                  <a:srgbClr val="FFFFFF"/>
                </a:solidFill>
                <a:latin typeface="Calibri"/>
                <a:cs typeface="Calibri"/>
              </a:rPr>
              <a:t>επιπέδου.</a:t>
            </a:r>
            <a:endParaRPr sz="950">
              <a:latin typeface="Calibri"/>
              <a:cs typeface="Calibri"/>
            </a:endParaRPr>
          </a:p>
          <a:p>
            <a:pPr marL="287655" marR="686435" indent="-274955">
              <a:lnSpc>
                <a:spcPct val="92600"/>
              </a:lnSpc>
              <a:spcBef>
                <a:spcPts val="565"/>
              </a:spcBef>
              <a:buSzPct val="126315"/>
              <a:buFont typeface="Courier New"/>
              <a:buChar char="o"/>
              <a:tabLst>
                <a:tab pos="287020" algn="l"/>
                <a:tab pos="287655" algn="l"/>
              </a:tabLst>
            </a:pPr>
            <a:r>
              <a:rPr sz="950" b="1" spc="70" dirty="0">
                <a:solidFill>
                  <a:srgbClr val="FFB800"/>
                </a:solidFill>
                <a:latin typeface="Calibri"/>
                <a:cs typeface="Calibri"/>
              </a:rPr>
              <a:t>Επιλεκτική</a:t>
            </a:r>
            <a:r>
              <a:rPr sz="950" b="1" spc="30" dirty="0">
                <a:solidFill>
                  <a:srgbClr val="FFB800"/>
                </a:solidFill>
                <a:latin typeface="Calibri"/>
                <a:cs typeface="Calibri"/>
              </a:rPr>
              <a:t> </a:t>
            </a:r>
            <a:r>
              <a:rPr sz="950" b="1" spc="75" dirty="0">
                <a:solidFill>
                  <a:srgbClr val="FFB800"/>
                </a:solidFill>
                <a:latin typeface="Calibri"/>
                <a:cs typeface="Calibri"/>
              </a:rPr>
              <a:t>εμπιστευτικότητα</a:t>
            </a:r>
            <a:r>
              <a:rPr sz="950" b="1" spc="30" dirty="0">
                <a:solidFill>
                  <a:srgbClr val="FFB800"/>
                </a:solidFill>
                <a:latin typeface="Calibri"/>
                <a:cs typeface="Calibri"/>
              </a:rPr>
              <a:t> </a:t>
            </a:r>
            <a:r>
              <a:rPr sz="950" b="1" spc="75" dirty="0">
                <a:solidFill>
                  <a:srgbClr val="FFB800"/>
                </a:solidFill>
                <a:latin typeface="Calibri"/>
                <a:cs typeface="Calibri"/>
              </a:rPr>
              <a:t>πεδίου:</a:t>
            </a:r>
            <a:r>
              <a:rPr sz="950" b="1" spc="30" dirty="0">
                <a:solidFill>
                  <a:srgbClr val="FFB800"/>
                </a:solidFill>
                <a:latin typeface="Calibri"/>
                <a:cs typeface="Calibri"/>
              </a:rPr>
              <a:t> </a:t>
            </a:r>
            <a:r>
              <a:rPr sz="950" spc="70" dirty="0">
                <a:solidFill>
                  <a:srgbClr val="FFFFFF"/>
                </a:solidFill>
                <a:latin typeface="Calibri"/>
                <a:cs typeface="Calibri"/>
              </a:rPr>
              <a:t>Υποστηρίζεται</a:t>
            </a:r>
            <a:r>
              <a:rPr sz="950" spc="30" dirty="0">
                <a:solidFill>
                  <a:srgbClr val="FFFFFF"/>
                </a:solidFill>
                <a:latin typeface="Calibri"/>
                <a:cs typeface="Calibri"/>
              </a:rPr>
              <a:t> </a:t>
            </a:r>
            <a:r>
              <a:rPr sz="950" spc="95" dirty="0">
                <a:solidFill>
                  <a:srgbClr val="FFFFFF"/>
                </a:solidFill>
                <a:latin typeface="Calibri"/>
                <a:cs typeface="Calibri"/>
              </a:rPr>
              <a:t>από</a:t>
            </a:r>
            <a:r>
              <a:rPr sz="950" spc="30" dirty="0">
                <a:solidFill>
                  <a:srgbClr val="FFFFFF"/>
                </a:solidFill>
                <a:latin typeface="Calibri"/>
                <a:cs typeface="Calibri"/>
              </a:rPr>
              <a:t> </a:t>
            </a:r>
            <a:r>
              <a:rPr sz="950" spc="80" dirty="0">
                <a:solidFill>
                  <a:srgbClr val="FFFFFF"/>
                </a:solidFill>
                <a:latin typeface="Calibri"/>
                <a:cs typeface="Calibri"/>
              </a:rPr>
              <a:t>έναν</a:t>
            </a:r>
            <a:r>
              <a:rPr sz="950" spc="35" dirty="0">
                <a:solidFill>
                  <a:srgbClr val="FFFFFF"/>
                </a:solidFill>
                <a:latin typeface="Calibri"/>
                <a:cs typeface="Calibri"/>
              </a:rPr>
              <a:t> </a:t>
            </a:r>
            <a:r>
              <a:rPr sz="950" spc="90" dirty="0">
                <a:solidFill>
                  <a:srgbClr val="FFFFFF"/>
                </a:solidFill>
                <a:latin typeface="Calibri"/>
                <a:cs typeface="Calibri"/>
              </a:rPr>
              <a:t>μηχανισμό </a:t>
            </a:r>
            <a:r>
              <a:rPr sz="950" spc="-200" dirty="0">
                <a:solidFill>
                  <a:srgbClr val="FFFFFF"/>
                </a:solidFill>
                <a:latin typeface="Calibri"/>
                <a:cs typeface="Calibri"/>
              </a:rPr>
              <a:t> </a:t>
            </a:r>
            <a:r>
              <a:rPr sz="950" spc="85" dirty="0">
                <a:solidFill>
                  <a:srgbClr val="FFFFFF"/>
                </a:solidFill>
                <a:latin typeface="Calibri"/>
                <a:cs typeface="Calibri"/>
              </a:rPr>
              <a:t>κρυπτογράφησης</a:t>
            </a:r>
            <a:r>
              <a:rPr sz="950" spc="15" dirty="0">
                <a:solidFill>
                  <a:srgbClr val="FFFFFF"/>
                </a:solidFill>
                <a:latin typeface="Calibri"/>
                <a:cs typeface="Calibri"/>
              </a:rPr>
              <a:t> </a:t>
            </a:r>
            <a:r>
              <a:rPr sz="950" spc="85" dirty="0">
                <a:solidFill>
                  <a:srgbClr val="FFFFFF"/>
                </a:solidFill>
                <a:latin typeface="Calibri"/>
                <a:cs typeface="Calibri"/>
              </a:rPr>
              <a:t>στο</a:t>
            </a:r>
            <a:r>
              <a:rPr sz="950" spc="40" dirty="0">
                <a:solidFill>
                  <a:srgbClr val="FFFFFF"/>
                </a:solidFill>
                <a:latin typeface="Calibri"/>
                <a:cs typeface="Calibri"/>
              </a:rPr>
              <a:t> </a:t>
            </a:r>
            <a:r>
              <a:rPr sz="950" spc="85" dirty="0">
                <a:solidFill>
                  <a:srgbClr val="FFFFFF"/>
                </a:solidFill>
                <a:latin typeface="Calibri"/>
                <a:cs typeface="Calibri"/>
              </a:rPr>
              <a:t>επίπεδο</a:t>
            </a:r>
            <a:r>
              <a:rPr sz="950" spc="35" dirty="0">
                <a:solidFill>
                  <a:srgbClr val="FFFFFF"/>
                </a:solidFill>
                <a:latin typeface="Calibri"/>
                <a:cs typeface="Calibri"/>
              </a:rPr>
              <a:t> </a:t>
            </a:r>
            <a:r>
              <a:rPr sz="950" spc="85" dirty="0">
                <a:solidFill>
                  <a:srgbClr val="FFFFFF"/>
                </a:solidFill>
                <a:latin typeface="Calibri"/>
                <a:cs typeface="Calibri"/>
              </a:rPr>
              <a:t>παρουσίασης.</a:t>
            </a:r>
            <a:endParaRPr sz="950">
              <a:latin typeface="Calibri"/>
              <a:cs typeface="Calibri"/>
            </a:endParaRPr>
          </a:p>
          <a:p>
            <a:pPr marL="287655" marR="539750" indent="-274955">
              <a:lnSpc>
                <a:spcPct val="94300"/>
              </a:lnSpc>
              <a:spcBef>
                <a:spcPts val="540"/>
              </a:spcBef>
              <a:buSzPct val="126315"/>
              <a:buFont typeface="Courier New"/>
              <a:buChar char="o"/>
              <a:tabLst>
                <a:tab pos="287020" algn="l"/>
                <a:tab pos="287655" algn="l"/>
              </a:tabLst>
            </a:pPr>
            <a:r>
              <a:rPr sz="950" b="1" spc="65" dirty="0">
                <a:solidFill>
                  <a:srgbClr val="FFB800"/>
                </a:solidFill>
                <a:latin typeface="Calibri"/>
                <a:cs typeface="Calibri"/>
              </a:rPr>
              <a:t>Περιορισμένη</a:t>
            </a:r>
            <a:r>
              <a:rPr sz="950" b="1" spc="40" dirty="0">
                <a:solidFill>
                  <a:srgbClr val="FFB800"/>
                </a:solidFill>
                <a:latin typeface="Calibri"/>
                <a:cs typeface="Calibri"/>
              </a:rPr>
              <a:t> </a:t>
            </a:r>
            <a:r>
              <a:rPr sz="950" b="1" spc="60" dirty="0">
                <a:solidFill>
                  <a:srgbClr val="FFB800"/>
                </a:solidFill>
                <a:latin typeface="Calibri"/>
                <a:cs typeface="Calibri"/>
              </a:rPr>
              <a:t>εμπιστευτικότητα</a:t>
            </a:r>
            <a:r>
              <a:rPr sz="950" b="1" spc="35" dirty="0">
                <a:solidFill>
                  <a:srgbClr val="FFB800"/>
                </a:solidFill>
                <a:latin typeface="Calibri"/>
                <a:cs typeface="Calibri"/>
              </a:rPr>
              <a:t> </a:t>
            </a:r>
            <a:r>
              <a:rPr sz="950" b="1" spc="60" dirty="0">
                <a:solidFill>
                  <a:srgbClr val="FFB800"/>
                </a:solidFill>
                <a:latin typeface="Calibri"/>
                <a:cs typeface="Calibri"/>
              </a:rPr>
              <a:t>κίνησης:</a:t>
            </a:r>
            <a:r>
              <a:rPr sz="950" b="1" spc="40" dirty="0">
                <a:solidFill>
                  <a:srgbClr val="FFB800"/>
                </a:solidFill>
                <a:latin typeface="Calibri"/>
                <a:cs typeface="Calibri"/>
              </a:rPr>
              <a:t> </a:t>
            </a:r>
            <a:r>
              <a:rPr sz="950" spc="65" dirty="0">
                <a:solidFill>
                  <a:srgbClr val="FFFFFF"/>
                </a:solidFill>
                <a:latin typeface="Calibri"/>
                <a:cs typeface="Calibri"/>
              </a:rPr>
              <a:t>στο</a:t>
            </a:r>
            <a:r>
              <a:rPr sz="950" spc="40" dirty="0">
                <a:solidFill>
                  <a:srgbClr val="FFFFFF"/>
                </a:solidFill>
                <a:latin typeface="Calibri"/>
                <a:cs typeface="Calibri"/>
              </a:rPr>
              <a:t> </a:t>
            </a:r>
            <a:r>
              <a:rPr sz="950" spc="65" dirty="0">
                <a:solidFill>
                  <a:srgbClr val="FFFFFF"/>
                </a:solidFill>
                <a:latin typeface="Calibri"/>
                <a:cs typeface="Calibri"/>
              </a:rPr>
              <a:t>επίπεδο</a:t>
            </a:r>
            <a:r>
              <a:rPr sz="950" spc="30" dirty="0">
                <a:solidFill>
                  <a:srgbClr val="FFFFFF"/>
                </a:solidFill>
                <a:latin typeface="Calibri"/>
                <a:cs typeface="Calibri"/>
              </a:rPr>
              <a:t> </a:t>
            </a:r>
            <a:r>
              <a:rPr sz="950" spc="70" dirty="0">
                <a:solidFill>
                  <a:srgbClr val="FFFFFF"/>
                </a:solidFill>
                <a:latin typeface="Calibri"/>
                <a:cs typeface="Calibri"/>
              </a:rPr>
              <a:t>εφαρμογής</a:t>
            </a:r>
            <a:r>
              <a:rPr sz="950" spc="35" dirty="0">
                <a:solidFill>
                  <a:srgbClr val="FFFFFF"/>
                </a:solidFill>
                <a:latin typeface="Calibri"/>
                <a:cs typeface="Calibri"/>
              </a:rPr>
              <a:t> </a:t>
            </a:r>
            <a:r>
              <a:rPr sz="950" spc="60" dirty="0">
                <a:solidFill>
                  <a:srgbClr val="FFFFFF"/>
                </a:solidFill>
                <a:latin typeface="Calibri"/>
                <a:cs typeface="Calibri"/>
              </a:rPr>
              <a:t>μαζί</a:t>
            </a:r>
            <a:r>
              <a:rPr sz="950" spc="35" dirty="0">
                <a:solidFill>
                  <a:srgbClr val="FFFFFF"/>
                </a:solidFill>
                <a:latin typeface="Calibri"/>
                <a:cs typeface="Calibri"/>
              </a:rPr>
              <a:t> </a:t>
            </a:r>
            <a:r>
              <a:rPr sz="950" spc="70" dirty="0">
                <a:solidFill>
                  <a:srgbClr val="FFFFFF"/>
                </a:solidFill>
                <a:latin typeface="Calibri"/>
                <a:cs typeface="Calibri"/>
              </a:rPr>
              <a:t>με</a:t>
            </a:r>
            <a:r>
              <a:rPr sz="950" spc="35" dirty="0">
                <a:solidFill>
                  <a:srgbClr val="FFFFFF"/>
                </a:solidFill>
                <a:latin typeface="Calibri"/>
                <a:cs typeface="Calibri"/>
              </a:rPr>
              <a:t> </a:t>
            </a:r>
            <a:r>
              <a:rPr sz="950" spc="60" dirty="0">
                <a:solidFill>
                  <a:srgbClr val="FFFFFF"/>
                </a:solidFill>
                <a:latin typeface="Calibri"/>
                <a:cs typeface="Calibri"/>
              </a:rPr>
              <a:t>την </a:t>
            </a:r>
            <a:r>
              <a:rPr sz="950" spc="-200" dirty="0">
                <a:solidFill>
                  <a:srgbClr val="FFFFFF"/>
                </a:solidFill>
                <a:latin typeface="Calibri"/>
                <a:cs typeface="Calibri"/>
              </a:rPr>
              <a:t> </a:t>
            </a:r>
            <a:r>
              <a:rPr sz="950" spc="65" dirty="0">
                <a:solidFill>
                  <a:srgbClr val="FFFFFF"/>
                </a:solidFill>
                <a:latin typeface="Calibri"/>
                <a:cs typeface="Calibri"/>
              </a:rPr>
              <a:t>υπηρεσία</a:t>
            </a:r>
            <a:r>
              <a:rPr sz="950" spc="25" dirty="0">
                <a:solidFill>
                  <a:srgbClr val="FFFFFF"/>
                </a:solidFill>
                <a:latin typeface="Calibri"/>
                <a:cs typeface="Calibri"/>
              </a:rPr>
              <a:t> </a:t>
            </a:r>
            <a:r>
              <a:rPr sz="950" spc="60" dirty="0">
                <a:solidFill>
                  <a:srgbClr val="FFFFFF"/>
                </a:solidFill>
                <a:latin typeface="Calibri"/>
                <a:cs typeface="Calibri"/>
              </a:rPr>
              <a:t>εμπιστευτικότητας</a:t>
            </a:r>
            <a:r>
              <a:rPr sz="950" spc="25" dirty="0">
                <a:solidFill>
                  <a:srgbClr val="FFFFFF"/>
                </a:solidFill>
                <a:latin typeface="Calibri"/>
                <a:cs typeface="Calibri"/>
              </a:rPr>
              <a:t> </a:t>
            </a:r>
            <a:r>
              <a:rPr sz="950" spc="65" dirty="0">
                <a:solidFill>
                  <a:srgbClr val="FFFFFF"/>
                </a:solidFill>
                <a:latin typeface="Calibri"/>
                <a:cs typeface="Calibri"/>
              </a:rPr>
              <a:t>χαμηλότερου</a:t>
            </a:r>
            <a:r>
              <a:rPr sz="950" spc="25" dirty="0">
                <a:solidFill>
                  <a:srgbClr val="FFFFFF"/>
                </a:solidFill>
                <a:latin typeface="Calibri"/>
                <a:cs typeface="Calibri"/>
              </a:rPr>
              <a:t> </a:t>
            </a:r>
            <a:r>
              <a:rPr sz="950" spc="60" dirty="0">
                <a:solidFill>
                  <a:srgbClr val="FFFFFF"/>
                </a:solidFill>
                <a:latin typeface="Calibri"/>
                <a:cs typeface="Calibri"/>
              </a:rPr>
              <a:t>επιπέδου.</a:t>
            </a:r>
            <a:endParaRPr sz="950">
              <a:latin typeface="Calibri"/>
              <a:cs typeface="Calibri"/>
            </a:endParaRPr>
          </a:p>
        </p:txBody>
      </p:sp>
      <p:sp>
        <p:nvSpPr>
          <p:cNvPr id="10" name="object 10"/>
          <p:cNvSpPr txBox="1"/>
          <p:nvPr/>
        </p:nvSpPr>
        <p:spPr>
          <a:xfrm>
            <a:off x="175895" y="6005512"/>
            <a:ext cx="4291330" cy="116839"/>
          </a:xfrm>
          <a:prstGeom prst="rect">
            <a:avLst/>
          </a:prstGeom>
        </p:spPr>
        <p:txBody>
          <a:bodyPr vert="horz" wrap="square" lIns="0" tIns="12700" rIns="0" bIns="0" rtlCol="0">
            <a:spAutoFit/>
          </a:bodyPr>
          <a:lstStyle/>
          <a:p>
            <a:pPr marL="12700">
              <a:lnSpc>
                <a:spcPct val="100000"/>
              </a:lnSpc>
              <a:spcBef>
                <a:spcPts val="100"/>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5"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0"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5"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0" dirty="0">
                <a:solidFill>
                  <a:srgbClr val="FFFFFF"/>
                </a:solidFill>
                <a:latin typeface="Calibri"/>
                <a:cs typeface="Calibri"/>
              </a:rPr>
              <a:t> </a:t>
            </a:r>
            <a:r>
              <a:rPr sz="600" i="1" dirty="0">
                <a:solidFill>
                  <a:srgbClr val="FFFFFF"/>
                </a:solidFill>
                <a:latin typeface="Calibri"/>
                <a:cs typeface="Calibri"/>
              </a:rPr>
              <a:t>τη</a:t>
            </a:r>
            <a:r>
              <a:rPr sz="600" i="1" spc="25"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ανοικτών</a:t>
            </a:r>
            <a:r>
              <a:rPr sz="600" i="1" spc="20" dirty="0">
                <a:solidFill>
                  <a:srgbClr val="FFFFFF"/>
                </a:solidFill>
                <a:latin typeface="Calibri"/>
                <a:cs typeface="Calibri"/>
              </a:rPr>
              <a:t> </a:t>
            </a:r>
            <a:r>
              <a:rPr sz="600" i="1" spc="-5" dirty="0">
                <a:solidFill>
                  <a:srgbClr val="FFFFFF"/>
                </a:solidFill>
                <a:latin typeface="Calibri"/>
                <a:cs typeface="Calibri"/>
              </a:rPr>
              <a:t>συστημάτων</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5" dirty="0">
                <a:solidFill>
                  <a:srgbClr val="FFFFFF"/>
                </a:solidFill>
                <a:latin typeface="Calibri"/>
                <a:cs typeface="Calibri"/>
              </a:rPr>
              <a:t> </a:t>
            </a:r>
            <a:r>
              <a:rPr sz="600" i="1" spc="-5" dirty="0">
                <a:solidFill>
                  <a:srgbClr val="FFFFFF"/>
                </a:solidFill>
                <a:latin typeface="Calibri"/>
                <a:cs typeface="Calibri"/>
              </a:rPr>
              <a:t>εφαρμογές</a:t>
            </a:r>
            <a:r>
              <a:rPr sz="600" i="1" spc="20" dirty="0">
                <a:solidFill>
                  <a:srgbClr val="FFFFFF"/>
                </a:solidFill>
                <a:latin typeface="Calibri"/>
                <a:cs typeface="Calibri"/>
              </a:rPr>
              <a:t> </a:t>
            </a:r>
            <a:r>
              <a:rPr sz="600" i="1" spc="-5" dirty="0">
                <a:solidFill>
                  <a:srgbClr val="FFFFFF"/>
                </a:solidFill>
                <a:latin typeface="Times New Roman"/>
                <a:cs typeface="Times New Roman"/>
              </a:rPr>
              <a:t>CCITT</a:t>
            </a:r>
            <a:r>
              <a:rPr sz="600" i="1" spc="15"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25"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pic>
        <p:nvPicPr>
          <p:cNvPr id="11" name="object 11"/>
          <p:cNvPicPr/>
          <p:nvPr/>
        </p:nvPicPr>
        <p:blipFill>
          <a:blip r:embed="rId3" cstate="print"/>
          <a:stretch>
            <a:fillRect/>
          </a:stretch>
        </p:blipFill>
        <p:spPr>
          <a:xfrm>
            <a:off x="7549832" y="5516245"/>
            <a:ext cx="3293427" cy="611187"/>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175895" y="6657657"/>
            <a:ext cx="4291330" cy="116839"/>
          </a:xfrm>
          <a:prstGeom prst="rect">
            <a:avLst/>
          </a:prstGeom>
        </p:spPr>
        <p:txBody>
          <a:bodyPr vert="horz" wrap="square" lIns="0" tIns="12700" rIns="0" bIns="0" rtlCol="0">
            <a:spAutoFit/>
          </a:bodyPr>
          <a:lstStyle/>
          <a:p>
            <a:pPr marL="12700">
              <a:lnSpc>
                <a:spcPct val="100000"/>
              </a:lnSpc>
              <a:spcBef>
                <a:spcPts val="100"/>
              </a:spcBef>
            </a:pPr>
            <a:r>
              <a:rPr sz="600" i="1" spc="-5" dirty="0">
                <a:solidFill>
                  <a:srgbClr val="FFFFFF"/>
                </a:solidFill>
                <a:latin typeface="Times New Roman"/>
                <a:cs typeface="Times New Roman"/>
              </a:rPr>
              <a:t>ITU.</a:t>
            </a:r>
            <a:r>
              <a:rPr sz="600" i="1" spc="5" dirty="0">
                <a:solidFill>
                  <a:srgbClr val="FFFFFF"/>
                </a:solidFill>
                <a:latin typeface="Times New Roman"/>
                <a:cs typeface="Times New Roman"/>
              </a:rPr>
              <a:t> </a:t>
            </a:r>
            <a:r>
              <a:rPr sz="600" i="1" spc="-5" dirty="0">
                <a:solidFill>
                  <a:srgbClr val="FFFFFF"/>
                </a:solidFill>
                <a:latin typeface="Times New Roman"/>
                <a:cs typeface="Times New Roman"/>
              </a:rPr>
              <a:t>(1991,</a:t>
            </a:r>
            <a:r>
              <a:rPr sz="600" i="1" spc="15" dirty="0">
                <a:solidFill>
                  <a:srgbClr val="FFFFFF"/>
                </a:solidFill>
                <a:latin typeface="Times New Roman"/>
                <a:cs typeface="Times New Roman"/>
              </a:rPr>
              <a:t> </a:t>
            </a:r>
            <a:r>
              <a:rPr sz="600" i="1" spc="-5" dirty="0">
                <a:solidFill>
                  <a:srgbClr val="FFFFFF"/>
                </a:solidFill>
                <a:latin typeface="Calibri"/>
                <a:cs typeface="Calibri"/>
              </a:rPr>
              <a:t>Μάρτιος</a:t>
            </a:r>
            <a:r>
              <a:rPr sz="600" i="1" spc="-5" dirty="0">
                <a:solidFill>
                  <a:srgbClr val="FFFFFF"/>
                </a:solidFill>
                <a:latin typeface="Times New Roman"/>
                <a:cs typeface="Times New Roman"/>
              </a:rPr>
              <a:t>).</a:t>
            </a:r>
            <a:r>
              <a:rPr sz="600" i="1" spc="15" dirty="0">
                <a:solidFill>
                  <a:srgbClr val="FFFFFF"/>
                </a:solidFill>
                <a:latin typeface="Times New Roman"/>
                <a:cs typeface="Times New Roman"/>
              </a:rPr>
              <a:t> </a:t>
            </a:r>
            <a:r>
              <a:rPr sz="600" i="1" spc="-5" dirty="0">
                <a:solidFill>
                  <a:srgbClr val="FFFFFF"/>
                </a:solidFill>
                <a:latin typeface="Calibri"/>
                <a:cs typeface="Calibri"/>
              </a:rPr>
              <a:t>Αρχιτεκτονική</a:t>
            </a:r>
            <a:r>
              <a:rPr sz="600" i="1" spc="25" dirty="0">
                <a:solidFill>
                  <a:srgbClr val="FFFFFF"/>
                </a:solidFill>
                <a:latin typeface="Calibri"/>
                <a:cs typeface="Calibri"/>
              </a:rPr>
              <a:t> </a:t>
            </a:r>
            <a:r>
              <a:rPr sz="600" i="1" spc="-5" dirty="0">
                <a:solidFill>
                  <a:srgbClr val="FFFFFF"/>
                </a:solidFill>
                <a:latin typeface="Calibri"/>
                <a:cs typeface="Calibri"/>
              </a:rPr>
              <a:t>ασφάλειας</a:t>
            </a:r>
            <a:r>
              <a:rPr sz="600" i="1" spc="30" dirty="0">
                <a:solidFill>
                  <a:srgbClr val="FFFFFF"/>
                </a:solidFill>
                <a:latin typeface="Calibri"/>
                <a:cs typeface="Calibri"/>
              </a:rPr>
              <a:t> </a:t>
            </a:r>
            <a:r>
              <a:rPr sz="600" i="1" spc="-5" dirty="0">
                <a:solidFill>
                  <a:srgbClr val="FFFFFF"/>
                </a:solidFill>
                <a:latin typeface="Calibri"/>
                <a:cs typeface="Calibri"/>
              </a:rPr>
              <a:t>για</a:t>
            </a:r>
            <a:r>
              <a:rPr sz="600" i="1" spc="25" dirty="0">
                <a:solidFill>
                  <a:srgbClr val="FFFFFF"/>
                </a:solidFill>
                <a:latin typeface="Calibri"/>
                <a:cs typeface="Calibri"/>
              </a:rPr>
              <a:t> </a:t>
            </a:r>
            <a:r>
              <a:rPr sz="600" i="1" dirty="0">
                <a:solidFill>
                  <a:srgbClr val="FFFFFF"/>
                </a:solidFill>
                <a:latin typeface="Calibri"/>
                <a:cs typeface="Calibri"/>
              </a:rPr>
              <a:t>τη</a:t>
            </a:r>
            <a:r>
              <a:rPr sz="600" i="1" spc="25" dirty="0">
                <a:solidFill>
                  <a:srgbClr val="FFFFFF"/>
                </a:solidFill>
                <a:latin typeface="Calibri"/>
                <a:cs typeface="Calibri"/>
              </a:rPr>
              <a:t> </a:t>
            </a:r>
            <a:r>
              <a:rPr sz="600" i="1" spc="-5" dirty="0">
                <a:solidFill>
                  <a:srgbClr val="FFFFFF"/>
                </a:solidFill>
                <a:latin typeface="Calibri"/>
                <a:cs typeface="Calibri"/>
              </a:rPr>
              <a:t>διασύνδεση</a:t>
            </a:r>
            <a:r>
              <a:rPr sz="600" i="1" spc="30" dirty="0">
                <a:solidFill>
                  <a:srgbClr val="FFFFFF"/>
                </a:solidFill>
                <a:latin typeface="Calibri"/>
                <a:cs typeface="Calibri"/>
              </a:rPr>
              <a:t> </a:t>
            </a:r>
            <a:r>
              <a:rPr sz="600" i="1" spc="-5" dirty="0">
                <a:solidFill>
                  <a:srgbClr val="FFFFFF"/>
                </a:solidFill>
                <a:latin typeface="Calibri"/>
                <a:cs typeface="Calibri"/>
              </a:rPr>
              <a:t>ανοικτών</a:t>
            </a:r>
            <a:r>
              <a:rPr sz="600" i="1" spc="25" dirty="0">
                <a:solidFill>
                  <a:srgbClr val="FFFFFF"/>
                </a:solidFill>
                <a:latin typeface="Calibri"/>
                <a:cs typeface="Calibri"/>
              </a:rPr>
              <a:t> </a:t>
            </a:r>
            <a:r>
              <a:rPr sz="600" i="1" spc="-5" dirty="0">
                <a:solidFill>
                  <a:srgbClr val="FFFFFF"/>
                </a:solidFill>
                <a:latin typeface="Calibri"/>
                <a:cs typeface="Calibri"/>
              </a:rPr>
              <a:t>συστημάτων</a:t>
            </a:r>
            <a:r>
              <a:rPr sz="600" i="1" spc="25" dirty="0">
                <a:solidFill>
                  <a:srgbClr val="FFFFFF"/>
                </a:solidFill>
                <a:latin typeface="Calibri"/>
                <a:cs typeface="Calibri"/>
              </a:rPr>
              <a:t> </a:t>
            </a:r>
            <a:r>
              <a:rPr sz="600" i="1" spc="-5" dirty="0">
                <a:solidFill>
                  <a:srgbClr val="FFFFFF"/>
                </a:solidFill>
                <a:latin typeface="Calibri"/>
                <a:cs typeface="Calibri"/>
              </a:rPr>
              <a:t>για</a:t>
            </a:r>
            <a:r>
              <a:rPr sz="600" i="1" spc="25" dirty="0">
                <a:solidFill>
                  <a:srgbClr val="FFFFFF"/>
                </a:solidFill>
                <a:latin typeface="Calibri"/>
                <a:cs typeface="Calibri"/>
              </a:rPr>
              <a:t> </a:t>
            </a:r>
            <a:r>
              <a:rPr sz="600" i="1" spc="-5" dirty="0">
                <a:solidFill>
                  <a:srgbClr val="FFFFFF"/>
                </a:solidFill>
                <a:latin typeface="Calibri"/>
                <a:cs typeface="Calibri"/>
              </a:rPr>
              <a:t>εφαρμογές</a:t>
            </a:r>
            <a:r>
              <a:rPr sz="600" i="1" spc="25" dirty="0">
                <a:solidFill>
                  <a:srgbClr val="FFFFFF"/>
                </a:solidFill>
                <a:latin typeface="Calibri"/>
                <a:cs typeface="Calibri"/>
              </a:rPr>
              <a:t> </a:t>
            </a:r>
            <a:r>
              <a:rPr sz="600" i="1" spc="-5" dirty="0">
                <a:solidFill>
                  <a:srgbClr val="FFFFFF"/>
                </a:solidFill>
                <a:latin typeface="Times New Roman"/>
                <a:cs typeface="Times New Roman"/>
              </a:rPr>
              <a:t>CCITT</a:t>
            </a:r>
            <a:r>
              <a:rPr sz="600" i="1" spc="15" dirty="0">
                <a:solidFill>
                  <a:srgbClr val="FFFFFF"/>
                </a:solidFill>
                <a:latin typeface="Times New Roman"/>
                <a:cs typeface="Times New Roman"/>
              </a:rPr>
              <a:t> </a:t>
            </a:r>
            <a:r>
              <a:rPr sz="600" i="1" spc="-5" dirty="0">
                <a:solidFill>
                  <a:srgbClr val="FFFFFF"/>
                </a:solidFill>
                <a:latin typeface="Calibri"/>
                <a:cs typeface="Calibri"/>
              </a:rPr>
              <a:t>Σύσταση</a:t>
            </a:r>
            <a:r>
              <a:rPr sz="600" i="1" spc="30" dirty="0">
                <a:solidFill>
                  <a:srgbClr val="FFFFFF"/>
                </a:solidFill>
                <a:latin typeface="Calibri"/>
                <a:cs typeface="Calibri"/>
              </a:rPr>
              <a:t> </a:t>
            </a:r>
            <a:r>
              <a:rPr sz="600" i="1" spc="-5" dirty="0">
                <a:solidFill>
                  <a:srgbClr val="FFFFFF"/>
                </a:solidFill>
                <a:latin typeface="Times New Roman"/>
                <a:cs typeface="Times New Roman"/>
              </a:rPr>
              <a:t>X.</a:t>
            </a:r>
            <a:r>
              <a:rPr sz="600" i="1" spc="-5" dirty="0">
                <a:solidFill>
                  <a:srgbClr val="FFFFFF"/>
                </a:solidFill>
                <a:latin typeface="Calibri"/>
                <a:cs typeface="Calibri"/>
              </a:rPr>
              <a:t>της</a:t>
            </a:r>
            <a:r>
              <a:rPr sz="600" i="1" spc="30" dirty="0">
                <a:solidFill>
                  <a:srgbClr val="FFFFFF"/>
                </a:solidFill>
                <a:latin typeface="Calibri"/>
                <a:cs typeface="Calibri"/>
              </a:rPr>
              <a:t> </a:t>
            </a:r>
            <a:r>
              <a:rPr sz="600" i="1" spc="-5" dirty="0">
                <a:solidFill>
                  <a:srgbClr val="FFFFFF"/>
                </a:solidFill>
                <a:latin typeface="Times New Roman"/>
                <a:cs typeface="Times New Roman"/>
              </a:rPr>
              <a:t>ITU-T).</a:t>
            </a:r>
            <a:endParaRPr sz="600">
              <a:latin typeface="Times New Roman"/>
              <a:cs typeface="Times New Roman"/>
            </a:endParaRPr>
          </a:p>
        </p:txBody>
      </p:sp>
      <p:sp>
        <p:nvSpPr>
          <p:cNvPr id="8" name="object 8"/>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prstGeom prst="rect">
            <a:avLst/>
          </a:prstGeom>
        </p:spPr>
        <p:txBody>
          <a:bodyPr vert="horz" wrap="square" lIns="0" tIns="139128" rIns="0" bIns="0" rtlCol="0">
            <a:spAutoFit/>
          </a:bodyPr>
          <a:lstStyle/>
          <a:p>
            <a:pPr marL="6119495" marR="5080">
              <a:lnSpc>
                <a:spcPts val="2750"/>
              </a:lnSpc>
              <a:spcBef>
                <a:spcPts val="450"/>
              </a:spcBef>
            </a:pPr>
            <a:r>
              <a:rPr spc="195" dirty="0"/>
              <a:t>Τοποθέτηση</a:t>
            </a:r>
            <a:r>
              <a:rPr spc="204" dirty="0"/>
              <a:t> </a:t>
            </a:r>
            <a:r>
              <a:rPr spc="190" dirty="0"/>
              <a:t>υπηρεσιών</a:t>
            </a:r>
            <a:r>
              <a:rPr spc="200" dirty="0"/>
              <a:t> </a:t>
            </a:r>
            <a:r>
              <a:rPr spc="145" dirty="0"/>
              <a:t>και </a:t>
            </a:r>
            <a:r>
              <a:rPr spc="-625" dirty="0"/>
              <a:t> </a:t>
            </a:r>
            <a:r>
              <a:rPr spc="195" dirty="0"/>
              <a:t>μηχανισμών</a:t>
            </a:r>
            <a:r>
              <a:rPr spc="200" dirty="0"/>
              <a:t> </a:t>
            </a:r>
            <a:r>
              <a:rPr spc="185" dirty="0"/>
              <a:t>ασφαλείας</a:t>
            </a:r>
          </a:p>
        </p:txBody>
      </p:sp>
      <p:sp>
        <p:nvSpPr>
          <p:cNvPr id="10" name="object 10"/>
          <p:cNvSpPr txBox="1"/>
          <p:nvPr/>
        </p:nvSpPr>
        <p:spPr>
          <a:xfrm>
            <a:off x="5996940" y="1228407"/>
            <a:ext cx="5240655" cy="3780790"/>
          </a:xfrm>
          <a:prstGeom prst="rect">
            <a:avLst/>
          </a:prstGeom>
        </p:spPr>
        <p:txBody>
          <a:bodyPr vert="horz" wrap="square" lIns="0" tIns="31750" rIns="0" bIns="0" rtlCol="0">
            <a:spAutoFit/>
          </a:bodyPr>
          <a:lstStyle/>
          <a:p>
            <a:pPr marL="287655" indent="-274320">
              <a:lnSpc>
                <a:spcPct val="100000"/>
              </a:lnSpc>
              <a:spcBef>
                <a:spcPts val="250"/>
              </a:spcBef>
              <a:buClr>
                <a:srgbClr val="FFB800"/>
              </a:buClr>
              <a:buSzPct val="130000"/>
              <a:buFont typeface="Courier New"/>
              <a:buChar char="o"/>
              <a:tabLst>
                <a:tab pos="287020" algn="l"/>
                <a:tab pos="287655" algn="l"/>
              </a:tabLst>
            </a:pPr>
            <a:r>
              <a:rPr sz="1000" b="1" spc="70" dirty="0">
                <a:solidFill>
                  <a:srgbClr val="FFFFFF"/>
                </a:solidFill>
                <a:latin typeface="Calibri"/>
                <a:cs typeface="Calibri"/>
              </a:rPr>
              <a:t>Πολυεπίπεδο:</a:t>
            </a:r>
            <a:r>
              <a:rPr sz="1000" b="1" spc="20" dirty="0">
                <a:solidFill>
                  <a:srgbClr val="FFFFFF"/>
                </a:solidFill>
                <a:latin typeface="Calibri"/>
                <a:cs typeface="Calibri"/>
              </a:rPr>
              <a:t> </a:t>
            </a:r>
            <a:r>
              <a:rPr sz="1000" b="1" spc="75" dirty="0">
                <a:solidFill>
                  <a:srgbClr val="FFFFFF"/>
                </a:solidFill>
                <a:latin typeface="Calibri"/>
                <a:cs typeface="Calibri"/>
              </a:rPr>
              <a:t>Στρώμα</a:t>
            </a:r>
            <a:r>
              <a:rPr sz="1000" b="1" spc="20" dirty="0">
                <a:solidFill>
                  <a:srgbClr val="FFFFFF"/>
                </a:solidFill>
                <a:latin typeface="Calibri"/>
                <a:cs typeface="Calibri"/>
              </a:rPr>
              <a:t> </a:t>
            </a:r>
            <a:r>
              <a:rPr sz="1000" b="1" spc="75" dirty="0">
                <a:solidFill>
                  <a:srgbClr val="FFFFFF"/>
                </a:solidFill>
                <a:latin typeface="Calibri"/>
                <a:cs typeface="Calibri"/>
              </a:rPr>
              <a:t>εφαρμογής</a:t>
            </a:r>
            <a:endParaRPr sz="1000">
              <a:latin typeface="Calibri"/>
              <a:cs typeface="Calibri"/>
            </a:endParaRPr>
          </a:p>
          <a:p>
            <a:pPr marL="287655" indent="-274320">
              <a:lnSpc>
                <a:spcPct val="100000"/>
              </a:lnSpc>
              <a:spcBef>
                <a:spcPts val="525"/>
              </a:spcBef>
              <a:buSzPct val="130000"/>
              <a:buFont typeface="Courier New"/>
              <a:buChar char="o"/>
              <a:tabLst>
                <a:tab pos="287020" algn="l"/>
                <a:tab pos="287655" algn="l"/>
              </a:tabLst>
            </a:pPr>
            <a:r>
              <a:rPr sz="1000" b="1" spc="65" dirty="0">
                <a:solidFill>
                  <a:srgbClr val="FFFFFF"/>
                </a:solidFill>
                <a:latin typeface="Calibri"/>
                <a:cs typeface="Calibri"/>
              </a:rPr>
              <a:t>Μηχανισμοί</a:t>
            </a:r>
            <a:endParaRPr sz="1000">
              <a:latin typeface="Calibri"/>
              <a:cs typeface="Calibri"/>
            </a:endParaRPr>
          </a:p>
          <a:p>
            <a:pPr marL="287655" marR="341630" indent="-274955">
              <a:lnSpc>
                <a:spcPct val="92900"/>
              </a:lnSpc>
              <a:spcBef>
                <a:spcPts val="434"/>
              </a:spcBef>
              <a:buSzPct val="130000"/>
              <a:buFont typeface="Courier New"/>
              <a:buChar char="o"/>
              <a:tabLst>
                <a:tab pos="287020" algn="l"/>
                <a:tab pos="287655" algn="l"/>
              </a:tabLst>
            </a:pPr>
            <a:r>
              <a:rPr sz="1000" b="1" spc="70" dirty="0">
                <a:solidFill>
                  <a:srgbClr val="FFB800"/>
                </a:solidFill>
                <a:latin typeface="Calibri"/>
                <a:cs typeface="Calibri"/>
              </a:rPr>
              <a:t>Ακεραιότητα σύνδεσης </a:t>
            </a:r>
            <a:r>
              <a:rPr sz="1000" b="1" spc="75" dirty="0">
                <a:solidFill>
                  <a:srgbClr val="FFB800"/>
                </a:solidFill>
                <a:latin typeface="Calibri"/>
                <a:cs typeface="Calibri"/>
              </a:rPr>
              <a:t>με </a:t>
            </a:r>
            <a:r>
              <a:rPr sz="1000" b="1" spc="70" dirty="0">
                <a:solidFill>
                  <a:srgbClr val="FFB800"/>
                </a:solidFill>
                <a:latin typeface="Calibri"/>
                <a:cs typeface="Calibri"/>
              </a:rPr>
              <a:t>ανάκτηση: </a:t>
            </a:r>
            <a:r>
              <a:rPr sz="1000" spc="65" dirty="0">
                <a:solidFill>
                  <a:srgbClr val="FFFFFF"/>
                </a:solidFill>
                <a:latin typeface="Calibri"/>
                <a:cs typeface="Calibri"/>
              </a:rPr>
              <a:t>Υποστηρίζεται </a:t>
            </a:r>
            <a:r>
              <a:rPr sz="1000" spc="80" dirty="0">
                <a:solidFill>
                  <a:srgbClr val="FFFFFF"/>
                </a:solidFill>
                <a:latin typeface="Calibri"/>
                <a:cs typeface="Calibri"/>
              </a:rPr>
              <a:t>από </a:t>
            </a:r>
            <a:r>
              <a:rPr sz="1000" spc="70" dirty="0">
                <a:solidFill>
                  <a:srgbClr val="FFFFFF"/>
                </a:solidFill>
                <a:latin typeface="Calibri"/>
                <a:cs typeface="Calibri"/>
              </a:rPr>
              <a:t>μηχανισμό </a:t>
            </a:r>
            <a:r>
              <a:rPr sz="1000" spc="75" dirty="0">
                <a:solidFill>
                  <a:srgbClr val="FFFFFF"/>
                </a:solidFill>
                <a:latin typeface="Calibri"/>
                <a:cs typeface="Calibri"/>
              </a:rPr>
              <a:t> </a:t>
            </a:r>
            <a:r>
              <a:rPr sz="1000" spc="65" dirty="0">
                <a:solidFill>
                  <a:srgbClr val="FFFFFF"/>
                </a:solidFill>
                <a:latin typeface="Calibri"/>
                <a:cs typeface="Calibri"/>
              </a:rPr>
              <a:t>ακεραιότητας</a:t>
            </a:r>
            <a:r>
              <a:rPr sz="1000" spc="40" dirty="0">
                <a:solidFill>
                  <a:srgbClr val="FFFFFF"/>
                </a:solidFill>
                <a:latin typeface="Calibri"/>
                <a:cs typeface="Calibri"/>
              </a:rPr>
              <a:t> </a:t>
            </a:r>
            <a:r>
              <a:rPr sz="1000" spc="75" dirty="0">
                <a:solidFill>
                  <a:srgbClr val="FFFFFF"/>
                </a:solidFill>
                <a:latin typeface="Calibri"/>
                <a:cs typeface="Calibri"/>
              </a:rPr>
              <a:t>δεδομένων</a:t>
            </a:r>
            <a:r>
              <a:rPr sz="1000" spc="35" dirty="0">
                <a:solidFill>
                  <a:srgbClr val="FFFFFF"/>
                </a:solidFill>
                <a:latin typeface="Calibri"/>
                <a:cs typeface="Calibri"/>
              </a:rPr>
              <a:t> </a:t>
            </a:r>
            <a:r>
              <a:rPr sz="1000" spc="65" dirty="0">
                <a:solidFill>
                  <a:srgbClr val="FFFFFF"/>
                </a:solidFill>
                <a:latin typeface="Calibri"/>
                <a:cs typeface="Calibri"/>
              </a:rPr>
              <a:t>πολυεπίπεδου,</a:t>
            </a:r>
            <a:r>
              <a:rPr sz="1000" spc="40" dirty="0">
                <a:solidFill>
                  <a:srgbClr val="FFFFFF"/>
                </a:solidFill>
                <a:latin typeface="Calibri"/>
                <a:cs typeface="Calibri"/>
              </a:rPr>
              <a:t> </a:t>
            </a:r>
            <a:r>
              <a:rPr sz="1000" spc="65" dirty="0">
                <a:solidFill>
                  <a:srgbClr val="FFFFFF"/>
                </a:solidFill>
                <a:latin typeface="Calibri"/>
                <a:cs typeface="Calibri"/>
              </a:rPr>
              <a:t>μερικές</a:t>
            </a:r>
            <a:r>
              <a:rPr sz="1000" spc="40" dirty="0">
                <a:solidFill>
                  <a:srgbClr val="FFFFFF"/>
                </a:solidFill>
                <a:latin typeface="Calibri"/>
                <a:cs typeface="Calibri"/>
              </a:rPr>
              <a:t> </a:t>
            </a:r>
            <a:r>
              <a:rPr sz="1000" spc="75" dirty="0">
                <a:solidFill>
                  <a:srgbClr val="FFFFFF"/>
                </a:solidFill>
                <a:latin typeface="Calibri"/>
                <a:cs typeface="Calibri"/>
              </a:rPr>
              <a:t>φορές</a:t>
            </a:r>
            <a:r>
              <a:rPr sz="1000" spc="40" dirty="0">
                <a:solidFill>
                  <a:srgbClr val="FFFFFF"/>
                </a:solidFill>
                <a:latin typeface="Calibri"/>
                <a:cs typeface="Calibri"/>
              </a:rPr>
              <a:t> </a:t>
            </a:r>
            <a:r>
              <a:rPr sz="1000" spc="70" dirty="0">
                <a:solidFill>
                  <a:srgbClr val="FFFFFF"/>
                </a:solidFill>
                <a:latin typeface="Calibri"/>
                <a:cs typeface="Calibri"/>
              </a:rPr>
              <a:t>με</a:t>
            </a:r>
            <a:r>
              <a:rPr sz="1000" spc="40" dirty="0">
                <a:solidFill>
                  <a:srgbClr val="FFFFFF"/>
                </a:solidFill>
                <a:latin typeface="Calibri"/>
                <a:cs typeface="Calibri"/>
              </a:rPr>
              <a:t> </a:t>
            </a:r>
            <a:r>
              <a:rPr sz="1000" spc="70" dirty="0">
                <a:solidFill>
                  <a:srgbClr val="FFFFFF"/>
                </a:solidFill>
                <a:latin typeface="Calibri"/>
                <a:cs typeface="Calibri"/>
              </a:rPr>
              <a:t>κρυπτογράφηση.</a:t>
            </a:r>
            <a:endParaRPr sz="1000">
              <a:latin typeface="Calibri"/>
              <a:cs typeface="Calibri"/>
            </a:endParaRPr>
          </a:p>
          <a:p>
            <a:pPr marL="287655" marR="15240" indent="-274320">
              <a:lnSpc>
                <a:spcPct val="119600"/>
              </a:lnSpc>
              <a:spcBef>
                <a:spcPts val="310"/>
              </a:spcBef>
              <a:buSzPct val="130000"/>
              <a:buFont typeface="Courier New"/>
              <a:buChar char="o"/>
              <a:tabLst>
                <a:tab pos="287020" algn="l"/>
                <a:tab pos="287655" algn="l"/>
              </a:tabLst>
            </a:pPr>
            <a:r>
              <a:rPr sz="1000" b="1" spc="70" dirty="0">
                <a:solidFill>
                  <a:srgbClr val="FFB800"/>
                </a:solidFill>
                <a:latin typeface="Calibri"/>
                <a:cs typeface="Calibri"/>
              </a:rPr>
              <a:t>Ακεραιότητα</a:t>
            </a:r>
            <a:r>
              <a:rPr sz="1000" b="1" spc="25" dirty="0">
                <a:solidFill>
                  <a:srgbClr val="FFB800"/>
                </a:solidFill>
                <a:latin typeface="Calibri"/>
                <a:cs typeface="Calibri"/>
              </a:rPr>
              <a:t> </a:t>
            </a:r>
            <a:r>
              <a:rPr sz="1000" b="1" spc="70" dirty="0">
                <a:solidFill>
                  <a:srgbClr val="FFB800"/>
                </a:solidFill>
                <a:latin typeface="Calibri"/>
                <a:cs typeface="Calibri"/>
              </a:rPr>
              <a:t>σύνδεσης</a:t>
            </a:r>
            <a:r>
              <a:rPr sz="1000" b="1" spc="35" dirty="0">
                <a:solidFill>
                  <a:srgbClr val="FFB800"/>
                </a:solidFill>
                <a:latin typeface="Calibri"/>
                <a:cs typeface="Calibri"/>
              </a:rPr>
              <a:t> </a:t>
            </a:r>
            <a:r>
              <a:rPr sz="1000" b="1" spc="70" dirty="0">
                <a:solidFill>
                  <a:srgbClr val="FFB800"/>
                </a:solidFill>
                <a:latin typeface="Calibri"/>
                <a:cs typeface="Calibri"/>
              </a:rPr>
              <a:t>χωρίς</a:t>
            </a:r>
            <a:r>
              <a:rPr sz="1000" b="1" spc="30" dirty="0">
                <a:solidFill>
                  <a:srgbClr val="FFB800"/>
                </a:solidFill>
                <a:latin typeface="Calibri"/>
                <a:cs typeface="Calibri"/>
              </a:rPr>
              <a:t> </a:t>
            </a:r>
            <a:r>
              <a:rPr sz="1000" b="1" spc="70" dirty="0">
                <a:solidFill>
                  <a:srgbClr val="FFB800"/>
                </a:solidFill>
                <a:latin typeface="Calibri"/>
                <a:cs typeface="Calibri"/>
              </a:rPr>
              <a:t>ανάκτηση:</a:t>
            </a:r>
            <a:r>
              <a:rPr sz="1000" b="1" spc="35" dirty="0">
                <a:solidFill>
                  <a:srgbClr val="FFB800"/>
                </a:solidFill>
                <a:latin typeface="Calibri"/>
                <a:cs typeface="Calibri"/>
              </a:rPr>
              <a:t> </a:t>
            </a:r>
            <a:r>
              <a:rPr sz="1000" spc="65" dirty="0">
                <a:solidFill>
                  <a:srgbClr val="FFFFFF"/>
                </a:solidFill>
                <a:latin typeface="Calibri"/>
                <a:cs typeface="Calibri"/>
              </a:rPr>
              <a:t>Υποστηρίζεται</a:t>
            </a:r>
            <a:r>
              <a:rPr sz="1000" spc="35" dirty="0">
                <a:solidFill>
                  <a:srgbClr val="FFFFFF"/>
                </a:solidFill>
                <a:latin typeface="Calibri"/>
                <a:cs typeface="Calibri"/>
              </a:rPr>
              <a:t> </a:t>
            </a:r>
            <a:r>
              <a:rPr sz="1000" spc="80" dirty="0">
                <a:solidFill>
                  <a:srgbClr val="FFFFFF"/>
                </a:solidFill>
                <a:latin typeface="Calibri"/>
                <a:cs typeface="Calibri"/>
              </a:rPr>
              <a:t>από</a:t>
            </a:r>
            <a:r>
              <a:rPr sz="1000" spc="35" dirty="0">
                <a:solidFill>
                  <a:srgbClr val="FFFFFF"/>
                </a:solidFill>
                <a:latin typeface="Calibri"/>
                <a:cs typeface="Calibri"/>
              </a:rPr>
              <a:t> </a:t>
            </a:r>
            <a:r>
              <a:rPr sz="1000" spc="60" dirty="0">
                <a:solidFill>
                  <a:srgbClr val="FFFFFF"/>
                </a:solidFill>
                <a:latin typeface="Calibri"/>
                <a:cs typeface="Calibri"/>
              </a:rPr>
              <a:t>το</a:t>
            </a:r>
            <a:r>
              <a:rPr sz="1000" spc="25" dirty="0">
                <a:solidFill>
                  <a:srgbClr val="FFFFFF"/>
                </a:solidFill>
                <a:latin typeface="Calibri"/>
                <a:cs typeface="Calibri"/>
              </a:rPr>
              <a:t> </a:t>
            </a:r>
            <a:r>
              <a:rPr sz="1000" spc="70" dirty="0">
                <a:solidFill>
                  <a:srgbClr val="FFFFFF"/>
                </a:solidFill>
                <a:latin typeface="Calibri"/>
                <a:cs typeface="Calibri"/>
              </a:rPr>
              <a:t>κατώτερο</a:t>
            </a:r>
            <a:r>
              <a:rPr sz="1000" spc="35" dirty="0">
                <a:solidFill>
                  <a:srgbClr val="FFFFFF"/>
                </a:solidFill>
                <a:latin typeface="Calibri"/>
                <a:cs typeface="Calibri"/>
              </a:rPr>
              <a:t> </a:t>
            </a:r>
            <a:r>
              <a:rPr sz="1000" spc="60" dirty="0">
                <a:solidFill>
                  <a:srgbClr val="FFFFFF"/>
                </a:solidFill>
                <a:latin typeface="Calibri"/>
                <a:cs typeface="Calibri"/>
              </a:rPr>
              <a:t>επίπεδο </a:t>
            </a:r>
            <a:r>
              <a:rPr sz="1000" spc="-215" dirty="0">
                <a:solidFill>
                  <a:srgbClr val="FFFFFF"/>
                </a:solidFill>
                <a:latin typeface="Calibri"/>
                <a:cs typeface="Calibri"/>
              </a:rPr>
              <a:t> </a:t>
            </a:r>
            <a:r>
              <a:rPr sz="1000" spc="70" dirty="0">
                <a:solidFill>
                  <a:srgbClr val="FFFFFF"/>
                </a:solidFill>
                <a:latin typeface="Calibri"/>
                <a:cs typeface="Calibri"/>
              </a:rPr>
              <a:t>μηχανισμός</a:t>
            </a:r>
            <a:r>
              <a:rPr sz="1000" spc="30" dirty="0">
                <a:solidFill>
                  <a:srgbClr val="FFFFFF"/>
                </a:solidFill>
                <a:latin typeface="Calibri"/>
                <a:cs typeface="Calibri"/>
              </a:rPr>
              <a:t> </a:t>
            </a:r>
            <a:r>
              <a:rPr sz="1000" spc="65" dirty="0">
                <a:solidFill>
                  <a:srgbClr val="FFFFFF"/>
                </a:solidFill>
                <a:latin typeface="Calibri"/>
                <a:cs typeface="Calibri"/>
              </a:rPr>
              <a:t>ακεραιότητας</a:t>
            </a:r>
            <a:r>
              <a:rPr sz="1000" spc="30" dirty="0">
                <a:solidFill>
                  <a:srgbClr val="FFFFFF"/>
                </a:solidFill>
                <a:latin typeface="Calibri"/>
                <a:cs typeface="Calibri"/>
              </a:rPr>
              <a:t> </a:t>
            </a:r>
            <a:r>
              <a:rPr sz="1000" spc="70" dirty="0">
                <a:solidFill>
                  <a:srgbClr val="FFFFFF"/>
                </a:solidFill>
                <a:latin typeface="Calibri"/>
                <a:cs typeface="Calibri"/>
              </a:rPr>
              <a:t>δεδομένων,</a:t>
            </a:r>
            <a:r>
              <a:rPr sz="1000" spc="25" dirty="0">
                <a:solidFill>
                  <a:srgbClr val="FFFFFF"/>
                </a:solidFill>
                <a:latin typeface="Calibri"/>
                <a:cs typeface="Calibri"/>
              </a:rPr>
              <a:t> </a:t>
            </a:r>
            <a:r>
              <a:rPr sz="1000" spc="65" dirty="0">
                <a:solidFill>
                  <a:srgbClr val="FFFFFF"/>
                </a:solidFill>
                <a:latin typeface="Calibri"/>
                <a:cs typeface="Calibri"/>
              </a:rPr>
              <a:t>μερικές</a:t>
            </a:r>
            <a:r>
              <a:rPr sz="1000" spc="30" dirty="0">
                <a:solidFill>
                  <a:srgbClr val="FFFFFF"/>
                </a:solidFill>
                <a:latin typeface="Calibri"/>
                <a:cs typeface="Calibri"/>
              </a:rPr>
              <a:t> </a:t>
            </a:r>
            <a:r>
              <a:rPr sz="1000" spc="70" dirty="0">
                <a:solidFill>
                  <a:srgbClr val="FFFFFF"/>
                </a:solidFill>
                <a:latin typeface="Calibri"/>
                <a:cs typeface="Calibri"/>
              </a:rPr>
              <a:t>φορές</a:t>
            </a:r>
            <a:r>
              <a:rPr sz="1000" spc="30" dirty="0">
                <a:solidFill>
                  <a:srgbClr val="FFFFFF"/>
                </a:solidFill>
                <a:latin typeface="Calibri"/>
                <a:cs typeface="Calibri"/>
              </a:rPr>
              <a:t> </a:t>
            </a:r>
            <a:r>
              <a:rPr sz="1000" spc="70" dirty="0">
                <a:solidFill>
                  <a:srgbClr val="FFFFFF"/>
                </a:solidFill>
                <a:latin typeface="Calibri"/>
                <a:cs typeface="Calibri"/>
              </a:rPr>
              <a:t>με</a:t>
            </a:r>
            <a:r>
              <a:rPr sz="1000" spc="30" dirty="0">
                <a:solidFill>
                  <a:srgbClr val="FFFFFF"/>
                </a:solidFill>
                <a:latin typeface="Calibri"/>
                <a:cs typeface="Calibri"/>
              </a:rPr>
              <a:t> </a:t>
            </a:r>
            <a:r>
              <a:rPr sz="1000" spc="65" dirty="0">
                <a:solidFill>
                  <a:srgbClr val="FFFFFF"/>
                </a:solidFill>
                <a:latin typeface="Calibri"/>
                <a:cs typeface="Calibri"/>
              </a:rPr>
              <a:t>κρυπτογράφηση.</a:t>
            </a:r>
            <a:endParaRPr sz="1000">
              <a:latin typeface="Calibri"/>
              <a:cs typeface="Calibri"/>
            </a:endParaRPr>
          </a:p>
          <a:p>
            <a:pPr marL="287655" marR="254635" indent="-274955">
              <a:lnSpc>
                <a:spcPct val="95700"/>
              </a:lnSpc>
              <a:spcBef>
                <a:spcPts val="535"/>
              </a:spcBef>
              <a:buSzPct val="130000"/>
              <a:buFont typeface="Courier New"/>
              <a:buChar char="o"/>
              <a:tabLst>
                <a:tab pos="287020" algn="l"/>
                <a:tab pos="287655" algn="l"/>
              </a:tabLst>
            </a:pPr>
            <a:r>
              <a:rPr sz="1000" b="1" spc="95" dirty="0">
                <a:solidFill>
                  <a:srgbClr val="FFB800"/>
                </a:solidFill>
                <a:latin typeface="Calibri"/>
                <a:cs typeface="Calibri"/>
              </a:rPr>
              <a:t>Ακεραιότητα</a:t>
            </a:r>
            <a:r>
              <a:rPr sz="1000" b="1" spc="40" dirty="0">
                <a:solidFill>
                  <a:srgbClr val="FFB800"/>
                </a:solidFill>
                <a:latin typeface="Calibri"/>
                <a:cs typeface="Calibri"/>
              </a:rPr>
              <a:t> </a:t>
            </a:r>
            <a:r>
              <a:rPr sz="1000" b="1" spc="85" dirty="0">
                <a:solidFill>
                  <a:srgbClr val="FFB800"/>
                </a:solidFill>
                <a:latin typeface="Calibri"/>
                <a:cs typeface="Calibri"/>
              </a:rPr>
              <a:t>επιλεκτικής</a:t>
            </a:r>
            <a:r>
              <a:rPr sz="1000" b="1" spc="50" dirty="0">
                <a:solidFill>
                  <a:srgbClr val="FFB800"/>
                </a:solidFill>
                <a:latin typeface="Calibri"/>
                <a:cs typeface="Calibri"/>
              </a:rPr>
              <a:t> </a:t>
            </a:r>
            <a:r>
              <a:rPr sz="1000" b="1" spc="95" dirty="0">
                <a:solidFill>
                  <a:srgbClr val="FFB800"/>
                </a:solidFill>
                <a:latin typeface="Calibri"/>
                <a:cs typeface="Calibri"/>
              </a:rPr>
              <a:t>σύνδεσης</a:t>
            </a:r>
            <a:r>
              <a:rPr sz="1000" b="1" spc="50" dirty="0">
                <a:solidFill>
                  <a:srgbClr val="FFB800"/>
                </a:solidFill>
                <a:latin typeface="Calibri"/>
                <a:cs typeface="Calibri"/>
              </a:rPr>
              <a:t> </a:t>
            </a:r>
            <a:r>
              <a:rPr sz="1000" b="1" spc="85" dirty="0">
                <a:solidFill>
                  <a:srgbClr val="FFB800"/>
                </a:solidFill>
                <a:latin typeface="Calibri"/>
                <a:cs typeface="Calibri"/>
              </a:rPr>
              <a:t>πεδίου:</a:t>
            </a:r>
            <a:r>
              <a:rPr sz="1000" b="1" spc="50" dirty="0">
                <a:solidFill>
                  <a:srgbClr val="FFB800"/>
                </a:solidFill>
                <a:latin typeface="Calibri"/>
                <a:cs typeface="Calibri"/>
              </a:rPr>
              <a:t> </a:t>
            </a:r>
            <a:r>
              <a:rPr sz="1000" spc="85" dirty="0">
                <a:solidFill>
                  <a:srgbClr val="FFFFFF"/>
                </a:solidFill>
                <a:latin typeface="Calibri"/>
                <a:cs typeface="Calibri"/>
              </a:rPr>
              <a:t>Υποστηρίζεται</a:t>
            </a:r>
            <a:r>
              <a:rPr sz="1000" spc="55" dirty="0">
                <a:solidFill>
                  <a:srgbClr val="FFFFFF"/>
                </a:solidFill>
                <a:latin typeface="Calibri"/>
                <a:cs typeface="Calibri"/>
              </a:rPr>
              <a:t> </a:t>
            </a:r>
            <a:r>
              <a:rPr sz="1000" spc="105" dirty="0">
                <a:solidFill>
                  <a:srgbClr val="FFFFFF"/>
                </a:solidFill>
                <a:latin typeface="Calibri"/>
                <a:cs typeface="Calibri"/>
              </a:rPr>
              <a:t>από</a:t>
            </a:r>
            <a:r>
              <a:rPr sz="1000" spc="50" dirty="0">
                <a:solidFill>
                  <a:srgbClr val="FFFFFF"/>
                </a:solidFill>
                <a:latin typeface="Calibri"/>
                <a:cs typeface="Calibri"/>
              </a:rPr>
              <a:t> </a:t>
            </a:r>
            <a:r>
              <a:rPr sz="1000" spc="95" dirty="0">
                <a:solidFill>
                  <a:srgbClr val="FFFFFF"/>
                </a:solidFill>
                <a:latin typeface="Calibri"/>
                <a:cs typeface="Calibri"/>
              </a:rPr>
              <a:t>μηχανισμό </a:t>
            </a:r>
            <a:r>
              <a:rPr sz="1000" spc="-210" dirty="0">
                <a:solidFill>
                  <a:srgbClr val="FFFFFF"/>
                </a:solidFill>
                <a:latin typeface="Calibri"/>
                <a:cs typeface="Calibri"/>
              </a:rPr>
              <a:t> </a:t>
            </a:r>
            <a:r>
              <a:rPr sz="1000" spc="90" dirty="0">
                <a:solidFill>
                  <a:srgbClr val="FFFFFF"/>
                </a:solidFill>
                <a:latin typeface="Calibri"/>
                <a:cs typeface="Calibri"/>
              </a:rPr>
              <a:t>ακεραιότητας </a:t>
            </a:r>
            <a:r>
              <a:rPr sz="1000" spc="100" dirty="0">
                <a:solidFill>
                  <a:srgbClr val="FFFFFF"/>
                </a:solidFill>
                <a:latin typeface="Calibri"/>
                <a:cs typeface="Calibri"/>
              </a:rPr>
              <a:t>δεδομένων </a:t>
            </a:r>
            <a:r>
              <a:rPr sz="1000" spc="95" dirty="0">
                <a:solidFill>
                  <a:srgbClr val="FFFFFF"/>
                </a:solidFill>
                <a:latin typeface="Calibri"/>
                <a:cs typeface="Calibri"/>
              </a:rPr>
              <a:t>στο </a:t>
            </a:r>
            <a:r>
              <a:rPr sz="1000" spc="90" dirty="0">
                <a:solidFill>
                  <a:srgbClr val="FFFFFF"/>
                </a:solidFill>
                <a:latin typeface="Calibri"/>
                <a:cs typeface="Calibri"/>
              </a:rPr>
              <a:t>επίπεδο </a:t>
            </a:r>
            <a:r>
              <a:rPr sz="1000" spc="95" dirty="0">
                <a:solidFill>
                  <a:srgbClr val="FFFFFF"/>
                </a:solidFill>
                <a:latin typeface="Calibri"/>
                <a:cs typeface="Calibri"/>
              </a:rPr>
              <a:t>παρουσίασης, </a:t>
            </a:r>
            <a:r>
              <a:rPr sz="1000" spc="85" dirty="0">
                <a:solidFill>
                  <a:srgbClr val="FFFFFF"/>
                </a:solidFill>
                <a:latin typeface="Calibri"/>
                <a:cs typeface="Calibri"/>
              </a:rPr>
              <a:t>μερικές </a:t>
            </a:r>
            <a:r>
              <a:rPr sz="1000" spc="100" dirty="0">
                <a:solidFill>
                  <a:srgbClr val="FFFFFF"/>
                </a:solidFill>
                <a:latin typeface="Calibri"/>
                <a:cs typeface="Calibri"/>
              </a:rPr>
              <a:t>φορές </a:t>
            </a:r>
            <a:r>
              <a:rPr sz="1000" spc="95" dirty="0">
                <a:solidFill>
                  <a:srgbClr val="FFFFFF"/>
                </a:solidFill>
                <a:latin typeface="Calibri"/>
                <a:cs typeface="Calibri"/>
              </a:rPr>
              <a:t>με </a:t>
            </a:r>
            <a:r>
              <a:rPr sz="1000" spc="100" dirty="0">
                <a:solidFill>
                  <a:srgbClr val="FFFFFF"/>
                </a:solidFill>
                <a:latin typeface="Calibri"/>
                <a:cs typeface="Calibri"/>
              </a:rPr>
              <a:t> </a:t>
            </a:r>
            <a:r>
              <a:rPr sz="1000" spc="90" dirty="0">
                <a:solidFill>
                  <a:srgbClr val="FFFFFF"/>
                </a:solidFill>
                <a:latin typeface="Calibri"/>
                <a:cs typeface="Calibri"/>
              </a:rPr>
              <a:t>κρυπτογράφηση.</a:t>
            </a:r>
            <a:endParaRPr sz="1000">
              <a:latin typeface="Calibri"/>
              <a:cs typeface="Calibri"/>
            </a:endParaRPr>
          </a:p>
          <a:p>
            <a:pPr marL="287655" indent="-274955">
              <a:lnSpc>
                <a:spcPct val="100000"/>
              </a:lnSpc>
              <a:spcBef>
                <a:spcPts val="430"/>
              </a:spcBef>
              <a:buSzPct val="130000"/>
              <a:buFont typeface="Courier New"/>
              <a:buChar char="o"/>
              <a:tabLst>
                <a:tab pos="287020" algn="l"/>
                <a:tab pos="287655" algn="l"/>
              </a:tabLst>
            </a:pPr>
            <a:r>
              <a:rPr sz="1000" b="1" spc="70" dirty="0">
                <a:solidFill>
                  <a:srgbClr val="FFB800"/>
                </a:solidFill>
                <a:latin typeface="Calibri"/>
                <a:cs typeface="Calibri"/>
              </a:rPr>
              <a:t>Ασυνδεσιμότητα</a:t>
            </a:r>
            <a:r>
              <a:rPr sz="1000" b="1" spc="35" dirty="0">
                <a:solidFill>
                  <a:srgbClr val="FFB800"/>
                </a:solidFill>
                <a:latin typeface="Calibri"/>
                <a:cs typeface="Calibri"/>
              </a:rPr>
              <a:t> </a:t>
            </a:r>
            <a:r>
              <a:rPr sz="1000" b="1" spc="70" dirty="0">
                <a:solidFill>
                  <a:srgbClr val="FFB800"/>
                </a:solidFill>
                <a:latin typeface="Calibri"/>
                <a:cs typeface="Calibri"/>
              </a:rPr>
              <a:t>χωρίς</a:t>
            </a:r>
            <a:r>
              <a:rPr sz="1000" b="1" spc="35" dirty="0">
                <a:solidFill>
                  <a:srgbClr val="FFB800"/>
                </a:solidFill>
                <a:latin typeface="Calibri"/>
                <a:cs typeface="Calibri"/>
              </a:rPr>
              <a:t> </a:t>
            </a:r>
            <a:r>
              <a:rPr sz="1000" b="1" spc="70" dirty="0">
                <a:solidFill>
                  <a:srgbClr val="FFB800"/>
                </a:solidFill>
                <a:latin typeface="Calibri"/>
                <a:cs typeface="Calibri"/>
              </a:rPr>
              <a:t>ολοκληρωμένο:</a:t>
            </a:r>
            <a:r>
              <a:rPr sz="1000" b="1" spc="45" dirty="0">
                <a:solidFill>
                  <a:srgbClr val="FFB800"/>
                </a:solidFill>
                <a:latin typeface="Calibri"/>
                <a:cs typeface="Calibri"/>
              </a:rPr>
              <a:t> </a:t>
            </a:r>
            <a:r>
              <a:rPr sz="1000" spc="70" dirty="0">
                <a:solidFill>
                  <a:srgbClr val="FFFFFF"/>
                </a:solidFill>
                <a:latin typeface="Calibri"/>
                <a:cs typeface="Calibri"/>
              </a:rPr>
              <a:t>Μερικές</a:t>
            </a:r>
            <a:r>
              <a:rPr sz="1000" spc="40" dirty="0">
                <a:solidFill>
                  <a:srgbClr val="FFFFFF"/>
                </a:solidFill>
                <a:latin typeface="Calibri"/>
                <a:cs typeface="Calibri"/>
              </a:rPr>
              <a:t> </a:t>
            </a:r>
            <a:r>
              <a:rPr sz="1000" spc="70" dirty="0">
                <a:solidFill>
                  <a:srgbClr val="FFFFFF"/>
                </a:solidFill>
                <a:latin typeface="Calibri"/>
                <a:cs typeface="Calibri"/>
              </a:rPr>
              <a:t>φορές</a:t>
            </a:r>
            <a:r>
              <a:rPr sz="1000" spc="45" dirty="0">
                <a:solidFill>
                  <a:srgbClr val="FFFFFF"/>
                </a:solidFill>
                <a:latin typeface="Calibri"/>
                <a:cs typeface="Calibri"/>
              </a:rPr>
              <a:t> </a:t>
            </a:r>
            <a:r>
              <a:rPr sz="1000" spc="70" dirty="0">
                <a:solidFill>
                  <a:srgbClr val="FFFFFF"/>
                </a:solidFill>
                <a:latin typeface="Calibri"/>
                <a:cs typeface="Calibri"/>
              </a:rPr>
              <a:t>με</a:t>
            </a:r>
            <a:r>
              <a:rPr sz="1000" spc="40" dirty="0">
                <a:solidFill>
                  <a:srgbClr val="FFFFFF"/>
                </a:solidFill>
                <a:latin typeface="Calibri"/>
                <a:cs typeface="Calibri"/>
              </a:rPr>
              <a:t> </a:t>
            </a:r>
            <a:r>
              <a:rPr sz="1000" spc="70" dirty="0">
                <a:solidFill>
                  <a:srgbClr val="FFFFFF"/>
                </a:solidFill>
                <a:latin typeface="Calibri"/>
                <a:cs typeface="Calibri"/>
              </a:rPr>
              <a:t>κρυπτογράφηση.</a:t>
            </a:r>
            <a:endParaRPr sz="1000">
              <a:latin typeface="Calibri"/>
              <a:cs typeface="Calibri"/>
            </a:endParaRPr>
          </a:p>
          <a:p>
            <a:pPr marL="287655" marR="5080" indent="-274955" algn="just">
              <a:lnSpc>
                <a:spcPct val="95700"/>
              </a:lnSpc>
              <a:spcBef>
                <a:spcPts val="434"/>
              </a:spcBef>
              <a:buSzPct val="130000"/>
              <a:buFont typeface="Courier New"/>
              <a:buChar char="o"/>
              <a:tabLst>
                <a:tab pos="287655" algn="l"/>
              </a:tabLst>
            </a:pPr>
            <a:r>
              <a:rPr sz="1000" b="1" spc="95" dirty="0">
                <a:solidFill>
                  <a:srgbClr val="FFB800"/>
                </a:solidFill>
                <a:latin typeface="Calibri"/>
                <a:cs typeface="Calibri"/>
              </a:rPr>
              <a:t>Ακεραιότητα</a:t>
            </a:r>
            <a:r>
              <a:rPr sz="1000" b="1" spc="100" dirty="0">
                <a:solidFill>
                  <a:srgbClr val="FFB800"/>
                </a:solidFill>
                <a:latin typeface="Calibri"/>
                <a:cs typeface="Calibri"/>
              </a:rPr>
              <a:t> </a:t>
            </a:r>
            <a:r>
              <a:rPr sz="1000" b="1" spc="90" dirty="0">
                <a:solidFill>
                  <a:srgbClr val="FFB800"/>
                </a:solidFill>
                <a:latin typeface="Calibri"/>
                <a:cs typeface="Calibri"/>
              </a:rPr>
              <a:t>χωρίς</a:t>
            </a:r>
            <a:r>
              <a:rPr sz="1000" b="1" spc="95" dirty="0">
                <a:solidFill>
                  <a:srgbClr val="FFB800"/>
                </a:solidFill>
                <a:latin typeface="Calibri"/>
                <a:cs typeface="Calibri"/>
              </a:rPr>
              <a:t> </a:t>
            </a:r>
            <a:r>
              <a:rPr sz="1000" b="1" spc="100" dirty="0">
                <a:solidFill>
                  <a:srgbClr val="FFB800"/>
                </a:solidFill>
                <a:latin typeface="Calibri"/>
                <a:cs typeface="Calibri"/>
              </a:rPr>
              <a:t>σύνδεση</a:t>
            </a:r>
            <a:r>
              <a:rPr sz="1000" b="1" spc="105" dirty="0">
                <a:solidFill>
                  <a:srgbClr val="FFB800"/>
                </a:solidFill>
                <a:latin typeface="Calibri"/>
                <a:cs typeface="Calibri"/>
              </a:rPr>
              <a:t> </a:t>
            </a:r>
            <a:r>
              <a:rPr sz="1000" b="1" spc="85" dirty="0">
                <a:solidFill>
                  <a:srgbClr val="FFB800"/>
                </a:solidFill>
                <a:latin typeface="Calibri"/>
                <a:cs typeface="Calibri"/>
              </a:rPr>
              <a:t>επιλεκτικού</a:t>
            </a:r>
            <a:r>
              <a:rPr sz="1000" b="1" spc="90" dirty="0">
                <a:solidFill>
                  <a:srgbClr val="FFB800"/>
                </a:solidFill>
                <a:latin typeface="Calibri"/>
                <a:cs typeface="Calibri"/>
              </a:rPr>
              <a:t> </a:t>
            </a:r>
            <a:r>
              <a:rPr sz="1000" b="1" spc="85" dirty="0">
                <a:solidFill>
                  <a:srgbClr val="FFB800"/>
                </a:solidFill>
                <a:latin typeface="Calibri"/>
                <a:cs typeface="Calibri"/>
              </a:rPr>
              <a:t>πεδίου:</a:t>
            </a:r>
            <a:r>
              <a:rPr sz="1000" b="1" spc="90" dirty="0">
                <a:solidFill>
                  <a:srgbClr val="FFB800"/>
                </a:solidFill>
                <a:latin typeface="Calibri"/>
                <a:cs typeface="Calibri"/>
              </a:rPr>
              <a:t> </a:t>
            </a:r>
            <a:r>
              <a:rPr sz="1000" spc="85" dirty="0">
                <a:solidFill>
                  <a:srgbClr val="FFFFFF"/>
                </a:solidFill>
                <a:latin typeface="Calibri"/>
                <a:cs typeface="Calibri"/>
              </a:rPr>
              <a:t>Υποστηρίζεται</a:t>
            </a:r>
            <a:r>
              <a:rPr sz="1000" spc="90" dirty="0">
                <a:solidFill>
                  <a:srgbClr val="FFFFFF"/>
                </a:solidFill>
                <a:latin typeface="Calibri"/>
                <a:cs typeface="Calibri"/>
              </a:rPr>
              <a:t> </a:t>
            </a:r>
            <a:r>
              <a:rPr sz="1000" spc="105" dirty="0">
                <a:solidFill>
                  <a:srgbClr val="FFFFFF"/>
                </a:solidFill>
                <a:latin typeface="Calibri"/>
                <a:cs typeface="Calibri"/>
              </a:rPr>
              <a:t>από </a:t>
            </a:r>
            <a:r>
              <a:rPr sz="1000" spc="110" dirty="0">
                <a:solidFill>
                  <a:srgbClr val="FFFFFF"/>
                </a:solidFill>
                <a:latin typeface="Calibri"/>
                <a:cs typeface="Calibri"/>
              </a:rPr>
              <a:t> </a:t>
            </a:r>
            <a:r>
              <a:rPr sz="1000" spc="70" dirty="0">
                <a:solidFill>
                  <a:srgbClr val="FFFFFF"/>
                </a:solidFill>
                <a:latin typeface="Calibri"/>
                <a:cs typeface="Calibri"/>
              </a:rPr>
              <a:t>μηχανισμό </a:t>
            </a:r>
            <a:r>
              <a:rPr sz="1000" spc="65" dirty="0">
                <a:solidFill>
                  <a:srgbClr val="FFFFFF"/>
                </a:solidFill>
                <a:latin typeface="Calibri"/>
                <a:cs typeface="Calibri"/>
              </a:rPr>
              <a:t>ακεραιότητας</a:t>
            </a:r>
            <a:r>
              <a:rPr sz="1000" spc="70" dirty="0">
                <a:solidFill>
                  <a:srgbClr val="FFFFFF"/>
                </a:solidFill>
                <a:latin typeface="Calibri"/>
                <a:cs typeface="Calibri"/>
              </a:rPr>
              <a:t> </a:t>
            </a:r>
            <a:r>
              <a:rPr sz="1000" spc="100" dirty="0">
                <a:solidFill>
                  <a:srgbClr val="FFFFFF"/>
                </a:solidFill>
                <a:latin typeface="Calibri"/>
                <a:cs typeface="Calibri"/>
              </a:rPr>
              <a:t>δεδομένων </a:t>
            </a:r>
            <a:r>
              <a:rPr sz="1000" spc="70" dirty="0">
                <a:solidFill>
                  <a:srgbClr val="FFFFFF"/>
                </a:solidFill>
                <a:latin typeface="Calibri"/>
                <a:cs typeface="Calibri"/>
              </a:rPr>
              <a:t>στο </a:t>
            </a:r>
            <a:r>
              <a:rPr sz="1000" spc="65" dirty="0">
                <a:solidFill>
                  <a:srgbClr val="FFFFFF"/>
                </a:solidFill>
                <a:latin typeface="Calibri"/>
                <a:cs typeface="Calibri"/>
              </a:rPr>
              <a:t>επίπεδο  </a:t>
            </a:r>
            <a:r>
              <a:rPr sz="1000" spc="70" dirty="0">
                <a:solidFill>
                  <a:srgbClr val="FFFFFF"/>
                </a:solidFill>
                <a:latin typeface="Calibri"/>
                <a:cs typeface="Calibri"/>
              </a:rPr>
              <a:t>παρουσίασης, </a:t>
            </a:r>
            <a:r>
              <a:rPr sz="1000" spc="65" dirty="0">
                <a:solidFill>
                  <a:srgbClr val="FFFFFF"/>
                </a:solidFill>
                <a:latin typeface="Calibri"/>
                <a:cs typeface="Calibri"/>
              </a:rPr>
              <a:t>μερικές </a:t>
            </a:r>
            <a:r>
              <a:rPr sz="1000" spc="70" dirty="0">
                <a:solidFill>
                  <a:srgbClr val="FFFFFF"/>
                </a:solidFill>
                <a:latin typeface="Calibri"/>
                <a:cs typeface="Calibri"/>
              </a:rPr>
              <a:t>φορές </a:t>
            </a:r>
            <a:r>
              <a:rPr sz="1000" spc="75" dirty="0">
                <a:solidFill>
                  <a:srgbClr val="FFFFFF"/>
                </a:solidFill>
                <a:latin typeface="Calibri"/>
                <a:cs typeface="Calibri"/>
              </a:rPr>
              <a:t> </a:t>
            </a:r>
            <a:r>
              <a:rPr sz="1000" spc="70" dirty="0">
                <a:solidFill>
                  <a:srgbClr val="FFFFFF"/>
                </a:solidFill>
                <a:latin typeface="Calibri"/>
                <a:cs typeface="Calibri"/>
              </a:rPr>
              <a:t>με</a:t>
            </a:r>
            <a:r>
              <a:rPr sz="1000" spc="25" dirty="0">
                <a:solidFill>
                  <a:srgbClr val="FFFFFF"/>
                </a:solidFill>
                <a:latin typeface="Calibri"/>
                <a:cs typeface="Calibri"/>
              </a:rPr>
              <a:t> </a:t>
            </a:r>
            <a:r>
              <a:rPr sz="1000" spc="90" dirty="0">
                <a:solidFill>
                  <a:srgbClr val="FFFFFF"/>
                </a:solidFill>
                <a:latin typeface="Calibri"/>
                <a:cs typeface="Calibri"/>
              </a:rPr>
              <a:t>κρυπτογράφηση.</a:t>
            </a:r>
            <a:endParaRPr sz="1000">
              <a:latin typeface="Calibri"/>
              <a:cs typeface="Calibri"/>
            </a:endParaRPr>
          </a:p>
          <a:p>
            <a:pPr marL="287655" marR="18415" indent="-274955">
              <a:lnSpc>
                <a:spcPct val="95700"/>
              </a:lnSpc>
              <a:spcBef>
                <a:spcPts val="490"/>
              </a:spcBef>
              <a:buSzPct val="130000"/>
              <a:buFont typeface="Courier New"/>
              <a:buChar char="o"/>
              <a:tabLst>
                <a:tab pos="287020" algn="l"/>
                <a:tab pos="287655" algn="l"/>
              </a:tabLst>
            </a:pPr>
            <a:r>
              <a:rPr sz="1000" b="1" spc="105" dirty="0">
                <a:solidFill>
                  <a:srgbClr val="FFB800"/>
                </a:solidFill>
                <a:latin typeface="Calibri"/>
                <a:cs typeface="Calibri"/>
              </a:rPr>
              <a:t>Μη </a:t>
            </a:r>
            <a:r>
              <a:rPr sz="1000" b="1" spc="75" dirty="0">
                <a:solidFill>
                  <a:srgbClr val="FFB800"/>
                </a:solidFill>
                <a:latin typeface="Calibri"/>
                <a:cs typeface="Calibri"/>
              </a:rPr>
              <a:t>αμφισβήτηση με </a:t>
            </a:r>
            <a:r>
              <a:rPr sz="1000" b="1" spc="70" dirty="0">
                <a:solidFill>
                  <a:srgbClr val="FFB800"/>
                </a:solidFill>
                <a:latin typeface="Calibri"/>
                <a:cs typeface="Calibri"/>
              </a:rPr>
              <a:t>απόδειξη προέλευσης: </a:t>
            </a:r>
            <a:r>
              <a:rPr sz="1000" spc="65" dirty="0">
                <a:solidFill>
                  <a:srgbClr val="FFFFFF"/>
                </a:solidFill>
                <a:latin typeface="Calibri"/>
                <a:cs typeface="Calibri"/>
              </a:rPr>
              <a:t>Υποστηρίζεται </a:t>
            </a:r>
            <a:r>
              <a:rPr sz="1000" spc="80" dirty="0">
                <a:solidFill>
                  <a:srgbClr val="FFFFFF"/>
                </a:solidFill>
                <a:latin typeface="Calibri"/>
                <a:cs typeface="Calibri"/>
              </a:rPr>
              <a:t>από </a:t>
            </a:r>
            <a:r>
              <a:rPr sz="1000" spc="100" dirty="0">
                <a:solidFill>
                  <a:srgbClr val="FFFFFF"/>
                </a:solidFill>
                <a:latin typeface="Calibri"/>
                <a:cs typeface="Calibri"/>
              </a:rPr>
              <a:t>συνδυασμό </a:t>
            </a:r>
            <a:r>
              <a:rPr sz="1000" spc="105" dirty="0">
                <a:solidFill>
                  <a:srgbClr val="FFFFFF"/>
                </a:solidFill>
                <a:latin typeface="Calibri"/>
                <a:cs typeface="Calibri"/>
              </a:rPr>
              <a:t> </a:t>
            </a:r>
            <a:r>
              <a:rPr sz="1000" spc="100" dirty="0">
                <a:solidFill>
                  <a:srgbClr val="FFFFFF"/>
                </a:solidFill>
                <a:latin typeface="Calibri"/>
                <a:cs typeface="Calibri"/>
              </a:rPr>
              <a:t>υπογραφής</a:t>
            </a:r>
            <a:r>
              <a:rPr sz="1000" spc="55" dirty="0">
                <a:solidFill>
                  <a:srgbClr val="FFFFFF"/>
                </a:solidFill>
                <a:latin typeface="Calibri"/>
                <a:cs typeface="Calibri"/>
              </a:rPr>
              <a:t> </a:t>
            </a:r>
            <a:r>
              <a:rPr sz="1000" spc="85" dirty="0">
                <a:solidFill>
                  <a:srgbClr val="FFFFFF"/>
                </a:solidFill>
                <a:latin typeface="Calibri"/>
                <a:cs typeface="Calibri"/>
              </a:rPr>
              <a:t>και</a:t>
            </a:r>
            <a:r>
              <a:rPr sz="1000" spc="55" dirty="0">
                <a:solidFill>
                  <a:srgbClr val="FFFFFF"/>
                </a:solidFill>
                <a:latin typeface="Calibri"/>
                <a:cs typeface="Calibri"/>
              </a:rPr>
              <a:t> </a:t>
            </a:r>
            <a:r>
              <a:rPr sz="1000" spc="95" dirty="0">
                <a:solidFill>
                  <a:srgbClr val="FFFFFF"/>
                </a:solidFill>
                <a:latin typeface="Calibri"/>
                <a:cs typeface="Calibri"/>
              </a:rPr>
              <a:t>μηχανισμών</a:t>
            </a:r>
            <a:r>
              <a:rPr sz="1000" spc="55" dirty="0">
                <a:solidFill>
                  <a:srgbClr val="FFFFFF"/>
                </a:solidFill>
                <a:latin typeface="Calibri"/>
                <a:cs typeface="Calibri"/>
              </a:rPr>
              <a:t> </a:t>
            </a:r>
            <a:r>
              <a:rPr sz="1000" spc="90" dirty="0">
                <a:solidFill>
                  <a:srgbClr val="FFFFFF"/>
                </a:solidFill>
                <a:latin typeface="Calibri"/>
                <a:cs typeface="Calibri"/>
              </a:rPr>
              <a:t>ακεραιότητας</a:t>
            </a:r>
            <a:r>
              <a:rPr sz="1000" spc="60" dirty="0">
                <a:solidFill>
                  <a:srgbClr val="FFFFFF"/>
                </a:solidFill>
                <a:latin typeface="Calibri"/>
                <a:cs typeface="Calibri"/>
              </a:rPr>
              <a:t> </a:t>
            </a:r>
            <a:r>
              <a:rPr sz="1000" spc="100" dirty="0">
                <a:solidFill>
                  <a:srgbClr val="FFFFFF"/>
                </a:solidFill>
                <a:latin typeface="Calibri"/>
                <a:cs typeface="Calibri"/>
              </a:rPr>
              <a:t>δεδομένων</a:t>
            </a:r>
            <a:r>
              <a:rPr sz="1000" spc="55" dirty="0">
                <a:solidFill>
                  <a:srgbClr val="FFFFFF"/>
                </a:solidFill>
                <a:latin typeface="Calibri"/>
                <a:cs typeface="Calibri"/>
              </a:rPr>
              <a:t> </a:t>
            </a:r>
            <a:r>
              <a:rPr sz="1000" spc="95" dirty="0">
                <a:solidFill>
                  <a:srgbClr val="FFFFFF"/>
                </a:solidFill>
                <a:latin typeface="Calibri"/>
                <a:cs typeface="Calibri"/>
              </a:rPr>
              <a:t>χαμηλότερου</a:t>
            </a:r>
            <a:r>
              <a:rPr sz="1000" spc="60" dirty="0">
                <a:solidFill>
                  <a:srgbClr val="FFFFFF"/>
                </a:solidFill>
                <a:latin typeface="Calibri"/>
                <a:cs typeface="Calibri"/>
              </a:rPr>
              <a:t> </a:t>
            </a:r>
            <a:r>
              <a:rPr sz="1000" spc="85" dirty="0">
                <a:solidFill>
                  <a:srgbClr val="FFFFFF"/>
                </a:solidFill>
                <a:latin typeface="Calibri"/>
                <a:cs typeface="Calibri"/>
              </a:rPr>
              <a:t>επιπέδου, </a:t>
            </a:r>
            <a:r>
              <a:rPr sz="1000" spc="-215" dirty="0">
                <a:solidFill>
                  <a:srgbClr val="FFFFFF"/>
                </a:solidFill>
                <a:latin typeface="Calibri"/>
                <a:cs typeface="Calibri"/>
              </a:rPr>
              <a:t> </a:t>
            </a:r>
            <a:r>
              <a:rPr sz="1000" spc="95" dirty="0">
                <a:solidFill>
                  <a:srgbClr val="FFFFFF"/>
                </a:solidFill>
                <a:latin typeface="Calibri"/>
                <a:cs typeface="Calibri"/>
              </a:rPr>
              <a:t>ενδεχομένως</a:t>
            </a:r>
            <a:r>
              <a:rPr sz="1000" spc="30" dirty="0">
                <a:solidFill>
                  <a:srgbClr val="FFFFFF"/>
                </a:solidFill>
                <a:latin typeface="Calibri"/>
                <a:cs typeface="Calibri"/>
              </a:rPr>
              <a:t> </a:t>
            </a:r>
            <a:r>
              <a:rPr sz="1000" spc="95" dirty="0">
                <a:solidFill>
                  <a:srgbClr val="FFFFFF"/>
                </a:solidFill>
                <a:latin typeface="Calibri"/>
                <a:cs typeface="Calibri"/>
              </a:rPr>
              <a:t>με</a:t>
            </a:r>
            <a:r>
              <a:rPr sz="1000" spc="40" dirty="0">
                <a:solidFill>
                  <a:srgbClr val="FFFFFF"/>
                </a:solidFill>
                <a:latin typeface="Calibri"/>
                <a:cs typeface="Calibri"/>
              </a:rPr>
              <a:t> </a:t>
            </a:r>
            <a:r>
              <a:rPr sz="1000" spc="100" dirty="0">
                <a:solidFill>
                  <a:srgbClr val="FFFFFF"/>
                </a:solidFill>
                <a:latin typeface="Calibri"/>
                <a:cs typeface="Calibri"/>
              </a:rPr>
              <a:t>συμβολαιογράφους</a:t>
            </a:r>
            <a:r>
              <a:rPr sz="1000" spc="40" dirty="0">
                <a:solidFill>
                  <a:srgbClr val="FFFFFF"/>
                </a:solidFill>
                <a:latin typeface="Calibri"/>
                <a:cs typeface="Calibri"/>
              </a:rPr>
              <a:t> </a:t>
            </a:r>
            <a:r>
              <a:rPr sz="1000" spc="80" dirty="0">
                <a:solidFill>
                  <a:srgbClr val="FFFFFF"/>
                </a:solidFill>
                <a:latin typeface="Calibri"/>
                <a:cs typeface="Calibri"/>
              </a:rPr>
              <a:t>τρίτων.</a:t>
            </a:r>
            <a:endParaRPr sz="1000">
              <a:latin typeface="Calibri"/>
              <a:cs typeface="Calibri"/>
            </a:endParaRPr>
          </a:p>
          <a:p>
            <a:pPr marL="287655" marR="782320" indent="-274955">
              <a:lnSpc>
                <a:spcPct val="95700"/>
              </a:lnSpc>
              <a:spcBef>
                <a:spcPts val="495"/>
              </a:spcBef>
              <a:buSzPct val="130000"/>
              <a:buFont typeface="Courier New"/>
              <a:buChar char="o"/>
              <a:tabLst>
                <a:tab pos="287020" algn="l"/>
                <a:tab pos="287655" algn="l"/>
              </a:tabLst>
            </a:pPr>
            <a:r>
              <a:rPr sz="1000" b="1" spc="105" dirty="0">
                <a:solidFill>
                  <a:srgbClr val="FFB800"/>
                </a:solidFill>
                <a:latin typeface="Calibri"/>
                <a:cs typeface="Calibri"/>
              </a:rPr>
              <a:t>Μη </a:t>
            </a:r>
            <a:r>
              <a:rPr sz="1000" b="1" spc="75" dirty="0">
                <a:solidFill>
                  <a:srgbClr val="FFB800"/>
                </a:solidFill>
                <a:latin typeface="Calibri"/>
                <a:cs typeface="Calibri"/>
              </a:rPr>
              <a:t>άρνηση με </a:t>
            </a:r>
            <a:r>
              <a:rPr sz="1000" b="1" spc="70" dirty="0">
                <a:solidFill>
                  <a:srgbClr val="FFB800"/>
                </a:solidFill>
                <a:latin typeface="Calibri"/>
                <a:cs typeface="Calibri"/>
              </a:rPr>
              <a:t>απόδειξη </a:t>
            </a:r>
            <a:r>
              <a:rPr sz="1000" b="1" spc="75" dirty="0">
                <a:solidFill>
                  <a:srgbClr val="FFB800"/>
                </a:solidFill>
                <a:latin typeface="Calibri"/>
                <a:cs typeface="Calibri"/>
              </a:rPr>
              <a:t>παράδοσης: </a:t>
            </a:r>
            <a:r>
              <a:rPr sz="1000" spc="65" dirty="0">
                <a:solidFill>
                  <a:srgbClr val="FFFFFF"/>
                </a:solidFill>
                <a:latin typeface="Calibri"/>
                <a:cs typeface="Calibri"/>
              </a:rPr>
              <a:t>Υποστηρίζεται </a:t>
            </a:r>
            <a:r>
              <a:rPr sz="1000" spc="80" dirty="0">
                <a:solidFill>
                  <a:srgbClr val="FFFFFF"/>
                </a:solidFill>
                <a:latin typeface="Calibri"/>
                <a:cs typeface="Calibri"/>
              </a:rPr>
              <a:t>από </a:t>
            </a:r>
            <a:r>
              <a:rPr sz="1000" spc="70" dirty="0">
                <a:solidFill>
                  <a:srgbClr val="FFFFFF"/>
                </a:solidFill>
                <a:latin typeface="Calibri"/>
                <a:cs typeface="Calibri"/>
              </a:rPr>
              <a:t>ένα </a:t>
            </a:r>
            <a:r>
              <a:rPr sz="1000" spc="75" dirty="0">
                <a:solidFill>
                  <a:srgbClr val="FFFFFF"/>
                </a:solidFill>
                <a:latin typeface="Calibri"/>
                <a:cs typeface="Calibri"/>
              </a:rPr>
              <a:t> </a:t>
            </a:r>
            <a:r>
              <a:rPr sz="1000" spc="100" dirty="0">
                <a:solidFill>
                  <a:srgbClr val="FFFFFF"/>
                </a:solidFill>
                <a:latin typeface="Calibri"/>
                <a:cs typeface="Calibri"/>
              </a:rPr>
              <a:t>συνδυασμό υπογραφής </a:t>
            </a:r>
            <a:r>
              <a:rPr sz="1000" spc="80" dirty="0">
                <a:solidFill>
                  <a:srgbClr val="FFFFFF"/>
                </a:solidFill>
                <a:latin typeface="Calibri"/>
                <a:cs typeface="Calibri"/>
              </a:rPr>
              <a:t>και </a:t>
            </a:r>
            <a:r>
              <a:rPr sz="1000" spc="95" dirty="0">
                <a:solidFill>
                  <a:srgbClr val="FFFFFF"/>
                </a:solidFill>
                <a:latin typeface="Calibri"/>
                <a:cs typeface="Calibri"/>
              </a:rPr>
              <a:t>μηχανισμών </a:t>
            </a:r>
            <a:r>
              <a:rPr sz="1000" spc="90" dirty="0">
                <a:solidFill>
                  <a:srgbClr val="FFFFFF"/>
                </a:solidFill>
                <a:latin typeface="Calibri"/>
                <a:cs typeface="Calibri"/>
              </a:rPr>
              <a:t>ακεραιότητας </a:t>
            </a:r>
            <a:r>
              <a:rPr sz="1000" spc="100" dirty="0">
                <a:solidFill>
                  <a:srgbClr val="FFFFFF"/>
                </a:solidFill>
                <a:latin typeface="Calibri"/>
                <a:cs typeface="Calibri"/>
              </a:rPr>
              <a:t>δεδομένων </a:t>
            </a:r>
            <a:r>
              <a:rPr sz="1000" spc="-215" dirty="0">
                <a:solidFill>
                  <a:srgbClr val="FFFFFF"/>
                </a:solidFill>
                <a:latin typeface="Calibri"/>
                <a:cs typeface="Calibri"/>
              </a:rPr>
              <a:t> </a:t>
            </a:r>
            <a:r>
              <a:rPr sz="1000" spc="95" dirty="0">
                <a:solidFill>
                  <a:srgbClr val="FFFFFF"/>
                </a:solidFill>
                <a:latin typeface="Calibri"/>
                <a:cs typeface="Calibri"/>
              </a:rPr>
              <a:t>κατώτερου</a:t>
            </a:r>
            <a:r>
              <a:rPr sz="1000" spc="45" dirty="0">
                <a:solidFill>
                  <a:srgbClr val="FFFFFF"/>
                </a:solidFill>
                <a:latin typeface="Calibri"/>
                <a:cs typeface="Calibri"/>
              </a:rPr>
              <a:t> </a:t>
            </a:r>
            <a:r>
              <a:rPr sz="1000" spc="85" dirty="0">
                <a:solidFill>
                  <a:srgbClr val="FFFFFF"/>
                </a:solidFill>
                <a:latin typeface="Calibri"/>
                <a:cs typeface="Calibri"/>
              </a:rPr>
              <a:t>επιπέδου,</a:t>
            </a:r>
            <a:r>
              <a:rPr sz="1000" spc="50" dirty="0">
                <a:solidFill>
                  <a:srgbClr val="FFFFFF"/>
                </a:solidFill>
                <a:latin typeface="Calibri"/>
                <a:cs typeface="Calibri"/>
              </a:rPr>
              <a:t> </a:t>
            </a:r>
            <a:r>
              <a:rPr sz="1000" spc="95" dirty="0">
                <a:solidFill>
                  <a:srgbClr val="FFFFFF"/>
                </a:solidFill>
                <a:latin typeface="Calibri"/>
                <a:cs typeface="Calibri"/>
              </a:rPr>
              <a:t>ενδεχομένως</a:t>
            </a:r>
            <a:r>
              <a:rPr sz="1000" spc="45" dirty="0">
                <a:solidFill>
                  <a:srgbClr val="FFFFFF"/>
                </a:solidFill>
                <a:latin typeface="Calibri"/>
                <a:cs typeface="Calibri"/>
              </a:rPr>
              <a:t> </a:t>
            </a:r>
            <a:r>
              <a:rPr sz="1000" spc="95" dirty="0">
                <a:solidFill>
                  <a:srgbClr val="FFFFFF"/>
                </a:solidFill>
                <a:latin typeface="Calibri"/>
                <a:cs typeface="Calibri"/>
              </a:rPr>
              <a:t>με</a:t>
            </a:r>
            <a:r>
              <a:rPr sz="1000" spc="50" dirty="0">
                <a:solidFill>
                  <a:srgbClr val="FFFFFF"/>
                </a:solidFill>
                <a:latin typeface="Calibri"/>
                <a:cs typeface="Calibri"/>
              </a:rPr>
              <a:t> </a:t>
            </a:r>
            <a:r>
              <a:rPr sz="1000" spc="100" dirty="0">
                <a:solidFill>
                  <a:srgbClr val="FFFFFF"/>
                </a:solidFill>
                <a:latin typeface="Calibri"/>
                <a:cs typeface="Calibri"/>
              </a:rPr>
              <a:t>συμβολαιογράφους</a:t>
            </a:r>
            <a:r>
              <a:rPr sz="1000" spc="50" dirty="0">
                <a:solidFill>
                  <a:srgbClr val="FFFFFF"/>
                </a:solidFill>
                <a:latin typeface="Calibri"/>
                <a:cs typeface="Calibri"/>
              </a:rPr>
              <a:t> </a:t>
            </a:r>
            <a:r>
              <a:rPr sz="1000" spc="80" dirty="0">
                <a:solidFill>
                  <a:srgbClr val="FFFFFF"/>
                </a:solidFill>
                <a:latin typeface="Calibri"/>
                <a:cs typeface="Calibri"/>
              </a:rPr>
              <a:t>τρίτων.</a:t>
            </a:r>
            <a:endParaRPr sz="1000">
              <a:latin typeface="Calibri"/>
              <a:cs typeface="Calibri"/>
            </a:endParaRPr>
          </a:p>
        </p:txBody>
      </p:sp>
      <p:pic>
        <p:nvPicPr>
          <p:cNvPr id="11" name="object 11"/>
          <p:cNvPicPr/>
          <p:nvPr/>
        </p:nvPicPr>
        <p:blipFill>
          <a:blip r:embed="rId3" cstate="print"/>
          <a:stretch>
            <a:fillRect/>
          </a:stretch>
        </p:blipFill>
        <p:spPr>
          <a:xfrm>
            <a:off x="7549832" y="5063490"/>
            <a:ext cx="3298507" cy="612140"/>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4085" y="0"/>
            <a:ext cx="11257915" cy="6883400"/>
            <a:chOff x="934085" y="0"/>
            <a:chExt cx="11257915"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10"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5152389" y="60960"/>
              <a:ext cx="7039292" cy="6797040"/>
            </a:xfrm>
            <a:prstGeom prst="rect">
              <a:avLst/>
            </a:prstGeom>
          </p:spPr>
        </p:pic>
        <p:pic>
          <p:nvPicPr>
            <p:cNvPr id="6" name="object 6"/>
            <p:cNvPicPr/>
            <p:nvPr/>
          </p:nvPicPr>
          <p:blipFill>
            <a:blip r:embed="rId3" cstate="print"/>
            <a:stretch>
              <a:fillRect/>
            </a:stretch>
          </p:blipFill>
          <p:spPr>
            <a:xfrm>
              <a:off x="5347652" y="255904"/>
              <a:ext cx="6557644" cy="6345872"/>
            </a:xfrm>
            <a:prstGeom prst="rect">
              <a:avLst/>
            </a:prstGeom>
          </p:spPr>
        </p:pic>
        <p:pic>
          <p:nvPicPr>
            <p:cNvPr id="7" name="object 7"/>
            <p:cNvPicPr/>
            <p:nvPr/>
          </p:nvPicPr>
          <p:blipFill>
            <a:blip r:embed="rId4" cstate="print"/>
            <a:stretch>
              <a:fillRect/>
            </a:stretch>
          </p:blipFill>
          <p:spPr>
            <a:xfrm>
              <a:off x="934085" y="4395152"/>
              <a:ext cx="4360227" cy="2197735"/>
            </a:xfrm>
            <a:prstGeom prst="rect">
              <a:avLst/>
            </a:prstGeom>
          </p:spPr>
        </p:pic>
      </p:grpSp>
      <p:sp>
        <p:nvSpPr>
          <p:cNvPr id="8" name="object 8"/>
          <p:cNvSpPr txBox="1">
            <a:spLocks noGrp="1"/>
          </p:cNvSpPr>
          <p:nvPr>
            <p:ph type="title"/>
          </p:nvPr>
        </p:nvSpPr>
        <p:spPr>
          <a:xfrm>
            <a:off x="875030" y="312102"/>
            <a:ext cx="4474845" cy="963294"/>
          </a:xfrm>
          <a:prstGeom prst="rect">
            <a:avLst/>
          </a:prstGeom>
        </p:spPr>
        <p:txBody>
          <a:bodyPr vert="horz" wrap="square" lIns="0" tIns="51435" rIns="0" bIns="0" rtlCol="0">
            <a:spAutoFit/>
          </a:bodyPr>
          <a:lstStyle/>
          <a:p>
            <a:pPr marL="12700" marR="5080">
              <a:lnSpc>
                <a:spcPts val="2370"/>
              </a:lnSpc>
              <a:spcBef>
                <a:spcPts val="405"/>
              </a:spcBef>
            </a:pPr>
            <a:r>
              <a:rPr sz="2200" spc="-5" dirty="0">
                <a:solidFill>
                  <a:srgbClr val="FFB800"/>
                </a:solidFill>
              </a:rPr>
              <a:t>Συνδεθείτε με </a:t>
            </a:r>
            <a:r>
              <a:rPr sz="2200" dirty="0">
                <a:solidFill>
                  <a:srgbClr val="FFB800"/>
                </a:solidFill>
              </a:rPr>
              <a:t>το </a:t>
            </a:r>
            <a:r>
              <a:rPr sz="2200" spc="-5" dirty="0">
                <a:solidFill>
                  <a:srgbClr val="FFB800"/>
                </a:solidFill>
              </a:rPr>
              <a:t>CyberSecPro: </a:t>
            </a:r>
            <a:r>
              <a:rPr sz="2200" dirty="0">
                <a:solidFill>
                  <a:srgbClr val="FFB800"/>
                </a:solidFill>
              </a:rPr>
              <a:t>Πώς </a:t>
            </a:r>
            <a:r>
              <a:rPr sz="2200" spc="100" dirty="0">
                <a:solidFill>
                  <a:srgbClr val="000000"/>
                </a:solidFill>
              </a:rPr>
              <a:t>να </a:t>
            </a:r>
            <a:r>
              <a:rPr sz="2200" spc="-535" dirty="0">
                <a:solidFill>
                  <a:srgbClr val="000000"/>
                </a:solidFill>
              </a:rPr>
              <a:t> </a:t>
            </a:r>
            <a:r>
              <a:rPr sz="2200" spc="95" dirty="0">
                <a:solidFill>
                  <a:srgbClr val="000000"/>
                </a:solidFill>
              </a:rPr>
              <a:t>εγγραφείτε </a:t>
            </a:r>
            <a:r>
              <a:rPr sz="2200" spc="90" dirty="0">
                <a:solidFill>
                  <a:srgbClr val="000000"/>
                </a:solidFill>
              </a:rPr>
              <a:t>και </a:t>
            </a:r>
            <a:r>
              <a:rPr sz="2200" spc="100" dirty="0">
                <a:solidFill>
                  <a:srgbClr val="000000"/>
                </a:solidFill>
              </a:rPr>
              <a:t>άλλες </a:t>
            </a:r>
            <a:r>
              <a:rPr sz="2200" spc="95" dirty="0">
                <a:solidFill>
                  <a:srgbClr val="000000"/>
                </a:solidFill>
              </a:rPr>
              <a:t>πρακτικές </a:t>
            </a:r>
            <a:r>
              <a:rPr sz="2200" spc="100" dirty="0">
                <a:solidFill>
                  <a:srgbClr val="000000"/>
                </a:solidFill>
              </a:rPr>
              <a:t> πληροφορίες</a:t>
            </a:r>
            <a:endParaRPr sz="2200"/>
          </a:p>
        </p:txBody>
      </p:sp>
      <p:sp>
        <p:nvSpPr>
          <p:cNvPr id="9" name="object 9"/>
          <p:cNvSpPr txBox="1"/>
          <p:nvPr/>
        </p:nvSpPr>
        <p:spPr>
          <a:xfrm>
            <a:off x="875030" y="1745258"/>
            <a:ext cx="4109085" cy="1811020"/>
          </a:xfrm>
          <a:prstGeom prst="rect">
            <a:avLst/>
          </a:prstGeom>
        </p:spPr>
        <p:txBody>
          <a:bodyPr vert="horz" wrap="square" lIns="0" tIns="34290" rIns="0" bIns="0" rtlCol="0">
            <a:spAutoFit/>
          </a:bodyPr>
          <a:lstStyle/>
          <a:p>
            <a:pPr marL="355600" indent="-342900">
              <a:lnSpc>
                <a:spcPct val="100000"/>
              </a:lnSpc>
              <a:spcBef>
                <a:spcPts val="270"/>
              </a:spcBef>
              <a:buClr>
                <a:srgbClr val="FFB800"/>
              </a:buClr>
              <a:buSzPct val="128000"/>
              <a:buAutoNum type="arabicPeriod"/>
              <a:tabLst>
                <a:tab pos="354965" algn="l"/>
                <a:tab pos="355600" algn="l"/>
              </a:tabLst>
            </a:pPr>
            <a:r>
              <a:rPr sz="1250" spc="40" dirty="0">
                <a:latin typeface="Calibri"/>
                <a:cs typeface="Calibri"/>
              </a:rPr>
              <a:t>Ιστοσελίδα:</a:t>
            </a:r>
            <a:endParaRPr sz="1250">
              <a:latin typeface="Calibri"/>
              <a:cs typeface="Calibri"/>
            </a:endParaRPr>
          </a:p>
          <a:p>
            <a:pPr marL="304800">
              <a:lnSpc>
                <a:spcPct val="100000"/>
              </a:lnSpc>
              <a:spcBef>
                <a:spcPts val="135"/>
              </a:spcBef>
            </a:pPr>
            <a:r>
              <a:rPr sz="1250" u="sng" spc="484" dirty="0">
                <a:solidFill>
                  <a:srgbClr val="85872B"/>
                </a:solidFill>
                <a:uFill>
                  <a:solidFill>
                    <a:srgbClr val="85872B"/>
                  </a:solidFill>
                </a:uFill>
                <a:latin typeface="Calibri"/>
                <a:cs typeface="Calibri"/>
                <a:hlinkClick r:id="rId5"/>
              </a:rPr>
              <a:t> </a:t>
            </a:r>
            <a:r>
              <a:rPr sz="1250" u="sng" spc="95" dirty="0">
                <a:solidFill>
                  <a:srgbClr val="85872B"/>
                </a:solidFill>
                <a:uFill>
                  <a:solidFill>
                    <a:srgbClr val="85872B"/>
                  </a:solidFill>
                </a:uFill>
                <a:latin typeface="Calibri"/>
                <a:cs typeface="Calibri"/>
                <a:hlinkClick r:id="rId5"/>
              </a:rPr>
              <a:t>www</a:t>
            </a:r>
            <a:r>
              <a:rPr sz="1250" u="sng" spc="95" dirty="0">
                <a:solidFill>
                  <a:srgbClr val="85872B"/>
                </a:solidFill>
                <a:uFill>
                  <a:solidFill>
                    <a:srgbClr val="85872B"/>
                  </a:solidFill>
                </a:uFill>
                <a:latin typeface="Calibri"/>
                <a:cs typeface="Calibri"/>
              </a:rPr>
              <a:t>.</a:t>
            </a:r>
            <a:r>
              <a:rPr sz="1250" u="sng" spc="95" dirty="0">
                <a:solidFill>
                  <a:srgbClr val="85872B"/>
                </a:solidFill>
                <a:uFill>
                  <a:solidFill>
                    <a:srgbClr val="85872B"/>
                  </a:solidFill>
                </a:uFill>
                <a:latin typeface="Calibri"/>
                <a:cs typeface="Calibri"/>
                <a:hlinkClick r:id="rId5"/>
              </a:rPr>
              <a:t>cybersecpro-projec</a:t>
            </a:r>
            <a:r>
              <a:rPr sz="1250" u="sng" spc="95" dirty="0">
                <a:solidFill>
                  <a:srgbClr val="85872B"/>
                </a:solidFill>
                <a:uFill>
                  <a:solidFill>
                    <a:srgbClr val="85872B"/>
                  </a:solidFill>
                </a:uFill>
                <a:latin typeface="Calibri"/>
                <a:cs typeface="Calibri"/>
              </a:rPr>
              <a:t>t.eu</a:t>
            </a:r>
            <a:endParaRPr sz="1250">
              <a:latin typeface="Calibri"/>
              <a:cs typeface="Calibri"/>
            </a:endParaRPr>
          </a:p>
          <a:p>
            <a:pPr>
              <a:lnSpc>
                <a:spcPct val="100000"/>
              </a:lnSpc>
              <a:spcBef>
                <a:spcPts val="10"/>
              </a:spcBef>
            </a:pPr>
            <a:endParaRPr sz="1350">
              <a:latin typeface="Calibri"/>
              <a:cs typeface="Calibri"/>
            </a:endParaRPr>
          </a:p>
          <a:p>
            <a:pPr marL="355600" marR="1035685" indent="-342900">
              <a:lnSpc>
                <a:spcPct val="85400"/>
              </a:lnSpc>
              <a:buClr>
                <a:srgbClr val="FFB800"/>
              </a:buClr>
              <a:buSzPct val="128000"/>
              <a:buAutoNum type="arabicPeriod" startAt="2"/>
              <a:tabLst>
                <a:tab pos="354965" algn="l"/>
                <a:tab pos="355600" algn="l"/>
              </a:tabLst>
            </a:pPr>
            <a:r>
              <a:rPr sz="1250" spc="95" dirty="0">
                <a:latin typeface="Calibri"/>
                <a:cs typeface="Calibri"/>
              </a:rPr>
              <a:t>X </a:t>
            </a:r>
            <a:r>
              <a:rPr sz="1250" spc="70" dirty="0">
                <a:latin typeface="Calibri"/>
                <a:cs typeface="Calibri"/>
              </a:rPr>
              <a:t>(Twitter): </a:t>
            </a:r>
            <a:r>
              <a:rPr sz="1250" spc="75" dirty="0">
                <a:latin typeface="Calibri"/>
                <a:cs typeface="Calibri"/>
              </a:rPr>
              <a:t> </a:t>
            </a:r>
            <a:r>
              <a:rPr sz="1250" spc="70" dirty="0">
                <a:latin typeface="Calibri"/>
                <a:cs typeface="Calibri"/>
              </a:rPr>
              <a:t>https://</a:t>
            </a:r>
            <a:r>
              <a:rPr sz="1250" u="sng" spc="70" dirty="0">
                <a:solidFill>
                  <a:srgbClr val="85872B"/>
                </a:solidFill>
                <a:uFill>
                  <a:solidFill>
                    <a:srgbClr val="85872B"/>
                  </a:solidFill>
                </a:uFill>
                <a:latin typeface="Calibri"/>
                <a:cs typeface="Calibri"/>
                <a:hlinkClick r:id="rId6"/>
              </a:rPr>
              <a:t>twitter.com/CyberSecPro</a:t>
            </a:r>
            <a:r>
              <a:rPr sz="1250" u="sng" spc="70" dirty="0">
                <a:solidFill>
                  <a:srgbClr val="85872B"/>
                </a:solidFill>
                <a:uFill>
                  <a:solidFill>
                    <a:srgbClr val="85872B"/>
                  </a:solidFill>
                </a:uFill>
                <a:latin typeface="Calibri"/>
                <a:cs typeface="Calibri"/>
              </a:rPr>
              <a:t>_eu</a:t>
            </a:r>
            <a:endParaRPr sz="1250">
              <a:latin typeface="Calibri"/>
              <a:cs typeface="Calibri"/>
            </a:endParaRPr>
          </a:p>
          <a:p>
            <a:pPr>
              <a:lnSpc>
                <a:spcPct val="100000"/>
              </a:lnSpc>
              <a:spcBef>
                <a:spcPts val="30"/>
              </a:spcBef>
              <a:buClr>
                <a:srgbClr val="FFB800"/>
              </a:buClr>
              <a:buFont typeface="Calibri"/>
              <a:buAutoNum type="arabicPeriod" startAt="2"/>
            </a:pPr>
            <a:endParaRPr sz="1150">
              <a:latin typeface="Calibri"/>
              <a:cs typeface="Calibri"/>
            </a:endParaRPr>
          </a:p>
          <a:p>
            <a:pPr marL="355600" marR="5080" indent="-342900">
              <a:lnSpc>
                <a:spcPct val="88100"/>
              </a:lnSpc>
              <a:buClr>
                <a:srgbClr val="FFB800"/>
              </a:buClr>
              <a:buSzPct val="128000"/>
              <a:buAutoNum type="arabicPeriod" startAt="2"/>
              <a:tabLst>
                <a:tab pos="354965" algn="l"/>
                <a:tab pos="355600" algn="l"/>
              </a:tabLst>
            </a:pPr>
            <a:r>
              <a:rPr sz="1250" spc="65" dirty="0">
                <a:latin typeface="Calibri"/>
                <a:cs typeface="Calibri"/>
              </a:rPr>
              <a:t>LinkedIn </a:t>
            </a:r>
            <a:r>
              <a:rPr sz="1250" spc="75" dirty="0">
                <a:latin typeface="Calibri"/>
                <a:cs typeface="Calibri"/>
              </a:rPr>
              <a:t>(επαγγελματικό κοινωνικό </a:t>
            </a:r>
            <a:r>
              <a:rPr sz="1250" spc="65" dirty="0">
                <a:latin typeface="Calibri"/>
                <a:cs typeface="Calibri"/>
              </a:rPr>
              <a:t>δίκτυο): </a:t>
            </a:r>
            <a:r>
              <a:rPr sz="1250" spc="70" dirty="0">
                <a:solidFill>
                  <a:srgbClr val="85872B"/>
                </a:solidFill>
                <a:latin typeface="Calibri"/>
                <a:cs typeface="Calibri"/>
              </a:rPr>
              <a:t> </a:t>
            </a:r>
            <a:r>
              <a:rPr sz="1250" u="sng" spc="75" dirty="0">
                <a:solidFill>
                  <a:srgbClr val="85872B"/>
                </a:solidFill>
                <a:uFill>
                  <a:solidFill>
                    <a:srgbClr val="85872B"/>
                  </a:solidFill>
                </a:uFill>
                <a:latin typeface="Calibri"/>
                <a:cs typeface="Calibri"/>
                <a:hlinkClick r:id="rId7"/>
              </a:rPr>
              <a:t>https://www.linkedin.com/company/cy </a:t>
            </a:r>
            <a:r>
              <a:rPr sz="1250" u="sng" spc="70" dirty="0">
                <a:solidFill>
                  <a:srgbClr val="85872B"/>
                </a:solidFill>
                <a:uFill>
                  <a:solidFill>
                    <a:srgbClr val="85872B"/>
                  </a:solidFill>
                </a:uFill>
                <a:latin typeface="Calibri"/>
                <a:cs typeface="Calibri"/>
                <a:hlinkClick r:id="rId7"/>
              </a:rPr>
              <a:t>bers</a:t>
            </a:r>
            <a:r>
              <a:rPr sz="1250" u="sng" spc="70" dirty="0">
                <a:solidFill>
                  <a:srgbClr val="85872B"/>
                </a:solidFill>
                <a:uFill>
                  <a:solidFill>
                    <a:srgbClr val="85872B"/>
                  </a:solidFill>
                </a:uFill>
                <a:latin typeface="Calibri"/>
                <a:cs typeface="Calibri"/>
              </a:rPr>
              <a:t>ecpro- </a:t>
            </a:r>
            <a:r>
              <a:rPr sz="1250" spc="-275" dirty="0">
                <a:solidFill>
                  <a:srgbClr val="85872B"/>
                </a:solidFill>
                <a:latin typeface="Calibri"/>
                <a:cs typeface="Calibri"/>
              </a:rPr>
              <a:t> </a:t>
            </a:r>
            <a:r>
              <a:rPr sz="1250" u="sng" spc="70" dirty="0">
                <a:solidFill>
                  <a:srgbClr val="85872B"/>
                </a:solidFill>
                <a:uFill>
                  <a:solidFill>
                    <a:srgbClr val="85872B"/>
                  </a:solidFill>
                </a:uFill>
                <a:latin typeface="Calibri"/>
                <a:cs typeface="Calibri"/>
                <a:hlinkClick r:id="rId7"/>
              </a:rPr>
              <a:t>euprojec</a:t>
            </a:r>
            <a:r>
              <a:rPr sz="1250" u="sng" spc="70" dirty="0">
                <a:solidFill>
                  <a:srgbClr val="85872B"/>
                </a:solidFill>
                <a:uFill>
                  <a:solidFill>
                    <a:srgbClr val="85872B"/>
                  </a:solidFill>
                </a:uFill>
                <a:latin typeface="Calibri"/>
                <a:cs typeface="Calibri"/>
              </a:rPr>
              <a:t>t/</a:t>
            </a:r>
            <a:endParaRPr sz="1250">
              <a:latin typeface="Calibri"/>
              <a:cs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93192" y="33019"/>
            <a:ext cx="5347335" cy="6819900"/>
          </a:xfrm>
          <a:custGeom>
            <a:avLst/>
            <a:gdLst/>
            <a:ahLst/>
            <a:cxnLst/>
            <a:rect l="l" t="t" r="r" b="b"/>
            <a:pathLst>
              <a:path w="5347334" h="6819900">
                <a:moveTo>
                  <a:pt x="5347335" y="0"/>
                </a:moveTo>
                <a:lnTo>
                  <a:pt x="1917382" y="0"/>
                </a:lnTo>
                <a:lnTo>
                  <a:pt x="0" y="6819582"/>
                </a:lnTo>
                <a:lnTo>
                  <a:pt x="3429952" y="6819582"/>
                </a:lnTo>
                <a:lnTo>
                  <a:pt x="5347335" y="0"/>
                </a:lnTo>
                <a:close/>
              </a:path>
            </a:pathLst>
          </a:custGeom>
          <a:solidFill>
            <a:srgbClr val="FFB800">
              <a:alpha val="12548"/>
            </a:srgbClr>
          </a:solidFill>
        </p:spPr>
        <p:txBody>
          <a:bodyPr wrap="square" lIns="0" tIns="0" rIns="0" bIns="0" rtlCol="0"/>
          <a:lstStyle/>
          <a:p>
            <a:endParaRPr/>
          </a:p>
        </p:txBody>
      </p:sp>
      <p:grpSp>
        <p:nvGrpSpPr>
          <p:cNvPr id="3" name="object 3"/>
          <p:cNvGrpSpPr/>
          <p:nvPr/>
        </p:nvGrpSpPr>
        <p:grpSpPr>
          <a:xfrm>
            <a:off x="4053204" y="0"/>
            <a:ext cx="2935605" cy="6879590"/>
            <a:chOff x="4053204" y="0"/>
            <a:chExt cx="2935605" cy="6879590"/>
          </a:xfrm>
        </p:grpSpPr>
        <p:sp>
          <p:nvSpPr>
            <p:cNvPr id="4" name="object 4"/>
            <p:cNvSpPr/>
            <p:nvPr/>
          </p:nvSpPr>
          <p:spPr>
            <a:xfrm>
              <a:off x="5451157" y="5113019"/>
              <a:ext cx="799465" cy="1738630"/>
            </a:xfrm>
            <a:custGeom>
              <a:avLst/>
              <a:gdLst/>
              <a:ahLst/>
              <a:cxnLst/>
              <a:rect l="l" t="t" r="r" b="b"/>
              <a:pathLst>
                <a:path w="799464" h="1738629">
                  <a:moveTo>
                    <a:pt x="611504" y="0"/>
                  </a:moveTo>
                  <a:lnTo>
                    <a:pt x="562609"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59" y="32384"/>
                  </a:lnTo>
                  <a:lnTo>
                    <a:pt x="610869" y="26669"/>
                  </a:lnTo>
                  <a:lnTo>
                    <a:pt x="700020" y="26669"/>
                  </a:lnTo>
                  <a:lnTo>
                    <a:pt x="660400" y="6667"/>
                  </a:lnTo>
                  <a:lnTo>
                    <a:pt x="611504" y="0"/>
                  </a:lnTo>
                  <a:close/>
                </a:path>
                <a:path w="799464" h="1738629">
                  <a:moveTo>
                    <a:pt x="700020" y="26669"/>
                  </a:moveTo>
                  <a:lnTo>
                    <a:pt x="610869" y="26669"/>
                  </a:lnTo>
                  <a:lnTo>
                    <a:pt x="653732" y="32384"/>
                  </a:lnTo>
                  <a:lnTo>
                    <a:pt x="710882" y="60959"/>
                  </a:lnTo>
                  <a:lnTo>
                    <a:pt x="751839" y="109537"/>
                  </a:lnTo>
                  <a:lnTo>
                    <a:pt x="772477" y="170497"/>
                  </a:lnTo>
                  <a:lnTo>
                    <a:pt x="773429" y="202882"/>
                  </a:lnTo>
                  <a:lnTo>
                    <a:pt x="768032" y="235584"/>
                  </a:lnTo>
                  <a:lnTo>
                    <a:pt x="363537" y="1738312"/>
                  </a:lnTo>
                  <a:lnTo>
                    <a:pt x="391159" y="1738312"/>
                  </a:lnTo>
                  <a:lnTo>
                    <a:pt x="793114" y="242252"/>
                  </a:lnTo>
                  <a:lnTo>
                    <a:pt x="799464" y="204787"/>
                  </a:lnTo>
                  <a:lnTo>
                    <a:pt x="798194"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5" name="object 5"/>
            <p:cNvSpPr/>
            <p:nvPr/>
          </p:nvSpPr>
          <p:spPr>
            <a:xfrm>
              <a:off x="4443729" y="4444"/>
              <a:ext cx="2545080" cy="6838315"/>
            </a:xfrm>
            <a:custGeom>
              <a:avLst/>
              <a:gdLst/>
              <a:ahLst/>
              <a:cxnLst/>
              <a:rect l="l" t="t" r="r" b="b"/>
              <a:pathLst>
                <a:path w="2545079" h="6838315">
                  <a:moveTo>
                    <a:pt x="1321435" y="2283459"/>
                  </a:moveTo>
                  <a:lnTo>
                    <a:pt x="1271587" y="2291715"/>
                  </a:lnTo>
                  <a:lnTo>
                    <a:pt x="1226185" y="2312669"/>
                  </a:lnTo>
                  <a:lnTo>
                    <a:pt x="1187767" y="2345690"/>
                  </a:lnTo>
                  <a:lnTo>
                    <a:pt x="1159510" y="2389504"/>
                  </a:lnTo>
                  <a:lnTo>
                    <a:pt x="1159510" y="2390775"/>
                  </a:lnTo>
                  <a:lnTo>
                    <a:pt x="819150" y="3659187"/>
                  </a:lnTo>
                  <a:lnTo>
                    <a:pt x="0" y="6837045"/>
                  </a:lnTo>
                  <a:lnTo>
                    <a:pt x="6667" y="6837680"/>
                  </a:lnTo>
                  <a:lnTo>
                    <a:pt x="20955" y="6838314"/>
                  </a:lnTo>
                  <a:lnTo>
                    <a:pt x="26670" y="6838314"/>
                  </a:lnTo>
                  <a:lnTo>
                    <a:pt x="843365" y="3665219"/>
                  </a:lnTo>
                  <a:lnTo>
                    <a:pt x="1183322" y="2398077"/>
                  </a:lnTo>
                  <a:lnTo>
                    <a:pt x="1208087" y="2360612"/>
                  </a:lnTo>
                  <a:lnTo>
                    <a:pt x="1241107" y="2332354"/>
                  </a:lnTo>
                  <a:lnTo>
                    <a:pt x="1279842" y="2314575"/>
                  </a:lnTo>
                  <a:lnTo>
                    <a:pt x="1322705" y="2307907"/>
                  </a:lnTo>
                  <a:lnTo>
                    <a:pt x="1417637" y="2307907"/>
                  </a:lnTo>
                  <a:lnTo>
                    <a:pt x="1372870" y="2289492"/>
                  </a:lnTo>
                  <a:lnTo>
                    <a:pt x="1321435" y="2283459"/>
                  </a:lnTo>
                  <a:close/>
                </a:path>
                <a:path w="2545079" h="6838315">
                  <a:moveTo>
                    <a:pt x="1417637" y="2307907"/>
                  </a:moveTo>
                  <a:lnTo>
                    <a:pt x="1322705" y="2307907"/>
                  </a:lnTo>
                  <a:lnTo>
                    <a:pt x="1366837" y="2313622"/>
                  </a:lnTo>
                  <a:lnTo>
                    <a:pt x="1412557" y="2334259"/>
                  </a:lnTo>
                  <a:lnTo>
                    <a:pt x="1448435" y="2367279"/>
                  </a:lnTo>
                  <a:lnTo>
                    <a:pt x="1472565" y="2409190"/>
                  </a:lnTo>
                  <a:lnTo>
                    <a:pt x="1483042" y="2456815"/>
                  </a:lnTo>
                  <a:lnTo>
                    <a:pt x="1477962" y="2506979"/>
                  </a:lnTo>
                  <a:lnTo>
                    <a:pt x="1220152" y="3458209"/>
                  </a:lnTo>
                  <a:lnTo>
                    <a:pt x="1214120" y="3493769"/>
                  </a:lnTo>
                  <a:lnTo>
                    <a:pt x="1223010" y="3563937"/>
                  </a:lnTo>
                  <a:lnTo>
                    <a:pt x="1258570" y="3627119"/>
                  </a:lnTo>
                  <a:lnTo>
                    <a:pt x="1314767" y="3670300"/>
                  </a:lnTo>
                  <a:lnTo>
                    <a:pt x="1397635" y="3689667"/>
                  </a:lnTo>
                  <a:lnTo>
                    <a:pt x="1444625" y="3683000"/>
                  </a:lnTo>
                  <a:lnTo>
                    <a:pt x="1487805" y="3665219"/>
                  </a:lnTo>
                  <a:lnTo>
                    <a:pt x="1490662" y="3662997"/>
                  </a:lnTo>
                  <a:lnTo>
                    <a:pt x="1403985" y="3662997"/>
                  </a:lnTo>
                  <a:lnTo>
                    <a:pt x="1354137" y="3657917"/>
                  </a:lnTo>
                  <a:lnTo>
                    <a:pt x="1299210" y="3630612"/>
                  </a:lnTo>
                  <a:lnTo>
                    <a:pt x="1259205" y="3584575"/>
                  </a:lnTo>
                  <a:lnTo>
                    <a:pt x="1239202" y="3526472"/>
                  </a:lnTo>
                  <a:lnTo>
                    <a:pt x="1238567" y="3495675"/>
                  </a:lnTo>
                  <a:lnTo>
                    <a:pt x="1243965" y="3464559"/>
                  </a:lnTo>
                  <a:lnTo>
                    <a:pt x="1502092" y="2513329"/>
                  </a:lnTo>
                  <a:lnTo>
                    <a:pt x="1508442" y="2464434"/>
                  </a:lnTo>
                  <a:lnTo>
                    <a:pt x="1502092" y="2417444"/>
                  </a:lnTo>
                  <a:lnTo>
                    <a:pt x="1483995" y="2374265"/>
                  </a:lnTo>
                  <a:lnTo>
                    <a:pt x="1455737" y="2337117"/>
                  </a:lnTo>
                  <a:lnTo>
                    <a:pt x="1418272" y="2308225"/>
                  </a:lnTo>
                  <a:lnTo>
                    <a:pt x="1417637" y="2307907"/>
                  </a:lnTo>
                  <a:close/>
                </a:path>
                <a:path w="2545079" h="6838315">
                  <a:moveTo>
                    <a:pt x="2545079" y="0"/>
                  </a:moveTo>
                  <a:lnTo>
                    <a:pt x="2518410" y="0"/>
                  </a:lnTo>
                  <a:lnTo>
                    <a:pt x="1939290" y="2101215"/>
                  </a:lnTo>
                  <a:lnTo>
                    <a:pt x="1547495" y="3546792"/>
                  </a:lnTo>
                  <a:lnTo>
                    <a:pt x="1526540" y="3592512"/>
                  </a:lnTo>
                  <a:lnTo>
                    <a:pt x="1493520" y="3628390"/>
                  </a:lnTo>
                  <a:lnTo>
                    <a:pt x="1451610" y="3652519"/>
                  </a:lnTo>
                  <a:lnTo>
                    <a:pt x="1403985" y="3662997"/>
                  </a:lnTo>
                  <a:lnTo>
                    <a:pt x="1490662" y="3662997"/>
                  </a:lnTo>
                  <a:lnTo>
                    <a:pt x="1525270" y="3636962"/>
                  </a:lnTo>
                  <a:lnTo>
                    <a:pt x="1554162" y="3599497"/>
                  </a:lnTo>
                  <a:lnTo>
                    <a:pt x="1572895" y="3554412"/>
                  </a:lnTo>
                  <a:lnTo>
                    <a:pt x="1964690" y="2108834"/>
                  </a:lnTo>
                  <a:lnTo>
                    <a:pt x="2540000" y="16509"/>
                  </a:lnTo>
                  <a:lnTo>
                    <a:pt x="2543810" y="3809"/>
                  </a:lnTo>
                  <a:lnTo>
                    <a:pt x="2545079" y="0"/>
                  </a:lnTo>
                  <a:close/>
                </a:path>
              </a:pathLst>
            </a:custGeom>
            <a:solidFill>
              <a:srgbClr val="FFB800"/>
            </a:solidFill>
          </p:spPr>
          <p:txBody>
            <a:bodyPr wrap="square" lIns="0" tIns="0" rIns="0" bIns="0" rtlCol="0"/>
            <a:lstStyle/>
            <a:p>
              <a:endParaRPr/>
            </a:p>
          </p:txBody>
        </p:sp>
        <p:sp>
          <p:nvSpPr>
            <p:cNvPr id="6" name="object 6"/>
            <p:cNvSpPr/>
            <p:nvPr/>
          </p:nvSpPr>
          <p:spPr>
            <a:xfrm>
              <a:off x="4064317"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grpSp>
      <p:pic>
        <p:nvPicPr>
          <p:cNvPr id="7" name="object 7"/>
          <p:cNvPicPr/>
          <p:nvPr/>
        </p:nvPicPr>
        <p:blipFill>
          <a:blip r:embed="rId2" cstate="print"/>
          <a:stretch>
            <a:fillRect/>
          </a:stretch>
        </p:blipFill>
        <p:spPr>
          <a:xfrm>
            <a:off x="7549832" y="6167437"/>
            <a:ext cx="3293427" cy="611187"/>
          </a:xfrm>
          <a:prstGeom prst="rect">
            <a:avLst/>
          </a:prstGeom>
        </p:spPr>
      </p:pic>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7049769" y="2140902"/>
            <a:ext cx="4137660" cy="756920"/>
          </a:xfrm>
          <a:prstGeom prst="rect">
            <a:avLst/>
          </a:prstGeom>
        </p:spPr>
        <p:txBody>
          <a:bodyPr vert="horz" wrap="square" lIns="0" tIns="12700" rIns="0" bIns="0" rtlCol="0">
            <a:spAutoFit/>
          </a:bodyPr>
          <a:lstStyle/>
          <a:p>
            <a:pPr marL="12700">
              <a:lnSpc>
                <a:spcPct val="100000"/>
              </a:lnSpc>
              <a:spcBef>
                <a:spcPts val="100"/>
              </a:spcBef>
            </a:pPr>
            <a:r>
              <a:rPr sz="4800" spc="260" dirty="0">
                <a:solidFill>
                  <a:srgbClr val="FFB800"/>
                </a:solidFill>
              </a:rPr>
              <a:t>Σας</a:t>
            </a:r>
            <a:r>
              <a:rPr sz="4800" spc="130" dirty="0">
                <a:solidFill>
                  <a:srgbClr val="FFB800"/>
                </a:solidFill>
              </a:rPr>
              <a:t> </a:t>
            </a:r>
            <a:r>
              <a:rPr sz="4800" spc="280" dirty="0">
                <a:solidFill>
                  <a:srgbClr val="FFB800"/>
                </a:solidFill>
              </a:rPr>
              <a:t>ευχαριστώ</a:t>
            </a:r>
            <a:endParaRPr sz="4800"/>
          </a:p>
        </p:txBody>
      </p:sp>
      <p:sp>
        <p:nvSpPr>
          <p:cNvPr id="10" name="object 10"/>
          <p:cNvSpPr txBox="1"/>
          <p:nvPr/>
        </p:nvSpPr>
        <p:spPr>
          <a:xfrm>
            <a:off x="7049769" y="3520757"/>
            <a:ext cx="3560445" cy="1163955"/>
          </a:xfrm>
          <a:prstGeom prst="rect">
            <a:avLst/>
          </a:prstGeom>
        </p:spPr>
        <p:txBody>
          <a:bodyPr vert="horz" wrap="square" lIns="0" tIns="12700" rIns="0" bIns="0" rtlCol="0">
            <a:spAutoFit/>
          </a:bodyPr>
          <a:lstStyle/>
          <a:p>
            <a:pPr marL="12700" marR="5080">
              <a:lnSpc>
                <a:spcPct val="100000"/>
              </a:lnSpc>
              <a:spcBef>
                <a:spcPts val="100"/>
              </a:spcBef>
            </a:pPr>
            <a:r>
              <a:rPr sz="1250" spc="130" dirty="0">
                <a:solidFill>
                  <a:srgbClr val="FFFFFF"/>
                </a:solidFill>
                <a:latin typeface="Calibri"/>
                <a:cs typeface="Calibri"/>
              </a:rPr>
              <a:t>Παρακαλούμε</a:t>
            </a:r>
            <a:r>
              <a:rPr sz="1250" spc="40" dirty="0">
                <a:solidFill>
                  <a:srgbClr val="FFFFFF"/>
                </a:solidFill>
                <a:latin typeface="Calibri"/>
                <a:cs typeface="Calibri"/>
              </a:rPr>
              <a:t> </a:t>
            </a:r>
            <a:r>
              <a:rPr sz="1250" spc="105" dirty="0">
                <a:solidFill>
                  <a:srgbClr val="FFFFFF"/>
                </a:solidFill>
                <a:latin typeface="Calibri"/>
                <a:cs typeface="Calibri"/>
              </a:rPr>
              <a:t>στείλτε</a:t>
            </a:r>
            <a:r>
              <a:rPr sz="1250" spc="40" dirty="0">
                <a:solidFill>
                  <a:srgbClr val="FFFFFF"/>
                </a:solidFill>
                <a:latin typeface="Calibri"/>
                <a:cs typeface="Calibri"/>
              </a:rPr>
              <a:t> </a:t>
            </a:r>
            <a:r>
              <a:rPr sz="1250" spc="114" dirty="0">
                <a:solidFill>
                  <a:srgbClr val="FFFFFF"/>
                </a:solidFill>
                <a:latin typeface="Calibri"/>
                <a:cs typeface="Calibri"/>
              </a:rPr>
              <a:t>όλες</a:t>
            </a:r>
            <a:r>
              <a:rPr sz="1250" spc="35" dirty="0">
                <a:solidFill>
                  <a:srgbClr val="FFFFFF"/>
                </a:solidFill>
                <a:latin typeface="Calibri"/>
                <a:cs typeface="Calibri"/>
              </a:rPr>
              <a:t> </a:t>
            </a:r>
            <a:r>
              <a:rPr sz="1250" spc="85" dirty="0">
                <a:solidFill>
                  <a:srgbClr val="FFFFFF"/>
                </a:solidFill>
                <a:latin typeface="Calibri"/>
                <a:cs typeface="Calibri"/>
              </a:rPr>
              <a:t>τις</a:t>
            </a:r>
            <a:r>
              <a:rPr sz="1250" spc="40" dirty="0">
                <a:solidFill>
                  <a:srgbClr val="FFFFFF"/>
                </a:solidFill>
                <a:latin typeface="Calibri"/>
                <a:cs typeface="Calibri"/>
              </a:rPr>
              <a:t> </a:t>
            </a:r>
            <a:r>
              <a:rPr sz="1250" spc="114" dirty="0">
                <a:solidFill>
                  <a:srgbClr val="FFFFFF"/>
                </a:solidFill>
                <a:latin typeface="Calibri"/>
                <a:cs typeface="Calibri"/>
              </a:rPr>
              <a:t>ερωτήσεις</a:t>
            </a:r>
            <a:r>
              <a:rPr sz="1250" spc="45" dirty="0">
                <a:solidFill>
                  <a:srgbClr val="FFFFFF"/>
                </a:solidFill>
                <a:latin typeface="Calibri"/>
                <a:cs typeface="Calibri"/>
              </a:rPr>
              <a:t> </a:t>
            </a:r>
            <a:r>
              <a:rPr sz="1250" spc="120" dirty="0">
                <a:solidFill>
                  <a:srgbClr val="FFFFFF"/>
                </a:solidFill>
                <a:latin typeface="Calibri"/>
                <a:cs typeface="Calibri"/>
              </a:rPr>
              <a:t>στη </a:t>
            </a:r>
            <a:r>
              <a:rPr sz="1250" spc="-270" dirty="0">
                <a:solidFill>
                  <a:srgbClr val="FFFFFF"/>
                </a:solidFill>
                <a:latin typeface="Calibri"/>
                <a:cs typeface="Calibri"/>
              </a:rPr>
              <a:t> </a:t>
            </a:r>
            <a:r>
              <a:rPr sz="1250" spc="110" dirty="0">
                <a:solidFill>
                  <a:srgbClr val="FFFFFF"/>
                </a:solidFill>
                <a:latin typeface="Calibri"/>
                <a:cs typeface="Calibri"/>
              </a:rPr>
              <a:t>διεύθυνση: </a:t>
            </a:r>
            <a:r>
              <a:rPr sz="1250" spc="114" dirty="0">
                <a:solidFill>
                  <a:srgbClr val="FFFFFF"/>
                </a:solidFill>
                <a:latin typeface="Calibri"/>
                <a:cs typeface="Calibri"/>
              </a:rPr>
              <a:t> </a:t>
            </a:r>
            <a:r>
              <a:rPr sz="1250" u="sng" spc="100" dirty="0">
                <a:solidFill>
                  <a:srgbClr val="85872B"/>
                </a:solidFill>
                <a:uFill>
                  <a:solidFill>
                    <a:srgbClr val="85872B"/>
                  </a:solidFill>
                </a:uFill>
                <a:latin typeface="Calibri"/>
                <a:cs typeface="Calibri"/>
                <a:hlinkClick r:id="rId3"/>
              </a:rPr>
              <a:t>abdelkader.Shaaban@ait</a:t>
            </a:r>
            <a:r>
              <a:rPr sz="1250" u="sng" spc="100" dirty="0">
                <a:solidFill>
                  <a:srgbClr val="85872B"/>
                </a:solidFill>
                <a:uFill>
                  <a:solidFill>
                    <a:srgbClr val="85872B"/>
                  </a:solidFill>
                </a:uFill>
                <a:latin typeface="Calibri"/>
                <a:cs typeface="Calibri"/>
              </a:rPr>
              <a:t>.ac.at</a:t>
            </a:r>
            <a:r>
              <a:rPr sz="1250" spc="100" dirty="0">
                <a:solidFill>
                  <a:srgbClr val="FFFFFF"/>
                </a:solidFill>
                <a:latin typeface="Calibri"/>
                <a:cs typeface="Calibri"/>
              </a:rPr>
              <a:t>Shaaban, </a:t>
            </a:r>
            <a:r>
              <a:rPr sz="1250" spc="145" dirty="0">
                <a:solidFill>
                  <a:srgbClr val="FFFFFF"/>
                </a:solidFill>
                <a:latin typeface="Calibri"/>
                <a:cs typeface="Calibri"/>
              </a:rPr>
              <a:t>XML </a:t>
            </a:r>
            <a:r>
              <a:rPr sz="1250" spc="150" dirty="0">
                <a:solidFill>
                  <a:srgbClr val="FFFFFF"/>
                </a:solidFill>
                <a:latin typeface="Calibri"/>
                <a:cs typeface="Calibri"/>
              </a:rPr>
              <a:t> </a:t>
            </a:r>
            <a:r>
              <a:rPr sz="1250" spc="100" dirty="0">
                <a:solidFill>
                  <a:srgbClr val="FFFFFF"/>
                </a:solidFill>
                <a:latin typeface="Calibri"/>
                <a:cs typeface="Calibri"/>
              </a:rPr>
              <a:t>(Extensible </a:t>
            </a:r>
            <a:r>
              <a:rPr sz="1250" spc="120" dirty="0">
                <a:solidFill>
                  <a:srgbClr val="FFFFFF"/>
                </a:solidFill>
                <a:latin typeface="Calibri"/>
                <a:cs typeface="Calibri"/>
              </a:rPr>
              <a:t>Mark- </a:t>
            </a:r>
            <a:r>
              <a:rPr sz="1250" spc="125" dirty="0">
                <a:solidFill>
                  <a:srgbClr val="FFFFFF"/>
                </a:solidFill>
                <a:latin typeface="Calibri"/>
                <a:cs typeface="Calibri"/>
              </a:rPr>
              <a:t>δομημένη </a:t>
            </a:r>
            <a:r>
              <a:rPr sz="1250" spc="135" dirty="0">
                <a:solidFill>
                  <a:srgbClr val="FFFFFF"/>
                </a:solidFill>
                <a:latin typeface="Calibri"/>
                <a:cs typeface="Calibri"/>
              </a:rPr>
              <a:t>μορφή </a:t>
            </a:r>
            <a:r>
              <a:rPr sz="1250" spc="140" dirty="0">
                <a:solidFill>
                  <a:srgbClr val="FFFFFF"/>
                </a:solidFill>
                <a:latin typeface="Calibri"/>
                <a:cs typeface="Calibri"/>
              </a:rPr>
              <a:t> </a:t>
            </a:r>
            <a:r>
              <a:rPr sz="1250" spc="120" dirty="0">
                <a:solidFill>
                  <a:srgbClr val="FFFFFF"/>
                </a:solidFill>
                <a:latin typeface="Calibri"/>
                <a:cs typeface="Calibri"/>
              </a:rPr>
              <a:t>ανταλλαγής δεδομένωνn) </a:t>
            </a:r>
            <a:r>
              <a:rPr sz="1250" spc="125" dirty="0">
                <a:solidFill>
                  <a:srgbClr val="FFFFFF"/>
                </a:solidFill>
                <a:latin typeface="Calibri"/>
                <a:cs typeface="Calibri"/>
              </a:rPr>
              <a:t> </a:t>
            </a:r>
            <a:r>
              <a:rPr sz="1250" u="sng" spc="95" dirty="0">
                <a:solidFill>
                  <a:srgbClr val="85872B"/>
                </a:solidFill>
                <a:uFill>
                  <a:solidFill>
                    <a:srgbClr val="85872B"/>
                  </a:solidFill>
                </a:uFill>
                <a:latin typeface="Calibri"/>
                <a:cs typeface="Calibri"/>
                <a:hlinkClick r:id="rId4"/>
              </a:rPr>
              <a:t>Stefan.Schauer@ait.</a:t>
            </a:r>
            <a:r>
              <a:rPr sz="1250" u="sng" spc="95" dirty="0">
                <a:solidFill>
                  <a:srgbClr val="85872B"/>
                </a:solidFill>
                <a:uFill>
                  <a:solidFill>
                    <a:srgbClr val="85872B"/>
                  </a:solidFill>
                </a:uFill>
                <a:latin typeface="Calibri"/>
                <a:cs typeface="Calibri"/>
              </a:rPr>
              <a:t>ac.at</a:t>
            </a:r>
            <a:endParaRPr sz="125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79"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a:spLocks noGrp="1"/>
          </p:cNvSpPr>
          <p:nvPr>
            <p:ph type="title"/>
          </p:nvPr>
        </p:nvSpPr>
        <p:spPr>
          <a:xfrm>
            <a:off x="1690687" y="703579"/>
            <a:ext cx="3362960" cy="876300"/>
          </a:xfrm>
          <a:prstGeom prst="rect">
            <a:avLst/>
          </a:prstGeom>
        </p:spPr>
        <p:txBody>
          <a:bodyPr vert="horz" wrap="square" lIns="0" tIns="41275" rIns="0" bIns="0" rtlCol="0">
            <a:spAutoFit/>
          </a:bodyPr>
          <a:lstStyle/>
          <a:p>
            <a:pPr marL="542925" marR="5080" indent="-530860">
              <a:lnSpc>
                <a:spcPts val="3279"/>
              </a:lnSpc>
              <a:spcBef>
                <a:spcPts val="325"/>
              </a:spcBef>
            </a:pPr>
            <a:r>
              <a:rPr sz="2850" spc="185" dirty="0">
                <a:solidFill>
                  <a:srgbClr val="000000"/>
                </a:solidFill>
              </a:rPr>
              <a:t>Τύποι απειλών </a:t>
            </a:r>
            <a:r>
              <a:rPr sz="2850" spc="125" dirty="0">
                <a:solidFill>
                  <a:srgbClr val="000000"/>
                </a:solidFill>
              </a:rPr>
              <a:t>στον </a:t>
            </a:r>
            <a:r>
              <a:rPr sz="2850" spc="-700" dirty="0">
                <a:solidFill>
                  <a:srgbClr val="000000"/>
                </a:solidFill>
              </a:rPr>
              <a:t> </a:t>
            </a:r>
            <a:r>
              <a:rPr sz="2850" spc="200" dirty="0">
                <a:solidFill>
                  <a:srgbClr val="000000"/>
                </a:solidFill>
              </a:rPr>
              <a:t>κυβερνοχώρο</a:t>
            </a:r>
            <a:endParaRPr sz="2850"/>
          </a:p>
        </p:txBody>
      </p:sp>
      <p:sp>
        <p:nvSpPr>
          <p:cNvPr id="11" name="object 11"/>
          <p:cNvSpPr txBox="1"/>
          <p:nvPr/>
        </p:nvSpPr>
        <p:spPr>
          <a:xfrm>
            <a:off x="78739" y="6690359"/>
            <a:ext cx="4309745" cy="82550"/>
          </a:xfrm>
          <a:prstGeom prst="rect">
            <a:avLst/>
          </a:prstGeom>
        </p:spPr>
        <p:txBody>
          <a:bodyPr vert="horz" wrap="square" lIns="0" tIns="0" rIns="0" bIns="0" rtlCol="0">
            <a:spAutoFit/>
          </a:bodyPr>
          <a:lstStyle/>
          <a:p>
            <a:pPr marL="12700">
              <a:lnSpc>
                <a:spcPts val="530"/>
              </a:lnSpc>
            </a:pPr>
            <a:r>
              <a:rPr sz="450" spc="30" dirty="0">
                <a:latin typeface="Calibri"/>
                <a:cs typeface="Calibri"/>
              </a:rPr>
              <a:t>ΟΔΗΓΙΕΣ</a:t>
            </a:r>
            <a:r>
              <a:rPr sz="450" spc="25" dirty="0">
                <a:latin typeface="Calibri"/>
                <a:cs typeface="Calibri"/>
              </a:rPr>
              <a:t> ΓΙΑ </a:t>
            </a:r>
            <a:r>
              <a:rPr sz="450" spc="35" dirty="0">
                <a:latin typeface="Calibri"/>
                <a:cs typeface="Calibri"/>
              </a:rPr>
              <a:t>ΤΗΝ</a:t>
            </a:r>
            <a:r>
              <a:rPr sz="450" spc="25" dirty="0">
                <a:latin typeface="Calibri"/>
                <a:cs typeface="Calibri"/>
              </a:rPr>
              <a:t> </a:t>
            </a:r>
            <a:r>
              <a:rPr sz="450" spc="30" dirty="0">
                <a:latin typeface="Calibri"/>
                <a:cs typeface="Calibri"/>
              </a:rPr>
              <a:t>ΑΣΦΑΛΕΙΑ</a:t>
            </a:r>
            <a:r>
              <a:rPr sz="450" spc="25" dirty="0">
                <a:latin typeface="Calibri"/>
                <a:cs typeface="Calibri"/>
              </a:rPr>
              <a:t> </a:t>
            </a:r>
            <a:r>
              <a:rPr sz="450" spc="35" dirty="0">
                <a:latin typeface="Calibri"/>
                <a:cs typeface="Calibri"/>
              </a:rPr>
              <a:t>ΤΟΥ </a:t>
            </a:r>
            <a:r>
              <a:rPr sz="450" spc="30" dirty="0">
                <a:latin typeface="Calibri"/>
                <a:cs typeface="Calibri"/>
              </a:rPr>
              <a:t>ΚΥΒΕΡΝΟΥ </a:t>
            </a:r>
            <a:r>
              <a:rPr sz="450" spc="25" dirty="0">
                <a:latin typeface="Calibri"/>
                <a:cs typeface="Calibri"/>
              </a:rPr>
              <a:t>ΣΕ</a:t>
            </a:r>
            <a:r>
              <a:rPr sz="450" spc="30" dirty="0">
                <a:latin typeface="Calibri"/>
                <a:cs typeface="Calibri"/>
              </a:rPr>
              <a:t> </a:t>
            </a:r>
            <a:r>
              <a:rPr sz="450" spc="25" dirty="0">
                <a:latin typeface="Calibri"/>
                <a:cs typeface="Calibri"/>
              </a:rPr>
              <a:t>ΠΛΟΙΕΣ, </a:t>
            </a:r>
            <a:r>
              <a:rPr sz="450" spc="30" dirty="0">
                <a:latin typeface="Calibri"/>
                <a:cs typeface="Calibri"/>
              </a:rPr>
              <a:t>Έκδοση</a:t>
            </a:r>
            <a:r>
              <a:rPr sz="450" spc="35" dirty="0">
                <a:latin typeface="Calibri"/>
                <a:cs typeface="Calibri"/>
              </a:rPr>
              <a:t> </a:t>
            </a:r>
            <a:r>
              <a:rPr sz="450" spc="20" dirty="0">
                <a:latin typeface="Calibri"/>
                <a:cs typeface="Calibri"/>
              </a:rPr>
              <a:t>4,</a:t>
            </a:r>
            <a:r>
              <a:rPr sz="450" spc="30" dirty="0">
                <a:latin typeface="Calibri"/>
                <a:cs typeface="Calibri"/>
              </a:rPr>
              <a:t> URL: </a:t>
            </a:r>
            <a:r>
              <a:rPr sz="450" u="sng" spc="25" dirty="0">
                <a:solidFill>
                  <a:srgbClr val="85872B"/>
                </a:solidFill>
                <a:uFill>
                  <a:solidFill>
                    <a:srgbClr val="85872B"/>
                  </a:solidFill>
                </a:uFill>
                <a:latin typeface="Calibri"/>
                <a:cs typeface="Calibri"/>
                <a:hlinkClick r:id="rId4"/>
              </a:rPr>
              <a:t>2021-Cyber-Security-Guidelines.pdf</a:t>
            </a:r>
            <a:r>
              <a:rPr sz="450" u="sng" spc="40" dirty="0">
                <a:solidFill>
                  <a:srgbClr val="85872B"/>
                </a:solidFill>
                <a:uFill>
                  <a:solidFill>
                    <a:srgbClr val="85872B"/>
                  </a:solidFill>
                </a:uFill>
                <a:latin typeface="Calibri"/>
                <a:cs typeface="Calibri"/>
                <a:hlinkClick r:id="rId4"/>
              </a:rPr>
              <a:t> </a:t>
            </a:r>
            <a:r>
              <a:rPr sz="450" u="sng" spc="20" dirty="0">
                <a:solidFill>
                  <a:srgbClr val="85872B"/>
                </a:solidFill>
                <a:uFill>
                  <a:solidFill>
                    <a:srgbClr val="85872B"/>
                  </a:solidFill>
                </a:uFill>
                <a:latin typeface="Calibri"/>
                <a:cs typeface="Calibri"/>
                <a:hlinkClick r:id="rId4"/>
              </a:rPr>
              <a:t>(ics-shipping.org),</a:t>
            </a:r>
            <a:r>
              <a:rPr sz="450" u="sng" spc="35"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πρόσβαση</a:t>
            </a:r>
            <a:r>
              <a:rPr sz="450" u="sng" spc="40"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τον Φ</a:t>
            </a:r>
            <a:r>
              <a:rPr sz="450" u="sng" spc="30" dirty="0">
                <a:solidFill>
                  <a:srgbClr val="85872B"/>
                </a:solidFill>
                <a:uFill>
                  <a:solidFill>
                    <a:srgbClr val="85872B"/>
                  </a:solidFill>
                </a:uFill>
                <a:latin typeface="Calibri"/>
                <a:cs typeface="Calibri"/>
              </a:rPr>
              <a:t>εβρουάριο</a:t>
            </a:r>
            <a:r>
              <a:rPr sz="450" spc="35" dirty="0">
                <a:solidFill>
                  <a:srgbClr val="85872B"/>
                </a:solidFill>
                <a:latin typeface="Calibri"/>
                <a:cs typeface="Calibri"/>
              </a:rPr>
              <a:t> </a:t>
            </a:r>
            <a:r>
              <a:rPr sz="450" spc="25" dirty="0">
                <a:latin typeface="Calibri"/>
                <a:cs typeface="Calibri"/>
              </a:rPr>
              <a:t>2024.</a:t>
            </a:r>
            <a:endParaRPr sz="450">
              <a:latin typeface="Calibri"/>
              <a:cs typeface="Calibri"/>
            </a:endParaRPr>
          </a:p>
        </p:txBody>
      </p:sp>
      <p:sp>
        <p:nvSpPr>
          <p:cNvPr id="8" name="object 8"/>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9" name="object 9"/>
          <p:cNvSpPr txBox="1"/>
          <p:nvPr/>
        </p:nvSpPr>
        <p:spPr>
          <a:xfrm>
            <a:off x="783590" y="2794952"/>
            <a:ext cx="6652895" cy="2186305"/>
          </a:xfrm>
          <a:prstGeom prst="rect">
            <a:avLst/>
          </a:prstGeom>
        </p:spPr>
        <p:txBody>
          <a:bodyPr vert="horz" wrap="square" lIns="0" tIns="21590" rIns="0" bIns="0" rtlCol="0">
            <a:spAutoFit/>
          </a:bodyPr>
          <a:lstStyle/>
          <a:p>
            <a:pPr marL="355600" marR="5715" indent="-342900" algn="just">
              <a:lnSpc>
                <a:spcPts val="1910"/>
              </a:lnSpc>
              <a:spcBef>
                <a:spcPts val="170"/>
              </a:spcBef>
              <a:buClr>
                <a:srgbClr val="FFB800"/>
              </a:buClr>
              <a:buSzPct val="125000"/>
              <a:buFont typeface="Arial"/>
              <a:buChar char="•"/>
              <a:tabLst>
                <a:tab pos="355600" algn="l"/>
              </a:tabLst>
            </a:pPr>
            <a:r>
              <a:rPr sz="1600" spc="-5" dirty="0">
                <a:solidFill>
                  <a:srgbClr val="7E7E7E"/>
                </a:solidFill>
                <a:latin typeface="Calibri"/>
                <a:cs typeface="Calibri"/>
              </a:rPr>
              <a:t>Σε γενικές γραμμές, υπάρχουν δύο </a:t>
            </a:r>
            <a:r>
              <a:rPr sz="1600" b="1" spc="-5" dirty="0">
                <a:solidFill>
                  <a:srgbClr val="7E7E7E"/>
                </a:solidFill>
                <a:latin typeface="Calibri"/>
                <a:cs typeface="Calibri"/>
              </a:rPr>
              <a:t>κατηγορίες </a:t>
            </a:r>
            <a:r>
              <a:rPr sz="1600" spc="-5" dirty="0">
                <a:solidFill>
                  <a:srgbClr val="7E7E7E"/>
                </a:solidFill>
                <a:latin typeface="Calibri"/>
                <a:cs typeface="Calibri"/>
              </a:rPr>
              <a:t>απειλών </a:t>
            </a:r>
            <a:r>
              <a:rPr sz="1600" b="1" spc="-5" dirty="0">
                <a:solidFill>
                  <a:srgbClr val="7E7E7E"/>
                </a:solidFill>
                <a:latin typeface="Calibri"/>
                <a:cs typeface="Calibri"/>
              </a:rPr>
              <a:t>στον </a:t>
            </a:r>
            <a:r>
              <a:rPr sz="1600" spc="-5" dirty="0">
                <a:solidFill>
                  <a:srgbClr val="7E7E7E"/>
                </a:solidFill>
                <a:latin typeface="Calibri"/>
                <a:cs typeface="Calibri"/>
              </a:rPr>
              <a:t>κυβερνοχώρο </a:t>
            </a:r>
            <a:r>
              <a:rPr sz="1600" dirty="0">
                <a:solidFill>
                  <a:srgbClr val="7E7E7E"/>
                </a:solidFill>
                <a:latin typeface="Calibri"/>
                <a:cs typeface="Calibri"/>
              </a:rPr>
              <a:t> </a:t>
            </a:r>
            <a:r>
              <a:rPr sz="1600" spc="-5" dirty="0">
                <a:solidFill>
                  <a:srgbClr val="7E7E7E"/>
                </a:solidFill>
                <a:latin typeface="Calibri"/>
                <a:cs typeface="Calibri"/>
              </a:rPr>
              <a:t>που μπορεί</a:t>
            </a:r>
            <a:r>
              <a:rPr sz="1600" dirty="0">
                <a:solidFill>
                  <a:srgbClr val="7E7E7E"/>
                </a:solidFill>
                <a:latin typeface="Calibri"/>
                <a:cs typeface="Calibri"/>
              </a:rPr>
              <a:t> </a:t>
            </a:r>
            <a:r>
              <a:rPr sz="1600" spc="-5" dirty="0">
                <a:solidFill>
                  <a:srgbClr val="7E7E7E"/>
                </a:solidFill>
                <a:latin typeface="Calibri"/>
                <a:cs typeface="Calibri"/>
              </a:rPr>
              <a:t>να επηρεάσουν</a:t>
            </a:r>
            <a:r>
              <a:rPr sz="1600" dirty="0">
                <a:solidFill>
                  <a:srgbClr val="7E7E7E"/>
                </a:solidFill>
                <a:latin typeface="Calibri"/>
                <a:cs typeface="Calibri"/>
              </a:rPr>
              <a:t> </a:t>
            </a:r>
            <a:r>
              <a:rPr sz="1600" spc="-5" dirty="0">
                <a:solidFill>
                  <a:srgbClr val="7E7E7E"/>
                </a:solidFill>
                <a:latin typeface="Calibri"/>
                <a:cs typeface="Calibri"/>
              </a:rPr>
              <a:t>τις εταιρείες</a:t>
            </a:r>
            <a:r>
              <a:rPr sz="1600" spc="5" dirty="0">
                <a:solidFill>
                  <a:srgbClr val="7E7E7E"/>
                </a:solidFill>
                <a:latin typeface="Calibri"/>
                <a:cs typeface="Calibri"/>
              </a:rPr>
              <a:t> </a:t>
            </a:r>
            <a:r>
              <a:rPr sz="1600" spc="-5" dirty="0">
                <a:solidFill>
                  <a:srgbClr val="7E7E7E"/>
                </a:solidFill>
                <a:latin typeface="Calibri"/>
                <a:cs typeface="Calibri"/>
              </a:rPr>
              <a:t>και</a:t>
            </a:r>
            <a:r>
              <a:rPr sz="1600" dirty="0">
                <a:solidFill>
                  <a:srgbClr val="7E7E7E"/>
                </a:solidFill>
                <a:latin typeface="Calibri"/>
                <a:cs typeface="Calibri"/>
              </a:rPr>
              <a:t> </a:t>
            </a:r>
            <a:r>
              <a:rPr sz="1600" spc="-5" dirty="0">
                <a:solidFill>
                  <a:srgbClr val="7E7E7E"/>
                </a:solidFill>
                <a:latin typeface="Calibri"/>
                <a:cs typeface="Calibri"/>
              </a:rPr>
              <a:t>τα πλοία:</a:t>
            </a:r>
            <a:endParaRPr sz="1600">
              <a:latin typeface="Calibri"/>
              <a:cs typeface="Calibri"/>
            </a:endParaRPr>
          </a:p>
          <a:p>
            <a:pPr marL="556260" marR="5080" lvl="1" indent="-342900" algn="just">
              <a:lnSpc>
                <a:spcPts val="1910"/>
              </a:lnSpc>
              <a:spcBef>
                <a:spcPts val="760"/>
              </a:spcBef>
              <a:buSzPct val="125000"/>
              <a:buFont typeface="Arial"/>
              <a:buChar char="•"/>
              <a:tabLst>
                <a:tab pos="556895" algn="l"/>
              </a:tabLst>
            </a:pPr>
            <a:r>
              <a:rPr sz="1600" b="1" spc="-5" dirty="0">
                <a:latin typeface="Calibri"/>
                <a:cs typeface="Calibri"/>
              </a:rPr>
              <a:t>Μη</a:t>
            </a:r>
            <a:r>
              <a:rPr sz="1600" b="1" dirty="0">
                <a:latin typeface="Calibri"/>
                <a:cs typeface="Calibri"/>
              </a:rPr>
              <a:t> </a:t>
            </a:r>
            <a:r>
              <a:rPr sz="1600" b="1" spc="-5" dirty="0">
                <a:latin typeface="Calibri"/>
                <a:cs typeface="Calibri"/>
              </a:rPr>
              <a:t>στοχευμένες</a:t>
            </a:r>
            <a:r>
              <a:rPr sz="1600" b="1" dirty="0">
                <a:latin typeface="Calibri"/>
                <a:cs typeface="Calibri"/>
              </a:rPr>
              <a:t> </a:t>
            </a:r>
            <a:r>
              <a:rPr sz="1600" b="1" spc="-5" dirty="0">
                <a:latin typeface="Calibri"/>
                <a:cs typeface="Calibri"/>
              </a:rPr>
              <a:t>επιθέσεις:</a:t>
            </a:r>
            <a:r>
              <a:rPr sz="1600" b="1" dirty="0">
                <a:latin typeface="Calibri"/>
                <a:cs typeface="Calibri"/>
              </a:rPr>
              <a:t> </a:t>
            </a:r>
            <a:r>
              <a:rPr sz="1600" spc="-5" dirty="0">
                <a:latin typeface="Calibri"/>
                <a:cs typeface="Calibri"/>
              </a:rPr>
              <a:t>αφορούν</a:t>
            </a:r>
            <a:r>
              <a:rPr sz="1600" dirty="0">
                <a:latin typeface="Calibri"/>
                <a:cs typeface="Calibri"/>
              </a:rPr>
              <a:t> </a:t>
            </a:r>
            <a:r>
              <a:rPr sz="1600" spc="-5" dirty="0">
                <a:latin typeface="Calibri"/>
                <a:cs typeface="Calibri"/>
              </a:rPr>
              <a:t>σενάρια</a:t>
            </a:r>
            <a:r>
              <a:rPr sz="1600" dirty="0">
                <a:latin typeface="Calibri"/>
                <a:cs typeface="Calibri"/>
              </a:rPr>
              <a:t> </a:t>
            </a:r>
            <a:r>
              <a:rPr sz="1600" spc="-5" dirty="0">
                <a:latin typeface="Calibri"/>
                <a:cs typeface="Calibri"/>
              </a:rPr>
              <a:t>τα</a:t>
            </a:r>
            <a:r>
              <a:rPr sz="1600" dirty="0">
                <a:latin typeface="Calibri"/>
                <a:cs typeface="Calibri"/>
              </a:rPr>
              <a:t> </a:t>
            </a:r>
            <a:r>
              <a:rPr sz="1600" spc="-5" dirty="0">
                <a:latin typeface="Calibri"/>
                <a:cs typeface="Calibri"/>
              </a:rPr>
              <a:t>συστήματα</a:t>
            </a:r>
            <a:r>
              <a:rPr sz="1600" dirty="0">
                <a:latin typeface="Calibri"/>
                <a:cs typeface="Calibri"/>
              </a:rPr>
              <a:t> </a:t>
            </a:r>
            <a:r>
              <a:rPr sz="1600" spc="-5" dirty="0">
                <a:latin typeface="Calibri"/>
                <a:cs typeface="Calibri"/>
              </a:rPr>
              <a:t>και</a:t>
            </a:r>
            <a:r>
              <a:rPr sz="1600" dirty="0">
                <a:latin typeface="Calibri"/>
                <a:cs typeface="Calibri"/>
              </a:rPr>
              <a:t> τα </a:t>
            </a:r>
            <a:r>
              <a:rPr sz="1600" spc="5" dirty="0">
                <a:latin typeface="Calibri"/>
                <a:cs typeface="Calibri"/>
              </a:rPr>
              <a:t> </a:t>
            </a:r>
            <a:r>
              <a:rPr sz="1600" spc="-5" dirty="0">
                <a:latin typeface="Calibri"/>
                <a:cs typeface="Calibri"/>
              </a:rPr>
              <a:t>δεδομένα</a:t>
            </a:r>
            <a:r>
              <a:rPr sz="1600" dirty="0">
                <a:latin typeface="Calibri"/>
                <a:cs typeface="Calibri"/>
              </a:rPr>
              <a:t> </a:t>
            </a:r>
            <a:r>
              <a:rPr sz="1600" spc="-5" dirty="0">
                <a:latin typeface="Calibri"/>
                <a:cs typeface="Calibri"/>
              </a:rPr>
              <a:t>μιας</a:t>
            </a:r>
            <a:r>
              <a:rPr sz="1600" dirty="0">
                <a:latin typeface="Calibri"/>
                <a:cs typeface="Calibri"/>
              </a:rPr>
              <a:t> </a:t>
            </a:r>
            <a:r>
              <a:rPr sz="1600" spc="-5" dirty="0">
                <a:latin typeface="Calibri"/>
                <a:cs typeface="Calibri"/>
              </a:rPr>
              <a:t>εταιρείας</a:t>
            </a:r>
            <a:r>
              <a:rPr sz="1600" dirty="0">
                <a:latin typeface="Calibri"/>
                <a:cs typeface="Calibri"/>
              </a:rPr>
              <a:t> ή</a:t>
            </a:r>
            <a:r>
              <a:rPr sz="1600" spc="5" dirty="0">
                <a:latin typeface="Calibri"/>
                <a:cs typeface="Calibri"/>
              </a:rPr>
              <a:t> </a:t>
            </a:r>
            <a:r>
              <a:rPr sz="1600" spc="-5" dirty="0">
                <a:latin typeface="Calibri"/>
                <a:cs typeface="Calibri"/>
              </a:rPr>
              <a:t>ενός</a:t>
            </a:r>
            <a:r>
              <a:rPr sz="1600" dirty="0">
                <a:latin typeface="Calibri"/>
                <a:cs typeface="Calibri"/>
              </a:rPr>
              <a:t> </a:t>
            </a:r>
            <a:r>
              <a:rPr sz="1600" spc="-5" dirty="0">
                <a:latin typeface="Calibri"/>
                <a:cs typeface="Calibri"/>
              </a:rPr>
              <a:t>πλοίου</a:t>
            </a:r>
            <a:r>
              <a:rPr sz="1600" dirty="0">
                <a:latin typeface="Calibri"/>
                <a:cs typeface="Calibri"/>
              </a:rPr>
              <a:t> </a:t>
            </a:r>
            <a:r>
              <a:rPr sz="1600" spc="-5" dirty="0">
                <a:latin typeface="Calibri"/>
                <a:cs typeface="Calibri"/>
              </a:rPr>
              <a:t>είναι</a:t>
            </a:r>
            <a:r>
              <a:rPr sz="1600" dirty="0">
                <a:latin typeface="Calibri"/>
                <a:cs typeface="Calibri"/>
              </a:rPr>
              <a:t> </a:t>
            </a:r>
            <a:r>
              <a:rPr sz="1600" spc="-5" dirty="0">
                <a:latin typeface="Calibri"/>
                <a:cs typeface="Calibri"/>
              </a:rPr>
              <a:t>απλώς</a:t>
            </a:r>
            <a:r>
              <a:rPr sz="1600" dirty="0">
                <a:latin typeface="Calibri"/>
                <a:cs typeface="Calibri"/>
              </a:rPr>
              <a:t> </a:t>
            </a:r>
            <a:r>
              <a:rPr sz="1600" spc="-5" dirty="0">
                <a:latin typeface="Calibri"/>
                <a:cs typeface="Calibri"/>
              </a:rPr>
              <a:t>ένας</a:t>
            </a:r>
            <a:r>
              <a:rPr sz="1600" dirty="0">
                <a:latin typeface="Calibri"/>
                <a:cs typeface="Calibri"/>
              </a:rPr>
              <a:t> </a:t>
            </a:r>
            <a:r>
              <a:rPr sz="1600" spc="-5" dirty="0">
                <a:latin typeface="Calibri"/>
                <a:cs typeface="Calibri"/>
              </a:rPr>
              <a:t>από</a:t>
            </a:r>
            <a:r>
              <a:rPr sz="1600" dirty="0">
                <a:latin typeface="Calibri"/>
                <a:cs typeface="Calibri"/>
              </a:rPr>
              <a:t> </a:t>
            </a:r>
            <a:r>
              <a:rPr sz="1600" spc="-5" dirty="0">
                <a:latin typeface="Calibri"/>
                <a:cs typeface="Calibri"/>
              </a:rPr>
              <a:t>τους </a:t>
            </a:r>
            <a:r>
              <a:rPr sz="1600" dirty="0">
                <a:latin typeface="Calibri"/>
                <a:cs typeface="Calibri"/>
              </a:rPr>
              <a:t> </a:t>
            </a:r>
            <a:r>
              <a:rPr sz="1600" spc="-5" dirty="0">
                <a:latin typeface="Calibri"/>
                <a:cs typeface="Calibri"/>
              </a:rPr>
              <a:t>πολλούς</a:t>
            </a:r>
            <a:r>
              <a:rPr sz="1600" spc="-10" dirty="0">
                <a:latin typeface="Calibri"/>
                <a:cs typeface="Calibri"/>
              </a:rPr>
              <a:t> </a:t>
            </a:r>
            <a:r>
              <a:rPr sz="1600" spc="-5" dirty="0">
                <a:latin typeface="Calibri"/>
                <a:cs typeface="Calibri"/>
              </a:rPr>
              <a:t>πιθανούς στόχους.</a:t>
            </a:r>
            <a:endParaRPr sz="1600">
              <a:latin typeface="Calibri"/>
              <a:cs typeface="Calibri"/>
            </a:endParaRPr>
          </a:p>
          <a:p>
            <a:pPr marL="556260" marR="6350" lvl="1" indent="-342900" algn="just">
              <a:lnSpc>
                <a:spcPts val="1910"/>
              </a:lnSpc>
              <a:spcBef>
                <a:spcPts val="965"/>
              </a:spcBef>
              <a:buSzPct val="125000"/>
              <a:buFont typeface="Arial"/>
              <a:buChar char="•"/>
              <a:tabLst>
                <a:tab pos="556895" algn="l"/>
              </a:tabLst>
            </a:pPr>
            <a:r>
              <a:rPr sz="1600" b="1" spc="-5" dirty="0">
                <a:latin typeface="Calibri"/>
                <a:cs typeface="Calibri"/>
              </a:rPr>
              <a:t>Στοχευμένες</a:t>
            </a:r>
            <a:r>
              <a:rPr sz="1600" b="1" dirty="0">
                <a:latin typeface="Calibri"/>
                <a:cs typeface="Calibri"/>
              </a:rPr>
              <a:t> </a:t>
            </a:r>
            <a:r>
              <a:rPr sz="1600" b="1" spc="-5" dirty="0">
                <a:latin typeface="Calibri"/>
                <a:cs typeface="Calibri"/>
              </a:rPr>
              <a:t>επιθέσεις:</a:t>
            </a:r>
            <a:r>
              <a:rPr sz="1600" b="1" dirty="0">
                <a:latin typeface="Calibri"/>
                <a:cs typeface="Calibri"/>
              </a:rPr>
              <a:t> </a:t>
            </a:r>
            <a:r>
              <a:rPr sz="1600" spc="-5" dirty="0">
                <a:latin typeface="Calibri"/>
                <a:cs typeface="Calibri"/>
              </a:rPr>
              <a:t>συμβαίνουν</a:t>
            </a:r>
            <a:r>
              <a:rPr sz="1600" dirty="0">
                <a:latin typeface="Calibri"/>
                <a:cs typeface="Calibri"/>
              </a:rPr>
              <a:t> όταν</a:t>
            </a:r>
            <a:r>
              <a:rPr sz="1600" spc="5" dirty="0">
                <a:latin typeface="Calibri"/>
                <a:cs typeface="Calibri"/>
              </a:rPr>
              <a:t> </a:t>
            </a:r>
            <a:r>
              <a:rPr sz="1600" spc="-5" dirty="0">
                <a:latin typeface="Calibri"/>
                <a:cs typeface="Calibri"/>
              </a:rPr>
              <a:t>τα</a:t>
            </a:r>
            <a:r>
              <a:rPr sz="1600" dirty="0">
                <a:latin typeface="Calibri"/>
                <a:cs typeface="Calibri"/>
              </a:rPr>
              <a:t> </a:t>
            </a:r>
            <a:r>
              <a:rPr sz="1600" spc="-5" dirty="0">
                <a:latin typeface="Calibri"/>
                <a:cs typeface="Calibri"/>
              </a:rPr>
              <a:t>συστήματα</a:t>
            </a:r>
            <a:r>
              <a:rPr sz="1600" spc="355" dirty="0">
                <a:latin typeface="Calibri"/>
                <a:cs typeface="Calibri"/>
              </a:rPr>
              <a:t> </a:t>
            </a:r>
            <a:r>
              <a:rPr sz="1600" spc="-5" dirty="0">
                <a:latin typeface="Calibri"/>
                <a:cs typeface="Calibri"/>
              </a:rPr>
              <a:t>και</a:t>
            </a:r>
            <a:r>
              <a:rPr sz="1600" spc="355" dirty="0">
                <a:latin typeface="Calibri"/>
                <a:cs typeface="Calibri"/>
              </a:rPr>
              <a:t> </a:t>
            </a:r>
            <a:r>
              <a:rPr sz="1600" spc="-5" dirty="0">
                <a:latin typeface="Calibri"/>
                <a:cs typeface="Calibri"/>
              </a:rPr>
              <a:t>τα </a:t>
            </a:r>
            <a:r>
              <a:rPr sz="1600" dirty="0">
                <a:latin typeface="Calibri"/>
                <a:cs typeface="Calibri"/>
              </a:rPr>
              <a:t> </a:t>
            </a:r>
            <a:r>
              <a:rPr sz="1600" spc="-5" dirty="0">
                <a:latin typeface="Calibri"/>
                <a:cs typeface="Calibri"/>
              </a:rPr>
              <a:t>δεδομένα</a:t>
            </a:r>
            <a:r>
              <a:rPr sz="1600" dirty="0">
                <a:latin typeface="Calibri"/>
                <a:cs typeface="Calibri"/>
              </a:rPr>
              <a:t> μιας</a:t>
            </a:r>
            <a:r>
              <a:rPr sz="1600" spc="5" dirty="0">
                <a:latin typeface="Calibri"/>
                <a:cs typeface="Calibri"/>
              </a:rPr>
              <a:t> </a:t>
            </a:r>
            <a:r>
              <a:rPr sz="1600" spc="-5" dirty="0">
                <a:latin typeface="Calibri"/>
                <a:cs typeface="Calibri"/>
              </a:rPr>
              <a:t>εταιρείας</a:t>
            </a:r>
            <a:r>
              <a:rPr sz="1600" dirty="0">
                <a:latin typeface="Calibri"/>
                <a:cs typeface="Calibri"/>
              </a:rPr>
              <a:t> ή</a:t>
            </a:r>
            <a:r>
              <a:rPr sz="1600" spc="5" dirty="0">
                <a:latin typeface="Calibri"/>
                <a:cs typeface="Calibri"/>
              </a:rPr>
              <a:t> </a:t>
            </a:r>
            <a:r>
              <a:rPr sz="1600" spc="-5" dirty="0">
                <a:latin typeface="Calibri"/>
                <a:cs typeface="Calibri"/>
              </a:rPr>
              <a:t>ενός</a:t>
            </a:r>
            <a:r>
              <a:rPr sz="1600" dirty="0">
                <a:latin typeface="Calibri"/>
                <a:cs typeface="Calibri"/>
              </a:rPr>
              <a:t> </a:t>
            </a:r>
            <a:r>
              <a:rPr sz="1600" spc="-5" dirty="0">
                <a:latin typeface="Calibri"/>
                <a:cs typeface="Calibri"/>
              </a:rPr>
              <a:t>πλοίου</a:t>
            </a:r>
            <a:r>
              <a:rPr sz="1600" dirty="0">
                <a:latin typeface="Calibri"/>
                <a:cs typeface="Calibri"/>
              </a:rPr>
              <a:t> </a:t>
            </a:r>
            <a:r>
              <a:rPr sz="1600" spc="-5" dirty="0">
                <a:latin typeface="Calibri"/>
                <a:cs typeface="Calibri"/>
              </a:rPr>
              <a:t>στοχεύονται</a:t>
            </a:r>
            <a:r>
              <a:rPr sz="1600" dirty="0">
                <a:latin typeface="Calibri"/>
                <a:cs typeface="Calibri"/>
              </a:rPr>
              <a:t> </a:t>
            </a:r>
            <a:r>
              <a:rPr sz="1600" spc="-5" dirty="0">
                <a:latin typeface="Calibri"/>
                <a:cs typeface="Calibri"/>
              </a:rPr>
              <a:t>ειδικά</a:t>
            </a:r>
            <a:r>
              <a:rPr sz="1600" dirty="0">
                <a:latin typeface="Calibri"/>
                <a:cs typeface="Calibri"/>
              </a:rPr>
              <a:t> ή </a:t>
            </a:r>
            <a:r>
              <a:rPr sz="1600" spc="5" dirty="0">
                <a:latin typeface="Calibri"/>
                <a:cs typeface="Calibri"/>
              </a:rPr>
              <a:t> </a:t>
            </a:r>
            <a:r>
              <a:rPr sz="1600" spc="-5" dirty="0">
                <a:latin typeface="Calibri"/>
                <a:cs typeface="Calibri"/>
              </a:rPr>
              <a:t>προσδιορίζονται</a:t>
            </a:r>
            <a:r>
              <a:rPr sz="1600" spc="5" dirty="0">
                <a:latin typeface="Calibri"/>
                <a:cs typeface="Calibri"/>
              </a:rPr>
              <a:t> </a:t>
            </a:r>
            <a:r>
              <a:rPr sz="1600" spc="-5" dirty="0">
                <a:latin typeface="Calibri"/>
                <a:cs typeface="Calibri"/>
              </a:rPr>
              <a:t>ως ένας από πολλούς στόχους.</a:t>
            </a:r>
            <a:endParaRPr sz="1600">
              <a:latin typeface="Calibri"/>
              <a:cs typeface="Calibri"/>
            </a:endParaRPr>
          </a:p>
        </p:txBody>
      </p:sp>
      <p:sp>
        <p:nvSpPr>
          <p:cNvPr id="10" name="object 10"/>
          <p:cNvSpPr txBox="1"/>
          <p:nvPr/>
        </p:nvSpPr>
        <p:spPr>
          <a:xfrm>
            <a:off x="11170602" y="6322059"/>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FFFFFF"/>
                </a:solidFill>
                <a:latin typeface="Calibri"/>
                <a:cs typeface="Calibri"/>
              </a:rPr>
              <a:t>1</a:t>
            </a:r>
            <a:r>
              <a:rPr sz="850" spc="40" dirty="0">
                <a:solidFill>
                  <a:srgbClr val="FFFFFF"/>
                </a:solidFill>
                <a:latin typeface="Calibri"/>
                <a:cs typeface="Calibri"/>
              </a:rPr>
              <a:t>9</a:t>
            </a:r>
            <a:endParaRPr sz="85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843260" cy="6883400"/>
            <a:chOff x="0" y="0"/>
            <a:chExt cx="10843260"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09"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sp>
          <p:nvSpPr>
            <p:cNvPr id="5" name="object 5"/>
            <p:cNvSpPr/>
            <p:nvPr/>
          </p:nvSpPr>
          <p:spPr>
            <a:xfrm>
              <a:off x="3508375" y="0"/>
              <a:ext cx="2549525" cy="6847205"/>
            </a:xfrm>
            <a:custGeom>
              <a:avLst/>
              <a:gdLst/>
              <a:ahLst/>
              <a:cxnLst/>
              <a:rect l="l" t="t" r="r" b="b"/>
              <a:pathLst>
                <a:path w="2549525" h="6847205">
                  <a:moveTo>
                    <a:pt x="1325562" y="2279332"/>
                  </a:moveTo>
                  <a:lnTo>
                    <a:pt x="1275397" y="2287587"/>
                  </a:lnTo>
                  <a:lnTo>
                    <a:pt x="1229995" y="2308542"/>
                  </a:lnTo>
                  <a:lnTo>
                    <a:pt x="1191577" y="2341879"/>
                  </a:lnTo>
                  <a:lnTo>
                    <a:pt x="1162685" y="2385695"/>
                  </a:lnTo>
                  <a:lnTo>
                    <a:pt x="1162685" y="2386965"/>
                  </a:lnTo>
                  <a:lnTo>
                    <a:pt x="821689" y="3659187"/>
                  </a:lnTo>
                  <a:lnTo>
                    <a:pt x="0" y="6845934"/>
                  </a:lnTo>
                  <a:lnTo>
                    <a:pt x="6667" y="6846887"/>
                  </a:lnTo>
                  <a:lnTo>
                    <a:pt x="20002" y="6847205"/>
                  </a:lnTo>
                  <a:lnTo>
                    <a:pt x="26670" y="6847205"/>
                  </a:lnTo>
                  <a:lnTo>
                    <a:pt x="845905" y="3665220"/>
                  </a:lnTo>
                  <a:lnTo>
                    <a:pt x="1186814" y="2394585"/>
                  </a:lnTo>
                  <a:lnTo>
                    <a:pt x="1211579" y="2356802"/>
                  </a:lnTo>
                  <a:lnTo>
                    <a:pt x="1244917" y="2328545"/>
                  </a:lnTo>
                  <a:lnTo>
                    <a:pt x="1283970" y="2310447"/>
                  </a:lnTo>
                  <a:lnTo>
                    <a:pt x="1326514" y="2303779"/>
                  </a:lnTo>
                  <a:lnTo>
                    <a:pt x="1421635" y="2303779"/>
                  </a:lnTo>
                  <a:lnTo>
                    <a:pt x="1377314" y="2285365"/>
                  </a:lnTo>
                  <a:lnTo>
                    <a:pt x="1325562" y="2279332"/>
                  </a:lnTo>
                  <a:close/>
                </a:path>
                <a:path w="2549525" h="6847205">
                  <a:moveTo>
                    <a:pt x="1421635" y="2303779"/>
                  </a:moveTo>
                  <a:lnTo>
                    <a:pt x="1326514" y="2303779"/>
                  </a:lnTo>
                  <a:lnTo>
                    <a:pt x="1370964" y="2309495"/>
                  </a:lnTo>
                  <a:lnTo>
                    <a:pt x="1416685" y="2330450"/>
                  </a:lnTo>
                  <a:lnTo>
                    <a:pt x="1452879" y="2363470"/>
                  </a:lnTo>
                  <a:lnTo>
                    <a:pt x="1477010" y="2405697"/>
                  </a:lnTo>
                  <a:lnTo>
                    <a:pt x="1487487" y="2453322"/>
                  </a:lnTo>
                  <a:lnTo>
                    <a:pt x="1482407" y="2503487"/>
                  </a:lnTo>
                  <a:lnTo>
                    <a:pt x="1223645" y="3457575"/>
                  </a:lnTo>
                  <a:lnTo>
                    <a:pt x="1217929" y="3493135"/>
                  </a:lnTo>
                  <a:lnTo>
                    <a:pt x="1226820" y="3563620"/>
                  </a:lnTo>
                  <a:lnTo>
                    <a:pt x="1262379" y="3626802"/>
                  </a:lnTo>
                  <a:lnTo>
                    <a:pt x="1318577" y="3670300"/>
                  </a:lnTo>
                  <a:lnTo>
                    <a:pt x="1401762" y="3689667"/>
                  </a:lnTo>
                  <a:lnTo>
                    <a:pt x="1449070" y="3683317"/>
                  </a:lnTo>
                  <a:lnTo>
                    <a:pt x="1492250" y="3665220"/>
                  </a:lnTo>
                  <a:lnTo>
                    <a:pt x="1495163" y="3662997"/>
                  </a:lnTo>
                  <a:lnTo>
                    <a:pt x="1408112" y="3662997"/>
                  </a:lnTo>
                  <a:lnTo>
                    <a:pt x="1358264" y="3657917"/>
                  </a:lnTo>
                  <a:lnTo>
                    <a:pt x="1303020" y="3630612"/>
                  </a:lnTo>
                  <a:lnTo>
                    <a:pt x="1263014" y="3584257"/>
                  </a:lnTo>
                  <a:lnTo>
                    <a:pt x="1243012" y="3526154"/>
                  </a:lnTo>
                  <a:lnTo>
                    <a:pt x="1242377" y="3495357"/>
                  </a:lnTo>
                  <a:lnTo>
                    <a:pt x="1247775" y="3463925"/>
                  </a:lnTo>
                  <a:lnTo>
                    <a:pt x="1506537" y="2509837"/>
                  </a:lnTo>
                  <a:lnTo>
                    <a:pt x="1512887" y="2460942"/>
                  </a:lnTo>
                  <a:lnTo>
                    <a:pt x="1506537" y="2413952"/>
                  </a:lnTo>
                  <a:lnTo>
                    <a:pt x="1488439" y="2370454"/>
                  </a:lnTo>
                  <a:lnTo>
                    <a:pt x="1460182" y="2333307"/>
                  </a:lnTo>
                  <a:lnTo>
                    <a:pt x="1422400" y="2304097"/>
                  </a:lnTo>
                  <a:lnTo>
                    <a:pt x="1421635" y="2303779"/>
                  </a:lnTo>
                  <a:close/>
                </a:path>
                <a:path w="2549525" h="6847205">
                  <a:moveTo>
                    <a:pt x="2549525" y="0"/>
                  </a:moveTo>
                  <a:lnTo>
                    <a:pt x="2523172" y="0"/>
                  </a:lnTo>
                  <a:lnTo>
                    <a:pt x="1945322" y="2096770"/>
                  </a:lnTo>
                  <a:lnTo>
                    <a:pt x="1552257" y="3546475"/>
                  </a:lnTo>
                  <a:lnTo>
                    <a:pt x="1531302" y="3592195"/>
                  </a:lnTo>
                  <a:lnTo>
                    <a:pt x="1497964" y="3628390"/>
                  </a:lnTo>
                  <a:lnTo>
                    <a:pt x="1456054" y="3652520"/>
                  </a:lnTo>
                  <a:lnTo>
                    <a:pt x="1408112" y="3662997"/>
                  </a:lnTo>
                  <a:lnTo>
                    <a:pt x="1495163" y="3662997"/>
                  </a:lnTo>
                  <a:lnTo>
                    <a:pt x="1529714" y="3636645"/>
                  </a:lnTo>
                  <a:lnTo>
                    <a:pt x="1558925" y="3599179"/>
                  </a:lnTo>
                  <a:lnTo>
                    <a:pt x="1577339" y="3554095"/>
                  </a:lnTo>
                  <a:lnTo>
                    <a:pt x="1970722" y="2104390"/>
                  </a:lnTo>
                  <a:lnTo>
                    <a:pt x="2547620" y="5715"/>
                  </a:lnTo>
                  <a:lnTo>
                    <a:pt x="2549525"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0"/>
              <a:ext cx="5841365" cy="6858000"/>
            </a:xfrm>
            <a:prstGeom prst="rect">
              <a:avLst/>
            </a:prstGeom>
          </p:spPr>
        </p:pic>
        <p:pic>
          <p:nvPicPr>
            <p:cNvPr id="7" name="object 7"/>
            <p:cNvPicPr/>
            <p:nvPr/>
          </p:nvPicPr>
          <p:blipFill>
            <a:blip r:embed="rId3" cstate="print"/>
            <a:stretch>
              <a:fillRect/>
            </a:stretch>
          </p:blipFill>
          <p:spPr>
            <a:xfrm>
              <a:off x="7549832" y="6167754"/>
              <a:ext cx="3293427" cy="611187"/>
            </a:xfrm>
            <a:prstGeom prst="rect">
              <a:avLst/>
            </a:prstGeom>
          </p:spPr>
        </p:pic>
        <p:pic>
          <p:nvPicPr>
            <p:cNvPr id="8" name="object 8"/>
            <p:cNvPicPr/>
            <p:nvPr/>
          </p:nvPicPr>
          <p:blipFill>
            <a:blip r:embed="rId4" cstate="print"/>
            <a:stretch>
              <a:fillRect/>
            </a:stretch>
          </p:blipFill>
          <p:spPr>
            <a:xfrm>
              <a:off x="271145" y="6152515"/>
              <a:ext cx="2648585" cy="643255"/>
            </a:xfrm>
            <a:prstGeom prst="rect">
              <a:avLst/>
            </a:prstGeom>
          </p:spPr>
        </p:pic>
      </p:grpSp>
      <p:sp>
        <p:nvSpPr>
          <p:cNvPr id="9" name="object 9"/>
          <p:cNvSpPr txBox="1"/>
          <p:nvPr/>
        </p:nvSpPr>
        <p:spPr>
          <a:xfrm>
            <a:off x="9224327" y="31750"/>
            <a:ext cx="2873375"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25" dirty="0">
                <a:latin typeface="Calibri"/>
                <a:cs typeface="Calibri"/>
              </a:rPr>
              <a:t> </a:t>
            </a:r>
            <a:r>
              <a:rPr sz="850" spc="70" dirty="0">
                <a:latin typeface="Calibri"/>
                <a:cs typeface="Calibri"/>
              </a:rPr>
              <a:t>Stefan</a:t>
            </a:r>
            <a:r>
              <a:rPr sz="850" spc="35" dirty="0">
                <a:latin typeface="Calibri"/>
                <a:cs typeface="Calibri"/>
              </a:rPr>
              <a:t> </a:t>
            </a:r>
            <a:r>
              <a:rPr sz="850" spc="75" dirty="0">
                <a:latin typeface="Calibri"/>
                <a:cs typeface="Calibri"/>
              </a:rPr>
              <a:t>Schauer</a:t>
            </a:r>
            <a:r>
              <a:rPr sz="850" spc="35" dirty="0">
                <a:latin typeface="Calibri"/>
                <a:cs typeface="Calibri"/>
              </a:rPr>
              <a:t> </a:t>
            </a:r>
            <a:r>
              <a:rPr sz="850" spc="70" dirty="0">
                <a:latin typeface="Calibri"/>
                <a:cs typeface="Calibri"/>
              </a:rPr>
              <a:t>και</a:t>
            </a:r>
            <a:r>
              <a:rPr sz="850" spc="35" dirty="0">
                <a:latin typeface="Calibri"/>
                <a:cs typeface="Calibri"/>
              </a:rPr>
              <a:t> </a:t>
            </a:r>
            <a:r>
              <a:rPr sz="850" spc="75" dirty="0">
                <a:latin typeface="Calibri"/>
                <a:cs typeface="Calibri"/>
              </a:rPr>
              <a:t>Abdelkader</a:t>
            </a:r>
            <a:r>
              <a:rPr sz="850" spc="40" dirty="0">
                <a:latin typeface="Calibri"/>
                <a:cs typeface="Calibri"/>
              </a:rPr>
              <a:t> </a:t>
            </a:r>
            <a:r>
              <a:rPr sz="850" spc="70" dirty="0">
                <a:latin typeface="Calibri"/>
                <a:cs typeface="Calibri"/>
              </a:rPr>
              <a:t>Shaaban</a:t>
            </a:r>
            <a:endParaRPr sz="850">
              <a:latin typeface="Calibri"/>
              <a:cs typeface="Calibri"/>
            </a:endParaRPr>
          </a:p>
        </p:txBody>
      </p:sp>
      <p:sp>
        <p:nvSpPr>
          <p:cNvPr id="10" name="object 10"/>
          <p:cNvSpPr txBox="1">
            <a:spLocks noGrp="1"/>
          </p:cNvSpPr>
          <p:nvPr>
            <p:ph type="title"/>
          </p:nvPr>
        </p:nvSpPr>
        <p:spPr>
          <a:xfrm>
            <a:off x="6502400" y="866775"/>
            <a:ext cx="3178175" cy="604520"/>
          </a:xfrm>
          <a:prstGeom prst="rect">
            <a:avLst/>
          </a:prstGeom>
        </p:spPr>
        <p:txBody>
          <a:bodyPr vert="horz" wrap="square" lIns="0" tIns="12700" rIns="0" bIns="0" rtlCol="0">
            <a:spAutoFit/>
          </a:bodyPr>
          <a:lstStyle/>
          <a:p>
            <a:pPr marL="12700">
              <a:lnSpc>
                <a:spcPct val="100000"/>
              </a:lnSpc>
              <a:spcBef>
                <a:spcPts val="100"/>
              </a:spcBef>
            </a:pPr>
            <a:r>
              <a:rPr sz="3800" spc="175" dirty="0">
                <a:solidFill>
                  <a:srgbClr val="000000"/>
                </a:solidFill>
                <a:latin typeface="Calibri"/>
                <a:cs typeface="Calibri"/>
              </a:rPr>
              <a:t>Γνωστοποίηση</a:t>
            </a:r>
            <a:endParaRPr sz="3800">
              <a:latin typeface="Calibri"/>
              <a:cs typeface="Calibri"/>
            </a:endParaRPr>
          </a:p>
        </p:txBody>
      </p:sp>
      <p:sp>
        <p:nvSpPr>
          <p:cNvPr id="11" name="object 11"/>
          <p:cNvSpPr txBox="1"/>
          <p:nvPr/>
        </p:nvSpPr>
        <p:spPr>
          <a:xfrm>
            <a:off x="6502400" y="2062479"/>
            <a:ext cx="5332730" cy="1454785"/>
          </a:xfrm>
          <a:prstGeom prst="rect">
            <a:avLst/>
          </a:prstGeom>
        </p:spPr>
        <p:txBody>
          <a:bodyPr vert="horz" wrap="square" lIns="0" tIns="12700" rIns="0" bIns="0" rtlCol="0">
            <a:spAutoFit/>
          </a:bodyPr>
          <a:lstStyle/>
          <a:p>
            <a:pPr marL="355600" marR="5080" indent="-343535" algn="just">
              <a:lnSpc>
                <a:spcPct val="100000"/>
              </a:lnSpc>
              <a:spcBef>
                <a:spcPts val="100"/>
              </a:spcBef>
              <a:buSzPct val="128000"/>
              <a:buFont typeface="Arial"/>
              <a:buChar char="•"/>
              <a:tabLst>
                <a:tab pos="356235" algn="l"/>
              </a:tabLst>
            </a:pPr>
            <a:r>
              <a:rPr sz="1250" i="1" spc="80" dirty="0">
                <a:latin typeface="Calibri"/>
                <a:cs typeface="Calibri"/>
              </a:rPr>
              <a:t>Συγχρηματοδοτείται</a:t>
            </a:r>
            <a:r>
              <a:rPr sz="1250" i="1" spc="85" dirty="0">
                <a:latin typeface="Calibri"/>
                <a:cs typeface="Calibri"/>
              </a:rPr>
              <a:t> </a:t>
            </a:r>
            <a:r>
              <a:rPr sz="1250" i="1" spc="100" dirty="0">
                <a:latin typeface="Calibri"/>
                <a:cs typeface="Calibri"/>
              </a:rPr>
              <a:t>από</a:t>
            </a:r>
            <a:r>
              <a:rPr sz="1250" i="1" spc="105" dirty="0">
                <a:latin typeface="Calibri"/>
                <a:cs typeface="Calibri"/>
              </a:rPr>
              <a:t> </a:t>
            </a:r>
            <a:r>
              <a:rPr sz="1250" i="1" spc="80" dirty="0">
                <a:latin typeface="Calibri"/>
                <a:cs typeface="Calibri"/>
              </a:rPr>
              <a:t>την</a:t>
            </a:r>
            <a:r>
              <a:rPr sz="1250" i="1" spc="85" dirty="0">
                <a:latin typeface="Calibri"/>
                <a:cs typeface="Calibri"/>
              </a:rPr>
              <a:t> </a:t>
            </a:r>
            <a:r>
              <a:rPr sz="1250" i="1" spc="90" dirty="0">
                <a:latin typeface="Calibri"/>
                <a:cs typeface="Calibri"/>
              </a:rPr>
              <a:t>Ευρωπαϊκή</a:t>
            </a:r>
            <a:r>
              <a:rPr sz="1250" i="1" spc="95" dirty="0">
                <a:latin typeface="Calibri"/>
                <a:cs typeface="Calibri"/>
              </a:rPr>
              <a:t> </a:t>
            </a:r>
            <a:r>
              <a:rPr sz="1250" i="1" spc="90" dirty="0">
                <a:latin typeface="Calibri"/>
                <a:cs typeface="Calibri"/>
              </a:rPr>
              <a:t>Ένωση.</a:t>
            </a:r>
            <a:r>
              <a:rPr sz="1250" i="1" spc="95" dirty="0">
                <a:latin typeface="Calibri"/>
                <a:cs typeface="Calibri"/>
              </a:rPr>
              <a:t> </a:t>
            </a:r>
            <a:r>
              <a:rPr sz="1250" i="1" spc="85" dirty="0">
                <a:latin typeface="Calibri"/>
                <a:cs typeface="Calibri"/>
              </a:rPr>
              <a:t>Ωστόσο,</a:t>
            </a:r>
            <a:r>
              <a:rPr sz="1250" i="1" spc="90" dirty="0">
                <a:latin typeface="Calibri"/>
                <a:cs typeface="Calibri"/>
              </a:rPr>
              <a:t> </a:t>
            </a:r>
            <a:r>
              <a:rPr sz="1250" i="1" spc="70" dirty="0">
                <a:latin typeface="Calibri"/>
                <a:cs typeface="Calibri"/>
              </a:rPr>
              <a:t>οι </a:t>
            </a:r>
            <a:r>
              <a:rPr sz="1250" i="1" spc="75" dirty="0">
                <a:latin typeface="Calibri"/>
                <a:cs typeface="Calibri"/>
              </a:rPr>
              <a:t> </a:t>
            </a:r>
            <a:r>
              <a:rPr sz="1250" i="1" spc="90" dirty="0">
                <a:latin typeface="Calibri"/>
                <a:cs typeface="Calibri"/>
              </a:rPr>
              <a:t>απόψεις</a:t>
            </a:r>
            <a:r>
              <a:rPr sz="1250" i="1" spc="95" dirty="0">
                <a:latin typeface="Calibri"/>
                <a:cs typeface="Calibri"/>
              </a:rPr>
              <a:t> </a:t>
            </a:r>
            <a:r>
              <a:rPr sz="1250" i="1" spc="80" dirty="0">
                <a:latin typeface="Calibri"/>
                <a:cs typeface="Calibri"/>
              </a:rPr>
              <a:t>και</a:t>
            </a:r>
            <a:r>
              <a:rPr sz="1250" i="1" spc="85" dirty="0">
                <a:latin typeface="Calibri"/>
                <a:cs typeface="Calibri"/>
              </a:rPr>
              <a:t> </a:t>
            </a:r>
            <a:r>
              <a:rPr sz="1250" i="1" spc="70" dirty="0">
                <a:latin typeface="Calibri"/>
                <a:cs typeface="Calibri"/>
              </a:rPr>
              <a:t>οι</a:t>
            </a:r>
            <a:r>
              <a:rPr sz="1250" i="1" spc="75" dirty="0">
                <a:latin typeface="Calibri"/>
                <a:cs typeface="Calibri"/>
              </a:rPr>
              <a:t> </a:t>
            </a:r>
            <a:r>
              <a:rPr sz="1250" i="1" spc="90" dirty="0">
                <a:latin typeface="Calibri"/>
                <a:cs typeface="Calibri"/>
              </a:rPr>
              <a:t>γνώμες</a:t>
            </a:r>
            <a:r>
              <a:rPr sz="1250" i="1" spc="95" dirty="0">
                <a:latin typeface="Calibri"/>
                <a:cs typeface="Calibri"/>
              </a:rPr>
              <a:t> </a:t>
            </a:r>
            <a:r>
              <a:rPr sz="1250" i="1" spc="100" dirty="0">
                <a:latin typeface="Calibri"/>
                <a:cs typeface="Calibri"/>
              </a:rPr>
              <a:t>που</a:t>
            </a:r>
            <a:r>
              <a:rPr sz="1250" i="1" spc="105" dirty="0">
                <a:latin typeface="Calibri"/>
                <a:cs typeface="Calibri"/>
              </a:rPr>
              <a:t> </a:t>
            </a:r>
            <a:r>
              <a:rPr sz="1250" i="1" spc="85" dirty="0">
                <a:latin typeface="Calibri"/>
                <a:cs typeface="Calibri"/>
              </a:rPr>
              <a:t>εκφράζονται</a:t>
            </a:r>
            <a:r>
              <a:rPr sz="1250" i="1" spc="90" dirty="0">
                <a:latin typeface="Calibri"/>
                <a:cs typeface="Calibri"/>
              </a:rPr>
              <a:t> </a:t>
            </a:r>
            <a:r>
              <a:rPr sz="1250" i="1" spc="70" dirty="0">
                <a:latin typeface="Calibri"/>
                <a:cs typeface="Calibri"/>
              </a:rPr>
              <a:t>είναι</a:t>
            </a:r>
            <a:r>
              <a:rPr sz="1250" i="1" spc="75" dirty="0">
                <a:latin typeface="Calibri"/>
                <a:cs typeface="Calibri"/>
              </a:rPr>
              <a:t> </a:t>
            </a:r>
            <a:r>
              <a:rPr sz="1250" i="1" spc="80" dirty="0">
                <a:latin typeface="Calibri"/>
                <a:cs typeface="Calibri"/>
              </a:rPr>
              <a:t>αποκλειστικά </a:t>
            </a:r>
            <a:r>
              <a:rPr sz="1250" i="1" spc="85" dirty="0">
                <a:latin typeface="Calibri"/>
                <a:cs typeface="Calibri"/>
              </a:rPr>
              <a:t> του/των</a:t>
            </a:r>
            <a:r>
              <a:rPr sz="1250" i="1" spc="90" dirty="0">
                <a:latin typeface="Calibri"/>
                <a:cs typeface="Calibri"/>
              </a:rPr>
              <a:t> </a:t>
            </a:r>
            <a:r>
              <a:rPr sz="1250" i="1" spc="95" dirty="0">
                <a:latin typeface="Calibri"/>
                <a:cs typeface="Calibri"/>
              </a:rPr>
              <a:t>συγγραφέα/ων</a:t>
            </a:r>
            <a:r>
              <a:rPr sz="1250" i="1" spc="100" dirty="0">
                <a:latin typeface="Calibri"/>
                <a:cs typeface="Calibri"/>
              </a:rPr>
              <a:t> </a:t>
            </a:r>
            <a:r>
              <a:rPr sz="1250" i="1" spc="80" dirty="0">
                <a:latin typeface="Calibri"/>
                <a:cs typeface="Calibri"/>
              </a:rPr>
              <a:t>και</a:t>
            </a:r>
            <a:r>
              <a:rPr sz="1250" i="1" spc="85" dirty="0">
                <a:latin typeface="Calibri"/>
                <a:cs typeface="Calibri"/>
              </a:rPr>
              <a:t> δεν</a:t>
            </a:r>
            <a:r>
              <a:rPr sz="1250" i="1" spc="90" dirty="0">
                <a:latin typeface="Calibri"/>
                <a:cs typeface="Calibri"/>
              </a:rPr>
              <a:t> αντανακλούν</a:t>
            </a:r>
            <a:r>
              <a:rPr sz="1250" i="1" spc="95" dirty="0">
                <a:latin typeface="Calibri"/>
                <a:cs typeface="Calibri"/>
              </a:rPr>
              <a:t> </a:t>
            </a:r>
            <a:r>
              <a:rPr sz="1250" i="1" spc="75" dirty="0">
                <a:latin typeface="Calibri"/>
                <a:cs typeface="Calibri"/>
              </a:rPr>
              <a:t>κατ'</a:t>
            </a:r>
            <a:r>
              <a:rPr sz="1250" i="1" spc="80" dirty="0">
                <a:latin typeface="Calibri"/>
                <a:cs typeface="Calibri"/>
              </a:rPr>
              <a:t> </a:t>
            </a:r>
            <a:r>
              <a:rPr sz="1250" i="1" spc="90" dirty="0">
                <a:latin typeface="Calibri"/>
                <a:cs typeface="Calibri"/>
              </a:rPr>
              <a:t>ανάγκη</a:t>
            </a:r>
            <a:r>
              <a:rPr sz="1250" i="1" spc="95" dirty="0">
                <a:latin typeface="Calibri"/>
                <a:cs typeface="Calibri"/>
              </a:rPr>
              <a:t> </a:t>
            </a:r>
            <a:r>
              <a:rPr sz="1250" i="1" spc="65" dirty="0">
                <a:latin typeface="Calibri"/>
                <a:cs typeface="Calibri"/>
              </a:rPr>
              <a:t>τις </a:t>
            </a:r>
            <a:r>
              <a:rPr sz="1250" i="1" spc="-270" dirty="0">
                <a:latin typeface="Calibri"/>
                <a:cs typeface="Calibri"/>
              </a:rPr>
              <a:t> </a:t>
            </a:r>
            <a:r>
              <a:rPr sz="1250" i="1" spc="90" dirty="0">
                <a:latin typeface="Calibri"/>
                <a:cs typeface="Calibri"/>
              </a:rPr>
              <a:t>απόψεις </a:t>
            </a:r>
            <a:r>
              <a:rPr sz="1250" i="1" spc="80" dirty="0">
                <a:latin typeface="Calibri"/>
                <a:cs typeface="Calibri"/>
              </a:rPr>
              <a:t>και </a:t>
            </a:r>
            <a:r>
              <a:rPr sz="1250" i="1" spc="65" dirty="0">
                <a:latin typeface="Calibri"/>
                <a:cs typeface="Calibri"/>
              </a:rPr>
              <a:t>τις </a:t>
            </a:r>
            <a:r>
              <a:rPr sz="1250" i="1" spc="90" dirty="0">
                <a:latin typeface="Calibri"/>
                <a:cs typeface="Calibri"/>
              </a:rPr>
              <a:t>γνώμες </a:t>
            </a:r>
            <a:r>
              <a:rPr sz="1250" i="1" spc="80" dirty="0">
                <a:latin typeface="Calibri"/>
                <a:cs typeface="Calibri"/>
              </a:rPr>
              <a:t>της </a:t>
            </a:r>
            <a:r>
              <a:rPr sz="1250" i="1" spc="90" dirty="0">
                <a:latin typeface="Calibri"/>
                <a:cs typeface="Calibri"/>
              </a:rPr>
              <a:t>Ευρωπαϊκής </a:t>
            </a:r>
            <a:r>
              <a:rPr sz="1250" i="1" spc="95" dirty="0">
                <a:latin typeface="Calibri"/>
                <a:cs typeface="Calibri"/>
              </a:rPr>
              <a:t>Ένωσης ή </a:t>
            </a:r>
            <a:r>
              <a:rPr sz="1250" i="1" spc="80" dirty="0">
                <a:latin typeface="Calibri"/>
                <a:cs typeface="Calibri"/>
              </a:rPr>
              <a:t>της </a:t>
            </a:r>
            <a:r>
              <a:rPr sz="1250" i="1" spc="95" dirty="0">
                <a:latin typeface="Calibri"/>
                <a:cs typeface="Calibri"/>
              </a:rPr>
              <a:t>HADEA. </a:t>
            </a:r>
            <a:r>
              <a:rPr sz="1250" i="1" spc="100" dirty="0">
                <a:latin typeface="Calibri"/>
                <a:cs typeface="Calibri"/>
              </a:rPr>
              <a:t> </a:t>
            </a:r>
            <a:r>
              <a:rPr sz="1250" i="1" spc="90" dirty="0">
                <a:latin typeface="Calibri"/>
                <a:cs typeface="Calibri"/>
              </a:rPr>
              <a:t>Ούτε </a:t>
            </a:r>
            <a:r>
              <a:rPr sz="1250" i="1" spc="95" dirty="0">
                <a:latin typeface="Calibri"/>
                <a:cs typeface="Calibri"/>
              </a:rPr>
              <a:t>η </a:t>
            </a:r>
            <a:r>
              <a:rPr sz="1250" i="1" spc="90" dirty="0">
                <a:latin typeface="Calibri"/>
                <a:cs typeface="Calibri"/>
              </a:rPr>
              <a:t>Ευρωπαϊκή </a:t>
            </a:r>
            <a:r>
              <a:rPr sz="1250" i="1" spc="95" dirty="0">
                <a:latin typeface="Calibri"/>
                <a:cs typeface="Calibri"/>
              </a:rPr>
              <a:t>Ένωση </a:t>
            </a:r>
            <a:r>
              <a:rPr sz="1250" i="1" spc="85" dirty="0">
                <a:latin typeface="Calibri"/>
                <a:cs typeface="Calibri"/>
              </a:rPr>
              <a:t>ούτε </a:t>
            </a:r>
            <a:r>
              <a:rPr sz="1250" i="1" spc="95" dirty="0">
                <a:latin typeface="Calibri"/>
                <a:cs typeface="Calibri"/>
              </a:rPr>
              <a:t>η </a:t>
            </a:r>
            <a:r>
              <a:rPr sz="1250" i="1" spc="90" dirty="0">
                <a:latin typeface="Calibri"/>
                <a:cs typeface="Calibri"/>
              </a:rPr>
              <a:t>χορηγούσα αρχή </a:t>
            </a:r>
            <a:r>
              <a:rPr sz="1250" i="1" spc="95" dirty="0">
                <a:latin typeface="Calibri"/>
                <a:cs typeface="Calibri"/>
              </a:rPr>
              <a:t>μπορούν </a:t>
            </a:r>
            <a:r>
              <a:rPr sz="1250" i="1" spc="90" dirty="0">
                <a:latin typeface="Calibri"/>
                <a:cs typeface="Calibri"/>
              </a:rPr>
              <a:t>να </a:t>
            </a:r>
            <a:r>
              <a:rPr sz="1250" i="1" spc="95" dirty="0">
                <a:latin typeface="Calibri"/>
                <a:cs typeface="Calibri"/>
              </a:rPr>
              <a:t> θεωρηθούν</a:t>
            </a:r>
            <a:r>
              <a:rPr sz="1250" i="1" spc="30" dirty="0">
                <a:latin typeface="Calibri"/>
                <a:cs typeface="Calibri"/>
              </a:rPr>
              <a:t> </a:t>
            </a:r>
            <a:r>
              <a:rPr sz="1250" i="1" spc="90" dirty="0">
                <a:latin typeface="Calibri"/>
                <a:cs typeface="Calibri"/>
              </a:rPr>
              <a:t>υπεύθυνοι</a:t>
            </a:r>
            <a:r>
              <a:rPr sz="1250" i="1" spc="35" dirty="0">
                <a:latin typeface="Calibri"/>
                <a:cs typeface="Calibri"/>
              </a:rPr>
              <a:t> </a:t>
            </a:r>
            <a:r>
              <a:rPr sz="1250" i="1" spc="55" dirty="0">
                <a:latin typeface="Calibri"/>
                <a:cs typeface="Calibri"/>
              </a:rPr>
              <a:t>γι'</a:t>
            </a:r>
            <a:r>
              <a:rPr sz="1250" i="1" spc="35" dirty="0">
                <a:latin typeface="Calibri"/>
                <a:cs typeface="Calibri"/>
              </a:rPr>
              <a:t> </a:t>
            </a:r>
            <a:r>
              <a:rPr sz="1250" i="1" spc="75" dirty="0">
                <a:latin typeface="Calibri"/>
                <a:cs typeface="Calibri"/>
              </a:rPr>
              <a:t>αυτές.</a:t>
            </a:r>
            <a:endParaRPr sz="1250">
              <a:latin typeface="Calibri"/>
              <a:cs typeface="Calibri"/>
            </a:endParaRPr>
          </a:p>
          <a:p>
            <a:pPr marL="355600" indent="-342900">
              <a:lnSpc>
                <a:spcPct val="100000"/>
              </a:lnSpc>
              <a:spcBef>
                <a:spcPts val="685"/>
              </a:spcBef>
              <a:buSzPct val="128000"/>
              <a:buFont typeface="Arial"/>
              <a:buChar char="•"/>
              <a:tabLst>
                <a:tab pos="354965" algn="l"/>
                <a:tab pos="355600" algn="l"/>
              </a:tabLst>
            </a:pPr>
            <a:r>
              <a:rPr sz="1250" i="1" spc="125" dirty="0">
                <a:latin typeface="Calibri"/>
                <a:cs typeface="Calibri"/>
              </a:rPr>
              <a:t>Συμφωνία</a:t>
            </a:r>
            <a:r>
              <a:rPr sz="1250" i="1" spc="40" dirty="0">
                <a:latin typeface="Calibri"/>
                <a:cs typeface="Calibri"/>
              </a:rPr>
              <a:t> </a:t>
            </a:r>
            <a:r>
              <a:rPr sz="1250" i="1" spc="120" dirty="0">
                <a:latin typeface="Calibri"/>
                <a:cs typeface="Calibri"/>
              </a:rPr>
              <a:t>έργου</a:t>
            </a:r>
            <a:r>
              <a:rPr sz="1250" i="1" spc="40" dirty="0">
                <a:latin typeface="Calibri"/>
                <a:cs typeface="Calibri"/>
              </a:rPr>
              <a:t> </a:t>
            </a:r>
            <a:r>
              <a:rPr sz="1250" i="1" spc="105" dirty="0">
                <a:latin typeface="Calibri"/>
                <a:cs typeface="Calibri"/>
              </a:rPr>
              <a:t>αριθ.</a:t>
            </a:r>
            <a:r>
              <a:rPr sz="1250" i="1" spc="30" dirty="0">
                <a:latin typeface="Calibri"/>
                <a:cs typeface="Calibri"/>
              </a:rPr>
              <a:t> </a:t>
            </a:r>
            <a:r>
              <a:rPr sz="1250" i="1" spc="114" dirty="0">
                <a:latin typeface="Calibri"/>
                <a:cs typeface="Calibri"/>
              </a:rPr>
              <a:t>101083594</a:t>
            </a:r>
            <a:endParaRPr sz="125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035992" y="-331788"/>
            <a:ext cx="5353685" cy="6837680"/>
            <a:chOff x="6007734" y="8889"/>
            <a:chExt cx="535368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5" name="object 5"/>
            <p:cNvSpPr/>
            <p:nvPr/>
          </p:nvSpPr>
          <p:spPr>
            <a:xfrm>
              <a:off x="6023609" y="1907222"/>
              <a:ext cx="2534285" cy="3390900"/>
            </a:xfrm>
            <a:custGeom>
              <a:avLst/>
              <a:gdLst/>
              <a:ahLst/>
              <a:cxnLst/>
              <a:rect l="l" t="t" r="r" b="b"/>
              <a:pathLst>
                <a:path w="2534284" h="3390900">
                  <a:moveTo>
                    <a:pt x="2112010" y="0"/>
                  </a:moveTo>
                  <a:lnTo>
                    <a:pt x="422275" y="0"/>
                  </a:lnTo>
                  <a:lnTo>
                    <a:pt x="373062" y="2857"/>
                  </a:lnTo>
                  <a:lnTo>
                    <a:pt x="325437" y="11112"/>
                  </a:lnTo>
                  <a:lnTo>
                    <a:pt x="280035" y="24764"/>
                  </a:lnTo>
                  <a:lnTo>
                    <a:pt x="236537" y="42862"/>
                  </a:lnTo>
                  <a:lnTo>
                    <a:pt x="195897" y="65722"/>
                  </a:lnTo>
                  <a:lnTo>
                    <a:pt x="158114" y="92710"/>
                  </a:lnTo>
                  <a:lnTo>
                    <a:pt x="123825" y="123825"/>
                  </a:lnTo>
                  <a:lnTo>
                    <a:pt x="92710" y="158114"/>
                  </a:lnTo>
                  <a:lnTo>
                    <a:pt x="65722" y="195897"/>
                  </a:lnTo>
                  <a:lnTo>
                    <a:pt x="42862" y="236537"/>
                  </a:lnTo>
                  <a:lnTo>
                    <a:pt x="24764" y="280035"/>
                  </a:lnTo>
                  <a:lnTo>
                    <a:pt x="11112" y="325437"/>
                  </a:lnTo>
                  <a:lnTo>
                    <a:pt x="2857" y="373062"/>
                  </a:lnTo>
                  <a:lnTo>
                    <a:pt x="0" y="422275"/>
                  </a:lnTo>
                  <a:lnTo>
                    <a:pt x="0" y="2968625"/>
                  </a:lnTo>
                  <a:lnTo>
                    <a:pt x="2857" y="3017837"/>
                  </a:lnTo>
                  <a:lnTo>
                    <a:pt x="11112" y="3065462"/>
                  </a:lnTo>
                  <a:lnTo>
                    <a:pt x="24764" y="3110865"/>
                  </a:lnTo>
                  <a:lnTo>
                    <a:pt x="42862" y="3154362"/>
                  </a:lnTo>
                  <a:lnTo>
                    <a:pt x="65722" y="3195002"/>
                  </a:lnTo>
                  <a:lnTo>
                    <a:pt x="92710" y="3232785"/>
                  </a:lnTo>
                  <a:lnTo>
                    <a:pt x="123825" y="3267075"/>
                  </a:lnTo>
                  <a:lnTo>
                    <a:pt x="158114" y="3298190"/>
                  </a:lnTo>
                  <a:lnTo>
                    <a:pt x="195897" y="3325177"/>
                  </a:lnTo>
                  <a:lnTo>
                    <a:pt x="236537" y="3348037"/>
                  </a:lnTo>
                  <a:lnTo>
                    <a:pt x="280035" y="3366134"/>
                  </a:lnTo>
                  <a:lnTo>
                    <a:pt x="325437" y="3379787"/>
                  </a:lnTo>
                  <a:lnTo>
                    <a:pt x="373062" y="3388042"/>
                  </a:lnTo>
                  <a:lnTo>
                    <a:pt x="422275" y="3390900"/>
                  </a:lnTo>
                  <a:lnTo>
                    <a:pt x="2112010" y="3390900"/>
                  </a:lnTo>
                  <a:lnTo>
                    <a:pt x="2161222" y="3388042"/>
                  </a:lnTo>
                  <a:lnTo>
                    <a:pt x="2208847" y="3379787"/>
                  </a:lnTo>
                  <a:lnTo>
                    <a:pt x="2254567" y="3366134"/>
                  </a:lnTo>
                  <a:lnTo>
                    <a:pt x="2297747" y="3348037"/>
                  </a:lnTo>
                  <a:lnTo>
                    <a:pt x="2338387" y="3325177"/>
                  </a:lnTo>
                  <a:lnTo>
                    <a:pt x="2376169" y="3298190"/>
                  </a:lnTo>
                  <a:lnTo>
                    <a:pt x="2410777" y="3267075"/>
                  </a:lnTo>
                  <a:lnTo>
                    <a:pt x="2441574" y="3232785"/>
                  </a:lnTo>
                  <a:lnTo>
                    <a:pt x="2468562" y="3195002"/>
                  </a:lnTo>
                  <a:lnTo>
                    <a:pt x="2491422" y="3154362"/>
                  </a:lnTo>
                  <a:lnTo>
                    <a:pt x="2509837" y="3110865"/>
                  </a:lnTo>
                  <a:lnTo>
                    <a:pt x="2523172" y="3065462"/>
                  </a:lnTo>
                  <a:lnTo>
                    <a:pt x="2531427" y="3017837"/>
                  </a:lnTo>
                  <a:lnTo>
                    <a:pt x="2534285" y="2968625"/>
                  </a:lnTo>
                  <a:lnTo>
                    <a:pt x="2534285" y="422275"/>
                  </a:lnTo>
                  <a:lnTo>
                    <a:pt x="2531427" y="373062"/>
                  </a:lnTo>
                  <a:lnTo>
                    <a:pt x="2523172" y="325437"/>
                  </a:lnTo>
                  <a:lnTo>
                    <a:pt x="2509837" y="280035"/>
                  </a:lnTo>
                  <a:lnTo>
                    <a:pt x="2491422" y="236537"/>
                  </a:lnTo>
                  <a:lnTo>
                    <a:pt x="2468562" y="195897"/>
                  </a:lnTo>
                  <a:lnTo>
                    <a:pt x="2441574" y="158114"/>
                  </a:lnTo>
                  <a:lnTo>
                    <a:pt x="2410777" y="123825"/>
                  </a:lnTo>
                  <a:lnTo>
                    <a:pt x="2376169" y="92710"/>
                  </a:lnTo>
                  <a:lnTo>
                    <a:pt x="2338387" y="65722"/>
                  </a:lnTo>
                  <a:lnTo>
                    <a:pt x="2297747" y="42862"/>
                  </a:lnTo>
                  <a:lnTo>
                    <a:pt x="2254567" y="24764"/>
                  </a:lnTo>
                  <a:lnTo>
                    <a:pt x="2208847" y="11112"/>
                  </a:lnTo>
                  <a:lnTo>
                    <a:pt x="2161222" y="2857"/>
                  </a:lnTo>
                  <a:lnTo>
                    <a:pt x="2112010" y="0"/>
                  </a:lnTo>
                  <a:close/>
                </a:path>
              </a:pathLst>
            </a:custGeom>
            <a:solidFill>
              <a:srgbClr val="FFB800">
                <a:alpha val="9803"/>
              </a:srgbClr>
            </a:solidFill>
          </p:spPr>
          <p:txBody>
            <a:bodyPr wrap="square" lIns="0" tIns="0" rIns="0" bIns="0" rtlCol="0"/>
            <a:lstStyle/>
            <a:p>
              <a:endParaRPr/>
            </a:p>
          </p:txBody>
        </p:sp>
        <p:sp>
          <p:nvSpPr>
            <p:cNvPr id="6" name="object 6"/>
            <p:cNvSpPr/>
            <p:nvPr/>
          </p:nvSpPr>
          <p:spPr>
            <a:xfrm>
              <a:off x="6023609" y="1907222"/>
              <a:ext cx="2534285" cy="3390900"/>
            </a:xfrm>
            <a:custGeom>
              <a:avLst/>
              <a:gdLst/>
              <a:ahLst/>
              <a:cxnLst/>
              <a:rect l="l" t="t" r="r" b="b"/>
              <a:pathLst>
                <a:path w="2534284" h="3390900">
                  <a:moveTo>
                    <a:pt x="0" y="422275"/>
                  </a:moveTo>
                  <a:lnTo>
                    <a:pt x="2857" y="373062"/>
                  </a:lnTo>
                  <a:lnTo>
                    <a:pt x="11112" y="325437"/>
                  </a:lnTo>
                  <a:lnTo>
                    <a:pt x="24764" y="280035"/>
                  </a:lnTo>
                  <a:lnTo>
                    <a:pt x="42862" y="236537"/>
                  </a:lnTo>
                  <a:lnTo>
                    <a:pt x="65722" y="195897"/>
                  </a:lnTo>
                  <a:lnTo>
                    <a:pt x="92710" y="158114"/>
                  </a:lnTo>
                  <a:lnTo>
                    <a:pt x="123825" y="123825"/>
                  </a:lnTo>
                  <a:lnTo>
                    <a:pt x="158114" y="92710"/>
                  </a:lnTo>
                  <a:lnTo>
                    <a:pt x="195897" y="65722"/>
                  </a:lnTo>
                  <a:lnTo>
                    <a:pt x="236537" y="42862"/>
                  </a:lnTo>
                  <a:lnTo>
                    <a:pt x="280035" y="24764"/>
                  </a:lnTo>
                  <a:lnTo>
                    <a:pt x="325437" y="11112"/>
                  </a:lnTo>
                  <a:lnTo>
                    <a:pt x="373062" y="2857"/>
                  </a:lnTo>
                  <a:lnTo>
                    <a:pt x="422275" y="0"/>
                  </a:lnTo>
                  <a:lnTo>
                    <a:pt x="2112010" y="0"/>
                  </a:lnTo>
                  <a:lnTo>
                    <a:pt x="2161222" y="2857"/>
                  </a:lnTo>
                  <a:lnTo>
                    <a:pt x="2208847" y="11112"/>
                  </a:lnTo>
                  <a:lnTo>
                    <a:pt x="2254567" y="24764"/>
                  </a:lnTo>
                  <a:lnTo>
                    <a:pt x="2297747" y="42862"/>
                  </a:lnTo>
                  <a:lnTo>
                    <a:pt x="2338387" y="65722"/>
                  </a:lnTo>
                  <a:lnTo>
                    <a:pt x="2376169" y="92710"/>
                  </a:lnTo>
                  <a:lnTo>
                    <a:pt x="2410777" y="123825"/>
                  </a:lnTo>
                  <a:lnTo>
                    <a:pt x="2441574" y="158114"/>
                  </a:lnTo>
                  <a:lnTo>
                    <a:pt x="2468562" y="195897"/>
                  </a:lnTo>
                  <a:lnTo>
                    <a:pt x="2491422" y="236537"/>
                  </a:lnTo>
                  <a:lnTo>
                    <a:pt x="2509837" y="280035"/>
                  </a:lnTo>
                  <a:lnTo>
                    <a:pt x="2523172" y="325437"/>
                  </a:lnTo>
                  <a:lnTo>
                    <a:pt x="2531427" y="373062"/>
                  </a:lnTo>
                  <a:lnTo>
                    <a:pt x="2534285" y="422275"/>
                  </a:lnTo>
                  <a:lnTo>
                    <a:pt x="2534285" y="2968625"/>
                  </a:lnTo>
                  <a:lnTo>
                    <a:pt x="2531427" y="3017837"/>
                  </a:lnTo>
                  <a:lnTo>
                    <a:pt x="2523172" y="3065462"/>
                  </a:lnTo>
                  <a:lnTo>
                    <a:pt x="2509837" y="3110865"/>
                  </a:lnTo>
                  <a:lnTo>
                    <a:pt x="2491422" y="3154362"/>
                  </a:lnTo>
                  <a:lnTo>
                    <a:pt x="2468562" y="3195002"/>
                  </a:lnTo>
                  <a:lnTo>
                    <a:pt x="2441574" y="3232785"/>
                  </a:lnTo>
                  <a:lnTo>
                    <a:pt x="2410777" y="3267075"/>
                  </a:lnTo>
                  <a:lnTo>
                    <a:pt x="2376169" y="3298190"/>
                  </a:lnTo>
                  <a:lnTo>
                    <a:pt x="2338387" y="3325177"/>
                  </a:lnTo>
                  <a:lnTo>
                    <a:pt x="2297747" y="3348037"/>
                  </a:lnTo>
                  <a:lnTo>
                    <a:pt x="2254567" y="3366134"/>
                  </a:lnTo>
                  <a:lnTo>
                    <a:pt x="2208847" y="3379787"/>
                  </a:lnTo>
                  <a:lnTo>
                    <a:pt x="2161222" y="3388042"/>
                  </a:lnTo>
                  <a:lnTo>
                    <a:pt x="2112010" y="3390900"/>
                  </a:lnTo>
                  <a:lnTo>
                    <a:pt x="422275" y="3390900"/>
                  </a:lnTo>
                  <a:lnTo>
                    <a:pt x="373062" y="3388042"/>
                  </a:lnTo>
                  <a:lnTo>
                    <a:pt x="325437" y="3379787"/>
                  </a:lnTo>
                  <a:lnTo>
                    <a:pt x="280035" y="3366134"/>
                  </a:lnTo>
                  <a:lnTo>
                    <a:pt x="236537" y="3348037"/>
                  </a:lnTo>
                  <a:lnTo>
                    <a:pt x="195897" y="3325177"/>
                  </a:lnTo>
                  <a:lnTo>
                    <a:pt x="158114" y="3298190"/>
                  </a:lnTo>
                  <a:lnTo>
                    <a:pt x="123825" y="3267075"/>
                  </a:lnTo>
                  <a:lnTo>
                    <a:pt x="92710" y="3232785"/>
                  </a:lnTo>
                  <a:lnTo>
                    <a:pt x="65722" y="3195002"/>
                  </a:lnTo>
                  <a:lnTo>
                    <a:pt x="42862" y="3154362"/>
                  </a:lnTo>
                  <a:lnTo>
                    <a:pt x="24764" y="3110865"/>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sp>
          <p:nvSpPr>
            <p:cNvPr id="7" name="object 7"/>
            <p:cNvSpPr/>
            <p:nvPr/>
          </p:nvSpPr>
          <p:spPr>
            <a:xfrm>
              <a:off x="8812529" y="1907222"/>
              <a:ext cx="2533015" cy="3390900"/>
            </a:xfrm>
            <a:custGeom>
              <a:avLst/>
              <a:gdLst/>
              <a:ahLst/>
              <a:cxnLst/>
              <a:rect l="l" t="t" r="r" b="b"/>
              <a:pathLst>
                <a:path w="2533015" h="3390900">
                  <a:moveTo>
                    <a:pt x="2110740" y="0"/>
                  </a:moveTo>
                  <a:lnTo>
                    <a:pt x="422275" y="0"/>
                  </a:lnTo>
                  <a:lnTo>
                    <a:pt x="373062" y="2857"/>
                  </a:lnTo>
                  <a:lnTo>
                    <a:pt x="325437" y="11112"/>
                  </a:lnTo>
                  <a:lnTo>
                    <a:pt x="279717" y="24764"/>
                  </a:lnTo>
                  <a:lnTo>
                    <a:pt x="236537" y="42862"/>
                  </a:lnTo>
                  <a:lnTo>
                    <a:pt x="195897" y="65722"/>
                  </a:lnTo>
                  <a:lnTo>
                    <a:pt x="158115" y="92710"/>
                  </a:lnTo>
                  <a:lnTo>
                    <a:pt x="123507" y="123507"/>
                  </a:lnTo>
                  <a:lnTo>
                    <a:pt x="92710" y="158114"/>
                  </a:lnTo>
                  <a:lnTo>
                    <a:pt x="65722" y="195897"/>
                  </a:lnTo>
                  <a:lnTo>
                    <a:pt x="42862" y="236537"/>
                  </a:lnTo>
                  <a:lnTo>
                    <a:pt x="24765" y="279717"/>
                  </a:lnTo>
                  <a:lnTo>
                    <a:pt x="11112" y="325437"/>
                  </a:lnTo>
                  <a:lnTo>
                    <a:pt x="2857" y="373062"/>
                  </a:lnTo>
                  <a:lnTo>
                    <a:pt x="0" y="422275"/>
                  </a:lnTo>
                  <a:lnTo>
                    <a:pt x="0" y="2968625"/>
                  </a:lnTo>
                  <a:lnTo>
                    <a:pt x="2857" y="3017837"/>
                  </a:lnTo>
                  <a:lnTo>
                    <a:pt x="11112" y="3065462"/>
                  </a:lnTo>
                  <a:lnTo>
                    <a:pt x="24765" y="3111182"/>
                  </a:lnTo>
                  <a:lnTo>
                    <a:pt x="42862" y="3154362"/>
                  </a:lnTo>
                  <a:lnTo>
                    <a:pt x="65722" y="3195002"/>
                  </a:lnTo>
                  <a:lnTo>
                    <a:pt x="92710" y="3232785"/>
                  </a:lnTo>
                  <a:lnTo>
                    <a:pt x="123507" y="3267392"/>
                  </a:lnTo>
                  <a:lnTo>
                    <a:pt x="158115" y="3298190"/>
                  </a:lnTo>
                  <a:lnTo>
                    <a:pt x="195897" y="3325177"/>
                  </a:lnTo>
                  <a:lnTo>
                    <a:pt x="236537" y="3348037"/>
                  </a:lnTo>
                  <a:lnTo>
                    <a:pt x="279717" y="3366134"/>
                  </a:lnTo>
                  <a:lnTo>
                    <a:pt x="325437" y="3379787"/>
                  </a:lnTo>
                  <a:lnTo>
                    <a:pt x="373062" y="3388042"/>
                  </a:lnTo>
                  <a:lnTo>
                    <a:pt x="422275" y="3390900"/>
                  </a:lnTo>
                  <a:lnTo>
                    <a:pt x="2110740" y="3390900"/>
                  </a:lnTo>
                  <a:lnTo>
                    <a:pt x="2159952" y="3388042"/>
                  </a:lnTo>
                  <a:lnTo>
                    <a:pt x="2207577" y="3379787"/>
                  </a:lnTo>
                  <a:lnTo>
                    <a:pt x="2252979" y="3366134"/>
                  </a:lnTo>
                  <a:lnTo>
                    <a:pt x="2296477" y="3348037"/>
                  </a:lnTo>
                  <a:lnTo>
                    <a:pt x="2337117" y="3325177"/>
                  </a:lnTo>
                  <a:lnTo>
                    <a:pt x="2374900" y="3298190"/>
                  </a:lnTo>
                  <a:lnTo>
                    <a:pt x="2409190" y="3267392"/>
                  </a:lnTo>
                  <a:lnTo>
                    <a:pt x="2440304" y="3232785"/>
                  </a:lnTo>
                  <a:lnTo>
                    <a:pt x="2467292" y="3195002"/>
                  </a:lnTo>
                  <a:lnTo>
                    <a:pt x="2489835" y="3154362"/>
                  </a:lnTo>
                  <a:lnTo>
                    <a:pt x="2508250" y="3111182"/>
                  </a:lnTo>
                  <a:lnTo>
                    <a:pt x="2521585" y="3065462"/>
                  </a:lnTo>
                  <a:lnTo>
                    <a:pt x="2530157" y="3017837"/>
                  </a:lnTo>
                  <a:lnTo>
                    <a:pt x="2533015" y="2968625"/>
                  </a:lnTo>
                  <a:lnTo>
                    <a:pt x="2533015" y="422275"/>
                  </a:lnTo>
                  <a:lnTo>
                    <a:pt x="2530157" y="373062"/>
                  </a:lnTo>
                  <a:lnTo>
                    <a:pt x="2521585" y="325437"/>
                  </a:lnTo>
                  <a:lnTo>
                    <a:pt x="2508250" y="279717"/>
                  </a:lnTo>
                  <a:lnTo>
                    <a:pt x="2489835" y="236537"/>
                  </a:lnTo>
                  <a:lnTo>
                    <a:pt x="2467292" y="195897"/>
                  </a:lnTo>
                  <a:lnTo>
                    <a:pt x="2440304" y="158114"/>
                  </a:lnTo>
                  <a:lnTo>
                    <a:pt x="2409190" y="123507"/>
                  </a:lnTo>
                  <a:lnTo>
                    <a:pt x="2374900" y="92710"/>
                  </a:lnTo>
                  <a:lnTo>
                    <a:pt x="2337117" y="65722"/>
                  </a:lnTo>
                  <a:lnTo>
                    <a:pt x="2296477" y="42862"/>
                  </a:lnTo>
                  <a:lnTo>
                    <a:pt x="2252979" y="24764"/>
                  </a:lnTo>
                  <a:lnTo>
                    <a:pt x="2207577" y="11112"/>
                  </a:lnTo>
                  <a:lnTo>
                    <a:pt x="2159952" y="2857"/>
                  </a:lnTo>
                  <a:lnTo>
                    <a:pt x="2110740" y="0"/>
                  </a:lnTo>
                  <a:close/>
                </a:path>
              </a:pathLst>
            </a:custGeom>
            <a:solidFill>
              <a:srgbClr val="FFB800">
                <a:alpha val="9803"/>
              </a:srgbClr>
            </a:solidFill>
          </p:spPr>
          <p:txBody>
            <a:bodyPr wrap="square" lIns="0" tIns="0" rIns="0" bIns="0" rtlCol="0"/>
            <a:lstStyle/>
            <a:p>
              <a:endParaRPr/>
            </a:p>
          </p:txBody>
        </p:sp>
        <p:sp>
          <p:nvSpPr>
            <p:cNvPr id="8" name="object 8"/>
            <p:cNvSpPr/>
            <p:nvPr/>
          </p:nvSpPr>
          <p:spPr>
            <a:xfrm>
              <a:off x="8812529" y="1907222"/>
              <a:ext cx="2533015" cy="3390900"/>
            </a:xfrm>
            <a:custGeom>
              <a:avLst/>
              <a:gdLst/>
              <a:ahLst/>
              <a:cxnLst/>
              <a:rect l="l" t="t" r="r" b="b"/>
              <a:pathLst>
                <a:path w="2533015" h="3390900">
                  <a:moveTo>
                    <a:pt x="0" y="422275"/>
                  </a:moveTo>
                  <a:lnTo>
                    <a:pt x="2857" y="373062"/>
                  </a:lnTo>
                  <a:lnTo>
                    <a:pt x="11112" y="325437"/>
                  </a:lnTo>
                  <a:lnTo>
                    <a:pt x="24765" y="279717"/>
                  </a:lnTo>
                  <a:lnTo>
                    <a:pt x="42862" y="236537"/>
                  </a:lnTo>
                  <a:lnTo>
                    <a:pt x="65722" y="195897"/>
                  </a:lnTo>
                  <a:lnTo>
                    <a:pt x="92710" y="158114"/>
                  </a:lnTo>
                  <a:lnTo>
                    <a:pt x="123507" y="123507"/>
                  </a:lnTo>
                  <a:lnTo>
                    <a:pt x="158115" y="92710"/>
                  </a:lnTo>
                  <a:lnTo>
                    <a:pt x="195897" y="65722"/>
                  </a:lnTo>
                  <a:lnTo>
                    <a:pt x="236537" y="42862"/>
                  </a:lnTo>
                  <a:lnTo>
                    <a:pt x="279717" y="24764"/>
                  </a:lnTo>
                  <a:lnTo>
                    <a:pt x="325437" y="11112"/>
                  </a:lnTo>
                  <a:lnTo>
                    <a:pt x="373062" y="2857"/>
                  </a:lnTo>
                  <a:lnTo>
                    <a:pt x="422275" y="0"/>
                  </a:lnTo>
                  <a:lnTo>
                    <a:pt x="2110740" y="0"/>
                  </a:lnTo>
                  <a:lnTo>
                    <a:pt x="2159952" y="2857"/>
                  </a:lnTo>
                  <a:lnTo>
                    <a:pt x="2207577" y="11112"/>
                  </a:lnTo>
                  <a:lnTo>
                    <a:pt x="2252979" y="24764"/>
                  </a:lnTo>
                  <a:lnTo>
                    <a:pt x="2296477" y="42862"/>
                  </a:lnTo>
                  <a:lnTo>
                    <a:pt x="2337117" y="65722"/>
                  </a:lnTo>
                  <a:lnTo>
                    <a:pt x="2374900" y="92710"/>
                  </a:lnTo>
                  <a:lnTo>
                    <a:pt x="2409190" y="123507"/>
                  </a:lnTo>
                  <a:lnTo>
                    <a:pt x="2440304" y="158114"/>
                  </a:lnTo>
                  <a:lnTo>
                    <a:pt x="2467292" y="195897"/>
                  </a:lnTo>
                  <a:lnTo>
                    <a:pt x="2489835" y="236537"/>
                  </a:lnTo>
                  <a:lnTo>
                    <a:pt x="2508250" y="279717"/>
                  </a:lnTo>
                  <a:lnTo>
                    <a:pt x="2521585" y="325437"/>
                  </a:lnTo>
                  <a:lnTo>
                    <a:pt x="2530157" y="373062"/>
                  </a:lnTo>
                  <a:lnTo>
                    <a:pt x="2533015" y="422275"/>
                  </a:lnTo>
                  <a:lnTo>
                    <a:pt x="2533015" y="2968625"/>
                  </a:lnTo>
                  <a:lnTo>
                    <a:pt x="2530157" y="3017837"/>
                  </a:lnTo>
                  <a:lnTo>
                    <a:pt x="2521585" y="3065462"/>
                  </a:lnTo>
                  <a:lnTo>
                    <a:pt x="2508250" y="3111182"/>
                  </a:lnTo>
                  <a:lnTo>
                    <a:pt x="2489835" y="3154362"/>
                  </a:lnTo>
                  <a:lnTo>
                    <a:pt x="2467292" y="3195002"/>
                  </a:lnTo>
                  <a:lnTo>
                    <a:pt x="2440304" y="3232785"/>
                  </a:lnTo>
                  <a:lnTo>
                    <a:pt x="2409190" y="3267392"/>
                  </a:lnTo>
                  <a:lnTo>
                    <a:pt x="2374900" y="3298190"/>
                  </a:lnTo>
                  <a:lnTo>
                    <a:pt x="2337117" y="3325177"/>
                  </a:lnTo>
                  <a:lnTo>
                    <a:pt x="2296477" y="3348037"/>
                  </a:lnTo>
                  <a:lnTo>
                    <a:pt x="2252979" y="3366134"/>
                  </a:lnTo>
                  <a:lnTo>
                    <a:pt x="2207577" y="3379787"/>
                  </a:lnTo>
                  <a:lnTo>
                    <a:pt x="2159952" y="3388042"/>
                  </a:lnTo>
                  <a:lnTo>
                    <a:pt x="2110740" y="3390900"/>
                  </a:lnTo>
                  <a:lnTo>
                    <a:pt x="422275" y="3390900"/>
                  </a:lnTo>
                  <a:lnTo>
                    <a:pt x="373062" y="3388042"/>
                  </a:lnTo>
                  <a:lnTo>
                    <a:pt x="325437" y="3379787"/>
                  </a:lnTo>
                  <a:lnTo>
                    <a:pt x="279717" y="3366134"/>
                  </a:lnTo>
                  <a:lnTo>
                    <a:pt x="236537" y="3348037"/>
                  </a:lnTo>
                  <a:lnTo>
                    <a:pt x="195897" y="3325177"/>
                  </a:lnTo>
                  <a:lnTo>
                    <a:pt x="158115" y="3298190"/>
                  </a:lnTo>
                  <a:lnTo>
                    <a:pt x="123507" y="3267392"/>
                  </a:lnTo>
                  <a:lnTo>
                    <a:pt x="92710" y="3232785"/>
                  </a:lnTo>
                  <a:lnTo>
                    <a:pt x="65722" y="3195002"/>
                  </a:lnTo>
                  <a:lnTo>
                    <a:pt x="42862" y="3154362"/>
                  </a:lnTo>
                  <a:lnTo>
                    <a:pt x="24765" y="3111182"/>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7549832" y="6167437"/>
              <a:ext cx="3293427" cy="611187"/>
            </a:xfrm>
            <a:prstGeom prst="rect">
              <a:avLst/>
            </a:prstGeom>
          </p:spPr>
        </p:pic>
        <p:sp>
          <p:nvSpPr>
            <p:cNvPr id="10" name="object 10"/>
            <p:cNvSpPr/>
            <p:nvPr/>
          </p:nvSpPr>
          <p:spPr>
            <a:xfrm>
              <a:off x="9647554" y="4014787"/>
              <a:ext cx="27940" cy="20320"/>
            </a:xfrm>
            <a:custGeom>
              <a:avLst/>
              <a:gdLst/>
              <a:ahLst/>
              <a:cxnLst/>
              <a:rect l="l" t="t" r="r" b="b"/>
              <a:pathLst>
                <a:path w="27940" h="20320">
                  <a:moveTo>
                    <a:pt x="5079" y="0"/>
                  </a:moveTo>
                  <a:lnTo>
                    <a:pt x="2222" y="1905"/>
                  </a:lnTo>
                  <a:lnTo>
                    <a:pt x="0" y="8572"/>
                  </a:lnTo>
                  <a:lnTo>
                    <a:pt x="0" y="12064"/>
                  </a:lnTo>
                  <a:lnTo>
                    <a:pt x="952" y="15239"/>
                  </a:lnTo>
                  <a:lnTo>
                    <a:pt x="952" y="15557"/>
                  </a:lnTo>
                  <a:lnTo>
                    <a:pt x="1587" y="18097"/>
                  </a:lnTo>
                  <a:lnTo>
                    <a:pt x="4127" y="20002"/>
                  </a:lnTo>
                  <a:lnTo>
                    <a:pt x="6667" y="20002"/>
                  </a:lnTo>
                  <a:lnTo>
                    <a:pt x="21590" y="20319"/>
                  </a:lnTo>
                  <a:lnTo>
                    <a:pt x="23495" y="20319"/>
                  </a:lnTo>
                  <a:lnTo>
                    <a:pt x="25717" y="19050"/>
                  </a:lnTo>
                  <a:lnTo>
                    <a:pt x="27940" y="15239"/>
                  </a:lnTo>
                  <a:lnTo>
                    <a:pt x="27940" y="12700"/>
                  </a:lnTo>
                  <a:lnTo>
                    <a:pt x="27622" y="12064"/>
                  </a:lnTo>
                  <a:lnTo>
                    <a:pt x="11429" y="12064"/>
                  </a:lnTo>
                  <a:lnTo>
                    <a:pt x="11429" y="11430"/>
                  </a:lnTo>
                  <a:lnTo>
                    <a:pt x="6667" y="7937"/>
                  </a:lnTo>
                  <a:lnTo>
                    <a:pt x="12382" y="7937"/>
                  </a:lnTo>
                  <a:lnTo>
                    <a:pt x="13017" y="4762"/>
                  </a:lnTo>
                  <a:lnTo>
                    <a:pt x="11429" y="1905"/>
                  </a:lnTo>
                  <a:lnTo>
                    <a:pt x="11429" y="1587"/>
                  </a:lnTo>
                  <a:lnTo>
                    <a:pt x="8254" y="952"/>
                  </a:lnTo>
                  <a:lnTo>
                    <a:pt x="5079" y="0"/>
                  </a:lnTo>
                  <a:close/>
                </a:path>
                <a:path w="27940" h="20320">
                  <a:moveTo>
                    <a:pt x="11429" y="11430"/>
                  </a:moveTo>
                  <a:lnTo>
                    <a:pt x="11429" y="12064"/>
                  </a:lnTo>
                  <a:lnTo>
                    <a:pt x="12382" y="12064"/>
                  </a:lnTo>
                  <a:lnTo>
                    <a:pt x="11429" y="11430"/>
                  </a:lnTo>
                  <a:close/>
                </a:path>
                <a:path w="27940" h="20320">
                  <a:moveTo>
                    <a:pt x="11747" y="10160"/>
                  </a:moveTo>
                  <a:lnTo>
                    <a:pt x="11429" y="11430"/>
                  </a:lnTo>
                  <a:lnTo>
                    <a:pt x="12382" y="12064"/>
                  </a:lnTo>
                  <a:lnTo>
                    <a:pt x="11747" y="10160"/>
                  </a:lnTo>
                  <a:close/>
                </a:path>
                <a:path w="27940" h="20320">
                  <a:moveTo>
                    <a:pt x="24129" y="7937"/>
                  </a:moveTo>
                  <a:lnTo>
                    <a:pt x="12382" y="7937"/>
                  </a:lnTo>
                  <a:lnTo>
                    <a:pt x="11747" y="10160"/>
                  </a:lnTo>
                  <a:lnTo>
                    <a:pt x="12382" y="12064"/>
                  </a:lnTo>
                  <a:lnTo>
                    <a:pt x="27622" y="12064"/>
                  </a:lnTo>
                  <a:lnTo>
                    <a:pt x="25717" y="8889"/>
                  </a:lnTo>
                  <a:lnTo>
                    <a:pt x="24129" y="7937"/>
                  </a:lnTo>
                  <a:close/>
                </a:path>
                <a:path w="27940" h="20320">
                  <a:moveTo>
                    <a:pt x="12382" y="7937"/>
                  </a:moveTo>
                  <a:lnTo>
                    <a:pt x="6667" y="7937"/>
                  </a:lnTo>
                  <a:lnTo>
                    <a:pt x="11429" y="11430"/>
                  </a:lnTo>
                  <a:lnTo>
                    <a:pt x="11429" y="8572"/>
                  </a:lnTo>
                  <a:lnTo>
                    <a:pt x="12065" y="8572"/>
                  </a:lnTo>
                  <a:lnTo>
                    <a:pt x="12382" y="7937"/>
                  </a:lnTo>
                  <a:close/>
                </a:path>
                <a:path w="27940" h="20320">
                  <a:moveTo>
                    <a:pt x="11429" y="8889"/>
                  </a:moveTo>
                  <a:lnTo>
                    <a:pt x="11429" y="11430"/>
                  </a:lnTo>
                  <a:lnTo>
                    <a:pt x="11747" y="10160"/>
                  </a:lnTo>
                  <a:lnTo>
                    <a:pt x="11429" y="8889"/>
                  </a:lnTo>
                  <a:close/>
                </a:path>
                <a:path w="27940" h="20320">
                  <a:moveTo>
                    <a:pt x="12065" y="8572"/>
                  </a:moveTo>
                  <a:lnTo>
                    <a:pt x="11429" y="8572"/>
                  </a:lnTo>
                  <a:lnTo>
                    <a:pt x="11747" y="10160"/>
                  </a:lnTo>
                  <a:lnTo>
                    <a:pt x="12065" y="8889"/>
                  </a:lnTo>
                  <a:lnTo>
                    <a:pt x="12065" y="8572"/>
                  </a:lnTo>
                  <a:close/>
                </a:path>
              </a:pathLst>
            </a:custGeom>
            <a:solidFill>
              <a:srgbClr val="000000"/>
            </a:solidFill>
          </p:spPr>
          <p:txBody>
            <a:bodyPr wrap="square" lIns="0" tIns="0" rIns="0" bIns="0" rtlCol="0"/>
            <a:lstStyle/>
            <a:p>
              <a:endParaRPr/>
            </a:p>
          </p:txBody>
        </p:sp>
      </p:grpSp>
      <p:sp>
        <p:nvSpPr>
          <p:cNvPr id="11" name="object 11"/>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2" name="object 12"/>
          <p:cNvSpPr txBox="1">
            <a:spLocks noGrp="1"/>
          </p:cNvSpPr>
          <p:nvPr>
            <p:ph type="title"/>
          </p:nvPr>
        </p:nvSpPr>
        <p:spPr>
          <a:xfrm>
            <a:off x="471169" y="224091"/>
            <a:ext cx="9968865" cy="1305560"/>
          </a:xfrm>
          <a:prstGeom prst="rect">
            <a:avLst/>
          </a:prstGeom>
        </p:spPr>
        <p:txBody>
          <a:bodyPr vert="horz" wrap="square" lIns="0" tIns="204470" rIns="0" bIns="0" rtlCol="0">
            <a:spAutoFit/>
          </a:bodyPr>
          <a:lstStyle/>
          <a:p>
            <a:pPr marL="2757805">
              <a:lnSpc>
                <a:spcPct val="100000"/>
              </a:lnSpc>
              <a:spcBef>
                <a:spcPts val="1610"/>
              </a:spcBef>
            </a:pPr>
            <a:r>
              <a:rPr sz="2850" spc="185" dirty="0">
                <a:solidFill>
                  <a:srgbClr val="000000"/>
                </a:solidFill>
              </a:rPr>
              <a:t>Τύποι</a:t>
            </a:r>
            <a:r>
              <a:rPr sz="2850" spc="195" dirty="0">
                <a:solidFill>
                  <a:srgbClr val="000000"/>
                </a:solidFill>
              </a:rPr>
              <a:t> </a:t>
            </a:r>
            <a:r>
              <a:rPr sz="2850" spc="185" dirty="0">
                <a:solidFill>
                  <a:srgbClr val="000000"/>
                </a:solidFill>
              </a:rPr>
              <a:t>απειλών</a:t>
            </a:r>
            <a:r>
              <a:rPr sz="2850" spc="195" dirty="0">
                <a:solidFill>
                  <a:srgbClr val="000000"/>
                </a:solidFill>
              </a:rPr>
              <a:t> </a:t>
            </a:r>
            <a:r>
              <a:rPr sz="2850" spc="130" dirty="0">
                <a:solidFill>
                  <a:srgbClr val="000000"/>
                </a:solidFill>
              </a:rPr>
              <a:t>στον</a:t>
            </a:r>
            <a:r>
              <a:rPr sz="2850" spc="70" dirty="0">
                <a:solidFill>
                  <a:srgbClr val="000000"/>
                </a:solidFill>
              </a:rPr>
              <a:t> </a:t>
            </a:r>
            <a:r>
              <a:rPr sz="2850" spc="200" dirty="0">
                <a:solidFill>
                  <a:srgbClr val="000000"/>
                </a:solidFill>
              </a:rPr>
              <a:t>κυβερνοχώρο</a:t>
            </a:r>
            <a:endParaRPr sz="2850"/>
          </a:p>
          <a:p>
            <a:pPr marL="12700" marR="5080" algn="just">
              <a:lnSpc>
                <a:spcPct val="100000"/>
              </a:lnSpc>
              <a:spcBef>
                <a:spcPts val="660"/>
              </a:spcBef>
            </a:pPr>
            <a:r>
              <a:rPr sz="1250" b="1" spc="85" dirty="0">
                <a:solidFill>
                  <a:srgbClr val="000000"/>
                </a:solidFill>
                <a:latin typeface="Calibri"/>
                <a:cs typeface="Calibri"/>
              </a:rPr>
              <a:t>Οι </a:t>
            </a:r>
            <a:r>
              <a:rPr sz="1250" b="1" spc="105" dirty="0">
                <a:solidFill>
                  <a:srgbClr val="000000"/>
                </a:solidFill>
                <a:latin typeface="Calibri"/>
                <a:cs typeface="Calibri"/>
              </a:rPr>
              <a:t>μη </a:t>
            </a:r>
            <a:r>
              <a:rPr sz="1250" b="1" spc="85" dirty="0">
                <a:solidFill>
                  <a:srgbClr val="000000"/>
                </a:solidFill>
                <a:latin typeface="Calibri"/>
                <a:cs typeface="Calibri"/>
              </a:rPr>
              <a:t>στοχευμένες </a:t>
            </a:r>
            <a:r>
              <a:rPr sz="1250" b="1" spc="80" dirty="0">
                <a:solidFill>
                  <a:srgbClr val="000000"/>
                </a:solidFill>
                <a:latin typeface="Calibri"/>
                <a:cs typeface="Calibri"/>
              </a:rPr>
              <a:t>επιθέσεις </a:t>
            </a:r>
            <a:r>
              <a:rPr sz="1250" spc="90" dirty="0">
                <a:solidFill>
                  <a:srgbClr val="000000"/>
                </a:solidFill>
                <a:latin typeface="Calibri"/>
                <a:cs typeface="Calibri"/>
              </a:rPr>
              <a:t>συχνά </a:t>
            </a:r>
            <a:r>
              <a:rPr sz="1250" spc="85" dirty="0">
                <a:solidFill>
                  <a:srgbClr val="000000"/>
                </a:solidFill>
                <a:latin typeface="Calibri"/>
                <a:cs typeface="Calibri"/>
              </a:rPr>
              <a:t>αξιοποιούν </a:t>
            </a:r>
            <a:r>
              <a:rPr sz="1250" spc="95" dirty="0">
                <a:solidFill>
                  <a:srgbClr val="000000"/>
                </a:solidFill>
                <a:latin typeface="Calibri"/>
                <a:cs typeface="Calibri"/>
              </a:rPr>
              <a:t>άμεσα </a:t>
            </a:r>
            <a:r>
              <a:rPr sz="1250" spc="85" dirty="0">
                <a:solidFill>
                  <a:srgbClr val="000000"/>
                </a:solidFill>
                <a:latin typeface="Calibri"/>
                <a:cs typeface="Calibri"/>
              </a:rPr>
              <a:t>διαθέσιμα </a:t>
            </a:r>
            <a:r>
              <a:rPr sz="1250" b="1" spc="85" dirty="0">
                <a:solidFill>
                  <a:srgbClr val="000000"/>
                </a:solidFill>
                <a:latin typeface="Calibri"/>
                <a:cs typeface="Calibri"/>
              </a:rPr>
              <a:t>εργαλεία </a:t>
            </a:r>
            <a:r>
              <a:rPr sz="1250" spc="80" dirty="0">
                <a:solidFill>
                  <a:srgbClr val="000000"/>
                </a:solidFill>
                <a:latin typeface="Calibri"/>
                <a:cs typeface="Calibri"/>
              </a:rPr>
              <a:t>και </a:t>
            </a:r>
            <a:r>
              <a:rPr sz="1250" b="1" spc="75" dirty="0">
                <a:solidFill>
                  <a:srgbClr val="000000"/>
                </a:solidFill>
                <a:latin typeface="Calibri"/>
                <a:cs typeface="Calibri"/>
              </a:rPr>
              <a:t>τεχνικές </a:t>
            </a:r>
            <a:r>
              <a:rPr sz="1250" b="1" spc="90" dirty="0">
                <a:solidFill>
                  <a:srgbClr val="000000"/>
                </a:solidFill>
                <a:latin typeface="Calibri"/>
                <a:cs typeface="Calibri"/>
              </a:rPr>
              <a:t>του </a:t>
            </a:r>
            <a:r>
              <a:rPr sz="1250" b="1" spc="75" dirty="0">
                <a:solidFill>
                  <a:srgbClr val="000000"/>
                </a:solidFill>
                <a:latin typeface="Calibri"/>
                <a:cs typeface="Calibri"/>
              </a:rPr>
              <a:t>Ίντερνετ </a:t>
            </a:r>
            <a:r>
              <a:rPr sz="1250" spc="75" dirty="0">
                <a:solidFill>
                  <a:srgbClr val="000000"/>
                </a:solidFill>
                <a:latin typeface="Calibri"/>
                <a:cs typeface="Calibri"/>
              </a:rPr>
              <a:t>για </a:t>
            </a:r>
            <a:r>
              <a:rPr sz="1250" spc="90" dirty="0">
                <a:solidFill>
                  <a:srgbClr val="000000"/>
                </a:solidFill>
                <a:latin typeface="Calibri"/>
                <a:cs typeface="Calibri"/>
              </a:rPr>
              <a:t>να </a:t>
            </a:r>
            <a:r>
              <a:rPr sz="1250" spc="85" dirty="0">
                <a:solidFill>
                  <a:srgbClr val="000000"/>
                </a:solidFill>
                <a:latin typeface="Calibri"/>
                <a:cs typeface="Calibri"/>
              </a:rPr>
              <a:t>εκμεταλλευτούν </a:t>
            </a:r>
            <a:r>
              <a:rPr sz="1250" spc="90" dirty="0">
                <a:solidFill>
                  <a:srgbClr val="000000"/>
                </a:solidFill>
                <a:latin typeface="Calibri"/>
                <a:cs typeface="Calibri"/>
              </a:rPr>
              <a:t> </a:t>
            </a:r>
            <a:r>
              <a:rPr sz="1250" spc="80" dirty="0">
                <a:solidFill>
                  <a:srgbClr val="000000"/>
                </a:solidFill>
                <a:latin typeface="Calibri"/>
                <a:cs typeface="Calibri"/>
              </a:rPr>
              <a:t>ευρείες </a:t>
            </a:r>
            <a:r>
              <a:rPr sz="1250" b="1" spc="85" dirty="0">
                <a:solidFill>
                  <a:srgbClr val="000000"/>
                </a:solidFill>
                <a:latin typeface="Calibri"/>
                <a:cs typeface="Calibri"/>
              </a:rPr>
              <a:t>ευπάθειες </a:t>
            </a:r>
            <a:r>
              <a:rPr sz="1250" spc="100" dirty="0">
                <a:solidFill>
                  <a:srgbClr val="000000"/>
                </a:solidFill>
                <a:latin typeface="Calibri"/>
                <a:cs typeface="Calibri"/>
              </a:rPr>
              <a:t>που </a:t>
            </a:r>
            <a:r>
              <a:rPr sz="1250" spc="90" dirty="0">
                <a:solidFill>
                  <a:srgbClr val="000000"/>
                </a:solidFill>
                <a:latin typeface="Calibri"/>
                <a:cs typeface="Calibri"/>
              </a:rPr>
              <a:t>υπάρχουν τόσο </a:t>
            </a:r>
            <a:r>
              <a:rPr sz="1250" spc="70" dirty="0">
                <a:solidFill>
                  <a:srgbClr val="000000"/>
                </a:solidFill>
                <a:latin typeface="Calibri"/>
                <a:cs typeface="Calibri"/>
              </a:rPr>
              <a:t>στις </a:t>
            </a:r>
            <a:r>
              <a:rPr sz="1250" b="1" spc="95" dirty="0">
                <a:solidFill>
                  <a:srgbClr val="000000"/>
                </a:solidFill>
                <a:latin typeface="Calibri"/>
                <a:cs typeface="Calibri"/>
              </a:rPr>
              <a:t>υποδομές </a:t>
            </a:r>
            <a:r>
              <a:rPr sz="1250" b="1" spc="85" dirty="0">
                <a:solidFill>
                  <a:srgbClr val="000000"/>
                </a:solidFill>
                <a:latin typeface="Calibri"/>
                <a:cs typeface="Calibri"/>
              </a:rPr>
              <a:t>μιας </a:t>
            </a:r>
            <a:r>
              <a:rPr sz="1250" b="1" spc="80" dirty="0">
                <a:solidFill>
                  <a:srgbClr val="000000"/>
                </a:solidFill>
                <a:latin typeface="Calibri"/>
                <a:cs typeface="Calibri"/>
              </a:rPr>
              <a:t>εταιρείας </a:t>
            </a:r>
            <a:r>
              <a:rPr sz="1250" b="1" spc="95" dirty="0">
                <a:solidFill>
                  <a:srgbClr val="000000"/>
                </a:solidFill>
                <a:latin typeface="Calibri"/>
                <a:cs typeface="Calibri"/>
              </a:rPr>
              <a:t>όσο </a:t>
            </a:r>
            <a:r>
              <a:rPr sz="1250" b="1" spc="80" dirty="0">
                <a:solidFill>
                  <a:srgbClr val="000000"/>
                </a:solidFill>
                <a:latin typeface="Calibri"/>
                <a:cs typeface="Calibri"/>
              </a:rPr>
              <a:t>και </a:t>
            </a:r>
            <a:r>
              <a:rPr sz="1250" b="1" spc="90" dirty="0">
                <a:solidFill>
                  <a:srgbClr val="000000"/>
                </a:solidFill>
                <a:latin typeface="Calibri"/>
                <a:cs typeface="Calibri"/>
              </a:rPr>
              <a:t>στα </a:t>
            </a:r>
            <a:r>
              <a:rPr sz="1250" b="1" spc="95" dirty="0">
                <a:solidFill>
                  <a:srgbClr val="000000"/>
                </a:solidFill>
                <a:latin typeface="Calibri"/>
                <a:cs typeface="Calibri"/>
              </a:rPr>
              <a:t>συστήματα </a:t>
            </a:r>
            <a:r>
              <a:rPr sz="1250" b="1" spc="90" dirty="0">
                <a:solidFill>
                  <a:srgbClr val="000000"/>
                </a:solidFill>
                <a:latin typeface="Calibri"/>
                <a:cs typeface="Calibri"/>
              </a:rPr>
              <a:t>του </a:t>
            </a:r>
            <a:r>
              <a:rPr sz="1250" b="1" spc="85" dirty="0">
                <a:solidFill>
                  <a:srgbClr val="000000"/>
                </a:solidFill>
                <a:latin typeface="Calibri"/>
                <a:cs typeface="Calibri"/>
              </a:rPr>
              <a:t>πλοίου. </a:t>
            </a:r>
            <a:r>
              <a:rPr sz="1250" spc="90" dirty="0">
                <a:solidFill>
                  <a:srgbClr val="000000"/>
                </a:solidFill>
                <a:latin typeface="Calibri"/>
                <a:cs typeface="Calibri"/>
              </a:rPr>
              <a:t>Παραδείγματα </a:t>
            </a:r>
            <a:r>
              <a:rPr sz="1250" spc="80" dirty="0">
                <a:solidFill>
                  <a:srgbClr val="000000"/>
                </a:solidFill>
                <a:latin typeface="Calibri"/>
                <a:cs typeface="Calibri"/>
              </a:rPr>
              <a:t>τέτοιων </a:t>
            </a:r>
            <a:r>
              <a:rPr sz="1250" spc="85" dirty="0">
                <a:solidFill>
                  <a:srgbClr val="000000"/>
                </a:solidFill>
                <a:latin typeface="Calibri"/>
                <a:cs typeface="Calibri"/>
              </a:rPr>
              <a:t> </a:t>
            </a:r>
            <a:r>
              <a:rPr sz="1250" b="1" spc="90" dirty="0">
                <a:solidFill>
                  <a:srgbClr val="000000"/>
                </a:solidFill>
                <a:latin typeface="Calibri"/>
                <a:cs typeface="Calibri"/>
              </a:rPr>
              <a:t>εργαλείων</a:t>
            </a:r>
            <a:r>
              <a:rPr sz="1250" b="1" spc="35" dirty="0">
                <a:solidFill>
                  <a:srgbClr val="000000"/>
                </a:solidFill>
                <a:latin typeface="Calibri"/>
                <a:cs typeface="Calibri"/>
              </a:rPr>
              <a:t> </a:t>
            </a:r>
            <a:r>
              <a:rPr sz="1250" spc="80" dirty="0">
                <a:solidFill>
                  <a:srgbClr val="000000"/>
                </a:solidFill>
                <a:latin typeface="Calibri"/>
                <a:cs typeface="Calibri"/>
              </a:rPr>
              <a:t>και</a:t>
            </a:r>
            <a:r>
              <a:rPr sz="1250" spc="40" dirty="0">
                <a:solidFill>
                  <a:srgbClr val="000000"/>
                </a:solidFill>
                <a:latin typeface="Calibri"/>
                <a:cs typeface="Calibri"/>
              </a:rPr>
              <a:t> </a:t>
            </a:r>
            <a:r>
              <a:rPr sz="1250" b="1" spc="85" dirty="0">
                <a:solidFill>
                  <a:srgbClr val="000000"/>
                </a:solidFill>
                <a:latin typeface="Calibri"/>
                <a:cs typeface="Calibri"/>
              </a:rPr>
              <a:t>τεχνικών</a:t>
            </a:r>
            <a:r>
              <a:rPr sz="1250" b="1" spc="40" dirty="0">
                <a:solidFill>
                  <a:srgbClr val="000000"/>
                </a:solidFill>
                <a:latin typeface="Calibri"/>
                <a:cs typeface="Calibri"/>
              </a:rPr>
              <a:t> </a:t>
            </a:r>
            <a:r>
              <a:rPr sz="1250" spc="85" dirty="0">
                <a:solidFill>
                  <a:srgbClr val="000000"/>
                </a:solidFill>
                <a:latin typeface="Calibri"/>
                <a:cs typeface="Calibri"/>
              </a:rPr>
              <a:t>περιλαμβάνουν:</a:t>
            </a:r>
            <a:endParaRPr sz="1250">
              <a:latin typeface="Calibri"/>
              <a:cs typeface="Calibri"/>
            </a:endParaRPr>
          </a:p>
        </p:txBody>
      </p:sp>
      <p:sp>
        <p:nvSpPr>
          <p:cNvPr id="13" name="object 13"/>
          <p:cNvSpPr txBox="1"/>
          <p:nvPr/>
        </p:nvSpPr>
        <p:spPr>
          <a:xfrm>
            <a:off x="6327140" y="1971040"/>
            <a:ext cx="1348105" cy="452120"/>
          </a:xfrm>
          <a:prstGeom prst="rect">
            <a:avLst/>
          </a:prstGeom>
        </p:spPr>
        <p:txBody>
          <a:bodyPr vert="horz" wrap="square" lIns="0" tIns="12700" rIns="0" bIns="0" rtlCol="0">
            <a:spAutoFit/>
          </a:bodyPr>
          <a:lstStyle/>
          <a:p>
            <a:pPr marL="12700">
              <a:lnSpc>
                <a:spcPct val="100000"/>
              </a:lnSpc>
              <a:spcBef>
                <a:spcPts val="100"/>
              </a:spcBef>
            </a:pPr>
            <a:r>
              <a:rPr sz="2800" b="1" spc="114" dirty="0">
                <a:solidFill>
                  <a:srgbClr val="D6791A"/>
                </a:solidFill>
                <a:latin typeface="Calibri"/>
                <a:cs typeface="Calibri"/>
              </a:rPr>
              <a:t>Σ</a:t>
            </a:r>
            <a:r>
              <a:rPr sz="2800" b="1" spc="150" dirty="0">
                <a:solidFill>
                  <a:srgbClr val="D6791A"/>
                </a:solidFill>
                <a:latin typeface="Calibri"/>
                <a:cs typeface="Calibri"/>
              </a:rPr>
              <a:t>ά</a:t>
            </a:r>
            <a:r>
              <a:rPr sz="2800" b="1" spc="130" dirty="0">
                <a:solidFill>
                  <a:srgbClr val="D6791A"/>
                </a:solidFill>
                <a:latin typeface="Calibri"/>
                <a:cs typeface="Calibri"/>
              </a:rPr>
              <a:t>ρ</a:t>
            </a:r>
            <a:r>
              <a:rPr sz="2800" b="1" spc="185" dirty="0">
                <a:solidFill>
                  <a:srgbClr val="D6791A"/>
                </a:solidFill>
                <a:latin typeface="Calibri"/>
                <a:cs typeface="Calibri"/>
              </a:rPr>
              <a:t>ω</a:t>
            </a:r>
            <a:r>
              <a:rPr sz="2800" b="1" spc="135" dirty="0">
                <a:solidFill>
                  <a:srgbClr val="D6791A"/>
                </a:solidFill>
                <a:latin typeface="Calibri"/>
                <a:cs typeface="Calibri"/>
              </a:rPr>
              <a:t>σ</a:t>
            </a:r>
            <a:r>
              <a:rPr sz="2800" b="1" spc="155" dirty="0">
                <a:solidFill>
                  <a:srgbClr val="D6791A"/>
                </a:solidFill>
                <a:latin typeface="Calibri"/>
                <a:cs typeface="Calibri"/>
              </a:rPr>
              <a:t>η</a:t>
            </a:r>
            <a:endParaRPr sz="2800">
              <a:latin typeface="Calibri"/>
              <a:cs typeface="Calibri"/>
            </a:endParaRPr>
          </a:p>
        </p:txBody>
      </p:sp>
      <p:sp>
        <p:nvSpPr>
          <p:cNvPr id="14" name="object 14"/>
          <p:cNvSpPr txBox="1"/>
          <p:nvPr/>
        </p:nvSpPr>
        <p:spPr>
          <a:xfrm>
            <a:off x="8954134" y="1964690"/>
            <a:ext cx="1791970" cy="337820"/>
          </a:xfrm>
          <a:prstGeom prst="rect">
            <a:avLst/>
          </a:prstGeom>
        </p:spPr>
        <p:txBody>
          <a:bodyPr vert="horz" wrap="square" lIns="0" tIns="12700" rIns="0" bIns="0" rtlCol="0">
            <a:spAutoFit/>
          </a:bodyPr>
          <a:lstStyle/>
          <a:p>
            <a:pPr marL="12700">
              <a:lnSpc>
                <a:spcPct val="100000"/>
              </a:lnSpc>
              <a:spcBef>
                <a:spcPts val="100"/>
              </a:spcBef>
            </a:pPr>
            <a:r>
              <a:rPr sz="2050" b="1" spc="85" dirty="0">
                <a:solidFill>
                  <a:srgbClr val="D6791A"/>
                </a:solidFill>
                <a:latin typeface="Times New Roman"/>
                <a:cs typeface="Times New Roman"/>
              </a:rPr>
              <a:t>Typosquatting</a:t>
            </a:r>
            <a:endParaRPr sz="2050">
              <a:latin typeface="Times New Roman"/>
              <a:cs typeface="Times New Roman"/>
            </a:endParaRPr>
          </a:p>
        </p:txBody>
      </p:sp>
      <p:sp>
        <p:nvSpPr>
          <p:cNvPr id="15" name="object 15"/>
          <p:cNvSpPr txBox="1"/>
          <p:nvPr/>
        </p:nvSpPr>
        <p:spPr>
          <a:xfrm>
            <a:off x="6180137" y="2998787"/>
            <a:ext cx="2221865" cy="974090"/>
          </a:xfrm>
          <a:prstGeom prst="rect">
            <a:avLst/>
          </a:prstGeom>
        </p:spPr>
        <p:txBody>
          <a:bodyPr vert="horz" wrap="square" lIns="0" tIns="12700" rIns="0" bIns="0" rtlCol="0">
            <a:spAutoFit/>
          </a:bodyPr>
          <a:lstStyle/>
          <a:p>
            <a:pPr marL="12065" marR="5080" algn="ctr">
              <a:lnSpc>
                <a:spcPct val="100000"/>
              </a:lnSpc>
              <a:spcBef>
                <a:spcPts val="100"/>
              </a:spcBef>
            </a:pPr>
            <a:r>
              <a:rPr sz="1250" spc="114" dirty="0">
                <a:latin typeface="Calibri"/>
                <a:cs typeface="Calibri"/>
              </a:rPr>
              <a:t>Τυχαία</a:t>
            </a:r>
            <a:r>
              <a:rPr sz="1250" spc="25" dirty="0">
                <a:latin typeface="Calibri"/>
                <a:cs typeface="Calibri"/>
              </a:rPr>
              <a:t> </a:t>
            </a:r>
            <a:r>
              <a:rPr sz="1250" b="1" spc="125" dirty="0">
                <a:latin typeface="Calibri"/>
                <a:cs typeface="Calibri"/>
              </a:rPr>
              <a:t>αναζήτηση</a:t>
            </a:r>
            <a:r>
              <a:rPr sz="1250" b="1" spc="20" dirty="0">
                <a:latin typeface="Calibri"/>
                <a:cs typeface="Calibri"/>
              </a:rPr>
              <a:t> </a:t>
            </a:r>
            <a:r>
              <a:rPr sz="1250" spc="125" dirty="0">
                <a:latin typeface="Calibri"/>
                <a:cs typeface="Calibri"/>
              </a:rPr>
              <a:t>μεγάλων </a:t>
            </a:r>
            <a:r>
              <a:rPr sz="1250" spc="-270" dirty="0">
                <a:latin typeface="Calibri"/>
                <a:cs typeface="Calibri"/>
              </a:rPr>
              <a:t> </a:t>
            </a:r>
            <a:r>
              <a:rPr sz="1250" spc="95" dirty="0">
                <a:latin typeface="Calibri"/>
                <a:cs typeface="Calibri"/>
              </a:rPr>
              <a:t>τμημάτων </a:t>
            </a:r>
            <a:r>
              <a:rPr sz="1250" spc="90" dirty="0">
                <a:latin typeface="Calibri"/>
                <a:cs typeface="Calibri"/>
              </a:rPr>
              <a:t>του </a:t>
            </a:r>
            <a:r>
              <a:rPr sz="1250" spc="75" dirty="0">
                <a:latin typeface="Calibri"/>
                <a:cs typeface="Calibri"/>
              </a:rPr>
              <a:t>Ίντερνετ </a:t>
            </a:r>
            <a:r>
              <a:rPr sz="1250" spc="100" dirty="0">
                <a:latin typeface="Calibri"/>
                <a:cs typeface="Calibri"/>
              </a:rPr>
              <a:t>για </a:t>
            </a:r>
            <a:r>
              <a:rPr sz="1250" spc="105" dirty="0">
                <a:latin typeface="Calibri"/>
                <a:cs typeface="Calibri"/>
              </a:rPr>
              <a:t> </a:t>
            </a:r>
            <a:r>
              <a:rPr sz="1250" b="1" spc="114" dirty="0">
                <a:latin typeface="Calibri"/>
                <a:cs typeface="Calibri"/>
              </a:rPr>
              <a:t>ευπάθειες </a:t>
            </a:r>
            <a:r>
              <a:rPr sz="1250" spc="135" dirty="0">
                <a:latin typeface="Calibri"/>
                <a:cs typeface="Calibri"/>
              </a:rPr>
              <a:t>που </a:t>
            </a:r>
            <a:r>
              <a:rPr sz="1250" spc="130" dirty="0">
                <a:latin typeface="Calibri"/>
                <a:cs typeface="Calibri"/>
              </a:rPr>
              <a:t>θα </a:t>
            </a:r>
            <a:r>
              <a:rPr sz="1250" spc="135" dirty="0">
                <a:latin typeface="Calibri"/>
                <a:cs typeface="Calibri"/>
              </a:rPr>
              <a:t> </a:t>
            </a:r>
            <a:r>
              <a:rPr sz="1250" spc="130" dirty="0">
                <a:latin typeface="Calibri"/>
                <a:cs typeface="Calibri"/>
              </a:rPr>
              <a:t>μπορούσαν </a:t>
            </a:r>
            <a:r>
              <a:rPr sz="1250" spc="125" dirty="0">
                <a:latin typeface="Calibri"/>
                <a:cs typeface="Calibri"/>
              </a:rPr>
              <a:t>να </a:t>
            </a:r>
            <a:r>
              <a:rPr sz="1250" spc="130" dirty="0">
                <a:latin typeface="Calibri"/>
                <a:cs typeface="Calibri"/>
              </a:rPr>
              <a:t> </a:t>
            </a:r>
            <a:r>
              <a:rPr sz="1250" spc="110" dirty="0">
                <a:latin typeface="Calibri"/>
                <a:cs typeface="Calibri"/>
              </a:rPr>
              <a:t>εκμεταλλευτούν.</a:t>
            </a:r>
            <a:endParaRPr sz="1250">
              <a:latin typeface="Calibri"/>
              <a:cs typeface="Calibri"/>
            </a:endParaRPr>
          </a:p>
        </p:txBody>
      </p:sp>
      <p:sp>
        <p:nvSpPr>
          <p:cNvPr id="16" name="object 16"/>
          <p:cNvSpPr txBox="1"/>
          <p:nvPr/>
        </p:nvSpPr>
        <p:spPr>
          <a:xfrm>
            <a:off x="9007157" y="3087052"/>
            <a:ext cx="2211070" cy="1362075"/>
          </a:xfrm>
          <a:prstGeom prst="rect">
            <a:avLst/>
          </a:prstGeom>
        </p:spPr>
        <p:txBody>
          <a:bodyPr vert="horz" wrap="square" lIns="0" tIns="12700" rIns="0" bIns="0" rtlCol="0">
            <a:spAutoFit/>
          </a:bodyPr>
          <a:lstStyle/>
          <a:p>
            <a:pPr marL="12700" marR="5080" algn="ctr">
              <a:lnSpc>
                <a:spcPct val="100000"/>
              </a:lnSpc>
              <a:spcBef>
                <a:spcPts val="100"/>
              </a:spcBef>
            </a:pPr>
            <a:r>
              <a:rPr sz="1100" spc="50" dirty="0">
                <a:latin typeface="Calibri"/>
                <a:cs typeface="Calibri"/>
              </a:rPr>
              <a:t>Γνωστή </a:t>
            </a:r>
            <a:r>
              <a:rPr sz="1100" spc="45" dirty="0">
                <a:latin typeface="Calibri"/>
                <a:cs typeface="Calibri"/>
              </a:rPr>
              <a:t>και </a:t>
            </a:r>
            <a:r>
              <a:rPr sz="1100" spc="55" dirty="0">
                <a:latin typeface="Calibri"/>
                <a:cs typeface="Calibri"/>
              </a:rPr>
              <a:t>ως </a:t>
            </a:r>
            <a:r>
              <a:rPr sz="1100" b="1" spc="55" dirty="0">
                <a:latin typeface="Calibri"/>
                <a:cs typeface="Calibri"/>
              </a:rPr>
              <a:t>URL </a:t>
            </a:r>
            <a:r>
              <a:rPr sz="1100" b="1" spc="40" dirty="0">
                <a:latin typeface="Calibri"/>
                <a:cs typeface="Calibri"/>
              </a:rPr>
              <a:t>hijacking </a:t>
            </a:r>
            <a:r>
              <a:rPr sz="1100" spc="60" dirty="0">
                <a:latin typeface="Calibri"/>
                <a:cs typeface="Calibri"/>
              </a:rPr>
              <a:t>ή </a:t>
            </a:r>
            <a:r>
              <a:rPr sz="1100" spc="65" dirty="0">
                <a:latin typeface="Calibri"/>
                <a:cs typeface="Calibri"/>
              </a:rPr>
              <a:t> </a:t>
            </a:r>
            <a:r>
              <a:rPr sz="1100" b="1" spc="50" dirty="0">
                <a:latin typeface="Calibri"/>
                <a:cs typeface="Calibri"/>
              </a:rPr>
              <a:t>ψεύτικες</a:t>
            </a:r>
            <a:r>
              <a:rPr sz="1100" b="1" spc="15" dirty="0">
                <a:latin typeface="Calibri"/>
                <a:cs typeface="Calibri"/>
              </a:rPr>
              <a:t> </a:t>
            </a:r>
            <a:r>
              <a:rPr sz="1100" b="1" spc="45" dirty="0">
                <a:latin typeface="Calibri"/>
                <a:cs typeface="Calibri"/>
              </a:rPr>
              <a:t>διευθύνσεις</a:t>
            </a:r>
            <a:r>
              <a:rPr sz="1100" b="1" spc="15" dirty="0">
                <a:latin typeface="Calibri"/>
                <a:cs typeface="Calibri"/>
              </a:rPr>
              <a:t> </a:t>
            </a:r>
            <a:r>
              <a:rPr sz="1100" b="1" spc="45" dirty="0">
                <a:latin typeface="Calibri"/>
                <a:cs typeface="Calibri"/>
              </a:rPr>
              <a:t>URL,</a:t>
            </a:r>
            <a:r>
              <a:rPr sz="1100" b="1" spc="20" dirty="0">
                <a:latin typeface="Calibri"/>
                <a:cs typeface="Calibri"/>
              </a:rPr>
              <a:t> </a:t>
            </a:r>
            <a:r>
              <a:rPr sz="1100" spc="50" dirty="0">
                <a:latin typeface="Calibri"/>
                <a:cs typeface="Calibri"/>
              </a:rPr>
              <a:t>αυτή</a:t>
            </a:r>
            <a:r>
              <a:rPr sz="1100" spc="15" dirty="0">
                <a:latin typeface="Calibri"/>
                <a:cs typeface="Calibri"/>
              </a:rPr>
              <a:t> </a:t>
            </a:r>
            <a:r>
              <a:rPr sz="1100" spc="60" dirty="0">
                <a:latin typeface="Calibri"/>
                <a:cs typeface="Calibri"/>
              </a:rPr>
              <a:t>η </a:t>
            </a:r>
            <a:r>
              <a:rPr sz="1100" spc="-235" dirty="0">
                <a:latin typeface="Calibri"/>
                <a:cs typeface="Calibri"/>
              </a:rPr>
              <a:t> </a:t>
            </a:r>
            <a:r>
              <a:rPr sz="1100" spc="45" dirty="0">
                <a:latin typeface="Calibri"/>
                <a:cs typeface="Calibri"/>
              </a:rPr>
              <a:t>τακτική εκμεταλλεύεται </a:t>
            </a:r>
            <a:r>
              <a:rPr sz="1100" spc="55" dirty="0">
                <a:latin typeface="Calibri"/>
                <a:cs typeface="Calibri"/>
              </a:rPr>
              <a:t>των </a:t>
            </a:r>
            <a:r>
              <a:rPr sz="1100" spc="60" dirty="0">
                <a:latin typeface="Calibri"/>
                <a:cs typeface="Calibri"/>
              </a:rPr>
              <a:t> </a:t>
            </a:r>
            <a:r>
              <a:rPr sz="1100" spc="50" dirty="0">
                <a:latin typeface="Calibri"/>
                <a:cs typeface="Calibri"/>
              </a:rPr>
              <a:t>χρηστών κατά </a:t>
            </a:r>
            <a:r>
              <a:rPr sz="1100" spc="45" dirty="0">
                <a:latin typeface="Calibri"/>
                <a:cs typeface="Calibri"/>
              </a:rPr>
              <a:t>την </a:t>
            </a:r>
            <a:r>
              <a:rPr sz="1100" spc="50" dirty="0">
                <a:latin typeface="Calibri"/>
                <a:cs typeface="Calibri"/>
              </a:rPr>
              <a:t>εισαγωγή </a:t>
            </a:r>
            <a:r>
              <a:rPr sz="1100" spc="55" dirty="0">
                <a:latin typeface="Calibri"/>
                <a:cs typeface="Calibri"/>
              </a:rPr>
              <a:t> </a:t>
            </a:r>
            <a:r>
              <a:rPr sz="1100" spc="50" dirty="0">
                <a:latin typeface="Calibri"/>
                <a:cs typeface="Calibri"/>
              </a:rPr>
              <a:t>διευθύνσεων </a:t>
            </a:r>
            <a:r>
              <a:rPr sz="1100" spc="45" dirty="0">
                <a:latin typeface="Calibri"/>
                <a:cs typeface="Calibri"/>
              </a:rPr>
              <a:t>ιστότοπων, </a:t>
            </a:r>
            <a:r>
              <a:rPr sz="1100" spc="50" dirty="0">
                <a:latin typeface="Calibri"/>
                <a:cs typeface="Calibri"/>
              </a:rPr>
              <a:t> ανακατευθύνοντάς τους σε </a:t>
            </a:r>
            <a:r>
              <a:rPr sz="1100" spc="55" dirty="0">
                <a:latin typeface="Calibri"/>
                <a:cs typeface="Calibri"/>
              </a:rPr>
              <a:t> </a:t>
            </a:r>
            <a:r>
              <a:rPr sz="1100" spc="45" dirty="0">
                <a:latin typeface="Calibri"/>
                <a:cs typeface="Calibri"/>
              </a:rPr>
              <a:t>δυνητικά </a:t>
            </a:r>
            <a:r>
              <a:rPr sz="1100" spc="50" dirty="0">
                <a:latin typeface="Calibri"/>
                <a:cs typeface="Calibri"/>
              </a:rPr>
              <a:t>κακόβουλους </a:t>
            </a:r>
            <a:r>
              <a:rPr sz="1100" spc="55" dirty="0">
                <a:latin typeface="Calibri"/>
                <a:cs typeface="Calibri"/>
              </a:rPr>
              <a:t> </a:t>
            </a:r>
            <a:r>
              <a:rPr sz="1100" b="1" spc="45" dirty="0">
                <a:latin typeface="Calibri"/>
                <a:cs typeface="Calibri"/>
              </a:rPr>
              <a:t>ιστότοπους.</a:t>
            </a:r>
            <a:endParaRPr sz="1100">
              <a:latin typeface="Calibri"/>
              <a:cs typeface="Calibri"/>
            </a:endParaRPr>
          </a:p>
        </p:txBody>
      </p:sp>
      <p:sp>
        <p:nvSpPr>
          <p:cNvPr id="17" name="object 17"/>
          <p:cNvSpPr txBox="1"/>
          <p:nvPr/>
        </p:nvSpPr>
        <p:spPr>
          <a:xfrm>
            <a:off x="11170602" y="57905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2</a:t>
            </a:r>
            <a:r>
              <a:rPr sz="850" spc="40" dirty="0">
                <a:latin typeface="Calibri"/>
                <a:cs typeface="Calibri"/>
              </a:rPr>
              <a:t>0</a:t>
            </a:r>
            <a:endParaRPr sz="850">
              <a:latin typeface="Calibri"/>
              <a:cs typeface="Calibri"/>
            </a:endParaRPr>
          </a:p>
        </p:txBody>
      </p:sp>
      <p:sp>
        <p:nvSpPr>
          <p:cNvPr id="18" name="object 18"/>
          <p:cNvSpPr txBox="1"/>
          <p:nvPr/>
        </p:nvSpPr>
        <p:spPr>
          <a:xfrm>
            <a:off x="78739" y="6103302"/>
            <a:ext cx="5751195" cy="116839"/>
          </a:xfrm>
          <a:prstGeom prst="rect">
            <a:avLst/>
          </a:prstGeom>
        </p:spPr>
        <p:txBody>
          <a:bodyPr vert="horz" wrap="square" lIns="0" tIns="12700" rIns="0" bIns="0" rtlCol="0">
            <a:spAutoFit/>
          </a:bodyPr>
          <a:lstStyle/>
          <a:p>
            <a:pPr marL="12700">
              <a:lnSpc>
                <a:spcPct val="100000"/>
              </a:lnSpc>
              <a:spcBef>
                <a:spcPts val="100"/>
              </a:spcBef>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3"/>
              </a:rPr>
              <a:t>2021-Cyber-Security-Guidelines.pdf</a:t>
            </a:r>
            <a:r>
              <a:rPr sz="600" u="sng" spc="20" dirty="0">
                <a:solidFill>
                  <a:srgbClr val="85872B"/>
                </a:solidFill>
                <a:uFill>
                  <a:solidFill>
                    <a:srgbClr val="85872B"/>
                  </a:solidFill>
                </a:uFill>
                <a:latin typeface="Calibri"/>
                <a:cs typeface="Calibri"/>
                <a:hlinkClick r:id="rId3"/>
              </a:rPr>
              <a:t> </a:t>
            </a:r>
            <a:r>
              <a:rPr sz="600" u="sng" spc="30" dirty="0">
                <a:solidFill>
                  <a:srgbClr val="85872B"/>
                </a:solidFill>
                <a:uFill>
                  <a:solidFill>
                    <a:srgbClr val="85872B"/>
                  </a:solidFill>
                </a:uFill>
                <a:latin typeface="Calibri"/>
                <a:cs typeface="Calibri"/>
                <a:hlinkClick r:id="rId3"/>
              </a:rPr>
              <a:t>(ics-shipping.org), </a:t>
            </a:r>
            <a:r>
              <a:rPr sz="600" u="sng" spc="45" dirty="0">
                <a:solidFill>
                  <a:srgbClr val="85872B"/>
                </a:solidFill>
                <a:uFill>
                  <a:solidFill>
                    <a:srgbClr val="85872B"/>
                  </a:solidFill>
                </a:uFill>
                <a:latin typeface="Calibri"/>
                <a:cs typeface="Calibri"/>
                <a:hlinkClick r:id="rId3"/>
              </a:rPr>
              <a:t>πρόσβαση</a:t>
            </a:r>
            <a:r>
              <a:rPr sz="600" u="sng" spc="3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τον</a:t>
            </a:r>
            <a:r>
              <a:rPr sz="600" u="sng" spc="2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grpSp>
        <p:nvGrpSpPr>
          <p:cNvPr id="19" name="object 19"/>
          <p:cNvGrpSpPr/>
          <p:nvPr/>
        </p:nvGrpSpPr>
        <p:grpSpPr>
          <a:xfrm>
            <a:off x="367347" y="1582737"/>
            <a:ext cx="2566035" cy="3422650"/>
            <a:chOff x="367347" y="1582737"/>
            <a:chExt cx="2566035" cy="3422650"/>
          </a:xfrm>
        </p:grpSpPr>
        <p:sp>
          <p:nvSpPr>
            <p:cNvPr id="20" name="object 20"/>
            <p:cNvSpPr/>
            <p:nvPr/>
          </p:nvSpPr>
          <p:spPr>
            <a:xfrm>
              <a:off x="383222" y="1598612"/>
              <a:ext cx="2534285" cy="3390900"/>
            </a:xfrm>
            <a:custGeom>
              <a:avLst/>
              <a:gdLst/>
              <a:ahLst/>
              <a:cxnLst/>
              <a:rect l="l" t="t" r="r" b="b"/>
              <a:pathLst>
                <a:path w="2534285" h="3390900">
                  <a:moveTo>
                    <a:pt x="2112010" y="0"/>
                  </a:moveTo>
                  <a:lnTo>
                    <a:pt x="422275" y="0"/>
                  </a:lnTo>
                  <a:lnTo>
                    <a:pt x="373062" y="2857"/>
                  </a:lnTo>
                  <a:lnTo>
                    <a:pt x="325437" y="11112"/>
                  </a:lnTo>
                  <a:lnTo>
                    <a:pt x="280035" y="24764"/>
                  </a:lnTo>
                  <a:lnTo>
                    <a:pt x="236537" y="42862"/>
                  </a:lnTo>
                  <a:lnTo>
                    <a:pt x="195897" y="65722"/>
                  </a:lnTo>
                  <a:lnTo>
                    <a:pt x="158115" y="92710"/>
                  </a:lnTo>
                  <a:lnTo>
                    <a:pt x="123824" y="123825"/>
                  </a:lnTo>
                  <a:lnTo>
                    <a:pt x="92710" y="158114"/>
                  </a:lnTo>
                  <a:lnTo>
                    <a:pt x="65722" y="195897"/>
                  </a:lnTo>
                  <a:lnTo>
                    <a:pt x="42862" y="236537"/>
                  </a:lnTo>
                  <a:lnTo>
                    <a:pt x="24764" y="280035"/>
                  </a:lnTo>
                  <a:lnTo>
                    <a:pt x="11112" y="325437"/>
                  </a:lnTo>
                  <a:lnTo>
                    <a:pt x="2857" y="373062"/>
                  </a:lnTo>
                  <a:lnTo>
                    <a:pt x="0" y="422275"/>
                  </a:lnTo>
                  <a:lnTo>
                    <a:pt x="0" y="2968625"/>
                  </a:lnTo>
                  <a:lnTo>
                    <a:pt x="2857" y="3017837"/>
                  </a:lnTo>
                  <a:lnTo>
                    <a:pt x="11112" y="3065462"/>
                  </a:lnTo>
                  <a:lnTo>
                    <a:pt x="24764" y="3110865"/>
                  </a:lnTo>
                  <a:lnTo>
                    <a:pt x="42862" y="3154362"/>
                  </a:lnTo>
                  <a:lnTo>
                    <a:pt x="65722" y="3195002"/>
                  </a:lnTo>
                  <a:lnTo>
                    <a:pt x="92710" y="3232785"/>
                  </a:lnTo>
                  <a:lnTo>
                    <a:pt x="123824" y="3267075"/>
                  </a:lnTo>
                  <a:lnTo>
                    <a:pt x="158115" y="3298190"/>
                  </a:lnTo>
                  <a:lnTo>
                    <a:pt x="195897" y="3325177"/>
                  </a:lnTo>
                  <a:lnTo>
                    <a:pt x="236537" y="3348037"/>
                  </a:lnTo>
                  <a:lnTo>
                    <a:pt x="280035" y="3366135"/>
                  </a:lnTo>
                  <a:lnTo>
                    <a:pt x="325437" y="3379787"/>
                  </a:lnTo>
                  <a:lnTo>
                    <a:pt x="373062" y="3388042"/>
                  </a:lnTo>
                  <a:lnTo>
                    <a:pt x="422275" y="3390900"/>
                  </a:lnTo>
                  <a:lnTo>
                    <a:pt x="2112010" y="3390900"/>
                  </a:lnTo>
                  <a:lnTo>
                    <a:pt x="2161222" y="3388042"/>
                  </a:lnTo>
                  <a:lnTo>
                    <a:pt x="2208847" y="3379787"/>
                  </a:lnTo>
                  <a:lnTo>
                    <a:pt x="2254567" y="3366135"/>
                  </a:lnTo>
                  <a:lnTo>
                    <a:pt x="2297747" y="3348037"/>
                  </a:lnTo>
                  <a:lnTo>
                    <a:pt x="2338387" y="3325177"/>
                  </a:lnTo>
                  <a:lnTo>
                    <a:pt x="2376170" y="3298190"/>
                  </a:lnTo>
                  <a:lnTo>
                    <a:pt x="2410777" y="3267075"/>
                  </a:lnTo>
                  <a:lnTo>
                    <a:pt x="2441575" y="3232785"/>
                  </a:lnTo>
                  <a:lnTo>
                    <a:pt x="2468562" y="3195002"/>
                  </a:lnTo>
                  <a:lnTo>
                    <a:pt x="2491422" y="3154362"/>
                  </a:lnTo>
                  <a:lnTo>
                    <a:pt x="2509837" y="3110865"/>
                  </a:lnTo>
                  <a:lnTo>
                    <a:pt x="2523172" y="3065462"/>
                  </a:lnTo>
                  <a:lnTo>
                    <a:pt x="2531427" y="3017837"/>
                  </a:lnTo>
                  <a:lnTo>
                    <a:pt x="2534285" y="2968625"/>
                  </a:lnTo>
                  <a:lnTo>
                    <a:pt x="2534285" y="422275"/>
                  </a:lnTo>
                  <a:lnTo>
                    <a:pt x="2531427" y="373062"/>
                  </a:lnTo>
                  <a:lnTo>
                    <a:pt x="2523172" y="325437"/>
                  </a:lnTo>
                  <a:lnTo>
                    <a:pt x="2509837" y="280035"/>
                  </a:lnTo>
                  <a:lnTo>
                    <a:pt x="2491422" y="236537"/>
                  </a:lnTo>
                  <a:lnTo>
                    <a:pt x="2468562" y="195897"/>
                  </a:lnTo>
                  <a:lnTo>
                    <a:pt x="2441575" y="158114"/>
                  </a:lnTo>
                  <a:lnTo>
                    <a:pt x="2410777" y="123825"/>
                  </a:lnTo>
                  <a:lnTo>
                    <a:pt x="2376170" y="92710"/>
                  </a:lnTo>
                  <a:lnTo>
                    <a:pt x="2338387" y="65722"/>
                  </a:lnTo>
                  <a:lnTo>
                    <a:pt x="2297747" y="42862"/>
                  </a:lnTo>
                  <a:lnTo>
                    <a:pt x="2254567" y="24764"/>
                  </a:lnTo>
                  <a:lnTo>
                    <a:pt x="2208847" y="11112"/>
                  </a:lnTo>
                  <a:lnTo>
                    <a:pt x="2161222" y="2857"/>
                  </a:lnTo>
                  <a:lnTo>
                    <a:pt x="2112010" y="0"/>
                  </a:lnTo>
                  <a:close/>
                </a:path>
              </a:pathLst>
            </a:custGeom>
            <a:solidFill>
              <a:srgbClr val="FFB800">
                <a:alpha val="9803"/>
              </a:srgbClr>
            </a:solidFill>
          </p:spPr>
          <p:txBody>
            <a:bodyPr wrap="square" lIns="0" tIns="0" rIns="0" bIns="0" rtlCol="0"/>
            <a:lstStyle/>
            <a:p>
              <a:endParaRPr/>
            </a:p>
          </p:txBody>
        </p:sp>
        <p:sp>
          <p:nvSpPr>
            <p:cNvPr id="21" name="object 21"/>
            <p:cNvSpPr/>
            <p:nvPr/>
          </p:nvSpPr>
          <p:spPr>
            <a:xfrm>
              <a:off x="383222" y="1598612"/>
              <a:ext cx="2534285" cy="3390900"/>
            </a:xfrm>
            <a:custGeom>
              <a:avLst/>
              <a:gdLst/>
              <a:ahLst/>
              <a:cxnLst/>
              <a:rect l="l" t="t" r="r" b="b"/>
              <a:pathLst>
                <a:path w="2534285" h="3390900">
                  <a:moveTo>
                    <a:pt x="0" y="422275"/>
                  </a:moveTo>
                  <a:lnTo>
                    <a:pt x="2857" y="373062"/>
                  </a:lnTo>
                  <a:lnTo>
                    <a:pt x="11112" y="325437"/>
                  </a:lnTo>
                  <a:lnTo>
                    <a:pt x="24764" y="280035"/>
                  </a:lnTo>
                  <a:lnTo>
                    <a:pt x="42862" y="236537"/>
                  </a:lnTo>
                  <a:lnTo>
                    <a:pt x="65722" y="195897"/>
                  </a:lnTo>
                  <a:lnTo>
                    <a:pt x="92710" y="158114"/>
                  </a:lnTo>
                  <a:lnTo>
                    <a:pt x="123824" y="123825"/>
                  </a:lnTo>
                  <a:lnTo>
                    <a:pt x="158115" y="92710"/>
                  </a:lnTo>
                  <a:lnTo>
                    <a:pt x="195897" y="65722"/>
                  </a:lnTo>
                  <a:lnTo>
                    <a:pt x="236537" y="42862"/>
                  </a:lnTo>
                  <a:lnTo>
                    <a:pt x="280035" y="24764"/>
                  </a:lnTo>
                  <a:lnTo>
                    <a:pt x="325437" y="11112"/>
                  </a:lnTo>
                  <a:lnTo>
                    <a:pt x="373062" y="2857"/>
                  </a:lnTo>
                  <a:lnTo>
                    <a:pt x="422275" y="0"/>
                  </a:lnTo>
                  <a:lnTo>
                    <a:pt x="2112010" y="0"/>
                  </a:lnTo>
                  <a:lnTo>
                    <a:pt x="2161222" y="2857"/>
                  </a:lnTo>
                  <a:lnTo>
                    <a:pt x="2208847" y="11112"/>
                  </a:lnTo>
                  <a:lnTo>
                    <a:pt x="2254567" y="24764"/>
                  </a:lnTo>
                  <a:lnTo>
                    <a:pt x="2297747" y="42862"/>
                  </a:lnTo>
                  <a:lnTo>
                    <a:pt x="2338387" y="65722"/>
                  </a:lnTo>
                  <a:lnTo>
                    <a:pt x="2376170" y="92710"/>
                  </a:lnTo>
                  <a:lnTo>
                    <a:pt x="2410777" y="123825"/>
                  </a:lnTo>
                  <a:lnTo>
                    <a:pt x="2441575" y="158114"/>
                  </a:lnTo>
                  <a:lnTo>
                    <a:pt x="2468562" y="195897"/>
                  </a:lnTo>
                  <a:lnTo>
                    <a:pt x="2491422" y="236537"/>
                  </a:lnTo>
                  <a:lnTo>
                    <a:pt x="2509837" y="280035"/>
                  </a:lnTo>
                  <a:lnTo>
                    <a:pt x="2523172" y="325437"/>
                  </a:lnTo>
                  <a:lnTo>
                    <a:pt x="2531427" y="373062"/>
                  </a:lnTo>
                  <a:lnTo>
                    <a:pt x="2534285" y="422275"/>
                  </a:lnTo>
                  <a:lnTo>
                    <a:pt x="2534285" y="2968625"/>
                  </a:lnTo>
                  <a:lnTo>
                    <a:pt x="2531427" y="3017837"/>
                  </a:lnTo>
                  <a:lnTo>
                    <a:pt x="2523172" y="3065462"/>
                  </a:lnTo>
                  <a:lnTo>
                    <a:pt x="2509837" y="3110865"/>
                  </a:lnTo>
                  <a:lnTo>
                    <a:pt x="2491422" y="3154362"/>
                  </a:lnTo>
                  <a:lnTo>
                    <a:pt x="2468562" y="3195002"/>
                  </a:lnTo>
                  <a:lnTo>
                    <a:pt x="2441575" y="3232785"/>
                  </a:lnTo>
                  <a:lnTo>
                    <a:pt x="2410777" y="3267075"/>
                  </a:lnTo>
                  <a:lnTo>
                    <a:pt x="2376170" y="3298190"/>
                  </a:lnTo>
                  <a:lnTo>
                    <a:pt x="2338387" y="3325177"/>
                  </a:lnTo>
                  <a:lnTo>
                    <a:pt x="2297747" y="3348037"/>
                  </a:lnTo>
                  <a:lnTo>
                    <a:pt x="2254567" y="3366135"/>
                  </a:lnTo>
                  <a:lnTo>
                    <a:pt x="2208847" y="3379787"/>
                  </a:lnTo>
                  <a:lnTo>
                    <a:pt x="2161222" y="3388042"/>
                  </a:lnTo>
                  <a:lnTo>
                    <a:pt x="2112010" y="3390900"/>
                  </a:lnTo>
                  <a:lnTo>
                    <a:pt x="422275" y="3390900"/>
                  </a:lnTo>
                  <a:lnTo>
                    <a:pt x="373062" y="3388042"/>
                  </a:lnTo>
                  <a:lnTo>
                    <a:pt x="325437" y="3379787"/>
                  </a:lnTo>
                  <a:lnTo>
                    <a:pt x="280035" y="3366135"/>
                  </a:lnTo>
                  <a:lnTo>
                    <a:pt x="236537" y="3348037"/>
                  </a:lnTo>
                  <a:lnTo>
                    <a:pt x="195897" y="3325177"/>
                  </a:lnTo>
                  <a:lnTo>
                    <a:pt x="158115" y="3298190"/>
                  </a:lnTo>
                  <a:lnTo>
                    <a:pt x="123824" y="3267075"/>
                  </a:lnTo>
                  <a:lnTo>
                    <a:pt x="92710" y="3232785"/>
                  </a:lnTo>
                  <a:lnTo>
                    <a:pt x="65722" y="3195002"/>
                  </a:lnTo>
                  <a:lnTo>
                    <a:pt x="42862" y="3154362"/>
                  </a:lnTo>
                  <a:lnTo>
                    <a:pt x="24764" y="3110865"/>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grpSp>
      <p:sp>
        <p:nvSpPr>
          <p:cNvPr id="22" name="object 22"/>
          <p:cNvSpPr txBox="1"/>
          <p:nvPr/>
        </p:nvSpPr>
        <p:spPr>
          <a:xfrm>
            <a:off x="922653" y="2129549"/>
            <a:ext cx="1434149" cy="443711"/>
          </a:xfrm>
          <a:prstGeom prst="rect">
            <a:avLst/>
          </a:prstGeom>
        </p:spPr>
        <p:txBody>
          <a:bodyPr vert="horz" wrap="square" lIns="0" tIns="12700" rIns="0" bIns="0" rtlCol="0">
            <a:spAutoFit/>
          </a:bodyPr>
          <a:lstStyle/>
          <a:p>
            <a:pPr marL="12700">
              <a:lnSpc>
                <a:spcPct val="100000"/>
              </a:lnSpc>
              <a:spcBef>
                <a:spcPts val="100"/>
              </a:spcBef>
            </a:pPr>
            <a:r>
              <a:rPr lang="en-US" sz="2800" b="1" i="0" u="none" strike="noStrike" baseline="0" dirty="0">
                <a:solidFill>
                  <a:srgbClr val="D97A1A"/>
                </a:solidFill>
                <a:latin typeface="BookAntiqua-Bold"/>
              </a:rPr>
              <a:t>Malware</a:t>
            </a:r>
            <a:endParaRPr sz="4000" dirty="0">
              <a:latin typeface="Calibri"/>
              <a:cs typeface="Calibri"/>
            </a:endParaRPr>
          </a:p>
        </p:txBody>
      </p:sp>
      <p:sp>
        <p:nvSpPr>
          <p:cNvPr id="23" name="object 23"/>
          <p:cNvSpPr txBox="1"/>
          <p:nvPr/>
        </p:nvSpPr>
        <p:spPr>
          <a:xfrm>
            <a:off x="589280" y="3104197"/>
            <a:ext cx="2000250" cy="1353185"/>
          </a:xfrm>
          <a:prstGeom prst="rect">
            <a:avLst/>
          </a:prstGeom>
        </p:spPr>
        <p:txBody>
          <a:bodyPr vert="horz" wrap="square" lIns="0" tIns="12700" rIns="0" bIns="0" rtlCol="0">
            <a:spAutoFit/>
          </a:bodyPr>
          <a:lstStyle/>
          <a:p>
            <a:pPr marL="12700" marR="5080" algn="ctr">
              <a:lnSpc>
                <a:spcPct val="100000"/>
              </a:lnSpc>
              <a:spcBef>
                <a:spcPts val="100"/>
              </a:spcBef>
            </a:pPr>
            <a:r>
              <a:rPr lang="el-GR" sz="1250" spc="90" dirty="0">
                <a:latin typeface="Calibri"/>
                <a:cs typeface="Calibri"/>
              </a:rPr>
              <a:t>Γ</a:t>
            </a:r>
            <a:r>
              <a:rPr sz="1250" spc="90" dirty="0" err="1">
                <a:latin typeface="Calibri"/>
                <a:cs typeface="Calibri"/>
              </a:rPr>
              <a:t>νωστό</a:t>
            </a:r>
            <a:r>
              <a:rPr sz="1250" spc="20" dirty="0">
                <a:latin typeface="Calibri"/>
                <a:cs typeface="Calibri"/>
              </a:rPr>
              <a:t> </a:t>
            </a:r>
            <a:r>
              <a:rPr sz="1250" spc="80" dirty="0">
                <a:latin typeface="Calibri"/>
                <a:cs typeface="Calibri"/>
              </a:rPr>
              <a:t>και</a:t>
            </a:r>
            <a:r>
              <a:rPr sz="1250" spc="20" dirty="0">
                <a:latin typeface="Calibri"/>
                <a:cs typeface="Calibri"/>
              </a:rPr>
              <a:t> </a:t>
            </a:r>
            <a:r>
              <a:rPr sz="1250" spc="100" dirty="0">
                <a:latin typeface="Calibri"/>
                <a:cs typeface="Calibri"/>
              </a:rPr>
              <a:t>ως</a:t>
            </a:r>
            <a:r>
              <a:rPr sz="1250" spc="25" dirty="0">
                <a:latin typeface="Calibri"/>
                <a:cs typeface="Calibri"/>
              </a:rPr>
              <a:t> </a:t>
            </a:r>
            <a:r>
              <a:rPr sz="1250" b="1" spc="85" dirty="0">
                <a:latin typeface="Calibri"/>
                <a:cs typeface="Calibri"/>
              </a:rPr>
              <a:t>κακόβουλο </a:t>
            </a:r>
            <a:r>
              <a:rPr sz="1250" b="1" spc="-270" dirty="0">
                <a:latin typeface="Calibri"/>
                <a:cs typeface="Calibri"/>
              </a:rPr>
              <a:t> </a:t>
            </a:r>
            <a:r>
              <a:rPr sz="1250" b="1" spc="70" dirty="0">
                <a:latin typeface="Calibri"/>
                <a:cs typeface="Calibri"/>
              </a:rPr>
              <a:t>λογισμικό, </a:t>
            </a:r>
            <a:r>
              <a:rPr sz="1250" spc="65" dirty="0">
                <a:latin typeface="Calibri"/>
                <a:cs typeface="Calibri"/>
              </a:rPr>
              <a:t>είναι </a:t>
            </a:r>
            <a:r>
              <a:rPr sz="1250" spc="70" dirty="0">
                <a:latin typeface="Calibri"/>
                <a:cs typeface="Calibri"/>
              </a:rPr>
              <a:t> </a:t>
            </a:r>
            <a:r>
              <a:rPr sz="1250" spc="85" dirty="0">
                <a:latin typeface="Calibri"/>
                <a:cs typeface="Calibri"/>
              </a:rPr>
              <a:t>σχεδιασμένο </a:t>
            </a:r>
            <a:r>
              <a:rPr sz="1250" spc="75" dirty="0">
                <a:latin typeface="Calibri"/>
                <a:cs typeface="Calibri"/>
              </a:rPr>
              <a:t>για </a:t>
            </a:r>
            <a:r>
              <a:rPr sz="1250" b="1" spc="100" dirty="0">
                <a:solidFill>
                  <a:srgbClr val="0D0D0D"/>
                </a:solidFill>
                <a:latin typeface="Calibri"/>
                <a:cs typeface="Calibri"/>
              </a:rPr>
              <a:t>να </a:t>
            </a:r>
            <a:r>
              <a:rPr sz="1250" b="1" spc="105" dirty="0">
                <a:solidFill>
                  <a:srgbClr val="0D0D0D"/>
                </a:solidFill>
                <a:latin typeface="Calibri"/>
                <a:cs typeface="Calibri"/>
              </a:rPr>
              <a:t> </a:t>
            </a:r>
            <a:r>
              <a:rPr sz="1250" b="1" spc="80" dirty="0">
                <a:solidFill>
                  <a:srgbClr val="0D0D0D"/>
                </a:solidFill>
                <a:latin typeface="Calibri"/>
                <a:cs typeface="Calibri"/>
              </a:rPr>
              <a:t>διεισδύσει </a:t>
            </a:r>
            <a:r>
              <a:rPr sz="1250" b="1" spc="100" dirty="0">
                <a:solidFill>
                  <a:srgbClr val="0D0D0D"/>
                </a:solidFill>
                <a:latin typeface="Calibri"/>
                <a:cs typeface="Calibri"/>
              </a:rPr>
              <a:t>ή </a:t>
            </a:r>
            <a:r>
              <a:rPr sz="1250" spc="90" dirty="0">
                <a:latin typeface="Calibri"/>
                <a:cs typeface="Calibri"/>
              </a:rPr>
              <a:t>να βλάψει </a:t>
            </a:r>
            <a:r>
              <a:rPr sz="1250" spc="95" dirty="0">
                <a:latin typeface="Calibri"/>
                <a:cs typeface="Calibri"/>
              </a:rPr>
              <a:t> </a:t>
            </a:r>
            <a:r>
              <a:rPr sz="1250" b="1" spc="90" dirty="0">
                <a:latin typeface="Calibri"/>
                <a:cs typeface="Calibri"/>
              </a:rPr>
              <a:t>ένα </a:t>
            </a:r>
            <a:r>
              <a:rPr sz="1250" spc="95" dirty="0">
                <a:latin typeface="Calibri"/>
                <a:cs typeface="Calibri"/>
              </a:rPr>
              <a:t>σύστημα </a:t>
            </a:r>
            <a:r>
              <a:rPr sz="1250" spc="85" dirty="0">
                <a:latin typeface="Calibri"/>
                <a:cs typeface="Calibri"/>
              </a:rPr>
              <a:t>υπολογιστή </a:t>
            </a:r>
            <a:r>
              <a:rPr sz="1250" spc="90" dirty="0">
                <a:latin typeface="Calibri"/>
                <a:cs typeface="Calibri"/>
              </a:rPr>
              <a:t> </a:t>
            </a:r>
            <a:r>
              <a:rPr sz="1250" spc="85" dirty="0">
                <a:latin typeface="Calibri"/>
                <a:cs typeface="Calibri"/>
              </a:rPr>
              <a:t>χωρίς </a:t>
            </a:r>
            <a:r>
              <a:rPr sz="1250" b="1" spc="100" dirty="0">
                <a:latin typeface="Calibri"/>
                <a:cs typeface="Calibri"/>
              </a:rPr>
              <a:t>να </a:t>
            </a:r>
            <a:r>
              <a:rPr sz="1250" b="1" spc="85" dirty="0">
                <a:latin typeface="Calibri"/>
                <a:cs typeface="Calibri"/>
              </a:rPr>
              <a:t>το </a:t>
            </a:r>
            <a:r>
              <a:rPr sz="1250" b="1" spc="80" dirty="0">
                <a:latin typeface="Calibri"/>
                <a:cs typeface="Calibri"/>
              </a:rPr>
              <a:t>γνωρίζει </a:t>
            </a:r>
            <a:r>
              <a:rPr sz="1250" b="1" spc="100" dirty="0">
                <a:latin typeface="Calibri"/>
                <a:cs typeface="Calibri"/>
              </a:rPr>
              <a:t>ο </a:t>
            </a:r>
            <a:r>
              <a:rPr sz="1250" b="1" spc="105" dirty="0">
                <a:latin typeface="Calibri"/>
                <a:cs typeface="Calibri"/>
              </a:rPr>
              <a:t> </a:t>
            </a:r>
            <a:r>
              <a:rPr sz="1250" b="1" spc="80" dirty="0">
                <a:latin typeface="Calibri"/>
                <a:cs typeface="Calibri"/>
              </a:rPr>
              <a:t>ιδιοκτήτης</a:t>
            </a:r>
            <a:r>
              <a:rPr sz="1250" b="1" spc="30" dirty="0">
                <a:latin typeface="Calibri"/>
                <a:cs typeface="Calibri"/>
              </a:rPr>
              <a:t> </a:t>
            </a:r>
            <a:r>
              <a:rPr sz="1250" b="1" spc="75" dirty="0">
                <a:latin typeface="Calibri"/>
                <a:cs typeface="Calibri"/>
              </a:rPr>
              <a:t>του.</a:t>
            </a:r>
            <a:endParaRPr sz="1250" dirty="0">
              <a:latin typeface="Calibri"/>
              <a:cs typeface="Calibri"/>
            </a:endParaRPr>
          </a:p>
        </p:txBody>
      </p:sp>
      <p:grpSp>
        <p:nvGrpSpPr>
          <p:cNvPr id="24" name="object 24"/>
          <p:cNvGrpSpPr/>
          <p:nvPr/>
        </p:nvGrpSpPr>
        <p:grpSpPr>
          <a:xfrm>
            <a:off x="3220402" y="1582737"/>
            <a:ext cx="2566035" cy="3422650"/>
            <a:chOff x="3220402" y="1582737"/>
            <a:chExt cx="2566035" cy="3422650"/>
          </a:xfrm>
        </p:grpSpPr>
        <p:sp>
          <p:nvSpPr>
            <p:cNvPr id="25" name="object 25"/>
            <p:cNvSpPr/>
            <p:nvPr/>
          </p:nvSpPr>
          <p:spPr>
            <a:xfrm>
              <a:off x="3236277" y="1598612"/>
              <a:ext cx="2534285" cy="3390900"/>
            </a:xfrm>
            <a:custGeom>
              <a:avLst/>
              <a:gdLst/>
              <a:ahLst/>
              <a:cxnLst/>
              <a:rect l="l" t="t" r="r" b="b"/>
              <a:pathLst>
                <a:path w="2534285" h="3390900">
                  <a:moveTo>
                    <a:pt x="2112010" y="0"/>
                  </a:moveTo>
                  <a:lnTo>
                    <a:pt x="422275" y="0"/>
                  </a:lnTo>
                  <a:lnTo>
                    <a:pt x="373062" y="2857"/>
                  </a:lnTo>
                  <a:lnTo>
                    <a:pt x="325437" y="11112"/>
                  </a:lnTo>
                  <a:lnTo>
                    <a:pt x="280035" y="24764"/>
                  </a:lnTo>
                  <a:lnTo>
                    <a:pt x="236537" y="42862"/>
                  </a:lnTo>
                  <a:lnTo>
                    <a:pt x="195897" y="65722"/>
                  </a:lnTo>
                  <a:lnTo>
                    <a:pt x="158114" y="92710"/>
                  </a:lnTo>
                  <a:lnTo>
                    <a:pt x="123825" y="123825"/>
                  </a:lnTo>
                  <a:lnTo>
                    <a:pt x="92710" y="158114"/>
                  </a:lnTo>
                  <a:lnTo>
                    <a:pt x="65722" y="195897"/>
                  </a:lnTo>
                  <a:lnTo>
                    <a:pt x="42862" y="236537"/>
                  </a:lnTo>
                  <a:lnTo>
                    <a:pt x="24764" y="280035"/>
                  </a:lnTo>
                  <a:lnTo>
                    <a:pt x="11112" y="325437"/>
                  </a:lnTo>
                  <a:lnTo>
                    <a:pt x="2857" y="373062"/>
                  </a:lnTo>
                  <a:lnTo>
                    <a:pt x="0" y="422275"/>
                  </a:lnTo>
                  <a:lnTo>
                    <a:pt x="0" y="2968625"/>
                  </a:lnTo>
                  <a:lnTo>
                    <a:pt x="2857" y="3017837"/>
                  </a:lnTo>
                  <a:lnTo>
                    <a:pt x="11112" y="3065462"/>
                  </a:lnTo>
                  <a:lnTo>
                    <a:pt x="24764" y="3110865"/>
                  </a:lnTo>
                  <a:lnTo>
                    <a:pt x="42862" y="3154362"/>
                  </a:lnTo>
                  <a:lnTo>
                    <a:pt x="65722" y="3195002"/>
                  </a:lnTo>
                  <a:lnTo>
                    <a:pt x="92710" y="3232785"/>
                  </a:lnTo>
                  <a:lnTo>
                    <a:pt x="123825" y="3267075"/>
                  </a:lnTo>
                  <a:lnTo>
                    <a:pt x="158114" y="3298190"/>
                  </a:lnTo>
                  <a:lnTo>
                    <a:pt x="195897" y="3325177"/>
                  </a:lnTo>
                  <a:lnTo>
                    <a:pt x="236537" y="3348037"/>
                  </a:lnTo>
                  <a:lnTo>
                    <a:pt x="280035" y="3366135"/>
                  </a:lnTo>
                  <a:lnTo>
                    <a:pt x="325437" y="3379787"/>
                  </a:lnTo>
                  <a:lnTo>
                    <a:pt x="373062" y="3388042"/>
                  </a:lnTo>
                  <a:lnTo>
                    <a:pt x="422275" y="3390900"/>
                  </a:lnTo>
                  <a:lnTo>
                    <a:pt x="2112010" y="3390900"/>
                  </a:lnTo>
                  <a:lnTo>
                    <a:pt x="2161222" y="3388042"/>
                  </a:lnTo>
                  <a:lnTo>
                    <a:pt x="2208847" y="3379787"/>
                  </a:lnTo>
                  <a:lnTo>
                    <a:pt x="2254567" y="3366135"/>
                  </a:lnTo>
                  <a:lnTo>
                    <a:pt x="2297747" y="3348037"/>
                  </a:lnTo>
                  <a:lnTo>
                    <a:pt x="2338387" y="3325177"/>
                  </a:lnTo>
                  <a:lnTo>
                    <a:pt x="2376170" y="3298190"/>
                  </a:lnTo>
                  <a:lnTo>
                    <a:pt x="2410777" y="3267075"/>
                  </a:lnTo>
                  <a:lnTo>
                    <a:pt x="2441575" y="3232785"/>
                  </a:lnTo>
                  <a:lnTo>
                    <a:pt x="2468562" y="3195002"/>
                  </a:lnTo>
                  <a:lnTo>
                    <a:pt x="2491422" y="3154362"/>
                  </a:lnTo>
                  <a:lnTo>
                    <a:pt x="2509837" y="3110865"/>
                  </a:lnTo>
                  <a:lnTo>
                    <a:pt x="2523172" y="3065462"/>
                  </a:lnTo>
                  <a:lnTo>
                    <a:pt x="2531427" y="3017837"/>
                  </a:lnTo>
                  <a:lnTo>
                    <a:pt x="2534285" y="2968625"/>
                  </a:lnTo>
                  <a:lnTo>
                    <a:pt x="2534285" y="422275"/>
                  </a:lnTo>
                  <a:lnTo>
                    <a:pt x="2531427" y="373062"/>
                  </a:lnTo>
                  <a:lnTo>
                    <a:pt x="2523172" y="325437"/>
                  </a:lnTo>
                  <a:lnTo>
                    <a:pt x="2509837" y="280035"/>
                  </a:lnTo>
                  <a:lnTo>
                    <a:pt x="2491422" y="236537"/>
                  </a:lnTo>
                  <a:lnTo>
                    <a:pt x="2468562" y="195897"/>
                  </a:lnTo>
                  <a:lnTo>
                    <a:pt x="2441575" y="158114"/>
                  </a:lnTo>
                  <a:lnTo>
                    <a:pt x="2410777" y="123825"/>
                  </a:lnTo>
                  <a:lnTo>
                    <a:pt x="2376170" y="92710"/>
                  </a:lnTo>
                  <a:lnTo>
                    <a:pt x="2338387" y="65722"/>
                  </a:lnTo>
                  <a:lnTo>
                    <a:pt x="2297747" y="42862"/>
                  </a:lnTo>
                  <a:lnTo>
                    <a:pt x="2254567" y="24764"/>
                  </a:lnTo>
                  <a:lnTo>
                    <a:pt x="2208847" y="11112"/>
                  </a:lnTo>
                  <a:lnTo>
                    <a:pt x="2161222" y="2857"/>
                  </a:lnTo>
                  <a:lnTo>
                    <a:pt x="2112010" y="0"/>
                  </a:lnTo>
                  <a:close/>
                </a:path>
              </a:pathLst>
            </a:custGeom>
            <a:solidFill>
              <a:srgbClr val="FFB800">
                <a:alpha val="9803"/>
              </a:srgbClr>
            </a:solidFill>
          </p:spPr>
          <p:txBody>
            <a:bodyPr wrap="square" lIns="0" tIns="0" rIns="0" bIns="0" rtlCol="0"/>
            <a:lstStyle/>
            <a:p>
              <a:endParaRPr/>
            </a:p>
          </p:txBody>
        </p:sp>
        <p:sp>
          <p:nvSpPr>
            <p:cNvPr id="26" name="object 26"/>
            <p:cNvSpPr/>
            <p:nvPr/>
          </p:nvSpPr>
          <p:spPr>
            <a:xfrm>
              <a:off x="3236277" y="1598612"/>
              <a:ext cx="2534285" cy="3390900"/>
            </a:xfrm>
            <a:custGeom>
              <a:avLst/>
              <a:gdLst/>
              <a:ahLst/>
              <a:cxnLst/>
              <a:rect l="l" t="t" r="r" b="b"/>
              <a:pathLst>
                <a:path w="2534285" h="3390900">
                  <a:moveTo>
                    <a:pt x="0" y="422275"/>
                  </a:moveTo>
                  <a:lnTo>
                    <a:pt x="2857" y="373062"/>
                  </a:lnTo>
                  <a:lnTo>
                    <a:pt x="11112" y="325437"/>
                  </a:lnTo>
                  <a:lnTo>
                    <a:pt x="24764" y="280035"/>
                  </a:lnTo>
                  <a:lnTo>
                    <a:pt x="42862" y="236537"/>
                  </a:lnTo>
                  <a:lnTo>
                    <a:pt x="65722" y="195897"/>
                  </a:lnTo>
                  <a:lnTo>
                    <a:pt x="92710" y="158114"/>
                  </a:lnTo>
                  <a:lnTo>
                    <a:pt x="123825" y="123825"/>
                  </a:lnTo>
                  <a:lnTo>
                    <a:pt x="158114" y="92710"/>
                  </a:lnTo>
                  <a:lnTo>
                    <a:pt x="195897" y="65722"/>
                  </a:lnTo>
                  <a:lnTo>
                    <a:pt x="236537" y="42862"/>
                  </a:lnTo>
                  <a:lnTo>
                    <a:pt x="280035" y="24764"/>
                  </a:lnTo>
                  <a:lnTo>
                    <a:pt x="325437" y="11112"/>
                  </a:lnTo>
                  <a:lnTo>
                    <a:pt x="373062" y="2857"/>
                  </a:lnTo>
                  <a:lnTo>
                    <a:pt x="422275" y="0"/>
                  </a:lnTo>
                  <a:lnTo>
                    <a:pt x="2112010" y="0"/>
                  </a:lnTo>
                  <a:lnTo>
                    <a:pt x="2161222" y="2857"/>
                  </a:lnTo>
                  <a:lnTo>
                    <a:pt x="2208847" y="11112"/>
                  </a:lnTo>
                  <a:lnTo>
                    <a:pt x="2254567" y="24764"/>
                  </a:lnTo>
                  <a:lnTo>
                    <a:pt x="2297747" y="42862"/>
                  </a:lnTo>
                  <a:lnTo>
                    <a:pt x="2338387" y="65722"/>
                  </a:lnTo>
                  <a:lnTo>
                    <a:pt x="2376170" y="92710"/>
                  </a:lnTo>
                  <a:lnTo>
                    <a:pt x="2410777" y="123825"/>
                  </a:lnTo>
                  <a:lnTo>
                    <a:pt x="2441575" y="158114"/>
                  </a:lnTo>
                  <a:lnTo>
                    <a:pt x="2468562" y="195897"/>
                  </a:lnTo>
                  <a:lnTo>
                    <a:pt x="2491422" y="236537"/>
                  </a:lnTo>
                  <a:lnTo>
                    <a:pt x="2509837" y="280035"/>
                  </a:lnTo>
                  <a:lnTo>
                    <a:pt x="2523172" y="325437"/>
                  </a:lnTo>
                  <a:lnTo>
                    <a:pt x="2531427" y="373062"/>
                  </a:lnTo>
                  <a:lnTo>
                    <a:pt x="2534285" y="422275"/>
                  </a:lnTo>
                  <a:lnTo>
                    <a:pt x="2534285" y="2968625"/>
                  </a:lnTo>
                  <a:lnTo>
                    <a:pt x="2531427" y="3017837"/>
                  </a:lnTo>
                  <a:lnTo>
                    <a:pt x="2523172" y="3065462"/>
                  </a:lnTo>
                  <a:lnTo>
                    <a:pt x="2509837" y="3110865"/>
                  </a:lnTo>
                  <a:lnTo>
                    <a:pt x="2491422" y="3154362"/>
                  </a:lnTo>
                  <a:lnTo>
                    <a:pt x="2468562" y="3195002"/>
                  </a:lnTo>
                  <a:lnTo>
                    <a:pt x="2441575" y="3232785"/>
                  </a:lnTo>
                  <a:lnTo>
                    <a:pt x="2410777" y="3267075"/>
                  </a:lnTo>
                  <a:lnTo>
                    <a:pt x="2376170" y="3298190"/>
                  </a:lnTo>
                  <a:lnTo>
                    <a:pt x="2338387" y="3325177"/>
                  </a:lnTo>
                  <a:lnTo>
                    <a:pt x="2297747" y="3348037"/>
                  </a:lnTo>
                  <a:lnTo>
                    <a:pt x="2254567" y="3366135"/>
                  </a:lnTo>
                  <a:lnTo>
                    <a:pt x="2208847" y="3379787"/>
                  </a:lnTo>
                  <a:lnTo>
                    <a:pt x="2161222" y="3388042"/>
                  </a:lnTo>
                  <a:lnTo>
                    <a:pt x="2112010" y="3390900"/>
                  </a:lnTo>
                  <a:lnTo>
                    <a:pt x="422275" y="3390900"/>
                  </a:lnTo>
                  <a:lnTo>
                    <a:pt x="373062" y="3388042"/>
                  </a:lnTo>
                  <a:lnTo>
                    <a:pt x="325437" y="3379787"/>
                  </a:lnTo>
                  <a:lnTo>
                    <a:pt x="280035" y="3366135"/>
                  </a:lnTo>
                  <a:lnTo>
                    <a:pt x="236537" y="3348037"/>
                  </a:lnTo>
                  <a:lnTo>
                    <a:pt x="195897" y="3325177"/>
                  </a:lnTo>
                  <a:lnTo>
                    <a:pt x="158114" y="3298190"/>
                  </a:lnTo>
                  <a:lnTo>
                    <a:pt x="123825" y="3267075"/>
                  </a:lnTo>
                  <a:lnTo>
                    <a:pt x="92710" y="3232785"/>
                  </a:lnTo>
                  <a:lnTo>
                    <a:pt x="65722" y="3195002"/>
                  </a:lnTo>
                  <a:lnTo>
                    <a:pt x="42862" y="3154362"/>
                  </a:lnTo>
                  <a:lnTo>
                    <a:pt x="24764" y="3110865"/>
                  </a:lnTo>
                  <a:lnTo>
                    <a:pt x="11112" y="3065462"/>
                  </a:lnTo>
                  <a:lnTo>
                    <a:pt x="2857" y="3017837"/>
                  </a:lnTo>
                  <a:lnTo>
                    <a:pt x="0" y="2968625"/>
                  </a:lnTo>
                  <a:lnTo>
                    <a:pt x="0" y="422275"/>
                  </a:lnTo>
                </a:path>
              </a:pathLst>
            </a:custGeom>
            <a:ln w="31750">
              <a:solidFill>
                <a:srgbClr val="FFB800"/>
              </a:solidFill>
            </a:ln>
          </p:spPr>
          <p:txBody>
            <a:bodyPr wrap="square" lIns="0" tIns="0" rIns="0" bIns="0" rtlCol="0"/>
            <a:lstStyle/>
            <a:p>
              <a:endParaRPr/>
            </a:p>
          </p:txBody>
        </p:sp>
      </p:grpSp>
      <p:sp>
        <p:nvSpPr>
          <p:cNvPr id="27" name="object 27"/>
          <p:cNvSpPr txBox="1"/>
          <p:nvPr/>
        </p:nvSpPr>
        <p:spPr>
          <a:xfrm>
            <a:off x="3530282" y="1942782"/>
            <a:ext cx="2016760" cy="1990288"/>
          </a:xfrm>
          <a:prstGeom prst="rect">
            <a:avLst/>
          </a:prstGeom>
        </p:spPr>
        <p:txBody>
          <a:bodyPr vert="horz" wrap="square" lIns="0" tIns="12700" rIns="0" bIns="0" rtlCol="0">
            <a:spAutoFit/>
          </a:bodyPr>
          <a:lstStyle/>
          <a:p>
            <a:pPr algn="ctr"/>
            <a:r>
              <a:rPr lang="en-US" sz="2400" b="1" i="0" u="none" strike="noStrike" baseline="0" dirty="0">
                <a:solidFill>
                  <a:srgbClr val="D97A1A"/>
                </a:solidFill>
                <a:latin typeface="BookAntiqua-Bold"/>
              </a:rPr>
              <a:t>Water</a:t>
            </a:r>
          </a:p>
          <a:p>
            <a:pPr algn="ctr"/>
            <a:r>
              <a:rPr lang="en-US" sz="2400" b="1" i="0" u="none" strike="noStrike" baseline="0" dirty="0">
                <a:solidFill>
                  <a:srgbClr val="D97A1A"/>
                </a:solidFill>
                <a:latin typeface="BookAntiqua-Bold"/>
              </a:rPr>
              <a:t>Holing</a:t>
            </a:r>
            <a:br>
              <a:rPr lang="el-GR" sz="1800" b="1" i="0" u="none" strike="noStrike" baseline="0" dirty="0">
                <a:solidFill>
                  <a:srgbClr val="D97A1A"/>
                </a:solidFill>
                <a:latin typeface="BookAntiqua-Bold"/>
              </a:rPr>
            </a:br>
            <a:endParaRPr lang="el-GR" sz="1800" b="1" i="0" u="none" strike="noStrike" baseline="0" dirty="0">
              <a:solidFill>
                <a:srgbClr val="D97A1A"/>
              </a:solidFill>
              <a:latin typeface="BookAntiqua-Bold"/>
            </a:endParaRPr>
          </a:p>
          <a:p>
            <a:pPr algn="l"/>
            <a:r>
              <a:rPr sz="1250" spc="85" dirty="0" err="1">
                <a:latin typeface="Calibri"/>
                <a:cs typeface="Calibri"/>
              </a:rPr>
              <a:t>Δημιουργί</a:t>
            </a:r>
            <a:r>
              <a:rPr sz="1250" spc="85" dirty="0">
                <a:latin typeface="Calibri"/>
                <a:cs typeface="Calibri"/>
              </a:rPr>
              <a:t>α </a:t>
            </a:r>
            <a:r>
              <a:rPr sz="1250" b="1" spc="90" dirty="0">
                <a:latin typeface="Calibri"/>
                <a:cs typeface="Calibri"/>
              </a:rPr>
              <a:t>ψεύτικου </a:t>
            </a:r>
            <a:r>
              <a:rPr sz="1250" b="1" spc="95" dirty="0">
                <a:latin typeface="Calibri"/>
                <a:cs typeface="Calibri"/>
              </a:rPr>
              <a:t> </a:t>
            </a:r>
            <a:r>
              <a:rPr sz="1250" b="1" spc="85" dirty="0">
                <a:latin typeface="Calibri"/>
                <a:cs typeface="Calibri"/>
              </a:rPr>
              <a:t>ιστότοπου </a:t>
            </a:r>
            <a:r>
              <a:rPr sz="1250" spc="100" dirty="0">
                <a:latin typeface="Calibri"/>
                <a:cs typeface="Calibri"/>
              </a:rPr>
              <a:t>ή </a:t>
            </a:r>
            <a:r>
              <a:rPr sz="1250" b="1" spc="95" dirty="0">
                <a:latin typeface="Calibri"/>
                <a:cs typeface="Calibri"/>
              </a:rPr>
              <a:t>παραβίαση </a:t>
            </a:r>
            <a:r>
              <a:rPr sz="1250" b="1" spc="100" dirty="0">
                <a:latin typeface="Calibri"/>
                <a:cs typeface="Calibri"/>
              </a:rPr>
              <a:t> </a:t>
            </a:r>
            <a:r>
              <a:rPr sz="1250" spc="85" dirty="0">
                <a:latin typeface="Calibri"/>
                <a:cs typeface="Calibri"/>
              </a:rPr>
              <a:t>γνήσιου</a:t>
            </a:r>
            <a:r>
              <a:rPr sz="1250" spc="15" dirty="0">
                <a:latin typeface="Calibri"/>
                <a:cs typeface="Calibri"/>
              </a:rPr>
              <a:t> </a:t>
            </a:r>
            <a:r>
              <a:rPr sz="1250" spc="85" dirty="0">
                <a:latin typeface="Calibri"/>
                <a:cs typeface="Calibri"/>
              </a:rPr>
              <a:t>ιστότοπου</a:t>
            </a:r>
            <a:r>
              <a:rPr sz="1250" spc="25" dirty="0">
                <a:latin typeface="Calibri"/>
                <a:cs typeface="Calibri"/>
              </a:rPr>
              <a:t> </a:t>
            </a:r>
            <a:r>
              <a:rPr sz="1250" spc="75" dirty="0">
                <a:latin typeface="Calibri"/>
                <a:cs typeface="Calibri"/>
              </a:rPr>
              <a:t>για</a:t>
            </a:r>
            <a:r>
              <a:rPr sz="1250" spc="25" dirty="0">
                <a:latin typeface="Calibri"/>
                <a:cs typeface="Calibri"/>
              </a:rPr>
              <a:t> </a:t>
            </a:r>
            <a:r>
              <a:rPr sz="1250" spc="85" dirty="0">
                <a:latin typeface="Calibri"/>
                <a:cs typeface="Calibri"/>
              </a:rPr>
              <a:t>την </a:t>
            </a:r>
            <a:r>
              <a:rPr sz="1250" spc="-265" dirty="0">
                <a:latin typeface="Calibri"/>
                <a:cs typeface="Calibri"/>
              </a:rPr>
              <a:t> </a:t>
            </a:r>
            <a:r>
              <a:rPr sz="1250" spc="85" dirty="0">
                <a:latin typeface="Calibri"/>
                <a:cs typeface="Calibri"/>
              </a:rPr>
              <a:t>εκμετάλλευση </a:t>
            </a:r>
            <a:r>
              <a:rPr sz="1250" b="1" spc="100" dirty="0">
                <a:latin typeface="Calibri"/>
                <a:cs typeface="Calibri"/>
              </a:rPr>
              <a:t>ευπαθών </a:t>
            </a:r>
            <a:r>
              <a:rPr sz="1250" b="1" spc="105" dirty="0">
                <a:latin typeface="Calibri"/>
                <a:cs typeface="Calibri"/>
              </a:rPr>
              <a:t> </a:t>
            </a:r>
            <a:r>
              <a:rPr sz="1250" spc="75" dirty="0">
                <a:latin typeface="Calibri"/>
                <a:cs typeface="Calibri"/>
              </a:rPr>
              <a:t>επισκεπτών</a:t>
            </a:r>
            <a:endParaRPr sz="125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0637" y="5806440"/>
            <a:ext cx="614680" cy="1051560"/>
          </a:xfrm>
          <a:custGeom>
            <a:avLst/>
            <a:gdLst/>
            <a:ahLst/>
            <a:cxnLst/>
            <a:rect l="l" t="t" r="r" b="b"/>
            <a:pathLst>
              <a:path w="614679" h="1051559">
                <a:moveTo>
                  <a:pt x="426667" y="0"/>
                </a:moveTo>
                <a:lnTo>
                  <a:pt x="377772" y="6667"/>
                </a:lnTo>
                <a:lnTo>
                  <a:pt x="333005" y="25400"/>
                </a:lnTo>
                <a:lnTo>
                  <a:pt x="294587" y="55245"/>
                </a:lnTo>
                <a:lnTo>
                  <a:pt x="264425" y="94615"/>
                </a:lnTo>
                <a:lnTo>
                  <a:pt x="244740" y="142240"/>
                </a:lnTo>
                <a:lnTo>
                  <a:pt x="0" y="1051560"/>
                </a:lnTo>
                <a:lnTo>
                  <a:pt x="27617" y="1051560"/>
                </a:lnTo>
                <a:lnTo>
                  <a:pt x="270140" y="148907"/>
                </a:lnTo>
                <a:lnTo>
                  <a:pt x="286650" y="107950"/>
                </a:lnTo>
                <a:lnTo>
                  <a:pt x="312367" y="74295"/>
                </a:lnTo>
                <a:lnTo>
                  <a:pt x="345705" y="48577"/>
                </a:lnTo>
                <a:lnTo>
                  <a:pt x="384122" y="32385"/>
                </a:lnTo>
                <a:lnTo>
                  <a:pt x="426032" y="26670"/>
                </a:lnTo>
                <a:lnTo>
                  <a:pt x="515183" y="26670"/>
                </a:lnTo>
                <a:lnTo>
                  <a:pt x="475562" y="6667"/>
                </a:lnTo>
                <a:lnTo>
                  <a:pt x="426667" y="0"/>
                </a:lnTo>
                <a:close/>
              </a:path>
              <a:path w="614679" h="1051559">
                <a:moveTo>
                  <a:pt x="515183" y="26670"/>
                </a:moveTo>
                <a:lnTo>
                  <a:pt x="426032" y="26670"/>
                </a:lnTo>
                <a:lnTo>
                  <a:pt x="468895" y="32385"/>
                </a:lnTo>
                <a:lnTo>
                  <a:pt x="526045" y="60960"/>
                </a:lnTo>
                <a:lnTo>
                  <a:pt x="567002" y="109537"/>
                </a:lnTo>
                <a:lnTo>
                  <a:pt x="587640" y="170497"/>
                </a:lnTo>
                <a:lnTo>
                  <a:pt x="588592" y="202882"/>
                </a:lnTo>
                <a:lnTo>
                  <a:pt x="583195" y="235585"/>
                </a:lnTo>
                <a:lnTo>
                  <a:pt x="363556" y="1051560"/>
                </a:lnTo>
                <a:lnTo>
                  <a:pt x="390836" y="1051560"/>
                </a:lnTo>
                <a:lnTo>
                  <a:pt x="608277" y="242252"/>
                </a:lnTo>
                <a:lnTo>
                  <a:pt x="614627" y="204787"/>
                </a:lnTo>
                <a:lnTo>
                  <a:pt x="613357" y="167322"/>
                </a:lnTo>
                <a:lnTo>
                  <a:pt x="589545" y="96202"/>
                </a:lnTo>
                <a:lnTo>
                  <a:pt x="540967" y="39687"/>
                </a:lnTo>
                <a:lnTo>
                  <a:pt x="515183" y="26670"/>
                </a:lnTo>
                <a:close/>
              </a:path>
            </a:pathLst>
          </a:custGeom>
          <a:solidFill>
            <a:srgbClr val="D6791A"/>
          </a:solidFill>
        </p:spPr>
        <p:txBody>
          <a:bodyPr wrap="square" lIns="0" tIns="0" rIns="0" bIns="0" rtlCol="0"/>
          <a:lstStyle/>
          <a:p>
            <a:endParaRPr/>
          </a:p>
        </p:txBody>
      </p:sp>
      <p:sp>
        <p:nvSpPr>
          <p:cNvPr id="3" name="object 3"/>
          <p:cNvSpPr txBox="1">
            <a:spLocks noGrp="1"/>
          </p:cNvSpPr>
          <p:nvPr>
            <p:ph type="title"/>
          </p:nvPr>
        </p:nvSpPr>
        <p:spPr>
          <a:xfrm>
            <a:off x="320675" y="349250"/>
            <a:ext cx="3362960" cy="876300"/>
          </a:xfrm>
          <a:prstGeom prst="rect">
            <a:avLst/>
          </a:prstGeom>
        </p:spPr>
        <p:txBody>
          <a:bodyPr vert="horz" wrap="square" lIns="0" tIns="41275" rIns="0" bIns="0" rtlCol="0">
            <a:spAutoFit/>
          </a:bodyPr>
          <a:lstStyle/>
          <a:p>
            <a:pPr marL="12700" marR="5080">
              <a:lnSpc>
                <a:spcPts val="3279"/>
              </a:lnSpc>
              <a:spcBef>
                <a:spcPts val="325"/>
              </a:spcBef>
            </a:pPr>
            <a:r>
              <a:rPr sz="2850" spc="185" dirty="0"/>
              <a:t>Τύποι απειλών </a:t>
            </a:r>
            <a:r>
              <a:rPr sz="2850" spc="125" dirty="0"/>
              <a:t>στον </a:t>
            </a:r>
            <a:r>
              <a:rPr sz="2850" spc="-700" dirty="0"/>
              <a:t> </a:t>
            </a:r>
            <a:r>
              <a:rPr sz="2850" spc="200" dirty="0"/>
              <a:t>κυβερνοχώρο</a:t>
            </a:r>
            <a:endParaRPr sz="2850"/>
          </a:p>
        </p:txBody>
      </p:sp>
      <p:sp>
        <p:nvSpPr>
          <p:cNvPr id="4" name="object 4"/>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5" name="object 5"/>
          <p:cNvSpPr txBox="1"/>
          <p:nvPr/>
        </p:nvSpPr>
        <p:spPr>
          <a:xfrm>
            <a:off x="219709" y="1682750"/>
            <a:ext cx="11783060" cy="4735830"/>
          </a:xfrm>
          <a:prstGeom prst="rect">
            <a:avLst/>
          </a:prstGeom>
        </p:spPr>
        <p:txBody>
          <a:bodyPr vert="horz" wrap="square" lIns="0" tIns="12700" rIns="0" bIns="0" rtlCol="0">
            <a:spAutoFit/>
          </a:bodyPr>
          <a:lstStyle/>
          <a:p>
            <a:pPr marL="12700" marR="341630">
              <a:lnSpc>
                <a:spcPct val="100000"/>
              </a:lnSpc>
              <a:spcBef>
                <a:spcPts val="100"/>
              </a:spcBef>
            </a:pPr>
            <a:r>
              <a:rPr sz="950" b="1" spc="65" dirty="0">
                <a:solidFill>
                  <a:srgbClr val="FFB800"/>
                </a:solidFill>
                <a:latin typeface="Calibri"/>
                <a:cs typeface="Calibri"/>
              </a:rPr>
              <a:t>Στόχευση</a:t>
            </a:r>
            <a:r>
              <a:rPr sz="950" b="1" spc="30" dirty="0">
                <a:solidFill>
                  <a:srgbClr val="FFB800"/>
                </a:solidFill>
                <a:latin typeface="Calibri"/>
                <a:cs typeface="Calibri"/>
              </a:rPr>
              <a:t> </a:t>
            </a:r>
            <a:r>
              <a:rPr sz="950" b="1" spc="65" dirty="0">
                <a:solidFill>
                  <a:srgbClr val="FFB800"/>
                </a:solidFill>
                <a:latin typeface="Calibri"/>
                <a:cs typeface="Calibri"/>
              </a:rPr>
              <a:t>επιθέσεων:</a:t>
            </a:r>
            <a:r>
              <a:rPr sz="950" b="1" spc="50" dirty="0">
                <a:solidFill>
                  <a:srgbClr val="FFB800"/>
                </a:solidFill>
                <a:latin typeface="Calibri"/>
                <a:cs typeface="Calibri"/>
              </a:rPr>
              <a:t> </a:t>
            </a:r>
            <a:r>
              <a:rPr sz="950" spc="65" dirty="0">
                <a:solidFill>
                  <a:srgbClr val="FFFFFF"/>
                </a:solidFill>
                <a:latin typeface="Calibri"/>
                <a:cs typeface="Calibri"/>
              </a:rPr>
              <a:t>χρησιμοποιούν</a:t>
            </a:r>
            <a:r>
              <a:rPr sz="950" spc="30" dirty="0">
                <a:solidFill>
                  <a:srgbClr val="FFFFFF"/>
                </a:solidFill>
                <a:latin typeface="Calibri"/>
                <a:cs typeface="Calibri"/>
              </a:rPr>
              <a:t> </a:t>
            </a:r>
            <a:r>
              <a:rPr sz="950" spc="60" dirty="0">
                <a:solidFill>
                  <a:srgbClr val="FFFFFF"/>
                </a:solidFill>
                <a:latin typeface="Calibri"/>
                <a:cs typeface="Calibri"/>
              </a:rPr>
              <a:t>πιο</a:t>
            </a:r>
            <a:r>
              <a:rPr sz="950" spc="35" dirty="0">
                <a:solidFill>
                  <a:srgbClr val="FFFFFF"/>
                </a:solidFill>
                <a:latin typeface="Calibri"/>
                <a:cs typeface="Calibri"/>
              </a:rPr>
              <a:t> </a:t>
            </a:r>
            <a:r>
              <a:rPr sz="950" b="1" spc="65" dirty="0">
                <a:solidFill>
                  <a:srgbClr val="FFB800"/>
                </a:solidFill>
                <a:latin typeface="Calibri"/>
                <a:cs typeface="Calibri"/>
              </a:rPr>
              <a:t>προηγμένες</a:t>
            </a:r>
            <a:r>
              <a:rPr sz="950" b="1" spc="45" dirty="0">
                <a:solidFill>
                  <a:srgbClr val="FFB800"/>
                </a:solidFill>
                <a:latin typeface="Calibri"/>
                <a:cs typeface="Calibri"/>
              </a:rPr>
              <a:t> </a:t>
            </a:r>
            <a:r>
              <a:rPr sz="950" b="1" spc="70" dirty="0">
                <a:solidFill>
                  <a:srgbClr val="FFB800"/>
                </a:solidFill>
                <a:latin typeface="Calibri"/>
                <a:cs typeface="Calibri"/>
              </a:rPr>
              <a:t>μεθόδους</a:t>
            </a:r>
            <a:r>
              <a:rPr sz="950" b="1" spc="35" dirty="0">
                <a:solidFill>
                  <a:srgbClr val="FFB800"/>
                </a:solidFill>
                <a:latin typeface="Calibri"/>
                <a:cs typeface="Calibri"/>
              </a:rPr>
              <a:t> </a:t>
            </a:r>
            <a:r>
              <a:rPr sz="950" b="1" spc="60" dirty="0">
                <a:solidFill>
                  <a:srgbClr val="FFB800"/>
                </a:solidFill>
                <a:latin typeface="Calibri"/>
                <a:cs typeface="Calibri"/>
              </a:rPr>
              <a:t>και</a:t>
            </a:r>
            <a:r>
              <a:rPr sz="950" b="1" spc="35" dirty="0">
                <a:solidFill>
                  <a:srgbClr val="FFB800"/>
                </a:solidFill>
                <a:latin typeface="Calibri"/>
                <a:cs typeface="Calibri"/>
              </a:rPr>
              <a:t> </a:t>
            </a:r>
            <a:r>
              <a:rPr sz="950" b="1" spc="60" dirty="0">
                <a:solidFill>
                  <a:srgbClr val="FFB800"/>
                </a:solidFill>
                <a:latin typeface="Calibri"/>
                <a:cs typeface="Calibri"/>
              </a:rPr>
              <a:t>εξειδικευμένα</a:t>
            </a:r>
            <a:r>
              <a:rPr sz="950" b="1" spc="35" dirty="0">
                <a:solidFill>
                  <a:srgbClr val="FFB800"/>
                </a:solidFill>
                <a:latin typeface="Calibri"/>
                <a:cs typeface="Calibri"/>
              </a:rPr>
              <a:t> </a:t>
            </a:r>
            <a:r>
              <a:rPr sz="950" spc="70" dirty="0">
                <a:solidFill>
                  <a:srgbClr val="FFFFFF"/>
                </a:solidFill>
                <a:latin typeface="Calibri"/>
                <a:cs typeface="Calibri"/>
              </a:rPr>
              <a:t>που</a:t>
            </a:r>
            <a:r>
              <a:rPr sz="950" spc="35" dirty="0">
                <a:solidFill>
                  <a:srgbClr val="FFFFFF"/>
                </a:solidFill>
                <a:latin typeface="Calibri"/>
                <a:cs typeface="Calibri"/>
              </a:rPr>
              <a:t> </a:t>
            </a:r>
            <a:r>
              <a:rPr sz="950" spc="65" dirty="0">
                <a:solidFill>
                  <a:srgbClr val="FFFFFF"/>
                </a:solidFill>
                <a:latin typeface="Calibri"/>
                <a:cs typeface="Calibri"/>
              </a:rPr>
              <a:t>έχουν</a:t>
            </a:r>
            <a:r>
              <a:rPr sz="950" spc="35" dirty="0">
                <a:solidFill>
                  <a:srgbClr val="FFFFFF"/>
                </a:solidFill>
                <a:latin typeface="Calibri"/>
                <a:cs typeface="Calibri"/>
              </a:rPr>
              <a:t> </a:t>
            </a:r>
            <a:r>
              <a:rPr sz="950" spc="60" dirty="0">
                <a:solidFill>
                  <a:srgbClr val="FFFFFF"/>
                </a:solidFill>
                <a:latin typeface="Calibri"/>
                <a:cs typeface="Calibri"/>
              </a:rPr>
              <a:t>σχεδιαστεί</a:t>
            </a:r>
            <a:r>
              <a:rPr sz="950" spc="40" dirty="0">
                <a:solidFill>
                  <a:srgbClr val="FFFFFF"/>
                </a:solidFill>
                <a:latin typeface="Calibri"/>
                <a:cs typeface="Calibri"/>
              </a:rPr>
              <a:t> </a:t>
            </a:r>
            <a:r>
              <a:rPr sz="950" spc="55" dirty="0">
                <a:solidFill>
                  <a:srgbClr val="FFFFFF"/>
                </a:solidFill>
                <a:latin typeface="Calibri"/>
                <a:cs typeface="Calibri"/>
              </a:rPr>
              <a:t>ειδικά</a:t>
            </a:r>
            <a:r>
              <a:rPr sz="950" spc="40" dirty="0">
                <a:solidFill>
                  <a:srgbClr val="FFFFFF"/>
                </a:solidFill>
                <a:latin typeface="Calibri"/>
                <a:cs typeface="Calibri"/>
              </a:rPr>
              <a:t> </a:t>
            </a:r>
            <a:r>
              <a:rPr sz="950" spc="60" dirty="0">
                <a:solidFill>
                  <a:srgbClr val="FFFFFF"/>
                </a:solidFill>
                <a:latin typeface="Calibri"/>
                <a:cs typeface="Calibri"/>
              </a:rPr>
              <a:t>για</a:t>
            </a:r>
            <a:r>
              <a:rPr sz="950" spc="40" dirty="0">
                <a:solidFill>
                  <a:srgbClr val="FFFFFF"/>
                </a:solidFill>
                <a:latin typeface="Calibri"/>
                <a:cs typeface="Calibri"/>
              </a:rPr>
              <a:t> </a:t>
            </a:r>
            <a:r>
              <a:rPr sz="950" spc="70" dirty="0">
                <a:solidFill>
                  <a:srgbClr val="FFFFFF"/>
                </a:solidFill>
                <a:latin typeface="Calibri"/>
                <a:cs typeface="Calibri"/>
              </a:rPr>
              <a:t>να</a:t>
            </a:r>
            <a:r>
              <a:rPr sz="950" spc="40" dirty="0">
                <a:solidFill>
                  <a:srgbClr val="FFFFFF"/>
                </a:solidFill>
                <a:latin typeface="Calibri"/>
                <a:cs typeface="Calibri"/>
              </a:rPr>
              <a:t> </a:t>
            </a:r>
            <a:r>
              <a:rPr sz="950" b="1" spc="65" dirty="0">
                <a:solidFill>
                  <a:srgbClr val="FFB800"/>
                </a:solidFill>
                <a:latin typeface="Calibri"/>
                <a:cs typeface="Calibri"/>
              </a:rPr>
              <a:t>στοχεύουν</a:t>
            </a:r>
            <a:r>
              <a:rPr sz="950" b="1" spc="35" dirty="0">
                <a:solidFill>
                  <a:srgbClr val="FFB800"/>
                </a:solidFill>
                <a:latin typeface="Calibri"/>
                <a:cs typeface="Calibri"/>
              </a:rPr>
              <a:t> </a:t>
            </a:r>
            <a:r>
              <a:rPr sz="950" b="1" spc="65" dirty="0">
                <a:solidFill>
                  <a:srgbClr val="FFB800"/>
                </a:solidFill>
                <a:latin typeface="Calibri"/>
                <a:cs typeface="Calibri"/>
              </a:rPr>
              <a:t>μια</a:t>
            </a:r>
            <a:r>
              <a:rPr sz="950" b="1" spc="35" dirty="0">
                <a:solidFill>
                  <a:srgbClr val="FFB800"/>
                </a:solidFill>
                <a:latin typeface="Calibri"/>
                <a:cs typeface="Calibri"/>
              </a:rPr>
              <a:t> </a:t>
            </a:r>
            <a:r>
              <a:rPr sz="950" spc="65" dirty="0">
                <a:solidFill>
                  <a:srgbClr val="FFFFFF"/>
                </a:solidFill>
                <a:latin typeface="Calibri"/>
                <a:cs typeface="Calibri"/>
              </a:rPr>
              <a:t>συγκεκριμένη</a:t>
            </a:r>
            <a:r>
              <a:rPr sz="950" spc="35" dirty="0">
                <a:solidFill>
                  <a:srgbClr val="FFFFFF"/>
                </a:solidFill>
                <a:latin typeface="Calibri"/>
                <a:cs typeface="Calibri"/>
              </a:rPr>
              <a:t> </a:t>
            </a:r>
            <a:r>
              <a:rPr sz="950" spc="60" dirty="0">
                <a:solidFill>
                  <a:srgbClr val="FFFFFF"/>
                </a:solidFill>
                <a:latin typeface="Calibri"/>
                <a:cs typeface="Calibri"/>
              </a:rPr>
              <a:t>εταιρεία</a:t>
            </a:r>
            <a:r>
              <a:rPr sz="950" spc="35" dirty="0">
                <a:solidFill>
                  <a:srgbClr val="FFFFFF"/>
                </a:solidFill>
                <a:latin typeface="Calibri"/>
                <a:cs typeface="Calibri"/>
              </a:rPr>
              <a:t> </a:t>
            </a:r>
            <a:r>
              <a:rPr sz="950" spc="75" dirty="0">
                <a:solidFill>
                  <a:srgbClr val="FFFFFF"/>
                </a:solidFill>
                <a:latin typeface="Calibri"/>
                <a:cs typeface="Calibri"/>
              </a:rPr>
              <a:t>ή</a:t>
            </a:r>
            <a:r>
              <a:rPr sz="950" spc="35" dirty="0">
                <a:solidFill>
                  <a:srgbClr val="FFFFFF"/>
                </a:solidFill>
                <a:latin typeface="Calibri"/>
                <a:cs typeface="Calibri"/>
              </a:rPr>
              <a:t> </a:t>
            </a:r>
            <a:r>
              <a:rPr sz="950" spc="65" dirty="0">
                <a:solidFill>
                  <a:srgbClr val="FFFFFF"/>
                </a:solidFill>
                <a:latin typeface="Calibri"/>
                <a:cs typeface="Calibri"/>
              </a:rPr>
              <a:t>πλοίοΠαραδείγματα</a:t>
            </a:r>
            <a:r>
              <a:rPr sz="950" spc="40" dirty="0">
                <a:solidFill>
                  <a:srgbClr val="FFFFFF"/>
                </a:solidFill>
                <a:latin typeface="Calibri"/>
                <a:cs typeface="Calibri"/>
              </a:rPr>
              <a:t> </a:t>
            </a:r>
            <a:r>
              <a:rPr sz="950" spc="60" dirty="0">
                <a:solidFill>
                  <a:srgbClr val="FFFFFF"/>
                </a:solidFill>
                <a:latin typeface="Calibri"/>
                <a:cs typeface="Calibri"/>
              </a:rPr>
              <a:t>τέτοιων</a:t>
            </a:r>
            <a:r>
              <a:rPr sz="950" spc="35" dirty="0">
                <a:solidFill>
                  <a:srgbClr val="FFFFFF"/>
                </a:solidFill>
                <a:latin typeface="Calibri"/>
                <a:cs typeface="Calibri"/>
              </a:rPr>
              <a:t> </a:t>
            </a:r>
            <a:r>
              <a:rPr sz="950" spc="65" dirty="0">
                <a:solidFill>
                  <a:srgbClr val="FFFFFF"/>
                </a:solidFill>
                <a:latin typeface="Calibri"/>
                <a:cs typeface="Calibri"/>
              </a:rPr>
              <a:t>εργαλείων </a:t>
            </a:r>
            <a:r>
              <a:rPr sz="950" spc="70" dirty="0">
                <a:solidFill>
                  <a:srgbClr val="FFFFFF"/>
                </a:solidFill>
                <a:latin typeface="Calibri"/>
                <a:cs typeface="Calibri"/>
              </a:rPr>
              <a:t> </a:t>
            </a:r>
            <a:r>
              <a:rPr sz="950" spc="55" dirty="0">
                <a:solidFill>
                  <a:srgbClr val="FFFFFF"/>
                </a:solidFill>
                <a:latin typeface="Calibri"/>
                <a:cs typeface="Calibri"/>
              </a:rPr>
              <a:t>και</a:t>
            </a:r>
            <a:r>
              <a:rPr sz="950" spc="30" dirty="0">
                <a:solidFill>
                  <a:srgbClr val="FFFFFF"/>
                </a:solidFill>
                <a:latin typeface="Calibri"/>
                <a:cs typeface="Calibri"/>
              </a:rPr>
              <a:t> </a:t>
            </a:r>
            <a:r>
              <a:rPr sz="950" spc="60" dirty="0">
                <a:solidFill>
                  <a:srgbClr val="FFFFFF"/>
                </a:solidFill>
                <a:latin typeface="Calibri"/>
                <a:cs typeface="Calibri"/>
              </a:rPr>
              <a:t>τεχνικών</a:t>
            </a:r>
            <a:r>
              <a:rPr sz="950" spc="25" dirty="0">
                <a:solidFill>
                  <a:srgbClr val="FFFFFF"/>
                </a:solidFill>
                <a:latin typeface="Calibri"/>
                <a:cs typeface="Calibri"/>
              </a:rPr>
              <a:t> </a:t>
            </a:r>
            <a:r>
              <a:rPr sz="950" spc="70" dirty="0">
                <a:solidFill>
                  <a:srgbClr val="FFFFFF"/>
                </a:solidFill>
                <a:latin typeface="Calibri"/>
                <a:cs typeface="Calibri"/>
              </a:rPr>
              <a:t>που</a:t>
            </a:r>
            <a:r>
              <a:rPr sz="950" spc="30" dirty="0">
                <a:solidFill>
                  <a:srgbClr val="FFFFFF"/>
                </a:solidFill>
                <a:latin typeface="Calibri"/>
                <a:cs typeface="Calibri"/>
              </a:rPr>
              <a:t> </a:t>
            </a:r>
            <a:r>
              <a:rPr sz="950" spc="60" dirty="0">
                <a:solidFill>
                  <a:srgbClr val="FFFFFF"/>
                </a:solidFill>
                <a:latin typeface="Calibri"/>
                <a:cs typeface="Calibri"/>
              </a:rPr>
              <a:t>χρησιμοποιούνται</a:t>
            </a:r>
            <a:r>
              <a:rPr sz="950" spc="20" dirty="0">
                <a:solidFill>
                  <a:srgbClr val="FFFFFF"/>
                </a:solidFill>
                <a:latin typeface="Calibri"/>
                <a:cs typeface="Calibri"/>
              </a:rPr>
              <a:t> </a:t>
            </a:r>
            <a:r>
              <a:rPr sz="950" spc="65" dirty="0">
                <a:solidFill>
                  <a:srgbClr val="FFFFFF"/>
                </a:solidFill>
                <a:latin typeface="Calibri"/>
                <a:cs typeface="Calibri"/>
              </a:rPr>
              <a:t>σε</a:t>
            </a:r>
            <a:r>
              <a:rPr sz="950" spc="25" dirty="0">
                <a:solidFill>
                  <a:srgbClr val="FFFFFF"/>
                </a:solidFill>
                <a:latin typeface="Calibri"/>
                <a:cs typeface="Calibri"/>
              </a:rPr>
              <a:t> </a:t>
            </a:r>
            <a:r>
              <a:rPr sz="950" spc="65" dirty="0">
                <a:solidFill>
                  <a:srgbClr val="FFFFFF"/>
                </a:solidFill>
                <a:latin typeface="Calibri"/>
                <a:cs typeface="Calibri"/>
              </a:rPr>
              <a:t>αυτές</a:t>
            </a:r>
            <a:r>
              <a:rPr sz="950" spc="30" dirty="0">
                <a:solidFill>
                  <a:srgbClr val="FFFFFF"/>
                </a:solidFill>
                <a:latin typeface="Calibri"/>
                <a:cs typeface="Calibri"/>
              </a:rPr>
              <a:t> </a:t>
            </a:r>
            <a:r>
              <a:rPr sz="950" spc="45" dirty="0">
                <a:solidFill>
                  <a:srgbClr val="FFFFFF"/>
                </a:solidFill>
                <a:latin typeface="Calibri"/>
                <a:cs typeface="Calibri"/>
              </a:rPr>
              <a:t>τις</a:t>
            </a:r>
            <a:r>
              <a:rPr sz="950" spc="25" dirty="0">
                <a:solidFill>
                  <a:srgbClr val="FFFFFF"/>
                </a:solidFill>
                <a:latin typeface="Calibri"/>
                <a:cs typeface="Calibri"/>
              </a:rPr>
              <a:t> </a:t>
            </a:r>
            <a:r>
              <a:rPr sz="950" spc="60" dirty="0">
                <a:solidFill>
                  <a:srgbClr val="FFFFFF"/>
                </a:solidFill>
                <a:latin typeface="Calibri"/>
                <a:cs typeface="Calibri"/>
              </a:rPr>
              <a:t>περιπτώσεις</a:t>
            </a:r>
            <a:r>
              <a:rPr sz="950" spc="25" dirty="0">
                <a:solidFill>
                  <a:srgbClr val="FFFFFF"/>
                </a:solidFill>
                <a:latin typeface="Calibri"/>
                <a:cs typeface="Calibri"/>
              </a:rPr>
              <a:t> </a:t>
            </a:r>
            <a:r>
              <a:rPr sz="950" spc="65" dirty="0">
                <a:solidFill>
                  <a:srgbClr val="FFFFFF"/>
                </a:solidFill>
                <a:latin typeface="Calibri"/>
                <a:cs typeface="Calibri"/>
              </a:rPr>
              <a:t>περιλαμβάνουν:</a:t>
            </a:r>
            <a:endParaRPr sz="950">
              <a:latin typeface="Calibri"/>
              <a:cs typeface="Calibri"/>
            </a:endParaRPr>
          </a:p>
          <a:p>
            <a:pPr>
              <a:lnSpc>
                <a:spcPct val="100000"/>
              </a:lnSpc>
              <a:spcBef>
                <a:spcPts val="50"/>
              </a:spcBef>
            </a:pPr>
            <a:endParaRPr sz="1250">
              <a:latin typeface="Calibri"/>
              <a:cs typeface="Calibri"/>
            </a:endParaRPr>
          </a:p>
          <a:p>
            <a:pPr marL="594995" marR="535305" indent="-287020">
              <a:lnSpc>
                <a:spcPct val="100000"/>
              </a:lnSpc>
              <a:buSzPct val="126315"/>
              <a:buFont typeface="Arial"/>
              <a:buChar char="•"/>
              <a:tabLst>
                <a:tab pos="594360" algn="l"/>
                <a:tab pos="594995" algn="l"/>
              </a:tabLst>
            </a:pPr>
            <a:r>
              <a:rPr sz="950" b="1" spc="120" dirty="0">
                <a:solidFill>
                  <a:srgbClr val="FFB800"/>
                </a:solidFill>
                <a:latin typeface="Calibri"/>
                <a:cs typeface="Calibri"/>
              </a:rPr>
              <a:t>Η</a:t>
            </a:r>
            <a:r>
              <a:rPr sz="950" b="1" spc="45" dirty="0">
                <a:solidFill>
                  <a:srgbClr val="FFB800"/>
                </a:solidFill>
                <a:latin typeface="Calibri"/>
                <a:cs typeface="Calibri"/>
              </a:rPr>
              <a:t> </a:t>
            </a:r>
            <a:r>
              <a:rPr sz="950" b="1" spc="85" dirty="0">
                <a:solidFill>
                  <a:srgbClr val="FFB800"/>
                </a:solidFill>
                <a:latin typeface="Calibri"/>
                <a:cs typeface="Calibri"/>
              </a:rPr>
              <a:t>κοινωνική</a:t>
            </a:r>
            <a:r>
              <a:rPr sz="950" b="1" spc="50" dirty="0">
                <a:solidFill>
                  <a:srgbClr val="FFB800"/>
                </a:solidFill>
                <a:latin typeface="Calibri"/>
                <a:cs typeface="Calibri"/>
              </a:rPr>
              <a:t> </a:t>
            </a:r>
            <a:r>
              <a:rPr sz="950" b="1" spc="90" dirty="0">
                <a:solidFill>
                  <a:srgbClr val="FFB800"/>
                </a:solidFill>
                <a:latin typeface="Calibri"/>
                <a:cs typeface="Calibri"/>
              </a:rPr>
              <a:t>μηχανική</a:t>
            </a:r>
            <a:r>
              <a:rPr sz="950" b="1" spc="45" dirty="0">
                <a:solidFill>
                  <a:srgbClr val="FFB800"/>
                </a:solidFill>
                <a:latin typeface="Calibri"/>
                <a:cs typeface="Calibri"/>
              </a:rPr>
              <a:t> </a:t>
            </a:r>
            <a:r>
              <a:rPr sz="950" spc="75" dirty="0">
                <a:solidFill>
                  <a:srgbClr val="FFFFFF"/>
                </a:solidFill>
                <a:latin typeface="Calibri"/>
                <a:cs typeface="Calibri"/>
              </a:rPr>
              <a:t>είναι</a:t>
            </a:r>
            <a:r>
              <a:rPr sz="950" spc="45" dirty="0">
                <a:solidFill>
                  <a:srgbClr val="FFFFFF"/>
                </a:solidFill>
                <a:latin typeface="Calibri"/>
                <a:cs typeface="Calibri"/>
              </a:rPr>
              <a:t> </a:t>
            </a:r>
            <a:r>
              <a:rPr sz="950" spc="85" dirty="0">
                <a:solidFill>
                  <a:srgbClr val="FFFFFF"/>
                </a:solidFill>
                <a:latin typeface="Calibri"/>
                <a:cs typeface="Calibri"/>
              </a:rPr>
              <a:t>μια</a:t>
            </a:r>
            <a:r>
              <a:rPr sz="950" spc="55" dirty="0">
                <a:solidFill>
                  <a:srgbClr val="FFFFFF"/>
                </a:solidFill>
                <a:latin typeface="Calibri"/>
                <a:cs typeface="Calibri"/>
              </a:rPr>
              <a:t> </a:t>
            </a:r>
            <a:r>
              <a:rPr sz="950" b="1" spc="100" dirty="0">
                <a:solidFill>
                  <a:srgbClr val="FFB800"/>
                </a:solidFill>
                <a:latin typeface="Calibri"/>
                <a:cs typeface="Calibri"/>
              </a:rPr>
              <a:t>μη</a:t>
            </a:r>
            <a:r>
              <a:rPr sz="950" b="1" spc="50" dirty="0">
                <a:solidFill>
                  <a:srgbClr val="FFB800"/>
                </a:solidFill>
                <a:latin typeface="Calibri"/>
                <a:cs typeface="Calibri"/>
              </a:rPr>
              <a:t> </a:t>
            </a:r>
            <a:r>
              <a:rPr sz="950" b="1" spc="80" dirty="0">
                <a:solidFill>
                  <a:srgbClr val="FFB800"/>
                </a:solidFill>
                <a:latin typeface="Calibri"/>
                <a:cs typeface="Calibri"/>
              </a:rPr>
              <a:t>τεχνική</a:t>
            </a:r>
            <a:r>
              <a:rPr sz="950" b="1" spc="50" dirty="0">
                <a:solidFill>
                  <a:srgbClr val="FFB800"/>
                </a:solidFill>
                <a:latin typeface="Calibri"/>
                <a:cs typeface="Calibri"/>
              </a:rPr>
              <a:t> </a:t>
            </a:r>
            <a:r>
              <a:rPr sz="950" b="1" spc="85" dirty="0">
                <a:solidFill>
                  <a:srgbClr val="FFB800"/>
                </a:solidFill>
                <a:latin typeface="Calibri"/>
                <a:cs typeface="Calibri"/>
              </a:rPr>
              <a:t>στρατηγική</a:t>
            </a:r>
            <a:r>
              <a:rPr sz="950" b="1" spc="50" dirty="0">
                <a:solidFill>
                  <a:srgbClr val="FFB800"/>
                </a:solidFill>
                <a:latin typeface="Calibri"/>
                <a:cs typeface="Calibri"/>
              </a:rPr>
              <a:t> </a:t>
            </a:r>
            <a:r>
              <a:rPr sz="950" spc="100" dirty="0">
                <a:solidFill>
                  <a:srgbClr val="FFFFFF"/>
                </a:solidFill>
                <a:latin typeface="Calibri"/>
                <a:cs typeface="Calibri"/>
              </a:rPr>
              <a:t>που</a:t>
            </a:r>
            <a:r>
              <a:rPr sz="950" spc="50" dirty="0">
                <a:solidFill>
                  <a:srgbClr val="FFFFFF"/>
                </a:solidFill>
                <a:latin typeface="Calibri"/>
                <a:cs typeface="Calibri"/>
              </a:rPr>
              <a:t> </a:t>
            </a:r>
            <a:r>
              <a:rPr sz="950" spc="80" dirty="0">
                <a:solidFill>
                  <a:srgbClr val="FFFFFF"/>
                </a:solidFill>
                <a:latin typeface="Calibri"/>
                <a:cs typeface="Calibri"/>
              </a:rPr>
              <a:t>χρησιμοποιείται</a:t>
            </a:r>
            <a:r>
              <a:rPr sz="950" spc="40" dirty="0">
                <a:solidFill>
                  <a:srgbClr val="FFFFFF"/>
                </a:solidFill>
                <a:latin typeface="Calibri"/>
                <a:cs typeface="Calibri"/>
              </a:rPr>
              <a:t> </a:t>
            </a:r>
            <a:r>
              <a:rPr sz="950" spc="100" dirty="0">
                <a:solidFill>
                  <a:srgbClr val="FFFFFF"/>
                </a:solidFill>
                <a:latin typeface="Calibri"/>
                <a:cs typeface="Calibri"/>
              </a:rPr>
              <a:t>από</a:t>
            </a:r>
            <a:r>
              <a:rPr sz="950" spc="45" dirty="0">
                <a:solidFill>
                  <a:srgbClr val="FFFFFF"/>
                </a:solidFill>
                <a:latin typeface="Calibri"/>
                <a:cs typeface="Calibri"/>
              </a:rPr>
              <a:t> </a:t>
            </a:r>
            <a:r>
              <a:rPr sz="950" spc="85" dirty="0">
                <a:solidFill>
                  <a:srgbClr val="FFFFFF"/>
                </a:solidFill>
                <a:latin typeface="Calibri"/>
                <a:cs typeface="Calibri"/>
              </a:rPr>
              <a:t>τους</a:t>
            </a:r>
            <a:r>
              <a:rPr sz="950" spc="50" dirty="0">
                <a:solidFill>
                  <a:srgbClr val="FFFFFF"/>
                </a:solidFill>
                <a:latin typeface="Calibri"/>
                <a:cs typeface="Calibri"/>
              </a:rPr>
              <a:t> </a:t>
            </a:r>
            <a:r>
              <a:rPr sz="950" spc="80" dirty="0">
                <a:solidFill>
                  <a:srgbClr val="FFFFFF"/>
                </a:solidFill>
                <a:latin typeface="Calibri"/>
                <a:cs typeface="Calibri"/>
              </a:rPr>
              <a:t>επιτιθέμενους</a:t>
            </a:r>
            <a:r>
              <a:rPr sz="950" spc="40" dirty="0">
                <a:solidFill>
                  <a:srgbClr val="FFFFFF"/>
                </a:solidFill>
                <a:latin typeface="Calibri"/>
                <a:cs typeface="Calibri"/>
              </a:rPr>
              <a:t> </a:t>
            </a:r>
            <a:r>
              <a:rPr sz="950" spc="85" dirty="0">
                <a:solidFill>
                  <a:srgbClr val="FFFFFF"/>
                </a:solidFill>
                <a:latin typeface="Calibri"/>
                <a:cs typeface="Calibri"/>
              </a:rPr>
              <a:t>στον</a:t>
            </a:r>
            <a:r>
              <a:rPr sz="950" spc="45" dirty="0">
                <a:solidFill>
                  <a:srgbClr val="FFFFFF"/>
                </a:solidFill>
                <a:latin typeface="Calibri"/>
                <a:cs typeface="Calibri"/>
              </a:rPr>
              <a:t> </a:t>
            </a:r>
            <a:r>
              <a:rPr sz="950" spc="95" dirty="0">
                <a:solidFill>
                  <a:srgbClr val="FFFFFF"/>
                </a:solidFill>
                <a:latin typeface="Calibri"/>
                <a:cs typeface="Calibri"/>
              </a:rPr>
              <a:t>κυβερνοχώρο</a:t>
            </a:r>
            <a:r>
              <a:rPr sz="950" spc="45" dirty="0">
                <a:solidFill>
                  <a:srgbClr val="FFFFFF"/>
                </a:solidFill>
                <a:latin typeface="Calibri"/>
                <a:cs typeface="Calibri"/>
              </a:rPr>
              <a:t> </a:t>
            </a:r>
            <a:r>
              <a:rPr sz="950" spc="80" dirty="0">
                <a:solidFill>
                  <a:srgbClr val="FFFFFF"/>
                </a:solidFill>
                <a:latin typeface="Calibri"/>
                <a:cs typeface="Calibri"/>
              </a:rPr>
              <a:t>για</a:t>
            </a:r>
            <a:r>
              <a:rPr sz="950" spc="50" dirty="0">
                <a:solidFill>
                  <a:srgbClr val="FFFFFF"/>
                </a:solidFill>
                <a:latin typeface="Calibri"/>
                <a:cs typeface="Calibri"/>
              </a:rPr>
              <a:t> </a:t>
            </a:r>
            <a:r>
              <a:rPr sz="950" spc="95" dirty="0">
                <a:solidFill>
                  <a:srgbClr val="FFFFFF"/>
                </a:solidFill>
                <a:latin typeface="Calibri"/>
                <a:cs typeface="Calibri"/>
              </a:rPr>
              <a:t>να</a:t>
            </a:r>
            <a:r>
              <a:rPr sz="950" spc="50" dirty="0">
                <a:solidFill>
                  <a:srgbClr val="FFFFFF"/>
                </a:solidFill>
                <a:latin typeface="Calibri"/>
                <a:cs typeface="Calibri"/>
              </a:rPr>
              <a:t> </a:t>
            </a:r>
            <a:r>
              <a:rPr sz="950" spc="90" dirty="0">
                <a:solidFill>
                  <a:srgbClr val="FFFFFF"/>
                </a:solidFill>
                <a:latin typeface="Calibri"/>
                <a:cs typeface="Calibri"/>
              </a:rPr>
              <a:t>χειραγωγήσουν</a:t>
            </a:r>
            <a:r>
              <a:rPr sz="950" spc="50" dirty="0">
                <a:solidFill>
                  <a:srgbClr val="FFFFFF"/>
                </a:solidFill>
                <a:latin typeface="Calibri"/>
                <a:cs typeface="Calibri"/>
              </a:rPr>
              <a:t> </a:t>
            </a:r>
            <a:r>
              <a:rPr sz="950" spc="85" dirty="0">
                <a:solidFill>
                  <a:srgbClr val="FFFFFF"/>
                </a:solidFill>
                <a:latin typeface="Calibri"/>
                <a:cs typeface="Calibri"/>
              </a:rPr>
              <a:t>τους</a:t>
            </a:r>
            <a:r>
              <a:rPr sz="950" spc="50" dirty="0">
                <a:solidFill>
                  <a:srgbClr val="FFFFFF"/>
                </a:solidFill>
                <a:latin typeface="Calibri"/>
                <a:cs typeface="Calibri"/>
              </a:rPr>
              <a:t> </a:t>
            </a:r>
            <a:r>
              <a:rPr sz="950" spc="85" dirty="0">
                <a:solidFill>
                  <a:srgbClr val="FFFFFF"/>
                </a:solidFill>
                <a:latin typeface="Calibri"/>
                <a:cs typeface="Calibri"/>
              </a:rPr>
              <a:t>εσωτερικούς</a:t>
            </a:r>
            <a:r>
              <a:rPr sz="950" spc="50" dirty="0">
                <a:solidFill>
                  <a:srgbClr val="FFFFFF"/>
                </a:solidFill>
                <a:latin typeface="Calibri"/>
                <a:cs typeface="Calibri"/>
              </a:rPr>
              <a:t> </a:t>
            </a:r>
            <a:r>
              <a:rPr sz="950" spc="85" dirty="0">
                <a:solidFill>
                  <a:srgbClr val="FFFFFF"/>
                </a:solidFill>
                <a:latin typeface="Calibri"/>
                <a:cs typeface="Calibri"/>
              </a:rPr>
              <a:t>χρήστες</a:t>
            </a:r>
            <a:r>
              <a:rPr sz="950" spc="40" dirty="0">
                <a:solidFill>
                  <a:srgbClr val="FFFFFF"/>
                </a:solidFill>
                <a:latin typeface="Calibri"/>
                <a:cs typeface="Calibri"/>
              </a:rPr>
              <a:t> </a:t>
            </a:r>
            <a:r>
              <a:rPr sz="950" spc="95" dirty="0">
                <a:solidFill>
                  <a:srgbClr val="FFFFFF"/>
                </a:solidFill>
                <a:latin typeface="Calibri"/>
                <a:cs typeface="Calibri"/>
              </a:rPr>
              <a:t>ώστε</a:t>
            </a:r>
            <a:r>
              <a:rPr sz="950" spc="50" dirty="0">
                <a:solidFill>
                  <a:srgbClr val="FFFFFF"/>
                </a:solidFill>
                <a:latin typeface="Calibri"/>
                <a:cs typeface="Calibri"/>
              </a:rPr>
              <a:t> </a:t>
            </a:r>
            <a:r>
              <a:rPr sz="950" spc="95" dirty="0">
                <a:solidFill>
                  <a:srgbClr val="FFFFFF"/>
                </a:solidFill>
                <a:latin typeface="Calibri"/>
                <a:cs typeface="Calibri"/>
              </a:rPr>
              <a:t>να </a:t>
            </a:r>
            <a:r>
              <a:rPr sz="950" spc="100" dirty="0">
                <a:solidFill>
                  <a:srgbClr val="FFFFFF"/>
                </a:solidFill>
                <a:latin typeface="Calibri"/>
                <a:cs typeface="Calibri"/>
              </a:rPr>
              <a:t> </a:t>
            </a:r>
            <a:r>
              <a:rPr sz="950" spc="95" dirty="0">
                <a:solidFill>
                  <a:srgbClr val="FFFFFF"/>
                </a:solidFill>
                <a:latin typeface="Calibri"/>
                <a:cs typeface="Calibri"/>
              </a:rPr>
              <a:t>παραβιάσουν</a:t>
            </a:r>
            <a:r>
              <a:rPr sz="950" spc="35" dirty="0">
                <a:solidFill>
                  <a:srgbClr val="FFFFFF"/>
                </a:solidFill>
                <a:latin typeface="Calibri"/>
                <a:cs typeface="Calibri"/>
              </a:rPr>
              <a:t> </a:t>
            </a:r>
            <a:r>
              <a:rPr sz="950" b="1" spc="65" dirty="0">
                <a:solidFill>
                  <a:srgbClr val="FFB800"/>
                </a:solidFill>
                <a:latin typeface="Calibri"/>
                <a:cs typeface="Calibri"/>
              </a:rPr>
              <a:t>τις</a:t>
            </a:r>
            <a:r>
              <a:rPr sz="950" b="1" spc="40" dirty="0">
                <a:solidFill>
                  <a:srgbClr val="FFB800"/>
                </a:solidFill>
                <a:latin typeface="Calibri"/>
                <a:cs typeface="Calibri"/>
              </a:rPr>
              <a:t> </a:t>
            </a:r>
            <a:r>
              <a:rPr sz="950" b="1" spc="85" dirty="0">
                <a:solidFill>
                  <a:srgbClr val="FFB800"/>
                </a:solidFill>
                <a:latin typeface="Calibri"/>
                <a:cs typeface="Calibri"/>
              </a:rPr>
              <a:t>διαδικασίες</a:t>
            </a:r>
            <a:r>
              <a:rPr sz="950" b="1" spc="40" dirty="0">
                <a:solidFill>
                  <a:srgbClr val="FFB800"/>
                </a:solidFill>
                <a:latin typeface="Calibri"/>
                <a:cs typeface="Calibri"/>
              </a:rPr>
              <a:t> </a:t>
            </a:r>
            <a:r>
              <a:rPr sz="950" b="1" spc="90" dirty="0">
                <a:solidFill>
                  <a:srgbClr val="FFB800"/>
                </a:solidFill>
                <a:latin typeface="Calibri"/>
                <a:cs typeface="Calibri"/>
              </a:rPr>
              <a:t>ασφαλείας,</a:t>
            </a:r>
            <a:r>
              <a:rPr sz="950" b="1" spc="40" dirty="0">
                <a:solidFill>
                  <a:srgbClr val="FFB800"/>
                </a:solidFill>
                <a:latin typeface="Calibri"/>
                <a:cs typeface="Calibri"/>
              </a:rPr>
              <a:t> </a:t>
            </a:r>
            <a:r>
              <a:rPr sz="950" spc="95" dirty="0">
                <a:solidFill>
                  <a:srgbClr val="FFFFFF"/>
                </a:solidFill>
                <a:latin typeface="Calibri"/>
                <a:cs typeface="Calibri"/>
              </a:rPr>
              <a:t>αλλά</a:t>
            </a:r>
            <a:r>
              <a:rPr sz="950" spc="45" dirty="0">
                <a:solidFill>
                  <a:srgbClr val="FFFFFF"/>
                </a:solidFill>
                <a:latin typeface="Calibri"/>
                <a:cs typeface="Calibri"/>
              </a:rPr>
              <a:t> </a:t>
            </a:r>
            <a:r>
              <a:rPr sz="950" spc="75" dirty="0">
                <a:solidFill>
                  <a:srgbClr val="FFFFFF"/>
                </a:solidFill>
                <a:latin typeface="Calibri"/>
                <a:cs typeface="Calibri"/>
              </a:rPr>
              <a:t>όχι</a:t>
            </a:r>
            <a:r>
              <a:rPr sz="950" spc="40" dirty="0">
                <a:solidFill>
                  <a:srgbClr val="FFFFFF"/>
                </a:solidFill>
                <a:latin typeface="Calibri"/>
                <a:cs typeface="Calibri"/>
              </a:rPr>
              <a:t> </a:t>
            </a:r>
            <a:r>
              <a:rPr sz="950" spc="85" dirty="0">
                <a:solidFill>
                  <a:srgbClr val="FFFFFF"/>
                </a:solidFill>
                <a:latin typeface="Calibri"/>
                <a:cs typeface="Calibri"/>
              </a:rPr>
              <a:t>αποκλειστικά</a:t>
            </a:r>
            <a:r>
              <a:rPr sz="950" spc="45" dirty="0">
                <a:solidFill>
                  <a:srgbClr val="FFFFFF"/>
                </a:solidFill>
                <a:latin typeface="Calibri"/>
                <a:cs typeface="Calibri"/>
              </a:rPr>
              <a:t> </a:t>
            </a:r>
            <a:r>
              <a:rPr sz="950" spc="100" dirty="0">
                <a:solidFill>
                  <a:srgbClr val="FFFFFF"/>
                </a:solidFill>
                <a:latin typeface="Calibri"/>
                <a:cs typeface="Calibri"/>
              </a:rPr>
              <a:t>μέσω</a:t>
            </a:r>
            <a:r>
              <a:rPr sz="950" spc="40" dirty="0">
                <a:solidFill>
                  <a:srgbClr val="FFFFFF"/>
                </a:solidFill>
                <a:latin typeface="Calibri"/>
                <a:cs typeface="Calibri"/>
              </a:rPr>
              <a:t> </a:t>
            </a:r>
            <a:r>
              <a:rPr sz="950" b="1" spc="80" dirty="0">
                <a:solidFill>
                  <a:srgbClr val="FFB800"/>
                </a:solidFill>
                <a:latin typeface="Calibri"/>
                <a:cs typeface="Calibri"/>
              </a:rPr>
              <a:t>της</a:t>
            </a:r>
            <a:r>
              <a:rPr sz="950" b="1" spc="40" dirty="0">
                <a:solidFill>
                  <a:srgbClr val="FFB800"/>
                </a:solidFill>
                <a:latin typeface="Calibri"/>
                <a:cs typeface="Calibri"/>
              </a:rPr>
              <a:t> </a:t>
            </a:r>
            <a:r>
              <a:rPr sz="950" b="1" spc="85" dirty="0">
                <a:solidFill>
                  <a:srgbClr val="FFB800"/>
                </a:solidFill>
                <a:latin typeface="Calibri"/>
                <a:cs typeface="Calibri"/>
              </a:rPr>
              <a:t>διαδραστικής</a:t>
            </a:r>
            <a:r>
              <a:rPr sz="950" b="1" spc="35" dirty="0">
                <a:solidFill>
                  <a:srgbClr val="FFB800"/>
                </a:solidFill>
                <a:latin typeface="Calibri"/>
                <a:cs typeface="Calibri"/>
              </a:rPr>
              <a:t> </a:t>
            </a:r>
            <a:r>
              <a:rPr sz="950" b="1" spc="95" dirty="0">
                <a:solidFill>
                  <a:srgbClr val="FFB800"/>
                </a:solidFill>
                <a:latin typeface="Calibri"/>
                <a:cs typeface="Calibri"/>
              </a:rPr>
              <a:t>με</a:t>
            </a:r>
            <a:r>
              <a:rPr sz="950" b="1" spc="40" dirty="0">
                <a:solidFill>
                  <a:srgbClr val="FFB800"/>
                </a:solidFill>
                <a:latin typeface="Calibri"/>
                <a:cs typeface="Calibri"/>
              </a:rPr>
              <a:t> </a:t>
            </a:r>
            <a:r>
              <a:rPr sz="950" b="1" spc="90" dirty="0">
                <a:solidFill>
                  <a:srgbClr val="FFB800"/>
                </a:solidFill>
                <a:latin typeface="Calibri"/>
                <a:cs typeface="Calibri"/>
              </a:rPr>
              <a:t>τα</a:t>
            </a:r>
            <a:r>
              <a:rPr sz="950" b="1" spc="35" dirty="0">
                <a:solidFill>
                  <a:srgbClr val="FFB800"/>
                </a:solidFill>
                <a:latin typeface="Calibri"/>
                <a:cs typeface="Calibri"/>
              </a:rPr>
              <a:t> </a:t>
            </a:r>
            <a:r>
              <a:rPr sz="950" b="1" spc="100" dirty="0">
                <a:solidFill>
                  <a:srgbClr val="FFB800"/>
                </a:solidFill>
                <a:latin typeface="Calibri"/>
                <a:cs typeface="Calibri"/>
              </a:rPr>
              <a:t>μέσα</a:t>
            </a:r>
            <a:r>
              <a:rPr sz="950" b="1" spc="40" dirty="0">
                <a:solidFill>
                  <a:srgbClr val="FFB800"/>
                </a:solidFill>
                <a:latin typeface="Calibri"/>
                <a:cs typeface="Calibri"/>
              </a:rPr>
              <a:t> </a:t>
            </a:r>
            <a:r>
              <a:rPr sz="950" b="1" spc="80" dirty="0">
                <a:solidFill>
                  <a:srgbClr val="FFB800"/>
                </a:solidFill>
                <a:latin typeface="Calibri"/>
                <a:cs typeface="Calibri"/>
              </a:rPr>
              <a:t>επικοινωνίας.</a:t>
            </a:r>
            <a:endParaRPr sz="950">
              <a:latin typeface="Calibri"/>
              <a:cs typeface="Calibri"/>
            </a:endParaRPr>
          </a:p>
          <a:p>
            <a:pPr>
              <a:lnSpc>
                <a:spcPct val="100000"/>
              </a:lnSpc>
              <a:buClr>
                <a:srgbClr val="FFB800"/>
              </a:buClr>
              <a:buFont typeface="Arial"/>
              <a:buChar char="•"/>
            </a:pPr>
            <a:endParaRPr sz="900">
              <a:latin typeface="Calibri"/>
              <a:cs typeface="Calibri"/>
            </a:endParaRPr>
          </a:p>
          <a:p>
            <a:pPr>
              <a:lnSpc>
                <a:spcPct val="100000"/>
              </a:lnSpc>
              <a:spcBef>
                <a:spcPts val="40"/>
              </a:spcBef>
              <a:buClr>
                <a:srgbClr val="FFB800"/>
              </a:buClr>
              <a:buFont typeface="Arial"/>
              <a:buChar char="•"/>
            </a:pPr>
            <a:endParaRPr sz="750">
              <a:latin typeface="Calibri"/>
              <a:cs typeface="Calibri"/>
            </a:endParaRPr>
          </a:p>
          <a:p>
            <a:pPr marL="594995" indent="-286385">
              <a:lnSpc>
                <a:spcPct val="100000"/>
              </a:lnSpc>
              <a:buSzPct val="126315"/>
              <a:buFont typeface="Arial"/>
              <a:buChar char="•"/>
              <a:tabLst>
                <a:tab pos="594360" algn="l"/>
                <a:tab pos="594995" algn="l"/>
              </a:tabLst>
            </a:pPr>
            <a:r>
              <a:rPr sz="950" b="1" spc="90" dirty="0">
                <a:solidFill>
                  <a:srgbClr val="FFB800"/>
                </a:solidFill>
                <a:latin typeface="Calibri"/>
                <a:cs typeface="Calibri"/>
              </a:rPr>
              <a:t>Η</a:t>
            </a:r>
            <a:r>
              <a:rPr sz="950" b="1" spc="35" dirty="0">
                <a:solidFill>
                  <a:srgbClr val="FFB800"/>
                </a:solidFill>
                <a:latin typeface="Calibri"/>
                <a:cs typeface="Calibri"/>
              </a:rPr>
              <a:t> </a:t>
            </a:r>
            <a:r>
              <a:rPr sz="950" b="1" spc="80" dirty="0">
                <a:solidFill>
                  <a:srgbClr val="FFB800"/>
                </a:solidFill>
                <a:latin typeface="Calibri"/>
                <a:cs typeface="Calibri"/>
              </a:rPr>
              <a:t>ωμή</a:t>
            </a:r>
            <a:r>
              <a:rPr sz="950" b="1" spc="35" dirty="0">
                <a:solidFill>
                  <a:srgbClr val="FFB800"/>
                </a:solidFill>
                <a:latin typeface="Calibri"/>
                <a:cs typeface="Calibri"/>
              </a:rPr>
              <a:t> </a:t>
            </a:r>
            <a:r>
              <a:rPr sz="950" b="1" spc="65" dirty="0">
                <a:solidFill>
                  <a:srgbClr val="FFB800"/>
                </a:solidFill>
                <a:latin typeface="Calibri"/>
                <a:cs typeface="Calibri"/>
              </a:rPr>
              <a:t>βία</a:t>
            </a:r>
            <a:r>
              <a:rPr sz="950" b="1" spc="40" dirty="0">
                <a:solidFill>
                  <a:srgbClr val="FFB800"/>
                </a:solidFill>
                <a:latin typeface="Calibri"/>
                <a:cs typeface="Calibri"/>
              </a:rPr>
              <a:t> </a:t>
            </a:r>
            <a:r>
              <a:rPr sz="950" spc="55" dirty="0">
                <a:solidFill>
                  <a:srgbClr val="FFFFFF"/>
                </a:solidFill>
                <a:latin typeface="Calibri"/>
                <a:cs typeface="Calibri"/>
              </a:rPr>
              <a:t>είναι</a:t>
            </a:r>
            <a:r>
              <a:rPr sz="950" spc="30" dirty="0">
                <a:solidFill>
                  <a:srgbClr val="FFFFFF"/>
                </a:solidFill>
                <a:latin typeface="Calibri"/>
                <a:cs typeface="Calibri"/>
              </a:rPr>
              <a:t> </a:t>
            </a:r>
            <a:r>
              <a:rPr sz="950" spc="60" dirty="0">
                <a:solidFill>
                  <a:srgbClr val="FFFFFF"/>
                </a:solidFill>
                <a:latin typeface="Calibri"/>
                <a:cs typeface="Calibri"/>
              </a:rPr>
              <a:t>μια</a:t>
            </a:r>
            <a:r>
              <a:rPr sz="950" spc="35" dirty="0">
                <a:solidFill>
                  <a:srgbClr val="FFFFFF"/>
                </a:solidFill>
                <a:latin typeface="Calibri"/>
                <a:cs typeface="Calibri"/>
              </a:rPr>
              <a:t> </a:t>
            </a:r>
            <a:r>
              <a:rPr sz="950" b="1" spc="70" dirty="0">
                <a:solidFill>
                  <a:srgbClr val="FFB800"/>
                </a:solidFill>
                <a:latin typeface="Calibri"/>
                <a:cs typeface="Calibri"/>
              </a:rPr>
              <a:t>μέθοδος</a:t>
            </a:r>
            <a:r>
              <a:rPr sz="950" b="1" spc="35" dirty="0">
                <a:solidFill>
                  <a:srgbClr val="FFB800"/>
                </a:solidFill>
                <a:latin typeface="Calibri"/>
                <a:cs typeface="Calibri"/>
              </a:rPr>
              <a:t> </a:t>
            </a:r>
            <a:r>
              <a:rPr sz="950" b="1" spc="65" dirty="0">
                <a:solidFill>
                  <a:srgbClr val="FFB800"/>
                </a:solidFill>
                <a:latin typeface="Calibri"/>
                <a:cs typeface="Calibri"/>
              </a:rPr>
              <a:t>επίθεσης</a:t>
            </a:r>
            <a:r>
              <a:rPr sz="950" b="1" spc="40" dirty="0">
                <a:solidFill>
                  <a:srgbClr val="FFB800"/>
                </a:solidFill>
                <a:latin typeface="Calibri"/>
                <a:cs typeface="Calibri"/>
              </a:rPr>
              <a:t> </a:t>
            </a:r>
            <a:r>
              <a:rPr sz="950" spc="65" dirty="0">
                <a:solidFill>
                  <a:srgbClr val="FFFFFF"/>
                </a:solidFill>
                <a:latin typeface="Calibri"/>
                <a:cs typeface="Calibri"/>
              </a:rPr>
              <a:t>κατά</a:t>
            </a:r>
            <a:r>
              <a:rPr sz="950" spc="40" dirty="0">
                <a:solidFill>
                  <a:srgbClr val="FFFFFF"/>
                </a:solidFill>
                <a:latin typeface="Calibri"/>
                <a:cs typeface="Calibri"/>
              </a:rPr>
              <a:t> </a:t>
            </a:r>
            <a:r>
              <a:rPr sz="950" spc="60" dirty="0">
                <a:solidFill>
                  <a:srgbClr val="FFFFFF"/>
                </a:solidFill>
                <a:latin typeface="Calibri"/>
                <a:cs typeface="Calibri"/>
              </a:rPr>
              <a:t>την</a:t>
            </a:r>
            <a:r>
              <a:rPr sz="950" spc="30" dirty="0">
                <a:solidFill>
                  <a:srgbClr val="FFFFFF"/>
                </a:solidFill>
                <a:latin typeface="Calibri"/>
                <a:cs typeface="Calibri"/>
              </a:rPr>
              <a:t> </a:t>
            </a:r>
            <a:r>
              <a:rPr sz="950" spc="65" dirty="0">
                <a:solidFill>
                  <a:srgbClr val="FFFFFF"/>
                </a:solidFill>
                <a:latin typeface="Calibri"/>
                <a:cs typeface="Calibri"/>
              </a:rPr>
              <a:t>οποία</a:t>
            </a:r>
            <a:r>
              <a:rPr sz="950" spc="30" dirty="0">
                <a:solidFill>
                  <a:srgbClr val="FFFFFF"/>
                </a:solidFill>
                <a:latin typeface="Calibri"/>
                <a:cs typeface="Calibri"/>
              </a:rPr>
              <a:t> </a:t>
            </a:r>
            <a:r>
              <a:rPr sz="950" spc="55" dirty="0">
                <a:solidFill>
                  <a:srgbClr val="FFFFFF"/>
                </a:solidFill>
                <a:latin typeface="Calibri"/>
                <a:cs typeface="Calibri"/>
              </a:rPr>
              <a:t>επιχειρείται</a:t>
            </a:r>
            <a:r>
              <a:rPr sz="950" spc="35" dirty="0">
                <a:solidFill>
                  <a:srgbClr val="FFFFFF"/>
                </a:solidFill>
                <a:latin typeface="Calibri"/>
                <a:cs typeface="Calibri"/>
              </a:rPr>
              <a:t> </a:t>
            </a:r>
            <a:r>
              <a:rPr sz="950" spc="75" dirty="0">
                <a:solidFill>
                  <a:srgbClr val="FFFFFF"/>
                </a:solidFill>
                <a:latin typeface="Calibri"/>
                <a:cs typeface="Calibri"/>
              </a:rPr>
              <a:t>η</a:t>
            </a:r>
            <a:r>
              <a:rPr sz="950" spc="30" dirty="0">
                <a:solidFill>
                  <a:srgbClr val="FFFFFF"/>
                </a:solidFill>
                <a:latin typeface="Calibri"/>
                <a:cs typeface="Calibri"/>
              </a:rPr>
              <a:t> </a:t>
            </a:r>
            <a:r>
              <a:rPr sz="950" spc="70" dirty="0">
                <a:solidFill>
                  <a:srgbClr val="FFFFFF"/>
                </a:solidFill>
                <a:latin typeface="Calibri"/>
                <a:cs typeface="Calibri"/>
              </a:rPr>
              <a:t>χρήση</a:t>
            </a:r>
            <a:r>
              <a:rPr sz="950" spc="35" dirty="0">
                <a:solidFill>
                  <a:srgbClr val="FFFFFF"/>
                </a:solidFill>
                <a:latin typeface="Calibri"/>
                <a:cs typeface="Calibri"/>
              </a:rPr>
              <a:t> </a:t>
            </a:r>
            <a:r>
              <a:rPr sz="950" b="1" spc="75" dirty="0">
                <a:solidFill>
                  <a:srgbClr val="FFB800"/>
                </a:solidFill>
                <a:latin typeface="Calibri"/>
                <a:cs typeface="Calibri"/>
              </a:rPr>
              <a:t>πολλαπλών</a:t>
            </a:r>
            <a:r>
              <a:rPr sz="950" b="1" spc="40" dirty="0">
                <a:solidFill>
                  <a:srgbClr val="FFB800"/>
                </a:solidFill>
                <a:latin typeface="Calibri"/>
                <a:cs typeface="Calibri"/>
              </a:rPr>
              <a:t> </a:t>
            </a:r>
            <a:r>
              <a:rPr sz="950" b="1" spc="70" dirty="0">
                <a:solidFill>
                  <a:srgbClr val="FFB800"/>
                </a:solidFill>
                <a:latin typeface="Calibri"/>
                <a:cs typeface="Calibri"/>
              </a:rPr>
              <a:t>κωδικών</a:t>
            </a:r>
            <a:r>
              <a:rPr sz="950" b="1" spc="30" dirty="0">
                <a:solidFill>
                  <a:srgbClr val="FFB800"/>
                </a:solidFill>
                <a:latin typeface="Calibri"/>
                <a:cs typeface="Calibri"/>
              </a:rPr>
              <a:t> </a:t>
            </a:r>
            <a:r>
              <a:rPr sz="950" b="1" spc="75" dirty="0">
                <a:solidFill>
                  <a:srgbClr val="FFB800"/>
                </a:solidFill>
                <a:latin typeface="Calibri"/>
                <a:cs typeface="Calibri"/>
              </a:rPr>
              <a:t>πρόσβασης</a:t>
            </a:r>
            <a:r>
              <a:rPr sz="950" b="1" spc="40" dirty="0">
                <a:solidFill>
                  <a:srgbClr val="FFB800"/>
                </a:solidFill>
                <a:latin typeface="Calibri"/>
                <a:cs typeface="Calibri"/>
              </a:rPr>
              <a:t> </a:t>
            </a:r>
            <a:r>
              <a:rPr sz="950" spc="65" dirty="0">
                <a:solidFill>
                  <a:srgbClr val="FFFFFF"/>
                </a:solidFill>
                <a:latin typeface="Calibri"/>
                <a:cs typeface="Calibri"/>
              </a:rPr>
              <a:t>προκειμένου</a:t>
            </a:r>
            <a:r>
              <a:rPr sz="950" spc="30" dirty="0">
                <a:solidFill>
                  <a:srgbClr val="FFFFFF"/>
                </a:solidFill>
                <a:latin typeface="Calibri"/>
                <a:cs typeface="Calibri"/>
              </a:rPr>
              <a:t> </a:t>
            </a:r>
            <a:r>
              <a:rPr sz="950" spc="70" dirty="0">
                <a:solidFill>
                  <a:srgbClr val="FFFFFF"/>
                </a:solidFill>
                <a:latin typeface="Calibri"/>
                <a:cs typeface="Calibri"/>
              </a:rPr>
              <a:t>να</a:t>
            </a:r>
            <a:r>
              <a:rPr sz="950" spc="35" dirty="0">
                <a:solidFill>
                  <a:srgbClr val="FFFFFF"/>
                </a:solidFill>
                <a:latin typeface="Calibri"/>
                <a:cs typeface="Calibri"/>
              </a:rPr>
              <a:t> </a:t>
            </a:r>
            <a:r>
              <a:rPr sz="950" b="1" spc="70" dirty="0">
                <a:solidFill>
                  <a:srgbClr val="FFB800"/>
                </a:solidFill>
                <a:latin typeface="Calibri"/>
                <a:cs typeface="Calibri"/>
              </a:rPr>
              <a:t>μαντέψουν</a:t>
            </a:r>
            <a:r>
              <a:rPr sz="950" b="1" spc="25" dirty="0">
                <a:solidFill>
                  <a:srgbClr val="FFB800"/>
                </a:solidFill>
                <a:latin typeface="Calibri"/>
                <a:cs typeface="Calibri"/>
              </a:rPr>
              <a:t> </a:t>
            </a:r>
            <a:r>
              <a:rPr sz="950" b="1" spc="65" dirty="0">
                <a:solidFill>
                  <a:srgbClr val="FFB800"/>
                </a:solidFill>
                <a:latin typeface="Calibri"/>
                <a:cs typeface="Calibri"/>
              </a:rPr>
              <a:t>τον</a:t>
            </a:r>
            <a:r>
              <a:rPr sz="950" b="1" spc="35" dirty="0">
                <a:solidFill>
                  <a:srgbClr val="FFB800"/>
                </a:solidFill>
                <a:latin typeface="Calibri"/>
                <a:cs typeface="Calibri"/>
              </a:rPr>
              <a:t> </a:t>
            </a:r>
            <a:r>
              <a:rPr sz="950" b="1" spc="70" dirty="0">
                <a:solidFill>
                  <a:srgbClr val="FFB800"/>
                </a:solidFill>
                <a:latin typeface="Calibri"/>
                <a:cs typeface="Calibri"/>
              </a:rPr>
              <a:t>σωστό.</a:t>
            </a:r>
            <a:r>
              <a:rPr sz="950" b="1" spc="35" dirty="0">
                <a:solidFill>
                  <a:srgbClr val="FFB800"/>
                </a:solidFill>
                <a:latin typeface="Calibri"/>
                <a:cs typeface="Calibri"/>
              </a:rPr>
              <a:t> </a:t>
            </a:r>
            <a:r>
              <a:rPr sz="950" spc="95" dirty="0">
                <a:solidFill>
                  <a:srgbClr val="FFFFFF"/>
                </a:solidFill>
                <a:latin typeface="Calibri"/>
                <a:cs typeface="Calibri"/>
              </a:rPr>
              <a:t>Ο</a:t>
            </a:r>
            <a:r>
              <a:rPr sz="950" spc="40" dirty="0">
                <a:solidFill>
                  <a:srgbClr val="FFFFFF"/>
                </a:solidFill>
                <a:latin typeface="Calibri"/>
                <a:cs typeface="Calibri"/>
              </a:rPr>
              <a:t> </a:t>
            </a:r>
            <a:r>
              <a:rPr sz="950" spc="60" dirty="0">
                <a:solidFill>
                  <a:srgbClr val="FFFFFF"/>
                </a:solidFill>
                <a:latin typeface="Calibri"/>
                <a:cs typeface="Calibri"/>
              </a:rPr>
              <a:t>επιτιθέμενος</a:t>
            </a:r>
            <a:r>
              <a:rPr sz="950" spc="25" dirty="0">
                <a:solidFill>
                  <a:srgbClr val="FFFFFF"/>
                </a:solidFill>
                <a:latin typeface="Calibri"/>
                <a:cs typeface="Calibri"/>
              </a:rPr>
              <a:t> </a:t>
            </a:r>
            <a:r>
              <a:rPr sz="950" spc="60" dirty="0">
                <a:solidFill>
                  <a:srgbClr val="FFFFFF"/>
                </a:solidFill>
                <a:latin typeface="Calibri"/>
                <a:cs typeface="Calibri"/>
              </a:rPr>
              <a:t>δοκιμάζει</a:t>
            </a:r>
            <a:r>
              <a:rPr sz="950" spc="35" dirty="0">
                <a:solidFill>
                  <a:srgbClr val="FFFFFF"/>
                </a:solidFill>
                <a:latin typeface="Calibri"/>
                <a:cs typeface="Calibri"/>
              </a:rPr>
              <a:t> </a:t>
            </a:r>
            <a:r>
              <a:rPr sz="950" b="1" spc="65" dirty="0">
                <a:solidFill>
                  <a:srgbClr val="FFB800"/>
                </a:solidFill>
                <a:latin typeface="Calibri"/>
                <a:cs typeface="Calibri"/>
              </a:rPr>
              <a:t>συστηματικά</a:t>
            </a:r>
            <a:r>
              <a:rPr sz="950" b="1" spc="35" dirty="0">
                <a:solidFill>
                  <a:srgbClr val="FFB800"/>
                </a:solidFill>
                <a:latin typeface="Calibri"/>
                <a:cs typeface="Calibri"/>
              </a:rPr>
              <a:t> </a:t>
            </a:r>
            <a:r>
              <a:rPr sz="950" spc="50" dirty="0">
                <a:solidFill>
                  <a:srgbClr val="FFFFFF"/>
                </a:solidFill>
                <a:latin typeface="Calibri"/>
                <a:cs typeface="Calibri"/>
              </a:rPr>
              <a:t>κάθε</a:t>
            </a:r>
            <a:endParaRPr sz="950">
              <a:latin typeface="Calibri"/>
              <a:cs typeface="Calibri"/>
            </a:endParaRPr>
          </a:p>
          <a:p>
            <a:pPr marL="594995">
              <a:lnSpc>
                <a:spcPct val="100000"/>
              </a:lnSpc>
              <a:spcBef>
                <a:spcPts val="310"/>
              </a:spcBef>
            </a:pPr>
            <a:r>
              <a:rPr sz="950" b="1" spc="65" dirty="0">
                <a:solidFill>
                  <a:srgbClr val="FFB800"/>
                </a:solidFill>
                <a:latin typeface="Calibri"/>
                <a:cs typeface="Calibri"/>
              </a:rPr>
              <a:t>πιθανό</a:t>
            </a:r>
            <a:r>
              <a:rPr sz="950" b="1" spc="25" dirty="0">
                <a:solidFill>
                  <a:srgbClr val="FFB800"/>
                </a:solidFill>
                <a:latin typeface="Calibri"/>
                <a:cs typeface="Calibri"/>
              </a:rPr>
              <a:t> </a:t>
            </a:r>
            <a:r>
              <a:rPr sz="950" b="1" spc="70" dirty="0">
                <a:solidFill>
                  <a:srgbClr val="FFB800"/>
                </a:solidFill>
                <a:latin typeface="Calibri"/>
                <a:cs typeface="Calibri"/>
              </a:rPr>
              <a:t>κωδικό</a:t>
            </a:r>
            <a:r>
              <a:rPr sz="950" b="1" spc="25" dirty="0">
                <a:solidFill>
                  <a:srgbClr val="FFB800"/>
                </a:solidFill>
                <a:latin typeface="Calibri"/>
                <a:cs typeface="Calibri"/>
              </a:rPr>
              <a:t> </a:t>
            </a:r>
            <a:r>
              <a:rPr sz="950" b="1" spc="75" dirty="0">
                <a:solidFill>
                  <a:srgbClr val="FFB800"/>
                </a:solidFill>
                <a:latin typeface="Calibri"/>
                <a:cs typeface="Calibri"/>
              </a:rPr>
              <a:t>πρόσβασης</a:t>
            </a:r>
            <a:r>
              <a:rPr sz="950" b="1" spc="30" dirty="0">
                <a:solidFill>
                  <a:srgbClr val="FFB800"/>
                </a:solidFill>
                <a:latin typeface="Calibri"/>
                <a:cs typeface="Calibri"/>
              </a:rPr>
              <a:t> </a:t>
            </a:r>
            <a:r>
              <a:rPr sz="950" spc="60" dirty="0">
                <a:solidFill>
                  <a:srgbClr val="FFFFFF"/>
                </a:solidFill>
                <a:latin typeface="Calibri"/>
                <a:cs typeface="Calibri"/>
              </a:rPr>
              <a:t>μέχρι</a:t>
            </a:r>
            <a:r>
              <a:rPr sz="950" spc="35" dirty="0">
                <a:solidFill>
                  <a:srgbClr val="FFFFFF"/>
                </a:solidFill>
                <a:latin typeface="Calibri"/>
                <a:cs typeface="Calibri"/>
              </a:rPr>
              <a:t> </a:t>
            </a:r>
            <a:r>
              <a:rPr sz="950" b="1" spc="70" dirty="0">
                <a:solidFill>
                  <a:srgbClr val="FFB800"/>
                </a:solidFill>
                <a:latin typeface="Calibri"/>
                <a:cs typeface="Calibri"/>
              </a:rPr>
              <a:t>να</a:t>
            </a:r>
            <a:r>
              <a:rPr sz="950" b="1" spc="25" dirty="0">
                <a:solidFill>
                  <a:srgbClr val="FFB800"/>
                </a:solidFill>
                <a:latin typeface="Calibri"/>
                <a:cs typeface="Calibri"/>
              </a:rPr>
              <a:t> </a:t>
            </a:r>
            <a:r>
              <a:rPr sz="950" b="1" spc="60" dirty="0">
                <a:solidFill>
                  <a:srgbClr val="FFB800"/>
                </a:solidFill>
                <a:latin typeface="Calibri"/>
                <a:cs typeface="Calibri"/>
              </a:rPr>
              <a:t>βρείτε</a:t>
            </a:r>
            <a:r>
              <a:rPr sz="950" b="1" spc="30" dirty="0">
                <a:solidFill>
                  <a:srgbClr val="FFB800"/>
                </a:solidFill>
                <a:latin typeface="Calibri"/>
                <a:cs typeface="Calibri"/>
              </a:rPr>
              <a:t> </a:t>
            </a:r>
            <a:r>
              <a:rPr sz="950" spc="60" dirty="0">
                <a:solidFill>
                  <a:srgbClr val="FFFFFF"/>
                </a:solidFill>
                <a:latin typeface="Calibri"/>
                <a:cs typeface="Calibri"/>
              </a:rPr>
              <a:t>τον</a:t>
            </a:r>
            <a:r>
              <a:rPr sz="950" spc="25" dirty="0">
                <a:solidFill>
                  <a:srgbClr val="FFFFFF"/>
                </a:solidFill>
                <a:latin typeface="Calibri"/>
                <a:cs typeface="Calibri"/>
              </a:rPr>
              <a:t> </a:t>
            </a:r>
            <a:r>
              <a:rPr sz="950" b="1" spc="75" dirty="0">
                <a:solidFill>
                  <a:srgbClr val="FFB800"/>
                </a:solidFill>
                <a:latin typeface="Calibri"/>
                <a:cs typeface="Calibri"/>
              </a:rPr>
              <a:t>σωστό</a:t>
            </a:r>
            <a:r>
              <a:rPr sz="950" b="1" spc="35" dirty="0">
                <a:solidFill>
                  <a:srgbClr val="FFB800"/>
                </a:solidFill>
                <a:latin typeface="Calibri"/>
                <a:cs typeface="Calibri"/>
              </a:rPr>
              <a:t> </a:t>
            </a:r>
            <a:r>
              <a:rPr sz="950" spc="60" dirty="0">
                <a:solidFill>
                  <a:srgbClr val="FFFFFF"/>
                </a:solidFill>
                <a:latin typeface="Calibri"/>
                <a:cs typeface="Calibri"/>
              </a:rPr>
              <a:t>συνδυασμό.</a:t>
            </a:r>
            <a:endParaRPr sz="950">
              <a:latin typeface="Calibri"/>
              <a:cs typeface="Calibri"/>
            </a:endParaRPr>
          </a:p>
          <a:p>
            <a:pPr>
              <a:lnSpc>
                <a:spcPct val="100000"/>
              </a:lnSpc>
            </a:pPr>
            <a:endParaRPr sz="900">
              <a:latin typeface="Calibri"/>
              <a:cs typeface="Calibri"/>
            </a:endParaRPr>
          </a:p>
          <a:p>
            <a:pPr marL="594995" marR="225425" indent="-286385">
              <a:lnSpc>
                <a:spcPct val="127200"/>
              </a:lnSpc>
              <a:spcBef>
                <a:spcPts val="675"/>
              </a:spcBef>
              <a:buSzPct val="126315"/>
              <a:buFont typeface="Arial"/>
              <a:buChar char="•"/>
              <a:tabLst>
                <a:tab pos="594360" algn="l"/>
                <a:tab pos="594995" algn="l"/>
              </a:tabLst>
            </a:pPr>
            <a:r>
              <a:rPr sz="950" b="1" spc="70" dirty="0">
                <a:solidFill>
                  <a:srgbClr val="FFB800"/>
                </a:solidFill>
                <a:latin typeface="Calibri"/>
                <a:cs typeface="Calibri"/>
              </a:rPr>
              <a:t>Το </a:t>
            </a:r>
            <a:r>
              <a:rPr sz="950" b="1" spc="65" dirty="0">
                <a:solidFill>
                  <a:srgbClr val="FFB800"/>
                </a:solidFill>
                <a:latin typeface="Calibri"/>
                <a:cs typeface="Calibri"/>
              </a:rPr>
              <a:t>"γέμισμα διαπιστευτηρίων" </a:t>
            </a:r>
            <a:r>
              <a:rPr sz="950" spc="60" dirty="0">
                <a:solidFill>
                  <a:srgbClr val="FFFFFF"/>
                </a:solidFill>
                <a:latin typeface="Calibri"/>
                <a:cs typeface="Calibri"/>
              </a:rPr>
              <a:t>χρησιμοποιεί </a:t>
            </a:r>
            <a:r>
              <a:rPr sz="950" b="1" spc="60" dirty="0">
                <a:solidFill>
                  <a:srgbClr val="FFB800"/>
                </a:solidFill>
                <a:latin typeface="Calibri"/>
                <a:cs typeface="Calibri"/>
              </a:rPr>
              <a:t>διαπιστευτήρια </a:t>
            </a:r>
            <a:r>
              <a:rPr sz="950" spc="70" dirty="0">
                <a:solidFill>
                  <a:srgbClr val="FFFFFF"/>
                </a:solidFill>
                <a:latin typeface="Calibri"/>
                <a:cs typeface="Calibri"/>
              </a:rPr>
              <a:t>που </a:t>
            </a:r>
            <a:r>
              <a:rPr sz="950" spc="65" dirty="0">
                <a:solidFill>
                  <a:srgbClr val="FFFFFF"/>
                </a:solidFill>
                <a:latin typeface="Calibri"/>
                <a:cs typeface="Calibri"/>
              </a:rPr>
              <a:t>έχουν </a:t>
            </a:r>
            <a:r>
              <a:rPr sz="950" b="1" spc="65" dirty="0">
                <a:solidFill>
                  <a:srgbClr val="FFB800"/>
                </a:solidFill>
                <a:latin typeface="Calibri"/>
                <a:cs typeface="Calibri"/>
              </a:rPr>
              <a:t>παραβιαστεί </a:t>
            </a:r>
            <a:r>
              <a:rPr sz="950" spc="65" dirty="0">
                <a:solidFill>
                  <a:srgbClr val="FFFFFF"/>
                </a:solidFill>
                <a:latin typeface="Calibri"/>
                <a:cs typeface="Calibri"/>
              </a:rPr>
              <a:t>στο παρελθόν </a:t>
            </a:r>
            <a:r>
              <a:rPr sz="950" spc="75" dirty="0">
                <a:solidFill>
                  <a:srgbClr val="FFFFFF"/>
                </a:solidFill>
                <a:latin typeface="Calibri"/>
                <a:cs typeface="Calibri"/>
              </a:rPr>
              <a:t>ή </a:t>
            </a:r>
            <a:r>
              <a:rPr sz="950" spc="60" dirty="0">
                <a:solidFill>
                  <a:srgbClr val="FFFFFF"/>
                </a:solidFill>
                <a:latin typeface="Calibri"/>
                <a:cs typeface="Calibri"/>
              </a:rPr>
              <a:t>χρησιμοποιεί </a:t>
            </a:r>
            <a:r>
              <a:rPr sz="950" b="1" spc="70" dirty="0">
                <a:solidFill>
                  <a:srgbClr val="FFB800"/>
                </a:solidFill>
                <a:latin typeface="Calibri"/>
                <a:cs typeface="Calibri"/>
              </a:rPr>
              <a:t>συχνά </a:t>
            </a:r>
            <a:r>
              <a:rPr sz="950" b="1" spc="65" dirty="0">
                <a:solidFill>
                  <a:srgbClr val="FFB800"/>
                </a:solidFill>
                <a:latin typeface="Calibri"/>
                <a:cs typeface="Calibri"/>
              </a:rPr>
              <a:t>χρησιμοποιούμενους κωδικούς </a:t>
            </a:r>
            <a:r>
              <a:rPr sz="950" b="1" spc="70" dirty="0">
                <a:solidFill>
                  <a:srgbClr val="FFB800"/>
                </a:solidFill>
                <a:latin typeface="Calibri"/>
                <a:cs typeface="Calibri"/>
              </a:rPr>
              <a:t>πρόσβασης </a:t>
            </a:r>
            <a:r>
              <a:rPr sz="950" spc="60" dirty="0">
                <a:solidFill>
                  <a:srgbClr val="FFFFFF"/>
                </a:solidFill>
                <a:latin typeface="Calibri"/>
                <a:cs typeface="Calibri"/>
              </a:rPr>
              <a:t>για </a:t>
            </a:r>
            <a:r>
              <a:rPr sz="950" spc="70" dirty="0">
                <a:solidFill>
                  <a:srgbClr val="FFFFFF"/>
                </a:solidFill>
                <a:latin typeface="Calibri"/>
                <a:cs typeface="Calibri"/>
              </a:rPr>
              <a:t>να </a:t>
            </a:r>
            <a:r>
              <a:rPr sz="950" spc="65" dirty="0">
                <a:solidFill>
                  <a:srgbClr val="FFFFFF"/>
                </a:solidFill>
                <a:latin typeface="Calibri"/>
                <a:cs typeface="Calibri"/>
              </a:rPr>
              <a:t>προσπαθήσει </a:t>
            </a:r>
            <a:r>
              <a:rPr sz="950" spc="70" dirty="0">
                <a:solidFill>
                  <a:srgbClr val="FFFFFF"/>
                </a:solidFill>
                <a:latin typeface="Calibri"/>
                <a:cs typeface="Calibri"/>
              </a:rPr>
              <a:t>να </a:t>
            </a:r>
            <a:r>
              <a:rPr sz="950" spc="-200" dirty="0">
                <a:solidFill>
                  <a:srgbClr val="FFFFFF"/>
                </a:solidFill>
                <a:latin typeface="Calibri"/>
                <a:cs typeface="Calibri"/>
              </a:rPr>
              <a:t> </a:t>
            </a:r>
            <a:r>
              <a:rPr sz="950" spc="65" dirty="0">
                <a:solidFill>
                  <a:srgbClr val="FFFFFF"/>
                </a:solidFill>
                <a:latin typeface="Calibri"/>
                <a:cs typeface="Calibri"/>
              </a:rPr>
              <a:t>αποκτήσει</a:t>
            </a:r>
            <a:r>
              <a:rPr sz="950" spc="25" dirty="0">
                <a:solidFill>
                  <a:srgbClr val="FFFFFF"/>
                </a:solidFill>
                <a:latin typeface="Calibri"/>
                <a:cs typeface="Calibri"/>
              </a:rPr>
              <a:t> </a:t>
            </a:r>
            <a:r>
              <a:rPr sz="950" b="1" spc="65" dirty="0">
                <a:solidFill>
                  <a:srgbClr val="FFB800"/>
                </a:solidFill>
                <a:latin typeface="Calibri"/>
                <a:cs typeface="Calibri"/>
              </a:rPr>
              <a:t>ανεξουσιοδότητη</a:t>
            </a:r>
            <a:r>
              <a:rPr sz="950" b="1" spc="25" dirty="0">
                <a:solidFill>
                  <a:srgbClr val="FFB800"/>
                </a:solidFill>
                <a:latin typeface="Calibri"/>
                <a:cs typeface="Calibri"/>
              </a:rPr>
              <a:t> </a:t>
            </a:r>
            <a:r>
              <a:rPr sz="950" spc="65" dirty="0">
                <a:solidFill>
                  <a:srgbClr val="FFFFFF"/>
                </a:solidFill>
                <a:latin typeface="Calibri"/>
                <a:cs typeface="Calibri"/>
              </a:rPr>
              <a:t>είσοδο</a:t>
            </a:r>
            <a:r>
              <a:rPr sz="950" spc="25" dirty="0">
                <a:solidFill>
                  <a:srgbClr val="FFFFFF"/>
                </a:solidFill>
                <a:latin typeface="Calibri"/>
                <a:cs typeface="Calibri"/>
              </a:rPr>
              <a:t> </a:t>
            </a:r>
            <a:r>
              <a:rPr sz="950" spc="65" dirty="0">
                <a:solidFill>
                  <a:srgbClr val="FFFFFF"/>
                </a:solidFill>
                <a:latin typeface="Calibri"/>
                <a:cs typeface="Calibri"/>
              </a:rPr>
              <a:t>σε</a:t>
            </a:r>
            <a:endParaRPr sz="950">
              <a:latin typeface="Calibri"/>
              <a:cs typeface="Calibri"/>
            </a:endParaRPr>
          </a:p>
          <a:p>
            <a:pPr marL="594995">
              <a:lnSpc>
                <a:spcPct val="100000"/>
              </a:lnSpc>
              <a:spcBef>
                <a:spcPts val="310"/>
              </a:spcBef>
            </a:pPr>
            <a:r>
              <a:rPr sz="950" b="1" spc="70" dirty="0">
                <a:solidFill>
                  <a:srgbClr val="FFB800"/>
                </a:solidFill>
                <a:latin typeface="Calibri"/>
                <a:cs typeface="Calibri"/>
              </a:rPr>
              <a:t>σύστημα</a:t>
            </a:r>
            <a:r>
              <a:rPr sz="950" b="1" spc="15" dirty="0">
                <a:solidFill>
                  <a:srgbClr val="FFB800"/>
                </a:solidFill>
                <a:latin typeface="Calibri"/>
                <a:cs typeface="Calibri"/>
              </a:rPr>
              <a:t> </a:t>
            </a:r>
            <a:r>
              <a:rPr sz="950" spc="75" dirty="0">
                <a:solidFill>
                  <a:srgbClr val="FFFFFF"/>
                </a:solidFill>
                <a:latin typeface="Calibri"/>
                <a:cs typeface="Calibri"/>
              </a:rPr>
              <a:t>ή</a:t>
            </a:r>
            <a:r>
              <a:rPr sz="950" spc="20" dirty="0">
                <a:solidFill>
                  <a:srgbClr val="FFFFFF"/>
                </a:solidFill>
                <a:latin typeface="Calibri"/>
                <a:cs typeface="Calibri"/>
              </a:rPr>
              <a:t> </a:t>
            </a:r>
            <a:r>
              <a:rPr sz="950" b="1" spc="60" dirty="0">
                <a:solidFill>
                  <a:srgbClr val="FFB800"/>
                </a:solidFill>
                <a:latin typeface="Calibri"/>
                <a:cs typeface="Calibri"/>
              </a:rPr>
              <a:t>εφαρμογή.</a:t>
            </a:r>
            <a:endParaRPr sz="950">
              <a:latin typeface="Calibri"/>
              <a:cs typeface="Calibri"/>
            </a:endParaRPr>
          </a:p>
          <a:p>
            <a:pPr>
              <a:lnSpc>
                <a:spcPct val="100000"/>
              </a:lnSpc>
            </a:pPr>
            <a:endParaRPr sz="900">
              <a:latin typeface="Calibri"/>
              <a:cs typeface="Calibri"/>
            </a:endParaRPr>
          </a:p>
          <a:p>
            <a:pPr>
              <a:lnSpc>
                <a:spcPct val="100000"/>
              </a:lnSpc>
              <a:spcBef>
                <a:spcPts val="10"/>
              </a:spcBef>
            </a:pPr>
            <a:endParaRPr sz="800">
              <a:latin typeface="Calibri"/>
              <a:cs typeface="Calibri"/>
            </a:endParaRPr>
          </a:p>
          <a:p>
            <a:pPr marL="594995" indent="-286385">
              <a:lnSpc>
                <a:spcPct val="100000"/>
              </a:lnSpc>
              <a:buSzPct val="126315"/>
              <a:buFont typeface="Arial"/>
              <a:buChar char="•"/>
              <a:tabLst>
                <a:tab pos="594360" algn="l"/>
                <a:tab pos="594995" algn="l"/>
              </a:tabLst>
            </a:pPr>
            <a:r>
              <a:rPr sz="950" b="1" spc="120" dirty="0">
                <a:solidFill>
                  <a:srgbClr val="FFB800"/>
                </a:solidFill>
                <a:latin typeface="Calibri"/>
                <a:cs typeface="Calibri"/>
              </a:rPr>
              <a:t>Η</a:t>
            </a:r>
            <a:r>
              <a:rPr sz="950" b="1" spc="50" dirty="0">
                <a:solidFill>
                  <a:srgbClr val="FFB800"/>
                </a:solidFill>
                <a:latin typeface="Calibri"/>
                <a:cs typeface="Calibri"/>
              </a:rPr>
              <a:t> </a:t>
            </a:r>
            <a:r>
              <a:rPr sz="950" b="1" spc="100" dirty="0">
                <a:solidFill>
                  <a:srgbClr val="FFB800"/>
                </a:solidFill>
                <a:latin typeface="Calibri"/>
                <a:cs typeface="Calibri"/>
              </a:rPr>
              <a:t>άρνηση</a:t>
            </a:r>
            <a:r>
              <a:rPr sz="950" b="1" spc="50" dirty="0">
                <a:solidFill>
                  <a:srgbClr val="FFB800"/>
                </a:solidFill>
                <a:latin typeface="Calibri"/>
                <a:cs typeface="Calibri"/>
              </a:rPr>
              <a:t> </a:t>
            </a:r>
            <a:r>
              <a:rPr sz="950" b="1" spc="95" dirty="0">
                <a:solidFill>
                  <a:srgbClr val="FFB800"/>
                </a:solidFill>
                <a:latin typeface="Calibri"/>
                <a:cs typeface="Calibri"/>
              </a:rPr>
              <a:t>παροχής</a:t>
            </a:r>
            <a:r>
              <a:rPr sz="950" b="1" spc="55" dirty="0">
                <a:solidFill>
                  <a:srgbClr val="FFB800"/>
                </a:solidFill>
                <a:latin typeface="Calibri"/>
                <a:cs typeface="Calibri"/>
              </a:rPr>
              <a:t> </a:t>
            </a:r>
            <a:r>
              <a:rPr sz="950" b="1" spc="95" dirty="0">
                <a:solidFill>
                  <a:srgbClr val="FFB800"/>
                </a:solidFill>
                <a:latin typeface="Calibri"/>
                <a:cs typeface="Calibri"/>
              </a:rPr>
              <a:t>υπηρεσιών</a:t>
            </a:r>
            <a:r>
              <a:rPr sz="950" b="1" spc="50" dirty="0">
                <a:solidFill>
                  <a:srgbClr val="FFB800"/>
                </a:solidFill>
                <a:latin typeface="Calibri"/>
                <a:cs typeface="Calibri"/>
              </a:rPr>
              <a:t> </a:t>
            </a:r>
            <a:r>
              <a:rPr sz="950" b="1" spc="90" dirty="0">
                <a:solidFill>
                  <a:srgbClr val="FFB800"/>
                </a:solidFill>
                <a:latin typeface="Calibri"/>
                <a:cs typeface="Calibri"/>
              </a:rPr>
              <a:t>DoS)</a:t>
            </a:r>
            <a:r>
              <a:rPr sz="950" b="1" spc="55" dirty="0">
                <a:solidFill>
                  <a:srgbClr val="FFB800"/>
                </a:solidFill>
                <a:latin typeface="Calibri"/>
                <a:cs typeface="Calibri"/>
              </a:rPr>
              <a:t> </a:t>
            </a:r>
            <a:r>
              <a:rPr sz="950" b="1" spc="85" dirty="0">
                <a:solidFill>
                  <a:srgbClr val="FFB800"/>
                </a:solidFill>
                <a:latin typeface="Calibri"/>
                <a:cs typeface="Calibri"/>
              </a:rPr>
              <a:t>ανατρέπει</a:t>
            </a:r>
            <a:r>
              <a:rPr sz="950" b="1" spc="50" dirty="0">
                <a:solidFill>
                  <a:srgbClr val="FFB800"/>
                </a:solidFill>
                <a:latin typeface="Calibri"/>
                <a:cs typeface="Calibri"/>
              </a:rPr>
              <a:t> </a:t>
            </a:r>
            <a:r>
              <a:rPr sz="950" b="1" spc="85" dirty="0">
                <a:solidFill>
                  <a:srgbClr val="FFB800"/>
                </a:solidFill>
                <a:latin typeface="Calibri"/>
                <a:cs typeface="Calibri"/>
              </a:rPr>
              <a:t>την</a:t>
            </a:r>
            <a:r>
              <a:rPr sz="950" b="1" spc="55" dirty="0">
                <a:solidFill>
                  <a:srgbClr val="FFB800"/>
                </a:solidFill>
                <a:latin typeface="Calibri"/>
                <a:cs typeface="Calibri"/>
              </a:rPr>
              <a:t> </a:t>
            </a:r>
            <a:r>
              <a:rPr sz="950" b="1" spc="100" dirty="0">
                <a:solidFill>
                  <a:srgbClr val="FFB800"/>
                </a:solidFill>
                <a:latin typeface="Calibri"/>
                <a:cs typeface="Calibri"/>
              </a:rPr>
              <a:t>πρόσβαση</a:t>
            </a:r>
            <a:r>
              <a:rPr sz="950" b="1" spc="55" dirty="0">
                <a:solidFill>
                  <a:srgbClr val="FFB800"/>
                </a:solidFill>
                <a:latin typeface="Calibri"/>
                <a:cs typeface="Calibri"/>
              </a:rPr>
              <a:t> </a:t>
            </a:r>
            <a:r>
              <a:rPr sz="950" spc="95" dirty="0">
                <a:solidFill>
                  <a:srgbClr val="FFFFFF"/>
                </a:solidFill>
                <a:latin typeface="Calibri"/>
                <a:cs typeface="Calibri"/>
              </a:rPr>
              <a:t>των</a:t>
            </a:r>
            <a:r>
              <a:rPr sz="950" spc="50" dirty="0">
                <a:solidFill>
                  <a:srgbClr val="FFFFFF"/>
                </a:solidFill>
                <a:latin typeface="Calibri"/>
                <a:cs typeface="Calibri"/>
              </a:rPr>
              <a:t> </a:t>
            </a:r>
            <a:r>
              <a:rPr sz="950" spc="90" dirty="0">
                <a:solidFill>
                  <a:srgbClr val="FFFFFF"/>
                </a:solidFill>
                <a:latin typeface="Calibri"/>
                <a:cs typeface="Calibri"/>
              </a:rPr>
              <a:t>νόμιμων</a:t>
            </a:r>
            <a:r>
              <a:rPr sz="950" spc="45" dirty="0">
                <a:solidFill>
                  <a:srgbClr val="FFFFFF"/>
                </a:solidFill>
                <a:latin typeface="Calibri"/>
                <a:cs typeface="Calibri"/>
              </a:rPr>
              <a:t> </a:t>
            </a:r>
            <a:r>
              <a:rPr sz="950" spc="90" dirty="0">
                <a:solidFill>
                  <a:srgbClr val="FFFFFF"/>
                </a:solidFill>
                <a:latin typeface="Calibri"/>
                <a:cs typeface="Calibri"/>
              </a:rPr>
              <a:t>χρηστών</a:t>
            </a:r>
            <a:r>
              <a:rPr sz="950" spc="55" dirty="0">
                <a:solidFill>
                  <a:srgbClr val="FFFFFF"/>
                </a:solidFill>
                <a:latin typeface="Calibri"/>
                <a:cs typeface="Calibri"/>
              </a:rPr>
              <a:t> </a:t>
            </a:r>
            <a:r>
              <a:rPr sz="950" b="1" spc="95" dirty="0">
                <a:solidFill>
                  <a:srgbClr val="FFB800"/>
                </a:solidFill>
                <a:latin typeface="Calibri"/>
                <a:cs typeface="Calibri"/>
              </a:rPr>
              <a:t>σε</a:t>
            </a:r>
            <a:r>
              <a:rPr sz="950" b="1" spc="50" dirty="0">
                <a:solidFill>
                  <a:srgbClr val="FFB800"/>
                </a:solidFill>
                <a:latin typeface="Calibri"/>
                <a:cs typeface="Calibri"/>
              </a:rPr>
              <a:t> </a:t>
            </a:r>
            <a:r>
              <a:rPr sz="950" spc="85" dirty="0">
                <a:solidFill>
                  <a:srgbClr val="FFFFFF"/>
                </a:solidFill>
                <a:latin typeface="Calibri"/>
                <a:cs typeface="Calibri"/>
              </a:rPr>
              <a:t>πληροφορίες,</a:t>
            </a:r>
            <a:r>
              <a:rPr sz="950" spc="50" dirty="0">
                <a:solidFill>
                  <a:srgbClr val="FFFFFF"/>
                </a:solidFill>
                <a:latin typeface="Calibri"/>
                <a:cs typeface="Calibri"/>
              </a:rPr>
              <a:t> </a:t>
            </a:r>
            <a:r>
              <a:rPr sz="950" spc="85" dirty="0">
                <a:solidFill>
                  <a:srgbClr val="FFFFFF"/>
                </a:solidFill>
                <a:latin typeface="Calibri"/>
                <a:cs typeface="Calibri"/>
              </a:rPr>
              <a:t>κατακλύζοντας</a:t>
            </a:r>
            <a:r>
              <a:rPr sz="950" spc="55" dirty="0">
                <a:solidFill>
                  <a:srgbClr val="FFFFFF"/>
                </a:solidFill>
                <a:latin typeface="Calibri"/>
                <a:cs typeface="Calibri"/>
              </a:rPr>
              <a:t> </a:t>
            </a:r>
            <a:r>
              <a:rPr sz="950" b="1" spc="85" dirty="0">
                <a:solidFill>
                  <a:srgbClr val="FFB800"/>
                </a:solidFill>
                <a:latin typeface="Calibri"/>
                <a:cs typeface="Calibri"/>
              </a:rPr>
              <a:t>δίκτυο</a:t>
            </a:r>
            <a:r>
              <a:rPr sz="950" b="1" spc="50" dirty="0">
                <a:solidFill>
                  <a:srgbClr val="FFB800"/>
                </a:solidFill>
                <a:latin typeface="Calibri"/>
                <a:cs typeface="Calibri"/>
              </a:rPr>
              <a:t> </a:t>
            </a:r>
            <a:r>
              <a:rPr sz="950" spc="90" dirty="0">
                <a:solidFill>
                  <a:srgbClr val="FFFFFF"/>
                </a:solidFill>
                <a:latin typeface="Calibri"/>
                <a:cs typeface="Calibri"/>
              </a:rPr>
              <a:t>με</a:t>
            </a:r>
            <a:r>
              <a:rPr sz="950" spc="50" dirty="0">
                <a:solidFill>
                  <a:srgbClr val="FFFFFF"/>
                </a:solidFill>
                <a:latin typeface="Calibri"/>
                <a:cs typeface="Calibri"/>
              </a:rPr>
              <a:t> </a:t>
            </a:r>
            <a:r>
              <a:rPr sz="950" spc="85" dirty="0">
                <a:solidFill>
                  <a:srgbClr val="FFFFFF"/>
                </a:solidFill>
                <a:latin typeface="Calibri"/>
                <a:cs typeface="Calibri"/>
              </a:rPr>
              <a:t>δεδομένα.</a:t>
            </a:r>
            <a:r>
              <a:rPr sz="950" spc="50" dirty="0">
                <a:solidFill>
                  <a:srgbClr val="FFFFFF"/>
                </a:solidFill>
                <a:latin typeface="Calibri"/>
                <a:cs typeface="Calibri"/>
              </a:rPr>
              <a:t> </a:t>
            </a:r>
            <a:r>
              <a:rPr sz="950" b="1" spc="120" dirty="0">
                <a:solidFill>
                  <a:srgbClr val="FFB800"/>
                </a:solidFill>
                <a:latin typeface="Calibri"/>
                <a:cs typeface="Calibri"/>
              </a:rPr>
              <a:t>Η</a:t>
            </a:r>
            <a:r>
              <a:rPr sz="950" b="1" spc="55" dirty="0">
                <a:solidFill>
                  <a:srgbClr val="FFB800"/>
                </a:solidFill>
                <a:latin typeface="Calibri"/>
                <a:cs typeface="Calibri"/>
              </a:rPr>
              <a:t> </a:t>
            </a:r>
            <a:r>
              <a:rPr sz="950" b="1" spc="90" dirty="0">
                <a:solidFill>
                  <a:srgbClr val="FFB800"/>
                </a:solidFill>
                <a:latin typeface="Calibri"/>
                <a:cs typeface="Calibri"/>
              </a:rPr>
              <a:t>κατανεμημένη</a:t>
            </a:r>
            <a:r>
              <a:rPr sz="950" b="1" spc="50" dirty="0">
                <a:solidFill>
                  <a:srgbClr val="FFB800"/>
                </a:solidFill>
                <a:latin typeface="Calibri"/>
                <a:cs typeface="Calibri"/>
              </a:rPr>
              <a:t> </a:t>
            </a:r>
            <a:r>
              <a:rPr sz="950" b="1" spc="100" dirty="0">
                <a:solidFill>
                  <a:srgbClr val="FFB800"/>
                </a:solidFill>
                <a:latin typeface="Calibri"/>
                <a:cs typeface="Calibri"/>
              </a:rPr>
              <a:t>άρνηση</a:t>
            </a:r>
            <a:r>
              <a:rPr sz="950" b="1" spc="55" dirty="0">
                <a:solidFill>
                  <a:srgbClr val="FFB800"/>
                </a:solidFill>
                <a:latin typeface="Calibri"/>
                <a:cs typeface="Calibri"/>
              </a:rPr>
              <a:t> </a:t>
            </a:r>
            <a:r>
              <a:rPr sz="950" b="1" spc="95" dirty="0">
                <a:solidFill>
                  <a:srgbClr val="FFB800"/>
                </a:solidFill>
                <a:latin typeface="Calibri"/>
                <a:cs typeface="Calibri"/>
              </a:rPr>
              <a:t>παροχής</a:t>
            </a:r>
            <a:r>
              <a:rPr sz="950" b="1" spc="50" dirty="0">
                <a:solidFill>
                  <a:srgbClr val="FFB800"/>
                </a:solidFill>
                <a:latin typeface="Calibri"/>
                <a:cs typeface="Calibri"/>
              </a:rPr>
              <a:t> </a:t>
            </a:r>
            <a:r>
              <a:rPr sz="950" b="1" spc="95" dirty="0">
                <a:solidFill>
                  <a:srgbClr val="FFB800"/>
                </a:solidFill>
                <a:latin typeface="Calibri"/>
                <a:cs typeface="Calibri"/>
              </a:rPr>
              <a:t>υπηρεσιών</a:t>
            </a:r>
            <a:endParaRPr sz="950">
              <a:latin typeface="Calibri"/>
              <a:cs typeface="Calibri"/>
            </a:endParaRPr>
          </a:p>
          <a:p>
            <a:pPr marL="594995">
              <a:lnSpc>
                <a:spcPct val="100000"/>
              </a:lnSpc>
              <a:spcBef>
                <a:spcPts val="310"/>
              </a:spcBef>
            </a:pPr>
            <a:r>
              <a:rPr sz="950" spc="95" dirty="0">
                <a:solidFill>
                  <a:srgbClr val="FFFFFF"/>
                </a:solidFill>
                <a:latin typeface="Calibri"/>
                <a:cs typeface="Calibri"/>
              </a:rPr>
              <a:t>DDoS)</a:t>
            </a:r>
            <a:r>
              <a:rPr sz="950" spc="10" dirty="0">
                <a:solidFill>
                  <a:srgbClr val="FFFFFF"/>
                </a:solidFill>
                <a:latin typeface="Calibri"/>
                <a:cs typeface="Calibri"/>
              </a:rPr>
              <a:t> </a:t>
            </a:r>
            <a:r>
              <a:rPr sz="950" spc="85" dirty="0">
                <a:solidFill>
                  <a:srgbClr val="FFFFFF"/>
                </a:solidFill>
                <a:latin typeface="Calibri"/>
                <a:cs typeface="Calibri"/>
              </a:rPr>
              <a:t>περιλαμβάνει</a:t>
            </a:r>
            <a:endParaRPr sz="950">
              <a:latin typeface="Calibri"/>
              <a:cs typeface="Calibri"/>
            </a:endParaRPr>
          </a:p>
          <a:p>
            <a:pPr marL="594995">
              <a:lnSpc>
                <a:spcPct val="100000"/>
              </a:lnSpc>
              <a:spcBef>
                <a:spcPts val="310"/>
              </a:spcBef>
            </a:pPr>
            <a:r>
              <a:rPr sz="950" b="1" spc="65" dirty="0">
                <a:solidFill>
                  <a:srgbClr val="FFB800"/>
                </a:solidFill>
                <a:latin typeface="Calibri"/>
                <a:cs typeface="Calibri"/>
              </a:rPr>
              <a:t>τον</a:t>
            </a:r>
            <a:r>
              <a:rPr sz="950" b="1" spc="35" dirty="0">
                <a:solidFill>
                  <a:srgbClr val="FFB800"/>
                </a:solidFill>
                <a:latin typeface="Calibri"/>
                <a:cs typeface="Calibri"/>
              </a:rPr>
              <a:t> </a:t>
            </a:r>
            <a:r>
              <a:rPr sz="950" b="1" spc="65" dirty="0">
                <a:solidFill>
                  <a:srgbClr val="FFB800"/>
                </a:solidFill>
                <a:latin typeface="Calibri"/>
                <a:cs typeface="Calibri"/>
              </a:rPr>
              <a:t>έλεγχο</a:t>
            </a:r>
            <a:r>
              <a:rPr sz="950" b="1" spc="40" dirty="0">
                <a:solidFill>
                  <a:srgbClr val="FFB800"/>
                </a:solidFill>
                <a:latin typeface="Calibri"/>
                <a:cs typeface="Calibri"/>
              </a:rPr>
              <a:t> </a:t>
            </a:r>
            <a:r>
              <a:rPr sz="950" spc="70" dirty="0">
                <a:solidFill>
                  <a:srgbClr val="FFFFFF"/>
                </a:solidFill>
                <a:latin typeface="Calibri"/>
                <a:cs typeface="Calibri"/>
              </a:rPr>
              <a:t>πολλαπλών</a:t>
            </a:r>
            <a:r>
              <a:rPr sz="950" spc="40" dirty="0">
                <a:solidFill>
                  <a:srgbClr val="FFFFFF"/>
                </a:solidFill>
                <a:latin typeface="Calibri"/>
                <a:cs typeface="Calibri"/>
              </a:rPr>
              <a:t> </a:t>
            </a:r>
            <a:r>
              <a:rPr sz="950" b="1" spc="70" dirty="0">
                <a:solidFill>
                  <a:srgbClr val="FFB800"/>
                </a:solidFill>
                <a:latin typeface="Calibri"/>
                <a:cs typeface="Calibri"/>
              </a:rPr>
              <a:t>υπολογιστών</a:t>
            </a:r>
            <a:r>
              <a:rPr sz="950" b="1" spc="40" dirty="0">
                <a:solidFill>
                  <a:srgbClr val="FFB800"/>
                </a:solidFill>
                <a:latin typeface="Calibri"/>
                <a:cs typeface="Calibri"/>
              </a:rPr>
              <a:t> </a:t>
            </a:r>
            <a:r>
              <a:rPr sz="950" spc="60" dirty="0">
                <a:solidFill>
                  <a:srgbClr val="FFFFFF"/>
                </a:solidFill>
                <a:latin typeface="Calibri"/>
                <a:cs typeface="Calibri"/>
              </a:rPr>
              <a:t>ή/και</a:t>
            </a:r>
            <a:r>
              <a:rPr sz="950" spc="45" dirty="0">
                <a:solidFill>
                  <a:srgbClr val="FFFFFF"/>
                </a:solidFill>
                <a:latin typeface="Calibri"/>
                <a:cs typeface="Calibri"/>
              </a:rPr>
              <a:t> </a:t>
            </a:r>
            <a:r>
              <a:rPr sz="950" b="1" spc="65" dirty="0">
                <a:solidFill>
                  <a:srgbClr val="FFB800"/>
                </a:solidFill>
                <a:latin typeface="Calibri"/>
                <a:cs typeface="Calibri"/>
              </a:rPr>
              <a:t>διακομιστών/Εξυπηρετητών</a:t>
            </a:r>
            <a:r>
              <a:rPr sz="950" b="1" spc="35" dirty="0">
                <a:solidFill>
                  <a:srgbClr val="FFB800"/>
                </a:solidFill>
                <a:latin typeface="Calibri"/>
                <a:cs typeface="Calibri"/>
              </a:rPr>
              <a:t> </a:t>
            </a:r>
            <a:r>
              <a:rPr sz="950" spc="60" dirty="0">
                <a:solidFill>
                  <a:srgbClr val="FFFFFF"/>
                </a:solidFill>
                <a:latin typeface="Calibri"/>
                <a:cs typeface="Calibri"/>
              </a:rPr>
              <a:t>για</a:t>
            </a:r>
            <a:r>
              <a:rPr sz="950" spc="40" dirty="0">
                <a:solidFill>
                  <a:srgbClr val="FFFFFF"/>
                </a:solidFill>
                <a:latin typeface="Calibri"/>
                <a:cs typeface="Calibri"/>
              </a:rPr>
              <a:t> </a:t>
            </a:r>
            <a:r>
              <a:rPr sz="950" spc="60" dirty="0">
                <a:solidFill>
                  <a:srgbClr val="FFFFFF"/>
                </a:solidFill>
                <a:latin typeface="Calibri"/>
                <a:cs typeface="Calibri"/>
              </a:rPr>
              <a:t>την</a:t>
            </a:r>
            <a:r>
              <a:rPr sz="950" spc="35" dirty="0">
                <a:solidFill>
                  <a:srgbClr val="FFFFFF"/>
                </a:solidFill>
                <a:latin typeface="Calibri"/>
                <a:cs typeface="Calibri"/>
              </a:rPr>
              <a:t> </a:t>
            </a:r>
            <a:r>
              <a:rPr sz="950" spc="65" dirty="0">
                <a:solidFill>
                  <a:srgbClr val="FFFFFF"/>
                </a:solidFill>
                <a:latin typeface="Calibri"/>
                <a:cs typeface="Calibri"/>
              </a:rPr>
              <a:t>πραγματοποίηση</a:t>
            </a:r>
            <a:r>
              <a:rPr sz="950" spc="40" dirty="0">
                <a:solidFill>
                  <a:srgbClr val="FFFFFF"/>
                </a:solidFill>
                <a:latin typeface="Calibri"/>
                <a:cs typeface="Calibri"/>
              </a:rPr>
              <a:t> </a:t>
            </a:r>
            <a:r>
              <a:rPr sz="950" b="1" spc="60" dirty="0">
                <a:solidFill>
                  <a:srgbClr val="FFB800"/>
                </a:solidFill>
                <a:latin typeface="Calibri"/>
                <a:cs typeface="Calibri"/>
              </a:rPr>
              <a:t>μιας</a:t>
            </a:r>
            <a:r>
              <a:rPr sz="950" b="1" spc="40" dirty="0">
                <a:solidFill>
                  <a:srgbClr val="FFB800"/>
                </a:solidFill>
                <a:latin typeface="Calibri"/>
                <a:cs typeface="Calibri"/>
              </a:rPr>
              <a:t> </a:t>
            </a:r>
            <a:r>
              <a:rPr sz="950" b="1" spc="60" dirty="0">
                <a:solidFill>
                  <a:srgbClr val="FFB800"/>
                </a:solidFill>
                <a:latin typeface="Calibri"/>
                <a:cs typeface="Calibri"/>
              </a:rPr>
              <a:t>τέτοιας</a:t>
            </a:r>
            <a:r>
              <a:rPr sz="950" b="1" spc="35" dirty="0">
                <a:solidFill>
                  <a:srgbClr val="FFB800"/>
                </a:solidFill>
                <a:latin typeface="Calibri"/>
                <a:cs typeface="Calibri"/>
              </a:rPr>
              <a:t> </a:t>
            </a:r>
            <a:r>
              <a:rPr sz="950" b="1" spc="55" dirty="0">
                <a:solidFill>
                  <a:srgbClr val="FFB800"/>
                </a:solidFill>
                <a:latin typeface="Calibri"/>
                <a:cs typeface="Calibri"/>
              </a:rPr>
              <a:t>επίθεσης.</a:t>
            </a:r>
            <a:endParaRPr sz="950">
              <a:latin typeface="Calibri"/>
              <a:cs typeface="Calibri"/>
            </a:endParaRPr>
          </a:p>
          <a:p>
            <a:pPr>
              <a:lnSpc>
                <a:spcPct val="100000"/>
              </a:lnSpc>
            </a:pPr>
            <a:endParaRPr sz="900">
              <a:latin typeface="Calibri"/>
              <a:cs typeface="Calibri"/>
            </a:endParaRPr>
          </a:p>
          <a:p>
            <a:pPr>
              <a:lnSpc>
                <a:spcPct val="100000"/>
              </a:lnSpc>
              <a:spcBef>
                <a:spcPts val="40"/>
              </a:spcBef>
            </a:pPr>
            <a:endParaRPr sz="750">
              <a:latin typeface="Calibri"/>
              <a:cs typeface="Calibri"/>
            </a:endParaRPr>
          </a:p>
          <a:p>
            <a:pPr marL="594995" marR="5080" indent="-287020">
              <a:lnSpc>
                <a:spcPct val="100000"/>
              </a:lnSpc>
              <a:buSzPct val="126315"/>
              <a:buFont typeface="Arial"/>
              <a:buChar char="•"/>
              <a:tabLst>
                <a:tab pos="594360" algn="l"/>
                <a:tab pos="594995" algn="l"/>
              </a:tabLst>
            </a:pPr>
            <a:r>
              <a:rPr sz="950" b="1" spc="80" dirty="0">
                <a:solidFill>
                  <a:srgbClr val="FFB800"/>
                </a:solidFill>
                <a:latin typeface="Calibri"/>
                <a:cs typeface="Calibri"/>
              </a:rPr>
              <a:t>Ψάρεμα </a:t>
            </a:r>
            <a:r>
              <a:rPr sz="950" b="1" spc="70" dirty="0">
                <a:solidFill>
                  <a:srgbClr val="FFB800"/>
                </a:solidFill>
                <a:latin typeface="Calibri"/>
                <a:cs typeface="Calibri"/>
              </a:rPr>
              <a:t>με αποστολή </a:t>
            </a:r>
            <a:r>
              <a:rPr sz="950" spc="70" dirty="0">
                <a:solidFill>
                  <a:srgbClr val="FFFFFF"/>
                </a:solidFill>
                <a:latin typeface="Calibri"/>
                <a:cs typeface="Calibri"/>
              </a:rPr>
              <a:t>μηνυμάτων </a:t>
            </a:r>
            <a:r>
              <a:rPr sz="950" spc="60" dirty="0">
                <a:solidFill>
                  <a:srgbClr val="FFFFFF"/>
                </a:solidFill>
                <a:latin typeface="Calibri"/>
                <a:cs typeface="Calibri"/>
              </a:rPr>
              <a:t>ηλεκτρονικού </a:t>
            </a:r>
            <a:r>
              <a:rPr sz="950" spc="65" dirty="0">
                <a:solidFill>
                  <a:srgbClr val="FFFFFF"/>
                </a:solidFill>
                <a:latin typeface="Calibri"/>
                <a:cs typeface="Calibri"/>
              </a:rPr>
              <a:t>ταχυδρομείου σε </a:t>
            </a:r>
            <a:r>
              <a:rPr sz="950" b="1" spc="70" dirty="0">
                <a:solidFill>
                  <a:srgbClr val="FFB800"/>
                </a:solidFill>
                <a:latin typeface="Calibri"/>
                <a:cs typeface="Calibri"/>
              </a:rPr>
              <a:t>μεγάλο αριθμό </a:t>
            </a:r>
            <a:r>
              <a:rPr sz="950" spc="65" dirty="0">
                <a:solidFill>
                  <a:srgbClr val="FFFFFF"/>
                </a:solidFill>
                <a:latin typeface="Calibri"/>
                <a:cs typeface="Calibri"/>
              </a:rPr>
              <a:t>δυνητικών </a:t>
            </a:r>
            <a:r>
              <a:rPr sz="950" b="1" spc="70" dirty="0">
                <a:solidFill>
                  <a:srgbClr val="FFB800"/>
                </a:solidFill>
                <a:latin typeface="Calibri"/>
                <a:cs typeface="Calibri"/>
              </a:rPr>
              <a:t>στόχων </a:t>
            </a:r>
            <a:r>
              <a:rPr sz="950" spc="70" dirty="0">
                <a:solidFill>
                  <a:srgbClr val="FFFFFF"/>
                </a:solidFill>
                <a:latin typeface="Calibri"/>
                <a:cs typeface="Calibri"/>
              </a:rPr>
              <a:t>που </a:t>
            </a:r>
            <a:r>
              <a:rPr sz="950" spc="60" dirty="0">
                <a:solidFill>
                  <a:srgbClr val="FFFFFF"/>
                </a:solidFill>
                <a:latin typeface="Calibri"/>
                <a:cs typeface="Calibri"/>
              </a:rPr>
              <a:t>ζητούν συγκεκριμένες </a:t>
            </a:r>
            <a:r>
              <a:rPr sz="950" b="1" spc="65" dirty="0">
                <a:solidFill>
                  <a:srgbClr val="FFB800"/>
                </a:solidFill>
                <a:latin typeface="Calibri"/>
                <a:cs typeface="Calibri"/>
              </a:rPr>
              <a:t>ευαίσθητες </a:t>
            </a:r>
            <a:r>
              <a:rPr sz="950" spc="75" dirty="0">
                <a:solidFill>
                  <a:srgbClr val="FFFFFF"/>
                </a:solidFill>
                <a:latin typeface="Calibri"/>
                <a:cs typeface="Calibri"/>
              </a:rPr>
              <a:t>ή </a:t>
            </a:r>
            <a:r>
              <a:rPr sz="950" b="1" spc="60" dirty="0">
                <a:solidFill>
                  <a:srgbClr val="FFB800"/>
                </a:solidFill>
                <a:latin typeface="Calibri"/>
                <a:cs typeface="Calibri"/>
              </a:rPr>
              <a:t>εμπιστευτικές </a:t>
            </a:r>
            <a:r>
              <a:rPr sz="950" spc="60" dirty="0">
                <a:solidFill>
                  <a:srgbClr val="FFFFFF"/>
                </a:solidFill>
                <a:latin typeface="Calibri"/>
                <a:cs typeface="Calibri"/>
              </a:rPr>
              <a:t>πληροφορίες. </a:t>
            </a:r>
            <a:r>
              <a:rPr sz="950" spc="70" dirty="0">
                <a:solidFill>
                  <a:srgbClr val="FFFFFF"/>
                </a:solidFill>
                <a:latin typeface="Calibri"/>
                <a:cs typeface="Calibri"/>
              </a:rPr>
              <a:t>Το </a:t>
            </a:r>
            <a:r>
              <a:rPr sz="950" spc="60" dirty="0">
                <a:solidFill>
                  <a:srgbClr val="FFFFFF"/>
                </a:solidFill>
                <a:latin typeface="Calibri"/>
                <a:cs typeface="Calibri"/>
              </a:rPr>
              <a:t>ηλεκτρονικό </a:t>
            </a:r>
            <a:r>
              <a:rPr sz="950" spc="65" dirty="0">
                <a:solidFill>
                  <a:srgbClr val="FFFFFF"/>
                </a:solidFill>
                <a:latin typeface="Calibri"/>
                <a:cs typeface="Calibri"/>
              </a:rPr>
              <a:t> ταχυδρομείο</a:t>
            </a:r>
            <a:r>
              <a:rPr sz="950" spc="30" dirty="0">
                <a:solidFill>
                  <a:srgbClr val="FFFFFF"/>
                </a:solidFill>
                <a:latin typeface="Calibri"/>
                <a:cs typeface="Calibri"/>
              </a:rPr>
              <a:t> </a:t>
            </a:r>
            <a:r>
              <a:rPr sz="950" spc="65" dirty="0">
                <a:solidFill>
                  <a:srgbClr val="FFFFFF"/>
                </a:solidFill>
                <a:latin typeface="Calibri"/>
                <a:cs typeface="Calibri"/>
              </a:rPr>
              <a:t>μπορεί</a:t>
            </a:r>
            <a:r>
              <a:rPr sz="950" spc="35" dirty="0">
                <a:solidFill>
                  <a:srgbClr val="FFFFFF"/>
                </a:solidFill>
                <a:latin typeface="Calibri"/>
                <a:cs typeface="Calibri"/>
              </a:rPr>
              <a:t> </a:t>
            </a:r>
            <a:r>
              <a:rPr sz="950" spc="60" dirty="0">
                <a:solidFill>
                  <a:srgbClr val="FFFFFF"/>
                </a:solidFill>
                <a:latin typeface="Calibri"/>
                <a:cs typeface="Calibri"/>
              </a:rPr>
              <a:t>επίσης</a:t>
            </a:r>
            <a:r>
              <a:rPr sz="950" spc="35" dirty="0">
                <a:solidFill>
                  <a:srgbClr val="FFFFFF"/>
                </a:solidFill>
                <a:latin typeface="Calibri"/>
                <a:cs typeface="Calibri"/>
              </a:rPr>
              <a:t> </a:t>
            </a:r>
            <a:r>
              <a:rPr sz="950" spc="70" dirty="0">
                <a:solidFill>
                  <a:srgbClr val="FFFFFF"/>
                </a:solidFill>
                <a:latin typeface="Calibri"/>
                <a:cs typeface="Calibri"/>
              </a:rPr>
              <a:t>να</a:t>
            </a:r>
            <a:r>
              <a:rPr sz="950" spc="35" dirty="0">
                <a:solidFill>
                  <a:srgbClr val="FFFFFF"/>
                </a:solidFill>
                <a:latin typeface="Calibri"/>
                <a:cs typeface="Calibri"/>
              </a:rPr>
              <a:t> </a:t>
            </a:r>
            <a:r>
              <a:rPr sz="950" spc="55" dirty="0">
                <a:solidFill>
                  <a:srgbClr val="FFFFFF"/>
                </a:solidFill>
                <a:latin typeface="Calibri"/>
                <a:cs typeface="Calibri"/>
              </a:rPr>
              <a:t>περιέχει</a:t>
            </a:r>
            <a:r>
              <a:rPr sz="950" spc="35" dirty="0">
                <a:solidFill>
                  <a:srgbClr val="FFFFFF"/>
                </a:solidFill>
                <a:latin typeface="Calibri"/>
                <a:cs typeface="Calibri"/>
              </a:rPr>
              <a:t> </a:t>
            </a:r>
            <a:r>
              <a:rPr sz="950" b="1" spc="70" dirty="0">
                <a:solidFill>
                  <a:srgbClr val="FFB800"/>
                </a:solidFill>
                <a:latin typeface="Calibri"/>
                <a:cs typeface="Calibri"/>
              </a:rPr>
              <a:t>κακόβουλο</a:t>
            </a:r>
            <a:r>
              <a:rPr sz="950" b="1" spc="30" dirty="0">
                <a:solidFill>
                  <a:srgbClr val="FFB800"/>
                </a:solidFill>
                <a:latin typeface="Calibri"/>
                <a:cs typeface="Calibri"/>
              </a:rPr>
              <a:t> </a:t>
            </a:r>
            <a:r>
              <a:rPr sz="950" b="1" spc="70" dirty="0">
                <a:solidFill>
                  <a:srgbClr val="FFB800"/>
                </a:solidFill>
                <a:latin typeface="Calibri"/>
                <a:cs typeface="Calibri"/>
              </a:rPr>
              <a:t>συνημμένο</a:t>
            </a:r>
            <a:r>
              <a:rPr sz="950" b="1" spc="30" dirty="0">
                <a:solidFill>
                  <a:srgbClr val="FFB800"/>
                </a:solidFill>
                <a:latin typeface="Calibri"/>
                <a:cs typeface="Calibri"/>
              </a:rPr>
              <a:t> </a:t>
            </a:r>
            <a:r>
              <a:rPr sz="950" b="1" spc="65" dirty="0">
                <a:solidFill>
                  <a:srgbClr val="FFB800"/>
                </a:solidFill>
                <a:latin typeface="Calibri"/>
                <a:cs typeface="Calibri"/>
              </a:rPr>
              <a:t>αρχείο</a:t>
            </a:r>
            <a:r>
              <a:rPr sz="950" b="1" spc="35" dirty="0">
                <a:solidFill>
                  <a:srgbClr val="FFB800"/>
                </a:solidFill>
                <a:latin typeface="Calibri"/>
                <a:cs typeface="Calibri"/>
              </a:rPr>
              <a:t> </a:t>
            </a:r>
            <a:r>
              <a:rPr sz="950" spc="75" dirty="0">
                <a:solidFill>
                  <a:srgbClr val="FFFFFF"/>
                </a:solidFill>
                <a:latin typeface="Calibri"/>
                <a:cs typeface="Calibri"/>
              </a:rPr>
              <a:t>ή</a:t>
            </a:r>
            <a:r>
              <a:rPr sz="950" spc="35" dirty="0">
                <a:solidFill>
                  <a:srgbClr val="FFFFFF"/>
                </a:solidFill>
                <a:latin typeface="Calibri"/>
                <a:cs typeface="Calibri"/>
              </a:rPr>
              <a:t> </a:t>
            </a:r>
            <a:r>
              <a:rPr sz="950" spc="70" dirty="0">
                <a:solidFill>
                  <a:srgbClr val="FFFFFF"/>
                </a:solidFill>
                <a:latin typeface="Calibri"/>
                <a:cs typeface="Calibri"/>
              </a:rPr>
              <a:t>να</a:t>
            </a:r>
            <a:r>
              <a:rPr sz="950" spc="40" dirty="0">
                <a:solidFill>
                  <a:srgbClr val="FFFFFF"/>
                </a:solidFill>
                <a:latin typeface="Calibri"/>
                <a:cs typeface="Calibri"/>
              </a:rPr>
              <a:t> </a:t>
            </a:r>
            <a:r>
              <a:rPr sz="950" spc="60" dirty="0">
                <a:solidFill>
                  <a:srgbClr val="FFFFFF"/>
                </a:solidFill>
                <a:latin typeface="Calibri"/>
                <a:cs typeface="Calibri"/>
              </a:rPr>
              <a:t>ζητά</a:t>
            </a:r>
            <a:r>
              <a:rPr sz="950" spc="35" dirty="0">
                <a:solidFill>
                  <a:srgbClr val="FFFFFF"/>
                </a:solidFill>
                <a:latin typeface="Calibri"/>
                <a:cs typeface="Calibri"/>
              </a:rPr>
              <a:t> </a:t>
            </a:r>
            <a:r>
              <a:rPr sz="950" spc="75" dirty="0">
                <a:solidFill>
                  <a:srgbClr val="FFFFFF"/>
                </a:solidFill>
                <a:latin typeface="Calibri"/>
                <a:cs typeface="Calibri"/>
              </a:rPr>
              <a:t>από</a:t>
            </a:r>
            <a:r>
              <a:rPr sz="950" spc="40" dirty="0">
                <a:solidFill>
                  <a:srgbClr val="FFFFFF"/>
                </a:solidFill>
                <a:latin typeface="Calibri"/>
                <a:cs typeface="Calibri"/>
              </a:rPr>
              <a:t> </a:t>
            </a:r>
            <a:r>
              <a:rPr sz="950" spc="70" dirty="0">
                <a:solidFill>
                  <a:srgbClr val="FFFFFF"/>
                </a:solidFill>
                <a:latin typeface="Calibri"/>
                <a:cs typeface="Calibri"/>
              </a:rPr>
              <a:t>άτομο</a:t>
            </a:r>
            <a:r>
              <a:rPr sz="950" spc="40" dirty="0">
                <a:solidFill>
                  <a:srgbClr val="FFFFFF"/>
                </a:solidFill>
                <a:latin typeface="Calibri"/>
                <a:cs typeface="Calibri"/>
              </a:rPr>
              <a:t> </a:t>
            </a:r>
            <a:r>
              <a:rPr sz="950" b="1" spc="70" dirty="0">
                <a:solidFill>
                  <a:srgbClr val="FFB800"/>
                </a:solidFill>
                <a:latin typeface="Calibri"/>
                <a:cs typeface="Calibri"/>
              </a:rPr>
              <a:t>να</a:t>
            </a:r>
            <a:r>
              <a:rPr sz="950" b="1" spc="35" dirty="0">
                <a:solidFill>
                  <a:srgbClr val="FFB800"/>
                </a:solidFill>
                <a:latin typeface="Calibri"/>
                <a:cs typeface="Calibri"/>
              </a:rPr>
              <a:t> </a:t>
            </a:r>
            <a:r>
              <a:rPr sz="950" b="1" spc="65" dirty="0">
                <a:solidFill>
                  <a:srgbClr val="FFB800"/>
                </a:solidFill>
                <a:latin typeface="Calibri"/>
                <a:cs typeface="Calibri"/>
              </a:rPr>
              <a:t>επισκεφθεί</a:t>
            </a:r>
            <a:r>
              <a:rPr sz="950" b="1" spc="40" dirty="0">
                <a:solidFill>
                  <a:srgbClr val="FFB800"/>
                </a:solidFill>
                <a:latin typeface="Calibri"/>
                <a:cs typeface="Calibri"/>
              </a:rPr>
              <a:t> </a:t>
            </a:r>
            <a:r>
              <a:rPr sz="950" b="1" spc="65" dirty="0">
                <a:solidFill>
                  <a:srgbClr val="FFB800"/>
                </a:solidFill>
                <a:latin typeface="Calibri"/>
                <a:cs typeface="Calibri"/>
              </a:rPr>
              <a:t>ψεύτικη</a:t>
            </a:r>
            <a:r>
              <a:rPr sz="950" b="1" spc="35" dirty="0">
                <a:solidFill>
                  <a:srgbClr val="FFB800"/>
                </a:solidFill>
                <a:latin typeface="Calibri"/>
                <a:cs typeface="Calibri"/>
              </a:rPr>
              <a:t> </a:t>
            </a:r>
            <a:r>
              <a:rPr sz="950" b="1" spc="65" dirty="0">
                <a:solidFill>
                  <a:srgbClr val="FFB800"/>
                </a:solidFill>
                <a:latin typeface="Calibri"/>
                <a:cs typeface="Calibri"/>
              </a:rPr>
              <a:t>ιστοσελίδα</a:t>
            </a:r>
            <a:r>
              <a:rPr sz="950" b="1" spc="40" dirty="0">
                <a:solidFill>
                  <a:srgbClr val="FFB800"/>
                </a:solidFill>
                <a:latin typeface="Calibri"/>
                <a:cs typeface="Calibri"/>
              </a:rPr>
              <a:t> </a:t>
            </a:r>
            <a:r>
              <a:rPr sz="950" spc="65" dirty="0">
                <a:solidFill>
                  <a:srgbClr val="FFFFFF"/>
                </a:solidFill>
                <a:latin typeface="Calibri"/>
                <a:cs typeface="Calibri"/>
              </a:rPr>
              <a:t>χρησιμοποιώντας</a:t>
            </a:r>
            <a:r>
              <a:rPr sz="950" spc="30" dirty="0">
                <a:solidFill>
                  <a:srgbClr val="FFFFFF"/>
                </a:solidFill>
                <a:latin typeface="Calibri"/>
                <a:cs typeface="Calibri"/>
              </a:rPr>
              <a:t> </a:t>
            </a:r>
            <a:r>
              <a:rPr sz="950" b="1" spc="70" dirty="0">
                <a:solidFill>
                  <a:srgbClr val="FFB800"/>
                </a:solidFill>
                <a:latin typeface="Calibri"/>
                <a:cs typeface="Calibri"/>
              </a:rPr>
              <a:t>υπερσύνδεσμο</a:t>
            </a:r>
            <a:r>
              <a:rPr sz="950" b="1" spc="35" dirty="0">
                <a:solidFill>
                  <a:srgbClr val="FFB800"/>
                </a:solidFill>
                <a:latin typeface="Calibri"/>
                <a:cs typeface="Calibri"/>
              </a:rPr>
              <a:t> </a:t>
            </a:r>
            <a:r>
              <a:rPr sz="950" spc="70" dirty="0">
                <a:solidFill>
                  <a:srgbClr val="FFFFFF"/>
                </a:solidFill>
                <a:latin typeface="Calibri"/>
                <a:cs typeface="Calibri"/>
              </a:rPr>
              <a:t>που</a:t>
            </a:r>
            <a:r>
              <a:rPr sz="950" spc="35" dirty="0">
                <a:solidFill>
                  <a:srgbClr val="FFFFFF"/>
                </a:solidFill>
                <a:latin typeface="Calibri"/>
                <a:cs typeface="Calibri"/>
              </a:rPr>
              <a:t> </a:t>
            </a:r>
            <a:r>
              <a:rPr sz="950" spc="65" dirty="0">
                <a:solidFill>
                  <a:srgbClr val="FFFFFF"/>
                </a:solidFill>
                <a:latin typeface="Calibri"/>
                <a:cs typeface="Calibri"/>
              </a:rPr>
              <a:t>περιλαμβάνεται</a:t>
            </a:r>
            <a:r>
              <a:rPr sz="950" spc="35" dirty="0">
                <a:solidFill>
                  <a:srgbClr val="FFFFFF"/>
                </a:solidFill>
                <a:latin typeface="Calibri"/>
                <a:cs typeface="Calibri"/>
              </a:rPr>
              <a:t> </a:t>
            </a:r>
            <a:r>
              <a:rPr sz="950" spc="65" dirty="0">
                <a:solidFill>
                  <a:srgbClr val="FFFFFF"/>
                </a:solidFill>
                <a:latin typeface="Calibri"/>
                <a:cs typeface="Calibri"/>
              </a:rPr>
              <a:t>στο</a:t>
            </a:r>
            <a:r>
              <a:rPr sz="950" spc="30" dirty="0">
                <a:solidFill>
                  <a:srgbClr val="FFFFFF"/>
                </a:solidFill>
                <a:latin typeface="Calibri"/>
                <a:cs typeface="Calibri"/>
              </a:rPr>
              <a:t> </a:t>
            </a:r>
            <a:r>
              <a:rPr sz="950" spc="70" dirty="0">
                <a:solidFill>
                  <a:srgbClr val="FFFFFF"/>
                </a:solidFill>
                <a:latin typeface="Calibri"/>
                <a:cs typeface="Calibri"/>
              </a:rPr>
              <a:t>μήνυμα </a:t>
            </a:r>
            <a:r>
              <a:rPr sz="950" spc="75" dirty="0">
                <a:solidFill>
                  <a:srgbClr val="FFFFFF"/>
                </a:solidFill>
                <a:latin typeface="Calibri"/>
                <a:cs typeface="Calibri"/>
              </a:rPr>
              <a:t> </a:t>
            </a:r>
            <a:r>
              <a:rPr sz="950" spc="60" dirty="0">
                <a:solidFill>
                  <a:srgbClr val="FFFFFF"/>
                </a:solidFill>
                <a:latin typeface="Calibri"/>
                <a:cs typeface="Calibri"/>
              </a:rPr>
              <a:t>ηλεκτρονικού</a:t>
            </a:r>
            <a:r>
              <a:rPr sz="950" spc="25" dirty="0">
                <a:solidFill>
                  <a:srgbClr val="FFFFFF"/>
                </a:solidFill>
                <a:latin typeface="Calibri"/>
                <a:cs typeface="Calibri"/>
              </a:rPr>
              <a:t> </a:t>
            </a:r>
            <a:r>
              <a:rPr sz="950" spc="60" dirty="0">
                <a:solidFill>
                  <a:srgbClr val="FFFFFF"/>
                </a:solidFill>
                <a:latin typeface="Calibri"/>
                <a:cs typeface="Calibri"/>
              </a:rPr>
              <a:t>ταχυδρομείου.</a:t>
            </a:r>
            <a:endParaRPr sz="950">
              <a:latin typeface="Calibri"/>
              <a:cs typeface="Calibri"/>
            </a:endParaRPr>
          </a:p>
          <a:p>
            <a:pPr>
              <a:lnSpc>
                <a:spcPct val="100000"/>
              </a:lnSpc>
              <a:buClr>
                <a:srgbClr val="FFB800"/>
              </a:buClr>
              <a:buFont typeface="Arial"/>
              <a:buChar char="•"/>
            </a:pPr>
            <a:endParaRPr sz="900">
              <a:latin typeface="Calibri"/>
              <a:cs typeface="Calibri"/>
            </a:endParaRPr>
          </a:p>
          <a:p>
            <a:pPr>
              <a:lnSpc>
                <a:spcPct val="100000"/>
              </a:lnSpc>
              <a:buClr>
                <a:srgbClr val="FFB800"/>
              </a:buClr>
              <a:buFont typeface="Arial"/>
              <a:buChar char="•"/>
            </a:pPr>
            <a:endParaRPr sz="750">
              <a:latin typeface="Calibri"/>
              <a:cs typeface="Calibri"/>
            </a:endParaRPr>
          </a:p>
          <a:p>
            <a:pPr marL="594995" marR="48895" indent="-287020">
              <a:lnSpc>
                <a:spcPct val="100000"/>
              </a:lnSpc>
              <a:buSzPct val="126315"/>
              <a:buFont typeface="Arial"/>
              <a:buChar char="•"/>
              <a:tabLst>
                <a:tab pos="594360" algn="l"/>
                <a:tab pos="594995" algn="l"/>
              </a:tabLst>
            </a:pPr>
            <a:r>
              <a:rPr sz="950" b="1" spc="95" dirty="0">
                <a:solidFill>
                  <a:srgbClr val="FFB800"/>
                </a:solidFill>
                <a:latin typeface="Calibri"/>
                <a:cs typeface="Calibri"/>
              </a:rPr>
              <a:t>Το</a:t>
            </a:r>
            <a:r>
              <a:rPr sz="950" b="1" spc="55" dirty="0">
                <a:solidFill>
                  <a:srgbClr val="FFB800"/>
                </a:solidFill>
                <a:latin typeface="Calibri"/>
                <a:cs typeface="Calibri"/>
              </a:rPr>
              <a:t> </a:t>
            </a:r>
            <a:r>
              <a:rPr sz="950" b="1" spc="80" dirty="0">
                <a:solidFill>
                  <a:srgbClr val="FFB800"/>
                </a:solidFill>
                <a:latin typeface="Calibri"/>
                <a:cs typeface="Calibri"/>
              </a:rPr>
              <a:t>Spear-phishing</a:t>
            </a:r>
            <a:r>
              <a:rPr sz="950" b="1" spc="55" dirty="0">
                <a:solidFill>
                  <a:srgbClr val="FFB800"/>
                </a:solidFill>
                <a:latin typeface="Calibri"/>
                <a:cs typeface="Calibri"/>
              </a:rPr>
              <a:t> </a:t>
            </a:r>
            <a:r>
              <a:rPr sz="950" spc="80" dirty="0">
                <a:solidFill>
                  <a:srgbClr val="FFFFFF"/>
                </a:solidFill>
                <a:latin typeface="Calibri"/>
                <a:cs typeface="Calibri"/>
              </a:rPr>
              <a:t>στοχεύει</a:t>
            </a:r>
            <a:r>
              <a:rPr sz="950" spc="50" dirty="0">
                <a:solidFill>
                  <a:srgbClr val="FFFFFF"/>
                </a:solidFill>
                <a:latin typeface="Calibri"/>
                <a:cs typeface="Calibri"/>
              </a:rPr>
              <a:t> </a:t>
            </a:r>
            <a:r>
              <a:rPr sz="950" spc="90" dirty="0">
                <a:solidFill>
                  <a:srgbClr val="FFFFFF"/>
                </a:solidFill>
                <a:latin typeface="Calibri"/>
                <a:cs typeface="Calibri"/>
              </a:rPr>
              <a:t>σε</a:t>
            </a:r>
            <a:r>
              <a:rPr sz="950" spc="55" dirty="0">
                <a:solidFill>
                  <a:srgbClr val="FFFFFF"/>
                </a:solidFill>
                <a:latin typeface="Calibri"/>
                <a:cs typeface="Calibri"/>
              </a:rPr>
              <a:t> </a:t>
            </a:r>
            <a:r>
              <a:rPr sz="950" b="1" spc="100" dirty="0">
                <a:solidFill>
                  <a:srgbClr val="FFB800"/>
                </a:solidFill>
                <a:latin typeface="Calibri"/>
                <a:cs typeface="Calibri"/>
              </a:rPr>
              <a:t>άτομα</a:t>
            </a:r>
            <a:r>
              <a:rPr sz="950" b="1" spc="50" dirty="0">
                <a:solidFill>
                  <a:srgbClr val="FFB800"/>
                </a:solidFill>
                <a:latin typeface="Calibri"/>
                <a:cs typeface="Calibri"/>
              </a:rPr>
              <a:t> </a:t>
            </a:r>
            <a:r>
              <a:rPr sz="950" spc="90" dirty="0">
                <a:solidFill>
                  <a:srgbClr val="FFFFFF"/>
                </a:solidFill>
                <a:latin typeface="Calibri"/>
                <a:cs typeface="Calibri"/>
              </a:rPr>
              <a:t>με</a:t>
            </a:r>
            <a:r>
              <a:rPr sz="950" spc="55" dirty="0">
                <a:solidFill>
                  <a:srgbClr val="FFFFFF"/>
                </a:solidFill>
                <a:latin typeface="Calibri"/>
                <a:cs typeface="Calibri"/>
              </a:rPr>
              <a:t> </a:t>
            </a:r>
            <a:r>
              <a:rPr sz="950" spc="85" dirty="0">
                <a:solidFill>
                  <a:srgbClr val="FFFFFF"/>
                </a:solidFill>
                <a:latin typeface="Calibri"/>
                <a:cs typeface="Calibri"/>
              </a:rPr>
              <a:t>εξατομικευμένα</a:t>
            </a:r>
            <a:r>
              <a:rPr sz="950" spc="60" dirty="0">
                <a:solidFill>
                  <a:srgbClr val="FFFFFF"/>
                </a:solidFill>
                <a:latin typeface="Calibri"/>
                <a:cs typeface="Calibri"/>
              </a:rPr>
              <a:t> </a:t>
            </a:r>
            <a:r>
              <a:rPr sz="950" b="1" spc="95" dirty="0">
                <a:solidFill>
                  <a:srgbClr val="FFB800"/>
                </a:solidFill>
                <a:latin typeface="Calibri"/>
                <a:cs typeface="Calibri"/>
              </a:rPr>
              <a:t>μηνύματα</a:t>
            </a:r>
            <a:r>
              <a:rPr sz="950" b="1" spc="50" dirty="0">
                <a:solidFill>
                  <a:srgbClr val="FFB800"/>
                </a:solidFill>
                <a:latin typeface="Calibri"/>
                <a:cs typeface="Calibri"/>
              </a:rPr>
              <a:t> </a:t>
            </a:r>
            <a:r>
              <a:rPr sz="950" b="1" spc="85" dirty="0">
                <a:solidFill>
                  <a:srgbClr val="FFB800"/>
                </a:solidFill>
                <a:latin typeface="Calibri"/>
                <a:cs typeface="Calibri"/>
              </a:rPr>
              <a:t>ηλεκτρονικού</a:t>
            </a:r>
            <a:r>
              <a:rPr sz="950" b="1" spc="55" dirty="0">
                <a:solidFill>
                  <a:srgbClr val="FFB800"/>
                </a:solidFill>
                <a:latin typeface="Calibri"/>
                <a:cs typeface="Calibri"/>
              </a:rPr>
              <a:t> </a:t>
            </a:r>
            <a:r>
              <a:rPr sz="950" b="1" spc="85" dirty="0">
                <a:solidFill>
                  <a:srgbClr val="FFB800"/>
                </a:solidFill>
                <a:latin typeface="Calibri"/>
                <a:cs typeface="Calibri"/>
              </a:rPr>
              <a:t>ταχυδρομείου,</a:t>
            </a:r>
            <a:r>
              <a:rPr sz="950" b="1" spc="50" dirty="0">
                <a:solidFill>
                  <a:srgbClr val="FFB800"/>
                </a:solidFill>
                <a:latin typeface="Calibri"/>
                <a:cs typeface="Calibri"/>
              </a:rPr>
              <a:t> </a:t>
            </a:r>
            <a:r>
              <a:rPr sz="950" spc="85" dirty="0">
                <a:solidFill>
                  <a:srgbClr val="FFFFFF"/>
                </a:solidFill>
                <a:latin typeface="Calibri"/>
                <a:cs typeface="Calibri"/>
              </a:rPr>
              <a:t>περιέχουν</a:t>
            </a:r>
            <a:r>
              <a:rPr sz="950" spc="50" dirty="0">
                <a:solidFill>
                  <a:srgbClr val="FFFFFF"/>
                </a:solidFill>
                <a:latin typeface="Calibri"/>
                <a:cs typeface="Calibri"/>
              </a:rPr>
              <a:t> </a:t>
            </a:r>
            <a:r>
              <a:rPr sz="950" b="1" spc="95" dirty="0">
                <a:solidFill>
                  <a:srgbClr val="FFB800"/>
                </a:solidFill>
                <a:latin typeface="Calibri"/>
                <a:cs typeface="Calibri"/>
              </a:rPr>
              <a:t>κακόβουλο</a:t>
            </a:r>
            <a:r>
              <a:rPr sz="950" b="1" spc="45" dirty="0">
                <a:solidFill>
                  <a:srgbClr val="FFB800"/>
                </a:solidFill>
                <a:latin typeface="Calibri"/>
                <a:cs typeface="Calibri"/>
              </a:rPr>
              <a:t> </a:t>
            </a:r>
            <a:r>
              <a:rPr sz="950" b="1" spc="85" dirty="0">
                <a:solidFill>
                  <a:srgbClr val="FFB800"/>
                </a:solidFill>
                <a:latin typeface="Calibri"/>
                <a:cs typeface="Calibri"/>
              </a:rPr>
              <a:t>λογισμικό</a:t>
            </a:r>
            <a:r>
              <a:rPr sz="950" b="1" spc="55" dirty="0">
                <a:solidFill>
                  <a:srgbClr val="FFB800"/>
                </a:solidFill>
                <a:latin typeface="Calibri"/>
                <a:cs typeface="Calibri"/>
              </a:rPr>
              <a:t> </a:t>
            </a:r>
            <a:r>
              <a:rPr sz="950" b="1" spc="100" dirty="0">
                <a:solidFill>
                  <a:srgbClr val="FFB800"/>
                </a:solidFill>
                <a:latin typeface="Calibri"/>
                <a:cs typeface="Calibri"/>
              </a:rPr>
              <a:t>ή</a:t>
            </a:r>
            <a:r>
              <a:rPr sz="950" b="1" spc="60" dirty="0">
                <a:solidFill>
                  <a:srgbClr val="FFB800"/>
                </a:solidFill>
                <a:latin typeface="Calibri"/>
                <a:cs typeface="Calibri"/>
              </a:rPr>
              <a:t> </a:t>
            </a:r>
            <a:r>
              <a:rPr sz="950" b="1" spc="80" dirty="0">
                <a:solidFill>
                  <a:srgbClr val="FFB800"/>
                </a:solidFill>
                <a:latin typeface="Calibri"/>
                <a:cs typeface="Calibri"/>
              </a:rPr>
              <a:t>για</a:t>
            </a:r>
            <a:r>
              <a:rPr sz="950" b="1" spc="55" dirty="0">
                <a:solidFill>
                  <a:srgbClr val="FFB800"/>
                </a:solidFill>
                <a:latin typeface="Calibri"/>
                <a:cs typeface="Calibri"/>
              </a:rPr>
              <a:t> </a:t>
            </a:r>
            <a:r>
              <a:rPr sz="950" b="1" spc="90" dirty="0">
                <a:solidFill>
                  <a:srgbClr val="FFB800"/>
                </a:solidFill>
                <a:latin typeface="Calibri"/>
                <a:cs typeface="Calibri"/>
              </a:rPr>
              <a:t>αυτόματες</a:t>
            </a:r>
            <a:r>
              <a:rPr sz="950" b="1" spc="50" dirty="0">
                <a:solidFill>
                  <a:srgbClr val="FFB800"/>
                </a:solidFill>
                <a:latin typeface="Calibri"/>
                <a:cs typeface="Calibri"/>
              </a:rPr>
              <a:t> </a:t>
            </a:r>
            <a:r>
              <a:rPr sz="950" b="1" spc="80" dirty="0">
                <a:solidFill>
                  <a:srgbClr val="FFB800"/>
                </a:solidFill>
                <a:latin typeface="Calibri"/>
                <a:cs typeface="Calibri"/>
              </a:rPr>
              <a:t>λήψεις.</a:t>
            </a:r>
            <a:r>
              <a:rPr sz="950" b="1" spc="60" dirty="0">
                <a:solidFill>
                  <a:srgbClr val="FFB800"/>
                </a:solidFill>
                <a:latin typeface="Calibri"/>
                <a:cs typeface="Calibri"/>
              </a:rPr>
              <a:t> </a:t>
            </a:r>
            <a:r>
              <a:rPr sz="950" spc="85" dirty="0">
                <a:solidFill>
                  <a:srgbClr val="FFFFFF"/>
                </a:solidFill>
                <a:latin typeface="Calibri"/>
                <a:cs typeface="Calibri"/>
              </a:rPr>
              <a:t>Σε</a:t>
            </a:r>
            <a:r>
              <a:rPr sz="950" spc="55" dirty="0">
                <a:solidFill>
                  <a:srgbClr val="FFFFFF"/>
                </a:solidFill>
                <a:latin typeface="Calibri"/>
                <a:cs typeface="Calibri"/>
              </a:rPr>
              <a:t> </a:t>
            </a:r>
            <a:r>
              <a:rPr sz="950" spc="85" dirty="0">
                <a:solidFill>
                  <a:srgbClr val="FFFFFF"/>
                </a:solidFill>
                <a:latin typeface="Calibri"/>
                <a:cs typeface="Calibri"/>
              </a:rPr>
              <a:t>ορισμένες</a:t>
            </a:r>
            <a:r>
              <a:rPr sz="950" spc="45" dirty="0">
                <a:solidFill>
                  <a:srgbClr val="FFFFFF"/>
                </a:solidFill>
                <a:latin typeface="Calibri"/>
                <a:cs typeface="Calibri"/>
              </a:rPr>
              <a:t> </a:t>
            </a:r>
            <a:r>
              <a:rPr sz="950" spc="80" dirty="0">
                <a:solidFill>
                  <a:srgbClr val="FFFFFF"/>
                </a:solidFill>
                <a:latin typeface="Calibri"/>
                <a:cs typeface="Calibri"/>
              </a:rPr>
              <a:t>περιπτώσεις,</a:t>
            </a:r>
            <a:r>
              <a:rPr sz="950" spc="55" dirty="0">
                <a:solidFill>
                  <a:srgbClr val="FFFFFF"/>
                </a:solidFill>
                <a:latin typeface="Calibri"/>
                <a:cs typeface="Calibri"/>
              </a:rPr>
              <a:t> </a:t>
            </a:r>
            <a:r>
              <a:rPr sz="950" spc="85" dirty="0">
                <a:solidFill>
                  <a:srgbClr val="FFFFFF"/>
                </a:solidFill>
                <a:latin typeface="Calibri"/>
                <a:cs typeface="Calibri"/>
              </a:rPr>
              <a:t>τα </a:t>
            </a:r>
            <a:r>
              <a:rPr sz="950" spc="90" dirty="0">
                <a:solidFill>
                  <a:srgbClr val="FFFFFF"/>
                </a:solidFill>
                <a:latin typeface="Calibri"/>
                <a:cs typeface="Calibri"/>
              </a:rPr>
              <a:t> </a:t>
            </a:r>
            <a:r>
              <a:rPr sz="950" spc="95" dirty="0">
                <a:solidFill>
                  <a:srgbClr val="FFFFFF"/>
                </a:solidFill>
                <a:latin typeface="Calibri"/>
                <a:cs typeface="Calibri"/>
              </a:rPr>
              <a:t>μηνύματα</a:t>
            </a:r>
            <a:r>
              <a:rPr sz="950" spc="40" dirty="0">
                <a:solidFill>
                  <a:srgbClr val="FFFFFF"/>
                </a:solidFill>
                <a:latin typeface="Calibri"/>
                <a:cs typeface="Calibri"/>
              </a:rPr>
              <a:t> </a:t>
            </a:r>
            <a:r>
              <a:rPr sz="950" spc="90" dirty="0">
                <a:solidFill>
                  <a:srgbClr val="FFFFFF"/>
                </a:solidFill>
                <a:latin typeface="Calibri"/>
                <a:cs typeface="Calibri"/>
              </a:rPr>
              <a:t>(δηλαδή</a:t>
            </a:r>
            <a:r>
              <a:rPr sz="950" spc="45" dirty="0">
                <a:solidFill>
                  <a:srgbClr val="FFFFFF"/>
                </a:solidFill>
                <a:latin typeface="Calibri"/>
                <a:cs typeface="Calibri"/>
              </a:rPr>
              <a:t> </a:t>
            </a:r>
            <a:r>
              <a:rPr sz="950" spc="70" dirty="0">
                <a:solidFill>
                  <a:srgbClr val="FFFFFF"/>
                </a:solidFill>
                <a:latin typeface="Calibri"/>
                <a:cs typeface="Calibri"/>
              </a:rPr>
              <a:t>οι</a:t>
            </a:r>
            <a:r>
              <a:rPr sz="950" spc="40" dirty="0">
                <a:solidFill>
                  <a:srgbClr val="FFFFFF"/>
                </a:solidFill>
                <a:latin typeface="Calibri"/>
                <a:cs typeface="Calibri"/>
              </a:rPr>
              <a:t> </a:t>
            </a:r>
            <a:r>
              <a:rPr sz="950" spc="85" dirty="0">
                <a:solidFill>
                  <a:srgbClr val="FFFFFF"/>
                </a:solidFill>
                <a:latin typeface="Calibri"/>
                <a:cs typeface="Calibri"/>
              </a:rPr>
              <a:t>θαλάσσιες</a:t>
            </a:r>
            <a:r>
              <a:rPr sz="950" spc="45" dirty="0">
                <a:solidFill>
                  <a:srgbClr val="FFFFFF"/>
                </a:solidFill>
                <a:latin typeface="Calibri"/>
                <a:cs typeface="Calibri"/>
              </a:rPr>
              <a:t> </a:t>
            </a:r>
            <a:r>
              <a:rPr sz="950" spc="75" dirty="0">
                <a:solidFill>
                  <a:srgbClr val="FFFFFF"/>
                </a:solidFill>
                <a:latin typeface="Calibri"/>
                <a:cs typeface="Calibri"/>
              </a:rPr>
              <a:t>επικοινωνίες)</a:t>
            </a:r>
            <a:r>
              <a:rPr sz="950" spc="30" dirty="0">
                <a:solidFill>
                  <a:srgbClr val="FFFFFF"/>
                </a:solidFill>
                <a:latin typeface="Calibri"/>
                <a:cs typeface="Calibri"/>
              </a:rPr>
              <a:t> </a:t>
            </a:r>
            <a:r>
              <a:rPr sz="950" spc="85" dirty="0">
                <a:solidFill>
                  <a:srgbClr val="FFFFFF"/>
                </a:solidFill>
                <a:latin typeface="Calibri"/>
                <a:cs typeface="Calibri"/>
              </a:rPr>
              <a:t>χρησιμοποιούνται</a:t>
            </a:r>
            <a:r>
              <a:rPr sz="950" spc="35" dirty="0">
                <a:solidFill>
                  <a:srgbClr val="FFFFFF"/>
                </a:solidFill>
                <a:latin typeface="Calibri"/>
                <a:cs typeface="Calibri"/>
              </a:rPr>
              <a:t> </a:t>
            </a:r>
            <a:r>
              <a:rPr sz="950" spc="80" dirty="0">
                <a:solidFill>
                  <a:srgbClr val="FFFFFF"/>
                </a:solidFill>
                <a:latin typeface="Calibri"/>
                <a:cs typeface="Calibri"/>
              </a:rPr>
              <a:t>για</a:t>
            </a:r>
            <a:r>
              <a:rPr sz="950" spc="40" dirty="0">
                <a:solidFill>
                  <a:srgbClr val="FFFFFF"/>
                </a:solidFill>
                <a:latin typeface="Calibri"/>
                <a:cs typeface="Calibri"/>
              </a:rPr>
              <a:t> </a:t>
            </a:r>
            <a:r>
              <a:rPr sz="950" spc="95" dirty="0">
                <a:solidFill>
                  <a:srgbClr val="FFFFFF"/>
                </a:solidFill>
                <a:latin typeface="Calibri"/>
                <a:cs typeface="Calibri"/>
              </a:rPr>
              <a:t>να</a:t>
            </a:r>
            <a:r>
              <a:rPr sz="950" spc="45" dirty="0">
                <a:solidFill>
                  <a:srgbClr val="FFFFFF"/>
                </a:solidFill>
                <a:latin typeface="Calibri"/>
                <a:cs typeface="Calibri"/>
              </a:rPr>
              <a:t> </a:t>
            </a:r>
            <a:r>
              <a:rPr sz="950" spc="85" dirty="0">
                <a:solidFill>
                  <a:srgbClr val="FFFFFF"/>
                </a:solidFill>
                <a:latin typeface="Calibri"/>
                <a:cs typeface="Calibri"/>
              </a:rPr>
              <a:t>δημιουργηθεί</a:t>
            </a:r>
            <a:r>
              <a:rPr sz="950" spc="35" dirty="0">
                <a:solidFill>
                  <a:srgbClr val="FFFFFF"/>
                </a:solidFill>
                <a:latin typeface="Calibri"/>
                <a:cs typeface="Calibri"/>
              </a:rPr>
              <a:t> </a:t>
            </a:r>
            <a:r>
              <a:rPr sz="950" spc="85" dirty="0">
                <a:solidFill>
                  <a:srgbClr val="FFFFFF"/>
                </a:solidFill>
                <a:latin typeface="Calibri"/>
                <a:cs typeface="Calibri"/>
              </a:rPr>
              <a:t>τη</a:t>
            </a:r>
            <a:r>
              <a:rPr sz="950" spc="45" dirty="0">
                <a:solidFill>
                  <a:srgbClr val="FFFFFF"/>
                </a:solidFill>
                <a:latin typeface="Calibri"/>
                <a:cs typeface="Calibri"/>
              </a:rPr>
              <a:t> </a:t>
            </a:r>
            <a:r>
              <a:rPr sz="950" spc="90" dirty="0">
                <a:solidFill>
                  <a:srgbClr val="FFFFFF"/>
                </a:solidFill>
                <a:latin typeface="Calibri"/>
                <a:cs typeface="Calibri"/>
              </a:rPr>
              <a:t>διεύθυνση</a:t>
            </a:r>
            <a:r>
              <a:rPr sz="950" spc="40" dirty="0">
                <a:solidFill>
                  <a:srgbClr val="FFFFFF"/>
                </a:solidFill>
                <a:latin typeface="Calibri"/>
                <a:cs typeface="Calibri"/>
              </a:rPr>
              <a:t> </a:t>
            </a:r>
            <a:r>
              <a:rPr sz="950" spc="85" dirty="0">
                <a:solidFill>
                  <a:srgbClr val="FFFFFF"/>
                </a:solidFill>
                <a:latin typeface="Calibri"/>
                <a:cs typeface="Calibri"/>
              </a:rPr>
              <a:t>ηλεκτρονικού</a:t>
            </a:r>
            <a:r>
              <a:rPr sz="950" spc="40" dirty="0">
                <a:solidFill>
                  <a:srgbClr val="FFFFFF"/>
                </a:solidFill>
                <a:latin typeface="Calibri"/>
                <a:cs typeface="Calibri"/>
              </a:rPr>
              <a:t> </a:t>
            </a:r>
            <a:r>
              <a:rPr sz="950" spc="90" dirty="0">
                <a:solidFill>
                  <a:srgbClr val="FFFFFF"/>
                </a:solidFill>
                <a:latin typeface="Calibri"/>
                <a:cs typeface="Calibri"/>
              </a:rPr>
              <a:t>ταχυδρομείου</a:t>
            </a:r>
            <a:r>
              <a:rPr sz="950" spc="40" dirty="0">
                <a:solidFill>
                  <a:srgbClr val="FFFFFF"/>
                </a:solidFill>
                <a:latin typeface="Calibri"/>
                <a:cs typeface="Calibri"/>
              </a:rPr>
              <a:t> </a:t>
            </a:r>
            <a:r>
              <a:rPr sz="950" spc="85" dirty="0">
                <a:solidFill>
                  <a:srgbClr val="FFFFFF"/>
                </a:solidFill>
                <a:latin typeface="Calibri"/>
                <a:cs typeface="Calibri"/>
              </a:rPr>
              <a:t>ενός</a:t>
            </a:r>
            <a:r>
              <a:rPr sz="950" spc="35" dirty="0">
                <a:solidFill>
                  <a:srgbClr val="FFFFFF"/>
                </a:solidFill>
                <a:latin typeface="Calibri"/>
                <a:cs typeface="Calibri"/>
              </a:rPr>
              <a:t> </a:t>
            </a:r>
            <a:r>
              <a:rPr sz="950" spc="95" dirty="0">
                <a:solidFill>
                  <a:srgbClr val="FFFFFF"/>
                </a:solidFill>
                <a:latin typeface="Calibri"/>
                <a:cs typeface="Calibri"/>
              </a:rPr>
              <a:t>κακόβουλου</a:t>
            </a:r>
            <a:r>
              <a:rPr sz="950" spc="45" dirty="0">
                <a:solidFill>
                  <a:srgbClr val="FFFFFF"/>
                </a:solidFill>
                <a:latin typeface="Calibri"/>
                <a:cs typeface="Calibri"/>
              </a:rPr>
              <a:t> </a:t>
            </a:r>
            <a:r>
              <a:rPr sz="950" spc="85" dirty="0">
                <a:solidFill>
                  <a:srgbClr val="FFFFFF"/>
                </a:solidFill>
                <a:latin typeface="Calibri"/>
                <a:cs typeface="Calibri"/>
              </a:rPr>
              <a:t>αποστολέα.</a:t>
            </a:r>
            <a:endParaRPr sz="950">
              <a:latin typeface="Calibri"/>
              <a:cs typeface="Calibri"/>
            </a:endParaRPr>
          </a:p>
          <a:p>
            <a:pPr>
              <a:lnSpc>
                <a:spcPct val="100000"/>
              </a:lnSpc>
              <a:buClr>
                <a:srgbClr val="FFB800"/>
              </a:buClr>
              <a:buFont typeface="Arial"/>
              <a:buChar char="•"/>
            </a:pPr>
            <a:endParaRPr sz="900">
              <a:latin typeface="Calibri"/>
              <a:cs typeface="Calibri"/>
            </a:endParaRPr>
          </a:p>
          <a:p>
            <a:pPr>
              <a:lnSpc>
                <a:spcPct val="100000"/>
              </a:lnSpc>
              <a:buClr>
                <a:srgbClr val="FFB800"/>
              </a:buClr>
              <a:buFont typeface="Arial"/>
              <a:buChar char="•"/>
            </a:pPr>
            <a:endParaRPr sz="750">
              <a:latin typeface="Calibri"/>
              <a:cs typeface="Calibri"/>
            </a:endParaRPr>
          </a:p>
          <a:p>
            <a:pPr marL="594995" marR="160655" indent="-287020">
              <a:lnSpc>
                <a:spcPct val="100000"/>
              </a:lnSpc>
              <a:buSzPct val="126315"/>
              <a:buFont typeface="Arial"/>
              <a:buChar char="•"/>
              <a:tabLst>
                <a:tab pos="594360" algn="l"/>
                <a:tab pos="594995" algn="l"/>
              </a:tabLst>
            </a:pPr>
            <a:r>
              <a:rPr sz="950" b="1" spc="95" dirty="0">
                <a:solidFill>
                  <a:srgbClr val="FFB800"/>
                </a:solidFill>
                <a:latin typeface="Calibri"/>
                <a:cs typeface="Calibri"/>
              </a:rPr>
              <a:t>Υπονόμευση</a:t>
            </a:r>
            <a:r>
              <a:rPr sz="950" b="1" spc="45" dirty="0">
                <a:solidFill>
                  <a:srgbClr val="FFB800"/>
                </a:solidFill>
                <a:latin typeface="Calibri"/>
                <a:cs typeface="Calibri"/>
              </a:rPr>
              <a:t> </a:t>
            </a:r>
            <a:r>
              <a:rPr sz="950" b="1" spc="80" dirty="0">
                <a:solidFill>
                  <a:srgbClr val="FFB800"/>
                </a:solidFill>
                <a:latin typeface="Calibri"/>
                <a:cs typeface="Calibri"/>
              </a:rPr>
              <a:t>της</a:t>
            </a:r>
            <a:r>
              <a:rPr sz="950" b="1" spc="50" dirty="0">
                <a:solidFill>
                  <a:srgbClr val="FFB800"/>
                </a:solidFill>
                <a:latin typeface="Calibri"/>
                <a:cs typeface="Calibri"/>
              </a:rPr>
              <a:t> </a:t>
            </a:r>
            <a:r>
              <a:rPr sz="950" b="1" spc="90" dirty="0">
                <a:solidFill>
                  <a:srgbClr val="FFB800"/>
                </a:solidFill>
                <a:latin typeface="Calibri"/>
                <a:cs typeface="Calibri"/>
              </a:rPr>
              <a:t>αλυσίδας</a:t>
            </a:r>
            <a:r>
              <a:rPr sz="950" b="1" spc="50" dirty="0">
                <a:solidFill>
                  <a:srgbClr val="FFB800"/>
                </a:solidFill>
                <a:latin typeface="Calibri"/>
                <a:cs typeface="Calibri"/>
              </a:rPr>
              <a:t> </a:t>
            </a:r>
            <a:r>
              <a:rPr sz="950" b="1" spc="95" dirty="0">
                <a:solidFill>
                  <a:srgbClr val="FFB800"/>
                </a:solidFill>
                <a:latin typeface="Calibri"/>
                <a:cs typeface="Calibri"/>
              </a:rPr>
              <a:t>εφοδιασμού</a:t>
            </a:r>
            <a:r>
              <a:rPr sz="950" b="1" spc="45" dirty="0">
                <a:solidFill>
                  <a:srgbClr val="FFB800"/>
                </a:solidFill>
                <a:latin typeface="Calibri"/>
                <a:cs typeface="Calibri"/>
              </a:rPr>
              <a:t> </a:t>
            </a:r>
            <a:r>
              <a:rPr sz="950" spc="90" dirty="0">
                <a:solidFill>
                  <a:srgbClr val="FFFFFF"/>
                </a:solidFill>
                <a:latin typeface="Calibri"/>
                <a:cs typeface="Calibri"/>
              </a:rPr>
              <a:t>με</a:t>
            </a:r>
            <a:r>
              <a:rPr sz="950" spc="50" dirty="0">
                <a:solidFill>
                  <a:srgbClr val="FFFFFF"/>
                </a:solidFill>
                <a:latin typeface="Calibri"/>
                <a:cs typeface="Calibri"/>
              </a:rPr>
              <a:t> </a:t>
            </a:r>
            <a:r>
              <a:rPr sz="950" spc="80" dirty="0">
                <a:solidFill>
                  <a:srgbClr val="FFFFFF"/>
                </a:solidFill>
                <a:latin typeface="Calibri"/>
                <a:cs typeface="Calibri"/>
              </a:rPr>
              <a:t>επιθέσεις</a:t>
            </a:r>
            <a:r>
              <a:rPr sz="950" spc="50" dirty="0">
                <a:solidFill>
                  <a:srgbClr val="FFFFFF"/>
                </a:solidFill>
                <a:latin typeface="Calibri"/>
                <a:cs typeface="Calibri"/>
              </a:rPr>
              <a:t> </a:t>
            </a:r>
            <a:r>
              <a:rPr sz="950" spc="80" dirty="0">
                <a:solidFill>
                  <a:srgbClr val="FFFFFF"/>
                </a:solidFill>
                <a:latin typeface="Calibri"/>
                <a:cs typeface="Calibri"/>
              </a:rPr>
              <a:t>εταιρεία</a:t>
            </a:r>
            <a:r>
              <a:rPr sz="950" spc="50" dirty="0">
                <a:solidFill>
                  <a:srgbClr val="FFFFFF"/>
                </a:solidFill>
                <a:latin typeface="Calibri"/>
                <a:cs typeface="Calibri"/>
              </a:rPr>
              <a:t> </a:t>
            </a:r>
            <a:r>
              <a:rPr sz="950" spc="100" dirty="0">
                <a:solidFill>
                  <a:srgbClr val="FFFFFF"/>
                </a:solidFill>
                <a:latin typeface="Calibri"/>
                <a:cs typeface="Calibri"/>
              </a:rPr>
              <a:t>ή</a:t>
            </a:r>
            <a:r>
              <a:rPr sz="950" spc="50" dirty="0">
                <a:solidFill>
                  <a:srgbClr val="FFFFFF"/>
                </a:solidFill>
                <a:latin typeface="Calibri"/>
                <a:cs typeface="Calibri"/>
              </a:rPr>
              <a:t> </a:t>
            </a:r>
            <a:r>
              <a:rPr sz="950" spc="90" dirty="0">
                <a:solidFill>
                  <a:srgbClr val="FFFFFF"/>
                </a:solidFill>
                <a:latin typeface="Calibri"/>
                <a:cs typeface="Calibri"/>
              </a:rPr>
              <a:t>ένα</a:t>
            </a:r>
            <a:r>
              <a:rPr sz="950" spc="50" dirty="0">
                <a:solidFill>
                  <a:srgbClr val="FFFFFF"/>
                </a:solidFill>
                <a:latin typeface="Calibri"/>
                <a:cs typeface="Calibri"/>
              </a:rPr>
              <a:t> </a:t>
            </a:r>
            <a:r>
              <a:rPr sz="950" spc="85" dirty="0">
                <a:solidFill>
                  <a:srgbClr val="FFFFFF"/>
                </a:solidFill>
                <a:latin typeface="Calibri"/>
                <a:cs typeface="Calibri"/>
              </a:rPr>
              <a:t>πλοίο</a:t>
            </a:r>
            <a:r>
              <a:rPr sz="950" spc="45" dirty="0">
                <a:solidFill>
                  <a:srgbClr val="FFFFFF"/>
                </a:solidFill>
                <a:latin typeface="Calibri"/>
                <a:cs typeface="Calibri"/>
              </a:rPr>
              <a:t> </a:t>
            </a:r>
            <a:r>
              <a:rPr sz="950" spc="100" dirty="0">
                <a:solidFill>
                  <a:srgbClr val="FFFFFF"/>
                </a:solidFill>
                <a:latin typeface="Calibri"/>
                <a:cs typeface="Calibri"/>
              </a:rPr>
              <a:t>μέσω</a:t>
            </a:r>
            <a:r>
              <a:rPr sz="950" spc="60" dirty="0">
                <a:solidFill>
                  <a:srgbClr val="FFFFFF"/>
                </a:solidFill>
                <a:latin typeface="Calibri"/>
                <a:cs typeface="Calibri"/>
              </a:rPr>
              <a:t> </a:t>
            </a:r>
            <a:r>
              <a:rPr sz="950" b="1" spc="95" dirty="0">
                <a:solidFill>
                  <a:srgbClr val="FFB800"/>
                </a:solidFill>
                <a:latin typeface="Calibri"/>
                <a:cs typeface="Calibri"/>
              </a:rPr>
              <a:t>παραβίασης</a:t>
            </a:r>
            <a:r>
              <a:rPr sz="950" b="1" spc="45" dirty="0">
                <a:solidFill>
                  <a:srgbClr val="FFB800"/>
                </a:solidFill>
                <a:latin typeface="Calibri"/>
                <a:cs typeface="Calibri"/>
              </a:rPr>
              <a:t> </a:t>
            </a:r>
            <a:r>
              <a:rPr sz="950" b="1" spc="90" dirty="0">
                <a:solidFill>
                  <a:srgbClr val="FFB800"/>
                </a:solidFill>
                <a:latin typeface="Calibri"/>
                <a:cs typeface="Calibri"/>
              </a:rPr>
              <a:t>του</a:t>
            </a:r>
            <a:r>
              <a:rPr sz="950" b="1" spc="45" dirty="0">
                <a:solidFill>
                  <a:srgbClr val="FFB800"/>
                </a:solidFill>
                <a:latin typeface="Calibri"/>
                <a:cs typeface="Calibri"/>
              </a:rPr>
              <a:t> </a:t>
            </a:r>
            <a:r>
              <a:rPr sz="950" b="1" spc="85" dirty="0">
                <a:solidFill>
                  <a:srgbClr val="FFB800"/>
                </a:solidFill>
                <a:latin typeface="Calibri"/>
                <a:cs typeface="Calibri"/>
              </a:rPr>
              <a:t>εξοπλισμού,</a:t>
            </a:r>
            <a:r>
              <a:rPr sz="950" b="1" spc="45" dirty="0">
                <a:solidFill>
                  <a:srgbClr val="FFB800"/>
                </a:solidFill>
                <a:latin typeface="Calibri"/>
                <a:cs typeface="Calibri"/>
              </a:rPr>
              <a:t> </a:t>
            </a:r>
            <a:r>
              <a:rPr sz="950" b="1" spc="90" dirty="0">
                <a:solidFill>
                  <a:srgbClr val="FFB800"/>
                </a:solidFill>
                <a:latin typeface="Calibri"/>
                <a:cs typeface="Calibri"/>
              </a:rPr>
              <a:t>του</a:t>
            </a:r>
            <a:r>
              <a:rPr sz="950" b="1" spc="45" dirty="0">
                <a:solidFill>
                  <a:srgbClr val="FFB800"/>
                </a:solidFill>
                <a:latin typeface="Calibri"/>
                <a:cs typeface="Calibri"/>
              </a:rPr>
              <a:t> </a:t>
            </a:r>
            <a:r>
              <a:rPr sz="950" b="1" spc="85" dirty="0">
                <a:solidFill>
                  <a:srgbClr val="FFB800"/>
                </a:solidFill>
                <a:latin typeface="Calibri"/>
                <a:cs typeface="Calibri"/>
              </a:rPr>
              <a:t>λογισμικού</a:t>
            </a:r>
            <a:r>
              <a:rPr sz="950" b="1" spc="50" dirty="0">
                <a:solidFill>
                  <a:srgbClr val="FFB800"/>
                </a:solidFill>
                <a:latin typeface="Calibri"/>
                <a:cs typeface="Calibri"/>
              </a:rPr>
              <a:t> </a:t>
            </a:r>
            <a:r>
              <a:rPr sz="950" b="1" spc="100" dirty="0">
                <a:solidFill>
                  <a:srgbClr val="FFB800"/>
                </a:solidFill>
                <a:latin typeface="Calibri"/>
                <a:cs typeface="Calibri"/>
              </a:rPr>
              <a:t>ή</a:t>
            </a:r>
            <a:r>
              <a:rPr sz="950" b="1" spc="60" dirty="0">
                <a:solidFill>
                  <a:srgbClr val="FFB800"/>
                </a:solidFill>
                <a:latin typeface="Calibri"/>
                <a:cs typeface="Calibri"/>
              </a:rPr>
              <a:t> </a:t>
            </a:r>
            <a:r>
              <a:rPr sz="950" spc="95" dirty="0">
                <a:solidFill>
                  <a:srgbClr val="FFFFFF"/>
                </a:solidFill>
                <a:latin typeface="Calibri"/>
                <a:cs typeface="Calibri"/>
              </a:rPr>
              <a:t>των</a:t>
            </a:r>
            <a:r>
              <a:rPr sz="950" spc="50" dirty="0">
                <a:solidFill>
                  <a:srgbClr val="FFFFFF"/>
                </a:solidFill>
                <a:latin typeface="Calibri"/>
                <a:cs typeface="Calibri"/>
              </a:rPr>
              <a:t> </a:t>
            </a:r>
            <a:r>
              <a:rPr sz="950" spc="85" dirty="0">
                <a:solidFill>
                  <a:srgbClr val="FFFFFF"/>
                </a:solidFill>
                <a:latin typeface="Calibri"/>
                <a:cs typeface="Calibri"/>
              </a:rPr>
              <a:t>υποστηρικτικών</a:t>
            </a:r>
            <a:r>
              <a:rPr sz="950" spc="50" dirty="0">
                <a:solidFill>
                  <a:srgbClr val="FFFFFF"/>
                </a:solidFill>
                <a:latin typeface="Calibri"/>
                <a:cs typeface="Calibri"/>
              </a:rPr>
              <a:t> </a:t>
            </a:r>
            <a:r>
              <a:rPr sz="950" spc="90" dirty="0">
                <a:solidFill>
                  <a:srgbClr val="FFFFFF"/>
                </a:solidFill>
                <a:latin typeface="Calibri"/>
                <a:cs typeface="Calibri"/>
              </a:rPr>
              <a:t>υπηρεσιών</a:t>
            </a:r>
            <a:r>
              <a:rPr sz="950" spc="50" dirty="0">
                <a:solidFill>
                  <a:srgbClr val="FFFFFF"/>
                </a:solidFill>
                <a:latin typeface="Calibri"/>
                <a:cs typeface="Calibri"/>
              </a:rPr>
              <a:t> </a:t>
            </a:r>
            <a:r>
              <a:rPr sz="950" spc="100" dirty="0">
                <a:solidFill>
                  <a:srgbClr val="FFFFFF"/>
                </a:solidFill>
                <a:latin typeface="Calibri"/>
                <a:cs typeface="Calibri"/>
              </a:rPr>
              <a:t>που</a:t>
            </a:r>
            <a:r>
              <a:rPr sz="950" spc="50" dirty="0">
                <a:solidFill>
                  <a:srgbClr val="FFFFFF"/>
                </a:solidFill>
                <a:latin typeface="Calibri"/>
                <a:cs typeface="Calibri"/>
              </a:rPr>
              <a:t> </a:t>
            </a:r>
            <a:r>
              <a:rPr sz="950" spc="85" dirty="0">
                <a:solidFill>
                  <a:srgbClr val="FFFFFF"/>
                </a:solidFill>
                <a:latin typeface="Calibri"/>
                <a:cs typeface="Calibri"/>
              </a:rPr>
              <a:t>στην</a:t>
            </a:r>
            <a:r>
              <a:rPr sz="950" spc="50" dirty="0">
                <a:solidFill>
                  <a:srgbClr val="FFFFFF"/>
                </a:solidFill>
                <a:latin typeface="Calibri"/>
                <a:cs typeface="Calibri"/>
              </a:rPr>
              <a:t> </a:t>
            </a:r>
            <a:r>
              <a:rPr sz="950" spc="80" dirty="0">
                <a:solidFill>
                  <a:srgbClr val="FFFFFF"/>
                </a:solidFill>
                <a:latin typeface="Calibri"/>
                <a:cs typeface="Calibri"/>
              </a:rPr>
              <a:t>εταιρεία</a:t>
            </a:r>
            <a:r>
              <a:rPr sz="950" spc="50" dirty="0">
                <a:solidFill>
                  <a:srgbClr val="FFFFFF"/>
                </a:solidFill>
                <a:latin typeface="Calibri"/>
                <a:cs typeface="Calibri"/>
              </a:rPr>
              <a:t> </a:t>
            </a:r>
            <a:r>
              <a:rPr sz="950" spc="100" dirty="0">
                <a:solidFill>
                  <a:srgbClr val="FFFFFF"/>
                </a:solidFill>
                <a:latin typeface="Calibri"/>
                <a:cs typeface="Calibri"/>
              </a:rPr>
              <a:t>ή</a:t>
            </a:r>
            <a:r>
              <a:rPr sz="950" spc="50" dirty="0">
                <a:solidFill>
                  <a:srgbClr val="FFFFFF"/>
                </a:solidFill>
                <a:latin typeface="Calibri"/>
                <a:cs typeface="Calibri"/>
              </a:rPr>
              <a:t> </a:t>
            </a:r>
            <a:r>
              <a:rPr sz="950" spc="80" dirty="0">
                <a:solidFill>
                  <a:srgbClr val="FFFFFF"/>
                </a:solidFill>
                <a:latin typeface="Calibri"/>
                <a:cs typeface="Calibri"/>
              </a:rPr>
              <a:t>το </a:t>
            </a:r>
            <a:r>
              <a:rPr sz="950" spc="85" dirty="0">
                <a:solidFill>
                  <a:srgbClr val="FFFFFF"/>
                </a:solidFill>
                <a:latin typeface="Calibri"/>
                <a:cs typeface="Calibri"/>
              </a:rPr>
              <a:t> </a:t>
            </a:r>
            <a:r>
              <a:rPr sz="950" spc="75" dirty="0">
                <a:solidFill>
                  <a:srgbClr val="FFFFFF"/>
                </a:solidFill>
                <a:latin typeface="Calibri"/>
                <a:cs typeface="Calibri"/>
              </a:rPr>
              <a:t>πλοίο.</a:t>
            </a:r>
            <a:endParaRPr sz="95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5857875" y="2836545"/>
            <a:ext cx="3657600" cy="662305"/>
          </a:xfrm>
          <a:prstGeom prst="rect">
            <a:avLst/>
          </a:prstGeom>
        </p:spPr>
        <p:txBody>
          <a:bodyPr vert="horz" wrap="square" lIns="0" tIns="51435" rIns="0" bIns="0" rtlCol="0">
            <a:spAutoFit/>
          </a:bodyPr>
          <a:lstStyle/>
          <a:p>
            <a:pPr marL="315595" marR="5080" indent="-303530">
              <a:lnSpc>
                <a:spcPts val="2370"/>
              </a:lnSpc>
              <a:spcBef>
                <a:spcPts val="405"/>
              </a:spcBef>
            </a:pPr>
            <a:r>
              <a:rPr sz="2200" spc="170" dirty="0">
                <a:solidFill>
                  <a:srgbClr val="FFB800"/>
                </a:solidFill>
              </a:rPr>
              <a:t>Εντοπισμός</a:t>
            </a:r>
            <a:r>
              <a:rPr sz="2200" spc="190" dirty="0">
                <a:solidFill>
                  <a:srgbClr val="FFB800"/>
                </a:solidFill>
              </a:rPr>
              <a:t> </a:t>
            </a:r>
            <a:r>
              <a:rPr sz="2200" spc="180" dirty="0">
                <a:solidFill>
                  <a:srgbClr val="FFB800"/>
                </a:solidFill>
              </a:rPr>
              <a:t>Ευπαθειών</a:t>
            </a:r>
            <a:r>
              <a:rPr sz="2200" spc="200" dirty="0">
                <a:solidFill>
                  <a:srgbClr val="FFB800"/>
                </a:solidFill>
              </a:rPr>
              <a:t> </a:t>
            </a:r>
            <a:r>
              <a:rPr sz="2200" spc="130" dirty="0">
                <a:solidFill>
                  <a:srgbClr val="FFB800"/>
                </a:solidFill>
              </a:rPr>
              <a:t>στο </a:t>
            </a:r>
            <a:r>
              <a:rPr sz="2200" spc="-535" dirty="0">
                <a:solidFill>
                  <a:srgbClr val="FFB800"/>
                </a:solidFill>
              </a:rPr>
              <a:t> </a:t>
            </a:r>
            <a:r>
              <a:rPr sz="2200" spc="180" dirty="0">
                <a:solidFill>
                  <a:srgbClr val="FFB800"/>
                </a:solidFill>
              </a:rPr>
              <a:t>Θαλάσσιο</a:t>
            </a:r>
            <a:r>
              <a:rPr sz="2200" spc="195" dirty="0">
                <a:solidFill>
                  <a:srgbClr val="FFB800"/>
                </a:solidFill>
              </a:rPr>
              <a:t> </a:t>
            </a:r>
            <a:r>
              <a:rPr sz="2200" spc="160" dirty="0">
                <a:solidFill>
                  <a:srgbClr val="FFB800"/>
                </a:solidFill>
              </a:rPr>
              <a:t>Δίκτυο</a:t>
            </a:r>
            <a:endParaRPr sz="2200"/>
          </a:p>
        </p:txBody>
      </p:sp>
      <p:pic>
        <p:nvPicPr>
          <p:cNvPr id="8" name="object 8"/>
          <p:cNvPicPr/>
          <p:nvPr/>
        </p:nvPicPr>
        <p:blipFill>
          <a:blip r:embed="rId2" cstate="print"/>
          <a:stretch>
            <a:fillRect/>
          </a:stretch>
        </p:blipFill>
        <p:spPr>
          <a:xfrm>
            <a:off x="7549832" y="5962332"/>
            <a:ext cx="3246120" cy="6022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1171892"/>
            <a:ext cx="4574540" cy="459740"/>
          </a:xfrm>
          <a:prstGeom prst="rect">
            <a:avLst/>
          </a:prstGeom>
        </p:spPr>
        <p:txBody>
          <a:bodyPr vert="horz" wrap="square" lIns="0" tIns="12700" rIns="0" bIns="0" rtlCol="0">
            <a:spAutoFit/>
          </a:bodyPr>
          <a:lstStyle/>
          <a:p>
            <a:pPr marL="12700">
              <a:lnSpc>
                <a:spcPct val="100000"/>
              </a:lnSpc>
              <a:spcBef>
                <a:spcPts val="100"/>
              </a:spcBef>
            </a:pPr>
            <a:r>
              <a:rPr sz="2850" spc="200" dirty="0">
                <a:solidFill>
                  <a:srgbClr val="000000"/>
                </a:solidFill>
              </a:rPr>
              <a:t>Προσδιορισμός</a:t>
            </a:r>
            <a:r>
              <a:rPr sz="2850" spc="185" dirty="0">
                <a:solidFill>
                  <a:srgbClr val="000000"/>
                </a:solidFill>
              </a:rPr>
              <a:t> </a:t>
            </a:r>
            <a:r>
              <a:rPr sz="2850" spc="200" dirty="0">
                <a:solidFill>
                  <a:srgbClr val="000000"/>
                </a:solidFill>
              </a:rPr>
              <a:t>Ευπαθειών</a:t>
            </a:r>
            <a:endParaRPr sz="2850"/>
          </a:p>
        </p:txBody>
      </p:sp>
      <p:sp>
        <p:nvSpPr>
          <p:cNvPr id="9" name="object 9"/>
          <p:cNvSpPr txBox="1"/>
          <p:nvPr/>
        </p:nvSpPr>
        <p:spPr>
          <a:xfrm>
            <a:off x="902969" y="1918652"/>
            <a:ext cx="7040880" cy="3818254"/>
          </a:xfrm>
          <a:prstGeom prst="rect">
            <a:avLst/>
          </a:prstGeom>
        </p:spPr>
        <p:txBody>
          <a:bodyPr vert="horz" wrap="square" lIns="0" tIns="12700" rIns="0" bIns="0" rtlCol="0">
            <a:spAutoFit/>
          </a:bodyPr>
          <a:lstStyle/>
          <a:p>
            <a:pPr marL="12700">
              <a:lnSpc>
                <a:spcPct val="100000"/>
              </a:lnSpc>
              <a:spcBef>
                <a:spcPts val="100"/>
              </a:spcBef>
            </a:pPr>
            <a:r>
              <a:rPr sz="1000" b="1" spc="70" dirty="0">
                <a:latin typeface="Calibri"/>
                <a:cs typeface="Calibri"/>
              </a:rPr>
              <a:t>Κοινά</a:t>
            </a:r>
            <a:r>
              <a:rPr sz="1000" b="1" spc="15" dirty="0">
                <a:latin typeface="Calibri"/>
                <a:cs typeface="Calibri"/>
              </a:rPr>
              <a:t> </a:t>
            </a:r>
            <a:r>
              <a:rPr sz="1000" b="1" spc="60" dirty="0">
                <a:latin typeface="Calibri"/>
                <a:cs typeface="Calibri"/>
              </a:rPr>
              <a:t>σημεία</a:t>
            </a:r>
            <a:r>
              <a:rPr sz="1000" b="1" spc="5" dirty="0">
                <a:latin typeface="Calibri"/>
                <a:cs typeface="Calibri"/>
              </a:rPr>
              <a:t> </a:t>
            </a:r>
            <a:r>
              <a:rPr sz="1000" b="1" spc="60" dirty="0">
                <a:latin typeface="Calibri"/>
                <a:cs typeface="Calibri"/>
              </a:rPr>
              <a:t>Ευπάθειας</a:t>
            </a:r>
            <a:endParaRPr sz="1000">
              <a:latin typeface="Calibri"/>
              <a:cs typeface="Calibri"/>
            </a:endParaRPr>
          </a:p>
          <a:p>
            <a:pPr>
              <a:lnSpc>
                <a:spcPct val="100000"/>
              </a:lnSpc>
              <a:spcBef>
                <a:spcPts val="15"/>
              </a:spcBef>
            </a:pPr>
            <a:endParaRPr sz="1350">
              <a:latin typeface="Calibri"/>
              <a:cs typeface="Calibri"/>
            </a:endParaRPr>
          </a:p>
          <a:p>
            <a:pPr marL="103505" indent="-90805">
              <a:lnSpc>
                <a:spcPct val="100000"/>
              </a:lnSpc>
              <a:spcBef>
                <a:spcPts val="5"/>
              </a:spcBef>
              <a:buClr>
                <a:srgbClr val="FFB800"/>
              </a:buClr>
              <a:buSzPct val="130000"/>
              <a:buFont typeface="Arial"/>
              <a:buChar char="•"/>
              <a:tabLst>
                <a:tab pos="103505" algn="l"/>
              </a:tabLst>
            </a:pPr>
            <a:r>
              <a:rPr sz="1000" b="1" spc="80" dirty="0">
                <a:latin typeface="Calibri"/>
                <a:cs typeface="Calibri"/>
              </a:rPr>
              <a:t>Παρωχημένα</a:t>
            </a:r>
            <a:r>
              <a:rPr sz="1000" b="1" spc="25" dirty="0">
                <a:latin typeface="Calibri"/>
                <a:cs typeface="Calibri"/>
              </a:rPr>
              <a:t> </a:t>
            </a:r>
            <a:r>
              <a:rPr sz="1000" spc="60" dirty="0">
                <a:latin typeface="Calibri"/>
                <a:cs typeface="Calibri"/>
              </a:rPr>
              <a:t>και</a:t>
            </a:r>
            <a:r>
              <a:rPr sz="1000" spc="35" dirty="0">
                <a:latin typeface="Calibri"/>
                <a:cs typeface="Calibri"/>
              </a:rPr>
              <a:t> </a:t>
            </a:r>
            <a:r>
              <a:rPr sz="1000" b="1" spc="80" dirty="0">
                <a:latin typeface="Calibri"/>
                <a:cs typeface="Calibri"/>
              </a:rPr>
              <a:t>μη</a:t>
            </a:r>
            <a:r>
              <a:rPr sz="1000" b="1" spc="40" dirty="0">
                <a:latin typeface="Calibri"/>
                <a:cs typeface="Calibri"/>
              </a:rPr>
              <a:t> </a:t>
            </a:r>
            <a:r>
              <a:rPr sz="1000" b="1" spc="70" dirty="0">
                <a:latin typeface="Calibri"/>
                <a:cs typeface="Calibri"/>
              </a:rPr>
              <a:t>υποστηριζόμενα</a:t>
            </a:r>
            <a:r>
              <a:rPr sz="1000" b="1" spc="30" dirty="0">
                <a:latin typeface="Calibri"/>
                <a:cs typeface="Calibri"/>
              </a:rPr>
              <a:t> </a:t>
            </a:r>
            <a:r>
              <a:rPr sz="1000" spc="60" dirty="0">
                <a:latin typeface="Calibri"/>
                <a:cs typeface="Calibri"/>
              </a:rPr>
              <a:t>λειτουργικά</a:t>
            </a:r>
            <a:r>
              <a:rPr sz="1000" spc="45" dirty="0">
                <a:latin typeface="Calibri"/>
                <a:cs typeface="Calibri"/>
              </a:rPr>
              <a:t> </a:t>
            </a:r>
            <a:r>
              <a:rPr sz="1000" spc="65" dirty="0">
                <a:latin typeface="Calibri"/>
                <a:cs typeface="Calibri"/>
              </a:rPr>
              <a:t>συστήματα</a:t>
            </a:r>
            <a:endParaRPr sz="1000">
              <a:latin typeface="Calibri"/>
              <a:cs typeface="Calibri"/>
            </a:endParaRPr>
          </a:p>
          <a:p>
            <a:pPr>
              <a:lnSpc>
                <a:spcPct val="100000"/>
              </a:lnSpc>
              <a:buClr>
                <a:srgbClr val="FFB800"/>
              </a:buClr>
              <a:buFont typeface="Arial"/>
              <a:buChar char="•"/>
            </a:pPr>
            <a:endParaRPr sz="1350">
              <a:latin typeface="Calibri"/>
              <a:cs typeface="Calibri"/>
            </a:endParaRPr>
          </a:p>
          <a:p>
            <a:pPr marL="103505" indent="-90805">
              <a:lnSpc>
                <a:spcPct val="100000"/>
              </a:lnSpc>
              <a:spcBef>
                <a:spcPts val="5"/>
              </a:spcBef>
              <a:buClr>
                <a:srgbClr val="FFB800"/>
              </a:buClr>
              <a:buSzPct val="130000"/>
              <a:buFont typeface="Arial"/>
              <a:buChar char="•"/>
              <a:tabLst>
                <a:tab pos="103505" algn="l"/>
              </a:tabLst>
            </a:pPr>
            <a:r>
              <a:rPr sz="1000" b="1" spc="105" dirty="0">
                <a:latin typeface="Calibri"/>
                <a:cs typeface="Calibri"/>
              </a:rPr>
              <a:t>Μη</a:t>
            </a:r>
            <a:r>
              <a:rPr sz="1000" b="1" spc="25" dirty="0">
                <a:latin typeface="Calibri"/>
                <a:cs typeface="Calibri"/>
              </a:rPr>
              <a:t> </a:t>
            </a:r>
            <a:r>
              <a:rPr sz="1000" b="1" spc="75" dirty="0">
                <a:latin typeface="Calibri"/>
                <a:cs typeface="Calibri"/>
              </a:rPr>
              <a:t>ενημερωμένο</a:t>
            </a:r>
            <a:r>
              <a:rPr sz="1000" b="1" spc="15" dirty="0">
                <a:latin typeface="Calibri"/>
                <a:cs typeface="Calibri"/>
              </a:rPr>
              <a:t> </a:t>
            </a:r>
            <a:r>
              <a:rPr sz="1000" spc="55" dirty="0">
                <a:latin typeface="Calibri"/>
                <a:cs typeface="Calibri"/>
              </a:rPr>
              <a:t>λογισμικό</a:t>
            </a:r>
            <a:r>
              <a:rPr sz="1000" spc="20" dirty="0">
                <a:latin typeface="Calibri"/>
                <a:cs typeface="Calibri"/>
              </a:rPr>
              <a:t> </a:t>
            </a:r>
            <a:r>
              <a:rPr sz="1000" spc="70" dirty="0">
                <a:latin typeface="Calibri"/>
                <a:cs typeface="Calibri"/>
              </a:rPr>
              <a:t>συστήματος</a:t>
            </a:r>
            <a:endParaRPr sz="1000">
              <a:latin typeface="Calibri"/>
              <a:cs typeface="Calibri"/>
            </a:endParaRPr>
          </a:p>
          <a:p>
            <a:pPr>
              <a:lnSpc>
                <a:spcPct val="100000"/>
              </a:lnSpc>
              <a:spcBef>
                <a:spcPts val="10"/>
              </a:spcBef>
              <a:buClr>
                <a:srgbClr val="FFB800"/>
              </a:buClr>
              <a:buFont typeface="Arial"/>
              <a:buChar char="•"/>
            </a:pPr>
            <a:endParaRPr sz="1350">
              <a:latin typeface="Calibri"/>
              <a:cs typeface="Calibri"/>
            </a:endParaRPr>
          </a:p>
          <a:p>
            <a:pPr marL="103505" indent="-90805">
              <a:lnSpc>
                <a:spcPct val="100000"/>
              </a:lnSpc>
              <a:buClr>
                <a:srgbClr val="FFB800"/>
              </a:buClr>
              <a:buSzPct val="130000"/>
              <a:buFont typeface="Arial"/>
              <a:buChar char="•"/>
              <a:tabLst>
                <a:tab pos="103505" algn="l"/>
              </a:tabLst>
            </a:pPr>
            <a:r>
              <a:rPr sz="1000" b="1" spc="75" dirty="0">
                <a:latin typeface="Calibri"/>
                <a:cs typeface="Calibri"/>
              </a:rPr>
              <a:t>Ξεπερασμένο</a:t>
            </a:r>
            <a:r>
              <a:rPr sz="1000" b="1" spc="25" dirty="0">
                <a:latin typeface="Calibri"/>
                <a:cs typeface="Calibri"/>
              </a:rPr>
              <a:t> </a:t>
            </a:r>
            <a:r>
              <a:rPr sz="1000" spc="80" dirty="0">
                <a:latin typeface="Calibri"/>
                <a:cs typeface="Calibri"/>
              </a:rPr>
              <a:t>ή</a:t>
            </a:r>
            <a:r>
              <a:rPr sz="1000" spc="35" dirty="0">
                <a:latin typeface="Calibri"/>
                <a:cs typeface="Calibri"/>
              </a:rPr>
              <a:t> </a:t>
            </a:r>
            <a:r>
              <a:rPr sz="1000" b="1" spc="65" dirty="0">
                <a:latin typeface="Calibri"/>
                <a:cs typeface="Calibri"/>
              </a:rPr>
              <a:t>ελλιπές</a:t>
            </a:r>
            <a:r>
              <a:rPr sz="1000" b="1" spc="35" dirty="0">
                <a:latin typeface="Calibri"/>
                <a:cs typeface="Calibri"/>
              </a:rPr>
              <a:t> </a:t>
            </a:r>
            <a:r>
              <a:rPr sz="1000" b="1" spc="65" dirty="0">
                <a:latin typeface="Calibri"/>
                <a:cs typeface="Calibri"/>
              </a:rPr>
              <a:t>λογισμικό</a:t>
            </a:r>
            <a:r>
              <a:rPr sz="1000" b="1" spc="35" dirty="0">
                <a:latin typeface="Calibri"/>
                <a:cs typeface="Calibri"/>
              </a:rPr>
              <a:t> </a:t>
            </a:r>
            <a:r>
              <a:rPr sz="1000" b="1" spc="60" dirty="0">
                <a:latin typeface="Calibri"/>
                <a:cs typeface="Calibri"/>
              </a:rPr>
              <a:t>προστασίας</a:t>
            </a:r>
            <a:r>
              <a:rPr sz="1000" b="1" spc="20" dirty="0">
                <a:latin typeface="Calibri"/>
                <a:cs typeface="Calibri"/>
              </a:rPr>
              <a:t> </a:t>
            </a:r>
            <a:r>
              <a:rPr sz="1000" b="1" spc="85" dirty="0">
                <a:latin typeface="Calibri"/>
                <a:cs typeface="Calibri"/>
              </a:rPr>
              <a:t>από</a:t>
            </a:r>
            <a:r>
              <a:rPr sz="1000" b="1" spc="35" dirty="0">
                <a:latin typeface="Calibri"/>
                <a:cs typeface="Calibri"/>
              </a:rPr>
              <a:t> </a:t>
            </a:r>
            <a:r>
              <a:rPr sz="1000" b="1" spc="65" dirty="0">
                <a:latin typeface="Calibri"/>
                <a:cs typeface="Calibri"/>
              </a:rPr>
              <a:t>ιούς</a:t>
            </a:r>
            <a:r>
              <a:rPr sz="1000" b="1" spc="30" dirty="0">
                <a:latin typeface="Calibri"/>
                <a:cs typeface="Calibri"/>
              </a:rPr>
              <a:t> </a:t>
            </a:r>
            <a:r>
              <a:rPr sz="1000" spc="60" dirty="0">
                <a:latin typeface="Calibri"/>
                <a:cs typeface="Calibri"/>
              </a:rPr>
              <a:t>και</a:t>
            </a:r>
            <a:r>
              <a:rPr sz="1000" spc="35" dirty="0">
                <a:latin typeface="Calibri"/>
                <a:cs typeface="Calibri"/>
              </a:rPr>
              <a:t> </a:t>
            </a:r>
            <a:r>
              <a:rPr sz="1000" b="1" spc="75" dirty="0">
                <a:latin typeface="Calibri"/>
                <a:cs typeface="Calibri"/>
              </a:rPr>
              <a:t>κακόβουλο</a:t>
            </a:r>
            <a:r>
              <a:rPr sz="1000" b="1" spc="35" dirty="0">
                <a:latin typeface="Calibri"/>
                <a:cs typeface="Calibri"/>
              </a:rPr>
              <a:t> </a:t>
            </a:r>
            <a:r>
              <a:rPr sz="1000" b="1" spc="65" dirty="0">
                <a:latin typeface="Calibri"/>
                <a:cs typeface="Calibri"/>
              </a:rPr>
              <a:t>λογισμικό</a:t>
            </a:r>
            <a:endParaRPr sz="1000">
              <a:latin typeface="Calibri"/>
              <a:cs typeface="Calibri"/>
            </a:endParaRPr>
          </a:p>
          <a:p>
            <a:pPr>
              <a:lnSpc>
                <a:spcPct val="100000"/>
              </a:lnSpc>
              <a:buClr>
                <a:srgbClr val="FFB800"/>
              </a:buClr>
              <a:buFont typeface="Arial"/>
              <a:buChar char="•"/>
            </a:pPr>
            <a:endParaRPr sz="1400">
              <a:latin typeface="Calibri"/>
              <a:cs typeface="Calibri"/>
            </a:endParaRPr>
          </a:p>
          <a:p>
            <a:pPr marL="103505" indent="-90805">
              <a:lnSpc>
                <a:spcPct val="100000"/>
              </a:lnSpc>
              <a:buClr>
                <a:srgbClr val="FFB800"/>
              </a:buClr>
              <a:buSzPct val="130000"/>
              <a:buFont typeface="Arial"/>
              <a:buChar char="•"/>
              <a:tabLst>
                <a:tab pos="103505" algn="l"/>
              </a:tabLst>
            </a:pPr>
            <a:r>
              <a:rPr sz="1000" b="1" spc="85" dirty="0">
                <a:latin typeface="Calibri"/>
                <a:cs typeface="Calibri"/>
              </a:rPr>
              <a:t>Ανεπαρκείς</a:t>
            </a:r>
            <a:r>
              <a:rPr sz="1000" b="1" spc="35" dirty="0">
                <a:latin typeface="Calibri"/>
                <a:cs typeface="Calibri"/>
              </a:rPr>
              <a:t> </a:t>
            </a:r>
            <a:r>
              <a:rPr sz="1000" b="1" spc="85" dirty="0">
                <a:latin typeface="Calibri"/>
                <a:cs typeface="Calibri"/>
              </a:rPr>
              <a:t>διαρθρώσεις</a:t>
            </a:r>
            <a:r>
              <a:rPr sz="1000" b="1" spc="30" dirty="0">
                <a:latin typeface="Calibri"/>
                <a:cs typeface="Calibri"/>
              </a:rPr>
              <a:t> </a:t>
            </a:r>
            <a:r>
              <a:rPr sz="1000" spc="90" dirty="0">
                <a:latin typeface="Calibri"/>
                <a:cs typeface="Calibri"/>
              </a:rPr>
              <a:t>ασφαλείας</a:t>
            </a:r>
            <a:r>
              <a:rPr sz="1000" spc="35" dirty="0">
                <a:latin typeface="Calibri"/>
                <a:cs typeface="Calibri"/>
              </a:rPr>
              <a:t> </a:t>
            </a:r>
            <a:r>
              <a:rPr sz="1000" spc="75" dirty="0">
                <a:latin typeface="Calibri"/>
                <a:cs typeface="Calibri"/>
              </a:rPr>
              <a:t>και</a:t>
            </a:r>
            <a:r>
              <a:rPr sz="1000" spc="35" dirty="0">
                <a:latin typeface="Calibri"/>
                <a:cs typeface="Calibri"/>
              </a:rPr>
              <a:t> </a:t>
            </a:r>
            <a:r>
              <a:rPr sz="1000" spc="75" dirty="0">
                <a:latin typeface="Calibri"/>
                <a:cs typeface="Calibri"/>
              </a:rPr>
              <a:t>βέλτιστες</a:t>
            </a:r>
            <a:r>
              <a:rPr sz="1000" spc="35" dirty="0">
                <a:latin typeface="Calibri"/>
                <a:cs typeface="Calibri"/>
              </a:rPr>
              <a:t> </a:t>
            </a:r>
            <a:r>
              <a:rPr sz="1000" b="1" spc="75" dirty="0">
                <a:latin typeface="Calibri"/>
                <a:cs typeface="Calibri"/>
              </a:rPr>
              <a:t>πρακτικές,</a:t>
            </a:r>
            <a:r>
              <a:rPr sz="1000" b="1" spc="30" dirty="0">
                <a:latin typeface="Calibri"/>
                <a:cs typeface="Calibri"/>
              </a:rPr>
              <a:t> </a:t>
            </a:r>
            <a:r>
              <a:rPr sz="1000" spc="90" dirty="0">
                <a:latin typeface="Calibri"/>
                <a:cs typeface="Calibri"/>
              </a:rPr>
              <a:t>συμπεριλαμβανομένων</a:t>
            </a:r>
            <a:r>
              <a:rPr sz="1000" spc="30" dirty="0">
                <a:latin typeface="Calibri"/>
                <a:cs typeface="Calibri"/>
              </a:rPr>
              <a:t> </a:t>
            </a:r>
            <a:r>
              <a:rPr sz="1000" spc="90" dirty="0">
                <a:latin typeface="Calibri"/>
                <a:cs typeface="Calibri"/>
              </a:rPr>
              <a:t>των</a:t>
            </a:r>
            <a:r>
              <a:rPr sz="1000" spc="35" dirty="0">
                <a:latin typeface="Calibri"/>
                <a:cs typeface="Calibri"/>
              </a:rPr>
              <a:t> </a:t>
            </a:r>
            <a:r>
              <a:rPr sz="1000" spc="85" dirty="0">
                <a:latin typeface="Calibri"/>
                <a:cs typeface="Calibri"/>
              </a:rPr>
              <a:t>προεπιλογών</a:t>
            </a:r>
            <a:endParaRPr sz="1000">
              <a:latin typeface="Calibri"/>
              <a:cs typeface="Calibri"/>
            </a:endParaRPr>
          </a:p>
          <a:p>
            <a:pPr marL="104139">
              <a:lnSpc>
                <a:spcPct val="100000"/>
              </a:lnSpc>
              <a:spcBef>
                <a:spcPts val="375"/>
              </a:spcBef>
            </a:pPr>
            <a:r>
              <a:rPr sz="1000" b="1" spc="70" dirty="0">
                <a:latin typeface="Calibri"/>
                <a:cs typeface="Calibri"/>
              </a:rPr>
              <a:t>λογαριασμοί/απολογισμοί</a:t>
            </a:r>
            <a:r>
              <a:rPr sz="1000" b="1" spc="20" dirty="0">
                <a:latin typeface="Calibri"/>
                <a:cs typeface="Calibri"/>
              </a:rPr>
              <a:t> </a:t>
            </a:r>
            <a:r>
              <a:rPr sz="1000" b="1" spc="65" dirty="0">
                <a:latin typeface="Calibri"/>
                <a:cs typeface="Calibri"/>
              </a:rPr>
              <a:t>και</a:t>
            </a:r>
            <a:r>
              <a:rPr sz="1000" b="1" spc="25" dirty="0">
                <a:latin typeface="Calibri"/>
                <a:cs typeface="Calibri"/>
              </a:rPr>
              <a:t> </a:t>
            </a:r>
            <a:r>
              <a:rPr sz="1000" b="1" spc="60" dirty="0">
                <a:latin typeface="Calibri"/>
                <a:cs typeface="Calibri"/>
              </a:rPr>
              <a:t>κωδικοί</a:t>
            </a:r>
            <a:r>
              <a:rPr sz="1000" b="1" spc="10" dirty="0">
                <a:latin typeface="Calibri"/>
                <a:cs typeface="Calibri"/>
              </a:rPr>
              <a:t> </a:t>
            </a:r>
            <a:r>
              <a:rPr sz="1000" b="1" spc="70" dirty="0">
                <a:latin typeface="Calibri"/>
                <a:cs typeface="Calibri"/>
              </a:rPr>
              <a:t>πρόσβασης</a:t>
            </a:r>
            <a:r>
              <a:rPr sz="1000" b="1" spc="15" dirty="0">
                <a:latin typeface="Calibri"/>
                <a:cs typeface="Calibri"/>
              </a:rPr>
              <a:t> </a:t>
            </a:r>
            <a:r>
              <a:rPr sz="1000" b="1" spc="60" dirty="0">
                <a:latin typeface="Calibri"/>
                <a:cs typeface="Calibri"/>
              </a:rPr>
              <a:t>διαχειριστή</a:t>
            </a:r>
            <a:endParaRPr sz="1000">
              <a:latin typeface="Calibri"/>
              <a:cs typeface="Calibri"/>
            </a:endParaRPr>
          </a:p>
          <a:p>
            <a:pPr>
              <a:lnSpc>
                <a:spcPct val="100000"/>
              </a:lnSpc>
              <a:spcBef>
                <a:spcPts val="45"/>
              </a:spcBef>
            </a:pPr>
            <a:endParaRPr sz="1350">
              <a:latin typeface="Calibri"/>
              <a:cs typeface="Calibri"/>
            </a:endParaRPr>
          </a:p>
          <a:p>
            <a:pPr marL="104139" indent="-91440">
              <a:lnSpc>
                <a:spcPct val="100000"/>
              </a:lnSpc>
              <a:spcBef>
                <a:spcPts val="5"/>
              </a:spcBef>
              <a:buClr>
                <a:srgbClr val="FFB800"/>
              </a:buClr>
              <a:buSzPct val="130000"/>
              <a:buFont typeface="Arial"/>
              <a:buChar char="•"/>
              <a:tabLst>
                <a:tab pos="104139" algn="l"/>
              </a:tabLst>
            </a:pPr>
            <a:r>
              <a:rPr sz="1000" spc="65" dirty="0">
                <a:latin typeface="Calibri"/>
                <a:cs typeface="Calibri"/>
              </a:rPr>
              <a:t>Δίκτυα</a:t>
            </a:r>
            <a:r>
              <a:rPr sz="1000" spc="35" dirty="0">
                <a:latin typeface="Calibri"/>
                <a:cs typeface="Calibri"/>
              </a:rPr>
              <a:t> </a:t>
            </a:r>
            <a:r>
              <a:rPr sz="1000" spc="65" dirty="0">
                <a:latin typeface="Calibri"/>
                <a:cs typeface="Calibri"/>
              </a:rPr>
              <a:t>ηλεκτρονικών</a:t>
            </a:r>
            <a:r>
              <a:rPr sz="1000" spc="40" dirty="0">
                <a:latin typeface="Calibri"/>
                <a:cs typeface="Calibri"/>
              </a:rPr>
              <a:t> </a:t>
            </a:r>
            <a:r>
              <a:rPr sz="1000" spc="70" dirty="0">
                <a:latin typeface="Calibri"/>
                <a:cs typeface="Calibri"/>
              </a:rPr>
              <a:t>υπολογιστών</a:t>
            </a:r>
            <a:r>
              <a:rPr sz="1000" spc="40" dirty="0">
                <a:latin typeface="Calibri"/>
                <a:cs typeface="Calibri"/>
              </a:rPr>
              <a:t> </a:t>
            </a:r>
            <a:r>
              <a:rPr sz="1000" spc="60" dirty="0">
                <a:latin typeface="Calibri"/>
                <a:cs typeface="Calibri"/>
              </a:rPr>
              <a:t>επί</a:t>
            </a:r>
            <a:r>
              <a:rPr sz="1000" spc="35" dirty="0">
                <a:latin typeface="Calibri"/>
                <a:cs typeface="Calibri"/>
              </a:rPr>
              <a:t> </a:t>
            </a:r>
            <a:r>
              <a:rPr sz="1000" spc="70" dirty="0">
                <a:latin typeface="Calibri"/>
                <a:cs typeface="Calibri"/>
              </a:rPr>
              <a:t>πλοίου</a:t>
            </a:r>
            <a:r>
              <a:rPr sz="1000" spc="40" dirty="0">
                <a:latin typeface="Calibri"/>
                <a:cs typeface="Calibri"/>
              </a:rPr>
              <a:t> </a:t>
            </a:r>
            <a:r>
              <a:rPr sz="1000" b="1" spc="70" dirty="0">
                <a:latin typeface="Calibri"/>
                <a:cs typeface="Calibri"/>
              </a:rPr>
              <a:t>χωρίς</a:t>
            </a:r>
            <a:r>
              <a:rPr sz="1000" b="1" spc="30" dirty="0">
                <a:latin typeface="Calibri"/>
                <a:cs typeface="Calibri"/>
              </a:rPr>
              <a:t> </a:t>
            </a:r>
            <a:r>
              <a:rPr sz="1000" b="1" spc="70" dirty="0">
                <a:latin typeface="Calibri"/>
                <a:cs typeface="Calibri"/>
              </a:rPr>
              <a:t>μέτρα</a:t>
            </a:r>
            <a:r>
              <a:rPr sz="1000" b="1" spc="30" dirty="0">
                <a:latin typeface="Calibri"/>
                <a:cs typeface="Calibri"/>
              </a:rPr>
              <a:t> </a:t>
            </a:r>
            <a:r>
              <a:rPr sz="1000" b="1" spc="70" dirty="0">
                <a:latin typeface="Calibri"/>
                <a:cs typeface="Calibri"/>
              </a:rPr>
              <a:t>προστασίας</a:t>
            </a:r>
            <a:r>
              <a:rPr sz="1000" b="1" spc="40" dirty="0">
                <a:latin typeface="Calibri"/>
                <a:cs typeface="Calibri"/>
              </a:rPr>
              <a:t> </a:t>
            </a:r>
            <a:r>
              <a:rPr sz="1000" spc="75" dirty="0">
                <a:latin typeface="Calibri"/>
                <a:cs typeface="Calibri"/>
              </a:rPr>
              <a:t>των</a:t>
            </a:r>
            <a:r>
              <a:rPr sz="1000" spc="35" dirty="0">
                <a:latin typeface="Calibri"/>
                <a:cs typeface="Calibri"/>
              </a:rPr>
              <a:t> </a:t>
            </a:r>
            <a:r>
              <a:rPr sz="1000" spc="70" dirty="0">
                <a:latin typeface="Calibri"/>
                <a:cs typeface="Calibri"/>
              </a:rPr>
              <a:t>ορίων</a:t>
            </a:r>
            <a:r>
              <a:rPr sz="1000" spc="35" dirty="0">
                <a:latin typeface="Calibri"/>
                <a:cs typeface="Calibri"/>
              </a:rPr>
              <a:t> </a:t>
            </a:r>
            <a:r>
              <a:rPr sz="1000" spc="60" dirty="0">
                <a:latin typeface="Calibri"/>
                <a:cs typeface="Calibri"/>
              </a:rPr>
              <a:t>και</a:t>
            </a:r>
            <a:r>
              <a:rPr sz="1000" spc="40" dirty="0">
                <a:latin typeface="Calibri"/>
                <a:cs typeface="Calibri"/>
              </a:rPr>
              <a:t> </a:t>
            </a:r>
            <a:r>
              <a:rPr sz="1000" b="1" spc="65" dirty="0">
                <a:latin typeface="Calibri"/>
                <a:cs typeface="Calibri"/>
              </a:rPr>
              <a:t>κατάτμηση</a:t>
            </a:r>
            <a:r>
              <a:rPr sz="1000" b="1" spc="25" dirty="0">
                <a:latin typeface="Calibri"/>
                <a:cs typeface="Calibri"/>
              </a:rPr>
              <a:t> </a:t>
            </a:r>
            <a:r>
              <a:rPr sz="1000" b="1" spc="70" dirty="0">
                <a:latin typeface="Calibri"/>
                <a:cs typeface="Calibri"/>
              </a:rPr>
              <a:t>δικτύων</a:t>
            </a:r>
            <a:endParaRPr sz="1000">
              <a:latin typeface="Calibri"/>
              <a:cs typeface="Calibri"/>
            </a:endParaRPr>
          </a:p>
          <a:p>
            <a:pPr>
              <a:lnSpc>
                <a:spcPct val="100000"/>
              </a:lnSpc>
              <a:spcBef>
                <a:spcPts val="5"/>
              </a:spcBef>
              <a:buClr>
                <a:srgbClr val="FFB800"/>
              </a:buClr>
              <a:buFont typeface="Arial"/>
              <a:buChar char="•"/>
            </a:pPr>
            <a:endParaRPr sz="1350">
              <a:latin typeface="Calibri"/>
              <a:cs typeface="Calibri"/>
            </a:endParaRPr>
          </a:p>
          <a:p>
            <a:pPr marL="103505" indent="-90805">
              <a:lnSpc>
                <a:spcPct val="100000"/>
              </a:lnSpc>
              <a:buClr>
                <a:srgbClr val="FFB800"/>
              </a:buClr>
              <a:buSzPct val="130000"/>
              <a:buFont typeface="Arial"/>
              <a:buChar char="•"/>
              <a:tabLst>
                <a:tab pos="103505" algn="l"/>
              </a:tabLst>
            </a:pPr>
            <a:r>
              <a:rPr sz="1000" b="1" spc="65" dirty="0">
                <a:latin typeface="Calibri"/>
                <a:cs typeface="Calibri"/>
              </a:rPr>
              <a:t>Κρίσιμος</a:t>
            </a:r>
            <a:r>
              <a:rPr sz="1000" b="1" spc="30" dirty="0">
                <a:latin typeface="Calibri"/>
                <a:cs typeface="Calibri"/>
              </a:rPr>
              <a:t> </a:t>
            </a:r>
            <a:r>
              <a:rPr sz="1000" b="1" spc="65" dirty="0">
                <a:latin typeface="Calibri"/>
                <a:cs typeface="Calibri"/>
              </a:rPr>
              <a:t>για</a:t>
            </a:r>
            <a:r>
              <a:rPr sz="1000" b="1" spc="35" dirty="0">
                <a:latin typeface="Calibri"/>
                <a:cs typeface="Calibri"/>
              </a:rPr>
              <a:t> </a:t>
            </a:r>
            <a:r>
              <a:rPr sz="1000" b="1" spc="70" dirty="0">
                <a:latin typeface="Calibri"/>
                <a:cs typeface="Calibri"/>
              </a:rPr>
              <a:t>την</a:t>
            </a:r>
            <a:r>
              <a:rPr sz="1000" b="1" spc="40" dirty="0">
                <a:latin typeface="Calibri"/>
                <a:cs typeface="Calibri"/>
              </a:rPr>
              <a:t> </a:t>
            </a:r>
            <a:r>
              <a:rPr sz="1000" b="1" spc="75" dirty="0">
                <a:latin typeface="Calibri"/>
                <a:cs typeface="Calibri"/>
              </a:rPr>
              <a:t>ασφάλεια</a:t>
            </a:r>
            <a:r>
              <a:rPr sz="1000" b="1" spc="35" dirty="0">
                <a:latin typeface="Calibri"/>
                <a:cs typeface="Calibri"/>
              </a:rPr>
              <a:t> </a:t>
            </a:r>
            <a:r>
              <a:rPr sz="1000" b="1" spc="65" dirty="0">
                <a:latin typeface="Calibri"/>
                <a:cs typeface="Calibri"/>
              </a:rPr>
              <a:t>εξοπλισμός</a:t>
            </a:r>
            <a:r>
              <a:rPr sz="1000" b="1" spc="35" dirty="0">
                <a:latin typeface="Calibri"/>
                <a:cs typeface="Calibri"/>
              </a:rPr>
              <a:t> </a:t>
            </a:r>
            <a:r>
              <a:rPr sz="1000" spc="80" dirty="0">
                <a:latin typeface="Calibri"/>
                <a:cs typeface="Calibri"/>
              </a:rPr>
              <a:t>ή</a:t>
            </a:r>
            <a:r>
              <a:rPr sz="1000" spc="40" dirty="0">
                <a:latin typeface="Calibri"/>
                <a:cs typeface="Calibri"/>
              </a:rPr>
              <a:t> </a:t>
            </a:r>
            <a:r>
              <a:rPr sz="1000" b="1" spc="75" dirty="0">
                <a:latin typeface="Calibri"/>
                <a:cs typeface="Calibri"/>
              </a:rPr>
              <a:t>συστήματα</a:t>
            </a:r>
            <a:r>
              <a:rPr sz="1000" b="1" spc="35" dirty="0">
                <a:latin typeface="Calibri"/>
                <a:cs typeface="Calibri"/>
              </a:rPr>
              <a:t> </a:t>
            </a:r>
            <a:r>
              <a:rPr sz="1000" b="1" spc="80" dirty="0">
                <a:latin typeface="Calibri"/>
                <a:cs typeface="Calibri"/>
              </a:rPr>
              <a:t>που</a:t>
            </a:r>
            <a:r>
              <a:rPr sz="1000" b="1" spc="35" dirty="0">
                <a:latin typeface="Calibri"/>
                <a:cs typeface="Calibri"/>
              </a:rPr>
              <a:t> </a:t>
            </a:r>
            <a:r>
              <a:rPr sz="1000" b="1" spc="70" dirty="0">
                <a:latin typeface="Calibri"/>
                <a:cs typeface="Calibri"/>
              </a:rPr>
              <a:t>συνδέονται</a:t>
            </a:r>
            <a:r>
              <a:rPr sz="1000" b="1" spc="30" dirty="0">
                <a:latin typeface="Calibri"/>
                <a:cs typeface="Calibri"/>
              </a:rPr>
              <a:t> </a:t>
            </a:r>
            <a:r>
              <a:rPr sz="1000" spc="75" dirty="0">
                <a:latin typeface="Calibri"/>
                <a:cs typeface="Calibri"/>
              </a:rPr>
              <a:t>σταθερά</a:t>
            </a:r>
            <a:r>
              <a:rPr sz="1000" spc="35" dirty="0">
                <a:latin typeface="Calibri"/>
                <a:cs typeface="Calibri"/>
              </a:rPr>
              <a:t> </a:t>
            </a:r>
            <a:r>
              <a:rPr sz="1000" spc="70" dirty="0">
                <a:latin typeface="Calibri"/>
                <a:cs typeface="Calibri"/>
              </a:rPr>
              <a:t>με</a:t>
            </a:r>
            <a:r>
              <a:rPr sz="1000" spc="35" dirty="0">
                <a:latin typeface="Calibri"/>
                <a:cs typeface="Calibri"/>
              </a:rPr>
              <a:t> </a:t>
            </a:r>
            <a:r>
              <a:rPr sz="1000" spc="65" dirty="0">
                <a:latin typeface="Calibri"/>
                <a:cs typeface="Calibri"/>
              </a:rPr>
              <a:t>την</a:t>
            </a:r>
            <a:r>
              <a:rPr sz="1000" spc="40" dirty="0">
                <a:latin typeface="Calibri"/>
                <a:cs typeface="Calibri"/>
              </a:rPr>
              <a:t> </a:t>
            </a:r>
            <a:r>
              <a:rPr sz="1000" b="1" spc="65" dirty="0">
                <a:latin typeface="Calibri"/>
                <a:cs typeface="Calibri"/>
              </a:rPr>
              <a:t>ακτογραμμή</a:t>
            </a:r>
            <a:endParaRPr sz="1000">
              <a:latin typeface="Calibri"/>
              <a:cs typeface="Calibri"/>
            </a:endParaRPr>
          </a:p>
          <a:p>
            <a:pPr>
              <a:lnSpc>
                <a:spcPct val="100000"/>
              </a:lnSpc>
              <a:spcBef>
                <a:spcPts val="20"/>
              </a:spcBef>
              <a:buClr>
                <a:srgbClr val="FFB800"/>
              </a:buClr>
              <a:buFont typeface="Arial"/>
              <a:buChar char="•"/>
            </a:pPr>
            <a:endParaRPr sz="1350">
              <a:latin typeface="Calibri"/>
              <a:cs typeface="Calibri"/>
            </a:endParaRPr>
          </a:p>
          <a:p>
            <a:pPr marL="104139" marR="788035" indent="-91440">
              <a:lnSpc>
                <a:spcPct val="100000"/>
              </a:lnSpc>
              <a:buClr>
                <a:srgbClr val="FFB800"/>
              </a:buClr>
              <a:buSzPct val="130000"/>
              <a:buFont typeface="Arial"/>
              <a:buChar char="•"/>
              <a:tabLst>
                <a:tab pos="104139" algn="l"/>
              </a:tabLst>
            </a:pPr>
            <a:r>
              <a:rPr sz="1000" b="1" spc="70" dirty="0">
                <a:latin typeface="Calibri"/>
                <a:cs typeface="Calibri"/>
              </a:rPr>
              <a:t>Ανεπαρκείς</a:t>
            </a:r>
            <a:r>
              <a:rPr sz="1000" b="1" spc="30" dirty="0">
                <a:latin typeface="Calibri"/>
                <a:cs typeface="Calibri"/>
              </a:rPr>
              <a:t> </a:t>
            </a:r>
            <a:r>
              <a:rPr sz="1000" b="1" spc="65" dirty="0">
                <a:latin typeface="Calibri"/>
                <a:cs typeface="Calibri"/>
              </a:rPr>
              <a:t>έλεγχοι</a:t>
            </a:r>
            <a:r>
              <a:rPr sz="1000" b="1" spc="40" dirty="0">
                <a:latin typeface="Calibri"/>
                <a:cs typeface="Calibri"/>
              </a:rPr>
              <a:t> </a:t>
            </a:r>
            <a:r>
              <a:rPr sz="1000" b="1" spc="75" dirty="0">
                <a:latin typeface="Calibri"/>
                <a:cs typeface="Calibri"/>
              </a:rPr>
              <a:t>πρόσβασης</a:t>
            </a:r>
            <a:r>
              <a:rPr sz="1000" b="1" spc="45" dirty="0">
                <a:latin typeface="Calibri"/>
                <a:cs typeface="Calibri"/>
              </a:rPr>
              <a:t> </a:t>
            </a:r>
            <a:r>
              <a:rPr sz="1000" spc="60" dirty="0">
                <a:latin typeface="Calibri"/>
                <a:cs typeface="Calibri"/>
              </a:rPr>
              <a:t>για</a:t>
            </a:r>
            <a:r>
              <a:rPr sz="1000" spc="40" dirty="0">
                <a:latin typeface="Calibri"/>
                <a:cs typeface="Calibri"/>
              </a:rPr>
              <a:t> </a:t>
            </a:r>
            <a:r>
              <a:rPr sz="1000" b="1" spc="60" dirty="0">
                <a:latin typeface="Calibri"/>
                <a:cs typeface="Calibri"/>
              </a:rPr>
              <a:t>τρίτους,</a:t>
            </a:r>
            <a:r>
              <a:rPr sz="1000" b="1" spc="30" dirty="0">
                <a:latin typeface="Calibri"/>
                <a:cs typeface="Calibri"/>
              </a:rPr>
              <a:t> </a:t>
            </a:r>
            <a:r>
              <a:rPr sz="1000" spc="70" dirty="0">
                <a:latin typeface="Calibri"/>
                <a:cs typeface="Calibri"/>
              </a:rPr>
              <a:t>συμπεριλαμβανομένων</a:t>
            </a:r>
            <a:r>
              <a:rPr sz="1000" spc="45" dirty="0">
                <a:latin typeface="Calibri"/>
                <a:cs typeface="Calibri"/>
              </a:rPr>
              <a:t> </a:t>
            </a:r>
            <a:r>
              <a:rPr sz="1000" spc="70" dirty="0">
                <a:latin typeface="Calibri"/>
                <a:cs typeface="Calibri"/>
              </a:rPr>
              <a:t>των</a:t>
            </a:r>
            <a:r>
              <a:rPr sz="1000" spc="40" dirty="0">
                <a:latin typeface="Calibri"/>
                <a:cs typeface="Calibri"/>
              </a:rPr>
              <a:t> </a:t>
            </a:r>
            <a:r>
              <a:rPr sz="1000" spc="75" dirty="0">
                <a:latin typeface="Calibri"/>
                <a:cs typeface="Calibri"/>
              </a:rPr>
              <a:t>εργολάβων</a:t>
            </a:r>
            <a:r>
              <a:rPr sz="1000" spc="40" dirty="0">
                <a:latin typeface="Calibri"/>
                <a:cs typeface="Calibri"/>
              </a:rPr>
              <a:t> </a:t>
            </a:r>
            <a:r>
              <a:rPr sz="1000" spc="60" dirty="0">
                <a:latin typeface="Calibri"/>
                <a:cs typeface="Calibri"/>
              </a:rPr>
              <a:t>και</a:t>
            </a:r>
            <a:r>
              <a:rPr sz="1000" spc="35" dirty="0">
                <a:latin typeface="Calibri"/>
                <a:cs typeface="Calibri"/>
              </a:rPr>
              <a:t> </a:t>
            </a:r>
            <a:r>
              <a:rPr sz="1000" spc="65" dirty="0">
                <a:latin typeface="Calibri"/>
                <a:cs typeface="Calibri"/>
              </a:rPr>
              <a:t>των</a:t>
            </a:r>
            <a:r>
              <a:rPr sz="1000" spc="25" dirty="0">
                <a:latin typeface="Calibri"/>
                <a:cs typeface="Calibri"/>
              </a:rPr>
              <a:t> </a:t>
            </a:r>
            <a:r>
              <a:rPr sz="1000" spc="70" dirty="0">
                <a:latin typeface="Calibri"/>
                <a:cs typeface="Calibri"/>
              </a:rPr>
              <a:t>παρόχων </a:t>
            </a:r>
            <a:r>
              <a:rPr sz="1000" spc="-210" dirty="0">
                <a:latin typeface="Calibri"/>
                <a:cs typeface="Calibri"/>
              </a:rPr>
              <a:t> </a:t>
            </a:r>
            <a:r>
              <a:rPr sz="1000" spc="70" dirty="0">
                <a:latin typeface="Calibri"/>
                <a:cs typeface="Calibri"/>
              </a:rPr>
              <a:t>υπηρεσιών</a:t>
            </a:r>
            <a:endParaRPr sz="1000">
              <a:latin typeface="Calibri"/>
              <a:cs typeface="Calibri"/>
            </a:endParaRPr>
          </a:p>
          <a:p>
            <a:pPr>
              <a:lnSpc>
                <a:spcPct val="100000"/>
              </a:lnSpc>
              <a:spcBef>
                <a:spcPts val="5"/>
              </a:spcBef>
              <a:buClr>
                <a:srgbClr val="FFB800"/>
              </a:buClr>
              <a:buFont typeface="Arial"/>
              <a:buChar char="•"/>
            </a:pPr>
            <a:endParaRPr sz="1350">
              <a:latin typeface="Calibri"/>
              <a:cs typeface="Calibri"/>
            </a:endParaRPr>
          </a:p>
          <a:p>
            <a:pPr marL="103505" indent="-90805">
              <a:lnSpc>
                <a:spcPct val="100000"/>
              </a:lnSpc>
              <a:buClr>
                <a:srgbClr val="FFB800"/>
              </a:buClr>
              <a:buSzPct val="130000"/>
              <a:buFont typeface="Arial"/>
              <a:buChar char="•"/>
              <a:tabLst>
                <a:tab pos="103505" algn="l"/>
              </a:tabLst>
            </a:pPr>
            <a:r>
              <a:rPr sz="1000" b="1" spc="70" dirty="0">
                <a:latin typeface="Calibri"/>
                <a:cs typeface="Calibri"/>
              </a:rPr>
              <a:t>Έλλειψη</a:t>
            </a:r>
            <a:r>
              <a:rPr sz="1000" b="1" spc="40" dirty="0">
                <a:latin typeface="Calibri"/>
                <a:cs typeface="Calibri"/>
              </a:rPr>
              <a:t> </a:t>
            </a:r>
            <a:r>
              <a:rPr sz="1000" spc="70" dirty="0">
                <a:latin typeface="Calibri"/>
                <a:cs typeface="Calibri"/>
              </a:rPr>
              <a:t>επαρκούς</a:t>
            </a:r>
            <a:r>
              <a:rPr sz="1000" spc="45" dirty="0">
                <a:latin typeface="Calibri"/>
                <a:cs typeface="Calibri"/>
              </a:rPr>
              <a:t> </a:t>
            </a:r>
            <a:r>
              <a:rPr sz="1000" b="1" spc="65" dirty="0">
                <a:latin typeface="Calibri"/>
                <a:cs typeface="Calibri"/>
              </a:rPr>
              <a:t>κατάρτισης</a:t>
            </a:r>
            <a:r>
              <a:rPr sz="1000" b="1" spc="35" dirty="0">
                <a:latin typeface="Calibri"/>
                <a:cs typeface="Calibri"/>
              </a:rPr>
              <a:t> </a:t>
            </a:r>
            <a:r>
              <a:rPr sz="1000" spc="60" dirty="0">
                <a:latin typeface="Calibri"/>
                <a:cs typeface="Calibri"/>
              </a:rPr>
              <a:t>και</a:t>
            </a:r>
            <a:r>
              <a:rPr sz="1000" spc="45" dirty="0">
                <a:latin typeface="Calibri"/>
                <a:cs typeface="Calibri"/>
              </a:rPr>
              <a:t> </a:t>
            </a:r>
            <a:r>
              <a:rPr sz="1000" b="1" spc="65" dirty="0">
                <a:latin typeface="Calibri"/>
                <a:cs typeface="Calibri"/>
              </a:rPr>
              <a:t>δεξιοτήτων</a:t>
            </a:r>
            <a:r>
              <a:rPr sz="1000" b="1" spc="45" dirty="0">
                <a:latin typeface="Calibri"/>
                <a:cs typeface="Calibri"/>
              </a:rPr>
              <a:t> </a:t>
            </a:r>
            <a:r>
              <a:rPr sz="1000" b="1" spc="70" dirty="0">
                <a:latin typeface="Calibri"/>
                <a:cs typeface="Calibri"/>
              </a:rPr>
              <a:t>του</a:t>
            </a:r>
            <a:r>
              <a:rPr sz="1000" b="1" spc="45" dirty="0">
                <a:latin typeface="Calibri"/>
                <a:cs typeface="Calibri"/>
              </a:rPr>
              <a:t> </a:t>
            </a:r>
            <a:r>
              <a:rPr sz="1000" b="1" spc="75" dirty="0">
                <a:latin typeface="Calibri"/>
                <a:cs typeface="Calibri"/>
              </a:rPr>
              <a:t>προσωπικού</a:t>
            </a:r>
            <a:r>
              <a:rPr sz="1000" b="1" spc="40" dirty="0">
                <a:latin typeface="Calibri"/>
                <a:cs typeface="Calibri"/>
              </a:rPr>
              <a:t> </a:t>
            </a:r>
            <a:r>
              <a:rPr sz="1000" spc="60" dirty="0">
                <a:latin typeface="Calibri"/>
                <a:cs typeface="Calibri"/>
              </a:rPr>
              <a:t>για</a:t>
            </a:r>
            <a:r>
              <a:rPr sz="1000" spc="45" dirty="0">
                <a:latin typeface="Calibri"/>
                <a:cs typeface="Calibri"/>
              </a:rPr>
              <a:t> </a:t>
            </a:r>
            <a:r>
              <a:rPr sz="1000" spc="65" dirty="0">
                <a:latin typeface="Calibri"/>
                <a:cs typeface="Calibri"/>
              </a:rPr>
              <a:t>τη</a:t>
            </a:r>
            <a:r>
              <a:rPr sz="1000" spc="45" dirty="0">
                <a:latin typeface="Calibri"/>
                <a:cs typeface="Calibri"/>
              </a:rPr>
              <a:t> </a:t>
            </a:r>
            <a:r>
              <a:rPr sz="1000" spc="60" dirty="0">
                <a:latin typeface="Calibri"/>
                <a:cs typeface="Calibri"/>
              </a:rPr>
              <a:t>διαχείριση</a:t>
            </a:r>
            <a:r>
              <a:rPr sz="1000" spc="45" dirty="0">
                <a:latin typeface="Calibri"/>
                <a:cs typeface="Calibri"/>
              </a:rPr>
              <a:t> </a:t>
            </a:r>
            <a:r>
              <a:rPr sz="1000" spc="65" dirty="0">
                <a:latin typeface="Calibri"/>
                <a:cs typeface="Calibri"/>
              </a:rPr>
              <a:t>των</a:t>
            </a:r>
            <a:r>
              <a:rPr sz="1000" spc="30" dirty="0">
                <a:latin typeface="Calibri"/>
                <a:cs typeface="Calibri"/>
              </a:rPr>
              <a:t> </a:t>
            </a:r>
            <a:r>
              <a:rPr sz="1000" spc="60" dirty="0">
                <a:latin typeface="Calibri"/>
                <a:cs typeface="Calibri"/>
              </a:rPr>
              <a:t>κινδύνων</a:t>
            </a:r>
            <a:r>
              <a:rPr sz="1000" spc="30" dirty="0">
                <a:latin typeface="Calibri"/>
                <a:cs typeface="Calibri"/>
              </a:rPr>
              <a:t> </a:t>
            </a:r>
            <a:r>
              <a:rPr sz="1000" spc="65" dirty="0">
                <a:latin typeface="Calibri"/>
                <a:cs typeface="Calibri"/>
              </a:rPr>
              <a:t>στον</a:t>
            </a:r>
            <a:r>
              <a:rPr sz="1000" spc="50" dirty="0">
                <a:latin typeface="Calibri"/>
                <a:cs typeface="Calibri"/>
              </a:rPr>
              <a:t> </a:t>
            </a:r>
            <a:r>
              <a:rPr sz="1000" spc="75" dirty="0">
                <a:latin typeface="Calibri"/>
                <a:cs typeface="Calibri"/>
              </a:rPr>
              <a:t>κυβερνοχώρο</a:t>
            </a:r>
            <a:endParaRPr sz="1000">
              <a:latin typeface="Calibri"/>
              <a:cs typeface="Calibri"/>
            </a:endParaRPr>
          </a:p>
          <a:p>
            <a:pPr>
              <a:lnSpc>
                <a:spcPct val="100000"/>
              </a:lnSpc>
              <a:spcBef>
                <a:spcPts val="15"/>
              </a:spcBef>
              <a:buClr>
                <a:srgbClr val="FFB800"/>
              </a:buClr>
              <a:buFont typeface="Arial"/>
              <a:buChar char="•"/>
            </a:pPr>
            <a:endParaRPr sz="1350">
              <a:latin typeface="Calibri"/>
              <a:cs typeface="Calibri"/>
            </a:endParaRPr>
          </a:p>
          <a:p>
            <a:pPr marL="103505" indent="-90805">
              <a:lnSpc>
                <a:spcPct val="100000"/>
              </a:lnSpc>
              <a:spcBef>
                <a:spcPts val="5"/>
              </a:spcBef>
              <a:buClr>
                <a:srgbClr val="FFB800"/>
              </a:buClr>
              <a:buSzPct val="130000"/>
              <a:buFont typeface="Arial"/>
              <a:buChar char="•"/>
              <a:tabLst>
                <a:tab pos="103505" algn="l"/>
              </a:tabLst>
            </a:pPr>
            <a:r>
              <a:rPr sz="1000" b="1" spc="65" dirty="0">
                <a:latin typeface="Calibri"/>
                <a:cs typeface="Calibri"/>
              </a:rPr>
              <a:t>Έλλειψη,</a:t>
            </a:r>
            <a:r>
              <a:rPr sz="1000" b="1" spc="40" dirty="0">
                <a:latin typeface="Calibri"/>
                <a:cs typeface="Calibri"/>
              </a:rPr>
              <a:t> </a:t>
            </a:r>
            <a:r>
              <a:rPr sz="1000" b="1" spc="70" dirty="0">
                <a:latin typeface="Calibri"/>
                <a:cs typeface="Calibri"/>
              </a:rPr>
              <a:t>ανεπάρκεια</a:t>
            </a:r>
            <a:r>
              <a:rPr sz="1000" b="1" spc="35" dirty="0">
                <a:latin typeface="Calibri"/>
                <a:cs typeface="Calibri"/>
              </a:rPr>
              <a:t> </a:t>
            </a:r>
            <a:r>
              <a:rPr sz="1000" b="1" spc="80" dirty="0">
                <a:latin typeface="Calibri"/>
                <a:cs typeface="Calibri"/>
              </a:rPr>
              <a:t>ή</a:t>
            </a:r>
            <a:r>
              <a:rPr sz="1000" b="1" spc="40" dirty="0">
                <a:latin typeface="Calibri"/>
                <a:cs typeface="Calibri"/>
              </a:rPr>
              <a:t> </a:t>
            </a:r>
            <a:r>
              <a:rPr sz="1000" b="1" spc="80" dirty="0">
                <a:latin typeface="Calibri"/>
                <a:cs typeface="Calibri"/>
              </a:rPr>
              <a:t>μη</a:t>
            </a:r>
            <a:r>
              <a:rPr sz="1000" b="1" spc="40" dirty="0">
                <a:latin typeface="Calibri"/>
                <a:cs typeface="Calibri"/>
              </a:rPr>
              <a:t> </a:t>
            </a:r>
            <a:r>
              <a:rPr sz="1000" b="1" spc="70" dirty="0">
                <a:latin typeface="Calibri"/>
                <a:cs typeface="Calibri"/>
              </a:rPr>
              <a:t>δοκιμασμένα</a:t>
            </a:r>
            <a:r>
              <a:rPr sz="1000" b="1" spc="30" dirty="0">
                <a:latin typeface="Calibri"/>
                <a:cs typeface="Calibri"/>
              </a:rPr>
              <a:t> </a:t>
            </a:r>
            <a:r>
              <a:rPr sz="1000" spc="65" dirty="0">
                <a:latin typeface="Calibri"/>
                <a:cs typeface="Calibri"/>
              </a:rPr>
              <a:t>σχέδια</a:t>
            </a:r>
            <a:r>
              <a:rPr sz="1000" spc="40" dirty="0">
                <a:latin typeface="Calibri"/>
                <a:cs typeface="Calibri"/>
              </a:rPr>
              <a:t> </a:t>
            </a:r>
            <a:r>
              <a:rPr sz="1000" b="1" spc="55" dirty="0">
                <a:latin typeface="Calibri"/>
                <a:cs typeface="Calibri"/>
              </a:rPr>
              <a:t>διαδικασίες</a:t>
            </a:r>
            <a:r>
              <a:rPr sz="1000" b="1" spc="15" dirty="0">
                <a:latin typeface="Calibri"/>
                <a:cs typeface="Calibri"/>
              </a:rPr>
              <a:t> </a:t>
            </a:r>
            <a:r>
              <a:rPr sz="1000" spc="65" dirty="0">
                <a:latin typeface="Calibri"/>
                <a:cs typeface="Calibri"/>
              </a:rPr>
              <a:t>έκτακτης</a:t>
            </a:r>
            <a:r>
              <a:rPr sz="1000" spc="40" dirty="0">
                <a:latin typeface="Calibri"/>
                <a:cs typeface="Calibri"/>
              </a:rPr>
              <a:t> </a:t>
            </a:r>
            <a:r>
              <a:rPr sz="1000" spc="70" dirty="0">
                <a:latin typeface="Calibri"/>
                <a:cs typeface="Calibri"/>
              </a:rPr>
              <a:t>ανάγκης</a:t>
            </a:r>
            <a:endParaRPr sz="1000">
              <a:latin typeface="Calibri"/>
              <a:cs typeface="Calibri"/>
            </a:endParaRPr>
          </a:p>
        </p:txBody>
      </p:sp>
      <p:sp>
        <p:nvSpPr>
          <p:cNvPr id="10" name="object 10"/>
          <p:cNvSpPr txBox="1"/>
          <p:nvPr/>
        </p:nvSpPr>
        <p:spPr>
          <a:xfrm>
            <a:off x="11127105" y="578326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2</a:t>
            </a:r>
            <a:r>
              <a:rPr sz="850" spc="40" dirty="0">
                <a:latin typeface="Calibri"/>
                <a:cs typeface="Calibri"/>
              </a:rPr>
              <a:t>3</a:t>
            </a:r>
            <a:endParaRPr sz="850">
              <a:latin typeface="Calibri"/>
              <a:cs typeface="Calibri"/>
            </a:endParaRPr>
          </a:p>
        </p:txBody>
      </p:sp>
      <p:sp>
        <p:nvSpPr>
          <p:cNvPr id="11" name="object 11"/>
          <p:cNvSpPr txBox="1"/>
          <p:nvPr/>
        </p:nvSpPr>
        <p:spPr>
          <a:xfrm>
            <a:off x="78739" y="6096000"/>
            <a:ext cx="5751195" cy="116839"/>
          </a:xfrm>
          <a:prstGeom prst="rect">
            <a:avLst/>
          </a:prstGeom>
        </p:spPr>
        <p:txBody>
          <a:bodyPr vert="horz" wrap="square" lIns="0" tIns="12700" rIns="0" bIns="0" rtlCol="0">
            <a:spAutoFit/>
          </a:bodyPr>
          <a:lstStyle/>
          <a:p>
            <a:pPr marL="12700">
              <a:lnSpc>
                <a:spcPct val="100000"/>
              </a:lnSpc>
              <a:spcBef>
                <a:spcPts val="100"/>
              </a:spcBef>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4"/>
              </a:rPr>
              <a:t>2021-Cyber-Security-Guidelines.pdf</a:t>
            </a:r>
            <a:r>
              <a:rPr sz="600" u="sng" spc="20" dirty="0">
                <a:solidFill>
                  <a:srgbClr val="85872B"/>
                </a:solidFill>
                <a:uFill>
                  <a:solidFill>
                    <a:srgbClr val="85872B"/>
                  </a:solidFill>
                </a:uFill>
                <a:latin typeface="Calibri"/>
                <a:cs typeface="Calibri"/>
                <a:hlinkClick r:id="rId4"/>
              </a:rPr>
              <a:t> </a:t>
            </a:r>
            <a:r>
              <a:rPr sz="600" u="sng" spc="30" dirty="0">
                <a:solidFill>
                  <a:srgbClr val="85872B"/>
                </a:solidFill>
                <a:uFill>
                  <a:solidFill>
                    <a:srgbClr val="85872B"/>
                  </a:solidFill>
                </a:uFill>
                <a:latin typeface="Calibri"/>
                <a:cs typeface="Calibri"/>
                <a:hlinkClick r:id="rId4"/>
              </a:rPr>
              <a:t>(ics-shipping.org), </a:t>
            </a:r>
            <a:r>
              <a:rPr sz="600" u="sng" spc="45" dirty="0">
                <a:solidFill>
                  <a:srgbClr val="85872B"/>
                </a:solidFill>
                <a:uFill>
                  <a:solidFill>
                    <a:srgbClr val="85872B"/>
                  </a:solidFill>
                </a:uFill>
                <a:latin typeface="Calibri"/>
                <a:cs typeface="Calibri"/>
                <a:hlinkClick r:id="rId4"/>
              </a:rPr>
              <a:t>πρόσβαση</a:t>
            </a:r>
            <a:r>
              <a:rPr sz="600" u="sng" spc="35"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τον</a:t>
            </a:r>
            <a:r>
              <a:rPr sz="600" u="sng" spc="25"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95400" y="0"/>
            <a:ext cx="10896600" cy="6858000"/>
            <a:chOff x="1295400" y="0"/>
            <a:chExt cx="10896600"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5"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1295400" y="2563177"/>
              <a:ext cx="9476105" cy="3915410"/>
            </a:xfrm>
            <a:prstGeom prst="rect">
              <a:avLst/>
            </a:prstGeom>
          </p:spPr>
        </p:pic>
        <p:pic>
          <p:nvPicPr>
            <p:cNvPr id="7" name="object 7"/>
            <p:cNvPicPr/>
            <p:nvPr/>
          </p:nvPicPr>
          <p:blipFill>
            <a:blip r:embed="rId4" cstate="print"/>
            <a:stretch>
              <a:fillRect/>
            </a:stretch>
          </p:blipFill>
          <p:spPr>
            <a:xfrm>
              <a:off x="1490345" y="2758439"/>
              <a:ext cx="8906192" cy="3345179"/>
            </a:xfrm>
            <a:prstGeom prst="rect">
              <a:avLst/>
            </a:prstGeom>
          </p:spPr>
        </p:pic>
        <p:pic>
          <p:nvPicPr>
            <p:cNvPr id="8" name="object 8"/>
            <p:cNvPicPr/>
            <p:nvPr/>
          </p:nvPicPr>
          <p:blipFill>
            <a:blip r:embed="rId5" cstate="print"/>
            <a:stretch>
              <a:fillRect/>
            </a:stretch>
          </p:blipFill>
          <p:spPr>
            <a:xfrm>
              <a:off x="7549832"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0" name="object 10"/>
          <p:cNvSpPr txBox="1">
            <a:spLocks noGrp="1"/>
          </p:cNvSpPr>
          <p:nvPr>
            <p:ph type="title"/>
          </p:nvPr>
        </p:nvSpPr>
        <p:spPr>
          <a:xfrm>
            <a:off x="875030" y="1171892"/>
            <a:ext cx="5081270"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Τυπικά</a:t>
            </a:r>
            <a:r>
              <a:rPr sz="2850" spc="200" dirty="0">
                <a:solidFill>
                  <a:srgbClr val="000000"/>
                </a:solidFill>
              </a:rPr>
              <a:t> </a:t>
            </a:r>
            <a:r>
              <a:rPr sz="2850" spc="195" dirty="0">
                <a:solidFill>
                  <a:srgbClr val="000000"/>
                </a:solidFill>
              </a:rPr>
              <a:t>συστήματα</a:t>
            </a:r>
            <a:r>
              <a:rPr sz="2850" spc="200" dirty="0">
                <a:solidFill>
                  <a:srgbClr val="000000"/>
                </a:solidFill>
              </a:rPr>
              <a:t> Ευπάθειας</a:t>
            </a:r>
            <a:endParaRPr sz="2850"/>
          </a:p>
        </p:txBody>
      </p:sp>
      <p:sp>
        <p:nvSpPr>
          <p:cNvPr id="11" name="object 11"/>
          <p:cNvSpPr txBox="1"/>
          <p:nvPr/>
        </p:nvSpPr>
        <p:spPr>
          <a:xfrm>
            <a:off x="1030605" y="1719579"/>
            <a:ext cx="6495415" cy="699135"/>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Calibri"/>
                <a:cs typeface="Calibri"/>
              </a:rPr>
              <a:t>Ο</a:t>
            </a:r>
            <a:r>
              <a:rPr sz="1100" b="1" spc="5" dirty="0">
                <a:latin typeface="Calibri"/>
                <a:cs typeface="Calibri"/>
              </a:rPr>
              <a:t> </a:t>
            </a:r>
            <a:r>
              <a:rPr sz="1100" b="1" spc="-5" dirty="0">
                <a:latin typeface="Calibri"/>
                <a:cs typeface="Calibri"/>
              </a:rPr>
              <a:t>εντοπισμός</a:t>
            </a:r>
            <a:r>
              <a:rPr sz="1100" b="1" spc="5" dirty="0">
                <a:latin typeface="Calibri"/>
                <a:cs typeface="Calibri"/>
              </a:rPr>
              <a:t> </a:t>
            </a:r>
            <a:r>
              <a:rPr sz="1100" b="1" spc="-5" dirty="0">
                <a:latin typeface="Calibri"/>
                <a:cs typeface="Calibri"/>
              </a:rPr>
              <a:t>ευπαθειών</a:t>
            </a:r>
            <a:r>
              <a:rPr sz="1100" b="1" spc="5" dirty="0">
                <a:latin typeface="Calibri"/>
                <a:cs typeface="Calibri"/>
              </a:rPr>
              <a:t> </a:t>
            </a:r>
            <a:r>
              <a:rPr sz="1100" spc="-5" dirty="0">
                <a:latin typeface="Calibri"/>
                <a:cs typeface="Calibri"/>
              </a:rPr>
              <a:t>περιλαμβάνει</a:t>
            </a:r>
            <a:r>
              <a:rPr sz="1100" spc="5" dirty="0">
                <a:latin typeface="Calibri"/>
                <a:cs typeface="Calibri"/>
              </a:rPr>
              <a:t> </a:t>
            </a:r>
            <a:r>
              <a:rPr sz="1100" b="1" spc="-5" dirty="0">
                <a:latin typeface="Calibri"/>
                <a:cs typeface="Calibri"/>
              </a:rPr>
              <a:t>την</a:t>
            </a:r>
            <a:r>
              <a:rPr sz="1100" b="1" spc="5" dirty="0">
                <a:latin typeface="Calibri"/>
                <a:cs typeface="Calibri"/>
              </a:rPr>
              <a:t> </a:t>
            </a:r>
            <a:r>
              <a:rPr sz="1100" b="1" spc="-5" dirty="0">
                <a:latin typeface="Calibri"/>
                <a:cs typeface="Calibri"/>
              </a:rPr>
              <a:t>εξέταση</a:t>
            </a:r>
            <a:r>
              <a:rPr sz="1100" b="1" spc="5" dirty="0">
                <a:latin typeface="Calibri"/>
                <a:cs typeface="Calibri"/>
              </a:rPr>
              <a:t> </a:t>
            </a:r>
            <a:r>
              <a:rPr sz="1100" b="1" spc="-5" dirty="0">
                <a:latin typeface="Calibri"/>
                <a:cs typeface="Calibri"/>
              </a:rPr>
              <a:t>εφαρμογών,</a:t>
            </a:r>
            <a:r>
              <a:rPr sz="1100" b="1" dirty="0">
                <a:latin typeface="Calibri"/>
                <a:cs typeface="Calibri"/>
              </a:rPr>
              <a:t> </a:t>
            </a:r>
            <a:r>
              <a:rPr sz="1100" b="1" spc="-5" dirty="0">
                <a:latin typeface="Calibri"/>
                <a:cs typeface="Calibri"/>
              </a:rPr>
              <a:t>συστημάτων</a:t>
            </a:r>
            <a:r>
              <a:rPr sz="1100" b="1" spc="5" dirty="0">
                <a:latin typeface="Calibri"/>
                <a:cs typeface="Calibri"/>
              </a:rPr>
              <a:t> </a:t>
            </a:r>
            <a:r>
              <a:rPr sz="1100" b="1" spc="-5" dirty="0">
                <a:latin typeface="Calibri"/>
                <a:cs typeface="Calibri"/>
              </a:rPr>
              <a:t>και</a:t>
            </a:r>
            <a:r>
              <a:rPr sz="1100" b="1" spc="5" dirty="0">
                <a:latin typeface="Calibri"/>
                <a:cs typeface="Calibri"/>
              </a:rPr>
              <a:t> </a:t>
            </a:r>
            <a:r>
              <a:rPr sz="1100" b="1" spc="-5" dirty="0">
                <a:latin typeface="Calibri"/>
                <a:cs typeface="Calibri"/>
              </a:rPr>
              <a:t>διαδικασιών</a:t>
            </a:r>
            <a:r>
              <a:rPr sz="1100" b="1" dirty="0">
                <a:latin typeface="Calibri"/>
                <a:cs typeface="Calibri"/>
              </a:rPr>
              <a:t> </a:t>
            </a:r>
            <a:r>
              <a:rPr sz="1100" b="1" spc="-5" dirty="0">
                <a:latin typeface="Calibri"/>
                <a:cs typeface="Calibri"/>
              </a:rPr>
              <a:t>για</a:t>
            </a:r>
            <a:r>
              <a:rPr sz="1100" b="1" spc="15" dirty="0">
                <a:latin typeface="Calibri"/>
                <a:cs typeface="Calibri"/>
              </a:rPr>
              <a:t> </a:t>
            </a:r>
            <a:r>
              <a:rPr sz="1100" spc="-5" dirty="0">
                <a:latin typeface="Calibri"/>
                <a:cs typeface="Calibri"/>
              </a:rPr>
              <a:t>την </a:t>
            </a:r>
            <a:r>
              <a:rPr sz="1100" dirty="0">
                <a:latin typeface="Calibri"/>
                <a:cs typeface="Calibri"/>
              </a:rPr>
              <a:t> </a:t>
            </a:r>
            <a:r>
              <a:rPr sz="1100" spc="-5" dirty="0">
                <a:latin typeface="Calibri"/>
                <a:cs typeface="Calibri"/>
              </a:rPr>
              <a:t>ανακάλυψη</a:t>
            </a:r>
            <a:r>
              <a:rPr sz="1100" spc="5" dirty="0">
                <a:latin typeface="Calibri"/>
                <a:cs typeface="Calibri"/>
              </a:rPr>
              <a:t> </a:t>
            </a:r>
            <a:r>
              <a:rPr sz="1100" b="1" spc="-5" dirty="0">
                <a:latin typeface="Calibri"/>
                <a:cs typeface="Calibri"/>
              </a:rPr>
              <a:t>αδυναμιών</a:t>
            </a:r>
            <a:r>
              <a:rPr sz="1100" b="1" spc="10" dirty="0">
                <a:latin typeface="Calibri"/>
                <a:cs typeface="Calibri"/>
              </a:rPr>
              <a:t> </a:t>
            </a:r>
            <a:r>
              <a:rPr sz="1100" b="1" spc="-5" dirty="0">
                <a:latin typeface="Calibri"/>
                <a:cs typeface="Calibri"/>
              </a:rPr>
              <a:t>που</a:t>
            </a:r>
            <a:r>
              <a:rPr sz="1100" b="1" spc="10" dirty="0">
                <a:latin typeface="Calibri"/>
                <a:cs typeface="Calibri"/>
              </a:rPr>
              <a:t> </a:t>
            </a:r>
            <a:r>
              <a:rPr sz="1100" b="1" spc="-5" dirty="0">
                <a:latin typeface="Calibri"/>
                <a:cs typeface="Calibri"/>
              </a:rPr>
              <a:t>μπορούν</a:t>
            </a:r>
            <a:r>
              <a:rPr sz="1100" b="1" spc="15" dirty="0">
                <a:latin typeface="Calibri"/>
                <a:cs typeface="Calibri"/>
              </a:rPr>
              <a:t> </a:t>
            </a:r>
            <a:r>
              <a:rPr sz="1100" b="1" spc="-5" dirty="0">
                <a:latin typeface="Calibri"/>
                <a:cs typeface="Calibri"/>
              </a:rPr>
              <a:t>να</a:t>
            </a:r>
            <a:r>
              <a:rPr sz="1100" b="1" spc="10" dirty="0">
                <a:latin typeface="Calibri"/>
                <a:cs typeface="Calibri"/>
              </a:rPr>
              <a:t> </a:t>
            </a:r>
            <a:r>
              <a:rPr sz="1100" b="1" spc="-5" dirty="0">
                <a:latin typeface="Calibri"/>
                <a:cs typeface="Calibri"/>
              </a:rPr>
              <a:t>εκμεταλλευτούν</a:t>
            </a:r>
            <a:r>
              <a:rPr sz="1100" b="1" spc="5" dirty="0">
                <a:latin typeface="Calibri"/>
                <a:cs typeface="Calibri"/>
              </a:rPr>
              <a:t> </a:t>
            </a:r>
            <a:r>
              <a:rPr sz="1100" b="1" spc="-5" dirty="0">
                <a:latin typeface="Calibri"/>
                <a:cs typeface="Calibri"/>
              </a:rPr>
              <a:t>από</a:t>
            </a:r>
            <a:r>
              <a:rPr sz="1100" b="1" spc="15" dirty="0">
                <a:latin typeface="Calibri"/>
                <a:cs typeface="Calibri"/>
              </a:rPr>
              <a:t> </a:t>
            </a:r>
            <a:r>
              <a:rPr sz="1100" spc="-5" dirty="0">
                <a:latin typeface="Calibri"/>
                <a:cs typeface="Calibri"/>
              </a:rPr>
              <a:t>δυνητικές</a:t>
            </a:r>
            <a:r>
              <a:rPr sz="1100" spc="5" dirty="0">
                <a:latin typeface="Calibri"/>
                <a:cs typeface="Calibri"/>
              </a:rPr>
              <a:t> </a:t>
            </a:r>
            <a:r>
              <a:rPr sz="1100" b="1" spc="-5" dirty="0">
                <a:latin typeface="Calibri"/>
                <a:cs typeface="Calibri"/>
              </a:rPr>
              <a:t>απειλές.</a:t>
            </a:r>
            <a:r>
              <a:rPr sz="1100" b="1" spc="15" dirty="0">
                <a:latin typeface="Calibri"/>
                <a:cs typeface="Calibri"/>
              </a:rPr>
              <a:t> </a:t>
            </a:r>
            <a:r>
              <a:rPr sz="1100" dirty="0">
                <a:latin typeface="Calibri"/>
                <a:cs typeface="Calibri"/>
              </a:rPr>
              <a:t>Η</a:t>
            </a:r>
            <a:r>
              <a:rPr sz="1100" spc="10" dirty="0">
                <a:latin typeface="Calibri"/>
                <a:cs typeface="Calibri"/>
              </a:rPr>
              <a:t> </a:t>
            </a:r>
            <a:r>
              <a:rPr sz="1100" spc="-5" dirty="0">
                <a:latin typeface="Calibri"/>
                <a:cs typeface="Calibri"/>
              </a:rPr>
              <a:t>διαδικασία</a:t>
            </a:r>
            <a:r>
              <a:rPr sz="1100" spc="10" dirty="0">
                <a:latin typeface="Calibri"/>
                <a:cs typeface="Calibri"/>
              </a:rPr>
              <a:t> </a:t>
            </a:r>
            <a:r>
              <a:rPr sz="1100" spc="-5" dirty="0">
                <a:latin typeface="Calibri"/>
                <a:cs typeface="Calibri"/>
              </a:rPr>
              <a:t>αυτή</a:t>
            </a:r>
            <a:r>
              <a:rPr sz="1100" spc="10" dirty="0">
                <a:latin typeface="Calibri"/>
                <a:cs typeface="Calibri"/>
              </a:rPr>
              <a:t> </a:t>
            </a:r>
            <a:r>
              <a:rPr sz="1100" spc="-5" dirty="0">
                <a:latin typeface="Calibri"/>
                <a:cs typeface="Calibri"/>
              </a:rPr>
              <a:t>μπορεί</a:t>
            </a:r>
            <a:r>
              <a:rPr sz="1100" spc="5" dirty="0">
                <a:latin typeface="Calibri"/>
                <a:cs typeface="Calibri"/>
              </a:rPr>
              <a:t> </a:t>
            </a:r>
            <a:r>
              <a:rPr sz="1100" spc="-5" dirty="0">
                <a:latin typeface="Calibri"/>
                <a:cs typeface="Calibri"/>
              </a:rPr>
              <a:t>να </a:t>
            </a:r>
            <a:r>
              <a:rPr sz="1100" spc="-229" dirty="0">
                <a:latin typeface="Calibri"/>
                <a:cs typeface="Calibri"/>
              </a:rPr>
              <a:t> </a:t>
            </a:r>
            <a:r>
              <a:rPr sz="1100" spc="-5" dirty="0">
                <a:latin typeface="Calibri"/>
                <a:cs typeface="Calibri"/>
              </a:rPr>
              <a:t>περιλαμβάνει</a:t>
            </a:r>
            <a:r>
              <a:rPr sz="1100" spc="15" dirty="0">
                <a:latin typeface="Calibri"/>
                <a:cs typeface="Calibri"/>
              </a:rPr>
              <a:t> </a:t>
            </a:r>
            <a:r>
              <a:rPr sz="1100" b="1" spc="-5" dirty="0">
                <a:latin typeface="Calibri"/>
                <a:cs typeface="Calibri"/>
              </a:rPr>
              <a:t>εσωτερικούς</a:t>
            </a:r>
            <a:r>
              <a:rPr sz="1100" b="1" spc="5" dirty="0">
                <a:latin typeface="Calibri"/>
                <a:cs typeface="Calibri"/>
              </a:rPr>
              <a:t> </a:t>
            </a:r>
            <a:r>
              <a:rPr sz="1100" b="1" spc="-5" dirty="0">
                <a:latin typeface="Calibri"/>
                <a:cs typeface="Calibri"/>
              </a:rPr>
              <a:t>εμπειρογνώμονες</a:t>
            </a:r>
            <a:r>
              <a:rPr sz="1100" b="1" spc="15" dirty="0">
                <a:latin typeface="Calibri"/>
                <a:cs typeface="Calibri"/>
              </a:rPr>
              <a:t> </a:t>
            </a:r>
            <a:r>
              <a:rPr sz="1100" spc="-5" dirty="0">
                <a:latin typeface="Calibri"/>
                <a:cs typeface="Calibri"/>
              </a:rPr>
              <a:t>και,</a:t>
            </a:r>
            <a:r>
              <a:rPr sz="1100" spc="15" dirty="0">
                <a:latin typeface="Calibri"/>
                <a:cs typeface="Calibri"/>
              </a:rPr>
              <a:t> </a:t>
            </a:r>
            <a:r>
              <a:rPr sz="1100" spc="-5" dirty="0">
                <a:latin typeface="Calibri"/>
                <a:cs typeface="Calibri"/>
              </a:rPr>
              <a:t>όταν</a:t>
            </a:r>
            <a:r>
              <a:rPr sz="1100" spc="10" dirty="0">
                <a:latin typeface="Calibri"/>
                <a:cs typeface="Calibri"/>
              </a:rPr>
              <a:t> </a:t>
            </a:r>
            <a:r>
              <a:rPr sz="1100" spc="-5" dirty="0">
                <a:latin typeface="Calibri"/>
                <a:cs typeface="Calibri"/>
              </a:rPr>
              <a:t>είναι</a:t>
            </a:r>
            <a:r>
              <a:rPr sz="1100" spc="15" dirty="0">
                <a:latin typeface="Calibri"/>
                <a:cs typeface="Calibri"/>
              </a:rPr>
              <a:t> </a:t>
            </a:r>
            <a:r>
              <a:rPr sz="1100" spc="-5" dirty="0">
                <a:latin typeface="Calibri"/>
                <a:cs typeface="Calibri"/>
              </a:rPr>
              <a:t>απαραίτητο,</a:t>
            </a:r>
            <a:r>
              <a:rPr sz="1100" spc="10" dirty="0">
                <a:latin typeface="Calibri"/>
                <a:cs typeface="Calibri"/>
              </a:rPr>
              <a:t> </a:t>
            </a:r>
            <a:r>
              <a:rPr sz="1100" spc="-5" dirty="0">
                <a:latin typeface="Calibri"/>
                <a:cs typeface="Calibri"/>
              </a:rPr>
              <a:t>εξωτερικούς</a:t>
            </a:r>
            <a:r>
              <a:rPr sz="1100" spc="10" dirty="0">
                <a:latin typeface="Calibri"/>
                <a:cs typeface="Calibri"/>
              </a:rPr>
              <a:t> </a:t>
            </a:r>
            <a:r>
              <a:rPr sz="1100" b="1" spc="-5" dirty="0">
                <a:latin typeface="Calibri"/>
                <a:cs typeface="Calibri"/>
              </a:rPr>
              <a:t>εμπειρογνώμονες</a:t>
            </a:r>
            <a:r>
              <a:rPr sz="1100" b="1" spc="10" dirty="0">
                <a:latin typeface="Calibri"/>
                <a:cs typeface="Calibri"/>
              </a:rPr>
              <a:t> </a:t>
            </a:r>
            <a:r>
              <a:rPr sz="1100" spc="-5" dirty="0">
                <a:latin typeface="Calibri"/>
                <a:cs typeface="Calibri"/>
              </a:rPr>
              <a:t>που </a:t>
            </a:r>
            <a:r>
              <a:rPr sz="1100" dirty="0">
                <a:latin typeface="Calibri"/>
                <a:cs typeface="Calibri"/>
              </a:rPr>
              <a:t> </a:t>
            </a:r>
            <a:r>
              <a:rPr sz="1100" spc="-5" dirty="0">
                <a:latin typeface="Calibri"/>
                <a:cs typeface="Calibri"/>
              </a:rPr>
              <a:t>γνωρίζουν τη ναυτιλιακή</a:t>
            </a:r>
            <a:r>
              <a:rPr sz="1100" dirty="0">
                <a:latin typeface="Calibri"/>
                <a:cs typeface="Calibri"/>
              </a:rPr>
              <a:t> </a:t>
            </a:r>
            <a:r>
              <a:rPr sz="1100" b="1" spc="-5" dirty="0">
                <a:latin typeface="Calibri"/>
                <a:cs typeface="Calibri"/>
              </a:rPr>
              <a:t>βιομηχανία και τις</a:t>
            </a:r>
            <a:r>
              <a:rPr sz="1100" b="1" spc="10" dirty="0">
                <a:latin typeface="Calibri"/>
                <a:cs typeface="Calibri"/>
              </a:rPr>
              <a:t> </a:t>
            </a:r>
            <a:r>
              <a:rPr sz="1100" spc="-5" dirty="0">
                <a:latin typeface="Calibri"/>
                <a:cs typeface="Calibri"/>
              </a:rPr>
              <a:t>κρίσιμες</a:t>
            </a:r>
            <a:r>
              <a:rPr sz="1100" dirty="0">
                <a:latin typeface="Calibri"/>
                <a:cs typeface="Calibri"/>
              </a:rPr>
              <a:t> </a:t>
            </a:r>
            <a:r>
              <a:rPr sz="1100" b="1" spc="-5" dirty="0">
                <a:latin typeface="Calibri"/>
                <a:cs typeface="Calibri"/>
              </a:rPr>
              <a:t>διαδικασίες της.</a:t>
            </a:r>
            <a:endParaRPr sz="1100">
              <a:latin typeface="Calibri"/>
              <a:cs typeface="Calibri"/>
            </a:endParaRPr>
          </a:p>
        </p:txBody>
      </p:sp>
      <p:sp>
        <p:nvSpPr>
          <p:cNvPr id="12" name="object 12"/>
          <p:cNvSpPr txBox="1"/>
          <p:nvPr/>
        </p:nvSpPr>
        <p:spPr>
          <a:xfrm>
            <a:off x="657859" y="5895975"/>
            <a:ext cx="3586479" cy="170180"/>
          </a:xfrm>
          <a:prstGeom prst="rect">
            <a:avLst/>
          </a:prstGeom>
        </p:spPr>
        <p:txBody>
          <a:bodyPr vert="horz" wrap="square" lIns="0" tIns="12700" rIns="0" bIns="0" rtlCol="0">
            <a:spAutoFit/>
          </a:bodyPr>
          <a:lstStyle/>
          <a:p>
            <a:pPr marL="12700">
              <a:lnSpc>
                <a:spcPct val="100000"/>
              </a:lnSpc>
              <a:spcBef>
                <a:spcPts val="100"/>
              </a:spcBef>
            </a:pPr>
            <a:r>
              <a:rPr sz="950" spc="60" dirty="0">
                <a:latin typeface="Calibri"/>
                <a:cs typeface="Calibri"/>
              </a:rPr>
              <a:t>Ηλεκτρονικό</a:t>
            </a:r>
            <a:r>
              <a:rPr sz="950" spc="30" dirty="0">
                <a:latin typeface="Calibri"/>
                <a:cs typeface="Calibri"/>
              </a:rPr>
              <a:t> </a:t>
            </a:r>
            <a:r>
              <a:rPr sz="950" spc="70" dirty="0">
                <a:latin typeface="Calibri"/>
                <a:cs typeface="Calibri"/>
              </a:rPr>
              <a:t>σύστημα</a:t>
            </a:r>
            <a:r>
              <a:rPr sz="950" spc="40" dirty="0">
                <a:latin typeface="Calibri"/>
                <a:cs typeface="Calibri"/>
              </a:rPr>
              <a:t> </a:t>
            </a:r>
            <a:r>
              <a:rPr sz="950" spc="70" dirty="0">
                <a:latin typeface="Calibri"/>
                <a:cs typeface="Calibri"/>
              </a:rPr>
              <a:t>πληροφοριών</a:t>
            </a:r>
            <a:r>
              <a:rPr sz="950" spc="30" dirty="0">
                <a:latin typeface="Calibri"/>
                <a:cs typeface="Calibri"/>
              </a:rPr>
              <a:t> </a:t>
            </a:r>
            <a:r>
              <a:rPr sz="950" spc="60" dirty="0">
                <a:latin typeface="Calibri"/>
                <a:cs typeface="Calibri"/>
              </a:rPr>
              <a:t>απεικόνισης</a:t>
            </a:r>
            <a:r>
              <a:rPr sz="950" spc="35" dirty="0">
                <a:latin typeface="Calibri"/>
                <a:cs typeface="Calibri"/>
              </a:rPr>
              <a:t> </a:t>
            </a:r>
            <a:r>
              <a:rPr sz="950" spc="65" dirty="0">
                <a:latin typeface="Calibri"/>
                <a:cs typeface="Calibri"/>
              </a:rPr>
              <a:t>χάρτη</a:t>
            </a:r>
            <a:r>
              <a:rPr sz="950" spc="40" dirty="0">
                <a:latin typeface="Calibri"/>
                <a:cs typeface="Calibri"/>
              </a:rPr>
              <a:t> </a:t>
            </a:r>
            <a:r>
              <a:rPr sz="950" spc="50" dirty="0">
                <a:latin typeface="Calibri"/>
                <a:cs typeface="Calibri"/>
              </a:rPr>
              <a:t>ECDIS)</a:t>
            </a:r>
            <a:endParaRPr sz="950">
              <a:latin typeface="Calibri"/>
              <a:cs typeface="Calibri"/>
            </a:endParaRPr>
          </a:p>
        </p:txBody>
      </p:sp>
      <p:sp>
        <p:nvSpPr>
          <p:cNvPr id="13" name="object 13"/>
          <p:cNvSpPr txBox="1"/>
          <p:nvPr/>
        </p:nvSpPr>
        <p:spPr>
          <a:xfrm>
            <a:off x="11163617" y="5984875"/>
            <a:ext cx="147955" cy="154940"/>
          </a:xfrm>
          <a:prstGeom prst="rect">
            <a:avLst/>
          </a:prstGeom>
        </p:spPr>
        <p:txBody>
          <a:bodyPr vert="horz" wrap="square" lIns="0" tIns="12700" rIns="0" bIns="0" rtlCol="0">
            <a:spAutoFit/>
          </a:bodyPr>
          <a:lstStyle/>
          <a:p>
            <a:pPr marL="12700">
              <a:lnSpc>
                <a:spcPct val="100000"/>
              </a:lnSpc>
              <a:spcBef>
                <a:spcPts val="100"/>
              </a:spcBef>
            </a:pPr>
            <a:r>
              <a:rPr sz="850" spc="35" dirty="0">
                <a:latin typeface="Calibri"/>
                <a:cs typeface="Calibri"/>
              </a:rPr>
              <a:t>2</a:t>
            </a:r>
            <a:r>
              <a:rPr sz="850" spc="65" dirty="0">
                <a:latin typeface="Calibri"/>
                <a:cs typeface="Calibri"/>
              </a:rPr>
              <a:t>4</a:t>
            </a:r>
            <a:endParaRPr sz="850">
              <a:latin typeface="Calibri"/>
              <a:cs typeface="Calibri"/>
            </a:endParaRPr>
          </a:p>
        </p:txBody>
      </p:sp>
      <p:sp>
        <p:nvSpPr>
          <p:cNvPr id="14" name="object 14"/>
          <p:cNvSpPr txBox="1"/>
          <p:nvPr/>
        </p:nvSpPr>
        <p:spPr>
          <a:xfrm>
            <a:off x="78739" y="6297295"/>
            <a:ext cx="5045075" cy="109220"/>
          </a:xfrm>
          <a:prstGeom prst="rect">
            <a:avLst/>
          </a:prstGeom>
        </p:spPr>
        <p:txBody>
          <a:bodyPr vert="horz" wrap="square" lIns="0" tIns="12700" rIns="0" bIns="0" rtlCol="0">
            <a:spAutoFit/>
          </a:bodyPr>
          <a:lstStyle/>
          <a:p>
            <a:pPr marL="12700">
              <a:lnSpc>
                <a:spcPct val="100000"/>
              </a:lnSpc>
              <a:spcBef>
                <a:spcPts val="100"/>
              </a:spcBef>
            </a:pPr>
            <a:r>
              <a:rPr sz="550" spc="20" dirty="0">
                <a:latin typeface="Calibri"/>
                <a:cs typeface="Calibri"/>
              </a:rPr>
              <a:t>ΟΔΗΓΙΕΣ ΓΙΑ</a:t>
            </a:r>
            <a:r>
              <a:rPr sz="550" spc="15" dirty="0">
                <a:latin typeface="Calibri"/>
                <a:cs typeface="Calibri"/>
              </a:rPr>
              <a:t> </a:t>
            </a:r>
            <a:r>
              <a:rPr sz="550" spc="25" dirty="0">
                <a:latin typeface="Calibri"/>
                <a:cs typeface="Calibri"/>
              </a:rPr>
              <a:t>ΤΗΝ ΑΣΦΑΛΕΙΑ</a:t>
            </a:r>
            <a:r>
              <a:rPr sz="550" spc="15" dirty="0">
                <a:latin typeface="Calibri"/>
                <a:cs typeface="Calibri"/>
              </a:rPr>
              <a:t> </a:t>
            </a:r>
            <a:r>
              <a:rPr sz="550" spc="25" dirty="0">
                <a:latin typeface="Calibri"/>
                <a:cs typeface="Calibri"/>
              </a:rPr>
              <a:t>ΤΟΥ ΚΥΒΕΡΝΟΥ</a:t>
            </a:r>
            <a:r>
              <a:rPr sz="550" spc="20" dirty="0">
                <a:latin typeface="Calibri"/>
                <a:cs typeface="Calibri"/>
              </a:rPr>
              <a:t> </a:t>
            </a:r>
            <a:r>
              <a:rPr sz="550" spc="25" dirty="0">
                <a:latin typeface="Calibri"/>
                <a:cs typeface="Calibri"/>
              </a:rPr>
              <a:t>ΣΤΑ ΠΛΟΙΑ,</a:t>
            </a:r>
            <a:r>
              <a:rPr sz="550" spc="15" dirty="0">
                <a:latin typeface="Calibri"/>
                <a:cs typeface="Calibri"/>
              </a:rPr>
              <a:t> </a:t>
            </a:r>
            <a:r>
              <a:rPr sz="550" spc="25" dirty="0">
                <a:latin typeface="Calibri"/>
                <a:cs typeface="Calibri"/>
              </a:rPr>
              <a:t>Έκδοση</a:t>
            </a:r>
            <a:r>
              <a:rPr sz="550" spc="20" dirty="0">
                <a:latin typeface="Calibri"/>
                <a:cs typeface="Calibri"/>
              </a:rPr>
              <a:t> 4, URL:</a:t>
            </a:r>
            <a:r>
              <a:rPr sz="550" spc="25" dirty="0">
                <a:latin typeface="Calibri"/>
                <a:cs typeface="Calibri"/>
              </a:rPr>
              <a:t> </a:t>
            </a:r>
            <a:r>
              <a:rPr sz="550" u="sng" spc="20" dirty="0">
                <a:solidFill>
                  <a:srgbClr val="85872B"/>
                </a:solidFill>
                <a:uFill>
                  <a:solidFill>
                    <a:srgbClr val="85872B"/>
                  </a:solidFill>
                </a:uFill>
                <a:latin typeface="Calibri"/>
                <a:cs typeface="Calibri"/>
                <a:hlinkClick r:id="rId6"/>
              </a:rPr>
              <a:t>2021-Cyber-Security-Guidelines.pdf </a:t>
            </a:r>
            <a:r>
              <a:rPr sz="550" u="sng" spc="15" dirty="0">
                <a:solidFill>
                  <a:srgbClr val="85872B"/>
                </a:solidFill>
                <a:uFill>
                  <a:solidFill>
                    <a:srgbClr val="85872B"/>
                  </a:solidFill>
                </a:uFill>
                <a:latin typeface="Calibri"/>
                <a:cs typeface="Calibri"/>
                <a:hlinkClick r:id="rId6"/>
              </a:rPr>
              <a:t>(ics-shipping.org),</a:t>
            </a:r>
            <a:r>
              <a:rPr sz="550" u="sng" spc="35" dirty="0">
                <a:solidFill>
                  <a:srgbClr val="85872B"/>
                </a:solidFill>
                <a:uFill>
                  <a:solidFill>
                    <a:srgbClr val="85872B"/>
                  </a:solidFill>
                </a:uFill>
                <a:latin typeface="Calibri"/>
                <a:cs typeface="Calibri"/>
                <a:hlinkClick r:id="rId6"/>
              </a:rPr>
              <a:t> </a:t>
            </a:r>
            <a:r>
              <a:rPr sz="550" u="sng" spc="25" dirty="0">
                <a:solidFill>
                  <a:srgbClr val="85872B"/>
                </a:solidFill>
                <a:uFill>
                  <a:solidFill>
                    <a:srgbClr val="85872B"/>
                  </a:solidFill>
                </a:uFill>
                <a:latin typeface="Calibri"/>
                <a:cs typeface="Calibri"/>
                <a:hlinkClick r:id="rId6"/>
              </a:rPr>
              <a:t>πρόσβαση</a:t>
            </a:r>
            <a:r>
              <a:rPr sz="550" u="sng" spc="20" dirty="0">
                <a:solidFill>
                  <a:srgbClr val="85872B"/>
                </a:solidFill>
                <a:uFill>
                  <a:solidFill>
                    <a:srgbClr val="85872B"/>
                  </a:solidFill>
                </a:uFill>
                <a:latin typeface="Calibri"/>
                <a:cs typeface="Calibri"/>
                <a:hlinkClick r:id="rId6"/>
              </a:rPr>
              <a:t> τον</a:t>
            </a:r>
            <a:r>
              <a:rPr sz="550" u="sng" spc="25" dirty="0">
                <a:solidFill>
                  <a:srgbClr val="85872B"/>
                </a:solidFill>
                <a:uFill>
                  <a:solidFill>
                    <a:srgbClr val="85872B"/>
                  </a:solidFill>
                </a:uFill>
                <a:latin typeface="Calibri"/>
                <a:cs typeface="Calibri"/>
                <a:hlinkClick r:id="rId6"/>
              </a:rPr>
              <a:t> Φεβ</a:t>
            </a:r>
            <a:r>
              <a:rPr sz="550" u="sng" spc="25" dirty="0">
                <a:solidFill>
                  <a:srgbClr val="85872B"/>
                </a:solidFill>
                <a:uFill>
                  <a:solidFill>
                    <a:srgbClr val="85872B"/>
                  </a:solidFill>
                </a:uFill>
                <a:latin typeface="Calibri"/>
                <a:cs typeface="Calibri"/>
              </a:rPr>
              <a:t>ρουάριο</a:t>
            </a:r>
            <a:r>
              <a:rPr sz="550" spc="20" dirty="0">
                <a:solidFill>
                  <a:srgbClr val="85872B"/>
                </a:solidFill>
                <a:latin typeface="Calibri"/>
                <a:cs typeface="Calibri"/>
              </a:rPr>
              <a:t> </a:t>
            </a:r>
            <a:r>
              <a:rPr sz="550" spc="20" dirty="0">
                <a:latin typeface="Calibri"/>
                <a:cs typeface="Calibri"/>
              </a:rPr>
              <a:t>2024.</a:t>
            </a:r>
            <a:endParaRPr sz="55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47625"/>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33050" y="854123"/>
            <a:ext cx="4561205" cy="414020"/>
          </a:xfrm>
          <a:prstGeom prst="rect">
            <a:avLst/>
          </a:prstGeom>
        </p:spPr>
        <p:txBody>
          <a:bodyPr vert="horz" wrap="square" lIns="0" tIns="12700" rIns="0" bIns="0" rtlCol="0">
            <a:spAutoFit/>
          </a:bodyPr>
          <a:lstStyle/>
          <a:p>
            <a:pPr marL="12700">
              <a:lnSpc>
                <a:spcPct val="100000"/>
              </a:lnSpc>
              <a:spcBef>
                <a:spcPts val="100"/>
              </a:spcBef>
            </a:pPr>
            <a:r>
              <a:rPr spc="180" dirty="0"/>
              <a:t>Τυπικά</a:t>
            </a:r>
            <a:r>
              <a:rPr spc="195" dirty="0"/>
              <a:t> </a:t>
            </a:r>
            <a:r>
              <a:rPr spc="180" dirty="0"/>
              <a:t>συστήματα</a:t>
            </a:r>
            <a:r>
              <a:rPr spc="185" dirty="0"/>
              <a:t> </a:t>
            </a:r>
            <a:r>
              <a:rPr spc="175" dirty="0"/>
              <a:t>Ευπάθειας</a:t>
            </a:r>
          </a:p>
        </p:txBody>
      </p:sp>
      <p:sp>
        <p:nvSpPr>
          <p:cNvPr id="9" name="object 9"/>
          <p:cNvSpPr txBox="1"/>
          <p:nvPr/>
        </p:nvSpPr>
        <p:spPr>
          <a:xfrm>
            <a:off x="5784531" y="1869439"/>
            <a:ext cx="5981065" cy="1032510"/>
          </a:xfrm>
          <a:prstGeom prst="rect">
            <a:avLst/>
          </a:prstGeom>
        </p:spPr>
        <p:txBody>
          <a:bodyPr vert="horz" wrap="square" lIns="0" tIns="12065" rIns="0" bIns="0" rtlCol="0">
            <a:spAutoFit/>
          </a:bodyPr>
          <a:lstStyle/>
          <a:p>
            <a:pPr marL="287020" marR="5080" indent="-274320" algn="just">
              <a:lnSpc>
                <a:spcPct val="100099"/>
              </a:lnSpc>
              <a:spcBef>
                <a:spcPts val="95"/>
              </a:spcBef>
            </a:pPr>
            <a:r>
              <a:rPr sz="1100" spc="130" dirty="0">
                <a:solidFill>
                  <a:srgbClr val="FFB800"/>
                </a:solidFill>
                <a:latin typeface="Courier New"/>
                <a:cs typeface="Courier New"/>
              </a:rPr>
              <a:t>o </a:t>
            </a:r>
            <a:r>
              <a:rPr sz="1100" spc="145" dirty="0">
                <a:solidFill>
                  <a:srgbClr val="FFFFFF"/>
                </a:solidFill>
                <a:latin typeface="Calibri"/>
                <a:cs typeface="Calibri"/>
              </a:rPr>
              <a:t>Ο </a:t>
            </a:r>
            <a:r>
              <a:rPr sz="1100" spc="100" dirty="0">
                <a:solidFill>
                  <a:srgbClr val="FFFFFF"/>
                </a:solidFill>
                <a:latin typeface="Calibri"/>
                <a:cs typeface="Calibri"/>
              </a:rPr>
              <a:t>στόχος </a:t>
            </a:r>
            <a:r>
              <a:rPr sz="1100" spc="95" dirty="0">
                <a:solidFill>
                  <a:srgbClr val="FFFFFF"/>
                </a:solidFill>
                <a:latin typeface="Calibri"/>
                <a:cs typeface="Calibri"/>
              </a:rPr>
              <a:t>της </a:t>
            </a:r>
            <a:r>
              <a:rPr sz="1100" b="1" spc="100" dirty="0">
                <a:solidFill>
                  <a:srgbClr val="FFB800"/>
                </a:solidFill>
                <a:latin typeface="Calibri"/>
                <a:cs typeface="Calibri"/>
              </a:rPr>
              <a:t>αξιολόγησης </a:t>
            </a:r>
            <a:r>
              <a:rPr sz="1100" b="1" spc="105" dirty="0">
                <a:solidFill>
                  <a:srgbClr val="FFB800"/>
                </a:solidFill>
                <a:latin typeface="Calibri"/>
                <a:cs typeface="Calibri"/>
              </a:rPr>
              <a:t>του </a:t>
            </a:r>
            <a:r>
              <a:rPr sz="1100" b="1" spc="95" dirty="0">
                <a:solidFill>
                  <a:srgbClr val="FFB800"/>
                </a:solidFill>
                <a:latin typeface="Calibri"/>
                <a:cs typeface="Calibri"/>
              </a:rPr>
              <a:t>δικτύου, </a:t>
            </a:r>
            <a:r>
              <a:rPr sz="1100" b="1" spc="110" dirty="0">
                <a:solidFill>
                  <a:srgbClr val="FFB800"/>
                </a:solidFill>
                <a:latin typeface="Calibri"/>
                <a:cs typeface="Calibri"/>
              </a:rPr>
              <a:t>των συστημάτων </a:t>
            </a:r>
            <a:r>
              <a:rPr sz="1100" spc="90" dirty="0">
                <a:solidFill>
                  <a:srgbClr val="FFFFFF"/>
                </a:solidFill>
                <a:latin typeface="Calibri"/>
                <a:cs typeface="Calibri"/>
              </a:rPr>
              <a:t>και </a:t>
            </a:r>
            <a:r>
              <a:rPr sz="1100" b="1" spc="110" dirty="0">
                <a:solidFill>
                  <a:srgbClr val="FFB800"/>
                </a:solidFill>
                <a:latin typeface="Calibri"/>
                <a:cs typeface="Calibri"/>
              </a:rPr>
              <a:t>των </a:t>
            </a:r>
            <a:r>
              <a:rPr sz="1100" b="1" spc="114" dirty="0">
                <a:solidFill>
                  <a:srgbClr val="FFB800"/>
                </a:solidFill>
                <a:latin typeface="Calibri"/>
                <a:cs typeface="Calibri"/>
              </a:rPr>
              <a:t>συσκευών </a:t>
            </a:r>
            <a:r>
              <a:rPr sz="1100" b="1" spc="100" dirty="0">
                <a:solidFill>
                  <a:srgbClr val="FFB800"/>
                </a:solidFill>
                <a:latin typeface="Calibri"/>
                <a:cs typeface="Calibri"/>
              </a:rPr>
              <a:t>ενός </a:t>
            </a:r>
            <a:r>
              <a:rPr sz="1100" b="1" spc="105" dirty="0">
                <a:solidFill>
                  <a:srgbClr val="FFB800"/>
                </a:solidFill>
                <a:latin typeface="Calibri"/>
                <a:cs typeface="Calibri"/>
              </a:rPr>
              <a:t> πλοίου </a:t>
            </a:r>
            <a:r>
              <a:rPr sz="1100" spc="85" dirty="0">
                <a:solidFill>
                  <a:srgbClr val="FFFFFF"/>
                </a:solidFill>
                <a:latin typeface="Calibri"/>
                <a:cs typeface="Calibri"/>
              </a:rPr>
              <a:t>είναι</a:t>
            </a:r>
            <a:r>
              <a:rPr sz="1100" spc="90" dirty="0">
                <a:solidFill>
                  <a:srgbClr val="FFFFFF"/>
                </a:solidFill>
                <a:latin typeface="Calibri"/>
                <a:cs typeface="Calibri"/>
              </a:rPr>
              <a:t> </a:t>
            </a:r>
            <a:r>
              <a:rPr sz="1100" b="1" spc="100" dirty="0">
                <a:solidFill>
                  <a:srgbClr val="FFB800"/>
                </a:solidFill>
                <a:latin typeface="Calibri"/>
                <a:cs typeface="Calibri"/>
              </a:rPr>
              <a:t>εντοπισμός </a:t>
            </a:r>
            <a:r>
              <a:rPr sz="1100" b="1" spc="80" dirty="0">
                <a:solidFill>
                  <a:srgbClr val="FFB800"/>
                </a:solidFill>
                <a:latin typeface="Calibri"/>
                <a:cs typeface="Calibri"/>
              </a:rPr>
              <a:t>Ευπαθειών</a:t>
            </a:r>
            <a:r>
              <a:rPr sz="1100" b="1" spc="85" dirty="0">
                <a:solidFill>
                  <a:srgbClr val="FFB800"/>
                </a:solidFill>
                <a:latin typeface="Calibri"/>
                <a:cs typeface="Calibri"/>
              </a:rPr>
              <a:t> που</a:t>
            </a:r>
            <a:r>
              <a:rPr sz="1100" b="1" spc="90" dirty="0">
                <a:solidFill>
                  <a:srgbClr val="FFB800"/>
                </a:solidFill>
                <a:latin typeface="Calibri"/>
                <a:cs typeface="Calibri"/>
              </a:rPr>
              <a:t> </a:t>
            </a:r>
            <a:r>
              <a:rPr sz="1100" b="1" spc="70" dirty="0">
                <a:solidFill>
                  <a:srgbClr val="FFB800"/>
                </a:solidFill>
                <a:latin typeface="Calibri"/>
                <a:cs typeface="Calibri"/>
              </a:rPr>
              <a:t>ενδέχεται</a:t>
            </a:r>
            <a:r>
              <a:rPr sz="1100" b="1" spc="75" dirty="0">
                <a:solidFill>
                  <a:srgbClr val="FFB800"/>
                </a:solidFill>
                <a:latin typeface="Calibri"/>
                <a:cs typeface="Calibri"/>
              </a:rPr>
              <a:t> </a:t>
            </a:r>
            <a:r>
              <a:rPr sz="1100" spc="80" dirty="0">
                <a:solidFill>
                  <a:srgbClr val="FFFFFF"/>
                </a:solidFill>
                <a:latin typeface="Calibri"/>
                <a:cs typeface="Calibri"/>
              </a:rPr>
              <a:t>να</a:t>
            </a:r>
            <a:r>
              <a:rPr sz="1100" spc="85" dirty="0">
                <a:solidFill>
                  <a:srgbClr val="FFFFFF"/>
                </a:solidFill>
                <a:latin typeface="Calibri"/>
                <a:cs typeface="Calibri"/>
              </a:rPr>
              <a:t> </a:t>
            </a:r>
            <a:r>
              <a:rPr sz="1100" spc="80" dirty="0">
                <a:solidFill>
                  <a:srgbClr val="FFFFFF"/>
                </a:solidFill>
                <a:latin typeface="Calibri"/>
                <a:cs typeface="Calibri"/>
              </a:rPr>
              <a:t>θέσουν</a:t>
            </a:r>
            <a:r>
              <a:rPr sz="1100" spc="85" dirty="0">
                <a:solidFill>
                  <a:srgbClr val="FFFFFF"/>
                </a:solidFill>
                <a:latin typeface="Calibri"/>
                <a:cs typeface="Calibri"/>
              </a:rPr>
              <a:t> </a:t>
            </a:r>
            <a:r>
              <a:rPr sz="1100" spc="80" dirty="0">
                <a:solidFill>
                  <a:srgbClr val="FFFFFF"/>
                </a:solidFill>
                <a:latin typeface="Calibri"/>
                <a:cs typeface="Calibri"/>
              </a:rPr>
              <a:t>σε</a:t>
            </a:r>
            <a:r>
              <a:rPr sz="1100" spc="85" dirty="0">
                <a:solidFill>
                  <a:srgbClr val="FFFFFF"/>
                </a:solidFill>
                <a:latin typeface="Calibri"/>
                <a:cs typeface="Calibri"/>
              </a:rPr>
              <a:t> </a:t>
            </a:r>
            <a:r>
              <a:rPr sz="1100" spc="70" dirty="0">
                <a:solidFill>
                  <a:srgbClr val="FFFFFF"/>
                </a:solidFill>
                <a:latin typeface="Calibri"/>
                <a:cs typeface="Calibri"/>
              </a:rPr>
              <a:t>κίνδυνο</a:t>
            </a:r>
            <a:r>
              <a:rPr sz="1100" spc="75" dirty="0">
                <a:solidFill>
                  <a:srgbClr val="FFFFFF"/>
                </a:solidFill>
                <a:latin typeface="Calibri"/>
                <a:cs typeface="Calibri"/>
              </a:rPr>
              <a:t> την </a:t>
            </a:r>
            <a:r>
              <a:rPr sz="1100" spc="80" dirty="0">
                <a:solidFill>
                  <a:srgbClr val="FFFFFF"/>
                </a:solidFill>
                <a:latin typeface="Calibri"/>
                <a:cs typeface="Calibri"/>
              </a:rPr>
              <a:t> </a:t>
            </a:r>
            <a:r>
              <a:rPr sz="1100" spc="70" dirty="0">
                <a:solidFill>
                  <a:srgbClr val="FFFFFF"/>
                </a:solidFill>
                <a:latin typeface="Calibri"/>
                <a:cs typeface="Calibri"/>
              </a:rPr>
              <a:t>εμπιστευτικότητα,</a:t>
            </a:r>
            <a:r>
              <a:rPr sz="1100" spc="75" dirty="0">
                <a:solidFill>
                  <a:srgbClr val="FFFFFF"/>
                </a:solidFill>
                <a:latin typeface="Calibri"/>
                <a:cs typeface="Calibri"/>
              </a:rPr>
              <a:t> </a:t>
            </a:r>
            <a:r>
              <a:rPr sz="1100" b="1" spc="75" dirty="0">
                <a:solidFill>
                  <a:srgbClr val="FFB800"/>
                </a:solidFill>
                <a:latin typeface="Calibri"/>
                <a:cs typeface="Calibri"/>
              </a:rPr>
              <a:t>την</a:t>
            </a:r>
            <a:r>
              <a:rPr sz="1100" b="1" spc="80" dirty="0">
                <a:solidFill>
                  <a:srgbClr val="FFB800"/>
                </a:solidFill>
                <a:latin typeface="Calibri"/>
                <a:cs typeface="Calibri"/>
              </a:rPr>
              <a:t> </a:t>
            </a:r>
            <a:r>
              <a:rPr sz="1100" b="1" spc="75" dirty="0">
                <a:solidFill>
                  <a:srgbClr val="FFB800"/>
                </a:solidFill>
                <a:latin typeface="Calibri"/>
                <a:cs typeface="Calibri"/>
              </a:rPr>
              <a:t>ακεραιότητα</a:t>
            </a:r>
            <a:r>
              <a:rPr sz="1100" b="1" spc="80" dirty="0">
                <a:solidFill>
                  <a:srgbClr val="FFB800"/>
                </a:solidFill>
                <a:latin typeface="Calibri"/>
                <a:cs typeface="Calibri"/>
              </a:rPr>
              <a:t> </a:t>
            </a:r>
            <a:r>
              <a:rPr sz="1100" b="1" spc="90" dirty="0">
                <a:solidFill>
                  <a:srgbClr val="FFB800"/>
                </a:solidFill>
                <a:latin typeface="Calibri"/>
                <a:cs typeface="Calibri"/>
              </a:rPr>
              <a:t>ή</a:t>
            </a:r>
            <a:r>
              <a:rPr sz="1100" b="1" spc="95" dirty="0">
                <a:solidFill>
                  <a:srgbClr val="FFB800"/>
                </a:solidFill>
                <a:latin typeface="Calibri"/>
                <a:cs typeface="Calibri"/>
              </a:rPr>
              <a:t> </a:t>
            </a:r>
            <a:r>
              <a:rPr sz="1100" b="1" spc="100" dirty="0">
                <a:solidFill>
                  <a:srgbClr val="FFB800"/>
                </a:solidFill>
                <a:latin typeface="Calibri"/>
                <a:cs typeface="Calibri"/>
              </a:rPr>
              <a:t>τη</a:t>
            </a:r>
            <a:r>
              <a:rPr sz="1100" b="1" spc="105" dirty="0">
                <a:solidFill>
                  <a:srgbClr val="FFB800"/>
                </a:solidFill>
                <a:latin typeface="Calibri"/>
                <a:cs typeface="Calibri"/>
              </a:rPr>
              <a:t> </a:t>
            </a:r>
            <a:r>
              <a:rPr sz="1100" b="1" spc="100" dirty="0">
                <a:solidFill>
                  <a:srgbClr val="FFB800"/>
                </a:solidFill>
                <a:latin typeface="Calibri"/>
                <a:cs typeface="Calibri"/>
              </a:rPr>
              <a:t>διαθεσιμότητα</a:t>
            </a:r>
            <a:r>
              <a:rPr sz="1100" b="1" spc="105" dirty="0">
                <a:solidFill>
                  <a:srgbClr val="FFB800"/>
                </a:solidFill>
                <a:latin typeface="Calibri"/>
                <a:cs typeface="Calibri"/>
              </a:rPr>
              <a:t> </a:t>
            </a:r>
            <a:r>
              <a:rPr sz="1100" b="1" spc="114" dirty="0">
                <a:solidFill>
                  <a:srgbClr val="FFB800"/>
                </a:solidFill>
                <a:latin typeface="Calibri"/>
                <a:cs typeface="Calibri"/>
              </a:rPr>
              <a:t>των</a:t>
            </a:r>
            <a:r>
              <a:rPr sz="1100" b="1" spc="120" dirty="0">
                <a:solidFill>
                  <a:srgbClr val="FFB800"/>
                </a:solidFill>
                <a:latin typeface="Calibri"/>
                <a:cs typeface="Calibri"/>
              </a:rPr>
              <a:t> </a:t>
            </a:r>
            <a:r>
              <a:rPr sz="1100" b="1" spc="110" dirty="0">
                <a:solidFill>
                  <a:srgbClr val="FFB800"/>
                </a:solidFill>
                <a:latin typeface="Calibri"/>
                <a:cs typeface="Calibri"/>
              </a:rPr>
              <a:t>δεδομένων</a:t>
            </a:r>
            <a:r>
              <a:rPr sz="1100" b="1" spc="114" dirty="0">
                <a:solidFill>
                  <a:srgbClr val="FFB800"/>
                </a:solidFill>
                <a:latin typeface="Calibri"/>
                <a:cs typeface="Calibri"/>
              </a:rPr>
              <a:t> </a:t>
            </a:r>
            <a:r>
              <a:rPr sz="1100" b="1" spc="95" dirty="0">
                <a:solidFill>
                  <a:srgbClr val="FFB800"/>
                </a:solidFill>
                <a:latin typeface="Calibri"/>
                <a:cs typeface="Calibri"/>
              </a:rPr>
              <a:t>και </a:t>
            </a:r>
            <a:r>
              <a:rPr sz="1100" b="1" spc="100" dirty="0">
                <a:solidFill>
                  <a:srgbClr val="FFB800"/>
                </a:solidFill>
                <a:latin typeface="Calibri"/>
                <a:cs typeface="Calibri"/>
              </a:rPr>
              <a:t> </a:t>
            </a:r>
            <a:r>
              <a:rPr sz="1100" spc="110" dirty="0">
                <a:solidFill>
                  <a:srgbClr val="FFFFFF"/>
                </a:solidFill>
                <a:latin typeface="Calibri"/>
                <a:cs typeface="Calibri"/>
              </a:rPr>
              <a:t>συστημάτων </a:t>
            </a:r>
            <a:r>
              <a:rPr sz="1100" b="1" spc="120" dirty="0">
                <a:solidFill>
                  <a:srgbClr val="FFB800"/>
                </a:solidFill>
                <a:latin typeface="Calibri"/>
                <a:cs typeface="Calibri"/>
              </a:rPr>
              <a:t>που </a:t>
            </a:r>
            <a:r>
              <a:rPr sz="1100" b="1" spc="85" dirty="0">
                <a:solidFill>
                  <a:srgbClr val="FFB800"/>
                </a:solidFill>
                <a:latin typeface="Calibri"/>
                <a:cs typeface="Calibri"/>
              </a:rPr>
              <a:t>είναι </a:t>
            </a:r>
            <a:r>
              <a:rPr sz="1100" b="1" spc="105" dirty="0">
                <a:solidFill>
                  <a:srgbClr val="FFB800"/>
                </a:solidFill>
                <a:latin typeface="Calibri"/>
                <a:cs typeface="Calibri"/>
              </a:rPr>
              <a:t>απαραίτητα </a:t>
            </a:r>
            <a:r>
              <a:rPr sz="1100" b="1" spc="100" dirty="0">
                <a:solidFill>
                  <a:srgbClr val="FFB800"/>
                </a:solidFill>
                <a:latin typeface="Calibri"/>
                <a:cs typeface="Calibri"/>
              </a:rPr>
              <a:t>τη </a:t>
            </a:r>
            <a:r>
              <a:rPr sz="1100" b="1" spc="95" dirty="0">
                <a:solidFill>
                  <a:srgbClr val="FFB800"/>
                </a:solidFill>
                <a:latin typeface="Calibri"/>
                <a:cs typeface="Calibri"/>
              </a:rPr>
              <a:t>λειτουργία </a:t>
            </a:r>
            <a:r>
              <a:rPr sz="1100" spc="105" dirty="0">
                <a:solidFill>
                  <a:srgbClr val="FFFFFF"/>
                </a:solidFill>
                <a:latin typeface="Calibri"/>
                <a:cs typeface="Calibri"/>
              </a:rPr>
              <a:t>του </a:t>
            </a:r>
            <a:r>
              <a:rPr sz="1100" spc="95" dirty="0">
                <a:solidFill>
                  <a:srgbClr val="FFFFFF"/>
                </a:solidFill>
                <a:latin typeface="Calibri"/>
                <a:cs typeface="Calibri"/>
              </a:rPr>
              <a:t>λειτουργικού </a:t>
            </a:r>
            <a:r>
              <a:rPr sz="1100" spc="100" dirty="0">
                <a:solidFill>
                  <a:srgbClr val="FFFFFF"/>
                </a:solidFill>
                <a:latin typeface="Calibri"/>
                <a:cs typeface="Calibri"/>
              </a:rPr>
              <a:t>εξοπλισμού, </a:t>
            </a:r>
            <a:r>
              <a:rPr sz="1100" spc="105" dirty="0">
                <a:solidFill>
                  <a:srgbClr val="FFFFFF"/>
                </a:solidFill>
                <a:latin typeface="Calibri"/>
                <a:cs typeface="Calibri"/>
              </a:rPr>
              <a:t> </a:t>
            </a:r>
            <a:r>
              <a:rPr sz="1100" b="1" spc="110" dirty="0">
                <a:solidFill>
                  <a:srgbClr val="FFB800"/>
                </a:solidFill>
                <a:latin typeface="Calibri"/>
                <a:cs typeface="Calibri"/>
              </a:rPr>
              <a:t>των</a:t>
            </a:r>
            <a:r>
              <a:rPr sz="1100" b="1" spc="114" dirty="0">
                <a:solidFill>
                  <a:srgbClr val="FFB800"/>
                </a:solidFill>
                <a:latin typeface="Calibri"/>
                <a:cs typeface="Calibri"/>
              </a:rPr>
              <a:t> </a:t>
            </a:r>
            <a:r>
              <a:rPr sz="1100" b="1" spc="105" dirty="0">
                <a:solidFill>
                  <a:srgbClr val="FFB800"/>
                </a:solidFill>
                <a:latin typeface="Calibri"/>
                <a:cs typeface="Calibri"/>
              </a:rPr>
              <a:t>δικτύων</a:t>
            </a:r>
            <a:r>
              <a:rPr sz="1100" b="1" spc="110" dirty="0">
                <a:solidFill>
                  <a:srgbClr val="FFB800"/>
                </a:solidFill>
                <a:latin typeface="Calibri"/>
                <a:cs typeface="Calibri"/>
              </a:rPr>
              <a:t> </a:t>
            </a:r>
            <a:r>
              <a:rPr sz="1100" b="1" spc="120" dirty="0">
                <a:solidFill>
                  <a:srgbClr val="FFB800"/>
                </a:solidFill>
                <a:latin typeface="Calibri"/>
                <a:cs typeface="Calibri"/>
              </a:rPr>
              <a:t>ή</a:t>
            </a:r>
            <a:r>
              <a:rPr sz="1100" b="1" spc="125" dirty="0">
                <a:solidFill>
                  <a:srgbClr val="FFB800"/>
                </a:solidFill>
                <a:latin typeface="Calibri"/>
                <a:cs typeface="Calibri"/>
              </a:rPr>
              <a:t> </a:t>
            </a:r>
            <a:r>
              <a:rPr sz="1100" b="1" spc="105" dirty="0">
                <a:solidFill>
                  <a:srgbClr val="FFB800"/>
                </a:solidFill>
                <a:latin typeface="Calibri"/>
                <a:cs typeface="Calibri"/>
              </a:rPr>
              <a:t>του</a:t>
            </a:r>
            <a:r>
              <a:rPr sz="1100" b="1" spc="110" dirty="0">
                <a:solidFill>
                  <a:srgbClr val="FFB800"/>
                </a:solidFill>
                <a:latin typeface="Calibri"/>
                <a:cs typeface="Calibri"/>
              </a:rPr>
              <a:t> </a:t>
            </a:r>
            <a:r>
              <a:rPr sz="1100" b="1" spc="90" dirty="0">
                <a:solidFill>
                  <a:srgbClr val="FFB800"/>
                </a:solidFill>
                <a:latin typeface="Calibri"/>
                <a:cs typeface="Calibri"/>
              </a:rPr>
              <a:t>ίδιου</a:t>
            </a:r>
            <a:r>
              <a:rPr sz="1100" b="1" spc="95" dirty="0">
                <a:solidFill>
                  <a:srgbClr val="FFB800"/>
                </a:solidFill>
                <a:latin typeface="Calibri"/>
                <a:cs typeface="Calibri"/>
              </a:rPr>
              <a:t> </a:t>
            </a:r>
            <a:r>
              <a:rPr sz="1100" b="1" spc="105" dirty="0">
                <a:solidFill>
                  <a:srgbClr val="FFB800"/>
                </a:solidFill>
                <a:latin typeface="Calibri"/>
                <a:cs typeface="Calibri"/>
              </a:rPr>
              <a:t>του</a:t>
            </a:r>
            <a:r>
              <a:rPr sz="1100" b="1" spc="110" dirty="0">
                <a:solidFill>
                  <a:srgbClr val="FFB800"/>
                </a:solidFill>
                <a:latin typeface="Calibri"/>
                <a:cs typeface="Calibri"/>
              </a:rPr>
              <a:t> </a:t>
            </a:r>
            <a:r>
              <a:rPr sz="1100" b="1" spc="100" dirty="0">
                <a:solidFill>
                  <a:srgbClr val="FFB800"/>
                </a:solidFill>
                <a:latin typeface="Calibri"/>
                <a:cs typeface="Calibri"/>
              </a:rPr>
              <a:t>πλοίου.</a:t>
            </a:r>
            <a:r>
              <a:rPr sz="1100" b="1" spc="105" dirty="0">
                <a:solidFill>
                  <a:srgbClr val="FFB800"/>
                </a:solidFill>
                <a:latin typeface="Calibri"/>
                <a:cs typeface="Calibri"/>
              </a:rPr>
              <a:t> </a:t>
            </a:r>
            <a:r>
              <a:rPr sz="1100" spc="100" dirty="0">
                <a:solidFill>
                  <a:srgbClr val="FFFFFF"/>
                </a:solidFill>
                <a:latin typeface="Calibri"/>
                <a:cs typeface="Calibri"/>
              </a:rPr>
              <a:t>Αυτές</a:t>
            </a:r>
            <a:r>
              <a:rPr sz="1100" spc="105" dirty="0">
                <a:solidFill>
                  <a:srgbClr val="FFFFFF"/>
                </a:solidFill>
                <a:latin typeface="Calibri"/>
                <a:cs typeface="Calibri"/>
              </a:rPr>
              <a:t> </a:t>
            </a:r>
            <a:r>
              <a:rPr sz="1100" b="1" spc="90" dirty="0">
                <a:solidFill>
                  <a:srgbClr val="FFB800"/>
                </a:solidFill>
                <a:latin typeface="Calibri"/>
                <a:cs typeface="Calibri"/>
              </a:rPr>
              <a:t>οι</a:t>
            </a:r>
            <a:r>
              <a:rPr sz="1100" b="1" spc="95" dirty="0">
                <a:solidFill>
                  <a:srgbClr val="FFB800"/>
                </a:solidFill>
                <a:latin typeface="Calibri"/>
                <a:cs typeface="Calibri"/>
              </a:rPr>
              <a:t> </a:t>
            </a:r>
            <a:r>
              <a:rPr sz="1100" b="1" spc="105" dirty="0">
                <a:solidFill>
                  <a:srgbClr val="FFB800"/>
                </a:solidFill>
                <a:latin typeface="Calibri"/>
                <a:cs typeface="Calibri"/>
              </a:rPr>
              <a:t>Ευπάθειες</a:t>
            </a:r>
            <a:r>
              <a:rPr sz="1100" b="1" spc="110" dirty="0">
                <a:solidFill>
                  <a:srgbClr val="FFB800"/>
                </a:solidFill>
                <a:latin typeface="Calibri"/>
                <a:cs typeface="Calibri"/>
              </a:rPr>
              <a:t> </a:t>
            </a:r>
            <a:r>
              <a:rPr sz="1100" spc="110" dirty="0">
                <a:solidFill>
                  <a:srgbClr val="FFFFFF"/>
                </a:solidFill>
                <a:latin typeface="Calibri"/>
                <a:cs typeface="Calibri"/>
              </a:rPr>
              <a:t>μπορούν</a:t>
            </a:r>
            <a:r>
              <a:rPr sz="1100" spc="114" dirty="0">
                <a:solidFill>
                  <a:srgbClr val="FFFFFF"/>
                </a:solidFill>
                <a:latin typeface="Calibri"/>
                <a:cs typeface="Calibri"/>
              </a:rPr>
              <a:t> </a:t>
            </a:r>
            <a:r>
              <a:rPr sz="1100" spc="110" dirty="0">
                <a:solidFill>
                  <a:srgbClr val="FFFFFF"/>
                </a:solidFill>
                <a:latin typeface="Calibri"/>
                <a:cs typeface="Calibri"/>
              </a:rPr>
              <a:t>να </a:t>
            </a:r>
            <a:r>
              <a:rPr sz="1100" spc="114" dirty="0">
                <a:solidFill>
                  <a:srgbClr val="FFFFFF"/>
                </a:solidFill>
                <a:latin typeface="Calibri"/>
                <a:cs typeface="Calibri"/>
              </a:rPr>
              <a:t> </a:t>
            </a:r>
            <a:r>
              <a:rPr sz="1100" spc="100" dirty="0">
                <a:solidFill>
                  <a:srgbClr val="FFFFFF"/>
                </a:solidFill>
                <a:latin typeface="Calibri"/>
                <a:cs typeface="Calibri"/>
              </a:rPr>
              <a:t>ταξινομηθούν</a:t>
            </a:r>
            <a:r>
              <a:rPr sz="1100" spc="45" dirty="0">
                <a:solidFill>
                  <a:srgbClr val="FFFFFF"/>
                </a:solidFill>
                <a:latin typeface="Calibri"/>
                <a:cs typeface="Calibri"/>
              </a:rPr>
              <a:t> </a:t>
            </a:r>
            <a:r>
              <a:rPr sz="1100" spc="105" dirty="0">
                <a:solidFill>
                  <a:srgbClr val="FFFFFF"/>
                </a:solidFill>
                <a:latin typeface="Calibri"/>
                <a:cs typeface="Calibri"/>
              </a:rPr>
              <a:t>σε</a:t>
            </a:r>
            <a:r>
              <a:rPr sz="1100" spc="45" dirty="0">
                <a:solidFill>
                  <a:srgbClr val="FFFFFF"/>
                </a:solidFill>
                <a:latin typeface="Calibri"/>
                <a:cs typeface="Calibri"/>
              </a:rPr>
              <a:t> </a:t>
            </a:r>
            <a:r>
              <a:rPr sz="1100" b="1" spc="105" dirty="0">
                <a:solidFill>
                  <a:srgbClr val="FFB800"/>
                </a:solidFill>
                <a:latin typeface="Calibri"/>
                <a:cs typeface="Calibri"/>
              </a:rPr>
              <a:t>διάφορες</a:t>
            </a:r>
            <a:r>
              <a:rPr sz="1100" b="1" spc="45" dirty="0">
                <a:solidFill>
                  <a:srgbClr val="FFB800"/>
                </a:solidFill>
                <a:latin typeface="Calibri"/>
                <a:cs typeface="Calibri"/>
              </a:rPr>
              <a:t> </a:t>
            </a:r>
            <a:r>
              <a:rPr sz="1100" b="1" spc="95" dirty="0">
                <a:solidFill>
                  <a:srgbClr val="FFB800"/>
                </a:solidFill>
                <a:latin typeface="Calibri"/>
                <a:cs typeface="Calibri"/>
              </a:rPr>
              <a:t>κατηγορίες:</a:t>
            </a:r>
            <a:endParaRPr sz="1100" dirty="0">
              <a:latin typeface="Calibri"/>
              <a:cs typeface="Calibri"/>
            </a:endParaRPr>
          </a:p>
        </p:txBody>
      </p:sp>
      <p:pic>
        <p:nvPicPr>
          <p:cNvPr id="12" name="object 12"/>
          <p:cNvPicPr/>
          <p:nvPr/>
        </p:nvPicPr>
        <p:blipFill>
          <a:blip r:embed="rId3" cstate="print"/>
          <a:stretch>
            <a:fillRect/>
          </a:stretch>
        </p:blipFill>
        <p:spPr>
          <a:xfrm>
            <a:off x="7549832" y="6167754"/>
            <a:ext cx="3293427" cy="611187"/>
          </a:xfrm>
          <a:prstGeom prst="rect">
            <a:avLst/>
          </a:prstGeom>
        </p:spPr>
      </p:pic>
      <p:sp>
        <p:nvSpPr>
          <p:cNvPr id="13" name="object 13"/>
          <p:cNvSpPr txBox="1"/>
          <p:nvPr/>
        </p:nvSpPr>
        <p:spPr>
          <a:xfrm>
            <a:off x="78739" y="6690677"/>
            <a:ext cx="4323715" cy="82550"/>
          </a:xfrm>
          <a:prstGeom prst="rect">
            <a:avLst/>
          </a:prstGeom>
        </p:spPr>
        <p:txBody>
          <a:bodyPr vert="horz" wrap="square" lIns="0" tIns="0" rIns="0" bIns="0" rtlCol="0">
            <a:spAutoFit/>
          </a:bodyPr>
          <a:lstStyle/>
          <a:p>
            <a:pPr marL="12700">
              <a:lnSpc>
                <a:spcPts val="525"/>
              </a:lnSpc>
            </a:pPr>
            <a:r>
              <a:rPr sz="450" spc="30" dirty="0">
                <a:solidFill>
                  <a:srgbClr val="FFFFFF"/>
                </a:solidFill>
                <a:latin typeface="Calibri"/>
                <a:cs typeface="Calibri"/>
              </a:rPr>
              <a:t>ΟΔΗΓΙΕΣ</a:t>
            </a:r>
            <a:r>
              <a:rPr sz="450" spc="20" dirty="0">
                <a:solidFill>
                  <a:srgbClr val="FFFFFF"/>
                </a:solidFill>
                <a:latin typeface="Calibri"/>
                <a:cs typeface="Calibri"/>
              </a:rPr>
              <a:t> </a:t>
            </a:r>
            <a:r>
              <a:rPr sz="450" spc="25" dirty="0">
                <a:solidFill>
                  <a:srgbClr val="FFFFFF"/>
                </a:solidFill>
                <a:latin typeface="Calibri"/>
                <a:cs typeface="Calibri"/>
              </a:rPr>
              <a:t>ΓΙΑ </a:t>
            </a:r>
            <a:r>
              <a:rPr sz="450" spc="35" dirty="0">
                <a:solidFill>
                  <a:srgbClr val="FFFFFF"/>
                </a:solidFill>
                <a:latin typeface="Calibri"/>
                <a:cs typeface="Calibri"/>
              </a:rPr>
              <a:t>ΤΗΝ</a:t>
            </a:r>
            <a:r>
              <a:rPr sz="450" spc="25" dirty="0">
                <a:solidFill>
                  <a:srgbClr val="FFFFFF"/>
                </a:solidFill>
                <a:latin typeface="Calibri"/>
                <a:cs typeface="Calibri"/>
              </a:rPr>
              <a:t> </a:t>
            </a:r>
            <a:r>
              <a:rPr sz="450" spc="30" dirty="0">
                <a:solidFill>
                  <a:srgbClr val="FFFFFF"/>
                </a:solidFill>
                <a:latin typeface="Calibri"/>
                <a:cs typeface="Calibri"/>
              </a:rPr>
              <a:t>ΑΣΦΑΛΕΙΑ</a:t>
            </a:r>
            <a:r>
              <a:rPr sz="450" spc="25" dirty="0">
                <a:solidFill>
                  <a:srgbClr val="FFFFFF"/>
                </a:solidFill>
                <a:latin typeface="Calibri"/>
                <a:cs typeface="Calibri"/>
              </a:rPr>
              <a:t> </a:t>
            </a:r>
            <a:r>
              <a:rPr sz="450" spc="35" dirty="0">
                <a:solidFill>
                  <a:srgbClr val="FFFFFF"/>
                </a:solidFill>
                <a:latin typeface="Calibri"/>
                <a:cs typeface="Calibri"/>
              </a:rPr>
              <a:t>ΤΟΥ</a:t>
            </a:r>
            <a:r>
              <a:rPr sz="450" spc="30" dirty="0">
                <a:solidFill>
                  <a:srgbClr val="FFFFFF"/>
                </a:solidFill>
                <a:latin typeface="Calibri"/>
                <a:cs typeface="Calibri"/>
              </a:rPr>
              <a:t> ΚΥΒΕΡΝΟΥ ΣΤΑ</a:t>
            </a:r>
            <a:r>
              <a:rPr sz="450" spc="25" dirty="0">
                <a:solidFill>
                  <a:srgbClr val="FFFFFF"/>
                </a:solidFill>
                <a:latin typeface="Calibri"/>
                <a:cs typeface="Calibri"/>
              </a:rPr>
              <a:t> </a:t>
            </a:r>
            <a:r>
              <a:rPr sz="450" spc="30" dirty="0">
                <a:solidFill>
                  <a:srgbClr val="FFFFFF"/>
                </a:solidFill>
                <a:latin typeface="Calibri"/>
                <a:cs typeface="Calibri"/>
              </a:rPr>
              <a:t>ΠΛΟΙΑ,</a:t>
            </a:r>
            <a:r>
              <a:rPr sz="450" spc="25" dirty="0">
                <a:solidFill>
                  <a:srgbClr val="FFFFFF"/>
                </a:solidFill>
                <a:latin typeface="Calibri"/>
                <a:cs typeface="Calibri"/>
              </a:rPr>
              <a:t> </a:t>
            </a:r>
            <a:r>
              <a:rPr sz="450" spc="30" dirty="0">
                <a:solidFill>
                  <a:srgbClr val="FFFFFF"/>
                </a:solidFill>
                <a:latin typeface="Calibri"/>
                <a:cs typeface="Calibri"/>
              </a:rPr>
              <a:t>Έκδοση</a:t>
            </a:r>
            <a:r>
              <a:rPr sz="450" spc="25" dirty="0">
                <a:solidFill>
                  <a:srgbClr val="FFFFFF"/>
                </a:solidFill>
                <a:latin typeface="Calibri"/>
                <a:cs typeface="Calibri"/>
              </a:rPr>
              <a:t> </a:t>
            </a:r>
            <a:r>
              <a:rPr sz="450" spc="20" dirty="0">
                <a:solidFill>
                  <a:srgbClr val="FFFFFF"/>
                </a:solidFill>
                <a:latin typeface="Calibri"/>
                <a:cs typeface="Calibri"/>
              </a:rPr>
              <a:t>4,</a:t>
            </a:r>
            <a:r>
              <a:rPr sz="450" spc="30" dirty="0">
                <a:solidFill>
                  <a:srgbClr val="FFFFFF"/>
                </a:solidFill>
                <a:latin typeface="Calibri"/>
                <a:cs typeface="Calibri"/>
              </a:rPr>
              <a:t> URL: </a:t>
            </a:r>
            <a:r>
              <a:rPr sz="450" u="sng" spc="25" dirty="0">
                <a:solidFill>
                  <a:srgbClr val="FFFFFF"/>
                </a:solidFill>
                <a:uFill>
                  <a:solidFill>
                    <a:srgbClr val="FFFFFF"/>
                  </a:solidFill>
                </a:uFill>
                <a:latin typeface="Calibri"/>
                <a:cs typeface="Calibri"/>
                <a:hlinkClick r:id="rId4"/>
              </a:rPr>
              <a:t>2021-Cyber-Security-Guidelines.pdf</a:t>
            </a:r>
            <a:r>
              <a:rPr sz="450" u="sng" spc="40" dirty="0">
                <a:solidFill>
                  <a:srgbClr val="FFFFFF"/>
                </a:solidFill>
                <a:uFill>
                  <a:solidFill>
                    <a:srgbClr val="FFFFFF"/>
                  </a:solidFill>
                </a:uFill>
                <a:latin typeface="Calibri"/>
                <a:cs typeface="Calibri"/>
                <a:hlinkClick r:id="rId4"/>
              </a:rPr>
              <a:t> </a:t>
            </a:r>
            <a:r>
              <a:rPr sz="450" u="sng" spc="20" dirty="0">
                <a:solidFill>
                  <a:srgbClr val="FFFFFF"/>
                </a:solidFill>
                <a:uFill>
                  <a:solidFill>
                    <a:srgbClr val="FFFFFF"/>
                  </a:solidFill>
                </a:uFill>
                <a:latin typeface="Calibri"/>
                <a:cs typeface="Calibri"/>
                <a:hlinkClick r:id="rId4"/>
              </a:rPr>
              <a:t>(ics-shipping.org),</a:t>
            </a:r>
            <a:r>
              <a:rPr sz="450" u="sng" spc="35" dirty="0">
                <a:solidFill>
                  <a:srgbClr val="FFFFFF"/>
                </a:solidFill>
                <a:uFill>
                  <a:solidFill>
                    <a:srgbClr val="FFFFFF"/>
                  </a:solidFill>
                </a:uFill>
                <a:latin typeface="Calibri"/>
                <a:cs typeface="Calibri"/>
                <a:hlinkClick r:id="rId4"/>
              </a:rPr>
              <a:t> </a:t>
            </a:r>
            <a:r>
              <a:rPr sz="450" u="sng" spc="30" dirty="0">
                <a:solidFill>
                  <a:srgbClr val="FFFFFF"/>
                </a:solidFill>
                <a:uFill>
                  <a:solidFill>
                    <a:srgbClr val="FFFFFF"/>
                  </a:solidFill>
                </a:uFill>
                <a:latin typeface="Calibri"/>
                <a:cs typeface="Calibri"/>
                <a:hlinkClick r:id="rId4"/>
              </a:rPr>
              <a:t>πρόσβαση</a:t>
            </a:r>
            <a:r>
              <a:rPr sz="450" u="sng" spc="35" dirty="0">
                <a:solidFill>
                  <a:srgbClr val="FFFFFF"/>
                </a:solidFill>
                <a:uFill>
                  <a:solidFill>
                    <a:srgbClr val="FFFFFF"/>
                  </a:solidFill>
                </a:uFill>
                <a:latin typeface="Calibri"/>
                <a:cs typeface="Calibri"/>
                <a:hlinkClick r:id="rId4"/>
              </a:rPr>
              <a:t> </a:t>
            </a:r>
            <a:r>
              <a:rPr sz="450" u="sng" spc="30" dirty="0">
                <a:solidFill>
                  <a:srgbClr val="FFFFFF"/>
                </a:solidFill>
                <a:uFill>
                  <a:solidFill>
                    <a:srgbClr val="FFFFFF"/>
                  </a:solidFill>
                </a:uFill>
                <a:latin typeface="Calibri"/>
                <a:cs typeface="Calibri"/>
                <a:hlinkClick r:id="rId4"/>
              </a:rPr>
              <a:t>τον Φ</a:t>
            </a:r>
            <a:r>
              <a:rPr sz="450" u="sng" spc="30" dirty="0">
                <a:solidFill>
                  <a:srgbClr val="FFFFFF"/>
                </a:solidFill>
                <a:uFill>
                  <a:solidFill>
                    <a:srgbClr val="FFFFFF"/>
                  </a:solidFill>
                </a:uFill>
                <a:latin typeface="Calibri"/>
                <a:cs typeface="Calibri"/>
              </a:rPr>
              <a:t>εβρουάριο</a:t>
            </a:r>
            <a:r>
              <a:rPr sz="450" spc="35" dirty="0">
                <a:solidFill>
                  <a:srgbClr val="FFFFFF"/>
                </a:solidFill>
                <a:latin typeface="Calibri"/>
                <a:cs typeface="Calibri"/>
              </a:rPr>
              <a:t> </a:t>
            </a:r>
            <a:r>
              <a:rPr sz="450" spc="25" dirty="0">
                <a:solidFill>
                  <a:srgbClr val="FFFFFF"/>
                </a:solidFill>
                <a:latin typeface="Calibri"/>
                <a:cs typeface="Calibri"/>
              </a:rPr>
              <a:t>2024.</a:t>
            </a:r>
            <a:endParaRPr sz="450">
              <a:latin typeface="Calibri"/>
              <a:cs typeface="Calibri"/>
            </a:endParaRPr>
          </a:p>
        </p:txBody>
      </p:sp>
      <p:sp>
        <p:nvSpPr>
          <p:cNvPr id="16" name="TextBox 15">
            <a:extLst>
              <a:ext uri="{FF2B5EF4-FFF2-40B4-BE49-F238E27FC236}">
                <a16:creationId xmlns:a16="http://schemas.microsoft.com/office/drawing/2014/main" id="{8ABBBFD2-D5F6-AC6D-82BF-CA29FF8D8210}"/>
              </a:ext>
            </a:extLst>
          </p:cNvPr>
          <p:cNvSpPr txBox="1"/>
          <p:nvPr/>
        </p:nvSpPr>
        <p:spPr>
          <a:xfrm>
            <a:off x="5089945" y="3710255"/>
            <a:ext cx="6982040" cy="1154162"/>
          </a:xfrm>
          <a:prstGeom prst="rect">
            <a:avLst/>
          </a:prstGeom>
          <a:noFill/>
        </p:spPr>
        <p:txBody>
          <a:bodyPr wrap="none" rtlCol="0">
            <a:spAutoFit/>
          </a:bodyPr>
          <a:lstStyle/>
          <a:p>
            <a:r>
              <a:rPr lang="el-GR" sz="1100" spc="70" dirty="0">
                <a:solidFill>
                  <a:srgbClr val="FFFFFF"/>
                </a:solidFill>
                <a:latin typeface="Calibri"/>
                <a:cs typeface="Calibri"/>
              </a:rPr>
              <a:t>Προσωρινά</a:t>
            </a:r>
            <a:r>
              <a:rPr lang="el-GR" dirty="0"/>
              <a:t> </a:t>
            </a:r>
            <a:r>
              <a:rPr lang="el-GR" sz="1100" spc="70" dirty="0">
                <a:solidFill>
                  <a:srgbClr val="FFFFFF"/>
                </a:solidFill>
                <a:latin typeface="Calibri"/>
                <a:cs typeface="Calibri"/>
              </a:rPr>
              <a:t>προβλήματα, όπως ελαττώματα λογισμικού ή ξεπερασμένα συστήματα</a:t>
            </a:r>
          </a:p>
          <a:p>
            <a:r>
              <a:rPr lang="el-GR" sz="1100" spc="70" dirty="0">
                <a:solidFill>
                  <a:srgbClr val="FFFFFF"/>
                </a:solidFill>
                <a:latin typeface="Calibri"/>
                <a:cs typeface="Calibri"/>
              </a:rPr>
              <a:t>Σχεδιαστικά ελαττώματα XML-</a:t>
            </a:r>
            <a:r>
              <a:rPr lang="el-GR" sz="1100" spc="70" dirty="0" err="1">
                <a:solidFill>
                  <a:srgbClr val="FFFFFF"/>
                </a:solidFill>
                <a:latin typeface="Calibri"/>
                <a:cs typeface="Calibri"/>
              </a:rPr>
              <a:t>ph</a:t>
            </a:r>
            <a:r>
              <a:rPr lang="el-GR" sz="1100" spc="70" dirty="0">
                <a:solidFill>
                  <a:srgbClr val="FFFFFF"/>
                </a:solidFill>
                <a:latin typeface="Calibri"/>
                <a:cs typeface="Calibri"/>
              </a:rPr>
              <a:t>, όπως κακή διαχείριση πρόσβασης ή ανεξέλεγκτες συνδέσεις δικτύου</a:t>
            </a:r>
          </a:p>
          <a:p>
            <a:r>
              <a:rPr lang="el-GR" sz="1100" spc="70" dirty="0">
                <a:solidFill>
                  <a:srgbClr val="FFFFFF"/>
                </a:solidFill>
                <a:latin typeface="Calibri"/>
                <a:cs typeface="Calibri"/>
              </a:rPr>
              <a:t>Σφάλματα υλοποίησης, όπως λανθασμένη ρύθμιση τειχών προστασίας (</a:t>
            </a:r>
            <a:r>
              <a:rPr lang="el-GR" sz="1100" spc="70" dirty="0" err="1">
                <a:solidFill>
                  <a:srgbClr val="FFFFFF"/>
                </a:solidFill>
                <a:latin typeface="Calibri"/>
                <a:cs typeface="Calibri"/>
              </a:rPr>
              <a:t>firewalls</a:t>
            </a:r>
            <a:r>
              <a:rPr lang="el-GR" sz="1100" spc="70" dirty="0">
                <a:solidFill>
                  <a:srgbClr val="FFFFFF"/>
                </a:solidFill>
                <a:latin typeface="Calibri"/>
                <a:cs typeface="Calibri"/>
              </a:rPr>
              <a:t>)</a:t>
            </a:r>
          </a:p>
          <a:p>
            <a:r>
              <a:rPr lang="el-GR" sz="1100" spc="70" dirty="0">
                <a:solidFill>
                  <a:srgbClr val="FFFFFF"/>
                </a:solidFill>
                <a:latin typeface="Calibri"/>
                <a:cs typeface="Calibri"/>
              </a:rPr>
              <a:t>Διαδικαστικά ή ανθρώπινα λάθη, που σχετίζονται με τη χρήση των συστημάτων</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90277" y="0"/>
            <a:ext cx="1820545" cy="6862445"/>
            <a:chOff x="3490277" y="0"/>
            <a:chExt cx="1820545" cy="6862445"/>
          </a:xfrm>
        </p:grpSpPr>
        <p:sp>
          <p:nvSpPr>
            <p:cNvPr id="3" name="object 3"/>
            <p:cNvSpPr/>
            <p:nvPr/>
          </p:nvSpPr>
          <p:spPr>
            <a:xfrm>
              <a:off x="4495800" y="5113020"/>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3501390" y="0"/>
              <a:ext cx="1798320" cy="6781165"/>
            </a:xfrm>
            <a:custGeom>
              <a:avLst/>
              <a:gdLst/>
              <a:ahLst/>
              <a:cxnLst/>
              <a:rect l="l" t="t" r="r" b="b"/>
              <a:pathLst>
                <a:path w="1798320" h="6781165">
                  <a:moveTo>
                    <a:pt x="1798002" y="0"/>
                  </a:moveTo>
                  <a:lnTo>
                    <a:pt x="0" y="6780847"/>
                  </a:lnTo>
                </a:path>
              </a:pathLst>
            </a:custGeom>
            <a:ln w="22224">
              <a:solidFill>
                <a:srgbClr val="D6791A"/>
              </a:solidFill>
            </a:ln>
          </p:spPr>
          <p:txBody>
            <a:bodyPr wrap="square" lIns="0" tIns="0" rIns="0" bIns="0" rtlCol="0"/>
            <a:lstStyle/>
            <a:p>
              <a:endParaRPr/>
            </a:p>
          </p:txBody>
        </p:sp>
      </p:grpSp>
      <p:sp>
        <p:nvSpPr>
          <p:cNvPr id="5" name="object 5"/>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6" name="object 6"/>
          <p:cNvSpPr txBox="1">
            <a:spLocks noGrp="1"/>
          </p:cNvSpPr>
          <p:nvPr>
            <p:ph type="title"/>
          </p:nvPr>
        </p:nvSpPr>
        <p:spPr>
          <a:xfrm>
            <a:off x="363854" y="393065"/>
            <a:ext cx="10104120" cy="414020"/>
          </a:xfrm>
          <a:prstGeom prst="rect">
            <a:avLst/>
          </a:prstGeom>
        </p:spPr>
        <p:txBody>
          <a:bodyPr vert="horz" wrap="square" lIns="0" tIns="12700" rIns="0" bIns="0" rtlCol="0">
            <a:spAutoFit/>
          </a:bodyPr>
          <a:lstStyle/>
          <a:p>
            <a:pPr marL="12700">
              <a:lnSpc>
                <a:spcPct val="100000"/>
              </a:lnSpc>
              <a:spcBef>
                <a:spcPts val="100"/>
              </a:spcBef>
            </a:pPr>
            <a:r>
              <a:rPr spc="195" dirty="0"/>
              <a:t>Παραδείγματα</a:t>
            </a:r>
            <a:r>
              <a:rPr spc="220" dirty="0"/>
              <a:t> </a:t>
            </a:r>
            <a:r>
              <a:rPr spc="190" dirty="0"/>
              <a:t>εξοπλισμού απομακρυσμένης</a:t>
            </a:r>
            <a:r>
              <a:rPr spc="210" dirty="0"/>
              <a:t> </a:t>
            </a:r>
            <a:r>
              <a:rPr spc="190" dirty="0"/>
              <a:t>πρόσβασης</a:t>
            </a:r>
            <a:r>
              <a:rPr spc="215" dirty="0"/>
              <a:t> </a:t>
            </a:r>
            <a:r>
              <a:rPr spc="140" dirty="0"/>
              <a:t>για</a:t>
            </a:r>
            <a:r>
              <a:rPr spc="180" dirty="0"/>
              <a:t> </a:t>
            </a:r>
            <a:r>
              <a:rPr spc="150" dirty="0"/>
              <a:t>πλοία</a:t>
            </a:r>
          </a:p>
        </p:txBody>
      </p:sp>
      <p:sp>
        <p:nvSpPr>
          <p:cNvPr id="7" name="object 7"/>
          <p:cNvSpPr txBox="1"/>
          <p:nvPr/>
        </p:nvSpPr>
        <p:spPr>
          <a:xfrm>
            <a:off x="273684" y="1305242"/>
            <a:ext cx="11513185" cy="3303270"/>
          </a:xfrm>
          <a:prstGeom prst="rect">
            <a:avLst/>
          </a:prstGeom>
        </p:spPr>
        <p:txBody>
          <a:bodyPr vert="horz" wrap="square" lIns="0" tIns="0" rIns="0" bIns="0" rtlCol="0">
            <a:spAutoFit/>
          </a:bodyPr>
          <a:lstStyle/>
          <a:p>
            <a:pPr marL="287020" indent="-274320">
              <a:lnSpc>
                <a:spcPts val="1440"/>
              </a:lnSpc>
              <a:buSzPct val="127272"/>
              <a:buFont typeface="Courier New"/>
              <a:buChar char="o"/>
              <a:tabLst>
                <a:tab pos="286385" algn="l"/>
                <a:tab pos="287020" algn="l"/>
              </a:tabLst>
            </a:pPr>
            <a:r>
              <a:rPr sz="1100" b="1" spc="80" dirty="0">
                <a:solidFill>
                  <a:srgbClr val="FFB800"/>
                </a:solidFill>
                <a:latin typeface="Calibri"/>
                <a:cs typeface="Calibri"/>
              </a:rPr>
              <a:t>Ορισμένα </a:t>
            </a:r>
            <a:r>
              <a:rPr sz="1100" b="1" spc="200" dirty="0">
                <a:solidFill>
                  <a:srgbClr val="FFB800"/>
                </a:solidFill>
                <a:latin typeface="Calibri"/>
                <a:cs typeface="Calibri"/>
              </a:rPr>
              <a:t> </a:t>
            </a:r>
            <a:r>
              <a:rPr sz="1100" b="1" spc="80" dirty="0">
                <a:solidFill>
                  <a:srgbClr val="FFB800"/>
                </a:solidFill>
                <a:latin typeface="Calibri"/>
                <a:cs typeface="Calibri"/>
              </a:rPr>
              <a:t>συστήματα </a:t>
            </a:r>
            <a:r>
              <a:rPr sz="1100" b="1" spc="210" dirty="0">
                <a:solidFill>
                  <a:srgbClr val="FFB800"/>
                </a:solidFill>
                <a:latin typeface="Calibri"/>
                <a:cs typeface="Calibri"/>
              </a:rPr>
              <a:t> </a:t>
            </a:r>
            <a:r>
              <a:rPr sz="1100" b="1" spc="90" dirty="0">
                <a:solidFill>
                  <a:srgbClr val="FFB800"/>
                </a:solidFill>
                <a:latin typeface="Calibri"/>
                <a:cs typeface="Calibri"/>
              </a:rPr>
              <a:t>ΤΠ </a:t>
            </a:r>
            <a:r>
              <a:rPr sz="1100" b="1" spc="195" dirty="0">
                <a:solidFill>
                  <a:srgbClr val="FFB800"/>
                </a:solidFill>
                <a:latin typeface="Calibri"/>
                <a:cs typeface="Calibri"/>
              </a:rPr>
              <a:t> </a:t>
            </a:r>
            <a:r>
              <a:rPr sz="1100" spc="70" dirty="0">
                <a:solidFill>
                  <a:srgbClr val="FFFFFF"/>
                </a:solidFill>
                <a:latin typeface="Calibri"/>
                <a:cs typeface="Calibri"/>
              </a:rPr>
              <a:t>και </a:t>
            </a:r>
            <a:r>
              <a:rPr sz="1100" spc="215" dirty="0">
                <a:solidFill>
                  <a:srgbClr val="FFFFFF"/>
                </a:solidFill>
                <a:latin typeface="Calibri"/>
                <a:cs typeface="Calibri"/>
              </a:rPr>
              <a:t> </a:t>
            </a:r>
            <a:r>
              <a:rPr sz="1100" b="1" spc="95" dirty="0">
                <a:solidFill>
                  <a:srgbClr val="FFB800"/>
                </a:solidFill>
                <a:latin typeface="Calibri"/>
                <a:cs typeface="Calibri"/>
              </a:rPr>
              <a:t>ΟΤ </a:t>
            </a:r>
            <a:r>
              <a:rPr sz="1100" b="1" spc="190" dirty="0">
                <a:solidFill>
                  <a:srgbClr val="FFB800"/>
                </a:solidFill>
                <a:latin typeface="Calibri"/>
                <a:cs typeface="Calibri"/>
              </a:rPr>
              <a:t> </a:t>
            </a:r>
            <a:r>
              <a:rPr sz="1100" b="1" spc="85" dirty="0">
                <a:solidFill>
                  <a:srgbClr val="FFB800"/>
                </a:solidFill>
                <a:latin typeface="Calibri"/>
                <a:cs typeface="Calibri"/>
              </a:rPr>
              <a:t>παραμένουν </a:t>
            </a:r>
            <a:r>
              <a:rPr sz="1100" b="1" spc="200" dirty="0">
                <a:solidFill>
                  <a:srgbClr val="FFB800"/>
                </a:solidFill>
                <a:latin typeface="Calibri"/>
                <a:cs typeface="Calibri"/>
              </a:rPr>
              <a:t> </a:t>
            </a:r>
            <a:r>
              <a:rPr sz="1100" b="1" spc="85" dirty="0">
                <a:solidFill>
                  <a:srgbClr val="FFB800"/>
                </a:solidFill>
                <a:latin typeface="Calibri"/>
                <a:cs typeface="Calibri"/>
              </a:rPr>
              <a:t>προσβάσιμα </a:t>
            </a:r>
            <a:r>
              <a:rPr sz="1100" b="1" spc="200" dirty="0">
                <a:solidFill>
                  <a:srgbClr val="FFB800"/>
                </a:solidFill>
                <a:latin typeface="Calibri"/>
                <a:cs typeface="Calibri"/>
              </a:rPr>
              <a:t> </a:t>
            </a:r>
            <a:r>
              <a:rPr sz="1100" b="1" spc="90" dirty="0">
                <a:solidFill>
                  <a:srgbClr val="FFB800"/>
                </a:solidFill>
                <a:latin typeface="Calibri"/>
                <a:cs typeface="Calibri"/>
              </a:rPr>
              <a:t>από </a:t>
            </a:r>
            <a:r>
              <a:rPr sz="1100" b="1" spc="195" dirty="0">
                <a:solidFill>
                  <a:srgbClr val="FFB800"/>
                </a:solidFill>
                <a:latin typeface="Calibri"/>
                <a:cs typeface="Calibri"/>
              </a:rPr>
              <a:t> </a:t>
            </a:r>
            <a:r>
              <a:rPr sz="1100" b="1" spc="80" dirty="0">
                <a:solidFill>
                  <a:srgbClr val="FFB800"/>
                </a:solidFill>
                <a:latin typeface="Calibri"/>
                <a:cs typeface="Calibri"/>
              </a:rPr>
              <a:t>απόσταση, </a:t>
            </a:r>
            <a:r>
              <a:rPr sz="1100" b="1" spc="204" dirty="0">
                <a:solidFill>
                  <a:srgbClr val="FFB800"/>
                </a:solidFill>
                <a:latin typeface="Calibri"/>
                <a:cs typeface="Calibri"/>
              </a:rPr>
              <a:t> </a:t>
            </a:r>
            <a:r>
              <a:rPr sz="1100" spc="75" dirty="0">
                <a:solidFill>
                  <a:srgbClr val="FFFFFF"/>
                </a:solidFill>
                <a:latin typeface="Calibri"/>
                <a:cs typeface="Calibri"/>
              </a:rPr>
              <a:t>διατηρώντας </a:t>
            </a:r>
            <a:r>
              <a:rPr sz="1100" spc="204" dirty="0">
                <a:solidFill>
                  <a:srgbClr val="FFFFFF"/>
                </a:solidFill>
                <a:latin typeface="Calibri"/>
                <a:cs typeface="Calibri"/>
              </a:rPr>
              <a:t> </a:t>
            </a:r>
            <a:r>
              <a:rPr sz="1100" spc="75" dirty="0">
                <a:solidFill>
                  <a:srgbClr val="FFFFFF"/>
                </a:solidFill>
                <a:latin typeface="Calibri"/>
                <a:cs typeface="Calibri"/>
              </a:rPr>
              <a:t>μια </a:t>
            </a:r>
            <a:r>
              <a:rPr sz="1100" spc="210" dirty="0">
                <a:solidFill>
                  <a:srgbClr val="FFFFFF"/>
                </a:solidFill>
                <a:latin typeface="Calibri"/>
                <a:cs typeface="Calibri"/>
              </a:rPr>
              <a:t> </a:t>
            </a:r>
            <a:r>
              <a:rPr sz="1100" b="1" spc="80" dirty="0">
                <a:solidFill>
                  <a:srgbClr val="FFB800"/>
                </a:solidFill>
                <a:latin typeface="Calibri"/>
                <a:cs typeface="Calibri"/>
              </a:rPr>
              <a:t>συνεχή </a:t>
            </a:r>
            <a:r>
              <a:rPr sz="1100" b="1" spc="200" dirty="0">
                <a:solidFill>
                  <a:srgbClr val="FFB800"/>
                </a:solidFill>
                <a:latin typeface="Calibri"/>
                <a:cs typeface="Calibri"/>
              </a:rPr>
              <a:t> </a:t>
            </a:r>
            <a:r>
              <a:rPr sz="1100" b="1" spc="80" dirty="0">
                <a:solidFill>
                  <a:srgbClr val="FFB800"/>
                </a:solidFill>
                <a:latin typeface="Calibri"/>
                <a:cs typeface="Calibri"/>
              </a:rPr>
              <a:t>σύνδεση </a:t>
            </a:r>
            <a:r>
              <a:rPr sz="1100" b="1" spc="200" dirty="0">
                <a:solidFill>
                  <a:srgbClr val="FFB800"/>
                </a:solidFill>
                <a:latin typeface="Calibri"/>
                <a:cs typeface="Calibri"/>
              </a:rPr>
              <a:t> </a:t>
            </a:r>
            <a:r>
              <a:rPr sz="1100" b="1" spc="80" dirty="0">
                <a:solidFill>
                  <a:srgbClr val="FFB800"/>
                </a:solidFill>
                <a:latin typeface="Calibri"/>
                <a:cs typeface="Calibri"/>
              </a:rPr>
              <a:t>στο </a:t>
            </a:r>
            <a:r>
              <a:rPr sz="1100" b="1" spc="200" dirty="0">
                <a:solidFill>
                  <a:srgbClr val="FFB800"/>
                </a:solidFill>
                <a:latin typeface="Calibri"/>
                <a:cs typeface="Calibri"/>
              </a:rPr>
              <a:t> </a:t>
            </a:r>
            <a:r>
              <a:rPr sz="1100" b="1" spc="65" dirty="0">
                <a:solidFill>
                  <a:srgbClr val="FFB800"/>
                </a:solidFill>
                <a:latin typeface="Calibri"/>
                <a:cs typeface="Calibri"/>
              </a:rPr>
              <a:t>Ίντερνετ </a:t>
            </a:r>
            <a:r>
              <a:rPr sz="1100" b="1" spc="215" dirty="0">
                <a:solidFill>
                  <a:srgbClr val="FFB800"/>
                </a:solidFill>
                <a:latin typeface="Calibri"/>
                <a:cs typeface="Calibri"/>
              </a:rPr>
              <a:t> </a:t>
            </a:r>
            <a:r>
              <a:rPr sz="1100" b="1" spc="70" dirty="0">
                <a:solidFill>
                  <a:srgbClr val="FFB800"/>
                </a:solidFill>
                <a:latin typeface="Calibri"/>
                <a:cs typeface="Calibri"/>
              </a:rPr>
              <a:t>για </a:t>
            </a:r>
            <a:r>
              <a:rPr sz="1100" b="1" spc="215" dirty="0">
                <a:solidFill>
                  <a:srgbClr val="FFB800"/>
                </a:solidFill>
                <a:latin typeface="Calibri"/>
                <a:cs typeface="Calibri"/>
              </a:rPr>
              <a:t> </a:t>
            </a:r>
            <a:r>
              <a:rPr sz="1100" b="1" spc="90" dirty="0">
                <a:solidFill>
                  <a:srgbClr val="FFB800"/>
                </a:solidFill>
                <a:latin typeface="Calibri"/>
                <a:cs typeface="Calibri"/>
              </a:rPr>
              <a:t>όπως </a:t>
            </a:r>
            <a:r>
              <a:rPr sz="1100" b="1" spc="195" dirty="0">
                <a:solidFill>
                  <a:srgbClr val="FFB800"/>
                </a:solidFill>
                <a:latin typeface="Calibri"/>
                <a:cs typeface="Calibri"/>
              </a:rPr>
              <a:t> </a:t>
            </a:r>
            <a:r>
              <a:rPr sz="1100" b="1" spc="90" dirty="0">
                <a:solidFill>
                  <a:srgbClr val="FFB800"/>
                </a:solidFill>
                <a:latin typeface="Calibri"/>
                <a:cs typeface="Calibri"/>
              </a:rPr>
              <a:t>η </a:t>
            </a:r>
            <a:r>
              <a:rPr sz="1100" b="1" spc="195" dirty="0">
                <a:solidFill>
                  <a:srgbClr val="FFB800"/>
                </a:solidFill>
                <a:latin typeface="Calibri"/>
                <a:cs typeface="Calibri"/>
              </a:rPr>
              <a:t> </a:t>
            </a:r>
            <a:r>
              <a:rPr sz="1100" b="1" spc="85" dirty="0">
                <a:solidFill>
                  <a:srgbClr val="FFB800"/>
                </a:solidFill>
                <a:latin typeface="Calibri"/>
                <a:cs typeface="Calibri"/>
              </a:rPr>
              <a:t>απομακρυσμένη</a:t>
            </a:r>
            <a:endParaRPr sz="1100" dirty="0">
              <a:latin typeface="Calibri"/>
              <a:cs typeface="Calibri"/>
            </a:endParaRPr>
          </a:p>
          <a:p>
            <a:pPr marL="286385" marR="5080" algn="just">
              <a:lnSpc>
                <a:spcPts val="1300"/>
              </a:lnSpc>
              <a:spcBef>
                <a:spcPts val="15"/>
              </a:spcBef>
            </a:pPr>
            <a:r>
              <a:rPr sz="1100" b="1" spc="80" dirty="0">
                <a:solidFill>
                  <a:srgbClr val="FFB800"/>
                </a:solidFill>
                <a:latin typeface="Calibri"/>
                <a:cs typeface="Calibri"/>
              </a:rPr>
              <a:t>παρακολούθηση, </a:t>
            </a:r>
            <a:r>
              <a:rPr sz="1100" b="1" spc="90" dirty="0">
                <a:solidFill>
                  <a:srgbClr val="FFB800"/>
                </a:solidFill>
                <a:latin typeface="Calibri"/>
                <a:cs typeface="Calibri"/>
              </a:rPr>
              <a:t>η </a:t>
            </a:r>
            <a:r>
              <a:rPr sz="1100" b="1" spc="80" dirty="0">
                <a:solidFill>
                  <a:srgbClr val="FFB800"/>
                </a:solidFill>
                <a:latin typeface="Calibri"/>
                <a:cs typeface="Calibri"/>
              </a:rPr>
              <a:t>συλλογή </a:t>
            </a:r>
            <a:r>
              <a:rPr sz="1100" spc="75" dirty="0">
                <a:solidFill>
                  <a:srgbClr val="FFFFFF"/>
                </a:solidFill>
                <a:latin typeface="Calibri"/>
                <a:cs typeface="Calibri"/>
              </a:rPr>
              <a:t>δεδομένων</a:t>
            </a:r>
            <a:r>
              <a:rPr sz="1100" b="1" spc="75" dirty="0">
                <a:solidFill>
                  <a:srgbClr val="FFB800"/>
                </a:solidFill>
                <a:latin typeface="Calibri"/>
                <a:cs typeface="Calibri"/>
              </a:rPr>
              <a:t>, </a:t>
            </a:r>
            <a:r>
              <a:rPr sz="1100" spc="85" dirty="0">
                <a:solidFill>
                  <a:srgbClr val="FFFFFF"/>
                </a:solidFill>
                <a:latin typeface="Calibri"/>
                <a:cs typeface="Calibri"/>
              </a:rPr>
              <a:t>η </a:t>
            </a:r>
            <a:r>
              <a:rPr sz="1100" spc="75" dirty="0">
                <a:solidFill>
                  <a:srgbClr val="FFFFFF"/>
                </a:solidFill>
                <a:latin typeface="Calibri"/>
                <a:cs typeface="Calibri"/>
              </a:rPr>
              <a:t>συντήρηση, </a:t>
            </a:r>
            <a:r>
              <a:rPr sz="1100" spc="85" dirty="0">
                <a:solidFill>
                  <a:srgbClr val="FFFFFF"/>
                </a:solidFill>
                <a:latin typeface="Calibri"/>
                <a:cs typeface="Calibri"/>
              </a:rPr>
              <a:t>η </a:t>
            </a:r>
            <a:r>
              <a:rPr sz="1100" b="1" spc="85" dirty="0">
                <a:solidFill>
                  <a:srgbClr val="FFB800"/>
                </a:solidFill>
                <a:latin typeface="Calibri"/>
                <a:cs typeface="Calibri"/>
              </a:rPr>
              <a:t>ασφάλεια </a:t>
            </a:r>
            <a:r>
              <a:rPr sz="1100" b="1" spc="70" dirty="0">
                <a:solidFill>
                  <a:srgbClr val="FFB800"/>
                </a:solidFill>
                <a:latin typeface="Calibri"/>
                <a:cs typeface="Calibri"/>
              </a:rPr>
              <a:t>και </a:t>
            </a:r>
            <a:r>
              <a:rPr sz="1100" spc="85" dirty="0">
                <a:solidFill>
                  <a:srgbClr val="FFFFFF"/>
                </a:solidFill>
                <a:latin typeface="Calibri"/>
                <a:cs typeface="Calibri"/>
              </a:rPr>
              <a:t>η </a:t>
            </a:r>
            <a:r>
              <a:rPr sz="1100" spc="75" dirty="0">
                <a:solidFill>
                  <a:srgbClr val="FFFFFF"/>
                </a:solidFill>
                <a:latin typeface="Calibri"/>
                <a:cs typeface="Calibri"/>
              </a:rPr>
              <a:t>προστασία. </a:t>
            </a:r>
            <a:r>
              <a:rPr sz="1100" spc="80" dirty="0">
                <a:solidFill>
                  <a:srgbClr val="FFFFFF"/>
                </a:solidFill>
                <a:latin typeface="Calibri"/>
                <a:cs typeface="Calibri"/>
              </a:rPr>
              <a:t>Αυτά </a:t>
            </a:r>
            <a:r>
              <a:rPr sz="1100" spc="75" dirty="0">
                <a:solidFill>
                  <a:srgbClr val="FFFFFF"/>
                </a:solidFill>
                <a:latin typeface="Calibri"/>
                <a:cs typeface="Calibri"/>
              </a:rPr>
              <a:t>τα συστήματα, </a:t>
            </a:r>
            <a:r>
              <a:rPr sz="1100" spc="80" dirty="0">
                <a:solidFill>
                  <a:srgbClr val="FFFFFF"/>
                </a:solidFill>
                <a:latin typeface="Calibri"/>
                <a:cs typeface="Calibri"/>
              </a:rPr>
              <a:t>γνωστά </a:t>
            </a:r>
            <a:r>
              <a:rPr sz="1100" spc="90" dirty="0">
                <a:solidFill>
                  <a:srgbClr val="FFFFFF"/>
                </a:solidFill>
                <a:latin typeface="Calibri"/>
                <a:cs typeface="Calibri"/>
              </a:rPr>
              <a:t>ως </a:t>
            </a:r>
            <a:r>
              <a:rPr sz="1100" b="1" spc="80" dirty="0">
                <a:solidFill>
                  <a:srgbClr val="FFB800"/>
                </a:solidFill>
                <a:latin typeface="Calibri"/>
                <a:cs typeface="Calibri"/>
              </a:rPr>
              <a:t>"συστήματα </a:t>
            </a:r>
            <a:r>
              <a:rPr sz="1100" b="1" spc="70" dirty="0">
                <a:solidFill>
                  <a:srgbClr val="FFB800"/>
                </a:solidFill>
                <a:latin typeface="Calibri"/>
                <a:cs typeface="Calibri"/>
              </a:rPr>
              <a:t>τρίτων", </a:t>
            </a:r>
            <a:r>
              <a:rPr sz="1100" spc="80" dirty="0">
                <a:solidFill>
                  <a:srgbClr val="FFFFFF"/>
                </a:solidFill>
                <a:latin typeface="Calibri"/>
                <a:cs typeface="Calibri"/>
              </a:rPr>
              <a:t>παρακολουθούνται </a:t>
            </a:r>
            <a:r>
              <a:rPr sz="1100" spc="70" dirty="0">
                <a:solidFill>
                  <a:srgbClr val="FFFFFF"/>
                </a:solidFill>
                <a:latin typeface="Calibri"/>
                <a:cs typeface="Calibri"/>
              </a:rPr>
              <a:t>και </a:t>
            </a:r>
            <a:r>
              <a:rPr sz="1100" spc="75" dirty="0">
                <a:solidFill>
                  <a:srgbClr val="FFFFFF"/>
                </a:solidFill>
                <a:latin typeface="Calibri"/>
                <a:cs typeface="Calibri"/>
              </a:rPr>
              <a:t> </a:t>
            </a:r>
            <a:r>
              <a:rPr sz="1100" b="1" spc="75" dirty="0">
                <a:solidFill>
                  <a:srgbClr val="FFB800"/>
                </a:solidFill>
                <a:latin typeface="Calibri"/>
                <a:cs typeface="Calibri"/>
              </a:rPr>
              <a:t>συντηρούνται </a:t>
            </a:r>
            <a:r>
              <a:rPr sz="1100" b="1" spc="65" dirty="0">
                <a:solidFill>
                  <a:srgbClr val="FFB800"/>
                </a:solidFill>
                <a:latin typeface="Calibri"/>
                <a:cs typeface="Calibri"/>
              </a:rPr>
              <a:t>εξ </a:t>
            </a:r>
            <a:r>
              <a:rPr sz="1100" b="1" spc="85" dirty="0">
                <a:solidFill>
                  <a:srgbClr val="FFB800"/>
                </a:solidFill>
                <a:latin typeface="Calibri"/>
                <a:cs typeface="Calibri"/>
              </a:rPr>
              <a:t>αποστάσεως </a:t>
            </a:r>
            <a:r>
              <a:rPr sz="1100" b="1" spc="90" dirty="0">
                <a:solidFill>
                  <a:srgbClr val="FFB800"/>
                </a:solidFill>
                <a:latin typeface="Calibri"/>
                <a:cs typeface="Calibri"/>
              </a:rPr>
              <a:t>από </a:t>
            </a:r>
            <a:r>
              <a:rPr sz="1100" b="1" spc="75" dirty="0">
                <a:solidFill>
                  <a:srgbClr val="FFB800"/>
                </a:solidFill>
                <a:latin typeface="Calibri"/>
                <a:cs typeface="Calibri"/>
              </a:rPr>
              <a:t>εργολάβους. </a:t>
            </a:r>
            <a:r>
              <a:rPr sz="1100" spc="85" dirty="0">
                <a:solidFill>
                  <a:srgbClr val="FFFFFF"/>
                </a:solidFill>
                <a:latin typeface="Calibri"/>
                <a:cs typeface="Calibri"/>
              </a:rPr>
              <a:t>Μπορεί </a:t>
            </a:r>
            <a:r>
              <a:rPr sz="1100" spc="80" dirty="0">
                <a:solidFill>
                  <a:srgbClr val="FFFFFF"/>
                </a:solidFill>
                <a:latin typeface="Calibri"/>
                <a:cs typeface="Calibri"/>
              </a:rPr>
              <a:t>να περιλαμβάνουν </a:t>
            </a:r>
            <a:r>
              <a:rPr sz="1100" b="1" spc="85" dirty="0">
                <a:solidFill>
                  <a:srgbClr val="FFB800"/>
                </a:solidFill>
                <a:latin typeface="Calibri"/>
                <a:cs typeface="Calibri"/>
              </a:rPr>
              <a:t>αμφίδρομη ροή δεδομένων </a:t>
            </a:r>
            <a:r>
              <a:rPr sz="1100" spc="85" dirty="0">
                <a:solidFill>
                  <a:srgbClr val="FFFFFF"/>
                </a:solidFill>
                <a:latin typeface="Calibri"/>
                <a:cs typeface="Calibri"/>
              </a:rPr>
              <a:t>ή </a:t>
            </a:r>
            <a:r>
              <a:rPr sz="1100" spc="75" dirty="0">
                <a:solidFill>
                  <a:srgbClr val="FFFFFF"/>
                </a:solidFill>
                <a:latin typeface="Calibri"/>
                <a:cs typeface="Calibri"/>
              </a:rPr>
              <a:t>δυνατότητες </a:t>
            </a:r>
            <a:r>
              <a:rPr sz="1100" b="1" spc="85" dirty="0">
                <a:solidFill>
                  <a:srgbClr val="FFB800"/>
                </a:solidFill>
                <a:latin typeface="Calibri"/>
                <a:cs typeface="Calibri"/>
              </a:rPr>
              <a:t>μόνο </a:t>
            </a:r>
            <a:r>
              <a:rPr sz="1100" b="1" spc="80" dirty="0">
                <a:solidFill>
                  <a:srgbClr val="FFB800"/>
                </a:solidFill>
                <a:latin typeface="Calibri"/>
                <a:cs typeface="Calibri"/>
              </a:rPr>
              <a:t>μεταφόρτωσης</a:t>
            </a:r>
            <a:r>
              <a:rPr sz="1100" spc="80" dirty="0">
                <a:solidFill>
                  <a:srgbClr val="FFFFFF"/>
                </a:solidFill>
                <a:latin typeface="Calibri"/>
                <a:cs typeface="Calibri"/>
              </a:rPr>
              <a:t>. Παραδείγματα </a:t>
            </a:r>
            <a:r>
              <a:rPr sz="1100" spc="70" dirty="0">
                <a:solidFill>
                  <a:srgbClr val="FFFFFF"/>
                </a:solidFill>
                <a:latin typeface="Calibri"/>
                <a:cs typeface="Calibri"/>
              </a:rPr>
              <a:t>τέτοιων </a:t>
            </a:r>
            <a:r>
              <a:rPr sz="1100" spc="75" dirty="0">
                <a:solidFill>
                  <a:srgbClr val="FFFFFF"/>
                </a:solidFill>
                <a:latin typeface="Calibri"/>
                <a:cs typeface="Calibri"/>
              </a:rPr>
              <a:t> </a:t>
            </a:r>
            <a:r>
              <a:rPr sz="1100" spc="80" dirty="0">
                <a:solidFill>
                  <a:srgbClr val="FFFFFF"/>
                </a:solidFill>
                <a:latin typeface="Calibri"/>
                <a:cs typeface="Calibri"/>
              </a:rPr>
              <a:t>συστημάτων</a:t>
            </a:r>
            <a:r>
              <a:rPr sz="1100" spc="30" dirty="0">
                <a:solidFill>
                  <a:srgbClr val="FFFFFF"/>
                </a:solidFill>
                <a:latin typeface="Calibri"/>
                <a:cs typeface="Calibri"/>
              </a:rPr>
              <a:t> </a:t>
            </a:r>
            <a:r>
              <a:rPr sz="1100" spc="80" dirty="0">
                <a:solidFill>
                  <a:srgbClr val="FFFFFF"/>
                </a:solidFill>
                <a:latin typeface="Calibri"/>
                <a:cs typeface="Calibri"/>
              </a:rPr>
              <a:t>περιλαμβάνουν</a:t>
            </a:r>
            <a:r>
              <a:rPr sz="1100" spc="35" dirty="0">
                <a:solidFill>
                  <a:srgbClr val="FFFFFF"/>
                </a:solidFill>
                <a:latin typeface="Calibri"/>
                <a:cs typeface="Calibri"/>
              </a:rPr>
              <a:t> </a:t>
            </a:r>
            <a:r>
              <a:rPr sz="1100" spc="70" dirty="0">
                <a:solidFill>
                  <a:srgbClr val="FFFFFF"/>
                </a:solidFill>
                <a:latin typeface="Calibri"/>
                <a:cs typeface="Calibri"/>
              </a:rPr>
              <a:t>εκείνα</a:t>
            </a:r>
            <a:r>
              <a:rPr sz="1100" spc="35" dirty="0">
                <a:solidFill>
                  <a:srgbClr val="FFFFFF"/>
                </a:solidFill>
                <a:latin typeface="Calibri"/>
                <a:cs typeface="Calibri"/>
              </a:rPr>
              <a:t> </a:t>
            </a:r>
            <a:r>
              <a:rPr sz="1100" spc="80" dirty="0">
                <a:solidFill>
                  <a:srgbClr val="FFFFFF"/>
                </a:solidFill>
                <a:latin typeface="Calibri"/>
                <a:cs typeface="Calibri"/>
              </a:rPr>
              <a:t>με</a:t>
            </a:r>
            <a:r>
              <a:rPr sz="1100" spc="35" dirty="0">
                <a:solidFill>
                  <a:srgbClr val="FFFFFF"/>
                </a:solidFill>
                <a:latin typeface="Calibri"/>
                <a:cs typeface="Calibri"/>
              </a:rPr>
              <a:t> </a:t>
            </a:r>
            <a:r>
              <a:rPr sz="1100" b="1" spc="70" dirty="0">
                <a:solidFill>
                  <a:srgbClr val="FFB800"/>
                </a:solidFill>
                <a:latin typeface="Calibri"/>
                <a:cs typeface="Calibri"/>
              </a:rPr>
              <a:t>λειτουργίες</a:t>
            </a:r>
            <a:r>
              <a:rPr sz="1100" b="1" spc="35" dirty="0">
                <a:solidFill>
                  <a:srgbClr val="FFB800"/>
                </a:solidFill>
                <a:latin typeface="Calibri"/>
                <a:cs typeface="Calibri"/>
              </a:rPr>
              <a:t> </a:t>
            </a:r>
            <a:r>
              <a:rPr sz="1100" spc="80" dirty="0">
                <a:solidFill>
                  <a:srgbClr val="FFFFFF"/>
                </a:solidFill>
                <a:latin typeface="Calibri"/>
                <a:cs typeface="Calibri"/>
              </a:rPr>
              <a:t>απομακρυσμένου</a:t>
            </a:r>
            <a:r>
              <a:rPr sz="1100" spc="40" dirty="0">
                <a:solidFill>
                  <a:srgbClr val="FFFFFF"/>
                </a:solidFill>
                <a:latin typeface="Calibri"/>
                <a:cs typeface="Calibri"/>
              </a:rPr>
              <a:t> </a:t>
            </a:r>
            <a:r>
              <a:rPr sz="1100" spc="70" dirty="0">
                <a:solidFill>
                  <a:srgbClr val="FFFFFF"/>
                </a:solidFill>
                <a:latin typeface="Calibri"/>
                <a:cs typeface="Calibri"/>
              </a:rPr>
              <a:t>ελέγχου,</a:t>
            </a:r>
            <a:r>
              <a:rPr sz="1100" spc="30" dirty="0">
                <a:solidFill>
                  <a:srgbClr val="FFFFFF"/>
                </a:solidFill>
                <a:latin typeface="Calibri"/>
                <a:cs typeface="Calibri"/>
              </a:rPr>
              <a:t> </a:t>
            </a:r>
            <a:r>
              <a:rPr sz="1100" spc="80" dirty="0">
                <a:solidFill>
                  <a:srgbClr val="FFFFFF"/>
                </a:solidFill>
                <a:latin typeface="Calibri"/>
                <a:cs typeface="Calibri"/>
              </a:rPr>
              <a:t>πρόσβασης</a:t>
            </a:r>
            <a:r>
              <a:rPr sz="1100" spc="35" dirty="0">
                <a:solidFill>
                  <a:srgbClr val="FFFFFF"/>
                </a:solidFill>
                <a:latin typeface="Calibri"/>
                <a:cs typeface="Calibri"/>
              </a:rPr>
              <a:t> </a:t>
            </a:r>
            <a:r>
              <a:rPr sz="1100" spc="85" dirty="0">
                <a:solidFill>
                  <a:srgbClr val="FFFFFF"/>
                </a:solidFill>
                <a:latin typeface="Calibri"/>
                <a:cs typeface="Calibri"/>
              </a:rPr>
              <a:t>ή</a:t>
            </a:r>
            <a:r>
              <a:rPr sz="1100" spc="35" dirty="0">
                <a:solidFill>
                  <a:srgbClr val="FFFFFF"/>
                </a:solidFill>
                <a:latin typeface="Calibri"/>
                <a:cs typeface="Calibri"/>
              </a:rPr>
              <a:t> </a:t>
            </a:r>
            <a:r>
              <a:rPr sz="1100" b="1" spc="80" dirty="0">
                <a:solidFill>
                  <a:srgbClr val="FFB800"/>
                </a:solidFill>
                <a:latin typeface="Calibri"/>
                <a:cs typeface="Calibri"/>
              </a:rPr>
              <a:t>διαρθρώσεων.</a:t>
            </a:r>
            <a:endParaRPr sz="1100" dirty="0">
              <a:latin typeface="Calibri"/>
              <a:cs typeface="Calibri"/>
            </a:endParaRPr>
          </a:p>
          <a:p>
            <a:pPr marL="1112520" lvl="1" indent="-227965">
              <a:lnSpc>
                <a:spcPct val="100000"/>
              </a:lnSpc>
              <a:spcBef>
                <a:spcPts val="900"/>
              </a:spcBef>
              <a:buSzPct val="127272"/>
              <a:buFont typeface="Calibri"/>
              <a:buChar char="◦"/>
              <a:tabLst>
                <a:tab pos="1111885" algn="l"/>
                <a:tab pos="1112520" algn="l"/>
              </a:tabLst>
            </a:pPr>
            <a:r>
              <a:rPr sz="1100" b="1" spc="75" dirty="0">
                <a:solidFill>
                  <a:srgbClr val="FFB800"/>
                </a:solidFill>
                <a:latin typeface="Calibri"/>
                <a:cs typeface="Calibri"/>
              </a:rPr>
              <a:t>Υπολογιστές</a:t>
            </a:r>
            <a:r>
              <a:rPr sz="1100" b="1" spc="50" dirty="0">
                <a:solidFill>
                  <a:srgbClr val="FFB800"/>
                </a:solidFill>
                <a:latin typeface="Calibri"/>
                <a:cs typeface="Calibri"/>
              </a:rPr>
              <a:t> </a:t>
            </a:r>
            <a:r>
              <a:rPr sz="1100" spc="70" dirty="0">
                <a:solidFill>
                  <a:srgbClr val="FFFFFF"/>
                </a:solidFill>
                <a:latin typeface="Calibri"/>
                <a:cs typeface="Calibri"/>
              </a:rPr>
              <a:t>και</a:t>
            </a:r>
            <a:r>
              <a:rPr sz="1100" spc="45" dirty="0">
                <a:solidFill>
                  <a:srgbClr val="FFFFFF"/>
                </a:solidFill>
                <a:latin typeface="Calibri"/>
                <a:cs typeface="Calibri"/>
              </a:rPr>
              <a:t> </a:t>
            </a:r>
            <a:r>
              <a:rPr sz="1100" b="1" spc="80" dirty="0">
                <a:solidFill>
                  <a:srgbClr val="FFB800"/>
                </a:solidFill>
                <a:latin typeface="Calibri"/>
                <a:cs typeface="Calibri"/>
              </a:rPr>
              <a:t>σταθμοί</a:t>
            </a:r>
            <a:r>
              <a:rPr sz="1100" b="1" spc="50" dirty="0">
                <a:solidFill>
                  <a:srgbClr val="FFB800"/>
                </a:solidFill>
                <a:latin typeface="Calibri"/>
                <a:cs typeface="Calibri"/>
              </a:rPr>
              <a:t> </a:t>
            </a:r>
            <a:r>
              <a:rPr sz="1100" b="1" spc="75" dirty="0">
                <a:solidFill>
                  <a:srgbClr val="FFB800"/>
                </a:solidFill>
                <a:latin typeface="Calibri"/>
                <a:cs typeface="Calibri"/>
              </a:rPr>
              <a:t>εργασίας</a:t>
            </a:r>
            <a:r>
              <a:rPr sz="1100" b="1" spc="50" dirty="0">
                <a:solidFill>
                  <a:srgbClr val="FFB800"/>
                </a:solidFill>
                <a:latin typeface="Calibri"/>
                <a:cs typeface="Calibri"/>
              </a:rPr>
              <a:t> </a:t>
            </a:r>
            <a:r>
              <a:rPr sz="1100" spc="75" dirty="0">
                <a:solidFill>
                  <a:srgbClr val="FFFFFF"/>
                </a:solidFill>
                <a:latin typeface="Calibri"/>
                <a:cs typeface="Calibri"/>
              </a:rPr>
              <a:t>στη</a:t>
            </a:r>
            <a:r>
              <a:rPr sz="1100" spc="45" dirty="0">
                <a:solidFill>
                  <a:srgbClr val="FFFFFF"/>
                </a:solidFill>
                <a:latin typeface="Calibri"/>
                <a:cs typeface="Calibri"/>
              </a:rPr>
              <a:t> </a:t>
            </a:r>
            <a:r>
              <a:rPr sz="1100" b="1" spc="85" dirty="0">
                <a:solidFill>
                  <a:srgbClr val="FFB800"/>
                </a:solidFill>
                <a:latin typeface="Calibri"/>
                <a:cs typeface="Calibri"/>
              </a:rPr>
              <a:t>γέφυρα</a:t>
            </a:r>
            <a:r>
              <a:rPr sz="1100" b="1" spc="45" dirty="0">
                <a:solidFill>
                  <a:srgbClr val="FFB800"/>
                </a:solidFill>
                <a:latin typeface="Calibri"/>
                <a:cs typeface="Calibri"/>
              </a:rPr>
              <a:t> </a:t>
            </a:r>
            <a:r>
              <a:rPr sz="1100" spc="70" dirty="0">
                <a:solidFill>
                  <a:srgbClr val="FFFFFF"/>
                </a:solidFill>
                <a:latin typeface="Calibri"/>
                <a:cs typeface="Calibri"/>
              </a:rPr>
              <a:t>και</a:t>
            </a:r>
            <a:r>
              <a:rPr sz="1100" spc="45" dirty="0">
                <a:solidFill>
                  <a:srgbClr val="FFFFFF"/>
                </a:solidFill>
                <a:latin typeface="Calibri"/>
                <a:cs typeface="Calibri"/>
              </a:rPr>
              <a:t> </a:t>
            </a:r>
            <a:r>
              <a:rPr sz="1100" spc="70" dirty="0">
                <a:solidFill>
                  <a:srgbClr val="FFFFFF"/>
                </a:solidFill>
                <a:latin typeface="Calibri"/>
                <a:cs typeface="Calibri"/>
              </a:rPr>
              <a:t>το</a:t>
            </a:r>
            <a:r>
              <a:rPr sz="1100" spc="45" dirty="0">
                <a:solidFill>
                  <a:srgbClr val="FFFFFF"/>
                </a:solidFill>
                <a:latin typeface="Calibri"/>
                <a:cs typeface="Calibri"/>
              </a:rPr>
              <a:t> </a:t>
            </a:r>
            <a:r>
              <a:rPr sz="1100" spc="75" dirty="0">
                <a:solidFill>
                  <a:srgbClr val="FFFFFF"/>
                </a:solidFill>
                <a:latin typeface="Calibri"/>
                <a:cs typeface="Calibri"/>
              </a:rPr>
              <a:t>μηχανοστάσιο</a:t>
            </a:r>
            <a:r>
              <a:rPr sz="1100" spc="45" dirty="0">
                <a:solidFill>
                  <a:srgbClr val="FFFFFF"/>
                </a:solidFill>
                <a:latin typeface="Calibri"/>
                <a:cs typeface="Calibri"/>
              </a:rPr>
              <a:t> </a:t>
            </a:r>
            <a:r>
              <a:rPr sz="1100" spc="75" dirty="0">
                <a:solidFill>
                  <a:srgbClr val="FFFFFF"/>
                </a:solidFill>
                <a:latin typeface="Calibri"/>
                <a:cs typeface="Calibri"/>
              </a:rPr>
              <a:t>στο</a:t>
            </a:r>
            <a:r>
              <a:rPr sz="1100" spc="50" dirty="0">
                <a:solidFill>
                  <a:srgbClr val="FFFFFF"/>
                </a:solidFill>
                <a:latin typeface="Calibri"/>
                <a:cs typeface="Calibri"/>
              </a:rPr>
              <a:t> </a:t>
            </a:r>
            <a:r>
              <a:rPr sz="1100" b="1" spc="65" dirty="0">
                <a:solidFill>
                  <a:srgbClr val="FFB800"/>
                </a:solidFill>
                <a:latin typeface="Calibri"/>
                <a:cs typeface="Calibri"/>
              </a:rPr>
              <a:t>διοικητικό</a:t>
            </a:r>
            <a:r>
              <a:rPr sz="1100" b="1" spc="50" dirty="0">
                <a:solidFill>
                  <a:srgbClr val="FFB800"/>
                </a:solidFill>
                <a:latin typeface="Calibri"/>
                <a:cs typeface="Calibri"/>
              </a:rPr>
              <a:t> </a:t>
            </a:r>
            <a:r>
              <a:rPr sz="1100" b="1" spc="70" dirty="0">
                <a:solidFill>
                  <a:srgbClr val="FFB800"/>
                </a:solidFill>
                <a:latin typeface="Calibri"/>
                <a:cs typeface="Calibri"/>
              </a:rPr>
              <a:t>δίκτυο</a:t>
            </a:r>
            <a:r>
              <a:rPr sz="1100" b="1" spc="45" dirty="0">
                <a:solidFill>
                  <a:srgbClr val="FFB800"/>
                </a:solidFill>
                <a:latin typeface="Calibri"/>
                <a:cs typeface="Calibri"/>
              </a:rPr>
              <a:t> </a:t>
            </a:r>
            <a:r>
              <a:rPr sz="1100" spc="75" dirty="0">
                <a:solidFill>
                  <a:srgbClr val="FFFFFF"/>
                </a:solidFill>
                <a:latin typeface="Calibri"/>
                <a:cs typeface="Calibri"/>
              </a:rPr>
              <a:t>του</a:t>
            </a:r>
            <a:r>
              <a:rPr sz="1100" spc="45" dirty="0">
                <a:solidFill>
                  <a:srgbClr val="FFFFFF"/>
                </a:solidFill>
                <a:latin typeface="Calibri"/>
                <a:cs typeface="Calibri"/>
              </a:rPr>
              <a:t> </a:t>
            </a:r>
            <a:r>
              <a:rPr sz="1100" spc="75" dirty="0">
                <a:solidFill>
                  <a:srgbClr val="FFFFFF"/>
                </a:solidFill>
                <a:latin typeface="Calibri"/>
                <a:cs typeface="Calibri"/>
              </a:rPr>
              <a:t>πλοίου</a:t>
            </a:r>
            <a:endParaRPr sz="1100" dirty="0">
              <a:latin typeface="Calibri"/>
              <a:cs typeface="Calibri"/>
            </a:endParaRPr>
          </a:p>
          <a:p>
            <a:pPr marL="1112520" marR="391795" lvl="1" indent="-227965">
              <a:lnSpc>
                <a:spcPct val="101699"/>
              </a:lnSpc>
              <a:spcBef>
                <a:spcPts val="690"/>
              </a:spcBef>
              <a:buSzPct val="127272"/>
              <a:buFont typeface="Calibri"/>
              <a:buChar char="◦"/>
              <a:tabLst>
                <a:tab pos="1111885" algn="l"/>
                <a:tab pos="1112520" algn="l"/>
              </a:tabLst>
            </a:pPr>
            <a:r>
              <a:rPr sz="1100" b="1" spc="85" dirty="0">
                <a:solidFill>
                  <a:srgbClr val="FFB800"/>
                </a:solidFill>
                <a:latin typeface="Calibri"/>
                <a:cs typeface="Calibri"/>
              </a:rPr>
              <a:t>Απομακρυσμένη</a:t>
            </a:r>
            <a:r>
              <a:rPr sz="1100" b="1" spc="45" dirty="0">
                <a:solidFill>
                  <a:srgbClr val="FFB800"/>
                </a:solidFill>
                <a:latin typeface="Calibri"/>
                <a:cs typeface="Calibri"/>
              </a:rPr>
              <a:t> </a:t>
            </a:r>
            <a:r>
              <a:rPr sz="1100" b="1" spc="85" dirty="0">
                <a:solidFill>
                  <a:srgbClr val="FFB800"/>
                </a:solidFill>
                <a:latin typeface="Calibri"/>
                <a:cs typeface="Calibri"/>
              </a:rPr>
              <a:t>παρακολούθηση</a:t>
            </a:r>
            <a:r>
              <a:rPr sz="1100" b="1" spc="50" dirty="0">
                <a:solidFill>
                  <a:srgbClr val="FFB800"/>
                </a:solidFill>
                <a:latin typeface="Calibri"/>
                <a:cs typeface="Calibri"/>
              </a:rPr>
              <a:t> </a:t>
            </a:r>
            <a:r>
              <a:rPr sz="1100" spc="75" dirty="0">
                <a:solidFill>
                  <a:srgbClr val="FFFFFF"/>
                </a:solidFill>
                <a:latin typeface="Calibri"/>
                <a:cs typeface="Calibri"/>
              </a:rPr>
              <a:t>του</a:t>
            </a:r>
            <a:r>
              <a:rPr sz="1100" spc="50" dirty="0">
                <a:solidFill>
                  <a:srgbClr val="FFFFFF"/>
                </a:solidFill>
                <a:latin typeface="Calibri"/>
                <a:cs typeface="Calibri"/>
              </a:rPr>
              <a:t> </a:t>
            </a:r>
            <a:r>
              <a:rPr sz="1100" spc="70" dirty="0">
                <a:solidFill>
                  <a:srgbClr val="FFFFFF"/>
                </a:solidFill>
                <a:latin typeface="Calibri"/>
                <a:cs typeface="Calibri"/>
              </a:rPr>
              <a:t>φορτίου,</a:t>
            </a:r>
            <a:r>
              <a:rPr sz="1100" spc="50" dirty="0">
                <a:solidFill>
                  <a:srgbClr val="FFFFFF"/>
                </a:solidFill>
                <a:latin typeface="Calibri"/>
                <a:cs typeface="Calibri"/>
              </a:rPr>
              <a:t> </a:t>
            </a:r>
            <a:r>
              <a:rPr sz="1100" spc="80" dirty="0">
                <a:solidFill>
                  <a:srgbClr val="FFFFFF"/>
                </a:solidFill>
                <a:latin typeface="Calibri"/>
                <a:cs typeface="Calibri"/>
              </a:rPr>
              <a:t>συμπεριλαμβανομένων</a:t>
            </a:r>
            <a:r>
              <a:rPr sz="1100" spc="45" dirty="0">
                <a:solidFill>
                  <a:srgbClr val="FFFFFF"/>
                </a:solidFill>
                <a:latin typeface="Calibri"/>
                <a:cs typeface="Calibri"/>
              </a:rPr>
              <a:t> </a:t>
            </a:r>
            <a:r>
              <a:rPr sz="1100" b="1" spc="85" dirty="0">
                <a:solidFill>
                  <a:srgbClr val="FFB800"/>
                </a:solidFill>
                <a:latin typeface="Calibri"/>
                <a:cs typeface="Calibri"/>
              </a:rPr>
              <a:t>των</a:t>
            </a:r>
            <a:r>
              <a:rPr sz="1100" b="1" spc="50" dirty="0">
                <a:solidFill>
                  <a:srgbClr val="FFB800"/>
                </a:solidFill>
                <a:latin typeface="Calibri"/>
                <a:cs typeface="Calibri"/>
              </a:rPr>
              <a:t> </a:t>
            </a:r>
            <a:r>
              <a:rPr sz="1100" b="1" spc="80" dirty="0">
                <a:solidFill>
                  <a:srgbClr val="FFB800"/>
                </a:solidFill>
                <a:latin typeface="Calibri"/>
                <a:cs typeface="Calibri"/>
              </a:rPr>
              <a:t>εμπορευματοκιβωτίων</a:t>
            </a:r>
            <a:r>
              <a:rPr sz="1100" b="1" spc="50" dirty="0">
                <a:solidFill>
                  <a:srgbClr val="FFB800"/>
                </a:solidFill>
                <a:latin typeface="Calibri"/>
                <a:cs typeface="Calibri"/>
              </a:rPr>
              <a:t> </a:t>
            </a:r>
            <a:r>
              <a:rPr sz="1100" b="1" spc="85" dirty="0">
                <a:solidFill>
                  <a:srgbClr val="FFB800"/>
                </a:solidFill>
                <a:latin typeface="Calibri"/>
                <a:cs typeface="Calibri"/>
              </a:rPr>
              <a:t>με</a:t>
            </a:r>
            <a:r>
              <a:rPr sz="1100" b="1" spc="50" dirty="0">
                <a:solidFill>
                  <a:srgbClr val="FFB800"/>
                </a:solidFill>
                <a:latin typeface="Calibri"/>
                <a:cs typeface="Calibri"/>
              </a:rPr>
              <a:t> </a:t>
            </a:r>
            <a:r>
              <a:rPr sz="1100" b="1" spc="80" dirty="0">
                <a:solidFill>
                  <a:srgbClr val="FFB800"/>
                </a:solidFill>
                <a:latin typeface="Calibri"/>
                <a:cs typeface="Calibri"/>
              </a:rPr>
              <a:t>συστήματα</a:t>
            </a:r>
            <a:r>
              <a:rPr sz="1100" b="1" spc="50" dirty="0">
                <a:solidFill>
                  <a:srgbClr val="FFB800"/>
                </a:solidFill>
                <a:latin typeface="Calibri"/>
                <a:cs typeface="Calibri"/>
              </a:rPr>
              <a:t> </a:t>
            </a:r>
            <a:r>
              <a:rPr sz="1100" b="1" spc="75" dirty="0">
                <a:solidFill>
                  <a:srgbClr val="FFB800"/>
                </a:solidFill>
                <a:latin typeface="Calibri"/>
                <a:cs typeface="Calibri"/>
              </a:rPr>
              <a:t>ελέγχου</a:t>
            </a:r>
            <a:r>
              <a:rPr sz="1100" b="1" spc="50" dirty="0">
                <a:solidFill>
                  <a:srgbClr val="FFB800"/>
                </a:solidFill>
                <a:latin typeface="Calibri"/>
                <a:cs typeface="Calibri"/>
              </a:rPr>
              <a:t> </a:t>
            </a:r>
            <a:r>
              <a:rPr sz="1100" b="1" spc="80" dirty="0">
                <a:solidFill>
                  <a:srgbClr val="FFB800"/>
                </a:solidFill>
                <a:latin typeface="Calibri"/>
                <a:cs typeface="Calibri"/>
              </a:rPr>
              <a:t>θερμοκρασίας</a:t>
            </a:r>
            <a:r>
              <a:rPr sz="1100" b="1" spc="50" dirty="0">
                <a:solidFill>
                  <a:srgbClr val="FFB800"/>
                </a:solidFill>
                <a:latin typeface="Calibri"/>
                <a:cs typeface="Calibri"/>
              </a:rPr>
              <a:t> </a:t>
            </a:r>
            <a:r>
              <a:rPr sz="1100" b="1" spc="80" dirty="0">
                <a:solidFill>
                  <a:srgbClr val="FFB800"/>
                </a:solidFill>
                <a:latin typeface="Calibri"/>
                <a:cs typeface="Calibri"/>
              </a:rPr>
              <a:t>ψυγείων</a:t>
            </a:r>
            <a:r>
              <a:rPr sz="1100" b="1" spc="50" dirty="0">
                <a:solidFill>
                  <a:srgbClr val="FFB800"/>
                </a:solidFill>
                <a:latin typeface="Calibri"/>
                <a:cs typeface="Calibri"/>
              </a:rPr>
              <a:t> </a:t>
            </a:r>
            <a:r>
              <a:rPr sz="1100" b="1" spc="90" dirty="0">
                <a:solidFill>
                  <a:srgbClr val="FFB800"/>
                </a:solidFill>
                <a:latin typeface="Calibri"/>
                <a:cs typeface="Calibri"/>
              </a:rPr>
              <a:t>ή </a:t>
            </a:r>
            <a:r>
              <a:rPr sz="1100" b="1" spc="-235" dirty="0">
                <a:solidFill>
                  <a:srgbClr val="FFB800"/>
                </a:solidFill>
                <a:latin typeface="Calibri"/>
                <a:cs typeface="Calibri"/>
              </a:rPr>
              <a:t> </a:t>
            </a:r>
            <a:r>
              <a:rPr sz="1100" b="1" spc="70" dirty="0">
                <a:solidFill>
                  <a:srgbClr val="FFB800"/>
                </a:solidFill>
                <a:latin typeface="Calibri"/>
                <a:cs typeface="Calibri"/>
              </a:rPr>
              <a:t>εξειδικευμένου</a:t>
            </a:r>
            <a:endParaRPr sz="1100" dirty="0">
              <a:latin typeface="Calibri"/>
              <a:cs typeface="Calibri"/>
            </a:endParaRPr>
          </a:p>
          <a:p>
            <a:pPr marL="1112520" lvl="1" indent="-227965">
              <a:lnSpc>
                <a:spcPct val="100000"/>
              </a:lnSpc>
              <a:spcBef>
                <a:spcPts val="710"/>
              </a:spcBef>
              <a:buSzPct val="127272"/>
              <a:buFont typeface="Calibri"/>
              <a:buChar char="◦"/>
              <a:tabLst>
                <a:tab pos="1111885" algn="l"/>
                <a:tab pos="1112520" algn="l"/>
              </a:tabLst>
            </a:pPr>
            <a:r>
              <a:rPr sz="1100" b="1" spc="45" dirty="0">
                <a:solidFill>
                  <a:srgbClr val="FFB800"/>
                </a:solidFill>
                <a:latin typeface="Calibri"/>
                <a:cs typeface="Calibri"/>
              </a:rPr>
              <a:t>Συστήματα</a:t>
            </a:r>
            <a:r>
              <a:rPr sz="1100" b="1" spc="5" dirty="0">
                <a:solidFill>
                  <a:srgbClr val="FFB800"/>
                </a:solidFill>
                <a:latin typeface="Calibri"/>
                <a:cs typeface="Calibri"/>
              </a:rPr>
              <a:t> </a:t>
            </a:r>
            <a:r>
              <a:rPr sz="1100" b="1" spc="50" dirty="0">
                <a:solidFill>
                  <a:srgbClr val="FFB800"/>
                </a:solidFill>
                <a:latin typeface="Calibri"/>
                <a:cs typeface="Calibri"/>
              </a:rPr>
              <a:t>υποστήριξης</a:t>
            </a:r>
            <a:r>
              <a:rPr sz="1100" b="1" spc="15" dirty="0">
                <a:solidFill>
                  <a:srgbClr val="FFB800"/>
                </a:solidFill>
                <a:latin typeface="Calibri"/>
                <a:cs typeface="Calibri"/>
              </a:rPr>
              <a:t> </a:t>
            </a:r>
            <a:r>
              <a:rPr sz="1100" b="1" spc="60" dirty="0">
                <a:solidFill>
                  <a:srgbClr val="FFB800"/>
                </a:solidFill>
                <a:latin typeface="Calibri"/>
                <a:cs typeface="Calibri"/>
              </a:rPr>
              <a:t>αποφάσεων</a:t>
            </a:r>
            <a:r>
              <a:rPr sz="1100" b="1" spc="15" dirty="0">
                <a:solidFill>
                  <a:srgbClr val="FFB800"/>
                </a:solidFill>
                <a:latin typeface="Calibri"/>
                <a:cs typeface="Calibri"/>
              </a:rPr>
              <a:t> </a:t>
            </a:r>
            <a:r>
              <a:rPr sz="1100" b="1" spc="50" dirty="0">
                <a:solidFill>
                  <a:srgbClr val="FFB800"/>
                </a:solidFill>
                <a:latin typeface="Calibri"/>
                <a:cs typeface="Calibri"/>
              </a:rPr>
              <a:t>σταθερότητας</a:t>
            </a:r>
            <a:endParaRPr sz="1100" dirty="0">
              <a:latin typeface="Calibri"/>
              <a:cs typeface="Calibri"/>
            </a:endParaRPr>
          </a:p>
          <a:p>
            <a:pPr marL="1112520" lvl="1" indent="-227965">
              <a:lnSpc>
                <a:spcPct val="100000"/>
              </a:lnSpc>
              <a:spcBef>
                <a:spcPts val="710"/>
              </a:spcBef>
              <a:buSzPct val="127272"/>
              <a:buFont typeface="Calibri"/>
              <a:buChar char="◦"/>
              <a:tabLst>
                <a:tab pos="1111885" algn="l"/>
                <a:tab pos="1112520" algn="l"/>
              </a:tabLst>
            </a:pPr>
            <a:r>
              <a:rPr sz="1100" b="1" spc="45" dirty="0">
                <a:solidFill>
                  <a:srgbClr val="FFB800"/>
                </a:solidFill>
                <a:latin typeface="Calibri"/>
                <a:cs typeface="Calibri"/>
              </a:rPr>
              <a:t>Συστήματα</a:t>
            </a:r>
            <a:r>
              <a:rPr sz="1100" b="1" spc="5" dirty="0">
                <a:solidFill>
                  <a:srgbClr val="FFB800"/>
                </a:solidFill>
                <a:latin typeface="Calibri"/>
                <a:cs typeface="Calibri"/>
              </a:rPr>
              <a:t> </a:t>
            </a:r>
            <a:r>
              <a:rPr sz="1100" b="1" spc="55" dirty="0">
                <a:solidFill>
                  <a:srgbClr val="FFB800"/>
                </a:solidFill>
                <a:latin typeface="Calibri"/>
                <a:cs typeface="Calibri"/>
              </a:rPr>
              <a:t>παρακολούθησης</a:t>
            </a:r>
            <a:r>
              <a:rPr sz="1100" b="1" spc="15" dirty="0">
                <a:solidFill>
                  <a:srgbClr val="FFB800"/>
                </a:solidFill>
                <a:latin typeface="Calibri"/>
                <a:cs typeface="Calibri"/>
              </a:rPr>
              <a:t> </a:t>
            </a:r>
            <a:r>
              <a:rPr sz="1100" b="1" spc="45" dirty="0">
                <a:solidFill>
                  <a:srgbClr val="FFB800"/>
                </a:solidFill>
                <a:latin typeface="Calibri"/>
                <a:cs typeface="Calibri"/>
              </a:rPr>
              <a:t>της</a:t>
            </a:r>
            <a:r>
              <a:rPr sz="1100" b="1" spc="10" dirty="0">
                <a:solidFill>
                  <a:srgbClr val="FFB800"/>
                </a:solidFill>
                <a:latin typeface="Calibri"/>
                <a:cs typeface="Calibri"/>
              </a:rPr>
              <a:t> </a:t>
            </a:r>
            <a:r>
              <a:rPr sz="1100" b="1" spc="55" dirty="0">
                <a:solidFill>
                  <a:srgbClr val="FFB800"/>
                </a:solidFill>
                <a:latin typeface="Calibri"/>
                <a:cs typeface="Calibri"/>
              </a:rPr>
              <a:t>καταπόνησης</a:t>
            </a:r>
            <a:r>
              <a:rPr sz="1100" b="1" spc="15" dirty="0">
                <a:solidFill>
                  <a:srgbClr val="FFB800"/>
                </a:solidFill>
                <a:latin typeface="Calibri"/>
                <a:cs typeface="Calibri"/>
              </a:rPr>
              <a:t> </a:t>
            </a:r>
            <a:r>
              <a:rPr sz="1100" b="1" spc="50" dirty="0">
                <a:solidFill>
                  <a:srgbClr val="FFB800"/>
                </a:solidFill>
                <a:latin typeface="Calibri"/>
                <a:cs typeface="Calibri"/>
              </a:rPr>
              <a:t>του</a:t>
            </a:r>
            <a:r>
              <a:rPr sz="1100" b="1" spc="20" dirty="0">
                <a:solidFill>
                  <a:srgbClr val="FFB800"/>
                </a:solidFill>
                <a:latin typeface="Calibri"/>
                <a:cs typeface="Calibri"/>
              </a:rPr>
              <a:t> </a:t>
            </a:r>
            <a:r>
              <a:rPr sz="1100" b="1" spc="50" dirty="0">
                <a:solidFill>
                  <a:srgbClr val="FFB800"/>
                </a:solidFill>
                <a:latin typeface="Calibri"/>
                <a:cs typeface="Calibri"/>
              </a:rPr>
              <a:t>κύτους</a:t>
            </a:r>
            <a:endParaRPr sz="1100" dirty="0">
              <a:latin typeface="Calibri"/>
              <a:cs typeface="Calibri"/>
            </a:endParaRPr>
          </a:p>
          <a:p>
            <a:pPr marL="1113155" marR="678815" lvl="1" indent="-228600">
              <a:lnSpc>
                <a:spcPct val="122000"/>
              </a:lnSpc>
              <a:spcBef>
                <a:spcPts val="375"/>
              </a:spcBef>
              <a:buClr>
                <a:srgbClr val="FFB800"/>
              </a:buClr>
              <a:buSzPct val="127272"/>
              <a:buChar char="◦"/>
              <a:tabLst>
                <a:tab pos="1111885" algn="l"/>
                <a:tab pos="1112520" algn="l"/>
              </a:tabLst>
            </a:pPr>
            <a:r>
              <a:rPr sz="1100" spc="105" dirty="0">
                <a:solidFill>
                  <a:srgbClr val="FFFFFF"/>
                </a:solidFill>
                <a:latin typeface="Calibri"/>
                <a:cs typeface="Calibri"/>
              </a:rPr>
              <a:t>Συστήματα</a:t>
            </a:r>
            <a:r>
              <a:rPr sz="1100" spc="55" dirty="0">
                <a:solidFill>
                  <a:srgbClr val="FFFFFF"/>
                </a:solidFill>
                <a:latin typeface="Calibri"/>
                <a:cs typeface="Calibri"/>
              </a:rPr>
              <a:t> </a:t>
            </a:r>
            <a:r>
              <a:rPr sz="1100" spc="100" dirty="0">
                <a:solidFill>
                  <a:srgbClr val="FFFFFF"/>
                </a:solidFill>
                <a:latin typeface="Calibri"/>
                <a:cs typeface="Calibri"/>
              </a:rPr>
              <a:t>πλοήγησης,</a:t>
            </a:r>
            <a:r>
              <a:rPr sz="1100" spc="60" dirty="0">
                <a:solidFill>
                  <a:srgbClr val="FFFFFF"/>
                </a:solidFill>
                <a:latin typeface="Calibri"/>
                <a:cs typeface="Calibri"/>
              </a:rPr>
              <a:t> </a:t>
            </a:r>
            <a:r>
              <a:rPr sz="1100" spc="114" dirty="0">
                <a:solidFill>
                  <a:srgbClr val="FFFFFF"/>
                </a:solidFill>
                <a:latin typeface="Calibri"/>
                <a:cs typeface="Calibri"/>
              </a:rPr>
              <a:t>όπως</a:t>
            </a:r>
            <a:r>
              <a:rPr sz="1100" spc="60" dirty="0">
                <a:solidFill>
                  <a:srgbClr val="FFFFFF"/>
                </a:solidFill>
                <a:latin typeface="Calibri"/>
                <a:cs typeface="Calibri"/>
              </a:rPr>
              <a:t> </a:t>
            </a:r>
            <a:r>
              <a:rPr sz="1100" b="1" spc="100" dirty="0">
                <a:solidFill>
                  <a:srgbClr val="FFB800"/>
                </a:solidFill>
                <a:latin typeface="Calibri"/>
                <a:cs typeface="Calibri"/>
              </a:rPr>
              <a:t>ηλεκτρονικός</a:t>
            </a:r>
            <a:r>
              <a:rPr sz="1100" b="1" spc="55" dirty="0">
                <a:solidFill>
                  <a:srgbClr val="FFB800"/>
                </a:solidFill>
                <a:latin typeface="Calibri"/>
                <a:cs typeface="Calibri"/>
              </a:rPr>
              <a:t> </a:t>
            </a:r>
            <a:r>
              <a:rPr sz="1100" b="1" spc="105" dirty="0">
                <a:solidFill>
                  <a:srgbClr val="FFB800"/>
                </a:solidFill>
                <a:latin typeface="Calibri"/>
                <a:cs typeface="Calibri"/>
              </a:rPr>
              <a:t>χάρτης</a:t>
            </a:r>
            <a:r>
              <a:rPr sz="1100" b="1" spc="60" dirty="0">
                <a:solidFill>
                  <a:srgbClr val="FFB800"/>
                </a:solidFill>
                <a:latin typeface="Calibri"/>
                <a:cs typeface="Calibri"/>
              </a:rPr>
              <a:t> </a:t>
            </a:r>
            <a:r>
              <a:rPr sz="1100" b="1" spc="110" dirty="0">
                <a:solidFill>
                  <a:srgbClr val="FFB800"/>
                </a:solidFill>
                <a:latin typeface="Calibri"/>
                <a:cs typeface="Calibri"/>
              </a:rPr>
              <a:t>πλοήγησης</a:t>
            </a:r>
            <a:r>
              <a:rPr sz="1100" b="1" spc="65" dirty="0">
                <a:solidFill>
                  <a:srgbClr val="FFB800"/>
                </a:solidFill>
                <a:latin typeface="Calibri"/>
                <a:cs typeface="Calibri"/>
              </a:rPr>
              <a:t> </a:t>
            </a:r>
            <a:r>
              <a:rPr sz="1100" b="1" spc="90" dirty="0">
                <a:solidFill>
                  <a:srgbClr val="FFB800"/>
                </a:solidFill>
                <a:latin typeface="Calibri"/>
                <a:cs typeface="Calibri"/>
              </a:rPr>
              <a:t>(</a:t>
            </a:r>
            <a:r>
              <a:rPr sz="1100" spc="90" dirty="0">
                <a:solidFill>
                  <a:srgbClr val="FFFFFF"/>
                </a:solidFill>
                <a:latin typeface="Calibri"/>
                <a:cs typeface="Calibri"/>
              </a:rPr>
              <a:t>ENC),</a:t>
            </a:r>
            <a:r>
              <a:rPr sz="1100" spc="60" dirty="0">
                <a:solidFill>
                  <a:srgbClr val="FFFFFF"/>
                </a:solidFill>
                <a:latin typeface="Calibri"/>
                <a:cs typeface="Calibri"/>
              </a:rPr>
              <a:t> </a:t>
            </a:r>
            <a:r>
              <a:rPr sz="1100" b="1" spc="110" dirty="0">
                <a:solidFill>
                  <a:srgbClr val="FFB800"/>
                </a:solidFill>
                <a:latin typeface="Calibri"/>
                <a:cs typeface="Calibri"/>
              </a:rPr>
              <a:t>καταγραφέας</a:t>
            </a:r>
            <a:r>
              <a:rPr sz="1100" b="1" spc="55" dirty="0">
                <a:solidFill>
                  <a:srgbClr val="FFB800"/>
                </a:solidFill>
                <a:latin typeface="Calibri"/>
                <a:cs typeface="Calibri"/>
              </a:rPr>
              <a:t> </a:t>
            </a:r>
            <a:r>
              <a:rPr sz="1100" spc="110" dirty="0">
                <a:solidFill>
                  <a:srgbClr val="FFFFFF"/>
                </a:solidFill>
                <a:latin typeface="Calibri"/>
                <a:cs typeface="Calibri"/>
              </a:rPr>
              <a:t>δεδομένων</a:t>
            </a:r>
            <a:r>
              <a:rPr sz="1100" spc="55" dirty="0">
                <a:solidFill>
                  <a:srgbClr val="FFFFFF"/>
                </a:solidFill>
                <a:latin typeface="Calibri"/>
                <a:cs typeface="Calibri"/>
              </a:rPr>
              <a:t> </a:t>
            </a:r>
            <a:r>
              <a:rPr sz="1100" spc="90" dirty="0">
                <a:solidFill>
                  <a:srgbClr val="FFFFFF"/>
                </a:solidFill>
                <a:latin typeface="Calibri"/>
                <a:cs typeface="Calibri"/>
              </a:rPr>
              <a:t>ταξιδιού</a:t>
            </a:r>
            <a:r>
              <a:rPr sz="1100" b="1" spc="55" dirty="0">
                <a:solidFill>
                  <a:srgbClr val="FFB800"/>
                </a:solidFill>
                <a:latin typeface="Calibri"/>
                <a:cs typeface="Calibri"/>
              </a:rPr>
              <a:t> </a:t>
            </a:r>
            <a:r>
              <a:rPr sz="1100" b="1" spc="95" dirty="0">
                <a:solidFill>
                  <a:srgbClr val="FFB800"/>
                </a:solidFill>
                <a:latin typeface="Calibri"/>
                <a:cs typeface="Calibri"/>
              </a:rPr>
              <a:t>και</a:t>
            </a:r>
            <a:r>
              <a:rPr sz="1100" b="1" spc="65" dirty="0">
                <a:solidFill>
                  <a:srgbClr val="FFB800"/>
                </a:solidFill>
                <a:latin typeface="Calibri"/>
                <a:cs typeface="Calibri"/>
              </a:rPr>
              <a:t> </a:t>
            </a:r>
            <a:r>
              <a:rPr sz="1100" spc="100" dirty="0">
                <a:solidFill>
                  <a:srgbClr val="FFFFFF"/>
                </a:solidFill>
                <a:latin typeface="Calibri"/>
                <a:cs typeface="Calibri"/>
              </a:rPr>
              <a:t>δυναμικός</a:t>
            </a:r>
            <a:r>
              <a:rPr sz="1100" spc="65" dirty="0">
                <a:solidFill>
                  <a:srgbClr val="FFFFFF"/>
                </a:solidFill>
                <a:latin typeface="Calibri"/>
                <a:cs typeface="Calibri"/>
              </a:rPr>
              <a:t> </a:t>
            </a:r>
            <a:r>
              <a:rPr sz="1100" spc="100" dirty="0">
                <a:solidFill>
                  <a:srgbClr val="FFFFFF"/>
                </a:solidFill>
                <a:latin typeface="Calibri"/>
                <a:cs typeface="Calibri"/>
              </a:rPr>
              <a:t>εντοπισμός</a:t>
            </a:r>
            <a:r>
              <a:rPr sz="1100" spc="60" dirty="0">
                <a:solidFill>
                  <a:srgbClr val="FFFFFF"/>
                </a:solidFill>
                <a:latin typeface="Calibri"/>
                <a:cs typeface="Calibri"/>
              </a:rPr>
              <a:t> </a:t>
            </a:r>
            <a:r>
              <a:rPr sz="1100" spc="95" dirty="0">
                <a:solidFill>
                  <a:srgbClr val="FFFFFF"/>
                </a:solidFill>
                <a:latin typeface="Calibri"/>
                <a:cs typeface="Calibri"/>
              </a:rPr>
              <a:t>θέσης. </a:t>
            </a:r>
            <a:r>
              <a:rPr sz="1100" spc="-235" dirty="0">
                <a:solidFill>
                  <a:srgbClr val="FFFFFF"/>
                </a:solidFill>
                <a:latin typeface="Calibri"/>
                <a:cs typeface="Calibri"/>
              </a:rPr>
              <a:t> </a:t>
            </a:r>
            <a:r>
              <a:rPr sz="1100" spc="75" dirty="0">
                <a:solidFill>
                  <a:srgbClr val="FFFFFF"/>
                </a:solidFill>
                <a:latin typeface="Calibri"/>
                <a:cs typeface="Calibri"/>
              </a:rPr>
              <a:t>(DP)</a:t>
            </a:r>
            <a:endParaRPr sz="1100" dirty="0">
              <a:latin typeface="Calibri"/>
              <a:cs typeface="Calibri"/>
            </a:endParaRPr>
          </a:p>
          <a:p>
            <a:pPr marL="1112520" lvl="1" indent="-227965">
              <a:lnSpc>
                <a:spcPct val="100000"/>
              </a:lnSpc>
              <a:spcBef>
                <a:spcPts val="735"/>
              </a:spcBef>
              <a:buSzPct val="127272"/>
              <a:buFont typeface="Calibri"/>
              <a:buChar char="◦"/>
              <a:tabLst>
                <a:tab pos="1111885" algn="l"/>
                <a:tab pos="1112520" algn="l"/>
              </a:tabLst>
            </a:pPr>
            <a:r>
              <a:rPr sz="1100" b="1" spc="100" dirty="0">
                <a:solidFill>
                  <a:srgbClr val="FFB800"/>
                </a:solidFill>
                <a:latin typeface="Calibri"/>
                <a:cs typeface="Calibri"/>
              </a:rPr>
              <a:t>Συστήματα</a:t>
            </a:r>
            <a:r>
              <a:rPr sz="1100" b="1" spc="30" dirty="0">
                <a:solidFill>
                  <a:srgbClr val="FFB800"/>
                </a:solidFill>
                <a:latin typeface="Calibri"/>
                <a:cs typeface="Calibri"/>
              </a:rPr>
              <a:t> </a:t>
            </a:r>
            <a:r>
              <a:rPr sz="1100" b="1" spc="105" dirty="0">
                <a:solidFill>
                  <a:srgbClr val="FFB800"/>
                </a:solidFill>
                <a:latin typeface="Calibri"/>
                <a:cs typeface="Calibri"/>
              </a:rPr>
              <a:t>σχεδιασμού</a:t>
            </a:r>
            <a:r>
              <a:rPr sz="1100" b="1" spc="50" dirty="0">
                <a:solidFill>
                  <a:srgbClr val="FFB800"/>
                </a:solidFill>
                <a:latin typeface="Calibri"/>
                <a:cs typeface="Calibri"/>
              </a:rPr>
              <a:t> </a:t>
            </a:r>
            <a:r>
              <a:rPr sz="1100" b="1" spc="110" dirty="0">
                <a:solidFill>
                  <a:srgbClr val="FFB800"/>
                </a:solidFill>
                <a:latin typeface="Calibri"/>
                <a:cs typeface="Calibri"/>
              </a:rPr>
              <a:t>φορτίου</a:t>
            </a:r>
            <a:r>
              <a:rPr sz="1100" b="1" spc="50" dirty="0">
                <a:solidFill>
                  <a:srgbClr val="FFB800"/>
                </a:solidFill>
                <a:latin typeface="Calibri"/>
                <a:cs typeface="Calibri"/>
              </a:rPr>
              <a:t> </a:t>
            </a:r>
            <a:r>
              <a:rPr sz="1100" spc="90" dirty="0">
                <a:solidFill>
                  <a:srgbClr val="FFFFFF"/>
                </a:solidFill>
                <a:latin typeface="Calibri"/>
                <a:cs typeface="Calibri"/>
              </a:rPr>
              <a:t>και</a:t>
            </a:r>
            <a:r>
              <a:rPr sz="1100" spc="50" dirty="0">
                <a:solidFill>
                  <a:srgbClr val="FFFFFF"/>
                </a:solidFill>
                <a:latin typeface="Calibri"/>
                <a:cs typeface="Calibri"/>
              </a:rPr>
              <a:t> </a:t>
            </a:r>
            <a:r>
              <a:rPr sz="1100" b="1" spc="95" dirty="0">
                <a:solidFill>
                  <a:srgbClr val="FFB800"/>
                </a:solidFill>
                <a:latin typeface="Calibri"/>
                <a:cs typeface="Calibri"/>
              </a:rPr>
              <a:t>διαχείρισης</a:t>
            </a:r>
            <a:r>
              <a:rPr sz="1100" b="1" spc="45" dirty="0">
                <a:solidFill>
                  <a:srgbClr val="FFB800"/>
                </a:solidFill>
                <a:latin typeface="Calibri"/>
                <a:cs typeface="Calibri"/>
              </a:rPr>
              <a:t> </a:t>
            </a:r>
            <a:r>
              <a:rPr sz="1100" b="1" spc="110" dirty="0">
                <a:solidFill>
                  <a:srgbClr val="FFB800"/>
                </a:solidFill>
                <a:latin typeface="Calibri"/>
                <a:cs typeface="Calibri"/>
              </a:rPr>
              <a:t>φορτίου</a:t>
            </a:r>
            <a:endParaRPr sz="1100" dirty="0">
              <a:latin typeface="Calibri"/>
              <a:cs typeface="Calibri"/>
            </a:endParaRPr>
          </a:p>
          <a:p>
            <a:pPr marL="1112520" lvl="1" indent="-227965">
              <a:lnSpc>
                <a:spcPct val="100000"/>
              </a:lnSpc>
              <a:spcBef>
                <a:spcPts val="715"/>
              </a:spcBef>
              <a:buSzPct val="127272"/>
              <a:buFont typeface="Calibri"/>
              <a:buChar char="◦"/>
              <a:tabLst>
                <a:tab pos="1111885" algn="l"/>
                <a:tab pos="1112520" algn="l"/>
              </a:tabLst>
            </a:pPr>
            <a:r>
              <a:rPr sz="1100" b="1" spc="80" dirty="0">
                <a:solidFill>
                  <a:srgbClr val="FFB800"/>
                </a:solidFill>
                <a:latin typeface="Calibri"/>
                <a:cs typeface="Calibri"/>
              </a:rPr>
              <a:t>Συστήματα</a:t>
            </a:r>
            <a:r>
              <a:rPr sz="1100" b="1" spc="45" dirty="0">
                <a:solidFill>
                  <a:srgbClr val="FFB800"/>
                </a:solidFill>
                <a:latin typeface="Calibri"/>
                <a:cs typeface="Calibri"/>
              </a:rPr>
              <a:t> </a:t>
            </a:r>
            <a:r>
              <a:rPr sz="1100" b="1" spc="85" dirty="0">
                <a:solidFill>
                  <a:srgbClr val="FFB800"/>
                </a:solidFill>
                <a:latin typeface="Calibri"/>
                <a:cs typeface="Calibri"/>
              </a:rPr>
              <a:t>παρακολούθησης</a:t>
            </a:r>
            <a:r>
              <a:rPr sz="1100" b="1" spc="55" dirty="0">
                <a:solidFill>
                  <a:srgbClr val="FFB800"/>
                </a:solidFill>
                <a:latin typeface="Calibri"/>
                <a:cs typeface="Calibri"/>
              </a:rPr>
              <a:t> </a:t>
            </a:r>
            <a:r>
              <a:rPr sz="1100" spc="70" dirty="0">
                <a:solidFill>
                  <a:srgbClr val="FFFFFF"/>
                </a:solidFill>
                <a:latin typeface="Calibri"/>
                <a:cs typeface="Calibri"/>
              </a:rPr>
              <a:t>και</a:t>
            </a:r>
            <a:r>
              <a:rPr sz="1100" spc="45" dirty="0">
                <a:solidFill>
                  <a:srgbClr val="FFFFFF"/>
                </a:solidFill>
                <a:latin typeface="Calibri"/>
                <a:cs typeface="Calibri"/>
              </a:rPr>
              <a:t> </a:t>
            </a:r>
            <a:r>
              <a:rPr sz="1100" b="1" spc="75" dirty="0">
                <a:solidFill>
                  <a:srgbClr val="FFB800"/>
                </a:solidFill>
                <a:latin typeface="Calibri"/>
                <a:cs typeface="Calibri"/>
              </a:rPr>
              <a:t>ελέγχου</a:t>
            </a:r>
            <a:r>
              <a:rPr sz="1100" b="1" spc="50" dirty="0">
                <a:solidFill>
                  <a:srgbClr val="FFB800"/>
                </a:solidFill>
                <a:latin typeface="Calibri"/>
                <a:cs typeface="Calibri"/>
              </a:rPr>
              <a:t> </a:t>
            </a:r>
            <a:r>
              <a:rPr sz="1100" b="1" spc="75" dirty="0">
                <a:solidFill>
                  <a:srgbClr val="FFB800"/>
                </a:solidFill>
                <a:latin typeface="Calibri"/>
                <a:cs typeface="Calibri"/>
              </a:rPr>
              <a:t>του</a:t>
            </a:r>
            <a:r>
              <a:rPr sz="1100" b="1" spc="55" dirty="0">
                <a:solidFill>
                  <a:srgbClr val="FFB800"/>
                </a:solidFill>
                <a:latin typeface="Calibri"/>
                <a:cs typeface="Calibri"/>
              </a:rPr>
              <a:t> </a:t>
            </a:r>
            <a:r>
              <a:rPr sz="1100" b="1" spc="75" dirty="0">
                <a:solidFill>
                  <a:srgbClr val="FFB800"/>
                </a:solidFill>
                <a:latin typeface="Calibri"/>
                <a:cs typeface="Calibri"/>
              </a:rPr>
              <a:t>κινητήρα</a:t>
            </a:r>
            <a:r>
              <a:rPr sz="1100" b="1" spc="40" dirty="0">
                <a:solidFill>
                  <a:srgbClr val="FFB800"/>
                </a:solidFill>
                <a:latin typeface="Calibri"/>
                <a:cs typeface="Calibri"/>
              </a:rPr>
              <a:t> </a:t>
            </a:r>
            <a:r>
              <a:rPr sz="1100" b="1" spc="75" dirty="0">
                <a:solidFill>
                  <a:srgbClr val="FFB800"/>
                </a:solidFill>
                <a:latin typeface="Calibri"/>
                <a:cs typeface="Calibri"/>
              </a:rPr>
              <a:t>δίκτυα</a:t>
            </a:r>
            <a:r>
              <a:rPr sz="1100" b="1" spc="50" dirty="0">
                <a:solidFill>
                  <a:srgbClr val="FFB800"/>
                </a:solidFill>
                <a:latin typeface="Calibri"/>
                <a:cs typeface="Calibri"/>
              </a:rPr>
              <a:t> </a:t>
            </a:r>
            <a:r>
              <a:rPr sz="1100" b="1" spc="80" dirty="0">
                <a:solidFill>
                  <a:srgbClr val="FFB800"/>
                </a:solidFill>
                <a:latin typeface="Calibri"/>
                <a:cs typeface="Calibri"/>
              </a:rPr>
              <a:t>ασφαλείας</a:t>
            </a:r>
            <a:r>
              <a:rPr sz="1100" b="1" spc="45" dirty="0">
                <a:solidFill>
                  <a:srgbClr val="FFB800"/>
                </a:solidFill>
                <a:latin typeface="Calibri"/>
                <a:cs typeface="Calibri"/>
              </a:rPr>
              <a:t> </a:t>
            </a:r>
            <a:r>
              <a:rPr sz="1100" b="1" spc="70" dirty="0">
                <a:solidFill>
                  <a:srgbClr val="FFB800"/>
                </a:solidFill>
                <a:latin typeface="Calibri"/>
                <a:cs typeface="Calibri"/>
              </a:rPr>
              <a:t>και</a:t>
            </a:r>
            <a:r>
              <a:rPr sz="1100" b="1" spc="50" dirty="0">
                <a:solidFill>
                  <a:srgbClr val="FFB800"/>
                </a:solidFill>
                <a:latin typeface="Calibri"/>
                <a:cs typeface="Calibri"/>
              </a:rPr>
              <a:t> </a:t>
            </a:r>
            <a:r>
              <a:rPr sz="1100" b="1" spc="75" dirty="0">
                <a:solidFill>
                  <a:srgbClr val="FFB800"/>
                </a:solidFill>
                <a:latin typeface="Calibri"/>
                <a:cs typeface="Calibri"/>
              </a:rPr>
              <a:t>προστασίας,</a:t>
            </a:r>
            <a:r>
              <a:rPr sz="1100" b="1" spc="60" dirty="0">
                <a:solidFill>
                  <a:srgbClr val="FFB800"/>
                </a:solidFill>
                <a:latin typeface="Calibri"/>
                <a:cs typeface="Calibri"/>
              </a:rPr>
              <a:t> </a:t>
            </a:r>
            <a:r>
              <a:rPr sz="1100" spc="85" dirty="0">
                <a:solidFill>
                  <a:srgbClr val="FFFFFF"/>
                </a:solidFill>
                <a:latin typeface="Calibri"/>
                <a:cs typeface="Calibri"/>
              </a:rPr>
              <a:t>όπως</a:t>
            </a:r>
            <a:r>
              <a:rPr sz="1100" spc="40" dirty="0">
                <a:solidFill>
                  <a:srgbClr val="FFFFFF"/>
                </a:solidFill>
                <a:latin typeface="Calibri"/>
                <a:cs typeface="Calibri"/>
              </a:rPr>
              <a:t> </a:t>
            </a:r>
            <a:r>
              <a:rPr sz="1100" b="1" spc="85" dirty="0">
                <a:solidFill>
                  <a:srgbClr val="FFB800"/>
                </a:solidFill>
                <a:latin typeface="Calibri"/>
                <a:cs typeface="Calibri"/>
              </a:rPr>
              <a:t>CCTV</a:t>
            </a:r>
            <a:r>
              <a:rPr sz="1100" b="1" spc="50" dirty="0">
                <a:solidFill>
                  <a:srgbClr val="FFB800"/>
                </a:solidFill>
                <a:latin typeface="Calibri"/>
                <a:cs typeface="Calibri"/>
              </a:rPr>
              <a:t> </a:t>
            </a:r>
            <a:r>
              <a:rPr sz="1100" b="1" spc="70" dirty="0">
                <a:solidFill>
                  <a:srgbClr val="FFB800"/>
                </a:solidFill>
                <a:latin typeface="Calibri"/>
                <a:cs typeface="Calibri"/>
              </a:rPr>
              <a:t>κλειστό</a:t>
            </a:r>
            <a:r>
              <a:rPr sz="1100" b="1" spc="45" dirty="0">
                <a:solidFill>
                  <a:srgbClr val="FFB800"/>
                </a:solidFill>
                <a:latin typeface="Calibri"/>
                <a:cs typeface="Calibri"/>
              </a:rPr>
              <a:t> </a:t>
            </a:r>
            <a:r>
              <a:rPr sz="1100" b="1" spc="85" dirty="0">
                <a:solidFill>
                  <a:srgbClr val="FFB800"/>
                </a:solidFill>
                <a:latin typeface="Calibri"/>
                <a:cs typeface="Calibri"/>
              </a:rPr>
              <a:t>κύκλωμα</a:t>
            </a:r>
            <a:r>
              <a:rPr sz="1100" b="1" spc="50" dirty="0">
                <a:solidFill>
                  <a:srgbClr val="FFB800"/>
                </a:solidFill>
                <a:latin typeface="Calibri"/>
                <a:cs typeface="Calibri"/>
              </a:rPr>
              <a:t> </a:t>
            </a:r>
            <a:r>
              <a:rPr sz="1100" b="1" spc="65" dirty="0">
                <a:solidFill>
                  <a:srgbClr val="FFB800"/>
                </a:solidFill>
                <a:latin typeface="Calibri"/>
                <a:cs typeface="Calibri"/>
              </a:rPr>
              <a:t>τηλεόρασης)</a:t>
            </a:r>
            <a:endParaRPr sz="1100" dirty="0">
              <a:latin typeface="Calibri"/>
              <a:cs typeface="Calibri"/>
            </a:endParaRPr>
          </a:p>
          <a:p>
            <a:pPr marL="1113155" marR="286385" lvl="1" indent="-228600">
              <a:lnSpc>
                <a:spcPts val="1180"/>
              </a:lnSpc>
              <a:spcBef>
                <a:spcPts val="870"/>
              </a:spcBef>
              <a:buSzPct val="127272"/>
              <a:buFont typeface="Calibri"/>
              <a:buChar char="◦"/>
              <a:tabLst>
                <a:tab pos="1112520" algn="l"/>
                <a:tab pos="1113155" algn="l"/>
              </a:tabLst>
            </a:pPr>
            <a:r>
              <a:rPr sz="1100" b="1" spc="70" dirty="0">
                <a:solidFill>
                  <a:srgbClr val="FFB800"/>
                </a:solidFill>
                <a:latin typeface="Calibri"/>
                <a:cs typeface="Calibri"/>
              </a:rPr>
              <a:t>Εξειδικευμένα </a:t>
            </a:r>
            <a:r>
              <a:rPr sz="1100" b="1" spc="80" dirty="0">
                <a:solidFill>
                  <a:srgbClr val="FFB800"/>
                </a:solidFill>
                <a:latin typeface="Calibri"/>
                <a:cs typeface="Calibri"/>
              </a:rPr>
              <a:t>συστήματα </a:t>
            </a:r>
            <a:r>
              <a:rPr sz="1100" spc="70" dirty="0">
                <a:solidFill>
                  <a:srgbClr val="FFFFFF"/>
                </a:solidFill>
                <a:latin typeface="Calibri"/>
                <a:cs typeface="Calibri"/>
              </a:rPr>
              <a:t>για </a:t>
            </a:r>
            <a:r>
              <a:rPr sz="1100" b="1" spc="70" dirty="0">
                <a:solidFill>
                  <a:srgbClr val="FFB800"/>
                </a:solidFill>
                <a:latin typeface="Calibri"/>
                <a:cs typeface="Calibri"/>
              </a:rPr>
              <a:t>γεωτρήσεις, </a:t>
            </a:r>
            <a:r>
              <a:rPr sz="1100" b="1" spc="80" dirty="0">
                <a:solidFill>
                  <a:srgbClr val="FFB800"/>
                </a:solidFill>
                <a:latin typeface="Calibri"/>
                <a:cs typeface="Calibri"/>
              </a:rPr>
              <a:t>συστήματα αποτροπής </a:t>
            </a:r>
            <a:r>
              <a:rPr sz="1100" b="1" spc="75" dirty="0">
                <a:solidFill>
                  <a:srgbClr val="FFB800"/>
                </a:solidFill>
                <a:latin typeface="Calibri"/>
                <a:cs typeface="Calibri"/>
              </a:rPr>
              <a:t>διαρροών, </a:t>
            </a:r>
            <a:r>
              <a:rPr sz="1100" b="1" spc="80" dirty="0">
                <a:solidFill>
                  <a:srgbClr val="FFB800"/>
                </a:solidFill>
                <a:latin typeface="Calibri"/>
                <a:cs typeface="Calibri"/>
              </a:rPr>
              <a:t>συστήματα </a:t>
            </a:r>
            <a:r>
              <a:rPr sz="1100" spc="80" dirty="0">
                <a:solidFill>
                  <a:srgbClr val="FFFFFF"/>
                </a:solidFill>
                <a:latin typeface="Calibri"/>
                <a:cs typeface="Calibri"/>
              </a:rPr>
              <a:t>υποθαλάσσιας </a:t>
            </a:r>
            <a:r>
              <a:rPr sz="1100" b="1" spc="75" dirty="0">
                <a:solidFill>
                  <a:srgbClr val="FFB800"/>
                </a:solidFill>
                <a:latin typeface="Calibri"/>
                <a:cs typeface="Calibri"/>
              </a:rPr>
              <a:t>εγκατάστασης, </a:t>
            </a:r>
            <a:r>
              <a:rPr sz="1100" b="1" spc="80" dirty="0">
                <a:solidFill>
                  <a:srgbClr val="FFB800"/>
                </a:solidFill>
                <a:latin typeface="Calibri"/>
                <a:cs typeface="Calibri"/>
              </a:rPr>
              <a:t>διακοπή </a:t>
            </a:r>
            <a:r>
              <a:rPr sz="1100" b="1" spc="70" dirty="0">
                <a:solidFill>
                  <a:srgbClr val="FFB800"/>
                </a:solidFill>
                <a:latin typeface="Calibri"/>
                <a:cs typeface="Calibri"/>
              </a:rPr>
              <a:t>λειτουργίας </a:t>
            </a:r>
            <a:r>
              <a:rPr sz="1100" spc="70" dirty="0">
                <a:solidFill>
                  <a:srgbClr val="FFFFFF"/>
                </a:solidFill>
                <a:latin typeface="Calibri"/>
                <a:cs typeface="Calibri"/>
              </a:rPr>
              <a:t>έκτακτης </a:t>
            </a:r>
            <a:r>
              <a:rPr sz="1100" spc="-235" dirty="0">
                <a:solidFill>
                  <a:srgbClr val="FFFFFF"/>
                </a:solidFill>
                <a:latin typeface="Calibri"/>
                <a:cs typeface="Calibri"/>
              </a:rPr>
              <a:t> </a:t>
            </a:r>
            <a:r>
              <a:rPr sz="1100" spc="75" dirty="0">
                <a:solidFill>
                  <a:srgbClr val="FFFFFF"/>
                </a:solidFill>
                <a:latin typeface="Calibri"/>
                <a:cs typeface="Calibri"/>
              </a:rPr>
              <a:t>ανάγκης</a:t>
            </a:r>
            <a:r>
              <a:rPr sz="1100" spc="35" dirty="0">
                <a:solidFill>
                  <a:srgbClr val="FFFFFF"/>
                </a:solidFill>
                <a:latin typeface="Calibri"/>
                <a:cs typeface="Calibri"/>
              </a:rPr>
              <a:t> </a:t>
            </a:r>
            <a:r>
              <a:rPr sz="1100" b="1" spc="70" dirty="0">
                <a:solidFill>
                  <a:srgbClr val="FFB800"/>
                </a:solidFill>
                <a:latin typeface="Calibri"/>
                <a:cs typeface="Calibri"/>
              </a:rPr>
              <a:t>(ESD)</a:t>
            </a:r>
            <a:r>
              <a:rPr sz="1100" b="1" spc="35" dirty="0">
                <a:solidFill>
                  <a:srgbClr val="FFB800"/>
                </a:solidFill>
                <a:latin typeface="Calibri"/>
                <a:cs typeface="Calibri"/>
              </a:rPr>
              <a:t> </a:t>
            </a:r>
            <a:r>
              <a:rPr sz="1100" b="1" spc="70" dirty="0">
                <a:solidFill>
                  <a:srgbClr val="FFB800"/>
                </a:solidFill>
                <a:latin typeface="Calibri"/>
                <a:cs typeface="Calibri"/>
              </a:rPr>
              <a:t>για</a:t>
            </a:r>
            <a:r>
              <a:rPr sz="1100" b="1" spc="40" dirty="0">
                <a:solidFill>
                  <a:srgbClr val="FFB800"/>
                </a:solidFill>
                <a:latin typeface="Calibri"/>
                <a:cs typeface="Calibri"/>
              </a:rPr>
              <a:t> </a:t>
            </a:r>
            <a:r>
              <a:rPr sz="1100" spc="75" dirty="0">
                <a:solidFill>
                  <a:srgbClr val="FFFFFF"/>
                </a:solidFill>
                <a:latin typeface="Calibri"/>
                <a:cs typeface="Calibri"/>
              </a:rPr>
              <a:t>δεξαμενόπλοια</a:t>
            </a:r>
            <a:r>
              <a:rPr sz="1100" spc="35" dirty="0">
                <a:solidFill>
                  <a:srgbClr val="FFFFFF"/>
                </a:solidFill>
                <a:latin typeface="Calibri"/>
                <a:cs typeface="Calibri"/>
              </a:rPr>
              <a:t> </a:t>
            </a:r>
            <a:r>
              <a:rPr sz="1100" spc="70" dirty="0">
                <a:solidFill>
                  <a:srgbClr val="FFFFFF"/>
                </a:solidFill>
                <a:latin typeface="Calibri"/>
                <a:cs typeface="Calibri"/>
              </a:rPr>
              <a:t>και</a:t>
            </a:r>
            <a:r>
              <a:rPr sz="1100" spc="40" dirty="0">
                <a:solidFill>
                  <a:srgbClr val="FFFFFF"/>
                </a:solidFill>
                <a:latin typeface="Calibri"/>
                <a:cs typeface="Calibri"/>
              </a:rPr>
              <a:t> </a:t>
            </a:r>
            <a:r>
              <a:rPr sz="1100" b="1" spc="80" dirty="0">
                <a:solidFill>
                  <a:srgbClr val="FFB800"/>
                </a:solidFill>
                <a:latin typeface="Calibri"/>
                <a:cs typeface="Calibri"/>
              </a:rPr>
              <a:t>εγκατάσταση</a:t>
            </a:r>
            <a:r>
              <a:rPr sz="1100" b="1" spc="35" dirty="0">
                <a:solidFill>
                  <a:srgbClr val="FFB800"/>
                </a:solidFill>
                <a:latin typeface="Calibri"/>
                <a:cs typeface="Calibri"/>
              </a:rPr>
              <a:t> </a:t>
            </a:r>
            <a:r>
              <a:rPr sz="1100" b="1" spc="70" dirty="0">
                <a:solidFill>
                  <a:srgbClr val="FFB800"/>
                </a:solidFill>
                <a:latin typeface="Calibri"/>
                <a:cs typeface="Calibri"/>
              </a:rPr>
              <a:t>και</a:t>
            </a:r>
            <a:r>
              <a:rPr sz="1100" b="1" spc="40" dirty="0">
                <a:solidFill>
                  <a:srgbClr val="FFB800"/>
                </a:solidFill>
                <a:latin typeface="Calibri"/>
                <a:cs typeface="Calibri"/>
              </a:rPr>
              <a:t> </a:t>
            </a:r>
            <a:r>
              <a:rPr sz="1100" b="1" spc="75" dirty="0">
                <a:solidFill>
                  <a:srgbClr val="FFB800"/>
                </a:solidFill>
                <a:latin typeface="Calibri"/>
                <a:cs typeface="Calibri"/>
              </a:rPr>
              <a:t>επισκευή</a:t>
            </a:r>
            <a:r>
              <a:rPr sz="1100" b="1" spc="35" dirty="0">
                <a:solidFill>
                  <a:srgbClr val="FFB800"/>
                </a:solidFill>
                <a:latin typeface="Calibri"/>
                <a:cs typeface="Calibri"/>
              </a:rPr>
              <a:t> </a:t>
            </a:r>
            <a:r>
              <a:rPr sz="1100" b="1" spc="80" dirty="0">
                <a:solidFill>
                  <a:srgbClr val="FFB800"/>
                </a:solidFill>
                <a:latin typeface="Calibri"/>
                <a:cs typeface="Calibri"/>
              </a:rPr>
              <a:t>υποβρυχίων</a:t>
            </a:r>
            <a:r>
              <a:rPr sz="1100" b="1" spc="35" dirty="0">
                <a:solidFill>
                  <a:srgbClr val="FFB800"/>
                </a:solidFill>
                <a:latin typeface="Calibri"/>
                <a:cs typeface="Calibri"/>
              </a:rPr>
              <a:t> </a:t>
            </a:r>
            <a:r>
              <a:rPr sz="1100" b="1" spc="80" dirty="0">
                <a:solidFill>
                  <a:srgbClr val="FFB800"/>
                </a:solidFill>
                <a:latin typeface="Calibri"/>
                <a:cs typeface="Calibri"/>
              </a:rPr>
              <a:t>καλωδίων.</a:t>
            </a:r>
            <a:endParaRPr sz="1100" dirty="0">
              <a:latin typeface="Calibri"/>
              <a:cs typeface="Calibri"/>
            </a:endParaRPr>
          </a:p>
        </p:txBody>
      </p:sp>
      <p:pic>
        <p:nvPicPr>
          <p:cNvPr id="8" name="object 8"/>
          <p:cNvPicPr/>
          <p:nvPr/>
        </p:nvPicPr>
        <p:blipFill>
          <a:blip r:embed="rId2" cstate="print"/>
          <a:stretch>
            <a:fillRect/>
          </a:stretch>
        </p:blipFill>
        <p:spPr>
          <a:xfrm>
            <a:off x="7549832" y="5917565"/>
            <a:ext cx="3293427" cy="611187"/>
          </a:xfrm>
          <a:prstGeom prst="rect">
            <a:avLst/>
          </a:prstGeom>
        </p:spPr>
      </p:pic>
      <p:sp>
        <p:nvSpPr>
          <p:cNvPr id="9" name="object 9"/>
          <p:cNvSpPr txBox="1"/>
          <p:nvPr/>
        </p:nvSpPr>
        <p:spPr>
          <a:xfrm>
            <a:off x="78739" y="6440487"/>
            <a:ext cx="4323715" cy="82550"/>
          </a:xfrm>
          <a:prstGeom prst="rect">
            <a:avLst/>
          </a:prstGeom>
        </p:spPr>
        <p:txBody>
          <a:bodyPr vert="horz" wrap="square" lIns="0" tIns="0" rIns="0" bIns="0" rtlCol="0">
            <a:spAutoFit/>
          </a:bodyPr>
          <a:lstStyle/>
          <a:p>
            <a:pPr marL="12700">
              <a:lnSpc>
                <a:spcPts val="525"/>
              </a:lnSpc>
            </a:pPr>
            <a:r>
              <a:rPr sz="450" spc="30" dirty="0">
                <a:solidFill>
                  <a:srgbClr val="FFFFFF"/>
                </a:solidFill>
                <a:latin typeface="Calibri"/>
                <a:cs typeface="Calibri"/>
              </a:rPr>
              <a:t>ΟΔΗΓΙΕΣ</a:t>
            </a:r>
            <a:r>
              <a:rPr sz="450" spc="20" dirty="0">
                <a:solidFill>
                  <a:srgbClr val="FFFFFF"/>
                </a:solidFill>
                <a:latin typeface="Calibri"/>
                <a:cs typeface="Calibri"/>
              </a:rPr>
              <a:t> </a:t>
            </a:r>
            <a:r>
              <a:rPr sz="450" spc="25" dirty="0">
                <a:solidFill>
                  <a:srgbClr val="FFFFFF"/>
                </a:solidFill>
                <a:latin typeface="Calibri"/>
                <a:cs typeface="Calibri"/>
              </a:rPr>
              <a:t>ΓΙΑ </a:t>
            </a:r>
            <a:r>
              <a:rPr sz="450" spc="35" dirty="0">
                <a:solidFill>
                  <a:srgbClr val="FFFFFF"/>
                </a:solidFill>
                <a:latin typeface="Calibri"/>
                <a:cs typeface="Calibri"/>
              </a:rPr>
              <a:t>ΤΗΝ</a:t>
            </a:r>
            <a:r>
              <a:rPr sz="450" spc="25" dirty="0">
                <a:solidFill>
                  <a:srgbClr val="FFFFFF"/>
                </a:solidFill>
                <a:latin typeface="Calibri"/>
                <a:cs typeface="Calibri"/>
              </a:rPr>
              <a:t> </a:t>
            </a:r>
            <a:r>
              <a:rPr sz="450" spc="30" dirty="0">
                <a:solidFill>
                  <a:srgbClr val="FFFFFF"/>
                </a:solidFill>
                <a:latin typeface="Calibri"/>
                <a:cs typeface="Calibri"/>
              </a:rPr>
              <a:t>ΑΣΦΑΛΕΙΑ</a:t>
            </a:r>
            <a:r>
              <a:rPr sz="450" spc="25" dirty="0">
                <a:solidFill>
                  <a:srgbClr val="FFFFFF"/>
                </a:solidFill>
                <a:latin typeface="Calibri"/>
                <a:cs typeface="Calibri"/>
              </a:rPr>
              <a:t> </a:t>
            </a:r>
            <a:r>
              <a:rPr sz="450" spc="35" dirty="0">
                <a:solidFill>
                  <a:srgbClr val="FFFFFF"/>
                </a:solidFill>
                <a:latin typeface="Calibri"/>
                <a:cs typeface="Calibri"/>
              </a:rPr>
              <a:t>ΤΟΥ</a:t>
            </a:r>
            <a:r>
              <a:rPr sz="450" spc="30" dirty="0">
                <a:solidFill>
                  <a:srgbClr val="FFFFFF"/>
                </a:solidFill>
                <a:latin typeface="Calibri"/>
                <a:cs typeface="Calibri"/>
              </a:rPr>
              <a:t> ΚΥΒΕΡΝΟΥ ΣΤΑ</a:t>
            </a:r>
            <a:r>
              <a:rPr sz="450" spc="25" dirty="0">
                <a:solidFill>
                  <a:srgbClr val="FFFFFF"/>
                </a:solidFill>
                <a:latin typeface="Calibri"/>
                <a:cs typeface="Calibri"/>
              </a:rPr>
              <a:t> </a:t>
            </a:r>
            <a:r>
              <a:rPr sz="450" spc="30" dirty="0">
                <a:solidFill>
                  <a:srgbClr val="FFFFFF"/>
                </a:solidFill>
                <a:latin typeface="Calibri"/>
                <a:cs typeface="Calibri"/>
              </a:rPr>
              <a:t>ΠΛΟΙΑ,</a:t>
            </a:r>
            <a:r>
              <a:rPr sz="450" spc="25" dirty="0">
                <a:solidFill>
                  <a:srgbClr val="FFFFFF"/>
                </a:solidFill>
                <a:latin typeface="Calibri"/>
                <a:cs typeface="Calibri"/>
              </a:rPr>
              <a:t> </a:t>
            </a:r>
            <a:r>
              <a:rPr sz="450" spc="30" dirty="0">
                <a:solidFill>
                  <a:srgbClr val="FFFFFF"/>
                </a:solidFill>
                <a:latin typeface="Calibri"/>
                <a:cs typeface="Calibri"/>
              </a:rPr>
              <a:t>Έκδοση</a:t>
            </a:r>
            <a:r>
              <a:rPr sz="450" spc="25" dirty="0">
                <a:solidFill>
                  <a:srgbClr val="FFFFFF"/>
                </a:solidFill>
                <a:latin typeface="Calibri"/>
                <a:cs typeface="Calibri"/>
              </a:rPr>
              <a:t> </a:t>
            </a:r>
            <a:r>
              <a:rPr sz="450" spc="20" dirty="0">
                <a:solidFill>
                  <a:srgbClr val="FFFFFF"/>
                </a:solidFill>
                <a:latin typeface="Calibri"/>
                <a:cs typeface="Calibri"/>
              </a:rPr>
              <a:t>4,</a:t>
            </a:r>
            <a:r>
              <a:rPr sz="450" spc="30" dirty="0">
                <a:solidFill>
                  <a:srgbClr val="FFFFFF"/>
                </a:solidFill>
                <a:latin typeface="Calibri"/>
                <a:cs typeface="Calibri"/>
              </a:rPr>
              <a:t> URL: </a:t>
            </a:r>
            <a:r>
              <a:rPr sz="450" u="sng" spc="25" dirty="0">
                <a:solidFill>
                  <a:srgbClr val="FFFFFF"/>
                </a:solidFill>
                <a:uFill>
                  <a:solidFill>
                    <a:srgbClr val="FFFFFF"/>
                  </a:solidFill>
                </a:uFill>
                <a:latin typeface="Calibri"/>
                <a:cs typeface="Calibri"/>
                <a:hlinkClick r:id="rId3"/>
              </a:rPr>
              <a:t>2021-Cyber-Security-Guidelines.pdf</a:t>
            </a:r>
            <a:r>
              <a:rPr sz="450" u="sng" spc="40" dirty="0">
                <a:solidFill>
                  <a:srgbClr val="FFFFFF"/>
                </a:solidFill>
                <a:uFill>
                  <a:solidFill>
                    <a:srgbClr val="FFFFFF"/>
                  </a:solidFill>
                </a:uFill>
                <a:latin typeface="Calibri"/>
                <a:cs typeface="Calibri"/>
                <a:hlinkClick r:id="rId3"/>
              </a:rPr>
              <a:t> </a:t>
            </a:r>
            <a:r>
              <a:rPr sz="450" u="sng" spc="20" dirty="0">
                <a:solidFill>
                  <a:srgbClr val="FFFFFF"/>
                </a:solidFill>
                <a:uFill>
                  <a:solidFill>
                    <a:srgbClr val="FFFFFF"/>
                  </a:solidFill>
                </a:uFill>
                <a:latin typeface="Calibri"/>
                <a:cs typeface="Calibri"/>
                <a:hlinkClick r:id="rId3"/>
              </a:rPr>
              <a:t>(ics-shipping.org),</a:t>
            </a:r>
            <a:r>
              <a:rPr sz="450" u="sng" spc="35" dirty="0">
                <a:solidFill>
                  <a:srgbClr val="FFFFFF"/>
                </a:solidFill>
                <a:uFill>
                  <a:solidFill>
                    <a:srgbClr val="FFFFFF"/>
                  </a:solidFill>
                </a:uFill>
                <a:latin typeface="Calibri"/>
                <a:cs typeface="Calibri"/>
                <a:hlinkClick r:id="rId3"/>
              </a:rPr>
              <a:t> </a:t>
            </a:r>
            <a:r>
              <a:rPr sz="450" u="sng" spc="30" dirty="0">
                <a:solidFill>
                  <a:srgbClr val="FFFFFF"/>
                </a:solidFill>
                <a:uFill>
                  <a:solidFill>
                    <a:srgbClr val="FFFFFF"/>
                  </a:solidFill>
                </a:uFill>
                <a:latin typeface="Calibri"/>
                <a:cs typeface="Calibri"/>
                <a:hlinkClick r:id="rId3"/>
              </a:rPr>
              <a:t>πρόσβαση</a:t>
            </a:r>
            <a:r>
              <a:rPr sz="450" u="sng" spc="35" dirty="0">
                <a:solidFill>
                  <a:srgbClr val="FFFFFF"/>
                </a:solidFill>
                <a:uFill>
                  <a:solidFill>
                    <a:srgbClr val="FFFFFF"/>
                  </a:solidFill>
                </a:uFill>
                <a:latin typeface="Calibri"/>
                <a:cs typeface="Calibri"/>
                <a:hlinkClick r:id="rId3"/>
              </a:rPr>
              <a:t> </a:t>
            </a:r>
            <a:r>
              <a:rPr sz="450" u="sng" spc="30" dirty="0">
                <a:solidFill>
                  <a:srgbClr val="FFFFFF"/>
                </a:solidFill>
                <a:uFill>
                  <a:solidFill>
                    <a:srgbClr val="FFFFFF"/>
                  </a:solidFill>
                </a:uFill>
                <a:latin typeface="Calibri"/>
                <a:cs typeface="Calibri"/>
                <a:hlinkClick r:id="rId3"/>
              </a:rPr>
              <a:t>τον Φ</a:t>
            </a:r>
            <a:r>
              <a:rPr sz="450" u="sng" spc="30" dirty="0">
                <a:solidFill>
                  <a:srgbClr val="FFFFFF"/>
                </a:solidFill>
                <a:uFill>
                  <a:solidFill>
                    <a:srgbClr val="FFFFFF"/>
                  </a:solidFill>
                </a:uFill>
                <a:latin typeface="Calibri"/>
                <a:cs typeface="Calibri"/>
              </a:rPr>
              <a:t>εβρουάριο</a:t>
            </a:r>
            <a:r>
              <a:rPr sz="450" spc="35" dirty="0">
                <a:solidFill>
                  <a:srgbClr val="FFFFFF"/>
                </a:solidFill>
                <a:latin typeface="Calibri"/>
                <a:cs typeface="Calibri"/>
              </a:rPr>
              <a:t> </a:t>
            </a:r>
            <a:r>
              <a:rPr sz="450" spc="25" dirty="0">
                <a:solidFill>
                  <a:srgbClr val="FFFFFF"/>
                </a:solidFill>
                <a:latin typeface="Calibri"/>
                <a:cs typeface="Calibri"/>
              </a:rPr>
              <a:t>2024.</a:t>
            </a:r>
            <a:endParaRPr sz="45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6675437"/>
            <a:ext cx="5045075" cy="109220"/>
          </a:xfrm>
          <a:prstGeom prst="rect">
            <a:avLst/>
          </a:prstGeom>
        </p:spPr>
        <p:txBody>
          <a:bodyPr vert="horz" wrap="square" lIns="0" tIns="12700" rIns="0" bIns="0" rtlCol="0">
            <a:spAutoFit/>
          </a:bodyPr>
          <a:lstStyle/>
          <a:p>
            <a:pPr marL="12700">
              <a:lnSpc>
                <a:spcPct val="100000"/>
              </a:lnSpc>
              <a:spcBef>
                <a:spcPts val="100"/>
              </a:spcBef>
            </a:pPr>
            <a:r>
              <a:rPr sz="550" spc="20" dirty="0">
                <a:latin typeface="Calibri"/>
                <a:cs typeface="Calibri"/>
              </a:rPr>
              <a:t>ΟΔΗΓΙΕΣ ΓΙΑ </a:t>
            </a:r>
            <a:r>
              <a:rPr sz="550" spc="25" dirty="0">
                <a:latin typeface="Calibri"/>
                <a:cs typeface="Calibri"/>
              </a:rPr>
              <a:t>ΤΗΝ ΑΣΦΑΛΕΙΑ</a:t>
            </a:r>
            <a:r>
              <a:rPr sz="550" spc="15" dirty="0">
                <a:latin typeface="Calibri"/>
                <a:cs typeface="Calibri"/>
              </a:rPr>
              <a:t> </a:t>
            </a:r>
            <a:r>
              <a:rPr sz="550" spc="25" dirty="0">
                <a:latin typeface="Calibri"/>
                <a:cs typeface="Calibri"/>
              </a:rPr>
              <a:t>ΤΟΥ ΚΥΒΕΡΝΟΥ ΣΤΑ</a:t>
            </a:r>
            <a:r>
              <a:rPr sz="550" spc="20" dirty="0">
                <a:latin typeface="Calibri"/>
                <a:cs typeface="Calibri"/>
              </a:rPr>
              <a:t> </a:t>
            </a:r>
            <a:r>
              <a:rPr sz="550" spc="25" dirty="0">
                <a:latin typeface="Calibri"/>
                <a:cs typeface="Calibri"/>
              </a:rPr>
              <a:t>ΠΛΟΙΑ,</a:t>
            </a:r>
            <a:r>
              <a:rPr sz="550" spc="20" dirty="0">
                <a:latin typeface="Calibri"/>
                <a:cs typeface="Calibri"/>
              </a:rPr>
              <a:t> </a:t>
            </a:r>
            <a:r>
              <a:rPr sz="550" spc="25" dirty="0">
                <a:latin typeface="Calibri"/>
                <a:cs typeface="Calibri"/>
              </a:rPr>
              <a:t>Έκδοση</a:t>
            </a:r>
            <a:r>
              <a:rPr sz="550" spc="20" dirty="0">
                <a:latin typeface="Calibri"/>
                <a:cs typeface="Calibri"/>
              </a:rPr>
              <a:t> 4, URL:</a:t>
            </a:r>
            <a:r>
              <a:rPr sz="550" spc="25" dirty="0">
                <a:latin typeface="Calibri"/>
                <a:cs typeface="Calibri"/>
              </a:rPr>
              <a:t> </a:t>
            </a:r>
            <a:r>
              <a:rPr sz="550" u="sng" spc="20" dirty="0">
                <a:solidFill>
                  <a:srgbClr val="85872B"/>
                </a:solidFill>
                <a:uFill>
                  <a:solidFill>
                    <a:srgbClr val="85872B"/>
                  </a:solidFill>
                </a:uFill>
                <a:latin typeface="Calibri"/>
                <a:cs typeface="Calibri"/>
                <a:hlinkClick r:id="rId2"/>
              </a:rPr>
              <a:t>2021-Cyber-Security-Guidelines.pdf</a:t>
            </a:r>
            <a:r>
              <a:rPr sz="550" u="sng" spc="25" dirty="0">
                <a:solidFill>
                  <a:srgbClr val="85872B"/>
                </a:solidFill>
                <a:uFill>
                  <a:solidFill>
                    <a:srgbClr val="85872B"/>
                  </a:solidFill>
                </a:uFill>
                <a:latin typeface="Calibri"/>
                <a:cs typeface="Calibri"/>
                <a:hlinkClick r:id="rId2"/>
              </a:rPr>
              <a:t> </a:t>
            </a:r>
            <a:r>
              <a:rPr sz="550" u="sng" spc="15" dirty="0">
                <a:solidFill>
                  <a:srgbClr val="85872B"/>
                </a:solidFill>
                <a:uFill>
                  <a:solidFill>
                    <a:srgbClr val="85872B"/>
                  </a:solidFill>
                </a:uFill>
                <a:latin typeface="Calibri"/>
                <a:cs typeface="Calibri"/>
                <a:hlinkClick r:id="rId2"/>
              </a:rPr>
              <a:t>(ics-shipping.org),</a:t>
            </a:r>
            <a:r>
              <a:rPr sz="550" u="sng" spc="35" dirty="0">
                <a:solidFill>
                  <a:srgbClr val="85872B"/>
                </a:solidFill>
                <a:uFill>
                  <a:solidFill>
                    <a:srgbClr val="85872B"/>
                  </a:solidFill>
                </a:uFill>
                <a:latin typeface="Calibri"/>
                <a:cs typeface="Calibri"/>
                <a:hlinkClick r:id="rId2"/>
              </a:rPr>
              <a:t> </a:t>
            </a:r>
            <a:r>
              <a:rPr sz="550" u="sng" spc="25" dirty="0">
                <a:solidFill>
                  <a:srgbClr val="85872B"/>
                </a:solidFill>
                <a:uFill>
                  <a:solidFill>
                    <a:srgbClr val="85872B"/>
                  </a:solidFill>
                </a:uFill>
                <a:latin typeface="Calibri"/>
                <a:cs typeface="Calibri"/>
                <a:hlinkClick r:id="rId2"/>
              </a:rPr>
              <a:t>πρόσβαση</a:t>
            </a:r>
            <a:r>
              <a:rPr sz="550" u="sng" spc="20" dirty="0">
                <a:solidFill>
                  <a:srgbClr val="85872B"/>
                </a:solidFill>
                <a:uFill>
                  <a:solidFill>
                    <a:srgbClr val="85872B"/>
                  </a:solidFill>
                </a:uFill>
                <a:latin typeface="Calibri"/>
                <a:cs typeface="Calibri"/>
                <a:hlinkClick r:id="rId2"/>
              </a:rPr>
              <a:t> τον</a:t>
            </a:r>
            <a:r>
              <a:rPr sz="550" u="sng" spc="25" dirty="0">
                <a:solidFill>
                  <a:srgbClr val="85872B"/>
                </a:solidFill>
                <a:uFill>
                  <a:solidFill>
                    <a:srgbClr val="85872B"/>
                  </a:solidFill>
                </a:uFill>
                <a:latin typeface="Calibri"/>
                <a:cs typeface="Calibri"/>
                <a:hlinkClick r:id="rId2"/>
              </a:rPr>
              <a:t> Φεβ</a:t>
            </a:r>
            <a:r>
              <a:rPr sz="550" u="sng" spc="25" dirty="0">
                <a:solidFill>
                  <a:srgbClr val="85872B"/>
                </a:solidFill>
                <a:uFill>
                  <a:solidFill>
                    <a:srgbClr val="85872B"/>
                  </a:solidFill>
                </a:uFill>
                <a:latin typeface="Calibri"/>
                <a:cs typeface="Calibri"/>
              </a:rPr>
              <a:t>ρουάριο</a:t>
            </a:r>
            <a:r>
              <a:rPr sz="550" spc="25" dirty="0">
                <a:solidFill>
                  <a:srgbClr val="85872B"/>
                </a:solidFill>
                <a:latin typeface="Calibri"/>
                <a:cs typeface="Calibri"/>
              </a:rPr>
              <a:t> </a:t>
            </a:r>
            <a:r>
              <a:rPr sz="550" spc="20" dirty="0">
                <a:latin typeface="Calibri"/>
                <a:cs typeface="Calibri"/>
              </a:rPr>
              <a:t>2024.</a:t>
            </a:r>
            <a:endParaRPr sz="550">
              <a:latin typeface="Calibri"/>
              <a:cs typeface="Calibri"/>
            </a:endParaRPr>
          </a:p>
        </p:txBody>
      </p:sp>
      <p:grpSp>
        <p:nvGrpSpPr>
          <p:cNvPr id="3" name="object 3"/>
          <p:cNvGrpSpPr/>
          <p:nvPr/>
        </p:nvGrpSpPr>
        <p:grpSpPr>
          <a:xfrm>
            <a:off x="1100455" y="0"/>
            <a:ext cx="9954895" cy="6879590"/>
            <a:chOff x="1100455" y="0"/>
            <a:chExt cx="9954895" cy="6879590"/>
          </a:xfrm>
        </p:grpSpPr>
        <p:sp>
          <p:nvSpPr>
            <p:cNvPr id="4" name="object 4"/>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5" name="object 5"/>
            <p:cNvSpPr/>
            <p:nvPr/>
          </p:nvSpPr>
          <p:spPr>
            <a:xfrm>
              <a:off x="7376795"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6" name="object 6"/>
            <p:cNvSpPr/>
            <p:nvPr/>
          </p:nvSpPr>
          <p:spPr>
            <a:xfrm>
              <a:off x="7894002" y="5207635"/>
              <a:ext cx="757555" cy="1644650"/>
            </a:xfrm>
            <a:custGeom>
              <a:avLst/>
              <a:gdLst/>
              <a:ahLst/>
              <a:cxnLst/>
              <a:rect l="l" t="t" r="r" b="b"/>
              <a:pathLst>
                <a:path w="757554" h="1644650">
                  <a:moveTo>
                    <a:pt x="579119" y="0"/>
                  </a:moveTo>
                  <a:lnTo>
                    <a:pt x="533082" y="6350"/>
                  </a:lnTo>
                  <a:lnTo>
                    <a:pt x="490537" y="24129"/>
                  </a:lnTo>
                  <a:lnTo>
                    <a:pt x="454025" y="52387"/>
                  </a:lnTo>
                  <a:lnTo>
                    <a:pt x="425767" y="89534"/>
                  </a:lnTo>
                  <a:lnTo>
                    <a:pt x="407034"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19" y="0"/>
                  </a:lnTo>
                  <a:close/>
                </a:path>
                <a:path w="757554" h="1644650">
                  <a:moveTo>
                    <a:pt x="663698" y="25399"/>
                  </a:moveTo>
                  <a:lnTo>
                    <a:pt x="570547" y="25399"/>
                  </a:lnTo>
                  <a:lnTo>
                    <a:pt x="619442" y="30797"/>
                  </a:lnTo>
                  <a:lnTo>
                    <a:pt x="673417" y="57467"/>
                  </a:lnTo>
                  <a:lnTo>
                    <a:pt x="712469" y="103822"/>
                  </a:lnTo>
                  <a:lnTo>
                    <a:pt x="731837" y="161289"/>
                  </a:lnTo>
                  <a:lnTo>
                    <a:pt x="732789" y="192087"/>
                  </a:lnTo>
                  <a:lnTo>
                    <a:pt x="727392" y="222884"/>
                  </a:lnTo>
                  <a:lnTo>
                    <a:pt x="344169" y="1644332"/>
                  </a:lnTo>
                  <a:lnTo>
                    <a:pt x="370522" y="1644332"/>
                  </a:lnTo>
                  <a:lnTo>
                    <a:pt x="751522" y="229234"/>
                  </a:lnTo>
                  <a:lnTo>
                    <a:pt x="757237" y="193674"/>
                  </a:lnTo>
                  <a:lnTo>
                    <a:pt x="756284" y="158114"/>
                  </a:lnTo>
                  <a:lnTo>
                    <a:pt x="733742" y="90804"/>
                  </a:lnTo>
                  <a:lnTo>
                    <a:pt x="687704" y="37464"/>
                  </a:lnTo>
                  <a:lnTo>
                    <a:pt x="663698" y="25399"/>
                  </a:lnTo>
                  <a:close/>
                </a:path>
              </a:pathLst>
            </a:custGeom>
            <a:solidFill>
              <a:srgbClr val="D6791A"/>
            </a:solidFill>
          </p:spPr>
          <p:txBody>
            <a:bodyPr wrap="square" lIns="0" tIns="0" rIns="0" bIns="0" rtlCol="0"/>
            <a:lstStyle/>
            <a:p>
              <a:endParaRPr/>
            </a:p>
          </p:txBody>
        </p:sp>
        <p:pic>
          <p:nvPicPr>
            <p:cNvPr id="7" name="object 7"/>
            <p:cNvPicPr/>
            <p:nvPr/>
          </p:nvPicPr>
          <p:blipFill>
            <a:blip r:embed="rId3" cstate="print"/>
            <a:stretch>
              <a:fillRect/>
            </a:stretch>
          </p:blipFill>
          <p:spPr>
            <a:xfrm>
              <a:off x="1100455" y="3244532"/>
              <a:ext cx="9954895" cy="3264535"/>
            </a:xfrm>
            <a:prstGeom prst="rect">
              <a:avLst/>
            </a:prstGeom>
          </p:spPr>
        </p:pic>
        <p:pic>
          <p:nvPicPr>
            <p:cNvPr id="8" name="object 8"/>
            <p:cNvPicPr/>
            <p:nvPr/>
          </p:nvPicPr>
          <p:blipFill>
            <a:blip r:embed="rId4" cstate="print"/>
            <a:stretch>
              <a:fillRect/>
            </a:stretch>
          </p:blipFill>
          <p:spPr>
            <a:xfrm>
              <a:off x="1295400" y="3439477"/>
              <a:ext cx="9384665" cy="2694305"/>
            </a:xfrm>
            <a:prstGeom prst="rect">
              <a:avLst/>
            </a:prstGeom>
          </p:spPr>
        </p:pic>
        <p:pic>
          <p:nvPicPr>
            <p:cNvPr id="9" name="object 9"/>
            <p:cNvPicPr/>
            <p:nvPr/>
          </p:nvPicPr>
          <p:blipFill>
            <a:blip r:embed="rId5" cstate="print"/>
            <a:stretch>
              <a:fillRect/>
            </a:stretch>
          </p:blipFill>
          <p:spPr>
            <a:xfrm>
              <a:off x="7550150" y="6167437"/>
              <a:ext cx="3293427" cy="611187"/>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a:spLocks noGrp="1"/>
          </p:cNvSpPr>
          <p:nvPr>
            <p:ph type="title"/>
          </p:nvPr>
        </p:nvSpPr>
        <p:spPr>
          <a:xfrm>
            <a:off x="875030" y="692467"/>
            <a:ext cx="6694170" cy="459740"/>
          </a:xfrm>
          <a:prstGeom prst="rect">
            <a:avLst/>
          </a:prstGeom>
        </p:spPr>
        <p:txBody>
          <a:bodyPr vert="horz" wrap="square" lIns="0" tIns="12700" rIns="0" bIns="0" rtlCol="0">
            <a:spAutoFit/>
          </a:bodyPr>
          <a:lstStyle/>
          <a:p>
            <a:pPr marL="12700">
              <a:lnSpc>
                <a:spcPct val="100000"/>
              </a:lnSpc>
              <a:spcBef>
                <a:spcPts val="100"/>
              </a:spcBef>
            </a:pPr>
            <a:r>
              <a:rPr sz="2850" spc="200" dirty="0">
                <a:solidFill>
                  <a:srgbClr val="000000"/>
                </a:solidFill>
              </a:rPr>
              <a:t>Συντήρηση</a:t>
            </a:r>
            <a:r>
              <a:rPr sz="2850" spc="204" dirty="0">
                <a:solidFill>
                  <a:srgbClr val="000000"/>
                </a:solidFill>
              </a:rPr>
              <a:t> </a:t>
            </a:r>
            <a:r>
              <a:rPr sz="2850" spc="200" dirty="0">
                <a:solidFill>
                  <a:srgbClr val="000000"/>
                </a:solidFill>
              </a:rPr>
              <a:t>συστήματος</a:t>
            </a:r>
            <a:r>
              <a:rPr sz="2850" spc="220" dirty="0">
                <a:solidFill>
                  <a:srgbClr val="000000"/>
                </a:solidFill>
              </a:rPr>
              <a:t> </a:t>
            </a:r>
            <a:r>
              <a:rPr sz="2850" spc="160" dirty="0">
                <a:solidFill>
                  <a:srgbClr val="000000"/>
                </a:solidFill>
              </a:rPr>
              <a:t>και</a:t>
            </a:r>
            <a:r>
              <a:rPr sz="2850" spc="190" dirty="0">
                <a:solidFill>
                  <a:srgbClr val="000000"/>
                </a:solidFill>
              </a:rPr>
              <a:t> λογισμικού</a:t>
            </a:r>
            <a:endParaRPr sz="2850"/>
          </a:p>
        </p:txBody>
      </p:sp>
      <p:sp>
        <p:nvSpPr>
          <p:cNvPr id="12" name="object 12"/>
          <p:cNvSpPr txBox="1"/>
          <p:nvPr/>
        </p:nvSpPr>
        <p:spPr>
          <a:xfrm>
            <a:off x="994410" y="1918334"/>
            <a:ext cx="10456545" cy="527050"/>
          </a:xfrm>
          <a:prstGeom prst="rect">
            <a:avLst/>
          </a:prstGeom>
        </p:spPr>
        <p:txBody>
          <a:bodyPr vert="horz" wrap="square" lIns="0" tIns="12700" rIns="0" bIns="0" rtlCol="0">
            <a:spAutoFit/>
          </a:bodyPr>
          <a:lstStyle/>
          <a:p>
            <a:pPr marL="12700" marR="5080" algn="just">
              <a:lnSpc>
                <a:spcPct val="100000"/>
              </a:lnSpc>
              <a:spcBef>
                <a:spcPts val="100"/>
              </a:spcBef>
            </a:pPr>
            <a:r>
              <a:rPr sz="1100" b="1" spc="85" dirty="0">
                <a:latin typeface="Calibri"/>
                <a:cs typeface="Calibri"/>
              </a:rPr>
              <a:t>Τα </a:t>
            </a:r>
            <a:r>
              <a:rPr sz="1100" b="1" spc="80" dirty="0">
                <a:latin typeface="Calibri"/>
                <a:cs typeface="Calibri"/>
              </a:rPr>
              <a:t>συστήματα </a:t>
            </a:r>
            <a:r>
              <a:rPr sz="1100" b="1" spc="90" dirty="0">
                <a:latin typeface="Calibri"/>
                <a:cs typeface="Calibri"/>
              </a:rPr>
              <a:t>ΤΠ </a:t>
            </a:r>
            <a:r>
              <a:rPr sz="1100" spc="70" dirty="0">
                <a:latin typeface="Calibri"/>
                <a:cs typeface="Calibri"/>
              </a:rPr>
              <a:t>και </a:t>
            </a:r>
            <a:r>
              <a:rPr sz="1100" b="1" spc="75" dirty="0">
                <a:latin typeface="Calibri"/>
                <a:cs typeface="Calibri"/>
              </a:rPr>
              <a:t>ΟΤ, το λογισμικό </a:t>
            </a:r>
            <a:r>
              <a:rPr sz="1100" b="1" spc="70" dirty="0">
                <a:latin typeface="Calibri"/>
                <a:cs typeface="Calibri"/>
              </a:rPr>
              <a:t>και </a:t>
            </a:r>
            <a:r>
              <a:rPr sz="1100" b="1" spc="90" dirty="0">
                <a:latin typeface="Calibri"/>
                <a:cs typeface="Calibri"/>
              </a:rPr>
              <a:t>η </a:t>
            </a:r>
            <a:r>
              <a:rPr sz="1100" b="1" spc="80" dirty="0">
                <a:latin typeface="Calibri"/>
                <a:cs typeface="Calibri"/>
              </a:rPr>
              <a:t>συντήρηση </a:t>
            </a:r>
            <a:r>
              <a:rPr sz="1100" b="1" spc="85" dirty="0">
                <a:latin typeface="Calibri"/>
                <a:cs typeface="Calibri"/>
              </a:rPr>
              <a:t>μπορούν να </a:t>
            </a:r>
            <a:r>
              <a:rPr sz="1100" b="1" spc="80" dirty="0">
                <a:latin typeface="Calibri"/>
                <a:cs typeface="Calibri"/>
              </a:rPr>
              <a:t>σε </a:t>
            </a:r>
            <a:r>
              <a:rPr sz="1100" b="1" spc="70" dirty="0">
                <a:latin typeface="Calibri"/>
                <a:cs typeface="Calibri"/>
              </a:rPr>
              <a:t>τρίτους</a:t>
            </a:r>
            <a:r>
              <a:rPr sz="1100" b="1" spc="75" dirty="0">
                <a:latin typeface="Calibri"/>
                <a:cs typeface="Calibri"/>
              </a:rPr>
              <a:t> </a:t>
            </a:r>
            <a:r>
              <a:rPr sz="1100" b="1" spc="80" dirty="0">
                <a:latin typeface="Calibri"/>
                <a:cs typeface="Calibri"/>
              </a:rPr>
              <a:t>υπηρεσιών, </a:t>
            </a:r>
            <a:r>
              <a:rPr sz="1100" spc="75" dirty="0">
                <a:latin typeface="Calibri"/>
                <a:cs typeface="Calibri"/>
              </a:rPr>
              <a:t>γεγονός </a:t>
            </a:r>
            <a:r>
              <a:rPr sz="1100" spc="85" dirty="0">
                <a:latin typeface="Calibri"/>
                <a:cs typeface="Calibri"/>
              </a:rPr>
              <a:t>που </a:t>
            </a:r>
            <a:r>
              <a:rPr sz="1100" spc="70" dirty="0">
                <a:latin typeface="Calibri"/>
                <a:cs typeface="Calibri"/>
              </a:rPr>
              <a:t>παράγει/κάνει </a:t>
            </a:r>
            <a:r>
              <a:rPr sz="1100" spc="75" dirty="0">
                <a:latin typeface="Calibri"/>
                <a:cs typeface="Calibri"/>
              </a:rPr>
              <a:t>προκλήσεις </a:t>
            </a:r>
            <a:r>
              <a:rPr sz="1100" spc="70" dirty="0">
                <a:latin typeface="Calibri"/>
                <a:cs typeface="Calibri"/>
              </a:rPr>
              <a:t>για </a:t>
            </a:r>
            <a:r>
              <a:rPr sz="1100" b="1" spc="75" dirty="0">
                <a:latin typeface="Calibri"/>
                <a:cs typeface="Calibri"/>
              </a:rPr>
              <a:t>την </a:t>
            </a:r>
            <a:r>
              <a:rPr sz="1100" b="1" spc="80" dirty="0">
                <a:latin typeface="Calibri"/>
                <a:cs typeface="Calibri"/>
              </a:rPr>
              <a:t>εξασφάλιση </a:t>
            </a:r>
            <a:r>
              <a:rPr sz="1100" b="1" spc="85" dirty="0">
                <a:latin typeface="Calibri"/>
                <a:cs typeface="Calibri"/>
              </a:rPr>
              <a:t> </a:t>
            </a:r>
            <a:r>
              <a:rPr sz="1100" b="1" spc="80" dirty="0">
                <a:latin typeface="Calibri"/>
                <a:cs typeface="Calibri"/>
              </a:rPr>
              <a:t>παρεχόμενου</a:t>
            </a:r>
            <a:r>
              <a:rPr sz="1100" b="1" spc="85" dirty="0">
                <a:latin typeface="Calibri"/>
                <a:cs typeface="Calibri"/>
              </a:rPr>
              <a:t> </a:t>
            </a:r>
            <a:r>
              <a:rPr sz="1100" b="1" spc="80" dirty="0">
                <a:latin typeface="Calibri"/>
                <a:cs typeface="Calibri"/>
              </a:rPr>
              <a:t>επιπέδου</a:t>
            </a:r>
            <a:r>
              <a:rPr sz="1100" b="1" spc="85" dirty="0">
                <a:latin typeface="Calibri"/>
                <a:cs typeface="Calibri"/>
              </a:rPr>
              <a:t> </a:t>
            </a:r>
            <a:r>
              <a:rPr sz="1100" spc="80" dirty="0">
                <a:latin typeface="Calibri"/>
                <a:cs typeface="Calibri"/>
              </a:rPr>
              <a:t>ασφάλειας</a:t>
            </a:r>
            <a:r>
              <a:rPr sz="1100" spc="85" dirty="0">
                <a:latin typeface="Calibri"/>
                <a:cs typeface="Calibri"/>
              </a:rPr>
              <a:t> </a:t>
            </a:r>
            <a:r>
              <a:rPr sz="1100" spc="90" dirty="0">
                <a:latin typeface="Calibri"/>
                <a:cs typeface="Calibri"/>
              </a:rPr>
              <a:t>από</a:t>
            </a:r>
            <a:r>
              <a:rPr sz="1100" spc="95" dirty="0">
                <a:latin typeface="Calibri"/>
                <a:cs typeface="Calibri"/>
              </a:rPr>
              <a:t> </a:t>
            </a:r>
            <a:r>
              <a:rPr sz="1100" spc="75" dirty="0">
                <a:latin typeface="Calibri"/>
                <a:cs typeface="Calibri"/>
              </a:rPr>
              <a:t>την</a:t>
            </a:r>
            <a:r>
              <a:rPr sz="1100" spc="80" dirty="0">
                <a:latin typeface="Calibri"/>
                <a:cs typeface="Calibri"/>
              </a:rPr>
              <a:t> </a:t>
            </a:r>
            <a:r>
              <a:rPr sz="1100" spc="65" dirty="0">
                <a:latin typeface="Calibri"/>
                <a:cs typeface="Calibri"/>
              </a:rPr>
              <a:t>εταιρεία</a:t>
            </a:r>
            <a:r>
              <a:rPr sz="1100" b="1" spc="65" dirty="0">
                <a:latin typeface="Calibri"/>
                <a:cs typeface="Calibri"/>
              </a:rPr>
              <a:t>.</a:t>
            </a:r>
            <a:r>
              <a:rPr sz="1100" b="1" spc="70" dirty="0">
                <a:latin typeface="Calibri"/>
                <a:cs typeface="Calibri"/>
              </a:rPr>
              <a:t> </a:t>
            </a:r>
            <a:r>
              <a:rPr sz="1100" spc="75" dirty="0">
                <a:latin typeface="Calibri"/>
                <a:cs typeface="Calibri"/>
              </a:rPr>
              <a:t>Ορισμένες</a:t>
            </a:r>
            <a:r>
              <a:rPr sz="1100" spc="80" dirty="0">
                <a:latin typeface="Calibri"/>
                <a:cs typeface="Calibri"/>
              </a:rPr>
              <a:t> </a:t>
            </a:r>
            <a:r>
              <a:rPr sz="1100" spc="65" dirty="0">
                <a:latin typeface="Calibri"/>
                <a:cs typeface="Calibri"/>
              </a:rPr>
              <a:t>εταιρείες</a:t>
            </a:r>
            <a:r>
              <a:rPr sz="1100" spc="70" dirty="0">
                <a:latin typeface="Calibri"/>
                <a:cs typeface="Calibri"/>
              </a:rPr>
              <a:t> </a:t>
            </a:r>
            <a:r>
              <a:rPr sz="1100" spc="75" dirty="0">
                <a:latin typeface="Calibri"/>
                <a:cs typeface="Calibri"/>
              </a:rPr>
              <a:t>χρησιμοποιούν</a:t>
            </a:r>
            <a:r>
              <a:rPr sz="1100" spc="80" dirty="0">
                <a:latin typeface="Calibri"/>
                <a:cs typeface="Calibri"/>
              </a:rPr>
              <a:t> διάφορους</a:t>
            </a:r>
            <a:r>
              <a:rPr sz="1100" spc="85" dirty="0">
                <a:latin typeface="Calibri"/>
                <a:cs typeface="Calibri"/>
              </a:rPr>
              <a:t> </a:t>
            </a:r>
            <a:r>
              <a:rPr sz="1100" b="1" spc="80" dirty="0">
                <a:latin typeface="Calibri"/>
                <a:cs typeface="Calibri"/>
              </a:rPr>
              <a:t>παρόχους</a:t>
            </a:r>
            <a:r>
              <a:rPr sz="1100" b="1" spc="85" dirty="0">
                <a:latin typeface="Calibri"/>
                <a:cs typeface="Calibri"/>
              </a:rPr>
              <a:t> </a:t>
            </a:r>
            <a:r>
              <a:rPr sz="1100" spc="70" dirty="0">
                <a:latin typeface="Calibri"/>
                <a:cs typeface="Calibri"/>
              </a:rPr>
              <a:t>για</a:t>
            </a:r>
            <a:r>
              <a:rPr sz="1100" spc="75" dirty="0">
                <a:latin typeface="Calibri"/>
                <a:cs typeface="Calibri"/>
              </a:rPr>
              <a:t> </a:t>
            </a:r>
            <a:r>
              <a:rPr sz="1100" b="1" spc="70" dirty="0">
                <a:latin typeface="Calibri"/>
                <a:cs typeface="Calibri"/>
              </a:rPr>
              <a:t>αξιολογήσεις</a:t>
            </a:r>
            <a:r>
              <a:rPr sz="1100" b="1" spc="75" dirty="0">
                <a:latin typeface="Calibri"/>
                <a:cs typeface="Calibri"/>
              </a:rPr>
              <a:t> λογισμικού</a:t>
            </a:r>
            <a:r>
              <a:rPr sz="1100" b="1" spc="80" dirty="0">
                <a:latin typeface="Calibri"/>
                <a:cs typeface="Calibri"/>
              </a:rPr>
              <a:t> </a:t>
            </a:r>
            <a:r>
              <a:rPr sz="1100" spc="70" dirty="0">
                <a:latin typeface="Calibri"/>
                <a:cs typeface="Calibri"/>
              </a:rPr>
              <a:t>και </a:t>
            </a:r>
            <a:r>
              <a:rPr sz="1100" spc="75" dirty="0">
                <a:latin typeface="Calibri"/>
                <a:cs typeface="Calibri"/>
              </a:rPr>
              <a:t> κυβερνοασφάλειας</a:t>
            </a:r>
            <a:r>
              <a:rPr sz="1100" b="1" spc="75" dirty="0">
                <a:latin typeface="Calibri"/>
                <a:cs typeface="Calibri"/>
              </a:rPr>
              <a:t>.</a:t>
            </a:r>
            <a:endParaRPr sz="1100">
              <a:latin typeface="Calibri"/>
              <a:cs typeface="Calibri"/>
            </a:endParaRPr>
          </a:p>
        </p:txBody>
      </p:sp>
      <p:sp>
        <p:nvSpPr>
          <p:cNvPr id="13" name="object 13"/>
          <p:cNvSpPr txBox="1"/>
          <p:nvPr/>
        </p:nvSpPr>
        <p:spPr>
          <a:xfrm>
            <a:off x="11170602" y="6037897"/>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2</a:t>
            </a:r>
            <a:r>
              <a:rPr sz="850" spc="40" dirty="0">
                <a:latin typeface="Calibri"/>
                <a:cs typeface="Calibri"/>
              </a:rPr>
              <a:t>7</a:t>
            </a:r>
            <a:endParaRPr sz="85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75375" y="2961004"/>
            <a:ext cx="4464685" cy="414020"/>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FFB800"/>
                </a:solidFill>
                <a:latin typeface="Calibri"/>
                <a:cs typeface="Calibri"/>
              </a:rPr>
              <a:t>Αξιολόγηση</a:t>
            </a:r>
            <a:r>
              <a:rPr spc="245" dirty="0">
                <a:solidFill>
                  <a:srgbClr val="FFB800"/>
                </a:solidFill>
                <a:latin typeface="Calibri"/>
                <a:cs typeface="Calibri"/>
              </a:rPr>
              <a:t> </a:t>
            </a:r>
            <a:r>
              <a:rPr spc="145" dirty="0">
                <a:solidFill>
                  <a:srgbClr val="FFB800"/>
                </a:solidFill>
                <a:latin typeface="Calibri"/>
                <a:cs typeface="Calibri"/>
              </a:rPr>
              <a:t>της</a:t>
            </a:r>
            <a:r>
              <a:rPr spc="200" dirty="0">
                <a:solidFill>
                  <a:srgbClr val="FFB800"/>
                </a:solidFill>
                <a:latin typeface="Calibri"/>
                <a:cs typeface="Calibri"/>
              </a:rPr>
              <a:t> </a:t>
            </a:r>
            <a:r>
              <a:rPr spc="180" dirty="0">
                <a:solidFill>
                  <a:srgbClr val="FFB800"/>
                </a:solidFill>
                <a:latin typeface="Calibri"/>
                <a:cs typeface="Calibri"/>
              </a:rPr>
              <a:t>πιθανότητας</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6055995"/>
            <a:ext cx="3246120" cy="6022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6676072"/>
            <a:ext cx="4323715" cy="93980"/>
          </a:xfrm>
          <a:prstGeom prst="rect">
            <a:avLst/>
          </a:prstGeom>
        </p:spPr>
        <p:txBody>
          <a:bodyPr vert="horz" wrap="square" lIns="0" tIns="12700" rIns="0" bIns="0" rtlCol="0">
            <a:spAutoFit/>
          </a:bodyPr>
          <a:lstStyle/>
          <a:p>
            <a:pPr marL="12700">
              <a:lnSpc>
                <a:spcPct val="100000"/>
              </a:lnSpc>
              <a:spcBef>
                <a:spcPts val="100"/>
              </a:spcBef>
            </a:pPr>
            <a:r>
              <a:rPr sz="450" spc="30" dirty="0">
                <a:latin typeface="Calibri"/>
                <a:cs typeface="Calibri"/>
              </a:rPr>
              <a:t>ΟΔΗΓΙΕΣ</a:t>
            </a:r>
            <a:r>
              <a:rPr sz="450" spc="25" dirty="0">
                <a:latin typeface="Calibri"/>
                <a:cs typeface="Calibri"/>
              </a:rPr>
              <a:t> ΓΙΑ </a:t>
            </a:r>
            <a:r>
              <a:rPr sz="450" spc="35" dirty="0">
                <a:latin typeface="Calibri"/>
                <a:cs typeface="Calibri"/>
              </a:rPr>
              <a:t>ΤΗΝ</a:t>
            </a:r>
            <a:r>
              <a:rPr sz="450" spc="25" dirty="0">
                <a:latin typeface="Calibri"/>
                <a:cs typeface="Calibri"/>
              </a:rPr>
              <a:t> </a:t>
            </a:r>
            <a:r>
              <a:rPr sz="450" spc="30" dirty="0">
                <a:latin typeface="Calibri"/>
                <a:cs typeface="Calibri"/>
              </a:rPr>
              <a:t>ΑΣΦΑΛΕΙΑ</a:t>
            </a:r>
            <a:r>
              <a:rPr sz="450" spc="25" dirty="0">
                <a:latin typeface="Calibri"/>
                <a:cs typeface="Calibri"/>
              </a:rPr>
              <a:t> </a:t>
            </a:r>
            <a:r>
              <a:rPr sz="450" spc="35" dirty="0">
                <a:latin typeface="Calibri"/>
                <a:cs typeface="Calibri"/>
              </a:rPr>
              <a:t>ΤΟΥ</a:t>
            </a:r>
            <a:r>
              <a:rPr sz="450" spc="30" dirty="0">
                <a:latin typeface="Calibri"/>
                <a:cs typeface="Calibri"/>
              </a:rPr>
              <a:t> ΚΥΒΕΡΝΟΥ ΣΤΑ</a:t>
            </a:r>
            <a:r>
              <a:rPr sz="450" spc="25" dirty="0">
                <a:latin typeface="Calibri"/>
                <a:cs typeface="Calibri"/>
              </a:rPr>
              <a:t> </a:t>
            </a:r>
            <a:r>
              <a:rPr sz="450" spc="30" dirty="0">
                <a:latin typeface="Calibri"/>
                <a:cs typeface="Calibri"/>
              </a:rPr>
              <a:t>ΠΛΟΙΑ,</a:t>
            </a:r>
            <a:r>
              <a:rPr sz="450" spc="25" dirty="0">
                <a:latin typeface="Calibri"/>
                <a:cs typeface="Calibri"/>
              </a:rPr>
              <a:t> </a:t>
            </a:r>
            <a:r>
              <a:rPr sz="450" spc="30" dirty="0">
                <a:latin typeface="Calibri"/>
                <a:cs typeface="Calibri"/>
              </a:rPr>
              <a:t>Έκδοση</a:t>
            </a:r>
            <a:r>
              <a:rPr sz="450" spc="35" dirty="0">
                <a:latin typeface="Calibri"/>
                <a:cs typeface="Calibri"/>
              </a:rPr>
              <a:t> </a:t>
            </a:r>
            <a:r>
              <a:rPr sz="450" spc="20" dirty="0">
                <a:latin typeface="Calibri"/>
                <a:cs typeface="Calibri"/>
              </a:rPr>
              <a:t>4,</a:t>
            </a:r>
            <a:r>
              <a:rPr sz="450" spc="30" dirty="0">
                <a:latin typeface="Calibri"/>
                <a:cs typeface="Calibri"/>
              </a:rPr>
              <a:t> URL: </a:t>
            </a:r>
            <a:r>
              <a:rPr sz="450" u="sng" spc="25" dirty="0">
                <a:solidFill>
                  <a:srgbClr val="85872B"/>
                </a:solidFill>
                <a:uFill>
                  <a:solidFill>
                    <a:srgbClr val="85872B"/>
                  </a:solidFill>
                </a:uFill>
                <a:latin typeface="Calibri"/>
                <a:cs typeface="Calibri"/>
                <a:hlinkClick r:id="rId2"/>
              </a:rPr>
              <a:t>2021-Cyber-Security-Guidelines.pdf</a:t>
            </a:r>
            <a:r>
              <a:rPr sz="450" u="sng" spc="40" dirty="0">
                <a:solidFill>
                  <a:srgbClr val="85872B"/>
                </a:solidFill>
                <a:uFill>
                  <a:solidFill>
                    <a:srgbClr val="85872B"/>
                  </a:solidFill>
                </a:uFill>
                <a:latin typeface="Calibri"/>
                <a:cs typeface="Calibri"/>
                <a:hlinkClick r:id="rId2"/>
              </a:rPr>
              <a:t> </a:t>
            </a:r>
            <a:r>
              <a:rPr sz="450" u="sng" spc="20" dirty="0">
                <a:solidFill>
                  <a:srgbClr val="85872B"/>
                </a:solidFill>
                <a:uFill>
                  <a:solidFill>
                    <a:srgbClr val="85872B"/>
                  </a:solidFill>
                </a:uFill>
                <a:latin typeface="Calibri"/>
                <a:cs typeface="Calibri"/>
                <a:hlinkClick r:id="rId2"/>
              </a:rPr>
              <a:t>(ics-shipping.org),</a:t>
            </a:r>
            <a:r>
              <a:rPr sz="450" u="sng" spc="35" dirty="0">
                <a:solidFill>
                  <a:srgbClr val="85872B"/>
                </a:solidFill>
                <a:uFill>
                  <a:solidFill>
                    <a:srgbClr val="85872B"/>
                  </a:solidFill>
                </a:uFill>
                <a:latin typeface="Calibri"/>
                <a:cs typeface="Calibri"/>
                <a:hlinkClick r:id="rId2"/>
              </a:rPr>
              <a:t> </a:t>
            </a:r>
            <a:r>
              <a:rPr sz="450" u="sng" spc="30" dirty="0">
                <a:solidFill>
                  <a:srgbClr val="85872B"/>
                </a:solidFill>
                <a:uFill>
                  <a:solidFill>
                    <a:srgbClr val="85872B"/>
                  </a:solidFill>
                </a:uFill>
                <a:latin typeface="Calibri"/>
                <a:cs typeface="Calibri"/>
                <a:hlinkClick r:id="rId2"/>
              </a:rPr>
              <a:t>πρόσβαση</a:t>
            </a:r>
            <a:r>
              <a:rPr sz="450" u="sng" spc="35" dirty="0">
                <a:solidFill>
                  <a:srgbClr val="85872B"/>
                </a:solidFill>
                <a:uFill>
                  <a:solidFill>
                    <a:srgbClr val="85872B"/>
                  </a:solidFill>
                </a:uFill>
                <a:latin typeface="Calibri"/>
                <a:cs typeface="Calibri"/>
                <a:hlinkClick r:id="rId2"/>
              </a:rPr>
              <a:t> </a:t>
            </a:r>
            <a:r>
              <a:rPr sz="450" u="sng" spc="30" dirty="0">
                <a:solidFill>
                  <a:srgbClr val="85872B"/>
                </a:solidFill>
                <a:uFill>
                  <a:solidFill>
                    <a:srgbClr val="85872B"/>
                  </a:solidFill>
                </a:uFill>
                <a:latin typeface="Calibri"/>
                <a:cs typeface="Calibri"/>
                <a:hlinkClick r:id="rId2"/>
              </a:rPr>
              <a:t>τον Φ</a:t>
            </a:r>
            <a:r>
              <a:rPr sz="450" u="sng" spc="30" dirty="0">
                <a:solidFill>
                  <a:srgbClr val="85872B"/>
                </a:solidFill>
                <a:uFill>
                  <a:solidFill>
                    <a:srgbClr val="85872B"/>
                  </a:solidFill>
                </a:uFill>
                <a:latin typeface="Calibri"/>
                <a:cs typeface="Calibri"/>
              </a:rPr>
              <a:t>εβρουάριο</a:t>
            </a:r>
            <a:r>
              <a:rPr sz="450" spc="40" dirty="0">
                <a:solidFill>
                  <a:srgbClr val="85872B"/>
                </a:solidFill>
                <a:latin typeface="Calibri"/>
                <a:cs typeface="Calibri"/>
              </a:rPr>
              <a:t> </a:t>
            </a:r>
            <a:r>
              <a:rPr sz="450" spc="25" dirty="0">
                <a:latin typeface="Calibri"/>
                <a:cs typeface="Calibri"/>
              </a:rPr>
              <a:t>2024.</a:t>
            </a:r>
            <a:endParaRPr sz="450">
              <a:latin typeface="Calibri"/>
              <a:cs typeface="Calibri"/>
            </a:endParaRPr>
          </a:p>
        </p:txBody>
      </p:sp>
      <p:grpSp>
        <p:nvGrpSpPr>
          <p:cNvPr id="3" name="object 3"/>
          <p:cNvGrpSpPr/>
          <p:nvPr/>
        </p:nvGrpSpPr>
        <p:grpSpPr>
          <a:xfrm>
            <a:off x="6883400" y="0"/>
            <a:ext cx="3959860" cy="6879590"/>
            <a:chOff x="6883400" y="0"/>
            <a:chExt cx="3959860" cy="6879590"/>
          </a:xfrm>
        </p:grpSpPr>
        <p:sp>
          <p:nvSpPr>
            <p:cNvPr id="4" name="object 4"/>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549832" y="6167437"/>
              <a:ext cx="3293427" cy="611187"/>
            </a:xfrm>
            <a:prstGeom prst="rect">
              <a:avLst/>
            </a:prstGeom>
          </p:spPr>
        </p:pic>
      </p:grpSp>
      <p:sp>
        <p:nvSpPr>
          <p:cNvPr id="6" name="object 6"/>
          <p:cNvSpPr txBox="1">
            <a:spLocks noGrp="1"/>
          </p:cNvSpPr>
          <p:nvPr>
            <p:ph type="title"/>
          </p:nvPr>
        </p:nvSpPr>
        <p:spPr>
          <a:xfrm>
            <a:off x="1094422" y="703579"/>
            <a:ext cx="4920615" cy="459740"/>
          </a:xfrm>
          <a:prstGeom prst="rect">
            <a:avLst/>
          </a:prstGeom>
        </p:spPr>
        <p:txBody>
          <a:bodyPr vert="horz" wrap="square" lIns="0" tIns="12700" rIns="0" bIns="0" rtlCol="0">
            <a:spAutoFit/>
          </a:bodyPr>
          <a:lstStyle/>
          <a:p>
            <a:pPr marL="12700">
              <a:lnSpc>
                <a:spcPct val="100000"/>
              </a:lnSpc>
              <a:spcBef>
                <a:spcPts val="100"/>
              </a:spcBef>
            </a:pPr>
            <a:r>
              <a:rPr sz="2850" spc="204" dirty="0">
                <a:solidFill>
                  <a:srgbClr val="000000"/>
                </a:solidFill>
              </a:rPr>
              <a:t>Αξιολόγηση</a:t>
            </a:r>
            <a:r>
              <a:rPr sz="2850" spc="180" dirty="0">
                <a:solidFill>
                  <a:srgbClr val="000000"/>
                </a:solidFill>
              </a:rPr>
              <a:t> </a:t>
            </a:r>
            <a:r>
              <a:rPr sz="2850" spc="165" dirty="0">
                <a:solidFill>
                  <a:srgbClr val="000000"/>
                </a:solidFill>
              </a:rPr>
              <a:t>της</a:t>
            </a:r>
            <a:r>
              <a:rPr sz="2850" spc="150" dirty="0">
                <a:solidFill>
                  <a:srgbClr val="000000"/>
                </a:solidFill>
              </a:rPr>
              <a:t> </a:t>
            </a:r>
            <a:r>
              <a:rPr sz="2850" spc="185" dirty="0">
                <a:solidFill>
                  <a:srgbClr val="000000"/>
                </a:solidFill>
              </a:rPr>
              <a:t>πιθανότητας</a:t>
            </a:r>
            <a:endParaRPr sz="2850"/>
          </a:p>
        </p:txBody>
      </p:sp>
      <p:sp>
        <p:nvSpPr>
          <p:cNvPr id="7" name="object 7"/>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p:nvPr/>
        </p:nvSpPr>
        <p:spPr>
          <a:xfrm>
            <a:off x="875030" y="1330007"/>
            <a:ext cx="10533380" cy="527050"/>
          </a:xfrm>
          <a:prstGeom prst="rect">
            <a:avLst/>
          </a:prstGeom>
        </p:spPr>
        <p:txBody>
          <a:bodyPr vert="horz" wrap="square" lIns="0" tIns="12700" rIns="0" bIns="0" rtlCol="0">
            <a:spAutoFit/>
          </a:bodyPr>
          <a:lstStyle/>
          <a:p>
            <a:pPr marL="12700" marR="5080" algn="just">
              <a:lnSpc>
                <a:spcPct val="100000"/>
              </a:lnSpc>
              <a:spcBef>
                <a:spcPts val="100"/>
              </a:spcBef>
            </a:pPr>
            <a:r>
              <a:rPr sz="1100" spc="100" dirty="0">
                <a:latin typeface="Calibri"/>
                <a:cs typeface="Calibri"/>
              </a:rPr>
              <a:t>Η </a:t>
            </a:r>
            <a:r>
              <a:rPr sz="1100" b="1" spc="75" dirty="0">
                <a:latin typeface="Calibri"/>
                <a:cs typeface="Calibri"/>
              </a:rPr>
              <a:t>πιθανότητα </a:t>
            </a:r>
            <a:r>
              <a:rPr sz="1100" spc="75" dirty="0">
                <a:latin typeface="Calibri"/>
                <a:cs typeface="Calibri"/>
              </a:rPr>
              <a:t>εμφάνισης </a:t>
            </a:r>
            <a:r>
              <a:rPr sz="1100" b="1" spc="70" dirty="0">
                <a:latin typeface="Calibri"/>
                <a:cs typeface="Calibri"/>
              </a:rPr>
              <a:t>περιστατικού </a:t>
            </a:r>
            <a:r>
              <a:rPr sz="1100" b="1" spc="80" dirty="0">
                <a:latin typeface="Calibri"/>
                <a:cs typeface="Calibri"/>
              </a:rPr>
              <a:t>κυβερνοασφάλειας </a:t>
            </a:r>
            <a:r>
              <a:rPr sz="1100" b="1" spc="70" dirty="0">
                <a:latin typeface="Calibri"/>
                <a:cs typeface="Calibri"/>
              </a:rPr>
              <a:t>καθορίζεται </a:t>
            </a:r>
            <a:r>
              <a:rPr sz="1100" spc="90" dirty="0">
                <a:latin typeface="Calibri"/>
                <a:cs typeface="Calibri"/>
              </a:rPr>
              <a:t>από </a:t>
            </a:r>
            <a:r>
              <a:rPr sz="1100" spc="70" dirty="0">
                <a:latin typeface="Calibri"/>
                <a:cs typeface="Calibri"/>
              </a:rPr>
              <a:t>το </a:t>
            </a:r>
            <a:r>
              <a:rPr sz="1100" b="1" spc="85" dirty="0">
                <a:latin typeface="Calibri"/>
                <a:cs typeface="Calibri"/>
              </a:rPr>
              <a:t>συνδυασμό </a:t>
            </a:r>
            <a:r>
              <a:rPr sz="1100" spc="70" dirty="0">
                <a:latin typeface="Calibri"/>
                <a:cs typeface="Calibri"/>
              </a:rPr>
              <a:t>της </a:t>
            </a:r>
            <a:r>
              <a:rPr sz="1100" b="1" spc="75" dirty="0">
                <a:latin typeface="Calibri"/>
                <a:cs typeface="Calibri"/>
              </a:rPr>
              <a:t>απειλής </a:t>
            </a:r>
            <a:r>
              <a:rPr sz="1100" spc="70" dirty="0">
                <a:latin typeface="Calibri"/>
                <a:cs typeface="Calibri"/>
              </a:rPr>
              <a:t>και της </a:t>
            </a:r>
            <a:r>
              <a:rPr sz="1100" b="1" spc="75" dirty="0">
                <a:latin typeface="Calibri"/>
                <a:cs typeface="Calibri"/>
              </a:rPr>
              <a:t>ευπάθειας. </a:t>
            </a:r>
            <a:r>
              <a:rPr sz="1100" spc="80" dirty="0">
                <a:latin typeface="Calibri"/>
                <a:cs typeface="Calibri"/>
              </a:rPr>
              <a:t>Εάν </a:t>
            </a:r>
            <a:r>
              <a:rPr sz="1100" spc="75" dirty="0">
                <a:latin typeface="Calibri"/>
                <a:cs typeface="Calibri"/>
              </a:rPr>
              <a:t>ένας </a:t>
            </a:r>
            <a:r>
              <a:rPr sz="1100" spc="90" dirty="0">
                <a:latin typeface="Calibri"/>
                <a:cs typeface="Calibri"/>
              </a:rPr>
              <a:t>από </a:t>
            </a:r>
            <a:r>
              <a:rPr sz="1100" spc="80" dirty="0">
                <a:latin typeface="Calibri"/>
                <a:cs typeface="Calibri"/>
              </a:rPr>
              <a:t>αυτούς </a:t>
            </a:r>
            <a:r>
              <a:rPr sz="1100" b="1" spc="75" dirty="0">
                <a:latin typeface="Calibri"/>
                <a:cs typeface="Calibri"/>
              </a:rPr>
              <a:t>τους </a:t>
            </a:r>
            <a:r>
              <a:rPr sz="1100" b="1" spc="80" dirty="0">
                <a:latin typeface="Calibri"/>
                <a:cs typeface="Calibri"/>
              </a:rPr>
              <a:t> παράγοντες </a:t>
            </a:r>
            <a:r>
              <a:rPr sz="1100" spc="65" dirty="0">
                <a:latin typeface="Calibri"/>
                <a:cs typeface="Calibri"/>
              </a:rPr>
              <a:t>είναι </a:t>
            </a:r>
            <a:r>
              <a:rPr sz="1100" spc="75" dirty="0">
                <a:latin typeface="Calibri"/>
                <a:cs typeface="Calibri"/>
              </a:rPr>
              <a:t>σχεδόν </a:t>
            </a:r>
            <a:r>
              <a:rPr sz="1100" b="1" spc="75" dirty="0">
                <a:latin typeface="Calibri"/>
                <a:cs typeface="Calibri"/>
              </a:rPr>
              <a:t>ανύπαρκτος, </a:t>
            </a:r>
            <a:r>
              <a:rPr sz="1100" spc="85" dirty="0">
                <a:latin typeface="Calibri"/>
                <a:cs typeface="Calibri"/>
              </a:rPr>
              <a:t>η </a:t>
            </a:r>
            <a:r>
              <a:rPr sz="1100" b="1" spc="75" dirty="0">
                <a:latin typeface="Calibri"/>
                <a:cs typeface="Calibri"/>
              </a:rPr>
              <a:t>πιθανότητα </a:t>
            </a:r>
            <a:r>
              <a:rPr sz="1100" spc="80" dirty="0">
                <a:latin typeface="Calibri"/>
                <a:cs typeface="Calibri"/>
              </a:rPr>
              <a:t>συμβάντος </a:t>
            </a:r>
            <a:r>
              <a:rPr sz="1100" spc="85" dirty="0">
                <a:latin typeface="Calibri"/>
                <a:cs typeface="Calibri"/>
              </a:rPr>
              <a:t>θα </a:t>
            </a:r>
            <a:r>
              <a:rPr sz="1100" spc="65" dirty="0">
                <a:latin typeface="Calibri"/>
                <a:cs typeface="Calibri"/>
              </a:rPr>
              <a:t>είναι </a:t>
            </a:r>
            <a:r>
              <a:rPr sz="1100" spc="70" dirty="0">
                <a:latin typeface="Calibri"/>
                <a:cs typeface="Calibri"/>
              </a:rPr>
              <a:t>επίσης </a:t>
            </a:r>
            <a:r>
              <a:rPr sz="1100" b="1" spc="70" dirty="0">
                <a:latin typeface="Calibri"/>
                <a:cs typeface="Calibri"/>
              </a:rPr>
              <a:t>ελάχιστη. </a:t>
            </a:r>
            <a:r>
              <a:rPr sz="1100" spc="65" dirty="0">
                <a:latin typeface="Calibri"/>
                <a:cs typeface="Calibri"/>
              </a:rPr>
              <a:t>Είναι </a:t>
            </a:r>
            <a:r>
              <a:rPr sz="1100" b="1" spc="85" dirty="0">
                <a:latin typeface="Calibri"/>
                <a:cs typeface="Calibri"/>
              </a:rPr>
              <a:t>να </a:t>
            </a:r>
            <a:r>
              <a:rPr sz="1100" b="1" spc="75" dirty="0">
                <a:latin typeface="Calibri"/>
                <a:cs typeface="Calibri"/>
              </a:rPr>
              <a:t>λαμβάνεται </a:t>
            </a:r>
            <a:r>
              <a:rPr sz="1100" spc="80" dirty="0">
                <a:latin typeface="Calibri"/>
                <a:cs typeface="Calibri"/>
              </a:rPr>
              <a:t>αυτό </a:t>
            </a:r>
            <a:r>
              <a:rPr sz="1100" spc="90" dirty="0">
                <a:latin typeface="Calibri"/>
                <a:cs typeface="Calibri"/>
              </a:rPr>
              <a:t>υπόψη </a:t>
            </a:r>
            <a:r>
              <a:rPr sz="1100" b="1" spc="80" dirty="0">
                <a:latin typeface="Calibri"/>
                <a:cs typeface="Calibri"/>
              </a:rPr>
              <a:t>κατά </a:t>
            </a:r>
            <a:r>
              <a:rPr sz="1100" b="1" spc="70" dirty="0">
                <a:latin typeface="Calibri"/>
                <a:cs typeface="Calibri"/>
              </a:rPr>
              <a:t>της </a:t>
            </a:r>
            <a:r>
              <a:rPr sz="1100" b="1" spc="75" dirty="0">
                <a:latin typeface="Calibri"/>
                <a:cs typeface="Calibri"/>
              </a:rPr>
              <a:t>πιθανότητας ενός </a:t>
            </a:r>
            <a:r>
              <a:rPr sz="1100" b="1" spc="80" dirty="0">
                <a:latin typeface="Calibri"/>
                <a:cs typeface="Calibri"/>
              </a:rPr>
              <a:t> </a:t>
            </a:r>
            <a:r>
              <a:rPr sz="1100" spc="75" dirty="0">
                <a:latin typeface="Calibri"/>
                <a:cs typeface="Calibri"/>
              </a:rPr>
              <a:t>συμβάντος</a:t>
            </a:r>
            <a:endParaRPr sz="1100">
              <a:latin typeface="Calibri"/>
              <a:cs typeface="Calibri"/>
            </a:endParaRPr>
          </a:p>
        </p:txBody>
      </p:sp>
      <p:graphicFrame>
        <p:nvGraphicFramePr>
          <p:cNvPr id="9" name="object 9"/>
          <p:cNvGraphicFramePr>
            <a:graphicFrameLocks noGrp="1"/>
          </p:cNvGraphicFramePr>
          <p:nvPr/>
        </p:nvGraphicFramePr>
        <p:xfrm>
          <a:off x="1283969" y="2337752"/>
          <a:ext cx="9484995" cy="3013073"/>
        </p:xfrm>
        <a:graphic>
          <a:graphicData uri="http://schemas.openxmlformats.org/drawingml/2006/table">
            <a:tbl>
              <a:tblPr firstRow="1" bandRow="1">
                <a:tableStyleId>{2D5ABB26-0587-4C30-8999-92F81FD0307C}</a:tableStyleId>
              </a:tblPr>
              <a:tblGrid>
                <a:gridCol w="902335">
                  <a:extLst>
                    <a:ext uri="{9D8B030D-6E8A-4147-A177-3AD203B41FA5}">
                      <a16:colId xmlns:a16="http://schemas.microsoft.com/office/drawing/2014/main" val="20000"/>
                    </a:ext>
                  </a:extLst>
                </a:gridCol>
                <a:gridCol w="8582660">
                  <a:extLst>
                    <a:ext uri="{9D8B030D-6E8A-4147-A177-3AD203B41FA5}">
                      <a16:colId xmlns:a16="http://schemas.microsoft.com/office/drawing/2014/main" val="20001"/>
                    </a:ext>
                  </a:extLst>
                </a:gridCol>
              </a:tblGrid>
              <a:tr h="304482">
                <a:tc>
                  <a:txBody>
                    <a:bodyPr/>
                    <a:lstStyle/>
                    <a:p>
                      <a:pPr marL="11430" algn="ctr">
                        <a:lnSpc>
                          <a:spcPct val="100000"/>
                        </a:lnSpc>
                        <a:spcBef>
                          <a:spcPts val="355"/>
                        </a:spcBef>
                      </a:pPr>
                      <a:r>
                        <a:rPr sz="1100" b="1" spc="70" dirty="0">
                          <a:latin typeface="Calibri"/>
                          <a:cs typeface="Calibri"/>
                        </a:rPr>
                        <a:t>Επίπεδο</a:t>
                      </a:r>
                      <a:endParaRPr sz="11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28575">
                      <a:solidFill>
                        <a:srgbClr val="FFB800"/>
                      </a:solidFill>
                      <a:prstDash val="solid"/>
                    </a:lnB>
                  </a:tcPr>
                </a:tc>
                <a:tc>
                  <a:txBody>
                    <a:bodyPr/>
                    <a:lstStyle/>
                    <a:p>
                      <a:pPr marL="10160" algn="ctr">
                        <a:lnSpc>
                          <a:spcPct val="100000"/>
                        </a:lnSpc>
                        <a:spcBef>
                          <a:spcPts val="355"/>
                        </a:spcBef>
                      </a:pPr>
                      <a:r>
                        <a:rPr sz="1100" b="1" spc="75" dirty="0">
                          <a:latin typeface="Calibri"/>
                          <a:cs typeface="Calibri"/>
                        </a:rPr>
                        <a:t>Περιγραφή</a:t>
                      </a:r>
                      <a:r>
                        <a:rPr sz="1100" b="1" dirty="0">
                          <a:latin typeface="Calibri"/>
                          <a:cs typeface="Calibri"/>
                        </a:rPr>
                        <a:t> </a:t>
                      </a:r>
                      <a:r>
                        <a:rPr sz="1100" b="1" spc="75" dirty="0">
                          <a:latin typeface="Calibri"/>
                          <a:cs typeface="Calibri"/>
                        </a:rPr>
                        <a:t>πιθανότητας</a:t>
                      </a:r>
                      <a:endParaRPr sz="11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28575">
                      <a:solidFill>
                        <a:srgbClr val="FFB800"/>
                      </a:solidFill>
                      <a:prstDash val="solid"/>
                    </a:lnB>
                  </a:tcPr>
                </a:tc>
                <a:extLst>
                  <a:ext uri="{0D108BD9-81ED-4DB2-BD59-A6C34878D82A}">
                    <a16:rowId xmlns:a16="http://schemas.microsoft.com/office/drawing/2014/main" val="10000"/>
                  </a:ext>
                </a:extLst>
              </a:tr>
              <a:tr h="304482">
                <a:tc>
                  <a:txBody>
                    <a:bodyPr/>
                    <a:lstStyle/>
                    <a:p>
                      <a:pPr marL="17780" algn="ctr">
                        <a:lnSpc>
                          <a:spcPct val="100000"/>
                        </a:lnSpc>
                        <a:spcBef>
                          <a:spcPts val="359"/>
                        </a:spcBef>
                      </a:pPr>
                      <a:r>
                        <a:rPr sz="1100" b="1" dirty="0">
                          <a:latin typeface="Calibri"/>
                          <a:cs typeface="Calibri"/>
                        </a:rPr>
                        <a:t>1</a:t>
                      </a:r>
                      <a:endParaRPr sz="1100">
                        <a:latin typeface="Calibri"/>
                        <a:cs typeface="Calibri"/>
                      </a:endParaRPr>
                    </a:p>
                  </a:txBody>
                  <a:tcPr marL="0" marR="0" marT="45719" marB="0">
                    <a:lnL w="12700">
                      <a:solidFill>
                        <a:srgbClr val="FFB800"/>
                      </a:solidFill>
                      <a:prstDash val="solid"/>
                    </a:lnL>
                    <a:lnR w="12700">
                      <a:solidFill>
                        <a:srgbClr val="FFB800"/>
                      </a:solidFill>
                      <a:prstDash val="solid"/>
                    </a:lnR>
                    <a:lnT w="28575">
                      <a:solidFill>
                        <a:srgbClr val="FFB800"/>
                      </a:solidFill>
                      <a:prstDash val="solid"/>
                    </a:lnT>
                    <a:lnB w="12700">
                      <a:solidFill>
                        <a:srgbClr val="FFB800"/>
                      </a:solidFill>
                      <a:prstDash val="solid"/>
                    </a:lnB>
                    <a:solidFill>
                      <a:srgbClr val="FDF0CC"/>
                    </a:solidFill>
                  </a:tcPr>
                </a:tc>
                <a:tc>
                  <a:txBody>
                    <a:bodyPr/>
                    <a:lstStyle/>
                    <a:p>
                      <a:pPr marL="97155">
                        <a:lnSpc>
                          <a:spcPct val="100000"/>
                        </a:lnSpc>
                        <a:spcBef>
                          <a:spcPts val="345"/>
                        </a:spcBef>
                      </a:pPr>
                      <a:r>
                        <a:rPr sz="1100" b="1" spc="80" dirty="0">
                          <a:latin typeface="Calibri"/>
                          <a:cs typeface="Calibri"/>
                        </a:rPr>
                        <a:t>Δεν</a:t>
                      </a:r>
                      <a:r>
                        <a:rPr sz="1100" b="1" spc="35" dirty="0">
                          <a:latin typeface="Calibri"/>
                          <a:cs typeface="Calibri"/>
                        </a:rPr>
                        <a:t> </a:t>
                      </a:r>
                      <a:r>
                        <a:rPr sz="1100" spc="70" dirty="0">
                          <a:latin typeface="Calibri"/>
                          <a:cs typeface="Calibri"/>
                        </a:rPr>
                        <a:t>το</a:t>
                      </a:r>
                      <a:r>
                        <a:rPr sz="1100" spc="40" dirty="0">
                          <a:latin typeface="Calibri"/>
                          <a:cs typeface="Calibri"/>
                        </a:rPr>
                        <a:t> </a:t>
                      </a:r>
                      <a:r>
                        <a:rPr sz="1100" spc="85" dirty="0">
                          <a:latin typeface="Calibri"/>
                          <a:cs typeface="Calibri"/>
                        </a:rPr>
                        <a:t>έχω</a:t>
                      </a:r>
                      <a:r>
                        <a:rPr sz="1100" spc="40" dirty="0">
                          <a:latin typeface="Calibri"/>
                          <a:cs typeface="Calibri"/>
                        </a:rPr>
                        <a:t> </a:t>
                      </a:r>
                      <a:r>
                        <a:rPr sz="1100" spc="75" dirty="0">
                          <a:latin typeface="Calibri"/>
                          <a:cs typeface="Calibri"/>
                        </a:rPr>
                        <a:t>ξανακούσει</a:t>
                      </a:r>
                      <a:r>
                        <a:rPr sz="1100" spc="40" dirty="0">
                          <a:latin typeface="Calibri"/>
                          <a:cs typeface="Calibri"/>
                        </a:rPr>
                        <a:t> </a:t>
                      </a:r>
                      <a:r>
                        <a:rPr sz="1100" spc="75" dirty="0">
                          <a:latin typeface="Calibri"/>
                          <a:cs typeface="Calibri"/>
                        </a:rPr>
                        <a:t>στη</a:t>
                      </a:r>
                      <a:r>
                        <a:rPr sz="1100" spc="40" dirty="0">
                          <a:latin typeface="Calibri"/>
                          <a:cs typeface="Calibri"/>
                        </a:rPr>
                        <a:t> </a:t>
                      </a:r>
                      <a:r>
                        <a:rPr sz="1100" spc="70" dirty="0">
                          <a:latin typeface="Calibri"/>
                          <a:cs typeface="Calibri"/>
                        </a:rPr>
                        <a:t>βιομηχανία.</a:t>
                      </a:r>
                      <a:r>
                        <a:rPr sz="1100" spc="45" dirty="0">
                          <a:latin typeface="Calibri"/>
                          <a:cs typeface="Calibri"/>
                        </a:rPr>
                        <a:t> </a:t>
                      </a:r>
                      <a:r>
                        <a:rPr sz="1100" spc="70" dirty="0">
                          <a:latin typeface="Calibri"/>
                          <a:cs typeface="Calibri"/>
                        </a:rPr>
                        <a:t>Κοντεύει</a:t>
                      </a:r>
                      <a:r>
                        <a:rPr sz="1100" spc="35" dirty="0">
                          <a:latin typeface="Calibri"/>
                          <a:cs typeface="Calibri"/>
                        </a:rPr>
                        <a:t> </a:t>
                      </a:r>
                      <a:r>
                        <a:rPr sz="1100" spc="80" dirty="0">
                          <a:latin typeface="Calibri"/>
                          <a:cs typeface="Calibri"/>
                        </a:rPr>
                        <a:t>να</a:t>
                      </a:r>
                      <a:r>
                        <a:rPr sz="1100" spc="40" dirty="0">
                          <a:latin typeface="Calibri"/>
                          <a:cs typeface="Calibri"/>
                        </a:rPr>
                        <a:t> </a:t>
                      </a:r>
                      <a:r>
                        <a:rPr sz="1100" spc="60" dirty="0">
                          <a:latin typeface="Calibri"/>
                          <a:cs typeface="Calibri"/>
                        </a:rPr>
                        <a:t>γίνει</a:t>
                      </a:r>
                      <a:r>
                        <a:rPr sz="1100" spc="40" dirty="0">
                          <a:latin typeface="Calibri"/>
                          <a:cs typeface="Calibri"/>
                        </a:rPr>
                        <a:t> </a:t>
                      </a:r>
                      <a:r>
                        <a:rPr sz="1100" spc="65" dirty="0">
                          <a:latin typeface="Calibri"/>
                          <a:cs typeface="Calibri"/>
                        </a:rPr>
                        <a:t>κάτι</a:t>
                      </a:r>
                      <a:r>
                        <a:rPr sz="1100" spc="40" dirty="0">
                          <a:latin typeface="Calibri"/>
                          <a:cs typeface="Calibri"/>
                        </a:rPr>
                        <a:t> </a:t>
                      </a:r>
                      <a:r>
                        <a:rPr sz="1100" b="1" spc="65" dirty="0">
                          <a:latin typeface="Calibri"/>
                          <a:cs typeface="Calibri"/>
                        </a:rPr>
                        <a:t>αδιανόητο.</a:t>
                      </a:r>
                      <a:endParaRPr sz="1100">
                        <a:latin typeface="Calibri"/>
                        <a:cs typeface="Calibri"/>
                      </a:endParaRPr>
                    </a:p>
                  </a:txBody>
                  <a:tcPr marL="0" marR="0" marT="43815" marB="0">
                    <a:lnL w="12700">
                      <a:solidFill>
                        <a:srgbClr val="FFB800"/>
                      </a:solidFill>
                      <a:prstDash val="solid"/>
                    </a:lnL>
                    <a:lnR w="12700">
                      <a:solidFill>
                        <a:srgbClr val="FFB800"/>
                      </a:solidFill>
                      <a:prstDash val="solid"/>
                    </a:lnR>
                    <a:lnT w="28575">
                      <a:solidFill>
                        <a:srgbClr val="FFB800"/>
                      </a:solidFill>
                      <a:prstDash val="solid"/>
                    </a:lnT>
                    <a:lnB w="12700">
                      <a:solidFill>
                        <a:srgbClr val="FFB800"/>
                      </a:solidFill>
                      <a:prstDash val="solid"/>
                    </a:lnB>
                    <a:solidFill>
                      <a:srgbClr val="FDF0CC"/>
                    </a:solidFill>
                  </a:tcPr>
                </a:tc>
                <a:extLst>
                  <a:ext uri="{0D108BD9-81ED-4DB2-BD59-A6C34878D82A}">
                    <a16:rowId xmlns:a16="http://schemas.microsoft.com/office/drawing/2014/main" val="10001"/>
                  </a:ext>
                </a:extLst>
              </a:tr>
              <a:tr h="517525">
                <a:tc>
                  <a:txBody>
                    <a:bodyPr/>
                    <a:lstStyle/>
                    <a:p>
                      <a:pPr marL="17780" algn="ctr">
                        <a:lnSpc>
                          <a:spcPct val="100000"/>
                        </a:lnSpc>
                        <a:spcBef>
                          <a:spcPts val="355"/>
                        </a:spcBef>
                      </a:pPr>
                      <a:r>
                        <a:rPr sz="1100" b="1" dirty="0">
                          <a:latin typeface="Calibri"/>
                          <a:cs typeface="Calibri"/>
                        </a:rPr>
                        <a:t>2</a:t>
                      </a:r>
                      <a:endParaRPr sz="11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97155">
                        <a:lnSpc>
                          <a:spcPct val="100000"/>
                        </a:lnSpc>
                        <a:spcBef>
                          <a:spcPts val="655"/>
                        </a:spcBef>
                      </a:pPr>
                      <a:r>
                        <a:rPr sz="1100" spc="75" dirty="0">
                          <a:latin typeface="Calibri"/>
                          <a:cs typeface="Calibri"/>
                        </a:rPr>
                        <a:t>Ακούγεται</a:t>
                      </a:r>
                      <a:r>
                        <a:rPr sz="1100" spc="35" dirty="0">
                          <a:latin typeface="Calibri"/>
                          <a:cs typeface="Calibri"/>
                        </a:rPr>
                        <a:t> </a:t>
                      </a:r>
                      <a:r>
                        <a:rPr sz="1100" spc="75" dirty="0">
                          <a:latin typeface="Calibri"/>
                          <a:cs typeface="Calibri"/>
                        </a:rPr>
                        <a:t>στον</a:t>
                      </a:r>
                      <a:r>
                        <a:rPr sz="1100" spc="35" dirty="0">
                          <a:latin typeface="Calibri"/>
                          <a:cs typeface="Calibri"/>
                        </a:rPr>
                        <a:t> </a:t>
                      </a:r>
                      <a:r>
                        <a:rPr sz="1100" spc="75" dirty="0">
                          <a:latin typeface="Calibri"/>
                          <a:cs typeface="Calibri"/>
                        </a:rPr>
                        <a:t>κλάδο,</a:t>
                      </a:r>
                      <a:r>
                        <a:rPr sz="1100" spc="35" dirty="0">
                          <a:latin typeface="Calibri"/>
                          <a:cs typeface="Calibri"/>
                        </a:rPr>
                        <a:t> </a:t>
                      </a:r>
                      <a:r>
                        <a:rPr sz="1100" spc="80" dirty="0">
                          <a:latin typeface="Calibri"/>
                          <a:cs typeface="Calibri"/>
                        </a:rPr>
                        <a:t>αλλά</a:t>
                      </a:r>
                      <a:r>
                        <a:rPr sz="1100" spc="40" dirty="0">
                          <a:latin typeface="Calibri"/>
                          <a:cs typeface="Calibri"/>
                        </a:rPr>
                        <a:t> </a:t>
                      </a:r>
                      <a:r>
                        <a:rPr sz="1100" spc="80" dirty="0">
                          <a:latin typeface="Calibri"/>
                          <a:cs typeface="Calibri"/>
                        </a:rPr>
                        <a:t>μόνο</a:t>
                      </a:r>
                      <a:r>
                        <a:rPr sz="1100" spc="45" dirty="0">
                          <a:latin typeface="Calibri"/>
                          <a:cs typeface="Calibri"/>
                        </a:rPr>
                        <a:t> </a:t>
                      </a:r>
                      <a:r>
                        <a:rPr sz="1100" b="1" spc="70" dirty="0">
                          <a:latin typeface="Calibri"/>
                          <a:cs typeface="Calibri"/>
                        </a:rPr>
                        <a:t>εξαιρετικά</a:t>
                      </a:r>
                      <a:r>
                        <a:rPr sz="1100" b="1" spc="35" dirty="0">
                          <a:latin typeface="Calibri"/>
                          <a:cs typeface="Calibri"/>
                        </a:rPr>
                        <a:t> </a:t>
                      </a:r>
                      <a:r>
                        <a:rPr sz="1100" b="1" spc="80" dirty="0">
                          <a:latin typeface="Calibri"/>
                          <a:cs typeface="Calibri"/>
                        </a:rPr>
                        <a:t>σπάνια</a:t>
                      </a:r>
                      <a:r>
                        <a:rPr sz="1100" b="1" spc="35" dirty="0">
                          <a:latin typeface="Calibri"/>
                          <a:cs typeface="Calibri"/>
                        </a:rPr>
                        <a:t> </a:t>
                      </a:r>
                      <a:r>
                        <a:rPr sz="1100" b="1" spc="70" dirty="0">
                          <a:latin typeface="Calibri"/>
                          <a:cs typeface="Calibri"/>
                        </a:rPr>
                        <a:t>και</a:t>
                      </a:r>
                      <a:r>
                        <a:rPr sz="1100" b="1" spc="40" dirty="0">
                          <a:latin typeface="Calibri"/>
                          <a:cs typeface="Calibri"/>
                        </a:rPr>
                        <a:t> </a:t>
                      </a:r>
                      <a:r>
                        <a:rPr sz="1100" spc="90" dirty="0">
                          <a:latin typeface="Calibri"/>
                          <a:cs typeface="Calibri"/>
                        </a:rPr>
                        <a:t>ως</a:t>
                      </a:r>
                      <a:r>
                        <a:rPr sz="1100" spc="40" dirty="0">
                          <a:latin typeface="Calibri"/>
                          <a:cs typeface="Calibri"/>
                        </a:rPr>
                        <a:t> </a:t>
                      </a:r>
                      <a:r>
                        <a:rPr sz="1100" spc="80" dirty="0">
                          <a:latin typeface="Calibri"/>
                          <a:cs typeface="Calibri"/>
                        </a:rPr>
                        <a:t>αποτέλεσμα</a:t>
                      </a:r>
                      <a:r>
                        <a:rPr sz="1100" spc="35" dirty="0">
                          <a:latin typeface="Calibri"/>
                          <a:cs typeface="Calibri"/>
                        </a:rPr>
                        <a:t> </a:t>
                      </a:r>
                      <a:r>
                        <a:rPr sz="1100" spc="70" dirty="0">
                          <a:latin typeface="Calibri"/>
                          <a:cs typeface="Calibri"/>
                        </a:rPr>
                        <a:t>μιας</a:t>
                      </a:r>
                      <a:r>
                        <a:rPr sz="1100" spc="35" dirty="0">
                          <a:latin typeface="Calibri"/>
                          <a:cs typeface="Calibri"/>
                        </a:rPr>
                        <a:t> </a:t>
                      </a:r>
                      <a:r>
                        <a:rPr sz="1100" spc="85" dirty="0">
                          <a:latin typeface="Calibri"/>
                          <a:cs typeface="Calibri"/>
                        </a:rPr>
                        <a:t>πολλών</a:t>
                      </a:r>
                      <a:endParaRPr sz="1100">
                        <a:latin typeface="Calibri"/>
                        <a:cs typeface="Calibri"/>
                      </a:endParaRPr>
                    </a:p>
                    <a:p>
                      <a:pPr marL="97155">
                        <a:lnSpc>
                          <a:spcPct val="100000"/>
                        </a:lnSpc>
                        <a:spcBef>
                          <a:spcPts val="375"/>
                        </a:spcBef>
                      </a:pPr>
                      <a:r>
                        <a:rPr sz="1100" b="1" spc="50" dirty="0">
                          <a:latin typeface="Calibri"/>
                          <a:cs typeface="Calibri"/>
                        </a:rPr>
                        <a:t>ατυχή</a:t>
                      </a:r>
                      <a:r>
                        <a:rPr sz="1100" b="1" spc="-10" dirty="0">
                          <a:latin typeface="Calibri"/>
                          <a:cs typeface="Calibri"/>
                        </a:rPr>
                        <a:t> </a:t>
                      </a:r>
                      <a:r>
                        <a:rPr sz="1100" spc="35" dirty="0">
                          <a:latin typeface="Calibri"/>
                          <a:cs typeface="Calibri"/>
                        </a:rPr>
                        <a:t>γεγονότα.</a:t>
                      </a:r>
                      <a:endParaRPr sz="1100">
                        <a:latin typeface="Calibri"/>
                        <a:cs typeface="Calibri"/>
                      </a:endParaRPr>
                    </a:p>
                  </a:txBody>
                  <a:tcPr marL="0" marR="0" marT="831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extLst>
                  <a:ext uri="{0D108BD9-81ED-4DB2-BD59-A6C34878D82A}">
                    <a16:rowId xmlns:a16="http://schemas.microsoft.com/office/drawing/2014/main" val="10002"/>
                  </a:ext>
                </a:extLst>
              </a:tr>
              <a:tr h="687705">
                <a:tc>
                  <a:txBody>
                    <a:bodyPr/>
                    <a:lstStyle/>
                    <a:p>
                      <a:pPr marL="17780" algn="ctr">
                        <a:lnSpc>
                          <a:spcPct val="100000"/>
                        </a:lnSpc>
                        <a:spcBef>
                          <a:spcPts val="355"/>
                        </a:spcBef>
                      </a:pPr>
                      <a:r>
                        <a:rPr sz="1100" b="1" dirty="0">
                          <a:latin typeface="Calibri"/>
                          <a:cs typeface="Calibri"/>
                        </a:rPr>
                        <a:t>3</a:t>
                      </a:r>
                      <a:endParaRPr sz="11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7155" marR="42545">
                        <a:lnSpc>
                          <a:spcPct val="100000"/>
                        </a:lnSpc>
                        <a:spcBef>
                          <a:spcPts val="350"/>
                        </a:spcBef>
                      </a:pPr>
                      <a:r>
                        <a:rPr sz="1100" spc="75" dirty="0">
                          <a:latin typeface="Calibri"/>
                          <a:cs typeface="Calibri"/>
                        </a:rPr>
                        <a:t>Πιθανόν</a:t>
                      </a:r>
                      <a:r>
                        <a:rPr sz="1100" spc="45" dirty="0">
                          <a:latin typeface="Calibri"/>
                          <a:cs typeface="Calibri"/>
                        </a:rPr>
                        <a:t> </a:t>
                      </a:r>
                      <a:r>
                        <a:rPr sz="1100" spc="80" dirty="0">
                          <a:latin typeface="Calibri"/>
                          <a:cs typeface="Calibri"/>
                        </a:rPr>
                        <a:t>να</a:t>
                      </a:r>
                      <a:r>
                        <a:rPr sz="1100" spc="50" dirty="0">
                          <a:latin typeface="Calibri"/>
                          <a:cs typeface="Calibri"/>
                        </a:rPr>
                        <a:t> </a:t>
                      </a:r>
                      <a:r>
                        <a:rPr sz="1100" b="1" spc="75" dirty="0">
                          <a:latin typeface="Calibri"/>
                          <a:cs typeface="Calibri"/>
                        </a:rPr>
                        <a:t>έχουν</a:t>
                      </a:r>
                      <a:r>
                        <a:rPr sz="1100" b="1" spc="50" dirty="0">
                          <a:latin typeface="Calibri"/>
                          <a:cs typeface="Calibri"/>
                        </a:rPr>
                        <a:t> </a:t>
                      </a:r>
                      <a:r>
                        <a:rPr sz="1100" spc="75" dirty="0">
                          <a:latin typeface="Calibri"/>
                          <a:cs typeface="Calibri"/>
                        </a:rPr>
                        <a:t>συμβεί</a:t>
                      </a:r>
                      <a:r>
                        <a:rPr sz="1100" spc="50" dirty="0">
                          <a:latin typeface="Calibri"/>
                          <a:cs typeface="Calibri"/>
                        </a:rPr>
                        <a:t> </a:t>
                      </a:r>
                      <a:r>
                        <a:rPr sz="1100" b="1" spc="70" dirty="0">
                          <a:latin typeface="Calibri"/>
                          <a:cs typeface="Calibri"/>
                        </a:rPr>
                        <a:t>περιστατικά</a:t>
                      </a:r>
                      <a:r>
                        <a:rPr sz="1100" b="1" spc="50" dirty="0">
                          <a:latin typeface="Calibri"/>
                          <a:cs typeface="Calibri"/>
                        </a:rPr>
                        <a:t> </a:t>
                      </a:r>
                      <a:r>
                        <a:rPr sz="1100" b="1" spc="70" dirty="0">
                          <a:latin typeface="Calibri"/>
                          <a:cs typeface="Calibri"/>
                        </a:rPr>
                        <a:t>και</a:t>
                      </a:r>
                      <a:r>
                        <a:rPr sz="1100" b="1" spc="55" dirty="0">
                          <a:latin typeface="Calibri"/>
                          <a:cs typeface="Calibri"/>
                        </a:rPr>
                        <a:t> </a:t>
                      </a:r>
                      <a:r>
                        <a:rPr sz="1100" spc="75" dirty="0">
                          <a:latin typeface="Calibri"/>
                          <a:cs typeface="Calibri"/>
                        </a:rPr>
                        <a:t>στη</a:t>
                      </a:r>
                      <a:r>
                        <a:rPr sz="1100" spc="45" dirty="0">
                          <a:latin typeface="Calibri"/>
                          <a:cs typeface="Calibri"/>
                        </a:rPr>
                        <a:t> </a:t>
                      </a:r>
                      <a:r>
                        <a:rPr sz="1100" b="1" spc="70" dirty="0">
                          <a:latin typeface="Calibri"/>
                          <a:cs typeface="Calibri"/>
                        </a:rPr>
                        <a:t>δική</a:t>
                      </a:r>
                      <a:r>
                        <a:rPr sz="1100" b="1" spc="50" dirty="0">
                          <a:latin typeface="Calibri"/>
                          <a:cs typeface="Calibri"/>
                        </a:rPr>
                        <a:t> </a:t>
                      </a:r>
                      <a:r>
                        <a:rPr sz="1100" b="1" spc="90" dirty="0">
                          <a:latin typeface="Calibri"/>
                          <a:cs typeface="Calibri"/>
                        </a:rPr>
                        <a:t>μου</a:t>
                      </a:r>
                      <a:r>
                        <a:rPr sz="1100" b="1" spc="50" dirty="0">
                          <a:latin typeface="Calibri"/>
                          <a:cs typeface="Calibri"/>
                        </a:rPr>
                        <a:t> </a:t>
                      </a:r>
                      <a:r>
                        <a:rPr sz="1100" b="1" spc="65" dirty="0">
                          <a:latin typeface="Calibri"/>
                          <a:cs typeface="Calibri"/>
                        </a:rPr>
                        <a:t>εταιρεία,</a:t>
                      </a:r>
                      <a:r>
                        <a:rPr sz="1100" b="1" spc="50" dirty="0">
                          <a:latin typeface="Calibri"/>
                          <a:cs typeface="Calibri"/>
                        </a:rPr>
                        <a:t> </a:t>
                      </a:r>
                      <a:r>
                        <a:rPr sz="1100" spc="80" dirty="0">
                          <a:latin typeface="Calibri"/>
                          <a:cs typeface="Calibri"/>
                        </a:rPr>
                        <a:t>αλλά</a:t>
                      </a:r>
                      <a:r>
                        <a:rPr sz="1100" spc="55" dirty="0">
                          <a:latin typeface="Calibri"/>
                          <a:cs typeface="Calibri"/>
                        </a:rPr>
                        <a:t> </a:t>
                      </a:r>
                      <a:r>
                        <a:rPr sz="1100" spc="75" dirty="0">
                          <a:latin typeface="Calibri"/>
                          <a:cs typeface="Calibri"/>
                        </a:rPr>
                        <a:t>στο</a:t>
                      </a:r>
                      <a:r>
                        <a:rPr sz="1100" spc="50" dirty="0">
                          <a:latin typeface="Calibri"/>
                          <a:cs typeface="Calibri"/>
                        </a:rPr>
                        <a:t> </a:t>
                      </a:r>
                      <a:r>
                        <a:rPr sz="1100" spc="70" dirty="0">
                          <a:latin typeface="Calibri"/>
                          <a:cs typeface="Calibri"/>
                        </a:rPr>
                        <a:t>πλαίσιο</a:t>
                      </a:r>
                      <a:r>
                        <a:rPr sz="1100" spc="50" dirty="0">
                          <a:latin typeface="Calibri"/>
                          <a:cs typeface="Calibri"/>
                        </a:rPr>
                        <a:t> </a:t>
                      </a:r>
                      <a:r>
                        <a:rPr sz="1100" b="1" spc="75" dirty="0">
                          <a:latin typeface="Calibri"/>
                          <a:cs typeface="Calibri"/>
                        </a:rPr>
                        <a:t>ελαττωματικού</a:t>
                      </a:r>
                      <a:r>
                        <a:rPr sz="1100" b="1" spc="50" dirty="0">
                          <a:latin typeface="Calibri"/>
                          <a:cs typeface="Calibri"/>
                        </a:rPr>
                        <a:t> </a:t>
                      </a:r>
                      <a:r>
                        <a:rPr sz="1100" b="1" spc="80" dirty="0">
                          <a:latin typeface="Calibri"/>
                          <a:cs typeface="Calibri"/>
                        </a:rPr>
                        <a:t>εξοπλισμού</a:t>
                      </a:r>
                      <a:r>
                        <a:rPr sz="1100" b="1" spc="55" dirty="0">
                          <a:latin typeface="Calibri"/>
                          <a:cs typeface="Calibri"/>
                        </a:rPr>
                        <a:t> </a:t>
                      </a:r>
                      <a:r>
                        <a:rPr sz="1100" b="1" spc="90" dirty="0">
                          <a:latin typeface="Calibri"/>
                          <a:cs typeface="Calibri"/>
                        </a:rPr>
                        <a:t>ή</a:t>
                      </a:r>
                      <a:r>
                        <a:rPr sz="1100" b="1" spc="50" dirty="0">
                          <a:latin typeface="Calibri"/>
                          <a:cs typeface="Calibri"/>
                        </a:rPr>
                        <a:t> </a:t>
                      </a:r>
                      <a:r>
                        <a:rPr sz="1100" b="1" spc="80" dirty="0">
                          <a:latin typeface="Calibri"/>
                          <a:cs typeface="Calibri"/>
                        </a:rPr>
                        <a:t>αναπάντεχα </a:t>
                      </a:r>
                      <a:r>
                        <a:rPr sz="1100" b="1" spc="-235" dirty="0">
                          <a:latin typeface="Calibri"/>
                          <a:cs typeface="Calibri"/>
                        </a:rPr>
                        <a:t> </a:t>
                      </a:r>
                      <a:r>
                        <a:rPr sz="1100" b="1" spc="85" dirty="0">
                          <a:latin typeface="Calibri"/>
                          <a:cs typeface="Calibri"/>
                        </a:rPr>
                        <a:t>λάθη</a:t>
                      </a:r>
                      <a:r>
                        <a:rPr sz="1100" b="1" spc="35" dirty="0">
                          <a:latin typeface="Calibri"/>
                          <a:cs typeface="Calibri"/>
                        </a:rPr>
                        <a:t> </a:t>
                      </a:r>
                      <a:r>
                        <a:rPr sz="1100" b="1" spc="90" dirty="0">
                          <a:latin typeface="Calibri"/>
                          <a:cs typeface="Calibri"/>
                        </a:rPr>
                        <a:t>που</a:t>
                      </a:r>
                      <a:r>
                        <a:rPr sz="1100" b="1" spc="35" dirty="0">
                          <a:latin typeface="Calibri"/>
                          <a:cs typeface="Calibri"/>
                        </a:rPr>
                        <a:t> </a:t>
                      </a:r>
                      <a:r>
                        <a:rPr sz="1100" b="1" spc="80" dirty="0">
                          <a:latin typeface="Calibri"/>
                          <a:cs typeface="Calibri"/>
                        </a:rPr>
                        <a:t>δημιουργήθηκαν</a:t>
                      </a:r>
                      <a:r>
                        <a:rPr sz="1100" b="1" spc="30" dirty="0">
                          <a:latin typeface="Calibri"/>
                          <a:cs typeface="Calibri"/>
                        </a:rPr>
                        <a:t> </a:t>
                      </a:r>
                      <a:r>
                        <a:rPr sz="1100" spc="90" dirty="0">
                          <a:latin typeface="Calibri"/>
                          <a:cs typeface="Calibri"/>
                        </a:rPr>
                        <a:t>από</a:t>
                      </a:r>
                      <a:r>
                        <a:rPr sz="1100" spc="35" dirty="0">
                          <a:latin typeface="Calibri"/>
                          <a:cs typeface="Calibri"/>
                        </a:rPr>
                        <a:t> </a:t>
                      </a:r>
                      <a:r>
                        <a:rPr sz="1100" b="1" spc="75" dirty="0">
                          <a:latin typeface="Calibri"/>
                          <a:cs typeface="Calibri"/>
                        </a:rPr>
                        <a:t>τους</a:t>
                      </a:r>
                      <a:r>
                        <a:rPr sz="1100" b="1" spc="35" dirty="0">
                          <a:latin typeface="Calibri"/>
                          <a:cs typeface="Calibri"/>
                        </a:rPr>
                        <a:t> </a:t>
                      </a:r>
                      <a:r>
                        <a:rPr sz="1100" b="1" spc="75" dirty="0">
                          <a:latin typeface="Calibri"/>
                          <a:cs typeface="Calibri"/>
                        </a:rPr>
                        <a:t>εμπλεκόμενους.</a:t>
                      </a:r>
                      <a:endParaRPr sz="11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extLst>
                  <a:ext uri="{0D108BD9-81ED-4DB2-BD59-A6C34878D82A}">
                    <a16:rowId xmlns:a16="http://schemas.microsoft.com/office/drawing/2014/main" val="10003"/>
                  </a:ext>
                </a:extLst>
              </a:tr>
              <a:tr h="894079">
                <a:tc>
                  <a:txBody>
                    <a:bodyPr/>
                    <a:lstStyle/>
                    <a:p>
                      <a:pPr marL="17780" algn="ctr">
                        <a:lnSpc>
                          <a:spcPct val="100000"/>
                        </a:lnSpc>
                        <a:spcBef>
                          <a:spcPts val="360"/>
                        </a:spcBef>
                      </a:pPr>
                      <a:r>
                        <a:rPr sz="1100" b="1" dirty="0">
                          <a:latin typeface="Calibri"/>
                          <a:cs typeface="Calibri"/>
                        </a:rPr>
                        <a:t>4</a:t>
                      </a:r>
                      <a:endParaRPr sz="11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tc>
                  <a:txBody>
                    <a:bodyPr/>
                    <a:lstStyle/>
                    <a:p>
                      <a:pPr marL="97155">
                        <a:lnSpc>
                          <a:spcPts val="1315"/>
                        </a:lnSpc>
                        <a:spcBef>
                          <a:spcPts val="355"/>
                        </a:spcBef>
                      </a:pPr>
                      <a:r>
                        <a:rPr sz="1100" spc="70" dirty="0">
                          <a:latin typeface="Calibri"/>
                          <a:cs typeface="Calibri"/>
                        </a:rPr>
                        <a:t>Συμβαίνει</a:t>
                      </a:r>
                      <a:r>
                        <a:rPr sz="1100" spc="175" dirty="0">
                          <a:latin typeface="Calibri"/>
                          <a:cs typeface="Calibri"/>
                        </a:rPr>
                        <a:t> </a:t>
                      </a:r>
                      <a:r>
                        <a:rPr sz="1100" b="1" spc="75" dirty="0">
                          <a:latin typeface="Calibri"/>
                          <a:cs typeface="Calibri"/>
                        </a:rPr>
                        <a:t>περιστασιακά</a:t>
                      </a:r>
                      <a:r>
                        <a:rPr sz="1100" b="1" spc="175" dirty="0">
                          <a:latin typeface="Calibri"/>
                          <a:cs typeface="Calibri"/>
                        </a:rPr>
                        <a:t> </a:t>
                      </a:r>
                      <a:r>
                        <a:rPr sz="1100" spc="75" dirty="0">
                          <a:latin typeface="Calibri"/>
                          <a:cs typeface="Calibri"/>
                        </a:rPr>
                        <a:t>στο</a:t>
                      </a:r>
                      <a:r>
                        <a:rPr sz="1100" spc="170" dirty="0">
                          <a:latin typeface="Calibri"/>
                          <a:cs typeface="Calibri"/>
                        </a:rPr>
                        <a:t> </a:t>
                      </a:r>
                      <a:r>
                        <a:rPr sz="1100" spc="75" dirty="0">
                          <a:latin typeface="Calibri"/>
                          <a:cs typeface="Calibri"/>
                        </a:rPr>
                        <a:t>κατεχόμενο</a:t>
                      </a:r>
                      <a:r>
                        <a:rPr sz="1100" spc="165" dirty="0">
                          <a:latin typeface="Calibri"/>
                          <a:cs typeface="Calibri"/>
                        </a:rPr>
                        <a:t> </a:t>
                      </a:r>
                      <a:r>
                        <a:rPr sz="1100" spc="90" dirty="0">
                          <a:latin typeface="Calibri"/>
                          <a:cs typeface="Calibri"/>
                        </a:rPr>
                        <a:t>από</a:t>
                      </a:r>
                      <a:r>
                        <a:rPr sz="1100" spc="175" dirty="0">
                          <a:latin typeface="Calibri"/>
                          <a:cs typeface="Calibri"/>
                        </a:rPr>
                        <a:t> </a:t>
                      </a:r>
                      <a:r>
                        <a:rPr sz="1100" b="1" spc="75" dirty="0">
                          <a:latin typeface="Calibri"/>
                          <a:cs typeface="Calibri"/>
                        </a:rPr>
                        <a:t>την</a:t>
                      </a:r>
                      <a:r>
                        <a:rPr sz="1100" b="1" spc="175" dirty="0">
                          <a:latin typeface="Calibri"/>
                          <a:cs typeface="Calibri"/>
                        </a:rPr>
                        <a:t> </a:t>
                      </a:r>
                      <a:r>
                        <a:rPr sz="1100" b="1" spc="65" dirty="0">
                          <a:latin typeface="Calibri"/>
                          <a:cs typeface="Calibri"/>
                        </a:rPr>
                        <a:t>εταιρεία,</a:t>
                      </a:r>
                      <a:r>
                        <a:rPr sz="1100" b="1" spc="170" dirty="0">
                          <a:latin typeface="Calibri"/>
                          <a:cs typeface="Calibri"/>
                        </a:rPr>
                        <a:t> </a:t>
                      </a:r>
                      <a:r>
                        <a:rPr sz="1100" spc="85" dirty="0">
                          <a:latin typeface="Calibri"/>
                          <a:cs typeface="Calibri"/>
                        </a:rPr>
                        <a:t>συνήθως</a:t>
                      </a:r>
                      <a:r>
                        <a:rPr sz="1100" spc="170" dirty="0">
                          <a:latin typeface="Calibri"/>
                          <a:cs typeface="Calibri"/>
                        </a:rPr>
                        <a:t> </a:t>
                      </a:r>
                      <a:r>
                        <a:rPr sz="1100" spc="75" dirty="0">
                          <a:latin typeface="Calibri"/>
                          <a:cs typeface="Calibri"/>
                        </a:rPr>
                        <a:t>στο</a:t>
                      </a:r>
                      <a:r>
                        <a:rPr sz="1100" spc="170" dirty="0">
                          <a:latin typeface="Calibri"/>
                          <a:cs typeface="Calibri"/>
                        </a:rPr>
                        <a:t> </a:t>
                      </a:r>
                      <a:r>
                        <a:rPr sz="1100" spc="70" dirty="0">
                          <a:latin typeface="Calibri"/>
                          <a:cs typeface="Calibri"/>
                        </a:rPr>
                        <a:t>πλαίσιο</a:t>
                      </a:r>
                      <a:r>
                        <a:rPr sz="1100" spc="170" dirty="0">
                          <a:latin typeface="Calibri"/>
                          <a:cs typeface="Calibri"/>
                        </a:rPr>
                        <a:t> </a:t>
                      </a:r>
                      <a:r>
                        <a:rPr sz="1100" spc="75" dirty="0">
                          <a:latin typeface="Calibri"/>
                          <a:cs typeface="Calibri"/>
                        </a:rPr>
                        <a:t>ελαττωματικού</a:t>
                      </a:r>
                      <a:r>
                        <a:rPr sz="1100" spc="170" dirty="0">
                          <a:latin typeface="Calibri"/>
                          <a:cs typeface="Calibri"/>
                        </a:rPr>
                        <a:t> </a:t>
                      </a:r>
                      <a:r>
                        <a:rPr sz="1100" b="1" spc="75" dirty="0">
                          <a:latin typeface="Calibri"/>
                          <a:cs typeface="Calibri"/>
                        </a:rPr>
                        <a:t>εξοπλισμού</a:t>
                      </a:r>
                      <a:r>
                        <a:rPr sz="1100" b="1" spc="180" dirty="0">
                          <a:latin typeface="Calibri"/>
                          <a:cs typeface="Calibri"/>
                        </a:rPr>
                        <a:t> </a:t>
                      </a:r>
                      <a:r>
                        <a:rPr sz="1100" b="1" spc="90" dirty="0">
                          <a:latin typeface="Calibri"/>
                          <a:cs typeface="Calibri"/>
                        </a:rPr>
                        <a:t>ή</a:t>
                      </a:r>
                      <a:r>
                        <a:rPr sz="1100" b="1" spc="170" dirty="0">
                          <a:latin typeface="Calibri"/>
                          <a:cs typeface="Calibri"/>
                        </a:rPr>
                        <a:t> </a:t>
                      </a:r>
                      <a:r>
                        <a:rPr sz="1100" b="1" spc="90" dirty="0">
                          <a:latin typeface="Calibri"/>
                          <a:cs typeface="Calibri"/>
                        </a:rPr>
                        <a:t>λαθών</a:t>
                      </a:r>
                      <a:endParaRPr sz="1100">
                        <a:latin typeface="Calibri"/>
                        <a:cs typeface="Calibri"/>
                      </a:endParaRPr>
                    </a:p>
                    <a:p>
                      <a:pPr marL="97155">
                        <a:lnSpc>
                          <a:spcPts val="1315"/>
                        </a:lnSpc>
                      </a:pPr>
                      <a:r>
                        <a:rPr sz="1100" spc="80" dirty="0">
                          <a:latin typeface="Calibri"/>
                          <a:cs typeface="Calibri"/>
                        </a:rPr>
                        <a:t>των</a:t>
                      </a:r>
                      <a:r>
                        <a:rPr sz="1100" spc="30" dirty="0">
                          <a:latin typeface="Calibri"/>
                          <a:cs typeface="Calibri"/>
                        </a:rPr>
                        <a:t> </a:t>
                      </a:r>
                      <a:r>
                        <a:rPr sz="1100" spc="80" dirty="0">
                          <a:latin typeface="Calibri"/>
                          <a:cs typeface="Calibri"/>
                        </a:rPr>
                        <a:t>εμπλεκόμενων</a:t>
                      </a:r>
                      <a:r>
                        <a:rPr sz="1100" spc="30" dirty="0">
                          <a:latin typeface="Calibri"/>
                          <a:cs typeface="Calibri"/>
                        </a:rPr>
                        <a:t> </a:t>
                      </a:r>
                      <a:r>
                        <a:rPr sz="1100" b="1" spc="85" dirty="0">
                          <a:latin typeface="Calibri"/>
                          <a:cs typeface="Calibri"/>
                        </a:rPr>
                        <a:t>ατόμων</a:t>
                      </a:r>
                      <a:r>
                        <a:rPr sz="1100" b="1" spc="40" dirty="0">
                          <a:latin typeface="Calibri"/>
                          <a:cs typeface="Calibri"/>
                        </a:rPr>
                        <a:t> </a:t>
                      </a:r>
                      <a:r>
                        <a:rPr sz="1100" spc="65" dirty="0">
                          <a:latin typeface="Calibri"/>
                          <a:cs typeface="Calibri"/>
                        </a:rPr>
                        <a:t>(ο</a:t>
                      </a:r>
                      <a:r>
                        <a:rPr sz="1100" spc="35" dirty="0">
                          <a:latin typeface="Calibri"/>
                          <a:cs typeface="Calibri"/>
                        </a:rPr>
                        <a:t> </a:t>
                      </a:r>
                      <a:r>
                        <a:rPr sz="1100" spc="75" dirty="0">
                          <a:latin typeface="Calibri"/>
                          <a:cs typeface="Calibri"/>
                        </a:rPr>
                        <a:t>τύπος</a:t>
                      </a:r>
                      <a:r>
                        <a:rPr sz="1100" spc="35" dirty="0">
                          <a:latin typeface="Calibri"/>
                          <a:cs typeface="Calibri"/>
                        </a:rPr>
                        <a:t> </a:t>
                      </a:r>
                      <a:r>
                        <a:rPr sz="1100" spc="80" dirty="0">
                          <a:latin typeface="Calibri"/>
                          <a:cs typeface="Calibri"/>
                        </a:rPr>
                        <a:t>των</a:t>
                      </a:r>
                      <a:r>
                        <a:rPr sz="1100" spc="35" dirty="0">
                          <a:latin typeface="Calibri"/>
                          <a:cs typeface="Calibri"/>
                        </a:rPr>
                        <a:t> </a:t>
                      </a:r>
                      <a:r>
                        <a:rPr sz="1100" spc="85" dirty="0">
                          <a:latin typeface="Calibri"/>
                          <a:cs typeface="Calibri"/>
                        </a:rPr>
                        <a:t>λαθών</a:t>
                      </a:r>
                      <a:r>
                        <a:rPr sz="1100" spc="35" dirty="0">
                          <a:latin typeface="Calibri"/>
                          <a:cs typeface="Calibri"/>
                        </a:rPr>
                        <a:t> </a:t>
                      </a:r>
                      <a:r>
                        <a:rPr sz="1100" spc="85" dirty="0">
                          <a:latin typeface="Calibri"/>
                          <a:cs typeface="Calibri"/>
                        </a:rPr>
                        <a:t>που</a:t>
                      </a:r>
                      <a:r>
                        <a:rPr sz="1100" spc="40" dirty="0">
                          <a:latin typeface="Calibri"/>
                          <a:cs typeface="Calibri"/>
                        </a:rPr>
                        <a:t> </a:t>
                      </a:r>
                      <a:r>
                        <a:rPr sz="1100" b="1" spc="70" dirty="0">
                          <a:latin typeface="Calibri"/>
                          <a:cs typeface="Calibri"/>
                        </a:rPr>
                        <a:t>τείνουν</a:t>
                      </a:r>
                      <a:r>
                        <a:rPr sz="1100" b="1" spc="40" dirty="0">
                          <a:latin typeface="Calibri"/>
                          <a:cs typeface="Calibri"/>
                        </a:rPr>
                        <a:t> </a:t>
                      </a:r>
                      <a:r>
                        <a:rPr sz="1100" b="1" spc="85" dirty="0">
                          <a:latin typeface="Calibri"/>
                          <a:cs typeface="Calibri"/>
                        </a:rPr>
                        <a:t>να</a:t>
                      </a:r>
                      <a:r>
                        <a:rPr sz="1100" b="1" spc="45" dirty="0">
                          <a:latin typeface="Calibri"/>
                          <a:cs typeface="Calibri"/>
                        </a:rPr>
                        <a:t> </a:t>
                      </a:r>
                      <a:r>
                        <a:rPr sz="1100" spc="80" dirty="0">
                          <a:latin typeface="Calibri"/>
                          <a:cs typeface="Calibri"/>
                        </a:rPr>
                        <a:t>συμβαίνουν</a:t>
                      </a:r>
                      <a:r>
                        <a:rPr sz="1100" spc="35" dirty="0">
                          <a:latin typeface="Calibri"/>
                          <a:cs typeface="Calibri"/>
                        </a:rPr>
                        <a:t> </a:t>
                      </a:r>
                      <a:r>
                        <a:rPr sz="1100" spc="80" dirty="0">
                          <a:latin typeface="Calibri"/>
                          <a:cs typeface="Calibri"/>
                        </a:rPr>
                        <a:t>κατά</a:t>
                      </a:r>
                      <a:r>
                        <a:rPr sz="1100" spc="40" dirty="0">
                          <a:latin typeface="Calibri"/>
                          <a:cs typeface="Calibri"/>
                        </a:rPr>
                        <a:t> </a:t>
                      </a:r>
                      <a:r>
                        <a:rPr sz="1100" spc="75" dirty="0">
                          <a:latin typeface="Calibri"/>
                          <a:cs typeface="Calibri"/>
                        </a:rPr>
                        <a:t>καιρούς</a:t>
                      </a:r>
                      <a:r>
                        <a:rPr sz="1100" spc="40" dirty="0">
                          <a:latin typeface="Calibri"/>
                          <a:cs typeface="Calibri"/>
                        </a:rPr>
                        <a:t> </a:t>
                      </a:r>
                      <a:r>
                        <a:rPr sz="1100" spc="75" dirty="0">
                          <a:latin typeface="Calibri"/>
                          <a:cs typeface="Calibri"/>
                        </a:rPr>
                        <a:t>στο</a:t>
                      </a:r>
                      <a:r>
                        <a:rPr sz="1100" spc="40" dirty="0">
                          <a:latin typeface="Calibri"/>
                          <a:cs typeface="Calibri"/>
                        </a:rPr>
                        <a:t> </a:t>
                      </a:r>
                      <a:r>
                        <a:rPr sz="1100" spc="65" dirty="0">
                          <a:latin typeface="Calibri"/>
                          <a:cs typeface="Calibri"/>
                        </a:rPr>
                        <a:t>πλοίο).</a:t>
                      </a:r>
                      <a:endParaRPr sz="110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tcPr>
                </a:tc>
                <a:extLst>
                  <a:ext uri="{0D108BD9-81ED-4DB2-BD59-A6C34878D82A}">
                    <a16:rowId xmlns:a16="http://schemas.microsoft.com/office/drawing/2014/main" val="10004"/>
                  </a:ext>
                </a:extLst>
              </a:tr>
              <a:tr h="304800">
                <a:tc>
                  <a:txBody>
                    <a:bodyPr/>
                    <a:lstStyle/>
                    <a:p>
                      <a:pPr marL="17780" algn="ctr">
                        <a:lnSpc>
                          <a:spcPct val="100000"/>
                        </a:lnSpc>
                        <a:spcBef>
                          <a:spcPts val="360"/>
                        </a:spcBef>
                      </a:pPr>
                      <a:r>
                        <a:rPr sz="1100" b="1" dirty="0">
                          <a:latin typeface="Calibri"/>
                          <a:cs typeface="Calibri"/>
                        </a:rPr>
                        <a:t>5</a:t>
                      </a:r>
                      <a:endParaRPr sz="1100">
                        <a:latin typeface="Calibri"/>
                        <a:cs typeface="Calibri"/>
                      </a:endParaRPr>
                    </a:p>
                  </a:txBody>
                  <a:tcPr marL="0" marR="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tc>
                  <a:txBody>
                    <a:bodyPr/>
                    <a:lstStyle/>
                    <a:p>
                      <a:pPr marL="97155">
                        <a:lnSpc>
                          <a:spcPct val="100000"/>
                        </a:lnSpc>
                        <a:spcBef>
                          <a:spcPts val="350"/>
                        </a:spcBef>
                      </a:pPr>
                      <a:r>
                        <a:rPr sz="1100" spc="70" dirty="0">
                          <a:latin typeface="Calibri"/>
                          <a:cs typeface="Calibri"/>
                        </a:rPr>
                        <a:t>Συμβαίνει</a:t>
                      </a:r>
                      <a:r>
                        <a:rPr sz="1100" spc="35" dirty="0">
                          <a:latin typeface="Calibri"/>
                          <a:cs typeface="Calibri"/>
                        </a:rPr>
                        <a:t> </a:t>
                      </a:r>
                      <a:r>
                        <a:rPr sz="1100" spc="80" dirty="0">
                          <a:latin typeface="Calibri"/>
                          <a:cs typeface="Calibri"/>
                        </a:rPr>
                        <a:t>συχνά</a:t>
                      </a:r>
                      <a:r>
                        <a:rPr sz="1100" spc="40" dirty="0">
                          <a:latin typeface="Calibri"/>
                          <a:cs typeface="Calibri"/>
                        </a:rPr>
                        <a:t> </a:t>
                      </a:r>
                      <a:r>
                        <a:rPr sz="1100" spc="80" dirty="0">
                          <a:latin typeface="Calibri"/>
                          <a:cs typeface="Calibri"/>
                        </a:rPr>
                        <a:t>κατά</a:t>
                      </a:r>
                      <a:r>
                        <a:rPr sz="1100" spc="40" dirty="0">
                          <a:latin typeface="Calibri"/>
                          <a:cs typeface="Calibri"/>
                        </a:rPr>
                        <a:t> </a:t>
                      </a:r>
                      <a:r>
                        <a:rPr sz="1100" b="1" spc="75" dirty="0">
                          <a:latin typeface="Calibri"/>
                          <a:cs typeface="Calibri"/>
                        </a:rPr>
                        <a:t>την</a:t>
                      </a:r>
                      <a:r>
                        <a:rPr sz="1100" b="1" spc="40" dirty="0">
                          <a:latin typeface="Calibri"/>
                          <a:cs typeface="Calibri"/>
                        </a:rPr>
                        <a:t> </a:t>
                      </a:r>
                      <a:r>
                        <a:rPr sz="1100" b="1" spc="90" dirty="0">
                          <a:latin typeface="Calibri"/>
                          <a:cs typeface="Calibri"/>
                        </a:rPr>
                        <a:t>ανάληψη</a:t>
                      </a:r>
                      <a:r>
                        <a:rPr sz="1100" b="1" spc="35" dirty="0">
                          <a:latin typeface="Calibri"/>
                          <a:cs typeface="Calibri"/>
                        </a:rPr>
                        <a:t> </a:t>
                      </a:r>
                      <a:r>
                        <a:rPr sz="1100" spc="80" dirty="0">
                          <a:latin typeface="Calibri"/>
                          <a:cs typeface="Calibri"/>
                        </a:rPr>
                        <a:t>των</a:t>
                      </a:r>
                      <a:r>
                        <a:rPr sz="1100" spc="35" dirty="0">
                          <a:latin typeface="Calibri"/>
                          <a:cs typeface="Calibri"/>
                        </a:rPr>
                        <a:t> </a:t>
                      </a:r>
                      <a:r>
                        <a:rPr sz="1100" spc="70" dirty="0">
                          <a:latin typeface="Calibri"/>
                          <a:cs typeface="Calibri"/>
                        </a:rPr>
                        <a:t>εν</a:t>
                      </a:r>
                      <a:r>
                        <a:rPr sz="1100" spc="40" dirty="0">
                          <a:latin typeface="Calibri"/>
                          <a:cs typeface="Calibri"/>
                        </a:rPr>
                        <a:t> </a:t>
                      </a:r>
                      <a:r>
                        <a:rPr sz="1100" spc="75" dirty="0">
                          <a:latin typeface="Calibri"/>
                          <a:cs typeface="Calibri"/>
                        </a:rPr>
                        <a:t>λόγω</a:t>
                      </a:r>
                      <a:r>
                        <a:rPr sz="1100" spc="20" dirty="0">
                          <a:latin typeface="Calibri"/>
                          <a:cs typeface="Calibri"/>
                        </a:rPr>
                        <a:t> </a:t>
                      </a:r>
                      <a:r>
                        <a:rPr sz="1100" spc="70" dirty="0">
                          <a:latin typeface="Calibri"/>
                          <a:cs typeface="Calibri"/>
                        </a:rPr>
                        <a:t>εργασιών.</a:t>
                      </a:r>
                      <a:endParaRPr sz="1100">
                        <a:latin typeface="Calibri"/>
                        <a:cs typeface="Calibri"/>
                      </a:endParaRPr>
                    </a:p>
                  </a:txBody>
                  <a:tcPr marL="0" marR="0" marT="444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FDF0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455409" y="1069022"/>
            <a:ext cx="3813810" cy="763270"/>
          </a:xfrm>
          <a:prstGeom prst="rect">
            <a:avLst/>
          </a:prstGeom>
        </p:spPr>
        <p:txBody>
          <a:bodyPr vert="horz" wrap="square" lIns="0" tIns="57150" rIns="0" bIns="0" rtlCol="0">
            <a:spAutoFit/>
          </a:bodyPr>
          <a:lstStyle/>
          <a:p>
            <a:pPr marL="12700" marR="5080">
              <a:lnSpc>
                <a:spcPts val="2750"/>
              </a:lnSpc>
              <a:spcBef>
                <a:spcPts val="450"/>
              </a:spcBef>
            </a:pPr>
            <a:r>
              <a:rPr spc="180" dirty="0"/>
              <a:t>Πτυχές</a:t>
            </a:r>
            <a:r>
              <a:rPr spc="185" dirty="0"/>
              <a:t> </a:t>
            </a:r>
            <a:r>
              <a:rPr spc="190" dirty="0"/>
              <a:t>ασφαλείας</a:t>
            </a:r>
            <a:r>
              <a:rPr spc="195" dirty="0"/>
              <a:t> </a:t>
            </a:r>
            <a:r>
              <a:rPr spc="140" dirty="0"/>
              <a:t>για</a:t>
            </a:r>
            <a:r>
              <a:rPr spc="160" dirty="0"/>
              <a:t> </a:t>
            </a:r>
            <a:r>
              <a:rPr spc="155" dirty="0"/>
              <a:t>τα </a:t>
            </a:r>
            <a:r>
              <a:rPr spc="-625" dirty="0"/>
              <a:t> </a:t>
            </a:r>
            <a:r>
              <a:rPr spc="190" dirty="0"/>
              <a:t>θαλάσσια</a:t>
            </a:r>
            <a:r>
              <a:rPr spc="210" dirty="0"/>
              <a:t> </a:t>
            </a:r>
            <a:r>
              <a:rPr spc="175" dirty="0"/>
              <a:t>δίκτυα</a:t>
            </a:r>
          </a:p>
        </p:txBody>
      </p:sp>
      <p:sp>
        <p:nvSpPr>
          <p:cNvPr id="4" name="object 4"/>
          <p:cNvSpPr txBox="1"/>
          <p:nvPr/>
        </p:nvSpPr>
        <p:spPr>
          <a:xfrm>
            <a:off x="6455409" y="2146617"/>
            <a:ext cx="1628139" cy="360680"/>
          </a:xfrm>
          <a:prstGeom prst="rect">
            <a:avLst/>
          </a:prstGeom>
        </p:spPr>
        <p:txBody>
          <a:bodyPr vert="horz" wrap="square" lIns="0" tIns="12700" rIns="0" bIns="0" rtlCol="0">
            <a:spAutoFit/>
          </a:bodyPr>
          <a:lstStyle/>
          <a:p>
            <a:pPr marL="12700">
              <a:lnSpc>
                <a:spcPct val="100000"/>
              </a:lnSpc>
              <a:spcBef>
                <a:spcPts val="100"/>
              </a:spcBef>
            </a:pPr>
            <a:r>
              <a:rPr sz="2200" spc="150" dirty="0">
                <a:solidFill>
                  <a:srgbClr val="FFB800"/>
                </a:solidFill>
                <a:latin typeface="Times New Roman"/>
                <a:cs typeface="Times New Roman"/>
              </a:rPr>
              <a:t>Επισκόπηση</a:t>
            </a:r>
            <a:endParaRPr sz="2200">
              <a:latin typeface="Times New Roman"/>
              <a:cs typeface="Times New Roman"/>
            </a:endParaRPr>
          </a:p>
        </p:txBody>
      </p:sp>
      <p:sp>
        <p:nvSpPr>
          <p:cNvPr id="5" name="object 5"/>
          <p:cNvSpPr txBox="1"/>
          <p:nvPr/>
        </p:nvSpPr>
        <p:spPr>
          <a:xfrm>
            <a:off x="6923721" y="2776543"/>
            <a:ext cx="899160" cy="269240"/>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FB800"/>
                </a:solidFill>
                <a:latin typeface="Courier New"/>
                <a:cs typeface="Courier New"/>
              </a:rPr>
              <a:t>o</a:t>
            </a:r>
            <a:r>
              <a:rPr sz="1600" spc="175" dirty="0">
                <a:solidFill>
                  <a:srgbClr val="FFB800"/>
                </a:solidFill>
                <a:latin typeface="Courier New"/>
                <a:cs typeface="Courier New"/>
              </a:rPr>
              <a:t> </a:t>
            </a:r>
            <a:r>
              <a:rPr sz="1250" spc="75" dirty="0">
                <a:solidFill>
                  <a:srgbClr val="00AF4F"/>
                </a:solidFill>
                <a:latin typeface="Calibri"/>
                <a:cs typeface="Calibri"/>
              </a:rPr>
              <a:t>Θέμα-1:</a:t>
            </a:r>
            <a:endParaRPr sz="1250" dirty="0">
              <a:latin typeface="Calibri"/>
              <a:cs typeface="Calibri"/>
            </a:endParaRPr>
          </a:p>
        </p:txBody>
      </p:sp>
      <p:sp>
        <p:nvSpPr>
          <p:cNvPr id="6" name="object 6"/>
          <p:cNvSpPr txBox="1"/>
          <p:nvPr/>
        </p:nvSpPr>
        <p:spPr>
          <a:xfrm>
            <a:off x="7829549" y="2776543"/>
            <a:ext cx="2479040" cy="205184"/>
          </a:xfrm>
          <a:prstGeom prst="rect">
            <a:avLst/>
          </a:prstGeom>
        </p:spPr>
        <p:txBody>
          <a:bodyPr vert="horz" wrap="square" lIns="0" tIns="12700" rIns="0" bIns="0" rtlCol="0">
            <a:spAutoFit/>
          </a:bodyPr>
          <a:lstStyle/>
          <a:p>
            <a:pPr marL="12700">
              <a:lnSpc>
                <a:spcPct val="100000"/>
              </a:lnSpc>
              <a:spcBef>
                <a:spcPts val="100"/>
              </a:spcBef>
              <a:tabLst>
                <a:tab pos="1969135" algn="l"/>
              </a:tabLst>
            </a:pPr>
            <a:r>
              <a:rPr sz="1250" spc="90" dirty="0" err="1">
                <a:solidFill>
                  <a:srgbClr val="00AF4F"/>
                </a:solidFill>
                <a:latin typeface="Calibri"/>
                <a:cs typeface="Calibri"/>
              </a:rPr>
              <a:t>Ασ</a:t>
            </a:r>
            <a:r>
              <a:rPr sz="1250" spc="110" dirty="0" err="1">
                <a:solidFill>
                  <a:srgbClr val="00AF4F"/>
                </a:solidFill>
                <a:latin typeface="Calibri"/>
                <a:cs typeface="Calibri"/>
              </a:rPr>
              <a:t>φ</a:t>
            </a:r>
            <a:r>
              <a:rPr sz="1250" spc="95" dirty="0">
                <a:solidFill>
                  <a:srgbClr val="00AF4F"/>
                </a:solidFill>
                <a:latin typeface="Calibri"/>
                <a:cs typeface="Calibri"/>
              </a:rPr>
              <a:t>α</a:t>
            </a:r>
            <a:r>
              <a:rPr sz="1250" spc="70" dirty="0">
                <a:solidFill>
                  <a:srgbClr val="00AF4F"/>
                </a:solidFill>
                <a:latin typeface="Calibri"/>
                <a:cs typeface="Calibri"/>
              </a:rPr>
              <a:t>λ</a:t>
            </a:r>
            <a:r>
              <a:rPr lang="el-GR" sz="1250" spc="35" dirty="0" err="1">
                <a:solidFill>
                  <a:srgbClr val="00AF4F"/>
                </a:solidFill>
                <a:latin typeface="Calibri"/>
                <a:cs typeface="Calibri"/>
              </a:rPr>
              <a:t>ές</a:t>
            </a:r>
            <a:r>
              <a:rPr lang="el-GR" sz="1250" spc="95" dirty="0">
                <a:solidFill>
                  <a:srgbClr val="00AF4F"/>
                </a:solidFill>
                <a:latin typeface="Calibri"/>
                <a:cs typeface="Calibri"/>
              </a:rPr>
              <a:t> </a:t>
            </a:r>
            <a:r>
              <a:rPr sz="1250" spc="90" dirty="0" err="1">
                <a:solidFill>
                  <a:srgbClr val="00AF4F"/>
                </a:solidFill>
                <a:latin typeface="Calibri"/>
                <a:cs typeface="Calibri"/>
              </a:rPr>
              <a:t>Δ</a:t>
            </a:r>
            <a:r>
              <a:rPr sz="1250" spc="35" dirty="0" err="1">
                <a:solidFill>
                  <a:srgbClr val="00AF4F"/>
                </a:solidFill>
                <a:latin typeface="Calibri"/>
                <a:cs typeface="Calibri"/>
              </a:rPr>
              <a:t>ί</a:t>
            </a:r>
            <a:r>
              <a:rPr sz="1250" spc="75" dirty="0" err="1">
                <a:solidFill>
                  <a:srgbClr val="00AF4F"/>
                </a:solidFill>
                <a:latin typeface="Calibri"/>
                <a:cs typeface="Calibri"/>
              </a:rPr>
              <a:t>κ</a:t>
            </a:r>
            <a:r>
              <a:rPr sz="1250" spc="55" dirty="0" err="1">
                <a:solidFill>
                  <a:srgbClr val="00AF4F"/>
                </a:solidFill>
                <a:latin typeface="Calibri"/>
                <a:cs typeface="Calibri"/>
              </a:rPr>
              <a:t>τ</a:t>
            </a:r>
            <a:r>
              <a:rPr sz="1250" spc="85" dirty="0" err="1">
                <a:solidFill>
                  <a:srgbClr val="00AF4F"/>
                </a:solidFill>
                <a:latin typeface="Calibri"/>
                <a:cs typeface="Calibri"/>
              </a:rPr>
              <a:t>υ</a:t>
            </a:r>
            <a:r>
              <a:rPr sz="1250" spc="95" dirty="0" err="1">
                <a:solidFill>
                  <a:srgbClr val="00AF4F"/>
                </a:solidFill>
                <a:latin typeface="Calibri"/>
                <a:cs typeface="Calibri"/>
              </a:rPr>
              <a:t>ο</a:t>
            </a:r>
            <a:endParaRPr sz="1250" dirty="0">
              <a:latin typeface="Calibri"/>
              <a:cs typeface="Calibri"/>
            </a:endParaRPr>
          </a:p>
        </p:txBody>
      </p:sp>
      <p:sp>
        <p:nvSpPr>
          <p:cNvPr id="7" name="object 7"/>
          <p:cNvSpPr txBox="1"/>
          <p:nvPr/>
        </p:nvSpPr>
        <p:spPr>
          <a:xfrm>
            <a:off x="9172892" y="2789740"/>
            <a:ext cx="3068955" cy="205184"/>
          </a:xfrm>
          <a:prstGeom prst="rect">
            <a:avLst/>
          </a:prstGeom>
        </p:spPr>
        <p:txBody>
          <a:bodyPr vert="horz" wrap="square" lIns="0" tIns="12700" rIns="0" bIns="0" rtlCol="0">
            <a:spAutoFit/>
          </a:bodyPr>
          <a:lstStyle/>
          <a:p>
            <a:pPr marL="12700">
              <a:lnSpc>
                <a:spcPct val="100000"/>
              </a:lnSpc>
              <a:spcBef>
                <a:spcPts val="100"/>
              </a:spcBef>
              <a:tabLst>
                <a:tab pos="1921510" algn="l"/>
              </a:tabLst>
            </a:pPr>
            <a:r>
              <a:rPr sz="1250" spc="70" dirty="0" err="1">
                <a:solidFill>
                  <a:srgbClr val="00AF4F"/>
                </a:solidFill>
                <a:latin typeface="Calibri"/>
                <a:cs typeface="Calibri"/>
              </a:rPr>
              <a:t>Αρχιτεκτονική</a:t>
            </a:r>
            <a:r>
              <a:rPr lang="el-GR" sz="1250" spc="70" dirty="0">
                <a:solidFill>
                  <a:srgbClr val="00AF4F"/>
                </a:solidFill>
                <a:latin typeface="Calibri"/>
                <a:cs typeface="Calibri"/>
              </a:rPr>
              <a:t> </a:t>
            </a:r>
            <a:r>
              <a:rPr sz="1250" spc="65" dirty="0">
                <a:solidFill>
                  <a:srgbClr val="00AF4F"/>
                </a:solidFill>
                <a:latin typeface="Calibri"/>
                <a:cs typeface="Calibri"/>
              </a:rPr>
              <a:t>και</a:t>
            </a:r>
            <a:r>
              <a:rPr sz="1250" spc="-40" dirty="0">
                <a:solidFill>
                  <a:srgbClr val="00AF4F"/>
                </a:solidFill>
                <a:latin typeface="Calibri"/>
                <a:cs typeface="Calibri"/>
              </a:rPr>
              <a:t> </a:t>
            </a:r>
            <a:r>
              <a:rPr sz="1250" spc="75" dirty="0">
                <a:solidFill>
                  <a:srgbClr val="00AF4F"/>
                </a:solidFill>
                <a:latin typeface="Calibri"/>
                <a:cs typeface="Calibri"/>
              </a:rPr>
              <a:t>σχεδιασμός</a:t>
            </a:r>
            <a:endParaRPr sz="1250" dirty="0">
              <a:latin typeface="Calibri"/>
              <a:cs typeface="Calibri"/>
            </a:endParaRPr>
          </a:p>
        </p:txBody>
      </p:sp>
      <p:sp>
        <p:nvSpPr>
          <p:cNvPr id="8" name="object 8"/>
          <p:cNvSpPr txBox="1"/>
          <p:nvPr/>
        </p:nvSpPr>
        <p:spPr>
          <a:xfrm>
            <a:off x="6938645" y="3330629"/>
            <a:ext cx="146685" cy="269240"/>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FB800"/>
                </a:solidFill>
                <a:latin typeface="Courier New"/>
                <a:cs typeface="Courier New"/>
              </a:rPr>
              <a:t>o</a:t>
            </a:r>
            <a:endParaRPr sz="1600" dirty="0">
              <a:latin typeface="Courier New"/>
              <a:cs typeface="Courier New"/>
            </a:endParaRPr>
          </a:p>
        </p:txBody>
      </p:sp>
      <p:sp>
        <p:nvSpPr>
          <p:cNvPr id="9" name="object 9"/>
          <p:cNvSpPr txBox="1"/>
          <p:nvPr/>
        </p:nvSpPr>
        <p:spPr>
          <a:xfrm>
            <a:off x="6762750" y="3300412"/>
            <a:ext cx="5202555" cy="744114"/>
          </a:xfrm>
          <a:prstGeom prst="rect">
            <a:avLst/>
          </a:prstGeom>
        </p:spPr>
        <p:txBody>
          <a:bodyPr vert="horz" wrap="square" lIns="0" tIns="13970" rIns="0" bIns="0" rtlCol="0">
            <a:spAutoFit/>
          </a:bodyPr>
          <a:lstStyle/>
          <a:p>
            <a:pPr marL="12700" marR="5080" indent="436245">
              <a:lnSpc>
                <a:spcPct val="130100"/>
              </a:lnSpc>
              <a:spcBef>
                <a:spcPts val="110"/>
              </a:spcBef>
            </a:pPr>
            <a:r>
              <a:rPr sz="1250" spc="85" dirty="0">
                <a:solidFill>
                  <a:srgbClr val="FFFFFF"/>
                </a:solidFill>
                <a:latin typeface="Calibri"/>
                <a:cs typeface="Calibri"/>
              </a:rPr>
              <a:t>Θέμα-2: </a:t>
            </a:r>
            <a:r>
              <a:rPr sz="1250" spc="110" dirty="0">
                <a:solidFill>
                  <a:srgbClr val="FFFFFF"/>
                </a:solidFill>
                <a:latin typeface="Calibri"/>
                <a:cs typeface="Calibri"/>
              </a:rPr>
              <a:t>XML </a:t>
            </a:r>
            <a:r>
              <a:rPr sz="1250" spc="70" dirty="0">
                <a:solidFill>
                  <a:srgbClr val="FFFFFF"/>
                </a:solidFill>
                <a:latin typeface="Calibri"/>
                <a:cs typeface="Calibri"/>
              </a:rPr>
              <a:t>(Extensible </a:t>
            </a:r>
            <a:r>
              <a:rPr sz="1250" spc="95" dirty="0">
                <a:solidFill>
                  <a:srgbClr val="FFFFFF"/>
                </a:solidFill>
                <a:latin typeface="Calibri"/>
                <a:cs typeface="Calibri"/>
              </a:rPr>
              <a:t>Markup </a:t>
            </a:r>
            <a:r>
              <a:rPr sz="1250" spc="85" dirty="0">
                <a:solidFill>
                  <a:srgbClr val="FFFFFF"/>
                </a:solidFill>
                <a:latin typeface="Calibri"/>
                <a:cs typeface="Calibri"/>
              </a:rPr>
              <a:t>Language </a:t>
            </a:r>
            <a:r>
              <a:rPr sz="1250" spc="55" dirty="0">
                <a:solidFill>
                  <a:srgbClr val="FFFFFF"/>
                </a:solidFill>
                <a:latin typeface="Calibri"/>
                <a:cs typeface="Calibri"/>
              </a:rPr>
              <a:t>- </a:t>
            </a:r>
            <a:r>
              <a:rPr sz="1250" spc="95" dirty="0">
                <a:solidFill>
                  <a:srgbClr val="FFFFFF"/>
                </a:solidFill>
                <a:latin typeface="Calibri"/>
                <a:cs typeface="Calibri"/>
              </a:rPr>
              <a:t>δομημένη </a:t>
            </a:r>
            <a:r>
              <a:rPr sz="1250" spc="100" dirty="0">
                <a:solidFill>
                  <a:srgbClr val="FFFFFF"/>
                </a:solidFill>
                <a:latin typeface="Calibri"/>
                <a:cs typeface="Calibri"/>
              </a:rPr>
              <a:t>μορφή </a:t>
            </a:r>
            <a:r>
              <a:rPr sz="1250" spc="105" dirty="0">
                <a:solidFill>
                  <a:srgbClr val="FFFFFF"/>
                </a:solidFill>
                <a:latin typeface="Calibri"/>
                <a:cs typeface="Calibri"/>
              </a:rPr>
              <a:t> </a:t>
            </a:r>
            <a:r>
              <a:rPr sz="1250" spc="90" dirty="0">
                <a:solidFill>
                  <a:srgbClr val="FFFFFF"/>
                </a:solidFill>
                <a:latin typeface="Calibri"/>
                <a:cs typeface="Calibri"/>
              </a:rPr>
              <a:t>ανταλλαγής δεδομένωνn) </a:t>
            </a:r>
            <a:r>
              <a:rPr sz="1250" spc="85" dirty="0">
                <a:solidFill>
                  <a:srgbClr val="FFFFFF"/>
                </a:solidFill>
                <a:latin typeface="Calibri"/>
                <a:cs typeface="Calibri"/>
              </a:rPr>
              <a:t>Κρυπτογραφικές </a:t>
            </a:r>
            <a:r>
              <a:rPr sz="1250" spc="65" dirty="0">
                <a:solidFill>
                  <a:srgbClr val="FFFFFF"/>
                </a:solidFill>
                <a:latin typeface="Calibri"/>
                <a:cs typeface="Calibri"/>
              </a:rPr>
              <a:t>τεχνικές </a:t>
            </a:r>
            <a:r>
              <a:rPr sz="1250" spc="80" dirty="0">
                <a:solidFill>
                  <a:srgbClr val="FFFFFF"/>
                </a:solidFill>
                <a:latin typeface="Calibri"/>
                <a:cs typeface="Calibri"/>
              </a:rPr>
              <a:t>XML-ph- </a:t>
            </a:r>
            <a:r>
              <a:rPr sz="1250" spc="85" dirty="0">
                <a:solidFill>
                  <a:srgbClr val="FFFFFF"/>
                </a:solidFill>
                <a:latin typeface="Calibri"/>
                <a:cs typeface="Calibri"/>
              </a:rPr>
              <a:t> </a:t>
            </a:r>
            <a:r>
              <a:rPr sz="1250" spc="70" dirty="0">
                <a:solidFill>
                  <a:srgbClr val="FFFFFF"/>
                </a:solidFill>
                <a:latin typeface="Calibri"/>
                <a:cs typeface="Calibri"/>
              </a:rPr>
              <a:t>για</a:t>
            </a:r>
            <a:r>
              <a:rPr sz="1250" spc="35" dirty="0">
                <a:solidFill>
                  <a:srgbClr val="FFFFFF"/>
                </a:solidFill>
                <a:latin typeface="Calibri"/>
                <a:cs typeface="Calibri"/>
              </a:rPr>
              <a:t> </a:t>
            </a:r>
            <a:r>
              <a:rPr sz="1250" spc="80" dirty="0">
                <a:solidFill>
                  <a:srgbClr val="FFFFFF"/>
                </a:solidFill>
                <a:latin typeface="Calibri"/>
                <a:cs typeface="Calibri"/>
              </a:rPr>
              <a:t>τη</a:t>
            </a:r>
            <a:r>
              <a:rPr sz="1250" spc="35" dirty="0">
                <a:solidFill>
                  <a:srgbClr val="FFFFFF"/>
                </a:solidFill>
                <a:latin typeface="Calibri"/>
                <a:cs typeface="Calibri"/>
              </a:rPr>
              <a:t> </a:t>
            </a:r>
            <a:r>
              <a:rPr sz="1250" spc="100" dirty="0">
                <a:solidFill>
                  <a:srgbClr val="FFFFFF"/>
                </a:solidFill>
                <a:latin typeface="Calibri"/>
                <a:cs typeface="Calibri"/>
              </a:rPr>
              <a:t>Ασφαλή</a:t>
            </a:r>
            <a:r>
              <a:rPr sz="1250" spc="35" dirty="0">
                <a:solidFill>
                  <a:srgbClr val="FFFFFF"/>
                </a:solidFill>
                <a:latin typeface="Calibri"/>
                <a:cs typeface="Calibri"/>
              </a:rPr>
              <a:t> </a:t>
            </a:r>
            <a:r>
              <a:rPr sz="1250" spc="85" dirty="0">
                <a:solidFill>
                  <a:srgbClr val="FFFFFF"/>
                </a:solidFill>
                <a:latin typeface="Calibri"/>
                <a:cs typeface="Calibri"/>
              </a:rPr>
              <a:t>μετάδοση</a:t>
            </a:r>
            <a:r>
              <a:rPr sz="1250" spc="40" dirty="0">
                <a:solidFill>
                  <a:srgbClr val="FFFFFF"/>
                </a:solidFill>
                <a:latin typeface="Calibri"/>
                <a:cs typeface="Calibri"/>
              </a:rPr>
              <a:t> </a:t>
            </a:r>
            <a:r>
              <a:rPr sz="1250" spc="90" dirty="0">
                <a:solidFill>
                  <a:srgbClr val="FFFFFF"/>
                </a:solidFill>
                <a:latin typeface="Calibri"/>
                <a:cs typeface="Calibri"/>
              </a:rPr>
              <a:t>δεδομένων</a:t>
            </a:r>
            <a:endParaRPr sz="1250" dirty="0">
              <a:latin typeface="Calibri"/>
              <a:cs typeface="Calibri"/>
            </a:endParaRPr>
          </a:p>
        </p:txBody>
      </p:sp>
      <p:sp>
        <p:nvSpPr>
          <p:cNvPr id="10" name="object 10"/>
          <p:cNvSpPr txBox="1"/>
          <p:nvPr/>
        </p:nvSpPr>
        <p:spPr>
          <a:xfrm>
            <a:off x="6938645" y="4472263"/>
            <a:ext cx="2028189" cy="225062"/>
          </a:xfrm>
          <a:prstGeom prst="rect">
            <a:avLst/>
          </a:prstGeom>
        </p:spPr>
        <p:txBody>
          <a:bodyPr vert="horz" wrap="square" lIns="0" tIns="0" rIns="0" bIns="0" rtlCol="0">
            <a:spAutoFit/>
          </a:bodyPr>
          <a:lstStyle/>
          <a:p>
            <a:pPr marL="12700">
              <a:lnSpc>
                <a:spcPts val="1670"/>
              </a:lnSpc>
              <a:tabLst>
                <a:tab pos="1243330" algn="l"/>
              </a:tabLst>
            </a:pPr>
            <a:r>
              <a:rPr sz="1600" spc="-10" dirty="0">
                <a:solidFill>
                  <a:srgbClr val="FFB800"/>
                </a:solidFill>
                <a:latin typeface="Courier New"/>
                <a:cs typeface="Courier New"/>
              </a:rPr>
              <a:t>o</a:t>
            </a:r>
            <a:r>
              <a:rPr sz="1600" spc="254" dirty="0">
                <a:solidFill>
                  <a:srgbClr val="FFB800"/>
                </a:solidFill>
                <a:latin typeface="Courier New"/>
                <a:cs typeface="Courier New"/>
              </a:rPr>
              <a:t> </a:t>
            </a:r>
            <a:r>
              <a:rPr sz="1250" spc="105" dirty="0">
                <a:solidFill>
                  <a:srgbClr val="FFFFFF"/>
                </a:solidFill>
                <a:latin typeface="Calibri"/>
                <a:cs typeface="Calibri"/>
              </a:rPr>
              <a:t>Θέμα-3:	</a:t>
            </a:r>
            <a:endParaRPr sz="1250" dirty="0">
              <a:latin typeface="Calibri"/>
              <a:cs typeface="Calibri"/>
            </a:endParaRPr>
          </a:p>
        </p:txBody>
      </p:sp>
      <p:sp>
        <p:nvSpPr>
          <p:cNvPr id="11" name="object 11"/>
          <p:cNvSpPr txBox="1"/>
          <p:nvPr/>
        </p:nvSpPr>
        <p:spPr>
          <a:xfrm>
            <a:off x="7848600" y="4476712"/>
            <a:ext cx="3420110" cy="205184"/>
          </a:xfrm>
          <a:prstGeom prst="rect">
            <a:avLst/>
          </a:prstGeom>
        </p:spPr>
        <p:txBody>
          <a:bodyPr vert="horz" wrap="square" lIns="0" tIns="12700" rIns="0" bIns="0" rtlCol="0">
            <a:spAutoFit/>
          </a:bodyPr>
          <a:lstStyle/>
          <a:p>
            <a:pPr marL="12700">
              <a:lnSpc>
                <a:spcPct val="100000"/>
              </a:lnSpc>
              <a:spcBef>
                <a:spcPts val="100"/>
              </a:spcBef>
              <a:tabLst>
                <a:tab pos="1487805" algn="l"/>
                <a:tab pos="2503170" algn="l"/>
              </a:tabLst>
            </a:pPr>
            <a:r>
              <a:rPr lang="el-GR" sz="1250" spc="120" dirty="0">
                <a:solidFill>
                  <a:srgbClr val="FFFFFF"/>
                </a:solidFill>
                <a:latin typeface="Calibri"/>
                <a:cs typeface="Calibri"/>
              </a:rPr>
              <a:t>Μ</a:t>
            </a:r>
            <a:r>
              <a:rPr sz="1250" spc="120" dirty="0" err="1">
                <a:solidFill>
                  <a:srgbClr val="FFFFFF"/>
                </a:solidFill>
                <a:latin typeface="Calibri"/>
                <a:cs typeface="Calibri"/>
              </a:rPr>
              <a:t>η</a:t>
            </a:r>
            <a:r>
              <a:rPr sz="1250" spc="95" dirty="0" err="1">
                <a:solidFill>
                  <a:srgbClr val="FFFFFF"/>
                </a:solidFill>
                <a:latin typeface="Calibri"/>
                <a:cs typeface="Calibri"/>
              </a:rPr>
              <a:t>χ</a:t>
            </a:r>
            <a:r>
              <a:rPr sz="1250" spc="125" dirty="0">
                <a:solidFill>
                  <a:srgbClr val="FFFFFF"/>
                </a:solidFill>
                <a:latin typeface="Calibri"/>
                <a:cs typeface="Calibri"/>
              </a:rPr>
              <a:t>α</a:t>
            </a:r>
            <a:r>
              <a:rPr sz="1250" spc="100" dirty="0">
                <a:solidFill>
                  <a:srgbClr val="FFFFFF"/>
                </a:solidFill>
                <a:latin typeface="Calibri"/>
                <a:cs typeface="Calibri"/>
              </a:rPr>
              <a:t>ν</a:t>
            </a:r>
            <a:r>
              <a:rPr sz="1250" spc="50" dirty="0">
                <a:solidFill>
                  <a:srgbClr val="FFFFFF"/>
                </a:solidFill>
                <a:latin typeface="Calibri"/>
                <a:cs typeface="Calibri"/>
              </a:rPr>
              <a:t>ι</a:t>
            </a:r>
            <a:r>
              <a:rPr sz="1250" spc="114" dirty="0">
                <a:solidFill>
                  <a:srgbClr val="FFFFFF"/>
                </a:solidFill>
                <a:latin typeface="Calibri"/>
                <a:cs typeface="Calibri"/>
              </a:rPr>
              <a:t>σ</a:t>
            </a:r>
            <a:r>
              <a:rPr sz="1250" spc="120" dirty="0">
                <a:solidFill>
                  <a:srgbClr val="FFFFFF"/>
                </a:solidFill>
                <a:latin typeface="Calibri"/>
                <a:cs typeface="Calibri"/>
              </a:rPr>
              <a:t>μ</a:t>
            </a:r>
            <a:r>
              <a:rPr sz="1250" spc="114" dirty="0">
                <a:solidFill>
                  <a:srgbClr val="FFFFFF"/>
                </a:solidFill>
                <a:latin typeface="Calibri"/>
                <a:cs typeface="Calibri"/>
              </a:rPr>
              <a:t>ο</a:t>
            </a:r>
            <a:r>
              <a:rPr sz="1250" spc="50" dirty="0">
                <a:solidFill>
                  <a:srgbClr val="FFFFFF"/>
                </a:solidFill>
                <a:latin typeface="Calibri"/>
                <a:cs typeface="Calibri"/>
              </a:rPr>
              <a:t>ί</a:t>
            </a:r>
            <a:r>
              <a:rPr lang="el-GR" sz="1250" spc="50" dirty="0">
                <a:solidFill>
                  <a:srgbClr val="FFFFFF"/>
                </a:solidFill>
                <a:latin typeface="Calibri"/>
                <a:cs typeface="Calibri"/>
              </a:rPr>
              <a:t> ασφάλειας</a:t>
            </a:r>
            <a:r>
              <a:rPr lang="el-GR" sz="1250" spc="60" dirty="0">
                <a:solidFill>
                  <a:srgbClr val="FFFFFF"/>
                </a:solidFill>
                <a:latin typeface="Calibri"/>
                <a:cs typeface="Calibri"/>
              </a:rPr>
              <a:t> και  </a:t>
            </a:r>
            <a:r>
              <a:rPr sz="1250" spc="120" dirty="0">
                <a:solidFill>
                  <a:srgbClr val="FFFFFF"/>
                </a:solidFill>
                <a:latin typeface="Calibri"/>
                <a:cs typeface="Calibri"/>
              </a:rPr>
              <a:t>υ</a:t>
            </a:r>
            <a:r>
              <a:rPr sz="1250" spc="125" dirty="0">
                <a:solidFill>
                  <a:srgbClr val="FFFFFF"/>
                </a:solidFill>
                <a:latin typeface="Calibri"/>
                <a:cs typeface="Calibri"/>
              </a:rPr>
              <a:t>π</a:t>
            </a:r>
            <a:r>
              <a:rPr sz="1250" spc="125" dirty="0" err="1">
                <a:solidFill>
                  <a:srgbClr val="FFFFFF"/>
                </a:solidFill>
                <a:latin typeface="Calibri"/>
                <a:cs typeface="Calibri"/>
              </a:rPr>
              <a:t>η</a:t>
            </a:r>
            <a:r>
              <a:rPr sz="1250" spc="110" dirty="0" err="1">
                <a:solidFill>
                  <a:srgbClr val="FFFFFF"/>
                </a:solidFill>
                <a:latin typeface="Calibri"/>
                <a:cs typeface="Calibri"/>
              </a:rPr>
              <a:t>ρ</a:t>
            </a:r>
            <a:r>
              <a:rPr sz="1250" spc="100" dirty="0" err="1">
                <a:solidFill>
                  <a:srgbClr val="FFFFFF"/>
                </a:solidFill>
                <a:latin typeface="Calibri"/>
                <a:cs typeface="Calibri"/>
              </a:rPr>
              <a:t>ε</a:t>
            </a:r>
            <a:r>
              <a:rPr sz="1250" spc="114" dirty="0" err="1">
                <a:solidFill>
                  <a:srgbClr val="FFFFFF"/>
                </a:solidFill>
                <a:latin typeface="Calibri"/>
                <a:cs typeface="Calibri"/>
              </a:rPr>
              <a:t>σ</a:t>
            </a:r>
            <a:r>
              <a:rPr sz="1250" spc="50" dirty="0" err="1">
                <a:solidFill>
                  <a:srgbClr val="FFFFFF"/>
                </a:solidFill>
                <a:latin typeface="Calibri"/>
                <a:cs typeface="Calibri"/>
              </a:rPr>
              <a:t>ί</a:t>
            </a:r>
            <a:r>
              <a:rPr sz="1250" spc="100" dirty="0" err="1">
                <a:solidFill>
                  <a:srgbClr val="FFFFFF"/>
                </a:solidFill>
                <a:latin typeface="Calibri"/>
                <a:cs typeface="Calibri"/>
              </a:rPr>
              <a:t>ε</a:t>
            </a:r>
            <a:r>
              <a:rPr sz="1250" spc="85" dirty="0" err="1">
                <a:solidFill>
                  <a:srgbClr val="FFFFFF"/>
                </a:solidFill>
                <a:latin typeface="Calibri"/>
                <a:cs typeface="Calibri"/>
              </a:rPr>
              <a:t>ς</a:t>
            </a:r>
            <a:r>
              <a:rPr lang="el-GR" sz="1250" spc="60" dirty="0">
                <a:solidFill>
                  <a:srgbClr val="FFFFFF"/>
                </a:solidFill>
                <a:latin typeface="Calibri"/>
                <a:cs typeface="Calibri"/>
              </a:rPr>
              <a:t>,</a:t>
            </a:r>
            <a:endParaRPr sz="1250" dirty="0">
              <a:latin typeface="Calibri"/>
              <a:cs typeface="Calibri"/>
            </a:endParaRPr>
          </a:p>
        </p:txBody>
      </p:sp>
      <p:sp>
        <p:nvSpPr>
          <p:cNvPr id="12" name="object 12"/>
          <p:cNvSpPr txBox="1"/>
          <p:nvPr/>
        </p:nvSpPr>
        <p:spPr>
          <a:xfrm>
            <a:off x="6763384" y="4655502"/>
            <a:ext cx="2936240" cy="215900"/>
          </a:xfrm>
          <a:prstGeom prst="rect">
            <a:avLst/>
          </a:prstGeom>
        </p:spPr>
        <p:txBody>
          <a:bodyPr vert="horz" wrap="square" lIns="0" tIns="12700" rIns="0" bIns="0" rtlCol="0">
            <a:spAutoFit/>
          </a:bodyPr>
          <a:lstStyle/>
          <a:p>
            <a:pPr marL="12700">
              <a:lnSpc>
                <a:spcPct val="100000"/>
              </a:lnSpc>
              <a:spcBef>
                <a:spcPts val="100"/>
              </a:spcBef>
            </a:pPr>
            <a:r>
              <a:rPr sz="1250" spc="105" dirty="0">
                <a:solidFill>
                  <a:srgbClr val="FFFFFF"/>
                </a:solidFill>
                <a:latin typeface="Calibri"/>
                <a:cs typeface="Calibri"/>
              </a:rPr>
              <a:t>επιθέσεις</a:t>
            </a:r>
            <a:r>
              <a:rPr sz="1250" spc="45" dirty="0">
                <a:solidFill>
                  <a:srgbClr val="FFFFFF"/>
                </a:solidFill>
                <a:latin typeface="Calibri"/>
                <a:cs typeface="Calibri"/>
              </a:rPr>
              <a:t> </a:t>
            </a:r>
            <a:r>
              <a:rPr sz="1250" spc="120" dirty="0">
                <a:solidFill>
                  <a:srgbClr val="FFFFFF"/>
                </a:solidFill>
                <a:latin typeface="Calibri"/>
                <a:cs typeface="Calibri"/>
              </a:rPr>
              <a:t>στο</a:t>
            </a:r>
            <a:r>
              <a:rPr sz="1250" spc="45" dirty="0">
                <a:solidFill>
                  <a:srgbClr val="FFFFFF"/>
                </a:solidFill>
                <a:latin typeface="Calibri"/>
                <a:cs typeface="Calibri"/>
              </a:rPr>
              <a:t> </a:t>
            </a:r>
            <a:r>
              <a:rPr sz="1250" spc="114" dirty="0">
                <a:solidFill>
                  <a:srgbClr val="FFFFFF"/>
                </a:solidFill>
                <a:latin typeface="Calibri"/>
                <a:cs typeface="Calibri"/>
              </a:rPr>
              <a:t>μοντέλο</a:t>
            </a:r>
            <a:r>
              <a:rPr sz="1250" spc="50" dirty="0">
                <a:solidFill>
                  <a:srgbClr val="FFFFFF"/>
                </a:solidFill>
                <a:latin typeface="Calibri"/>
                <a:cs typeface="Calibri"/>
              </a:rPr>
              <a:t> </a:t>
            </a:r>
            <a:r>
              <a:rPr sz="1250" spc="130" dirty="0">
                <a:solidFill>
                  <a:srgbClr val="FFFFFF"/>
                </a:solidFill>
                <a:latin typeface="Calibri"/>
                <a:cs typeface="Calibri"/>
              </a:rPr>
              <a:t>αναφοράς</a:t>
            </a:r>
            <a:r>
              <a:rPr sz="1250" spc="50" dirty="0">
                <a:solidFill>
                  <a:srgbClr val="FFFFFF"/>
                </a:solidFill>
                <a:latin typeface="Calibri"/>
                <a:cs typeface="Calibri"/>
              </a:rPr>
              <a:t> </a:t>
            </a:r>
            <a:r>
              <a:rPr sz="1250" spc="110" dirty="0">
                <a:solidFill>
                  <a:srgbClr val="FFFFFF"/>
                </a:solidFill>
                <a:latin typeface="Calibri"/>
                <a:cs typeface="Calibri"/>
              </a:rPr>
              <a:t>OSI</a:t>
            </a:r>
            <a:endParaRPr sz="1250" dirty="0">
              <a:latin typeface="Calibri"/>
              <a:cs typeface="Calibri"/>
            </a:endParaRPr>
          </a:p>
        </p:txBody>
      </p:sp>
      <p:grpSp>
        <p:nvGrpSpPr>
          <p:cNvPr id="13" name="object 13"/>
          <p:cNvGrpSpPr/>
          <p:nvPr/>
        </p:nvGrpSpPr>
        <p:grpSpPr>
          <a:xfrm>
            <a:off x="0" y="0"/>
            <a:ext cx="6042660" cy="6879590"/>
            <a:chOff x="0" y="0"/>
            <a:chExt cx="6042660" cy="6879590"/>
          </a:xfrm>
        </p:grpSpPr>
        <p:sp>
          <p:nvSpPr>
            <p:cNvPr id="14" name="object 14"/>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15" name="object 1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16" name="object 1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17" name="object 17"/>
            <p:cNvPicPr/>
            <p:nvPr/>
          </p:nvPicPr>
          <p:blipFill>
            <a:blip r:embed="rId2" cstate="print"/>
            <a:stretch>
              <a:fillRect/>
            </a:stretch>
          </p:blipFill>
          <p:spPr>
            <a:xfrm>
              <a:off x="0" y="0"/>
              <a:ext cx="5841364" cy="6858000"/>
            </a:xfrm>
            <a:prstGeom prst="rect">
              <a:avLst/>
            </a:prstGeom>
          </p:spPr>
        </p:pic>
      </p:grpSp>
      <p:pic>
        <p:nvPicPr>
          <p:cNvPr id="18" name="object 18"/>
          <p:cNvPicPr/>
          <p:nvPr/>
        </p:nvPicPr>
        <p:blipFill>
          <a:blip r:embed="rId3" cstate="print"/>
          <a:stretch>
            <a:fillRect/>
          </a:stretch>
        </p:blipFill>
        <p:spPr>
          <a:xfrm>
            <a:off x="7549832" y="6145529"/>
            <a:ext cx="3246120" cy="6022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005829" y="2933382"/>
            <a:ext cx="4773930" cy="459740"/>
          </a:xfrm>
          <a:prstGeom prst="rect">
            <a:avLst/>
          </a:prstGeom>
        </p:spPr>
        <p:txBody>
          <a:bodyPr vert="horz" wrap="square" lIns="0" tIns="12700" rIns="0" bIns="0" rtlCol="0">
            <a:spAutoFit/>
          </a:bodyPr>
          <a:lstStyle/>
          <a:p>
            <a:pPr marL="12700">
              <a:lnSpc>
                <a:spcPct val="100000"/>
              </a:lnSpc>
              <a:spcBef>
                <a:spcPts val="100"/>
              </a:spcBef>
            </a:pPr>
            <a:r>
              <a:rPr sz="2850" spc="210" dirty="0">
                <a:solidFill>
                  <a:srgbClr val="FFB800"/>
                </a:solidFill>
              </a:rPr>
              <a:t>Αξιολόγηση</a:t>
            </a:r>
            <a:r>
              <a:rPr sz="2850" spc="200" dirty="0">
                <a:solidFill>
                  <a:srgbClr val="FFB800"/>
                </a:solidFill>
              </a:rPr>
              <a:t> </a:t>
            </a:r>
            <a:r>
              <a:rPr sz="2850" spc="170" dirty="0">
                <a:solidFill>
                  <a:srgbClr val="FFB800"/>
                </a:solidFill>
              </a:rPr>
              <a:t>του</a:t>
            </a:r>
            <a:r>
              <a:rPr sz="2850" spc="165" dirty="0">
                <a:solidFill>
                  <a:srgbClr val="FFB800"/>
                </a:solidFill>
              </a:rPr>
              <a:t> </a:t>
            </a:r>
            <a:r>
              <a:rPr sz="2850" spc="180" dirty="0">
                <a:solidFill>
                  <a:srgbClr val="FFB800"/>
                </a:solidFill>
              </a:rPr>
              <a:t>αντίκτυπου</a:t>
            </a:r>
            <a:endParaRPr sz="2850"/>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6019800"/>
            <a:ext cx="3246120" cy="60229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6" name="object 6"/>
            <p:cNvSpPr/>
            <p:nvPr/>
          </p:nvSpPr>
          <p:spPr>
            <a:xfrm>
              <a:off x="3088957" y="635"/>
              <a:ext cx="1818639" cy="6857365"/>
            </a:xfrm>
            <a:custGeom>
              <a:avLst/>
              <a:gdLst/>
              <a:ahLst/>
              <a:cxnLst/>
              <a:rect l="l" t="t" r="r" b="b"/>
              <a:pathLst>
                <a:path w="1818639" h="6857365">
                  <a:moveTo>
                    <a:pt x="1818322" y="0"/>
                  </a:moveTo>
                  <a:lnTo>
                    <a:pt x="0" y="6857365"/>
                  </a:lnTo>
                </a:path>
              </a:pathLst>
            </a:custGeom>
            <a:ln w="22224">
              <a:solidFill>
                <a:srgbClr val="D6791A"/>
              </a:solidFill>
            </a:ln>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78930" y="310832"/>
            <a:ext cx="3760470" cy="459740"/>
          </a:xfrm>
          <a:prstGeom prst="rect">
            <a:avLst/>
          </a:prstGeom>
        </p:spPr>
        <p:txBody>
          <a:bodyPr vert="horz" wrap="square" lIns="0" tIns="12700" rIns="0" bIns="0" rtlCol="0">
            <a:spAutoFit/>
          </a:bodyPr>
          <a:lstStyle/>
          <a:p>
            <a:pPr marL="12700">
              <a:lnSpc>
                <a:spcPct val="100000"/>
              </a:lnSpc>
              <a:spcBef>
                <a:spcPts val="100"/>
              </a:spcBef>
            </a:pPr>
            <a:r>
              <a:rPr sz="2850" spc="195" dirty="0"/>
              <a:t>Εκτίμηση</a:t>
            </a:r>
            <a:r>
              <a:rPr sz="2850" spc="145" dirty="0"/>
              <a:t> </a:t>
            </a:r>
            <a:r>
              <a:rPr sz="2850" spc="195" dirty="0"/>
              <a:t>επιπτώσεων</a:t>
            </a:r>
            <a:endParaRPr sz="2850"/>
          </a:p>
        </p:txBody>
      </p:sp>
      <p:sp>
        <p:nvSpPr>
          <p:cNvPr id="14" name="object 14"/>
          <p:cNvSpPr txBox="1"/>
          <p:nvPr/>
        </p:nvSpPr>
        <p:spPr>
          <a:xfrm>
            <a:off x="5841364" y="1912077"/>
            <a:ext cx="5508625" cy="2574423"/>
          </a:xfrm>
          <a:prstGeom prst="rect">
            <a:avLst/>
          </a:prstGeom>
        </p:spPr>
        <p:txBody>
          <a:bodyPr vert="horz" wrap="square" lIns="0" tIns="95885" rIns="0" bIns="0" rtlCol="0">
            <a:spAutoFit/>
          </a:bodyPr>
          <a:lstStyle/>
          <a:p>
            <a:pPr marL="12700">
              <a:lnSpc>
                <a:spcPct val="100000"/>
              </a:lnSpc>
              <a:spcBef>
                <a:spcPts val="755"/>
              </a:spcBef>
            </a:pPr>
            <a:r>
              <a:rPr lang="el-GR" sz="1100" spc="75" dirty="0">
                <a:solidFill>
                  <a:srgbClr val="FFB800"/>
                </a:solidFill>
                <a:latin typeface="Calibri"/>
                <a:cs typeface="Calibri"/>
              </a:rPr>
              <a:t>Το μοντέλο Εμπιστευτικότητας, Ακεραιότητας και Διαθεσιμότητας (CIA) παρέχει ένα πλαίσιο για την αξιολόγηση των επιπτώσεων από:</a:t>
            </a:r>
          </a:p>
          <a:p>
            <a:pPr marL="12700">
              <a:lnSpc>
                <a:spcPct val="100000"/>
              </a:lnSpc>
              <a:spcBef>
                <a:spcPts val="755"/>
              </a:spcBef>
            </a:pPr>
            <a:endParaRPr lang="el-GR" sz="1100" spc="75" dirty="0">
              <a:solidFill>
                <a:srgbClr val="FFB800"/>
              </a:solidFill>
              <a:latin typeface="Calibri"/>
              <a:cs typeface="Calibri"/>
            </a:endParaRPr>
          </a:p>
          <a:p>
            <a:pPr marL="12700">
              <a:lnSpc>
                <a:spcPct val="100000"/>
              </a:lnSpc>
              <a:spcBef>
                <a:spcPts val="755"/>
              </a:spcBef>
            </a:pPr>
            <a:r>
              <a:rPr lang="el-GR" sz="1100" spc="75" dirty="0">
                <a:solidFill>
                  <a:srgbClr val="FFB800"/>
                </a:solidFill>
                <a:latin typeface="Calibri"/>
                <a:cs typeface="Calibri"/>
              </a:rPr>
              <a:t>    Απώλεια εμπιστευτικότητας: Μη εξουσιοδοτημένη πρόσβαση και αποκάλυψη πληροφοριών που αφορούν το πλοίο, το πλήρωμα, το φορτίο και τους επιβάτες.</a:t>
            </a:r>
          </a:p>
          <a:p>
            <a:pPr marL="12700">
              <a:lnSpc>
                <a:spcPct val="100000"/>
              </a:lnSpc>
              <a:spcBef>
                <a:spcPts val="755"/>
              </a:spcBef>
            </a:pPr>
            <a:endParaRPr lang="el-GR" sz="1100" spc="75" dirty="0">
              <a:solidFill>
                <a:srgbClr val="FFB800"/>
              </a:solidFill>
              <a:latin typeface="Calibri"/>
              <a:cs typeface="Calibri"/>
            </a:endParaRPr>
          </a:p>
          <a:p>
            <a:pPr marL="12700">
              <a:lnSpc>
                <a:spcPct val="100000"/>
              </a:lnSpc>
              <a:spcBef>
                <a:spcPts val="755"/>
              </a:spcBef>
            </a:pPr>
            <a:r>
              <a:rPr lang="el-GR" sz="1100" spc="75" dirty="0">
                <a:solidFill>
                  <a:srgbClr val="FFB800"/>
                </a:solidFill>
                <a:latin typeface="Calibri"/>
                <a:cs typeface="Calibri"/>
              </a:rPr>
              <a:t>    Απώλεια ακεραιότητας: Τροποποίηση πληροφοριών που είναι κρίσιμες για την ασφαλή και αποδοτική λειτουργία και διαχείριση του πλοίου.</a:t>
            </a:r>
          </a:p>
          <a:p>
            <a:pPr marL="12700">
              <a:lnSpc>
                <a:spcPct val="100000"/>
              </a:lnSpc>
              <a:spcBef>
                <a:spcPts val="755"/>
              </a:spcBef>
            </a:pPr>
            <a:endParaRPr lang="el-GR" sz="1100" spc="75" dirty="0">
              <a:solidFill>
                <a:srgbClr val="FFB800"/>
              </a:solidFill>
              <a:latin typeface="Calibri"/>
              <a:cs typeface="Calibri"/>
            </a:endParaRPr>
          </a:p>
          <a:p>
            <a:pPr marL="12700">
              <a:lnSpc>
                <a:spcPct val="100000"/>
              </a:lnSpc>
              <a:spcBef>
                <a:spcPts val="755"/>
              </a:spcBef>
            </a:pPr>
            <a:r>
              <a:rPr lang="el-GR" sz="1100" spc="75" dirty="0">
                <a:solidFill>
                  <a:srgbClr val="FFB800"/>
                </a:solidFill>
                <a:latin typeface="Calibri"/>
                <a:cs typeface="Calibri"/>
              </a:rPr>
              <a:t>    Απώλεια διαθεσιμότητας: Καταστροφή πληροφοριών ή δεδομένων ή διακοπή λειτουργίας των υπηρεσιών και συστημάτων του πλοίου.</a:t>
            </a:r>
            <a:endParaRPr lang="el-GR" sz="1100" dirty="0">
              <a:latin typeface="Calibri"/>
              <a:cs typeface="Calibri"/>
            </a:endParaRPr>
          </a:p>
        </p:txBody>
      </p:sp>
      <p:pic>
        <p:nvPicPr>
          <p:cNvPr id="20" name="object 20"/>
          <p:cNvPicPr/>
          <p:nvPr/>
        </p:nvPicPr>
        <p:blipFill>
          <a:blip r:embed="rId3" cstate="print"/>
          <a:stretch>
            <a:fillRect/>
          </a:stretch>
        </p:blipFill>
        <p:spPr>
          <a:xfrm>
            <a:off x="7549832" y="6230937"/>
            <a:ext cx="3293427" cy="611187"/>
          </a:xfrm>
          <a:prstGeom prst="rect">
            <a:avLst/>
          </a:prstGeom>
        </p:spPr>
      </p:pic>
      <p:sp>
        <p:nvSpPr>
          <p:cNvPr id="21" name="object 21"/>
          <p:cNvSpPr txBox="1"/>
          <p:nvPr/>
        </p:nvSpPr>
        <p:spPr>
          <a:xfrm>
            <a:off x="78739" y="6753542"/>
            <a:ext cx="4323715" cy="82550"/>
          </a:xfrm>
          <a:prstGeom prst="rect">
            <a:avLst/>
          </a:prstGeom>
        </p:spPr>
        <p:txBody>
          <a:bodyPr vert="horz" wrap="square" lIns="0" tIns="0" rIns="0" bIns="0" rtlCol="0">
            <a:spAutoFit/>
          </a:bodyPr>
          <a:lstStyle/>
          <a:p>
            <a:pPr marL="12700">
              <a:lnSpc>
                <a:spcPts val="530"/>
              </a:lnSpc>
            </a:pPr>
            <a:r>
              <a:rPr sz="450" spc="30" dirty="0">
                <a:solidFill>
                  <a:srgbClr val="FFFFFF"/>
                </a:solidFill>
                <a:latin typeface="Calibri"/>
                <a:cs typeface="Calibri"/>
              </a:rPr>
              <a:t>ΟΔΗΓΙΕΣ</a:t>
            </a:r>
            <a:r>
              <a:rPr sz="450" spc="20" dirty="0">
                <a:solidFill>
                  <a:srgbClr val="FFFFFF"/>
                </a:solidFill>
                <a:latin typeface="Calibri"/>
                <a:cs typeface="Calibri"/>
              </a:rPr>
              <a:t> </a:t>
            </a:r>
            <a:r>
              <a:rPr sz="450" spc="25" dirty="0">
                <a:solidFill>
                  <a:srgbClr val="FFFFFF"/>
                </a:solidFill>
                <a:latin typeface="Calibri"/>
                <a:cs typeface="Calibri"/>
              </a:rPr>
              <a:t>ΓΙΑ </a:t>
            </a:r>
            <a:r>
              <a:rPr sz="450" spc="35" dirty="0">
                <a:solidFill>
                  <a:srgbClr val="FFFFFF"/>
                </a:solidFill>
                <a:latin typeface="Calibri"/>
                <a:cs typeface="Calibri"/>
              </a:rPr>
              <a:t>ΤΗΝ</a:t>
            </a:r>
            <a:r>
              <a:rPr sz="450" spc="25" dirty="0">
                <a:solidFill>
                  <a:srgbClr val="FFFFFF"/>
                </a:solidFill>
                <a:latin typeface="Calibri"/>
                <a:cs typeface="Calibri"/>
              </a:rPr>
              <a:t> </a:t>
            </a:r>
            <a:r>
              <a:rPr sz="450" spc="30" dirty="0">
                <a:solidFill>
                  <a:srgbClr val="FFFFFF"/>
                </a:solidFill>
                <a:latin typeface="Calibri"/>
                <a:cs typeface="Calibri"/>
              </a:rPr>
              <a:t>ΑΣΦΑΛΕΙΑ</a:t>
            </a:r>
            <a:r>
              <a:rPr sz="450" spc="25" dirty="0">
                <a:solidFill>
                  <a:srgbClr val="FFFFFF"/>
                </a:solidFill>
                <a:latin typeface="Calibri"/>
                <a:cs typeface="Calibri"/>
              </a:rPr>
              <a:t> </a:t>
            </a:r>
            <a:r>
              <a:rPr sz="450" spc="35" dirty="0">
                <a:solidFill>
                  <a:srgbClr val="FFFFFF"/>
                </a:solidFill>
                <a:latin typeface="Calibri"/>
                <a:cs typeface="Calibri"/>
              </a:rPr>
              <a:t>ΤΟΥ</a:t>
            </a:r>
            <a:r>
              <a:rPr sz="450" spc="30" dirty="0">
                <a:solidFill>
                  <a:srgbClr val="FFFFFF"/>
                </a:solidFill>
                <a:latin typeface="Calibri"/>
                <a:cs typeface="Calibri"/>
              </a:rPr>
              <a:t> ΚΥΒΕΡΝΟΥ ΣΤΑ</a:t>
            </a:r>
            <a:r>
              <a:rPr sz="450" spc="25" dirty="0">
                <a:solidFill>
                  <a:srgbClr val="FFFFFF"/>
                </a:solidFill>
                <a:latin typeface="Calibri"/>
                <a:cs typeface="Calibri"/>
              </a:rPr>
              <a:t> </a:t>
            </a:r>
            <a:r>
              <a:rPr sz="450" spc="30" dirty="0">
                <a:solidFill>
                  <a:srgbClr val="FFFFFF"/>
                </a:solidFill>
                <a:latin typeface="Calibri"/>
                <a:cs typeface="Calibri"/>
              </a:rPr>
              <a:t>ΠΛΟΙΑ,</a:t>
            </a:r>
            <a:r>
              <a:rPr sz="450" spc="25" dirty="0">
                <a:solidFill>
                  <a:srgbClr val="FFFFFF"/>
                </a:solidFill>
                <a:latin typeface="Calibri"/>
                <a:cs typeface="Calibri"/>
              </a:rPr>
              <a:t> </a:t>
            </a:r>
            <a:r>
              <a:rPr sz="450" spc="30" dirty="0">
                <a:solidFill>
                  <a:srgbClr val="FFFFFF"/>
                </a:solidFill>
                <a:latin typeface="Calibri"/>
                <a:cs typeface="Calibri"/>
              </a:rPr>
              <a:t>Έκδοση</a:t>
            </a:r>
            <a:r>
              <a:rPr sz="450" spc="25" dirty="0">
                <a:solidFill>
                  <a:srgbClr val="FFFFFF"/>
                </a:solidFill>
                <a:latin typeface="Calibri"/>
                <a:cs typeface="Calibri"/>
              </a:rPr>
              <a:t> </a:t>
            </a:r>
            <a:r>
              <a:rPr sz="450" spc="20" dirty="0">
                <a:solidFill>
                  <a:srgbClr val="FFFFFF"/>
                </a:solidFill>
                <a:latin typeface="Calibri"/>
                <a:cs typeface="Calibri"/>
              </a:rPr>
              <a:t>4,</a:t>
            </a:r>
            <a:r>
              <a:rPr sz="450" spc="30" dirty="0">
                <a:solidFill>
                  <a:srgbClr val="FFFFFF"/>
                </a:solidFill>
                <a:latin typeface="Calibri"/>
                <a:cs typeface="Calibri"/>
              </a:rPr>
              <a:t> URL: </a:t>
            </a:r>
            <a:r>
              <a:rPr sz="450" u="sng" spc="25" dirty="0">
                <a:solidFill>
                  <a:srgbClr val="FFFFFF"/>
                </a:solidFill>
                <a:uFill>
                  <a:solidFill>
                    <a:srgbClr val="FFFFFF"/>
                  </a:solidFill>
                </a:uFill>
                <a:latin typeface="Calibri"/>
                <a:cs typeface="Calibri"/>
                <a:hlinkClick r:id="rId4"/>
              </a:rPr>
              <a:t>2021-Cyber-Security-Guidelines.pdf</a:t>
            </a:r>
            <a:r>
              <a:rPr sz="450" u="sng" spc="40" dirty="0">
                <a:solidFill>
                  <a:srgbClr val="FFFFFF"/>
                </a:solidFill>
                <a:uFill>
                  <a:solidFill>
                    <a:srgbClr val="FFFFFF"/>
                  </a:solidFill>
                </a:uFill>
                <a:latin typeface="Calibri"/>
                <a:cs typeface="Calibri"/>
                <a:hlinkClick r:id="rId4"/>
              </a:rPr>
              <a:t> </a:t>
            </a:r>
            <a:r>
              <a:rPr sz="450" u="sng" spc="20" dirty="0">
                <a:solidFill>
                  <a:srgbClr val="FFFFFF"/>
                </a:solidFill>
                <a:uFill>
                  <a:solidFill>
                    <a:srgbClr val="FFFFFF"/>
                  </a:solidFill>
                </a:uFill>
                <a:latin typeface="Calibri"/>
                <a:cs typeface="Calibri"/>
                <a:hlinkClick r:id="rId4"/>
              </a:rPr>
              <a:t>(ics-shipping.org),</a:t>
            </a:r>
            <a:r>
              <a:rPr sz="450" u="sng" spc="35" dirty="0">
                <a:solidFill>
                  <a:srgbClr val="FFFFFF"/>
                </a:solidFill>
                <a:uFill>
                  <a:solidFill>
                    <a:srgbClr val="FFFFFF"/>
                  </a:solidFill>
                </a:uFill>
                <a:latin typeface="Calibri"/>
                <a:cs typeface="Calibri"/>
                <a:hlinkClick r:id="rId4"/>
              </a:rPr>
              <a:t> </a:t>
            </a:r>
            <a:r>
              <a:rPr sz="450" u="sng" spc="30" dirty="0">
                <a:solidFill>
                  <a:srgbClr val="FFFFFF"/>
                </a:solidFill>
                <a:uFill>
                  <a:solidFill>
                    <a:srgbClr val="FFFFFF"/>
                  </a:solidFill>
                </a:uFill>
                <a:latin typeface="Calibri"/>
                <a:cs typeface="Calibri"/>
                <a:hlinkClick r:id="rId4"/>
              </a:rPr>
              <a:t>πρόσβαση</a:t>
            </a:r>
            <a:r>
              <a:rPr sz="450" u="sng" spc="35" dirty="0">
                <a:solidFill>
                  <a:srgbClr val="FFFFFF"/>
                </a:solidFill>
                <a:uFill>
                  <a:solidFill>
                    <a:srgbClr val="FFFFFF"/>
                  </a:solidFill>
                </a:uFill>
                <a:latin typeface="Calibri"/>
                <a:cs typeface="Calibri"/>
                <a:hlinkClick r:id="rId4"/>
              </a:rPr>
              <a:t> </a:t>
            </a:r>
            <a:r>
              <a:rPr sz="450" u="sng" spc="30" dirty="0">
                <a:solidFill>
                  <a:srgbClr val="FFFFFF"/>
                </a:solidFill>
                <a:uFill>
                  <a:solidFill>
                    <a:srgbClr val="FFFFFF"/>
                  </a:solidFill>
                </a:uFill>
                <a:latin typeface="Calibri"/>
                <a:cs typeface="Calibri"/>
                <a:hlinkClick r:id="rId4"/>
              </a:rPr>
              <a:t>τον Φ</a:t>
            </a:r>
            <a:r>
              <a:rPr sz="450" u="sng" spc="30" dirty="0">
                <a:solidFill>
                  <a:srgbClr val="FFFFFF"/>
                </a:solidFill>
                <a:uFill>
                  <a:solidFill>
                    <a:srgbClr val="FFFFFF"/>
                  </a:solidFill>
                </a:uFill>
                <a:latin typeface="Calibri"/>
                <a:cs typeface="Calibri"/>
              </a:rPr>
              <a:t>εβρουάριο</a:t>
            </a:r>
            <a:r>
              <a:rPr sz="450" spc="35" dirty="0">
                <a:solidFill>
                  <a:srgbClr val="FFFFFF"/>
                </a:solidFill>
                <a:latin typeface="Calibri"/>
                <a:cs typeface="Calibri"/>
              </a:rPr>
              <a:t> </a:t>
            </a:r>
            <a:r>
              <a:rPr sz="450" spc="25" dirty="0">
                <a:solidFill>
                  <a:srgbClr val="FFFFFF"/>
                </a:solidFill>
                <a:latin typeface="Calibri"/>
                <a:cs typeface="Calibri"/>
              </a:rPr>
              <a:t>2024.</a:t>
            </a:r>
            <a:endParaRPr sz="45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1874500" cy="6879590"/>
            <a:chOff x="0" y="0"/>
            <a:chExt cx="1187450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6" name="object 6"/>
            <p:cNvSpPr/>
            <p:nvPr/>
          </p:nvSpPr>
          <p:spPr>
            <a:xfrm>
              <a:off x="3088957" y="635"/>
              <a:ext cx="1818639" cy="6857365"/>
            </a:xfrm>
            <a:custGeom>
              <a:avLst/>
              <a:gdLst/>
              <a:ahLst/>
              <a:cxnLst/>
              <a:rect l="l" t="t" r="r" b="b"/>
              <a:pathLst>
                <a:path w="1818639" h="6857365">
                  <a:moveTo>
                    <a:pt x="1818322" y="0"/>
                  </a:moveTo>
                  <a:lnTo>
                    <a:pt x="0" y="6857365"/>
                  </a:lnTo>
                </a:path>
              </a:pathLst>
            </a:custGeom>
            <a:ln w="22224">
              <a:solidFill>
                <a:srgbClr val="D6791A"/>
              </a:solidFill>
            </a:ln>
          </p:spPr>
          <p:txBody>
            <a:bodyPr wrap="square" lIns="0" tIns="0" rIns="0" bIns="0" rtlCol="0"/>
            <a:lstStyle/>
            <a:p>
              <a:endParaRPr/>
            </a:p>
          </p:txBody>
        </p:sp>
        <p:sp>
          <p:nvSpPr>
            <p:cNvPr id="7" name="object 7"/>
            <p:cNvSpPr/>
            <p:nvPr/>
          </p:nvSpPr>
          <p:spPr>
            <a:xfrm>
              <a:off x="5840730" y="2307589"/>
              <a:ext cx="6033770" cy="3462654"/>
            </a:xfrm>
            <a:custGeom>
              <a:avLst/>
              <a:gdLst/>
              <a:ahLst/>
              <a:cxnLst/>
              <a:rect l="l" t="t" r="r" b="b"/>
              <a:pathLst>
                <a:path w="6033770" h="3462654">
                  <a:moveTo>
                    <a:pt x="6033452" y="2730817"/>
                  </a:moveTo>
                  <a:lnTo>
                    <a:pt x="0" y="2730817"/>
                  </a:lnTo>
                  <a:lnTo>
                    <a:pt x="0" y="3462337"/>
                  </a:lnTo>
                  <a:lnTo>
                    <a:pt x="6033452" y="3462337"/>
                  </a:lnTo>
                  <a:lnTo>
                    <a:pt x="6033452" y="2730817"/>
                  </a:lnTo>
                  <a:close/>
                </a:path>
                <a:path w="6033770" h="3462654">
                  <a:moveTo>
                    <a:pt x="6033452" y="1267777"/>
                  </a:moveTo>
                  <a:lnTo>
                    <a:pt x="0" y="1267777"/>
                  </a:lnTo>
                  <a:lnTo>
                    <a:pt x="0" y="1999297"/>
                  </a:lnTo>
                  <a:lnTo>
                    <a:pt x="6033452" y="1999297"/>
                  </a:lnTo>
                  <a:lnTo>
                    <a:pt x="6033452" y="1267777"/>
                  </a:lnTo>
                  <a:close/>
                </a:path>
                <a:path w="6033770" h="3462654">
                  <a:moveTo>
                    <a:pt x="6033452" y="0"/>
                  </a:moveTo>
                  <a:lnTo>
                    <a:pt x="0" y="0"/>
                  </a:lnTo>
                  <a:lnTo>
                    <a:pt x="0" y="536257"/>
                  </a:lnTo>
                  <a:lnTo>
                    <a:pt x="6033452" y="536257"/>
                  </a:lnTo>
                  <a:lnTo>
                    <a:pt x="6033452" y="0"/>
                  </a:lnTo>
                  <a:close/>
                </a:path>
              </a:pathLst>
            </a:custGeom>
            <a:solidFill>
              <a:srgbClr val="FFB800">
                <a:alpha val="19607"/>
              </a:srgbClr>
            </a:solidFill>
          </p:spPr>
          <p:txBody>
            <a:bodyPr wrap="square" lIns="0" tIns="0" rIns="0" bIns="0" rtlCol="0"/>
            <a:lstStyle/>
            <a:p>
              <a:endParaRPr/>
            </a:p>
          </p:txBody>
        </p:sp>
        <p:sp>
          <p:nvSpPr>
            <p:cNvPr id="8" name="object 8"/>
            <p:cNvSpPr/>
            <p:nvPr/>
          </p:nvSpPr>
          <p:spPr>
            <a:xfrm>
              <a:off x="5840729" y="2301239"/>
              <a:ext cx="6033770" cy="12700"/>
            </a:xfrm>
            <a:custGeom>
              <a:avLst/>
              <a:gdLst/>
              <a:ahLst/>
              <a:cxnLst/>
              <a:rect l="l" t="t" r="r" b="b"/>
              <a:pathLst>
                <a:path w="6033770" h="12700">
                  <a:moveTo>
                    <a:pt x="0" y="12700"/>
                  </a:moveTo>
                  <a:lnTo>
                    <a:pt x="6033452" y="12700"/>
                  </a:lnTo>
                  <a:lnTo>
                    <a:pt x="6033452" y="0"/>
                  </a:lnTo>
                  <a:lnTo>
                    <a:pt x="0" y="0"/>
                  </a:lnTo>
                  <a:lnTo>
                    <a:pt x="0" y="12700"/>
                  </a:lnTo>
                  <a:close/>
                </a:path>
              </a:pathLst>
            </a:custGeom>
            <a:solidFill>
              <a:srgbClr val="FFB800">
                <a:alpha val="19607"/>
              </a:srgbClr>
            </a:solidFill>
          </p:spPr>
          <p:txBody>
            <a:bodyPr wrap="square" lIns="0" tIns="0" rIns="0" bIns="0" rtlCol="0"/>
            <a:lstStyle/>
            <a:p>
              <a:endParaRPr/>
            </a:p>
          </p:txBody>
        </p:sp>
        <p:sp>
          <p:nvSpPr>
            <p:cNvPr id="9" name="object 9"/>
            <p:cNvSpPr/>
            <p:nvPr/>
          </p:nvSpPr>
          <p:spPr>
            <a:xfrm>
              <a:off x="5840729" y="1939289"/>
              <a:ext cx="6033770" cy="0"/>
            </a:xfrm>
            <a:custGeom>
              <a:avLst/>
              <a:gdLst/>
              <a:ahLst/>
              <a:cxnLst/>
              <a:rect l="l" t="t" r="r" b="b"/>
              <a:pathLst>
                <a:path w="6033770">
                  <a:moveTo>
                    <a:pt x="0" y="0"/>
                  </a:moveTo>
                  <a:lnTo>
                    <a:pt x="6033452" y="0"/>
                  </a:lnTo>
                </a:path>
              </a:pathLst>
            </a:custGeom>
            <a:ln w="12700">
              <a:solidFill>
                <a:srgbClr val="FFB800"/>
              </a:solidFill>
            </a:ln>
          </p:spPr>
          <p:txBody>
            <a:bodyPr wrap="square" lIns="0" tIns="0" rIns="0" bIns="0" rtlCol="0"/>
            <a:lstStyle/>
            <a:p>
              <a:endParaRPr/>
            </a:p>
          </p:txBody>
        </p:sp>
        <p:sp>
          <p:nvSpPr>
            <p:cNvPr id="10" name="object 10"/>
            <p:cNvSpPr/>
            <p:nvPr/>
          </p:nvSpPr>
          <p:spPr>
            <a:xfrm>
              <a:off x="5840729" y="5763894"/>
              <a:ext cx="6033770" cy="12700"/>
            </a:xfrm>
            <a:custGeom>
              <a:avLst/>
              <a:gdLst/>
              <a:ahLst/>
              <a:cxnLst/>
              <a:rect l="l" t="t" r="r" b="b"/>
              <a:pathLst>
                <a:path w="6033770" h="12700">
                  <a:moveTo>
                    <a:pt x="0" y="12699"/>
                  </a:moveTo>
                  <a:lnTo>
                    <a:pt x="6033452" y="12699"/>
                  </a:lnTo>
                  <a:lnTo>
                    <a:pt x="6033452" y="0"/>
                  </a:lnTo>
                  <a:lnTo>
                    <a:pt x="0" y="0"/>
                  </a:lnTo>
                  <a:lnTo>
                    <a:pt x="0" y="12699"/>
                  </a:lnTo>
                  <a:close/>
                </a:path>
              </a:pathLst>
            </a:custGeom>
            <a:solidFill>
              <a:srgbClr val="FFB800">
                <a:alpha val="19607"/>
              </a:srgbClr>
            </a:solidFill>
          </p:spPr>
          <p:txBody>
            <a:bodyPr wrap="square" lIns="0" tIns="0" rIns="0" bIns="0" rtlCol="0"/>
            <a:lstStyle/>
            <a:p>
              <a:endParaRPr/>
            </a:p>
          </p:txBody>
        </p:sp>
        <p:pic>
          <p:nvPicPr>
            <p:cNvPr id="11" name="object 11"/>
            <p:cNvPicPr/>
            <p:nvPr/>
          </p:nvPicPr>
          <p:blipFill>
            <a:blip r:embed="rId3" cstate="print"/>
            <a:stretch>
              <a:fillRect/>
            </a:stretch>
          </p:blipFill>
          <p:spPr>
            <a:xfrm>
              <a:off x="7549832" y="6167437"/>
              <a:ext cx="3293427" cy="611187"/>
            </a:xfrm>
            <a:prstGeom prst="rect">
              <a:avLst/>
            </a:prstGeom>
          </p:spPr>
        </p:pic>
      </p:grpSp>
      <p:sp>
        <p:nvSpPr>
          <p:cNvPr id="12" name="object 12"/>
          <p:cNvSpPr txBox="1"/>
          <p:nvPr/>
        </p:nvSpPr>
        <p:spPr>
          <a:xfrm>
            <a:off x="6148070" y="2372677"/>
            <a:ext cx="103505" cy="193040"/>
          </a:xfrm>
          <a:prstGeom prst="rect">
            <a:avLst/>
          </a:prstGeom>
        </p:spPr>
        <p:txBody>
          <a:bodyPr vert="horz" wrap="square" lIns="0" tIns="12700" rIns="0" bIns="0" rtlCol="0">
            <a:spAutoFit/>
          </a:bodyPr>
          <a:lstStyle/>
          <a:p>
            <a:pPr marL="12700">
              <a:lnSpc>
                <a:spcPct val="100000"/>
              </a:lnSpc>
              <a:spcBef>
                <a:spcPts val="100"/>
              </a:spcBef>
            </a:pPr>
            <a:r>
              <a:rPr sz="1100" spc="55" dirty="0">
                <a:solidFill>
                  <a:srgbClr val="FFFFFF"/>
                </a:solidFill>
                <a:latin typeface="Calibri"/>
                <a:cs typeface="Calibri"/>
              </a:rPr>
              <a:t>1</a:t>
            </a:r>
            <a:endParaRPr sz="1100" dirty="0">
              <a:latin typeface="Calibri"/>
              <a:cs typeface="Calibri"/>
            </a:endParaRPr>
          </a:p>
        </p:txBody>
      </p:sp>
      <p:sp>
        <p:nvSpPr>
          <p:cNvPr id="24" name="object 24"/>
          <p:cNvSpPr txBox="1"/>
          <p:nvPr/>
        </p:nvSpPr>
        <p:spPr>
          <a:xfrm>
            <a:off x="78739" y="6571297"/>
            <a:ext cx="4323715" cy="82550"/>
          </a:xfrm>
          <a:prstGeom prst="rect">
            <a:avLst/>
          </a:prstGeom>
        </p:spPr>
        <p:txBody>
          <a:bodyPr vert="horz" wrap="square" lIns="0" tIns="0" rIns="0" bIns="0" rtlCol="0">
            <a:spAutoFit/>
          </a:bodyPr>
          <a:lstStyle/>
          <a:p>
            <a:pPr marL="12700">
              <a:lnSpc>
                <a:spcPts val="525"/>
              </a:lnSpc>
            </a:pPr>
            <a:r>
              <a:rPr sz="450" spc="30" dirty="0">
                <a:solidFill>
                  <a:srgbClr val="FFFFFF"/>
                </a:solidFill>
                <a:latin typeface="Calibri"/>
                <a:cs typeface="Calibri"/>
              </a:rPr>
              <a:t>ΟΔΗΓΙΕΣ</a:t>
            </a:r>
            <a:r>
              <a:rPr sz="450" spc="20" dirty="0">
                <a:solidFill>
                  <a:srgbClr val="FFFFFF"/>
                </a:solidFill>
                <a:latin typeface="Calibri"/>
                <a:cs typeface="Calibri"/>
              </a:rPr>
              <a:t> </a:t>
            </a:r>
            <a:r>
              <a:rPr sz="450" spc="25" dirty="0">
                <a:solidFill>
                  <a:srgbClr val="FFFFFF"/>
                </a:solidFill>
                <a:latin typeface="Calibri"/>
                <a:cs typeface="Calibri"/>
              </a:rPr>
              <a:t>ΓΙΑ </a:t>
            </a:r>
            <a:r>
              <a:rPr sz="450" spc="35" dirty="0">
                <a:solidFill>
                  <a:srgbClr val="FFFFFF"/>
                </a:solidFill>
                <a:latin typeface="Calibri"/>
                <a:cs typeface="Calibri"/>
              </a:rPr>
              <a:t>ΤΗΝ</a:t>
            </a:r>
            <a:r>
              <a:rPr sz="450" spc="25" dirty="0">
                <a:solidFill>
                  <a:srgbClr val="FFFFFF"/>
                </a:solidFill>
                <a:latin typeface="Calibri"/>
                <a:cs typeface="Calibri"/>
              </a:rPr>
              <a:t> </a:t>
            </a:r>
            <a:r>
              <a:rPr sz="450" spc="30" dirty="0">
                <a:solidFill>
                  <a:srgbClr val="FFFFFF"/>
                </a:solidFill>
                <a:latin typeface="Calibri"/>
                <a:cs typeface="Calibri"/>
              </a:rPr>
              <a:t>ΑΣΦΑΛΕΙΑ</a:t>
            </a:r>
            <a:r>
              <a:rPr sz="450" spc="25" dirty="0">
                <a:solidFill>
                  <a:srgbClr val="FFFFFF"/>
                </a:solidFill>
                <a:latin typeface="Calibri"/>
                <a:cs typeface="Calibri"/>
              </a:rPr>
              <a:t> </a:t>
            </a:r>
            <a:r>
              <a:rPr sz="450" spc="35" dirty="0">
                <a:solidFill>
                  <a:srgbClr val="FFFFFF"/>
                </a:solidFill>
                <a:latin typeface="Calibri"/>
                <a:cs typeface="Calibri"/>
              </a:rPr>
              <a:t>ΤΟΥ</a:t>
            </a:r>
            <a:r>
              <a:rPr sz="450" spc="30" dirty="0">
                <a:solidFill>
                  <a:srgbClr val="FFFFFF"/>
                </a:solidFill>
                <a:latin typeface="Calibri"/>
                <a:cs typeface="Calibri"/>
              </a:rPr>
              <a:t> ΚΥΒΕΡΝΟΥ ΣΤΑ</a:t>
            </a:r>
            <a:r>
              <a:rPr sz="450" spc="25" dirty="0">
                <a:solidFill>
                  <a:srgbClr val="FFFFFF"/>
                </a:solidFill>
                <a:latin typeface="Calibri"/>
                <a:cs typeface="Calibri"/>
              </a:rPr>
              <a:t> </a:t>
            </a:r>
            <a:r>
              <a:rPr sz="450" spc="30" dirty="0">
                <a:solidFill>
                  <a:srgbClr val="FFFFFF"/>
                </a:solidFill>
                <a:latin typeface="Calibri"/>
                <a:cs typeface="Calibri"/>
              </a:rPr>
              <a:t>ΠΛΟΙΑ,</a:t>
            </a:r>
            <a:r>
              <a:rPr sz="450" spc="25" dirty="0">
                <a:solidFill>
                  <a:srgbClr val="FFFFFF"/>
                </a:solidFill>
                <a:latin typeface="Calibri"/>
                <a:cs typeface="Calibri"/>
              </a:rPr>
              <a:t> </a:t>
            </a:r>
            <a:r>
              <a:rPr sz="450" spc="30" dirty="0">
                <a:solidFill>
                  <a:srgbClr val="FFFFFF"/>
                </a:solidFill>
                <a:latin typeface="Calibri"/>
                <a:cs typeface="Calibri"/>
              </a:rPr>
              <a:t>Έκδοση</a:t>
            </a:r>
            <a:r>
              <a:rPr sz="450" spc="25" dirty="0">
                <a:solidFill>
                  <a:srgbClr val="FFFFFF"/>
                </a:solidFill>
                <a:latin typeface="Calibri"/>
                <a:cs typeface="Calibri"/>
              </a:rPr>
              <a:t> </a:t>
            </a:r>
            <a:r>
              <a:rPr sz="450" spc="20" dirty="0">
                <a:solidFill>
                  <a:srgbClr val="FFFFFF"/>
                </a:solidFill>
                <a:latin typeface="Calibri"/>
                <a:cs typeface="Calibri"/>
              </a:rPr>
              <a:t>4,</a:t>
            </a:r>
            <a:r>
              <a:rPr sz="450" spc="30" dirty="0">
                <a:solidFill>
                  <a:srgbClr val="FFFFFF"/>
                </a:solidFill>
                <a:latin typeface="Calibri"/>
                <a:cs typeface="Calibri"/>
              </a:rPr>
              <a:t> URL: </a:t>
            </a:r>
            <a:r>
              <a:rPr sz="450" u="sng" spc="25" dirty="0">
                <a:solidFill>
                  <a:srgbClr val="FFFFFF"/>
                </a:solidFill>
                <a:uFill>
                  <a:solidFill>
                    <a:srgbClr val="FFFFFF"/>
                  </a:solidFill>
                </a:uFill>
                <a:latin typeface="Calibri"/>
                <a:cs typeface="Calibri"/>
                <a:hlinkClick r:id="rId4"/>
              </a:rPr>
              <a:t>2021-Cyber-Security-Guidelines.pdf</a:t>
            </a:r>
            <a:r>
              <a:rPr sz="450" u="sng" spc="40" dirty="0">
                <a:solidFill>
                  <a:srgbClr val="FFFFFF"/>
                </a:solidFill>
                <a:uFill>
                  <a:solidFill>
                    <a:srgbClr val="FFFFFF"/>
                  </a:solidFill>
                </a:uFill>
                <a:latin typeface="Calibri"/>
                <a:cs typeface="Calibri"/>
                <a:hlinkClick r:id="rId4"/>
              </a:rPr>
              <a:t> </a:t>
            </a:r>
            <a:r>
              <a:rPr sz="450" u="sng" spc="20" dirty="0">
                <a:solidFill>
                  <a:srgbClr val="FFFFFF"/>
                </a:solidFill>
                <a:uFill>
                  <a:solidFill>
                    <a:srgbClr val="FFFFFF"/>
                  </a:solidFill>
                </a:uFill>
                <a:latin typeface="Calibri"/>
                <a:cs typeface="Calibri"/>
                <a:hlinkClick r:id="rId4"/>
              </a:rPr>
              <a:t>(ics-shipping.org),</a:t>
            </a:r>
            <a:r>
              <a:rPr sz="450" u="sng" spc="35" dirty="0">
                <a:solidFill>
                  <a:srgbClr val="FFFFFF"/>
                </a:solidFill>
                <a:uFill>
                  <a:solidFill>
                    <a:srgbClr val="FFFFFF"/>
                  </a:solidFill>
                </a:uFill>
                <a:latin typeface="Calibri"/>
                <a:cs typeface="Calibri"/>
                <a:hlinkClick r:id="rId4"/>
              </a:rPr>
              <a:t> </a:t>
            </a:r>
            <a:r>
              <a:rPr sz="450" u="sng" spc="30" dirty="0">
                <a:solidFill>
                  <a:srgbClr val="FFFFFF"/>
                </a:solidFill>
                <a:uFill>
                  <a:solidFill>
                    <a:srgbClr val="FFFFFF"/>
                  </a:solidFill>
                </a:uFill>
                <a:latin typeface="Calibri"/>
                <a:cs typeface="Calibri"/>
                <a:hlinkClick r:id="rId4"/>
              </a:rPr>
              <a:t>πρόσβαση</a:t>
            </a:r>
            <a:r>
              <a:rPr sz="450" u="sng" spc="35" dirty="0">
                <a:solidFill>
                  <a:srgbClr val="FFFFFF"/>
                </a:solidFill>
                <a:uFill>
                  <a:solidFill>
                    <a:srgbClr val="FFFFFF"/>
                  </a:solidFill>
                </a:uFill>
                <a:latin typeface="Calibri"/>
                <a:cs typeface="Calibri"/>
                <a:hlinkClick r:id="rId4"/>
              </a:rPr>
              <a:t> </a:t>
            </a:r>
            <a:r>
              <a:rPr sz="450" u="sng" spc="30" dirty="0">
                <a:solidFill>
                  <a:srgbClr val="FFFFFF"/>
                </a:solidFill>
                <a:uFill>
                  <a:solidFill>
                    <a:srgbClr val="FFFFFF"/>
                  </a:solidFill>
                </a:uFill>
                <a:latin typeface="Calibri"/>
                <a:cs typeface="Calibri"/>
                <a:hlinkClick r:id="rId4"/>
              </a:rPr>
              <a:t>τον Φ</a:t>
            </a:r>
            <a:r>
              <a:rPr sz="450" u="sng" spc="30" dirty="0">
                <a:solidFill>
                  <a:srgbClr val="FFFFFF"/>
                </a:solidFill>
                <a:uFill>
                  <a:solidFill>
                    <a:srgbClr val="FFFFFF"/>
                  </a:solidFill>
                </a:uFill>
                <a:latin typeface="Calibri"/>
                <a:cs typeface="Calibri"/>
              </a:rPr>
              <a:t>εβρουάριο</a:t>
            </a:r>
            <a:r>
              <a:rPr sz="450" spc="35" dirty="0">
                <a:solidFill>
                  <a:srgbClr val="FFFFFF"/>
                </a:solidFill>
                <a:latin typeface="Calibri"/>
                <a:cs typeface="Calibri"/>
              </a:rPr>
              <a:t> </a:t>
            </a:r>
            <a:r>
              <a:rPr sz="450" spc="25" dirty="0">
                <a:solidFill>
                  <a:srgbClr val="FFFFFF"/>
                </a:solidFill>
                <a:latin typeface="Calibri"/>
                <a:cs typeface="Calibri"/>
              </a:rPr>
              <a:t>2024.</a:t>
            </a:r>
            <a:endParaRPr sz="450">
              <a:latin typeface="Calibri"/>
              <a:cs typeface="Calibri"/>
            </a:endParaRPr>
          </a:p>
        </p:txBody>
      </p:sp>
      <p:sp>
        <p:nvSpPr>
          <p:cNvPr id="13" name="object 13"/>
          <p:cNvSpPr txBox="1"/>
          <p:nvPr/>
        </p:nvSpPr>
        <p:spPr>
          <a:xfrm>
            <a:off x="6160770" y="3641090"/>
            <a:ext cx="90805" cy="193040"/>
          </a:xfrm>
          <a:prstGeom prst="rect">
            <a:avLst/>
          </a:prstGeom>
        </p:spPr>
        <p:txBody>
          <a:bodyPr vert="horz" wrap="square" lIns="0" tIns="12700" rIns="0" bIns="0" rtlCol="0">
            <a:spAutoFit/>
          </a:bodyPr>
          <a:lstStyle/>
          <a:p>
            <a:pPr>
              <a:lnSpc>
                <a:spcPct val="100000"/>
              </a:lnSpc>
              <a:spcBef>
                <a:spcPts val="100"/>
              </a:spcBef>
            </a:pPr>
            <a:r>
              <a:rPr sz="1100" spc="55" dirty="0">
                <a:solidFill>
                  <a:srgbClr val="FFFFFF"/>
                </a:solidFill>
                <a:latin typeface="Calibri"/>
                <a:cs typeface="Calibri"/>
              </a:rPr>
              <a:t>3</a:t>
            </a:r>
            <a:endParaRPr sz="1100">
              <a:latin typeface="Calibri"/>
              <a:cs typeface="Calibri"/>
            </a:endParaRPr>
          </a:p>
        </p:txBody>
      </p:sp>
      <p:sp>
        <p:nvSpPr>
          <p:cNvPr id="14" name="object 14"/>
          <p:cNvSpPr txBox="1"/>
          <p:nvPr/>
        </p:nvSpPr>
        <p:spPr>
          <a:xfrm>
            <a:off x="6669405" y="3601402"/>
            <a:ext cx="5126990" cy="527050"/>
          </a:xfrm>
          <a:prstGeom prst="rect">
            <a:avLst/>
          </a:prstGeom>
        </p:spPr>
        <p:txBody>
          <a:bodyPr vert="horz" wrap="square" lIns="0" tIns="12700" rIns="0" bIns="0" rtlCol="0">
            <a:spAutoFit/>
          </a:bodyPr>
          <a:lstStyle/>
          <a:p>
            <a:pPr marR="5080" algn="just">
              <a:lnSpc>
                <a:spcPct val="100000"/>
              </a:lnSpc>
              <a:spcBef>
                <a:spcPts val="100"/>
              </a:spcBef>
            </a:pPr>
            <a:r>
              <a:rPr sz="1100" b="1" spc="75" dirty="0">
                <a:solidFill>
                  <a:srgbClr val="FFFFFF"/>
                </a:solidFill>
                <a:latin typeface="Calibri"/>
                <a:cs typeface="Calibri"/>
              </a:rPr>
              <a:t>Ορισμένες επιπτώσεις </a:t>
            </a:r>
            <a:r>
              <a:rPr sz="1100" b="1" spc="80" dirty="0">
                <a:solidFill>
                  <a:srgbClr val="FFFFFF"/>
                </a:solidFill>
                <a:latin typeface="Calibri"/>
                <a:cs typeface="Calibri"/>
              </a:rPr>
              <a:t>στην </a:t>
            </a:r>
            <a:r>
              <a:rPr sz="1100" b="1" spc="75" dirty="0">
                <a:solidFill>
                  <a:srgbClr val="FFFFFF"/>
                </a:solidFill>
                <a:latin typeface="Calibri"/>
                <a:cs typeface="Calibri"/>
              </a:rPr>
              <a:t>υγεία/ελαφροί τραυματισμοί. </a:t>
            </a:r>
            <a:r>
              <a:rPr sz="1100" b="1" spc="80" dirty="0">
                <a:solidFill>
                  <a:srgbClr val="FFFFFF"/>
                </a:solidFill>
                <a:latin typeface="Calibri"/>
                <a:cs typeface="Calibri"/>
              </a:rPr>
              <a:t>Μικρές </a:t>
            </a:r>
            <a:r>
              <a:rPr sz="1100" b="1" spc="70" dirty="0">
                <a:solidFill>
                  <a:srgbClr val="FFFFFF"/>
                </a:solidFill>
                <a:latin typeface="Calibri"/>
                <a:cs typeface="Calibri"/>
              </a:rPr>
              <a:t>ζημιές </a:t>
            </a:r>
            <a:r>
              <a:rPr sz="1100" b="1" spc="75" dirty="0">
                <a:solidFill>
                  <a:srgbClr val="FFFFFF"/>
                </a:solidFill>
                <a:latin typeface="Calibri"/>
                <a:cs typeface="Calibri"/>
              </a:rPr>
              <a:t> </a:t>
            </a:r>
            <a:r>
              <a:rPr sz="1100" spc="75" dirty="0">
                <a:solidFill>
                  <a:srgbClr val="FFFFFF"/>
                </a:solidFill>
                <a:latin typeface="Calibri"/>
                <a:cs typeface="Calibri"/>
              </a:rPr>
              <a:t>στο </a:t>
            </a:r>
            <a:r>
              <a:rPr sz="1100" spc="70" dirty="0">
                <a:solidFill>
                  <a:srgbClr val="FFFFFF"/>
                </a:solidFill>
                <a:latin typeface="Calibri"/>
                <a:cs typeface="Calibri"/>
              </a:rPr>
              <a:t>περιβάλλον, </a:t>
            </a:r>
            <a:r>
              <a:rPr sz="1100" b="1" spc="80" dirty="0">
                <a:solidFill>
                  <a:srgbClr val="FFFFFF"/>
                </a:solidFill>
                <a:latin typeface="Calibri"/>
                <a:cs typeface="Calibri"/>
              </a:rPr>
              <a:t>στα </a:t>
            </a:r>
            <a:r>
              <a:rPr sz="1100" b="1" spc="75" dirty="0">
                <a:solidFill>
                  <a:srgbClr val="FFFFFF"/>
                </a:solidFill>
                <a:latin typeface="Calibri"/>
                <a:cs typeface="Calibri"/>
              </a:rPr>
              <a:t>περιουσιακά </a:t>
            </a:r>
            <a:r>
              <a:rPr sz="1100" b="1" spc="70" dirty="0">
                <a:solidFill>
                  <a:srgbClr val="FFFFFF"/>
                </a:solidFill>
                <a:latin typeface="Calibri"/>
                <a:cs typeface="Calibri"/>
              </a:rPr>
              <a:t>στοιχεία </a:t>
            </a:r>
            <a:r>
              <a:rPr sz="1100" spc="75" dirty="0">
                <a:solidFill>
                  <a:srgbClr val="FFFFFF"/>
                </a:solidFill>
                <a:latin typeface="Calibri"/>
                <a:cs typeface="Calibri"/>
              </a:rPr>
              <a:t>στα </a:t>
            </a:r>
            <a:r>
              <a:rPr sz="1100" spc="70" dirty="0">
                <a:solidFill>
                  <a:srgbClr val="FFFFFF"/>
                </a:solidFill>
                <a:latin typeface="Calibri"/>
                <a:cs typeface="Calibri"/>
              </a:rPr>
              <a:t>οικονομικά </a:t>
            </a:r>
            <a:r>
              <a:rPr sz="1100" b="1" spc="90" dirty="0">
                <a:solidFill>
                  <a:srgbClr val="FFFFFF"/>
                </a:solidFill>
                <a:latin typeface="Calibri"/>
                <a:cs typeface="Calibri"/>
              </a:rPr>
              <a:t>ή </a:t>
            </a:r>
            <a:r>
              <a:rPr sz="1100" b="1" spc="80" dirty="0">
                <a:solidFill>
                  <a:srgbClr val="FFFFFF"/>
                </a:solidFill>
                <a:latin typeface="Calibri"/>
                <a:cs typeface="Calibri"/>
              </a:rPr>
              <a:t>στη </a:t>
            </a:r>
            <a:r>
              <a:rPr sz="1100" spc="90" dirty="0">
                <a:solidFill>
                  <a:srgbClr val="FFFFFF"/>
                </a:solidFill>
                <a:latin typeface="Calibri"/>
                <a:cs typeface="Calibri"/>
              </a:rPr>
              <a:t>φήμη </a:t>
            </a:r>
            <a:r>
              <a:rPr sz="1100" spc="70" dirty="0">
                <a:solidFill>
                  <a:srgbClr val="FFFFFF"/>
                </a:solidFill>
                <a:latin typeface="Calibri"/>
                <a:cs typeface="Calibri"/>
              </a:rPr>
              <a:t>της </a:t>
            </a:r>
            <a:r>
              <a:rPr sz="1100" spc="75" dirty="0">
                <a:solidFill>
                  <a:srgbClr val="FFFFFF"/>
                </a:solidFill>
                <a:latin typeface="Calibri"/>
                <a:cs typeface="Calibri"/>
              </a:rPr>
              <a:t> </a:t>
            </a:r>
            <a:r>
              <a:rPr sz="1100" spc="65" dirty="0">
                <a:solidFill>
                  <a:srgbClr val="FFFFFF"/>
                </a:solidFill>
                <a:latin typeface="Calibri"/>
                <a:cs typeface="Calibri"/>
              </a:rPr>
              <a:t>εταιρείας.</a:t>
            </a:r>
            <a:endParaRPr sz="1100">
              <a:latin typeface="Calibri"/>
              <a:cs typeface="Calibri"/>
            </a:endParaRPr>
          </a:p>
        </p:txBody>
      </p:sp>
      <p:sp>
        <p:nvSpPr>
          <p:cNvPr id="15" name="object 15"/>
          <p:cNvSpPr txBox="1"/>
          <p:nvPr/>
        </p:nvSpPr>
        <p:spPr>
          <a:xfrm>
            <a:off x="6160770" y="5104447"/>
            <a:ext cx="90805" cy="193040"/>
          </a:xfrm>
          <a:prstGeom prst="rect">
            <a:avLst/>
          </a:prstGeom>
        </p:spPr>
        <p:txBody>
          <a:bodyPr vert="horz" wrap="square" lIns="0" tIns="12700" rIns="0" bIns="0" rtlCol="0">
            <a:spAutoFit/>
          </a:bodyPr>
          <a:lstStyle/>
          <a:p>
            <a:pPr>
              <a:lnSpc>
                <a:spcPct val="100000"/>
              </a:lnSpc>
              <a:spcBef>
                <a:spcPts val="100"/>
              </a:spcBef>
            </a:pPr>
            <a:r>
              <a:rPr sz="1100" spc="55" dirty="0">
                <a:solidFill>
                  <a:srgbClr val="FFFFFF"/>
                </a:solidFill>
                <a:latin typeface="Calibri"/>
                <a:cs typeface="Calibri"/>
              </a:rPr>
              <a:t>5</a:t>
            </a:r>
            <a:endParaRPr sz="1100">
              <a:latin typeface="Calibri"/>
              <a:cs typeface="Calibri"/>
            </a:endParaRPr>
          </a:p>
        </p:txBody>
      </p:sp>
      <p:sp>
        <p:nvSpPr>
          <p:cNvPr id="16" name="object 16"/>
          <p:cNvSpPr txBox="1"/>
          <p:nvPr/>
        </p:nvSpPr>
        <p:spPr>
          <a:xfrm>
            <a:off x="6669405" y="5064759"/>
            <a:ext cx="5126355" cy="360045"/>
          </a:xfrm>
          <a:prstGeom prst="rect">
            <a:avLst/>
          </a:prstGeom>
        </p:spPr>
        <p:txBody>
          <a:bodyPr vert="horz" wrap="square" lIns="0" tIns="12700" rIns="0" bIns="0" rtlCol="0">
            <a:spAutoFit/>
          </a:bodyPr>
          <a:lstStyle/>
          <a:p>
            <a:pPr marR="5080">
              <a:lnSpc>
                <a:spcPct val="100000"/>
              </a:lnSpc>
              <a:spcBef>
                <a:spcPts val="100"/>
              </a:spcBef>
            </a:pPr>
            <a:r>
              <a:rPr sz="1100" b="1" spc="80" dirty="0">
                <a:solidFill>
                  <a:srgbClr val="FFFFFF"/>
                </a:solidFill>
                <a:latin typeface="Calibri"/>
                <a:cs typeface="Calibri"/>
              </a:rPr>
              <a:t>Θάνατος</a:t>
            </a:r>
            <a:r>
              <a:rPr sz="1100" b="1" spc="150" dirty="0">
                <a:solidFill>
                  <a:srgbClr val="FFFFFF"/>
                </a:solidFill>
                <a:latin typeface="Calibri"/>
                <a:cs typeface="Calibri"/>
              </a:rPr>
              <a:t> </a:t>
            </a:r>
            <a:r>
              <a:rPr sz="1100" spc="85" dirty="0">
                <a:solidFill>
                  <a:srgbClr val="FFFFFF"/>
                </a:solidFill>
                <a:latin typeface="Calibri"/>
                <a:cs typeface="Calibri"/>
              </a:rPr>
              <a:t>ή</a:t>
            </a:r>
            <a:r>
              <a:rPr sz="1100" spc="145" dirty="0">
                <a:solidFill>
                  <a:srgbClr val="FFFFFF"/>
                </a:solidFill>
                <a:latin typeface="Calibri"/>
                <a:cs typeface="Calibri"/>
              </a:rPr>
              <a:t> </a:t>
            </a:r>
            <a:r>
              <a:rPr sz="1100" b="1" spc="80" dirty="0">
                <a:solidFill>
                  <a:srgbClr val="FFFFFF"/>
                </a:solidFill>
                <a:latin typeface="Calibri"/>
                <a:cs typeface="Calibri"/>
              </a:rPr>
              <a:t>μόνιμη</a:t>
            </a:r>
            <a:r>
              <a:rPr sz="1100" b="1" spc="150" dirty="0">
                <a:solidFill>
                  <a:srgbClr val="FFFFFF"/>
                </a:solidFill>
                <a:latin typeface="Calibri"/>
                <a:cs typeface="Calibri"/>
              </a:rPr>
              <a:t> </a:t>
            </a:r>
            <a:r>
              <a:rPr sz="1100" b="1" spc="75" dirty="0">
                <a:solidFill>
                  <a:srgbClr val="FFFFFF"/>
                </a:solidFill>
                <a:latin typeface="Calibri"/>
                <a:cs typeface="Calibri"/>
              </a:rPr>
              <a:t>αναπηρία.</a:t>
            </a:r>
            <a:r>
              <a:rPr sz="1100" b="1" spc="150" dirty="0">
                <a:solidFill>
                  <a:srgbClr val="FFFFFF"/>
                </a:solidFill>
                <a:latin typeface="Calibri"/>
                <a:cs typeface="Calibri"/>
              </a:rPr>
              <a:t> </a:t>
            </a:r>
            <a:r>
              <a:rPr sz="1100" spc="70" dirty="0">
                <a:solidFill>
                  <a:srgbClr val="FFFFFF"/>
                </a:solidFill>
                <a:latin typeface="Calibri"/>
                <a:cs typeface="Calibri"/>
              </a:rPr>
              <a:t>Ευρεία,</a:t>
            </a:r>
            <a:r>
              <a:rPr sz="1100" spc="150" dirty="0">
                <a:solidFill>
                  <a:srgbClr val="FFFFFF"/>
                </a:solidFill>
                <a:latin typeface="Calibri"/>
                <a:cs typeface="Calibri"/>
              </a:rPr>
              <a:t> </a:t>
            </a:r>
            <a:r>
              <a:rPr sz="1100" spc="75" dirty="0">
                <a:solidFill>
                  <a:srgbClr val="FFFFFF"/>
                </a:solidFill>
                <a:latin typeface="Calibri"/>
                <a:cs typeface="Calibri"/>
              </a:rPr>
              <a:t>σημαντική</a:t>
            </a:r>
            <a:r>
              <a:rPr sz="1100" spc="145" dirty="0">
                <a:solidFill>
                  <a:srgbClr val="FFFFFF"/>
                </a:solidFill>
                <a:latin typeface="Calibri"/>
                <a:cs typeface="Calibri"/>
              </a:rPr>
              <a:t> </a:t>
            </a:r>
            <a:r>
              <a:rPr sz="1100" b="1" spc="75" dirty="0">
                <a:solidFill>
                  <a:srgbClr val="FFFFFF"/>
                </a:solidFill>
                <a:latin typeface="Calibri"/>
                <a:cs typeface="Calibri"/>
              </a:rPr>
              <a:t>ζημία</a:t>
            </a:r>
            <a:r>
              <a:rPr sz="1100" b="1" spc="150" dirty="0">
                <a:solidFill>
                  <a:srgbClr val="FFFFFF"/>
                </a:solidFill>
                <a:latin typeface="Calibri"/>
                <a:cs typeface="Calibri"/>
              </a:rPr>
              <a:t> </a:t>
            </a:r>
            <a:r>
              <a:rPr sz="1100" b="1" spc="80" dirty="0">
                <a:solidFill>
                  <a:srgbClr val="FFFFFF"/>
                </a:solidFill>
                <a:latin typeface="Calibri"/>
                <a:cs typeface="Calibri"/>
              </a:rPr>
              <a:t>στο</a:t>
            </a:r>
            <a:r>
              <a:rPr sz="1100" b="1" spc="145" dirty="0">
                <a:solidFill>
                  <a:srgbClr val="FFFFFF"/>
                </a:solidFill>
                <a:latin typeface="Calibri"/>
                <a:cs typeface="Calibri"/>
              </a:rPr>
              <a:t> </a:t>
            </a:r>
            <a:r>
              <a:rPr sz="1100" b="1" spc="75" dirty="0">
                <a:solidFill>
                  <a:srgbClr val="FFFFFF"/>
                </a:solidFill>
                <a:latin typeface="Calibri"/>
                <a:cs typeface="Calibri"/>
              </a:rPr>
              <a:t>περιβάλλον,</a:t>
            </a:r>
            <a:r>
              <a:rPr sz="1100" b="1" spc="150" dirty="0">
                <a:solidFill>
                  <a:srgbClr val="FFFFFF"/>
                </a:solidFill>
                <a:latin typeface="Calibri"/>
                <a:cs typeface="Calibri"/>
              </a:rPr>
              <a:t> </a:t>
            </a:r>
            <a:r>
              <a:rPr sz="1100" spc="75" dirty="0">
                <a:solidFill>
                  <a:srgbClr val="FFFFFF"/>
                </a:solidFill>
                <a:latin typeface="Calibri"/>
                <a:cs typeface="Calibri"/>
              </a:rPr>
              <a:t>τα </a:t>
            </a:r>
            <a:r>
              <a:rPr sz="1100" spc="-235" dirty="0">
                <a:solidFill>
                  <a:srgbClr val="FFFFFF"/>
                </a:solidFill>
                <a:latin typeface="Calibri"/>
                <a:cs typeface="Calibri"/>
              </a:rPr>
              <a:t> </a:t>
            </a:r>
            <a:r>
              <a:rPr sz="1100" spc="75" dirty="0">
                <a:solidFill>
                  <a:srgbClr val="FFFFFF"/>
                </a:solidFill>
                <a:latin typeface="Calibri"/>
                <a:cs typeface="Calibri"/>
              </a:rPr>
              <a:t>περιουσιακά</a:t>
            </a:r>
            <a:r>
              <a:rPr sz="1100" spc="35" dirty="0">
                <a:solidFill>
                  <a:srgbClr val="FFFFFF"/>
                </a:solidFill>
                <a:latin typeface="Calibri"/>
                <a:cs typeface="Calibri"/>
              </a:rPr>
              <a:t> </a:t>
            </a:r>
            <a:r>
              <a:rPr sz="1100" spc="65" dirty="0">
                <a:solidFill>
                  <a:srgbClr val="FFFFFF"/>
                </a:solidFill>
                <a:latin typeface="Calibri"/>
                <a:cs typeface="Calibri"/>
              </a:rPr>
              <a:t>στοιχεία,</a:t>
            </a:r>
            <a:r>
              <a:rPr sz="1100" spc="35" dirty="0">
                <a:solidFill>
                  <a:srgbClr val="FFFFFF"/>
                </a:solidFill>
                <a:latin typeface="Calibri"/>
                <a:cs typeface="Calibri"/>
              </a:rPr>
              <a:t> </a:t>
            </a:r>
            <a:r>
              <a:rPr sz="1100" spc="75" dirty="0">
                <a:solidFill>
                  <a:srgbClr val="FFFFFF"/>
                </a:solidFill>
                <a:latin typeface="Calibri"/>
                <a:cs typeface="Calibri"/>
              </a:rPr>
              <a:t>τα</a:t>
            </a:r>
            <a:r>
              <a:rPr sz="1100" spc="35" dirty="0">
                <a:solidFill>
                  <a:srgbClr val="FFFFFF"/>
                </a:solidFill>
                <a:latin typeface="Calibri"/>
                <a:cs typeface="Calibri"/>
              </a:rPr>
              <a:t> </a:t>
            </a:r>
            <a:r>
              <a:rPr sz="1100" spc="70" dirty="0">
                <a:solidFill>
                  <a:srgbClr val="FFFFFF"/>
                </a:solidFill>
                <a:latin typeface="Calibri"/>
                <a:cs typeface="Calibri"/>
              </a:rPr>
              <a:t>οικονομικά</a:t>
            </a:r>
            <a:r>
              <a:rPr sz="1100" spc="40" dirty="0">
                <a:solidFill>
                  <a:srgbClr val="FFFFFF"/>
                </a:solidFill>
                <a:latin typeface="Calibri"/>
                <a:cs typeface="Calibri"/>
              </a:rPr>
              <a:t> </a:t>
            </a:r>
            <a:r>
              <a:rPr sz="1100" spc="85" dirty="0">
                <a:solidFill>
                  <a:srgbClr val="FFFFFF"/>
                </a:solidFill>
                <a:latin typeface="Calibri"/>
                <a:cs typeface="Calibri"/>
              </a:rPr>
              <a:t>ή</a:t>
            </a:r>
            <a:r>
              <a:rPr sz="1100" spc="35" dirty="0">
                <a:solidFill>
                  <a:srgbClr val="FFFFFF"/>
                </a:solidFill>
                <a:latin typeface="Calibri"/>
                <a:cs typeface="Calibri"/>
              </a:rPr>
              <a:t> </a:t>
            </a:r>
            <a:r>
              <a:rPr sz="1100" spc="70" dirty="0">
                <a:solidFill>
                  <a:srgbClr val="FFFFFF"/>
                </a:solidFill>
                <a:latin typeface="Calibri"/>
                <a:cs typeface="Calibri"/>
              </a:rPr>
              <a:t>τη</a:t>
            </a:r>
            <a:r>
              <a:rPr sz="1100" spc="35" dirty="0">
                <a:solidFill>
                  <a:srgbClr val="FFFFFF"/>
                </a:solidFill>
                <a:latin typeface="Calibri"/>
                <a:cs typeface="Calibri"/>
              </a:rPr>
              <a:t> </a:t>
            </a:r>
            <a:r>
              <a:rPr sz="1100" spc="90" dirty="0">
                <a:solidFill>
                  <a:srgbClr val="FFFFFF"/>
                </a:solidFill>
                <a:latin typeface="Calibri"/>
                <a:cs typeface="Calibri"/>
              </a:rPr>
              <a:t>φήμη</a:t>
            </a:r>
            <a:r>
              <a:rPr sz="1100" spc="35" dirty="0">
                <a:solidFill>
                  <a:srgbClr val="FFFFFF"/>
                </a:solidFill>
                <a:latin typeface="Calibri"/>
                <a:cs typeface="Calibri"/>
              </a:rPr>
              <a:t> </a:t>
            </a:r>
            <a:r>
              <a:rPr sz="1100" spc="70" dirty="0">
                <a:solidFill>
                  <a:srgbClr val="FFFFFF"/>
                </a:solidFill>
                <a:latin typeface="Calibri"/>
                <a:cs typeface="Calibri"/>
              </a:rPr>
              <a:t>της</a:t>
            </a:r>
            <a:r>
              <a:rPr sz="1100" spc="35" dirty="0">
                <a:solidFill>
                  <a:srgbClr val="FFFFFF"/>
                </a:solidFill>
                <a:latin typeface="Calibri"/>
                <a:cs typeface="Calibri"/>
              </a:rPr>
              <a:t> </a:t>
            </a:r>
            <a:r>
              <a:rPr sz="1100" spc="65" dirty="0">
                <a:solidFill>
                  <a:srgbClr val="FFFFFF"/>
                </a:solidFill>
                <a:latin typeface="Calibri"/>
                <a:cs typeface="Calibri"/>
              </a:rPr>
              <a:t>εταιρείας.</a:t>
            </a:r>
            <a:endParaRPr sz="1100">
              <a:latin typeface="Calibri"/>
              <a:cs typeface="Calibri"/>
            </a:endParaRPr>
          </a:p>
        </p:txBody>
      </p:sp>
      <p:sp>
        <p:nvSpPr>
          <p:cNvPr id="17" name="object 1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8" name="object 18"/>
          <p:cNvSpPr txBox="1">
            <a:spLocks noGrp="1"/>
          </p:cNvSpPr>
          <p:nvPr>
            <p:ph type="title"/>
          </p:nvPr>
        </p:nvSpPr>
        <p:spPr>
          <a:xfrm>
            <a:off x="6644640" y="571182"/>
            <a:ext cx="4997450" cy="414020"/>
          </a:xfrm>
          <a:prstGeom prst="rect">
            <a:avLst/>
          </a:prstGeom>
        </p:spPr>
        <p:txBody>
          <a:bodyPr vert="horz" wrap="square" lIns="0" tIns="12700" rIns="0" bIns="0" rtlCol="0">
            <a:spAutoFit/>
          </a:bodyPr>
          <a:lstStyle/>
          <a:p>
            <a:pPr marL="12700">
              <a:lnSpc>
                <a:spcPct val="100000"/>
              </a:lnSpc>
              <a:spcBef>
                <a:spcPts val="100"/>
              </a:spcBef>
            </a:pPr>
            <a:r>
              <a:rPr spc="195" dirty="0"/>
              <a:t>Ποσοτικοποίηση </a:t>
            </a:r>
            <a:r>
              <a:rPr spc="150" dirty="0"/>
              <a:t>του </a:t>
            </a:r>
            <a:r>
              <a:rPr spc="170" dirty="0"/>
              <a:t>αντίκτυπου</a:t>
            </a:r>
          </a:p>
        </p:txBody>
      </p:sp>
      <p:sp>
        <p:nvSpPr>
          <p:cNvPr id="19" name="object 19"/>
          <p:cNvSpPr txBox="1"/>
          <p:nvPr/>
        </p:nvSpPr>
        <p:spPr>
          <a:xfrm>
            <a:off x="6068693" y="1562100"/>
            <a:ext cx="599440" cy="193040"/>
          </a:xfrm>
          <a:prstGeom prst="rect">
            <a:avLst/>
          </a:prstGeom>
        </p:spPr>
        <p:txBody>
          <a:bodyPr vert="horz" wrap="square" lIns="0" tIns="12700" rIns="0" bIns="0" rtlCol="0">
            <a:spAutoFit/>
          </a:bodyPr>
          <a:lstStyle/>
          <a:p>
            <a:pPr marL="12700">
              <a:lnSpc>
                <a:spcPct val="100000"/>
              </a:lnSpc>
              <a:spcBef>
                <a:spcPts val="100"/>
              </a:spcBef>
            </a:pPr>
            <a:r>
              <a:rPr sz="1100" b="1" spc="95" dirty="0">
                <a:solidFill>
                  <a:srgbClr val="FFFFFF"/>
                </a:solidFill>
                <a:latin typeface="Calibri"/>
                <a:cs typeface="Calibri"/>
              </a:rPr>
              <a:t>Ε</a:t>
            </a:r>
            <a:r>
              <a:rPr sz="1100" b="1" spc="110" dirty="0">
                <a:solidFill>
                  <a:srgbClr val="FFFFFF"/>
                </a:solidFill>
                <a:latin typeface="Calibri"/>
                <a:cs typeface="Calibri"/>
              </a:rPr>
              <a:t>π</a:t>
            </a:r>
            <a:r>
              <a:rPr sz="1100" b="1" spc="50" dirty="0">
                <a:solidFill>
                  <a:srgbClr val="FFFFFF"/>
                </a:solidFill>
                <a:latin typeface="Calibri"/>
                <a:cs typeface="Calibri"/>
              </a:rPr>
              <a:t>ί</a:t>
            </a:r>
            <a:r>
              <a:rPr sz="1100" b="1" spc="114" dirty="0">
                <a:solidFill>
                  <a:srgbClr val="FFFFFF"/>
                </a:solidFill>
                <a:latin typeface="Calibri"/>
                <a:cs typeface="Calibri"/>
              </a:rPr>
              <a:t>π</a:t>
            </a:r>
            <a:r>
              <a:rPr sz="1100" b="1" spc="85" dirty="0">
                <a:solidFill>
                  <a:srgbClr val="FFFFFF"/>
                </a:solidFill>
                <a:latin typeface="Calibri"/>
                <a:cs typeface="Calibri"/>
              </a:rPr>
              <a:t>ε</a:t>
            </a:r>
            <a:r>
              <a:rPr sz="1100" b="1" spc="105" dirty="0">
                <a:solidFill>
                  <a:srgbClr val="FFFFFF"/>
                </a:solidFill>
                <a:latin typeface="Calibri"/>
                <a:cs typeface="Calibri"/>
              </a:rPr>
              <a:t>δ</a:t>
            </a:r>
            <a:r>
              <a:rPr sz="1100" b="1" spc="120" dirty="0">
                <a:solidFill>
                  <a:srgbClr val="FFFFFF"/>
                </a:solidFill>
                <a:latin typeface="Calibri"/>
                <a:cs typeface="Calibri"/>
              </a:rPr>
              <a:t>ο</a:t>
            </a:r>
            <a:endParaRPr sz="1100" dirty="0">
              <a:latin typeface="Calibri"/>
              <a:cs typeface="Calibri"/>
            </a:endParaRPr>
          </a:p>
        </p:txBody>
      </p:sp>
      <p:sp>
        <p:nvSpPr>
          <p:cNvPr id="20" name="object 20"/>
          <p:cNvSpPr txBox="1"/>
          <p:nvPr/>
        </p:nvSpPr>
        <p:spPr>
          <a:xfrm>
            <a:off x="7215981" y="1531120"/>
            <a:ext cx="1942464" cy="193040"/>
          </a:xfrm>
          <a:prstGeom prst="rect">
            <a:avLst/>
          </a:prstGeom>
        </p:spPr>
        <p:txBody>
          <a:bodyPr vert="horz" wrap="square" lIns="0" tIns="12700" rIns="0" bIns="0" rtlCol="0">
            <a:spAutoFit/>
          </a:bodyPr>
          <a:lstStyle/>
          <a:p>
            <a:pPr marL="12700">
              <a:lnSpc>
                <a:spcPct val="100000"/>
              </a:lnSpc>
              <a:spcBef>
                <a:spcPts val="100"/>
              </a:spcBef>
            </a:pPr>
            <a:r>
              <a:rPr sz="1100" b="1" spc="105" dirty="0">
                <a:solidFill>
                  <a:srgbClr val="FFFFFF"/>
                </a:solidFill>
                <a:latin typeface="Calibri"/>
                <a:cs typeface="Calibri"/>
              </a:rPr>
              <a:t>Περιγραφή</a:t>
            </a:r>
            <a:r>
              <a:rPr sz="1100" b="1" spc="15" dirty="0">
                <a:solidFill>
                  <a:srgbClr val="FFFFFF"/>
                </a:solidFill>
                <a:latin typeface="Calibri"/>
                <a:cs typeface="Calibri"/>
              </a:rPr>
              <a:t> </a:t>
            </a:r>
            <a:r>
              <a:rPr sz="1100" b="1" spc="105" dirty="0">
                <a:solidFill>
                  <a:srgbClr val="FFFFFF"/>
                </a:solidFill>
                <a:latin typeface="Calibri"/>
                <a:cs typeface="Calibri"/>
              </a:rPr>
              <a:t>του</a:t>
            </a:r>
            <a:r>
              <a:rPr sz="1100" b="1" spc="25" dirty="0">
                <a:solidFill>
                  <a:srgbClr val="FFFFFF"/>
                </a:solidFill>
                <a:latin typeface="Calibri"/>
                <a:cs typeface="Calibri"/>
              </a:rPr>
              <a:t> </a:t>
            </a:r>
            <a:r>
              <a:rPr sz="1100" b="1" spc="100" dirty="0">
                <a:solidFill>
                  <a:srgbClr val="FFFFFF"/>
                </a:solidFill>
                <a:latin typeface="Calibri"/>
                <a:cs typeface="Calibri"/>
              </a:rPr>
              <a:t>αντίκτυπου</a:t>
            </a:r>
            <a:endParaRPr sz="1100" dirty="0">
              <a:latin typeface="Calibri"/>
              <a:cs typeface="Calibri"/>
            </a:endParaRPr>
          </a:p>
        </p:txBody>
      </p:sp>
      <p:sp>
        <p:nvSpPr>
          <p:cNvPr id="21" name="object 21"/>
          <p:cNvSpPr txBox="1"/>
          <p:nvPr/>
        </p:nvSpPr>
        <p:spPr>
          <a:xfrm>
            <a:off x="6259511" y="2396806"/>
            <a:ext cx="5478145" cy="558800"/>
          </a:xfrm>
          <a:prstGeom prst="rect">
            <a:avLst/>
          </a:prstGeom>
        </p:spPr>
        <p:txBody>
          <a:bodyPr vert="horz" wrap="square" lIns="0" tIns="12700" rIns="0" bIns="0" rtlCol="0">
            <a:spAutoFit/>
          </a:bodyPr>
          <a:lstStyle/>
          <a:p>
            <a:pPr marL="351155" marR="565785">
              <a:lnSpc>
                <a:spcPct val="128400"/>
              </a:lnSpc>
              <a:spcBef>
                <a:spcPts val="100"/>
              </a:spcBef>
            </a:pPr>
            <a:r>
              <a:rPr sz="1100" b="1" spc="55" dirty="0">
                <a:solidFill>
                  <a:srgbClr val="FFFFFF"/>
                </a:solidFill>
                <a:latin typeface="Calibri"/>
                <a:cs typeface="Calibri"/>
              </a:rPr>
              <a:t>Δεν</a:t>
            </a:r>
            <a:r>
              <a:rPr sz="1100" b="1" spc="25" dirty="0">
                <a:solidFill>
                  <a:srgbClr val="FFFFFF"/>
                </a:solidFill>
                <a:latin typeface="Calibri"/>
                <a:cs typeface="Calibri"/>
              </a:rPr>
              <a:t> </a:t>
            </a:r>
            <a:r>
              <a:rPr sz="1100" b="1" spc="55" dirty="0">
                <a:solidFill>
                  <a:srgbClr val="FFFFFF"/>
                </a:solidFill>
                <a:latin typeface="Calibri"/>
                <a:cs typeface="Calibri"/>
              </a:rPr>
              <a:t>υπάρχουν</a:t>
            </a:r>
            <a:r>
              <a:rPr sz="1100" b="1" spc="25" dirty="0">
                <a:solidFill>
                  <a:srgbClr val="FFFFFF"/>
                </a:solidFill>
                <a:latin typeface="Calibri"/>
                <a:cs typeface="Calibri"/>
              </a:rPr>
              <a:t> </a:t>
            </a:r>
            <a:r>
              <a:rPr sz="1100" b="1" spc="50" dirty="0">
                <a:solidFill>
                  <a:srgbClr val="FFFFFF"/>
                </a:solidFill>
                <a:latin typeface="Calibri"/>
                <a:cs typeface="Calibri"/>
              </a:rPr>
              <a:t>επιπτώσεις</a:t>
            </a:r>
            <a:r>
              <a:rPr sz="1100" b="1" spc="30" dirty="0">
                <a:solidFill>
                  <a:srgbClr val="FFFFFF"/>
                </a:solidFill>
                <a:latin typeface="Calibri"/>
                <a:cs typeface="Calibri"/>
              </a:rPr>
              <a:t> </a:t>
            </a:r>
            <a:r>
              <a:rPr sz="1100" b="1" spc="50" dirty="0">
                <a:solidFill>
                  <a:srgbClr val="FFFFFF"/>
                </a:solidFill>
                <a:latin typeface="Calibri"/>
                <a:cs typeface="Calibri"/>
              </a:rPr>
              <a:t>στην</a:t>
            </a:r>
            <a:r>
              <a:rPr sz="1100" b="1" spc="25" dirty="0">
                <a:solidFill>
                  <a:srgbClr val="FFFFFF"/>
                </a:solidFill>
                <a:latin typeface="Calibri"/>
                <a:cs typeface="Calibri"/>
              </a:rPr>
              <a:t> </a:t>
            </a:r>
            <a:r>
              <a:rPr sz="1100" b="1" spc="45" dirty="0">
                <a:solidFill>
                  <a:srgbClr val="FFFFFF"/>
                </a:solidFill>
                <a:latin typeface="Calibri"/>
                <a:cs typeface="Calibri"/>
              </a:rPr>
              <a:t>υγεία/τραυματισμοί.</a:t>
            </a:r>
            <a:r>
              <a:rPr sz="1100" b="1" spc="35" dirty="0">
                <a:solidFill>
                  <a:srgbClr val="FFFFFF"/>
                </a:solidFill>
                <a:latin typeface="Calibri"/>
                <a:cs typeface="Calibri"/>
              </a:rPr>
              <a:t> </a:t>
            </a:r>
            <a:r>
              <a:rPr sz="1100" b="1" spc="50" dirty="0">
                <a:solidFill>
                  <a:srgbClr val="FFFFFF"/>
                </a:solidFill>
                <a:latin typeface="Calibri"/>
                <a:cs typeface="Calibri"/>
              </a:rPr>
              <a:t>Καμία</a:t>
            </a:r>
            <a:r>
              <a:rPr sz="1100" b="1" spc="30" dirty="0">
                <a:solidFill>
                  <a:srgbClr val="FFFFFF"/>
                </a:solidFill>
                <a:latin typeface="Calibri"/>
                <a:cs typeface="Calibri"/>
              </a:rPr>
              <a:t> </a:t>
            </a:r>
            <a:r>
              <a:rPr sz="1100" b="1" spc="55" dirty="0">
                <a:solidFill>
                  <a:srgbClr val="FFFFFF"/>
                </a:solidFill>
                <a:latin typeface="Calibri"/>
                <a:cs typeface="Calibri"/>
              </a:rPr>
              <a:t>βλάβη</a:t>
            </a:r>
            <a:r>
              <a:rPr sz="1100" b="1" spc="30" dirty="0">
                <a:solidFill>
                  <a:srgbClr val="FFFFFF"/>
                </a:solidFill>
                <a:latin typeface="Calibri"/>
                <a:cs typeface="Calibri"/>
              </a:rPr>
              <a:t> </a:t>
            </a:r>
            <a:r>
              <a:rPr sz="1100" spc="50" dirty="0">
                <a:solidFill>
                  <a:srgbClr val="FFFFFF"/>
                </a:solidFill>
                <a:latin typeface="Calibri"/>
                <a:cs typeface="Calibri"/>
              </a:rPr>
              <a:t>στο </a:t>
            </a:r>
            <a:r>
              <a:rPr sz="1100" spc="-235" dirty="0">
                <a:solidFill>
                  <a:srgbClr val="FFFFFF"/>
                </a:solidFill>
                <a:latin typeface="Calibri"/>
                <a:cs typeface="Calibri"/>
              </a:rPr>
              <a:t> </a:t>
            </a:r>
            <a:r>
              <a:rPr sz="1100" spc="35" dirty="0">
                <a:solidFill>
                  <a:srgbClr val="FFFFFF"/>
                </a:solidFill>
                <a:latin typeface="Calibri"/>
                <a:cs typeface="Calibri"/>
              </a:rPr>
              <a:t>περιβάλλον,</a:t>
            </a:r>
            <a:endParaRPr sz="1100" dirty="0">
              <a:latin typeface="Calibri"/>
              <a:cs typeface="Calibri"/>
            </a:endParaRPr>
          </a:p>
          <a:p>
            <a:pPr marL="12700">
              <a:lnSpc>
                <a:spcPts val="805"/>
              </a:lnSpc>
            </a:pPr>
            <a:endParaRPr sz="1100" dirty="0">
              <a:latin typeface="Calibri"/>
              <a:cs typeface="Calibri"/>
            </a:endParaRPr>
          </a:p>
        </p:txBody>
      </p:sp>
      <p:sp>
        <p:nvSpPr>
          <p:cNvPr id="22" name="object 22"/>
          <p:cNvSpPr txBox="1"/>
          <p:nvPr/>
        </p:nvSpPr>
        <p:spPr>
          <a:xfrm>
            <a:off x="6578599" y="2919729"/>
            <a:ext cx="5140325" cy="527050"/>
          </a:xfrm>
          <a:prstGeom prst="rect">
            <a:avLst/>
          </a:prstGeom>
        </p:spPr>
        <p:txBody>
          <a:bodyPr vert="horz" wrap="square" lIns="0" tIns="12700" rIns="0" bIns="0" rtlCol="0">
            <a:spAutoFit/>
          </a:bodyPr>
          <a:lstStyle/>
          <a:p>
            <a:pPr marL="12700" marR="5080" algn="just">
              <a:lnSpc>
                <a:spcPct val="100000"/>
              </a:lnSpc>
              <a:spcBef>
                <a:spcPts val="100"/>
              </a:spcBef>
            </a:pPr>
            <a:r>
              <a:rPr sz="1100" b="1" spc="60" dirty="0">
                <a:solidFill>
                  <a:srgbClr val="FFFFFF"/>
                </a:solidFill>
                <a:latin typeface="Calibri"/>
                <a:cs typeface="Calibri"/>
              </a:rPr>
              <a:t>Πολύ</a:t>
            </a:r>
            <a:r>
              <a:rPr sz="1100" b="1" spc="65" dirty="0">
                <a:solidFill>
                  <a:srgbClr val="FFFFFF"/>
                </a:solidFill>
                <a:latin typeface="Calibri"/>
                <a:cs typeface="Calibri"/>
              </a:rPr>
              <a:t> </a:t>
            </a:r>
            <a:r>
              <a:rPr sz="1100" b="1" spc="45" dirty="0">
                <a:solidFill>
                  <a:srgbClr val="FFFFFF"/>
                </a:solidFill>
                <a:latin typeface="Calibri"/>
                <a:cs typeface="Calibri"/>
              </a:rPr>
              <a:t>μικρές</a:t>
            </a:r>
            <a:r>
              <a:rPr sz="1100" b="1" spc="50" dirty="0">
                <a:solidFill>
                  <a:srgbClr val="FFFFFF"/>
                </a:solidFill>
                <a:latin typeface="Calibri"/>
                <a:cs typeface="Calibri"/>
              </a:rPr>
              <a:t> </a:t>
            </a:r>
            <a:r>
              <a:rPr sz="1100" spc="45" dirty="0">
                <a:solidFill>
                  <a:srgbClr val="FFFFFF"/>
                </a:solidFill>
                <a:latin typeface="Calibri"/>
                <a:cs typeface="Calibri"/>
              </a:rPr>
              <a:t>επιπτώσεις/τραυματισμοί</a:t>
            </a:r>
            <a:r>
              <a:rPr sz="1100" spc="50" dirty="0">
                <a:solidFill>
                  <a:srgbClr val="FFFFFF"/>
                </a:solidFill>
                <a:latin typeface="Calibri"/>
                <a:cs typeface="Calibri"/>
              </a:rPr>
              <a:t> στην</a:t>
            </a:r>
            <a:r>
              <a:rPr sz="1100" spc="55" dirty="0">
                <a:solidFill>
                  <a:srgbClr val="FFFFFF"/>
                </a:solidFill>
                <a:latin typeface="Calibri"/>
                <a:cs typeface="Calibri"/>
              </a:rPr>
              <a:t> </a:t>
            </a:r>
            <a:r>
              <a:rPr sz="1100" spc="45" dirty="0">
                <a:solidFill>
                  <a:srgbClr val="FFFFFF"/>
                </a:solidFill>
                <a:latin typeface="Calibri"/>
                <a:cs typeface="Calibri"/>
              </a:rPr>
              <a:t>υγεία.</a:t>
            </a:r>
            <a:r>
              <a:rPr sz="1100" spc="50" dirty="0">
                <a:solidFill>
                  <a:srgbClr val="FFFFFF"/>
                </a:solidFill>
                <a:latin typeface="Calibri"/>
                <a:cs typeface="Calibri"/>
              </a:rPr>
              <a:t> </a:t>
            </a:r>
            <a:r>
              <a:rPr sz="1100" spc="55" dirty="0">
                <a:solidFill>
                  <a:srgbClr val="FFFFFF"/>
                </a:solidFill>
                <a:latin typeface="Calibri"/>
                <a:cs typeface="Calibri"/>
              </a:rPr>
              <a:t>Πολύ</a:t>
            </a:r>
            <a:r>
              <a:rPr sz="1100" spc="60" dirty="0">
                <a:solidFill>
                  <a:srgbClr val="FFFFFF"/>
                </a:solidFill>
                <a:latin typeface="Calibri"/>
                <a:cs typeface="Calibri"/>
              </a:rPr>
              <a:t> </a:t>
            </a:r>
            <a:r>
              <a:rPr sz="1100" b="1" spc="50" dirty="0">
                <a:solidFill>
                  <a:srgbClr val="FFFFFF"/>
                </a:solidFill>
                <a:latin typeface="Calibri"/>
                <a:cs typeface="Calibri"/>
              </a:rPr>
              <a:t>μικρή</a:t>
            </a:r>
            <a:r>
              <a:rPr sz="1100" b="1" spc="55" dirty="0">
                <a:solidFill>
                  <a:srgbClr val="FFFFFF"/>
                </a:solidFill>
                <a:latin typeface="Calibri"/>
                <a:cs typeface="Calibri"/>
              </a:rPr>
              <a:t> </a:t>
            </a:r>
            <a:r>
              <a:rPr sz="1100" b="1" spc="50" dirty="0">
                <a:solidFill>
                  <a:srgbClr val="FFFFFF"/>
                </a:solidFill>
                <a:latin typeface="Calibri"/>
                <a:cs typeface="Calibri"/>
              </a:rPr>
              <a:t>ζημιά</a:t>
            </a:r>
            <a:r>
              <a:rPr sz="1100" b="1" spc="55" dirty="0">
                <a:solidFill>
                  <a:srgbClr val="FFFFFF"/>
                </a:solidFill>
                <a:latin typeface="Calibri"/>
                <a:cs typeface="Calibri"/>
              </a:rPr>
              <a:t> </a:t>
            </a:r>
            <a:r>
              <a:rPr sz="1100" spc="50" dirty="0">
                <a:solidFill>
                  <a:srgbClr val="FFFFFF"/>
                </a:solidFill>
                <a:latin typeface="Calibri"/>
                <a:cs typeface="Calibri"/>
              </a:rPr>
              <a:t>στο </a:t>
            </a:r>
            <a:r>
              <a:rPr sz="1100" spc="55" dirty="0">
                <a:solidFill>
                  <a:srgbClr val="FFFFFF"/>
                </a:solidFill>
                <a:latin typeface="Calibri"/>
                <a:cs typeface="Calibri"/>
              </a:rPr>
              <a:t> </a:t>
            </a:r>
            <a:r>
              <a:rPr sz="1100" b="1" spc="50" dirty="0">
                <a:solidFill>
                  <a:srgbClr val="FFFFFF"/>
                </a:solidFill>
                <a:latin typeface="Calibri"/>
                <a:cs typeface="Calibri"/>
              </a:rPr>
              <a:t>περιβάλλον,</a:t>
            </a:r>
            <a:r>
              <a:rPr sz="1100" b="1" spc="55" dirty="0">
                <a:solidFill>
                  <a:srgbClr val="FFFFFF"/>
                </a:solidFill>
                <a:latin typeface="Calibri"/>
                <a:cs typeface="Calibri"/>
              </a:rPr>
              <a:t> στα</a:t>
            </a:r>
            <a:r>
              <a:rPr sz="1100" b="1" spc="60" dirty="0">
                <a:solidFill>
                  <a:srgbClr val="FFFFFF"/>
                </a:solidFill>
                <a:latin typeface="Calibri"/>
                <a:cs typeface="Calibri"/>
              </a:rPr>
              <a:t> </a:t>
            </a:r>
            <a:r>
              <a:rPr sz="1100" b="1" spc="50" dirty="0">
                <a:solidFill>
                  <a:srgbClr val="FFFFFF"/>
                </a:solidFill>
                <a:latin typeface="Calibri"/>
                <a:cs typeface="Calibri"/>
              </a:rPr>
              <a:t>περιουσιακά</a:t>
            </a:r>
            <a:r>
              <a:rPr sz="1100" b="1" spc="55" dirty="0">
                <a:solidFill>
                  <a:srgbClr val="FFFFFF"/>
                </a:solidFill>
                <a:latin typeface="Calibri"/>
                <a:cs typeface="Calibri"/>
              </a:rPr>
              <a:t> </a:t>
            </a:r>
            <a:r>
              <a:rPr sz="1100" b="1" spc="45" dirty="0">
                <a:solidFill>
                  <a:srgbClr val="FFFFFF"/>
                </a:solidFill>
                <a:latin typeface="Calibri"/>
                <a:cs typeface="Calibri"/>
              </a:rPr>
              <a:t>στοιχεία</a:t>
            </a:r>
            <a:r>
              <a:rPr sz="1100" b="1" spc="50" dirty="0">
                <a:solidFill>
                  <a:srgbClr val="FFFFFF"/>
                </a:solidFill>
                <a:latin typeface="Calibri"/>
                <a:cs typeface="Calibri"/>
              </a:rPr>
              <a:t> </a:t>
            </a:r>
            <a:r>
              <a:rPr sz="1100" spc="50" dirty="0">
                <a:solidFill>
                  <a:srgbClr val="FFFFFF"/>
                </a:solidFill>
                <a:latin typeface="Calibri"/>
                <a:cs typeface="Calibri"/>
              </a:rPr>
              <a:t>στα</a:t>
            </a:r>
            <a:r>
              <a:rPr sz="1100" spc="55" dirty="0">
                <a:solidFill>
                  <a:srgbClr val="FFFFFF"/>
                </a:solidFill>
                <a:latin typeface="Calibri"/>
                <a:cs typeface="Calibri"/>
              </a:rPr>
              <a:t> </a:t>
            </a:r>
            <a:r>
              <a:rPr sz="1100" spc="45" dirty="0">
                <a:solidFill>
                  <a:srgbClr val="FFFFFF"/>
                </a:solidFill>
                <a:latin typeface="Calibri"/>
                <a:cs typeface="Calibri"/>
              </a:rPr>
              <a:t>οικονομικά</a:t>
            </a:r>
            <a:r>
              <a:rPr sz="1100" spc="50" dirty="0">
                <a:solidFill>
                  <a:srgbClr val="FFFFFF"/>
                </a:solidFill>
                <a:latin typeface="Calibri"/>
                <a:cs typeface="Calibri"/>
              </a:rPr>
              <a:t> </a:t>
            </a:r>
            <a:r>
              <a:rPr sz="1100" spc="60" dirty="0">
                <a:solidFill>
                  <a:srgbClr val="FFFFFF"/>
                </a:solidFill>
                <a:latin typeface="Calibri"/>
                <a:cs typeface="Calibri"/>
              </a:rPr>
              <a:t>ή</a:t>
            </a:r>
            <a:r>
              <a:rPr sz="1100" spc="65" dirty="0">
                <a:solidFill>
                  <a:srgbClr val="FFFFFF"/>
                </a:solidFill>
                <a:latin typeface="Calibri"/>
                <a:cs typeface="Calibri"/>
              </a:rPr>
              <a:t> </a:t>
            </a:r>
            <a:r>
              <a:rPr sz="1100" spc="50" dirty="0">
                <a:solidFill>
                  <a:srgbClr val="FFFFFF"/>
                </a:solidFill>
                <a:latin typeface="Calibri"/>
                <a:cs typeface="Calibri"/>
              </a:rPr>
              <a:t>στη</a:t>
            </a:r>
            <a:r>
              <a:rPr sz="1100" spc="55" dirty="0">
                <a:solidFill>
                  <a:srgbClr val="FFFFFF"/>
                </a:solidFill>
                <a:latin typeface="Calibri"/>
                <a:cs typeface="Calibri"/>
              </a:rPr>
              <a:t> </a:t>
            </a:r>
            <a:r>
              <a:rPr sz="1100" spc="60" dirty="0">
                <a:solidFill>
                  <a:srgbClr val="FFFFFF"/>
                </a:solidFill>
                <a:latin typeface="Calibri"/>
                <a:cs typeface="Calibri"/>
              </a:rPr>
              <a:t>φήμη</a:t>
            </a:r>
            <a:r>
              <a:rPr sz="1100" spc="65" dirty="0">
                <a:solidFill>
                  <a:srgbClr val="FFFFFF"/>
                </a:solidFill>
                <a:latin typeface="Calibri"/>
                <a:cs typeface="Calibri"/>
              </a:rPr>
              <a:t> </a:t>
            </a:r>
            <a:r>
              <a:rPr sz="1100" spc="45" dirty="0">
                <a:solidFill>
                  <a:srgbClr val="FFFFFF"/>
                </a:solidFill>
                <a:latin typeface="Calibri"/>
                <a:cs typeface="Calibri"/>
              </a:rPr>
              <a:t>της </a:t>
            </a:r>
            <a:r>
              <a:rPr sz="1100" spc="50" dirty="0">
                <a:solidFill>
                  <a:srgbClr val="FFFFFF"/>
                </a:solidFill>
                <a:latin typeface="Calibri"/>
                <a:cs typeface="Calibri"/>
              </a:rPr>
              <a:t> </a:t>
            </a:r>
            <a:r>
              <a:rPr sz="1100" spc="40" dirty="0">
                <a:solidFill>
                  <a:srgbClr val="FFFFFF"/>
                </a:solidFill>
                <a:latin typeface="Calibri"/>
                <a:cs typeface="Calibri"/>
              </a:rPr>
              <a:t>εταιρείας.</a:t>
            </a:r>
            <a:endParaRPr sz="1100" dirty="0">
              <a:latin typeface="Calibri"/>
              <a:cs typeface="Calibri"/>
            </a:endParaRPr>
          </a:p>
        </p:txBody>
      </p:sp>
      <p:sp>
        <p:nvSpPr>
          <p:cNvPr id="23" name="object 23"/>
          <p:cNvSpPr txBox="1"/>
          <p:nvPr/>
        </p:nvSpPr>
        <p:spPr>
          <a:xfrm>
            <a:off x="6480809" y="4383086"/>
            <a:ext cx="5393690" cy="520655"/>
          </a:xfrm>
          <a:prstGeom prst="rect">
            <a:avLst/>
          </a:prstGeom>
        </p:spPr>
        <p:txBody>
          <a:bodyPr vert="horz" wrap="square" lIns="0" tIns="12700" rIns="0" bIns="0" rtlCol="0">
            <a:spAutoFit/>
          </a:bodyPr>
          <a:lstStyle/>
          <a:p>
            <a:pPr marL="265430" marR="5080" indent="-253365" algn="just">
              <a:lnSpc>
                <a:spcPct val="100000"/>
              </a:lnSpc>
              <a:spcBef>
                <a:spcPts val="100"/>
              </a:spcBef>
            </a:pPr>
            <a:r>
              <a:rPr sz="1100" spc="45" dirty="0" err="1">
                <a:solidFill>
                  <a:srgbClr val="FFFFFF"/>
                </a:solidFill>
                <a:latin typeface="Calibri"/>
                <a:cs typeface="Calibri"/>
              </a:rPr>
              <a:t>Σημ</a:t>
            </a:r>
            <a:r>
              <a:rPr sz="1100" spc="45" dirty="0">
                <a:solidFill>
                  <a:srgbClr val="FFFFFF"/>
                </a:solidFill>
                <a:latin typeface="Calibri"/>
                <a:cs typeface="Calibri"/>
              </a:rPr>
              <a:t>αντικές </a:t>
            </a:r>
            <a:r>
              <a:rPr sz="1100" b="1" spc="45" dirty="0">
                <a:solidFill>
                  <a:srgbClr val="FFFFFF"/>
                </a:solidFill>
                <a:latin typeface="Calibri"/>
                <a:cs typeface="Calibri"/>
              </a:rPr>
              <a:t>επιπτώσεις </a:t>
            </a:r>
            <a:r>
              <a:rPr sz="1100" b="1" spc="50" dirty="0">
                <a:solidFill>
                  <a:srgbClr val="FFFFFF"/>
                </a:solidFill>
                <a:latin typeface="Calibri"/>
                <a:cs typeface="Calibri"/>
              </a:rPr>
              <a:t>στην </a:t>
            </a:r>
            <a:r>
              <a:rPr sz="1100" spc="45" dirty="0">
                <a:solidFill>
                  <a:srgbClr val="FFFFFF"/>
                </a:solidFill>
                <a:latin typeface="Calibri"/>
                <a:cs typeface="Calibri"/>
              </a:rPr>
              <a:t>υγεία/σχετικά </a:t>
            </a:r>
            <a:r>
              <a:rPr sz="1100" spc="50" dirty="0">
                <a:solidFill>
                  <a:srgbClr val="FFFFFF"/>
                </a:solidFill>
                <a:latin typeface="Calibri"/>
                <a:cs typeface="Calibri"/>
              </a:rPr>
              <a:t>σοβαροί </a:t>
            </a:r>
            <a:r>
              <a:rPr sz="1100" spc="45" dirty="0">
                <a:solidFill>
                  <a:srgbClr val="FFFFFF"/>
                </a:solidFill>
                <a:latin typeface="Calibri"/>
                <a:cs typeface="Calibri"/>
              </a:rPr>
              <a:t>τραυματισμοί. Τοπικές </a:t>
            </a:r>
            <a:r>
              <a:rPr sz="1100" spc="55" dirty="0">
                <a:solidFill>
                  <a:srgbClr val="FFFFFF"/>
                </a:solidFill>
                <a:latin typeface="Calibri"/>
                <a:cs typeface="Calibri"/>
              </a:rPr>
              <a:t>αλλά </a:t>
            </a:r>
            <a:r>
              <a:rPr sz="1100" spc="-235" dirty="0">
                <a:solidFill>
                  <a:srgbClr val="FFFFFF"/>
                </a:solidFill>
                <a:latin typeface="Calibri"/>
                <a:cs typeface="Calibri"/>
              </a:rPr>
              <a:t> </a:t>
            </a:r>
            <a:r>
              <a:rPr sz="1100" b="1" spc="45" dirty="0">
                <a:solidFill>
                  <a:srgbClr val="FFFFFF"/>
                </a:solidFill>
                <a:latin typeface="Calibri"/>
                <a:cs typeface="Calibri"/>
              </a:rPr>
              <a:t>σημαντικές</a:t>
            </a:r>
            <a:r>
              <a:rPr sz="1100" b="1" spc="114" dirty="0">
                <a:solidFill>
                  <a:srgbClr val="FFFFFF"/>
                </a:solidFill>
                <a:latin typeface="Calibri"/>
                <a:cs typeface="Calibri"/>
              </a:rPr>
              <a:t> </a:t>
            </a:r>
            <a:r>
              <a:rPr sz="1100" b="1" spc="45" dirty="0">
                <a:solidFill>
                  <a:srgbClr val="FFFFFF"/>
                </a:solidFill>
                <a:latin typeface="Calibri"/>
                <a:cs typeface="Calibri"/>
              </a:rPr>
              <a:t>ζημιές</a:t>
            </a:r>
            <a:r>
              <a:rPr sz="1100" b="1" spc="120" dirty="0">
                <a:solidFill>
                  <a:srgbClr val="FFFFFF"/>
                </a:solidFill>
                <a:latin typeface="Calibri"/>
                <a:cs typeface="Calibri"/>
              </a:rPr>
              <a:t> </a:t>
            </a:r>
            <a:r>
              <a:rPr sz="1100" spc="50" dirty="0">
                <a:solidFill>
                  <a:srgbClr val="FFFFFF"/>
                </a:solidFill>
                <a:latin typeface="Calibri"/>
                <a:cs typeface="Calibri"/>
              </a:rPr>
              <a:t>στο</a:t>
            </a:r>
            <a:r>
              <a:rPr sz="1100" spc="120" dirty="0">
                <a:solidFill>
                  <a:srgbClr val="FFFFFF"/>
                </a:solidFill>
                <a:latin typeface="Calibri"/>
                <a:cs typeface="Calibri"/>
              </a:rPr>
              <a:t> </a:t>
            </a:r>
            <a:r>
              <a:rPr sz="1100" b="1" spc="50" dirty="0">
                <a:solidFill>
                  <a:srgbClr val="FFFFFF"/>
                </a:solidFill>
                <a:latin typeface="Calibri"/>
                <a:cs typeface="Calibri"/>
              </a:rPr>
              <a:t>περιβάλλον,</a:t>
            </a:r>
            <a:r>
              <a:rPr sz="1100" b="1" spc="114" dirty="0">
                <a:solidFill>
                  <a:srgbClr val="FFFFFF"/>
                </a:solidFill>
                <a:latin typeface="Calibri"/>
                <a:cs typeface="Calibri"/>
              </a:rPr>
              <a:t> </a:t>
            </a:r>
            <a:r>
              <a:rPr sz="1100" b="1" spc="55" dirty="0">
                <a:solidFill>
                  <a:srgbClr val="FFFFFF"/>
                </a:solidFill>
                <a:latin typeface="Calibri"/>
                <a:cs typeface="Calibri"/>
              </a:rPr>
              <a:t>στα</a:t>
            </a:r>
            <a:r>
              <a:rPr sz="1100" b="1" spc="120" dirty="0">
                <a:solidFill>
                  <a:srgbClr val="FFFFFF"/>
                </a:solidFill>
                <a:latin typeface="Calibri"/>
                <a:cs typeface="Calibri"/>
              </a:rPr>
              <a:t> </a:t>
            </a:r>
            <a:r>
              <a:rPr sz="1100" b="1" spc="50" dirty="0">
                <a:solidFill>
                  <a:srgbClr val="FFFFFF"/>
                </a:solidFill>
                <a:latin typeface="Calibri"/>
                <a:cs typeface="Calibri"/>
              </a:rPr>
              <a:t>περιουσιακά</a:t>
            </a:r>
            <a:r>
              <a:rPr sz="1100" b="1" spc="120" dirty="0">
                <a:solidFill>
                  <a:srgbClr val="FFFFFF"/>
                </a:solidFill>
                <a:latin typeface="Calibri"/>
                <a:cs typeface="Calibri"/>
              </a:rPr>
              <a:t> </a:t>
            </a:r>
            <a:r>
              <a:rPr sz="1100" b="1" spc="40" dirty="0">
                <a:solidFill>
                  <a:srgbClr val="FFFFFF"/>
                </a:solidFill>
                <a:latin typeface="Calibri"/>
                <a:cs typeface="Calibri"/>
              </a:rPr>
              <a:t>στοιχεία,</a:t>
            </a:r>
            <a:r>
              <a:rPr sz="1100" b="1" spc="120" dirty="0">
                <a:solidFill>
                  <a:srgbClr val="FFFFFF"/>
                </a:solidFill>
                <a:latin typeface="Calibri"/>
                <a:cs typeface="Calibri"/>
              </a:rPr>
              <a:t> </a:t>
            </a:r>
            <a:r>
              <a:rPr sz="1100" spc="50" dirty="0">
                <a:solidFill>
                  <a:srgbClr val="FFFFFF"/>
                </a:solidFill>
                <a:latin typeface="Calibri"/>
                <a:cs typeface="Calibri"/>
              </a:rPr>
              <a:t>στα</a:t>
            </a:r>
            <a:r>
              <a:rPr sz="1100" spc="120" dirty="0">
                <a:solidFill>
                  <a:srgbClr val="FFFFFF"/>
                </a:solidFill>
                <a:latin typeface="Calibri"/>
                <a:cs typeface="Calibri"/>
              </a:rPr>
              <a:t> </a:t>
            </a:r>
            <a:r>
              <a:rPr sz="1100" spc="45" dirty="0">
                <a:solidFill>
                  <a:srgbClr val="FFFFFF"/>
                </a:solidFill>
                <a:latin typeface="Calibri"/>
                <a:cs typeface="Calibri"/>
              </a:rPr>
              <a:t>οικονομικά </a:t>
            </a:r>
            <a:r>
              <a:rPr sz="1100" spc="-235" dirty="0">
                <a:solidFill>
                  <a:srgbClr val="FFFFFF"/>
                </a:solidFill>
                <a:latin typeface="Calibri"/>
                <a:cs typeface="Calibri"/>
              </a:rPr>
              <a:t> </a:t>
            </a:r>
            <a:r>
              <a:rPr sz="1100" b="1" spc="60" dirty="0">
                <a:solidFill>
                  <a:srgbClr val="FFFFFF"/>
                </a:solidFill>
                <a:latin typeface="Calibri"/>
                <a:cs typeface="Calibri"/>
              </a:rPr>
              <a:t>ή</a:t>
            </a:r>
            <a:r>
              <a:rPr sz="1100" b="1" spc="15" dirty="0">
                <a:solidFill>
                  <a:srgbClr val="FFFFFF"/>
                </a:solidFill>
                <a:latin typeface="Calibri"/>
                <a:cs typeface="Calibri"/>
              </a:rPr>
              <a:t> </a:t>
            </a:r>
            <a:r>
              <a:rPr sz="1100" b="1" spc="50" dirty="0">
                <a:solidFill>
                  <a:srgbClr val="FFFFFF"/>
                </a:solidFill>
                <a:latin typeface="Calibri"/>
                <a:cs typeface="Calibri"/>
              </a:rPr>
              <a:t>στη</a:t>
            </a:r>
            <a:r>
              <a:rPr sz="1100" b="1" spc="25" dirty="0">
                <a:solidFill>
                  <a:srgbClr val="FFFFFF"/>
                </a:solidFill>
                <a:latin typeface="Calibri"/>
                <a:cs typeface="Calibri"/>
              </a:rPr>
              <a:t> </a:t>
            </a:r>
            <a:r>
              <a:rPr sz="1100" spc="60" dirty="0">
                <a:solidFill>
                  <a:srgbClr val="FFFFFF"/>
                </a:solidFill>
                <a:latin typeface="Calibri"/>
                <a:cs typeface="Calibri"/>
              </a:rPr>
              <a:t>φήμη</a:t>
            </a:r>
            <a:r>
              <a:rPr sz="1100" spc="20" dirty="0">
                <a:solidFill>
                  <a:srgbClr val="FFFFFF"/>
                </a:solidFill>
                <a:latin typeface="Calibri"/>
                <a:cs typeface="Calibri"/>
              </a:rPr>
              <a:t> </a:t>
            </a:r>
            <a:r>
              <a:rPr sz="1100" spc="45" dirty="0">
                <a:solidFill>
                  <a:srgbClr val="FFFFFF"/>
                </a:solidFill>
                <a:latin typeface="Calibri"/>
                <a:cs typeface="Calibri"/>
              </a:rPr>
              <a:t>της</a:t>
            </a:r>
            <a:r>
              <a:rPr sz="1100" spc="20" dirty="0">
                <a:solidFill>
                  <a:srgbClr val="FFFFFF"/>
                </a:solidFill>
                <a:latin typeface="Calibri"/>
                <a:cs typeface="Calibri"/>
              </a:rPr>
              <a:t> </a:t>
            </a:r>
            <a:r>
              <a:rPr sz="1100" spc="40" dirty="0">
                <a:solidFill>
                  <a:srgbClr val="FFFFFF"/>
                </a:solidFill>
                <a:latin typeface="Calibri"/>
                <a:cs typeface="Calibri"/>
              </a:rPr>
              <a:t>εταιρείας.</a:t>
            </a:r>
            <a:endParaRPr sz="1100" dirty="0">
              <a:latin typeface="Calibri"/>
              <a:cs typeface="Calibri"/>
            </a:endParaRPr>
          </a:p>
        </p:txBody>
      </p:sp>
      <p:sp>
        <p:nvSpPr>
          <p:cNvPr id="25" name="object 12">
            <a:extLst>
              <a:ext uri="{FF2B5EF4-FFF2-40B4-BE49-F238E27FC236}">
                <a16:creationId xmlns:a16="http://schemas.microsoft.com/office/drawing/2014/main" id="{997BEA0F-4D06-0E70-5F41-B50A3D970D7A}"/>
              </a:ext>
            </a:extLst>
          </p:cNvPr>
          <p:cNvSpPr txBox="1"/>
          <p:nvPr/>
        </p:nvSpPr>
        <p:spPr>
          <a:xfrm>
            <a:off x="6160450" y="3080702"/>
            <a:ext cx="103505" cy="182101"/>
          </a:xfrm>
          <a:prstGeom prst="rect">
            <a:avLst/>
          </a:prstGeom>
        </p:spPr>
        <p:txBody>
          <a:bodyPr vert="horz" wrap="square" lIns="0" tIns="12700" rIns="0" bIns="0" rtlCol="0">
            <a:spAutoFit/>
          </a:bodyPr>
          <a:lstStyle/>
          <a:p>
            <a:pPr marL="12700">
              <a:lnSpc>
                <a:spcPct val="100000"/>
              </a:lnSpc>
              <a:spcBef>
                <a:spcPts val="100"/>
              </a:spcBef>
            </a:pPr>
            <a:r>
              <a:rPr lang="el-GR" sz="1100" spc="55" dirty="0">
                <a:solidFill>
                  <a:srgbClr val="FFFFFF"/>
                </a:solidFill>
                <a:latin typeface="Calibri"/>
                <a:cs typeface="Calibri"/>
              </a:rPr>
              <a:t>2</a:t>
            </a:r>
            <a:endParaRPr sz="1100" dirty="0">
              <a:latin typeface="Calibri"/>
              <a:cs typeface="Calibri"/>
            </a:endParaRPr>
          </a:p>
        </p:txBody>
      </p:sp>
      <p:sp>
        <p:nvSpPr>
          <p:cNvPr id="26" name="object 12">
            <a:extLst>
              <a:ext uri="{FF2B5EF4-FFF2-40B4-BE49-F238E27FC236}">
                <a16:creationId xmlns:a16="http://schemas.microsoft.com/office/drawing/2014/main" id="{A9AF0B85-8A56-BF6E-F82E-472533EFD5FE}"/>
              </a:ext>
            </a:extLst>
          </p:cNvPr>
          <p:cNvSpPr txBox="1"/>
          <p:nvPr/>
        </p:nvSpPr>
        <p:spPr>
          <a:xfrm>
            <a:off x="6160450" y="4430293"/>
            <a:ext cx="103505" cy="182101"/>
          </a:xfrm>
          <a:prstGeom prst="rect">
            <a:avLst/>
          </a:prstGeom>
        </p:spPr>
        <p:txBody>
          <a:bodyPr vert="horz" wrap="square" lIns="0" tIns="12700" rIns="0" bIns="0" rtlCol="0">
            <a:spAutoFit/>
          </a:bodyPr>
          <a:lstStyle/>
          <a:p>
            <a:pPr marL="12700">
              <a:lnSpc>
                <a:spcPct val="100000"/>
              </a:lnSpc>
              <a:spcBef>
                <a:spcPts val="100"/>
              </a:spcBef>
            </a:pPr>
            <a:r>
              <a:rPr lang="el-GR" sz="1100" spc="55" dirty="0">
                <a:solidFill>
                  <a:srgbClr val="FFFFFF"/>
                </a:solidFill>
                <a:latin typeface="Calibri"/>
                <a:cs typeface="Calibri"/>
              </a:rPr>
              <a:t>4</a:t>
            </a:r>
            <a:endParaRPr sz="1100" dirty="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43454" y="0"/>
            <a:ext cx="8599805" cy="6879590"/>
            <a:chOff x="2243454" y="0"/>
            <a:chExt cx="8599805"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2243455" y="2618104"/>
              <a:ext cx="6732270" cy="3200400"/>
            </a:xfrm>
            <a:custGeom>
              <a:avLst/>
              <a:gdLst/>
              <a:ahLst/>
              <a:cxnLst/>
              <a:rect l="l" t="t" r="r" b="b"/>
              <a:pathLst>
                <a:path w="6732270" h="3200400">
                  <a:moveTo>
                    <a:pt x="6732270" y="1828800"/>
                  </a:moveTo>
                  <a:lnTo>
                    <a:pt x="0" y="1828800"/>
                  </a:lnTo>
                  <a:lnTo>
                    <a:pt x="0" y="3200400"/>
                  </a:lnTo>
                  <a:lnTo>
                    <a:pt x="6732270" y="3200400"/>
                  </a:lnTo>
                  <a:lnTo>
                    <a:pt x="6732270" y="1828800"/>
                  </a:lnTo>
                  <a:close/>
                </a:path>
                <a:path w="6732270" h="3200400">
                  <a:moveTo>
                    <a:pt x="6732270" y="0"/>
                  </a:moveTo>
                  <a:lnTo>
                    <a:pt x="0" y="0"/>
                  </a:lnTo>
                  <a:lnTo>
                    <a:pt x="0" y="822960"/>
                  </a:lnTo>
                  <a:lnTo>
                    <a:pt x="6732270" y="822960"/>
                  </a:lnTo>
                  <a:lnTo>
                    <a:pt x="6732270" y="0"/>
                  </a:lnTo>
                  <a:close/>
                </a:path>
              </a:pathLst>
            </a:custGeom>
            <a:solidFill>
              <a:srgbClr val="FFB800">
                <a:alpha val="19607"/>
              </a:srgbClr>
            </a:solidFill>
          </p:spPr>
          <p:txBody>
            <a:bodyPr wrap="square" lIns="0" tIns="0" rIns="0" bIns="0" rtlCol="0"/>
            <a:lstStyle/>
            <a:p>
              <a:endParaRPr/>
            </a:p>
          </p:txBody>
        </p:sp>
        <p:sp>
          <p:nvSpPr>
            <p:cNvPr id="5" name="object 5"/>
            <p:cNvSpPr/>
            <p:nvPr/>
          </p:nvSpPr>
          <p:spPr>
            <a:xfrm>
              <a:off x="2243454" y="2611755"/>
              <a:ext cx="6732270" cy="12700"/>
            </a:xfrm>
            <a:custGeom>
              <a:avLst/>
              <a:gdLst/>
              <a:ahLst/>
              <a:cxnLst/>
              <a:rect l="l" t="t" r="r" b="b"/>
              <a:pathLst>
                <a:path w="6732270" h="12700">
                  <a:moveTo>
                    <a:pt x="0" y="12700"/>
                  </a:moveTo>
                  <a:lnTo>
                    <a:pt x="6732270" y="12700"/>
                  </a:lnTo>
                  <a:lnTo>
                    <a:pt x="6732270" y="0"/>
                  </a:lnTo>
                  <a:lnTo>
                    <a:pt x="0" y="0"/>
                  </a:lnTo>
                  <a:lnTo>
                    <a:pt x="0" y="12700"/>
                  </a:lnTo>
                  <a:close/>
                </a:path>
              </a:pathLst>
            </a:custGeom>
            <a:solidFill>
              <a:srgbClr val="FFB800">
                <a:alpha val="19607"/>
              </a:srgbClr>
            </a:solidFill>
          </p:spPr>
          <p:txBody>
            <a:bodyPr wrap="square" lIns="0" tIns="0" rIns="0" bIns="0" rtlCol="0"/>
            <a:lstStyle/>
            <a:p>
              <a:endParaRPr/>
            </a:p>
          </p:txBody>
        </p:sp>
        <p:sp>
          <p:nvSpPr>
            <p:cNvPr id="6" name="object 6"/>
            <p:cNvSpPr/>
            <p:nvPr/>
          </p:nvSpPr>
          <p:spPr>
            <a:xfrm>
              <a:off x="2243454" y="2160905"/>
              <a:ext cx="6732270" cy="0"/>
            </a:xfrm>
            <a:custGeom>
              <a:avLst/>
              <a:gdLst/>
              <a:ahLst/>
              <a:cxnLst/>
              <a:rect l="l" t="t" r="r" b="b"/>
              <a:pathLst>
                <a:path w="6732270">
                  <a:moveTo>
                    <a:pt x="0" y="0"/>
                  </a:moveTo>
                  <a:lnTo>
                    <a:pt x="6732270" y="0"/>
                  </a:lnTo>
                </a:path>
              </a:pathLst>
            </a:custGeom>
            <a:ln w="12700">
              <a:solidFill>
                <a:srgbClr val="FFB800"/>
              </a:solidFill>
            </a:ln>
          </p:spPr>
          <p:txBody>
            <a:bodyPr wrap="square" lIns="0" tIns="0" rIns="0" bIns="0" rtlCol="0"/>
            <a:lstStyle/>
            <a:p>
              <a:endParaRPr/>
            </a:p>
          </p:txBody>
        </p:sp>
        <p:sp>
          <p:nvSpPr>
            <p:cNvPr id="7" name="object 7"/>
            <p:cNvSpPr/>
            <p:nvPr/>
          </p:nvSpPr>
          <p:spPr>
            <a:xfrm>
              <a:off x="2243454" y="5812155"/>
              <a:ext cx="6732270" cy="12700"/>
            </a:xfrm>
            <a:custGeom>
              <a:avLst/>
              <a:gdLst/>
              <a:ahLst/>
              <a:cxnLst/>
              <a:rect l="l" t="t" r="r" b="b"/>
              <a:pathLst>
                <a:path w="6732270" h="12700">
                  <a:moveTo>
                    <a:pt x="0" y="12700"/>
                  </a:moveTo>
                  <a:lnTo>
                    <a:pt x="6732270" y="12700"/>
                  </a:lnTo>
                  <a:lnTo>
                    <a:pt x="6732270" y="0"/>
                  </a:lnTo>
                  <a:lnTo>
                    <a:pt x="0" y="0"/>
                  </a:lnTo>
                  <a:lnTo>
                    <a:pt x="0" y="12700"/>
                  </a:lnTo>
                  <a:close/>
                </a:path>
              </a:pathLst>
            </a:custGeom>
            <a:solidFill>
              <a:srgbClr val="FFB800">
                <a:alpha val="19607"/>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7549832" y="6167437"/>
              <a:ext cx="3293427" cy="611187"/>
            </a:xfrm>
            <a:prstGeom prst="rect">
              <a:avLst/>
            </a:prstGeom>
          </p:spPr>
        </p:pic>
      </p:grpSp>
      <p:sp>
        <p:nvSpPr>
          <p:cNvPr id="9" name="object 9"/>
          <p:cNvSpPr txBox="1"/>
          <p:nvPr/>
        </p:nvSpPr>
        <p:spPr>
          <a:xfrm>
            <a:off x="3330575" y="2643504"/>
            <a:ext cx="4036695" cy="782265"/>
          </a:xfrm>
          <a:prstGeom prst="rect">
            <a:avLst/>
          </a:prstGeom>
        </p:spPr>
        <p:txBody>
          <a:bodyPr vert="horz" wrap="square" lIns="0" tIns="12700" rIns="0" bIns="0" rtlCol="0">
            <a:spAutoFit/>
          </a:bodyPr>
          <a:lstStyle/>
          <a:p>
            <a:pPr>
              <a:buNone/>
            </a:pPr>
            <a:r>
              <a:rPr lang="el-GR" sz="1000" dirty="0"/>
              <a:t>Περιορισμένη αρνητική επίδραση, όπου μια παραβίαση ασφαλείας μπορεί να:</a:t>
            </a:r>
          </a:p>
          <a:p>
            <a:pPr>
              <a:buFont typeface="+mj-lt"/>
              <a:buAutoNum type="arabicPeriod"/>
            </a:pPr>
            <a:r>
              <a:rPr lang="el-GR" sz="1000" dirty="0"/>
              <a:t>Προκαλέσει ήσσονος σημασίας βλάβη σε άτομα</a:t>
            </a:r>
          </a:p>
          <a:p>
            <a:pPr>
              <a:buFont typeface="+mj-lt"/>
              <a:buAutoNum type="arabicPeriod"/>
            </a:pPr>
            <a:r>
              <a:rPr lang="el-GR" sz="1000" dirty="0"/>
              <a:t>Οδηγήσει σε μικρή οικονομική ζημία</a:t>
            </a:r>
          </a:p>
          <a:p>
            <a:pPr>
              <a:buFont typeface="+mj-lt"/>
              <a:buAutoNum type="arabicPeriod"/>
            </a:pPr>
            <a:r>
              <a:rPr lang="el-GR" sz="1000" dirty="0"/>
              <a:t>Προκαλέσει μικρές ζημιές σε περιουσιακά στοιχεία του οργανισμού</a:t>
            </a:r>
          </a:p>
        </p:txBody>
      </p:sp>
      <p:sp>
        <p:nvSpPr>
          <p:cNvPr id="20" name="object 20"/>
          <p:cNvSpPr txBox="1"/>
          <p:nvPr/>
        </p:nvSpPr>
        <p:spPr>
          <a:xfrm>
            <a:off x="78739" y="6690359"/>
            <a:ext cx="4323715" cy="82550"/>
          </a:xfrm>
          <a:prstGeom prst="rect">
            <a:avLst/>
          </a:prstGeom>
        </p:spPr>
        <p:txBody>
          <a:bodyPr vert="horz" wrap="square" lIns="0" tIns="0" rIns="0" bIns="0" rtlCol="0">
            <a:spAutoFit/>
          </a:bodyPr>
          <a:lstStyle/>
          <a:p>
            <a:pPr marL="12700">
              <a:lnSpc>
                <a:spcPts val="530"/>
              </a:lnSpc>
            </a:pPr>
            <a:r>
              <a:rPr sz="450" spc="30" dirty="0">
                <a:latin typeface="Calibri"/>
                <a:cs typeface="Calibri"/>
              </a:rPr>
              <a:t>ΟΔΗΓΙΕΣ</a:t>
            </a:r>
            <a:r>
              <a:rPr sz="450" spc="20" dirty="0">
                <a:latin typeface="Calibri"/>
                <a:cs typeface="Calibri"/>
              </a:rPr>
              <a:t> </a:t>
            </a:r>
            <a:r>
              <a:rPr sz="450" spc="25" dirty="0">
                <a:latin typeface="Calibri"/>
                <a:cs typeface="Calibri"/>
              </a:rPr>
              <a:t>ΓΙΑ </a:t>
            </a:r>
            <a:r>
              <a:rPr sz="450" spc="35" dirty="0">
                <a:latin typeface="Calibri"/>
                <a:cs typeface="Calibri"/>
              </a:rPr>
              <a:t>ΤΗΝ</a:t>
            </a:r>
            <a:r>
              <a:rPr sz="450" spc="25" dirty="0">
                <a:latin typeface="Calibri"/>
                <a:cs typeface="Calibri"/>
              </a:rPr>
              <a:t> </a:t>
            </a:r>
            <a:r>
              <a:rPr sz="450" spc="30" dirty="0">
                <a:latin typeface="Calibri"/>
                <a:cs typeface="Calibri"/>
              </a:rPr>
              <a:t>ΑΣΦΑΛΕΙΑ</a:t>
            </a:r>
            <a:r>
              <a:rPr sz="450" spc="25" dirty="0">
                <a:latin typeface="Calibri"/>
                <a:cs typeface="Calibri"/>
              </a:rPr>
              <a:t> </a:t>
            </a:r>
            <a:r>
              <a:rPr sz="450" spc="35" dirty="0">
                <a:latin typeface="Calibri"/>
                <a:cs typeface="Calibri"/>
              </a:rPr>
              <a:t>ΤΟΥ</a:t>
            </a:r>
            <a:r>
              <a:rPr sz="450" spc="30" dirty="0">
                <a:latin typeface="Calibri"/>
                <a:cs typeface="Calibri"/>
              </a:rPr>
              <a:t> ΚΥΒΕΡΝΟΥ ΣΤΑ</a:t>
            </a:r>
            <a:r>
              <a:rPr sz="450" spc="25" dirty="0">
                <a:latin typeface="Calibri"/>
                <a:cs typeface="Calibri"/>
              </a:rPr>
              <a:t> </a:t>
            </a:r>
            <a:r>
              <a:rPr sz="450" spc="30" dirty="0">
                <a:latin typeface="Calibri"/>
                <a:cs typeface="Calibri"/>
              </a:rPr>
              <a:t>ΠΛΟΙΑ,</a:t>
            </a:r>
            <a:r>
              <a:rPr sz="450" spc="25" dirty="0">
                <a:latin typeface="Calibri"/>
                <a:cs typeface="Calibri"/>
              </a:rPr>
              <a:t> </a:t>
            </a:r>
            <a:r>
              <a:rPr sz="450" spc="30" dirty="0">
                <a:latin typeface="Calibri"/>
                <a:cs typeface="Calibri"/>
              </a:rPr>
              <a:t>Έκδοση</a:t>
            </a:r>
            <a:r>
              <a:rPr sz="450" spc="25" dirty="0">
                <a:latin typeface="Calibri"/>
                <a:cs typeface="Calibri"/>
              </a:rPr>
              <a:t> </a:t>
            </a:r>
            <a:r>
              <a:rPr sz="450" spc="20" dirty="0">
                <a:latin typeface="Calibri"/>
                <a:cs typeface="Calibri"/>
              </a:rPr>
              <a:t>4,</a:t>
            </a:r>
            <a:r>
              <a:rPr sz="450" spc="30" dirty="0">
                <a:latin typeface="Calibri"/>
                <a:cs typeface="Calibri"/>
              </a:rPr>
              <a:t> URL: </a:t>
            </a:r>
            <a:r>
              <a:rPr sz="450" u="sng" spc="25" dirty="0">
                <a:solidFill>
                  <a:srgbClr val="85872B"/>
                </a:solidFill>
                <a:uFill>
                  <a:solidFill>
                    <a:srgbClr val="85872B"/>
                  </a:solidFill>
                </a:uFill>
                <a:latin typeface="Calibri"/>
                <a:cs typeface="Calibri"/>
                <a:hlinkClick r:id="rId3"/>
              </a:rPr>
              <a:t>2021-Cyber-Security-Guidelines.pdf</a:t>
            </a:r>
            <a:r>
              <a:rPr sz="450" u="sng" spc="40" dirty="0">
                <a:solidFill>
                  <a:srgbClr val="85872B"/>
                </a:solidFill>
                <a:uFill>
                  <a:solidFill>
                    <a:srgbClr val="85872B"/>
                  </a:solidFill>
                </a:uFill>
                <a:latin typeface="Calibri"/>
                <a:cs typeface="Calibri"/>
                <a:hlinkClick r:id="rId3"/>
              </a:rPr>
              <a:t> </a:t>
            </a:r>
            <a:r>
              <a:rPr sz="450" u="sng" spc="20" dirty="0">
                <a:solidFill>
                  <a:srgbClr val="85872B"/>
                </a:solidFill>
                <a:uFill>
                  <a:solidFill>
                    <a:srgbClr val="85872B"/>
                  </a:solidFill>
                </a:uFill>
                <a:latin typeface="Calibri"/>
                <a:cs typeface="Calibri"/>
                <a:hlinkClick r:id="rId3"/>
              </a:rPr>
              <a:t>(ics-shipping.org),</a:t>
            </a:r>
            <a:r>
              <a:rPr sz="450" u="sng" spc="35" dirty="0">
                <a:solidFill>
                  <a:srgbClr val="85872B"/>
                </a:solidFill>
                <a:uFill>
                  <a:solidFill>
                    <a:srgbClr val="85872B"/>
                  </a:solidFill>
                </a:uFill>
                <a:latin typeface="Calibri"/>
                <a:cs typeface="Calibri"/>
                <a:hlinkClick r:id="rId3"/>
              </a:rPr>
              <a:t> </a:t>
            </a:r>
            <a:r>
              <a:rPr sz="450" u="sng" spc="30" dirty="0">
                <a:solidFill>
                  <a:srgbClr val="85872B"/>
                </a:solidFill>
                <a:uFill>
                  <a:solidFill>
                    <a:srgbClr val="85872B"/>
                  </a:solidFill>
                </a:uFill>
                <a:latin typeface="Calibri"/>
                <a:cs typeface="Calibri"/>
                <a:hlinkClick r:id="rId3"/>
              </a:rPr>
              <a:t>πρόσβαση</a:t>
            </a:r>
            <a:r>
              <a:rPr sz="450" u="sng" spc="35" dirty="0">
                <a:solidFill>
                  <a:srgbClr val="85872B"/>
                </a:solidFill>
                <a:uFill>
                  <a:solidFill>
                    <a:srgbClr val="85872B"/>
                  </a:solidFill>
                </a:uFill>
                <a:latin typeface="Calibri"/>
                <a:cs typeface="Calibri"/>
                <a:hlinkClick r:id="rId3"/>
              </a:rPr>
              <a:t> </a:t>
            </a:r>
            <a:r>
              <a:rPr sz="450" u="sng" spc="30" dirty="0">
                <a:solidFill>
                  <a:srgbClr val="85872B"/>
                </a:solidFill>
                <a:uFill>
                  <a:solidFill>
                    <a:srgbClr val="85872B"/>
                  </a:solidFill>
                </a:uFill>
                <a:latin typeface="Calibri"/>
                <a:cs typeface="Calibri"/>
                <a:hlinkClick r:id="rId3"/>
              </a:rPr>
              <a:t>τον Φ</a:t>
            </a:r>
            <a:r>
              <a:rPr sz="450" u="sng" spc="30" dirty="0">
                <a:solidFill>
                  <a:srgbClr val="85872B"/>
                </a:solidFill>
                <a:uFill>
                  <a:solidFill>
                    <a:srgbClr val="85872B"/>
                  </a:solidFill>
                </a:uFill>
                <a:latin typeface="Calibri"/>
                <a:cs typeface="Calibri"/>
              </a:rPr>
              <a:t>εβρουάριο</a:t>
            </a:r>
            <a:r>
              <a:rPr sz="450" spc="35" dirty="0">
                <a:solidFill>
                  <a:srgbClr val="85872B"/>
                </a:solidFill>
                <a:latin typeface="Calibri"/>
                <a:cs typeface="Calibri"/>
              </a:rPr>
              <a:t> </a:t>
            </a:r>
            <a:r>
              <a:rPr sz="450" spc="25" dirty="0">
                <a:latin typeface="Calibri"/>
                <a:cs typeface="Calibri"/>
              </a:rPr>
              <a:t>2024.</a:t>
            </a:r>
            <a:endParaRPr sz="450">
              <a:latin typeface="Calibri"/>
              <a:cs typeface="Calibri"/>
            </a:endParaRPr>
          </a:p>
        </p:txBody>
      </p:sp>
      <p:sp>
        <p:nvSpPr>
          <p:cNvPr id="10" name="object 10"/>
          <p:cNvSpPr txBox="1"/>
          <p:nvPr/>
        </p:nvSpPr>
        <p:spPr>
          <a:xfrm>
            <a:off x="2527301" y="5007339"/>
            <a:ext cx="532447" cy="159018"/>
          </a:xfrm>
          <a:prstGeom prst="rect">
            <a:avLst/>
          </a:prstGeom>
        </p:spPr>
        <p:txBody>
          <a:bodyPr vert="horz" wrap="square" lIns="0" tIns="12700" rIns="0" bIns="0" rtlCol="0">
            <a:spAutoFit/>
          </a:bodyPr>
          <a:lstStyle/>
          <a:p>
            <a:pPr>
              <a:lnSpc>
                <a:spcPct val="100000"/>
              </a:lnSpc>
              <a:spcBef>
                <a:spcPts val="100"/>
              </a:spcBef>
            </a:pPr>
            <a:r>
              <a:rPr sz="950" b="1" spc="50" dirty="0" err="1">
                <a:latin typeface="Calibri"/>
                <a:cs typeface="Calibri"/>
              </a:rPr>
              <a:t>Υ</a:t>
            </a:r>
            <a:r>
              <a:rPr sz="950" b="1" spc="85" dirty="0" err="1">
                <a:latin typeface="Calibri"/>
                <a:cs typeface="Calibri"/>
              </a:rPr>
              <a:t>ψ</a:t>
            </a:r>
            <a:r>
              <a:rPr sz="950" b="1" spc="50" dirty="0" err="1">
                <a:latin typeface="Calibri"/>
                <a:cs typeface="Calibri"/>
              </a:rPr>
              <a:t>η</a:t>
            </a:r>
            <a:r>
              <a:rPr sz="950" b="1" spc="70" dirty="0" err="1">
                <a:latin typeface="Calibri"/>
                <a:cs typeface="Calibri"/>
              </a:rPr>
              <a:t>λ</a:t>
            </a:r>
            <a:r>
              <a:rPr lang="el-GR" sz="950" b="1" spc="70" dirty="0">
                <a:latin typeface="Calibri"/>
                <a:cs typeface="Calibri"/>
              </a:rPr>
              <a:t>ή</a:t>
            </a:r>
            <a:endParaRPr sz="950" dirty="0">
              <a:latin typeface="Calibri"/>
              <a:cs typeface="Calibri"/>
            </a:endParaRPr>
          </a:p>
        </p:txBody>
      </p:sp>
      <p:sp>
        <p:nvSpPr>
          <p:cNvPr id="11" name="object 11"/>
          <p:cNvSpPr txBox="1">
            <a:spLocks noGrp="1"/>
          </p:cNvSpPr>
          <p:nvPr>
            <p:ph type="title"/>
          </p:nvPr>
        </p:nvSpPr>
        <p:spPr>
          <a:xfrm>
            <a:off x="1609089" y="703579"/>
            <a:ext cx="5553711" cy="464871"/>
          </a:xfrm>
          <a:prstGeom prst="rect">
            <a:avLst/>
          </a:prstGeom>
        </p:spPr>
        <p:txBody>
          <a:bodyPr vert="horz" wrap="square" lIns="0" tIns="41275" rIns="0" bIns="0" rtlCol="0">
            <a:spAutoFit/>
          </a:bodyPr>
          <a:lstStyle/>
          <a:p>
            <a:pPr marL="836930" marR="5080" indent="-824865">
              <a:lnSpc>
                <a:spcPts val="3279"/>
              </a:lnSpc>
              <a:spcBef>
                <a:spcPts val="325"/>
              </a:spcBef>
            </a:pPr>
            <a:r>
              <a:rPr sz="2850" spc="210" dirty="0">
                <a:solidFill>
                  <a:srgbClr val="000000"/>
                </a:solidFill>
              </a:rPr>
              <a:t>Ποσοτικοποίηση</a:t>
            </a:r>
            <a:r>
              <a:rPr sz="2850" spc="150" dirty="0">
                <a:solidFill>
                  <a:srgbClr val="000000"/>
                </a:solidFill>
              </a:rPr>
              <a:t> </a:t>
            </a:r>
            <a:r>
              <a:rPr sz="2850" spc="170" dirty="0">
                <a:solidFill>
                  <a:srgbClr val="000000"/>
                </a:solidFill>
              </a:rPr>
              <a:t>του </a:t>
            </a:r>
            <a:r>
              <a:rPr sz="2850" spc="-700" dirty="0">
                <a:solidFill>
                  <a:srgbClr val="000000"/>
                </a:solidFill>
              </a:rPr>
              <a:t> </a:t>
            </a:r>
            <a:r>
              <a:rPr sz="2850" spc="180" dirty="0">
                <a:solidFill>
                  <a:srgbClr val="000000"/>
                </a:solidFill>
              </a:rPr>
              <a:t>αντίκτυπου</a:t>
            </a:r>
            <a:endParaRPr sz="2850" dirty="0"/>
          </a:p>
        </p:txBody>
      </p:sp>
      <p:sp>
        <p:nvSpPr>
          <p:cNvPr id="12" name="object 12"/>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3" name="object 13"/>
          <p:cNvSpPr txBox="1"/>
          <p:nvPr/>
        </p:nvSpPr>
        <p:spPr>
          <a:xfrm>
            <a:off x="875030" y="1811972"/>
            <a:ext cx="9513570"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Υπάρχουν</a:t>
            </a:r>
            <a:r>
              <a:rPr sz="1100" spc="10" dirty="0">
                <a:latin typeface="Calibri"/>
                <a:cs typeface="Calibri"/>
              </a:rPr>
              <a:t> </a:t>
            </a:r>
            <a:r>
              <a:rPr sz="1100" spc="-5" dirty="0">
                <a:latin typeface="Calibri"/>
                <a:cs typeface="Calibri"/>
              </a:rPr>
              <a:t>διάφορες</a:t>
            </a:r>
            <a:r>
              <a:rPr sz="1100" spc="15" dirty="0">
                <a:latin typeface="Calibri"/>
                <a:cs typeface="Calibri"/>
              </a:rPr>
              <a:t> </a:t>
            </a:r>
            <a:r>
              <a:rPr sz="1100" b="1" spc="-5" dirty="0">
                <a:latin typeface="Calibri"/>
                <a:cs typeface="Calibri"/>
              </a:rPr>
              <a:t>μεθοδολογίες</a:t>
            </a:r>
            <a:r>
              <a:rPr sz="1100" b="1" spc="15" dirty="0">
                <a:latin typeface="Calibri"/>
                <a:cs typeface="Calibri"/>
              </a:rPr>
              <a:t> </a:t>
            </a:r>
            <a:r>
              <a:rPr sz="1100" b="1" spc="-5" dirty="0">
                <a:latin typeface="Calibri"/>
                <a:cs typeface="Calibri"/>
              </a:rPr>
              <a:t>αξιολόγησης</a:t>
            </a:r>
            <a:r>
              <a:rPr sz="1100" b="1" spc="25" dirty="0">
                <a:latin typeface="Calibri"/>
                <a:cs typeface="Calibri"/>
              </a:rPr>
              <a:t> </a:t>
            </a:r>
            <a:r>
              <a:rPr sz="1100" spc="-5" dirty="0">
                <a:latin typeface="Calibri"/>
                <a:cs typeface="Calibri"/>
              </a:rPr>
              <a:t>που</a:t>
            </a:r>
            <a:r>
              <a:rPr sz="1100" spc="10" dirty="0">
                <a:latin typeface="Calibri"/>
                <a:cs typeface="Calibri"/>
              </a:rPr>
              <a:t> </a:t>
            </a:r>
            <a:r>
              <a:rPr sz="1100" spc="-5" dirty="0">
                <a:latin typeface="Calibri"/>
                <a:cs typeface="Calibri"/>
              </a:rPr>
              <a:t>μπορούν</a:t>
            </a:r>
            <a:r>
              <a:rPr sz="1100" spc="10" dirty="0">
                <a:latin typeface="Calibri"/>
                <a:cs typeface="Calibri"/>
              </a:rPr>
              <a:t> </a:t>
            </a:r>
            <a:r>
              <a:rPr sz="1100" spc="-5" dirty="0">
                <a:latin typeface="Calibri"/>
                <a:cs typeface="Calibri"/>
              </a:rPr>
              <a:t>να</a:t>
            </a:r>
            <a:r>
              <a:rPr sz="1100" spc="15" dirty="0">
                <a:latin typeface="Calibri"/>
                <a:cs typeface="Calibri"/>
              </a:rPr>
              <a:t> </a:t>
            </a:r>
            <a:r>
              <a:rPr sz="1100" spc="-5" dirty="0">
                <a:latin typeface="Calibri"/>
                <a:cs typeface="Calibri"/>
              </a:rPr>
              <a:t>βοηθήσουν</a:t>
            </a:r>
            <a:r>
              <a:rPr sz="1100" spc="15" dirty="0">
                <a:latin typeface="Calibri"/>
                <a:cs typeface="Calibri"/>
              </a:rPr>
              <a:t> </a:t>
            </a:r>
            <a:r>
              <a:rPr sz="1100" spc="-5" dirty="0">
                <a:latin typeface="Calibri"/>
                <a:cs typeface="Calibri"/>
              </a:rPr>
              <a:t>στον</a:t>
            </a:r>
            <a:r>
              <a:rPr sz="1100" spc="10" dirty="0">
                <a:latin typeface="Calibri"/>
                <a:cs typeface="Calibri"/>
              </a:rPr>
              <a:t> </a:t>
            </a:r>
            <a:r>
              <a:rPr sz="1100" spc="-5" dirty="0">
                <a:latin typeface="Calibri"/>
                <a:cs typeface="Calibri"/>
              </a:rPr>
              <a:t>προσδιορισμό</a:t>
            </a:r>
            <a:r>
              <a:rPr sz="1100" spc="10" dirty="0">
                <a:latin typeface="Calibri"/>
                <a:cs typeface="Calibri"/>
              </a:rPr>
              <a:t> </a:t>
            </a:r>
            <a:r>
              <a:rPr sz="1100" spc="-5" dirty="0">
                <a:latin typeface="Calibri"/>
                <a:cs typeface="Calibri"/>
              </a:rPr>
              <a:t>του</a:t>
            </a:r>
            <a:r>
              <a:rPr sz="1100" spc="10" dirty="0">
                <a:latin typeface="Calibri"/>
                <a:cs typeface="Calibri"/>
              </a:rPr>
              <a:t> </a:t>
            </a:r>
            <a:r>
              <a:rPr sz="1100" spc="-5" dirty="0">
                <a:latin typeface="Calibri"/>
                <a:cs typeface="Calibri"/>
              </a:rPr>
              <a:t>μεγέθους</a:t>
            </a:r>
            <a:r>
              <a:rPr sz="1100" spc="15" dirty="0">
                <a:latin typeface="Calibri"/>
                <a:cs typeface="Calibri"/>
              </a:rPr>
              <a:t> </a:t>
            </a:r>
            <a:r>
              <a:rPr sz="1100" spc="-5" dirty="0">
                <a:latin typeface="Calibri"/>
                <a:cs typeface="Calibri"/>
              </a:rPr>
              <a:t>των</a:t>
            </a:r>
            <a:r>
              <a:rPr sz="1100" spc="10" dirty="0">
                <a:latin typeface="Calibri"/>
                <a:cs typeface="Calibri"/>
              </a:rPr>
              <a:t> </a:t>
            </a:r>
            <a:r>
              <a:rPr sz="1100" spc="-5" dirty="0">
                <a:latin typeface="Calibri"/>
                <a:cs typeface="Calibri"/>
              </a:rPr>
              <a:t>επιπτώσεων</a:t>
            </a:r>
            <a:r>
              <a:rPr sz="1100" spc="5" dirty="0">
                <a:latin typeface="Calibri"/>
                <a:cs typeface="Calibri"/>
              </a:rPr>
              <a:t> </a:t>
            </a:r>
            <a:r>
              <a:rPr sz="1100" spc="-5" dirty="0">
                <a:latin typeface="Calibri"/>
                <a:cs typeface="Calibri"/>
              </a:rPr>
              <a:t>από</a:t>
            </a:r>
            <a:r>
              <a:rPr sz="1100" spc="15" dirty="0">
                <a:latin typeface="Calibri"/>
                <a:cs typeface="Calibri"/>
              </a:rPr>
              <a:t> </a:t>
            </a:r>
            <a:r>
              <a:rPr sz="1100" spc="-15" dirty="0">
                <a:latin typeface="Calibri"/>
                <a:cs typeface="Calibri"/>
              </a:rPr>
              <a:t>περιστατικό</a:t>
            </a:r>
            <a:r>
              <a:rPr sz="1100" spc="5" dirty="0">
                <a:latin typeface="Calibri"/>
                <a:cs typeface="Calibri"/>
              </a:rPr>
              <a:t> </a:t>
            </a:r>
            <a:r>
              <a:rPr sz="1100" spc="-5" dirty="0">
                <a:latin typeface="Calibri"/>
                <a:cs typeface="Calibri"/>
              </a:rPr>
              <a:t>στον</a:t>
            </a:r>
            <a:r>
              <a:rPr sz="1100" spc="15" dirty="0">
                <a:latin typeface="Calibri"/>
                <a:cs typeface="Calibri"/>
              </a:rPr>
              <a:t> </a:t>
            </a:r>
            <a:r>
              <a:rPr sz="1100" spc="-5" dirty="0">
                <a:latin typeface="Calibri"/>
                <a:cs typeface="Calibri"/>
              </a:rPr>
              <a:t>κυβερνοχώρο.</a:t>
            </a:r>
            <a:endParaRPr sz="1100">
              <a:latin typeface="Calibri"/>
              <a:cs typeface="Calibri"/>
            </a:endParaRPr>
          </a:p>
        </p:txBody>
      </p:sp>
      <p:sp>
        <p:nvSpPr>
          <p:cNvPr id="14" name="object 14"/>
          <p:cNvSpPr txBox="1"/>
          <p:nvPr/>
        </p:nvSpPr>
        <p:spPr>
          <a:xfrm>
            <a:off x="2424747" y="2245605"/>
            <a:ext cx="1101247" cy="320601"/>
          </a:xfrm>
          <a:prstGeom prst="rect">
            <a:avLst/>
          </a:prstGeom>
        </p:spPr>
        <p:txBody>
          <a:bodyPr vert="horz" wrap="square" lIns="0" tIns="12700" rIns="0" bIns="0" rtlCol="0">
            <a:spAutoFit/>
          </a:bodyPr>
          <a:lstStyle/>
          <a:p>
            <a:pPr marL="12700">
              <a:lnSpc>
                <a:spcPct val="100000"/>
              </a:lnSpc>
              <a:spcBef>
                <a:spcPts val="100"/>
              </a:spcBef>
            </a:pPr>
            <a:r>
              <a:rPr lang="el-GR" sz="1000" dirty="0"/>
              <a:t>Ενδεχόμενη Επίπτωση</a:t>
            </a:r>
            <a:endParaRPr sz="950" dirty="0">
              <a:latin typeface="Calibri"/>
              <a:cs typeface="Calibri"/>
            </a:endParaRPr>
          </a:p>
        </p:txBody>
      </p:sp>
      <p:sp>
        <p:nvSpPr>
          <p:cNvPr id="15" name="object 15"/>
          <p:cNvSpPr txBox="1"/>
          <p:nvPr/>
        </p:nvSpPr>
        <p:spPr>
          <a:xfrm>
            <a:off x="2440305" y="2921952"/>
            <a:ext cx="575310" cy="159018"/>
          </a:xfrm>
          <a:prstGeom prst="rect">
            <a:avLst/>
          </a:prstGeom>
        </p:spPr>
        <p:txBody>
          <a:bodyPr vert="horz" wrap="square" lIns="0" tIns="12700" rIns="0" bIns="0" rtlCol="0">
            <a:spAutoFit/>
          </a:bodyPr>
          <a:lstStyle/>
          <a:p>
            <a:pPr marL="25400" marR="30480">
              <a:lnSpc>
                <a:spcPct val="100000"/>
              </a:lnSpc>
              <a:spcBef>
                <a:spcPts val="100"/>
              </a:spcBef>
            </a:pPr>
            <a:r>
              <a:rPr lang="el-GR" sz="950" b="1" spc="75" dirty="0">
                <a:latin typeface="Calibri"/>
                <a:cs typeface="Calibri"/>
              </a:rPr>
              <a:t>Χαμηλή</a:t>
            </a:r>
            <a:endParaRPr sz="950" dirty="0">
              <a:latin typeface="Calibri"/>
              <a:cs typeface="Calibri"/>
            </a:endParaRPr>
          </a:p>
        </p:txBody>
      </p:sp>
      <p:sp>
        <p:nvSpPr>
          <p:cNvPr id="16" name="object 16"/>
          <p:cNvSpPr txBox="1"/>
          <p:nvPr/>
        </p:nvSpPr>
        <p:spPr>
          <a:xfrm>
            <a:off x="5690075" y="2335768"/>
            <a:ext cx="678180" cy="170180"/>
          </a:xfrm>
          <a:prstGeom prst="rect">
            <a:avLst/>
          </a:prstGeom>
        </p:spPr>
        <p:txBody>
          <a:bodyPr vert="horz" wrap="square" lIns="0" tIns="12700" rIns="0" bIns="0" rtlCol="0">
            <a:spAutoFit/>
          </a:bodyPr>
          <a:lstStyle/>
          <a:p>
            <a:pPr marL="12700">
              <a:lnSpc>
                <a:spcPct val="100000"/>
              </a:lnSpc>
              <a:spcBef>
                <a:spcPts val="100"/>
              </a:spcBef>
            </a:pPr>
            <a:r>
              <a:rPr sz="950" b="1" spc="65" dirty="0">
                <a:latin typeface="Calibri"/>
                <a:cs typeface="Calibri"/>
              </a:rPr>
              <a:t>Στην</a:t>
            </a:r>
            <a:r>
              <a:rPr sz="950" b="1" spc="-30" dirty="0">
                <a:latin typeface="Calibri"/>
                <a:cs typeface="Calibri"/>
              </a:rPr>
              <a:t> </a:t>
            </a:r>
            <a:r>
              <a:rPr sz="950" b="1" spc="65" dirty="0">
                <a:latin typeface="Calibri"/>
                <a:cs typeface="Calibri"/>
              </a:rPr>
              <a:t>πράξη</a:t>
            </a:r>
            <a:endParaRPr sz="950" dirty="0">
              <a:latin typeface="Calibri"/>
              <a:cs typeface="Calibri"/>
            </a:endParaRPr>
          </a:p>
        </p:txBody>
      </p:sp>
      <p:sp>
        <p:nvSpPr>
          <p:cNvPr id="17" name="object 17"/>
          <p:cNvSpPr txBox="1"/>
          <p:nvPr/>
        </p:nvSpPr>
        <p:spPr>
          <a:xfrm>
            <a:off x="2458720" y="3916044"/>
            <a:ext cx="473075" cy="170180"/>
          </a:xfrm>
          <a:prstGeom prst="rect">
            <a:avLst/>
          </a:prstGeom>
        </p:spPr>
        <p:txBody>
          <a:bodyPr vert="horz" wrap="square" lIns="0" tIns="12700" rIns="0" bIns="0" rtlCol="0">
            <a:spAutoFit/>
          </a:bodyPr>
          <a:lstStyle/>
          <a:p>
            <a:pPr marL="12700">
              <a:lnSpc>
                <a:spcPct val="100000"/>
              </a:lnSpc>
              <a:spcBef>
                <a:spcPts val="100"/>
              </a:spcBef>
            </a:pPr>
            <a:r>
              <a:rPr sz="950" b="1" spc="85" dirty="0">
                <a:latin typeface="Calibri"/>
                <a:cs typeface="Calibri"/>
              </a:rPr>
              <a:t>Μέτρια</a:t>
            </a:r>
            <a:endParaRPr sz="950" dirty="0">
              <a:latin typeface="Calibri"/>
              <a:cs typeface="Calibri"/>
            </a:endParaRPr>
          </a:p>
        </p:txBody>
      </p:sp>
      <p:sp>
        <p:nvSpPr>
          <p:cNvPr id="18" name="object 18"/>
          <p:cNvSpPr txBox="1"/>
          <p:nvPr/>
        </p:nvSpPr>
        <p:spPr>
          <a:xfrm>
            <a:off x="3311525" y="3554254"/>
            <a:ext cx="4841875" cy="782265"/>
          </a:xfrm>
          <a:prstGeom prst="rect">
            <a:avLst/>
          </a:prstGeom>
        </p:spPr>
        <p:txBody>
          <a:bodyPr vert="horz" wrap="square" lIns="0" tIns="12700" rIns="0" bIns="0" rtlCol="0">
            <a:spAutoFit/>
          </a:bodyPr>
          <a:lstStyle/>
          <a:p>
            <a:pPr>
              <a:buNone/>
            </a:pPr>
            <a:r>
              <a:rPr lang="el-GR" sz="1000" dirty="0"/>
              <a:t>Σημαντική αρνητική επίδραση, όπου μια παραβίαση ασφαλείας μπορεί να:</a:t>
            </a:r>
          </a:p>
          <a:p>
            <a:pPr>
              <a:buFont typeface="+mj-lt"/>
              <a:buAutoNum type="arabicPeriod"/>
            </a:pPr>
            <a:r>
              <a:rPr lang="el-GR" sz="1000" dirty="0"/>
              <a:t>Προκαλέσει σημαντική βλάβη σε άτομα, χωρίς να περιλαμβάνει απώλεια ζωής ή σοβαρούς κινδύνους για τη ζωή</a:t>
            </a:r>
          </a:p>
          <a:p>
            <a:pPr>
              <a:buFont typeface="+mj-lt"/>
              <a:buAutoNum type="arabicPeriod"/>
            </a:pPr>
            <a:r>
              <a:rPr lang="el-GR" sz="1000" dirty="0"/>
              <a:t>Οδηγήσει σε σημαντική οικονομική ζημία</a:t>
            </a:r>
          </a:p>
          <a:p>
            <a:pPr>
              <a:buFont typeface="+mj-lt"/>
              <a:buAutoNum type="arabicPeriod"/>
            </a:pPr>
            <a:r>
              <a:rPr lang="el-GR" sz="1000" dirty="0"/>
              <a:t>Προκαλέσει σημαντικές ζημιές σε περιουσιακά στοιχεία του οργανισμού</a:t>
            </a:r>
          </a:p>
        </p:txBody>
      </p:sp>
      <p:sp>
        <p:nvSpPr>
          <p:cNvPr id="19" name="object 19"/>
          <p:cNvSpPr txBox="1"/>
          <p:nvPr/>
        </p:nvSpPr>
        <p:spPr>
          <a:xfrm>
            <a:off x="3334069" y="4685452"/>
            <a:ext cx="4989830" cy="805989"/>
          </a:xfrm>
          <a:prstGeom prst="rect">
            <a:avLst/>
          </a:prstGeom>
        </p:spPr>
        <p:txBody>
          <a:bodyPr vert="horz" wrap="square" lIns="0" tIns="36194" rIns="0" bIns="0" rtlCol="0">
            <a:spAutoFit/>
          </a:bodyPr>
          <a:lstStyle/>
          <a:p>
            <a:pPr>
              <a:buNone/>
            </a:pPr>
            <a:r>
              <a:rPr lang="el-GR" sz="1000" dirty="0"/>
              <a:t>Σοβαρή ή καταστροφική αρνητική επίδραση, όπου μια παραβίαση ασφαλείας μπορεί να:</a:t>
            </a:r>
          </a:p>
          <a:p>
            <a:pPr>
              <a:buFont typeface="+mj-lt"/>
              <a:buAutoNum type="arabicPeriod"/>
            </a:pPr>
            <a:r>
              <a:rPr lang="el-GR" sz="1000" dirty="0"/>
              <a:t>Προκαλέσει σοβαρή ή καταστροφική βλάβη σε άτομα, περιλαμβανομένης της απώλειας ζωής ή απειλών για τη ζωή</a:t>
            </a:r>
          </a:p>
          <a:p>
            <a:pPr>
              <a:buFont typeface="+mj-lt"/>
              <a:buAutoNum type="arabicPeriod"/>
            </a:pPr>
            <a:r>
              <a:rPr lang="el-GR" sz="1000" dirty="0"/>
              <a:t>Οδηγήσει σε μεγάλη οικονομική απώλεια</a:t>
            </a:r>
          </a:p>
          <a:p>
            <a:pPr>
              <a:buFont typeface="+mj-lt"/>
              <a:buAutoNum type="arabicPeriod"/>
            </a:pPr>
            <a:r>
              <a:rPr lang="el-GR" sz="1000" dirty="0"/>
              <a:t>Προκαλέσει μεγάλες ζημιές στο περιβάλλον και/ή σε περιουσιακά στοιχεία του οργανισμού</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16872" y="0"/>
            <a:ext cx="7926705" cy="6879590"/>
            <a:chOff x="2916872" y="0"/>
            <a:chExt cx="7926705"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7371080" y="0"/>
              <a:ext cx="2556510" cy="6858000"/>
            </a:xfrm>
            <a:custGeom>
              <a:avLst/>
              <a:gdLst/>
              <a:ahLst/>
              <a:cxnLst/>
              <a:rect l="l" t="t" r="r" b="b"/>
              <a:pathLst>
                <a:path w="2556509" h="6858000">
                  <a:moveTo>
                    <a:pt x="1548129" y="1517332"/>
                  </a:moveTo>
                  <a:lnTo>
                    <a:pt x="1500822" y="1524000"/>
                  </a:lnTo>
                  <a:lnTo>
                    <a:pt x="1457325" y="1542097"/>
                  </a:lnTo>
                  <a:lnTo>
                    <a:pt x="1419542" y="1570354"/>
                  </a:lnTo>
                  <a:lnTo>
                    <a:pt x="1390332" y="1608137"/>
                  </a:lnTo>
                  <a:lnTo>
                    <a:pt x="1371600" y="1653539"/>
                  </a:lnTo>
                  <a:lnTo>
                    <a:pt x="976947" y="3108642"/>
                  </a:lnTo>
                  <a:lnTo>
                    <a:pt x="4127" y="6844665"/>
                  </a:lnTo>
                  <a:lnTo>
                    <a:pt x="317" y="6857365"/>
                  </a:lnTo>
                  <a:lnTo>
                    <a:pt x="0" y="6858000"/>
                  </a:lnTo>
                  <a:lnTo>
                    <a:pt x="26670" y="6858000"/>
                  </a:lnTo>
                  <a:lnTo>
                    <a:pt x="1002347" y="3116262"/>
                  </a:lnTo>
                  <a:lnTo>
                    <a:pt x="1397000" y="1661160"/>
                  </a:lnTo>
                  <a:lnTo>
                    <a:pt x="1418272" y="1615122"/>
                  </a:lnTo>
                  <a:lnTo>
                    <a:pt x="1451610" y="1578927"/>
                  </a:lnTo>
                  <a:lnTo>
                    <a:pt x="1493837" y="1554797"/>
                  </a:lnTo>
                  <a:lnTo>
                    <a:pt x="1541779" y="1544002"/>
                  </a:lnTo>
                  <a:lnTo>
                    <a:pt x="1643697" y="1544002"/>
                  </a:lnTo>
                  <a:lnTo>
                    <a:pt x="1631632" y="1536700"/>
                  </a:lnTo>
                  <a:lnTo>
                    <a:pt x="1597025" y="1524000"/>
                  </a:lnTo>
                  <a:lnTo>
                    <a:pt x="1548129" y="1517332"/>
                  </a:lnTo>
                  <a:close/>
                </a:path>
                <a:path w="2556509" h="6858000">
                  <a:moveTo>
                    <a:pt x="1643697" y="1544002"/>
                  </a:moveTo>
                  <a:lnTo>
                    <a:pt x="1541779" y="1544002"/>
                  </a:lnTo>
                  <a:lnTo>
                    <a:pt x="1591945" y="1549400"/>
                  </a:lnTo>
                  <a:lnTo>
                    <a:pt x="1621154" y="1560512"/>
                  </a:lnTo>
                  <a:lnTo>
                    <a:pt x="1669732" y="1597660"/>
                  </a:lnTo>
                  <a:lnTo>
                    <a:pt x="1700529" y="1651635"/>
                  </a:lnTo>
                  <a:lnTo>
                    <a:pt x="1708150" y="1712595"/>
                  </a:lnTo>
                  <a:lnTo>
                    <a:pt x="1702752" y="1744027"/>
                  </a:lnTo>
                  <a:lnTo>
                    <a:pt x="1443037" y="2701607"/>
                  </a:lnTo>
                  <a:lnTo>
                    <a:pt x="1436687" y="2750502"/>
                  </a:lnTo>
                  <a:lnTo>
                    <a:pt x="1443037" y="2797810"/>
                  </a:lnTo>
                  <a:lnTo>
                    <a:pt x="1461135" y="2841307"/>
                  </a:lnTo>
                  <a:lnTo>
                    <a:pt x="1489710" y="2879090"/>
                  </a:lnTo>
                  <a:lnTo>
                    <a:pt x="1527492" y="2908300"/>
                  </a:lnTo>
                  <a:lnTo>
                    <a:pt x="1572895" y="2926715"/>
                  </a:lnTo>
                  <a:lnTo>
                    <a:pt x="1624965" y="2933065"/>
                  </a:lnTo>
                  <a:lnTo>
                    <a:pt x="1675129" y="2924810"/>
                  </a:lnTo>
                  <a:lnTo>
                    <a:pt x="1710372" y="2908300"/>
                  </a:lnTo>
                  <a:lnTo>
                    <a:pt x="1623695" y="2908300"/>
                  </a:lnTo>
                  <a:lnTo>
                    <a:pt x="1579245" y="2902585"/>
                  </a:lnTo>
                  <a:lnTo>
                    <a:pt x="1533207" y="2881629"/>
                  </a:lnTo>
                  <a:lnTo>
                    <a:pt x="1497012" y="2848292"/>
                  </a:lnTo>
                  <a:lnTo>
                    <a:pt x="1472565" y="2806065"/>
                  </a:lnTo>
                  <a:lnTo>
                    <a:pt x="1462087" y="2758440"/>
                  </a:lnTo>
                  <a:lnTo>
                    <a:pt x="1467167" y="2707957"/>
                  </a:lnTo>
                  <a:lnTo>
                    <a:pt x="1726882" y="1750377"/>
                  </a:lnTo>
                  <a:lnTo>
                    <a:pt x="1732915" y="1714500"/>
                  </a:lnTo>
                  <a:lnTo>
                    <a:pt x="1731962" y="1681479"/>
                  </a:lnTo>
                  <a:lnTo>
                    <a:pt x="1731962" y="1678939"/>
                  </a:lnTo>
                  <a:lnTo>
                    <a:pt x="1724025" y="1643697"/>
                  </a:lnTo>
                  <a:lnTo>
                    <a:pt x="1709102" y="1610360"/>
                  </a:lnTo>
                  <a:lnTo>
                    <a:pt x="1688147" y="1580514"/>
                  </a:lnTo>
                  <a:lnTo>
                    <a:pt x="1662112" y="1555750"/>
                  </a:lnTo>
                  <a:lnTo>
                    <a:pt x="1643697" y="1544002"/>
                  </a:lnTo>
                  <a:close/>
                </a:path>
                <a:path w="2556509" h="6858000">
                  <a:moveTo>
                    <a:pt x="2556510" y="0"/>
                  </a:moveTo>
                  <a:lnTo>
                    <a:pt x="2529204" y="0"/>
                  </a:lnTo>
                  <a:lnTo>
                    <a:pt x="2106209" y="1542097"/>
                  </a:lnTo>
                  <a:lnTo>
                    <a:pt x="1764029" y="2817495"/>
                  </a:lnTo>
                  <a:lnTo>
                    <a:pt x="1738947" y="2855277"/>
                  </a:lnTo>
                  <a:lnTo>
                    <a:pt x="1705927" y="2883535"/>
                  </a:lnTo>
                  <a:lnTo>
                    <a:pt x="1666557" y="2901632"/>
                  </a:lnTo>
                  <a:lnTo>
                    <a:pt x="1623695" y="2908300"/>
                  </a:lnTo>
                  <a:lnTo>
                    <a:pt x="1710372" y="2908300"/>
                  </a:lnTo>
                  <a:lnTo>
                    <a:pt x="1720850" y="2903537"/>
                  </a:lnTo>
                  <a:lnTo>
                    <a:pt x="1759267" y="2870200"/>
                  </a:lnTo>
                  <a:lnTo>
                    <a:pt x="1788160" y="2826385"/>
                  </a:lnTo>
                  <a:lnTo>
                    <a:pt x="1788160" y="2825115"/>
                  </a:lnTo>
                  <a:lnTo>
                    <a:pt x="2130742" y="1548129"/>
                  </a:lnTo>
                  <a:lnTo>
                    <a:pt x="2556510"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2916872" y="1697672"/>
              <a:ext cx="4980305" cy="4468495"/>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p:nvPr/>
        </p:nvSpPr>
        <p:spPr>
          <a:xfrm>
            <a:off x="78739" y="6690359"/>
            <a:ext cx="4323715" cy="82550"/>
          </a:xfrm>
          <a:prstGeom prst="rect">
            <a:avLst/>
          </a:prstGeom>
        </p:spPr>
        <p:txBody>
          <a:bodyPr vert="horz" wrap="square" lIns="0" tIns="0" rIns="0" bIns="0" rtlCol="0">
            <a:spAutoFit/>
          </a:bodyPr>
          <a:lstStyle/>
          <a:p>
            <a:pPr marL="12700">
              <a:lnSpc>
                <a:spcPts val="530"/>
              </a:lnSpc>
            </a:pPr>
            <a:r>
              <a:rPr sz="450" spc="30" dirty="0">
                <a:latin typeface="Calibri"/>
                <a:cs typeface="Calibri"/>
              </a:rPr>
              <a:t>ΟΔΗΓΙΕΣ</a:t>
            </a:r>
            <a:r>
              <a:rPr sz="450" spc="20" dirty="0">
                <a:latin typeface="Calibri"/>
                <a:cs typeface="Calibri"/>
              </a:rPr>
              <a:t> </a:t>
            </a:r>
            <a:r>
              <a:rPr sz="450" spc="25" dirty="0">
                <a:latin typeface="Calibri"/>
                <a:cs typeface="Calibri"/>
              </a:rPr>
              <a:t>ΓΙΑ </a:t>
            </a:r>
            <a:r>
              <a:rPr sz="450" spc="35" dirty="0">
                <a:latin typeface="Calibri"/>
                <a:cs typeface="Calibri"/>
              </a:rPr>
              <a:t>ΤΗΝ</a:t>
            </a:r>
            <a:r>
              <a:rPr sz="450" spc="25" dirty="0">
                <a:latin typeface="Calibri"/>
                <a:cs typeface="Calibri"/>
              </a:rPr>
              <a:t> </a:t>
            </a:r>
            <a:r>
              <a:rPr sz="450" spc="30" dirty="0">
                <a:latin typeface="Calibri"/>
                <a:cs typeface="Calibri"/>
              </a:rPr>
              <a:t>ΑΣΦΑΛΕΙΑ</a:t>
            </a:r>
            <a:r>
              <a:rPr sz="450" spc="25" dirty="0">
                <a:latin typeface="Calibri"/>
                <a:cs typeface="Calibri"/>
              </a:rPr>
              <a:t> </a:t>
            </a:r>
            <a:r>
              <a:rPr sz="450" spc="35" dirty="0">
                <a:latin typeface="Calibri"/>
                <a:cs typeface="Calibri"/>
              </a:rPr>
              <a:t>ΤΟΥ</a:t>
            </a:r>
            <a:r>
              <a:rPr sz="450" spc="30" dirty="0">
                <a:latin typeface="Calibri"/>
                <a:cs typeface="Calibri"/>
              </a:rPr>
              <a:t> ΚΥΒΕΡΝΟΥ ΣΤΑ</a:t>
            </a:r>
            <a:r>
              <a:rPr sz="450" spc="25" dirty="0">
                <a:latin typeface="Calibri"/>
                <a:cs typeface="Calibri"/>
              </a:rPr>
              <a:t> </a:t>
            </a:r>
            <a:r>
              <a:rPr sz="450" spc="30" dirty="0">
                <a:latin typeface="Calibri"/>
                <a:cs typeface="Calibri"/>
              </a:rPr>
              <a:t>ΠΛΟΙΑ,</a:t>
            </a:r>
            <a:r>
              <a:rPr sz="450" spc="25" dirty="0">
                <a:latin typeface="Calibri"/>
                <a:cs typeface="Calibri"/>
              </a:rPr>
              <a:t> </a:t>
            </a:r>
            <a:r>
              <a:rPr sz="450" spc="30" dirty="0">
                <a:latin typeface="Calibri"/>
                <a:cs typeface="Calibri"/>
              </a:rPr>
              <a:t>Έκδοση</a:t>
            </a:r>
            <a:r>
              <a:rPr sz="450" spc="25" dirty="0">
                <a:latin typeface="Calibri"/>
                <a:cs typeface="Calibri"/>
              </a:rPr>
              <a:t> </a:t>
            </a:r>
            <a:r>
              <a:rPr sz="450" spc="20" dirty="0">
                <a:latin typeface="Calibri"/>
                <a:cs typeface="Calibri"/>
              </a:rPr>
              <a:t>4,</a:t>
            </a:r>
            <a:r>
              <a:rPr sz="450" spc="30" dirty="0">
                <a:latin typeface="Calibri"/>
                <a:cs typeface="Calibri"/>
              </a:rPr>
              <a:t> URL: </a:t>
            </a:r>
            <a:r>
              <a:rPr sz="450" u="sng" spc="25" dirty="0">
                <a:solidFill>
                  <a:srgbClr val="85872B"/>
                </a:solidFill>
                <a:uFill>
                  <a:solidFill>
                    <a:srgbClr val="85872B"/>
                  </a:solidFill>
                </a:uFill>
                <a:latin typeface="Calibri"/>
                <a:cs typeface="Calibri"/>
                <a:hlinkClick r:id="rId4"/>
              </a:rPr>
              <a:t>2021-Cyber-Security-Guidelines.pdf</a:t>
            </a:r>
            <a:r>
              <a:rPr sz="450" u="sng" spc="40" dirty="0">
                <a:solidFill>
                  <a:srgbClr val="85872B"/>
                </a:solidFill>
                <a:uFill>
                  <a:solidFill>
                    <a:srgbClr val="85872B"/>
                  </a:solidFill>
                </a:uFill>
                <a:latin typeface="Calibri"/>
                <a:cs typeface="Calibri"/>
                <a:hlinkClick r:id="rId4"/>
              </a:rPr>
              <a:t> </a:t>
            </a:r>
            <a:r>
              <a:rPr sz="450" u="sng" spc="20" dirty="0">
                <a:solidFill>
                  <a:srgbClr val="85872B"/>
                </a:solidFill>
                <a:uFill>
                  <a:solidFill>
                    <a:srgbClr val="85872B"/>
                  </a:solidFill>
                </a:uFill>
                <a:latin typeface="Calibri"/>
                <a:cs typeface="Calibri"/>
                <a:hlinkClick r:id="rId4"/>
              </a:rPr>
              <a:t>(ics-shipping.org),</a:t>
            </a:r>
            <a:r>
              <a:rPr sz="450" u="sng" spc="35"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πρόσβαση</a:t>
            </a:r>
            <a:r>
              <a:rPr sz="450" u="sng" spc="35"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τον Φ</a:t>
            </a:r>
            <a:r>
              <a:rPr sz="450" u="sng" spc="30" dirty="0">
                <a:solidFill>
                  <a:srgbClr val="85872B"/>
                </a:solidFill>
                <a:uFill>
                  <a:solidFill>
                    <a:srgbClr val="85872B"/>
                  </a:solidFill>
                </a:uFill>
                <a:latin typeface="Calibri"/>
                <a:cs typeface="Calibri"/>
              </a:rPr>
              <a:t>εβρουάριο</a:t>
            </a:r>
            <a:r>
              <a:rPr sz="450" spc="35" dirty="0">
                <a:solidFill>
                  <a:srgbClr val="85872B"/>
                </a:solidFill>
                <a:latin typeface="Calibri"/>
                <a:cs typeface="Calibri"/>
              </a:rPr>
              <a:t> </a:t>
            </a:r>
            <a:r>
              <a:rPr sz="450" spc="25" dirty="0">
                <a:latin typeface="Calibri"/>
                <a:cs typeface="Calibri"/>
              </a:rPr>
              <a:t>2024.</a:t>
            </a:r>
            <a:endParaRPr sz="450">
              <a:latin typeface="Calibri"/>
              <a:cs typeface="Calibri"/>
            </a:endParaRPr>
          </a:p>
        </p:txBody>
      </p:sp>
      <p:sp>
        <p:nvSpPr>
          <p:cNvPr id="9" name="object 9"/>
          <p:cNvSpPr txBox="1">
            <a:spLocks noGrp="1"/>
          </p:cNvSpPr>
          <p:nvPr>
            <p:ph type="title"/>
          </p:nvPr>
        </p:nvSpPr>
        <p:spPr>
          <a:xfrm>
            <a:off x="875030" y="449579"/>
            <a:ext cx="7183120" cy="414020"/>
          </a:xfrm>
          <a:prstGeom prst="rect">
            <a:avLst/>
          </a:prstGeom>
        </p:spPr>
        <p:txBody>
          <a:bodyPr vert="horz" wrap="square" lIns="0" tIns="12700" rIns="0" bIns="0" rtlCol="0">
            <a:spAutoFit/>
          </a:bodyPr>
          <a:lstStyle/>
          <a:p>
            <a:pPr marL="12700">
              <a:lnSpc>
                <a:spcPct val="100000"/>
              </a:lnSpc>
              <a:spcBef>
                <a:spcPts val="100"/>
              </a:spcBef>
            </a:pPr>
            <a:r>
              <a:rPr spc="185" dirty="0">
                <a:solidFill>
                  <a:srgbClr val="000000"/>
                </a:solidFill>
              </a:rPr>
              <a:t>"Κρίσιμος"</a:t>
            </a:r>
            <a:r>
              <a:rPr spc="210" dirty="0">
                <a:solidFill>
                  <a:srgbClr val="000000"/>
                </a:solidFill>
              </a:rPr>
              <a:t> </a:t>
            </a:r>
            <a:r>
              <a:rPr spc="185" dirty="0">
                <a:solidFill>
                  <a:srgbClr val="000000"/>
                </a:solidFill>
              </a:rPr>
              <a:t>εξοπλισμός</a:t>
            </a:r>
            <a:r>
              <a:rPr spc="215" dirty="0">
                <a:solidFill>
                  <a:srgbClr val="000000"/>
                </a:solidFill>
              </a:rPr>
              <a:t> </a:t>
            </a:r>
            <a:r>
              <a:rPr spc="160" dirty="0">
                <a:solidFill>
                  <a:srgbClr val="000000"/>
                </a:solidFill>
              </a:rPr>
              <a:t>και</a:t>
            </a:r>
            <a:r>
              <a:rPr spc="215" dirty="0">
                <a:solidFill>
                  <a:srgbClr val="000000"/>
                </a:solidFill>
              </a:rPr>
              <a:t> </a:t>
            </a:r>
            <a:r>
              <a:rPr spc="175" dirty="0">
                <a:solidFill>
                  <a:srgbClr val="000000"/>
                </a:solidFill>
              </a:rPr>
              <a:t>τεχνικά</a:t>
            </a:r>
            <a:r>
              <a:rPr spc="210" dirty="0">
                <a:solidFill>
                  <a:srgbClr val="000000"/>
                </a:solidFill>
              </a:rPr>
              <a:t> </a:t>
            </a:r>
            <a:r>
              <a:rPr spc="180" dirty="0">
                <a:solidFill>
                  <a:srgbClr val="000000"/>
                </a:solidFill>
              </a:rPr>
              <a:t>συστήματα</a:t>
            </a:r>
          </a:p>
        </p:txBody>
      </p:sp>
      <p:sp>
        <p:nvSpPr>
          <p:cNvPr id="10" name="object 10"/>
          <p:cNvSpPr txBox="1"/>
          <p:nvPr/>
        </p:nvSpPr>
        <p:spPr>
          <a:xfrm>
            <a:off x="875030" y="1276350"/>
            <a:ext cx="5186045" cy="193040"/>
          </a:xfrm>
          <a:prstGeom prst="rect">
            <a:avLst/>
          </a:prstGeom>
        </p:spPr>
        <p:txBody>
          <a:bodyPr vert="horz" wrap="square" lIns="0" tIns="12700" rIns="0" bIns="0" rtlCol="0">
            <a:spAutoFit/>
          </a:bodyPr>
          <a:lstStyle/>
          <a:p>
            <a:pPr marL="299085" indent="-286385">
              <a:lnSpc>
                <a:spcPct val="100000"/>
              </a:lnSpc>
              <a:spcBef>
                <a:spcPts val="100"/>
              </a:spcBef>
              <a:buSzPct val="127272"/>
              <a:buFont typeface="Arial"/>
              <a:buChar char="•"/>
              <a:tabLst>
                <a:tab pos="298450" algn="l"/>
                <a:tab pos="299085" algn="l"/>
              </a:tabLst>
            </a:pPr>
            <a:r>
              <a:rPr sz="1100" dirty="0">
                <a:latin typeface="Calibri"/>
                <a:cs typeface="Calibri"/>
              </a:rPr>
              <a:t>Η </a:t>
            </a:r>
            <a:r>
              <a:rPr sz="1100" b="1" spc="-5" dirty="0">
                <a:latin typeface="Calibri"/>
                <a:cs typeface="Calibri"/>
              </a:rPr>
              <a:t>εκτίμηση</a:t>
            </a:r>
            <a:r>
              <a:rPr sz="1100" b="1" spc="5" dirty="0">
                <a:latin typeface="Calibri"/>
                <a:cs typeface="Calibri"/>
              </a:rPr>
              <a:t> </a:t>
            </a:r>
            <a:r>
              <a:rPr sz="1100" b="1" spc="-5" dirty="0">
                <a:latin typeface="Calibri"/>
                <a:cs typeface="Calibri"/>
              </a:rPr>
              <a:t>επιπτώσεων</a:t>
            </a:r>
            <a:r>
              <a:rPr sz="1100" b="1" spc="10" dirty="0">
                <a:latin typeface="Calibri"/>
                <a:cs typeface="Calibri"/>
              </a:rPr>
              <a:t> </a:t>
            </a:r>
            <a:r>
              <a:rPr sz="1100" spc="-5" dirty="0">
                <a:latin typeface="Calibri"/>
                <a:cs typeface="Calibri"/>
              </a:rPr>
              <a:t>πρέπει</a:t>
            </a:r>
            <a:r>
              <a:rPr sz="1100" spc="5" dirty="0">
                <a:latin typeface="Calibri"/>
                <a:cs typeface="Calibri"/>
              </a:rPr>
              <a:t> </a:t>
            </a:r>
            <a:r>
              <a:rPr sz="1100" spc="-5" dirty="0">
                <a:latin typeface="Calibri"/>
                <a:cs typeface="Calibri"/>
              </a:rPr>
              <a:t>να</a:t>
            </a:r>
            <a:r>
              <a:rPr sz="1100" spc="10" dirty="0">
                <a:latin typeface="Calibri"/>
                <a:cs typeface="Calibri"/>
              </a:rPr>
              <a:t> </a:t>
            </a:r>
            <a:r>
              <a:rPr sz="1100" spc="-5" dirty="0">
                <a:latin typeface="Calibri"/>
                <a:cs typeface="Calibri"/>
              </a:rPr>
              <a:t>διενεργείται</a:t>
            </a:r>
            <a:r>
              <a:rPr sz="1100" spc="5" dirty="0">
                <a:latin typeface="Calibri"/>
                <a:cs typeface="Calibri"/>
              </a:rPr>
              <a:t> </a:t>
            </a:r>
            <a:r>
              <a:rPr sz="1100" spc="-5" dirty="0">
                <a:latin typeface="Calibri"/>
                <a:cs typeface="Calibri"/>
              </a:rPr>
              <a:t>για</a:t>
            </a:r>
            <a:r>
              <a:rPr sz="1100" spc="10" dirty="0">
                <a:latin typeface="Calibri"/>
                <a:cs typeface="Calibri"/>
              </a:rPr>
              <a:t> </a:t>
            </a:r>
            <a:r>
              <a:rPr sz="1100" b="1" spc="-5" dirty="0">
                <a:latin typeface="Calibri"/>
                <a:cs typeface="Calibri"/>
              </a:rPr>
              <a:t>κάθε</a:t>
            </a:r>
            <a:r>
              <a:rPr sz="1100" b="1" spc="5" dirty="0">
                <a:latin typeface="Calibri"/>
                <a:cs typeface="Calibri"/>
              </a:rPr>
              <a:t> </a:t>
            </a:r>
            <a:r>
              <a:rPr sz="1100" b="1" spc="-5" dirty="0">
                <a:latin typeface="Calibri"/>
                <a:cs typeface="Calibri"/>
              </a:rPr>
              <a:t>σύστημα</a:t>
            </a:r>
            <a:r>
              <a:rPr sz="1100" b="1" spc="10" dirty="0">
                <a:latin typeface="Calibri"/>
                <a:cs typeface="Calibri"/>
              </a:rPr>
              <a:t> </a:t>
            </a:r>
            <a:r>
              <a:rPr sz="1100" b="1" spc="-5" dirty="0">
                <a:latin typeface="Calibri"/>
                <a:cs typeface="Calibri"/>
              </a:rPr>
              <a:t>επί</a:t>
            </a:r>
            <a:r>
              <a:rPr sz="1100" b="1" spc="10" dirty="0">
                <a:latin typeface="Calibri"/>
                <a:cs typeface="Calibri"/>
              </a:rPr>
              <a:t> </a:t>
            </a:r>
            <a:r>
              <a:rPr sz="1100" b="1" spc="-10" dirty="0">
                <a:latin typeface="Calibri"/>
                <a:cs typeface="Calibri"/>
              </a:rPr>
              <a:t>του </a:t>
            </a:r>
            <a:r>
              <a:rPr sz="1100" b="1" spc="-15" dirty="0">
                <a:latin typeface="Calibri"/>
                <a:cs typeface="Calibri"/>
              </a:rPr>
              <a:t>σκάφους.</a:t>
            </a:r>
            <a:endParaRPr sz="11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3120390" cy="6879590"/>
            <a:chOff x="2922587" y="0"/>
            <a:chExt cx="312039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5854065" y="2488882"/>
            <a:ext cx="5102225" cy="763270"/>
          </a:xfrm>
          <a:prstGeom prst="rect">
            <a:avLst/>
          </a:prstGeom>
        </p:spPr>
        <p:txBody>
          <a:bodyPr vert="horz" wrap="square" lIns="0" tIns="57150" rIns="0" bIns="0" rtlCol="0">
            <a:spAutoFit/>
          </a:bodyPr>
          <a:lstStyle/>
          <a:p>
            <a:pPr marL="427355" marR="5080" indent="-414655">
              <a:lnSpc>
                <a:spcPts val="2750"/>
              </a:lnSpc>
              <a:spcBef>
                <a:spcPts val="450"/>
              </a:spcBef>
            </a:pPr>
            <a:r>
              <a:rPr spc="195" dirty="0">
                <a:solidFill>
                  <a:srgbClr val="FFB800"/>
                </a:solidFill>
              </a:rPr>
              <a:t>Αξιολόγηση </a:t>
            </a:r>
            <a:r>
              <a:rPr spc="175" dirty="0">
                <a:solidFill>
                  <a:srgbClr val="FFB800"/>
                </a:solidFill>
              </a:rPr>
              <a:t>κινδύνων </a:t>
            </a:r>
            <a:r>
              <a:rPr spc="150" dirty="0">
                <a:solidFill>
                  <a:srgbClr val="FFB800"/>
                </a:solidFill>
              </a:rPr>
              <a:t>στο </a:t>
            </a:r>
            <a:r>
              <a:rPr spc="170" dirty="0">
                <a:solidFill>
                  <a:srgbClr val="FFB800"/>
                </a:solidFill>
              </a:rPr>
              <a:t>δίκτυο </a:t>
            </a:r>
            <a:r>
              <a:rPr spc="-625" dirty="0">
                <a:solidFill>
                  <a:srgbClr val="FFB800"/>
                </a:solidFill>
              </a:rPr>
              <a:t> </a:t>
            </a:r>
            <a:r>
              <a:rPr spc="195" dirty="0">
                <a:solidFill>
                  <a:srgbClr val="FFB800"/>
                </a:solidFill>
              </a:rPr>
              <a:t>θαλάσσιων</a:t>
            </a:r>
            <a:r>
              <a:rPr spc="215" dirty="0">
                <a:solidFill>
                  <a:srgbClr val="FFB800"/>
                </a:solidFill>
              </a:rPr>
              <a:t> </a:t>
            </a:r>
            <a:r>
              <a:rPr spc="195" dirty="0">
                <a:solidFill>
                  <a:srgbClr val="FFB800"/>
                </a:solidFill>
              </a:rPr>
              <a:t>μεταφορών</a:t>
            </a:r>
          </a:p>
        </p:txBody>
      </p:sp>
      <p:pic>
        <p:nvPicPr>
          <p:cNvPr id="8" name="object 8"/>
          <p:cNvPicPr/>
          <p:nvPr/>
        </p:nvPicPr>
        <p:blipFill>
          <a:blip r:embed="rId2" cstate="print"/>
          <a:stretch>
            <a:fillRect/>
          </a:stretch>
        </p:blipFill>
        <p:spPr>
          <a:xfrm>
            <a:off x="7549832" y="5947727"/>
            <a:ext cx="3246120" cy="60229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562356" rIns="0" bIns="0" rtlCol="0">
            <a:spAutoFit/>
          </a:bodyPr>
          <a:lstStyle/>
          <a:p>
            <a:pPr marL="6236335" marR="5080">
              <a:lnSpc>
                <a:spcPts val="2750"/>
              </a:lnSpc>
              <a:spcBef>
                <a:spcPts val="450"/>
              </a:spcBef>
            </a:pPr>
            <a:r>
              <a:rPr spc="155" dirty="0"/>
              <a:t>Οι </a:t>
            </a:r>
            <a:r>
              <a:rPr spc="165" dirty="0"/>
              <a:t>τέσσερις </a:t>
            </a:r>
            <a:r>
              <a:rPr spc="170" dirty="0"/>
              <a:t>φάσεις </a:t>
            </a:r>
            <a:r>
              <a:rPr spc="140" dirty="0"/>
              <a:t>της </a:t>
            </a:r>
            <a:r>
              <a:rPr spc="-625" dirty="0"/>
              <a:t> </a:t>
            </a:r>
            <a:r>
              <a:rPr spc="175" dirty="0"/>
              <a:t>αξιολόγησης</a:t>
            </a:r>
            <a:r>
              <a:rPr spc="155" dirty="0"/>
              <a:t> </a:t>
            </a:r>
            <a:r>
              <a:rPr spc="175" dirty="0"/>
              <a:t>κινδύνων</a:t>
            </a:r>
          </a:p>
        </p:txBody>
      </p:sp>
      <p:sp>
        <p:nvSpPr>
          <p:cNvPr id="9" name="object 9"/>
          <p:cNvSpPr txBox="1"/>
          <p:nvPr/>
        </p:nvSpPr>
        <p:spPr>
          <a:xfrm>
            <a:off x="5920104" y="1631632"/>
            <a:ext cx="5658485" cy="694055"/>
          </a:xfrm>
          <a:prstGeom prst="rect">
            <a:avLst/>
          </a:prstGeom>
        </p:spPr>
        <p:txBody>
          <a:bodyPr vert="horz" wrap="square" lIns="0" tIns="12700" rIns="0" bIns="0" rtlCol="0">
            <a:spAutoFit/>
          </a:bodyPr>
          <a:lstStyle/>
          <a:p>
            <a:pPr marL="12700" marR="5080" algn="just">
              <a:lnSpc>
                <a:spcPct val="100000"/>
              </a:lnSpc>
              <a:spcBef>
                <a:spcPts val="100"/>
              </a:spcBef>
            </a:pPr>
            <a:r>
              <a:rPr sz="1100" b="1" spc="105" dirty="0">
                <a:solidFill>
                  <a:srgbClr val="FFB800"/>
                </a:solidFill>
                <a:latin typeface="Calibri"/>
                <a:cs typeface="Calibri"/>
              </a:rPr>
              <a:t>Η</a:t>
            </a:r>
            <a:r>
              <a:rPr sz="1100" b="1" spc="110" dirty="0">
                <a:solidFill>
                  <a:srgbClr val="FFB800"/>
                </a:solidFill>
                <a:latin typeface="Calibri"/>
                <a:cs typeface="Calibri"/>
              </a:rPr>
              <a:t> </a:t>
            </a:r>
            <a:r>
              <a:rPr sz="1100" b="1" spc="75" dirty="0">
                <a:solidFill>
                  <a:srgbClr val="FFB800"/>
                </a:solidFill>
                <a:latin typeface="Calibri"/>
                <a:cs typeface="Calibri"/>
              </a:rPr>
              <a:t>εκτίμηση</a:t>
            </a:r>
            <a:r>
              <a:rPr sz="1100" b="1" spc="80" dirty="0">
                <a:solidFill>
                  <a:srgbClr val="FFB800"/>
                </a:solidFill>
                <a:latin typeface="Calibri"/>
                <a:cs typeface="Calibri"/>
              </a:rPr>
              <a:t> </a:t>
            </a:r>
            <a:r>
              <a:rPr sz="1100" b="1" spc="75" dirty="0">
                <a:solidFill>
                  <a:srgbClr val="FFB800"/>
                </a:solidFill>
                <a:latin typeface="Calibri"/>
                <a:cs typeface="Calibri"/>
              </a:rPr>
              <a:t>κινδύνου</a:t>
            </a:r>
            <a:r>
              <a:rPr sz="1100" b="1" spc="80" dirty="0">
                <a:solidFill>
                  <a:srgbClr val="FFB800"/>
                </a:solidFill>
                <a:latin typeface="Calibri"/>
                <a:cs typeface="Calibri"/>
              </a:rPr>
              <a:t> </a:t>
            </a:r>
            <a:r>
              <a:rPr sz="1100" spc="75" dirty="0">
                <a:solidFill>
                  <a:srgbClr val="FFB800"/>
                </a:solidFill>
                <a:latin typeface="Calibri"/>
                <a:cs typeface="Calibri"/>
              </a:rPr>
              <a:t>μπορεί</a:t>
            </a:r>
            <a:r>
              <a:rPr sz="1100" spc="80" dirty="0">
                <a:solidFill>
                  <a:srgbClr val="FFB800"/>
                </a:solidFill>
                <a:latin typeface="Calibri"/>
                <a:cs typeface="Calibri"/>
              </a:rPr>
              <a:t> να</a:t>
            </a:r>
            <a:r>
              <a:rPr sz="1100" spc="85" dirty="0">
                <a:solidFill>
                  <a:srgbClr val="FFB800"/>
                </a:solidFill>
                <a:latin typeface="Calibri"/>
                <a:cs typeface="Calibri"/>
              </a:rPr>
              <a:t> </a:t>
            </a:r>
            <a:r>
              <a:rPr sz="1100" spc="75" dirty="0">
                <a:solidFill>
                  <a:srgbClr val="FFB800"/>
                </a:solidFill>
                <a:latin typeface="Calibri"/>
                <a:cs typeface="Calibri"/>
              </a:rPr>
              <a:t>πραγματοποιηθεί</a:t>
            </a:r>
            <a:r>
              <a:rPr sz="1100" spc="80" dirty="0">
                <a:solidFill>
                  <a:srgbClr val="FFB800"/>
                </a:solidFill>
                <a:latin typeface="Calibri"/>
                <a:cs typeface="Calibri"/>
              </a:rPr>
              <a:t> μόνο</a:t>
            </a:r>
            <a:r>
              <a:rPr sz="1100" spc="85" dirty="0">
                <a:solidFill>
                  <a:srgbClr val="FFB800"/>
                </a:solidFill>
                <a:latin typeface="Calibri"/>
                <a:cs typeface="Calibri"/>
              </a:rPr>
              <a:t> </a:t>
            </a:r>
            <a:r>
              <a:rPr sz="1100" spc="75" dirty="0">
                <a:solidFill>
                  <a:srgbClr val="FFB800"/>
                </a:solidFill>
                <a:latin typeface="Calibri"/>
                <a:cs typeface="Calibri"/>
              </a:rPr>
              <a:t>μετά</a:t>
            </a:r>
            <a:r>
              <a:rPr sz="1100" spc="80" dirty="0">
                <a:solidFill>
                  <a:srgbClr val="FFB800"/>
                </a:solidFill>
                <a:latin typeface="Calibri"/>
                <a:cs typeface="Calibri"/>
              </a:rPr>
              <a:t> </a:t>
            </a:r>
            <a:r>
              <a:rPr sz="1100" spc="90" dirty="0">
                <a:solidFill>
                  <a:srgbClr val="FFB800"/>
                </a:solidFill>
                <a:latin typeface="Calibri"/>
                <a:cs typeface="Calibri"/>
              </a:rPr>
              <a:t>από</a:t>
            </a:r>
            <a:r>
              <a:rPr sz="1100" spc="95" dirty="0">
                <a:solidFill>
                  <a:srgbClr val="FFB800"/>
                </a:solidFill>
                <a:latin typeface="Calibri"/>
                <a:cs typeface="Calibri"/>
              </a:rPr>
              <a:t> </a:t>
            </a:r>
            <a:r>
              <a:rPr sz="1100" b="1" spc="75" dirty="0">
                <a:solidFill>
                  <a:srgbClr val="FFB800"/>
                </a:solidFill>
                <a:latin typeface="Calibri"/>
                <a:cs typeface="Calibri"/>
              </a:rPr>
              <a:t>ενδελεχή </a:t>
            </a:r>
            <a:r>
              <a:rPr sz="1100" b="1" spc="80" dirty="0">
                <a:solidFill>
                  <a:srgbClr val="FFB800"/>
                </a:solidFill>
                <a:latin typeface="Calibri"/>
                <a:cs typeface="Calibri"/>
              </a:rPr>
              <a:t> κατανόηση </a:t>
            </a:r>
            <a:r>
              <a:rPr sz="1100" spc="80" dirty="0">
                <a:solidFill>
                  <a:srgbClr val="FFB800"/>
                </a:solidFill>
                <a:latin typeface="Calibri"/>
                <a:cs typeface="Calibri"/>
              </a:rPr>
              <a:t>των </a:t>
            </a:r>
            <a:r>
              <a:rPr sz="1100" spc="75" dirty="0">
                <a:solidFill>
                  <a:srgbClr val="FFB800"/>
                </a:solidFill>
                <a:latin typeface="Calibri"/>
                <a:cs typeface="Calibri"/>
              </a:rPr>
              <a:t>απειλών, </a:t>
            </a:r>
            <a:r>
              <a:rPr sz="1100" b="1" spc="85" dirty="0">
                <a:solidFill>
                  <a:srgbClr val="FFB800"/>
                </a:solidFill>
                <a:latin typeface="Calibri"/>
                <a:cs typeface="Calibri"/>
              </a:rPr>
              <a:t>των </a:t>
            </a:r>
            <a:r>
              <a:rPr sz="1100" b="1" spc="75" dirty="0">
                <a:solidFill>
                  <a:srgbClr val="FFB800"/>
                </a:solidFill>
                <a:latin typeface="Calibri"/>
                <a:cs typeface="Calibri"/>
              </a:rPr>
              <a:t>Ευπαθειών, </a:t>
            </a:r>
            <a:r>
              <a:rPr sz="1100" spc="80" dirty="0">
                <a:solidFill>
                  <a:srgbClr val="FFB800"/>
                </a:solidFill>
                <a:latin typeface="Calibri"/>
                <a:cs typeface="Calibri"/>
              </a:rPr>
              <a:t>των επιπτώσεων </a:t>
            </a:r>
            <a:r>
              <a:rPr sz="1100" b="1" spc="70" dirty="0">
                <a:solidFill>
                  <a:srgbClr val="FFB800"/>
                </a:solidFill>
                <a:latin typeface="Calibri"/>
                <a:cs typeface="Calibri"/>
              </a:rPr>
              <a:t>και </a:t>
            </a:r>
            <a:r>
              <a:rPr sz="1100" spc="70" dirty="0">
                <a:solidFill>
                  <a:srgbClr val="FFB800"/>
                </a:solidFill>
                <a:latin typeface="Calibri"/>
                <a:cs typeface="Calibri"/>
              </a:rPr>
              <a:t>της πιθανότητας. </a:t>
            </a:r>
            <a:r>
              <a:rPr sz="1100" spc="75" dirty="0">
                <a:solidFill>
                  <a:srgbClr val="FFB800"/>
                </a:solidFill>
                <a:latin typeface="Calibri"/>
                <a:cs typeface="Calibri"/>
              </a:rPr>
              <a:t> </a:t>
            </a:r>
            <a:r>
              <a:rPr sz="1100" spc="65" dirty="0">
                <a:solidFill>
                  <a:srgbClr val="FFB800"/>
                </a:solidFill>
                <a:latin typeface="Calibri"/>
                <a:cs typeface="Calibri"/>
              </a:rPr>
              <a:t>Είναι </a:t>
            </a:r>
            <a:r>
              <a:rPr sz="1100" spc="70" dirty="0">
                <a:solidFill>
                  <a:srgbClr val="FFB800"/>
                </a:solidFill>
                <a:latin typeface="Calibri"/>
                <a:cs typeface="Calibri"/>
              </a:rPr>
              <a:t>ζωτικής </a:t>
            </a:r>
            <a:r>
              <a:rPr sz="1100" spc="80" dirty="0">
                <a:solidFill>
                  <a:srgbClr val="FFB800"/>
                </a:solidFill>
                <a:latin typeface="Calibri"/>
                <a:cs typeface="Calibri"/>
              </a:rPr>
              <a:t>σημασίας </a:t>
            </a:r>
            <a:r>
              <a:rPr sz="1100" spc="85" dirty="0">
                <a:solidFill>
                  <a:srgbClr val="FFB800"/>
                </a:solidFill>
                <a:latin typeface="Calibri"/>
                <a:cs typeface="Calibri"/>
              </a:rPr>
              <a:t>η </a:t>
            </a:r>
            <a:r>
              <a:rPr sz="1100" b="1" spc="75" dirty="0">
                <a:solidFill>
                  <a:srgbClr val="FFB800"/>
                </a:solidFill>
                <a:latin typeface="Calibri"/>
                <a:cs typeface="Calibri"/>
              </a:rPr>
              <a:t>επικαιροποίηση </a:t>
            </a:r>
            <a:r>
              <a:rPr sz="1100" b="1" spc="70" dirty="0">
                <a:solidFill>
                  <a:srgbClr val="FFB800"/>
                </a:solidFill>
                <a:latin typeface="Calibri"/>
                <a:cs typeface="Calibri"/>
              </a:rPr>
              <a:t>της </a:t>
            </a:r>
            <a:r>
              <a:rPr sz="1100" b="1" spc="75" dirty="0">
                <a:solidFill>
                  <a:srgbClr val="FFB800"/>
                </a:solidFill>
                <a:latin typeface="Calibri"/>
                <a:cs typeface="Calibri"/>
              </a:rPr>
              <a:t>εκτίμησης κινδύνου για </a:t>
            </a:r>
            <a:r>
              <a:rPr sz="1100" spc="70" dirty="0">
                <a:solidFill>
                  <a:srgbClr val="FFB800"/>
                </a:solidFill>
                <a:latin typeface="Calibri"/>
                <a:cs typeface="Calibri"/>
              </a:rPr>
              <a:t>τη </a:t>
            </a:r>
            <a:r>
              <a:rPr sz="1100" spc="75" dirty="0">
                <a:solidFill>
                  <a:srgbClr val="FFB800"/>
                </a:solidFill>
                <a:latin typeface="Calibri"/>
                <a:cs typeface="Calibri"/>
              </a:rPr>
              <a:t>διατήρηση </a:t>
            </a:r>
            <a:r>
              <a:rPr sz="1100" spc="-235" dirty="0">
                <a:solidFill>
                  <a:srgbClr val="FFB800"/>
                </a:solidFill>
                <a:latin typeface="Calibri"/>
                <a:cs typeface="Calibri"/>
              </a:rPr>
              <a:t> </a:t>
            </a:r>
            <a:r>
              <a:rPr sz="1100" spc="70" dirty="0">
                <a:solidFill>
                  <a:srgbClr val="FFB800"/>
                </a:solidFill>
                <a:latin typeface="Calibri"/>
                <a:cs typeface="Calibri"/>
              </a:rPr>
              <a:t>της</a:t>
            </a:r>
            <a:r>
              <a:rPr sz="1100" spc="25" dirty="0">
                <a:solidFill>
                  <a:srgbClr val="FFB800"/>
                </a:solidFill>
                <a:latin typeface="Calibri"/>
                <a:cs typeface="Calibri"/>
              </a:rPr>
              <a:t> </a:t>
            </a:r>
            <a:r>
              <a:rPr sz="1100" spc="70" dirty="0">
                <a:solidFill>
                  <a:srgbClr val="FFB800"/>
                </a:solidFill>
                <a:latin typeface="Calibri"/>
                <a:cs typeface="Calibri"/>
              </a:rPr>
              <a:t>ακρίβειας</a:t>
            </a:r>
            <a:r>
              <a:rPr sz="1100" spc="40" dirty="0">
                <a:solidFill>
                  <a:srgbClr val="FFB800"/>
                </a:solidFill>
                <a:latin typeface="Calibri"/>
                <a:cs typeface="Calibri"/>
              </a:rPr>
              <a:t> </a:t>
            </a:r>
            <a:r>
              <a:rPr sz="1100" b="1" spc="70" dirty="0">
                <a:solidFill>
                  <a:srgbClr val="FFB800"/>
                </a:solidFill>
                <a:latin typeface="Calibri"/>
                <a:cs typeface="Calibri"/>
              </a:rPr>
              <a:t>και</a:t>
            </a:r>
            <a:r>
              <a:rPr sz="1100" b="1" spc="35" dirty="0">
                <a:solidFill>
                  <a:srgbClr val="FFB800"/>
                </a:solidFill>
                <a:latin typeface="Calibri"/>
                <a:cs typeface="Calibri"/>
              </a:rPr>
              <a:t> </a:t>
            </a:r>
            <a:r>
              <a:rPr sz="1100" b="1" spc="60" dirty="0">
                <a:solidFill>
                  <a:srgbClr val="FFB800"/>
                </a:solidFill>
                <a:latin typeface="Calibri"/>
                <a:cs typeface="Calibri"/>
              </a:rPr>
              <a:t>της.</a:t>
            </a:r>
            <a:endParaRPr sz="1100">
              <a:latin typeface="Calibri"/>
              <a:cs typeface="Calibri"/>
            </a:endParaRPr>
          </a:p>
        </p:txBody>
      </p:sp>
      <p:sp>
        <p:nvSpPr>
          <p:cNvPr id="10" name="object 10"/>
          <p:cNvSpPr txBox="1"/>
          <p:nvPr/>
        </p:nvSpPr>
        <p:spPr>
          <a:xfrm>
            <a:off x="5621654" y="2806382"/>
            <a:ext cx="6048375" cy="1170305"/>
          </a:xfrm>
          <a:prstGeom prst="rect">
            <a:avLst/>
          </a:prstGeom>
        </p:spPr>
        <p:txBody>
          <a:bodyPr vert="horz" wrap="square" lIns="0" tIns="12700" rIns="0" bIns="0" rtlCol="0">
            <a:spAutoFit/>
          </a:bodyPr>
          <a:lstStyle/>
          <a:p>
            <a:pPr marL="12700">
              <a:lnSpc>
                <a:spcPct val="100000"/>
              </a:lnSpc>
              <a:spcBef>
                <a:spcPts val="100"/>
              </a:spcBef>
            </a:pPr>
            <a:r>
              <a:rPr sz="1600" b="1" spc="130" dirty="0">
                <a:solidFill>
                  <a:srgbClr val="FFB800"/>
                </a:solidFill>
                <a:latin typeface="Calibri"/>
                <a:cs typeface="Calibri"/>
              </a:rPr>
              <a:t>Φάση:</a:t>
            </a:r>
            <a:r>
              <a:rPr sz="1600" b="1" spc="70" dirty="0">
                <a:solidFill>
                  <a:srgbClr val="FFB800"/>
                </a:solidFill>
                <a:latin typeface="Calibri"/>
                <a:cs typeface="Calibri"/>
              </a:rPr>
              <a:t> </a:t>
            </a:r>
            <a:r>
              <a:rPr sz="1600" b="1" spc="100" dirty="0">
                <a:solidFill>
                  <a:srgbClr val="FFB800"/>
                </a:solidFill>
                <a:latin typeface="Calibri"/>
                <a:cs typeface="Calibri"/>
              </a:rPr>
              <a:t>Δραστηριότητες</a:t>
            </a:r>
            <a:r>
              <a:rPr sz="1600" b="1" spc="55" dirty="0">
                <a:solidFill>
                  <a:srgbClr val="FFB800"/>
                </a:solidFill>
                <a:latin typeface="Calibri"/>
                <a:cs typeface="Calibri"/>
              </a:rPr>
              <a:t> </a:t>
            </a:r>
            <a:r>
              <a:rPr sz="1600" b="1" spc="110" dirty="0">
                <a:solidFill>
                  <a:srgbClr val="FFB800"/>
                </a:solidFill>
                <a:latin typeface="Calibri"/>
                <a:cs typeface="Calibri"/>
              </a:rPr>
              <a:t>προ-αξιολόγησης</a:t>
            </a:r>
            <a:endParaRPr sz="1600">
              <a:latin typeface="Calibri"/>
              <a:cs typeface="Calibri"/>
            </a:endParaRPr>
          </a:p>
          <a:p>
            <a:pPr>
              <a:lnSpc>
                <a:spcPct val="100000"/>
              </a:lnSpc>
              <a:spcBef>
                <a:spcPts val="45"/>
              </a:spcBef>
            </a:pPr>
            <a:endParaRPr sz="1300">
              <a:latin typeface="Calibri"/>
              <a:cs typeface="Calibri"/>
            </a:endParaRPr>
          </a:p>
          <a:p>
            <a:pPr marL="585470" marR="5080" indent="-274320" algn="just">
              <a:lnSpc>
                <a:spcPct val="96800"/>
              </a:lnSpc>
            </a:pPr>
            <a:r>
              <a:rPr sz="1400" dirty="0">
                <a:solidFill>
                  <a:srgbClr val="FFB800"/>
                </a:solidFill>
                <a:latin typeface="Courier New"/>
                <a:cs typeface="Courier New"/>
              </a:rPr>
              <a:t>o </a:t>
            </a:r>
            <a:r>
              <a:rPr sz="1100" b="1" spc="80" dirty="0">
                <a:solidFill>
                  <a:srgbClr val="FFB800"/>
                </a:solidFill>
                <a:latin typeface="Calibri"/>
                <a:cs typeface="Calibri"/>
              </a:rPr>
              <a:t>Οι </a:t>
            </a:r>
            <a:r>
              <a:rPr sz="1100" b="1" spc="70" dirty="0">
                <a:solidFill>
                  <a:srgbClr val="FFB800"/>
                </a:solidFill>
                <a:latin typeface="Calibri"/>
                <a:cs typeface="Calibri"/>
              </a:rPr>
              <a:t>εκτιμήσεις </a:t>
            </a:r>
            <a:r>
              <a:rPr sz="1100" b="1" spc="75" dirty="0">
                <a:solidFill>
                  <a:srgbClr val="FFB800"/>
                </a:solidFill>
                <a:latin typeface="Calibri"/>
                <a:cs typeface="Calibri"/>
              </a:rPr>
              <a:t>κινδύνου </a:t>
            </a:r>
            <a:r>
              <a:rPr sz="1100" spc="65" dirty="0">
                <a:solidFill>
                  <a:srgbClr val="FFFFFF"/>
                </a:solidFill>
                <a:latin typeface="Calibri"/>
                <a:cs typeface="Calibri"/>
              </a:rPr>
              <a:t>είναι </a:t>
            </a:r>
            <a:r>
              <a:rPr sz="1100" spc="75" dirty="0">
                <a:solidFill>
                  <a:srgbClr val="FFFFFF"/>
                </a:solidFill>
                <a:latin typeface="Calibri"/>
                <a:cs typeface="Calibri"/>
              </a:rPr>
              <a:t>απαραίτητες τόσο </a:t>
            </a:r>
            <a:r>
              <a:rPr sz="1100" spc="70" dirty="0">
                <a:solidFill>
                  <a:srgbClr val="FFFFFF"/>
                </a:solidFill>
                <a:latin typeface="Calibri"/>
                <a:cs typeface="Calibri"/>
              </a:rPr>
              <a:t>για </a:t>
            </a:r>
            <a:r>
              <a:rPr sz="1100" b="1" spc="80" dirty="0">
                <a:solidFill>
                  <a:srgbClr val="FFB800"/>
                </a:solidFill>
                <a:latin typeface="Calibri"/>
                <a:cs typeface="Calibri"/>
              </a:rPr>
              <a:t>τα υπάρχοντα </a:t>
            </a:r>
            <a:r>
              <a:rPr sz="1100" spc="85" dirty="0">
                <a:solidFill>
                  <a:srgbClr val="FFFFFF"/>
                </a:solidFill>
                <a:latin typeface="Calibri"/>
                <a:cs typeface="Calibri"/>
              </a:rPr>
              <a:t>όσο </a:t>
            </a:r>
            <a:r>
              <a:rPr sz="1100" spc="70" dirty="0">
                <a:solidFill>
                  <a:srgbClr val="FFFFFF"/>
                </a:solidFill>
                <a:latin typeface="Calibri"/>
                <a:cs typeface="Calibri"/>
              </a:rPr>
              <a:t>και για </a:t>
            </a:r>
            <a:r>
              <a:rPr sz="1100" b="1" spc="75" dirty="0">
                <a:solidFill>
                  <a:srgbClr val="FFB800"/>
                </a:solidFill>
                <a:latin typeface="Calibri"/>
                <a:cs typeface="Calibri"/>
              </a:rPr>
              <a:t>τα </a:t>
            </a:r>
            <a:r>
              <a:rPr sz="1100" b="1" spc="80" dirty="0">
                <a:solidFill>
                  <a:srgbClr val="FFB800"/>
                </a:solidFill>
                <a:latin typeface="Calibri"/>
                <a:cs typeface="Calibri"/>
              </a:rPr>
              <a:t> νέα</a:t>
            </a:r>
            <a:r>
              <a:rPr sz="1100" b="1" spc="85" dirty="0">
                <a:solidFill>
                  <a:srgbClr val="FFB800"/>
                </a:solidFill>
                <a:latin typeface="Calibri"/>
                <a:cs typeface="Calibri"/>
              </a:rPr>
              <a:t> </a:t>
            </a:r>
            <a:r>
              <a:rPr sz="1100" b="1" spc="80" dirty="0">
                <a:solidFill>
                  <a:srgbClr val="FFB800"/>
                </a:solidFill>
                <a:latin typeface="Calibri"/>
                <a:cs typeface="Calibri"/>
              </a:rPr>
              <a:t>πλοία</a:t>
            </a:r>
            <a:r>
              <a:rPr sz="1100" b="1" spc="85" dirty="0">
                <a:solidFill>
                  <a:srgbClr val="FFB800"/>
                </a:solidFill>
                <a:latin typeface="Calibri"/>
                <a:cs typeface="Calibri"/>
              </a:rPr>
              <a:t> </a:t>
            </a:r>
            <a:r>
              <a:rPr sz="1100" spc="85" dirty="0">
                <a:solidFill>
                  <a:srgbClr val="FFFFFF"/>
                </a:solidFill>
                <a:latin typeface="Calibri"/>
                <a:cs typeface="Calibri"/>
              </a:rPr>
              <a:t>που</a:t>
            </a:r>
            <a:r>
              <a:rPr sz="1100" spc="90" dirty="0">
                <a:solidFill>
                  <a:srgbClr val="FFFFFF"/>
                </a:solidFill>
                <a:latin typeface="Calibri"/>
                <a:cs typeface="Calibri"/>
              </a:rPr>
              <a:t> </a:t>
            </a:r>
            <a:r>
              <a:rPr sz="1100" spc="70" dirty="0">
                <a:solidFill>
                  <a:srgbClr val="FFFFFF"/>
                </a:solidFill>
                <a:latin typeface="Calibri"/>
                <a:cs typeface="Calibri"/>
              </a:rPr>
              <a:t>εντάσσονται</a:t>
            </a:r>
            <a:r>
              <a:rPr sz="1100" spc="75" dirty="0">
                <a:solidFill>
                  <a:srgbClr val="FFFFFF"/>
                </a:solidFill>
                <a:latin typeface="Calibri"/>
                <a:cs typeface="Calibri"/>
              </a:rPr>
              <a:t> στο</a:t>
            </a:r>
            <a:r>
              <a:rPr sz="1100" spc="80" dirty="0">
                <a:solidFill>
                  <a:srgbClr val="FFFFFF"/>
                </a:solidFill>
                <a:latin typeface="Calibri"/>
                <a:cs typeface="Calibri"/>
              </a:rPr>
              <a:t> </a:t>
            </a:r>
            <a:r>
              <a:rPr sz="1100" b="1" spc="70" dirty="0">
                <a:solidFill>
                  <a:srgbClr val="FFB800"/>
                </a:solidFill>
                <a:latin typeface="Calibri"/>
                <a:cs typeface="Calibri"/>
              </a:rPr>
              <a:t>στόλο.</a:t>
            </a:r>
            <a:r>
              <a:rPr sz="1100" b="1" spc="75" dirty="0">
                <a:solidFill>
                  <a:srgbClr val="FFB800"/>
                </a:solidFill>
                <a:latin typeface="Calibri"/>
                <a:cs typeface="Calibri"/>
              </a:rPr>
              <a:t> </a:t>
            </a:r>
            <a:r>
              <a:rPr sz="1100" spc="100" dirty="0">
                <a:solidFill>
                  <a:srgbClr val="FFFFFF"/>
                </a:solidFill>
                <a:latin typeface="Calibri"/>
                <a:cs typeface="Calibri"/>
              </a:rPr>
              <a:t>Η</a:t>
            </a:r>
            <a:r>
              <a:rPr sz="1100" spc="105" dirty="0">
                <a:solidFill>
                  <a:srgbClr val="FFFFFF"/>
                </a:solidFill>
                <a:latin typeface="Calibri"/>
                <a:cs typeface="Calibri"/>
              </a:rPr>
              <a:t> </a:t>
            </a:r>
            <a:r>
              <a:rPr sz="1100" spc="75" dirty="0">
                <a:solidFill>
                  <a:srgbClr val="FFFFFF"/>
                </a:solidFill>
                <a:latin typeface="Calibri"/>
                <a:cs typeface="Calibri"/>
              </a:rPr>
              <a:t>αξιολόγηση</a:t>
            </a:r>
            <a:r>
              <a:rPr sz="1100" spc="80" dirty="0">
                <a:solidFill>
                  <a:srgbClr val="FFFFFF"/>
                </a:solidFill>
                <a:latin typeface="Calibri"/>
                <a:cs typeface="Calibri"/>
              </a:rPr>
              <a:t> </a:t>
            </a:r>
            <a:r>
              <a:rPr sz="1100" b="1" spc="85" dirty="0">
                <a:solidFill>
                  <a:srgbClr val="FFB800"/>
                </a:solidFill>
                <a:latin typeface="Calibri"/>
                <a:cs typeface="Calibri"/>
              </a:rPr>
              <a:t>των</a:t>
            </a:r>
            <a:r>
              <a:rPr sz="1100" b="1" spc="90" dirty="0">
                <a:solidFill>
                  <a:srgbClr val="FFB800"/>
                </a:solidFill>
                <a:latin typeface="Calibri"/>
                <a:cs typeface="Calibri"/>
              </a:rPr>
              <a:t> </a:t>
            </a:r>
            <a:r>
              <a:rPr sz="1100" b="1" spc="75" dirty="0">
                <a:solidFill>
                  <a:srgbClr val="FFB800"/>
                </a:solidFill>
                <a:latin typeface="Calibri"/>
                <a:cs typeface="Calibri"/>
              </a:rPr>
              <a:t>κινδύνων</a:t>
            </a:r>
            <a:r>
              <a:rPr sz="1100" b="1" spc="80" dirty="0">
                <a:solidFill>
                  <a:srgbClr val="FFB800"/>
                </a:solidFill>
                <a:latin typeface="Calibri"/>
                <a:cs typeface="Calibri"/>
              </a:rPr>
              <a:t> </a:t>
            </a:r>
            <a:r>
              <a:rPr sz="1100" b="1" spc="75" dirty="0">
                <a:solidFill>
                  <a:srgbClr val="FFB800"/>
                </a:solidFill>
                <a:latin typeface="Calibri"/>
                <a:cs typeface="Calibri"/>
              </a:rPr>
              <a:t>στον </a:t>
            </a:r>
            <a:r>
              <a:rPr sz="1100" b="1" spc="80" dirty="0">
                <a:solidFill>
                  <a:srgbClr val="FFB800"/>
                </a:solidFill>
                <a:latin typeface="Calibri"/>
                <a:cs typeface="Calibri"/>
              </a:rPr>
              <a:t> </a:t>
            </a:r>
            <a:r>
              <a:rPr sz="1100" b="1" spc="85" dirty="0">
                <a:solidFill>
                  <a:srgbClr val="FFB800"/>
                </a:solidFill>
                <a:latin typeface="Calibri"/>
                <a:cs typeface="Calibri"/>
              </a:rPr>
              <a:t>κυβερνοχώρο </a:t>
            </a:r>
            <a:r>
              <a:rPr sz="1100" spc="65" dirty="0">
                <a:solidFill>
                  <a:srgbClr val="FFFFFF"/>
                </a:solidFill>
                <a:latin typeface="Calibri"/>
                <a:cs typeface="Calibri"/>
              </a:rPr>
              <a:t>είναι</a:t>
            </a:r>
            <a:r>
              <a:rPr sz="1100" spc="70" dirty="0">
                <a:solidFill>
                  <a:srgbClr val="FFFFFF"/>
                </a:solidFill>
                <a:latin typeface="Calibri"/>
                <a:cs typeface="Calibri"/>
              </a:rPr>
              <a:t> </a:t>
            </a:r>
            <a:r>
              <a:rPr sz="1100" b="1" spc="80" dirty="0">
                <a:solidFill>
                  <a:srgbClr val="FFB800"/>
                </a:solidFill>
                <a:latin typeface="Calibri"/>
                <a:cs typeface="Calibri"/>
              </a:rPr>
              <a:t>σύνθετη </a:t>
            </a:r>
            <a:r>
              <a:rPr sz="1100" spc="70" dirty="0">
                <a:solidFill>
                  <a:srgbClr val="FFFFFF"/>
                </a:solidFill>
                <a:latin typeface="Calibri"/>
                <a:cs typeface="Calibri"/>
              </a:rPr>
              <a:t>και</a:t>
            </a:r>
            <a:r>
              <a:rPr sz="1100" spc="75" dirty="0">
                <a:solidFill>
                  <a:srgbClr val="FFFFFF"/>
                </a:solidFill>
                <a:latin typeface="Calibri"/>
                <a:cs typeface="Calibri"/>
              </a:rPr>
              <a:t> </a:t>
            </a:r>
            <a:r>
              <a:rPr sz="1100" b="1" spc="80" dirty="0">
                <a:solidFill>
                  <a:srgbClr val="FFB800"/>
                </a:solidFill>
                <a:latin typeface="Calibri"/>
                <a:cs typeface="Calibri"/>
              </a:rPr>
              <a:t>συχνά </a:t>
            </a:r>
            <a:r>
              <a:rPr sz="1100" b="1" spc="70" dirty="0">
                <a:solidFill>
                  <a:srgbClr val="FFB800"/>
                </a:solidFill>
                <a:latin typeface="Calibri"/>
                <a:cs typeface="Calibri"/>
              </a:rPr>
              <a:t>απαιτεί  </a:t>
            </a:r>
            <a:r>
              <a:rPr sz="1100" b="1" spc="75" dirty="0">
                <a:solidFill>
                  <a:srgbClr val="FFB800"/>
                </a:solidFill>
                <a:latin typeface="Calibri"/>
                <a:cs typeface="Calibri"/>
              </a:rPr>
              <a:t>εξωτερική </a:t>
            </a:r>
            <a:r>
              <a:rPr sz="1100" b="1" spc="80" dirty="0">
                <a:solidFill>
                  <a:srgbClr val="FFB800"/>
                </a:solidFill>
                <a:latin typeface="Calibri"/>
                <a:cs typeface="Calibri"/>
              </a:rPr>
              <a:t>εμπειρογνωμοσύνη </a:t>
            </a:r>
            <a:r>
              <a:rPr sz="1100" b="1" spc="85" dirty="0">
                <a:solidFill>
                  <a:srgbClr val="FFB800"/>
                </a:solidFill>
                <a:latin typeface="Calibri"/>
                <a:cs typeface="Calibri"/>
              </a:rPr>
              <a:t> </a:t>
            </a:r>
            <a:r>
              <a:rPr sz="1100" spc="70" dirty="0">
                <a:solidFill>
                  <a:srgbClr val="FFFFFF"/>
                </a:solidFill>
                <a:latin typeface="Calibri"/>
                <a:cs typeface="Calibri"/>
              </a:rPr>
              <a:t>για</a:t>
            </a:r>
            <a:r>
              <a:rPr sz="1100" spc="30" dirty="0">
                <a:solidFill>
                  <a:srgbClr val="FFFFFF"/>
                </a:solidFill>
                <a:latin typeface="Calibri"/>
                <a:cs typeface="Calibri"/>
              </a:rPr>
              <a:t> </a:t>
            </a:r>
            <a:r>
              <a:rPr sz="1100" b="1" spc="85" dirty="0">
                <a:solidFill>
                  <a:srgbClr val="FFB800"/>
                </a:solidFill>
                <a:latin typeface="Calibri"/>
                <a:cs typeface="Calibri"/>
              </a:rPr>
              <a:t>να</a:t>
            </a:r>
            <a:r>
              <a:rPr sz="1100" b="1" spc="35" dirty="0">
                <a:solidFill>
                  <a:srgbClr val="FFB800"/>
                </a:solidFill>
                <a:latin typeface="Calibri"/>
                <a:cs typeface="Calibri"/>
              </a:rPr>
              <a:t> </a:t>
            </a:r>
            <a:r>
              <a:rPr sz="1100" b="1" spc="75" dirty="0">
                <a:solidFill>
                  <a:srgbClr val="FFB800"/>
                </a:solidFill>
                <a:latin typeface="Calibri"/>
                <a:cs typeface="Calibri"/>
              </a:rPr>
              <a:t>εξασφαλιστεί</a:t>
            </a:r>
            <a:r>
              <a:rPr sz="1100" b="1" spc="40" dirty="0">
                <a:solidFill>
                  <a:srgbClr val="FFB800"/>
                </a:solidFill>
                <a:latin typeface="Calibri"/>
                <a:cs typeface="Calibri"/>
              </a:rPr>
              <a:t> </a:t>
            </a:r>
            <a:r>
              <a:rPr sz="1100" b="1" spc="90" dirty="0">
                <a:solidFill>
                  <a:srgbClr val="FFB800"/>
                </a:solidFill>
                <a:latin typeface="Calibri"/>
                <a:cs typeface="Calibri"/>
              </a:rPr>
              <a:t>η</a:t>
            </a:r>
            <a:r>
              <a:rPr sz="1100" b="1" spc="35" dirty="0">
                <a:solidFill>
                  <a:srgbClr val="FFB800"/>
                </a:solidFill>
                <a:latin typeface="Calibri"/>
                <a:cs typeface="Calibri"/>
              </a:rPr>
              <a:t> </a:t>
            </a:r>
            <a:r>
              <a:rPr sz="1100" b="1" spc="70" dirty="0">
                <a:solidFill>
                  <a:srgbClr val="FFB800"/>
                </a:solidFill>
                <a:latin typeface="Calibri"/>
                <a:cs typeface="Calibri"/>
              </a:rPr>
              <a:t>ακρίβεια.</a:t>
            </a:r>
            <a:endParaRPr sz="1100">
              <a:latin typeface="Calibri"/>
              <a:cs typeface="Calibri"/>
            </a:endParaRPr>
          </a:p>
        </p:txBody>
      </p:sp>
      <p:sp>
        <p:nvSpPr>
          <p:cNvPr id="11" name="object 11"/>
          <p:cNvSpPr txBox="1"/>
          <p:nvPr/>
        </p:nvSpPr>
        <p:spPr>
          <a:xfrm>
            <a:off x="78739" y="6248717"/>
            <a:ext cx="5335270" cy="109220"/>
          </a:xfrm>
          <a:prstGeom prst="rect">
            <a:avLst/>
          </a:prstGeom>
        </p:spPr>
        <p:txBody>
          <a:bodyPr vert="horz" wrap="square" lIns="0" tIns="12700" rIns="0" bIns="0" rtlCol="0">
            <a:spAutoFit/>
          </a:bodyPr>
          <a:lstStyle/>
          <a:p>
            <a:pPr marL="12700">
              <a:lnSpc>
                <a:spcPct val="100000"/>
              </a:lnSpc>
              <a:spcBef>
                <a:spcPts val="100"/>
              </a:spcBef>
            </a:pPr>
            <a:r>
              <a:rPr sz="550" spc="35" dirty="0">
                <a:solidFill>
                  <a:srgbClr val="FFFFFF"/>
                </a:solidFill>
                <a:latin typeface="Calibri"/>
                <a:cs typeface="Calibri"/>
              </a:rPr>
              <a:t>ΟΔΗΓΙΕΣ</a:t>
            </a:r>
            <a:r>
              <a:rPr sz="550" spc="25" dirty="0">
                <a:solidFill>
                  <a:srgbClr val="FFFFFF"/>
                </a:solidFill>
                <a:latin typeface="Calibri"/>
                <a:cs typeface="Calibri"/>
              </a:rPr>
              <a:t> </a:t>
            </a:r>
            <a:r>
              <a:rPr sz="550" spc="30" dirty="0">
                <a:solidFill>
                  <a:srgbClr val="FFFFFF"/>
                </a:solidFill>
                <a:latin typeface="Calibri"/>
                <a:cs typeface="Calibri"/>
              </a:rPr>
              <a:t>ΓΙΑ</a:t>
            </a:r>
            <a:r>
              <a:rPr sz="550" spc="25" dirty="0">
                <a:solidFill>
                  <a:srgbClr val="FFFFFF"/>
                </a:solidFill>
                <a:latin typeface="Calibri"/>
                <a:cs typeface="Calibri"/>
              </a:rPr>
              <a:t> </a:t>
            </a:r>
            <a:r>
              <a:rPr sz="550" spc="45" dirty="0">
                <a:solidFill>
                  <a:srgbClr val="FFFFFF"/>
                </a:solidFill>
                <a:latin typeface="Calibri"/>
                <a:cs typeface="Calibri"/>
              </a:rPr>
              <a:t>ΤΗΝ</a:t>
            </a:r>
            <a:r>
              <a:rPr sz="550" spc="30" dirty="0">
                <a:solidFill>
                  <a:srgbClr val="FFFFFF"/>
                </a:solidFill>
                <a:latin typeface="Calibri"/>
                <a:cs typeface="Calibri"/>
              </a:rPr>
              <a:t> </a:t>
            </a:r>
            <a:r>
              <a:rPr sz="550" spc="40" dirty="0">
                <a:solidFill>
                  <a:srgbClr val="FFFFFF"/>
                </a:solidFill>
                <a:latin typeface="Calibri"/>
                <a:cs typeface="Calibri"/>
              </a:rPr>
              <a:t>ΑΣΦΑΛΕΙΑ</a:t>
            </a:r>
            <a:r>
              <a:rPr sz="550" spc="25" dirty="0">
                <a:solidFill>
                  <a:srgbClr val="FFFFFF"/>
                </a:solidFill>
                <a:latin typeface="Calibri"/>
                <a:cs typeface="Calibri"/>
              </a:rPr>
              <a:t> </a:t>
            </a:r>
            <a:r>
              <a:rPr sz="550" spc="40" dirty="0">
                <a:solidFill>
                  <a:srgbClr val="FFFFFF"/>
                </a:solidFill>
                <a:latin typeface="Calibri"/>
                <a:cs typeface="Calibri"/>
              </a:rPr>
              <a:t>ΤΟΥ</a:t>
            </a:r>
            <a:r>
              <a:rPr sz="550" spc="25" dirty="0">
                <a:solidFill>
                  <a:srgbClr val="FFFFFF"/>
                </a:solidFill>
                <a:latin typeface="Calibri"/>
                <a:cs typeface="Calibri"/>
              </a:rPr>
              <a:t> </a:t>
            </a:r>
            <a:r>
              <a:rPr sz="550" spc="40" dirty="0">
                <a:solidFill>
                  <a:srgbClr val="FFFFFF"/>
                </a:solidFill>
                <a:latin typeface="Calibri"/>
                <a:cs typeface="Calibri"/>
              </a:rPr>
              <a:t>ΚΥΒΕΡΝΟΥ</a:t>
            </a:r>
            <a:r>
              <a:rPr sz="550" spc="30" dirty="0">
                <a:solidFill>
                  <a:srgbClr val="FFFFFF"/>
                </a:solidFill>
                <a:latin typeface="Calibri"/>
                <a:cs typeface="Calibri"/>
              </a:rPr>
              <a:t> </a:t>
            </a:r>
            <a:r>
              <a:rPr sz="550" spc="40" dirty="0">
                <a:solidFill>
                  <a:srgbClr val="FFFFFF"/>
                </a:solidFill>
                <a:latin typeface="Calibri"/>
                <a:cs typeface="Calibri"/>
              </a:rPr>
              <a:t>ΣΤΑ</a:t>
            </a:r>
            <a:r>
              <a:rPr sz="550" spc="30" dirty="0">
                <a:solidFill>
                  <a:srgbClr val="FFFFFF"/>
                </a:solidFill>
                <a:latin typeface="Calibri"/>
                <a:cs typeface="Calibri"/>
              </a:rPr>
              <a:t> </a:t>
            </a:r>
            <a:r>
              <a:rPr sz="550" spc="35" dirty="0">
                <a:solidFill>
                  <a:srgbClr val="FFFFFF"/>
                </a:solidFill>
                <a:latin typeface="Calibri"/>
                <a:cs typeface="Calibri"/>
              </a:rPr>
              <a:t>ΠΛΟΙΑ,</a:t>
            </a:r>
            <a:r>
              <a:rPr sz="550" spc="30" dirty="0">
                <a:solidFill>
                  <a:srgbClr val="FFFFFF"/>
                </a:solidFill>
                <a:latin typeface="Calibri"/>
                <a:cs typeface="Calibri"/>
              </a:rPr>
              <a:t> </a:t>
            </a:r>
            <a:r>
              <a:rPr sz="550" spc="40" dirty="0">
                <a:solidFill>
                  <a:srgbClr val="FFFFFF"/>
                </a:solidFill>
                <a:latin typeface="Calibri"/>
                <a:cs typeface="Calibri"/>
              </a:rPr>
              <a:t>Έκδοση</a:t>
            </a:r>
            <a:r>
              <a:rPr sz="550" spc="30" dirty="0">
                <a:solidFill>
                  <a:srgbClr val="FFFFFF"/>
                </a:solidFill>
                <a:latin typeface="Calibri"/>
                <a:cs typeface="Calibri"/>
              </a:rPr>
              <a:t> 4,</a:t>
            </a:r>
            <a:r>
              <a:rPr sz="550" spc="25" dirty="0">
                <a:solidFill>
                  <a:srgbClr val="FFFFFF"/>
                </a:solidFill>
                <a:latin typeface="Calibri"/>
                <a:cs typeface="Calibri"/>
              </a:rPr>
              <a:t> </a:t>
            </a:r>
            <a:r>
              <a:rPr sz="550" spc="35" dirty="0">
                <a:solidFill>
                  <a:srgbClr val="FFFFFF"/>
                </a:solidFill>
                <a:latin typeface="Calibri"/>
                <a:cs typeface="Calibri"/>
              </a:rPr>
              <a:t>URL:</a:t>
            </a:r>
            <a:r>
              <a:rPr sz="550" spc="25" dirty="0">
                <a:solidFill>
                  <a:srgbClr val="FFFFFF"/>
                </a:solidFill>
                <a:latin typeface="Calibri"/>
                <a:cs typeface="Calibri"/>
              </a:rPr>
              <a:t> </a:t>
            </a:r>
            <a:r>
              <a:rPr sz="550" u="sng" spc="30" dirty="0">
                <a:solidFill>
                  <a:srgbClr val="FFFFFF"/>
                </a:solidFill>
                <a:uFill>
                  <a:solidFill>
                    <a:srgbClr val="FFFFFF"/>
                  </a:solidFill>
                </a:uFill>
                <a:latin typeface="Calibri"/>
                <a:cs typeface="Calibri"/>
                <a:hlinkClick r:id="rId3"/>
              </a:rPr>
              <a:t>2021-Cyber-Security-Guidelines.pdf </a:t>
            </a:r>
            <a:r>
              <a:rPr sz="550" u="sng" spc="25" dirty="0">
                <a:solidFill>
                  <a:srgbClr val="FFFFFF"/>
                </a:solidFill>
                <a:uFill>
                  <a:solidFill>
                    <a:srgbClr val="FFFFFF"/>
                  </a:solidFill>
                </a:uFill>
                <a:latin typeface="Calibri"/>
                <a:cs typeface="Calibri"/>
                <a:hlinkClick r:id="rId3"/>
              </a:rPr>
              <a:t>(ics-shipping.org),</a:t>
            </a:r>
            <a:r>
              <a:rPr sz="550" u="sng" spc="40" dirty="0">
                <a:solidFill>
                  <a:srgbClr val="FFFFFF"/>
                </a:solidFill>
                <a:uFill>
                  <a:solidFill>
                    <a:srgbClr val="FFFFFF"/>
                  </a:solidFill>
                </a:uFill>
                <a:latin typeface="Calibri"/>
                <a:cs typeface="Calibri"/>
                <a:hlinkClick r:id="rId3"/>
              </a:rPr>
              <a:t> πρόσβαση</a:t>
            </a:r>
            <a:r>
              <a:rPr sz="550" u="sng" spc="35" dirty="0">
                <a:solidFill>
                  <a:srgbClr val="FFFFFF"/>
                </a:solidFill>
                <a:uFill>
                  <a:solidFill>
                    <a:srgbClr val="FFFFFF"/>
                  </a:solidFill>
                </a:uFill>
                <a:latin typeface="Calibri"/>
                <a:cs typeface="Calibri"/>
                <a:hlinkClick r:id="rId3"/>
              </a:rPr>
              <a:t> </a:t>
            </a:r>
            <a:r>
              <a:rPr sz="550" u="sng" spc="30" dirty="0">
                <a:solidFill>
                  <a:srgbClr val="FFFFFF"/>
                </a:solidFill>
                <a:uFill>
                  <a:solidFill>
                    <a:srgbClr val="FFFFFF"/>
                  </a:solidFill>
                </a:uFill>
                <a:latin typeface="Calibri"/>
                <a:cs typeface="Calibri"/>
                <a:hlinkClick r:id="rId3"/>
              </a:rPr>
              <a:t>στις</a:t>
            </a:r>
            <a:r>
              <a:rPr sz="550" u="sng" spc="20" dirty="0">
                <a:solidFill>
                  <a:srgbClr val="FFFFFF"/>
                </a:solidFill>
                <a:uFill>
                  <a:solidFill>
                    <a:srgbClr val="FFFFFF"/>
                  </a:solidFill>
                </a:uFill>
                <a:latin typeface="Calibri"/>
                <a:cs typeface="Calibri"/>
                <a:hlinkClick r:id="rId3"/>
              </a:rPr>
              <a:t> </a:t>
            </a:r>
            <a:r>
              <a:rPr sz="550" u="sng" spc="40" dirty="0">
                <a:solidFill>
                  <a:srgbClr val="FFFFFF"/>
                </a:solidFill>
                <a:uFill>
                  <a:solidFill>
                    <a:srgbClr val="FFFFFF"/>
                  </a:solidFill>
                </a:uFill>
                <a:latin typeface="Calibri"/>
                <a:cs typeface="Calibri"/>
                <a:hlinkClick r:id="rId3"/>
              </a:rPr>
              <a:t>Φε</a:t>
            </a:r>
            <a:r>
              <a:rPr sz="550" u="sng" spc="40" dirty="0">
                <a:solidFill>
                  <a:srgbClr val="FFFFFF"/>
                </a:solidFill>
                <a:uFill>
                  <a:solidFill>
                    <a:srgbClr val="FFFFFF"/>
                  </a:solidFill>
                </a:uFill>
                <a:latin typeface="Calibri"/>
                <a:cs typeface="Calibri"/>
              </a:rPr>
              <a:t>βρουαρίου</a:t>
            </a:r>
            <a:r>
              <a:rPr sz="550" spc="30" dirty="0">
                <a:solidFill>
                  <a:srgbClr val="FFFFFF"/>
                </a:solidFill>
                <a:latin typeface="Calibri"/>
                <a:cs typeface="Calibri"/>
              </a:rPr>
              <a:t> </a:t>
            </a:r>
            <a:r>
              <a:rPr sz="550" spc="35" dirty="0">
                <a:solidFill>
                  <a:srgbClr val="FFFFFF"/>
                </a:solidFill>
                <a:latin typeface="Calibri"/>
                <a:cs typeface="Calibri"/>
              </a:rPr>
              <a:t>2024.</a:t>
            </a:r>
            <a:endParaRPr sz="550">
              <a:latin typeface="Calibri"/>
              <a:cs typeface="Calibri"/>
            </a:endParaRPr>
          </a:p>
        </p:txBody>
      </p:sp>
      <p:pic>
        <p:nvPicPr>
          <p:cNvPr id="12" name="object 12"/>
          <p:cNvPicPr/>
          <p:nvPr/>
        </p:nvPicPr>
        <p:blipFill>
          <a:blip r:embed="rId4" cstate="print"/>
          <a:stretch>
            <a:fillRect/>
          </a:stretch>
        </p:blipFill>
        <p:spPr>
          <a:xfrm>
            <a:off x="7549832" y="5740717"/>
            <a:ext cx="3293427" cy="61118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41835" cy="6879590"/>
            <a:chOff x="0" y="0"/>
            <a:chExt cx="12141835"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7" name="object 7"/>
            <p:cNvPicPr/>
            <p:nvPr/>
          </p:nvPicPr>
          <p:blipFill>
            <a:blip r:embed="rId3" cstate="print"/>
            <a:stretch>
              <a:fillRect/>
            </a:stretch>
          </p:blipFill>
          <p:spPr>
            <a:xfrm>
              <a:off x="5666104" y="3429000"/>
              <a:ext cx="6475412" cy="1969135"/>
            </a:xfrm>
            <a:prstGeom prst="rect">
              <a:avLst/>
            </a:prstGeom>
          </p:spPr>
        </p:pic>
        <p:pic>
          <p:nvPicPr>
            <p:cNvPr id="8" name="object 8"/>
            <p:cNvPicPr/>
            <p:nvPr/>
          </p:nvPicPr>
          <p:blipFill>
            <a:blip r:embed="rId4" cstate="print"/>
            <a:stretch>
              <a:fillRect/>
            </a:stretch>
          </p:blipFill>
          <p:spPr>
            <a:xfrm>
              <a:off x="7549832" y="6167437"/>
              <a:ext cx="3293427" cy="611187"/>
            </a:xfrm>
            <a:prstGeom prst="rect">
              <a:avLst/>
            </a:prstGeom>
          </p:spPr>
        </p:pic>
        <p:pic>
          <p:nvPicPr>
            <p:cNvPr id="9" name="object 9"/>
            <p:cNvPicPr/>
            <p:nvPr/>
          </p:nvPicPr>
          <p:blipFill>
            <a:blip r:embed="rId5" cstate="print"/>
            <a:stretch>
              <a:fillRect/>
            </a:stretch>
          </p:blipFill>
          <p:spPr>
            <a:xfrm>
              <a:off x="6245225" y="4326572"/>
              <a:ext cx="4184967" cy="2531427"/>
            </a:xfrm>
            <a:prstGeom prst="rect">
              <a:avLst/>
            </a:prstGeom>
          </p:spPr>
        </p:pic>
        <p:pic>
          <p:nvPicPr>
            <p:cNvPr id="10" name="object 10"/>
            <p:cNvPicPr/>
            <p:nvPr/>
          </p:nvPicPr>
          <p:blipFill>
            <a:blip r:embed="rId6" cstate="print"/>
            <a:stretch>
              <a:fillRect/>
            </a:stretch>
          </p:blipFill>
          <p:spPr>
            <a:xfrm>
              <a:off x="6440487" y="4521517"/>
              <a:ext cx="3615054" cy="2129155"/>
            </a:xfrm>
            <a:prstGeom prst="rect">
              <a:avLst/>
            </a:prstGeom>
          </p:spPr>
        </p:pic>
      </p:grpSp>
      <p:sp>
        <p:nvSpPr>
          <p:cNvPr id="11" name="object 11"/>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2" name="object 12"/>
          <p:cNvSpPr txBox="1">
            <a:spLocks noGrp="1"/>
          </p:cNvSpPr>
          <p:nvPr>
            <p:ph type="title"/>
          </p:nvPr>
        </p:nvSpPr>
        <p:spPr>
          <a:prstGeom prst="rect">
            <a:avLst/>
          </a:prstGeom>
        </p:spPr>
        <p:txBody>
          <a:bodyPr vert="horz" wrap="square" lIns="0" tIns="562356" rIns="0" bIns="0" rtlCol="0">
            <a:spAutoFit/>
          </a:bodyPr>
          <a:lstStyle/>
          <a:p>
            <a:pPr marL="6236335" marR="5080">
              <a:lnSpc>
                <a:spcPts val="2750"/>
              </a:lnSpc>
              <a:spcBef>
                <a:spcPts val="450"/>
              </a:spcBef>
            </a:pPr>
            <a:r>
              <a:rPr spc="155" dirty="0"/>
              <a:t>Οι </a:t>
            </a:r>
            <a:r>
              <a:rPr spc="165" dirty="0"/>
              <a:t>τέσσερις </a:t>
            </a:r>
            <a:r>
              <a:rPr spc="170" dirty="0"/>
              <a:t>φάσεις </a:t>
            </a:r>
            <a:r>
              <a:rPr spc="140" dirty="0"/>
              <a:t>της </a:t>
            </a:r>
            <a:r>
              <a:rPr spc="-625" dirty="0"/>
              <a:t> </a:t>
            </a:r>
            <a:r>
              <a:rPr spc="175" dirty="0"/>
              <a:t>αξιολόγησης</a:t>
            </a:r>
            <a:r>
              <a:rPr spc="155" dirty="0"/>
              <a:t> </a:t>
            </a:r>
            <a:r>
              <a:rPr spc="175" dirty="0"/>
              <a:t>κινδύνων</a:t>
            </a:r>
          </a:p>
        </p:txBody>
      </p:sp>
      <p:sp>
        <p:nvSpPr>
          <p:cNvPr id="13" name="object 13"/>
          <p:cNvSpPr txBox="1"/>
          <p:nvPr/>
        </p:nvSpPr>
        <p:spPr>
          <a:xfrm>
            <a:off x="5745479" y="1537970"/>
            <a:ext cx="2612390" cy="269240"/>
          </a:xfrm>
          <a:prstGeom prst="rect">
            <a:avLst/>
          </a:prstGeom>
        </p:spPr>
        <p:txBody>
          <a:bodyPr vert="horz" wrap="square" lIns="0" tIns="12700" rIns="0" bIns="0" rtlCol="0">
            <a:spAutoFit/>
          </a:bodyPr>
          <a:lstStyle/>
          <a:p>
            <a:pPr marL="12700">
              <a:lnSpc>
                <a:spcPct val="100000"/>
              </a:lnSpc>
              <a:spcBef>
                <a:spcPts val="100"/>
              </a:spcBef>
            </a:pPr>
            <a:r>
              <a:rPr sz="1600" b="1" spc="130" dirty="0">
                <a:solidFill>
                  <a:srgbClr val="FFB800"/>
                </a:solidFill>
                <a:latin typeface="Calibri"/>
                <a:cs typeface="Calibri"/>
              </a:rPr>
              <a:t>Φάση:</a:t>
            </a:r>
            <a:r>
              <a:rPr sz="1600" b="1" spc="25" dirty="0">
                <a:solidFill>
                  <a:srgbClr val="FFB800"/>
                </a:solidFill>
                <a:latin typeface="Calibri"/>
                <a:cs typeface="Calibri"/>
              </a:rPr>
              <a:t> </a:t>
            </a:r>
            <a:r>
              <a:rPr sz="1600" b="1" spc="105" dirty="0">
                <a:solidFill>
                  <a:srgbClr val="FFB800"/>
                </a:solidFill>
                <a:latin typeface="Calibri"/>
                <a:cs typeface="Calibri"/>
              </a:rPr>
              <a:t>Αξιολόγηση</a:t>
            </a:r>
            <a:r>
              <a:rPr sz="1600" b="1" spc="15" dirty="0">
                <a:solidFill>
                  <a:srgbClr val="FFB800"/>
                </a:solidFill>
                <a:latin typeface="Calibri"/>
                <a:cs typeface="Calibri"/>
              </a:rPr>
              <a:t> </a:t>
            </a:r>
            <a:r>
              <a:rPr sz="1600" b="1" spc="114" dirty="0">
                <a:solidFill>
                  <a:srgbClr val="FFB800"/>
                </a:solidFill>
                <a:latin typeface="Calibri"/>
                <a:cs typeface="Calibri"/>
              </a:rPr>
              <a:t>πλοίου</a:t>
            </a:r>
            <a:endParaRPr sz="1600">
              <a:latin typeface="Calibri"/>
              <a:cs typeface="Calibri"/>
            </a:endParaRPr>
          </a:p>
        </p:txBody>
      </p:sp>
      <p:sp>
        <p:nvSpPr>
          <p:cNvPr id="14" name="object 14"/>
          <p:cNvSpPr txBox="1"/>
          <p:nvPr/>
        </p:nvSpPr>
        <p:spPr>
          <a:xfrm>
            <a:off x="5920104" y="1828800"/>
            <a:ext cx="6220460" cy="908050"/>
          </a:xfrm>
          <a:prstGeom prst="rect">
            <a:avLst/>
          </a:prstGeom>
        </p:spPr>
        <p:txBody>
          <a:bodyPr vert="horz" wrap="square" lIns="0" tIns="0" rIns="0" bIns="0" rtlCol="0">
            <a:spAutoFit/>
          </a:bodyPr>
          <a:lstStyle/>
          <a:p>
            <a:pPr marL="287020" indent="-274320">
              <a:lnSpc>
                <a:spcPts val="1135"/>
              </a:lnSpc>
              <a:buClr>
                <a:srgbClr val="FFB800"/>
              </a:buClr>
              <a:buSzPct val="129411"/>
              <a:buFont typeface="Courier New"/>
              <a:buChar char="o"/>
              <a:tabLst>
                <a:tab pos="286385" algn="l"/>
                <a:tab pos="287020" algn="l"/>
              </a:tabLst>
            </a:pPr>
            <a:r>
              <a:rPr sz="850" spc="70" dirty="0">
                <a:solidFill>
                  <a:srgbClr val="FFFFFF"/>
                </a:solidFill>
                <a:latin typeface="Calibri"/>
                <a:cs typeface="Calibri"/>
              </a:rPr>
              <a:t>Αφού</a:t>
            </a:r>
            <a:r>
              <a:rPr sz="850" spc="245" dirty="0">
                <a:solidFill>
                  <a:srgbClr val="FFFFFF"/>
                </a:solidFill>
                <a:latin typeface="Calibri"/>
                <a:cs typeface="Calibri"/>
              </a:rPr>
              <a:t> </a:t>
            </a:r>
            <a:r>
              <a:rPr sz="850" b="1" spc="60" dirty="0">
                <a:solidFill>
                  <a:srgbClr val="FFB800"/>
                </a:solidFill>
                <a:latin typeface="Calibri"/>
                <a:cs typeface="Calibri"/>
              </a:rPr>
              <a:t>αξιολογηθούν</a:t>
            </a:r>
            <a:r>
              <a:rPr sz="850" b="1" spc="245" dirty="0">
                <a:solidFill>
                  <a:srgbClr val="FFB800"/>
                </a:solidFill>
                <a:latin typeface="Calibri"/>
                <a:cs typeface="Calibri"/>
              </a:rPr>
              <a:t> </a:t>
            </a:r>
            <a:r>
              <a:rPr sz="850" b="1" spc="55" dirty="0">
                <a:solidFill>
                  <a:srgbClr val="FFB800"/>
                </a:solidFill>
                <a:latin typeface="Calibri"/>
                <a:cs typeface="Calibri"/>
              </a:rPr>
              <a:t>όλοι</a:t>
            </a:r>
            <a:r>
              <a:rPr sz="850" b="1" spc="250" dirty="0">
                <a:solidFill>
                  <a:srgbClr val="FFB800"/>
                </a:solidFill>
                <a:latin typeface="Calibri"/>
                <a:cs typeface="Calibri"/>
              </a:rPr>
              <a:t> </a:t>
            </a:r>
            <a:r>
              <a:rPr sz="850" b="1" spc="50" dirty="0">
                <a:solidFill>
                  <a:srgbClr val="FFB800"/>
                </a:solidFill>
                <a:latin typeface="Calibri"/>
                <a:cs typeface="Calibri"/>
              </a:rPr>
              <a:t>οι</a:t>
            </a:r>
            <a:r>
              <a:rPr sz="850" b="1" spc="245" dirty="0">
                <a:solidFill>
                  <a:srgbClr val="FFB800"/>
                </a:solidFill>
                <a:latin typeface="Calibri"/>
                <a:cs typeface="Calibri"/>
              </a:rPr>
              <a:t> </a:t>
            </a:r>
            <a:r>
              <a:rPr sz="850" b="1" spc="60" dirty="0">
                <a:solidFill>
                  <a:srgbClr val="FFB800"/>
                </a:solidFill>
                <a:latin typeface="Calibri"/>
                <a:cs typeface="Calibri"/>
              </a:rPr>
              <a:t>παράγοντες</a:t>
            </a:r>
            <a:r>
              <a:rPr sz="850" b="1" spc="254" dirty="0">
                <a:solidFill>
                  <a:srgbClr val="FFB800"/>
                </a:solidFill>
                <a:latin typeface="Calibri"/>
                <a:cs typeface="Calibri"/>
              </a:rPr>
              <a:t> </a:t>
            </a:r>
            <a:r>
              <a:rPr sz="850" b="1" spc="70" dirty="0">
                <a:solidFill>
                  <a:srgbClr val="FFB800"/>
                </a:solidFill>
                <a:latin typeface="Calibri"/>
                <a:cs typeface="Calibri"/>
              </a:rPr>
              <a:t>που</a:t>
            </a:r>
            <a:r>
              <a:rPr sz="850" b="1" spc="245" dirty="0">
                <a:solidFill>
                  <a:srgbClr val="FFB800"/>
                </a:solidFill>
                <a:latin typeface="Calibri"/>
                <a:cs typeface="Calibri"/>
              </a:rPr>
              <a:t> </a:t>
            </a:r>
            <a:r>
              <a:rPr sz="850" b="1" spc="50" dirty="0">
                <a:solidFill>
                  <a:srgbClr val="FFB800"/>
                </a:solidFill>
                <a:latin typeface="Calibri"/>
                <a:cs typeface="Calibri"/>
              </a:rPr>
              <a:t>σχετίζονται</a:t>
            </a:r>
            <a:r>
              <a:rPr sz="850" b="1" spc="254" dirty="0">
                <a:solidFill>
                  <a:srgbClr val="FFB800"/>
                </a:solidFill>
                <a:latin typeface="Calibri"/>
                <a:cs typeface="Calibri"/>
              </a:rPr>
              <a:t> </a:t>
            </a:r>
            <a:r>
              <a:rPr sz="850" b="1" spc="65" dirty="0">
                <a:solidFill>
                  <a:srgbClr val="FFB800"/>
                </a:solidFill>
                <a:latin typeface="Calibri"/>
                <a:cs typeface="Calibri"/>
              </a:rPr>
              <a:t>με</a:t>
            </a:r>
            <a:r>
              <a:rPr sz="850" b="1" spc="250" dirty="0">
                <a:solidFill>
                  <a:srgbClr val="FFB800"/>
                </a:solidFill>
                <a:latin typeface="Calibri"/>
                <a:cs typeface="Calibri"/>
              </a:rPr>
              <a:t> </a:t>
            </a:r>
            <a:r>
              <a:rPr sz="850" b="1" spc="55" dirty="0">
                <a:solidFill>
                  <a:srgbClr val="FFB800"/>
                </a:solidFill>
                <a:latin typeface="Calibri"/>
                <a:cs typeface="Calibri"/>
              </a:rPr>
              <a:t>τον</a:t>
            </a:r>
            <a:r>
              <a:rPr sz="850" b="1" spc="254" dirty="0">
                <a:solidFill>
                  <a:srgbClr val="FFB800"/>
                </a:solidFill>
                <a:latin typeface="Calibri"/>
                <a:cs typeface="Calibri"/>
              </a:rPr>
              <a:t> </a:t>
            </a:r>
            <a:r>
              <a:rPr sz="850" b="1" spc="55" dirty="0">
                <a:solidFill>
                  <a:srgbClr val="FFB800"/>
                </a:solidFill>
                <a:latin typeface="Calibri"/>
                <a:cs typeface="Calibri"/>
              </a:rPr>
              <a:t>κίνδυνο</a:t>
            </a:r>
            <a:r>
              <a:rPr sz="850" b="1" spc="245" dirty="0">
                <a:solidFill>
                  <a:srgbClr val="FFB800"/>
                </a:solidFill>
                <a:latin typeface="Calibri"/>
                <a:cs typeface="Calibri"/>
              </a:rPr>
              <a:t> </a:t>
            </a:r>
            <a:r>
              <a:rPr sz="850" b="1" spc="60" dirty="0">
                <a:solidFill>
                  <a:srgbClr val="FFB800"/>
                </a:solidFill>
                <a:latin typeface="Calibri"/>
                <a:cs typeface="Calibri"/>
              </a:rPr>
              <a:t>(</a:t>
            </a:r>
            <a:r>
              <a:rPr sz="850" spc="60" dirty="0">
                <a:solidFill>
                  <a:srgbClr val="FFFFFF"/>
                </a:solidFill>
                <a:latin typeface="Calibri"/>
                <a:cs typeface="Calibri"/>
              </a:rPr>
              <a:t>όπως</a:t>
            </a:r>
            <a:r>
              <a:rPr sz="850" spc="250" dirty="0">
                <a:solidFill>
                  <a:srgbClr val="FFFFFF"/>
                </a:solidFill>
                <a:latin typeface="Calibri"/>
                <a:cs typeface="Calibri"/>
              </a:rPr>
              <a:t> </a:t>
            </a:r>
            <a:r>
              <a:rPr sz="850" b="1" spc="50" dirty="0">
                <a:solidFill>
                  <a:srgbClr val="FFB800"/>
                </a:solidFill>
                <a:latin typeface="Calibri"/>
                <a:cs typeface="Calibri"/>
              </a:rPr>
              <a:t>οι</a:t>
            </a:r>
            <a:r>
              <a:rPr sz="850" b="1" spc="245" dirty="0">
                <a:solidFill>
                  <a:srgbClr val="FFB800"/>
                </a:solidFill>
                <a:latin typeface="Calibri"/>
                <a:cs typeface="Calibri"/>
              </a:rPr>
              <a:t> </a:t>
            </a:r>
            <a:r>
              <a:rPr sz="850" b="1" spc="50" dirty="0">
                <a:solidFill>
                  <a:srgbClr val="FFB800"/>
                </a:solidFill>
                <a:latin typeface="Calibri"/>
                <a:cs typeface="Calibri"/>
              </a:rPr>
              <a:t>απειλές,</a:t>
            </a:r>
            <a:r>
              <a:rPr sz="850" b="1" spc="254" dirty="0">
                <a:solidFill>
                  <a:srgbClr val="FFB800"/>
                </a:solidFill>
                <a:latin typeface="Calibri"/>
                <a:cs typeface="Calibri"/>
              </a:rPr>
              <a:t> </a:t>
            </a:r>
            <a:r>
              <a:rPr sz="850" b="1" spc="50" dirty="0">
                <a:solidFill>
                  <a:srgbClr val="FFB800"/>
                </a:solidFill>
                <a:latin typeface="Calibri"/>
                <a:cs typeface="Calibri"/>
              </a:rPr>
              <a:t>οι</a:t>
            </a:r>
            <a:r>
              <a:rPr sz="850" b="1" spc="245" dirty="0">
                <a:solidFill>
                  <a:srgbClr val="FFB800"/>
                </a:solidFill>
                <a:latin typeface="Calibri"/>
                <a:cs typeface="Calibri"/>
              </a:rPr>
              <a:t> </a:t>
            </a:r>
            <a:r>
              <a:rPr sz="850" b="1" spc="55" dirty="0">
                <a:solidFill>
                  <a:srgbClr val="FFB800"/>
                </a:solidFill>
                <a:latin typeface="Calibri"/>
                <a:cs typeface="Calibri"/>
              </a:rPr>
              <a:t>Ευπάθειες,</a:t>
            </a:r>
            <a:r>
              <a:rPr sz="850" b="1" spc="250" dirty="0">
                <a:solidFill>
                  <a:srgbClr val="FFB800"/>
                </a:solidFill>
                <a:latin typeface="Calibri"/>
                <a:cs typeface="Calibri"/>
              </a:rPr>
              <a:t> </a:t>
            </a:r>
            <a:r>
              <a:rPr sz="850" spc="65" dirty="0">
                <a:solidFill>
                  <a:srgbClr val="FFFFFF"/>
                </a:solidFill>
                <a:latin typeface="Calibri"/>
                <a:cs typeface="Calibri"/>
              </a:rPr>
              <a:t>η</a:t>
            </a:r>
            <a:endParaRPr sz="850">
              <a:latin typeface="Calibri"/>
              <a:cs typeface="Calibri"/>
            </a:endParaRPr>
          </a:p>
          <a:p>
            <a:pPr marL="287020" marR="5080">
              <a:lnSpc>
                <a:spcPts val="1000"/>
              </a:lnSpc>
              <a:spcBef>
                <a:spcPts val="15"/>
              </a:spcBef>
            </a:pPr>
            <a:r>
              <a:rPr sz="850" spc="55" dirty="0">
                <a:solidFill>
                  <a:srgbClr val="FFFFFF"/>
                </a:solidFill>
                <a:latin typeface="Calibri"/>
                <a:cs typeface="Calibri"/>
              </a:rPr>
              <a:t>πιθανότητα</a:t>
            </a:r>
            <a:r>
              <a:rPr sz="850" spc="75" dirty="0">
                <a:solidFill>
                  <a:srgbClr val="FFFFFF"/>
                </a:solidFill>
                <a:latin typeface="Calibri"/>
                <a:cs typeface="Calibri"/>
              </a:rPr>
              <a:t> </a:t>
            </a:r>
            <a:r>
              <a:rPr sz="850" b="1" spc="55" dirty="0">
                <a:solidFill>
                  <a:srgbClr val="FFB800"/>
                </a:solidFill>
                <a:latin typeface="Calibri"/>
                <a:cs typeface="Calibri"/>
              </a:rPr>
              <a:t>και</a:t>
            </a:r>
            <a:r>
              <a:rPr sz="850" b="1" spc="75" dirty="0">
                <a:solidFill>
                  <a:srgbClr val="FFB800"/>
                </a:solidFill>
                <a:latin typeface="Calibri"/>
                <a:cs typeface="Calibri"/>
              </a:rPr>
              <a:t> </a:t>
            </a:r>
            <a:r>
              <a:rPr sz="850" b="1" spc="65" dirty="0">
                <a:solidFill>
                  <a:srgbClr val="FFB800"/>
                </a:solidFill>
                <a:latin typeface="Calibri"/>
                <a:cs typeface="Calibri"/>
              </a:rPr>
              <a:t>ο</a:t>
            </a:r>
            <a:r>
              <a:rPr sz="850" b="1" spc="75" dirty="0">
                <a:solidFill>
                  <a:srgbClr val="FFB800"/>
                </a:solidFill>
                <a:latin typeface="Calibri"/>
                <a:cs typeface="Calibri"/>
              </a:rPr>
              <a:t> </a:t>
            </a:r>
            <a:r>
              <a:rPr sz="850" b="1" spc="50" dirty="0">
                <a:solidFill>
                  <a:srgbClr val="FFB800"/>
                </a:solidFill>
                <a:latin typeface="Calibri"/>
                <a:cs typeface="Calibri"/>
              </a:rPr>
              <a:t>αντίκτυπος),</a:t>
            </a:r>
            <a:r>
              <a:rPr sz="850" b="1" spc="70" dirty="0">
                <a:solidFill>
                  <a:srgbClr val="FFB800"/>
                </a:solidFill>
                <a:latin typeface="Calibri"/>
                <a:cs typeface="Calibri"/>
              </a:rPr>
              <a:t> </a:t>
            </a:r>
            <a:r>
              <a:rPr sz="850" b="1" spc="60" dirty="0">
                <a:solidFill>
                  <a:srgbClr val="FFB800"/>
                </a:solidFill>
                <a:latin typeface="Calibri"/>
                <a:cs typeface="Calibri"/>
              </a:rPr>
              <a:t>μπορεί</a:t>
            </a:r>
            <a:r>
              <a:rPr sz="850" b="1" spc="75" dirty="0">
                <a:solidFill>
                  <a:srgbClr val="FFB800"/>
                </a:solidFill>
                <a:latin typeface="Calibri"/>
                <a:cs typeface="Calibri"/>
              </a:rPr>
              <a:t> </a:t>
            </a:r>
            <a:r>
              <a:rPr sz="850" b="1" spc="65" dirty="0">
                <a:solidFill>
                  <a:srgbClr val="FFB800"/>
                </a:solidFill>
                <a:latin typeface="Calibri"/>
                <a:cs typeface="Calibri"/>
              </a:rPr>
              <a:t>να</a:t>
            </a:r>
            <a:r>
              <a:rPr sz="850" b="1" spc="70" dirty="0">
                <a:solidFill>
                  <a:srgbClr val="FFB800"/>
                </a:solidFill>
                <a:latin typeface="Calibri"/>
                <a:cs typeface="Calibri"/>
              </a:rPr>
              <a:t> </a:t>
            </a:r>
            <a:r>
              <a:rPr sz="850" b="1" spc="60" dirty="0">
                <a:solidFill>
                  <a:srgbClr val="FFB800"/>
                </a:solidFill>
                <a:latin typeface="Calibri"/>
                <a:cs typeface="Calibri"/>
              </a:rPr>
              <a:t>πραγματοποιηθεί</a:t>
            </a:r>
            <a:r>
              <a:rPr sz="850" b="1" spc="80" dirty="0">
                <a:solidFill>
                  <a:srgbClr val="FFB800"/>
                </a:solidFill>
                <a:latin typeface="Calibri"/>
                <a:cs typeface="Calibri"/>
              </a:rPr>
              <a:t> </a:t>
            </a:r>
            <a:r>
              <a:rPr sz="850" b="1" spc="70" dirty="0">
                <a:solidFill>
                  <a:srgbClr val="FFB800"/>
                </a:solidFill>
                <a:latin typeface="Calibri"/>
                <a:cs typeface="Calibri"/>
              </a:rPr>
              <a:t>η</a:t>
            </a:r>
            <a:r>
              <a:rPr sz="850" b="1" spc="65" dirty="0">
                <a:solidFill>
                  <a:srgbClr val="FFB800"/>
                </a:solidFill>
                <a:latin typeface="Calibri"/>
                <a:cs typeface="Calibri"/>
              </a:rPr>
              <a:t> </a:t>
            </a:r>
            <a:r>
              <a:rPr sz="850" b="1" spc="60" dirty="0">
                <a:solidFill>
                  <a:srgbClr val="FFB800"/>
                </a:solidFill>
                <a:latin typeface="Calibri"/>
                <a:cs typeface="Calibri"/>
              </a:rPr>
              <a:t>αξιολόγηση</a:t>
            </a:r>
            <a:r>
              <a:rPr sz="850" b="1" spc="80" dirty="0">
                <a:solidFill>
                  <a:srgbClr val="FFB800"/>
                </a:solidFill>
                <a:latin typeface="Calibri"/>
                <a:cs typeface="Calibri"/>
              </a:rPr>
              <a:t> </a:t>
            </a:r>
            <a:r>
              <a:rPr sz="850" spc="60" dirty="0">
                <a:solidFill>
                  <a:srgbClr val="FFFFFF"/>
                </a:solidFill>
                <a:latin typeface="Calibri"/>
                <a:cs typeface="Calibri"/>
              </a:rPr>
              <a:t>του</a:t>
            </a:r>
            <a:r>
              <a:rPr sz="850" spc="70" dirty="0">
                <a:solidFill>
                  <a:srgbClr val="FFFFFF"/>
                </a:solidFill>
                <a:latin typeface="Calibri"/>
                <a:cs typeface="Calibri"/>
              </a:rPr>
              <a:t> </a:t>
            </a:r>
            <a:r>
              <a:rPr sz="850" spc="55" dirty="0">
                <a:solidFill>
                  <a:srgbClr val="FFFFFF"/>
                </a:solidFill>
                <a:latin typeface="Calibri"/>
                <a:cs typeface="Calibri"/>
              </a:rPr>
              <a:t>κινδύνου</a:t>
            </a:r>
            <a:r>
              <a:rPr sz="850" spc="75" dirty="0">
                <a:solidFill>
                  <a:srgbClr val="FFFFFF"/>
                </a:solidFill>
                <a:latin typeface="Calibri"/>
                <a:cs typeface="Calibri"/>
              </a:rPr>
              <a:t> </a:t>
            </a:r>
            <a:r>
              <a:rPr sz="850" spc="50" dirty="0">
                <a:solidFill>
                  <a:srgbClr val="FFFFFF"/>
                </a:solidFill>
                <a:latin typeface="Calibri"/>
                <a:cs typeface="Calibri"/>
              </a:rPr>
              <a:t>και</a:t>
            </a:r>
            <a:r>
              <a:rPr sz="850" spc="70" dirty="0">
                <a:solidFill>
                  <a:srgbClr val="FFFFFF"/>
                </a:solidFill>
                <a:latin typeface="Calibri"/>
                <a:cs typeface="Calibri"/>
              </a:rPr>
              <a:t> </a:t>
            </a:r>
            <a:r>
              <a:rPr sz="850" b="1" spc="60" dirty="0">
                <a:solidFill>
                  <a:srgbClr val="FFB800"/>
                </a:solidFill>
                <a:latin typeface="Calibri"/>
                <a:cs typeface="Calibri"/>
              </a:rPr>
              <a:t>τα</a:t>
            </a:r>
            <a:r>
              <a:rPr sz="850" b="1" spc="75" dirty="0">
                <a:solidFill>
                  <a:srgbClr val="FFB800"/>
                </a:solidFill>
                <a:latin typeface="Calibri"/>
                <a:cs typeface="Calibri"/>
              </a:rPr>
              <a:t> </a:t>
            </a:r>
            <a:r>
              <a:rPr sz="850" b="1" spc="60" dirty="0">
                <a:solidFill>
                  <a:srgbClr val="FFB800"/>
                </a:solidFill>
                <a:latin typeface="Calibri"/>
                <a:cs typeface="Calibri"/>
              </a:rPr>
              <a:t>μέτρα</a:t>
            </a:r>
            <a:r>
              <a:rPr sz="850" b="1" spc="75" dirty="0">
                <a:solidFill>
                  <a:srgbClr val="FFB800"/>
                </a:solidFill>
                <a:latin typeface="Calibri"/>
                <a:cs typeface="Calibri"/>
              </a:rPr>
              <a:t> </a:t>
            </a:r>
            <a:r>
              <a:rPr sz="850" b="1" spc="60" dirty="0">
                <a:solidFill>
                  <a:srgbClr val="FFB800"/>
                </a:solidFill>
                <a:latin typeface="Calibri"/>
                <a:cs typeface="Calibri"/>
              </a:rPr>
              <a:t>μετριασμού </a:t>
            </a:r>
            <a:r>
              <a:rPr sz="850" b="1" spc="-180" dirty="0">
                <a:solidFill>
                  <a:srgbClr val="FFB800"/>
                </a:solidFill>
                <a:latin typeface="Calibri"/>
                <a:cs typeface="Calibri"/>
              </a:rPr>
              <a:t> </a:t>
            </a:r>
            <a:r>
              <a:rPr sz="850" b="1" spc="60" dirty="0">
                <a:solidFill>
                  <a:srgbClr val="FFB800"/>
                </a:solidFill>
                <a:latin typeface="Calibri"/>
                <a:cs typeface="Calibri"/>
              </a:rPr>
              <a:t>του</a:t>
            </a:r>
            <a:r>
              <a:rPr sz="850" b="1" spc="30" dirty="0">
                <a:solidFill>
                  <a:srgbClr val="FFB800"/>
                </a:solidFill>
                <a:latin typeface="Calibri"/>
                <a:cs typeface="Calibri"/>
              </a:rPr>
              <a:t> </a:t>
            </a:r>
            <a:r>
              <a:rPr sz="850" b="1" spc="55" dirty="0">
                <a:solidFill>
                  <a:srgbClr val="FFB800"/>
                </a:solidFill>
                <a:latin typeface="Calibri"/>
                <a:cs typeface="Calibri"/>
              </a:rPr>
              <a:t>κινδύνου.</a:t>
            </a:r>
            <a:r>
              <a:rPr sz="850" b="1" spc="25" dirty="0">
                <a:solidFill>
                  <a:srgbClr val="FFB800"/>
                </a:solidFill>
                <a:latin typeface="Calibri"/>
                <a:cs typeface="Calibri"/>
              </a:rPr>
              <a:t> </a:t>
            </a:r>
            <a:r>
              <a:rPr sz="850" spc="80" dirty="0">
                <a:solidFill>
                  <a:srgbClr val="FFFFFF"/>
                </a:solidFill>
                <a:latin typeface="Calibri"/>
                <a:cs typeface="Calibri"/>
              </a:rPr>
              <a:t>Η</a:t>
            </a:r>
            <a:r>
              <a:rPr sz="850" spc="30" dirty="0">
                <a:solidFill>
                  <a:srgbClr val="FFFFFF"/>
                </a:solidFill>
                <a:latin typeface="Calibri"/>
                <a:cs typeface="Calibri"/>
              </a:rPr>
              <a:t> </a:t>
            </a:r>
            <a:r>
              <a:rPr sz="850" spc="55" dirty="0">
                <a:solidFill>
                  <a:srgbClr val="FFFFFF"/>
                </a:solidFill>
                <a:latin typeface="Calibri"/>
                <a:cs typeface="Calibri"/>
              </a:rPr>
              <a:t>διαδικασία</a:t>
            </a:r>
            <a:r>
              <a:rPr sz="850" spc="25" dirty="0">
                <a:solidFill>
                  <a:srgbClr val="FFFFFF"/>
                </a:solidFill>
                <a:latin typeface="Calibri"/>
                <a:cs typeface="Calibri"/>
              </a:rPr>
              <a:t> </a:t>
            </a:r>
            <a:r>
              <a:rPr sz="850" spc="60" dirty="0">
                <a:solidFill>
                  <a:srgbClr val="FFFFFF"/>
                </a:solidFill>
                <a:latin typeface="Calibri"/>
                <a:cs typeface="Calibri"/>
              </a:rPr>
              <a:t>αυτή</a:t>
            </a:r>
            <a:r>
              <a:rPr sz="850" spc="30" dirty="0">
                <a:solidFill>
                  <a:srgbClr val="FFFFFF"/>
                </a:solidFill>
                <a:latin typeface="Calibri"/>
                <a:cs typeface="Calibri"/>
              </a:rPr>
              <a:t> </a:t>
            </a:r>
            <a:r>
              <a:rPr sz="850" spc="55" dirty="0">
                <a:solidFill>
                  <a:srgbClr val="FFFFFF"/>
                </a:solidFill>
                <a:latin typeface="Calibri"/>
                <a:cs typeface="Calibri"/>
              </a:rPr>
              <a:t>περιλαμβάνει</a:t>
            </a:r>
            <a:r>
              <a:rPr sz="850" spc="35" dirty="0">
                <a:solidFill>
                  <a:srgbClr val="FFFFFF"/>
                </a:solidFill>
                <a:latin typeface="Calibri"/>
                <a:cs typeface="Calibri"/>
              </a:rPr>
              <a:t> </a:t>
            </a:r>
            <a:r>
              <a:rPr sz="850" spc="55" dirty="0">
                <a:solidFill>
                  <a:srgbClr val="FFFFFF"/>
                </a:solidFill>
                <a:latin typeface="Calibri"/>
                <a:cs typeface="Calibri"/>
              </a:rPr>
              <a:t>τη</a:t>
            </a:r>
            <a:r>
              <a:rPr sz="850" spc="25" dirty="0">
                <a:solidFill>
                  <a:srgbClr val="FFFFFF"/>
                </a:solidFill>
                <a:latin typeface="Calibri"/>
                <a:cs typeface="Calibri"/>
              </a:rPr>
              <a:t> </a:t>
            </a:r>
            <a:r>
              <a:rPr sz="850" b="1" spc="60" dirty="0">
                <a:solidFill>
                  <a:srgbClr val="FFB800"/>
                </a:solidFill>
                <a:latin typeface="Calibri"/>
                <a:cs typeface="Calibri"/>
              </a:rPr>
              <a:t>συστηματική</a:t>
            </a:r>
            <a:r>
              <a:rPr sz="850" b="1" spc="30" dirty="0">
                <a:solidFill>
                  <a:srgbClr val="FFB800"/>
                </a:solidFill>
                <a:latin typeface="Calibri"/>
                <a:cs typeface="Calibri"/>
              </a:rPr>
              <a:t> </a:t>
            </a:r>
            <a:r>
              <a:rPr sz="850" spc="55" dirty="0">
                <a:solidFill>
                  <a:srgbClr val="FFFFFF"/>
                </a:solidFill>
                <a:latin typeface="Calibri"/>
                <a:cs typeface="Calibri"/>
              </a:rPr>
              <a:t>εξέταση</a:t>
            </a:r>
            <a:r>
              <a:rPr sz="850" spc="35" dirty="0">
                <a:solidFill>
                  <a:srgbClr val="FFFFFF"/>
                </a:solidFill>
                <a:latin typeface="Calibri"/>
                <a:cs typeface="Calibri"/>
              </a:rPr>
              <a:t> </a:t>
            </a:r>
            <a:r>
              <a:rPr sz="850" b="1" spc="65" dirty="0">
                <a:solidFill>
                  <a:srgbClr val="FFB800"/>
                </a:solidFill>
                <a:latin typeface="Calibri"/>
                <a:cs typeface="Calibri"/>
              </a:rPr>
              <a:t>των</a:t>
            </a:r>
            <a:r>
              <a:rPr sz="850" b="1" spc="25" dirty="0">
                <a:solidFill>
                  <a:srgbClr val="FFB800"/>
                </a:solidFill>
                <a:latin typeface="Calibri"/>
                <a:cs typeface="Calibri"/>
              </a:rPr>
              <a:t> </a:t>
            </a:r>
            <a:r>
              <a:rPr sz="850" b="1" spc="55" dirty="0">
                <a:solidFill>
                  <a:srgbClr val="FFB800"/>
                </a:solidFill>
                <a:latin typeface="Calibri"/>
                <a:cs typeface="Calibri"/>
              </a:rPr>
              <a:t>σχετικών</a:t>
            </a:r>
            <a:r>
              <a:rPr sz="850" b="1" spc="30" dirty="0">
                <a:solidFill>
                  <a:srgbClr val="FFB800"/>
                </a:solidFill>
                <a:latin typeface="Calibri"/>
                <a:cs typeface="Calibri"/>
              </a:rPr>
              <a:t> </a:t>
            </a:r>
            <a:r>
              <a:rPr sz="850" b="1" spc="65" dirty="0">
                <a:solidFill>
                  <a:srgbClr val="FFB800"/>
                </a:solidFill>
                <a:latin typeface="Calibri"/>
                <a:cs typeface="Calibri"/>
              </a:rPr>
              <a:t>παραγόντων</a:t>
            </a:r>
            <a:r>
              <a:rPr sz="850" b="1" spc="35" dirty="0">
                <a:solidFill>
                  <a:srgbClr val="FFB800"/>
                </a:solidFill>
                <a:latin typeface="Calibri"/>
                <a:cs typeface="Calibri"/>
              </a:rPr>
              <a:t> </a:t>
            </a:r>
            <a:r>
              <a:rPr sz="850" b="1" spc="55" dirty="0">
                <a:solidFill>
                  <a:srgbClr val="FFB800"/>
                </a:solidFill>
                <a:latin typeface="Calibri"/>
                <a:cs typeface="Calibri"/>
              </a:rPr>
              <a:t>κινδύνου.</a:t>
            </a:r>
            <a:endParaRPr sz="850">
              <a:latin typeface="Calibri"/>
              <a:cs typeface="Calibri"/>
            </a:endParaRPr>
          </a:p>
          <a:p>
            <a:pPr>
              <a:lnSpc>
                <a:spcPct val="100000"/>
              </a:lnSpc>
            </a:pPr>
            <a:endParaRPr sz="800">
              <a:latin typeface="Calibri"/>
              <a:cs typeface="Calibri"/>
            </a:endParaRPr>
          </a:p>
          <a:p>
            <a:pPr>
              <a:lnSpc>
                <a:spcPct val="100000"/>
              </a:lnSpc>
            </a:pPr>
            <a:endParaRPr sz="600">
              <a:latin typeface="Calibri"/>
              <a:cs typeface="Calibri"/>
            </a:endParaRPr>
          </a:p>
          <a:p>
            <a:pPr marL="287020" marR="7620" indent="-274320">
              <a:lnSpc>
                <a:spcPct val="93700"/>
              </a:lnSpc>
              <a:buClr>
                <a:srgbClr val="FFB800"/>
              </a:buClr>
              <a:buSzPct val="129411"/>
              <a:buFont typeface="Courier New"/>
              <a:buChar char="o"/>
              <a:tabLst>
                <a:tab pos="286385" algn="l"/>
                <a:tab pos="287020" algn="l"/>
              </a:tabLst>
            </a:pPr>
            <a:r>
              <a:rPr sz="850" spc="80" dirty="0">
                <a:solidFill>
                  <a:srgbClr val="FFFFFF"/>
                </a:solidFill>
                <a:latin typeface="Calibri"/>
                <a:cs typeface="Calibri"/>
              </a:rPr>
              <a:t>Εάν</a:t>
            </a:r>
            <a:r>
              <a:rPr sz="850" spc="145" dirty="0">
                <a:solidFill>
                  <a:srgbClr val="FFFFFF"/>
                </a:solidFill>
                <a:latin typeface="Calibri"/>
                <a:cs typeface="Calibri"/>
              </a:rPr>
              <a:t> </a:t>
            </a:r>
            <a:r>
              <a:rPr sz="850" spc="90" dirty="0">
                <a:solidFill>
                  <a:srgbClr val="FFFFFF"/>
                </a:solidFill>
                <a:latin typeface="Calibri"/>
                <a:cs typeface="Calibri"/>
              </a:rPr>
              <a:t>ο</a:t>
            </a:r>
            <a:r>
              <a:rPr sz="850" spc="145" dirty="0">
                <a:solidFill>
                  <a:srgbClr val="FFFFFF"/>
                </a:solidFill>
                <a:latin typeface="Calibri"/>
                <a:cs typeface="Calibri"/>
              </a:rPr>
              <a:t> </a:t>
            </a:r>
            <a:r>
              <a:rPr sz="850" b="1" spc="75" dirty="0">
                <a:solidFill>
                  <a:srgbClr val="FFB800"/>
                </a:solidFill>
                <a:latin typeface="Calibri"/>
                <a:cs typeface="Calibri"/>
              </a:rPr>
              <a:t>αρχικός</a:t>
            </a:r>
            <a:r>
              <a:rPr sz="850" b="1" spc="140" dirty="0">
                <a:solidFill>
                  <a:srgbClr val="FFB800"/>
                </a:solidFill>
                <a:latin typeface="Calibri"/>
                <a:cs typeface="Calibri"/>
              </a:rPr>
              <a:t> </a:t>
            </a:r>
            <a:r>
              <a:rPr sz="850" b="1" spc="75" dirty="0">
                <a:solidFill>
                  <a:srgbClr val="FFB800"/>
                </a:solidFill>
                <a:latin typeface="Calibri"/>
                <a:cs typeface="Calibri"/>
              </a:rPr>
              <a:t>κίνδυνος</a:t>
            </a:r>
            <a:r>
              <a:rPr sz="850" b="1" spc="140" dirty="0">
                <a:solidFill>
                  <a:srgbClr val="FFB800"/>
                </a:solidFill>
                <a:latin typeface="Calibri"/>
                <a:cs typeface="Calibri"/>
              </a:rPr>
              <a:t> </a:t>
            </a:r>
            <a:r>
              <a:rPr sz="850" spc="75" dirty="0">
                <a:solidFill>
                  <a:srgbClr val="FFFFFF"/>
                </a:solidFill>
                <a:latin typeface="Calibri"/>
                <a:cs typeface="Calibri"/>
              </a:rPr>
              <a:t>ενός</a:t>
            </a:r>
            <a:r>
              <a:rPr sz="850" spc="145" dirty="0">
                <a:solidFill>
                  <a:srgbClr val="FFFFFF"/>
                </a:solidFill>
                <a:latin typeface="Calibri"/>
                <a:cs typeface="Calibri"/>
              </a:rPr>
              <a:t> </a:t>
            </a:r>
            <a:r>
              <a:rPr sz="850" spc="80" dirty="0">
                <a:solidFill>
                  <a:srgbClr val="FFFFFF"/>
                </a:solidFill>
                <a:latin typeface="Calibri"/>
                <a:cs typeface="Calibri"/>
              </a:rPr>
              <a:t>συστήματος</a:t>
            </a:r>
            <a:r>
              <a:rPr sz="850" spc="145" dirty="0">
                <a:solidFill>
                  <a:srgbClr val="FFFFFF"/>
                </a:solidFill>
                <a:latin typeface="Calibri"/>
                <a:cs typeface="Calibri"/>
              </a:rPr>
              <a:t> </a:t>
            </a:r>
            <a:r>
              <a:rPr sz="850" b="1" spc="75" dirty="0">
                <a:solidFill>
                  <a:srgbClr val="FFB800"/>
                </a:solidFill>
                <a:latin typeface="Calibri"/>
                <a:cs typeface="Calibri"/>
              </a:rPr>
              <a:t>υπερβαίνει</a:t>
            </a:r>
            <a:r>
              <a:rPr sz="850" b="1" spc="130" dirty="0">
                <a:solidFill>
                  <a:srgbClr val="FFB800"/>
                </a:solidFill>
                <a:latin typeface="Calibri"/>
                <a:cs typeface="Calibri"/>
              </a:rPr>
              <a:t> </a:t>
            </a:r>
            <a:r>
              <a:rPr sz="850" spc="75" dirty="0">
                <a:solidFill>
                  <a:srgbClr val="FFFFFF"/>
                </a:solidFill>
                <a:latin typeface="Calibri"/>
                <a:cs typeface="Calibri"/>
              </a:rPr>
              <a:t>το</a:t>
            </a:r>
            <a:r>
              <a:rPr sz="850" spc="140" dirty="0">
                <a:solidFill>
                  <a:srgbClr val="FFFFFF"/>
                </a:solidFill>
                <a:latin typeface="Calibri"/>
                <a:cs typeface="Calibri"/>
              </a:rPr>
              <a:t> </a:t>
            </a:r>
            <a:r>
              <a:rPr sz="850" b="1" spc="85" dirty="0">
                <a:solidFill>
                  <a:srgbClr val="FFB800"/>
                </a:solidFill>
                <a:latin typeface="Calibri"/>
                <a:cs typeface="Calibri"/>
              </a:rPr>
              <a:t>αποδεκτό</a:t>
            </a:r>
            <a:r>
              <a:rPr sz="850" b="1" spc="140" dirty="0">
                <a:solidFill>
                  <a:srgbClr val="FFB800"/>
                </a:solidFill>
                <a:latin typeface="Calibri"/>
                <a:cs typeface="Calibri"/>
              </a:rPr>
              <a:t> </a:t>
            </a:r>
            <a:r>
              <a:rPr sz="850" b="1" spc="80" dirty="0">
                <a:solidFill>
                  <a:srgbClr val="FFB800"/>
                </a:solidFill>
                <a:latin typeface="Calibri"/>
                <a:cs typeface="Calibri"/>
              </a:rPr>
              <a:t>επίπεδο</a:t>
            </a:r>
            <a:r>
              <a:rPr sz="850" b="1" spc="145" dirty="0">
                <a:solidFill>
                  <a:srgbClr val="FFB800"/>
                </a:solidFill>
                <a:latin typeface="Calibri"/>
                <a:cs typeface="Calibri"/>
              </a:rPr>
              <a:t> </a:t>
            </a:r>
            <a:r>
              <a:rPr sz="850" spc="85" dirty="0">
                <a:solidFill>
                  <a:srgbClr val="FFFFFF"/>
                </a:solidFill>
                <a:latin typeface="Calibri"/>
                <a:cs typeface="Calibri"/>
              </a:rPr>
              <a:t>που</a:t>
            </a:r>
            <a:r>
              <a:rPr sz="850" spc="140" dirty="0">
                <a:solidFill>
                  <a:srgbClr val="FFFFFF"/>
                </a:solidFill>
                <a:latin typeface="Calibri"/>
                <a:cs typeface="Calibri"/>
              </a:rPr>
              <a:t> </a:t>
            </a:r>
            <a:r>
              <a:rPr sz="850" spc="75" dirty="0">
                <a:solidFill>
                  <a:srgbClr val="FFFFFF"/>
                </a:solidFill>
                <a:latin typeface="Calibri"/>
                <a:cs typeface="Calibri"/>
              </a:rPr>
              <a:t>περιγράφεται</a:t>
            </a:r>
            <a:r>
              <a:rPr sz="850" spc="140" dirty="0">
                <a:solidFill>
                  <a:srgbClr val="FFFFFF"/>
                </a:solidFill>
                <a:latin typeface="Calibri"/>
                <a:cs typeface="Calibri"/>
              </a:rPr>
              <a:t> </a:t>
            </a:r>
            <a:r>
              <a:rPr sz="850" spc="80" dirty="0">
                <a:solidFill>
                  <a:srgbClr val="FFFFFF"/>
                </a:solidFill>
                <a:latin typeface="Calibri"/>
                <a:cs typeface="Calibri"/>
              </a:rPr>
              <a:t>στα</a:t>
            </a:r>
            <a:r>
              <a:rPr sz="850" spc="145" dirty="0">
                <a:solidFill>
                  <a:srgbClr val="FFFFFF"/>
                </a:solidFill>
                <a:latin typeface="Calibri"/>
                <a:cs typeface="Calibri"/>
              </a:rPr>
              <a:t> </a:t>
            </a:r>
            <a:r>
              <a:rPr sz="850" spc="90" dirty="0">
                <a:solidFill>
                  <a:srgbClr val="FFFFFF"/>
                </a:solidFill>
                <a:latin typeface="Calibri"/>
                <a:cs typeface="Calibri"/>
              </a:rPr>
              <a:t>κριτήρια </a:t>
            </a:r>
            <a:r>
              <a:rPr sz="850" spc="-175" dirty="0">
                <a:solidFill>
                  <a:srgbClr val="FFFFFF"/>
                </a:solidFill>
                <a:latin typeface="Calibri"/>
                <a:cs typeface="Calibri"/>
              </a:rPr>
              <a:t> </a:t>
            </a:r>
            <a:r>
              <a:rPr sz="850" spc="105" dirty="0">
                <a:solidFill>
                  <a:srgbClr val="FFFFFF"/>
                </a:solidFill>
                <a:latin typeface="Calibri"/>
                <a:cs typeface="Calibri"/>
              </a:rPr>
              <a:t>αποδοχής</a:t>
            </a:r>
            <a:r>
              <a:rPr sz="850" spc="35" dirty="0">
                <a:solidFill>
                  <a:srgbClr val="FFFFFF"/>
                </a:solidFill>
                <a:latin typeface="Calibri"/>
                <a:cs typeface="Calibri"/>
              </a:rPr>
              <a:t> </a:t>
            </a:r>
            <a:r>
              <a:rPr sz="850" b="1" spc="75" dirty="0">
                <a:solidFill>
                  <a:srgbClr val="FFB800"/>
                </a:solidFill>
                <a:latin typeface="Calibri"/>
                <a:cs typeface="Calibri"/>
              </a:rPr>
              <a:t>κινδύνου</a:t>
            </a:r>
            <a:r>
              <a:rPr sz="850" b="1" spc="35" dirty="0">
                <a:solidFill>
                  <a:srgbClr val="FFB800"/>
                </a:solidFill>
                <a:latin typeface="Calibri"/>
                <a:cs typeface="Calibri"/>
              </a:rPr>
              <a:t> </a:t>
            </a:r>
            <a:r>
              <a:rPr sz="850" b="1" spc="75" dirty="0">
                <a:solidFill>
                  <a:srgbClr val="FFB800"/>
                </a:solidFill>
                <a:latin typeface="Calibri"/>
                <a:cs typeface="Calibri"/>
              </a:rPr>
              <a:t>της</a:t>
            </a:r>
            <a:r>
              <a:rPr sz="850" b="1" spc="40" dirty="0">
                <a:solidFill>
                  <a:srgbClr val="FFB800"/>
                </a:solidFill>
                <a:latin typeface="Calibri"/>
                <a:cs typeface="Calibri"/>
              </a:rPr>
              <a:t> </a:t>
            </a:r>
            <a:r>
              <a:rPr sz="850" b="1" spc="70" dirty="0">
                <a:solidFill>
                  <a:srgbClr val="FFB800"/>
                </a:solidFill>
                <a:latin typeface="Calibri"/>
                <a:cs typeface="Calibri"/>
              </a:rPr>
              <a:t>εταιρείας</a:t>
            </a:r>
            <a:r>
              <a:rPr sz="850" b="1" spc="45" dirty="0">
                <a:solidFill>
                  <a:srgbClr val="FFB800"/>
                </a:solidFill>
                <a:latin typeface="Calibri"/>
                <a:cs typeface="Calibri"/>
              </a:rPr>
              <a:t> </a:t>
            </a:r>
            <a:r>
              <a:rPr sz="850" b="1" spc="85" dirty="0">
                <a:solidFill>
                  <a:srgbClr val="FFB800"/>
                </a:solidFill>
                <a:latin typeface="Calibri"/>
                <a:cs typeface="Calibri"/>
              </a:rPr>
              <a:t>μέτρα</a:t>
            </a:r>
            <a:r>
              <a:rPr sz="850" b="1" spc="45" dirty="0">
                <a:solidFill>
                  <a:srgbClr val="FFB800"/>
                </a:solidFill>
                <a:latin typeface="Calibri"/>
                <a:cs typeface="Calibri"/>
              </a:rPr>
              <a:t> </a:t>
            </a:r>
            <a:r>
              <a:rPr sz="850" spc="80" dirty="0">
                <a:solidFill>
                  <a:srgbClr val="FFFFFF"/>
                </a:solidFill>
                <a:latin typeface="Calibri"/>
                <a:cs typeface="Calibri"/>
              </a:rPr>
              <a:t>μετριασμού</a:t>
            </a:r>
            <a:r>
              <a:rPr sz="850" spc="40" dirty="0">
                <a:solidFill>
                  <a:srgbClr val="FFFFFF"/>
                </a:solidFill>
                <a:latin typeface="Calibri"/>
                <a:cs typeface="Calibri"/>
              </a:rPr>
              <a:t> </a:t>
            </a:r>
            <a:r>
              <a:rPr sz="850" spc="70" dirty="0">
                <a:solidFill>
                  <a:srgbClr val="FFFFFF"/>
                </a:solidFill>
                <a:latin typeface="Calibri"/>
                <a:cs typeface="Calibri"/>
              </a:rPr>
              <a:t>για</a:t>
            </a:r>
            <a:r>
              <a:rPr sz="850" spc="40" dirty="0">
                <a:solidFill>
                  <a:srgbClr val="FFFFFF"/>
                </a:solidFill>
                <a:latin typeface="Calibri"/>
                <a:cs typeface="Calibri"/>
              </a:rPr>
              <a:t> </a:t>
            </a:r>
            <a:r>
              <a:rPr sz="850" spc="75" dirty="0">
                <a:solidFill>
                  <a:srgbClr val="FFFFFF"/>
                </a:solidFill>
                <a:latin typeface="Calibri"/>
                <a:cs typeface="Calibri"/>
              </a:rPr>
              <a:t>τη</a:t>
            </a:r>
            <a:r>
              <a:rPr sz="850" spc="40" dirty="0">
                <a:solidFill>
                  <a:srgbClr val="FFFFFF"/>
                </a:solidFill>
                <a:latin typeface="Calibri"/>
                <a:cs typeface="Calibri"/>
              </a:rPr>
              <a:t> </a:t>
            </a:r>
            <a:r>
              <a:rPr sz="850" spc="80" dirty="0">
                <a:solidFill>
                  <a:srgbClr val="FFFFFF"/>
                </a:solidFill>
                <a:latin typeface="Calibri"/>
                <a:cs typeface="Calibri"/>
              </a:rPr>
              <a:t>μείωση</a:t>
            </a:r>
            <a:r>
              <a:rPr sz="850" spc="45" dirty="0">
                <a:solidFill>
                  <a:srgbClr val="FFFFFF"/>
                </a:solidFill>
                <a:latin typeface="Calibri"/>
                <a:cs typeface="Calibri"/>
              </a:rPr>
              <a:t> </a:t>
            </a:r>
            <a:r>
              <a:rPr sz="850" b="1" spc="90" dirty="0">
                <a:solidFill>
                  <a:srgbClr val="FFB800"/>
                </a:solidFill>
                <a:latin typeface="Calibri"/>
                <a:cs typeface="Calibri"/>
              </a:rPr>
              <a:t>παραμένουσα</a:t>
            </a:r>
            <a:r>
              <a:rPr sz="850" b="1" spc="40" dirty="0">
                <a:solidFill>
                  <a:srgbClr val="FFB800"/>
                </a:solidFill>
                <a:latin typeface="Calibri"/>
                <a:cs typeface="Calibri"/>
              </a:rPr>
              <a:t> </a:t>
            </a:r>
            <a:r>
              <a:rPr sz="850" spc="80" dirty="0">
                <a:solidFill>
                  <a:srgbClr val="FFFFFF"/>
                </a:solidFill>
                <a:latin typeface="Calibri"/>
                <a:cs typeface="Calibri"/>
              </a:rPr>
              <a:t>σε</a:t>
            </a:r>
            <a:r>
              <a:rPr sz="850" spc="35" dirty="0">
                <a:solidFill>
                  <a:srgbClr val="FFFFFF"/>
                </a:solidFill>
                <a:latin typeface="Calibri"/>
                <a:cs typeface="Calibri"/>
              </a:rPr>
              <a:t> </a:t>
            </a:r>
            <a:r>
              <a:rPr sz="850" spc="80" dirty="0">
                <a:solidFill>
                  <a:srgbClr val="FFFFFF"/>
                </a:solidFill>
                <a:latin typeface="Calibri"/>
                <a:cs typeface="Calibri"/>
              </a:rPr>
              <a:t>αποδεκτό</a:t>
            </a:r>
            <a:r>
              <a:rPr sz="850" spc="45" dirty="0">
                <a:solidFill>
                  <a:srgbClr val="FFFFFF"/>
                </a:solidFill>
                <a:latin typeface="Calibri"/>
                <a:cs typeface="Calibri"/>
              </a:rPr>
              <a:t> </a:t>
            </a:r>
            <a:r>
              <a:rPr sz="850" spc="90" dirty="0">
                <a:solidFill>
                  <a:srgbClr val="FFFFFF"/>
                </a:solidFill>
                <a:latin typeface="Calibri"/>
                <a:cs typeface="Calibri"/>
              </a:rPr>
              <a:t>επίπεδο.</a:t>
            </a:r>
            <a:endParaRPr sz="850">
              <a:latin typeface="Calibri"/>
              <a:cs typeface="Calibri"/>
            </a:endParaRPr>
          </a:p>
        </p:txBody>
      </p:sp>
      <p:sp>
        <p:nvSpPr>
          <p:cNvPr id="15" name="object 15"/>
          <p:cNvSpPr txBox="1"/>
          <p:nvPr/>
        </p:nvSpPr>
        <p:spPr>
          <a:xfrm>
            <a:off x="78739" y="6056947"/>
            <a:ext cx="5045075" cy="109220"/>
          </a:xfrm>
          <a:prstGeom prst="rect">
            <a:avLst/>
          </a:prstGeom>
        </p:spPr>
        <p:txBody>
          <a:bodyPr vert="horz" wrap="square" lIns="0" tIns="12700" rIns="0" bIns="0" rtlCol="0">
            <a:spAutoFit/>
          </a:bodyPr>
          <a:lstStyle/>
          <a:p>
            <a:pPr marL="12700">
              <a:lnSpc>
                <a:spcPct val="100000"/>
              </a:lnSpc>
              <a:spcBef>
                <a:spcPts val="100"/>
              </a:spcBef>
            </a:pPr>
            <a:r>
              <a:rPr sz="550" spc="20" dirty="0">
                <a:solidFill>
                  <a:srgbClr val="FFFFFF"/>
                </a:solidFill>
                <a:latin typeface="Calibri"/>
                <a:cs typeface="Calibri"/>
              </a:rPr>
              <a:t>ΟΔΗΓΙΕΣ ΓΙΑ</a:t>
            </a:r>
            <a:r>
              <a:rPr sz="550" spc="15" dirty="0">
                <a:solidFill>
                  <a:srgbClr val="FFFFFF"/>
                </a:solidFill>
                <a:latin typeface="Calibri"/>
                <a:cs typeface="Calibri"/>
              </a:rPr>
              <a:t> </a:t>
            </a:r>
            <a:r>
              <a:rPr sz="550" spc="25" dirty="0">
                <a:solidFill>
                  <a:srgbClr val="FFFFFF"/>
                </a:solidFill>
                <a:latin typeface="Calibri"/>
                <a:cs typeface="Calibri"/>
              </a:rPr>
              <a:t>ΤΗΝ ΑΣΦΑΛΕΙΑ</a:t>
            </a:r>
            <a:r>
              <a:rPr sz="550" spc="15" dirty="0">
                <a:solidFill>
                  <a:srgbClr val="FFFFFF"/>
                </a:solidFill>
                <a:latin typeface="Calibri"/>
                <a:cs typeface="Calibri"/>
              </a:rPr>
              <a:t> </a:t>
            </a:r>
            <a:r>
              <a:rPr sz="550" spc="25" dirty="0">
                <a:solidFill>
                  <a:srgbClr val="FFFFFF"/>
                </a:solidFill>
                <a:latin typeface="Calibri"/>
                <a:cs typeface="Calibri"/>
              </a:rPr>
              <a:t>ΤΟΥ ΚΥΒΕΡΝΟΥ</a:t>
            </a:r>
            <a:r>
              <a:rPr sz="550" spc="20" dirty="0">
                <a:solidFill>
                  <a:srgbClr val="FFFFFF"/>
                </a:solidFill>
                <a:latin typeface="Calibri"/>
                <a:cs typeface="Calibri"/>
              </a:rPr>
              <a:t> </a:t>
            </a:r>
            <a:r>
              <a:rPr sz="550" spc="25" dirty="0">
                <a:solidFill>
                  <a:srgbClr val="FFFFFF"/>
                </a:solidFill>
                <a:latin typeface="Calibri"/>
                <a:cs typeface="Calibri"/>
              </a:rPr>
              <a:t>ΣΤΑ ΠΛΟΙΑ,</a:t>
            </a:r>
            <a:r>
              <a:rPr sz="550" spc="15" dirty="0">
                <a:solidFill>
                  <a:srgbClr val="FFFFFF"/>
                </a:solidFill>
                <a:latin typeface="Calibri"/>
                <a:cs typeface="Calibri"/>
              </a:rPr>
              <a:t> </a:t>
            </a:r>
            <a:r>
              <a:rPr sz="550" spc="25" dirty="0">
                <a:solidFill>
                  <a:srgbClr val="FFFFFF"/>
                </a:solidFill>
                <a:latin typeface="Calibri"/>
                <a:cs typeface="Calibri"/>
              </a:rPr>
              <a:t>Έκδοση</a:t>
            </a:r>
            <a:r>
              <a:rPr sz="550" spc="20" dirty="0">
                <a:solidFill>
                  <a:srgbClr val="FFFFFF"/>
                </a:solidFill>
                <a:latin typeface="Calibri"/>
                <a:cs typeface="Calibri"/>
              </a:rPr>
              <a:t> 4, URL:</a:t>
            </a:r>
            <a:r>
              <a:rPr sz="550" spc="25" dirty="0">
                <a:solidFill>
                  <a:srgbClr val="FFFFFF"/>
                </a:solidFill>
                <a:latin typeface="Calibri"/>
                <a:cs typeface="Calibri"/>
              </a:rPr>
              <a:t> </a:t>
            </a:r>
            <a:r>
              <a:rPr sz="550" u="sng" spc="20" dirty="0">
                <a:solidFill>
                  <a:srgbClr val="FFFFFF"/>
                </a:solidFill>
                <a:uFill>
                  <a:solidFill>
                    <a:srgbClr val="FFFFFF"/>
                  </a:solidFill>
                </a:uFill>
                <a:latin typeface="Calibri"/>
                <a:cs typeface="Calibri"/>
                <a:hlinkClick r:id="rId7"/>
              </a:rPr>
              <a:t>2021-Cyber-Security-Guidelines.pdf </a:t>
            </a:r>
            <a:r>
              <a:rPr sz="550" u="sng" spc="15" dirty="0">
                <a:solidFill>
                  <a:srgbClr val="FFFFFF"/>
                </a:solidFill>
                <a:uFill>
                  <a:solidFill>
                    <a:srgbClr val="FFFFFF"/>
                  </a:solidFill>
                </a:uFill>
                <a:latin typeface="Calibri"/>
                <a:cs typeface="Calibri"/>
                <a:hlinkClick r:id="rId7"/>
              </a:rPr>
              <a:t>(ics-shipping.org),</a:t>
            </a:r>
            <a:r>
              <a:rPr sz="550" u="sng" spc="35" dirty="0">
                <a:solidFill>
                  <a:srgbClr val="FFFFFF"/>
                </a:solidFill>
                <a:uFill>
                  <a:solidFill>
                    <a:srgbClr val="FFFFFF"/>
                  </a:solidFill>
                </a:uFill>
                <a:latin typeface="Calibri"/>
                <a:cs typeface="Calibri"/>
                <a:hlinkClick r:id="rId7"/>
              </a:rPr>
              <a:t> </a:t>
            </a:r>
            <a:r>
              <a:rPr sz="550" u="sng" spc="25" dirty="0">
                <a:solidFill>
                  <a:srgbClr val="FFFFFF"/>
                </a:solidFill>
                <a:uFill>
                  <a:solidFill>
                    <a:srgbClr val="FFFFFF"/>
                  </a:solidFill>
                </a:uFill>
                <a:latin typeface="Calibri"/>
                <a:cs typeface="Calibri"/>
                <a:hlinkClick r:id="rId7"/>
              </a:rPr>
              <a:t>πρόσβαση</a:t>
            </a:r>
            <a:r>
              <a:rPr sz="550" u="sng" spc="20" dirty="0">
                <a:solidFill>
                  <a:srgbClr val="FFFFFF"/>
                </a:solidFill>
                <a:uFill>
                  <a:solidFill>
                    <a:srgbClr val="FFFFFF"/>
                  </a:solidFill>
                </a:uFill>
                <a:latin typeface="Calibri"/>
                <a:cs typeface="Calibri"/>
                <a:hlinkClick r:id="rId7"/>
              </a:rPr>
              <a:t> τον</a:t>
            </a:r>
            <a:r>
              <a:rPr sz="550" u="sng" spc="25" dirty="0">
                <a:solidFill>
                  <a:srgbClr val="FFFFFF"/>
                </a:solidFill>
                <a:uFill>
                  <a:solidFill>
                    <a:srgbClr val="FFFFFF"/>
                  </a:solidFill>
                </a:uFill>
                <a:latin typeface="Calibri"/>
                <a:cs typeface="Calibri"/>
                <a:hlinkClick r:id="rId7"/>
              </a:rPr>
              <a:t> Φεβ</a:t>
            </a:r>
            <a:r>
              <a:rPr sz="550" u="sng" spc="25" dirty="0">
                <a:solidFill>
                  <a:srgbClr val="FFFFFF"/>
                </a:solidFill>
                <a:uFill>
                  <a:solidFill>
                    <a:srgbClr val="FFFFFF"/>
                  </a:solidFill>
                </a:uFill>
                <a:latin typeface="Calibri"/>
                <a:cs typeface="Calibri"/>
              </a:rPr>
              <a:t>ρουάριο</a:t>
            </a:r>
            <a:r>
              <a:rPr sz="550" spc="20" dirty="0">
                <a:solidFill>
                  <a:srgbClr val="FFFFFF"/>
                </a:solidFill>
                <a:latin typeface="Calibri"/>
                <a:cs typeface="Calibri"/>
              </a:rPr>
              <a:t> 2024.</a:t>
            </a:r>
            <a:endParaRPr sz="55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2876" y="-31750"/>
            <a:ext cx="10843259" cy="6858000"/>
            <a:chOff x="0" y="0"/>
            <a:chExt cx="10843259" cy="685800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8" name="object 8"/>
            <p:cNvSpPr/>
            <p:nvPr/>
          </p:nvSpPr>
          <p:spPr>
            <a:xfrm>
              <a:off x="5610225" y="3698557"/>
              <a:ext cx="2738755" cy="12700"/>
            </a:xfrm>
            <a:custGeom>
              <a:avLst/>
              <a:gdLst/>
              <a:ahLst/>
              <a:cxnLst/>
              <a:rect l="l" t="t" r="r" b="b"/>
              <a:pathLst>
                <a:path w="2738754" h="12700">
                  <a:moveTo>
                    <a:pt x="0" y="12699"/>
                  </a:moveTo>
                  <a:lnTo>
                    <a:pt x="2738437" y="12699"/>
                  </a:lnTo>
                  <a:lnTo>
                    <a:pt x="2738437" y="0"/>
                  </a:lnTo>
                  <a:lnTo>
                    <a:pt x="0" y="0"/>
                  </a:lnTo>
                  <a:lnTo>
                    <a:pt x="0" y="12699"/>
                  </a:lnTo>
                  <a:close/>
                </a:path>
              </a:pathLst>
            </a:custGeom>
            <a:solidFill>
              <a:srgbClr val="FFB800">
                <a:alpha val="19607"/>
              </a:srgbClr>
            </a:solidFill>
          </p:spPr>
          <p:txBody>
            <a:bodyPr wrap="square" lIns="0" tIns="0" rIns="0" bIns="0" rtlCol="0"/>
            <a:lstStyle/>
            <a:p>
              <a:endParaRPr/>
            </a:p>
          </p:txBody>
        </p:sp>
        <p:sp>
          <p:nvSpPr>
            <p:cNvPr id="9" name="object 9"/>
            <p:cNvSpPr/>
            <p:nvPr/>
          </p:nvSpPr>
          <p:spPr>
            <a:xfrm>
              <a:off x="5610225" y="3400107"/>
              <a:ext cx="2738755" cy="1828800"/>
            </a:xfrm>
            <a:custGeom>
              <a:avLst/>
              <a:gdLst/>
              <a:ahLst/>
              <a:cxnLst/>
              <a:rect l="l" t="t" r="r" b="b"/>
              <a:pathLst>
                <a:path w="2738754" h="1828800">
                  <a:moveTo>
                    <a:pt x="0" y="0"/>
                  </a:moveTo>
                  <a:lnTo>
                    <a:pt x="2738437" y="0"/>
                  </a:lnTo>
                </a:path>
                <a:path w="2738754" h="1828800">
                  <a:moveTo>
                    <a:pt x="0" y="1828799"/>
                  </a:moveTo>
                  <a:lnTo>
                    <a:pt x="2738437" y="1828799"/>
                  </a:lnTo>
                </a:path>
              </a:pathLst>
            </a:custGeom>
            <a:ln w="12700">
              <a:solidFill>
                <a:srgbClr val="FFB8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7549832" y="6167437"/>
              <a:ext cx="3293427" cy="611187"/>
            </a:xfrm>
            <a:prstGeom prst="rect">
              <a:avLst/>
            </a:prstGeom>
          </p:spPr>
        </p:pic>
      </p:grpSp>
      <p:sp>
        <p:nvSpPr>
          <p:cNvPr id="11" name="object 11"/>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2" name="object 12"/>
          <p:cNvSpPr txBox="1">
            <a:spLocks noGrp="1"/>
          </p:cNvSpPr>
          <p:nvPr>
            <p:ph type="title"/>
          </p:nvPr>
        </p:nvSpPr>
        <p:spPr>
          <a:prstGeom prst="rect">
            <a:avLst/>
          </a:prstGeom>
        </p:spPr>
        <p:txBody>
          <a:bodyPr vert="horz" wrap="square" lIns="0" tIns="562356" rIns="0" bIns="0" rtlCol="0">
            <a:spAutoFit/>
          </a:bodyPr>
          <a:lstStyle/>
          <a:p>
            <a:pPr marL="6236335" marR="5080">
              <a:lnSpc>
                <a:spcPts val="2750"/>
              </a:lnSpc>
              <a:spcBef>
                <a:spcPts val="450"/>
              </a:spcBef>
            </a:pPr>
            <a:r>
              <a:rPr spc="155" dirty="0"/>
              <a:t>Οι </a:t>
            </a:r>
            <a:r>
              <a:rPr spc="165" dirty="0"/>
              <a:t>τέσσερις </a:t>
            </a:r>
            <a:r>
              <a:rPr spc="170" dirty="0"/>
              <a:t>φάσεις </a:t>
            </a:r>
            <a:r>
              <a:rPr spc="140" dirty="0"/>
              <a:t>της </a:t>
            </a:r>
            <a:r>
              <a:rPr spc="-625" dirty="0"/>
              <a:t> </a:t>
            </a:r>
            <a:r>
              <a:rPr spc="175" dirty="0"/>
              <a:t>αξιολόγησης</a:t>
            </a:r>
            <a:r>
              <a:rPr spc="155" dirty="0"/>
              <a:t> </a:t>
            </a:r>
            <a:r>
              <a:rPr spc="175" dirty="0"/>
              <a:t>κινδύνων</a:t>
            </a:r>
          </a:p>
        </p:txBody>
      </p:sp>
      <p:sp>
        <p:nvSpPr>
          <p:cNvPr id="13" name="object 13"/>
          <p:cNvSpPr txBox="1"/>
          <p:nvPr/>
        </p:nvSpPr>
        <p:spPr>
          <a:xfrm>
            <a:off x="5745479" y="1537970"/>
            <a:ext cx="2612390" cy="269240"/>
          </a:xfrm>
          <a:prstGeom prst="rect">
            <a:avLst/>
          </a:prstGeom>
        </p:spPr>
        <p:txBody>
          <a:bodyPr vert="horz" wrap="square" lIns="0" tIns="12700" rIns="0" bIns="0" rtlCol="0">
            <a:spAutoFit/>
          </a:bodyPr>
          <a:lstStyle/>
          <a:p>
            <a:pPr marL="12700">
              <a:lnSpc>
                <a:spcPct val="100000"/>
              </a:lnSpc>
              <a:spcBef>
                <a:spcPts val="100"/>
              </a:spcBef>
            </a:pPr>
            <a:r>
              <a:rPr sz="1600" b="1" spc="130" dirty="0">
                <a:solidFill>
                  <a:srgbClr val="FFB800"/>
                </a:solidFill>
                <a:latin typeface="Calibri"/>
                <a:cs typeface="Calibri"/>
              </a:rPr>
              <a:t>Φάση:</a:t>
            </a:r>
            <a:r>
              <a:rPr sz="1600" b="1" spc="25" dirty="0">
                <a:solidFill>
                  <a:srgbClr val="FFB800"/>
                </a:solidFill>
                <a:latin typeface="Calibri"/>
                <a:cs typeface="Calibri"/>
              </a:rPr>
              <a:t> </a:t>
            </a:r>
            <a:r>
              <a:rPr sz="1600" b="1" spc="105" dirty="0">
                <a:solidFill>
                  <a:srgbClr val="FFB800"/>
                </a:solidFill>
                <a:latin typeface="Calibri"/>
                <a:cs typeface="Calibri"/>
              </a:rPr>
              <a:t>Αξιολόγηση</a:t>
            </a:r>
            <a:r>
              <a:rPr sz="1600" b="1" spc="15" dirty="0">
                <a:solidFill>
                  <a:srgbClr val="FFB800"/>
                </a:solidFill>
                <a:latin typeface="Calibri"/>
                <a:cs typeface="Calibri"/>
              </a:rPr>
              <a:t> </a:t>
            </a:r>
            <a:r>
              <a:rPr sz="1600" b="1" spc="114" dirty="0">
                <a:solidFill>
                  <a:srgbClr val="FFB800"/>
                </a:solidFill>
                <a:latin typeface="Calibri"/>
                <a:cs typeface="Calibri"/>
              </a:rPr>
              <a:t>πλοίου</a:t>
            </a:r>
            <a:endParaRPr sz="1600">
              <a:latin typeface="Calibri"/>
              <a:cs typeface="Calibri"/>
            </a:endParaRPr>
          </a:p>
        </p:txBody>
      </p:sp>
      <p:sp>
        <p:nvSpPr>
          <p:cNvPr id="14" name="object 14"/>
          <p:cNvSpPr txBox="1"/>
          <p:nvPr/>
        </p:nvSpPr>
        <p:spPr>
          <a:xfrm>
            <a:off x="8446769" y="1843404"/>
            <a:ext cx="3530600" cy="193040"/>
          </a:xfrm>
          <a:prstGeom prst="rect">
            <a:avLst/>
          </a:prstGeom>
        </p:spPr>
        <p:txBody>
          <a:bodyPr vert="horz" wrap="square" lIns="0" tIns="12700" rIns="0" bIns="0" rtlCol="0">
            <a:spAutoFit/>
          </a:bodyPr>
          <a:lstStyle/>
          <a:p>
            <a:pPr marL="355600" indent="-342900">
              <a:lnSpc>
                <a:spcPct val="100000"/>
              </a:lnSpc>
              <a:spcBef>
                <a:spcPts val="100"/>
              </a:spcBef>
              <a:buSzPct val="127272"/>
              <a:buFont typeface="Arial"/>
              <a:buChar char="•"/>
              <a:tabLst>
                <a:tab pos="354965" algn="l"/>
                <a:tab pos="355600" algn="l"/>
                <a:tab pos="584200" algn="l"/>
                <a:tab pos="1295400" algn="l"/>
                <a:tab pos="1789430" algn="l"/>
                <a:tab pos="2121535" algn="l"/>
                <a:tab pos="2929255" algn="l"/>
              </a:tabLst>
            </a:pPr>
            <a:r>
              <a:rPr sz="1100" b="1" dirty="0">
                <a:solidFill>
                  <a:srgbClr val="FFB800"/>
                </a:solidFill>
                <a:latin typeface="Calibri"/>
                <a:cs typeface="Calibri"/>
              </a:rPr>
              <a:t>Η	</a:t>
            </a:r>
            <a:r>
              <a:rPr sz="1100" b="1" spc="-5" dirty="0">
                <a:solidFill>
                  <a:srgbClr val="FFB800"/>
                </a:solidFill>
                <a:latin typeface="Calibri"/>
                <a:cs typeface="Calibri"/>
              </a:rPr>
              <a:t>Ευπάθεια	μετρά	</a:t>
            </a:r>
            <a:r>
              <a:rPr sz="1100" spc="-5" dirty="0">
                <a:solidFill>
                  <a:srgbClr val="FFFFFF"/>
                </a:solidFill>
                <a:latin typeface="Calibri"/>
                <a:cs typeface="Calibri"/>
              </a:rPr>
              <a:t>την	πιθανότητα	</a:t>
            </a:r>
            <a:r>
              <a:rPr sz="1100" b="1" spc="-5" dirty="0">
                <a:solidFill>
                  <a:srgbClr val="FFB800"/>
                </a:solidFill>
                <a:latin typeface="Calibri"/>
                <a:cs typeface="Calibri"/>
              </a:rPr>
              <a:t>επιτυχούς</a:t>
            </a:r>
            <a:endParaRPr sz="1100">
              <a:latin typeface="Calibri"/>
              <a:cs typeface="Calibri"/>
            </a:endParaRPr>
          </a:p>
        </p:txBody>
      </p:sp>
      <p:sp>
        <p:nvSpPr>
          <p:cNvPr id="15" name="object 15"/>
          <p:cNvSpPr txBox="1"/>
          <p:nvPr/>
        </p:nvSpPr>
        <p:spPr>
          <a:xfrm>
            <a:off x="8789669" y="2010409"/>
            <a:ext cx="3187700" cy="193040"/>
          </a:xfrm>
          <a:prstGeom prst="rect">
            <a:avLst/>
          </a:prstGeom>
        </p:spPr>
        <p:txBody>
          <a:bodyPr vert="horz" wrap="square" lIns="0" tIns="12700" rIns="0" bIns="0" rtlCol="0">
            <a:spAutoFit/>
          </a:bodyPr>
          <a:lstStyle/>
          <a:p>
            <a:pPr marL="12700">
              <a:lnSpc>
                <a:spcPct val="100000"/>
              </a:lnSpc>
              <a:spcBef>
                <a:spcPts val="100"/>
              </a:spcBef>
              <a:tabLst>
                <a:tab pos="745490" algn="l"/>
                <a:tab pos="1556385" algn="l"/>
                <a:tab pos="1898014" algn="l"/>
                <a:tab pos="2268220" algn="l"/>
                <a:tab pos="2909570" algn="l"/>
              </a:tabLst>
            </a:pPr>
            <a:r>
              <a:rPr sz="1100" spc="-5" dirty="0">
                <a:solidFill>
                  <a:srgbClr val="FFFFFF"/>
                </a:solidFill>
                <a:latin typeface="Calibri"/>
                <a:cs typeface="Calibri"/>
              </a:rPr>
              <a:t>ε</a:t>
            </a:r>
            <a:r>
              <a:rPr sz="1100" dirty="0">
                <a:solidFill>
                  <a:srgbClr val="FFFFFF"/>
                </a:solidFill>
                <a:latin typeface="Calibri"/>
                <a:cs typeface="Calibri"/>
              </a:rPr>
              <a:t>π</a:t>
            </a:r>
            <a:r>
              <a:rPr sz="1100" spc="-5" dirty="0">
                <a:solidFill>
                  <a:srgbClr val="FFFFFF"/>
                </a:solidFill>
                <a:latin typeface="Calibri"/>
                <a:cs typeface="Calibri"/>
              </a:rPr>
              <a:t>ίθεσης</a:t>
            </a:r>
            <a:r>
              <a:rPr sz="1100" dirty="0">
                <a:solidFill>
                  <a:srgbClr val="FFFFFF"/>
                </a:solidFill>
                <a:latin typeface="Calibri"/>
                <a:cs typeface="Calibri"/>
              </a:rPr>
              <a:t>,	</a:t>
            </a:r>
            <a:r>
              <a:rPr sz="1100" spc="-5" dirty="0">
                <a:solidFill>
                  <a:srgbClr val="FFFFFF"/>
                </a:solidFill>
                <a:latin typeface="Calibri"/>
                <a:cs typeface="Calibri"/>
              </a:rPr>
              <a:t>δ</a:t>
            </a:r>
            <a:r>
              <a:rPr sz="1100" dirty="0">
                <a:solidFill>
                  <a:srgbClr val="FFFFFF"/>
                </a:solidFill>
                <a:latin typeface="Calibri"/>
                <a:cs typeface="Calibri"/>
              </a:rPr>
              <a:t>ε</a:t>
            </a:r>
            <a:r>
              <a:rPr sz="1100" spc="-5" dirty="0">
                <a:solidFill>
                  <a:srgbClr val="FFFFFF"/>
                </a:solidFill>
                <a:latin typeface="Calibri"/>
                <a:cs typeface="Calibri"/>
              </a:rPr>
              <a:t>δομ</a:t>
            </a:r>
            <a:r>
              <a:rPr sz="1100" dirty="0">
                <a:solidFill>
                  <a:srgbClr val="FFFFFF"/>
                </a:solidFill>
                <a:latin typeface="Calibri"/>
                <a:cs typeface="Calibri"/>
              </a:rPr>
              <a:t>έ</a:t>
            </a:r>
            <a:r>
              <a:rPr sz="1100" spc="-5" dirty="0">
                <a:solidFill>
                  <a:srgbClr val="FFFFFF"/>
                </a:solidFill>
                <a:latin typeface="Calibri"/>
                <a:cs typeface="Calibri"/>
              </a:rPr>
              <a:t>νο</a:t>
            </a:r>
            <a:r>
              <a:rPr sz="1100" dirty="0">
                <a:solidFill>
                  <a:srgbClr val="FFFFFF"/>
                </a:solidFill>
                <a:latin typeface="Calibri"/>
                <a:cs typeface="Calibri"/>
              </a:rPr>
              <a:t>υ	</a:t>
            </a:r>
            <a:r>
              <a:rPr sz="1100" spc="-5" dirty="0">
                <a:solidFill>
                  <a:srgbClr val="FFFFFF"/>
                </a:solidFill>
                <a:latin typeface="Calibri"/>
                <a:cs typeface="Calibri"/>
              </a:rPr>
              <a:t>ότ</a:t>
            </a:r>
            <a:r>
              <a:rPr sz="1100" dirty="0">
                <a:solidFill>
                  <a:srgbClr val="FFFFFF"/>
                </a:solidFill>
                <a:latin typeface="Calibri"/>
                <a:cs typeface="Calibri"/>
              </a:rPr>
              <a:t>ι	</a:t>
            </a:r>
            <a:r>
              <a:rPr sz="1100" spc="-5" dirty="0">
                <a:solidFill>
                  <a:srgbClr val="FFFFFF"/>
                </a:solidFill>
                <a:latin typeface="Calibri"/>
                <a:cs typeface="Calibri"/>
              </a:rPr>
              <a:t>μ</a:t>
            </a:r>
            <a:r>
              <a:rPr sz="1100" dirty="0">
                <a:solidFill>
                  <a:srgbClr val="FFFFFF"/>
                </a:solidFill>
                <a:latin typeface="Calibri"/>
                <a:cs typeface="Calibri"/>
              </a:rPr>
              <a:t>ια	</a:t>
            </a:r>
            <a:r>
              <a:rPr sz="1100" spc="-5" dirty="0">
                <a:solidFill>
                  <a:srgbClr val="FFFFFF"/>
                </a:solidFill>
                <a:latin typeface="Calibri"/>
                <a:cs typeface="Calibri"/>
              </a:rPr>
              <a:t>ε</a:t>
            </a:r>
            <a:r>
              <a:rPr sz="1100" dirty="0">
                <a:solidFill>
                  <a:srgbClr val="FFFFFF"/>
                </a:solidFill>
                <a:latin typeface="Calibri"/>
                <a:cs typeface="Calibri"/>
              </a:rPr>
              <a:t>π</a:t>
            </a:r>
            <a:r>
              <a:rPr sz="1100" spc="-5" dirty="0">
                <a:solidFill>
                  <a:srgbClr val="FFFFFF"/>
                </a:solidFill>
                <a:latin typeface="Calibri"/>
                <a:cs typeface="Calibri"/>
              </a:rPr>
              <a:t>ίθ</a:t>
            </a:r>
            <a:r>
              <a:rPr sz="1100" dirty="0">
                <a:solidFill>
                  <a:srgbClr val="FFFFFF"/>
                </a:solidFill>
                <a:latin typeface="Calibri"/>
                <a:cs typeface="Calibri"/>
              </a:rPr>
              <a:t>ε</a:t>
            </a:r>
            <a:r>
              <a:rPr sz="1100" spc="-5" dirty="0">
                <a:solidFill>
                  <a:srgbClr val="FFFFFF"/>
                </a:solidFill>
                <a:latin typeface="Calibri"/>
                <a:cs typeface="Calibri"/>
              </a:rPr>
              <a:t>σ</a:t>
            </a:r>
            <a:r>
              <a:rPr sz="1100" dirty="0">
                <a:solidFill>
                  <a:srgbClr val="FFFFFF"/>
                </a:solidFill>
                <a:latin typeface="Calibri"/>
                <a:cs typeface="Calibri"/>
              </a:rPr>
              <a:t>η	</a:t>
            </a:r>
            <a:r>
              <a:rPr sz="1100" spc="-5" dirty="0">
                <a:solidFill>
                  <a:srgbClr val="FFFFFF"/>
                </a:solidFill>
                <a:latin typeface="Calibri"/>
                <a:cs typeface="Calibri"/>
              </a:rPr>
              <a:t>στ</a:t>
            </a:r>
            <a:r>
              <a:rPr sz="1100" dirty="0">
                <a:solidFill>
                  <a:srgbClr val="FFFFFF"/>
                </a:solidFill>
                <a:latin typeface="Calibri"/>
                <a:cs typeface="Calibri"/>
              </a:rPr>
              <a:t>ον</a:t>
            </a:r>
            <a:endParaRPr sz="1100">
              <a:latin typeface="Calibri"/>
              <a:cs typeface="Calibri"/>
            </a:endParaRPr>
          </a:p>
        </p:txBody>
      </p:sp>
      <p:sp>
        <p:nvSpPr>
          <p:cNvPr id="16" name="object 16"/>
          <p:cNvSpPr txBox="1"/>
          <p:nvPr/>
        </p:nvSpPr>
        <p:spPr>
          <a:xfrm>
            <a:off x="8446769" y="2177415"/>
            <a:ext cx="3531870" cy="570230"/>
          </a:xfrm>
          <a:prstGeom prst="rect">
            <a:avLst/>
          </a:prstGeom>
        </p:spPr>
        <p:txBody>
          <a:bodyPr vert="horz" wrap="square" lIns="0" tIns="12700" rIns="0" bIns="0" rtlCol="0">
            <a:spAutoFit/>
          </a:bodyPr>
          <a:lstStyle/>
          <a:p>
            <a:pPr marL="355600">
              <a:lnSpc>
                <a:spcPts val="1315"/>
              </a:lnSpc>
              <a:spcBef>
                <a:spcPts val="100"/>
              </a:spcBef>
            </a:pPr>
            <a:r>
              <a:rPr sz="1100" spc="-5" dirty="0">
                <a:solidFill>
                  <a:srgbClr val="FFFFFF"/>
                </a:solidFill>
                <a:latin typeface="Calibri"/>
                <a:cs typeface="Calibri"/>
              </a:rPr>
              <a:t>κυβερνοχώρο</a:t>
            </a:r>
            <a:r>
              <a:rPr sz="1100" spc="400" dirty="0">
                <a:solidFill>
                  <a:srgbClr val="FFFFFF"/>
                </a:solidFill>
                <a:latin typeface="Calibri"/>
                <a:cs typeface="Calibri"/>
              </a:rPr>
              <a:t> </a:t>
            </a:r>
            <a:r>
              <a:rPr sz="1100" spc="-5" dirty="0">
                <a:solidFill>
                  <a:srgbClr val="FFFFFF"/>
                </a:solidFill>
                <a:latin typeface="Calibri"/>
                <a:cs typeface="Calibri"/>
              </a:rPr>
              <a:t>λαμβάνει</a:t>
            </a:r>
            <a:r>
              <a:rPr sz="1100" spc="409" dirty="0">
                <a:solidFill>
                  <a:srgbClr val="FFFFFF"/>
                </a:solidFill>
                <a:latin typeface="Calibri"/>
                <a:cs typeface="Calibri"/>
              </a:rPr>
              <a:t> </a:t>
            </a:r>
            <a:r>
              <a:rPr sz="1100" spc="-5" dirty="0">
                <a:solidFill>
                  <a:srgbClr val="FFFFFF"/>
                </a:solidFill>
                <a:latin typeface="Calibri"/>
                <a:cs typeface="Calibri"/>
              </a:rPr>
              <a:t>χώρα,</a:t>
            </a:r>
            <a:r>
              <a:rPr sz="1100" spc="409" dirty="0">
                <a:solidFill>
                  <a:srgbClr val="FFFFFF"/>
                </a:solidFill>
                <a:latin typeface="Calibri"/>
                <a:cs typeface="Calibri"/>
              </a:rPr>
              <a:t> </a:t>
            </a:r>
            <a:r>
              <a:rPr sz="1100" spc="-5" dirty="0">
                <a:solidFill>
                  <a:srgbClr val="FFFFFF"/>
                </a:solidFill>
                <a:latin typeface="Calibri"/>
                <a:cs typeface="Calibri"/>
              </a:rPr>
              <a:t>λαμβάνοντας</a:t>
            </a:r>
            <a:r>
              <a:rPr sz="1100" spc="405" dirty="0">
                <a:solidFill>
                  <a:srgbClr val="FFFFFF"/>
                </a:solidFill>
                <a:latin typeface="Calibri"/>
                <a:cs typeface="Calibri"/>
              </a:rPr>
              <a:t> </a:t>
            </a:r>
            <a:r>
              <a:rPr sz="1100" spc="-5" dirty="0">
                <a:solidFill>
                  <a:srgbClr val="FFFFFF"/>
                </a:solidFill>
                <a:latin typeface="Calibri"/>
                <a:cs typeface="Calibri"/>
              </a:rPr>
              <a:t>υπόψη</a:t>
            </a:r>
            <a:endParaRPr sz="1100">
              <a:latin typeface="Calibri"/>
              <a:cs typeface="Calibri"/>
            </a:endParaRPr>
          </a:p>
          <a:p>
            <a:pPr marL="355600">
              <a:lnSpc>
                <a:spcPts val="1315"/>
              </a:lnSpc>
            </a:pPr>
            <a:r>
              <a:rPr sz="1100" b="1" spc="-5" dirty="0">
                <a:solidFill>
                  <a:srgbClr val="FFB800"/>
                </a:solidFill>
                <a:latin typeface="Calibri"/>
                <a:cs typeface="Calibri"/>
              </a:rPr>
              <a:t>τους</a:t>
            </a:r>
            <a:r>
              <a:rPr sz="1100" b="1" dirty="0">
                <a:solidFill>
                  <a:srgbClr val="FFB800"/>
                </a:solidFill>
                <a:latin typeface="Calibri"/>
                <a:cs typeface="Calibri"/>
              </a:rPr>
              <a:t> </a:t>
            </a:r>
            <a:r>
              <a:rPr sz="1100" spc="-5" dirty="0">
                <a:solidFill>
                  <a:srgbClr val="FFFFFF"/>
                </a:solidFill>
                <a:latin typeface="Calibri"/>
                <a:cs typeface="Calibri"/>
              </a:rPr>
              <a:t>υφιστάμενους</a:t>
            </a:r>
            <a:r>
              <a:rPr sz="1100" spc="5" dirty="0">
                <a:solidFill>
                  <a:srgbClr val="FFFFFF"/>
                </a:solidFill>
                <a:latin typeface="Calibri"/>
                <a:cs typeface="Calibri"/>
              </a:rPr>
              <a:t> </a:t>
            </a:r>
            <a:r>
              <a:rPr sz="1100" b="1" spc="-5" dirty="0">
                <a:solidFill>
                  <a:srgbClr val="FFB800"/>
                </a:solidFill>
                <a:latin typeface="Calibri"/>
                <a:cs typeface="Calibri"/>
              </a:rPr>
              <a:t>ελέγχους</a:t>
            </a:r>
            <a:r>
              <a:rPr sz="1100" b="1" spc="5" dirty="0">
                <a:solidFill>
                  <a:srgbClr val="FFB800"/>
                </a:solidFill>
                <a:latin typeface="Calibri"/>
                <a:cs typeface="Calibri"/>
              </a:rPr>
              <a:t> </a:t>
            </a:r>
            <a:r>
              <a:rPr sz="1100" spc="-5" dirty="0">
                <a:solidFill>
                  <a:srgbClr val="FFFFFF"/>
                </a:solidFill>
                <a:latin typeface="Calibri"/>
                <a:cs typeface="Calibri"/>
              </a:rPr>
              <a:t>κυβερνοασφάλειας</a:t>
            </a:r>
            <a:r>
              <a:rPr sz="1100" b="1" spc="-5" dirty="0">
                <a:solidFill>
                  <a:srgbClr val="FFB800"/>
                </a:solidFill>
                <a:latin typeface="Calibri"/>
                <a:cs typeface="Calibri"/>
              </a:rPr>
              <a:t>.</a:t>
            </a:r>
            <a:endParaRPr sz="1100">
              <a:latin typeface="Calibri"/>
              <a:cs typeface="Calibri"/>
            </a:endParaRPr>
          </a:p>
          <a:p>
            <a:pPr marL="355600" indent="-342900">
              <a:lnSpc>
                <a:spcPct val="100000"/>
              </a:lnSpc>
              <a:spcBef>
                <a:spcPts val="275"/>
              </a:spcBef>
              <a:buSzPct val="127272"/>
              <a:buFont typeface="Arial"/>
              <a:buChar char="•"/>
              <a:tabLst>
                <a:tab pos="354965" algn="l"/>
                <a:tab pos="355600" algn="l"/>
              </a:tabLst>
            </a:pPr>
            <a:r>
              <a:rPr sz="1100" dirty="0">
                <a:solidFill>
                  <a:srgbClr val="FFFFFF"/>
                </a:solidFill>
                <a:latin typeface="Calibri"/>
                <a:cs typeface="Calibri"/>
              </a:rPr>
              <a:t>Ο</a:t>
            </a:r>
            <a:r>
              <a:rPr sz="1100" spc="75" dirty="0">
                <a:solidFill>
                  <a:srgbClr val="FFFFFF"/>
                </a:solidFill>
                <a:latin typeface="Calibri"/>
                <a:cs typeface="Calibri"/>
              </a:rPr>
              <a:t> </a:t>
            </a:r>
            <a:r>
              <a:rPr sz="1100" b="1" spc="-5" dirty="0">
                <a:solidFill>
                  <a:srgbClr val="FFB800"/>
                </a:solidFill>
                <a:latin typeface="Calibri"/>
                <a:cs typeface="Calibri"/>
              </a:rPr>
              <a:t>δείκτης</a:t>
            </a:r>
            <a:r>
              <a:rPr sz="1100" b="1" spc="75" dirty="0">
                <a:solidFill>
                  <a:srgbClr val="FFB800"/>
                </a:solidFill>
                <a:latin typeface="Calibri"/>
                <a:cs typeface="Calibri"/>
              </a:rPr>
              <a:t> </a:t>
            </a:r>
            <a:r>
              <a:rPr sz="1100" b="1" spc="-5" dirty="0">
                <a:solidFill>
                  <a:srgbClr val="FFB800"/>
                </a:solidFill>
                <a:latin typeface="Calibri"/>
                <a:cs typeface="Calibri"/>
              </a:rPr>
              <a:t>Ευπάθειας</a:t>
            </a:r>
            <a:r>
              <a:rPr sz="1100" b="1" spc="80" dirty="0">
                <a:solidFill>
                  <a:srgbClr val="FFB800"/>
                </a:solidFill>
                <a:latin typeface="Calibri"/>
                <a:cs typeface="Calibri"/>
              </a:rPr>
              <a:t> </a:t>
            </a:r>
            <a:r>
              <a:rPr sz="1100" b="1" spc="-5" dirty="0">
                <a:solidFill>
                  <a:srgbClr val="FFB800"/>
                </a:solidFill>
                <a:latin typeface="Calibri"/>
                <a:cs typeface="Calibri"/>
              </a:rPr>
              <a:t>(</a:t>
            </a:r>
            <a:r>
              <a:rPr sz="1100" spc="-5" dirty="0">
                <a:solidFill>
                  <a:srgbClr val="FFFFFF"/>
                </a:solidFill>
                <a:latin typeface="Calibri"/>
                <a:cs typeface="Calibri"/>
              </a:rPr>
              <a:t>VI)</a:t>
            </a:r>
            <a:r>
              <a:rPr sz="1100" spc="80" dirty="0">
                <a:solidFill>
                  <a:srgbClr val="FFFFFF"/>
                </a:solidFill>
                <a:latin typeface="Calibri"/>
                <a:cs typeface="Calibri"/>
              </a:rPr>
              <a:t> </a:t>
            </a:r>
            <a:r>
              <a:rPr sz="1100" spc="-5" dirty="0">
                <a:solidFill>
                  <a:srgbClr val="FFFFFF"/>
                </a:solidFill>
                <a:latin typeface="Calibri"/>
                <a:cs typeface="Calibri"/>
              </a:rPr>
              <a:t>ποσοτικοποιεί</a:t>
            </a:r>
            <a:r>
              <a:rPr sz="1100" spc="75" dirty="0">
                <a:solidFill>
                  <a:srgbClr val="FFFFFF"/>
                </a:solidFill>
                <a:latin typeface="Calibri"/>
                <a:cs typeface="Calibri"/>
              </a:rPr>
              <a:t> </a:t>
            </a:r>
            <a:r>
              <a:rPr sz="1100" spc="-5" dirty="0">
                <a:solidFill>
                  <a:srgbClr val="FFFFFF"/>
                </a:solidFill>
                <a:latin typeface="Calibri"/>
                <a:cs typeface="Calibri"/>
              </a:rPr>
              <a:t>την</a:t>
            </a:r>
            <a:r>
              <a:rPr sz="1100" spc="75" dirty="0">
                <a:solidFill>
                  <a:srgbClr val="FFFFFF"/>
                </a:solidFill>
                <a:latin typeface="Calibri"/>
                <a:cs typeface="Calibri"/>
              </a:rPr>
              <a:t> </a:t>
            </a:r>
            <a:r>
              <a:rPr sz="1100" spc="-5" dirty="0">
                <a:solidFill>
                  <a:srgbClr val="FFFFFF"/>
                </a:solidFill>
                <a:latin typeface="Calibri"/>
                <a:cs typeface="Calibri"/>
              </a:rPr>
              <a:t>ευπάθεια</a:t>
            </a:r>
            <a:endParaRPr sz="1100">
              <a:latin typeface="Calibri"/>
              <a:cs typeface="Calibri"/>
            </a:endParaRPr>
          </a:p>
        </p:txBody>
      </p:sp>
      <p:sp>
        <p:nvSpPr>
          <p:cNvPr id="17" name="object 17"/>
          <p:cNvSpPr txBox="1"/>
          <p:nvPr/>
        </p:nvSpPr>
        <p:spPr>
          <a:xfrm>
            <a:off x="8789669" y="2713990"/>
            <a:ext cx="3189605" cy="193040"/>
          </a:xfrm>
          <a:prstGeom prst="rect">
            <a:avLst/>
          </a:prstGeom>
        </p:spPr>
        <p:txBody>
          <a:bodyPr vert="horz" wrap="square" lIns="0" tIns="12700" rIns="0" bIns="0" rtlCol="0">
            <a:spAutoFit/>
          </a:bodyPr>
          <a:lstStyle/>
          <a:p>
            <a:pPr marL="12700">
              <a:lnSpc>
                <a:spcPct val="100000"/>
              </a:lnSpc>
              <a:spcBef>
                <a:spcPts val="100"/>
              </a:spcBef>
              <a:tabLst>
                <a:tab pos="333375" algn="l"/>
                <a:tab pos="817244" algn="l"/>
                <a:tab pos="1131570" algn="l"/>
                <a:tab pos="1656714" algn="l"/>
                <a:tab pos="2949575" algn="l"/>
              </a:tabLst>
            </a:pPr>
            <a:r>
              <a:rPr sz="1100" spc="-5" dirty="0">
                <a:solidFill>
                  <a:srgbClr val="FFFFFF"/>
                </a:solidFill>
                <a:latin typeface="Calibri"/>
                <a:cs typeface="Calibri"/>
              </a:rPr>
              <a:t>μ</a:t>
            </a:r>
            <a:r>
              <a:rPr sz="1100" dirty="0">
                <a:solidFill>
                  <a:srgbClr val="FFFFFF"/>
                </a:solidFill>
                <a:latin typeface="Calibri"/>
                <a:cs typeface="Calibri"/>
              </a:rPr>
              <a:t>ε	β</a:t>
            </a:r>
            <a:r>
              <a:rPr sz="1100" spc="-5" dirty="0">
                <a:solidFill>
                  <a:srgbClr val="FFFFFF"/>
                </a:solidFill>
                <a:latin typeface="Calibri"/>
                <a:cs typeface="Calibri"/>
              </a:rPr>
              <a:t>άσ</a:t>
            </a:r>
            <a:r>
              <a:rPr sz="1100" dirty="0">
                <a:solidFill>
                  <a:srgbClr val="FFFFFF"/>
                </a:solidFill>
                <a:latin typeface="Calibri"/>
                <a:cs typeface="Calibri"/>
              </a:rPr>
              <a:t>η	</a:t>
            </a:r>
            <a:r>
              <a:rPr sz="1100" spc="-5" dirty="0">
                <a:solidFill>
                  <a:srgbClr val="FFFFFF"/>
                </a:solidFill>
                <a:latin typeface="Calibri"/>
                <a:cs typeface="Calibri"/>
              </a:rPr>
              <a:t>τ</a:t>
            </a:r>
            <a:r>
              <a:rPr sz="1100" dirty="0">
                <a:solidFill>
                  <a:srgbClr val="FFFFFF"/>
                </a:solidFill>
                <a:latin typeface="Calibri"/>
                <a:cs typeface="Calibri"/>
              </a:rPr>
              <a:t>α	</a:t>
            </a:r>
            <a:r>
              <a:rPr sz="1100" spc="-5" dirty="0">
                <a:solidFill>
                  <a:srgbClr val="FFFFFF"/>
                </a:solidFill>
                <a:latin typeface="Calibri"/>
                <a:cs typeface="Calibri"/>
              </a:rPr>
              <a:t>μέ</a:t>
            </a:r>
            <a:r>
              <a:rPr sz="1100" dirty="0">
                <a:solidFill>
                  <a:srgbClr val="FFFFFF"/>
                </a:solidFill>
                <a:latin typeface="Calibri"/>
                <a:cs typeface="Calibri"/>
              </a:rPr>
              <a:t>τ</a:t>
            </a:r>
            <a:r>
              <a:rPr sz="1100" spc="-5" dirty="0">
                <a:solidFill>
                  <a:srgbClr val="FFFFFF"/>
                </a:solidFill>
                <a:latin typeface="Calibri"/>
                <a:cs typeface="Calibri"/>
              </a:rPr>
              <a:t>ρ</a:t>
            </a:r>
            <a:r>
              <a:rPr sz="1100" dirty="0">
                <a:solidFill>
                  <a:srgbClr val="FFFFFF"/>
                </a:solidFill>
                <a:latin typeface="Calibri"/>
                <a:cs typeface="Calibri"/>
              </a:rPr>
              <a:t>α	</a:t>
            </a:r>
            <a:r>
              <a:rPr sz="1100" spc="-5" dirty="0">
                <a:solidFill>
                  <a:srgbClr val="FFFFFF"/>
                </a:solidFill>
                <a:latin typeface="Calibri"/>
                <a:cs typeface="Calibri"/>
              </a:rPr>
              <a:t>κυ</a:t>
            </a:r>
            <a:r>
              <a:rPr sz="1100" dirty="0">
                <a:solidFill>
                  <a:srgbClr val="FFFFFF"/>
                </a:solidFill>
                <a:latin typeface="Calibri"/>
                <a:cs typeface="Calibri"/>
              </a:rPr>
              <a:t>β</a:t>
            </a:r>
            <a:r>
              <a:rPr sz="1100" spc="-5" dirty="0">
                <a:solidFill>
                  <a:srgbClr val="FFFFFF"/>
                </a:solidFill>
                <a:latin typeface="Calibri"/>
                <a:cs typeface="Calibri"/>
              </a:rPr>
              <a:t>ερ</a:t>
            </a:r>
            <a:r>
              <a:rPr sz="1100" dirty="0">
                <a:solidFill>
                  <a:srgbClr val="FFFFFF"/>
                </a:solidFill>
                <a:latin typeface="Calibri"/>
                <a:cs typeface="Calibri"/>
              </a:rPr>
              <a:t>ν</a:t>
            </a:r>
            <a:r>
              <a:rPr sz="1100" spc="-5" dirty="0">
                <a:solidFill>
                  <a:srgbClr val="FFFFFF"/>
                </a:solidFill>
                <a:latin typeface="Calibri"/>
                <a:cs typeface="Calibri"/>
              </a:rPr>
              <a:t>οασ</a:t>
            </a:r>
            <a:r>
              <a:rPr sz="1100" dirty="0">
                <a:solidFill>
                  <a:srgbClr val="FFFFFF"/>
                </a:solidFill>
                <a:latin typeface="Calibri"/>
                <a:cs typeface="Calibri"/>
              </a:rPr>
              <a:t>φά</a:t>
            </a:r>
            <a:r>
              <a:rPr sz="1100" spc="-5" dirty="0">
                <a:solidFill>
                  <a:srgbClr val="FFFFFF"/>
                </a:solidFill>
                <a:latin typeface="Calibri"/>
                <a:cs typeface="Calibri"/>
              </a:rPr>
              <a:t>λ</a:t>
            </a:r>
            <a:r>
              <a:rPr sz="1100" dirty="0">
                <a:solidFill>
                  <a:srgbClr val="FFFFFF"/>
                </a:solidFill>
                <a:latin typeface="Calibri"/>
                <a:cs typeface="Calibri"/>
              </a:rPr>
              <a:t>ε</a:t>
            </a:r>
            <a:r>
              <a:rPr sz="1100" spc="-5" dirty="0">
                <a:solidFill>
                  <a:srgbClr val="FFFFFF"/>
                </a:solidFill>
                <a:latin typeface="Calibri"/>
                <a:cs typeface="Calibri"/>
              </a:rPr>
              <a:t>ι</a:t>
            </a:r>
            <a:r>
              <a:rPr sz="1100" dirty="0">
                <a:solidFill>
                  <a:srgbClr val="FFFFFF"/>
                </a:solidFill>
                <a:latin typeface="Calibri"/>
                <a:cs typeface="Calibri"/>
              </a:rPr>
              <a:t>ας	</a:t>
            </a:r>
            <a:r>
              <a:rPr sz="1100" spc="-5" dirty="0">
                <a:solidFill>
                  <a:srgbClr val="FFFFFF"/>
                </a:solidFill>
                <a:latin typeface="Calibri"/>
                <a:cs typeface="Calibri"/>
              </a:rPr>
              <a:t>π</a:t>
            </a:r>
            <a:r>
              <a:rPr sz="1100" dirty="0">
                <a:solidFill>
                  <a:srgbClr val="FFFFFF"/>
                </a:solidFill>
                <a:latin typeface="Calibri"/>
                <a:cs typeface="Calibri"/>
              </a:rPr>
              <a:t>ου</a:t>
            </a:r>
            <a:endParaRPr sz="1100">
              <a:latin typeface="Calibri"/>
              <a:cs typeface="Calibri"/>
            </a:endParaRPr>
          </a:p>
        </p:txBody>
      </p:sp>
      <p:sp>
        <p:nvSpPr>
          <p:cNvPr id="18" name="object 18"/>
          <p:cNvSpPr txBox="1"/>
          <p:nvPr/>
        </p:nvSpPr>
        <p:spPr>
          <a:xfrm>
            <a:off x="8789669" y="2880995"/>
            <a:ext cx="847725"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FFFFFF"/>
                </a:solidFill>
                <a:latin typeface="Calibri"/>
                <a:cs typeface="Calibri"/>
              </a:rPr>
              <a:t>υλοποιούνται.</a:t>
            </a:r>
            <a:endParaRPr sz="1100">
              <a:latin typeface="Calibri"/>
              <a:cs typeface="Calibri"/>
            </a:endParaRPr>
          </a:p>
        </p:txBody>
      </p:sp>
      <p:grpSp>
        <p:nvGrpSpPr>
          <p:cNvPr id="19" name="object 19"/>
          <p:cNvGrpSpPr/>
          <p:nvPr/>
        </p:nvGrpSpPr>
        <p:grpSpPr>
          <a:xfrm>
            <a:off x="8886825" y="3362325"/>
            <a:ext cx="2658110" cy="311150"/>
            <a:chOff x="8886825" y="3362325"/>
            <a:chExt cx="2658110" cy="311150"/>
          </a:xfrm>
        </p:grpSpPr>
        <p:sp>
          <p:nvSpPr>
            <p:cNvPr id="20" name="object 20"/>
            <p:cNvSpPr/>
            <p:nvPr/>
          </p:nvSpPr>
          <p:spPr>
            <a:xfrm>
              <a:off x="8886825" y="3368675"/>
              <a:ext cx="2658110" cy="304800"/>
            </a:xfrm>
            <a:custGeom>
              <a:avLst/>
              <a:gdLst/>
              <a:ahLst/>
              <a:cxnLst/>
              <a:rect l="l" t="t" r="r" b="b"/>
              <a:pathLst>
                <a:path w="2658109" h="304800">
                  <a:moveTo>
                    <a:pt x="2658109" y="0"/>
                  </a:moveTo>
                  <a:lnTo>
                    <a:pt x="0" y="0"/>
                  </a:lnTo>
                  <a:lnTo>
                    <a:pt x="0" y="304800"/>
                  </a:lnTo>
                  <a:lnTo>
                    <a:pt x="2658109" y="304800"/>
                  </a:lnTo>
                  <a:lnTo>
                    <a:pt x="2658109" y="0"/>
                  </a:lnTo>
                  <a:close/>
                </a:path>
              </a:pathLst>
            </a:custGeom>
            <a:solidFill>
              <a:srgbClr val="FFB800">
                <a:alpha val="19607"/>
              </a:srgbClr>
            </a:solidFill>
          </p:spPr>
          <p:txBody>
            <a:bodyPr wrap="square" lIns="0" tIns="0" rIns="0" bIns="0" rtlCol="0"/>
            <a:lstStyle/>
            <a:p>
              <a:endParaRPr/>
            </a:p>
          </p:txBody>
        </p:sp>
        <p:sp>
          <p:nvSpPr>
            <p:cNvPr id="21" name="object 21"/>
            <p:cNvSpPr/>
            <p:nvPr/>
          </p:nvSpPr>
          <p:spPr>
            <a:xfrm>
              <a:off x="8886825" y="3362325"/>
              <a:ext cx="2658110" cy="12700"/>
            </a:xfrm>
            <a:custGeom>
              <a:avLst/>
              <a:gdLst/>
              <a:ahLst/>
              <a:cxnLst/>
              <a:rect l="l" t="t" r="r" b="b"/>
              <a:pathLst>
                <a:path w="2658109" h="12700">
                  <a:moveTo>
                    <a:pt x="0" y="12700"/>
                  </a:moveTo>
                  <a:lnTo>
                    <a:pt x="2658109" y="12700"/>
                  </a:lnTo>
                  <a:lnTo>
                    <a:pt x="2658109" y="0"/>
                  </a:lnTo>
                  <a:lnTo>
                    <a:pt x="0" y="0"/>
                  </a:lnTo>
                  <a:lnTo>
                    <a:pt x="0" y="12700"/>
                  </a:lnTo>
                  <a:close/>
                </a:path>
              </a:pathLst>
            </a:custGeom>
            <a:solidFill>
              <a:srgbClr val="FFB800">
                <a:alpha val="19607"/>
              </a:srgbClr>
            </a:solidFill>
          </p:spPr>
          <p:txBody>
            <a:bodyPr wrap="square" lIns="0" tIns="0" rIns="0" bIns="0" rtlCol="0"/>
            <a:lstStyle/>
            <a:p>
              <a:endParaRPr/>
            </a:p>
          </p:txBody>
        </p:sp>
      </p:grpSp>
      <p:sp>
        <p:nvSpPr>
          <p:cNvPr id="22" name="object 22"/>
          <p:cNvSpPr txBox="1"/>
          <p:nvPr/>
        </p:nvSpPr>
        <p:spPr>
          <a:xfrm>
            <a:off x="8886825" y="3054032"/>
            <a:ext cx="2658110" cy="836294"/>
          </a:xfrm>
          <a:prstGeom prst="rect">
            <a:avLst/>
          </a:prstGeom>
        </p:spPr>
        <p:txBody>
          <a:bodyPr vert="horz" wrap="square" lIns="0" tIns="102870" rIns="0" bIns="0" rtlCol="0">
            <a:spAutoFit/>
          </a:bodyPr>
          <a:lstStyle/>
          <a:p>
            <a:pPr marL="434340">
              <a:lnSpc>
                <a:spcPct val="100000"/>
              </a:lnSpc>
              <a:spcBef>
                <a:spcPts val="810"/>
              </a:spcBef>
              <a:tabLst>
                <a:tab pos="1442085" algn="l"/>
              </a:tabLst>
            </a:pPr>
            <a:r>
              <a:rPr sz="1100" b="1" spc="80" dirty="0">
                <a:solidFill>
                  <a:srgbClr val="FFFFFF"/>
                </a:solidFill>
                <a:latin typeface="Calibri"/>
                <a:cs typeface="Calibri"/>
              </a:rPr>
              <a:t>VI	</a:t>
            </a:r>
            <a:r>
              <a:rPr sz="1100" b="1" spc="90" dirty="0">
                <a:solidFill>
                  <a:srgbClr val="FFFFFF"/>
                </a:solidFill>
                <a:latin typeface="Calibri"/>
                <a:cs typeface="Calibri"/>
              </a:rPr>
              <a:t>Κατηγορίες</a:t>
            </a:r>
            <a:endParaRPr sz="1100" dirty="0">
              <a:latin typeface="Calibri"/>
              <a:cs typeface="Calibri"/>
            </a:endParaRPr>
          </a:p>
          <a:p>
            <a:pPr marL="463550">
              <a:lnSpc>
                <a:spcPct val="100000"/>
              </a:lnSpc>
              <a:spcBef>
                <a:spcPts val="710"/>
              </a:spcBef>
              <a:tabLst>
                <a:tab pos="1437005" algn="l"/>
              </a:tabLst>
            </a:pPr>
            <a:r>
              <a:rPr sz="1100" b="1" spc="85" dirty="0">
                <a:solidFill>
                  <a:srgbClr val="FFFFFF"/>
                </a:solidFill>
                <a:latin typeface="Calibri"/>
                <a:cs typeface="Calibri"/>
              </a:rPr>
              <a:t>5	</a:t>
            </a:r>
            <a:r>
              <a:rPr sz="1100" spc="85" dirty="0">
                <a:solidFill>
                  <a:srgbClr val="FFFFFF"/>
                </a:solidFill>
                <a:latin typeface="Calibri"/>
                <a:cs typeface="Calibri"/>
              </a:rPr>
              <a:t>Πολύ</a:t>
            </a:r>
            <a:r>
              <a:rPr sz="1100" dirty="0">
                <a:solidFill>
                  <a:srgbClr val="FFFFFF"/>
                </a:solidFill>
                <a:latin typeface="Calibri"/>
                <a:cs typeface="Calibri"/>
              </a:rPr>
              <a:t> </a:t>
            </a:r>
            <a:r>
              <a:rPr sz="1100" spc="70" dirty="0">
                <a:solidFill>
                  <a:srgbClr val="FFFFFF"/>
                </a:solidFill>
                <a:latin typeface="Calibri"/>
                <a:cs typeface="Calibri"/>
              </a:rPr>
              <a:t>υψηλό</a:t>
            </a:r>
            <a:endParaRPr sz="1100" dirty="0">
              <a:latin typeface="Calibri"/>
              <a:cs typeface="Calibri"/>
            </a:endParaRPr>
          </a:p>
          <a:p>
            <a:pPr>
              <a:lnSpc>
                <a:spcPct val="100000"/>
              </a:lnSpc>
              <a:spcBef>
                <a:spcPts val="25"/>
              </a:spcBef>
            </a:pPr>
            <a:endParaRPr sz="800" dirty="0">
              <a:latin typeface="Calibri"/>
              <a:cs typeface="Calibri"/>
            </a:endParaRPr>
          </a:p>
          <a:p>
            <a:pPr marL="469900">
              <a:lnSpc>
                <a:spcPct val="100000"/>
              </a:lnSpc>
              <a:tabLst>
                <a:tab pos="1655445" algn="l"/>
              </a:tabLst>
            </a:pPr>
            <a:r>
              <a:rPr sz="1100" b="1" spc="85" dirty="0">
                <a:solidFill>
                  <a:srgbClr val="FFFFFF"/>
                </a:solidFill>
                <a:latin typeface="Calibri"/>
                <a:cs typeface="Calibri"/>
              </a:rPr>
              <a:t>4	</a:t>
            </a:r>
            <a:r>
              <a:rPr sz="1100" spc="70" dirty="0">
                <a:solidFill>
                  <a:srgbClr val="FFFFFF"/>
                </a:solidFill>
                <a:latin typeface="Calibri"/>
                <a:cs typeface="Calibri"/>
              </a:rPr>
              <a:t>Υψηλό</a:t>
            </a:r>
            <a:endParaRPr sz="1100" dirty="0">
              <a:latin typeface="Calibri"/>
              <a:cs typeface="Calibri"/>
            </a:endParaRPr>
          </a:p>
        </p:txBody>
      </p:sp>
      <p:sp>
        <p:nvSpPr>
          <p:cNvPr id="23" name="object 23"/>
          <p:cNvSpPr txBox="1"/>
          <p:nvPr/>
        </p:nvSpPr>
        <p:spPr>
          <a:xfrm>
            <a:off x="8893175" y="3922077"/>
            <a:ext cx="2658745" cy="304800"/>
          </a:xfrm>
          <a:prstGeom prst="rect">
            <a:avLst/>
          </a:prstGeom>
          <a:solidFill>
            <a:srgbClr val="FFB800">
              <a:alpha val="19607"/>
            </a:srgbClr>
          </a:solidFill>
        </p:spPr>
        <p:txBody>
          <a:bodyPr vert="horz" wrap="square" lIns="0" tIns="45720" rIns="0" bIns="0" rtlCol="0">
            <a:spAutoFit/>
          </a:bodyPr>
          <a:lstStyle/>
          <a:p>
            <a:pPr marL="463550">
              <a:lnSpc>
                <a:spcPct val="100000"/>
              </a:lnSpc>
              <a:spcBef>
                <a:spcPts val="360"/>
              </a:spcBef>
              <a:tabLst>
                <a:tab pos="1485900" algn="l"/>
              </a:tabLst>
            </a:pPr>
            <a:r>
              <a:rPr sz="1100" b="1" spc="85" dirty="0">
                <a:solidFill>
                  <a:srgbClr val="FFFFFF"/>
                </a:solidFill>
                <a:latin typeface="Calibri"/>
                <a:cs typeface="Calibri"/>
              </a:rPr>
              <a:t>3	</a:t>
            </a:r>
            <a:r>
              <a:rPr sz="1100" spc="75" dirty="0">
                <a:solidFill>
                  <a:srgbClr val="FFFFFF"/>
                </a:solidFill>
                <a:latin typeface="Calibri"/>
                <a:cs typeface="Calibri"/>
              </a:rPr>
              <a:t>Μεσαίο</a:t>
            </a:r>
            <a:endParaRPr sz="1100">
              <a:latin typeface="Calibri"/>
              <a:cs typeface="Calibri"/>
            </a:endParaRPr>
          </a:p>
        </p:txBody>
      </p:sp>
      <p:grpSp>
        <p:nvGrpSpPr>
          <p:cNvPr id="24" name="object 24"/>
          <p:cNvGrpSpPr/>
          <p:nvPr/>
        </p:nvGrpSpPr>
        <p:grpSpPr>
          <a:xfrm>
            <a:off x="8886190" y="4476115"/>
            <a:ext cx="2658110" cy="311150"/>
            <a:chOff x="8886190" y="4476115"/>
            <a:chExt cx="2658110" cy="311150"/>
          </a:xfrm>
        </p:grpSpPr>
        <p:sp>
          <p:nvSpPr>
            <p:cNvPr id="25" name="object 25"/>
            <p:cNvSpPr/>
            <p:nvPr/>
          </p:nvSpPr>
          <p:spPr>
            <a:xfrm>
              <a:off x="8886190" y="4476115"/>
              <a:ext cx="2658110" cy="304800"/>
            </a:xfrm>
            <a:custGeom>
              <a:avLst/>
              <a:gdLst/>
              <a:ahLst/>
              <a:cxnLst/>
              <a:rect l="l" t="t" r="r" b="b"/>
              <a:pathLst>
                <a:path w="2658109" h="304800">
                  <a:moveTo>
                    <a:pt x="2658109" y="0"/>
                  </a:moveTo>
                  <a:lnTo>
                    <a:pt x="0" y="0"/>
                  </a:lnTo>
                  <a:lnTo>
                    <a:pt x="0" y="304800"/>
                  </a:lnTo>
                  <a:lnTo>
                    <a:pt x="2658109" y="304800"/>
                  </a:lnTo>
                  <a:lnTo>
                    <a:pt x="2658109" y="0"/>
                  </a:lnTo>
                  <a:close/>
                </a:path>
              </a:pathLst>
            </a:custGeom>
            <a:solidFill>
              <a:srgbClr val="FFB800">
                <a:alpha val="19607"/>
              </a:srgbClr>
            </a:solidFill>
          </p:spPr>
          <p:txBody>
            <a:bodyPr wrap="square" lIns="0" tIns="0" rIns="0" bIns="0" rtlCol="0"/>
            <a:lstStyle/>
            <a:p>
              <a:endParaRPr/>
            </a:p>
          </p:txBody>
        </p:sp>
        <p:sp>
          <p:nvSpPr>
            <p:cNvPr id="26" name="object 26"/>
            <p:cNvSpPr/>
            <p:nvPr/>
          </p:nvSpPr>
          <p:spPr>
            <a:xfrm>
              <a:off x="8886190" y="4774565"/>
              <a:ext cx="2658110" cy="12700"/>
            </a:xfrm>
            <a:custGeom>
              <a:avLst/>
              <a:gdLst/>
              <a:ahLst/>
              <a:cxnLst/>
              <a:rect l="l" t="t" r="r" b="b"/>
              <a:pathLst>
                <a:path w="2658109" h="12700">
                  <a:moveTo>
                    <a:pt x="0" y="12700"/>
                  </a:moveTo>
                  <a:lnTo>
                    <a:pt x="2658109" y="12700"/>
                  </a:lnTo>
                  <a:lnTo>
                    <a:pt x="2658109" y="0"/>
                  </a:lnTo>
                  <a:lnTo>
                    <a:pt x="0" y="0"/>
                  </a:lnTo>
                  <a:lnTo>
                    <a:pt x="0" y="12700"/>
                  </a:lnTo>
                  <a:close/>
                </a:path>
              </a:pathLst>
            </a:custGeom>
            <a:solidFill>
              <a:srgbClr val="FFB800">
                <a:alpha val="19607"/>
              </a:srgbClr>
            </a:solidFill>
          </p:spPr>
          <p:txBody>
            <a:bodyPr wrap="square" lIns="0" tIns="0" rIns="0" bIns="0" rtlCol="0"/>
            <a:lstStyle/>
            <a:p>
              <a:endParaRPr/>
            </a:p>
          </p:txBody>
        </p:sp>
      </p:grpSp>
      <p:sp>
        <p:nvSpPr>
          <p:cNvPr id="27" name="object 27"/>
          <p:cNvSpPr txBox="1"/>
          <p:nvPr/>
        </p:nvSpPr>
        <p:spPr>
          <a:xfrm>
            <a:off x="8886190" y="4160837"/>
            <a:ext cx="2658110" cy="541655"/>
          </a:xfrm>
          <a:prstGeom prst="rect">
            <a:avLst/>
          </a:prstGeom>
        </p:spPr>
        <p:txBody>
          <a:bodyPr vert="horz" wrap="square" lIns="0" tIns="102870" rIns="0" bIns="0" rtlCol="0">
            <a:spAutoFit/>
          </a:bodyPr>
          <a:lstStyle/>
          <a:p>
            <a:pPr marL="470534">
              <a:lnSpc>
                <a:spcPct val="100000"/>
              </a:lnSpc>
              <a:spcBef>
                <a:spcPts val="810"/>
              </a:spcBef>
              <a:tabLst>
                <a:tab pos="1675764" algn="l"/>
              </a:tabLst>
            </a:pPr>
            <a:r>
              <a:rPr sz="1100" b="1" spc="85" dirty="0">
                <a:solidFill>
                  <a:srgbClr val="FFFFFF"/>
                </a:solidFill>
                <a:latin typeface="Calibri"/>
                <a:cs typeface="Calibri"/>
              </a:rPr>
              <a:t>2	</a:t>
            </a:r>
            <a:r>
              <a:rPr sz="1100" spc="60" dirty="0">
                <a:solidFill>
                  <a:srgbClr val="FFFFFF"/>
                </a:solidFill>
                <a:latin typeface="Calibri"/>
                <a:cs typeface="Calibri"/>
              </a:rPr>
              <a:t>Χαμηλή</a:t>
            </a:r>
            <a:endParaRPr sz="1100" dirty="0">
              <a:latin typeface="Calibri"/>
              <a:cs typeface="Calibri"/>
            </a:endParaRPr>
          </a:p>
          <a:p>
            <a:pPr marL="463550">
              <a:lnSpc>
                <a:spcPct val="100000"/>
              </a:lnSpc>
              <a:spcBef>
                <a:spcPts val="715"/>
              </a:spcBef>
              <a:tabLst>
                <a:tab pos="1472565" algn="l"/>
              </a:tabLst>
            </a:pPr>
            <a:r>
              <a:rPr sz="1100" b="1" spc="85" dirty="0">
                <a:solidFill>
                  <a:srgbClr val="FFFFFF"/>
                </a:solidFill>
                <a:latin typeface="Calibri"/>
                <a:cs typeface="Calibri"/>
              </a:rPr>
              <a:t>1	</a:t>
            </a:r>
            <a:r>
              <a:rPr sz="1100" spc="85" dirty="0">
                <a:solidFill>
                  <a:srgbClr val="FFFFFF"/>
                </a:solidFill>
                <a:latin typeface="Calibri"/>
                <a:cs typeface="Calibri"/>
              </a:rPr>
              <a:t>Πολύ</a:t>
            </a:r>
            <a:r>
              <a:rPr sz="1100" spc="-5" dirty="0">
                <a:solidFill>
                  <a:srgbClr val="FFFFFF"/>
                </a:solidFill>
                <a:latin typeface="Calibri"/>
                <a:cs typeface="Calibri"/>
              </a:rPr>
              <a:t> </a:t>
            </a:r>
            <a:r>
              <a:rPr sz="1100" spc="60" dirty="0">
                <a:solidFill>
                  <a:srgbClr val="FFFFFF"/>
                </a:solidFill>
                <a:latin typeface="Calibri"/>
                <a:cs typeface="Calibri"/>
              </a:rPr>
              <a:t>χαμηλό</a:t>
            </a:r>
            <a:endParaRPr sz="1100" dirty="0">
              <a:latin typeface="Calibri"/>
              <a:cs typeface="Calibri"/>
            </a:endParaRPr>
          </a:p>
        </p:txBody>
      </p:sp>
      <p:sp>
        <p:nvSpPr>
          <p:cNvPr id="28" name="object 28"/>
          <p:cNvSpPr txBox="1"/>
          <p:nvPr/>
        </p:nvSpPr>
        <p:spPr>
          <a:xfrm>
            <a:off x="5427661" y="5345427"/>
            <a:ext cx="5860415" cy="314325"/>
          </a:xfrm>
          <a:prstGeom prst="rect">
            <a:avLst/>
          </a:prstGeom>
        </p:spPr>
        <p:txBody>
          <a:bodyPr vert="horz" wrap="square" lIns="0" tIns="12700" rIns="0" bIns="0" rtlCol="0">
            <a:spAutoFit/>
          </a:bodyPr>
          <a:lstStyle/>
          <a:p>
            <a:pPr marL="355600" marR="5080" indent="-342900">
              <a:lnSpc>
                <a:spcPct val="100000"/>
              </a:lnSpc>
              <a:spcBef>
                <a:spcPts val="100"/>
              </a:spcBef>
              <a:buSzPct val="126315"/>
              <a:buFont typeface="Arial"/>
              <a:buChar char="•"/>
              <a:tabLst>
                <a:tab pos="354965" algn="l"/>
                <a:tab pos="355600" algn="l"/>
              </a:tabLst>
            </a:pPr>
            <a:r>
              <a:rPr sz="950" dirty="0">
                <a:solidFill>
                  <a:srgbClr val="FFFFFF"/>
                </a:solidFill>
                <a:latin typeface="Calibri"/>
                <a:cs typeface="Calibri"/>
              </a:rPr>
              <a:t>Ο</a:t>
            </a:r>
            <a:r>
              <a:rPr sz="950" spc="5" dirty="0">
                <a:solidFill>
                  <a:srgbClr val="FFFFFF"/>
                </a:solidFill>
                <a:latin typeface="Calibri"/>
                <a:cs typeface="Calibri"/>
              </a:rPr>
              <a:t> </a:t>
            </a:r>
            <a:r>
              <a:rPr sz="950" spc="-5" dirty="0">
                <a:solidFill>
                  <a:srgbClr val="FFFFFF"/>
                </a:solidFill>
                <a:latin typeface="Calibri"/>
                <a:cs typeface="Calibri"/>
              </a:rPr>
              <a:t>Δείκτης</a:t>
            </a:r>
            <a:r>
              <a:rPr sz="950" spc="5" dirty="0">
                <a:solidFill>
                  <a:srgbClr val="FFFFFF"/>
                </a:solidFill>
                <a:latin typeface="Calibri"/>
                <a:cs typeface="Calibri"/>
              </a:rPr>
              <a:t> </a:t>
            </a:r>
            <a:r>
              <a:rPr sz="950" spc="-5" dirty="0">
                <a:solidFill>
                  <a:srgbClr val="FFFFFF"/>
                </a:solidFill>
                <a:latin typeface="Calibri"/>
                <a:cs typeface="Calibri"/>
              </a:rPr>
              <a:t>Πιθανότητας</a:t>
            </a:r>
            <a:r>
              <a:rPr sz="950" spc="5" dirty="0">
                <a:solidFill>
                  <a:srgbClr val="FFFFFF"/>
                </a:solidFill>
                <a:latin typeface="Calibri"/>
                <a:cs typeface="Calibri"/>
              </a:rPr>
              <a:t> </a:t>
            </a:r>
            <a:r>
              <a:rPr sz="950" spc="-5" dirty="0">
                <a:solidFill>
                  <a:srgbClr val="FFFFFF"/>
                </a:solidFill>
                <a:latin typeface="Calibri"/>
                <a:cs typeface="Calibri"/>
              </a:rPr>
              <a:t>αντιπροσωπεύει</a:t>
            </a:r>
            <a:r>
              <a:rPr sz="950" spc="5" dirty="0">
                <a:solidFill>
                  <a:srgbClr val="FFFFFF"/>
                </a:solidFill>
                <a:latin typeface="Calibri"/>
                <a:cs typeface="Calibri"/>
              </a:rPr>
              <a:t> </a:t>
            </a:r>
            <a:r>
              <a:rPr sz="950" spc="-5" dirty="0">
                <a:solidFill>
                  <a:srgbClr val="FFFFFF"/>
                </a:solidFill>
                <a:latin typeface="Calibri"/>
                <a:cs typeface="Calibri"/>
              </a:rPr>
              <a:t>την</a:t>
            </a:r>
            <a:r>
              <a:rPr sz="950" spc="5" dirty="0">
                <a:solidFill>
                  <a:srgbClr val="FFFFFF"/>
                </a:solidFill>
                <a:latin typeface="Calibri"/>
                <a:cs typeface="Calibri"/>
              </a:rPr>
              <a:t> </a:t>
            </a:r>
            <a:r>
              <a:rPr sz="950" spc="-5" dirty="0">
                <a:solidFill>
                  <a:srgbClr val="FFFFFF"/>
                </a:solidFill>
                <a:latin typeface="Calibri"/>
                <a:cs typeface="Calibri"/>
              </a:rPr>
              <a:t>πιθανότητα</a:t>
            </a:r>
            <a:r>
              <a:rPr sz="950" spc="5" dirty="0">
                <a:solidFill>
                  <a:srgbClr val="FFFFFF"/>
                </a:solidFill>
                <a:latin typeface="Calibri"/>
                <a:cs typeface="Calibri"/>
              </a:rPr>
              <a:t> </a:t>
            </a:r>
            <a:r>
              <a:rPr sz="950" spc="-5" dirty="0">
                <a:solidFill>
                  <a:srgbClr val="FFFFFF"/>
                </a:solidFill>
                <a:latin typeface="Calibri"/>
                <a:cs typeface="Calibri"/>
              </a:rPr>
              <a:t>να</a:t>
            </a:r>
            <a:r>
              <a:rPr sz="950" spc="5" dirty="0">
                <a:solidFill>
                  <a:srgbClr val="FFFFFF"/>
                </a:solidFill>
                <a:latin typeface="Calibri"/>
                <a:cs typeface="Calibri"/>
              </a:rPr>
              <a:t> </a:t>
            </a:r>
            <a:r>
              <a:rPr sz="950" spc="-5" dirty="0">
                <a:solidFill>
                  <a:srgbClr val="FFFFFF"/>
                </a:solidFill>
                <a:latin typeface="Calibri"/>
                <a:cs typeface="Calibri"/>
              </a:rPr>
              <a:t>συμβούν</a:t>
            </a:r>
            <a:r>
              <a:rPr sz="950" spc="5" dirty="0">
                <a:solidFill>
                  <a:srgbClr val="FFFFFF"/>
                </a:solidFill>
                <a:latin typeface="Calibri"/>
                <a:cs typeface="Calibri"/>
              </a:rPr>
              <a:t> </a:t>
            </a:r>
            <a:r>
              <a:rPr sz="950" spc="-5" dirty="0">
                <a:solidFill>
                  <a:srgbClr val="FFFFFF"/>
                </a:solidFill>
                <a:latin typeface="Calibri"/>
                <a:cs typeface="Calibri"/>
              </a:rPr>
              <a:t>τα</a:t>
            </a:r>
            <a:r>
              <a:rPr sz="950" spc="5" dirty="0">
                <a:solidFill>
                  <a:srgbClr val="FFFFFF"/>
                </a:solidFill>
                <a:latin typeface="Calibri"/>
                <a:cs typeface="Calibri"/>
              </a:rPr>
              <a:t> </a:t>
            </a:r>
            <a:r>
              <a:rPr sz="950" spc="-5" dirty="0">
                <a:solidFill>
                  <a:srgbClr val="FFFFFF"/>
                </a:solidFill>
                <a:latin typeface="Calibri"/>
                <a:cs typeface="Calibri"/>
              </a:rPr>
              <a:t>σενάρια</a:t>
            </a:r>
            <a:r>
              <a:rPr sz="950" spc="5" dirty="0">
                <a:solidFill>
                  <a:srgbClr val="FFFFFF"/>
                </a:solidFill>
                <a:latin typeface="Calibri"/>
                <a:cs typeface="Calibri"/>
              </a:rPr>
              <a:t> </a:t>
            </a:r>
            <a:r>
              <a:rPr sz="950" spc="-5" dirty="0">
                <a:solidFill>
                  <a:srgbClr val="FFFFFF"/>
                </a:solidFill>
                <a:latin typeface="Calibri"/>
                <a:cs typeface="Calibri"/>
              </a:rPr>
              <a:t>κυβερνοεπιθέσεων</a:t>
            </a:r>
            <a:r>
              <a:rPr sz="950" spc="5" dirty="0">
                <a:solidFill>
                  <a:srgbClr val="FFFFFF"/>
                </a:solidFill>
                <a:latin typeface="Calibri"/>
                <a:cs typeface="Calibri"/>
              </a:rPr>
              <a:t> </a:t>
            </a:r>
            <a:r>
              <a:rPr sz="950" spc="-5" dirty="0">
                <a:solidFill>
                  <a:srgbClr val="FFFFFF"/>
                </a:solidFill>
                <a:latin typeface="Calibri"/>
                <a:cs typeface="Calibri"/>
              </a:rPr>
              <a:t>που</a:t>
            </a:r>
            <a:r>
              <a:rPr sz="950" spc="5" dirty="0">
                <a:solidFill>
                  <a:srgbClr val="FFFFFF"/>
                </a:solidFill>
                <a:latin typeface="Calibri"/>
                <a:cs typeface="Calibri"/>
              </a:rPr>
              <a:t> </a:t>
            </a:r>
            <a:r>
              <a:rPr sz="950" spc="-5" dirty="0">
                <a:solidFill>
                  <a:srgbClr val="FFFFFF"/>
                </a:solidFill>
                <a:latin typeface="Calibri"/>
                <a:cs typeface="Calibri"/>
              </a:rPr>
              <a:t>έχουν </a:t>
            </a:r>
            <a:r>
              <a:rPr sz="950" dirty="0">
                <a:solidFill>
                  <a:srgbClr val="FFFFFF"/>
                </a:solidFill>
                <a:latin typeface="Calibri"/>
                <a:cs typeface="Calibri"/>
              </a:rPr>
              <a:t> </a:t>
            </a:r>
            <a:r>
              <a:rPr sz="950" spc="-5" dirty="0">
                <a:solidFill>
                  <a:srgbClr val="FFFFFF"/>
                </a:solidFill>
                <a:latin typeface="Calibri"/>
                <a:cs typeface="Calibri"/>
              </a:rPr>
              <a:t>εντοπιστεί</a:t>
            </a:r>
            <a:r>
              <a:rPr sz="950" spc="-10" dirty="0">
                <a:solidFill>
                  <a:srgbClr val="FFFFFF"/>
                </a:solidFill>
                <a:latin typeface="Calibri"/>
                <a:cs typeface="Calibri"/>
              </a:rPr>
              <a:t> </a:t>
            </a:r>
            <a:r>
              <a:rPr sz="950" spc="-5" dirty="0">
                <a:solidFill>
                  <a:srgbClr val="FFFFFF"/>
                </a:solidFill>
                <a:latin typeface="Calibri"/>
                <a:cs typeface="Calibri"/>
              </a:rPr>
              <a:t>και</a:t>
            </a:r>
            <a:r>
              <a:rPr sz="950" dirty="0">
                <a:solidFill>
                  <a:srgbClr val="FFFFFF"/>
                </a:solidFill>
                <a:latin typeface="Calibri"/>
                <a:cs typeface="Calibri"/>
              </a:rPr>
              <a:t> </a:t>
            </a:r>
            <a:r>
              <a:rPr sz="950" spc="-5" dirty="0">
                <a:solidFill>
                  <a:srgbClr val="FFFFFF"/>
                </a:solidFill>
                <a:latin typeface="Calibri"/>
                <a:cs typeface="Calibri"/>
              </a:rPr>
              <a:t>προκύπτει</a:t>
            </a:r>
            <a:r>
              <a:rPr sz="950" dirty="0">
                <a:solidFill>
                  <a:srgbClr val="FFFFFF"/>
                </a:solidFill>
                <a:latin typeface="Calibri"/>
                <a:cs typeface="Calibri"/>
              </a:rPr>
              <a:t> </a:t>
            </a:r>
            <a:r>
              <a:rPr sz="950" spc="-5" dirty="0">
                <a:solidFill>
                  <a:srgbClr val="FFFFFF"/>
                </a:solidFill>
                <a:latin typeface="Calibri"/>
                <a:cs typeface="Calibri"/>
              </a:rPr>
              <a:t>από το</a:t>
            </a:r>
            <a:r>
              <a:rPr sz="950" dirty="0">
                <a:solidFill>
                  <a:srgbClr val="FFFFFF"/>
                </a:solidFill>
                <a:latin typeface="Calibri"/>
                <a:cs typeface="Calibri"/>
              </a:rPr>
              <a:t> </a:t>
            </a:r>
            <a:r>
              <a:rPr sz="950" spc="-5" dirty="0">
                <a:solidFill>
                  <a:srgbClr val="FFFFFF"/>
                </a:solidFill>
                <a:latin typeface="Calibri"/>
                <a:cs typeface="Calibri"/>
              </a:rPr>
              <a:t>συνδυασμό του</a:t>
            </a:r>
            <a:r>
              <a:rPr sz="950" dirty="0">
                <a:solidFill>
                  <a:srgbClr val="FFFFFF"/>
                </a:solidFill>
                <a:latin typeface="Calibri"/>
                <a:cs typeface="Calibri"/>
              </a:rPr>
              <a:t> </a:t>
            </a:r>
            <a:r>
              <a:rPr sz="950" spc="-5" dirty="0">
                <a:solidFill>
                  <a:srgbClr val="FFFFFF"/>
                </a:solidFill>
                <a:latin typeface="Calibri"/>
                <a:cs typeface="Calibri"/>
              </a:rPr>
              <a:t>Δείκτη Απειλής</a:t>
            </a:r>
            <a:r>
              <a:rPr sz="950" dirty="0">
                <a:solidFill>
                  <a:srgbClr val="FFFFFF"/>
                </a:solidFill>
                <a:latin typeface="Calibri"/>
                <a:cs typeface="Calibri"/>
              </a:rPr>
              <a:t> </a:t>
            </a:r>
            <a:r>
              <a:rPr sz="950" spc="-5" dirty="0">
                <a:solidFill>
                  <a:srgbClr val="FFFFFF"/>
                </a:solidFill>
                <a:latin typeface="Calibri"/>
                <a:cs typeface="Calibri"/>
              </a:rPr>
              <a:t>και</a:t>
            </a:r>
            <a:r>
              <a:rPr sz="950" dirty="0">
                <a:solidFill>
                  <a:srgbClr val="FFFFFF"/>
                </a:solidFill>
                <a:latin typeface="Calibri"/>
                <a:cs typeface="Calibri"/>
              </a:rPr>
              <a:t> </a:t>
            </a:r>
            <a:r>
              <a:rPr sz="950" spc="-5" dirty="0">
                <a:solidFill>
                  <a:srgbClr val="FFFFFF"/>
                </a:solidFill>
                <a:latin typeface="Calibri"/>
                <a:cs typeface="Calibri"/>
              </a:rPr>
              <a:t>του</a:t>
            </a:r>
            <a:r>
              <a:rPr sz="950" dirty="0">
                <a:solidFill>
                  <a:srgbClr val="FFFFFF"/>
                </a:solidFill>
                <a:latin typeface="Calibri"/>
                <a:cs typeface="Calibri"/>
              </a:rPr>
              <a:t> </a:t>
            </a:r>
            <a:r>
              <a:rPr sz="950" spc="-5" dirty="0">
                <a:solidFill>
                  <a:srgbClr val="FFFFFF"/>
                </a:solidFill>
                <a:latin typeface="Calibri"/>
                <a:cs typeface="Calibri"/>
              </a:rPr>
              <a:t>Δείκτη Ευπάθειας.</a:t>
            </a:r>
            <a:endParaRPr sz="950" dirty="0">
              <a:latin typeface="Calibri"/>
              <a:cs typeface="Calibri"/>
            </a:endParaRPr>
          </a:p>
        </p:txBody>
      </p:sp>
      <p:sp>
        <p:nvSpPr>
          <p:cNvPr id="29" name="object 29"/>
          <p:cNvSpPr txBox="1"/>
          <p:nvPr/>
        </p:nvSpPr>
        <p:spPr>
          <a:xfrm>
            <a:off x="39369" y="5478779"/>
            <a:ext cx="5239385" cy="277495"/>
          </a:xfrm>
          <a:prstGeom prst="rect">
            <a:avLst/>
          </a:prstGeom>
        </p:spPr>
        <p:txBody>
          <a:bodyPr vert="horz" wrap="square" lIns="0" tIns="12700" rIns="0" bIns="0" rtlCol="0">
            <a:spAutoFit/>
          </a:bodyPr>
          <a:lstStyle/>
          <a:p>
            <a:pPr marL="12700" marR="5080">
              <a:lnSpc>
                <a:spcPct val="100000"/>
              </a:lnSpc>
              <a:spcBef>
                <a:spcPts val="100"/>
              </a:spcBef>
            </a:pPr>
            <a:r>
              <a:rPr sz="550" spc="20" dirty="0">
                <a:solidFill>
                  <a:srgbClr val="FFFFFF"/>
                </a:solidFill>
                <a:latin typeface="Calibri"/>
                <a:cs typeface="Calibri"/>
              </a:rPr>
              <a:t>ΟΔΗΓΙΕΣ</a:t>
            </a:r>
            <a:r>
              <a:rPr sz="550" spc="30" dirty="0">
                <a:solidFill>
                  <a:srgbClr val="FFFFFF"/>
                </a:solidFill>
                <a:latin typeface="Calibri"/>
                <a:cs typeface="Calibri"/>
              </a:rPr>
              <a:t> </a:t>
            </a:r>
            <a:r>
              <a:rPr sz="550" spc="20" dirty="0">
                <a:solidFill>
                  <a:srgbClr val="FFFFFF"/>
                </a:solidFill>
                <a:latin typeface="Calibri"/>
                <a:cs typeface="Calibri"/>
              </a:rPr>
              <a:t>ΓΙΑ</a:t>
            </a:r>
            <a:r>
              <a:rPr sz="550" spc="25" dirty="0">
                <a:solidFill>
                  <a:srgbClr val="FFFFFF"/>
                </a:solidFill>
                <a:latin typeface="Calibri"/>
                <a:cs typeface="Calibri"/>
              </a:rPr>
              <a:t> ΤΗΝ</a:t>
            </a:r>
            <a:r>
              <a:rPr sz="550" spc="30" dirty="0">
                <a:solidFill>
                  <a:srgbClr val="FFFFFF"/>
                </a:solidFill>
                <a:latin typeface="Calibri"/>
                <a:cs typeface="Calibri"/>
              </a:rPr>
              <a:t> </a:t>
            </a:r>
            <a:r>
              <a:rPr sz="550" spc="25" dirty="0">
                <a:solidFill>
                  <a:srgbClr val="FFFFFF"/>
                </a:solidFill>
                <a:latin typeface="Calibri"/>
                <a:cs typeface="Calibri"/>
              </a:rPr>
              <a:t>ΑΣΦΑΛΕΙΑ</a:t>
            </a:r>
            <a:r>
              <a:rPr sz="550" spc="30" dirty="0">
                <a:solidFill>
                  <a:srgbClr val="FFFFFF"/>
                </a:solidFill>
                <a:latin typeface="Calibri"/>
                <a:cs typeface="Calibri"/>
              </a:rPr>
              <a:t> </a:t>
            </a:r>
            <a:r>
              <a:rPr sz="550" spc="25" dirty="0">
                <a:solidFill>
                  <a:srgbClr val="FFFFFF"/>
                </a:solidFill>
                <a:latin typeface="Calibri"/>
                <a:cs typeface="Calibri"/>
              </a:rPr>
              <a:t>ΤΟΥ</a:t>
            </a:r>
            <a:r>
              <a:rPr sz="550" spc="30" dirty="0">
                <a:solidFill>
                  <a:srgbClr val="FFFFFF"/>
                </a:solidFill>
                <a:latin typeface="Calibri"/>
                <a:cs typeface="Calibri"/>
              </a:rPr>
              <a:t> </a:t>
            </a:r>
            <a:r>
              <a:rPr sz="550" spc="25" dirty="0">
                <a:solidFill>
                  <a:srgbClr val="FFFFFF"/>
                </a:solidFill>
                <a:latin typeface="Calibri"/>
                <a:cs typeface="Calibri"/>
              </a:rPr>
              <a:t>ΚΥΒΕΡΝΟΥ</a:t>
            </a:r>
            <a:r>
              <a:rPr sz="550" spc="30" dirty="0">
                <a:solidFill>
                  <a:srgbClr val="FFFFFF"/>
                </a:solidFill>
                <a:latin typeface="Calibri"/>
                <a:cs typeface="Calibri"/>
              </a:rPr>
              <a:t> </a:t>
            </a:r>
            <a:r>
              <a:rPr sz="550" spc="25" dirty="0">
                <a:solidFill>
                  <a:srgbClr val="FFFFFF"/>
                </a:solidFill>
                <a:latin typeface="Calibri"/>
                <a:cs typeface="Calibri"/>
              </a:rPr>
              <a:t>ΣΤΑ</a:t>
            </a:r>
            <a:r>
              <a:rPr sz="550" spc="35" dirty="0">
                <a:solidFill>
                  <a:srgbClr val="FFFFFF"/>
                </a:solidFill>
                <a:latin typeface="Calibri"/>
                <a:cs typeface="Calibri"/>
              </a:rPr>
              <a:t> </a:t>
            </a:r>
            <a:r>
              <a:rPr sz="550" spc="25" dirty="0">
                <a:solidFill>
                  <a:srgbClr val="FFFFFF"/>
                </a:solidFill>
                <a:latin typeface="Calibri"/>
                <a:cs typeface="Calibri"/>
              </a:rPr>
              <a:t>ΠΛΟΙΑ, Έκδοση </a:t>
            </a:r>
            <a:r>
              <a:rPr sz="550" spc="20" dirty="0">
                <a:solidFill>
                  <a:srgbClr val="FFFFFF"/>
                </a:solidFill>
                <a:latin typeface="Calibri"/>
                <a:cs typeface="Calibri"/>
              </a:rPr>
              <a:t>4,</a:t>
            </a:r>
            <a:r>
              <a:rPr sz="550" spc="35" dirty="0">
                <a:solidFill>
                  <a:srgbClr val="FFFFFF"/>
                </a:solidFill>
                <a:latin typeface="Calibri"/>
                <a:cs typeface="Calibri"/>
              </a:rPr>
              <a:t> </a:t>
            </a:r>
            <a:r>
              <a:rPr sz="550" spc="20" dirty="0">
                <a:solidFill>
                  <a:srgbClr val="FFFFFF"/>
                </a:solidFill>
                <a:latin typeface="Calibri"/>
                <a:cs typeface="Calibri"/>
              </a:rPr>
              <a:t>URL:</a:t>
            </a:r>
            <a:r>
              <a:rPr sz="550" spc="30" dirty="0">
                <a:solidFill>
                  <a:srgbClr val="FFFFFF"/>
                </a:solidFill>
                <a:latin typeface="Calibri"/>
                <a:cs typeface="Calibri"/>
              </a:rPr>
              <a:t> </a:t>
            </a:r>
            <a:r>
              <a:rPr sz="550" u="sng" spc="20" dirty="0">
                <a:solidFill>
                  <a:srgbClr val="FFFFFF"/>
                </a:solidFill>
                <a:uFill>
                  <a:solidFill>
                    <a:srgbClr val="FFFFFF"/>
                  </a:solidFill>
                </a:uFill>
                <a:latin typeface="Calibri"/>
                <a:cs typeface="Calibri"/>
                <a:hlinkClick r:id="rId4"/>
              </a:rPr>
              <a:t>2021-Cyber-Security-Guidelines.pdf</a:t>
            </a:r>
            <a:r>
              <a:rPr sz="550" u="sng" spc="30" dirty="0">
                <a:solidFill>
                  <a:srgbClr val="FFFFFF"/>
                </a:solidFill>
                <a:uFill>
                  <a:solidFill>
                    <a:srgbClr val="FFFFFF"/>
                  </a:solidFill>
                </a:uFill>
                <a:latin typeface="Calibri"/>
                <a:cs typeface="Calibri"/>
                <a:hlinkClick r:id="rId4"/>
              </a:rPr>
              <a:t> </a:t>
            </a:r>
            <a:r>
              <a:rPr sz="550" u="sng" spc="15" dirty="0">
                <a:solidFill>
                  <a:srgbClr val="FFFFFF"/>
                </a:solidFill>
                <a:uFill>
                  <a:solidFill>
                    <a:srgbClr val="FFFFFF"/>
                  </a:solidFill>
                </a:uFill>
                <a:latin typeface="Calibri"/>
                <a:cs typeface="Calibri"/>
                <a:hlinkClick r:id="rId4"/>
              </a:rPr>
              <a:t>(ics-</a:t>
            </a:r>
            <a:r>
              <a:rPr sz="550" u="sng" spc="35" dirty="0">
                <a:solidFill>
                  <a:srgbClr val="FFFFFF"/>
                </a:solidFill>
                <a:uFill>
                  <a:solidFill>
                    <a:srgbClr val="FFFFFF"/>
                  </a:solidFill>
                </a:uFill>
                <a:latin typeface="Calibri"/>
                <a:cs typeface="Calibri"/>
                <a:hlinkClick r:id="rId4"/>
              </a:rPr>
              <a:t> </a:t>
            </a:r>
            <a:r>
              <a:rPr sz="550" u="sng" spc="15" dirty="0">
                <a:solidFill>
                  <a:srgbClr val="FFFFFF"/>
                </a:solidFill>
                <a:uFill>
                  <a:solidFill>
                    <a:srgbClr val="FFFFFF"/>
                  </a:solidFill>
                </a:uFill>
                <a:latin typeface="Calibri"/>
                <a:cs typeface="Calibri"/>
                <a:hlinkClick r:id="rId4"/>
              </a:rPr>
              <a:t>shipping.org),</a:t>
            </a:r>
            <a:r>
              <a:rPr sz="550" u="sng" spc="40" dirty="0">
                <a:solidFill>
                  <a:srgbClr val="FFFFFF"/>
                </a:solidFill>
                <a:uFill>
                  <a:solidFill>
                    <a:srgbClr val="FFFFFF"/>
                  </a:solidFill>
                </a:uFill>
                <a:latin typeface="Calibri"/>
                <a:cs typeface="Calibri"/>
                <a:hlinkClick r:id="rId4"/>
              </a:rPr>
              <a:t> </a:t>
            </a:r>
            <a:r>
              <a:rPr sz="550" u="sng" spc="25" dirty="0">
                <a:solidFill>
                  <a:srgbClr val="FFFFFF"/>
                </a:solidFill>
                <a:uFill>
                  <a:solidFill>
                    <a:srgbClr val="FFFFFF"/>
                  </a:solidFill>
                </a:uFill>
                <a:latin typeface="Calibri"/>
                <a:cs typeface="Calibri"/>
                <a:hlinkClick r:id="rId4"/>
              </a:rPr>
              <a:t>πρόσβαση</a:t>
            </a:r>
            <a:r>
              <a:rPr sz="550" u="sng" spc="30" dirty="0">
                <a:solidFill>
                  <a:srgbClr val="FFFFFF"/>
                </a:solidFill>
                <a:uFill>
                  <a:solidFill>
                    <a:srgbClr val="FFFFFF"/>
                  </a:solidFill>
                </a:uFill>
                <a:latin typeface="Calibri"/>
                <a:cs typeface="Calibri"/>
                <a:hlinkClick r:id="rId4"/>
              </a:rPr>
              <a:t> </a:t>
            </a:r>
            <a:r>
              <a:rPr sz="550" u="sng" spc="20" dirty="0">
                <a:solidFill>
                  <a:srgbClr val="FFFFFF"/>
                </a:solidFill>
                <a:uFill>
                  <a:solidFill>
                    <a:srgbClr val="FFFFFF"/>
                  </a:solidFill>
                </a:uFill>
                <a:latin typeface="Calibri"/>
                <a:cs typeface="Calibri"/>
                <a:hlinkClick r:id="rId4"/>
              </a:rPr>
              <a:t>τον</a:t>
            </a:r>
            <a:r>
              <a:rPr sz="550" u="sng" spc="35" dirty="0">
                <a:solidFill>
                  <a:srgbClr val="FFFFFF"/>
                </a:solidFill>
                <a:uFill>
                  <a:solidFill>
                    <a:srgbClr val="FFFFFF"/>
                  </a:solidFill>
                </a:uFill>
                <a:latin typeface="Calibri"/>
                <a:cs typeface="Calibri"/>
                <a:hlinkClick r:id="rId4"/>
              </a:rPr>
              <a:t> </a:t>
            </a:r>
            <a:r>
              <a:rPr sz="550" u="sng" spc="25" dirty="0">
                <a:solidFill>
                  <a:srgbClr val="FFFFFF"/>
                </a:solidFill>
                <a:uFill>
                  <a:solidFill>
                    <a:srgbClr val="FFFFFF"/>
                  </a:solidFill>
                </a:uFill>
                <a:latin typeface="Calibri"/>
                <a:cs typeface="Calibri"/>
                <a:hlinkClick r:id="rId4"/>
              </a:rPr>
              <a:t>Φεβρ</a:t>
            </a:r>
            <a:r>
              <a:rPr sz="550" u="sng" spc="25" dirty="0">
                <a:solidFill>
                  <a:srgbClr val="FFFFFF"/>
                </a:solidFill>
                <a:uFill>
                  <a:solidFill>
                    <a:srgbClr val="FFFFFF"/>
                  </a:solidFill>
                </a:uFill>
                <a:latin typeface="Calibri"/>
                <a:cs typeface="Calibri"/>
              </a:rPr>
              <a:t>ουάριο</a:t>
            </a:r>
            <a:r>
              <a:rPr sz="550" spc="30" dirty="0">
                <a:solidFill>
                  <a:srgbClr val="FFFFFF"/>
                </a:solidFill>
                <a:latin typeface="Calibri"/>
                <a:cs typeface="Calibri"/>
              </a:rPr>
              <a:t> </a:t>
            </a:r>
            <a:r>
              <a:rPr sz="550" spc="20" dirty="0">
                <a:solidFill>
                  <a:srgbClr val="FFFFFF"/>
                </a:solidFill>
                <a:latin typeface="Calibri"/>
                <a:cs typeface="Calibri"/>
              </a:rPr>
              <a:t>2024. </a:t>
            </a:r>
            <a:r>
              <a:rPr sz="550" spc="25" dirty="0">
                <a:solidFill>
                  <a:srgbClr val="FFFFFF"/>
                </a:solidFill>
                <a:latin typeface="Calibri"/>
                <a:cs typeface="Calibri"/>
              </a:rPr>
              <a:t> </a:t>
            </a:r>
            <a:r>
              <a:rPr sz="550" spc="35" dirty="0">
                <a:solidFill>
                  <a:srgbClr val="FFFFFF"/>
                </a:solidFill>
                <a:latin typeface="Calibri"/>
                <a:cs typeface="Calibri"/>
              </a:rPr>
              <a:t>Juntae Kim, Sanghoon </a:t>
            </a:r>
            <a:r>
              <a:rPr sz="550" spc="30" dirty="0">
                <a:solidFill>
                  <a:srgbClr val="FFFFFF"/>
                </a:solidFill>
                <a:latin typeface="Calibri"/>
                <a:cs typeface="Calibri"/>
              </a:rPr>
              <a:t>ChoiJinho </a:t>
            </a:r>
            <a:r>
              <a:rPr sz="550" spc="20" dirty="0">
                <a:solidFill>
                  <a:srgbClr val="FFFFFF"/>
                </a:solidFill>
                <a:latin typeface="Calibri"/>
                <a:cs typeface="Calibri"/>
              </a:rPr>
              <a:t>, </a:t>
            </a:r>
            <a:r>
              <a:rPr sz="550" spc="40" dirty="0">
                <a:solidFill>
                  <a:srgbClr val="FFFFFF"/>
                </a:solidFill>
                <a:latin typeface="Calibri"/>
                <a:cs typeface="Calibri"/>
              </a:rPr>
              <a:t>and </a:t>
            </a:r>
            <a:r>
              <a:rPr sz="550" spc="30" dirty="0">
                <a:solidFill>
                  <a:srgbClr val="FFFFFF"/>
                </a:solidFill>
                <a:latin typeface="Calibri"/>
                <a:cs typeface="Calibri"/>
              </a:rPr>
              <a:t>Park, </a:t>
            </a:r>
            <a:r>
              <a:rPr sz="550" spc="40" dirty="0">
                <a:solidFill>
                  <a:srgbClr val="FFFFFF"/>
                </a:solidFill>
                <a:latin typeface="Calibri"/>
                <a:cs typeface="Calibri"/>
              </a:rPr>
              <a:t>The </a:t>
            </a:r>
            <a:r>
              <a:rPr sz="550" spc="30" dirty="0">
                <a:solidFill>
                  <a:srgbClr val="FFFFFF"/>
                </a:solidFill>
                <a:latin typeface="Calibri"/>
                <a:cs typeface="Calibri"/>
              </a:rPr>
              <a:t>analysis of general cybersecurity </a:t>
            </a:r>
            <a:r>
              <a:rPr sz="550" spc="35" dirty="0">
                <a:solidFill>
                  <a:srgbClr val="FFFFFF"/>
                </a:solidFill>
                <a:latin typeface="Calibri"/>
                <a:cs typeface="Calibri"/>
              </a:rPr>
              <a:t>requirements </a:t>
            </a:r>
            <a:r>
              <a:rPr sz="550" spc="30" dirty="0">
                <a:solidFill>
                  <a:srgbClr val="FFFFFF"/>
                </a:solidFill>
                <a:latin typeface="Calibri"/>
                <a:cs typeface="Calibri"/>
              </a:rPr>
              <a:t>applicable </a:t>
            </a:r>
            <a:r>
              <a:rPr sz="550" spc="35" dirty="0">
                <a:solidFill>
                  <a:srgbClr val="FFFFFF"/>
                </a:solidFill>
                <a:latin typeface="Calibri"/>
                <a:cs typeface="Calibri"/>
              </a:rPr>
              <a:t>to </a:t>
            </a:r>
            <a:r>
              <a:rPr sz="550" spc="25" dirty="0">
                <a:solidFill>
                  <a:srgbClr val="FFFFFF"/>
                </a:solidFill>
                <a:latin typeface="Calibri"/>
                <a:cs typeface="Calibri"/>
              </a:rPr>
              <a:t>ship's </a:t>
            </a:r>
            <a:r>
              <a:rPr sz="550" spc="30" dirty="0">
                <a:solidFill>
                  <a:srgbClr val="FFFFFF"/>
                </a:solidFill>
                <a:latin typeface="Calibri"/>
                <a:cs typeface="Calibri"/>
              </a:rPr>
              <a:t>service display device </a:t>
            </a:r>
            <a:r>
              <a:rPr sz="550" spc="35" dirty="0">
                <a:solidFill>
                  <a:srgbClr val="FFFFFF"/>
                </a:solidFill>
                <a:latin typeface="Calibri"/>
                <a:cs typeface="Calibri"/>
              </a:rPr>
              <a:t>based </a:t>
            </a:r>
            <a:r>
              <a:rPr sz="550" spc="40" dirty="0">
                <a:solidFill>
                  <a:srgbClr val="FFFFFF"/>
                </a:solidFill>
                <a:latin typeface="Calibri"/>
                <a:cs typeface="Calibri"/>
              </a:rPr>
              <a:t>on </a:t>
            </a:r>
            <a:r>
              <a:rPr sz="550" spc="30" dirty="0">
                <a:solidFill>
                  <a:srgbClr val="FFFFFF"/>
                </a:solidFill>
                <a:latin typeface="Calibri"/>
                <a:cs typeface="Calibri"/>
              </a:rPr>
              <a:t>international </a:t>
            </a:r>
            <a:r>
              <a:rPr sz="550" spc="35" dirty="0">
                <a:solidFill>
                  <a:srgbClr val="FFFFFF"/>
                </a:solidFill>
                <a:latin typeface="Calibri"/>
                <a:cs typeface="Calibri"/>
              </a:rPr>
              <a:t> </a:t>
            </a:r>
            <a:r>
              <a:rPr sz="550" spc="30" dirty="0">
                <a:solidFill>
                  <a:srgbClr val="FFFFFF"/>
                </a:solidFill>
                <a:latin typeface="Calibri"/>
                <a:cs typeface="Calibri"/>
              </a:rPr>
              <a:t>standards,</a:t>
            </a:r>
            <a:r>
              <a:rPr sz="550" spc="20" dirty="0">
                <a:solidFill>
                  <a:srgbClr val="FFFFFF"/>
                </a:solidFill>
                <a:latin typeface="Calibri"/>
                <a:cs typeface="Calibri"/>
              </a:rPr>
              <a:t> </a:t>
            </a:r>
            <a:r>
              <a:rPr sz="550" spc="25" dirty="0">
                <a:solidFill>
                  <a:srgbClr val="FFFFFF"/>
                </a:solidFill>
                <a:latin typeface="Calibri"/>
                <a:cs typeface="Calibri"/>
              </a:rPr>
              <a:t>url: </a:t>
            </a:r>
            <a:r>
              <a:rPr sz="550" u="sng" spc="30" dirty="0">
                <a:solidFill>
                  <a:srgbClr val="FFFFFF"/>
                </a:solidFill>
                <a:uFill>
                  <a:solidFill>
                    <a:srgbClr val="FFFFFF"/>
                  </a:solidFill>
                </a:uFill>
                <a:latin typeface="Calibri"/>
                <a:cs typeface="Calibri"/>
                <a:hlinkClick r:id="rId5"/>
              </a:rPr>
              <a:t>ENAV28-5.1.1.4-The-analysis-of-general-</a:t>
            </a:r>
            <a:r>
              <a:rPr sz="550" u="sng" spc="15" dirty="0">
                <a:solidFill>
                  <a:srgbClr val="FFFFFF"/>
                </a:solidFill>
                <a:uFill>
                  <a:solidFill>
                    <a:srgbClr val="FFFFFF"/>
                  </a:solidFill>
                </a:uFill>
                <a:latin typeface="Calibri"/>
                <a:cs typeface="Calibri"/>
                <a:hlinkClick r:id="rId5"/>
              </a:rPr>
              <a:t> </a:t>
            </a:r>
            <a:r>
              <a:rPr sz="550" u="sng" spc="30" dirty="0">
                <a:solidFill>
                  <a:srgbClr val="FFFFFF"/>
                </a:solidFill>
                <a:uFill>
                  <a:solidFill>
                    <a:srgbClr val="FFFFFF"/>
                  </a:solidFill>
                </a:uFill>
                <a:latin typeface="Calibri"/>
                <a:cs typeface="Calibri"/>
                <a:hlinkClick r:id="rId5"/>
              </a:rPr>
              <a:t>cybersecurity-requirements-applicable-to-ships-e-Nav.pd</a:t>
            </a:r>
            <a:r>
              <a:rPr sz="550" u="sng" spc="30" dirty="0">
                <a:solidFill>
                  <a:srgbClr val="FFFFFF"/>
                </a:solidFill>
                <a:uFill>
                  <a:solidFill>
                    <a:srgbClr val="FFFFFF"/>
                  </a:solidFill>
                </a:uFill>
                <a:latin typeface="Calibri"/>
                <a:cs typeface="Calibri"/>
              </a:rPr>
              <a:t>f</a:t>
            </a:r>
            <a:r>
              <a:rPr sz="550" u="sng" spc="25" dirty="0">
                <a:solidFill>
                  <a:srgbClr val="FFFFFF"/>
                </a:solidFill>
                <a:uFill>
                  <a:solidFill>
                    <a:srgbClr val="FFFFFF"/>
                  </a:solidFill>
                </a:uFill>
                <a:latin typeface="Calibri"/>
                <a:cs typeface="Calibri"/>
              </a:rPr>
              <a:t> (iala-aism.org</a:t>
            </a:r>
            <a:r>
              <a:rPr sz="550" spc="25" dirty="0">
                <a:solidFill>
                  <a:srgbClr val="FFFFFF"/>
                </a:solidFill>
                <a:latin typeface="Calibri"/>
                <a:cs typeface="Calibri"/>
              </a:rPr>
              <a:t>)</a:t>
            </a:r>
            <a:endParaRPr sz="550">
              <a:latin typeface="Calibri"/>
              <a:cs typeface="Calibri"/>
            </a:endParaRPr>
          </a:p>
        </p:txBody>
      </p:sp>
      <p:sp>
        <p:nvSpPr>
          <p:cNvPr id="33" name="object 33"/>
          <p:cNvSpPr txBox="1"/>
          <p:nvPr/>
        </p:nvSpPr>
        <p:spPr>
          <a:xfrm>
            <a:off x="5532437" y="1902301"/>
            <a:ext cx="2738755" cy="1043876"/>
          </a:xfrm>
          <a:prstGeom prst="rect">
            <a:avLst/>
          </a:prstGeom>
        </p:spPr>
        <p:txBody>
          <a:bodyPr vert="horz" wrap="square" lIns="0" tIns="12700" rIns="0" bIns="0" rtlCol="0">
            <a:spAutoFit/>
          </a:bodyPr>
          <a:lstStyle/>
          <a:p>
            <a:pPr marL="490220" marR="27940" indent="-342900" algn="just">
              <a:lnSpc>
                <a:spcPct val="100000"/>
              </a:lnSpc>
              <a:spcBef>
                <a:spcPts val="100"/>
              </a:spcBef>
              <a:buSzPct val="127272"/>
              <a:buFont typeface="Arial"/>
              <a:buChar char="•"/>
              <a:tabLst>
                <a:tab pos="490855" algn="l"/>
              </a:tabLst>
            </a:pPr>
            <a:r>
              <a:rPr sz="1100" dirty="0">
                <a:solidFill>
                  <a:srgbClr val="FFFFFF"/>
                </a:solidFill>
                <a:latin typeface="Calibri"/>
                <a:cs typeface="Calibri"/>
              </a:rPr>
              <a:t>Ο </a:t>
            </a:r>
            <a:r>
              <a:rPr sz="1100" b="1" spc="-5" dirty="0">
                <a:solidFill>
                  <a:srgbClr val="FFB800"/>
                </a:solidFill>
                <a:latin typeface="Calibri"/>
                <a:cs typeface="Calibri"/>
              </a:rPr>
              <a:t>Δείκτης Απ</a:t>
            </a:r>
            <a:r>
              <a:rPr sz="1100" b="1" spc="-5" dirty="0" err="1">
                <a:solidFill>
                  <a:srgbClr val="FFB800"/>
                </a:solidFill>
                <a:latin typeface="Calibri"/>
                <a:cs typeface="Calibri"/>
              </a:rPr>
              <a:t>ειλών</a:t>
            </a:r>
            <a:r>
              <a:rPr sz="1100" b="1" spc="-5" dirty="0">
                <a:solidFill>
                  <a:srgbClr val="FFB800"/>
                </a:solidFill>
                <a:latin typeface="Calibri"/>
                <a:cs typeface="Calibri"/>
              </a:rPr>
              <a:t> (</a:t>
            </a:r>
            <a:r>
              <a:rPr lang="el-GR" sz="1100" b="1" spc="-5" dirty="0">
                <a:solidFill>
                  <a:srgbClr val="FFFFFF"/>
                </a:solidFill>
                <a:latin typeface="Calibri"/>
                <a:cs typeface="Calibri"/>
              </a:rPr>
              <a:t>ΤΙ</a:t>
            </a:r>
            <a:r>
              <a:rPr sz="1100" spc="-5" dirty="0">
                <a:solidFill>
                  <a:srgbClr val="FFFFFF"/>
                </a:solidFill>
                <a:latin typeface="Calibri"/>
                <a:cs typeface="Calibri"/>
              </a:rPr>
              <a:t>) αξιολογεί τις </a:t>
            </a:r>
            <a:r>
              <a:rPr sz="1100" dirty="0">
                <a:solidFill>
                  <a:srgbClr val="FFFFFF"/>
                </a:solidFill>
                <a:latin typeface="Calibri"/>
                <a:cs typeface="Calibri"/>
              </a:rPr>
              <a:t> </a:t>
            </a:r>
            <a:r>
              <a:rPr sz="1100" spc="-5" dirty="0">
                <a:solidFill>
                  <a:srgbClr val="FFFFFF"/>
                </a:solidFill>
                <a:latin typeface="Calibri"/>
                <a:cs typeface="Calibri"/>
              </a:rPr>
              <a:t>τιμές των απειλών για τα περιουσιακά </a:t>
            </a:r>
            <a:r>
              <a:rPr sz="1100" dirty="0">
                <a:solidFill>
                  <a:srgbClr val="FFFFFF"/>
                </a:solidFill>
                <a:latin typeface="Calibri"/>
                <a:cs typeface="Calibri"/>
              </a:rPr>
              <a:t> </a:t>
            </a:r>
            <a:r>
              <a:rPr sz="1100" spc="-5" dirty="0">
                <a:solidFill>
                  <a:srgbClr val="FFFFFF"/>
                </a:solidFill>
                <a:latin typeface="Calibri"/>
                <a:cs typeface="Calibri"/>
              </a:rPr>
              <a:t>στοιχεία,</a:t>
            </a:r>
            <a:r>
              <a:rPr sz="1100" dirty="0">
                <a:solidFill>
                  <a:srgbClr val="FFFFFF"/>
                </a:solidFill>
                <a:latin typeface="Calibri"/>
                <a:cs typeface="Calibri"/>
              </a:rPr>
              <a:t> </a:t>
            </a:r>
            <a:r>
              <a:rPr sz="1100" spc="-5" dirty="0">
                <a:solidFill>
                  <a:srgbClr val="FFFFFF"/>
                </a:solidFill>
                <a:latin typeface="Calibri"/>
                <a:cs typeface="Calibri"/>
              </a:rPr>
              <a:t>λαμβάνοντας</a:t>
            </a:r>
            <a:r>
              <a:rPr sz="1100" dirty="0">
                <a:solidFill>
                  <a:srgbClr val="FFFFFF"/>
                </a:solidFill>
                <a:latin typeface="Calibri"/>
                <a:cs typeface="Calibri"/>
              </a:rPr>
              <a:t> </a:t>
            </a:r>
            <a:r>
              <a:rPr sz="1100" spc="-5" dirty="0">
                <a:solidFill>
                  <a:srgbClr val="FFFFFF"/>
                </a:solidFill>
                <a:latin typeface="Calibri"/>
                <a:cs typeface="Calibri"/>
              </a:rPr>
              <a:t>υπόψη</a:t>
            </a:r>
            <a:r>
              <a:rPr sz="1100" dirty="0">
                <a:solidFill>
                  <a:srgbClr val="FFFFFF"/>
                </a:solidFill>
                <a:latin typeface="Calibri"/>
                <a:cs typeface="Calibri"/>
              </a:rPr>
              <a:t> </a:t>
            </a:r>
            <a:r>
              <a:rPr sz="1100" spc="-5" dirty="0">
                <a:solidFill>
                  <a:srgbClr val="FFFFFF"/>
                </a:solidFill>
                <a:latin typeface="Calibri"/>
                <a:cs typeface="Calibri"/>
              </a:rPr>
              <a:t>την </a:t>
            </a:r>
            <a:r>
              <a:rPr sz="1100" dirty="0">
                <a:solidFill>
                  <a:srgbClr val="FFFFFF"/>
                </a:solidFill>
                <a:latin typeface="Calibri"/>
                <a:cs typeface="Calibri"/>
              </a:rPr>
              <a:t> </a:t>
            </a:r>
            <a:r>
              <a:rPr sz="1100" spc="-5" dirty="0">
                <a:solidFill>
                  <a:srgbClr val="FFFFFF"/>
                </a:solidFill>
                <a:latin typeface="Calibri"/>
                <a:cs typeface="Calibri"/>
              </a:rPr>
              <a:t>πιθανότητα</a:t>
            </a:r>
            <a:r>
              <a:rPr sz="1100" dirty="0">
                <a:solidFill>
                  <a:srgbClr val="FFFFFF"/>
                </a:solidFill>
                <a:latin typeface="Calibri"/>
                <a:cs typeface="Calibri"/>
              </a:rPr>
              <a:t> </a:t>
            </a:r>
            <a:r>
              <a:rPr sz="1100" spc="-5" dirty="0">
                <a:solidFill>
                  <a:srgbClr val="FFFFFF"/>
                </a:solidFill>
                <a:latin typeface="Calibri"/>
                <a:cs typeface="Calibri"/>
              </a:rPr>
              <a:t>πραγματοποίησης</a:t>
            </a:r>
            <a:r>
              <a:rPr sz="1100" dirty="0">
                <a:solidFill>
                  <a:srgbClr val="FFFFFF"/>
                </a:solidFill>
                <a:latin typeface="Calibri"/>
                <a:cs typeface="Calibri"/>
              </a:rPr>
              <a:t> </a:t>
            </a:r>
            <a:r>
              <a:rPr sz="1100" spc="-5" dirty="0">
                <a:solidFill>
                  <a:srgbClr val="FFFFFF"/>
                </a:solidFill>
                <a:latin typeface="Calibri"/>
                <a:cs typeface="Calibri"/>
              </a:rPr>
              <a:t>μιας </a:t>
            </a:r>
            <a:r>
              <a:rPr sz="1100" spc="-235" dirty="0">
                <a:solidFill>
                  <a:srgbClr val="FFFFFF"/>
                </a:solidFill>
                <a:latin typeface="Calibri"/>
                <a:cs typeface="Calibri"/>
              </a:rPr>
              <a:t> </a:t>
            </a:r>
            <a:r>
              <a:rPr sz="1100" spc="-5" dirty="0">
                <a:solidFill>
                  <a:srgbClr val="FFFFFF"/>
                </a:solidFill>
                <a:latin typeface="Calibri"/>
                <a:cs typeface="Calibri"/>
              </a:rPr>
              <a:t>επίθεσης.</a:t>
            </a:r>
            <a:endParaRPr sz="1100" dirty="0">
              <a:latin typeface="Calibri"/>
              <a:cs typeface="Calibri"/>
            </a:endParaRPr>
          </a:p>
          <a:p>
            <a:pPr>
              <a:lnSpc>
                <a:spcPct val="100000"/>
              </a:lnSpc>
              <a:spcBef>
                <a:spcPts val="15"/>
              </a:spcBef>
            </a:pPr>
            <a:endParaRPr sz="1200" dirty="0">
              <a:latin typeface="Calibri"/>
              <a:cs typeface="Calibri"/>
            </a:endParaRPr>
          </a:p>
        </p:txBody>
      </p:sp>
      <p:sp>
        <p:nvSpPr>
          <p:cNvPr id="34" name="object 34"/>
          <p:cNvSpPr/>
          <p:nvPr/>
        </p:nvSpPr>
        <p:spPr>
          <a:xfrm>
            <a:off x="8893175" y="3133089"/>
            <a:ext cx="2658110" cy="0"/>
          </a:xfrm>
          <a:custGeom>
            <a:avLst/>
            <a:gdLst/>
            <a:ahLst/>
            <a:cxnLst/>
            <a:rect l="l" t="t" r="r" b="b"/>
            <a:pathLst>
              <a:path w="2658109">
                <a:moveTo>
                  <a:pt x="0" y="0"/>
                </a:moveTo>
                <a:lnTo>
                  <a:pt x="2658109" y="0"/>
                </a:lnTo>
              </a:path>
            </a:pathLst>
          </a:custGeom>
          <a:ln w="12700">
            <a:solidFill>
              <a:srgbClr val="FFB800"/>
            </a:solidFill>
          </a:ln>
        </p:spPr>
        <p:txBody>
          <a:bodyPr wrap="square" lIns="0" tIns="0" rIns="0" bIns="0" rtlCol="0"/>
          <a:lstStyle/>
          <a:p>
            <a:endParaRPr/>
          </a:p>
        </p:txBody>
      </p:sp>
      <p:sp>
        <p:nvSpPr>
          <p:cNvPr id="38" name="TextBox 37">
            <a:extLst>
              <a:ext uri="{FF2B5EF4-FFF2-40B4-BE49-F238E27FC236}">
                <a16:creationId xmlns:a16="http://schemas.microsoft.com/office/drawing/2014/main" id="{1F22817C-3B5F-9E10-71C3-195563C04218}"/>
              </a:ext>
            </a:extLst>
          </p:cNvPr>
          <p:cNvSpPr txBox="1"/>
          <p:nvPr/>
        </p:nvSpPr>
        <p:spPr>
          <a:xfrm>
            <a:off x="5616574" y="3349948"/>
            <a:ext cx="3374071" cy="18697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050" b="1" i="0" u="none" strike="noStrike" cap="none" normalizeH="0" baseline="0" dirty="0">
                <a:ln>
                  <a:noFill/>
                </a:ln>
                <a:solidFill>
                  <a:schemeClr val="bg1"/>
                </a:solidFill>
                <a:effectLst/>
                <a:latin typeface="Arial" panose="020B0604020202020204" pitchFamily="34" charset="0"/>
              </a:rPr>
              <a:t>5 – Βέβαιο (</a:t>
            </a:r>
            <a:r>
              <a:rPr kumimoji="0" lang="el-GR" altLang="el-GR" sz="1050" b="1" i="0" u="none" strike="noStrike" cap="none" normalizeH="0" baseline="0" dirty="0" err="1">
                <a:ln>
                  <a:noFill/>
                </a:ln>
                <a:solidFill>
                  <a:schemeClr val="bg1"/>
                </a:solidFill>
                <a:effectLst/>
                <a:latin typeface="Arial" panose="020B0604020202020204" pitchFamily="34" charset="0"/>
              </a:rPr>
              <a:t>Definite</a:t>
            </a:r>
            <a:r>
              <a:rPr kumimoji="0" lang="el-GR" altLang="el-GR" sz="1050" b="1" i="0" u="none" strike="noStrike" cap="none" normalizeH="0" baseline="0" dirty="0">
                <a:ln>
                  <a:noFill/>
                </a:ln>
                <a:solidFill>
                  <a:schemeClr val="bg1"/>
                </a:solidFill>
                <a:effectLst/>
                <a:latin typeface="Arial" panose="020B0604020202020204" pitchFamily="34" charset="0"/>
              </a:rPr>
              <a:t>):</a:t>
            </a:r>
            <a:br>
              <a:rPr kumimoji="0" lang="el-GR" altLang="el-GR" sz="1050" b="0" i="0" u="none" strike="noStrike" cap="none" normalizeH="0" baseline="0" dirty="0">
                <a:ln>
                  <a:noFill/>
                </a:ln>
                <a:solidFill>
                  <a:schemeClr val="bg1"/>
                </a:solidFill>
                <a:effectLst/>
                <a:latin typeface="Arial" panose="020B0604020202020204" pitchFamily="34" charset="0"/>
              </a:rPr>
            </a:br>
            <a:endParaRPr kumimoji="0" lang="el-GR" altLang="el-GR" sz="105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050" b="1" i="0" u="none" strike="noStrike" cap="none" normalizeH="0" baseline="0" dirty="0">
                <a:ln>
                  <a:noFill/>
                </a:ln>
                <a:solidFill>
                  <a:schemeClr val="bg1"/>
                </a:solidFill>
                <a:effectLst/>
                <a:latin typeface="Arial" panose="020B0604020202020204" pitchFamily="34" charset="0"/>
              </a:rPr>
              <a:t>4 – Πιθανό (</a:t>
            </a:r>
            <a:r>
              <a:rPr kumimoji="0" lang="el-GR" altLang="el-GR" sz="1050" b="1" i="0" u="none" strike="noStrike" cap="none" normalizeH="0" baseline="0" dirty="0" err="1">
                <a:ln>
                  <a:noFill/>
                </a:ln>
                <a:solidFill>
                  <a:schemeClr val="bg1"/>
                </a:solidFill>
                <a:effectLst/>
                <a:latin typeface="Arial" panose="020B0604020202020204" pitchFamily="34" charset="0"/>
              </a:rPr>
              <a:t>Probable</a:t>
            </a:r>
            <a:r>
              <a:rPr kumimoji="0" lang="el-GR" altLang="el-GR" sz="1050" b="1" i="0" u="none" strike="noStrike" cap="none" normalizeH="0" baseline="0" dirty="0">
                <a:ln>
                  <a:noFill/>
                </a:ln>
                <a:solidFill>
                  <a:schemeClr val="bg1"/>
                </a:solidFill>
                <a:effectLst/>
                <a:latin typeface="Arial" panose="020B0604020202020204" pitchFamily="34" charset="0"/>
              </a:rPr>
              <a:t>):</a:t>
            </a:r>
            <a:br>
              <a:rPr kumimoji="0" lang="el-GR" altLang="el-GR" sz="1050" b="0" i="0" u="none" strike="noStrike" cap="none" normalizeH="0" baseline="0" dirty="0">
                <a:ln>
                  <a:noFill/>
                </a:ln>
                <a:solidFill>
                  <a:schemeClr val="bg1"/>
                </a:solidFill>
                <a:effectLst/>
                <a:latin typeface="Arial" panose="020B0604020202020204" pitchFamily="34" charset="0"/>
              </a:rPr>
            </a:br>
            <a:endParaRPr kumimoji="0" lang="el-GR" altLang="el-GR" sz="105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050" b="1" i="0" u="none" strike="noStrike" cap="none" normalizeH="0" baseline="0" dirty="0">
                <a:ln>
                  <a:noFill/>
                </a:ln>
                <a:solidFill>
                  <a:schemeClr val="bg1"/>
                </a:solidFill>
                <a:effectLst/>
                <a:latin typeface="Arial" panose="020B0604020202020204" pitchFamily="34" charset="0"/>
              </a:rPr>
              <a:t>3 – Περιστασιακό (</a:t>
            </a:r>
            <a:r>
              <a:rPr kumimoji="0" lang="el-GR" altLang="el-GR" sz="1050" b="1" i="0" u="none" strike="noStrike" cap="none" normalizeH="0" baseline="0" dirty="0" err="1">
                <a:ln>
                  <a:noFill/>
                </a:ln>
                <a:solidFill>
                  <a:schemeClr val="bg1"/>
                </a:solidFill>
                <a:effectLst/>
                <a:latin typeface="Arial" panose="020B0604020202020204" pitchFamily="34" charset="0"/>
              </a:rPr>
              <a:t>Occasional</a:t>
            </a:r>
            <a:r>
              <a:rPr kumimoji="0" lang="el-GR" altLang="el-GR" sz="1050" b="1" i="0" u="none" strike="noStrike" cap="none" normalizeH="0" baseline="0" dirty="0">
                <a:ln>
                  <a:noFill/>
                </a:ln>
                <a:solidFill>
                  <a:schemeClr val="bg1"/>
                </a:solidFill>
                <a:effectLst/>
                <a:latin typeface="Arial" panose="020B0604020202020204" pitchFamily="34" charset="0"/>
              </a:rPr>
              <a:t>):</a:t>
            </a:r>
            <a:br>
              <a:rPr kumimoji="0" lang="el-GR" altLang="el-GR" sz="1050" b="0" i="0" u="none" strike="noStrike" cap="none" normalizeH="0" baseline="0" dirty="0">
                <a:ln>
                  <a:noFill/>
                </a:ln>
                <a:solidFill>
                  <a:schemeClr val="bg1"/>
                </a:solidFill>
                <a:effectLst/>
                <a:latin typeface="Arial" panose="020B0604020202020204" pitchFamily="34" charset="0"/>
              </a:rPr>
            </a:br>
            <a:endParaRPr kumimoji="0" lang="el-GR" altLang="el-GR" sz="105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050" b="1" i="0" u="none" strike="noStrike" cap="none" normalizeH="0" baseline="0" dirty="0">
                <a:ln>
                  <a:noFill/>
                </a:ln>
                <a:solidFill>
                  <a:schemeClr val="bg1"/>
                </a:solidFill>
                <a:effectLst/>
                <a:latin typeface="Arial" panose="020B0604020202020204" pitchFamily="34" charset="0"/>
              </a:rPr>
              <a:t>2 – Σπάνιο (</a:t>
            </a:r>
            <a:r>
              <a:rPr kumimoji="0" lang="el-GR" altLang="el-GR" sz="1050" b="1" i="0" u="none" strike="noStrike" cap="none" normalizeH="0" baseline="0" dirty="0" err="1">
                <a:ln>
                  <a:noFill/>
                </a:ln>
                <a:solidFill>
                  <a:schemeClr val="bg1"/>
                </a:solidFill>
                <a:effectLst/>
                <a:latin typeface="Arial" panose="020B0604020202020204" pitchFamily="34" charset="0"/>
              </a:rPr>
              <a:t>Remote</a:t>
            </a:r>
            <a:r>
              <a:rPr kumimoji="0" lang="el-GR" altLang="el-GR" sz="1050" b="1" i="0" u="none" strike="noStrike" cap="none" normalizeH="0" baseline="0" dirty="0">
                <a:ln>
                  <a:noFill/>
                </a:ln>
                <a:solidFill>
                  <a:schemeClr val="bg1"/>
                </a:solidFill>
                <a:effectLst/>
                <a:latin typeface="Arial" panose="020B0604020202020204" pitchFamily="34" charset="0"/>
              </a:rPr>
              <a:t>):</a:t>
            </a:r>
            <a:br>
              <a:rPr kumimoji="0" lang="el-GR" altLang="el-GR" sz="1050" b="0" i="0" u="none" strike="noStrike" cap="none" normalizeH="0" baseline="0" dirty="0">
                <a:ln>
                  <a:noFill/>
                </a:ln>
                <a:solidFill>
                  <a:schemeClr val="bg1"/>
                </a:solidFill>
                <a:effectLst/>
                <a:latin typeface="Arial" panose="020B0604020202020204" pitchFamily="34" charset="0"/>
              </a:rPr>
            </a:br>
            <a:endParaRPr kumimoji="0" lang="el-GR" altLang="el-GR" sz="105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050" b="1" i="0" u="none" strike="noStrike" cap="none" normalizeH="0" baseline="0" dirty="0">
                <a:ln>
                  <a:noFill/>
                </a:ln>
                <a:solidFill>
                  <a:schemeClr val="bg1"/>
                </a:solidFill>
                <a:effectLst/>
                <a:latin typeface="Arial" panose="020B0604020202020204" pitchFamily="34" charset="0"/>
              </a:rPr>
              <a:t>1 – Απίθανο (</a:t>
            </a:r>
            <a:r>
              <a:rPr kumimoji="0" lang="el-GR" altLang="el-GR" sz="1050" b="1" i="0" u="none" strike="noStrike" cap="none" normalizeH="0" baseline="0" dirty="0" err="1">
                <a:ln>
                  <a:noFill/>
                </a:ln>
                <a:solidFill>
                  <a:schemeClr val="bg1"/>
                </a:solidFill>
                <a:effectLst/>
                <a:latin typeface="Arial" panose="020B0604020202020204" pitchFamily="34" charset="0"/>
              </a:rPr>
              <a:t>Improbable</a:t>
            </a:r>
            <a:r>
              <a:rPr kumimoji="0" lang="el-GR" altLang="el-GR" sz="1050" b="1" i="0" u="none" strike="noStrike" cap="none" normalizeH="0" baseline="0" dirty="0">
                <a:ln>
                  <a:noFill/>
                </a:ln>
                <a:solidFill>
                  <a:schemeClr val="bg1"/>
                </a:solidFill>
                <a:effectLst/>
                <a:latin typeface="Arial" panose="020B0604020202020204" pitchFamily="34" charset="0"/>
              </a:rPr>
              <a:t>):</a:t>
            </a:r>
            <a:br>
              <a:rPr kumimoji="0" lang="el-GR" altLang="el-GR" sz="1050" b="0" i="0" u="none" strike="noStrike" cap="none" normalizeH="0" baseline="0" dirty="0">
                <a:ln>
                  <a:noFill/>
                </a:ln>
                <a:solidFill>
                  <a:schemeClr val="bg1"/>
                </a:solidFill>
                <a:effectLst/>
                <a:latin typeface="Arial" panose="020B0604020202020204" pitchFamily="34" charset="0"/>
              </a:rPr>
            </a:br>
            <a:endParaRPr kumimoji="0" lang="el-GR" altLang="el-GR" sz="105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1050" b="0" i="0" u="none" strike="noStrike" cap="none" normalizeH="0" baseline="0" dirty="0">
              <a:ln>
                <a:noFill/>
              </a:ln>
              <a:solidFill>
                <a:schemeClr val="bg1"/>
              </a:solidFill>
              <a:effectLst/>
              <a:latin typeface="Arial" panose="020B0604020202020204" pitchFamily="34" charset="0"/>
            </a:endParaRPr>
          </a:p>
        </p:txBody>
      </p:sp>
      <p:sp>
        <p:nvSpPr>
          <p:cNvPr id="39" name="object 23">
            <a:extLst>
              <a:ext uri="{FF2B5EF4-FFF2-40B4-BE49-F238E27FC236}">
                <a16:creationId xmlns:a16="http://schemas.microsoft.com/office/drawing/2014/main" id="{E237AE08-F44A-0C6A-5B03-F2CBE3FDE185}"/>
              </a:ext>
            </a:extLst>
          </p:cNvPr>
          <p:cNvSpPr txBox="1"/>
          <p:nvPr/>
        </p:nvSpPr>
        <p:spPr>
          <a:xfrm>
            <a:off x="5427661" y="3040340"/>
            <a:ext cx="2658745" cy="215444"/>
          </a:xfrm>
          <a:prstGeom prst="rect">
            <a:avLst/>
          </a:prstGeom>
          <a:solidFill>
            <a:srgbClr val="FFB800">
              <a:alpha val="19607"/>
            </a:srgbClr>
          </a:solidFill>
        </p:spPr>
        <p:txBody>
          <a:bodyPr vert="horz" wrap="square" lIns="0" tIns="45720" rIns="0" bIns="0" rtlCol="0">
            <a:spAutoFit/>
          </a:bodyPr>
          <a:lstStyle/>
          <a:p>
            <a:pPr marL="463550">
              <a:lnSpc>
                <a:spcPct val="100000"/>
              </a:lnSpc>
              <a:spcBef>
                <a:spcPts val="360"/>
              </a:spcBef>
              <a:tabLst>
                <a:tab pos="1485900" algn="l"/>
              </a:tabLst>
            </a:pPr>
            <a:r>
              <a:rPr lang="el-GR" sz="1100" b="1" spc="85" dirty="0">
                <a:solidFill>
                  <a:srgbClr val="FFFFFF"/>
                </a:solidFill>
                <a:latin typeface="Calibri"/>
                <a:cs typeface="Calibri"/>
              </a:rPr>
              <a:t>ΤΙ       </a:t>
            </a:r>
            <a:r>
              <a:rPr lang="el-GR" sz="1100" spc="75" dirty="0">
                <a:solidFill>
                  <a:srgbClr val="FFFFFF"/>
                </a:solidFill>
                <a:latin typeface="Calibri"/>
                <a:cs typeface="Calibri"/>
              </a:rPr>
              <a:t>Κατηγορίες</a:t>
            </a:r>
            <a:endParaRPr sz="11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5745479" y="729297"/>
            <a:ext cx="4448175" cy="1078230"/>
          </a:xfrm>
          <a:prstGeom prst="rect">
            <a:avLst/>
          </a:prstGeom>
        </p:spPr>
        <p:txBody>
          <a:bodyPr vert="horz" wrap="square" lIns="0" tIns="57150" rIns="0" bIns="0" rtlCol="0">
            <a:spAutoFit/>
          </a:bodyPr>
          <a:lstStyle/>
          <a:p>
            <a:pPr marL="962025" marR="5080">
              <a:lnSpc>
                <a:spcPts val="2750"/>
              </a:lnSpc>
              <a:spcBef>
                <a:spcPts val="450"/>
              </a:spcBef>
            </a:pPr>
            <a:r>
              <a:rPr spc="155" dirty="0"/>
              <a:t>Οι </a:t>
            </a:r>
            <a:r>
              <a:rPr spc="165" dirty="0"/>
              <a:t>τέσσερις </a:t>
            </a:r>
            <a:r>
              <a:rPr spc="170" dirty="0"/>
              <a:t>φάσεις </a:t>
            </a:r>
            <a:r>
              <a:rPr spc="140" dirty="0"/>
              <a:t>της </a:t>
            </a:r>
            <a:r>
              <a:rPr spc="-625" dirty="0"/>
              <a:t> </a:t>
            </a:r>
            <a:r>
              <a:rPr spc="175" dirty="0"/>
              <a:t>αξιολόγησης</a:t>
            </a:r>
            <a:r>
              <a:rPr spc="155" dirty="0"/>
              <a:t> </a:t>
            </a:r>
            <a:r>
              <a:rPr spc="175" dirty="0"/>
              <a:t>κινδύνων</a:t>
            </a:r>
          </a:p>
          <a:p>
            <a:pPr marL="12700">
              <a:lnSpc>
                <a:spcPct val="100000"/>
              </a:lnSpc>
              <a:spcBef>
                <a:spcPts val="515"/>
              </a:spcBef>
            </a:pPr>
            <a:r>
              <a:rPr sz="1600" b="1" spc="130" dirty="0">
                <a:solidFill>
                  <a:srgbClr val="FFB800"/>
                </a:solidFill>
                <a:latin typeface="Calibri"/>
                <a:cs typeface="Calibri"/>
              </a:rPr>
              <a:t>Φάση:</a:t>
            </a:r>
            <a:r>
              <a:rPr sz="1600" b="1" spc="35" dirty="0">
                <a:solidFill>
                  <a:srgbClr val="FFB800"/>
                </a:solidFill>
                <a:latin typeface="Calibri"/>
                <a:cs typeface="Calibri"/>
              </a:rPr>
              <a:t> </a:t>
            </a:r>
            <a:r>
              <a:rPr sz="1600" b="1" spc="105" dirty="0">
                <a:solidFill>
                  <a:srgbClr val="FFB800"/>
                </a:solidFill>
                <a:latin typeface="Calibri"/>
                <a:cs typeface="Calibri"/>
              </a:rPr>
              <a:t>Αξιολόγηση</a:t>
            </a:r>
            <a:r>
              <a:rPr sz="1600" b="1" spc="15" dirty="0">
                <a:solidFill>
                  <a:srgbClr val="FFB800"/>
                </a:solidFill>
                <a:latin typeface="Calibri"/>
                <a:cs typeface="Calibri"/>
              </a:rPr>
              <a:t> </a:t>
            </a:r>
            <a:r>
              <a:rPr sz="1600" b="1" spc="114" dirty="0">
                <a:solidFill>
                  <a:srgbClr val="FFB800"/>
                </a:solidFill>
                <a:latin typeface="Calibri"/>
                <a:cs typeface="Calibri"/>
              </a:rPr>
              <a:t>πλοίου</a:t>
            </a:r>
            <a:endParaRPr sz="1600">
              <a:latin typeface="Calibri"/>
              <a:cs typeface="Calibri"/>
            </a:endParaRPr>
          </a:p>
        </p:txBody>
      </p:sp>
      <p:sp>
        <p:nvSpPr>
          <p:cNvPr id="9" name="object 9"/>
          <p:cNvSpPr txBox="1"/>
          <p:nvPr/>
        </p:nvSpPr>
        <p:spPr>
          <a:xfrm>
            <a:off x="6005195" y="2184400"/>
            <a:ext cx="4295140" cy="516890"/>
          </a:xfrm>
          <a:prstGeom prst="rect">
            <a:avLst/>
          </a:prstGeom>
        </p:spPr>
        <p:txBody>
          <a:bodyPr vert="horz" wrap="square" lIns="0" tIns="67945" rIns="0" bIns="0" rtlCol="0">
            <a:spAutoFit/>
          </a:bodyPr>
          <a:lstStyle/>
          <a:p>
            <a:pPr marL="12700">
              <a:lnSpc>
                <a:spcPct val="100000"/>
              </a:lnSpc>
              <a:spcBef>
                <a:spcPts val="535"/>
              </a:spcBef>
            </a:pPr>
            <a:r>
              <a:rPr sz="1250" b="1" spc="80" dirty="0">
                <a:solidFill>
                  <a:srgbClr val="FFB800"/>
                </a:solidFill>
                <a:latin typeface="Calibri"/>
                <a:cs typeface="Calibri"/>
              </a:rPr>
              <a:t>Δείκτης</a:t>
            </a:r>
            <a:r>
              <a:rPr sz="1250" b="1" spc="20" dirty="0">
                <a:solidFill>
                  <a:srgbClr val="FFB800"/>
                </a:solidFill>
                <a:latin typeface="Calibri"/>
                <a:cs typeface="Calibri"/>
              </a:rPr>
              <a:t> </a:t>
            </a:r>
            <a:r>
              <a:rPr sz="1250" b="1" spc="85" dirty="0">
                <a:solidFill>
                  <a:srgbClr val="FFB800"/>
                </a:solidFill>
                <a:latin typeface="Calibri"/>
                <a:cs typeface="Calibri"/>
              </a:rPr>
              <a:t>πιθανότητας</a:t>
            </a:r>
            <a:r>
              <a:rPr sz="1250" b="1" spc="25" dirty="0">
                <a:solidFill>
                  <a:srgbClr val="FFB800"/>
                </a:solidFill>
                <a:latin typeface="Calibri"/>
                <a:cs typeface="Calibri"/>
              </a:rPr>
              <a:t> </a:t>
            </a:r>
            <a:r>
              <a:rPr sz="1250" spc="45" dirty="0">
                <a:solidFill>
                  <a:srgbClr val="FFFFFF"/>
                </a:solidFill>
                <a:latin typeface="Calibri"/>
                <a:cs typeface="Calibri"/>
              </a:rPr>
              <a:t>LI)</a:t>
            </a:r>
            <a:endParaRPr sz="1250">
              <a:latin typeface="Calibri"/>
              <a:cs typeface="Calibri"/>
            </a:endParaRPr>
          </a:p>
          <a:p>
            <a:pPr marL="12700">
              <a:lnSpc>
                <a:spcPct val="100000"/>
              </a:lnSpc>
              <a:spcBef>
                <a:spcPts val="434"/>
              </a:spcBef>
            </a:pPr>
            <a:r>
              <a:rPr sz="1250" b="1" spc="80" dirty="0">
                <a:solidFill>
                  <a:srgbClr val="FFB800"/>
                </a:solidFill>
                <a:latin typeface="Calibri"/>
                <a:cs typeface="Calibri"/>
              </a:rPr>
              <a:t>Δείκτης</a:t>
            </a:r>
            <a:r>
              <a:rPr sz="1250" b="1" spc="40" dirty="0">
                <a:solidFill>
                  <a:srgbClr val="FFB800"/>
                </a:solidFill>
                <a:latin typeface="Calibri"/>
                <a:cs typeface="Calibri"/>
              </a:rPr>
              <a:t> </a:t>
            </a:r>
            <a:r>
              <a:rPr sz="1250" b="1" spc="85" dirty="0">
                <a:solidFill>
                  <a:srgbClr val="FFB800"/>
                </a:solidFill>
                <a:latin typeface="Calibri"/>
                <a:cs typeface="Calibri"/>
              </a:rPr>
              <a:t>πιθανότητας</a:t>
            </a:r>
            <a:r>
              <a:rPr sz="1250" b="1" spc="40" dirty="0">
                <a:solidFill>
                  <a:srgbClr val="FFB800"/>
                </a:solidFill>
                <a:latin typeface="Calibri"/>
                <a:cs typeface="Calibri"/>
              </a:rPr>
              <a:t> </a:t>
            </a:r>
            <a:r>
              <a:rPr sz="1250" spc="80" dirty="0">
                <a:solidFill>
                  <a:srgbClr val="FFFFFF"/>
                </a:solidFill>
                <a:latin typeface="Calibri"/>
                <a:cs typeface="Calibri"/>
              </a:rPr>
              <a:t>Δείκτης</a:t>
            </a:r>
            <a:r>
              <a:rPr sz="1250" spc="40" dirty="0">
                <a:solidFill>
                  <a:srgbClr val="FFFFFF"/>
                </a:solidFill>
                <a:latin typeface="Calibri"/>
                <a:cs typeface="Calibri"/>
              </a:rPr>
              <a:t> </a:t>
            </a:r>
            <a:r>
              <a:rPr sz="1250" spc="85" dirty="0">
                <a:solidFill>
                  <a:srgbClr val="FFFFFF"/>
                </a:solidFill>
                <a:latin typeface="Calibri"/>
                <a:cs typeface="Calibri"/>
              </a:rPr>
              <a:t>απειλής</a:t>
            </a:r>
            <a:r>
              <a:rPr sz="1250" spc="50" dirty="0">
                <a:solidFill>
                  <a:srgbClr val="FFFFFF"/>
                </a:solidFill>
                <a:latin typeface="Calibri"/>
                <a:cs typeface="Calibri"/>
              </a:rPr>
              <a:t> </a:t>
            </a:r>
            <a:r>
              <a:rPr sz="1250" spc="70" dirty="0">
                <a:solidFill>
                  <a:srgbClr val="FFFFFF"/>
                </a:solidFill>
                <a:latin typeface="Calibri"/>
                <a:cs typeface="Calibri"/>
              </a:rPr>
              <a:t>Δείκτης</a:t>
            </a:r>
            <a:r>
              <a:rPr sz="1250" spc="35" dirty="0">
                <a:solidFill>
                  <a:srgbClr val="FFFFFF"/>
                </a:solidFill>
                <a:latin typeface="Calibri"/>
                <a:cs typeface="Calibri"/>
              </a:rPr>
              <a:t> </a:t>
            </a:r>
            <a:r>
              <a:rPr sz="1250" spc="85" dirty="0">
                <a:solidFill>
                  <a:srgbClr val="FFFFFF"/>
                </a:solidFill>
                <a:latin typeface="Calibri"/>
                <a:cs typeface="Calibri"/>
              </a:rPr>
              <a:t>Ευπάθειας</a:t>
            </a:r>
            <a:endParaRPr sz="1250">
              <a:latin typeface="Calibri"/>
              <a:cs typeface="Calibri"/>
            </a:endParaRPr>
          </a:p>
        </p:txBody>
      </p:sp>
      <p:sp>
        <p:nvSpPr>
          <p:cNvPr id="10" name="object 10"/>
          <p:cNvSpPr/>
          <p:nvPr/>
        </p:nvSpPr>
        <p:spPr>
          <a:xfrm>
            <a:off x="7033259" y="3254057"/>
            <a:ext cx="3333115" cy="0"/>
          </a:xfrm>
          <a:custGeom>
            <a:avLst/>
            <a:gdLst/>
            <a:ahLst/>
            <a:cxnLst/>
            <a:rect l="l" t="t" r="r" b="b"/>
            <a:pathLst>
              <a:path w="3333115">
                <a:moveTo>
                  <a:pt x="0" y="0"/>
                </a:moveTo>
                <a:lnTo>
                  <a:pt x="3333115" y="0"/>
                </a:lnTo>
              </a:path>
            </a:pathLst>
          </a:custGeom>
          <a:ln w="12700">
            <a:solidFill>
              <a:srgbClr val="FFB800"/>
            </a:solidFill>
          </a:ln>
        </p:spPr>
        <p:txBody>
          <a:bodyPr wrap="square" lIns="0" tIns="0" rIns="0" bIns="0" rtlCol="0"/>
          <a:lstStyle/>
          <a:p>
            <a:endParaRPr/>
          </a:p>
        </p:txBody>
      </p:sp>
      <p:sp>
        <p:nvSpPr>
          <p:cNvPr id="11" name="object 11"/>
          <p:cNvSpPr txBox="1"/>
          <p:nvPr/>
        </p:nvSpPr>
        <p:spPr>
          <a:xfrm>
            <a:off x="7154544" y="3288982"/>
            <a:ext cx="1390016" cy="454548"/>
          </a:xfrm>
          <a:prstGeom prst="rect">
            <a:avLst/>
          </a:prstGeom>
        </p:spPr>
        <p:txBody>
          <a:bodyPr vert="horz" wrap="square" lIns="0" tIns="12700" rIns="0" bIns="0" rtlCol="0">
            <a:spAutoFit/>
          </a:bodyPr>
          <a:lstStyle/>
          <a:p>
            <a:pPr marL="12700">
              <a:lnSpc>
                <a:spcPts val="1675"/>
              </a:lnSpc>
              <a:spcBef>
                <a:spcPts val="100"/>
              </a:spcBef>
            </a:pPr>
            <a:r>
              <a:rPr sz="1400" b="1" spc="85" dirty="0">
                <a:solidFill>
                  <a:srgbClr val="FFFFFF"/>
                </a:solidFill>
                <a:latin typeface="Calibri"/>
                <a:cs typeface="Calibri"/>
              </a:rPr>
              <a:t>Δείκτης</a:t>
            </a:r>
            <a:endParaRPr sz="1400" dirty="0">
              <a:latin typeface="Calibri"/>
              <a:cs typeface="Calibri"/>
            </a:endParaRPr>
          </a:p>
          <a:p>
            <a:pPr marL="263525" marR="5080">
              <a:lnSpc>
                <a:spcPts val="1680"/>
              </a:lnSpc>
              <a:spcBef>
                <a:spcPts val="50"/>
              </a:spcBef>
            </a:pPr>
            <a:r>
              <a:rPr sz="1400" b="1" spc="105" dirty="0">
                <a:solidFill>
                  <a:srgbClr val="FFFFFF"/>
                </a:solidFill>
                <a:latin typeface="Calibri"/>
                <a:cs typeface="Calibri"/>
              </a:rPr>
              <a:t>π</a:t>
            </a:r>
            <a:r>
              <a:rPr sz="1400" b="1" spc="50" dirty="0" err="1">
                <a:solidFill>
                  <a:srgbClr val="FFFFFF"/>
                </a:solidFill>
                <a:latin typeface="Calibri"/>
                <a:cs typeface="Calibri"/>
              </a:rPr>
              <a:t>ι</a:t>
            </a:r>
            <a:r>
              <a:rPr sz="1400" b="1" spc="105" dirty="0" err="1">
                <a:solidFill>
                  <a:srgbClr val="FFFFFF"/>
                </a:solidFill>
                <a:latin typeface="Calibri"/>
                <a:cs typeface="Calibri"/>
              </a:rPr>
              <a:t>θ</a:t>
            </a:r>
            <a:r>
              <a:rPr sz="1400" b="1" spc="110" dirty="0">
                <a:solidFill>
                  <a:srgbClr val="FFFFFF"/>
                </a:solidFill>
                <a:latin typeface="Calibri"/>
                <a:cs typeface="Calibri"/>
              </a:rPr>
              <a:t>α</a:t>
            </a:r>
            <a:r>
              <a:rPr sz="1400" b="1" spc="90" dirty="0">
                <a:solidFill>
                  <a:srgbClr val="FFFFFF"/>
                </a:solidFill>
                <a:latin typeface="Calibri"/>
                <a:cs typeface="Calibri"/>
              </a:rPr>
              <a:t>ν</a:t>
            </a:r>
            <a:r>
              <a:rPr sz="1400" b="1" spc="105" dirty="0">
                <a:solidFill>
                  <a:srgbClr val="FFFFFF"/>
                </a:solidFill>
                <a:latin typeface="Calibri"/>
                <a:cs typeface="Calibri"/>
              </a:rPr>
              <a:t>ό</a:t>
            </a:r>
            <a:r>
              <a:rPr sz="1400" b="1" spc="65" dirty="0">
                <a:solidFill>
                  <a:srgbClr val="FFFFFF"/>
                </a:solidFill>
                <a:latin typeface="Calibri"/>
                <a:cs typeface="Calibri"/>
              </a:rPr>
              <a:t>τ</a:t>
            </a:r>
            <a:r>
              <a:rPr sz="1400" b="1" spc="70" dirty="0">
                <a:solidFill>
                  <a:srgbClr val="FFFFFF"/>
                </a:solidFill>
                <a:latin typeface="Calibri"/>
                <a:cs typeface="Calibri"/>
              </a:rPr>
              <a:t>η</a:t>
            </a:r>
            <a:r>
              <a:rPr sz="1400" b="1" spc="90" dirty="0">
                <a:solidFill>
                  <a:srgbClr val="FFFFFF"/>
                </a:solidFill>
                <a:latin typeface="Calibri"/>
                <a:cs typeface="Calibri"/>
              </a:rPr>
              <a:t>τας</a:t>
            </a:r>
            <a:endParaRPr sz="1400" dirty="0">
              <a:latin typeface="Calibri"/>
              <a:cs typeface="Calibri"/>
            </a:endParaRPr>
          </a:p>
        </p:txBody>
      </p:sp>
      <p:sp>
        <p:nvSpPr>
          <p:cNvPr id="12" name="object 12"/>
          <p:cNvSpPr txBox="1"/>
          <p:nvPr/>
        </p:nvSpPr>
        <p:spPr>
          <a:xfrm>
            <a:off x="8745855" y="3288029"/>
            <a:ext cx="1155065" cy="238760"/>
          </a:xfrm>
          <a:prstGeom prst="rect">
            <a:avLst/>
          </a:prstGeom>
        </p:spPr>
        <p:txBody>
          <a:bodyPr vert="horz" wrap="square" lIns="0" tIns="12700" rIns="0" bIns="0" rtlCol="0">
            <a:spAutoFit/>
          </a:bodyPr>
          <a:lstStyle/>
          <a:p>
            <a:pPr marL="12700">
              <a:lnSpc>
                <a:spcPct val="100000"/>
              </a:lnSpc>
              <a:spcBef>
                <a:spcPts val="100"/>
              </a:spcBef>
            </a:pPr>
            <a:r>
              <a:rPr sz="1400" b="1" spc="130" dirty="0">
                <a:solidFill>
                  <a:srgbClr val="FFFFFF"/>
                </a:solidFill>
                <a:latin typeface="Calibri"/>
                <a:cs typeface="Calibri"/>
              </a:rPr>
              <a:t>Υ</a:t>
            </a:r>
            <a:r>
              <a:rPr sz="1400" b="1" spc="145" dirty="0">
                <a:solidFill>
                  <a:srgbClr val="FFFFFF"/>
                </a:solidFill>
                <a:latin typeface="Calibri"/>
                <a:cs typeface="Calibri"/>
              </a:rPr>
              <a:t>π</a:t>
            </a:r>
            <a:r>
              <a:rPr sz="1400" b="1" spc="135" dirty="0">
                <a:solidFill>
                  <a:srgbClr val="FFFFFF"/>
                </a:solidFill>
                <a:latin typeface="Calibri"/>
                <a:cs typeface="Calibri"/>
              </a:rPr>
              <a:t>ο</a:t>
            </a:r>
            <a:r>
              <a:rPr sz="1400" b="1" spc="125" dirty="0">
                <a:solidFill>
                  <a:srgbClr val="FFFFFF"/>
                </a:solidFill>
                <a:latin typeface="Calibri"/>
                <a:cs typeface="Calibri"/>
              </a:rPr>
              <a:t>λ</a:t>
            </a:r>
            <a:r>
              <a:rPr sz="1400" b="1" spc="135" dirty="0">
                <a:solidFill>
                  <a:srgbClr val="FFFFFF"/>
                </a:solidFill>
                <a:latin typeface="Calibri"/>
                <a:cs typeface="Calibri"/>
              </a:rPr>
              <a:t>ο</a:t>
            </a:r>
            <a:r>
              <a:rPr sz="1400" b="1" spc="114" dirty="0">
                <a:solidFill>
                  <a:srgbClr val="FFFFFF"/>
                </a:solidFill>
                <a:latin typeface="Calibri"/>
                <a:cs typeface="Calibri"/>
              </a:rPr>
              <a:t>γ</a:t>
            </a:r>
            <a:r>
              <a:rPr sz="1400" b="1" spc="70" dirty="0">
                <a:solidFill>
                  <a:srgbClr val="FFFFFF"/>
                </a:solidFill>
                <a:latin typeface="Calibri"/>
                <a:cs typeface="Calibri"/>
              </a:rPr>
              <a:t>ι</a:t>
            </a:r>
            <a:r>
              <a:rPr sz="1400" b="1" spc="135" dirty="0">
                <a:solidFill>
                  <a:srgbClr val="FFFFFF"/>
                </a:solidFill>
                <a:latin typeface="Calibri"/>
                <a:cs typeface="Calibri"/>
              </a:rPr>
              <a:t>σ</a:t>
            </a:r>
            <a:r>
              <a:rPr sz="1400" b="1" spc="140" dirty="0">
                <a:solidFill>
                  <a:srgbClr val="FFFFFF"/>
                </a:solidFill>
                <a:latin typeface="Calibri"/>
                <a:cs typeface="Calibri"/>
              </a:rPr>
              <a:t>μ</a:t>
            </a:r>
            <a:r>
              <a:rPr sz="1400" b="1" spc="135" dirty="0">
                <a:solidFill>
                  <a:srgbClr val="FFFFFF"/>
                </a:solidFill>
                <a:latin typeface="Calibri"/>
                <a:cs typeface="Calibri"/>
              </a:rPr>
              <a:t>ο</a:t>
            </a:r>
            <a:r>
              <a:rPr sz="1400" b="1" spc="80" dirty="0">
                <a:solidFill>
                  <a:srgbClr val="FFFFFF"/>
                </a:solidFill>
                <a:latin typeface="Calibri"/>
                <a:cs typeface="Calibri"/>
              </a:rPr>
              <a:t>ί</a:t>
            </a:r>
            <a:endParaRPr sz="1400">
              <a:latin typeface="Calibri"/>
              <a:cs typeface="Calibri"/>
            </a:endParaRPr>
          </a:p>
        </p:txBody>
      </p:sp>
      <p:grpSp>
        <p:nvGrpSpPr>
          <p:cNvPr id="13" name="object 13"/>
          <p:cNvGrpSpPr/>
          <p:nvPr/>
        </p:nvGrpSpPr>
        <p:grpSpPr>
          <a:xfrm>
            <a:off x="7019288" y="3921363"/>
            <a:ext cx="3337560" cy="370840"/>
            <a:chOff x="7026909" y="4027803"/>
            <a:chExt cx="3337560" cy="370840"/>
          </a:xfrm>
        </p:grpSpPr>
        <p:sp>
          <p:nvSpPr>
            <p:cNvPr id="14" name="object 14"/>
            <p:cNvSpPr/>
            <p:nvPr/>
          </p:nvSpPr>
          <p:spPr>
            <a:xfrm>
              <a:off x="7031354" y="4027803"/>
              <a:ext cx="3333115" cy="370840"/>
            </a:xfrm>
            <a:custGeom>
              <a:avLst/>
              <a:gdLst/>
              <a:ahLst/>
              <a:cxnLst/>
              <a:rect l="l" t="t" r="r" b="b"/>
              <a:pathLst>
                <a:path w="3333115" h="370839">
                  <a:moveTo>
                    <a:pt x="3333115" y="0"/>
                  </a:moveTo>
                  <a:lnTo>
                    <a:pt x="1394460" y="0"/>
                  </a:lnTo>
                  <a:lnTo>
                    <a:pt x="0" y="0"/>
                  </a:lnTo>
                  <a:lnTo>
                    <a:pt x="0" y="370840"/>
                  </a:lnTo>
                  <a:lnTo>
                    <a:pt x="1394460" y="370840"/>
                  </a:lnTo>
                  <a:lnTo>
                    <a:pt x="3333115" y="370840"/>
                  </a:lnTo>
                  <a:lnTo>
                    <a:pt x="3333115" y="0"/>
                  </a:lnTo>
                  <a:close/>
                </a:path>
              </a:pathLst>
            </a:custGeom>
            <a:solidFill>
              <a:srgbClr val="FFB800">
                <a:alpha val="19607"/>
              </a:srgbClr>
            </a:solidFill>
          </p:spPr>
          <p:txBody>
            <a:bodyPr wrap="square" lIns="0" tIns="0" rIns="0" bIns="0" rtlCol="0"/>
            <a:lstStyle/>
            <a:p>
              <a:r>
                <a:rPr lang="el-GR" dirty="0"/>
                <a:t>           </a:t>
              </a:r>
              <a:r>
                <a:rPr lang="el-GR" dirty="0">
                  <a:solidFill>
                    <a:schemeClr val="bg1"/>
                  </a:solidFill>
                </a:rPr>
                <a:t>5          21&lt;=ΤΙ Χ </a:t>
              </a:r>
              <a:r>
                <a:rPr lang="en-US" dirty="0">
                  <a:solidFill>
                    <a:schemeClr val="bg1"/>
                  </a:solidFill>
                </a:rPr>
                <a:t>VI &lt;=25</a:t>
              </a:r>
              <a:endParaRPr dirty="0">
                <a:solidFill>
                  <a:schemeClr val="bg1"/>
                </a:solidFill>
              </a:endParaRPr>
            </a:p>
          </p:txBody>
        </p:sp>
        <p:sp>
          <p:nvSpPr>
            <p:cNvPr id="15" name="object 15"/>
            <p:cNvSpPr/>
            <p:nvPr/>
          </p:nvSpPr>
          <p:spPr>
            <a:xfrm>
              <a:off x="7026909" y="4027804"/>
              <a:ext cx="3333115" cy="0"/>
            </a:xfrm>
            <a:custGeom>
              <a:avLst/>
              <a:gdLst/>
              <a:ahLst/>
              <a:cxnLst/>
              <a:rect l="l" t="t" r="r" b="b"/>
              <a:pathLst>
                <a:path w="3333115">
                  <a:moveTo>
                    <a:pt x="0" y="0"/>
                  </a:moveTo>
                  <a:lnTo>
                    <a:pt x="3333115" y="0"/>
                  </a:lnTo>
                </a:path>
              </a:pathLst>
            </a:custGeom>
            <a:ln w="12700">
              <a:solidFill>
                <a:srgbClr val="FFB800"/>
              </a:solidFill>
            </a:ln>
          </p:spPr>
          <p:txBody>
            <a:bodyPr wrap="square" lIns="0" tIns="0" rIns="0" bIns="0" rtlCol="0"/>
            <a:lstStyle/>
            <a:p>
              <a:endParaRPr/>
            </a:p>
          </p:txBody>
        </p:sp>
      </p:grpSp>
      <p:grpSp>
        <p:nvGrpSpPr>
          <p:cNvPr id="18" name="object 18"/>
          <p:cNvGrpSpPr/>
          <p:nvPr/>
        </p:nvGrpSpPr>
        <p:grpSpPr>
          <a:xfrm>
            <a:off x="7026909" y="5674359"/>
            <a:ext cx="3333115" cy="377190"/>
            <a:chOff x="7026909" y="6091554"/>
            <a:chExt cx="3333115" cy="377190"/>
          </a:xfrm>
        </p:grpSpPr>
        <p:sp>
          <p:nvSpPr>
            <p:cNvPr id="19" name="object 19"/>
            <p:cNvSpPr/>
            <p:nvPr/>
          </p:nvSpPr>
          <p:spPr>
            <a:xfrm>
              <a:off x="7026910" y="6091554"/>
              <a:ext cx="3333115" cy="370840"/>
            </a:xfrm>
            <a:custGeom>
              <a:avLst/>
              <a:gdLst/>
              <a:ahLst/>
              <a:cxnLst/>
              <a:rect l="l" t="t" r="r" b="b"/>
              <a:pathLst>
                <a:path w="3333115" h="370839">
                  <a:moveTo>
                    <a:pt x="3333115" y="0"/>
                  </a:moveTo>
                  <a:lnTo>
                    <a:pt x="1394460" y="0"/>
                  </a:lnTo>
                  <a:lnTo>
                    <a:pt x="0" y="0"/>
                  </a:lnTo>
                  <a:lnTo>
                    <a:pt x="0" y="370840"/>
                  </a:lnTo>
                  <a:lnTo>
                    <a:pt x="1394460" y="370840"/>
                  </a:lnTo>
                  <a:lnTo>
                    <a:pt x="3333115" y="370840"/>
                  </a:lnTo>
                  <a:lnTo>
                    <a:pt x="3333115" y="0"/>
                  </a:lnTo>
                  <a:close/>
                </a:path>
              </a:pathLst>
            </a:custGeom>
            <a:solidFill>
              <a:srgbClr val="FFB800">
                <a:alpha val="19607"/>
              </a:srgbClr>
            </a:solidFill>
          </p:spPr>
          <p:txBody>
            <a:bodyPr wrap="square" lIns="0" tIns="0" rIns="0" bIns="0" rtlCol="0"/>
            <a:lstStyle/>
            <a:p>
              <a:endParaRPr/>
            </a:p>
          </p:txBody>
        </p:sp>
        <p:sp>
          <p:nvSpPr>
            <p:cNvPr id="20" name="object 20"/>
            <p:cNvSpPr/>
            <p:nvPr/>
          </p:nvSpPr>
          <p:spPr>
            <a:xfrm>
              <a:off x="7026909" y="6462394"/>
              <a:ext cx="3333115" cy="0"/>
            </a:xfrm>
            <a:custGeom>
              <a:avLst/>
              <a:gdLst/>
              <a:ahLst/>
              <a:cxnLst/>
              <a:rect l="l" t="t" r="r" b="b"/>
              <a:pathLst>
                <a:path w="3333115">
                  <a:moveTo>
                    <a:pt x="0" y="0"/>
                  </a:moveTo>
                  <a:lnTo>
                    <a:pt x="3333115" y="0"/>
                  </a:lnTo>
                </a:path>
              </a:pathLst>
            </a:custGeom>
            <a:ln w="12700">
              <a:solidFill>
                <a:srgbClr val="FFB800"/>
              </a:solidFill>
            </a:ln>
          </p:spPr>
          <p:txBody>
            <a:bodyPr wrap="square" lIns="0" tIns="0" rIns="0" bIns="0" rtlCol="0"/>
            <a:lstStyle/>
            <a:p>
              <a:endParaRPr/>
            </a:p>
          </p:txBody>
        </p:sp>
      </p:grpSp>
      <p:sp>
        <p:nvSpPr>
          <p:cNvPr id="21" name="object 21"/>
          <p:cNvSpPr txBox="1"/>
          <p:nvPr/>
        </p:nvSpPr>
        <p:spPr>
          <a:xfrm>
            <a:off x="7014208" y="5701907"/>
            <a:ext cx="3333115" cy="289823"/>
          </a:xfrm>
          <a:prstGeom prst="rect">
            <a:avLst/>
          </a:prstGeom>
        </p:spPr>
        <p:txBody>
          <a:bodyPr vert="horz" wrap="square" lIns="0" tIns="12700" rIns="0" bIns="0" rtlCol="0">
            <a:spAutoFit/>
          </a:bodyPr>
          <a:lstStyle/>
          <a:p>
            <a:pPr marL="633730">
              <a:lnSpc>
                <a:spcPct val="100000"/>
              </a:lnSpc>
              <a:spcBef>
                <a:spcPts val="100"/>
              </a:spcBef>
              <a:tabLst>
                <a:tab pos="1670685" algn="l"/>
              </a:tabLst>
            </a:pPr>
            <a:r>
              <a:rPr dirty="0">
                <a:solidFill>
                  <a:schemeClr val="bg1"/>
                </a:solidFill>
              </a:rPr>
              <a:t>1</a:t>
            </a:r>
            <a:r>
              <a:rPr lang="en-US" dirty="0">
                <a:solidFill>
                  <a:schemeClr val="bg1"/>
                </a:solidFill>
              </a:rPr>
              <a:t>         </a:t>
            </a:r>
            <a:r>
              <a:rPr lang="el-GR" dirty="0">
                <a:solidFill>
                  <a:schemeClr val="bg1"/>
                </a:solidFill>
              </a:rPr>
              <a:t>1&lt;=ΤΙ Χ </a:t>
            </a:r>
            <a:r>
              <a:rPr lang="en-US" dirty="0">
                <a:solidFill>
                  <a:schemeClr val="bg1"/>
                </a:solidFill>
              </a:rPr>
              <a:t>VI &lt;=5</a:t>
            </a:r>
            <a:endParaRPr dirty="0">
              <a:solidFill>
                <a:schemeClr val="bg1"/>
              </a:solidFill>
            </a:endParaRPr>
          </a:p>
        </p:txBody>
      </p:sp>
      <p:sp>
        <p:nvSpPr>
          <p:cNvPr id="22" name="object 22"/>
          <p:cNvSpPr txBox="1"/>
          <p:nvPr/>
        </p:nvSpPr>
        <p:spPr>
          <a:xfrm>
            <a:off x="7014208" y="4797861"/>
            <a:ext cx="3333750" cy="321883"/>
          </a:xfrm>
          <a:prstGeom prst="rect">
            <a:avLst/>
          </a:prstGeom>
          <a:solidFill>
            <a:srgbClr val="FFB800">
              <a:alpha val="19607"/>
            </a:srgbClr>
          </a:solidFill>
        </p:spPr>
        <p:txBody>
          <a:bodyPr vert="horz" wrap="square" lIns="0" tIns="44450" rIns="0" bIns="0" rtlCol="0">
            <a:spAutoFit/>
          </a:bodyPr>
          <a:lstStyle/>
          <a:p>
            <a:pPr marL="633730">
              <a:lnSpc>
                <a:spcPct val="100000"/>
              </a:lnSpc>
              <a:spcBef>
                <a:spcPts val="350"/>
              </a:spcBef>
              <a:tabLst>
                <a:tab pos="1544320" algn="l"/>
              </a:tabLst>
            </a:pPr>
            <a:r>
              <a:rPr dirty="0">
                <a:solidFill>
                  <a:schemeClr val="bg1"/>
                </a:solidFill>
              </a:rPr>
              <a:t>3</a:t>
            </a:r>
            <a:r>
              <a:rPr lang="el-GR" dirty="0">
                <a:solidFill>
                  <a:schemeClr val="bg1"/>
                </a:solidFill>
              </a:rPr>
              <a:t> </a:t>
            </a:r>
            <a:r>
              <a:rPr lang="en-US" dirty="0">
                <a:solidFill>
                  <a:schemeClr val="bg1"/>
                </a:solidFill>
              </a:rPr>
              <a:t>        1</a:t>
            </a:r>
            <a:r>
              <a:rPr lang="el-GR" dirty="0">
                <a:solidFill>
                  <a:schemeClr val="bg1"/>
                </a:solidFill>
              </a:rPr>
              <a:t>1&lt;=ΤΙ Χ </a:t>
            </a:r>
            <a:r>
              <a:rPr lang="en-US" dirty="0">
                <a:solidFill>
                  <a:schemeClr val="bg1"/>
                </a:solidFill>
              </a:rPr>
              <a:t>VI &lt;=15</a:t>
            </a:r>
            <a:endParaRPr dirty="0">
              <a:solidFill>
                <a:schemeClr val="bg1"/>
              </a:solidFill>
            </a:endParaRPr>
          </a:p>
        </p:txBody>
      </p:sp>
      <p:grpSp>
        <p:nvGrpSpPr>
          <p:cNvPr id="23" name="object 18">
            <a:extLst>
              <a:ext uri="{FF2B5EF4-FFF2-40B4-BE49-F238E27FC236}">
                <a16:creationId xmlns:a16="http://schemas.microsoft.com/office/drawing/2014/main" id="{8FBB4C06-18B6-ADEE-4E1B-E95E38A42783}"/>
              </a:ext>
            </a:extLst>
          </p:cNvPr>
          <p:cNvGrpSpPr/>
          <p:nvPr/>
        </p:nvGrpSpPr>
        <p:grpSpPr>
          <a:xfrm>
            <a:off x="7026909" y="5228272"/>
            <a:ext cx="3333115" cy="377190"/>
            <a:chOff x="7026909" y="6091554"/>
            <a:chExt cx="3333115" cy="377190"/>
          </a:xfrm>
        </p:grpSpPr>
        <p:sp>
          <p:nvSpPr>
            <p:cNvPr id="24" name="object 19">
              <a:extLst>
                <a:ext uri="{FF2B5EF4-FFF2-40B4-BE49-F238E27FC236}">
                  <a16:creationId xmlns:a16="http://schemas.microsoft.com/office/drawing/2014/main" id="{06C9DBB7-29A6-20A7-E28E-2D195BAFE082}"/>
                </a:ext>
              </a:extLst>
            </p:cNvPr>
            <p:cNvSpPr/>
            <p:nvPr/>
          </p:nvSpPr>
          <p:spPr>
            <a:xfrm>
              <a:off x="7026910" y="6091554"/>
              <a:ext cx="3333115" cy="370840"/>
            </a:xfrm>
            <a:custGeom>
              <a:avLst/>
              <a:gdLst/>
              <a:ahLst/>
              <a:cxnLst/>
              <a:rect l="l" t="t" r="r" b="b"/>
              <a:pathLst>
                <a:path w="3333115" h="370839">
                  <a:moveTo>
                    <a:pt x="3333115" y="0"/>
                  </a:moveTo>
                  <a:lnTo>
                    <a:pt x="1394460" y="0"/>
                  </a:lnTo>
                  <a:lnTo>
                    <a:pt x="0" y="0"/>
                  </a:lnTo>
                  <a:lnTo>
                    <a:pt x="0" y="370840"/>
                  </a:lnTo>
                  <a:lnTo>
                    <a:pt x="1394460" y="370840"/>
                  </a:lnTo>
                  <a:lnTo>
                    <a:pt x="3333115" y="370840"/>
                  </a:lnTo>
                  <a:lnTo>
                    <a:pt x="3333115" y="0"/>
                  </a:lnTo>
                  <a:close/>
                </a:path>
              </a:pathLst>
            </a:custGeom>
            <a:solidFill>
              <a:srgbClr val="FFB800">
                <a:alpha val="19607"/>
              </a:srgbClr>
            </a:solidFill>
          </p:spPr>
          <p:txBody>
            <a:bodyPr wrap="square" lIns="0" tIns="0" rIns="0" bIns="0" rtlCol="0"/>
            <a:lstStyle/>
            <a:p>
              <a:r>
                <a:rPr lang="el-GR" dirty="0"/>
                <a:t>            </a:t>
              </a:r>
              <a:r>
                <a:rPr lang="el-GR" dirty="0">
                  <a:solidFill>
                    <a:schemeClr val="bg1"/>
                  </a:solidFill>
                </a:rPr>
                <a:t>2 </a:t>
              </a:r>
              <a:r>
                <a:rPr lang="en-US" dirty="0">
                  <a:solidFill>
                    <a:schemeClr val="bg1"/>
                  </a:solidFill>
                </a:rPr>
                <a:t>        6</a:t>
              </a:r>
              <a:r>
                <a:rPr lang="el-GR" dirty="0">
                  <a:solidFill>
                    <a:schemeClr val="bg1"/>
                  </a:solidFill>
                </a:rPr>
                <a:t>&lt;=ΤΙ Χ </a:t>
              </a:r>
              <a:r>
                <a:rPr lang="en-US" dirty="0">
                  <a:solidFill>
                    <a:schemeClr val="bg1"/>
                  </a:solidFill>
                </a:rPr>
                <a:t>VI &lt;=10</a:t>
              </a:r>
              <a:endParaRPr dirty="0"/>
            </a:p>
          </p:txBody>
        </p:sp>
        <p:sp>
          <p:nvSpPr>
            <p:cNvPr id="25" name="object 20">
              <a:extLst>
                <a:ext uri="{FF2B5EF4-FFF2-40B4-BE49-F238E27FC236}">
                  <a16:creationId xmlns:a16="http://schemas.microsoft.com/office/drawing/2014/main" id="{46292001-8131-4482-D0FD-DBE1A64CC897}"/>
                </a:ext>
              </a:extLst>
            </p:cNvPr>
            <p:cNvSpPr/>
            <p:nvPr/>
          </p:nvSpPr>
          <p:spPr>
            <a:xfrm>
              <a:off x="7026909" y="6462394"/>
              <a:ext cx="3333115" cy="0"/>
            </a:xfrm>
            <a:custGeom>
              <a:avLst/>
              <a:gdLst/>
              <a:ahLst/>
              <a:cxnLst/>
              <a:rect l="l" t="t" r="r" b="b"/>
              <a:pathLst>
                <a:path w="3333115">
                  <a:moveTo>
                    <a:pt x="0" y="0"/>
                  </a:moveTo>
                  <a:lnTo>
                    <a:pt x="3333115" y="0"/>
                  </a:lnTo>
                </a:path>
              </a:pathLst>
            </a:custGeom>
            <a:ln w="12700">
              <a:solidFill>
                <a:srgbClr val="FFB800"/>
              </a:solidFill>
            </a:ln>
          </p:spPr>
          <p:txBody>
            <a:bodyPr wrap="square" lIns="0" tIns="0" rIns="0" bIns="0" rtlCol="0"/>
            <a:lstStyle/>
            <a:p>
              <a:endParaRPr/>
            </a:p>
          </p:txBody>
        </p:sp>
      </p:grpSp>
      <p:grpSp>
        <p:nvGrpSpPr>
          <p:cNvPr id="26" name="object 18">
            <a:extLst>
              <a:ext uri="{FF2B5EF4-FFF2-40B4-BE49-F238E27FC236}">
                <a16:creationId xmlns:a16="http://schemas.microsoft.com/office/drawing/2014/main" id="{C7AF43DF-32AC-895F-C590-C45377CB1F16}"/>
              </a:ext>
            </a:extLst>
          </p:cNvPr>
          <p:cNvGrpSpPr/>
          <p:nvPr/>
        </p:nvGrpSpPr>
        <p:grpSpPr>
          <a:xfrm>
            <a:off x="7026909" y="4345146"/>
            <a:ext cx="3333115" cy="377190"/>
            <a:chOff x="7026909" y="6091554"/>
            <a:chExt cx="3333115" cy="377190"/>
          </a:xfrm>
        </p:grpSpPr>
        <p:sp>
          <p:nvSpPr>
            <p:cNvPr id="27" name="object 19">
              <a:extLst>
                <a:ext uri="{FF2B5EF4-FFF2-40B4-BE49-F238E27FC236}">
                  <a16:creationId xmlns:a16="http://schemas.microsoft.com/office/drawing/2014/main" id="{A5B681B4-3CF6-822D-74B4-569D104DB115}"/>
                </a:ext>
              </a:extLst>
            </p:cNvPr>
            <p:cNvSpPr/>
            <p:nvPr/>
          </p:nvSpPr>
          <p:spPr>
            <a:xfrm>
              <a:off x="7026910" y="6091554"/>
              <a:ext cx="3333115" cy="370840"/>
            </a:xfrm>
            <a:custGeom>
              <a:avLst/>
              <a:gdLst/>
              <a:ahLst/>
              <a:cxnLst/>
              <a:rect l="l" t="t" r="r" b="b"/>
              <a:pathLst>
                <a:path w="3333115" h="370839">
                  <a:moveTo>
                    <a:pt x="3333115" y="0"/>
                  </a:moveTo>
                  <a:lnTo>
                    <a:pt x="1394460" y="0"/>
                  </a:lnTo>
                  <a:lnTo>
                    <a:pt x="0" y="0"/>
                  </a:lnTo>
                  <a:lnTo>
                    <a:pt x="0" y="370840"/>
                  </a:lnTo>
                  <a:lnTo>
                    <a:pt x="1394460" y="370840"/>
                  </a:lnTo>
                  <a:lnTo>
                    <a:pt x="3333115" y="370840"/>
                  </a:lnTo>
                  <a:lnTo>
                    <a:pt x="3333115" y="0"/>
                  </a:lnTo>
                  <a:close/>
                </a:path>
              </a:pathLst>
            </a:custGeom>
            <a:solidFill>
              <a:srgbClr val="FFB800">
                <a:alpha val="19607"/>
              </a:srgbClr>
            </a:solidFill>
          </p:spPr>
          <p:txBody>
            <a:bodyPr wrap="square" lIns="0" tIns="0" rIns="0" bIns="0" rtlCol="0"/>
            <a:lstStyle/>
            <a:p>
              <a:r>
                <a:rPr lang="el-GR" dirty="0"/>
                <a:t>           </a:t>
              </a:r>
              <a:r>
                <a:rPr lang="el-GR" dirty="0">
                  <a:solidFill>
                    <a:schemeClr val="bg1"/>
                  </a:solidFill>
                </a:rPr>
                <a:t>4</a:t>
              </a:r>
              <a:r>
                <a:rPr lang="en-US" dirty="0"/>
                <a:t>          </a:t>
              </a:r>
              <a:r>
                <a:rPr lang="en-US" dirty="0">
                  <a:solidFill>
                    <a:schemeClr val="bg1"/>
                  </a:solidFill>
                </a:rPr>
                <a:t>16</a:t>
              </a:r>
              <a:r>
                <a:rPr lang="el-GR" dirty="0">
                  <a:solidFill>
                    <a:schemeClr val="bg1"/>
                  </a:solidFill>
                </a:rPr>
                <a:t>&lt;=ΤΙ Χ </a:t>
              </a:r>
              <a:r>
                <a:rPr lang="en-US" dirty="0">
                  <a:solidFill>
                    <a:schemeClr val="bg1"/>
                  </a:solidFill>
                </a:rPr>
                <a:t>VI &lt;=20</a:t>
              </a:r>
              <a:endParaRPr dirty="0"/>
            </a:p>
          </p:txBody>
        </p:sp>
        <p:sp>
          <p:nvSpPr>
            <p:cNvPr id="28" name="object 20">
              <a:extLst>
                <a:ext uri="{FF2B5EF4-FFF2-40B4-BE49-F238E27FC236}">
                  <a16:creationId xmlns:a16="http://schemas.microsoft.com/office/drawing/2014/main" id="{58BA88B0-26D8-5680-40A4-4BB35076B8A6}"/>
                </a:ext>
              </a:extLst>
            </p:cNvPr>
            <p:cNvSpPr/>
            <p:nvPr/>
          </p:nvSpPr>
          <p:spPr>
            <a:xfrm>
              <a:off x="7026909" y="6462394"/>
              <a:ext cx="3333115" cy="0"/>
            </a:xfrm>
            <a:custGeom>
              <a:avLst/>
              <a:gdLst/>
              <a:ahLst/>
              <a:cxnLst/>
              <a:rect l="l" t="t" r="r" b="b"/>
              <a:pathLst>
                <a:path w="3333115">
                  <a:moveTo>
                    <a:pt x="0" y="0"/>
                  </a:moveTo>
                  <a:lnTo>
                    <a:pt x="3333115" y="0"/>
                  </a:lnTo>
                </a:path>
              </a:pathLst>
            </a:custGeom>
            <a:ln w="12700">
              <a:solidFill>
                <a:srgbClr val="FFB80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9207" y="0"/>
            <a:ext cx="5833110" cy="6858000"/>
            <a:chOff x="6359207" y="0"/>
            <a:chExt cx="5833110" cy="6858000"/>
          </a:xfrm>
        </p:grpSpPr>
        <p:pic>
          <p:nvPicPr>
            <p:cNvPr id="3" name="object 3"/>
            <p:cNvPicPr/>
            <p:nvPr/>
          </p:nvPicPr>
          <p:blipFill>
            <a:blip r:embed="rId2" cstate="print"/>
            <a:stretch>
              <a:fillRect/>
            </a:stretch>
          </p:blipFill>
          <p:spPr>
            <a:xfrm>
              <a:off x="6359207" y="4759"/>
              <a:ext cx="5832792" cy="6853240"/>
            </a:xfrm>
            <a:prstGeom prst="rect">
              <a:avLst/>
            </a:prstGeom>
          </p:spPr>
        </p:pic>
        <p:sp>
          <p:nvSpPr>
            <p:cNvPr id="4" name="object 4"/>
            <p:cNvSpPr/>
            <p:nvPr/>
          </p:nvSpPr>
          <p:spPr>
            <a:xfrm>
              <a:off x="7376795"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5"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a:spLocks noGrp="1"/>
          </p:cNvSpPr>
          <p:nvPr>
            <p:ph type="title"/>
          </p:nvPr>
        </p:nvSpPr>
        <p:spPr>
          <a:xfrm>
            <a:off x="875030" y="703579"/>
            <a:ext cx="1461135" cy="459740"/>
          </a:xfrm>
          <a:prstGeom prst="rect">
            <a:avLst/>
          </a:prstGeom>
        </p:spPr>
        <p:txBody>
          <a:bodyPr vert="horz" wrap="square" lIns="0" tIns="12700" rIns="0" bIns="0" rtlCol="0">
            <a:spAutoFit/>
          </a:bodyPr>
          <a:lstStyle/>
          <a:p>
            <a:pPr marL="12700">
              <a:lnSpc>
                <a:spcPct val="100000"/>
              </a:lnSpc>
              <a:spcBef>
                <a:spcPts val="100"/>
              </a:spcBef>
            </a:pPr>
            <a:r>
              <a:rPr sz="2850" spc="250" dirty="0">
                <a:solidFill>
                  <a:srgbClr val="000000"/>
                </a:solidFill>
              </a:rPr>
              <a:t>Ατζέντα</a:t>
            </a:r>
            <a:endParaRPr sz="2850"/>
          </a:p>
        </p:txBody>
      </p:sp>
      <p:sp>
        <p:nvSpPr>
          <p:cNvPr id="8" name="object 8"/>
          <p:cNvSpPr txBox="1"/>
          <p:nvPr/>
        </p:nvSpPr>
        <p:spPr>
          <a:xfrm>
            <a:off x="916939" y="1553844"/>
            <a:ext cx="6223000" cy="2453005"/>
          </a:xfrm>
          <a:prstGeom prst="rect">
            <a:avLst/>
          </a:prstGeom>
        </p:spPr>
        <p:txBody>
          <a:bodyPr vert="horz" wrap="square" lIns="0" tIns="198120" rIns="0" bIns="0" rtlCol="0">
            <a:spAutoFit/>
          </a:bodyPr>
          <a:lstStyle/>
          <a:p>
            <a:pPr marL="12700">
              <a:lnSpc>
                <a:spcPct val="100000"/>
              </a:lnSpc>
              <a:spcBef>
                <a:spcPts val="1560"/>
              </a:spcBef>
            </a:pPr>
            <a:r>
              <a:rPr sz="3450" spc="217" baseline="2415" dirty="0">
                <a:solidFill>
                  <a:srgbClr val="D6791A"/>
                </a:solidFill>
                <a:latin typeface="Calibri"/>
                <a:cs typeface="Calibri"/>
              </a:rPr>
              <a:t>o1.</a:t>
            </a:r>
            <a:r>
              <a:rPr sz="3450" spc="44" baseline="2415" dirty="0">
                <a:solidFill>
                  <a:srgbClr val="D6791A"/>
                </a:solidFill>
                <a:latin typeface="Calibri"/>
                <a:cs typeface="Calibri"/>
              </a:rPr>
              <a:t> </a:t>
            </a:r>
            <a:r>
              <a:rPr sz="1600" spc="110" dirty="0">
                <a:solidFill>
                  <a:srgbClr val="7E7E7E"/>
                </a:solidFill>
                <a:latin typeface="Calibri"/>
                <a:cs typeface="Calibri"/>
              </a:rPr>
              <a:t>Επισκόπηση</a:t>
            </a:r>
            <a:endParaRPr sz="1600">
              <a:latin typeface="Calibri"/>
              <a:cs typeface="Calibri"/>
            </a:endParaRPr>
          </a:p>
          <a:p>
            <a:pPr marL="12700">
              <a:lnSpc>
                <a:spcPct val="100000"/>
              </a:lnSpc>
              <a:spcBef>
                <a:spcPts val="1465"/>
              </a:spcBef>
            </a:pPr>
            <a:r>
              <a:rPr sz="3450" spc="217" baseline="2415" dirty="0">
                <a:solidFill>
                  <a:srgbClr val="D6791A"/>
                </a:solidFill>
                <a:latin typeface="Calibri"/>
                <a:cs typeface="Calibri"/>
              </a:rPr>
              <a:t>o2.</a:t>
            </a:r>
            <a:r>
              <a:rPr sz="3450" spc="104" baseline="2415" dirty="0">
                <a:solidFill>
                  <a:srgbClr val="D6791A"/>
                </a:solidFill>
                <a:latin typeface="Calibri"/>
                <a:cs typeface="Calibri"/>
              </a:rPr>
              <a:t> </a:t>
            </a:r>
            <a:r>
              <a:rPr sz="1600" spc="105" dirty="0">
                <a:solidFill>
                  <a:srgbClr val="7E7E7E"/>
                </a:solidFill>
                <a:latin typeface="Calibri"/>
                <a:cs typeface="Calibri"/>
              </a:rPr>
              <a:t>Απειλές</a:t>
            </a:r>
            <a:r>
              <a:rPr sz="1600" spc="50" dirty="0">
                <a:solidFill>
                  <a:srgbClr val="7E7E7E"/>
                </a:solidFill>
                <a:latin typeface="Calibri"/>
                <a:cs typeface="Calibri"/>
              </a:rPr>
              <a:t> </a:t>
            </a:r>
            <a:r>
              <a:rPr sz="1600" spc="110" dirty="0">
                <a:solidFill>
                  <a:srgbClr val="7E7E7E"/>
                </a:solidFill>
                <a:latin typeface="Calibri"/>
                <a:cs typeface="Calibri"/>
              </a:rPr>
              <a:t>στον</a:t>
            </a:r>
            <a:r>
              <a:rPr sz="1600" spc="50" dirty="0">
                <a:solidFill>
                  <a:srgbClr val="7E7E7E"/>
                </a:solidFill>
                <a:latin typeface="Calibri"/>
                <a:cs typeface="Calibri"/>
              </a:rPr>
              <a:t> </a:t>
            </a:r>
            <a:r>
              <a:rPr sz="1600" spc="120" dirty="0">
                <a:solidFill>
                  <a:srgbClr val="7E7E7E"/>
                </a:solidFill>
                <a:latin typeface="Calibri"/>
                <a:cs typeface="Calibri"/>
              </a:rPr>
              <a:t>κυβερνοχώρο</a:t>
            </a:r>
            <a:r>
              <a:rPr sz="1600" spc="65" dirty="0">
                <a:solidFill>
                  <a:srgbClr val="7E7E7E"/>
                </a:solidFill>
                <a:latin typeface="Calibri"/>
                <a:cs typeface="Calibri"/>
              </a:rPr>
              <a:t> </a:t>
            </a:r>
            <a:r>
              <a:rPr sz="1600" spc="110" dirty="0">
                <a:solidFill>
                  <a:srgbClr val="7E7E7E"/>
                </a:solidFill>
                <a:latin typeface="Calibri"/>
                <a:cs typeface="Calibri"/>
              </a:rPr>
              <a:t>στο</a:t>
            </a:r>
            <a:r>
              <a:rPr sz="1600" spc="55" dirty="0">
                <a:solidFill>
                  <a:srgbClr val="7E7E7E"/>
                </a:solidFill>
                <a:latin typeface="Calibri"/>
                <a:cs typeface="Calibri"/>
              </a:rPr>
              <a:t> </a:t>
            </a:r>
            <a:r>
              <a:rPr sz="1600" spc="114" dirty="0">
                <a:solidFill>
                  <a:srgbClr val="7E7E7E"/>
                </a:solidFill>
                <a:latin typeface="Calibri"/>
                <a:cs typeface="Calibri"/>
              </a:rPr>
              <a:t>θαλάσσιο</a:t>
            </a:r>
            <a:r>
              <a:rPr sz="1600" spc="50" dirty="0">
                <a:solidFill>
                  <a:srgbClr val="7E7E7E"/>
                </a:solidFill>
                <a:latin typeface="Calibri"/>
                <a:cs typeface="Calibri"/>
              </a:rPr>
              <a:t> </a:t>
            </a:r>
            <a:r>
              <a:rPr sz="1600" spc="100" dirty="0">
                <a:solidFill>
                  <a:srgbClr val="7E7E7E"/>
                </a:solidFill>
                <a:latin typeface="Calibri"/>
                <a:cs typeface="Calibri"/>
              </a:rPr>
              <a:t>δίκτυο</a:t>
            </a:r>
            <a:endParaRPr sz="1600">
              <a:latin typeface="Calibri"/>
              <a:cs typeface="Calibri"/>
            </a:endParaRPr>
          </a:p>
          <a:p>
            <a:pPr marL="12700" marR="5080" indent="149860">
              <a:lnSpc>
                <a:spcPct val="100499"/>
              </a:lnSpc>
              <a:spcBef>
                <a:spcPts val="1465"/>
              </a:spcBef>
            </a:pPr>
            <a:r>
              <a:rPr sz="3450" spc="142" baseline="2415" dirty="0">
                <a:solidFill>
                  <a:srgbClr val="D6791A"/>
                </a:solidFill>
                <a:latin typeface="Calibri"/>
                <a:cs typeface="Calibri"/>
              </a:rPr>
              <a:t>o3. </a:t>
            </a:r>
            <a:r>
              <a:rPr sz="1600" spc="90" dirty="0">
                <a:solidFill>
                  <a:srgbClr val="7E7E7E"/>
                </a:solidFill>
                <a:latin typeface="Calibri"/>
                <a:cs typeface="Calibri"/>
              </a:rPr>
              <a:t>XML </a:t>
            </a:r>
            <a:r>
              <a:rPr sz="1600" spc="60" dirty="0">
                <a:solidFill>
                  <a:srgbClr val="7E7E7E"/>
                </a:solidFill>
                <a:latin typeface="Calibri"/>
                <a:cs typeface="Calibri"/>
              </a:rPr>
              <a:t>(Extensible </a:t>
            </a:r>
            <a:r>
              <a:rPr sz="1600" spc="80" dirty="0">
                <a:solidFill>
                  <a:srgbClr val="7E7E7E"/>
                </a:solidFill>
                <a:latin typeface="Calibri"/>
                <a:cs typeface="Calibri"/>
              </a:rPr>
              <a:t>Markup </a:t>
            </a:r>
            <a:r>
              <a:rPr sz="1600" spc="75" dirty="0">
                <a:solidFill>
                  <a:srgbClr val="7E7E7E"/>
                </a:solidFill>
                <a:latin typeface="Calibri"/>
                <a:cs typeface="Calibri"/>
              </a:rPr>
              <a:t>Language </a:t>
            </a:r>
            <a:r>
              <a:rPr sz="1600" spc="50" dirty="0">
                <a:solidFill>
                  <a:srgbClr val="7E7E7E"/>
                </a:solidFill>
                <a:latin typeface="Calibri"/>
                <a:cs typeface="Calibri"/>
              </a:rPr>
              <a:t>- </a:t>
            </a:r>
            <a:r>
              <a:rPr sz="1600" spc="80" dirty="0">
                <a:solidFill>
                  <a:srgbClr val="7E7E7E"/>
                </a:solidFill>
                <a:latin typeface="Calibri"/>
                <a:cs typeface="Calibri"/>
              </a:rPr>
              <a:t>δομημένη </a:t>
            </a:r>
            <a:r>
              <a:rPr sz="1600" spc="85" dirty="0">
                <a:solidFill>
                  <a:srgbClr val="7E7E7E"/>
                </a:solidFill>
                <a:latin typeface="Calibri"/>
                <a:cs typeface="Calibri"/>
              </a:rPr>
              <a:t>μορφή </a:t>
            </a:r>
            <a:r>
              <a:rPr sz="1600" spc="90" dirty="0">
                <a:solidFill>
                  <a:srgbClr val="7E7E7E"/>
                </a:solidFill>
                <a:latin typeface="Calibri"/>
                <a:cs typeface="Calibri"/>
              </a:rPr>
              <a:t> </a:t>
            </a:r>
            <a:r>
              <a:rPr sz="1600" spc="75" dirty="0">
                <a:solidFill>
                  <a:srgbClr val="7E7E7E"/>
                </a:solidFill>
                <a:latin typeface="Calibri"/>
                <a:cs typeface="Calibri"/>
              </a:rPr>
              <a:t>ανταλλαγής</a:t>
            </a:r>
            <a:r>
              <a:rPr sz="1600" spc="30" dirty="0">
                <a:solidFill>
                  <a:srgbClr val="7E7E7E"/>
                </a:solidFill>
                <a:latin typeface="Calibri"/>
                <a:cs typeface="Calibri"/>
              </a:rPr>
              <a:t> </a:t>
            </a:r>
            <a:r>
              <a:rPr sz="1600" spc="75" dirty="0">
                <a:solidFill>
                  <a:srgbClr val="7E7E7E"/>
                </a:solidFill>
                <a:latin typeface="Calibri"/>
                <a:cs typeface="Calibri"/>
              </a:rPr>
              <a:t>δεδομένωνn)</a:t>
            </a:r>
            <a:r>
              <a:rPr sz="1600" spc="35" dirty="0">
                <a:solidFill>
                  <a:srgbClr val="7E7E7E"/>
                </a:solidFill>
                <a:latin typeface="Calibri"/>
                <a:cs typeface="Calibri"/>
              </a:rPr>
              <a:t> </a:t>
            </a:r>
            <a:r>
              <a:rPr sz="1600" spc="80" dirty="0">
                <a:solidFill>
                  <a:srgbClr val="7E7E7E"/>
                </a:solidFill>
                <a:latin typeface="Calibri"/>
                <a:cs typeface="Calibri"/>
              </a:rPr>
              <a:t>DeepL</a:t>
            </a:r>
            <a:r>
              <a:rPr sz="1600" spc="30" dirty="0">
                <a:solidFill>
                  <a:srgbClr val="7E7E7E"/>
                </a:solidFill>
                <a:latin typeface="Calibri"/>
                <a:cs typeface="Calibri"/>
              </a:rPr>
              <a:t> </a:t>
            </a:r>
            <a:r>
              <a:rPr sz="1600" spc="65" dirty="0">
                <a:solidFill>
                  <a:srgbClr val="7E7E7E"/>
                </a:solidFill>
                <a:latin typeface="Calibri"/>
                <a:cs typeface="Calibri"/>
              </a:rPr>
              <a:t>(λογισμικό</a:t>
            </a:r>
            <a:r>
              <a:rPr sz="1600" spc="40" dirty="0">
                <a:solidFill>
                  <a:srgbClr val="7E7E7E"/>
                </a:solidFill>
                <a:latin typeface="Calibri"/>
                <a:cs typeface="Calibri"/>
              </a:rPr>
              <a:t> </a:t>
            </a:r>
            <a:r>
              <a:rPr sz="1600" spc="70" dirty="0">
                <a:solidFill>
                  <a:srgbClr val="7E7E7E"/>
                </a:solidFill>
                <a:latin typeface="Calibri"/>
                <a:cs typeface="Calibri"/>
              </a:rPr>
              <a:t>μηχανικής</a:t>
            </a:r>
            <a:r>
              <a:rPr sz="1600" spc="35" dirty="0">
                <a:solidFill>
                  <a:srgbClr val="7E7E7E"/>
                </a:solidFill>
                <a:latin typeface="Calibri"/>
                <a:cs typeface="Calibri"/>
              </a:rPr>
              <a:t> </a:t>
            </a:r>
            <a:r>
              <a:rPr sz="1600" spc="80" dirty="0">
                <a:solidFill>
                  <a:srgbClr val="7E7E7E"/>
                </a:solidFill>
                <a:latin typeface="Calibri"/>
                <a:cs typeface="Calibri"/>
              </a:rPr>
              <a:t>μετάφρασης </a:t>
            </a:r>
            <a:r>
              <a:rPr sz="1600" spc="-345" dirty="0">
                <a:solidFill>
                  <a:srgbClr val="7E7E7E"/>
                </a:solidFill>
                <a:latin typeface="Calibri"/>
                <a:cs typeface="Calibri"/>
              </a:rPr>
              <a:t> </a:t>
            </a:r>
            <a:r>
              <a:rPr sz="1600" spc="75" dirty="0">
                <a:solidFill>
                  <a:srgbClr val="7E7E7E"/>
                </a:solidFill>
                <a:latin typeface="Calibri"/>
                <a:cs typeface="Calibri"/>
              </a:rPr>
              <a:t>βασισμένο</a:t>
            </a:r>
            <a:r>
              <a:rPr sz="1600" spc="35" dirty="0">
                <a:solidFill>
                  <a:srgbClr val="7E7E7E"/>
                </a:solidFill>
                <a:latin typeface="Calibri"/>
                <a:cs typeface="Calibri"/>
              </a:rPr>
              <a:t> </a:t>
            </a:r>
            <a:r>
              <a:rPr sz="1600" spc="70" dirty="0">
                <a:solidFill>
                  <a:srgbClr val="7E7E7E"/>
                </a:solidFill>
                <a:latin typeface="Calibri"/>
                <a:cs typeface="Calibri"/>
              </a:rPr>
              <a:t>σtην</a:t>
            </a:r>
            <a:r>
              <a:rPr sz="1600" spc="35" dirty="0">
                <a:solidFill>
                  <a:srgbClr val="7E7E7E"/>
                </a:solidFill>
                <a:latin typeface="Calibri"/>
                <a:cs typeface="Calibri"/>
              </a:rPr>
              <a:t> </a:t>
            </a:r>
            <a:r>
              <a:rPr sz="1600" spc="75" dirty="0">
                <a:solidFill>
                  <a:srgbClr val="7E7E7E"/>
                </a:solidFill>
                <a:latin typeface="Calibri"/>
                <a:cs typeface="Calibri"/>
              </a:rPr>
              <a:t>ΤΝ)</a:t>
            </a:r>
            <a:r>
              <a:rPr sz="1600" spc="30" dirty="0">
                <a:solidFill>
                  <a:srgbClr val="7E7E7E"/>
                </a:solidFill>
                <a:latin typeface="Calibri"/>
                <a:cs typeface="Calibri"/>
              </a:rPr>
              <a:t> </a:t>
            </a:r>
            <a:r>
              <a:rPr sz="1600" spc="70" dirty="0">
                <a:solidFill>
                  <a:srgbClr val="7E7E7E"/>
                </a:solidFill>
                <a:latin typeface="Calibri"/>
                <a:cs typeface="Calibri"/>
              </a:rPr>
              <a:t>Εντοπισμός</a:t>
            </a:r>
            <a:r>
              <a:rPr sz="1600" spc="40" dirty="0">
                <a:solidFill>
                  <a:srgbClr val="7E7E7E"/>
                </a:solidFill>
                <a:latin typeface="Calibri"/>
                <a:cs typeface="Calibri"/>
              </a:rPr>
              <a:t> </a:t>
            </a:r>
            <a:r>
              <a:rPr sz="1600" spc="75" dirty="0">
                <a:solidFill>
                  <a:srgbClr val="7E7E7E"/>
                </a:solidFill>
                <a:latin typeface="Calibri"/>
                <a:cs typeface="Calibri"/>
              </a:rPr>
              <a:t>Ευπαθειών</a:t>
            </a:r>
            <a:r>
              <a:rPr sz="1600" spc="45" dirty="0">
                <a:solidFill>
                  <a:srgbClr val="7E7E7E"/>
                </a:solidFill>
                <a:latin typeface="Calibri"/>
                <a:cs typeface="Calibri"/>
              </a:rPr>
              <a:t> </a:t>
            </a:r>
            <a:r>
              <a:rPr sz="1600" spc="65" dirty="0">
                <a:solidFill>
                  <a:srgbClr val="7E7E7E"/>
                </a:solidFill>
                <a:latin typeface="Calibri"/>
                <a:cs typeface="Calibri"/>
              </a:rPr>
              <a:t>στο</a:t>
            </a:r>
            <a:r>
              <a:rPr sz="1600" spc="10" dirty="0">
                <a:solidFill>
                  <a:srgbClr val="7E7E7E"/>
                </a:solidFill>
                <a:latin typeface="Calibri"/>
                <a:cs typeface="Calibri"/>
              </a:rPr>
              <a:t> </a:t>
            </a:r>
            <a:r>
              <a:rPr sz="1600" spc="70" dirty="0">
                <a:solidFill>
                  <a:srgbClr val="7E7E7E"/>
                </a:solidFill>
                <a:latin typeface="Calibri"/>
                <a:cs typeface="Calibri"/>
              </a:rPr>
              <a:t>Θαλάσσιο</a:t>
            </a:r>
            <a:r>
              <a:rPr sz="1600" spc="15" dirty="0">
                <a:solidFill>
                  <a:srgbClr val="7E7E7E"/>
                </a:solidFill>
                <a:latin typeface="Calibri"/>
                <a:cs typeface="Calibri"/>
              </a:rPr>
              <a:t> </a:t>
            </a:r>
            <a:r>
              <a:rPr sz="1600" spc="60" dirty="0">
                <a:solidFill>
                  <a:srgbClr val="7E7E7E"/>
                </a:solidFill>
                <a:latin typeface="Calibri"/>
                <a:cs typeface="Calibri"/>
              </a:rPr>
              <a:t>Δίκτυο</a:t>
            </a:r>
            <a:endParaRPr sz="1600">
              <a:latin typeface="Calibri"/>
              <a:cs typeface="Calibri"/>
            </a:endParaRPr>
          </a:p>
          <a:p>
            <a:pPr marL="726440">
              <a:lnSpc>
                <a:spcPct val="100000"/>
              </a:lnSpc>
              <a:spcBef>
                <a:spcPts val="775"/>
              </a:spcBef>
            </a:pPr>
            <a:r>
              <a:rPr sz="1500" spc="105" dirty="0">
                <a:solidFill>
                  <a:srgbClr val="7E7E7E"/>
                </a:solidFill>
                <a:latin typeface="Calibri"/>
                <a:cs typeface="Calibri"/>
              </a:rPr>
              <a:t>Αξιολόγηση</a:t>
            </a:r>
            <a:r>
              <a:rPr sz="1500" spc="40" dirty="0">
                <a:solidFill>
                  <a:srgbClr val="7E7E7E"/>
                </a:solidFill>
                <a:latin typeface="Calibri"/>
                <a:cs typeface="Calibri"/>
              </a:rPr>
              <a:t> </a:t>
            </a:r>
            <a:r>
              <a:rPr sz="1500" spc="100" dirty="0">
                <a:solidFill>
                  <a:srgbClr val="7E7E7E"/>
                </a:solidFill>
                <a:latin typeface="Calibri"/>
                <a:cs typeface="Calibri"/>
              </a:rPr>
              <a:t>της</a:t>
            </a:r>
            <a:r>
              <a:rPr sz="1500" spc="40" dirty="0">
                <a:solidFill>
                  <a:srgbClr val="7E7E7E"/>
                </a:solidFill>
                <a:latin typeface="Calibri"/>
                <a:cs typeface="Calibri"/>
              </a:rPr>
              <a:t> </a:t>
            </a:r>
            <a:r>
              <a:rPr sz="1500" spc="100" dirty="0">
                <a:solidFill>
                  <a:srgbClr val="7E7E7E"/>
                </a:solidFill>
                <a:latin typeface="Calibri"/>
                <a:cs typeface="Calibri"/>
              </a:rPr>
              <a:t>πιθανότητας,</a:t>
            </a:r>
            <a:r>
              <a:rPr sz="1500" spc="35" dirty="0">
                <a:solidFill>
                  <a:srgbClr val="7E7E7E"/>
                </a:solidFill>
                <a:latin typeface="Calibri"/>
                <a:cs typeface="Calibri"/>
              </a:rPr>
              <a:t> </a:t>
            </a:r>
            <a:r>
              <a:rPr sz="1500" spc="110" dirty="0">
                <a:solidFill>
                  <a:srgbClr val="7E7E7E"/>
                </a:solidFill>
                <a:latin typeface="Calibri"/>
                <a:cs typeface="Calibri"/>
              </a:rPr>
              <a:t>των</a:t>
            </a:r>
            <a:r>
              <a:rPr sz="1500" spc="40" dirty="0">
                <a:solidFill>
                  <a:srgbClr val="7E7E7E"/>
                </a:solidFill>
                <a:latin typeface="Calibri"/>
                <a:cs typeface="Calibri"/>
              </a:rPr>
              <a:t> </a:t>
            </a:r>
            <a:r>
              <a:rPr sz="1500" spc="110" dirty="0">
                <a:solidFill>
                  <a:srgbClr val="7E7E7E"/>
                </a:solidFill>
                <a:latin typeface="Calibri"/>
                <a:cs typeface="Calibri"/>
              </a:rPr>
              <a:t>επιπτώσεων</a:t>
            </a:r>
            <a:r>
              <a:rPr sz="1500" spc="45" dirty="0">
                <a:solidFill>
                  <a:srgbClr val="7E7E7E"/>
                </a:solidFill>
                <a:latin typeface="Calibri"/>
                <a:cs typeface="Calibri"/>
              </a:rPr>
              <a:t> </a:t>
            </a:r>
            <a:r>
              <a:rPr sz="1500" spc="95" dirty="0">
                <a:solidFill>
                  <a:srgbClr val="7E7E7E"/>
                </a:solidFill>
                <a:latin typeface="Calibri"/>
                <a:cs typeface="Calibri"/>
              </a:rPr>
              <a:t>και</a:t>
            </a:r>
            <a:r>
              <a:rPr sz="1500" spc="45" dirty="0">
                <a:solidFill>
                  <a:srgbClr val="7E7E7E"/>
                </a:solidFill>
                <a:latin typeface="Calibri"/>
                <a:cs typeface="Calibri"/>
              </a:rPr>
              <a:t> </a:t>
            </a:r>
            <a:r>
              <a:rPr sz="1500" spc="105" dirty="0">
                <a:solidFill>
                  <a:srgbClr val="7E7E7E"/>
                </a:solidFill>
                <a:latin typeface="Calibri"/>
                <a:cs typeface="Calibri"/>
              </a:rPr>
              <a:t>του</a:t>
            </a:r>
            <a:endParaRPr sz="1500">
              <a:latin typeface="Calibri"/>
              <a:cs typeface="Calibri"/>
            </a:endParaRPr>
          </a:p>
        </p:txBody>
      </p:sp>
      <p:sp>
        <p:nvSpPr>
          <p:cNvPr id="9" name="object 9"/>
          <p:cNvSpPr txBox="1"/>
          <p:nvPr/>
        </p:nvSpPr>
        <p:spPr>
          <a:xfrm>
            <a:off x="1630679" y="3815080"/>
            <a:ext cx="5433695" cy="724535"/>
          </a:xfrm>
          <a:prstGeom prst="rect">
            <a:avLst/>
          </a:prstGeom>
        </p:spPr>
        <p:txBody>
          <a:bodyPr vert="horz" wrap="square" lIns="0" tIns="133350" rIns="0" bIns="0" rtlCol="0">
            <a:spAutoFit/>
          </a:bodyPr>
          <a:lstStyle/>
          <a:p>
            <a:pPr marL="12700">
              <a:lnSpc>
                <a:spcPct val="100000"/>
              </a:lnSpc>
              <a:spcBef>
                <a:spcPts val="1050"/>
              </a:spcBef>
            </a:pPr>
            <a:r>
              <a:rPr sz="1500" spc="100" dirty="0">
                <a:solidFill>
                  <a:srgbClr val="7E7E7E"/>
                </a:solidFill>
                <a:latin typeface="Calibri"/>
                <a:cs typeface="Calibri"/>
              </a:rPr>
              <a:t>κινδύνου</a:t>
            </a:r>
            <a:r>
              <a:rPr sz="1500" spc="35" dirty="0">
                <a:solidFill>
                  <a:srgbClr val="7E7E7E"/>
                </a:solidFill>
                <a:latin typeface="Calibri"/>
                <a:cs typeface="Calibri"/>
              </a:rPr>
              <a:t> </a:t>
            </a:r>
            <a:r>
              <a:rPr sz="1500" spc="105" dirty="0">
                <a:solidFill>
                  <a:srgbClr val="7E7E7E"/>
                </a:solidFill>
                <a:latin typeface="Calibri"/>
                <a:cs typeface="Calibri"/>
              </a:rPr>
              <a:t>στο</a:t>
            </a:r>
            <a:r>
              <a:rPr sz="1500" spc="40" dirty="0">
                <a:solidFill>
                  <a:srgbClr val="7E7E7E"/>
                </a:solidFill>
                <a:latin typeface="Calibri"/>
                <a:cs typeface="Calibri"/>
              </a:rPr>
              <a:t> </a:t>
            </a:r>
            <a:r>
              <a:rPr sz="1500" spc="110" dirty="0">
                <a:solidFill>
                  <a:srgbClr val="7E7E7E"/>
                </a:solidFill>
                <a:latin typeface="Calibri"/>
                <a:cs typeface="Calibri"/>
              </a:rPr>
              <a:t>θαλάσσιο</a:t>
            </a:r>
            <a:r>
              <a:rPr sz="1500" spc="40" dirty="0">
                <a:solidFill>
                  <a:srgbClr val="7E7E7E"/>
                </a:solidFill>
                <a:latin typeface="Calibri"/>
                <a:cs typeface="Calibri"/>
              </a:rPr>
              <a:t> </a:t>
            </a:r>
            <a:r>
              <a:rPr sz="1500" spc="95" dirty="0">
                <a:solidFill>
                  <a:srgbClr val="7E7E7E"/>
                </a:solidFill>
                <a:latin typeface="Calibri"/>
                <a:cs typeface="Calibri"/>
              </a:rPr>
              <a:t>δίκτυο</a:t>
            </a:r>
            <a:endParaRPr sz="1500">
              <a:latin typeface="Calibri"/>
              <a:cs typeface="Calibri"/>
            </a:endParaRPr>
          </a:p>
          <a:p>
            <a:pPr marL="12700">
              <a:lnSpc>
                <a:spcPct val="100000"/>
              </a:lnSpc>
              <a:spcBef>
                <a:spcPts val="955"/>
              </a:spcBef>
            </a:pPr>
            <a:r>
              <a:rPr sz="1500" spc="110" dirty="0">
                <a:solidFill>
                  <a:srgbClr val="7E7E7E"/>
                </a:solidFill>
                <a:latin typeface="Calibri"/>
                <a:cs typeface="Calibri"/>
              </a:rPr>
              <a:t>Προγραμματισμός</a:t>
            </a:r>
            <a:r>
              <a:rPr sz="1500" spc="40" dirty="0">
                <a:solidFill>
                  <a:srgbClr val="7E7E7E"/>
                </a:solidFill>
                <a:latin typeface="Calibri"/>
                <a:cs typeface="Calibri"/>
              </a:rPr>
              <a:t> </a:t>
            </a:r>
            <a:r>
              <a:rPr sz="1500" spc="110" dirty="0">
                <a:solidFill>
                  <a:srgbClr val="7E7E7E"/>
                </a:solidFill>
                <a:latin typeface="Calibri"/>
                <a:cs typeface="Calibri"/>
              </a:rPr>
              <a:t>μέτρων</a:t>
            </a:r>
            <a:r>
              <a:rPr sz="1500" spc="40" dirty="0">
                <a:solidFill>
                  <a:srgbClr val="7E7E7E"/>
                </a:solidFill>
                <a:latin typeface="Calibri"/>
                <a:cs typeface="Calibri"/>
              </a:rPr>
              <a:t> </a:t>
            </a:r>
            <a:r>
              <a:rPr sz="1500" spc="105" dirty="0">
                <a:solidFill>
                  <a:srgbClr val="7E7E7E"/>
                </a:solidFill>
                <a:latin typeface="Calibri"/>
                <a:cs typeface="Calibri"/>
              </a:rPr>
              <a:t>προστασίας</a:t>
            </a:r>
            <a:r>
              <a:rPr sz="1500" spc="40" dirty="0">
                <a:solidFill>
                  <a:srgbClr val="7E7E7E"/>
                </a:solidFill>
                <a:latin typeface="Calibri"/>
                <a:cs typeface="Calibri"/>
              </a:rPr>
              <a:t> </a:t>
            </a:r>
            <a:r>
              <a:rPr sz="1500" spc="105" dirty="0">
                <a:solidFill>
                  <a:srgbClr val="7E7E7E"/>
                </a:solidFill>
                <a:latin typeface="Calibri"/>
                <a:cs typeface="Calibri"/>
              </a:rPr>
              <a:t>στο</a:t>
            </a:r>
            <a:r>
              <a:rPr sz="1500" spc="45" dirty="0">
                <a:solidFill>
                  <a:srgbClr val="7E7E7E"/>
                </a:solidFill>
                <a:latin typeface="Calibri"/>
                <a:cs typeface="Calibri"/>
              </a:rPr>
              <a:t> </a:t>
            </a:r>
            <a:r>
              <a:rPr sz="1500" spc="110" dirty="0">
                <a:solidFill>
                  <a:srgbClr val="7E7E7E"/>
                </a:solidFill>
                <a:latin typeface="Calibri"/>
                <a:cs typeface="Calibri"/>
              </a:rPr>
              <a:t>θαλάσσιο</a:t>
            </a:r>
            <a:r>
              <a:rPr sz="1500" spc="40" dirty="0">
                <a:solidFill>
                  <a:srgbClr val="7E7E7E"/>
                </a:solidFill>
                <a:latin typeface="Calibri"/>
                <a:cs typeface="Calibri"/>
              </a:rPr>
              <a:t> </a:t>
            </a:r>
            <a:r>
              <a:rPr sz="1500" spc="90" dirty="0">
                <a:solidFill>
                  <a:srgbClr val="7E7E7E"/>
                </a:solidFill>
                <a:latin typeface="Calibri"/>
                <a:cs typeface="Calibri"/>
              </a:rPr>
              <a:t>δίκτυο</a:t>
            </a:r>
            <a:endParaRPr sz="1500">
              <a:latin typeface="Calibri"/>
              <a:cs typeface="Calibri"/>
            </a:endParaRPr>
          </a:p>
        </p:txBody>
      </p:sp>
      <p:sp>
        <p:nvSpPr>
          <p:cNvPr id="10" name="object 10"/>
          <p:cNvSpPr txBox="1"/>
          <p:nvPr/>
        </p:nvSpPr>
        <p:spPr>
          <a:xfrm>
            <a:off x="1614169" y="4707572"/>
            <a:ext cx="5550535" cy="551180"/>
          </a:xfrm>
          <a:prstGeom prst="rect">
            <a:avLst/>
          </a:prstGeom>
        </p:spPr>
        <p:txBody>
          <a:bodyPr vert="horz" wrap="square" lIns="0" tIns="12700" rIns="0" bIns="0" rtlCol="0">
            <a:spAutoFit/>
          </a:bodyPr>
          <a:lstStyle/>
          <a:p>
            <a:pPr marL="12700" marR="5080">
              <a:lnSpc>
                <a:spcPct val="114999"/>
              </a:lnSpc>
              <a:spcBef>
                <a:spcPts val="100"/>
              </a:spcBef>
            </a:pPr>
            <a:r>
              <a:rPr sz="1500" spc="100" dirty="0">
                <a:solidFill>
                  <a:srgbClr val="7E7E7E"/>
                </a:solidFill>
                <a:latin typeface="Calibri"/>
                <a:cs typeface="Calibri"/>
              </a:rPr>
              <a:t>Κανονισμοί</a:t>
            </a:r>
            <a:r>
              <a:rPr sz="1500" spc="50" dirty="0">
                <a:solidFill>
                  <a:srgbClr val="7E7E7E"/>
                </a:solidFill>
                <a:latin typeface="Calibri"/>
                <a:cs typeface="Calibri"/>
              </a:rPr>
              <a:t> </a:t>
            </a:r>
            <a:r>
              <a:rPr sz="1500" spc="95" dirty="0">
                <a:solidFill>
                  <a:srgbClr val="7E7E7E"/>
                </a:solidFill>
                <a:latin typeface="Calibri"/>
                <a:cs typeface="Calibri"/>
              </a:rPr>
              <a:t>και</a:t>
            </a:r>
            <a:r>
              <a:rPr sz="1500" spc="55" dirty="0">
                <a:solidFill>
                  <a:srgbClr val="7E7E7E"/>
                </a:solidFill>
                <a:latin typeface="Calibri"/>
                <a:cs typeface="Calibri"/>
              </a:rPr>
              <a:t> </a:t>
            </a:r>
            <a:r>
              <a:rPr sz="1500" spc="114" dirty="0">
                <a:solidFill>
                  <a:srgbClr val="7E7E7E"/>
                </a:solidFill>
                <a:latin typeface="Calibri"/>
                <a:cs typeface="Calibri"/>
              </a:rPr>
              <a:t>πρότυπα</a:t>
            </a:r>
            <a:r>
              <a:rPr sz="1500" spc="55" dirty="0">
                <a:solidFill>
                  <a:srgbClr val="7E7E7E"/>
                </a:solidFill>
                <a:latin typeface="Calibri"/>
                <a:cs typeface="Calibri"/>
              </a:rPr>
              <a:t> </a:t>
            </a:r>
            <a:r>
              <a:rPr sz="1500" spc="90" dirty="0">
                <a:solidFill>
                  <a:srgbClr val="7E7E7E"/>
                </a:solidFill>
                <a:latin typeface="Calibri"/>
                <a:cs typeface="Calibri"/>
              </a:rPr>
              <a:t>για</a:t>
            </a:r>
            <a:r>
              <a:rPr sz="1500" spc="60" dirty="0">
                <a:solidFill>
                  <a:srgbClr val="7E7E7E"/>
                </a:solidFill>
                <a:latin typeface="Calibri"/>
                <a:cs typeface="Calibri"/>
              </a:rPr>
              <a:t> </a:t>
            </a:r>
            <a:r>
              <a:rPr sz="1500" spc="100" dirty="0">
                <a:solidFill>
                  <a:srgbClr val="7E7E7E"/>
                </a:solidFill>
                <a:latin typeface="Calibri"/>
                <a:cs typeface="Calibri"/>
              </a:rPr>
              <a:t>την</a:t>
            </a:r>
            <a:r>
              <a:rPr sz="1500" spc="50" dirty="0">
                <a:solidFill>
                  <a:srgbClr val="7E7E7E"/>
                </a:solidFill>
                <a:latin typeface="Calibri"/>
                <a:cs typeface="Calibri"/>
              </a:rPr>
              <a:t> </a:t>
            </a:r>
            <a:r>
              <a:rPr sz="1500" spc="110" dirty="0">
                <a:solidFill>
                  <a:srgbClr val="7E7E7E"/>
                </a:solidFill>
                <a:latin typeface="Calibri"/>
                <a:cs typeface="Calibri"/>
              </a:rPr>
              <a:t>ασφάλεια</a:t>
            </a:r>
            <a:r>
              <a:rPr sz="1500" spc="55" dirty="0">
                <a:solidFill>
                  <a:srgbClr val="7E7E7E"/>
                </a:solidFill>
                <a:latin typeface="Calibri"/>
                <a:cs typeface="Calibri"/>
              </a:rPr>
              <a:t> </a:t>
            </a:r>
            <a:r>
              <a:rPr sz="1500" spc="85" dirty="0">
                <a:solidFill>
                  <a:srgbClr val="7E7E7E"/>
                </a:solidFill>
                <a:latin typeface="Calibri"/>
                <a:cs typeface="Calibri"/>
              </a:rPr>
              <a:t>στον</a:t>
            </a:r>
            <a:r>
              <a:rPr sz="1500" spc="-5" dirty="0">
                <a:solidFill>
                  <a:srgbClr val="7E7E7E"/>
                </a:solidFill>
                <a:latin typeface="Calibri"/>
                <a:cs typeface="Calibri"/>
              </a:rPr>
              <a:t> </a:t>
            </a:r>
            <a:r>
              <a:rPr sz="1500" spc="85" dirty="0">
                <a:solidFill>
                  <a:srgbClr val="7E7E7E"/>
                </a:solidFill>
                <a:latin typeface="Calibri"/>
                <a:cs typeface="Calibri"/>
              </a:rPr>
              <a:t>κυβερνοχώρο </a:t>
            </a:r>
            <a:r>
              <a:rPr sz="1500" spc="-325" dirty="0">
                <a:solidFill>
                  <a:srgbClr val="7E7E7E"/>
                </a:solidFill>
                <a:latin typeface="Calibri"/>
                <a:cs typeface="Calibri"/>
              </a:rPr>
              <a:t> </a:t>
            </a:r>
            <a:r>
              <a:rPr sz="1500" spc="55" dirty="0">
                <a:solidFill>
                  <a:srgbClr val="7E7E7E"/>
                </a:solidFill>
                <a:latin typeface="Calibri"/>
                <a:cs typeface="Calibri"/>
              </a:rPr>
              <a:t>Ναυτιλιακό</a:t>
            </a:r>
            <a:endParaRPr sz="1500">
              <a:latin typeface="Calibri"/>
              <a:cs typeface="Calibri"/>
            </a:endParaRPr>
          </a:p>
        </p:txBody>
      </p:sp>
      <p:sp>
        <p:nvSpPr>
          <p:cNvPr id="11" name="object 11"/>
          <p:cNvSpPr txBox="1"/>
          <p:nvPr/>
        </p:nvSpPr>
        <p:spPr>
          <a:xfrm>
            <a:off x="901064" y="5447347"/>
            <a:ext cx="3274695" cy="375920"/>
          </a:xfrm>
          <a:prstGeom prst="rect">
            <a:avLst/>
          </a:prstGeom>
        </p:spPr>
        <p:txBody>
          <a:bodyPr vert="horz" wrap="square" lIns="0" tIns="12700" rIns="0" bIns="0" rtlCol="0">
            <a:spAutoFit/>
          </a:bodyPr>
          <a:lstStyle/>
          <a:p>
            <a:pPr marL="12700">
              <a:lnSpc>
                <a:spcPct val="100000"/>
              </a:lnSpc>
              <a:spcBef>
                <a:spcPts val="100"/>
              </a:spcBef>
            </a:pPr>
            <a:r>
              <a:rPr sz="3450" spc="292" baseline="3623" dirty="0">
                <a:solidFill>
                  <a:srgbClr val="D6791A"/>
                </a:solidFill>
                <a:latin typeface="Calibri"/>
                <a:cs typeface="Calibri"/>
              </a:rPr>
              <a:t>o7.</a:t>
            </a:r>
            <a:r>
              <a:rPr sz="3450" spc="127" baseline="3623" dirty="0">
                <a:solidFill>
                  <a:srgbClr val="D6791A"/>
                </a:solidFill>
                <a:latin typeface="Calibri"/>
                <a:cs typeface="Calibri"/>
              </a:rPr>
              <a:t> </a:t>
            </a:r>
            <a:r>
              <a:rPr sz="1600" spc="155" dirty="0">
                <a:solidFill>
                  <a:srgbClr val="7E7E7E"/>
                </a:solidFill>
                <a:latin typeface="Calibri"/>
                <a:cs typeface="Calibri"/>
              </a:rPr>
              <a:t>Συσκευή</a:t>
            </a:r>
            <a:r>
              <a:rPr sz="1600" spc="495" dirty="0">
                <a:solidFill>
                  <a:srgbClr val="7E7E7E"/>
                </a:solidFill>
                <a:latin typeface="Calibri"/>
                <a:cs typeface="Calibri"/>
              </a:rPr>
              <a:t> </a:t>
            </a:r>
            <a:r>
              <a:rPr sz="1600" spc="150" dirty="0">
                <a:solidFill>
                  <a:srgbClr val="7E7E7E"/>
                </a:solidFill>
                <a:latin typeface="Calibri"/>
                <a:cs typeface="Calibri"/>
              </a:rPr>
              <a:t>e-Nav</a:t>
            </a:r>
            <a:r>
              <a:rPr sz="1600" spc="60" dirty="0">
                <a:solidFill>
                  <a:srgbClr val="7E7E7E"/>
                </a:solidFill>
                <a:latin typeface="Calibri"/>
                <a:cs typeface="Calibri"/>
              </a:rPr>
              <a:t> </a:t>
            </a:r>
            <a:r>
              <a:rPr sz="1600" spc="155" dirty="0">
                <a:solidFill>
                  <a:srgbClr val="7E7E7E"/>
                </a:solidFill>
                <a:latin typeface="Calibri"/>
                <a:cs typeface="Calibri"/>
              </a:rPr>
              <a:t>του</a:t>
            </a:r>
            <a:r>
              <a:rPr sz="1600" spc="65" dirty="0">
                <a:solidFill>
                  <a:srgbClr val="7E7E7E"/>
                </a:solidFill>
                <a:latin typeface="Calibri"/>
                <a:cs typeface="Calibri"/>
              </a:rPr>
              <a:t> </a:t>
            </a:r>
            <a:r>
              <a:rPr sz="1600" spc="150" dirty="0">
                <a:solidFill>
                  <a:srgbClr val="7E7E7E"/>
                </a:solidFill>
                <a:latin typeface="Calibri"/>
                <a:cs typeface="Calibri"/>
              </a:rPr>
              <a:t>πλοίου</a:t>
            </a:r>
            <a:endParaRPr sz="1600">
              <a:latin typeface="Calibri"/>
              <a:cs typeface="Calibri"/>
            </a:endParaRPr>
          </a:p>
        </p:txBody>
      </p:sp>
      <p:sp>
        <p:nvSpPr>
          <p:cNvPr id="12" name="object 12"/>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3" name="object 13"/>
          <p:cNvSpPr txBox="1"/>
          <p:nvPr/>
        </p:nvSpPr>
        <p:spPr>
          <a:xfrm>
            <a:off x="11230927" y="6283959"/>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solidFill>
                  <a:srgbClr val="FFFFFF"/>
                </a:solidFill>
                <a:latin typeface="Calibri"/>
                <a:cs typeface="Calibri"/>
              </a:rPr>
              <a:t>4</a:t>
            </a:r>
            <a:endParaRPr sz="850">
              <a:latin typeface="Calibri"/>
              <a:cs typeface="Calibri"/>
            </a:endParaRPr>
          </a:p>
        </p:txBody>
      </p:sp>
      <p:sp>
        <p:nvSpPr>
          <p:cNvPr id="14" name="object 14"/>
          <p:cNvSpPr txBox="1"/>
          <p:nvPr/>
        </p:nvSpPr>
        <p:spPr>
          <a:xfrm>
            <a:off x="901064" y="3719195"/>
            <a:ext cx="467995" cy="1525905"/>
          </a:xfrm>
          <a:prstGeom prst="rect">
            <a:avLst/>
          </a:prstGeom>
        </p:spPr>
        <p:txBody>
          <a:bodyPr vert="horz" wrap="square" lIns="0" tIns="192405" rIns="0" bIns="0" rtlCol="0">
            <a:spAutoFit/>
          </a:bodyPr>
          <a:lstStyle/>
          <a:p>
            <a:pPr marL="28575">
              <a:lnSpc>
                <a:spcPct val="100000"/>
              </a:lnSpc>
              <a:spcBef>
                <a:spcPts val="1515"/>
              </a:spcBef>
            </a:pPr>
            <a:r>
              <a:rPr sz="2300" spc="150" dirty="0">
                <a:solidFill>
                  <a:srgbClr val="D6791A"/>
                </a:solidFill>
                <a:latin typeface="Calibri"/>
                <a:cs typeface="Calibri"/>
              </a:rPr>
              <a:t>o</a:t>
            </a:r>
            <a:r>
              <a:rPr sz="2300" spc="145" dirty="0">
                <a:solidFill>
                  <a:srgbClr val="D6791A"/>
                </a:solidFill>
                <a:latin typeface="Calibri"/>
                <a:cs typeface="Calibri"/>
              </a:rPr>
              <a:t>4</a:t>
            </a:r>
            <a:r>
              <a:rPr sz="2300" spc="85" dirty="0">
                <a:solidFill>
                  <a:srgbClr val="D6791A"/>
                </a:solidFill>
                <a:latin typeface="Calibri"/>
                <a:cs typeface="Calibri"/>
              </a:rPr>
              <a:t>.</a:t>
            </a:r>
            <a:endParaRPr sz="2300">
              <a:latin typeface="Calibri"/>
              <a:cs typeface="Calibri"/>
            </a:endParaRPr>
          </a:p>
          <a:p>
            <a:pPr marL="28575">
              <a:lnSpc>
                <a:spcPct val="100000"/>
              </a:lnSpc>
              <a:spcBef>
                <a:spcPts val="1415"/>
              </a:spcBef>
            </a:pPr>
            <a:r>
              <a:rPr sz="2300" spc="150" dirty="0">
                <a:solidFill>
                  <a:srgbClr val="D6791A"/>
                </a:solidFill>
                <a:latin typeface="Calibri"/>
                <a:cs typeface="Calibri"/>
              </a:rPr>
              <a:t>o</a:t>
            </a:r>
            <a:r>
              <a:rPr sz="2300" spc="145" dirty="0">
                <a:solidFill>
                  <a:srgbClr val="D6791A"/>
                </a:solidFill>
                <a:latin typeface="Calibri"/>
                <a:cs typeface="Calibri"/>
              </a:rPr>
              <a:t>5</a:t>
            </a:r>
            <a:r>
              <a:rPr sz="2300" spc="85" dirty="0">
                <a:solidFill>
                  <a:srgbClr val="D6791A"/>
                </a:solidFill>
                <a:latin typeface="Calibri"/>
                <a:cs typeface="Calibri"/>
              </a:rPr>
              <a:t>.</a:t>
            </a:r>
            <a:endParaRPr sz="2300">
              <a:latin typeface="Calibri"/>
              <a:cs typeface="Calibri"/>
            </a:endParaRPr>
          </a:p>
          <a:p>
            <a:pPr marL="12700">
              <a:lnSpc>
                <a:spcPct val="100000"/>
              </a:lnSpc>
              <a:spcBef>
                <a:spcPts val="700"/>
              </a:spcBef>
            </a:pPr>
            <a:r>
              <a:rPr sz="2300" spc="130" dirty="0">
                <a:solidFill>
                  <a:srgbClr val="D6791A"/>
                </a:solidFill>
                <a:latin typeface="Calibri"/>
                <a:cs typeface="Calibri"/>
              </a:rPr>
              <a:t>o6.</a:t>
            </a:r>
            <a:endParaRPr sz="23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98183" rIns="0" bIns="0" rtlCol="0">
            <a:spAutoFit/>
          </a:bodyPr>
          <a:lstStyle/>
          <a:p>
            <a:pPr marL="6236335" marR="5080">
              <a:lnSpc>
                <a:spcPts val="2750"/>
              </a:lnSpc>
              <a:spcBef>
                <a:spcPts val="450"/>
              </a:spcBef>
            </a:pPr>
            <a:r>
              <a:rPr spc="155" dirty="0"/>
              <a:t>Οι </a:t>
            </a:r>
            <a:r>
              <a:rPr spc="165" dirty="0"/>
              <a:t>τέσσερις </a:t>
            </a:r>
            <a:r>
              <a:rPr spc="170" dirty="0"/>
              <a:t>φάσεις </a:t>
            </a:r>
            <a:r>
              <a:rPr spc="140" dirty="0"/>
              <a:t>της </a:t>
            </a:r>
            <a:r>
              <a:rPr spc="-625" dirty="0"/>
              <a:t> </a:t>
            </a:r>
            <a:r>
              <a:rPr spc="175" dirty="0"/>
              <a:t>αξιολόγησης</a:t>
            </a:r>
            <a:r>
              <a:rPr spc="155" dirty="0"/>
              <a:t> </a:t>
            </a:r>
            <a:r>
              <a:rPr spc="175" dirty="0"/>
              <a:t>κινδύνων</a:t>
            </a:r>
          </a:p>
        </p:txBody>
      </p:sp>
      <p:sp>
        <p:nvSpPr>
          <p:cNvPr id="9" name="object 9"/>
          <p:cNvSpPr txBox="1"/>
          <p:nvPr/>
        </p:nvSpPr>
        <p:spPr>
          <a:xfrm>
            <a:off x="210820" y="5825490"/>
            <a:ext cx="5852160" cy="162560"/>
          </a:xfrm>
          <a:prstGeom prst="rect">
            <a:avLst/>
          </a:prstGeom>
        </p:spPr>
        <p:txBody>
          <a:bodyPr vert="horz" wrap="square" lIns="0" tIns="12700" rIns="0" bIns="0" rtlCol="0">
            <a:spAutoFit/>
          </a:bodyPr>
          <a:lstStyle/>
          <a:p>
            <a:pPr marL="12700" marR="5080">
              <a:lnSpc>
                <a:spcPct val="100000"/>
              </a:lnSpc>
              <a:spcBef>
                <a:spcPts val="100"/>
              </a:spcBef>
            </a:pPr>
            <a:r>
              <a:rPr sz="450" spc="25" dirty="0">
                <a:solidFill>
                  <a:srgbClr val="FFFFFF"/>
                </a:solidFill>
                <a:latin typeface="Calibri"/>
                <a:cs typeface="Calibri"/>
                <a:hlinkClick r:id="rId3"/>
              </a:rPr>
              <a:t>Juntae Kim, </a:t>
            </a:r>
            <a:r>
              <a:rPr sz="450" spc="30" dirty="0">
                <a:solidFill>
                  <a:srgbClr val="FFFFFF"/>
                </a:solidFill>
                <a:latin typeface="Calibri"/>
                <a:cs typeface="Calibri"/>
                <a:hlinkClick r:id="rId3"/>
              </a:rPr>
              <a:t>Sanghoon</a:t>
            </a:r>
            <a:r>
              <a:rPr sz="450" spc="25" dirty="0">
                <a:solidFill>
                  <a:srgbClr val="FFFFFF"/>
                </a:solidFill>
                <a:latin typeface="Calibri"/>
                <a:cs typeface="Calibri"/>
                <a:hlinkClick r:id="rId3"/>
              </a:rPr>
              <a:t> Choi,</a:t>
            </a:r>
            <a:r>
              <a:rPr sz="450" spc="30" dirty="0">
                <a:solidFill>
                  <a:srgbClr val="FFFFFF"/>
                </a:solidFill>
                <a:latin typeface="Calibri"/>
                <a:cs typeface="Calibri"/>
                <a:hlinkClick r:id="rId3"/>
              </a:rPr>
              <a:t> </a:t>
            </a:r>
            <a:r>
              <a:rPr sz="450" spc="25" dirty="0">
                <a:solidFill>
                  <a:srgbClr val="FFFFFF"/>
                </a:solidFill>
                <a:latin typeface="Calibri"/>
                <a:cs typeface="Calibri"/>
                <a:hlinkClick r:id="rId3"/>
              </a:rPr>
              <a:t>Jinho </a:t>
            </a:r>
            <a:r>
              <a:rPr sz="450" spc="15" dirty="0">
                <a:solidFill>
                  <a:srgbClr val="FFFFFF"/>
                </a:solidFill>
                <a:latin typeface="Calibri"/>
                <a:cs typeface="Calibri"/>
                <a:hlinkClick r:id="rId3"/>
              </a:rPr>
              <a:t>,</a:t>
            </a:r>
            <a:r>
              <a:rPr sz="450" spc="20" dirty="0">
                <a:solidFill>
                  <a:srgbClr val="FFFFFF"/>
                </a:solidFill>
                <a:latin typeface="Calibri"/>
                <a:cs typeface="Calibri"/>
                <a:hlinkClick r:id="rId3"/>
              </a:rPr>
              <a:t> </a:t>
            </a:r>
            <a:r>
              <a:rPr sz="450" spc="30" dirty="0">
                <a:solidFill>
                  <a:srgbClr val="FFFFFF"/>
                </a:solidFill>
                <a:latin typeface="Calibri"/>
                <a:cs typeface="Calibri"/>
                <a:hlinkClick r:id="rId3"/>
              </a:rPr>
              <a:t>and</a:t>
            </a:r>
            <a:r>
              <a:rPr sz="450" spc="25" dirty="0">
                <a:solidFill>
                  <a:srgbClr val="FFFFFF"/>
                </a:solidFill>
                <a:latin typeface="Calibri"/>
                <a:cs typeface="Calibri"/>
                <a:hlinkClick r:id="rId3"/>
              </a:rPr>
              <a:t> </a:t>
            </a:r>
            <a:r>
              <a:rPr sz="450" spc="30" dirty="0">
                <a:solidFill>
                  <a:srgbClr val="FFFFFF"/>
                </a:solidFill>
                <a:latin typeface="Calibri"/>
                <a:cs typeface="Calibri"/>
                <a:hlinkClick r:id="rId3"/>
              </a:rPr>
              <a:t>Kaemyoung</a:t>
            </a:r>
            <a:r>
              <a:rPr sz="450" spc="35" dirty="0">
                <a:solidFill>
                  <a:srgbClr val="FFFFFF"/>
                </a:solidFill>
                <a:latin typeface="Calibri"/>
                <a:cs typeface="Calibri"/>
                <a:hlinkClick r:id="rId3"/>
              </a:rPr>
              <a:t> </a:t>
            </a:r>
            <a:r>
              <a:rPr sz="450" spc="25" dirty="0">
                <a:solidFill>
                  <a:srgbClr val="FFFFFF"/>
                </a:solidFill>
                <a:latin typeface="Calibri"/>
                <a:cs typeface="Calibri"/>
                <a:hlinkClick r:id="rId3"/>
              </a:rPr>
              <a:t>Park, </a:t>
            </a:r>
            <a:r>
              <a:rPr sz="450" spc="30" dirty="0">
                <a:solidFill>
                  <a:srgbClr val="FFFFFF"/>
                </a:solidFill>
                <a:latin typeface="Calibri"/>
                <a:cs typeface="Calibri"/>
                <a:hlinkClick r:id="rId3"/>
              </a:rPr>
              <a:t>The</a:t>
            </a:r>
            <a:r>
              <a:rPr sz="450" spc="25" dirty="0">
                <a:solidFill>
                  <a:srgbClr val="FFFFFF"/>
                </a:solidFill>
                <a:latin typeface="Calibri"/>
                <a:cs typeface="Calibri"/>
                <a:hlinkClick r:id="rId3"/>
              </a:rPr>
              <a:t> </a:t>
            </a:r>
            <a:r>
              <a:rPr sz="450" spc="20" dirty="0">
                <a:solidFill>
                  <a:srgbClr val="FFFFFF"/>
                </a:solidFill>
                <a:latin typeface="Calibri"/>
                <a:cs typeface="Calibri"/>
                <a:hlinkClick r:id="rId3"/>
              </a:rPr>
              <a:t>analysis</a:t>
            </a:r>
            <a:r>
              <a:rPr sz="450" spc="25" dirty="0">
                <a:solidFill>
                  <a:srgbClr val="FFFFFF"/>
                </a:solidFill>
                <a:latin typeface="Calibri"/>
                <a:cs typeface="Calibri"/>
                <a:hlinkClick r:id="rId3"/>
              </a:rPr>
              <a:t> </a:t>
            </a:r>
            <a:r>
              <a:rPr sz="450" spc="25" dirty="0">
                <a:solidFill>
                  <a:srgbClr val="FFFFFF"/>
                </a:solidFill>
                <a:latin typeface="Calibri"/>
                <a:cs typeface="Calibri"/>
              </a:rPr>
              <a:t>of general</a:t>
            </a:r>
            <a:r>
              <a:rPr sz="450" spc="30" dirty="0">
                <a:solidFill>
                  <a:srgbClr val="FFFFFF"/>
                </a:solidFill>
                <a:latin typeface="Calibri"/>
                <a:cs typeface="Calibri"/>
              </a:rPr>
              <a:t> </a:t>
            </a:r>
            <a:r>
              <a:rPr sz="450" spc="25" dirty="0">
                <a:solidFill>
                  <a:srgbClr val="FFFFFF"/>
                </a:solidFill>
                <a:latin typeface="Calibri"/>
                <a:cs typeface="Calibri"/>
              </a:rPr>
              <a:t>cybersecurity</a:t>
            </a:r>
            <a:r>
              <a:rPr sz="450" spc="30" dirty="0">
                <a:solidFill>
                  <a:srgbClr val="FFFFFF"/>
                </a:solidFill>
                <a:latin typeface="Calibri"/>
                <a:cs typeface="Calibri"/>
              </a:rPr>
              <a:t> </a:t>
            </a:r>
            <a:r>
              <a:rPr sz="450" spc="25" dirty="0">
                <a:solidFill>
                  <a:srgbClr val="FFFFFF"/>
                </a:solidFill>
                <a:latin typeface="Calibri"/>
                <a:cs typeface="Calibri"/>
              </a:rPr>
              <a:t>requirements</a:t>
            </a:r>
            <a:r>
              <a:rPr sz="450" spc="30" dirty="0">
                <a:solidFill>
                  <a:srgbClr val="FFFFFF"/>
                </a:solidFill>
                <a:latin typeface="Calibri"/>
                <a:cs typeface="Calibri"/>
              </a:rPr>
              <a:t> </a:t>
            </a:r>
            <a:r>
              <a:rPr sz="450" spc="25" dirty="0">
                <a:solidFill>
                  <a:srgbClr val="FFFFFF"/>
                </a:solidFill>
                <a:latin typeface="Calibri"/>
                <a:cs typeface="Calibri"/>
              </a:rPr>
              <a:t>applicable to </a:t>
            </a:r>
            <a:r>
              <a:rPr sz="450" spc="20" dirty="0">
                <a:solidFill>
                  <a:srgbClr val="FFFFFF"/>
                </a:solidFill>
                <a:latin typeface="Calibri"/>
                <a:cs typeface="Calibri"/>
              </a:rPr>
              <a:t>ship's</a:t>
            </a:r>
            <a:r>
              <a:rPr sz="450" spc="25" dirty="0">
                <a:solidFill>
                  <a:srgbClr val="FFFFFF"/>
                </a:solidFill>
                <a:latin typeface="Calibri"/>
                <a:cs typeface="Calibri"/>
              </a:rPr>
              <a:t> service </a:t>
            </a:r>
            <a:r>
              <a:rPr sz="450" spc="20" dirty="0">
                <a:solidFill>
                  <a:srgbClr val="FFFFFF"/>
                </a:solidFill>
                <a:latin typeface="Calibri"/>
                <a:cs typeface="Calibri"/>
              </a:rPr>
              <a:t>display</a:t>
            </a:r>
            <a:r>
              <a:rPr sz="450" spc="25" dirty="0">
                <a:solidFill>
                  <a:srgbClr val="FFFFFF"/>
                </a:solidFill>
                <a:latin typeface="Calibri"/>
                <a:cs typeface="Calibri"/>
              </a:rPr>
              <a:t> device</a:t>
            </a:r>
            <a:r>
              <a:rPr sz="450" spc="30" dirty="0">
                <a:solidFill>
                  <a:srgbClr val="FFFFFF"/>
                </a:solidFill>
                <a:latin typeface="Calibri"/>
                <a:cs typeface="Calibri"/>
              </a:rPr>
              <a:t> based</a:t>
            </a:r>
            <a:r>
              <a:rPr sz="450" spc="25" dirty="0">
                <a:solidFill>
                  <a:srgbClr val="FFFFFF"/>
                </a:solidFill>
                <a:latin typeface="Calibri"/>
                <a:cs typeface="Calibri"/>
              </a:rPr>
              <a:t> international</a:t>
            </a:r>
            <a:r>
              <a:rPr sz="450" spc="20" dirty="0">
                <a:solidFill>
                  <a:srgbClr val="FFFFFF"/>
                </a:solidFill>
                <a:latin typeface="Calibri"/>
                <a:cs typeface="Calibri"/>
              </a:rPr>
              <a:t> </a:t>
            </a:r>
            <a:r>
              <a:rPr sz="450" spc="25" dirty="0">
                <a:solidFill>
                  <a:srgbClr val="FFFFFF"/>
                </a:solidFill>
                <a:latin typeface="Calibri"/>
                <a:cs typeface="Calibri"/>
              </a:rPr>
              <a:t>standards, </a:t>
            </a:r>
            <a:r>
              <a:rPr sz="450" spc="20" dirty="0">
                <a:solidFill>
                  <a:srgbClr val="FFFFFF"/>
                </a:solidFill>
                <a:latin typeface="Calibri"/>
                <a:cs typeface="Calibri"/>
              </a:rPr>
              <a:t>url:</a:t>
            </a:r>
            <a:r>
              <a:rPr sz="450" spc="30" dirty="0">
                <a:solidFill>
                  <a:srgbClr val="FFFFFF"/>
                </a:solidFill>
                <a:latin typeface="Calibri"/>
                <a:cs typeface="Calibri"/>
              </a:rPr>
              <a:t> </a:t>
            </a:r>
            <a:r>
              <a:rPr sz="450" u="sng" spc="25" dirty="0">
                <a:solidFill>
                  <a:srgbClr val="FFFFFF"/>
                </a:solidFill>
                <a:uFill>
                  <a:solidFill>
                    <a:srgbClr val="FFFFFF"/>
                  </a:solidFill>
                </a:uFill>
                <a:latin typeface="Calibri"/>
                <a:cs typeface="Calibri"/>
                <a:hlinkClick r:id="rId3"/>
              </a:rPr>
              <a:t>ENAV28-5.1.1.4-The-analysi</a:t>
            </a:r>
            <a:r>
              <a:rPr sz="450" u="sng" spc="25" dirty="0">
                <a:solidFill>
                  <a:srgbClr val="FFFFFF"/>
                </a:solidFill>
                <a:uFill>
                  <a:solidFill>
                    <a:srgbClr val="FFFFFF"/>
                  </a:solidFill>
                </a:uFill>
                <a:latin typeface="Calibri"/>
                <a:cs typeface="Calibri"/>
              </a:rPr>
              <a:t>s-of</a:t>
            </a:r>
            <a:r>
              <a:rPr sz="450" spc="25" dirty="0">
                <a:solidFill>
                  <a:srgbClr val="FFFFFF"/>
                </a:solidFill>
                <a:latin typeface="Calibri"/>
                <a:cs typeface="Calibri"/>
              </a:rPr>
              <a:t>- </a:t>
            </a:r>
            <a:r>
              <a:rPr sz="450" spc="30" dirty="0">
                <a:solidFill>
                  <a:srgbClr val="FFFFFF"/>
                </a:solidFill>
                <a:latin typeface="Calibri"/>
                <a:cs typeface="Calibri"/>
              </a:rPr>
              <a:t> </a:t>
            </a:r>
            <a:r>
              <a:rPr sz="450" spc="25" dirty="0">
                <a:solidFill>
                  <a:srgbClr val="FFFFFF"/>
                </a:solidFill>
                <a:latin typeface="Calibri"/>
                <a:cs typeface="Calibri"/>
                <a:hlinkClick r:id="rId3"/>
              </a:rPr>
              <a:t>general-cybersecurity-requirements-applicable-to-ships-e-Nav.pdf</a:t>
            </a:r>
            <a:r>
              <a:rPr sz="450" spc="15" dirty="0">
                <a:solidFill>
                  <a:srgbClr val="FFFFFF"/>
                </a:solidFill>
                <a:latin typeface="Calibri"/>
                <a:cs typeface="Calibri"/>
                <a:hlinkClick r:id="rId3"/>
              </a:rPr>
              <a:t> </a:t>
            </a:r>
            <a:r>
              <a:rPr sz="450" spc="20" dirty="0">
                <a:solidFill>
                  <a:srgbClr val="FFFFFF"/>
                </a:solidFill>
                <a:latin typeface="Calibri"/>
                <a:cs typeface="Calibri"/>
                <a:hlinkClick r:id="rId3"/>
              </a:rPr>
              <a:t>(ial</a:t>
            </a:r>
            <a:r>
              <a:rPr sz="450" spc="20" dirty="0">
                <a:solidFill>
                  <a:srgbClr val="FFFFFF"/>
                </a:solidFill>
                <a:latin typeface="Calibri"/>
                <a:cs typeface="Calibri"/>
              </a:rPr>
              <a:t>a-aism.org)</a:t>
            </a:r>
            <a:endParaRPr sz="450">
              <a:latin typeface="Calibri"/>
              <a:cs typeface="Calibri"/>
            </a:endParaRPr>
          </a:p>
        </p:txBody>
      </p:sp>
      <p:sp>
        <p:nvSpPr>
          <p:cNvPr id="10" name="object 10"/>
          <p:cNvSpPr/>
          <p:nvPr/>
        </p:nvSpPr>
        <p:spPr>
          <a:xfrm>
            <a:off x="223520" y="5975032"/>
            <a:ext cx="2168525" cy="0"/>
          </a:xfrm>
          <a:custGeom>
            <a:avLst/>
            <a:gdLst/>
            <a:ahLst/>
            <a:cxnLst/>
            <a:rect l="l" t="t" r="r" b="b"/>
            <a:pathLst>
              <a:path w="2168525">
                <a:moveTo>
                  <a:pt x="0" y="0"/>
                </a:moveTo>
                <a:lnTo>
                  <a:pt x="2168207" y="0"/>
                </a:lnTo>
              </a:path>
            </a:pathLst>
          </a:custGeom>
          <a:ln w="3492">
            <a:solidFill>
              <a:srgbClr val="FFFFF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7549832" y="5395912"/>
            <a:ext cx="3293427" cy="611187"/>
          </a:xfrm>
          <a:prstGeom prst="rect">
            <a:avLst/>
          </a:prstGeom>
        </p:spPr>
      </p:pic>
      <p:sp>
        <p:nvSpPr>
          <p:cNvPr id="12" name="object 12"/>
          <p:cNvSpPr/>
          <p:nvPr/>
        </p:nvSpPr>
        <p:spPr>
          <a:xfrm>
            <a:off x="7212965" y="3708717"/>
            <a:ext cx="3740785" cy="311150"/>
          </a:xfrm>
          <a:custGeom>
            <a:avLst/>
            <a:gdLst/>
            <a:ahLst/>
            <a:cxnLst/>
            <a:rect l="l" t="t" r="r" b="b"/>
            <a:pathLst>
              <a:path w="3740784" h="311150">
                <a:moveTo>
                  <a:pt x="3740784" y="0"/>
                </a:moveTo>
                <a:lnTo>
                  <a:pt x="0" y="0"/>
                </a:lnTo>
                <a:lnTo>
                  <a:pt x="0" y="311150"/>
                </a:lnTo>
                <a:lnTo>
                  <a:pt x="3740784" y="311150"/>
                </a:lnTo>
                <a:lnTo>
                  <a:pt x="3740784" y="0"/>
                </a:lnTo>
                <a:close/>
              </a:path>
            </a:pathLst>
          </a:custGeom>
          <a:solidFill>
            <a:srgbClr val="FDF0CC"/>
          </a:solidFill>
        </p:spPr>
        <p:txBody>
          <a:bodyPr wrap="square" lIns="0" tIns="0" rIns="0" bIns="0" rtlCol="0"/>
          <a:lstStyle/>
          <a:p>
            <a:endParaRPr/>
          </a:p>
        </p:txBody>
      </p:sp>
      <p:sp>
        <p:nvSpPr>
          <p:cNvPr id="13" name="object 13"/>
          <p:cNvSpPr/>
          <p:nvPr/>
        </p:nvSpPr>
        <p:spPr>
          <a:xfrm>
            <a:off x="7212965" y="4933632"/>
            <a:ext cx="3740785" cy="298450"/>
          </a:xfrm>
          <a:custGeom>
            <a:avLst/>
            <a:gdLst/>
            <a:ahLst/>
            <a:cxnLst/>
            <a:rect l="l" t="t" r="r" b="b"/>
            <a:pathLst>
              <a:path w="3740784" h="298450">
                <a:moveTo>
                  <a:pt x="3740784" y="0"/>
                </a:moveTo>
                <a:lnTo>
                  <a:pt x="0" y="0"/>
                </a:lnTo>
                <a:lnTo>
                  <a:pt x="0" y="298449"/>
                </a:lnTo>
                <a:lnTo>
                  <a:pt x="3740784" y="298449"/>
                </a:lnTo>
                <a:lnTo>
                  <a:pt x="3740784" y="0"/>
                </a:lnTo>
                <a:close/>
              </a:path>
            </a:pathLst>
          </a:custGeom>
          <a:solidFill>
            <a:srgbClr val="FDF0CC"/>
          </a:solidFill>
        </p:spPr>
        <p:txBody>
          <a:bodyPr wrap="square" lIns="0" tIns="0" rIns="0" bIns="0" rtlCol="0"/>
          <a:lstStyle/>
          <a:p>
            <a:endParaRPr/>
          </a:p>
        </p:txBody>
      </p:sp>
      <p:sp>
        <p:nvSpPr>
          <p:cNvPr id="14" name="object 14"/>
          <p:cNvSpPr txBox="1"/>
          <p:nvPr/>
        </p:nvSpPr>
        <p:spPr>
          <a:xfrm>
            <a:off x="5754370" y="1053897"/>
            <a:ext cx="6359525" cy="3192780"/>
          </a:xfrm>
          <a:prstGeom prst="rect">
            <a:avLst/>
          </a:prstGeom>
        </p:spPr>
        <p:txBody>
          <a:bodyPr vert="horz" wrap="square" lIns="0" tIns="123190" rIns="0" bIns="0" rtlCol="0">
            <a:spAutoFit/>
          </a:bodyPr>
          <a:lstStyle/>
          <a:p>
            <a:pPr marL="12700">
              <a:lnSpc>
                <a:spcPct val="100000"/>
              </a:lnSpc>
              <a:spcBef>
                <a:spcPts val="970"/>
              </a:spcBef>
            </a:pPr>
            <a:r>
              <a:rPr sz="1600" b="1" spc="130" dirty="0">
                <a:solidFill>
                  <a:srgbClr val="FFB800"/>
                </a:solidFill>
                <a:latin typeface="Calibri"/>
                <a:cs typeface="Calibri"/>
              </a:rPr>
              <a:t>Φάση:</a:t>
            </a:r>
            <a:r>
              <a:rPr sz="1600" b="1" spc="35" dirty="0">
                <a:solidFill>
                  <a:srgbClr val="FFB800"/>
                </a:solidFill>
                <a:latin typeface="Calibri"/>
                <a:cs typeface="Calibri"/>
              </a:rPr>
              <a:t> </a:t>
            </a:r>
            <a:r>
              <a:rPr sz="1600" b="1" spc="105" dirty="0">
                <a:solidFill>
                  <a:srgbClr val="FFB800"/>
                </a:solidFill>
                <a:latin typeface="Calibri"/>
                <a:cs typeface="Calibri"/>
              </a:rPr>
              <a:t>Αξιολόγηση</a:t>
            </a:r>
            <a:r>
              <a:rPr sz="1600" b="1" spc="15" dirty="0">
                <a:solidFill>
                  <a:srgbClr val="FFB800"/>
                </a:solidFill>
                <a:latin typeface="Calibri"/>
                <a:cs typeface="Calibri"/>
              </a:rPr>
              <a:t> </a:t>
            </a:r>
            <a:r>
              <a:rPr sz="1600" b="1" spc="114" dirty="0">
                <a:solidFill>
                  <a:srgbClr val="FFB800"/>
                </a:solidFill>
                <a:latin typeface="Calibri"/>
                <a:cs typeface="Calibri"/>
              </a:rPr>
              <a:t>πλοίου</a:t>
            </a:r>
            <a:endParaRPr sz="1600">
              <a:latin typeface="Calibri"/>
              <a:cs typeface="Calibri"/>
            </a:endParaRPr>
          </a:p>
          <a:p>
            <a:pPr marL="12700">
              <a:lnSpc>
                <a:spcPct val="100000"/>
              </a:lnSpc>
              <a:spcBef>
                <a:spcPts val="595"/>
              </a:spcBef>
            </a:pPr>
            <a:r>
              <a:rPr sz="1100" b="1" spc="80" dirty="0">
                <a:solidFill>
                  <a:srgbClr val="FFFFFF"/>
                </a:solidFill>
                <a:latin typeface="Calibri"/>
                <a:cs typeface="Calibri"/>
              </a:rPr>
              <a:t>Ποσοτικοποίηση</a:t>
            </a:r>
            <a:r>
              <a:rPr sz="1100" b="1" spc="25" dirty="0">
                <a:solidFill>
                  <a:srgbClr val="FFFFFF"/>
                </a:solidFill>
                <a:latin typeface="Calibri"/>
                <a:cs typeface="Calibri"/>
              </a:rPr>
              <a:t> </a:t>
            </a:r>
            <a:r>
              <a:rPr sz="1100" b="1" spc="75" dirty="0">
                <a:solidFill>
                  <a:srgbClr val="FFFFFF"/>
                </a:solidFill>
                <a:latin typeface="Calibri"/>
                <a:cs typeface="Calibri"/>
              </a:rPr>
              <a:t>του</a:t>
            </a:r>
            <a:r>
              <a:rPr sz="1100" b="1" spc="30" dirty="0">
                <a:solidFill>
                  <a:srgbClr val="FFFFFF"/>
                </a:solidFill>
                <a:latin typeface="Calibri"/>
                <a:cs typeface="Calibri"/>
              </a:rPr>
              <a:t> </a:t>
            </a:r>
            <a:r>
              <a:rPr sz="1100" b="1" spc="65" dirty="0">
                <a:solidFill>
                  <a:srgbClr val="FFFFFF"/>
                </a:solidFill>
                <a:latin typeface="Calibri"/>
                <a:cs typeface="Calibri"/>
              </a:rPr>
              <a:t>αντίκτυπου</a:t>
            </a:r>
            <a:endParaRPr sz="1100">
              <a:latin typeface="Calibri"/>
              <a:cs typeface="Calibri"/>
            </a:endParaRPr>
          </a:p>
          <a:p>
            <a:pPr marL="299085" marR="5715" indent="-287020" algn="just">
              <a:lnSpc>
                <a:spcPct val="100000"/>
              </a:lnSpc>
              <a:spcBef>
                <a:spcPts val="309"/>
              </a:spcBef>
              <a:buSzPct val="127272"/>
              <a:buFont typeface="Arial"/>
              <a:buChar char="•"/>
              <a:tabLst>
                <a:tab pos="298450" algn="l"/>
              </a:tabLst>
            </a:pPr>
            <a:r>
              <a:rPr sz="1100" spc="100" dirty="0">
                <a:solidFill>
                  <a:srgbClr val="FFFFFF"/>
                </a:solidFill>
                <a:latin typeface="Calibri"/>
                <a:cs typeface="Calibri"/>
              </a:rPr>
              <a:t>Η </a:t>
            </a:r>
            <a:r>
              <a:rPr sz="1100" spc="70" dirty="0">
                <a:solidFill>
                  <a:srgbClr val="FFFFFF"/>
                </a:solidFill>
                <a:latin typeface="Calibri"/>
                <a:cs typeface="Calibri"/>
              </a:rPr>
              <a:t>λειτουργία</a:t>
            </a:r>
            <a:r>
              <a:rPr sz="1100" spc="75" dirty="0">
                <a:solidFill>
                  <a:srgbClr val="FFFFFF"/>
                </a:solidFill>
                <a:latin typeface="Calibri"/>
                <a:cs typeface="Calibri"/>
              </a:rPr>
              <a:t> </a:t>
            </a:r>
            <a:r>
              <a:rPr sz="1100" b="1" spc="70" dirty="0">
                <a:solidFill>
                  <a:srgbClr val="FFB800"/>
                </a:solidFill>
                <a:latin typeface="Calibri"/>
                <a:cs typeface="Calibri"/>
              </a:rPr>
              <a:t>εμπιστευτικότητας,</a:t>
            </a:r>
            <a:r>
              <a:rPr sz="1100" b="1" spc="75" dirty="0">
                <a:solidFill>
                  <a:srgbClr val="FFB800"/>
                </a:solidFill>
                <a:latin typeface="Calibri"/>
                <a:cs typeface="Calibri"/>
              </a:rPr>
              <a:t> ακεραιότητας </a:t>
            </a:r>
            <a:r>
              <a:rPr sz="1100" b="1" spc="70" dirty="0">
                <a:solidFill>
                  <a:srgbClr val="FFB800"/>
                </a:solidFill>
                <a:latin typeface="Calibri"/>
                <a:cs typeface="Calibri"/>
              </a:rPr>
              <a:t>και </a:t>
            </a:r>
            <a:r>
              <a:rPr sz="1100" b="1" spc="75" dirty="0">
                <a:solidFill>
                  <a:srgbClr val="FFB800"/>
                </a:solidFill>
                <a:latin typeface="Calibri"/>
                <a:cs typeface="Calibri"/>
              </a:rPr>
              <a:t>διαθεσιμότητας </a:t>
            </a:r>
            <a:r>
              <a:rPr sz="1100" b="1" spc="65" dirty="0">
                <a:solidFill>
                  <a:srgbClr val="FFB800"/>
                </a:solidFill>
                <a:latin typeface="Calibri"/>
                <a:cs typeface="Calibri"/>
              </a:rPr>
              <a:t>(CIA)</a:t>
            </a:r>
            <a:r>
              <a:rPr sz="1100" b="1" spc="70" dirty="0">
                <a:solidFill>
                  <a:srgbClr val="FFB800"/>
                </a:solidFill>
                <a:latin typeface="Calibri"/>
                <a:cs typeface="Calibri"/>
              </a:rPr>
              <a:t> </a:t>
            </a:r>
            <a:r>
              <a:rPr sz="1100" spc="75" dirty="0">
                <a:solidFill>
                  <a:srgbClr val="FFFFFF"/>
                </a:solidFill>
                <a:latin typeface="Calibri"/>
                <a:cs typeface="Calibri"/>
              </a:rPr>
              <a:t>παρέχει </a:t>
            </a:r>
            <a:r>
              <a:rPr sz="1100" spc="80" dirty="0">
                <a:solidFill>
                  <a:srgbClr val="FFFFFF"/>
                </a:solidFill>
                <a:latin typeface="Calibri"/>
                <a:cs typeface="Calibri"/>
              </a:rPr>
              <a:t>ένα </a:t>
            </a:r>
            <a:r>
              <a:rPr sz="1100" spc="85" dirty="0">
                <a:solidFill>
                  <a:srgbClr val="FFFFFF"/>
                </a:solidFill>
                <a:latin typeface="Calibri"/>
                <a:cs typeface="Calibri"/>
              </a:rPr>
              <a:t> </a:t>
            </a:r>
            <a:r>
              <a:rPr sz="1100" spc="70" dirty="0">
                <a:solidFill>
                  <a:srgbClr val="FFFFFF"/>
                </a:solidFill>
                <a:latin typeface="Calibri"/>
                <a:cs typeface="Calibri"/>
              </a:rPr>
              <a:t>πλαίσιο</a:t>
            </a:r>
            <a:r>
              <a:rPr sz="1100" spc="35" dirty="0">
                <a:solidFill>
                  <a:srgbClr val="FFFFFF"/>
                </a:solidFill>
                <a:latin typeface="Calibri"/>
                <a:cs typeface="Calibri"/>
              </a:rPr>
              <a:t> </a:t>
            </a:r>
            <a:r>
              <a:rPr sz="1100" spc="70" dirty="0">
                <a:solidFill>
                  <a:srgbClr val="FFFFFF"/>
                </a:solidFill>
                <a:latin typeface="Calibri"/>
                <a:cs typeface="Calibri"/>
              </a:rPr>
              <a:t>λογισμικού</a:t>
            </a:r>
            <a:r>
              <a:rPr sz="1100" spc="35" dirty="0">
                <a:solidFill>
                  <a:srgbClr val="FFFFFF"/>
                </a:solidFill>
                <a:latin typeface="Calibri"/>
                <a:cs typeface="Calibri"/>
              </a:rPr>
              <a:t> </a:t>
            </a:r>
            <a:r>
              <a:rPr sz="1100" spc="70" dirty="0">
                <a:solidFill>
                  <a:srgbClr val="FFFFFF"/>
                </a:solidFill>
                <a:latin typeface="Calibri"/>
                <a:cs typeface="Calibri"/>
              </a:rPr>
              <a:t>για</a:t>
            </a:r>
            <a:r>
              <a:rPr sz="1100" spc="35" dirty="0">
                <a:solidFill>
                  <a:srgbClr val="FFFFFF"/>
                </a:solidFill>
                <a:latin typeface="Calibri"/>
                <a:cs typeface="Calibri"/>
              </a:rPr>
              <a:t> </a:t>
            </a:r>
            <a:r>
              <a:rPr sz="1100" spc="75" dirty="0">
                <a:solidFill>
                  <a:srgbClr val="FFFFFF"/>
                </a:solidFill>
                <a:latin typeface="Calibri"/>
                <a:cs typeface="Calibri"/>
              </a:rPr>
              <a:t>την</a:t>
            </a:r>
            <a:r>
              <a:rPr sz="1100" spc="30" dirty="0">
                <a:solidFill>
                  <a:srgbClr val="FFFFFF"/>
                </a:solidFill>
                <a:latin typeface="Calibri"/>
                <a:cs typeface="Calibri"/>
              </a:rPr>
              <a:t> </a:t>
            </a:r>
            <a:r>
              <a:rPr sz="1100" spc="75" dirty="0">
                <a:solidFill>
                  <a:srgbClr val="FFFFFF"/>
                </a:solidFill>
                <a:latin typeface="Calibri"/>
                <a:cs typeface="Calibri"/>
              </a:rPr>
              <a:t>αξιολόγηση</a:t>
            </a:r>
            <a:r>
              <a:rPr sz="1100" spc="35" dirty="0">
                <a:solidFill>
                  <a:srgbClr val="FFFFFF"/>
                </a:solidFill>
                <a:latin typeface="Calibri"/>
                <a:cs typeface="Calibri"/>
              </a:rPr>
              <a:t> </a:t>
            </a:r>
            <a:r>
              <a:rPr sz="1100" b="1" spc="75" dirty="0">
                <a:solidFill>
                  <a:srgbClr val="FFB800"/>
                </a:solidFill>
                <a:latin typeface="Calibri"/>
                <a:cs typeface="Calibri"/>
              </a:rPr>
              <a:t>του</a:t>
            </a:r>
            <a:r>
              <a:rPr sz="1100" b="1" spc="40" dirty="0">
                <a:solidFill>
                  <a:srgbClr val="FFB800"/>
                </a:solidFill>
                <a:latin typeface="Calibri"/>
                <a:cs typeface="Calibri"/>
              </a:rPr>
              <a:t> </a:t>
            </a:r>
            <a:r>
              <a:rPr sz="1100" b="1" spc="70" dirty="0">
                <a:solidFill>
                  <a:srgbClr val="FFB800"/>
                </a:solidFill>
                <a:latin typeface="Calibri"/>
                <a:cs typeface="Calibri"/>
              </a:rPr>
              <a:t>αντίκτυπου:</a:t>
            </a:r>
            <a:endParaRPr sz="1100">
              <a:latin typeface="Calibri"/>
              <a:cs typeface="Calibri"/>
            </a:endParaRPr>
          </a:p>
          <a:p>
            <a:pPr marL="756920" marR="5080" lvl="1" indent="-287020" algn="just">
              <a:lnSpc>
                <a:spcPct val="100000"/>
              </a:lnSpc>
              <a:spcBef>
                <a:spcPts val="259"/>
              </a:spcBef>
              <a:buSzPct val="127272"/>
              <a:buFont typeface="Arial"/>
              <a:buChar char="•"/>
              <a:tabLst>
                <a:tab pos="756920" algn="l"/>
              </a:tabLst>
            </a:pPr>
            <a:r>
              <a:rPr sz="1100" b="1" spc="85" dirty="0">
                <a:solidFill>
                  <a:srgbClr val="FFB800"/>
                </a:solidFill>
                <a:latin typeface="Calibri"/>
                <a:cs typeface="Calibri"/>
              </a:rPr>
              <a:t>απώλεια</a:t>
            </a:r>
            <a:r>
              <a:rPr sz="1100" b="1" spc="90" dirty="0">
                <a:solidFill>
                  <a:srgbClr val="FFB800"/>
                </a:solidFill>
                <a:latin typeface="Calibri"/>
                <a:cs typeface="Calibri"/>
              </a:rPr>
              <a:t> </a:t>
            </a:r>
            <a:r>
              <a:rPr sz="1100" b="1" spc="70" dirty="0">
                <a:solidFill>
                  <a:srgbClr val="FFB800"/>
                </a:solidFill>
                <a:latin typeface="Calibri"/>
                <a:cs typeface="Calibri"/>
              </a:rPr>
              <a:t>της</a:t>
            </a:r>
            <a:r>
              <a:rPr sz="1100" b="1" spc="75" dirty="0">
                <a:solidFill>
                  <a:srgbClr val="FFB800"/>
                </a:solidFill>
                <a:latin typeface="Calibri"/>
                <a:cs typeface="Calibri"/>
              </a:rPr>
              <a:t> </a:t>
            </a:r>
            <a:r>
              <a:rPr sz="1100" b="1" spc="70" dirty="0">
                <a:solidFill>
                  <a:srgbClr val="FFB800"/>
                </a:solidFill>
                <a:latin typeface="Calibri"/>
                <a:cs typeface="Calibri"/>
              </a:rPr>
              <a:t>εμπιστευτικότητας</a:t>
            </a:r>
            <a:r>
              <a:rPr sz="1100" b="1" spc="75" dirty="0">
                <a:solidFill>
                  <a:srgbClr val="FFB800"/>
                </a:solidFill>
                <a:latin typeface="Calibri"/>
                <a:cs typeface="Calibri"/>
              </a:rPr>
              <a:t> </a:t>
            </a:r>
            <a:r>
              <a:rPr sz="1100" b="1" spc="85" dirty="0">
                <a:solidFill>
                  <a:srgbClr val="FFB800"/>
                </a:solidFill>
                <a:latin typeface="Calibri"/>
                <a:cs typeface="Calibri"/>
              </a:rPr>
              <a:t>των</a:t>
            </a:r>
            <a:r>
              <a:rPr sz="1100" b="1" spc="90" dirty="0">
                <a:solidFill>
                  <a:srgbClr val="FFB800"/>
                </a:solidFill>
                <a:latin typeface="Calibri"/>
                <a:cs typeface="Calibri"/>
              </a:rPr>
              <a:t> </a:t>
            </a:r>
            <a:r>
              <a:rPr sz="1100" b="1" spc="80" dirty="0">
                <a:solidFill>
                  <a:srgbClr val="FFB800"/>
                </a:solidFill>
                <a:latin typeface="Calibri"/>
                <a:cs typeface="Calibri"/>
              </a:rPr>
              <a:t>πληροφοριών,</a:t>
            </a:r>
            <a:r>
              <a:rPr sz="1100" b="1" spc="409" dirty="0">
                <a:solidFill>
                  <a:srgbClr val="FFB800"/>
                </a:solidFill>
                <a:latin typeface="Calibri"/>
                <a:cs typeface="Calibri"/>
              </a:rPr>
              <a:t> </a:t>
            </a:r>
            <a:r>
              <a:rPr sz="1100" spc="60" dirty="0">
                <a:solidFill>
                  <a:srgbClr val="FFFFFF"/>
                </a:solidFill>
                <a:latin typeface="Calibri"/>
                <a:cs typeface="Calibri"/>
              </a:rPr>
              <a:t>π.χ.</a:t>
            </a:r>
            <a:r>
              <a:rPr sz="1100" spc="65" dirty="0">
                <a:solidFill>
                  <a:srgbClr val="FFFFFF"/>
                </a:solidFill>
                <a:latin typeface="Calibri"/>
                <a:cs typeface="Calibri"/>
              </a:rPr>
              <a:t> </a:t>
            </a:r>
            <a:r>
              <a:rPr sz="1100" spc="75" dirty="0">
                <a:solidFill>
                  <a:srgbClr val="FFFFFF"/>
                </a:solidFill>
                <a:latin typeface="Calibri"/>
                <a:cs typeface="Calibri"/>
              </a:rPr>
              <a:t>ανεξουσιοδότητη </a:t>
            </a:r>
            <a:r>
              <a:rPr sz="1100" spc="80" dirty="0">
                <a:solidFill>
                  <a:srgbClr val="FFFFFF"/>
                </a:solidFill>
                <a:latin typeface="Calibri"/>
                <a:cs typeface="Calibri"/>
              </a:rPr>
              <a:t> </a:t>
            </a:r>
            <a:r>
              <a:rPr sz="1100" spc="85" dirty="0">
                <a:solidFill>
                  <a:srgbClr val="FFFFFF"/>
                </a:solidFill>
                <a:latin typeface="Calibri"/>
                <a:cs typeface="Calibri"/>
              </a:rPr>
              <a:t>πρόσβαση </a:t>
            </a:r>
            <a:r>
              <a:rPr sz="1100" spc="70" dirty="0">
                <a:solidFill>
                  <a:srgbClr val="FFFFFF"/>
                </a:solidFill>
                <a:latin typeface="Calibri"/>
                <a:cs typeface="Calibri"/>
              </a:rPr>
              <a:t>και </a:t>
            </a:r>
            <a:r>
              <a:rPr sz="1100" spc="85" dirty="0">
                <a:solidFill>
                  <a:srgbClr val="FFFFFF"/>
                </a:solidFill>
                <a:latin typeface="Calibri"/>
                <a:cs typeface="Calibri"/>
              </a:rPr>
              <a:t>αποκάλυψη </a:t>
            </a:r>
            <a:r>
              <a:rPr sz="1100" spc="110" dirty="0">
                <a:solidFill>
                  <a:srgbClr val="FFFFFF"/>
                </a:solidFill>
                <a:latin typeface="Calibri"/>
                <a:cs typeface="Calibri"/>
              </a:rPr>
              <a:t>πληροφοριών </a:t>
            </a:r>
            <a:r>
              <a:rPr sz="1100" spc="114" dirty="0">
                <a:solidFill>
                  <a:srgbClr val="FFFFFF"/>
                </a:solidFill>
                <a:latin typeface="Calibri"/>
                <a:cs typeface="Calibri"/>
              </a:rPr>
              <a:t>ή </a:t>
            </a:r>
            <a:r>
              <a:rPr sz="1100" spc="110" dirty="0">
                <a:solidFill>
                  <a:srgbClr val="FFFFFF"/>
                </a:solidFill>
                <a:latin typeface="Calibri"/>
                <a:cs typeface="Calibri"/>
              </a:rPr>
              <a:t>δεδομένων </a:t>
            </a:r>
            <a:r>
              <a:rPr sz="1100" spc="95" dirty="0">
                <a:solidFill>
                  <a:srgbClr val="FFFFFF"/>
                </a:solidFill>
                <a:latin typeface="Calibri"/>
                <a:cs typeface="Calibri"/>
              </a:rPr>
              <a:t>σχετικά </a:t>
            </a:r>
            <a:r>
              <a:rPr sz="1100" spc="105" dirty="0">
                <a:solidFill>
                  <a:srgbClr val="FFFFFF"/>
                </a:solidFill>
                <a:latin typeface="Calibri"/>
                <a:cs typeface="Calibri"/>
              </a:rPr>
              <a:t>με </a:t>
            </a:r>
            <a:r>
              <a:rPr sz="1100" spc="95" dirty="0">
                <a:solidFill>
                  <a:srgbClr val="FFFFFF"/>
                </a:solidFill>
                <a:latin typeface="Calibri"/>
                <a:cs typeface="Calibri"/>
              </a:rPr>
              <a:t>το </a:t>
            </a:r>
            <a:r>
              <a:rPr sz="1100" spc="90" dirty="0">
                <a:solidFill>
                  <a:srgbClr val="FFFFFF"/>
                </a:solidFill>
                <a:latin typeface="Calibri"/>
                <a:cs typeface="Calibri"/>
              </a:rPr>
              <a:t>πλοίο, </a:t>
            </a:r>
            <a:r>
              <a:rPr sz="1100" spc="95" dirty="0">
                <a:solidFill>
                  <a:srgbClr val="FFFFFF"/>
                </a:solidFill>
                <a:latin typeface="Calibri"/>
                <a:cs typeface="Calibri"/>
              </a:rPr>
              <a:t>το </a:t>
            </a:r>
            <a:r>
              <a:rPr sz="1100" spc="100" dirty="0">
                <a:solidFill>
                  <a:srgbClr val="FFFFFF"/>
                </a:solidFill>
                <a:latin typeface="Calibri"/>
                <a:cs typeface="Calibri"/>
              </a:rPr>
              <a:t> </a:t>
            </a:r>
            <a:r>
              <a:rPr sz="1100" spc="110" dirty="0">
                <a:solidFill>
                  <a:srgbClr val="FFFFFF"/>
                </a:solidFill>
                <a:latin typeface="Calibri"/>
                <a:cs typeface="Calibri"/>
              </a:rPr>
              <a:t>πλήρωμα,</a:t>
            </a:r>
            <a:r>
              <a:rPr sz="1100" spc="45" dirty="0">
                <a:solidFill>
                  <a:srgbClr val="FFFFFF"/>
                </a:solidFill>
                <a:latin typeface="Calibri"/>
                <a:cs typeface="Calibri"/>
              </a:rPr>
              <a:t> </a:t>
            </a:r>
            <a:r>
              <a:rPr sz="1100" spc="95" dirty="0">
                <a:solidFill>
                  <a:srgbClr val="FFFFFF"/>
                </a:solidFill>
                <a:latin typeface="Calibri"/>
                <a:cs typeface="Calibri"/>
              </a:rPr>
              <a:t>το</a:t>
            </a:r>
            <a:r>
              <a:rPr sz="1100" spc="45" dirty="0">
                <a:solidFill>
                  <a:srgbClr val="FFFFFF"/>
                </a:solidFill>
                <a:latin typeface="Calibri"/>
                <a:cs typeface="Calibri"/>
              </a:rPr>
              <a:t> </a:t>
            </a:r>
            <a:r>
              <a:rPr sz="1100" spc="100" dirty="0">
                <a:solidFill>
                  <a:srgbClr val="FFFFFF"/>
                </a:solidFill>
                <a:latin typeface="Calibri"/>
                <a:cs typeface="Calibri"/>
              </a:rPr>
              <a:t>φορτίο</a:t>
            </a:r>
            <a:r>
              <a:rPr sz="1100" spc="45" dirty="0">
                <a:solidFill>
                  <a:srgbClr val="FFFFFF"/>
                </a:solidFill>
                <a:latin typeface="Calibri"/>
                <a:cs typeface="Calibri"/>
              </a:rPr>
              <a:t> </a:t>
            </a:r>
            <a:r>
              <a:rPr sz="1100" spc="90" dirty="0">
                <a:solidFill>
                  <a:srgbClr val="FFFFFF"/>
                </a:solidFill>
                <a:latin typeface="Calibri"/>
                <a:cs typeface="Calibri"/>
              </a:rPr>
              <a:t>και</a:t>
            </a:r>
            <a:r>
              <a:rPr sz="1100" spc="50" dirty="0">
                <a:solidFill>
                  <a:srgbClr val="FFFFFF"/>
                </a:solidFill>
                <a:latin typeface="Calibri"/>
                <a:cs typeface="Calibri"/>
              </a:rPr>
              <a:t> </a:t>
            </a:r>
            <a:r>
              <a:rPr sz="1100" spc="100" dirty="0">
                <a:solidFill>
                  <a:srgbClr val="FFFFFF"/>
                </a:solidFill>
                <a:latin typeface="Calibri"/>
                <a:cs typeface="Calibri"/>
              </a:rPr>
              <a:t>τους</a:t>
            </a:r>
            <a:r>
              <a:rPr sz="1100" spc="45" dirty="0">
                <a:solidFill>
                  <a:srgbClr val="FFFFFF"/>
                </a:solidFill>
                <a:latin typeface="Calibri"/>
                <a:cs typeface="Calibri"/>
              </a:rPr>
              <a:t> </a:t>
            </a:r>
            <a:r>
              <a:rPr sz="1100" spc="90" dirty="0">
                <a:solidFill>
                  <a:srgbClr val="FFFFFF"/>
                </a:solidFill>
                <a:latin typeface="Calibri"/>
                <a:cs typeface="Calibri"/>
              </a:rPr>
              <a:t>επιβάτες.</a:t>
            </a:r>
            <a:endParaRPr sz="1100">
              <a:latin typeface="Calibri"/>
              <a:cs typeface="Calibri"/>
            </a:endParaRPr>
          </a:p>
          <a:p>
            <a:pPr marL="756920" marR="6350" lvl="1" indent="-287020" algn="just">
              <a:lnSpc>
                <a:spcPct val="100000"/>
              </a:lnSpc>
              <a:spcBef>
                <a:spcPts val="265"/>
              </a:spcBef>
              <a:buSzPct val="127272"/>
              <a:buFont typeface="Arial"/>
              <a:buChar char="•"/>
              <a:tabLst>
                <a:tab pos="756920" algn="l"/>
              </a:tabLst>
            </a:pPr>
            <a:r>
              <a:rPr sz="1100" b="1" spc="85" dirty="0">
                <a:solidFill>
                  <a:srgbClr val="FFB800"/>
                </a:solidFill>
                <a:latin typeface="Calibri"/>
                <a:cs typeface="Calibri"/>
              </a:rPr>
              <a:t>απώλεια </a:t>
            </a:r>
            <a:r>
              <a:rPr sz="1100" b="1" spc="70" dirty="0">
                <a:solidFill>
                  <a:srgbClr val="FFB800"/>
                </a:solidFill>
                <a:latin typeface="Calibri"/>
                <a:cs typeface="Calibri"/>
              </a:rPr>
              <a:t>της ακεραιότητας, </a:t>
            </a:r>
            <a:r>
              <a:rPr sz="1100" spc="85" dirty="0">
                <a:solidFill>
                  <a:srgbClr val="FFFFFF"/>
                </a:solidFill>
                <a:latin typeface="Calibri"/>
                <a:cs typeface="Calibri"/>
              </a:rPr>
              <a:t>η </a:t>
            </a:r>
            <a:r>
              <a:rPr sz="1100" spc="75" dirty="0">
                <a:solidFill>
                  <a:srgbClr val="FFFFFF"/>
                </a:solidFill>
                <a:latin typeface="Calibri"/>
                <a:cs typeface="Calibri"/>
              </a:rPr>
              <a:t>οποία </a:t>
            </a:r>
            <a:r>
              <a:rPr sz="1100" spc="85" dirty="0">
                <a:solidFill>
                  <a:srgbClr val="FFFFFF"/>
                </a:solidFill>
                <a:latin typeface="Calibri"/>
                <a:cs typeface="Calibri"/>
              </a:rPr>
              <a:t>θα </a:t>
            </a:r>
            <a:r>
              <a:rPr sz="1100" b="1" spc="80" dirty="0">
                <a:solidFill>
                  <a:srgbClr val="FFB800"/>
                </a:solidFill>
                <a:latin typeface="Calibri"/>
                <a:cs typeface="Calibri"/>
              </a:rPr>
              <a:t>τροποποιούσε πληροφορίες </a:t>
            </a:r>
            <a:r>
              <a:rPr sz="1100" b="1" spc="70" dirty="0">
                <a:solidFill>
                  <a:srgbClr val="FFB800"/>
                </a:solidFill>
                <a:latin typeface="Calibri"/>
                <a:cs typeface="Calibri"/>
              </a:rPr>
              <a:t>και </a:t>
            </a:r>
            <a:r>
              <a:rPr sz="1100" spc="80" dirty="0">
                <a:solidFill>
                  <a:srgbClr val="FFFFFF"/>
                </a:solidFill>
                <a:latin typeface="Calibri"/>
                <a:cs typeface="Calibri"/>
              </a:rPr>
              <a:t>δεδομένα </a:t>
            </a:r>
            <a:r>
              <a:rPr sz="1100" spc="85" dirty="0">
                <a:solidFill>
                  <a:srgbClr val="FFFFFF"/>
                </a:solidFill>
                <a:latin typeface="Calibri"/>
                <a:cs typeface="Calibri"/>
              </a:rPr>
              <a:t> </a:t>
            </a:r>
            <a:r>
              <a:rPr sz="1100" spc="70" dirty="0">
                <a:solidFill>
                  <a:srgbClr val="FFFFFF"/>
                </a:solidFill>
                <a:latin typeface="Calibri"/>
                <a:cs typeface="Calibri"/>
              </a:rPr>
              <a:t>σχετικά</a:t>
            </a:r>
            <a:r>
              <a:rPr sz="1100" spc="35" dirty="0">
                <a:solidFill>
                  <a:srgbClr val="FFFFFF"/>
                </a:solidFill>
                <a:latin typeface="Calibri"/>
                <a:cs typeface="Calibri"/>
              </a:rPr>
              <a:t> </a:t>
            </a:r>
            <a:r>
              <a:rPr sz="1100" spc="80" dirty="0">
                <a:solidFill>
                  <a:srgbClr val="FFFFFF"/>
                </a:solidFill>
                <a:latin typeface="Calibri"/>
                <a:cs typeface="Calibri"/>
              </a:rPr>
              <a:t>με</a:t>
            </a:r>
            <a:r>
              <a:rPr sz="1100" spc="35" dirty="0">
                <a:solidFill>
                  <a:srgbClr val="FFFFFF"/>
                </a:solidFill>
                <a:latin typeface="Calibri"/>
                <a:cs typeface="Calibri"/>
              </a:rPr>
              <a:t> </a:t>
            </a:r>
            <a:r>
              <a:rPr sz="1100" spc="75" dirty="0">
                <a:solidFill>
                  <a:srgbClr val="FFFFFF"/>
                </a:solidFill>
                <a:latin typeface="Calibri"/>
                <a:cs typeface="Calibri"/>
              </a:rPr>
              <a:t>την</a:t>
            </a:r>
            <a:r>
              <a:rPr sz="1100" spc="30" dirty="0">
                <a:solidFill>
                  <a:srgbClr val="FFFFFF"/>
                </a:solidFill>
                <a:latin typeface="Calibri"/>
                <a:cs typeface="Calibri"/>
              </a:rPr>
              <a:t> </a:t>
            </a:r>
            <a:r>
              <a:rPr sz="1100" spc="85" dirty="0">
                <a:solidFill>
                  <a:srgbClr val="FFFFFF"/>
                </a:solidFill>
                <a:latin typeface="Calibri"/>
                <a:cs typeface="Calibri"/>
              </a:rPr>
              <a:t>ασφαλή</a:t>
            </a:r>
            <a:r>
              <a:rPr sz="1100" spc="35" dirty="0">
                <a:solidFill>
                  <a:srgbClr val="FFFFFF"/>
                </a:solidFill>
                <a:latin typeface="Calibri"/>
                <a:cs typeface="Calibri"/>
              </a:rPr>
              <a:t> </a:t>
            </a:r>
            <a:r>
              <a:rPr sz="1100" spc="70" dirty="0">
                <a:solidFill>
                  <a:srgbClr val="FFFFFF"/>
                </a:solidFill>
                <a:latin typeface="Calibri"/>
                <a:cs typeface="Calibri"/>
              </a:rPr>
              <a:t>και</a:t>
            </a:r>
            <a:r>
              <a:rPr sz="1100" spc="35" dirty="0">
                <a:solidFill>
                  <a:srgbClr val="FFFFFF"/>
                </a:solidFill>
                <a:latin typeface="Calibri"/>
                <a:cs typeface="Calibri"/>
              </a:rPr>
              <a:t> </a:t>
            </a:r>
            <a:r>
              <a:rPr sz="1100" spc="75" dirty="0">
                <a:solidFill>
                  <a:srgbClr val="FFFFFF"/>
                </a:solidFill>
                <a:latin typeface="Calibri"/>
                <a:cs typeface="Calibri"/>
              </a:rPr>
              <a:t>αποδοτική</a:t>
            </a:r>
            <a:r>
              <a:rPr sz="1100" spc="35" dirty="0">
                <a:solidFill>
                  <a:srgbClr val="FFFFFF"/>
                </a:solidFill>
                <a:latin typeface="Calibri"/>
                <a:cs typeface="Calibri"/>
              </a:rPr>
              <a:t> </a:t>
            </a:r>
            <a:r>
              <a:rPr sz="1100" spc="70" dirty="0">
                <a:solidFill>
                  <a:srgbClr val="FFFFFF"/>
                </a:solidFill>
                <a:latin typeface="Calibri"/>
                <a:cs typeface="Calibri"/>
              </a:rPr>
              <a:t>λειτουργία</a:t>
            </a:r>
            <a:r>
              <a:rPr sz="1100" spc="35" dirty="0">
                <a:solidFill>
                  <a:srgbClr val="FFFFFF"/>
                </a:solidFill>
                <a:latin typeface="Calibri"/>
                <a:cs typeface="Calibri"/>
              </a:rPr>
              <a:t> </a:t>
            </a:r>
            <a:r>
              <a:rPr sz="1100" spc="70" dirty="0">
                <a:solidFill>
                  <a:srgbClr val="FFFFFF"/>
                </a:solidFill>
                <a:latin typeface="Calibri"/>
                <a:cs typeface="Calibri"/>
              </a:rPr>
              <a:t>και</a:t>
            </a:r>
            <a:r>
              <a:rPr sz="1100" spc="40" dirty="0">
                <a:solidFill>
                  <a:srgbClr val="FFFFFF"/>
                </a:solidFill>
                <a:latin typeface="Calibri"/>
                <a:cs typeface="Calibri"/>
              </a:rPr>
              <a:t> </a:t>
            </a:r>
            <a:r>
              <a:rPr sz="1100" spc="70" dirty="0">
                <a:solidFill>
                  <a:srgbClr val="FFFFFF"/>
                </a:solidFill>
                <a:latin typeface="Calibri"/>
                <a:cs typeface="Calibri"/>
              </a:rPr>
              <a:t>διαχείριση</a:t>
            </a:r>
            <a:r>
              <a:rPr sz="1100" spc="35" dirty="0">
                <a:solidFill>
                  <a:srgbClr val="FFFFFF"/>
                </a:solidFill>
                <a:latin typeface="Calibri"/>
                <a:cs typeface="Calibri"/>
              </a:rPr>
              <a:t> </a:t>
            </a:r>
            <a:r>
              <a:rPr sz="1100" spc="75" dirty="0">
                <a:solidFill>
                  <a:srgbClr val="FFFFFF"/>
                </a:solidFill>
                <a:latin typeface="Calibri"/>
                <a:cs typeface="Calibri"/>
              </a:rPr>
              <a:t>του</a:t>
            </a:r>
            <a:r>
              <a:rPr sz="1100" spc="35" dirty="0">
                <a:solidFill>
                  <a:srgbClr val="FFFFFF"/>
                </a:solidFill>
                <a:latin typeface="Calibri"/>
                <a:cs typeface="Calibri"/>
              </a:rPr>
              <a:t> </a:t>
            </a:r>
            <a:r>
              <a:rPr sz="1100" spc="70" dirty="0">
                <a:solidFill>
                  <a:srgbClr val="FFFFFF"/>
                </a:solidFill>
                <a:latin typeface="Calibri"/>
                <a:cs typeface="Calibri"/>
              </a:rPr>
              <a:t>πλοίου.</a:t>
            </a:r>
            <a:endParaRPr sz="1100">
              <a:latin typeface="Calibri"/>
              <a:cs typeface="Calibri"/>
            </a:endParaRPr>
          </a:p>
          <a:p>
            <a:pPr marL="756920" marR="5715" lvl="1" indent="-287020" algn="just">
              <a:lnSpc>
                <a:spcPct val="100000"/>
              </a:lnSpc>
              <a:spcBef>
                <a:spcPts val="265"/>
              </a:spcBef>
              <a:buSzPct val="127272"/>
              <a:buFont typeface="Arial"/>
              <a:buChar char="•"/>
              <a:tabLst>
                <a:tab pos="756920" algn="l"/>
              </a:tabLst>
            </a:pPr>
            <a:r>
              <a:rPr sz="1100" b="1" spc="85" dirty="0">
                <a:solidFill>
                  <a:srgbClr val="FFB800"/>
                </a:solidFill>
                <a:latin typeface="Calibri"/>
                <a:cs typeface="Calibri"/>
              </a:rPr>
              <a:t>απώλεια</a:t>
            </a:r>
            <a:r>
              <a:rPr sz="1100" b="1" spc="50" dirty="0">
                <a:solidFill>
                  <a:srgbClr val="FFB800"/>
                </a:solidFill>
                <a:latin typeface="Calibri"/>
                <a:cs typeface="Calibri"/>
              </a:rPr>
              <a:t> </a:t>
            </a:r>
            <a:r>
              <a:rPr sz="1100" b="1" spc="75" dirty="0">
                <a:solidFill>
                  <a:srgbClr val="FFB800"/>
                </a:solidFill>
                <a:latin typeface="Calibri"/>
                <a:cs typeface="Calibri"/>
              </a:rPr>
              <a:t>διαθεσιμότητας</a:t>
            </a:r>
            <a:r>
              <a:rPr sz="1100" b="1" spc="60" dirty="0">
                <a:solidFill>
                  <a:srgbClr val="FFB800"/>
                </a:solidFill>
                <a:latin typeface="Calibri"/>
                <a:cs typeface="Calibri"/>
              </a:rPr>
              <a:t> </a:t>
            </a:r>
            <a:r>
              <a:rPr sz="1100" spc="85" dirty="0">
                <a:solidFill>
                  <a:srgbClr val="FFFFFF"/>
                </a:solidFill>
                <a:latin typeface="Calibri"/>
                <a:cs typeface="Calibri"/>
              </a:rPr>
              <a:t>λόγω</a:t>
            </a:r>
            <a:r>
              <a:rPr sz="1100" spc="55" dirty="0">
                <a:solidFill>
                  <a:srgbClr val="FFFFFF"/>
                </a:solidFill>
                <a:latin typeface="Calibri"/>
                <a:cs typeface="Calibri"/>
              </a:rPr>
              <a:t> </a:t>
            </a:r>
            <a:r>
              <a:rPr sz="1100" b="1" spc="80" dirty="0">
                <a:solidFill>
                  <a:srgbClr val="FFB800"/>
                </a:solidFill>
                <a:latin typeface="Calibri"/>
                <a:cs typeface="Calibri"/>
              </a:rPr>
              <a:t>καταστροφής</a:t>
            </a:r>
            <a:r>
              <a:rPr sz="1100" b="1" spc="55" dirty="0">
                <a:solidFill>
                  <a:srgbClr val="FFB800"/>
                </a:solidFill>
                <a:latin typeface="Calibri"/>
                <a:cs typeface="Calibri"/>
              </a:rPr>
              <a:t> </a:t>
            </a:r>
            <a:r>
              <a:rPr sz="1100" spc="80" dirty="0">
                <a:solidFill>
                  <a:srgbClr val="FFFFFF"/>
                </a:solidFill>
                <a:latin typeface="Calibri"/>
                <a:cs typeface="Calibri"/>
              </a:rPr>
              <a:t>των</a:t>
            </a:r>
            <a:r>
              <a:rPr sz="1100" spc="45" dirty="0">
                <a:solidFill>
                  <a:srgbClr val="FFFFFF"/>
                </a:solidFill>
                <a:latin typeface="Calibri"/>
                <a:cs typeface="Calibri"/>
              </a:rPr>
              <a:t> </a:t>
            </a:r>
            <a:r>
              <a:rPr sz="1100" spc="80" dirty="0">
                <a:solidFill>
                  <a:srgbClr val="FFFFFF"/>
                </a:solidFill>
                <a:latin typeface="Calibri"/>
                <a:cs typeface="Calibri"/>
              </a:rPr>
              <a:t>πληροφοριών</a:t>
            </a:r>
            <a:r>
              <a:rPr sz="1100" spc="50" dirty="0">
                <a:solidFill>
                  <a:srgbClr val="FFFFFF"/>
                </a:solidFill>
                <a:latin typeface="Calibri"/>
                <a:cs typeface="Calibri"/>
              </a:rPr>
              <a:t> </a:t>
            </a:r>
            <a:r>
              <a:rPr sz="1100" spc="70" dirty="0">
                <a:solidFill>
                  <a:srgbClr val="FFFFFF"/>
                </a:solidFill>
                <a:latin typeface="Calibri"/>
                <a:cs typeface="Calibri"/>
              </a:rPr>
              <a:t>και</a:t>
            </a:r>
            <a:r>
              <a:rPr sz="1100" spc="50" dirty="0">
                <a:solidFill>
                  <a:srgbClr val="FFFFFF"/>
                </a:solidFill>
                <a:latin typeface="Calibri"/>
                <a:cs typeface="Calibri"/>
              </a:rPr>
              <a:t> </a:t>
            </a:r>
            <a:r>
              <a:rPr sz="1100" spc="80" dirty="0">
                <a:solidFill>
                  <a:srgbClr val="FFFFFF"/>
                </a:solidFill>
                <a:latin typeface="Calibri"/>
                <a:cs typeface="Calibri"/>
              </a:rPr>
              <a:t>των</a:t>
            </a:r>
            <a:r>
              <a:rPr sz="1100" spc="45" dirty="0">
                <a:solidFill>
                  <a:srgbClr val="FFFFFF"/>
                </a:solidFill>
                <a:latin typeface="Calibri"/>
                <a:cs typeface="Calibri"/>
              </a:rPr>
              <a:t> </a:t>
            </a:r>
            <a:r>
              <a:rPr sz="1100" spc="80" dirty="0">
                <a:solidFill>
                  <a:srgbClr val="FFFFFF"/>
                </a:solidFill>
                <a:latin typeface="Calibri"/>
                <a:cs typeface="Calibri"/>
              </a:rPr>
              <a:t>δεδομένων </a:t>
            </a:r>
            <a:r>
              <a:rPr sz="1100" spc="-235" dirty="0">
                <a:solidFill>
                  <a:srgbClr val="FFFFFF"/>
                </a:solidFill>
                <a:latin typeface="Calibri"/>
                <a:cs typeface="Calibri"/>
              </a:rPr>
              <a:t> </a:t>
            </a:r>
            <a:r>
              <a:rPr sz="1100" spc="70" dirty="0">
                <a:solidFill>
                  <a:srgbClr val="FFFFFF"/>
                </a:solidFill>
                <a:latin typeface="Calibri"/>
                <a:cs typeface="Calibri"/>
              </a:rPr>
              <a:t>ή/και</a:t>
            </a:r>
            <a:r>
              <a:rPr sz="1100" spc="45" dirty="0">
                <a:solidFill>
                  <a:srgbClr val="FFFFFF"/>
                </a:solidFill>
                <a:latin typeface="Calibri"/>
                <a:cs typeface="Calibri"/>
              </a:rPr>
              <a:t> </a:t>
            </a:r>
            <a:r>
              <a:rPr sz="1100" spc="75" dirty="0">
                <a:solidFill>
                  <a:srgbClr val="FFFFFF"/>
                </a:solidFill>
                <a:latin typeface="Calibri"/>
                <a:cs typeface="Calibri"/>
              </a:rPr>
              <a:t>ανατρεπτικών</a:t>
            </a:r>
            <a:r>
              <a:rPr sz="1100" spc="40" dirty="0">
                <a:solidFill>
                  <a:srgbClr val="FFFFFF"/>
                </a:solidFill>
                <a:latin typeface="Calibri"/>
                <a:cs typeface="Calibri"/>
              </a:rPr>
              <a:t> </a:t>
            </a:r>
            <a:r>
              <a:rPr sz="1100" spc="80" dirty="0">
                <a:solidFill>
                  <a:srgbClr val="FFFFFF"/>
                </a:solidFill>
                <a:latin typeface="Calibri"/>
                <a:cs typeface="Calibri"/>
              </a:rPr>
              <a:t>διακοπών</a:t>
            </a:r>
            <a:r>
              <a:rPr sz="1100" spc="45" dirty="0">
                <a:solidFill>
                  <a:srgbClr val="FFFFFF"/>
                </a:solidFill>
                <a:latin typeface="Calibri"/>
                <a:cs typeface="Calibri"/>
              </a:rPr>
              <a:t> </a:t>
            </a:r>
            <a:r>
              <a:rPr sz="1100" spc="80" dirty="0">
                <a:solidFill>
                  <a:srgbClr val="FFFFFF"/>
                </a:solidFill>
                <a:latin typeface="Calibri"/>
                <a:cs typeface="Calibri"/>
              </a:rPr>
              <a:t>των</a:t>
            </a:r>
            <a:r>
              <a:rPr sz="1100" spc="40" dirty="0">
                <a:solidFill>
                  <a:srgbClr val="FFFFFF"/>
                </a:solidFill>
                <a:latin typeface="Calibri"/>
                <a:cs typeface="Calibri"/>
              </a:rPr>
              <a:t> </a:t>
            </a:r>
            <a:r>
              <a:rPr sz="1100" b="1" spc="75" dirty="0">
                <a:solidFill>
                  <a:srgbClr val="FFB800"/>
                </a:solidFill>
                <a:latin typeface="Calibri"/>
                <a:cs typeface="Calibri"/>
              </a:rPr>
              <a:t>υπηρεσιών/λειτουργικών</a:t>
            </a:r>
            <a:r>
              <a:rPr sz="1100" b="1" spc="45" dirty="0">
                <a:solidFill>
                  <a:srgbClr val="FFB800"/>
                </a:solidFill>
                <a:latin typeface="Calibri"/>
                <a:cs typeface="Calibri"/>
              </a:rPr>
              <a:t> </a:t>
            </a:r>
            <a:r>
              <a:rPr sz="1100" spc="80" dirty="0">
                <a:solidFill>
                  <a:srgbClr val="FFFFFF"/>
                </a:solidFill>
                <a:latin typeface="Calibri"/>
                <a:cs typeface="Calibri"/>
              </a:rPr>
              <a:t>συστημάτων</a:t>
            </a:r>
            <a:r>
              <a:rPr sz="1100" spc="40" dirty="0">
                <a:solidFill>
                  <a:srgbClr val="FFFFFF"/>
                </a:solidFill>
                <a:latin typeface="Calibri"/>
                <a:cs typeface="Calibri"/>
              </a:rPr>
              <a:t> </a:t>
            </a:r>
            <a:r>
              <a:rPr sz="1100" spc="70" dirty="0">
                <a:solidFill>
                  <a:srgbClr val="FFFFFF"/>
                </a:solidFill>
                <a:latin typeface="Calibri"/>
                <a:cs typeface="Calibri"/>
              </a:rPr>
              <a:t>πλοίων.</a:t>
            </a:r>
            <a:endParaRPr sz="1100">
              <a:latin typeface="Calibri"/>
              <a:cs typeface="Calibri"/>
            </a:endParaRPr>
          </a:p>
          <a:p>
            <a:pPr>
              <a:lnSpc>
                <a:spcPct val="100000"/>
              </a:lnSpc>
              <a:spcBef>
                <a:spcPts val="25"/>
              </a:spcBef>
            </a:pPr>
            <a:endParaRPr sz="900">
              <a:latin typeface="Calibri"/>
              <a:cs typeface="Calibri"/>
            </a:endParaRPr>
          </a:p>
          <a:p>
            <a:pPr marR="184785" algn="ctr">
              <a:lnSpc>
                <a:spcPct val="100000"/>
              </a:lnSpc>
              <a:tabLst>
                <a:tab pos="2350770" algn="l"/>
              </a:tabLst>
            </a:pPr>
            <a:r>
              <a:rPr sz="1100" b="1" spc="95" dirty="0">
                <a:solidFill>
                  <a:srgbClr val="FFFFFF"/>
                </a:solidFill>
                <a:latin typeface="Calibri"/>
                <a:cs typeface="Calibri"/>
              </a:rPr>
              <a:t>Δείκτης</a:t>
            </a:r>
            <a:r>
              <a:rPr sz="1100" b="1" spc="60" dirty="0">
                <a:solidFill>
                  <a:srgbClr val="FFFFFF"/>
                </a:solidFill>
                <a:latin typeface="Calibri"/>
                <a:cs typeface="Calibri"/>
              </a:rPr>
              <a:t> </a:t>
            </a:r>
            <a:r>
              <a:rPr sz="1100" b="1" spc="110" dirty="0">
                <a:solidFill>
                  <a:srgbClr val="FFFFFF"/>
                </a:solidFill>
                <a:latin typeface="Calibri"/>
                <a:cs typeface="Calibri"/>
              </a:rPr>
              <a:t>επιπτώσεων</a:t>
            </a:r>
            <a:r>
              <a:rPr sz="1100" b="1" spc="65" dirty="0">
                <a:solidFill>
                  <a:srgbClr val="FFFFFF"/>
                </a:solidFill>
                <a:latin typeface="Calibri"/>
                <a:cs typeface="Calibri"/>
              </a:rPr>
              <a:t> </a:t>
            </a:r>
            <a:r>
              <a:rPr sz="1100" b="1" spc="80" dirty="0">
                <a:solidFill>
                  <a:srgbClr val="FFFFFF"/>
                </a:solidFill>
                <a:latin typeface="Calibri"/>
                <a:cs typeface="Calibri"/>
              </a:rPr>
              <a:t>ImI)	</a:t>
            </a:r>
            <a:r>
              <a:rPr sz="1100" b="1" spc="90" dirty="0">
                <a:solidFill>
                  <a:srgbClr val="FFFFFF"/>
                </a:solidFill>
                <a:latin typeface="Calibri"/>
                <a:cs typeface="Calibri"/>
              </a:rPr>
              <a:t>Κατηγορίες</a:t>
            </a:r>
            <a:endParaRPr sz="1100">
              <a:latin typeface="Calibri"/>
              <a:cs typeface="Calibri"/>
            </a:endParaRPr>
          </a:p>
          <a:p>
            <a:pPr>
              <a:lnSpc>
                <a:spcPct val="100000"/>
              </a:lnSpc>
              <a:spcBef>
                <a:spcPts val="45"/>
              </a:spcBef>
            </a:pPr>
            <a:endParaRPr sz="850">
              <a:latin typeface="Calibri"/>
              <a:cs typeface="Calibri"/>
            </a:endParaRPr>
          </a:p>
          <a:p>
            <a:pPr marL="2350770">
              <a:lnSpc>
                <a:spcPct val="100000"/>
              </a:lnSpc>
              <a:tabLst>
                <a:tab pos="4004310" algn="l"/>
              </a:tabLst>
            </a:pPr>
            <a:r>
              <a:rPr sz="1100" b="1" spc="55" dirty="0">
                <a:solidFill>
                  <a:srgbClr val="FFFFFF"/>
                </a:solidFill>
                <a:latin typeface="Calibri"/>
                <a:cs typeface="Calibri"/>
              </a:rPr>
              <a:t>5	</a:t>
            </a:r>
            <a:r>
              <a:rPr sz="1100" spc="65" dirty="0">
                <a:solidFill>
                  <a:srgbClr val="FFFFFF"/>
                </a:solidFill>
                <a:latin typeface="Calibri"/>
                <a:cs typeface="Calibri"/>
              </a:rPr>
              <a:t>Κρίσιμη</a:t>
            </a:r>
            <a:endParaRPr sz="1100">
              <a:latin typeface="Calibri"/>
              <a:cs typeface="Calibri"/>
            </a:endParaRPr>
          </a:p>
          <a:p>
            <a:pPr>
              <a:lnSpc>
                <a:spcPct val="100000"/>
              </a:lnSpc>
              <a:spcBef>
                <a:spcPts val="45"/>
              </a:spcBef>
            </a:pPr>
            <a:endParaRPr sz="850">
              <a:latin typeface="Calibri"/>
              <a:cs typeface="Calibri"/>
            </a:endParaRPr>
          </a:p>
          <a:p>
            <a:pPr marL="2350770">
              <a:lnSpc>
                <a:spcPct val="100000"/>
              </a:lnSpc>
              <a:tabLst>
                <a:tab pos="3926204" algn="l"/>
              </a:tabLst>
            </a:pPr>
            <a:r>
              <a:rPr sz="1100" b="1" spc="55" dirty="0">
                <a:solidFill>
                  <a:srgbClr val="FFFFFF"/>
                </a:solidFill>
                <a:latin typeface="Calibri"/>
                <a:cs typeface="Calibri"/>
              </a:rPr>
              <a:t>4	</a:t>
            </a:r>
            <a:r>
              <a:rPr sz="1100" spc="65" dirty="0">
                <a:solidFill>
                  <a:srgbClr val="FFFFFF"/>
                </a:solidFill>
                <a:latin typeface="Calibri"/>
                <a:cs typeface="Calibri"/>
              </a:rPr>
              <a:t>Σημαντικό</a:t>
            </a:r>
            <a:endParaRPr sz="1100">
              <a:latin typeface="Calibri"/>
              <a:cs typeface="Calibri"/>
            </a:endParaRPr>
          </a:p>
        </p:txBody>
      </p:sp>
      <p:sp>
        <p:nvSpPr>
          <p:cNvPr id="15" name="object 15"/>
          <p:cNvSpPr txBox="1"/>
          <p:nvPr/>
        </p:nvSpPr>
        <p:spPr>
          <a:xfrm>
            <a:off x="7212965" y="4324667"/>
            <a:ext cx="3740785" cy="304800"/>
          </a:xfrm>
          <a:prstGeom prst="rect">
            <a:avLst/>
          </a:prstGeom>
          <a:solidFill>
            <a:srgbClr val="FDF0CC"/>
          </a:solidFill>
        </p:spPr>
        <p:txBody>
          <a:bodyPr vert="horz" wrap="square" lIns="0" tIns="45720" rIns="0" bIns="0" rtlCol="0">
            <a:spAutoFit/>
          </a:bodyPr>
          <a:lstStyle/>
          <a:p>
            <a:pPr marL="892175">
              <a:lnSpc>
                <a:spcPct val="100000"/>
              </a:lnSpc>
              <a:spcBef>
                <a:spcPts val="360"/>
              </a:spcBef>
              <a:tabLst>
                <a:tab pos="2547620" algn="l"/>
              </a:tabLst>
            </a:pPr>
            <a:r>
              <a:rPr sz="1100" b="1" spc="55" dirty="0">
                <a:solidFill>
                  <a:srgbClr val="FFFFFF"/>
                </a:solidFill>
                <a:latin typeface="Calibri"/>
                <a:cs typeface="Calibri"/>
              </a:rPr>
              <a:t>3	</a:t>
            </a:r>
            <a:r>
              <a:rPr sz="1100" spc="100" dirty="0">
                <a:solidFill>
                  <a:srgbClr val="FFFFFF"/>
                </a:solidFill>
                <a:latin typeface="Calibri"/>
                <a:cs typeface="Calibri"/>
              </a:rPr>
              <a:t>Μέτρια</a:t>
            </a:r>
            <a:endParaRPr sz="1100">
              <a:latin typeface="Calibri"/>
              <a:cs typeface="Calibri"/>
            </a:endParaRPr>
          </a:p>
        </p:txBody>
      </p:sp>
      <p:sp>
        <p:nvSpPr>
          <p:cNvPr id="16" name="object 16"/>
          <p:cNvSpPr txBox="1"/>
          <p:nvPr/>
        </p:nvSpPr>
        <p:spPr>
          <a:xfrm>
            <a:off x="7212965" y="4662804"/>
            <a:ext cx="3740785" cy="497205"/>
          </a:xfrm>
          <a:prstGeom prst="rect">
            <a:avLst/>
          </a:prstGeom>
        </p:spPr>
        <p:txBody>
          <a:bodyPr vert="horz" wrap="square" lIns="0" tIns="12700" rIns="0" bIns="0" rtlCol="0">
            <a:spAutoFit/>
          </a:bodyPr>
          <a:lstStyle/>
          <a:p>
            <a:pPr marL="892175">
              <a:lnSpc>
                <a:spcPct val="100000"/>
              </a:lnSpc>
              <a:spcBef>
                <a:spcPts val="100"/>
              </a:spcBef>
              <a:tabLst>
                <a:tab pos="2609850" algn="l"/>
              </a:tabLst>
            </a:pPr>
            <a:r>
              <a:rPr sz="1100" b="1" spc="55" dirty="0">
                <a:solidFill>
                  <a:srgbClr val="FFFFFF"/>
                </a:solidFill>
                <a:latin typeface="Calibri"/>
                <a:cs typeface="Calibri"/>
              </a:rPr>
              <a:t>2	</a:t>
            </a:r>
            <a:r>
              <a:rPr sz="1100" spc="15" dirty="0">
                <a:solidFill>
                  <a:srgbClr val="FFFFFF"/>
                </a:solidFill>
                <a:latin typeface="Calibri"/>
                <a:cs typeface="Calibri"/>
              </a:rPr>
              <a:t>Μικρή</a:t>
            </a:r>
            <a:endParaRPr sz="1100">
              <a:latin typeface="Calibri"/>
              <a:cs typeface="Calibri"/>
            </a:endParaRPr>
          </a:p>
          <a:p>
            <a:pPr>
              <a:lnSpc>
                <a:spcPct val="100000"/>
              </a:lnSpc>
              <a:spcBef>
                <a:spcPts val="35"/>
              </a:spcBef>
            </a:pPr>
            <a:endParaRPr sz="850">
              <a:latin typeface="Calibri"/>
              <a:cs typeface="Calibri"/>
            </a:endParaRPr>
          </a:p>
          <a:p>
            <a:pPr marL="892175">
              <a:lnSpc>
                <a:spcPct val="100000"/>
              </a:lnSpc>
              <a:tabLst>
                <a:tab pos="2486025" algn="l"/>
              </a:tabLst>
            </a:pPr>
            <a:r>
              <a:rPr sz="1100" b="1" spc="55" dirty="0">
                <a:solidFill>
                  <a:srgbClr val="FFFFFF"/>
                </a:solidFill>
                <a:latin typeface="Calibri"/>
                <a:cs typeface="Calibri"/>
              </a:rPr>
              <a:t>1	</a:t>
            </a:r>
            <a:r>
              <a:rPr sz="1100" spc="70" dirty="0">
                <a:solidFill>
                  <a:srgbClr val="FFFFFF"/>
                </a:solidFill>
                <a:latin typeface="Calibri"/>
                <a:cs typeface="Calibri"/>
              </a:rPr>
              <a:t>Αμελητέο</a:t>
            </a:r>
            <a:endParaRPr sz="1100">
              <a:latin typeface="Calibri"/>
              <a:cs typeface="Calibri"/>
            </a:endParaRPr>
          </a:p>
        </p:txBody>
      </p:sp>
      <p:sp>
        <p:nvSpPr>
          <p:cNvPr id="17" name="object 17"/>
          <p:cNvSpPr/>
          <p:nvPr/>
        </p:nvSpPr>
        <p:spPr>
          <a:xfrm>
            <a:off x="7212965" y="3410267"/>
            <a:ext cx="3740785" cy="0"/>
          </a:xfrm>
          <a:custGeom>
            <a:avLst/>
            <a:gdLst/>
            <a:ahLst/>
            <a:cxnLst/>
            <a:rect l="l" t="t" r="r" b="b"/>
            <a:pathLst>
              <a:path w="3740784">
                <a:moveTo>
                  <a:pt x="0" y="0"/>
                </a:moveTo>
                <a:lnTo>
                  <a:pt x="3740784" y="0"/>
                </a:lnTo>
              </a:path>
            </a:pathLst>
          </a:custGeom>
          <a:ln w="12700">
            <a:solidFill>
              <a:srgbClr val="FFB800"/>
            </a:solidFill>
          </a:ln>
        </p:spPr>
        <p:txBody>
          <a:bodyPr wrap="square" lIns="0" tIns="0" rIns="0" bIns="0" rtlCol="0"/>
          <a:lstStyle/>
          <a:p>
            <a:endParaRPr/>
          </a:p>
        </p:txBody>
      </p:sp>
      <p:sp>
        <p:nvSpPr>
          <p:cNvPr id="18" name="object 18"/>
          <p:cNvSpPr/>
          <p:nvPr/>
        </p:nvSpPr>
        <p:spPr>
          <a:xfrm>
            <a:off x="7212965" y="3708717"/>
            <a:ext cx="3740785" cy="12700"/>
          </a:xfrm>
          <a:custGeom>
            <a:avLst/>
            <a:gdLst/>
            <a:ahLst/>
            <a:cxnLst/>
            <a:rect l="l" t="t" r="r" b="b"/>
            <a:pathLst>
              <a:path w="3740784" h="12700">
                <a:moveTo>
                  <a:pt x="0" y="12700"/>
                </a:moveTo>
                <a:lnTo>
                  <a:pt x="3740784" y="12700"/>
                </a:lnTo>
                <a:lnTo>
                  <a:pt x="3740784" y="0"/>
                </a:lnTo>
                <a:lnTo>
                  <a:pt x="0" y="0"/>
                </a:lnTo>
                <a:lnTo>
                  <a:pt x="0" y="12700"/>
                </a:lnTo>
                <a:close/>
              </a:path>
            </a:pathLst>
          </a:custGeom>
          <a:solidFill>
            <a:srgbClr val="FFB800"/>
          </a:solidFill>
        </p:spPr>
        <p:txBody>
          <a:bodyPr wrap="square" lIns="0" tIns="0" rIns="0" bIns="0" rtlCol="0"/>
          <a:lstStyle/>
          <a:p>
            <a:endParaRPr/>
          </a:p>
        </p:txBody>
      </p:sp>
      <p:sp>
        <p:nvSpPr>
          <p:cNvPr id="19" name="object 19"/>
          <p:cNvSpPr/>
          <p:nvPr/>
        </p:nvSpPr>
        <p:spPr>
          <a:xfrm>
            <a:off x="7212965" y="5232082"/>
            <a:ext cx="3740785" cy="12700"/>
          </a:xfrm>
          <a:custGeom>
            <a:avLst/>
            <a:gdLst/>
            <a:ahLst/>
            <a:cxnLst/>
            <a:rect l="l" t="t" r="r" b="b"/>
            <a:pathLst>
              <a:path w="3740784" h="12700">
                <a:moveTo>
                  <a:pt x="0" y="12699"/>
                </a:moveTo>
                <a:lnTo>
                  <a:pt x="3740784" y="12699"/>
                </a:lnTo>
                <a:lnTo>
                  <a:pt x="3740784" y="0"/>
                </a:lnTo>
                <a:lnTo>
                  <a:pt x="0" y="0"/>
                </a:lnTo>
                <a:lnTo>
                  <a:pt x="0" y="12699"/>
                </a:lnTo>
                <a:close/>
              </a:path>
            </a:pathLst>
          </a:custGeom>
          <a:solidFill>
            <a:srgbClr val="FFB800"/>
          </a:solid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1744325" cy="6879590"/>
            <a:chOff x="0" y="0"/>
            <a:chExt cx="11744325"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7" name="object 7"/>
            <p:cNvPicPr/>
            <p:nvPr/>
          </p:nvPicPr>
          <p:blipFill>
            <a:blip r:embed="rId3" cstate="print"/>
            <a:stretch>
              <a:fillRect/>
            </a:stretch>
          </p:blipFill>
          <p:spPr>
            <a:xfrm>
              <a:off x="5969634" y="2767330"/>
              <a:ext cx="5774372" cy="3637915"/>
            </a:xfrm>
            <a:prstGeom prst="rect">
              <a:avLst/>
            </a:prstGeom>
          </p:spPr>
        </p:pic>
        <p:pic>
          <p:nvPicPr>
            <p:cNvPr id="8" name="object 8"/>
            <p:cNvPicPr/>
            <p:nvPr/>
          </p:nvPicPr>
          <p:blipFill>
            <a:blip r:embed="rId4" cstate="print"/>
            <a:stretch>
              <a:fillRect/>
            </a:stretch>
          </p:blipFill>
          <p:spPr>
            <a:xfrm>
              <a:off x="6164579" y="2962592"/>
              <a:ext cx="5204460" cy="3067685"/>
            </a:xfrm>
            <a:prstGeom prst="rect">
              <a:avLst/>
            </a:prstGeom>
          </p:spPr>
        </p:pic>
        <p:pic>
          <p:nvPicPr>
            <p:cNvPr id="9" name="object 9"/>
            <p:cNvPicPr/>
            <p:nvPr/>
          </p:nvPicPr>
          <p:blipFill>
            <a:blip r:embed="rId5" cstate="print"/>
            <a:stretch>
              <a:fillRect/>
            </a:stretch>
          </p:blipFill>
          <p:spPr>
            <a:xfrm>
              <a:off x="7549832" y="6167437"/>
              <a:ext cx="3293427" cy="611187"/>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1" name="object 11"/>
          <p:cNvSpPr txBox="1">
            <a:spLocks noGrp="1"/>
          </p:cNvSpPr>
          <p:nvPr>
            <p:ph type="title"/>
          </p:nvPr>
        </p:nvSpPr>
        <p:spPr>
          <a:prstGeom prst="rect">
            <a:avLst/>
          </a:prstGeom>
        </p:spPr>
        <p:txBody>
          <a:bodyPr vert="horz" wrap="square" lIns="0" tIns="562356" rIns="0" bIns="0" rtlCol="0">
            <a:spAutoFit/>
          </a:bodyPr>
          <a:lstStyle/>
          <a:p>
            <a:pPr marL="6236335" marR="5080">
              <a:lnSpc>
                <a:spcPts val="2750"/>
              </a:lnSpc>
              <a:spcBef>
                <a:spcPts val="450"/>
              </a:spcBef>
            </a:pPr>
            <a:r>
              <a:rPr spc="155" dirty="0"/>
              <a:t>Οι </a:t>
            </a:r>
            <a:r>
              <a:rPr spc="165" dirty="0"/>
              <a:t>τέσσερις </a:t>
            </a:r>
            <a:r>
              <a:rPr spc="170" dirty="0"/>
              <a:t>φάσεις </a:t>
            </a:r>
            <a:r>
              <a:rPr spc="140" dirty="0"/>
              <a:t>της </a:t>
            </a:r>
            <a:r>
              <a:rPr spc="-625" dirty="0"/>
              <a:t> </a:t>
            </a:r>
            <a:r>
              <a:rPr spc="175" dirty="0"/>
              <a:t>αξιολόγησης</a:t>
            </a:r>
            <a:r>
              <a:rPr spc="155" dirty="0"/>
              <a:t> </a:t>
            </a:r>
            <a:r>
              <a:rPr spc="175" dirty="0"/>
              <a:t>κινδύνων</a:t>
            </a:r>
          </a:p>
        </p:txBody>
      </p:sp>
      <p:sp>
        <p:nvSpPr>
          <p:cNvPr id="12" name="object 12"/>
          <p:cNvSpPr txBox="1"/>
          <p:nvPr/>
        </p:nvSpPr>
        <p:spPr>
          <a:xfrm>
            <a:off x="5588634" y="1435644"/>
            <a:ext cx="6595109" cy="1318895"/>
          </a:xfrm>
          <a:prstGeom prst="rect">
            <a:avLst/>
          </a:prstGeom>
        </p:spPr>
        <p:txBody>
          <a:bodyPr vert="horz" wrap="square" lIns="0" tIns="114935" rIns="0" bIns="0" rtlCol="0">
            <a:spAutoFit/>
          </a:bodyPr>
          <a:lstStyle/>
          <a:p>
            <a:pPr marL="168910">
              <a:lnSpc>
                <a:spcPct val="100000"/>
              </a:lnSpc>
              <a:spcBef>
                <a:spcPts val="905"/>
              </a:spcBef>
            </a:pPr>
            <a:r>
              <a:rPr sz="1600" b="1" spc="130" dirty="0">
                <a:solidFill>
                  <a:srgbClr val="FFB800"/>
                </a:solidFill>
                <a:latin typeface="Calibri"/>
                <a:cs typeface="Calibri"/>
              </a:rPr>
              <a:t>Φάση:</a:t>
            </a:r>
            <a:r>
              <a:rPr sz="1600" b="1" spc="35" dirty="0">
                <a:solidFill>
                  <a:srgbClr val="FFB800"/>
                </a:solidFill>
                <a:latin typeface="Calibri"/>
                <a:cs typeface="Calibri"/>
              </a:rPr>
              <a:t> </a:t>
            </a:r>
            <a:r>
              <a:rPr sz="1600" b="1" spc="105" dirty="0">
                <a:solidFill>
                  <a:srgbClr val="FFB800"/>
                </a:solidFill>
                <a:latin typeface="Calibri"/>
                <a:cs typeface="Calibri"/>
              </a:rPr>
              <a:t>Αξιολόγηση</a:t>
            </a:r>
            <a:r>
              <a:rPr sz="1600" b="1" spc="15" dirty="0">
                <a:solidFill>
                  <a:srgbClr val="FFB800"/>
                </a:solidFill>
                <a:latin typeface="Calibri"/>
                <a:cs typeface="Calibri"/>
              </a:rPr>
              <a:t> </a:t>
            </a:r>
            <a:r>
              <a:rPr sz="1600" b="1" spc="114" dirty="0">
                <a:solidFill>
                  <a:srgbClr val="FFB800"/>
                </a:solidFill>
                <a:latin typeface="Calibri"/>
                <a:cs typeface="Calibri"/>
              </a:rPr>
              <a:t>πλοίου</a:t>
            </a:r>
            <a:endParaRPr sz="1600">
              <a:latin typeface="Calibri"/>
              <a:cs typeface="Calibri"/>
            </a:endParaRPr>
          </a:p>
          <a:p>
            <a:pPr marL="12700">
              <a:lnSpc>
                <a:spcPct val="100000"/>
              </a:lnSpc>
              <a:spcBef>
                <a:spcPts val="705"/>
              </a:spcBef>
            </a:pPr>
            <a:r>
              <a:rPr sz="1400" spc="70" dirty="0">
                <a:solidFill>
                  <a:srgbClr val="FFFFFF"/>
                </a:solidFill>
                <a:latin typeface="Calibri"/>
                <a:cs typeface="Calibri"/>
              </a:rPr>
              <a:t>Ανάλυση</a:t>
            </a:r>
            <a:r>
              <a:rPr sz="1400" spc="30" dirty="0">
                <a:solidFill>
                  <a:srgbClr val="FFFFFF"/>
                </a:solidFill>
                <a:latin typeface="Calibri"/>
                <a:cs typeface="Calibri"/>
              </a:rPr>
              <a:t> </a:t>
            </a:r>
            <a:r>
              <a:rPr sz="1400" spc="65" dirty="0">
                <a:solidFill>
                  <a:srgbClr val="FFFFFF"/>
                </a:solidFill>
                <a:latin typeface="Calibri"/>
                <a:cs typeface="Calibri"/>
              </a:rPr>
              <a:t>κινδύνων</a:t>
            </a:r>
            <a:r>
              <a:rPr sz="1400" spc="35" dirty="0">
                <a:solidFill>
                  <a:srgbClr val="FFFFFF"/>
                </a:solidFill>
                <a:latin typeface="Calibri"/>
                <a:cs typeface="Calibri"/>
              </a:rPr>
              <a:t> </a:t>
            </a:r>
            <a:r>
              <a:rPr sz="1400" spc="55" dirty="0">
                <a:solidFill>
                  <a:srgbClr val="FFFFFF"/>
                </a:solidFill>
                <a:latin typeface="Calibri"/>
                <a:cs typeface="Calibri"/>
              </a:rPr>
              <a:t>και</a:t>
            </a:r>
            <a:r>
              <a:rPr sz="1400" spc="35" dirty="0">
                <a:solidFill>
                  <a:srgbClr val="FFFFFF"/>
                </a:solidFill>
                <a:latin typeface="Calibri"/>
                <a:cs typeface="Calibri"/>
              </a:rPr>
              <a:t> </a:t>
            </a:r>
            <a:r>
              <a:rPr sz="1400" spc="50" dirty="0">
                <a:solidFill>
                  <a:srgbClr val="FFFFFF"/>
                </a:solidFill>
                <a:latin typeface="Calibri"/>
                <a:cs typeface="Calibri"/>
              </a:rPr>
              <a:t>προσδιορισμός</a:t>
            </a:r>
            <a:r>
              <a:rPr sz="1400" spc="25" dirty="0">
                <a:solidFill>
                  <a:srgbClr val="FFFFFF"/>
                </a:solidFill>
                <a:latin typeface="Calibri"/>
                <a:cs typeface="Calibri"/>
              </a:rPr>
              <a:t> </a:t>
            </a:r>
            <a:r>
              <a:rPr sz="1400" spc="60" dirty="0">
                <a:solidFill>
                  <a:srgbClr val="FFFFFF"/>
                </a:solidFill>
                <a:latin typeface="Calibri"/>
                <a:cs typeface="Calibri"/>
              </a:rPr>
              <a:t>ελέγχου</a:t>
            </a:r>
            <a:endParaRPr sz="1400">
              <a:latin typeface="Calibri"/>
              <a:cs typeface="Calibri"/>
            </a:endParaRPr>
          </a:p>
          <a:p>
            <a:pPr marL="12700" marR="5080">
              <a:lnSpc>
                <a:spcPct val="126499"/>
              </a:lnSpc>
              <a:spcBef>
                <a:spcPts val="40"/>
              </a:spcBef>
            </a:pPr>
            <a:r>
              <a:rPr sz="1100" spc="45" dirty="0">
                <a:solidFill>
                  <a:srgbClr val="FFFFFF"/>
                </a:solidFill>
                <a:latin typeface="Calibri"/>
                <a:cs typeface="Calibri"/>
              </a:rPr>
              <a:t>=Δείκτης</a:t>
            </a:r>
            <a:r>
              <a:rPr sz="1100" spc="30" dirty="0">
                <a:solidFill>
                  <a:srgbClr val="FFFFFF"/>
                </a:solidFill>
                <a:latin typeface="Calibri"/>
                <a:cs typeface="Calibri"/>
              </a:rPr>
              <a:t> </a:t>
            </a:r>
            <a:r>
              <a:rPr sz="1100" spc="50" dirty="0">
                <a:solidFill>
                  <a:srgbClr val="FFFFFF"/>
                </a:solidFill>
                <a:latin typeface="Calibri"/>
                <a:cs typeface="Calibri"/>
              </a:rPr>
              <a:t>ασφάλειας</a:t>
            </a:r>
            <a:r>
              <a:rPr sz="1100" spc="35" dirty="0">
                <a:solidFill>
                  <a:srgbClr val="FFFFFF"/>
                </a:solidFill>
                <a:latin typeface="Calibri"/>
                <a:cs typeface="Calibri"/>
              </a:rPr>
              <a:t> </a:t>
            </a:r>
            <a:r>
              <a:rPr sz="1100" spc="50" dirty="0">
                <a:solidFill>
                  <a:srgbClr val="FFFFFF"/>
                </a:solidFill>
                <a:latin typeface="Calibri"/>
                <a:cs typeface="Calibri"/>
              </a:rPr>
              <a:t>στον</a:t>
            </a:r>
            <a:r>
              <a:rPr sz="1100" spc="30" dirty="0">
                <a:solidFill>
                  <a:srgbClr val="FFFFFF"/>
                </a:solidFill>
                <a:latin typeface="Calibri"/>
                <a:cs typeface="Calibri"/>
              </a:rPr>
              <a:t> </a:t>
            </a:r>
            <a:r>
              <a:rPr sz="1100" spc="50" dirty="0">
                <a:solidFill>
                  <a:srgbClr val="FFFFFF"/>
                </a:solidFill>
                <a:latin typeface="Calibri"/>
                <a:cs typeface="Calibri"/>
              </a:rPr>
              <a:t>κυβερνοχώρο</a:t>
            </a:r>
            <a:r>
              <a:rPr sz="1100" spc="30" dirty="0">
                <a:solidFill>
                  <a:srgbClr val="FFFFFF"/>
                </a:solidFill>
                <a:latin typeface="Calibri"/>
                <a:cs typeface="Calibri"/>
              </a:rPr>
              <a:t> </a:t>
            </a:r>
            <a:r>
              <a:rPr sz="1100" spc="35" dirty="0">
                <a:solidFill>
                  <a:srgbClr val="FFFFFF"/>
                </a:solidFill>
                <a:latin typeface="Calibri"/>
                <a:cs typeface="Calibri"/>
              </a:rPr>
              <a:t>RI)</a:t>
            </a:r>
            <a:r>
              <a:rPr sz="1100" spc="315" dirty="0">
                <a:solidFill>
                  <a:srgbClr val="FFFFFF"/>
                </a:solidFill>
                <a:latin typeface="Calibri"/>
                <a:cs typeface="Calibri"/>
              </a:rPr>
              <a:t> </a:t>
            </a:r>
            <a:r>
              <a:rPr sz="1100" spc="30" dirty="0">
                <a:solidFill>
                  <a:srgbClr val="FFFFFF"/>
                </a:solidFill>
                <a:latin typeface="Calibri"/>
                <a:cs typeface="Calibri"/>
              </a:rPr>
              <a:t>(- </a:t>
            </a:r>
            <a:r>
              <a:rPr sz="1100" spc="50" dirty="0">
                <a:solidFill>
                  <a:srgbClr val="FFFFFF"/>
                </a:solidFill>
                <a:latin typeface="Calibri"/>
                <a:cs typeface="Calibri"/>
              </a:rPr>
              <a:t>δομημένη</a:t>
            </a:r>
            <a:r>
              <a:rPr sz="1100" spc="30" dirty="0">
                <a:solidFill>
                  <a:srgbClr val="FFFFFF"/>
                </a:solidFill>
                <a:latin typeface="Calibri"/>
                <a:cs typeface="Calibri"/>
              </a:rPr>
              <a:t> </a:t>
            </a:r>
            <a:r>
              <a:rPr sz="1100" spc="55" dirty="0">
                <a:solidFill>
                  <a:srgbClr val="FFFFFF"/>
                </a:solidFill>
                <a:latin typeface="Calibri"/>
                <a:cs typeface="Calibri"/>
              </a:rPr>
              <a:t>μορφή</a:t>
            </a:r>
            <a:r>
              <a:rPr sz="1100" spc="35" dirty="0">
                <a:solidFill>
                  <a:srgbClr val="FFFFFF"/>
                </a:solidFill>
                <a:latin typeface="Calibri"/>
                <a:cs typeface="Calibri"/>
              </a:rPr>
              <a:t> </a:t>
            </a:r>
            <a:r>
              <a:rPr sz="1100" spc="50" dirty="0">
                <a:solidFill>
                  <a:srgbClr val="FFFFFF"/>
                </a:solidFill>
                <a:latin typeface="Calibri"/>
                <a:cs typeface="Calibri"/>
              </a:rPr>
              <a:t>ανταλλαγής</a:t>
            </a:r>
            <a:r>
              <a:rPr sz="1100" spc="35" dirty="0">
                <a:solidFill>
                  <a:srgbClr val="FFFFFF"/>
                </a:solidFill>
                <a:latin typeface="Calibri"/>
                <a:cs typeface="Calibri"/>
              </a:rPr>
              <a:t> </a:t>
            </a:r>
            <a:r>
              <a:rPr sz="1100" spc="45" dirty="0">
                <a:solidFill>
                  <a:srgbClr val="FFFFFF"/>
                </a:solidFill>
                <a:latin typeface="Calibri"/>
                <a:cs typeface="Calibri"/>
              </a:rPr>
              <a:t>δεδομένωνn).internal</a:t>
            </a:r>
            <a:r>
              <a:rPr sz="1100" spc="30" dirty="0">
                <a:solidFill>
                  <a:srgbClr val="FFFFFF"/>
                </a:solidFill>
                <a:latin typeface="Calibri"/>
                <a:cs typeface="Calibri"/>
              </a:rPr>
              <a:t> </a:t>
            </a:r>
            <a:r>
              <a:rPr sz="1100" spc="25" dirty="0">
                <a:solidFill>
                  <a:srgbClr val="FFFFFF"/>
                </a:solidFill>
                <a:latin typeface="Calibri"/>
                <a:cs typeface="Calibri"/>
              </a:rPr>
              <a:t>TI</a:t>
            </a:r>
            <a:r>
              <a:rPr sz="1100" spc="-20" dirty="0">
                <a:solidFill>
                  <a:srgbClr val="FFFFFF"/>
                </a:solidFill>
                <a:latin typeface="Calibri"/>
                <a:cs typeface="Calibri"/>
              </a:rPr>
              <a:t> </a:t>
            </a:r>
            <a:r>
              <a:rPr sz="1100" spc="45" dirty="0">
                <a:solidFill>
                  <a:srgbClr val="FFFFFF"/>
                </a:solidFill>
                <a:latin typeface="Calibri"/>
                <a:cs typeface="Calibri"/>
              </a:rPr>
              <a:t>x</a:t>
            </a:r>
            <a:r>
              <a:rPr sz="1100" spc="-20" dirty="0">
                <a:solidFill>
                  <a:srgbClr val="FFFFFF"/>
                </a:solidFill>
                <a:latin typeface="Calibri"/>
                <a:cs typeface="Calibri"/>
              </a:rPr>
              <a:t> </a:t>
            </a:r>
            <a:r>
              <a:rPr sz="1100" spc="30" dirty="0">
                <a:solidFill>
                  <a:srgbClr val="FFFFFF"/>
                </a:solidFill>
                <a:latin typeface="Calibri"/>
                <a:cs typeface="Calibri"/>
              </a:rPr>
              <a:t>VI </a:t>
            </a:r>
            <a:r>
              <a:rPr sz="1100" spc="-235" dirty="0">
                <a:solidFill>
                  <a:srgbClr val="FFFFFF"/>
                </a:solidFill>
                <a:latin typeface="Calibri"/>
                <a:cs typeface="Calibri"/>
              </a:rPr>
              <a:t> </a:t>
            </a:r>
            <a:r>
              <a:rPr sz="1100" spc="45" dirty="0">
                <a:solidFill>
                  <a:srgbClr val="FFFFFF"/>
                </a:solidFill>
                <a:latin typeface="Calibri"/>
                <a:cs typeface="Calibri"/>
              </a:rPr>
              <a:t>x</a:t>
            </a:r>
            <a:r>
              <a:rPr sz="1100" spc="-35" dirty="0">
                <a:solidFill>
                  <a:srgbClr val="FFFFFF"/>
                </a:solidFill>
                <a:latin typeface="Calibri"/>
                <a:cs typeface="Calibri"/>
              </a:rPr>
              <a:t> </a:t>
            </a:r>
            <a:r>
              <a:rPr sz="1100" spc="25" dirty="0">
                <a:solidFill>
                  <a:srgbClr val="FFFFFF"/>
                </a:solidFill>
                <a:latin typeface="Calibri"/>
                <a:cs typeface="Calibri"/>
              </a:rPr>
              <a:t>ImI</a:t>
            </a:r>
            <a:endParaRPr sz="1100">
              <a:latin typeface="Calibri"/>
              <a:cs typeface="Calibri"/>
            </a:endParaRPr>
          </a:p>
          <a:p>
            <a:pPr marL="2107565">
              <a:lnSpc>
                <a:spcPct val="100000"/>
              </a:lnSpc>
              <a:spcBef>
                <a:spcPts val="370"/>
              </a:spcBef>
            </a:pPr>
            <a:r>
              <a:rPr sz="1100" spc="80" dirty="0">
                <a:solidFill>
                  <a:srgbClr val="FFFFFF"/>
                </a:solidFill>
                <a:latin typeface="Calibri"/>
                <a:cs typeface="Calibri"/>
              </a:rPr>
              <a:t>=</a:t>
            </a:r>
            <a:r>
              <a:rPr sz="1100" spc="30" dirty="0">
                <a:solidFill>
                  <a:srgbClr val="FFFFFF"/>
                </a:solidFill>
                <a:latin typeface="Calibri"/>
                <a:cs typeface="Calibri"/>
              </a:rPr>
              <a:t> </a:t>
            </a:r>
            <a:r>
              <a:rPr sz="1100" spc="70" dirty="0">
                <a:solidFill>
                  <a:srgbClr val="FFFFFF"/>
                </a:solidFill>
                <a:latin typeface="Calibri"/>
                <a:cs typeface="Calibri"/>
              </a:rPr>
              <a:t>Δείκτης</a:t>
            </a:r>
            <a:r>
              <a:rPr sz="1100" spc="25" dirty="0">
                <a:solidFill>
                  <a:srgbClr val="FFFFFF"/>
                </a:solidFill>
                <a:latin typeface="Calibri"/>
                <a:cs typeface="Calibri"/>
              </a:rPr>
              <a:t> </a:t>
            </a:r>
            <a:r>
              <a:rPr sz="1100" spc="75" dirty="0">
                <a:solidFill>
                  <a:srgbClr val="FFFFFF"/>
                </a:solidFill>
                <a:latin typeface="Calibri"/>
                <a:cs typeface="Calibri"/>
              </a:rPr>
              <a:t>πιθανότητας</a:t>
            </a:r>
            <a:r>
              <a:rPr sz="1100" spc="25" dirty="0">
                <a:solidFill>
                  <a:srgbClr val="FFFFFF"/>
                </a:solidFill>
                <a:latin typeface="Calibri"/>
                <a:cs typeface="Calibri"/>
              </a:rPr>
              <a:t> </a:t>
            </a:r>
            <a:r>
              <a:rPr sz="1100" spc="55" dirty="0">
                <a:solidFill>
                  <a:srgbClr val="FFFFFF"/>
                </a:solidFill>
                <a:latin typeface="Calibri"/>
                <a:cs typeface="Calibri"/>
              </a:rPr>
              <a:t>TI</a:t>
            </a:r>
            <a:r>
              <a:rPr sz="1100" spc="30" dirty="0">
                <a:solidFill>
                  <a:srgbClr val="FFFFFF"/>
                </a:solidFill>
                <a:latin typeface="Calibri"/>
                <a:cs typeface="Calibri"/>
              </a:rPr>
              <a:t> </a:t>
            </a:r>
            <a:r>
              <a:rPr sz="1100" spc="70" dirty="0">
                <a:solidFill>
                  <a:srgbClr val="FFFFFF"/>
                </a:solidFill>
                <a:latin typeface="Calibri"/>
                <a:cs typeface="Calibri"/>
              </a:rPr>
              <a:t>x</a:t>
            </a:r>
            <a:r>
              <a:rPr sz="1100" spc="30" dirty="0">
                <a:solidFill>
                  <a:srgbClr val="FFFFFF"/>
                </a:solidFill>
                <a:latin typeface="Calibri"/>
                <a:cs typeface="Calibri"/>
              </a:rPr>
              <a:t> </a:t>
            </a:r>
            <a:r>
              <a:rPr sz="1100" spc="70" dirty="0">
                <a:solidFill>
                  <a:srgbClr val="FFFFFF"/>
                </a:solidFill>
                <a:latin typeface="Calibri"/>
                <a:cs typeface="Calibri"/>
              </a:rPr>
              <a:t>VIΔείκτης</a:t>
            </a:r>
            <a:r>
              <a:rPr sz="1100" spc="30" dirty="0">
                <a:solidFill>
                  <a:srgbClr val="FFFFFF"/>
                </a:solidFill>
                <a:latin typeface="Calibri"/>
                <a:cs typeface="Calibri"/>
              </a:rPr>
              <a:t> </a:t>
            </a:r>
            <a:r>
              <a:rPr sz="1100" spc="80" dirty="0">
                <a:solidFill>
                  <a:srgbClr val="FFFFFF"/>
                </a:solidFill>
                <a:latin typeface="Calibri"/>
                <a:cs typeface="Calibri"/>
              </a:rPr>
              <a:t>επιπτώσεων</a:t>
            </a:r>
            <a:r>
              <a:rPr sz="1100" spc="25" dirty="0">
                <a:solidFill>
                  <a:srgbClr val="FFFFFF"/>
                </a:solidFill>
                <a:latin typeface="Calibri"/>
                <a:cs typeface="Calibri"/>
              </a:rPr>
              <a:t> </a:t>
            </a:r>
            <a:r>
              <a:rPr sz="1100" spc="60" dirty="0">
                <a:solidFill>
                  <a:srgbClr val="FFFFFF"/>
                </a:solidFill>
                <a:latin typeface="Calibri"/>
                <a:cs typeface="Calibri"/>
              </a:rPr>
              <a:t>(ImI)</a:t>
            </a:r>
            <a:endParaRPr sz="1100">
              <a:latin typeface="Calibri"/>
              <a:cs typeface="Calibri"/>
            </a:endParaRPr>
          </a:p>
        </p:txBody>
      </p:sp>
      <p:sp>
        <p:nvSpPr>
          <p:cNvPr id="13" name="object 13"/>
          <p:cNvSpPr txBox="1"/>
          <p:nvPr/>
        </p:nvSpPr>
        <p:spPr>
          <a:xfrm>
            <a:off x="210820" y="6530022"/>
            <a:ext cx="5852160" cy="162560"/>
          </a:xfrm>
          <a:prstGeom prst="rect">
            <a:avLst/>
          </a:prstGeom>
        </p:spPr>
        <p:txBody>
          <a:bodyPr vert="horz" wrap="square" lIns="0" tIns="12700" rIns="0" bIns="0" rtlCol="0">
            <a:spAutoFit/>
          </a:bodyPr>
          <a:lstStyle/>
          <a:p>
            <a:pPr marL="12700" marR="5080">
              <a:lnSpc>
                <a:spcPct val="100000"/>
              </a:lnSpc>
              <a:spcBef>
                <a:spcPts val="100"/>
              </a:spcBef>
            </a:pPr>
            <a:r>
              <a:rPr sz="450" spc="25" dirty="0">
                <a:solidFill>
                  <a:srgbClr val="FFFFFF"/>
                </a:solidFill>
                <a:latin typeface="Calibri"/>
                <a:cs typeface="Calibri"/>
                <a:hlinkClick r:id="rId6"/>
              </a:rPr>
              <a:t>Juntae Kim, </a:t>
            </a:r>
            <a:r>
              <a:rPr sz="450" spc="30" dirty="0">
                <a:solidFill>
                  <a:srgbClr val="FFFFFF"/>
                </a:solidFill>
                <a:latin typeface="Calibri"/>
                <a:cs typeface="Calibri"/>
                <a:hlinkClick r:id="rId6"/>
              </a:rPr>
              <a:t>Sanghoon</a:t>
            </a:r>
            <a:r>
              <a:rPr sz="450" spc="25" dirty="0">
                <a:solidFill>
                  <a:srgbClr val="FFFFFF"/>
                </a:solidFill>
                <a:latin typeface="Calibri"/>
                <a:cs typeface="Calibri"/>
                <a:hlinkClick r:id="rId6"/>
              </a:rPr>
              <a:t> Choi,</a:t>
            </a:r>
            <a:r>
              <a:rPr sz="450" spc="30" dirty="0">
                <a:solidFill>
                  <a:srgbClr val="FFFFFF"/>
                </a:solidFill>
                <a:latin typeface="Calibri"/>
                <a:cs typeface="Calibri"/>
                <a:hlinkClick r:id="rId6"/>
              </a:rPr>
              <a:t> </a:t>
            </a:r>
            <a:r>
              <a:rPr sz="450" spc="25" dirty="0">
                <a:solidFill>
                  <a:srgbClr val="FFFFFF"/>
                </a:solidFill>
                <a:latin typeface="Calibri"/>
                <a:cs typeface="Calibri"/>
                <a:hlinkClick r:id="rId6"/>
              </a:rPr>
              <a:t>Jinho </a:t>
            </a:r>
            <a:r>
              <a:rPr sz="450" spc="15" dirty="0">
                <a:solidFill>
                  <a:srgbClr val="FFFFFF"/>
                </a:solidFill>
                <a:latin typeface="Calibri"/>
                <a:cs typeface="Calibri"/>
                <a:hlinkClick r:id="rId6"/>
              </a:rPr>
              <a:t>,</a:t>
            </a:r>
            <a:r>
              <a:rPr sz="450" spc="20" dirty="0">
                <a:solidFill>
                  <a:srgbClr val="FFFFFF"/>
                </a:solidFill>
                <a:latin typeface="Calibri"/>
                <a:cs typeface="Calibri"/>
                <a:hlinkClick r:id="rId6"/>
              </a:rPr>
              <a:t> </a:t>
            </a:r>
            <a:r>
              <a:rPr sz="450" spc="30" dirty="0">
                <a:solidFill>
                  <a:srgbClr val="FFFFFF"/>
                </a:solidFill>
                <a:latin typeface="Calibri"/>
                <a:cs typeface="Calibri"/>
                <a:hlinkClick r:id="rId6"/>
              </a:rPr>
              <a:t>and</a:t>
            </a:r>
            <a:r>
              <a:rPr sz="450" spc="25" dirty="0">
                <a:solidFill>
                  <a:srgbClr val="FFFFFF"/>
                </a:solidFill>
                <a:latin typeface="Calibri"/>
                <a:cs typeface="Calibri"/>
                <a:hlinkClick r:id="rId6"/>
              </a:rPr>
              <a:t> </a:t>
            </a:r>
            <a:r>
              <a:rPr sz="450" spc="30" dirty="0">
                <a:solidFill>
                  <a:srgbClr val="FFFFFF"/>
                </a:solidFill>
                <a:latin typeface="Calibri"/>
                <a:cs typeface="Calibri"/>
                <a:hlinkClick r:id="rId6"/>
              </a:rPr>
              <a:t>Kaemyoung</a:t>
            </a:r>
            <a:r>
              <a:rPr sz="450" spc="35" dirty="0">
                <a:solidFill>
                  <a:srgbClr val="FFFFFF"/>
                </a:solidFill>
                <a:latin typeface="Calibri"/>
                <a:cs typeface="Calibri"/>
                <a:hlinkClick r:id="rId6"/>
              </a:rPr>
              <a:t> </a:t>
            </a:r>
            <a:r>
              <a:rPr sz="450" spc="25" dirty="0">
                <a:solidFill>
                  <a:srgbClr val="FFFFFF"/>
                </a:solidFill>
                <a:latin typeface="Calibri"/>
                <a:cs typeface="Calibri"/>
                <a:hlinkClick r:id="rId6"/>
              </a:rPr>
              <a:t>Park, </a:t>
            </a:r>
            <a:r>
              <a:rPr sz="450" spc="30" dirty="0">
                <a:solidFill>
                  <a:srgbClr val="FFFFFF"/>
                </a:solidFill>
                <a:latin typeface="Calibri"/>
                <a:cs typeface="Calibri"/>
                <a:hlinkClick r:id="rId6"/>
              </a:rPr>
              <a:t>The</a:t>
            </a:r>
            <a:r>
              <a:rPr sz="450" spc="25" dirty="0">
                <a:solidFill>
                  <a:srgbClr val="FFFFFF"/>
                </a:solidFill>
                <a:latin typeface="Calibri"/>
                <a:cs typeface="Calibri"/>
                <a:hlinkClick r:id="rId6"/>
              </a:rPr>
              <a:t> </a:t>
            </a:r>
            <a:r>
              <a:rPr sz="450" spc="20" dirty="0">
                <a:solidFill>
                  <a:srgbClr val="FFFFFF"/>
                </a:solidFill>
                <a:latin typeface="Calibri"/>
                <a:cs typeface="Calibri"/>
                <a:hlinkClick r:id="rId6"/>
              </a:rPr>
              <a:t>analysis</a:t>
            </a:r>
            <a:r>
              <a:rPr sz="450" spc="25" dirty="0">
                <a:solidFill>
                  <a:srgbClr val="FFFFFF"/>
                </a:solidFill>
                <a:latin typeface="Calibri"/>
                <a:cs typeface="Calibri"/>
                <a:hlinkClick r:id="rId6"/>
              </a:rPr>
              <a:t> </a:t>
            </a:r>
            <a:r>
              <a:rPr sz="450" spc="25" dirty="0">
                <a:solidFill>
                  <a:srgbClr val="FFFFFF"/>
                </a:solidFill>
                <a:latin typeface="Calibri"/>
                <a:cs typeface="Calibri"/>
              </a:rPr>
              <a:t>of general</a:t>
            </a:r>
            <a:r>
              <a:rPr sz="450" spc="30" dirty="0">
                <a:solidFill>
                  <a:srgbClr val="FFFFFF"/>
                </a:solidFill>
                <a:latin typeface="Calibri"/>
                <a:cs typeface="Calibri"/>
              </a:rPr>
              <a:t> </a:t>
            </a:r>
            <a:r>
              <a:rPr sz="450" spc="25" dirty="0">
                <a:solidFill>
                  <a:srgbClr val="FFFFFF"/>
                </a:solidFill>
                <a:latin typeface="Calibri"/>
                <a:cs typeface="Calibri"/>
              </a:rPr>
              <a:t>cybersecurity</a:t>
            </a:r>
            <a:r>
              <a:rPr sz="450" spc="30" dirty="0">
                <a:solidFill>
                  <a:srgbClr val="FFFFFF"/>
                </a:solidFill>
                <a:latin typeface="Calibri"/>
                <a:cs typeface="Calibri"/>
              </a:rPr>
              <a:t> </a:t>
            </a:r>
            <a:r>
              <a:rPr sz="450" spc="25" dirty="0">
                <a:solidFill>
                  <a:srgbClr val="FFFFFF"/>
                </a:solidFill>
                <a:latin typeface="Calibri"/>
                <a:cs typeface="Calibri"/>
              </a:rPr>
              <a:t>requirements</a:t>
            </a:r>
            <a:r>
              <a:rPr sz="450" spc="30" dirty="0">
                <a:solidFill>
                  <a:srgbClr val="FFFFFF"/>
                </a:solidFill>
                <a:latin typeface="Calibri"/>
                <a:cs typeface="Calibri"/>
              </a:rPr>
              <a:t> </a:t>
            </a:r>
            <a:r>
              <a:rPr sz="450" spc="25" dirty="0">
                <a:solidFill>
                  <a:srgbClr val="FFFFFF"/>
                </a:solidFill>
                <a:latin typeface="Calibri"/>
                <a:cs typeface="Calibri"/>
              </a:rPr>
              <a:t>applicable to </a:t>
            </a:r>
            <a:r>
              <a:rPr sz="450" spc="20" dirty="0">
                <a:solidFill>
                  <a:srgbClr val="FFFFFF"/>
                </a:solidFill>
                <a:latin typeface="Calibri"/>
                <a:cs typeface="Calibri"/>
              </a:rPr>
              <a:t>ship's</a:t>
            </a:r>
            <a:r>
              <a:rPr sz="450" spc="25" dirty="0">
                <a:solidFill>
                  <a:srgbClr val="FFFFFF"/>
                </a:solidFill>
                <a:latin typeface="Calibri"/>
                <a:cs typeface="Calibri"/>
              </a:rPr>
              <a:t> service </a:t>
            </a:r>
            <a:r>
              <a:rPr sz="450" spc="20" dirty="0">
                <a:solidFill>
                  <a:srgbClr val="FFFFFF"/>
                </a:solidFill>
                <a:latin typeface="Calibri"/>
                <a:cs typeface="Calibri"/>
              </a:rPr>
              <a:t>display</a:t>
            </a:r>
            <a:r>
              <a:rPr sz="450" spc="25" dirty="0">
                <a:solidFill>
                  <a:srgbClr val="FFFFFF"/>
                </a:solidFill>
                <a:latin typeface="Calibri"/>
                <a:cs typeface="Calibri"/>
              </a:rPr>
              <a:t> device</a:t>
            </a:r>
            <a:r>
              <a:rPr sz="450" spc="30" dirty="0">
                <a:solidFill>
                  <a:srgbClr val="FFFFFF"/>
                </a:solidFill>
                <a:latin typeface="Calibri"/>
                <a:cs typeface="Calibri"/>
              </a:rPr>
              <a:t> based</a:t>
            </a:r>
            <a:r>
              <a:rPr sz="450" spc="25" dirty="0">
                <a:solidFill>
                  <a:srgbClr val="FFFFFF"/>
                </a:solidFill>
                <a:latin typeface="Calibri"/>
                <a:cs typeface="Calibri"/>
              </a:rPr>
              <a:t> international</a:t>
            </a:r>
            <a:r>
              <a:rPr sz="450" spc="20" dirty="0">
                <a:solidFill>
                  <a:srgbClr val="FFFFFF"/>
                </a:solidFill>
                <a:latin typeface="Calibri"/>
                <a:cs typeface="Calibri"/>
              </a:rPr>
              <a:t> </a:t>
            </a:r>
            <a:r>
              <a:rPr sz="450" spc="25" dirty="0">
                <a:solidFill>
                  <a:srgbClr val="FFFFFF"/>
                </a:solidFill>
                <a:latin typeface="Calibri"/>
                <a:cs typeface="Calibri"/>
              </a:rPr>
              <a:t>standards, </a:t>
            </a:r>
            <a:r>
              <a:rPr sz="450" spc="20" dirty="0">
                <a:solidFill>
                  <a:srgbClr val="FFFFFF"/>
                </a:solidFill>
                <a:latin typeface="Calibri"/>
                <a:cs typeface="Calibri"/>
              </a:rPr>
              <a:t>url:</a:t>
            </a:r>
            <a:r>
              <a:rPr sz="450" spc="30" dirty="0">
                <a:solidFill>
                  <a:srgbClr val="FFFFFF"/>
                </a:solidFill>
                <a:latin typeface="Calibri"/>
                <a:cs typeface="Calibri"/>
              </a:rPr>
              <a:t> </a:t>
            </a:r>
            <a:r>
              <a:rPr sz="450" u="sng" spc="25" dirty="0">
                <a:solidFill>
                  <a:srgbClr val="FFFFFF"/>
                </a:solidFill>
                <a:uFill>
                  <a:solidFill>
                    <a:srgbClr val="FFFFFF"/>
                  </a:solidFill>
                </a:uFill>
                <a:latin typeface="Calibri"/>
                <a:cs typeface="Calibri"/>
                <a:hlinkClick r:id="rId6"/>
              </a:rPr>
              <a:t>ENAV28-5.1.1.4-The-analysi</a:t>
            </a:r>
            <a:r>
              <a:rPr sz="450" u="sng" spc="25" dirty="0">
                <a:solidFill>
                  <a:srgbClr val="FFFFFF"/>
                </a:solidFill>
                <a:uFill>
                  <a:solidFill>
                    <a:srgbClr val="FFFFFF"/>
                  </a:solidFill>
                </a:uFill>
                <a:latin typeface="Calibri"/>
                <a:cs typeface="Calibri"/>
              </a:rPr>
              <a:t>s-of</a:t>
            </a:r>
            <a:r>
              <a:rPr sz="450" spc="25" dirty="0">
                <a:solidFill>
                  <a:srgbClr val="FFFFFF"/>
                </a:solidFill>
                <a:latin typeface="Calibri"/>
                <a:cs typeface="Calibri"/>
              </a:rPr>
              <a:t>- </a:t>
            </a:r>
            <a:r>
              <a:rPr sz="450" spc="30" dirty="0">
                <a:solidFill>
                  <a:srgbClr val="FFFFFF"/>
                </a:solidFill>
                <a:latin typeface="Calibri"/>
                <a:cs typeface="Calibri"/>
              </a:rPr>
              <a:t> </a:t>
            </a:r>
            <a:r>
              <a:rPr sz="450" spc="25" dirty="0">
                <a:solidFill>
                  <a:srgbClr val="FFFFFF"/>
                </a:solidFill>
                <a:latin typeface="Calibri"/>
                <a:cs typeface="Calibri"/>
                <a:hlinkClick r:id="rId6"/>
              </a:rPr>
              <a:t>general-cybersecurity-requirements-applicable-to-ships-e-Nav.pdf</a:t>
            </a:r>
            <a:r>
              <a:rPr sz="450" spc="15" dirty="0">
                <a:solidFill>
                  <a:srgbClr val="FFFFFF"/>
                </a:solidFill>
                <a:latin typeface="Calibri"/>
                <a:cs typeface="Calibri"/>
                <a:hlinkClick r:id="rId6"/>
              </a:rPr>
              <a:t> </a:t>
            </a:r>
            <a:r>
              <a:rPr sz="450" spc="20" dirty="0">
                <a:solidFill>
                  <a:srgbClr val="FFFFFF"/>
                </a:solidFill>
                <a:latin typeface="Calibri"/>
                <a:cs typeface="Calibri"/>
                <a:hlinkClick r:id="rId6"/>
              </a:rPr>
              <a:t>(ial</a:t>
            </a:r>
            <a:r>
              <a:rPr sz="450" spc="20" dirty="0">
                <a:solidFill>
                  <a:srgbClr val="FFFFFF"/>
                </a:solidFill>
                <a:latin typeface="Calibri"/>
                <a:cs typeface="Calibri"/>
              </a:rPr>
              <a:t>a-aism.org)</a:t>
            </a:r>
            <a:endParaRPr sz="450">
              <a:latin typeface="Calibri"/>
              <a:cs typeface="Calibri"/>
            </a:endParaRPr>
          </a:p>
        </p:txBody>
      </p:sp>
      <p:sp>
        <p:nvSpPr>
          <p:cNvPr id="14" name="object 14"/>
          <p:cNvSpPr/>
          <p:nvPr/>
        </p:nvSpPr>
        <p:spPr>
          <a:xfrm>
            <a:off x="223520" y="6679565"/>
            <a:ext cx="2168525" cy="0"/>
          </a:xfrm>
          <a:custGeom>
            <a:avLst/>
            <a:gdLst/>
            <a:ahLst/>
            <a:cxnLst/>
            <a:rect l="l" t="t" r="r" b="b"/>
            <a:pathLst>
              <a:path w="2168525">
                <a:moveTo>
                  <a:pt x="0" y="0"/>
                </a:moveTo>
                <a:lnTo>
                  <a:pt x="2168207" y="0"/>
                </a:lnTo>
              </a:path>
            </a:pathLst>
          </a:custGeom>
          <a:ln w="3492">
            <a:solidFill>
              <a:srgbClr val="FFFFFF"/>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4</a:t>
            </a:r>
            <a:r>
              <a:rPr sz="850" spc="40" dirty="0">
                <a:latin typeface="Calibri"/>
                <a:cs typeface="Calibri"/>
              </a:rPr>
              <a:t>2</a:t>
            </a:r>
            <a:endParaRPr sz="850">
              <a:latin typeface="Calibri"/>
              <a:cs typeface="Calibri"/>
            </a:endParaRPr>
          </a:p>
        </p:txBody>
      </p:sp>
      <p:grpSp>
        <p:nvGrpSpPr>
          <p:cNvPr id="3" name="object 3"/>
          <p:cNvGrpSpPr/>
          <p:nvPr/>
        </p:nvGrpSpPr>
        <p:grpSpPr>
          <a:xfrm>
            <a:off x="7549832" y="8889"/>
            <a:ext cx="3348990" cy="6837680"/>
            <a:chOff x="7549832" y="8889"/>
            <a:chExt cx="3348990" cy="6837680"/>
          </a:xfrm>
        </p:grpSpPr>
        <p:sp>
          <p:nvSpPr>
            <p:cNvPr id="4" name="object 4"/>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5" name="object 5"/>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6" name="object 6"/>
            <p:cNvSpPr/>
            <p:nvPr/>
          </p:nvSpPr>
          <p:spPr>
            <a:xfrm>
              <a:off x="7995602" y="1895157"/>
              <a:ext cx="2848610" cy="3390900"/>
            </a:xfrm>
            <a:custGeom>
              <a:avLst/>
              <a:gdLst/>
              <a:ahLst/>
              <a:cxnLst/>
              <a:rect l="l" t="t" r="r" b="b"/>
              <a:pathLst>
                <a:path w="2848609" h="3390900">
                  <a:moveTo>
                    <a:pt x="2373629" y="0"/>
                  </a:moveTo>
                  <a:lnTo>
                    <a:pt x="474662" y="0"/>
                  </a:lnTo>
                  <a:lnTo>
                    <a:pt x="426084" y="2539"/>
                  </a:lnTo>
                  <a:lnTo>
                    <a:pt x="379094" y="9525"/>
                  </a:lnTo>
                  <a:lnTo>
                    <a:pt x="333692" y="21272"/>
                  </a:lnTo>
                  <a:lnTo>
                    <a:pt x="289877" y="37464"/>
                  </a:lnTo>
                  <a:lnTo>
                    <a:pt x="248602" y="57150"/>
                  </a:lnTo>
                  <a:lnTo>
                    <a:pt x="209232" y="80962"/>
                  </a:lnTo>
                  <a:lnTo>
                    <a:pt x="172719" y="108267"/>
                  </a:lnTo>
                  <a:lnTo>
                    <a:pt x="139064" y="139064"/>
                  </a:lnTo>
                  <a:lnTo>
                    <a:pt x="108267" y="172719"/>
                  </a:lnTo>
                  <a:lnTo>
                    <a:pt x="80962" y="209232"/>
                  </a:lnTo>
                  <a:lnTo>
                    <a:pt x="57150" y="248602"/>
                  </a:lnTo>
                  <a:lnTo>
                    <a:pt x="37464" y="289877"/>
                  </a:lnTo>
                  <a:lnTo>
                    <a:pt x="21272" y="333692"/>
                  </a:lnTo>
                  <a:lnTo>
                    <a:pt x="9525" y="379094"/>
                  </a:lnTo>
                  <a:lnTo>
                    <a:pt x="2539" y="426084"/>
                  </a:lnTo>
                  <a:lnTo>
                    <a:pt x="0" y="474662"/>
                  </a:lnTo>
                  <a:lnTo>
                    <a:pt x="0" y="2916237"/>
                  </a:lnTo>
                  <a:lnTo>
                    <a:pt x="2539" y="2964815"/>
                  </a:lnTo>
                  <a:lnTo>
                    <a:pt x="9525" y="3011804"/>
                  </a:lnTo>
                  <a:lnTo>
                    <a:pt x="21272" y="3057207"/>
                  </a:lnTo>
                  <a:lnTo>
                    <a:pt x="37464" y="3101022"/>
                  </a:lnTo>
                  <a:lnTo>
                    <a:pt x="57150" y="3142297"/>
                  </a:lnTo>
                  <a:lnTo>
                    <a:pt x="80962" y="3181667"/>
                  </a:lnTo>
                  <a:lnTo>
                    <a:pt x="108267" y="3218179"/>
                  </a:lnTo>
                  <a:lnTo>
                    <a:pt x="139064" y="3251834"/>
                  </a:lnTo>
                  <a:lnTo>
                    <a:pt x="172719" y="3282632"/>
                  </a:lnTo>
                  <a:lnTo>
                    <a:pt x="209232" y="3309937"/>
                  </a:lnTo>
                  <a:lnTo>
                    <a:pt x="248602" y="3333432"/>
                  </a:lnTo>
                  <a:lnTo>
                    <a:pt x="289877" y="3353434"/>
                  </a:lnTo>
                  <a:lnTo>
                    <a:pt x="333692" y="3369627"/>
                  </a:lnTo>
                  <a:lnTo>
                    <a:pt x="379094" y="3381375"/>
                  </a:lnTo>
                  <a:lnTo>
                    <a:pt x="426084" y="3388359"/>
                  </a:lnTo>
                  <a:lnTo>
                    <a:pt x="474662" y="3390900"/>
                  </a:lnTo>
                  <a:lnTo>
                    <a:pt x="2373629" y="3390900"/>
                  </a:lnTo>
                  <a:lnTo>
                    <a:pt x="2422207" y="3388359"/>
                  </a:lnTo>
                  <a:lnTo>
                    <a:pt x="2469197" y="3381375"/>
                  </a:lnTo>
                  <a:lnTo>
                    <a:pt x="2514917" y="3369627"/>
                  </a:lnTo>
                  <a:lnTo>
                    <a:pt x="2558414" y="3353434"/>
                  </a:lnTo>
                  <a:lnTo>
                    <a:pt x="2600007" y="3333432"/>
                  </a:lnTo>
                  <a:lnTo>
                    <a:pt x="2639059" y="3309937"/>
                  </a:lnTo>
                  <a:lnTo>
                    <a:pt x="2675572" y="3282632"/>
                  </a:lnTo>
                  <a:lnTo>
                    <a:pt x="2709227" y="3251834"/>
                  </a:lnTo>
                  <a:lnTo>
                    <a:pt x="2740025" y="3218179"/>
                  </a:lnTo>
                  <a:lnTo>
                    <a:pt x="2767329" y="3181667"/>
                  </a:lnTo>
                  <a:lnTo>
                    <a:pt x="2791142" y="3142297"/>
                  </a:lnTo>
                  <a:lnTo>
                    <a:pt x="2811144" y="3101022"/>
                  </a:lnTo>
                  <a:lnTo>
                    <a:pt x="2827019" y="3057207"/>
                  </a:lnTo>
                  <a:lnTo>
                    <a:pt x="2838767" y="3011804"/>
                  </a:lnTo>
                  <a:lnTo>
                    <a:pt x="2845752" y="2964815"/>
                  </a:lnTo>
                  <a:lnTo>
                    <a:pt x="2848292" y="2916237"/>
                  </a:lnTo>
                  <a:lnTo>
                    <a:pt x="2848292" y="474662"/>
                  </a:lnTo>
                  <a:lnTo>
                    <a:pt x="2845752" y="426084"/>
                  </a:lnTo>
                  <a:lnTo>
                    <a:pt x="2838767" y="379094"/>
                  </a:lnTo>
                  <a:lnTo>
                    <a:pt x="2827019" y="333692"/>
                  </a:lnTo>
                  <a:lnTo>
                    <a:pt x="2811144" y="289877"/>
                  </a:lnTo>
                  <a:lnTo>
                    <a:pt x="2791142" y="248602"/>
                  </a:lnTo>
                  <a:lnTo>
                    <a:pt x="2767329" y="209232"/>
                  </a:lnTo>
                  <a:lnTo>
                    <a:pt x="2740025" y="172719"/>
                  </a:lnTo>
                  <a:lnTo>
                    <a:pt x="2709227" y="139064"/>
                  </a:lnTo>
                  <a:lnTo>
                    <a:pt x="2675572" y="108267"/>
                  </a:lnTo>
                  <a:lnTo>
                    <a:pt x="2639059" y="80962"/>
                  </a:lnTo>
                  <a:lnTo>
                    <a:pt x="2600007" y="57150"/>
                  </a:lnTo>
                  <a:lnTo>
                    <a:pt x="2558414" y="37464"/>
                  </a:lnTo>
                  <a:lnTo>
                    <a:pt x="2514917" y="21272"/>
                  </a:lnTo>
                  <a:lnTo>
                    <a:pt x="2469197" y="9525"/>
                  </a:lnTo>
                  <a:lnTo>
                    <a:pt x="2422207" y="2539"/>
                  </a:lnTo>
                  <a:lnTo>
                    <a:pt x="2373629" y="0"/>
                  </a:lnTo>
                  <a:close/>
                </a:path>
              </a:pathLst>
            </a:custGeom>
            <a:solidFill>
              <a:srgbClr val="FFB800">
                <a:alpha val="9803"/>
              </a:srgbClr>
            </a:solidFill>
          </p:spPr>
          <p:txBody>
            <a:bodyPr wrap="square" lIns="0" tIns="0" rIns="0" bIns="0" rtlCol="0"/>
            <a:lstStyle/>
            <a:p>
              <a:endParaRPr/>
            </a:p>
          </p:txBody>
        </p:sp>
        <p:sp>
          <p:nvSpPr>
            <p:cNvPr id="7" name="object 7"/>
            <p:cNvSpPr/>
            <p:nvPr/>
          </p:nvSpPr>
          <p:spPr>
            <a:xfrm>
              <a:off x="7995602" y="1895157"/>
              <a:ext cx="2848610" cy="3390900"/>
            </a:xfrm>
            <a:custGeom>
              <a:avLst/>
              <a:gdLst/>
              <a:ahLst/>
              <a:cxnLst/>
              <a:rect l="l" t="t" r="r" b="b"/>
              <a:pathLst>
                <a:path w="2848609" h="3390900">
                  <a:moveTo>
                    <a:pt x="0" y="474662"/>
                  </a:moveTo>
                  <a:lnTo>
                    <a:pt x="2539" y="426084"/>
                  </a:lnTo>
                  <a:lnTo>
                    <a:pt x="9525" y="379094"/>
                  </a:lnTo>
                  <a:lnTo>
                    <a:pt x="21272" y="333692"/>
                  </a:lnTo>
                  <a:lnTo>
                    <a:pt x="37464" y="289877"/>
                  </a:lnTo>
                  <a:lnTo>
                    <a:pt x="57150" y="248602"/>
                  </a:lnTo>
                  <a:lnTo>
                    <a:pt x="80962" y="209232"/>
                  </a:lnTo>
                  <a:lnTo>
                    <a:pt x="108267" y="172719"/>
                  </a:lnTo>
                  <a:lnTo>
                    <a:pt x="139064" y="139064"/>
                  </a:lnTo>
                  <a:lnTo>
                    <a:pt x="172719" y="108267"/>
                  </a:lnTo>
                  <a:lnTo>
                    <a:pt x="209232" y="80962"/>
                  </a:lnTo>
                  <a:lnTo>
                    <a:pt x="248602" y="57150"/>
                  </a:lnTo>
                  <a:lnTo>
                    <a:pt x="289877" y="37464"/>
                  </a:lnTo>
                  <a:lnTo>
                    <a:pt x="333692" y="21272"/>
                  </a:lnTo>
                  <a:lnTo>
                    <a:pt x="379094" y="9525"/>
                  </a:lnTo>
                  <a:lnTo>
                    <a:pt x="426084" y="2539"/>
                  </a:lnTo>
                  <a:lnTo>
                    <a:pt x="474662" y="0"/>
                  </a:lnTo>
                  <a:lnTo>
                    <a:pt x="2373629" y="0"/>
                  </a:lnTo>
                  <a:lnTo>
                    <a:pt x="2422207" y="2539"/>
                  </a:lnTo>
                  <a:lnTo>
                    <a:pt x="2469197" y="9525"/>
                  </a:lnTo>
                  <a:lnTo>
                    <a:pt x="2514917" y="21272"/>
                  </a:lnTo>
                  <a:lnTo>
                    <a:pt x="2558414" y="37464"/>
                  </a:lnTo>
                  <a:lnTo>
                    <a:pt x="2600007" y="57150"/>
                  </a:lnTo>
                  <a:lnTo>
                    <a:pt x="2639059" y="80962"/>
                  </a:lnTo>
                  <a:lnTo>
                    <a:pt x="2675572" y="108267"/>
                  </a:lnTo>
                  <a:lnTo>
                    <a:pt x="2709227" y="139064"/>
                  </a:lnTo>
                  <a:lnTo>
                    <a:pt x="2740025" y="172719"/>
                  </a:lnTo>
                  <a:lnTo>
                    <a:pt x="2767329" y="209232"/>
                  </a:lnTo>
                  <a:lnTo>
                    <a:pt x="2791142" y="248602"/>
                  </a:lnTo>
                  <a:lnTo>
                    <a:pt x="2811144" y="289877"/>
                  </a:lnTo>
                  <a:lnTo>
                    <a:pt x="2827019" y="333692"/>
                  </a:lnTo>
                  <a:lnTo>
                    <a:pt x="2838767" y="379094"/>
                  </a:lnTo>
                  <a:lnTo>
                    <a:pt x="2845752" y="426084"/>
                  </a:lnTo>
                  <a:lnTo>
                    <a:pt x="2848292" y="474662"/>
                  </a:lnTo>
                  <a:lnTo>
                    <a:pt x="2848292" y="2916237"/>
                  </a:lnTo>
                  <a:lnTo>
                    <a:pt x="2845752" y="2964815"/>
                  </a:lnTo>
                  <a:lnTo>
                    <a:pt x="2838767" y="3011804"/>
                  </a:lnTo>
                  <a:lnTo>
                    <a:pt x="2827019" y="3057207"/>
                  </a:lnTo>
                  <a:lnTo>
                    <a:pt x="2811144" y="3101022"/>
                  </a:lnTo>
                  <a:lnTo>
                    <a:pt x="2791142" y="3142297"/>
                  </a:lnTo>
                  <a:lnTo>
                    <a:pt x="2767329" y="3181667"/>
                  </a:lnTo>
                  <a:lnTo>
                    <a:pt x="2740025" y="3218179"/>
                  </a:lnTo>
                  <a:lnTo>
                    <a:pt x="2709227" y="3251834"/>
                  </a:lnTo>
                  <a:lnTo>
                    <a:pt x="2675572" y="3282632"/>
                  </a:lnTo>
                  <a:lnTo>
                    <a:pt x="2639059" y="3309937"/>
                  </a:lnTo>
                  <a:lnTo>
                    <a:pt x="2600007" y="3333432"/>
                  </a:lnTo>
                  <a:lnTo>
                    <a:pt x="2558414" y="3353434"/>
                  </a:lnTo>
                  <a:lnTo>
                    <a:pt x="2514917" y="3369627"/>
                  </a:lnTo>
                  <a:lnTo>
                    <a:pt x="2469197" y="3381375"/>
                  </a:lnTo>
                  <a:lnTo>
                    <a:pt x="2422207" y="3388359"/>
                  </a:lnTo>
                  <a:lnTo>
                    <a:pt x="2373629" y="3390900"/>
                  </a:lnTo>
                  <a:lnTo>
                    <a:pt x="474662" y="3390900"/>
                  </a:lnTo>
                  <a:lnTo>
                    <a:pt x="426084" y="3388359"/>
                  </a:lnTo>
                  <a:lnTo>
                    <a:pt x="379094" y="3381375"/>
                  </a:lnTo>
                  <a:lnTo>
                    <a:pt x="333692" y="3369627"/>
                  </a:lnTo>
                  <a:lnTo>
                    <a:pt x="289877" y="3353434"/>
                  </a:lnTo>
                  <a:lnTo>
                    <a:pt x="248602" y="3333432"/>
                  </a:lnTo>
                  <a:lnTo>
                    <a:pt x="209232" y="3309937"/>
                  </a:lnTo>
                  <a:lnTo>
                    <a:pt x="172719" y="3282632"/>
                  </a:lnTo>
                  <a:lnTo>
                    <a:pt x="139064" y="3251834"/>
                  </a:lnTo>
                  <a:lnTo>
                    <a:pt x="108267" y="3218179"/>
                  </a:lnTo>
                  <a:lnTo>
                    <a:pt x="80962" y="3181667"/>
                  </a:lnTo>
                  <a:lnTo>
                    <a:pt x="57150" y="3142297"/>
                  </a:lnTo>
                  <a:lnTo>
                    <a:pt x="37464" y="3101022"/>
                  </a:lnTo>
                  <a:lnTo>
                    <a:pt x="21272" y="3057207"/>
                  </a:lnTo>
                  <a:lnTo>
                    <a:pt x="9525" y="3011804"/>
                  </a:lnTo>
                  <a:lnTo>
                    <a:pt x="2539" y="2964815"/>
                  </a:lnTo>
                  <a:lnTo>
                    <a:pt x="0" y="2916237"/>
                  </a:lnTo>
                  <a:lnTo>
                    <a:pt x="0" y="474662"/>
                  </a:lnTo>
                </a:path>
              </a:pathLst>
            </a:custGeom>
            <a:ln w="31750">
              <a:solidFill>
                <a:srgbClr val="FFB800"/>
              </a:solidFill>
            </a:ln>
          </p:spPr>
          <p:txBody>
            <a:bodyPr wrap="square" lIns="0" tIns="0" rIns="0" bIns="0" rtlCol="0"/>
            <a:lstStyle/>
            <a:p>
              <a:endParaRPr/>
            </a:p>
          </p:txBody>
        </p:sp>
        <p:sp>
          <p:nvSpPr>
            <p:cNvPr id="8" name="object 8"/>
            <p:cNvSpPr/>
            <p:nvPr/>
          </p:nvSpPr>
          <p:spPr>
            <a:xfrm>
              <a:off x="9106534" y="2317750"/>
              <a:ext cx="583565" cy="753110"/>
            </a:xfrm>
            <a:custGeom>
              <a:avLst/>
              <a:gdLst/>
              <a:ahLst/>
              <a:cxnLst/>
              <a:rect l="l" t="t" r="r" b="b"/>
              <a:pathLst>
                <a:path w="583565" h="753110">
                  <a:moveTo>
                    <a:pt x="348297" y="0"/>
                  </a:moveTo>
                  <a:lnTo>
                    <a:pt x="0" y="0"/>
                  </a:lnTo>
                  <a:lnTo>
                    <a:pt x="0" y="753110"/>
                  </a:lnTo>
                  <a:lnTo>
                    <a:pt x="583565" y="753110"/>
                  </a:lnTo>
                  <a:lnTo>
                    <a:pt x="583565" y="696595"/>
                  </a:lnTo>
                  <a:lnTo>
                    <a:pt x="56515" y="696595"/>
                  </a:lnTo>
                  <a:lnTo>
                    <a:pt x="56515" y="56514"/>
                  </a:lnTo>
                  <a:lnTo>
                    <a:pt x="412440" y="56514"/>
                  </a:lnTo>
                  <a:lnTo>
                    <a:pt x="348297" y="0"/>
                  </a:lnTo>
                  <a:close/>
                </a:path>
                <a:path w="583565" h="753110">
                  <a:moveTo>
                    <a:pt x="527050" y="157479"/>
                  </a:moveTo>
                  <a:lnTo>
                    <a:pt x="527050" y="696595"/>
                  </a:lnTo>
                  <a:lnTo>
                    <a:pt x="583565" y="696595"/>
                  </a:lnTo>
                  <a:lnTo>
                    <a:pt x="583565" y="207010"/>
                  </a:lnTo>
                  <a:lnTo>
                    <a:pt x="527050" y="157479"/>
                  </a:lnTo>
                  <a:close/>
                </a:path>
                <a:path w="583565" h="753110">
                  <a:moveTo>
                    <a:pt x="470535" y="574039"/>
                  </a:moveTo>
                  <a:lnTo>
                    <a:pt x="113030" y="574039"/>
                  </a:lnTo>
                  <a:lnTo>
                    <a:pt x="113030" y="611822"/>
                  </a:lnTo>
                  <a:lnTo>
                    <a:pt x="470535" y="611822"/>
                  </a:lnTo>
                  <a:lnTo>
                    <a:pt x="470535" y="574039"/>
                  </a:lnTo>
                  <a:close/>
                </a:path>
                <a:path w="583565" h="753110">
                  <a:moveTo>
                    <a:pt x="470535" y="498792"/>
                  </a:moveTo>
                  <a:lnTo>
                    <a:pt x="113030" y="498792"/>
                  </a:lnTo>
                  <a:lnTo>
                    <a:pt x="113030" y="536575"/>
                  </a:lnTo>
                  <a:lnTo>
                    <a:pt x="470535" y="536575"/>
                  </a:lnTo>
                  <a:lnTo>
                    <a:pt x="470535" y="498792"/>
                  </a:lnTo>
                  <a:close/>
                </a:path>
                <a:path w="583565" h="753110">
                  <a:moveTo>
                    <a:pt x="470535" y="423545"/>
                  </a:moveTo>
                  <a:lnTo>
                    <a:pt x="113030" y="423545"/>
                  </a:lnTo>
                  <a:lnTo>
                    <a:pt x="113030" y="461327"/>
                  </a:lnTo>
                  <a:lnTo>
                    <a:pt x="470535" y="461327"/>
                  </a:lnTo>
                  <a:lnTo>
                    <a:pt x="470535" y="423545"/>
                  </a:lnTo>
                  <a:close/>
                </a:path>
                <a:path w="583565" h="753110">
                  <a:moveTo>
                    <a:pt x="470535" y="348297"/>
                  </a:moveTo>
                  <a:lnTo>
                    <a:pt x="113030" y="348297"/>
                  </a:lnTo>
                  <a:lnTo>
                    <a:pt x="113030" y="385762"/>
                  </a:lnTo>
                  <a:lnTo>
                    <a:pt x="470535" y="385762"/>
                  </a:lnTo>
                  <a:lnTo>
                    <a:pt x="470535" y="348297"/>
                  </a:lnTo>
                  <a:close/>
                </a:path>
                <a:path w="583565" h="753110">
                  <a:moveTo>
                    <a:pt x="235267" y="273050"/>
                  </a:moveTo>
                  <a:lnTo>
                    <a:pt x="113030" y="273050"/>
                  </a:lnTo>
                  <a:lnTo>
                    <a:pt x="113030" y="310514"/>
                  </a:lnTo>
                  <a:lnTo>
                    <a:pt x="235267" y="310514"/>
                  </a:lnTo>
                  <a:lnTo>
                    <a:pt x="235267" y="273050"/>
                  </a:lnTo>
                  <a:close/>
                </a:path>
                <a:path w="583565" h="753110">
                  <a:moveTo>
                    <a:pt x="412440" y="56514"/>
                  </a:moveTo>
                  <a:lnTo>
                    <a:pt x="291782" y="56514"/>
                  </a:lnTo>
                  <a:lnTo>
                    <a:pt x="291782" y="254000"/>
                  </a:lnTo>
                  <a:lnTo>
                    <a:pt x="527050" y="254000"/>
                  </a:lnTo>
                  <a:lnTo>
                    <a:pt x="527050" y="197485"/>
                  </a:lnTo>
                  <a:lnTo>
                    <a:pt x="348297" y="197485"/>
                  </a:lnTo>
                  <a:lnTo>
                    <a:pt x="348297" y="80010"/>
                  </a:lnTo>
                  <a:lnTo>
                    <a:pt x="439106" y="80010"/>
                  </a:lnTo>
                  <a:lnTo>
                    <a:pt x="412440" y="56514"/>
                  </a:lnTo>
                  <a:close/>
                </a:path>
                <a:path w="583565" h="753110">
                  <a:moveTo>
                    <a:pt x="439106" y="80010"/>
                  </a:moveTo>
                  <a:lnTo>
                    <a:pt x="348297" y="80010"/>
                  </a:lnTo>
                  <a:lnTo>
                    <a:pt x="465772" y="197485"/>
                  </a:lnTo>
                  <a:lnTo>
                    <a:pt x="465772" y="103504"/>
                  </a:lnTo>
                  <a:lnTo>
                    <a:pt x="439106" y="80010"/>
                  </a:lnTo>
                  <a:close/>
                </a:path>
                <a:path w="583565" h="753110">
                  <a:moveTo>
                    <a:pt x="465772" y="103504"/>
                  </a:moveTo>
                  <a:lnTo>
                    <a:pt x="465772" y="197485"/>
                  </a:lnTo>
                  <a:lnTo>
                    <a:pt x="527050" y="197485"/>
                  </a:lnTo>
                  <a:lnTo>
                    <a:pt x="527050" y="157479"/>
                  </a:lnTo>
                  <a:lnTo>
                    <a:pt x="465772" y="103504"/>
                  </a:lnTo>
                  <a:close/>
                </a:path>
              </a:pathLst>
            </a:custGeom>
            <a:solidFill>
              <a:srgbClr val="D6791A"/>
            </a:solidFill>
          </p:spPr>
          <p:txBody>
            <a:bodyPr wrap="square" lIns="0" tIns="0" rIns="0" bIns="0" rtlCol="0"/>
            <a:lstStyle/>
            <a:p>
              <a:endParaRPr/>
            </a:p>
          </p:txBody>
        </p:sp>
        <p:pic>
          <p:nvPicPr>
            <p:cNvPr id="9" name="object 9"/>
            <p:cNvPicPr/>
            <p:nvPr/>
          </p:nvPicPr>
          <p:blipFill>
            <a:blip r:embed="rId2" cstate="print"/>
            <a:stretch>
              <a:fillRect/>
            </a:stretch>
          </p:blipFill>
          <p:spPr>
            <a:xfrm>
              <a:off x="7549832" y="6167437"/>
              <a:ext cx="3293427" cy="611187"/>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1" name="object 11"/>
          <p:cNvSpPr txBox="1">
            <a:spLocks noGrp="1"/>
          </p:cNvSpPr>
          <p:nvPr>
            <p:ph type="title"/>
          </p:nvPr>
        </p:nvSpPr>
        <p:spPr>
          <a:xfrm>
            <a:off x="2185987" y="653097"/>
            <a:ext cx="7787640" cy="459740"/>
          </a:xfrm>
          <a:prstGeom prst="rect">
            <a:avLst/>
          </a:prstGeom>
        </p:spPr>
        <p:txBody>
          <a:bodyPr vert="horz" wrap="square" lIns="0" tIns="12700" rIns="0" bIns="0" rtlCol="0">
            <a:spAutoFit/>
          </a:bodyPr>
          <a:lstStyle/>
          <a:p>
            <a:pPr marL="12700">
              <a:lnSpc>
                <a:spcPct val="100000"/>
              </a:lnSpc>
              <a:spcBef>
                <a:spcPts val="100"/>
              </a:spcBef>
            </a:pPr>
            <a:r>
              <a:rPr sz="2850" spc="170" dirty="0">
                <a:solidFill>
                  <a:srgbClr val="000000"/>
                </a:solidFill>
              </a:rPr>
              <a:t>Οι</a:t>
            </a:r>
            <a:r>
              <a:rPr sz="2850" spc="190" dirty="0">
                <a:solidFill>
                  <a:srgbClr val="000000"/>
                </a:solidFill>
              </a:rPr>
              <a:t> </a:t>
            </a:r>
            <a:r>
              <a:rPr sz="2850" spc="175" dirty="0">
                <a:solidFill>
                  <a:srgbClr val="000000"/>
                </a:solidFill>
              </a:rPr>
              <a:t>τέσσερις</a:t>
            </a:r>
            <a:r>
              <a:rPr sz="2850" spc="200" dirty="0">
                <a:solidFill>
                  <a:srgbClr val="000000"/>
                </a:solidFill>
              </a:rPr>
              <a:t> </a:t>
            </a:r>
            <a:r>
              <a:rPr sz="2850" spc="185" dirty="0">
                <a:solidFill>
                  <a:srgbClr val="000000"/>
                </a:solidFill>
              </a:rPr>
              <a:t>φάσεις</a:t>
            </a:r>
            <a:r>
              <a:rPr sz="2850" spc="215" dirty="0">
                <a:solidFill>
                  <a:srgbClr val="000000"/>
                </a:solidFill>
              </a:rPr>
              <a:t> </a:t>
            </a:r>
            <a:r>
              <a:rPr sz="2850" spc="125" dirty="0">
                <a:solidFill>
                  <a:srgbClr val="000000"/>
                </a:solidFill>
              </a:rPr>
              <a:t>της</a:t>
            </a:r>
            <a:r>
              <a:rPr sz="2850" spc="70" dirty="0">
                <a:solidFill>
                  <a:srgbClr val="000000"/>
                </a:solidFill>
              </a:rPr>
              <a:t> </a:t>
            </a:r>
            <a:r>
              <a:rPr sz="2850" spc="195" dirty="0">
                <a:solidFill>
                  <a:srgbClr val="000000"/>
                </a:solidFill>
              </a:rPr>
              <a:t>αξιολόγησης</a:t>
            </a:r>
            <a:r>
              <a:rPr sz="2850" spc="200" dirty="0">
                <a:solidFill>
                  <a:srgbClr val="000000"/>
                </a:solidFill>
              </a:rPr>
              <a:t> </a:t>
            </a:r>
            <a:r>
              <a:rPr sz="2850" spc="185" dirty="0">
                <a:solidFill>
                  <a:srgbClr val="000000"/>
                </a:solidFill>
              </a:rPr>
              <a:t>κινδύνων</a:t>
            </a:r>
            <a:endParaRPr sz="2850"/>
          </a:p>
        </p:txBody>
      </p:sp>
      <p:sp>
        <p:nvSpPr>
          <p:cNvPr id="12" name="object 12"/>
          <p:cNvSpPr txBox="1"/>
          <p:nvPr/>
        </p:nvSpPr>
        <p:spPr>
          <a:xfrm>
            <a:off x="912494" y="1340167"/>
            <a:ext cx="244856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Φάση: Ενημέρωση και</a:t>
            </a:r>
            <a:r>
              <a:rPr sz="1400" b="1" spc="-10" dirty="0">
                <a:latin typeface="Calibri"/>
                <a:cs typeface="Calibri"/>
              </a:rPr>
              <a:t> </a:t>
            </a:r>
            <a:r>
              <a:rPr sz="1400" b="1" spc="-15" dirty="0">
                <a:latin typeface="Calibri"/>
                <a:cs typeface="Calibri"/>
              </a:rPr>
              <a:t>αναφορά</a:t>
            </a:r>
            <a:endParaRPr sz="1400">
              <a:latin typeface="Calibri"/>
              <a:cs typeface="Calibri"/>
            </a:endParaRPr>
          </a:p>
        </p:txBody>
      </p:sp>
      <p:sp>
        <p:nvSpPr>
          <p:cNvPr id="14" name="object 14"/>
          <p:cNvSpPr txBox="1"/>
          <p:nvPr/>
        </p:nvSpPr>
        <p:spPr>
          <a:xfrm>
            <a:off x="8214041" y="3419686"/>
            <a:ext cx="2596515" cy="1243930"/>
          </a:xfrm>
          <a:prstGeom prst="rect">
            <a:avLst/>
          </a:prstGeom>
        </p:spPr>
        <p:txBody>
          <a:bodyPr vert="horz" wrap="square" lIns="0" tIns="12700" rIns="0" bIns="0" rtlCol="0">
            <a:spAutoFit/>
          </a:bodyPr>
          <a:lstStyle/>
          <a:p>
            <a:pPr marL="12700" marR="5080">
              <a:lnSpc>
                <a:spcPct val="100000"/>
              </a:lnSpc>
              <a:spcBef>
                <a:spcPts val="100"/>
              </a:spcBef>
              <a:tabLst>
                <a:tab pos="1401445" algn="l"/>
                <a:tab pos="1623695" algn="l"/>
                <a:tab pos="1914525" algn="l"/>
                <a:tab pos="2171065" algn="l"/>
              </a:tabLst>
            </a:pPr>
            <a:r>
              <a:rPr lang="el-GR" sz="1000" dirty="0"/>
              <a:t>Αν η αξιολόγηση διενεργηθεί από εξωτερικό φορέα λόγω έλλειψης επαρκούς εσωτερικής τεχνογνωσίας, η αρχική έκθεση λειτουργεί συνήθως ως </a:t>
            </a:r>
            <a:r>
              <a:rPr lang="el-GR" sz="1000" b="1" dirty="0"/>
              <a:t>προσωρινή αξιολόγηση με προτάσεις</a:t>
            </a:r>
            <a:r>
              <a:rPr lang="el-GR" sz="1000" dirty="0"/>
              <a:t>.</a:t>
            </a:r>
            <a:br>
              <a:rPr lang="el-GR" sz="1000" dirty="0"/>
            </a:br>
            <a:r>
              <a:rPr lang="el-GR" sz="1000" dirty="0"/>
              <a:t>• Οι τελικές αποφάσεις θα πρέπει να ενσωματωθούν στο </a:t>
            </a:r>
            <a:r>
              <a:rPr lang="el-GR" sz="1000" b="1" dirty="0" err="1"/>
              <a:t>επικαιροποιημένο</a:t>
            </a:r>
            <a:r>
              <a:rPr lang="el-GR" sz="1000" b="1" dirty="0"/>
              <a:t> έγγραφο εκτίμησης κινδύνου</a:t>
            </a:r>
            <a:r>
              <a:rPr lang="el-GR" sz="1000" dirty="0"/>
              <a:t>.</a:t>
            </a:r>
            <a:endParaRPr sz="950" dirty="0">
              <a:latin typeface="Calibri"/>
              <a:cs typeface="Calibri"/>
            </a:endParaRPr>
          </a:p>
        </p:txBody>
      </p:sp>
      <p:grpSp>
        <p:nvGrpSpPr>
          <p:cNvPr id="18" name="object 18"/>
          <p:cNvGrpSpPr/>
          <p:nvPr/>
        </p:nvGrpSpPr>
        <p:grpSpPr>
          <a:xfrm>
            <a:off x="1303019" y="1669097"/>
            <a:ext cx="2880360" cy="3422650"/>
            <a:chOff x="1303019" y="1669097"/>
            <a:chExt cx="2880360" cy="3422650"/>
          </a:xfrm>
        </p:grpSpPr>
        <p:sp>
          <p:nvSpPr>
            <p:cNvPr id="19" name="object 19"/>
            <p:cNvSpPr/>
            <p:nvPr/>
          </p:nvSpPr>
          <p:spPr>
            <a:xfrm>
              <a:off x="1318894" y="1684972"/>
              <a:ext cx="2848610" cy="3390900"/>
            </a:xfrm>
            <a:custGeom>
              <a:avLst/>
              <a:gdLst/>
              <a:ahLst/>
              <a:cxnLst/>
              <a:rect l="l" t="t" r="r" b="b"/>
              <a:pathLst>
                <a:path w="2848610" h="3390900">
                  <a:moveTo>
                    <a:pt x="2373630" y="0"/>
                  </a:moveTo>
                  <a:lnTo>
                    <a:pt x="474662" y="0"/>
                  </a:lnTo>
                  <a:lnTo>
                    <a:pt x="426085" y="2539"/>
                  </a:lnTo>
                  <a:lnTo>
                    <a:pt x="379094" y="9525"/>
                  </a:lnTo>
                  <a:lnTo>
                    <a:pt x="333692" y="21272"/>
                  </a:lnTo>
                  <a:lnTo>
                    <a:pt x="289877" y="37464"/>
                  </a:lnTo>
                  <a:lnTo>
                    <a:pt x="248602" y="57150"/>
                  </a:lnTo>
                  <a:lnTo>
                    <a:pt x="209232" y="80962"/>
                  </a:lnTo>
                  <a:lnTo>
                    <a:pt x="172720" y="108267"/>
                  </a:lnTo>
                  <a:lnTo>
                    <a:pt x="139065" y="139064"/>
                  </a:lnTo>
                  <a:lnTo>
                    <a:pt x="108267" y="172719"/>
                  </a:lnTo>
                  <a:lnTo>
                    <a:pt x="80962" y="209232"/>
                  </a:lnTo>
                  <a:lnTo>
                    <a:pt x="57150" y="248602"/>
                  </a:lnTo>
                  <a:lnTo>
                    <a:pt x="37465" y="289877"/>
                  </a:lnTo>
                  <a:lnTo>
                    <a:pt x="21272" y="333692"/>
                  </a:lnTo>
                  <a:lnTo>
                    <a:pt x="9525" y="379094"/>
                  </a:lnTo>
                  <a:lnTo>
                    <a:pt x="2540" y="426085"/>
                  </a:lnTo>
                  <a:lnTo>
                    <a:pt x="0" y="474662"/>
                  </a:lnTo>
                  <a:lnTo>
                    <a:pt x="0" y="2916237"/>
                  </a:lnTo>
                  <a:lnTo>
                    <a:pt x="2540" y="2964815"/>
                  </a:lnTo>
                  <a:lnTo>
                    <a:pt x="9525" y="3011804"/>
                  </a:lnTo>
                  <a:lnTo>
                    <a:pt x="21272" y="3057207"/>
                  </a:lnTo>
                  <a:lnTo>
                    <a:pt x="37465" y="3101022"/>
                  </a:lnTo>
                  <a:lnTo>
                    <a:pt x="57150" y="3142297"/>
                  </a:lnTo>
                  <a:lnTo>
                    <a:pt x="80962" y="3181667"/>
                  </a:lnTo>
                  <a:lnTo>
                    <a:pt x="108267" y="3218179"/>
                  </a:lnTo>
                  <a:lnTo>
                    <a:pt x="139065" y="3251834"/>
                  </a:lnTo>
                  <a:lnTo>
                    <a:pt x="172720" y="3282632"/>
                  </a:lnTo>
                  <a:lnTo>
                    <a:pt x="209232" y="3309937"/>
                  </a:lnTo>
                  <a:lnTo>
                    <a:pt x="248602" y="3333432"/>
                  </a:lnTo>
                  <a:lnTo>
                    <a:pt x="289877" y="3353434"/>
                  </a:lnTo>
                  <a:lnTo>
                    <a:pt x="333692" y="3369627"/>
                  </a:lnTo>
                  <a:lnTo>
                    <a:pt x="379094" y="3381375"/>
                  </a:lnTo>
                  <a:lnTo>
                    <a:pt x="426085" y="3388359"/>
                  </a:lnTo>
                  <a:lnTo>
                    <a:pt x="474662" y="3390900"/>
                  </a:lnTo>
                  <a:lnTo>
                    <a:pt x="2373630" y="3390900"/>
                  </a:lnTo>
                  <a:lnTo>
                    <a:pt x="2422207" y="3388359"/>
                  </a:lnTo>
                  <a:lnTo>
                    <a:pt x="2469197" y="3381375"/>
                  </a:lnTo>
                  <a:lnTo>
                    <a:pt x="2514917" y="3369627"/>
                  </a:lnTo>
                  <a:lnTo>
                    <a:pt x="2558415" y="3353434"/>
                  </a:lnTo>
                  <a:lnTo>
                    <a:pt x="2600007" y="3333432"/>
                  </a:lnTo>
                  <a:lnTo>
                    <a:pt x="2639060" y="3309937"/>
                  </a:lnTo>
                  <a:lnTo>
                    <a:pt x="2675572" y="3282632"/>
                  </a:lnTo>
                  <a:lnTo>
                    <a:pt x="2709227" y="3251834"/>
                  </a:lnTo>
                  <a:lnTo>
                    <a:pt x="2740025" y="3218179"/>
                  </a:lnTo>
                  <a:lnTo>
                    <a:pt x="2767330" y="3181667"/>
                  </a:lnTo>
                  <a:lnTo>
                    <a:pt x="2791142" y="3142297"/>
                  </a:lnTo>
                  <a:lnTo>
                    <a:pt x="2811145" y="3101022"/>
                  </a:lnTo>
                  <a:lnTo>
                    <a:pt x="2827020" y="3057207"/>
                  </a:lnTo>
                  <a:lnTo>
                    <a:pt x="2838767" y="3011804"/>
                  </a:lnTo>
                  <a:lnTo>
                    <a:pt x="2845752" y="2964815"/>
                  </a:lnTo>
                  <a:lnTo>
                    <a:pt x="2848292" y="2916237"/>
                  </a:lnTo>
                  <a:lnTo>
                    <a:pt x="2848292" y="474662"/>
                  </a:lnTo>
                  <a:lnTo>
                    <a:pt x="2845752" y="426085"/>
                  </a:lnTo>
                  <a:lnTo>
                    <a:pt x="2838767" y="379094"/>
                  </a:lnTo>
                  <a:lnTo>
                    <a:pt x="2827020" y="333692"/>
                  </a:lnTo>
                  <a:lnTo>
                    <a:pt x="2811145" y="289877"/>
                  </a:lnTo>
                  <a:lnTo>
                    <a:pt x="2791142" y="248602"/>
                  </a:lnTo>
                  <a:lnTo>
                    <a:pt x="2767330" y="209232"/>
                  </a:lnTo>
                  <a:lnTo>
                    <a:pt x="2740025" y="172719"/>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FFB800">
                <a:alpha val="9803"/>
              </a:srgbClr>
            </a:solidFill>
          </p:spPr>
          <p:txBody>
            <a:bodyPr wrap="square" lIns="0" tIns="0" rIns="0" bIns="0" rtlCol="0"/>
            <a:lstStyle/>
            <a:p>
              <a:endParaRPr/>
            </a:p>
          </p:txBody>
        </p:sp>
        <p:sp>
          <p:nvSpPr>
            <p:cNvPr id="20" name="object 20"/>
            <p:cNvSpPr/>
            <p:nvPr/>
          </p:nvSpPr>
          <p:spPr>
            <a:xfrm>
              <a:off x="1318894" y="1684972"/>
              <a:ext cx="2848610" cy="3390900"/>
            </a:xfrm>
            <a:custGeom>
              <a:avLst/>
              <a:gdLst/>
              <a:ahLst/>
              <a:cxnLst/>
              <a:rect l="l" t="t" r="r" b="b"/>
              <a:pathLst>
                <a:path w="2848610" h="3390900">
                  <a:moveTo>
                    <a:pt x="0" y="474662"/>
                  </a:moveTo>
                  <a:lnTo>
                    <a:pt x="2540" y="426085"/>
                  </a:lnTo>
                  <a:lnTo>
                    <a:pt x="9525" y="379094"/>
                  </a:lnTo>
                  <a:lnTo>
                    <a:pt x="21272" y="333692"/>
                  </a:lnTo>
                  <a:lnTo>
                    <a:pt x="37465" y="289877"/>
                  </a:lnTo>
                  <a:lnTo>
                    <a:pt x="57150" y="248602"/>
                  </a:lnTo>
                  <a:lnTo>
                    <a:pt x="80962" y="209232"/>
                  </a:lnTo>
                  <a:lnTo>
                    <a:pt x="108267" y="172719"/>
                  </a:lnTo>
                  <a:lnTo>
                    <a:pt x="139065" y="139064"/>
                  </a:lnTo>
                  <a:lnTo>
                    <a:pt x="172720" y="108267"/>
                  </a:lnTo>
                  <a:lnTo>
                    <a:pt x="209232" y="80962"/>
                  </a:lnTo>
                  <a:lnTo>
                    <a:pt x="248602" y="57150"/>
                  </a:lnTo>
                  <a:lnTo>
                    <a:pt x="289877" y="37464"/>
                  </a:lnTo>
                  <a:lnTo>
                    <a:pt x="333692" y="21272"/>
                  </a:lnTo>
                  <a:lnTo>
                    <a:pt x="379094"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5" y="172719"/>
                  </a:lnTo>
                  <a:lnTo>
                    <a:pt x="2767330" y="209232"/>
                  </a:lnTo>
                  <a:lnTo>
                    <a:pt x="2791142" y="248602"/>
                  </a:lnTo>
                  <a:lnTo>
                    <a:pt x="2811145" y="289877"/>
                  </a:lnTo>
                  <a:lnTo>
                    <a:pt x="2827020" y="333692"/>
                  </a:lnTo>
                  <a:lnTo>
                    <a:pt x="2838767" y="379094"/>
                  </a:lnTo>
                  <a:lnTo>
                    <a:pt x="2845752" y="426085"/>
                  </a:lnTo>
                  <a:lnTo>
                    <a:pt x="2848292" y="474662"/>
                  </a:lnTo>
                  <a:lnTo>
                    <a:pt x="2848292" y="2916237"/>
                  </a:lnTo>
                  <a:lnTo>
                    <a:pt x="2845752" y="2964815"/>
                  </a:lnTo>
                  <a:lnTo>
                    <a:pt x="2838767" y="3011804"/>
                  </a:lnTo>
                  <a:lnTo>
                    <a:pt x="2827020" y="3057207"/>
                  </a:lnTo>
                  <a:lnTo>
                    <a:pt x="2811145" y="3101022"/>
                  </a:lnTo>
                  <a:lnTo>
                    <a:pt x="2791142" y="3142297"/>
                  </a:lnTo>
                  <a:lnTo>
                    <a:pt x="2767330" y="3181667"/>
                  </a:lnTo>
                  <a:lnTo>
                    <a:pt x="2740025" y="3218179"/>
                  </a:lnTo>
                  <a:lnTo>
                    <a:pt x="2709227" y="3251834"/>
                  </a:lnTo>
                  <a:lnTo>
                    <a:pt x="2675572" y="3282632"/>
                  </a:lnTo>
                  <a:lnTo>
                    <a:pt x="2639060" y="3309937"/>
                  </a:lnTo>
                  <a:lnTo>
                    <a:pt x="2600007" y="3333432"/>
                  </a:lnTo>
                  <a:lnTo>
                    <a:pt x="2558415" y="3353434"/>
                  </a:lnTo>
                  <a:lnTo>
                    <a:pt x="2514917" y="3369627"/>
                  </a:lnTo>
                  <a:lnTo>
                    <a:pt x="2469197" y="3381375"/>
                  </a:lnTo>
                  <a:lnTo>
                    <a:pt x="2422207" y="3388359"/>
                  </a:lnTo>
                  <a:lnTo>
                    <a:pt x="2373630" y="3390900"/>
                  </a:lnTo>
                  <a:lnTo>
                    <a:pt x="474662" y="3390900"/>
                  </a:lnTo>
                  <a:lnTo>
                    <a:pt x="426085" y="3388359"/>
                  </a:lnTo>
                  <a:lnTo>
                    <a:pt x="379094" y="3381375"/>
                  </a:lnTo>
                  <a:lnTo>
                    <a:pt x="333692" y="3369627"/>
                  </a:lnTo>
                  <a:lnTo>
                    <a:pt x="289877" y="3353434"/>
                  </a:lnTo>
                  <a:lnTo>
                    <a:pt x="248602" y="3333432"/>
                  </a:lnTo>
                  <a:lnTo>
                    <a:pt x="209232" y="3309937"/>
                  </a:lnTo>
                  <a:lnTo>
                    <a:pt x="172720" y="3282632"/>
                  </a:lnTo>
                  <a:lnTo>
                    <a:pt x="139065" y="3251834"/>
                  </a:lnTo>
                  <a:lnTo>
                    <a:pt x="108267" y="3218179"/>
                  </a:lnTo>
                  <a:lnTo>
                    <a:pt x="80962" y="3181667"/>
                  </a:lnTo>
                  <a:lnTo>
                    <a:pt x="57150" y="3142297"/>
                  </a:lnTo>
                  <a:lnTo>
                    <a:pt x="37465" y="3101022"/>
                  </a:lnTo>
                  <a:lnTo>
                    <a:pt x="21272" y="3057207"/>
                  </a:lnTo>
                  <a:lnTo>
                    <a:pt x="9525" y="3011804"/>
                  </a:lnTo>
                  <a:lnTo>
                    <a:pt x="2540" y="2964815"/>
                  </a:lnTo>
                  <a:lnTo>
                    <a:pt x="0" y="2916237"/>
                  </a:lnTo>
                  <a:lnTo>
                    <a:pt x="0" y="474662"/>
                  </a:lnTo>
                </a:path>
              </a:pathLst>
            </a:custGeom>
            <a:ln w="31749">
              <a:solidFill>
                <a:srgbClr val="FFB800"/>
              </a:solidFill>
            </a:ln>
          </p:spPr>
          <p:txBody>
            <a:bodyPr wrap="square" lIns="0" tIns="0" rIns="0" bIns="0" rtlCol="0"/>
            <a:lstStyle/>
            <a:p>
              <a:endParaRPr/>
            </a:p>
          </p:txBody>
        </p:sp>
        <p:sp>
          <p:nvSpPr>
            <p:cNvPr id="21" name="object 21"/>
            <p:cNvSpPr/>
            <p:nvPr/>
          </p:nvSpPr>
          <p:spPr>
            <a:xfrm>
              <a:off x="2209800" y="2060575"/>
              <a:ext cx="1054735" cy="848360"/>
            </a:xfrm>
            <a:custGeom>
              <a:avLst/>
              <a:gdLst/>
              <a:ahLst/>
              <a:cxnLst/>
              <a:rect l="l" t="t" r="r" b="b"/>
              <a:pathLst>
                <a:path w="1054735" h="848360">
                  <a:moveTo>
                    <a:pt x="1003300" y="0"/>
                  </a:moveTo>
                  <a:lnTo>
                    <a:pt x="51435" y="0"/>
                  </a:lnTo>
                  <a:lnTo>
                    <a:pt x="31432" y="3810"/>
                  </a:lnTo>
                  <a:lnTo>
                    <a:pt x="14922" y="15240"/>
                  </a:lnTo>
                  <a:lnTo>
                    <a:pt x="4127" y="31750"/>
                  </a:lnTo>
                  <a:lnTo>
                    <a:pt x="0" y="50800"/>
                  </a:lnTo>
                  <a:lnTo>
                    <a:pt x="0" y="797560"/>
                  </a:lnTo>
                  <a:lnTo>
                    <a:pt x="4127" y="817880"/>
                  </a:lnTo>
                  <a:lnTo>
                    <a:pt x="14922" y="834389"/>
                  </a:lnTo>
                  <a:lnTo>
                    <a:pt x="31432" y="844550"/>
                  </a:lnTo>
                  <a:lnTo>
                    <a:pt x="51435" y="848360"/>
                  </a:lnTo>
                  <a:lnTo>
                    <a:pt x="1003300" y="848360"/>
                  </a:lnTo>
                  <a:lnTo>
                    <a:pt x="1023302" y="844550"/>
                  </a:lnTo>
                  <a:lnTo>
                    <a:pt x="1039812" y="834389"/>
                  </a:lnTo>
                  <a:lnTo>
                    <a:pt x="1050925" y="817880"/>
                  </a:lnTo>
                  <a:lnTo>
                    <a:pt x="1054735" y="797560"/>
                  </a:lnTo>
                  <a:lnTo>
                    <a:pt x="1054735" y="772160"/>
                  </a:lnTo>
                  <a:lnTo>
                    <a:pt x="77152" y="772160"/>
                  </a:lnTo>
                  <a:lnTo>
                    <a:pt x="77152" y="360680"/>
                  </a:lnTo>
                  <a:lnTo>
                    <a:pt x="1054735" y="360680"/>
                  </a:lnTo>
                  <a:lnTo>
                    <a:pt x="1054735" y="308610"/>
                  </a:lnTo>
                  <a:lnTo>
                    <a:pt x="77152" y="308610"/>
                  </a:lnTo>
                  <a:lnTo>
                    <a:pt x="77152" y="78739"/>
                  </a:lnTo>
                  <a:lnTo>
                    <a:pt x="1054735" y="78739"/>
                  </a:lnTo>
                  <a:lnTo>
                    <a:pt x="1054735" y="50800"/>
                  </a:lnTo>
                  <a:lnTo>
                    <a:pt x="1050925" y="31750"/>
                  </a:lnTo>
                  <a:lnTo>
                    <a:pt x="1039812" y="15240"/>
                  </a:lnTo>
                  <a:lnTo>
                    <a:pt x="1023302" y="3810"/>
                  </a:lnTo>
                  <a:lnTo>
                    <a:pt x="1003300" y="0"/>
                  </a:lnTo>
                  <a:close/>
                </a:path>
                <a:path w="1054735" h="848360">
                  <a:moveTo>
                    <a:pt x="244475" y="360680"/>
                  </a:moveTo>
                  <a:lnTo>
                    <a:pt x="193039" y="360680"/>
                  </a:lnTo>
                  <a:lnTo>
                    <a:pt x="193039" y="514350"/>
                  </a:lnTo>
                  <a:lnTo>
                    <a:pt x="173037" y="518160"/>
                  </a:lnTo>
                  <a:lnTo>
                    <a:pt x="156527" y="529589"/>
                  </a:lnTo>
                  <a:lnTo>
                    <a:pt x="145414" y="546100"/>
                  </a:lnTo>
                  <a:lnTo>
                    <a:pt x="141605" y="567689"/>
                  </a:lnTo>
                  <a:lnTo>
                    <a:pt x="145414" y="586739"/>
                  </a:lnTo>
                  <a:lnTo>
                    <a:pt x="156527" y="601980"/>
                  </a:lnTo>
                  <a:lnTo>
                    <a:pt x="173037" y="613410"/>
                  </a:lnTo>
                  <a:lnTo>
                    <a:pt x="193039" y="618489"/>
                  </a:lnTo>
                  <a:lnTo>
                    <a:pt x="193039" y="643889"/>
                  </a:lnTo>
                  <a:lnTo>
                    <a:pt x="173037" y="647700"/>
                  </a:lnTo>
                  <a:lnTo>
                    <a:pt x="156527" y="657860"/>
                  </a:lnTo>
                  <a:lnTo>
                    <a:pt x="145414" y="675639"/>
                  </a:lnTo>
                  <a:lnTo>
                    <a:pt x="141605" y="694689"/>
                  </a:lnTo>
                  <a:lnTo>
                    <a:pt x="145414" y="715010"/>
                  </a:lnTo>
                  <a:lnTo>
                    <a:pt x="156527" y="732789"/>
                  </a:lnTo>
                  <a:lnTo>
                    <a:pt x="173037" y="741680"/>
                  </a:lnTo>
                  <a:lnTo>
                    <a:pt x="193039" y="745489"/>
                  </a:lnTo>
                  <a:lnTo>
                    <a:pt x="193039" y="772160"/>
                  </a:lnTo>
                  <a:lnTo>
                    <a:pt x="244475" y="772160"/>
                  </a:lnTo>
                  <a:lnTo>
                    <a:pt x="244475" y="745489"/>
                  </a:lnTo>
                  <a:lnTo>
                    <a:pt x="264477" y="741680"/>
                  </a:lnTo>
                  <a:lnTo>
                    <a:pt x="280669" y="732789"/>
                  </a:lnTo>
                  <a:lnTo>
                    <a:pt x="291782" y="715010"/>
                  </a:lnTo>
                  <a:lnTo>
                    <a:pt x="295910" y="694689"/>
                  </a:lnTo>
                  <a:lnTo>
                    <a:pt x="291782" y="675639"/>
                  </a:lnTo>
                  <a:lnTo>
                    <a:pt x="280669" y="657860"/>
                  </a:lnTo>
                  <a:lnTo>
                    <a:pt x="264477" y="647700"/>
                  </a:lnTo>
                  <a:lnTo>
                    <a:pt x="244475" y="643889"/>
                  </a:lnTo>
                  <a:lnTo>
                    <a:pt x="244475" y="618489"/>
                  </a:lnTo>
                  <a:lnTo>
                    <a:pt x="264477" y="613410"/>
                  </a:lnTo>
                  <a:lnTo>
                    <a:pt x="280669" y="601980"/>
                  </a:lnTo>
                  <a:lnTo>
                    <a:pt x="291782" y="586739"/>
                  </a:lnTo>
                  <a:lnTo>
                    <a:pt x="295910" y="567689"/>
                  </a:lnTo>
                  <a:lnTo>
                    <a:pt x="291782" y="546100"/>
                  </a:lnTo>
                  <a:lnTo>
                    <a:pt x="280669" y="529589"/>
                  </a:lnTo>
                  <a:lnTo>
                    <a:pt x="264477" y="518160"/>
                  </a:lnTo>
                  <a:lnTo>
                    <a:pt x="244475" y="514350"/>
                  </a:lnTo>
                  <a:lnTo>
                    <a:pt x="244475" y="360680"/>
                  </a:lnTo>
                  <a:close/>
                </a:path>
                <a:path w="1054735" h="848360">
                  <a:moveTo>
                    <a:pt x="450214" y="360680"/>
                  </a:moveTo>
                  <a:lnTo>
                    <a:pt x="398780" y="360680"/>
                  </a:lnTo>
                  <a:lnTo>
                    <a:pt x="398780" y="386080"/>
                  </a:lnTo>
                  <a:lnTo>
                    <a:pt x="378777" y="389889"/>
                  </a:lnTo>
                  <a:lnTo>
                    <a:pt x="362267" y="402589"/>
                  </a:lnTo>
                  <a:lnTo>
                    <a:pt x="351472" y="417830"/>
                  </a:lnTo>
                  <a:lnTo>
                    <a:pt x="347344" y="436880"/>
                  </a:lnTo>
                  <a:lnTo>
                    <a:pt x="351472" y="457200"/>
                  </a:lnTo>
                  <a:lnTo>
                    <a:pt x="362267" y="473710"/>
                  </a:lnTo>
                  <a:lnTo>
                    <a:pt x="378777" y="485139"/>
                  </a:lnTo>
                  <a:lnTo>
                    <a:pt x="398780" y="488950"/>
                  </a:lnTo>
                  <a:lnTo>
                    <a:pt x="398780" y="514350"/>
                  </a:lnTo>
                  <a:lnTo>
                    <a:pt x="378777" y="518160"/>
                  </a:lnTo>
                  <a:lnTo>
                    <a:pt x="362267" y="529589"/>
                  </a:lnTo>
                  <a:lnTo>
                    <a:pt x="351472" y="546100"/>
                  </a:lnTo>
                  <a:lnTo>
                    <a:pt x="347344" y="567689"/>
                  </a:lnTo>
                  <a:lnTo>
                    <a:pt x="351472" y="586739"/>
                  </a:lnTo>
                  <a:lnTo>
                    <a:pt x="362267" y="601980"/>
                  </a:lnTo>
                  <a:lnTo>
                    <a:pt x="378777" y="613410"/>
                  </a:lnTo>
                  <a:lnTo>
                    <a:pt x="398780" y="618489"/>
                  </a:lnTo>
                  <a:lnTo>
                    <a:pt x="398780" y="772160"/>
                  </a:lnTo>
                  <a:lnTo>
                    <a:pt x="450214" y="772160"/>
                  </a:lnTo>
                  <a:lnTo>
                    <a:pt x="450214" y="618489"/>
                  </a:lnTo>
                  <a:lnTo>
                    <a:pt x="470217" y="613410"/>
                  </a:lnTo>
                  <a:lnTo>
                    <a:pt x="486727" y="601980"/>
                  </a:lnTo>
                  <a:lnTo>
                    <a:pt x="497522" y="586739"/>
                  </a:lnTo>
                  <a:lnTo>
                    <a:pt x="501650" y="567689"/>
                  </a:lnTo>
                  <a:lnTo>
                    <a:pt x="497522" y="546100"/>
                  </a:lnTo>
                  <a:lnTo>
                    <a:pt x="486727" y="529589"/>
                  </a:lnTo>
                  <a:lnTo>
                    <a:pt x="470217" y="518160"/>
                  </a:lnTo>
                  <a:lnTo>
                    <a:pt x="450214" y="514350"/>
                  </a:lnTo>
                  <a:lnTo>
                    <a:pt x="450214" y="488950"/>
                  </a:lnTo>
                  <a:lnTo>
                    <a:pt x="470217" y="485139"/>
                  </a:lnTo>
                  <a:lnTo>
                    <a:pt x="486727" y="473710"/>
                  </a:lnTo>
                  <a:lnTo>
                    <a:pt x="497522" y="457200"/>
                  </a:lnTo>
                  <a:lnTo>
                    <a:pt x="501650" y="436880"/>
                  </a:lnTo>
                  <a:lnTo>
                    <a:pt x="497522" y="417830"/>
                  </a:lnTo>
                  <a:lnTo>
                    <a:pt x="486727" y="402589"/>
                  </a:lnTo>
                  <a:lnTo>
                    <a:pt x="470217" y="389889"/>
                  </a:lnTo>
                  <a:lnTo>
                    <a:pt x="450214" y="386080"/>
                  </a:lnTo>
                  <a:lnTo>
                    <a:pt x="450214" y="360680"/>
                  </a:lnTo>
                  <a:close/>
                </a:path>
                <a:path w="1054735" h="848360">
                  <a:moveTo>
                    <a:pt x="655955" y="360680"/>
                  </a:moveTo>
                  <a:lnTo>
                    <a:pt x="604519" y="360680"/>
                  </a:lnTo>
                  <a:lnTo>
                    <a:pt x="604519" y="514350"/>
                  </a:lnTo>
                  <a:lnTo>
                    <a:pt x="584517" y="518160"/>
                  </a:lnTo>
                  <a:lnTo>
                    <a:pt x="568325" y="529589"/>
                  </a:lnTo>
                  <a:lnTo>
                    <a:pt x="557212" y="546100"/>
                  </a:lnTo>
                  <a:lnTo>
                    <a:pt x="553085" y="567689"/>
                  </a:lnTo>
                  <a:lnTo>
                    <a:pt x="557212" y="586739"/>
                  </a:lnTo>
                  <a:lnTo>
                    <a:pt x="568325" y="601980"/>
                  </a:lnTo>
                  <a:lnTo>
                    <a:pt x="584517" y="613410"/>
                  </a:lnTo>
                  <a:lnTo>
                    <a:pt x="604519" y="618489"/>
                  </a:lnTo>
                  <a:lnTo>
                    <a:pt x="604519" y="643889"/>
                  </a:lnTo>
                  <a:lnTo>
                    <a:pt x="584517" y="647700"/>
                  </a:lnTo>
                  <a:lnTo>
                    <a:pt x="568325" y="657860"/>
                  </a:lnTo>
                  <a:lnTo>
                    <a:pt x="557212" y="675639"/>
                  </a:lnTo>
                  <a:lnTo>
                    <a:pt x="553085" y="694689"/>
                  </a:lnTo>
                  <a:lnTo>
                    <a:pt x="557212" y="715010"/>
                  </a:lnTo>
                  <a:lnTo>
                    <a:pt x="568325" y="732789"/>
                  </a:lnTo>
                  <a:lnTo>
                    <a:pt x="584517" y="741680"/>
                  </a:lnTo>
                  <a:lnTo>
                    <a:pt x="604519" y="745489"/>
                  </a:lnTo>
                  <a:lnTo>
                    <a:pt x="604519" y="772160"/>
                  </a:lnTo>
                  <a:lnTo>
                    <a:pt x="655955" y="772160"/>
                  </a:lnTo>
                  <a:lnTo>
                    <a:pt x="655955" y="745489"/>
                  </a:lnTo>
                  <a:lnTo>
                    <a:pt x="675957" y="741680"/>
                  </a:lnTo>
                  <a:lnTo>
                    <a:pt x="692467" y="732789"/>
                  </a:lnTo>
                  <a:lnTo>
                    <a:pt x="703580" y="715010"/>
                  </a:lnTo>
                  <a:lnTo>
                    <a:pt x="707389" y="694689"/>
                  </a:lnTo>
                  <a:lnTo>
                    <a:pt x="703580" y="675639"/>
                  </a:lnTo>
                  <a:lnTo>
                    <a:pt x="692467" y="657860"/>
                  </a:lnTo>
                  <a:lnTo>
                    <a:pt x="675957" y="647700"/>
                  </a:lnTo>
                  <a:lnTo>
                    <a:pt x="655955" y="643889"/>
                  </a:lnTo>
                  <a:lnTo>
                    <a:pt x="655955" y="618489"/>
                  </a:lnTo>
                  <a:lnTo>
                    <a:pt x="675957" y="613410"/>
                  </a:lnTo>
                  <a:lnTo>
                    <a:pt x="692467" y="601980"/>
                  </a:lnTo>
                  <a:lnTo>
                    <a:pt x="703580" y="586739"/>
                  </a:lnTo>
                  <a:lnTo>
                    <a:pt x="707389" y="567689"/>
                  </a:lnTo>
                  <a:lnTo>
                    <a:pt x="703580" y="546100"/>
                  </a:lnTo>
                  <a:lnTo>
                    <a:pt x="692467" y="529589"/>
                  </a:lnTo>
                  <a:lnTo>
                    <a:pt x="675957" y="518160"/>
                  </a:lnTo>
                  <a:lnTo>
                    <a:pt x="655955" y="514350"/>
                  </a:lnTo>
                  <a:lnTo>
                    <a:pt x="655955" y="360680"/>
                  </a:lnTo>
                  <a:close/>
                </a:path>
                <a:path w="1054735" h="848360">
                  <a:moveTo>
                    <a:pt x="862012" y="360680"/>
                  </a:moveTo>
                  <a:lnTo>
                    <a:pt x="810577" y="360680"/>
                  </a:lnTo>
                  <a:lnTo>
                    <a:pt x="810577" y="386080"/>
                  </a:lnTo>
                  <a:lnTo>
                    <a:pt x="790257" y="389889"/>
                  </a:lnTo>
                  <a:lnTo>
                    <a:pt x="774064" y="402589"/>
                  </a:lnTo>
                  <a:lnTo>
                    <a:pt x="762952" y="417830"/>
                  </a:lnTo>
                  <a:lnTo>
                    <a:pt x="758825" y="436880"/>
                  </a:lnTo>
                  <a:lnTo>
                    <a:pt x="762952" y="457200"/>
                  </a:lnTo>
                  <a:lnTo>
                    <a:pt x="774064" y="473710"/>
                  </a:lnTo>
                  <a:lnTo>
                    <a:pt x="790257" y="485139"/>
                  </a:lnTo>
                  <a:lnTo>
                    <a:pt x="810577" y="488950"/>
                  </a:lnTo>
                  <a:lnTo>
                    <a:pt x="810577" y="643889"/>
                  </a:lnTo>
                  <a:lnTo>
                    <a:pt x="790257" y="647700"/>
                  </a:lnTo>
                  <a:lnTo>
                    <a:pt x="774064" y="657860"/>
                  </a:lnTo>
                  <a:lnTo>
                    <a:pt x="762952" y="675639"/>
                  </a:lnTo>
                  <a:lnTo>
                    <a:pt x="758825" y="694689"/>
                  </a:lnTo>
                  <a:lnTo>
                    <a:pt x="762952" y="715010"/>
                  </a:lnTo>
                  <a:lnTo>
                    <a:pt x="774064" y="732789"/>
                  </a:lnTo>
                  <a:lnTo>
                    <a:pt x="790257" y="741680"/>
                  </a:lnTo>
                  <a:lnTo>
                    <a:pt x="810577" y="745489"/>
                  </a:lnTo>
                  <a:lnTo>
                    <a:pt x="810577" y="772160"/>
                  </a:lnTo>
                  <a:lnTo>
                    <a:pt x="862012" y="772160"/>
                  </a:lnTo>
                  <a:lnTo>
                    <a:pt x="862012" y="745489"/>
                  </a:lnTo>
                  <a:lnTo>
                    <a:pt x="882014" y="741680"/>
                  </a:lnTo>
                  <a:lnTo>
                    <a:pt x="898207" y="732789"/>
                  </a:lnTo>
                  <a:lnTo>
                    <a:pt x="909319" y="715010"/>
                  </a:lnTo>
                  <a:lnTo>
                    <a:pt x="913447" y="694689"/>
                  </a:lnTo>
                  <a:lnTo>
                    <a:pt x="909319" y="675639"/>
                  </a:lnTo>
                  <a:lnTo>
                    <a:pt x="898207" y="657860"/>
                  </a:lnTo>
                  <a:lnTo>
                    <a:pt x="882014" y="647700"/>
                  </a:lnTo>
                  <a:lnTo>
                    <a:pt x="862012" y="643889"/>
                  </a:lnTo>
                  <a:lnTo>
                    <a:pt x="862012" y="488950"/>
                  </a:lnTo>
                  <a:lnTo>
                    <a:pt x="882014" y="485139"/>
                  </a:lnTo>
                  <a:lnTo>
                    <a:pt x="898207" y="473710"/>
                  </a:lnTo>
                  <a:lnTo>
                    <a:pt x="909319" y="457200"/>
                  </a:lnTo>
                  <a:lnTo>
                    <a:pt x="913447" y="436880"/>
                  </a:lnTo>
                  <a:lnTo>
                    <a:pt x="909319" y="417830"/>
                  </a:lnTo>
                  <a:lnTo>
                    <a:pt x="898207" y="402589"/>
                  </a:lnTo>
                  <a:lnTo>
                    <a:pt x="882014" y="389889"/>
                  </a:lnTo>
                  <a:lnTo>
                    <a:pt x="862012" y="386080"/>
                  </a:lnTo>
                  <a:lnTo>
                    <a:pt x="862012" y="360680"/>
                  </a:lnTo>
                  <a:close/>
                </a:path>
                <a:path w="1054735" h="848360">
                  <a:moveTo>
                    <a:pt x="1054735" y="360680"/>
                  </a:moveTo>
                  <a:lnTo>
                    <a:pt x="977582" y="360680"/>
                  </a:lnTo>
                  <a:lnTo>
                    <a:pt x="977582" y="772160"/>
                  </a:lnTo>
                  <a:lnTo>
                    <a:pt x="1054735" y="772160"/>
                  </a:lnTo>
                  <a:lnTo>
                    <a:pt x="1054735" y="360680"/>
                  </a:lnTo>
                  <a:close/>
                </a:path>
                <a:path w="1054735" h="848360">
                  <a:moveTo>
                    <a:pt x="244475" y="78739"/>
                  </a:moveTo>
                  <a:lnTo>
                    <a:pt x="193039" y="78739"/>
                  </a:lnTo>
                  <a:lnTo>
                    <a:pt x="193039" y="104139"/>
                  </a:lnTo>
                  <a:lnTo>
                    <a:pt x="173037" y="106680"/>
                  </a:lnTo>
                  <a:lnTo>
                    <a:pt x="156527" y="118110"/>
                  </a:lnTo>
                  <a:lnTo>
                    <a:pt x="145414" y="135889"/>
                  </a:lnTo>
                  <a:lnTo>
                    <a:pt x="141605" y="154939"/>
                  </a:lnTo>
                  <a:lnTo>
                    <a:pt x="145414" y="173989"/>
                  </a:lnTo>
                  <a:lnTo>
                    <a:pt x="156527" y="190500"/>
                  </a:lnTo>
                  <a:lnTo>
                    <a:pt x="173037" y="201930"/>
                  </a:lnTo>
                  <a:lnTo>
                    <a:pt x="193039" y="205739"/>
                  </a:lnTo>
                  <a:lnTo>
                    <a:pt x="193039" y="308610"/>
                  </a:lnTo>
                  <a:lnTo>
                    <a:pt x="244475" y="308610"/>
                  </a:lnTo>
                  <a:lnTo>
                    <a:pt x="244475" y="205739"/>
                  </a:lnTo>
                  <a:lnTo>
                    <a:pt x="264477" y="201930"/>
                  </a:lnTo>
                  <a:lnTo>
                    <a:pt x="280669" y="190500"/>
                  </a:lnTo>
                  <a:lnTo>
                    <a:pt x="291782" y="173989"/>
                  </a:lnTo>
                  <a:lnTo>
                    <a:pt x="295910" y="154939"/>
                  </a:lnTo>
                  <a:lnTo>
                    <a:pt x="291782" y="135889"/>
                  </a:lnTo>
                  <a:lnTo>
                    <a:pt x="280669" y="118110"/>
                  </a:lnTo>
                  <a:lnTo>
                    <a:pt x="264477" y="106680"/>
                  </a:lnTo>
                  <a:lnTo>
                    <a:pt x="244475" y="104139"/>
                  </a:lnTo>
                  <a:lnTo>
                    <a:pt x="244475" y="78739"/>
                  </a:lnTo>
                  <a:close/>
                </a:path>
                <a:path w="1054735" h="848360">
                  <a:moveTo>
                    <a:pt x="450214" y="78739"/>
                  </a:moveTo>
                  <a:lnTo>
                    <a:pt x="398780" y="78739"/>
                  </a:lnTo>
                  <a:lnTo>
                    <a:pt x="398780" y="180339"/>
                  </a:lnTo>
                  <a:lnTo>
                    <a:pt x="378777" y="184150"/>
                  </a:lnTo>
                  <a:lnTo>
                    <a:pt x="362267" y="195580"/>
                  </a:lnTo>
                  <a:lnTo>
                    <a:pt x="351472" y="212089"/>
                  </a:lnTo>
                  <a:lnTo>
                    <a:pt x="347344" y="231139"/>
                  </a:lnTo>
                  <a:lnTo>
                    <a:pt x="351472" y="251460"/>
                  </a:lnTo>
                  <a:lnTo>
                    <a:pt x="362267" y="269239"/>
                  </a:lnTo>
                  <a:lnTo>
                    <a:pt x="378777" y="279400"/>
                  </a:lnTo>
                  <a:lnTo>
                    <a:pt x="398780" y="283210"/>
                  </a:lnTo>
                  <a:lnTo>
                    <a:pt x="398780" y="308610"/>
                  </a:lnTo>
                  <a:lnTo>
                    <a:pt x="450214" y="308610"/>
                  </a:lnTo>
                  <a:lnTo>
                    <a:pt x="450214" y="283210"/>
                  </a:lnTo>
                  <a:lnTo>
                    <a:pt x="470217" y="279400"/>
                  </a:lnTo>
                  <a:lnTo>
                    <a:pt x="486727" y="269239"/>
                  </a:lnTo>
                  <a:lnTo>
                    <a:pt x="497522" y="251460"/>
                  </a:lnTo>
                  <a:lnTo>
                    <a:pt x="501650" y="231139"/>
                  </a:lnTo>
                  <a:lnTo>
                    <a:pt x="497522" y="212089"/>
                  </a:lnTo>
                  <a:lnTo>
                    <a:pt x="486727" y="195580"/>
                  </a:lnTo>
                  <a:lnTo>
                    <a:pt x="470217" y="184150"/>
                  </a:lnTo>
                  <a:lnTo>
                    <a:pt x="450214" y="180339"/>
                  </a:lnTo>
                  <a:lnTo>
                    <a:pt x="450214" y="78739"/>
                  </a:lnTo>
                  <a:close/>
                </a:path>
                <a:path w="1054735" h="848360">
                  <a:moveTo>
                    <a:pt x="655955" y="78739"/>
                  </a:moveTo>
                  <a:lnTo>
                    <a:pt x="604519" y="78739"/>
                  </a:lnTo>
                  <a:lnTo>
                    <a:pt x="604519" y="104139"/>
                  </a:lnTo>
                  <a:lnTo>
                    <a:pt x="584517" y="106680"/>
                  </a:lnTo>
                  <a:lnTo>
                    <a:pt x="568325" y="118110"/>
                  </a:lnTo>
                  <a:lnTo>
                    <a:pt x="557212" y="135889"/>
                  </a:lnTo>
                  <a:lnTo>
                    <a:pt x="553085" y="154939"/>
                  </a:lnTo>
                  <a:lnTo>
                    <a:pt x="557212" y="173989"/>
                  </a:lnTo>
                  <a:lnTo>
                    <a:pt x="568325" y="190500"/>
                  </a:lnTo>
                  <a:lnTo>
                    <a:pt x="584517" y="201930"/>
                  </a:lnTo>
                  <a:lnTo>
                    <a:pt x="604519" y="205739"/>
                  </a:lnTo>
                  <a:lnTo>
                    <a:pt x="604519" y="308610"/>
                  </a:lnTo>
                  <a:lnTo>
                    <a:pt x="655955" y="308610"/>
                  </a:lnTo>
                  <a:lnTo>
                    <a:pt x="655955" y="205739"/>
                  </a:lnTo>
                  <a:lnTo>
                    <a:pt x="675957" y="201930"/>
                  </a:lnTo>
                  <a:lnTo>
                    <a:pt x="692467" y="190500"/>
                  </a:lnTo>
                  <a:lnTo>
                    <a:pt x="703580" y="173989"/>
                  </a:lnTo>
                  <a:lnTo>
                    <a:pt x="707389" y="154939"/>
                  </a:lnTo>
                  <a:lnTo>
                    <a:pt x="703580" y="135889"/>
                  </a:lnTo>
                  <a:lnTo>
                    <a:pt x="692467" y="118110"/>
                  </a:lnTo>
                  <a:lnTo>
                    <a:pt x="675957" y="106680"/>
                  </a:lnTo>
                  <a:lnTo>
                    <a:pt x="655955" y="104139"/>
                  </a:lnTo>
                  <a:lnTo>
                    <a:pt x="655955" y="78739"/>
                  </a:lnTo>
                  <a:close/>
                </a:path>
                <a:path w="1054735" h="848360">
                  <a:moveTo>
                    <a:pt x="862012" y="78739"/>
                  </a:moveTo>
                  <a:lnTo>
                    <a:pt x="810577" y="78739"/>
                  </a:lnTo>
                  <a:lnTo>
                    <a:pt x="810577" y="180339"/>
                  </a:lnTo>
                  <a:lnTo>
                    <a:pt x="790257" y="184150"/>
                  </a:lnTo>
                  <a:lnTo>
                    <a:pt x="774064" y="195580"/>
                  </a:lnTo>
                  <a:lnTo>
                    <a:pt x="762952" y="212089"/>
                  </a:lnTo>
                  <a:lnTo>
                    <a:pt x="758825" y="231139"/>
                  </a:lnTo>
                  <a:lnTo>
                    <a:pt x="762952" y="251460"/>
                  </a:lnTo>
                  <a:lnTo>
                    <a:pt x="774064" y="269239"/>
                  </a:lnTo>
                  <a:lnTo>
                    <a:pt x="790257" y="279400"/>
                  </a:lnTo>
                  <a:lnTo>
                    <a:pt x="810577" y="283210"/>
                  </a:lnTo>
                  <a:lnTo>
                    <a:pt x="810577" y="308610"/>
                  </a:lnTo>
                  <a:lnTo>
                    <a:pt x="862012" y="308610"/>
                  </a:lnTo>
                  <a:lnTo>
                    <a:pt x="862012" y="283210"/>
                  </a:lnTo>
                  <a:lnTo>
                    <a:pt x="882014" y="279400"/>
                  </a:lnTo>
                  <a:lnTo>
                    <a:pt x="898207" y="269239"/>
                  </a:lnTo>
                  <a:lnTo>
                    <a:pt x="909319" y="251460"/>
                  </a:lnTo>
                  <a:lnTo>
                    <a:pt x="913447" y="231139"/>
                  </a:lnTo>
                  <a:lnTo>
                    <a:pt x="909319" y="212089"/>
                  </a:lnTo>
                  <a:lnTo>
                    <a:pt x="898207" y="195580"/>
                  </a:lnTo>
                  <a:lnTo>
                    <a:pt x="882014" y="184150"/>
                  </a:lnTo>
                  <a:lnTo>
                    <a:pt x="862012" y="180339"/>
                  </a:lnTo>
                  <a:lnTo>
                    <a:pt x="862012" y="78739"/>
                  </a:lnTo>
                  <a:close/>
                </a:path>
                <a:path w="1054735" h="848360">
                  <a:moveTo>
                    <a:pt x="1054735" y="78739"/>
                  </a:moveTo>
                  <a:lnTo>
                    <a:pt x="977582" y="78739"/>
                  </a:lnTo>
                  <a:lnTo>
                    <a:pt x="977582" y="308610"/>
                  </a:lnTo>
                  <a:lnTo>
                    <a:pt x="1054735" y="308610"/>
                  </a:lnTo>
                  <a:lnTo>
                    <a:pt x="1054735" y="78739"/>
                  </a:lnTo>
                  <a:close/>
                </a:path>
              </a:pathLst>
            </a:custGeom>
            <a:solidFill>
              <a:srgbClr val="D6791A"/>
            </a:solidFill>
          </p:spPr>
          <p:txBody>
            <a:bodyPr wrap="square" lIns="0" tIns="0" rIns="0" bIns="0" rtlCol="0"/>
            <a:lstStyle/>
            <a:p>
              <a:endParaRPr/>
            </a:p>
          </p:txBody>
        </p:sp>
      </p:grpSp>
      <p:sp>
        <p:nvSpPr>
          <p:cNvPr id="23" name="object 23"/>
          <p:cNvSpPr txBox="1"/>
          <p:nvPr/>
        </p:nvSpPr>
        <p:spPr>
          <a:xfrm>
            <a:off x="1641474" y="3351953"/>
            <a:ext cx="2365375" cy="1028487"/>
          </a:xfrm>
          <a:prstGeom prst="rect">
            <a:avLst/>
          </a:prstGeom>
        </p:spPr>
        <p:txBody>
          <a:bodyPr vert="horz" wrap="square" lIns="0" tIns="12700" rIns="0" bIns="0" rtlCol="0">
            <a:spAutoFit/>
          </a:bodyPr>
          <a:lstStyle/>
          <a:p>
            <a:pPr marL="12700">
              <a:lnSpc>
                <a:spcPct val="100000"/>
              </a:lnSpc>
              <a:spcBef>
                <a:spcPts val="100"/>
              </a:spcBef>
              <a:tabLst>
                <a:tab pos="512445" algn="l"/>
                <a:tab pos="907415" algn="l"/>
                <a:tab pos="2134235" algn="l"/>
              </a:tabLst>
            </a:pPr>
            <a:r>
              <a:rPr lang="el-GR" sz="1100" dirty="0"/>
              <a:t>Η εκτίμηση κινδύνου θα πρέπει να αποτελεί ένα </a:t>
            </a:r>
            <a:r>
              <a:rPr lang="el-GR" sz="1100" b="1" dirty="0"/>
              <a:t>ολοκληρωμένο και τακτικά </a:t>
            </a:r>
            <a:r>
              <a:rPr lang="el-GR" sz="1100" b="1" dirty="0" err="1"/>
              <a:t>επικαιροποιημένο</a:t>
            </a:r>
            <a:r>
              <a:rPr lang="el-GR" sz="1100" b="1" dirty="0"/>
              <a:t> έγγραφο</a:t>
            </a:r>
            <a:r>
              <a:rPr lang="el-GR" sz="1100" dirty="0"/>
              <a:t>, το οποίο να αποτυπώνει </a:t>
            </a:r>
            <a:r>
              <a:rPr lang="el-GR" sz="1100" b="1" dirty="0"/>
              <a:t>τον τρόπο με τον οποίο αξιολογούνται και διαχειρίζονται οι κίνδυνοι</a:t>
            </a:r>
            <a:r>
              <a:rPr lang="el-GR" sz="1100" dirty="0"/>
              <a:t>.</a:t>
            </a:r>
            <a:endParaRPr sz="1100" dirty="0">
              <a:latin typeface="Calibri"/>
              <a:cs typeface="Calibri"/>
            </a:endParaRPr>
          </a:p>
        </p:txBody>
      </p:sp>
      <p:grpSp>
        <p:nvGrpSpPr>
          <p:cNvPr id="28" name="object 28"/>
          <p:cNvGrpSpPr/>
          <p:nvPr/>
        </p:nvGrpSpPr>
        <p:grpSpPr>
          <a:xfrm>
            <a:off x="4636134" y="1669097"/>
            <a:ext cx="2880360" cy="3422650"/>
            <a:chOff x="4636134" y="1669097"/>
            <a:chExt cx="2880360" cy="3422650"/>
          </a:xfrm>
        </p:grpSpPr>
        <p:sp>
          <p:nvSpPr>
            <p:cNvPr id="29" name="object 29"/>
            <p:cNvSpPr/>
            <p:nvPr/>
          </p:nvSpPr>
          <p:spPr>
            <a:xfrm>
              <a:off x="4652009" y="1684972"/>
              <a:ext cx="2848610" cy="3390900"/>
            </a:xfrm>
            <a:custGeom>
              <a:avLst/>
              <a:gdLst/>
              <a:ahLst/>
              <a:cxnLst/>
              <a:rect l="l" t="t" r="r" b="b"/>
              <a:pathLst>
                <a:path w="2848609" h="3390900">
                  <a:moveTo>
                    <a:pt x="2373630" y="0"/>
                  </a:moveTo>
                  <a:lnTo>
                    <a:pt x="474662" y="0"/>
                  </a:lnTo>
                  <a:lnTo>
                    <a:pt x="426085" y="2539"/>
                  </a:lnTo>
                  <a:lnTo>
                    <a:pt x="379094" y="9525"/>
                  </a:lnTo>
                  <a:lnTo>
                    <a:pt x="333692" y="21272"/>
                  </a:lnTo>
                  <a:lnTo>
                    <a:pt x="289877" y="37464"/>
                  </a:lnTo>
                  <a:lnTo>
                    <a:pt x="248602" y="57150"/>
                  </a:lnTo>
                  <a:lnTo>
                    <a:pt x="209232" y="80962"/>
                  </a:lnTo>
                  <a:lnTo>
                    <a:pt x="172719" y="108267"/>
                  </a:lnTo>
                  <a:lnTo>
                    <a:pt x="139064" y="139064"/>
                  </a:lnTo>
                  <a:lnTo>
                    <a:pt x="108267" y="172719"/>
                  </a:lnTo>
                  <a:lnTo>
                    <a:pt x="80962" y="209232"/>
                  </a:lnTo>
                  <a:lnTo>
                    <a:pt x="57150" y="248602"/>
                  </a:lnTo>
                  <a:lnTo>
                    <a:pt x="37464" y="289877"/>
                  </a:lnTo>
                  <a:lnTo>
                    <a:pt x="21272" y="333692"/>
                  </a:lnTo>
                  <a:lnTo>
                    <a:pt x="9525" y="379094"/>
                  </a:lnTo>
                  <a:lnTo>
                    <a:pt x="2539" y="426085"/>
                  </a:lnTo>
                  <a:lnTo>
                    <a:pt x="0" y="474662"/>
                  </a:lnTo>
                  <a:lnTo>
                    <a:pt x="0" y="2916237"/>
                  </a:lnTo>
                  <a:lnTo>
                    <a:pt x="2539" y="2964815"/>
                  </a:lnTo>
                  <a:lnTo>
                    <a:pt x="9525" y="3011804"/>
                  </a:lnTo>
                  <a:lnTo>
                    <a:pt x="21272" y="3057207"/>
                  </a:lnTo>
                  <a:lnTo>
                    <a:pt x="37464" y="3101022"/>
                  </a:lnTo>
                  <a:lnTo>
                    <a:pt x="57150" y="3142297"/>
                  </a:lnTo>
                  <a:lnTo>
                    <a:pt x="80962" y="3181667"/>
                  </a:lnTo>
                  <a:lnTo>
                    <a:pt x="108267" y="3218179"/>
                  </a:lnTo>
                  <a:lnTo>
                    <a:pt x="139064" y="3251834"/>
                  </a:lnTo>
                  <a:lnTo>
                    <a:pt x="172719" y="3282632"/>
                  </a:lnTo>
                  <a:lnTo>
                    <a:pt x="209232" y="3309937"/>
                  </a:lnTo>
                  <a:lnTo>
                    <a:pt x="248602" y="3333432"/>
                  </a:lnTo>
                  <a:lnTo>
                    <a:pt x="289877" y="3353434"/>
                  </a:lnTo>
                  <a:lnTo>
                    <a:pt x="333692" y="3369627"/>
                  </a:lnTo>
                  <a:lnTo>
                    <a:pt x="379094" y="3381375"/>
                  </a:lnTo>
                  <a:lnTo>
                    <a:pt x="426085" y="3388359"/>
                  </a:lnTo>
                  <a:lnTo>
                    <a:pt x="474662" y="3390900"/>
                  </a:lnTo>
                  <a:lnTo>
                    <a:pt x="2373630" y="3390900"/>
                  </a:lnTo>
                  <a:lnTo>
                    <a:pt x="2422207" y="3388359"/>
                  </a:lnTo>
                  <a:lnTo>
                    <a:pt x="2469197" y="3381375"/>
                  </a:lnTo>
                  <a:lnTo>
                    <a:pt x="2514917" y="3369627"/>
                  </a:lnTo>
                  <a:lnTo>
                    <a:pt x="2558415" y="3353434"/>
                  </a:lnTo>
                  <a:lnTo>
                    <a:pt x="2600007" y="3333432"/>
                  </a:lnTo>
                  <a:lnTo>
                    <a:pt x="2639060" y="3309937"/>
                  </a:lnTo>
                  <a:lnTo>
                    <a:pt x="2675572" y="3282632"/>
                  </a:lnTo>
                  <a:lnTo>
                    <a:pt x="2709227" y="3251834"/>
                  </a:lnTo>
                  <a:lnTo>
                    <a:pt x="2740024" y="3218179"/>
                  </a:lnTo>
                  <a:lnTo>
                    <a:pt x="2767330" y="3181667"/>
                  </a:lnTo>
                  <a:lnTo>
                    <a:pt x="2791142" y="3142297"/>
                  </a:lnTo>
                  <a:lnTo>
                    <a:pt x="2811144" y="3101022"/>
                  </a:lnTo>
                  <a:lnTo>
                    <a:pt x="2827019" y="3057207"/>
                  </a:lnTo>
                  <a:lnTo>
                    <a:pt x="2838767" y="3011804"/>
                  </a:lnTo>
                  <a:lnTo>
                    <a:pt x="2845752" y="2964815"/>
                  </a:lnTo>
                  <a:lnTo>
                    <a:pt x="2848292" y="2916237"/>
                  </a:lnTo>
                  <a:lnTo>
                    <a:pt x="2848292" y="474662"/>
                  </a:lnTo>
                  <a:lnTo>
                    <a:pt x="2845752" y="426085"/>
                  </a:lnTo>
                  <a:lnTo>
                    <a:pt x="2838767" y="379094"/>
                  </a:lnTo>
                  <a:lnTo>
                    <a:pt x="2827019" y="333692"/>
                  </a:lnTo>
                  <a:lnTo>
                    <a:pt x="2811144" y="289877"/>
                  </a:lnTo>
                  <a:lnTo>
                    <a:pt x="2791142" y="248602"/>
                  </a:lnTo>
                  <a:lnTo>
                    <a:pt x="2767330" y="209232"/>
                  </a:lnTo>
                  <a:lnTo>
                    <a:pt x="2740024" y="172719"/>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FFB800">
                <a:alpha val="9803"/>
              </a:srgbClr>
            </a:solidFill>
          </p:spPr>
          <p:txBody>
            <a:bodyPr wrap="square" lIns="0" tIns="0" rIns="0" bIns="0" rtlCol="0"/>
            <a:lstStyle/>
            <a:p>
              <a:endParaRPr/>
            </a:p>
          </p:txBody>
        </p:sp>
        <p:sp>
          <p:nvSpPr>
            <p:cNvPr id="30" name="object 30"/>
            <p:cNvSpPr/>
            <p:nvPr/>
          </p:nvSpPr>
          <p:spPr>
            <a:xfrm>
              <a:off x="4652009" y="1684972"/>
              <a:ext cx="2848610" cy="3390900"/>
            </a:xfrm>
            <a:custGeom>
              <a:avLst/>
              <a:gdLst/>
              <a:ahLst/>
              <a:cxnLst/>
              <a:rect l="l" t="t" r="r" b="b"/>
              <a:pathLst>
                <a:path w="2848609" h="3390900">
                  <a:moveTo>
                    <a:pt x="0" y="474662"/>
                  </a:moveTo>
                  <a:lnTo>
                    <a:pt x="2539" y="426085"/>
                  </a:lnTo>
                  <a:lnTo>
                    <a:pt x="9525" y="379094"/>
                  </a:lnTo>
                  <a:lnTo>
                    <a:pt x="21272" y="333692"/>
                  </a:lnTo>
                  <a:lnTo>
                    <a:pt x="37464" y="289877"/>
                  </a:lnTo>
                  <a:lnTo>
                    <a:pt x="57150" y="248602"/>
                  </a:lnTo>
                  <a:lnTo>
                    <a:pt x="80962" y="209232"/>
                  </a:lnTo>
                  <a:lnTo>
                    <a:pt x="108267" y="172719"/>
                  </a:lnTo>
                  <a:lnTo>
                    <a:pt x="139064" y="139064"/>
                  </a:lnTo>
                  <a:lnTo>
                    <a:pt x="172719" y="108267"/>
                  </a:lnTo>
                  <a:lnTo>
                    <a:pt x="209232" y="80962"/>
                  </a:lnTo>
                  <a:lnTo>
                    <a:pt x="248602" y="57150"/>
                  </a:lnTo>
                  <a:lnTo>
                    <a:pt x="289877" y="37464"/>
                  </a:lnTo>
                  <a:lnTo>
                    <a:pt x="333692" y="21272"/>
                  </a:lnTo>
                  <a:lnTo>
                    <a:pt x="379094"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4" y="172719"/>
                  </a:lnTo>
                  <a:lnTo>
                    <a:pt x="2767330" y="209232"/>
                  </a:lnTo>
                  <a:lnTo>
                    <a:pt x="2791142" y="248602"/>
                  </a:lnTo>
                  <a:lnTo>
                    <a:pt x="2811144" y="289877"/>
                  </a:lnTo>
                  <a:lnTo>
                    <a:pt x="2827019" y="333692"/>
                  </a:lnTo>
                  <a:lnTo>
                    <a:pt x="2838767" y="379094"/>
                  </a:lnTo>
                  <a:lnTo>
                    <a:pt x="2845752" y="426085"/>
                  </a:lnTo>
                  <a:lnTo>
                    <a:pt x="2848292" y="474662"/>
                  </a:lnTo>
                  <a:lnTo>
                    <a:pt x="2848292" y="2916237"/>
                  </a:lnTo>
                  <a:lnTo>
                    <a:pt x="2845752" y="2964815"/>
                  </a:lnTo>
                  <a:lnTo>
                    <a:pt x="2838767" y="3011804"/>
                  </a:lnTo>
                  <a:lnTo>
                    <a:pt x="2827019" y="3057207"/>
                  </a:lnTo>
                  <a:lnTo>
                    <a:pt x="2811144" y="3101022"/>
                  </a:lnTo>
                  <a:lnTo>
                    <a:pt x="2791142" y="3142297"/>
                  </a:lnTo>
                  <a:lnTo>
                    <a:pt x="2767330" y="3181667"/>
                  </a:lnTo>
                  <a:lnTo>
                    <a:pt x="2740024" y="3218179"/>
                  </a:lnTo>
                  <a:lnTo>
                    <a:pt x="2709227" y="3251834"/>
                  </a:lnTo>
                  <a:lnTo>
                    <a:pt x="2675572" y="3282632"/>
                  </a:lnTo>
                  <a:lnTo>
                    <a:pt x="2639060" y="3309937"/>
                  </a:lnTo>
                  <a:lnTo>
                    <a:pt x="2600007" y="3333432"/>
                  </a:lnTo>
                  <a:lnTo>
                    <a:pt x="2558415" y="3353434"/>
                  </a:lnTo>
                  <a:lnTo>
                    <a:pt x="2514917" y="3369627"/>
                  </a:lnTo>
                  <a:lnTo>
                    <a:pt x="2469197" y="3381375"/>
                  </a:lnTo>
                  <a:lnTo>
                    <a:pt x="2422207" y="3388359"/>
                  </a:lnTo>
                  <a:lnTo>
                    <a:pt x="2373630" y="3390900"/>
                  </a:lnTo>
                  <a:lnTo>
                    <a:pt x="474662" y="3390900"/>
                  </a:lnTo>
                  <a:lnTo>
                    <a:pt x="426085" y="3388359"/>
                  </a:lnTo>
                  <a:lnTo>
                    <a:pt x="379094" y="3381375"/>
                  </a:lnTo>
                  <a:lnTo>
                    <a:pt x="333692" y="3369627"/>
                  </a:lnTo>
                  <a:lnTo>
                    <a:pt x="289877" y="3353434"/>
                  </a:lnTo>
                  <a:lnTo>
                    <a:pt x="248602" y="3333432"/>
                  </a:lnTo>
                  <a:lnTo>
                    <a:pt x="209232" y="3309937"/>
                  </a:lnTo>
                  <a:lnTo>
                    <a:pt x="172719" y="3282632"/>
                  </a:lnTo>
                  <a:lnTo>
                    <a:pt x="139064" y="3251834"/>
                  </a:lnTo>
                  <a:lnTo>
                    <a:pt x="108267" y="3218179"/>
                  </a:lnTo>
                  <a:lnTo>
                    <a:pt x="80962" y="3181667"/>
                  </a:lnTo>
                  <a:lnTo>
                    <a:pt x="57150" y="3142297"/>
                  </a:lnTo>
                  <a:lnTo>
                    <a:pt x="37464" y="3101022"/>
                  </a:lnTo>
                  <a:lnTo>
                    <a:pt x="21272" y="3057207"/>
                  </a:lnTo>
                  <a:lnTo>
                    <a:pt x="9525" y="3011804"/>
                  </a:lnTo>
                  <a:lnTo>
                    <a:pt x="2539" y="2964815"/>
                  </a:lnTo>
                  <a:lnTo>
                    <a:pt x="0" y="2916237"/>
                  </a:lnTo>
                  <a:lnTo>
                    <a:pt x="0" y="474662"/>
                  </a:lnTo>
                </a:path>
              </a:pathLst>
            </a:custGeom>
            <a:ln w="31750">
              <a:solidFill>
                <a:srgbClr val="FFB800"/>
              </a:solidFill>
            </a:ln>
          </p:spPr>
          <p:txBody>
            <a:bodyPr wrap="square" lIns="0" tIns="0" rIns="0" bIns="0" rtlCol="0"/>
            <a:lstStyle/>
            <a:p>
              <a:endParaRPr/>
            </a:p>
          </p:txBody>
        </p:sp>
        <p:sp>
          <p:nvSpPr>
            <p:cNvPr id="31" name="object 31"/>
            <p:cNvSpPr/>
            <p:nvPr/>
          </p:nvSpPr>
          <p:spPr>
            <a:xfrm>
              <a:off x="5812472" y="2107565"/>
              <a:ext cx="527050" cy="753110"/>
            </a:xfrm>
            <a:custGeom>
              <a:avLst/>
              <a:gdLst/>
              <a:ahLst/>
              <a:cxnLst/>
              <a:rect l="l" t="t" r="r" b="b"/>
              <a:pathLst>
                <a:path w="527050" h="753110">
                  <a:moveTo>
                    <a:pt x="489585" y="0"/>
                  </a:moveTo>
                  <a:lnTo>
                    <a:pt x="37782" y="0"/>
                  </a:lnTo>
                  <a:lnTo>
                    <a:pt x="23177" y="2857"/>
                  </a:lnTo>
                  <a:lnTo>
                    <a:pt x="11112" y="11112"/>
                  </a:lnTo>
                  <a:lnTo>
                    <a:pt x="2857" y="23177"/>
                  </a:lnTo>
                  <a:lnTo>
                    <a:pt x="0" y="37782"/>
                  </a:lnTo>
                  <a:lnTo>
                    <a:pt x="0" y="715327"/>
                  </a:lnTo>
                  <a:lnTo>
                    <a:pt x="2857" y="729932"/>
                  </a:lnTo>
                  <a:lnTo>
                    <a:pt x="11112" y="741997"/>
                  </a:lnTo>
                  <a:lnTo>
                    <a:pt x="23177" y="749935"/>
                  </a:lnTo>
                  <a:lnTo>
                    <a:pt x="37782" y="753110"/>
                  </a:lnTo>
                  <a:lnTo>
                    <a:pt x="489585" y="753110"/>
                  </a:lnTo>
                  <a:lnTo>
                    <a:pt x="504189" y="749935"/>
                  </a:lnTo>
                  <a:lnTo>
                    <a:pt x="515937" y="741997"/>
                  </a:lnTo>
                  <a:lnTo>
                    <a:pt x="524192" y="729932"/>
                  </a:lnTo>
                  <a:lnTo>
                    <a:pt x="527050" y="715327"/>
                  </a:lnTo>
                  <a:lnTo>
                    <a:pt x="527050" y="658812"/>
                  </a:lnTo>
                  <a:lnTo>
                    <a:pt x="93979" y="658812"/>
                  </a:lnTo>
                  <a:lnTo>
                    <a:pt x="93979" y="602297"/>
                  </a:lnTo>
                  <a:lnTo>
                    <a:pt x="527050" y="602297"/>
                  </a:lnTo>
                  <a:lnTo>
                    <a:pt x="527050" y="564832"/>
                  </a:lnTo>
                  <a:lnTo>
                    <a:pt x="93979" y="564832"/>
                  </a:lnTo>
                  <a:lnTo>
                    <a:pt x="93979" y="508317"/>
                  </a:lnTo>
                  <a:lnTo>
                    <a:pt x="527050" y="508317"/>
                  </a:lnTo>
                  <a:lnTo>
                    <a:pt x="527050" y="470535"/>
                  </a:lnTo>
                  <a:lnTo>
                    <a:pt x="93979" y="470535"/>
                  </a:lnTo>
                  <a:lnTo>
                    <a:pt x="93979" y="414020"/>
                  </a:lnTo>
                  <a:lnTo>
                    <a:pt x="527050" y="414020"/>
                  </a:lnTo>
                  <a:lnTo>
                    <a:pt x="527050" y="376555"/>
                  </a:lnTo>
                  <a:lnTo>
                    <a:pt x="93979" y="376555"/>
                  </a:lnTo>
                  <a:lnTo>
                    <a:pt x="93979" y="320039"/>
                  </a:lnTo>
                  <a:lnTo>
                    <a:pt x="527050" y="320039"/>
                  </a:lnTo>
                  <a:lnTo>
                    <a:pt x="527050" y="244792"/>
                  </a:lnTo>
                  <a:lnTo>
                    <a:pt x="93979" y="244792"/>
                  </a:lnTo>
                  <a:lnTo>
                    <a:pt x="93979" y="93980"/>
                  </a:lnTo>
                  <a:lnTo>
                    <a:pt x="527050" y="93980"/>
                  </a:lnTo>
                  <a:lnTo>
                    <a:pt x="527050" y="37782"/>
                  </a:lnTo>
                  <a:lnTo>
                    <a:pt x="524192" y="23177"/>
                  </a:lnTo>
                  <a:lnTo>
                    <a:pt x="515937" y="11112"/>
                  </a:lnTo>
                  <a:lnTo>
                    <a:pt x="504189" y="2857"/>
                  </a:lnTo>
                  <a:lnTo>
                    <a:pt x="489585" y="0"/>
                  </a:lnTo>
                  <a:close/>
                </a:path>
                <a:path w="527050" h="753110">
                  <a:moveTo>
                    <a:pt x="282257" y="602297"/>
                  </a:moveTo>
                  <a:lnTo>
                    <a:pt x="244792" y="602297"/>
                  </a:lnTo>
                  <a:lnTo>
                    <a:pt x="244792" y="658812"/>
                  </a:lnTo>
                  <a:lnTo>
                    <a:pt x="282257" y="658812"/>
                  </a:lnTo>
                  <a:lnTo>
                    <a:pt x="282257" y="602297"/>
                  </a:lnTo>
                  <a:close/>
                </a:path>
                <a:path w="527050" h="753110">
                  <a:moveTo>
                    <a:pt x="376554" y="602297"/>
                  </a:moveTo>
                  <a:lnTo>
                    <a:pt x="338772" y="602297"/>
                  </a:lnTo>
                  <a:lnTo>
                    <a:pt x="338772" y="658812"/>
                  </a:lnTo>
                  <a:lnTo>
                    <a:pt x="376554" y="658812"/>
                  </a:lnTo>
                  <a:lnTo>
                    <a:pt x="376554" y="602297"/>
                  </a:lnTo>
                  <a:close/>
                </a:path>
                <a:path w="527050" h="753110">
                  <a:moveTo>
                    <a:pt x="527050" y="602297"/>
                  </a:moveTo>
                  <a:lnTo>
                    <a:pt x="433069" y="602297"/>
                  </a:lnTo>
                  <a:lnTo>
                    <a:pt x="433069" y="658812"/>
                  </a:lnTo>
                  <a:lnTo>
                    <a:pt x="527050" y="658812"/>
                  </a:lnTo>
                  <a:lnTo>
                    <a:pt x="527050" y="602297"/>
                  </a:lnTo>
                  <a:close/>
                </a:path>
                <a:path w="527050" h="753110">
                  <a:moveTo>
                    <a:pt x="188277" y="508317"/>
                  </a:moveTo>
                  <a:lnTo>
                    <a:pt x="150494" y="508317"/>
                  </a:lnTo>
                  <a:lnTo>
                    <a:pt x="150494" y="564832"/>
                  </a:lnTo>
                  <a:lnTo>
                    <a:pt x="188277" y="564832"/>
                  </a:lnTo>
                  <a:lnTo>
                    <a:pt x="188277" y="508317"/>
                  </a:lnTo>
                  <a:close/>
                </a:path>
                <a:path w="527050" h="753110">
                  <a:moveTo>
                    <a:pt x="282257" y="508317"/>
                  </a:moveTo>
                  <a:lnTo>
                    <a:pt x="244792" y="508317"/>
                  </a:lnTo>
                  <a:lnTo>
                    <a:pt x="244792" y="564832"/>
                  </a:lnTo>
                  <a:lnTo>
                    <a:pt x="282257" y="564832"/>
                  </a:lnTo>
                  <a:lnTo>
                    <a:pt x="282257" y="508317"/>
                  </a:lnTo>
                  <a:close/>
                </a:path>
                <a:path w="527050" h="753110">
                  <a:moveTo>
                    <a:pt x="376554" y="508317"/>
                  </a:moveTo>
                  <a:lnTo>
                    <a:pt x="338772" y="508317"/>
                  </a:lnTo>
                  <a:lnTo>
                    <a:pt x="338772" y="564832"/>
                  </a:lnTo>
                  <a:lnTo>
                    <a:pt x="376554" y="564832"/>
                  </a:lnTo>
                  <a:lnTo>
                    <a:pt x="376554" y="508317"/>
                  </a:lnTo>
                  <a:close/>
                </a:path>
                <a:path w="527050" h="753110">
                  <a:moveTo>
                    <a:pt x="527050" y="508317"/>
                  </a:moveTo>
                  <a:lnTo>
                    <a:pt x="433069" y="508317"/>
                  </a:lnTo>
                  <a:lnTo>
                    <a:pt x="433069" y="564832"/>
                  </a:lnTo>
                  <a:lnTo>
                    <a:pt x="527050" y="564832"/>
                  </a:lnTo>
                  <a:lnTo>
                    <a:pt x="527050" y="508317"/>
                  </a:lnTo>
                  <a:close/>
                </a:path>
                <a:path w="527050" h="753110">
                  <a:moveTo>
                    <a:pt x="188277" y="414020"/>
                  </a:moveTo>
                  <a:lnTo>
                    <a:pt x="150494" y="414020"/>
                  </a:lnTo>
                  <a:lnTo>
                    <a:pt x="150494" y="470535"/>
                  </a:lnTo>
                  <a:lnTo>
                    <a:pt x="188277" y="470535"/>
                  </a:lnTo>
                  <a:lnTo>
                    <a:pt x="188277" y="414020"/>
                  </a:lnTo>
                  <a:close/>
                </a:path>
                <a:path w="527050" h="753110">
                  <a:moveTo>
                    <a:pt x="282257" y="414020"/>
                  </a:moveTo>
                  <a:lnTo>
                    <a:pt x="244792" y="414020"/>
                  </a:lnTo>
                  <a:lnTo>
                    <a:pt x="244792" y="470535"/>
                  </a:lnTo>
                  <a:lnTo>
                    <a:pt x="282257" y="470535"/>
                  </a:lnTo>
                  <a:lnTo>
                    <a:pt x="282257" y="414020"/>
                  </a:lnTo>
                  <a:close/>
                </a:path>
                <a:path w="527050" h="753110">
                  <a:moveTo>
                    <a:pt x="376554" y="414020"/>
                  </a:moveTo>
                  <a:lnTo>
                    <a:pt x="338772" y="414020"/>
                  </a:lnTo>
                  <a:lnTo>
                    <a:pt x="338772" y="470535"/>
                  </a:lnTo>
                  <a:lnTo>
                    <a:pt x="376554" y="470535"/>
                  </a:lnTo>
                  <a:lnTo>
                    <a:pt x="376554" y="414020"/>
                  </a:lnTo>
                  <a:close/>
                </a:path>
                <a:path w="527050" h="753110">
                  <a:moveTo>
                    <a:pt x="527050" y="414020"/>
                  </a:moveTo>
                  <a:lnTo>
                    <a:pt x="433069" y="414020"/>
                  </a:lnTo>
                  <a:lnTo>
                    <a:pt x="433069" y="470535"/>
                  </a:lnTo>
                  <a:lnTo>
                    <a:pt x="527050" y="470535"/>
                  </a:lnTo>
                  <a:lnTo>
                    <a:pt x="527050" y="414020"/>
                  </a:lnTo>
                  <a:close/>
                </a:path>
                <a:path w="527050" h="753110">
                  <a:moveTo>
                    <a:pt x="188277" y="320039"/>
                  </a:moveTo>
                  <a:lnTo>
                    <a:pt x="150494" y="320039"/>
                  </a:lnTo>
                  <a:lnTo>
                    <a:pt x="150494" y="376555"/>
                  </a:lnTo>
                  <a:lnTo>
                    <a:pt x="188277" y="376555"/>
                  </a:lnTo>
                  <a:lnTo>
                    <a:pt x="188277" y="320039"/>
                  </a:lnTo>
                  <a:close/>
                </a:path>
                <a:path w="527050" h="753110">
                  <a:moveTo>
                    <a:pt x="282257" y="320039"/>
                  </a:moveTo>
                  <a:lnTo>
                    <a:pt x="244792" y="320039"/>
                  </a:lnTo>
                  <a:lnTo>
                    <a:pt x="244792" y="376555"/>
                  </a:lnTo>
                  <a:lnTo>
                    <a:pt x="282257" y="376555"/>
                  </a:lnTo>
                  <a:lnTo>
                    <a:pt x="282257" y="320039"/>
                  </a:lnTo>
                  <a:close/>
                </a:path>
                <a:path w="527050" h="753110">
                  <a:moveTo>
                    <a:pt x="376554" y="320039"/>
                  </a:moveTo>
                  <a:lnTo>
                    <a:pt x="338772" y="320039"/>
                  </a:lnTo>
                  <a:lnTo>
                    <a:pt x="338772" y="376555"/>
                  </a:lnTo>
                  <a:lnTo>
                    <a:pt x="376554" y="376555"/>
                  </a:lnTo>
                  <a:lnTo>
                    <a:pt x="376554" y="320039"/>
                  </a:lnTo>
                  <a:close/>
                </a:path>
                <a:path w="527050" h="753110">
                  <a:moveTo>
                    <a:pt x="527050" y="320039"/>
                  </a:moveTo>
                  <a:lnTo>
                    <a:pt x="433069" y="320039"/>
                  </a:lnTo>
                  <a:lnTo>
                    <a:pt x="433069" y="376555"/>
                  </a:lnTo>
                  <a:lnTo>
                    <a:pt x="527050" y="376555"/>
                  </a:lnTo>
                  <a:lnTo>
                    <a:pt x="527050" y="320039"/>
                  </a:lnTo>
                  <a:close/>
                </a:path>
                <a:path w="527050" h="753110">
                  <a:moveTo>
                    <a:pt x="527050" y="93980"/>
                  </a:moveTo>
                  <a:lnTo>
                    <a:pt x="433069" y="93980"/>
                  </a:lnTo>
                  <a:lnTo>
                    <a:pt x="433069" y="244792"/>
                  </a:lnTo>
                  <a:lnTo>
                    <a:pt x="527050" y="244792"/>
                  </a:lnTo>
                  <a:lnTo>
                    <a:pt x="527050" y="93980"/>
                  </a:lnTo>
                  <a:close/>
                </a:path>
              </a:pathLst>
            </a:custGeom>
            <a:solidFill>
              <a:srgbClr val="D6791A"/>
            </a:solidFill>
          </p:spPr>
          <p:txBody>
            <a:bodyPr wrap="square" lIns="0" tIns="0" rIns="0" bIns="0" rtlCol="0"/>
            <a:lstStyle/>
            <a:p>
              <a:endParaRPr/>
            </a:p>
          </p:txBody>
        </p:sp>
      </p:grpSp>
      <p:sp>
        <p:nvSpPr>
          <p:cNvPr id="37" name="object 37"/>
          <p:cNvSpPr txBox="1"/>
          <p:nvPr/>
        </p:nvSpPr>
        <p:spPr>
          <a:xfrm>
            <a:off x="78739" y="6694805"/>
            <a:ext cx="5751195" cy="101600"/>
          </a:xfrm>
          <a:prstGeom prst="rect">
            <a:avLst/>
          </a:prstGeom>
        </p:spPr>
        <p:txBody>
          <a:bodyPr vert="horz" wrap="square" lIns="0" tIns="0" rIns="0" bIns="0" rtlCol="0">
            <a:spAutoFit/>
          </a:bodyPr>
          <a:lstStyle/>
          <a:p>
            <a:pPr marL="12700">
              <a:lnSpc>
                <a:spcPts val="670"/>
              </a:lnSpc>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3"/>
              </a:rPr>
              <a:t>2021-Cyber-Security-Guidelines.pdf</a:t>
            </a:r>
            <a:r>
              <a:rPr sz="600" u="sng" spc="20" dirty="0">
                <a:solidFill>
                  <a:srgbClr val="85872B"/>
                </a:solidFill>
                <a:uFill>
                  <a:solidFill>
                    <a:srgbClr val="85872B"/>
                  </a:solidFill>
                </a:uFill>
                <a:latin typeface="Calibri"/>
                <a:cs typeface="Calibri"/>
                <a:hlinkClick r:id="rId3"/>
              </a:rPr>
              <a:t> </a:t>
            </a:r>
            <a:r>
              <a:rPr sz="600" u="sng" spc="30" dirty="0">
                <a:solidFill>
                  <a:srgbClr val="85872B"/>
                </a:solidFill>
                <a:uFill>
                  <a:solidFill>
                    <a:srgbClr val="85872B"/>
                  </a:solidFill>
                </a:uFill>
                <a:latin typeface="Calibri"/>
                <a:cs typeface="Calibri"/>
                <a:hlinkClick r:id="rId3"/>
              </a:rPr>
              <a:t>(ics-shipping.org), </a:t>
            </a:r>
            <a:r>
              <a:rPr sz="600" u="sng" spc="45" dirty="0">
                <a:solidFill>
                  <a:srgbClr val="85872B"/>
                </a:solidFill>
                <a:uFill>
                  <a:solidFill>
                    <a:srgbClr val="85872B"/>
                  </a:solidFill>
                </a:uFill>
                <a:latin typeface="Calibri"/>
                <a:cs typeface="Calibri"/>
                <a:hlinkClick r:id="rId3"/>
              </a:rPr>
              <a:t>πρόσβαση</a:t>
            </a:r>
            <a:r>
              <a:rPr sz="600" u="sng" spc="3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τον</a:t>
            </a:r>
            <a:r>
              <a:rPr sz="600" u="sng" spc="2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sp>
        <p:nvSpPr>
          <p:cNvPr id="34" name="object 34"/>
          <p:cNvSpPr txBox="1"/>
          <p:nvPr/>
        </p:nvSpPr>
        <p:spPr>
          <a:xfrm>
            <a:off x="5043169" y="3380422"/>
            <a:ext cx="2113915" cy="1197764"/>
          </a:xfrm>
          <a:prstGeom prst="rect">
            <a:avLst/>
          </a:prstGeom>
        </p:spPr>
        <p:txBody>
          <a:bodyPr vert="horz" wrap="square" lIns="0" tIns="12700" rIns="0" bIns="0" rtlCol="0">
            <a:spAutoFit/>
          </a:bodyPr>
          <a:lstStyle/>
          <a:p>
            <a:pPr marL="12700">
              <a:lnSpc>
                <a:spcPct val="100000"/>
              </a:lnSpc>
              <a:spcBef>
                <a:spcPts val="100"/>
              </a:spcBef>
            </a:pPr>
            <a:r>
              <a:rPr lang="el-GR" sz="1100" dirty="0"/>
              <a:t>Συχνά περιλαμβάνει την εξέταση διαφόρων επιλογών μετριασμού, έως ότου καθοριστεί ο βέλτιστος συνδυασμός, με βάση τις </a:t>
            </a:r>
            <a:r>
              <a:rPr lang="el-GR" sz="1100" b="1" dirty="0"/>
              <a:t>νομικές απαιτήσεις</a:t>
            </a:r>
            <a:r>
              <a:rPr lang="el-GR" sz="1100" dirty="0"/>
              <a:t>, την </a:t>
            </a:r>
            <a:r>
              <a:rPr lang="el-GR" sz="1100" b="1" dirty="0"/>
              <a:t>ανεκτικότητα στον κίνδυνο</a:t>
            </a:r>
            <a:r>
              <a:rPr lang="el-GR" sz="1100" dirty="0"/>
              <a:t>, τη </a:t>
            </a:r>
            <a:r>
              <a:rPr lang="el-GR" sz="1100" b="1" dirty="0"/>
              <a:t>σκοπιμότητα</a:t>
            </a:r>
            <a:r>
              <a:rPr lang="el-GR" sz="1100" dirty="0"/>
              <a:t>, την </a:t>
            </a:r>
            <a:r>
              <a:rPr lang="el-GR" sz="1100" b="1" dirty="0"/>
              <a:t>αποτελεσματικότητα</a:t>
            </a:r>
            <a:r>
              <a:rPr lang="el-GR" sz="1100" dirty="0"/>
              <a:t> και το </a:t>
            </a:r>
            <a:r>
              <a:rPr lang="el-GR" sz="1100" b="1" dirty="0"/>
              <a:t>κόστος</a:t>
            </a:r>
            <a:r>
              <a:rPr lang="el-GR" sz="1100" dirty="0"/>
              <a:t>.</a:t>
            </a:r>
            <a:endParaRPr sz="1100" dirty="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4</a:t>
            </a:r>
            <a:r>
              <a:rPr sz="850" spc="40" dirty="0">
                <a:latin typeface="Calibri"/>
                <a:cs typeface="Calibri"/>
              </a:rPr>
              <a:t>3</a:t>
            </a:r>
            <a:endParaRPr sz="850">
              <a:latin typeface="Calibri"/>
              <a:cs typeface="Calibri"/>
            </a:endParaRPr>
          </a:p>
        </p:txBody>
      </p:sp>
      <p:grpSp>
        <p:nvGrpSpPr>
          <p:cNvPr id="3" name="object 3"/>
          <p:cNvGrpSpPr/>
          <p:nvPr/>
        </p:nvGrpSpPr>
        <p:grpSpPr>
          <a:xfrm>
            <a:off x="7549832" y="8889"/>
            <a:ext cx="3348990" cy="6837680"/>
            <a:chOff x="7549832" y="8889"/>
            <a:chExt cx="3348990" cy="6837680"/>
          </a:xfrm>
        </p:grpSpPr>
        <p:sp>
          <p:nvSpPr>
            <p:cNvPr id="4" name="object 4"/>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5" name="object 5"/>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0" name="object 10"/>
          <p:cNvSpPr txBox="1"/>
          <p:nvPr/>
        </p:nvSpPr>
        <p:spPr>
          <a:xfrm>
            <a:off x="78739" y="6694805"/>
            <a:ext cx="5751195" cy="101600"/>
          </a:xfrm>
          <a:prstGeom prst="rect">
            <a:avLst/>
          </a:prstGeom>
        </p:spPr>
        <p:txBody>
          <a:bodyPr vert="horz" wrap="square" lIns="0" tIns="0" rIns="0" bIns="0" rtlCol="0">
            <a:spAutoFit/>
          </a:bodyPr>
          <a:lstStyle/>
          <a:p>
            <a:pPr marL="12700">
              <a:lnSpc>
                <a:spcPts val="670"/>
              </a:lnSpc>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3"/>
              </a:rPr>
              <a:t>2021-Cyber-Security-Guidelines.pdf</a:t>
            </a:r>
            <a:r>
              <a:rPr sz="600" u="sng" spc="20" dirty="0">
                <a:solidFill>
                  <a:srgbClr val="85872B"/>
                </a:solidFill>
                <a:uFill>
                  <a:solidFill>
                    <a:srgbClr val="85872B"/>
                  </a:solidFill>
                </a:uFill>
                <a:latin typeface="Calibri"/>
                <a:cs typeface="Calibri"/>
                <a:hlinkClick r:id="rId3"/>
              </a:rPr>
              <a:t> </a:t>
            </a:r>
            <a:r>
              <a:rPr sz="600" u="sng" spc="30" dirty="0">
                <a:solidFill>
                  <a:srgbClr val="85872B"/>
                </a:solidFill>
                <a:uFill>
                  <a:solidFill>
                    <a:srgbClr val="85872B"/>
                  </a:solidFill>
                </a:uFill>
                <a:latin typeface="Calibri"/>
                <a:cs typeface="Calibri"/>
                <a:hlinkClick r:id="rId3"/>
              </a:rPr>
              <a:t>(ics-shipping.org), </a:t>
            </a:r>
            <a:r>
              <a:rPr sz="600" u="sng" spc="45" dirty="0">
                <a:solidFill>
                  <a:srgbClr val="85872B"/>
                </a:solidFill>
                <a:uFill>
                  <a:solidFill>
                    <a:srgbClr val="85872B"/>
                  </a:solidFill>
                </a:uFill>
                <a:latin typeface="Calibri"/>
                <a:cs typeface="Calibri"/>
                <a:hlinkClick r:id="rId3"/>
              </a:rPr>
              <a:t>πρόσβαση</a:t>
            </a:r>
            <a:r>
              <a:rPr sz="600" u="sng" spc="3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τον</a:t>
            </a:r>
            <a:r>
              <a:rPr sz="600" u="sng" spc="2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sp>
        <p:nvSpPr>
          <p:cNvPr id="8" name="object 8"/>
          <p:cNvSpPr txBox="1">
            <a:spLocks noGrp="1"/>
          </p:cNvSpPr>
          <p:nvPr>
            <p:ph type="title"/>
          </p:nvPr>
        </p:nvSpPr>
        <p:spPr>
          <a:xfrm>
            <a:off x="2010410" y="653097"/>
            <a:ext cx="7787640" cy="459740"/>
          </a:xfrm>
          <a:prstGeom prst="rect">
            <a:avLst/>
          </a:prstGeom>
        </p:spPr>
        <p:txBody>
          <a:bodyPr vert="horz" wrap="square" lIns="0" tIns="12700" rIns="0" bIns="0" rtlCol="0">
            <a:spAutoFit/>
          </a:bodyPr>
          <a:lstStyle/>
          <a:p>
            <a:pPr marL="12700">
              <a:lnSpc>
                <a:spcPct val="100000"/>
              </a:lnSpc>
              <a:spcBef>
                <a:spcPts val="100"/>
              </a:spcBef>
            </a:pPr>
            <a:r>
              <a:rPr sz="2850" spc="170" dirty="0">
                <a:solidFill>
                  <a:srgbClr val="000000"/>
                </a:solidFill>
              </a:rPr>
              <a:t>Οι</a:t>
            </a:r>
            <a:r>
              <a:rPr sz="2850" spc="190" dirty="0">
                <a:solidFill>
                  <a:srgbClr val="000000"/>
                </a:solidFill>
              </a:rPr>
              <a:t> </a:t>
            </a:r>
            <a:r>
              <a:rPr sz="2850" spc="175" dirty="0">
                <a:solidFill>
                  <a:srgbClr val="000000"/>
                </a:solidFill>
              </a:rPr>
              <a:t>τέσσερις</a:t>
            </a:r>
            <a:r>
              <a:rPr sz="2850" spc="200" dirty="0">
                <a:solidFill>
                  <a:srgbClr val="000000"/>
                </a:solidFill>
              </a:rPr>
              <a:t> </a:t>
            </a:r>
            <a:r>
              <a:rPr sz="2850" spc="185" dirty="0">
                <a:solidFill>
                  <a:srgbClr val="000000"/>
                </a:solidFill>
              </a:rPr>
              <a:t>φάσεις</a:t>
            </a:r>
            <a:r>
              <a:rPr sz="2850" spc="215" dirty="0">
                <a:solidFill>
                  <a:srgbClr val="000000"/>
                </a:solidFill>
              </a:rPr>
              <a:t> </a:t>
            </a:r>
            <a:r>
              <a:rPr sz="2850" spc="125" dirty="0">
                <a:solidFill>
                  <a:srgbClr val="000000"/>
                </a:solidFill>
              </a:rPr>
              <a:t>της</a:t>
            </a:r>
            <a:r>
              <a:rPr sz="2850" spc="70" dirty="0">
                <a:solidFill>
                  <a:srgbClr val="000000"/>
                </a:solidFill>
              </a:rPr>
              <a:t> </a:t>
            </a:r>
            <a:r>
              <a:rPr sz="2850" spc="195" dirty="0">
                <a:solidFill>
                  <a:srgbClr val="000000"/>
                </a:solidFill>
              </a:rPr>
              <a:t>αξιολόγησης</a:t>
            </a:r>
            <a:r>
              <a:rPr sz="2850" spc="200" dirty="0">
                <a:solidFill>
                  <a:srgbClr val="000000"/>
                </a:solidFill>
              </a:rPr>
              <a:t> </a:t>
            </a:r>
            <a:r>
              <a:rPr sz="2850" spc="185" dirty="0">
                <a:solidFill>
                  <a:srgbClr val="000000"/>
                </a:solidFill>
              </a:rPr>
              <a:t>κινδύνων</a:t>
            </a:r>
            <a:endParaRPr sz="2850"/>
          </a:p>
        </p:txBody>
      </p:sp>
      <p:sp>
        <p:nvSpPr>
          <p:cNvPr id="9" name="object 9"/>
          <p:cNvSpPr txBox="1"/>
          <p:nvPr/>
        </p:nvSpPr>
        <p:spPr>
          <a:xfrm>
            <a:off x="912494" y="1261935"/>
            <a:ext cx="10950575" cy="3950335"/>
          </a:xfrm>
          <a:prstGeom prst="rect">
            <a:avLst/>
          </a:prstGeom>
        </p:spPr>
        <p:txBody>
          <a:bodyPr vert="horz" wrap="square" lIns="0" tIns="90805" rIns="0" bIns="0" rtlCol="0">
            <a:spAutoFit/>
          </a:bodyPr>
          <a:lstStyle/>
          <a:p>
            <a:pPr marL="12700">
              <a:lnSpc>
                <a:spcPct val="100000"/>
              </a:lnSpc>
              <a:spcBef>
                <a:spcPts val="715"/>
              </a:spcBef>
            </a:pPr>
            <a:r>
              <a:rPr sz="1400" b="1" spc="-5" dirty="0">
                <a:latin typeface="Calibri"/>
                <a:cs typeface="Calibri"/>
              </a:rPr>
              <a:t>Φάση: Ενημέρωση και</a:t>
            </a:r>
            <a:r>
              <a:rPr sz="1400" b="1" spc="-10" dirty="0">
                <a:latin typeface="Calibri"/>
                <a:cs typeface="Calibri"/>
              </a:rPr>
              <a:t> </a:t>
            </a:r>
            <a:r>
              <a:rPr sz="1400" b="1" spc="-15" dirty="0">
                <a:latin typeface="Calibri"/>
                <a:cs typeface="Calibri"/>
              </a:rPr>
              <a:t>αναφορά</a:t>
            </a:r>
            <a:endParaRPr sz="1400" dirty="0">
              <a:latin typeface="Calibri"/>
              <a:cs typeface="Calibri"/>
            </a:endParaRPr>
          </a:p>
          <a:p>
            <a:pPr>
              <a:lnSpc>
                <a:spcPct val="100000"/>
              </a:lnSpc>
              <a:spcBef>
                <a:spcPts val="60"/>
              </a:spcBef>
            </a:pPr>
            <a:endParaRPr sz="1000" dirty="0">
              <a:latin typeface="Calibri"/>
              <a:cs typeface="Calibri"/>
            </a:endParaRPr>
          </a:p>
          <a:p>
            <a:pPr marL="710565" marR="9525" indent="-342900">
              <a:lnSpc>
                <a:spcPct val="100000"/>
              </a:lnSpc>
              <a:buSzPct val="125000"/>
              <a:buFont typeface="MS Gothic"/>
              <a:buChar char="▪"/>
              <a:tabLst>
                <a:tab pos="709930" algn="l"/>
                <a:tab pos="710565" algn="l"/>
              </a:tabLst>
            </a:pPr>
            <a:r>
              <a:rPr sz="1600" spc="135" dirty="0">
                <a:latin typeface="Calibri"/>
                <a:cs typeface="Calibri"/>
              </a:rPr>
              <a:t>Μια</a:t>
            </a:r>
            <a:r>
              <a:rPr sz="1600" spc="340" dirty="0">
                <a:latin typeface="Calibri"/>
                <a:cs typeface="Calibri"/>
              </a:rPr>
              <a:t> </a:t>
            </a:r>
            <a:r>
              <a:rPr sz="1600" b="1" spc="110" dirty="0">
                <a:latin typeface="Calibri"/>
                <a:cs typeface="Calibri"/>
              </a:rPr>
              <a:t>αρχική</a:t>
            </a:r>
            <a:r>
              <a:rPr sz="1600" b="1" spc="340" dirty="0">
                <a:latin typeface="Calibri"/>
                <a:cs typeface="Calibri"/>
              </a:rPr>
              <a:t> </a:t>
            </a:r>
            <a:r>
              <a:rPr sz="1600" b="1" spc="114" dirty="0">
                <a:latin typeface="Calibri"/>
                <a:cs typeface="Calibri"/>
              </a:rPr>
              <a:t>αξιολόγηση</a:t>
            </a:r>
            <a:r>
              <a:rPr sz="1600" b="1" spc="340" dirty="0">
                <a:latin typeface="Calibri"/>
                <a:cs typeface="Calibri"/>
              </a:rPr>
              <a:t> </a:t>
            </a:r>
            <a:r>
              <a:rPr sz="1600" b="1" spc="114" dirty="0">
                <a:latin typeface="Calibri"/>
                <a:cs typeface="Calibri"/>
              </a:rPr>
              <a:t>κινδύνων</a:t>
            </a:r>
            <a:r>
              <a:rPr sz="1600" b="1" spc="345" dirty="0">
                <a:latin typeface="Calibri"/>
                <a:cs typeface="Calibri"/>
              </a:rPr>
              <a:t> </a:t>
            </a:r>
            <a:r>
              <a:rPr sz="1600" b="1" spc="114" dirty="0">
                <a:latin typeface="Calibri"/>
                <a:cs typeface="Calibri"/>
              </a:rPr>
              <a:t>στον</a:t>
            </a:r>
            <a:r>
              <a:rPr sz="1600" b="1" spc="340" dirty="0">
                <a:latin typeface="Calibri"/>
                <a:cs typeface="Calibri"/>
              </a:rPr>
              <a:t> </a:t>
            </a:r>
            <a:r>
              <a:rPr sz="1600" b="1" spc="125" dirty="0">
                <a:latin typeface="Calibri"/>
                <a:cs typeface="Calibri"/>
              </a:rPr>
              <a:t>κυβερνοχώρο</a:t>
            </a:r>
            <a:r>
              <a:rPr sz="1600" b="1" spc="340" dirty="0">
                <a:latin typeface="Calibri"/>
                <a:cs typeface="Calibri"/>
              </a:rPr>
              <a:t> </a:t>
            </a:r>
            <a:r>
              <a:rPr sz="1600" b="1" spc="135" dirty="0">
                <a:latin typeface="Calibri"/>
                <a:cs typeface="Calibri"/>
              </a:rPr>
              <a:t>από</a:t>
            </a:r>
            <a:r>
              <a:rPr sz="1600" b="1" spc="340" dirty="0">
                <a:latin typeface="Calibri"/>
                <a:cs typeface="Calibri"/>
              </a:rPr>
              <a:t> </a:t>
            </a:r>
            <a:r>
              <a:rPr sz="1600" b="1" spc="105" dirty="0">
                <a:latin typeface="Calibri"/>
                <a:cs typeface="Calibri"/>
              </a:rPr>
              <a:t>τρίτους</a:t>
            </a:r>
            <a:r>
              <a:rPr sz="1600" b="1" spc="350" dirty="0">
                <a:latin typeface="Calibri"/>
                <a:cs typeface="Calibri"/>
              </a:rPr>
              <a:t> </a:t>
            </a:r>
            <a:r>
              <a:rPr sz="1600" spc="130" dirty="0">
                <a:latin typeface="Calibri"/>
                <a:cs typeface="Calibri"/>
              </a:rPr>
              <a:t>θα</a:t>
            </a:r>
            <a:r>
              <a:rPr sz="1600" spc="340" dirty="0">
                <a:latin typeface="Calibri"/>
                <a:cs typeface="Calibri"/>
              </a:rPr>
              <a:t> </a:t>
            </a:r>
            <a:r>
              <a:rPr sz="1600" spc="114" dirty="0">
                <a:latin typeface="Calibri"/>
                <a:cs typeface="Calibri"/>
              </a:rPr>
              <a:t>μπορούσε,</a:t>
            </a:r>
            <a:r>
              <a:rPr sz="1600" spc="350" dirty="0">
                <a:latin typeface="Calibri"/>
                <a:cs typeface="Calibri"/>
              </a:rPr>
              <a:t> </a:t>
            </a:r>
            <a:r>
              <a:rPr sz="1600" spc="100" dirty="0">
                <a:latin typeface="Calibri"/>
                <a:cs typeface="Calibri"/>
              </a:rPr>
              <a:t>για</a:t>
            </a:r>
            <a:r>
              <a:rPr sz="1600" spc="340" dirty="0">
                <a:latin typeface="Calibri"/>
                <a:cs typeface="Calibri"/>
              </a:rPr>
              <a:t> </a:t>
            </a:r>
            <a:r>
              <a:rPr sz="1600" spc="110" dirty="0">
                <a:latin typeface="Calibri"/>
                <a:cs typeface="Calibri"/>
              </a:rPr>
              <a:t>παράδειγμα,</a:t>
            </a:r>
            <a:r>
              <a:rPr sz="1600" spc="345" dirty="0">
                <a:latin typeface="Calibri"/>
                <a:cs typeface="Calibri"/>
              </a:rPr>
              <a:t> </a:t>
            </a:r>
            <a:r>
              <a:rPr sz="1600" spc="120" dirty="0">
                <a:latin typeface="Calibri"/>
                <a:cs typeface="Calibri"/>
              </a:rPr>
              <a:t>να </a:t>
            </a:r>
            <a:r>
              <a:rPr sz="1600" spc="-350" dirty="0">
                <a:latin typeface="Calibri"/>
                <a:cs typeface="Calibri"/>
              </a:rPr>
              <a:t> </a:t>
            </a:r>
            <a:r>
              <a:rPr sz="1600" spc="110" dirty="0">
                <a:latin typeface="Calibri"/>
                <a:cs typeface="Calibri"/>
              </a:rPr>
              <a:t>περιλαμβάνει</a:t>
            </a:r>
            <a:r>
              <a:rPr sz="1600" spc="50" dirty="0">
                <a:latin typeface="Calibri"/>
                <a:cs typeface="Calibri"/>
              </a:rPr>
              <a:t> </a:t>
            </a:r>
            <a:r>
              <a:rPr sz="1600" spc="114" dirty="0">
                <a:latin typeface="Calibri"/>
                <a:cs typeface="Calibri"/>
              </a:rPr>
              <a:t>τα</a:t>
            </a:r>
            <a:r>
              <a:rPr sz="1600" spc="50" dirty="0">
                <a:latin typeface="Calibri"/>
                <a:cs typeface="Calibri"/>
              </a:rPr>
              <a:t> </a:t>
            </a:r>
            <a:r>
              <a:rPr sz="1600" spc="95" dirty="0">
                <a:latin typeface="Calibri"/>
                <a:cs typeface="Calibri"/>
              </a:rPr>
              <a:t>εξής:</a:t>
            </a:r>
            <a:endParaRPr sz="1600" dirty="0">
              <a:latin typeface="Calibri"/>
              <a:cs typeface="Calibri"/>
            </a:endParaRPr>
          </a:p>
          <a:p>
            <a:pPr marL="1167130" lvl="1" indent="-342265">
              <a:lnSpc>
                <a:spcPct val="100000"/>
              </a:lnSpc>
              <a:spcBef>
                <a:spcPts val="405"/>
              </a:spcBef>
              <a:buSzPct val="125000"/>
              <a:buFont typeface="MS Gothic"/>
              <a:buChar char="▪"/>
              <a:tabLst>
                <a:tab pos="1166495" algn="l"/>
                <a:tab pos="1167130" algn="l"/>
              </a:tabLst>
            </a:pPr>
            <a:r>
              <a:rPr sz="1600" b="1" spc="165" dirty="0">
                <a:latin typeface="Calibri"/>
                <a:cs typeface="Calibri"/>
              </a:rPr>
              <a:t>περίληψη</a:t>
            </a:r>
            <a:r>
              <a:rPr sz="1600" b="1" spc="55" dirty="0">
                <a:latin typeface="Calibri"/>
                <a:cs typeface="Calibri"/>
              </a:rPr>
              <a:t> </a:t>
            </a:r>
            <a:r>
              <a:rPr sz="1600" spc="145" dirty="0">
                <a:latin typeface="Calibri"/>
                <a:cs typeface="Calibri"/>
              </a:rPr>
              <a:t>παρέχει</a:t>
            </a:r>
            <a:r>
              <a:rPr sz="1600" spc="65" dirty="0">
                <a:latin typeface="Calibri"/>
                <a:cs typeface="Calibri"/>
              </a:rPr>
              <a:t> </a:t>
            </a:r>
            <a:r>
              <a:rPr sz="1600" b="1" spc="150" dirty="0">
                <a:latin typeface="Calibri"/>
                <a:cs typeface="Calibri"/>
              </a:rPr>
              <a:t>συνοπτική</a:t>
            </a:r>
            <a:r>
              <a:rPr sz="1600" b="1" spc="60" dirty="0">
                <a:latin typeface="Calibri"/>
                <a:cs typeface="Calibri"/>
              </a:rPr>
              <a:t> </a:t>
            </a:r>
            <a:r>
              <a:rPr sz="1600" b="1" spc="160" dirty="0">
                <a:latin typeface="Calibri"/>
                <a:cs typeface="Calibri"/>
              </a:rPr>
              <a:t>επισκόπηση</a:t>
            </a:r>
            <a:r>
              <a:rPr sz="1600" b="1" spc="70" dirty="0">
                <a:latin typeface="Calibri"/>
                <a:cs typeface="Calibri"/>
              </a:rPr>
              <a:t> </a:t>
            </a:r>
            <a:r>
              <a:rPr sz="1600" b="1" spc="145" dirty="0">
                <a:latin typeface="Calibri"/>
                <a:cs typeface="Calibri"/>
              </a:rPr>
              <a:t>αξιολόγησης</a:t>
            </a:r>
            <a:endParaRPr sz="1600" dirty="0">
              <a:latin typeface="Calibri"/>
              <a:cs typeface="Calibri"/>
            </a:endParaRPr>
          </a:p>
          <a:p>
            <a:pPr marL="1167765" algn="just">
              <a:lnSpc>
                <a:spcPct val="100000"/>
              </a:lnSpc>
              <a:spcBef>
                <a:spcPts val="480"/>
              </a:spcBef>
            </a:pPr>
            <a:r>
              <a:rPr sz="1600" b="1" spc="114" dirty="0">
                <a:latin typeface="Calibri"/>
                <a:cs typeface="Calibri"/>
              </a:rPr>
              <a:t>τα</a:t>
            </a:r>
            <a:r>
              <a:rPr sz="1600" b="1" spc="55" dirty="0">
                <a:latin typeface="Calibri"/>
                <a:cs typeface="Calibri"/>
              </a:rPr>
              <a:t> </a:t>
            </a:r>
            <a:r>
              <a:rPr sz="1600" b="1" spc="114" dirty="0">
                <a:latin typeface="Calibri"/>
                <a:cs typeface="Calibri"/>
              </a:rPr>
              <a:t>αποτελέσματα,</a:t>
            </a:r>
            <a:r>
              <a:rPr sz="1600" b="1" spc="55" dirty="0">
                <a:latin typeface="Calibri"/>
                <a:cs typeface="Calibri"/>
              </a:rPr>
              <a:t> </a:t>
            </a:r>
            <a:r>
              <a:rPr sz="1600" b="1" spc="85" dirty="0">
                <a:latin typeface="Calibri"/>
                <a:cs typeface="Calibri"/>
              </a:rPr>
              <a:t>τις</a:t>
            </a:r>
            <a:r>
              <a:rPr sz="1600" b="1" spc="55" dirty="0">
                <a:latin typeface="Calibri"/>
                <a:cs typeface="Calibri"/>
              </a:rPr>
              <a:t> </a:t>
            </a:r>
            <a:r>
              <a:rPr sz="1600" b="1" spc="110" dirty="0">
                <a:latin typeface="Calibri"/>
                <a:cs typeface="Calibri"/>
              </a:rPr>
              <a:t>συστάσεις</a:t>
            </a:r>
            <a:r>
              <a:rPr sz="1600" b="1" spc="50" dirty="0">
                <a:latin typeface="Calibri"/>
                <a:cs typeface="Calibri"/>
              </a:rPr>
              <a:t> </a:t>
            </a:r>
            <a:r>
              <a:rPr sz="1600" b="1" spc="105" dirty="0">
                <a:latin typeface="Calibri"/>
                <a:cs typeface="Calibri"/>
              </a:rPr>
              <a:t>και</a:t>
            </a:r>
            <a:r>
              <a:rPr sz="1600" b="1" spc="60" dirty="0">
                <a:latin typeface="Calibri"/>
                <a:cs typeface="Calibri"/>
              </a:rPr>
              <a:t> </a:t>
            </a:r>
            <a:r>
              <a:rPr sz="1600" spc="110" dirty="0">
                <a:latin typeface="Calibri"/>
                <a:cs typeface="Calibri"/>
              </a:rPr>
              <a:t>τη</a:t>
            </a:r>
            <a:r>
              <a:rPr sz="1600" spc="55" dirty="0">
                <a:latin typeface="Calibri"/>
                <a:cs typeface="Calibri"/>
              </a:rPr>
              <a:t> </a:t>
            </a:r>
            <a:r>
              <a:rPr sz="1600" spc="110" dirty="0">
                <a:latin typeface="Calibri"/>
                <a:cs typeface="Calibri"/>
              </a:rPr>
              <a:t>συνολική</a:t>
            </a:r>
            <a:r>
              <a:rPr sz="1600" spc="60" dirty="0">
                <a:latin typeface="Calibri"/>
                <a:cs typeface="Calibri"/>
              </a:rPr>
              <a:t> </a:t>
            </a:r>
            <a:r>
              <a:rPr sz="1600" b="1" spc="120" dirty="0">
                <a:latin typeface="Calibri"/>
                <a:cs typeface="Calibri"/>
              </a:rPr>
              <a:t>κατάσταση</a:t>
            </a:r>
            <a:r>
              <a:rPr sz="1600" b="1" spc="475" dirty="0">
                <a:latin typeface="Calibri"/>
                <a:cs typeface="Calibri"/>
              </a:rPr>
              <a:t> </a:t>
            </a:r>
            <a:r>
              <a:rPr sz="1600" b="1" spc="120" dirty="0">
                <a:latin typeface="Calibri"/>
                <a:cs typeface="Calibri"/>
              </a:rPr>
              <a:t>ασφάλειας</a:t>
            </a:r>
            <a:r>
              <a:rPr sz="1600" b="1" spc="50" dirty="0">
                <a:latin typeface="Calibri"/>
                <a:cs typeface="Calibri"/>
              </a:rPr>
              <a:t> </a:t>
            </a:r>
            <a:r>
              <a:rPr sz="1600" b="1" spc="114" dirty="0">
                <a:latin typeface="Calibri"/>
                <a:cs typeface="Calibri"/>
              </a:rPr>
              <a:t>του</a:t>
            </a:r>
            <a:r>
              <a:rPr sz="1600" b="1" spc="55" dirty="0">
                <a:latin typeface="Calibri"/>
                <a:cs typeface="Calibri"/>
              </a:rPr>
              <a:t> </a:t>
            </a:r>
            <a:r>
              <a:rPr sz="1600" b="1" spc="114" dirty="0">
                <a:latin typeface="Calibri"/>
                <a:cs typeface="Calibri"/>
              </a:rPr>
              <a:t>πλοίου</a:t>
            </a:r>
            <a:endParaRPr sz="1600" dirty="0">
              <a:latin typeface="Calibri"/>
              <a:cs typeface="Calibri"/>
            </a:endParaRPr>
          </a:p>
          <a:p>
            <a:pPr marL="1167765" marR="7620" lvl="1" indent="-342900" algn="just">
              <a:lnSpc>
                <a:spcPct val="100000"/>
              </a:lnSpc>
              <a:spcBef>
                <a:spcPts val="550"/>
              </a:spcBef>
              <a:buSzPct val="125000"/>
              <a:buFont typeface="MS Gothic"/>
              <a:buChar char="▪"/>
              <a:tabLst>
                <a:tab pos="1167765" algn="l"/>
              </a:tabLst>
            </a:pPr>
            <a:r>
              <a:rPr sz="1600" b="1" spc="125" dirty="0">
                <a:latin typeface="Calibri"/>
                <a:cs typeface="Calibri"/>
              </a:rPr>
              <a:t>Τα</a:t>
            </a:r>
            <a:r>
              <a:rPr sz="1600" b="1" spc="130" dirty="0">
                <a:latin typeface="Calibri"/>
                <a:cs typeface="Calibri"/>
              </a:rPr>
              <a:t> </a:t>
            </a:r>
            <a:r>
              <a:rPr sz="1600" b="1" spc="105" dirty="0">
                <a:latin typeface="Calibri"/>
                <a:cs typeface="Calibri"/>
              </a:rPr>
              <a:t>τεχνικά</a:t>
            </a:r>
            <a:r>
              <a:rPr sz="1600" b="1" spc="110" dirty="0">
                <a:latin typeface="Calibri"/>
                <a:cs typeface="Calibri"/>
              </a:rPr>
              <a:t> </a:t>
            </a:r>
            <a:r>
              <a:rPr sz="1600" b="1" spc="120" dirty="0">
                <a:latin typeface="Calibri"/>
                <a:cs typeface="Calibri"/>
              </a:rPr>
              <a:t>ευρήματα</a:t>
            </a:r>
            <a:r>
              <a:rPr sz="1600" b="1" spc="125" dirty="0">
                <a:latin typeface="Calibri"/>
                <a:cs typeface="Calibri"/>
              </a:rPr>
              <a:t> </a:t>
            </a:r>
            <a:r>
              <a:rPr sz="1600" spc="114" dirty="0">
                <a:latin typeface="Calibri"/>
                <a:cs typeface="Calibri"/>
              </a:rPr>
              <a:t>περιγράφουν</a:t>
            </a:r>
            <a:r>
              <a:rPr sz="1600" spc="120" dirty="0">
                <a:latin typeface="Calibri"/>
                <a:cs typeface="Calibri"/>
              </a:rPr>
              <a:t> </a:t>
            </a:r>
            <a:r>
              <a:rPr sz="1600" spc="114" dirty="0">
                <a:latin typeface="Calibri"/>
                <a:cs typeface="Calibri"/>
              </a:rPr>
              <a:t>λεπτομερώς</a:t>
            </a:r>
            <a:r>
              <a:rPr sz="1600" spc="120" dirty="0">
                <a:latin typeface="Calibri"/>
                <a:cs typeface="Calibri"/>
              </a:rPr>
              <a:t> </a:t>
            </a:r>
            <a:r>
              <a:rPr sz="1600" b="1" spc="85" dirty="0">
                <a:latin typeface="Calibri"/>
                <a:cs typeface="Calibri"/>
              </a:rPr>
              <a:t>τις</a:t>
            </a:r>
            <a:r>
              <a:rPr sz="1600" b="1" spc="90" dirty="0">
                <a:latin typeface="Calibri"/>
                <a:cs typeface="Calibri"/>
              </a:rPr>
              <a:t> </a:t>
            </a:r>
            <a:r>
              <a:rPr sz="1600" b="1" spc="110" dirty="0">
                <a:latin typeface="Calibri"/>
                <a:cs typeface="Calibri"/>
              </a:rPr>
              <a:t>ευπάθειες</a:t>
            </a:r>
            <a:r>
              <a:rPr sz="1600" b="1" spc="114" dirty="0">
                <a:latin typeface="Calibri"/>
                <a:cs typeface="Calibri"/>
              </a:rPr>
              <a:t> </a:t>
            </a:r>
            <a:r>
              <a:rPr sz="1600" b="1" spc="130" dirty="0">
                <a:latin typeface="Calibri"/>
                <a:cs typeface="Calibri"/>
              </a:rPr>
              <a:t>που</a:t>
            </a:r>
            <a:r>
              <a:rPr sz="1600" b="1" spc="135" dirty="0">
                <a:latin typeface="Calibri"/>
                <a:cs typeface="Calibri"/>
              </a:rPr>
              <a:t> </a:t>
            </a:r>
            <a:r>
              <a:rPr sz="1600" b="1" spc="114" dirty="0">
                <a:latin typeface="Calibri"/>
                <a:cs typeface="Calibri"/>
              </a:rPr>
              <a:t>έχουν</a:t>
            </a:r>
            <a:r>
              <a:rPr sz="1600" b="1" spc="120" dirty="0">
                <a:latin typeface="Calibri"/>
                <a:cs typeface="Calibri"/>
              </a:rPr>
              <a:t> </a:t>
            </a:r>
            <a:r>
              <a:rPr sz="1600" b="1" spc="114" dirty="0">
                <a:latin typeface="Calibri"/>
                <a:cs typeface="Calibri"/>
              </a:rPr>
              <a:t>ανακαλυφθεί, </a:t>
            </a:r>
            <a:r>
              <a:rPr sz="1600" b="1" spc="120" dirty="0">
                <a:latin typeface="Calibri"/>
                <a:cs typeface="Calibri"/>
              </a:rPr>
              <a:t> </a:t>
            </a:r>
            <a:r>
              <a:rPr sz="1600" spc="114" dirty="0">
                <a:latin typeface="Calibri"/>
                <a:cs typeface="Calibri"/>
              </a:rPr>
              <a:t>συμπεριλαμβανομένης </a:t>
            </a:r>
            <a:r>
              <a:rPr sz="1600" b="1" spc="105" dirty="0">
                <a:latin typeface="Calibri"/>
                <a:cs typeface="Calibri"/>
              </a:rPr>
              <a:t>της </a:t>
            </a:r>
            <a:r>
              <a:rPr sz="1600" b="1" spc="110" dirty="0">
                <a:latin typeface="Calibri"/>
                <a:cs typeface="Calibri"/>
              </a:rPr>
              <a:t>πιθανότητας </a:t>
            </a:r>
            <a:r>
              <a:rPr sz="1600" b="1" spc="114" dirty="0">
                <a:latin typeface="Calibri"/>
                <a:cs typeface="Calibri"/>
              </a:rPr>
              <a:t>εκμετάλλευσής </a:t>
            </a:r>
            <a:r>
              <a:rPr sz="1600" spc="100" dirty="0">
                <a:latin typeface="Calibri"/>
                <a:cs typeface="Calibri"/>
              </a:rPr>
              <a:t>τους</a:t>
            </a:r>
            <a:r>
              <a:rPr sz="1600" b="1" spc="100" dirty="0">
                <a:latin typeface="Calibri"/>
                <a:cs typeface="Calibri"/>
              </a:rPr>
              <a:t>, </a:t>
            </a:r>
            <a:r>
              <a:rPr sz="1600" b="1" spc="110" dirty="0">
                <a:latin typeface="Calibri"/>
                <a:cs typeface="Calibri"/>
              </a:rPr>
              <a:t>τουοικονομικού αντίκτυπου </a:t>
            </a:r>
            <a:r>
              <a:rPr sz="1600" b="1" spc="105" dirty="0">
                <a:latin typeface="Calibri"/>
                <a:cs typeface="Calibri"/>
              </a:rPr>
              <a:t>και </a:t>
            </a:r>
            <a:r>
              <a:rPr sz="1600" b="1" spc="120" dirty="0">
                <a:latin typeface="Calibri"/>
                <a:cs typeface="Calibri"/>
              </a:rPr>
              <a:t>των </a:t>
            </a:r>
            <a:r>
              <a:rPr sz="1600" b="1" spc="125" dirty="0">
                <a:latin typeface="Calibri"/>
                <a:cs typeface="Calibri"/>
              </a:rPr>
              <a:t> </a:t>
            </a:r>
            <a:r>
              <a:rPr sz="1600" spc="110" dirty="0">
                <a:latin typeface="Calibri"/>
                <a:cs typeface="Calibri"/>
              </a:rPr>
              <a:t>προτεινόμενων</a:t>
            </a:r>
            <a:r>
              <a:rPr sz="1600" spc="60" dirty="0">
                <a:latin typeface="Calibri"/>
                <a:cs typeface="Calibri"/>
              </a:rPr>
              <a:t> </a:t>
            </a:r>
            <a:r>
              <a:rPr sz="1600" spc="105" dirty="0">
                <a:latin typeface="Calibri"/>
                <a:cs typeface="Calibri"/>
              </a:rPr>
              <a:t>τεχνικών</a:t>
            </a:r>
            <a:r>
              <a:rPr sz="1600" spc="55" dirty="0">
                <a:latin typeface="Calibri"/>
                <a:cs typeface="Calibri"/>
              </a:rPr>
              <a:t> </a:t>
            </a:r>
            <a:r>
              <a:rPr sz="1600" b="1" spc="120" dirty="0">
                <a:latin typeface="Calibri"/>
                <a:cs typeface="Calibri"/>
              </a:rPr>
              <a:t>σταθεροποιήσεων</a:t>
            </a:r>
            <a:r>
              <a:rPr sz="1600" b="1" spc="50" dirty="0">
                <a:latin typeface="Calibri"/>
                <a:cs typeface="Calibri"/>
              </a:rPr>
              <a:t> </a:t>
            </a:r>
            <a:r>
              <a:rPr sz="1600" b="1" spc="105" dirty="0">
                <a:latin typeface="Calibri"/>
                <a:cs typeface="Calibri"/>
              </a:rPr>
              <a:t>και</a:t>
            </a:r>
            <a:r>
              <a:rPr sz="1600" b="1" spc="50" dirty="0">
                <a:latin typeface="Calibri"/>
                <a:cs typeface="Calibri"/>
              </a:rPr>
              <a:t> </a:t>
            </a:r>
            <a:r>
              <a:rPr sz="1600" b="1" spc="114" dirty="0">
                <a:latin typeface="Calibri"/>
                <a:cs typeface="Calibri"/>
              </a:rPr>
              <a:t>στρατηγικών</a:t>
            </a:r>
            <a:r>
              <a:rPr sz="1600" b="1" spc="50" dirty="0">
                <a:latin typeface="Calibri"/>
                <a:cs typeface="Calibri"/>
              </a:rPr>
              <a:t> </a:t>
            </a:r>
            <a:r>
              <a:rPr sz="1600" spc="110" dirty="0">
                <a:latin typeface="Calibri"/>
                <a:cs typeface="Calibri"/>
              </a:rPr>
              <a:t>μετριασμού</a:t>
            </a:r>
            <a:r>
              <a:rPr sz="1600" b="1" spc="110" dirty="0">
                <a:latin typeface="Calibri"/>
                <a:cs typeface="Calibri"/>
              </a:rPr>
              <a:t>.</a:t>
            </a:r>
            <a:endParaRPr sz="1600" dirty="0">
              <a:latin typeface="Calibri"/>
              <a:cs typeface="Calibri"/>
            </a:endParaRPr>
          </a:p>
          <a:p>
            <a:pPr marL="1167765" marR="5080" lvl="1" indent="-342900" algn="just">
              <a:lnSpc>
                <a:spcPts val="1910"/>
              </a:lnSpc>
              <a:spcBef>
                <a:spcPts val="545"/>
              </a:spcBef>
              <a:buSzPct val="125000"/>
              <a:buFont typeface="MS Gothic"/>
              <a:buChar char="▪"/>
              <a:tabLst>
                <a:tab pos="1167765" algn="l"/>
              </a:tabLst>
            </a:pPr>
            <a:r>
              <a:rPr sz="1600" spc="110" dirty="0">
                <a:latin typeface="Calibri"/>
                <a:cs typeface="Calibri"/>
              </a:rPr>
              <a:t>Περιλαμβάνεται ένας κατάλογος </a:t>
            </a:r>
            <a:r>
              <a:rPr sz="1600" b="1" spc="130" dirty="0">
                <a:latin typeface="Calibri"/>
                <a:cs typeface="Calibri"/>
              </a:rPr>
              <a:t>δράσεων </a:t>
            </a:r>
            <a:r>
              <a:rPr sz="1600" b="1" spc="120" dirty="0">
                <a:latin typeface="Calibri"/>
                <a:cs typeface="Calibri"/>
              </a:rPr>
              <a:t>κατά </a:t>
            </a:r>
            <a:r>
              <a:rPr sz="1600" b="1" spc="110" dirty="0">
                <a:latin typeface="Calibri"/>
                <a:cs typeface="Calibri"/>
              </a:rPr>
              <a:t>προτεραιότητα</a:t>
            </a:r>
            <a:r>
              <a:rPr sz="1600" spc="110" dirty="0">
                <a:latin typeface="Calibri"/>
                <a:cs typeface="Calibri"/>
              </a:rPr>
              <a:t>, </a:t>
            </a:r>
            <a:r>
              <a:rPr sz="1600" spc="114" dirty="0">
                <a:latin typeface="Calibri"/>
                <a:cs typeface="Calibri"/>
              </a:rPr>
              <a:t>λαμβάνοντας </a:t>
            </a:r>
            <a:r>
              <a:rPr sz="1600" spc="135" dirty="0">
                <a:latin typeface="Calibri"/>
                <a:cs typeface="Calibri"/>
              </a:rPr>
              <a:t>υπόψη </a:t>
            </a:r>
            <a:r>
              <a:rPr sz="1600" b="1" spc="114" dirty="0">
                <a:latin typeface="Calibri"/>
                <a:cs typeface="Calibri"/>
              </a:rPr>
              <a:t>παράγοντες </a:t>
            </a:r>
            <a:r>
              <a:rPr sz="1600" b="1" spc="120" dirty="0">
                <a:latin typeface="Calibri"/>
                <a:cs typeface="Calibri"/>
              </a:rPr>
              <a:t> </a:t>
            </a:r>
            <a:r>
              <a:rPr sz="1600" spc="130" dirty="0">
                <a:latin typeface="Calibri"/>
                <a:cs typeface="Calibri"/>
              </a:rPr>
              <a:t>όπως</a:t>
            </a:r>
            <a:r>
              <a:rPr sz="1600" spc="85" dirty="0">
                <a:latin typeface="Calibri"/>
                <a:cs typeface="Calibri"/>
              </a:rPr>
              <a:t> </a:t>
            </a:r>
            <a:r>
              <a:rPr sz="1600" b="1" spc="130" dirty="0">
                <a:latin typeface="Calibri"/>
                <a:cs typeface="Calibri"/>
              </a:rPr>
              <a:t>η</a:t>
            </a:r>
            <a:r>
              <a:rPr sz="1600" b="1" spc="85" dirty="0">
                <a:latin typeface="Calibri"/>
                <a:cs typeface="Calibri"/>
              </a:rPr>
              <a:t> </a:t>
            </a:r>
            <a:r>
              <a:rPr sz="1600" b="1" spc="110" dirty="0">
                <a:latin typeface="Calibri"/>
                <a:cs typeface="Calibri"/>
              </a:rPr>
              <a:t>αποτελεσματικότητα,</a:t>
            </a:r>
            <a:r>
              <a:rPr sz="1600" b="1" spc="85" dirty="0">
                <a:latin typeface="Calibri"/>
                <a:cs typeface="Calibri"/>
              </a:rPr>
              <a:t> </a:t>
            </a:r>
            <a:r>
              <a:rPr sz="1600" spc="110" dirty="0">
                <a:latin typeface="Calibri"/>
                <a:cs typeface="Calibri"/>
              </a:rPr>
              <a:t>το</a:t>
            </a:r>
            <a:r>
              <a:rPr sz="1600" spc="85" dirty="0">
                <a:latin typeface="Calibri"/>
                <a:cs typeface="Calibri"/>
              </a:rPr>
              <a:t> </a:t>
            </a:r>
            <a:r>
              <a:rPr sz="1600" spc="110" dirty="0">
                <a:latin typeface="Calibri"/>
                <a:cs typeface="Calibri"/>
              </a:rPr>
              <a:t>κόστος</a:t>
            </a:r>
            <a:r>
              <a:rPr sz="1600" spc="90" dirty="0">
                <a:latin typeface="Calibri"/>
                <a:cs typeface="Calibri"/>
              </a:rPr>
              <a:t> </a:t>
            </a:r>
            <a:r>
              <a:rPr sz="1600" spc="100" dirty="0">
                <a:latin typeface="Calibri"/>
                <a:cs typeface="Calibri"/>
              </a:rPr>
              <a:t>και</a:t>
            </a:r>
            <a:r>
              <a:rPr sz="1600" spc="90" dirty="0">
                <a:latin typeface="Calibri"/>
                <a:cs typeface="Calibri"/>
              </a:rPr>
              <a:t> </a:t>
            </a:r>
            <a:r>
              <a:rPr sz="1600" b="1" spc="60" dirty="0">
                <a:latin typeface="Calibri"/>
                <a:cs typeface="Calibri"/>
              </a:rPr>
              <a:t>,</a:t>
            </a:r>
            <a:r>
              <a:rPr sz="1600" b="1" spc="85" dirty="0">
                <a:latin typeface="Calibri"/>
                <a:cs typeface="Calibri"/>
              </a:rPr>
              <a:t> </a:t>
            </a:r>
            <a:r>
              <a:rPr sz="1600" b="1" spc="110" dirty="0">
                <a:latin typeface="Calibri"/>
                <a:cs typeface="Calibri"/>
              </a:rPr>
              <a:t>διασφαλίζοντας</a:t>
            </a:r>
            <a:r>
              <a:rPr sz="1600" b="1" spc="80" dirty="0">
                <a:latin typeface="Calibri"/>
                <a:cs typeface="Calibri"/>
              </a:rPr>
              <a:t> </a:t>
            </a:r>
            <a:r>
              <a:rPr sz="1600" b="1" spc="95" dirty="0">
                <a:latin typeface="Calibri"/>
                <a:cs typeface="Calibri"/>
              </a:rPr>
              <a:t>ότι</a:t>
            </a:r>
            <a:r>
              <a:rPr sz="1600" b="1" spc="85" dirty="0">
                <a:latin typeface="Calibri"/>
                <a:cs typeface="Calibri"/>
              </a:rPr>
              <a:t> </a:t>
            </a:r>
            <a:r>
              <a:rPr sz="1600" b="1" spc="114" dirty="0">
                <a:latin typeface="Calibri"/>
                <a:cs typeface="Calibri"/>
              </a:rPr>
              <a:t>περιλαμβάνει</a:t>
            </a:r>
            <a:r>
              <a:rPr sz="1600" b="1" spc="90" dirty="0">
                <a:latin typeface="Calibri"/>
                <a:cs typeface="Calibri"/>
              </a:rPr>
              <a:t> </a:t>
            </a:r>
            <a:r>
              <a:rPr sz="1600" spc="105" dirty="0">
                <a:latin typeface="Calibri"/>
                <a:cs typeface="Calibri"/>
              </a:rPr>
              <a:t>όλες</a:t>
            </a:r>
            <a:r>
              <a:rPr sz="1600" spc="540" dirty="0">
                <a:latin typeface="Calibri"/>
                <a:cs typeface="Calibri"/>
              </a:rPr>
              <a:t> </a:t>
            </a:r>
            <a:r>
              <a:rPr sz="1600" spc="105" dirty="0">
                <a:latin typeface="Calibri"/>
                <a:cs typeface="Calibri"/>
              </a:rPr>
              <a:t>διαθέσιμες</a:t>
            </a:r>
            <a:r>
              <a:rPr sz="1600" spc="85" dirty="0">
                <a:latin typeface="Calibri"/>
                <a:cs typeface="Calibri"/>
              </a:rPr>
              <a:t> </a:t>
            </a:r>
            <a:r>
              <a:rPr sz="1600" spc="100" dirty="0">
                <a:latin typeface="Calibri"/>
                <a:cs typeface="Calibri"/>
              </a:rPr>
              <a:t>και </a:t>
            </a:r>
            <a:r>
              <a:rPr sz="1600" spc="-350" dirty="0">
                <a:latin typeface="Calibri"/>
                <a:cs typeface="Calibri"/>
              </a:rPr>
              <a:t> </a:t>
            </a:r>
            <a:r>
              <a:rPr sz="1600" spc="95" dirty="0">
                <a:latin typeface="Calibri"/>
                <a:cs typeface="Calibri"/>
              </a:rPr>
              <a:t>όχι</a:t>
            </a:r>
            <a:r>
              <a:rPr sz="1600" spc="50" dirty="0">
                <a:latin typeface="Calibri"/>
                <a:cs typeface="Calibri"/>
              </a:rPr>
              <a:t> </a:t>
            </a:r>
            <a:r>
              <a:rPr sz="1600" spc="110" dirty="0">
                <a:latin typeface="Calibri"/>
                <a:cs typeface="Calibri"/>
              </a:rPr>
              <a:t>την</a:t>
            </a:r>
            <a:r>
              <a:rPr sz="1600" spc="50" dirty="0">
                <a:latin typeface="Calibri"/>
                <a:cs typeface="Calibri"/>
              </a:rPr>
              <a:t> </a:t>
            </a:r>
            <a:r>
              <a:rPr sz="1600" spc="130" dirty="0">
                <a:latin typeface="Calibri"/>
                <a:cs typeface="Calibri"/>
              </a:rPr>
              <a:t>προώθηση</a:t>
            </a:r>
            <a:r>
              <a:rPr sz="1600" spc="60" dirty="0">
                <a:latin typeface="Calibri"/>
                <a:cs typeface="Calibri"/>
              </a:rPr>
              <a:t> </a:t>
            </a:r>
            <a:r>
              <a:rPr sz="1600" b="1" spc="114" dirty="0">
                <a:latin typeface="Calibri"/>
                <a:cs typeface="Calibri"/>
              </a:rPr>
              <a:t>συγκεκριμένων</a:t>
            </a:r>
            <a:r>
              <a:rPr sz="1600" b="1" spc="55" dirty="0">
                <a:latin typeface="Calibri"/>
                <a:cs typeface="Calibri"/>
              </a:rPr>
              <a:t> </a:t>
            </a:r>
            <a:r>
              <a:rPr sz="1600" b="1" spc="130" dirty="0">
                <a:latin typeface="Calibri"/>
                <a:cs typeface="Calibri"/>
              </a:rPr>
              <a:t>ή</a:t>
            </a:r>
            <a:r>
              <a:rPr sz="1600" b="1" spc="50" dirty="0">
                <a:latin typeface="Calibri"/>
                <a:cs typeface="Calibri"/>
              </a:rPr>
              <a:t> </a:t>
            </a:r>
            <a:r>
              <a:rPr sz="1600" b="1" spc="110" dirty="0">
                <a:latin typeface="Calibri"/>
                <a:cs typeface="Calibri"/>
              </a:rPr>
              <a:t>προϊόντων.</a:t>
            </a:r>
            <a:endParaRPr sz="1600" dirty="0">
              <a:latin typeface="Calibri"/>
              <a:cs typeface="Calibri"/>
            </a:endParaRPr>
          </a:p>
          <a:p>
            <a:pPr marL="1167765" marR="6985" lvl="1" indent="-342900" algn="just">
              <a:lnSpc>
                <a:spcPts val="1910"/>
              </a:lnSpc>
              <a:spcBef>
                <a:spcPts val="509"/>
              </a:spcBef>
              <a:buSzPct val="125000"/>
              <a:buFont typeface="MS Gothic"/>
              <a:buChar char="▪"/>
              <a:tabLst>
                <a:tab pos="1167765" algn="l"/>
              </a:tabLst>
            </a:pPr>
            <a:r>
              <a:rPr sz="1600" spc="170" dirty="0">
                <a:latin typeface="Calibri"/>
                <a:cs typeface="Calibri"/>
              </a:rPr>
              <a:t>Τα </a:t>
            </a:r>
            <a:r>
              <a:rPr sz="1600" b="1" spc="165" dirty="0">
                <a:latin typeface="Calibri"/>
                <a:cs typeface="Calibri"/>
              </a:rPr>
              <a:t>συμπληρωματικά </a:t>
            </a:r>
            <a:r>
              <a:rPr sz="1600" spc="160" dirty="0">
                <a:latin typeface="Calibri"/>
                <a:cs typeface="Calibri"/>
              </a:rPr>
              <a:t>δεδομένα </a:t>
            </a:r>
            <a:r>
              <a:rPr sz="1600" b="1" spc="170" dirty="0">
                <a:latin typeface="Calibri"/>
                <a:cs typeface="Calibri"/>
              </a:rPr>
              <a:t>προσφέρουν </a:t>
            </a:r>
            <a:r>
              <a:rPr sz="1600" b="1" spc="155" dirty="0">
                <a:latin typeface="Calibri"/>
                <a:cs typeface="Calibri"/>
              </a:rPr>
              <a:t>εμπεριστατωμένες </a:t>
            </a:r>
            <a:r>
              <a:rPr sz="1600" spc="130" dirty="0">
                <a:latin typeface="Calibri"/>
                <a:cs typeface="Calibri"/>
              </a:rPr>
              <a:t>τεχνικές </a:t>
            </a:r>
            <a:r>
              <a:rPr sz="1600" spc="155" dirty="0">
                <a:latin typeface="Calibri"/>
                <a:cs typeface="Calibri"/>
              </a:rPr>
              <a:t>πληροφορίες </a:t>
            </a:r>
            <a:r>
              <a:rPr sz="1600" spc="135" dirty="0">
                <a:latin typeface="Calibri"/>
                <a:cs typeface="Calibri"/>
              </a:rPr>
              <a:t>σχετικά </a:t>
            </a:r>
            <a:r>
              <a:rPr sz="1600" spc="140" dirty="0">
                <a:latin typeface="Calibri"/>
                <a:cs typeface="Calibri"/>
              </a:rPr>
              <a:t> </a:t>
            </a:r>
            <a:r>
              <a:rPr sz="1600" spc="160" dirty="0">
                <a:latin typeface="Calibri"/>
                <a:cs typeface="Calibri"/>
              </a:rPr>
              <a:t>με </a:t>
            </a:r>
            <a:r>
              <a:rPr sz="1600" b="1" spc="155" dirty="0">
                <a:latin typeface="Calibri"/>
                <a:cs typeface="Calibri"/>
              </a:rPr>
              <a:t>τα </a:t>
            </a:r>
            <a:r>
              <a:rPr sz="1600" spc="150" dirty="0">
                <a:latin typeface="Calibri"/>
                <a:cs typeface="Calibri"/>
              </a:rPr>
              <a:t>βασικά </a:t>
            </a:r>
            <a:r>
              <a:rPr sz="1600" b="1" spc="165" dirty="0">
                <a:latin typeface="Calibri"/>
                <a:cs typeface="Calibri"/>
              </a:rPr>
              <a:t>ευρήματα </a:t>
            </a:r>
            <a:r>
              <a:rPr sz="1600" spc="135" dirty="0">
                <a:latin typeface="Calibri"/>
                <a:cs typeface="Calibri"/>
              </a:rPr>
              <a:t>και </a:t>
            </a:r>
            <a:r>
              <a:rPr sz="1600" b="1" spc="155" dirty="0">
                <a:latin typeface="Calibri"/>
                <a:cs typeface="Calibri"/>
              </a:rPr>
              <a:t>τα </a:t>
            </a:r>
            <a:r>
              <a:rPr sz="1600" b="1" spc="145" dirty="0">
                <a:latin typeface="Calibri"/>
                <a:cs typeface="Calibri"/>
              </a:rPr>
              <a:t>κρίσιμα </a:t>
            </a:r>
            <a:r>
              <a:rPr sz="1600" b="1" spc="155" dirty="0">
                <a:latin typeface="Calibri"/>
                <a:cs typeface="Calibri"/>
              </a:rPr>
              <a:t>ελαττώματα, </a:t>
            </a:r>
            <a:r>
              <a:rPr sz="1600" spc="135" dirty="0">
                <a:latin typeface="Calibri"/>
                <a:cs typeface="Calibri"/>
              </a:rPr>
              <a:t>μαζί </a:t>
            </a:r>
            <a:r>
              <a:rPr sz="1600" spc="160" dirty="0">
                <a:latin typeface="Calibri"/>
                <a:cs typeface="Calibri"/>
              </a:rPr>
              <a:t>με </a:t>
            </a:r>
            <a:r>
              <a:rPr sz="1600" spc="145" dirty="0">
                <a:latin typeface="Calibri"/>
                <a:cs typeface="Calibri"/>
              </a:rPr>
              <a:t>τυχόν </a:t>
            </a:r>
            <a:r>
              <a:rPr sz="1600" spc="140" dirty="0">
                <a:latin typeface="Calibri"/>
                <a:cs typeface="Calibri"/>
              </a:rPr>
              <a:t>δειγματικά </a:t>
            </a:r>
            <a:r>
              <a:rPr sz="1600" spc="160" dirty="0">
                <a:latin typeface="Calibri"/>
                <a:cs typeface="Calibri"/>
              </a:rPr>
              <a:t>δεδομένα </a:t>
            </a:r>
            <a:r>
              <a:rPr sz="1600" spc="170" dirty="0">
                <a:latin typeface="Calibri"/>
                <a:cs typeface="Calibri"/>
              </a:rPr>
              <a:t>που </a:t>
            </a:r>
            <a:r>
              <a:rPr sz="1600" spc="175" dirty="0">
                <a:latin typeface="Calibri"/>
                <a:cs typeface="Calibri"/>
              </a:rPr>
              <a:t> </a:t>
            </a:r>
            <a:r>
              <a:rPr sz="1600" spc="150" dirty="0">
                <a:latin typeface="Calibri"/>
                <a:cs typeface="Calibri"/>
              </a:rPr>
              <a:t>λαμβάνονται</a:t>
            </a:r>
            <a:r>
              <a:rPr sz="1600" spc="70" dirty="0">
                <a:latin typeface="Calibri"/>
                <a:cs typeface="Calibri"/>
              </a:rPr>
              <a:t> </a:t>
            </a:r>
            <a:r>
              <a:rPr sz="1600" spc="155" dirty="0">
                <a:latin typeface="Calibri"/>
                <a:cs typeface="Calibri"/>
              </a:rPr>
              <a:t>κατά</a:t>
            </a:r>
            <a:r>
              <a:rPr sz="1600" spc="75" dirty="0">
                <a:latin typeface="Calibri"/>
                <a:cs typeface="Calibri"/>
              </a:rPr>
              <a:t> </a:t>
            </a:r>
            <a:r>
              <a:rPr sz="1600" spc="145" dirty="0">
                <a:latin typeface="Calibri"/>
                <a:cs typeface="Calibri"/>
              </a:rPr>
              <a:t>τη</a:t>
            </a:r>
            <a:r>
              <a:rPr sz="1600" spc="70" dirty="0">
                <a:latin typeface="Calibri"/>
                <a:cs typeface="Calibri"/>
              </a:rPr>
              <a:t> </a:t>
            </a:r>
            <a:r>
              <a:rPr sz="1600" spc="140" dirty="0">
                <a:latin typeface="Calibri"/>
                <a:cs typeface="Calibri"/>
              </a:rPr>
              <a:t>διάρκεια</a:t>
            </a:r>
            <a:r>
              <a:rPr sz="1600" spc="80" dirty="0">
                <a:latin typeface="Calibri"/>
                <a:cs typeface="Calibri"/>
              </a:rPr>
              <a:t> </a:t>
            </a:r>
            <a:r>
              <a:rPr sz="1600" b="1" spc="160" dirty="0">
                <a:latin typeface="Calibri"/>
                <a:cs typeface="Calibri"/>
              </a:rPr>
              <a:t>δοκιμών</a:t>
            </a:r>
            <a:r>
              <a:rPr sz="1600" b="1" spc="70" dirty="0">
                <a:latin typeface="Calibri"/>
                <a:cs typeface="Calibri"/>
              </a:rPr>
              <a:t> </a:t>
            </a:r>
            <a:r>
              <a:rPr sz="1600" b="1" spc="145" dirty="0">
                <a:latin typeface="Calibri"/>
                <a:cs typeface="Calibri"/>
              </a:rPr>
              <a:t>διείσδυσης</a:t>
            </a:r>
            <a:r>
              <a:rPr sz="1600" b="1" spc="70" dirty="0">
                <a:latin typeface="Calibri"/>
                <a:cs typeface="Calibri"/>
              </a:rPr>
              <a:t> </a:t>
            </a:r>
            <a:r>
              <a:rPr sz="1600" b="1" spc="155" dirty="0">
                <a:latin typeface="Calibri"/>
                <a:cs typeface="Calibri"/>
              </a:rPr>
              <a:t>σε</a:t>
            </a:r>
            <a:r>
              <a:rPr sz="1600" b="1" spc="70" dirty="0">
                <a:latin typeface="Calibri"/>
                <a:cs typeface="Calibri"/>
              </a:rPr>
              <a:t> </a:t>
            </a:r>
            <a:r>
              <a:rPr sz="1600" b="1" spc="110" dirty="0">
                <a:latin typeface="Calibri"/>
                <a:cs typeface="Calibri"/>
              </a:rPr>
              <a:t>ευπάθειες</a:t>
            </a:r>
            <a:r>
              <a:rPr sz="1600" b="1" spc="55" dirty="0">
                <a:latin typeface="Calibri"/>
                <a:cs typeface="Calibri"/>
              </a:rPr>
              <a:t> </a:t>
            </a:r>
            <a:r>
              <a:rPr sz="1600" b="1" spc="135" dirty="0">
                <a:latin typeface="Calibri"/>
                <a:cs typeface="Calibri"/>
              </a:rPr>
              <a:t>υψηλού</a:t>
            </a:r>
            <a:r>
              <a:rPr sz="1600" b="1" spc="50" dirty="0">
                <a:latin typeface="Calibri"/>
                <a:cs typeface="Calibri"/>
              </a:rPr>
              <a:t> </a:t>
            </a:r>
            <a:r>
              <a:rPr sz="1600" b="1" spc="105" dirty="0">
                <a:latin typeface="Calibri"/>
                <a:cs typeface="Calibri"/>
              </a:rPr>
              <a:t>κινδύνου.</a:t>
            </a:r>
            <a:endParaRPr sz="1600" dirty="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4</a:t>
            </a:r>
            <a:r>
              <a:rPr sz="850" spc="40" dirty="0">
                <a:latin typeface="Calibri"/>
                <a:cs typeface="Calibri"/>
              </a:rPr>
              <a:t>4</a:t>
            </a:r>
            <a:endParaRPr sz="850">
              <a:latin typeface="Calibri"/>
              <a:cs typeface="Calibri"/>
            </a:endParaRPr>
          </a:p>
        </p:txBody>
      </p:sp>
      <p:grpSp>
        <p:nvGrpSpPr>
          <p:cNvPr id="3" name="object 3"/>
          <p:cNvGrpSpPr/>
          <p:nvPr/>
        </p:nvGrpSpPr>
        <p:grpSpPr>
          <a:xfrm>
            <a:off x="7549832" y="8889"/>
            <a:ext cx="3348990" cy="6837680"/>
            <a:chOff x="7549832" y="8889"/>
            <a:chExt cx="3348990" cy="6837680"/>
          </a:xfrm>
        </p:grpSpPr>
        <p:sp>
          <p:nvSpPr>
            <p:cNvPr id="4" name="object 4"/>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5" name="object 5"/>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4" name="object 14"/>
          <p:cNvSpPr txBox="1"/>
          <p:nvPr/>
        </p:nvSpPr>
        <p:spPr>
          <a:xfrm>
            <a:off x="78739" y="6694805"/>
            <a:ext cx="5751195" cy="101600"/>
          </a:xfrm>
          <a:prstGeom prst="rect">
            <a:avLst/>
          </a:prstGeom>
        </p:spPr>
        <p:txBody>
          <a:bodyPr vert="horz" wrap="square" lIns="0" tIns="0" rIns="0" bIns="0" rtlCol="0">
            <a:spAutoFit/>
          </a:bodyPr>
          <a:lstStyle/>
          <a:p>
            <a:pPr marL="12700">
              <a:lnSpc>
                <a:spcPts val="670"/>
              </a:lnSpc>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3"/>
              </a:rPr>
              <a:t>2021-Cyber-Security-Guidelines.pdf</a:t>
            </a:r>
            <a:r>
              <a:rPr sz="600" u="sng" spc="20" dirty="0">
                <a:solidFill>
                  <a:srgbClr val="85872B"/>
                </a:solidFill>
                <a:uFill>
                  <a:solidFill>
                    <a:srgbClr val="85872B"/>
                  </a:solidFill>
                </a:uFill>
                <a:latin typeface="Calibri"/>
                <a:cs typeface="Calibri"/>
                <a:hlinkClick r:id="rId3"/>
              </a:rPr>
              <a:t> </a:t>
            </a:r>
            <a:r>
              <a:rPr sz="600" u="sng" spc="30" dirty="0">
                <a:solidFill>
                  <a:srgbClr val="85872B"/>
                </a:solidFill>
                <a:uFill>
                  <a:solidFill>
                    <a:srgbClr val="85872B"/>
                  </a:solidFill>
                </a:uFill>
                <a:latin typeface="Calibri"/>
                <a:cs typeface="Calibri"/>
                <a:hlinkClick r:id="rId3"/>
              </a:rPr>
              <a:t>(ics-shipping.org), </a:t>
            </a:r>
            <a:r>
              <a:rPr sz="600" u="sng" spc="45" dirty="0">
                <a:solidFill>
                  <a:srgbClr val="85872B"/>
                </a:solidFill>
                <a:uFill>
                  <a:solidFill>
                    <a:srgbClr val="85872B"/>
                  </a:solidFill>
                </a:uFill>
                <a:latin typeface="Calibri"/>
                <a:cs typeface="Calibri"/>
                <a:hlinkClick r:id="rId3"/>
              </a:rPr>
              <a:t>πρόσβαση</a:t>
            </a:r>
            <a:r>
              <a:rPr sz="600" u="sng" spc="3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τον</a:t>
            </a:r>
            <a:r>
              <a:rPr sz="600" u="sng" spc="2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sp>
        <p:nvSpPr>
          <p:cNvPr id="8" name="object 8"/>
          <p:cNvSpPr txBox="1">
            <a:spLocks noGrp="1"/>
          </p:cNvSpPr>
          <p:nvPr>
            <p:ph type="title"/>
          </p:nvPr>
        </p:nvSpPr>
        <p:spPr>
          <a:xfrm>
            <a:off x="2185987" y="653097"/>
            <a:ext cx="7787640" cy="459740"/>
          </a:xfrm>
          <a:prstGeom prst="rect">
            <a:avLst/>
          </a:prstGeom>
        </p:spPr>
        <p:txBody>
          <a:bodyPr vert="horz" wrap="square" lIns="0" tIns="12700" rIns="0" bIns="0" rtlCol="0">
            <a:spAutoFit/>
          </a:bodyPr>
          <a:lstStyle/>
          <a:p>
            <a:pPr marL="12700">
              <a:lnSpc>
                <a:spcPct val="100000"/>
              </a:lnSpc>
              <a:spcBef>
                <a:spcPts val="100"/>
              </a:spcBef>
            </a:pPr>
            <a:r>
              <a:rPr sz="2850" spc="170" dirty="0">
                <a:solidFill>
                  <a:srgbClr val="000000"/>
                </a:solidFill>
              </a:rPr>
              <a:t>Οι</a:t>
            </a:r>
            <a:r>
              <a:rPr sz="2850" spc="190" dirty="0">
                <a:solidFill>
                  <a:srgbClr val="000000"/>
                </a:solidFill>
              </a:rPr>
              <a:t> </a:t>
            </a:r>
            <a:r>
              <a:rPr sz="2850" spc="175" dirty="0">
                <a:solidFill>
                  <a:srgbClr val="000000"/>
                </a:solidFill>
              </a:rPr>
              <a:t>τέσσερις</a:t>
            </a:r>
            <a:r>
              <a:rPr sz="2850" spc="200" dirty="0">
                <a:solidFill>
                  <a:srgbClr val="000000"/>
                </a:solidFill>
              </a:rPr>
              <a:t> </a:t>
            </a:r>
            <a:r>
              <a:rPr sz="2850" spc="185" dirty="0">
                <a:solidFill>
                  <a:srgbClr val="000000"/>
                </a:solidFill>
              </a:rPr>
              <a:t>φάσεις</a:t>
            </a:r>
            <a:r>
              <a:rPr sz="2850" spc="215" dirty="0">
                <a:solidFill>
                  <a:srgbClr val="000000"/>
                </a:solidFill>
              </a:rPr>
              <a:t> </a:t>
            </a:r>
            <a:r>
              <a:rPr sz="2850" spc="125" dirty="0">
                <a:solidFill>
                  <a:srgbClr val="000000"/>
                </a:solidFill>
              </a:rPr>
              <a:t>της</a:t>
            </a:r>
            <a:r>
              <a:rPr sz="2850" spc="70" dirty="0">
                <a:solidFill>
                  <a:srgbClr val="000000"/>
                </a:solidFill>
              </a:rPr>
              <a:t> </a:t>
            </a:r>
            <a:r>
              <a:rPr sz="2850" spc="195" dirty="0">
                <a:solidFill>
                  <a:srgbClr val="000000"/>
                </a:solidFill>
              </a:rPr>
              <a:t>αξιολόγησης</a:t>
            </a:r>
            <a:r>
              <a:rPr sz="2850" spc="200" dirty="0">
                <a:solidFill>
                  <a:srgbClr val="000000"/>
                </a:solidFill>
              </a:rPr>
              <a:t> </a:t>
            </a:r>
            <a:r>
              <a:rPr sz="2850" spc="185" dirty="0">
                <a:solidFill>
                  <a:srgbClr val="000000"/>
                </a:solidFill>
              </a:rPr>
              <a:t>κινδύνων</a:t>
            </a:r>
            <a:endParaRPr sz="2850"/>
          </a:p>
        </p:txBody>
      </p:sp>
      <p:sp>
        <p:nvSpPr>
          <p:cNvPr id="9" name="object 9"/>
          <p:cNvSpPr txBox="1"/>
          <p:nvPr/>
        </p:nvSpPr>
        <p:spPr>
          <a:xfrm>
            <a:off x="912494" y="1340167"/>
            <a:ext cx="10983595" cy="2869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Φάση:</a:t>
            </a:r>
            <a:r>
              <a:rPr sz="1400" b="1" spc="-10" dirty="0">
                <a:latin typeface="Calibri"/>
                <a:cs typeface="Calibri"/>
              </a:rPr>
              <a:t> </a:t>
            </a:r>
            <a:r>
              <a:rPr sz="1400" b="1" spc="-5" dirty="0">
                <a:latin typeface="Calibri"/>
                <a:cs typeface="Calibri"/>
              </a:rPr>
              <a:t>Ενημέρωση του</a:t>
            </a:r>
            <a:r>
              <a:rPr sz="1400" b="1" spc="-10" dirty="0">
                <a:latin typeface="Calibri"/>
                <a:cs typeface="Calibri"/>
              </a:rPr>
              <a:t> </a:t>
            </a:r>
            <a:r>
              <a:rPr sz="1400" b="1" spc="-5" dirty="0">
                <a:latin typeface="Calibri"/>
                <a:cs typeface="Calibri"/>
              </a:rPr>
              <a:t>κατασκευαστή</a:t>
            </a:r>
            <a:endParaRPr sz="1400" dirty="0">
              <a:latin typeface="Calibri"/>
              <a:cs typeface="Calibri"/>
            </a:endParaRPr>
          </a:p>
          <a:p>
            <a:pPr>
              <a:lnSpc>
                <a:spcPct val="100000"/>
              </a:lnSpc>
            </a:pPr>
            <a:endParaRPr sz="1400" dirty="0">
              <a:latin typeface="Calibri"/>
              <a:cs typeface="Calibri"/>
            </a:endParaRPr>
          </a:p>
          <a:p>
            <a:pPr marL="672465" marR="5080" indent="-342900">
              <a:lnSpc>
                <a:spcPct val="126000"/>
              </a:lnSpc>
              <a:spcBef>
                <a:spcPts val="975"/>
              </a:spcBef>
              <a:buSzPct val="125000"/>
              <a:buFont typeface="MS Gothic"/>
              <a:buChar char="▪"/>
              <a:tabLst>
                <a:tab pos="671830" algn="l"/>
                <a:tab pos="672465" algn="l"/>
              </a:tabLst>
            </a:pPr>
            <a:r>
              <a:rPr sz="1600" spc="130" dirty="0">
                <a:latin typeface="Calibri"/>
                <a:cs typeface="Calibri"/>
              </a:rPr>
              <a:t>Μετά</a:t>
            </a:r>
            <a:r>
              <a:rPr sz="1600" spc="60" dirty="0">
                <a:latin typeface="Calibri"/>
                <a:cs typeface="Calibri"/>
              </a:rPr>
              <a:t> </a:t>
            </a:r>
            <a:r>
              <a:rPr sz="1600" b="1" spc="110" dirty="0">
                <a:latin typeface="Calibri"/>
                <a:cs typeface="Calibri"/>
              </a:rPr>
              <a:t>την</a:t>
            </a:r>
            <a:r>
              <a:rPr sz="1600" b="1" spc="65" dirty="0">
                <a:latin typeface="Calibri"/>
                <a:cs typeface="Calibri"/>
              </a:rPr>
              <a:t> </a:t>
            </a:r>
            <a:r>
              <a:rPr sz="1600" b="1" spc="110" dirty="0">
                <a:latin typeface="Calibri"/>
                <a:cs typeface="Calibri"/>
              </a:rPr>
              <a:t>εξέταση</a:t>
            </a:r>
            <a:r>
              <a:rPr sz="1600" b="1" spc="65" dirty="0">
                <a:latin typeface="Calibri"/>
                <a:cs typeface="Calibri"/>
              </a:rPr>
              <a:t> </a:t>
            </a:r>
            <a:r>
              <a:rPr sz="1600" b="1" spc="125" dirty="0">
                <a:latin typeface="Calibri"/>
                <a:cs typeface="Calibri"/>
              </a:rPr>
              <a:t>των</a:t>
            </a:r>
            <a:r>
              <a:rPr sz="1600" b="1" spc="60" dirty="0">
                <a:latin typeface="Calibri"/>
                <a:cs typeface="Calibri"/>
              </a:rPr>
              <a:t> </a:t>
            </a:r>
            <a:r>
              <a:rPr sz="1600" b="1" spc="125" dirty="0">
                <a:latin typeface="Calibri"/>
                <a:cs typeface="Calibri"/>
              </a:rPr>
              <a:t>ευρημάτων</a:t>
            </a:r>
            <a:r>
              <a:rPr sz="1600" b="1" spc="65" dirty="0">
                <a:latin typeface="Calibri"/>
                <a:cs typeface="Calibri"/>
              </a:rPr>
              <a:t> </a:t>
            </a:r>
            <a:r>
              <a:rPr sz="1600" b="1" spc="105" dirty="0">
                <a:latin typeface="Calibri"/>
                <a:cs typeface="Calibri"/>
              </a:rPr>
              <a:t>της</a:t>
            </a:r>
            <a:r>
              <a:rPr sz="1600" b="1" spc="65" dirty="0">
                <a:latin typeface="Calibri"/>
                <a:cs typeface="Calibri"/>
              </a:rPr>
              <a:t> </a:t>
            </a:r>
            <a:r>
              <a:rPr sz="1600" b="1" spc="105" dirty="0">
                <a:latin typeface="Calibri"/>
                <a:cs typeface="Calibri"/>
              </a:rPr>
              <a:t>αξιολόγησης,</a:t>
            </a:r>
            <a:r>
              <a:rPr sz="1600" b="1" spc="55" dirty="0">
                <a:latin typeface="Calibri"/>
                <a:cs typeface="Calibri"/>
              </a:rPr>
              <a:t> </a:t>
            </a:r>
            <a:r>
              <a:rPr sz="1600" b="1" spc="95" dirty="0">
                <a:latin typeface="Calibri"/>
                <a:cs typeface="Calibri"/>
              </a:rPr>
              <a:t>οι</a:t>
            </a:r>
            <a:r>
              <a:rPr sz="1600" b="1" spc="65" dirty="0">
                <a:latin typeface="Calibri"/>
                <a:cs typeface="Calibri"/>
              </a:rPr>
              <a:t> </a:t>
            </a:r>
            <a:r>
              <a:rPr sz="1600" b="1" spc="105" dirty="0">
                <a:latin typeface="Calibri"/>
                <a:cs typeface="Calibri"/>
              </a:rPr>
              <a:t>πλοιοκτήτες</a:t>
            </a:r>
            <a:r>
              <a:rPr sz="1600" b="1" spc="55" dirty="0">
                <a:latin typeface="Calibri"/>
                <a:cs typeface="Calibri"/>
              </a:rPr>
              <a:t> </a:t>
            </a:r>
            <a:r>
              <a:rPr sz="1600" b="1" spc="105" dirty="0">
                <a:latin typeface="Calibri"/>
                <a:cs typeface="Calibri"/>
              </a:rPr>
              <a:t>ενδέχεται</a:t>
            </a:r>
            <a:r>
              <a:rPr sz="1600" b="1" spc="75" dirty="0">
                <a:latin typeface="Calibri"/>
                <a:cs typeface="Calibri"/>
              </a:rPr>
              <a:t> </a:t>
            </a:r>
            <a:r>
              <a:rPr sz="1600" spc="120" dirty="0">
                <a:latin typeface="Calibri"/>
                <a:cs typeface="Calibri"/>
              </a:rPr>
              <a:t>να</a:t>
            </a:r>
            <a:r>
              <a:rPr sz="1600" spc="65" dirty="0">
                <a:latin typeface="Calibri"/>
                <a:cs typeface="Calibri"/>
              </a:rPr>
              <a:t> </a:t>
            </a:r>
            <a:r>
              <a:rPr sz="1600" spc="100" dirty="0">
                <a:latin typeface="Calibri"/>
                <a:cs typeface="Calibri"/>
              </a:rPr>
              <a:t>χρειαστεί</a:t>
            </a:r>
            <a:r>
              <a:rPr sz="1600" spc="75" dirty="0">
                <a:latin typeface="Calibri"/>
                <a:cs typeface="Calibri"/>
              </a:rPr>
              <a:t> </a:t>
            </a:r>
            <a:r>
              <a:rPr sz="1600" spc="120" dirty="0">
                <a:latin typeface="Calibri"/>
                <a:cs typeface="Calibri"/>
              </a:rPr>
              <a:t>να</a:t>
            </a:r>
            <a:r>
              <a:rPr sz="1600" spc="60" dirty="0">
                <a:latin typeface="Calibri"/>
                <a:cs typeface="Calibri"/>
              </a:rPr>
              <a:t> </a:t>
            </a:r>
            <a:r>
              <a:rPr sz="1600" b="1" spc="110" dirty="0">
                <a:latin typeface="Calibri"/>
                <a:cs typeface="Calibri"/>
              </a:rPr>
              <a:t>επιλεγμένα </a:t>
            </a:r>
            <a:r>
              <a:rPr sz="1600" b="1" spc="-345" dirty="0">
                <a:latin typeface="Calibri"/>
                <a:cs typeface="Calibri"/>
              </a:rPr>
              <a:t> </a:t>
            </a:r>
            <a:r>
              <a:rPr sz="1600" b="1" spc="114" dirty="0">
                <a:latin typeface="Calibri"/>
                <a:cs typeface="Calibri"/>
              </a:rPr>
              <a:t>ευρήματα</a:t>
            </a:r>
            <a:endParaRPr sz="1600" dirty="0">
              <a:latin typeface="Calibri"/>
              <a:cs typeface="Calibri"/>
            </a:endParaRPr>
          </a:p>
          <a:p>
            <a:pPr marL="672465">
              <a:lnSpc>
                <a:spcPct val="100000"/>
              </a:lnSpc>
              <a:spcBef>
                <a:spcPts val="484"/>
              </a:spcBef>
            </a:pPr>
            <a:r>
              <a:rPr sz="1600" spc="120" dirty="0">
                <a:latin typeface="Calibri"/>
                <a:cs typeface="Calibri"/>
              </a:rPr>
              <a:t>με</a:t>
            </a:r>
            <a:r>
              <a:rPr sz="1600" spc="50" dirty="0">
                <a:latin typeface="Calibri"/>
                <a:cs typeface="Calibri"/>
              </a:rPr>
              <a:t> </a:t>
            </a:r>
            <a:r>
              <a:rPr sz="1600" b="1" spc="110" dirty="0">
                <a:latin typeface="Calibri"/>
                <a:cs typeface="Calibri"/>
              </a:rPr>
              <a:t>τους</a:t>
            </a:r>
            <a:r>
              <a:rPr sz="1600" b="1" spc="50" dirty="0">
                <a:latin typeface="Calibri"/>
                <a:cs typeface="Calibri"/>
              </a:rPr>
              <a:t> </a:t>
            </a:r>
            <a:r>
              <a:rPr sz="1600" b="1" spc="114" dirty="0">
                <a:latin typeface="Calibri"/>
                <a:cs typeface="Calibri"/>
              </a:rPr>
              <a:t>κατασκευαστές</a:t>
            </a:r>
            <a:r>
              <a:rPr sz="1600" b="1" spc="40" dirty="0">
                <a:latin typeface="Calibri"/>
                <a:cs typeface="Calibri"/>
              </a:rPr>
              <a:t> </a:t>
            </a:r>
            <a:r>
              <a:rPr sz="1600" b="1" spc="125" dirty="0">
                <a:latin typeface="Calibri"/>
                <a:cs typeface="Calibri"/>
              </a:rPr>
              <a:t>συστημάτων</a:t>
            </a:r>
            <a:r>
              <a:rPr sz="1600" b="1" spc="55" dirty="0">
                <a:latin typeface="Calibri"/>
                <a:cs typeface="Calibri"/>
              </a:rPr>
              <a:t> </a:t>
            </a:r>
            <a:r>
              <a:rPr sz="1600" spc="100" dirty="0">
                <a:latin typeface="Calibri"/>
                <a:cs typeface="Calibri"/>
              </a:rPr>
              <a:t>για</a:t>
            </a:r>
            <a:r>
              <a:rPr sz="1600" spc="55" dirty="0">
                <a:latin typeface="Calibri"/>
                <a:cs typeface="Calibri"/>
              </a:rPr>
              <a:t> </a:t>
            </a:r>
            <a:r>
              <a:rPr sz="1600" b="1" spc="110" dirty="0">
                <a:latin typeface="Calibri"/>
                <a:cs typeface="Calibri"/>
              </a:rPr>
              <a:t>τον</a:t>
            </a:r>
            <a:r>
              <a:rPr sz="1600" b="1" spc="50" dirty="0">
                <a:latin typeface="Calibri"/>
                <a:cs typeface="Calibri"/>
              </a:rPr>
              <a:t> </a:t>
            </a:r>
            <a:r>
              <a:rPr sz="1600" b="1" spc="114" dirty="0">
                <a:latin typeface="Calibri"/>
                <a:cs typeface="Calibri"/>
              </a:rPr>
              <a:t>μετριασμό</a:t>
            </a:r>
            <a:r>
              <a:rPr sz="1600" b="1" spc="55" dirty="0">
                <a:latin typeface="Calibri"/>
                <a:cs typeface="Calibri"/>
              </a:rPr>
              <a:t> </a:t>
            </a:r>
            <a:r>
              <a:rPr sz="1600" b="1" spc="120" dirty="0">
                <a:latin typeface="Calibri"/>
                <a:cs typeface="Calibri"/>
              </a:rPr>
              <a:t>των</a:t>
            </a:r>
            <a:r>
              <a:rPr sz="1600" b="1" spc="30" dirty="0">
                <a:latin typeface="Calibri"/>
                <a:cs typeface="Calibri"/>
              </a:rPr>
              <a:t> </a:t>
            </a:r>
            <a:r>
              <a:rPr sz="1600" b="1" spc="100" dirty="0">
                <a:latin typeface="Calibri"/>
                <a:cs typeface="Calibri"/>
              </a:rPr>
              <a:t>κινδύνων.</a:t>
            </a:r>
            <a:endParaRPr sz="1600" dirty="0">
              <a:latin typeface="Calibri"/>
              <a:cs typeface="Calibri"/>
            </a:endParaRPr>
          </a:p>
          <a:p>
            <a:pPr marL="672465" indent="-342900">
              <a:lnSpc>
                <a:spcPts val="1914"/>
              </a:lnSpc>
              <a:spcBef>
                <a:spcPts val="555"/>
              </a:spcBef>
              <a:buSzPct val="125000"/>
              <a:buFont typeface="MS Gothic"/>
              <a:buChar char="▪"/>
              <a:tabLst>
                <a:tab pos="671830" algn="l"/>
                <a:tab pos="672465" algn="l"/>
              </a:tabLst>
            </a:pPr>
            <a:r>
              <a:rPr sz="1600" b="1" spc="75" dirty="0">
                <a:latin typeface="Calibri"/>
                <a:cs typeface="Calibri"/>
              </a:rPr>
              <a:t>Οι</a:t>
            </a:r>
            <a:r>
              <a:rPr sz="1600" b="1" spc="40" dirty="0">
                <a:latin typeface="Calibri"/>
                <a:cs typeface="Calibri"/>
              </a:rPr>
              <a:t> </a:t>
            </a:r>
            <a:r>
              <a:rPr sz="1600" spc="70" dirty="0">
                <a:latin typeface="Calibri"/>
                <a:cs typeface="Calibri"/>
              </a:rPr>
              <a:t>εντοπισμένες</a:t>
            </a:r>
            <a:r>
              <a:rPr sz="1600" spc="50" dirty="0">
                <a:latin typeface="Calibri"/>
                <a:cs typeface="Calibri"/>
              </a:rPr>
              <a:t> </a:t>
            </a:r>
            <a:r>
              <a:rPr sz="1600" b="1" spc="70" dirty="0">
                <a:latin typeface="Calibri"/>
                <a:cs typeface="Calibri"/>
              </a:rPr>
              <a:t>ευπάθειες</a:t>
            </a:r>
            <a:r>
              <a:rPr sz="1600" b="1" spc="45" dirty="0">
                <a:latin typeface="Calibri"/>
                <a:cs typeface="Calibri"/>
              </a:rPr>
              <a:t> </a:t>
            </a:r>
            <a:r>
              <a:rPr sz="1600" b="1" spc="75" dirty="0">
                <a:latin typeface="Calibri"/>
                <a:cs typeface="Calibri"/>
              </a:rPr>
              <a:t>στον</a:t>
            </a:r>
            <a:r>
              <a:rPr sz="1600" b="1" spc="45" dirty="0">
                <a:latin typeface="Calibri"/>
                <a:cs typeface="Calibri"/>
              </a:rPr>
              <a:t> </a:t>
            </a:r>
            <a:r>
              <a:rPr sz="1600" b="1" spc="80" dirty="0">
                <a:latin typeface="Calibri"/>
                <a:cs typeface="Calibri"/>
              </a:rPr>
              <a:t>κυβερνοχώρο</a:t>
            </a:r>
            <a:r>
              <a:rPr sz="1600" b="1" spc="40" dirty="0">
                <a:latin typeface="Calibri"/>
                <a:cs typeface="Calibri"/>
              </a:rPr>
              <a:t> </a:t>
            </a:r>
            <a:r>
              <a:rPr sz="1600" spc="75" dirty="0">
                <a:latin typeface="Calibri"/>
                <a:cs typeface="Calibri"/>
              </a:rPr>
              <a:t>σε</a:t>
            </a:r>
            <a:r>
              <a:rPr sz="1600" spc="45" dirty="0">
                <a:latin typeface="Calibri"/>
                <a:cs typeface="Calibri"/>
              </a:rPr>
              <a:t> </a:t>
            </a:r>
            <a:r>
              <a:rPr sz="1600" b="1" spc="70" dirty="0">
                <a:latin typeface="Calibri"/>
                <a:cs typeface="Calibri"/>
              </a:rPr>
              <a:t>κρίσιμα</a:t>
            </a:r>
            <a:r>
              <a:rPr sz="1600" b="1" spc="45" dirty="0">
                <a:latin typeface="Calibri"/>
                <a:cs typeface="Calibri"/>
              </a:rPr>
              <a:t> </a:t>
            </a:r>
            <a:r>
              <a:rPr sz="1600" b="1" spc="80" dirty="0">
                <a:latin typeface="Calibri"/>
                <a:cs typeface="Calibri"/>
              </a:rPr>
              <a:t>συστήματα</a:t>
            </a:r>
            <a:r>
              <a:rPr sz="1600" b="1" spc="40" dirty="0">
                <a:latin typeface="Calibri"/>
                <a:cs typeface="Calibri"/>
              </a:rPr>
              <a:t> </a:t>
            </a:r>
            <a:r>
              <a:rPr sz="1600" spc="65" dirty="0">
                <a:latin typeface="Calibri"/>
                <a:cs typeface="Calibri"/>
              </a:rPr>
              <a:t>ενδέχεται</a:t>
            </a:r>
            <a:r>
              <a:rPr sz="1600" spc="45" dirty="0">
                <a:latin typeface="Calibri"/>
                <a:cs typeface="Calibri"/>
              </a:rPr>
              <a:t> </a:t>
            </a:r>
            <a:r>
              <a:rPr sz="1600" b="1" spc="85" dirty="0">
                <a:latin typeface="Calibri"/>
                <a:cs typeface="Calibri"/>
              </a:rPr>
              <a:t>να</a:t>
            </a:r>
            <a:r>
              <a:rPr sz="1600" b="1" spc="45" dirty="0">
                <a:latin typeface="Calibri"/>
                <a:cs typeface="Calibri"/>
              </a:rPr>
              <a:t> </a:t>
            </a:r>
            <a:r>
              <a:rPr sz="1600" b="1" spc="75" dirty="0">
                <a:latin typeface="Calibri"/>
                <a:cs typeface="Calibri"/>
              </a:rPr>
              <a:t>απαιτούν</a:t>
            </a:r>
            <a:r>
              <a:rPr sz="1600" b="1" spc="45" dirty="0">
                <a:latin typeface="Calibri"/>
                <a:cs typeface="Calibri"/>
              </a:rPr>
              <a:t> </a:t>
            </a:r>
            <a:r>
              <a:rPr sz="1600" b="1" spc="80" dirty="0">
                <a:latin typeface="Calibri"/>
                <a:cs typeface="Calibri"/>
              </a:rPr>
              <a:t>ανάλυση</a:t>
            </a:r>
            <a:r>
              <a:rPr sz="1600" b="1" spc="50" dirty="0">
                <a:latin typeface="Calibri"/>
                <a:cs typeface="Calibri"/>
              </a:rPr>
              <a:t> </a:t>
            </a:r>
            <a:r>
              <a:rPr sz="1600" spc="75" dirty="0">
                <a:latin typeface="Calibri"/>
                <a:cs typeface="Calibri"/>
              </a:rPr>
              <a:t>με</a:t>
            </a:r>
            <a:endParaRPr sz="1600" dirty="0">
              <a:latin typeface="Calibri"/>
              <a:cs typeface="Calibri"/>
            </a:endParaRPr>
          </a:p>
          <a:p>
            <a:pPr marL="672465">
              <a:lnSpc>
                <a:spcPts val="1914"/>
              </a:lnSpc>
            </a:pPr>
            <a:r>
              <a:rPr sz="1600" b="1" spc="70" dirty="0">
                <a:latin typeface="Calibri"/>
                <a:cs typeface="Calibri"/>
              </a:rPr>
              <a:t>εξωτερικούς</a:t>
            </a:r>
            <a:r>
              <a:rPr sz="1600" b="1" spc="5" dirty="0">
                <a:latin typeface="Calibri"/>
                <a:cs typeface="Calibri"/>
              </a:rPr>
              <a:t> </a:t>
            </a:r>
            <a:r>
              <a:rPr sz="1600" b="1" spc="65" dirty="0">
                <a:latin typeface="Calibri"/>
                <a:cs typeface="Calibri"/>
              </a:rPr>
              <a:t>εμπειρογνώμονες.</a:t>
            </a:r>
            <a:endParaRPr sz="1600" dirty="0">
              <a:latin typeface="Calibri"/>
              <a:cs typeface="Calibri"/>
            </a:endParaRPr>
          </a:p>
          <a:p>
            <a:pPr marL="672465" marR="1646555" indent="-342900">
              <a:lnSpc>
                <a:spcPct val="100000"/>
              </a:lnSpc>
              <a:spcBef>
                <a:spcPts val="484"/>
              </a:spcBef>
              <a:buSzPct val="125000"/>
              <a:buFont typeface="MS Gothic"/>
              <a:buChar char="▪"/>
              <a:tabLst>
                <a:tab pos="671830" algn="l"/>
                <a:tab pos="672465" algn="l"/>
              </a:tabLst>
            </a:pPr>
            <a:r>
              <a:rPr sz="1600" b="1" spc="150" dirty="0">
                <a:latin typeface="Calibri"/>
                <a:cs typeface="Calibri"/>
              </a:rPr>
              <a:t>Οι</a:t>
            </a:r>
            <a:r>
              <a:rPr sz="1600" b="1" spc="60" dirty="0">
                <a:latin typeface="Calibri"/>
                <a:cs typeface="Calibri"/>
              </a:rPr>
              <a:t> </a:t>
            </a:r>
            <a:r>
              <a:rPr sz="1600" b="1" spc="135" dirty="0">
                <a:latin typeface="Calibri"/>
                <a:cs typeface="Calibri"/>
              </a:rPr>
              <a:t>εξωτερικοί</a:t>
            </a:r>
            <a:r>
              <a:rPr sz="1600" b="1" spc="60" dirty="0">
                <a:latin typeface="Calibri"/>
                <a:cs typeface="Calibri"/>
              </a:rPr>
              <a:t> </a:t>
            </a:r>
            <a:r>
              <a:rPr sz="1600" b="1" spc="145" dirty="0">
                <a:latin typeface="Calibri"/>
                <a:cs typeface="Calibri"/>
              </a:rPr>
              <a:t>εμπειρογνώμονες</a:t>
            </a:r>
            <a:r>
              <a:rPr sz="1600" b="1" spc="65" dirty="0">
                <a:latin typeface="Calibri"/>
                <a:cs typeface="Calibri"/>
              </a:rPr>
              <a:t> </a:t>
            </a:r>
            <a:r>
              <a:rPr sz="1600" spc="135" dirty="0">
                <a:latin typeface="Calibri"/>
                <a:cs typeface="Calibri"/>
              </a:rPr>
              <a:t>συνεργάζονται</a:t>
            </a:r>
            <a:r>
              <a:rPr sz="1600" spc="70" dirty="0">
                <a:latin typeface="Calibri"/>
                <a:cs typeface="Calibri"/>
              </a:rPr>
              <a:t> </a:t>
            </a:r>
            <a:r>
              <a:rPr sz="1600" b="1" spc="160" dirty="0">
                <a:latin typeface="Calibri"/>
                <a:cs typeface="Calibri"/>
              </a:rPr>
              <a:t>με</a:t>
            </a:r>
            <a:r>
              <a:rPr sz="1600" b="1" spc="60" dirty="0">
                <a:latin typeface="Calibri"/>
                <a:cs typeface="Calibri"/>
              </a:rPr>
              <a:t> </a:t>
            </a:r>
            <a:r>
              <a:rPr sz="1600" spc="105" dirty="0">
                <a:latin typeface="Calibri"/>
                <a:cs typeface="Calibri"/>
              </a:rPr>
              <a:t>τις</a:t>
            </a:r>
            <a:r>
              <a:rPr sz="1600" spc="60" dirty="0">
                <a:latin typeface="Calibri"/>
                <a:cs typeface="Calibri"/>
              </a:rPr>
              <a:t> </a:t>
            </a:r>
            <a:r>
              <a:rPr sz="1600" spc="155" dirty="0">
                <a:latin typeface="Calibri"/>
                <a:cs typeface="Calibri"/>
              </a:rPr>
              <a:t>επαφές</a:t>
            </a:r>
            <a:r>
              <a:rPr sz="1600" spc="70" dirty="0">
                <a:latin typeface="Calibri"/>
                <a:cs typeface="Calibri"/>
              </a:rPr>
              <a:t> </a:t>
            </a:r>
            <a:r>
              <a:rPr sz="1600" b="1" spc="150" dirty="0">
                <a:latin typeface="Calibri"/>
                <a:cs typeface="Calibri"/>
              </a:rPr>
              <a:t>κυβερνοασφάλειας</a:t>
            </a:r>
            <a:r>
              <a:rPr sz="1600" b="1" spc="55" dirty="0">
                <a:latin typeface="Calibri"/>
                <a:cs typeface="Calibri"/>
              </a:rPr>
              <a:t> </a:t>
            </a:r>
            <a:r>
              <a:rPr sz="1600" b="1" spc="160" dirty="0">
                <a:latin typeface="Calibri"/>
                <a:cs typeface="Calibri"/>
              </a:rPr>
              <a:t>των </a:t>
            </a:r>
            <a:r>
              <a:rPr sz="1600" b="1" spc="-345" dirty="0">
                <a:latin typeface="Calibri"/>
                <a:cs typeface="Calibri"/>
              </a:rPr>
              <a:t> </a:t>
            </a:r>
            <a:r>
              <a:rPr sz="1600" b="1" spc="155" dirty="0">
                <a:latin typeface="Calibri"/>
                <a:cs typeface="Calibri"/>
              </a:rPr>
              <a:t>κατασκευαστών</a:t>
            </a:r>
            <a:r>
              <a:rPr sz="1600" b="1" spc="50" dirty="0">
                <a:latin typeface="Calibri"/>
                <a:cs typeface="Calibri"/>
              </a:rPr>
              <a:t> </a:t>
            </a:r>
            <a:r>
              <a:rPr sz="1600" spc="130" dirty="0">
                <a:latin typeface="Calibri"/>
                <a:cs typeface="Calibri"/>
              </a:rPr>
              <a:t>για</a:t>
            </a:r>
            <a:r>
              <a:rPr sz="1600" spc="55" dirty="0">
                <a:latin typeface="Calibri"/>
                <a:cs typeface="Calibri"/>
              </a:rPr>
              <a:t> </a:t>
            </a:r>
            <a:r>
              <a:rPr sz="1600" spc="155" dirty="0">
                <a:latin typeface="Calibri"/>
                <a:cs typeface="Calibri"/>
              </a:rPr>
              <a:t>να</a:t>
            </a:r>
            <a:r>
              <a:rPr sz="1600" spc="50" dirty="0">
                <a:latin typeface="Calibri"/>
                <a:cs typeface="Calibri"/>
              </a:rPr>
              <a:t> </a:t>
            </a:r>
            <a:r>
              <a:rPr sz="1600" spc="145" dirty="0">
                <a:latin typeface="Calibri"/>
                <a:cs typeface="Calibri"/>
              </a:rPr>
              <a:t>εξασφαλίσουν</a:t>
            </a:r>
            <a:r>
              <a:rPr sz="1600" spc="50" dirty="0">
                <a:latin typeface="Calibri"/>
                <a:cs typeface="Calibri"/>
              </a:rPr>
              <a:t> </a:t>
            </a:r>
            <a:r>
              <a:rPr sz="1600" spc="140" dirty="0">
                <a:latin typeface="Calibri"/>
                <a:cs typeface="Calibri"/>
              </a:rPr>
              <a:t>μια</a:t>
            </a:r>
            <a:r>
              <a:rPr sz="1600" spc="55" dirty="0">
                <a:latin typeface="Calibri"/>
                <a:cs typeface="Calibri"/>
              </a:rPr>
              <a:t> </a:t>
            </a:r>
            <a:r>
              <a:rPr sz="1600" b="1" spc="165" dirty="0">
                <a:latin typeface="Calibri"/>
                <a:cs typeface="Calibri"/>
              </a:rPr>
              <a:t>ολοκληρωμένη</a:t>
            </a:r>
            <a:r>
              <a:rPr sz="1600" b="1" spc="65" dirty="0">
                <a:latin typeface="Calibri"/>
                <a:cs typeface="Calibri"/>
              </a:rPr>
              <a:t> </a:t>
            </a:r>
            <a:r>
              <a:rPr lang="el-GR" sz="1600" b="1" spc="65" dirty="0">
                <a:latin typeface="Calibri"/>
                <a:cs typeface="Calibri"/>
              </a:rPr>
              <a:t>άποψη όσο αφορά την πληρέστερη </a:t>
            </a:r>
            <a:r>
              <a:rPr sz="1600" b="1" spc="165" dirty="0">
                <a:latin typeface="Calibri"/>
                <a:cs typeface="Calibri"/>
              </a:rPr>
              <a:t>κατα</a:t>
            </a:r>
            <a:r>
              <a:rPr sz="1600" b="1" spc="165" dirty="0" err="1">
                <a:latin typeface="Calibri"/>
                <a:cs typeface="Calibri"/>
              </a:rPr>
              <a:t>νόηση</a:t>
            </a:r>
            <a:r>
              <a:rPr sz="1600" b="1" spc="65" dirty="0">
                <a:latin typeface="Calibri"/>
                <a:cs typeface="Calibri"/>
              </a:rPr>
              <a:t> </a:t>
            </a:r>
            <a:r>
              <a:rPr sz="1600" b="1" spc="155" dirty="0" err="1">
                <a:latin typeface="Calibri"/>
                <a:cs typeface="Calibri"/>
              </a:rPr>
              <a:t>του</a:t>
            </a:r>
            <a:r>
              <a:rPr lang="en-US" sz="1600" b="1" spc="155" dirty="0">
                <a:latin typeface="Calibri"/>
                <a:cs typeface="Calibri"/>
              </a:rPr>
              <a:t> </a:t>
            </a:r>
            <a:r>
              <a:rPr lang="el-GR" sz="1600" b="1" spc="155" dirty="0">
                <a:latin typeface="Calibri"/>
                <a:cs typeface="Calibri"/>
              </a:rPr>
              <a:t>προβλήματος</a:t>
            </a:r>
            <a:r>
              <a:rPr sz="1600" b="1" spc="70" dirty="0">
                <a:latin typeface="Calibri"/>
                <a:cs typeface="Calibri"/>
              </a:rPr>
              <a:t> </a:t>
            </a:r>
            <a:r>
              <a:rPr sz="1600" spc="80" dirty="0">
                <a:latin typeface="Calibri"/>
                <a:cs typeface="Calibri"/>
              </a:rPr>
              <a:t>.</a:t>
            </a:r>
            <a:endParaRPr sz="1600"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27422" y="6323965"/>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4</a:t>
            </a:r>
            <a:r>
              <a:rPr sz="850" spc="40" dirty="0">
                <a:latin typeface="Calibri"/>
                <a:cs typeface="Calibri"/>
              </a:rPr>
              <a:t>5</a:t>
            </a:r>
            <a:endParaRPr sz="850">
              <a:latin typeface="Calibri"/>
              <a:cs typeface="Calibri"/>
            </a:endParaRPr>
          </a:p>
        </p:txBody>
      </p:sp>
      <p:grpSp>
        <p:nvGrpSpPr>
          <p:cNvPr id="3" name="object 3"/>
          <p:cNvGrpSpPr/>
          <p:nvPr/>
        </p:nvGrpSpPr>
        <p:grpSpPr>
          <a:xfrm>
            <a:off x="6425247" y="8889"/>
            <a:ext cx="5332730" cy="6837680"/>
            <a:chOff x="6425247" y="8889"/>
            <a:chExt cx="5332730" cy="6837680"/>
          </a:xfrm>
        </p:grpSpPr>
        <p:sp>
          <p:nvSpPr>
            <p:cNvPr id="4" name="object 4"/>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5" name="object 5"/>
            <p:cNvSpPr/>
            <p:nvPr/>
          </p:nvSpPr>
          <p:spPr>
            <a:xfrm>
              <a:off x="6425247" y="1894204"/>
              <a:ext cx="5332730" cy="3390900"/>
            </a:xfrm>
            <a:custGeom>
              <a:avLst/>
              <a:gdLst/>
              <a:ahLst/>
              <a:cxnLst/>
              <a:rect l="l" t="t" r="r" b="b"/>
              <a:pathLst>
                <a:path w="5332730" h="3390900">
                  <a:moveTo>
                    <a:pt x="5332412" y="21272"/>
                  </a:moveTo>
                  <a:lnTo>
                    <a:pt x="4084637" y="21272"/>
                  </a:lnTo>
                  <a:lnTo>
                    <a:pt x="4038917" y="9525"/>
                  </a:lnTo>
                  <a:lnTo>
                    <a:pt x="3991927" y="2540"/>
                  </a:lnTo>
                  <a:lnTo>
                    <a:pt x="3943350" y="0"/>
                  </a:lnTo>
                  <a:lnTo>
                    <a:pt x="2044382" y="0"/>
                  </a:lnTo>
                  <a:lnTo>
                    <a:pt x="1995805" y="2540"/>
                  </a:lnTo>
                  <a:lnTo>
                    <a:pt x="1948815" y="9525"/>
                  </a:lnTo>
                  <a:lnTo>
                    <a:pt x="1903412" y="21272"/>
                  </a:lnTo>
                  <a:lnTo>
                    <a:pt x="0" y="21272"/>
                  </a:lnTo>
                  <a:lnTo>
                    <a:pt x="0" y="1545272"/>
                  </a:lnTo>
                  <a:lnTo>
                    <a:pt x="1569720" y="1545272"/>
                  </a:lnTo>
                  <a:lnTo>
                    <a:pt x="1569720" y="1798320"/>
                  </a:lnTo>
                  <a:lnTo>
                    <a:pt x="1396047" y="1798320"/>
                  </a:lnTo>
                  <a:lnTo>
                    <a:pt x="1396047" y="3322320"/>
                  </a:lnTo>
                  <a:lnTo>
                    <a:pt x="1799691" y="3322320"/>
                  </a:lnTo>
                  <a:lnTo>
                    <a:pt x="1818322" y="3333432"/>
                  </a:lnTo>
                  <a:lnTo>
                    <a:pt x="1859597" y="3353435"/>
                  </a:lnTo>
                  <a:lnTo>
                    <a:pt x="1903412" y="3369627"/>
                  </a:lnTo>
                  <a:lnTo>
                    <a:pt x="1948815" y="3381375"/>
                  </a:lnTo>
                  <a:lnTo>
                    <a:pt x="1995805" y="3388360"/>
                  </a:lnTo>
                  <a:lnTo>
                    <a:pt x="2044382" y="3390900"/>
                  </a:lnTo>
                  <a:lnTo>
                    <a:pt x="3943350" y="3390900"/>
                  </a:lnTo>
                  <a:lnTo>
                    <a:pt x="3991927" y="3388360"/>
                  </a:lnTo>
                  <a:lnTo>
                    <a:pt x="4038917" y="3381375"/>
                  </a:lnTo>
                  <a:lnTo>
                    <a:pt x="4084637" y="3369627"/>
                  </a:lnTo>
                  <a:lnTo>
                    <a:pt x="4128135" y="3353435"/>
                  </a:lnTo>
                  <a:lnTo>
                    <a:pt x="4169727" y="3333432"/>
                  </a:lnTo>
                  <a:lnTo>
                    <a:pt x="4208780" y="3309937"/>
                  </a:lnTo>
                  <a:lnTo>
                    <a:pt x="4245292" y="3282632"/>
                  </a:lnTo>
                  <a:lnTo>
                    <a:pt x="4278947" y="3251835"/>
                  </a:lnTo>
                  <a:lnTo>
                    <a:pt x="4309745" y="3218180"/>
                  </a:lnTo>
                  <a:lnTo>
                    <a:pt x="4337050" y="3181667"/>
                  </a:lnTo>
                  <a:lnTo>
                    <a:pt x="4360862" y="3142297"/>
                  </a:lnTo>
                  <a:lnTo>
                    <a:pt x="4380865" y="3101022"/>
                  </a:lnTo>
                  <a:lnTo>
                    <a:pt x="4396740" y="3057207"/>
                  </a:lnTo>
                  <a:lnTo>
                    <a:pt x="4408487" y="3011805"/>
                  </a:lnTo>
                  <a:lnTo>
                    <a:pt x="4415472" y="2964815"/>
                  </a:lnTo>
                  <a:lnTo>
                    <a:pt x="4418012" y="2916237"/>
                  </a:lnTo>
                  <a:lnTo>
                    <a:pt x="4418012" y="1545272"/>
                  </a:lnTo>
                  <a:lnTo>
                    <a:pt x="5332412" y="1545272"/>
                  </a:lnTo>
                  <a:lnTo>
                    <a:pt x="5332412" y="21272"/>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7" name="object 17"/>
          <p:cNvSpPr txBox="1"/>
          <p:nvPr/>
        </p:nvSpPr>
        <p:spPr>
          <a:xfrm>
            <a:off x="78739" y="6694805"/>
            <a:ext cx="5751195" cy="101600"/>
          </a:xfrm>
          <a:prstGeom prst="rect">
            <a:avLst/>
          </a:prstGeom>
        </p:spPr>
        <p:txBody>
          <a:bodyPr vert="horz" wrap="square" lIns="0" tIns="0" rIns="0" bIns="0" rtlCol="0">
            <a:spAutoFit/>
          </a:bodyPr>
          <a:lstStyle/>
          <a:p>
            <a:pPr marL="12700">
              <a:lnSpc>
                <a:spcPts val="670"/>
              </a:lnSpc>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3"/>
              </a:rPr>
              <a:t>2021-Cyber-Security-Guidelines.pdf</a:t>
            </a:r>
            <a:r>
              <a:rPr sz="600" u="sng" spc="20" dirty="0">
                <a:solidFill>
                  <a:srgbClr val="85872B"/>
                </a:solidFill>
                <a:uFill>
                  <a:solidFill>
                    <a:srgbClr val="85872B"/>
                  </a:solidFill>
                </a:uFill>
                <a:latin typeface="Calibri"/>
                <a:cs typeface="Calibri"/>
                <a:hlinkClick r:id="rId3"/>
              </a:rPr>
              <a:t> </a:t>
            </a:r>
            <a:r>
              <a:rPr sz="600" u="sng" spc="30" dirty="0">
                <a:solidFill>
                  <a:srgbClr val="85872B"/>
                </a:solidFill>
                <a:uFill>
                  <a:solidFill>
                    <a:srgbClr val="85872B"/>
                  </a:solidFill>
                </a:uFill>
                <a:latin typeface="Calibri"/>
                <a:cs typeface="Calibri"/>
                <a:hlinkClick r:id="rId3"/>
              </a:rPr>
              <a:t>(ics-shipping.org), </a:t>
            </a:r>
            <a:r>
              <a:rPr sz="600" u="sng" spc="45" dirty="0">
                <a:solidFill>
                  <a:srgbClr val="85872B"/>
                </a:solidFill>
                <a:uFill>
                  <a:solidFill>
                    <a:srgbClr val="85872B"/>
                  </a:solidFill>
                </a:uFill>
                <a:latin typeface="Calibri"/>
                <a:cs typeface="Calibri"/>
                <a:hlinkClick r:id="rId3"/>
              </a:rPr>
              <a:t>πρόσβαση</a:t>
            </a:r>
            <a:r>
              <a:rPr sz="600" u="sng" spc="3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τον</a:t>
            </a:r>
            <a:r>
              <a:rPr sz="600" u="sng" spc="25" dirty="0">
                <a:solidFill>
                  <a:srgbClr val="85872B"/>
                </a:solidFill>
                <a:uFill>
                  <a:solidFill>
                    <a:srgbClr val="85872B"/>
                  </a:solidFill>
                </a:uFill>
                <a:latin typeface="Calibri"/>
                <a:cs typeface="Calibri"/>
                <a:hlinkClick r:id="rId3"/>
              </a:rPr>
              <a:t> </a:t>
            </a:r>
            <a:r>
              <a:rPr sz="600" u="sng" spc="40" dirty="0">
                <a:solidFill>
                  <a:srgbClr val="85872B"/>
                </a:solidFill>
                <a:uFill>
                  <a:solidFill>
                    <a:srgbClr val="85872B"/>
                  </a:solidFill>
                </a:uFill>
                <a:latin typeface="Calibri"/>
                <a:cs typeface="Calibri"/>
                <a:hlinkClick r:id="rId3"/>
              </a:rPr>
              <a:t>Φ</a:t>
            </a:r>
            <a:r>
              <a:rPr sz="600" u="sng" spc="40" dirty="0">
                <a:solidFill>
                  <a:srgbClr val="85872B"/>
                </a:solidFill>
                <a:uFill>
                  <a:solidFill>
                    <a:srgbClr val="85872B"/>
                  </a:solidFill>
                </a:uFill>
                <a:latin typeface="Calibri"/>
                <a:cs typeface="Calibri"/>
              </a:rPr>
              <a:t>εβρουάριο</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sp>
        <p:nvSpPr>
          <p:cNvPr id="8" name="object 8"/>
          <p:cNvSpPr txBox="1">
            <a:spLocks noGrp="1"/>
          </p:cNvSpPr>
          <p:nvPr>
            <p:ph type="title"/>
          </p:nvPr>
        </p:nvSpPr>
        <p:spPr>
          <a:xfrm>
            <a:off x="3043872" y="653097"/>
            <a:ext cx="6077585" cy="459740"/>
          </a:xfrm>
          <a:prstGeom prst="rect">
            <a:avLst/>
          </a:prstGeom>
        </p:spPr>
        <p:txBody>
          <a:bodyPr vert="horz" wrap="square" lIns="0" tIns="12700" rIns="0" bIns="0" rtlCol="0">
            <a:spAutoFit/>
          </a:bodyPr>
          <a:lstStyle/>
          <a:p>
            <a:pPr marL="12700">
              <a:lnSpc>
                <a:spcPct val="100000"/>
              </a:lnSpc>
              <a:spcBef>
                <a:spcPts val="100"/>
              </a:spcBef>
            </a:pPr>
            <a:r>
              <a:rPr sz="2850" spc="190" dirty="0">
                <a:solidFill>
                  <a:srgbClr val="000000"/>
                </a:solidFill>
              </a:rPr>
              <a:t>Αξιολογήσεις</a:t>
            </a:r>
            <a:r>
              <a:rPr sz="2850" spc="195" dirty="0">
                <a:solidFill>
                  <a:srgbClr val="000000"/>
                </a:solidFill>
              </a:rPr>
              <a:t> </a:t>
            </a:r>
            <a:r>
              <a:rPr sz="2850" spc="185" dirty="0">
                <a:solidFill>
                  <a:srgbClr val="000000"/>
                </a:solidFill>
              </a:rPr>
              <a:t>κινδύνων</a:t>
            </a:r>
            <a:r>
              <a:rPr sz="2850" spc="195" dirty="0">
                <a:solidFill>
                  <a:srgbClr val="000000"/>
                </a:solidFill>
              </a:rPr>
              <a:t> </a:t>
            </a:r>
            <a:r>
              <a:rPr sz="2850" spc="190" dirty="0">
                <a:solidFill>
                  <a:srgbClr val="000000"/>
                </a:solidFill>
              </a:rPr>
              <a:t>από</a:t>
            </a:r>
            <a:r>
              <a:rPr sz="2850" spc="204" dirty="0">
                <a:solidFill>
                  <a:srgbClr val="000000"/>
                </a:solidFill>
              </a:rPr>
              <a:t> </a:t>
            </a:r>
            <a:r>
              <a:rPr sz="2850" spc="175" dirty="0">
                <a:solidFill>
                  <a:srgbClr val="000000"/>
                </a:solidFill>
              </a:rPr>
              <a:t>τρίτους</a:t>
            </a:r>
            <a:endParaRPr sz="2850"/>
          </a:p>
        </p:txBody>
      </p:sp>
      <p:sp>
        <p:nvSpPr>
          <p:cNvPr id="9" name="object 9"/>
          <p:cNvSpPr txBox="1"/>
          <p:nvPr/>
        </p:nvSpPr>
        <p:spPr>
          <a:xfrm>
            <a:off x="912494" y="1340167"/>
            <a:ext cx="285813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Φάση:</a:t>
            </a:r>
            <a:r>
              <a:rPr sz="1400" b="1" spc="-10" dirty="0">
                <a:latin typeface="Calibri"/>
                <a:cs typeface="Calibri"/>
              </a:rPr>
              <a:t> </a:t>
            </a:r>
            <a:r>
              <a:rPr sz="1400" b="1" spc="-5" dirty="0">
                <a:latin typeface="Calibri"/>
                <a:cs typeface="Calibri"/>
              </a:rPr>
              <a:t>Ενημέρωση του</a:t>
            </a:r>
            <a:r>
              <a:rPr sz="1400" b="1" spc="-10" dirty="0">
                <a:latin typeface="Calibri"/>
                <a:cs typeface="Calibri"/>
              </a:rPr>
              <a:t> </a:t>
            </a:r>
            <a:r>
              <a:rPr sz="1400" b="1" spc="-5" dirty="0">
                <a:latin typeface="Calibri"/>
                <a:cs typeface="Calibri"/>
              </a:rPr>
              <a:t>κατασκευαστή</a:t>
            </a:r>
            <a:endParaRPr sz="1400">
              <a:latin typeface="Calibri"/>
              <a:cs typeface="Calibri"/>
            </a:endParaRPr>
          </a:p>
        </p:txBody>
      </p:sp>
      <p:sp>
        <p:nvSpPr>
          <p:cNvPr id="10" name="object 10"/>
          <p:cNvSpPr txBox="1"/>
          <p:nvPr/>
        </p:nvSpPr>
        <p:spPr>
          <a:xfrm>
            <a:off x="836612" y="1705610"/>
            <a:ext cx="2540635" cy="1524000"/>
          </a:xfrm>
          <a:prstGeom prst="rect">
            <a:avLst/>
          </a:prstGeom>
          <a:ln w="15875">
            <a:solidFill>
              <a:srgbClr val="E6A800"/>
            </a:solidFill>
          </a:ln>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4925" marR="26670" algn="ctr">
              <a:lnSpc>
                <a:spcPts val="1100"/>
              </a:lnSpc>
              <a:spcBef>
                <a:spcPts val="785"/>
              </a:spcBef>
            </a:pPr>
            <a:r>
              <a:rPr sz="1000" b="1" spc="95" dirty="0">
                <a:latin typeface="Calibri"/>
                <a:cs typeface="Calibri"/>
              </a:rPr>
              <a:t>Η </a:t>
            </a:r>
            <a:r>
              <a:rPr sz="1000" b="1" spc="70" dirty="0">
                <a:latin typeface="Calibri"/>
                <a:cs typeface="Calibri"/>
              </a:rPr>
              <a:t>εξέταση </a:t>
            </a:r>
            <a:r>
              <a:rPr sz="1000" spc="65" dirty="0">
                <a:latin typeface="Calibri"/>
                <a:cs typeface="Calibri"/>
              </a:rPr>
              <a:t>της </a:t>
            </a:r>
            <a:r>
              <a:rPr sz="1000" spc="70" dirty="0">
                <a:latin typeface="Calibri"/>
                <a:cs typeface="Calibri"/>
              </a:rPr>
              <a:t>βοήθειας </a:t>
            </a:r>
            <a:r>
              <a:rPr sz="1000" spc="65" dirty="0">
                <a:latin typeface="Calibri"/>
                <a:cs typeface="Calibri"/>
              </a:rPr>
              <a:t>τρίτων </a:t>
            </a:r>
            <a:r>
              <a:rPr sz="1000" spc="60" dirty="0">
                <a:latin typeface="Calibri"/>
                <a:cs typeface="Calibri"/>
              </a:rPr>
              <a:t>για </a:t>
            </a:r>
            <a:r>
              <a:rPr sz="1000" spc="65" dirty="0">
                <a:latin typeface="Calibri"/>
                <a:cs typeface="Calibri"/>
              </a:rPr>
              <a:t> </a:t>
            </a:r>
            <a:r>
              <a:rPr sz="1000" spc="60" dirty="0">
                <a:latin typeface="Calibri"/>
                <a:cs typeface="Calibri"/>
              </a:rPr>
              <a:t>ακριβείς εκτιμήσεις </a:t>
            </a:r>
            <a:r>
              <a:rPr sz="1000" spc="65" dirty="0">
                <a:latin typeface="Calibri"/>
                <a:cs typeface="Calibri"/>
              </a:rPr>
              <a:t>κινδύνου προαπαιτεί </a:t>
            </a:r>
            <a:r>
              <a:rPr sz="1000" spc="-215" dirty="0">
                <a:latin typeface="Calibri"/>
                <a:cs typeface="Calibri"/>
              </a:rPr>
              <a:t> </a:t>
            </a:r>
            <a:r>
              <a:rPr sz="1000" spc="50" dirty="0">
                <a:latin typeface="Calibri"/>
                <a:cs typeface="Calibri"/>
              </a:rPr>
              <a:t>τις</a:t>
            </a:r>
            <a:r>
              <a:rPr sz="1000" spc="25" dirty="0">
                <a:latin typeface="Calibri"/>
                <a:cs typeface="Calibri"/>
              </a:rPr>
              <a:t> </a:t>
            </a:r>
            <a:r>
              <a:rPr sz="1000" b="1" spc="65" dirty="0">
                <a:latin typeface="Calibri"/>
                <a:cs typeface="Calibri"/>
              </a:rPr>
              <a:t>δυνατότητες</a:t>
            </a:r>
            <a:r>
              <a:rPr sz="1000" b="1" spc="25" dirty="0">
                <a:latin typeface="Calibri"/>
                <a:cs typeface="Calibri"/>
              </a:rPr>
              <a:t> </a:t>
            </a:r>
            <a:r>
              <a:rPr sz="1000" spc="65" dirty="0">
                <a:latin typeface="Calibri"/>
                <a:cs typeface="Calibri"/>
              </a:rPr>
              <a:t>της</a:t>
            </a:r>
            <a:r>
              <a:rPr sz="1000" spc="30" dirty="0">
                <a:latin typeface="Calibri"/>
                <a:cs typeface="Calibri"/>
              </a:rPr>
              <a:t> </a:t>
            </a:r>
            <a:r>
              <a:rPr sz="1000" spc="60" dirty="0">
                <a:latin typeface="Calibri"/>
                <a:cs typeface="Calibri"/>
              </a:rPr>
              <a:t>εταιρείας</a:t>
            </a:r>
            <a:r>
              <a:rPr sz="1000" b="1" spc="60" dirty="0">
                <a:latin typeface="Calibri"/>
                <a:cs typeface="Calibri"/>
              </a:rPr>
              <a:t>.</a:t>
            </a:r>
            <a:endParaRPr sz="1000">
              <a:latin typeface="Calibri"/>
              <a:cs typeface="Calibri"/>
            </a:endParaRPr>
          </a:p>
        </p:txBody>
      </p:sp>
      <p:sp>
        <p:nvSpPr>
          <p:cNvPr id="11" name="object 11"/>
          <p:cNvSpPr txBox="1"/>
          <p:nvPr/>
        </p:nvSpPr>
        <p:spPr>
          <a:xfrm>
            <a:off x="3630295" y="1705610"/>
            <a:ext cx="2540635" cy="1524000"/>
          </a:xfrm>
          <a:prstGeom prst="rect">
            <a:avLst/>
          </a:prstGeom>
          <a:ln w="15875">
            <a:solidFill>
              <a:srgbClr val="E6A800"/>
            </a:solidFill>
          </a:ln>
        </p:spPr>
        <p:txBody>
          <a:bodyPr vert="horz" wrap="square" lIns="0" tIns="1270" rIns="0" bIns="0" rtlCol="0">
            <a:spAutoFit/>
          </a:bodyPr>
          <a:lstStyle/>
          <a:p>
            <a:pPr>
              <a:lnSpc>
                <a:spcPct val="100000"/>
              </a:lnSpc>
              <a:spcBef>
                <a:spcPts val="10"/>
              </a:spcBef>
            </a:pPr>
            <a:endParaRPr sz="800">
              <a:latin typeface="Times New Roman"/>
              <a:cs typeface="Times New Roman"/>
            </a:endParaRPr>
          </a:p>
          <a:p>
            <a:pPr marL="96520" marR="89535" algn="ctr">
              <a:lnSpc>
                <a:spcPts val="1100"/>
              </a:lnSpc>
            </a:pPr>
            <a:r>
              <a:rPr sz="1000" b="1" spc="70" dirty="0">
                <a:latin typeface="Calibri"/>
                <a:cs typeface="Calibri"/>
              </a:rPr>
              <a:t>Οι</a:t>
            </a:r>
            <a:r>
              <a:rPr sz="1000" b="1" spc="20" dirty="0">
                <a:latin typeface="Calibri"/>
                <a:cs typeface="Calibri"/>
              </a:rPr>
              <a:t> </a:t>
            </a:r>
            <a:r>
              <a:rPr sz="1000" b="1" spc="65" dirty="0">
                <a:latin typeface="Calibri"/>
                <a:cs typeface="Calibri"/>
              </a:rPr>
              <a:t>αξιολογήσεις</a:t>
            </a:r>
            <a:r>
              <a:rPr sz="1000" b="1" spc="20" dirty="0">
                <a:latin typeface="Calibri"/>
                <a:cs typeface="Calibri"/>
              </a:rPr>
              <a:t> </a:t>
            </a:r>
            <a:r>
              <a:rPr sz="1000" b="1" spc="70" dirty="0">
                <a:latin typeface="Calibri"/>
                <a:cs typeface="Calibri"/>
              </a:rPr>
              <a:t>κινδύνου</a:t>
            </a:r>
            <a:r>
              <a:rPr sz="1000" b="1" spc="10" dirty="0">
                <a:latin typeface="Calibri"/>
                <a:cs typeface="Calibri"/>
              </a:rPr>
              <a:t> </a:t>
            </a:r>
            <a:r>
              <a:rPr sz="1000" b="1" spc="85" dirty="0">
                <a:latin typeface="Calibri"/>
                <a:cs typeface="Calibri"/>
              </a:rPr>
              <a:t>από</a:t>
            </a:r>
            <a:r>
              <a:rPr sz="1000" b="1" spc="25" dirty="0">
                <a:latin typeface="Calibri"/>
                <a:cs typeface="Calibri"/>
              </a:rPr>
              <a:t> </a:t>
            </a:r>
            <a:r>
              <a:rPr sz="1000" b="1" spc="60" dirty="0">
                <a:latin typeface="Calibri"/>
                <a:cs typeface="Calibri"/>
              </a:rPr>
              <a:t>τρίτους </a:t>
            </a:r>
            <a:r>
              <a:rPr sz="1000" b="1" spc="-215" dirty="0">
                <a:latin typeface="Calibri"/>
                <a:cs typeface="Calibri"/>
              </a:rPr>
              <a:t> </a:t>
            </a:r>
            <a:r>
              <a:rPr sz="1000" spc="65" dirty="0">
                <a:latin typeface="Calibri"/>
                <a:cs typeface="Calibri"/>
              </a:rPr>
              <a:t>μπορεί </a:t>
            </a:r>
            <a:r>
              <a:rPr sz="1000" spc="75" dirty="0">
                <a:latin typeface="Calibri"/>
                <a:cs typeface="Calibri"/>
              </a:rPr>
              <a:t>να </a:t>
            </a:r>
            <a:r>
              <a:rPr sz="1000" spc="70" dirty="0">
                <a:latin typeface="Calibri"/>
                <a:cs typeface="Calibri"/>
              </a:rPr>
              <a:t>περιλαμβάνουν </a:t>
            </a:r>
            <a:r>
              <a:rPr sz="1000" b="1" spc="65" dirty="0">
                <a:latin typeface="Calibri"/>
                <a:cs typeface="Calibri"/>
              </a:rPr>
              <a:t>δοκιμές </a:t>
            </a:r>
            <a:r>
              <a:rPr sz="1000" b="1" spc="70" dirty="0">
                <a:latin typeface="Calibri"/>
                <a:cs typeface="Calibri"/>
              </a:rPr>
              <a:t> </a:t>
            </a:r>
            <a:r>
              <a:rPr sz="1000" b="1" spc="65" dirty="0">
                <a:latin typeface="Calibri"/>
                <a:cs typeface="Calibri"/>
              </a:rPr>
              <a:t>διείσδυσης </a:t>
            </a:r>
            <a:r>
              <a:rPr sz="1000" spc="75" dirty="0">
                <a:latin typeface="Calibri"/>
                <a:cs typeface="Calibri"/>
              </a:rPr>
              <a:t>σε </a:t>
            </a:r>
            <a:r>
              <a:rPr sz="1000" b="1" spc="60" dirty="0">
                <a:latin typeface="Calibri"/>
                <a:cs typeface="Calibri"/>
              </a:rPr>
              <a:t>κρίσιμες </a:t>
            </a:r>
            <a:r>
              <a:rPr sz="1000" spc="75" dirty="0">
                <a:latin typeface="Calibri"/>
                <a:cs typeface="Calibri"/>
              </a:rPr>
              <a:t>υποδομές </a:t>
            </a:r>
            <a:r>
              <a:rPr sz="1000" b="1" spc="80" dirty="0">
                <a:latin typeface="Calibri"/>
                <a:cs typeface="Calibri"/>
              </a:rPr>
              <a:t>ΤΠ </a:t>
            </a:r>
            <a:r>
              <a:rPr sz="1000" b="1" spc="85" dirty="0">
                <a:latin typeface="Calibri"/>
                <a:cs typeface="Calibri"/>
              </a:rPr>
              <a:t> </a:t>
            </a:r>
            <a:r>
              <a:rPr sz="1000" spc="60" dirty="0">
                <a:latin typeface="Calibri"/>
                <a:cs typeface="Calibri"/>
              </a:rPr>
              <a:t>και </a:t>
            </a:r>
            <a:r>
              <a:rPr sz="1000" b="1" spc="85" dirty="0">
                <a:latin typeface="Calibri"/>
                <a:cs typeface="Calibri"/>
              </a:rPr>
              <a:t>ΟΤ </a:t>
            </a:r>
            <a:r>
              <a:rPr sz="1000" spc="60" dirty="0">
                <a:latin typeface="Calibri"/>
                <a:cs typeface="Calibri"/>
              </a:rPr>
              <a:t>για </a:t>
            </a:r>
            <a:r>
              <a:rPr sz="1000" spc="65" dirty="0">
                <a:latin typeface="Calibri"/>
                <a:cs typeface="Calibri"/>
              </a:rPr>
              <a:t>την </a:t>
            </a:r>
            <a:r>
              <a:rPr sz="1000" spc="60" dirty="0">
                <a:latin typeface="Calibri"/>
                <a:cs typeface="Calibri"/>
              </a:rPr>
              <a:t>αντιστοίχιση </a:t>
            </a:r>
            <a:r>
              <a:rPr sz="1000" b="1" spc="75" dirty="0">
                <a:latin typeface="Calibri"/>
                <a:cs typeface="Calibri"/>
              </a:rPr>
              <a:t>των </a:t>
            </a:r>
            <a:r>
              <a:rPr sz="1000" b="1" spc="80" dirty="0">
                <a:latin typeface="Calibri"/>
                <a:cs typeface="Calibri"/>
              </a:rPr>
              <a:t> </a:t>
            </a:r>
            <a:r>
              <a:rPr sz="1000" b="1" spc="70" dirty="0">
                <a:latin typeface="Calibri"/>
                <a:cs typeface="Calibri"/>
              </a:rPr>
              <a:t>επιπέδων </a:t>
            </a:r>
            <a:r>
              <a:rPr sz="1000" b="1" spc="75" dirty="0">
                <a:latin typeface="Calibri"/>
                <a:cs typeface="Calibri"/>
              </a:rPr>
              <a:t>άμυνας </a:t>
            </a:r>
            <a:r>
              <a:rPr sz="1000" spc="70" dirty="0">
                <a:latin typeface="Calibri"/>
                <a:cs typeface="Calibri"/>
              </a:rPr>
              <a:t>με </a:t>
            </a:r>
            <a:r>
              <a:rPr sz="1000" spc="65" dirty="0">
                <a:latin typeface="Calibri"/>
                <a:cs typeface="Calibri"/>
              </a:rPr>
              <a:t>την </a:t>
            </a:r>
            <a:r>
              <a:rPr sz="1000" spc="70" dirty="0">
                <a:latin typeface="Calibri"/>
                <a:cs typeface="Calibri"/>
              </a:rPr>
              <a:t>επιθυμητή </a:t>
            </a:r>
            <a:r>
              <a:rPr sz="1000" spc="75" dirty="0">
                <a:latin typeface="Calibri"/>
                <a:cs typeface="Calibri"/>
              </a:rPr>
              <a:t> </a:t>
            </a:r>
            <a:r>
              <a:rPr sz="1000" spc="60" dirty="0">
                <a:latin typeface="Calibri"/>
                <a:cs typeface="Calibri"/>
              </a:rPr>
              <a:t>στρατηγική </a:t>
            </a:r>
            <a:r>
              <a:rPr sz="1000" b="1" spc="75" dirty="0">
                <a:latin typeface="Calibri"/>
                <a:cs typeface="Calibri"/>
              </a:rPr>
              <a:t>ασφάλειας </a:t>
            </a:r>
            <a:r>
              <a:rPr sz="1000" b="1" spc="70" dirty="0">
                <a:latin typeface="Calibri"/>
                <a:cs typeface="Calibri"/>
              </a:rPr>
              <a:t>στον </a:t>
            </a:r>
            <a:r>
              <a:rPr sz="1000" b="1" spc="75" dirty="0">
                <a:latin typeface="Calibri"/>
                <a:cs typeface="Calibri"/>
              </a:rPr>
              <a:t> </a:t>
            </a:r>
            <a:r>
              <a:rPr sz="1000" b="1" spc="70" dirty="0">
                <a:latin typeface="Calibri"/>
                <a:cs typeface="Calibri"/>
              </a:rPr>
              <a:t>κυβερνοχώρο</a:t>
            </a:r>
            <a:r>
              <a:rPr sz="1000" spc="70" dirty="0">
                <a:latin typeface="Calibri"/>
                <a:cs typeface="Calibri"/>
              </a:rPr>
              <a:t>.</a:t>
            </a:r>
            <a:endParaRPr sz="1000">
              <a:latin typeface="Calibri"/>
              <a:cs typeface="Calibri"/>
            </a:endParaRPr>
          </a:p>
        </p:txBody>
      </p:sp>
      <p:sp>
        <p:nvSpPr>
          <p:cNvPr id="12" name="object 12"/>
          <p:cNvSpPr txBox="1"/>
          <p:nvPr/>
        </p:nvSpPr>
        <p:spPr>
          <a:xfrm>
            <a:off x="6425247" y="1705610"/>
            <a:ext cx="2539365" cy="1524000"/>
          </a:xfrm>
          <a:prstGeom prst="rect">
            <a:avLst/>
          </a:prstGeom>
          <a:ln w="15875">
            <a:solidFill>
              <a:srgbClr val="E6A800"/>
            </a:solidFill>
          </a:ln>
        </p:spPr>
        <p:txBody>
          <a:bodyPr vert="horz" wrap="square" lIns="0" tIns="635" rIns="0" bIns="0" rtlCol="0">
            <a:spAutoFit/>
          </a:bodyPr>
          <a:lstStyle/>
          <a:p>
            <a:pPr>
              <a:lnSpc>
                <a:spcPct val="100000"/>
              </a:lnSpc>
              <a:spcBef>
                <a:spcPts val="5"/>
              </a:spcBef>
            </a:pPr>
            <a:endParaRPr sz="800">
              <a:latin typeface="Times New Roman"/>
              <a:cs typeface="Times New Roman"/>
            </a:endParaRPr>
          </a:p>
          <a:p>
            <a:pPr marL="163830" marR="152400" indent="-3175" algn="ctr">
              <a:lnSpc>
                <a:spcPts val="1100"/>
              </a:lnSpc>
            </a:pPr>
            <a:r>
              <a:rPr sz="1000" b="1" spc="70" dirty="0">
                <a:latin typeface="Calibri"/>
                <a:cs typeface="Calibri"/>
              </a:rPr>
              <a:t>Οι </a:t>
            </a:r>
            <a:r>
              <a:rPr sz="1000" spc="65" dirty="0">
                <a:latin typeface="Calibri"/>
                <a:cs typeface="Calibri"/>
              </a:rPr>
              <a:t>ενεργητικές </a:t>
            </a:r>
            <a:r>
              <a:rPr sz="1000" b="1" spc="65" dirty="0">
                <a:latin typeface="Calibri"/>
                <a:cs typeface="Calibri"/>
              </a:rPr>
              <a:t>δοκιμές διείσδυσης </a:t>
            </a:r>
            <a:r>
              <a:rPr sz="1000" b="1" spc="70" dirty="0">
                <a:latin typeface="Calibri"/>
                <a:cs typeface="Calibri"/>
              </a:rPr>
              <a:t> </a:t>
            </a:r>
            <a:r>
              <a:rPr sz="1000" b="1" spc="75" dirty="0">
                <a:latin typeface="Calibri"/>
                <a:cs typeface="Calibri"/>
              </a:rPr>
              <a:t>προσομοιώνουν </a:t>
            </a:r>
            <a:r>
              <a:rPr sz="1000" b="1" spc="65" dirty="0">
                <a:latin typeface="Calibri"/>
                <a:cs typeface="Calibri"/>
              </a:rPr>
              <a:t>περιστατικά </a:t>
            </a:r>
            <a:r>
              <a:rPr sz="1000" spc="70" dirty="0">
                <a:latin typeface="Calibri"/>
                <a:cs typeface="Calibri"/>
              </a:rPr>
              <a:t>με </a:t>
            </a:r>
            <a:r>
              <a:rPr sz="1000" spc="75" dirty="0">
                <a:latin typeface="Calibri"/>
                <a:cs typeface="Calibri"/>
              </a:rPr>
              <a:t> χρήση </a:t>
            </a:r>
            <a:r>
              <a:rPr sz="1000" b="1" spc="75" dirty="0">
                <a:latin typeface="Calibri"/>
                <a:cs typeface="Calibri"/>
              </a:rPr>
              <a:t>συστημάτων </a:t>
            </a:r>
            <a:r>
              <a:rPr sz="1000" b="1" spc="70" dirty="0">
                <a:latin typeface="Calibri"/>
                <a:cs typeface="Calibri"/>
              </a:rPr>
              <a:t>πληροφορικής, </a:t>
            </a:r>
            <a:r>
              <a:rPr sz="1000" b="1" spc="75" dirty="0">
                <a:latin typeface="Calibri"/>
                <a:cs typeface="Calibri"/>
              </a:rPr>
              <a:t> </a:t>
            </a:r>
            <a:r>
              <a:rPr sz="1000" b="1" spc="65" dirty="0">
                <a:latin typeface="Calibri"/>
                <a:cs typeface="Calibri"/>
              </a:rPr>
              <a:t>κοινωνικής </a:t>
            </a:r>
            <a:r>
              <a:rPr sz="1000" b="1" spc="70" dirty="0">
                <a:latin typeface="Calibri"/>
                <a:cs typeface="Calibri"/>
              </a:rPr>
              <a:t>μηχανικής </a:t>
            </a:r>
            <a:r>
              <a:rPr sz="1000" b="1" spc="65" dirty="0">
                <a:latin typeface="Calibri"/>
                <a:cs typeface="Calibri"/>
              </a:rPr>
              <a:t>και </a:t>
            </a:r>
            <a:r>
              <a:rPr sz="1000" b="1" spc="70" dirty="0">
                <a:latin typeface="Calibri"/>
                <a:cs typeface="Calibri"/>
              </a:rPr>
              <a:t> </a:t>
            </a:r>
            <a:r>
              <a:rPr sz="1000" b="1" spc="75" dirty="0">
                <a:latin typeface="Calibri"/>
                <a:cs typeface="Calibri"/>
              </a:rPr>
              <a:t>παραβίασης </a:t>
            </a:r>
            <a:r>
              <a:rPr sz="1000" b="1" spc="65" dirty="0">
                <a:latin typeface="Calibri"/>
                <a:cs typeface="Calibri"/>
              </a:rPr>
              <a:t>της </a:t>
            </a:r>
            <a:r>
              <a:rPr sz="1000" spc="70" dirty="0">
                <a:latin typeface="Calibri"/>
                <a:cs typeface="Calibri"/>
              </a:rPr>
              <a:t>φυσικής </a:t>
            </a:r>
            <a:r>
              <a:rPr sz="1000" spc="75" dirty="0">
                <a:latin typeface="Calibri"/>
                <a:cs typeface="Calibri"/>
              </a:rPr>
              <a:t> </a:t>
            </a:r>
            <a:r>
              <a:rPr sz="1000" b="1" spc="70" dirty="0">
                <a:latin typeface="Calibri"/>
                <a:cs typeface="Calibri"/>
              </a:rPr>
              <a:t>ασφάλειας, </a:t>
            </a:r>
            <a:r>
              <a:rPr sz="1000" b="1" spc="80" dirty="0">
                <a:latin typeface="Calibri"/>
                <a:cs typeface="Calibri"/>
              </a:rPr>
              <a:t>ενώ </a:t>
            </a:r>
            <a:r>
              <a:rPr sz="1000" b="1" spc="60" dirty="0">
                <a:latin typeface="Calibri"/>
                <a:cs typeface="Calibri"/>
              </a:rPr>
              <a:t>οι </a:t>
            </a:r>
            <a:r>
              <a:rPr sz="1000" spc="65" dirty="0">
                <a:latin typeface="Calibri"/>
                <a:cs typeface="Calibri"/>
              </a:rPr>
              <a:t>παθητικές </a:t>
            </a:r>
            <a:r>
              <a:rPr sz="1000" spc="70" dirty="0">
                <a:latin typeface="Calibri"/>
                <a:cs typeface="Calibri"/>
              </a:rPr>
              <a:t> </a:t>
            </a:r>
            <a:r>
              <a:rPr sz="1000" b="1" spc="70" dirty="0">
                <a:latin typeface="Calibri"/>
                <a:cs typeface="Calibri"/>
              </a:rPr>
              <a:t>μέθοδοι</a:t>
            </a:r>
            <a:r>
              <a:rPr sz="1000" b="1" spc="15" dirty="0">
                <a:latin typeface="Calibri"/>
                <a:cs typeface="Calibri"/>
              </a:rPr>
              <a:t> </a:t>
            </a:r>
            <a:r>
              <a:rPr sz="1000" b="1" spc="65" dirty="0">
                <a:latin typeface="Calibri"/>
                <a:cs typeface="Calibri"/>
              </a:rPr>
              <a:t>βασίζονται</a:t>
            </a:r>
            <a:r>
              <a:rPr sz="1000" b="1" spc="20" dirty="0">
                <a:latin typeface="Calibri"/>
                <a:cs typeface="Calibri"/>
              </a:rPr>
              <a:t> </a:t>
            </a:r>
            <a:r>
              <a:rPr sz="1000" b="1" spc="70" dirty="0">
                <a:latin typeface="Calibri"/>
                <a:cs typeface="Calibri"/>
              </a:rPr>
              <a:t>στη</a:t>
            </a:r>
            <a:r>
              <a:rPr sz="1000" b="1" spc="20" dirty="0">
                <a:latin typeface="Calibri"/>
                <a:cs typeface="Calibri"/>
              </a:rPr>
              <a:t> </a:t>
            </a:r>
            <a:r>
              <a:rPr sz="1000" spc="80" dirty="0">
                <a:latin typeface="Calibri"/>
                <a:cs typeface="Calibri"/>
              </a:rPr>
              <a:t>σάρωση</a:t>
            </a:r>
            <a:r>
              <a:rPr sz="1000" spc="30" dirty="0">
                <a:latin typeface="Calibri"/>
                <a:cs typeface="Calibri"/>
              </a:rPr>
              <a:t> </a:t>
            </a:r>
            <a:r>
              <a:rPr sz="1000" b="1" spc="65" dirty="0">
                <a:latin typeface="Calibri"/>
                <a:cs typeface="Calibri"/>
              </a:rPr>
              <a:t>της </a:t>
            </a:r>
            <a:r>
              <a:rPr sz="1000" b="1" spc="-210" dirty="0">
                <a:latin typeface="Calibri"/>
                <a:cs typeface="Calibri"/>
              </a:rPr>
              <a:t> </a:t>
            </a:r>
            <a:r>
              <a:rPr sz="1000" b="1" spc="70" dirty="0">
                <a:latin typeface="Calibri"/>
                <a:cs typeface="Calibri"/>
              </a:rPr>
              <a:t>μετάδοσης</a:t>
            </a:r>
            <a:r>
              <a:rPr sz="1000" b="1" spc="25" dirty="0">
                <a:latin typeface="Calibri"/>
                <a:cs typeface="Calibri"/>
              </a:rPr>
              <a:t> </a:t>
            </a:r>
            <a:r>
              <a:rPr sz="1000" spc="70" dirty="0">
                <a:latin typeface="Calibri"/>
                <a:cs typeface="Calibri"/>
              </a:rPr>
              <a:t>δεδομένων</a:t>
            </a:r>
            <a:r>
              <a:rPr sz="1000" b="1" spc="70" dirty="0">
                <a:latin typeface="Calibri"/>
                <a:cs typeface="Calibri"/>
              </a:rPr>
              <a:t>.</a:t>
            </a:r>
            <a:endParaRPr sz="1000">
              <a:latin typeface="Calibri"/>
              <a:cs typeface="Calibri"/>
            </a:endParaRPr>
          </a:p>
        </p:txBody>
      </p:sp>
      <p:sp>
        <p:nvSpPr>
          <p:cNvPr id="13" name="object 13"/>
          <p:cNvSpPr txBox="1"/>
          <p:nvPr/>
        </p:nvSpPr>
        <p:spPr>
          <a:xfrm>
            <a:off x="9218612" y="1705610"/>
            <a:ext cx="2539365" cy="1524000"/>
          </a:xfrm>
          <a:prstGeom prst="rect">
            <a:avLst/>
          </a:prstGeom>
          <a:ln w="15875">
            <a:solidFill>
              <a:srgbClr val="E6A800"/>
            </a:solidFill>
          </a:ln>
        </p:spPr>
        <p:txBody>
          <a:bodyPr vert="horz" wrap="square" lIns="0" tIns="4445" rIns="0" bIns="0" rtlCol="0">
            <a:spAutoFit/>
          </a:bodyPr>
          <a:lstStyle/>
          <a:p>
            <a:pPr>
              <a:lnSpc>
                <a:spcPct val="100000"/>
              </a:lnSpc>
              <a:spcBef>
                <a:spcPts val="35"/>
              </a:spcBef>
            </a:pPr>
            <a:endParaRPr sz="1400">
              <a:latin typeface="Times New Roman"/>
              <a:cs typeface="Times New Roman"/>
            </a:endParaRPr>
          </a:p>
          <a:p>
            <a:pPr marL="194945" marR="184785" indent="-1270" algn="ctr">
              <a:lnSpc>
                <a:spcPts val="1100"/>
              </a:lnSpc>
            </a:pPr>
            <a:r>
              <a:rPr sz="1000" b="1" spc="70" dirty="0">
                <a:latin typeface="Calibri"/>
                <a:cs typeface="Calibri"/>
              </a:rPr>
              <a:t>Οι </a:t>
            </a:r>
            <a:r>
              <a:rPr sz="1000" b="1" spc="65" dirty="0">
                <a:latin typeface="Calibri"/>
                <a:cs typeface="Calibri"/>
              </a:rPr>
              <a:t>αξιολογήσεις τρίτων </a:t>
            </a:r>
            <a:r>
              <a:rPr sz="1000" b="1" spc="70" dirty="0">
                <a:latin typeface="Calibri"/>
                <a:cs typeface="Calibri"/>
              </a:rPr>
              <a:t> </a:t>
            </a:r>
            <a:r>
              <a:rPr sz="1000" spc="75" dirty="0">
                <a:latin typeface="Calibri"/>
                <a:cs typeface="Calibri"/>
              </a:rPr>
              <a:t>ολοκληρώνουν </a:t>
            </a:r>
            <a:r>
              <a:rPr sz="1000" spc="60" dirty="0">
                <a:latin typeface="Calibri"/>
                <a:cs typeface="Calibri"/>
              </a:rPr>
              <a:t>εξειδικευμένες </a:t>
            </a:r>
            <a:r>
              <a:rPr sz="1000" spc="65" dirty="0">
                <a:latin typeface="Calibri"/>
                <a:cs typeface="Calibri"/>
              </a:rPr>
              <a:t> </a:t>
            </a:r>
            <a:r>
              <a:rPr sz="1000" b="1" spc="60" dirty="0">
                <a:latin typeface="Calibri"/>
                <a:cs typeface="Calibri"/>
              </a:rPr>
              <a:t>δεξιότητες </a:t>
            </a:r>
            <a:r>
              <a:rPr sz="1000" spc="60" dirty="0">
                <a:latin typeface="Calibri"/>
                <a:cs typeface="Calibri"/>
              </a:rPr>
              <a:t>και </a:t>
            </a:r>
            <a:r>
              <a:rPr sz="1000" b="1" spc="70" dirty="0">
                <a:latin typeface="Calibri"/>
                <a:cs typeface="Calibri"/>
              </a:rPr>
              <a:t>τεχνογνωσία </a:t>
            </a:r>
            <a:r>
              <a:rPr sz="1000" spc="55" dirty="0">
                <a:latin typeface="Calibri"/>
                <a:cs typeface="Calibri"/>
              </a:rPr>
              <a:t>στις </a:t>
            </a:r>
            <a:r>
              <a:rPr sz="1000" spc="60" dirty="0">
                <a:latin typeface="Calibri"/>
                <a:cs typeface="Calibri"/>
              </a:rPr>
              <a:t> </a:t>
            </a:r>
            <a:r>
              <a:rPr sz="1000" b="1" spc="70" dirty="0">
                <a:latin typeface="Calibri"/>
                <a:cs typeface="Calibri"/>
              </a:rPr>
              <a:t>προσπάθειες</a:t>
            </a:r>
            <a:r>
              <a:rPr sz="1000" b="1" spc="25" dirty="0">
                <a:latin typeface="Calibri"/>
                <a:cs typeface="Calibri"/>
              </a:rPr>
              <a:t> </a:t>
            </a:r>
            <a:r>
              <a:rPr sz="1000" spc="60" dirty="0">
                <a:latin typeface="Calibri"/>
                <a:cs typeface="Calibri"/>
              </a:rPr>
              <a:t>διαχείρισης</a:t>
            </a:r>
            <a:r>
              <a:rPr sz="1000" spc="30" dirty="0">
                <a:latin typeface="Calibri"/>
                <a:cs typeface="Calibri"/>
              </a:rPr>
              <a:t> </a:t>
            </a:r>
            <a:r>
              <a:rPr sz="1000" b="1" spc="70" dirty="0">
                <a:latin typeface="Calibri"/>
                <a:cs typeface="Calibri"/>
              </a:rPr>
              <a:t>κινδύνων </a:t>
            </a:r>
            <a:r>
              <a:rPr sz="1000" b="1" spc="-215" dirty="0">
                <a:latin typeface="Calibri"/>
                <a:cs typeface="Calibri"/>
              </a:rPr>
              <a:t> </a:t>
            </a:r>
            <a:r>
              <a:rPr sz="1000" b="1" spc="70" dirty="0">
                <a:latin typeface="Calibri"/>
                <a:cs typeface="Calibri"/>
              </a:rPr>
              <a:t>στον</a:t>
            </a:r>
            <a:r>
              <a:rPr sz="1000" b="1" spc="15" dirty="0">
                <a:latin typeface="Calibri"/>
                <a:cs typeface="Calibri"/>
              </a:rPr>
              <a:t> </a:t>
            </a:r>
            <a:r>
              <a:rPr sz="1000" b="1" spc="70" dirty="0">
                <a:latin typeface="Calibri"/>
                <a:cs typeface="Calibri"/>
              </a:rPr>
              <a:t>κυβερνοχώρο,</a:t>
            </a:r>
            <a:r>
              <a:rPr sz="1000" b="1" spc="10" dirty="0">
                <a:latin typeface="Calibri"/>
                <a:cs typeface="Calibri"/>
              </a:rPr>
              <a:t> </a:t>
            </a:r>
            <a:r>
              <a:rPr sz="1000" b="1" spc="80" dirty="0">
                <a:latin typeface="Calibri"/>
                <a:cs typeface="Calibri"/>
              </a:rPr>
              <a:t>ωφελώντας</a:t>
            </a:r>
            <a:r>
              <a:rPr sz="1000" b="1" spc="20" dirty="0">
                <a:latin typeface="Calibri"/>
                <a:cs typeface="Calibri"/>
              </a:rPr>
              <a:t> </a:t>
            </a:r>
            <a:r>
              <a:rPr sz="1000" b="1" spc="50" dirty="0">
                <a:latin typeface="Calibri"/>
                <a:cs typeface="Calibri"/>
              </a:rPr>
              <a:t>τις </a:t>
            </a:r>
            <a:r>
              <a:rPr sz="1000" b="1" spc="-210" dirty="0">
                <a:latin typeface="Calibri"/>
                <a:cs typeface="Calibri"/>
              </a:rPr>
              <a:t> </a:t>
            </a:r>
            <a:r>
              <a:rPr sz="1000" b="1" spc="60" dirty="0">
                <a:latin typeface="Calibri"/>
                <a:cs typeface="Calibri"/>
              </a:rPr>
              <a:t>εταιρείες </a:t>
            </a:r>
            <a:r>
              <a:rPr sz="1000" b="1" spc="75" dirty="0">
                <a:latin typeface="Calibri"/>
                <a:cs typeface="Calibri"/>
              </a:rPr>
              <a:t>με </a:t>
            </a:r>
            <a:r>
              <a:rPr sz="1000" b="1" spc="70" dirty="0">
                <a:latin typeface="Calibri"/>
                <a:cs typeface="Calibri"/>
              </a:rPr>
              <a:t>περιορισμένους </a:t>
            </a:r>
            <a:r>
              <a:rPr sz="1000" b="1" spc="75" dirty="0">
                <a:latin typeface="Calibri"/>
                <a:cs typeface="Calibri"/>
              </a:rPr>
              <a:t> </a:t>
            </a:r>
            <a:r>
              <a:rPr sz="1000" b="1" spc="65" dirty="0">
                <a:latin typeface="Calibri"/>
                <a:cs typeface="Calibri"/>
              </a:rPr>
              <a:t>πόρους.</a:t>
            </a:r>
            <a:endParaRPr sz="1000">
              <a:latin typeface="Calibri"/>
              <a:cs typeface="Calibri"/>
            </a:endParaRPr>
          </a:p>
        </p:txBody>
      </p:sp>
      <p:sp>
        <p:nvSpPr>
          <p:cNvPr id="14" name="object 14"/>
          <p:cNvSpPr txBox="1"/>
          <p:nvPr/>
        </p:nvSpPr>
        <p:spPr>
          <a:xfrm>
            <a:off x="2234247" y="3482340"/>
            <a:ext cx="2539365" cy="1524000"/>
          </a:xfrm>
          <a:prstGeom prst="rect">
            <a:avLst/>
          </a:prstGeom>
          <a:ln w="15875">
            <a:solidFill>
              <a:srgbClr val="E6A800"/>
            </a:solidFill>
          </a:ln>
        </p:spPr>
        <p:txBody>
          <a:bodyPr vert="horz" wrap="square" lIns="0" tIns="2540" rIns="0" bIns="0" rtlCol="0">
            <a:spAutoFit/>
          </a:bodyPr>
          <a:lstStyle/>
          <a:p>
            <a:pPr>
              <a:lnSpc>
                <a:spcPct val="100000"/>
              </a:lnSpc>
              <a:spcBef>
                <a:spcPts val="20"/>
              </a:spcBef>
            </a:pPr>
            <a:endParaRPr sz="800">
              <a:latin typeface="Times New Roman"/>
              <a:cs typeface="Times New Roman"/>
            </a:endParaRPr>
          </a:p>
          <a:p>
            <a:pPr marL="130810" marR="120650" indent="-1905" algn="ctr">
              <a:lnSpc>
                <a:spcPts val="1100"/>
              </a:lnSpc>
            </a:pPr>
            <a:r>
              <a:rPr sz="1000" b="1" spc="70" dirty="0">
                <a:latin typeface="Calibri"/>
                <a:cs typeface="Calibri"/>
              </a:rPr>
              <a:t>Διάφορες υπηρεσίες </a:t>
            </a:r>
            <a:r>
              <a:rPr sz="1000" spc="70" dirty="0">
                <a:latin typeface="Calibri"/>
                <a:cs typeface="Calibri"/>
              </a:rPr>
              <a:t>πέραν </a:t>
            </a:r>
            <a:r>
              <a:rPr sz="1000" b="1" spc="75" dirty="0">
                <a:latin typeface="Calibri"/>
                <a:cs typeface="Calibri"/>
              </a:rPr>
              <a:t>των </a:t>
            </a:r>
            <a:r>
              <a:rPr sz="1000" b="1" spc="80" dirty="0">
                <a:latin typeface="Calibri"/>
                <a:cs typeface="Calibri"/>
              </a:rPr>
              <a:t> </a:t>
            </a:r>
            <a:r>
              <a:rPr sz="1000" b="1" spc="70" dirty="0">
                <a:latin typeface="Calibri"/>
                <a:cs typeface="Calibri"/>
              </a:rPr>
              <a:t>δοκιμών </a:t>
            </a:r>
            <a:r>
              <a:rPr sz="1000" b="1" spc="65" dirty="0">
                <a:latin typeface="Calibri"/>
                <a:cs typeface="Calibri"/>
              </a:rPr>
              <a:t>διείσδυσης, </a:t>
            </a:r>
            <a:r>
              <a:rPr sz="1000" spc="80" dirty="0">
                <a:latin typeface="Calibri"/>
                <a:cs typeface="Calibri"/>
              </a:rPr>
              <a:t>όπως </a:t>
            </a:r>
            <a:r>
              <a:rPr sz="1000" b="1" spc="80" dirty="0">
                <a:latin typeface="Calibri"/>
                <a:cs typeface="Calibri"/>
              </a:rPr>
              <a:t>η </a:t>
            </a:r>
            <a:r>
              <a:rPr sz="1000" b="1" spc="85" dirty="0">
                <a:latin typeface="Calibri"/>
                <a:cs typeface="Calibri"/>
              </a:rPr>
              <a:t> </a:t>
            </a:r>
            <a:r>
              <a:rPr sz="1000" b="1" spc="80" dirty="0">
                <a:latin typeface="Calibri"/>
                <a:cs typeface="Calibri"/>
              </a:rPr>
              <a:t>ανακάλυψη</a:t>
            </a:r>
            <a:r>
              <a:rPr sz="1000" b="1" spc="10" dirty="0">
                <a:latin typeface="Calibri"/>
                <a:cs typeface="Calibri"/>
              </a:rPr>
              <a:t> </a:t>
            </a:r>
            <a:r>
              <a:rPr sz="1000" spc="70" dirty="0">
                <a:latin typeface="Calibri"/>
                <a:cs typeface="Calibri"/>
              </a:rPr>
              <a:t>περιουσιακών</a:t>
            </a:r>
            <a:r>
              <a:rPr sz="1000" spc="20" dirty="0">
                <a:latin typeface="Calibri"/>
                <a:cs typeface="Calibri"/>
              </a:rPr>
              <a:t> </a:t>
            </a:r>
            <a:r>
              <a:rPr sz="1000" spc="60" dirty="0">
                <a:latin typeface="Calibri"/>
                <a:cs typeface="Calibri"/>
              </a:rPr>
              <a:t>στοιχείων</a:t>
            </a:r>
            <a:r>
              <a:rPr sz="1000" b="1" spc="60" dirty="0">
                <a:latin typeface="Calibri"/>
                <a:cs typeface="Calibri"/>
              </a:rPr>
              <a:t>, </a:t>
            </a:r>
            <a:r>
              <a:rPr sz="1000" b="1" spc="-210" dirty="0">
                <a:latin typeface="Calibri"/>
                <a:cs typeface="Calibri"/>
              </a:rPr>
              <a:t> </a:t>
            </a:r>
            <a:r>
              <a:rPr sz="1000" b="1" spc="80" dirty="0">
                <a:latin typeface="Calibri"/>
                <a:cs typeface="Calibri"/>
              </a:rPr>
              <a:t>η </a:t>
            </a:r>
            <a:r>
              <a:rPr sz="1000" b="1" spc="70" dirty="0">
                <a:latin typeface="Calibri"/>
                <a:cs typeface="Calibri"/>
              </a:rPr>
              <a:t>εξέταση </a:t>
            </a:r>
            <a:r>
              <a:rPr sz="1000" b="1" spc="65" dirty="0">
                <a:latin typeface="Calibri"/>
                <a:cs typeface="Calibri"/>
              </a:rPr>
              <a:t>της αρχιτεκτονικής </a:t>
            </a:r>
            <a:r>
              <a:rPr sz="1000" spc="70" dirty="0">
                <a:latin typeface="Calibri"/>
                <a:cs typeface="Calibri"/>
              </a:rPr>
              <a:t>του </a:t>
            </a:r>
            <a:r>
              <a:rPr sz="1000" spc="75" dirty="0">
                <a:latin typeface="Calibri"/>
                <a:cs typeface="Calibri"/>
              </a:rPr>
              <a:t> </a:t>
            </a:r>
            <a:r>
              <a:rPr sz="1000" spc="65" dirty="0">
                <a:latin typeface="Calibri"/>
                <a:cs typeface="Calibri"/>
              </a:rPr>
              <a:t>δικτύου</a:t>
            </a:r>
            <a:r>
              <a:rPr sz="1000" spc="20" dirty="0">
                <a:latin typeface="Calibri"/>
                <a:cs typeface="Calibri"/>
              </a:rPr>
              <a:t> </a:t>
            </a:r>
            <a:r>
              <a:rPr sz="1000" b="1" spc="65" dirty="0">
                <a:latin typeface="Calibri"/>
                <a:cs typeface="Calibri"/>
              </a:rPr>
              <a:t>και</a:t>
            </a:r>
            <a:r>
              <a:rPr sz="1000" b="1" spc="15" dirty="0">
                <a:latin typeface="Calibri"/>
                <a:cs typeface="Calibri"/>
              </a:rPr>
              <a:t> </a:t>
            </a:r>
            <a:r>
              <a:rPr sz="1000" spc="80" dirty="0">
                <a:latin typeface="Calibri"/>
                <a:cs typeface="Calibri"/>
              </a:rPr>
              <a:t>η</a:t>
            </a:r>
            <a:r>
              <a:rPr sz="1000" spc="15" dirty="0">
                <a:latin typeface="Calibri"/>
                <a:cs typeface="Calibri"/>
              </a:rPr>
              <a:t> </a:t>
            </a:r>
            <a:r>
              <a:rPr sz="1000" spc="70" dirty="0">
                <a:latin typeface="Calibri"/>
                <a:cs typeface="Calibri"/>
              </a:rPr>
              <a:t>αξιολόγηση</a:t>
            </a:r>
            <a:r>
              <a:rPr sz="1000" spc="15" dirty="0">
                <a:latin typeface="Calibri"/>
                <a:cs typeface="Calibri"/>
              </a:rPr>
              <a:t> </a:t>
            </a:r>
            <a:r>
              <a:rPr sz="1000" spc="70" dirty="0">
                <a:latin typeface="Calibri"/>
                <a:cs typeface="Calibri"/>
              </a:rPr>
              <a:t>ευπαθειών, </a:t>
            </a:r>
            <a:r>
              <a:rPr sz="1000" spc="-210" dirty="0">
                <a:latin typeface="Calibri"/>
                <a:cs typeface="Calibri"/>
              </a:rPr>
              <a:t> </a:t>
            </a:r>
            <a:r>
              <a:rPr sz="1000" spc="75" dirty="0">
                <a:latin typeface="Calibri"/>
                <a:cs typeface="Calibri"/>
              </a:rPr>
              <a:t>συμβάλλουν </a:t>
            </a:r>
            <a:r>
              <a:rPr sz="1000" spc="70" dirty="0">
                <a:latin typeface="Calibri"/>
                <a:cs typeface="Calibri"/>
              </a:rPr>
              <a:t>στην κατανόηση των </a:t>
            </a:r>
            <a:r>
              <a:rPr sz="1000" spc="75" dirty="0">
                <a:latin typeface="Calibri"/>
                <a:cs typeface="Calibri"/>
              </a:rPr>
              <a:t> </a:t>
            </a:r>
            <a:r>
              <a:rPr sz="1000" b="1" spc="75" dirty="0">
                <a:latin typeface="Calibri"/>
                <a:cs typeface="Calibri"/>
              </a:rPr>
              <a:t>οργανωτικών</a:t>
            </a:r>
            <a:r>
              <a:rPr sz="1000" b="1" spc="15" dirty="0">
                <a:latin typeface="Calibri"/>
                <a:cs typeface="Calibri"/>
              </a:rPr>
              <a:t> </a:t>
            </a:r>
            <a:r>
              <a:rPr sz="1000" spc="65" dirty="0">
                <a:latin typeface="Calibri"/>
                <a:cs typeface="Calibri"/>
              </a:rPr>
              <a:t>περιβαλλόντων.</a:t>
            </a:r>
            <a:endParaRPr sz="1000">
              <a:latin typeface="Calibri"/>
              <a:cs typeface="Calibri"/>
            </a:endParaRPr>
          </a:p>
        </p:txBody>
      </p:sp>
      <p:sp>
        <p:nvSpPr>
          <p:cNvPr id="15" name="object 15"/>
          <p:cNvSpPr txBox="1"/>
          <p:nvPr/>
        </p:nvSpPr>
        <p:spPr>
          <a:xfrm>
            <a:off x="5027612" y="3482340"/>
            <a:ext cx="2540635" cy="1524000"/>
          </a:xfrm>
          <a:prstGeom prst="rect">
            <a:avLst/>
          </a:prstGeom>
          <a:ln w="15875">
            <a:solidFill>
              <a:srgbClr val="E6A800"/>
            </a:solidFill>
          </a:ln>
        </p:spPr>
        <p:txBody>
          <a:bodyPr vert="horz" wrap="square" lIns="0" tIns="6350" rIns="0" bIns="0" rtlCol="0">
            <a:spAutoFit/>
          </a:bodyPr>
          <a:lstStyle/>
          <a:p>
            <a:pPr>
              <a:lnSpc>
                <a:spcPct val="100000"/>
              </a:lnSpc>
              <a:spcBef>
                <a:spcPts val="50"/>
              </a:spcBef>
            </a:pPr>
            <a:endParaRPr sz="1400">
              <a:latin typeface="Times New Roman"/>
              <a:cs typeface="Times New Roman"/>
            </a:endParaRPr>
          </a:p>
          <a:p>
            <a:pPr marL="142875" marR="133350" indent="-1270" algn="ctr">
              <a:lnSpc>
                <a:spcPts val="1100"/>
              </a:lnSpc>
            </a:pPr>
            <a:r>
              <a:rPr sz="1000" b="1" spc="90" dirty="0">
                <a:latin typeface="Calibri"/>
                <a:cs typeface="Calibri"/>
              </a:rPr>
              <a:t>Οι δοκιμές </a:t>
            </a:r>
            <a:r>
              <a:rPr sz="1000" b="1" spc="85" dirty="0">
                <a:latin typeface="Calibri"/>
                <a:cs typeface="Calibri"/>
              </a:rPr>
              <a:t>διείσδυσης, </a:t>
            </a:r>
            <a:r>
              <a:rPr sz="1000" spc="100" dirty="0">
                <a:latin typeface="Calibri"/>
                <a:cs typeface="Calibri"/>
              </a:rPr>
              <a:t>αν </a:t>
            </a:r>
            <a:r>
              <a:rPr sz="1000" spc="80" dirty="0">
                <a:latin typeface="Calibri"/>
                <a:cs typeface="Calibri"/>
              </a:rPr>
              <a:t>και </a:t>
            </a:r>
            <a:r>
              <a:rPr sz="1000" spc="85" dirty="0">
                <a:latin typeface="Calibri"/>
                <a:cs typeface="Calibri"/>
              </a:rPr>
              <a:t> αποτελεσματικές, </a:t>
            </a:r>
            <a:r>
              <a:rPr sz="1000" spc="90" dirty="0">
                <a:latin typeface="Calibri"/>
                <a:cs typeface="Calibri"/>
              </a:rPr>
              <a:t>ενέχουν </a:t>
            </a:r>
            <a:r>
              <a:rPr sz="1000" spc="95" dirty="0">
                <a:latin typeface="Calibri"/>
                <a:cs typeface="Calibri"/>
              </a:rPr>
              <a:t> </a:t>
            </a:r>
            <a:r>
              <a:rPr sz="1000" b="1" spc="95" dirty="0">
                <a:latin typeface="Calibri"/>
                <a:cs typeface="Calibri"/>
              </a:rPr>
              <a:t>μεγαλύτερο</a:t>
            </a:r>
            <a:r>
              <a:rPr sz="1000" b="1" spc="35" dirty="0">
                <a:latin typeface="Calibri"/>
                <a:cs typeface="Calibri"/>
              </a:rPr>
              <a:t> </a:t>
            </a:r>
            <a:r>
              <a:rPr sz="1000" b="1" spc="90" dirty="0">
                <a:latin typeface="Calibri"/>
                <a:cs typeface="Calibri"/>
              </a:rPr>
              <a:t>κίνδυνο</a:t>
            </a:r>
            <a:r>
              <a:rPr sz="1000" b="1" spc="35" dirty="0">
                <a:latin typeface="Calibri"/>
                <a:cs typeface="Calibri"/>
              </a:rPr>
              <a:t> </a:t>
            </a:r>
            <a:r>
              <a:rPr sz="1000" b="1" spc="85" dirty="0">
                <a:latin typeface="Calibri"/>
                <a:cs typeface="Calibri"/>
              </a:rPr>
              <a:t>και</a:t>
            </a:r>
            <a:r>
              <a:rPr sz="1000" b="1" spc="45" dirty="0">
                <a:latin typeface="Calibri"/>
                <a:cs typeface="Calibri"/>
              </a:rPr>
              <a:t> </a:t>
            </a:r>
            <a:r>
              <a:rPr sz="1000" spc="90" dirty="0">
                <a:latin typeface="Calibri"/>
                <a:cs typeface="Calibri"/>
              </a:rPr>
              <a:t>κόστος</a:t>
            </a:r>
            <a:r>
              <a:rPr sz="1000" spc="40" dirty="0">
                <a:latin typeface="Calibri"/>
                <a:cs typeface="Calibri"/>
              </a:rPr>
              <a:t> </a:t>
            </a:r>
            <a:r>
              <a:rPr sz="1000" b="1" spc="85" dirty="0">
                <a:latin typeface="Calibri"/>
                <a:cs typeface="Calibri"/>
              </a:rPr>
              <a:t>και </a:t>
            </a:r>
            <a:r>
              <a:rPr sz="1000" b="1" spc="-210" dirty="0">
                <a:latin typeface="Calibri"/>
                <a:cs typeface="Calibri"/>
              </a:rPr>
              <a:t> </a:t>
            </a:r>
            <a:r>
              <a:rPr sz="1000" spc="110" dirty="0">
                <a:latin typeface="Calibri"/>
                <a:cs typeface="Calibri"/>
              </a:rPr>
              <a:t>θα </a:t>
            </a:r>
            <a:r>
              <a:rPr sz="1000" spc="90" dirty="0">
                <a:latin typeface="Calibri"/>
                <a:cs typeface="Calibri"/>
              </a:rPr>
              <a:t>πρέπει </a:t>
            </a:r>
            <a:r>
              <a:rPr sz="1000" spc="100" dirty="0">
                <a:latin typeface="Calibri"/>
                <a:cs typeface="Calibri"/>
              </a:rPr>
              <a:t>να </a:t>
            </a:r>
            <a:r>
              <a:rPr sz="1000" spc="90" dirty="0">
                <a:latin typeface="Calibri"/>
                <a:cs typeface="Calibri"/>
              </a:rPr>
              <a:t>χρησιμοποιούνται </a:t>
            </a:r>
            <a:r>
              <a:rPr sz="1000" spc="95" dirty="0">
                <a:latin typeface="Calibri"/>
                <a:cs typeface="Calibri"/>
              </a:rPr>
              <a:t> </a:t>
            </a:r>
            <a:r>
              <a:rPr sz="1000" spc="85" dirty="0">
                <a:latin typeface="Calibri"/>
                <a:cs typeface="Calibri"/>
              </a:rPr>
              <a:t>επιλεκτικά </a:t>
            </a:r>
            <a:r>
              <a:rPr sz="1000" spc="95" dirty="0">
                <a:latin typeface="Calibri"/>
                <a:cs typeface="Calibri"/>
              </a:rPr>
              <a:t>με </a:t>
            </a:r>
            <a:r>
              <a:rPr sz="1000" spc="105" dirty="0">
                <a:latin typeface="Calibri"/>
                <a:cs typeface="Calibri"/>
              </a:rPr>
              <a:t>βάση </a:t>
            </a:r>
            <a:r>
              <a:rPr sz="1000" spc="90" dirty="0">
                <a:latin typeface="Calibri"/>
                <a:cs typeface="Calibri"/>
              </a:rPr>
              <a:t>συγκεκριμένες </a:t>
            </a:r>
            <a:r>
              <a:rPr sz="1000" spc="95" dirty="0">
                <a:latin typeface="Calibri"/>
                <a:cs typeface="Calibri"/>
              </a:rPr>
              <a:t> </a:t>
            </a:r>
            <a:r>
              <a:rPr sz="1000" b="1" spc="90" dirty="0">
                <a:latin typeface="Calibri"/>
                <a:cs typeface="Calibri"/>
              </a:rPr>
              <a:t>περιστάσεις </a:t>
            </a:r>
            <a:r>
              <a:rPr sz="1000" b="1" spc="85" dirty="0">
                <a:latin typeface="Calibri"/>
                <a:cs typeface="Calibri"/>
              </a:rPr>
              <a:t>και </a:t>
            </a:r>
            <a:r>
              <a:rPr sz="1000" spc="80" dirty="0">
                <a:latin typeface="Calibri"/>
                <a:cs typeface="Calibri"/>
              </a:rPr>
              <a:t>τεχνικές </a:t>
            </a:r>
            <a:r>
              <a:rPr sz="1000" spc="85" dirty="0">
                <a:latin typeface="Calibri"/>
                <a:cs typeface="Calibri"/>
              </a:rPr>
              <a:t> </a:t>
            </a:r>
            <a:r>
              <a:rPr sz="1000" b="1" spc="85" dirty="0">
                <a:latin typeface="Calibri"/>
                <a:cs typeface="Calibri"/>
              </a:rPr>
              <a:t>απαιτήσεις.</a:t>
            </a:r>
            <a:endParaRPr sz="1000">
              <a:latin typeface="Calibri"/>
              <a:cs typeface="Calibri"/>
            </a:endParaRPr>
          </a:p>
        </p:txBody>
      </p:sp>
      <p:sp>
        <p:nvSpPr>
          <p:cNvPr id="16" name="object 16"/>
          <p:cNvSpPr txBox="1"/>
          <p:nvPr/>
        </p:nvSpPr>
        <p:spPr>
          <a:xfrm>
            <a:off x="7821294" y="3482340"/>
            <a:ext cx="2540635" cy="1524000"/>
          </a:xfrm>
          <a:prstGeom prst="rect">
            <a:avLst/>
          </a:prstGeom>
          <a:ln w="15875">
            <a:solidFill>
              <a:srgbClr val="E6A800"/>
            </a:solidFill>
          </a:ln>
        </p:spPr>
        <p:txBody>
          <a:bodyPr vert="horz" wrap="square" lIns="0" tIns="2540" rIns="0" bIns="0" rtlCol="0">
            <a:spAutoFit/>
          </a:bodyPr>
          <a:lstStyle/>
          <a:p>
            <a:pPr>
              <a:lnSpc>
                <a:spcPct val="100000"/>
              </a:lnSpc>
              <a:spcBef>
                <a:spcPts val="20"/>
              </a:spcBef>
            </a:pPr>
            <a:endParaRPr sz="800">
              <a:latin typeface="Times New Roman"/>
              <a:cs typeface="Times New Roman"/>
            </a:endParaRPr>
          </a:p>
          <a:p>
            <a:pPr marL="116839" marR="108585" indent="1905" algn="ctr">
              <a:lnSpc>
                <a:spcPts val="1100"/>
              </a:lnSpc>
            </a:pPr>
            <a:r>
              <a:rPr sz="1000" spc="100" dirty="0">
                <a:latin typeface="Calibri"/>
                <a:cs typeface="Calibri"/>
              </a:rPr>
              <a:t>Ο </a:t>
            </a:r>
            <a:r>
              <a:rPr sz="1000" spc="65" dirty="0">
                <a:latin typeface="Calibri"/>
                <a:cs typeface="Calibri"/>
              </a:rPr>
              <a:t>συντονισμός </a:t>
            </a:r>
            <a:r>
              <a:rPr sz="1000" spc="70" dirty="0">
                <a:latin typeface="Calibri"/>
                <a:cs typeface="Calibri"/>
              </a:rPr>
              <a:t>με </a:t>
            </a:r>
            <a:r>
              <a:rPr sz="1000" b="1" spc="65" dirty="0">
                <a:latin typeface="Calibri"/>
                <a:cs typeface="Calibri"/>
              </a:rPr>
              <a:t>τους επιβλέποντες </a:t>
            </a:r>
            <a:r>
              <a:rPr sz="1000" b="1" spc="70" dirty="0">
                <a:latin typeface="Calibri"/>
                <a:cs typeface="Calibri"/>
              </a:rPr>
              <a:t> αξιωματικούς </a:t>
            </a:r>
            <a:r>
              <a:rPr sz="1000" spc="60" dirty="0">
                <a:latin typeface="Calibri"/>
                <a:cs typeface="Calibri"/>
              </a:rPr>
              <a:t>και </a:t>
            </a:r>
            <a:r>
              <a:rPr sz="1000" spc="65" dirty="0">
                <a:latin typeface="Calibri"/>
                <a:cs typeface="Calibri"/>
              </a:rPr>
              <a:t>το </a:t>
            </a:r>
            <a:r>
              <a:rPr sz="1000" spc="75" dirty="0">
                <a:latin typeface="Calibri"/>
                <a:cs typeface="Calibri"/>
              </a:rPr>
              <a:t>προσωπικό </a:t>
            </a:r>
            <a:r>
              <a:rPr sz="1000" b="1" spc="65" dirty="0">
                <a:latin typeface="Calibri"/>
                <a:cs typeface="Calibri"/>
              </a:rPr>
              <a:t>της </a:t>
            </a:r>
            <a:r>
              <a:rPr sz="1000" b="1" spc="70" dirty="0">
                <a:latin typeface="Calibri"/>
                <a:cs typeface="Calibri"/>
              </a:rPr>
              <a:t> ακτής </a:t>
            </a:r>
            <a:r>
              <a:rPr sz="1000" spc="55" dirty="0">
                <a:latin typeface="Calibri"/>
                <a:cs typeface="Calibri"/>
              </a:rPr>
              <a:t>είναι </a:t>
            </a:r>
            <a:r>
              <a:rPr sz="1000" b="1" spc="75" dirty="0">
                <a:latin typeface="Calibri"/>
                <a:cs typeface="Calibri"/>
              </a:rPr>
              <a:t>ουσιώδης </a:t>
            </a:r>
            <a:r>
              <a:rPr sz="1000" spc="60" dirty="0">
                <a:latin typeface="Calibri"/>
                <a:cs typeface="Calibri"/>
              </a:rPr>
              <a:t>για </a:t>
            </a:r>
            <a:r>
              <a:rPr sz="1000" b="1" spc="70" dirty="0">
                <a:latin typeface="Calibri"/>
                <a:cs typeface="Calibri"/>
              </a:rPr>
              <a:t>την </a:t>
            </a:r>
            <a:r>
              <a:rPr sz="1000" b="1" spc="75" dirty="0">
                <a:latin typeface="Calibri"/>
                <a:cs typeface="Calibri"/>
              </a:rPr>
              <a:t> ασφάλεια </a:t>
            </a:r>
            <a:r>
              <a:rPr sz="1000" spc="70" dirty="0">
                <a:latin typeface="Calibri"/>
                <a:cs typeface="Calibri"/>
              </a:rPr>
              <a:t>κατά </a:t>
            </a:r>
            <a:r>
              <a:rPr sz="1000" spc="65" dirty="0">
                <a:latin typeface="Calibri"/>
                <a:cs typeface="Calibri"/>
              </a:rPr>
              <a:t>τη διάρκεια </a:t>
            </a:r>
            <a:r>
              <a:rPr sz="1000" b="1" spc="75" dirty="0">
                <a:latin typeface="Calibri"/>
                <a:cs typeface="Calibri"/>
              </a:rPr>
              <a:t>των </a:t>
            </a:r>
            <a:r>
              <a:rPr sz="1000" b="1" spc="80" dirty="0">
                <a:latin typeface="Calibri"/>
                <a:cs typeface="Calibri"/>
              </a:rPr>
              <a:t> </a:t>
            </a:r>
            <a:r>
              <a:rPr sz="1000" b="1" spc="70" dirty="0">
                <a:latin typeface="Calibri"/>
                <a:cs typeface="Calibri"/>
              </a:rPr>
              <a:t>αξιολογήσεων </a:t>
            </a:r>
            <a:r>
              <a:rPr sz="1000" b="1" spc="85" dirty="0">
                <a:latin typeface="Calibri"/>
                <a:cs typeface="Calibri"/>
              </a:rPr>
              <a:t>από </a:t>
            </a:r>
            <a:r>
              <a:rPr sz="1000" b="1" spc="60" dirty="0">
                <a:latin typeface="Calibri"/>
                <a:cs typeface="Calibri"/>
              </a:rPr>
              <a:t>τρίτους </a:t>
            </a:r>
            <a:r>
              <a:rPr sz="1000" spc="60" dirty="0">
                <a:latin typeface="Calibri"/>
                <a:cs typeface="Calibri"/>
              </a:rPr>
              <a:t>και </a:t>
            </a:r>
            <a:r>
              <a:rPr sz="1000" b="1" spc="80" dirty="0">
                <a:latin typeface="Calibri"/>
                <a:cs typeface="Calibri"/>
              </a:rPr>
              <a:t>η </a:t>
            </a:r>
            <a:r>
              <a:rPr sz="1000" b="1" spc="85" dirty="0">
                <a:latin typeface="Calibri"/>
                <a:cs typeface="Calibri"/>
              </a:rPr>
              <a:t> </a:t>
            </a:r>
            <a:r>
              <a:rPr sz="1000" b="1" spc="70" dirty="0">
                <a:latin typeface="Calibri"/>
                <a:cs typeface="Calibri"/>
              </a:rPr>
              <a:t>επιλογή</a:t>
            </a:r>
            <a:r>
              <a:rPr sz="1000" b="1" spc="20" dirty="0">
                <a:latin typeface="Calibri"/>
                <a:cs typeface="Calibri"/>
              </a:rPr>
              <a:t> </a:t>
            </a:r>
            <a:r>
              <a:rPr sz="1000" b="1" spc="70" dirty="0">
                <a:latin typeface="Calibri"/>
                <a:cs typeface="Calibri"/>
              </a:rPr>
              <a:t>έμπειρων</a:t>
            </a:r>
            <a:r>
              <a:rPr sz="1000" b="1" spc="20" dirty="0">
                <a:latin typeface="Calibri"/>
                <a:cs typeface="Calibri"/>
              </a:rPr>
              <a:t> </a:t>
            </a:r>
            <a:r>
              <a:rPr sz="1000" spc="75" dirty="0">
                <a:latin typeface="Calibri"/>
                <a:cs typeface="Calibri"/>
              </a:rPr>
              <a:t>παρόχων</a:t>
            </a:r>
            <a:r>
              <a:rPr sz="1000" spc="25" dirty="0">
                <a:latin typeface="Calibri"/>
                <a:cs typeface="Calibri"/>
              </a:rPr>
              <a:t> </a:t>
            </a:r>
            <a:r>
              <a:rPr sz="1000" spc="70" dirty="0">
                <a:latin typeface="Calibri"/>
                <a:cs typeface="Calibri"/>
              </a:rPr>
              <a:t>με</a:t>
            </a:r>
            <a:r>
              <a:rPr sz="1000" spc="20" dirty="0">
                <a:latin typeface="Calibri"/>
                <a:cs typeface="Calibri"/>
              </a:rPr>
              <a:t> </a:t>
            </a:r>
            <a:r>
              <a:rPr sz="1000" b="1" spc="80" dirty="0">
                <a:latin typeface="Calibri"/>
                <a:cs typeface="Calibri"/>
              </a:rPr>
              <a:t>γνώση </a:t>
            </a:r>
            <a:r>
              <a:rPr sz="1000" b="1" spc="-210" dirty="0">
                <a:latin typeface="Calibri"/>
                <a:cs typeface="Calibri"/>
              </a:rPr>
              <a:t> </a:t>
            </a:r>
            <a:r>
              <a:rPr sz="1000" b="1" spc="60" dirty="0">
                <a:latin typeface="Calibri"/>
                <a:cs typeface="Calibri"/>
              </a:rPr>
              <a:t>είναι</a:t>
            </a:r>
            <a:r>
              <a:rPr sz="1000" b="1" spc="20" dirty="0">
                <a:latin typeface="Calibri"/>
                <a:cs typeface="Calibri"/>
              </a:rPr>
              <a:t> </a:t>
            </a:r>
            <a:r>
              <a:rPr sz="1000" b="1" spc="65" dirty="0">
                <a:latin typeface="Calibri"/>
                <a:cs typeface="Calibri"/>
              </a:rPr>
              <a:t>ζωτικής</a:t>
            </a:r>
            <a:r>
              <a:rPr sz="1000" b="1" spc="25" dirty="0">
                <a:latin typeface="Calibri"/>
                <a:cs typeface="Calibri"/>
              </a:rPr>
              <a:t> </a:t>
            </a:r>
            <a:r>
              <a:rPr sz="1000" b="1" spc="70" dirty="0">
                <a:latin typeface="Calibri"/>
                <a:cs typeface="Calibri"/>
              </a:rPr>
              <a:t>σημασίας.</a:t>
            </a:r>
            <a:endParaRPr sz="10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5904865" y="2538412"/>
            <a:ext cx="4234815" cy="1111885"/>
          </a:xfrm>
          <a:prstGeom prst="rect">
            <a:avLst/>
          </a:prstGeom>
        </p:spPr>
        <p:txBody>
          <a:bodyPr vert="horz" wrap="square" lIns="0" tIns="57150" rIns="0" bIns="0" rtlCol="0">
            <a:spAutoFit/>
          </a:bodyPr>
          <a:lstStyle/>
          <a:p>
            <a:pPr marL="12700" marR="5080" indent="-5080" algn="ctr">
              <a:lnSpc>
                <a:spcPts val="2750"/>
              </a:lnSpc>
              <a:spcBef>
                <a:spcPts val="450"/>
              </a:spcBef>
            </a:pPr>
            <a:r>
              <a:rPr spc="195" dirty="0">
                <a:solidFill>
                  <a:srgbClr val="FFB800"/>
                </a:solidFill>
              </a:rPr>
              <a:t>Προγραμματισμός </a:t>
            </a:r>
            <a:r>
              <a:rPr spc="200" dirty="0">
                <a:solidFill>
                  <a:srgbClr val="FFB800"/>
                </a:solidFill>
              </a:rPr>
              <a:t> </a:t>
            </a:r>
            <a:r>
              <a:rPr spc="180" dirty="0">
                <a:solidFill>
                  <a:srgbClr val="FFB800"/>
                </a:solidFill>
              </a:rPr>
              <a:t>λογισμικού </a:t>
            </a:r>
            <a:r>
              <a:rPr spc="190" dirty="0">
                <a:solidFill>
                  <a:srgbClr val="FFB800"/>
                </a:solidFill>
              </a:rPr>
              <a:t>προστασίας </a:t>
            </a:r>
            <a:r>
              <a:rPr spc="150" dirty="0">
                <a:solidFill>
                  <a:srgbClr val="FFB800"/>
                </a:solidFill>
              </a:rPr>
              <a:t>στο </a:t>
            </a:r>
            <a:r>
              <a:rPr spc="-625" dirty="0">
                <a:solidFill>
                  <a:srgbClr val="FFB800"/>
                </a:solidFill>
              </a:rPr>
              <a:t> </a:t>
            </a:r>
            <a:r>
              <a:rPr spc="190" dirty="0">
                <a:solidFill>
                  <a:srgbClr val="FFB800"/>
                </a:solidFill>
              </a:rPr>
              <a:t>θαλάσσιο</a:t>
            </a:r>
            <a:r>
              <a:rPr spc="210" dirty="0">
                <a:solidFill>
                  <a:srgbClr val="FFB800"/>
                </a:solidFill>
              </a:rPr>
              <a:t> </a:t>
            </a:r>
            <a:r>
              <a:rPr spc="170" dirty="0">
                <a:solidFill>
                  <a:srgbClr val="FFB800"/>
                </a:solidFill>
              </a:rPr>
              <a:t>δίκτυο</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5857240"/>
            <a:ext cx="3246120" cy="60229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405879" y="475297"/>
            <a:ext cx="4662805" cy="414020"/>
          </a:xfrm>
          <a:prstGeom prst="rect">
            <a:avLst/>
          </a:prstGeom>
        </p:spPr>
        <p:txBody>
          <a:bodyPr vert="horz" wrap="square" lIns="0" tIns="12700" rIns="0" bIns="0" rtlCol="0">
            <a:spAutoFit/>
          </a:bodyPr>
          <a:lstStyle/>
          <a:p>
            <a:pPr marL="12700">
              <a:lnSpc>
                <a:spcPct val="100000"/>
              </a:lnSpc>
              <a:spcBef>
                <a:spcPts val="100"/>
              </a:spcBef>
            </a:pPr>
            <a:r>
              <a:rPr spc="195" dirty="0"/>
              <a:t>Άμυνα</a:t>
            </a:r>
            <a:r>
              <a:rPr spc="190" dirty="0"/>
              <a:t> </a:t>
            </a:r>
            <a:r>
              <a:rPr spc="145" dirty="0"/>
              <a:t>σε</a:t>
            </a:r>
            <a:r>
              <a:rPr spc="135" dirty="0"/>
              <a:t> </a:t>
            </a:r>
            <a:r>
              <a:rPr spc="175" dirty="0"/>
              <a:t>βάθος</a:t>
            </a:r>
            <a:r>
              <a:rPr spc="185" dirty="0"/>
              <a:t> </a:t>
            </a:r>
            <a:r>
              <a:rPr spc="145" dirty="0"/>
              <a:t>και</a:t>
            </a:r>
            <a:r>
              <a:rPr spc="170" dirty="0"/>
              <a:t> </a:t>
            </a:r>
            <a:r>
              <a:rPr spc="145" dirty="0"/>
              <a:t>σε</a:t>
            </a:r>
            <a:r>
              <a:rPr spc="135" dirty="0"/>
              <a:t> </a:t>
            </a:r>
            <a:r>
              <a:rPr spc="170" dirty="0"/>
              <a:t>πλάτος</a:t>
            </a:r>
          </a:p>
        </p:txBody>
      </p:sp>
      <p:sp>
        <p:nvSpPr>
          <p:cNvPr id="9" name="object 9"/>
          <p:cNvSpPr txBox="1"/>
          <p:nvPr/>
        </p:nvSpPr>
        <p:spPr>
          <a:xfrm>
            <a:off x="5716270" y="1179512"/>
            <a:ext cx="6328410" cy="347726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Calibri"/>
                <a:cs typeface="Calibri"/>
              </a:rPr>
              <a:t>Η </a:t>
            </a:r>
            <a:r>
              <a:rPr sz="1100" b="1" spc="-5" dirty="0">
                <a:solidFill>
                  <a:srgbClr val="FFB800"/>
                </a:solidFill>
                <a:latin typeface="Calibri"/>
                <a:cs typeface="Calibri"/>
              </a:rPr>
              <a:t>εμπεριστατωμένη</a:t>
            </a:r>
            <a:r>
              <a:rPr sz="1100" b="1" dirty="0">
                <a:solidFill>
                  <a:srgbClr val="FFB800"/>
                </a:solidFill>
                <a:latin typeface="Calibri"/>
                <a:cs typeface="Calibri"/>
              </a:rPr>
              <a:t> </a:t>
            </a:r>
            <a:r>
              <a:rPr sz="1100" spc="-5" dirty="0">
                <a:solidFill>
                  <a:srgbClr val="FFFFFF"/>
                </a:solidFill>
                <a:latin typeface="Calibri"/>
                <a:cs typeface="Calibri"/>
              </a:rPr>
              <a:t>προσέγγιση</a:t>
            </a:r>
            <a:r>
              <a:rPr sz="1100" spc="5" dirty="0">
                <a:solidFill>
                  <a:srgbClr val="FFFFFF"/>
                </a:solidFill>
                <a:latin typeface="Calibri"/>
                <a:cs typeface="Calibri"/>
              </a:rPr>
              <a:t> </a:t>
            </a:r>
            <a:r>
              <a:rPr sz="1100" b="1" spc="-5" dirty="0">
                <a:solidFill>
                  <a:srgbClr val="FFB800"/>
                </a:solidFill>
                <a:latin typeface="Calibri"/>
                <a:cs typeface="Calibri"/>
              </a:rPr>
              <a:t>της</a:t>
            </a:r>
            <a:r>
              <a:rPr sz="1100" b="1" dirty="0">
                <a:solidFill>
                  <a:srgbClr val="FFB800"/>
                </a:solidFill>
                <a:latin typeface="Calibri"/>
                <a:cs typeface="Calibri"/>
              </a:rPr>
              <a:t> </a:t>
            </a:r>
            <a:r>
              <a:rPr sz="1100" b="1" spc="-5" dirty="0">
                <a:solidFill>
                  <a:srgbClr val="FFB800"/>
                </a:solidFill>
                <a:latin typeface="Calibri"/>
                <a:cs typeface="Calibri"/>
              </a:rPr>
              <a:t>άμυνας</a:t>
            </a:r>
            <a:r>
              <a:rPr sz="1100" b="1" spc="10" dirty="0">
                <a:solidFill>
                  <a:srgbClr val="FFB800"/>
                </a:solidFill>
                <a:latin typeface="Calibri"/>
                <a:cs typeface="Calibri"/>
              </a:rPr>
              <a:t> </a:t>
            </a:r>
            <a:r>
              <a:rPr sz="1100" spc="-5" dirty="0">
                <a:solidFill>
                  <a:srgbClr val="FFFFFF"/>
                </a:solidFill>
                <a:latin typeface="Calibri"/>
                <a:cs typeface="Calibri"/>
              </a:rPr>
              <a:t>ενθαρρύνει</a:t>
            </a:r>
            <a:r>
              <a:rPr sz="1100" dirty="0">
                <a:solidFill>
                  <a:srgbClr val="FFFFFF"/>
                </a:solidFill>
                <a:latin typeface="Calibri"/>
                <a:cs typeface="Calibri"/>
              </a:rPr>
              <a:t> </a:t>
            </a:r>
            <a:r>
              <a:rPr sz="1100" spc="-5" dirty="0">
                <a:solidFill>
                  <a:srgbClr val="FFFFFF"/>
                </a:solidFill>
                <a:latin typeface="Calibri"/>
                <a:cs typeface="Calibri"/>
              </a:rPr>
              <a:t>συνδυασ:</a:t>
            </a:r>
            <a:endParaRPr sz="1100">
              <a:latin typeface="Calibri"/>
              <a:cs typeface="Calibri"/>
            </a:endParaRPr>
          </a:p>
          <a:p>
            <a:pPr marL="180340" indent="-167640">
              <a:lnSpc>
                <a:spcPct val="100000"/>
              </a:lnSpc>
              <a:spcBef>
                <a:spcPts val="795"/>
              </a:spcBef>
              <a:buFont typeface="Courier New"/>
              <a:buChar char="o"/>
              <a:tabLst>
                <a:tab pos="180340" algn="l"/>
              </a:tabLst>
            </a:pPr>
            <a:r>
              <a:rPr sz="1100" b="1" spc="-5" dirty="0">
                <a:solidFill>
                  <a:srgbClr val="FFB800"/>
                </a:solidFill>
                <a:latin typeface="Calibri"/>
                <a:cs typeface="Calibri"/>
              </a:rPr>
              <a:t>φυσική</a:t>
            </a:r>
            <a:r>
              <a:rPr sz="1100" b="1" dirty="0">
                <a:solidFill>
                  <a:srgbClr val="FFB800"/>
                </a:solidFill>
                <a:latin typeface="Calibri"/>
                <a:cs typeface="Calibri"/>
              </a:rPr>
              <a:t> </a:t>
            </a:r>
            <a:r>
              <a:rPr sz="1100" b="1" spc="-5" dirty="0">
                <a:solidFill>
                  <a:srgbClr val="FFB800"/>
                </a:solidFill>
                <a:latin typeface="Calibri"/>
                <a:cs typeface="Calibri"/>
              </a:rPr>
              <a:t>ασφάλεια</a:t>
            </a:r>
            <a:r>
              <a:rPr sz="1100" b="1" spc="5" dirty="0">
                <a:solidFill>
                  <a:srgbClr val="FFB800"/>
                </a:solidFill>
                <a:latin typeface="Calibri"/>
                <a:cs typeface="Calibri"/>
              </a:rPr>
              <a:t> </a:t>
            </a:r>
            <a:r>
              <a:rPr sz="1100" spc="-5" dirty="0">
                <a:solidFill>
                  <a:srgbClr val="FFFFFF"/>
                </a:solidFill>
                <a:latin typeface="Calibri"/>
                <a:cs typeface="Calibri"/>
              </a:rPr>
              <a:t>του</a:t>
            </a:r>
            <a:r>
              <a:rPr sz="1100" spc="5" dirty="0">
                <a:solidFill>
                  <a:srgbClr val="FFFFFF"/>
                </a:solidFill>
                <a:latin typeface="Calibri"/>
                <a:cs typeface="Calibri"/>
              </a:rPr>
              <a:t> </a:t>
            </a:r>
            <a:r>
              <a:rPr sz="1100" spc="-5" dirty="0">
                <a:solidFill>
                  <a:srgbClr val="FFFFFF"/>
                </a:solidFill>
                <a:latin typeface="Calibri"/>
                <a:cs typeface="Calibri"/>
              </a:rPr>
              <a:t>πλοίου</a:t>
            </a:r>
            <a:r>
              <a:rPr sz="1100" dirty="0">
                <a:solidFill>
                  <a:srgbClr val="FFFFFF"/>
                </a:solidFill>
                <a:latin typeface="Calibri"/>
                <a:cs typeface="Calibri"/>
              </a:rPr>
              <a:t> </a:t>
            </a:r>
            <a:r>
              <a:rPr sz="1100" spc="-5" dirty="0">
                <a:solidFill>
                  <a:srgbClr val="FFFFFF"/>
                </a:solidFill>
                <a:latin typeface="Calibri"/>
                <a:cs typeface="Calibri"/>
              </a:rPr>
              <a:t>σύμφωνα</a:t>
            </a:r>
            <a:r>
              <a:rPr sz="1100" spc="5" dirty="0">
                <a:solidFill>
                  <a:srgbClr val="FFFFFF"/>
                </a:solidFill>
                <a:latin typeface="Calibri"/>
                <a:cs typeface="Calibri"/>
              </a:rPr>
              <a:t> </a:t>
            </a:r>
            <a:r>
              <a:rPr sz="1100" spc="-5" dirty="0">
                <a:solidFill>
                  <a:srgbClr val="FFFFFF"/>
                </a:solidFill>
                <a:latin typeface="Calibri"/>
                <a:cs typeface="Calibri"/>
              </a:rPr>
              <a:t>με</a:t>
            </a:r>
            <a:r>
              <a:rPr sz="1100" dirty="0">
                <a:solidFill>
                  <a:srgbClr val="FFFFFF"/>
                </a:solidFill>
                <a:latin typeface="Calibri"/>
                <a:cs typeface="Calibri"/>
              </a:rPr>
              <a:t> </a:t>
            </a:r>
            <a:r>
              <a:rPr sz="1100" spc="-5" dirty="0">
                <a:solidFill>
                  <a:srgbClr val="FFFFFF"/>
                </a:solidFill>
                <a:latin typeface="Calibri"/>
                <a:cs typeface="Calibri"/>
              </a:rPr>
              <a:t>το</a:t>
            </a:r>
            <a:r>
              <a:rPr sz="1100" spc="10" dirty="0">
                <a:solidFill>
                  <a:srgbClr val="FFFFFF"/>
                </a:solidFill>
                <a:latin typeface="Calibri"/>
                <a:cs typeface="Calibri"/>
              </a:rPr>
              <a:t> </a:t>
            </a:r>
            <a:r>
              <a:rPr sz="1100" b="1" spc="-5" dirty="0">
                <a:solidFill>
                  <a:srgbClr val="FFB800"/>
                </a:solidFill>
                <a:latin typeface="Calibri"/>
                <a:cs typeface="Calibri"/>
              </a:rPr>
              <a:t>σχέδιο</a:t>
            </a:r>
            <a:r>
              <a:rPr sz="1100" b="1" spc="5" dirty="0">
                <a:solidFill>
                  <a:srgbClr val="FFB800"/>
                </a:solidFill>
                <a:latin typeface="Calibri"/>
                <a:cs typeface="Calibri"/>
              </a:rPr>
              <a:t> </a:t>
            </a:r>
            <a:r>
              <a:rPr sz="1100" b="1" spc="-5" dirty="0">
                <a:solidFill>
                  <a:srgbClr val="FFB800"/>
                </a:solidFill>
                <a:latin typeface="Calibri"/>
                <a:cs typeface="Calibri"/>
              </a:rPr>
              <a:t>ασφάλειας</a:t>
            </a:r>
            <a:r>
              <a:rPr sz="1100" b="1" spc="10" dirty="0">
                <a:solidFill>
                  <a:srgbClr val="FFB800"/>
                </a:solidFill>
                <a:latin typeface="Calibri"/>
                <a:cs typeface="Calibri"/>
              </a:rPr>
              <a:t> </a:t>
            </a:r>
            <a:r>
              <a:rPr sz="1100" b="1" spc="-5" dirty="0">
                <a:solidFill>
                  <a:srgbClr val="FFB800"/>
                </a:solidFill>
                <a:latin typeface="Calibri"/>
                <a:cs typeface="Calibri"/>
              </a:rPr>
              <a:t>πλοίου</a:t>
            </a:r>
            <a:r>
              <a:rPr sz="1100" b="1" spc="10" dirty="0">
                <a:solidFill>
                  <a:srgbClr val="FFB800"/>
                </a:solidFill>
                <a:latin typeface="Calibri"/>
                <a:cs typeface="Calibri"/>
              </a:rPr>
              <a:t> </a:t>
            </a:r>
            <a:r>
              <a:rPr sz="1100" spc="-10" dirty="0">
                <a:solidFill>
                  <a:srgbClr val="FFFFFF"/>
                </a:solidFill>
                <a:latin typeface="Calibri"/>
                <a:cs typeface="Calibri"/>
              </a:rPr>
              <a:t>ΣΑΠ)</a:t>
            </a:r>
            <a:endParaRPr sz="1100">
              <a:latin typeface="Calibri"/>
              <a:cs typeface="Calibri"/>
            </a:endParaRPr>
          </a:p>
          <a:p>
            <a:pPr marL="180340" indent="-167640">
              <a:lnSpc>
                <a:spcPct val="100000"/>
              </a:lnSpc>
              <a:spcBef>
                <a:spcPts val="585"/>
              </a:spcBef>
              <a:buFont typeface="Courier New"/>
              <a:buChar char="o"/>
              <a:tabLst>
                <a:tab pos="180340" algn="l"/>
              </a:tabLst>
            </a:pPr>
            <a:r>
              <a:rPr sz="1100" b="1" spc="-5" dirty="0">
                <a:solidFill>
                  <a:srgbClr val="FFB800"/>
                </a:solidFill>
                <a:latin typeface="Calibri"/>
                <a:cs typeface="Calibri"/>
              </a:rPr>
              <a:t>προστασία</a:t>
            </a:r>
            <a:r>
              <a:rPr sz="1100" b="1" spc="15" dirty="0">
                <a:solidFill>
                  <a:srgbClr val="FFB800"/>
                </a:solidFill>
                <a:latin typeface="Calibri"/>
                <a:cs typeface="Calibri"/>
              </a:rPr>
              <a:t> </a:t>
            </a:r>
            <a:r>
              <a:rPr sz="1100" spc="-5" dirty="0">
                <a:solidFill>
                  <a:srgbClr val="FFFFFF"/>
                </a:solidFill>
                <a:latin typeface="Calibri"/>
                <a:cs typeface="Calibri"/>
              </a:rPr>
              <a:t>δικτύων,</a:t>
            </a:r>
            <a:r>
              <a:rPr sz="1100" spc="10" dirty="0">
                <a:solidFill>
                  <a:srgbClr val="FFFFFF"/>
                </a:solidFill>
                <a:latin typeface="Calibri"/>
                <a:cs typeface="Calibri"/>
              </a:rPr>
              <a:t> </a:t>
            </a:r>
            <a:r>
              <a:rPr sz="1100" spc="-5" dirty="0">
                <a:solidFill>
                  <a:srgbClr val="FFFFFF"/>
                </a:solidFill>
                <a:latin typeface="Calibri"/>
                <a:cs typeface="Calibri"/>
              </a:rPr>
              <a:t>συμπεριλαμβανομένης</a:t>
            </a:r>
            <a:r>
              <a:rPr sz="1100" spc="10" dirty="0">
                <a:solidFill>
                  <a:srgbClr val="FFFFFF"/>
                </a:solidFill>
                <a:latin typeface="Calibri"/>
                <a:cs typeface="Calibri"/>
              </a:rPr>
              <a:t> </a:t>
            </a:r>
            <a:r>
              <a:rPr sz="1100" spc="-10" dirty="0">
                <a:solidFill>
                  <a:srgbClr val="FFFFFF"/>
                </a:solidFill>
                <a:latin typeface="Calibri"/>
                <a:cs typeface="Calibri"/>
              </a:rPr>
              <a:t>της</a:t>
            </a:r>
            <a:r>
              <a:rPr sz="1100" dirty="0">
                <a:solidFill>
                  <a:srgbClr val="FFFFFF"/>
                </a:solidFill>
                <a:latin typeface="Calibri"/>
                <a:cs typeface="Calibri"/>
              </a:rPr>
              <a:t> </a:t>
            </a:r>
            <a:r>
              <a:rPr sz="1100" spc="-5" dirty="0">
                <a:solidFill>
                  <a:srgbClr val="FFFFFF"/>
                </a:solidFill>
                <a:latin typeface="Calibri"/>
                <a:cs typeface="Calibri"/>
              </a:rPr>
              <a:t>αποτελεσματικής</a:t>
            </a:r>
            <a:r>
              <a:rPr sz="1100" spc="10" dirty="0">
                <a:solidFill>
                  <a:srgbClr val="FFFFFF"/>
                </a:solidFill>
                <a:latin typeface="Calibri"/>
                <a:cs typeface="Calibri"/>
              </a:rPr>
              <a:t> </a:t>
            </a:r>
            <a:r>
              <a:rPr sz="1100" spc="-15" dirty="0">
                <a:solidFill>
                  <a:srgbClr val="FFFFFF"/>
                </a:solidFill>
                <a:latin typeface="Calibri"/>
                <a:cs typeface="Calibri"/>
              </a:rPr>
              <a:t>κατάτμησης</a:t>
            </a:r>
            <a:endParaRPr sz="1100">
              <a:latin typeface="Calibri"/>
              <a:cs typeface="Calibri"/>
            </a:endParaRPr>
          </a:p>
          <a:p>
            <a:pPr marL="180340" indent="-167640">
              <a:lnSpc>
                <a:spcPct val="100000"/>
              </a:lnSpc>
              <a:spcBef>
                <a:spcPts val="585"/>
              </a:spcBef>
              <a:buFont typeface="Courier New"/>
              <a:buChar char="o"/>
              <a:tabLst>
                <a:tab pos="180340" algn="l"/>
              </a:tabLst>
            </a:pPr>
            <a:r>
              <a:rPr sz="1100" b="1" spc="-15" dirty="0">
                <a:solidFill>
                  <a:srgbClr val="FFB800"/>
                </a:solidFill>
                <a:latin typeface="Calibri"/>
                <a:cs typeface="Calibri"/>
              </a:rPr>
              <a:t>ανίχνευση</a:t>
            </a:r>
            <a:r>
              <a:rPr sz="1100" b="1" spc="-40" dirty="0">
                <a:solidFill>
                  <a:srgbClr val="FFB800"/>
                </a:solidFill>
                <a:latin typeface="Calibri"/>
                <a:cs typeface="Calibri"/>
              </a:rPr>
              <a:t> </a:t>
            </a:r>
            <a:r>
              <a:rPr sz="1100" b="1" spc="-5" dirty="0">
                <a:solidFill>
                  <a:srgbClr val="FFB800"/>
                </a:solidFill>
                <a:latin typeface="Calibri"/>
                <a:cs typeface="Calibri"/>
              </a:rPr>
              <a:t>εισβολών</a:t>
            </a:r>
            <a:endParaRPr sz="1100">
              <a:latin typeface="Calibri"/>
              <a:cs typeface="Calibri"/>
            </a:endParaRPr>
          </a:p>
          <a:p>
            <a:pPr marL="180340" indent="-167640">
              <a:lnSpc>
                <a:spcPct val="100000"/>
              </a:lnSpc>
              <a:spcBef>
                <a:spcPts val="585"/>
              </a:spcBef>
              <a:buFont typeface="Courier New"/>
              <a:buChar char="o"/>
              <a:tabLst>
                <a:tab pos="180340" algn="l"/>
              </a:tabLst>
            </a:pPr>
            <a:r>
              <a:rPr sz="1100" spc="-5" dirty="0">
                <a:solidFill>
                  <a:srgbClr val="FFFFFF"/>
                </a:solidFill>
                <a:latin typeface="Calibri"/>
                <a:cs typeface="Calibri"/>
              </a:rPr>
              <a:t>χρήση </a:t>
            </a:r>
            <a:r>
              <a:rPr sz="1100" b="1" spc="-15" dirty="0">
                <a:solidFill>
                  <a:srgbClr val="FFB800"/>
                </a:solidFill>
                <a:latin typeface="Calibri"/>
                <a:cs typeface="Calibri"/>
              </a:rPr>
              <a:t>τείχους</a:t>
            </a:r>
            <a:r>
              <a:rPr sz="1100" b="1" spc="-10" dirty="0">
                <a:solidFill>
                  <a:srgbClr val="FFB800"/>
                </a:solidFill>
                <a:latin typeface="Calibri"/>
                <a:cs typeface="Calibri"/>
              </a:rPr>
              <a:t> </a:t>
            </a:r>
            <a:r>
              <a:rPr sz="1100" spc="-5" dirty="0">
                <a:solidFill>
                  <a:srgbClr val="FFFFFF"/>
                </a:solidFill>
                <a:latin typeface="Calibri"/>
                <a:cs typeface="Calibri"/>
              </a:rPr>
              <a:t>(ηλεκτρονικής)</a:t>
            </a:r>
            <a:r>
              <a:rPr sz="1100" dirty="0">
                <a:solidFill>
                  <a:srgbClr val="FFFFFF"/>
                </a:solidFill>
                <a:latin typeface="Calibri"/>
                <a:cs typeface="Calibri"/>
              </a:rPr>
              <a:t> </a:t>
            </a:r>
            <a:r>
              <a:rPr sz="1100" spc="-5" dirty="0">
                <a:solidFill>
                  <a:srgbClr val="FFFFFF"/>
                </a:solidFill>
                <a:latin typeface="Calibri"/>
                <a:cs typeface="Calibri"/>
              </a:rPr>
              <a:t>προστασίας</a:t>
            </a:r>
            <a:endParaRPr sz="1100">
              <a:latin typeface="Calibri"/>
              <a:cs typeface="Calibri"/>
            </a:endParaRPr>
          </a:p>
          <a:p>
            <a:pPr marL="180340" indent="-167640">
              <a:lnSpc>
                <a:spcPct val="100000"/>
              </a:lnSpc>
              <a:spcBef>
                <a:spcPts val="585"/>
              </a:spcBef>
              <a:buFont typeface="Courier New"/>
              <a:buChar char="o"/>
              <a:tabLst>
                <a:tab pos="180340" algn="l"/>
              </a:tabLst>
            </a:pPr>
            <a:r>
              <a:rPr sz="1100" spc="-5" dirty="0">
                <a:solidFill>
                  <a:srgbClr val="FFFFFF"/>
                </a:solidFill>
                <a:latin typeface="Calibri"/>
                <a:cs typeface="Calibri"/>
              </a:rPr>
              <a:t>περιοδική</a:t>
            </a:r>
            <a:r>
              <a:rPr sz="1100" dirty="0">
                <a:solidFill>
                  <a:srgbClr val="FFFFFF"/>
                </a:solidFill>
                <a:latin typeface="Calibri"/>
                <a:cs typeface="Calibri"/>
              </a:rPr>
              <a:t> </a:t>
            </a:r>
            <a:r>
              <a:rPr sz="1100" b="1" spc="-5" dirty="0">
                <a:solidFill>
                  <a:srgbClr val="FFB800"/>
                </a:solidFill>
                <a:latin typeface="Calibri"/>
                <a:cs typeface="Calibri"/>
              </a:rPr>
              <a:t>σάρωση</a:t>
            </a:r>
            <a:r>
              <a:rPr sz="1100" b="1" dirty="0">
                <a:solidFill>
                  <a:srgbClr val="FFB800"/>
                </a:solidFill>
                <a:latin typeface="Calibri"/>
                <a:cs typeface="Calibri"/>
              </a:rPr>
              <a:t> </a:t>
            </a:r>
            <a:r>
              <a:rPr sz="1100" spc="-5" dirty="0">
                <a:solidFill>
                  <a:srgbClr val="FFFFFF"/>
                </a:solidFill>
                <a:latin typeface="Calibri"/>
                <a:cs typeface="Calibri"/>
              </a:rPr>
              <a:t>και</a:t>
            </a:r>
            <a:r>
              <a:rPr sz="1100" dirty="0">
                <a:solidFill>
                  <a:srgbClr val="FFFFFF"/>
                </a:solidFill>
                <a:latin typeface="Calibri"/>
                <a:cs typeface="Calibri"/>
              </a:rPr>
              <a:t> </a:t>
            </a:r>
            <a:r>
              <a:rPr sz="1100" b="1" spc="-15" dirty="0">
                <a:solidFill>
                  <a:srgbClr val="FFB800"/>
                </a:solidFill>
                <a:latin typeface="Calibri"/>
                <a:cs typeface="Calibri"/>
              </a:rPr>
              <a:t>δοκιμές </a:t>
            </a:r>
            <a:r>
              <a:rPr sz="1100" b="1" spc="-5" dirty="0">
                <a:solidFill>
                  <a:srgbClr val="FFB800"/>
                </a:solidFill>
                <a:latin typeface="Calibri"/>
                <a:cs typeface="Calibri"/>
              </a:rPr>
              <a:t>Ευπάθειας</a:t>
            </a:r>
            <a:endParaRPr sz="1100">
              <a:latin typeface="Calibri"/>
              <a:cs typeface="Calibri"/>
            </a:endParaRPr>
          </a:p>
          <a:p>
            <a:pPr marL="12700">
              <a:lnSpc>
                <a:spcPct val="100000"/>
              </a:lnSpc>
              <a:spcBef>
                <a:spcPts val="585"/>
              </a:spcBef>
            </a:pPr>
            <a:r>
              <a:rPr sz="1100" dirty="0">
                <a:solidFill>
                  <a:srgbClr val="FFFFFF"/>
                </a:solidFill>
                <a:latin typeface="Courier New"/>
                <a:cs typeface="Courier New"/>
              </a:rPr>
              <a:t>o</a:t>
            </a:r>
            <a:r>
              <a:rPr sz="1100" spc="-409" dirty="0">
                <a:solidFill>
                  <a:srgbClr val="FFFFFF"/>
                </a:solidFill>
                <a:latin typeface="Courier New"/>
                <a:cs typeface="Courier New"/>
              </a:rPr>
              <a:t> </a:t>
            </a:r>
            <a:r>
              <a:rPr sz="1100" b="1" spc="-10" dirty="0">
                <a:solidFill>
                  <a:srgbClr val="FFB800"/>
                </a:solidFill>
                <a:latin typeface="Calibri"/>
                <a:cs typeface="Calibri"/>
              </a:rPr>
              <a:t>λευκή </a:t>
            </a:r>
            <a:r>
              <a:rPr sz="1100" b="1" spc="-15" dirty="0">
                <a:solidFill>
                  <a:srgbClr val="FFB800"/>
                </a:solidFill>
                <a:latin typeface="Calibri"/>
                <a:cs typeface="Calibri"/>
              </a:rPr>
              <a:t>λίστα</a:t>
            </a:r>
            <a:r>
              <a:rPr sz="1100" b="1" spc="-5" dirty="0">
                <a:solidFill>
                  <a:srgbClr val="FFB800"/>
                </a:solidFill>
                <a:latin typeface="Calibri"/>
                <a:cs typeface="Calibri"/>
              </a:rPr>
              <a:t> </a:t>
            </a:r>
            <a:r>
              <a:rPr sz="1100" b="1" spc="-15" dirty="0">
                <a:solidFill>
                  <a:srgbClr val="FFB800"/>
                </a:solidFill>
                <a:latin typeface="Calibri"/>
                <a:cs typeface="Calibri"/>
              </a:rPr>
              <a:t>(μηχανισμός</a:t>
            </a:r>
            <a:r>
              <a:rPr sz="1100" b="1" dirty="0">
                <a:solidFill>
                  <a:srgbClr val="FFB800"/>
                </a:solidFill>
                <a:latin typeface="Calibri"/>
                <a:cs typeface="Calibri"/>
              </a:rPr>
              <a:t> </a:t>
            </a:r>
            <a:r>
              <a:rPr sz="1100" b="1" spc="-15" dirty="0">
                <a:solidFill>
                  <a:srgbClr val="FFB800"/>
                </a:solidFill>
                <a:latin typeface="Calibri"/>
                <a:cs typeface="Calibri"/>
              </a:rPr>
              <a:t>ελέγχου</a:t>
            </a:r>
            <a:r>
              <a:rPr sz="1100" b="1" spc="-5" dirty="0">
                <a:solidFill>
                  <a:srgbClr val="FFB800"/>
                </a:solidFill>
                <a:latin typeface="Calibri"/>
                <a:cs typeface="Calibri"/>
              </a:rPr>
              <a:t> </a:t>
            </a:r>
            <a:r>
              <a:rPr sz="1100" b="1" spc="-15" dirty="0">
                <a:solidFill>
                  <a:srgbClr val="FFB800"/>
                </a:solidFill>
                <a:latin typeface="Calibri"/>
                <a:cs typeface="Calibri"/>
              </a:rPr>
              <a:t>πρόσβασης</a:t>
            </a:r>
            <a:r>
              <a:rPr sz="1100" b="1" spc="-5" dirty="0">
                <a:solidFill>
                  <a:srgbClr val="FFB800"/>
                </a:solidFill>
                <a:latin typeface="Calibri"/>
                <a:cs typeface="Calibri"/>
              </a:rPr>
              <a:t> </a:t>
            </a:r>
            <a:r>
              <a:rPr sz="1100" b="1" spc="-10" dirty="0">
                <a:solidFill>
                  <a:srgbClr val="FFB800"/>
                </a:solidFill>
                <a:latin typeface="Calibri"/>
                <a:cs typeface="Calibri"/>
              </a:rPr>
              <a:t>για</a:t>
            </a:r>
            <a:r>
              <a:rPr sz="1100" b="1" spc="-5" dirty="0">
                <a:solidFill>
                  <a:srgbClr val="FFB800"/>
                </a:solidFill>
                <a:latin typeface="Calibri"/>
                <a:cs typeface="Calibri"/>
              </a:rPr>
              <a:t> </a:t>
            </a:r>
            <a:r>
              <a:rPr sz="1100" b="1" spc="-15" dirty="0">
                <a:solidFill>
                  <a:srgbClr val="FFB800"/>
                </a:solidFill>
                <a:latin typeface="Calibri"/>
                <a:cs typeface="Calibri"/>
              </a:rPr>
              <a:t>αποτροπή</a:t>
            </a:r>
            <a:r>
              <a:rPr sz="1100" b="1" dirty="0">
                <a:solidFill>
                  <a:srgbClr val="FFB800"/>
                </a:solidFill>
                <a:latin typeface="Calibri"/>
                <a:cs typeface="Calibri"/>
              </a:rPr>
              <a:t> </a:t>
            </a:r>
            <a:r>
              <a:rPr sz="1100" b="1" spc="-15" dirty="0">
                <a:solidFill>
                  <a:srgbClr val="FFB800"/>
                </a:solidFill>
                <a:latin typeface="Calibri"/>
                <a:cs typeface="Calibri"/>
              </a:rPr>
              <a:t>εκτέλεσης</a:t>
            </a:r>
            <a:r>
              <a:rPr sz="1100" b="1" spc="-10" dirty="0">
                <a:solidFill>
                  <a:srgbClr val="FFB800"/>
                </a:solidFill>
                <a:latin typeface="Calibri"/>
                <a:cs typeface="Calibri"/>
              </a:rPr>
              <a:t> </a:t>
            </a:r>
            <a:r>
              <a:rPr sz="1100" spc="-5" dirty="0">
                <a:solidFill>
                  <a:srgbClr val="FFFFFF"/>
                </a:solidFill>
                <a:latin typeface="Calibri"/>
                <a:cs typeface="Calibri"/>
              </a:rPr>
              <a:t>μη</a:t>
            </a:r>
            <a:r>
              <a:rPr sz="1100" spc="10" dirty="0">
                <a:solidFill>
                  <a:srgbClr val="FFFFFF"/>
                </a:solidFill>
                <a:latin typeface="Calibri"/>
                <a:cs typeface="Calibri"/>
              </a:rPr>
              <a:t> </a:t>
            </a:r>
            <a:r>
              <a:rPr sz="1100" spc="-5" dirty="0">
                <a:solidFill>
                  <a:srgbClr val="FFFFFF"/>
                </a:solidFill>
                <a:latin typeface="Calibri"/>
                <a:cs typeface="Calibri"/>
              </a:rPr>
              <a:t>εξουσιοδοτημένου</a:t>
            </a:r>
            <a:r>
              <a:rPr sz="1100" spc="10" dirty="0">
                <a:solidFill>
                  <a:srgbClr val="FFFFFF"/>
                </a:solidFill>
                <a:latin typeface="Calibri"/>
                <a:cs typeface="Calibri"/>
              </a:rPr>
              <a:t> </a:t>
            </a:r>
            <a:r>
              <a:rPr sz="1100" spc="-5" dirty="0">
                <a:solidFill>
                  <a:srgbClr val="FFFFFF"/>
                </a:solidFill>
                <a:latin typeface="Calibri"/>
                <a:cs typeface="Calibri"/>
              </a:rPr>
              <a:t>λογισμικού)</a:t>
            </a:r>
            <a:endParaRPr sz="1100">
              <a:latin typeface="Calibri"/>
              <a:cs typeface="Calibri"/>
            </a:endParaRPr>
          </a:p>
          <a:p>
            <a:pPr marL="180340" indent="-167640">
              <a:lnSpc>
                <a:spcPct val="100000"/>
              </a:lnSpc>
              <a:spcBef>
                <a:spcPts val="580"/>
              </a:spcBef>
              <a:buFont typeface="Courier New"/>
              <a:buChar char="o"/>
              <a:tabLst>
                <a:tab pos="180340" algn="l"/>
              </a:tabLst>
            </a:pPr>
            <a:r>
              <a:rPr sz="1100" b="1" spc="-15" dirty="0">
                <a:solidFill>
                  <a:srgbClr val="FFB800"/>
                </a:solidFill>
                <a:latin typeface="Calibri"/>
                <a:cs typeface="Calibri"/>
              </a:rPr>
              <a:t>έλεγχοι</a:t>
            </a:r>
            <a:r>
              <a:rPr sz="1100" b="1" spc="-25" dirty="0">
                <a:solidFill>
                  <a:srgbClr val="FFB800"/>
                </a:solidFill>
                <a:latin typeface="Calibri"/>
                <a:cs typeface="Calibri"/>
              </a:rPr>
              <a:t> </a:t>
            </a:r>
            <a:r>
              <a:rPr sz="1100" b="1" spc="-5" dirty="0">
                <a:solidFill>
                  <a:srgbClr val="FFB800"/>
                </a:solidFill>
                <a:latin typeface="Calibri"/>
                <a:cs typeface="Calibri"/>
              </a:rPr>
              <a:t>πρόσβασης</a:t>
            </a:r>
            <a:r>
              <a:rPr sz="1100" b="1" dirty="0">
                <a:solidFill>
                  <a:srgbClr val="FFB800"/>
                </a:solidFill>
                <a:latin typeface="Calibri"/>
                <a:cs typeface="Calibri"/>
              </a:rPr>
              <a:t> </a:t>
            </a:r>
            <a:r>
              <a:rPr sz="1100" spc="-5" dirty="0">
                <a:solidFill>
                  <a:srgbClr val="FFFFFF"/>
                </a:solidFill>
                <a:latin typeface="Calibri"/>
                <a:cs typeface="Calibri"/>
              </a:rPr>
              <a:t>και</a:t>
            </a:r>
            <a:r>
              <a:rPr sz="1100" dirty="0">
                <a:solidFill>
                  <a:srgbClr val="FFFFFF"/>
                </a:solidFill>
                <a:latin typeface="Calibri"/>
                <a:cs typeface="Calibri"/>
              </a:rPr>
              <a:t> </a:t>
            </a:r>
            <a:r>
              <a:rPr sz="1100" b="1" spc="-5" dirty="0">
                <a:solidFill>
                  <a:srgbClr val="FFB800"/>
                </a:solidFill>
                <a:latin typeface="Calibri"/>
                <a:cs typeface="Calibri"/>
              </a:rPr>
              <a:t>χρηστών</a:t>
            </a:r>
            <a:endParaRPr sz="1100">
              <a:latin typeface="Calibri"/>
              <a:cs typeface="Calibri"/>
            </a:endParaRPr>
          </a:p>
          <a:p>
            <a:pPr marL="180340" indent="-167640">
              <a:lnSpc>
                <a:spcPct val="100000"/>
              </a:lnSpc>
              <a:spcBef>
                <a:spcPts val="585"/>
              </a:spcBef>
              <a:buFont typeface="Courier New"/>
              <a:buChar char="o"/>
              <a:tabLst>
                <a:tab pos="180340" algn="l"/>
              </a:tabLst>
            </a:pPr>
            <a:r>
              <a:rPr sz="1100" spc="-5" dirty="0">
                <a:solidFill>
                  <a:srgbClr val="FFFFFF"/>
                </a:solidFill>
                <a:latin typeface="Calibri"/>
                <a:cs typeface="Calibri"/>
              </a:rPr>
              <a:t>διαρθρωτικά</a:t>
            </a:r>
            <a:r>
              <a:rPr sz="1100" dirty="0">
                <a:solidFill>
                  <a:srgbClr val="FFFFFF"/>
                </a:solidFill>
                <a:latin typeface="Calibri"/>
                <a:cs typeface="Calibri"/>
              </a:rPr>
              <a:t> </a:t>
            </a:r>
            <a:r>
              <a:rPr sz="1100" spc="-5" dirty="0">
                <a:solidFill>
                  <a:srgbClr val="FFFFFF"/>
                </a:solidFill>
                <a:latin typeface="Calibri"/>
                <a:cs typeface="Calibri"/>
              </a:rPr>
              <a:t>και</a:t>
            </a:r>
            <a:r>
              <a:rPr sz="1100" spc="5" dirty="0">
                <a:solidFill>
                  <a:srgbClr val="FFFFFF"/>
                </a:solidFill>
                <a:latin typeface="Calibri"/>
                <a:cs typeface="Calibri"/>
              </a:rPr>
              <a:t> </a:t>
            </a:r>
            <a:r>
              <a:rPr sz="1100" spc="-5" dirty="0">
                <a:solidFill>
                  <a:srgbClr val="FFFFFF"/>
                </a:solidFill>
                <a:latin typeface="Calibri"/>
                <a:cs typeface="Calibri"/>
              </a:rPr>
              <a:t>διαχειριστικά</a:t>
            </a:r>
            <a:r>
              <a:rPr sz="1100" spc="5" dirty="0">
                <a:solidFill>
                  <a:srgbClr val="FFFFFF"/>
                </a:solidFill>
                <a:latin typeface="Calibri"/>
                <a:cs typeface="Calibri"/>
              </a:rPr>
              <a:t> </a:t>
            </a:r>
            <a:r>
              <a:rPr sz="1100" spc="-15" dirty="0">
                <a:solidFill>
                  <a:srgbClr val="FFFFFF"/>
                </a:solidFill>
                <a:latin typeface="Calibri"/>
                <a:cs typeface="Calibri"/>
              </a:rPr>
              <a:t>εργαλεία</a:t>
            </a:r>
            <a:endParaRPr sz="1100">
              <a:latin typeface="Calibri"/>
              <a:cs typeface="Calibri"/>
            </a:endParaRPr>
          </a:p>
          <a:p>
            <a:pPr marL="180340" marR="307340" indent="-180340">
              <a:lnSpc>
                <a:spcPct val="100000"/>
              </a:lnSpc>
              <a:spcBef>
                <a:spcPts val="600"/>
              </a:spcBef>
              <a:buFont typeface="Courier New"/>
              <a:buChar char="o"/>
              <a:tabLst>
                <a:tab pos="180340" algn="l"/>
              </a:tabLst>
            </a:pPr>
            <a:r>
              <a:rPr sz="1100" b="1" spc="-5" dirty="0">
                <a:solidFill>
                  <a:srgbClr val="FFB800"/>
                </a:solidFill>
                <a:latin typeface="Calibri"/>
                <a:cs typeface="Calibri"/>
              </a:rPr>
              <a:t>κατάλληλες</a:t>
            </a:r>
            <a:r>
              <a:rPr sz="1100" b="1" spc="5" dirty="0">
                <a:solidFill>
                  <a:srgbClr val="FFB800"/>
                </a:solidFill>
                <a:latin typeface="Calibri"/>
                <a:cs typeface="Calibri"/>
              </a:rPr>
              <a:t> </a:t>
            </a:r>
            <a:r>
              <a:rPr sz="1100" b="1" spc="-5" dirty="0">
                <a:solidFill>
                  <a:srgbClr val="FFB800"/>
                </a:solidFill>
                <a:latin typeface="Calibri"/>
                <a:cs typeface="Calibri"/>
              </a:rPr>
              <a:t>διαδικασίες</a:t>
            </a:r>
            <a:r>
              <a:rPr sz="1100" b="1" spc="15" dirty="0">
                <a:solidFill>
                  <a:srgbClr val="FFB800"/>
                </a:solidFill>
                <a:latin typeface="Calibri"/>
                <a:cs typeface="Calibri"/>
              </a:rPr>
              <a:t> </a:t>
            </a:r>
            <a:r>
              <a:rPr sz="1100" spc="-5" dirty="0">
                <a:solidFill>
                  <a:srgbClr val="FFFFFF"/>
                </a:solidFill>
                <a:latin typeface="Calibri"/>
                <a:cs typeface="Calibri"/>
              </a:rPr>
              <a:t>σχετικά</a:t>
            </a:r>
            <a:r>
              <a:rPr sz="1100" spc="15" dirty="0">
                <a:solidFill>
                  <a:srgbClr val="FFFFFF"/>
                </a:solidFill>
                <a:latin typeface="Calibri"/>
                <a:cs typeface="Calibri"/>
              </a:rPr>
              <a:t> </a:t>
            </a:r>
            <a:r>
              <a:rPr sz="1100" spc="-5" dirty="0">
                <a:solidFill>
                  <a:srgbClr val="FFFFFF"/>
                </a:solidFill>
                <a:latin typeface="Calibri"/>
                <a:cs typeface="Calibri"/>
              </a:rPr>
              <a:t>με</a:t>
            </a:r>
            <a:r>
              <a:rPr sz="1100" spc="5" dirty="0">
                <a:solidFill>
                  <a:srgbClr val="FFFFFF"/>
                </a:solidFill>
                <a:latin typeface="Calibri"/>
                <a:cs typeface="Calibri"/>
              </a:rPr>
              <a:t> </a:t>
            </a:r>
            <a:r>
              <a:rPr sz="1100" spc="-5" dirty="0">
                <a:solidFill>
                  <a:srgbClr val="FFFFFF"/>
                </a:solidFill>
                <a:latin typeface="Calibri"/>
                <a:cs typeface="Calibri"/>
              </a:rPr>
              <a:t>τη</a:t>
            </a:r>
            <a:r>
              <a:rPr sz="1100" spc="10" dirty="0">
                <a:solidFill>
                  <a:srgbClr val="FFFFFF"/>
                </a:solidFill>
                <a:latin typeface="Calibri"/>
                <a:cs typeface="Calibri"/>
              </a:rPr>
              <a:t> </a:t>
            </a:r>
            <a:r>
              <a:rPr sz="1100" spc="-5" dirty="0">
                <a:solidFill>
                  <a:srgbClr val="FFFFFF"/>
                </a:solidFill>
                <a:latin typeface="Calibri"/>
                <a:cs typeface="Calibri"/>
              </a:rPr>
              <a:t>χρήση</a:t>
            </a:r>
            <a:r>
              <a:rPr sz="1100" spc="5" dirty="0">
                <a:solidFill>
                  <a:srgbClr val="FFFFFF"/>
                </a:solidFill>
                <a:latin typeface="Calibri"/>
                <a:cs typeface="Calibri"/>
              </a:rPr>
              <a:t> </a:t>
            </a:r>
            <a:r>
              <a:rPr sz="1100" b="1" spc="-5" dirty="0">
                <a:solidFill>
                  <a:srgbClr val="FFB800"/>
                </a:solidFill>
                <a:latin typeface="Calibri"/>
                <a:cs typeface="Calibri"/>
              </a:rPr>
              <a:t>απομακρυσμένων</a:t>
            </a:r>
            <a:r>
              <a:rPr sz="1100" b="1" spc="10" dirty="0">
                <a:solidFill>
                  <a:srgbClr val="FFB800"/>
                </a:solidFill>
                <a:latin typeface="Calibri"/>
                <a:cs typeface="Calibri"/>
              </a:rPr>
              <a:t> </a:t>
            </a:r>
            <a:r>
              <a:rPr sz="1100" spc="-5" dirty="0">
                <a:solidFill>
                  <a:srgbClr val="FFFFFF"/>
                </a:solidFill>
                <a:latin typeface="Calibri"/>
                <a:cs typeface="Calibri"/>
              </a:rPr>
              <a:t>μέσων</a:t>
            </a:r>
            <a:r>
              <a:rPr sz="1100" spc="10" dirty="0">
                <a:solidFill>
                  <a:srgbClr val="FFFFFF"/>
                </a:solidFill>
                <a:latin typeface="Calibri"/>
                <a:cs typeface="Calibri"/>
              </a:rPr>
              <a:t> </a:t>
            </a:r>
            <a:r>
              <a:rPr sz="1100" spc="-5" dirty="0">
                <a:solidFill>
                  <a:srgbClr val="FFFFFF"/>
                </a:solidFill>
                <a:latin typeface="Calibri"/>
                <a:cs typeface="Calibri"/>
              </a:rPr>
              <a:t>επικοινωνίας</a:t>
            </a:r>
            <a:r>
              <a:rPr sz="1100" spc="5" dirty="0">
                <a:solidFill>
                  <a:srgbClr val="FFFFFF"/>
                </a:solidFill>
                <a:latin typeface="Calibri"/>
                <a:cs typeface="Calibri"/>
              </a:rPr>
              <a:t> </a:t>
            </a:r>
            <a:r>
              <a:rPr sz="1100" spc="-5" dirty="0">
                <a:solidFill>
                  <a:srgbClr val="FFFFFF"/>
                </a:solidFill>
                <a:latin typeface="Calibri"/>
                <a:cs typeface="Calibri"/>
              </a:rPr>
              <a:t>και</a:t>
            </a:r>
            <a:r>
              <a:rPr sz="1100" spc="15" dirty="0">
                <a:solidFill>
                  <a:srgbClr val="FFFFFF"/>
                </a:solidFill>
                <a:latin typeface="Calibri"/>
                <a:cs typeface="Calibri"/>
              </a:rPr>
              <a:t> </a:t>
            </a:r>
            <a:r>
              <a:rPr sz="1100" spc="-10" dirty="0">
                <a:solidFill>
                  <a:srgbClr val="FFFFFF"/>
                </a:solidFill>
                <a:latin typeface="Calibri"/>
                <a:cs typeface="Calibri"/>
              </a:rPr>
              <a:t>τις</a:t>
            </a:r>
            <a:r>
              <a:rPr sz="1100" spc="-5" dirty="0">
                <a:solidFill>
                  <a:srgbClr val="FFFFFF"/>
                </a:solidFill>
                <a:latin typeface="Calibri"/>
                <a:cs typeface="Calibri"/>
              </a:rPr>
              <a:t> </a:t>
            </a:r>
            <a:r>
              <a:rPr sz="1100" spc="-15" dirty="0">
                <a:solidFill>
                  <a:srgbClr val="FFFFFF"/>
                </a:solidFill>
                <a:latin typeface="Calibri"/>
                <a:cs typeface="Calibri"/>
              </a:rPr>
              <a:t>πολιτικές </a:t>
            </a:r>
            <a:r>
              <a:rPr sz="1100" spc="-235" dirty="0">
                <a:solidFill>
                  <a:srgbClr val="FFFFFF"/>
                </a:solidFill>
                <a:latin typeface="Calibri"/>
                <a:cs typeface="Calibri"/>
              </a:rPr>
              <a:t> </a:t>
            </a:r>
            <a:r>
              <a:rPr sz="1100" spc="-5" dirty="0">
                <a:solidFill>
                  <a:srgbClr val="FFFFFF"/>
                </a:solidFill>
                <a:latin typeface="Calibri"/>
                <a:cs typeface="Calibri"/>
              </a:rPr>
              <a:t>κωδικών</a:t>
            </a:r>
            <a:r>
              <a:rPr sz="1100" spc="-10" dirty="0">
                <a:solidFill>
                  <a:srgbClr val="FFFFFF"/>
                </a:solidFill>
                <a:latin typeface="Calibri"/>
                <a:cs typeface="Calibri"/>
              </a:rPr>
              <a:t> </a:t>
            </a:r>
            <a:r>
              <a:rPr sz="1100" spc="-5" dirty="0">
                <a:solidFill>
                  <a:srgbClr val="FFFFFF"/>
                </a:solidFill>
                <a:latin typeface="Calibri"/>
                <a:cs typeface="Calibri"/>
              </a:rPr>
              <a:t>πρόσβασης</a:t>
            </a:r>
            <a:endParaRPr sz="1100">
              <a:latin typeface="Calibri"/>
              <a:cs typeface="Calibri"/>
            </a:endParaRPr>
          </a:p>
          <a:p>
            <a:pPr marL="180340" indent="-167640">
              <a:lnSpc>
                <a:spcPct val="100000"/>
              </a:lnSpc>
              <a:spcBef>
                <a:spcPts val="595"/>
              </a:spcBef>
              <a:buFont typeface="Courier New"/>
              <a:buChar char="o"/>
              <a:tabLst>
                <a:tab pos="180340" algn="l"/>
              </a:tabLst>
            </a:pPr>
            <a:r>
              <a:rPr sz="1100" b="1" spc="-5" dirty="0">
                <a:solidFill>
                  <a:srgbClr val="FFB800"/>
                </a:solidFill>
                <a:latin typeface="Calibri"/>
                <a:cs typeface="Calibri"/>
              </a:rPr>
              <a:t>την</a:t>
            </a:r>
            <a:r>
              <a:rPr sz="1100" b="1" spc="5" dirty="0">
                <a:solidFill>
                  <a:srgbClr val="FFB800"/>
                </a:solidFill>
                <a:latin typeface="Calibri"/>
                <a:cs typeface="Calibri"/>
              </a:rPr>
              <a:t> </a:t>
            </a:r>
            <a:r>
              <a:rPr sz="1100" b="1" spc="-5" dirty="0">
                <a:solidFill>
                  <a:srgbClr val="FFB800"/>
                </a:solidFill>
                <a:latin typeface="Calibri"/>
                <a:cs typeface="Calibri"/>
              </a:rPr>
              <a:t>ευαισθητοποίηση</a:t>
            </a:r>
            <a:r>
              <a:rPr sz="1100" b="1" spc="10" dirty="0">
                <a:solidFill>
                  <a:srgbClr val="FFB800"/>
                </a:solidFill>
                <a:latin typeface="Calibri"/>
                <a:cs typeface="Calibri"/>
              </a:rPr>
              <a:t> </a:t>
            </a:r>
            <a:r>
              <a:rPr sz="1100" b="1" spc="-5" dirty="0">
                <a:solidFill>
                  <a:srgbClr val="FFB800"/>
                </a:solidFill>
                <a:latin typeface="Calibri"/>
                <a:cs typeface="Calibri"/>
              </a:rPr>
              <a:t>του</a:t>
            </a:r>
            <a:r>
              <a:rPr sz="1100" b="1" spc="10" dirty="0">
                <a:solidFill>
                  <a:srgbClr val="FFB800"/>
                </a:solidFill>
                <a:latin typeface="Calibri"/>
                <a:cs typeface="Calibri"/>
              </a:rPr>
              <a:t> </a:t>
            </a:r>
            <a:r>
              <a:rPr sz="1100" b="1" spc="-5" dirty="0">
                <a:solidFill>
                  <a:srgbClr val="FFB800"/>
                </a:solidFill>
                <a:latin typeface="Calibri"/>
                <a:cs typeface="Calibri"/>
              </a:rPr>
              <a:t>προσωπικού</a:t>
            </a:r>
            <a:r>
              <a:rPr sz="1100" b="1" spc="15" dirty="0">
                <a:solidFill>
                  <a:srgbClr val="FFB800"/>
                </a:solidFill>
                <a:latin typeface="Calibri"/>
                <a:cs typeface="Calibri"/>
              </a:rPr>
              <a:t> </a:t>
            </a:r>
            <a:r>
              <a:rPr sz="1100" b="1" dirty="0">
                <a:solidFill>
                  <a:srgbClr val="FFB800"/>
                </a:solidFill>
                <a:latin typeface="Calibri"/>
                <a:cs typeface="Calibri"/>
              </a:rPr>
              <a:t>σε</a:t>
            </a:r>
            <a:r>
              <a:rPr sz="1100" b="1" spc="5" dirty="0">
                <a:solidFill>
                  <a:srgbClr val="FFB800"/>
                </a:solidFill>
                <a:latin typeface="Calibri"/>
                <a:cs typeface="Calibri"/>
              </a:rPr>
              <a:t> </a:t>
            </a:r>
            <a:r>
              <a:rPr sz="1100" b="1" spc="-5" dirty="0">
                <a:solidFill>
                  <a:srgbClr val="FFB800"/>
                </a:solidFill>
                <a:latin typeface="Calibri"/>
                <a:cs typeface="Calibri"/>
              </a:rPr>
              <a:t>θέματα</a:t>
            </a:r>
            <a:r>
              <a:rPr sz="1100" b="1" spc="5" dirty="0">
                <a:solidFill>
                  <a:srgbClr val="FFB800"/>
                </a:solidFill>
                <a:latin typeface="Calibri"/>
                <a:cs typeface="Calibri"/>
              </a:rPr>
              <a:t> </a:t>
            </a:r>
            <a:r>
              <a:rPr sz="1100" b="1" spc="-5" dirty="0">
                <a:solidFill>
                  <a:srgbClr val="FFB800"/>
                </a:solidFill>
                <a:latin typeface="Calibri"/>
                <a:cs typeface="Calibri"/>
              </a:rPr>
              <a:t>ασφάλειας</a:t>
            </a:r>
            <a:r>
              <a:rPr sz="1100" b="1" spc="10" dirty="0">
                <a:solidFill>
                  <a:srgbClr val="FFB800"/>
                </a:solidFill>
                <a:latin typeface="Calibri"/>
                <a:cs typeface="Calibri"/>
              </a:rPr>
              <a:t> </a:t>
            </a:r>
            <a:r>
              <a:rPr sz="1100" b="1" spc="-5" dirty="0">
                <a:solidFill>
                  <a:srgbClr val="FFB800"/>
                </a:solidFill>
                <a:latin typeface="Calibri"/>
                <a:cs typeface="Calibri"/>
              </a:rPr>
              <a:t>στον</a:t>
            </a:r>
            <a:r>
              <a:rPr sz="1100" b="1" spc="10" dirty="0">
                <a:solidFill>
                  <a:srgbClr val="FFB800"/>
                </a:solidFill>
                <a:latin typeface="Calibri"/>
                <a:cs typeface="Calibri"/>
              </a:rPr>
              <a:t> </a:t>
            </a:r>
            <a:r>
              <a:rPr sz="1100" b="1" spc="-5" dirty="0">
                <a:solidFill>
                  <a:srgbClr val="FFB800"/>
                </a:solidFill>
                <a:latin typeface="Calibri"/>
                <a:cs typeface="Calibri"/>
              </a:rPr>
              <a:t>κυβερνοχώρο</a:t>
            </a:r>
            <a:r>
              <a:rPr sz="1100" b="1" spc="5" dirty="0">
                <a:solidFill>
                  <a:srgbClr val="FFB800"/>
                </a:solidFill>
                <a:latin typeface="Calibri"/>
                <a:cs typeface="Calibri"/>
              </a:rPr>
              <a:t> </a:t>
            </a:r>
            <a:r>
              <a:rPr sz="1100" b="1" spc="-5" dirty="0">
                <a:solidFill>
                  <a:srgbClr val="FFB800"/>
                </a:solidFill>
                <a:latin typeface="Calibri"/>
                <a:cs typeface="Calibri"/>
              </a:rPr>
              <a:t>και</a:t>
            </a:r>
            <a:r>
              <a:rPr sz="1100" b="1" spc="5" dirty="0">
                <a:solidFill>
                  <a:srgbClr val="FFB800"/>
                </a:solidFill>
                <a:latin typeface="Calibri"/>
                <a:cs typeface="Calibri"/>
              </a:rPr>
              <a:t> </a:t>
            </a:r>
            <a:r>
              <a:rPr sz="1100" b="1" spc="-5" dirty="0">
                <a:solidFill>
                  <a:srgbClr val="FFB800"/>
                </a:solidFill>
                <a:latin typeface="Calibri"/>
                <a:cs typeface="Calibri"/>
              </a:rPr>
              <a:t>την</a:t>
            </a:r>
            <a:r>
              <a:rPr sz="1100" b="1" spc="5" dirty="0">
                <a:solidFill>
                  <a:srgbClr val="FFB800"/>
                </a:solidFill>
                <a:latin typeface="Calibri"/>
                <a:cs typeface="Calibri"/>
              </a:rPr>
              <a:t> </a:t>
            </a:r>
            <a:r>
              <a:rPr sz="1100" b="1" spc="-5" dirty="0">
                <a:solidFill>
                  <a:srgbClr val="FFB800"/>
                </a:solidFill>
                <a:latin typeface="Calibri"/>
                <a:cs typeface="Calibri"/>
              </a:rPr>
              <a:t>κατανόηση</a:t>
            </a:r>
            <a:r>
              <a:rPr sz="1100" b="1" spc="5" dirty="0">
                <a:solidFill>
                  <a:srgbClr val="FFB800"/>
                </a:solidFill>
                <a:latin typeface="Calibri"/>
                <a:cs typeface="Calibri"/>
              </a:rPr>
              <a:t> </a:t>
            </a:r>
            <a:r>
              <a:rPr sz="1100" b="1" spc="-5" dirty="0">
                <a:solidFill>
                  <a:srgbClr val="FFB800"/>
                </a:solidFill>
                <a:latin typeface="Calibri"/>
                <a:cs typeface="Calibri"/>
              </a:rPr>
              <a:t>του</a:t>
            </a:r>
            <a:endParaRPr sz="1100">
              <a:latin typeface="Calibri"/>
              <a:cs typeface="Calibri"/>
            </a:endParaRPr>
          </a:p>
          <a:p>
            <a:pPr marL="286385">
              <a:lnSpc>
                <a:spcPct val="100000"/>
              </a:lnSpc>
            </a:pPr>
            <a:r>
              <a:rPr sz="1100" spc="-5" dirty="0">
                <a:solidFill>
                  <a:srgbClr val="FFFFFF"/>
                </a:solidFill>
                <a:latin typeface="Calibri"/>
                <a:cs typeface="Calibri"/>
              </a:rPr>
              <a:t>κινδύνου</a:t>
            </a:r>
            <a:r>
              <a:rPr sz="1100" spc="-10" dirty="0">
                <a:solidFill>
                  <a:srgbClr val="FFFFFF"/>
                </a:solidFill>
                <a:latin typeface="Calibri"/>
                <a:cs typeface="Calibri"/>
              </a:rPr>
              <a:t> </a:t>
            </a:r>
            <a:r>
              <a:rPr sz="1100" spc="-5" dirty="0">
                <a:solidFill>
                  <a:srgbClr val="FFFFFF"/>
                </a:solidFill>
                <a:latin typeface="Calibri"/>
                <a:cs typeface="Calibri"/>
              </a:rPr>
              <a:t>το</a:t>
            </a:r>
            <a:r>
              <a:rPr sz="1100" dirty="0">
                <a:solidFill>
                  <a:srgbClr val="FFFFFF"/>
                </a:solidFill>
                <a:latin typeface="Calibri"/>
                <a:cs typeface="Calibri"/>
              </a:rPr>
              <a:t> </a:t>
            </a:r>
            <a:r>
              <a:rPr sz="1100" spc="-5" dirty="0">
                <a:solidFill>
                  <a:srgbClr val="FFFFFF"/>
                </a:solidFill>
                <a:latin typeface="Calibri"/>
                <a:cs typeface="Calibri"/>
              </a:rPr>
              <a:t>ίδιο και τον κλάδο</a:t>
            </a:r>
            <a:endParaRPr sz="1100">
              <a:latin typeface="Calibri"/>
              <a:cs typeface="Calibri"/>
            </a:endParaRPr>
          </a:p>
          <a:p>
            <a:pPr marL="180340" marR="316230" indent="-180340">
              <a:lnSpc>
                <a:spcPct val="128000"/>
              </a:lnSpc>
              <a:spcBef>
                <a:spcPts val="560"/>
              </a:spcBef>
              <a:buFont typeface="Courier New"/>
              <a:buChar char="o"/>
              <a:tabLst>
                <a:tab pos="180340" algn="l"/>
              </a:tabLst>
            </a:pPr>
            <a:r>
              <a:rPr sz="1100" b="1" spc="-5" dirty="0">
                <a:solidFill>
                  <a:srgbClr val="FFB800"/>
                </a:solidFill>
                <a:latin typeface="Calibri"/>
                <a:cs typeface="Calibri"/>
              </a:rPr>
              <a:t>κατανόηση</a:t>
            </a:r>
            <a:r>
              <a:rPr sz="1100" b="1" spc="10" dirty="0">
                <a:solidFill>
                  <a:srgbClr val="FFB800"/>
                </a:solidFill>
                <a:latin typeface="Calibri"/>
                <a:cs typeface="Calibri"/>
              </a:rPr>
              <a:t> </a:t>
            </a:r>
            <a:r>
              <a:rPr sz="1100" spc="-5" dirty="0">
                <a:solidFill>
                  <a:srgbClr val="FFFFFF"/>
                </a:solidFill>
                <a:latin typeface="Calibri"/>
                <a:cs typeface="Calibri"/>
              </a:rPr>
              <a:t>και</a:t>
            </a:r>
            <a:r>
              <a:rPr sz="1100" spc="15" dirty="0">
                <a:solidFill>
                  <a:srgbClr val="FFFFFF"/>
                </a:solidFill>
                <a:latin typeface="Calibri"/>
                <a:cs typeface="Calibri"/>
              </a:rPr>
              <a:t> </a:t>
            </a:r>
            <a:r>
              <a:rPr sz="1100" b="1" spc="-5" dirty="0">
                <a:solidFill>
                  <a:srgbClr val="FFB800"/>
                </a:solidFill>
                <a:latin typeface="Calibri"/>
                <a:cs typeface="Calibri"/>
              </a:rPr>
              <a:t>εξοικείωση</a:t>
            </a:r>
            <a:r>
              <a:rPr sz="1100" b="1" spc="20" dirty="0">
                <a:solidFill>
                  <a:srgbClr val="FFB800"/>
                </a:solidFill>
                <a:latin typeface="Calibri"/>
                <a:cs typeface="Calibri"/>
              </a:rPr>
              <a:t> </a:t>
            </a:r>
            <a:r>
              <a:rPr sz="1100" spc="-5" dirty="0">
                <a:solidFill>
                  <a:srgbClr val="FFFFFF"/>
                </a:solidFill>
                <a:latin typeface="Calibri"/>
                <a:cs typeface="Calibri"/>
              </a:rPr>
              <a:t>με</a:t>
            </a:r>
            <a:r>
              <a:rPr sz="1100" spc="10" dirty="0">
                <a:solidFill>
                  <a:srgbClr val="FFFFFF"/>
                </a:solidFill>
                <a:latin typeface="Calibri"/>
                <a:cs typeface="Calibri"/>
              </a:rPr>
              <a:t> </a:t>
            </a:r>
            <a:r>
              <a:rPr sz="1100" b="1" spc="-5" dirty="0">
                <a:solidFill>
                  <a:srgbClr val="FFB800"/>
                </a:solidFill>
                <a:latin typeface="Calibri"/>
                <a:cs typeface="Calibri"/>
              </a:rPr>
              <a:t>τις</a:t>
            </a:r>
            <a:r>
              <a:rPr sz="1100" b="1" spc="15" dirty="0">
                <a:solidFill>
                  <a:srgbClr val="FFB800"/>
                </a:solidFill>
                <a:latin typeface="Calibri"/>
                <a:cs typeface="Calibri"/>
              </a:rPr>
              <a:t> </a:t>
            </a:r>
            <a:r>
              <a:rPr sz="1100" spc="-5" dirty="0">
                <a:solidFill>
                  <a:srgbClr val="FFFFFF"/>
                </a:solidFill>
                <a:latin typeface="Calibri"/>
                <a:cs typeface="Calibri"/>
              </a:rPr>
              <a:t>κατάλληλες</a:t>
            </a:r>
            <a:r>
              <a:rPr sz="1100" spc="15" dirty="0">
                <a:solidFill>
                  <a:srgbClr val="FFFFFF"/>
                </a:solidFill>
                <a:latin typeface="Calibri"/>
                <a:cs typeface="Calibri"/>
              </a:rPr>
              <a:t> </a:t>
            </a:r>
            <a:r>
              <a:rPr sz="1100" b="1" spc="-5" dirty="0">
                <a:solidFill>
                  <a:srgbClr val="FFB800"/>
                </a:solidFill>
                <a:latin typeface="Calibri"/>
                <a:cs typeface="Calibri"/>
              </a:rPr>
              <a:t>διαδικασίες,</a:t>
            </a:r>
            <a:r>
              <a:rPr sz="1100" b="1" spc="15" dirty="0">
                <a:solidFill>
                  <a:srgbClr val="FFB800"/>
                </a:solidFill>
                <a:latin typeface="Calibri"/>
                <a:cs typeface="Calibri"/>
              </a:rPr>
              <a:t> </a:t>
            </a:r>
            <a:r>
              <a:rPr sz="1100" spc="-5" dirty="0">
                <a:solidFill>
                  <a:srgbClr val="FFFFFF"/>
                </a:solidFill>
                <a:latin typeface="Calibri"/>
                <a:cs typeface="Calibri"/>
              </a:rPr>
              <a:t>συμπεριλαμβανομένων</a:t>
            </a:r>
            <a:r>
              <a:rPr sz="1100" spc="10" dirty="0">
                <a:solidFill>
                  <a:srgbClr val="FFFFFF"/>
                </a:solidFill>
                <a:latin typeface="Calibri"/>
                <a:cs typeface="Calibri"/>
              </a:rPr>
              <a:t> </a:t>
            </a:r>
            <a:r>
              <a:rPr sz="1100" b="1" spc="-10" dirty="0">
                <a:solidFill>
                  <a:srgbClr val="FFB800"/>
                </a:solidFill>
                <a:latin typeface="Calibri"/>
                <a:cs typeface="Calibri"/>
              </a:rPr>
              <a:t>των</a:t>
            </a:r>
            <a:r>
              <a:rPr sz="1100" b="1" spc="-5" dirty="0">
                <a:solidFill>
                  <a:srgbClr val="FFB800"/>
                </a:solidFill>
                <a:latin typeface="Calibri"/>
                <a:cs typeface="Calibri"/>
              </a:rPr>
              <a:t> </a:t>
            </a:r>
            <a:r>
              <a:rPr sz="1100" b="1" spc="-15" dirty="0">
                <a:solidFill>
                  <a:srgbClr val="FFB800"/>
                </a:solidFill>
                <a:latin typeface="Calibri"/>
                <a:cs typeface="Calibri"/>
              </a:rPr>
              <a:t>περιστατικών </a:t>
            </a:r>
            <a:r>
              <a:rPr sz="1100" b="1" spc="-229" dirty="0">
                <a:solidFill>
                  <a:srgbClr val="FFB800"/>
                </a:solidFill>
                <a:latin typeface="Calibri"/>
                <a:cs typeface="Calibri"/>
              </a:rPr>
              <a:t> </a:t>
            </a:r>
            <a:r>
              <a:rPr sz="1100" b="1" spc="-15" dirty="0">
                <a:solidFill>
                  <a:srgbClr val="FFB800"/>
                </a:solidFill>
                <a:latin typeface="Calibri"/>
                <a:cs typeface="Calibri"/>
              </a:rPr>
              <a:t>απάντηση.</a:t>
            </a:r>
            <a:endParaRPr sz="1100">
              <a:latin typeface="Calibri"/>
              <a:cs typeface="Calibri"/>
            </a:endParaRPr>
          </a:p>
        </p:txBody>
      </p:sp>
      <p:pic>
        <p:nvPicPr>
          <p:cNvPr id="10" name="object 10"/>
          <p:cNvPicPr/>
          <p:nvPr/>
        </p:nvPicPr>
        <p:blipFill>
          <a:blip r:embed="rId3" cstate="print"/>
          <a:stretch>
            <a:fillRect/>
          </a:stretch>
        </p:blipFill>
        <p:spPr>
          <a:xfrm>
            <a:off x="5946775" y="4988242"/>
            <a:ext cx="3293427" cy="611187"/>
          </a:xfrm>
          <a:prstGeom prst="rect">
            <a:avLst/>
          </a:prstGeom>
        </p:spPr>
      </p:pic>
      <p:sp>
        <p:nvSpPr>
          <p:cNvPr id="11" name="object 11"/>
          <p:cNvSpPr txBox="1"/>
          <p:nvPr/>
        </p:nvSpPr>
        <p:spPr>
          <a:xfrm>
            <a:off x="78739" y="5529262"/>
            <a:ext cx="5751195" cy="101600"/>
          </a:xfrm>
          <a:prstGeom prst="rect">
            <a:avLst/>
          </a:prstGeom>
        </p:spPr>
        <p:txBody>
          <a:bodyPr vert="horz" wrap="square" lIns="0" tIns="0" rIns="0" bIns="0" rtlCol="0">
            <a:spAutoFit/>
          </a:bodyPr>
          <a:lstStyle/>
          <a:p>
            <a:pPr marL="12700">
              <a:lnSpc>
                <a:spcPts val="670"/>
              </a:lnSpc>
            </a:pPr>
            <a:r>
              <a:rPr sz="600" spc="40" dirty="0">
                <a:solidFill>
                  <a:srgbClr val="FFFFFF"/>
                </a:solidFill>
                <a:latin typeface="Calibri"/>
                <a:cs typeface="Calibri"/>
              </a:rPr>
              <a:t>ΟΔΗΓΙΕΣ</a:t>
            </a:r>
            <a:r>
              <a:rPr sz="600" spc="30" dirty="0">
                <a:solidFill>
                  <a:srgbClr val="FFFFFF"/>
                </a:solidFill>
                <a:latin typeface="Calibri"/>
                <a:cs typeface="Calibri"/>
              </a:rPr>
              <a:t> ΓΙΑ</a:t>
            </a:r>
            <a:r>
              <a:rPr sz="600" spc="25" dirty="0">
                <a:solidFill>
                  <a:srgbClr val="FFFFFF"/>
                </a:solidFill>
                <a:latin typeface="Calibri"/>
                <a:cs typeface="Calibri"/>
              </a:rPr>
              <a:t> </a:t>
            </a:r>
            <a:r>
              <a:rPr sz="600" spc="50" dirty="0">
                <a:solidFill>
                  <a:srgbClr val="FFFFFF"/>
                </a:solidFill>
                <a:latin typeface="Calibri"/>
                <a:cs typeface="Calibri"/>
              </a:rPr>
              <a:t>ΤΗΝ</a:t>
            </a:r>
            <a:r>
              <a:rPr sz="600" spc="30" dirty="0">
                <a:solidFill>
                  <a:srgbClr val="FFFFFF"/>
                </a:solidFill>
                <a:latin typeface="Calibri"/>
                <a:cs typeface="Calibri"/>
              </a:rPr>
              <a:t> </a:t>
            </a:r>
            <a:r>
              <a:rPr sz="600" spc="45" dirty="0">
                <a:solidFill>
                  <a:srgbClr val="FFFFFF"/>
                </a:solidFill>
                <a:latin typeface="Calibri"/>
                <a:cs typeface="Calibri"/>
              </a:rPr>
              <a:t>ΑΣΦΑΛΕΙΑ</a:t>
            </a:r>
            <a:r>
              <a:rPr sz="600" spc="25" dirty="0">
                <a:solidFill>
                  <a:srgbClr val="FFFFFF"/>
                </a:solidFill>
                <a:latin typeface="Calibri"/>
                <a:cs typeface="Calibri"/>
              </a:rPr>
              <a:t> </a:t>
            </a:r>
            <a:r>
              <a:rPr sz="600" spc="45" dirty="0">
                <a:solidFill>
                  <a:srgbClr val="FFFFFF"/>
                </a:solidFill>
                <a:latin typeface="Calibri"/>
                <a:cs typeface="Calibri"/>
              </a:rPr>
              <a:t>ΤΟΥ</a:t>
            </a:r>
            <a:r>
              <a:rPr sz="600" spc="25" dirty="0">
                <a:solidFill>
                  <a:srgbClr val="FFFFFF"/>
                </a:solidFill>
                <a:latin typeface="Calibri"/>
                <a:cs typeface="Calibri"/>
              </a:rPr>
              <a:t> </a:t>
            </a:r>
            <a:r>
              <a:rPr sz="600" spc="45" dirty="0">
                <a:solidFill>
                  <a:srgbClr val="FFFFFF"/>
                </a:solidFill>
                <a:latin typeface="Calibri"/>
                <a:cs typeface="Calibri"/>
              </a:rPr>
              <a:t>ΚΥΒΕΡΝΟΥ</a:t>
            </a:r>
            <a:r>
              <a:rPr sz="600" spc="30" dirty="0">
                <a:solidFill>
                  <a:srgbClr val="FFFFFF"/>
                </a:solidFill>
                <a:latin typeface="Calibri"/>
                <a:cs typeface="Calibri"/>
              </a:rPr>
              <a:t> </a:t>
            </a:r>
            <a:r>
              <a:rPr sz="600" spc="40" dirty="0">
                <a:solidFill>
                  <a:srgbClr val="FFFFFF"/>
                </a:solidFill>
                <a:latin typeface="Calibri"/>
                <a:cs typeface="Calibri"/>
              </a:rPr>
              <a:t>ΣΤΑ</a:t>
            </a:r>
            <a:r>
              <a:rPr sz="600" spc="25" dirty="0">
                <a:solidFill>
                  <a:srgbClr val="FFFFFF"/>
                </a:solidFill>
                <a:latin typeface="Calibri"/>
                <a:cs typeface="Calibri"/>
              </a:rPr>
              <a:t> </a:t>
            </a:r>
            <a:r>
              <a:rPr sz="600" spc="40" dirty="0">
                <a:solidFill>
                  <a:srgbClr val="FFFFFF"/>
                </a:solidFill>
                <a:latin typeface="Calibri"/>
                <a:cs typeface="Calibri"/>
              </a:rPr>
              <a:t>ΠΛΟΙΑ,</a:t>
            </a:r>
            <a:r>
              <a:rPr sz="600" spc="25" dirty="0">
                <a:solidFill>
                  <a:srgbClr val="FFFFFF"/>
                </a:solidFill>
                <a:latin typeface="Calibri"/>
                <a:cs typeface="Calibri"/>
              </a:rPr>
              <a:t> </a:t>
            </a:r>
            <a:r>
              <a:rPr sz="600" spc="40" dirty="0">
                <a:solidFill>
                  <a:srgbClr val="FFFFFF"/>
                </a:solidFill>
                <a:latin typeface="Calibri"/>
                <a:cs typeface="Calibri"/>
              </a:rPr>
              <a:t>Έκδοση</a:t>
            </a:r>
            <a:r>
              <a:rPr sz="600" spc="30" dirty="0">
                <a:solidFill>
                  <a:srgbClr val="FFFFFF"/>
                </a:solidFill>
                <a:latin typeface="Calibri"/>
                <a:cs typeface="Calibri"/>
              </a:rPr>
              <a:t> </a:t>
            </a:r>
            <a:r>
              <a:rPr sz="600" spc="35" dirty="0">
                <a:solidFill>
                  <a:srgbClr val="FFFFFF"/>
                </a:solidFill>
                <a:latin typeface="Calibri"/>
                <a:cs typeface="Calibri"/>
              </a:rPr>
              <a:t>4,</a:t>
            </a:r>
            <a:r>
              <a:rPr sz="600" spc="25" dirty="0">
                <a:solidFill>
                  <a:srgbClr val="FFFFFF"/>
                </a:solidFill>
                <a:latin typeface="Calibri"/>
                <a:cs typeface="Calibri"/>
              </a:rPr>
              <a:t> </a:t>
            </a:r>
            <a:r>
              <a:rPr sz="600" spc="40" dirty="0">
                <a:solidFill>
                  <a:srgbClr val="FFFFFF"/>
                </a:solidFill>
                <a:latin typeface="Calibri"/>
                <a:cs typeface="Calibri"/>
              </a:rPr>
              <a:t>URL:</a:t>
            </a:r>
            <a:r>
              <a:rPr sz="600" spc="30" dirty="0">
                <a:solidFill>
                  <a:srgbClr val="FFFFFF"/>
                </a:solidFill>
                <a:latin typeface="Calibri"/>
                <a:cs typeface="Calibri"/>
              </a:rPr>
              <a:t> </a:t>
            </a:r>
            <a:r>
              <a:rPr sz="600" u="sng" spc="35" dirty="0">
                <a:solidFill>
                  <a:srgbClr val="FFFFFF"/>
                </a:solidFill>
                <a:uFill>
                  <a:solidFill>
                    <a:srgbClr val="FFFFFF"/>
                  </a:solidFill>
                </a:uFill>
                <a:latin typeface="Calibri"/>
                <a:cs typeface="Calibri"/>
                <a:hlinkClick r:id="rId4"/>
              </a:rPr>
              <a:t>2021-Cyber-Security-Guidelines.pdf</a:t>
            </a:r>
            <a:r>
              <a:rPr sz="600" u="sng" spc="20"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(ics-shipping.org), </a:t>
            </a:r>
            <a:r>
              <a:rPr sz="600" u="sng" spc="45" dirty="0">
                <a:solidFill>
                  <a:srgbClr val="FFFFFF"/>
                </a:solidFill>
                <a:uFill>
                  <a:solidFill>
                    <a:srgbClr val="FFFFFF"/>
                  </a:solidFill>
                </a:uFill>
                <a:latin typeface="Calibri"/>
                <a:cs typeface="Calibri"/>
                <a:hlinkClick r:id="rId4"/>
              </a:rPr>
              <a:t>πρόσβαση</a:t>
            </a:r>
            <a:r>
              <a:rPr sz="600" u="sng" spc="3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τον</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Φ</a:t>
            </a:r>
            <a:r>
              <a:rPr sz="600" u="sng" spc="40" dirty="0">
                <a:solidFill>
                  <a:srgbClr val="FFFFFF"/>
                </a:solidFill>
                <a:uFill>
                  <a:solidFill>
                    <a:srgbClr val="FFFFFF"/>
                  </a:solidFill>
                </a:uFill>
                <a:latin typeface="Calibri"/>
                <a:cs typeface="Calibri"/>
              </a:rPr>
              <a:t>εβρουάριο</a:t>
            </a:r>
            <a:r>
              <a:rPr sz="600" spc="30" dirty="0">
                <a:solidFill>
                  <a:srgbClr val="FFFFFF"/>
                </a:solidFill>
                <a:latin typeface="Calibri"/>
                <a:cs typeface="Calibri"/>
              </a:rPr>
              <a:t> </a:t>
            </a:r>
            <a:r>
              <a:rPr sz="600" spc="3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712152"/>
            <a:ext cx="4662805" cy="414020"/>
          </a:xfrm>
          <a:prstGeom prst="rect">
            <a:avLst/>
          </a:prstGeom>
        </p:spPr>
        <p:txBody>
          <a:bodyPr vert="horz" wrap="square" lIns="0" tIns="12700" rIns="0" bIns="0" rtlCol="0">
            <a:spAutoFit/>
          </a:bodyPr>
          <a:lstStyle/>
          <a:p>
            <a:pPr marL="12700">
              <a:lnSpc>
                <a:spcPct val="100000"/>
              </a:lnSpc>
              <a:spcBef>
                <a:spcPts val="100"/>
              </a:spcBef>
            </a:pPr>
            <a:r>
              <a:rPr spc="195" dirty="0"/>
              <a:t>Άμυνα</a:t>
            </a:r>
            <a:r>
              <a:rPr spc="190" dirty="0"/>
              <a:t> </a:t>
            </a:r>
            <a:r>
              <a:rPr spc="145" dirty="0"/>
              <a:t>σε</a:t>
            </a:r>
            <a:r>
              <a:rPr spc="135" dirty="0"/>
              <a:t> </a:t>
            </a:r>
            <a:r>
              <a:rPr spc="175" dirty="0"/>
              <a:t>βάθος</a:t>
            </a:r>
            <a:r>
              <a:rPr spc="185" dirty="0"/>
              <a:t> </a:t>
            </a:r>
            <a:r>
              <a:rPr spc="145" dirty="0"/>
              <a:t>και</a:t>
            </a:r>
            <a:r>
              <a:rPr spc="170" dirty="0"/>
              <a:t> </a:t>
            </a:r>
            <a:r>
              <a:rPr spc="145" dirty="0"/>
              <a:t>σε</a:t>
            </a:r>
            <a:r>
              <a:rPr spc="135" dirty="0"/>
              <a:t> </a:t>
            </a:r>
            <a:r>
              <a:rPr spc="170" dirty="0"/>
              <a:t>πλάτος</a:t>
            </a:r>
          </a:p>
        </p:txBody>
      </p:sp>
      <p:sp>
        <p:nvSpPr>
          <p:cNvPr id="9" name="object 9"/>
          <p:cNvSpPr txBox="1"/>
          <p:nvPr/>
        </p:nvSpPr>
        <p:spPr>
          <a:xfrm>
            <a:off x="5489257" y="1643062"/>
            <a:ext cx="6643370" cy="2719705"/>
          </a:xfrm>
          <a:prstGeom prst="rect">
            <a:avLst/>
          </a:prstGeom>
        </p:spPr>
        <p:txBody>
          <a:bodyPr vert="horz" wrap="square" lIns="0" tIns="12700" rIns="0" bIns="0" rtlCol="0">
            <a:spAutoFit/>
          </a:bodyPr>
          <a:lstStyle/>
          <a:p>
            <a:pPr marL="387350">
              <a:lnSpc>
                <a:spcPct val="100000"/>
              </a:lnSpc>
              <a:spcBef>
                <a:spcPts val="100"/>
              </a:spcBef>
            </a:pPr>
            <a:r>
              <a:rPr sz="1100" b="1" spc="-5" dirty="0">
                <a:solidFill>
                  <a:srgbClr val="FFB800"/>
                </a:solidFill>
                <a:latin typeface="Calibri"/>
                <a:cs typeface="Calibri"/>
              </a:rPr>
              <a:t>Άμυνα</a:t>
            </a:r>
            <a:r>
              <a:rPr sz="1100" b="1" spc="-25" dirty="0">
                <a:solidFill>
                  <a:srgbClr val="FFB800"/>
                </a:solidFill>
                <a:latin typeface="Calibri"/>
                <a:cs typeface="Calibri"/>
              </a:rPr>
              <a:t> </a:t>
            </a:r>
            <a:r>
              <a:rPr sz="1100" b="1" dirty="0">
                <a:solidFill>
                  <a:srgbClr val="FFB800"/>
                </a:solidFill>
                <a:latin typeface="Calibri"/>
                <a:cs typeface="Calibri"/>
              </a:rPr>
              <a:t>σε</a:t>
            </a:r>
            <a:r>
              <a:rPr sz="1100" b="1" spc="-15" dirty="0">
                <a:solidFill>
                  <a:srgbClr val="FFB800"/>
                </a:solidFill>
                <a:latin typeface="Calibri"/>
                <a:cs typeface="Calibri"/>
              </a:rPr>
              <a:t> πλάτος:</a:t>
            </a:r>
            <a:endParaRPr sz="1100">
              <a:latin typeface="Calibri"/>
              <a:cs typeface="Calibri"/>
            </a:endParaRPr>
          </a:p>
          <a:p>
            <a:pPr>
              <a:lnSpc>
                <a:spcPct val="100000"/>
              </a:lnSpc>
            </a:pPr>
            <a:endParaRPr sz="1100">
              <a:latin typeface="Calibri"/>
              <a:cs typeface="Calibri"/>
            </a:endParaRPr>
          </a:p>
          <a:p>
            <a:pPr algn="ctr">
              <a:lnSpc>
                <a:spcPct val="100000"/>
              </a:lnSpc>
              <a:spcBef>
                <a:spcPts val="780"/>
              </a:spcBef>
            </a:pPr>
            <a:r>
              <a:rPr sz="1100" dirty="0">
                <a:solidFill>
                  <a:srgbClr val="FFB800"/>
                </a:solidFill>
                <a:latin typeface="Courier New"/>
                <a:cs typeface="Courier New"/>
              </a:rPr>
              <a:t>o</a:t>
            </a:r>
            <a:r>
              <a:rPr sz="1100" spc="20" dirty="0">
                <a:solidFill>
                  <a:srgbClr val="FFB800"/>
                </a:solidFill>
                <a:latin typeface="Courier New"/>
                <a:cs typeface="Courier New"/>
              </a:rPr>
              <a:t> </a:t>
            </a:r>
            <a:r>
              <a:rPr sz="1100" spc="-5" dirty="0">
                <a:solidFill>
                  <a:srgbClr val="FFFFFF"/>
                </a:solidFill>
                <a:latin typeface="Calibri"/>
                <a:cs typeface="Calibri"/>
              </a:rPr>
              <a:t>Το</a:t>
            </a:r>
            <a:r>
              <a:rPr sz="1100" spc="10" dirty="0">
                <a:solidFill>
                  <a:srgbClr val="FFFFFF"/>
                </a:solidFill>
                <a:latin typeface="Calibri"/>
                <a:cs typeface="Calibri"/>
              </a:rPr>
              <a:t> </a:t>
            </a:r>
            <a:r>
              <a:rPr sz="1100" spc="-5" dirty="0">
                <a:solidFill>
                  <a:srgbClr val="FFFFFF"/>
                </a:solidFill>
                <a:latin typeface="Calibri"/>
                <a:cs typeface="Calibri"/>
              </a:rPr>
              <a:t>μοντέλο</a:t>
            </a:r>
            <a:r>
              <a:rPr sz="1100" dirty="0">
                <a:solidFill>
                  <a:srgbClr val="FFFFFF"/>
                </a:solidFill>
                <a:latin typeface="Calibri"/>
                <a:cs typeface="Calibri"/>
              </a:rPr>
              <a:t> </a:t>
            </a:r>
            <a:r>
              <a:rPr sz="1100" b="1" spc="-5" dirty="0">
                <a:solidFill>
                  <a:srgbClr val="FFB800"/>
                </a:solidFill>
                <a:latin typeface="Calibri"/>
                <a:cs typeface="Calibri"/>
              </a:rPr>
              <a:t>των</a:t>
            </a:r>
            <a:r>
              <a:rPr sz="1100" b="1" spc="5" dirty="0">
                <a:solidFill>
                  <a:srgbClr val="FFB800"/>
                </a:solidFill>
                <a:latin typeface="Calibri"/>
                <a:cs typeface="Calibri"/>
              </a:rPr>
              <a:t> </a:t>
            </a:r>
            <a:r>
              <a:rPr sz="1100" b="1" spc="-5" dirty="0">
                <a:solidFill>
                  <a:srgbClr val="FFB800"/>
                </a:solidFill>
                <a:latin typeface="Calibri"/>
                <a:cs typeface="Calibri"/>
              </a:rPr>
              <a:t>ορίων</a:t>
            </a:r>
            <a:r>
              <a:rPr sz="1100" b="1" spc="5" dirty="0">
                <a:solidFill>
                  <a:srgbClr val="FFB800"/>
                </a:solidFill>
                <a:latin typeface="Calibri"/>
                <a:cs typeface="Calibri"/>
              </a:rPr>
              <a:t> </a:t>
            </a:r>
            <a:r>
              <a:rPr sz="1100" b="1" spc="-5" dirty="0">
                <a:solidFill>
                  <a:srgbClr val="FFB800"/>
                </a:solidFill>
                <a:latin typeface="Calibri"/>
                <a:cs typeface="Calibri"/>
              </a:rPr>
              <a:t>εμπιστοσύνης</a:t>
            </a:r>
            <a:r>
              <a:rPr sz="1100" b="1" spc="15" dirty="0">
                <a:solidFill>
                  <a:srgbClr val="FFB800"/>
                </a:solidFill>
                <a:latin typeface="Calibri"/>
                <a:cs typeface="Calibri"/>
              </a:rPr>
              <a:t> </a:t>
            </a:r>
            <a:r>
              <a:rPr sz="1100" spc="-5" dirty="0">
                <a:solidFill>
                  <a:srgbClr val="FFFFFF"/>
                </a:solidFill>
                <a:latin typeface="Calibri"/>
                <a:cs typeface="Calibri"/>
              </a:rPr>
              <a:t>κατηγοριοποιεί</a:t>
            </a:r>
            <a:r>
              <a:rPr sz="1100" spc="5" dirty="0">
                <a:solidFill>
                  <a:srgbClr val="FFFFFF"/>
                </a:solidFill>
                <a:latin typeface="Calibri"/>
                <a:cs typeface="Calibri"/>
              </a:rPr>
              <a:t> </a:t>
            </a:r>
            <a:r>
              <a:rPr sz="1100" spc="-5" dirty="0">
                <a:solidFill>
                  <a:srgbClr val="FFFFFF"/>
                </a:solidFill>
                <a:latin typeface="Calibri"/>
                <a:cs typeface="Calibri"/>
              </a:rPr>
              <a:t>τα</a:t>
            </a:r>
            <a:r>
              <a:rPr sz="1100" spc="10" dirty="0">
                <a:solidFill>
                  <a:srgbClr val="FFFFFF"/>
                </a:solidFill>
                <a:latin typeface="Calibri"/>
                <a:cs typeface="Calibri"/>
              </a:rPr>
              <a:t> </a:t>
            </a:r>
            <a:r>
              <a:rPr sz="1100" spc="-5" dirty="0">
                <a:solidFill>
                  <a:srgbClr val="FFFFFF"/>
                </a:solidFill>
                <a:latin typeface="Calibri"/>
                <a:cs typeface="Calibri"/>
              </a:rPr>
              <a:t>συστήματα</a:t>
            </a:r>
            <a:r>
              <a:rPr sz="1100" spc="5" dirty="0">
                <a:solidFill>
                  <a:srgbClr val="FFFFFF"/>
                </a:solidFill>
                <a:latin typeface="Calibri"/>
                <a:cs typeface="Calibri"/>
              </a:rPr>
              <a:t> </a:t>
            </a:r>
            <a:r>
              <a:rPr sz="1100" spc="-5" dirty="0">
                <a:solidFill>
                  <a:srgbClr val="FFFFFF"/>
                </a:solidFill>
                <a:latin typeface="Calibri"/>
                <a:cs typeface="Calibri"/>
              </a:rPr>
              <a:t>με</a:t>
            </a:r>
            <a:r>
              <a:rPr sz="1100" spc="5" dirty="0">
                <a:solidFill>
                  <a:srgbClr val="FFFFFF"/>
                </a:solidFill>
                <a:latin typeface="Calibri"/>
                <a:cs typeface="Calibri"/>
              </a:rPr>
              <a:t> </a:t>
            </a:r>
            <a:r>
              <a:rPr sz="1100" spc="-5" dirty="0">
                <a:solidFill>
                  <a:srgbClr val="FFFFFF"/>
                </a:solidFill>
                <a:latin typeface="Calibri"/>
                <a:cs typeface="Calibri"/>
              </a:rPr>
              <a:t>βάση</a:t>
            </a:r>
            <a:r>
              <a:rPr sz="1100" spc="10" dirty="0">
                <a:solidFill>
                  <a:srgbClr val="FFFFFF"/>
                </a:solidFill>
                <a:latin typeface="Calibri"/>
                <a:cs typeface="Calibri"/>
              </a:rPr>
              <a:t> </a:t>
            </a:r>
            <a:r>
              <a:rPr sz="1100" spc="-10" dirty="0">
                <a:solidFill>
                  <a:srgbClr val="FFFFFF"/>
                </a:solidFill>
                <a:latin typeface="Calibri"/>
                <a:cs typeface="Calibri"/>
              </a:rPr>
              <a:t>τη</a:t>
            </a:r>
            <a:r>
              <a:rPr sz="1100" spc="-5" dirty="0">
                <a:solidFill>
                  <a:srgbClr val="FFFFFF"/>
                </a:solidFill>
                <a:latin typeface="Calibri"/>
                <a:cs typeface="Calibri"/>
              </a:rPr>
              <a:t> </a:t>
            </a:r>
            <a:r>
              <a:rPr sz="1100" b="1" spc="-5" dirty="0">
                <a:solidFill>
                  <a:srgbClr val="FFB800"/>
                </a:solidFill>
                <a:latin typeface="Calibri"/>
                <a:cs typeface="Calibri"/>
              </a:rPr>
              <a:t>σιωπηρή</a:t>
            </a:r>
            <a:r>
              <a:rPr sz="1100" b="1" spc="5" dirty="0">
                <a:solidFill>
                  <a:srgbClr val="FFB800"/>
                </a:solidFill>
                <a:latin typeface="Calibri"/>
                <a:cs typeface="Calibri"/>
              </a:rPr>
              <a:t> </a:t>
            </a:r>
            <a:r>
              <a:rPr sz="1100" dirty="0">
                <a:solidFill>
                  <a:srgbClr val="FFFFFF"/>
                </a:solidFill>
                <a:latin typeface="Calibri"/>
                <a:cs typeface="Calibri"/>
              </a:rPr>
              <a:t>ή</a:t>
            </a:r>
            <a:r>
              <a:rPr sz="1100" spc="5" dirty="0">
                <a:solidFill>
                  <a:srgbClr val="FFFFFF"/>
                </a:solidFill>
                <a:latin typeface="Calibri"/>
                <a:cs typeface="Calibri"/>
              </a:rPr>
              <a:t> </a:t>
            </a:r>
            <a:r>
              <a:rPr sz="1100" spc="-10" dirty="0">
                <a:solidFill>
                  <a:srgbClr val="FFFFFF"/>
                </a:solidFill>
                <a:latin typeface="Calibri"/>
                <a:cs typeface="Calibri"/>
              </a:rPr>
              <a:t>τη </a:t>
            </a:r>
            <a:r>
              <a:rPr sz="1100" b="1" spc="-5" dirty="0">
                <a:solidFill>
                  <a:srgbClr val="FFB800"/>
                </a:solidFill>
                <a:latin typeface="Calibri"/>
                <a:cs typeface="Calibri"/>
              </a:rPr>
              <a:t>ρητή</a:t>
            </a:r>
            <a:r>
              <a:rPr sz="1100" b="1" spc="5" dirty="0">
                <a:solidFill>
                  <a:srgbClr val="FFB800"/>
                </a:solidFill>
                <a:latin typeface="Calibri"/>
                <a:cs typeface="Calibri"/>
              </a:rPr>
              <a:t> </a:t>
            </a:r>
            <a:r>
              <a:rPr sz="1100" spc="-15" dirty="0">
                <a:solidFill>
                  <a:srgbClr val="FFFFFF"/>
                </a:solidFill>
                <a:latin typeface="Calibri"/>
                <a:cs typeface="Calibri"/>
              </a:rPr>
              <a:t>εμπιστοσύνη</a:t>
            </a:r>
            <a:endParaRPr sz="1100">
              <a:latin typeface="Calibri"/>
              <a:cs typeface="Calibri"/>
            </a:endParaRPr>
          </a:p>
          <a:p>
            <a:pPr marL="453390">
              <a:lnSpc>
                <a:spcPct val="100000"/>
              </a:lnSpc>
              <a:spcBef>
                <a:spcPts val="365"/>
              </a:spcBef>
            </a:pPr>
            <a:r>
              <a:rPr sz="1100" b="1" spc="-15" dirty="0">
                <a:solidFill>
                  <a:srgbClr val="FFB800"/>
                </a:solidFill>
                <a:latin typeface="Calibri"/>
                <a:cs typeface="Calibri"/>
              </a:rPr>
              <a:t>σχέσεις.</a:t>
            </a:r>
            <a:endParaRPr sz="1100">
              <a:latin typeface="Calibri"/>
              <a:cs typeface="Calibri"/>
            </a:endParaRPr>
          </a:p>
          <a:p>
            <a:pPr>
              <a:lnSpc>
                <a:spcPct val="100000"/>
              </a:lnSpc>
              <a:spcBef>
                <a:spcPts val="10"/>
              </a:spcBef>
            </a:pPr>
            <a:endParaRPr sz="1500">
              <a:latin typeface="Calibri"/>
              <a:cs typeface="Calibri"/>
            </a:endParaRPr>
          </a:p>
          <a:p>
            <a:pPr marL="453390" marR="200025" indent="-274320">
              <a:lnSpc>
                <a:spcPct val="100000"/>
              </a:lnSpc>
            </a:pPr>
            <a:r>
              <a:rPr sz="1100" dirty="0">
                <a:solidFill>
                  <a:srgbClr val="FFB800"/>
                </a:solidFill>
                <a:latin typeface="Courier New"/>
                <a:cs typeface="Courier New"/>
              </a:rPr>
              <a:t>o</a:t>
            </a:r>
            <a:r>
              <a:rPr sz="1100" spc="20" dirty="0">
                <a:solidFill>
                  <a:srgbClr val="FFB800"/>
                </a:solidFill>
                <a:latin typeface="Courier New"/>
                <a:cs typeface="Courier New"/>
              </a:rPr>
              <a:t> </a:t>
            </a:r>
            <a:r>
              <a:rPr sz="1100" b="1" dirty="0">
                <a:solidFill>
                  <a:srgbClr val="FFB800"/>
                </a:solidFill>
                <a:latin typeface="Calibri"/>
                <a:cs typeface="Calibri"/>
              </a:rPr>
              <a:t>Η</a:t>
            </a:r>
            <a:r>
              <a:rPr sz="1100" b="1" spc="10" dirty="0">
                <a:solidFill>
                  <a:srgbClr val="FFB800"/>
                </a:solidFill>
                <a:latin typeface="Calibri"/>
                <a:cs typeface="Calibri"/>
              </a:rPr>
              <a:t> </a:t>
            </a:r>
            <a:r>
              <a:rPr sz="1100" b="1" spc="-5" dirty="0">
                <a:solidFill>
                  <a:srgbClr val="FFB800"/>
                </a:solidFill>
                <a:latin typeface="Calibri"/>
                <a:cs typeface="Calibri"/>
              </a:rPr>
              <a:t>μοντελοποίηση</a:t>
            </a:r>
            <a:r>
              <a:rPr sz="1100" b="1" spc="10" dirty="0">
                <a:solidFill>
                  <a:srgbClr val="FFB800"/>
                </a:solidFill>
                <a:latin typeface="Calibri"/>
                <a:cs typeface="Calibri"/>
              </a:rPr>
              <a:t> </a:t>
            </a:r>
            <a:r>
              <a:rPr sz="1100" b="1" spc="-5" dirty="0">
                <a:solidFill>
                  <a:srgbClr val="FFB800"/>
                </a:solidFill>
                <a:latin typeface="Calibri"/>
                <a:cs typeface="Calibri"/>
              </a:rPr>
              <a:t>απειλών</a:t>
            </a:r>
            <a:r>
              <a:rPr sz="1100" b="1" spc="5" dirty="0">
                <a:solidFill>
                  <a:srgbClr val="FFB800"/>
                </a:solidFill>
                <a:latin typeface="Calibri"/>
                <a:cs typeface="Calibri"/>
              </a:rPr>
              <a:t> </a:t>
            </a:r>
            <a:r>
              <a:rPr sz="1100" spc="-5" dirty="0">
                <a:solidFill>
                  <a:srgbClr val="FFFFFF"/>
                </a:solidFill>
                <a:latin typeface="Calibri"/>
                <a:cs typeface="Calibri"/>
              </a:rPr>
              <a:t>βοηθά</a:t>
            </a:r>
            <a:r>
              <a:rPr sz="1100" spc="10" dirty="0">
                <a:solidFill>
                  <a:srgbClr val="FFFFFF"/>
                </a:solidFill>
                <a:latin typeface="Calibri"/>
                <a:cs typeface="Calibri"/>
              </a:rPr>
              <a:t> </a:t>
            </a:r>
            <a:r>
              <a:rPr sz="1100" spc="-5" dirty="0">
                <a:solidFill>
                  <a:srgbClr val="FFFFFF"/>
                </a:solidFill>
                <a:latin typeface="Calibri"/>
                <a:cs typeface="Calibri"/>
              </a:rPr>
              <a:t>στον</a:t>
            </a:r>
            <a:r>
              <a:rPr sz="1100" spc="5" dirty="0">
                <a:solidFill>
                  <a:srgbClr val="FFFFFF"/>
                </a:solidFill>
                <a:latin typeface="Calibri"/>
                <a:cs typeface="Calibri"/>
              </a:rPr>
              <a:t> </a:t>
            </a:r>
            <a:r>
              <a:rPr sz="1100" spc="-5" dirty="0">
                <a:solidFill>
                  <a:srgbClr val="FFFFFF"/>
                </a:solidFill>
                <a:latin typeface="Calibri"/>
                <a:cs typeface="Calibri"/>
              </a:rPr>
              <a:t>εντοπισμό</a:t>
            </a:r>
            <a:r>
              <a:rPr sz="1100" spc="5" dirty="0">
                <a:solidFill>
                  <a:srgbClr val="FFFFFF"/>
                </a:solidFill>
                <a:latin typeface="Calibri"/>
                <a:cs typeface="Calibri"/>
              </a:rPr>
              <a:t> </a:t>
            </a:r>
            <a:r>
              <a:rPr sz="1100" spc="-5" dirty="0">
                <a:solidFill>
                  <a:srgbClr val="FFFFFF"/>
                </a:solidFill>
                <a:latin typeface="Calibri"/>
                <a:cs typeface="Calibri"/>
              </a:rPr>
              <a:t>περιοχών</a:t>
            </a:r>
            <a:r>
              <a:rPr sz="1100" spc="5" dirty="0">
                <a:solidFill>
                  <a:srgbClr val="FFFFFF"/>
                </a:solidFill>
                <a:latin typeface="Calibri"/>
                <a:cs typeface="Calibri"/>
              </a:rPr>
              <a:t> </a:t>
            </a:r>
            <a:r>
              <a:rPr sz="1100" spc="-5" dirty="0">
                <a:solidFill>
                  <a:srgbClr val="FFFFFF"/>
                </a:solidFill>
                <a:latin typeface="Calibri"/>
                <a:cs typeface="Calibri"/>
              </a:rPr>
              <a:t>για</a:t>
            </a:r>
            <a:r>
              <a:rPr sz="1100" spc="10" dirty="0">
                <a:solidFill>
                  <a:srgbClr val="FFFFFF"/>
                </a:solidFill>
                <a:latin typeface="Calibri"/>
                <a:cs typeface="Calibri"/>
              </a:rPr>
              <a:t> </a:t>
            </a:r>
            <a:r>
              <a:rPr sz="1100" b="1" spc="-5" dirty="0">
                <a:solidFill>
                  <a:srgbClr val="FFB800"/>
                </a:solidFill>
                <a:latin typeface="Calibri"/>
                <a:cs typeface="Calibri"/>
              </a:rPr>
              <a:t>την</a:t>
            </a:r>
            <a:r>
              <a:rPr sz="1100" b="1" spc="5" dirty="0">
                <a:solidFill>
                  <a:srgbClr val="FFB800"/>
                </a:solidFill>
                <a:latin typeface="Calibri"/>
                <a:cs typeface="Calibri"/>
              </a:rPr>
              <a:t> </a:t>
            </a:r>
            <a:r>
              <a:rPr sz="1100" b="1" spc="-5" dirty="0">
                <a:solidFill>
                  <a:srgbClr val="FFB800"/>
                </a:solidFill>
                <a:latin typeface="Calibri"/>
                <a:cs typeface="Calibri"/>
              </a:rPr>
              <a:t>υλοποίηση</a:t>
            </a:r>
            <a:r>
              <a:rPr sz="1100" b="1" spc="10" dirty="0">
                <a:solidFill>
                  <a:srgbClr val="FFB800"/>
                </a:solidFill>
                <a:latin typeface="Calibri"/>
                <a:cs typeface="Calibri"/>
              </a:rPr>
              <a:t> </a:t>
            </a:r>
            <a:r>
              <a:rPr sz="1100" b="1" spc="-5" dirty="0">
                <a:solidFill>
                  <a:srgbClr val="FFB800"/>
                </a:solidFill>
                <a:latin typeface="Calibri"/>
                <a:cs typeface="Calibri"/>
              </a:rPr>
              <a:t>τεχνικών</a:t>
            </a:r>
            <a:r>
              <a:rPr sz="1100" b="1" spc="5" dirty="0">
                <a:solidFill>
                  <a:srgbClr val="FFB800"/>
                </a:solidFill>
                <a:latin typeface="Calibri"/>
                <a:cs typeface="Calibri"/>
              </a:rPr>
              <a:t> </a:t>
            </a:r>
            <a:r>
              <a:rPr sz="1100" b="1" spc="-5" dirty="0">
                <a:solidFill>
                  <a:srgbClr val="FFB800"/>
                </a:solidFill>
                <a:latin typeface="Calibri"/>
                <a:cs typeface="Calibri"/>
              </a:rPr>
              <a:t>ελέγχων</a:t>
            </a:r>
            <a:r>
              <a:rPr sz="1100" b="1" spc="10" dirty="0">
                <a:solidFill>
                  <a:srgbClr val="FFB800"/>
                </a:solidFill>
                <a:latin typeface="Calibri"/>
                <a:cs typeface="Calibri"/>
              </a:rPr>
              <a:t> </a:t>
            </a:r>
            <a:r>
              <a:rPr sz="1100" spc="-5" dirty="0">
                <a:solidFill>
                  <a:srgbClr val="FFFFFF"/>
                </a:solidFill>
                <a:latin typeface="Calibri"/>
                <a:cs typeface="Calibri"/>
              </a:rPr>
              <a:t>μεταξύ </a:t>
            </a:r>
            <a:r>
              <a:rPr sz="1100" spc="-229" dirty="0">
                <a:solidFill>
                  <a:srgbClr val="FFFFFF"/>
                </a:solidFill>
                <a:latin typeface="Calibri"/>
                <a:cs typeface="Calibri"/>
              </a:rPr>
              <a:t> </a:t>
            </a:r>
            <a:r>
              <a:rPr sz="1100" spc="-5" dirty="0">
                <a:solidFill>
                  <a:srgbClr val="FFFFFF"/>
                </a:solidFill>
                <a:latin typeface="Calibri"/>
                <a:cs typeface="Calibri"/>
              </a:rPr>
              <a:t>συστημάτων σε</a:t>
            </a:r>
            <a:r>
              <a:rPr sz="1100" spc="-10" dirty="0">
                <a:solidFill>
                  <a:srgbClr val="FFFFFF"/>
                </a:solidFill>
                <a:latin typeface="Calibri"/>
                <a:cs typeface="Calibri"/>
              </a:rPr>
              <a:t> </a:t>
            </a:r>
            <a:r>
              <a:rPr sz="1100" b="1" spc="-5" dirty="0">
                <a:solidFill>
                  <a:srgbClr val="FFB800"/>
                </a:solidFill>
                <a:latin typeface="Calibri"/>
                <a:cs typeface="Calibri"/>
              </a:rPr>
              <a:t>μεγάλα</a:t>
            </a:r>
            <a:r>
              <a:rPr sz="1100" b="1" dirty="0">
                <a:solidFill>
                  <a:srgbClr val="FFB800"/>
                </a:solidFill>
                <a:latin typeface="Calibri"/>
                <a:cs typeface="Calibri"/>
              </a:rPr>
              <a:t> </a:t>
            </a:r>
            <a:r>
              <a:rPr sz="1100" dirty="0">
                <a:solidFill>
                  <a:srgbClr val="FFFFFF"/>
                </a:solidFill>
                <a:latin typeface="Calibri"/>
                <a:cs typeface="Calibri"/>
              </a:rPr>
              <a:t>ή</a:t>
            </a:r>
            <a:r>
              <a:rPr sz="1100" spc="-5" dirty="0">
                <a:solidFill>
                  <a:srgbClr val="FFFFFF"/>
                </a:solidFill>
                <a:latin typeface="Calibri"/>
                <a:cs typeface="Calibri"/>
              </a:rPr>
              <a:t> </a:t>
            </a:r>
            <a:r>
              <a:rPr sz="1100" b="1" spc="-5" dirty="0">
                <a:solidFill>
                  <a:srgbClr val="FFB800"/>
                </a:solidFill>
                <a:latin typeface="Calibri"/>
                <a:cs typeface="Calibri"/>
              </a:rPr>
              <a:t>σύνθετα</a:t>
            </a:r>
            <a:r>
              <a:rPr sz="1100" b="1" dirty="0">
                <a:solidFill>
                  <a:srgbClr val="FFB800"/>
                </a:solidFill>
                <a:latin typeface="Calibri"/>
                <a:cs typeface="Calibri"/>
              </a:rPr>
              <a:t> </a:t>
            </a:r>
            <a:r>
              <a:rPr sz="1100" spc="-5" dirty="0">
                <a:solidFill>
                  <a:srgbClr val="FFFFFF"/>
                </a:solidFill>
                <a:latin typeface="Calibri"/>
                <a:cs typeface="Calibri"/>
              </a:rPr>
              <a:t>δίκτυα.</a:t>
            </a:r>
            <a:endParaRPr sz="1100">
              <a:latin typeface="Calibri"/>
              <a:cs typeface="Calibri"/>
            </a:endParaRPr>
          </a:p>
          <a:p>
            <a:pPr>
              <a:lnSpc>
                <a:spcPct val="100000"/>
              </a:lnSpc>
            </a:pPr>
            <a:endParaRPr sz="1100">
              <a:latin typeface="Calibri"/>
              <a:cs typeface="Calibri"/>
            </a:endParaRPr>
          </a:p>
          <a:p>
            <a:pPr marL="635" algn="ctr">
              <a:lnSpc>
                <a:spcPct val="100000"/>
              </a:lnSpc>
              <a:spcBef>
                <a:spcPts val="780"/>
              </a:spcBef>
            </a:pPr>
            <a:r>
              <a:rPr sz="1100" dirty="0">
                <a:solidFill>
                  <a:srgbClr val="FFB800"/>
                </a:solidFill>
                <a:latin typeface="Courier New"/>
                <a:cs typeface="Courier New"/>
              </a:rPr>
              <a:t>o</a:t>
            </a:r>
            <a:r>
              <a:rPr sz="1100" spc="10" dirty="0">
                <a:solidFill>
                  <a:srgbClr val="FFB800"/>
                </a:solidFill>
                <a:latin typeface="Courier New"/>
                <a:cs typeface="Courier New"/>
              </a:rPr>
              <a:t> </a:t>
            </a:r>
            <a:r>
              <a:rPr sz="1100" dirty="0">
                <a:solidFill>
                  <a:srgbClr val="FFFFFF"/>
                </a:solidFill>
                <a:latin typeface="Calibri"/>
                <a:cs typeface="Calibri"/>
              </a:rPr>
              <a:t>Σε </a:t>
            </a:r>
            <a:r>
              <a:rPr sz="1100" spc="-5" dirty="0">
                <a:solidFill>
                  <a:srgbClr val="FFFFFF"/>
                </a:solidFill>
                <a:latin typeface="Calibri"/>
                <a:cs typeface="Calibri"/>
              </a:rPr>
              <a:t>πλοία</a:t>
            </a:r>
            <a:r>
              <a:rPr sz="1100" spc="5" dirty="0">
                <a:solidFill>
                  <a:srgbClr val="FFFFFF"/>
                </a:solidFill>
                <a:latin typeface="Calibri"/>
                <a:cs typeface="Calibri"/>
              </a:rPr>
              <a:t> </a:t>
            </a:r>
            <a:r>
              <a:rPr sz="1100" spc="-5" dirty="0">
                <a:solidFill>
                  <a:srgbClr val="FFFFFF"/>
                </a:solidFill>
                <a:latin typeface="Calibri"/>
                <a:cs typeface="Calibri"/>
              </a:rPr>
              <a:t>με</a:t>
            </a:r>
            <a:r>
              <a:rPr sz="1100" dirty="0">
                <a:solidFill>
                  <a:srgbClr val="FFFFFF"/>
                </a:solidFill>
                <a:latin typeface="Calibri"/>
                <a:cs typeface="Calibri"/>
              </a:rPr>
              <a:t> </a:t>
            </a:r>
            <a:r>
              <a:rPr sz="1100" spc="-5" dirty="0">
                <a:solidFill>
                  <a:srgbClr val="FFFFFF"/>
                </a:solidFill>
                <a:latin typeface="Calibri"/>
                <a:cs typeface="Calibri"/>
              </a:rPr>
              <a:t>υψηλό</a:t>
            </a:r>
            <a:r>
              <a:rPr sz="1100" dirty="0">
                <a:solidFill>
                  <a:srgbClr val="FFFFFF"/>
                </a:solidFill>
                <a:latin typeface="Calibri"/>
                <a:cs typeface="Calibri"/>
              </a:rPr>
              <a:t> </a:t>
            </a:r>
            <a:r>
              <a:rPr sz="1100" spc="-5" dirty="0">
                <a:solidFill>
                  <a:srgbClr val="FFFFFF"/>
                </a:solidFill>
                <a:latin typeface="Calibri"/>
                <a:cs typeface="Calibri"/>
              </a:rPr>
              <a:t>βαθμό</a:t>
            </a:r>
            <a:r>
              <a:rPr sz="1100" spc="5" dirty="0">
                <a:solidFill>
                  <a:srgbClr val="FFFFFF"/>
                </a:solidFill>
                <a:latin typeface="Calibri"/>
                <a:cs typeface="Calibri"/>
              </a:rPr>
              <a:t> </a:t>
            </a:r>
            <a:r>
              <a:rPr sz="1100" spc="-5" dirty="0">
                <a:solidFill>
                  <a:srgbClr val="FFFFFF"/>
                </a:solidFill>
                <a:latin typeface="Calibri"/>
                <a:cs typeface="Calibri"/>
              </a:rPr>
              <a:t>ολοκλήρωσης</a:t>
            </a:r>
            <a:r>
              <a:rPr sz="1100" spc="10" dirty="0">
                <a:solidFill>
                  <a:srgbClr val="FFFFFF"/>
                </a:solidFill>
                <a:latin typeface="Calibri"/>
                <a:cs typeface="Calibri"/>
              </a:rPr>
              <a:t> </a:t>
            </a:r>
            <a:r>
              <a:rPr sz="1100" b="1" spc="-5" dirty="0">
                <a:solidFill>
                  <a:srgbClr val="FFB800"/>
                </a:solidFill>
                <a:latin typeface="Calibri"/>
                <a:cs typeface="Calibri"/>
              </a:rPr>
              <a:t>ΤΠ</a:t>
            </a:r>
            <a:r>
              <a:rPr sz="1100" b="1" spc="5" dirty="0">
                <a:solidFill>
                  <a:srgbClr val="FFB800"/>
                </a:solidFill>
                <a:latin typeface="Calibri"/>
                <a:cs typeface="Calibri"/>
              </a:rPr>
              <a:t> </a:t>
            </a:r>
            <a:r>
              <a:rPr sz="1100" spc="-5" dirty="0">
                <a:solidFill>
                  <a:srgbClr val="FFFFFF"/>
                </a:solidFill>
                <a:latin typeface="Calibri"/>
                <a:cs typeface="Calibri"/>
              </a:rPr>
              <a:t>και</a:t>
            </a:r>
            <a:r>
              <a:rPr sz="1100" spc="5" dirty="0">
                <a:solidFill>
                  <a:srgbClr val="FFFFFF"/>
                </a:solidFill>
                <a:latin typeface="Calibri"/>
                <a:cs typeface="Calibri"/>
              </a:rPr>
              <a:t> </a:t>
            </a:r>
            <a:r>
              <a:rPr sz="1100" b="1" spc="-5" dirty="0">
                <a:solidFill>
                  <a:srgbClr val="FFB800"/>
                </a:solidFill>
                <a:latin typeface="Calibri"/>
                <a:cs typeface="Calibri"/>
              </a:rPr>
              <a:t>ΟΤ</a:t>
            </a:r>
            <a:r>
              <a:rPr sz="1100" spc="-5" dirty="0">
                <a:solidFill>
                  <a:srgbClr val="FFFFFF"/>
                </a:solidFill>
                <a:latin typeface="Calibri"/>
                <a:cs typeface="Calibri"/>
              </a:rPr>
              <a:t>,</a:t>
            </a:r>
            <a:r>
              <a:rPr sz="1100" spc="5" dirty="0">
                <a:solidFill>
                  <a:srgbClr val="FFFFFF"/>
                </a:solidFill>
                <a:latin typeface="Calibri"/>
                <a:cs typeface="Calibri"/>
              </a:rPr>
              <a:t> </a:t>
            </a:r>
            <a:r>
              <a:rPr sz="1100" b="1" dirty="0">
                <a:solidFill>
                  <a:srgbClr val="FFB800"/>
                </a:solidFill>
                <a:latin typeface="Calibri"/>
                <a:cs typeface="Calibri"/>
              </a:rPr>
              <a:t>η </a:t>
            </a:r>
            <a:r>
              <a:rPr sz="1100" b="1" spc="-5" dirty="0">
                <a:solidFill>
                  <a:srgbClr val="FFB800"/>
                </a:solidFill>
                <a:latin typeface="Calibri"/>
                <a:cs typeface="Calibri"/>
              </a:rPr>
              <a:t>άμυνα</a:t>
            </a:r>
            <a:r>
              <a:rPr sz="1100" b="1" dirty="0">
                <a:solidFill>
                  <a:srgbClr val="FFB800"/>
                </a:solidFill>
                <a:latin typeface="Calibri"/>
                <a:cs typeface="Calibri"/>
              </a:rPr>
              <a:t> σε</a:t>
            </a:r>
            <a:r>
              <a:rPr sz="1100" b="1" spc="5" dirty="0">
                <a:solidFill>
                  <a:srgbClr val="FFB800"/>
                </a:solidFill>
                <a:latin typeface="Calibri"/>
                <a:cs typeface="Calibri"/>
              </a:rPr>
              <a:t> </a:t>
            </a:r>
            <a:r>
              <a:rPr sz="1100" spc="-5" dirty="0">
                <a:solidFill>
                  <a:srgbClr val="FFFFFF"/>
                </a:solidFill>
                <a:latin typeface="Calibri"/>
                <a:cs typeface="Calibri"/>
              </a:rPr>
              <a:t>απαιτεί</a:t>
            </a:r>
            <a:r>
              <a:rPr sz="1100" spc="5" dirty="0">
                <a:solidFill>
                  <a:srgbClr val="FFFFFF"/>
                </a:solidFill>
                <a:latin typeface="Calibri"/>
                <a:cs typeface="Calibri"/>
              </a:rPr>
              <a:t> </a:t>
            </a:r>
            <a:r>
              <a:rPr sz="1100" spc="-15" dirty="0">
                <a:solidFill>
                  <a:srgbClr val="FFFFFF"/>
                </a:solidFill>
                <a:latin typeface="Calibri"/>
                <a:cs typeface="Calibri"/>
              </a:rPr>
              <a:t>πολυεπίπεδη</a:t>
            </a:r>
            <a:endParaRPr sz="1100">
              <a:latin typeface="Calibri"/>
              <a:cs typeface="Calibri"/>
            </a:endParaRPr>
          </a:p>
          <a:p>
            <a:pPr marL="453390">
              <a:lnSpc>
                <a:spcPct val="100000"/>
              </a:lnSpc>
              <a:spcBef>
                <a:spcPts val="365"/>
              </a:spcBef>
            </a:pPr>
            <a:r>
              <a:rPr sz="1100" b="1" spc="-5" dirty="0">
                <a:solidFill>
                  <a:srgbClr val="FFB800"/>
                </a:solidFill>
                <a:latin typeface="Calibri"/>
                <a:cs typeface="Calibri"/>
              </a:rPr>
              <a:t>μέτρα</a:t>
            </a:r>
            <a:r>
              <a:rPr sz="1100" b="1" dirty="0">
                <a:solidFill>
                  <a:srgbClr val="FFB800"/>
                </a:solidFill>
                <a:latin typeface="Calibri"/>
                <a:cs typeface="Calibri"/>
              </a:rPr>
              <a:t> </a:t>
            </a:r>
            <a:r>
              <a:rPr sz="1100" spc="-5" dirty="0">
                <a:solidFill>
                  <a:srgbClr val="FFFFFF"/>
                </a:solidFill>
                <a:latin typeface="Calibri"/>
                <a:cs typeface="Calibri"/>
              </a:rPr>
              <a:t>προστασίας</a:t>
            </a:r>
            <a:r>
              <a:rPr sz="1100" spc="5" dirty="0">
                <a:solidFill>
                  <a:srgbClr val="FFFFFF"/>
                </a:solidFill>
                <a:latin typeface="Calibri"/>
                <a:cs typeface="Calibri"/>
              </a:rPr>
              <a:t> </a:t>
            </a:r>
            <a:r>
              <a:rPr sz="1100" spc="-5" dirty="0">
                <a:solidFill>
                  <a:srgbClr val="FFFFFF"/>
                </a:solidFill>
                <a:latin typeface="Calibri"/>
                <a:cs typeface="Calibri"/>
              </a:rPr>
              <a:t>σε</a:t>
            </a:r>
            <a:r>
              <a:rPr sz="1100" dirty="0">
                <a:solidFill>
                  <a:srgbClr val="FFFFFF"/>
                </a:solidFill>
                <a:latin typeface="Calibri"/>
                <a:cs typeface="Calibri"/>
              </a:rPr>
              <a:t> </a:t>
            </a:r>
            <a:r>
              <a:rPr sz="1100" spc="-5" dirty="0">
                <a:solidFill>
                  <a:srgbClr val="FFFFFF"/>
                </a:solidFill>
                <a:latin typeface="Calibri"/>
                <a:cs typeface="Calibri"/>
              </a:rPr>
              <a:t>όλα</a:t>
            </a:r>
            <a:r>
              <a:rPr sz="1100" spc="5" dirty="0">
                <a:solidFill>
                  <a:srgbClr val="FFFFFF"/>
                </a:solidFill>
                <a:latin typeface="Calibri"/>
                <a:cs typeface="Calibri"/>
              </a:rPr>
              <a:t> </a:t>
            </a:r>
            <a:r>
              <a:rPr sz="1100" b="1" spc="-10" dirty="0">
                <a:solidFill>
                  <a:srgbClr val="FFB800"/>
                </a:solidFill>
                <a:latin typeface="Calibri"/>
                <a:cs typeface="Calibri"/>
              </a:rPr>
              <a:t>τα</a:t>
            </a:r>
            <a:r>
              <a:rPr sz="1100" b="1" spc="-15" dirty="0">
                <a:solidFill>
                  <a:srgbClr val="FFB800"/>
                </a:solidFill>
                <a:latin typeface="Calibri"/>
                <a:cs typeface="Calibri"/>
              </a:rPr>
              <a:t> συστήματα</a:t>
            </a:r>
            <a:r>
              <a:rPr sz="1100" b="1" spc="-5" dirty="0">
                <a:solidFill>
                  <a:srgbClr val="FFB800"/>
                </a:solidFill>
                <a:latin typeface="Calibri"/>
                <a:cs typeface="Calibri"/>
              </a:rPr>
              <a:t> Ευπάθειας.</a:t>
            </a:r>
            <a:endParaRPr sz="1100">
              <a:latin typeface="Calibri"/>
              <a:cs typeface="Calibri"/>
            </a:endParaRPr>
          </a:p>
          <a:p>
            <a:pPr>
              <a:lnSpc>
                <a:spcPct val="100000"/>
              </a:lnSpc>
            </a:pPr>
            <a:endParaRPr sz="1100">
              <a:latin typeface="Calibri"/>
              <a:cs typeface="Calibri"/>
            </a:endParaRPr>
          </a:p>
          <a:p>
            <a:pPr marL="495300">
              <a:lnSpc>
                <a:spcPct val="100000"/>
              </a:lnSpc>
              <a:spcBef>
                <a:spcPts val="815"/>
              </a:spcBef>
            </a:pPr>
            <a:r>
              <a:rPr sz="1100" dirty="0">
                <a:solidFill>
                  <a:srgbClr val="FFB800"/>
                </a:solidFill>
                <a:latin typeface="Courier New"/>
                <a:cs typeface="Courier New"/>
              </a:rPr>
              <a:t>o</a:t>
            </a:r>
            <a:r>
              <a:rPr sz="1100" spc="5" dirty="0">
                <a:solidFill>
                  <a:srgbClr val="FFB800"/>
                </a:solidFill>
                <a:latin typeface="Courier New"/>
                <a:cs typeface="Courier New"/>
              </a:rPr>
              <a:t> </a:t>
            </a:r>
            <a:r>
              <a:rPr sz="1100" dirty="0">
                <a:solidFill>
                  <a:srgbClr val="FFFFFF"/>
                </a:solidFill>
                <a:latin typeface="Calibri"/>
                <a:cs typeface="Calibri"/>
              </a:rPr>
              <a:t>Η</a:t>
            </a:r>
            <a:r>
              <a:rPr sz="1100" spc="5" dirty="0">
                <a:solidFill>
                  <a:srgbClr val="FFFFFF"/>
                </a:solidFill>
                <a:latin typeface="Calibri"/>
                <a:cs typeface="Calibri"/>
              </a:rPr>
              <a:t> </a:t>
            </a:r>
            <a:r>
              <a:rPr sz="1100" spc="-5" dirty="0">
                <a:solidFill>
                  <a:srgbClr val="FFFFFF"/>
                </a:solidFill>
                <a:latin typeface="Calibri"/>
                <a:cs typeface="Calibri"/>
              </a:rPr>
              <a:t>άμυνα</a:t>
            </a:r>
            <a:r>
              <a:rPr sz="1100" spc="5" dirty="0">
                <a:solidFill>
                  <a:srgbClr val="FFFFFF"/>
                </a:solidFill>
                <a:latin typeface="Calibri"/>
                <a:cs typeface="Calibri"/>
              </a:rPr>
              <a:t> </a:t>
            </a:r>
            <a:r>
              <a:rPr sz="1100" spc="-5" dirty="0">
                <a:solidFill>
                  <a:srgbClr val="FFFFFF"/>
                </a:solidFill>
                <a:latin typeface="Calibri"/>
                <a:cs typeface="Calibri"/>
              </a:rPr>
              <a:t>στο</a:t>
            </a:r>
            <a:r>
              <a:rPr sz="1100" spc="5" dirty="0">
                <a:solidFill>
                  <a:srgbClr val="FFFFFF"/>
                </a:solidFill>
                <a:latin typeface="Calibri"/>
                <a:cs typeface="Calibri"/>
              </a:rPr>
              <a:t> </a:t>
            </a:r>
            <a:r>
              <a:rPr sz="1100" spc="-5" dirty="0">
                <a:solidFill>
                  <a:srgbClr val="FFFFFF"/>
                </a:solidFill>
                <a:latin typeface="Calibri"/>
                <a:cs typeface="Calibri"/>
              </a:rPr>
              <a:t>πλάτος</a:t>
            </a:r>
            <a:r>
              <a:rPr sz="1100" spc="5" dirty="0">
                <a:solidFill>
                  <a:srgbClr val="FFFFFF"/>
                </a:solidFill>
                <a:latin typeface="Calibri"/>
                <a:cs typeface="Calibri"/>
              </a:rPr>
              <a:t> </a:t>
            </a:r>
            <a:r>
              <a:rPr sz="1100" b="1" spc="-5" dirty="0">
                <a:solidFill>
                  <a:srgbClr val="FFB800"/>
                </a:solidFill>
                <a:latin typeface="Calibri"/>
                <a:cs typeface="Calibri"/>
              </a:rPr>
              <a:t>αποτρέπει</a:t>
            </a:r>
            <a:r>
              <a:rPr sz="1100" b="1" dirty="0">
                <a:solidFill>
                  <a:srgbClr val="FFB800"/>
                </a:solidFill>
                <a:latin typeface="Calibri"/>
                <a:cs typeface="Calibri"/>
              </a:rPr>
              <a:t> </a:t>
            </a:r>
            <a:r>
              <a:rPr sz="1100" b="1" spc="-5" dirty="0">
                <a:solidFill>
                  <a:srgbClr val="FFB800"/>
                </a:solidFill>
                <a:latin typeface="Calibri"/>
                <a:cs typeface="Calibri"/>
              </a:rPr>
              <a:t>την</a:t>
            </a:r>
            <a:r>
              <a:rPr sz="1100" b="1" dirty="0">
                <a:solidFill>
                  <a:srgbClr val="FFB800"/>
                </a:solidFill>
                <a:latin typeface="Calibri"/>
                <a:cs typeface="Calibri"/>
              </a:rPr>
              <a:t> </a:t>
            </a:r>
            <a:r>
              <a:rPr sz="1100" b="1" spc="-5" dirty="0">
                <a:solidFill>
                  <a:srgbClr val="FFB800"/>
                </a:solidFill>
                <a:latin typeface="Calibri"/>
                <a:cs typeface="Calibri"/>
              </a:rPr>
              <a:t>Ευπάθεια</a:t>
            </a:r>
            <a:r>
              <a:rPr sz="1100" b="1" spc="5" dirty="0">
                <a:solidFill>
                  <a:srgbClr val="FFB800"/>
                </a:solidFill>
                <a:latin typeface="Calibri"/>
                <a:cs typeface="Calibri"/>
              </a:rPr>
              <a:t> </a:t>
            </a:r>
            <a:r>
              <a:rPr sz="1100" spc="-5" dirty="0">
                <a:solidFill>
                  <a:srgbClr val="FFFFFF"/>
                </a:solidFill>
                <a:latin typeface="Calibri"/>
                <a:cs typeface="Calibri"/>
              </a:rPr>
              <a:t>σε</a:t>
            </a:r>
            <a:r>
              <a:rPr sz="1100" dirty="0">
                <a:solidFill>
                  <a:srgbClr val="FFFFFF"/>
                </a:solidFill>
                <a:latin typeface="Calibri"/>
                <a:cs typeface="Calibri"/>
              </a:rPr>
              <a:t> </a:t>
            </a:r>
            <a:r>
              <a:rPr sz="1100" spc="-5" dirty="0">
                <a:solidFill>
                  <a:srgbClr val="FFFFFF"/>
                </a:solidFill>
                <a:latin typeface="Calibri"/>
                <a:cs typeface="Calibri"/>
              </a:rPr>
              <a:t>ένα</a:t>
            </a:r>
            <a:r>
              <a:rPr sz="1100" spc="5" dirty="0">
                <a:solidFill>
                  <a:srgbClr val="FFFFFF"/>
                </a:solidFill>
                <a:latin typeface="Calibri"/>
                <a:cs typeface="Calibri"/>
              </a:rPr>
              <a:t> </a:t>
            </a:r>
            <a:r>
              <a:rPr sz="1100" spc="-5" dirty="0">
                <a:solidFill>
                  <a:srgbClr val="FFFFFF"/>
                </a:solidFill>
                <a:latin typeface="Calibri"/>
                <a:cs typeface="Calibri"/>
              </a:rPr>
              <a:t>σύστημα</a:t>
            </a:r>
            <a:r>
              <a:rPr sz="1100" dirty="0">
                <a:solidFill>
                  <a:srgbClr val="FFFFFF"/>
                </a:solidFill>
                <a:latin typeface="Calibri"/>
                <a:cs typeface="Calibri"/>
              </a:rPr>
              <a:t> </a:t>
            </a:r>
            <a:r>
              <a:rPr sz="1100" spc="-5" dirty="0">
                <a:solidFill>
                  <a:srgbClr val="FFFFFF"/>
                </a:solidFill>
                <a:latin typeface="Calibri"/>
                <a:cs typeface="Calibri"/>
              </a:rPr>
              <a:t>από</a:t>
            </a:r>
            <a:r>
              <a:rPr sz="1100" spc="5" dirty="0">
                <a:solidFill>
                  <a:srgbClr val="FFFFFF"/>
                </a:solidFill>
                <a:latin typeface="Calibri"/>
                <a:cs typeface="Calibri"/>
              </a:rPr>
              <a:t> </a:t>
            </a:r>
            <a:r>
              <a:rPr sz="1100" b="1" spc="-5" dirty="0">
                <a:solidFill>
                  <a:srgbClr val="FFB800"/>
                </a:solidFill>
                <a:latin typeface="Calibri"/>
                <a:cs typeface="Calibri"/>
              </a:rPr>
              <a:t>το</a:t>
            </a:r>
            <a:r>
              <a:rPr sz="1100" b="1" spc="5" dirty="0">
                <a:solidFill>
                  <a:srgbClr val="FFB800"/>
                </a:solidFill>
                <a:latin typeface="Calibri"/>
                <a:cs typeface="Calibri"/>
              </a:rPr>
              <a:t> </a:t>
            </a:r>
            <a:r>
              <a:rPr sz="1100" b="1" spc="-5" dirty="0">
                <a:solidFill>
                  <a:srgbClr val="FFB800"/>
                </a:solidFill>
                <a:latin typeface="Calibri"/>
                <a:cs typeface="Calibri"/>
              </a:rPr>
              <a:t>να</a:t>
            </a:r>
            <a:r>
              <a:rPr sz="1100" b="1" dirty="0">
                <a:solidFill>
                  <a:srgbClr val="FFB800"/>
                </a:solidFill>
                <a:latin typeface="Calibri"/>
                <a:cs typeface="Calibri"/>
              </a:rPr>
              <a:t> </a:t>
            </a:r>
            <a:r>
              <a:rPr sz="1100" b="1" spc="-5" dirty="0">
                <a:solidFill>
                  <a:srgbClr val="FFB800"/>
                </a:solidFill>
                <a:latin typeface="Calibri"/>
                <a:cs typeface="Calibri"/>
              </a:rPr>
              <a:t>θέσουν</a:t>
            </a:r>
            <a:r>
              <a:rPr sz="1100" b="1" spc="5" dirty="0">
                <a:solidFill>
                  <a:srgbClr val="FFB800"/>
                </a:solidFill>
                <a:latin typeface="Calibri"/>
                <a:cs typeface="Calibri"/>
              </a:rPr>
              <a:t> </a:t>
            </a:r>
            <a:r>
              <a:rPr sz="1100" b="1" dirty="0">
                <a:solidFill>
                  <a:srgbClr val="FFB800"/>
                </a:solidFill>
                <a:latin typeface="Calibri"/>
                <a:cs typeface="Calibri"/>
              </a:rPr>
              <a:t>σε </a:t>
            </a:r>
            <a:r>
              <a:rPr sz="1100" b="1" spc="-5" dirty="0">
                <a:solidFill>
                  <a:srgbClr val="FFB800"/>
                </a:solidFill>
                <a:latin typeface="Calibri"/>
                <a:cs typeface="Calibri"/>
              </a:rPr>
              <a:t>κίνδυνο</a:t>
            </a:r>
            <a:r>
              <a:rPr sz="1100" b="1" dirty="0">
                <a:solidFill>
                  <a:srgbClr val="FFB800"/>
                </a:solidFill>
                <a:latin typeface="Calibri"/>
                <a:cs typeface="Calibri"/>
              </a:rPr>
              <a:t> </a:t>
            </a:r>
            <a:r>
              <a:rPr sz="1100" spc="-15" dirty="0">
                <a:solidFill>
                  <a:srgbClr val="FFFFFF"/>
                </a:solidFill>
                <a:latin typeface="Calibri"/>
                <a:cs typeface="Calibri"/>
              </a:rPr>
              <a:t>το</a:t>
            </a:r>
            <a:endParaRPr sz="1100">
              <a:latin typeface="Calibri"/>
              <a:cs typeface="Calibri"/>
            </a:endParaRPr>
          </a:p>
          <a:p>
            <a:pPr marL="453390">
              <a:lnSpc>
                <a:spcPct val="100000"/>
              </a:lnSpc>
              <a:spcBef>
                <a:spcPts val="355"/>
              </a:spcBef>
            </a:pPr>
            <a:r>
              <a:rPr sz="1100" b="1" spc="-5" dirty="0">
                <a:solidFill>
                  <a:srgbClr val="FFB800"/>
                </a:solidFill>
                <a:latin typeface="Calibri"/>
                <a:cs typeface="Calibri"/>
              </a:rPr>
              <a:t>μέτρα προστασίας</a:t>
            </a:r>
            <a:r>
              <a:rPr sz="1100" b="1" spc="5" dirty="0">
                <a:solidFill>
                  <a:srgbClr val="FFB800"/>
                </a:solidFill>
                <a:latin typeface="Calibri"/>
                <a:cs typeface="Calibri"/>
              </a:rPr>
              <a:t> </a:t>
            </a:r>
            <a:r>
              <a:rPr sz="1100" spc="-5" dirty="0">
                <a:solidFill>
                  <a:srgbClr val="FFFFFF"/>
                </a:solidFill>
                <a:latin typeface="Calibri"/>
                <a:cs typeface="Calibri"/>
              </a:rPr>
              <a:t>άλλου</a:t>
            </a:r>
            <a:r>
              <a:rPr sz="1100" dirty="0">
                <a:solidFill>
                  <a:srgbClr val="FFFFFF"/>
                </a:solidFill>
                <a:latin typeface="Calibri"/>
                <a:cs typeface="Calibri"/>
              </a:rPr>
              <a:t> </a:t>
            </a:r>
            <a:r>
              <a:rPr sz="1100" spc="-15" dirty="0">
                <a:solidFill>
                  <a:srgbClr val="FFFFFF"/>
                </a:solidFill>
                <a:latin typeface="Calibri"/>
                <a:cs typeface="Calibri"/>
              </a:rPr>
              <a:t>συστήματος.</a:t>
            </a:r>
            <a:endParaRPr sz="1100">
              <a:latin typeface="Calibri"/>
              <a:cs typeface="Calibri"/>
            </a:endParaRPr>
          </a:p>
        </p:txBody>
      </p:sp>
      <p:pic>
        <p:nvPicPr>
          <p:cNvPr id="10" name="object 10"/>
          <p:cNvPicPr/>
          <p:nvPr/>
        </p:nvPicPr>
        <p:blipFill>
          <a:blip r:embed="rId3" cstate="print"/>
          <a:stretch>
            <a:fillRect/>
          </a:stretch>
        </p:blipFill>
        <p:spPr>
          <a:xfrm>
            <a:off x="5946775" y="5462904"/>
            <a:ext cx="3293427" cy="611187"/>
          </a:xfrm>
          <a:prstGeom prst="rect">
            <a:avLst/>
          </a:prstGeom>
        </p:spPr>
      </p:pic>
      <p:sp>
        <p:nvSpPr>
          <p:cNvPr id="11" name="object 11"/>
          <p:cNvSpPr txBox="1"/>
          <p:nvPr/>
        </p:nvSpPr>
        <p:spPr>
          <a:xfrm>
            <a:off x="78739" y="6003925"/>
            <a:ext cx="5751195" cy="101600"/>
          </a:xfrm>
          <a:prstGeom prst="rect">
            <a:avLst/>
          </a:prstGeom>
        </p:spPr>
        <p:txBody>
          <a:bodyPr vert="horz" wrap="square" lIns="0" tIns="0" rIns="0" bIns="0" rtlCol="0">
            <a:spAutoFit/>
          </a:bodyPr>
          <a:lstStyle/>
          <a:p>
            <a:pPr marL="12700">
              <a:lnSpc>
                <a:spcPts val="670"/>
              </a:lnSpc>
            </a:pPr>
            <a:r>
              <a:rPr sz="600" spc="40" dirty="0">
                <a:solidFill>
                  <a:srgbClr val="FFFFFF"/>
                </a:solidFill>
                <a:latin typeface="Calibri"/>
                <a:cs typeface="Calibri"/>
              </a:rPr>
              <a:t>ΟΔΗΓΙΕΣ</a:t>
            </a:r>
            <a:r>
              <a:rPr sz="600" spc="30" dirty="0">
                <a:solidFill>
                  <a:srgbClr val="FFFFFF"/>
                </a:solidFill>
                <a:latin typeface="Calibri"/>
                <a:cs typeface="Calibri"/>
              </a:rPr>
              <a:t> ΓΙΑ</a:t>
            </a:r>
            <a:r>
              <a:rPr sz="600" spc="25" dirty="0">
                <a:solidFill>
                  <a:srgbClr val="FFFFFF"/>
                </a:solidFill>
                <a:latin typeface="Calibri"/>
                <a:cs typeface="Calibri"/>
              </a:rPr>
              <a:t> </a:t>
            </a:r>
            <a:r>
              <a:rPr sz="600" spc="50" dirty="0">
                <a:solidFill>
                  <a:srgbClr val="FFFFFF"/>
                </a:solidFill>
                <a:latin typeface="Calibri"/>
                <a:cs typeface="Calibri"/>
              </a:rPr>
              <a:t>ΤΗΝ</a:t>
            </a:r>
            <a:r>
              <a:rPr sz="600" spc="30" dirty="0">
                <a:solidFill>
                  <a:srgbClr val="FFFFFF"/>
                </a:solidFill>
                <a:latin typeface="Calibri"/>
                <a:cs typeface="Calibri"/>
              </a:rPr>
              <a:t> </a:t>
            </a:r>
            <a:r>
              <a:rPr sz="600" spc="45" dirty="0">
                <a:solidFill>
                  <a:srgbClr val="FFFFFF"/>
                </a:solidFill>
                <a:latin typeface="Calibri"/>
                <a:cs typeface="Calibri"/>
              </a:rPr>
              <a:t>ΑΣΦΑΛΕΙΑ</a:t>
            </a:r>
            <a:r>
              <a:rPr sz="600" spc="25" dirty="0">
                <a:solidFill>
                  <a:srgbClr val="FFFFFF"/>
                </a:solidFill>
                <a:latin typeface="Calibri"/>
                <a:cs typeface="Calibri"/>
              </a:rPr>
              <a:t> </a:t>
            </a:r>
            <a:r>
              <a:rPr sz="600" spc="45" dirty="0">
                <a:solidFill>
                  <a:srgbClr val="FFFFFF"/>
                </a:solidFill>
                <a:latin typeface="Calibri"/>
                <a:cs typeface="Calibri"/>
              </a:rPr>
              <a:t>ΤΟΥ</a:t>
            </a:r>
            <a:r>
              <a:rPr sz="600" spc="25" dirty="0">
                <a:solidFill>
                  <a:srgbClr val="FFFFFF"/>
                </a:solidFill>
                <a:latin typeface="Calibri"/>
                <a:cs typeface="Calibri"/>
              </a:rPr>
              <a:t> </a:t>
            </a:r>
            <a:r>
              <a:rPr sz="600" spc="45" dirty="0">
                <a:solidFill>
                  <a:srgbClr val="FFFFFF"/>
                </a:solidFill>
                <a:latin typeface="Calibri"/>
                <a:cs typeface="Calibri"/>
              </a:rPr>
              <a:t>ΚΥΒΕΡΝΟΥ</a:t>
            </a:r>
            <a:r>
              <a:rPr sz="600" spc="30" dirty="0">
                <a:solidFill>
                  <a:srgbClr val="FFFFFF"/>
                </a:solidFill>
                <a:latin typeface="Calibri"/>
                <a:cs typeface="Calibri"/>
              </a:rPr>
              <a:t> </a:t>
            </a:r>
            <a:r>
              <a:rPr sz="600" spc="40" dirty="0">
                <a:solidFill>
                  <a:srgbClr val="FFFFFF"/>
                </a:solidFill>
                <a:latin typeface="Calibri"/>
                <a:cs typeface="Calibri"/>
              </a:rPr>
              <a:t>ΣΤΑ</a:t>
            </a:r>
            <a:r>
              <a:rPr sz="600" spc="25" dirty="0">
                <a:solidFill>
                  <a:srgbClr val="FFFFFF"/>
                </a:solidFill>
                <a:latin typeface="Calibri"/>
                <a:cs typeface="Calibri"/>
              </a:rPr>
              <a:t> </a:t>
            </a:r>
            <a:r>
              <a:rPr sz="600" spc="40" dirty="0">
                <a:solidFill>
                  <a:srgbClr val="FFFFFF"/>
                </a:solidFill>
                <a:latin typeface="Calibri"/>
                <a:cs typeface="Calibri"/>
              </a:rPr>
              <a:t>ΠΛΟΙΑ,</a:t>
            </a:r>
            <a:r>
              <a:rPr sz="600" spc="25" dirty="0">
                <a:solidFill>
                  <a:srgbClr val="FFFFFF"/>
                </a:solidFill>
                <a:latin typeface="Calibri"/>
                <a:cs typeface="Calibri"/>
              </a:rPr>
              <a:t> </a:t>
            </a:r>
            <a:r>
              <a:rPr sz="600" spc="40" dirty="0">
                <a:solidFill>
                  <a:srgbClr val="FFFFFF"/>
                </a:solidFill>
                <a:latin typeface="Calibri"/>
                <a:cs typeface="Calibri"/>
              </a:rPr>
              <a:t>Έκδοση</a:t>
            </a:r>
            <a:r>
              <a:rPr sz="600" spc="30" dirty="0">
                <a:solidFill>
                  <a:srgbClr val="FFFFFF"/>
                </a:solidFill>
                <a:latin typeface="Calibri"/>
                <a:cs typeface="Calibri"/>
              </a:rPr>
              <a:t> </a:t>
            </a:r>
            <a:r>
              <a:rPr sz="600" spc="35" dirty="0">
                <a:solidFill>
                  <a:srgbClr val="FFFFFF"/>
                </a:solidFill>
                <a:latin typeface="Calibri"/>
                <a:cs typeface="Calibri"/>
              </a:rPr>
              <a:t>4,</a:t>
            </a:r>
            <a:r>
              <a:rPr sz="600" spc="25" dirty="0">
                <a:solidFill>
                  <a:srgbClr val="FFFFFF"/>
                </a:solidFill>
                <a:latin typeface="Calibri"/>
                <a:cs typeface="Calibri"/>
              </a:rPr>
              <a:t> </a:t>
            </a:r>
            <a:r>
              <a:rPr sz="600" spc="40" dirty="0">
                <a:solidFill>
                  <a:srgbClr val="FFFFFF"/>
                </a:solidFill>
                <a:latin typeface="Calibri"/>
                <a:cs typeface="Calibri"/>
              </a:rPr>
              <a:t>URL:</a:t>
            </a:r>
            <a:r>
              <a:rPr sz="600" spc="30" dirty="0">
                <a:solidFill>
                  <a:srgbClr val="FFFFFF"/>
                </a:solidFill>
                <a:latin typeface="Calibri"/>
                <a:cs typeface="Calibri"/>
              </a:rPr>
              <a:t> </a:t>
            </a:r>
            <a:r>
              <a:rPr sz="600" u="sng" spc="35" dirty="0">
                <a:solidFill>
                  <a:srgbClr val="FFFFFF"/>
                </a:solidFill>
                <a:uFill>
                  <a:solidFill>
                    <a:srgbClr val="FFFFFF"/>
                  </a:solidFill>
                </a:uFill>
                <a:latin typeface="Calibri"/>
                <a:cs typeface="Calibri"/>
                <a:hlinkClick r:id="rId4"/>
              </a:rPr>
              <a:t>2021-Cyber-Security-Guidelines.pdf</a:t>
            </a:r>
            <a:r>
              <a:rPr sz="600" u="sng" spc="20"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(ics-shipping.org), </a:t>
            </a:r>
            <a:r>
              <a:rPr sz="600" u="sng" spc="45" dirty="0">
                <a:solidFill>
                  <a:srgbClr val="FFFFFF"/>
                </a:solidFill>
                <a:uFill>
                  <a:solidFill>
                    <a:srgbClr val="FFFFFF"/>
                  </a:solidFill>
                </a:uFill>
                <a:latin typeface="Calibri"/>
                <a:cs typeface="Calibri"/>
                <a:hlinkClick r:id="rId4"/>
              </a:rPr>
              <a:t>πρόσβαση</a:t>
            </a:r>
            <a:r>
              <a:rPr sz="600" u="sng" spc="3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τον</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Φ</a:t>
            </a:r>
            <a:r>
              <a:rPr sz="600" u="sng" spc="40" dirty="0">
                <a:solidFill>
                  <a:srgbClr val="FFFFFF"/>
                </a:solidFill>
                <a:uFill>
                  <a:solidFill>
                    <a:srgbClr val="FFFFFF"/>
                  </a:solidFill>
                </a:uFill>
                <a:latin typeface="Calibri"/>
                <a:cs typeface="Calibri"/>
              </a:rPr>
              <a:t>εβρουάριο</a:t>
            </a:r>
            <a:r>
              <a:rPr sz="600" spc="30" dirty="0">
                <a:solidFill>
                  <a:srgbClr val="FFFFFF"/>
                </a:solidFill>
                <a:latin typeface="Calibri"/>
                <a:cs typeface="Calibri"/>
              </a:rPr>
              <a:t> </a:t>
            </a:r>
            <a:r>
              <a:rPr sz="600" spc="3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693737"/>
            <a:ext cx="4775835" cy="459740"/>
          </a:xfrm>
          <a:prstGeom prst="rect">
            <a:avLst/>
          </a:prstGeom>
        </p:spPr>
        <p:txBody>
          <a:bodyPr vert="horz" wrap="square" lIns="0" tIns="12700" rIns="0" bIns="0" rtlCol="0">
            <a:spAutoFit/>
          </a:bodyPr>
          <a:lstStyle/>
          <a:p>
            <a:pPr marL="12700">
              <a:lnSpc>
                <a:spcPct val="100000"/>
              </a:lnSpc>
              <a:spcBef>
                <a:spcPts val="100"/>
              </a:spcBef>
            </a:pPr>
            <a:r>
              <a:rPr sz="2850" spc="210" dirty="0"/>
              <a:t>Μέτρα</a:t>
            </a:r>
            <a:r>
              <a:rPr sz="2850" spc="175" dirty="0"/>
              <a:t> </a:t>
            </a:r>
            <a:r>
              <a:rPr sz="2850" spc="190" dirty="0"/>
              <a:t>τεχνικής</a:t>
            </a:r>
            <a:r>
              <a:rPr sz="2850" spc="195" dirty="0"/>
              <a:t> </a:t>
            </a:r>
            <a:r>
              <a:rPr sz="2850" spc="200" dirty="0"/>
              <a:t>προστασίας</a:t>
            </a:r>
            <a:endParaRPr sz="2850"/>
          </a:p>
        </p:txBody>
      </p:sp>
      <p:sp>
        <p:nvSpPr>
          <p:cNvPr id="9" name="object 9"/>
          <p:cNvSpPr txBox="1"/>
          <p:nvPr/>
        </p:nvSpPr>
        <p:spPr>
          <a:xfrm>
            <a:off x="5655945" y="1583372"/>
            <a:ext cx="6162040" cy="1864613"/>
          </a:xfrm>
          <a:prstGeom prst="rect">
            <a:avLst/>
          </a:prstGeom>
        </p:spPr>
        <p:txBody>
          <a:bodyPr vert="horz" wrap="square" lIns="0" tIns="12700" rIns="0" bIns="0" rtlCol="0">
            <a:spAutoFit/>
          </a:bodyPr>
          <a:lstStyle/>
          <a:p>
            <a:pPr marL="179070" indent="-166370">
              <a:lnSpc>
                <a:spcPct val="100000"/>
              </a:lnSpc>
              <a:spcBef>
                <a:spcPts val="100"/>
              </a:spcBef>
              <a:buClr>
                <a:srgbClr val="FFB800"/>
              </a:buClr>
              <a:buFont typeface="Courier New"/>
              <a:buChar char="o"/>
              <a:tabLst>
                <a:tab pos="179070" algn="l"/>
              </a:tabLst>
            </a:pPr>
            <a:r>
              <a:rPr sz="950" spc="65" dirty="0">
                <a:solidFill>
                  <a:srgbClr val="FFFFFF"/>
                </a:solidFill>
                <a:latin typeface="Calibri"/>
                <a:cs typeface="Calibri"/>
              </a:rPr>
              <a:t>Περιορισμός</a:t>
            </a:r>
            <a:r>
              <a:rPr sz="950" spc="20" dirty="0">
                <a:solidFill>
                  <a:srgbClr val="FFFFFF"/>
                </a:solidFill>
                <a:latin typeface="Calibri"/>
                <a:cs typeface="Calibri"/>
              </a:rPr>
              <a:t> </a:t>
            </a:r>
            <a:r>
              <a:rPr sz="950" spc="55" dirty="0">
                <a:solidFill>
                  <a:srgbClr val="FFFFFF"/>
                </a:solidFill>
                <a:latin typeface="Calibri"/>
                <a:cs typeface="Calibri"/>
              </a:rPr>
              <a:t>και</a:t>
            </a:r>
            <a:r>
              <a:rPr sz="950" spc="30" dirty="0">
                <a:solidFill>
                  <a:srgbClr val="FFFFFF"/>
                </a:solidFill>
                <a:latin typeface="Calibri"/>
                <a:cs typeface="Calibri"/>
              </a:rPr>
              <a:t> </a:t>
            </a:r>
            <a:r>
              <a:rPr sz="950" spc="60" dirty="0">
                <a:solidFill>
                  <a:srgbClr val="FFFFFF"/>
                </a:solidFill>
                <a:latin typeface="Calibri"/>
                <a:cs typeface="Calibri"/>
              </a:rPr>
              <a:t>έλεγχος</a:t>
            </a:r>
            <a:r>
              <a:rPr sz="950" spc="35" dirty="0">
                <a:solidFill>
                  <a:srgbClr val="FFFFFF"/>
                </a:solidFill>
                <a:latin typeface="Calibri"/>
                <a:cs typeface="Calibri"/>
              </a:rPr>
              <a:t> </a:t>
            </a:r>
            <a:r>
              <a:rPr sz="950" b="1" spc="70" dirty="0">
                <a:solidFill>
                  <a:srgbClr val="FFB800"/>
                </a:solidFill>
                <a:latin typeface="Calibri"/>
                <a:cs typeface="Calibri"/>
              </a:rPr>
              <a:t>θυρών,</a:t>
            </a:r>
            <a:r>
              <a:rPr sz="950" b="1" spc="25" dirty="0">
                <a:solidFill>
                  <a:srgbClr val="FFB800"/>
                </a:solidFill>
                <a:latin typeface="Calibri"/>
                <a:cs typeface="Calibri"/>
              </a:rPr>
              <a:t> </a:t>
            </a:r>
            <a:r>
              <a:rPr sz="950" b="1" spc="75" dirty="0">
                <a:solidFill>
                  <a:srgbClr val="FFB800"/>
                </a:solidFill>
                <a:latin typeface="Calibri"/>
                <a:cs typeface="Calibri"/>
              </a:rPr>
              <a:t>πρωτοκόλλων</a:t>
            </a:r>
            <a:r>
              <a:rPr sz="950" b="1" spc="35" dirty="0">
                <a:solidFill>
                  <a:srgbClr val="FFB800"/>
                </a:solidFill>
                <a:latin typeface="Calibri"/>
                <a:cs typeface="Calibri"/>
              </a:rPr>
              <a:t> </a:t>
            </a:r>
            <a:r>
              <a:rPr sz="950" b="1" spc="60" dirty="0">
                <a:solidFill>
                  <a:srgbClr val="FFB800"/>
                </a:solidFill>
                <a:latin typeface="Calibri"/>
                <a:cs typeface="Calibri"/>
              </a:rPr>
              <a:t>και</a:t>
            </a:r>
            <a:r>
              <a:rPr sz="950" b="1" spc="30" dirty="0">
                <a:solidFill>
                  <a:srgbClr val="FFB800"/>
                </a:solidFill>
                <a:latin typeface="Calibri"/>
                <a:cs typeface="Calibri"/>
              </a:rPr>
              <a:t> </a:t>
            </a:r>
            <a:r>
              <a:rPr sz="950" spc="65" dirty="0">
                <a:solidFill>
                  <a:srgbClr val="FFFFFF"/>
                </a:solidFill>
                <a:latin typeface="Calibri"/>
                <a:cs typeface="Calibri"/>
              </a:rPr>
              <a:t>υπηρεσιών</a:t>
            </a:r>
            <a:r>
              <a:rPr sz="950" spc="30" dirty="0">
                <a:solidFill>
                  <a:srgbClr val="FFFFFF"/>
                </a:solidFill>
                <a:latin typeface="Calibri"/>
                <a:cs typeface="Calibri"/>
              </a:rPr>
              <a:t> </a:t>
            </a:r>
            <a:r>
              <a:rPr sz="950" spc="60" dirty="0">
                <a:solidFill>
                  <a:srgbClr val="FFFFFF"/>
                </a:solidFill>
                <a:latin typeface="Calibri"/>
                <a:cs typeface="Calibri"/>
              </a:rPr>
              <a:t>δικτύου</a:t>
            </a:r>
            <a:endParaRPr sz="950" dirty="0">
              <a:latin typeface="Calibri"/>
              <a:cs typeface="Calibri"/>
            </a:endParaRPr>
          </a:p>
          <a:p>
            <a:pPr>
              <a:lnSpc>
                <a:spcPct val="100000"/>
              </a:lnSpc>
              <a:spcBef>
                <a:spcPts val="20"/>
              </a:spcBef>
              <a:buClr>
                <a:srgbClr val="FFB800"/>
              </a:buClr>
              <a:buFont typeface="Courier New"/>
              <a:buChar char="o"/>
            </a:pPr>
            <a:endParaRPr sz="1450" dirty="0">
              <a:latin typeface="Calibri"/>
              <a:cs typeface="Calibri"/>
            </a:endParaRPr>
          </a:p>
          <a:p>
            <a:pPr marL="179070" indent="-166370">
              <a:lnSpc>
                <a:spcPct val="100000"/>
              </a:lnSpc>
              <a:buClr>
                <a:srgbClr val="FFB800"/>
              </a:buClr>
              <a:buFont typeface="Courier New"/>
              <a:buChar char="o"/>
              <a:tabLst>
                <a:tab pos="179070" algn="l"/>
              </a:tabLst>
            </a:pPr>
            <a:r>
              <a:rPr sz="950" spc="65" dirty="0">
                <a:solidFill>
                  <a:srgbClr val="FFFFFF"/>
                </a:solidFill>
                <a:latin typeface="Calibri"/>
                <a:cs typeface="Calibri"/>
              </a:rPr>
              <a:t>Διαρθρώσεις</a:t>
            </a:r>
            <a:r>
              <a:rPr sz="950" spc="35" dirty="0">
                <a:solidFill>
                  <a:srgbClr val="FFFFFF"/>
                </a:solidFill>
                <a:latin typeface="Calibri"/>
                <a:cs typeface="Calibri"/>
              </a:rPr>
              <a:t> </a:t>
            </a:r>
            <a:r>
              <a:rPr sz="950" b="1" spc="75" dirty="0">
                <a:solidFill>
                  <a:srgbClr val="FFB800"/>
                </a:solidFill>
                <a:latin typeface="Calibri"/>
                <a:cs typeface="Calibri"/>
              </a:rPr>
              <a:t>συσκευών</a:t>
            </a:r>
            <a:r>
              <a:rPr sz="950" b="1" spc="40" dirty="0">
                <a:solidFill>
                  <a:srgbClr val="FFB800"/>
                </a:solidFill>
                <a:latin typeface="Calibri"/>
                <a:cs typeface="Calibri"/>
              </a:rPr>
              <a:t> </a:t>
            </a:r>
            <a:r>
              <a:rPr sz="950" spc="55" dirty="0">
                <a:solidFill>
                  <a:srgbClr val="FFFFFF"/>
                </a:solidFill>
                <a:latin typeface="Calibri"/>
                <a:cs typeface="Calibri"/>
              </a:rPr>
              <a:t>δικτύου,</a:t>
            </a:r>
            <a:r>
              <a:rPr sz="950" spc="45" dirty="0">
                <a:solidFill>
                  <a:srgbClr val="FFFFFF"/>
                </a:solidFill>
                <a:latin typeface="Calibri"/>
                <a:cs typeface="Calibri"/>
              </a:rPr>
              <a:t> </a:t>
            </a:r>
            <a:r>
              <a:rPr sz="950" spc="75" dirty="0">
                <a:solidFill>
                  <a:srgbClr val="FFFFFF"/>
                </a:solidFill>
                <a:latin typeface="Calibri"/>
                <a:cs typeface="Calibri"/>
              </a:rPr>
              <a:t>όπως</a:t>
            </a:r>
            <a:r>
              <a:rPr sz="950" spc="45" dirty="0">
                <a:solidFill>
                  <a:srgbClr val="FFFFFF"/>
                </a:solidFill>
                <a:latin typeface="Calibri"/>
                <a:cs typeface="Calibri"/>
              </a:rPr>
              <a:t> </a:t>
            </a:r>
            <a:r>
              <a:rPr sz="950" b="1" spc="55" dirty="0">
                <a:solidFill>
                  <a:srgbClr val="FFB800"/>
                </a:solidFill>
                <a:latin typeface="Calibri"/>
                <a:cs typeface="Calibri"/>
              </a:rPr>
              <a:t>τείχη</a:t>
            </a:r>
            <a:r>
              <a:rPr sz="950" b="1" spc="45" dirty="0">
                <a:solidFill>
                  <a:srgbClr val="FFB800"/>
                </a:solidFill>
                <a:latin typeface="Calibri"/>
                <a:cs typeface="Calibri"/>
              </a:rPr>
              <a:t> </a:t>
            </a:r>
            <a:r>
              <a:rPr sz="950" b="1" spc="60" dirty="0">
                <a:solidFill>
                  <a:srgbClr val="FFB800"/>
                </a:solidFill>
                <a:latin typeface="Calibri"/>
                <a:cs typeface="Calibri"/>
              </a:rPr>
              <a:t>(ηλεκτρονικής)</a:t>
            </a:r>
            <a:r>
              <a:rPr sz="950" b="1" spc="35" dirty="0">
                <a:solidFill>
                  <a:srgbClr val="FFB800"/>
                </a:solidFill>
                <a:latin typeface="Calibri"/>
                <a:cs typeface="Calibri"/>
              </a:rPr>
              <a:t> </a:t>
            </a:r>
            <a:r>
              <a:rPr sz="950" b="1" spc="65" dirty="0">
                <a:solidFill>
                  <a:srgbClr val="FFB800"/>
                </a:solidFill>
                <a:latin typeface="Calibri"/>
                <a:cs typeface="Calibri"/>
              </a:rPr>
              <a:t>προστασίας,</a:t>
            </a:r>
            <a:r>
              <a:rPr sz="950" b="1" spc="45" dirty="0">
                <a:solidFill>
                  <a:srgbClr val="FFB800"/>
                </a:solidFill>
                <a:latin typeface="Calibri"/>
                <a:cs typeface="Calibri"/>
              </a:rPr>
              <a:t> </a:t>
            </a:r>
            <a:r>
              <a:rPr sz="950" b="1" spc="65" dirty="0">
                <a:solidFill>
                  <a:srgbClr val="FFB800"/>
                </a:solidFill>
                <a:latin typeface="Calibri"/>
                <a:cs typeface="Calibri"/>
              </a:rPr>
              <a:t>δρομολογητές</a:t>
            </a:r>
            <a:r>
              <a:rPr sz="950" b="1" spc="45" dirty="0">
                <a:solidFill>
                  <a:srgbClr val="FFB800"/>
                </a:solidFill>
                <a:latin typeface="Calibri"/>
                <a:cs typeface="Calibri"/>
              </a:rPr>
              <a:t> </a:t>
            </a:r>
            <a:r>
              <a:rPr sz="950" b="1" spc="60" dirty="0">
                <a:solidFill>
                  <a:srgbClr val="FFB800"/>
                </a:solidFill>
                <a:latin typeface="Calibri"/>
                <a:cs typeface="Calibri"/>
              </a:rPr>
              <a:t>και</a:t>
            </a:r>
            <a:r>
              <a:rPr sz="950" b="1" spc="40" dirty="0">
                <a:solidFill>
                  <a:srgbClr val="FFB800"/>
                </a:solidFill>
                <a:latin typeface="Calibri"/>
                <a:cs typeface="Calibri"/>
              </a:rPr>
              <a:t> </a:t>
            </a:r>
            <a:r>
              <a:rPr sz="950" spc="60" dirty="0">
                <a:solidFill>
                  <a:srgbClr val="FFFFFF"/>
                </a:solidFill>
                <a:latin typeface="Calibri"/>
                <a:cs typeface="Calibri"/>
              </a:rPr>
              <a:t>μεταγωγείς</a:t>
            </a:r>
            <a:endParaRPr sz="950" dirty="0">
              <a:latin typeface="Calibri"/>
              <a:cs typeface="Calibri"/>
            </a:endParaRPr>
          </a:p>
          <a:p>
            <a:pPr>
              <a:lnSpc>
                <a:spcPct val="100000"/>
              </a:lnSpc>
              <a:spcBef>
                <a:spcPts val="20"/>
              </a:spcBef>
              <a:buClr>
                <a:srgbClr val="FFB800"/>
              </a:buClr>
              <a:buFont typeface="Courier New"/>
              <a:buChar char="o"/>
            </a:pPr>
            <a:endParaRPr sz="1450" dirty="0">
              <a:latin typeface="Calibri"/>
              <a:cs typeface="Calibri"/>
            </a:endParaRPr>
          </a:p>
          <a:p>
            <a:pPr marL="179070" indent="-166370">
              <a:lnSpc>
                <a:spcPct val="100000"/>
              </a:lnSpc>
              <a:buFont typeface="Courier New"/>
              <a:buChar char="o"/>
              <a:tabLst>
                <a:tab pos="179070" algn="l"/>
              </a:tabLst>
            </a:pPr>
            <a:r>
              <a:rPr sz="950" b="1" spc="75" dirty="0">
                <a:solidFill>
                  <a:srgbClr val="FFB800"/>
                </a:solidFill>
                <a:latin typeface="Calibri"/>
                <a:cs typeface="Calibri"/>
              </a:rPr>
              <a:t>Φυσική</a:t>
            </a:r>
            <a:r>
              <a:rPr sz="950" b="1" spc="-15" dirty="0">
                <a:solidFill>
                  <a:srgbClr val="FFB800"/>
                </a:solidFill>
                <a:latin typeface="Calibri"/>
                <a:cs typeface="Calibri"/>
              </a:rPr>
              <a:t> </a:t>
            </a:r>
            <a:r>
              <a:rPr sz="950" b="1" spc="65" dirty="0">
                <a:solidFill>
                  <a:srgbClr val="FFB800"/>
                </a:solidFill>
                <a:latin typeface="Calibri"/>
                <a:cs typeface="Calibri"/>
              </a:rPr>
              <a:t>ασφάλεια</a:t>
            </a:r>
            <a:endParaRPr sz="950" dirty="0">
              <a:latin typeface="Calibri"/>
              <a:cs typeface="Calibri"/>
            </a:endParaRPr>
          </a:p>
          <a:p>
            <a:pPr>
              <a:lnSpc>
                <a:spcPct val="100000"/>
              </a:lnSpc>
              <a:spcBef>
                <a:spcPts val="10"/>
              </a:spcBef>
              <a:buClr>
                <a:srgbClr val="FFB800"/>
              </a:buClr>
              <a:buFont typeface="Courier New"/>
              <a:buChar char="o"/>
            </a:pPr>
            <a:endParaRPr sz="1450" dirty="0">
              <a:latin typeface="Calibri"/>
              <a:cs typeface="Calibri"/>
            </a:endParaRPr>
          </a:p>
          <a:p>
            <a:pPr marL="179070" indent="-166370">
              <a:lnSpc>
                <a:spcPct val="100000"/>
              </a:lnSpc>
              <a:spcBef>
                <a:spcPts val="5"/>
              </a:spcBef>
              <a:buFont typeface="Courier New"/>
              <a:buChar char="o"/>
              <a:tabLst>
                <a:tab pos="179070" algn="l"/>
              </a:tabLst>
            </a:pPr>
            <a:r>
              <a:rPr sz="950" b="1" spc="70" dirty="0" err="1">
                <a:solidFill>
                  <a:srgbClr val="FFB800"/>
                </a:solidFill>
                <a:latin typeface="Calibri"/>
                <a:cs typeface="Calibri"/>
              </a:rPr>
              <a:t>Δορυφορική</a:t>
            </a:r>
            <a:r>
              <a:rPr lang="el-GR" sz="950" b="1" spc="70" dirty="0">
                <a:solidFill>
                  <a:srgbClr val="FFB800"/>
                </a:solidFill>
                <a:latin typeface="Calibri"/>
                <a:cs typeface="Calibri"/>
              </a:rPr>
              <a:t> επικοινωνία</a:t>
            </a:r>
            <a:r>
              <a:rPr sz="950" b="1" spc="15" dirty="0">
                <a:solidFill>
                  <a:srgbClr val="FFB800"/>
                </a:solidFill>
                <a:latin typeface="Calibri"/>
                <a:cs typeface="Calibri"/>
              </a:rPr>
              <a:t> </a:t>
            </a:r>
            <a:r>
              <a:rPr sz="950" spc="55" dirty="0">
                <a:solidFill>
                  <a:srgbClr val="FFFFFF"/>
                </a:solidFill>
                <a:latin typeface="Calibri"/>
                <a:cs typeface="Calibri"/>
              </a:rPr>
              <a:t>και</a:t>
            </a:r>
            <a:r>
              <a:rPr sz="950" spc="15" dirty="0">
                <a:solidFill>
                  <a:srgbClr val="FFFFFF"/>
                </a:solidFill>
                <a:latin typeface="Calibri"/>
                <a:cs typeface="Calibri"/>
              </a:rPr>
              <a:t> </a:t>
            </a:r>
            <a:r>
              <a:rPr sz="950" b="1" spc="65" dirty="0">
                <a:solidFill>
                  <a:srgbClr val="FFB800"/>
                </a:solidFill>
                <a:latin typeface="Calibri"/>
                <a:cs typeface="Calibri"/>
              </a:rPr>
              <a:t>ραδιοπρόσβαση</a:t>
            </a:r>
            <a:endParaRPr sz="950" dirty="0">
              <a:latin typeface="Calibri"/>
              <a:cs typeface="Calibri"/>
            </a:endParaRPr>
          </a:p>
          <a:p>
            <a:pPr>
              <a:lnSpc>
                <a:spcPct val="100000"/>
              </a:lnSpc>
            </a:pPr>
            <a:endParaRPr sz="900" dirty="0">
              <a:latin typeface="Calibri"/>
              <a:cs typeface="Calibri"/>
            </a:endParaRPr>
          </a:p>
          <a:p>
            <a:pPr marL="179070" indent="-166370">
              <a:lnSpc>
                <a:spcPct val="100000"/>
              </a:lnSpc>
              <a:spcBef>
                <a:spcPts val="660"/>
              </a:spcBef>
              <a:buClr>
                <a:srgbClr val="FFB800"/>
              </a:buClr>
              <a:buFont typeface="Courier New"/>
              <a:buChar char="o"/>
              <a:tabLst>
                <a:tab pos="179070" algn="l"/>
              </a:tabLst>
            </a:pPr>
            <a:r>
              <a:rPr sz="950" spc="60" dirty="0">
                <a:solidFill>
                  <a:srgbClr val="FFFFFF"/>
                </a:solidFill>
                <a:latin typeface="Calibri"/>
                <a:cs typeface="Calibri"/>
              </a:rPr>
              <a:t>Προστασία</a:t>
            </a:r>
            <a:r>
              <a:rPr sz="950" spc="15" dirty="0">
                <a:solidFill>
                  <a:srgbClr val="FFFFFF"/>
                </a:solidFill>
                <a:latin typeface="Calibri"/>
                <a:cs typeface="Calibri"/>
              </a:rPr>
              <a:t> </a:t>
            </a:r>
            <a:r>
              <a:rPr sz="950" b="1" spc="65" dirty="0">
                <a:solidFill>
                  <a:srgbClr val="FFB800"/>
                </a:solidFill>
                <a:latin typeface="Calibri"/>
                <a:cs typeface="Calibri"/>
              </a:rPr>
              <a:t>ηλεκτρονικού</a:t>
            </a:r>
            <a:r>
              <a:rPr sz="950" b="1" spc="30" dirty="0">
                <a:solidFill>
                  <a:srgbClr val="FFB800"/>
                </a:solidFill>
                <a:latin typeface="Calibri"/>
                <a:cs typeface="Calibri"/>
              </a:rPr>
              <a:t> </a:t>
            </a:r>
            <a:r>
              <a:rPr sz="950" b="1" spc="65" dirty="0">
                <a:solidFill>
                  <a:srgbClr val="FFB800"/>
                </a:solidFill>
                <a:latin typeface="Calibri"/>
                <a:cs typeface="Calibri"/>
              </a:rPr>
              <a:t>ταχυδρομείου</a:t>
            </a:r>
            <a:r>
              <a:rPr sz="950" b="1" spc="30" dirty="0">
                <a:solidFill>
                  <a:srgbClr val="FFB800"/>
                </a:solidFill>
                <a:latin typeface="Calibri"/>
                <a:cs typeface="Calibri"/>
              </a:rPr>
              <a:t> </a:t>
            </a:r>
            <a:r>
              <a:rPr sz="950" spc="55" dirty="0">
                <a:solidFill>
                  <a:srgbClr val="FFFFFF"/>
                </a:solidFill>
                <a:latin typeface="Calibri"/>
                <a:cs typeface="Calibri"/>
              </a:rPr>
              <a:t>και</a:t>
            </a:r>
            <a:r>
              <a:rPr sz="950" spc="35" dirty="0">
                <a:solidFill>
                  <a:srgbClr val="FFFFFF"/>
                </a:solidFill>
                <a:latin typeface="Calibri"/>
                <a:cs typeface="Calibri"/>
              </a:rPr>
              <a:t> </a:t>
            </a:r>
            <a:r>
              <a:rPr sz="950" b="1" spc="70" dirty="0">
                <a:solidFill>
                  <a:srgbClr val="FFB800"/>
                </a:solidFill>
                <a:latin typeface="Calibri"/>
                <a:cs typeface="Calibri"/>
              </a:rPr>
              <a:t>φυλλομετρητή</a:t>
            </a:r>
            <a:endParaRPr sz="950" dirty="0">
              <a:latin typeface="Calibri"/>
              <a:cs typeface="Calibri"/>
            </a:endParaRPr>
          </a:p>
          <a:p>
            <a:pPr>
              <a:lnSpc>
                <a:spcPct val="100000"/>
              </a:lnSpc>
              <a:spcBef>
                <a:spcPts val="15"/>
              </a:spcBef>
            </a:pPr>
            <a:endParaRPr sz="1450" dirty="0">
              <a:latin typeface="Calibri"/>
              <a:cs typeface="Calibri"/>
            </a:endParaRPr>
          </a:p>
        </p:txBody>
      </p:sp>
      <p:pic>
        <p:nvPicPr>
          <p:cNvPr id="10" name="object 10"/>
          <p:cNvPicPr/>
          <p:nvPr/>
        </p:nvPicPr>
        <p:blipFill>
          <a:blip r:embed="rId3" cstate="print"/>
          <a:stretch>
            <a:fillRect/>
          </a:stretch>
        </p:blipFill>
        <p:spPr>
          <a:xfrm>
            <a:off x="5946775" y="5202237"/>
            <a:ext cx="3293427" cy="611187"/>
          </a:xfrm>
          <a:prstGeom prst="rect">
            <a:avLst/>
          </a:prstGeom>
        </p:spPr>
      </p:pic>
      <p:sp>
        <p:nvSpPr>
          <p:cNvPr id="11" name="object 11"/>
          <p:cNvSpPr txBox="1"/>
          <p:nvPr/>
        </p:nvSpPr>
        <p:spPr>
          <a:xfrm>
            <a:off x="78739" y="5743257"/>
            <a:ext cx="5751195" cy="101600"/>
          </a:xfrm>
          <a:prstGeom prst="rect">
            <a:avLst/>
          </a:prstGeom>
        </p:spPr>
        <p:txBody>
          <a:bodyPr vert="horz" wrap="square" lIns="0" tIns="0" rIns="0" bIns="0" rtlCol="0">
            <a:spAutoFit/>
          </a:bodyPr>
          <a:lstStyle/>
          <a:p>
            <a:pPr marL="12700">
              <a:lnSpc>
                <a:spcPts val="670"/>
              </a:lnSpc>
            </a:pPr>
            <a:r>
              <a:rPr sz="600" spc="40" dirty="0">
                <a:solidFill>
                  <a:srgbClr val="FFFFFF"/>
                </a:solidFill>
                <a:latin typeface="Calibri"/>
                <a:cs typeface="Calibri"/>
              </a:rPr>
              <a:t>ΟΔΗΓΙΕΣ</a:t>
            </a:r>
            <a:r>
              <a:rPr sz="600" spc="30" dirty="0">
                <a:solidFill>
                  <a:srgbClr val="FFFFFF"/>
                </a:solidFill>
                <a:latin typeface="Calibri"/>
                <a:cs typeface="Calibri"/>
              </a:rPr>
              <a:t> ΓΙΑ</a:t>
            </a:r>
            <a:r>
              <a:rPr sz="600" spc="25" dirty="0">
                <a:solidFill>
                  <a:srgbClr val="FFFFFF"/>
                </a:solidFill>
                <a:latin typeface="Calibri"/>
                <a:cs typeface="Calibri"/>
              </a:rPr>
              <a:t> </a:t>
            </a:r>
            <a:r>
              <a:rPr sz="600" spc="50" dirty="0">
                <a:solidFill>
                  <a:srgbClr val="FFFFFF"/>
                </a:solidFill>
                <a:latin typeface="Calibri"/>
                <a:cs typeface="Calibri"/>
              </a:rPr>
              <a:t>ΤΗΝ</a:t>
            </a:r>
            <a:r>
              <a:rPr sz="600" spc="30" dirty="0">
                <a:solidFill>
                  <a:srgbClr val="FFFFFF"/>
                </a:solidFill>
                <a:latin typeface="Calibri"/>
                <a:cs typeface="Calibri"/>
              </a:rPr>
              <a:t> </a:t>
            </a:r>
            <a:r>
              <a:rPr sz="600" spc="45" dirty="0">
                <a:solidFill>
                  <a:srgbClr val="FFFFFF"/>
                </a:solidFill>
                <a:latin typeface="Calibri"/>
                <a:cs typeface="Calibri"/>
              </a:rPr>
              <a:t>ΑΣΦΑΛΕΙΑ</a:t>
            </a:r>
            <a:r>
              <a:rPr sz="600" spc="25" dirty="0">
                <a:solidFill>
                  <a:srgbClr val="FFFFFF"/>
                </a:solidFill>
                <a:latin typeface="Calibri"/>
                <a:cs typeface="Calibri"/>
              </a:rPr>
              <a:t> </a:t>
            </a:r>
            <a:r>
              <a:rPr sz="600" spc="45" dirty="0">
                <a:solidFill>
                  <a:srgbClr val="FFFFFF"/>
                </a:solidFill>
                <a:latin typeface="Calibri"/>
                <a:cs typeface="Calibri"/>
              </a:rPr>
              <a:t>ΤΟΥ</a:t>
            </a:r>
            <a:r>
              <a:rPr sz="600" spc="25" dirty="0">
                <a:solidFill>
                  <a:srgbClr val="FFFFFF"/>
                </a:solidFill>
                <a:latin typeface="Calibri"/>
                <a:cs typeface="Calibri"/>
              </a:rPr>
              <a:t> </a:t>
            </a:r>
            <a:r>
              <a:rPr sz="600" spc="45" dirty="0">
                <a:solidFill>
                  <a:srgbClr val="FFFFFF"/>
                </a:solidFill>
                <a:latin typeface="Calibri"/>
                <a:cs typeface="Calibri"/>
              </a:rPr>
              <a:t>ΚΥΒΕΡΝΟΥ</a:t>
            </a:r>
            <a:r>
              <a:rPr sz="600" spc="30" dirty="0">
                <a:solidFill>
                  <a:srgbClr val="FFFFFF"/>
                </a:solidFill>
                <a:latin typeface="Calibri"/>
                <a:cs typeface="Calibri"/>
              </a:rPr>
              <a:t> </a:t>
            </a:r>
            <a:r>
              <a:rPr sz="600" spc="40" dirty="0">
                <a:solidFill>
                  <a:srgbClr val="FFFFFF"/>
                </a:solidFill>
                <a:latin typeface="Calibri"/>
                <a:cs typeface="Calibri"/>
              </a:rPr>
              <a:t>ΣΤΑ</a:t>
            </a:r>
            <a:r>
              <a:rPr sz="600" spc="25" dirty="0">
                <a:solidFill>
                  <a:srgbClr val="FFFFFF"/>
                </a:solidFill>
                <a:latin typeface="Calibri"/>
                <a:cs typeface="Calibri"/>
              </a:rPr>
              <a:t> </a:t>
            </a:r>
            <a:r>
              <a:rPr sz="600" spc="40" dirty="0">
                <a:solidFill>
                  <a:srgbClr val="FFFFFF"/>
                </a:solidFill>
                <a:latin typeface="Calibri"/>
                <a:cs typeface="Calibri"/>
              </a:rPr>
              <a:t>ΠΛΟΙΑ,</a:t>
            </a:r>
            <a:r>
              <a:rPr sz="600" spc="25" dirty="0">
                <a:solidFill>
                  <a:srgbClr val="FFFFFF"/>
                </a:solidFill>
                <a:latin typeface="Calibri"/>
                <a:cs typeface="Calibri"/>
              </a:rPr>
              <a:t> </a:t>
            </a:r>
            <a:r>
              <a:rPr sz="600" spc="40" dirty="0">
                <a:solidFill>
                  <a:srgbClr val="FFFFFF"/>
                </a:solidFill>
                <a:latin typeface="Calibri"/>
                <a:cs typeface="Calibri"/>
              </a:rPr>
              <a:t>Έκδοση</a:t>
            </a:r>
            <a:r>
              <a:rPr sz="600" spc="30" dirty="0">
                <a:solidFill>
                  <a:srgbClr val="FFFFFF"/>
                </a:solidFill>
                <a:latin typeface="Calibri"/>
                <a:cs typeface="Calibri"/>
              </a:rPr>
              <a:t> </a:t>
            </a:r>
            <a:r>
              <a:rPr sz="600" spc="35" dirty="0">
                <a:solidFill>
                  <a:srgbClr val="FFFFFF"/>
                </a:solidFill>
                <a:latin typeface="Calibri"/>
                <a:cs typeface="Calibri"/>
              </a:rPr>
              <a:t>4,</a:t>
            </a:r>
            <a:r>
              <a:rPr sz="600" spc="25" dirty="0">
                <a:solidFill>
                  <a:srgbClr val="FFFFFF"/>
                </a:solidFill>
                <a:latin typeface="Calibri"/>
                <a:cs typeface="Calibri"/>
              </a:rPr>
              <a:t> </a:t>
            </a:r>
            <a:r>
              <a:rPr sz="600" spc="40" dirty="0">
                <a:solidFill>
                  <a:srgbClr val="FFFFFF"/>
                </a:solidFill>
                <a:latin typeface="Calibri"/>
                <a:cs typeface="Calibri"/>
              </a:rPr>
              <a:t>URL:</a:t>
            </a:r>
            <a:r>
              <a:rPr sz="600" spc="30" dirty="0">
                <a:solidFill>
                  <a:srgbClr val="FFFFFF"/>
                </a:solidFill>
                <a:latin typeface="Calibri"/>
                <a:cs typeface="Calibri"/>
              </a:rPr>
              <a:t> </a:t>
            </a:r>
            <a:r>
              <a:rPr sz="600" u="sng" spc="35" dirty="0">
                <a:solidFill>
                  <a:srgbClr val="FFFFFF"/>
                </a:solidFill>
                <a:uFill>
                  <a:solidFill>
                    <a:srgbClr val="FFFFFF"/>
                  </a:solidFill>
                </a:uFill>
                <a:latin typeface="Calibri"/>
                <a:cs typeface="Calibri"/>
                <a:hlinkClick r:id="rId4"/>
              </a:rPr>
              <a:t>2021-Cyber-Security-Guidelines.pdf</a:t>
            </a:r>
            <a:r>
              <a:rPr sz="600" u="sng" spc="20"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(ics-shipping.org), </a:t>
            </a:r>
            <a:r>
              <a:rPr sz="600" u="sng" spc="45" dirty="0">
                <a:solidFill>
                  <a:srgbClr val="FFFFFF"/>
                </a:solidFill>
                <a:uFill>
                  <a:solidFill>
                    <a:srgbClr val="FFFFFF"/>
                  </a:solidFill>
                </a:uFill>
                <a:latin typeface="Calibri"/>
                <a:cs typeface="Calibri"/>
                <a:hlinkClick r:id="rId4"/>
              </a:rPr>
              <a:t>πρόσβαση</a:t>
            </a:r>
            <a:r>
              <a:rPr sz="600" u="sng" spc="3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τον</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Φ</a:t>
            </a:r>
            <a:r>
              <a:rPr sz="600" u="sng" spc="40" dirty="0">
                <a:solidFill>
                  <a:srgbClr val="FFFFFF"/>
                </a:solidFill>
                <a:uFill>
                  <a:solidFill>
                    <a:srgbClr val="FFFFFF"/>
                  </a:solidFill>
                </a:uFill>
                <a:latin typeface="Calibri"/>
                <a:cs typeface="Calibri"/>
              </a:rPr>
              <a:t>εβρουάριο</a:t>
            </a:r>
            <a:r>
              <a:rPr sz="600" spc="30" dirty="0">
                <a:solidFill>
                  <a:srgbClr val="FFFFFF"/>
                </a:solidFill>
                <a:latin typeface="Calibri"/>
                <a:cs typeface="Calibri"/>
              </a:rPr>
              <a:t> </a:t>
            </a:r>
            <a:r>
              <a:rPr sz="600" spc="3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7423784" y="2892742"/>
            <a:ext cx="2099310" cy="459740"/>
          </a:xfrm>
          <a:prstGeom prst="rect">
            <a:avLst/>
          </a:prstGeom>
        </p:spPr>
        <p:txBody>
          <a:bodyPr vert="horz" wrap="square" lIns="0" tIns="12700" rIns="0" bIns="0" rtlCol="0">
            <a:spAutoFit/>
          </a:bodyPr>
          <a:lstStyle/>
          <a:p>
            <a:pPr marL="12700">
              <a:lnSpc>
                <a:spcPct val="100000"/>
              </a:lnSpc>
              <a:spcBef>
                <a:spcPts val="100"/>
              </a:spcBef>
            </a:pPr>
            <a:r>
              <a:rPr sz="2850" spc="235" dirty="0">
                <a:solidFill>
                  <a:srgbClr val="FFB800"/>
                </a:solidFill>
              </a:rPr>
              <a:t>Ε</a:t>
            </a:r>
            <a:r>
              <a:rPr sz="2850" spc="204" dirty="0">
                <a:solidFill>
                  <a:srgbClr val="FFB800"/>
                </a:solidFill>
              </a:rPr>
              <a:t>π</a:t>
            </a:r>
            <a:r>
              <a:rPr sz="2850" spc="135" dirty="0">
                <a:solidFill>
                  <a:srgbClr val="FFB800"/>
                </a:solidFill>
              </a:rPr>
              <a:t>ι</a:t>
            </a:r>
            <a:r>
              <a:rPr sz="2850" spc="215" dirty="0">
                <a:solidFill>
                  <a:srgbClr val="FFB800"/>
                </a:solidFill>
              </a:rPr>
              <a:t>σ</a:t>
            </a:r>
            <a:r>
              <a:rPr sz="2850" spc="204" dirty="0">
                <a:solidFill>
                  <a:srgbClr val="FFB800"/>
                </a:solidFill>
              </a:rPr>
              <a:t>κόπ</a:t>
            </a:r>
            <a:r>
              <a:rPr sz="2850" spc="210" dirty="0">
                <a:solidFill>
                  <a:srgbClr val="FFB800"/>
                </a:solidFill>
              </a:rPr>
              <a:t>η</a:t>
            </a:r>
            <a:r>
              <a:rPr sz="2850" spc="215" dirty="0">
                <a:solidFill>
                  <a:srgbClr val="FFB800"/>
                </a:solidFill>
              </a:rPr>
              <a:t>σ</a:t>
            </a:r>
            <a:r>
              <a:rPr sz="2850" spc="150" dirty="0">
                <a:solidFill>
                  <a:srgbClr val="FFB800"/>
                </a:solidFill>
              </a:rPr>
              <a:t>η</a:t>
            </a:r>
            <a:endParaRPr sz="2850"/>
          </a:p>
        </p:txBody>
      </p:sp>
      <p:grpSp>
        <p:nvGrpSpPr>
          <p:cNvPr id="4" name="object 4"/>
          <p:cNvGrpSpPr/>
          <p:nvPr/>
        </p:nvGrpSpPr>
        <p:grpSpPr>
          <a:xfrm>
            <a:off x="0" y="0"/>
            <a:ext cx="6042660" cy="6879590"/>
            <a:chOff x="0" y="0"/>
            <a:chExt cx="604266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4"/>
                  </a:lnTo>
                </a:path>
              </a:pathLst>
            </a:custGeom>
            <a:ln w="22225">
              <a:solidFill>
                <a:srgbClr val="D6791A"/>
              </a:solidFill>
            </a:ln>
          </p:spPr>
          <p:txBody>
            <a:bodyPr wrap="square" lIns="0" tIns="0" rIns="0" bIns="0" rtlCol="0"/>
            <a:lstStyle/>
            <a:p>
              <a:endParaRPr/>
            </a:p>
          </p:txBody>
        </p:sp>
        <p:sp>
          <p:nvSpPr>
            <p:cNvPr id="7" name="object 7"/>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1364" cy="6858000"/>
            </a:xfrm>
            <a:prstGeom prst="rect">
              <a:avLst/>
            </a:prstGeom>
          </p:spPr>
        </p:pic>
      </p:grpSp>
      <p:pic>
        <p:nvPicPr>
          <p:cNvPr id="9" name="object 9"/>
          <p:cNvPicPr/>
          <p:nvPr/>
        </p:nvPicPr>
        <p:blipFill>
          <a:blip r:embed="rId3" cstate="print"/>
          <a:stretch>
            <a:fillRect/>
          </a:stretch>
        </p:blipFill>
        <p:spPr>
          <a:xfrm>
            <a:off x="7549832" y="6019800"/>
            <a:ext cx="3246120" cy="60229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488632"/>
            <a:ext cx="5155565" cy="414020"/>
          </a:xfrm>
          <a:prstGeom prst="rect">
            <a:avLst/>
          </a:prstGeom>
        </p:spPr>
        <p:txBody>
          <a:bodyPr vert="horz" wrap="square" lIns="0" tIns="12700" rIns="0" bIns="0" rtlCol="0">
            <a:spAutoFit/>
          </a:bodyPr>
          <a:lstStyle/>
          <a:p>
            <a:pPr marL="12700">
              <a:lnSpc>
                <a:spcPct val="100000"/>
              </a:lnSpc>
              <a:spcBef>
                <a:spcPts val="100"/>
              </a:spcBef>
            </a:pPr>
            <a:r>
              <a:rPr spc="190" dirty="0"/>
              <a:t>Μέτρα</a:t>
            </a:r>
            <a:r>
              <a:rPr spc="180" dirty="0"/>
              <a:t> διαδικαστικής</a:t>
            </a:r>
            <a:r>
              <a:rPr spc="190" dirty="0"/>
              <a:t> προστασίας</a:t>
            </a:r>
          </a:p>
        </p:txBody>
      </p:sp>
      <p:sp>
        <p:nvSpPr>
          <p:cNvPr id="9" name="object 9"/>
          <p:cNvSpPr txBox="1"/>
          <p:nvPr/>
        </p:nvSpPr>
        <p:spPr>
          <a:xfrm>
            <a:off x="5662295" y="1159192"/>
            <a:ext cx="4449445" cy="3349625"/>
          </a:xfrm>
          <a:prstGeom prst="rect">
            <a:avLst/>
          </a:prstGeom>
        </p:spPr>
        <p:txBody>
          <a:bodyPr vert="horz" wrap="square" lIns="0" tIns="12700" rIns="0" bIns="0" rtlCol="0">
            <a:spAutoFit/>
          </a:bodyPr>
          <a:lstStyle/>
          <a:p>
            <a:pPr marL="180340" indent="-167640">
              <a:lnSpc>
                <a:spcPct val="100000"/>
              </a:lnSpc>
              <a:spcBef>
                <a:spcPts val="100"/>
              </a:spcBef>
              <a:buClr>
                <a:srgbClr val="FFB800"/>
              </a:buClr>
              <a:buFont typeface="Courier New"/>
              <a:buChar char="o"/>
              <a:tabLst>
                <a:tab pos="180340" algn="l"/>
              </a:tabLst>
            </a:pPr>
            <a:r>
              <a:rPr sz="1100" spc="-5" dirty="0">
                <a:solidFill>
                  <a:srgbClr val="FFFFFF"/>
                </a:solidFill>
                <a:latin typeface="Calibri"/>
                <a:cs typeface="Calibri"/>
              </a:rPr>
              <a:t>Εκπαίδευση</a:t>
            </a:r>
            <a:r>
              <a:rPr sz="1100" spc="-10" dirty="0">
                <a:solidFill>
                  <a:srgbClr val="FFFFFF"/>
                </a:solidFill>
                <a:latin typeface="Calibri"/>
                <a:cs typeface="Calibri"/>
              </a:rPr>
              <a:t> </a:t>
            </a:r>
            <a:r>
              <a:rPr sz="1100" spc="-5" dirty="0">
                <a:solidFill>
                  <a:srgbClr val="FFFFFF"/>
                </a:solidFill>
                <a:latin typeface="Calibri"/>
                <a:cs typeface="Calibri"/>
              </a:rPr>
              <a:t>και</a:t>
            </a:r>
            <a:r>
              <a:rPr sz="1100" dirty="0">
                <a:solidFill>
                  <a:srgbClr val="FFFFFF"/>
                </a:solidFill>
                <a:latin typeface="Calibri"/>
                <a:cs typeface="Calibri"/>
              </a:rPr>
              <a:t> </a:t>
            </a:r>
            <a:r>
              <a:rPr sz="1100" spc="-15" dirty="0">
                <a:solidFill>
                  <a:srgbClr val="FFFFFF"/>
                </a:solidFill>
                <a:latin typeface="Calibri"/>
                <a:cs typeface="Calibri"/>
              </a:rPr>
              <a:t>ευαισθητοποίηση</a:t>
            </a:r>
            <a:endParaRPr sz="1100">
              <a:latin typeface="Calibri"/>
              <a:cs typeface="Calibri"/>
            </a:endParaRPr>
          </a:p>
          <a:p>
            <a:pPr>
              <a:lnSpc>
                <a:spcPct val="100000"/>
              </a:lnSpc>
              <a:spcBef>
                <a:spcPts val="10"/>
              </a:spcBef>
              <a:buClr>
                <a:srgbClr val="FFB800"/>
              </a:buClr>
              <a:buFont typeface="Courier New"/>
              <a:buChar char="o"/>
            </a:pPr>
            <a:endParaRPr sz="1450">
              <a:latin typeface="Calibri"/>
              <a:cs typeface="Calibri"/>
            </a:endParaRPr>
          </a:p>
          <a:p>
            <a:pPr marL="180340" indent="-167640">
              <a:lnSpc>
                <a:spcPct val="100000"/>
              </a:lnSpc>
              <a:buClr>
                <a:srgbClr val="FFB800"/>
              </a:buClr>
              <a:buFont typeface="Courier New"/>
              <a:buChar char="o"/>
              <a:tabLst>
                <a:tab pos="180340" algn="l"/>
              </a:tabLst>
            </a:pPr>
            <a:r>
              <a:rPr sz="1100" spc="-5" dirty="0">
                <a:solidFill>
                  <a:srgbClr val="FFFFFF"/>
                </a:solidFill>
                <a:latin typeface="Calibri"/>
                <a:cs typeface="Calibri"/>
              </a:rPr>
              <a:t>Πρόσβαση</a:t>
            </a:r>
            <a:r>
              <a:rPr sz="1100" dirty="0">
                <a:solidFill>
                  <a:srgbClr val="FFFFFF"/>
                </a:solidFill>
                <a:latin typeface="Calibri"/>
                <a:cs typeface="Calibri"/>
              </a:rPr>
              <a:t> </a:t>
            </a:r>
            <a:r>
              <a:rPr sz="1100" spc="-5" dirty="0">
                <a:solidFill>
                  <a:srgbClr val="FFFFFF"/>
                </a:solidFill>
                <a:latin typeface="Calibri"/>
                <a:cs typeface="Calibri"/>
              </a:rPr>
              <a:t>σε υπολογιστή</a:t>
            </a:r>
            <a:r>
              <a:rPr sz="1100" dirty="0">
                <a:solidFill>
                  <a:srgbClr val="FFFFFF"/>
                </a:solidFill>
                <a:latin typeface="Calibri"/>
                <a:cs typeface="Calibri"/>
              </a:rPr>
              <a:t> </a:t>
            </a:r>
            <a:r>
              <a:rPr sz="1100" spc="-5" dirty="0">
                <a:solidFill>
                  <a:srgbClr val="FFFFFF"/>
                </a:solidFill>
                <a:latin typeface="Calibri"/>
                <a:cs typeface="Calibri"/>
              </a:rPr>
              <a:t>για</a:t>
            </a:r>
            <a:r>
              <a:rPr sz="1100" dirty="0">
                <a:solidFill>
                  <a:srgbClr val="FFFFFF"/>
                </a:solidFill>
                <a:latin typeface="Calibri"/>
                <a:cs typeface="Calibri"/>
              </a:rPr>
              <a:t> </a:t>
            </a:r>
            <a:r>
              <a:rPr sz="1100" spc="-10" dirty="0">
                <a:solidFill>
                  <a:srgbClr val="FFFFFF"/>
                </a:solidFill>
                <a:latin typeface="Calibri"/>
                <a:cs typeface="Calibri"/>
              </a:rPr>
              <a:t>τους</a:t>
            </a:r>
            <a:r>
              <a:rPr sz="1100" spc="-25" dirty="0">
                <a:solidFill>
                  <a:srgbClr val="FFFFFF"/>
                </a:solidFill>
                <a:latin typeface="Calibri"/>
                <a:cs typeface="Calibri"/>
              </a:rPr>
              <a:t> </a:t>
            </a:r>
            <a:r>
              <a:rPr sz="1100" spc="-15" dirty="0">
                <a:solidFill>
                  <a:srgbClr val="FFFFFF"/>
                </a:solidFill>
                <a:latin typeface="Calibri"/>
                <a:cs typeface="Calibri"/>
              </a:rPr>
              <a:t>επισκέπτες</a:t>
            </a:r>
            <a:endParaRPr sz="1100">
              <a:latin typeface="Calibri"/>
              <a:cs typeface="Calibri"/>
            </a:endParaRPr>
          </a:p>
          <a:p>
            <a:pPr>
              <a:lnSpc>
                <a:spcPct val="100000"/>
              </a:lnSpc>
              <a:spcBef>
                <a:spcPts val="20"/>
              </a:spcBef>
              <a:buClr>
                <a:srgbClr val="FFB800"/>
              </a:buClr>
              <a:buFont typeface="Courier New"/>
              <a:buChar char="o"/>
            </a:pPr>
            <a:endParaRPr sz="1450">
              <a:latin typeface="Calibri"/>
              <a:cs typeface="Calibri"/>
            </a:endParaRPr>
          </a:p>
          <a:p>
            <a:pPr marL="180340" indent="-167640">
              <a:lnSpc>
                <a:spcPct val="100000"/>
              </a:lnSpc>
              <a:buClr>
                <a:srgbClr val="FFB800"/>
              </a:buClr>
              <a:buFont typeface="Courier New"/>
              <a:buChar char="o"/>
              <a:tabLst>
                <a:tab pos="180340" algn="l"/>
              </a:tabLst>
            </a:pPr>
            <a:r>
              <a:rPr sz="1100" spc="-5" dirty="0">
                <a:solidFill>
                  <a:srgbClr val="FFFFFF"/>
                </a:solidFill>
                <a:latin typeface="Calibri"/>
                <a:cs typeface="Calibri"/>
              </a:rPr>
              <a:t>Προσωπικές</a:t>
            </a:r>
            <a:r>
              <a:rPr sz="1100" spc="-20" dirty="0">
                <a:solidFill>
                  <a:srgbClr val="FFFFFF"/>
                </a:solidFill>
                <a:latin typeface="Calibri"/>
                <a:cs typeface="Calibri"/>
              </a:rPr>
              <a:t> </a:t>
            </a:r>
            <a:r>
              <a:rPr sz="1100" spc="-5" dirty="0">
                <a:solidFill>
                  <a:srgbClr val="FFFFFF"/>
                </a:solidFill>
                <a:latin typeface="Calibri"/>
                <a:cs typeface="Calibri"/>
              </a:rPr>
              <a:t>του</a:t>
            </a:r>
            <a:r>
              <a:rPr sz="1100" spc="-15" dirty="0">
                <a:solidFill>
                  <a:srgbClr val="FFFFFF"/>
                </a:solidFill>
                <a:latin typeface="Calibri"/>
                <a:cs typeface="Calibri"/>
              </a:rPr>
              <a:t> </a:t>
            </a:r>
            <a:r>
              <a:rPr sz="1100" spc="-5" dirty="0">
                <a:solidFill>
                  <a:srgbClr val="FFFFFF"/>
                </a:solidFill>
                <a:latin typeface="Calibri"/>
                <a:cs typeface="Calibri"/>
              </a:rPr>
              <a:t>πληρώματος</a:t>
            </a:r>
            <a:endParaRPr sz="1100">
              <a:latin typeface="Calibri"/>
              <a:cs typeface="Calibri"/>
            </a:endParaRPr>
          </a:p>
          <a:p>
            <a:pPr>
              <a:lnSpc>
                <a:spcPct val="100000"/>
              </a:lnSpc>
              <a:spcBef>
                <a:spcPts val="15"/>
              </a:spcBef>
              <a:buClr>
                <a:srgbClr val="FFB800"/>
              </a:buClr>
              <a:buFont typeface="Courier New"/>
              <a:buChar char="o"/>
            </a:pPr>
            <a:endParaRPr sz="1450">
              <a:latin typeface="Calibri"/>
              <a:cs typeface="Calibri"/>
            </a:endParaRPr>
          </a:p>
          <a:p>
            <a:pPr marL="180340" indent="-167640">
              <a:lnSpc>
                <a:spcPct val="100000"/>
              </a:lnSpc>
              <a:buClr>
                <a:srgbClr val="FFB800"/>
              </a:buClr>
              <a:buFont typeface="Courier New"/>
              <a:buChar char="o"/>
              <a:tabLst>
                <a:tab pos="180340" algn="l"/>
              </a:tabLst>
            </a:pPr>
            <a:r>
              <a:rPr sz="1100" spc="-5" dirty="0">
                <a:solidFill>
                  <a:srgbClr val="FFFFFF"/>
                </a:solidFill>
                <a:latin typeface="Calibri"/>
                <a:cs typeface="Calibri"/>
              </a:rPr>
              <a:t>Αναβαθμίσεις</a:t>
            </a:r>
            <a:r>
              <a:rPr sz="1100" dirty="0">
                <a:solidFill>
                  <a:srgbClr val="FFFFFF"/>
                </a:solidFill>
                <a:latin typeface="Calibri"/>
                <a:cs typeface="Calibri"/>
              </a:rPr>
              <a:t> </a:t>
            </a:r>
            <a:r>
              <a:rPr sz="1100" spc="-5" dirty="0">
                <a:solidFill>
                  <a:srgbClr val="FFFFFF"/>
                </a:solidFill>
                <a:latin typeface="Calibri"/>
                <a:cs typeface="Calibri"/>
              </a:rPr>
              <a:t>και</a:t>
            </a:r>
            <a:r>
              <a:rPr sz="1100" dirty="0">
                <a:solidFill>
                  <a:srgbClr val="FFFFFF"/>
                </a:solidFill>
                <a:latin typeface="Calibri"/>
                <a:cs typeface="Calibri"/>
              </a:rPr>
              <a:t> </a:t>
            </a:r>
            <a:r>
              <a:rPr sz="1100" spc="-15" dirty="0">
                <a:solidFill>
                  <a:srgbClr val="FFFFFF"/>
                </a:solidFill>
                <a:latin typeface="Calibri"/>
                <a:cs typeface="Calibri"/>
              </a:rPr>
              <a:t>συντήρηση</a:t>
            </a:r>
            <a:r>
              <a:rPr sz="1100" spc="-10" dirty="0">
                <a:solidFill>
                  <a:srgbClr val="FFFFFF"/>
                </a:solidFill>
                <a:latin typeface="Calibri"/>
                <a:cs typeface="Calibri"/>
              </a:rPr>
              <a:t> </a:t>
            </a:r>
            <a:r>
              <a:rPr sz="1100" spc="-5" dirty="0">
                <a:solidFill>
                  <a:srgbClr val="FFFFFF"/>
                </a:solidFill>
                <a:latin typeface="Calibri"/>
                <a:cs typeface="Calibri"/>
              </a:rPr>
              <a:t>λογισμικού</a:t>
            </a:r>
            <a:endParaRPr sz="1100">
              <a:latin typeface="Calibri"/>
              <a:cs typeface="Calibri"/>
            </a:endParaRPr>
          </a:p>
          <a:p>
            <a:pPr>
              <a:lnSpc>
                <a:spcPct val="100000"/>
              </a:lnSpc>
              <a:spcBef>
                <a:spcPts val="10"/>
              </a:spcBef>
              <a:buClr>
                <a:srgbClr val="FFB800"/>
              </a:buClr>
              <a:buFont typeface="Courier New"/>
              <a:buChar char="o"/>
            </a:pPr>
            <a:endParaRPr sz="1450">
              <a:latin typeface="Calibri"/>
              <a:cs typeface="Calibri"/>
            </a:endParaRPr>
          </a:p>
          <a:p>
            <a:pPr marL="180340" indent="-167640">
              <a:lnSpc>
                <a:spcPct val="100000"/>
              </a:lnSpc>
              <a:spcBef>
                <a:spcPts val="5"/>
              </a:spcBef>
              <a:buClr>
                <a:srgbClr val="FFB800"/>
              </a:buClr>
              <a:buFont typeface="Courier New"/>
              <a:buChar char="o"/>
              <a:tabLst>
                <a:tab pos="180340" algn="l"/>
              </a:tabLst>
            </a:pPr>
            <a:r>
              <a:rPr sz="1100" spc="-15" dirty="0">
                <a:solidFill>
                  <a:srgbClr val="FFFFFF"/>
                </a:solidFill>
                <a:latin typeface="Calibri"/>
                <a:cs typeface="Calibri"/>
              </a:rPr>
              <a:t>Διαχείριση</a:t>
            </a:r>
            <a:r>
              <a:rPr sz="1100" dirty="0">
                <a:solidFill>
                  <a:srgbClr val="FFFFFF"/>
                </a:solidFill>
                <a:latin typeface="Calibri"/>
                <a:cs typeface="Calibri"/>
              </a:rPr>
              <a:t> </a:t>
            </a:r>
            <a:r>
              <a:rPr sz="1100" spc="-5" dirty="0">
                <a:solidFill>
                  <a:srgbClr val="FFFFFF"/>
                </a:solidFill>
                <a:latin typeface="Calibri"/>
                <a:cs typeface="Calibri"/>
              </a:rPr>
              <a:t>εργαλείων</a:t>
            </a:r>
            <a:r>
              <a:rPr sz="1100" spc="5" dirty="0">
                <a:solidFill>
                  <a:srgbClr val="FFFFFF"/>
                </a:solidFill>
                <a:latin typeface="Calibri"/>
                <a:cs typeface="Calibri"/>
              </a:rPr>
              <a:t> </a:t>
            </a:r>
            <a:r>
              <a:rPr sz="1100" spc="-5" dirty="0">
                <a:solidFill>
                  <a:srgbClr val="FFFFFF"/>
                </a:solidFill>
                <a:latin typeface="Calibri"/>
                <a:cs typeface="Calibri"/>
              </a:rPr>
              <a:t>Anti-virus</a:t>
            </a:r>
            <a:r>
              <a:rPr sz="1100" spc="10" dirty="0">
                <a:solidFill>
                  <a:srgbClr val="FFFFFF"/>
                </a:solidFill>
                <a:latin typeface="Calibri"/>
                <a:cs typeface="Calibri"/>
              </a:rPr>
              <a:t> </a:t>
            </a:r>
            <a:r>
              <a:rPr sz="1100" spc="-5" dirty="0">
                <a:solidFill>
                  <a:srgbClr val="FFFFFF"/>
                </a:solidFill>
                <a:latin typeface="Calibri"/>
                <a:cs typeface="Calibri"/>
              </a:rPr>
              <a:t>και</a:t>
            </a:r>
            <a:r>
              <a:rPr sz="1100" spc="10" dirty="0">
                <a:solidFill>
                  <a:srgbClr val="FFFFFF"/>
                </a:solidFill>
                <a:latin typeface="Calibri"/>
                <a:cs typeface="Calibri"/>
              </a:rPr>
              <a:t> </a:t>
            </a:r>
            <a:r>
              <a:rPr sz="1100" spc="-5" dirty="0">
                <a:solidFill>
                  <a:srgbClr val="FFFFFF"/>
                </a:solidFill>
                <a:latin typeface="Calibri"/>
                <a:cs typeface="Calibri"/>
              </a:rPr>
              <a:t>κακόβουλου</a:t>
            </a:r>
            <a:r>
              <a:rPr sz="1100" spc="10" dirty="0">
                <a:solidFill>
                  <a:srgbClr val="FFFFFF"/>
                </a:solidFill>
                <a:latin typeface="Calibri"/>
                <a:cs typeface="Calibri"/>
              </a:rPr>
              <a:t> </a:t>
            </a:r>
            <a:r>
              <a:rPr sz="1100" spc="-5" dirty="0">
                <a:solidFill>
                  <a:srgbClr val="FFFFFF"/>
                </a:solidFill>
                <a:latin typeface="Calibri"/>
                <a:cs typeface="Calibri"/>
              </a:rPr>
              <a:t>λογισμικού</a:t>
            </a:r>
            <a:endParaRPr sz="1100">
              <a:latin typeface="Calibri"/>
              <a:cs typeface="Calibri"/>
            </a:endParaRPr>
          </a:p>
          <a:p>
            <a:pPr>
              <a:lnSpc>
                <a:spcPct val="100000"/>
              </a:lnSpc>
              <a:spcBef>
                <a:spcPts val="15"/>
              </a:spcBef>
              <a:buClr>
                <a:srgbClr val="FFB800"/>
              </a:buClr>
              <a:buFont typeface="Courier New"/>
              <a:buChar char="o"/>
            </a:pPr>
            <a:endParaRPr sz="1450">
              <a:latin typeface="Calibri"/>
              <a:cs typeface="Calibri"/>
            </a:endParaRPr>
          </a:p>
          <a:p>
            <a:pPr marL="180340" indent="-167640">
              <a:lnSpc>
                <a:spcPct val="100000"/>
              </a:lnSpc>
              <a:buClr>
                <a:srgbClr val="FFB800"/>
              </a:buClr>
              <a:buFont typeface="Courier New"/>
              <a:buChar char="o"/>
              <a:tabLst>
                <a:tab pos="180340" algn="l"/>
              </a:tabLst>
            </a:pPr>
            <a:r>
              <a:rPr sz="1100" spc="-5" dirty="0">
                <a:solidFill>
                  <a:srgbClr val="FFFFFF"/>
                </a:solidFill>
                <a:latin typeface="Calibri"/>
                <a:cs typeface="Calibri"/>
              </a:rPr>
              <a:t>Χρήση </a:t>
            </a:r>
            <a:r>
              <a:rPr sz="1100" spc="-15" dirty="0">
                <a:solidFill>
                  <a:srgbClr val="FFFFFF"/>
                </a:solidFill>
                <a:latin typeface="Calibri"/>
                <a:cs typeface="Calibri"/>
              </a:rPr>
              <a:t>προνομίων</a:t>
            </a:r>
            <a:r>
              <a:rPr sz="1100" spc="-20" dirty="0">
                <a:solidFill>
                  <a:srgbClr val="FFFFFF"/>
                </a:solidFill>
                <a:latin typeface="Calibri"/>
                <a:cs typeface="Calibri"/>
              </a:rPr>
              <a:t> </a:t>
            </a:r>
            <a:r>
              <a:rPr sz="1100" spc="-5" dirty="0">
                <a:solidFill>
                  <a:srgbClr val="FFFFFF"/>
                </a:solidFill>
                <a:latin typeface="Calibri"/>
                <a:cs typeface="Calibri"/>
              </a:rPr>
              <a:t>διαχειριστή</a:t>
            </a:r>
            <a:endParaRPr sz="1100">
              <a:latin typeface="Calibri"/>
              <a:cs typeface="Calibri"/>
            </a:endParaRPr>
          </a:p>
          <a:p>
            <a:pPr>
              <a:lnSpc>
                <a:spcPct val="100000"/>
              </a:lnSpc>
              <a:spcBef>
                <a:spcPts val="10"/>
              </a:spcBef>
              <a:buClr>
                <a:srgbClr val="FFB800"/>
              </a:buClr>
              <a:buFont typeface="Courier New"/>
              <a:buChar char="o"/>
            </a:pPr>
            <a:endParaRPr sz="1450">
              <a:latin typeface="Calibri"/>
              <a:cs typeface="Calibri"/>
            </a:endParaRPr>
          </a:p>
          <a:p>
            <a:pPr marL="180340" indent="-167640">
              <a:lnSpc>
                <a:spcPct val="100000"/>
              </a:lnSpc>
              <a:spcBef>
                <a:spcPts val="5"/>
              </a:spcBef>
              <a:buClr>
                <a:srgbClr val="FFB800"/>
              </a:buClr>
              <a:buFont typeface="Courier New"/>
              <a:buChar char="o"/>
              <a:tabLst>
                <a:tab pos="180340" algn="l"/>
              </a:tabLst>
            </a:pPr>
            <a:r>
              <a:rPr sz="1100" spc="-5" dirty="0">
                <a:solidFill>
                  <a:srgbClr val="FFFFFF"/>
                </a:solidFill>
                <a:latin typeface="Calibri"/>
                <a:cs typeface="Calibri"/>
              </a:rPr>
              <a:t>Ταυτοποίηση</a:t>
            </a:r>
            <a:r>
              <a:rPr sz="1100" dirty="0">
                <a:solidFill>
                  <a:srgbClr val="FFFFFF"/>
                </a:solidFill>
                <a:latin typeface="Calibri"/>
                <a:cs typeface="Calibri"/>
              </a:rPr>
              <a:t> </a:t>
            </a:r>
            <a:r>
              <a:rPr sz="1100" spc="-5" dirty="0">
                <a:solidFill>
                  <a:srgbClr val="FFFFFF"/>
                </a:solidFill>
                <a:latin typeface="Calibri"/>
                <a:cs typeface="Calibri"/>
              </a:rPr>
              <a:t>χρήστη</a:t>
            </a:r>
            <a:r>
              <a:rPr sz="1100" dirty="0">
                <a:solidFill>
                  <a:srgbClr val="FFFFFF"/>
                </a:solidFill>
                <a:latin typeface="Calibri"/>
                <a:cs typeface="Calibri"/>
              </a:rPr>
              <a:t> </a:t>
            </a:r>
            <a:r>
              <a:rPr sz="1100" spc="-5" dirty="0">
                <a:solidFill>
                  <a:srgbClr val="FFFFFF"/>
                </a:solidFill>
                <a:latin typeface="Calibri"/>
                <a:cs typeface="Calibri"/>
              </a:rPr>
              <a:t>πολλαπλών</a:t>
            </a:r>
            <a:r>
              <a:rPr sz="1100" spc="5" dirty="0">
                <a:solidFill>
                  <a:srgbClr val="FFFFFF"/>
                </a:solidFill>
                <a:latin typeface="Calibri"/>
                <a:cs typeface="Calibri"/>
              </a:rPr>
              <a:t> </a:t>
            </a:r>
            <a:r>
              <a:rPr sz="1100" spc="-5" dirty="0">
                <a:solidFill>
                  <a:srgbClr val="FFFFFF"/>
                </a:solidFill>
                <a:latin typeface="Calibri"/>
                <a:cs typeface="Calibri"/>
              </a:rPr>
              <a:t>παραγόντων</a:t>
            </a:r>
            <a:r>
              <a:rPr sz="1100" dirty="0">
                <a:solidFill>
                  <a:srgbClr val="FFFFFF"/>
                </a:solidFill>
                <a:latin typeface="Calibri"/>
                <a:cs typeface="Calibri"/>
              </a:rPr>
              <a:t> </a:t>
            </a:r>
            <a:r>
              <a:rPr sz="1100" spc="-5" dirty="0">
                <a:solidFill>
                  <a:srgbClr val="FFFFFF"/>
                </a:solidFill>
                <a:latin typeface="Calibri"/>
                <a:cs typeface="Calibri"/>
              </a:rPr>
              <a:t>MFA)</a:t>
            </a:r>
            <a:r>
              <a:rPr sz="1100" dirty="0">
                <a:solidFill>
                  <a:srgbClr val="FFFFFF"/>
                </a:solidFill>
                <a:latin typeface="Calibri"/>
                <a:cs typeface="Calibri"/>
              </a:rPr>
              <a:t> </a:t>
            </a:r>
            <a:r>
              <a:rPr sz="1100" spc="-5" dirty="0">
                <a:solidFill>
                  <a:srgbClr val="FFFFFF"/>
                </a:solidFill>
                <a:latin typeface="Calibri"/>
                <a:cs typeface="Calibri"/>
              </a:rPr>
              <a:t>και</a:t>
            </a:r>
            <a:endParaRPr sz="1100">
              <a:latin typeface="Calibri"/>
              <a:cs typeface="Calibri"/>
            </a:endParaRPr>
          </a:p>
          <a:p>
            <a:pPr>
              <a:lnSpc>
                <a:spcPct val="100000"/>
              </a:lnSpc>
              <a:spcBef>
                <a:spcPts val="15"/>
              </a:spcBef>
              <a:buClr>
                <a:srgbClr val="FFB800"/>
              </a:buClr>
              <a:buFont typeface="Courier New"/>
              <a:buChar char="o"/>
            </a:pPr>
            <a:endParaRPr sz="1450">
              <a:latin typeface="Calibri"/>
              <a:cs typeface="Calibri"/>
            </a:endParaRPr>
          </a:p>
          <a:p>
            <a:pPr marL="180340" indent="-167640">
              <a:lnSpc>
                <a:spcPct val="100000"/>
              </a:lnSpc>
              <a:buClr>
                <a:srgbClr val="FFB800"/>
              </a:buClr>
              <a:buFont typeface="Courier New"/>
              <a:buChar char="o"/>
              <a:tabLst>
                <a:tab pos="180340" algn="l"/>
              </a:tabLst>
            </a:pPr>
            <a:r>
              <a:rPr sz="1100" spc="-15" dirty="0">
                <a:solidFill>
                  <a:srgbClr val="FFFFFF"/>
                </a:solidFill>
                <a:latin typeface="Calibri"/>
                <a:cs typeface="Calibri"/>
              </a:rPr>
              <a:t>Έλεγχοι</a:t>
            </a:r>
            <a:r>
              <a:rPr sz="1100" spc="-10" dirty="0">
                <a:solidFill>
                  <a:srgbClr val="FFFFFF"/>
                </a:solidFill>
                <a:latin typeface="Calibri"/>
                <a:cs typeface="Calibri"/>
              </a:rPr>
              <a:t> </a:t>
            </a:r>
            <a:r>
              <a:rPr sz="1100" spc="-5" dirty="0">
                <a:solidFill>
                  <a:srgbClr val="FFFFFF"/>
                </a:solidFill>
                <a:latin typeface="Calibri"/>
                <a:cs typeface="Calibri"/>
              </a:rPr>
              <a:t>φυσικών</a:t>
            </a:r>
            <a:r>
              <a:rPr sz="1100" spc="5" dirty="0">
                <a:solidFill>
                  <a:srgbClr val="FFFFFF"/>
                </a:solidFill>
                <a:latin typeface="Calibri"/>
                <a:cs typeface="Calibri"/>
              </a:rPr>
              <a:t> </a:t>
            </a:r>
            <a:r>
              <a:rPr sz="1100" spc="-5" dirty="0">
                <a:solidFill>
                  <a:srgbClr val="FFFFFF"/>
                </a:solidFill>
                <a:latin typeface="Calibri"/>
                <a:cs typeface="Calibri"/>
              </a:rPr>
              <a:t>και</a:t>
            </a:r>
            <a:r>
              <a:rPr sz="1100" spc="10" dirty="0">
                <a:solidFill>
                  <a:srgbClr val="FFFFFF"/>
                </a:solidFill>
                <a:latin typeface="Calibri"/>
                <a:cs typeface="Calibri"/>
              </a:rPr>
              <a:t> </a:t>
            </a:r>
            <a:r>
              <a:rPr sz="1100" spc="-5" dirty="0">
                <a:solidFill>
                  <a:srgbClr val="FFFFFF"/>
                </a:solidFill>
                <a:latin typeface="Calibri"/>
                <a:cs typeface="Calibri"/>
              </a:rPr>
              <a:t>απομακρυσμένων</a:t>
            </a:r>
            <a:r>
              <a:rPr sz="1100" spc="10" dirty="0">
                <a:solidFill>
                  <a:srgbClr val="FFFFFF"/>
                </a:solidFill>
                <a:latin typeface="Calibri"/>
                <a:cs typeface="Calibri"/>
              </a:rPr>
              <a:t> </a:t>
            </a:r>
            <a:r>
              <a:rPr sz="1100" spc="-5" dirty="0">
                <a:solidFill>
                  <a:srgbClr val="FFFFFF"/>
                </a:solidFill>
                <a:latin typeface="Calibri"/>
                <a:cs typeface="Calibri"/>
              </a:rPr>
              <a:t>μέσων</a:t>
            </a:r>
            <a:r>
              <a:rPr sz="1100" spc="5" dirty="0">
                <a:solidFill>
                  <a:srgbClr val="FFFFFF"/>
                </a:solidFill>
                <a:latin typeface="Calibri"/>
                <a:cs typeface="Calibri"/>
              </a:rPr>
              <a:t> </a:t>
            </a:r>
            <a:r>
              <a:rPr sz="1100" spc="-5" dirty="0">
                <a:solidFill>
                  <a:srgbClr val="FFFFFF"/>
                </a:solidFill>
                <a:latin typeface="Calibri"/>
                <a:cs typeface="Calibri"/>
              </a:rPr>
              <a:t>επικοινωνίας</a:t>
            </a:r>
            <a:endParaRPr sz="1100">
              <a:latin typeface="Calibri"/>
              <a:cs typeface="Calibri"/>
            </a:endParaRPr>
          </a:p>
          <a:p>
            <a:pPr>
              <a:lnSpc>
                <a:spcPct val="100000"/>
              </a:lnSpc>
              <a:spcBef>
                <a:spcPts val="25"/>
              </a:spcBef>
              <a:buClr>
                <a:srgbClr val="FFB800"/>
              </a:buClr>
              <a:buFont typeface="Courier New"/>
              <a:buChar char="o"/>
            </a:pPr>
            <a:endParaRPr sz="1450">
              <a:latin typeface="Calibri"/>
              <a:cs typeface="Calibri"/>
            </a:endParaRPr>
          </a:p>
          <a:p>
            <a:pPr marL="180340" indent="-167640">
              <a:lnSpc>
                <a:spcPct val="100000"/>
              </a:lnSpc>
              <a:spcBef>
                <a:spcPts val="5"/>
              </a:spcBef>
              <a:buClr>
                <a:srgbClr val="FFB800"/>
              </a:buClr>
              <a:buFont typeface="Courier New"/>
              <a:buChar char="o"/>
              <a:tabLst>
                <a:tab pos="180340" algn="l"/>
              </a:tabLst>
            </a:pPr>
            <a:r>
              <a:rPr sz="1100" spc="-5" dirty="0">
                <a:solidFill>
                  <a:srgbClr val="FFFFFF"/>
                </a:solidFill>
                <a:latin typeface="Calibri"/>
                <a:cs typeface="Calibri"/>
              </a:rPr>
              <a:t>Διάθεση</a:t>
            </a:r>
            <a:r>
              <a:rPr sz="1100" spc="10" dirty="0">
                <a:solidFill>
                  <a:srgbClr val="FFFFFF"/>
                </a:solidFill>
                <a:latin typeface="Calibri"/>
                <a:cs typeface="Calibri"/>
              </a:rPr>
              <a:t> </a:t>
            </a:r>
            <a:r>
              <a:rPr sz="1100" spc="-5" dirty="0">
                <a:solidFill>
                  <a:srgbClr val="FFFFFF"/>
                </a:solidFill>
                <a:latin typeface="Calibri"/>
                <a:cs typeface="Calibri"/>
              </a:rPr>
              <a:t>εξοπλισμού,</a:t>
            </a:r>
            <a:r>
              <a:rPr sz="1100" spc="10" dirty="0">
                <a:solidFill>
                  <a:srgbClr val="FFFFFF"/>
                </a:solidFill>
                <a:latin typeface="Calibri"/>
                <a:cs typeface="Calibri"/>
              </a:rPr>
              <a:t> </a:t>
            </a:r>
            <a:r>
              <a:rPr sz="1100" spc="-5" dirty="0">
                <a:solidFill>
                  <a:srgbClr val="FFFFFF"/>
                </a:solidFill>
                <a:latin typeface="Calibri"/>
                <a:cs typeface="Calibri"/>
              </a:rPr>
              <a:t>συμπεριλαμβανομένης</a:t>
            </a:r>
            <a:r>
              <a:rPr sz="1100" spc="10" dirty="0">
                <a:solidFill>
                  <a:srgbClr val="FFFFFF"/>
                </a:solidFill>
                <a:latin typeface="Calibri"/>
                <a:cs typeface="Calibri"/>
              </a:rPr>
              <a:t> </a:t>
            </a:r>
            <a:r>
              <a:rPr sz="1100" spc="-10" dirty="0">
                <a:solidFill>
                  <a:srgbClr val="FFFFFF"/>
                </a:solidFill>
                <a:latin typeface="Calibri"/>
                <a:cs typeface="Calibri"/>
              </a:rPr>
              <a:t>της </a:t>
            </a:r>
            <a:r>
              <a:rPr sz="1100" spc="-15" dirty="0">
                <a:solidFill>
                  <a:srgbClr val="FFFFFF"/>
                </a:solidFill>
                <a:latin typeface="Calibri"/>
                <a:cs typeface="Calibri"/>
              </a:rPr>
              <a:t>καταστροφής</a:t>
            </a:r>
            <a:r>
              <a:rPr sz="1100" spc="-5" dirty="0">
                <a:solidFill>
                  <a:srgbClr val="FFFFFF"/>
                </a:solidFill>
                <a:latin typeface="Calibri"/>
                <a:cs typeface="Calibri"/>
              </a:rPr>
              <a:t> δεδομένων</a:t>
            </a:r>
            <a:endParaRPr sz="1100">
              <a:latin typeface="Calibri"/>
              <a:cs typeface="Calibri"/>
            </a:endParaRPr>
          </a:p>
        </p:txBody>
      </p:sp>
      <p:pic>
        <p:nvPicPr>
          <p:cNvPr id="10" name="object 10"/>
          <p:cNvPicPr/>
          <p:nvPr/>
        </p:nvPicPr>
        <p:blipFill>
          <a:blip r:embed="rId3" cstate="print"/>
          <a:stretch>
            <a:fillRect/>
          </a:stretch>
        </p:blipFill>
        <p:spPr>
          <a:xfrm>
            <a:off x="5946775" y="5170804"/>
            <a:ext cx="3293427" cy="611187"/>
          </a:xfrm>
          <a:prstGeom prst="rect">
            <a:avLst/>
          </a:prstGeom>
        </p:spPr>
      </p:pic>
      <p:sp>
        <p:nvSpPr>
          <p:cNvPr id="11" name="object 11"/>
          <p:cNvSpPr txBox="1"/>
          <p:nvPr/>
        </p:nvSpPr>
        <p:spPr>
          <a:xfrm>
            <a:off x="78739" y="5743257"/>
            <a:ext cx="5751195" cy="101600"/>
          </a:xfrm>
          <a:prstGeom prst="rect">
            <a:avLst/>
          </a:prstGeom>
        </p:spPr>
        <p:txBody>
          <a:bodyPr vert="horz" wrap="square" lIns="0" tIns="0" rIns="0" bIns="0" rtlCol="0">
            <a:spAutoFit/>
          </a:bodyPr>
          <a:lstStyle/>
          <a:p>
            <a:pPr marL="12700">
              <a:lnSpc>
                <a:spcPts val="670"/>
              </a:lnSpc>
            </a:pPr>
            <a:r>
              <a:rPr sz="600" spc="40" dirty="0">
                <a:solidFill>
                  <a:srgbClr val="FFFFFF"/>
                </a:solidFill>
                <a:latin typeface="Calibri"/>
                <a:cs typeface="Calibri"/>
              </a:rPr>
              <a:t>ΟΔΗΓΙΕΣ</a:t>
            </a:r>
            <a:r>
              <a:rPr sz="600" spc="30" dirty="0">
                <a:solidFill>
                  <a:srgbClr val="FFFFFF"/>
                </a:solidFill>
                <a:latin typeface="Calibri"/>
                <a:cs typeface="Calibri"/>
              </a:rPr>
              <a:t> ΓΙΑ</a:t>
            </a:r>
            <a:r>
              <a:rPr sz="600" spc="25" dirty="0">
                <a:solidFill>
                  <a:srgbClr val="FFFFFF"/>
                </a:solidFill>
                <a:latin typeface="Calibri"/>
                <a:cs typeface="Calibri"/>
              </a:rPr>
              <a:t> </a:t>
            </a:r>
            <a:r>
              <a:rPr sz="600" spc="50" dirty="0">
                <a:solidFill>
                  <a:srgbClr val="FFFFFF"/>
                </a:solidFill>
                <a:latin typeface="Calibri"/>
                <a:cs typeface="Calibri"/>
              </a:rPr>
              <a:t>ΤΗΝ</a:t>
            </a:r>
            <a:r>
              <a:rPr sz="600" spc="30" dirty="0">
                <a:solidFill>
                  <a:srgbClr val="FFFFFF"/>
                </a:solidFill>
                <a:latin typeface="Calibri"/>
                <a:cs typeface="Calibri"/>
              </a:rPr>
              <a:t> </a:t>
            </a:r>
            <a:r>
              <a:rPr sz="600" spc="45" dirty="0">
                <a:solidFill>
                  <a:srgbClr val="FFFFFF"/>
                </a:solidFill>
                <a:latin typeface="Calibri"/>
                <a:cs typeface="Calibri"/>
              </a:rPr>
              <a:t>ΑΣΦΑΛΕΙΑ</a:t>
            </a:r>
            <a:r>
              <a:rPr sz="600" spc="25" dirty="0">
                <a:solidFill>
                  <a:srgbClr val="FFFFFF"/>
                </a:solidFill>
                <a:latin typeface="Calibri"/>
                <a:cs typeface="Calibri"/>
              </a:rPr>
              <a:t> </a:t>
            </a:r>
            <a:r>
              <a:rPr sz="600" spc="45" dirty="0">
                <a:solidFill>
                  <a:srgbClr val="FFFFFF"/>
                </a:solidFill>
                <a:latin typeface="Calibri"/>
                <a:cs typeface="Calibri"/>
              </a:rPr>
              <a:t>ΤΟΥ</a:t>
            </a:r>
            <a:r>
              <a:rPr sz="600" spc="25" dirty="0">
                <a:solidFill>
                  <a:srgbClr val="FFFFFF"/>
                </a:solidFill>
                <a:latin typeface="Calibri"/>
                <a:cs typeface="Calibri"/>
              </a:rPr>
              <a:t> </a:t>
            </a:r>
            <a:r>
              <a:rPr sz="600" spc="45" dirty="0">
                <a:solidFill>
                  <a:srgbClr val="FFFFFF"/>
                </a:solidFill>
                <a:latin typeface="Calibri"/>
                <a:cs typeface="Calibri"/>
              </a:rPr>
              <a:t>ΚΥΒΕΡΝΟΥ</a:t>
            </a:r>
            <a:r>
              <a:rPr sz="600" spc="30" dirty="0">
                <a:solidFill>
                  <a:srgbClr val="FFFFFF"/>
                </a:solidFill>
                <a:latin typeface="Calibri"/>
                <a:cs typeface="Calibri"/>
              </a:rPr>
              <a:t> </a:t>
            </a:r>
            <a:r>
              <a:rPr sz="600" spc="40" dirty="0">
                <a:solidFill>
                  <a:srgbClr val="FFFFFF"/>
                </a:solidFill>
                <a:latin typeface="Calibri"/>
                <a:cs typeface="Calibri"/>
              </a:rPr>
              <a:t>ΣΤΑ</a:t>
            </a:r>
            <a:r>
              <a:rPr sz="600" spc="25" dirty="0">
                <a:solidFill>
                  <a:srgbClr val="FFFFFF"/>
                </a:solidFill>
                <a:latin typeface="Calibri"/>
                <a:cs typeface="Calibri"/>
              </a:rPr>
              <a:t> </a:t>
            </a:r>
            <a:r>
              <a:rPr sz="600" spc="40" dirty="0">
                <a:solidFill>
                  <a:srgbClr val="FFFFFF"/>
                </a:solidFill>
                <a:latin typeface="Calibri"/>
                <a:cs typeface="Calibri"/>
              </a:rPr>
              <a:t>ΠΛΟΙΑ,</a:t>
            </a:r>
            <a:r>
              <a:rPr sz="600" spc="25" dirty="0">
                <a:solidFill>
                  <a:srgbClr val="FFFFFF"/>
                </a:solidFill>
                <a:latin typeface="Calibri"/>
                <a:cs typeface="Calibri"/>
              </a:rPr>
              <a:t> </a:t>
            </a:r>
            <a:r>
              <a:rPr sz="600" spc="40" dirty="0">
                <a:solidFill>
                  <a:srgbClr val="FFFFFF"/>
                </a:solidFill>
                <a:latin typeface="Calibri"/>
                <a:cs typeface="Calibri"/>
              </a:rPr>
              <a:t>Έκδοση</a:t>
            </a:r>
            <a:r>
              <a:rPr sz="600" spc="30" dirty="0">
                <a:solidFill>
                  <a:srgbClr val="FFFFFF"/>
                </a:solidFill>
                <a:latin typeface="Calibri"/>
                <a:cs typeface="Calibri"/>
              </a:rPr>
              <a:t> </a:t>
            </a:r>
            <a:r>
              <a:rPr sz="600" spc="35" dirty="0">
                <a:solidFill>
                  <a:srgbClr val="FFFFFF"/>
                </a:solidFill>
                <a:latin typeface="Calibri"/>
                <a:cs typeface="Calibri"/>
              </a:rPr>
              <a:t>4,</a:t>
            </a:r>
            <a:r>
              <a:rPr sz="600" spc="25" dirty="0">
                <a:solidFill>
                  <a:srgbClr val="FFFFFF"/>
                </a:solidFill>
                <a:latin typeface="Calibri"/>
                <a:cs typeface="Calibri"/>
              </a:rPr>
              <a:t> </a:t>
            </a:r>
            <a:r>
              <a:rPr sz="600" spc="40" dirty="0">
                <a:solidFill>
                  <a:srgbClr val="FFFFFF"/>
                </a:solidFill>
                <a:latin typeface="Calibri"/>
                <a:cs typeface="Calibri"/>
              </a:rPr>
              <a:t>URL:</a:t>
            </a:r>
            <a:r>
              <a:rPr sz="600" spc="30" dirty="0">
                <a:solidFill>
                  <a:srgbClr val="FFFFFF"/>
                </a:solidFill>
                <a:latin typeface="Calibri"/>
                <a:cs typeface="Calibri"/>
              </a:rPr>
              <a:t> </a:t>
            </a:r>
            <a:r>
              <a:rPr sz="600" u="sng" spc="35" dirty="0">
                <a:solidFill>
                  <a:srgbClr val="FFFFFF"/>
                </a:solidFill>
                <a:uFill>
                  <a:solidFill>
                    <a:srgbClr val="FFFFFF"/>
                  </a:solidFill>
                </a:uFill>
                <a:latin typeface="Calibri"/>
                <a:cs typeface="Calibri"/>
                <a:hlinkClick r:id="rId4"/>
              </a:rPr>
              <a:t>2021-Cyber-Security-Guidelines.pdf</a:t>
            </a:r>
            <a:r>
              <a:rPr sz="600" u="sng" spc="20"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(ics-shipping.org), </a:t>
            </a:r>
            <a:r>
              <a:rPr sz="600" u="sng" spc="45" dirty="0">
                <a:solidFill>
                  <a:srgbClr val="FFFFFF"/>
                </a:solidFill>
                <a:uFill>
                  <a:solidFill>
                    <a:srgbClr val="FFFFFF"/>
                  </a:solidFill>
                </a:uFill>
                <a:latin typeface="Calibri"/>
                <a:cs typeface="Calibri"/>
                <a:hlinkClick r:id="rId4"/>
              </a:rPr>
              <a:t>πρόσβαση</a:t>
            </a:r>
            <a:r>
              <a:rPr sz="600" u="sng" spc="3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τον</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Φ</a:t>
            </a:r>
            <a:r>
              <a:rPr sz="600" u="sng" spc="40" dirty="0">
                <a:solidFill>
                  <a:srgbClr val="FFFFFF"/>
                </a:solidFill>
                <a:uFill>
                  <a:solidFill>
                    <a:srgbClr val="FFFFFF"/>
                  </a:solidFill>
                </a:uFill>
                <a:latin typeface="Calibri"/>
                <a:cs typeface="Calibri"/>
              </a:rPr>
              <a:t>εβρουάριο</a:t>
            </a:r>
            <a:r>
              <a:rPr sz="600" spc="30" dirty="0">
                <a:solidFill>
                  <a:srgbClr val="FFFFFF"/>
                </a:solidFill>
                <a:latin typeface="Calibri"/>
                <a:cs typeface="Calibri"/>
              </a:rPr>
              <a:t> </a:t>
            </a:r>
            <a:r>
              <a:rPr sz="600" spc="3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390271" rIns="0" bIns="0" rtlCol="0">
            <a:spAutoFit/>
          </a:bodyPr>
          <a:lstStyle/>
          <a:p>
            <a:pPr marL="6236335" marR="5080">
              <a:lnSpc>
                <a:spcPts val="2750"/>
              </a:lnSpc>
              <a:spcBef>
                <a:spcPts val="450"/>
              </a:spcBef>
            </a:pPr>
            <a:r>
              <a:rPr spc="190" dirty="0"/>
              <a:t>Προγραμματισμός </a:t>
            </a:r>
            <a:r>
              <a:rPr spc="175" dirty="0"/>
              <a:t>λογισμικού </a:t>
            </a:r>
            <a:r>
              <a:rPr spc="-625" dirty="0"/>
              <a:t> </a:t>
            </a:r>
            <a:r>
              <a:rPr spc="185" dirty="0"/>
              <a:t>ανίχνευσης</a:t>
            </a:r>
          </a:p>
        </p:txBody>
      </p:sp>
      <p:sp>
        <p:nvSpPr>
          <p:cNvPr id="9" name="object 9"/>
          <p:cNvSpPr txBox="1"/>
          <p:nvPr/>
        </p:nvSpPr>
        <p:spPr>
          <a:xfrm>
            <a:off x="5745479" y="1537970"/>
            <a:ext cx="5426075" cy="2580640"/>
          </a:xfrm>
          <a:prstGeom prst="rect">
            <a:avLst/>
          </a:prstGeom>
        </p:spPr>
        <p:txBody>
          <a:bodyPr vert="horz" wrap="square" lIns="0" tIns="12700" rIns="0" bIns="0" rtlCol="0">
            <a:spAutoFit/>
          </a:bodyPr>
          <a:lstStyle/>
          <a:p>
            <a:pPr marL="12700">
              <a:lnSpc>
                <a:spcPct val="100000"/>
              </a:lnSpc>
              <a:spcBef>
                <a:spcPts val="100"/>
              </a:spcBef>
            </a:pPr>
            <a:r>
              <a:rPr sz="1600" b="1" spc="105" dirty="0">
                <a:solidFill>
                  <a:srgbClr val="FFB800"/>
                </a:solidFill>
                <a:latin typeface="Calibri"/>
                <a:cs typeface="Calibri"/>
              </a:rPr>
              <a:t>Ανίχνευση,</a:t>
            </a:r>
            <a:r>
              <a:rPr sz="1600" b="1" spc="55" dirty="0">
                <a:solidFill>
                  <a:srgbClr val="FFB800"/>
                </a:solidFill>
                <a:latin typeface="Calibri"/>
                <a:cs typeface="Calibri"/>
              </a:rPr>
              <a:t> </a:t>
            </a:r>
            <a:r>
              <a:rPr sz="1600" b="1" spc="114" dirty="0">
                <a:solidFill>
                  <a:srgbClr val="FFB800"/>
                </a:solidFill>
                <a:latin typeface="Calibri"/>
                <a:cs typeface="Calibri"/>
              </a:rPr>
              <a:t>αποκλεισμός</a:t>
            </a:r>
            <a:r>
              <a:rPr sz="1600" b="1" spc="50" dirty="0">
                <a:solidFill>
                  <a:srgbClr val="FFB800"/>
                </a:solidFill>
                <a:latin typeface="Calibri"/>
                <a:cs typeface="Calibri"/>
              </a:rPr>
              <a:t> </a:t>
            </a:r>
            <a:r>
              <a:rPr sz="1600" b="1" spc="105" dirty="0">
                <a:solidFill>
                  <a:srgbClr val="FFB800"/>
                </a:solidFill>
                <a:latin typeface="Calibri"/>
                <a:cs typeface="Calibri"/>
              </a:rPr>
              <a:t>και</a:t>
            </a:r>
            <a:r>
              <a:rPr sz="1600" b="1" spc="70" dirty="0">
                <a:solidFill>
                  <a:srgbClr val="FFB800"/>
                </a:solidFill>
                <a:latin typeface="Calibri"/>
                <a:cs typeface="Calibri"/>
              </a:rPr>
              <a:t> </a:t>
            </a:r>
            <a:r>
              <a:rPr sz="1600" b="1" spc="95" dirty="0">
                <a:solidFill>
                  <a:srgbClr val="FFB800"/>
                </a:solidFill>
                <a:latin typeface="Calibri"/>
                <a:cs typeface="Calibri"/>
              </a:rPr>
              <a:t>ειδοποιήσεις</a:t>
            </a:r>
            <a:endParaRPr sz="1600">
              <a:latin typeface="Calibri"/>
              <a:cs typeface="Calibri"/>
            </a:endParaRPr>
          </a:p>
          <a:p>
            <a:pPr>
              <a:lnSpc>
                <a:spcPct val="100000"/>
              </a:lnSpc>
              <a:spcBef>
                <a:spcPts val="35"/>
              </a:spcBef>
            </a:pPr>
            <a:endParaRPr sz="1250">
              <a:latin typeface="Calibri"/>
              <a:cs typeface="Calibri"/>
            </a:endParaRPr>
          </a:p>
          <a:p>
            <a:pPr marL="601980" indent="-286385">
              <a:lnSpc>
                <a:spcPct val="100000"/>
              </a:lnSpc>
              <a:spcBef>
                <a:spcPts val="5"/>
              </a:spcBef>
              <a:buSzPct val="127272"/>
              <a:buFont typeface="Arial"/>
              <a:buChar char="•"/>
              <a:tabLst>
                <a:tab pos="601345" algn="l"/>
                <a:tab pos="601980" algn="l"/>
              </a:tabLst>
            </a:pPr>
            <a:r>
              <a:rPr sz="1100" b="1" spc="55" dirty="0">
                <a:solidFill>
                  <a:srgbClr val="FFB800"/>
                </a:solidFill>
                <a:latin typeface="Calibri"/>
                <a:cs typeface="Calibri"/>
              </a:rPr>
              <a:t>Σύστημα</a:t>
            </a:r>
            <a:r>
              <a:rPr sz="1100" b="1" spc="15" dirty="0">
                <a:solidFill>
                  <a:srgbClr val="FFB800"/>
                </a:solidFill>
                <a:latin typeface="Calibri"/>
                <a:cs typeface="Calibri"/>
              </a:rPr>
              <a:t> </a:t>
            </a:r>
            <a:r>
              <a:rPr sz="1100" b="1" spc="50" dirty="0">
                <a:solidFill>
                  <a:srgbClr val="FFB800"/>
                </a:solidFill>
                <a:latin typeface="Calibri"/>
                <a:cs typeface="Calibri"/>
              </a:rPr>
              <a:t>ανίχνευσης</a:t>
            </a:r>
            <a:r>
              <a:rPr sz="1100" b="1" spc="20" dirty="0">
                <a:solidFill>
                  <a:srgbClr val="FFB800"/>
                </a:solidFill>
                <a:latin typeface="Calibri"/>
                <a:cs typeface="Calibri"/>
              </a:rPr>
              <a:t> </a:t>
            </a:r>
            <a:r>
              <a:rPr sz="1100" b="1" spc="50" dirty="0">
                <a:solidFill>
                  <a:srgbClr val="FFB800"/>
                </a:solidFill>
                <a:latin typeface="Calibri"/>
                <a:cs typeface="Calibri"/>
              </a:rPr>
              <a:t>εισβολών</a:t>
            </a:r>
            <a:r>
              <a:rPr sz="1100" b="1" spc="25" dirty="0">
                <a:solidFill>
                  <a:srgbClr val="FFB800"/>
                </a:solidFill>
                <a:latin typeface="Calibri"/>
                <a:cs typeface="Calibri"/>
              </a:rPr>
              <a:t> </a:t>
            </a:r>
            <a:r>
              <a:rPr sz="1100" spc="40" dirty="0">
                <a:solidFill>
                  <a:srgbClr val="FFFFFF"/>
                </a:solidFill>
                <a:latin typeface="Calibri"/>
                <a:cs typeface="Calibri"/>
              </a:rPr>
              <a:t>IDS)</a:t>
            </a:r>
            <a:r>
              <a:rPr sz="1100" spc="25" dirty="0">
                <a:solidFill>
                  <a:srgbClr val="FFFFFF"/>
                </a:solidFill>
                <a:latin typeface="Calibri"/>
                <a:cs typeface="Calibri"/>
              </a:rPr>
              <a:t> </a:t>
            </a:r>
            <a:r>
              <a:rPr sz="1100" b="1" spc="60" dirty="0">
                <a:solidFill>
                  <a:srgbClr val="FFB800"/>
                </a:solidFill>
                <a:latin typeface="Calibri"/>
                <a:cs typeface="Calibri"/>
              </a:rPr>
              <a:t>ή</a:t>
            </a:r>
            <a:r>
              <a:rPr sz="1100" b="1" spc="20" dirty="0">
                <a:solidFill>
                  <a:srgbClr val="FFB800"/>
                </a:solidFill>
                <a:latin typeface="Calibri"/>
                <a:cs typeface="Calibri"/>
              </a:rPr>
              <a:t> </a:t>
            </a:r>
            <a:r>
              <a:rPr sz="1100" b="1" spc="55" dirty="0">
                <a:solidFill>
                  <a:srgbClr val="FFB800"/>
                </a:solidFill>
                <a:latin typeface="Calibri"/>
                <a:cs typeface="Calibri"/>
              </a:rPr>
              <a:t>σύστημα</a:t>
            </a:r>
            <a:r>
              <a:rPr sz="1100" b="1" spc="20" dirty="0">
                <a:solidFill>
                  <a:srgbClr val="FFB800"/>
                </a:solidFill>
                <a:latin typeface="Calibri"/>
                <a:cs typeface="Calibri"/>
              </a:rPr>
              <a:t> </a:t>
            </a:r>
            <a:r>
              <a:rPr sz="1100" b="1" spc="55" dirty="0">
                <a:solidFill>
                  <a:srgbClr val="FFB800"/>
                </a:solidFill>
                <a:latin typeface="Calibri"/>
                <a:cs typeface="Calibri"/>
              </a:rPr>
              <a:t>πρόληψης</a:t>
            </a:r>
            <a:endParaRPr sz="1100">
              <a:latin typeface="Calibri"/>
              <a:cs typeface="Calibri"/>
            </a:endParaRPr>
          </a:p>
          <a:p>
            <a:pPr marL="602615" algn="just">
              <a:lnSpc>
                <a:spcPct val="100000"/>
              </a:lnSpc>
              <a:spcBef>
                <a:spcPts val="365"/>
              </a:spcBef>
            </a:pPr>
            <a:r>
              <a:rPr sz="1100" spc="35" dirty="0">
                <a:solidFill>
                  <a:srgbClr val="FFFFFF"/>
                </a:solidFill>
                <a:latin typeface="Calibri"/>
                <a:cs typeface="Calibri"/>
              </a:rPr>
              <a:t>(IPS)</a:t>
            </a:r>
            <a:r>
              <a:rPr sz="1100" spc="15" dirty="0">
                <a:solidFill>
                  <a:srgbClr val="FFFFFF"/>
                </a:solidFill>
                <a:latin typeface="Calibri"/>
                <a:cs typeface="Calibri"/>
              </a:rPr>
              <a:t> </a:t>
            </a:r>
            <a:r>
              <a:rPr sz="1100" spc="50" dirty="0">
                <a:solidFill>
                  <a:srgbClr val="FFFFFF"/>
                </a:solidFill>
                <a:latin typeface="Calibri"/>
                <a:cs typeface="Calibri"/>
              </a:rPr>
              <a:t>στο</a:t>
            </a:r>
            <a:r>
              <a:rPr sz="1100" spc="25" dirty="0">
                <a:solidFill>
                  <a:srgbClr val="FFFFFF"/>
                </a:solidFill>
                <a:latin typeface="Calibri"/>
                <a:cs typeface="Calibri"/>
              </a:rPr>
              <a:t> </a:t>
            </a:r>
            <a:r>
              <a:rPr sz="1100" spc="45" dirty="0">
                <a:solidFill>
                  <a:srgbClr val="FFFFFF"/>
                </a:solidFill>
                <a:latin typeface="Calibri"/>
                <a:cs typeface="Calibri"/>
              </a:rPr>
              <a:t>δίκτυο</a:t>
            </a:r>
            <a:r>
              <a:rPr sz="1100" spc="20" dirty="0">
                <a:solidFill>
                  <a:srgbClr val="FFFFFF"/>
                </a:solidFill>
                <a:latin typeface="Calibri"/>
                <a:cs typeface="Calibri"/>
              </a:rPr>
              <a:t> </a:t>
            </a:r>
            <a:r>
              <a:rPr sz="1100" b="1" spc="60" dirty="0">
                <a:solidFill>
                  <a:srgbClr val="FFB800"/>
                </a:solidFill>
                <a:latin typeface="Calibri"/>
                <a:cs typeface="Calibri"/>
              </a:rPr>
              <a:t>ή</a:t>
            </a:r>
            <a:r>
              <a:rPr sz="1100" b="1" spc="20" dirty="0">
                <a:solidFill>
                  <a:srgbClr val="FFB800"/>
                </a:solidFill>
                <a:latin typeface="Calibri"/>
                <a:cs typeface="Calibri"/>
              </a:rPr>
              <a:t> </a:t>
            </a:r>
            <a:r>
              <a:rPr sz="1100" b="1" spc="60" dirty="0">
                <a:solidFill>
                  <a:srgbClr val="FFB800"/>
                </a:solidFill>
                <a:latin typeface="Calibri"/>
                <a:cs typeface="Calibri"/>
              </a:rPr>
              <a:t>ως</a:t>
            </a:r>
            <a:r>
              <a:rPr sz="1100" b="1" spc="20" dirty="0">
                <a:solidFill>
                  <a:srgbClr val="FFB800"/>
                </a:solidFill>
                <a:latin typeface="Calibri"/>
                <a:cs typeface="Calibri"/>
              </a:rPr>
              <a:t> </a:t>
            </a:r>
            <a:r>
              <a:rPr sz="1100" spc="50" dirty="0">
                <a:solidFill>
                  <a:srgbClr val="FFFFFF"/>
                </a:solidFill>
                <a:latin typeface="Calibri"/>
                <a:cs typeface="Calibri"/>
              </a:rPr>
              <a:t>μέρος</a:t>
            </a:r>
            <a:r>
              <a:rPr sz="1100" spc="20" dirty="0">
                <a:solidFill>
                  <a:srgbClr val="FFFFFF"/>
                </a:solidFill>
                <a:latin typeface="Calibri"/>
                <a:cs typeface="Calibri"/>
              </a:rPr>
              <a:t> </a:t>
            </a:r>
            <a:r>
              <a:rPr sz="1100" spc="50" dirty="0">
                <a:solidFill>
                  <a:srgbClr val="FFFFFF"/>
                </a:solidFill>
                <a:latin typeface="Calibri"/>
                <a:cs typeface="Calibri"/>
              </a:rPr>
              <a:t>του</a:t>
            </a:r>
            <a:r>
              <a:rPr sz="1100" spc="20" dirty="0">
                <a:solidFill>
                  <a:srgbClr val="FFFFFF"/>
                </a:solidFill>
                <a:latin typeface="Calibri"/>
                <a:cs typeface="Calibri"/>
              </a:rPr>
              <a:t> </a:t>
            </a:r>
            <a:r>
              <a:rPr sz="1100" spc="45" dirty="0">
                <a:solidFill>
                  <a:srgbClr val="FFFFFF"/>
                </a:solidFill>
                <a:latin typeface="Calibri"/>
                <a:cs typeface="Calibri"/>
              </a:rPr>
              <a:t>τείχους</a:t>
            </a:r>
            <a:r>
              <a:rPr sz="1100" spc="20" dirty="0">
                <a:solidFill>
                  <a:srgbClr val="FFFFFF"/>
                </a:solidFill>
                <a:latin typeface="Calibri"/>
                <a:cs typeface="Calibri"/>
              </a:rPr>
              <a:t> </a:t>
            </a:r>
            <a:r>
              <a:rPr sz="1100" spc="45" dirty="0">
                <a:solidFill>
                  <a:srgbClr val="FFFFFF"/>
                </a:solidFill>
                <a:latin typeface="Calibri"/>
                <a:cs typeface="Calibri"/>
              </a:rPr>
              <a:t>(ηλεκτρονικής)</a:t>
            </a:r>
            <a:r>
              <a:rPr sz="1100" spc="20" dirty="0">
                <a:solidFill>
                  <a:srgbClr val="FFFFFF"/>
                </a:solidFill>
                <a:latin typeface="Calibri"/>
                <a:cs typeface="Calibri"/>
              </a:rPr>
              <a:t> </a:t>
            </a:r>
            <a:r>
              <a:rPr sz="1100" spc="50" dirty="0">
                <a:solidFill>
                  <a:srgbClr val="FFFFFF"/>
                </a:solidFill>
                <a:latin typeface="Calibri"/>
                <a:cs typeface="Calibri"/>
              </a:rPr>
              <a:t>προστασίας</a:t>
            </a:r>
            <a:endParaRPr sz="1100">
              <a:latin typeface="Calibri"/>
              <a:cs typeface="Calibri"/>
            </a:endParaRPr>
          </a:p>
          <a:p>
            <a:pPr marL="602615" marR="590550" indent="-287020" algn="just">
              <a:lnSpc>
                <a:spcPct val="100000"/>
              </a:lnSpc>
              <a:spcBef>
                <a:spcPts val="309"/>
              </a:spcBef>
              <a:buClr>
                <a:srgbClr val="FFFFFF"/>
              </a:buClr>
              <a:buSzPct val="127272"/>
              <a:buFont typeface="Arial"/>
              <a:buChar char="•"/>
              <a:tabLst>
                <a:tab pos="650875" algn="l"/>
              </a:tabLst>
            </a:pPr>
            <a:r>
              <a:rPr dirty="0"/>
              <a:t>	</a:t>
            </a:r>
            <a:r>
              <a:rPr sz="1100" b="1" spc="75" dirty="0">
                <a:solidFill>
                  <a:srgbClr val="FFB800"/>
                </a:solidFill>
                <a:latin typeface="Calibri"/>
                <a:cs typeface="Calibri"/>
              </a:rPr>
              <a:t>Εντοπισμός </a:t>
            </a:r>
            <a:r>
              <a:rPr sz="1100" b="1" spc="80" dirty="0">
                <a:solidFill>
                  <a:srgbClr val="FFB800"/>
                </a:solidFill>
                <a:latin typeface="Calibri"/>
                <a:cs typeface="Calibri"/>
              </a:rPr>
              <a:t>απειλών/κακόβουλης </a:t>
            </a:r>
            <a:r>
              <a:rPr sz="1100" spc="75" dirty="0">
                <a:solidFill>
                  <a:srgbClr val="FFFFFF"/>
                </a:solidFill>
                <a:latin typeface="Calibri"/>
                <a:cs typeface="Calibri"/>
              </a:rPr>
              <a:t>δραστηριότητας </a:t>
            </a:r>
            <a:r>
              <a:rPr sz="1100" spc="70" dirty="0">
                <a:solidFill>
                  <a:srgbClr val="FFFFFF"/>
                </a:solidFill>
                <a:latin typeface="Calibri"/>
                <a:cs typeface="Calibri"/>
              </a:rPr>
              <a:t>και </a:t>
            </a:r>
            <a:r>
              <a:rPr sz="1100" b="1" spc="80" dirty="0">
                <a:solidFill>
                  <a:srgbClr val="FFB800"/>
                </a:solidFill>
                <a:latin typeface="Calibri"/>
                <a:cs typeface="Calibri"/>
              </a:rPr>
              <a:t>κώδικα </a:t>
            </a:r>
            <a:r>
              <a:rPr sz="1100" b="1" spc="-235" dirty="0">
                <a:solidFill>
                  <a:srgbClr val="FFB800"/>
                </a:solidFill>
                <a:latin typeface="Calibri"/>
                <a:cs typeface="Calibri"/>
              </a:rPr>
              <a:t> </a:t>
            </a:r>
            <a:r>
              <a:rPr sz="1100" b="1" spc="80" dirty="0">
                <a:solidFill>
                  <a:srgbClr val="FFB800"/>
                </a:solidFill>
                <a:latin typeface="Calibri"/>
                <a:cs typeface="Calibri"/>
              </a:rPr>
              <a:t>προγραμματισμού</a:t>
            </a:r>
            <a:r>
              <a:rPr sz="1100" b="1" spc="50" dirty="0">
                <a:solidFill>
                  <a:srgbClr val="FFB800"/>
                </a:solidFill>
                <a:latin typeface="Calibri"/>
                <a:cs typeface="Calibri"/>
              </a:rPr>
              <a:t> </a:t>
            </a:r>
            <a:r>
              <a:rPr sz="1100" spc="60" dirty="0">
                <a:solidFill>
                  <a:srgbClr val="FFFFFF"/>
                </a:solidFill>
                <a:latin typeface="Calibri"/>
                <a:cs typeface="Calibri"/>
              </a:rPr>
              <a:t>και</a:t>
            </a:r>
            <a:r>
              <a:rPr sz="1100" b="1" spc="60" dirty="0">
                <a:solidFill>
                  <a:srgbClr val="FFB800"/>
                </a:solidFill>
                <a:latin typeface="Calibri"/>
                <a:cs typeface="Calibri"/>
              </a:rPr>
              <a:t>,</a:t>
            </a:r>
            <a:r>
              <a:rPr sz="1100" b="1" spc="50" dirty="0">
                <a:solidFill>
                  <a:srgbClr val="FFB800"/>
                </a:solidFill>
                <a:latin typeface="Calibri"/>
                <a:cs typeface="Calibri"/>
              </a:rPr>
              <a:t> </a:t>
            </a:r>
            <a:r>
              <a:rPr sz="1100" spc="75" dirty="0">
                <a:solidFill>
                  <a:srgbClr val="FFFFFF"/>
                </a:solidFill>
                <a:latin typeface="Calibri"/>
                <a:cs typeface="Calibri"/>
              </a:rPr>
              <a:t>στη</a:t>
            </a:r>
            <a:r>
              <a:rPr sz="1100" spc="50" dirty="0">
                <a:solidFill>
                  <a:srgbClr val="FFFFFF"/>
                </a:solidFill>
                <a:latin typeface="Calibri"/>
                <a:cs typeface="Calibri"/>
              </a:rPr>
              <a:t> </a:t>
            </a:r>
            <a:r>
              <a:rPr sz="1100" spc="70" dirty="0">
                <a:solidFill>
                  <a:srgbClr val="FFFFFF"/>
                </a:solidFill>
                <a:latin typeface="Calibri"/>
                <a:cs typeface="Calibri"/>
              </a:rPr>
              <a:t>συνέχεια</a:t>
            </a:r>
            <a:r>
              <a:rPr sz="1100" b="1" spc="70" dirty="0">
                <a:solidFill>
                  <a:srgbClr val="FFB800"/>
                </a:solidFill>
                <a:latin typeface="Calibri"/>
                <a:cs typeface="Calibri"/>
              </a:rPr>
              <a:t>,</a:t>
            </a:r>
            <a:r>
              <a:rPr sz="1100" b="1" spc="50" dirty="0">
                <a:solidFill>
                  <a:srgbClr val="FFB800"/>
                </a:solidFill>
                <a:latin typeface="Calibri"/>
                <a:cs typeface="Calibri"/>
              </a:rPr>
              <a:t> </a:t>
            </a:r>
            <a:r>
              <a:rPr sz="1100" spc="75" dirty="0">
                <a:solidFill>
                  <a:srgbClr val="FFFFFF"/>
                </a:solidFill>
                <a:latin typeface="Calibri"/>
                <a:cs typeface="Calibri"/>
              </a:rPr>
              <a:t>καταγραφή,</a:t>
            </a:r>
            <a:r>
              <a:rPr sz="1100" spc="50" dirty="0">
                <a:solidFill>
                  <a:srgbClr val="FFFFFF"/>
                </a:solidFill>
                <a:latin typeface="Calibri"/>
                <a:cs typeface="Calibri"/>
              </a:rPr>
              <a:t> </a:t>
            </a:r>
            <a:r>
              <a:rPr sz="1100" spc="85" dirty="0">
                <a:solidFill>
                  <a:srgbClr val="FFFFFF"/>
                </a:solidFill>
                <a:latin typeface="Calibri"/>
                <a:cs typeface="Calibri"/>
              </a:rPr>
              <a:t>αναφορά</a:t>
            </a:r>
            <a:r>
              <a:rPr sz="1100" spc="55" dirty="0">
                <a:solidFill>
                  <a:srgbClr val="FFFFFF"/>
                </a:solidFill>
                <a:latin typeface="Calibri"/>
                <a:cs typeface="Calibri"/>
              </a:rPr>
              <a:t> </a:t>
            </a:r>
            <a:r>
              <a:rPr sz="1100" b="1" spc="70" dirty="0">
                <a:solidFill>
                  <a:srgbClr val="FFB800"/>
                </a:solidFill>
                <a:latin typeface="Calibri"/>
                <a:cs typeface="Calibri"/>
              </a:rPr>
              <a:t>και </a:t>
            </a:r>
            <a:r>
              <a:rPr sz="1100" b="1" spc="-235" dirty="0">
                <a:solidFill>
                  <a:srgbClr val="FFB800"/>
                </a:solidFill>
                <a:latin typeface="Calibri"/>
                <a:cs typeface="Calibri"/>
              </a:rPr>
              <a:t> </a:t>
            </a:r>
            <a:r>
              <a:rPr sz="1100" spc="80" dirty="0">
                <a:solidFill>
                  <a:srgbClr val="FFFFFF"/>
                </a:solidFill>
                <a:latin typeface="Calibri"/>
                <a:cs typeface="Calibri"/>
              </a:rPr>
              <a:t>προσπάθεια</a:t>
            </a:r>
            <a:r>
              <a:rPr sz="1100" spc="40" dirty="0">
                <a:solidFill>
                  <a:srgbClr val="FFFFFF"/>
                </a:solidFill>
                <a:latin typeface="Calibri"/>
                <a:cs typeface="Calibri"/>
              </a:rPr>
              <a:t> </a:t>
            </a:r>
            <a:r>
              <a:rPr sz="1100" b="1" spc="80" dirty="0">
                <a:solidFill>
                  <a:srgbClr val="FFB800"/>
                </a:solidFill>
                <a:latin typeface="Calibri"/>
                <a:cs typeface="Calibri"/>
              </a:rPr>
              <a:t>αποκλεισμού</a:t>
            </a:r>
            <a:r>
              <a:rPr sz="1100" b="1" spc="35" dirty="0">
                <a:solidFill>
                  <a:srgbClr val="FFB800"/>
                </a:solidFill>
                <a:latin typeface="Calibri"/>
                <a:cs typeface="Calibri"/>
              </a:rPr>
              <a:t> </a:t>
            </a:r>
            <a:r>
              <a:rPr sz="1100" b="1" spc="70" dirty="0">
                <a:solidFill>
                  <a:srgbClr val="FFB800"/>
                </a:solidFill>
                <a:latin typeface="Calibri"/>
                <a:cs typeface="Calibri"/>
              </a:rPr>
              <a:t>της</a:t>
            </a:r>
            <a:r>
              <a:rPr sz="1100" b="1" spc="35" dirty="0">
                <a:solidFill>
                  <a:srgbClr val="FFB800"/>
                </a:solidFill>
                <a:latin typeface="Calibri"/>
                <a:cs typeface="Calibri"/>
              </a:rPr>
              <a:t> </a:t>
            </a:r>
            <a:r>
              <a:rPr sz="1100" spc="70" dirty="0">
                <a:solidFill>
                  <a:srgbClr val="FFFFFF"/>
                </a:solidFill>
                <a:latin typeface="Calibri"/>
                <a:cs typeface="Calibri"/>
              </a:rPr>
              <a:t>δραστηριότητας.</a:t>
            </a:r>
            <a:endParaRPr sz="1100">
              <a:latin typeface="Calibri"/>
              <a:cs typeface="Calibri"/>
            </a:endParaRPr>
          </a:p>
          <a:p>
            <a:pPr>
              <a:lnSpc>
                <a:spcPct val="100000"/>
              </a:lnSpc>
              <a:spcBef>
                <a:spcPts val="50"/>
              </a:spcBef>
              <a:buChar char="•"/>
            </a:pPr>
            <a:endParaRPr sz="1250">
              <a:latin typeface="Calibri"/>
              <a:cs typeface="Calibri"/>
            </a:endParaRPr>
          </a:p>
          <a:p>
            <a:pPr marL="12700">
              <a:lnSpc>
                <a:spcPct val="100000"/>
              </a:lnSpc>
            </a:pPr>
            <a:r>
              <a:rPr sz="1600" b="1" spc="105" dirty="0">
                <a:solidFill>
                  <a:srgbClr val="FFB800"/>
                </a:solidFill>
                <a:latin typeface="Calibri"/>
                <a:cs typeface="Calibri"/>
              </a:rPr>
              <a:t>Ανίχνευση</a:t>
            </a:r>
            <a:r>
              <a:rPr sz="1600" b="1" spc="10" dirty="0">
                <a:solidFill>
                  <a:srgbClr val="FFB800"/>
                </a:solidFill>
                <a:latin typeface="Calibri"/>
                <a:cs typeface="Calibri"/>
              </a:rPr>
              <a:t> </a:t>
            </a:r>
            <a:r>
              <a:rPr sz="1600" b="1" spc="125" dirty="0">
                <a:solidFill>
                  <a:srgbClr val="FFB800"/>
                </a:solidFill>
                <a:latin typeface="Calibri"/>
                <a:cs typeface="Calibri"/>
              </a:rPr>
              <a:t>κακόβουλου</a:t>
            </a:r>
            <a:r>
              <a:rPr sz="1600" b="1" spc="20" dirty="0">
                <a:solidFill>
                  <a:srgbClr val="FFB800"/>
                </a:solidFill>
                <a:latin typeface="Calibri"/>
                <a:cs typeface="Calibri"/>
              </a:rPr>
              <a:t> </a:t>
            </a:r>
            <a:r>
              <a:rPr sz="1600" b="1" spc="110" dirty="0">
                <a:solidFill>
                  <a:srgbClr val="FFB800"/>
                </a:solidFill>
                <a:latin typeface="Calibri"/>
                <a:cs typeface="Calibri"/>
              </a:rPr>
              <a:t>λογισμικού</a:t>
            </a:r>
            <a:endParaRPr sz="1600">
              <a:latin typeface="Calibri"/>
              <a:cs typeface="Calibri"/>
            </a:endParaRPr>
          </a:p>
          <a:p>
            <a:pPr>
              <a:lnSpc>
                <a:spcPct val="100000"/>
              </a:lnSpc>
              <a:spcBef>
                <a:spcPts val="55"/>
              </a:spcBef>
            </a:pPr>
            <a:endParaRPr sz="1200">
              <a:latin typeface="Calibri"/>
              <a:cs typeface="Calibri"/>
            </a:endParaRPr>
          </a:p>
          <a:p>
            <a:pPr marL="602615" indent="-287020">
              <a:lnSpc>
                <a:spcPts val="1315"/>
              </a:lnSpc>
              <a:buSzPct val="127272"/>
              <a:buFont typeface="Arial"/>
              <a:buChar char="•"/>
              <a:tabLst>
                <a:tab pos="601980" algn="l"/>
                <a:tab pos="602615" algn="l"/>
              </a:tabLst>
            </a:pPr>
            <a:r>
              <a:rPr sz="1100" b="1" spc="100" dirty="0">
                <a:solidFill>
                  <a:srgbClr val="FFB800"/>
                </a:solidFill>
                <a:latin typeface="Calibri"/>
                <a:cs typeface="Calibri"/>
              </a:rPr>
              <a:t>Λογισμικό</a:t>
            </a:r>
            <a:r>
              <a:rPr sz="1100" b="1" spc="50" dirty="0">
                <a:solidFill>
                  <a:srgbClr val="FFB800"/>
                </a:solidFill>
                <a:latin typeface="Calibri"/>
                <a:cs typeface="Calibri"/>
              </a:rPr>
              <a:t> </a:t>
            </a:r>
            <a:r>
              <a:rPr sz="1100" b="1" spc="120" dirty="0">
                <a:solidFill>
                  <a:srgbClr val="FFB800"/>
                </a:solidFill>
                <a:latin typeface="Calibri"/>
                <a:cs typeface="Calibri"/>
              </a:rPr>
              <a:t>σάρωσης</a:t>
            </a:r>
            <a:r>
              <a:rPr sz="1100" b="1" spc="55" dirty="0">
                <a:solidFill>
                  <a:srgbClr val="FFB800"/>
                </a:solidFill>
                <a:latin typeface="Calibri"/>
                <a:cs typeface="Calibri"/>
              </a:rPr>
              <a:t> </a:t>
            </a:r>
            <a:r>
              <a:rPr sz="1100" spc="114" dirty="0">
                <a:solidFill>
                  <a:srgbClr val="FFFFFF"/>
                </a:solidFill>
                <a:latin typeface="Calibri"/>
                <a:cs typeface="Calibri"/>
              </a:rPr>
              <a:t>που</a:t>
            </a:r>
            <a:r>
              <a:rPr sz="1100" spc="50" dirty="0">
                <a:solidFill>
                  <a:srgbClr val="FFFFFF"/>
                </a:solidFill>
                <a:latin typeface="Calibri"/>
                <a:cs typeface="Calibri"/>
              </a:rPr>
              <a:t> </a:t>
            </a:r>
            <a:r>
              <a:rPr sz="1100" spc="100" dirty="0">
                <a:solidFill>
                  <a:srgbClr val="FFFFFF"/>
                </a:solidFill>
                <a:latin typeface="Calibri"/>
                <a:cs typeface="Calibri"/>
              </a:rPr>
              <a:t>μπορεί</a:t>
            </a:r>
            <a:r>
              <a:rPr sz="1100" spc="50" dirty="0">
                <a:solidFill>
                  <a:srgbClr val="FFFFFF"/>
                </a:solidFill>
                <a:latin typeface="Calibri"/>
                <a:cs typeface="Calibri"/>
              </a:rPr>
              <a:t> </a:t>
            </a:r>
            <a:r>
              <a:rPr sz="1100" b="1" spc="114" dirty="0">
                <a:solidFill>
                  <a:srgbClr val="FFB800"/>
                </a:solidFill>
                <a:latin typeface="Calibri"/>
                <a:cs typeface="Calibri"/>
              </a:rPr>
              <a:t>να</a:t>
            </a:r>
            <a:r>
              <a:rPr sz="1100" b="1" spc="50" dirty="0">
                <a:solidFill>
                  <a:srgbClr val="FFB800"/>
                </a:solidFill>
                <a:latin typeface="Calibri"/>
                <a:cs typeface="Calibri"/>
              </a:rPr>
              <a:t> </a:t>
            </a:r>
            <a:r>
              <a:rPr sz="1100" b="1" spc="95" dirty="0">
                <a:solidFill>
                  <a:srgbClr val="FFB800"/>
                </a:solidFill>
                <a:latin typeface="Calibri"/>
                <a:cs typeface="Calibri"/>
              </a:rPr>
              <a:t>ανιχνεύει</a:t>
            </a:r>
            <a:r>
              <a:rPr sz="1100" b="1" spc="45" dirty="0">
                <a:solidFill>
                  <a:srgbClr val="FFB800"/>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spc="110" dirty="0">
                <a:solidFill>
                  <a:srgbClr val="FFFFFF"/>
                </a:solidFill>
                <a:latin typeface="Calibri"/>
                <a:cs typeface="Calibri"/>
              </a:rPr>
              <a:t>να</a:t>
            </a:r>
            <a:r>
              <a:rPr sz="1100" spc="55" dirty="0">
                <a:solidFill>
                  <a:srgbClr val="FFFFFF"/>
                </a:solidFill>
                <a:latin typeface="Calibri"/>
                <a:cs typeface="Calibri"/>
              </a:rPr>
              <a:t> </a:t>
            </a:r>
            <a:r>
              <a:rPr sz="1100" spc="95" dirty="0">
                <a:solidFill>
                  <a:srgbClr val="FFFFFF"/>
                </a:solidFill>
                <a:latin typeface="Calibri"/>
                <a:cs typeface="Calibri"/>
              </a:rPr>
              <a:t>διευθυνσιοδοτεί</a:t>
            </a:r>
            <a:endParaRPr sz="1100">
              <a:latin typeface="Calibri"/>
              <a:cs typeface="Calibri"/>
            </a:endParaRPr>
          </a:p>
          <a:p>
            <a:pPr marL="602615" algn="just">
              <a:lnSpc>
                <a:spcPts val="1315"/>
              </a:lnSpc>
            </a:pPr>
            <a:r>
              <a:rPr sz="1100" b="1" spc="110" dirty="0">
                <a:solidFill>
                  <a:srgbClr val="FFB800"/>
                </a:solidFill>
                <a:latin typeface="Calibri"/>
                <a:cs typeface="Calibri"/>
              </a:rPr>
              <a:t>αυτόματα</a:t>
            </a:r>
            <a:r>
              <a:rPr sz="1100" b="1" spc="55" dirty="0">
                <a:solidFill>
                  <a:srgbClr val="FFB800"/>
                </a:solidFill>
                <a:latin typeface="Calibri"/>
                <a:cs typeface="Calibri"/>
              </a:rPr>
              <a:t> </a:t>
            </a:r>
            <a:r>
              <a:rPr sz="1100" spc="100" dirty="0">
                <a:solidFill>
                  <a:srgbClr val="FFFFFF"/>
                </a:solidFill>
                <a:latin typeface="Calibri"/>
                <a:cs typeface="Calibri"/>
              </a:rPr>
              <a:t>την</a:t>
            </a:r>
            <a:r>
              <a:rPr sz="1100" spc="50" dirty="0">
                <a:solidFill>
                  <a:srgbClr val="FFFFFF"/>
                </a:solidFill>
                <a:latin typeface="Calibri"/>
                <a:cs typeface="Calibri"/>
              </a:rPr>
              <a:t> </a:t>
            </a:r>
            <a:r>
              <a:rPr sz="1100" spc="110" dirty="0">
                <a:solidFill>
                  <a:srgbClr val="FFFFFF"/>
                </a:solidFill>
                <a:latin typeface="Calibri"/>
                <a:cs typeface="Calibri"/>
              </a:rPr>
              <a:t>παρουσία</a:t>
            </a:r>
            <a:r>
              <a:rPr sz="1100" spc="55" dirty="0">
                <a:solidFill>
                  <a:srgbClr val="FFFFFF"/>
                </a:solidFill>
                <a:latin typeface="Calibri"/>
                <a:cs typeface="Calibri"/>
              </a:rPr>
              <a:t> </a:t>
            </a:r>
            <a:r>
              <a:rPr sz="1100" b="1" spc="110" dirty="0">
                <a:solidFill>
                  <a:srgbClr val="FFB800"/>
                </a:solidFill>
                <a:latin typeface="Calibri"/>
                <a:cs typeface="Calibri"/>
              </a:rPr>
              <a:t>κακόβουλου</a:t>
            </a:r>
            <a:r>
              <a:rPr sz="1100" b="1" spc="55" dirty="0">
                <a:solidFill>
                  <a:srgbClr val="FFB800"/>
                </a:solidFill>
                <a:latin typeface="Calibri"/>
                <a:cs typeface="Calibri"/>
              </a:rPr>
              <a:t> </a:t>
            </a:r>
            <a:r>
              <a:rPr sz="1100" b="1" spc="100" dirty="0">
                <a:solidFill>
                  <a:srgbClr val="FFB800"/>
                </a:solidFill>
                <a:latin typeface="Calibri"/>
                <a:cs typeface="Calibri"/>
              </a:rPr>
              <a:t>λογισμικού</a:t>
            </a:r>
            <a:r>
              <a:rPr sz="1100" b="1" spc="60" dirty="0">
                <a:solidFill>
                  <a:srgbClr val="FFB800"/>
                </a:solidFill>
                <a:latin typeface="Calibri"/>
                <a:cs typeface="Calibri"/>
              </a:rPr>
              <a:t> </a:t>
            </a:r>
            <a:r>
              <a:rPr sz="1100" b="1" spc="110" dirty="0">
                <a:solidFill>
                  <a:srgbClr val="FFB800"/>
                </a:solidFill>
                <a:latin typeface="Calibri"/>
                <a:cs typeface="Calibri"/>
              </a:rPr>
              <a:t>στα</a:t>
            </a:r>
            <a:r>
              <a:rPr sz="1100" b="1" spc="55" dirty="0">
                <a:solidFill>
                  <a:srgbClr val="FFB800"/>
                </a:solidFill>
                <a:latin typeface="Calibri"/>
                <a:cs typeface="Calibri"/>
              </a:rPr>
              <a:t> </a:t>
            </a:r>
            <a:r>
              <a:rPr sz="1100" b="1" spc="110" dirty="0">
                <a:solidFill>
                  <a:srgbClr val="FFB800"/>
                </a:solidFill>
                <a:latin typeface="Calibri"/>
                <a:cs typeface="Calibri"/>
              </a:rPr>
              <a:t>συστήματα</a:t>
            </a:r>
            <a:endParaRPr sz="1100">
              <a:latin typeface="Calibri"/>
              <a:cs typeface="Calibri"/>
            </a:endParaRPr>
          </a:p>
          <a:p>
            <a:pPr marL="601980" indent="-286385">
              <a:lnSpc>
                <a:spcPct val="100000"/>
              </a:lnSpc>
              <a:spcBef>
                <a:spcPts val="325"/>
              </a:spcBef>
              <a:buSzPct val="127272"/>
              <a:buFont typeface="Arial"/>
              <a:buChar char="•"/>
              <a:tabLst>
                <a:tab pos="601345" algn="l"/>
                <a:tab pos="601980" algn="l"/>
              </a:tabLst>
            </a:pPr>
            <a:r>
              <a:rPr sz="1100" spc="90" dirty="0">
                <a:solidFill>
                  <a:srgbClr val="FFFFFF"/>
                </a:solidFill>
                <a:latin typeface="Calibri"/>
                <a:cs typeface="Calibri"/>
              </a:rPr>
              <a:t>επί</a:t>
            </a:r>
            <a:r>
              <a:rPr sz="1100" spc="45" dirty="0">
                <a:solidFill>
                  <a:srgbClr val="FFFFFF"/>
                </a:solidFill>
                <a:latin typeface="Calibri"/>
                <a:cs typeface="Calibri"/>
              </a:rPr>
              <a:t> </a:t>
            </a:r>
            <a:r>
              <a:rPr sz="1100" spc="105" dirty="0">
                <a:solidFill>
                  <a:srgbClr val="FFFFFF"/>
                </a:solidFill>
                <a:latin typeface="Calibri"/>
                <a:cs typeface="Calibri"/>
              </a:rPr>
              <a:t>του</a:t>
            </a:r>
            <a:r>
              <a:rPr sz="1100" spc="50" dirty="0">
                <a:solidFill>
                  <a:srgbClr val="FFFFFF"/>
                </a:solidFill>
                <a:latin typeface="Calibri"/>
                <a:cs typeface="Calibri"/>
              </a:rPr>
              <a:t> </a:t>
            </a:r>
            <a:r>
              <a:rPr sz="1100" spc="110" dirty="0">
                <a:solidFill>
                  <a:srgbClr val="FFFFFF"/>
                </a:solidFill>
                <a:latin typeface="Calibri"/>
                <a:cs typeface="Calibri"/>
              </a:rPr>
              <a:t>σκάφους</a:t>
            </a:r>
            <a:r>
              <a:rPr sz="1100" spc="55" dirty="0">
                <a:solidFill>
                  <a:srgbClr val="FFFFFF"/>
                </a:solidFill>
                <a:latin typeface="Calibri"/>
                <a:cs typeface="Calibri"/>
              </a:rPr>
              <a:t> </a:t>
            </a:r>
            <a:r>
              <a:rPr sz="1100" spc="114" dirty="0">
                <a:solidFill>
                  <a:srgbClr val="FFFFFF"/>
                </a:solidFill>
                <a:latin typeface="Calibri"/>
                <a:cs typeface="Calibri"/>
              </a:rPr>
              <a:t>θα</a:t>
            </a:r>
            <a:r>
              <a:rPr sz="1100" spc="55" dirty="0">
                <a:solidFill>
                  <a:srgbClr val="FFFFFF"/>
                </a:solidFill>
                <a:latin typeface="Calibri"/>
                <a:cs typeface="Calibri"/>
              </a:rPr>
              <a:t> </a:t>
            </a:r>
            <a:r>
              <a:rPr sz="1100" spc="100" dirty="0">
                <a:solidFill>
                  <a:srgbClr val="FFFFFF"/>
                </a:solidFill>
                <a:latin typeface="Calibri"/>
                <a:cs typeface="Calibri"/>
              </a:rPr>
              <a:t>πρέπει</a:t>
            </a:r>
            <a:r>
              <a:rPr sz="1100" spc="50" dirty="0">
                <a:solidFill>
                  <a:srgbClr val="FFFFFF"/>
                </a:solidFill>
                <a:latin typeface="Calibri"/>
                <a:cs typeface="Calibri"/>
              </a:rPr>
              <a:t> </a:t>
            </a:r>
            <a:r>
              <a:rPr sz="1100" spc="110" dirty="0">
                <a:solidFill>
                  <a:srgbClr val="FFFFFF"/>
                </a:solidFill>
                <a:latin typeface="Calibri"/>
                <a:cs typeface="Calibri"/>
              </a:rPr>
              <a:t>να</a:t>
            </a:r>
            <a:r>
              <a:rPr sz="1100" spc="50" dirty="0">
                <a:solidFill>
                  <a:srgbClr val="FFFFFF"/>
                </a:solidFill>
                <a:latin typeface="Calibri"/>
                <a:cs typeface="Calibri"/>
              </a:rPr>
              <a:t> </a:t>
            </a:r>
            <a:r>
              <a:rPr sz="1100" b="1" spc="105" dirty="0">
                <a:solidFill>
                  <a:srgbClr val="FFB800"/>
                </a:solidFill>
                <a:latin typeface="Calibri"/>
                <a:cs typeface="Calibri"/>
              </a:rPr>
              <a:t>ενημερώνονται</a:t>
            </a:r>
            <a:r>
              <a:rPr sz="1100" b="1" spc="50" dirty="0">
                <a:solidFill>
                  <a:srgbClr val="FFB800"/>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b="1" spc="110" dirty="0">
                <a:solidFill>
                  <a:srgbClr val="FFB800"/>
                </a:solidFill>
                <a:latin typeface="Calibri"/>
                <a:cs typeface="Calibri"/>
              </a:rPr>
              <a:t>να</a:t>
            </a:r>
            <a:r>
              <a:rPr sz="1100" b="1" spc="30" dirty="0">
                <a:solidFill>
                  <a:srgbClr val="FFB800"/>
                </a:solidFill>
                <a:latin typeface="Calibri"/>
                <a:cs typeface="Calibri"/>
              </a:rPr>
              <a:t> </a:t>
            </a:r>
            <a:r>
              <a:rPr sz="1100" b="1" spc="80" dirty="0">
                <a:solidFill>
                  <a:srgbClr val="FFB800"/>
                </a:solidFill>
                <a:latin typeface="Calibri"/>
                <a:cs typeface="Calibri"/>
              </a:rPr>
              <a:t>διαχειρίζονται.</a:t>
            </a:r>
            <a:endParaRPr sz="1100">
              <a:latin typeface="Calibri"/>
              <a:cs typeface="Calibri"/>
            </a:endParaRPr>
          </a:p>
        </p:txBody>
      </p:sp>
      <p:sp>
        <p:nvSpPr>
          <p:cNvPr id="10" name="object 10"/>
          <p:cNvSpPr txBox="1"/>
          <p:nvPr/>
        </p:nvSpPr>
        <p:spPr>
          <a:xfrm>
            <a:off x="78739" y="6396672"/>
            <a:ext cx="5751195" cy="116839"/>
          </a:xfrm>
          <a:prstGeom prst="rect">
            <a:avLst/>
          </a:prstGeom>
        </p:spPr>
        <p:txBody>
          <a:bodyPr vert="horz" wrap="square" lIns="0" tIns="12700" rIns="0" bIns="0" rtlCol="0">
            <a:spAutoFit/>
          </a:bodyPr>
          <a:lstStyle/>
          <a:p>
            <a:pPr marL="12700">
              <a:lnSpc>
                <a:spcPct val="100000"/>
              </a:lnSpc>
              <a:spcBef>
                <a:spcPts val="100"/>
              </a:spcBef>
            </a:pPr>
            <a:r>
              <a:rPr sz="600" spc="40" dirty="0">
                <a:solidFill>
                  <a:srgbClr val="FFFFFF"/>
                </a:solidFill>
                <a:latin typeface="Calibri"/>
                <a:cs typeface="Calibri"/>
              </a:rPr>
              <a:t>ΟΔΗΓΙΕΣ</a:t>
            </a:r>
            <a:r>
              <a:rPr sz="600" spc="30" dirty="0">
                <a:solidFill>
                  <a:srgbClr val="FFFFFF"/>
                </a:solidFill>
                <a:latin typeface="Calibri"/>
                <a:cs typeface="Calibri"/>
              </a:rPr>
              <a:t> ΓΙΑ</a:t>
            </a:r>
            <a:r>
              <a:rPr sz="600" spc="25" dirty="0">
                <a:solidFill>
                  <a:srgbClr val="FFFFFF"/>
                </a:solidFill>
                <a:latin typeface="Calibri"/>
                <a:cs typeface="Calibri"/>
              </a:rPr>
              <a:t> </a:t>
            </a:r>
            <a:r>
              <a:rPr sz="600" spc="50" dirty="0">
                <a:solidFill>
                  <a:srgbClr val="FFFFFF"/>
                </a:solidFill>
                <a:latin typeface="Calibri"/>
                <a:cs typeface="Calibri"/>
              </a:rPr>
              <a:t>ΤΗΝ</a:t>
            </a:r>
            <a:r>
              <a:rPr sz="600" spc="30" dirty="0">
                <a:solidFill>
                  <a:srgbClr val="FFFFFF"/>
                </a:solidFill>
                <a:latin typeface="Calibri"/>
                <a:cs typeface="Calibri"/>
              </a:rPr>
              <a:t> </a:t>
            </a:r>
            <a:r>
              <a:rPr sz="600" spc="45" dirty="0">
                <a:solidFill>
                  <a:srgbClr val="FFFFFF"/>
                </a:solidFill>
                <a:latin typeface="Calibri"/>
                <a:cs typeface="Calibri"/>
              </a:rPr>
              <a:t>ΑΣΦΑΛΕΙΑ</a:t>
            </a:r>
            <a:r>
              <a:rPr sz="600" spc="25" dirty="0">
                <a:solidFill>
                  <a:srgbClr val="FFFFFF"/>
                </a:solidFill>
                <a:latin typeface="Calibri"/>
                <a:cs typeface="Calibri"/>
              </a:rPr>
              <a:t> </a:t>
            </a:r>
            <a:r>
              <a:rPr sz="600" spc="45" dirty="0">
                <a:solidFill>
                  <a:srgbClr val="FFFFFF"/>
                </a:solidFill>
                <a:latin typeface="Calibri"/>
                <a:cs typeface="Calibri"/>
              </a:rPr>
              <a:t>ΤΟΥ</a:t>
            </a:r>
            <a:r>
              <a:rPr sz="600" spc="25" dirty="0">
                <a:solidFill>
                  <a:srgbClr val="FFFFFF"/>
                </a:solidFill>
                <a:latin typeface="Calibri"/>
                <a:cs typeface="Calibri"/>
              </a:rPr>
              <a:t> </a:t>
            </a:r>
            <a:r>
              <a:rPr sz="600" spc="45" dirty="0">
                <a:solidFill>
                  <a:srgbClr val="FFFFFF"/>
                </a:solidFill>
                <a:latin typeface="Calibri"/>
                <a:cs typeface="Calibri"/>
              </a:rPr>
              <a:t>ΚΥΒΕΡΝΟΥ</a:t>
            </a:r>
            <a:r>
              <a:rPr sz="600" spc="30" dirty="0">
                <a:solidFill>
                  <a:srgbClr val="FFFFFF"/>
                </a:solidFill>
                <a:latin typeface="Calibri"/>
                <a:cs typeface="Calibri"/>
              </a:rPr>
              <a:t> </a:t>
            </a:r>
            <a:r>
              <a:rPr sz="600" spc="40" dirty="0">
                <a:solidFill>
                  <a:srgbClr val="FFFFFF"/>
                </a:solidFill>
                <a:latin typeface="Calibri"/>
                <a:cs typeface="Calibri"/>
              </a:rPr>
              <a:t>ΣΤΑ</a:t>
            </a:r>
            <a:r>
              <a:rPr sz="600" spc="25" dirty="0">
                <a:solidFill>
                  <a:srgbClr val="FFFFFF"/>
                </a:solidFill>
                <a:latin typeface="Calibri"/>
                <a:cs typeface="Calibri"/>
              </a:rPr>
              <a:t> </a:t>
            </a:r>
            <a:r>
              <a:rPr sz="600" spc="40" dirty="0">
                <a:solidFill>
                  <a:srgbClr val="FFFFFF"/>
                </a:solidFill>
                <a:latin typeface="Calibri"/>
                <a:cs typeface="Calibri"/>
              </a:rPr>
              <a:t>ΠΛΟΙΑ,</a:t>
            </a:r>
            <a:r>
              <a:rPr sz="600" spc="25" dirty="0">
                <a:solidFill>
                  <a:srgbClr val="FFFFFF"/>
                </a:solidFill>
                <a:latin typeface="Calibri"/>
                <a:cs typeface="Calibri"/>
              </a:rPr>
              <a:t> </a:t>
            </a:r>
            <a:r>
              <a:rPr sz="600" spc="40" dirty="0">
                <a:solidFill>
                  <a:srgbClr val="FFFFFF"/>
                </a:solidFill>
                <a:latin typeface="Calibri"/>
                <a:cs typeface="Calibri"/>
              </a:rPr>
              <a:t>Έκδοση</a:t>
            </a:r>
            <a:r>
              <a:rPr sz="600" spc="30" dirty="0">
                <a:solidFill>
                  <a:srgbClr val="FFFFFF"/>
                </a:solidFill>
                <a:latin typeface="Calibri"/>
                <a:cs typeface="Calibri"/>
              </a:rPr>
              <a:t> </a:t>
            </a:r>
            <a:r>
              <a:rPr sz="600" spc="35" dirty="0">
                <a:solidFill>
                  <a:srgbClr val="FFFFFF"/>
                </a:solidFill>
                <a:latin typeface="Calibri"/>
                <a:cs typeface="Calibri"/>
              </a:rPr>
              <a:t>4,</a:t>
            </a:r>
            <a:r>
              <a:rPr sz="600" spc="25" dirty="0">
                <a:solidFill>
                  <a:srgbClr val="FFFFFF"/>
                </a:solidFill>
                <a:latin typeface="Calibri"/>
                <a:cs typeface="Calibri"/>
              </a:rPr>
              <a:t> </a:t>
            </a:r>
            <a:r>
              <a:rPr sz="600" spc="40" dirty="0">
                <a:solidFill>
                  <a:srgbClr val="FFFFFF"/>
                </a:solidFill>
                <a:latin typeface="Calibri"/>
                <a:cs typeface="Calibri"/>
              </a:rPr>
              <a:t>URL:</a:t>
            </a:r>
            <a:r>
              <a:rPr sz="600" spc="30" dirty="0">
                <a:solidFill>
                  <a:srgbClr val="FFFFFF"/>
                </a:solidFill>
                <a:latin typeface="Calibri"/>
                <a:cs typeface="Calibri"/>
              </a:rPr>
              <a:t> </a:t>
            </a:r>
            <a:r>
              <a:rPr sz="600" u="sng" spc="35" dirty="0">
                <a:solidFill>
                  <a:srgbClr val="FFFFFF"/>
                </a:solidFill>
                <a:uFill>
                  <a:solidFill>
                    <a:srgbClr val="FFFFFF"/>
                  </a:solidFill>
                </a:uFill>
                <a:latin typeface="Calibri"/>
                <a:cs typeface="Calibri"/>
                <a:hlinkClick r:id="rId3"/>
              </a:rPr>
              <a:t>2021-Cyber-Security-Guidelines.pdf</a:t>
            </a:r>
            <a:r>
              <a:rPr sz="600" u="sng" spc="20" dirty="0">
                <a:solidFill>
                  <a:srgbClr val="FFFFFF"/>
                </a:solidFill>
                <a:uFill>
                  <a:solidFill>
                    <a:srgbClr val="FFFFFF"/>
                  </a:solidFill>
                </a:uFill>
                <a:latin typeface="Calibri"/>
                <a:cs typeface="Calibri"/>
                <a:hlinkClick r:id="rId3"/>
              </a:rPr>
              <a:t> </a:t>
            </a:r>
            <a:r>
              <a:rPr sz="600" u="sng" spc="30" dirty="0">
                <a:solidFill>
                  <a:srgbClr val="FFFFFF"/>
                </a:solidFill>
                <a:uFill>
                  <a:solidFill>
                    <a:srgbClr val="FFFFFF"/>
                  </a:solidFill>
                </a:uFill>
                <a:latin typeface="Calibri"/>
                <a:cs typeface="Calibri"/>
                <a:hlinkClick r:id="rId3"/>
              </a:rPr>
              <a:t>(ics-shipping.org), </a:t>
            </a:r>
            <a:r>
              <a:rPr sz="600" u="sng" spc="45" dirty="0">
                <a:solidFill>
                  <a:srgbClr val="FFFFFF"/>
                </a:solidFill>
                <a:uFill>
                  <a:solidFill>
                    <a:srgbClr val="FFFFFF"/>
                  </a:solidFill>
                </a:uFill>
                <a:latin typeface="Calibri"/>
                <a:cs typeface="Calibri"/>
                <a:hlinkClick r:id="rId3"/>
              </a:rPr>
              <a:t>πρόσβαση</a:t>
            </a:r>
            <a:r>
              <a:rPr sz="600" u="sng" spc="3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τον</a:t>
            </a:r>
            <a:r>
              <a:rPr sz="600" u="sng" spc="2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Φ</a:t>
            </a:r>
            <a:r>
              <a:rPr sz="600" u="sng" spc="40" dirty="0">
                <a:solidFill>
                  <a:srgbClr val="FFFFFF"/>
                </a:solidFill>
                <a:uFill>
                  <a:solidFill>
                    <a:srgbClr val="FFFFFF"/>
                  </a:solidFill>
                </a:uFill>
                <a:latin typeface="Calibri"/>
                <a:cs typeface="Calibri"/>
              </a:rPr>
              <a:t>εβρουάριο</a:t>
            </a:r>
            <a:r>
              <a:rPr sz="600" spc="30" dirty="0">
                <a:solidFill>
                  <a:srgbClr val="FFFFFF"/>
                </a:solidFill>
                <a:latin typeface="Calibri"/>
                <a:cs typeface="Calibri"/>
              </a:rPr>
              <a:t> </a:t>
            </a:r>
            <a:r>
              <a:rPr sz="600" spc="35" dirty="0">
                <a:solidFill>
                  <a:srgbClr val="FFFFFF"/>
                </a:solidFill>
                <a:latin typeface="Calibri"/>
                <a:cs typeface="Calibri"/>
              </a:rPr>
              <a:t>2024.</a:t>
            </a:r>
            <a:endParaRPr sz="600">
              <a:latin typeface="Calibri"/>
              <a:cs typeface="Calibri"/>
            </a:endParaRPr>
          </a:p>
        </p:txBody>
      </p:sp>
      <p:pic>
        <p:nvPicPr>
          <p:cNvPr id="11" name="object 11"/>
          <p:cNvPicPr/>
          <p:nvPr/>
        </p:nvPicPr>
        <p:blipFill>
          <a:blip r:embed="rId4" cstate="print"/>
          <a:stretch>
            <a:fillRect/>
          </a:stretch>
        </p:blipFill>
        <p:spPr>
          <a:xfrm>
            <a:off x="5946775" y="5874702"/>
            <a:ext cx="3293427" cy="61118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562356" rIns="0" bIns="0" rtlCol="0">
            <a:spAutoFit/>
          </a:bodyPr>
          <a:lstStyle/>
          <a:p>
            <a:pPr marL="6236335" marR="5080">
              <a:lnSpc>
                <a:spcPts val="2750"/>
              </a:lnSpc>
              <a:spcBef>
                <a:spcPts val="450"/>
              </a:spcBef>
            </a:pPr>
            <a:r>
              <a:rPr spc="200" dirty="0"/>
              <a:t>Καθιέρωση </a:t>
            </a:r>
            <a:r>
              <a:rPr spc="155" dirty="0"/>
              <a:t>σχεδίων </a:t>
            </a:r>
            <a:r>
              <a:rPr spc="180" dirty="0"/>
              <a:t>έκτακτης </a:t>
            </a:r>
            <a:r>
              <a:rPr spc="-625" dirty="0"/>
              <a:t> </a:t>
            </a:r>
            <a:r>
              <a:rPr spc="185" dirty="0"/>
              <a:t>ανάγκης</a:t>
            </a:r>
          </a:p>
        </p:txBody>
      </p:sp>
      <p:sp>
        <p:nvSpPr>
          <p:cNvPr id="9" name="object 9"/>
          <p:cNvSpPr txBox="1"/>
          <p:nvPr/>
        </p:nvSpPr>
        <p:spPr>
          <a:xfrm>
            <a:off x="5591175" y="1920557"/>
            <a:ext cx="8826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12" name="object 12"/>
          <p:cNvSpPr txBox="1"/>
          <p:nvPr/>
        </p:nvSpPr>
        <p:spPr>
          <a:xfrm>
            <a:off x="5591175" y="3420427"/>
            <a:ext cx="8826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14" name="object 14"/>
          <p:cNvSpPr txBox="1"/>
          <p:nvPr/>
        </p:nvSpPr>
        <p:spPr>
          <a:xfrm>
            <a:off x="5396229" y="1829901"/>
            <a:ext cx="6611620" cy="2982867"/>
          </a:xfrm>
          <a:prstGeom prst="rect">
            <a:avLst/>
          </a:prstGeom>
        </p:spPr>
        <p:txBody>
          <a:bodyPr vert="horz" wrap="square" lIns="0" tIns="58419" rIns="0" bIns="0" rtlCol="0">
            <a:spAutoFit/>
          </a:bodyPr>
          <a:lstStyle/>
          <a:p>
            <a:pPr marL="354330" algn="just">
              <a:lnSpc>
                <a:spcPct val="100000"/>
              </a:lnSpc>
              <a:spcBef>
                <a:spcPts val="459"/>
              </a:spcBef>
            </a:pPr>
            <a:r>
              <a:rPr lang="el-GR" sz="1100" b="1" spc="45" dirty="0">
                <a:solidFill>
                  <a:srgbClr val="FFB800"/>
                </a:solidFill>
                <a:latin typeface="Calibri"/>
                <a:cs typeface="Calibri"/>
              </a:rPr>
              <a:t>Ανάπτυξη σχεδίου απόκρισης που να καλύπτει διάφορα ενδεχόμενα, με πρόβλεψη για τη διατήρηση έντυπων αντιγράφων σε περίπτωση απώλειας ηλεκτρονικής πρόσβασης.</a:t>
            </a:r>
          </a:p>
          <a:p>
            <a:pPr marL="354330" algn="just">
              <a:lnSpc>
                <a:spcPct val="100000"/>
              </a:lnSpc>
              <a:spcBef>
                <a:spcPts val="459"/>
              </a:spcBef>
            </a:pPr>
            <a:r>
              <a:rPr lang="el-GR" sz="1100" b="1" spc="45" dirty="0">
                <a:solidFill>
                  <a:srgbClr val="FFB800"/>
                </a:solidFill>
                <a:latin typeface="Calibri"/>
                <a:cs typeface="Calibri"/>
              </a:rPr>
              <a:t>Κατανόηση της σημασίας των </a:t>
            </a:r>
            <a:r>
              <a:rPr lang="el-GR" sz="1100" b="1" spc="45" dirty="0" err="1">
                <a:solidFill>
                  <a:srgbClr val="FFB800"/>
                </a:solidFill>
                <a:latin typeface="Calibri"/>
                <a:cs typeface="Calibri"/>
              </a:rPr>
              <a:t>κυβερνοεπεισοδίων</a:t>
            </a:r>
            <a:r>
              <a:rPr lang="el-GR" sz="1100" b="1" spc="45" dirty="0">
                <a:solidFill>
                  <a:srgbClr val="FFB800"/>
                </a:solidFill>
                <a:latin typeface="Calibri"/>
                <a:cs typeface="Calibri"/>
              </a:rPr>
              <a:t> ως θεμάτων ασφάλειας, κατά τον σχεδιασμό σχεδίων αντιμετώπισης εκτάκτων αναγκών για το πλοίο.</a:t>
            </a:r>
          </a:p>
          <a:p>
            <a:pPr marL="354330" algn="just">
              <a:lnSpc>
                <a:spcPct val="100000"/>
              </a:lnSpc>
              <a:spcBef>
                <a:spcPts val="459"/>
              </a:spcBef>
            </a:pPr>
            <a:r>
              <a:rPr lang="el-GR" sz="1100" b="1" spc="45" dirty="0">
                <a:solidFill>
                  <a:srgbClr val="FFB800"/>
                </a:solidFill>
                <a:latin typeface="Calibri"/>
                <a:cs typeface="Calibri"/>
              </a:rPr>
              <a:t>Συνεργασία με τις ομάδες διαχείρισης στην ξηρά, απαραίτητη για τον αποτελεσματικό σχεδιασμό.</a:t>
            </a:r>
          </a:p>
          <a:p>
            <a:pPr marL="354330" algn="just">
              <a:lnSpc>
                <a:spcPct val="100000"/>
              </a:lnSpc>
              <a:spcBef>
                <a:spcPts val="459"/>
              </a:spcBef>
            </a:pPr>
            <a:r>
              <a:rPr lang="el-GR" sz="1100" b="1" spc="45" dirty="0">
                <a:solidFill>
                  <a:srgbClr val="FFB800"/>
                </a:solidFill>
                <a:latin typeface="Calibri"/>
                <a:cs typeface="Calibri"/>
              </a:rPr>
              <a:t>Αξιολόγηση των επιπτώσεων κάθε </a:t>
            </a:r>
            <a:r>
              <a:rPr lang="el-GR" sz="1100" b="1" spc="45" dirty="0" err="1">
                <a:solidFill>
                  <a:srgbClr val="FFB800"/>
                </a:solidFill>
                <a:latin typeface="Calibri"/>
                <a:cs typeface="Calibri"/>
              </a:rPr>
              <a:t>κυβερνοεπεισοδίου</a:t>
            </a:r>
            <a:r>
              <a:rPr lang="el-GR" sz="1100" b="1" spc="45" dirty="0">
                <a:solidFill>
                  <a:srgbClr val="FFB800"/>
                </a:solidFill>
                <a:latin typeface="Calibri"/>
                <a:cs typeface="Calibri"/>
              </a:rPr>
              <a:t> στις λειτουργίες και τα περιουσιακά στοιχεία.</a:t>
            </a:r>
          </a:p>
          <a:p>
            <a:pPr marL="354330" algn="just">
              <a:lnSpc>
                <a:spcPct val="100000"/>
              </a:lnSpc>
              <a:spcBef>
                <a:spcPts val="459"/>
              </a:spcBef>
            </a:pPr>
            <a:r>
              <a:rPr lang="el-GR" sz="1100" b="1" spc="45" dirty="0">
                <a:solidFill>
                  <a:srgbClr val="FFB800"/>
                </a:solidFill>
                <a:latin typeface="Calibri"/>
                <a:cs typeface="Calibri"/>
              </a:rPr>
              <a:t>Στις περισσότερες περιπτώσεις, με εξαίρεση τα συστήματα σχεδιασμού φόρτωσης, η απώλεια IT συστημάτων ή παραβίαση δεδομένων αφορά κυρίως ζητήματα επιχειρησιακής συνέχειας και όχι άμεσης ασφάλειας.</a:t>
            </a:r>
          </a:p>
          <a:p>
            <a:pPr marL="354330" algn="just">
              <a:lnSpc>
                <a:spcPct val="100000"/>
              </a:lnSpc>
              <a:spcBef>
                <a:spcPts val="459"/>
              </a:spcBef>
            </a:pPr>
            <a:r>
              <a:rPr lang="el-GR" sz="1100" b="1" spc="45" dirty="0">
                <a:solidFill>
                  <a:srgbClr val="FFB800"/>
                </a:solidFill>
                <a:latin typeface="Calibri"/>
                <a:cs typeface="Calibri"/>
              </a:rPr>
              <a:t>Σε περιστατικά που επηρεάζουν μόνο τα IT συστήματα, ενημερώνονται άμεσα τα αρμόδια στελέχη της πλοιοκτήτριας ή διαχειρίστριας εταιρείας.</a:t>
            </a:r>
          </a:p>
          <a:p>
            <a:pPr marL="354330" algn="just">
              <a:lnSpc>
                <a:spcPct val="100000"/>
              </a:lnSpc>
              <a:spcBef>
                <a:spcPts val="459"/>
              </a:spcBef>
            </a:pPr>
            <a:r>
              <a:rPr lang="el-GR" sz="1100" b="1" spc="45" dirty="0">
                <a:solidFill>
                  <a:srgbClr val="FFB800"/>
                </a:solidFill>
                <a:latin typeface="Calibri"/>
                <a:cs typeface="Calibri"/>
              </a:rPr>
              <a:t>Τα αρμόδια στελέχη πρέπει να είναι διαθέσιμα στον Πλοίαρχο σε περίπτωση </a:t>
            </a:r>
            <a:r>
              <a:rPr lang="el-GR" sz="1100" b="1" spc="45" dirty="0" err="1">
                <a:solidFill>
                  <a:srgbClr val="FFB800"/>
                </a:solidFill>
                <a:latin typeface="Calibri"/>
                <a:cs typeface="Calibri"/>
              </a:rPr>
              <a:t>κυβερνοεπεισοδίου</a:t>
            </a:r>
            <a:r>
              <a:rPr lang="el-GR" sz="1100" b="1" spc="45" dirty="0">
                <a:solidFill>
                  <a:srgbClr val="FFB800"/>
                </a:solidFill>
                <a:latin typeface="Calibri"/>
                <a:cs typeface="Calibri"/>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123571" rIns="0" bIns="0" rtlCol="0">
            <a:spAutoFit/>
          </a:bodyPr>
          <a:lstStyle/>
          <a:p>
            <a:pPr marL="6236335" marR="5080">
              <a:lnSpc>
                <a:spcPts val="2750"/>
              </a:lnSpc>
              <a:spcBef>
                <a:spcPts val="450"/>
              </a:spcBef>
            </a:pPr>
            <a:r>
              <a:rPr spc="114" dirty="0"/>
              <a:t>Αντιμετώπιση </a:t>
            </a:r>
            <a:r>
              <a:rPr spc="145" dirty="0"/>
              <a:t>και </a:t>
            </a:r>
            <a:r>
              <a:rPr spc="195" dirty="0"/>
              <a:t>ανάκαμψη </a:t>
            </a:r>
            <a:r>
              <a:rPr spc="170" dirty="0"/>
              <a:t>από </a:t>
            </a:r>
            <a:r>
              <a:rPr spc="-625" dirty="0"/>
              <a:t> </a:t>
            </a:r>
            <a:r>
              <a:rPr spc="170" dirty="0"/>
              <a:t>περιστατικά</a:t>
            </a:r>
            <a:r>
              <a:rPr spc="190" dirty="0"/>
              <a:t> </a:t>
            </a:r>
            <a:r>
              <a:rPr spc="185" dirty="0"/>
              <a:t>ασφάλειας</a:t>
            </a:r>
            <a:r>
              <a:rPr spc="195" dirty="0"/>
              <a:t> </a:t>
            </a:r>
            <a:r>
              <a:rPr spc="165" dirty="0"/>
              <a:t>στον </a:t>
            </a:r>
            <a:r>
              <a:rPr spc="170" dirty="0"/>
              <a:t> </a:t>
            </a:r>
            <a:r>
              <a:rPr spc="185" dirty="0"/>
              <a:t>κυβερνοχώρο</a:t>
            </a:r>
          </a:p>
        </p:txBody>
      </p:sp>
      <p:sp>
        <p:nvSpPr>
          <p:cNvPr id="9" name="object 9"/>
          <p:cNvSpPr txBox="1"/>
          <p:nvPr/>
        </p:nvSpPr>
        <p:spPr>
          <a:xfrm>
            <a:off x="5348604" y="1308689"/>
            <a:ext cx="6584950" cy="2311400"/>
          </a:xfrm>
          <a:prstGeom prst="rect">
            <a:avLst/>
          </a:prstGeom>
        </p:spPr>
        <p:txBody>
          <a:bodyPr vert="horz" wrap="square" lIns="0" tIns="142240" rIns="0" bIns="0" rtlCol="0">
            <a:spAutoFit/>
          </a:bodyPr>
          <a:lstStyle/>
          <a:p>
            <a:pPr marL="409575">
              <a:lnSpc>
                <a:spcPct val="100000"/>
              </a:lnSpc>
              <a:spcBef>
                <a:spcPts val="1120"/>
              </a:spcBef>
            </a:pPr>
            <a:r>
              <a:rPr sz="1600" b="1" spc="-15" dirty="0">
                <a:solidFill>
                  <a:srgbClr val="FFB800"/>
                </a:solidFill>
                <a:latin typeface="Calibri"/>
                <a:cs typeface="Calibri"/>
              </a:rPr>
              <a:t>Απάντηση</a:t>
            </a:r>
            <a:endParaRPr sz="1600">
              <a:latin typeface="Calibri"/>
              <a:cs typeface="Calibri"/>
            </a:endParaRPr>
          </a:p>
          <a:p>
            <a:pPr marL="541655" marR="5080" indent="-286385">
              <a:lnSpc>
                <a:spcPct val="128400"/>
              </a:lnSpc>
              <a:spcBef>
                <a:spcPts val="819"/>
              </a:spcBef>
              <a:buSzPct val="127272"/>
              <a:buFont typeface="Arial"/>
              <a:buChar char="•"/>
              <a:tabLst>
                <a:tab pos="541020" algn="l"/>
                <a:tab pos="541655" algn="l"/>
              </a:tabLst>
            </a:pPr>
            <a:r>
              <a:rPr sz="1100" spc="114" dirty="0">
                <a:solidFill>
                  <a:srgbClr val="FFFFFF"/>
                </a:solidFill>
                <a:latin typeface="Calibri"/>
                <a:cs typeface="Calibri"/>
              </a:rPr>
              <a:t>Όπως</a:t>
            </a:r>
            <a:r>
              <a:rPr sz="1100" spc="30" dirty="0">
                <a:solidFill>
                  <a:srgbClr val="FFFFFF"/>
                </a:solidFill>
                <a:latin typeface="Calibri"/>
                <a:cs typeface="Calibri"/>
              </a:rPr>
              <a:t> </a:t>
            </a:r>
            <a:r>
              <a:rPr sz="1100" spc="85" dirty="0">
                <a:solidFill>
                  <a:srgbClr val="FFFFFF"/>
                </a:solidFill>
                <a:latin typeface="Calibri"/>
                <a:cs typeface="Calibri"/>
              </a:rPr>
              <a:t>καθορίζεται</a:t>
            </a:r>
            <a:r>
              <a:rPr sz="1100" spc="30" dirty="0">
                <a:solidFill>
                  <a:srgbClr val="FFFFFF"/>
                </a:solidFill>
                <a:latin typeface="Calibri"/>
                <a:cs typeface="Calibri"/>
              </a:rPr>
              <a:t> </a:t>
            </a:r>
            <a:r>
              <a:rPr sz="1100" spc="110" dirty="0">
                <a:solidFill>
                  <a:srgbClr val="FFFFFF"/>
                </a:solidFill>
                <a:latin typeface="Calibri"/>
                <a:cs typeface="Calibri"/>
              </a:rPr>
              <a:t>από</a:t>
            </a:r>
            <a:r>
              <a:rPr sz="1100" spc="30" dirty="0">
                <a:solidFill>
                  <a:srgbClr val="FFFFFF"/>
                </a:solidFill>
                <a:latin typeface="Calibri"/>
                <a:cs typeface="Calibri"/>
              </a:rPr>
              <a:t> </a:t>
            </a:r>
            <a:r>
              <a:rPr sz="1100" b="1" spc="95" dirty="0">
                <a:solidFill>
                  <a:srgbClr val="FFB800"/>
                </a:solidFill>
                <a:latin typeface="Calibri"/>
                <a:cs typeface="Calibri"/>
              </a:rPr>
              <a:t>το</a:t>
            </a:r>
            <a:r>
              <a:rPr sz="1100" b="1" spc="35" dirty="0">
                <a:solidFill>
                  <a:srgbClr val="FFB800"/>
                </a:solidFill>
                <a:latin typeface="Calibri"/>
                <a:cs typeface="Calibri"/>
              </a:rPr>
              <a:t> </a:t>
            </a:r>
            <a:r>
              <a:rPr sz="1100" b="1" spc="85" dirty="0">
                <a:solidFill>
                  <a:srgbClr val="FFB800"/>
                </a:solidFill>
                <a:latin typeface="Calibri"/>
                <a:cs typeface="Calibri"/>
              </a:rPr>
              <a:t>NIST,</a:t>
            </a:r>
            <a:r>
              <a:rPr sz="1100" b="1" spc="30" dirty="0">
                <a:solidFill>
                  <a:srgbClr val="FFB800"/>
                </a:solidFill>
                <a:latin typeface="Calibri"/>
                <a:cs typeface="Calibri"/>
              </a:rPr>
              <a:t> </a:t>
            </a:r>
            <a:r>
              <a:rPr sz="1100" spc="100" dirty="0">
                <a:solidFill>
                  <a:srgbClr val="FFFFFF"/>
                </a:solidFill>
                <a:latin typeface="Calibri"/>
                <a:cs typeface="Calibri"/>
              </a:rPr>
              <a:t>υπάρχουν</a:t>
            </a:r>
            <a:r>
              <a:rPr sz="1100" spc="30" dirty="0">
                <a:solidFill>
                  <a:srgbClr val="FFFFFF"/>
                </a:solidFill>
                <a:latin typeface="Calibri"/>
                <a:cs typeface="Calibri"/>
              </a:rPr>
              <a:t> </a:t>
            </a:r>
            <a:r>
              <a:rPr sz="1100" spc="85" dirty="0">
                <a:solidFill>
                  <a:srgbClr val="FFFFFF"/>
                </a:solidFill>
                <a:latin typeface="Calibri"/>
                <a:cs typeface="Calibri"/>
              </a:rPr>
              <a:t>τέσσερις</a:t>
            </a:r>
            <a:r>
              <a:rPr sz="1100" spc="30" dirty="0">
                <a:solidFill>
                  <a:srgbClr val="FFFFFF"/>
                </a:solidFill>
                <a:latin typeface="Calibri"/>
                <a:cs typeface="Calibri"/>
              </a:rPr>
              <a:t> </a:t>
            </a:r>
            <a:r>
              <a:rPr sz="1100" spc="90" dirty="0">
                <a:solidFill>
                  <a:srgbClr val="FFFFFF"/>
                </a:solidFill>
                <a:latin typeface="Calibri"/>
                <a:cs typeface="Calibri"/>
              </a:rPr>
              <a:t>βασικές</a:t>
            </a:r>
            <a:r>
              <a:rPr sz="1100" spc="40" dirty="0">
                <a:solidFill>
                  <a:srgbClr val="FFFFFF"/>
                </a:solidFill>
                <a:latin typeface="Calibri"/>
                <a:cs typeface="Calibri"/>
              </a:rPr>
              <a:t> </a:t>
            </a:r>
            <a:r>
              <a:rPr sz="1100" spc="95" dirty="0">
                <a:solidFill>
                  <a:srgbClr val="FFFFFF"/>
                </a:solidFill>
                <a:latin typeface="Calibri"/>
                <a:cs typeface="Calibri"/>
              </a:rPr>
              <a:t>φάσεις</a:t>
            </a:r>
            <a:r>
              <a:rPr sz="1100" spc="35" dirty="0">
                <a:solidFill>
                  <a:srgbClr val="FFFFFF"/>
                </a:solidFill>
                <a:latin typeface="Calibri"/>
                <a:cs typeface="Calibri"/>
              </a:rPr>
              <a:t> </a:t>
            </a:r>
            <a:r>
              <a:rPr sz="1100" spc="85" dirty="0">
                <a:solidFill>
                  <a:srgbClr val="FFFFFF"/>
                </a:solidFill>
                <a:latin typeface="Calibri"/>
                <a:cs typeface="Calibri"/>
              </a:rPr>
              <a:t>για</a:t>
            </a:r>
            <a:r>
              <a:rPr sz="1100" spc="35" dirty="0">
                <a:solidFill>
                  <a:srgbClr val="FFFFFF"/>
                </a:solidFill>
                <a:latin typeface="Calibri"/>
                <a:cs typeface="Calibri"/>
              </a:rPr>
              <a:t> </a:t>
            </a:r>
            <a:r>
              <a:rPr sz="1100" spc="90" dirty="0">
                <a:solidFill>
                  <a:srgbClr val="FFFFFF"/>
                </a:solidFill>
                <a:latin typeface="Calibri"/>
                <a:cs typeface="Calibri"/>
              </a:rPr>
              <a:t>την</a:t>
            </a:r>
            <a:r>
              <a:rPr sz="1100" spc="30" dirty="0">
                <a:solidFill>
                  <a:srgbClr val="FFFFFF"/>
                </a:solidFill>
                <a:latin typeface="Calibri"/>
                <a:cs typeface="Calibri"/>
              </a:rPr>
              <a:t> </a:t>
            </a:r>
            <a:r>
              <a:rPr sz="1100" spc="90" dirty="0">
                <a:solidFill>
                  <a:srgbClr val="FFFFFF"/>
                </a:solidFill>
                <a:latin typeface="Calibri"/>
                <a:cs typeface="Calibri"/>
              </a:rPr>
              <a:t>αντιμετώπιση </a:t>
            </a:r>
            <a:r>
              <a:rPr sz="1100" spc="-235" dirty="0">
                <a:solidFill>
                  <a:srgbClr val="FFFFFF"/>
                </a:solidFill>
                <a:latin typeface="Calibri"/>
                <a:cs typeface="Calibri"/>
              </a:rPr>
              <a:t> </a:t>
            </a:r>
            <a:r>
              <a:rPr sz="1100" spc="85" dirty="0">
                <a:solidFill>
                  <a:srgbClr val="FFFFFF"/>
                </a:solidFill>
                <a:latin typeface="Calibri"/>
                <a:cs typeface="Calibri"/>
              </a:rPr>
              <a:t>περιστατικών:</a:t>
            </a:r>
            <a:endParaRPr sz="1100">
              <a:latin typeface="Calibri"/>
              <a:cs typeface="Calibri"/>
            </a:endParaRPr>
          </a:p>
          <a:p>
            <a:pPr marL="998855" lvl="1" indent="-286385">
              <a:lnSpc>
                <a:spcPct val="100000"/>
              </a:lnSpc>
              <a:spcBef>
                <a:spcPts val="365"/>
              </a:spcBef>
              <a:buSzPct val="127272"/>
              <a:buFont typeface="Arial"/>
              <a:buChar char="•"/>
              <a:tabLst>
                <a:tab pos="998219" algn="l"/>
                <a:tab pos="998855" algn="l"/>
              </a:tabLst>
            </a:pPr>
            <a:r>
              <a:rPr sz="1100" spc="65" dirty="0">
                <a:solidFill>
                  <a:srgbClr val="FFFFFF"/>
                </a:solidFill>
                <a:latin typeface="Calibri"/>
                <a:cs typeface="Calibri"/>
              </a:rPr>
              <a:t>Προετοιμασία</a:t>
            </a:r>
            <a:endParaRPr sz="1100">
              <a:latin typeface="Calibri"/>
              <a:cs typeface="Calibri"/>
            </a:endParaRPr>
          </a:p>
          <a:p>
            <a:pPr marL="998855" lvl="1" indent="-286385">
              <a:lnSpc>
                <a:spcPct val="100000"/>
              </a:lnSpc>
              <a:spcBef>
                <a:spcPts val="360"/>
              </a:spcBef>
              <a:buSzPct val="127272"/>
              <a:buFont typeface="Arial"/>
              <a:buChar char="•"/>
              <a:tabLst>
                <a:tab pos="998219" algn="l"/>
                <a:tab pos="998855" algn="l"/>
              </a:tabLst>
            </a:pPr>
            <a:r>
              <a:rPr sz="1100" spc="100" dirty="0">
                <a:solidFill>
                  <a:srgbClr val="FFFFFF"/>
                </a:solidFill>
                <a:latin typeface="Calibri"/>
                <a:cs typeface="Calibri"/>
              </a:rPr>
              <a:t>Ανίχνευση</a:t>
            </a:r>
            <a:r>
              <a:rPr sz="1100" spc="25" dirty="0">
                <a:solidFill>
                  <a:srgbClr val="FFFFFF"/>
                </a:solidFill>
                <a:latin typeface="Calibri"/>
                <a:cs typeface="Calibri"/>
              </a:rPr>
              <a:t> </a:t>
            </a:r>
            <a:r>
              <a:rPr sz="1100" spc="90" dirty="0">
                <a:solidFill>
                  <a:srgbClr val="FFFFFF"/>
                </a:solidFill>
                <a:latin typeface="Calibri"/>
                <a:cs typeface="Calibri"/>
              </a:rPr>
              <a:t>και</a:t>
            </a:r>
            <a:r>
              <a:rPr sz="1100" spc="30" dirty="0">
                <a:solidFill>
                  <a:srgbClr val="FFFFFF"/>
                </a:solidFill>
                <a:latin typeface="Calibri"/>
                <a:cs typeface="Calibri"/>
              </a:rPr>
              <a:t> </a:t>
            </a:r>
            <a:r>
              <a:rPr sz="1100" spc="105" dirty="0">
                <a:solidFill>
                  <a:srgbClr val="FFFFFF"/>
                </a:solidFill>
                <a:latin typeface="Calibri"/>
                <a:cs typeface="Calibri"/>
              </a:rPr>
              <a:t>ανάλυση</a:t>
            </a:r>
            <a:endParaRPr sz="1100">
              <a:latin typeface="Calibri"/>
              <a:cs typeface="Calibri"/>
            </a:endParaRPr>
          </a:p>
          <a:p>
            <a:pPr marL="998855" lvl="1" indent="-286385">
              <a:lnSpc>
                <a:spcPct val="100000"/>
              </a:lnSpc>
              <a:spcBef>
                <a:spcPts val="360"/>
              </a:spcBef>
              <a:buSzPct val="127272"/>
              <a:buFont typeface="Arial"/>
              <a:buChar char="•"/>
              <a:tabLst>
                <a:tab pos="998219" algn="l"/>
                <a:tab pos="998855" algn="l"/>
              </a:tabLst>
            </a:pPr>
            <a:r>
              <a:rPr sz="1100" spc="100" dirty="0">
                <a:solidFill>
                  <a:srgbClr val="FFFFFF"/>
                </a:solidFill>
                <a:latin typeface="Calibri"/>
                <a:cs typeface="Calibri"/>
              </a:rPr>
              <a:t>Περιορισμός</a:t>
            </a:r>
            <a:r>
              <a:rPr sz="1100" spc="25" dirty="0">
                <a:solidFill>
                  <a:srgbClr val="FFFFFF"/>
                </a:solidFill>
                <a:latin typeface="Calibri"/>
                <a:cs typeface="Calibri"/>
              </a:rPr>
              <a:t> </a:t>
            </a:r>
            <a:r>
              <a:rPr sz="1100" spc="90" dirty="0">
                <a:solidFill>
                  <a:srgbClr val="FFFFFF"/>
                </a:solidFill>
                <a:latin typeface="Calibri"/>
                <a:cs typeface="Calibri"/>
              </a:rPr>
              <a:t>και</a:t>
            </a:r>
            <a:r>
              <a:rPr sz="1100" spc="35" dirty="0">
                <a:solidFill>
                  <a:srgbClr val="FFFFFF"/>
                </a:solidFill>
                <a:latin typeface="Calibri"/>
                <a:cs typeface="Calibri"/>
              </a:rPr>
              <a:t> </a:t>
            </a:r>
            <a:r>
              <a:rPr sz="1100" spc="95" dirty="0">
                <a:solidFill>
                  <a:srgbClr val="FFFFFF"/>
                </a:solidFill>
                <a:latin typeface="Calibri"/>
                <a:cs typeface="Calibri"/>
              </a:rPr>
              <a:t>εξάλειψη</a:t>
            </a:r>
            <a:endParaRPr sz="1100">
              <a:latin typeface="Calibri"/>
              <a:cs typeface="Calibri"/>
            </a:endParaRPr>
          </a:p>
          <a:p>
            <a:pPr marL="998855" lvl="1" indent="-286385">
              <a:lnSpc>
                <a:spcPct val="100000"/>
              </a:lnSpc>
              <a:spcBef>
                <a:spcPts val="370"/>
              </a:spcBef>
              <a:buSzPct val="127272"/>
              <a:buFont typeface="Arial"/>
              <a:buChar char="•"/>
              <a:tabLst>
                <a:tab pos="998219" algn="l"/>
                <a:tab pos="998855" algn="l"/>
              </a:tabLst>
            </a:pPr>
            <a:r>
              <a:rPr sz="1100" spc="70" dirty="0">
                <a:solidFill>
                  <a:srgbClr val="FFFFFF"/>
                </a:solidFill>
                <a:latin typeface="Calibri"/>
                <a:cs typeface="Calibri"/>
              </a:rPr>
              <a:t>Αποκατάσταση</a:t>
            </a:r>
            <a:r>
              <a:rPr sz="1100" spc="30" dirty="0">
                <a:solidFill>
                  <a:srgbClr val="FFFFFF"/>
                </a:solidFill>
                <a:latin typeface="Calibri"/>
                <a:cs typeface="Calibri"/>
              </a:rPr>
              <a:t> </a:t>
            </a:r>
            <a:r>
              <a:rPr sz="1100" spc="75" dirty="0">
                <a:solidFill>
                  <a:srgbClr val="FFFFFF"/>
                </a:solidFill>
                <a:latin typeface="Calibri"/>
                <a:cs typeface="Calibri"/>
              </a:rPr>
              <a:t>μετά</a:t>
            </a:r>
            <a:r>
              <a:rPr sz="1100" spc="35" dirty="0">
                <a:solidFill>
                  <a:srgbClr val="FFFFFF"/>
                </a:solidFill>
                <a:latin typeface="Calibri"/>
                <a:cs typeface="Calibri"/>
              </a:rPr>
              <a:t> </a:t>
            </a:r>
            <a:r>
              <a:rPr sz="1100" spc="70" dirty="0">
                <a:solidFill>
                  <a:srgbClr val="FFFFFF"/>
                </a:solidFill>
                <a:latin typeface="Calibri"/>
                <a:cs typeface="Calibri"/>
              </a:rPr>
              <a:t>το</a:t>
            </a:r>
            <a:r>
              <a:rPr sz="1100" spc="35" dirty="0">
                <a:solidFill>
                  <a:srgbClr val="FFFFFF"/>
                </a:solidFill>
                <a:latin typeface="Calibri"/>
                <a:cs typeface="Calibri"/>
              </a:rPr>
              <a:t> </a:t>
            </a:r>
            <a:r>
              <a:rPr sz="1100" spc="75" dirty="0">
                <a:solidFill>
                  <a:srgbClr val="FFFFFF"/>
                </a:solidFill>
                <a:latin typeface="Calibri"/>
                <a:cs typeface="Calibri"/>
              </a:rPr>
              <a:t>συμβάν.</a:t>
            </a:r>
            <a:endParaRPr sz="1100">
              <a:latin typeface="Calibri"/>
              <a:cs typeface="Calibri"/>
            </a:endParaRPr>
          </a:p>
          <a:p>
            <a:pPr>
              <a:lnSpc>
                <a:spcPct val="100000"/>
              </a:lnSpc>
              <a:spcBef>
                <a:spcPts val="50"/>
              </a:spcBef>
            </a:pPr>
            <a:endParaRPr sz="1750">
              <a:latin typeface="Calibri"/>
              <a:cs typeface="Calibri"/>
            </a:endParaRPr>
          </a:p>
          <a:p>
            <a:pPr marL="12700">
              <a:lnSpc>
                <a:spcPct val="100000"/>
              </a:lnSpc>
              <a:spcBef>
                <a:spcPts val="5"/>
              </a:spcBef>
            </a:pPr>
            <a:r>
              <a:rPr sz="1600" b="1" spc="155" dirty="0">
                <a:solidFill>
                  <a:srgbClr val="FFB800"/>
                </a:solidFill>
                <a:latin typeface="Calibri"/>
                <a:cs typeface="Calibri"/>
              </a:rPr>
              <a:t>Ανάκτηση</a:t>
            </a:r>
            <a:endParaRPr sz="1600">
              <a:latin typeface="Calibri"/>
              <a:cs typeface="Calibri"/>
            </a:endParaRPr>
          </a:p>
        </p:txBody>
      </p:sp>
      <p:sp>
        <p:nvSpPr>
          <p:cNvPr id="10" name="object 10"/>
          <p:cNvSpPr txBox="1"/>
          <p:nvPr/>
        </p:nvSpPr>
        <p:spPr>
          <a:xfrm>
            <a:off x="5591175" y="4725987"/>
            <a:ext cx="8826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B800"/>
                </a:solidFill>
                <a:latin typeface="Arial"/>
                <a:cs typeface="Arial"/>
              </a:rPr>
              <a:t>•</a:t>
            </a:r>
            <a:endParaRPr sz="1400">
              <a:latin typeface="Arial"/>
              <a:cs typeface="Arial"/>
            </a:endParaRPr>
          </a:p>
        </p:txBody>
      </p:sp>
      <p:sp>
        <p:nvSpPr>
          <p:cNvPr id="11" name="object 11"/>
          <p:cNvSpPr txBox="1"/>
          <p:nvPr/>
        </p:nvSpPr>
        <p:spPr>
          <a:xfrm>
            <a:off x="5591175" y="3686175"/>
            <a:ext cx="6613525" cy="1913344"/>
          </a:xfrm>
          <a:prstGeom prst="rect">
            <a:avLst/>
          </a:prstGeom>
        </p:spPr>
        <p:txBody>
          <a:bodyPr vert="horz" wrap="square" lIns="0" tIns="12700" rIns="0" bIns="0" rtlCol="0">
            <a:spAutoFit/>
          </a:bodyPr>
          <a:lstStyle/>
          <a:p>
            <a:pPr marL="299720" marR="259715" indent="-287020" algn="just">
              <a:lnSpc>
                <a:spcPct val="100000"/>
              </a:lnSpc>
              <a:spcBef>
                <a:spcPts val="100"/>
              </a:spcBef>
              <a:buSzPct val="127272"/>
              <a:buFont typeface="Arial"/>
              <a:buChar char="•"/>
              <a:tabLst>
                <a:tab pos="298450" algn="l"/>
              </a:tabLst>
            </a:pPr>
            <a:r>
              <a:rPr lang="el-GR" sz="1100" spc="80" dirty="0">
                <a:solidFill>
                  <a:srgbClr val="FFFFFF"/>
                </a:solidFill>
                <a:latin typeface="Calibri"/>
                <a:cs typeface="Calibri"/>
              </a:rPr>
              <a:t>Διατήρηση σχεδίων αποκατάστασης σε έντυπη μορφή, τόσο επί του πλοίου όσο και στην ξηρά, </a:t>
            </a:r>
            <a:r>
              <a:rPr lang="el-GR" sz="1100" spc="80" dirty="0" err="1">
                <a:solidFill>
                  <a:srgbClr val="FFFFFF"/>
                </a:solidFill>
                <a:latin typeface="Calibri"/>
                <a:cs typeface="Calibri"/>
              </a:rPr>
              <a:t>προσβάσιμων</a:t>
            </a:r>
            <a:r>
              <a:rPr lang="el-GR" sz="1100" spc="80" dirty="0">
                <a:solidFill>
                  <a:srgbClr val="FFFFFF"/>
                </a:solidFill>
                <a:latin typeface="Calibri"/>
                <a:cs typeface="Calibri"/>
              </a:rPr>
              <a:t> από το προσωπικό που είναι υπεύθυνο για την </a:t>
            </a:r>
            <a:r>
              <a:rPr lang="el-GR" sz="1100" spc="80" dirty="0" err="1">
                <a:solidFill>
                  <a:srgbClr val="FFFFFF"/>
                </a:solidFill>
                <a:latin typeface="Calibri"/>
                <a:cs typeface="Calibri"/>
              </a:rPr>
              <a:t>κυβερνοασφάλεια</a:t>
            </a:r>
            <a:r>
              <a:rPr lang="el-GR" sz="1100" spc="80" dirty="0">
                <a:solidFill>
                  <a:srgbClr val="FFFFFF"/>
                </a:solidFill>
                <a:latin typeface="Calibri"/>
                <a:cs typeface="Calibri"/>
              </a:rPr>
              <a:t> και την υποστήριξη σε περιστατικά.</a:t>
            </a:r>
          </a:p>
          <a:p>
            <a:pPr marL="299720" marR="259715" indent="-287020" algn="just">
              <a:lnSpc>
                <a:spcPct val="100000"/>
              </a:lnSpc>
              <a:spcBef>
                <a:spcPts val="100"/>
              </a:spcBef>
              <a:buSzPct val="127272"/>
              <a:buFont typeface="Arial"/>
              <a:buChar char="•"/>
              <a:tabLst>
                <a:tab pos="298450" algn="l"/>
              </a:tabLst>
            </a:pPr>
            <a:r>
              <a:rPr lang="el-GR" sz="1100" spc="80" dirty="0">
                <a:solidFill>
                  <a:srgbClr val="FFFFFF"/>
                </a:solidFill>
                <a:latin typeface="Calibri"/>
                <a:cs typeface="Calibri"/>
              </a:rPr>
              <a:t>Το σχέδιο στοχεύει στην αποκατάσταση συστημάτων και δεδομένων που είναι απαραίτητα για την επαναφορά της λειτουργίας τόσο των πληροφοριακών (IT) όσο και των λειτουργικών (OT) τεχνολογιών.</a:t>
            </a:r>
          </a:p>
          <a:p>
            <a:pPr marL="299720" marR="259715" indent="-287020" algn="just">
              <a:lnSpc>
                <a:spcPct val="100000"/>
              </a:lnSpc>
              <a:spcBef>
                <a:spcPts val="100"/>
              </a:spcBef>
              <a:buSzPct val="127272"/>
              <a:buFont typeface="Arial"/>
              <a:buChar char="•"/>
              <a:tabLst>
                <a:tab pos="298450" algn="l"/>
              </a:tabLst>
            </a:pPr>
            <a:r>
              <a:rPr lang="el-GR" sz="1100" spc="80" dirty="0">
                <a:solidFill>
                  <a:srgbClr val="FFFFFF"/>
                </a:solidFill>
                <a:latin typeface="Calibri"/>
                <a:cs typeface="Calibri"/>
              </a:rPr>
              <a:t>Προτεραιότητα δίνεται στην ασφάλεια του προσωπικού επί του πλοίου, μέσω της διασφάλισης της λειτουργίας και της ναυσιπλοΐας.</a:t>
            </a:r>
          </a:p>
          <a:p>
            <a:pPr marL="299720" marR="259715" indent="-287020" algn="just">
              <a:lnSpc>
                <a:spcPct val="100000"/>
              </a:lnSpc>
              <a:spcBef>
                <a:spcPts val="100"/>
              </a:spcBef>
              <a:buSzPct val="127272"/>
              <a:buFont typeface="Arial"/>
              <a:buChar char="•"/>
              <a:tabLst>
                <a:tab pos="298450" algn="l"/>
              </a:tabLst>
            </a:pPr>
            <a:r>
              <a:rPr lang="el-GR" sz="1100" spc="80" dirty="0">
                <a:solidFill>
                  <a:srgbClr val="FFFFFF"/>
                </a:solidFill>
                <a:latin typeface="Calibri"/>
                <a:cs typeface="Calibri"/>
              </a:rPr>
              <a:t>Ο βαθμός λεπτομέρειας και πολυπλοκότητας του σχεδίου αποκατάστασης προσαρμόζεται ανάλογα με το είδος του πλοίου και τα IT, OT και λοιπά συστήματα που είναι εγκατεστημένα σε αυτό.</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175375" y="853122"/>
            <a:ext cx="5932805" cy="763270"/>
          </a:xfrm>
          <a:prstGeom prst="rect">
            <a:avLst/>
          </a:prstGeom>
        </p:spPr>
        <p:txBody>
          <a:bodyPr vert="horz" wrap="square" lIns="0" tIns="57150" rIns="0" bIns="0" rtlCol="0">
            <a:spAutoFit/>
          </a:bodyPr>
          <a:lstStyle/>
          <a:p>
            <a:pPr marL="12700" marR="5080">
              <a:lnSpc>
                <a:spcPts val="2750"/>
              </a:lnSpc>
              <a:spcBef>
                <a:spcPts val="450"/>
              </a:spcBef>
            </a:pPr>
            <a:r>
              <a:rPr spc="185" dirty="0"/>
              <a:t>Η</a:t>
            </a:r>
            <a:r>
              <a:rPr spc="175" dirty="0"/>
              <a:t> </a:t>
            </a:r>
            <a:r>
              <a:rPr spc="180" dirty="0"/>
              <a:t>κρίσιμη</a:t>
            </a:r>
            <a:r>
              <a:rPr spc="210" dirty="0"/>
              <a:t> </a:t>
            </a:r>
            <a:r>
              <a:rPr spc="190" dirty="0"/>
              <a:t>σημασία</a:t>
            </a:r>
            <a:r>
              <a:rPr spc="215" dirty="0"/>
              <a:t> </a:t>
            </a:r>
            <a:r>
              <a:rPr spc="140" dirty="0"/>
              <a:t>της </a:t>
            </a:r>
            <a:r>
              <a:rPr spc="145" dirty="0"/>
              <a:t> </a:t>
            </a:r>
            <a:r>
              <a:rPr spc="190" dirty="0"/>
              <a:t>κυβερνοασφάλειας</a:t>
            </a:r>
            <a:r>
              <a:rPr spc="210" dirty="0"/>
              <a:t> </a:t>
            </a:r>
            <a:r>
              <a:rPr spc="180" dirty="0"/>
              <a:t>των</a:t>
            </a:r>
            <a:r>
              <a:rPr spc="220" dirty="0"/>
              <a:t> </a:t>
            </a:r>
            <a:r>
              <a:rPr spc="195" dirty="0"/>
              <a:t>θαλάσσιων</a:t>
            </a:r>
            <a:r>
              <a:rPr spc="220" dirty="0"/>
              <a:t> </a:t>
            </a:r>
            <a:r>
              <a:rPr spc="170" dirty="0"/>
              <a:t>ΟΤ</a:t>
            </a:r>
          </a:p>
        </p:txBody>
      </p:sp>
      <p:sp>
        <p:nvSpPr>
          <p:cNvPr id="9" name="object 9"/>
          <p:cNvSpPr txBox="1"/>
          <p:nvPr/>
        </p:nvSpPr>
        <p:spPr>
          <a:xfrm>
            <a:off x="5655945" y="1999615"/>
            <a:ext cx="6309360" cy="2482850"/>
          </a:xfrm>
          <a:prstGeom prst="rect">
            <a:avLst/>
          </a:prstGeom>
        </p:spPr>
        <p:txBody>
          <a:bodyPr vert="horz" wrap="square" lIns="0" tIns="12065" rIns="0" bIns="0" rtlCol="0">
            <a:spAutoFit/>
          </a:bodyPr>
          <a:lstStyle/>
          <a:p>
            <a:pPr marL="228600" marR="5080" indent="-228600" algn="just">
              <a:lnSpc>
                <a:spcPct val="100299"/>
              </a:lnSpc>
              <a:spcBef>
                <a:spcPts val="95"/>
              </a:spcBef>
              <a:buClr>
                <a:srgbClr val="FFB800"/>
              </a:buClr>
              <a:buFont typeface="Courier New"/>
              <a:buChar char="o"/>
              <a:tabLst>
                <a:tab pos="228600" algn="l"/>
              </a:tabLst>
            </a:pPr>
            <a:r>
              <a:rPr sz="1200" spc="114" dirty="0">
                <a:solidFill>
                  <a:srgbClr val="FFFFFF"/>
                </a:solidFill>
                <a:latin typeface="Calibri"/>
                <a:cs typeface="Calibri"/>
              </a:rPr>
              <a:t>Με </a:t>
            </a:r>
            <a:r>
              <a:rPr sz="1200" spc="80" dirty="0">
                <a:solidFill>
                  <a:srgbClr val="FFFFFF"/>
                </a:solidFill>
                <a:latin typeface="Calibri"/>
                <a:cs typeface="Calibri"/>
              </a:rPr>
              <a:t>την </a:t>
            </a:r>
            <a:r>
              <a:rPr sz="1200" spc="90" dirty="0">
                <a:solidFill>
                  <a:srgbClr val="FFFFFF"/>
                </a:solidFill>
                <a:latin typeface="Calibri"/>
                <a:cs typeface="Calibri"/>
              </a:rPr>
              <a:t>ολοκλήρωση </a:t>
            </a:r>
            <a:r>
              <a:rPr sz="1200" spc="75" dirty="0">
                <a:solidFill>
                  <a:srgbClr val="FFFFFF"/>
                </a:solidFill>
                <a:latin typeface="Calibri"/>
                <a:cs typeface="Calibri"/>
              </a:rPr>
              <a:t>της </a:t>
            </a:r>
            <a:r>
              <a:rPr sz="1200" b="1" spc="85" dirty="0">
                <a:solidFill>
                  <a:srgbClr val="FFB800"/>
                </a:solidFill>
                <a:latin typeface="Calibri"/>
                <a:cs typeface="Calibri"/>
              </a:rPr>
              <a:t>συνδεδεμένης </a:t>
            </a:r>
            <a:r>
              <a:rPr sz="1200" b="1" spc="75" dirty="0">
                <a:solidFill>
                  <a:srgbClr val="FFB800"/>
                </a:solidFill>
                <a:latin typeface="Calibri"/>
                <a:cs typeface="Calibri"/>
              </a:rPr>
              <a:t>τεχνολογίας, </a:t>
            </a:r>
            <a:r>
              <a:rPr sz="1200" spc="70" dirty="0">
                <a:solidFill>
                  <a:srgbClr val="FFFFFF"/>
                </a:solidFill>
                <a:latin typeface="Calibri"/>
                <a:cs typeface="Calibri"/>
              </a:rPr>
              <a:t>οι </a:t>
            </a:r>
            <a:r>
              <a:rPr sz="1200" spc="75" dirty="0">
                <a:solidFill>
                  <a:srgbClr val="FFFFFF"/>
                </a:solidFill>
                <a:latin typeface="Calibri"/>
                <a:cs typeface="Calibri"/>
              </a:rPr>
              <a:t>λειτουργίες </a:t>
            </a:r>
            <a:r>
              <a:rPr sz="1200" b="1" spc="80" dirty="0">
                <a:solidFill>
                  <a:srgbClr val="FFB800"/>
                </a:solidFill>
                <a:latin typeface="Calibri"/>
                <a:cs typeface="Calibri"/>
              </a:rPr>
              <a:t>επιχειρησιακής </a:t>
            </a:r>
            <a:r>
              <a:rPr sz="1200" b="1" spc="-260" dirty="0">
                <a:solidFill>
                  <a:srgbClr val="FFB800"/>
                </a:solidFill>
                <a:latin typeface="Calibri"/>
                <a:cs typeface="Calibri"/>
              </a:rPr>
              <a:t> </a:t>
            </a:r>
            <a:r>
              <a:rPr sz="1200" b="1" spc="80" dirty="0">
                <a:solidFill>
                  <a:srgbClr val="FFB800"/>
                </a:solidFill>
                <a:latin typeface="Calibri"/>
                <a:cs typeface="Calibri"/>
              </a:rPr>
              <a:t>τεχνολογίας </a:t>
            </a:r>
            <a:r>
              <a:rPr sz="1200" b="1" spc="70" dirty="0">
                <a:solidFill>
                  <a:srgbClr val="FFB800"/>
                </a:solidFill>
                <a:latin typeface="Calibri"/>
                <a:cs typeface="Calibri"/>
              </a:rPr>
              <a:t>(OT), </a:t>
            </a:r>
            <a:r>
              <a:rPr sz="1200" spc="95" dirty="0">
                <a:solidFill>
                  <a:srgbClr val="FFFFFF"/>
                </a:solidFill>
                <a:latin typeface="Calibri"/>
                <a:cs typeface="Calibri"/>
              </a:rPr>
              <a:t>όπως </a:t>
            </a:r>
            <a:r>
              <a:rPr sz="1200" b="1" spc="70" dirty="0">
                <a:solidFill>
                  <a:srgbClr val="FFB800"/>
                </a:solidFill>
                <a:latin typeface="Calibri"/>
                <a:cs typeface="Calibri"/>
              </a:rPr>
              <a:t>οι </a:t>
            </a:r>
            <a:r>
              <a:rPr sz="1200" b="1" spc="75" dirty="0">
                <a:solidFill>
                  <a:srgbClr val="FFB800"/>
                </a:solidFill>
                <a:latin typeface="Calibri"/>
                <a:cs typeface="Calibri"/>
              </a:rPr>
              <a:t>λειτουργίες </a:t>
            </a:r>
            <a:r>
              <a:rPr sz="1200" spc="80" dirty="0">
                <a:solidFill>
                  <a:srgbClr val="FFFFFF"/>
                </a:solidFill>
                <a:latin typeface="Calibri"/>
                <a:cs typeface="Calibri"/>
              </a:rPr>
              <a:t>γέφυρας</a:t>
            </a:r>
            <a:r>
              <a:rPr sz="1200" b="1" spc="80" dirty="0">
                <a:solidFill>
                  <a:srgbClr val="FFB800"/>
                </a:solidFill>
                <a:latin typeface="Calibri"/>
                <a:cs typeface="Calibri"/>
              </a:rPr>
              <a:t>, </a:t>
            </a:r>
            <a:r>
              <a:rPr sz="1200" b="1" spc="95" dirty="0">
                <a:solidFill>
                  <a:srgbClr val="FFB800"/>
                </a:solidFill>
                <a:latin typeface="Calibri"/>
                <a:cs typeface="Calibri"/>
              </a:rPr>
              <a:t>η </a:t>
            </a:r>
            <a:r>
              <a:rPr sz="1200" b="1" spc="85" dirty="0">
                <a:solidFill>
                  <a:srgbClr val="FFB800"/>
                </a:solidFill>
                <a:latin typeface="Calibri"/>
                <a:cs typeface="Calibri"/>
              </a:rPr>
              <a:t>πλοήγηση, </a:t>
            </a:r>
            <a:r>
              <a:rPr sz="1200" b="1" spc="70" dirty="0">
                <a:solidFill>
                  <a:srgbClr val="FFB800"/>
                </a:solidFill>
                <a:latin typeface="Calibri"/>
                <a:cs typeface="Calibri"/>
              </a:rPr>
              <a:t>οι </a:t>
            </a:r>
            <a:r>
              <a:rPr sz="1200" b="1" spc="80" dirty="0">
                <a:solidFill>
                  <a:srgbClr val="FFB800"/>
                </a:solidFill>
                <a:latin typeface="Calibri"/>
                <a:cs typeface="Calibri"/>
              </a:rPr>
              <a:t>επικοινωνίες </a:t>
            </a:r>
            <a:r>
              <a:rPr sz="1200" spc="75" dirty="0">
                <a:solidFill>
                  <a:srgbClr val="FFFFFF"/>
                </a:solidFill>
                <a:latin typeface="Calibri"/>
                <a:cs typeface="Calibri"/>
              </a:rPr>
              <a:t>και </a:t>
            </a:r>
            <a:r>
              <a:rPr sz="1200" spc="80" dirty="0">
                <a:solidFill>
                  <a:srgbClr val="FFFFFF"/>
                </a:solidFill>
                <a:latin typeface="Calibri"/>
                <a:cs typeface="Calibri"/>
              </a:rPr>
              <a:t> </a:t>
            </a:r>
            <a:r>
              <a:rPr sz="1200" spc="95" dirty="0">
                <a:solidFill>
                  <a:srgbClr val="FFFFFF"/>
                </a:solidFill>
                <a:latin typeface="Calibri"/>
                <a:cs typeface="Calibri"/>
              </a:rPr>
              <a:t>η</a:t>
            </a:r>
            <a:r>
              <a:rPr sz="1200" spc="100" dirty="0">
                <a:solidFill>
                  <a:srgbClr val="FFFFFF"/>
                </a:solidFill>
                <a:latin typeface="Calibri"/>
                <a:cs typeface="Calibri"/>
              </a:rPr>
              <a:t> </a:t>
            </a:r>
            <a:r>
              <a:rPr sz="1200" spc="75" dirty="0">
                <a:solidFill>
                  <a:srgbClr val="FFFFFF"/>
                </a:solidFill>
                <a:latin typeface="Calibri"/>
                <a:cs typeface="Calibri"/>
              </a:rPr>
              <a:t>διαχείριση</a:t>
            </a:r>
            <a:r>
              <a:rPr sz="1200" spc="80" dirty="0">
                <a:solidFill>
                  <a:srgbClr val="FFFFFF"/>
                </a:solidFill>
                <a:latin typeface="Calibri"/>
                <a:cs typeface="Calibri"/>
              </a:rPr>
              <a:t> </a:t>
            </a:r>
            <a:r>
              <a:rPr sz="1200" b="1" spc="80" dirty="0">
                <a:solidFill>
                  <a:srgbClr val="FFB800"/>
                </a:solidFill>
                <a:latin typeface="Calibri"/>
                <a:cs typeface="Calibri"/>
              </a:rPr>
              <a:t>φορτίου,</a:t>
            </a:r>
            <a:r>
              <a:rPr sz="1200" b="1" spc="85" dirty="0">
                <a:solidFill>
                  <a:srgbClr val="FFB800"/>
                </a:solidFill>
                <a:latin typeface="Calibri"/>
                <a:cs typeface="Calibri"/>
              </a:rPr>
              <a:t> </a:t>
            </a:r>
            <a:r>
              <a:rPr sz="1200" spc="80" dirty="0">
                <a:solidFill>
                  <a:srgbClr val="FFFFFF"/>
                </a:solidFill>
                <a:latin typeface="Calibri"/>
                <a:cs typeface="Calibri"/>
              </a:rPr>
              <a:t>καθίστανται</a:t>
            </a:r>
            <a:r>
              <a:rPr sz="1200" spc="85" dirty="0">
                <a:solidFill>
                  <a:srgbClr val="FFFFFF"/>
                </a:solidFill>
                <a:latin typeface="Calibri"/>
                <a:cs typeface="Calibri"/>
              </a:rPr>
              <a:t> </a:t>
            </a:r>
            <a:r>
              <a:rPr sz="1200" b="1" spc="85" dirty="0">
                <a:solidFill>
                  <a:srgbClr val="FFB800"/>
                </a:solidFill>
                <a:latin typeface="Calibri"/>
                <a:cs typeface="Calibri"/>
              </a:rPr>
              <a:t>ευάλωτες</a:t>
            </a:r>
            <a:r>
              <a:rPr sz="1200" b="1" spc="90" dirty="0">
                <a:solidFill>
                  <a:srgbClr val="FFB800"/>
                </a:solidFill>
                <a:latin typeface="Calibri"/>
                <a:cs typeface="Calibri"/>
              </a:rPr>
              <a:t> </a:t>
            </a:r>
            <a:r>
              <a:rPr sz="1200" b="1" spc="85" dirty="0">
                <a:solidFill>
                  <a:srgbClr val="FFB800"/>
                </a:solidFill>
                <a:latin typeface="Calibri"/>
                <a:cs typeface="Calibri"/>
              </a:rPr>
              <a:t>σε</a:t>
            </a:r>
            <a:r>
              <a:rPr sz="1200" b="1" spc="90" dirty="0">
                <a:solidFill>
                  <a:srgbClr val="FFB800"/>
                </a:solidFill>
                <a:latin typeface="Calibri"/>
                <a:cs typeface="Calibri"/>
              </a:rPr>
              <a:t> </a:t>
            </a:r>
            <a:r>
              <a:rPr sz="1200" spc="85" dirty="0">
                <a:solidFill>
                  <a:srgbClr val="FFFFFF"/>
                </a:solidFill>
                <a:latin typeface="Calibri"/>
                <a:cs typeface="Calibri"/>
              </a:rPr>
              <a:t>απομακρυσμένες </a:t>
            </a:r>
            <a:r>
              <a:rPr sz="1200" spc="90" dirty="0">
                <a:solidFill>
                  <a:srgbClr val="FFFFFF"/>
                </a:solidFill>
                <a:latin typeface="Calibri"/>
                <a:cs typeface="Calibri"/>
              </a:rPr>
              <a:t> </a:t>
            </a:r>
            <a:r>
              <a:rPr sz="1200" b="1" spc="80" dirty="0">
                <a:solidFill>
                  <a:srgbClr val="FFB800"/>
                </a:solidFill>
                <a:latin typeface="Calibri"/>
                <a:cs typeface="Calibri"/>
              </a:rPr>
              <a:t>κυβερνοεπιθέσεις.</a:t>
            </a:r>
            <a:endParaRPr sz="1200">
              <a:latin typeface="Calibri"/>
              <a:cs typeface="Calibri"/>
            </a:endParaRPr>
          </a:p>
          <a:p>
            <a:pPr>
              <a:lnSpc>
                <a:spcPct val="100000"/>
              </a:lnSpc>
              <a:buClr>
                <a:srgbClr val="FFB800"/>
              </a:buClr>
              <a:buFont typeface="Courier New"/>
              <a:buChar char="o"/>
            </a:pPr>
            <a:endParaRPr sz="1500">
              <a:latin typeface="Calibri"/>
              <a:cs typeface="Calibri"/>
            </a:endParaRPr>
          </a:p>
          <a:p>
            <a:pPr marL="286385" marR="5080" indent="-274320" algn="just">
              <a:lnSpc>
                <a:spcPts val="1420"/>
              </a:lnSpc>
            </a:pPr>
            <a:r>
              <a:rPr sz="1200" b="1" spc="114" dirty="0">
                <a:solidFill>
                  <a:srgbClr val="FFB800"/>
                </a:solidFill>
                <a:latin typeface="Calibri"/>
                <a:cs typeface="Calibri"/>
              </a:rPr>
              <a:t>Οι </a:t>
            </a:r>
            <a:r>
              <a:rPr sz="1200" b="1" spc="100" dirty="0">
                <a:solidFill>
                  <a:srgbClr val="FFB800"/>
                </a:solidFill>
                <a:latin typeface="Calibri"/>
                <a:cs typeface="Calibri"/>
              </a:rPr>
              <a:t>επιτιθέμενοι </a:t>
            </a:r>
            <a:r>
              <a:rPr sz="1200" b="1" spc="120" dirty="0">
                <a:solidFill>
                  <a:srgbClr val="FFB800"/>
                </a:solidFill>
                <a:latin typeface="Calibri"/>
                <a:cs typeface="Calibri"/>
              </a:rPr>
              <a:t>απειλών </a:t>
            </a:r>
            <a:r>
              <a:rPr sz="1200" spc="120" dirty="0">
                <a:solidFill>
                  <a:srgbClr val="FFFFFF"/>
                </a:solidFill>
                <a:latin typeface="Calibri"/>
                <a:cs typeface="Calibri"/>
              </a:rPr>
              <a:t>μπορούν </a:t>
            </a:r>
            <a:r>
              <a:rPr sz="1200" b="1" spc="125" dirty="0">
                <a:solidFill>
                  <a:srgbClr val="FFB800"/>
                </a:solidFill>
                <a:latin typeface="Calibri"/>
                <a:cs typeface="Calibri"/>
              </a:rPr>
              <a:t>να </a:t>
            </a:r>
            <a:r>
              <a:rPr sz="1200" b="1" spc="114" dirty="0">
                <a:solidFill>
                  <a:srgbClr val="FFB800"/>
                </a:solidFill>
                <a:latin typeface="Calibri"/>
                <a:cs typeface="Calibri"/>
              </a:rPr>
              <a:t>εκμεταλλευτούν </a:t>
            </a:r>
            <a:r>
              <a:rPr sz="1200" b="1" spc="85" dirty="0">
                <a:solidFill>
                  <a:srgbClr val="FFB800"/>
                </a:solidFill>
                <a:latin typeface="Calibri"/>
                <a:cs typeface="Calibri"/>
              </a:rPr>
              <a:t>τις </a:t>
            </a:r>
            <a:r>
              <a:rPr sz="1200" b="1" spc="110" dirty="0">
                <a:solidFill>
                  <a:srgbClr val="FFB800"/>
                </a:solidFill>
                <a:latin typeface="Calibri"/>
                <a:cs typeface="Calibri"/>
              </a:rPr>
              <a:t>ευπάθειες </a:t>
            </a:r>
            <a:r>
              <a:rPr sz="1200" spc="130" dirty="0">
                <a:solidFill>
                  <a:srgbClr val="FFFFFF"/>
                </a:solidFill>
                <a:latin typeface="Calibri"/>
                <a:cs typeface="Calibri"/>
              </a:rPr>
              <a:t>μέσω </a:t>
            </a:r>
            <a:r>
              <a:rPr sz="1200" b="1" spc="105" dirty="0">
                <a:solidFill>
                  <a:srgbClr val="FFB800"/>
                </a:solidFill>
                <a:latin typeface="Calibri"/>
                <a:cs typeface="Calibri"/>
              </a:rPr>
              <a:t>της </a:t>
            </a:r>
            <a:r>
              <a:rPr sz="1200" b="1" spc="110" dirty="0">
                <a:solidFill>
                  <a:srgbClr val="FFB800"/>
                </a:solidFill>
                <a:latin typeface="Calibri"/>
                <a:cs typeface="Calibri"/>
              </a:rPr>
              <a:t> </a:t>
            </a:r>
            <a:r>
              <a:rPr sz="1200" b="1" spc="120" dirty="0">
                <a:solidFill>
                  <a:srgbClr val="FFB800"/>
                </a:solidFill>
                <a:latin typeface="Calibri"/>
                <a:cs typeface="Calibri"/>
              </a:rPr>
              <a:t>αλλοίωσης</a:t>
            </a:r>
            <a:r>
              <a:rPr sz="1200" b="1" spc="125" dirty="0">
                <a:solidFill>
                  <a:srgbClr val="FFB800"/>
                </a:solidFill>
                <a:latin typeface="Calibri"/>
                <a:cs typeface="Calibri"/>
              </a:rPr>
              <a:t> </a:t>
            </a:r>
            <a:r>
              <a:rPr sz="1200" b="1" spc="105" dirty="0">
                <a:solidFill>
                  <a:srgbClr val="FFB800"/>
                </a:solidFill>
                <a:latin typeface="Calibri"/>
                <a:cs typeface="Calibri"/>
              </a:rPr>
              <a:t>της</a:t>
            </a:r>
            <a:r>
              <a:rPr sz="1200" b="1" spc="484" dirty="0">
                <a:solidFill>
                  <a:srgbClr val="FFB800"/>
                </a:solidFill>
                <a:latin typeface="Calibri"/>
                <a:cs typeface="Calibri"/>
              </a:rPr>
              <a:t> </a:t>
            </a:r>
            <a:r>
              <a:rPr sz="1200" b="1" spc="120" dirty="0">
                <a:solidFill>
                  <a:srgbClr val="FFB800"/>
                </a:solidFill>
                <a:latin typeface="Calibri"/>
                <a:cs typeface="Calibri"/>
              </a:rPr>
              <a:t>πλοήγησης</a:t>
            </a:r>
            <a:r>
              <a:rPr sz="1200" b="1" spc="125" dirty="0">
                <a:solidFill>
                  <a:srgbClr val="FFB800"/>
                </a:solidFill>
                <a:latin typeface="Calibri"/>
                <a:cs typeface="Calibri"/>
              </a:rPr>
              <a:t> </a:t>
            </a:r>
            <a:r>
              <a:rPr sz="1200" spc="100" dirty="0">
                <a:solidFill>
                  <a:srgbClr val="FFFFFF"/>
                </a:solidFill>
                <a:latin typeface="Calibri"/>
                <a:cs typeface="Calibri"/>
              </a:rPr>
              <a:t>και</a:t>
            </a:r>
            <a:r>
              <a:rPr sz="1200" spc="105" dirty="0">
                <a:solidFill>
                  <a:srgbClr val="FFFFFF"/>
                </a:solidFill>
                <a:latin typeface="Calibri"/>
                <a:cs typeface="Calibri"/>
              </a:rPr>
              <a:t> </a:t>
            </a:r>
            <a:r>
              <a:rPr sz="1200" b="1" spc="105" dirty="0">
                <a:solidFill>
                  <a:srgbClr val="FFB800"/>
                </a:solidFill>
                <a:latin typeface="Calibri"/>
                <a:cs typeface="Calibri"/>
              </a:rPr>
              <a:t>της</a:t>
            </a:r>
            <a:r>
              <a:rPr sz="1200" b="1" spc="484" dirty="0">
                <a:solidFill>
                  <a:srgbClr val="FFB800"/>
                </a:solidFill>
                <a:latin typeface="Calibri"/>
                <a:cs typeface="Calibri"/>
              </a:rPr>
              <a:t> </a:t>
            </a:r>
            <a:r>
              <a:rPr sz="1200" b="1" spc="130" dirty="0">
                <a:solidFill>
                  <a:srgbClr val="FFB800"/>
                </a:solidFill>
                <a:latin typeface="Calibri"/>
                <a:cs typeface="Calibri"/>
              </a:rPr>
              <a:t>παράκαμψης</a:t>
            </a:r>
            <a:r>
              <a:rPr sz="1200" b="1" spc="135" dirty="0">
                <a:solidFill>
                  <a:srgbClr val="FFB800"/>
                </a:solidFill>
                <a:latin typeface="Calibri"/>
                <a:cs typeface="Calibri"/>
              </a:rPr>
              <a:t> </a:t>
            </a:r>
            <a:r>
              <a:rPr sz="1200" spc="114" dirty="0">
                <a:solidFill>
                  <a:srgbClr val="FFFFFF"/>
                </a:solidFill>
                <a:latin typeface="Calibri"/>
                <a:cs typeface="Calibri"/>
              </a:rPr>
              <a:t>ασφαλείας</a:t>
            </a:r>
            <a:r>
              <a:rPr sz="1200" spc="120" dirty="0">
                <a:solidFill>
                  <a:srgbClr val="FFFFFF"/>
                </a:solidFill>
                <a:latin typeface="Calibri"/>
                <a:cs typeface="Calibri"/>
              </a:rPr>
              <a:t> </a:t>
            </a:r>
            <a:r>
              <a:rPr sz="1200" spc="100" dirty="0">
                <a:solidFill>
                  <a:srgbClr val="FFFFFF"/>
                </a:solidFill>
                <a:latin typeface="Calibri"/>
                <a:cs typeface="Calibri"/>
              </a:rPr>
              <a:t>για</a:t>
            </a:r>
            <a:r>
              <a:rPr sz="1200" spc="105" dirty="0">
                <a:solidFill>
                  <a:srgbClr val="FFFFFF"/>
                </a:solidFill>
                <a:latin typeface="Calibri"/>
                <a:cs typeface="Calibri"/>
              </a:rPr>
              <a:t> </a:t>
            </a:r>
            <a:r>
              <a:rPr sz="1200" spc="120" dirty="0">
                <a:solidFill>
                  <a:srgbClr val="FFFFFF"/>
                </a:solidFill>
                <a:latin typeface="Calibri"/>
                <a:cs typeface="Calibri"/>
              </a:rPr>
              <a:t>να </a:t>
            </a:r>
            <a:r>
              <a:rPr sz="1200" spc="125" dirty="0">
                <a:solidFill>
                  <a:srgbClr val="FFFFFF"/>
                </a:solidFill>
                <a:latin typeface="Calibri"/>
                <a:cs typeface="Calibri"/>
              </a:rPr>
              <a:t> </a:t>
            </a:r>
            <a:r>
              <a:rPr sz="1200" spc="114" dirty="0">
                <a:solidFill>
                  <a:srgbClr val="FFFFFF"/>
                </a:solidFill>
                <a:latin typeface="Calibri"/>
                <a:cs typeface="Calibri"/>
              </a:rPr>
              <a:t>χειραγωγήσουν</a:t>
            </a:r>
            <a:r>
              <a:rPr sz="1200" spc="45" dirty="0">
                <a:solidFill>
                  <a:srgbClr val="FFFFFF"/>
                </a:solidFill>
                <a:latin typeface="Calibri"/>
                <a:cs typeface="Calibri"/>
              </a:rPr>
              <a:t> </a:t>
            </a:r>
            <a:r>
              <a:rPr sz="1200" spc="110" dirty="0">
                <a:solidFill>
                  <a:srgbClr val="FFFFFF"/>
                </a:solidFill>
                <a:latin typeface="Calibri"/>
                <a:cs typeface="Calibri"/>
              </a:rPr>
              <a:t>το</a:t>
            </a:r>
            <a:r>
              <a:rPr sz="1200" spc="50" dirty="0">
                <a:solidFill>
                  <a:srgbClr val="FFFFFF"/>
                </a:solidFill>
                <a:latin typeface="Calibri"/>
                <a:cs typeface="Calibri"/>
              </a:rPr>
              <a:t> </a:t>
            </a:r>
            <a:r>
              <a:rPr sz="1200" spc="125" dirty="0">
                <a:solidFill>
                  <a:srgbClr val="FFFFFF"/>
                </a:solidFill>
                <a:latin typeface="Calibri"/>
                <a:cs typeface="Calibri"/>
              </a:rPr>
              <a:t>GPS</a:t>
            </a:r>
            <a:r>
              <a:rPr sz="1200" spc="55" dirty="0">
                <a:solidFill>
                  <a:srgbClr val="FFFFFF"/>
                </a:solidFill>
                <a:latin typeface="Calibri"/>
                <a:cs typeface="Calibri"/>
              </a:rPr>
              <a:t> </a:t>
            </a:r>
            <a:r>
              <a:rPr sz="1200" spc="105" dirty="0">
                <a:solidFill>
                  <a:srgbClr val="FFFFFF"/>
                </a:solidFill>
                <a:latin typeface="Calibri"/>
                <a:cs typeface="Calibri"/>
              </a:rPr>
              <a:t>ενός</a:t>
            </a:r>
            <a:r>
              <a:rPr sz="1200" spc="45" dirty="0">
                <a:solidFill>
                  <a:srgbClr val="FFFFFF"/>
                </a:solidFill>
                <a:latin typeface="Calibri"/>
                <a:cs typeface="Calibri"/>
              </a:rPr>
              <a:t> </a:t>
            </a:r>
            <a:r>
              <a:rPr sz="1200" spc="105" dirty="0">
                <a:solidFill>
                  <a:srgbClr val="FFFFFF"/>
                </a:solidFill>
                <a:latin typeface="Calibri"/>
                <a:cs typeface="Calibri"/>
              </a:rPr>
              <a:t>πλοίου,</a:t>
            </a:r>
            <a:r>
              <a:rPr sz="1200" spc="50" dirty="0">
                <a:solidFill>
                  <a:srgbClr val="FFFFFF"/>
                </a:solidFill>
                <a:latin typeface="Calibri"/>
                <a:cs typeface="Calibri"/>
              </a:rPr>
              <a:t> </a:t>
            </a:r>
            <a:r>
              <a:rPr sz="1200" spc="114" dirty="0">
                <a:solidFill>
                  <a:srgbClr val="FFFFFF"/>
                </a:solidFill>
                <a:latin typeface="Calibri"/>
                <a:cs typeface="Calibri"/>
              </a:rPr>
              <a:t>οδηγώντας</a:t>
            </a:r>
            <a:r>
              <a:rPr sz="1200" spc="50" dirty="0">
                <a:solidFill>
                  <a:srgbClr val="FFFFFF"/>
                </a:solidFill>
                <a:latin typeface="Calibri"/>
                <a:cs typeface="Calibri"/>
              </a:rPr>
              <a:t> </a:t>
            </a:r>
            <a:r>
              <a:rPr sz="1200" spc="110" dirty="0">
                <a:solidFill>
                  <a:srgbClr val="FFFFFF"/>
                </a:solidFill>
                <a:latin typeface="Calibri"/>
                <a:cs typeface="Calibri"/>
              </a:rPr>
              <a:t>δυνητικά</a:t>
            </a:r>
            <a:r>
              <a:rPr sz="1200" spc="45" dirty="0">
                <a:solidFill>
                  <a:srgbClr val="FFFFFF"/>
                </a:solidFill>
                <a:latin typeface="Calibri"/>
                <a:cs typeface="Calibri"/>
              </a:rPr>
              <a:t> </a:t>
            </a:r>
            <a:r>
              <a:rPr sz="1200" spc="114" dirty="0">
                <a:solidFill>
                  <a:srgbClr val="FFFFFF"/>
                </a:solidFill>
                <a:latin typeface="Calibri"/>
                <a:cs typeface="Calibri"/>
              </a:rPr>
              <a:t>σε</a:t>
            </a:r>
            <a:r>
              <a:rPr sz="1200" spc="60" dirty="0">
                <a:solidFill>
                  <a:srgbClr val="FFFFFF"/>
                </a:solidFill>
                <a:latin typeface="Calibri"/>
                <a:cs typeface="Calibri"/>
              </a:rPr>
              <a:t> </a:t>
            </a:r>
            <a:r>
              <a:rPr sz="1200" b="1" spc="114" dirty="0">
                <a:solidFill>
                  <a:srgbClr val="FFB800"/>
                </a:solidFill>
                <a:latin typeface="Calibri"/>
                <a:cs typeface="Calibri"/>
              </a:rPr>
              <a:t>φυσικές</a:t>
            </a:r>
            <a:r>
              <a:rPr sz="1200" b="1" spc="50" dirty="0">
                <a:solidFill>
                  <a:srgbClr val="FFB800"/>
                </a:solidFill>
                <a:latin typeface="Calibri"/>
                <a:cs typeface="Calibri"/>
              </a:rPr>
              <a:t> </a:t>
            </a:r>
            <a:r>
              <a:rPr sz="1200" spc="95" dirty="0">
                <a:solidFill>
                  <a:srgbClr val="FFFFFF"/>
                </a:solidFill>
                <a:latin typeface="Calibri"/>
                <a:cs typeface="Calibri"/>
              </a:rPr>
              <a:t>επιθέσεις.</a:t>
            </a:r>
            <a:endParaRPr sz="1200">
              <a:latin typeface="Calibri"/>
              <a:cs typeface="Calibri"/>
            </a:endParaRPr>
          </a:p>
          <a:p>
            <a:pPr>
              <a:lnSpc>
                <a:spcPct val="100000"/>
              </a:lnSpc>
              <a:spcBef>
                <a:spcPts val="55"/>
              </a:spcBef>
            </a:pPr>
            <a:endParaRPr sz="1400">
              <a:latin typeface="Calibri"/>
              <a:cs typeface="Calibri"/>
            </a:endParaRPr>
          </a:p>
          <a:p>
            <a:pPr marL="258445" marR="8890" indent="-258445" algn="just">
              <a:lnSpc>
                <a:spcPct val="99200"/>
              </a:lnSpc>
              <a:spcBef>
                <a:spcPts val="5"/>
              </a:spcBef>
              <a:buFont typeface="Courier New"/>
              <a:buChar char="o"/>
              <a:tabLst>
                <a:tab pos="258445" algn="l"/>
              </a:tabLst>
            </a:pPr>
            <a:r>
              <a:rPr sz="1200" b="1" spc="85" dirty="0">
                <a:solidFill>
                  <a:srgbClr val="FFB800"/>
                </a:solidFill>
                <a:latin typeface="Calibri"/>
                <a:cs typeface="Calibri"/>
              </a:rPr>
              <a:t>Οι </a:t>
            </a:r>
            <a:r>
              <a:rPr sz="1200" b="1" spc="80" dirty="0">
                <a:solidFill>
                  <a:srgbClr val="FFB800"/>
                </a:solidFill>
                <a:latin typeface="Calibri"/>
                <a:cs typeface="Calibri"/>
              </a:rPr>
              <a:t>εγκληματίες </a:t>
            </a:r>
            <a:r>
              <a:rPr sz="1200" b="1" spc="85" dirty="0">
                <a:solidFill>
                  <a:srgbClr val="FFB800"/>
                </a:solidFill>
                <a:latin typeface="Calibri"/>
                <a:cs typeface="Calibri"/>
              </a:rPr>
              <a:t>του </a:t>
            </a:r>
            <a:r>
              <a:rPr sz="1200" b="1" spc="90" dirty="0">
                <a:solidFill>
                  <a:srgbClr val="FFB800"/>
                </a:solidFill>
                <a:latin typeface="Calibri"/>
                <a:cs typeface="Calibri"/>
              </a:rPr>
              <a:t>κυβερνοχώρου </a:t>
            </a:r>
            <a:r>
              <a:rPr sz="1200" spc="90" dirty="0">
                <a:solidFill>
                  <a:srgbClr val="FFFFFF"/>
                </a:solidFill>
                <a:latin typeface="Calibri"/>
                <a:cs typeface="Calibri"/>
              </a:rPr>
              <a:t>μπορούν </a:t>
            </a:r>
            <a:r>
              <a:rPr sz="1200" spc="80" dirty="0">
                <a:solidFill>
                  <a:srgbClr val="FFFFFF"/>
                </a:solidFill>
                <a:latin typeface="Calibri"/>
                <a:cs typeface="Calibri"/>
              </a:rPr>
              <a:t>επίσης </a:t>
            </a:r>
            <a:r>
              <a:rPr sz="1200" spc="90" dirty="0">
                <a:solidFill>
                  <a:srgbClr val="FFFFFF"/>
                </a:solidFill>
                <a:latin typeface="Calibri"/>
                <a:cs typeface="Calibri"/>
              </a:rPr>
              <a:t>να </a:t>
            </a:r>
            <a:r>
              <a:rPr sz="1200" spc="85" dirty="0">
                <a:solidFill>
                  <a:srgbClr val="FFFFFF"/>
                </a:solidFill>
                <a:latin typeface="Calibri"/>
                <a:cs typeface="Calibri"/>
              </a:rPr>
              <a:t>χρησιμοποιήσουν </a:t>
            </a:r>
            <a:r>
              <a:rPr sz="1200" spc="80" dirty="0">
                <a:solidFill>
                  <a:srgbClr val="FFFFFF"/>
                </a:solidFill>
                <a:latin typeface="Calibri"/>
                <a:cs typeface="Calibri"/>
              </a:rPr>
              <a:t>άλλες </a:t>
            </a:r>
            <a:r>
              <a:rPr sz="1200" spc="85" dirty="0">
                <a:solidFill>
                  <a:srgbClr val="FFFFFF"/>
                </a:solidFill>
                <a:latin typeface="Calibri"/>
                <a:cs typeface="Calibri"/>
              </a:rPr>
              <a:t> </a:t>
            </a:r>
            <a:r>
              <a:rPr sz="1200" b="1" spc="70" dirty="0">
                <a:solidFill>
                  <a:srgbClr val="FFB800"/>
                </a:solidFill>
                <a:latin typeface="Calibri"/>
                <a:cs typeface="Calibri"/>
              </a:rPr>
              <a:t>τακτικές,</a:t>
            </a:r>
            <a:r>
              <a:rPr sz="1200" b="1" spc="75" dirty="0">
                <a:solidFill>
                  <a:srgbClr val="FFB800"/>
                </a:solidFill>
                <a:latin typeface="Calibri"/>
                <a:cs typeface="Calibri"/>
              </a:rPr>
              <a:t> </a:t>
            </a:r>
            <a:r>
              <a:rPr sz="1200" spc="95" dirty="0">
                <a:solidFill>
                  <a:srgbClr val="FFFFFF"/>
                </a:solidFill>
                <a:latin typeface="Calibri"/>
                <a:cs typeface="Calibri"/>
              </a:rPr>
              <a:t>όπως</a:t>
            </a:r>
            <a:r>
              <a:rPr sz="1200" spc="100" dirty="0">
                <a:solidFill>
                  <a:srgbClr val="FFFFFF"/>
                </a:solidFill>
                <a:latin typeface="Calibri"/>
                <a:cs typeface="Calibri"/>
              </a:rPr>
              <a:t> </a:t>
            </a:r>
            <a:r>
              <a:rPr sz="1200" b="1" spc="95" dirty="0">
                <a:solidFill>
                  <a:srgbClr val="FFB800"/>
                </a:solidFill>
                <a:latin typeface="Calibri"/>
                <a:cs typeface="Calibri"/>
              </a:rPr>
              <a:t>η</a:t>
            </a:r>
            <a:r>
              <a:rPr sz="1200" b="1" spc="100" dirty="0">
                <a:solidFill>
                  <a:srgbClr val="FFB800"/>
                </a:solidFill>
                <a:latin typeface="Calibri"/>
                <a:cs typeface="Calibri"/>
              </a:rPr>
              <a:t> </a:t>
            </a:r>
            <a:r>
              <a:rPr sz="1200" b="1" spc="90" dirty="0">
                <a:solidFill>
                  <a:srgbClr val="FFB800"/>
                </a:solidFill>
                <a:latin typeface="Calibri"/>
                <a:cs typeface="Calibri"/>
              </a:rPr>
              <a:t>κλοπή</a:t>
            </a:r>
            <a:r>
              <a:rPr sz="1200" b="1" spc="95" dirty="0">
                <a:solidFill>
                  <a:srgbClr val="FFB800"/>
                </a:solidFill>
                <a:latin typeface="Calibri"/>
                <a:cs typeface="Calibri"/>
              </a:rPr>
              <a:t> </a:t>
            </a:r>
            <a:r>
              <a:rPr sz="1200" b="1" spc="85" dirty="0">
                <a:solidFill>
                  <a:srgbClr val="FFB800"/>
                </a:solidFill>
                <a:latin typeface="Calibri"/>
                <a:cs typeface="Calibri"/>
              </a:rPr>
              <a:t>ευαίσθητων</a:t>
            </a:r>
            <a:r>
              <a:rPr sz="1200" b="1" spc="90" dirty="0">
                <a:solidFill>
                  <a:srgbClr val="FFB800"/>
                </a:solidFill>
                <a:latin typeface="Calibri"/>
                <a:cs typeface="Calibri"/>
              </a:rPr>
              <a:t> </a:t>
            </a:r>
            <a:r>
              <a:rPr sz="1200" b="1" spc="95" dirty="0">
                <a:solidFill>
                  <a:srgbClr val="FFB800"/>
                </a:solidFill>
                <a:latin typeface="Calibri"/>
                <a:cs typeface="Calibri"/>
              </a:rPr>
              <a:t>πληροφοριών</a:t>
            </a:r>
            <a:r>
              <a:rPr sz="1200" b="1" spc="100" dirty="0">
                <a:solidFill>
                  <a:srgbClr val="FFB800"/>
                </a:solidFill>
                <a:latin typeface="Calibri"/>
                <a:cs typeface="Calibri"/>
              </a:rPr>
              <a:t> </a:t>
            </a:r>
            <a:r>
              <a:rPr sz="1200" b="1" spc="80" dirty="0">
                <a:solidFill>
                  <a:srgbClr val="FFB800"/>
                </a:solidFill>
                <a:latin typeface="Calibri"/>
                <a:cs typeface="Calibri"/>
              </a:rPr>
              <a:t>και</a:t>
            </a:r>
            <a:r>
              <a:rPr sz="1200" b="1" spc="434" dirty="0">
                <a:solidFill>
                  <a:srgbClr val="FFB800"/>
                </a:solidFill>
                <a:latin typeface="Calibri"/>
                <a:cs typeface="Calibri"/>
              </a:rPr>
              <a:t> </a:t>
            </a:r>
            <a:r>
              <a:rPr sz="1200" b="1" spc="95" dirty="0">
                <a:solidFill>
                  <a:srgbClr val="FFB800"/>
                </a:solidFill>
                <a:latin typeface="Calibri"/>
                <a:cs typeface="Calibri"/>
              </a:rPr>
              <a:t>η</a:t>
            </a:r>
            <a:r>
              <a:rPr sz="1200" b="1" spc="100" dirty="0">
                <a:solidFill>
                  <a:srgbClr val="FFB800"/>
                </a:solidFill>
                <a:latin typeface="Calibri"/>
                <a:cs typeface="Calibri"/>
              </a:rPr>
              <a:t> </a:t>
            </a:r>
            <a:r>
              <a:rPr sz="1200" b="1" spc="90" dirty="0">
                <a:solidFill>
                  <a:srgbClr val="FFB800"/>
                </a:solidFill>
                <a:latin typeface="Calibri"/>
                <a:cs typeface="Calibri"/>
              </a:rPr>
              <a:t>κατακράτηση </a:t>
            </a:r>
            <a:r>
              <a:rPr sz="1200" b="1" spc="95" dirty="0">
                <a:solidFill>
                  <a:srgbClr val="FFB800"/>
                </a:solidFill>
                <a:latin typeface="Calibri"/>
                <a:cs typeface="Calibri"/>
              </a:rPr>
              <a:t> </a:t>
            </a:r>
            <a:r>
              <a:rPr sz="1200" b="1" spc="90" dirty="0">
                <a:solidFill>
                  <a:srgbClr val="FFB800"/>
                </a:solidFill>
                <a:latin typeface="Calibri"/>
                <a:cs typeface="Calibri"/>
              </a:rPr>
              <a:t>δεδομένων </a:t>
            </a:r>
            <a:r>
              <a:rPr sz="1200" b="1" spc="95" dirty="0">
                <a:solidFill>
                  <a:srgbClr val="FFB800"/>
                </a:solidFill>
                <a:latin typeface="Calibri"/>
                <a:cs typeface="Calibri"/>
              </a:rPr>
              <a:t>ή </a:t>
            </a:r>
            <a:r>
              <a:rPr sz="1200" b="1" spc="80" dirty="0">
                <a:solidFill>
                  <a:srgbClr val="FFB800"/>
                </a:solidFill>
                <a:latin typeface="Calibri"/>
                <a:cs typeface="Calibri"/>
              </a:rPr>
              <a:t>για λύτρα, για </a:t>
            </a:r>
            <a:r>
              <a:rPr sz="1200" b="1" spc="90" dirty="0">
                <a:solidFill>
                  <a:srgbClr val="FFB800"/>
                </a:solidFill>
                <a:latin typeface="Calibri"/>
                <a:cs typeface="Calibri"/>
              </a:rPr>
              <a:t>να θέσουν </a:t>
            </a:r>
            <a:r>
              <a:rPr sz="1200" b="1" spc="85" dirty="0">
                <a:solidFill>
                  <a:srgbClr val="FFB800"/>
                </a:solidFill>
                <a:latin typeface="Calibri"/>
                <a:cs typeface="Calibri"/>
              </a:rPr>
              <a:t>σε </a:t>
            </a:r>
            <a:r>
              <a:rPr sz="1200" b="1" spc="80" dirty="0">
                <a:solidFill>
                  <a:srgbClr val="FFB800"/>
                </a:solidFill>
                <a:latin typeface="Calibri"/>
                <a:cs typeface="Calibri"/>
              </a:rPr>
              <a:t>κίνδυνο την </a:t>
            </a:r>
            <a:r>
              <a:rPr sz="1200" b="1" spc="90" dirty="0">
                <a:solidFill>
                  <a:srgbClr val="FFB800"/>
                </a:solidFill>
                <a:latin typeface="Calibri"/>
                <a:cs typeface="Calibri"/>
              </a:rPr>
              <a:t>κυβερνοασφάλεια </a:t>
            </a:r>
            <a:r>
              <a:rPr sz="1200" b="1" spc="80" dirty="0">
                <a:solidFill>
                  <a:srgbClr val="FFB800"/>
                </a:solidFill>
                <a:latin typeface="Calibri"/>
                <a:cs typeface="Calibri"/>
              </a:rPr>
              <a:t>της </a:t>
            </a:r>
            <a:r>
              <a:rPr sz="1200" b="1" spc="85" dirty="0">
                <a:solidFill>
                  <a:srgbClr val="FFB800"/>
                </a:solidFill>
                <a:latin typeface="Calibri"/>
                <a:cs typeface="Calibri"/>
              </a:rPr>
              <a:t> </a:t>
            </a:r>
            <a:r>
              <a:rPr sz="1200" b="1" spc="75" dirty="0">
                <a:solidFill>
                  <a:srgbClr val="FFB800"/>
                </a:solidFill>
                <a:latin typeface="Calibri"/>
                <a:cs typeface="Calibri"/>
              </a:rPr>
              <a:t>ναυτιλίας.</a:t>
            </a:r>
            <a:endParaRPr sz="1200">
              <a:latin typeface="Calibri"/>
              <a:cs typeface="Calibri"/>
            </a:endParaRPr>
          </a:p>
        </p:txBody>
      </p:sp>
      <p:pic>
        <p:nvPicPr>
          <p:cNvPr id="10" name="object 10"/>
          <p:cNvPicPr/>
          <p:nvPr/>
        </p:nvPicPr>
        <p:blipFill>
          <a:blip r:embed="rId3" cstate="print"/>
          <a:stretch>
            <a:fillRect/>
          </a:stretch>
        </p:blipFill>
        <p:spPr>
          <a:xfrm>
            <a:off x="7549832" y="5663565"/>
            <a:ext cx="3293427" cy="611187"/>
          </a:xfrm>
          <a:prstGeom prst="rect">
            <a:avLst/>
          </a:prstGeom>
        </p:spPr>
      </p:pic>
      <p:sp>
        <p:nvSpPr>
          <p:cNvPr id="11" name="object 11"/>
          <p:cNvSpPr txBox="1"/>
          <p:nvPr/>
        </p:nvSpPr>
        <p:spPr>
          <a:xfrm>
            <a:off x="203200" y="6173152"/>
            <a:ext cx="4768850" cy="101600"/>
          </a:xfrm>
          <a:prstGeom prst="rect">
            <a:avLst/>
          </a:prstGeom>
        </p:spPr>
        <p:txBody>
          <a:bodyPr vert="horz" wrap="square" lIns="0" tIns="0" rIns="0" bIns="0" rtlCol="0">
            <a:spAutoFit/>
          </a:bodyPr>
          <a:lstStyle/>
          <a:p>
            <a:pPr marL="12700">
              <a:lnSpc>
                <a:spcPts val="670"/>
              </a:lnSpc>
            </a:pPr>
            <a:r>
              <a:rPr sz="600" u="sng" spc="35" dirty="0">
                <a:solidFill>
                  <a:srgbClr val="FFFFFF"/>
                </a:solidFill>
                <a:uFill>
                  <a:solidFill>
                    <a:srgbClr val="FFFFFF"/>
                  </a:solidFill>
                </a:uFill>
                <a:latin typeface="Calibri"/>
                <a:cs typeface="Calibri"/>
                <a:hlinkClick r:id="rId4"/>
              </a:rPr>
              <a:t>Navigating</a:t>
            </a:r>
            <a:r>
              <a:rPr sz="600" u="sng" spc="2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Cybersecurity</a:t>
            </a:r>
            <a:r>
              <a:rPr sz="600" u="sng" spc="25"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Challenges</a:t>
            </a:r>
            <a:r>
              <a:rPr sz="600" u="sng" spc="25"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in</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Maritime</a:t>
            </a:r>
            <a:r>
              <a:rPr sz="600" u="sng" spc="25"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Operational</a:t>
            </a:r>
            <a:r>
              <a:rPr sz="600" u="sng" spc="3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Technology</a:t>
            </a:r>
            <a:r>
              <a:rPr sz="600" u="sng" spc="3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maritime-executive.com),</a:t>
            </a:r>
            <a:r>
              <a:rPr sz="600" u="sng" spc="25" dirty="0">
                <a:solidFill>
                  <a:srgbClr val="FFFFFF"/>
                </a:solidFill>
                <a:uFill>
                  <a:solidFill>
                    <a:srgbClr val="FFFFFF"/>
                  </a:solidFill>
                </a:uFill>
                <a:latin typeface="Calibri"/>
                <a:cs typeface="Calibri"/>
                <a:hlinkClick r:id="rId4"/>
              </a:rPr>
              <a:t> </a:t>
            </a:r>
            <a:r>
              <a:rPr sz="600" u="sng" spc="45" dirty="0">
                <a:solidFill>
                  <a:srgbClr val="FFFFFF"/>
                </a:solidFill>
                <a:uFill>
                  <a:solidFill>
                    <a:srgbClr val="FFFFFF"/>
                  </a:solidFill>
                </a:uFill>
                <a:latin typeface="Calibri"/>
                <a:cs typeface="Calibri"/>
              </a:rPr>
              <a:t>πρόσβαση</a:t>
            </a:r>
            <a:r>
              <a:rPr sz="600" u="sng" spc="40" dirty="0">
                <a:solidFill>
                  <a:srgbClr val="FFFFFF"/>
                </a:solidFill>
                <a:uFill>
                  <a:solidFill>
                    <a:srgbClr val="FFFFFF"/>
                  </a:solidFill>
                </a:uFill>
                <a:latin typeface="Calibri"/>
                <a:cs typeface="Calibri"/>
              </a:rPr>
              <a:t> </a:t>
            </a:r>
            <a:r>
              <a:rPr sz="600" u="sng" spc="35" dirty="0">
                <a:solidFill>
                  <a:srgbClr val="FFFFFF"/>
                </a:solidFill>
                <a:uFill>
                  <a:solidFill>
                    <a:srgbClr val="FFFFFF"/>
                  </a:solidFill>
                </a:uFill>
                <a:latin typeface="Calibri"/>
                <a:cs typeface="Calibri"/>
              </a:rPr>
              <a:t>τον</a:t>
            </a:r>
            <a:r>
              <a:rPr sz="600" spc="35" dirty="0">
                <a:solidFill>
                  <a:srgbClr val="FFFFFF"/>
                </a:solidFill>
                <a:latin typeface="Calibri"/>
                <a:cs typeface="Calibri"/>
              </a:rPr>
              <a:t> </a:t>
            </a:r>
            <a:r>
              <a:rPr sz="600" spc="40" dirty="0">
                <a:solidFill>
                  <a:srgbClr val="FFFFFF"/>
                </a:solidFill>
                <a:latin typeface="Calibri"/>
                <a:cs typeface="Calibri"/>
              </a:rPr>
              <a:t>Φεβρουάριο</a:t>
            </a:r>
            <a:r>
              <a:rPr sz="600" spc="30" dirty="0">
                <a:solidFill>
                  <a:srgbClr val="FFFFFF"/>
                </a:solidFill>
                <a:latin typeface="Calibri"/>
                <a:cs typeface="Calibri"/>
              </a:rPr>
              <a:t> </a:t>
            </a:r>
            <a:r>
              <a:rPr sz="600" spc="4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50800" rIns="0" bIns="0" rtlCol="0">
            <a:spAutoFit/>
          </a:bodyPr>
          <a:lstStyle/>
          <a:p>
            <a:pPr marL="5716905" marR="5080">
              <a:lnSpc>
                <a:spcPts val="2370"/>
              </a:lnSpc>
              <a:spcBef>
                <a:spcPts val="400"/>
              </a:spcBef>
            </a:pPr>
            <a:r>
              <a:rPr sz="2200" spc="175" dirty="0"/>
              <a:t>Κλιμακούμενες</a:t>
            </a:r>
            <a:r>
              <a:rPr sz="2200" spc="210" dirty="0"/>
              <a:t> </a:t>
            </a:r>
            <a:r>
              <a:rPr sz="2200" spc="160" dirty="0"/>
              <a:t>απειλές </a:t>
            </a:r>
            <a:r>
              <a:rPr sz="2200" spc="165" dirty="0"/>
              <a:t> </a:t>
            </a:r>
            <a:r>
              <a:rPr sz="2200" spc="175" dirty="0"/>
              <a:t>κυβερνοασφάλειας</a:t>
            </a:r>
            <a:r>
              <a:rPr sz="2200" spc="210" dirty="0"/>
              <a:t> </a:t>
            </a:r>
            <a:r>
              <a:rPr sz="2200" spc="145" dirty="0"/>
              <a:t>στη</a:t>
            </a:r>
            <a:r>
              <a:rPr sz="2200" spc="170" dirty="0"/>
              <a:t> </a:t>
            </a:r>
            <a:r>
              <a:rPr sz="2200" spc="165" dirty="0"/>
              <a:t>ναυτιλιακή </a:t>
            </a:r>
            <a:r>
              <a:rPr sz="2200" spc="170" dirty="0"/>
              <a:t> </a:t>
            </a:r>
            <a:r>
              <a:rPr sz="2200" spc="165" dirty="0"/>
              <a:t>βιομηχανία:</a:t>
            </a:r>
            <a:r>
              <a:rPr sz="2200" spc="210" dirty="0"/>
              <a:t> </a:t>
            </a:r>
            <a:r>
              <a:rPr sz="2200" spc="170" dirty="0"/>
              <a:t>Κυβερνοεπιθέσεις</a:t>
            </a:r>
            <a:r>
              <a:rPr sz="2200" spc="215" dirty="0"/>
              <a:t> </a:t>
            </a:r>
            <a:r>
              <a:rPr sz="2200" spc="165" dirty="0"/>
              <a:t>μεγάλων </a:t>
            </a:r>
            <a:r>
              <a:rPr sz="2200" spc="-535" dirty="0"/>
              <a:t> </a:t>
            </a:r>
            <a:r>
              <a:rPr sz="2200" spc="170" dirty="0"/>
              <a:t>ναυτιλιακών</a:t>
            </a:r>
            <a:r>
              <a:rPr sz="2200" spc="210" dirty="0"/>
              <a:t> </a:t>
            </a:r>
            <a:r>
              <a:rPr sz="2200" spc="155" dirty="0"/>
              <a:t>εταιρειών</a:t>
            </a:r>
            <a:endParaRPr sz="2200"/>
          </a:p>
        </p:txBody>
      </p:sp>
      <p:sp>
        <p:nvSpPr>
          <p:cNvPr id="9" name="object 9"/>
          <p:cNvSpPr txBox="1"/>
          <p:nvPr/>
        </p:nvSpPr>
        <p:spPr>
          <a:xfrm>
            <a:off x="5661659" y="1929129"/>
            <a:ext cx="6312535" cy="2683510"/>
          </a:xfrm>
          <a:prstGeom prst="rect">
            <a:avLst/>
          </a:prstGeom>
        </p:spPr>
        <p:txBody>
          <a:bodyPr vert="horz" wrap="square" lIns="0" tIns="66675" rIns="0" bIns="0" rtlCol="0">
            <a:spAutoFit/>
          </a:bodyPr>
          <a:lstStyle/>
          <a:p>
            <a:pPr marL="232410" indent="-219075">
              <a:lnSpc>
                <a:spcPct val="100000"/>
              </a:lnSpc>
              <a:spcBef>
                <a:spcPts val="525"/>
              </a:spcBef>
              <a:buClr>
                <a:srgbClr val="FFB800"/>
              </a:buClr>
              <a:buFont typeface="Courier New"/>
              <a:buChar char="o"/>
              <a:tabLst>
                <a:tab pos="232410" algn="l"/>
              </a:tabLst>
            </a:pPr>
            <a:r>
              <a:rPr sz="1250" spc="85" dirty="0">
                <a:solidFill>
                  <a:srgbClr val="FFFFFF"/>
                </a:solidFill>
                <a:latin typeface="Calibri"/>
                <a:cs typeface="Calibri"/>
              </a:rPr>
              <a:t>Παρατηρείται</a:t>
            </a:r>
            <a:r>
              <a:rPr sz="1250" spc="45" dirty="0">
                <a:solidFill>
                  <a:srgbClr val="FFFFFF"/>
                </a:solidFill>
                <a:latin typeface="Calibri"/>
                <a:cs typeface="Calibri"/>
              </a:rPr>
              <a:t> </a:t>
            </a:r>
            <a:r>
              <a:rPr sz="1250" spc="85" dirty="0">
                <a:solidFill>
                  <a:srgbClr val="FFFFFF"/>
                </a:solidFill>
                <a:latin typeface="Calibri"/>
                <a:cs typeface="Calibri"/>
              </a:rPr>
              <a:t>συνεχής</a:t>
            </a:r>
            <a:r>
              <a:rPr sz="1250" spc="45" dirty="0">
                <a:solidFill>
                  <a:srgbClr val="FFFFFF"/>
                </a:solidFill>
                <a:latin typeface="Calibri"/>
                <a:cs typeface="Calibri"/>
              </a:rPr>
              <a:t> </a:t>
            </a:r>
            <a:r>
              <a:rPr sz="1250" spc="95" dirty="0">
                <a:solidFill>
                  <a:srgbClr val="FFFFFF"/>
                </a:solidFill>
                <a:latin typeface="Calibri"/>
                <a:cs typeface="Calibri"/>
              </a:rPr>
              <a:t>αύξηση</a:t>
            </a:r>
            <a:r>
              <a:rPr sz="1250" spc="50" dirty="0">
                <a:solidFill>
                  <a:srgbClr val="FFFFFF"/>
                </a:solidFill>
                <a:latin typeface="Calibri"/>
                <a:cs typeface="Calibri"/>
              </a:rPr>
              <a:t> </a:t>
            </a:r>
            <a:r>
              <a:rPr sz="1250" spc="95" dirty="0">
                <a:solidFill>
                  <a:srgbClr val="FFFFFF"/>
                </a:solidFill>
                <a:latin typeface="Calibri"/>
                <a:cs typeface="Calibri"/>
              </a:rPr>
              <a:t>των</a:t>
            </a:r>
            <a:r>
              <a:rPr sz="1250" spc="40" dirty="0">
                <a:solidFill>
                  <a:srgbClr val="FFFFFF"/>
                </a:solidFill>
                <a:latin typeface="Calibri"/>
                <a:cs typeface="Calibri"/>
              </a:rPr>
              <a:t> </a:t>
            </a:r>
            <a:r>
              <a:rPr sz="1250" spc="85" dirty="0">
                <a:solidFill>
                  <a:srgbClr val="FFFFFF"/>
                </a:solidFill>
                <a:latin typeface="Calibri"/>
                <a:cs typeface="Calibri"/>
              </a:rPr>
              <a:t>κυβερνοεπιθέσεων</a:t>
            </a:r>
            <a:r>
              <a:rPr sz="1250" spc="45" dirty="0">
                <a:solidFill>
                  <a:srgbClr val="FFFFFF"/>
                </a:solidFill>
                <a:latin typeface="Calibri"/>
                <a:cs typeface="Calibri"/>
              </a:rPr>
              <a:t> </a:t>
            </a:r>
            <a:r>
              <a:rPr sz="1250" spc="85" dirty="0">
                <a:solidFill>
                  <a:srgbClr val="FFFFFF"/>
                </a:solidFill>
                <a:latin typeface="Calibri"/>
                <a:cs typeface="Calibri"/>
              </a:rPr>
              <a:t>με</a:t>
            </a:r>
            <a:r>
              <a:rPr sz="1250" spc="25" dirty="0">
                <a:solidFill>
                  <a:srgbClr val="FFFFFF"/>
                </a:solidFill>
                <a:latin typeface="Calibri"/>
                <a:cs typeface="Calibri"/>
              </a:rPr>
              <a:t> </a:t>
            </a:r>
            <a:r>
              <a:rPr sz="1250" spc="80" dirty="0">
                <a:solidFill>
                  <a:srgbClr val="FFFFFF"/>
                </a:solidFill>
                <a:latin typeface="Calibri"/>
                <a:cs typeface="Calibri"/>
              </a:rPr>
              <a:t>στόχο</a:t>
            </a:r>
            <a:endParaRPr sz="1250">
              <a:latin typeface="Calibri"/>
              <a:cs typeface="Calibri"/>
            </a:endParaRPr>
          </a:p>
          <a:p>
            <a:pPr marL="287020">
              <a:lnSpc>
                <a:spcPct val="100000"/>
              </a:lnSpc>
              <a:spcBef>
                <a:spcPts val="430"/>
              </a:spcBef>
            </a:pPr>
            <a:r>
              <a:rPr sz="1250" b="1" spc="120" dirty="0">
                <a:solidFill>
                  <a:srgbClr val="FFB800"/>
                </a:solidFill>
                <a:latin typeface="Calibri"/>
                <a:cs typeface="Calibri"/>
              </a:rPr>
              <a:t>τερματικών</a:t>
            </a:r>
            <a:r>
              <a:rPr sz="1250" b="1" spc="50" dirty="0">
                <a:solidFill>
                  <a:srgbClr val="FFB800"/>
                </a:solidFill>
                <a:latin typeface="Calibri"/>
                <a:cs typeface="Calibri"/>
              </a:rPr>
              <a:t> </a:t>
            </a:r>
            <a:r>
              <a:rPr sz="1250" b="1" spc="135" dirty="0">
                <a:solidFill>
                  <a:srgbClr val="FFB800"/>
                </a:solidFill>
                <a:latin typeface="Calibri"/>
                <a:cs typeface="Calibri"/>
              </a:rPr>
              <a:t>σταθμών</a:t>
            </a:r>
            <a:r>
              <a:rPr sz="1250" b="1" spc="55" dirty="0">
                <a:solidFill>
                  <a:srgbClr val="FFB800"/>
                </a:solidFill>
                <a:latin typeface="Calibri"/>
                <a:cs typeface="Calibri"/>
              </a:rPr>
              <a:t> </a:t>
            </a:r>
            <a:r>
              <a:rPr sz="1250" spc="105" dirty="0">
                <a:solidFill>
                  <a:srgbClr val="FFFFFF"/>
                </a:solidFill>
                <a:latin typeface="Calibri"/>
                <a:cs typeface="Calibri"/>
              </a:rPr>
              <a:t>και</a:t>
            </a:r>
            <a:r>
              <a:rPr sz="1250" spc="55" dirty="0">
                <a:solidFill>
                  <a:srgbClr val="FFFFFF"/>
                </a:solidFill>
                <a:latin typeface="Calibri"/>
                <a:cs typeface="Calibri"/>
              </a:rPr>
              <a:t> </a:t>
            </a:r>
            <a:r>
              <a:rPr sz="1250" b="1" spc="114" dirty="0">
                <a:solidFill>
                  <a:srgbClr val="FFB800"/>
                </a:solidFill>
                <a:latin typeface="Calibri"/>
                <a:cs typeface="Calibri"/>
              </a:rPr>
              <a:t>ναυτιλιακών</a:t>
            </a:r>
            <a:r>
              <a:rPr sz="1250" b="1" spc="55" dirty="0">
                <a:solidFill>
                  <a:srgbClr val="FFB800"/>
                </a:solidFill>
                <a:latin typeface="Calibri"/>
                <a:cs typeface="Calibri"/>
              </a:rPr>
              <a:t> </a:t>
            </a:r>
            <a:r>
              <a:rPr sz="1250" b="1" spc="110" dirty="0">
                <a:solidFill>
                  <a:srgbClr val="FFB800"/>
                </a:solidFill>
                <a:latin typeface="Calibri"/>
                <a:cs typeface="Calibri"/>
              </a:rPr>
              <a:t>εταιρειών</a:t>
            </a:r>
            <a:r>
              <a:rPr sz="1250" b="1" spc="60" dirty="0">
                <a:solidFill>
                  <a:srgbClr val="FFB800"/>
                </a:solidFill>
                <a:latin typeface="Calibri"/>
                <a:cs typeface="Calibri"/>
              </a:rPr>
              <a:t> </a:t>
            </a:r>
            <a:r>
              <a:rPr sz="1250" spc="120" dirty="0">
                <a:solidFill>
                  <a:srgbClr val="FFFFFF"/>
                </a:solidFill>
                <a:latin typeface="Calibri"/>
                <a:cs typeface="Calibri"/>
              </a:rPr>
              <a:t>τα</a:t>
            </a:r>
            <a:r>
              <a:rPr sz="1250" spc="55" dirty="0">
                <a:solidFill>
                  <a:srgbClr val="FFFFFF"/>
                </a:solidFill>
                <a:latin typeface="Calibri"/>
                <a:cs typeface="Calibri"/>
              </a:rPr>
              <a:t> </a:t>
            </a:r>
            <a:r>
              <a:rPr sz="1250" spc="110" dirty="0">
                <a:solidFill>
                  <a:srgbClr val="FFFFFF"/>
                </a:solidFill>
                <a:latin typeface="Calibri"/>
                <a:cs typeface="Calibri"/>
              </a:rPr>
              <a:t>τελευταία</a:t>
            </a:r>
            <a:r>
              <a:rPr sz="1250" spc="60" dirty="0">
                <a:solidFill>
                  <a:srgbClr val="FFFFFF"/>
                </a:solidFill>
                <a:latin typeface="Calibri"/>
                <a:cs typeface="Calibri"/>
              </a:rPr>
              <a:t> </a:t>
            </a:r>
            <a:r>
              <a:rPr sz="1250" spc="95" dirty="0">
                <a:solidFill>
                  <a:srgbClr val="FFFFFF"/>
                </a:solidFill>
                <a:latin typeface="Calibri"/>
                <a:cs typeface="Calibri"/>
              </a:rPr>
              <a:t>χρόνια.</a:t>
            </a:r>
            <a:endParaRPr sz="1250">
              <a:latin typeface="Calibri"/>
              <a:cs typeface="Calibri"/>
            </a:endParaRPr>
          </a:p>
          <a:p>
            <a:pPr>
              <a:lnSpc>
                <a:spcPct val="100000"/>
              </a:lnSpc>
              <a:spcBef>
                <a:spcPts val="10"/>
              </a:spcBef>
            </a:pPr>
            <a:endParaRPr sz="1500">
              <a:latin typeface="Calibri"/>
              <a:cs typeface="Calibri"/>
            </a:endParaRPr>
          </a:p>
          <a:p>
            <a:pPr marL="287020" marR="7620" indent="-274955" algn="just">
              <a:lnSpc>
                <a:spcPct val="100200"/>
              </a:lnSpc>
              <a:buClr>
                <a:srgbClr val="FFB800"/>
              </a:buClr>
              <a:buFont typeface="Courier New"/>
              <a:buChar char="o"/>
              <a:tabLst>
                <a:tab pos="350520" algn="l"/>
              </a:tabLst>
            </a:pPr>
            <a:r>
              <a:rPr dirty="0"/>
              <a:t>	</a:t>
            </a:r>
            <a:r>
              <a:rPr sz="1250" spc="120" dirty="0">
                <a:solidFill>
                  <a:srgbClr val="FFFFFF"/>
                </a:solidFill>
                <a:latin typeface="Calibri"/>
                <a:cs typeface="Calibri"/>
              </a:rPr>
              <a:t>Τον</a:t>
            </a:r>
            <a:r>
              <a:rPr sz="1250" spc="125" dirty="0">
                <a:solidFill>
                  <a:srgbClr val="FFFFFF"/>
                </a:solidFill>
                <a:latin typeface="Calibri"/>
                <a:cs typeface="Calibri"/>
              </a:rPr>
              <a:t> </a:t>
            </a:r>
            <a:r>
              <a:rPr sz="1250" spc="114" dirty="0">
                <a:solidFill>
                  <a:srgbClr val="FFFFFF"/>
                </a:solidFill>
                <a:latin typeface="Calibri"/>
                <a:cs typeface="Calibri"/>
              </a:rPr>
              <a:t>Σεπτέμβριο</a:t>
            </a:r>
            <a:r>
              <a:rPr sz="1250" spc="120" dirty="0">
                <a:solidFill>
                  <a:srgbClr val="FFFFFF"/>
                </a:solidFill>
                <a:latin typeface="Calibri"/>
                <a:cs typeface="Calibri"/>
              </a:rPr>
              <a:t> του</a:t>
            </a:r>
            <a:r>
              <a:rPr sz="1250" spc="125" dirty="0">
                <a:solidFill>
                  <a:srgbClr val="FFFFFF"/>
                </a:solidFill>
                <a:latin typeface="Calibri"/>
                <a:cs typeface="Calibri"/>
              </a:rPr>
              <a:t> </a:t>
            </a:r>
            <a:r>
              <a:rPr sz="1250" spc="110" dirty="0">
                <a:solidFill>
                  <a:srgbClr val="FFFFFF"/>
                </a:solidFill>
                <a:latin typeface="Calibri"/>
                <a:cs typeface="Calibri"/>
              </a:rPr>
              <a:t>2020,</a:t>
            </a:r>
            <a:r>
              <a:rPr sz="1250" spc="114" dirty="0">
                <a:solidFill>
                  <a:srgbClr val="FFFFFF"/>
                </a:solidFill>
                <a:latin typeface="Calibri"/>
                <a:cs typeface="Calibri"/>
              </a:rPr>
              <a:t> </a:t>
            </a:r>
            <a:r>
              <a:rPr sz="1250" spc="135" dirty="0">
                <a:solidFill>
                  <a:srgbClr val="FFFFFF"/>
                </a:solidFill>
                <a:latin typeface="Calibri"/>
                <a:cs typeface="Calibri"/>
              </a:rPr>
              <a:t>η</a:t>
            </a:r>
            <a:r>
              <a:rPr sz="1250" spc="140" dirty="0">
                <a:solidFill>
                  <a:srgbClr val="FFFFFF"/>
                </a:solidFill>
                <a:latin typeface="Calibri"/>
                <a:cs typeface="Calibri"/>
              </a:rPr>
              <a:t> </a:t>
            </a:r>
            <a:r>
              <a:rPr sz="1250" spc="160" dirty="0">
                <a:solidFill>
                  <a:srgbClr val="FFFFFF"/>
                </a:solidFill>
                <a:latin typeface="Calibri"/>
                <a:cs typeface="Calibri"/>
              </a:rPr>
              <a:t>CMA</a:t>
            </a:r>
            <a:r>
              <a:rPr sz="1250" spc="165" dirty="0">
                <a:solidFill>
                  <a:srgbClr val="FFFFFF"/>
                </a:solidFill>
                <a:latin typeface="Calibri"/>
                <a:cs typeface="Calibri"/>
              </a:rPr>
              <a:t> CGM</a:t>
            </a:r>
            <a:r>
              <a:rPr sz="1250" spc="170" dirty="0">
                <a:solidFill>
                  <a:srgbClr val="FFFFFF"/>
                </a:solidFill>
                <a:latin typeface="Calibri"/>
                <a:cs typeface="Calibri"/>
              </a:rPr>
              <a:t> </a:t>
            </a:r>
            <a:r>
              <a:rPr sz="1250" spc="130" dirty="0">
                <a:solidFill>
                  <a:srgbClr val="FFFFFF"/>
                </a:solidFill>
                <a:latin typeface="Calibri"/>
                <a:cs typeface="Calibri"/>
              </a:rPr>
              <a:t>SA</a:t>
            </a:r>
            <a:r>
              <a:rPr sz="1250" spc="135" dirty="0">
                <a:solidFill>
                  <a:srgbClr val="FFFFFF"/>
                </a:solidFill>
                <a:latin typeface="Calibri"/>
                <a:cs typeface="Calibri"/>
              </a:rPr>
              <a:t> </a:t>
            </a:r>
            <a:r>
              <a:rPr sz="1250" b="1" spc="125" dirty="0">
                <a:solidFill>
                  <a:srgbClr val="FFB800"/>
                </a:solidFill>
                <a:latin typeface="Calibri"/>
                <a:cs typeface="Calibri"/>
              </a:rPr>
              <a:t>Compagnie</a:t>
            </a:r>
            <a:r>
              <a:rPr sz="1250" b="1" spc="130" dirty="0">
                <a:solidFill>
                  <a:srgbClr val="FFB800"/>
                </a:solidFill>
                <a:latin typeface="Calibri"/>
                <a:cs typeface="Calibri"/>
              </a:rPr>
              <a:t> </a:t>
            </a:r>
            <a:r>
              <a:rPr sz="1250" b="1" spc="120" dirty="0">
                <a:solidFill>
                  <a:srgbClr val="FFB800"/>
                </a:solidFill>
                <a:latin typeface="Calibri"/>
                <a:cs typeface="Calibri"/>
              </a:rPr>
              <a:t>Maritime </a:t>
            </a:r>
            <a:r>
              <a:rPr sz="1250" b="1" spc="125" dirty="0">
                <a:solidFill>
                  <a:srgbClr val="FFB800"/>
                </a:solidFill>
                <a:latin typeface="Calibri"/>
                <a:cs typeface="Calibri"/>
              </a:rPr>
              <a:t> </a:t>
            </a:r>
            <a:r>
              <a:rPr sz="1250" b="1" spc="110" dirty="0">
                <a:solidFill>
                  <a:srgbClr val="FFB800"/>
                </a:solidFill>
                <a:latin typeface="Calibri"/>
                <a:cs typeface="Calibri"/>
              </a:rPr>
              <a:t>d'Affrètement</a:t>
            </a:r>
            <a:r>
              <a:rPr sz="1250" b="1" spc="114" dirty="0">
                <a:solidFill>
                  <a:srgbClr val="FFB800"/>
                </a:solidFill>
                <a:latin typeface="Calibri"/>
                <a:cs typeface="Calibri"/>
              </a:rPr>
              <a:t> </a:t>
            </a:r>
            <a:r>
              <a:rPr sz="1250" b="1" spc="125" dirty="0">
                <a:solidFill>
                  <a:srgbClr val="FFB800"/>
                </a:solidFill>
                <a:latin typeface="Calibri"/>
                <a:cs typeface="Calibri"/>
              </a:rPr>
              <a:t>(CMA)</a:t>
            </a:r>
            <a:r>
              <a:rPr sz="1250" b="1" spc="130" dirty="0">
                <a:solidFill>
                  <a:srgbClr val="FFB800"/>
                </a:solidFill>
                <a:latin typeface="Calibri"/>
                <a:cs typeface="Calibri"/>
              </a:rPr>
              <a:t> </a:t>
            </a:r>
            <a:r>
              <a:rPr sz="1250" b="1" spc="110" dirty="0">
                <a:solidFill>
                  <a:srgbClr val="FFB800"/>
                </a:solidFill>
                <a:latin typeface="Calibri"/>
                <a:cs typeface="Calibri"/>
              </a:rPr>
              <a:t>και</a:t>
            </a:r>
            <a:r>
              <a:rPr sz="1250" b="1" spc="114" dirty="0">
                <a:solidFill>
                  <a:srgbClr val="FFB800"/>
                </a:solidFill>
                <a:latin typeface="Calibri"/>
                <a:cs typeface="Calibri"/>
              </a:rPr>
              <a:t> </a:t>
            </a:r>
            <a:r>
              <a:rPr sz="1250" b="1" spc="135" dirty="0">
                <a:solidFill>
                  <a:srgbClr val="FFB800"/>
                </a:solidFill>
                <a:latin typeface="Calibri"/>
                <a:cs typeface="Calibri"/>
              </a:rPr>
              <a:t>η</a:t>
            </a:r>
            <a:r>
              <a:rPr sz="1250" b="1" spc="140" dirty="0">
                <a:solidFill>
                  <a:srgbClr val="FFB800"/>
                </a:solidFill>
                <a:latin typeface="Calibri"/>
                <a:cs typeface="Calibri"/>
              </a:rPr>
              <a:t> </a:t>
            </a:r>
            <a:r>
              <a:rPr sz="1250" b="1" spc="125" dirty="0">
                <a:solidFill>
                  <a:srgbClr val="FFB800"/>
                </a:solidFill>
                <a:latin typeface="Calibri"/>
                <a:cs typeface="Calibri"/>
              </a:rPr>
              <a:t>Compagnie</a:t>
            </a:r>
            <a:r>
              <a:rPr sz="1250" b="1" spc="130" dirty="0">
                <a:solidFill>
                  <a:srgbClr val="FFB800"/>
                </a:solidFill>
                <a:latin typeface="Calibri"/>
                <a:cs typeface="Calibri"/>
              </a:rPr>
              <a:t> </a:t>
            </a:r>
            <a:r>
              <a:rPr sz="1250" spc="110" dirty="0">
                <a:solidFill>
                  <a:srgbClr val="FFFFFF"/>
                </a:solidFill>
                <a:latin typeface="Calibri"/>
                <a:cs typeface="Calibri"/>
              </a:rPr>
              <a:t>Générale</a:t>
            </a:r>
            <a:r>
              <a:rPr sz="1250" spc="114" dirty="0">
                <a:solidFill>
                  <a:srgbClr val="FFFFFF"/>
                </a:solidFill>
                <a:latin typeface="Calibri"/>
                <a:cs typeface="Calibri"/>
              </a:rPr>
              <a:t> </a:t>
            </a:r>
            <a:r>
              <a:rPr sz="1250" b="1" spc="120" dirty="0">
                <a:solidFill>
                  <a:srgbClr val="FFB800"/>
                </a:solidFill>
                <a:latin typeface="Calibri"/>
                <a:cs typeface="Calibri"/>
              </a:rPr>
              <a:t>Maritime</a:t>
            </a:r>
            <a:r>
              <a:rPr sz="1250" b="1" spc="125" dirty="0">
                <a:solidFill>
                  <a:srgbClr val="FFB800"/>
                </a:solidFill>
                <a:latin typeface="Calibri"/>
                <a:cs typeface="Calibri"/>
              </a:rPr>
              <a:t> </a:t>
            </a:r>
            <a:r>
              <a:rPr sz="1250" b="1" spc="120" dirty="0">
                <a:solidFill>
                  <a:srgbClr val="FFB800"/>
                </a:solidFill>
                <a:latin typeface="Calibri"/>
                <a:cs typeface="Calibri"/>
              </a:rPr>
              <a:t>(CGM),</a:t>
            </a:r>
            <a:r>
              <a:rPr sz="1250" b="1" spc="125" dirty="0">
                <a:solidFill>
                  <a:srgbClr val="FFB800"/>
                </a:solidFill>
                <a:latin typeface="Calibri"/>
                <a:cs typeface="Calibri"/>
              </a:rPr>
              <a:t> </a:t>
            </a:r>
            <a:r>
              <a:rPr sz="1250" b="1" spc="114" dirty="0">
                <a:solidFill>
                  <a:srgbClr val="FFB800"/>
                </a:solidFill>
                <a:latin typeface="Calibri"/>
                <a:cs typeface="Calibri"/>
              </a:rPr>
              <a:t>μια </a:t>
            </a:r>
            <a:r>
              <a:rPr sz="1250" b="1" spc="120" dirty="0">
                <a:solidFill>
                  <a:srgbClr val="FFB800"/>
                </a:solidFill>
                <a:latin typeface="Calibri"/>
                <a:cs typeface="Calibri"/>
              </a:rPr>
              <a:t> </a:t>
            </a:r>
            <a:r>
              <a:rPr sz="1250" b="1" spc="114" dirty="0">
                <a:solidFill>
                  <a:srgbClr val="FFB800"/>
                </a:solidFill>
                <a:latin typeface="Calibri"/>
                <a:cs typeface="Calibri"/>
              </a:rPr>
              <a:t>γαλλική</a:t>
            </a:r>
            <a:r>
              <a:rPr sz="1250" b="1" spc="120" dirty="0">
                <a:solidFill>
                  <a:srgbClr val="FFB800"/>
                </a:solidFill>
                <a:latin typeface="Calibri"/>
                <a:cs typeface="Calibri"/>
              </a:rPr>
              <a:t> </a:t>
            </a:r>
            <a:r>
              <a:rPr sz="1250" spc="110" dirty="0">
                <a:solidFill>
                  <a:srgbClr val="FFFFFF"/>
                </a:solidFill>
                <a:latin typeface="Calibri"/>
                <a:cs typeface="Calibri"/>
              </a:rPr>
              <a:t>ναυτιλιακή</a:t>
            </a:r>
            <a:r>
              <a:rPr sz="1250" spc="114" dirty="0">
                <a:solidFill>
                  <a:srgbClr val="FFFFFF"/>
                </a:solidFill>
                <a:latin typeface="Calibri"/>
                <a:cs typeface="Calibri"/>
              </a:rPr>
              <a:t> </a:t>
            </a:r>
            <a:r>
              <a:rPr sz="1250" spc="105" dirty="0">
                <a:solidFill>
                  <a:srgbClr val="FFFFFF"/>
                </a:solidFill>
                <a:latin typeface="Calibri"/>
                <a:cs typeface="Calibri"/>
              </a:rPr>
              <a:t>εταιρεία</a:t>
            </a:r>
            <a:r>
              <a:rPr sz="1250" spc="110" dirty="0">
                <a:solidFill>
                  <a:srgbClr val="FFFFFF"/>
                </a:solidFill>
                <a:latin typeface="Calibri"/>
                <a:cs typeface="Calibri"/>
              </a:rPr>
              <a:t> </a:t>
            </a:r>
            <a:r>
              <a:rPr sz="1250" spc="125" dirty="0">
                <a:solidFill>
                  <a:srgbClr val="FFFFFF"/>
                </a:solidFill>
                <a:latin typeface="Calibri"/>
                <a:cs typeface="Calibri"/>
              </a:rPr>
              <a:t>μεταφοράς </a:t>
            </a:r>
            <a:r>
              <a:rPr sz="1250" spc="130" dirty="0">
                <a:solidFill>
                  <a:srgbClr val="FFFFFF"/>
                </a:solidFill>
                <a:latin typeface="Calibri"/>
                <a:cs typeface="Calibri"/>
              </a:rPr>
              <a:t> </a:t>
            </a:r>
            <a:r>
              <a:rPr sz="1250" spc="114" dirty="0">
                <a:solidFill>
                  <a:srgbClr val="FFFFFF"/>
                </a:solidFill>
                <a:latin typeface="Calibri"/>
                <a:cs typeface="Calibri"/>
              </a:rPr>
              <a:t>εμπορευματοκιβωτίων, </a:t>
            </a:r>
            <a:r>
              <a:rPr sz="1250" spc="120" dirty="0">
                <a:solidFill>
                  <a:srgbClr val="FFFFFF"/>
                </a:solidFill>
                <a:latin typeface="Calibri"/>
                <a:cs typeface="Calibri"/>
              </a:rPr>
              <a:t> </a:t>
            </a:r>
            <a:r>
              <a:rPr sz="1250" spc="130" dirty="0">
                <a:solidFill>
                  <a:srgbClr val="FFFFFF"/>
                </a:solidFill>
                <a:latin typeface="Calibri"/>
                <a:cs typeface="Calibri"/>
              </a:rPr>
              <a:t>αποκάλυψε</a:t>
            </a:r>
            <a:r>
              <a:rPr sz="1250" spc="90" dirty="0">
                <a:solidFill>
                  <a:srgbClr val="FFFFFF"/>
                </a:solidFill>
                <a:latin typeface="Calibri"/>
                <a:cs typeface="Calibri"/>
              </a:rPr>
              <a:t> </a:t>
            </a:r>
            <a:r>
              <a:rPr sz="1250" spc="110" dirty="0">
                <a:solidFill>
                  <a:srgbClr val="FFFFFF"/>
                </a:solidFill>
                <a:latin typeface="Calibri"/>
                <a:cs typeface="Calibri"/>
              </a:rPr>
              <a:t>μια</a:t>
            </a:r>
            <a:r>
              <a:rPr sz="1250" spc="95" dirty="0">
                <a:solidFill>
                  <a:srgbClr val="FFFFFF"/>
                </a:solidFill>
                <a:latin typeface="Calibri"/>
                <a:cs typeface="Calibri"/>
              </a:rPr>
              <a:t> </a:t>
            </a:r>
            <a:r>
              <a:rPr sz="1250" spc="114" dirty="0">
                <a:solidFill>
                  <a:srgbClr val="FFFFFF"/>
                </a:solidFill>
                <a:latin typeface="Calibri"/>
                <a:cs typeface="Calibri"/>
              </a:rPr>
              <a:t>επίθεση</a:t>
            </a:r>
            <a:r>
              <a:rPr sz="1250" spc="90" dirty="0">
                <a:solidFill>
                  <a:srgbClr val="FFFFFF"/>
                </a:solidFill>
                <a:latin typeface="Calibri"/>
                <a:cs typeface="Calibri"/>
              </a:rPr>
              <a:t> </a:t>
            </a:r>
            <a:r>
              <a:rPr sz="1250" spc="125" dirty="0">
                <a:solidFill>
                  <a:srgbClr val="FFFFFF"/>
                </a:solidFill>
                <a:latin typeface="Calibri"/>
                <a:cs typeface="Calibri"/>
              </a:rPr>
              <a:t>κακόβουλου</a:t>
            </a:r>
            <a:r>
              <a:rPr sz="1250" spc="90" dirty="0">
                <a:solidFill>
                  <a:srgbClr val="FFFFFF"/>
                </a:solidFill>
                <a:latin typeface="Calibri"/>
                <a:cs typeface="Calibri"/>
              </a:rPr>
              <a:t> </a:t>
            </a:r>
            <a:r>
              <a:rPr sz="1250" spc="110" dirty="0">
                <a:solidFill>
                  <a:srgbClr val="FFFFFF"/>
                </a:solidFill>
                <a:latin typeface="Calibri"/>
                <a:cs typeface="Calibri"/>
              </a:rPr>
              <a:t>λογισμικού</a:t>
            </a:r>
            <a:r>
              <a:rPr sz="1250" spc="90" dirty="0">
                <a:solidFill>
                  <a:srgbClr val="FFFFFF"/>
                </a:solidFill>
                <a:latin typeface="Calibri"/>
                <a:cs typeface="Calibri"/>
              </a:rPr>
              <a:t> </a:t>
            </a:r>
            <a:r>
              <a:rPr sz="1250" spc="135" dirty="0">
                <a:solidFill>
                  <a:srgbClr val="FFFFFF"/>
                </a:solidFill>
                <a:latin typeface="Calibri"/>
                <a:cs typeface="Calibri"/>
              </a:rPr>
              <a:t>που</a:t>
            </a:r>
            <a:r>
              <a:rPr sz="1250" spc="85" dirty="0">
                <a:solidFill>
                  <a:srgbClr val="FFFFFF"/>
                </a:solidFill>
                <a:latin typeface="Calibri"/>
                <a:cs typeface="Calibri"/>
              </a:rPr>
              <a:t> </a:t>
            </a:r>
            <a:r>
              <a:rPr sz="1250" spc="125" dirty="0">
                <a:solidFill>
                  <a:srgbClr val="FFFFFF"/>
                </a:solidFill>
                <a:latin typeface="Calibri"/>
                <a:cs typeface="Calibri"/>
              </a:rPr>
              <a:t>επηρέασε</a:t>
            </a:r>
            <a:r>
              <a:rPr sz="1250" spc="90" dirty="0">
                <a:solidFill>
                  <a:srgbClr val="FFFFFF"/>
                </a:solidFill>
                <a:latin typeface="Calibri"/>
                <a:cs typeface="Calibri"/>
              </a:rPr>
              <a:t> </a:t>
            </a:r>
            <a:r>
              <a:rPr sz="1250" spc="130" dirty="0">
                <a:solidFill>
                  <a:srgbClr val="FFFFFF"/>
                </a:solidFill>
                <a:latin typeface="Calibri"/>
                <a:cs typeface="Calibri"/>
              </a:rPr>
              <a:t>δύο</a:t>
            </a:r>
            <a:r>
              <a:rPr sz="1250" spc="95" dirty="0">
                <a:solidFill>
                  <a:srgbClr val="FFFFFF"/>
                </a:solidFill>
                <a:latin typeface="Calibri"/>
                <a:cs typeface="Calibri"/>
              </a:rPr>
              <a:t> </a:t>
            </a:r>
            <a:r>
              <a:rPr sz="1250" spc="135" dirty="0">
                <a:solidFill>
                  <a:srgbClr val="FFFFFF"/>
                </a:solidFill>
                <a:latin typeface="Calibri"/>
                <a:cs typeface="Calibri"/>
              </a:rPr>
              <a:t>από</a:t>
            </a:r>
            <a:r>
              <a:rPr sz="1250" spc="85" dirty="0">
                <a:solidFill>
                  <a:srgbClr val="FFFFFF"/>
                </a:solidFill>
                <a:latin typeface="Calibri"/>
                <a:cs typeface="Calibri"/>
              </a:rPr>
              <a:t> τις </a:t>
            </a:r>
            <a:r>
              <a:rPr sz="1250" spc="-270" dirty="0">
                <a:solidFill>
                  <a:srgbClr val="FFFFFF"/>
                </a:solidFill>
                <a:latin typeface="Calibri"/>
                <a:cs typeface="Calibri"/>
              </a:rPr>
              <a:t> </a:t>
            </a:r>
            <a:r>
              <a:rPr sz="1250" spc="110" dirty="0">
                <a:solidFill>
                  <a:srgbClr val="FFFFFF"/>
                </a:solidFill>
                <a:latin typeface="Calibri"/>
                <a:cs typeface="Calibri"/>
              </a:rPr>
              <a:t>θυγατρικές</a:t>
            </a:r>
            <a:r>
              <a:rPr sz="1250" spc="50" dirty="0">
                <a:solidFill>
                  <a:srgbClr val="FFFFFF"/>
                </a:solidFill>
                <a:latin typeface="Calibri"/>
                <a:cs typeface="Calibri"/>
              </a:rPr>
              <a:t> </a:t>
            </a:r>
            <a:r>
              <a:rPr sz="1250" spc="110" dirty="0">
                <a:solidFill>
                  <a:srgbClr val="FFFFFF"/>
                </a:solidFill>
                <a:latin typeface="Calibri"/>
                <a:cs typeface="Calibri"/>
              </a:rPr>
              <a:t>της</a:t>
            </a:r>
            <a:r>
              <a:rPr sz="1250" spc="55" dirty="0">
                <a:solidFill>
                  <a:srgbClr val="FFFFFF"/>
                </a:solidFill>
                <a:latin typeface="Calibri"/>
                <a:cs typeface="Calibri"/>
              </a:rPr>
              <a:t> </a:t>
            </a:r>
            <a:r>
              <a:rPr sz="1250" b="1" spc="114" dirty="0">
                <a:solidFill>
                  <a:srgbClr val="FFB800"/>
                </a:solidFill>
                <a:latin typeface="Calibri"/>
                <a:cs typeface="Calibri"/>
              </a:rPr>
              <a:t>στην</a:t>
            </a:r>
            <a:r>
              <a:rPr sz="1250" b="1" spc="55" dirty="0">
                <a:solidFill>
                  <a:srgbClr val="FFB800"/>
                </a:solidFill>
                <a:latin typeface="Calibri"/>
                <a:cs typeface="Calibri"/>
              </a:rPr>
              <a:t> </a:t>
            </a:r>
            <a:r>
              <a:rPr sz="1250" b="1" spc="114" dirty="0">
                <a:solidFill>
                  <a:srgbClr val="FFB800"/>
                </a:solidFill>
                <a:latin typeface="Calibri"/>
                <a:cs typeface="Calibri"/>
              </a:rPr>
              <a:t>περιοχή</a:t>
            </a:r>
            <a:r>
              <a:rPr sz="1250" b="1" spc="50" dirty="0">
                <a:solidFill>
                  <a:srgbClr val="FFB800"/>
                </a:solidFill>
                <a:latin typeface="Calibri"/>
                <a:cs typeface="Calibri"/>
              </a:rPr>
              <a:t> </a:t>
            </a:r>
            <a:r>
              <a:rPr sz="1250" b="1" spc="110" dirty="0">
                <a:solidFill>
                  <a:srgbClr val="FFB800"/>
                </a:solidFill>
                <a:latin typeface="Calibri"/>
                <a:cs typeface="Calibri"/>
              </a:rPr>
              <a:t>Ασίας-Ειρηνικού</a:t>
            </a:r>
            <a:endParaRPr sz="1250">
              <a:latin typeface="Calibri"/>
              <a:cs typeface="Calibri"/>
            </a:endParaRPr>
          </a:p>
          <a:p>
            <a:pPr>
              <a:lnSpc>
                <a:spcPct val="100000"/>
              </a:lnSpc>
              <a:spcBef>
                <a:spcPts val="55"/>
              </a:spcBef>
              <a:buClr>
                <a:srgbClr val="FFB800"/>
              </a:buClr>
              <a:buFont typeface="Courier New"/>
              <a:buChar char="o"/>
            </a:pPr>
            <a:endParaRPr sz="1400">
              <a:latin typeface="Calibri"/>
              <a:cs typeface="Calibri"/>
            </a:endParaRPr>
          </a:p>
          <a:p>
            <a:pPr marL="260350" marR="5080" indent="-260350" algn="just">
              <a:lnSpc>
                <a:spcPct val="99200"/>
              </a:lnSpc>
              <a:buClr>
                <a:srgbClr val="FFB800"/>
              </a:buClr>
              <a:buFont typeface="Courier New"/>
              <a:buChar char="o"/>
              <a:tabLst>
                <a:tab pos="260350" algn="l"/>
              </a:tabLst>
            </a:pPr>
            <a:r>
              <a:rPr sz="1250" spc="114" dirty="0">
                <a:solidFill>
                  <a:srgbClr val="FFFFFF"/>
                </a:solidFill>
                <a:latin typeface="Calibri"/>
                <a:cs typeface="Calibri"/>
              </a:rPr>
              <a:t>Η </a:t>
            </a:r>
            <a:r>
              <a:rPr sz="1250" spc="85" dirty="0">
                <a:solidFill>
                  <a:srgbClr val="FFFFFF"/>
                </a:solidFill>
                <a:latin typeface="Calibri"/>
                <a:cs typeface="Calibri"/>
              </a:rPr>
              <a:t>επίθεση </a:t>
            </a:r>
            <a:r>
              <a:rPr sz="1250" spc="100" dirty="0">
                <a:solidFill>
                  <a:srgbClr val="FFFFFF"/>
                </a:solidFill>
                <a:latin typeface="Calibri"/>
                <a:cs typeface="Calibri"/>
              </a:rPr>
              <a:t>αφορούσε </a:t>
            </a:r>
            <a:r>
              <a:rPr sz="1250" spc="90" dirty="0">
                <a:solidFill>
                  <a:srgbClr val="FFFFFF"/>
                </a:solidFill>
                <a:latin typeface="Calibri"/>
                <a:cs typeface="Calibri"/>
              </a:rPr>
              <a:t>κακόβουλο </a:t>
            </a:r>
            <a:r>
              <a:rPr sz="1250" spc="80" dirty="0">
                <a:solidFill>
                  <a:srgbClr val="FFFFFF"/>
                </a:solidFill>
                <a:latin typeface="Calibri"/>
                <a:cs typeface="Calibri"/>
              </a:rPr>
              <a:t>λογισμικό </a:t>
            </a:r>
            <a:r>
              <a:rPr sz="1250" spc="90" dirty="0">
                <a:solidFill>
                  <a:srgbClr val="FFFFFF"/>
                </a:solidFill>
                <a:latin typeface="Calibri"/>
                <a:cs typeface="Calibri"/>
              </a:rPr>
              <a:t>κρυπτογράφησης, με αποτέλεσμα </a:t>
            </a:r>
            <a:r>
              <a:rPr sz="1250" spc="95" dirty="0">
                <a:solidFill>
                  <a:srgbClr val="FFFFFF"/>
                </a:solidFill>
                <a:latin typeface="Calibri"/>
                <a:cs typeface="Calibri"/>
              </a:rPr>
              <a:t> </a:t>
            </a:r>
            <a:r>
              <a:rPr sz="1250" b="1" spc="85" dirty="0">
                <a:solidFill>
                  <a:srgbClr val="FFB800"/>
                </a:solidFill>
                <a:latin typeface="Calibri"/>
                <a:cs typeface="Calibri"/>
              </a:rPr>
              <a:t>δυνητική</a:t>
            </a:r>
            <a:r>
              <a:rPr sz="1250" b="1" spc="90" dirty="0">
                <a:solidFill>
                  <a:srgbClr val="FFB800"/>
                </a:solidFill>
                <a:latin typeface="Calibri"/>
                <a:cs typeface="Calibri"/>
              </a:rPr>
              <a:t> </a:t>
            </a:r>
            <a:r>
              <a:rPr sz="1250" b="1" spc="95" dirty="0">
                <a:solidFill>
                  <a:srgbClr val="FFB800"/>
                </a:solidFill>
                <a:latin typeface="Calibri"/>
                <a:cs typeface="Calibri"/>
              </a:rPr>
              <a:t>κλοπή</a:t>
            </a:r>
            <a:r>
              <a:rPr sz="1250" b="1" spc="100" dirty="0">
                <a:solidFill>
                  <a:srgbClr val="FFB800"/>
                </a:solidFill>
                <a:latin typeface="Calibri"/>
                <a:cs typeface="Calibri"/>
              </a:rPr>
              <a:t> </a:t>
            </a:r>
            <a:r>
              <a:rPr sz="1250" b="1" spc="90" dirty="0">
                <a:solidFill>
                  <a:srgbClr val="FFB800"/>
                </a:solidFill>
                <a:latin typeface="Calibri"/>
                <a:cs typeface="Calibri"/>
              </a:rPr>
              <a:t>δεδομένων,</a:t>
            </a:r>
            <a:r>
              <a:rPr sz="1250" b="1" spc="95" dirty="0">
                <a:solidFill>
                  <a:srgbClr val="FFB800"/>
                </a:solidFill>
                <a:latin typeface="Calibri"/>
                <a:cs typeface="Calibri"/>
              </a:rPr>
              <a:t> </a:t>
            </a:r>
            <a:r>
              <a:rPr sz="1250" spc="85" dirty="0">
                <a:solidFill>
                  <a:srgbClr val="FFFFFF"/>
                </a:solidFill>
                <a:latin typeface="Calibri"/>
                <a:cs typeface="Calibri"/>
              </a:rPr>
              <a:t>ανατρεπτική</a:t>
            </a:r>
            <a:r>
              <a:rPr sz="1250" spc="90" dirty="0">
                <a:solidFill>
                  <a:srgbClr val="FFFFFF"/>
                </a:solidFill>
                <a:latin typeface="Calibri"/>
                <a:cs typeface="Calibri"/>
              </a:rPr>
              <a:t> </a:t>
            </a:r>
            <a:r>
              <a:rPr sz="1250" spc="95" dirty="0">
                <a:solidFill>
                  <a:srgbClr val="FFFFFF"/>
                </a:solidFill>
                <a:latin typeface="Calibri"/>
                <a:cs typeface="Calibri"/>
              </a:rPr>
              <a:t>ανατροπή</a:t>
            </a:r>
            <a:r>
              <a:rPr sz="1250" spc="100" dirty="0">
                <a:solidFill>
                  <a:srgbClr val="FFFFFF"/>
                </a:solidFill>
                <a:latin typeface="Calibri"/>
                <a:cs typeface="Calibri"/>
              </a:rPr>
              <a:t> </a:t>
            </a:r>
            <a:r>
              <a:rPr sz="1250" spc="80" dirty="0">
                <a:solidFill>
                  <a:srgbClr val="FFFFFF"/>
                </a:solidFill>
                <a:latin typeface="Calibri"/>
                <a:cs typeface="Calibri"/>
              </a:rPr>
              <a:t>της</a:t>
            </a:r>
            <a:r>
              <a:rPr sz="1250" spc="445" dirty="0">
                <a:solidFill>
                  <a:srgbClr val="FFFFFF"/>
                </a:solidFill>
                <a:latin typeface="Calibri"/>
                <a:cs typeface="Calibri"/>
              </a:rPr>
              <a:t> </a:t>
            </a:r>
            <a:r>
              <a:rPr sz="1250" spc="80" dirty="0">
                <a:solidFill>
                  <a:srgbClr val="FFFFFF"/>
                </a:solidFill>
                <a:latin typeface="Calibri"/>
                <a:cs typeface="Calibri"/>
              </a:rPr>
              <a:t>ηλεκτρονικής </a:t>
            </a:r>
            <a:r>
              <a:rPr sz="1250" spc="85" dirty="0">
                <a:solidFill>
                  <a:srgbClr val="FFFFFF"/>
                </a:solidFill>
                <a:latin typeface="Calibri"/>
                <a:cs typeface="Calibri"/>
              </a:rPr>
              <a:t> </a:t>
            </a:r>
            <a:r>
              <a:rPr sz="1250" spc="95" dirty="0">
                <a:solidFill>
                  <a:srgbClr val="FFFFFF"/>
                </a:solidFill>
                <a:latin typeface="Calibri"/>
                <a:cs typeface="Calibri"/>
              </a:rPr>
              <a:t>πλατφόρμας </a:t>
            </a:r>
            <a:r>
              <a:rPr sz="1250" spc="85" dirty="0">
                <a:solidFill>
                  <a:srgbClr val="FFFFFF"/>
                </a:solidFill>
                <a:latin typeface="Calibri"/>
                <a:cs typeface="Calibri"/>
              </a:rPr>
              <a:t>κρατήσεων, καθυστερήσεις στην </a:t>
            </a:r>
            <a:r>
              <a:rPr sz="1250" spc="100" dirty="0">
                <a:solidFill>
                  <a:srgbClr val="FFFFFF"/>
                </a:solidFill>
                <a:latin typeface="Calibri"/>
                <a:cs typeface="Calibri"/>
              </a:rPr>
              <a:t>παράδοση </a:t>
            </a:r>
            <a:r>
              <a:rPr sz="1250" spc="90" dirty="0">
                <a:solidFill>
                  <a:srgbClr val="FFFFFF"/>
                </a:solidFill>
                <a:latin typeface="Calibri"/>
                <a:cs typeface="Calibri"/>
              </a:rPr>
              <a:t>φορτίων </a:t>
            </a:r>
            <a:r>
              <a:rPr sz="1250" spc="80" dirty="0">
                <a:solidFill>
                  <a:srgbClr val="FFFFFF"/>
                </a:solidFill>
                <a:latin typeface="Calibri"/>
                <a:cs typeface="Calibri"/>
              </a:rPr>
              <a:t>και </a:t>
            </a:r>
            <a:r>
              <a:rPr sz="1250" spc="85" dirty="0">
                <a:solidFill>
                  <a:srgbClr val="FFFFFF"/>
                </a:solidFill>
                <a:latin typeface="Calibri"/>
                <a:cs typeface="Calibri"/>
              </a:rPr>
              <a:t>διακοπές </a:t>
            </a:r>
            <a:r>
              <a:rPr sz="1250" spc="-270" dirty="0">
                <a:solidFill>
                  <a:srgbClr val="FFFFFF"/>
                </a:solidFill>
                <a:latin typeface="Calibri"/>
                <a:cs typeface="Calibri"/>
              </a:rPr>
              <a:t> </a:t>
            </a:r>
            <a:r>
              <a:rPr sz="1250" spc="85" dirty="0">
                <a:solidFill>
                  <a:srgbClr val="FFFFFF"/>
                </a:solidFill>
                <a:latin typeface="Calibri"/>
                <a:cs typeface="Calibri"/>
              </a:rPr>
              <a:t>στην</a:t>
            </a:r>
            <a:r>
              <a:rPr sz="1250" spc="40" dirty="0">
                <a:solidFill>
                  <a:srgbClr val="FFFFFF"/>
                </a:solidFill>
                <a:latin typeface="Calibri"/>
                <a:cs typeface="Calibri"/>
              </a:rPr>
              <a:t> </a:t>
            </a:r>
            <a:r>
              <a:rPr sz="1250" spc="80" dirty="0">
                <a:solidFill>
                  <a:srgbClr val="FFFFFF"/>
                </a:solidFill>
                <a:latin typeface="Calibri"/>
                <a:cs typeface="Calibri"/>
              </a:rPr>
              <a:t>επικοινωνία</a:t>
            </a:r>
            <a:r>
              <a:rPr sz="1250" spc="35" dirty="0">
                <a:solidFill>
                  <a:srgbClr val="FFFFFF"/>
                </a:solidFill>
                <a:latin typeface="Calibri"/>
                <a:cs typeface="Calibri"/>
              </a:rPr>
              <a:t> </a:t>
            </a:r>
            <a:r>
              <a:rPr sz="1250" spc="90" dirty="0">
                <a:solidFill>
                  <a:srgbClr val="FFFFFF"/>
                </a:solidFill>
                <a:latin typeface="Calibri"/>
                <a:cs typeface="Calibri"/>
              </a:rPr>
              <a:t>με</a:t>
            </a:r>
            <a:r>
              <a:rPr sz="1250" spc="35" dirty="0">
                <a:solidFill>
                  <a:srgbClr val="FFFFFF"/>
                </a:solidFill>
                <a:latin typeface="Calibri"/>
                <a:cs typeface="Calibri"/>
              </a:rPr>
              <a:t> </a:t>
            </a:r>
            <a:r>
              <a:rPr sz="1250" spc="65" dirty="0">
                <a:solidFill>
                  <a:srgbClr val="FFFFFF"/>
                </a:solidFill>
                <a:latin typeface="Calibri"/>
                <a:cs typeface="Calibri"/>
              </a:rPr>
              <a:t>τις</a:t>
            </a:r>
            <a:r>
              <a:rPr sz="1250" spc="35" dirty="0">
                <a:solidFill>
                  <a:srgbClr val="FFFFFF"/>
                </a:solidFill>
                <a:latin typeface="Calibri"/>
                <a:cs typeface="Calibri"/>
              </a:rPr>
              <a:t> </a:t>
            </a:r>
            <a:r>
              <a:rPr sz="1250" spc="80" dirty="0">
                <a:solidFill>
                  <a:srgbClr val="FFFFFF"/>
                </a:solidFill>
                <a:latin typeface="Calibri"/>
                <a:cs typeface="Calibri"/>
              </a:rPr>
              <a:t>τελωνειακές</a:t>
            </a:r>
            <a:r>
              <a:rPr sz="1250" spc="35" dirty="0">
                <a:solidFill>
                  <a:srgbClr val="FFFFFF"/>
                </a:solidFill>
                <a:latin typeface="Calibri"/>
                <a:cs typeface="Calibri"/>
              </a:rPr>
              <a:t> </a:t>
            </a:r>
            <a:r>
              <a:rPr sz="1250" spc="80" dirty="0">
                <a:solidFill>
                  <a:srgbClr val="FFFFFF"/>
                </a:solidFill>
                <a:latin typeface="Calibri"/>
                <a:cs typeface="Calibri"/>
              </a:rPr>
              <a:t>αρχές.</a:t>
            </a:r>
            <a:endParaRPr sz="1250">
              <a:latin typeface="Calibri"/>
              <a:cs typeface="Calibri"/>
            </a:endParaRPr>
          </a:p>
        </p:txBody>
      </p:sp>
      <p:pic>
        <p:nvPicPr>
          <p:cNvPr id="10" name="object 10"/>
          <p:cNvPicPr/>
          <p:nvPr/>
        </p:nvPicPr>
        <p:blipFill>
          <a:blip r:embed="rId3" cstate="print"/>
          <a:stretch>
            <a:fillRect/>
          </a:stretch>
        </p:blipFill>
        <p:spPr>
          <a:xfrm>
            <a:off x="7549832" y="5942012"/>
            <a:ext cx="3293427" cy="611187"/>
          </a:xfrm>
          <a:prstGeom prst="rect">
            <a:avLst/>
          </a:prstGeom>
        </p:spPr>
      </p:pic>
      <p:sp>
        <p:nvSpPr>
          <p:cNvPr id="11" name="object 11"/>
          <p:cNvSpPr txBox="1"/>
          <p:nvPr/>
        </p:nvSpPr>
        <p:spPr>
          <a:xfrm>
            <a:off x="203200" y="6451600"/>
            <a:ext cx="4768850" cy="101600"/>
          </a:xfrm>
          <a:prstGeom prst="rect">
            <a:avLst/>
          </a:prstGeom>
        </p:spPr>
        <p:txBody>
          <a:bodyPr vert="horz" wrap="square" lIns="0" tIns="0" rIns="0" bIns="0" rtlCol="0">
            <a:spAutoFit/>
          </a:bodyPr>
          <a:lstStyle/>
          <a:p>
            <a:pPr marL="12700">
              <a:lnSpc>
                <a:spcPts val="670"/>
              </a:lnSpc>
            </a:pPr>
            <a:r>
              <a:rPr sz="600" u="sng" spc="35" dirty="0">
                <a:solidFill>
                  <a:srgbClr val="FFFFFF"/>
                </a:solidFill>
                <a:uFill>
                  <a:solidFill>
                    <a:srgbClr val="FFFFFF"/>
                  </a:solidFill>
                </a:uFill>
                <a:latin typeface="Calibri"/>
                <a:cs typeface="Calibri"/>
                <a:hlinkClick r:id="rId4"/>
              </a:rPr>
              <a:t>Navigating</a:t>
            </a:r>
            <a:r>
              <a:rPr sz="600" u="sng" spc="2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Cybersecurity</a:t>
            </a:r>
            <a:r>
              <a:rPr sz="600" u="sng" spc="25"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Challenges</a:t>
            </a:r>
            <a:r>
              <a:rPr sz="600" u="sng" spc="25"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in</a:t>
            </a:r>
            <a:r>
              <a:rPr sz="600" u="sng" spc="25" dirty="0">
                <a:solidFill>
                  <a:srgbClr val="FFFFFF"/>
                </a:solidFill>
                <a:uFill>
                  <a:solidFill>
                    <a:srgbClr val="FFFFFF"/>
                  </a:solidFill>
                </a:uFill>
                <a:latin typeface="Calibri"/>
                <a:cs typeface="Calibri"/>
                <a:hlinkClick r:id="rId4"/>
              </a:rPr>
              <a:t> </a:t>
            </a:r>
            <a:r>
              <a:rPr sz="600" u="sng" spc="40" dirty="0">
                <a:solidFill>
                  <a:srgbClr val="FFFFFF"/>
                </a:solidFill>
                <a:uFill>
                  <a:solidFill>
                    <a:srgbClr val="FFFFFF"/>
                  </a:solidFill>
                </a:uFill>
                <a:latin typeface="Calibri"/>
                <a:cs typeface="Calibri"/>
                <a:hlinkClick r:id="rId4"/>
              </a:rPr>
              <a:t>Maritime</a:t>
            </a:r>
            <a:r>
              <a:rPr sz="600" u="sng" spc="25"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Operational</a:t>
            </a:r>
            <a:r>
              <a:rPr sz="600" u="sng" spc="3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Technology</a:t>
            </a:r>
            <a:r>
              <a:rPr sz="600" u="sng" spc="30"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maritime-executive.com),</a:t>
            </a:r>
            <a:r>
              <a:rPr sz="600" u="sng" spc="25" dirty="0">
                <a:solidFill>
                  <a:srgbClr val="FFFFFF"/>
                </a:solidFill>
                <a:uFill>
                  <a:solidFill>
                    <a:srgbClr val="FFFFFF"/>
                  </a:solidFill>
                </a:uFill>
                <a:latin typeface="Calibri"/>
                <a:cs typeface="Calibri"/>
                <a:hlinkClick r:id="rId4"/>
              </a:rPr>
              <a:t> </a:t>
            </a:r>
            <a:r>
              <a:rPr sz="600" u="sng" spc="45" dirty="0">
                <a:solidFill>
                  <a:srgbClr val="FFFFFF"/>
                </a:solidFill>
                <a:uFill>
                  <a:solidFill>
                    <a:srgbClr val="FFFFFF"/>
                  </a:solidFill>
                </a:uFill>
                <a:latin typeface="Calibri"/>
                <a:cs typeface="Calibri"/>
              </a:rPr>
              <a:t>πρόσβαση</a:t>
            </a:r>
            <a:r>
              <a:rPr sz="600" u="sng" spc="40" dirty="0">
                <a:solidFill>
                  <a:srgbClr val="FFFFFF"/>
                </a:solidFill>
                <a:uFill>
                  <a:solidFill>
                    <a:srgbClr val="FFFFFF"/>
                  </a:solidFill>
                </a:uFill>
                <a:latin typeface="Calibri"/>
                <a:cs typeface="Calibri"/>
              </a:rPr>
              <a:t> </a:t>
            </a:r>
            <a:r>
              <a:rPr sz="600" u="sng" spc="35" dirty="0">
                <a:solidFill>
                  <a:srgbClr val="FFFFFF"/>
                </a:solidFill>
                <a:uFill>
                  <a:solidFill>
                    <a:srgbClr val="FFFFFF"/>
                  </a:solidFill>
                </a:uFill>
                <a:latin typeface="Calibri"/>
                <a:cs typeface="Calibri"/>
              </a:rPr>
              <a:t>τον</a:t>
            </a:r>
            <a:r>
              <a:rPr sz="600" spc="35" dirty="0">
                <a:solidFill>
                  <a:srgbClr val="FFFFFF"/>
                </a:solidFill>
                <a:latin typeface="Calibri"/>
                <a:cs typeface="Calibri"/>
              </a:rPr>
              <a:t> </a:t>
            </a:r>
            <a:r>
              <a:rPr sz="600" spc="40" dirty="0">
                <a:solidFill>
                  <a:srgbClr val="FFFFFF"/>
                </a:solidFill>
                <a:latin typeface="Calibri"/>
                <a:cs typeface="Calibri"/>
              </a:rPr>
              <a:t>Φεβρουάριο</a:t>
            </a:r>
            <a:r>
              <a:rPr sz="600" spc="30" dirty="0">
                <a:solidFill>
                  <a:srgbClr val="FFFFFF"/>
                </a:solidFill>
                <a:latin typeface="Calibri"/>
                <a:cs typeface="Calibri"/>
              </a:rPr>
              <a:t> </a:t>
            </a:r>
            <a:r>
              <a:rPr sz="600" spc="4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5800" y="5113020"/>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3" name="object 3"/>
          <p:cNvSpPr txBox="1"/>
          <p:nvPr/>
        </p:nvSpPr>
        <p:spPr>
          <a:xfrm>
            <a:off x="9226550" y="31115"/>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4" name="object 4"/>
          <p:cNvSpPr txBox="1">
            <a:spLocks noGrp="1"/>
          </p:cNvSpPr>
          <p:nvPr>
            <p:ph type="title"/>
          </p:nvPr>
        </p:nvSpPr>
        <p:spPr>
          <a:xfrm>
            <a:off x="858519" y="113030"/>
            <a:ext cx="8620760" cy="915035"/>
          </a:xfrm>
          <a:prstGeom prst="rect">
            <a:avLst/>
          </a:prstGeom>
        </p:spPr>
        <p:txBody>
          <a:bodyPr vert="horz" wrap="square" lIns="0" tIns="68580" rIns="0" bIns="0" rtlCol="0">
            <a:spAutoFit/>
          </a:bodyPr>
          <a:lstStyle/>
          <a:p>
            <a:pPr marL="12700">
              <a:lnSpc>
                <a:spcPct val="100000"/>
              </a:lnSpc>
              <a:spcBef>
                <a:spcPts val="540"/>
              </a:spcBef>
            </a:pPr>
            <a:r>
              <a:rPr spc="190" dirty="0"/>
              <a:t>Κλιμακούμενες</a:t>
            </a:r>
            <a:r>
              <a:rPr spc="235" dirty="0"/>
              <a:t> </a:t>
            </a:r>
            <a:r>
              <a:rPr spc="170" dirty="0"/>
              <a:t>απειλές</a:t>
            </a:r>
            <a:r>
              <a:rPr spc="229" dirty="0"/>
              <a:t> </a:t>
            </a:r>
            <a:r>
              <a:rPr spc="190" dirty="0"/>
              <a:t>κυβερνοασφάλειας</a:t>
            </a:r>
            <a:r>
              <a:rPr spc="235" dirty="0"/>
              <a:t> </a:t>
            </a:r>
            <a:r>
              <a:rPr spc="150" dirty="0"/>
              <a:t>στη</a:t>
            </a:r>
            <a:r>
              <a:rPr spc="165" dirty="0"/>
              <a:t> ναυτιλία</a:t>
            </a:r>
          </a:p>
          <a:p>
            <a:pPr marL="12700">
              <a:lnSpc>
                <a:spcPct val="100000"/>
              </a:lnSpc>
              <a:spcBef>
                <a:spcPts val="445"/>
              </a:spcBef>
            </a:pPr>
            <a:r>
              <a:rPr spc="180" dirty="0">
                <a:latin typeface="Calibri"/>
                <a:cs typeface="Calibri"/>
              </a:rPr>
              <a:t>Βιομηχανία</a:t>
            </a:r>
            <a:r>
              <a:rPr spc="180" dirty="0"/>
              <a:t>:</a:t>
            </a:r>
            <a:r>
              <a:rPr spc="190" dirty="0"/>
              <a:t> </a:t>
            </a:r>
            <a:r>
              <a:rPr spc="185" dirty="0">
                <a:latin typeface="Calibri"/>
                <a:cs typeface="Calibri"/>
              </a:rPr>
              <a:t>Ναυτιλιακή</a:t>
            </a:r>
            <a:r>
              <a:rPr spc="260" dirty="0">
                <a:latin typeface="Calibri"/>
                <a:cs typeface="Calibri"/>
              </a:rPr>
              <a:t> </a:t>
            </a:r>
            <a:r>
              <a:rPr spc="165" dirty="0">
                <a:latin typeface="Calibri"/>
                <a:cs typeface="Calibri"/>
              </a:rPr>
              <a:t>Εταιρεία</a:t>
            </a:r>
            <a:r>
              <a:rPr spc="240" dirty="0">
                <a:latin typeface="Calibri"/>
                <a:cs typeface="Calibri"/>
              </a:rPr>
              <a:t> </a:t>
            </a:r>
            <a:r>
              <a:rPr spc="170" dirty="0"/>
              <a:t>Cyberattacks</a:t>
            </a:r>
          </a:p>
        </p:txBody>
      </p:sp>
      <p:graphicFrame>
        <p:nvGraphicFramePr>
          <p:cNvPr id="5" name="object 5"/>
          <p:cNvGraphicFramePr>
            <a:graphicFrameLocks noGrp="1"/>
          </p:cNvGraphicFramePr>
          <p:nvPr/>
        </p:nvGraphicFramePr>
        <p:xfrm>
          <a:off x="417194" y="1175385"/>
          <a:ext cx="11356974" cy="4838058"/>
        </p:xfrm>
        <a:graphic>
          <a:graphicData uri="http://schemas.openxmlformats.org/drawingml/2006/table">
            <a:tbl>
              <a:tblPr firstRow="1" bandRow="1">
                <a:tableStyleId>{2D5ABB26-0587-4C30-8999-92F81FD0307C}</a:tableStyleId>
              </a:tblPr>
              <a:tblGrid>
                <a:gridCol w="2271395">
                  <a:extLst>
                    <a:ext uri="{9D8B030D-6E8A-4147-A177-3AD203B41FA5}">
                      <a16:colId xmlns:a16="http://schemas.microsoft.com/office/drawing/2014/main" val="20000"/>
                    </a:ext>
                  </a:extLst>
                </a:gridCol>
                <a:gridCol w="2271395">
                  <a:extLst>
                    <a:ext uri="{9D8B030D-6E8A-4147-A177-3AD203B41FA5}">
                      <a16:colId xmlns:a16="http://schemas.microsoft.com/office/drawing/2014/main" val="20001"/>
                    </a:ext>
                  </a:extLst>
                </a:gridCol>
                <a:gridCol w="2271394">
                  <a:extLst>
                    <a:ext uri="{9D8B030D-6E8A-4147-A177-3AD203B41FA5}">
                      <a16:colId xmlns:a16="http://schemas.microsoft.com/office/drawing/2014/main" val="20002"/>
                    </a:ext>
                  </a:extLst>
                </a:gridCol>
                <a:gridCol w="2271395">
                  <a:extLst>
                    <a:ext uri="{9D8B030D-6E8A-4147-A177-3AD203B41FA5}">
                      <a16:colId xmlns:a16="http://schemas.microsoft.com/office/drawing/2014/main" val="20003"/>
                    </a:ext>
                  </a:extLst>
                </a:gridCol>
                <a:gridCol w="2271395">
                  <a:extLst>
                    <a:ext uri="{9D8B030D-6E8A-4147-A177-3AD203B41FA5}">
                      <a16:colId xmlns:a16="http://schemas.microsoft.com/office/drawing/2014/main" val="20004"/>
                    </a:ext>
                  </a:extLst>
                </a:gridCol>
              </a:tblGrid>
              <a:tr h="220979">
                <a:tc>
                  <a:txBody>
                    <a:bodyPr/>
                    <a:lstStyle/>
                    <a:p>
                      <a:pPr marL="13970" algn="ctr">
                        <a:lnSpc>
                          <a:spcPct val="100000"/>
                        </a:lnSpc>
                        <a:spcBef>
                          <a:spcPts val="204"/>
                        </a:spcBef>
                      </a:pPr>
                      <a:r>
                        <a:rPr sz="850" b="1" spc="45" dirty="0">
                          <a:solidFill>
                            <a:srgbClr val="FFFFFF"/>
                          </a:solidFill>
                          <a:latin typeface="Calibri"/>
                          <a:cs typeface="Calibri"/>
                        </a:rPr>
                        <a:t>Ημερομηνία</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3970" algn="ctr">
                        <a:lnSpc>
                          <a:spcPct val="100000"/>
                        </a:lnSpc>
                        <a:spcBef>
                          <a:spcPts val="204"/>
                        </a:spcBef>
                      </a:pPr>
                      <a:r>
                        <a:rPr sz="850" b="1" spc="65" dirty="0">
                          <a:solidFill>
                            <a:srgbClr val="FFFFFF"/>
                          </a:solidFill>
                          <a:latin typeface="Calibri"/>
                          <a:cs typeface="Calibri"/>
                        </a:rPr>
                        <a:t>Θύμα</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3970" algn="ctr">
                        <a:lnSpc>
                          <a:spcPct val="100000"/>
                        </a:lnSpc>
                        <a:spcBef>
                          <a:spcPts val="204"/>
                        </a:spcBef>
                      </a:pPr>
                      <a:r>
                        <a:rPr sz="850" b="1" spc="55" dirty="0">
                          <a:solidFill>
                            <a:srgbClr val="FFFFFF"/>
                          </a:solidFill>
                          <a:latin typeface="Calibri"/>
                          <a:cs typeface="Calibri"/>
                        </a:rPr>
                        <a:t>Τοποθεσία</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700" algn="ctr">
                        <a:lnSpc>
                          <a:spcPct val="100000"/>
                        </a:lnSpc>
                        <a:spcBef>
                          <a:spcPts val="204"/>
                        </a:spcBef>
                      </a:pPr>
                      <a:r>
                        <a:rPr sz="850" b="1" spc="45" dirty="0">
                          <a:solidFill>
                            <a:srgbClr val="FFFFFF"/>
                          </a:solidFill>
                          <a:latin typeface="Calibri"/>
                          <a:cs typeface="Calibri"/>
                        </a:rPr>
                        <a:t>Τύπος</a:t>
                      </a:r>
                      <a:r>
                        <a:rPr sz="850" b="1" spc="-15" dirty="0">
                          <a:solidFill>
                            <a:srgbClr val="FFFFFF"/>
                          </a:solidFill>
                          <a:latin typeface="Calibri"/>
                          <a:cs typeface="Calibri"/>
                        </a:rPr>
                        <a:t> </a:t>
                      </a:r>
                      <a:r>
                        <a:rPr sz="850" b="1" spc="60" dirty="0">
                          <a:solidFill>
                            <a:srgbClr val="FFFFFF"/>
                          </a:solidFill>
                          <a:latin typeface="Calibri"/>
                          <a:cs typeface="Calibri"/>
                        </a:rPr>
                        <a:t>συμβάντος</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780" algn="ctr">
                        <a:lnSpc>
                          <a:spcPct val="100000"/>
                        </a:lnSpc>
                        <a:spcBef>
                          <a:spcPts val="204"/>
                        </a:spcBef>
                      </a:pPr>
                      <a:r>
                        <a:rPr sz="850" b="1" spc="55" dirty="0">
                          <a:solidFill>
                            <a:srgbClr val="FFFFFF"/>
                          </a:solidFill>
                          <a:latin typeface="Calibri"/>
                          <a:cs typeface="Calibri"/>
                        </a:rPr>
                        <a:t>Κακόβουλο</a:t>
                      </a:r>
                      <a:r>
                        <a:rPr sz="850" b="1" spc="-20" dirty="0">
                          <a:solidFill>
                            <a:srgbClr val="FFFFFF"/>
                          </a:solidFill>
                          <a:latin typeface="Calibri"/>
                          <a:cs typeface="Calibri"/>
                        </a:rPr>
                        <a:t> </a:t>
                      </a:r>
                      <a:r>
                        <a:rPr sz="850" b="1" spc="50" dirty="0">
                          <a:solidFill>
                            <a:srgbClr val="FFFFFF"/>
                          </a:solidFill>
                          <a:latin typeface="Calibri"/>
                          <a:cs typeface="Calibri"/>
                        </a:rPr>
                        <a:t>λογισμικό</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389255">
                <a:tc>
                  <a:txBody>
                    <a:bodyPr/>
                    <a:lstStyle/>
                    <a:p>
                      <a:pPr>
                        <a:lnSpc>
                          <a:spcPct val="100000"/>
                        </a:lnSpc>
                      </a:pPr>
                      <a:endParaRPr sz="750">
                        <a:latin typeface="Times New Roman"/>
                        <a:cs typeface="Times New Roman"/>
                      </a:endParaRPr>
                    </a:p>
                    <a:p>
                      <a:pPr marL="14604" algn="ctr">
                        <a:lnSpc>
                          <a:spcPct val="100000"/>
                        </a:lnSpc>
                      </a:pPr>
                      <a:r>
                        <a:rPr sz="850" spc="65" dirty="0">
                          <a:solidFill>
                            <a:srgbClr val="FFFFFF"/>
                          </a:solidFill>
                          <a:latin typeface="Calibri"/>
                          <a:cs typeface="Calibri"/>
                        </a:rPr>
                        <a:t>Μάιος</a:t>
                      </a:r>
                      <a:r>
                        <a:rPr sz="850" spc="-30" dirty="0">
                          <a:solidFill>
                            <a:srgbClr val="FFFFFF"/>
                          </a:solidFill>
                          <a:latin typeface="Calibri"/>
                          <a:cs typeface="Calibri"/>
                        </a:rPr>
                        <a:t> </a:t>
                      </a:r>
                      <a:r>
                        <a:rPr sz="850" spc="45" dirty="0">
                          <a:solidFill>
                            <a:srgbClr val="FFFFFF"/>
                          </a:solidFill>
                          <a:latin typeface="Calibri"/>
                          <a:cs typeface="Calibri"/>
                        </a:rPr>
                        <a:t>2017</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750">
                        <a:latin typeface="Times New Roman"/>
                        <a:cs typeface="Times New Roman"/>
                      </a:endParaRPr>
                    </a:p>
                    <a:p>
                      <a:pPr marL="15240" algn="ctr">
                        <a:lnSpc>
                          <a:spcPct val="100000"/>
                        </a:lnSpc>
                      </a:pPr>
                      <a:r>
                        <a:rPr sz="850" spc="50" dirty="0">
                          <a:solidFill>
                            <a:srgbClr val="FFFFFF"/>
                          </a:solidFill>
                          <a:latin typeface="Calibri"/>
                          <a:cs typeface="Calibri"/>
                        </a:rPr>
                        <a:t>Clarksons</a:t>
                      </a:r>
                      <a:r>
                        <a:rPr sz="850" spc="-5" dirty="0">
                          <a:solidFill>
                            <a:srgbClr val="FFFFFF"/>
                          </a:solidFill>
                          <a:latin typeface="Calibri"/>
                          <a:cs typeface="Calibri"/>
                        </a:rPr>
                        <a:t> </a:t>
                      </a:r>
                      <a:r>
                        <a:rPr sz="850" spc="40" dirty="0">
                          <a:solidFill>
                            <a:srgbClr val="FFFFFF"/>
                          </a:solidFill>
                          <a:latin typeface="Calibri"/>
                          <a:cs typeface="Calibri"/>
                        </a:rPr>
                        <a:t>PLS</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750">
                        <a:latin typeface="Times New Roman"/>
                        <a:cs typeface="Times New Roman"/>
                      </a:endParaRPr>
                    </a:p>
                    <a:p>
                      <a:pPr marL="17145" algn="ctr">
                        <a:lnSpc>
                          <a:spcPct val="100000"/>
                        </a:lnSpc>
                      </a:pPr>
                      <a:r>
                        <a:rPr sz="850" spc="-30" dirty="0">
                          <a:solidFill>
                            <a:srgbClr val="FFFFFF"/>
                          </a:solidFill>
                          <a:latin typeface="Calibri"/>
                          <a:cs typeface="Calibri"/>
                        </a:rPr>
                        <a:t>ΗΝΩΜΈΝ</a:t>
                      </a:r>
                      <a:r>
                        <a:rPr sz="850" dirty="0">
                          <a:solidFill>
                            <a:srgbClr val="FFFFFF"/>
                          </a:solidFill>
                          <a:latin typeface="Calibri"/>
                          <a:cs typeface="Calibri"/>
                        </a:rPr>
                        <a:t>Ο</a:t>
                      </a:r>
                      <a:r>
                        <a:rPr sz="850" spc="-40" dirty="0">
                          <a:solidFill>
                            <a:srgbClr val="FFFFFF"/>
                          </a:solidFill>
                          <a:latin typeface="Calibri"/>
                          <a:cs typeface="Calibri"/>
                        </a:rPr>
                        <a:t> </a:t>
                      </a:r>
                      <a:r>
                        <a:rPr sz="850" spc="-30" dirty="0">
                          <a:solidFill>
                            <a:srgbClr val="FFFFFF"/>
                          </a:solidFill>
                          <a:latin typeface="Calibri"/>
                          <a:cs typeface="Calibri"/>
                        </a:rPr>
                        <a:t>ΒΑΣΊΛΕΙ</a:t>
                      </a:r>
                      <a:r>
                        <a:rPr sz="850" dirty="0">
                          <a:solidFill>
                            <a:srgbClr val="FFFFFF"/>
                          </a:solidFill>
                          <a:latin typeface="Calibri"/>
                          <a:cs typeface="Calibri"/>
                        </a:rPr>
                        <a:t>Ο</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750">
                        <a:latin typeface="Times New Roman"/>
                        <a:cs typeface="Times New Roman"/>
                      </a:endParaRPr>
                    </a:p>
                    <a:p>
                      <a:pPr marL="13970" algn="ctr">
                        <a:lnSpc>
                          <a:spcPct val="100000"/>
                        </a:lnSpc>
                      </a:pPr>
                      <a:r>
                        <a:rPr sz="850" spc="60" dirty="0">
                          <a:solidFill>
                            <a:srgbClr val="FFFFFF"/>
                          </a:solidFill>
                          <a:latin typeface="Calibri"/>
                          <a:cs typeface="Calibri"/>
                        </a:rPr>
                        <a:t>Αγνώστου</a:t>
                      </a:r>
                      <a:r>
                        <a:rPr sz="850" spc="10" dirty="0">
                          <a:solidFill>
                            <a:srgbClr val="FFFFFF"/>
                          </a:solidFill>
                          <a:latin typeface="Calibri"/>
                          <a:cs typeface="Calibri"/>
                        </a:rPr>
                        <a:t> </a:t>
                      </a:r>
                      <a:r>
                        <a:rPr sz="850" spc="50" dirty="0">
                          <a:solidFill>
                            <a:srgbClr val="FFFFFF"/>
                          </a:solidFill>
                          <a:latin typeface="Calibri"/>
                          <a:cs typeface="Calibri"/>
                        </a:rPr>
                        <a:t>ταυτότητας</a:t>
                      </a:r>
                      <a:r>
                        <a:rPr sz="850" dirty="0">
                          <a:solidFill>
                            <a:srgbClr val="FFFFFF"/>
                          </a:solidFill>
                          <a:latin typeface="Calibri"/>
                          <a:cs typeface="Calibri"/>
                        </a:rPr>
                        <a:t> </a:t>
                      </a:r>
                      <a:r>
                        <a:rPr sz="850" spc="45" dirty="0">
                          <a:solidFill>
                            <a:srgbClr val="FFFFFF"/>
                          </a:solidFill>
                          <a:latin typeface="Calibri"/>
                          <a:cs typeface="Calibri"/>
                        </a:rPr>
                        <a:t>χάκερ(s)</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750">
                        <a:latin typeface="Times New Roman"/>
                        <a:cs typeface="Times New Roman"/>
                      </a:endParaRPr>
                    </a:p>
                    <a:p>
                      <a:pPr marL="17145" algn="ctr">
                        <a:lnSpc>
                          <a:spcPct val="100000"/>
                        </a:lnSpc>
                      </a:pPr>
                      <a:r>
                        <a:rPr sz="850" spc="55" dirty="0">
                          <a:solidFill>
                            <a:srgbClr val="FFFFFF"/>
                          </a:solidFill>
                          <a:latin typeface="Calibri"/>
                          <a:cs typeface="Calibri"/>
                        </a:rPr>
                        <a:t>Άγνωστος</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r h="220979">
                <a:tc>
                  <a:txBody>
                    <a:bodyPr/>
                    <a:lstStyle/>
                    <a:p>
                      <a:pPr marL="15240" algn="ctr">
                        <a:lnSpc>
                          <a:spcPct val="100000"/>
                        </a:lnSpc>
                        <a:spcBef>
                          <a:spcPts val="204"/>
                        </a:spcBef>
                      </a:pPr>
                      <a:r>
                        <a:rPr sz="850" spc="70" dirty="0">
                          <a:solidFill>
                            <a:srgbClr val="FFFFFF"/>
                          </a:solidFill>
                          <a:latin typeface="Calibri"/>
                          <a:cs typeface="Calibri"/>
                        </a:rPr>
                        <a:t>Ιούνιος</a:t>
                      </a:r>
                      <a:r>
                        <a:rPr sz="850" spc="-20" dirty="0">
                          <a:solidFill>
                            <a:srgbClr val="FFFFFF"/>
                          </a:solidFill>
                          <a:latin typeface="Calibri"/>
                          <a:cs typeface="Calibri"/>
                        </a:rPr>
                        <a:t> </a:t>
                      </a:r>
                      <a:r>
                        <a:rPr sz="850" spc="65" dirty="0">
                          <a:solidFill>
                            <a:srgbClr val="FFFFFF"/>
                          </a:solidFill>
                          <a:latin typeface="Calibri"/>
                          <a:cs typeface="Calibri"/>
                        </a:rPr>
                        <a:t>2017</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3335" algn="ctr">
                        <a:lnSpc>
                          <a:spcPct val="100000"/>
                        </a:lnSpc>
                        <a:spcBef>
                          <a:spcPts val="204"/>
                        </a:spcBef>
                      </a:pPr>
                      <a:r>
                        <a:rPr sz="850" spc="30" dirty="0">
                          <a:solidFill>
                            <a:srgbClr val="FFFFFF"/>
                          </a:solidFill>
                          <a:latin typeface="Calibri"/>
                          <a:cs typeface="Calibri"/>
                        </a:rPr>
                        <a:t>Maersk</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4604" algn="ctr">
                        <a:lnSpc>
                          <a:spcPct val="100000"/>
                        </a:lnSpc>
                        <a:spcBef>
                          <a:spcPts val="204"/>
                        </a:spcBef>
                      </a:pPr>
                      <a:r>
                        <a:rPr sz="850" spc="40" dirty="0">
                          <a:solidFill>
                            <a:srgbClr val="FFFFFF"/>
                          </a:solidFill>
                          <a:latin typeface="Calibri"/>
                          <a:cs typeface="Calibri"/>
                        </a:rPr>
                        <a:t>130</a:t>
                      </a:r>
                      <a:r>
                        <a:rPr sz="850" spc="-30" dirty="0">
                          <a:solidFill>
                            <a:srgbClr val="FFFFFF"/>
                          </a:solidFill>
                          <a:latin typeface="Calibri"/>
                          <a:cs typeface="Calibri"/>
                        </a:rPr>
                        <a:t> </a:t>
                      </a:r>
                      <a:r>
                        <a:rPr sz="850" spc="30" dirty="0">
                          <a:solidFill>
                            <a:srgbClr val="FFFFFF"/>
                          </a:solidFill>
                          <a:latin typeface="Calibri"/>
                          <a:cs typeface="Calibri"/>
                        </a:rPr>
                        <a:t>χώρες</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5240" algn="ctr">
                        <a:lnSpc>
                          <a:spcPct val="100000"/>
                        </a:lnSpc>
                        <a:spcBef>
                          <a:spcPts val="204"/>
                        </a:spcBef>
                      </a:pPr>
                      <a:r>
                        <a:rPr sz="850" spc="75" dirty="0">
                          <a:solidFill>
                            <a:srgbClr val="FFFFFF"/>
                          </a:solidFill>
                          <a:latin typeface="Calibri"/>
                          <a:cs typeface="Calibri"/>
                        </a:rPr>
                        <a:t>Ransomware</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145" algn="ctr">
                        <a:lnSpc>
                          <a:spcPct val="100000"/>
                        </a:lnSpc>
                        <a:spcBef>
                          <a:spcPts val="204"/>
                        </a:spcBef>
                      </a:pPr>
                      <a:r>
                        <a:rPr sz="850" spc="65" dirty="0">
                          <a:solidFill>
                            <a:srgbClr val="FFFFFF"/>
                          </a:solidFill>
                          <a:latin typeface="Calibri"/>
                          <a:cs typeface="Calibri"/>
                        </a:rPr>
                        <a:t>NotPetya</a:t>
                      </a:r>
                      <a:endParaRPr sz="850">
                        <a:latin typeface="Calibri"/>
                        <a:cs typeface="Calibri"/>
                      </a:endParaRPr>
                    </a:p>
                  </a:txBody>
                  <a:tcPr marL="0" marR="0" marT="2603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2"/>
                  </a:ext>
                </a:extLst>
              </a:tr>
              <a:tr h="725170">
                <a:tc>
                  <a:txBody>
                    <a:bodyPr/>
                    <a:lstStyle/>
                    <a:p>
                      <a:pPr>
                        <a:lnSpc>
                          <a:spcPct val="100000"/>
                        </a:lnSpc>
                      </a:pPr>
                      <a:endParaRPr sz="800">
                        <a:latin typeface="Times New Roman"/>
                        <a:cs typeface="Times New Roman"/>
                      </a:endParaRPr>
                    </a:p>
                    <a:p>
                      <a:pPr>
                        <a:lnSpc>
                          <a:spcPct val="100000"/>
                        </a:lnSpc>
                        <a:spcBef>
                          <a:spcPts val="5"/>
                        </a:spcBef>
                      </a:pPr>
                      <a:endParaRPr sz="1100">
                        <a:latin typeface="Times New Roman"/>
                        <a:cs typeface="Times New Roman"/>
                      </a:endParaRPr>
                    </a:p>
                    <a:p>
                      <a:pPr marL="15875" algn="ctr">
                        <a:lnSpc>
                          <a:spcPct val="100000"/>
                        </a:lnSpc>
                      </a:pPr>
                      <a:r>
                        <a:rPr sz="850" spc="50" dirty="0">
                          <a:solidFill>
                            <a:srgbClr val="FFFFFF"/>
                          </a:solidFill>
                          <a:latin typeface="Calibri"/>
                          <a:cs typeface="Calibri"/>
                        </a:rPr>
                        <a:t>Ιούλιος</a:t>
                      </a:r>
                      <a:r>
                        <a:rPr sz="850" spc="-25" dirty="0">
                          <a:solidFill>
                            <a:srgbClr val="FFFFFF"/>
                          </a:solidFill>
                          <a:latin typeface="Calibri"/>
                          <a:cs typeface="Calibri"/>
                        </a:rPr>
                        <a:t> </a:t>
                      </a:r>
                      <a:r>
                        <a:rPr sz="850" spc="45" dirty="0">
                          <a:solidFill>
                            <a:srgbClr val="FFFFFF"/>
                          </a:solidFill>
                          <a:latin typeface="Calibri"/>
                          <a:cs typeface="Calibri"/>
                        </a:rPr>
                        <a:t>2018</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56210" marR="219075" indent="208279">
                        <a:lnSpc>
                          <a:spcPct val="100000"/>
                        </a:lnSpc>
                        <a:spcBef>
                          <a:spcPts val="610"/>
                        </a:spcBef>
                      </a:pPr>
                      <a:r>
                        <a:rPr sz="850" spc="95" dirty="0">
                          <a:solidFill>
                            <a:srgbClr val="FFFFFF"/>
                          </a:solidFill>
                          <a:latin typeface="Calibri"/>
                          <a:cs typeface="Calibri"/>
                        </a:rPr>
                        <a:t>Τερματικός</a:t>
                      </a:r>
                      <a:r>
                        <a:rPr sz="850" spc="35" dirty="0">
                          <a:solidFill>
                            <a:srgbClr val="FFFFFF"/>
                          </a:solidFill>
                          <a:latin typeface="Calibri"/>
                          <a:cs typeface="Calibri"/>
                        </a:rPr>
                        <a:t> </a:t>
                      </a:r>
                      <a:r>
                        <a:rPr sz="850" spc="100" dirty="0">
                          <a:solidFill>
                            <a:srgbClr val="FFFFFF"/>
                          </a:solidFill>
                          <a:latin typeface="Calibri"/>
                          <a:cs typeface="Calibri"/>
                        </a:rPr>
                        <a:t>σταθμός</a:t>
                      </a:r>
                      <a:r>
                        <a:rPr sz="850" spc="40" dirty="0">
                          <a:solidFill>
                            <a:srgbClr val="FFFFFF"/>
                          </a:solidFill>
                          <a:latin typeface="Calibri"/>
                          <a:cs typeface="Calibri"/>
                        </a:rPr>
                        <a:t> </a:t>
                      </a:r>
                      <a:r>
                        <a:rPr sz="850" spc="90" dirty="0">
                          <a:solidFill>
                            <a:srgbClr val="FFFFFF"/>
                          </a:solidFill>
                          <a:latin typeface="Calibri"/>
                          <a:cs typeface="Calibri"/>
                        </a:rPr>
                        <a:t>της</a:t>
                      </a:r>
                      <a:r>
                        <a:rPr sz="850" spc="40" dirty="0">
                          <a:solidFill>
                            <a:srgbClr val="FFFFFF"/>
                          </a:solidFill>
                          <a:latin typeface="Calibri"/>
                          <a:cs typeface="Calibri"/>
                        </a:rPr>
                        <a:t> </a:t>
                      </a:r>
                      <a:r>
                        <a:rPr sz="850" spc="95" dirty="0">
                          <a:solidFill>
                            <a:srgbClr val="FFFFFF"/>
                          </a:solidFill>
                          <a:latin typeface="Calibri"/>
                          <a:cs typeface="Calibri"/>
                        </a:rPr>
                        <a:t>China </a:t>
                      </a:r>
                      <a:r>
                        <a:rPr sz="850" spc="-180" dirty="0">
                          <a:solidFill>
                            <a:srgbClr val="FFFFFF"/>
                          </a:solidFill>
                          <a:latin typeface="Calibri"/>
                          <a:cs typeface="Calibri"/>
                        </a:rPr>
                        <a:t> </a:t>
                      </a:r>
                      <a:r>
                        <a:rPr sz="850" spc="105" dirty="0">
                          <a:solidFill>
                            <a:srgbClr val="FFFFFF"/>
                          </a:solidFill>
                          <a:latin typeface="Calibri"/>
                          <a:cs typeface="Calibri"/>
                        </a:rPr>
                        <a:t>Ocean</a:t>
                      </a:r>
                      <a:r>
                        <a:rPr sz="850" spc="40" dirty="0">
                          <a:solidFill>
                            <a:srgbClr val="FFFFFF"/>
                          </a:solidFill>
                          <a:latin typeface="Calibri"/>
                          <a:cs typeface="Calibri"/>
                        </a:rPr>
                        <a:t> </a:t>
                      </a:r>
                      <a:r>
                        <a:rPr sz="850" spc="90" dirty="0">
                          <a:solidFill>
                            <a:srgbClr val="FFFFFF"/>
                          </a:solidFill>
                          <a:latin typeface="Calibri"/>
                          <a:cs typeface="Calibri"/>
                        </a:rPr>
                        <a:t>Shipping</a:t>
                      </a:r>
                      <a:r>
                        <a:rPr sz="850" spc="40" dirty="0">
                          <a:solidFill>
                            <a:srgbClr val="FFFFFF"/>
                          </a:solidFill>
                          <a:latin typeface="Calibri"/>
                          <a:cs typeface="Calibri"/>
                        </a:rPr>
                        <a:t> </a:t>
                      </a:r>
                      <a:r>
                        <a:rPr sz="850" spc="110" dirty="0">
                          <a:solidFill>
                            <a:srgbClr val="FFFFFF"/>
                          </a:solidFill>
                          <a:latin typeface="Calibri"/>
                          <a:cs typeface="Calibri"/>
                        </a:rPr>
                        <a:t>Company</a:t>
                      </a:r>
                      <a:r>
                        <a:rPr sz="850" spc="45" dirty="0">
                          <a:solidFill>
                            <a:srgbClr val="FFFFFF"/>
                          </a:solidFill>
                          <a:latin typeface="Calibri"/>
                          <a:cs typeface="Calibri"/>
                        </a:rPr>
                        <a:t> </a:t>
                      </a:r>
                      <a:r>
                        <a:rPr sz="850" spc="105" dirty="0">
                          <a:solidFill>
                            <a:srgbClr val="FFFFFF"/>
                          </a:solidFill>
                          <a:latin typeface="Calibri"/>
                          <a:cs typeface="Calibri"/>
                        </a:rPr>
                        <a:t>COSCO)</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a:lnSpc>
                          <a:spcPct val="100000"/>
                        </a:lnSpc>
                        <a:spcBef>
                          <a:spcPts val="5"/>
                        </a:spcBef>
                      </a:pPr>
                      <a:endParaRPr sz="1100">
                        <a:latin typeface="Times New Roman"/>
                        <a:cs typeface="Times New Roman"/>
                      </a:endParaRPr>
                    </a:p>
                    <a:p>
                      <a:pPr marL="15240" algn="ctr">
                        <a:lnSpc>
                          <a:spcPct val="100000"/>
                        </a:lnSpc>
                      </a:pPr>
                      <a:r>
                        <a:rPr sz="850" spc="70" dirty="0">
                          <a:solidFill>
                            <a:srgbClr val="FFFFFF"/>
                          </a:solidFill>
                          <a:latin typeface="Calibri"/>
                          <a:cs typeface="Calibri"/>
                        </a:rPr>
                        <a:t>Λιμάνι</a:t>
                      </a:r>
                      <a:r>
                        <a:rPr sz="850" spc="30" dirty="0">
                          <a:solidFill>
                            <a:srgbClr val="FFFFFF"/>
                          </a:solidFill>
                          <a:latin typeface="Calibri"/>
                          <a:cs typeface="Calibri"/>
                        </a:rPr>
                        <a:t> </a:t>
                      </a:r>
                      <a:r>
                        <a:rPr sz="850" spc="80" dirty="0">
                          <a:solidFill>
                            <a:srgbClr val="FFFFFF"/>
                          </a:solidFill>
                          <a:latin typeface="Calibri"/>
                          <a:cs typeface="Calibri"/>
                        </a:rPr>
                        <a:t>Long</a:t>
                      </a:r>
                      <a:r>
                        <a:rPr sz="850" spc="30" dirty="0">
                          <a:solidFill>
                            <a:srgbClr val="FFFFFF"/>
                          </a:solidFill>
                          <a:latin typeface="Calibri"/>
                          <a:cs typeface="Calibri"/>
                        </a:rPr>
                        <a:t> </a:t>
                      </a:r>
                      <a:r>
                        <a:rPr sz="850" spc="70" dirty="0">
                          <a:solidFill>
                            <a:srgbClr val="FFFFFF"/>
                          </a:solidFill>
                          <a:latin typeface="Calibri"/>
                          <a:cs typeface="Calibri"/>
                        </a:rPr>
                        <a:t>Beach,</a:t>
                      </a:r>
                      <a:r>
                        <a:rPr sz="850" spc="30" dirty="0">
                          <a:solidFill>
                            <a:srgbClr val="FFFFFF"/>
                          </a:solidFill>
                          <a:latin typeface="Calibri"/>
                          <a:cs typeface="Calibri"/>
                        </a:rPr>
                        <a:t> </a:t>
                      </a:r>
                      <a:r>
                        <a:rPr sz="850" spc="75" dirty="0">
                          <a:solidFill>
                            <a:srgbClr val="FFFFFF"/>
                          </a:solidFill>
                          <a:latin typeface="Calibri"/>
                          <a:cs typeface="Calibri"/>
                        </a:rPr>
                        <a:t>CA,</a:t>
                      </a:r>
                      <a:r>
                        <a:rPr sz="850" spc="30" dirty="0">
                          <a:solidFill>
                            <a:srgbClr val="FFFFFF"/>
                          </a:solidFill>
                          <a:latin typeface="Calibri"/>
                          <a:cs typeface="Calibri"/>
                        </a:rPr>
                        <a:t> </a:t>
                      </a:r>
                      <a:r>
                        <a:rPr sz="850" spc="100" dirty="0">
                          <a:solidFill>
                            <a:srgbClr val="FFFFFF"/>
                          </a:solidFill>
                          <a:latin typeface="Calibri"/>
                          <a:cs typeface="Calibri"/>
                        </a:rPr>
                        <a:t>ΗΠΑ</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a:lnSpc>
                          <a:spcPct val="100000"/>
                        </a:lnSpc>
                        <a:spcBef>
                          <a:spcPts val="5"/>
                        </a:spcBef>
                      </a:pPr>
                      <a:endParaRPr sz="1100">
                        <a:latin typeface="Times New Roman"/>
                        <a:cs typeface="Times New Roman"/>
                      </a:endParaRPr>
                    </a:p>
                    <a:p>
                      <a:pPr marL="15240" algn="ctr">
                        <a:lnSpc>
                          <a:spcPct val="100000"/>
                        </a:lnSpc>
                      </a:pPr>
                      <a:r>
                        <a:rPr sz="850" spc="75" dirty="0">
                          <a:solidFill>
                            <a:srgbClr val="FFFFFF"/>
                          </a:solidFill>
                          <a:latin typeface="Calibri"/>
                          <a:cs typeface="Calibri"/>
                        </a:rPr>
                        <a:t>Ransomware</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a:lnSpc>
                          <a:spcPct val="100000"/>
                        </a:lnSpc>
                        <a:spcBef>
                          <a:spcPts val="5"/>
                        </a:spcBef>
                      </a:pPr>
                      <a:endParaRPr sz="1100">
                        <a:latin typeface="Times New Roman"/>
                        <a:cs typeface="Times New Roman"/>
                      </a:endParaRPr>
                    </a:p>
                    <a:p>
                      <a:pPr marL="16510" algn="ctr">
                        <a:lnSpc>
                          <a:spcPct val="100000"/>
                        </a:lnSpc>
                      </a:pPr>
                      <a:r>
                        <a:rPr sz="850" spc="55" dirty="0">
                          <a:solidFill>
                            <a:srgbClr val="FFFFFF"/>
                          </a:solidFill>
                          <a:latin typeface="Calibri"/>
                          <a:cs typeface="Calibri"/>
                        </a:rPr>
                        <a:t>Άγνωστος</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3"/>
                  </a:ext>
                </a:extLst>
              </a:tr>
              <a:tr h="389254">
                <a:tc>
                  <a:txBody>
                    <a:bodyPr/>
                    <a:lstStyle/>
                    <a:p>
                      <a:pPr>
                        <a:lnSpc>
                          <a:spcPct val="100000"/>
                        </a:lnSpc>
                        <a:spcBef>
                          <a:spcPts val="5"/>
                        </a:spcBef>
                      </a:pPr>
                      <a:endParaRPr sz="750">
                        <a:latin typeface="Times New Roman"/>
                        <a:cs typeface="Times New Roman"/>
                      </a:endParaRPr>
                    </a:p>
                    <a:p>
                      <a:pPr marL="15240" algn="ctr">
                        <a:lnSpc>
                          <a:spcPct val="100000"/>
                        </a:lnSpc>
                      </a:pPr>
                      <a:r>
                        <a:rPr sz="850" spc="55" dirty="0">
                          <a:solidFill>
                            <a:srgbClr val="FFFFFF"/>
                          </a:solidFill>
                          <a:latin typeface="Calibri"/>
                          <a:cs typeface="Calibri"/>
                        </a:rPr>
                        <a:t>Σεπτέμβριος</a:t>
                      </a:r>
                      <a:r>
                        <a:rPr sz="850" spc="-20" dirty="0">
                          <a:solidFill>
                            <a:srgbClr val="FFFFFF"/>
                          </a:solidFill>
                          <a:latin typeface="Calibri"/>
                          <a:cs typeface="Calibri"/>
                        </a:rPr>
                        <a:t> </a:t>
                      </a:r>
                      <a:r>
                        <a:rPr sz="850" spc="45" dirty="0">
                          <a:solidFill>
                            <a:srgbClr val="FFFFFF"/>
                          </a:solidFill>
                          <a:latin typeface="Calibri"/>
                          <a:cs typeface="Calibri"/>
                        </a:rPr>
                        <a:t>2018</a:t>
                      </a:r>
                      <a:endParaRPr sz="850">
                        <a:latin typeface="Calibri"/>
                        <a:cs typeface="Calibri"/>
                      </a:endParaRPr>
                    </a:p>
                  </a:txBody>
                  <a:tcPr marL="0" marR="0" marT="6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
                        </a:spcBef>
                      </a:pPr>
                      <a:endParaRPr sz="750">
                        <a:latin typeface="Times New Roman"/>
                        <a:cs typeface="Times New Roman"/>
                      </a:endParaRPr>
                    </a:p>
                    <a:p>
                      <a:pPr marL="12700" algn="ctr">
                        <a:lnSpc>
                          <a:spcPct val="100000"/>
                        </a:lnSpc>
                      </a:pPr>
                      <a:r>
                        <a:rPr sz="850" spc="55" dirty="0">
                          <a:solidFill>
                            <a:srgbClr val="FFFFFF"/>
                          </a:solidFill>
                          <a:latin typeface="Calibri"/>
                          <a:cs typeface="Calibri"/>
                        </a:rPr>
                        <a:t>Λιμάνι</a:t>
                      </a:r>
                      <a:r>
                        <a:rPr sz="850" dirty="0">
                          <a:solidFill>
                            <a:srgbClr val="FFFFFF"/>
                          </a:solidFill>
                          <a:latin typeface="Calibri"/>
                          <a:cs typeface="Calibri"/>
                        </a:rPr>
                        <a:t> </a:t>
                      </a:r>
                      <a:r>
                        <a:rPr sz="850" spc="55" dirty="0">
                          <a:solidFill>
                            <a:srgbClr val="FFFFFF"/>
                          </a:solidFill>
                          <a:latin typeface="Calibri"/>
                          <a:cs typeface="Calibri"/>
                        </a:rPr>
                        <a:t>της</a:t>
                      </a:r>
                      <a:r>
                        <a:rPr sz="850" spc="5" dirty="0">
                          <a:solidFill>
                            <a:srgbClr val="FFFFFF"/>
                          </a:solidFill>
                          <a:latin typeface="Calibri"/>
                          <a:cs typeface="Calibri"/>
                        </a:rPr>
                        <a:t> </a:t>
                      </a:r>
                      <a:r>
                        <a:rPr sz="850" spc="55" dirty="0">
                          <a:solidFill>
                            <a:srgbClr val="FFFFFF"/>
                          </a:solidFill>
                          <a:latin typeface="Calibri"/>
                          <a:cs typeface="Calibri"/>
                        </a:rPr>
                        <a:t>Βαρκελώνης</a:t>
                      </a:r>
                      <a:endParaRPr sz="850">
                        <a:latin typeface="Calibri"/>
                        <a:cs typeface="Calibri"/>
                      </a:endParaRPr>
                    </a:p>
                  </a:txBody>
                  <a:tcPr marL="0" marR="0" marT="6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
                        </a:spcBef>
                      </a:pPr>
                      <a:endParaRPr sz="750">
                        <a:latin typeface="Times New Roman"/>
                        <a:cs typeface="Times New Roman"/>
                      </a:endParaRPr>
                    </a:p>
                    <a:p>
                      <a:pPr marL="13335" algn="ctr">
                        <a:lnSpc>
                          <a:spcPct val="100000"/>
                        </a:lnSpc>
                      </a:pPr>
                      <a:r>
                        <a:rPr sz="850" spc="65" dirty="0">
                          <a:solidFill>
                            <a:srgbClr val="FFFFFF"/>
                          </a:solidFill>
                          <a:latin typeface="Calibri"/>
                          <a:cs typeface="Calibri"/>
                        </a:rPr>
                        <a:t>Ισπανία</a:t>
                      </a:r>
                      <a:endParaRPr sz="850">
                        <a:latin typeface="Calibri"/>
                        <a:cs typeface="Calibri"/>
                      </a:endParaRPr>
                    </a:p>
                  </a:txBody>
                  <a:tcPr marL="0" marR="0" marT="6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
                        </a:spcBef>
                      </a:pPr>
                      <a:endParaRPr sz="750">
                        <a:latin typeface="Times New Roman"/>
                        <a:cs typeface="Times New Roman"/>
                      </a:endParaRPr>
                    </a:p>
                    <a:p>
                      <a:pPr marL="12700" algn="ctr">
                        <a:lnSpc>
                          <a:spcPct val="100000"/>
                        </a:lnSpc>
                      </a:pPr>
                      <a:r>
                        <a:rPr sz="850" spc="60" dirty="0">
                          <a:solidFill>
                            <a:srgbClr val="FFFFFF"/>
                          </a:solidFill>
                          <a:latin typeface="Calibri"/>
                          <a:cs typeface="Calibri"/>
                        </a:rPr>
                        <a:t>Άγνωστη</a:t>
                      </a:r>
                      <a:r>
                        <a:rPr sz="850" spc="30" dirty="0">
                          <a:solidFill>
                            <a:srgbClr val="FFFFFF"/>
                          </a:solidFill>
                          <a:latin typeface="Calibri"/>
                          <a:cs typeface="Calibri"/>
                        </a:rPr>
                        <a:t> </a:t>
                      </a:r>
                      <a:r>
                        <a:rPr sz="850" spc="50" dirty="0">
                          <a:solidFill>
                            <a:srgbClr val="FFFFFF"/>
                          </a:solidFill>
                          <a:latin typeface="Calibri"/>
                          <a:cs typeface="Calibri"/>
                        </a:rPr>
                        <a:t>επίθεση</a:t>
                      </a:r>
                      <a:r>
                        <a:rPr sz="850" spc="10" dirty="0">
                          <a:solidFill>
                            <a:srgbClr val="FFFFFF"/>
                          </a:solidFill>
                          <a:latin typeface="Calibri"/>
                          <a:cs typeface="Calibri"/>
                        </a:rPr>
                        <a:t> </a:t>
                      </a:r>
                      <a:r>
                        <a:rPr sz="850" spc="60" dirty="0">
                          <a:solidFill>
                            <a:srgbClr val="FFFFFF"/>
                          </a:solidFill>
                          <a:latin typeface="Calibri"/>
                          <a:cs typeface="Calibri"/>
                        </a:rPr>
                        <a:t>στον</a:t>
                      </a:r>
                      <a:r>
                        <a:rPr sz="850" spc="20" dirty="0">
                          <a:solidFill>
                            <a:srgbClr val="FFFFFF"/>
                          </a:solidFill>
                          <a:latin typeface="Calibri"/>
                          <a:cs typeface="Calibri"/>
                        </a:rPr>
                        <a:t> </a:t>
                      </a:r>
                      <a:r>
                        <a:rPr sz="850" spc="60" dirty="0">
                          <a:solidFill>
                            <a:srgbClr val="FFFFFF"/>
                          </a:solidFill>
                          <a:latin typeface="Calibri"/>
                          <a:cs typeface="Calibri"/>
                        </a:rPr>
                        <a:t>κυβερνοχώρο</a:t>
                      </a:r>
                      <a:endParaRPr sz="850">
                        <a:latin typeface="Calibri"/>
                        <a:cs typeface="Calibri"/>
                      </a:endParaRPr>
                    </a:p>
                  </a:txBody>
                  <a:tcPr marL="0" marR="0" marT="6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
                        </a:spcBef>
                      </a:pPr>
                      <a:endParaRPr sz="750">
                        <a:latin typeface="Times New Roman"/>
                        <a:cs typeface="Times New Roman"/>
                      </a:endParaRPr>
                    </a:p>
                    <a:p>
                      <a:pPr marL="16510" algn="ctr">
                        <a:lnSpc>
                          <a:spcPct val="100000"/>
                        </a:lnSpc>
                      </a:pPr>
                      <a:r>
                        <a:rPr sz="850" spc="55" dirty="0">
                          <a:solidFill>
                            <a:srgbClr val="FFFFFF"/>
                          </a:solidFill>
                          <a:latin typeface="Calibri"/>
                          <a:cs typeface="Calibri"/>
                        </a:rPr>
                        <a:t>Άγνωστος</a:t>
                      </a:r>
                      <a:endParaRPr sz="850">
                        <a:latin typeface="Calibri"/>
                        <a:cs typeface="Calibri"/>
                      </a:endParaRPr>
                    </a:p>
                  </a:txBody>
                  <a:tcPr marL="0" marR="0" marT="63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4"/>
                  </a:ext>
                </a:extLst>
              </a:tr>
              <a:tr h="221614">
                <a:tc>
                  <a:txBody>
                    <a:bodyPr/>
                    <a:lstStyle/>
                    <a:p>
                      <a:pPr marL="15240" algn="ctr">
                        <a:lnSpc>
                          <a:spcPct val="100000"/>
                        </a:lnSpc>
                        <a:spcBef>
                          <a:spcPts val="210"/>
                        </a:spcBef>
                      </a:pPr>
                      <a:r>
                        <a:rPr sz="850" spc="55" dirty="0">
                          <a:solidFill>
                            <a:srgbClr val="FFFFFF"/>
                          </a:solidFill>
                          <a:latin typeface="Calibri"/>
                          <a:cs typeface="Calibri"/>
                        </a:rPr>
                        <a:t>Σεπτέμβριος</a:t>
                      </a:r>
                      <a:r>
                        <a:rPr sz="850" spc="-20" dirty="0">
                          <a:solidFill>
                            <a:srgbClr val="FFFFFF"/>
                          </a:solidFill>
                          <a:latin typeface="Calibri"/>
                          <a:cs typeface="Calibri"/>
                        </a:rPr>
                        <a:t> </a:t>
                      </a:r>
                      <a:r>
                        <a:rPr sz="850" spc="45" dirty="0">
                          <a:solidFill>
                            <a:srgbClr val="FFFFFF"/>
                          </a:solidFill>
                          <a:latin typeface="Calibri"/>
                          <a:cs typeface="Calibri"/>
                        </a:rPr>
                        <a:t>2018</a:t>
                      </a:r>
                      <a:endParaRPr sz="850">
                        <a:latin typeface="Calibri"/>
                        <a:cs typeface="Calibri"/>
                      </a:endParaRPr>
                    </a:p>
                  </a:txBody>
                  <a:tcPr marL="0" marR="0" marT="266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700" algn="ctr">
                        <a:lnSpc>
                          <a:spcPct val="100000"/>
                        </a:lnSpc>
                        <a:spcBef>
                          <a:spcPts val="210"/>
                        </a:spcBef>
                      </a:pPr>
                      <a:r>
                        <a:rPr sz="850" spc="65" dirty="0">
                          <a:solidFill>
                            <a:srgbClr val="FFFFFF"/>
                          </a:solidFill>
                          <a:latin typeface="Calibri"/>
                          <a:cs typeface="Calibri"/>
                        </a:rPr>
                        <a:t>Λιμάνι</a:t>
                      </a:r>
                      <a:r>
                        <a:rPr sz="850" dirty="0">
                          <a:solidFill>
                            <a:srgbClr val="FFFFFF"/>
                          </a:solidFill>
                          <a:latin typeface="Calibri"/>
                          <a:cs typeface="Calibri"/>
                        </a:rPr>
                        <a:t> </a:t>
                      </a:r>
                      <a:r>
                        <a:rPr sz="850" spc="75" dirty="0">
                          <a:solidFill>
                            <a:srgbClr val="FFFFFF"/>
                          </a:solidFill>
                          <a:latin typeface="Calibri"/>
                          <a:cs typeface="Calibri"/>
                        </a:rPr>
                        <a:t>του</a:t>
                      </a:r>
                      <a:r>
                        <a:rPr sz="850" dirty="0">
                          <a:solidFill>
                            <a:srgbClr val="FFFFFF"/>
                          </a:solidFill>
                          <a:latin typeface="Calibri"/>
                          <a:cs typeface="Calibri"/>
                        </a:rPr>
                        <a:t> </a:t>
                      </a:r>
                      <a:r>
                        <a:rPr sz="850" spc="75" dirty="0">
                          <a:solidFill>
                            <a:srgbClr val="FFFFFF"/>
                          </a:solidFill>
                          <a:latin typeface="Calibri"/>
                          <a:cs typeface="Calibri"/>
                        </a:rPr>
                        <a:t>Σαν</a:t>
                      </a:r>
                      <a:r>
                        <a:rPr sz="850" spc="5" dirty="0">
                          <a:solidFill>
                            <a:srgbClr val="FFFFFF"/>
                          </a:solidFill>
                          <a:latin typeface="Calibri"/>
                          <a:cs typeface="Calibri"/>
                        </a:rPr>
                        <a:t> </a:t>
                      </a:r>
                      <a:r>
                        <a:rPr sz="850" spc="65" dirty="0">
                          <a:solidFill>
                            <a:srgbClr val="FFFFFF"/>
                          </a:solidFill>
                          <a:latin typeface="Calibri"/>
                          <a:cs typeface="Calibri"/>
                        </a:rPr>
                        <a:t>Ντιέγκο</a:t>
                      </a:r>
                      <a:endParaRPr sz="850">
                        <a:latin typeface="Calibri"/>
                        <a:cs typeface="Calibri"/>
                      </a:endParaRPr>
                    </a:p>
                  </a:txBody>
                  <a:tcPr marL="0" marR="0" marT="266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algn="ctr">
                        <a:lnSpc>
                          <a:spcPct val="100000"/>
                        </a:lnSpc>
                        <a:spcBef>
                          <a:spcPts val="210"/>
                        </a:spcBef>
                      </a:pPr>
                      <a:r>
                        <a:rPr sz="850" spc="55" dirty="0">
                          <a:solidFill>
                            <a:srgbClr val="FFFFFF"/>
                          </a:solidFill>
                          <a:latin typeface="Calibri"/>
                          <a:cs typeface="Calibri"/>
                        </a:rPr>
                        <a:t>ΗΠΑ</a:t>
                      </a:r>
                      <a:endParaRPr sz="850">
                        <a:latin typeface="Calibri"/>
                        <a:cs typeface="Calibri"/>
                      </a:endParaRPr>
                    </a:p>
                  </a:txBody>
                  <a:tcPr marL="0" marR="0" marT="266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5240" algn="ctr">
                        <a:lnSpc>
                          <a:spcPct val="100000"/>
                        </a:lnSpc>
                        <a:spcBef>
                          <a:spcPts val="210"/>
                        </a:spcBef>
                      </a:pPr>
                      <a:r>
                        <a:rPr sz="850" spc="75" dirty="0">
                          <a:solidFill>
                            <a:srgbClr val="FFFFFF"/>
                          </a:solidFill>
                          <a:latin typeface="Calibri"/>
                          <a:cs typeface="Calibri"/>
                        </a:rPr>
                        <a:t>Ransomware</a:t>
                      </a:r>
                      <a:endParaRPr sz="850">
                        <a:latin typeface="Calibri"/>
                        <a:cs typeface="Calibri"/>
                      </a:endParaRPr>
                    </a:p>
                  </a:txBody>
                  <a:tcPr marL="0" marR="0" marT="266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145" algn="ctr">
                        <a:lnSpc>
                          <a:spcPct val="100000"/>
                        </a:lnSpc>
                        <a:spcBef>
                          <a:spcPts val="210"/>
                        </a:spcBef>
                      </a:pPr>
                      <a:r>
                        <a:rPr sz="850" spc="110" dirty="0">
                          <a:solidFill>
                            <a:srgbClr val="FFFFFF"/>
                          </a:solidFill>
                          <a:latin typeface="Calibri"/>
                          <a:cs typeface="Calibri"/>
                        </a:rPr>
                        <a:t>SamSam</a:t>
                      </a:r>
                      <a:endParaRPr sz="850">
                        <a:latin typeface="Calibri"/>
                        <a:cs typeface="Calibri"/>
                      </a:endParaRPr>
                    </a:p>
                  </a:txBody>
                  <a:tcPr marL="0" marR="0" marT="266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5"/>
                  </a:ext>
                </a:extLst>
              </a:tr>
              <a:tr h="556895">
                <a:tc>
                  <a:txBody>
                    <a:bodyPr/>
                    <a:lstStyle/>
                    <a:p>
                      <a:pPr>
                        <a:lnSpc>
                          <a:spcPct val="100000"/>
                        </a:lnSpc>
                      </a:pPr>
                      <a:endParaRPr sz="800">
                        <a:latin typeface="Times New Roman"/>
                        <a:cs typeface="Times New Roman"/>
                      </a:endParaRPr>
                    </a:p>
                    <a:p>
                      <a:pPr marL="15875" algn="ctr">
                        <a:lnSpc>
                          <a:spcPct val="100000"/>
                        </a:lnSpc>
                        <a:spcBef>
                          <a:spcPts val="610"/>
                        </a:spcBef>
                      </a:pPr>
                      <a:r>
                        <a:rPr sz="850" spc="50" dirty="0">
                          <a:solidFill>
                            <a:srgbClr val="FFFFFF"/>
                          </a:solidFill>
                          <a:latin typeface="Calibri"/>
                          <a:cs typeface="Calibri"/>
                        </a:rPr>
                        <a:t>Ιούλιος</a:t>
                      </a:r>
                      <a:r>
                        <a:rPr sz="850" spc="-25" dirty="0">
                          <a:solidFill>
                            <a:srgbClr val="FFFFFF"/>
                          </a:solidFill>
                          <a:latin typeface="Calibri"/>
                          <a:cs typeface="Calibri"/>
                        </a:rPr>
                        <a:t> </a:t>
                      </a:r>
                      <a:r>
                        <a:rPr sz="850" spc="45" dirty="0">
                          <a:solidFill>
                            <a:srgbClr val="FFFFFF"/>
                          </a:solidFill>
                          <a:latin typeface="Calibri"/>
                          <a:cs typeface="Calibri"/>
                        </a:rPr>
                        <a:t>2019</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15"/>
                        </a:spcBef>
                      </a:pPr>
                      <a:endParaRPr sz="750">
                        <a:latin typeface="Times New Roman"/>
                        <a:cs typeface="Times New Roman"/>
                      </a:endParaRPr>
                    </a:p>
                    <a:p>
                      <a:pPr marL="62865">
                        <a:lnSpc>
                          <a:spcPts val="1015"/>
                        </a:lnSpc>
                      </a:pPr>
                      <a:r>
                        <a:rPr sz="850" spc="60" dirty="0">
                          <a:solidFill>
                            <a:srgbClr val="FFFFFF"/>
                          </a:solidFill>
                          <a:latin typeface="Calibri"/>
                          <a:cs typeface="Calibri"/>
                        </a:rPr>
                        <a:t>Σκάφος</a:t>
                      </a:r>
                      <a:r>
                        <a:rPr sz="850" spc="20" dirty="0">
                          <a:solidFill>
                            <a:srgbClr val="FFFFFF"/>
                          </a:solidFill>
                          <a:latin typeface="Calibri"/>
                          <a:cs typeface="Calibri"/>
                        </a:rPr>
                        <a:t> </a:t>
                      </a:r>
                      <a:r>
                        <a:rPr sz="850" spc="60" dirty="0">
                          <a:solidFill>
                            <a:srgbClr val="FFFFFF"/>
                          </a:solidFill>
                          <a:latin typeface="Calibri"/>
                          <a:cs typeface="Calibri"/>
                        </a:rPr>
                        <a:t>μεγάλου</a:t>
                      </a:r>
                      <a:r>
                        <a:rPr sz="850" spc="20" dirty="0">
                          <a:solidFill>
                            <a:srgbClr val="FFFFFF"/>
                          </a:solidFill>
                          <a:latin typeface="Calibri"/>
                          <a:cs typeface="Calibri"/>
                        </a:rPr>
                        <a:t> </a:t>
                      </a:r>
                      <a:r>
                        <a:rPr sz="850" spc="55" dirty="0">
                          <a:solidFill>
                            <a:srgbClr val="FFFFFF"/>
                          </a:solidFill>
                          <a:latin typeface="Calibri"/>
                          <a:cs typeface="Calibri"/>
                        </a:rPr>
                        <a:t>βυθίσματος</a:t>
                      </a:r>
                      <a:r>
                        <a:rPr sz="850" spc="25" dirty="0">
                          <a:solidFill>
                            <a:srgbClr val="FFFFFF"/>
                          </a:solidFill>
                          <a:latin typeface="Calibri"/>
                          <a:cs typeface="Calibri"/>
                        </a:rPr>
                        <a:t> </a:t>
                      </a:r>
                      <a:r>
                        <a:rPr sz="850" spc="60" dirty="0">
                          <a:solidFill>
                            <a:srgbClr val="FFFFFF"/>
                          </a:solidFill>
                          <a:latin typeface="Calibri"/>
                          <a:cs typeface="Calibri"/>
                        </a:rPr>
                        <a:t>με</a:t>
                      </a:r>
                      <a:endParaRPr sz="850">
                        <a:latin typeface="Calibri"/>
                        <a:cs typeface="Calibri"/>
                      </a:endParaRPr>
                    </a:p>
                    <a:p>
                      <a:pPr marL="586105" marR="148590">
                        <a:lnSpc>
                          <a:spcPts val="1010"/>
                        </a:lnSpc>
                        <a:spcBef>
                          <a:spcPts val="40"/>
                        </a:spcBef>
                      </a:pPr>
                      <a:r>
                        <a:rPr sz="850" spc="60" dirty="0">
                          <a:solidFill>
                            <a:srgbClr val="FFFFFF"/>
                          </a:solidFill>
                          <a:latin typeface="Calibri"/>
                          <a:cs typeface="Calibri"/>
                        </a:rPr>
                        <a:t>προορισμό</a:t>
                      </a:r>
                      <a:r>
                        <a:rPr sz="850" spc="5" dirty="0">
                          <a:solidFill>
                            <a:srgbClr val="FFFFFF"/>
                          </a:solidFill>
                          <a:latin typeface="Calibri"/>
                          <a:cs typeface="Calibri"/>
                        </a:rPr>
                        <a:t> </a:t>
                      </a:r>
                      <a:r>
                        <a:rPr sz="850" spc="55" dirty="0">
                          <a:solidFill>
                            <a:srgbClr val="FFFFFF"/>
                          </a:solidFill>
                          <a:latin typeface="Calibri"/>
                          <a:cs typeface="Calibri"/>
                        </a:rPr>
                        <a:t>το</a:t>
                      </a:r>
                      <a:r>
                        <a:rPr sz="850" spc="10" dirty="0">
                          <a:solidFill>
                            <a:srgbClr val="FFFFFF"/>
                          </a:solidFill>
                          <a:latin typeface="Calibri"/>
                          <a:cs typeface="Calibri"/>
                        </a:rPr>
                        <a:t> </a:t>
                      </a:r>
                      <a:r>
                        <a:rPr sz="850" spc="50" dirty="0">
                          <a:solidFill>
                            <a:srgbClr val="FFFFFF"/>
                          </a:solidFill>
                          <a:latin typeface="Calibri"/>
                          <a:cs typeface="Calibri"/>
                        </a:rPr>
                        <a:t>λιμάνι</a:t>
                      </a:r>
                      <a:r>
                        <a:rPr sz="850" spc="10" dirty="0">
                          <a:solidFill>
                            <a:srgbClr val="FFFFFF"/>
                          </a:solidFill>
                          <a:latin typeface="Calibri"/>
                          <a:cs typeface="Calibri"/>
                        </a:rPr>
                        <a:t> </a:t>
                      </a:r>
                      <a:r>
                        <a:rPr sz="850" spc="55" dirty="0">
                          <a:solidFill>
                            <a:srgbClr val="FFFFFF"/>
                          </a:solidFill>
                          <a:latin typeface="Calibri"/>
                          <a:cs typeface="Calibri"/>
                        </a:rPr>
                        <a:t>της</a:t>
                      </a:r>
                      <a:r>
                        <a:rPr sz="850" spc="15" dirty="0">
                          <a:solidFill>
                            <a:srgbClr val="FFFFFF"/>
                          </a:solidFill>
                          <a:latin typeface="Calibri"/>
                          <a:cs typeface="Calibri"/>
                        </a:rPr>
                        <a:t> </a:t>
                      </a:r>
                      <a:r>
                        <a:rPr sz="850" spc="65" dirty="0">
                          <a:solidFill>
                            <a:srgbClr val="FFFFFF"/>
                          </a:solidFill>
                          <a:latin typeface="Calibri"/>
                          <a:cs typeface="Calibri"/>
                        </a:rPr>
                        <a:t>Νέας </a:t>
                      </a:r>
                      <a:r>
                        <a:rPr sz="850" spc="-175" dirty="0">
                          <a:solidFill>
                            <a:srgbClr val="FFFFFF"/>
                          </a:solidFill>
                          <a:latin typeface="Calibri"/>
                          <a:cs typeface="Calibri"/>
                        </a:rPr>
                        <a:t> </a:t>
                      </a:r>
                      <a:r>
                        <a:rPr sz="850" spc="55" dirty="0">
                          <a:solidFill>
                            <a:srgbClr val="FFFFFF"/>
                          </a:solidFill>
                          <a:latin typeface="Calibri"/>
                          <a:cs typeface="Calibri"/>
                        </a:rPr>
                        <a:t>Υόρκης</a:t>
                      </a:r>
                      <a:endParaRPr sz="850">
                        <a:latin typeface="Calibri"/>
                        <a:cs typeface="Calibri"/>
                      </a:endParaRPr>
                    </a:p>
                  </a:txBody>
                  <a:tcPr marL="0" marR="0" marT="190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6510" algn="ctr">
                        <a:lnSpc>
                          <a:spcPct val="100000"/>
                        </a:lnSpc>
                        <a:spcBef>
                          <a:spcPts val="610"/>
                        </a:spcBef>
                      </a:pPr>
                      <a:r>
                        <a:rPr sz="850" spc="70" dirty="0">
                          <a:solidFill>
                            <a:srgbClr val="FFFFFF"/>
                          </a:solidFill>
                          <a:latin typeface="Calibri"/>
                          <a:cs typeface="Calibri"/>
                        </a:rPr>
                        <a:t>Νέα</a:t>
                      </a:r>
                      <a:r>
                        <a:rPr sz="850" dirty="0">
                          <a:solidFill>
                            <a:srgbClr val="FFFFFF"/>
                          </a:solidFill>
                          <a:latin typeface="Calibri"/>
                          <a:cs typeface="Calibri"/>
                        </a:rPr>
                        <a:t> </a:t>
                      </a:r>
                      <a:r>
                        <a:rPr sz="850" spc="55" dirty="0">
                          <a:solidFill>
                            <a:srgbClr val="FFFFFF"/>
                          </a:solidFill>
                          <a:latin typeface="Calibri"/>
                          <a:cs typeface="Calibri"/>
                        </a:rPr>
                        <a:t>Υόρκη,</a:t>
                      </a:r>
                      <a:r>
                        <a:rPr sz="850" dirty="0">
                          <a:solidFill>
                            <a:srgbClr val="FFFFFF"/>
                          </a:solidFill>
                          <a:latin typeface="Calibri"/>
                          <a:cs typeface="Calibri"/>
                        </a:rPr>
                        <a:t> </a:t>
                      </a:r>
                      <a:r>
                        <a:rPr sz="850" spc="75" dirty="0">
                          <a:solidFill>
                            <a:srgbClr val="FFFFFF"/>
                          </a:solidFill>
                          <a:latin typeface="Calibri"/>
                          <a:cs typeface="Calibri"/>
                        </a:rPr>
                        <a:t>ΗΠΑ</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4604" algn="ctr">
                        <a:lnSpc>
                          <a:spcPct val="100000"/>
                        </a:lnSpc>
                        <a:spcBef>
                          <a:spcPts val="610"/>
                        </a:spcBef>
                      </a:pPr>
                      <a:r>
                        <a:rPr sz="850" spc="75" dirty="0">
                          <a:solidFill>
                            <a:srgbClr val="FFFFFF"/>
                          </a:solidFill>
                          <a:latin typeface="Calibri"/>
                          <a:cs typeface="Calibri"/>
                        </a:rPr>
                        <a:t>Κακόβουλο</a:t>
                      </a:r>
                      <a:r>
                        <a:rPr sz="850" spc="-20" dirty="0">
                          <a:solidFill>
                            <a:srgbClr val="FFFFFF"/>
                          </a:solidFill>
                          <a:latin typeface="Calibri"/>
                          <a:cs typeface="Calibri"/>
                        </a:rPr>
                        <a:t> </a:t>
                      </a:r>
                      <a:r>
                        <a:rPr sz="850" spc="65" dirty="0">
                          <a:solidFill>
                            <a:srgbClr val="FFFFFF"/>
                          </a:solidFill>
                          <a:latin typeface="Calibri"/>
                          <a:cs typeface="Calibri"/>
                        </a:rPr>
                        <a:t>λογισμικό</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5875" algn="ctr">
                        <a:lnSpc>
                          <a:spcPct val="100000"/>
                        </a:lnSpc>
                        <a:spcBef>
                          <a:spcPts val="610"/>
                        </a:spcBef>
                      </a:pPr>
                      <a:r>
                        <a:rPr sz="850" spc="50" dirty="0">
                          <a:solidFill>
                            <a:srgbClr val="FFFFFF"/>
                          </a:solidFill>
                          <a:latin typeface="Calibri"/>
                          <a:cs typeface="Calibri"/>
                        </a:rPr>
                        <a:t>Emotet</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6"/>
                  </a:ext>
                </a:extLst>
              </a:tr>
              <a:tr h="556894">
                <a:tc>
                  <a:txBody>
                    <a:bodyPr/>
                    <a:lstStyle/>
                    <a:p>
                      <a:pPr>
                        <a:lnSpc>
                          <a:spcPct val="100000"/>
                        </a:lnSpc>
                      </a:pPr>
                      <a:endParaRPr sz="800">
                        <a:latin typeface="Times New Roman"/>
                        <a:cs typeface="Times New Roman"/>
                      </a:endParaRPr>
                    </a:p>
                    <a:p>
                      <a:pPr marL="15875" algn="ctr">
                        <a:lnSpc>
                          <a:spcPct val="100000"/>
                        </a:lnSpc>
                        <a:spcBef>
                          <a:spcPts val="615"/>
                        </a:spcBef>
                      </a:pPr>
                      <a:r>
                        <a:rPr sz="850" spc="-5" dirty="0">
                          <a:solidFill>
                            <a:srgbClr val="FFFFFF"/>
                          </a:solidFill>
                          <a:latin typeface="Calibri"/>
                          <a:cs typeface="Calibri"/>
                        </a:rPr>
                        <a:t>Απρίλ</a:t>
                      </a:r>
                      <a:r>
                        <a:rPr sz="850" dirty="0">
                          <a:solidFill>
                            <a:srgbClr val="FFFFFF"/>
                          </a:solidFill>
                          <a:latin typeface="Calibri"/>
                          <a:cs typeface="Calibri"/>
                        </a:rPr>
                        <a:t>ι</a:t>
                      </a:r>
                      <a:r>
                        <a:rPr sz="850" spc="-5" dirty="0">
                          <a:solidFill>
                            <a:srgbClr val="FFFFFF"/>
                          </a:solidFill>
                          <a:latin typeface="Calibri"/>
                          <a:cs typeface="Calibri"/>
                        </a:rPr>
                        <a:t>ο</a:t>
                      </a:r>
                      <a:r>
                        <a:rPr sz="850" dirty="0">
                          <a:solidFill>
                            <a:srgbClr val="FFFFFF"/>
                          </a:solidFill>
                          <a:latin typeface="Calibri"/>
                          <a:cs typeface="Calibri"/>
                        </a:rPr>
                        <a:t>ς</a:t>
                      </a:r>
                      <a:r>
                        <a:rPr sz="850" spc="-15" dirty="0">
                          <a:solidFill>
                            <a:srgbClr val="FFFFFF"/>
                          </a:solidFill>
                          <a:latin typeface="Calibri"/>
                          <a:cs typeface="Calibri"/>
                        </a:rPr>
                        <a:t> </a:t>
                      </a:r>
                      <a:r>
                        <a:rPr sz="850" spc="-25" dirty="0">
                          <a:solidFill>
                            <a:srgbClr val="FFFFFF"/>
                          </a:solidFill>
                          <a:latin typeface="Calibri"/>
                          <a:cs typeface="Calibri"/>
                        </a:rPr>
                        <a:t>2</a:t>
                      </a:r>
                      <a:r>
                        <a:rPr sz="850" spc="-20" dirty="0">
                          <a:solidFill>
                            <a:srgbClr val="FFFFFF"/>
                          </a:solidFill>
                          <a:latin typeface="Calibri"/>
                          <a:cs typeface="Calibri"/>
                        </a:rPr>
                        <a:t>0</a:t>
                      </a:r>
                      <a:r>
                        <a:rPr sz="850" spc="-25" dirty="0">
                          <a:solidFill>
                            <a:srgbClr val="FFFFFF"/>
                          </a:solidFill>
                          <a:latin typeface="Calibri"/>
                          <a:cs typeface="Calibri"/>
                        </a:rPr>
                        <a:t>2</a:t>
                      </a:r>
                      <a:r>
                        <a:rPr sz="850" dirty="0">
                          <a:solidFill>
                            <a:srgbClr val="FFFFFF"/>
                          </a:solidFill>
                          <a:latin typeface="Calibri"/>
                          <a:cs typeface="Calibri"/>
                        </a:rPr>
                        <a:t>0</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15"/>
                        </a:spcBef>
                      </a:pPr>
                      <a:endParaRPr sz="750">
                        <a:latin typeface="Times New Roman"/>
                        <a:cs typeface="Times New Roman"/>
                      </a:endParaRPr>
                    </a:p>
                    <a:p>
                      <a:pPr marL="572135" marR="179705" indent="-250190">
                        <a:lnSpc>
                          <a:spcPct val="100000"/>
                        </a:lnSpc>
                      </a:pPr>
                      <a:r>
                        <a:rPr sz="850" spc="75" dirty="0">
                          <a:solidFill>
                            <a:srgbClr val="FFFFFF"/>
                          </a:solidFill>
                          <a:latin typeface="Calibri"/>
                          <a:cs typeface="Calibri"/>
                        </a:rPr>
                        <a:t>Μεσογειακή</a:t>
                      </a:r>
                      <a:r>
                        <a:rPr sz="850" spc="5" dirty="0">
                          <a:solidFill>
                            <a:srgbClr val="FFFFFF"/>
                          </a:solidFill>
                          <a:latin typeface="Calibri"/>
                          <a:cs typeface="Calibri"/>
                        </a:rPr>
                        <a:t> </a:t>
                      </a:r>
                      <a:r>
                        <a:rPr sz="850" spc="65" dirty="0">
                          <a:solidFill>
                            <a:srgbClr val="FFFFFF"/>
                          </a:solidFill>
                          <a:latin typeface="Calibri"/>
                          <a:cs typeface="Calibri"/>
                        </a:rPr>
                        <a:t>Ναυτιλιακή</a:t>
                      </a:r>
                      <a:r>
                        <a:rPr sz="850" spc="5" dirty="0">
                          <a:solidFill>
                            <a:srgbClr val="FFFFFF"/>
                          </a:solidFill>
                          <a:latin typeface="Calibri"/>
                          <a:cs typeface="Calibri"/>
                        </a:rPr>
                        <a:t> </a:t>
                      </a:r>
                      <a:r>
                        <a:rPr sz="850" spc="70" dirty="0">
                          <a:solidFill>
                            <a:srgbClr val="FFFFFF"/>
                          </a:solidFill>
                          <a:latin typeface="Calibri"/>
                          <a:cs typeface="Calibri"/>
                        </a:rPr>
                        <a:t>Εταιρεία </a:t>
                      </a:r>
                      <a:r>
                        <a:rPr sz="850" spc="-175" dirty="0">
                          <a:solidFill>
                            <a:srgbClr val="FFFFFF"/>
                          </a:solidFill>
                          <a:latin typeface="Calibri"/>
                          <a:cs typeface="Calibri"/>
                        </a:rPr>
                        <a:t> </a:t>
                      </a:r>
                      <a:r>
                        <a:rPr sz="850" spc="80" dirty="0">
                          <a:solidFill>
                            <a:srgbClr val="FFFFFF"/>
                          </a:solidFill>
                          <a:latin typeface="Calibri"/>
                          <a:cs typeface="Calibri"/>
                        </a:rPr>
                        <a:t>(MSC)</a:t>
                      </a:r>
                      <a:endParaRPr sz="850">
                        <a:latin typeface="Calibri"/>
                        <a:cs typeface="Calibri"/>
                      </a:endParaRPr>
                    </a:p>
                  </a:txBody>
                  <a:tcPr marL="0" marR="0" marT="190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3335" algn="ctr">
                        <a:lnSpc>
                          <a:spcPct val="100000"/>
                        </a:lnSpc>
                        <a:spcBef>
                          <a:spcPts val="615"/>
                        </a:spcBef>
                      </a:pPr>
                      <a:r>
                        <a:rPr sz="850" spc="80" dirty="0">
                          <a:solidFill>
                            <a:srgbClr val="FFFFFF"/>
                          </a:solidFill>
                          <a:latin typeface="Calibri"/>
                          <a:cs typeface="Calibri"/>
                        </a:rPr>
                        <a:t>Γενεύη,</a:t>
                      </a:r>
                      <a:r>
                        <a:rPr sz="850" spc="15" dirty="0">
                          <a:solidFill>
                            <a:srgbClr val="FFFFFF"/>
                          </a:solidFill>
                          <a:latin typeface="Calibri"/>
                          <a:cs typeface="Calibri"/>
                        </a:rPr>
                        <a:t> </a:t>
                      </a:r>
                      <a:r>
                        <a:rPr sz="850" spc="65" dirty="0">
                          <a:solidFill>
                            <a:srgbClr val="FFFFFF"/>
                          </a:solidFill>
                          <a:latin typeface="Calibri"/>
                          <a:cs typeface="Calibri"/>
                        </a:rPr>
                        <a:t>Ελβετία</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4604" algn="ctr">
                        <a:lnSpc>
                          <a:spcPct val="100000"/>
                        </a:lnSpc>
                        <a:spcBef>
                          <a:spcPts val="615"/>
                        </a:spcBef>
                      </a:pPr>
                      <a:r>
                        <a:rPr sz="850" spc="75" dirty="0">
                          <a:solidFill>
                            <a:srgbClr val="FFFFFF"/>
                          </a:solidFill>
                          <a:latin typeface="Calibri"/>
                          <a:cs typeface="Calibri"/>
                        </a:rPr>
                        <a:t>Κακόβουλο</a:t>
                      </a:r>
                      <a:r>
                        <a:rPr sz="850" spc="-20" dirty="0">
                          <a:solidFill>
                            <a:srgbClr val="FFFFFF"/>
                          </a:solidFill>
                          <a:latin typeface="Calibri"/>
                          <a:cs typeface="Calibri"/>
                        </a:rPr>
                        <a:t> </a:t>
                      </a:r>
                      <a:r>
                        <a:rPr sz="850" spc="65" dirty="0">
                          <a:solidFill>
                            <a:srgbClr val="FFFFFF"/>
                          </a:solidFill>
                          <a:latin typeface="Calibri"/>
                          <a:cs typeface="Calibri"/>
                        </a:rPr>
                        <a:t>λογισμικό</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16510" algn="ctr">
                        <a:lnSpc>
                          <a:spcPct val="100000"/>
                        </a:lnSpc>
                        <a:spcBef>
                          <a:spcPts val="615"/>
                        </a:spcBef>
                      </a:pPr>
                      <a:r>
                        <a:rPr sz="850" spc="55" dirty="0">
                          <a:solidFill>
                            <a:srgbClr val="FFFFFF"/>
                          </a:solidFill>
                          <a:latin typeface="Calibri"/>
                          <a:cs typeface="Calibri"/>
                        </a:rPr>
                        <a:t>Άγνωστος</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7"/>
                  </a:ext>
                </a:extLst>
              </a:tr>
              <a:tr h="389255">
                <a:tc>
                  <a:txBody>
                    <a:bodyPr/>
                    <a:lstStyle/>
                    <a:p>
                      <a:pPr>
                        <a:lnSpc>
                          <a:spcPct val="100000"/>
                        </a:lnSpc>
                        <a:spcBef>
                          <a:spcPts val="10"/>
                        </a:spcBef>
                      </a:pPr>
                      <a:endParaRPr sz="750">
                        <a:latin typeface="Times New Roman"/>
                        <a:cs typeface="Times New Roman"/>
                      </a:endParaRPr>
                    </a:p>
                    <a:p>
                      <a:pPr marL="13970" algn="ctr">
                        <a:lnSpc>
                          <a:spcPct val="100000"/>
                        </a:lnSpc>
                      </a:pPr>
                      <a:r>
                        <a:rPr sz="850" spc="65" dirty="0">
                          <a:solidFill>
                            <a:srgbClr val="FFFFFF"/>
                          </a:solidFill>
                          <a:latin typeface="Calibri"/>
                          <a:cs typeface="Calibri"/>
                        </a:rPr>
                        <a:t>Μάιος</a:t>
                      </a:r>
                      <a:r>
                        <a:rPr sz="850" spc="-30" dirty="0">
                          <a:solidFill>
                            <a:srgbClr val="FFFFFF"/>
                          </a:solidFill>
                          <a:latin typeface="Calibri"/>
                          <a:cs typeface="Calibri"/>
                        </a:rPr>
                        <a:t> </a:t>
                      </a:r>
                      <a:r>
                        <a:rPr sz="850" spc="45" dirty="0">
                          <a:solidFill>
                            <a:srgbClr val="FFFFFF"/>
                          </a:solidFill>
                          <a:latin typeface="Calibri"/>
                          <a:cs typeface="Calibri"/>
                        </a:rPr>
                        <a:t>2020</a:t>
                      </a:r>
                      <a:endParaRPr sz="850">
                        <a:latin typeface="Calibri"/>
                        <a:cs typeface="Calibri"/>
                      </a:endParaRPr>
                    </a:p>
                  </a:txBody>
                  <a:tcPr marL="0" marR="0" marT="12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0"/>
                        </a:spcBef>
                      </a:pPr>
                      <a:endParaRPr sz="700">
                        <a:latin typeface="Times New Roman"/>
                        <a:cs typeface="Times New Roman"/>
                      </a:endParaRPr>
                    </a:p>
                    <a:p>
                      <a:pPr marL="971550" marR="174625" indent="-777875">
                        <a:lnSpc>
                          <a:spcPct val="101699"/>
                        </a:lnSpc>
                      </a:pPr>
                      <a:r>
                        <a:rPr sz="850" spc="50" dirty="0">
                          <a:solidFill>
                            <a:srgbClr val="FFFFFF"/>
                          </a:solidFill>
                          <a:latin typeface="Calibri"/>
                          <a:cs typeface="Calibri"/>
                        </a:rPr>
                        <a:t>Λιμενικός</a:t>
                      </a:r>
                      <a:r>
                        <a:rPr sz="850" spc="20" dirty="0">
                          <a:solidFill>
                            <a:srgbClr val="FFFFFF"/>
                          </a:solidFill>
                          <a:latin typeface="Calibri"/>
                          <a:cs typeface="Calibri"/>
                        </a:rPr>
                        <a:t> </a:t>
                      </a:r>
                      <a:r>
                        <a:rPr sz="850" spc="45" dirty="0">
                          <a:solidFill>
                            <a:srgbClr val="FFFFFF"/>
                          </a:solidFill>
                          <a:latin typeface="Calibri"/>
                          <a:cs typeface="Calibri"/>
                        </a:rPr>
                        <a:t>τερματικός</a:t>
                      </a:r>
                      <a:r>
                        <a:rPr sz="850" spc="15" dirty="0">
                          <a:solidFill>
                            <a:srgbClr val="FFFFFF"/>
                          </a:solidFill>
                          <a:latin typeface="Calibri"/>
                          <a:cs typeface="Calibri"/>
                        </a:rPr>
                        <a:t> </a:t>
                      </a:r>
                      <a:r>
                        <a:rPr sz="850" spc="55" dirty="0">
                          <a:solidFill>
                            <a:srgbClr val="FFFFFF"/>
                          </a:solidFill>
                          <a:latin typeface="Calibri"/>
                          <a:cs typeface="Calibri"/>
                        </a:rPr>
                        <a:t>σταθμός</a:t>
                      </a:r>
                      <a:r>
                        <a:rPr sz="850" spc="10" dirty="0">
                          <a:solidFill>
                            <a:srgbClr val="FFFFFF"/>
                          </a:solidFill>
                          <a:latin typeface="Calibri"/>
                          <a:cs typeface="Calibri"/>
                        </a:rPr>
                        <a:t> </a:t>
                      </a:r>
                      <a:r>
                        <a:rPr sz="850" spc="55" dirty="0">
                          <a:solidFill>
                            <a:srgbClr val="FFFFFF"/>
                          </a:solidFill>
                          <a:latin typeface="Calibri"/>
                          <a:cs typeface="Calibri"/>
                        </a:rPr>
                        <a:t>Shahid </a:t>
                      </a:r>
                      <a:r>
                        <a:rPr sz="850" spc="-180" dirty="0">
                          <a:solidFill>
                            <a:srgbClr val="FFFFFF"/>
                          </a:solidFill>
                          <a:latin typeface="Calibri"/>
                          <a:cs typeface="Calibri"/>
                        </a:rPr>
                        <a:t> </a:t>
                      </a:r>
                      <a:r>
                        <a:rPr sz="850" spc="55" dirty="0">
                          <a:solidFill>
                            <a:srgbClr val="FFFFFF"/>
                          </a:solidFill>
                          <a:latin typeface="Calibri"/>
                          <a:cs typeface="Calibri"/>
                        </a:rPr>
                        <a:t>Rajaee</a:t>
                      </a:r>
                      <a:endParaRPr sz="850">
                        <a:latin typeface="Calibri"/>
                        <a:cs typeface="Calibri"/>
                      </a:endParaRPr>
                    </a:p>
                  </a:txBody>
                  <a:tcPr marL="0" marR="0" marT="63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10"/>
                        </a:spcBef>
                      </a:pPr>
                      <a:endParaRPr sz="750">
                        <a:latin typeface="Times New Roman"/>
                        <a:cs typeface="Times New Roman"/>
                      </a:endParaRPr>
                    </a:p>
                    <a:p>
                      <a:pPr marL="15240" algn="ctr">
                        <a:lnSpc>
                          <a:spcPct val="100000"/>
                        </a:lnSpc>
                      </a:pPr>
                      <a:r>
                        <a:rPr sz="850" spc="20" dirty="0">
                          <a:solidFill>
                            <a:srgbClr val="FFFFFF"/>
                          </a:solidFill>
                          <a:latin typeface="Calibri"/>
                          <a:cs typeface="Calibri"/>
                        </a:rPr>
                        <a:t>Ιράν</a:t>
                      </a:r>
                      <a:endParaRPr sz="850">
                        <a:latin typeface="Calibri"/>
                        <a:cs typeface="Calibri"/>
                      </a:endParaRPr>
                    </a:p>
                  </a:txBody>
                  <a:tcPr marL="0" marR="0" marT="12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10"/>
                        </a:spcBef>
                      </a:pPr>
                      <a:endParaRPr sz="750">
                        <a:latin typeface="Times New Roman"/>
                        <a:cs typeface="Times New Roman"/>
                      </a:endParaRPr>
                    </a:p>
                    <a:p>
                      <a:pPr marL="14604" algn="ctr">
                        <a:lnSpc>
                          <a:spcPct val="100000"/>
                        </a:lnSpc>
                      </a:pPr>
                      <a:r>
                        <a:rPr sz="850" spc="55" dirty="0">
                          <a:solidFill>
                            <a:srgbClr val="FFFFFF"/>
                          </a:solidFill>
                          <a:latin typeface="Calibri"/>
                          <a:cs typeface="Calibri"/>
                        </a:rPr>
                        <a:t>Αγνώστου</a:t>
                      </a:r>
                      <a:r>
                        <a:rPr sz="850" dirty="0">
                          <a:solidFill>
                            <a:srgbClr val="FFFFFF"/>
                          </a:solidFill>
                          <a:latin typeface="Calibri"/>
                          <a:cs typeface="Calibri"/>
                        </a:rPr>
                        <a:t> </a:t>
                      </a:r>
                      <a:r>
                        <a:rPr sz="850" spc="45" dirty="0">
                          <a:solidFill>
                            <a:srgbClr val="FFFFFF"/>
                          </a:solidFill>
                          <a:latin typeface="Calibri"/>
                          <a:cs typeface="Calibri"/>
                        </a:rPr>
                        <a:t>ταυτότητας</a:t>
                      </a:r>
                      <a:r>
                        <a:rPr sz="850" spc="5" dirty="0">
                          <a:solidFill>
                            <a:srgbClr val="FFFFFF"/>
                          </a:solidFill>
                          <a:latin typeface="Calibri"/>
                          <a:cs typeface="Calibri"/>
                        </a:rPr>
                        <a:t> </a:t>
                      </a:r>
                      <a:r>
                        <a:rPr sz="850" spc="45" dirty="0">
                          <a:solidFill>
                            <a:srgbClr val="FFFFFF"/>
                          </a:solidFill>
                          <a:latin typeface="Calibri"/>
                          <a:cs typeface="Calibri"/>
                        </a:rPr>
                        <a:t>χάκερ(s)</a:t>
                      </a:r>
                      <a:endParaRPr sz="850">
                        <a:latin typeface="Calibri"/>
                        <a:cs typeface="Calibri"/>
                      </a:endParaRPr>
                    </a:p>
                  </a:txBody>
                  <a:tcPr marL="0" marR="0" marT="12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10"/>
                        </a:spcBef>
                      </a:pPr>
                      <a:endParaRPr sz="750">
                        <a:latin typeface="Times New Roman"/>
                        <a:cs typeface="Times New Roman"/>
                      </a:endParaRPr>
                    </a:p>
                    <a:p>
                      <a:pPr marL="16510" algn="ctr">
                        <a:lnSpc>
                          <a:spcPct val="100000"/>
                        </a:lnSpc>
                      </a:pPr>
                      <a:r>
                        <a:rPr sz="850" spc="55" dirty="0">
                          <a:solidFill>
                            <a:srgbClr val="FFFFFF"/>
                          </a:solidFill>
                          <a:latin typeface="Calibri"/>
                          <a:cs typeface="Calibri"/>
                        </a:rPr>
                        <a:t>Άγνωστος</a:t>
                      </a:r>
                      <a:endParaRPr sz="850">
                        <a:latin typeface="Calibri"/>
                        <a:cs typeface="Calibri"/>
                      </a:endParaRPr>
                    </a:p>
                  </a:txBody>
                  <a:tcPr marL="0" marR="0" marT="12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8"/>
                  </a:ext>
                </a:extLst>
              </a:tr>
              <a:tr h="220979">
                <a:tc>
                  <a:txBody>
                    <a:bodyPr/>
                    <a:lstStyle/>
                    <a:p>
                      <a:pPr marL="15240" algn="ctr">
                        <a:lnSpc>
                          <a:spcPct val="100000"/>
                        </a:lnSpc>
                        <a:spcBef>
                          <a:spcPts val="209"/>
                        </a:spcBef>
                      </a:pPr>
                      <a:r>
                        <a:rPr sz="850" spc="55" dirty="0">
                          <a:solidFill>
                            <a:srgbClr val="FFFFFF"/>
                          </a:solidFill>
                          <a:latin typeface="Calibri"/>
                          <a:cs typeface="Calibri"/>
                        </a:rPr>
                        <a:t>Σεπτέμβριος</a:t>
                      </a:r>
                      <a:r>
                        <a:rPr sz="850" spc="-20" dirty="0">
                          <a:solidFill>
                            <a:srgbClr val="FFFFFF"/>
                          </a:solidFill>
                          <a:latin typeface="Calibri"/>
                          <a:cs typeface="Calibri"/>
                        </a:rPr>
                        <a:t> </a:t>
                      </a:r>
                      <a:r>
                        <a:rPr sz="850" spc="45" dirty="0">
                          <a:solidFill>
                            <a:srgbClr val="FFFFFF"/>
                          </a:solidFill>
                          <a:latin typeface="Calibri"/>
                          <a:cs typeface="Calibri"/>
                        </a:rPr>
                        <a:t>2020</a:t>
                      </a:r>
                      <a:endParaRPr sz="850">
                        <a:latin typeface="Calibri"/>
                        <a:cs typeface="Calibri"/>
                      </a:endParaRPr>
                    </a:p>
                  </a:txBody>
                  <a:tcPr marL="0" marR="0" marT="26669"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7145" algn="ctr">
                        <a:lnSpc>
                          <a:spcPct val="100000"/>
                        </a:lnSpc>
                        <a:spcBef>
                          <a:spcPts val="209"/>
                        </a:spcBef>
                      </a:pPr>
                      <a:r>
                        <a:rPr sz="850" spc="135" dirty="0">
                          <a:solidFill>
                            <a:srgbClr val="FFFFFF"/>
                          </a:solidFill>
                          <a:latin typeface="Calibri"/>
                          <a:cs typeface="Calibri"/>
                        </a:rPr>
                        <a:t>CMA</a:t>
                      </a:r>
                      <a:r>
                        <a:rPr sz="850" spc="20" dirty="0">
                          <a:solidFill>
                            <a:srgbClr val="FFFFFF"/>
                          </a:solidFill>
                          <a:latin typeface="Calibri"/>
                          <a:cs typeface="Calibri"/>
                        </a:rPr>
                        <a:t> </a:t>
                      </a:r>
                      <a:r>
                        <a:rPr sz="850" spc="140" dirty="0">
                          <a:solidFill>
                            <a:srgbClr val="FFFFFF"/>
                          </a:solidFill>
                          <a:latin typeface="Calibri"/>
                          <a:cs typeface="Calibri"/>
                        </a:rPr>
                        <a:t>CGM</a:t>
                      </a:r>
                      <a:r>
                        <a:rPr sz="850" spc="15" dirty="0">
                          <a:solidFill>
                            <a:srgbClr val="FFFFFF"/>
                          </a:solidFill>
                          <a:latin typeface="Calibri"/>
                          <a:cs typeface="Calibri"/>
                        </a:rPr>
                        <a:t> </a:t>
                      </a:r>
                      <a:r>
                        <a:rPr sz="850" spc="95" dirty="0">
                          <a:solidFill>
                            <a:srgbClr val="FFFFFF"/>
                          </a:solidFill>
                          <a:latin typeface="Calibri"/>
                          <a:cs typeface="Calibri"/>
                        </a:rPr>
                        <a:t>SA</a:t>
                      </a:r>
                      <a:endParaRPr sz="850">
                        <a:latin typeface="Calibri"/>
                        <a:cs typeface="Calibri"/>
                      </a:endParaRPr>
                    </a:p>
                  </a:txBody>
                  <a:tcPr marL="0" marR="0" marT="26669"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700" algn="ctr">
                        <a:lnSpc>
                          <a:spcPct val="100000"/>
                        </a:lnSpc>
                        <a:spcBef>
                          <a:spcPts val="209"/>
                        </a:spcBef>
                      </a:pPr>
                      <a:r>
                        <a:rPr sz="850" spc="45" dirty="0">
                          <a:solidFill>
                            <a:srgbClr val="FFFFFF"/>
                          </a:solidFill>
                          <a:latin typeface="Calibri"/>
                          <a:cs typeface="Calibri"/>
                        </a:rPr>
                        <a:t>Ασία-Ειρηνικός</a:t>
                      </a:r>
                      <a:endParaRPr sz="850">
                        <a:latin typeface="Calibri"/>
                        <a:cs typeface="Calibri"/>
                      </a:endParaRPr>
                    </a:p>
                  </a:txBody>
                  <a:tcPr marL="0" marR="0" marT="26669"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5240" algn="ctr">
                        <a:lnSpc>
                          <a:spcPct val="100000"/>
                        </a:lnSpc>
                        <a:spcBef>
                          <a:spcPts val="209"/>
                        </a:spcBef>
                      </a:pPr>
                      <a:r>
                        <a:rPr sz="850" spc="75" dirty="0">
                          <a:solidFill>
                            <a:srgbClr val="FFFFFF"/>
                          </a:solidFill>
                          <a:latin typeface="Calibri"/>
                          <a:cs typeface="Calibri"/>
                        </a:rPr>
                        <a:t>Ransomware</a:t>
                      </a:r>
                      <a:endParaRPr sz="850">
                        <a:latin typeface="Calibri"/>
                        <a:cs typeface="Calibri"/>
                      </a:endParaRPr>
                    </a:p>
                  </a:txBody>
                  <a:tcPr marL="0" marR="0" marT="26669"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4604" algn="ctr">
                        <a:lnSpc>
                          <a:spcPct val="100000"/>
                        </a:lnSpc>
                        <a:spcBef>
                          <a:spcPts val="209"/>
                        </a:spcBef>
                      </a:pPr>
                      <a:r>
                        <a:rPr sz="850" spc="75" dirty="0">
                          <a:solidFill>
                            <a:srgbClr val="FFFFFF"/>
                          </a:solidFill>
                          <a:latin typeface="Calibri"/>
                          <a:cs typeface="Calibri"/>
                        </a:rPr>
                        <a:t>Ragnar</a:t>
                      </a:r>
                      <a:r>
                        <a:rPr sz="850" spc="10" dirty="0">
                          <a:solidFill>
                            <a:srgbClr val="FFFFFF"/>
                          </a:solidFill>
                          <a:latin typeface="Calibri"/>
                          <a:cs typeface="Calibri"/>
                        </a:rPr>
                        <a:t> </a:t>
                      </a:r>
                      <a:r>
                        <a:rPr sz="850" spc="65" dirty="0">
                          <a:solidFill>
                            <a:srgbClr val="FFFFFF"/>
                          </a:solidFill>
                          <a:latin typeface="Calibri"/>
                          <a:cs typeface="Calibri"/>
                        </a:rPr>
                        <a:t>Locker</a:t>
                      </a:r>
                      <a:endParaRPr sz="850">
                        <a:latin typeface="Calibri"/>
                        <a:cs typeface="Calibri"/>
                      </a:endParaRPr>
                    </a:p>
                  </a:txBody>
                  <a:tcPr marL="0" marR="0" marT="26669"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9"/>
                  </a:ext>
                </a:extLst>
              </a:tr>
              <a:tr h="221615">
                <a:tc>
                  <a:txBody>
                    <a:bodyPr/>
                    <a:lstStyle/>
                    <a:p>
                      <a:pPr marL="15240" algn="ctr">
                        <a:lnSpc>
                          <a:spcPct val="100000"/>
                        </a:lnSpc>
                        <a:spcBef>
                          <a:spcPts val="475"/>
                        </a:spcBef>
                      </a:pPr>
                      <a:r>
                        <a:rPr sz="850" spc="55" dirty="0">
                          <a:solidFill>
                            <a:srgbClr val="FFFFFF"/>
                          </a:solidFill>
                          <a:latin typeface="Calibri"/>
                          <a:cs typeface="Calibri"/>
                        </a:rPr>
                        <a:t>Σεπτέμβριος</a:t>
                      </a:r>
                      <a:r>
                        <a:rPr sz="850" spc="-20" dirty="0">
                          <a:solidFill>
                            <a:srgbClr val="FFFFFF"/>
                          </a:solidFill>
                          <a:latin typeface="Calibri"/>
                          <a:cs typeface="Calibri"/>
                        </a:rPr>
                        <a:t> </a:t>
                      </a:r>
                      <a:r>
                        <a:rPr sz="850" spc="45" dirty="0">
                          <a:solidFill>
                            <a:srgbClr val="FFFFFF"/>
                          </a:solidFill>
                          <a:latin typeface="Calibri"/>
                          <a:cs typeface="Calibri"/>
                        </a:rPr>
                        <a:t>2020</a:t>
                      </a:r>
                      <a:endParaRPr sz="850">
                        <a:latin typeface="Calibri"/>
                        <a:cs typeface="Calibri"/>
                      </a:endParaRPr>
                    </a:p>
                  </a:txBody>
                  <a:tcPr marL="0" marR="0" marT="6032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700" algn="ctr">
                        <a:lnSpc>
                          <a:spcPct val="100000"/>
                        </a:lnSpc>
                        <a:spcBef>
                          <a:spcPts val="475"/>
                        </a:spcBef>
                      </a:pPr>
                      <a:r>
                        <a:rPr sz="850" spc="35" dirty="0">
                          <a:solidFill>
                            <a:srgbClr val="FFFFFF"/>
                          </a:solidFill>
                          <a:latin typeface="Calibri"/>
                          <a:cs typeface="Calibri"/>
                        </a:rPr>
                        <a:t>Αμερικανικό</a:t>
                      </a:r>
                      <a:r>
                        <a:rPr sz="850" spc="-5" dirty="0">
                          <a:solidFill>
                            <a:srgbClr val="FFFFFF"/>
                          </a:solidFill>
                          <a:latin typeface="Calibri"/>
                          <a:cs typeface="Calibri"/>
                        </a:rPr>
                        <a:t> </a:t>
                      </a:r>
                      <a:r>
                        <a:rPr sz="850" spc="75" dirty="0">
                          <a:solidFill>
                            <a:srgbClr val="FFFFFF"/>
                          </a:solidFill>
                          <a:latin typeface="Calibri"/>
                          <a:cs typeface="Calibri"/>
                        </a:rPr>
                        <a:t>ρυμουλκό</a:t>
                      </a:r>
                      <a:endParaRPr sz="850">
                        <a:latin typeface="Calibri"/>
                        <a:cs typeface="Calibri"/>
                      </a:endParaRPr>
                    </a:p>
                  </a:txBody>
                  <a:tcPr marL="0" marR="0" marT="6032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700" algn="ctr">
                        <a:lnSpc>
                          <a:spcPct val="100000"/>
                        </a:lnSpc>
                        <a:spcBef>
                          <a:spcPts val="475"/>
                        </a:spcBef>
                      </a:pPr>
                      <a:r>
                        <a:rPr sz="850" spc="45" dirty="0">
                          <a:solidFill>
                            <a:srgbClr val="FFFFFF"/>
                          </a:solidFill>
                          <a:latin typeface="Calibri"/>
                          <a:cs typeface="Calibri"/>
                        </a:rPr>
                        <a:t>Λουιζιάνα</a:t>
                      </a:r>
                      <a:endParaRPr sz="850">
                        <a:latin typeface="Calibri"/>
                        <a:cs typeface="Calibri"/>
                      </a:endParaRPr>
                    </a:p>
                  </a:txBody>
                  <a:tcPr marL="0" marR="0" marT="6032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5875" algn="ctr">
                        <a:lnSpc>
                          <a:spcPct val="100000"/>
                        </a:lnSpc>
                        <a:spcBef>
                          <a:spcPts val="475"/>
                        </a:spcBef>
                      </a:pPr>
                      <a:r>
                        <a:rPr sz="850" spc="45" dirty="0">
                          <a:solidFill>
                            <a:srgbClr val="FFFFFF"/>
                          </a:solidFill>
                          <a:latin typeface="Calibri"/>
                          <a:cs typeface="Calibri"/>
                        </a:rPr>
                        <a:t>Phishing</a:t>
                      </a:r>
                      <a:r>
                        <a:rPr sz="850" spc="5" dirty="0">
                          <a:solidFill>
                            <a:srgbClr val="FFFFFF"/>
                          </a:solidFill>
                          <a:latin typeface="Calibri"/>
                          <a:cs typeface="Calibri"/>
                        </a:rPr>
                        <a:t> </a:t>
                      </a:r>
                      <a:r>
                        <a:rPr sz="850" spc="35" dirty="0">
                          <a:solidFill>
                            <a:srgbClr val="FFFFFF"/>
                          </a:solidFill>
                          <a:latin typeface="Calibri"/>
                          <a:cs typeface="Calibri"/>
                        </a:rPr>
                        <a:t>ηλεκτρονικό</a:t>
                      </a:r>
                      <a:r>
                        <a:rPr sz="850" spc="-10" dirty="0">
                          <a:solidFill>
                            <a:srgbClr val="FFFFFF"/>
                          </a:solidFill>
                          <a:latin typeface="Calibri"/>
                          <a:cs typeface="Calibri"/>
                        </a:rPr>
                        <a:t> </a:t>
                      </a:r>
                      <a:r>
                        <a:rPr sz="850" spc="35" dirty="0">
                          <a:solidFill>
                            <a:srgbClr val="FFFFFF"/>
                          </a:solidFill>
                          <a:latin typeface="Calibri"/>
                          <a:cs typeface="Calibri"/>
                        </a:rPr>
                        <a:t>ταχυδρομείο</a:t>
                      </a:r>
                      <a:endParaRPr sz="850">
                        <a:latin typeface="Calibri"/>
                        <a:cs typeface="Calibri"/>
                      </a:endParaRPr>
                    </a:p>
                  </a:txBody>
                  <a:tcPr marL="0" marR="0" marT="6032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6510" algn="ctr">
                        <a:lnSpc>
                          <a:spcPct val="100000"/>
                        </a:lnSpc>
                        <a:spcBef>
                          <a:spcPts val="475"/>
                        </a:spcBef>
                      </a:pPr>
                      <a:r>
                        <a:rPr sz="850" spc="55" dirty="0">
                          <a:solidFill>
                            <a:srgbClr val="FFFFFF"/>
                          </a:solidFill>
                          <a:latin typeface="Calibri"/>
                          <a:cs typeface="Calibri"/>
                        </a:rPr>
                        <a:t>Άγνωστος</a:t>
                      </a:r>
                      <a:endParaRPr sz="850">
                        <a:latin typeface="Calibri"/>
                        <a:cs typeface="Calibri"/>
                      </a:endParaRPr>
                    </a:p>
                  </a:txBody>
                  <a:tcPr marL="0" marR="0" marT="6032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10"/>
                  </a:ext>
                </a:extLst>
              </a:tr>
              <a:tr h="725169">
                <a:tc>
                  <a:txBody>
                    <a:bodyPr/>
                    <a:lstStyle/>
                    <a:p>
                      <a:pPr>
                        <a:lnSpc>
                          <a:spcPct val="100000"/>
                        </a:lnSpc>
                      </a:pPr>
                      <a:endParaRPr sz="800">
                        <a:latin typeface="Times New Roman"/>
                        <a:cs typeface="Times New Roman"/>
                      </a:endParaRPr>
                    </a:p>
                    <a:p>
                      <a:pPr>
                        <a:lnSpc>
                          <a:spcPct val="100000"/>
                        </a:lnSpc>
                        <a:spcBef>
                          <a:spcPts val="10"/>
                        </a:spcBef>
                      </a:pPr>
                      <a:endParaRPr sz="1100">
                        <a:latin typeface="Times New Roman"/>
                        <a:cs typeface="Times New Roman"/>
                      </a:endParaRPr>
                    </a:p>
                    <a:p>
                      <a:pPr marL="13970" algn="ctr">
                        <a:lnSpc>
                          <a:spcPct val="100000"/>
                        </a:lnSpc>
                      </a:pPr>
                      <a:r>
                        <a:rPr sz="850" spc="60" dirty="0">
                          <a:solidFill>
                            <a:srgbClr val="FFFFFF"/>
                          </a:solidFill>
                          <a:latin typeface="Calibri"/>
                          <a:cs typeface="Calibri"/>
                        </a:rPr>
                        <a:t>Οκτώβριος</a:t>
                      </a:r>
                      <a:r>
                        <a:rPr sz="850" spc="-25" dirty="0">
                          <a:solidFill>
                            <a:srgbClr val="FFFFFF"/>
                          </a:solidFill>
                          <a:latin typeface="Calibri"/>
                          <a:cs typeface="Calibri"/>
                        </a:rPr>
                        <a:t> </a:t>
                      </a:r>
                      <a:r>
                        <a:rPr sz="850" spc="45" dirty="0">
                          <a:solidFill>
                            <a:srgbClr val="FFFFFF"/>
                          </a:solidFill>
                          <a:latin typeface="Calibri"/>
                          <a:cs typeface="Calibri"/>
                        </a:rPr>
                        <a:t>2020</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marL="494665" marR="828675" indent="-233679">
                        <a:lnSpc>
                          <a:spcPct val="100000"/>
                        </a:lnSpc>
                        <a:spcBef>
                          <a:spcPts val="615"/>
                        </a:spcBef>
                      </a:pPr>
                      <a:r>
                        <a:rPr sz="850" spc="85" dirty="0">
                          <a:solidFill>
                            <a:srgbClr val="FFFFFF"/>
                          </a:solidFill>
                          <a:latin typeface="Calibri"/>
                          <a:cs typeface="Calibri"/>
                        </a:rPr>
                        <a:t>Ο</a:t>
                      </a:r>
                      <a:r>
                        <a:rPr sz="850" dirty="0">
                          <a:solidFill>
                            <a:srgbClr val="FFFFFF"/>
                          </a:solidFill>
                          <a:latin typeface="Calibri"/>
                          <a:cs typeface="Calibri"/>
                        </a:rPr>
                        <a:t> </a:t>
                      </a:r>
                      <a:r>
                        <a:rPr sz="850" spc="55" dirty="0">
                          <a:solidFill>
                            <a:srgbClr val="FFFFFF"/>
                          </a:solidFill>
                          <a:latin typeface="Calibri"/>
                          <a:cs typeface="Calibri"/>
                        </a:rPr>
                        <a:t>Διεθνής</a:t>
                      </a:r>
                      <a:r>
                        <a:rPr sz="850" spc="10" dirty="0">
                          <a:solidFill>
                            <a:srgbClr val="FFFFFF"/>
                          </a:solidFill>
                          <a:latin typeface="Calibri"/>
                          <a:cs typeface="Calibri"/>
                        </a:rPr>
                        <a:t> </a:t>
                      </a:r>
                      <a:r>
                        <a:rPr sz="850" spc="55" dirty="0">
                          <a:solidFill>
                            <a:srgbClr val="FFFFFF"/>
                          </a:solidFill>
                          <a:latin typeface="Calibri"/>
                          <a:cs typeface="Calibri"/>
                        </a:rPr>
                        <a:t>Ναυτιλιακός </a:t>
                      </a:r>
                      <a:r>
                        <a:rPr sz="850" spc="-180" dirty="0">
                          <a:solidFill>
                            <a:srgbClr val="FFFFFF"/>
                          </a:solidFill>
                          <a:latin typeface="Calibri"/>
                          <a:cs typeface="Calibri"/>
                        </a:rPr>
                        <a:t> </a:t>
                      </a:r>
                      <a:r>
                        <a:rPr sz="850" spc="60" dirty="0">
                          <a:solidFill>
                            <a:srgbClr val="FFFFFF"/>
                          </a:solidFill>
                          <a:latin typeface="Calibri"/>
                          <a:cs typeface="Calibri"/>
                        </a:rPr>
                        <a:t>Οργανισμός</a:t>
                      </a:r>
                      <a:r>
                        <a:rPr sz="850" spc="-30" dirty="0">
                          <a:solidFill>
                            <a:srgbClr val="FFFFFF"/>
                          </a:solidFill>
                          <a:latin typeface="Calibri"/>
                          <a:cs typeface="Calibri"/>
                        </a:rPr>
                        <a:t> </a:t>
                      </a:r>
                      <a:r>
                        <a:rPr sz="850" spc="55" dirty="0">
                          <a:solidFill>
                            <a:srgbClr val="FFFFFF"/>
                          </a:solidFill>
                          <a:latin typeface="Calibri"/>
                          <a:cs typeface="Calibri"/>
                        </a:rPr>
                        <a:t>(ΙΜΟ)</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a:lnSpc>
                          <a:spcPct val="100000"/>
                        </a:lnSpc>
                        <a:spcBef>
                          <a:spcPts val="10"/>
                        </a:spcBef>
                      </a:pPr>
                      <a:endParaRPr sz="1100">
                        <a:latin typeface="Times New Roman"/>
                        <a:cs typeface="Times New Roman"/>
                      </a:endParaRPr>
                    </a:p>
                    <a:p>
                      <a:pPr marL="14604" algn="ctr">
                        <a:lnSpc>
                          <a:spcPct val="100000"/>
                        </a:lnSpc>
                      </a:pPr>
                      <a:r>
                        <a:rPr sz="850" spc="45" dirty="0">
                          <a:solidFill>
                            <a:srgbClr val="FFFFFF"/>
                          </a:solidFill>
                          <a:latin typeface="Calibri"/>
                          <a:cs typeface="Calibri"/>
                        </a:rPr>
                        <a:t>Διεθνές</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a:lnSpc>
                          <a:spcPct val="100000"/>
                        </a:lnSpc>
                        <a:spcBef>
                          <a:spcPts val="10"/>
                        </a:spcBef>
                      </a:pPr>
                      <a:endParaRPr sz="1100">
                        <a:latin typeface="Times New Roman"/>
                        <a:cs typeface="Times New Roman"/>
                      </a:endParaRPr>
                    </a:p>
                    <a:p>
                      <a:pPr marL="14604" algn="ctr">
                        <a:lnSpc>
                          <a:spcPct val="100000"/>
                        </a:lnSpc>
                      </a:pPr>
                      <a:r>
                        <a:rPr sz="850" spc="75" dirty="0">
                          <a:solidFill>
                            <a:srgbClr val="FFFFFF"/>
                          </a:solidFill>
                          <a:latin typeface="Calibri"/>
                          <a:cs typeface="Calibri"/>
                        </a:rPr>
                        <a:t>Κακόβουλο</a:t>
                      </a:r>
                      <a:r>
                        <a:rPr sz="850" spc="-20" dirty="0">
                          <a:solidFill>
                            <a:srgbClr val="FFFFFF"/>
                          </a:solidFill>
                          <a:latin typeface="Calibri"/>
                          <a:cs typeface="Calibri"/>
                        </a:rPr>
                        <a:t> </a:t>
                      </a:r>
                      <a:r>
                        <a:rPr sz="850" spc="65" dirty="0">
                          <a:solidFill>
                            <a:srgbClr val="FFFFFF"/>
                          </a:solidFill>
                          <a:latin typeface="Calibri"/>
                          <a:cs typeface="Calibri"/>
                        </a:rPr>
                        <a:t>λογισμικό</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800">
                        <a:latin typeface="Times New Roman"/>
                        <a:cs typeface="Times New Roman"/>
                      </a:endParaRPr>
                    </a:p>
                    <a:p>
                      <a:pPr>
                        <a:lnSpc>
                          <a:spcPct val="100000"/>
                        </a:lnSpc>
                        <a:spcBef>
                          <a:spcPts val="10"/>
                        </a:spcBef>
                      </a:pPr>
                      <a:endParaRPr sz="1100">
                        <a:latin typeface="Times New Roman"/>
                        <a:cs typeface="Times New Roman"/>
                      </a:endParaRPr>
                    </a:p>
                    <a:p>
                      <a:pPr marL="16510" algn="ctr">
                        <a:lnSpc>
                          <a:spcPct val="100000"/>
                        </a:lnSpc>
                      </a:pPr>
                      <a:r>
                        <a:rPr sz="850" spc="55" dirty="0">
                          <a:solidFill>
                            <a:srgbClr val="FFFFFF"/>
                          </a:solidFill>
                          <a:latin typeface="Calibri"/>
                          <a:cs typeface="Calibri"/>
                        </a:rPr>
                        <a:t>Άγνωστος</a:t>
                      </a:r>
                      <a:endParaRPr sz="8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11"/>
                  </a:ext>
                </a:extLst>
              </a:tr>
            </a:tbl>
          </a:graphicData>
        </a:graphic>
      </p:graphicFrame>
      <p:pic>
        <p:nvPicPr>
          <p:cNvPr id="6" name="object 6"/>
          <p:cNvPicPr/>
          <p:nvPr/>
        </p:nvPicPr>
        <p:blipFill>
          <a:blip r:embed="rId2" cstate="print"/>
          <a:stretch>
            <a:fillRect/>
          </a:stretch>
        </p:blipFill>
        <p:spPr>
          <a:xfrm>
            <a:off x="7549832" y="6167754"/>
            <a:ext cx="3293427" cy="611187"/>
          </a:xfrm>
          <a:prstGeom prst="rect">
            <a:avLst/>
          </a:prstGeom>
        </p:spPr>
      </p:pic>
      <p:sp>
        <p:nvSpPr>
          <p:cNvPr id="7" name="object 7"/>
          <p:cNvSpPr txBox="1"/>
          <p:nvPr/>
        </p:nvSpPr>
        <p:spPr>
          <a:xfrm>
            <a:off x="203200" y="6677342"/>
            <a:ext cx="4768850" cy="101600"/>
          </a:xfrm>
          <a:prstGeom prst="rect">
            <a:avLst/>
          </a:prstGeom>
        </p:spPr>
        <p:txBody>
          <a:bodyPr vert="horz" wrap="square" lIns="0" tIns="0" rIns="0" bIns="0" rtlCol="0">
            <a:spAutoFit/>
          </a:bodyPr>
          <a:lstStyle/>
          <a:p>
            <a:pPr marL="12700">
              <a:lnSpc>
                <a:spcPts val="670"/>
              </a:lnSpc>
            </a:pPr>
            <a:r>
              <a:rPr sz="600" u="sng" spc="35" dirty="0">
                <a:solidFill>
                  <a:srgbClr val="FFFFFF"/>
                </a:solidFill>
                <a:uFill>
                  <a:solidFill>
                    <a:srgbClr val="FFFFFF"/>
                  </a:solidFill>
                </a:uFill>
                <a:latin typeface="Calibri"/>
                <a:cs typeface="Calibri"/>
                <a:hlinkClick r:id="rId3"/>
              </a:rPr>
              <a:t>Navigating</a:t>
            </a:r>
            <a:r>
              <a:rPr sz="600" u="sng" spc="2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Cybersecurity</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Challenges</a:t>
            </a:r>
            <a:r>
              <a:rPr sz="600" u="sng" spc="25" dirty="0">
                <a:solidFill>
                  <a:srgbClr val="FFFFFF"/>
                </a:solidFill>
                <a:uFill>
                  <a:solidFill>
                    <a:srgbClr val="FFFFFF"/>
                  </a:solidFill>
                </a:uFill>
                <a:latin typeface="Calibri"/>
                <a:cs typeface="Calibri"/>
                <a:hlinkClick r:id="rId3"/>
              </a:rPr>
              <a:t> </a:t>
            </a:r>
            <a:r>
              <a:rPr sz="600" u="sng" spc="30" dirty="0">
                <a:solidFill>
                  <a:srgbClr val="FFFFFF"/>
                </a:solidFill>
                <a:uFill>
                  <a:solidFill>
                    <a:srgbClr val="FFFFFF"/>
                  </a:solidFill>
                </a:uFill>
                <a:latin typeface="Calibri"/>
                <a:cs typeface="Calibri"/>
                <a:hlinkClick r:id="rId3"/>
              </a:rPr>
              <a:t>in</a:t>
            </a:r>
            <a:r>
              <a:rPr sz="600" u="sng" spc="2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Maritime</a:t>
            </a:r>
            <a:r>
              <a:rPr sz="600" u="sng" spc="25"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Operational</a:t>
            </a:r>
            <a:r>
              <a:rPr sz="600" u="sng" spc="3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Technology</a:t>
            </a:r>
            <a:r>
              <a:rPr sz="600" u="sng" spc="30" dirty="0">
                <a:solidFill>
                  <a:srgbClr val="FFFFFF"/>
                </a:solidFill>
                <a:uFill>
                  <a:solidFill>
                    <a:srgbClr val="FFFFFF"/>
                  </a:solidFill>
                </a:uFill>
                <a:latin typeface="Calibri"/>
                <a:cs typeface="Calibri"/>
                <a:hlinkClick r:id="rId3"/>
              </a:rPr>
              <a:t> </a:t>
            </a:r>
            <a:r>
              <a:rPr sz="600" u="sng" spc="35" dirty="0">
                <a:solidFill>
                  <a:srgbClr val="FFFFFF"/>
                </a:solidFill>
                <a:uFill>
                  <a:solidFill>
                    <a:srgbClr val="FFFFFF"/>
                  </a:solidFill>
                </a:uFill>
                <a:latin typeface="Calibri"/>
                <a:cs typeface="Calibri"/>
                <a:hlinkClick r:id="rId3"/>
              </a:rPr>
              <a:t>maritime-executive.com),</a:t>
            </a:r>
            <a:r>
              <a:rPr sz="600" u="sng" spc="25" dirty="0">
                <a:solidFill>
                  <a:srgbClr val="FFFFFF"/>
                </a:solidFill>
                <a:uFill>
                  <a:solidFill>
                    <a:srgbClr val="FFFFFF"/>
                  </a:solidFill>
                </a:uFill>
                <a:latin typeface="Calibri"/>
                <a:cs typeface="Calibri"/>
                <a:hlinkClick r:id="rId3"/>
              </a:rPr>
              <a:t> </a:t>
            </a:r>
            <a:r>
              <a:rPr sz="600" u="sng" spc="45" dirty="0">
                <a:solidFill>
                  <a:srgbClr val="FFFFFF"/>
                </a:solidFill>
                <a:uFill>
                  <a:solidFill>
                    <a:srgbClr val="FFFFFF"/>
                  </a:solidFill>
                </a:uFill>
                <a:latin typeface="Calibri"/>
                <a:cs typeface="Calibri"/>
              </a:rPr>
              <a:t>πρόσβαση</a:t>
            </a:r>
            <a:r>
              <a:rPr sz="600" u="sng" spc="40" dirty="0">
                <a:solidFill>
                  <a:srgbClr val="FFFFFF"/>
                </a:solidFill>
                <a:uFill>
                  <a:solidFill>
                    <a:srgbClr val="FFFFFF"/>
                  </a:solidFill>
                </a:uFill>
                <a:latin typeface="Calibri"/>
                <a:cs typeface="Calibri"/>
              </a:rPr>
              <a:t> </a:t>
            </a:r>
            <a:r>
              <a:rPr sz="600" u="sng" spc="35" dirty="0">
                <a:solidFill>
                  <a:srgbClr val="FFFFFF"/>
                </a:solidFill>
                <a:uFill>
                  <a:solidFill>
                    <a:srgbClr val="FFFFFF"/>
                  </a:solidFill>
                </a:uFill>
                <a:latin typeface="Calibri"/>
                <a:cs typeface="Calibri"/>
              </a:rPr>
              <a:t>τον</a:t>
            </a:r>
            <a:r>
              <a:rPr sz="600" spc="35" dirty="0">
                <a:solidFill>
                  <a:srgbClr val="FFFFFF"/>
                </a:solidFill>
                <a:latin typeface="Calibri"/>
                <a:cs typeface="Calibri"/>
              </a:rPr>
              <a:t> </a:t>
            </a:r>
            <a:r>
              <a:rPr sz="600" spc="40" dirty="0">
                <a:solidFill>
                  <a:srgbClr val="FFFFFF"/>
                </a:solidFill>
                <a:latin typeface="Calibri"/>
                <a:cs typeface="Calibri"/>
              </a:rPr>
              <a:t>Φεβρουάριο</a:t>
            </a:r>
            <a:r>
              <a:rPr sz="600" spc="30" dirty="0">
                <a:solidFill>
                  <a:srgbClr val="FFFFFF"/>
                </a:solidFill>
                <a:latin typeface="Calibri"/>
                <a:cs typeface="Calibri"/>
              </a:rPr>
              <a:t> </a:t>
            </a:r>
            <a:r>
              <a:rPr sz="600" spc="45"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75375" y="2519997"/>
            <a:ext cx="4777740" cy="763270"/>
          </a:xfrm>
          <a:prstGeom prst="rect">
            <a:avLst/>
          </a:prstGeom>
        </p:spPr>
        <p:txBody>
          <a:bodyPr vert="horz" wrap="square" lIns="0" tIns="57150" rIns="0" bIns="0" rtlCol="0">
            <a:spAutoFit/>
          </a:bodyPr>
          <a:lstStyle/>
          <a:p>
            <a:pPr marL="12700" marR="5080">
              <a:lnSpc>
                <a:spcPts val="2750"/>
              </a:lnSpc>
              <a:spcBef>
                <a:spcPts val="450"/>
              </a:spcBef>
            </a:pPr>
            <a:r>
              <a:rPr spc="190" dirty="0"/>
              <a:t>Κανονισμός</a:t>
            </a:r>
            <a:r>
              <a:rPr spc="210" dirty="0"/>
              <a:t> </a:t>
            </a:r>
            <a:r>
              <a:rPr spc="155" dirty="0"/>
              <a:t>για</a:t>
            </a:r>
            <a:r>
              <a:rPr spc="215" dirty="0"/>
              <a:t> </a:t>
            </a:r>
            <a:r>
              <a:rPr spc="165" dirty="0"/>
              <a:t>την </a:t>
            </a:r>
            <a:r>
              <a:rPr spc="170" dirty="0"/>
              <a:t> </a:t>
            </a:r>
            <a:r>
              <a:rPr spc="195" dirty="0"/>
              <a:t>κυβερνοασφάλεια</a:t>
            </a:r>
            <a:r>
              <a:rPr spc="180" dirty="0"/>
              <a:t> </a:t>
            </a:r>
            <a:r>
              <a:rPr spc="150" dirty="0"/>
              <a:t>στη</a:t>
            </a:r>
            <a:r>
              <a:rPr spc="114" dirty="0"/>
              <a:t> </a:t>
            </a:r>
            <a:r>
              <a:rPr spc="175" dirty="0"/>
              <a:t>ναυτιλία</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5947727"/>
            <a:ext cx="3246120" cy="60229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1171892"/>
            <a:ext cx="8354695"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Κανονισμοί</a:t>
            </a:r>
            <a:r>
              <a:rPr sz="2850" spc="204" dirty="0">
                <a:solidFill>
                  <a:srgbClr val="000000"/>
                </a:solidFill>
              </a:rPr>
              <a:t> </a:t>
            </a:r>
            <a:r>
              <a:rPr sz="2850" spc="170" dirty="0">
                <a:solidFill>
                  <a:srgbClr val="000000"/>
                </a:solidFill>
              </a:rPr>
              <a:t>για</a:t>
            </a:r>
            <a:r>
              <a:rPr sz="2850" spc="220" dirty="0">
                <a:solidFill>
                  <a:srgbClr val="000000"/>
                </a:solidFill>
              </a:rPr>
              <a:t> </a:t>
            </a:r>
            <a:r>
              <a:rPr sz="2850" spc="180" dirty="0">
                <a:solidFill>
                  <a:srgbClr val="000000"/>
                </a:solidFill>
              </a:rPr>
              <a:t>την</a:t>
            </a:r>
            <a:r>
              <a:rPr sz="2850" spc="220" dirty="0">
                <a:solidFill>
                  <a:srgbClr val="000000"/>
                </a:solidFill>
              </a:rPr>
              <a:t> </a:t>
            </a:r>
            <a:r>
              <a:rPr sz="2850" spc="204" dirty="0">
                <a:solidFill>
                  <a:srgbClr val="000000"/>
                </a:solidFill>
              </a:rPr>
              <a:t>ασφάλεια</a:t>
            </a:r>
            <a:r>
              <a:rPr sz="2850" spc="225" dirty="0">
                <a:solidFill>
                  <a:srgbClr val="000000"/>
                </a:solidFill>
              </a:rPr>
              <a:t> </a:t>
            </a:r>
            <a:r>
              <a:rPr sz="2850" spc="190" dirty="0">
                <a:solidFill>
                  <a:srgbClr val="000000"/>
                </a:solidFill>
              </a:rPr>
              <a:t>στον</a:t>
            </a:r>
            <a:r>
              <a:rPr sz="2850" spc="225" dirty="0">
                <a:solidFill>
                  <a:srgbClr val="000000"/>
                </a:solidFill>
              </a:rPr>
              <a:t> </a:t>
            </a:r>
            <a:r>
              <a:rPr sz="2850" spc="210" dirty="0">
                <a:solidFill>
                  <a:srgbClr val="000000"/>
                </a:solidFill>
              </a:rPr>
              <a:t>κυβερνοχώρο</a:t>
            </a:r>
            <a:endParaRPr sz="2850"/>
          </a:p>
        </p:txBody>
      </p:sp>
      <p:sp>
        <p:nvSpPr>
          <p:cNvPr id="9" name="object 9"/>
          <p:cNvSpPr txBox="1"/>
          <p:nvPr/>
        </p:nvSpPr>
        <p:spPr>
          <a:xfrm>
            <a:off x="783590" y="2180907"/>
            <a:ext cx="5865495" cy="2567305"/>
          </a:xfrm>
          <a:prstGeom prst="rect">
            <a:avLst/>
          </a:prstGeom>
        </p:spPr>
        <p:txBody>
          <a:bodyPr vert="horz" wrap="square" lIns="0" tIns="12700" rIns="0" bIns="0" rtlCol="0">
            <a:spAutoFit/>
          </a:bodyPr>
          <a:lstStyle/>
          <a:p>
            <a:pPr marL="104139" indent="-91440">
              <a:lnSpc>
                <a:spcPts val="1195"/>
              </a:lnSpc>
              <a:spcBef>
                <a:spcPts val="100"/>
              </a:spcBef>
              <a:buClr>
                <a:srgbClr val="FFB800"/>
              </a:buClr>
              <a:buSzPct val="130000"/>
              <a:buFont typeface="MS Gothic"/>
              <a:buChar char="▪"/>
              <a:tabLst>
                <a:tab pos="104139" algn="l"/>
              </a:tabLst>
            </a:pPr>
            <a:r>
              <a:rPr sz="1000" spc="80" dirty="0">
                <a:solidFill>
                  <a:srgbClr val="1F1F1F"/>
                </a:solidFill>
                <a:latin typeface="Calibri"/>
                <a:cs typeface="Calibri"/>
              </a:rPr>
              <a:t>Από</a:t>
            </a:r>
            <a:r>
              <a:rPr sz="1000" spc="114" dirty="0">
                <a:solidFill>
                  <a:srgbClr val="1F1F1F"/>
                </a:solidFill>
                <a:latin typeface="Calibri"/>
                <a:cs typeface="Calibri"/>
              </a:rPr>
              <a:t> </a:t>
            </a:r>
            <a:r>
              <a:rPr sz="1000" b="1" spc="65" dirty="0">
                <a:solidFill>
                  <a:srgbClr val="1F1F1F"/>
                </a:solidFill>
                <a:latin typeface="Calibri"/>
                <a:cs typeface="Calibri"/>
              </a:rPr>
              <a:t>τον</a:t>
            </a:r>
            <a:r>
              <a:rPr sz="1000" b="1" spc="120" dirty="0">
                <a:solidFill>
                  <a:srgbClr val="1F1F1F"/>
                </a:solidFill>
                <a:latin typeface="Calibri"/>
                <a:cs typeface="Calibri"/>
              </a:rPr>
              <a:t> </a:t>
            </a:r>
            <a:r>
              <a:rPr sz="1000" b="1" spc="70" dirty="0">
                <a:solidFill>
                  <a:srgbClr val="1F1F1F"/>
                </a:solidFill>
                <a:latin typeface="Calibri"/>
                <a:cs typeface="Calibri"/>
              </a:rPr>
              <a:t>Ιανουάριο</a:t>
            </a:r>
            <a:r>
              <a:rPr sz="1000" b="1" spc="114" dirty="0">
                <a:solidFill>
                  <a:srgbClr val="1F1F1F"/>
                </a:solidFill>
                <a:latin typeface="Calibri"/>
                <a:cs typeface="Calibri"/>
              </a:rPr>
              <a:t> </a:t>
            </a:r>
            <a:r>
              <a:rPr sz="1000" b="1" spc="70" dirty="0">
                <a:solidFill>
                  <a:srgbClr val="1F1F1F"/>
                </a:solidFill>
                <a:latin typeface="Calibri"/>
                <a:cs typeface="Calibri"/>
              </a:rPr>
              <a:t>του</a:t>
            </a:r>
            <a:r>
              <a:rPr sz="1000" b="1" spc="120" dirty="0">
                <a:solidFill>
                  <a:srgbClr val="1F1F1F"/>
                </a:solidFill>
                <a:latin typeface="Calibri"/>
                <a:cs typeface="Calibri"/>
              </a:rPr>
              <a:t> </a:t>
            </a:r>
            <a:r>
              <a:rPr sz="1000" b="1" spc="65" dirty="0">
                <a:solidFill>
                  <a:srgbClr val="1F1F1F"/>
                </a:solidFill>
                <a:latin typeface="Calibri"/>
                <a:cs typeface="Calibri"/>
              </a:rPr>
              <a:t>2024,</a:t>
            </a:r>
            <a:r>
              <a:rPr sz="1000" b="1" spc="120" dirty="0">
                <a:solidFill>
                  <a:srgbClr val="1F1F1F"/>
                </a:solidFill>
                <a:latin typeface="Calibri"/>
                <a:cs typeface="Calibri"/>
              </a:rPr>
              <a:t> </a:t>
            </a:r>
            <a:r>
              <a:rPr sz="1000" spc="80" dirty="0">
                <a:solidFill>
                  <a:srgbClr val="1F1F1F"/>
                </a:solidFill>
                <a:latin typeface="Calibri"/>
                <a:cs typeface="Calibri"/>
              </a:rPr>
              <a:t>η</a:t>
            </a:r>
            <a:r>
              <a:rPr sz="1000" spc="120" dirty="0">
                <a:solidFill>
                  <a:srgbClr val="1F1F1F"/>
                </a:solidFill>
                <a:latin typeface="Calibri"/>
                <a:cs typeface="Calibri"/>
              </a:rPr>
              <a:t> </a:t>
            </a:r>
            <a:r>
              <a:rPr sz="1000" spc="70" dirty="0">
                <a:solidFill>
                  <a:srgbClr val="1F1F1F"/>
                </a:solidFill>
                <a:latin typeface="Calibri"/>
                <a:cs typeface="Calibri"/>
              </a:rPr>
              <a:t>τήρηση</a:t>
            </a:r>
            <a:r>
              <a:rPr sz="1000" spc="130" dirty="0">
                <a:solidFill>
                  <a:srgbClr val="1F1F1F"/>
                </a:solidFill>
                <a:latin typeface="Calibri"/>
                <a:cs typeface="Calibri"/>
              </a:rPr>
              <a:t> </a:t>
            </a:r>
            <a:r>
              <a:rPr sz="1000" spc="75" dirty="0">
                <a:solidFill>
                  <a:srgbClr val="1F1F1F"/>
                </a:solidFill>
                <a:latin typeface="Calibri"/>
                <a:cs typeface="Calibri"/>
              </a:rPr>
              <a:t>των</a:t>
            </a:r>
            <a:r>
              <a:rPr sz="1000" spc="114" dirty="0">
                <a:solidFill>
                  <a:srgbClr val="1F1F1F"/>
                </a:solidFill>
                <a:latin typeface="Calibri"/>
                <a:cs typeface="Calibri"/>
              </a:rPr>
              <a:t> </a:t>
            </a:r>
            <a:r>
              <a:rPr sz="1000" spc="70" dirty="0">
                <a:solidFill>
                  <a:srgbClr val="1F1F1F"/>
                </a:solidFill>
                <a:latin typeface="Calibri"/>
                <a:cs typeface="Calibri"/>
              </a:rPr>
              <a:t>απαιτήσεων</a:t>
            </a:r>
            <a:r>
              <a:rPr sz="1000" spc="120" dirty="0">
                <a:solidFill>
                  <a:srgbClr val="1F1F1F"/>
                </a:solidFill>
                <a:latin typeface="Calibri"/>
                <a:cs typeface="Calibri"/>
              </a:rPr>
              <a:t> </a:t>
            </a:r>
            <a:r>
              <a:rPr sz="1000" spc="85" dirty="0">
                <a:solidFill>
                  <a:srgbClr val="1F1F1F"/>
                </a:solidFill>
                <a:latin typeface="Calibri"/>
                <a:cs typeface="Calibri"/>
              </a:rPr>
              <a:t>UR</a:t>
            </a:r>
            <a:r>
              <a:rPr sz="1000" spc="114" dirty="0">
                <a:solidFill>
                  <a:srgbClr val="1F1F1F"/>
                </a:solidFill>
                <a:latin typeface="Calibri"/>
                <a:cs typeface="Calibri"/>
              </a:rPr>
              <a:t> </a:t>
            </a:r>
            <a:r>
              <a:rPr sz="1000" b="1" spc="70" dirty="0">
                <a:solidFill>
                  <a:srgbClr val="1F1F1F"/>
                </a:solidFill>
                <a:latin typeface="Calibri"/>
                <a:cs typeface="Calibri"/>
              </a:rPr>
              <a:t>E26</a:t>
            </a:r>
            <a:r>
              <a:rPr sz="1000" b="1" spc="114" dirty="0">
                <a:solidFill>
                  <a:srgbClr val="1F1F1F"/>
                </a:solidFill>
                <a:latin typeface="Calibri"/>
                <a:cs typeface="Calibri"/>
              </a:rPr>
              <a:t> </a:t>
            </a:r>
            <a:r>
              <a:rPr sz="1000" b="1" spc="65" dirty="0">
                <a:solidFill>
                  <a:srgbClr val="1F1F1F"/>
                </a:solidFill>
                <a:latin typeface="Calibri"/>
                <a:cs typeface="Calibri"/>
              </a:rPr>
              <a:t>και</a:t>
            </a:r>
            <a:r>
              <a:rPr sz="1000" b="1" spc="114" dirty="0">
                <a:solidFill>
                  <a:srgbClr val="1F1F1F"/>
                </a:solidFill>
                <a:latin typeface="Calibri"/>
                <a:cs typeface="Calibri"/>
              </a:rPr>
              <a:t> </a:t>
            </a:r>
            <a:r>
              <a:rPr sz="1000" spc="90" dirty="0">
                <a:solidFill>
                  <a:srgbClr val="1F1F1F"/>
                </a:solidFill>
                <a:latin typeface="Calibri"/>
                <a:cs typeface="Calibri"/>
              </a:rPr>
              <a:t>UR</a:t>
            </a:r>
            <a:r>
              <a:rPr sz="1000" spc="120" dirty="0">
                <a:solidFill>
                  <a:srgbClr val="1F1F1F"/>
                </a:solidFill>
                <a:latin typeface="Calibri"/>
                <a:cs typeface="Calibri"/>
              </a:rPr>
              <a:t> </a:t>
            </a:r>
            <a:r>
              <a:rPr sz="1000" b="1" spc="70" dirty="0">
                <a:solidFill>
                  <a:srgbClr val="1F1F1F"/>
                </a:solidFill>
                <a:latin typeface="Calibri"/>
                <a:cs typeface="Calibri"/>
              </a:rPr>
              <a:t>E27</a:t>
            </a:r>
            <a:r>
              <a:rPr sz="1000" b="1" spc="114" dirty="0">
                <a:solidFill>
                  <a:srgbClr val="1F1F1F"/>
                </a:solidFill>
                <a:latin typeface="Calibri"/>
                <a:cs typeface="Calibri"/>
              </a:rPr>
              <a:t> </a:t>
            </a:r>
            <a:r>
              <a:rPr sz="1000" spc="75" dirty="0">
                <a:solidFill>
                  <a:srgbClr val="1F1F1F"/>
                </a:solidFill>
                <a:latin typeface="Calibri"/>
                <a:cs typeface="Calibri"/>
              </a:rPr>
              <a:t>όσον</a:t>
            </a:r>
            <a:r>
              <a:rPr sz="1000" spc="114" dirty="0">
                <a:solidFill>
                  <a:srgbClr val="1F1F1F"/>
                </a:solidFill>
                <a:latin typeface="Calibri"/>
                <a:cs typeface="Calibri"/>
              </a:rPr>
              <a:t> </a:t>
            </a:r>
            <a:r>
              <a:rPr sz="1000" spc="80" dirty="0">
                <a:solidFill>
                  <a:srgbClr val="1F1F1F"/>
                </a:solidFill>
                <a:latin typeface="Calibri"/>
                <a:cs typeface="Calibri"/>
              </a:rPr>
              <a:t>αφορά</a:t>
            </a:r>
            <a:r>
              <a:rPr sz="1000" spc="120" dirty="0">
                <a:solidFill>
                  <a:srgbClr val="1F1F1F"/>
                </a:solidFill>
                <a:latin typeface="Calibri"/>
                <a:cs typeface="Calibri"/>
              </a:rPr>
              <a:t> </a:t>
            </a:r>
            <a:r>
              <a:rPr sz="1000" spc="65" dirty="0">
                <a:solidFill>
                  <a:srgbClr val="1F1F1F"/>
                </a:solidFill>
                <a:latin typeface="Calibri"/>
                <a:cs typeface="Calibri"/>
              </a:rPr>
              <a:t>την</a:t>
            </a:r>
            <a:endParaRPr sz="1000">
              <a:latin typeface="Calibri"/>
              <a:cs typeface="Calibri"/>
            </a:endParaRPr>
          </a:p>
          <a:p>
            <a:pPr marL="104139">
              <a:lnSpc>
                <a:spcPts val="1195"/>
              </a:lnSpc>
            </a:pPr>
            <a:r>
              <a:rPr sz="1000" b="1" spc="65" dirty="0">
                <a:solidFill>
                  <a:srgbClr val="1F1F1F"/>
                </a:solidFill>
                <a:latin typeface="Calibri"/>
                <a:cs typeface="Calibri"/>
              </a:rPr>
              <a:t>ανθεκτικότητα</a:t>
            </a:r>
            <a:r>
              <a:rPr sz="1000" b="1" spc="25" dirty="0">
                <a:solidFill>
                  <a:srgbClr val="1F1F1F"/>
                </a:solidFill>
                <a:latin typeface="Calibri"/>
                <a:cs typeface="Calibri"/>
              </a:rPr>
              <a:t> </a:t>
            </a:r>
            <a:r>
              <a:rPr sz="1000" b="1" spc="75" dirty="0">
                <a:solidFill>
                  <a:srgbClr val="1F1F1F"/>
                </a:solidFill>
                <a:latin typeface="Calibri"/>
                <a:cs typeface="Calibri"/>
              </a:rPr>
              <a:t>των</a:t>
            </a:r>
            <a:r>
              <a:rPr sz="1000" b="1" spc="35" dirty="0">
                <a:solidFill>
                  <a:srgbClr val="1F1F1F"/>
                </a:solidFill>
                <a:latin typeface="Calibri"/>
                <a:cs typeface="Calibri"/>
              </a:rPr>
              <a:t> </a:t>
            </a:r>
            <a:r>
              <a:rPr sz="1000" b="1" spc="65" dirty="0">
                <a:solidFill>
                  <a:srgbClr val="1F1F1F"/>
                </a:solidFill>
                <a:latin typeface="Calibri"/>
                <a:cs typeface="Calibri"/>
              </a:rPr>
              <a:t>και</a:t>
            </a:r>
            <a:r>
              <a:rPr sz="1000" b="1" spc="30" dirty="0">
                <a:solidFill>
                  <a:srgbClr val="1F1F1F"/>
                </a:solidFill>
                <a:latin typeface="Calibri"/>
                <a:cs typeface="Calibri"/>
              </a:rPr>
              <a:t> </a:t>
            </a:r>
            <a:r>
              <a:rPr sz="1000" spc="70" dirty="0">
                <a:solidFill>
                  <a:srgbClr val="1F1F1F"/>
                </a:solidFill>
                <a:latin typeface="Calibri"/>
                <a:cs typeface="Calibri"/>
              </a:rPr>
              <a:t>του</a:t>
            </a:r>
            <a:r>
              <a:rPr sz="1000" spc="30" dirty="0">
                <a:solidFill>
                  <a:srgbClr val="1F1F1F"/>
                </a:solidFill>
                <a:latin typeface="Calibri"/>
                <a:cs typeface="Calibri"/>
              </a:rPr>
              <a:t> </a:t>
            </a:r>
            <a:r>
              <a:rPr sz="1000" spc="70" dirty="0">
                <a:solidFill>
                  <a:srgbClr val="1F1F1F"/>
                </a:solidFill>
                <a:latin typeface="Calibri"/>
                <a:cs typeface="Calibri"/>
              </a:rPr>
              <a:t>εξοπλισμού</a:t>
            </a:r>
            <a:r>
              <a:rPr sz="1000" spc="35" dirty="0">
                <a:solidFill>
                  <a:srgbClr val="1F1F1F"/>
                </a:solidFill>
                <a:latin typeface="Calibri"/>
                <a:cs typeface="Calibri"/>
              </a:rPr>
              <a:t> </a:t>
            </a:r>
            <a:r>
              <a:rPr sz="1000" b="1" spc="65" dirty="0">
                <a:solidFill>
                  <a:srgbClr val="1F1F1F"/>
                </a:solidFill>
                <a:latin typeface="Calibri"/>
                <a:cs typeface="Calibri"/>
              </a:rPr>
              <a:t>στονκαθίσταται</a:t>
            </a:r>
            <a:r>
              <a:rPr sz="1000" b="1" spc="25" dirty="0">
                <a:solidFill>
                  <a:srgbClr val="1F1F1F"/>
                </a:solidFill>
                <a:latin typeface="Calibri"/>
                <a:cs typeface="Calibri"/>
              </a:rPr>
              <a:t> </a:t>
            </a:r>
            <a:r>
              <a:rPr sz="1000" b="1" spc="70" dirty="0">
                <a:solidFill>
                  <a:srgbClr val="1F1F1F"/>
                </a:solidFill>
                <a:latin typeface="Calibri"/>
                <a:cs typeface="Calibri"/>
              </a:rPr>
              <a:t>υποχρεωτική.</a:t>
            </a:r>
            <a:endParaRPr sz="1000">
              <a:latin typeface="Calibri"/>
              <a:cs typeface="Calibri"/>
            </a:endParaRPr>
          </a:p>
          <a:p>
            <a:pPr>
              <a:lnSpc>
                <a:spcPct val="100000"/>
              </a:lnSpc>
              <a:spcBef>
                <a:spcPts val="45"/>
              </a:spcBef>
            </a:pPr>
            <a:endParaRPr sz="1100">
              <a:latin typeface="Calibri"/>
              <a:cs typeface="Calibri"/>
            </a:endParaRPr>
          </a:p>
          <a:p>
            <a:pPr marL="355600" indent="-342900">
              <a:lnSpc>
                <a:spcPts val="1525"/>
              </a:lnSpc>
              <a:buClr>
                <a:srgbClr val="FFB800"/>
              </a:buClr>
              <a:buSzPct val="130000"/>
              <a:buAutoNum type="arabicPeriod"/>
              <a:tabLst>
                <a:tab pos="354965" algn="l"/>
                <a:tab pos="355600" algn="l"/>
              </a:tabLst>
            </a:pPr>
            <a:r>
              <a:rPr sz="1000" b="1" spc="70" dirty="0">
                <a:latin typeface="Calibri"/>
                <a:cs typeface="Calibri"/>
              </a:rPr>
              <a:t>Οι</a:t>
            </a:r>
            <a:r>
              <a:rPr sz="1000" b="1" spc="30" dirty="0">
                <a:latin typeface="Calibri"/>
                <a:cs typeface="Calibri"/>
              </a:rPr>
              <a:t> </a:t>
            </a:r>
            <a:r>
              <a:rPr sz="1000" b="1" spc="85" dirty="0">
                <a:latin typeface="Calibri"/>
                <a:cs typeface="Calibri"/>
              </a:rPr>
              <a:t>UR</a:t>
            </a:r>
            <a:r>
              <a:rPr sz="1000" b="1" spc="35" dirty="0">
                <a:latin typeface="Calibri"/>
                <a:cs typeface="Calibri"/>
              </a:rPr>
              <a:t> </a:t>
            </a:r>
            <a:r>
              <a:rPr sz="1000" b="1" spc="70" dirty="0">
                <a:latin typeface="Calibri"/>
                <a:cs typeface="Calibri"/>
              </a:rPr>
              <a:t>E26</a:t>
            </a:r>
            <a:r>
              <a:rPr sz="1000" b="1" spc="35" dirty="0">
                <a:latin typeface="Calibri"/>
                <a:cs typeface="Calibri"/>
              </a:rPr>
              <a:t> </a:t>
            </a:r>
            <a:r>
              <a:rPr sz="1000" spc="60" dirty="0">
                <a:latin typeface="Calibri"/>
                <a:cs typeface="Calibri"/>
              </a:rPr>
              <a:t>και</a:t>
            </a:r>
            <a:r>
              <a:rPr sz="1000" spc="35" dirty="0">
                <a:latin typeface="Calibri"/>
                <a:cs typeface="Calibri"/>
              </a:rPr>
              <a:t> </a:t>
            </a:r>
            <a:r>
              <a:rPr sz="1000" b="1" spc="85" dirty="0">
                <a:latin typeface="Calibri"/>
                <a:cs typeface="Calibri"/>
              </a:rPr>
              <a:t>UR</a:t>
            </a:r>
            <a:r>
              <a:rPr sz="1000" b="1" spc="30" dirty="0">
                <a:latin typeface="Calibri"/>
                <a:cs typeface="Calibri"/>
              </a:rPr>
              <a:t> </a:t>
            </a:r>
            <a:r>
              <a:rPr sz="1000" b="1" spc="70" dirty="0">
                <a:latin typeface="Calibri"/>
                <a:cs typeface="Calibri"/>
              </a:rPr>
              <a:t>E27</a:t>
            </a:r>
            <a:r>
              <a:rPr sz="1000" b="1" spc="35" dirty="0">
                <a:latin typeface="Calibri"/>
                <a:cs typeface="Calibri"/>
              </a:rPr>
              <a:t> </a:t>
            </a:r>
            <a:r>
              <a:rPr sz="1000" spc="55" dirty="0">
                <a:latin typeface="Calibri"/>
                <a:cs typeface="Calibri"/>
              </a:rPr>
              <a:t>είναι</a:t>
            </a:r>
            <a:r>
              <a:rPr sz="1000" spc="40" dirty="0">
                <a:latin typeface="Calibri"/>
                <a:cs typeface="Calibri"/>
              </a:rPr>
              <a:t> </a:t>
            </a:r>
            <a:r>
              <a:rPr sz="1000" spc="60" dirty="0">
                <a:latin typeface="Calibri"/>
                <a:cs typeface="Calibri"/>
              </a:rPr>
              <a:t>νέοι</a:t>
            </a:r>
            <a:r>
              <a:rPr sz="1000" spc="35" dirty="0">
                <a:latin typeface="Calibri"/>
                <a:cs typeface="Calibri"/>
              </a:rPr>
              <a:t> </a:t>
            </a:r>
            <a:r>
              <a:rPr sz="1000" b="1" spc="65" dirty="0">
                <a:latin typeface="Calibri"/>
                <a:cs typeface="Calibri"/>
              </a:rPr>
              <a:t>κανονισμοί</a:t>
            </a:r>
            <a:r>
              <a:rPr sz="1000" b="1" spc="25" dirty="0">
                <a:latin typeface="Calibri"/>
                <a:cs typeface="Calibri"/>
              </a:rPr>
              <a:t> </a:t>
            </a:r>
            <a:r>
              <a:rPr sz="1000" b="1" spc="75" dirty="0">
                <a:latin typeface="Calibri"/>
                <a:cs typeface="Calibri"/>
              </a:rPr>
              <a:t>κυβερνοασφάλειας</a:t>
            </a:r>
            <a:r>
              <a:rPr sz="1000" b="1" spc="25" dirty="0">
                <a:latin typeface="Calibri"/>
                <a:cs typeface="Calibri"/>
              </a:rPr>
              <a:t> </a:t>
            </a:r>
            <a:r>
              <a:rPr sz="1000" spc="75" dirty="0">
                <a:latin typeface="Calibri"/>
                <a:cs typeface="Calibri"/>
              </a:rPr>
              <a:t>που</a:t>
            </a:r>
            <a:r>
              <a:rPr sz="1000" spc="35" dirty="0">
                <a:latin typeface="Calibri"/>
                <a:cs typeface="Calibri"/>
              </a:rPr>
              <a:t> </a:t>
            </a:r>
            <a:r>
              <a:rPr sz="1000" spc="70" dirty="0">
                <a:latin typeface="Calibri"/>
                <a:cs typeface="Calibri"/>
              </a:rPr>
              <a:t>θεσπίστηκαν</a:t>
            </a:r>
            <a:r>
              <a:rPr sz="1000" spc="40" dirty="0">
                <a:latin typeface="Calibri"/>
                <a:cs typeface="Calibri"/>
              </a:rPr>
              <a:t> </a:t>
            </a:r>
            <a:r>
              <a:rPr sz="1000" spc="80" dirty="0">
                <a:latin typeface="Calibri"/>
                <a:cs typeface="Calibri"/>
              </a:rPr>
              <a:t>από</a:t>
            </a:r>
            <a:r>
              <a:rPr sz="1000" spc="35" dirty="0">
                <a:latin typeface="Calibri"/>
                <a:cs typeface="Calibri"/>
              </a:rPr>
              <a:t> </a:t>
            </a:r>
            <a:r>
              <a:rPr sz="1000" spc="65" dirty="0">
                <a:latin typeface="Calibri"/>
                <a:cs typeface="Calibri"/>
              </a:rPr>
              <a:t>τη</a:t>
            </a:r>
            <a:endParaRPr sz="1000">
              <a:latin typeface="Calibri"/>
              <a:cs typeface="Calibri"/>
            </a:endParaRPr>
          </a:p>
          <a:p>
            <a:pPr marL="355600">
              <a:lnSpc>
                <a:spcPts val="1165"/>
              </a:lnSpc>
            </a:pPr>
            <a:r>
              <a:rPr sz="1000" b="1" spc="70" dirty="0">
                <a:latin typeface="Calibri"/>
                <a:cs typeface="Calibri"/>
              </a:rPr>
              <a:t>Διεθνή</a:t>
            </a:r>
            <a:r>
              <a:rPr sz="1000" b="1" spc="15" dirty="0">
                <a:latin typeface="Calibri"/>
                <a:cs typeface="Calibri"/>
              </a:rPr>
              <a:t> </a:t>
            </a:r>
            <a:r>
              <a:rPr sz="1000" b="1" spc="80" dirty="0">
                <a:latin typeface="Calibri"/>
                <a:cs typeface="Calibri"/>
              </a:rPr>
              <a:t>Ένωση</a:t>
            </a:r>
            <a:r>
              <a:rPr sz="1000" b="1" spc="25" dirty="0">
                <a:latin typeface="Calibri"/>
                <a:cs typeface="Calibri"/>
              </a:rPr>
              <a:t> </a:t>
            </a:r>
            <a:r>
              <a:rPr sz="1000" b="1" spc="65" dirty="0">
                <a:latin typeface="Calibri"/>
                <a:cs typeface="Calibri"/>
              </a:rPr>
              <a:t>Εταιρειών</a:t>
            </a:r>
            <a:r>
              <a:rPr sz="1000" b="1" spc="15" dirty="0">
                <a:latin typeface="Calibri"/>
                <a:cs typeface="Calibri"/>
              </a:rPr>
              <a:t> </a:t>
            </a:r>
            <a:r>
              <a:rPr sz="1000" b="1" spc="70" dirty="0">
                <a:latin typeface="Calibri"/>
                <a:cs typeface="Calibri"/>
              </a:rPr>
              <a:t>Ταξινόμησης</a:t>
            </a:r>
            <a:r>
              <a:rPr sz="1000" b="1" spc="20" dirty="0">
                <a:latin typeface="Calibri"/>
                <a:cs typeface="Calibri"/>
              </a:rPr>
              <a:t> </a:t>
            </a:r>
            <a:r>
              <a:rPr sz="1000" b="1" spc="55" dirty="0">
                <a:latin typeface="Calibri"/>
                <a:cs typeface="Calibri"/>
              </a:rPr>
              <a:t>(</a:t>
            </a:r>
            <a:r>
              <a:rPr sz="1000" spc="55" dirty="0">
                <a:latin typeface="Calibri"/>
                <a:cs typeface="Calibri"/>
              </a:rPr>
              <a:t>IACS</a:t>
            </a:r>
            <a:r>
              <a:rPr sz="1000" b="1" spc="55" dirty="0">
                <a:latin typeface="Calibri"/>
                <a:cs typeface="Calibri"/>
              </a:rPr>
              <a:t>).</a:t>
            </a:r>
            <a:endParaRPr sz="1000">
              <a:latin typeface="Calibri"/>
              <a:cs typeface="Calibri"/>
            </a:endParaRPr>
          </a:p>
          <a:p>
            <a:pPr>
              <a:lnSpc>
                <a:spcPct val="100000"/>
              </a:lnSpc>
            </a:pPr>
            <a:endParaRPr sz="1150">
              <a:latin typeface="Calibri"/>
              <a:cs typeface="Calibri"/>
            </a:endParaRPr>
          </a:p>
          <a:p>
            <a:pPr marL="355600" indent="-342900">
              <a:lnSpc>
                <a:spcPct val="100000"/>
              </a:lnSpc>
              <a:buClr>
                <a:srgbClr val="FFB800"/>
              </a:buClr>
              <a:buSzPct val="130000"/>
              <a:buFont typeface="Calibri"/>
              <a:buAutoNum type="arabicPeriod" startAt="2"/>
              <a:tabLst>
                <a:tab pos="354965" algn="l"/>
                <a:tab pos="355600" algn="l"/>
              </a:tabLst>
            </a:pPr>
            <a:r>
              <a:rPr sz="1000" b="1" spc="45" dirty="0">
                <a:latin typeface="Calibri"/>
                <a:cs typeface="Calibri"/>
              </a:rPr>
              <a:t>Πρωταρχικός</a:t>
            </a:r>
            <a:r>
              <a:rPr sz="1000" b="1" spc="15" dirty="0">
                <a:latin typeface="Calibri"/>
                <a:cs typeface="Calibri"/>
              </a:rPr>
              <a:t> </a:t>
            </a:r>
            <a:r>
              <a:rPr sz="1000" b="1" spc="45" dirty="0">
                <a:latin typeface="Calibri"/>
                <a:cs typeface="Calibri"/>
              </a:rPr>
              <a:t>στόχος</a:t>
            </a:r>
            <a:r>
              <a:rPr sz="1000" b="1" spc="30" dirty="0">
                <a:latin typeface="Calibri"/>
                <a:cs typeface="Calibri"/>
              </a:rPr>
              <a:t> </a:t>
            </a:r>
            <a:r>
              <a:rPr sz="1000" spc="45" dirty="0">
                <a:latin typeface="Calibri"/>
                <a:cs typeface="Calibri"/>
              </a:rPr>
              <a:t>τους</a:t>
            </a:r>
            <a:r>
              <a:rPr sz="1000" spc="30" dirty="0">
                <a:latin typeface="Calibri"/>
                <a:cs typeface="Calibri"/>
              </a:rPr>
              <a:t> </a:t>
            </a:r>
            <a:r>
              <a:rPr sz="1000" spc="35" dirty="0">
                <a:latin typeface="Calibri"/>
                <a:cs typeface="Calibri"/>
              </a:rPr>
              <a:t>είναι</a:t>
            </a:r>
            <a:r>
              <a:rPr sz="1000" spc="25" dirty="0">
                <a:latin typeface="Calibri"/>
                <a:cs typeface="Calibri"/>
              </a:rPr>
              <a:t> </a:t>
            </a:r>
            <a:r>
              <a:rPr sz="1000" spc="50" dirty="0">
                <a:latin typeface="Calibri"/>
                <a:cs typeface="Calibri"/>
              </a:rPr>
              <a:t>η</a:t>
            </a:r>
            <a:r>
              <a:rPr sz="1000" spc="30" dirty="0">
                <a:latin typeface="Calibri"/>
                <a:cs typeface="Calibri"/>
              </a:rPr>
              <a:t> </a:t>
            </a:r>
            <a:r>
              <a:rPr sz="1000" b="1" spc="45" dirty="0">
                <a:latin typeface="Calibri"/>
                <a:cs typeface="Calibri"/>
              </a:rPr>
              <a:t>ενίσχυση</a:t>
            </a:r>
            <a:r>
              <a:rPr sz="1000" b="1" spc="20" dirty="0">
                <a:latin typeface="Calibri"/>
                <a:cs typeface="Calibri"/>
              </a:rPr>
              <a:t> </a:t>
            </a:r>
            <a:r>
              <a:rPr sz="1000" b="1" spc="40" dirty="0">
                <a:latin typeface="Calibri"/>
                <a:cs typeface="Calibri"/>
              </a:rPr>
              <a:t>της</a:t>
            </a:r>
            <a:r>
              <a:rPr sz="1000" b="1" spc="30" dirty="0">
                <a:latin typeface="Calibri"/>
                <a:cs typeface="Calibri"/>
              </a:rPr>
              <a:t> </a:t>
            </a:r>
            <a:r>
              <a:rPr sz="1000" b="1" spc="40" dirty="0">
                <a:latin typeface="Calibri"/>
                <a:cs typeface="Calibri"/>
              </a:rPr>
              <a:t>ανθεκτικότητας</a:t>
            </a:r>
            <a:r>
              <a:rPr sz="1000" b="1" spc="20" dirty="0">
                <a:latin typeface="Calibri"/>
                <a:cs typeface="Calibri"/>
              </a:rPr>
              <a:t> </a:t>
            </a:r>
            <a:r>
              <a:rPr sz="1000" b="1" spc="45" dirty="0">
                <a:latin typeface="Calibri"/>
                <a:cs typeface="Calibri"/>
              </a:rPr>
              <a:t>στον</a:t>
            </a:r>
            <a:r>
              <a:rPr sz="1000" b="1" spc="25" dirty="0">
                <a:latin typeface="Calibri"/>
                <a:cs typeface="Calibri"/>
              </a:rPr>
              <a:t> </a:t>
            </a:r>
            <a:r>
              <a:rPr sz="1000" b="1" spc="50" dirty="0">
                <a:latin typeface="Calibri"/>
                <a:cs typeface="Calibri"/>
              </a:rPr>
              <a:t>κυβερνοχώρο</a:t>
            </a:r>
            <a:r>
              <a:rPr sz="1000" b="1" spc="15" dirty="0">
                <a:latin typeface="Calibri"/>
                <a:cs typeface="Calibri"/>
              </a:rPr>
              <a:t> </a:t>
            </a:r>
            <a:r>
              <a:rPr sz="1000" spc="40" dirty="0">
                <a:latin typeface="Calibri"/>
                <a:cs typeface="Calibri"/>
              </a:rPr>
              <a:t>εντός</a:t>
            </a:r>
            <a:r>
              <a:rPr sz="1000" spc="25" dirty="0">
                <a:latin typeface="Calibri"/>
                <a:cs typeface="Calibri"/>
              </a:rPr>
              <a:t> της</a:t>
            </a:r>
            <a:endParaRPr sz="1000">
              <a:latin typeface="Calibri"/>
              <a:cs typeface="Calibri"/>
            </a:endParaRPr>
          </a:p>
          <a:p>
            <a:pPr marL="355600">
              <a:lnSpc>
                <a:spcPct val="100000"/>
              </a:lnSpc>
              <a:spcBef>
                <a:spcPts val="315"/>
              </a:spcBef>
            </a:pPr>
            <a:r>
              <a:rPr sz="1000" b="1" spc="40" dirty="0">
                <a:latin typeface="Calibri"/>
                <a:cs typeface="Calibri"/>
              </a:rPr>
              <a:t>ναυτιλιακή</a:t>
            </a:r>
            <a:r>
              <a:rPr sz="1000" b="1" spc="10" dirty="0">
                <a:latin typeface="Calibri"/>
                <a:cs typeface="Calibri"/>
              </a:rPr>
              <a:t> </a:t>
            </a:r>
            <a:r>
              <a:rPr sz="1000" b="1" spc="30" dirty="0">
                <a:latin typeface="Calibri"/>
                <a:cs typeface="Calibri"/>
              </a:rPr>
              <a:t>βιομηχανία.</a:t>
            </a:r>
            <a:endParaRPr sz="1000">
              <a:latin typeface="Calibri"/>
              <a:cs typeface="Calibri"/>
            </a:endParaRPr>
          </a:p>
          <a:p>
            <a:pPr>
              <a:lnSpc>
                <a:spcPct val="100000"/>
              </a:lnSpc>
              <a:spcBef>
                <a:spcPts val="50"/>
              </a:spcBef>
            </a:pPr>
            <a:endParaRPr sz="1150">
              <a:latin typeface="Calibri"/>
              <a:cs typeface="Calibri"/>
            </a:endParaRPr>
          </a:p>
          <a:p>
            <a:pPr marL="355600" indent="-342900">
              <a:lnSpc>
                <a:spcPct val="100000"/>
              </a:lnSpc>
              <a:buClr>
                <a:srgbClr val="FFB800"/>
              </a:buClr>
              <a:buSzPct val="130000"/>
              <a:buAutoNum type="arabicPeriod" startAt="3"/>
              <a:tabLst>
                <a:tab pos="354965" algn="l"/>
                <a:tab pos="355600" algn="l"/>
              </a:tabLst>
            </a:pPr>
            <a:r>
              <a:rPr sz="1000" b="1" spc="75" dirty="0">
                <a:latin typeface="Calibri"/>
                <a:cs typeface="Calibri"/>
              </a:rPr>
              <a:t>Το</a:t>
            </a:r>
            <a:r>
              <a:rPr sz="1000" b="1" spc="35" dirty="0">
                <a:latin typeface="Calibri"/>
                <a:cs typeface="Calibri"/>
              </a:rPr>
              <a:t> </a:t>
            </a:r>
            <a:r>
              <a:rPr sz="1000" b="1" spc="85" dirty="0">
                <a:latin typeface="Calibri"/>
                <a:cs typeface="Calibri"/>
              </a:rPr>
              <a:t>UR</a:t>
            </a:r>
            <a:r>
              <a:rPr sz="1000" b="1" spc="35" dirty="0">
                <a:latin typeface="Calibri"/>
                <a:cs typeface="Calibri"/>
              </a:rPr>
              <a:t> </a:t>
            </a:r>
            <a:r>
              <a:rPr sz="1000" b="1" spc="70" dirty="0">
                <a:latin typeface="Calibri"/>
                <a:cs typeface="Calibri"/>
              </a:rPr>
              <a:t>E26</a:t>
            </a:r>
            <a:r>
              <a:rPr sz="1000" b="1" spc="35" dirty="0">
                <a:latin typeface="Calibri"/>
                <a:cs typeface="Calibri"/>
              </a:rPr>
              <a:t> </a:t>
            </a:r>
            <a:r>
              <a:rPr sz="1000" spc="65" dirty="0">
                <a:latin typeface="Calibri"/>
                <a:cs typeface="Calibri"/>
              </a:rPr>
              <a:t>επικεντρώνεται</a:t>
            </a:r>
            <a:r>
              <a:rPr sz="1000" spc="45" dirty="0">
                <a:latin typeface="Calibri"/>
                <a:cs typeface="Calibri"/>
              </a:rPr>
              <a:t> </a:t>
            </a:r>
            <a:r>
              <a:rPr sz="1000" spc="60" dirty="0">
                <a:latin typeface="Calibri"/>
                <a:cs typeface="Calibri"/>
              </a:rPr>
              <a:t>ειδικά</a:t>
            </a:r>
            <a:r>
              <a:rPr sz="1000" spc="35" dirty="0">
                <a:latin typeface="Calibri"/>
                <a:cs typeface="Calibri"/>
              </a:rPr>
              <a:t> </a:t>
            </a:r>
            <a:r>
              <a:rPr sz="1000" spc="70" dirty="0">
                <a:latin typeface="Calibri"/>
                <a:cs typeface="Calibri"/>
              </a:rPr>
              <a:t>στην</a:t>
            </a:r>
            <a:r>
              <a:rPr sz="1000" spc="40" dirty="0">
                <a:latin typeface="Calibri"/>
                <a:cs typeface="Calibri"/>
              </a:rPr>
              <a:t> </a:t>
            </a:r>
            <a:r>
              <a:rPr sz="1000" b="1" spc="75" dirty="0">
                <a:latin typeface="Calibri"/>
                <a:cs typeface="Calibri"/>
              </a:rPr>
              <a:t>ολοκλήρωση</a:t>
            </a:r>
            <a:r>
              <a:rPr sz="1000" b="1" spc="40" dirty="0">
                <a:latin typeface="Calibri"/>
                <a:cs typeface="Calibri"/>
              </a:rPr>
              <a:t> </a:t>
            </a:r>
            <a:r>
              <a:rPr sz="1000" b="1" spc="60" dirty="0">
                <a:latin typeface="Calibri"/>
                <a:cs typeface="Calibri"/>
              </a:rPr>
              <a:t>της</a:t>
            </a:r>
            <a:r>
              <a:rPr sz="1000" b="1" spc="25" dirty="0">
                <a:latin typeface="Calibri"/>
                <a:cs typeface="Calibri"/>
              </a:rPr>
              <a:t> </a:t>
            </a:r>
            <a:r>
              <a:rPr sz="1000" b="1" spc="65" dirty="0">
                <a:latin typeface="Calibri"/>
                <a:cs typeface="Calibri"/>
              </a:rPr>
              <a:t>επιχειρησιακής</a:t>
            </a:r>
            <a:r>
              <a:rPr sz="1000" b="1" spc="35" dirty="0">
                <a:latin typeface="Calibri"/>
                <a:cs typeface="Calibri"/>
              </a:rPr>
              <a:t> </a:t>
            </a:r>
            <a:r>
              <a:rPr sz="1000" b="1" spc="55" dirty="0">
                <a:latin typeface="Calibri"/>
                <a:cs typeface="Calibri"/>
              </a:rPr>
              <a:t>τεχνολογίας</a:t>
            </a:r>
            <a:endParaRPr sz="1000">
              <a:latin typeface="Calibri"/>
              <a:cs typeface="Calibri"/>
            </a:endParaRPr>
          </a:p>
          <a:p>
            <a:pPr marL="355600">
              <a:lnSpc>
                <a:spcPct val="100000"/>
              </a:lnSpc>
              <a:spcBef>
                <a:spcPts val="315"/>
              </a:spcBef>
            </a:pPr>
            <a:r>
              <a:rPr sz="1000" spc="60" dirty="0">
                <a:latin typeface="Calibri"/>
                <a:cs typeface="Calibri"/>
              </a:rPr>
              <a:t>(OT)</a:t>
            </a:r>
            <a:r>
              <a:rPr sz="1000" spc="35" dirty="0">
                <a:latin typeface="Calibri"/>
                <a:cs typeface="Calibri"/>
              </a:rPr>
              <a:t> </a:t>
            </a:r>
            <a:r>
              <a:rPr sz="1000" b="1" spc="65" dirty="0">
                <a:latin typeface="Calibri"/>
                <a:cs typeface="Calibri"/>
              </a:rPr>
              <a:t>και</a:t>
            </a:r>
            <a:r>
              <a:rPr sz="1000" b="1" spc="35" dirty="0">
                <a:latin typeface="Calibri"/>
                <a:cs typeface="Calibri"/>
              </a:rPr>
              <a:t> </a:t>
            </a:r>
            <a:r>
              <a:rPr sz="1000" b="1" spc="65" dirty="0">
                <a:latin typeface="Calibri"/>
                <a:cs typeface="Calibri"/>
              </a:rPr>
              <a:t>της</a:t>
            </a:r>
            <a:r>
              <a:rPr sz="1000" b="1" spc="35" dirty="0">
                <a:latin typeface="Calibri"/>
                <a:cs typeface="Calibri"/>
              </a:rPr>
              <a:t> </a:t>
            </a:r>
            <a:r>
              <a:rPr sz="1000" b="1" spc="65" dirty="0">
                <a:latin typeface="Calibri"/>
                <a:cs typeface="Calibri"/>
              </a:rPr>
              <a:t>τεχνολογίας</a:t>
            </a:r>
            <a:r>
              <a:rPr sz="1000" b="1" spc="30" dirty="0">
                <a:latin typeface="Calibri"/>
                <a:cs typeface="Calibri"/>
              </a:rPr>
              <a:t> </a:t>
            </a:r>
            <a:r>
              <a:rPr sz="1000" b="1" spc="75" dirty="0">
                <a:latin typeface="Calibri"/>
                <a:cs typeface="Calibri"/>
              </a:rPr>
              <a:t>πληροφοριών</a:t>
            </a:r>
            <a:r>
              <a:rPr sz="1000" b="1" spc="35" dirty="0">
                <a:latin typeface="Calibri"/>
                <a:cs typeface="Calibri"/>
              </a:rPr>
              <a:t> </a:t>
            </a:r>
            <a:r>
              <a:rPr sz="1000" b="1" spc="45" dirty="0">
                <a:latin typeface="Calibri"/>
                <a:cs typeface="Calibri"/>
              </a:rPr>
              <a:t>(IT)</a:t>
            </a:r>
            <a:r>
              <a:rPr sz="1000" b="1" spc="40" dirty="0">
                <a:latin typeface="Calibri"/>
                <a:cs typeface="Calibri"/>
              </a:rPr>
              <a:t> </a:t>
            </a:r>
            <a:r>
              <a:rPr sz="1000" spc="70" dirty="0">
                <a:latin typeface="Calibri"/>
                <a:cs typeface="Calibri"/>
              </a:rPr>
              <a:t>στα</a:t>
            </a:r>
            <a:r>
              <a:rPr sz="1000" spc="40" dirty="0">
                <a:latin typeface="Calibri"/>
                <a:cs typeface="Calibri"/>
              </a:rPr>
              <a:t> </a:t>
            </a:r>
            <a:r>
              <a:rPr sz="1000" spc="60" dirty="0">
                <a:latin typeface="Calibri"/>
                <a:cs typeface="Calibri"/>
              </a:rPr>
              <a:t>πλοία.</a:t>
            </a:r>
            <a:endParaRPr sz="1000">
              <a:latin typeface="Calibri"/>
              <a:cs typeface="Calibri"/>
            </a:endParaRPr>
          </a:p>
          <a:p>
            <a:pPr>
              <a:lnSpc>
                <a:spcPct val="100000"/>
              </a:lnSpc>
              <a:spcBef>
                <a:spcPts val="45"/>
              </a:spcBef>
            </a:pPr>
            <a:endParaRPr sz="1150">
              <a:latin typeface="Calibri"/>
              <a:cs typeface="Calibri"/>
            </a:endParaRPr>
          </a:p>
          <a:p>
            <a:pPr marL="355600" indent="-342900">
              <a:lnSpc>
                <a:spcPct val="100000"/>
              </a:lnSpc>
              <a:buClr>
                <a:srgbClr val="FFB800"/>
              </a:buClr>
              <a:buSzPct val="130000"/>
              <a:buAutoNum type="arabicPeriod" startAt="4"/>
              <a:tabLst>
                <a:tab pos="354965" algn="l"/>
                <a:tab pos="355600" algn="l"/>
              </a:tabLst>
            </a:pPr>
            <a:r>
              <a:rPr sz="1000" b="1" spc="75" dirty="0">
                <a:latin typeface="Calibri"/>
                <a:cs typeface="Calibri"/>
              </a:rPr>
              <a:t>Το</a:t>
            </a:r>
            <a:r>
              <a:rPr sz="1000" b="1" spc="35" dirty="0">
                <a:latin typeface="Calibri"/>
                <a:cs typeface="Calibri"/>
              </a:rPr>
              <a:t> </a:t>
            </a:r>
            <a:r>
              <a:rPr sz="1000" b="1" spc="85" dirty="0">
                <a:latin typeface="Calibri"/>
                <a:cs typeface="Calibri"/>
              </a:rPr>
              <a:t>UR</a:t>
            </a:r>
            <a:r>
              <a:rPr sz="1000" b="1" spc="35" dirty="0">
                <a:latin typeface="Calibri"/>
                <a:cs typeface="Calibri"/>
              </a:rPr>
              <a:t> </a:t>
            </a:r>
            <a:r>
              <a:rPr sz="1000" b="1" spc="70" dirty="0">
                <a:latin typeface="Calibri"/>
                <a:cs typeface="Calibri"/>
              </a:rPr>
              <a:t>E27</a:t>
            </a:r>
            <a:r>
              <a:rPr sz="1000" b="1" spc="35" dirty="0">
                <a:latin typeface="Calibri"/>
                <a:cs typeface="Calibri"/>
              </a:rPr>
              <a:t> </a:t>
            </a:r>
            <a:r>
              <a:rPr sz="1000" spc="65" dirty="0">
                <a:latin typeface="Calibri"/>
                <a:cs typeface="Calibri"/>
              </a:rPr>
              <a:t>διευθυνσιοδοτεί</a:t>
            </a:r>
            <a:r>
              <a:rPr sz="1000" spc="40" dirty="0">
                <a:latin typeface="Calibri"/>
                <a:cs typeface="Calibri"/>
              </a:rPr>
              <a:t> </a:t>
            </a:r>
            <a:r>
              <a:rPr sz="1000" spc="50" dirty="0">
                <a:latin typeface="Calibri"/>
                <a:cs typeface="Calibri"/>
              </a:rPr>
              <a:t>τις</a:t>
            </a:r>
            <a:r>
              <a:rPr sz="1000" spc="35" dirty="0">
                <a:latin typeface="Calibri"/>
                <a:cs typeface="Calibri"/>
              </a:rPr>
              <a:t> </a:t>
            </a:r>
            <a:r>
              <a:rPr sz="1000" b="1" spc="65" dirty="0">
                <a:latin typeface="Calibri"/>
                <a:cs typeface="Calibri"/>
              </a:rPr>
              <a:t>πτυχές</a:t>
            </a:r>
            <a:r>
              <a:rPr sz="1000" b="1" spc="35" dirty="0">
                <a:latin typeface="Calibri"/>
                <a:cs typeface="Calibri"/>
              </a:rPr>
              <a:t> </a:t>
            </a:r>
            <a:r>
              <a:rPr sz="1000" spc="65" dirty="0">
                <a:latin typeface="Calibri"/>
                <a:cs typeface="Calibri"/>
              </a:rPr>
              <a:t>της</a:t>
            </a:r>
            <a:r>
              <a:rPr sz="1000" spc="35" dirty="0">
                <a:latin typeface="Calibri"/>
                <a:cs typeface="Calibri"/>
              </a:rPr>
              <a:t> </a:t>
            </a:r>
            <a:r>
              <a:rPr sz="1000" b="1" spc="75" dirty="0">
                <a:latin typeface="Calibri"/>
                <a:cs typeface="Calibri"/>
              </a:rPr>
              <a:t>ασφάλειας</a:t>
            </a:r>
            <a:r>
              <a:rPr sz="1000" b="1" spc="35" dirty="0">
                <a:latin typeface="Calibri"/>
                <a:cs typeface="Calibri"/>
              </a:rPr>
              <a:t> </a:t>
            </a:r>
            <a:r>
              <a:rPr sz="1000" spc="70" dirty="0">
                <a:latin typeface="Calibri"/>
                <a:cs typeface="Calibri"/>
              </a:rPr>
              <a:t>του</a:t>
            </a:r>
            <a:r>
              <a:rPr sz="1000" spc="35" dirty="0">
                <a:latin typeface="Calibri"/>
                <a:cs typeface="Calibri"/>
              </a:rPr>
              <a:t> </a:t>
            </a:r>
            <a:r>
              <a:rPr sz="1000" b="1" spc="70" dirty="0">
                <a:latin typeface="Calibri"/>
                <a:cs typeface="Calibri"/>
              </a:rPr>
              <a:t>εξοπλισμού</a:t>
            </a:r>
            <a:r>
              <a:rPr sz="1000" b="1" spc="35" dirty="0">
                <a:latin typeface="Calibri"/>
                <a:cs typeface="Calibri"/>
              </a:rPr>
              <a:t> </a:t>
            </a:r>
            <a:r>
              <a:rPr sz="1000" b="1" spc="65" dirty="0">
                <a:latin typeface="Calibri"/>
                <a:cs typeface="Calibri"/>
              </a:rPr>
              <a:t>επί</a:t>
            </a:r>
            <a:r>
              <a:rPr sz="1000" b="1" spc="35" dirty="0">
                <a:latin typeface="Calibri"/>
                <a:cs typeface="Calibri"/>
              </a:rPr>
              <a:t> </a:t>
            </a:r>
            <a:r>
              <a:rPr sz="1000" b="1" spc="70" dirty="0">
                <a:latin typeface="Calibri"/>
                <a:cs typeface="Calibri"/>
              </a:rPr>
              <a:t>του</a:t>
            </a:r>
            <a:r>
              <a:rPr sz="1000" b="1" spc="35" dirty="0">
                <a:latin typeface="Calibri"/>
                <a:cs typeface="Calibri"/>
              </a:rPr>
              <a:t> </a:t>
            </a:r>
            <a:r>
              <a:rPr sz="1000" b="1" spc="75" dirty="0">
                <a:latin typeface="Calibri"/>
                <a:cs typeface="Calibri"/>
              </a:rPr>
              <a:t>σκάφους</a:t>
            </a:r>
            <a:r>
              <a:rPr sz="1000" b="1" spc="35" dirty="0">
                <a:latin typeface="Calibri"/>
                <a:cs typeface="Calibri"/>
              </a:rPr>
              <a:t> </a:t>
            </a:r>
            <a:r>
              <a:rPr sz="1000" spc="45" dirty="0">
                <a:latin typeface="Calibri"/>
                <a:cs typeface="Calibri"/>
              </a:rPr>
              <a:t>και</a:t>
            </a:r>
            <a:endParaRPr sz="1000">
              <a:latin typeface="Calibri"/>
              <a:cs typeface="Calibri"/>
            </a:endParaRPr>
          </a:p>
          <a:p>
            <a:pPr marL="355600">
              <a:lnSpc>
                <a:spcPct val="100000"/>
              </a:lnSpc>
              <a:spcBef>
                <a:spcPts val="315"/>
              </a:spcBef>
            </a:pPr>
            <a:r>
              <a:rPr sz="1000" b="1" spc="50" dirty="0">
                <a:latin typeface="Calibri"/>
                <a:cs typeface="Calibri"/>
              </a:rPr>
              <a:t>συστήματα</a:t>
            </a:r>
            <a:r>
              <a:rPr sz="1000" b="1" spc="10" dirty="0">
                <a:latin typeface="Calibri"/>
                <a:cs typeface="Calibri"/>
              </a:rPr>
              <a:t> </a:t>
            </a:r>
            <a:r>
              <a:rPr sz="1000" b="1" spc="50" dirty="0">
                <a:latin typeface="Calibri"/>
                <a:cs typeface="Calibri"/>
              </a:rPr>
              <a:t>που</a:t>
            </a:r>
            <a:r>
              <a:rPr sz="1000" b="1" spc="10" dirty="0">
                <a:latin typeface="Calibri"/>
                <a:cs typeface="Calibri"/>
              </a:rPr>
              <a:t> </a:t>
            </a:r>
            <a:r>
              <a:rPr sz="1000" b="1" spc="45" dirty="0">
                <a:latin typeface="Calibri"/>
                <a:cs typeface="Calibri"/>
              </a:rPr>
              <a:t>παρέχονται</a:t>
            </a:r>
            <a:r>
              <a:rPr sz="1000" b="1" spc="15" dirty="0">
                <a:latin typeface="Calibri"/>
                <a:cs typeface="Calibri"/>
              </a:rPr>
              <a:t> </a:t>
            </a:r>
            <a:r>
              <a:rPr sz="1000" spc="50" dirty="0">
                <a:latin typeface="Calibri"/>
                <a:cs typeface="Calibri"/>
              </a:rPr>
              <a:t>από</a:t>
            </a:r>
            <a:r>
              <a:rPr sz="1000" spc="15" dirty="0">
                <a:latin typeface="Calibri"/>
                <a:cs typeface="Calibri"/>
              </a:rPr>
              <a:t> </a:t>
            </a:r>
            <a:r>
              <a:rPr sz="1000" b="1" spc="35" dirty="0">
                <a:latin typeface="Calibri"/>
                <a:cs typeface="Calibri"/>
              </a:rPr>
              <a:t>τρίτες</a:t>
            </a:r>
            <a:r>
              <a:rPr sz="1000" b="1" spc="10" dirty="0">
                <a:latin typeface="Calibri"/>
                <a:cs typeface="Calibri"/>
              </a:rPr>
              <a:t> </a:t>
            </a:r>
            <a:r>
              <a:rPr sz="1000" spc="30" dirty="0">
                <a:latin typeface="Calibri"/>
                <a:cs typeface="Calibri"/>
              </a:rPr>
              <a:t>οντότητες.</a:t>
            </a:r>
            <a:endParaRPr sz="1000">
              <a:latin typeface="Calibri"/>
              <a:cs typeface="Calibri"/>
            </a:endParaRPr>
          </a:p>
        </p:txBody>
      </p:sp>
      <p:sp>
        <p:nvSpPr>
          <p:cNvPr id="10" name="object 10"/>
          <p:cNvSpPr txBox="1"/>
          <p:nvPr/>
        </p:nvSpPr>
        <p:spPr>
          <a:xfrm>
            <a:off x="11163617" y="5887402"/>
            <a:ext cx="147955" cy="154940"/>
          </a:xfrm>
          <a:prstGeom prst="rect">
            <a:avLst/>
          </a:prstGeom>
        </p:spPr>
        <p:txBody>
          <a:bodyPr vert="horz" wrap="square" lIns="0" tIns="12700" rIns="0" bIns="0" rtlCol="0">
            <a:spAutoFit/>
          </a:bodyPr>
          <a:lstStyle/>
          <a:p>
            <a:pPr marL="12700">
              <a:lnSpc>
                <a:spcPct val="100000"/>
              </a:lnSpc>
              <a:spcBef>
                <a:spcPts val="100"/>
              </a:spcBef>
            </a:pPr>
            <a:r>
              <a:rPr sz="850" spc="35" dirty="0">
                <a:latin typeface="Calibri"/>
                <a:cs typeface="Calibri"/>
              </a:rPr>
              <a:t>5</a:t>
            </a:r>
            <a:r>
              <a:rPr sz="850" spc="65" dirty="0">
                <a:latin typeface="Calibri"/>
                <a:cs typeface="Calibri"/>
              </a:rPr>
              <a:t>8</a:t>
            </a:r>
            <a:endParaRPr sz="850">
              <a:latin typeface="Calibri"/>
              <a:cs typeface="Calibri"/>
            </a:endParaRPr>
          </a:p>
        </p:txBody>
      </p:sp>
      <p:sp>
        <p:nvSpPr>
          <p:cNvPr id="11" name="object 11"/>
          <p:cNvSpPr txBox="1"/>
          <p:nvPr/>
        </p:nvSpPr>
        <p:spPr>
          <a:xfrm>
            <a:off x="249554" y="5936297"/>
            <a:ext cx="6531609" cy="313690"/>
          </a:xfrm>
          <a:prstGeom prst="rect">
            <a:avLst/>
          </a:prstGeom>
        </p:spPr>
        <p:txBody>
          <a:bodyPr vert="horz" wrap="square" lIns="0" tIns="65404" rIns="0" bIns="0" rtlCol="0">
            <a:spAutoFit/>
          </a:bodyPr>
          <a:lstStyle/>
          <a:p>
            <a:pPr marL="12700">
              <a:lnSpc>
                <a:spcPct val="100000"/>
              </a:lnSpc>
              <a:spcBef>
                <a:spcPts val="515"/>
              </a:spcBef>
            </a:pPr>
            <a:r>
              <a:rPr sz="600" u="sng" spc="40" dirty="0">
                <a:solidFill>
                  <a:srgbClr val="85872B"/>
                </a:solidFill>
                <a:uFill>
                  <a:solidFill>
                    <a:srgbClr val="85872B"/>
                  </a:solidFill>
                </a:uFill>
                <a:latin typeface="Calibri"/>
                <a:cs typeface="Calibri"/>
                <a:hlinkClick r:id="rId4"/>
              </a:rPr>
              <a:t>2024</a:t>
            </a:r>
            <a:r>
              <a:rPr sz="600" u="sng" spc="40" dirty="0">
                <a:solidFill>
                  <a:srgbClr val="85872B"/>
                </a:solidFill>
                <a:uFill>
                  <a:solidFill>
                    <a:srgbClr val="85872B"/>
                  </a:solidFill>
                </a:uFill>
                <a:latin typeface="Calibri"/>
                <a:cs typeface="Calibri"/>
              </a:rPr>
              <a:t>:</a:t>
            </a:r>
            <a:r>
              <a:rPr sz="600" u="sng" spc="-10" dirty="0">
                <a:solidFill>
                  <a:srgbClr val="85872B"/>
                </a:solidFill>
                <a:uFill>
                  <a:solidFill>
                    <a:srgbClr val="85872B"/>
                  </a:solidFill>
                </a:uFill>
                <a:latin typeface="Calibri"/>
                <a:cs typeface="Calibri"/>
              </a:rPr>
              <a:t> </a:t>
            </a:r>
            <a:r>
              <a:rPr sz="600" u="sng" spc="30" dirty="0">
                <a:solidFill>
                  <a:srgbClr val="85872B"/>
                </a:solidFill>
                <a:uFill>
                  <a:solidFill>
                    <a:srgbClr val="85872B"/>
                  </a:solidFill>
                </a:uFill>
                <a:latin typeface="Calibri"/>
                <a:cs typeface="Calibri"/>
                <a:hlinkClick r:id="rId4"/>
              </a:rPr>
              <a:t>(moxa.co</a:t>
            </a:r>
            <a:r>
              <a:rPr sz="600" u="sng" spc="30" dirty="0">
                <a:solidFill>
                  <a:srgbClr val="85872B"/>
                </a:solidFill>
                <a:uFill>
                  <a:solidFill>
                    <a:srgbClr val="85872B"/>
                  </a:solidFill>
                </a:uFill>
                <a:latin typeface="Calibri"/>
                <a:cs typeface="Calibri"/>
              </a:rPr>
              <a:t>m</a:t>
            </a:r>
            <a:r>
              <a:rPr sz="600" spc="30" dirty="0">
                <a:solidFill>
                  <a:srgbClr val="85872B"/>
                </a:solidFill>
                <a:latin typeface="Calibri"/>
                <a:cs typeface="Calibri"/>
              </a:rPr>
              <a:t>)</a:t>
            </a:r>
            <a:endParaRPr sz="600">
              <a:latin typeface="Calibri"/>
              <a:cs typeface="Calibri"/>
            </a:endParaRPr>
          </a:p>
          <a:p>
            <a:pPr marL="12700">
              <a:lnSpc>
                <a:spcPct val="100000"/>
              </a:lnSpc>
              <a:spcBef>
                <a:spcPts val="414"/>
              </a:spcBef>
            </a:pPr>
            <a:r>
              <a:rPr sz="600" u="sng" spc="30" dirty="0">
                <a:solidFill>
                  <a:srgbClr val="85872B"/>
                </a:solidFill>
                <a:uFill>
                  <a:solidFill>
                    <a:srgbClr val="85872B"/>
                  </a:solidFill>
                </a:uFill>
                <a:latin typeface="Calibri"/>
                <a:cs typeface="Calibri"/>
                <a:hlinkClick r:id="rId5"/>
              </a:rPr>
              <a:t>|(9)</a:t>
            </a:r>
            <a:r>
              <a:rPr sz="600" u="sng" spc="20" dirty="0">
                <a:solidFill>
                  <a:srgbClr val="85872B"/>
                </a:solidFill>
                <a:uFill>
                  <a:solidFill>
                    <a:srgbClr val="85872B"/>
                  </a:solidFill>
                </a:uFill>
                <a:latin typeface="Calibri"/>
                <a:cs typeface="Calibri"/>
                <a:hlinkClick r:id="rId5"/>
              </a:rPr>
              <a:t> </a:t>
            </a:r>
            <a:r>
              <a:rPr sz="600" u="sng" spc="50" dirty="0">
                <a:solidFill>
                  <a:srgbClr val="85872B"/>
                </a:solidFill>
                <a:uFill>
                  <a:solidFill>
                    <a:srgbClr val="85872B"/>
                  </a:solidFill>
                </a:uFill>
                <a:latin typeface="Calibri"/>
                <a:cs typeface="Calibri"/>
                <a:hlinkClick r:id="rId5"/>
              </a:rPr>
              <a:t>UR</a:t>
            </a:r>
            <a:r>
              <a:rPr sz="600" u="sng" spc="25"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hlinkClick r:id="rId5"/>
              </a:rPr>
              <a:t>E26</a:t>
            </a:r>
            <a:r>
              <a:rPr sz="600" u="sng" spc="25" dirty="0">
                <a:solidFill>
                  <a:srgbClr val="85872B"/>
                </a:solidFill>
                <a:uFill>
                  <a:solidFill>
                    <a:srgbClr val="85872B"/>
                  </a:solidFill>
                </a:uFill>
                <a:latin typeface="Calibri"/>
                <a:cs typeface="Calibri"/>
                <a:hlinkClick r:id="rId5"/>
              </a:rPr>
              <a:t> </a:t>
            </a:r>
            <a:r>
              <a:rPr sz="600" u="sng" spc="60" dirty="0">
                <a:solidFill>
                  <a:srgbClr val="85872B"/>
                </a:solidFill>
                <a:uFill>
                  <a:solidFill>
                    <a:srgbClr val="85872B"/>
                  </a:solidFill>
                </a:uFill>
                <a:latin typeface="Calibri"/>
                <a:cs typeface="Calibri"/>
                <a:hlinkClick r:id="rId5"/>
              </a:rPr>
              <a:t>&amp;</a:t>
            </a:r>
            <a:r>
              <a:rPr sz="600" u="sng" spc="30" dirty="0">
                <a:solidFill>
                  <a:srgbClr val="85872B"/>
                </a:solidFill>
                <a:uFill>
                  <a:solidFill>
                    <a:srgbClr val="85872B"/>
                  </a:solidFill>
                </a:uFill>
                <a:latin typeface="Calibri"/>
                <a:cs typeface="Calibri"/>
                <a:hlinkClick r:id="rId5"/>
              </a:rPr>
              <a:t> </a:t>
            </a:r>
            <a:r>
              <a:rPr sz="600" u="sng" spc="50" dirty="0">
                <a:solidFill>
                  <a:srgbClr val="85872B"/>
                </a:solidFill>
                <a:uFill>
                  <a:solidFill>
                    <a:srgbClr val="85872B"/>
                  </a:solidFill>
                </a:uFill>
                <a:latin typeface="Calibri"/>
                <a:cs typeface="Calibri"/>
                <a:hlinkClick r:id="rId5"/>
              </a:rPr>
              <a:t>UR</a:t>
            </a:r>
            <a:r>
              <a:rPr sz="600" u="sng" spc="25" dirty="0">
                <a:solidFill>
                  <a:srgbClr val="85872B"/>
                </a:solidFill>
                <a:uFill>
                  <a:solidFill>
                    <a:srgbClr val="85872B"/>
                  </a:solidFill>
                </a:uFill>
                <a:latin typeface="Calibri"/>
                <a:cs typeface="Calibri"/>
                <a:hlinkClick r:id="rId5"/>
              </a:rPr>
              <a:t> </a:t>
            </a:r>
            <a:r>
              <a:rPr sz="600" u="sng" spc="35" dirty="0">
                <a:solidFill>
                  <a:srgbClr val="85872B"/>
                </a:solidFill>
                <a:uFill>
                  <a:solidFill>
                    <a:srgbClr val="85872B"/>
                  </a:solidFill>
                </a:uFill>
                <a:latin typeface="Calibri"/>
                <a:cs typeface="Calibri"/>
                <a:hlinkClick r:id="rId5"/>
              </a:rPr>
              <a:t>E27:</a:t>
            </a:r>
            <a:r>
              <a:rPr sz="600" u="sng" spc="30"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hlinkClick r:id="rId5"/>
              </a:rPr>
              <a:t>Ερωτήσεις</a:t>
            </a:r>
            <a:r>
              <a:rPr sz="600" u="sng" spc="30" dirty="0">
                <a:solidFill>
                  <a:srgbClr val="85872B"/>
                </a:solidFill>
                <a:uFill>
                  <a:solidFill>
                    <a:srgbClr val="85872B"/>
                  </a:solidFill>
                </a:uFill>
                <a:latin typeface="Calibri"/>
                <a:cs typeface="Calibri"/>
                <a:hlinkClick r:id="rId5"/>
              </a:rPr>
              <a:t> </a:t>
            </a:r>
            <a:r>
              <a:rPr sz="600" u="sng" spc="35" dirty="0">
                <a:solidFill>
                  <a:srgbClr val="85872B"/>
                </a:solidFill>
                <a:uFill>
                  <a:solidFill>
                    <a:srgbClr val="85872B"/>
                  </a:solidFill>
                </a:uFill>
                <a:latin typeface="Calibri"/>
                <a:cs typeface="Calibri"/>
                <a:hlinkClick r:id="rId5"/>
              </a:rPr>
              <a:t>και</a:t>
            </a:r>
            <a:r>
              <a:rPr sz="600" u="sng" spc="25"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hlinkClick r:id="rId5"/>
              </a:rPr>
              <a:t>απαντήσεις</a:t>
            </a:r>
            <a:r>
              <a:rPr sz="600" u="sng" spc="30" dirty="0">
                <a:solidFill>
                  <a:srgbClr val="85872B"/>
                </a:solidFill>
                <a:uFill>
                  <a:solidFill>
                    <a:srgbClr val="85872B"/>
                  </a:solidFill>
                </a:uFill>
                <a:latin typeface="Calibri"/>
                <a:cs typeface="Calibri"/>
                <a:hlinkClick r:id="rId5"/>
              </a:rPr>
              <a:t> </a:t>
            </a:r>
            <a:r>
              <a:rPr sz="600" u="sng" spc="35" dirty="0">
                <a:solidFill>
                  <a:srgbClr val="85872B"/>
                </a:solidFill>
                <a:uFill>
                  <a:solidFill>
                    <a:srgbClr val="85872B"/>
                  </a:solidFill>
                </a:uFill>
                <a:latin typeface="Calibri"/>
                <a:cs typeface="Calibri"/>
                <a:hlinkClick r:id="rId5"/>
              </a:rPr>
              <a:t>για</a:t>
            </a:r>
            <a:r>
              <a:rPr sz="600" u="sng" spc="25"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hlinkClick r:id="rId5"/>
              </a:rPr>
              <a:t>πολυάσχολους</a:t>
            </a:r>
            <a:r>
              <a:rPr sz="600" u="sng" spc="30" dirty="0">
                <a:solidFill>
                  <a:srgbClr val="85872B"/>
                </a:solidFill>
                <a:uFill>
                  <a:solidFill>
                    <a:srgbClr val="85872B"/>
                  </a:solidFill>
                </a:uFill>
                <a:latin typeface="Calibri"/>
                <a:cs typeface="Calibri"/>
                <a:hlinkClick r:id="rId5"/>
              </a:rPr>
              <a:t> </a:t>
            </a:r>
            <a:r>
              <a:rPr sz="600" u="sng" spc="35" dirty="0">
                <a:solidFill>
                  <a:srgbClr val="85872B"/>
                </a:solidFill>
                <a:uFill>
                  <a:solidFill>
                    <a:srgbClr val="85872B"/>
                  </a:solidFill>
                </a:uFill>
                <a:latin typeface="Calibri"/>
                <a:cs typeface="Calibri"/>
                <a:hlinkClick r:id="rId5"/>
              </a:rPr>
              <a:t>Extensible</a:t>
            </a:r>
            <a:r>
              <a:rPr sz="600" u="sng" spc="20"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hlinkClick r:id="rId5"/>
              </a:rPr>
              <a:t>Markupδομημένη</a:t>
            </a:r>
            <a:r>
              <a:rPr sz="600" u="sng" spc="30" dirty="0">
                <a:solidFill>
                  <a:srgbClr val="85872B"/>
                </a:solidFill>
                <a:uFill>
                  <a:solidFill>
                    <a:srgbClr val="85872B"/>
                  </a:solidFill>
                </a:uFill>
                <a:latin typeface="Calibri"/>
                <a:cs typeface="Calibri"/>
                <a:hlinkClick r:id="rId5"/>
              </a:rPr>
              <a:t> </a:t>
            </a:r>
            <a:r>
              <a:rPr sz="600" u="sng" spc="45" dirty="0">
                <a:solidFill>
                  <a:srgbClr val="85872B"/>
                </a:solidFill>
                <a:uFill>
                  <a:solidFill>
                    <a:srgbClr val="85872B"/>
                  </a:solidFill>
                </a:uFill>
                <a:latin typeface="Calibri"/>
                <a:cs typeface="Calibri"/>
                <a:hlinkClick r:id="rId5"/>
              </a:rPr>
              <a:t>μορφή</a:t>
            </a:r>
            <a:r>
              <a:rPr sz="600" u="sng" spc="25" dirty="0">
                <a:solidFill>
                  <a:srgbClr val="85872B"/>
                </a:solidFill>
                <a:uFill>
                  <a:solidFill>
                    <a:srgbClr val="85872B"/>
                  </a:solidFill>
                </a:uFill>
                <a:latin typeface="Calibri"/>
                <a:cs typeface="Calibri"/>
                <a:hlinkClick r:id="rId5"/>
              </a:rPr>
              <a:t> </a:t>
            </a:r>
            <a:r>
              <a:rPr sz="600" u="sng" spc="35" dirty="0">
                <a:solidFill>
                  <a:srgbClr val="85872B"/>
                </a:solidFill>
                <a:uFill>
                  <a:solidFill>
                    <a:srgbClr val="85872B"/>
                  </a:solidFill>
                </a:uFill>
                <a:latin typeface="Calibri"/>
                <a:cs typeface="Calibri"/>
                <a:hlinkClick r:id="rId5"/>
              </a:rPr>
              <a:t>ικής</a:t>
            </a:r>
            <a:r>
              <a:rPr sz="600" u="sng" spc="30"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hlinkClick r:id="rId5"/>
              </a:rPr>
              <a:t>μετάφρασης</a:t>
            </a:r>
            <a:r>
              <a:rPr sz="600" u="sng" spc="25" dirty="0">
                <a:solidFill>
                  <a:srgbClr val="85872B"/>
                </a:solidFill>
                <a:uFill>
                  <a:solidFill>
                    <a:srgbClr val="85872B"/>
                  </a:solidFill>
                </a:uFill>
                <a:latin typeface="Calibri"/>
                <a:cs typeface="Calibri"/>
                <a:hlinkClick r:id="rId5"/>
              </a:rPr>
              <a:t> </a:t>
            </a:r>
            <a:r>
              <a:rPr sz="600" u="sng" spc="40" dirty="0">
                <a:solidFill>
                  <a:srgbClr val="85872B"/>
                </a:solidFill>
                <a:uFill>
                  <a:solidFill>
                    <a:srgbClr val="85872B"/>
                  </a:solidFill>
                </a:uFill>
                <a:latin typeface="Calibri"/>
                <a:cs typeface="Calibri"/>
              </a:rPr>
              <a:t>βασισμένο</a:t>
            </a:r>
            <a:r>
              <a:rPr sz="600" u="sng" spc="30" dirty="0">
                <a:solidFill>
                  <a:srgbClr val="85872B"/>
                </a:solidFill>
                <a:uFill>
                  <a:solidFill>
                    <a:srgbClr val="85872B"/>
                  </a:solidFill>
                </a:uFill>
                <a:latin typeface="Calibri"/>
                <a:cs typeface="Calibri"/>
              </a:rPr>
              <a:t> </a:t>
            </a:r>
            <a:r>
              <a:rPr sz="600" u="sng" spc="40" dirty="0">
                <a:solidFill>
                  <a:srgbClr val="85872B"/>
                </a:solidFill>
                <a:uFill>
                  <a:solidFill>
                    <a:srgbClr val="85872B"/>
                  </a:solidFill>
                </a:uFill>
                <a:latin typeface="Calibri"/>
                <a:cs typeface="Calibri"/>
              </a:rPr>
              <a:t>σtην</a:t>
            </a:r>
            <a:r>
              <a:rPr sz="600" u="sng" spc="25" dirty="0">
                <a:solidFill>
                  <a:srgbClr val="85872B"/>
                </a:solidFill>
                <a:uFill>
                  <a:solidFill>
                    <a:srgbClr val="85872B"/>
                  </a:solidFill>
                </a:uFill>
                <a:latin typeface="Calibri"/>
                <a:cs typeface="Calibri"/>
              </a:rPr>
              <a:t> </a:t>
            </a:r>
            <a:r>
              <a:rPr sz="600" u="sng" spc="35" dirty="0">
                <a:solidFill>
                  <a:srgbClr val="85872B"/>
                </a:solidFill>
                <a:uFill>
                  <a:solidFill>
                    <a:srgbClr val="85872B"/>
                  </a:solidFill>
                </a:uFill>
                <a:latin typeface="Calibri"/>
                <a:cs typeface="Calibri"/>
              </a:rPr>
              <a:t>ΤΝ</a:t>
            </a:r>
            <a:r>
              <a:rPr sz="600" spc="35" dirty="0">
                <a:latin typeface="Calibri"/>
                <a:cs typeface="Calibri"/>
              </a:rPr>
              <a:t>()</a:t>
            </a:r>
            <a:r>
              <a:rPr sz="600" spc="25" dirty="0">
                <a:latin typeface="Calibri"/>
                <a:cs typeface="Calibri"/>
              </a:rPr>
              <a:t> </a:t>
            </a:r>
            <a:r>
              <a:rPr sz="600" spc="45" dirty="0">
                <a:latin typeface="Calibri"/>
                <a:cs typeface="Calibri"/>
              </a:rPr>
              <a:t>πρόσβαση</a:t>
            </a:r>
            <a:r>
              <a:rPr sz="600" spc="35" dirty="0">
                <a:latin typeface="Calibri"/>
                <a:cs typeface="Calibri"/>
              </a:rPr>
              <a:t> </a:t>
            </a:r>
            <a:r>
              <a:rPr sz="600" spc="40" dirty="0">
                <a:latin typeface="Calibri"/>
                <a:cs typeface="Calibri"/>
              </a:rPr>
              <a:t>τον</a:t>
            </a:r>
            <a:r>
              <a:rPr sz="600" spc="25" dirty="0">
                <a:latin typeface="Calibri"/>
                <a:cs typeface="Calibri"/>
              </a:rPr>
              <a:t> </a:t>
            </a:r>
            <a:r>
              <a:rPr sz="600" spc="35" dirty="0">
                <a:latin typeface="Calibri"/>
                <a:cs typeface="Calibri"/>
              </a:rPr>
              <a:t>Φεβρουάριο</a:t>
            </a:r>
            <a:r>
              <a:rPr sz="600" spc="5" dirty="0">
                <a:latin typeface="Calibri"/>
                <a:cs typeface="Calibri"/>
              </a:rPr>
              <a:t> </a:t>
            </a:r>
            <a:r>
              <a:rPr sz="600" spc="35" dirty="0">
                <a:latin typeface="Calibri"/>
                <a:cs typeface="Calibri"/>
              </a:rPr>
              <a:t>του</a:t>
            </a:r>
            <a:r>
              <a:rPr sz="600" spc="10" dirty="0">
                <a:latin typeface="Calibri"/>
                <a:cs typeface="Calibri"/>
              </a:rPr>
              <a:t> </a:t>
            </a:r>
            <a:r>
              <a:rPr sz="600" spc="30" dirty="0">
                <a:latin typeface="Calibri"/>
                <a:cs typeface="Calibri"/>
              </a:rPr>
              <a:t>2024.</a:t>
            </a:r>
            <a:endParaRPr sz="6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grpSp>
      <p:sp>
        <p:nvSpPr>
          <p:cNvPr id="6" name="object 6"/>
          <p:cNvSpPr/>
          <p:nvPr/>
        </p:nvSpPr>
        <p:spPr>
          <a:xfrm>
            <a:off x="295592" y="2835910"/>
            <a:ext cx="5894705" cy="635635"/>
          </a:xfrm>
          <a:custGeom>
            <a:avLst/>
            <a:gdLst/>
            <a:ahLst/>
            <a:cxnLst/>
            <a:rect l="l" t="t" r="r" b="b"/>
            <a:pathLst>
              <a:path w="5894705" h="635635">
                <a:moveTo>
                  <a:pt x="0" y="63500"/>
                </a:moveTo>
                <a:lnTo>
                  <a:pt x="5080" y="38735"/>
                </a:lnTo>
                <a:lnTo>
                  <a:pt x="18732" y="18732"/>
                </a:lnTo>
                <a:lnTo>
                  <a:pt x="38735" y="5079"/>
                </a:lnTo>
                <a:lnTo>
                  <a:pt x="63500" y="0"/>
                </a:lnTo>
                <a:lnTo>
                  <a:pt x="5831205" y="0"/>
                </a:lnTo>
                <a:lnTo>
                  <a:pt x="5855970" y="5079"/>
                </a:lnTo>
                <a:lnTo>
                  <a:pt x="5876290" y="18732"/>
                </a:lnTo>
                <a:lnTo>
                  <a:pt x="5889942" y="38735"/>
                </a:lnTo>
                <a:lnTo>
                  <a:pt x="5894705" y="63500"/>
                </a:lnTo>
                <a:lnTo>
                  <a:pt x="5894705" y="572135"/>
                </a:lnTo>
                <a:lnTo>
                  <a:pt x="5889942" y="596582"/>
                </a:lnTo>
                <a:lnTo>
                  <a:pt x="5876290" y="616902"/>
                </a:lnTo>
                <a:lnTo>
                  <a:pt x="5855970" y="630554"/>
                </a:lnTo>
                <a:lnTo>
                  <a:pt x="5831205" y="635635"/>
                </a:lnTo>
                <a:lnTo>
                  <a:pt x="63500" y="635635"/>
                </a:lnTo>
                <a:lnTo>
                  <a:pt x="38735" y="630554"/>
                </a:lnTo>
                <a:lnTo>
                  <a:pt x="18732" y="616902"/>
                </a:lnTo>
                <a:lnTo>
                  <a:pt x="5080" y="596582"/>
                </a:lnTo>
                <a:lnTo>
                  <a:pt x="0" y="572135"/>
                </a:lnTo>
                <a:lnTo>
                  <a:pt x="0" y="63500"/>
                </a:lnTo>
              </a:path>
            </a:pathLst>
          </a:custGeom>
          <a:ln w="15875">
            <a:solidFill>
              <a:srgbClr val="E6A800"/>
            </a:solidFill>
          </a:ln>
        </p:spPr>
        <p:txBody>
          <a:bodyPr wrap="square" lIns="0" tIns="0" rIns="0" bIns="0" rtlCol="0"/>
          <a:lstStyle/>
          <a:p>
            <a:endParaRPr/>
          </a:p>
        </p:txBody>
      </p:sp>
      <p:grpSp>
        <p:nvGrpSpPr>
          <p:cNvPr id="7" name="object 7"/>
          <p:cNvGrpSpPr/>
          <p:nvPr/>
        </p:nvGrpSpPr>
        <p:grpSpPr>
          <a:xfrm>
            <a:off x="781367" y="3579495"/>
            <a:ext cx="5910580" cy="650240"/>
            <a:chOff x="781367" y="3579495"/>
            <a:chExt cx="5910580" cy="650240"/>
          </a:xfrm>
        </p:grpSpPr>
        <p:sp>
          <p:nvSpPr>
            <p:cNvPr id="8" name="object 8"/>
            <p:cNvSpPr/>
            <p:nvPr/>
          </p:nvSpPr>
          <p:spPr>
            <a:xfrm>
              <a:off x="789305" y="3587432"/>
              <a:ext cx="5894705" cy="634365"/>
            </a:xfrm>
            <a:custGeom>
              <a:avLst/>
              <a:gdLst/>
              <a:ahLst/>
              <a:cxnLst/>
              <a:rect l="l" t="t" r="r" b="b"/>
              <a:pathLst>
                <a:path w="5894705" h="634364">
                  <a:moveTo>
                    <a:pt x="5831522" y="0"/>
                  </a:moveTo>
                  <a:lnTo>
                    <a:pt x="63500" y="0"/>
                  </a:lnTo>
                  <a:lnTo>
                    <a:pt x="38735" y="5079"/>
                  </a:lnTo>
                  <a:lnTo>
                    <a:pt x="18415" y="18414"/>
                  </a:lnTo>
                  <a:lnTo>
                    <a:pt x="5079" y="38734"/>
                  </a:lnTo>
                  <a:lnTo>
                    <a:pt x="0" y="63499"/>
                  </a:lnTo>
                  <a:lnTo>
                    <a:pt x="0" y="570547"/>
                  </a:lnTo>
                  <a:lnTo>
                    <a:pt x="5079" y="595312"/>
                  </a:lnTo>
                  <a:lnTo>
                    <a:pt x="18415" y="615314"/>
                  </a:lnTo>
                  <a:lnTo>
                    <a:pt x="38735" y="628967"/>
                  </a:lnTo>
                  <a:lnTo>
                    <a:pt x="63500" y="634047"/>
                  </a:lnTo>
                  <a:lnTo>
                    <a:pt x="5831522" y="634047"/>
                  </a:lnTo>
                  <a:lnTo>
                    <a:pt x="5856287" y="628967"/>
                  </a:lnTo>
                  <a:lnTo>
                    <a:pt x="5876290" y="615314"/>
                  </a:lnTo>
                  <a:lnTo>
                    <a:pt x="5889942" y="595312"/>
                  </a:lnTo>
                  <a:lnTo>
                    <a:pt x="5894705" y="570547"/>
                  </a:lnTo>
                  <a:lnTo>
                    <a:pt x="5894705" y="63499"/>
                  </a:lnTo>
                  <a:lnTo>
                    <a:pt x="5889942" y="38734"/>
                  </a:lnTo>
                  <a:lnTo>
                    <a:pt x="5876290" y="18414"/>
                  </a:lnTo>
                  <a:lnTo>
                    <a:pt x="5856287" y="5079"/>
                  </a:lnTo>
                  <a:lnTo>
                    <a:pt x="5831522" y="0"/>
                  </a:lnTo>
                  <a:close/>
                </a:path>
              </a:pathLst>
            </a:custGeom>
            <a:solidFill>
              <a:srgbClr val="FFFFFF"/>
            </a:solidFill>
          </p:spPr>
          <p:txBody>
            <a:bodyPr wrap="square" lIns="0" tIns="0" rIns="0" bIns="0" rtlCol="0"/>
            <a:lstStyle/>
            <a:p>
              <a:endParaRPr/>
            </a:p>
          </p:txBody>
        </p:sp>
        <p:sp>
          <p:nvSpPr>
            <p:cNvPr id="9" name="object 9"/>
            <p:cNvSpPr/>
            <p:nvPr/>
          </p:nvSpPr>
          <p:spPr>
            <a:xfrm>
              <a:off x="789305" y="3587432"/>
              <a:ext cx="5894705" cy="634365"/>
            </a:xfrm>
            <a:custGeom>
              <a:avLst/>
              <a:gdLst/>
              <a:ahLst/>
              <a:cxnLst/>
              <a:rect l="l" t="t" r="r" b="b"/>
              <a:pathLst>
                <a:path w="5894705" h="634364">
                  <a:moveTo>
                    <a:pt x="0" y="63499"/>
                  </a:moveTo>
                  <a:lnTo>
                    <a:pt x="5079" y="38734"/>
                  </a:lnTo>
                  <a:lnTo>
                    <a:pt x="18415" y="18414"/>
                  </a:lnTo>
                  <a:lnTo>
                    <a:pt x="38735" y="5079"/>
                  </a:lnTo>
                  <a:lnTo>
                    <a:pt x="63500" y="0"/>
                  </a:lnTo>
                  <a:lnTo>
                    <a:pt x="5831522" y="0"/>
                  </a:lnTo>
                  <a:lnTo>
                    <a:pt x="5856287" y="5079"/>
                  </a:lnTo>
                  <a:lnTo>
                    <a:pt x="5876290" y="18414"/>
                  </a:lnTo>
                  <a:lnTo>
                    <a:pt x="5889942" y="38734"/>
                  </a:lnTo>
                  <a:lnTo>
                    <a:pt x="5894705" y="63499"/>
                  </a:lnTo>
                  <a:lnTo>
                    <a:pt x="5894705" y="570547"/>
                  </a:lnTo>
                  <a:lnTo>
                    <a:pt x="5889942" y="595312"/>
                  </a:lnTo>
                  <a:lnTo>
                    <a:pt x="5876290" y="615314"/>
                  </a:lnTo>
                  <a:lnTo>
                    <a:pt x="5856287" y="628967"/>
                  </a:lnTo>
                  <a:lnTo>
                    <a:pt x="5831522" y="634047"/>
                  </a:lnTo>
                  <a:lnTo>
                    <a:pt x="63500" y="634047"/>
                  </a:lnTo>
                  <a:lnTo>
                    <a:pt x="38735" y="628967"/>
                  </a:lnTo>
                  <a:lnTo>
                    <a:pt x="18415" y="615314"/>
                  </a:lnTo>
                  <a:lnTo>
                    <a:pt x="5079" y="595312"/>
                  </a:lnTo>
                  <a:lnTo>
                    <a:pt x="0" y="570547"/>
                  </a:lnTo>
                  <a:lnTo>
                    <a:pt x="0" y="63499"/>
                  </a:lnTo>
                </a:path>
              </a:pathLst>
            </a:custGeom>
            <a:ln w="15875">
              <a:solidFill>
                <a:srgbClr val="E6A800"/>
              </a:solidFill>
            </a:ln>
          </p:spPr>
          <p:txBody>
            <a:bodyPr wrap="square" lIns="0" tIns="0" rIns="0" bIns="0" rtlCol="0"/>
            <a:lstStyle/>
            <a:p>
              <a:endParaRPr/>
            </a:p>
          </p:txBody>
        </p:sp>
      </p:grpSp>
      <p:grpSp>
        <p:nvGrpSpPr>
          <p:cNvPr id="10" name="object 10"/>
          <p:cNvGrpSpPr/>
          <p:nvPr/>
        </p:nvGrpSpPr>
        <p:grpSpPr>
          <a:xfrm>
            <a:off x="1267460" y="4329112"/>
            <a:ext cx="5910580" cy="651510"/>
            <a:chOff x="1267460" y="4329112"/>
            <a:chExt cx="5910580" cy="651510"/>
          </a:xfrm>
        </p:grpSpPr>
        <p:sp>
          <p:nvSpPr>
            <p:cNvPr id="11" name="object 11"/>
            <p:cNvSpPr/>
            <p:nvPr/>
          </p:nvSpPr>
          <p:spPr>
            <a:xfrm>
              <a:off x="1275397" y="4337050"/>
              <a:ext cx="5894705" cy="635635"/>
            </a:xfrm>
            <a:custGeom>
              <a:avLst/>
              <a:gdLst/>
              <a:ahLst/>
              <a:cxnLst/>
              <a:rect l="l" t="t" r="r" b="b"/>
              <a:pathLst>
                <a:path w="5894705" h="635635">
                  <a:moveTo>
                    <a:pt x="5831205" y="0"/>
                  </a:moveTo>
                  <a:lnTo>
                    <a:pt x="63500" y="0"/>
                  </a:lnTo>
                  <a:lnTo>
                    <a:pt x="38734" y="5080"/>
                  </a:lnTo>
                  <a:lnTo>
                    <a:pt x="18732" y="18732"/>
                  </a:lnTo>
                  <a:lnTo>
                    <a:pt x="5080" y="38735"/>
                  </a:lnTo>
                  <a:lnTo>
                    <a:pt x="0" y="63500"/>
                  </a:lnTo>
                  <a:lnTo>
                    <a:pt x="0" y="572135"/>
                  </a:lnTo>
                  <a:lnTo>
                    <a:pt x="5080" y="596582"/>
                  </a:lnTo>
                  <a:lnTo>
                    <a:pt x="18732" y="616902"/>
                  </a:lnTo>
                  <a:lnTo>
                    <a:pt x="38734" y="630555"/>
                  </a:lnTo>
                  <a:lnTo>
                    <a:pt x="63500" y="635635"/>
                  </a:lnTo>
                  <a:lnTo>
                    <a:pt x="5831205" y="635635"/>
                  </a:lnTo>
                  <a:lnTo>
                    <a:pt x="5855970" y="630555"/>
                  </a:lnTo>
                  <a:lnTo>
                    <a:pt x="5876290" y="616902"/>
                  </a:lnTo>
                  <a:lnTo>
                    <a:pt x="5889942" y="596582"/>
                  </a:lnTo>
                  <a:lnTo>
                    <a:pt x="5894705" y="572135"/>
                  </a:lnTo>
                  <a:lnTo>
                    <a:pt x="5894705" y="63500"/>
                  </a:lnTo>
                  <a:lnTo>
                    <a:pt x="5889942" y="38735"/>
                  </a:lnTo>
                  <a:lnTo>
                    <a:pt x="5876290" y="18732"/>
                  </a:lnTo>
                  <a:lnTo>
                    <a:pt x="5855970" y="5080"/>
                  </a:lnTo>
                  <a:lnTo>
                    <a:pt x="5831205" y="0"/>
                  </a:lnTo>
                  <a:close/>
                </a:path>
              </a:pathLst>
            </a:custGeom>
            <a:solidFill>
              <a:srgbClr val="FFFFFF"/>
            </a:solidFill>
          </p:spPr>
          <p:txBody>
            <a:bodyPr wrap="square" lIns="0" tIns="0" rIns="0" bIns="0" rtlCol="0"/>
            <a:lstStyle/>
            <a:p>
              <a:endParaRPr/>
            </a:p>
          </p:txBody>
        </p:sp>
        <p:sp>
          <p:nvSpPr>
            <p:cNvPr id="12" name="object 12"/>
            <p:cNvSpPr/>
            <p:nvPr/>
          </p:nvSpPr>
          <p:spPr>
            <a:xfrm>
              <a:off x="1275397" y="4337050"/>
              <a:ext cx="5894705" cy="635635"/>
            </a:xfrm>
            <a:custGeom>
              <a:avLst/>
              <a:gdLst/>
              <a:ahLst/>
              <a:cxnLst/>
              <a:rect l="l" t="t" r="r" b="b"/>
              <a:pathLst>
                <a:path w="5894705" h="635635">
                  <a:moveTo>
                    <a:pt x="0" y="63500"/>
                  </a:moveTo>
                  <a:lnTo>
                    <a:pt x="5080" y="38735"/>
                  </a:lnTo>
                  <a:lnTo>
                    <a:pt x="18732" y="18732"/>
                  </a:lnTo>
                  <a:lnTo>
                    <a:pt x="38734" y="5080"/>
                  </a:lnTo>
                  <a:lnTo>
                    <a:pt x="63500" y="0"/>
                  </a:lnTo>
                  <a:lnTo>
                    <a:pt x="5831205" y="0"/>
                  </a:lnTo>
                  <a:lnTo>
                    <a:pt x="5855970" y="5080"/>
                  </a:lnTo>
                  <a:lnTo>
                    <a:pt x="5876290" y="18732"/>
                  </a:lnTo>
                  <a:lnTo>
                    <a:pt x="5889942" y="38735"/>
                  </a:lnTo>
                  <a:lnTo>
                    <a:pt x="5894705" y="63500"/>
                  </a:lnTo>
                  <a:lnTo>
                    <a:pt x="5894705" y="572135"/>
                  </a:lnTo>
                  <a:lnTo>
                    <a:pt x="5889942" y="596582"/>
                  </a:lnTo>
                  <a:lnTo>
                    <a:pt x="5876290" y="616902"/>
                  </a:lnTo>
                  <a:lnTo>
                    <a:pt x="5855970" y="630555"/>
                  </a:lnTo>
                  <a:lnTo>
                    <a:pt x="5831205" y="635635"/>
                  </a:lnTo>
                  <a:lnTo>
                    <a:pt x="63500" y="635635"/>
                  </a:lnTo>
                  <a:lnTo>
                    <a:pt x="38734" y="630555"/>
                  </a:lnTo>
                  <a:lnTo>
                    <a:pt x="18732" y="616902"/>
                  </a:lnTo>
                  <a:lnTo>
                    <a:pt x="5080" y="596582"/>
                  </a:lnTo>
                  <a:lnTo>
                    <a:pt x="0" y="572135"/>
                  </a:lnTo>
                  <a:lnTo>
                    <a:pt x="0" y="63500"/>
                  </a:lnTo>
                </a:path>
              </a:pathLst>
            </a:custGeom>
            <a:ln w="15875">
              <a:solidFill>
                <a:srgbClr val="E6A800"/>
              </a:solidFill>
            </a:ln>
          </p:spPr>
          <p:txBody>
            <a:bodyPr wrap="square" lIns="0" tIns="0" rIns="0" bIns="0" rtlCol="0"/>
            <a:lstStyle/>
            <a:p>
              <a:endParaRPr/>
            </a:p>
          </p:txBody>
        </p:sp>
      </p:grpSp>
      <p:grpSp>
        <p:nvGrpSpPr>
          <p:cNvPr id="13" name="object 13"/>
          <p:cNvGrpSpPr/>
          <p:nvPr/>
        </p:nvGrpSpPr>
        <p:grpSpPr>
          <a:xfrm>
            <a:off x="1761489" y="5079047"/>
            <a:ext cx="5910580" cy="651510"/>
            <a:chOff x="1761489" y="5079047"/>
            <a:chExt cx="5910580" cy="651510"/>
          </a:xfrm>
        </p:grpSpPr>
        <p:sp>
          <p:nvSpPr>
            <p:cNvPr id="14" name="object 14"/>
            <p:cNvSpPr/>
            <p:nvPr/>
          </p:nvSpPr>
          <p:spPr>
            <a:xfrm>
              <a:off x="1769427" y="5086984"/>
              <a:ext cx="5894705" cy="635635"/>
            </a:xfrm>
            <a:custGeom>
              <a:avLst/>
              <a:gdLst/>
              <a:ahLst/>
              <a:cxnLst/>
              <a:rect l="l" t="t" r="r" b="b"/>
              <a:pathLst>
                <a:path w="5894705" h="635635">
                  <a:moveTo>
                    <a:pt x="5831205" y="0"/>
                  </a:moveTo>
                  <a:lnTo>
                    <a:pt x="63500" y="0"/>
                  </a:lnTo>
                  <a:lnTo>
                    <a:pt x="38735" y="5079"/>
                  </a:lnTo>
                  <a:lnTo>
                    <a:pt x="18732" y="18732"/>
                  </a:lnTo>
                  <a:lnTo>
                    <a:pt x="5080" y="38734"/>
                  </a:lnTo>
                  <a:lnTo>
                    <a:pt x="0" y="63500"/>
                  </a:lnTo>
                  <a:lnTo>
                    <a:pt x="0" y="571817"/>
                  </a:lnTo>
                  <a:lnTo>
                    <a:pt x="5080" y="596582"/>
                  </a:lnTo>
                  <a:lnTo>
                    <a:pt x="18732" y="616902"/>
                  </a:lnTo>
                  <a:lnTo>
                    <a:pt x="38735" y="630554"/>
                  </a:lnTo>
                  <a:lnTo>
                    <a:pt x="63500" y="635634"/>
                  </a:lnTo>
                  <a:lnTo>
                    <a:pt x="5831205" y="635634"/>
                  </a:lnTo>
                  <a:lnTo>
                    <a:pt x="5855970" y="630554"/>
                  </a:lnTo>
                  <a:lnTo>
                    <a:pt x="5876290" y="616902"/>
                  </a:lnTo>
                  <a:lnTo>
                    <a:pt x="5889942" y="596582"/>
                  </a:lnTo>
                  <a:lnTo>
                    <a:pt x="5894705" y="571817"/>
                  </a:lnTo>
                  <a:lnTo>
                    <a:pt x="5894705" y="63500"/>
                  </a:lnTo>
                  <a:lnTo>
                    <a:pt x="5889942" y="38734"/>
                  </a:lnTo>
                  <a:lnTo>
                    <a:pt x="5876290" y="18732"/>
                  </a:lnTo>
                  <a:lnTo>
                    <a:pt x="5855970" y="5079"/>
                  </a:lnTo>
                  <a:lnTo>
                    <a:pt x="5831205" y="0"/>
                  </a:lnTo>
                  <a:close/>
                </a:path>
              </a:pathLst>
            </a:custGeom>
            <a:solidFill>
              <a:srgbClr val="FFFFFF"/>
            </a:solidFill>
          </p:spPr>
          <p:txBody>
            <a:bodyPr wrap="square" lIns="0" tIns="0" rIns="0" bIns="0" rtlCol="0"/>
            <a:lstStyle/>
            <a:p>
              <a:endParaRPr/>
            </a:p>
          </p:txBody>
        </p:sp>
        <p:sp>
          <p:nvSpPr>
            <p:cNvPr id="15" name="object 15"/>
            <p:cNvSpPr/>
            <p:nvPr/>
          </p:nvSpPr>
          <p:spPr>
            <a:xfrm>
              <a:off x="1769427" y="5086984"/>
              <a:ext cx="5894705" cy="635635"/>
            </a:xfrm>
            <a:custGeom>
              <a:avLst/>
              <a:gdLst/>
              <a:ahLst/>
              <a:cxnLst/>
              <a:rect l="l" t="t" r="r" b="b"/>
              <a:pathLst>
                <a:path w="5894705" h="635635">
                  <a:moveTo>
                    <a:pt x="0" y="63500"/>
                  </a:moveTo>
                  <a:lnTo>
                    <a:pt x="5080" y="38734"/>
                  </a:lnTo>
                  <a:lnTo>
                    <a:pt x="18732" y="18732"/>
                  </a:lnTo>
                  <a:lnTo>
                    <a:pt x="38735" y="5079"/>
                  </a:lnTo>
                  <a:lnTo>
                    <a:pt x="63500" y="0"/>
                  </a:lnTo>
                  <a:lnTo>
                    <a:pt x="5831205" y="0"/>
                  </a:lnTo>
                  <a:lnTo>
                    <a:pt x="5855970" y="5079"/>
                  </a:lnTo>
                  <a:lnTo>
                    <a:pt x="5876290" y="18732"/>
                  </a:lnTo>
                  <a:lnTo>
                    <a:pt x="5889942" y="38734"/>
                  </a:lnTo>
                  <a:lnTo>
                    <a:pt x="5894705" y="63500"/>
                  </a:lnTo>
                  <a:lnTo>
                    <a:pt x="5894705" y="571817"/>
                  </a:lnTo>
                  <a:lnTo>
                    <a:pt x="5889942" y="596582"/>
                  </a:lnTo>
                  <a:lnTo>
                    <a:pt x="5876290" y="616902"/>
                  </a:lnTo>
                  <a:lnTo>
                    <a:pt x="5855970" y="630554"/>
                  </a:lnTo>
                  <a:lnTo>
                    <a:pt x="5831205" y="635634"/>
                  </a:lnTo>
                  <a:lnTo>
                    <a:pt x="63500" y="635634"/>
                  </a:lnTo>
                  <a:lnTo>
                    <a:pt x="38735" y="630554"/>
                  </a:lnTo>
                  <a:lnTo>
                    <a:pt x="18732" y="616902"/>
                  </a:lnTo>
                  <a:lnTo>
                    <a:pt x="5080" y="596582"/>
                  </a:lnTo>
                  <a:lnTo>
                    <a:pt x="0" y="571817"/>
                  </a:lnTo>
                  <a:lnTo>
                    <a:pt x="0" y="63500"/>
                  </a:lnTo>
                </a:path>
              </a:pathLst>
            </a:custGeom>
            <a:ln w="15875">
              <a:solidFill>
                <a:srgbClr val="E6A800"/>
              </a:solidFill>
            </a:ln>
          </p:spPr>
          <p:txBody>
            <a:bodyPr wrap="square" lIns="0" tIns="0" rIns="0" bIns="0" rtlCol="0"/>
            <a:lstStyle/>
            <a:p>
              <a:endParaRPr/>
            </a:p>
          </p:txBody>
        </p:sp>
      </p:grpSp>
      <p:grpSp>
        <p:nvGrpSpPr>
          <p:cNvPr id="16" name="object 16"/>
          <p:cNvGrpSpPr/>
          <p:nvPr/>
        </p:nvGrpSpPr>
        <p:grpSpPr>
          <a:xfrm>
            <a:off x="5769609" y="3314382"/>
            <a:ext cx="429259" cy="429259"/>
            <a:chOff x="5769609" y="3314382"/>
            <a:chExt cx="429259" cy="429259"/>
          </a:xfrm>
        </p:grpSpPr>
        <p:sp>
          <p:nvSpPr>
            <p:cNvPr id="17" name="object 17"/>
            <p:cNvSpPr/>
            <p:nvPr/>
          </p:nvSpPr>
          <p:spPr>
            <a:xfrm>
              <a:off x="5777547" y="3322320"/>
              <a:ext cx="413384" cy="413384"/>
            </a:xfrm>
            <a:custGeom>
              <a:avLst/>
              <a:gdLst/>
              <a:ahLst/>
              <a:cxnLst/>
              <a:rect l="l" t="t" r="r" b="b"/>
              <a:pathLst>
                <a:path w="413385" h="413385">
                  <a:moveTo>
                    <a:pt x="413067" y="227329"/>
                  </a:moveTo>
                  <a:lnTo>
                    <a:pt x="0" y="227329"/>
                  </a:lnTo>
                  <a:lnTo>
                    <a:pt x="206375" y="413067"/>
                  </a:lnTo>
                  <a:lnTo>
                    <a:pt x="413067" y="227329"/>
                  </a:lnTo>
                  <a:close/>
                </a:path>
                <a:path w="413385" h="413385">
                  <a:moveTo>
                    <a:pt x="320039" y="0"/>
                  </a:moveTo>
                  <a:lnTo>
                    <a:pt x="93027" y="0"/>
                  </a:lnTo>
                  <a:lnTo>
                    <a:pt x="93027" y="227329"/>
                  </a:lnTo>
                  <a:lnTo>
                    <a:pt x="320039" y="227329"/>
                  </a:lnTo>
                  <a:lnTo>
                    <a:pt x="320039" y="0"/>
                  </a:lnTo>
                  <a:close/>
                </a:path>
              </a:pathLst>
            </a:custGeom>
            <a:solidFill>
              <a:srgbClr val="FFFFFF">
                <a:alpha val="89802"/>
              </a:srgbClr>
            </a:solidFill>
          </p:spPr>
          <p:txBody>
            <a:bodyPr wrap="square" lIns="0" tIns="0" rIns="0" bIns="0" rtlCol="0"/>
            <a:lstStyle/>
            <a:p>
              <a:endParaRPr/>
            </a:p>
          </p:txBody>
        </p:sp>
        <p:sp>
          <p:nvSpPr>
            <p:cNvPr id="18" name="object 18"/>
            <p:cNvSpPr/>
            <p:nvPr/>
          </p:nvSpPr>
          <p:spPr>
            <a:xfrm>
              <a:off x="5777547" y="3322320"/>
              <a:ext cx="413384" cy="413384"/>
            </a:xfrm>
            <a:custGeom>
              <a:avLst/>
              <a:gdLst/>
              <a:ahLst/>
              <a:cxnLst/>
              <a:rect l="l" t="t" r="r" b="b"/>
              <a:pathLst>
                <a:path w="413385" h="413385">
                  <a:moveTo>
                    <a:pt x="0" y="227329"/>
                  </a:moveTo>
                  <a:lnTo>
                    <a:pt x="93027" y="227329"/>
                  </a:lnTo>
                  <a:lnTo>
                    <a:pt x="93027" y="0"/>
                  </a:lnTo>
                  <a:lnTo>
                    <a:pt x="320039" y="0"/>
                  </a:lnTo>
                  <a:lnTo>
                    <a:pt x="320039" y="227329"/>
                  </a:lnTo>
                  <a:lnTo>
                    <a:pt x="413067" y="227329"/>
                  </a:lnTo>
                  <a:lnTo>
                    <a:pt x="206375" y="413067"/>
                  </a:lnTo>
                  <a:lnTo>
                    <a:pt x="0" y="227329"/>
                  </a:lnTo>
                </a:path>
              </a:pathLst>
            </a:custGeom>
            <a:ln w="15875">
              <a:solidFill>
                <a:srgbClr val="FFB800"/>
              </a:solidFill>
            </a:ln>
          </p:spPr>
          <p:txBody>
            <a:bodyPr wrap="square" lIns="0" tIns="0" rIns="0" bIns="0" rtlCol="0"/>
            <a:lstStyle/>
            <a:p>
              <a:endParaRPr/>
            </a:p>
          </p:txBody>
        </p:sp>
      </p:grpSp>
      <p:grpSp>
        <p:nvGrpSpPr>
          <p:cNvPr id="19" name="object 19"/>
          <p:cNvGrpSpPr/>
          <p:nvPr/>
        </p:nvGrpSpPr>
        <p:grpSpPr>
          <a:xfrm>
            <a:off x="6263322" y="4065587"/>
            <a:ext cx="429259" cy="427355"/>
            <a:chOff x="6263322" y="4065587"/>
            <a:chExt cx="429259" cy="427355"/>
          </a:xfrm>
        </p:grpSpPr>
        <p:sp>
          <p:nvSpPr>
            <p:cNvPr id="20" name="object 20"/>
            <p:cNvSpPr/>
            <p:nvPr/>
          </p:nvSpPr>
          <p:spPr>
            <a:xfrm>
              <a:off x="6271259" y="4073525"/>
              <a:ext cx="413384" cy="411480"/>
            </a:xfrm>
            <a:custGeom>
              <a:avLst/>
              <a:gdLst/>
              <a:ahLst/>
              <a:cxnLst/>
              <a:rect l="l" t="t" r="r" b="b"/>
              <a:pathLst>
                <a:path w="413384" h="411479">
                  <a:moveTo>
                    <a:pt x="413067" y="226377"/>
                  </a:moveTo>
                  <a:lnTo>
                    <a:pt x="0" y="226377"/>
                  </a:lnTo>
                  <a:lnTo>
                    <a:pt x="206375" y="411480"/>
                  </a:lnTo>
                  <a:lnTo>
                    <a:pt x="413067" y="226377"/>
                  </a:lnTo>
                  <a:close/>
                </a:path>
                <a:path w="413384" h="411479">
                  <a:moveTo>
                    <a:pt x="320039" y="0"/>
                  </a:moveTo>
                  <a:lnTo>
                    <a:pt x="93027" y="0"/>
                  </a:lnTo>
                  <a:lnTo>
                    <a:pt x="93027" y="226377"/>
                  </a:lnTo>
                  <a:lnTo>
                    <a:pt x="320039" y="226377"/>
                  </a:lnTo>
                  <a:lnTo>
                    <a:pt x="320039" y="0"/>
                  </a:lnTo>
                  <a:close/>
                </a:path>
              </a:pathLst>
            </a:custGeom>
            <a:solidFill>
              <a:srgbClr val="FFFFFF">
                <a:alpha val="89802"/>
              </a:srgbClr>
            </a:solidFill>
          </p:spPr>
          <p:txBody>
            <a:bodyPr wrap="square" lIns="0" tIns="0" rIns="0" bIns="0" rtlCol="0"/>
            <a:lstStyle/>
            <a:p>
              <a:endParaRPr/>
            </a:p>
          </p:txBody>
        </p:sp>
        <p:sp>
          <p:nvSpPr>
            <p:cNvPr id="21" name="object 21"/>
            <p:cNvSpPr/>
            <p:nvPr/>
          </p:nvSpPr>
          <p:spPr>
            <a:xfrm>
              <a:off x="6271259" y="4073525"/>
              <a:ext cx="413384" cy="411480"/>
            </a:xfrm>
            <a:custGeom>
              <a:avLst/>
              <a:gdLst/>
              <a:ahLst/>
              <a:cxnLst/>
              <a:rect l="l" t="t" r="r" b="b"/>
              <a:pathLst>
                <a:path w="413384" h="411479">
                  <a:moveTo>
                    <a:pt x="0" y="226377"/>
                  </a:moveTo>
                  <a:lnTo>
                    <a:pt x="93027" y="226377"/>
                  </a:lnTo>
                  <a:lnTo>
                    <a:pt x="93027" y="0"/>
                  </a:lnTo>
                  <a:lnTo>
                    <a:pt x="320039" y="0"/>
                  </a:lnTo>
                  <a:lnTo>
                    <a:pt x="320039" y="226377"/>
                  </a:lnTo>
                  <a:lnTo>
                    <a:pt x="413067" y="226377"/>
                  </a:lnTo>
                  <a:lnTo>
                    <a:pt x="206375" y="411480"/>
                  </a:lnTo>
                  <a:lnTo>
                    <a:pt x="0" y="226377"/>
                  </a:lnTo>
                </a:path>
              </a:pathLst>
            </a:custGeom>
            <a:ln w="15875">
              <a:solidFill>
                <a:srgbClr val="FFB800"/>
              </a:solidFill>
            </a:ln>
          </p:spPr>
          <p:txBody>
            <a:bodyPr wrap="square" lIns="0" tIns="0" rIns="0" bIns="0" rtlCol="0"/>
            <a:lstStyle/>
            <a:p>
              <a:endParaRPr/>
            </a:p>
          </p:txBody>
        </p:sp>
      </p:grpSp>
      <p:grpSp>
        <p:nvGrpSpPr>
          <p:cNvPr id="22" name="object 22"/>
          <p:cNvGrpSpPr/>
          <p:nvPr/>
        </p:nvGrpSpPr>
        <p:grpSpPr>
          <a:xfrm>
            <a:off x="6749415" y="4815522"/>
            <a:ext cx="429259" cy="429259"/>
            <a:chOff x="6749415" y="4815522"/>
            <a:chExt cx="429259" cy="429259"/>
          </a:xfrm>
        </p:grpSpPr>
        <p:sp>
          <p:nvSpPr>
            <p:cNvPr id="23" name="object 23"/>
            <p:cNvSpPr/>
            <p:nvPr/>
          </p:nvSpPr>
          <p:spPr>
            <a:xfrm>
              <a:off x="6757352" y="4823459"/>
              <a:ext cx="413384" cy="413384"/>
            </a:xfrm>
            <a:custGeom>
              <a:avLst/>
              <a:gdLst/>
              <a:ahLst/>
              <a:cxnLst/>
              <a:rect l="l" t="t" r="r" b="b"/>
              <a:pathLst>
                <a:path w="413384" h="413385">
                  <a:moveTo>
                    <a:pt x="413067" y="227329"/>
                  </a:moveTo>
                  <a:lnTo>
                    <a:pt x="0" y="227329"/>
                  </a:lnTo>
                  <a:lnTo>
                    <a:pt x="206375" y="413067"/>
                  </a:lnTo>
                  <a:lnTo>
                    <a:pt x="413067" y="227329"/>
                  </a:lnTo>
                  <a:close/>
                </a:path>
                <a:path w="413384" h="413385">
                  <a:moveTo>
                    <a:pt x="320039" y="0"/>
                  </a:moveTo>
                  <a:lnTo>
                    <a:pt x="93027" y="0"/>
                  </a:lnTo>
                  <a:lnTo>
                    <a:pt x="93027" y="227329"/>
                  </a:lnTo>
                  <a:lnTo>
                    <a:pt x="320039" y="227329"/>
                  </a:lnTo>
                  <a:lnTo>
                    <a:pt x="320039" y="0"/>
                  </a:lnTo>
                  <a:close/>
                </a:path>
              </a:pathLst>
            </a:custGeom>
            <a:solidFill>
              <a:srgbClr val="FFFFFF">
                <a:alpha val="89802"/>
              </a:srgbClr>
            </a:solidFill>
          </p:spPr>
          <p:txBody>
            <a:bodyPr wrap="square" lIns="0" tIns="0" rIns="0" bIns="0" rtlCol="0"/>
            <a:lstStyle/>
            <a:p>
              <a:endParaRPr/>
            </a:p>
          </p:txBody>
        </p:sp>
        <p:sp>
          <p:nvSpPr>
            <p:cNvPr id="24" name="object 24"/>
            <p:cNvSpPr/>
            <p:nvPr/>
          </p:nvSpPr>
          <p:spPr>
            <a:xfrm>
              <a:off x="6757352" y="4823459"/>
              <a:ext cx="413384" cy="413384"/>
            </a:xfrm>
            <a:custGeom>
              <a:avLst/>
              <a:gdLst/>
              <a:ahLst/>
              <a:cxnLst/>
              <a:rect l="l" t="t" r="r" b="b"/>
              <a:pathLst>
                <a:path w="413384" h="413385">
                  <a:moveTo>
                    <a:pt x="0" y="227329"/>
                  </a:moveTo>
                  <a:lnTo>
                    <a:pt x="93027" y="227329"/>
                  </a:lnTo>
                  <a:lnTo>
                    <a:pt x="93027" y="0"/>
                  </a:lnTo>
                  <a:lnTo>
                    <a:pt x="320039" y="0"/>
                  </a:lnTo>
                  <a:lnTo>
                    <a:pt x="320039" y="227329"/>
                  </a:lnTo>
                  <a:lnTo>
                    <a:pt x="413067" y="227329"/>
                  </a:lnTo>
                  <a:lnTo>
                    <a:pt x="206375" y="413067"/>
                  </a:lnTo>
                  <a:lnTo>
                    <a:pt x="0" y="227329"/>
                  </a:lnTo>
                </a:path>
              </a:pathLst>
            </a:custGeom>
            <a:ln w="15875">
              <a:solidFill>
                <a:srgbClr val="FFB800"/>
              </a:solidFill>
            </a:ln>
          </p:spPr>
          <p:txBody>
            <a:bodyPr wrap="square" lIns="0" tIns="0" rIns="0" bIns="0" rtlCol="0"/>
            <a:lstStyle/>
            <a:p>
              <a:endParaRPr/>
            </a:p>
          </p:txBody>
        </p:sp>
      </p:grpSp>
      <p:pic>
        <p:nvPicPr>
          <p:cNvPr id="25" name="object 25"/>
          <p:cNvPicPr/>
          <p:nvPr/>
        </p:nvPicPr>
        <p:blipFill>
          <a:blip r:embed="rId3" cstate="print"/>
          <a:stretch>
            <a:fillRect/>
          </a:stretch>
        </p:blipFill>
        <p:spPr>
          <a:xfrm>
            <a:off x="7549832" y="6167437"/>
            <a:ext cx="3293427" cy="611187"/>
          </a:xfrm>
          <a:prstGeom prst="rect">
            <a:avLst/>
          </a:prstGeom>
        </p:spPr>
      </p:pic>
      <p:sp>
        <p:nvSpPr>
          <p:cNvPr id="26" name="object 2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27" name="object 27"/>
          <p:cNvSpPr txBox="1">
            <a:spLocks noGrp="1"/>
          </p:cNvSpPr>
          <p:nvPr>
            <p:ph type="title"/>
          </p:nvPr>
        </p:nvSpPr>
        <p:spPr>
          <a:xfrm>
            <a:off x="875030" y="1171892"/>
            <a:ext cx="8354695" cy="459740"/>
          </a:xfrm>
          <a:prstGeom prst="rect">
            <a:avLst/>
          </a:prstGeom>
        </p:spPr>
        <p:txBody>
          <a:bodyPr vert="horz" wrap="square" lIns="0" tIns="12700" rIns="0" bIns="0" rtlCol="0">
            <a:spAutoFit/>
          </a:bodyPr>
          <a:lstStyle/>
          <a:p>
            <a:pPr marL="12700">
              <a:lnSpc>
                <a:spcPct val="100000"/>
              </a:lnSpc>
              <a:spcBef>
                <a:spcPts val="100"/>
              </a:spcBef>
            </a:pPr>
            <a:r>
              <a:rPr sz="2850" spc="195" dirty="0">
                <a:solidFill>
                  <a:srgbClr val="000000"/>
                </a:solidFill>
              </a:rPr>
              <a:t>Κανονισμοί</a:t>
            </a:r>
            <a:r>
              <a:rPr sz="2850" spc="204" dirty="0">
                <a:solidFill>
                  <a:srgbClr val="000000"/>
                </a:solidFill>
              </a:rPr>
              <a:t> </a:t>
            </a:r>
            <a:r>
              <a:rPr sz="2850" spc="170" dirty="0">
                <a:solidFill>
                  <a:srgbClr val="000000"/>
                </a:solidFill>
              </a:rPr>
              <a:t>για</a:t>
            </a:r>
            <a:r>
              <a:rPr sz="2850" spc="220" dirty="0">
                <a:solidFill>
                  <a:srgbClr val="000000"/>
                </a:solidFill>
              </a:rPr>
              <a:t> </a:t>
            </a:r>
            <a:r>
              <a:rPr sz="2850" spc="180" dirty="0">
                <a:solidFill>
                  <a:srgbClr val="000000"/>
                </a:solidFill>
              </a:rPr>
              <a:t>την</a:t>
            </a:r>
            <a:r>
              <a:rPr sz="2850" spc="220" dirty="0">
                <a:solidFill>
                  <a:srgbClr val="000000"/>
                </a:solidFill>
              </a:rPr>
              <a:t> </a:t>
            </a:r>
            <a:r>
              <a:rPr sz="2850" spc="204" dirty="0">
                <a:solidFill>
                  <a:srgbClr val="000000"/>
                </a:solidFill>
              </a:rPr>
              <a:t>ασφάλεια</a:t>
            </a:r>
            <a:r>
              <a:rPr sz="2850" spc="225" dirty="0">
                <a:solidFill>
                  <a:srgbClr val="000000"/>
                </a:solidFill>
              </a:rPr>
              <a:t> </a:t>
            </a:r>
            <a:r>
              <a:rPr sz="2850" spc="190" dirty="0">
                <a:solidFill>
                  <a:srgbClr val="000000"/>
                </a:solidFill>
              </a:rPr>
              <a:t>στον</a:t>
            </a:r>
            <a:r>
              <a:rPr sz="2850" spc="225" dirty="0">
                <a:solidFill>
                  <a:srgbClr val="000000"/>
                </a:solidFill>
              </a:rPr>
              <a:t> </a:t>
            </a:r>
            <a:r>
              <a:rPr sz="2850" spc="210" dirty="0">
                <a:solidFill>
                  <a:srgbClr val="000000"/>
                </a:solidFill>
              </a:rPr>
              <a:t>κυβερνοχώρο</a:t>
            </a:r>
            <a:endParaRPr sz="2850"/>
          </a:p>
        </p:txBody>
      </p:sp>
      <p:sp>
        <p:nvSpPr>
          <p:cNvPr id="28" name="object 28"/>
          <p:cNvSpPr txBox="1"/>
          <p:nvPr/>
        </p:nvSpPr>
        <p:spPr>
          <a:xfrm>
            <a:off x="656590" y="2050097"/>
            <a:ext cx="7613650"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F1F1F"/>
                </a:solidFill>
                <a:latin typeface="Calibri"/>
                <a:cs typeface="Calibri"/>
              </a:rPr>
              <a:t>Για</a:t>
            </a:r>
            <a:r>
              <a:rPr sz="1000" spc="25" dirty="0">
                <a:solidFill>
                  <a:srgbClr val="1F1F1F"/>
                </a:solidFill>
                <a:latin typeface="Calibri"/>
                <a:cs typeface="Calibri"/>
              </a:rPr>
              <a:t> </a:t>
            </a:r>
            <a:r>
              <a:rPr sz="1000" spc="45" dirty="0">
                <a:solidFill>
                  <a:srgbClr val="1F1F1F"/>
                </a:solidFill>
                <a:latin typeface="Calibri"/>
                <a:cs typeface="Calibri"/>
              </a:rPr>
              <a:t>την</a:t>
            </a:r>
            <a:r>
              <a:rPr sz="1000" spc="25" dirty="0">
                <a:solidFill>
                  <a:srgbClr val="1F1F1F"/>
                </a:solidFill>
                <a:latin typeface="Calibri"/>
                <a:cs typeface="Calibri"/>
              </a:rPr>
              <a:t> </a:t>
            </a:r>
            <a:r>
              <a:rPr sz="1000" spc="45" dirty="0">
                <a:solidFill>
                  <a:srgbClr val="1F1F1F"/>
                </a:solidFill>
                <a:latin typeface="Calibri"/>
                <a:cs typeface="Calibri"/>
              </a:rPr>
              <a:t>αποτελεσματική</a:t>
            </a:r>
            <a:r>
              <a:rPr sz="1000" spc="25" dirty="0">
                <a:solidFill>
                  <a:srgbClr val="1F1F1F"/>
                </a:solidFill>
                <a:latin typeface="Calibri"/>
                <a:cs typeface="Calibri"/>
              </a:rPr>
              <a:t> </a:t>
            </a:r>
            <a:r>
              <a:rPr sz="1000" spc="45" dirty="0">
                <a:solidFill>
                  <a:srgbClr val="1F1F1F"/>
                </a:solidFill>
                <a:latin typeface="Calibri"/>
                <a:cs typeface="Calibri"/>
              </a:rPr>
              <a:t>προσαρμοστικότητα</a:t>
            </a:r>
            <a:r>
              <a:rPr sz="1000" spc="30" dirty="0">
                <a:solidFill>
                  <a:srgbClr val="1F1F1F"/>
                </a:solidFill>
                <a:latin typeface="Calibri"/>
                <a:cs typeface="Calibri"/>
              </a:rPr>
              <a:t> </a:t>
            </a:r>
            <a:r>
              <a:rPr sz="1000" spc="45" dirty="0">
                <a:solidFill>
                  <a:srgbClr val="1F1F1F"/>
                </a:solidFill>
                <a:latin typeface="Calibri"/>
                <a:cs typeface="Calibri"/>
              </a:rPr>
              <a:t>στους</a:t>
            </a:r>
            <a:r>
              <a:rPr sz="1000" spc="25" dirty="0">
                <a:solidFill>
                  <a:srgbClr val="1F1F1F"/>
                </a:solidFill>
                <a:latin typeface="Calibri"/>
                <a:cs typeface="Calibri"/>
              </a:rPr>
              <a:t> </a:t>
            </a:r>
            <a:r>
              <a:rPr sz="1000" b="1" spc="45" dirty="0">
                <a:solidFill>
                  <a:srgbClr val="1F1F1F"/>
                </a:solidFill>
                <a:latin typeface="Calibri"/>
                <a:cs typeface="Calibri"/>
              </a:rPr>
              <a:t>κανονισμούς</a:t>
            </a:r>
            <a:r>
              <a:rPr sz="1000" b="1" spc="25" dirty="0">
                <a:solidFill>
                  <a:srgbClr val="1F1F1F"/>
                </a:solidFill>
                <a:latin typeface="Calibri"/>
                <a:cs typeface="Calibri"/>
              </a:rPr>
              <a:t> </a:t>
            </a:r>
            <a:r>
              <a:rPr sz="1000" b="1" spc="45" dirty="0">
                <a:solidFill>
                  <a:srgbClr val="1F1F1F"/>
                </a:solidFill>
                <a:latin typeface="Calibri"/>
                <a:cs typeface="Calibri"/>
              </a:rPr>
              <a:t>αυτούς,</a:t>
            </a:r>
            <a:r>
              <a:rPr sz="1000" b="1" spc="20" dirty="0">
                <a:solidFill>
                  <a:srgbClr val="1F1F1F"/>
                </a:solidFill>
                <a:latin typeface="Calibri"/>
                <a:cs typeface="Calibri"/>
              </a:rPr>
              <a:t> </a:t>
            </a:r>
            <a:r>
              <a:rPr sz="1000" spc="50" dirty="0">
                <a:solidFill>
                  <a:srgbClr val="1F1F1F"/>
                </a:solidFill>
                <a:latin typeface="Calibri"/>
                <a:cs typeface="Calibri"/>
              </a:rPr>
              <a:t>η</a:t>
            </a:r>
            <a:r>
              <a:rPr sz="1000" spc="25" dirty="0">
                <a:solidFill>
                  <a:srgbClr val="1F1F1F"/>
                </a:solidFill>
                <a:latin typeface="Calibri"/>
                <a:cs typeface="Calibri"/>
              </a:rPr>
              <a:t> </a:t>
            </a:r>
            <a:r>
              <a:rPr sz="1000" spc="45" dirty="0">
                <a:solidFill>
                  <a:srgbClr val="1F1F1F"/>
                </a:solidFill>
                <a:latin typeface="Calibri"/>
                <a:cs typeface="Calibri"/>
              </a:rPr>
              <a:t>κατανόηση</a:t>
            </a:r>
            <a:r>
              <a:rPr sz="1000" spc="25" dirty="0">
                <a:solidFill>
                  <a:srgbClr val="1F1F1F"/>
                </a:solidFill>
                <a:latin typeface="Calibri"/>
                <a:cs typeface="Calibri"/>
              </a:rPr>
              <a:t> </a:t>
            </a:r>
            <a:r>
              <a:rPr sz="1000" spc="50" dirty="0">
                <a:solidFill>
                  <a:srgbClr val="1F1F1F"/>
                </a:solidFill>
                <a:latin typeface="Calibri"/>
                <a:cs typeface="Calibri"/>
              </a:rPr>
              <a:t>τεσσάρων</a:t>
            </a:r>
            <a:r>
              <a:rPr sz="1000" spc="25" dirty="0">
                <a:solidFill>
                  <a:srgbClr val="1F1F1F"/>
                </a:solidFill>
                <a:latin typeface="Calibri"/>
                <a:cs typeface="Calibri"/>
              </a:rPr>
              <a:t> </a:t>
            </a:r>
            <a:r>
              <a:rPr sz="1000" b="1" spc="50" dirty="0">
                <a:solidFill>
                  <a:srgbClr val="1F1F1F"/>
                </a:solidFill>
                <a:latin typeface="Calibri"/>
                <a:cs typeface="Calibri"/>
              </a:rPr>
              <a:t>βασικών</a:t>
            </a:r>
            <a:r>
              <a:rPr sz="1000" b="1" spc="20" dirty="0">
                <a:solidFill>
                  <a:srgbClr val="1F1F1F"/>
                </a:solidFill>
                <a:latin typeface="Calibri"/>
                <a:cs typeface="Calibri"/>
              </a:rPr>
              <a:t> </a:t>
            </a:r>
            <a:r>
              <a:rPr sz="1000" spc="45" dirty="0">
                <a:solidFill>
                  <a:srgbClr val="1F1F1F"/>
                </a:solidFill>
                <a:latin typeface="Calibri"/>
                <a:cs typeface="Calibri"/>
              </a:rPr>
              <a:t>σημείων</a:t>
            </a:r>
            <a:r>
              <a:rPr sz="1000" spc="30" dirty="0">
                <a:solidFill>
                  <a:srgbClr val="1F1F1F"/>
                </a:solidFill>
                <a:latin typeface="Calibri"/>
                <a:cs typeface="Calibri"/>
              </a:rPr>
              <a:t> </a:t>
            </a:r>
            <a:r>
              <a:rPr sz="1000" spc="35" dirty="0">
                <a:solidFill>
                  <a:srgbClr val="1F1F1F"/>
                </a:solidFill>
                <a:latin typeface="Calibri"/>
                <a:cs typeface="Calibri"/>
              </a:rPr>
              <a:t>είναι</a:t>
            </a:r>
            <a:r>
              <a:rPr sz="1000" spc="25" dirty="0">
                <a:solidFill>
                  <a:srgbClr val="1F1F1F"/>
                </a:solidFill>
                <a:latin typeface="Calibri"/>
                <a:cs typeface="Calibri"/>
              </a:rPr>
              <a:t> </a:t>
            </a:r>
            <a:r>
              <a:rPr sz="1000" spc="35" dirty="0">
                <a:solidFill>
                  <a:srgbClr val="1F1F1F"/>
                </a:solidFill>
                <a:latin typeface="Calibri"/>
                <a:cs typeface="Calibri"/>
              </a:rPr>
              <a:t>ουσιώδης.</a:t>
            </a:r>
            <a:endParaRPr sz="1000">
              <a:latin typeface="Calibri"/>
              <a:cs typeface="Calibri"/>
            </a:endParaRPr>
          </a:p>
        </p:txBody>
      </p:sp>
      <p:sp>
        <p:nvSpPr>
          <p:cNvPr id="29" name="object 29"/>
          <p:cNvSpPr txBox="1"/>
          <p:nvPr/>
        </p:nvSpPr>
        <p:spPr>
          <a:xfrm>
            <a:off x="675640" y="3102746"/>
            <a:ext cx="5894705" cy="2249334"/>
          </a:xfrm>
          <a:prstGeom prst="rect">
            <a:avLst/>
          </a:prstGeom>
        </p:spPr>
        <p:txBody>
          <a:bodyPr vert="horz" wrap="square" lIns="0" tIns="12700" rIns="0" bIns="0" rtlCol="0">
            <a:spAutoFit/>
          </a:bodyPr>
          <a:lstStyle/>
          <a:p>
            <a:pPr marL="12700">
              <a:lnSpc>
                <a:spcPct val="100000"/>
              </a:lnSpc>
              <a:spcBef>
                <a:spcPts val="100"/>
              </a:spcBef>
            </a:pPr>
            <a:r>
              <a:rPr sz="1250" b="1" spc="40" dirty="0">
                <a:latin typeface="Calibri"/>
                <a:cs typeface="Calibri"/>
              </a:rPr>
              <a:t>Σε</a:t>
            </a:r>
            <a:r>
              <a:rPr sz="1250" b="1" spc="-30" dirty="0">
                <a:latin typeface="Calibri"/>
                <a:cs typeface="Calibri"/>
              </a:rPr>
              <a:t> </a:t>
            </a:r>
            <a:r>
              <a:rPr sz="1250" b="1" spc="55" dirty="0">
                <a:latin typeface="Calibri"/>
                <a:cs typeface="Calibri"/>
              </a:rPr>
              <a:t>ποιους</a:t>
            </a:r>
            <a:r>
              <a:rPr sz="1250" b="1" spc="25" dirty="0">
                <a:latin typeface="Calibri"/>
                <a:cs typeface="Calibri"/>
              </a:rPr>
              <a:t> </a:t>
            </a:r>
            <a:r>
              <a:rPr sz="1250" b="1" spc="60" dirty="0">
                <a:latin typeface="Calibri"/>
                <a:cs typeface="Calibri"/>
              </a:rPr>
              <a:t>εφαρμόζονται</a:t>
            </a:r>
            <a:r>
              <a:rPr sz="1250" b="1" spc="20" dirty="0">
                <a:latin typeface="Calibri"/>
                <a:cs typeface="Calibri"/>
              </a:rPr>
              <a:t> </a:t>
            </a:r>
            <a:r>
              <a:rPr sz="1250" b="1" spc="60" dirty="0">
                <a:latin typeface="Calibri"/>
                <a:cs typeface="Calibri"/>
              </a:rPr>
              <a:t>τα</a:t>
            </a:r>
            <a:r>
              <a:rPr sz="1250" b="1" spc="25" dirty="0">
                <a:latin typeface="Calibri"/>
                <a:cs typeface="Calibri"/>
              </a:rPr>
              <a:t> </a:t>
            </a:r>
            <a:r>
              <a:rPr sz="1250" b="1" spc="75" dirty="0">
                <a:latin typeface="Calibri"/>
                <a:cs typeface="Calibri"/>
              </a:rPr>
              <a:t>UR</a:t>
            </a:r>
            <a:r>
              <a:rPr sz="1250" b="1" spc="20" dirty="0">
                <a:latin typeface="Calibri"/>
                <a:cs typeface="Calibri"/>
              </a:rPr>
              <a:t> </a:t>
            </a:r>
            <a:r>
              <a:rPr sz="1250" b="1" spc="60" dirty="0">
                <a:latin typeface="Calibri"/>
                <a:cs typeface="Calibri"/>
              </a:rPr>
              <a:t>E26</a:t>
            </a:r>
            <a:r>
              <a:rPr sz="1250" b="1" spc="25" dirty="0">
                <a:latin typeface="Calibri"/>
                <a:cs typeface="Calibri"/>
              </a:rPr>
              <a:t> </a:t>
            </a:r>
            <a:r>
              <a:rPr sz="1250" b="1" spc="50" dirty="0">
                <a:latin typeface="Calibri"/>
                <a:cs typeface="Calibri"/>
              </a:rPr>
              <a:t>και</a:t>
            </a:r>
            <a:r>
              <a:rPr sz="1250" b="1" spc="20" dirty="0">
                <a:latin typeface="Calibri"/>
                <a:cs typeface="Calibri"/>
              </a:rPr>
              <a:t> </a:t>
            </a:r>
            <a:r>
              <a:rPr sz="1250" b="1" spc="75" dirty="0">
                <a:latin typeface="Calibri"/>
                <a:cs typeface="Calibri"/>
              </a:rPr>
              <a:t>UR</a:t>
            </a:r>
            <a:r>
              <a:rPr sz="1250" b="1" spc="25" dirty="0">
                <a:latin typeface="Calibri"/>
                <a:cs typeface="Calibri"/>
              </a:rPr>
              <a:t> </a:t>
            </a:r>
            <a:r>
              <a:rPr sz="1250" b="1" spc="50" dirty="0">
                <a:latin typeface="Calibri"/>
                <a:cs typeface="Calibri"/>
              </a:rPr>
              <a:t>E27;</a:t>
            </a:r>
            <a:endParaRPr sz="1250" dirty="0">
              <a:latin typeface="Calibri"/>
              <a:cs typeface="Calibri"/>
            </a:endParaRPr>
          </a:p>
          <a:p>
            <a:pPr>
              <a:lnSpc>
                <a:spcPct val="100000"/>
              </a:lnSpc>
            </a:pPr>
            <a:endParaRPr sz="1200" dirty="0">
              <a:latin typeface="Calibri"/>
              <a:cs typeface="Calibri"/>
            </a:endParaRPr>
          </a:p>
          <a:p>
            <a:pPr>
              <a:lnSpc>
                <a:spcPct val="100000"/>
              </a:lnSpc>
              <a:spcBef>
                <a:spcPts val="10"/>
              </a:spcBef>
            </a:pPr>
            <a:endParaRPr sz="1350" dirty="0">
              <a:latin typeface="Calibri"/>
              <a:cs typeface="Calibri"/>
            </a:endParaRPr>
          </a:p>
          <a:p>
            <a:pPr marL="993140" indent="-486409">
              <a:lnSpc>
                <a:spcPct val="100000"/>
              </a:lnSpc>
              <a:spcBef>
                <a:spcPts val="5"/>
              </a:spcBef>
            </a:pPr>
            <a:r>
              <a:rPr sz="1250" b="1" spc="60" dirty="0">
                <a:latin typeface="Calibri"/>
                <a:cs typeface="Calibri"/>
              </a:rPr>
              <a:t>Ποια</a:t>
            </a:r>
            <a:r>
              <a:rPr sz="1250" b="1" spc="25" dirty="0">
                <a:latin typeface="Calibri"/>
                <a:cs typeface="Calibri"/>
              </a:rPr>
              <a:t> </a:t>
            </a:r>
            <a:r>
              <a:rPr sz="1250" b="1" spc="50" dirty="0">
                <a:latin typeface="Calibri"/>
                <a:cs typeface="Calibri"/>
              </a:rPr>
              <a:t>είναι</a:t>
            </a:r>
            <a:r>
              <a:rPr sz="1250" b="1" spc="25" dirty="0">
                <a:latin typeface="Calibri"/>
                <a:cs typeface="Calibri"/>
              </a:rPr>
              <a:t> </a:t>
            </a:r>
            <a:r>
              <a:rPr sz="1250" b="1" spc="60" dirty="0">
                <a:latin typeface="Calibri"/>
                <a:cs typeface="Calibri"/>
              </a:rPr>
              <a:t>τα</a:t>
            </a:r>
            <a:r>
              <a:rPr sz="1250" b="1" spc="25" dirty="0">
                <a:latin typeface="Calibri"/>
                <a:cs typeface="Calibri"/>
              </a:rPr>
              <a:t> </a:t>
            </a:r>
            <a:r>
              <a:rPr sz="1250" b="1" spc="65" dirty="0">
                <a:latin typeface="Calibri"/>
                <a:cs typeface="Calibri"/>
              </a:rPr>
              <a:t>οφέλη</a:t>
            </a:r>
            <a:r>
              <a:rPr sz="1250" b="1" spc="25" dirty="0">
                <a:latin typeface="Calibri"/>
                <a:cs typeface="Calibri"/>
              </a:rPr>
              <a:t> </a:t>
            </a:r>
            <a:r>
              <a:rPr sz="1250" b="1" spc="70" dirty="0">
                <a:latin typeface="Calibri"/>
                <a:cs typeface="Calibri"/>
              </a:rPr>
              <a:t>από</a:t>
            </a:r>
            <a:r>
              <a:rPr sz="1250" b="1" spc="25" dirty="0">
                <a:latin typeface="Calibri"/>
                <a:cs typeface="Calibri"/>
              </a:rPr>
              <a:t> </a:t>
            </a:r>
            <a:r>
              <a:rPr sz="1250" b="1" spc="55" dirty="0">
                <a:latin typeface="Calibri"/>
                <a:cs typeface="Calibri"/>
              </a:rPr>
              <a:t>την</a:t>
            </a:r>
            <a:r>
              <a:rPr sz="1250" b="1" spc="30" dirty="0">
                <a:latin typeface="Calibri"/>
                <a:cs typeface="Calibri"/>
              </a:rPr>
              <a:t> </a:t>
            </a:r>
            <a:r>
              <a:rPr sz="1250" b="1" spc="55" dirty="0">
                <a:latin typeface="Calibri"/>
                <a:cs typeface="Calibri"/>
              </a:rPr>
              <a:t>έγκαιρη</a:t>
            </a:r>
            <a:r>
              <a:rPr sz="1250" b="1" spc="25" dirty="0">
                <a:latin typeface="Calibri"/>
                <a:cs typeface="Calibri"/>
              </a:rPr>
              <a:t> </a:t>
            </a:r>
            <a:r>
              <a:rPr sz="1250" b="1" spc="55" dirty="0">
                <a:latin typeface="Calibri"/>
                <a:cs typeface="Calibri"/>
              </a:rPr>
              <a:t>υιοθέτηση</a:t>
            </a:r>
            <a:r>
              <a:rPr sz="1250" b="1" spc="20" dirty="0">
                <a:latin typeface="Calibri"/>
                <a:cs typeface="Calibri"/>
              </a:rPr>
              <a:t> </a:t>
            </a:r>
            <a:r>
              <a:rPr sz="1250" b="1" spc="55" dirty="0">
                <a:latin typeface="Calibri"/>
                <a:cs typeface="Calibri"/>
              </a:rPr>
              <a:t>του</a:t>
            </a:r>
            <a:r>
              <a:rPr sz="1250" b="1" spc="25" dirty="0">
                <a:latin typeface="Calibri"/>
                <a:cs typeface="Calibri"/>
              </a:rPr>
              <a:t> </a:t>
            </a:r>
            <a:r>
              <a:rPr sz="1250" b="1" spc="75" dirty="0">
                <a:latin typeface="Calibri"/>
                <a:cs typeface="Calibri"/>
              </a:rPr>
              <a:t>UR</a:t>
            </a:r>
            <a:r>
              <a:rPr sz="1250" b="1" spc="45" dirty="0">
                <a:latin typeface="Calibri"/>
                <a:cs typeface="Calibri"/>
              </a:rPr>
              <a:t> </a:t>
            </a:r>
            <a:r>
              <a:rPr sz="1250" b="1" spc="35" dirty="0">
                <a:latin typeface="Calibri"/>
                <a:cs typeface="Calibri"/>
              </a:rPr>
              <a:t>E27;</a:t>
            </a:r>
            <a:endParaRPr sz="1250" dirty="0">
              <a:latin typeface="Calibri"/>
              <a:cs typeface="Calibri"/>
            </a:endParaRPr>
          </a:p>
          <a:p>
            <a:pPr>
              <a:lnSpc>
                <a:spcPct val="100000"/>
              </a:lnSpc>
            </a:pPr>
            <a:endParaRPr sz="1200" dirty="0">
              <a:latin typeface="Calibri"/>
              <a:cs typeface="Calibri"/>
            </a:endParaRPr>
          </a:p>
          <a:p>
            <a:pPr marL="993140" marR="543560">
              <a:lnSpc>
                <a:spcPts val="1370"/>
              </a:lnSpc>
              <a:spcBef>
                <a:spcPts val="950"/>
              </a:spcBef>
            </a:pPr>
            <a:endParaRPr lang="el-GR" sz="1250" b="1" spc="80" dirty="0">
              <a:latin typeface="Calibri"/>
              <a:cs typeface="Calibri"/>
            </a:endParaRPr>
          </a:p>
          <a:p>
            <a:pPr marL="993140" marR="543560">
              <a:lnSpc>
                <a:spcPts val="1370"/>
              </a:lnSpc>
              <a:spcBef>
                <a:spcPts val="950"/>
              </a:spcBef>
            </a:pPr>
            <a:r>
              <a:rPr sz="1250" b="1" spc="80" dirty="0" err="1">
                <a:latin typeface="Calibri"/>
                <a:cs typeface="Calibri"/>
              </a:rPr>
              <a:t>Ποιοι</a:t>
            </a:r>
            <a:r>
              <a:rPr sz="1250" b="1" spc="35" dirty="0">
                <a:latin typeface="Calibri"/>
                <a:cs typeface="Calibri"/>
              </a:rPr>
              <a:t> </a:t>
            </a:r>
            <a:r>
              <a:rPr sz="1250" b="1" spc="85" dirty="0">
                <a:latin typeface="Calibri"/>
                <a:cs typeface="Calibri"/>
              </a:rPr>
              <a:t>οργανισμοί</a:t>
            </a:r>
            <a:r>
              <a:rPr sz="1250" b="1" spc="40" dirty="0">
                <a:latin typeface="Calibri"/>
                <a:cs typeface="Calibri"/>
              </a:rPr>
              <a:t> </a:t>
            </a:r>
            <a:r>
              <a:rPr sz="1250" b="1" spc="85" dirty="0">
                <a:latin typeface="Calibri"/>
                <a:cs typeface="Calibri"/>
              </a:rPr>
              <a:t>ταξινόμησης</a:t>
            </a:r>
            <a:r>
              <a:rPr sz="1250" b="1" spc="35" dirty="0">
                <a:latin typeface="Calibri"/>
                <a:cs typeface="Calibri"/>
              </a:rPr>
              <a:t> </a:t>
            </a:r>
            <a:r>
              <a:rPr sz="1250" b="1" spc="105" dirty="0">
                <a:latin typeface="Calibri"/>
                <a:cs typeface="Calibri"/>
              </a:rPr>
              <a:t>θα</a:t>
            </a:r>
            <a:r>
              <a:rPr sz="1250" b="1" spc="35" dirty="0">
                <a:latin typeface="Calibri"/>
                <a:cs typeface="Calibri"/>
              </a:rPr>
              <a:t> </a:t>
            </a:r>
            <a:r>
              <a:rPr sz="1250" b="1" spc="95" dirty="0">
                <a:latin typeface="Calibri"/>
                <a:cs typeface="Calibri"/>
              </a:rPr>
              <a:t>εκδώσουν </a:t>
            </a:r>
            <a:r>
              <a:rPr sz="1250" b="1" spc="-270" dirty="0">
                <a:latin typeface="Calibri"/>
                <a:cs typeface="Calibri"/>
              </a:rPr>
              <a:t> </a:t>
            </a:r>
            <a:r>
              <a:rPr sz="1250" b="1" spc="85" dirty="0">
                <a:latin typeface="Calibri"/>
                <a:cs typeface="Calibri"/>
              </a:rPr>
              <a:t>κατευθυντήριες</a:t>
            </a:r>
            <a:r>
              <a:rPr sz="1250" b="1" spc="30" dirty="0">
                <a:latin typeface="Calibri"/>
                <a:cs typeface="Calibri"/>
              </a:rPr>
              <a:t> </a:t>
            </a:r>
            <a:r>
              <a:rPr sz="1250" b="1" spc="95" dirty="0">
                <a:latin typeface="Calibri"/>
                <a:cs typeface="Calibri"/>
              </a:rPr>
              <a:t>γραμμές</a:t>
            </a:r>
            <a:r>
              <a:rPr sz="1250" b="1" spc="35" dirty="0">
                <a:latin typeface="Calibri"/>
                <a:cs typeface="Calibri"/>
              </a:rPr>
              <a:t> </a:t>
            </a:r>
            <a:r>
              <a:rPr sz="1250" b="1" spc="90" dirty="0">
                <a:latin typeface="Calibri"/>
                <a:cs typeface="Calibri"/>
              </a:rPr>
              <a:t>επαλήθευσης;</a:t>
            </a:r>
            <a:endParaRPr sz="1250" dirty="0">
              <a:latin typeface="Calibri"/>
              <a:cs typeface="Calibri"/>
            </a:endParaRPr>
          </a:p>
          <a:p>
            <a:pPr>
              <a:lnSpc>
                <a:spcPct val="100000"/>
              </a:lnSpc>
            </a:pPr>
            <a:endParaRPr sz="1200" dirty="0">
              <a:latin typeface="Calibri"/>
              <a:cs typeface="Calibri"/>
            </a:endParaRPr>
          </a:p>
          <a:p>
            <a:pPr marL="1487170">
              <a:lnSpc>
                <a:spcPct val="100000"/>
              </a:lnSpc>
              <a:spcBef>
                <a:spcPts val="750"/>
              </a:spcBef>
            </a:pPr>
            <a:r>
              <a:rPr sz="1250" b="1" spc="80" dirty="0">
                <a:latin typeface="Calibri"/>
                <a:cs typeface="Calibri"/>
              </a:rPr>
              <a:t>Η</a:t>
            </a:r>
            <a:r>
              <a:rPr sz="1250" b="1" spc="15" dirty="0">
                <a:latin typeface="Calibri"/>
                <a:cs typeface="Calibri"/>
              </a:rPr>
              <a:t> </a:t>
            </a:r>
            <a:r>
              <a:rPr sz="1250" b="1" spc="60" dirty="0">
                <a:latin typeface="Calibri"/>
                <a:cs typeface="Calibri"/>
              </a:rPr>
              <a:t>καρδιά</a:t>
            </a:r>
            <a:r>
              <a:rPr sz="1250" b="1" spc="15" dirty="0">
                <a:latin typeface="Calibri"/>
                <a:cs typeface="Calibri"/>
              </a:rPr>
              <a:t> </a:t>
            </a:r>
            <a:r>
              <a:rPr sz="1250" b="1" spc="60" dirty="0">
                <a:latin typeface="Calibri"/>
                <a:cs typeface="Calibri"/>
              </a:rPr>
              <a:t>των</a:t>
            </a:r>
            <a:r>
              <a:rPr sz="1250" b="1" spc="20" dirty="0">
                <a:latin typeface="Calibri"/>
                <a:cs typeface="Calibri"/>
              </a:rPr>
              <a:t> </a:t>
            </a:r>
            <a:r>
              <a:rPr sz="1250" b="1" spc="75" dirty="0">
                <a:latin typeface="Calibri"/>
                <a:cs typeface="Calibri"/>
              </a:rPr>
              <a:t>UR</a:t>
            </a:r>
            <a:r>
              <a:rPr sz="1250" b="1" spc="15" dirty="0">
                <a:latin typeface="Calibri"/>
                <a:cs typeface="Calibri"/>
              </a:rPr>
              <a:t> </a:t>
            </a:r>
            <a:r>
              <a:rPr sz="1250" b="1" spc="60" dirty="0">
                <a:latin typeface="Calibri"/>
                <a:cs typeface="Calibri"/>
              </a:rPr>
              <a:t>E26</a:t>
            </a:r>
            <a:r>
              <a:rPr sz="1250" b="1" spc="20" dirty="0">
                <a:latin typeface="Calibri"/>
                <a:cs typeface="Calibri"/>
              </a:rPr>
              <a:t> </a:t>
            </a:r>
            <a:r>
              <a:rPr sz="1250" b="1" spc="50" dirty="0">
                <a:latin typeface="Calibri"/>
                <a:cs typeface="Calibri"/>
              </a:rPr>
              <a:t>και</a:t>
            </a:r>
            <a:r>
              <a:rPr sz="1250" b="1" spc="20" dirty="0">
                <a:latin typeface="Calibri"/>
                <a:cs typeface="Calibri"/>
              </a:rPr>
              <a:t> </a:t>
            </a:r>
            <a:r>
              <a:rPr sz="1250" b="1" spc="75" dirty="0">
                <a:latin typeface="Calibri"/>
                <a:cs typeface="Calibri"/>
              </a:rPr>
              <a:t>UR</a:t>
            </a:r>
            <a:r>
              <a:rPr sz="1250" b="1" spc="25" dirty="0">
                <a:latin typeface="Calibri"/>
                <a:cs typeface="Calibri"/>
              </a:rPr>
              <a:t> </a:t>
            </a:r>
            <a:r>
              <a:rPr sz="1250" b="1" spc="40" dirty="0">
                <a:latin typeface="Calibri"/>
                <a:cs typeface="Calibri"/>
              </a:rPr>
              <a:t>E27</a:t>
            </a:r>
            <a:endParaRPr sz="1250" dirty="0">
              <a:latin typeface="Calibri"/>
              <a:cs typeface="Calibri"/>
            </a:endParaRPr>
          </a:p>
        </p:txBody>
      </p:sp>
      <p:sp>
        <p:nvSpPr>
          <p:cNvPr id="30" name="object 30"/>
          <p:cNvSpPr txBox="1"/>
          <p:nvPr/>
        </p:nvSpPr>
        <p:spPr>
          <a:xfrm>
            <a:off x="11170602" y="564991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5</a:t>
            </a:r>
            <a:r>
              <a:rPr sz="850" spc="40" dirty="0">
                <a:latin typeface="Calibri"/>
                <a:cs typeface="Calibri"/>
              </a:rPr>
              <a:t>9</a:t>
            </a:r>
            <a:endParaRPr sz="850">
              <a:latin typeface="Calibri"/>
              <a:cs typeface="Calibri"/>
            </a:endParaRPr>
          </a:p>
        </p:txBody>
      </p:sp>
      <p:sp>
        <p:nvSpPr>
          <p:cNvPr id="31" name="object 31"/>
          <p:cNvSpPr txBox="1"/>
          <p:nvPr/>
        </p:nvSpPr>
        <p:spPr>
          <a:xfrm>
            <a:off x="128904" y="5934075"/>
            <a:ext cx="1916430" cy="116839"/>
          </a:xfrm>
          <a:prstGeom prst="rect">
            <a:avLst/>
          </a:prstGeom>
        </p:spPr>
        <p:txBody>
          <a:bodyPr vert="horz" wrap="square" lIns="0" tIns="12700" rIns="0" bIns="0" rtlCol="0">
            <a:spAutoFit/>
          </a:bodyPr>
          <a:lstStyle/>
          <a:p>
            <a:pPr marL="12700">
              <a:lnSpc>
                <a:spcPct val="100000"/>
              </a:lnSpc>
              <a:spcBef>
                <a:spcPts val="100"/>
              </a:spcBef>
            </a:pPr>
            <a:r>
              <a:rPr sz="600" u="sng" spc="40" dirty="0">
                <a:solidFill>
                  <a:srgbClr val="85872B"/>
                </a:solidFill>
                <a:uFill>
                  <a:solidFill>
                    <a:srgbClr val="85872B"/>
                  </a:solidFill>
                </a:uFill>
                <a:latin typeface="Calibri"/>
                <a:cs typeface="Calibri"/>
                <a:hlinkClick r:id="rId4"/>
              </a:rPr>
              <a:t>2024:</a:t>
            </a:r>
            <a:r>
              <a:rPr sz="600" u="sng" spc="15"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(moxa.com),</a:t>
            </a:r>
            <a:r>
              <a:rPr sz="600" u="sng" spc="25" dirty="0">
                <a:solidFill>
                  <a:srgbClr val="85872B"/>
                </a:solidFill>
                <a:uFill>
                  <a:solidFill>
                    <a:srgbClr val="85872B"/>
                  </a:solidFill>
                </a:uFill>
                <a:latin typeface="Calibri"/>
                <a:cs typeface="Calibri"/>
                <a:hlinkClick r:id="rId4"/>
              </a:rPr>
              <a:t> </a:t>
            </a:r>
            <a:r>
              <a:rPr sz="600" u="sng" spc="40" dirty="0">
                <a:solidFill>
                  <a:srgbClr val="85872B"/>
                </a:solidFill>
                <a:uFill>
                  <a:solidFill>
                    <a:srgbClr val="85872B"/>
                  </a:solidFill>
                </a:uFill>
                <a:latin typeface="Calibri"/>
                <a:cs typeface="Calibri"/>
                <a:hlinkClick r:id="rId4"/>
              </a:rPr>
              <a:t>προσπελάστηκ</a:t>
            </a:r>
            <a:r>
              <a:rPr sz="600" u="sng" spc="40" dirty="0">
                <a:solidFill>
                  <a:srgbClr val="85872B"/>
                </a:solidFill>
                <a:uFill>
                  <a:solidFill>
                    <a:srgbClr val="85872B"/>
                  </a:solidFill>
                </a:uFill>
                <a:latin typeface="Calibri"/>
                <a:cs typeface="Calibri"/>
              </a:rPr>
              <a:t>ε</a:t>
            </a:r>
            <a:r>
              <a:rPr sz="600" u="sng" spc="20" dirty="0">
                <a:solidFill>
                  <a:srgbClr val="85872B"/>
                </a:solidFill>
                <a:uFill>
                  <a:solidFill>
                    <a:srgbClr val="85872B"/>
                  </a:solidFill>
                </a:uFill>
                <a:latin typeface="Calibri"/>
                <a:cs typeface="Calibri"/>
              </a:rPr>
              <a:t> </a:t>
            </a:r>
            <a:r>
              <a:rPr sz="600" u="sng" spc="35" dirty="0">
                <a:solidFill>
                  <a:srgbClr val="85872B"/>
                </a:solidFill>
                <a:uFill>
                  <a:solidFill>
                    <a:srgbClr val="85872B"/>
                  </a:solidFill>
                </a:uFill>
                <a:latin typeface="Calibri"/>
                <a:cs typeface="Calibri"/>
              </a:rPr>
              <a:t>τον</a:t>
            </a:r>
            <a:r>
              <a:rPr sz="600" spc="15" dirty="0">
                <a:solidFill>
                  <a:srgbClr val="85872B"/>
                </a:solidFill>
                <a:latin typeface="Calibri"/>
                <a:cs typeface="Calibri"/>
              </a:rPr>
              <a:t> </a:t>
            </a:r>
            <a:r>
              <a:rPr sz="600" spc="40" dirty="0">
                <a:latin typeface="Calibri"/>
                <a:cs typeface="Calibri"/>
              </a:rPr>
              <a:t>Μάρτιο</a:t>
            </a:r>
            <a:r>
              <a:rPr sz="600" spc="15" dirty="0">
                <a:latin typeface="Calibri"/>
                <a:cs typeface="Calibri"/>
              </a:rPr>
              <a:t> </a:t>
            </a:r>
            <a:r>
              <a:rPr sz="600" spc="45" dirty="0">
                <a:latin typeface="Calibri"/>
                <a:cs typeface="Calibri"/>
              </a:rPr>
              <a:t>2024</a:t>
            </a:r>
            <a:endParaRPr sz="6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681990"/>
            <a:ext cx="5595620" cy="850265"/>
          </a:xfrm>
          <a:prstGeom prst="rect">
            <a:avLst/>
          </a:prstGeom>
        </p:spPr>
        <p:txBody>
          <a:bodyPr vert="horz" wrap="square" lIns="0" tIns="61594" rIns="0" bIns="0" rtlCol="0">
            <a:spAutoFit/>
          </a:bodyPr>
          <a:lstStyle/>
          <a:p>
            <a:pPr marL="12700" marR="5080">
              <a:lnSpc>
                <a:spcPts val="3080"/>
              </a:lnSpc>
              <a:spcBef>
                <a:spcPts val="484"/>
              </a:spcBef>
            </a:pPr>
            <a:r>
              <a:rPr sz="2850" spc="210" dirty="0">
                <a:solidFill>
                  <a:srgbClr val="000000"/>
                </a:solidFill>
              </a:rPr>
              <a:t>Χαρακτηριστικά</a:t>
            </a:r>
            <a:r>
              <a:rPr sz="2850" spc="215" dirty="0">
                <a:solidFill>
                  <a:srgbClr val="000000"/>
                </a:solidFill>
              </a:rPr>
              <a:t> </a:t>
            </a:r>
            <a:r>
              <a:rPr sz="2850" spc="195" dirty="0">
                <a:solidFill>
                  <a:srgbClr val="000000"/>
                </a:solidFill>
              </a:rPr>
              <a:t>ασφάλειας</a:t>
            </a:r>
            <a:r>
              <a:rPr sz="2850" spc="215" dirty="0">
                <a:solidFill>
                  <a:srgbClr val="000000"/>
                </a:solidFill>
              </a:rPr>
              <a:t> </a:t>
            </a:r>
            <a:r>
              <a:rPr sz="2850" spc="125" dirty="0">
                <a:solidFill>
                  <a:srgbClr val="000000"/>
                </a:solidFill>
              </a:rPr>
              <a:t>στον </a:t>
            </a:r>
            <a:r>
              <a:rPr sz="2850" spc="-695" dirty="0">
                <a:solidFill>
                  <a:srgbClr val="000000"/>
                </a:solidFill>
              </a:rPr>
              <a:t> </a:t>
            </a:r>
            <a:r>
              <a:rPr sz="2850" spc="200" dirty="0">
                <a:solidFill>
                  <a:srgbClr val="000000"/>
                </a:solidFill>
              </a:rPr>
              <a:t>κυβερνοχώρο</a:t>
            </a:r>
            <a:r>
              <a:rPr sz="2850" spc="190" dirty="0">
                <a:solidFill>
                  <a:srgbClr val="000000"/>
                </a:solidFill>
              </a:rPr>
              <a:t> </a:t>
            </a:r>
            <a:r>
              <a:rPr sz="2850" spc="165" dirty="0">
                <a:solidFill>
                  <a:srgbClr val="000000"/>
                </a:solidFill>
              </a:rPr>
              <a:t>της</a:t>
            </a:r>
            <a:r>
              <a:rPr sz="2850" spc="180" dirty="0">
                <a:solidFill>
                  <a:srgbClr val="000000"/>
                </a:solidFill>
              </a:rPr>
              <a:t> </a:t>
            </a:r>
            <a:r>
              <a:rPr sz="2850" spc="185" dirty="0">
                <a:solidFill>
                  <a:srgbClr val="000000"/>
                </a:solidFill>
              </a:rPr>
              <a:t>ναυτιλίας</a:t>
            </a:r>
            <a:endParaRPr sz="2850"/>
          </a:p>
        </p:txBody>
      </p:sp>
      <p:sp>
        <p:nvSpPr>
          <p:cNvPr id="9" name="object 9"/>
          <p:cNvSpPr txBox="1"/>
          <p:nvPr/>
        </p:nvSpPr>
        <p:spPr>
          <a:xfrm>
            <a:off x="875030" y="2284095"/>
            <a:ext cx="6687820" cy="579120"/>
          </a:xfrm>
          <a:prstGeom prst="rect">
            <a:avLst/>
          </a:prstGeom>
        </p:spPr>
        <p:txBody>
          <a:bodyPr vert="horz" wrap="square" lIns="0" tIns="76200" rIns="0" bIns="0" rtlCol="0">
            <a:spAutoFit/>
          </a:bodyPr>
          <a:lstStyle/>
          <a:p>
            <a:pPr marL="496570" indent="-483870">
              <a:lnSpc>
                <a:spcPct val="100000"/>
              </a:lnSpc>
              <a:spcBef>
                <a:spcPts val="600"/>
              </a:spcBef>
              <a:buClr>
                <a:srgbClr val="FFB800"/>
              </a:buClr>
              <a:buSzPct val="121428"/>
              <a:buFont typeface="MS Gothic"/>
              <a:buChar char="❑"/>
              <a:tabLst>
                <a:tab pos="495934" algn="l"/>
                <a:tab pos="496570" algn="l"/>
              </a:tabLst>
            </a:pPr>
            <a:r>
              <a:rPr sz="1400" spc="130" dirty="0">
                <a:latin typeface="Calibri"/>
                <a:cs typeface="Calibri"/>
              </a:rPr>
              <a:t>Η</a:t>
            </a:r>
            <a:r>
              <a:rPr sz="1400" spc="50" dirty="0">
                <a:latin typeface="Calibri"/>
                <a:cs typeface="Calibri"/>
              </a:rPr>
              <a:t> </a:t>
            </a:r>
            <a:r>
              <a:rPr sz="1400" spc="100" dirty="0">
                <a:latin typeface="Calibri"/>
                <a:cs typeface="Calibri"/>
              </a:rPr>
              <a:t>αυξανόμενη</a:t>
            </a:r>
            <a:r>
              <a:rPr sz="1400" spc="50" dirty="0">
                <a:latin typeface="Calibri"/>
                <a:cs typeface="Calibri"/>
              </a:rPr>
              <a:t> </a:t>
            </a:r>
            <a:r>
              <a:rPr sz="1400" spc="100" dirty="0">
                <a:latin typeface="Calibri"/>
                <a:cs typeface="Calibri"/>
              </a:rPr>
              <a:t>εξάρτηση</a:t>
            </a:r>
            <a:r>
              <a:rPr sz="1400" spc="50" dirty="0">
                <a:latin typeface="Calibri"/>
                <a:cs typeface="Calibri"/>
              </a:rPr>
              <a:t> </a:t>
            </a:r>
            <a:r>
              <a:rPr sz="1400" spc="90" dirty="0">
                <a:latin typeface="Calibri"/>
                <a:cs typeface="Calibri"/>
              </a:rPr>
              <a:t>της</a:t>
            </a:r>
            <a:r>
              <a:rPr sz="1400" spc="50" dirty="0">
                <a:latin typeface="Calibri"/>
                <a:cs typeface="Calibri"/>
              </a:rPr>
              <a:t> </a:t>
            </a:r>
            <a:r>
              <a:rPr sz="1400" spc="90" dirty="0">
                <a:latin typeface="Calibri"/>
                <a:cs typeface="Calibri"/>
              </a:rPr>
              <a:t>ναυτιλιακής</a:t>
            </a:r>
            <a:r>
              <a:rPr sz="1400" spc="50" dirty="0">
                <a:latin typeface="Calibri"/>
                <a:cs typeface="Calibri"/>
              </a:rPr>
              <a:t> </a:t>
            </a:r>
            <a:r>
              <a:rPr sz="1400" spc="95" dirty="0">
                <a:latin typeface="Calibri"/>
                <a:cs typeface="Calibri"/>
              </a:rPr>
              <a:t>βιομηχανίας</a:t>
            </a:r>
            <a:r>
              <a:rPr sz="1400" spc="60" dirty="0">
                <a:latin typeface="Calibri"/>
                <a:cs typeface="Calibri"/>
              </a:rPr>
              <a:t> </a:t>
            </a:r>
            <a:r>
              <a:rPr sz="1400" spc="114" dirty="0">
                <a:latin typeface="Calibri"/>
                <a:cs typeface="Calibri"/>
              </a:rPr>
              <a:t>από</a:t>
            </a:r>
            <a:r>
              <a:rPr sz="1400" spc="60" dirty="0">
                <a:latin typeface="Calibri"/>
                <a:cs typeface="Calibri"/>
              </a:rPr>
              <a:t> </a:t>
            </a:r>
            <a:r>
              <a:rPr sz="1400" spc="65" dirty="0">
                <a:latin typeface="Calibri"/>
                <a:cs typeface="Calibri"/>
              </a:rPr>
              <a:t>τις</a:t>
            </a:r>
            <a:r>
              <a:rPr sz="1400" spc="35" dirty="0">
                <a:latin typeface="Calibri"/>
                <a:cs typeface="Calibri"/>
              </a:rPr>
              <a:t> </a:t>
            </a:r>
            <a:r>
              <a:rPr sz="1400" spc="80" dirty="0">
                <a:latin typeface="Calibri"/>
                <a:cs typeface="Calibri"/>
              </a:rPr>
              <a:t>τεχνολογίες</a:t>
            </a:r>
            <a:endParaRPr sz="1400">
              <a:latin typeface="Calibri"/>
              <a:cs typeface="Calibri"/>
            </a:endParaRPr>
          </a:p>
          <a:p>
            <a:pPr marL="103505">
              <a:lnSpc>
                <a:spcPct val="100000"/>
              </a:lnSpc>
              <a:spcBef>
                <a:spcPts val="500"/>
              </a:spcBef>
            </a:pPr>
            <a:r>
              <a:rPr sz="1400" b="1" spc="125" dirty="0">
                <a:latin typeface="Calibri"/>
                <a:cs typeface="Calibri"/>
              </a:rPr>
              <a:t>αναδεικνύει</a:t>
            </a:r>
            <a:r>
              <a:rPr sz="1400" b="1" spc="60" dirty="0">
                <a:latin typeface="Calibri"/>
                <a:cs typeface="Calibri"/>
              </a:rPr>
              <a:t> </a:t>
            </a:r>
            <a:r>
              <a:rPr sz="1400" spc="130" dirty="0">
                <a:latin typeface="Calibri"/>
                <a:cs typeface="Calibri"/>
              </a:rPr>
              <a:t>τη</a:t>
            </a:r>
            <a:r>
              <a:rPr sz="1400" spc="65" dirty="0">
                <a:latin typeface="Calibri"/>
                <a:cs typeface="Calibri"/>
              </a:rPr>
              <a:t> </a:t>
            </a:r>
            <a:r>
              <a:rPr sz="1400" spc="140" dirty="0">
                <a:latin typeface="Calibri"/>
                <a:cs typeface="Calibri"/>
              </a:rPr>
              <a:t>σημασία</a:t>
            </a:r>
            <a:r>
              <a:rPr sz="1400" spc="70" dirty="0">
                <a:latin typeface="Calibri"/>
                <a:cs typeface="Calibri"/>
              </a:rPr>
              <a:t> </a:t>
            </a:r>
            <a:r>
              <a:rPr sz="1400" spc="120" dirty="0">
                <a:latin typeface="Calibri"/>
                <a:cs typeface="Calibri"/>
              </a:rPr>
              <a:t>της</a:t>
            </a:r>
            <a:r>
              <a:rPr sz="1400" spc="65" dirty="0">
                <a:latin typeface="Calibri"/>
                <a:cs typeface="Calibri"/>
              </a:rPr>
              <a:t> </a:t>
            </a:r>
            <a:r>
              <a:rPr sz="1400" b="1" spc="130" dirty="0">
                <a:latin typeface="Calibri"/>
                <a:cs typeface="Calibri"/>
              </a:rPr>
              <a:t>ασφάλειας</a:t>
            </a:r>
            <a:r>
              <a:rPr sz="1400" b="1" spc="55" dirty="0">
                <a:latin typeface="Calibri"/>
                <a:cs typeface="Calibri"/>
              </a:rPr>
              <a:t> </a:t>
            </a:r>
            <a:r>
              <a:rPr sz="1400" b="1" spc="130" dirty="0">
                <a:latin typeface="Calibri"/>
                <a:cs typeface="Calibri"/>
              </a:rPr>
              <a:t>στον</a:t>
            </a:r>
            <a:r>
              <a:rPr sz="1400" b="1" spc="65" dirty="0">
                <a:latin typeface="Calibri"/>
                <a:cs typeface="Calibri"/>
              </a:rPr>
              <a:t> </a:t>
            </a:r>
            <a:r>
              <a:rPr sz="1400" b="1" spc="140" dirty="0">
                <a:latin typeface="Calibri"/>
                <a:cs typeface="Calibri"/>
              </a:rPr>
              <a:t>κυβερνοχώρο.</a:t>
            </a:r>
            <a:endParaRPr sz="1400">
              <a:latin typeface="Calibri"/>
              <a:cs typeface="Calibri"/>
            </a:endParaRPr>
          </a:p>
        </p:txBody>
      </p:sp>
      <p:sp>
        <p:nvSpPr>
          <p:cNvPr id="10" name="object 10"/>
          <p:cNvSpPr txBox="1"/>
          <p:nvPr/>
        </p:nvSpPr>
        <p:spPr>
          <a:xfrm>
            <a:off x="875030" y="3462654"/>
            <a:ext cx="5704205" cy="579120"/>
          </a:xfrm>
          <a:prstGeom prst="rect">
            <a:avLst/>
          </a:prstGeom>
        </p:spPr>
        <p:txBody>
          <a:bodyPr vert="horz" wrap="square" lIns="0" tIns="12700" rIns="0" bIns="0" rtlCol="0">
            <a:spAutoFit/>
          </a:bodyPr>
          <a:lstStyle/>
          <a:p>
            <a:pPr marL="103505" marR="5080" indent="-91440">
              <a:lnSpc>
                <a:spcPct val="129800"/>
              </a:lnSpc>
              <a:spcBef>
                <a:spcPts val="100"/>
              </a:spcBef>
              <a:buClr>
                <a:srgbClr val="FFB800"/>
              </a:buClr>
              <a:buSzPct val="121428"/>
              <a:buFont typeface="MS Gothic"/>
              <a:buChar char="❑"/>
              <a:tabLst>
                <a:tab pos="495934" algn="l"/>
                <a:tab pos="496570" algn="l"/>
              </a:tabLst>
            </a:pPr>
            <a:r>
              <a:rPr sz="1400" spc="55" dirty="0">
                <a:latin typeface="Calibri"/>
                <a:cs typeface="Calibri"/>
              </a:rPr>
              <a:t>Είναι</a:t>
            </a:r>
            <a:r>
              <a:rPr sz="1400" spc="35" dirty="0">
                <a:latin typeface="Calibri"/>
                <a:cs typeface="Calibri"/>
              </a:rPr>
              <a:t> </a:t>
            </a:r>
            <a:r>
              <a:rPr sz="1400" spc="60" dirty="0">
                <a:latin typeface="Calibri"/>
                <a:cs typeface="Calibri"/>
              </a:rPr>
              <a:t>ζωτικής</a:t>
            </a:r>
            <a:r>
              <a:rPr sz="1400" spc="40" dirty="0">
                <a:latin typeface="Calibri"/>
                <a:cs typeface="Calibri"/>
              </a:rPr>
              <a:t> </a:t>
            </a:r>
            <a:r>
              <a:rPr sz="1400" spc="65" dirty="0">
                <a:latin typeface="Calibri"/>
                <a:cs typeface="Calibri"/>
              </a:rPr>
              <a:t>σημασίας</a:t>
            </a:r>
            <a:r>
              <a:rPr sz="1400" spc="40" dirty="0">
                <a:latin typeface="Calibri"/>
                <a:cs typeface="Calibri"/>
              </a:rPr>
              <a:t> </a:t>
            </a:r>
            <a:r>
              <a:rPr sz="1400" spc="55" dirty="0">
                <a:latin typeface="Calibri"/>
                <a:cs typeface="Calibri"/>
              </a:rPr>
              <a:t>για</a:t>
            </a:r>
            <a:r>
              <a:rPr sz="1400" spc="35" dirty="0">
                <a:latin typeface="Calibri"/>
                <a:cs typeface="Calibri"/>
              </a:rPr>
              <a:t> </a:t>
            </a:r>
            <a:r>
              <a:rPr sz="1400" b="1" spc="60" dirty="0">
                <a:latin typeface="Calibri"/>
                <a:cs typeface="Calibri"/>
              </a:rPr>
              <a:t>την</a:t>
            </a:r>
            <a:r>
              <a:rPr sz="1400" b="1" spc="35" dirty="0">
                <a:latin typeface="Calibri"/>
                <a:cs typeface="Calibri"/>
              </a:rPr>
              <a:t> </a:t>
            </a:r>
            <a:r>
              <a:rPr sz="1400" b="1" spc="65" dirty="0">
                <a:latin typeface="Calibri"/>
                <a:cs typeface="Calibri"/>
              </a:rPr>
              <a:t>προστασία</a:t>
            </a:r>
            <a:r>
              <a:rPr sz="1400" b="1" spc="40" dirty="0">
                <a:latin typeface="Calibri"/>
                <a:cs typeface="Calibri"/>
              </a:rPr>
              <a:t> </a:t>
            </a:r>
            <a:r>
              <a:rPr sz="1400" b="1" spc="70" dirty="0">
                <a:latin typeface="Calibri"/>
                <a:cs typeface="Calibri"/>
              </a:rPr>
              <a:t>των</a:t>
            </a:r>
            <a:r>
              <a:rPr sz="1400" b="1" spc="35" dirty="0">
                <a:latin typeface="Calibri"/>
                <a:cs typeface="Calibri"/>
              </a:rPr>
              <a:t> </a:t>
            </a:r>
            <a:r>
              <a:rPr sz="1400" b="1" spc="60" dirty="0">
                <a:latin typeface="Calibri"/>
                <a:cs typeface="Calibri"/>
              </a:rPr>
              <a:t>πλοίων,</a:t>
            </a:r>
            <a:r>
              <a:rPr sz="1400" b="1" spc="30" dirty="0">
                <a:latin typeface="Calibri"/>
                <a:cs typeface="Calibri"/>
              </a:rPr>
              <a:t> </a:t>
            </a:r>
            <a:r>
              <a:rPr sz="1400" b="1" spc="35" dirty="0">
                <a:latin typeface="Calibri"/>
                <a:cs typeface="Calibri"/>
              </a:rPr>
              <a:t>,</a:t>
            </a:r>
            <a:r>
              <a:rPr sz="1400" b="1" spc="30" dirty="0">
                <a:latin typeface="Calibri"/>
                <a:cs typeface="Calibri"/>
              </a:rPr>
              <a:t> </a:t>
            </a:r>
            <a:r>
              <a:rPr sz="1400" b="1" spc="60" dirty="0">
                <a:latin typeface="Calibri"/>
                <a:cs typeface="Calibri"/>
              </a:rPr>
              <a:t>και</a:t>
            </a:r>
            <a:r>
              <a:rPr sz="1400" b="1" spc="30" dirty="0">
                <a:latin typeface="Calibri"/>
                <a:cs typeface="Calibri"/>
              </a:rPr>
              <a:t> </a:t>
            </a:r>
            <a:r>
              <a:rPr sz="1400" b="1" spc="60" dirty="0">
                <a:latin typeface="Calibri"/>
                <a:cs typeface="Calibri"/>
              </a:rPr>
              <a:t>της </a:t>
            </a:r>
            <a:r>
              <a:rPr sz="1400" b="1" spc="-300" dirty="0">
                <a:latin typeface="Calibri"/>
                <a:cs typeface="Calibri"/>
              </a:rPr>
              <a:t> </a:t>
            </a:r>
            <a:r>
              <a:rPr sz="1400" b="1" spc="100" dirty="0">
                <a:latin typeface="Calibri"/>
                <a:cs typeface="Calibri"/>
              </a:rPr>
              <a:t>περιβάλλοντα</a:t>
            </a:r>
            <a:r>
              <a:rPr sz="1400" b="1" spc="35" dirty="0">
                <a:latin typeface="Calibri"/>
                <a:cs typeface="Calibri"/>
              </a:rPr>
              <a:t> </a:t>
            </a:r>
            <a:r>
              <a:rPr sz="1400" spc="114" dirty="0">
                <a:latin typeface="Calibri"/>
                <a:cs typeface="Calibri"/>
              </a:rPr>
              <a:t>από</a:t>
            </a:r>
            <a:r>
              <a:rPr sz="1400" spc="50" dirty="0">
                <a:latin typeface="Calibri"/>
                <a:cs typeface="Calibri"/>
              </a:rPr>
              <a:t> </a:t>
            </a:r>
            <a:r>
              <a:rPr sz="1400" spc="85" dirty="0">
                <a:latin typeface="Calibri"/>
                <a:cs typeface="Calibri"/>
              </a:rPr>
              <a:t>απειλές</a:t>
            </a:r>
            <a:r>
              <a:rPr sz="1400" spc="40" dirty="0">
                <a:latin typeface="Calibri"/>
                <a:cs typeface="Calibri"/>
              </a:rPr>
              <a:t> </a:t>
            </a:r>
            <a:r>
              <a:rPr sz="1400" spc="95" dirty="0">
                <a:latin typeface="Calibri"/>
                <a:cs typeface="Calibri"/>
              </a:rPr>
              <a:t>στον</a:t>
            </a:r>
            <a:r>
              <a:rPr sz="1400" spc="45" dirty="0">
                <a:latin typeface="Calibri"/>
                <a:cs typeface="Calibri"/>
              </a:rPr>
              <a:t> </a:t>
            </a:r>
            <a:r>
              <a:rPr sz="1400" spc="100" dirty="0">
                <a:latin typeface="Calibri"/>
                <a:cs typeface="Calibri"/>
              </a:rPr>
              <a:t>κυβερνοχώρο.</a:t>
            </a:r>
            <a:endParaRPr sz="1400">
              <a:latin typeface="Calibri"/>
              <a:cs typeface="Calibri"/>
            </a:endParaRPr>
          </a:p>
        </p:txBody>
      </p:sp>
      <p:sp>
        <p:nvSpPr>
          <p:cNvPr id="11" name="object 11"/>
          <p:cNvSpPr txBox="1"/>
          <p:nvPr/>
        </p:nvSpPr>
        <p:spPr>
          <a:xfrm>
            <a:off x="11230927" y="6078220"/>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6</a:t>
            </a:r>
            <a:endParaRPr sz="850">
              <a:latin typeface="Calibri"/>
              <a:cs typeface="Calibri"/>
            </a:endParaRPr>
          </a:p>
        </p:txBody>
      </p:sp>
      <p:sp>
        <p:nvSpPr>
          <p:cNvPr id="12" name="object 12"/>
          <p:cNvSpPr txBox="1"/>
          <p:nvPr/>
        </p:nvSpPr>
        <p:spPr>
          <a:xfrm>
            <a:off x="78739" y="6318250"/>
            <a:ext cx="5335270" cy="109220"/>
          </a:xfrm>
          <a:prstGeom prst="rect">
            <a:avLst/>
          </a:prstGeom>
        </p:spPr>
        <p:txBody>
          <a:bodyPr vert="horz" wrap="square" lIns="0" tIns="12700" rIns="0" bIns="0" rtlCol="0">
            <a:spAutoFit/>
          </a:bodyPr>
          <a:lstStyle/>
          <a:p>
            <a:pPr marL="12700">
              <a:lnSpc>
                <a:spcPct val="100000"/>
              </a:lnSpc>
              <a:spcBef>
                <a:spcPts val="100"/>
              </a:spcBef>
            </a:pPr>
            <a:r>
              <a:rPr sz="550" spc="35" dirty="0">
                <a:latin typeface="Calibri"/>
                <a:cs typeface="Calibri"/>
              </a:rPr>
              <a:t>ΟΔΗΓΙΕΣ</a:t>
            </a:r>
            <a:r>
              <a:rPr sz="550" spc="25" dirty="0">
                <a:latin typeface="Calibri"/>
                <a:cs typeface="Calibri"/>
              </a:rPr>
              <a:t> </a:t>
            </a:r>
            <a:r>
              <a:rPr sz="550" spc="30" dirty="0">
                <a:latin typeface="Calibri"/>
                <a:cs typeface="Calibri"/>
              </a:rPr>
              <a:t>ΓΙΑ</a:t>
            </a:r>
            <a:r>
              <a:rPr sz="550" spc="25" dirty="0">
                <a:latin typeface="Calibri"/>
                <a:cs typeface="Calibri"/>
              </a:rPr>
              <a:t> </a:t>
            </a:r>
            <a:r>
              <a:rPr sz="550" spc="45" dirty="0">
                <a:latin typeface="Calibri"/>
                <a:cs typeface="Calibri"/>
              </a:rPr>
              <a:t>ΤΗΝ</a:t>
            </a:r>
            <a:r>
              <a:rPr sz="550" spc="30" dirty="0">
                <a:latin typeface="Calibri"/>
                <a:cs typeface="Calibri"/>
              </a:rPr>
              <a:t> </a:t>
            </a:r>
            <a:r>
              <a:rPr sz="550" spc="40" dirty="0">
                <a:latin typeface="Calibri"/>
                <a:cs typeface="Calibri"/>
              </a:rPr>
              <a:t>ΑΣΦΑΛΕΙΑ</a:t>
            </a:r>
            <a:r>
              <a:rPr sz="550" spc="25" dirty="0">
                <a:latin typeface="Calibri"/>
                <a:cs typeface="Calibri"/>
              </a:rPr>
              <a:t> </a:t>
            </a:r>
            <a:r>
              <a:rPr sz="550" spc="40" dirty="0">
                <a:latin typeface="Calibri"/>
                <a:cs typeface="Calibri"/>
              </a:rPr>
              <a:t>ΤΟΥ</a:t>
            </a:r>
            <a:r>
              <a:rPr sz="550" spc="25" dirty="0">
                <a:latin typeface="Calibri"/>
                <a:cs typeface="Calibri"/>
              </a:rPr>
              <a:t> </a:t>
            </a:r>
            <a:r>
              <a:rPr sz="550" spc="40" dirty="0">
                <a:latin typeface="Calibri"/>
                <a:cs typeface="Calibri"/>
              </a:rPr>
              <a:t>ΚΥΒΕΡΝΟΥ</a:t>
            </a:r>
            <a:r>
              <a:rPr sz="550" spc="30" dirty="0">
                <a:latin typeface="Calibri"/>
                <a:cs typeface="Calibri"/>
              </a:rPr>
              <a:t> </a:t>
            </a:r>
            <a:r>
              <a:rPr sz="550" spc="40" dirty="0">
                <a:latin typeface="Calibri"/>
                <a:cs typeface="Calibri"/>
              </a:rPr>
              <a:t>ΣΤΑ</a:t>
            </a:r>
            <a:r>
              <a:rPr sz="550" spc="30" dirty="0">
                <a:latin typeface="Calibri"/>
                <a:cs typeface="Calibri"/>
              </a:rPr>
              <a:t> </a:t>
            </a:r>
            <a:r>
              <a:rPr sz="550" spc="35" dirty="0">
                <a:latin typeface="Calibri"/>
                <a:cs typeface="Calibri"/>
              </a:rPr>
              <a:t>ΠΛΟΙΑ,</a:t>
            </a:r>
            <a:r>
              <a:rPr sz="550" spc="30" dirty="0">
                <a:latin typeface="Calibri"/>
                <a:cs typeface="Calibri"/>
              </a:rPr>
              <a:t> </a:t>
            </a:r>
            <a:r>
              <a:rPr sz="550" spc="40" dirty="0">
                <a:latin typeface="Calibri"/>
                <a:cs typeface="Calibri"/>
              </a:rPr>
              <a:t>Έκδοση</a:t>
            </a:r>
            <a:r>
              <a:rPr sz="550" spc="30" dirty="0">
                <a:latin typeface="Calibri"/>
                <a:cs typeface="Calibri"/>
              </a:rPr>
              <a:t> 4,</a:t>
            </a:r>
            <a:r>
              <a:rPr sz="550" spc="25" dirty="0">
                <a:latin typeface="Calibri"/>
                <a:cs typeface="Calibri"/>
              </a:rPr>
              <a:t> </a:t>
            </a:r>
            <a:r>
              <a:rPr sz="550" spc="35" dirty="0">
                <a:latin typeface="Calibri"/>
                <a:cs typeface="Calibri"/>
              </a:rPr>
              <a:t>URL:</a:t>
            </a:r>
            <a:r>
              <a:rPr sz="550" spc="25" dirty="0">
                <a:latin typeface="Calibri"/>
                <a:cs typeface="Calibri"/>
              </a:rPr>
              <a:t> </a:t>
            </a:r>
            <a:r>
              <a:rPr sz="550" u="sng" spc="30" dirty="0">
                <a:solidFill>
                  <a:srgbClr val="85872B"/>
                </a:solidFill>
                <a:uFill>
                  <a:solidFill>
                    <a:srgbClr val="85872B"/>
                  </a:solidFill>
                </a:uFill>
                <a:latin typeface="Calibri"/>
                <a:cs typeface="Calibri"/>
                <a:hlinkClick r:id="rId4"/>
              </a:rPr>
              <a:t>2021-Cyber-Security-Guidelines.pdf </a:t>
            </a:r>
            <a:r>
              <a:rPr sz="550" u="sng" spc="25" dirty="0">
                <a:solidFill>
                  <a:srgbClr val="85872B"/>
                </a:solidFill>
                <a:uFill>
                  <a:solidFill>
                    <a:srgbClr val="85872B"/>
                  </a:solidFill>
                </a:uFill>
                <a:latin typeface="Calibri"/>
                <a:cs typeface="Calibri"/>
                <a:hlinkClick r:id="rId4"/>
              </a:rPr>
              <a:t>(ics-shipping.org),</a:t>
            </a:r>
            <a:r>
              <a:rPr sz="550" u="sng" spc="40" dirty="0">
                <a:solidFill>
                  <a:srgbClr val="85872B"/>
                </a:solidFill>
                <a:uFill>
                  <a:solidFill>
                    <a:srgbClr val="85872B"/>
                  </a:solidFill>
                </a:uFill>
                <a:latin typeface="Calibri"/>
                <a:cs typeface="Calibri"/>
                <a:hlinkClick r:id="rId4"/>
              </a:rPr>
              <a:t> πρόσβαση</a:t>
            </a:r>
            <a:r>
              <a:rPr sz="550" u="sng" spc="35" dirty="0">
                <a:solidFill>
                  <a:srgbClr val="85872B"/>
                </a:solidFill>
                <a:uFill>
                  <a:solidFill>
                    <a:srgbClr val="85872B"/>
                  </a:solidFill>
                </a:uFill>
                <a:latin typeface="Calibri"/>
                <a:cs typeface="Calibri"/>
                <a:hlinkClick r:id="rId4"/>
              </a:rPr>
              <a:t> </a:t>
            </a:r>
            <a:r>
              <a:rPr sz="550" u="sng" spc="30" dirty="0">
                <a:solidFill>
                  <a:srgbClr val="85872B"/>
                </a:solidFill>
                <a:uFill>
                  <a:solidFill>
                    <a:srgbClr val="85872B"/>
                  </a:solidFill>
                </a:uFill>
                <a:latin typeface="Calibri"/>
                <a:cs typeface="Calibri"/>
                <a:hlinkClick r:id="rId4"/>
              </a:rPr>
              <a:t>στις</a:t>
            </a:r>
            <a:r>
              <a:rPr sz="550" u="sng" spc="20" dirty="0">
                <a:solidFill>
                  <a:srgbClr val="85872B"/>
                </a:solidFill>
                <a:uFill>
                  <a:solidFill>
                    <a:srgbClr val="85872B"/>
                  </a:solidFill>
                </a:uFill>
                <a:latin typeface="Calibri"/>
                <a:cs typeface="Calibri"/>
                <a:hlinkClick r:id="rId4"/>
              </a:rPr>
              <a:t> </a:t>
            </a:r>
            <a:r>
              <a:rPr sz="550" u="sng" spc="40" dirty="0">
                <a:solidFill>
                  <a:srgbClr val="85872B"/>
                </a:solidFill>
                <a:uFill>
                  <a:solidFill>
                    <a:srgbClr val="85872B"/>
                  </a:solidFill>
                </a:uFill>
                <a:latin typeface="Calibri"/>
                <a:cs typeface="Calibri"/>
                <a:hlinkClick r:id="rId4"/>
              </a:rPr>
              <a:t>Φε</a:t>
            </a:r>
            <a:r>
              <a:rPr sz="550" u="sng" spc="40" dirty="0">
                <a:solidFill>
                  <a:srgbClr val="85872B"/>
                </a:solidFill>
                <a:uFill>
                  <a:solidFill>
                    <a:srgbClr val="85872B"/>
                  </a:solidFill>
                </a:uFill>
                <a:latin typeface="Calibri"/>
                <a:cs typeface="Calibri"/>
              </a:rPr>
              <a:t>βρουαρίου</a:t>
            </a:r>
            <a:r>
              <a:rPr sz="550" spc="30" dirty="0">
                <a:solidFill>
                  <a:srgbClr val="85872B"/>
                </a:solidFill>
                <a:latin typeface="Calibri"/>
                <a:cs typeface="Calibri"/>
              </a:rPr>
              <a:t> </a:t>
            </a:r>
            <a:r>
              <a:rPr sz="550" spc="35" dirty="0">
                <a:latin typeface="Calibri"/>
                <a:cs typeface="Calibri"/>
              </a:rPr>
              <a:t>2024.</a:t>
            </a:r>
            <a:endParaRPr sz="55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675" y="421640"/>
            <a:ext cx="5047615" cy="876300"/>
          </a:xfrm>
          <a:prstGeom prst="rect">
            <a:avLst/>
          </a:prstGeom>
        </p:spPr>
        <p:txBody>
          <a:bodyPr vert="horz" wrap="square" lIns="0" tIns="41275" rIns="0" bIns="0" rtlCol="0">
            <a:spAutoFit/>
          </a:bodyPr>
          <a:lstStyle/>
          <a:p>
            <a:pPr marL="12700" marR="5080">
              <a:lnSpc>
                <a:spcPts val="3279"/>
              </a:lnSpc>
              <a:spcBef>
                <a:spcPts val="325"/>
              </a:spcBef>
            </a:pPr>
            <a:r>
              <a:rPr sz="2850" spc="195" dirty="0"/>
              <a:t>Κανονισμοί</a:t>
            </a:r>
            <a:r>
              <a:rPr sz="2850" spc="185" dirty="0"/>
              <a:t> </a:t>
            </a:r>
            <a:r>
              <a:rPr sz="2850" spc="170" dirty="0"/>
              <a:t>για</a:t>
            </a:r>
            <a:r>
              <a:rPr sz="2850" spc="204" dirty="0"/>
              <a:t> </a:t>
            </a:r>
            <a:r>
              <a:rPr sz="2850" spc="180" dirty="0"/>
              <a:t>την</a:t>
            </a:r>
            <a:r>
              <a:rPr sz="2850" spc="200" dirty="0"/>
              <a:t> </a:t>
            </a:r>
            <a:r>
              <a:rPr sz="2850" spc="204" dirty="0"/>
              <a:t>ασφάλεια </a:t>
            </a:r>
            <a:r>
              <a:rPr sz="2850" spc="-695" dirty="0"/>
              <a:t> </a:t>
            </a:r>
            <a:r>
              <a:rPr sz="2850" spc="190" dirty="0"/>
              <a:t>στον</a:t>
            </a:r>
            <a:r>
              <a:rPr sz="2850" spc="215" dirty="0"/>
              <a:t> </a:t>
            </a:r>
            <a:r>
              <a:rPr sz="2850" spc="210" dirty="0"/>
              <a:t>κυβερνοχώρο</a:t>
            </a:r>
            <a:endParaRPr sz="2850"/>
          </a:p>
        </p:txBody>
      </p:sp>
      <p:sp>
        <p:nvSpPr>
          <p:cNvPr id="3" name="object 3"/>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4" name="object 4"/>
          <p:cNvSpPr txBox="1"/>
          <p:nvPr/>
        </p:nvSpPr>
        <p:spPr>
          <a:xfrm>
            <a:off x="567055" y="1703387"/>
            <a:ext cx="10683240" cy="781050"/>
          </a:xfrm>
          <a:prstGeom prst="rect">
            <a:avLst/>
          </a:prstGeom>
        </p:spPr>
        <p:txBody>
          <a:bodyPr vert="horz" wrap="square" lIns="0" tIns="12700" rIns="0" bIns="0" rtlCol="0">
            <a:spAutoFit/>
          </a:bodyPr>
          <a:lstStyle/>
          <a:p>
            <a:pPr marL="299085" indent="-286385">
              <a:lnSpc>
                <a:spcPct val="100000"/>
              </a:lnSpc>
              <a:spcBef>
                <a:spcPts val="100"/>
              </a:spcBef>
              <a:buSzPct val="127272"/>
              <a:buFont typeface="Arial"/>
              <a:buChar char="•"/>
              <a:tabLst>
                <a:tab pos="298450" algn="l"/>
                <a:tab pos="299085" algn="l"/>
              </a:tabLst>
            </a:pPr>
            <a:r>
              <a:rPr sz="1100" b="1" spc="35" dirty="0">
                <a:solidFill>
                  <a:srgbClr val="FFFFFF"/>
                </a:solidFill>
                <a:latin typeface="Calibri"/>
                <a:cs typeface="Calibri"/>
              </a:rPr>
              <a:t>Σε</a:t>
            </a:r>
            <a:r>
              <a:rPr sz="1100" b="1" spc="-35" dirty="0">
                <a:solidFill>
                  <a:srgbClr val="FFFFFF"/>
                </a:solidFill>
                <a:latin typeface="Calibri"/>
                <a:cs typeface="Calibri"/>
              </a:rPr>
              <a:t> </a:t>
            </a:r>
            <a:r>
              <a:rPr sz="1100" b="1" spc="50" dirty="0">
                <a:solidFill>
                  <a:srgbClr val="FFFFFF"/>
                </a:solidFill>
                <a:latin typeface="Calibri"/>
                <a:cs typeface="Calibri"/>
              </a:rPr>
              <a:t>ποιους</a:t>
            </a:r>
            <a:r>
              <a:rPr sz="1100" b="1" spc="25" dirty="0">
                <a:solidFill>
                  <a:srgbClr val="FFFFFF"/>
                </a:solidFill>
                <a:latin typeface="Calibri"/>
                <a:cs typeface="Calibri"/>
              </a:rPr>
              <a:t> </a:t>
            </a:r>
            <a:r>
              <a:rPr sz="1100" b="1" spc="50" dirty="0">
                <a:solidFill>
                  <a:srgbClr val="FFFFFF"/>
                </a:solidFill>
                <a:latin typeface="Calibri"/>
                <a:cs typeface="Calibri"/>
              </a:rPr>
              <a:t>εφαρμόζονται</a:t>
            </a:r>
            <a:r>
              <a:rPr sz="1100" b="1" spc="25" dirty="0">
                <a:solidFill>
                  <a:srgbClr val="FFFFFF"/>
                </a:solidFill>
                <a:latin typeface="Calibri"/>
                <a:cs typeface="Calibri"/>
              </a:rPr>
              <a:t> </a:t>
            </a:r>
            <a:r>
              <a:rPr sz="1100" b="1" spc="50" dirty="0">
                <a:solidFill>
                  <a:srgbClr val="FFFFFF"/>
                </a:solidFill>
                <a:latin typeface="Calibri"/>
                <a:cs typeface="Calibri"/>
              </a:rPr>
              <a:t>τα</a:t>
            </a:r>
            <a:r>
              <a:rPr sz="1100" b="1" spc="20" dirty="0">
                <a:solidFill>
                  <a:srgbClr val="FFFFFF"/>
                </a:solidFill>
                <a:latin typeface="Calibri"/>
                <a:cs typeface="Calibri"/>
              </a:rPr>
              <a:t> </a:t>
            </a:r>
            <a:r>
              <a:rPr sz="1100" b="1" spc="65" dirty="0">
                <a:solidFill>
                  <a:srgbClr val="FFFFFF"/>
                </a:solidFill>
                <a:latin typeface="Calibri"/>
                <a:cs typeface="Calibri"/>
              </a:rPr>
              <a:t>UR</a:t>
            </a:r>
            <a:r>
              <a:rPr sz="1100" b="1" spc="20" dirty="0">
                <a:solidFill>
                  <a:srgbClr val="FFFFFF"/>
                </a:solidFill>
                <a:latin typeface="Calibri"/>
                <a:cs typeface="Calibri"/>
              </a:rPr>
              <a:t> </a:t>
            </a:r>
            <a:r>
              <a:rPr sz="1100" b="1" spc="50" dirty="0">
                <a:solidFill>
                  <a:srgbClr val="FFFFFF"/>
                </a:solidFill>
                <a:latin typeface="Calibri"/>
                <a:cs typeface="Calibri"/>
              </a:rPr>
              <a:t>E26</a:t>
            </a:r>
            <a:r>
              <a:rPr sz="1100" b="1" spc="15" dirty="0">
                <a:solidFill>
                  <a:srgbClr val="FFFFFF"/>
                </a:solidFill>
                <a:latin typeface="Calibri"/>
                <a:cs typeface="Calibri"/>
              </a:rPr>
              <a:t> </a:t>
            </a:r>
            <a:r>
              <a:rPr sz="1100" b="1" spc="45" dirty="0">
                <a:solidFill>
                  <a:srgbClr val="FFFFFF"/>
                </a:solidFill>
                <a:latin typeface="Calibri"/>
                <a:cs typeface="Calibri"/>
              </a:rPr>
              <a:t>και</a:t>
            </a:r>
            <a:r>
              <a:rPr sz="1100" b="1" spc="20" dirty="0">
                <a:solidFill>
                  <a:srgbClr val="FFFFFF"/>
                </a:solidFill>
                <a:latin typeface="Calibri"/>
                <a:cs typeface="Calibri"/>
              </a:rPr>
              <a:t> </a:t>
            </a:r>
            <a:r>
              <a:rPr sz="1100" b="1" spc="65" dirty="0">
                <a:solidFill>
                  <a:srgbClr val="FFFFFF"/>
                </a:solidFill>
                <a:latin typeface="Calibri"/>
                <a:cs typeface="Calibri"/>
              </a:rPr>
              <a:t>UR</a:t>
            </a:r>
            <a:r>
              <a:rPr sz="1100" b="1" spc="25" dirty="0">
                <a:solidFill>
                  <a:srgbClr val="FFFFFF"/>
                </a:solidFill>
                <a:latin typeface="Calibri"/>
                <a:cs typeface="Calibri"/>
              </a:rPr>
              <a:t> </a:t>
            </a:r>
            <a:r>
              <a:rPr sz="1100" b="1" spc="50" dirty="0">
                <a:solidFill>
                  <a:srgbClr val="FFFFFF"/>
                </a:solidFill>
                <a:latin typeface="Calibri"/>
                <a:cs typeface="Calibri"/>
              </a:rPr>
              <a:t>E27;</a:t>
            </a:r>
            <a:endParaRPr sz="1100">
              <a:latin typeface="Calibri"/>
              <a:cs typeface="Calibri"/>
            </a:endParaRPr>
          </a:p>
          <a:p>
            <a:pPr marL="756920" lvl="1" indent="-287020">
              <a:lnSpc>
                <a:spcPct val="100000"/>
              </a:lnSpc>
              <a:spcBef>
                <a:spcPts val="355"/>
              </a:spcBef>
              <a:buSzPct val="127272"/>
              <a:buFont typeface="Arial"/>
              <a:buChar char="•"/>
              <a:tabLst>
                <a:tab pos="756285" algn="l"/>
                <a:tab pos="756920" algn="l"/>
              </a:tabLst>
            </a:pPr>
            <a:r>
              <a:rPr sz="1100" spc="110" dirty="0">
                <a:solidFill>
                  <a:srgbClr val="FFFFFF"/>
                </a:solidFill>
                <a:latin typeface="Calibri"/>
                <a:cs typeface="Calibri"/>
              </a:rPr>
              <a:t>Ο</a:t>
            </a:r>
            <a:r>
              <a:rPr sz="1100" spc="40" dirty="0">
                <a:solidFill>
                  <a:srgbClr val="FFFFFF"/>
                </a:solidFill>
                <a:latin typeface="Calibri"/>
                <a:cs typeface="Calibri"/>
              </a:rPr>
              <a:t> </a:t>
            </a:r>
            <a:r>
              <a:rPr sz="1100" b="1" spc="70" dirty="0">
                <a:solidFill>
                  <a:srgbClr val="FFB800"/>
                </a:solidFill>
                <a:latin typeface="Calibri"/>
                <a:cs typeface="Calibri"/>
              </a:rPr>
              <a:t>κύριος</a:t>
            </a:r>
            <a:r>
              <a:rPr sz="1100" b="1" spc="45" dirty="0">
                <a:solidFill>
                  <a:srgbClr val="FFB800"/>
                </a:solidFill>
                <a:latin typeface="Calibri"/>
                <a:cs typeface="Calibri"/>
              </a:rPr>
              <a:t> </a:t>
            </a:r>
            <a:r>
              <a:rPr sz="1100" b="1" spc="75" dirty="0">
                <a:solidFill>
                  <a:srgbClr val="FFB800"/>
                </a:solidFill>
                <a:latin typeface="Calibri"/>
                <a:cs typeface="Calibri"/>
              </a:rPr>
              <a:t>στόχος</a:t>
            </a:r>
            <a:r>
              <a:rPr sz="1100" b="1" spc="45" dirty="0">
                <a:solidFill>
                  <a:srgbClr val="FFB800"/>
                </a:solidFill>
                <a:latin typeface="Calibri"/>
                <a:cs typeface="Calibri"/>
              </a:rPr>
              <a:t> </a:t>
            </a:r>
            <a:r>
              <a:rPr sz="1100" spc="65" dirty="0">
                <a:solidFill>
                  <a:srgbClr val="FFFFFF"/>
                </a:solidFill>
                <a:latin typeface="Calibri"/>
                <a:cs typeface="Calibri"/>
              </a:rPr>
              <a:t>είναι</a:t>
            </a:r>
            <a:r>
              <a:rPr sz="1100" spc="45" dirty="0">
                <a:solidFill>
                  <a:srgbClr val="FFFFFF"/>
                </a:solidFill>
                <a:latin typeface="Calibri"/>
                <a:cs typeface="Calibri"/>
              </a:rPr>
              <a:t> </a:t>
            </a:r>
            <a:r>
              <a:rPr sz="1100" spc="85" dirty="0">
                <a:solidFill>
                  <a:srgbClr val="FFFFFF"/>
                </a:solidFill>
                <a:latin typeface="Calibri"/>
                <a:cs typeface="Calibri"/>
              </a:rPr>
              <a:t>ο</a:t>
            </a:r>
            <a:r>
              <a:rPr sz="1100" spc="45" dirty="0">
                <a:solidFill>
                  <a:srgbClr val="FFFFFF"/>
                </a:solidFill>
                <a:latin typeface="Calibri"/>
                <a:cs typeface="Calibri"/>
              </a:rPr>
              <a:t> </a:t>
            </a:r>
            <a:r>
              <a:rPr sz="1100" spc="70" dirty="0">
                <a:solidFill>
                  <a:srgbClr val="FFFFFF"/>
                </a:solidFill>
                <a:latin typeface="Calibri"/>
                <a:cs typeface="Calibri"/>
              </a:rPr>
              <a:t>εντοπισμός</a:t>
            </a:r>
            <a:r>
              <a:rPr sz="1100" spc="35" dirty="0">
                <a:solidFill>
                  <a:srgbClr val="FFFFFF"/>
                </a:solidFill>
                <a:latin typeface="Calibri"/>
                <a:cs typeface="Calibri"/>
              </a:rPr>
              <a:t> </a:t>
            </a:r>
            <a:r>
              <a:rPr sz="1100" spc="80" dirty="0">
                <a:solidFill>
                  <a:srgbClr val="FFFFFF"/>
                </a:solidFill>
                <a:latin typeface="Calibri"/>
                <a:cs typeface="Calibri"/>
              </a:rPr>
              <a:t>των</a:t>
            </a:r>
            <a:r>
              <a:rPr sz="1100" spc="40" dirty="0">
                <a:solidFill>
                  <a:srgbClr val="FFFFFF"/>
                </a:solidFill>
                <a:latin typeface="Calibri"/>
                <a:cs typeface="Calibri"/>
              </a:rPr>
              <a:t> </a:t>
            </a:r>
            <a:r>
              <a:rPr sz="1100" spc="75" dirty="0">
                <a:solidFill>
                  <a:srgbClr val="FFFFFF"/>
                </a:solidFill>
                <a:latin typeface="Calibri"/>
                <a:cs typeface="Calibri"/>
              </a:rPr>
              <a:t>ναυτιλιακών</a:t>
            </a:r>
            <a:r>
              <a:rPr sz="1100" spc="45" dirty="0">
                <a:solidFill>
                  <a:srgbClr val="FFFFFF"/>
                </a:solidFill>
                <a:latin typeface="Calibri"/>
                <a:cs typeface="Calibri"/>
              </a:rPr>
              <a:t> </a:t>
            </a:r>
            <a:r>
              <a:rPr sz="1100" b="1" spc="90" dirty="0">
                <a:solidFill>
                  <a:srgbClr val="FFB800"/>
                </a:solidFill>
                <a:latin typeface="Calibri"/>
                <a:cs typeface="Calibri"/>
              </a:rPr>
              <a:t>φορέων</a:t>
            </a:r>
            <a:r>
              <a:rPr sz="1100" b="1" spc="45" dirty="0">
                <a:solidFill>
                  <a:srgbClr val="FFB800"/>
                </a:solidFill>
                <a:latin typeface="Calibri"/>
                <a:cs typeface="Calibri"/>
              </a:rPr>
              <a:t> </a:t>
            </a:r>
            <a:r>
              <a:rPr sz="1100" b="1" spc="90" dirty="0">
                <a:solidFill>
                  <a:srgbClr val="FFFFFF"/>
                </a:solidFill>
                <a:latin typeface="Calibri"/>
                <a:cs typeface="Calibri"/>
              </a:rPr>
              <a:t>που</a:t>
            </a:r>
            <a:r>
              <a:rPr sz="1100" b="1" spc="45" dirty="0">
                <a:solidFill>
                  <a:srgbClr val="FFFFFF"/>
                </a:solidFill>
                <a:latin typeface="Calibri"/>
                <a:cs typeface="Calibri"/>
              </a:rPr>
              <a:t> </a:t>
            </a:r>
            <a:r>
              <a:rPr sz="1100" b="1" spc="75" dirty="0">
                <a:solidFill>
                  <a:srgbClr val="FFFFFF"/>
                </a:solidFill>
                <a:latin typeface="Calibri"/>
                <a:cs typeface="Calibri"/>
              </a:rPr>
              <a:t>επηρεάζονται</a:t>
            </a:r>
            <a:r>
              <a:rPr sz="1100" b="1" spc="40" dirty="0">
                <a:solidFill>
                  <a:srgbClr val="FFFFFF"/>
                </a:solidFill>
                <a:latin typeface="Calibri"/>
                <a:cs typeface="Calibri"/>
              </a:rPr>
              <a:t> </a:t>
            </a:r>
            <a:r>
              <a:rPr sz="1100" spc="90" dirty="0">
                <a:solidFill>
                  <a:srgbClr val="FFFFFF"/>
                </a:solidFill>
                <a:latin typeface="Calibri"/>
                <a:cs typeface="Calibri"/>
              </a:rPr>
              <a:t>από</a:t>
            </a:r>
            <a:r>
              <a:rPr sz="1100" spc="45" dirty="0">
                <a:solidFill>
                  <a:srgbClr val="FFFFFF"/>
                </a:solidFill>
                <a:latin typeface="Calibri"/>
                <a:cs typeface="Calibri"/>
              </a:rPr>
              <a:t> </a:t>
            </a:r>
            <a:r>
              <a:rPr sz="1100" spc="75" dirty="0">
                <a:solidFill>
                  <a:srgbClr val="FFFFFF"/>
                </a:solidFill>
                <a:latin typeface="Calibri"/>
                <a:cs typeface="Calibri"/>
              </a:rPr>
              <a:t>τους</a:t>
            </a:r>
            <a:r>
              <a:rPr sz="1100" spc="40" dirty="0">
                <a:solidFill>
                  <a:srgbClr val="FFFFFF"/>
                </a:solidFill>
                <a:latin typeface="Calibri"/>
                <a:cs typeface="Calibri"/>
              </a:rPr>
              <a:t> </a:t>
            </a:r>
            <a:r>
              <a:rPr sz="1100" b="1" spc="75" dirty="0">
                <a:solidFill>
                  <a:srgbClr val="FFB800"/>
                </a:solidFill>
                <a:latin typeface="Calibri"/>
                <a:cs typeface="Calibri"/>
              </a:rPr>
              <a:t>νέους</a:t>
            </a:r>
            <a:r>
              <a:rPr sz="1100" b="1" spc="45" dirty="0">
                <a:solidFill>
                  <a:srgbClr val="FFB800"/>
                </a:solidFill>
                <a:latin typeface="Calibri"/>
                <a:cs typeface="Calibri"/>
              </a:rPr>
              <a:t> </a:t>
            </a:r>
            <a:r>
              <a:rPr sz="1100" b="1" spc="70" dirty="0">
                <a:solidFill>
                  <a:srgbClr val="FFB800"/>
                </a:solidFill>
                <a:latin typeface="Calibri"/>
                <a:cs typeface="Calibri"/>
              </a:rPr>
              <a:t>κανονισμούς</a:t>
            </a:r>
            <a:r>
              <a:rPr sz="1100" b="1" spc="30" dirty="0">
                <a:solidFill>
                  <a:srgbClr val="FFB800"/>
                </a:solidFill>
                <a:latin typeface="Calibri"/>
                <a:cs typeface="Calibri"/>
              </a:rPr>
              <a:t> </a:t>
            </a:r>
            <a:r>
              <a:rPr sz="1100" b="1" spc="75" dirty="0">
                <a:solidFill>
                  <a:srgbClr val="FFB800"/>
                </a:solidFill>
                <a:latin typeface="Calibri"/>
                <a:cs typeface="Calibri"/>
              </a:rPr>
              <a:t>για</a:t>
            </a:r>
            <a:r>
              <a:rPr sz="1100" b="1" spc="45" dirty="0">
                <a:solidFill>
                  <a:srgbClr val="FFB800"/>
                </a:solidFill>
                <a:latin typeface="Calibri"/>
                <a:cs typeface="Calibri"/>
              </a:rPr>
              <a:t> </a:t>
            </a:r>
            <a:r>
              <a:rPr sz="1100" b="1" spc="75" dirty="0">
                <a:solidFill>
                  <a:srgbClr val="FFB800"/>
                </a:solidFill>
                <a:latin typeface="Calibri"/>
                <a:cs typeface="Calibri"/>
              </a:rPr>
              <a:t>την</a:t>
            </a:r>
            <a:r>
              <a:rPr sz="1100" b="1" spc="45" dirty="0">
                <a:solidFill>
                  <a:srgbClr val="FFB800"/>
                </a:solidFill>
                <a:latin typeface="Calibri"/>
                <a:cs typeface="Calibri"/>
              </a:rPr>
              <a:t> </a:t>
            </a:r>
            <a:r>
              <a:rPr sz="1100" b="1" spc="85" dirty="0">
                <a:solidFill>
                  <a:srgbClr val="FFB800"/>
                </a:solidFill>
                <a:latin typeface="Calibri"/>
                <a:cs typeface="Calibri"/>
              </a:rPr>
              <a:t>ασφάλεια</a:t>
            </a:r>
            <a:r>
              <a:rPr sz="1100" b="1" spc="40" dirty="0">
                <a:solidFill>
                  <a:srgbClr val="FFB800"/>
                </a:solidFill>
                <a:latin typeface="Calibri"/>
                <a:cs typeface="Calibri"/>
              </a:rPr>
              <a:t> </a:t>
            </a:r>
            <a:r>
              <a:rPr sz="1100" b="1" spc="75" dirty="0">
                <a:solidFill>
                  <a:srgbClr val="FFB800"/>
                </a:solidFill>
                <a:latin typeface="Calibri"/>
                <a:cs typeface="Calibri"/>
              </a:rPr>
              <a:t>στον</a:t>
            </a:r>
            <a:r>
              <a:rPr sz="1100" b="1" spc="45" dirty="0">
                <a:solidFill>
                  <a:srgbClr val="FFB800"/>
                </a:solidFill>
                <a:latin typeface="Calibri"/>
                <a:cs typeface="Calibri"/>
              </a:rPr>
              <a:t> </a:t>
            </a:r>
            <a:r>
              <a:rPr sz="1100" b="1" spc="80" dirty="0">
                <a:solidFill>
                  <a:srgbClr val="FFB800"/>
                </a:solidFill>
                <a:latin typeface="Calibri"/>
                <a:cs typeface="Calibri"/>
              </a:rPr>
              <a:t>κυβερνοχώρο.</a:t>
            </a:r>
            <a:endParaRPr sz="1100">
              <a:latin typeface="Calibri"/>
              <a:cs typeface="Calibri"/>
            </a:endParaRPr>
          </a:p>
          <a:p>
            <a:pPr marL="756920" marR="238760" lvl="1" indent="-287020">
              <a:lnSpc>
                <a:spcPct val="100000"/>
              </a:lnSpc>
              <a:spcBef>
                <a:spcPts val="315"/>
              </a:spcBef>
              <a:buSzPct val="127272"/>
              <a:buFont typeface="Arial"/>
              <a:buChar char="•"/>
              <a:tabLst>
                <a:tab pos="756285" algn="l"/>
                <a:tab pos="756920" algn="l"/>
              </a:tabLst>
            </a:pPr>
            <a:r>
              <a:rPr sz="1100" spc="70" dirty="0">
                <a:solidFill>
                  <a:srgbClr val="FFFFFF"/>
                </a:solidFill>
                <a:latin typeface="Calibri"/>
                <a:cs typeface="Calibri"/>
              </a:rPr>
              <a:t>Συγκεκριμένα,</a:t>
            </a:r>
            <a:r>
              <a:rPr sz="1100" spc="40" dirty="0">
                <a:solidFill>
                  <a:srgbClr val="FFFFFF"/>
                </a:solidFill>
                <a:latin typeface="Calibri"/>
                <a:cs typeface="Calibri"/>
              </a:rPr>
              <a:t> </a:t>
            </a:r>
            <a:r>
              <a:rPr sz="1100" b="1" spc="75" dirty="0">
                <a:solidFill>
                  <a:srgbClr val="FFB800"/>
                </a:solidFill>
                <a:latin typeface="Calibri"/>
                <a:cs typeface="Calibri"/>
              </a:rPr>
              <a:t>το</a:t>
            </a:r>
            <a:r>
              <a:rPr sz="1100" b="1" spc="45" dirty="0">
                <a:solidFill>
                  <a:srgbClr val="FFB800"/>
                </a:solidFill>
                <a:latin typeface="Calibri"/>
                <a:cs typeface="Calibri"/>
              </a:rPr>
              <a:t> </a:t>
            </a:r>
            <a:r>
              <a:rPr sz="1100" spc="95" dirty="0">
                <a:solidFill>
                  <a:srgbClr val="FFFFFF"/>
                </a:solidFill>
                <a:latin typeface="Calibri"/>
                <a:cs typeface="Calibri"/>
              </a:rPr>
              <a:t>UR</a:t>
            </a:r>
            <a:r>
              <a:rPr sz="1100" spc="50" dirty="0">
                <a:solidFill>
                  <a:srgbClr val="FFFFFF"/>
                </a:solidFill>
                <a:latin typeface="Calibri"/>
                <a:cs typeface="Calibri"/>
              </a:rPr>
              <a:t> </a:t>
            </a:r>
            <a:r>
              <a:rPr sz="1100" b="1" spc="70" dirty="0">
                <a:solidFill>
                  <a:srgbClr val="FFB800"/>
                </a:solidFill>
                <a:latin typeface="Calibri"/>
                <a:cs typeface="Calibri"/>
              </a:rPr>
              <a:t>E26,</a:t>
            </a:r>
            <a:r>
              <a:rPr sz="1100" b="1" spc="45" dirty="0">
                <a:solidFill>
                  <a:srgbClr val="FFB800"/>
                </a:solidFill>
                <a:latin typeface="Calibri"/>
                <a:cs typeface="Calibri"/>
              </a:rPr>
              <a:t> </a:t>
            </a:r>
            <a:r>
              <a:rPr sz="1100" b="1" spc="75" dirty="0">
                <a:solidFill>
                  <a:srgbClr val="FFB800"/>
                </a:solidFill>
                <a:latin typeface="Calibri"/>
                <a:cs typeface="Calibri"/>
              </a:rPr>
              <a:t>"Ανθεκτικότητα</a:t>
            </a:r>
            <a:r>
              <a:rPr sz="1100" b="1" spc="50" dirty="0">
                <a:solidFill>
                  <a:srgbClr val="FFB800"/>
                </a:solidFill>
                <a:latin typeface="Calibri"/>
                <a:cs typeface="Calibri"/>
              </a:rPr>
              <a:t> </a:t>
            </a:r>
            <a:r>
              <a:rPr sz="1100" b="1" spc="80" dirty="0">
                <a:solidFill>
                  <a:srgbClr val="FFB800"/>
                </a:solidFill>
                <a:latin typeface="Calibri"/>
                <a:cs typeface="Calibri"/>
              </a:rPr>
              <a:t>πλοίων</a:t>
            </a:r>
            <a:r>
              <a:rPr sz="1100" b="1" spc="50" dirty="0">
                <a:solidFill>
                  <a:srgbClr val="FFB800"/>
                </a:solidFill>
                <a:latin typeface="Calibri"/>
                <a:cs typeface="Calibri"/>
              </a:rPr>
              <a:t> </a:t>
            </a:r>
            <a:r>
              <a:rPr sz="1100" spc="75" dirty="0">
                <a:solidFill>
                  <a:srgbClr val="FFFFFF"/>
                </a:solidFill>
                <a:latin typeface="Calibri"/>
                <a:cs typeface="Calibri"/>
              </a:rPr>
              <a:t>στον</a:t>
            </a:r>
            <a:r>
              <a:rPr sz="1100" spc="45" dirty="0">
                <a:solidFill>
                  <a:srgbClr val="FFFFFF"/>
                </a:solidFill>
                <a:latin typeface="Calibri"/>
                <a:cs typeface="Calibri"/>
              </a:rPr>
              <a:t> </a:t>
            </a:r>
            <a:r>
              <a:rPr sz="1100" spc="75" dirty="0">
                <a:solidFill>
                  <a:srgbClr val="FFFFFF"/>
                </a:solidFill>
                <a:latin typeface="Calibri"/>
                <a:cs typeface="Calibri"/>
              </a:rPr>
              <a:t>κυβερνοχώρο</a:t>
            </a:r>
            <a:r>
              <a:rPr sz="1100" b="1" spc="75" dirty="0">
                <a:solidFill>
                  <a:srgbClr val="FFB800"/>
                </a:solidFill>
                <a:latin typeface="Calibri"/>
                <a:cs typeface="Calibri"/>
              </a:rPr>
              <a:t>",</a:t>
            </a:r>
            <a:r>
              <a:rPr sz="1100" b="1" spc="50" dirty="0">
                <a:solidFill>
                  <a:srgbClr val="FFB800"/>
                </a:solidFill>
                <a:latin typeface="Calibri"/>
                <a:cs typeface="Calibri"/>
              </a:rPr>
              <a:t> </a:t>
            </a:r>
            <a:r>
              <a:rPr sz="1100" b="1" spc="75" dirty="0">
                <a:solidFill>
                  <a:srgbClr val="FFB800"/>
                </a:solidFill>
                <a:latin typeface="Calibri"/>
                <a:cs typeface="Calibri"/>
              </a:rPr>
              <a:t>τοποθετεί</a:t>
            </a:r>
            <a:r>
              <a:rPr sz="1100" b="1" spc="45" dirty="0">
                <a:solidFill>
                  <a:srgbClr val="FFB800"/>
                </a:solidFill>
                <a:latin typeface="Calibri"/>
                <a:cs typeface="Calibri"/>
              </a:rPr>
              <a:t> </a:t>
            </a:r>
            <a:r>
              <a:rPr sz="1100" spc="55" dirty="0">
                <a:solidFill>
                  <a:srgbClr val="FFFFFF"/>
                </a:solidFill>
                <a:latin typeface="Calibri"/>
                <a:cs typeface="Calibri"/>
              </a:rPr>
              <a:t>τις</a:t>
            </a:r>
            <a:r>
              <a:rPr sz="1100" spc="50" dirty="0">
                <a:solidFill>
                  <a:srgbClr val="FFFFFF"/>
                </a:solidFill>
                <a:latin typeface="Calibri"/>
                <a:cs typeface="Calibri"/>
              </a:rPr>
              <a:t> </a:t>
            </a:r>
            <a:r>
              <a:rPr sz="1100" spc="65" dirty="0">
                <a:solidFill>
                  <a:srgbClr val="FFFFFF"/>
                </a:solidFill>
                <a:latin typeface="Calibri"/>
                <a:cs typeface="Calibri"/>
              </a:rPr>
              <a:t>εταιρείες</a:t>
            </a:r>
            <a:r>
              <a:rPr sz="1100" spc="40" dirty="0">
                <a:solidFill>
                  <a:srgbClr val="FFFFFF"/>
                </a:solidFill>
                <a:latin typeface="Calibri"/>
                <a:cs typeface="Calibri"/>
              </a:rPr>
              <a:t> </a:t>
            </a:r>
            <a:r>
              <a:rPr sz="1100" spc="80" dirty="0">
                <a:solidFill>
                  <a:srgbClr val="FFFFFF"/>
                </a:solidFill>
                <a:latin typeface="Calibri"/>
                <a:cs typeface="Calibri"/>
              </a:rPr>
              <a:t>σχεδιασμού</a:t>
            </a:r>
            <a:r>
              <a:rPr sz="1100" spc="50" dirty="0">
                <a:solidFill>
                  <a:srgbClr val="FFFFFF"/>
                </a:solidFill>
                <a:latin typeface="Calibri"/>
                <a:cs typeface="Calibri"/>
              </a:rPr>
              <a:t> </a:t>
            </a:r>
            <a:r>
              <a:rPr sz="1100" spc="70" dirty="0">
                <a:solidFill>
                  <a:srgbClr val="FFFFFF"/>
                </a:solidFill>
                <a:latin typeface="Calibri"/>
                <a:cs typeface="Calibri"/>
              </a:rPr>
              <a:t>πλοίων,</a:t>
            </a:r>
            <a:r>
              <a:rPr sz="1100" spc="40" dirty="0">
                <a:solidFill>
                  <a:srgbClr val="FFFFFF"/>
                </a:solidFill>
                <a:latin typeface="Calibri"/>
                <a:cs typeface="Calibri"/>
              </a:rPr>
              <a:t> </a:t>
            </a:r>
            <a:r>
              <a:rPr sz="1100" spc="75" dirty="0">
                <a:solidFill>
                  <a:srgbClr val="FFFFFF"/>
                </a:solidFill>
                <a:latin typeface="Calibri"/>
                <a:cs typeface="Calibri"/>
              </a:rPr>
              <a:t>τα</a:t>
            </a:r>
            <a:r>
              <a:rPr sz="1100" spc="45" dirty="0">
                <a:solidFill>
                  <a:srgbClr val="FFFFFF"/>
                </a:solidFill>
                <a:latin typeface="Calibri"/>
                <a:cs typeface="Calibri"/>
              </a:rPr>
              <a:t> </a:t>
            </a:r>
            <a:r>
              <a:rPr sz="1100" spc="75" dirty="0">
                <a:solidFill>
                  <a:srgbClr val="FFFFFF"/>
                </a:solidFill>
                <a:latin typeface="Calibri"/>
                <a:cs typeface="Calibri"/>
              </a:rPr>
              <a:t>ναυπηγεία</a:t>
            </a:r>
            <a:r>
              <a:rPr sz="1100" spc="50" dirty="0">
                <a:solidFill>
                  <a:srgbClr val="FFFFFF"/>
                </a:solidFill>
                <a:latin typeface="Calibri"/>
                <a:cs typeface="Calibri"/>
              </a:rPr>
              <a:t> </a:t>
            </a:r>
            <a:r>
              <a:rPr sz="1100" spc="75" dirty="0">
                <a:solidFill>
                  <a:srgbClr val="FFFFFF"/>
                </a:solidFill>
                <a:latin typeface="Calibri"/>
                <a:cs typeface="Calibri"/>
              </a:rPr>
              <a:t>τους</a:t>
            </a:r>
            <a:r>
              <a:rPr sz="1100" spc="40" dirty="0">
                <a:solidFill>
                  <a:srgbClr val="FFFFFF"/>
                </a:solidFill>
                <a:latin typeface="Calibri"/>
                <a:cs typeface="Calibri"/>
              </a:rPr>
              <a:t> </a:t>
            </a:r>
            <a:r>
              <a:rPr sz="1100" spc="70" dirty="0">
                <a:solidFill>
                  <a:srgbClr val="FFFFFF"/>
                </a:solidFill>
                <a:latin typeface="Calibri"/>
                <a:cs typeface="Calibri"/>
              </a:rPr>
              <a:t>σχεδιαστές </a:t>
            </a:r>
            <a:r>
              <a:rPr sz="1100" spc="-235" dirty="0">
                <a:solidFill>
                  <a:srgbClr val="FFFFFF"/>
                </a:solidFill>
                <a:latin typeface="Calibri"/>
                <a:cs typeface="Calibri"/>
              </a:rPr>
              <a:t> </a:t>
            </a:r>
            <a:r>
              <a:rPr sz="1100" spc="80" dirty="0">
                <a:solidFill>
                  <a:srgbClr val="FFFFFF"/>
                </a:solidFill>
                <a:latin typeface="Calibri"/>
                <a:cs typeface="Calibri"/>
              </a:rPr>
              <a:t>συστημάτων</a:t>
            </a:r>
            <a:r>
              <a:rPr sz="1100" spc="30" dirty="0">
                <a:solidFill>
                  <a:srgbClr val="FFFFFF"/>
                </a:solidFill>
                <a:latin typeface="Calibri"/>
                <a:cs typeface="Calibri"/>
              </a:rPr>
              <a:t> </a:t>
            </a:r>
            <a:r>
              <a:rPr sz="1100" spc="75" dirty="0">
                <a:solidFill>
                  <a:srgbClr val="FFFFFF"/>
                </a:solidFill>
                <a:latin typeface="Calibri"/>
                <a:cs typeface="Calibri"/>
              </a:rPr>
              <a:t>στην</a:t>
            </a:r>
            <a:r>
              <a:rPr sz="1100" spc="30" dirty="0">
                <a:solidFill>
                  <a:srgbClr val="FFFFFF"/>
                </a:solidFill>
                <a:latin typeface="Calibri"/>
                <a:cs typeface="Calibri"/>
              </a:rPr>
              <a:t> </a:t>
            </a:r>
            <a:r>
              <a:rPr sz="1100" spc="85" dirty="0">
                <a:solidFill>
                  <a:srgbClr val="FFFFFF"/>
                </a:solidFill>
                <a:latin typeface="Calibri"/>
                <a:cs typeface="Calibri"/>
              </a:rPr>
              <a:t>πρώτη</a:t>
            </a:r>
            <a:r>
              <a:rPr sz="1100" spc="30" dirty="0">
                <a:solidFill>
                  <a:srgbClr val="FFFFFF"/>
                </a:solidFill>
                <a:latin typeface="Calibri"/>
                <a:cs typeface="Calibri"/>
              </a:rPr>
              <a:t> </a:t>
            </a:r>
            <a:r>
              <a:rPr sz="1100" spc="80" dirty="0">
                <a:solidFill>
                  <a:srgbClr val="FFFFFF"/>
                </a:solidFill>
                <a:latin typeface="Calibri"/>
                <a:cs typeface="Calibri"/>
              </a:rPr>
              <a:t>γραμμή</a:t>
            </a:r>
            <a:r>
              <a:rPr sz="1100" spc="35" dirty="0">
                <a:solidFill>
                  <a:srgbClr val="FFFFFF"/>
                </a:solidFill>
                <a:latin typeface="Calibri"/>
                <a:cs typeface="Calibri"/>
              </a:rPr>
              <a:t> </a:t>
            </a:r>
            <a:r>
              <a:rPr sz="1100" spc="70" dirty="0">
                <a:solidFill>
                  <a:srgbClr val="FFFFFF"/>
                </a:solidFill>
                <a:latin typeface="Calibri"/>
                <a:cs typeface="Calibri"/>
              </a:rPr>
              <a:t>της</a:t>
            </a:r>
            <a:r>
              <a:rPr sz="1100" spc="30" dirty="0">
                <a:solidFill>
                  <a:srgbClr val="FFFFFF"/>
                </a:solidFill>
                <a:latin typeface="Calibri"/>
                <a:cs typeface="Calibri"/>
              </a:rPr>
              <a:t> </a:t>
            </a:r>
            <a:r>
              <a:rPr sz="1100" spc="80" dirty="0">
                <a:solidFill>
                  <a:srgbClr val="FFFFFF"/>
                </a:solidFill>
                <a:latin typeface="Calibri"/>
                <a:cs typeface="Calibri"/>
              </a:rPr>
              <a:t>ευθύνης</a:t>
            </a:r>
            <a:r>
              <a:rPr sz="1100" spc="30" dirty="0">
                <a:solidFill>
                  <a:srgbClr val="FFFFFF"/>
                </a:solidFill>
                <a:latin typeface="Calibri"/>
                <a:cs typeface="Calibri"/>
              </a:rPr>
              <a:t> </a:t>
            </a:r>
            <a:r>
              <a:rPr sz="1100" spc="70" dirty="0">
                <a:solidFill>
                  <a:srgbClr val="FFFFFF"/>
                </a:solidFill>
                <a:latin typeface="Calibri"/>
                <a:cs typeface="Calibri"/>
              </a:rPr>
              <a:t>για</a:t>
            </a:r>
            <a:r>
              <a:rPr sz="1100" spc="35" dirty="0">
                <a:solidFill>
                  <a:srgbClr val="FFFFFF"/>
                </a:solidFill>
                <a:latin typeface="Calibri"/>
                <a:cs typeface="Calibri"/>
              </a:rPr>
              <a:t> </a:t>
            </a:r>
            <a:r>
              <a:rPr sz="1100" spc="75" dirty="0">
                <a:solidFill>
                  <a:srgbClr val="FFFFFF"/>
                </a:solidFill>
                <a:latin typeface="Calibri"/>
                <a:cs typeface="Calibri"/>
              </a:rPr>
              <a:t>την</a:t>
            </a:r>
            <a:r>
              <a:rPr sz="1100" spc="30" dirty="0">
                <a:solidFill>
                  <a:srgbClr val="FFFFFF"/>
                </a:solidFill>
                <a:latin typeface="Calibri"/>
                <a:cs typeface="Calibri"/>
              </a:rPr>
              <a:t> </a:t>
            </a:r>
            <a:r>
              <a:rPr sz="1100" spc="80" dirty="0">
                <a:solidFill>
                  <a:srgbClr val="FFFFFF"/>
                </a:solidFill>
                <a:latin typeface="Calibri"/>
                <a:cs typeface="Calibri"/>
              </a:rPr>
              <a:t>ασφάλεια</a:t>
            </a:r>
            <a:r>
              <a:rPr sz="1100" spc="45" dirty="0">
                <a:solidFill>
                  <a:srgbClr val="FFFFFF"/>
                </a:solidFill>
                <a:latin typeface="Calibri"/>
                <a:cs typeface="Calibri"/>
              </a:rPr>
              <a:t> </a:t>
            </a:r>
            <a:r>
              <a:rPr sz="1100" spc="75" dirty="0">
                <a:solidFill>
                  <a:srgbClr val="FFFFFF"/>
                </a:solidFill>
                <a:latin typeface="Calibri"/>
                <a:cs typeface="Calibri"/>
              </a:rPr>
              <a:t>στον</a:t>
            </a:r>
            <a:r>
              <a:rPr sz="1100" spc="35" dirty="0">
                <a:solidFill>
                  <a:srgbClr val="FFFFFF"/>
                </a:solidFill>
                <a:latin typeface="Calibri"/>
                <a:cs typeface="Calibri"/>
              </a:rPr>
              <a:t> </a:t>
            </a:r>
            <a:r>
              <a:rPr sz="1100" spc="75" dirty="0">
                <a:solidFill>
                  <a:srgbClr val="FFFFFF"/>
                </a:solidFill>
                <a:latin typeface="Calibri"/>
                <a:cs typeface="Calibri"/>
              </a:rPr>
              <a:t>κυβερνοχώρο.</a:t>
            </a:r>
            <a:endParaRPr sz="1100">
              <a:latin typeface="Calibri"/>
              <a:cs typeface="Calibri"/>
            </a:endParaRPr>
          </a:p>
        </p:txBody>
      </p:sp>
      <p:graphicFrame>
        <p:nvGraphicFramePr>
          <p:cNvPr id="5" name="object 5"/>
          <p:cNvGraphicFramePr>
            <a:graphicFrameLocks noGrp="1"/>
          </p:cNvGraphicFramePr>
          <p:nvPr/>
        </p:nvGraphicFramePr>
        <p:xfrm>
          <a:off x="802640" y="2606992"/>
          <a:ext cx="10901045" cy="317754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9255125">
                  <a:extLst>
                    <a:ext uri="{9D8B030D-6E8A-4147-A177-3AD203B41FA5}">
                      <a16:colId xmlns:a16="http://schemas.microsoft.com/office/drawing/2014/main" val="20001"/>
                    </a:ext>
                  </a:extLst>
                </a:gridCol>
              </a:tblGrid>
              <a:tr h="217170">
                <a:tc>
                  <a:txBody>
                    <a:bodyPr/>
                    <a:lstStyle/>
                    <a:p>
                      <a:pPr marL="14604" algn="ctr">
                        <a:lnSpc>
                          <a:spcPct val="100000"/>
                        </a:lnSpc>
                        <a:spcBef>
                          <a:spcPts val="335"/>
                        </a:spcBef>
                      </a:pPr>
                      <a:r>
                        <a:rPr sz="950" b="1" spc="20" dirty="0">
                          <a:solidFill>
                            <a:srgbClr val="FFFFFF"/>
                          </a:solidFill>
                          <a:latin typeface="Calibri"/>
                          <a:cs typeface="Calibri"/>
                        </a:rPr>
                        <a:t>Στοιχείο</a:t>
                      </a:r>
                      <a:endParaRPr sz="950">
                        <a:latin typeface="Calibri"/>
                        <a:cs typeface="Calibri"/>
                      </a:endParaRPr>
                    </a:p>
                  </a:txBody>
                  <a:tcPr marL="0" marR="0" marT="425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065" algn="ctr">
                        <a:lnSpc>
                          <a:spcPct val="100000"/>
                        </a:lnSpc>
                        <a:spcBef>
                          <a:spcPts val="335"/>
                        </a:spcBef>
                      </a:pPr>
                      <a:r>
                        <a:rPr sz="950" b="1" spc="95" dirty="0">
                          <a:solidFill>
                            <a:srgbClr val="FFFFFF"/>
                          </a:solidFill>
                          <a:latin typeface="Calibri"/>
                          <a:cs typeface="Calibri"/>
                        </a:rPr>
                        <a:t>Εφαρμογή</a:t>
                      </a:r>
                      <a:endParaRPr sz="950">
                        <a:latin typeface="Calibri"/>
                        <a:cs typeface="Calibri"/>
                      </a:endParaRPr>
                    </a:p>
                  </a:txBody>
                  <a:tcPr marL="0" marR="0" marT="425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2960370">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2700" algn="ctr">
                        <a:lnSpc>
                          <a:spcPct val="100000"/>
                        </a:lnSpc>
                        <a:spcBef>
                          <a:spcPts val="580"/>
                        </a:spcBef>
                      </a:pPr>
                      <a:r>
                        <a:rPr sz="950" spc="40" dirty="0">
                          <a:solidFill>
                            <a:srgbClr val="FFFFFF"/>
                          </a:solidFill>
                          <a:latin typeface="Calibri"/>
                          <a:cs typeface="Calibri"/>
                        </a:rPr>
                        <a:t>IACS</a:t>
                      </a:r>
                      <a:r>
                        <a:rPr sz="950" spc="5" dirty="0">
                          <a:solidFill>
                            <a:srgbClr val="FFFFFF"/>
                          </a:solidFill>
                          <a:latin typeface="Calibri"/>
                          <a:cs typeface="Calibri"/>
                        </a:rPr>
                        <a:t> </a:t>
                      </a:r>
                      <a:r>
                        <a:rPr sz="950" spc="55" dirty="0">
                          <a:solidFill>
                            <a:srgbClr val="FFFFFF"/>
                          </a:solidFill>
                          <a:latin typeface="Calibri"/>
                          <a:cs typeface="Calibri"/>
                        </a:rPr>
                        <a:t>UR</a:t>
                      </a:r>
                      <a:r>
                        <a:rPr sz="950" dirty="0">
                          <a:solidFill>
                            <a:srgbClr val="FFFFFF"/>
                          </a:solidFill>
                          <a:latin typeface="Calibri"/>
                          <a:cs typeface="Calibri"/>
                        </a:rPr>
                        <a:t> </a:t>
                      </a:r>
                      <a:r>
                        <a:rPr sz="950" spc="30" dirty="0">
                          <a:solidFill>
                            <a:srgbClr val="FFFFFF"/>
                          </a:solidFill>
                          <a:latin typeface="Calibri"/>
                          <a:cs typeface="Calibri"/>
                        </a:rPr>
                        <a:t>E26/27</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12090" indent="-172085">
                        <a:lnSpc>
                          <a:spcPct val="100000"/>
                        </a:lnSpc>
                        <a:spcBef>
                          <a:spcPts val="385"/>
                        </a:spcBef>
                        <a:buSzPct val="126315"/>
                        <a:buFont typeface="Arial"/>
                        <a:buChar char="•"/>
                        <a:tabLst>
                          <a:tab pos="212090" algn="l"/>
                        </a:tabLst>
                      </a:pPr>
                      <a:r>
                        <a:rPr sz="950" spc="40" dirty="0">
                          <a:solidFill>
                            <a:srgbClr val="FFFFFF"/>
                          </a:solidFill>
                          <a:latin typeface="Calibri"/>
                          <a:cs typeface="Calibri"/>
                        </a:rPr>
                        <a:t>Προώθηση</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65" dirty="0">
                          <a:solidFill>
                            <a:srgbClr val="FFFFFF"/>
                          </a:solidFill>
                          <a:latin typeface="Calibri"/>
                          <a:cs typeface="Calibri"/>
                        </a:rPr>
                        <a:t>Σύστημα</a:t>
                      </a:r>
                      <a:r>
                        <a:rPr sz="950" spc="-10" dirty="0">
                          <a:solidFill>
                            <a:srgbClr val="FFFFFF"/>
                          </a:solidFill>
                          <a:latin typeface="Calibri"/>
                          <a:cs typeface="Calibri"/>
                        </a:rPr>
                        <a:t> </a:t>
                      </a:r>
                      <a:r>
                        <a:rPr sz="950" spc="55" dirty="0">
                          <a:solidFill>
                            <a:srgbClr val="FFFFFF"/>
                          </a:solidFill>
                          <a:latin typeface="Calibri"/>
                          <a:cs typeface="Calibri"/>
                        </a:rPr>
                        <a:t>διεύθυνσης</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90" dirty="0">
                          <a:solidFill>
                            <a:srgbClr val="FFFFFF"/>
                          </a:solidFill>
                          <a:latin typeface="Calibri"/>
                          <a:cs typeface="Calibri"/>
                        </a:rPr>
                        <a:t>Αγκυροβολία</a:t>
                      </a:r>
                      <a:r>
                        <a:rPr sz="950" spc="20" dirty="0">
                          <a:solidFill>
                            <a:srgbClr val="FFFFFF"/>
                          </a:solidFill>
                          <a:latin typeface="Calibri"/>
                          <a:cs typeface="Calibri"/>
                        </a:rPr>
                        <a:t> </a:t>
                      </a:r>
                      <a:r>
                        <a:rPr sz="950" spc="80" dirty="0">
                          <a:solidFill>
                            <a:srgbClr val="FFFFFF"/>
                          </a:solidFill>
                          <a:latin typeface="Calibri"/>
                          <a:cs typeface="Calibri"/>
                        </a:rPr>
                        <a:t>και</a:t>
                      </a:r>
                      <a:r>
                        <a:rPr sz="950" spc="25" dirty="0">
                          <a:solidFill>
                            <a:srgbClr val="FFFFFF"/>
                          </a:solidFill>
                          <a:latin typeface="Calibri"/>
                          <a:cs typeface="Calibri"/>
                        </a:rPr>
                        <a:t> </a:t>
                      </a:r>
                      <a:r>
                        <a:rPr sz="950" spc="80" dirty="0">
                          <a:solidFill>
                            <a:srgbClr val="FFFFFF"/>
                          </a:solidFill>
                          <a:latin typeface="Calibri"/>
                          <a:cs typeface="Calibri"/>
                        </a:rPr>
                        <a:t>αγκυροβόλιο</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100" dirty="0">
                          <a:solidFill>
                            <a:srgbClr val="FFFFFF"/>
                          </a:solidFill>
                          <a:latin typeface="Calibri"/>
                          <a:cs typeface="Calibri"/>
                        </a:rPr>
                        <a:t>Παραγωγή</a:t>
                      </a:r>
                      <a:r>
                        <a:rPr sz="950" spc="45" dirty="0">
                          <a:solidFill>
                            <a:srgbClr val="FFFFFF"/>
                          </a:solidFill>
                          <a:latin typeface="Calibri"/>
                          <a:cs typeface="Calibri"/>
                        </a:rPr>
                        <a:t> </a:t>
                      </a:r>
                      <a:r>
                        <a:rPr sz="950" spc="75" dirty="0">
                          <a:solidFill>
                            <a:srgbClr val="FFFFFF"/>
                          </a:solidFill>
                          <a:latin typeface="Calibri"/>
                          <a:cs typeface="Calibri"/>
                        </a:rPr>
                        <a:t>και</a:t>
                      </a:r>
                      <a:r>
                        <a:rPr sz="950" spc="50" dirty="0">
                          <a:solidFill>
                            <a:srgbClr val="FFFFFF"/>
                          </a:solidFill>
                          <a:latin typeface="Calibri"/>
                          <a:cs typeface="Calibri"/>
                        </a:rPr>
                        <a:t> </a:t>
                      </a:r>
                      <a:r>
                        <a:rPr sz="950" spc="80" dirty="0">
                          <a:solidFill>
                            <a:srgbClr val="FFFFFF"/>
                          </a:solidFill>
                          <a:latin typeface="Calibri"/>
                          <a:cs typeface="Calibri"/>
                        </a:rPr>
                        <a:t>διανομή</a:t>
                      </a:r>
                      <a:r>
                        <a:rPr sz="950" spc="25" dirty="0">
                          <a:solidFill>
                            <a:srgbClr val="FFFFFF"/>
                          </a:solidFill>
                          <a:latin typeface="Calibri"/>
                          <a:cs typeface="Calibri"/>
                        </a:rPr>
                        <a:t> </a:t>
                      </a:r>
                      <a:r>
                        <a:rPr sz="950" spc="80" dirty="0">
                          <a:solidFill>
                            <a:srgbClr val="FFFFFF"/>
                          </a:solidFill>
                          <a:latin typeface="Calibri"/>
                          <a:cs typeface="Calibri"/>
                        </a:rPr>
                        <a:t>ηλεκτρικής</a:t>
                      </a:r>
                      <a:r>
                        <a:rPr sz="950" spc="45" dirty="0">
                          <a:solidFill>
                            <a:srgbClr val="FFFFFF"/>
                          </a:solidFill>
                          <a:latin typeface="Calibri"/>
                          <a:cs typeface="Calibri"/>
                        </a:rPr>
                        <a:t> </a:t>
                      </a:r>
                      <a:r>
                        <a:rPr sz="950" spc="80" dirty="0">
                          <a:solidFill>
                            <a:srgbClr val="FFFFFF"/>
                          </a:solidFill>
                          <a:latin typeface="Calibri"/>
                          <a:cs typeface="Calibri"/>
                        </a:rPr>
                        <a:t>ενέργειας</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60" dirty="0">
                          <a:solidFill>
                            <a:srgbClr val="FFFFFF"/>
                          </a:solidFill>
                          <a:latin typeface="Calibri"/>
                          <a:cs typeface="Calibri"/>
                        </a:rPr>
                        <a:t>Συστήματα</a:t>
                      </a:r>
                      <a:r>
                        <a:rPr sz="950" dirty="0">
                          <a:solidFill>
                            <a:srgbClr val="FFFFFF"/>
                          </a:solidFill>
                          <a:latin typeface="Calibri"/>
                          <a:cs typeface="Calibri"/>
                        </a:rPr>
                        <a:t> </a:t>
                      </a:r>
                      <a:r>
                        <a:rPr sz="950" spc="65" dirty="0">
                          <a:solidFill>
                            <a:srgbClr val="FFFFFF"/>
                          </a:solidFill>
                          <a:latin typeface="Calibri"/>
                          <a:cs typeface="Calibri"/>
                        </a:rPr>
                        <a:t>πυρανίχνευσης</a:t>
                      </a:r>
                      <a:r>
                        <a:rPr sz="950" spc="15" dirty="0">
                          <a:solidFill>
                            <a:srgbClr val="FFFFFF"/>
                          </a:solidFill>
                          <a:latin typeface="Calibri"/>
                          <a:cs typeface="Calibri"/>
                        </a:rPr>
                        <a:t> </a:t>
                      </a:r>
                      <a:r>
                        <a:rPr sz="950" spc="60" dirty="0">
                          <a:solidFill>
                            <a:srgbClr val="FFFFFF"/>
                          </a:solidFill>
                          <a:latin typeface="Calibri"/>
                          <a:cs typeface="Calibri"/>
                        </a:rPr>
                        <a:t>και</a:t>
                      </a:r>
                      <a:r>
                        <a:rPr sz="950" spc="20" dirty="0">
                          <a:solidFill>
                            <a:srgbClr val="FFFFFF"/>
                          </a:solidFill>
                          <a:latin typeface="Calibri"/>
                          <a:cs typeface="Calibri"/>
                        </a:rPr>
                        <a:t> </a:t>
                      </a:r>
                      <a:r>
                        <a:rPr sz="950" spc="70" dirty="0">
                          <a:solidFill>
                            <a:srgbClr val="FFFFFF"/>
                          </a:solidFill>
                          <a:latin typeface="Calibri"/>
                          <a:cs typeface="Calibri"/>
                        </a:rPr>
                        <a:t>πυρόσβεσης</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65" dirty="0">
                          <a:solidFill>
                            <a:srgbClr val="FFFFFF"/>
                          </a:solidFill>
                          <a:latin typeface="Calibri"/>
                          <a:cs typeface="Calibri"/>
                        </a:rPr>
                        <a:t>Σύστημα</a:t>
                      </a:r>
                      <a:r>
                        <a:rPr sz="950" spc="40" dirty="0">
                          <a:solidFill>
                            <a:srgbClr val="FFFFFF"/>
                          </a:solidFill>
                          <a:latin typeface="Calibri"/>
                          <a:cs typeface="Calibri"/>
                        </a:rPr>
                        <a:t> </a:t>
                      </a:r>
                      <a:r>
                        <a:rPr sz="950" spc="60" dirty="0">
                          <a:solidFill>
                            <a:srgbClr val="FFFFFF"/>
                          </a:solidFill>
                          <a:latin typeface="Calibri"/>
                          <a:cs typeface="Calibri"/>
                        </a:rPr>
                        <a:t>χειρισμού</a:t>
                      </a:r>
                      <a:r>
                        <a:rPr sz="950" spc="35" dirty="0">
                          <a:solidFill>
                            <a:srgbClr val="FFFFFF"/>
                          </a:solidFill>
                          <a:latin typeface="Calibri"/>
                          <a:cs typeface="Calibri"/>
                        </a:rPr>
                        <a:t> </a:t>
                      </a:r>
                      <a:r>
                        <a:rPr sz="950" spc="65" dirty="0">
                          <a:solidFill>
                            <a:srgbClr val="FFFFFF"/>
                          </a:solidFill>
                          <a:latin typeface="Calibri"/>
                          <a:cs typeface="Calibri"/>
                        </a:rPr>
                        <a:t>φορτίου</a:t>
                      </a:r>
                      <a:r>
                        <a:rPr sz="950" spc="35" dirty="0">
                          <a:solidFill>
                            <a:srgbClr val="FFFFFF"/>
                          </a:solidFill>
                          <a:latin typeface="Calibri"/>
                          <a:cs typeface="Calibri"/>
                        </a:rPr>
                        <a:t> </a:t>
                      </a:r>
                      <a:r>
                        <a:rPr sz="950" spc="55" dirty="0">
                          <a:solidFill>
                            <a:srgbClr val="FFFFFF"/>
                          </a:solidFill>
                          <a:latin typeface="Calibri"/>
                          <a:cs typeface="Calibri"/>
                        </a:rPr>
                        <a:t>περιορίζεται</a:t>
                      </a:r>
                      <a:r>
                        <a:rPr sz="950" spc="35" dirty="0">
                          <a:solidFill>
                            <a:srgbClr val="FFFFFF"/>
                          </a:solidFill>
                          <a:latin typeface="Calibri"/>
                          <a:cs typeface="Calibri"/>
                        </a:rPr>
                        <a:t> </a:t>
                      </a:r>
                      <a:r>
                        <a:rPr sz="950" spc="65" dirty="0">
                          <a:solidFill>
                            <a:srgbClr val="FFFFFF"/>
                          </a:solidFill>
                          <a:latin typeface="Calibri"/>
                          <a:cs typeface="Calibri"/>
                        </a:rPr>
                        <a:t>σε</a:t>
                      </a:r>
                      <a:r>
                        <a:rPr sz="950" spc="40" dirty="0">
                          <a:solidFill>
                            <a:srgbClr val="FFFFFF"/>
                          </a:solidFill>
                          <a:latin typeface="Calibri"/>
                          <a:cs typeface="Calibri"/>
                        </a:rPr>
                        <a:t> </a:t>
                      </a:r>
                      <a:r>
                        <a:rPr sz="950" spc="50" dirty="0">
                          <a:solidFill>
                            <a:srgbClr val="FFFFFF"/>
                          </a:solidFill>
                          <a:latin typeface="Calibri"/>
                          <a:cs typeface="Calibri"/>
                        </a:rPr>
                        <a:t>στοιχεία</a:t>
                      </a:r>
                      <a:r>
                        <a:rPr sz="950" spc="30" dirty="0">
                          <a:solidFill>
                            <a:srgbClr val="FFFFFF"/>
                          </a:solidFill>
                          <a:latin typeface="Calibri"/>
                          <a:cs typeface="Calibri"/>
                        </a:rPr>
                        <a:t> </a:t>
                      </a:r>
                      <a:r>
                        <a:rPr sz="950" spc="70" dirty="0">
                          <a:solidFill>
                            <a:srgbClr val="FFFFFF"/>
                          </a:solidFill>
                          <a:latin typeface="Calibri"/>
                          <a:cs typeface="Calibri"/>
                        </a:rPr>
                        <a:t>που</a:t>
                      </a:r>
                      <a:r>
                        <a:rPr sz="950" spc="45" dirty="0">
                          <a:solidFill>
                            <a:srgbClr val="FFFFFF"/>
                          </a:solidFill>
                          <a:latin typeface="Calibri"/>
                          <a:cs typeface="Calibri"/>
                        </a:rPr>
                        <a:t> </a:t>
                      </a:r>
                      <a:r>
                        <a:rPr sz="950" spc="55" dirty="0">
                          <a:solidFill>
                            <a:srgbClr val="FFFFFF"/>
                          </a:solidFill>
                          <a:latin typeface="Calibri"/>
                          <a:cs typeface="Calibri"/>
                        </a:rPr>
                        <a:t>σχετίζονται</a:t>
                      </a:r>
                      <a:r>
                        <a:rPr sz="950" spc="35" dirty="0">
                          <a:solidFill>
                            <a:srgbClr val="FFFFFF"/>
                          </a:solidFill>
                          <a:latin typeface="Calibri"/>
                          <a:cs typeface="Calibri"/>
                        </a:rPr>
                        <a:t> </a:t>
                      </a:r>
                      <a:r>
                        <a:rPr sz="950" spc="70" dirty="0">
                          <a:solidFill>
                            <a:srgbClr val="FFFFFF"/>
                          </a:solidFill>
                          <a:latin typeface="Calibri"/>
                          <a:cs typeface="Calibri"/>
                        </a:rPr>
                        <a:t>με</a:t>
                      </a:r>
                      <a:r>
                        <a:rPr sz="950" spc="35" dirty="0">
                          <a:solidFill>
                            <a:srgbClr val="FFFFFF"/>
                          </a:solidFill>
                          <a:latin typeface="Calibri"/>
                          <a:cs typeface="Calibri"/>
                        </a:rPr>
                        <a:t> </a:t>
                      </a:r>
                      <a:r>
                        <a:rPr sz="950" spc="60" dirty="0">
                          <a:solidFill>
                            <a:srgbClr val="FFFFFF"/>
                          </a:solidFill>
                          <a:latin typeface="Calibri"/>
                          <a:cs typeface="Calibri"/>
                        </a:rPr>
                        <a:t>την</a:t>
                      </a:r>
                      <a:r>
                        <a:rPr sz="950" spc="35" dirty="0">
                          <a:solidFill>
                            <a:srgbClr val="FFFFFF"/>
                          </a:solidFill>
                          <a:latin typeface="Calibri"/>
                          <a:cs typeface="Calibri"/>
                        </a:rPr>
                        <a:t> </a:t>
                      </a:r>
                      <a:r>
                        <a:rPr sz="950" spc="65" dirty="0">
                          <a:solidFill>
                            <a:srgbClr val="FFFFFF"/>
                          </a:solidFill>
                          <a:latin typeface="Calibri"/>
                          <a:cs typeface="Calibri"/>
                        </a:rPr>
                        <a:t>ασφάλεια)</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65" dirty="0">
                          <a:solidFill>
                            <a:srgbClr val="FFFFFF"/>
                          </a:solidFill>
                          <a:latin typeface="Calibri"/>
                          <a:cs typeface="Calibri"/>
                        </a:rPr>
                        <a:t>Συστήματα</a:t>
                      </a:r>
                      <a:r>
                        <a:rPr sz="950" spc="50" dirty="0">
                          <a:solidFill>
                            <a:srgbClr val="FFFFFF"/>
                          </a:solidFill>
                          <a:latin typeface="Calibri"/>
                          <a:cs typeface="Calibri"/>
                        </a:rPr>
                        <a:t> </a:t>
                      </a:r>
                      <a:r>
                        <a:rPr sz="950" spc="65" dirty="0">
                          <a:solidFill>
                            <a:srgbClr val="FFFFFF"/>
                          </a:solidFill>
                          <a:latin typeface="Calibri"/>
                          <a:cs typeface="Calibri"/>
                        </a:rPr>
                        <a:t>υδροσυλλεκτών</a:t>
                      </a:r>
                      <a:r>
                        <a:rPr sz="950" spc="45" dirty="0">
                          <a:solidFill>
                            <a:srgbClr val="FFFFFF"/>
                          </a:solidFill>
                          <a:latin typeface="Calibri"/>
                          <a:cs typeface="Calibri"/>
                        </a:rPr>
                        <a:t> </a:t>
                      </a:r>
                      <a:r>
                        <a:rPr sz="950" spc="55" dirty="0">
                          <a:solidFill>
                            <a:srgbClr val="FFFFFF"/>
                          </a:solidFill>
                          <a:latin typeface="Calibri"/>
                          <a:cs typeface="Calibri"/>
                        </a:rPr>
                        <a:t>και</a:t>
                      </a:r>
                      <a:r>
                        <a:rPr sz="950" spc="50" dirty="0">
                          <a:solidFill>
                            <a:srgbClr val="FFFFFF"/>
                          </a:solidFill>
                          <a:latin typeface="Calibri"/>
                          <a:cs typeface="Calibri"/>
                        </a:rPr>
                        <a:t> </a:t>
                      </a:r>
                      <a:r>
                        <a:rPr sz="950" spc="60" dirty="0">
                          <a:solidFill>
                            <a:srgbClr val="FFFFFF"/>
                          </a:solidFill>
                          <a:latin typeface="Calibri"/>
                          <a:cs typeface="Calibri"/>
                        </a:rPr>
                        <a:t>έρματος,</a:t>
                      </a:r>
                      <a:r>
                        <a:rPr sz="950" spc="45" dirty="0">
                          <a:solidFill>
                            <a:srgbClr val="FFFFFF"/>
                          </a:solidFill>
                          <a:latin typeface="Calibri"/>
                          <a:cs typeface="Calibri"/>
                        </a:rPr>
                        <a:t> </a:t>
                      </a:r>
                      <a:r>
                        <a:rPr sz="950" spc="70" dirty="0">
                          <a:solidFill>
                            <a:srgbClr val="FFFFFF"/>
                          </a:solidFill>
                          <a:latin typeface="Calibri"/>
                          <a:cs typeface="Calibri"/>
                        </a:rPr>
                        <a:t>συστήματα</a:t>
                      </a:r>
                      <a:r>
                        <a:rPr sz="950" spc="50" dirty="0">
                          <a:solidFill>
                            <a:srgbClr val="FFFFFF"/>
                          </a:solidFill>
                          <a:latin typeface="Calibri"/>
                          <a:cs typeface="Calibri"/>
                        </a:rPr>
                        <a:t> </a:t>
                      </a:r>
                      <a:r>
                        <a:rPr sz="950" spc="65" dirty="0">
                          <a:solidFill>
                            <a:srgbClr val="FFFFFF"/>
                          </a:solidFill>
                          <a:latin typeface="Calibri"/>
                          <a:cs typeface="Calibri"/>
                        </a:rPr>
                        <a:t>ελέγχου</a:t>
                      </a:r>
                      <a:r>
                        <a:rPr sz="950" spc="45" dirty="0">
                          <a:solidFill>
                            <a:srgbClr val="FFFFFF"/>
                          </a:solidFill>
                          <a:latin typeface="Calibri"/>
                          <a:cs typeface="Calibri"/>
                        </a:rPr>
                        <a:t> </a:t>
                      </a:r>
                      <a:r>
                        <a:rPr sz="950" spc="65" dirty="0">
                          <a:solidFill>
                            <a:srgbClr val="FFFFFF"/>
                          </a:solidFill>
                          <a:latin typeface="Calibri"/>
                          <a:cs typeface="Calibri"/>
                        </a:rPr>
                        <a:t>φόρτωσης/εκφόρτωσης,</a:t>
                      </a:r>
                      <a:r>
                        <a:rPr sz="950" spc="50" dirty="0">
                          <a:solidFill>
                            <a:srgbClr val="FFFFFF"/>
                          </a:solidFill>
                          <a:latin typeface="Calibri"/>
                          <a:cs typeface="Calibri"/>
                        </a:rPr>
                        <a:t> </a:t>
                      </a:r>
                      <a:r>
                        <a:rPr sz="950" spc="60" dirty="0">
                          <a:solidFill>
                            <a:srgbClr val="FFFFFF"/>
                          </a:solidFill>
                          <a:latin typeface="Calibri"/>
                          <a:cs typeface="Calibri"/>
                        </a:rPr>
                        <a:t>υπολογιστής</a:t>
                      </a:r>
                      <a:r>
                        <a:rPr sz="950" spc="45" dirty="0">
                          <a:solidFill>
                            <a:srgbClr val="FFFFFF"/>
                          </a:solidFill>
                          <a:latin typeface="Calibri"/>
                          <a:cs typeface="Calibri"/>
                        </a:rPr>
                        <a:t> </a:t>
                      </a:r>
                      <a:r>
                        <a:rPr sz="950" spc="70" dirty="0">
                          <a:solidFill>
                            <a:srgbClr val="FFFFFF"/>
                          </a:solidFill>
                          <a:latin typeface="Calibri"/>
                          <a:cs typeface="Calibri"/>
                        </a:rPr>
                        <a:t>φόρτωσης</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35" dirty="0">
                          <a:solidFill>
                            <a:srgbClr val="FFFFFF"/>
                          </a:solidFill>
                          <a:latin typeface="Calibri"/>
                          <a:cs typeface="Calibri"/>
                        </a:rPr>
                        <a:t>Σύστημα</a:t>
                      </a:r>
                      <a:r>
                        <a:rPr sz="950" spc="-5" dirty="0">
                          <a:solidFill>
                            <a:srgbClr val="FFFFFF"/>
                          </a:solidFill>
                          <a:latin typeface="Calibri"/>
                          <a:cs typeface="Calibri"/>
                        </a:rPr>
                        <a:t> </a:t>
                      </a:r>
                      <a:r>
                        <a:rPr sz="950" spc="40" dirty="0">
                          <a:solidFill>
                            <a:srgbClr val="FFFFFF"/>
                          </a:solidFill>
                          <a:latin typeface="Calibri"/>
                          <a:cs typeface="Calibri"/>
                        </a:rPr>
                        <a:t>ελέγχου</a:t>
                      </a:r>
                      <a:r>
                        <a:rPr sz="950" dirty="0">
                          <a:solidFill>
                            <a:srgbClr val="FFFFFF"/>
                          </a:solidFill>
                          <a:latin typeface="Calibri"/>
                          <a:cs typeface="Calibri"/>
                        </a:rPr>
                        <a:t> </a:t>
                      </a:r>
                      <a:r>
                        <a:rPr sz="950" spc="40" dirty="0">
                          <a:solidFill>
                            <a:srgbClr val="FFFFFF"/>
                          </a:solidFill>
                          <a:latin typeface="Calibri"/>
                          <a:cs typeface="Calibri"/>
                        </a:rPr>
                        <a:t>λέβητα</a:t>
                      </a:r>
                      <a:endParaRPr sz="950">
                        <a:latin typeface="Calibri"/>
                        <a:cs typeface="Calibri"/>
                      </a:endParaRPr>
                    </a:p>
                    <a:p>
                      <a:pPr marL="212725" marR="727075" indent="-172720">
                        <a:lnSpc>
                          <a:spcPct val="100000"/>
                        </a:lnSpc>
                        <a:spcBef>
                          <a:spcPts val="265"/>
                        </a:spcBef>
                        <a:buSzPct val="126315"/>
                        <a:buFont typeface="Arial"/>
                        <a:buChar char="•"/>
                        <a:tabLst>
                          <a:tab pos="212725" algn="l"/>
                        </a:tabLst>
                      </a:pPr>
                      <a:r>
                        <a:rPr sz="950" spc="65" dirty="0">
                          <a:solidFill>
                            <a:srgbClr val="FFFFFF"/>
                          </a:solidFill>
                          <a:latin typeface="Calibri"/>
                          <a:cs typeface="Calibri"/>
                        </a:rPr>
                        <a:t>Σύστημα</a:t>
                      </a:r>
                      <a:r>
                        <a:rPr sz="950" spc="35" dirty="0">
                          <a:solidFill>
                            <a:srgbClr val="FFFFFF"/>
                          </a:solidFill>
                          <a:latin typeface="Calibri"/>
                          <a:cs typeface="Calibri"/>
                        </a:rPr>
                        <a:t> </a:t>
                      </a:r>
                      <a:r>
                        <a:rPr sz="950" spc="65" dirty="0">
                          <a:solidFill>
                            <a:srgbClr val="FFFFFF"/>
                          </a:solidFill>
                          <a:latin typeface="Calibri"/>
                          <a:cs typeface="Calibri"/>
                        </a:rPr>
                        <a:t>ελέγχου</a:t>
                      </a:r>
                      <a:r>
                        <a:rPr sz="950" spc="25" dirty="0">
                          <a:solidFill>
                            <a:srgbClr val="FFFFFF"/>
                          </a:solidFill>
                          <a:latin typeface="Calibri"/>
                          <a:cs typeface="Calibri"/>
                        </a:rPr>
                        <a:t> </a:t>
                      </a:r>
                      <a:r>
                        <a:rPr sz="950" spc="65" dirty="0">
                          <a:solidFill>
                            <a:srgbClr val="FFFFFF"/>
                          </a:solidFill>
                          <a:latin typeface="Calibri"/>
                          <a:cs typeface="Calibri"/>
                        </a:rPr>
                        <a:t>του</a:t>
                      </a:r>
                      <a:r>
                        <a:rPr sz="950" spc="30" dirty="0">
                          <a:solidFill>
                            <a:srgbClr val="FFFFFF"/>
                          </a:solidFill>
                          <a:latin typeface="Calibri"/>
                          <a:cs typeface="Calibri"/>
                        </a:rPr>
                        <a:t> </a:t>
                      </a:r>
                      <a:r>
                        <a:rPr sz="950" spc="65" dirty="0">
                          <a:solidFill>
                            <a:srgbClr val="FFFFFF"/>
                          </a:solidFill>
                          <a:latin typeface="Calibri"/>
                          <a:cs typeface="Calibri"/>
                        </a:rPr>
                        <a:t>πλυντηρίου</a:t>
                      </a:r>
                      <a:r>
                        <a:rPr sz="950" spc="30" dirty="0">
                          <a:solidFill>
                            <a:srgbClr val="FFFFFF"/>
                          </a:solidFill>
                          <a:latin typeface="Calibri"/>
                          <a:cs typeface="Calibri"/>
                        </a:rPr>
                        <a:t> </a:t>
                      </a:r>
                      <a:r>
                        <a:rPr sz="950" spc="55" dirty="0">
                          <a:solidFill>
                            <a:srgbClr val="FFFFFF"/>
                          </a:solidFill>
                          <a:latin typeface="Calibri"/>
                          <a:cs typeface="Calibri"/>
                        </a:rPr>
                        <a:t>και</a:t>
                      </a:r>
                      <a:r>
                        <a:rPr sz="950" spc="35" dirty="0">
                          <a:solidFill>
                            <a:srgbClr val="FFFFFF"/>
                          </a:solidFill>
                          <a:latin typeface="Calibri"/>
                          <a:cs typeface="Calibri"/>
                        </a:rPr>
                        <a:t> </a:t>
                      </a:r>
                      <a:r>
                        <a:rPr sz="950" spc="70" dirty="0">
                          <a:solidFill>
                            <a:srgbClr val="FFFFFF"/>
                          </a:solidFill>
                          <a:latin typeface="Calibri"/>
                          <a:cs typeface="Calibri"/>
                        </a:rPr>
                        <a:t>άλλα</a:t>
                      </a:r>
                      <a:r>
                        <a:rPr sz="950" spc="40" dirty="0">
                          <a:solidFill>
                            <a:srgbClr val="FFFFFF"/>
                          </a:solidFill>
                          <a:latin typeface="Calibri"/>
                          <a:cs typeface="Calibri"/>
                        </a:rPr>
                        <a:t> </a:t>
                      </a:r>
                      <a:r>
                        <a:rPr sz="950" spc="70" dirty="0">
                          <a:solidFill>
                            <a:srgbClr val="FFFFFF"/>
                          </a:solidFill>
                          <a:latin typeface="Calibri"/>
                          <a:cs typeface="Calibri"/>
                        </a:rPr>
                        <a:t>συστήματα</a:t>
                      </a:r>
                      <a:r>
                        <a:rPr sz="950" spc="35" dirty="0">
                          <a:solidFill>
                            <a:srgbClr val="FFFFFF"/>
                          </a:solidFill>
                          <a:latin typeface="Calibri"/>
                          <a:cs typeface="Calibri"/>
                        </a:rPr>
                        <a:t> </a:t>
                      </a:r>
                      <a:r>
                        <a:rPr sz="950" spc="70" dirty="0">
                          <a:solidFill>
                            <a:srgbClr val="FFFFFF"/>
                          </a:solidFill>
                          <a:latin typeface="Calibri"/>
                          <a:cs typeface="Calibri"/>
                        </a:rPr>
                        <a:t>που</a:t>
                      </a:r>
                      <a:r>
                        <a:rPr sz="950" spc="30" dirty="0">
                          <a:solidFill>
                            <a:srgbClr val="FFFFFF"/>
                          </a:solidFill>
                          <a:latin typeface="Calibri"/>
                          <a:cs typeface="Calibri"/>
                        </a:rPr>
                        <a:t> </a:t>
                      </a:r>
                      <a:r>
                        <a:rPr sz="950" spc="60" dirty="0">
                          <a:solidFill>
                            <a:srgbClr val="FFFFFF"/>
                          </a:solidFill>
                          <a:latin typeface="Calibri"/>
                          <a:cs typeface="Calibri"/>
                        </a:rPr>
                        <a:t>απαιτούνται</a:t>
                      </a:r>
                      <a:r>
                        <a:rPr sz="950" spc="30" dirty="0">
                          <a:solidFill>
                            <a:srgbClr val="FFFFFF"/>
                          </a:solidFill>
                          <a:latin typeface="Calibri"/>
                          <a:cs typeface="Calibri"/>
                        </a:rPr>
                        <a:t> </a:t>
                      </a:r>
                      <a:r>
                        <a:rPr sz="950" spc="60" dirty="0">
                          <a:solidFill>
                            <a:srgbClr val="FFFFFF"/>
                          </a:solidFill>
                          <a:latin typeface="Calibri"/>
                          <a:cs typeface="Calibri"/>
                        </a:rPr>
                        <a:t>για</a:t>
                      </a:r>
                      <a:r>
                        <a:rPr sz="950" spc="35" dirty="0">
                          <a:solidFill>
                            <a:srgbClr val="FFFFFF"/>
                          </a:solidFill>
                          <a:latin typeface="Calibri"/>
                          <a:cs typeface="Calibri"/>
                        </a:rPr>
                        <a:t> </a:t>
                      </a:r>
                      <a:r>
                        <a:rPr sz="950" spc="60" dirty="0">
                          <a:solidFill>
                            <a:srgbClr val="FFFFFF"/>
                          </a:solidFill>
                          <a:latin typeface="Calibri"/>
                          <a:cs typeface="Calibri"/>
                        </a:rPr>
                        <a:t>τη</a:t>
                      </a:r>
                      <a:r>
                        <a:rPr sz="950" spc="30" dirty="0">
                          <a:solidFill>
                            <a:srgbClr val="FFFFFF"/>
                          </a:solidFill>
                          <a:latin typeface="Calibri"/>
                          <a:cs typeface="Calibri"/>
                        </a:rPr>
                        <a:t> </a:t>
                      </a:r>
                      <a:r>
                        <a:rPr sz="950" spc="75" dirty="0">
                          <a:solidFill>
                            <a:srgbClr val="FFFFFF"/>
                          </a:solidFill>
                          <a:latin typeface="Calibri"/>
                          <a:cs typeface="Calibri"/>
                        </a:rPr>
                        <a:t>συμμόρφωση</a:t>
                      </a:r>
                      <a:r>
                        <a:rPr sz="950" spc="30" dirty="0">
                          <a:solidFill>
                            <a:srgbClr val="FFFFFF"/>
                          </a:solidFill>
                          <a:latin typeface="Calibri"/>
                          <a:cs typeface="Calibri"/>
                        </a:rPr>
                        <a:t> </a:t>
                      </a:r>
                      <a:r>
                        <a:rPr sz="950" spc="70" dirty="0">
                          <a:solidFill>
                            <a:srgbClr val="FFFFFF"/>
                          </a:solidFill>
                          <a:latin typeface="Calibri"/>
                          <a:cs typeface="Calibri"/>
                        </a:rPr>
                        <a:t>με</a:t>
                      </a:r>
                      <a:r>
                        <a:rPr sz="950" spc="30" dirty="0">
                          <a:solidFill>
                            <a:srgbClr val="FFFFFF"/>
                          </a:solidFill>
                          <a:latin typeface="Calibri"/>
                          <a:cs typeface="Calibri"/>
                        </a:rPr>
                        <a:t> </a:t>
                      </a:r>
                      <a:r>
                        <a:rPr sz="950" spc="65" dirty="0">
                          <a:solidFill>
                            <a:srgbClr val="FFFFFF"/>
                          </a:solidFill>
                          <a:latin typeface="Calibri"/>
                          <a:cs typeface="Calibri"/>
                        </a:rPr>
                        <a:t>τους</a:t>
                      </a:r>
                      <a:r>
                        <a:rPr sz="950" spc="35" dirty="0">
                          <a:solidFill>
                            <a:srgbClr val="FFFFFF"/>
                          </a:solidFill>
                          <a:latin typeface="Calibri"/>
                          <a:cs typeface="Calibri"/>
                        </a:rPr>
                        <a:t> </a:t>
                      </a:r>
                      <a:r>
                        <a:rPr sz="950" spc="65" dirty="0">
                          <a:solidFill>
                            <a:srgbClr val="FFFFFF"/>
                          </a:solidFill>
                          <a:latin typeface="Calibri"/>
                          <a:cs typeface="Calibri"/>
                        </a:rPr>
                        <a:t>κανονισμούς</a:t>
                      </a:r>
                      <a:r>
                        <a:rPr sz="950" spc="30" dirty="0">
                          <a:solidFill>
                            <a:srgbClr val="FFFFFF"/>
                          </a:solidFill>
                          <a:latin typeface="Calibri"/>
                          <a:cs typeface="Calibri"/>
                        </a:rPr>
                        <a:t> </a:t>
                      </a:r>
                      <a:r>
                        <a:rPr sz="950" spc="60" dirty="0">
                          <a:solidFill>
                            <a:srgbClr val="FFFFFF"/>
                          </a:solidFill>
                          <a:latin typeface="Calibri"/>
                          <a:cs typeface="Calibri"/>
                        </a:rPr>
                        <a:t>της</a:t>
                      </a:r>
                      <a:r>
                        <a:rPr sz="950" spc="30" dirty="0">
                          <a:solidFill>
                            <a:srgbClr val="FFFFFF"/>
                          </a:solidFill>
                          <a:latin typeface="Calibri"/>
                          <a:cs typeface="Calibri"/>
                        </a:rPr>
                        <a:t> </a:t>
                      </a:r>
                      <a:r>
                        <a:rPr sz="950" spc="65" dirty="0">
                          <a:solidFill>
                            <a:srgbClr val="FFFFFF"/>
                          </a:solidFill>
                          <a:latin typeface="Calibri"/>
                          <a:cs typeface="Calibri"/>
                        </a:rPr>
                        <a:t>κατηγορίας</a:t>
                      </a:r>
                      <a:r>
                        <a:rPr sz="950" spc="30" dirty="0">
                          <a:solidFill>
                            <a:srgbClr val="FFFFFF"/>
                          </a:solidFill>
                          <a:latin typeface="Calibri"/>
                          <a:cs typeface="Calibri"/>
                        </a:rPr>
                        <a:t> </a:t>
                      </a:r>
                      <a:r>
                        <a:rPr sz="950" spc="75" dirty="0">
                          <a:solidFill>
                            <a:srgbClr val="FFFFFF"/>
                          </a:solidFill>
                          <a:latin typeface="Calibri"/>
                          <a:cs typeface="Calibri"/>
                        </a:rPr>
                        <a:t>ή</a:t>
                      </a:r>
                      <a:r>
                        <a:rPr sz="950" spc="30" dirty="0">
                          <a:solidFill>
                            <a:srgbClr val="FFFFFF"/>
                          </a:solidFill>
                          <a:latin typeface="Calibri"/>
                          <a:cs typeface="Calibri"/>
                        </a:rPr>
                        <a:t> </a:t>
                      </a:r>
                      <a:r>
                        <a:rPr sz="950" spc="65" dirty="0">
                          <a:solidFill>
                            <a:srgbClr val="FFFFFF"/>
                          </a:solidFill>
                          <a:latin typeface="Calibri"/>
                          <a:cs typeface="Calibri"/>
                        </a:rPr>
                        <a:t>τους</a:t>
                      </a:r>
                      <a:r>
                        <a:rPr sz="950" spc="35" dirty="0">
                          <a:solidFill>
                            <a:srgbClr val="FFFFFF"/>
                          </a:solidFill>
                          <a:latin typeface="Calibri"/>
                          <a:cs typeface="Calibri"/>
                        </a:rPr>
                        <a:t> </a:t>
                      </a:r>
                      <a:r>
                        <a:rPr sz="950" spc="55" dirty="0">
                          <a:solidFill>
                            <a:srgbClr val="FFFFFF"/>
                          </a:solidFill>
                          <a:latin typeface="Calibri"/>
                          <a:cs typeface="Calibri"/>
                        </a:rPr>
                        <a:t>διεθνείς </a:t>
                      </a:r>
                      <a:r>
                        <a:rPr sz="950" spc="60" dirty="0">
                          <a:solidFill>
                            <a:srgbClr val="FFFFFF"/>
                          </a:solidFill>
                          <a:latin typeface="Calibri"/>
                          <a:cs typeface="Calibri"/>
                        </a:rPr>
                        <a:t> </a:t>
                      </a:r>
                      <a:r>
                        <a:rPr sz="950" spc="65" dirty="0">
                          <a:solidFill>
                            <a:srgbClr val="FFFFFF"/>
                          </a:solidFill>
                          <a:latin typeface="Calibri"/>
                          <a:cs typeface="Calibri"/>
                        </a:rPr>
                        <a:t>κανονισμούς</a:t>
                      </a:r>
                      <a:r>
                        <a:rPr sz="950" spc="25" dirty="0">
                          <a:solidFill>
                            <a:srgbClr val="FFFFFF"/>
                          </a:solidFill>
                          <a:latin typeface="Calibri"/>
                          <a:cs typeface="Calibri"/>
                        </a:rPr>
                        <a:t> </a:t>
                      </a:r>
                      <a:r>
                        <a:rPr sz="950" spc="60" dirty="0">
                          <a:solidFill>
                            <a:srgbClr val="FFFFFF"/>
                          </a:solidFill>
                          <a:latin typeface="Calibri"/>
                          <a:cs typeface="Calibri"/>
                        </a:rPr>
                        <a:t>για</a:t>
                      </a:r>
                      <a:r>
                        <a:rPr sz="950" spc="30" dirty="0">
                          <a:solidFill>
                            <a:srgbClr val="FFFFFF"/>
                          </a:solidFill>
                          <a:latin typeface="Calibri"/>
                          <a:cs typeface="Calibri"/>
                        </a:rPr>
                        <a:t> </a:t>
                      </a:r>
                      <a:r>
                        <a:rPr sz="950" spc="60" dirty="0">
                          <a:solidFill>
                            <a:srgbClr val="FFFFFF"/>
                          </a:solidFill>
                          <a:latin typeface="Calibri"/>
                          <a:cs typeface="Calibri"/>
                        </a:rPr>
                        <a:t>την</a:t>
                      </a:r>
                      <a:r>
                        <a:rPr sz="950" spc="25" dirty="0">
                          <a:solidFill>
                            <a:srgbClr val="FFFFFF"/>
                          </a:solidFill>
                          <a:latin typeface="Calibri"/>
                          <a:cs typeface="Calibri"/>
                        </a:rPr>
                        <a:t> </a:t>
                      </a:r>
                      <a:r>
                        <a:rPr sz="950" spc="75" dirty="0">
                          <a:solidFill>
                            <a:srgbClr val="FFFFFF"/>
                          </a:solidFill>
                          <a:latin typeface="Calibri"/>
                          <a:cs typeface="Calibri"/>
                        </a:rPr>
                        <a:t>πρόληψη</a:t>
                      </a:r>
                      <a:r>
                        <a:rPr sz="950" spc="25" dirty="0">
                          <a:solidFill>
                            <a:srgbClr val="FFFFFF"/>
                          </a:solidFill>
                          <a:latin typeface="Calibri"/>
                          <a:cs typeface="Calibri"/>
                        </a:rPr>
                        <a:t> </a:t>
                      </a:r>
                      <a:r>
                        <a:rPr sz="950" spc="60" dirty="0">
                          <a:solidFill>
                            <a:srgbClr val="FFFFFF"/>
                          </a:solidFill>
                          <a:latin typeface="Calibri"/>
                          <a:cs typeface="Calibri"/>
                        </a:rPr>
                        <a:t>της</a:t>
                      </a:r>
                      <a:r>
                        <a:rPr sz="950" spc="25" dirty="0">
                          <a:solidFill>
                            <a:srgbClr val="FFFFFF"/>
                          </a:solidFill>
                          <a:latin typeface="Calibri"/>
                          <a:cs typeface="Calibri"/>
                        </a:rPr>
                        <a:t> </a:t>
                      </a:r>
                      <a:r>
                        <a:rPr sz="950" spc="70" dirty="0">
                          <a:solidFill>
                            <a:srgbClr val="FFFFFF"/>
                          </a:solidFill>
                          <a:latin typeface="Calibri"/>
                          <a:cs typeface="Calibri"/>
                        </a:rPr>
                        <a:t>ρύπανσης</a:t>
                      </a:r>
                      <a:r>
                        <a:rPr sz="950" spc="30" dirty="0">
                          <a:solidFill>
                            <a:srgbClr val="FFFFFF"/>
                          </a:solidFill>
                          <a:latin typeface="Calibri"/>
                          <a:cs typeface="Calibri"/>
                        </a:rPr>
                        <a:t> </a:t>
                      </a:r>
                      <a:r>
                        <a:rPr sz="950" spc="65" dirty="0">
                          <a:solidFill>
                            <a:srgbClr val="FFFFFF"/>
                          </a:solidFill>
                          <a:latin typeface="Calibri"/>
                          <a:cs typeface="Calibri"/>
                        </a:rPr>
                        <a:t>του</a:t>
                      </a:r>
                      <a:r>
                        <a:rPr sz="950" spc="25" dirty="0">
                          <a:solidFill>
                            <a:srgbClr val="FFFFFF"/>
                          </a:solidFill>
                          <a:latin typeface="Calibri"/>
                          <a:cs typeface="Calibri"/>
                        </a:rPr>
                        <a:t> </a:t>
                      </a:r>
                      <a:r>
                        <a:rPr sz="950" spc="60" dirty="0">
                          <a:solidFill>
                            <a:srgbClr val="FFFFFF"/>
                          </a:solidFill>
                          <a:latin typeface="Calibri"/>
                          <a:cs typeface="Calibri"/>
                        </a:rPr>
                        <a:t>περιβάλλοντος</a:t>
                      </a:r>
                      <a:endParaRPr sz="950">
                        <a:latin typeface="Calibri"/>
                        <a:cs typeface="Calibri"/>
                      </a:endParaRPr>
                    </a:p>
                    <a:p>
                      <a:pPr marL="212725" indent="-172720">
                        <a:lnSpc>
                          <a:spcPct val="100000"/>
                        </a:lnSpc>
                        <a:spcBef>
                          <a:spcPts val="260"/>
                        </a:spcBef>
                        <a:buSzPct val="126315"/>
                        <a:buFont typeface="Arial"/>
                        <a:buChar char="•"/>
                        <a:tabLst>
                          <a:tab pos="212725" algn="l"/>
                        </a:tabLst>
                      </a:pPr>
                      <a:r>
                        <a:rPr sz="950" spc="70" dirty="0">
                          <a:solidFill>
                            <a:srgbClr val="FFFFFF"/>
                          </a:solidFill>
                          <a:latin typeface="Calibri"/>
                          <a:cs typeface="Calibri"/>
                        </a:rPr>
                        <a:t>Ολοκληρωμένη</a:t>
                      </a:r>
                      <a:r>
                        <a:rPr sz="950" spc="25" dirty="0">
                          <a:solidFill>
                            <a:srgbClr val="FFFFFF"/>
                          </a:solidFill>
                          <a:latin typeface="Calibri"/>
                          <a:cs typeface="Calibri"/>
                        </a:rPr>
                        <a:t> </a:t>
                      </a:r>
                      <a:r>
                        <a:rPr sz="950" spc="65" dirty="0">
                          <a:solidFill>
                            <a:srgbClr val="FFFFFF"/>
                          </a:solidFill>
                          <a:latin typeface="Calibri"/>
                          <a:cs typeface="Calibri"/>
                        </a:rPr>
                        <a:t>στεγανή</a:t>
                      </a:r>
                      <a:r>
                        <a:rPr sz="950" spc="25" dirty="0">
                          <a:solidFill>
                            <a:srgbClr val="FFFFFF"/>
                          </a:solidFill>
                          <a:latin typeface="Calibri"/>
                          <a:cs typeface="Calibri"/>
                        </a:rPr>
                        <a:t> </a:t>
                      </a:r>
                      <a:r>
                        <a:rPr sz="950" spc="65" dirty="0">
                          <a:solidFill>
                            <a:srgbClr val="FFFFFF"/>
                          </a:solidFill>
                          <a:latin typeface="Calibri"/>
                          <a:cs typeface="Calibri"/>
                        </a:rPr>
                        <a:t>ακεραιότητα</a:t>
                      </a:r>
                      <a:r>
                        <a:rPr sz="950" spc="30" dirty="0">
                          <a:solidFill>
                            <a:srgbClr val="FFFFFF"/>
                          </a:solidFill>
                          <a:latin typeface="Calibri"/>
                          <a:cs typeface="Calibri"/>
                        </a:rPr>
                        <a:t> </a:t>
                      </a:r>
                      <a:r>
                        <a:rPr sz="950" spc="60" dirty="0">
                          <a:solidFill>
                            <a:srgbClr val="FFFFFF"/>
                          </a:solidFill>
                          <a:latin typeface="Calibri"/>
                          <a:cs typeface="Calibri"/>
                        </a:rPr>
                        <a:t>και</a:t>
                      </a:r>
                      <a:r>
                        <a:rPr sz="950" spc="30" dirty="0">
                          <a:solidFill>
                            <a:srgbClr val="FFFFFF"/>
                          </a:solidFill>
                          <a:latin typeface="Calibri"/>
                          <a:cs typeface="Calibri"/>
                        </a:rPr>
                        <a:t> </a:t>
                      </a:r>
                      <a:r>
                        <a:rPr sz="950" spc="55" dirty="0">
                          <a:solidFill>
                            <a:srgbClr val="FFFFFF"/>
                          </a:solidFill>
                          <a:latin typeface="Calibri"/>
                          <a:cs typeface="Calibri"/>
                        </a:rPr>
                        <a:t>ανίχνευση</a:t>
                      </a:r>
                      <a:r>
                        <a:rPr sz="950" spc="20" dirty="0">
                          <a:solidFill>
                            <a:srgbClr val="FFFFFF"/>
                          </a:solidFill>
                          <a:latin typeface="Calibri"/>
                          <a:cs typeface="Calibri"/>
                        </a:rPr>
                        <a:t> </a:t>
                      </a:r>
                      <a:r>
                        <a:rPr sz="950" spc="70" dirty="0">
                          <a:solidFill>
                            <a:srgbClr val="FFFFFF"/>
                          </a:solidFill>
                          <a:latin typeface="Calibri"/>
                          <a:cs typeface="Calibri"/>
                        </a:rPr>
                        <a:t>πλημμύρας</a:t>
                      </a:r>
                      <a:endParaRPr sz="950">
                        <a:latin typeface="Calibri"/>
                        <a:cs typeface="Calibri"/>
                      </a:endParaRPr>
                    </a:p>
                    <a:p>
                      <a:pPr marL="212725" indent="-172720">
                        <a:lnSpc>
                          <a:spcPct val="100000"/>
                        </a:lnSpc>
                        <a:spcBef>
                          <a:spcPts val="300"/>
                        </a:spcBef>
                        <a:buSzPct val="126315"/>
                        <a:buFont typeface="Arial"/>
                        <a:buChar char="•"/>
                        <a:tabLst>
                          <a:tab pos="212725" algn="l"/>
                        </a:tabLst>
                      </a:pPr>
                      <a:r>
                        <a:rPr sz="950" spc="70" dirty="0">
                          <a:solidFill>
                            <a:srgbClr val="FFFFFF"/>
                          </a:solidFill>
                          <a:latin typeface="Calibri"/>
                          <a:cs typeface="Calibri"/>
                        </a:rPr>
                        <a:t>Φωτισμός</a:t>
                      </a:r>
                      <a:r>
                        <a:rPr sz="950" spc="25" dirty="0">
                          <a:solidFill>
                            <a:srgbClr val="FFFFFF"/>
                          </a:solidFill>
                          <a:latin typeface="Calibri"/>
                          <a:cs typeface="Calibri"/>
                        </a:rPr>
                        <a:t> </a:t>
                      </a:r>
                      <a:r>
                        <a:rPr sz="950" spc="50" dirty="0">
                          <a:solidFill>
                            <a:srgbClr val="FFFFFF"/>
                          </a:solidFill>
                          <a:latin typeface="Calibri"/>
                          <a:cs typeface="Calibri"/>
                        </a:rPr>
                        <a:t>π.χ.</a:t>
                      </a:r>
                      <a:r>
                        <a:rPr sz="950" spc="30" dirty="0">
                          <a:solidFill>
                            <a:srgbClr val="FFFFFF"/>
                          </a:solidFill>
                          <a:latin typeface="Calibri"/>
                          <a:cs typeface="Calibri"/>
                        </a:rPr>
                        <a:t> </a:t>
                      </a:r>
                      <a:r>
                        <a:rPr sz="950" spc="70" dirty="0">
                          <a:solidFill>
                            <a:srgbClr val="FFFFFF"/>
                          </a:solidFill>
                          <a:latin typeface="Calibri"/>
                          <a:cs typeface="Calibri"/>
                        </a:rPr>
                        <a:t>φωτισμός</a:t>
                      </a:r>
                      <a:r>
                        <a:rPr sz="950" spc="25" dirty="0">
                          <a:solidFill>
                            <a:srgbClr val="FFFFFF"/>
                          </a:solidFill>
                          <a:latin typeface="Calibri"/>
                          <a:cs typeface="Calibri"/>
                        </a:rPr>
                        <a:t> </a:t>
                      </a:r>
                      <a:r>
                        <a:rPr sz="950" spc="60" dirty="0">
                          <a:solidFill>
                            <a:srgbClr val="FFFFFF"/>
                          </a:solidFill>
                          <a:latin typeface="Calibri"/>
                          <a:cs typeface="Calibri"/>
                        </a:rPr>
                        <a:t>έκτακτης</a:t>
                      </a:r>
                      <a:r>
                        <a:rPr sz="950" spc="30" dirty="0">
                          <a:solidFill>
                            <a:srgbClr val="FFFFFF"/>
                          </a:solidFill>
                          <a:latin typeface="Calibri"/>
                          <a:cs typeface="Calibri"/>
                        </a:rPr>
                        <a:t> </a:t>
                      </a:r>
                      <a:r>
                        <a:rPr sz="950" spc="60" dirty="0">
                          <a:solidFill>
                            <a:srgbClr val="FFFFFF"/>
                          </a:solidFill>
                          <a:latin typeface="Calibri"/>
                          <a:cs typeface="Calibri"/>
                        </a:rPr>
                        <a:t>ανάγκης,</a:t>
                      </a:r>
                      <a:r>
                        <a:rPr sz="950" spc="30" dirty="0">
                          <a:solidFill>
                            <a:srgbClr val="FFFFFF"/>
                          </a:solidFill>
                          <a:latin typeface="Calibri"/>
                          <a:cs typeface="Calibri"/>
                        </a:rPr>
                        <a:t> </a:t>
                      </a:r>
                      <a:r>
                        <a:rPr sz="950" spc="65" dirty="0">
                          <a:solidFill>
                            <a:srgbClr val="FFFFFF"/>
                          </a:solidFill>
                          <a:latin typeface="Calibri"/>
                          <a:cs typeface="Calibri"/>
                        </a:rPr>
                        <a:t>χαμηλές</a:t>
                      </a:r>
                      <a:r>
                        <a:rPr sz="950" spc="25" dirty="0">
                          <a:solidFill>
                            <a:srgbClr val="FFFFFF"/>
                          </a:solidFill>
                          <a:latin typeface="Calibri"/>
                          <a:cs typeface="Calibri"/>
                        </a:rPr>
                        <a:t> </a:t>
                      </a:r>
                      <a:r>
                        <a:rPr sz="950" spc="55" dirty="0">
                          <a:solidFill>
                            <a:srgbClr val="FFFFFF"/>
                          </a:solidFill>
                          <a:latin typeface="Calibri"/>
                          <a:cs typeface="Calibri"/>
                        </a:rPr>
                        <a:t>θέσεις,</a:t>
                      </a:r>
                      <a:r>
                        <a:rPr sz="950" spc="25" dirty="0">
                          <a:solidFill>
                            <a:srgbClr val="FFFFFF"/>
                          </a:solidFill>
                          <a:latin typeface="Calibri"/>
                          <a:cs typeface="Calibri"/>
                        </a:rPr>
                        <a:t> </a:t>
                      </a:r>
                      <a:r>
                        <a:rPr sz="950" spc="80" dirty="0">
                          <a:solidFill>
                            <a:srgbClr val="FFFFFF"/>
                          </a:solidFill>
                          <a:latin typeface="Calibri"/>
                          <a:cs typeface="Calibri"/>
                        </a:rPr>
                        <a:t>φώτα</a:t>
                      </a:r>
                      <a:r>
                        <a:rPr sz="950" spc="40" dirty="0">
                          <a:solidFill>
                            <a:srgbClr val="FFFFFF"/>
                          </a:solidFill>
                          <a:latin typeface="Calibri"/>
                          <a:cs typeface="Calibri"/>
                        </a:rPr>
                        <a:t> </a:t>
                      </a:r>
                      <a:r>
                        <a:rPr sz="950" spc="50" dirty="0">
                          <a:solidFill>
                            <a:srgbClr val="FFFFFF"/>
                          </a:solidFill>
                          <a:latin typeface="Calibri"/>
                          <a:cs typeface="Calibri"/>
                        </a:rPr>
                        <a:t>κ.λπ.)</a:t>
                      </a:r>
                      <a:endParaRPr sz="950">
                        <a:latin typeface="Calibri"/>
                        <a:cs typeface="Calibri"/>
                      </a:endParaRPr>
                    </a:p>
                    <a:p>
                      <a:pPr marL="212725" marR="322580" indent="-172720">
                        <a:lnSpc>
                          <a:spcPct val="100000"/>
                        </a:lnSpc>
                        <a:spcBef>
                          <a:spcPts val="260"/>
                        </a:spcBef>
                        <a:buSzPct val="126315"/>
                        <a:buFont typeface="Arial"/>
                        <a:buChar char="•"/>
                        <a:tabLst>
                          <a:tab pos="212725" algn="l"/>
                        </a:tabLst>
                      </a:pPr>
                      <a:r>
                        <a:rPr sz="950" spc="65" dirty="0">
                          <a:solidFill>
                            <a:srgbClr val="FFFFFF"/>
                          </a:solidFill>
                          <a:latin typeface="Calibri"/>
                          <a:cs typeface="Calibri"/>
                        </a:rPr>
                        <a:t>Οποιοδήποτε</a:t>
                      </a:r>
                      <a:r>
                        <a:rPr sz="950" spc="30" dirty="0">
                          <a:solidFill>
                            <a:srgbClr val="FFFFFF"/>
                          </a:solidFill>
                          <a:latin typeface="Calibri"/>
                          <a:cs typeface="Calibri"/>
                        </a:rPr>
                        <a:t> </a:t>
                      </a:r>
                      <a:r>
                        <a:rPr sz="950" spc="70" dirty="0">
                          <a:solidFill>
                            <a:srgbClr val="FFFFFF"/>
                          </a:solidFill>
                          <a:latin typeface="Calibri"/>
                          <a:cs typeface="Calibri"/>
                        </a:rPr>
                        <a:t>άλλο</a:t>
                      </a:r>
                      <a:r>
                        <a:rPr sz="950" spc="35" dirty="0">
                          <a:solidFill>
                            <a:srgbClr val="FFFFFF"/>
                          </a:solidFill>
                          <a:latin typeface="Calibri"/>
                          <a:cs typeface="Calibri"/>
                        </a:rPr>
                        <a:t> </a:t>
                      </a:r>
                      <a:r>
                        <a:rPr sz="950" spc="70" dirty="0">
                          <a:solidFill>
                            <a:srgbClr val="FFFFFF"/>
                          </a:solidFill>
                          <a:latin typeface="Calibri"/>
                          <a:cs typeface="Calibri"/>
                        </a:rPr>
                        <a:t>σύστημα</a:t>
                      </a:r>
                      <a:r>
                        <a:rPr sz="950" spc="40" dirty="0">
                          <a:solidFill>
                            <a:srgbClr val="FFFFFF"/>
                          </a:solidFill>
                          <a:latin typeface="Calibri"/>
                          <a:cs typeface="Calibri"/>
                        </a:rPr>
                        <a:t> </a:t>
                      </a:r>
                      <a:r>
                        <a:rPr sz="950" spc="80" dirty="0">
                          <a:solidFill>
                            <a:srgbClr val="FFFFFF"/>
                          </a:solidFill>
                          <a:latin typeface="Calibri"/>
                          <a:cs typeface="Calibri"/>
                        </a:rPr>
                        <a:t>ΟΤ</a:t>
                      </a:r>
                      <a:r>
                        <a:rPr sz="950" spc="30" dirty="0">
                          <a:solidFill>
                            <a:srgbClr val="FFFFFF"/>
                          </a:solidFill>
                          <a:latin typeface="Calibri"/>
                          <a:cs typeface="Calibri"/>
                        </a:rPr>
                        <a:t> </a:t>
                      </a:r>
                      <a:r>
                        <a:rPr sz="950" spc="65" dirty="0">
                          <a:solidFill>
                            <a:srgbClr val="FFFFFF"/>
                          </a:solidFill>
                          <a:latin typeface="Calibri"/>
                          <a:cs typeface="Calibri"/>
                        </a:rPr>
                        <a:t>του</a:t>
                      </a:r>
                      <a:r>
                        <a:rPr sz="950" spc="35" dirty="0">
                          <a:solidFill>
                            <a:srgbClr val="FFFFFF"/>
                          </a:solidFill>
                          <a:latin typeface="Calibri"/>
                          <a:cs typeface="Calibri"/>
                        </a:rPr>
                        <a:t> </a:t>
                      </a:r>
                      <a:r>
                        <a:rPr sz="950" spc="65" dirty="0">
                          <a:solidFill>
                            <a:srgbClr val="FFFFFF"/>
                          </a:solidFill>
                          <a:latin typeface="Calibri"/>
                          <a:cs typeface="Calibri"/>
                        </a:rPr>
                        <a:t>οποίου</a:t>
                      </a:r>
                      <a:r>
                        <a:rPr sz="950" spc="30" dirty="0">
                          <a:solidFill>
                            <a:srgbClr val="FFFFFF"/>
                          </a:solidFill>
                          <a:latin typeface="Calibri"/>
                          <a:cs typeface="Calibri"/>
                        </a:rPr>
                        <a:t> </a:t>
                      </a:r>
                      <a:r>
                        <a:rPr sz="950" spc="75" dirty="0">
                          <a:solidFill>
                            <a:srgbClr val="FFFFFF"/>
                          </a:solidFill>
                          <a:latin typeface="Calibri"/>
                          <a:cs typeface="Calibri"/>
                        </a:rPr>
                        <a:t>η</a:t>
                      </a:r>
                      <a:r>
                        <a:rPr sz="950" spc="40" dirty="0">
                          <a:solidFill>
                            <a:srgbClr val="FFFFFF"/>
                          </a:solidFill>
                          <a:latin typeface="Calibri"/>
                          <a:cs typeface="Calibri"/>
                        </a:rPr>
                        <a:t> </a:t>
                      </a:r>
                      <a:r>
                        <a:rPr sz="950" spc="70" dirty="0">
                          <a:solidFill>
                            <a:srgbClr val="FFFFFF"/>
                          </a:solidFill>
                          <a:latin typeface="Calibri"/>
                          <a:cs typeface="Calibri"/>
                        </a:rPr>
                        <a:t>ανατροπή</a:t>
                      </a:r>
                      <a:r>
                        <a:rPr sz="950" spc="30" dirty="0">
                          <a:solidFill>
                            <a:srgbClr val="FFFFFF"/>
                          </a:solidFill>
                          <a:latin typeface="Calibri"/>
                          <a:cs typeface="Calibri"/>
                        </a:rPr>
                        <a:t> </a:t>
                      </a:r>
                      <a:r>
                        <a:rPr sz="950" spc="75" dirty="0">
                          <a:solidFill>
                            <a:srgbClr val="FFFFFF"/>
                          </a:solidFill>
                          <a:latin typeface="Calibri"/>
                          <a:cs typeface="Calibri"/>
                        </a:rPr>
                        <a:t>ή</a:t>
                      </a:r>
                      <a:r>
                        <a:rPr sz="950" spc="35" dirty="0">
                          <a:solidFill>
                            <a:srgbClr val="FFFFFF"/>
                          </a:solidFill>
                          <a:latin typeface="Calibri"/>
                          <a:cs typeface="Calibri"/>
                        </a:rPr>
                        <a:t> </a:t>
                      </a:r>
                      <a:r>
                        <a:rPr sz="950" spc="75" dirty="0">
                          <a:solidFill>
                            <a:srgbClr val="FFFFFF"/>
                          </a:solidFill>
                          <a:latin typeface="Calibri"/>
                          <a:cs typeface="Calibri"/>
                        </a:rPr>
                        <a:t>η</a:t>
                      </a:r>
                      <a:r>
                        <a:rPr sz="950" spc="30" dirty="0">
                          <a:solidFill>
                            <a:srgbClr val="FFFFFF"/>
                          </a:solidFill>
                          <a:latin typeface="Calibri"/>
                          <a:cs typeface="Calibri"/>
                        </a:rPr>
                        <a:t> </a:t>
                      </a:r>
                      <a:r>
                        <a:rPr sz="950" spc="70" dirty="0">
                          <a:solidFill>
                            <a:srgbClr val="FFFFFF"/>
                          </a:solidFill>
                          <a:latin typeface="Calibri"/>
                          <a:cs typeface="Calibri"/>
                        </a:rPr>
                        <a:t>μείωση</a:t>
                      </a:r>
                      <a:r>
                        <a:rPr sz="950" spc="35" dirty="0">
                          <a:solidFill>
                            <a:srgbClr val="FFFFFF"/>
                          </a:solidFill>
                          <a:latin typeface="Calibri"/>
                          <a:cs typeface="Calibri"/>
                        </a:rPr>
                        <a:t> </a:t>
                      </a:r>
                      <a:r>
                        <a:rPr sz="950" spc="60" dirty="0">
                          <a:solidFill>
                            <a:srgbClr val="FFFFFF"/>
                          </a:solidFill>
                          <a:latin typeface="Calibri"/>
                          <a:cs typeface="Calibri"/>
                        </a:rPr>
                        <a:t>της</a:t>
                      </a:r>
                      <a:r>
                        <a:rPr sz="950" spc="35" dirty="0">
                          <a:solidFill>
                            <a:srgbClr val="FFFFFF"/>
                          </a:solidFill>
                          <a:latin typeface="Calibri"/>
                          <a:cs typeface="Calibri"/>
                        </a:rPr>
                        <a:t> </a:t>
                      </a:r>
                      <a:r>
                        <a:rPr sz="950" spc="60" dirty="0">
                          <a:solidFill>
                            <a:srgbClr val="FFFFFF"/>
                          </a:solidFill>
                          <a:latin typeface="Calibri"/>
                          <a:cs typeface="Calibri"/>
                        </a:rPr>
                        <a:t>λειτουργίας</a:t>
                      </a:r>
                      <a:r>
                        <a:rPr sz="950" spc="35" dirty="0">
                          <a:solidFill>
                            <a:srgbClr val="FFFFFF"/>
                          </a:solidFill>
                          <a:latin typeface="Calibri"/>
                          <a:cs typeface="Calibri"/>
                        </a:rPr>
                        <a:t> </a:t>
                      </a:r>
                      <a:r>
                        <a:rPr sz="950" spc="65" dirty="0">
                          <a:solidFill>
                            <a:srgbClr val="FFFFFF"/>
                          </a:solidFill>
                          <a:latin typeface="Calibri"/>
                          <a:cs typeface="Calibri"/>
                        </a:rPr>
                        <a:t>μπορεί</a:t>
                      </a:r>
                      <a:r>
                        <a:rPr sz="950" spc="30" dirty="0">
                          <a:solidFill>
                            <a:srgbClr val="FFFFFF"/>
                          </a:solidFill>
                          <a:latin typeface="Calibri"/>
                          <a:cs typeface="Calibri"/>
                        </a:rPr>
                        <a:t> </a:t>
                      </a:r>
                      <a:r>
                        <a:rPr sz="950" spc="70" dirty="0">
                          <a:solidFill>
                            <a:srgbClr val="FFFFFF"/>
                          </a:solidFill>
                          <a:latin typeface="Calibri"/>
                          <a:cs typeface="Calibri"/>
                        </a:rPr>
                        <a:t>να</a:t>
                      </a:r>
                      <a:r>
                        <a:rPr sz="950" spc="40" dirty="0">
                          <a:solidFill>
                            <a:srgbClr val="FFFFFF"/>
                          </a:solidFill>
                          <a:latin typeface="Calibri"/>
                          <a:cs typeface="Calibri"/>
                        </a:rPr>
                        <a:t> </a:t>
                      </a:r>
                      <a:r>
                        <a:rPr sz="950" spc="60" dirty="0">
                          <a:solidFill>
                            <a:srgbClr val="FFFFFF"/>
                          </a:solidFill>
                          <a:latin typeface="Calibri"/>
                          <a:cs typeface="Calibri"/>
                        </a:rPr>
                        <a:t>θέσει</a:t>
                      </a:r>
                      <a:r>
                        <a:rPr sz="950" spc="35" dirty="0">
                          <a:solidFill>
                            <a:srgbClr val="FFFFFF"/>
                          </a:solidFill>
                          <a:latin typeface="Calibri"/>
                          <a:cs typeface="Calibri"/>
                        </a:rPr>
                        <a:t> </a:t>
                      </a:r>
                      <a:r>
                        <a:rPr sz="950" spc="65" dirty="0">
                          <a:solidFill>
                            <a:srgbClr val="FFFFFF"/>
                          </a:solidFill>
                          <a:latin typeface="Calibri"/>
                          <a:cs typeface="Calibri"/>
                        </a:rPr>
                        <a:t>σε</a:t>
                      </a:r>
                      <a:r>
                        <a:rPr sz="950" spc="35" dirty="0">
                          <a:solidFill>
                            <a:srgbClr val="FFFFFF"/>
                          </a:solidFill>
                          <a:latin typeface="Calibri"/>
                          <a:cs typeface="Calibri"/>
                        </a:rPr>
                        <a:t> </a:t>
                      </a:r>
                      <a:r>
                        <a:rPr sz="950" spc="60" dirty="0">
                          <a:solidFill>
                            <a:srgbClr val="FFFFFF"/>
                          </a:solidFill>
                          <a:latin typeface="Calibri"/>
                          <a:cs typeface="Calibri"/>
                        </a:rPr>
                        <a:t>κίνδυνο</a:t>
                      </a:r>
                      <a:r>
                        <a:rPr sz="950" spc="30" dirty="0">
                          <a:solidFill>
                            <a:srgbClr val="FFFFFF"/>
                          </a:solidFill>
                          <a:latin typeface="Calibri"/>
                          <a:cs typeface="Calibri"/>
                        </a:rPr>
                        <a:t> </a:t>
                      </a:r>
                      <a:r>
                        <a:rPr sz="950" spc="45" dirty="0">
                          <a:solidFill>
                            <a:srgbClr val="FFFFFF"/>
                          </a:solidFill>
                          <a:latin typeface="Calibri"/>
                          <a:cs typeface="Calibri"/>
                        </a:rPr>
                        <a:t>τις</a:t>
                      </a:r>
                      <a:r>
                        <a:rPr sz="950" spc="35" dirty="0">
                          <a:solidFill>
                            <a:srgbClr val="FFFFFF"/>
                          </a:solidFill>
                          <a:latin typeface="Calibri"/>
                          <a:cs typeface="Calibri"/>
                        </a:rPr>
                        <a:t> </a:t>
                      </a:r>
                      <a:r>
                        <a:rPr sz="950" spc="55" dirty="0">
                          <a:solidFill>
                            <a:srgbClr val="FFFFFF"/>
                          </a:solidFill>
                          <a:latin typeface="Calibri"/>
                          <a:cs typeface="Calibri"/>
                        </a:rPr>
                        <a:t>λειτουργίες</a:t>
                      </a:r>
                      <a:r>
                        <a:rPr sz="950" spc="30" dirty="0">
                          <a:solidFill>
                            <a:srgbClr val="FFFFFF"/>
                          </a:solidFill>
                          <a:latin typeface="Calibri"/>
                          <a:cs typeface="Calibri"/>
                        </a:rPr>
                        <a:t> </a:t>
                      </a:r>
                      <a:r>
                        <a:rPr sz="950" spc="65" dirty="0">
                          <a:solidFill>
                            <a:srgbClr val="FFFFFF"/>
                          </a:solidFill>
                          <a:latin typeface="Calibri"/>
                          <a:cs typeface="Calibri"/>
                        </a:rPr>
                        <a:t>του</a:t>
                      </a:r>
                      <a:r>
                        <a:rPr sz="950" spc="35" dirty="0">
                          <a:solidFill>
                            <a:srgbClr val="FFFFFF"/>
                          </a:solidFill>
                          <a:latin typeface="Calibri"/>
                          <a:cs typeface="Calibri"/>
                        </a:rPr>
                        <a:t> </a:t>
                      </a:r>
                      <a:r>
                        <a:rPr sz="950" spc="65" dirty="0">
                          <a:solidFill>
                            <a:srgbClr val="FFFFFF"/>
                          </a:solidFill>
                          <a:latin typeface="Calibri"/>
                          <a:cs typeface="Calibri"/>
                        </a:rPr>
                        <a:t>πλοίου</a:t>
                      </a:r>
                      <a:r>
                        <a:rPr sz="950" spc="30" dirty="0">
                          <a:solidFill>
                            <a:srgbClr val="FFFFFF"/>
                          </a:solidFill>
                          <a:latin typeface="Calibri"/>
                          <a:cs typeface="Calibri"/>
                        </a:rPr>
                        <a:t> </a:t>
                      </a:r>
                      <a:r>
                        <a:rPr sz="950" spc="45" dirty="0">
                          <a:solidFill>
                            <a:srgbClr val="FFFFFF"/>
                          </a:solidFill>
                          <a:latin typeface="Calibri"/>
                          <a:cs typeface="Calibri"/>
                        </a:rPr>
                        <a:t>(π.χ.</a:t>
                      </a:r>
                      <a:r>
                        <a:rPr sz="950" spc="40" dirty="0">
                          <a:solidFill>
                            <a:srgbClr val="FFFFFF"/>
                          </a:solidFill>
                          <a:latin typeface="Calibri"/>
                          <a:cs typeface="Calibri"/>
                        </a:rPr>
                        <a:t> </a:t>
                      </a:r>
                      <a:r>
                        <a:rPr sz="950" spc="70" dirty="0">
                          <a:solidFill>
                            <a:srgbClr val="FFFFFF"/>
                          </a:solidFill>
                          <a:latin typeface="Calibri"/>
                          <a:cs typeface="Calibri"/>
                        </a:rPr>
                        <a:t>σύστημα </a:t>
                      </a:r>
                      <a:r>
                        <a:rPr sz="950" spc="75" dirty="0">
                          <a:solidFill>
                            <a:srgbClr val="FFFFFF"/>
                          </a:solidFill>
                          <a:latin typeface="Calibri"/>
                          <a:cs typeface="Calibri"/>
                        </a:rPr>
                        <a:t> </a:t>
                      </a:r>
                      <a:r>
                        <a:rPr sz="950" spc="70" dirty="0">
                          <a:solidFill>
                            <a:srgbClr val="FFFFFF"/>
                          </a:solidFill>
                          <a:latin typeface="Calibri"/>
                          <a:cs typeface="Calibri"/>
                        </a:rPr>
                        <a:t>παρακολούθησης</a:t>
                      </a:r>
                      <a:r>
                        <a:rPr sz="950" spc="25" dirty="0">
                          <a:solidFill>
                            <a:srgbClr val="FFFFFF"/>
                          </a:solidFill>
                          <a:latin typeface="Calibri"/>
                          <a:cs typeface="Calibri"/>
                        </a:rPr>
                        <a:t> </a:t>
                      </a:r>
                      <a:r>
                        <a:rPr sz="950" spc="55" dirty="0">
                          <a:solidFill>
                            <a:srgbClr val="FFFFFF"/>
                          </a:solidFill>
                          <a:latin typeface="Calibri"/>
                          <a:cs typeface="Calibri"/>
                        </a:rPr>
                        <a:t>και</a:t>
                      </a:r>
                      <a:r>
                        <a:rPr sz="950" spc="30" dirty="0">
                          <a:solidFill>
                            <a:srgbClr val="FFFFFF"/>
                          </a:solidFill>
                          <a:latin typeface="Calibri"/>
                          <a:cs typeface="Calibri"/>
                        </a:rPr>
                        <a:t> </a:t>
                      </a:r>
                      <a:r>
                        <a:rPr sz="950" spc="65" dirty="0">
                          <a:solidFill>
                            <a:srgbClr val="FFFFFF"/>
                          </a:solidFill>
                          <a:latin typeface="Calibri"/>
                          <a:cs typeface="Calibri"/>
                        </a:rPr>
                        <a:t>ελέγχου</a:t>
                      </a:r>
                      <a:r>
                        <a:rPr sz="950" spc="25" dirty="0">
                          <a:solidFill>
                            <a:srgbClr val="FFFFFF"/>
                          </a:solidFill>
                          <a:latin typeface="Calibri"/>
                          <a:cs typeface="Calibri"/>
                        </a:rPr>
                        <a:t> </a:t>
                      </a:r>
                      <a:r>
                        <a:rPr sz="950" spc="70" dirty="0">
                          <a:solidFill>
                            <a:srgbClr val="FFFFFF"/>
                          </a:solidFill>
                          <a:latin typeface="Calibri"/>
                          <a:cs typeface="Calibri"/>
                        </a:rPr>
                        <a:t>ΥΦΑ,</a:t>
                      </a:r>
                      <a:r>
                        <a:rPr sz="950" spc="25" dirty="0">
                          <a:solidFill>
                            <a:srgbClr val="FFFFFF"/>
                          </a:solidFill>
                          <a:latin typeface="Calibri"/>
                          <a:cs typeface="Calibri"/>
                        </a:rPr>
                        <a:t> </a:t>
                      </a:r>
                      <a:r>
                        <a:rPr sz="950" spc="55" dirty="0">
                          <a:solidFill>
                            <a:srgbClr val="FFFFFF"/>
                          </a:solidFill>
                          <a:latin typeface="Calibri"/>
                          <a:cs typeface="Calibri"/>
                        </a:rPr>
                        <a:t>σχετικό</a:t>
                      </a:r>
                      <a:r>
                        <a:rPr sz="950" spc="30" dirty="0">
                          <a:solidFill>
                            <a:srgbClr val="FFFFFF"/>
                          </a:solidFill>
                          <a:latin typeface="Calibri"/>
                          <a:cs typeface="Calibri"/>
                        </a:rPr>
                        <a:t> </a:t>
                      </a:r>
                      <a:r>
                        <a:rPr sz="950" spc="70" dirty="0">
                          <a:solidFill>
                            <a:srgbClr val="FFFFFF"/>
                          </a:solidFill>
                          <a:latin typeface="Calibri"/>
                          <a:cs typeface="Calibri"/>
                        </a:rPr>
                        <a:t>σύστημα</a:t>
                      </a:r>
                      <a:r>
                        <a:rPr sz="950" spc="30" dirty="0">
                          <a:solidFill>
                            <a:srgbClr val="FFFFFF"/>
                          </a:solidFill>
                          <a:latin typeface="Calibri"/>
                          <a:cs typeface="Calibri"/>
                        </a:rPr>
                        <a:t> </a:t>
                      </a:r>
                      <a:r>
                        <a:rPr sz="950" spc="60" dirty="0">
                          <a:solidFill>
                            <a:srgbClr val="FFFFFF"/>
                          </a:solidFill>
                          <a:latin typeface="Calibri"/>
                          <a:cs typeface="Calibri"/>
                        </a:rPr>
                        <a:t>ανίχνευσης</a:t>
                      </a:r>
                      <a:r>
                        <a:rPr sz="950" spc="25" dirty="0">
                          <a:solidFill>
                            <a:srgbClr val="FFFFFF"/>
                          </a:solidFill>
                          <a:latin typeface="Calibri"/>
                          <a:cs typeface="Calibri"/>
                        </a:rPr>
                        <a:t> </a:t>
                      </a:r>
                      <a:r>
                        <a:rPr sz="950" spc="65" dirty="0">
                          <a:solidFill>
                            <a:srgbClr val="FFFFFF"/>
                          </a:solidFill>
                          <a:latin typeface="Calibri"/>
                          <a:cs typeface="Calibri"/>
                        </a:rPr>
                        <a:t>αερίου</a:t>
                      </a:r>
                      <a:r>
                        <a:rPr sz="950" spc="25" dirty="0">
                          <a:solidFill>
                            <a:srgbClr val="FFFFFF"/>
                          </a:solidFill>
                          <a:latin typeface="Calibri"/>
                          <a:cs typeface="Calibri"/>
                        </a:rPr>
                        <a:t> </a:t>
                      </a:r>
                      <a:r>
                        <a:rPr sz="950" spc="50" dirty="0">
                          <a:solidFill>
                            <a:srgbClr val="FFFFFF"/>
                          </a:solidFill>
                          <a:latin typeface="Calibri"/>
                          <a:cs typeface="Calibri"/>
                        </a:rPr>
                        <a:t>κ.λπ.)</a:t>
                      </a:r>
                      <a:endParaRPr sz="950">
                        <a:latin typeface="Calibri"/>
                        <a:cs typeface="Calibri"/>
                      </a:endParaRPr>
                    </a:p>
                    <a:p>
                      <a:pPr marL="212725" indent="-172720">
                        <a:lnSpc>
                          <a:spcPct val="100000"/>
                        </a:lnSpc>
                        <a:spcBef>
                          <a:spcPts val="254"/>
                        </a:spcBef>
                        <a:buSzPct val="126315"/>
                        <a:buFont typeface="Arial"/>
                        <a:buChar char="•"/>
                        <a:tabLst>
                          <a:tab pos="212725" algn="l"/>
                        </a:tabLst>
                      </a:pPr>
                      <a:r>
                        <a:rPr sz="950" spc="65" dirty="0">
                          <a:solidFill>
                            <a:srgbClr val="FFFFFF"/>
                          </a:solidFill>
                          <a:latin typeface="Calibri"/>
                          <a:cs typeface="Calibri"/>
                        </a:rPr>
                        <a:t>Συστήματα</a:t>
                      </a:r>
                      <a:r>
                        <a:rPr sz="950" spc="40" dirty="0">
                          <a:solidFill>
                            <a:srgbClr val="FFFFFF"/>
                          </a:solidFill>
                          <a:latin typeface="Calibri"/>
                          <a:cs typeface="Calibri"/>
                        </a:rPr>
                        <a:t> </a:t>
                      </a:r>
                      <a:r>
                        <a:rPr sz="950" spc="65" dirty="0">
                          <a:solidFill>
                            <a:srgbClr val="FFFFFF"/>
                          </a:solidFill>
                          <a:latin typeface="Calibri"/>
                          <a:cs typeface="Calibri"/>
                        </a:rPr>
                        <a:t>πλοήγησης</a:t>
                      </a:r>
                      <a:r>
                        <a:rPr sz="950" spc="45" dirty="0">
                          <a:solidFill>
                            <a:srgbClr val="FFFFFF"/>
                          </a:solidFill>
                          <a:latin typeface="Calibri"/>
                          <a:cs typeface="Calibri"/>
                        </a:rPr>
                        <a:t> </a:t>
                      </a:r>
                      <a:r>
                        <a:rPr sz="950" spc="70" dirty="0">
                          <a:solidFill>
                            <a:srgbClr val="FFFFFF"/>
                          </a:solidFill>
                          <a:latin typeface="Calibri"/>
                          <a:cs typeface="Calibri"/>
                        </a:rPr>
                        <a:t>που</a:t>
                      </a:r>
                      <a:r>
                        <a:rPr sz="950" spc="35" dirty="0">
                          <a:solidFill>
                            <a:srgbClr val="FFFFFF"/>
                          </a:solidFill>
                          <a:latin typeface="Calibri"/>
                          <a:cs typeface="Calibri"/>
                        </a:rPr>
                        <a:t> </a:t>
                      </a:r>
                      <a:r>
                        <a:rPr sz="950" spc="60" dirty="0">
                          <a:solidFill>
                            <a:srgbClr val="FFFFFF"/>
                          </a:solidFill>
                          <a:latin typeface="Calibri"/>
                          <a:cs typeface="Calibri"/>
                        </a:rPr>
                        <a:t>απαιτούνται</a:t>
                      </a:r>
                      <a:r>
                        <a:rPr sz="950" spc="40" dirty="0">
                          <a:solidFill>
                            <a:srgbClr val="FFFFFF"/>
                          </a:solidFill>
                          <a:latin typeface="Calibri"/>
                          <a:cs typeface="Calibri"/>
                        </a:rPr>
                        <a:t> </a:t>
                      </a:r>
                      <a:r>
                        <a:rPr sz="950" spc="75" dirty="0">
                          <a:solidFill>
                            <a:srgbClr val="FFFFFF"/>
                          </a:solidFill>
                          <a:latin typeface="Calibri"/>
                          <a:cs typeface="Calibri"/>
                        </a:rPr>
                        <a:t>από</a:t>
                      </a:r>
                      <a:r>
                        <a:rPr sz="950" spc="40" dirty="0">
                          <a:solidFill>
                            <a:srgbClr val="FFFFFF"/>
                          </a:solidFill>
                          <a:latin typeface="Calibri"/>
                          <a:cs typeface="Calibri"/>
                        </a:rPr>
                        <a:t> </a:t>
                      </a:r>
                      <a:r>
                        <a:rPr sz="950" spc="55" dirty="0">
                          <a:solidFill>
                            <a:srgbClr val="FFFFFF"/>
                          </a:solidFill>
                          <a:latin typeface="Calibri"/>
                          <a:cs typeface="Calibri"/>
                        </a:rPr>
                        <a:t>τους</a:t>
                      </a:r>
                      <a:r>
                        <a:rPr sz="950" spc="35" dirty="0">
                          <a:solidFill>
                            <a:srgbClr val="FFFFFF"/>
                          </a:solidFill>
                          <a:latin typeface="Calibri"/>
                          <a:cs typeface="Calibri"/>
                        </a:rPr>
                        <a:t> </a:t>
                      </a:r>
                      <a:r>
                        <a:rPr sz="950" spc="65" dirty="0">
                          <a:solidFill>
                            <a:srgbClr val="FFFFFF"/>
                          </a:solidFill>
                          <a:latin typeface="Calibri"/>
                          <a:cs typeface="Calibri"/>
                        </a:rPr>
                        <a:t>νόμιμους</a:t>
                      </a:r>
                      <a:r>
                        <a:rPr sz="950" spc="35" dirty="0">
                          <a:solidFill>
                            <a:srgbClr val="FFFFFF"/>
                          </a:solidFill>
                          <a:latin typeface="Calibri"/>
                          <a:cs typeface="Calibri"/>
                        </a:rPr>
                        <a:t> </a:t>
                      </a:r>
                      <a:r>
                        <a:rPr sz="950" spc="55" dirty="0">
                          <a:solidFill>
                            <a:srgbClr val="FFFFFF"/>
                          </a:solidFill>
                          <a:latin typeface="Calibri"/>
                          <a:cs typeface="Calibri"/>
                        </a:rPr>
                        <a:t>κανονισμούς</a:t>
                      </a:r>
                      <a:endParaRPr sz="950">
                        <a:latin typeface="Calibri"/>
                        <a:cs typeface="Calibri"/>
                      </a:endParaRPr>
                    </a:p>
                    <a:p>
                      <a:pPr marL="212090" indent="-172085">
                        <a:lnSpc>
                          <a:spcPct val="100000"/>
                        </a:lnSpc>
                        <a:spcBef>
                          <a:spcPts val="244"/>
                        </a:spcBef>
                        <a:buSzPct val="126315"/>
                        <a:buFont typeface="Arial"/>
                        <a:buChar char="•"/>
                        <a:tabLst>
                          <a:tab pos="212090" algn="l"/>
                        </a:tabLst>
                      </a:pPr>
                      <a:r>
                        <a:rPr sz="950" spc="65" dirty="0">
                          <a:solidFill>
                            <a:srgbClr val="FFFFFF"/>
                          </a:solidFill>
                          <a:latin typeface="Calibri"/>
                          <a:cs typeface="Calibri"/>
                        </a:rPr>
                        <a:t>Συστήματα</a:t>
                      </a:r>
                      <a:r>
                        <a:rPr sz="950" spc="45" dirty="0">
                          <a:solidFill>
                            <a:srgbClr val="FFFFFF"/>
                          </a:solidFill>
                          <a:latin typeface="Calibri"/>
                          <a:cs typeface="Calibri"/>
                        </a:rPr>
                        <a:t> </a:t>
                      </a:r>
                      <a:r>
                        <a:rPr sz="950" spc="60" dirty="0">
                          <a:solidFill>
                            <a:srgbClr val="FFFFFF"/>
                          </a:solidFill>
                          <a:latin typeface="Calibri"/>
                          <a:cs typeface="Calibri"/>
                        </a:rPr>
                        <a:t>εσωτερικής</a:t>
                      </a:r>
                      <a:r>
                        <a:rPr sz="950" spc="40" dirty="0">
                          <a:solidFill>
                            <a:srgbClr val="FFFFFF"/>
                          </a:solidFill>
                          <a:latin typeface="Calibri"/>
                          <a:cs typeface="Calibri"/>
                        </a:rPr>
                        <a:t> </a:t>
                      </a:r>
                      <a:r>
                        <a:rPr sz="950" spc="55" dirty="0">
                          <a:solidFill>
                            <a:srgbClr val="FFFFFF"/>
                          </a:solidFill>
                          <a:latin typeface="Calibri"/>
                          <a:cs typeface="Calibri"/>
                        </a:rPr>
                        <a:t>και</a:t>
                      </a:r>
                      <a:r>
                        <a:rPr sz="950" spc="45" dirty="0">
                          <a:solidFill>
                            <a:srgbClr val="FFFFFF"/>
                          </a:solidFill>
                          <a:latin typeface="Calibri"/>
                          <a:cs typeface="Calibri"/>
                        </a:rPr>
                        <a:t> </a:t>
                      </a:r>
                      <a:r>
                        <a:rPr sz="950" spc="60" dirty="0">
                          <a:solidFill>
                            <a:srgbClr val="FFFFFF"/>
                          </a:solidFill>
                          <a:latin typeface="Calibri"/>
                          <a:cs typeface="Calibri"/>
                        </a:rPr>
                        <a:t>εξωτερικής</a:t>
                      </a:r>
                      <a:r>
                        <a:rPr sz="950" spc="45" dirty="0">
                          <a:solidFill>
                            <a:srgbClr val="FFFFFF"/>
                          </a:solidFill>
                          <a:latin typeface="Calibri"/>
                          <a:cs typeface="Calibri"/>
                        </a:rPr>
                        <a:t> </a:t>
                      </a:r>
                      <a:r>
                        <a:rPr sz="950" spc="60" dirty="0">
                          <a:solidFill>
                            <a:srgbClr val="FFFFFF"/>
                          </a:solidFill>
                          <a:latin typeface="Calibri"/>
                          <a:cs typeface="Calibri"/>
                        </a:rPr>
                        <a:t>επικοινωνίας</a:t>
                      </a:r>
                      <a:r>
                        <a:rPr sz="950" spc="40" dirty="0">
                          <a:solidFill>
                            <a:srgbClr val="FFFFFF"/>
                          </a:solidFill>
                          <a:latin typeface="Calibri"/>
                          <a:cs typeface="Calibri"/>
                        </a:rPr>
                        <a:t> </a:t>
                      </a:r>
                      <a:r>
                        <a:rPr sz="950" spc="70" dirty="0">
                          <a:solidFill>
                            <a:srgbClr val="FFFFFF"/>
                          </a:solidFill>
                          <a:latin typeface="Calibri"/>
                          <a:cs typeface="Calibri"/>
                        </a:rPr>
                        <a:t>που</a:t>
                      </a:r>
                      <a:r>
                        <a:rPr sz="950" spc="45" dirty="0">
                          <a:solidFill>
                            <a:srgbClr val="FFFFFF"/>
                          </a:solidFill>
                          <a:latin typeface="Calibri"/>
                          <a:cs typeface="Calibri"/>
                        </a:rPr>
                        <a:t> </a:t>
                      </a:r>
                      <a:r>
                        <a:rPr sz="950" spc="60" dirty="0">
                          <a:solidFill>
                            <a:srgbClr val="FFFFFF"/>
                          </a:solidFill>
                          <a:latin typeface="Calibri"/>
                          <a:cs typeface="Calibri"/>
                        </a:rPr>
                        <a:t>απαιτούνται</a:t>
                      </a:r>
                      <a:r>
                        <a:rPr sz="950" spc="50" dirty="0">
                          <a:solidFill>
                            <a:srgbClr val="FFFFFF"/>
                          </a:solidFill>
                          <a:latin typeface="Calibri"/>
                          <a:cs typeface="Calibri"/>
                        </a:rPr>
                        <a:t> </a:t>
                      </a:r>
                      <a:r>
                        <a:rPr sz="950" spc="75" dirty="0">
                          <a:solidFill>
                            <a:srgbClr val="FFFFFF"/>
                          </a:solidFill>
                          <a:latin typeface="Calibri"/>
                          <a:cs typeface="Calibri"/>
                        </a:rPr>
                        <a:t>από</a:t>
                      </a:r>
                      <a:r>
                        <a:rPr sz="950" spc="40" dirty="0">
                          <a:solidFill>
                            <a:srgbClr val="FFFFFF"/>
                          </a:solidFill>
                          <a:latin typeface="Calibri"/>
                          <a:cs typeface="Calibri"/>
                        </a:rPr>
                        <a:t> </a:t>
                      </a:r>
                      <a:r>
                        <a:rPr sz="950" spc="65" dirty="0">
                          <a:solidFill>
                            <a:srgbClr val="FFFFFF"/>
                          </a:solidFill>
                          <a:latin typeface="Calibri"/>
                          <a:cs typeface="Calibri"/>
                        </a:rPr>
                        <a:t>τους</a:t>
                      </a:r>
                      <a:r>
                        <a:rPr sz="950" spc="40" dirty="0">
                          <a:solidFill>
                            <a:srgbClr val="FFFFFF"/>
                          </a:solidFill>
                          <a:latin typeface="Calibri"/>
                          <a:cs typeface="Calibri"/>
                        </a:rPr>
                        <a:t> </a:t>
                      </a:r>
                      <a:r>
                        <a:rPr sz="950" spc="65" dirty="0">
                          <a:solidFill>
                            <a:srgbClr val="FFFFFF"/>
                          </a:solidFill>
                          <a:latin typeface="Calibri"/>
                          <a:cs typeface="Calibri"/>
                        </a:rPr>
                        <a:t>κανονισμούς</a:t>
                      </a:r>
                      <a:r>
                        <a:rPr sz="950" spc="40" dirty="0">
                          <a:solidFill>
                            <a:srgbClr val="FFFFFF"/>
                          </a:solidFill>
                          <a:latin typeface="Calibri"/>
                          <a:cs typeface="Calibri"/>
                        </a:rPr>
                        <a:t> </a:t>
                      </a:r>
                      <a:r>
                        <a:rPr sz="950" spc="60" dirty="0">
                          <a:solidFill>
                            <a:srgbClr val="FFFFFF"/>
                          </a:solidFill>
                          <a:latin typeface="Calibri"/>
                          <a:cs typeface="Calibri"/>
                        </a:rPr>
                        <a:t>της</a:t>
                      </a:r>
                      <a:r>
                        <a:rPr sz="950" spc="45" dirty="0">
                          <a:solidFill>
                            <a:srgbClr val="FFFFFF"/>
                          </a:solidFill>
                          <a:latin typeface="Calibri"/>
                          <a:cs typeface="Calibri"/>
                        </a:rPr>
                        <a:t> </a:t>
                      </a:r>
                      <a:r>
                        <a:rPr sz="950" spc="60" dirty="0">
                          <a:solidFill>
                            <a:srgbClr val="FFFFFF"/>
                          </a:solidFill>
                          <a:latin typeface="Calibri"/>
                          <a:cs typeface="Calibri"/>
                        </a:rPr>
                        <a:t>τάξης</a:t>
                      </a:r>
                      <a:r>
                        <a:rPr sz="950" spc="45" dirty="0">
                          <a:solidFill>
                            <a:srgbClr val="FFFFFF"/>
                          </a:solidFill>
                          <a:latin typeface="Calibri"/>
                          <a:cs typeface="Calibri"/>
                        </a:rPr>
                        <a:t> </a:t>
                      </a:r>
                      <a:r>
                        <a:rPr sz="950" spc="55" dirty="0">
                          <a:solidFill>
                            <a:srgbClr val="FFFFFF"/>
                          </a:solidFill>
                          <a:latin typeface="Calibri"/>
                          <a:cs typeface="Calibri"/>
                        </a:rPr>
                        <a:t>και τους</a:t>
                      </a:r>
                      <a:r>
                        <a:rPr sz="950" spc="40" dirty="0">
                          <a:solidFill>
                            <a:srgbClr val="FFFFFF"/>
                          </a:solidFill>
                          <a:latin typeface="Calibri"/>
                          <a:cs typeface="Calibri"/>
                        </a:rPr>
                        <a:t> </a:t>
                      </a:r>
                      <a:r>
                        <a:rPr sz="950" spc="65" dirty="0">
                          <a:solidFill>
                            <a:srgbClr val="FFFFFF"/>
                          </a:solidFill>
                          <a:latin typeface="Calibri"/>
                          <a:cs typeface="Calibri"/>
                        </a:rPr>
                        <a:t>θεσμοθετημένους</a:t>
                      </a:r>
                      <a:r>
                        <a:rPr sz="950" spc="40" dirty="0">
                          <a:solidFill>
                            <a:srgbClr val="FFFFFF"/>
                          </a:solidFill>
                          <a:latin typeface="Calibri"/>
                          <a:cs typeface="Calibri"/>
                        </a:rPr>
                        <a:t> </a:t>
                      </a:r>
                      <a:r>
                        <a:rPr sz="950" spc="55" dirty="0">
                          <a:solidFill>
                            <a:srgbClr val="FFFFFF"/>
                          </a:solidFill>
                          <a:latin typeface="Calibri"/>
                          <a:cs typeface="Calibri"/>
                        </a:rPr>
                        <a:t>κανονισμούς</a:t>
                      </a:r>
                      <a:endParaRPr sz="950">
                        <a:latin typeface="Calibri"/>
                        <a:cs typeface="Calibri"/>
                      </a:endParaRPr>
                    </a:p>
                  </a:txBody>
                  <a:tcPr marL="0" marR="0" marT="4889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675" y="421640"/>
            <a:ext cx="5047615" cy="876300"/>
          </a:xfrm>
          <a:prstGeom prst="rect">
            <a:avLst/>
          </a:prstGeom>
        </p:spPr>
        <p:txBody>
          <a:bodyPr vert="horz" wrap="square" lIns="0" tIns="41275" rIns="0" bIns="0" rtlCol="0">
            <a:spAutoFit/>
          </a:bodyPr>
          <a:lstStyle/>
          <a:p>
            <a:pPr marL="12700" marR="5080">
              <a:lnSpc>
                <a:spcPts val="3279"/>
              </a:lnSpc>
              <a:spcBef>
                <a:spcPts val="325"/>
              </a:spcBef>
            </a:pPr>
            <a:r>
              <a:rPr sz="2850" spc="195" dirty="0"/>
              <a:t>Κανονισμοί</a:t>
            </a:r>
            <a:r>
              <a:rPr sz="2850" spc="185" dirty="0"/>
              <a:t> </a:t>
            </a:r>
            <a:r>
              <a:rPr sz="2850" spc="170" dirty="0"/>
              <a:t>για</a:t>
            </a:r>
            <a:r>
              <a:rPr sz="2850" spc="204" dirty="0"/>
              <a:t> </a:t>
            </a:r>
            <a:r>
              <a:rPr sz="2850" spc="180" dirty="0"/>
              <a:t>την</a:t>
            </a:r>
            <a:r>
              <a:rPr sz="2850" spc="200" dirty="0"/>
              <a:t> </a:t>
            </a:r>
            <a:r>
              <a:rPr sz="2850" spc="204" dirty="0"/>
              <a:t>ασφάλεια </a:t>
            </a:r>
            <a:r>
              <a:rPr sz="2850" spc="-695" dirty="0"/>
              <a:t> </a:t>
            </a:r>
            <a:r>
              <a:rPr sz="2850" spc="190" dirty="0"/>
              <a:t>στον</a:t>
            </a:r>
            <a:r>
              <a:rPr sz="2850" spc="215" dirty="0"/>
              <a:t> </a:t>
            </a:r>
            <a:r>
              <a:rPr sz="2850" spc="210" dirty="0"/>
              <a:t>κυβερνοχώρο</a:t>
            </a:r>
            <a:endParaRPr sz="2850"/>
          </a:p>
        </p:txBody>
      </p:sp>
      <p:sp>
        <p:nvSpPr>
          <p:cNvPr id="3" name="object 3"/>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4" name="object 4"/>
          <p:cNvSpPr txBox="1"/>
          <p:nvPr/>
        </p:nvSpPr>
        <p:spPr>
          <a:xfrm>
            <a:off x="567055" y="1698307"/>
            <a:ext cx="10615295" cy="2402840"/>
          </a:xfrm>
          <a:prstGeom prst="rect">
            <a:avLst/>
          </a:prstGeom>
        </p:spPr>
        <p:txBody>
          <a:bodyPr vert="horz" wrap="square" lIns="0" tIns="12700" rIns="0" bIns="0" rtlCol="0">
            <a:spAutoFit/>
          </a:bodyPr>
          <a:lstStyle/>
          <a:p>
            <a:pPr marL="299085" indent="-286385">
              <a:lnSpc>
                <a:spcPct val="100000"/>
              </a:lnSpc>
              <a:spcBef>
                <a:spcPts val="100"/>
              </a:spcBef>
              <a:buSzPct val="127272"/>
              <a:buFont typeface="Arial"/>
              <a:buChar char="•"/>
              <a:tabLst>
                <a:tab pos="298450" algn="l"/>
                <a:tab pos="299085" algn="l"/>
              </a:tabLst>
            </a:pPr>
            <a:r>
              <a:rPr sz="1100" b="1" spc="35" dirty="0">
                <a:solidFill>
                  <a:srgbClr val="FFFFFF"/>
                </a:solidFill>
                <a:latin typeface="Calibri"/>
                <a:cs typeface="Calibri"/>
              </a:rPr>
              <a:t>Σε</a:t>
            </a:r>
            <a:r>
              <a:rPr sz="1100" b="1" spc="-35" dirty="0">
                <a:solidFill>
                  <a:srgbClr val="FFFFFF"/>
                </a:solidFill>
                <a:latin typeface="Calibri"/>
                <a:cs typeface="Calibri"/>
              </a:rPr>
              <a:t> </a:t>
            </a:r>
            <a:r>
              <a:rPr sz="1100" b="1" spc="50" dirty="0">
                <a:solidFill>
                  <a:srgbClr val="FFFFFF"/>
                </a:solidFill>
                <a:latin typeface="Calibri"/>
                <a:cs typeface="Calibri"/>
              </a:rPr>
              <a:t>ποιους</a:t>
            </a:r>
            <a:r>
              <a:rPr sz="1100" b="1" spc="25" dirty="0">
                <a:solidFill>
                  <a:srgbClr val="FFFFFF"/>
                </a:solidFill>
                <a:latin typeface="Calibri"/>
                <a:cs typeface="Calibri"/>
              </a:rPr>
              <a:t> </a:t>
            </a:r>
            <a:r>
              <a:rPr sz="1100" b="1" spc="50" dirty="0">
                <a:solidFill>
                  <a:srgbClr val="FFFFFF"/>
                </a:solidFill>
                <a:latin typeface="Calibri"/>
                <a:cs typeface="Calibri"/>
              </a:rPr>
              <a:t>εφαρμόζονται</a:t>
            </a:r>
            <a:r>
              <a:rPr sz="1100" b="1" spc="25" dirty="0">
                <a:solidFill>
                  <a:srgbClr val="FFFFFF"/>
                </a:solidFill>
                <a:latin typeface="Calibri"/>
                <a:cs typeface="Calibri"/>
              </a:rPr>
              <a:t> </a:t>
            </a:r>
            <a:r>
              <a:rPr sz="1100" b="1" spc="50" dirty="0">
                <a:solidFill>
                  <a:srgbClr val="FFFFFF"/>
                </a:solidFill>
                <a:latin typeface="Calibri"/>
                <a:cs typeface="Calibri"/>
              </a:rPr>
              <a:t>τα</a:t>
            </a:r>
            <a:r>
              <a:rPr sz="1100" b="1" spc="20" dirty="0">
                <a:solidFill>
                  <a:srgbClr val="FFFFFF"/>
                </a:solidFill>
                <a:latin typeface="Calibri"/>
                <a:cs typeface="Calibri"/>
              </a:rPr>
              <a:t> </a:t>
            </a:r>
            <a:r>
              <a:rPr sz="1100" b="1" spc="65" dirty="0">
                <a:solidFill>
                  <a:srgbClr val="FFFFFF"/>
                </a:solidFill>
                <a:latin typeface="Calibri"/>
                <a:cs typeface="Calibri"/>
              </a:rPr>
              <a:t>UR</a:t>
            </a:r>
            <a:r>
              <a:rPr sz="1100" b="1" spc="20" dirty="0">
                <a:solidFill>
                  <a:srgbClr val="FFFFFF"/>
                </a:solidFill>
                <a:latin typeface="Calibri"/>
                <a:cs typeface="Calibri"/>
              </a:rPr>
              <a:t> </a:t>
            </a:r>
            <a:r>
              <a:rPr sz="1100" b="1" spc="50" dirty="0">
                <a:solidFill>
                  <a:srgbClr val="FFFFFF"/>
                </a:solidFill>
                <a:latin typeface="Calibri"/>
                <a:cs typeface="Calibri"/>
              </a:rPr>
              <a:t>E26</a:t>
            </a:r>
            <a:r>
              <a:rPr sz="1100" b="1" spc="15" dirty="0">
                <a:solidFill>
                  <a:srgbClr val="FFFFFF"/>
                </a:solidFill>
                <a:latin typeface="Calibri"/>
                <a:cs typeface="Calibri"/>
              </a:rPr>
              <a:t> </a:t>
            </a:r>
            <a:r>
              <a:rPr sz="1100" b="1" spc="45" dirty="0">
                <a:solidFill>
                  <a:srgbClr val="FFFFFF"/>
                </a:solidFill>
                <a:latin typeface="Calibri"/>
                <a:cs typeface="Calibri"/>
              </a:rPr>
              <a:t>και</a:t>
            </a:r>
            <a:r>
              <a:rPr sz="1100" b="1" spc="20" dirty="0">
                <a:solidFill>
                  <a:srgbClr val="FFFFFF"/>
                </a:solidFill>
                <a:latin typeface="Calibri"/>
                <a:cs typeface="Calibri"/>
              </a:rPr>
              <a:t> </a:t>
            </a:r>
            <a:r>
              <a:rPr sz="1100" b="1" spc="65" dirty="0">
                <a:solidFill>
                  <a:srgbClr val="FFFFFF"/>
                </a:solidFill>
                <a:latin typeface="Calibri"/>
                <a:cs typeface="Calibri"/>
              </a:rPr>
              <a:t>UR</a:t>
            </a:r>
            <a:r>
              <a:rPr sz="1100" b="1" spc="25" dirty="0">
                <a:solidFill>
                  <a:srgbClr val="FFFFFF"/>
                </a:solidFill>
                <a:latin typeface="Calibri"/>
                <a:cs typeface="Calibri"/>
              </a:rPr>
              <a:t> </a:t>
            </a:r>
            <a:r>
              <a:rPr sz="1100" b="1" spc="50" dirty="0">
                <a:solidFill>
                  <a:srgbClr val="FFFFFF"/>
                </a:solidFill>
                <a:latin typeface="Calibri"/>
                <a:cs typeface="Calibri"/>
              </a:rPr>
              <a:t>E27;</a:t>
            </a:r>
            <a:endParaRPr sz="1100">
              <a:latin typeface="Calibri"/>
              <a:cs typeface="Calibri"/>
            </a:endParaRPr>
          </a:p>
          <a:p>
            <a:pPr>
              <a:lnSpc>
                <a:spcPct val="100000"/>
              </a:lnSpc>
              <a:spcBef>
                <a:spcPts val="30"/>
              </a:spcBef>
              <a:buClr>
                <a:srgbClr val="FFFFFF"/>
              </a:buClr>
              <a:buFont typeface="Arial"/>
              <a:buChar char="•"/>
            </a:pPr>
            <a:endParaRPr sz="1550">
              <a:latin typeface="Calibri"/>
              <a:cs typeface="Calibri"/>
            </a:endParaRPr>
          </a:p>
          <a:p>
            <a:pPr marL="756920" marR="5080" lvl="1" indent="-287020">
              <a:lnSpc>
                <a:spcPct val="100000"/>
              </a:lnSpc>
              <a:buSzPct val="127272"/>
              <a:buFont typeface="Arial"/>
              <a:buChar char="•"/>
              <a:tabLst>
                <a:tab pos="756285" algn="l"/>
                <a:tab pos="756920" algn="l"/>
              </a:tabLst>
            </a:pPr>
            <a:r>
              <a:rPr sz="1100" b="1" spc="80" dirty="0">
                <a:solidFill>
                  <a:srgbClr val="FFB800"/>
                </a:solidFill>
                <a:latin typeface="Calibri"/>
                <a:cs typeface="Calibri"/>
              </a:rPr>
              <a:t>Το</a:t>
            </a:r>
            <a:r>
              <a:rPr sz="1100" b="1" spc="45" dirty="0">
                <a:solidFill>
                  <a:srgbClr val="FFB800"/>
                </a:solidFill>
                <a:latin typeface="Calibri"/>
                <a:cs typeface="Calibri"/>
              </a:rPr>
              <a:t> </a:t>
            </a:r>
            <a:r>
              <a:rPr sz="1100" b="1" spc="95" dirty="0">
                <a:solidFill>
                  <a:srgbClr val="FFB800"/>
                </a:solidFill>
                <a:latin typeface="Calibri"/>
                <a:cs typeface="Calibri"/>
              </a:rPr>
              <a:t>UR</a:t>
            </a:r>
            <a:r>
              <a:rPr sz="1100" b="1" spc="45" dirty="0">
                <a:solidFill>
                  <a:srgbClr val="FFB800"/>
                </a:solidFill>
                <a:latin typeface="Calibri"/>
                <a:cs typeface="Calibri"/>
              </a:rPr>
              <a:t> </a:t>
            </a:r>
            <a:r>
              <a:rPr sz="1100" b="1" spc="70" dirty="0">
                <a:solidFill>
                  <a:srgbClr val="FFB800"/>
                </a:solidFill>
                <a:latin typeface="Calibri"/>
                <a:cs typeface="Calibri"/>
              </a:rPr>
              <a:t>E27,</a:t>
            </a:r>
            <a:r>
              <a:rPr sz="1100" b="1" spc="50" dirty="0">
                <a:solidFill>
                  <a:srgbClr val="FFB800"/>
                </a:solidFill>
                <a:latin typeface="Calibri"/>
                <a:cs typeface="Calibri"/>
              </a:rPr>
              <a:t> </a:t>
            </a:r>
            <a:r>
              <a:rPr sz="1100" spc="70" dirty="0">
                <a:solidFill>
                  <a:srgbClr val="FFFFFF"/>
                </a:solidFill>
                <a:latin typeface="Calibri"/>
                <a:cs typeface="Calibri"/>
              </a:rPr>
              <a:t>"Cyber</a:t>
            </a:r>
            <a:r>
              <a:rPr sz="1100" spc="45" dirty="0">
                <a:solidFill>
                  <a:srgbClr val="FFFFFF"/>
                </a:solidFill>
                <a:latin typeface="Calibri"/>
                <a:cs typeface="Calibri"/>
              </a:rPr>
              <a:t> </a:t>
            </a:r>
            <a:r>
              <a:rPr sz="1100" b="1" spc="65" dirty="0">
                <a:solidFill>
                  <a:srgbClr val="FFB800"/>
                </a:solidFill>
                <a:latin typeface="Calibri"/>
                <a:cs typeface="Calibri"/>
              </a:rPr>
              <a:t>Resilience</a:t>
            </a:r>
            <a:r>
              <a:rPr sz="1100" b="1" spc="55" dirty="0">
                <a:solidFill>
                  <a:srgbClr val="FFB800"/>
                </a:solidFill>
                <a:latin typeface="Calibri"/>
                <a:cs typeface="Calibri"/>
              </a:rPr>
              <a:t> </a:t>
            </a:r>
            <a:r>
              <a:rPr sz="1100" b="1" spc="70" dirty="0">
                <a:solidFill>
                  <a:srgbClr val="FFB800"/>
                </a:solidFill>
                <a:latin typeface="Calibri"/>
                <a:cs typeface="Calibri"/>
              </a:rPr>
              <a:t>of</a:t>
            </a:r>
            <a:r>
              <a:rPr sz="1100" b="1" spc="45" dirty="0">
                <a:solidFill>
                  <a:srgbClr val="FFB800"/>
                </a:solidFill>
                <a:latin typeface="Calibri"/>
                <a:cs typeface="Calibri"/>
              </a:rPr>
              <a:t> </a:t>
            </a:r>
            <a:r>
              <a:rPr sz="1100" b="1" spc="80" dirty="0">
                <a:solidFill>
                  <a:srgbClr val="FFB800"/>
                </a:solidFill>
                <a:latin typeface="Calibri"/>
                <a:cs typeface="Calibri"/>
              </a:rPr>
              <a:t>On-Board</a:t>
            </a:r>
            <a:r>
              <a:rPr sz="1100" b="1" spc="50" dirty="0">
                <a:solidFill>
                  <a:srgbClr val="FFB800"/>
                </a:solidFill>
                <a:latin typeface="Calibri"/>
                <a:cs typeface="Calibri"/>
              </a:rPr>
              <a:t> </a:t>
            </a:r>
            <a:r>
              <a:rPr sz="1100" b="1" spc="75" dirty="0">
                <a:solidFill>
                  <a:srgbClr val="FFB800"/>
                </a:solidFill>
                <a:latin typeface="Calibri"/>
                <a:cs typeface="Calibri"/>
              </a:rPr>
              <a:t>Systems</a:t>
            </a:r>
            <a:r>
              <a:rPr sz="1100" b="1" spc="50" dirty="0">
                <a:solidFill>
                  <a:srgbClr val="FFB800"/>
                </a:solidFill>
                <a:latin typeface="Calibri"/>
                <a:cs typeface="Calibri"/>
              </a:rPr>
              <a:t> </a:t>
            </a:r>
            <a:r>
              <a:rPr sz="1100" b="1" spc="80" dirty="0">
                <a:solidFill>
                  <a:srgbClr val="FFB800"/>
                </a:solidFill>
                <a:latin typeface="Calibri"/>
                <a:cs typeface="Calibri"/>
              </a:rPr>
              <a:t>and</a:t>
            </a:r>
            <a:r>
              <a:rPr sz="1100" b="1" spc="50" dirty="0">
                <a:solidFill>
                  <a:srgbClr val="FFB800"/>
                </a:solidFill>
                <a:latin typeface="Calibri"/>
                <a:cs typeface="Calibri"/>
              </a:rPr>
              <a:t> </a:t>
            </a:r>
            <a:r>
              <a:rPr sz="1100" b="1" spc="75" dirty="0">
                <a:solidFill>
                  <a:srgbClr val="FFB800"/>
                </a:solidFill>
                <a:latin typeface="Calibri"/>
                <a:cs typeface="Calibri"/>
              </a:rPr>
              <a:t>Equipment",</a:t>
            </a:r>
            <a:r>
              <a:rPr sz="1100" b="1" spc="50" dirty="0">
                <a:solidFill>
                  <a:srgbClr val="FFB800"/>
                </a:solidFill>
                <a:latin typeface="Calibri"/>
                <a:cs typeface="Calibri"/>
              </a:rPr>
              <a:t> </a:t>
            </a:r>
            <a:r>
              <a:rPr sz="1100" spc="70" dirty="0">
                <a:solidFill>
                  <a:srgbClr val="FFFFFF"/>
                </a:solidFill>
                <a:latin typeface="Calibri"/>
                <a:cs typeface="Calibri"/>
              </a:rPr>
              <a:t>διευρύνει</a:t>
            </a:r>
            <a:r>
              <a:rPr sz="1100" spc="45" dirty="0">
                <a:solidFill>
                  <a:srgbClr val="FFFFFF"/>
                </a:solidFill>
                <a:latin typeface="Calibri"/>
                <a:cs typeface="Calibri"/>
              </a:rPr>
              <a:t> </a:t>
            </a:r>
            <a:r>
              <a:rPr sz="1100" b="1" spc="75" dirty="0">
                <a:solidFill>
                  <a:srgbClr val="FFB800"/>
                </a:solidFill>
                <a:latin typeface="Calibri"/>
                <a:cs typeface="Calibri"/>
              </a:rPr>
              <a:t>τους</a:t>
            </a:r>
            <a:r>
              <a:rPr sz="1100" b="1" spc="45" dirty="0">
                <a:solidFill>
                  <a:srgbClr val="FFB800"/>
                </a:solidFill>
                <a:latin typeface="Calibri"/>
                <a:cs typeface="Calibri"/>
              </a:rPr>
              <a:t> </a:t>
            </a:r>
            <a:r>
              <a:rPr sz="1100" b="1" spc="75" dirty="0">
                <a:solidFill>
                  <a:srgbClr val="FFB800"/>
                </a:solidFill>
                <a:latin typeface="Calibri"/>
                <a:cs typeface="Calibri"/>
              </a:rPr>
              <a:t>κανονισμούς</a:t>
            </a:r>
            <a:r>
              <a:rPr sz="1100" b="1" spc="50" dirty="0">
                <a:solidFill>
                  <a:srgbClr val="FFB800"/>
                </a:solidFill>
                <a:latin typeface="Calibri"/>
                <a:cs typeface="Calibri"/>
              </a:rPr>
              <a:t> </a:t>
            </a:r>
            <a:r>
              <a:rPr sz="1100" b="1" spc="80" dirty="0">
                <a:solidFill>
                  <a:srgbClr val="FFB800"/>
                </a:solidFill>
                <a:latin typeface="Calibri"/>
                <a:cs typeface="Calibri"/>
              </a:rPr>
              <a:t>ώστε</a:t>
            </a:r>
            <a:r>
              <a:rPr sz="1100" b="1" spc="45" dirty="0">
                <a:solidFill>
                  <a:srgbClr val="FFB800"/>
                </a:solidFill>
                <a:latin typeface="Calibri"/>
                <a:cs typeface="Calibri"/>
              </a:rPr>
              <a:t> </a:t>
            </a:r>
            <a:r>
              <a:rPr sz="1100" b="1" spc="85" dirty="0">
                <a:solidFill>
                  <a:srgbClr val="FFB800"/>
                </a:solidFill>
                <a:latin typeface="Calibri"/>
                <a:cs typeface="Calibri"/>
              </a:rPr>
              <a:t>να</a:t>
            </a:r>
            <a:r>
              <a:rPr sz="1100" b="1" spc="50" dirty="0">
                <a:solidFill>
                  <a:srgbClr val="FFB800"/>
                </a:solidFill>
                <a:latin typeface="Calibri"/>
                <a:cs typeface="Calibri"/>
              </a:rPr>
              <a:t> </a:t>
            </a:r>
            <a:r>
              <a:rPr sz="1100" b="1" spc="75" dirty="0">
                <a:solidFill>
                  <a:srgbClr val="FFB800"/>
                </a:solidFill>
                <a:latin typeface="Calibri"/>
                <a:cs typeface="Calibri"/>
              </a:rPr>
              <a:t>καλύπτει</a:t>
            </a:r>
            <a:r>
              <a:rPr sz="1100" b="1" spc="45" dirty="0">
                <a:solidFill>
                  <a:srgbClr val="FFB800"/>
                </a:solidFill>
                <a:latin typeface="Calibri"/>
                <a:cs typeface="Calibri"/>
              </a:rPr>
              <a:t> </a:t>
            </a:r>
            <a:r>
              <a:rPr sz="1100" b="1" spc="85" dirty="0">
                <a:solidFill>
                  <a:srgbClr val="FFB800"/>
                </a:solidFill>
                <a:latin typeface="Calibri"/>
                <a:cs typeface="Calibri"/>
              </a:rPr>
              <a:t>όλα</a:t>
            </a:r>
            <a:r>
              <a:rPr sz="1100" b="1" spc="55" dirty="0">
                <a:solidFill>
                  <a:srgbClr val="FFB800"/>
                </a:solidFill>
                <a:latin typeface="Calibri"/>
                <a:cs typeface="Calibri"/>
              </a:rPr>
              <a:t> </a:t>
            </a:r>
            <a:r>
              <a:rPr sz="1100" spc="75" dirty="0">
                <a:solidFill>
                  <a:srgbClr val="FFFFFF"/>
                </a:solidFill>
                <a:latin typeface="Calibri"/>
                <a:cs typeface="Calibri"/>
              </a:rPr>
              <a:t>τα</a:t>
            </a:r>
            <a:r>
              <a:rPr sz="1100" spc="45" dirty="0">
                <a:solidFill>
                  <a:srgbClr val="FFFFFF"/>
                </a:solidFill>
                <a:latin typeface="Calibri"/>
                <a:cs typeface="Calibri"/>
              </a:rPr>
              <a:t> </a:t>
            </a:r>
            <a:r>
              <a:rPr sz="1100" b="1" spc="70" dirty="0">
                <a:solidFill>
                  <a:srgbClr val="FFB800"/>
                </a:solidFill>
                <a:latin typeface="Calibri"/>
                <a:cs typeface="Calibri"/>
              </a:rPr>
              <a:t>λειτουργικά</a:t>
            </a:r>
            <a:r>
              <a:rPr sz="1100" b="1" spc="50" dirty="0">
                <a:solidFill>
                  <a:srgbClr val="FFB800"/>
                </a:solidFill>
                <a:latin typeface="Calibri"/>
                <a:cs typeface="Calibri"/>
              </a:rPr>
              <a:t> </a:t>
            </a:r>
            <a:r>
              <a:rPr sz="1100" spc="70" dirty="0">
                <a:solidFill>
                  <a:srgbClr val="FFFFFF"/>
                </a:solidFill>
                <a:latin typeface="Calibri"/>
                <a:cs typeface="Calibri"/>
              </a:rPr>
              <a:t>τεχνολογικά </a:t>
            </a:r>
            <a:r>
              <a:rPr sz="1100" spc="-235" dirty="0">
                <a:solidFill>
                  <a:srgbClr val="FFFFFF"/>
                </a:solidFill>
                <a:latin typeface="Calibri"/>
                <a:cs typeface="Calibri"/>
              </a:rPr>
              <a:t> </a:t>
            </a:r>
            <a:r>
              <a:rPr sz="1100" spc="80" dirty="0">
                <a:solidFill>
                  <a:srgbClr val="FFFFFF"/>
                </a:solidFill>
                <a:latin typeface="Calibri"/>
                <a:cs typeface="Calibri"/>
              </a:rPr>
              <a:t>συστήματα</a:t>
            </a:r>
            <a:r>
              <a:rPr sz="1100" spc="35" dirty="0">
                <a:solidFill>
                  <a:srgbClr val="FFFFFF"/>
                </a:solidFill>
                <a:latin typeface="Calibri"/>
                <a:cs typeface="Calibri"/>
              </a:rPr>
              <a:t> </a:t>
            </a:r>
            <a:r>
              <a:rPr sz="1100" spc="70" dirty="0">
                <a:solidFill>
                  <a:srgbClr val="FFFFFF"/>
                </a:solidFill>
                <a:latin typeface="Calibri"/>
                <a:cs typeface="Calibri"/>
              </a:rPr>
              <a:t>επί</a:t>
            </a:r>
            <a:r>
              <a:rPr sz="1100" spc="35" dirty="0">
                <a:solidFill>
                  <a:srgbClr val="FFFFFF"/>
                </a:solidFill>
                <a:latin typeface="Calibri"/>
                <a:cs typeface="Calibri"/>
              </a:rPr>
              <a:t> </a:t>
            </a:r>
            <a:r>
              <a:rPr sz="1100" spc="75" dirty="0">
                <a:solidFill>
                  <a:srgbClr val="FFFFFF"/>
                </a:solidFill>
                <a:latin typeface="Calibri"/>
                <a:cs typeface="Calibri"/>
              </a:rPr>
              <a:t>του</a:t>
            </a:r>
            <a:r>
              <a:rPr sz="1100" spc="35" dirty="0">
                <a:solidFill>
                  <a:srgbClr val="FFFFFF"/>
                </a:solidFill>
                <a:latin typeface="Calibri"/>
                <a:cs typeface="Calibri"/>
              </a:rPr>
              <a:t> </a:t>
            </a:r>
            <a:r>
              <a:rPr sz="1100" spc="75" dirty="0">
                <a:solidFill>
                  <a:srgbClr val="FFFFFF"/>
                </a:solidFill>
                <a:latin typeface="Calibri"/>
                <a:cs typeface="Calibri"/>
              </a:rPr>
              <a:t>σκάφους,</a:t>
            </a:r>
            <a:r>
              <a:rPr sz="1100" spc="35" dirty="0">
                <a:solidFill>
                  <a:srgbClr val="FFFFFF"/>
                </a:solidFill>
                <a:latin typeface="Calibri"/>
                <a:cs typeface="Calibri"/>
              </a:rPr>
              <a:t> </a:t>
            </a:r>
            <a:r>
              <a:rPr sz="1100" spc="80" dirty="0">
                <a:solidFill>
                  <a:srgbClr val="FFFFFF"/>
                </a:solidFill>
                <a:latin typeface="Calibri"/>
                <a:cs typeface="Calibri"/>
              </a:rPr>
              <a:t>με</a:t>
            </a:r>
            <a:r>
              <a:rPr sz="1100" spc="35" dirty="0">
                <a:solidFill>
                  <a:srgbClr val="FFFFFF"/>
                </a:solidFill>
                <a:latin typeface="Calibri"/>
                <a:cs typeface="Calibri"/>
              </a:rPr>
              <a:t> </a:t>
            </a:r>
            <a:r>
              <a:rPr sz="1100" spc="70" dirty="0">
                <a:solidFill>
                  <a:srgbClr val="FFFFFF"/>
                </a:solidFill>
                <a:latin typeface="Calibri"/>
                <a:cs typeface="Calibri"/>
              </a:rPr>
              <a:t>τη</a:t>
            </a:r>
            <a:r>
              <a:rPr sz="1100" spc="35" dirty="0">
                <a:solidFill>
                  <a:srgbClr val="FFFFFF"/>
                </a:solidFill>
                <a:latin typeface="Calibri"/>
                <a:cs typeface="Calibri"/>
              </a:rPr>
              <a:t> </a:t>
            </a:r>
            <a:r>
              <a:rPr sz="1100" spc="80" dirty="0">
                <a:solidFill>
                  <a:srgbClr val="FFFFFF"/>
                </a:solidFill>
                <a:latin typeface="Calibri"/>
                <a:cs typeface="Calibri"/>
              </a:rPr>
              <a:t>συμμετοχή</a:t>
            </a:r>
            <a:r>
              <a:rPr sz="1100" spc="35" dirty="0">
                <a:solidFill>
                  <a:srgbClr val="FFFFFF"/>
                </a:solidFill>
                <a:latin typeface="Calibri"/>
                <a:cs typeface="Calibri"/>
              </a:rPr>
              <a:t> </a:t>
            </a:r>
            <a:r>
              <a:rPr sz="1100" spc="80" dirty="0">
                <a:solidFill>
                  <a:srgbClr val="FFFFFF"/>
                </a:solidFill>
                <a:latin typeface="Calibri"/>
                <a:cs typeface="Calibri"/>
              </a:rPr>
              <a:t>όλου</a:t>
            </a:r>
            <a:r>
              <a:rPr sz="1100" spc="35" dirty="0">
                <a:solidFill>
                  <a:srgbClr val="FFFFFF"/>
                </a:solidFill>
                <a:latin typeface="Calibri"/>
                <a:cs typeface="Calibri"/>
              </a:rPr>
              <a:t> </a:t>
            </a:r>
            <a:r>
              <a:rPr sz="1100" spc="75" dirty="0">
                <a:solidFill>
                  <a:srgbClr val="FFFFFF"/>
                </a:solidFill>
                <a:latin typeface="Calibri"/>
                <a:cs typeface="Calibri"/>
              </a:rPr>
              <a:t>του</a:t>
            </a:r>
            <a:r>
              <a:rPr sz="1100" spc="35" dirty="0">
                <a:solidFill>
                  <a:srgbClr val="FFFFFF"/>
                </a:solidFill>
                <a:latin typeface="Calibri"/>
                <a:cs typeface="Calibri"/>
              </a:rPr>
              <a:t> </a:t>
            </a:r>
            <a:r>
              <a:rPr sz="1100" spc="70" dirty="0">
                <a:solidFill>
                  <a:srgbClr val="FFFFFF"/>
                </a:solidFill>
                <a:latin typeface="Calibri"/>
                <a:cs typeface="Calibri"/>
              </a:rPr>
              <a:t>σχετικού</a:t>
            </a:r>
            <a:r>
              <a:rPr sz="1100" spc="40" dirty="0">
                <a:solidFill>
                  <a:srgbClr val="FFFFFF"/>
                </a:solidFill>
                <a:latin typeface="Calibri"/>
                <a:cs typeface="Calibri"/>
              </a:rPr>
              <a:t> </a:t>
            </a:r>
            <a:r>
              <a:rPr sz="1100" spc="75" dirty="0">
                <a:solidFill>
                  <a:srgbClr val="FFFFFF"/>
                </a:solidFill>
                <a:latin typeface="Calibri"/>
                <a:cs typeface="Calibri"/>
              </a:rPr>
              <a:t>προσωπικού.</a:t>
            </a:r>
            <a:endParaRPr sz="1100">
              <a:latin typeface="Calibri"/>
              <a:cs typeface="Calibri"/>
            </a:endParaRPr>
          </a:p>
          <a:p>
            <a:pPr lvl="1">
              <a:lnSpc>
                <a:spcPct val="100000"/>
              </a:lnSpc>
              <a:spcBef>
                <a:spcPts val="50"/>
              </a:spcBef>
              <a:buChar char="•"/>
            </a:pPr>
            <a:endParaRPr sz="1550">
              <a:latin typeface="Calibri"/>
              <a:cs typeface="Calibri"/>
            </a:endParaRPr>
          </a:p>
          <a:p>
            <a:pPr marL="756920" lvl="1" indent="-287020">
              <a:lnSpc>
                <a:spcPct val="100000"/>
              </a:lnSpc>
              <a:buSzPct val="127272"/>
              <a:buFont typeface="Arial"/>
              <a:buChar char="•"/>
              <a:tabLst>
                <a:tab pos="756285" algn="l"/>
                <a:tab pos="756920" algn="l"/>
              </a:tabLst>
            </a:pPr>
            <a:r>
              <a:rPr sz="1100" b="1" spc="80" dirty="0">
                <a:solidFill>
                  <a:srgbClr val="FFB800"/>
                </a:solidFill>
                <a:latin typeface="Calibri"/>
                <a:cs typeface="Calibri"/>
              </a:rPr>
              <a:t>Οι</a:t>
            </a:r>
            <a:r>
              <a:rPr sz="1100" b="1" spc="35" dirty="0">
                <a:solidFill>
                  <a:srgbClr val="FFB800"/>
                </a:solidFill>
                <a:latin typeface="Calibri"/>
                <a:cs typeface="Calibri"/>
              </a:rPr>
              <a:t> </a:t>
            </a:r>
            <a:r>
              <a:rPr sz="1100" b="1" spc="70" dirty="0">
                <a:solidFill>
                  <a:srgbClr val="FFB800"/>
                </a:solidFill>
                <a:latin typeface="Calibri"/>
                <a:cs typeface="Calibri"/>
              </a:rPr>
              <a:t>πλοιοκτήτες</a:t>
            </a:r>
            <a:r>
              <a:rPr sz="1100" b="1" spc="40" dirty="0">
                <a:solidFill>
                  <a:srgbClr val="FFB800"/>
                </a:solidFill>
                <a:latin typeface="Calibri"/>
                <a:cs typeface="Calibri"/>
              </a:rPr>
              <a:t> </a:t>
            </a:r>
            <a:r>
              <a:rPr sz="1100" spc="75" dirty="0">
                <a:solidFill>
                  <a:srgbClr val="FFFFFF"/>
                </a:solidFill>
                <a:latin typeface="Calibri"/>
                <a:cs typeface="Calibri"/>
              </a:rPr>
              <a:t>πρέπει</a:t>
            </a:r>
            <a:r>
              <a:rPr sz="1100" spc="40" dirty="0">
                <a:solidFill>
                  <a:srgbClr val="FFFFFF"/>
                </a:solidFill>
                <a:latin typeface="Calibri"/>
                <a:cs typeface="Calibri"/>
              </a:rPr>
              <a:t> </a:t>
            </a:r>
            <a:r>
              <a:rPr sz="1100" spc="80" dirty="0">
                <a:solidFill>
                  <a:srgbClr val="FFFFFF"/>
                </a:solidFill>
                <a:latin typeface="Calibri"/>
                <a:cs typeface="Calibri"/>
              </a:rPr>
              <a:t>να</a:t>
            </a:r>
            <a:r>
              <a:rPr sz="1100" spc="40" dirty="0">
                <a:solidFill>
                  <a:srgbClr val="FFFFFF"/>
                </a:solidFill>
                <a:latin typeface="Calibri"/>
                <a:cs typeface="Calibri"/>
              </a:rPr>
              <a:t> </a:t>
            </a:r>
            <a:r>
              <a:rPr sz="1100" spc="75" dirty="0">
                <a:solidFill>
                  <a:srgbClr val="FFFFFF"/>
                </a:solidFill>
                <a:latin typeface="Calibri"/>
                <a:cs typeface="Calibri"/>
              </a:rPr>
              <a:t>προσδιορίσουν</a:t>
            </a:r>
            <a:r>
              <a:rPr sz="1100" spc="40" dirty="0">
                <a:solidFill>
                  <a:srgbClr val="FFFFFF"/>
                </a:solidFill>
                <a:latin typeface="Calibri"/>
                <a:cs typeface="Calibri"/>
              </a:rPr>
              <a:t> </a:t>
            </a:r>
            <a:r>
              <a:rPr sz="1100" spc="75" dirty="0">
                <a:solidFill>
                  <a:srgbClr val="FFFFFF"/>
                </a:solidFill>
                <a:latin typeface="Calibri"/>
                <a:cs typeface="Calibri"/>
              </a:rPr>
              <a:t>τους</a:t>
            </a:r>
            <a:r>
              <a:rPr sz="1100" spc="35" dirty="0">
                <a:solidFill>
                  <a:srgbClr val="FFFFFF"/>
                </a:solidFill>
                <a:latin typeface="Calibri"/>
                <a:cs typeface="Calibri"/>
              </a:rPr>
              <a:t> </a:t>
            </a:r>
            <a:r>
              <a:rPr sz="1100" b="1" spc="80" dirty="0">
                <a:solidFill>
                  <a:srgbClr val="FFB800"/>
                </a:solidFill>
                <a:latin typeface="Calibri"/>
                <a:cs typeface="Calibri"/>
              </a:rPr>
              <a:t>νηογνώμονες</a:t>
            </a:r>
            <a:r>
              <a:rPr sz="1100" b="1" spc="40" dirty="0">
                <a:solidFill>
                  <a:srgbClr val="FFB800"/>
                </a:solidFill>
                <a:latin typeface="Calibri"/>
                <a:cs typeface="Calibri"/>
              </a:rPr>
              <a:t> </a:t>
            </a:r>
            <a:r>
              <a:rPr sz="1100" spc="70" dirty="0">
                <a:solidFill>
                  <a:srgbClr val="FFFFFF"/>
                </a:solidFill>
                <a:latin typeface="Calibri"/>
                <a:cs typeface="Calibri"/>
              </a:rPr>
              <a:t>και</a:t>
            </a:r>
            <a:r>
              <a:rPr sz="1100" spc="35" dirty="0">
                <a:solidFill>
                  <a:srgbClr val="FFFFFF"/>
                </a:solidFill>
                <a:latin typeface="Calibri"/>
                <a:cs typeface="Calibri"/>
              </a:rPr>
              <a:t> </a:t>
            </a:r>
            <a:r>
              <a:rPr sz="1100" b="1" spc="75" dirty="0">
                <a:solidFill>
                  <a:srgbClr val="FFB800"/>
                </a:solidFill>
                <a:latin typeface="Calibri"/>
                <a:cs typeface="Calibri"/>
              </a:rPr>
              <a:t>τα</a:t>
            </a:r>
            <a:r>
              <a:rPr sz="1100" b="1" spc="20" dirty="0">
                <a:solidFill>
                  <a:srgbClr val="FFB800"/>
                </a:solidFill>
                <a:latin typeface="Calibri"/>
                <a:cs typeface="Calibri"/>
              </a:rPr>
              <a:t> </a:t>
            </a:r>
            <a:r>
              <a:rPr sz="1100" b="1" spc="70" dirty="0">
                <a:solidFill>
                  <a:srgbClr val="FFB800"/>
                </a:solidFill>
                <a:latin typeface="Calibri"/>
                <a:cs typeface="Calibri"/>
              </a:rPr>
              <a:t>επίπεδα</a:t>
            </a:r>
            <a:r>
              <a:rPr sz="1100" b="1" spc="30" dirty="0">
                <a:solidFill>
                  <a:srgbClr val="FFB800"/>
                </a:solidFill>
                <a:latin typeface="Calibri"/>
                <a:cs typeface="Calibri"/>
              </a:rPr>
              <a:t> </a:t>
            </a:r>
            <a:r>
              <a:rPr sz="1100" b="1" spc="80" dirty="0">
                <a:solidFill>
                  <a:srgbClr val="FFB800"/>
                </a:solidFill>
                <a:latin typeface="Calibri"/>
                <a:cs typeface="Calibri"/>
              </a:rPr>
              <a:t>ασφάλειας.</a:t>
            </a:r>
            <a:endParaRPr sz="1100">
              <a:latin typeface="Calibri"/>
              <a:cs typeface="Calibri"/>
            </a:endParaRPr>
          </a:p>
          <a:p>
            <a:pPr lvl="1">
              <a:lnSpc>
                <a:spcPct val="100000"/>
              </a:lnSpc>
              <a:spcBef>
                <a:spcPts val="45"/>
              </a:spcBef>
              <a:buChar char="•"/>
            </a:pPr>
            <a:endParaRPr sz="1550">
              <a:latin typeface="Calibri"/>
              <a:cs typeface="Calibri"/>
            </a:endParaRPr>
          </a:p>
          <a:p>
            <a:pPr marL="756920" marR="421005" lvl="1" indent="-287020">
              <a:lnSpc>
                <a:spcPct val="100000"/>
              </a:lnSpc>
              <a:buSzPct val="127272"/>
              <a:buFont typeface="Arial"/>
              <a:buChar char="•"/>
              <a:tabLst>
                <a:tab pos="756285" algn="l"/>
                <a:tab pos="756920" algn="l"/>
              </a:tabLst>
            </a:pPr>
            <a:r>
              <a:rPr sz="1100" spc="75" dirty="0">
                <a:solidFill>
                  <a:srgbClr val="FFFFFF"/>
                </a:solidFill>
                <a:latin typeface="Calibri"/>
                <a:cs typeface="Calibri"/>
              </a:rPr>
              <a:t>Οι</a:t>
            </a:r>
            <a:r>
              <a:rPr sz="1100" spc="45" dirty="0">
                <a:solidFill>
                  <a:srgbClr val="FFFFFF"/>
                </a:solidFill>
                <a:latin typeface="Calibri"/>
                <a:cs typeface="Calibri"/>
              </a:rPr>
              <a:t> </a:t>
            </a:r>
            <a:r>
              <a:rPr sz="1100" spc="75" dirty="0">
                <a:solidFill>
                  <a:srgbClr val="FFFFFF"/>
                </a:solidFill>
                <a:latin typeface="Calibri"/>
                <a:cs typeface="Calibri"/>
              </a:rPr>
              <a:t>προμηθευτές</a:t>
            </a:r>
            <a:r>
              <a:rPr sz="1100" spc="40" dirty="0">
                <a:solidFill>
                  <a:srgbClr val="FFFFFF"/>
                </a:solidFill>
                <a:latin typeface="Calibri"/>
                <a:cs typeface="Calibri"/>
              </a:rPr>
              <a:t> </a:t>
            </a:r>
            <a:r>
              <a:rPr sz="1100" spc="75" dirty="0">
                <a:solidFill>
                  <a:srgbClr val="FFFFFF"/>
                </a:solidFill>
                <a:latin typeface="Calibri"/>
                <a:cs typeface="Calibri"/>
              </a:rPr>
              <a:t>υποχρεούνται</a:t>
            </a:r>
            <a:r>
              <a:rPr sz="1100" spc="45" dirty="0">
                <a:solidFill>
                  <a:srgbClr val="FFFFFF"/>
                </a:solidFill>
                <a:latin typeface="Calibri"/>
                <a:cs typeface="Calibri"/>
              </a:rPr>
              <a:t> </a:t>
            </a:r>
            <a:r>
              <a:rPr sz="1100" spc="80" dirty="0">
                <a:solidFill>
                  <a:srgbClr val="FFFFFF"/>
                </a:solidFill>
                <a:latin typeface="Calibri"/>
                <a:cs typeface="Calibri"/>
              </a:rPr>
              <a:t>να</a:t>
            </a:r>
            <a:r>
              <a:rPr sz="1100" spc="45" dirty="0">
                <a:solidFill>
                  <a:srgbClr val="FFFFFF"/>
                </a:solidFill>
                <a:latin typeface="Calibri"/>
                <a:cs typeface="Calibri"/>
              </a:rPr>
              <a:t> </a:t>
            </a:r>
            <a:r>
              <a:rPr sz="1100" spc="80" dirty="0">
                <a:solidFill>
                  <a:srgbClr val="FFFFFF"/>
                </a:solidFill>
                <a:latin typeface="Calibri"/>
                <a:cs typeface="Calibri"/>
              </a:rPr>
              <a:t>αναπτύσσουν</a:t>
            </a:r>
            <a:r>
              <a:rPr sz="1100" spc="40" dirty="0">
                <a:solidFill>
                  <a:srgbClr val="FFFFFF"/>
                </a:solidFill>
                <a:latin typeface="Calibri"/>
                <a:cs typeface="Calibri"/>
              </a:rPr>
              <a:t> </a:t>
            </a:r>
            <a:r>
              <a:rPr sz="1100" spc="70" dirty="0">
                <a:solidFill>
                  <a:srgbClr val="FFFFFF"/>
                </a:solidFill>
                <a:latin typeface="Calibri"/>
                <a:cs typeface="Calibri"/>
              </a:rPr>
              <a:t>ανθεκτικά</a:t>
            </a:r>
            <a:r>
              <a:rPr sz="1100" spc="45" dirty="0">
                <a:solidFill>
                  <a:srgbClr val="FFFFFF"/>
                </a:solidFill>
                <a:latin typeface="Calibri"/>
                <a:cs typeface="Calibri"/>
              </a:rPr>
              <a:t> </a:t>
            </a:r>
            <a:r>
              <a:rPr sz="1100" spc="75" dirty="0">
                <a:solidFill>
                  <a:srgbClr val="FFFFFF"/>
                </a:solidFill>
                <a:latin typeface="Calibri"/>
                <a:cs typeface="Calibri"/>
              </a:rPr>
              <a:t>προϊόντα</a:t>
            </a:r>
            <a:r>
              <a:rPr sz="1100" spc="50" dirty="0">
                <a:solidFill>
                  <a:srgbClr val="FFFFFF"/>
                </a:solidFill>
                <a:latin typeface="Calibri"/>
                <a:cs typeface="Calibri"/>
              </a:rPr>
              <a:t> </a:t>
            </a:r>
            <a:r>
              <a:rPr sz="1100" spc="85" dirty="0">
                <a:solidFill>
                  <a:srgbClr val="FFFFFF"/>
                </a:solidFill>
                <a:latin typeface="Calibri"/>
                <a:cs typeface="Calibri"/>
              </a:rPr>
              <a:t>που</a:t>
            </a:r>
            <a:r>
              <a:rPr sz="1100" spc="45" dirty="0">
                <a:solidFill>
                  <a:srgbClr val="FFFFFF"/>
                </a:solidFill>
                <a:latin typeface="Calibri"/>
                <a:cs typeface="Calibri"/>
              </a:rPr>
              <a:t> </a:t>
            </a:r>
            <a:r>
              <a:rPr sz="1100" spc="80" dirty="0">
                <a:solidFill>
                  <a:srgbClr val="FFFFFF"/>
                </a:solidFill>
                <a:latin typeface="Calibri"/>
                <a:cs typeface="Calibri"/>
              </a:rPr>
              <a:t>πληρούν</a:t>
            </a:r>
            <a:r>
              <a:rPr sz="1100" spc="45" dirty="0">
                <a:solidFill>
                  <a:srgbClr val="FFFFFF"/>
                </a:solidFill>
                <a:latin typeface="Calibri"/>
                <a:cs typeface="Calibri"/>
              </a:rPr>
              <a:t> </a:t>
            </a:r>
            <a:r>
              <a:rPr sz="1100" b="1" spc="85" dirty="0">
                <a:solidFill>
                  <a:srgbClr val="FFB800"/>
                </a:solidFill>
                <a:latin typeface="Calibri"/>
                <a:cs typeface="Calibri"/>
              </a:rPr>
              <a:t>πρότυπα</a:t>
            </a:r>
            <a:r>
              <a:rPr sz="1100" b="1" spc="45" dirty="0">
                <a:solidFill>
                  <a:srgbClr val="FFB800"/>
                </a:solidFill>
                <a:latin typeface="Calibri"/>
                <a:cs typeface="Calibri"/>
              </a:rPr>
              <a:t> </a:t>
            </a:r>
            <a:r>
              <a:rPr sz="1100" b="1" spc="80" dirty="0">
                <a:solidFill>
                  <a:srgbClr val="FFB800"/>
                </a:solidFill>
                <a:latin typeface="Calibri"/>
                <a:cs typeface="Calibri"/>
              </a:rPr>
              <a:t>ασφαλείας</a:t>
            </a:r>
            <a:r>
              <a:rPr sz="1100" b="1" spc="45" dirty="0">
                <a:solidFill>
                  <a:srgbClr val="FFB800"/>
                </a:solidFill>
                <a:latin typeface="Calibri"/>
                <a:cs typeface="Calibri"/>
              </a:rPr>
              <a:t> </a:t>
            </a:r>
            <a:r>
              <a:rPr sz="1100" spc="85" dirty="0">
                <a:solidFill>
                  <a:srgbClr val="FFFFFF"/>
                </a:solidFill>
                <a:latin typeface="Calibri"/>
                <a:cs typeface="Calibri"/>
              </a:rPr>
              <a:t>όπως</a:t>
            </a:r>
            <a:r>
              <a:rPr sz="1100" spc="40" dirty="0">
                <a:solidFill>
                  <a:srgbClr val="FFFFFF"/>
                </a:solidFill>
                <a:latin typeface="Calibri"/>
                <a:cs typeface="Calibri"/>
              </a:rPr>
              <a:t> </a:t>
            </a:r>
            <a:r>
              <a:rPr sz="1100" b="1" spc="75" dirty="0">
                <a:solidFill>
                  <a:srgbClr val="FFB800"/>
                </a:solidFill>
                <a:latin typeface="Calibri"/>
                <a:cs typeface="Calibri"/>
              </a:rPr>
              <a:t>το</a:t>
            </a:r>
            <a:r>
              <a:rPr sz="1100" b="1" spc="50" dirty="0">
                <a:solidFill>
                  <a:srgbClr val="FFB800"/>
                </a:solidFill>
                <a:latin typeface="Calibri"/>
                <a:cs typeface="Calibri"/>
              </a:rPr>
              <a:t> </a:t>
            </a:r>
            <a:r>
              <a:rPr sz="1100" b="1" spc="70" dirty="0">
                <a:solidFill>
                  <a:srgbClr val="FFB800"/>
                </a:solidFill>
                <a:latin typeface="Calibri"/>
                <a:cs typeface="Calibri"/>
              </a:rPr>
              <a:t>IEC</a:t>
            </a:r>
            <a:r>
              <a:rPr sz="1100" b="1" spc="45" dirty="0">
                <a:solidFill>
                  <a:srgbClr val="FFB800"/>
                </a:solidFill>
                <a:latin typeface="Calibri"/>
                <a:cs typeface="Calibri"/>
              </a:rPr>
              <a:t> </a:t>
            </a:r>
            <a:r>
              <a:rPr sz="1100" b="1" spc="70" dirty="0">
                <a:solidFill>
                  <a:srgbClr val="FFB800"/>
                </a:solidFill>
                <a:latin typeface="Calibri"/>
                <a:cs typeface="Calibri"/>
              </a:rPr>
              <a:t>62443-4-1</a:t>
            </a:r>
            <a:r>
              <a:rPr sz="1100" b="1" spc="45" dirty="0">
                <a:solidFill>
                  <a:srgbClr val="FFB800"/>
                </a:solidFill>
                <a:latin typeface="Calibri"/>
                <a:cs typeface="Calibri"/>
              </a:rPr>
              <a:t> </a:t>
            </a:r>
            <a:r>
              <a:rPr sz="1100" b="1" spc="50" dirty="0">
                <a:solidFill>
                  <a:srgbClr val="FFB800"/>
                </a:solidFill>
                <a:latin typeface="Calibri"/>
                <a:cs typeface="Calibri"/>
              </a:rPr>
              <a:t>-</a:t>
            </a:r>
            <a:r>
              <a:rPr sz="1100" b="1" spc="45" dirty="0">
                <a:solidFill>
                  <a:srgbClr val="FFB800"/>
                </a:solidFill>
                <a:latin typeface="Calibri"/>
                <a:cs typeface="Calibri"/>
              </a:rPr>
              <a:t> </a:t>
            </a:r>
            <a:r>
              <a:rPr sz="1100" b="1" spc="85" dirty="0">
                <a:solidFill>
                  <a:srgbClr val="FFB800"/>
                </a:solidFill>
                <a:latin typeface="Calibri"/>
                <a:cs typeface="Calibri"/>
              </a:rPr>
              <a:t>Ασφάλεια</a:t>
            </a:r>
            <a:r>
              <a:rPr sz="1100" b="1" spc="45" dirty="0">
                <a:solidFill>
                  <a:srgbClr val="FFB800"/>
                </a:solidFill>
                <a:latin typeface="Calibri"/>
                <a:cs typeface="Calibri"/>
              </a:rPr>
              <a:t> </a:t>
            </a:r>
            <a:r>
              <a:rPr sz="1100" b="1" spc="75" dirty="0">
                <a:solidFill>
                  <a:srgbClr val="FFB800"/>
                </a:solidFill>
                <a:latin typeface="Calibri"/>
                <a:cs typeface="Calibri"/>
              </a:rPr>
              <a:t>για </a:t>
            </a:r>
            <a:r>
              <a:rPr sz="1100" b="1" spc="-229" dirty="0">
                <a:solidFill>
                  <a:srgbClr val="FFB800"/>
                </a:solidFill>
                <a:latin typeface="Calibri"/>
                <a:cs typeface="Calibri"/>
              </a:rPr>
              <a:t> </a:t>
            </a:r>
            <a:r>
              <a:rPr sz="1100" b="1" spc="75" dirty="0">
                <a:solidFill>
                  <a:srgbClr val="FFB800"/>
                </a:solidFill>
                <a:latin typeface="Calibri"/>
                <a:cs typeface="Calibri"/>
              </a:rPr>
              <a:t>βιομηχανικά</a:t>
            </a:r>
            <a:r>
              <a:rPr sz="1100" b="1" spc="35" dirty="0">
                <a:solidFill>
                  <a:srgbClr val="FFB800"/>
                </a:solidFill>
                <a:latin typeface="Calibri"/>
                <a:cs typeface="Calibri"/>
              </a:rPr>
              <a:t> </a:t>
            </a:r>
            <a:r>
              <a:rPr sz="1100" b="1" spc="80" dirty="0">
                <a:solidFill>
                  <a:srgbClr val="FFB800"/>
                </a:solidFill>
                <a:latin typeface="Calibri"/>
                <a:cs typeface="Calibri"/>
              </a:rPr>
              <a:t>συστήματα</a:t>
            </a:r>
            <a:r>
              <a:rPr sz="1100" b="1" spc="40" dirty="0">
                <a:solidFill>
                  <a:srgbClr val="FFB800"/>
                </a:solidFill>
                <a:latin typeface="Calibri"/>
                <a:cs typeface="Calibri"/>
              </a:rPr>
              <a:t> </a:t>
            </a:r>
            <a:r>
              <a:rPr sz="1100" b="1" spc="80" dirty="0">
                <a:solidFill>
                  <a:srgbClr val="FFB800"/>
                </a:solidFill>
                <a:latin typeface="Calibri"/>
                <a:cs typeface="Calibri"/>
              </a:rPr>
              <a:t>αυτοματισμού</a:t>
            </a:r>
            <a:r>
              <a:rPr sz="1100" b="1" spc="40" dirty="0">
                <a:solidFill>
                  <a:srgbClr val="FFB800"/>
                </a:solidFill>
                <a:latin typeface="Calibri"/>
                <a:cs typeface="Calibri"/>
              </a:rPr>
              <a:t> </a:t>
            </a:r>
            <a:r>
              <a:rPr sz="1100" b="1" spc="70" dirty="0">
                <a:solidFill>
                  <a:srgbClr val="FFB800"/>
                </a:solidFill>
                <a:latin typeface="Calibri"/>
                <a:cs typeface="Calibri"/>
              </a:rPr>
              <a:t>και</a:t>
            </a:r>
            <a:r>
              <a:rPr sz="1100" b="1" spc="40" dirty="0">
                <a:solidFill>
                  <a:srgbClr val="FFB800"/>
                </a:solidFill>
                <a:latin typeface="Calibri"/>
                <a:cs typeface="Calibri"/>
              </a:rPr>
              <a:t> </a:t>
            </a:r>
            <a:r>
              <a:rPr sz="1100" b="1" spc="75" dirty="0">
                <a:solidFill>
                  <a:srgbClr val="FFB800"/>
                </a:solidFill>
                <a:latin typeface="Calibri"/>
                <a:cs typeface="Calibri"/>
              </a:rPr>
              <a:t>ελέγχου</a:t>
            </a:r>
            <a:r>
              <a:rPr sz="1100" b="1" spc="35" dirty="0">
                <a:solidFill>
                  <a:srgbClr val="FFB800"/>
                </a:solidFill>
                <a:latin typeface="Calibri"/>
                <a:cs typeface="Calibri"/>
              </a:rPr>
              <a:t> </a:t>
            </a:r>
            <a:r>
              <a:rPr sz="1100" b="1" spc="50" dirty="0">
                <a:solidFill>
                  <a:srgbClr val="FFB800"/>
                </a:solidFill>
                <a:latin typeface="Calibri"/>
                <a:cs typeface="Calibri"/>
              </a:rPr>
              <a:t>-</a:t>
            </a:r>
            <a:r>
              <a:rPr sz="1100" b="1" spc="40" dirty="0">
                <a:solidFill>
                  <a:srgbClr val="FFB800"/>
                </a:solidFill>
                <a:latin typeface="Calibri"/>
                <a:cs typeface="Calibri"/>
              </a:rPr>
              <a:t> </a:t>
            </a:r>
            <a:r>
              <a:rPr sz="1100" b="1" spc="90" dirty="0">
                <a:solidFill>
                  <a:srgbClr val="FFB800"/>
                </a:solidFill>
                <a:latin typeface="Calibri"/>
                <a:cs typeface="Calibri"/>
              </a:rPr>
              <a:t>Μέρος</a:t>
            </a:r>
            <a:r>
              <a:rPr sz="1100" b="1" spc="35" dirty="0">
                <a:solidFill>
                  <a:srgbClr val="FFB800"/>
                </a:solidFill>
                <a:latin typeface="Calibri"/>
                <a:cs typeface="Calibri"/>
              </a:rPr>
              <a:t> </a:t>
            </a:r>
            <a:r>
              <a:rPr sz="1100" b="1" spc="60" dirty="0">
                <a:solidFill>
                  <a:srgbClr val="FFB800"/>
                </a:solidFill>
                <a:latin typeface="Calibri"/>
                <a:cs typeface="Calibri"/>
              </a:rPr>
              <a:t>4-1:</a:t>
            </a:r>
            <a:r>
              <a:rPr sz="1100" b="1" spc="40" dirty="0">
                <a:solidFill>
                  <a:srgbClr val="FFB800"/>
                </a:solidFill>
                <a:latin typeface="Calibri"/>
                <a:cs typeface="Calibri"/>
              </a:rPr>
              <a:t> </a:t>
            </a:r>
            <a:r>
              <a:rPr sz="1100" b="1" spc="75" dirty="0">
                <a:solidFill>
                  <a:srgbClr val="FFB800"/>
                </a:solidFill>
                <a:latin typeface="Calibri"/>
                <a:cs typeface="Calibri"/>
              </a:rPr>
              <a:t>Απαιτήσεις</a:t>
            </a:r>
            <a:r>
              <a:rPr sz="1100" b="1" spc="40" dirty="0">
                <a:solidFill>
                  <a:srgbClr val="FFB800"/>
                </a:solidFill>
                <a:latin typeface="Calibri"/>
                <a:cs typeface="Calibri"/>
              </a:rPr>
              <a:t> </a:t>
            </a:r>
            <a:r>
              <a:rPr sz="1100" b="1" spc="85" dirty="0">
                <a:solidFill>
                  <a:srgbClr val="FFB800"/>
                </a:solidFill>
                <a:latin typeface="Calibri"/>
                <a:cs typeface="Calibri"/>
              </a:rPr>
              <a:t>ασφαλούς</a:t>
            </a:r>
            <a:r>
              <a:rPr sz="1100" b="1" spc="35" dirty="0">
                <a:solidFill>
                  <a:srgbClr val="FFB800"/>
                </a:solidFill>
                <a:latin typeface="Calibri"/>
                <a:cs typeface="Calibri"/>
              </a:rPr>
              <a:t> </a:t>
            </a:r>
            <a:r>
              <a:rPr sz="1100" b="1" spc="80" dirty="0">
                <a:solidFill>
                  <a:srgbClr val="FFB800"/>
                </a:solidFill>
                <a:latin typeface="Calibri"/>
                <a:cs typeface="Calibri"/>
              </a:rPr>
              <a:t>κύκλου</a:t>
            </a:r>
            <a:r>
              <a:rPr sz="1100" b="1" spc="40" dirty="0">
                <a:solidFill>
                  <a:srgbClr val="FFB800"/>
                </a:solidFill>
                <a:latin typeface="Calibri"/>
                <a:cs typeface="Calibri"/>
              </a:rPr>
              <a:t> </a:t>
            </a:r>
            <a:r>
              <a:rPr sz="1100" b="1" spc="80" dirty="0">
                <a:solidFill>
                  <a:srgbClr val="FFB800"/>
                </a:solidFill>
                <a:latin typeface="Calibri"/>
                <a:cs typeface="Calibri"/>
              </a:rPr>
              <a:t>ζωής</a:t>
            </a:r>
            <a:r>
              <a:rPr sz="1100" b="1" spc="35" dirty="0">
                <a:solidFill>
                  <a:srgbClr val="FFB800"/>
                </a:solidFill>
                <a:latin typeface="Calibri"/>
                <a:cs typeface="Calibri"/>
              </a:rPr>
              <a:t> </a:t>
            </a:r>
            <a:r>
              <a:rPr sz="1100" b="1" spc="80" dirty="0">
                <a:solidFill>
                  <a:srgbClr val="FFB800"/>
                </a:solidFill>
                <a:latin typeface="Calibri"/>
                <a:cs typeface="Calibri"/>
              </a:rPr>
              <a:t>ανάπτυξης</a:t>
            </a:r>
            <a:r>
              <a:rPr sz="1100" b="1" spc="40" dirty="0">
                <a:solidFill>
                  <a:srgbClr val="FFB800"/>
                </a:solidFill>
                <a:latin typeface="Calibri"/>
                <a:cs typeface="Calibri"/>
              </a:rPr>
              <a:t> </a:t>
            </a:r>
            <a:r>
              <a:rPr sz="1100" b="1" spc="75" dirty="0">
                <a:solidFill>
                  <a:srgbClr val="FFB800"/>
                </a:solidFill>
                <a:latin typeface="Calibri"/>
                <a:cs typeface="Calibri"/>
              </a:rPr>
              <a:t>λογισμικού</a:t>
            </a:r>
            <a:endParaRPr sz="1100">
              <a:latin typeface="Calibri"/>
              <a:cs typeface="Calibri"/>
            </a:endParaRPr>
          </a:p>
          <a:p>
            <a:pPr lvl="1">
              <a:lnSpc>
                <a:spcPct val="100000"/>
              </a:lnSpc>
              <a:spcBef>
                <a:spcPts val="15"/>
              </a:spcBef>
              <a:buChar char="•"/>
            </a:pPr>
            <a:endParaRPr sz="1300">
              <a:latin typeface="Calibri"/>
              <a:cs typeface="Calibri"/>
            </a:endParaRPr>
          </a:p>
          <a:p>
            <a:pPr marL="756920" marR="1155700" lvl="1" indent="-287020">
              <a:lnSpc>
                <a:spcPct val="128400"/>
              </a:lnSpc>
              <a:spcBef>
                <a:spcPts val="5"/>
              </a:spcBef>
              <a:buSzPct val="127272"/>
              <a:buFont typeface="Arial"/>
              <a:buChar char="•"/>
              <a:tabLst>
                <a:tab pos="756285" algn="l"/>
                <a:tab pos="756920" algn="l"/>
              </a:tabLst>
            </a:pPr>
            <a:r>
              <a:rPr sz="1100" spc="70" dirty="0">
                <a:solidFill>
                  <a:srgbClr val="FFFFFF"/>
                </a:solidFill>
                <a:latin typeface="Calibri"/>
                <a:cs typeface="Calibri"/>
              </a:rPr>
              <a:t>και</a:t>
            </a:r>
            <a:r>
              <a:rPr sz="1100" spc="45" dirty="0">
                <a:solidFill>
                  <a:srgbClr val="FFFFFF"/>
                </a:solidFill>
                <a:latin typeface="Calibri"/>
                <a:cs typeface="Calibri"/>
              </a:rPr>
              <a:t> </a:t>
            </a:r>
            <a:r>
              <a:rPr sz="1100" b="1" spc="70" dirty="0">
                <a:solidFill>
                  <a:srgbClr val="FFB800"/>
                </a:solidFill>
                <a:latin typeface="Calibri"/>
                <a:cs typeface="Calibri"/>
              </a:rPr>
              <a:t>IEC</a:t>
            </a:r>
            <a:r>
              <a:rPr sz="1100" b="1" spc="45" dirty="0">
                <a:solidFill>
                  <a:srgbClr val="FFB800"/>
                </a:solidFill>
                <a:latin typeface="Calibri"/>
                <a:cs typeface="Calibri"/>
              </a:rPr>
              <a:t> </a:t>
            </a:r>
            <a:r>
              <a:rPr sz="1100" b="1" spc="70" dirty="0">
                <a:solidFill>
                  <a:srgbClr val="FFB800"/>
                </a:solidFill>
                <a:latin typeface="Calibri"/>
                <a:cs typeface="Calibri"/>
              </a:rPr>
              <a:t>62443-4-2</a:t>
            </a:r>
            <a:r>
              <a:rPr sz="1100" b="1" spc="45" dirty="0">
                <a:solidFill>
                  <a:srgbClr val="FFB800"/>
                </a:solidFill>
                <a:latin typeface="Calibri"/>
                <a:cs typeface="Calibri"/>
              </a:rPr>
              <a:t> </a:t>
            </a:r>
            <a:r>
              <a:rPr sz="1100" b="1" spc="85" dirty="0">
                <a:solidFill>
                  <a:srgbClr val="FFB800"/>
                </a:solidFill>
                <a:latin typeface="Calibri"/>
                <a:cs typeface="Calibri"/>
              </a:rPr>
              <a:t>Ασφάλεια</a:t>
            </a:r>
            <a:r>
              <a:rPr sz="1100" b="1" spc="50" dirty="0">
                <a:solidFill>
                  <a:srgbClr val="FFB800"/>
                </a:solidFill>
                <a:latin typeface="Calibri"/>
                <a:cs typeface="Calibri"/>
              </a:rPr>
              <a:t> </a:t>
            </a:r>
            <a:r>
              <a:rPr sz="1100" b="1" spc="70" dirty="0">
                <a:solidFill>
                  <a:srgbClr val="FFB800"/>
                </a:solidFill>
                <a:latin typeface="Calibri"/>
                <a:cs typeface="Calibri"/>
              </a:rPr>
              <a:t>για</a:t>
            </a:r>
            <a:r>
              <a:rPr sz="1100" b="1" spc="45" dirty="0">
                <a:solidFill>
                  <a:srgbClr val="FFB800"/>
                </a:solidFill>
                <a:latin typeface="Calibri"/>
                <a:cs typeface="Calibri"/>
              </a:rPr>
              <a:t> </a:t>
            </a:r>
            <a:r>
              <a:rPr sz="1100" b="1" spc="80" dirty="0">
                <a:solidFill>
                  <a:srgbClr val="FFB800"/>
                </a:solidFill>
                <a:latin typeface="Calibri"/>
                <a:cs typeface="Calibri"/>
              </a:rPr>
              <a:t>συστήματα</a:t>
            </a:r>
            <a:r>
              <a:rPr sz="1100" b="1" spc="45" dirty="0">
                <a:solidFill>
                  <a:srgbClr val="FFB800"/>
                </a:solidFill>
                <a:latin typeface="Calibri"/>
                <a:cs typeface="Calibri"/>
              </a:rPr>
              <a:t> </a:t>
            </a:r>
            <a:r>
              <a:rPr sz="1100" b="1" spc="75" dirty="0">
                <a:solidFill>
                  <a:srgbClr val="FFB800"/>
                </a:solidFill>
                <a:latin typeface="Calibri"/>
                <a:cs typeface="Calibri"/>
              </a:rPr>
              <a:t>βιομηχανικού</a:t>
            </a:r>
            <a:r>
              <a:rPr sz="1100" b="1" spc="50" dirty="0">
                <a:solidFill>
                  <a:srgbClr val="FFB800"/>
                </a:solidFill>
                <a:latin typeface="Calibri"/>
                <a:cs typeface="Calibri"/>
              </a:rPr>
              <a:t> </a:t>
            </a:r>
            <a:r>
              <a:rPr sz="1100" b="1" spc="80" dirty="0">
                <a:solidFill>
                  <a:srgbClr val="FFB800"/>
                </a:solidFill>
                <a:latin typeface="Calibri"/>
                <a:cs typeface="Calibri"/>
              </a:rPr>
              <a:t>αυτοματισμού</a:t>
            </a:r>
            <a:r>
              <a:rPr sz="1100" b="1" spc="50" dirty="0">
                <a:solidFill>
                  <a:srgbClr val="FFB800"/>
                </a:solidFill>
                <a:latin typeface="Calibri"/>
                <a:cs typeface="Calibri"/>
              </a:rPr>
              <a:t> </a:t>
            </a:r>
            <a:r>
              <a:rPr sz="1100" b="1" spc="70" dirty="0">
                <a:solidFill>
                  <a:srgbClr val="FFB800"/>
                </a:solidFill>
                <a:latin typeface="Calibri"/>
                <a:cs typeface="Calibri"/>
              </a:rPr>
              <a:t>και</a:t>
            </a:r>
            <a:r>
              <a:rPr sz="1100" b="1" spc="45" dirty="0">
                <a:solidFill>
                  <a:srgbClr val="FFB800"/>
                </a:solidFill>
                <a:latin typeface="Calibri"/>
                <a:cs typeface="Calibri"/>
              </a:rPr>
              <a:t> </a:t>
            </a:r>
            <a:r>
              <a:rPr sz="1100" b="1" spc="75" dirty="0">
                <a:solidFill>
                  <a:srgbClr val="FFB800"/>
                </a:solidFill>
                <a:latin typeface="Calibri"/>
                <a:cs typeface="Calibri"/>
              </a:rPr>
              <a:t>ελέγχου</a:t>
            </a:r>
            <a:r>
              <a:rPr sz="1100" b="1" spc="45" dirty="0">
                <a:solidFill>
                  <a:srgbClr val="FFB800"/>
                </a:solidFill>
                <a:latin typeface="Calibri"/>
                <a:cs typeface="Calibri"/>
              </a:rPr>
              <a:t> </a:t>
            </a:r>
            <a:r>
              <a:rPr sz="1100" b="1" spc="90" dirty="0">
                <a:solidFill>
                  <a:srgbClr val="FFB800"/>
                </a:solidFill>
                <a:latin typeface="Calibri"/>
                <a:cs typeface="Calibri"/>
              </a:rPr>
              <a:t>Μέρος</a:t>
            </a:r>
            <a:r>
              <a:rPr sz="1100" b="1" spc="50" dirty="0">
                <a:solidFill>
                  <a:srgbClr val="FFB800"/>
                </a:solidFill>
                <a:latin typeface="Calibri"/>
                <a:cs typeface="Calibri"/>
              </a:rPr>
              <a:t> </a:t>
            </a:r>
            <a:r>
              <a:rPr sz="1100" b="1" spc="60" dirty="0">
                <a:solidFill>
                  <a:srgbClr val="FFB800"/>
                </a:solidFill>
                <a:latin typeface="Calibri"/>
                <a:cs typeface="Calibri"/>
              </a:rPr>
              <a:t>4-2:</a:t>
            </a:r>
            <a:r>
              <a:rPr sz="1100" b="1" spc="45" dirty="0">
                <a:solidFill>
                  <a:srgbClr val="FFB800"/>
                </a:solidFill>
                <a:latin typeface="Calibri"/>
                <a:cs typeface="Calibri"/>
              </a:rPr>
              <a:t> </a:t>
            </a:r>
            <a:r>
              <a:rPr sz="1100" b="1" spc="70" dirty="0">
                <a:solidFill>
                  <a:srgbClr val="FFB800"/>
                </a:solidFill>
                <a:latin typeface="Calibri"/>
                <a:cs typeface="Calibri"/>
              </a:rPr>
              <a:t>Τεχνικές</a:t>
            </a:r>
            <a:r>
              <a:rPr sz="1100" b="1" spc="55" dirty="0">
                <a:solidFill>
                  <a:srgbClr val="FFB800"/>
                </a:solidFill>
                <a:latin typeface="Calibri"/>
                <a:cs typeface="Calibri"/>
              </a:rPr>
              <a:t> </a:t>
            </a:r>
            <a:r>
              <a:rPr sz="1100" b="1" spc="65" dirty="0">
                <a:solidFill>
                  <a:srgbClr val="FFB800"/>
                </a:solidFill>
                <a:latin typeface="Calibri"/>
                <a:cs typeface="Calibri"/>
              </a:rPr>
              <a:t>απαιτήσεις</a:t>
            </a:r>
            <a:r>
              <a:rPr sz="1100" b="1" spc="45" dirty="0">
                <a:solidFill>
                  <a:srgbClr val="FFB800"/>
                </a:solidFill>
                <a:latin typeface="Calibri"/>
                <a:cs typeface="Calibri"/>
              </a:rPr>
              <a:t> </a:t>
            </a:r>
            <a:r>
              <a:rPr sz="1100" b="1" spc="80" dirty="0">
                <a:solidFill>
                  <a:srgbClr val="FFB800"/>
                </a:solidFill>
                <a:latin typeface="Calibri"/>
                <a:cs typeface="Calibri"/>
              </a:rPr>
              <a:t>ασφάλειας </a:t>
            </a:r>
            <a:r>
              <a:rPr sz="1100" b="1" spc="-235" dirty="0">
                <a:solidFill>
                  <a:srgbClr val="FFB800"/>
                </a:solidFill>
                <a:latin typeface="Calibri"/>
                <a:cs typeface="Calibri"/>
              </a:rPr>
              <a:t> </a:t>
            </a:r>
            <a:r>
              <a:rPr sz="1100" b="1" spc="75" dirty="0">
                <a:solidFill>
                  <a:srgbClr val="FFB800"/>
                </a:solidFill>
                <a:latin typeface="Calibri"/>
                <a:cs typeface="Calibri"/>
              </a:rPr>
              <a:t>για</a:t>
            </a:r>
            <a:r>
              <a:rPr sz="1100" b="1" spc="30" dirty="0">
                <a:solidFill>
                  <a:srgbClr val="FFB800"/>
                </a:solidFill>
                <a:latin typeface="Calibri"/>
                <a:cs typeface="Calibri"/>
              </a:rPr>
              <a:t> </a:t>
            </a:r>
            <a:r>
              <a:rPr sz="1100" b="1" spc="75" dirty="0">
                <a:solidFill>
                  <a:srgbClr val="FFB800"/>
                </a:solidFill>
                <a:latin typeface="Calibri"/>
                <a:cs typeface="Calibri"/>
              </a:rPr>
              <a:t>τα</a:t>
            </a:r>
            <a:r>
              <a:rPr sz="1100" b="1" spc="15" dirty="0">
                <a:solidFill>
                  <a:srgbClr val="FFB800"/>
                </a:solidFill>
                <a:latin typeface="Calibri"/>
                <a:cs typeface="Calibri"/>
              </a:rPr>
              <a:t> </a:t>
            </a:r>
            <a:r>
              <a:rPr sz="1100" b="1" spc="70" dirty="0">
                <a:solidFill>
                  <a:srgbClr val="FFB800"/>
                </a:solidFill>
                <a:latin typeface="Calibri"/>
                <a:cs typeface="Calibri"/>
              </a:rPr>
              <a:t>εξαρτήματα</a:t>
            </a:r>
            <a:r>
              <a:rPr sz="1100" b="1" spc="20" dirty="0">
                <a:solidFill>
                  <a:srgbClr val="FFB800"/>
                </a:solidFill>
                <a:latin typeface="Calibri"/>
                <a:cs typeface="Calibri"/>
              </a:rPr>
              <a:t> </a:t>
            </a:r>
            <a:r>
              <a:rPr sz="1100" b="1" spc="75" dirty="0">
                <a:solidFill>
                  <a:srgbClr val="FFB800"/>
                </a:solidFill>
                <a:latin typeface="Calibri"/>
                <a:cs typeface="Calibri"/>
              </a:rPr>
              <a:t>του</a:t>
            </a:r>
            <a:r>
              <a:rPr sz="1100" b="1" spc="35" dirty="0">
                <a:solidFill>
                  <a:srgbClr val="FFB800"/>
                </a:solidFill>
                <a:latin typeface="Calibri"/>
                <a:cs typeface="Calibri"/>
              </a:rPr>
              <a:t> </a:t>
            </a:r>
            <a:r>
              <a:rPr sz="1100" b="1" spc="65" dirty="0">
                <a:solidFill>
                  <a:srgbClr val="FFB800"/>
                </a:solidFill>
                <a:latin typeface="Calibri"/>
                <a:cs typeface="Calibri"/>
              </a:rPr>
              <a:t>IACS.</a:t>
            </a:r>
            <a:endParaRPr sz="11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175375" y="198437"/>
            <a:ext cx="3310254" cy="1240790"/>
          </a:xfrm>
          <a:prstGeom prst="rect">
            <a:avLst/>
          </a:prstGeom>
        </p:spPr>
        <p:txBody>
          <a:bodyPr vert="horz" wrap="square" lIns="0" tIns="61594" rIns="0" bIns="0" rtlCol="0">
            <a:spAutoFit/>
          </a:bodyPr>
          <a:lstStyle/>
          <a:p>
            <a:pPr marL="12700" marR="5080">
              <a:lnSpc>
                <a:spcPts val="3080"/>
              </a:lnSpc>
              <a:spcBef>
                <a:spcPts val="484"/>
              </a:spcBef>
            </a:pPr>
            <a:r>
              <a:rPr sz="2850" spc="195" dirty="0"/>
              <a:t>Κανονισμοί </a:t>
            </a:r>
            <a:r>
              <a:rPr sz="2850" spc="160" dirty="0"/>
              <a:t>για </a:t>
            </a:r>
            <a:r>
              <a:rPr sz="2850" spc="175" dirty="0"/>
              <a:t>την </a:t>
            </a:r>
            <a:r>
              <a:rPr sz="2850" spc="-700" dirty="0"/>
              <a:t> </a:t>
            </a:r>
            <a:r>
              <a:rPr sz="2850" spc="195" dirty="0"/>
              <a:t>ασφάλεια </a:t>
            </a:r>
            <a:r>
              <a:rPr sz="2850" spc="185" dirty="0"/>
              <a:t>στον </a:t>
            </a:r>
            <a:r>
              <a:rPr sz="2850" spc="190" dirty="0"/>
              <a:t> </a:t>
            </a:r>
            <a:r>
              <a:rPr sz="2850" spc="200" dirty="0"/>
              <a:t>κυβερνοχώρο</a:t>
            </a:r>
            <a:endParaRPr sz="2850"/>
          </a:p>
        </p:txBody>
      </p:sp>
      <p:sp>
        <p:nvSpPr>
          <p:cNvPr id="9" name="object 9"/>
          <p:cNvSpPr txBox="1"/>
          <p:nvPr/>
        </p:nvSpPr>
        <p:spPr>
          <a:xfrm>
            <a:off x="5822950" y="1704975"/>
            <a:ext cx="6334760" cy="711200"/>
          </a:xfrm>
          <a:prstGeom prst="rect">
            <a:avLst/>
          </a:prstGeom>
        </p:spPr>
        <p:txBody>
          <a:bodyPr vert="horz" wrap="square" lIns="0" tIns="12700" rIns="0" bIns="0" rtlCol="0">
            <a:spAutoFit/>
          </a:bodyPr>
          <a:lstStyle/>
          <a:p>
            <a:pPr marL="12700">
              <a:lnSpc>
                <a:spcPct val="100000"/>
              </a:lnSpc>
              <a:spcBef>
                <a:spcPts val="100"/>
              </a:spcBef>
            </a:pPr>
            <a:r>
              <a:rPr sz="1600" b="1" spc="80" dirty="0">
                <a:solidFill>
                  <a:srgbClr val="FFB800"/>
                </a:solidFill>
                <a:latin typeface="Calibri"/>
                <a:cs typeface="Calibri"/>
              </a:rPr>
              <a:t>Ποια</a:t>
            </a:r>
            <a:r>
              <a:rPr sz="1600" b="1" spc="30" dirty="0">
                <a:solidFill>
                  <a:srgbClr val="FFB800"/>
                </a:solidFill>
                <a:latin typeface="Calibri"/>
                <a:cs typeface="Calibri"/>
              </a:rPr>
              <a:t> </a:t>
            </a:r>
            <a:r>
              <a:rPr sz="1600" b="1" spc="65" dirty="0">
                <a:solidFill>
                  <a:srgbClr val="FFB800"/>
                </a:solidFill>
                <a:latin typeface="Calibri"/>
                <a:cs typeface="Calibri"/>
              </a:rPr>
              <a:t>είναι</a:t>
            </a:r>
            <a:r>
              <a:rPr sz="1600" b="1" spc="30" dirty="0">
                <a:solidFill>
                  <a:srgbClr val="FFB800"/>
                </a:solidFill>
                <a:latin typeface="Calibri"/>
                <a:cs typeface="Calibri"/>
              </a:rPr>
              <a:t> </a:t>
            </a:r>
            <a:r>
              <a:rPr sz="1600" b="1" spc="75" dirty="0">
                <a:solidFill>
                  <a:srgbClr val="FFB800"/>
                </a:solidFill>
                <a:latin typeface="Calibri"/>
                <a:cs typeface="Calibri"/>
              </a:rPr>
              <a:t>τα</a:t>
            </a:r>
            <a:r>
              <a:rPr sz="1600" b="1" spc="30" dirty="0">
                <a:solidFill>
                  <a:srgbClr val="FFB800"/>
                </a:solidFill>
                <a:latin typeface="Calibri"/>
                <a:cs typeface="Calibri"/>
              </a:rPr>
              <a:t> </a:t>
            </a:r>
            <a:r>
              <a:rPr sz="1600" b="1" spc="85" dirty="0">
                <a:solidFill>
                  <a:srgbClr val="FFB800"/>
                </a:solidFill>
                <a:latin typeface="Calibri"/>
                <a:cs typeface="Calibri"/>
              </a:rPr>
              <a:t>οφέλη</a:t>
            </a:r>
            <a:r>
              <a:rPr sz="1600" b="1" spc="30" dirty="0">
                <a:solidFill>
                  <a:srgbClr val="FFB800"/>
                </a:solidFill>
                <a:latin typeface="Calibri"/>
                <a:cs typeface="Calibri"/>
              </a:rPr>
              <a:t> </a:t>
            </a:r>
            <a:r>
              <a:rPr sz="1600" b="1" spc="90" dirty="0">
                <a:solidFill>
                  <a:srgbClr val="FFB800"/>
                </a:solidFill>
                <a:latin typeface="Calibri"/>
                <a:cs typeface="Calibri"/>
              </a:rPr>
              <a:t>από</a:t>
            </a:r>
            <a:r>
              <a:rPr sz="1600" b="1" spc="35" dirty="0">
                <a:solidFill>
                  <a:srgbClr val="FFB800"/>
                </a:solidFill>
                <a:latin typeface="Calibri"/>
                <a:cs typeface="Calibri"/>
              </a:rPr>
              <a:t> </a:t>
            </a:r>
            <a:r>
              <a:rPr sz="1600" b="1" spc="70" dirty="0">
                <a:solidFill>
                  <a:srgbClr val="FFB800"/>
                </a:solidFill>
                <a:latin typeface="Calibri"/>
                <a:cs typeface="Calibri"/>
              </a:rPr>
              <a:t>την</a:t>
            </a:r>
            <a:r>
              <a:rPr sz="1600" b="1" spc="35" dirty="0">
                <a:solidFill>
                  <a:srgbClr val="FFB800"/>
                </a:solidFill>
                <a:latin typeface="Calibri"/>
                <a:cs typeface="Calibri"/>
              </a:rPr>
              <a:t> </a:t>
            </a:r>
            <a:r>
              <a:rPr sz="1600" b="1" spc="70" dirty="0">
                <a:solidFill>
                  <a:srgbClr val="FFB800"/>
                </a:solidFill>
                <a:latin typeface="Calibri"/>
                <a:cs typeface="Calibri"/>
              </a:rPr>
              <a:t>έγκαιρη</a:t>
            </a:r>
            <a:r>
              <a:rPr sz="1600" b="1" spc="30" dirty="0">
                <a:solidFill>
                  <a:srgbClr val="FFB800"/>
                </a:solidFill>
                <a:latin typeface="Calibri"/>
                <a:cs typeface="Calibri"/>
              </a:rPr>
              <a:t> </a:t>
            </a:r>
            <a:r>
              <a:rPr sz="1600" b="1" spc="75" dirty="0">
                <a:solidFill>
                  <a:srgbClr val="FFB800"/>
                </a:solidFill>
                <a:latin typeface="Calibri"/>
                <a:cs typeface="Calibri"/>
              </a:rPr>
              <a:t>υιοθέτηση</a:t>
            </a:r>
            <a:r>
              <a:rPr sz="1600" b="1" spc="30" dirty="0">
                <a:solidFill>
                  <a:srgbClr val="FFB800"/>
                </a:solidFill>
                <a:latin typeface="Calibri"/>
                <a:cs typeface="Calibri"/>
              </a:rPr>
              <a:t> </a:t>
            </a:r>
            <a:r>
              <a:rPr sz="1600" b="1" spc="75" dirty="0">
                <a:solidFill>
                  <a:srgbClr val="FFB800"/>
                </a:solidFill>
                <a:latin typeface="Calibri"/>
                <a:cs typeface="Calibri"/>
              </a:rPr>
              <a:t>του</a:t>
            </a:r>
            <a:r>
              <a:rPr sz="1600" b="1" spc="40" dirty="0">
                <a:solidFill>
                  <a:srgbClr val="FFB800"/>
                </a:solidFill>
                <a:latin typeface="Calibri"/>
                <a:cs typeface="Calibri"/>
              </a:rPr>
              <a:t> </a:t>
            </a:r>
            <a:r>
              <a:rPr sz="1600" b="1" spc="95" dirty="0">
                <a:solidFill>
                  <a:srgbClr val="FFB800"/>
                </a:solidFill>
                <a:latin typeface="Calibri"/>
                <a:cs typeface="Calibri"/>
              </a:rPr>
              <a:t>UR</a:t>
            </a:r>
            <a:r>
              <a:rPr sz="1600" b="1" spc="40" dirty="0">
                <a:solidFill>
                  <a:srgbClr val="FFB800"/>
                </a:solidFill>
                <a:latin typeface="Calibri"/>
                <a:cs typeface="Calibri"/>
              </a:rPr>
              <a:t> </a:t>
            </a:r>
            <a:r>
              <a:rPr sz="1600" b="1" spc="50" dirty="0">
                <a:solidFill>
                  <a:srgbClr val="FFB800"/>
                </a:solidFill>
                <a:latin typeface="Calibri"/>
                <a:cs typeface="Calibri"/>
              </a:rPr>
              <a:t>E27;</a:t>
            </a:r>
            <a:endParaRPr sz="1600" dirty="0">
              <a:latin typeface="Calibri"/>
              <a:cs typeface="Calibri"/>
            </a:endParaRPr>
          </a:p>
          <a:p>
            <a:pPr marL="214629">
              <a:lnSpc>
                <a:spcPts val="1315"/>
              </a:lnSpc>
              <a:spcBef>
                <a:spcPts val="845"/>
              </a:spcBef>
            </a:pPr>
            <a:r>
              <a:rPr sz="1100" spc="100" dirty="0">
                <a:solidFill>
                  <a:srgbClr val="FFFFFF"/>
                </a:solidFill>
                <a:latin typeface="Calibri"/>
                <a:cs typeface="Calibri"/>
              </a:rPr>
              <a:t>Οι</a:t>
            </a:r>
            <a:r>
              <a:rPr sz="1100" spc="50" dirty="0">
                <a:solidFill>
                  <a:srgbClr val="FFFFFF"/>
                </a:solidFill>
                <a:latin typeface="Calibri"/>
                <a:cs typeface="Calibri"/>
              </a:rPr>
              <a:t> </a:t>
            </a:r>
            <a:r>
              <a:rPr sz="1100" spc="105" dirty="0">
                <a:solidFill>
                  <a:srgbClr val="FFFFFF"/>
                </a:solidFill>
                <a:latin typeface="Calibri"/>
                <a:cs typeface="Calibri"/>
              </a:rPr>
              <a:t>πρώτοι</a:t>
            </a:r>
            <a:r>
              <a:rPr sz="1100" spc="50" dirty="0">
                <a:solidFill>
                  <a:srgbClr val="FFFFFF"/>
                </a:solidFill>
                <a:latin typeface="Calibri"/>
                <a:cs typeface="Calibri"/>
              </a:rPr>
              <a:t> </a:t>
            </a:r>
            <a:r>
              <a:rPr sz="1100" spc="114" dirty="0">
                <a:solidFill>
                  <a:srgbClr val="FFFFFF"/>
                </a:solidFill>
                <a:latin typeface="Calibri"/>
                <a:cs typeface="Calibri"/>
              </a:rPr>
              <a:t>που</a:t>
            </a:r>
            <a:r>
              <a:rPr sz="1100" spc="50" dirty="0">
                <a:solidFill>
                  <a:srgbClr val="FFFFFF"/>
                </a:solidFill>
                <a:latin typeface="Calibri"/>
                <a:cs typeface="Calibri"/>
              </a:rPr>
              <a:t> </a:t>
            </a:r>
            <a:r>
              <a:rPr sz="1100" spc="114" dirty="0">
                <a:solidFill>
                  <a:srgbClr val="FFFFFF"/>
                </a:solidFill>
                <a:latin typeface="Calibri"/>
                <a:cs typeface="Calibri"/>
              </a:rPr>
              <a:t>θα</a:t>
            </a:r>
            <a:r>
              <a:rPr sz="1100" spc="55" dirty="0">
                <a:solidFill>
                  <a:srgbClr val="FFFFFF"/>
                </a:solidFill>
                <a:latin typeface="Calibri"/>
                <a:cs typeface="Calibri"/>
              </a:rPr>
              <a:t> </a:t>
            </a:r>
            <a:r>
              <a:rPr sz="1100" spc="100" dirty="0">
                <a:solidFill>
                  <a:srgbClr val="FFFFFF"/>
                </a:solidFill>
                <a:latin typeface="Calibri"/>
                <a:cs typeface="Calibri"/>
              </a:rPr>
              <a:t>υιοθετήσουν</a:t>
            </a:r>
            <a:r>
              <a:rPr sz="1100" spc="45" dirty="0">
                <a:solidFill>
                  <a:srgbClr val="FFFFFF"/>
                </a:solidFill>
                <a:latin typeface="Calibri"/>
                <a:cs typeface="Calibri"/>
              </a:rPr>
              <a:t> </a:t>
            </a:r>
            <a:r>
              <a:rPr sz="1100" b="1" spc="100" dirty="0">
                <a:solidFill>
                  <a:srgbClr val="FFBF00"/>
                </a:solidFill>
                <a:latin typeface="Calibri"/>
                <a:cs typeface="Calibri"/>
              </a:rPr>
              <a:t>την</a:t>
            </a:r>
            <a:r>
              <a:rPr sz="1100" b="1" spc="50" dirty="0">
                <a:solidFill>
                  <a:srgbClr val="FFBF00"/>
                </a:solidFill>
                <a:latin typeface="Calibri"/>
                <a:cs typeface="Calibri"/>
              </a:rPr>
              <a:t> </a:t>
            </a:r>
            <a:r>
              <a:rPr sz="1100" b="1" spc="114" dirty="0">
                <a:solidFill>
                  <a:srgbClr val="FFBF00"/>
                </a:solidFill>
                <a:latin typeface="Calibri"/>
                <a:cs typeface="Calibri"/>
              </a:rPr>
              <a:t>ανάλυση</a:t>
            </a:r>
            <a:r>
              <a:rPr sz="1100" b="1" spc="55" dirty="0">
                <a:solidFill>
                  <a:srgbClr val="FFBF00"/>
                </a:solidFill>
                <a:latin typeface="Calibri"/>
                <a:cs typeface="Calibri"/>
              </a:rPr>
              <a:t> </a:t>
            </a:r>
            <a:r>
              <a:rPr sz="1100" spc="90" dirty="0">
                <a:solidFill>
                  <a:srgbClr val="FFFFFF"/>
                </a:solidFill>
                <a:latin typeface="Calibri"/>
                <a:cs typeface="Calibri"/>
              </a:rPr>
              <a:t>και</a:t>
            </a:r>
            <a:r>
              <a:rPr sz="1100" spc="55" dirty="0">
                <a:solidFill>
                  <a:srgbClr val="FFFFFF"/>
                </a:solidFill>
                <a:latin typeface="Calibri"/>
                <a:cs typeface="Calibri"/>
              </a:rPr>
              <a:t> </a:t>
            </a:r>
            <a:r>
              <a:rPr sz="1100" spc="100" dirty="0">
                <a:solidFill>
                  <a:srgbClr val="FFFFFF"/>
                </a:solidFill>
                <a:latin typeface="Calibri"/>
                <a:cs typeface="Calibri"/>
              </a:rPr>
              <a:t>την</a:t>
            </a:r>
            <a:r>
              <a:rPr sz="1100" spc="45" dirty="0">
                <a:solidFill>
                  <a:srgbClr val="FFFFFF"/>
                </a:solidFill>
                <a:latin typeface="Calibri"/>
                <a:cs typeface="Calibri"/>
              </a:rPr>
              <a:t> </a:t>
            </a:r>
            <a:r>
              <a:rPr sz="1100" spc="110" dirty="0">
                <a:solidFill>
                  <a:srgbClr val="FFFFFF"/>
                </a:solidFill>
                <a:latin typeface="Calibri"/>
                <a:cs typeface="Calibri"/>
              </a:rPr>
              <a:t>επικύρωση</a:t>
            </a:r>
            <a:r>
              <a:rPr sz="1100" spc="50" dirty="0">
                <a:solidFill>
                  <a:srgbClr val="FFFFFF"/>
                </a:solidFill>
                <a:latin typeface="Calibri"/>
                <a:cs typeface="Calibri"/>
              </a:rPr>
              <a:t> </a:t>
            </a:r>
            <a:r>
              <a:rPr sz="1100" b="1" spc="110" dirty="0">
                <a:solidFill>
                  <a:srgbClr val="FFBF00"/>
                </a:solidFill>
                <a:latin typeface="Calibri"/>
                <a:cs typeface="Calibri"/>
              </a:rPr>
              <a:t>των</a:t>
            </a:r>
            <a:r>
              <a:rPr sz="1100" b="1" spc="50" dirty="0">
                <a:solidFill>
                  <a:srgbClr val="FFBF00"/>
                </a:solidFill>
                <a:latin typeface="Calibri"/>
                <a:cs typeface="Calibri"/>
              </a:rPr>
              <a:t> </a:t>
            </a:r>
            <a:r>
              <a:rPr sz="1100" b="1" spc="110" dirty="0">
                <a:solidFill>
                  <a:srgbClr val="FFBF00"/>
                </a:solidFill>
                <a:latin typeface="Calibri"/>
                <a:cs typeface="Calibri"/>
              </a:rPr>
              <a:t>κενών</a:t>
            </a:r>
            <a:r>
              <a:rPr sz="1100" b="1" spc="55" dirty="0">
                <a:solidFill>
                  <a:srgbClr val="FFBF00"/>
                </a:solidFill>
                <a:latin typeface="Calibri"/>
                <a:cs typeface="Calibri"/>
              </a:rPr>
              <a:t> </a:t>
            </a:r>
            <a:r>
              <a:rPr sz="1100" spc="120" dirty="0">
                <a:solidFill>
                  <a:srgbClr val="FFFFFF"/>
                </a:solidFill>
                <a:latin typeface="Calibri"/>
                <a:cs typeface="Calibri"/>
              </a:rPr>
              <a:t>σύμφωνα</a:t>
            </a:r>
            <a:r>
              <a:rPr sz="1100" spc="50" dirty="0">
                <a:solidFill>
                  <a:srgbClr val="FFFFFF"/>
                </a:solidFill>
                <a:latin typeface="Calibri"/>
                <a:cs typeface="Calibri"/>
              </a:rPr>
              <a:t> </a:t>
            </a:r>
            <a:r>
              <a:rPr sz="1100" spc="105" dirty="0">
                <a:solidFill>
                  <a:srgbClr val="FFFFFF"/>
                </a:solidFill>
                <a:latin typeface="Calibri"/>
                <a:cs typeface="Calibri"/>
              </a:rPr>
              <a:t>με</a:t>
            </a:r>
            <a:endParaRPr sz="1100" dirty="0">
              <a:latin typeface="Calibri"/>
              <a:cs typeface="Calibri"/>
            </a:endParaRPr>
          </a:p>
          <a:p>
            <a:pPr marL="214629">
              <a:lnSpc>
                <a:spcPts val="1315"/>
              </a:lnSpc>
            </a:pPr>
            <a:r>
              <a:rPr sz="1100" b="1" spc="100" dirty="0">
                <a:solidFill>
                  <a:srgbClr val="FFBF00"/>
                </a:solidFill>
                <a:latin typeface="Calibri"/>
                <a:cs typeface="Calibri"/>
              </a:rPr>
              <a:t>το</a:t>
            </a:r>
            <a:r>
              <a:rPr sz="1100" b="1" spc="45" dirty="0">
                <a:solidFill>
                  <a:srgbClr val="FFBF00"/>
                </a:solidFill>
                <a:latin typeface="Calibri"/>
                <a:cs typeface="Calibri"/>
              </a:rPr>
              <a:t> </a:t>
            </a:r>
            <a:r>
              <a:rPr sz="1100" b="1" spc="130" dirty="0">
                <a:solidFill>
                  <a:srgbClr val="FFBF00"/>
                </a:solidFill>
                <a:latin typeface="Calibri"/>
                <a:cs typeface="Calibri"/>
              </a:rPr>
              <a:t>UR</a:t>
            </a:r>
            <a:r>
              <a:rPr sz="1100" b="1" spc="50" dirty="0">
                <a:solidFill>
                  <a:srgbClr val="FFBF00"/>
                </a:solidFill>
                <a:latin typeface="Calibri"/>
                <a:cs typeface="Calibri"/>
              </a:rPr>
              <a:t> </a:t>
            </a:r>
            <a:r>
              <a:rPr sz="1100" b="1" spc="110" dirty="0">
                <a:solidFill>
                  <a:srgbClr val="FFBF00"/>
                </a:solidFill>
                <a:latin typeface="Calibri"/>
                <a:cs typeface="Calibri"/>
              </a:rPr>
              <a:t>E27</a:t>
            </a:r>
            <a:r>
              <a:rPr sz="1100" b="1" spc="50" dirty="0">
                <a:solidFill>
                  <a:srgbClr val="FFBF00"/>
                </a:solidFill>
                <a:latin typeface="Calibri"/>
                <a:cs typeface="Calibri"/>
              </a:rPr>
              <a:t> </a:t>
            </a:r>
            <a:r>
              <a:rPr sz="1100" spc="114" dirty="0">
                <a:solidFill>
                  <a:srgbClr val="FFFFFF"/>
                </a:solidFill>
                <a:latin typeface="Calibri"/>
                <a:cs typeface="Calibri"/>
              </a:rPr>
              <a:t>θα</a:t>
            </a:r>
            <a:r>
              <a:rPr sz="1100" spc="50" dirty="0">
                <a:solidFill>
                  <a:srgbClr val="FFFFFF"/>
                </a:solidFill>
                <a:latin typeface="Calibri"/>
                <a:cs typeface="Calibri"/>
              </a:rPr>
              <a:t> </a:t>
            </a:r>
            <a:r>
              <a:rPr sz="1100" spc="110" dirty="0">
                <a:solidFill>
                  <a:srgbClr val="FFFFFF"/>
                </a:solidFill>
                <a:latin typeface="Calibri"/>
                <a:cs typeface="Calibri"/>
              </a:rPr>
              <a:t>μπορούσαν</a:t>
            </a:r>
            <a:r>
              <a:rPr sz="1100" spc="40" dirty="0">
                <a:solidFill>
                  <a:srgbClr val="FFFFFF"/>
                </a:solidFill>
                <a:latin typeface="Calibri"/>
                <a:cs typeface="Calibri"/>
              </a:rPr>
              <a:t> </a:t>
            </a:r>
            <a:r>
              <a:rPr sz="1100" spc="110" dirty="0">
                <a:solidFill>
                  <a:srgbClr val="FFFFFF"/>
                </a:solidFill>
                <a:latin typeface="Calibri"/>
                <a:cs typeface="Calibri"/>
              </a:rPr>
              <a:t>να</a:t>
            </a:r>
            <a:r>
              <a:rPr sz="1100" spc="50" dirty="0">
                <a:solidFill>
                  <a:srgbClr val="FFFFFF"/>
                </a:solidFill>
                <a:latin typeface="Calibri"/>
                <a:cs typeface="Calibri"/>
              </a:rPr>
              <a:t> </a:t>
            </a:r>
            <a:r>
              <a:rPr sz="1100" spc="110" dirty="0">
                <a:solidFill>
                  <a:srgbClr val="FFFFFF"/>
                </a:solidFill>
                <a:latin typeface="Calibri"/>
                <a:cs typeface="Calibri"/>
              </a:rPr>
              <a:t>αποκτήσουν</a:t>
            </a:r>
            <a:r>
              <a:rPr sz="1100" spc="40" dirty="0">
                <a:solidFill>
                  <a:srgbClr val="FFFFFF"/>
                </a:solidFill>
                <a:latin typeface="Calibri"/>
                <a:cs typeface="Calibri"/>
              </a:rPr>
              <a:t> </a:t>
            </a:r>
            <a:r>
              <a:rPr sz="1100" spc="100" dirty="0">
                <a:solidFill>
                  <a:srgbClr val="FFFFFF"/>
                </a:solidFill>
                <a:latin typeface="Calibri"/>
                <a:cs typeface="Calibri"/>
              </a:rPr>
              <a:t>ανταγωνιστικό</a:t>
            </a:r>
            <a:r>
              <a:rPr sz="1100" spc="45" dirty="0">
                <a:solidFill>
                  <a:srgbClr val="FFFFFF"/>
                </a:solidFill>
                <a:latin typeface="Calibri"/>
                <a:cs typeface="Calibri"/>
              </a:rPr>
              <a:t> </a:t>
            </a:r>
            <a:r>
              <a:rPr sz="1100" spc="105" dirty="0">
                <a:solidFill>
                  <a:srgbClr val="FFFFFF"/>
                </a:solidFill>
                <a:latin typeface="Calibri"/>
                <a:cs typeface="Calibri"/>
              </a:rPr>
              <a:t>πλεονέκτημα</a:t>
            </a:r>
            <a:r>
              <a:rPr sz="1100" spc="40" dirty="0">
                <a:solidFill>
                  <a:srgbClr val="FFFFFF"/>
                </a:solidFill>
                <a:latin typeface="Calibri"/>
                <a:cs typeface="Calibri"/>
              </a:rPr>
              <a:t> </a:t>
            </a:r>
            <a:r>
              <a:rPr sz="1100" spc="95" dirty="0">
                <a:solidFill>
                  <a:srgbClr val="FFFFFF"/>
                </a:solidFill>
                <a:latin typeface="Calibri"/>
                <a:cs typeface="Calibri"/>
              </a:rPr>
              <a:t>το</a:t>
            </a:r>
            <a:r>
              <a:rPr sz="1100" spc="45" dirty="0">
                <a:solidFill>
                  <a:srgbClr val="FFFFFF"/>
                </a:solidFill>
                <a:latin typeface="Calibri"/>
                <a:cs typeface="Calibri"/>
              </a:rPr>
              <a:t> </a:t>
            </a:r>
            <a:r>
              <a:rPr sz="1100" spc="95" dirty="0">
                <a:solidFill>
                  <a:srgbClr val="FFFFFF"/>
                </a:solidFill>
                <a:latin typeface="Calibri"/>
                <a:cs typeface="Calibri"/>
              </a:rPr>
              <a:t>2024.</a:t>
            </a:r>
            <a:endParaRPr sz="1100" dirty="0">
              <a:latin typeface="Calibri"/>
              <a:cs typeface="Calibri"/>
            </a:endParaRPr>
          </a:p>
        </p:txBody>
      </p:sp>
      <p:sp>
        <p:nvSpPr>
          <p:cNvPr id="10" name="object 10"/>
          <p:cNvSpPr txBox="1"/>
          <p:nvPr/>
        </p:nvSpPr>
        <p:spPr>
          <a:xfrm>
            <a:off x="5303520" y="3348990"/>
            <a:ext cx="6662420" cy="1056571"/>
          </a:xfrm>
          <a:prstGeom prst="rect">
            <a:avLst/>
          </a:prstGeom>
        </p:spPr>
        <p:txBody>
          <a:bodyPr vert="horz" wrap="square" lIns="0" tIns="12700" rIns="0" bIns="0" rtlCol="0">
            <a:spAutoFit/>
          </a:bodyPr>
          <a:lstStyle/>
          <a:p>
            <a:pPr marL="12700" marR="557530">
              <a:lnSpc>
                <a:spcPct val="126000"/>
              </a:lnSpc>
              <a:spcBef>
                <a:spcPts val="100"/>
              </a:spcBef>
              <a:tabLst>
                <a:tab pos="1139825" algn="l"/>
                <a:tab pos="3130550" algn="l"/>
                <a:tab pos="4589145" algn="l"/>
                <a:tab pos="5370830" algn="l"/>
              </a:tabLst>
            </a:pPr>
            <a:r>
              <a:rPr lang="el-GR" sz="1600" b="1" spc="140" dirty="0">
                <a:solidFill>
                  <a:srgbClr val="FFB800"/>
                </a:solidFill>
                <a:latin typeface="Calibri"/>
                <a:cs typeface="Calibri"/>
              </a:rPr>
              <a:t>Ποιες Εταιρίες Ταξινόμησης θα εκδώσουν Κατευθυντήριες Οδηγίες Επαλήθευσης;</a:t>
            </a:r>
          </a:p>
          <a:p>
            <a:pPr marL="12700" marR="557530">
              <a:lnSpc>
                <a:spcPct val="126000"/>
              </a:lnSpc>
              <a:spcBef>
                <a:spcPts val="100"/>
              </a:spcBef>
              <a:tabLst>
                <a:tab pos="1139825" algn="l"/>
                <a:tab pos="3130550" algn="l"/>
                <a:tab pos="4589145" algn="l"/>
                <a:tab pos="5370830" algn="l"/>
              </a:tabLst>
            </a:pPr>
            <a:r>
              <a:rPr lang="el-GR" sz="1100" spc="80" dirty="0">
                <a:solidFill>
                  <a:srgbClr val="FFFFFF"/>
                </a:solidFill>
                <a:latin typeface="Calibri"/>
                <a:cs typeface="Calibri"/>
              </a:rPr>
              <a:t>Κάθε εταιρία ταξινόμησης αναμένεται να εκδώσει εντός του έτους τις δικές της οδηγίες και υποστηρικτικό υλικό, βασισμένα στις απαιτήσεις των UR E26 και UR E27.</a:t>
            </a:r>
            <a:endParaRPr lang="el-GR" sz="1100" dirty="0">
              <a:latin typeface="Calibri"/>
              <a:cs typeface="Calibri"/>
            </a:endParaRPr>
          </a:p>
        </p:txBody>
      </p:sp>
      <p:sp>
        <p:nvSpPr>
          <p:cNvPr id="11" name="object 11"/>
          <p:cNvSpPr txBox="1"/>
          <p:nvPr/>
        </p:nvSpPr>
        <p:spPr>
          <a:xfrm>
            <a:off x="128904" y="6336029"/>
            <a:ext cx="1916430" cy="116839"/>
          </a:xfrm>
          <a:prstGeom prst="rect">
            <a:avLst/>
          </a:prstGeom>
        </p:spPr>
        <p:txBody>
          <a:bodyPr vert="horz" wrap="square" lIns="0" tIns="12700" rIns="0" bIns="0" rtlCol="0">
            <a:spAutoFit/>
          </a:bodyPr>
          <a:lstStyle/>
          <a:p>
            <a:pPr marL="12700">
              <a:lnSpc>
                <a:spcPct val="100000"/>
              </a:lnSpc>
              <a:spcBef>
                <a:spcPts val="100"/>
              </a:spcBef>
            </a:pPr>
            <a:r>
              <a:rPr sz="600" u="sng" spc="40" dirty="0">
                <a:solidFill>
                  <a:srgbClr val="FFFFFF"/>
                </a:solidFill>
                <a:uFill>
                  <a:solidFill>
                    <a:srgbClr val="FFFFFF"/>
                  </a:solidFill>
                </a:uFill>
                <a:latin typeface="Calibri"/>
                <a:cs typeface="Calibri"/>
                <a:hlinkClick r:id="rId3"/>
              </a:rPr>
              <a:t>2024:</a:t>
            </a:r>
            <a:r>
              <a:rPr sz="600" u="sng" spc="1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(moxa.com),</a:t>
            </a:r>
            <a:r>
              <a:rPr sz="600" u="sng" spc="25" dirty="0">
                <a:solidFill>
                  <a:srgbClr val="FFFFFF"/>
                </a:solidFill>
                <a:uFill>
                  <a:solidFill>
                    <a:srgbClr val="FFFFFF"/>
                  </a:solidFill>
                </a:uFill>
                <a:latin typeface="Calibri"/>
                <a:cs typeface="Calibri"/>
                <a:hlinkClick r:id="rId3"/>
              </a:rPr>
              <a:t> </a:t>
            </a:r>
            <a:r>
              <a:rPr sz="600" u="sng" spc="40" dirty="0">
                <a:solidFill>
                  <a:srgbClr val="FFFFFF"/>
                </a:solidFill>
                <a:uFill>
                  <a:solidFill>
                    <a:srgbClr val="FFFFFF"/>
                  </a:solidFill>
                </a:uFill>
                <a:latin typeface="Calibri"/>
                <a:cs typeface="Calibri"/>
                <a:hlinkClick r:id="rId3"/>
              </a:rPr>
              <a:t>προσπελάστηκ</a:t>
            </a:r>
            <a:r>
              <a:rPr sz="600" u="sng" spc="40" dirty="0">
                <a:solidFill>
                  <a:srgbClr val="FFFFFF"/>
                </a:solidFill>
                <a:uFill>
                  <a:solidFill>
                    <a:srgbClr val="FFFFFF"/>
                  </a:solidFill>
                </a:uFill>
                <a:latin typeface="Calibri"/>
                <a:cs typeface="Calibri"/>
              </a:rPr>
              <a:t>ε</a:t>
            </a:r>
            <a:r>
              <a:rPr sz="600" u="sng" spc="20" dirty="0">
                <a:solidFill>
                  <a:srgbClr val="FFFFFF"/>
                </a:solidFill>
                <a:uFill>
                  <a:solidFill>
                    <a:srgbClr val="FFFFFF"/>
                  </a:solidFill>
                </a:uFill>
                <a:latin typeface="Calibri"/>
                <a:cs typeface="Calibri"/>
              </a:rPr>
              <a:t> </a:t>
            </a:r>
            <a:r>
              <a:rPr sz="600" u="sng" spc="35" dirty="0">
                <a:solidFill>
                  <a:srgbClr val="FFFFFF"/>
                </a:solidFill>
                <a:uFill>
                  <a:solidFill>
                    <a:srgbClr val="FFFFFF"/>
                  </a:solidFill>
                </a:uFill>
                <a:latin typeface="Calibri"/>
                <a:cs typeface="Calibri"/>
              </a:rPr>
              <a:t>τον</a:t>
            </a:r>
            <a:r>
              <a:rPr sz="600" spc="15" dirty="0">
                <a:solidFill>
                  <a:srgbClr val="FFFFFF"/>
                </a:solidFill>
                <a:latin typeface="Calibri"/>
                <a:cs typeface="Calibri"/>
              </a:rPr>
              <a:t> </a:t>
            </a:r>
            <a:r>
              <a:rPr sz="600" spc="40" dirty="0">
                <a:solidFill>
                  <a:srgbClr val="FFFFFF"/>
                </a:solidFill>
                <a:latin typeface="Calibri"/>
                <a:cs typeface="Calibri"/>
              </a:rPr>
              <a:t>Μάρτιο</a:t>
            </a:r>
            <a:r>
              <a:rPr sz="600" spc="15" dirty="0">
                <a:solidFill>
                  <a:srgbClr val="FFFFFF"/>
                </a:solidFill>
                <a:latin typeface="Calibri"/>
                <a:cs typeface="Calibri"/>
              </a:rPr>
              <a:t> </a:t>
            </a:r>
            <a:r>
              <a:rPr sz="600" spc="45" dirty="0">
                <a:solidFill>
                  <a:srgbClr val="FFFFFF"/>
                </a:solidFill>
                <a:latin typeface="Calibri"/>
                <a:cs typeface="Calibri"/>
              </a:rPr>
              <a:t>2024</a:t>
            </a:r>
            <a:endParaRPr sz="600">
              <a:latin typeface="Calibri"/>
              <a:cs typeface="Calibri"/>
            </a:endParaRPr>
          </a:p>
        </p:txBody>
      </p:sp>
      <p:pic>
        <p:nvPicPr>
          <p:cNvPr id="12" name="object 12"/>
          <p:cNvPicPr/>
          <p:nvPr/>
        </p:nvPicPr>
        <p:blipFill>
          <a:blip r:embed="rId4" cstate="print"/>
          <a:stretch>
            <a:fillRect/>
          </a:stretch>
        </p:blipFill>
        <p:spPr>
          <a:xfrm>
            <a:off x="7549832" y="5856604"/>
            <a:ext cx="3293427" cy="61118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5836920" y="198437"/>
            <a:ext cx="3648710" cy="1559560"/>
          </a:xfrm>
          <a:prstGeom prst="rect">
            <a:avLst/>
          </a:prstGeom>
        </p:spPr>
        <p:txBody>
          <a:bodyPr vert="horz" wrap="square" lIns="0" tIns="61594" rIns="0" bIns="0" rtlCol="0">
            <a:spAutoFit/>
          </a:bodyPr>
          <a:lstStyle/>
          <a:p>
            <a:pPr marL="350520" marR="5080">
              <a:lnSpc>
                <a:spcPts val="3080"/>
              </a:lnSpc>
              <a:spcBef>
                <a:spcPts val="484"/>
              </a:spcBef>
            </a:pPr>
            <a:r>
              <a:rPr sz="2850" spc="195" dirty="0"/>
              <a:t>Κανονισμοί </a:t>
            </a:r>
            <a:r>
              <a:rPr sz="2850" spc="160" dirty="0"/>
              <a:t>για </a:t>
            </a:r>
            <a:r>
              <a:rPr sz="2850" spc="175" dirty="0"/>
              <a:t>την </a:t>
            </a:r>
            <a:r>
              <a:rPr sz="2850" spc="-700" dirty="0"/>
              <a:t> </a:t>
            </a:r>
            <a:r>
              <a:rPr sz="2850" spc="195" dirty="0"/>
              <a:t>ασφάλεια </a:t>
            </a:r>
            <a:r>
              <a:rPr sz="2850" spc="185" dirty="0"/>
              <a:t>στον </a:t>
            </a:r>
            <a:r>
              <a:rPr sz="2850" spc="190" dirty="0"/>
              <a:t> </a:t>
            </a:r>
            <a:r>
              <a:rPr sz="2850" spc="200" dirty="0"/>
              <a:t>κυβερνοχώρο</a:t>
            </a:r>
            <a:endParaRPr sz="2850"/>
          </a:p>
          <a:p>
            <a:pPr marL="12700">
              <a:lnSpc>
                <a:spcPct val="100000"/>
              </a:lnSpc>
              <a:spcBef>
                <a:spcPts val="530"/>
              </a:spcBef>
            </a:pPr>
            <a:r>
              <a:rPr sz="1600" b="1" spc="100" dirty="0">
                <a:solidFill>
                  <a:srgbClr val="FFB800"/>
                </a:solidFill>
                <a:latin typeface="Calibri"/>
                <a:cs typeface="Calibri"/>
              </a:rPr>
              <a:t>Η</a:t>
            </a:r>
            <a:r>
              <a:rPr sz="1600" b="1" spc="25" dirty="0">
                <a:solidFill>
                  <a:srgbClr val="FFB800"/>
                </a:solidFill>
                <a:latin typeface="Calibri"/>
                <a:cs typeface="Calibri"/>
              </a:rPr>
              <a:t> </a:t>
            </a:r>
            <a:r>
              <a:rPr sz="1600" b="1" spc="75" dirty="0">
                <a:solidFill>
                  <a:srgbClr val="FFB800"/>
                </a:solidFill>
                <a:latin typeface="Calibri"/>
                <a:cs typeface="Calibri"/>
              </a:rPr>
              <a:t>καρδιά</a:t>
            </a:r>
            <a:r>
              <a:rPr sz="1600" b="1" spc="25" dirty="0">
                <a:solidFill>
                  <a:srgbClr val="FFB800"/>
                </a:solidFill>
                <a:latin typeface="Calibri"/>
                <a:cs typeface="Calibri"/>
              </a:rPr>
              <a:t> </a:t>
            </a:r>
            <a:r>
              <a:rPr sz="1600" b="1" spc="80" dirty="0">
                <a:solidFill>
                  <a:srgbClr val="FFB800"/>
                </a:solidFill>
                <a:latin typeface="Calibri"/>
                <a:cs typeface="Calibri"/>
              </a:rPr>
              <a:t>των</a:t>
            </a:r>
            <a:r>
              <a:rPr sz="1600" b="1" spc="25" dirty="0">
                <a:solidFill>
                  <a:srgbClr val="FFB800"/>
                </a:solidFill>
                <a:latin typeface="Calibri"/>
                <a:cs typeface="Calibri"/>
              </a:rPr>
              <a:t> </a:t>
            </a:r>
            <a:r>
              <a:rPr sz="1600" b="1" spc="95" dirty="0">
                <a:solidFill>
                  <a:srgbClr val="FFB800"/>
                </a:solidFill>
                <a:latin typeface="Calibri"/>
                <a:cs typeface="Calibri"/>
              </a:rPr>
              <a:t>UR</a:t>
            </a:r>
            <a:r>
              <a:rPr sz="1600" b="1" spc="25" dirty="0">
                <a:solidFill>
                  <a:srgbClr val="FFB800"/>
                </a:solidFill>
                <a:latin typeface="Calibri"/>
                <a:cs typeface="Calibri"/>
              </a:rPr>
              <a:t> </a:t>
            </a:r>
            <a:r>
              <a:rPr sz="1600" b="1" spc="80" dirty="0">
                <a:solidFill>
                  <a:srgbClr val="FFB800"/>
                </a:solidFill>
                <a:latin typeface="Calibri"/>
                <a:cs typeface="Calibri"/>
              </a:rPr>
              <a:t>E26</a:t>
            </a:r>
            <a:r>
              <a:rPr sz="1600" b="1" spc="25" dirty="0">
                <a:solidFill>
                  <a:srgbClr val="FFB800"/>
                </a:solidFill>
                <a:latin typeface="Calibri"/>
                <a:cs typeface="Calibri"/>
              </a:rPr>
              <a:t> </a:t>
            </a:r>
            <a:r>
              <a:rPr sz="1600" b="1" spc="70" dirty="0">
                <a:solidFill>
                  <a:srgbClr val="FFB800"/>
                </a:solidFill>
                <a:latin typeface="Calibri"/>
                <a:cs typeface="Calibri"/>
              </a:rPr>
              <a:t>και</a:t>
            </a:r>
            <a:r>
              <a:rPr sz="1600" b="1" spc="25" dirty="0">
                <a:solidFill>
                  <a:srgbClr val="FFB800"/>
                </a:solidFill>
                <a:latin typeface="Calibri"/>
                <a:cs typeface="Calibri"/>
              </a:rPr>
              <a:t> </a:t>
            </a:r>
            <a:r>
              <a:rPr sz="1600" b="1" spc="95" dirty="0">
                <a:solidFill>
                  <a:srgbClr val="FFB800"/>
                </a:solidFill>
                <a:latin typeface="Calibri"/>
                <a:cs typeface="Calibri"/>
              </a:rPr>
              <a:t>UR</a:t>
            </a:r>
            <a:r>
              <a:rPr sz="1600" b="1" spc="40" dirty="0">
                <a:solidFill>
                  <a:srgbClr val="FFB800"/>
                </a:solidFill>
                <a:latin typeface="Calibri"/>
                <a:cs typeface="Calibri"/>
              </a:rPr>
              <a:t> </a:t>
            </a:r>
            <a:r>
              <a:rPr sz="1600" b="1" spc="60" dirty="0">
                <a:solidFill>
                  <a:srgbClr val="FFB800"/>
                </a:solidFill>
                <a:latin typeface="Calibri"/>
                <a:cs typeface="Calibri"/>
              </a:rPr>
              <a:t>E27</a:t>
            </a:r>
            <a:endParaRPr sz="1600">
              <a:latin typeface="Calibri"/>
              <a:cs typeface="Calibri"/>
            </a:endParaRPr>
          </a:p>
        </p:txBody>
      </p:sp>
      <p:sp>
        <p:nvSpPr>
          <p:cNvPr id="9" name="object 9"/>
          <p:cNvSpPr txBox="1"/>
          <p:nvPr/>
        </p:nvSpPr>
        <p:spPr>
          <a:xfrm>
            <a:off x="5638800" y="2667000"/>
            <a:ext cx="5926455" cy="2264723"/>
          </a:xfrm>
          <a:prstGeom prst="rect">
            <a:avLst/>
          </a:prstGeom>
        </p:spPr>
        <p:txBody>
          <a:bodyPr vert="horz" wrap="square" lIns="0" tIns="12700" rIns="0" bIns="0" rtlCol="0">
            <a:spAutoFit/>
          </a:bodyPr>
          <a:lstStyle/>
          <a:p>
            <a:pPr marL="299720" marR="5080" indent="-287020" algn="just">
              <a:lnSpc>
                <a:spcPct val="100000"/>
              </a:lnSpc>
              <a:spcBef>
                <a:spcPts val="100"/>
              </a:spcBef>
              <a:buSzPct val="127272"/>
              <a:buFont typeface="Arial"/>
              <a:buChar char="•"/>
              <a:tabLst>
                <a:tab pos="298450" algn="l"/>
              </a:tabLst>
            </a:pPr>
            <a:r>
              <a:rPr lang="el-GR" sz="1100" b="1" spc="55" dirty="0">
                <a:solidFill>
                  <a:srgbClr val="FFBF00"/>
                </a:solidFill>
                <a:latin typeface="Calibri"/>
                <a:cs typeface="Calibri"/>
              </a:rPr>
              <a:t>Το UR E26 θέτει τις βασικές αρχές για την κατασκευή πλοίων ανθεκτικών στον κυβερνοχώρο και παρέχει οδηγίες για ναυτιλιακούς επαγγελματίες που σχεδιάζουν Συστήματα Βασισμένα σε Υπολογιστές (CBS).</a:t>
            </a:r>
          </a:p>
          <a:p>
            <a:pPr marL="299720" marR="5080" indent="-287020" algn="just">
              <a:lnSpc>
                <a:spcPct val="100000"/>
              </a:lnSpc>
              <a:spcBef>
                <a:spcPts val="100"/>
              </a:spcBef>
              <a:buSzPct val="127272"/>
              <a:buFont typeface="Arial"/>
              <a:buChar char="•"/>
              <a:tabLst>
                <a:tab pos="298450" algn="l"/>
              </a:tabLst>
            </a:pPr>
            <a:r>
              <a:rPr lang="el-GR" sz="1100" b="1" spc="55" dirty="0">
                <a:solidFill>
                  <a:srgbClr val="FFBF00"/>
                </a:solidFill>
                <a:latin typeface="Calibri"/>
                <a:cs typeface="Calibri"/>
              </a:rPr>
              <a:t>Εστιάζει σε πέντε βασικές διαστάσεις της ασφάλειας πληροφοριών: αναγνώριση, προστασία, ανίχνευση, απόκριση και αποκατάσταση.</a:t>
            </a:r>
          </a:p>
          <a:p>
            <a:pPr marL="299720" marR="5080" indent="-287020" algn="just">
              <a:lnSpc>
                <a:spcPct val="100000"/>
              </a:lnSpc>
              <a:spcBef>
                <a:spcPts val="100"/>
              </a:spcBef>
              <a:buSzPct val="127272"/>
              <a:buFont typeface="Arial"/>
              <a:buChar char="•"/>
              <a:tabLst>
                <a:tab pos="298450" algn="l"/>
              </a:tabLst>
            </a:pPr>
            <a:r>
              <a:rPr lang="el-GR" sz="1100" b="1" spc="55" dirty="0">
                <a:solidFill>
                  <a:srgbClr val="FFBF00"/>
                </a:solidFill>
                <a:latin typeface="Calibri"/>
                <a:cs typeface="Calibri"/>
              </a:rPr>
              <a:t>Το UR E27 εφαρμόζει στην πράξη αυτές τις αρχές, με ειδική αναφορά στο πρότυπο IEC 62443-3-3.</a:t>
            </a:r>
          </a:p>
          <a:p>
            <a:pPr marL="299720" marR="5080" indent="-287020" algn="just">
              <a:lnSpc>
                <a:spcPct val="100000"/>
              </a:lnSpc>
              <a:spcBef>
                <a:spcPts val="100"/>
              </a:spcBef>
              <a:buSzPct val="127272"/>
              <a:buFont typeface="Arial"/>
              <a:buChar char="•"/>
              <a:tabLst>
                <a:tab pos="298450" algn="l"/>
              </a:tabLst>
            </a:pPr>
            <a:r>
              <a:rPr lang="el-GR" sz="1100" b="1" spc="55" dirty="0">
                <a:solidFill>
                  <a:srgbClr val="FFBF00"/>
                </a:solidFill>
                <a:latin typeface="Calibri"/>
                <a:cs typeface="Calibri"/>
              </a:rPr>
              <a:t>Η κατανόηση του προτύπου IEC 62443 είναι κρίσιμη για την κάλυψη των απαιτήσεων ασφαλείας του UR E27.</a:t>
            </a:r>
          </a:p>
          <a:p>
            <a:pPr marL="299720" marR="5080" indent="-287020" algn="just">
              <a:lnSpc>
                <a:spcPct val="100000"/>
              </a:lnSpc>
              <a:spcBef>
                <a:spcPts val="100"/>
              </a:spcBef>
              <a:buSzPct val="127272"/>
              <a:buFont typeface="Arial"/>
              <a:buChar char="•"/>
              <a:tabLst>
                <a:tab pos="298450" algn="l"/>
              </a:tabLst>
            </a:pPr>
            <a:r>
              <a:rPr lang="el-GR" sz="1100" b="1" spc="55" dirty="0">
                <a:solidFill>
                  <a:srgbClr val="FFBF00"/>
                </a:solidFill>
                <a:latin typeface="Calibri"/>
                <a:cs typeface="Calibri"/>
              </a:rPr>
              <a:t>Το IACS UR E27, παράγραφος 4.1 "Απαιτούμενες δυνατότητες ασφαλείας", περιλαμβάνει 31 απαιτήσεις που αντιστοιχούν σε διάφορους στόχους και είναι ευθυγραμμισμένες με τις συστημικές απαιτήσεις ασφαλείας (SR) του προτύπου IEC 62443-3-3.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30902" y="5621654"/>
            <a:ext cx="664845" cy="1236345"/>
          </a:xfrm>
          <a:custGeom>
            <a:avLst/>
            <a:gdLst/>
            <a:ahLst/>
            <a:cxnLst/>
            <a:rect l="l" t="t" r="r" b="b"/>
            <a:pathLst>
              <a:path w="664845" h="1236345">
                <a:moveTo>
                  <a:pt x="476402" y="0"/>
                </a:moveTo>
                <a:lnTo>
                  <a:pt x="427507" y="6667"/>
                </a:lnTo>
                <a:lnTo>
                  <a:pt x="382739" y="25400"/>
                </a:lnTo>
                <a:lnTo>
                  <a:pt x="344322" y="55245"/>
                </a:lnTo>
                <a:lnTo>
                  <a:pt x="314159" y="94615"/>
                </a:lnTo>
                <a:lnTo>
                  <a:pt x="294474" y="142240"/>
                </a:lnTo>
                <a:lnTo>
                  <a:pt x="0" y="1236345"/>
                </a:lnTo>
                <a:lnTo>
                  <a:pt x="27704" y="1236345"/>
                </a:lnTo>
                <a:lnTo>
                  <a:pt x="319874" y="148907"/>
                </a:lnTo>
                <a:lnTo>
                  <a:pt x="336384" y="107950"/>
                </a:lnTo>
                <a:lnTo>
                  <a:pt x="362102" y="74295"/>
                </a:lnTo>
                <a:lnTo>
                  <a:pt x="395439" y="48577"/>
                </a:lnTo>
                <a:lnTo>
                  <a:pt x="433857" y="32385"/>
                </a:lnTo>
                <a:lnTo>
                  <a:pt x="475767" y="26670"/>
                </a:lnTo>
                <a:lnTo>
                  <a:pt x="564917" y="26670"/>
                </a:lnTo>
                <a:lnTo>
                  <a:pt x="525297" y="6667"/>
                </a:lnTo>
                <a:lnTo>
                  <a:pt x="476402" y="0"/>
                </a:lnTo>
                <a:close/>
              </a:path>
              <a:path w="664845" h="1236345">
                <a:moveTo>
                  <a:pt x="564917" y="26670"/>
                </a:moveTo>
                <a:lnTo>
                  <a:pt x="475767" y="26670"/>
                </a:lnTo>
                <a:lnTo>
                  <a:pt x="518629" y="32385"/>
                </a:lnTo>
                <a:lnTo>
                  <a:pt x="575779" y="60960"/>
                </a:lnTo>
                <a:lnTo>
                  <a:pt x="616737" y="109537"/>
                </a:lnTo>
                <a:lnTo>
                  <a:pt x="637374" y="170497"/>
                </a:lnTo>
                <a:lnTo>
                  <a:pt x="638327" y="202882"/>
                </a:lnTo>
                <a:lnTo>
                  <a:pt x="632929" y="235585"/>
                </a:lnTo>
                <a:lnTo>
                  <a:pt x="363551" y="1236345"/>
                </a:lnTo>
                <a:lnTo>
                  <a:pt x="390923" y="1236345"/>
                </a:lnTo>
                <a:lnTo>
                  <a:pt x="658012" y="242252"/>
                </a:lnTo>
                <a:lnTo>
                  <a:pt x="664362" y="204787"/>
                </a:lnTo>
                <a:lnTo>
                  <a:pt x="663092" y="167322"/>
                </a:lnTo>
                <a:lnTo>
                  <a:pt x="639279" y="96202"/>
                </a:lnTo>
                <a:lnTo>
                  <a:pt x="590702" y="39687"/>
                </a:lnTo>
                <a:lnTo>
                  <a:pt x="564917" y="26670"/>
                </a:lnTo>
                <a:close/>
              </a:path>
            </a:pathLst>
          </a:custGeom>
          <a:solidFill>
            <a:srgbClr val="D6791A"/>
          </a:solidFill>
        </p:spPr>
        <p:txBody>
          <a:bodyPr wrap="square" lIns="0" tIns="0" rIns="0" bIns="0" rtlCol="0"/>
          <a:lstStyle/>
          <a:p>
            <a:endParaRPr/>
          </a:p>
        </p:txBody>
      </p:sp>
      <p:sp>
        <p:nvSpPr>
          <p:cNvPr id="3" name="object 3"/>
          <p:cNvSpPr txBox="1"/>
          <p:nvPr/>
        </p:nvSpPr>
        <p:spPr>
          <a:xfrm>
            <a:off x="9226550" y="61594"/>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4" name="object 4"/>
          <p:cNvSpPr txBox="1">
            <a:spLocks noGrp="1"/>
          </p:cNvSpPr>
          <p:nvPr>
            <p:ph type="title"/>
          </p:nvPr>
        </p:nvSpPr>
        <p:spPr>
          <a:xfrm>
            <a:off x="415925" y="248602"/>
            <a:ext cx="7521575" cy="414020"/>
          </a:xfrm>
          <a:prstGeom prst="rect">
            <a:avLst/>
          </a:prstGeom>
        </p:spPr>
        <p:txBody>
          <a:bodyPr vert="horz" wrap="square" lIns="0" tIns="12700" rIns="0" bIns="0" rtlCol="0">
            <a:spAutoFit/>
          </a:bodyPr>
          <a:lstStyle/>
          <a:p>
            <a:pPr marL="12700">
              <a:lnSpc>
                <a:spcPct val="100000"/>
              </a:lnSpc>
              <a:spcBef>
                <a:spcPts val="100"/>
              </a:spcBef>
            </a:pPr>
            <a:r>
              <a:rPr spc="180" dirty="0"/>
              <a:t>Κανονισμοί</a:t>
            </a:r>
            <a:r>
              <a:rPr spc="195" dirty="0"/>
              <a:t> </a:t>
            </a:r>
            <a:r>
              <a:rPr spc="155" dirty="0"/>
              <a:t>για</a:t>
            </a:r>
            <a:r>
              <a:rPr spc="215" dirty="0"/>
              <a:t> </a:t>
            </a:r>
            <a:r>
              <a:rPr spc="165" dirty="0"/>
              <a:t>την</a:t>
            </a:r>
            <a:r>
              <a:rPr spc="220" dirty="0"/>
              <a:t> </a:t>
            </a:r>
            <a:r>
              <a:rPr spc="190" dirty="0"/>
              <a:t>ασφάλεια</a:t>
            </a:r>
            <a:r>
              <a:rPr spc="215" dirty="0"/>
              <a:t> </a:t>
            </a:r>
            <a:r>
              <a:rPr spc="175" dirty="0"/>
              <a:t>στον</a:t>
            </a:r>
            <a:r>
              <a:rPr spc="220" dirty="0"/>
              <a:t> </a:t>
            </a:r>
            <a:r>
              <a:rPr spc="195" dirty="0"/>
              <a:t>κυβερνοχώρο</a:t>
            </a:r>
          </a:p>
        </p:txBody>
      </p:sp>
      <p:sp>
        <p:nvSpPr>
          <p:cNvPr id="5" name="object 5"/>
          <p:cNvSpPr txBox="1"/>
          <p:nvPr/>
        </p:nvSpPr>
        <p:spPr>
          <a:xfrm>
            <a:off x="558800" y="756602"/>
            <a:ext cx="3058795" cy="269240"/>
          </a:xfrm>
          <a:prstGeom prst="rect">
            <a:avLst/>
          </a:prstGeom>
        </p:spPr>
        <p:txBody>
          <a:bodyPr vert="horz" wrap="square" lIns="0" tIns="12700" rIns="0" bIns="0" rtlCol="0">
            <a:spAutoFit/>
          </a:bodyPr>
          <a:lstStyle/>
          <a:p>
            <a:pPr marL="12700">
              <a:lnSpc>
                <a:spcPct val="100000"/>
              </a:lnSpc>
              <a:spcBef>
                <a:spcPts val="100"/>
              </a:spcBef>
            </a:pPr>
            <a:r>
              <a:rPr sz="1600" b="1" spc="100" dirty="0">
                <a:solidFill>
                  <a:srgbClr val="FFB800"/>
                </a:solidFill>
                <a:latin typeface="Calibri"/>
                <a:cs typeface="Calibri"/>
              </a:rPr>
              <a:t>Η</a:t>
            </a:r>
            <a:r>
              <a:rPr sz="1600" b="1" spc="20" dirty="0">
                <a:solidFill>
                  <a:srgbClr val="FFB800"/>
                </a:solidFill>
                <a:latin typeface="Calibri"/>
                <a:cs typeface="Calibri"/>
              </a:rPr>
              <a:t> </a:t>
            </a:r>
            <a:r>
              <a:rPr sz="1600" b="1" spc="75" dirty="0">
                <a:solidFill>
                  <a:srgbClr val="FFB800"/>
                </a:solidFill>
                <a:latin typeface="Calibri"/>
                <a:cs typeface="Calibri"/>
              </a:rPr>
              <a:t>καρδιά</a:t>
            </a:r>
            <a:r>
              <a:rPr sz="1600" b="1" spc="25" dirty="0">
                <a:solidFill>
                  <a:srgbClr val="FFB800"/>
                </a:solidFill>
                <a:latin typeface="Calibri"/>
                <a:cs typeface="Calibri"/>
              </a:rPr>
              <a:t> </a:t>
            </a:r>
            <a:r>
              <a:rPr sz="1600" b="1" spc="80" dirty="0">
                <a:solidFill>
                  <a:srgbClr val="FFB800"/>
                </a:solidFill>
                <a:latin typeface="Calibri"/>
                <a:cs typeface="Calibri"/>
              </a:rPr>
              <a:t>των</a:t>
            </a:r>
            <a:r>
              <a:rPr sz="1600" b="1" spc="25" dirty="0">
                <a:solidFill>
                  <a:srgbClr val="FFB800"/>
                </a:solidFill>
                <a:latin typeface="Calibri"/>
                <a:cs typeface="Calibri"/>
              </a:rPr>
              <a:t> </a:t>
            </a:r>
            <a:r>
              <a:rPr sz="1600" b="1" spc="95" dirty="0">
                <a:solidFill>
                  <a:srgbClr val="FFB800"/>
                </a:solidFill>
                <a:latin typeface="Calibri"/>
                <a:cs typeface="Calibri"/>
              </a:rPr>
              <a:t>UR</a:t>
            </a:r>
            <a:r>
              <a:rPr sz="1600" b="1" spc="25" dirty="0">
                <a:solidFill>
                  <a:srgbClr val="FFB800"/>
                </a:solidFill>
                <a:latin typeface="Calibri"/>
                <a:cs typeface="Calibri"/>
              </a:rPr>
              <a:t> </a:t>
            </a:r>
            <a:r>
              <a:rPr sz="1600" b="1" spc="80" dirty="0">
                <a:solidFill>
                  <a:srgbClr val="FFB800"/>
                </a:solidFill>
                <a:latin typeface="Calibri"/>
                <a:cs typeface="Calibri"/>
              </a:rPr>
              <a:t>E26</a:t>
            </a:r>
            <a:r>
              <a:rPr sz="1600" b="1" spc="25" dirty="0">
                <a:solidFill>
                  <a:srgbClr val="FFB800"/>
                </a:solidFill>
                <a:latin typeface="Calibri"/>
                <a:cs typeface="Calibri"/>
              </a:rPr>
              <a:t> </a:t>
            </a:r>
            <a:r>
              <a:rPr sz="1600" b="1" spc="70" dirty="0">
                <a:solidFill>
                  <a:srgbClr val="FFB800"/>
                </a:solidFill>
                <a:latin typeface="Calibri"/>
                <a:cs typeface="Calibri"/>
              </a:rPr>
              <a:t>και</a:t>
            </a:r>
            <a:r>
              <a:rPr sz="1600" b="1" spc="25" dirty="0">
                <a:solidFill>
                  <a:srgbClr val="FFB800"/>
                </a:solidFill>
                <a:latin typeface="Calibri"/>
                <a:cs typeface="Calibri"/>
              </a:rPr>
              <a:t> </a:t>
            </a:r>
            <a:r>
              <a:rPr sz="1600" b="1" spc="95" dirty="0">
                <a:solidFill>
                  <a:srgbClr val="FFB800"/>
                </a:solidFill>
                <a:latin typeface="Calibri"/>
                <a:cs typeface="Calibri"/>
              </a:rPr>
              <a:t>UR</a:t>
            </a:r>
            <a:r>
              <a:rPr sz="1600" b="1" spc="40" dirty="0">
                <a:solidFill>
                  <a:srgbClr val="FFB800"/>
                </a:solidFill>
                <a:latin typeface="Calibri"/>
                <a:cs typeface="Calibri"/>
              </a:rPr>
              <a:t> </a:t>
            </a:r>
            <a:r>
              <a:rPr sz="1600" b="1" spc="60" dirty="0">
                <a:solidFill>
                  <a:srgbClr val="FFB800"/>
                </a:solidFill>
                <a:latin typeface="Calibri"/>
                <a:cs typeface="Calibri"/>
              </a:rPr>
              <a:t>E27</a:t>
            </a:r>
            <a:endParaRPr sz="1600">
              <a:latin typeface="Calibri"/>
              <a:cs typeface="Calibri"/>
            </a:endParaRPr>
          </a:p>
        </p:txBody>
      </p:sp>
      <p:graphicFrame>
        <p:nvGraphicFramePr>
          <p:cNvPr id="6" name="object 6"/>
          <p:cNvGraphicFramePr>
            <a:graphicFrameLocks noGrp="1"/>
          </p:cNvGraphicFramePr>
          <p:nvPr/>
        </p:nvGraphicFramePr>
        <p:xfrm>
          <a:off x="337184" y="1144587"/>
          <a:ext cx="11725909" cy="5267320"/>
        </p:xfrm>
        <a:graphic>
          <a:graphicData uri="http://schemas.openxmlformats.org/drawingml/2006/table">
            <a:tbl>
              <a:tblPr firstRow="1" bandRow="1">
                <a:tableStyleId>{2D5ABB26-0587-4C30-8999-92F81FD0307C}</a:tableStyleId>
              </a:tblPr>
              <a:tblGrid>
                <a:gridCol w="514984">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8912225">
                  <a:extLst>
                    <a:ext uri="{9D8B030D-6E8A-4147-A177-3AD203B41FA5}">
                      <a16:colId xmlns:a16="http://schemas.microsoft.com/office/drawing/2014/main" val="20002"/>
                    </a:ext>
                  </a:extLst>
                </a:gridCol>
              </a:tblGrid>
              <a:tr h="196850">
                <a:tc>
                  <a:txBody>
                    <a:bodyPr/>
                    <a:lstStyle/>
                    <a:p>
                      <a:pPr marL="13970" algn="ctr">
                        <a:lnSpc>
                          <a:spcPct val="100000"/>
                        </a:lnSpc>
                        <a:spcBef>
                          <a:spcPts val="185"/>
                        </a:spcBef>
                      </a:pPr>
                      <a:r>
                        <a:rPr sz="950" b="1" spc="20" dirty="0">
                          <a:solidFill>
                            <a:srgbClr val="FFFFFF"/>
                          </a:solidFill>
                          <a:latin typeface="Calibri"/>
                          <a:cs typeface="Calibri"/>
                        </a:rPr>
                        <a:t>Αριθ.</a:t>
                      </a:r>
                      <a:endParaRPr sz="950">
                        <a:latin typeface="Calibri"/>
                        <a:cs typeface="Calibri"/>
                      </a:endParaRPr>
                    </a:p>
                  </a:txBody>
                  <a:tcPr marL="0" marR="0" marT="2349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700" algn="ctr">
                        <a:lnSpc>
                          <a:spcPct val="100000"/>
                        </a:lnSpc>
                        <a:spcBef>
                          <a:spcPts val="185"/>
                        </a:spcBef>
                      </a:pPr>
                      <a:r>
                        <a:rPr sz="950" b="1" spc="75" dirty="0">
                          <a:solidFill>
                            <a:srgbClr val="FFFFFF"/>
                          </a:solidFill>
                          <a:latin typeface="Calibri"/>
                          <a:cs typeface="Calibri"/>
                        </a:rPr>
                        <a:t>Στόχος</a:t>
                      </a:r>
                      <a:endParaRPr sz="950">
                        <a:latin typeface="Calibri"/>
                        <a:cs typeface="Calibri"/>
                      </a:endParaRPr>
                    </a:p>
                  </a:txBody>
                  <a:tcPr marL="0" marR="0" marT="2349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5875" algn="ctr">
                        <a:lnSpc>
                          <a:spcPct val="100000"/>
                        </a:lnSpc>
                        <a:spcBef>
                          <a:spcPts val="185"/>
                        </a:spcBef>
                      </a:pPr>
                      <a:r>
                        <a:rPr sz="950" b="1" spc="30" dirty="0">
                          <a:solidFill>
                            <a:srgbClr val="FFFFFF"/>
                          </a:solidFill>
                          <a:latin typeface="Calibri"/>
                          <a:cs typeface="Calibri"/>
                        </a:rPr>
                        <a:t>Απαιτήσεις</a:t>
                      </a:r>
                      <a:endParaRPr sz="950">
                        <a:latin typeface="Calibri"/>
                        <a:cs typeface="Calibri"/>
                      </a:endParaRPr>
                    </a:p>
                  </a:txBody>
                  <a:tcPr marL="0" marR="0" marT="2349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379729">
                <a:tc>
                  <a:txBody>
                    <a:bodyPr/>
                    <a:lstStyle/>
                    <a:p>
                      <a:pPr marL="17145" algn="ctr">
                        <a:lnSpc>
                          <a:spcPct val="100000"/>
                        </a:lnSpc>
                        <a:spcBef>
                          <a:spcPts val="765"/>
                        </a:spcBef>
                      </a:pPr>
                      <a:r>
                        <a:rPr sz="950" b="1" dirty="0">
                          <a:solidFill>
                            <a:srgbClr val="FFFFFF"/>
                          </a:solidFill>
                          <a:latin typeface="Calibri"/>
                          <a:cs typeface="Calibri"/>
                        </a:rPr>
                        <a:t>1</a:t>
                      </a:r>
                      <a:endParaRPr sz="950">
                        <a:latin typeface="Calibri"/>
                        <a:cs typeface="Calibri"/>
                      </a:endParaRPr>
                    </a:p>
                  </a:txBody>
                  <a:tcPr marL="0" marR="0" marT="9715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R="488315" algn="r">
                        <a:lnSpc>
                          <a:spcPct val="100000"/>
                        </a:lnSpc>
                        <a:spcBef>
                          <a:spcPts val="250"/>
                        </a:spcBef>
                      </a:pPr>
                      <a:r>
                        <a:rPr sz="950" b="1" spc="70" dirty="0">
                          <a:solidFill>
                            <a:srgbClr val="FFFFFF"/>
                          </a:solidFill>
                          <a:latin typeface="Calibri"/>
                          <a:cs typeface="Calibri"/>
                        </a:rPr>
                        <a:t>Ταυτοποίηση</a:t>
                      </a:r>
                      <a:r>
                        <a:rPr sz="950" b="1" spc="-10" dirty="0">
                          <a:solidFill>
                            <a:srgbClr val="FFFFFF"/>
                          </a:solidFill>
                          <a:latin typeface="Calibri"/>
                          <a:cs typeface="Calibri"/>
                        </a:rPr>
                        <a:t> </a:t>
                      </a:r>
                      <a:r>
                        <a:rPr sz="950" b="1" spc="60" dirty="0">
                          <a:solidFill>
                            <a:srgbClr val="FFFFFF"/>
                          </a:solidFill>
                          <a:latin typeface="Calibri"/>
                          <a:cs typeface="Calibri"/>
                        </a:rPr>
                        <a:t>και</a:t>
                      </a:r>
                      <a:r>
                        <a:rPr sz="950" b="1" spc="-10" dirty="0">
                          <a:solidFill>
                            <a:srgbClr val="FFFFFF"/>
                          </a:solidFill>
                          <a:latin typeface="Calibri"/>
                          <a:cs typeface="Calibri"/>
                        </a:rPr>
                        <a:t> </a:t>
                      </a:r>
                      <a:r>
                        <a:rPr sz="950" b="1" spc="65" dirty="0">
                          <a:solidFill>
                            <a:srgbClr val="FFFFFF"/>
                          </a:solidFill>
                          <a:latin typeface="Calibri"/>
                          <a:cs typeface="Calibri"/>
                        </a:rPr>
                        <a:t>επαλήθευση</a:t>
                      </a:r>
                      <a:endParaRPr sz="950">
                        <a:latin typeface="Calibri"/>
                        <a:cs typeface="Calibri"/>
                      </a:endParaRPr>
                    </a:p>
                    <a:p>
                      <a:pPr marR="490220" algn="r">
                        <a:lnSpc>
                          <a:spcPct val="100000"/>
                        </a:lnSpc>
                        <a:spcBef>
                          <a:spcPts val="300"/>
                        </a:spcBef>
                      </a:pPr>
                      <a:r>
                        <a:rPr sz="950" b="1" spc="70" dirty="0">
                          <a:solidFill>
                            <a:srgbClr val="FFFFFF"/>
                          </a:solidFill>
                          <a:latin typeface="Calibri"/>
                          <a:cs typeface="Calibri"/>
                        </a:rPr>
                        <a:t>ανθρώπινου</a:t>
                      </a:r>
                      <a:r>
                        <a:rPr sz="950" b="1" spc="-40" dirty="0">
                          <a:solidFill>
                            <a:srgbClr val="FFFFFF"/>
                          </a:solidFill>
                          <a:latin typeface="Calibri"/>
                          <a:cs typeface="Calibri"/>
                        </a:rPr>
                        <a:t> </a:t>
                      </a:r>
                      <a:r>
                        <a:rPr sz="950" b="1" spc="70" dirty="0">
                          <a:solidFill>
                            <a:srgbClr val="FFFFFF"/>
                          </a:solidFill>
                          <a:latin typeface="Calibri"/>
                          <a:cs typeface="Calibri"/>
                        </a:rPr>
                        <a:t>χρήστη</a:t>
                      </a:r>
                      <a:endParaRPr sz="950">
                        <a:latin typeface="Calibri"/>
                        <a:cs typeface="Calibri"/>
                      </a:endParaRPr>
                    </a:p>
                  </a:txBody>
                  <a:tcPr marL="0" marR="0" marT="317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605790">
                        <a:lnSpc>
                          <a:spcPts val="1440"/>
                        </a:lnSpc>
                        <a:spcBef>
                          <a:spcPts val="10"/>
                        </a:spcBef>
                      </a:pPr>
                      <a:r>
                        <a:rPr sz="950" spc="70" dirty="0">
                          <a:solidFill>
                            <a:srgbClr val="FFFFFF"/>
                          </a:solidFill>
                          <a:latin typeface="Calibri"/>
                          <a:cs typeface="Calibri"/>
                        </a:rPr>
                        <a:t>Το</a:t>
                      </a:r>
                      <a:r>
                        <a:rPr sz="950" spc="40" dirty="0">
                          <a:solidFill>
                            <a:srgbClr val="FFFFFF"/>
                          </a:solidFill>
                          <a:latin typeface="Calibri"/>
                          <a:cs typeface="Calibri"/>
                        </a:rPr>
                        <a:t> </a:t>
                      </a:r>
                      <a:r>
                        <a:rPr sz="950" b="1" spc="70" dirty="0">
                          <a:solidFill>
                            <a:srgbClr val="FFBF00"/>
                          </a:solidFill>
                          <a:latin typeface="Calibri"/>
                          <a:cs typeface="Calibri"/>
                        </a:rPr>
                        <a:t>CBS</a:t>
                      </a:r>
                      <a:r>
                        <a:rPr sz="950" b="1" spc="45" dirty="0">
                          <a:solidFill>
                            <a:srgbClr val="FFBF00"/>
                          </a:solidFill>
                          <a:latin typeface="Calibri"/>
                          <a:cs typeface="Calibri"/>
                        </a:rPr>
                        <a:t> (</a:t>
                      </a:r>
                      <a:r>
                        <a:rPr sz="950" b="1" spc="40" dirty="0">
                          <a:solidFill>
                            <a:srgbClr val="FFBF00"/>
                          </a:solidFill>
                          <a:latin typeface="Calibri"/>
                          <a:cs typeface="Calibri"/>
                        </a:rPr>
                        <a:t> </a:t>
                      </a:r>
                      <a:r>
                        <a:rPr sz="950" b="1" spc="60" dirty="0">
                          <a:solidFill>
                            <a:srgbClr val="FFBF00"/>
                          </a:solidFill>
                          <a:latin typeface="Calibri"/>
                          <a:cs typeface="Calibri"/>
                        </a:rPr>
                        <a:t>Κεντρικό</a:t>
                      </a:r>
                      <a:r>
                        <a:rPr sz="950" b="1" spc="40" dirty="0">
                          <a:solidFill>
                            <a:srgbClr val="FFBF00"/>
                          </a:solidFill>
                          <a:latin typeface="Calibri"/>
                          <a:cs typeface="Calibri"/>
                        </a:rPr>
                        <a:t> </a:t>
                      </a:r>
                      <a:r>
                        <a:rPr sz="950" b="1" spc="70" dirty="0">
                          <a:solidFill>
                            <a:srgbClr val="FFBF00"/>
                          </a:solidFill>
                          <a:latin typeface="Calibri"/>
                          <a:cs typeface="Calibri"/>
                        </a:rPr>
                        <a:t>σύστημα</a:t>
                      </a:r>
                      <a:r>
                        <a:rPr sz="950" b="1" spc="40" dirty="0">
                          <a:solidFill>
                            <a:srgbClr val="FFBF00"/>
                          </a:solidFill>
                          <a:latin typeface="Calibri"/>
                          <a:cs typeface="Calibri"/>
                        </a:rPr>
                        <a:t> </a:t>
                      </a:r>
                      <a:r>
                        <a:rPr sz="950" b="1" spc="70" dirty="0">
                          <a:solidFill>
                            <a:srgbClr val="FFBF00"/>
                          </a:solidFill>
                          <a:latin typeface="Calibri"/>
                          <a:cs typeface="Calibri"/>
                        </a:rPr>
                        <a:t>αντιγράφων</a:t>
                      </a:r>
                      <a:r>
                        <a:rPr sz="950" b="1" spc="40" dirty="0">
                          <a:solidFill>
                            <a:srgbClr val="FFBF00"/>
                          </a:solidFill>
                          <a:latin typeface="Calibri"/>
                          <a:cs typeface="Calibri"/>
                        </a:rPr>
                        <a:t> </a:t>
                      </a:r>
                      <a:r>
                        <a:rPr sz="950" b="1" spc="65" dirty="0">
                          <a:solidFill>
                            <a:srgbClr val="FFBF00"/>
                          </a:solidFill>
                          <a:latin typeface="Calibri"/>
                          <a:cs typeface="Calibri"/>
                        </a:rPr>
                        <a:t>ασφαλείας</a:t>
                      </a:r>
                      <a:r>
                        <a:rPr sz="950" spc="65" dirty="0">
                          <a:solidFill>
                            <a:srgbClr val="FFFFFF"/>
                          </a:solidFill>
                          <a:latin typeface="Calibri"/>
                          <a:cs typeface="Calibri"/>
                        </a:rPr>
                        <a:t>)</a:t>
                      </a:r>
                      <a:r>
                        <a:rPr sz="950" spc="40" dirty="0">
                          <a:solidFill>
                            <a:srgbClr val="FFFFFF"/>
                          </a:solidFill>
                          <a:latin typeface="Calibri"/>
                          <a:cs typeface="Calibri"/>
                        </a:rPr>
                        <a:t> </a:t>
                      </a:r>
                      <a:r>
                        <a:rPr sz="950" spc="75" dirty="0">
                          <a:solidFill>
                            <a:srgbClr val="FFFFFF"/>
                          </a:solidFill>
                          <a:latin typeface="Calibri"/>
                          <a:cs typeface="Calibri"/>
                        </a:rPr>
                        <a:t>θα</a:t>
                      </a:r>
                      <a:r>
                        <a:rPr sz="950" spc="45" dirty="0">
                          <a:solidFill>
                            <a:srgbClr val="FFFFFF"/>
                          </a:solidFill>
                          <a:latin typeface="Calibri"/>
                          <a:cs typeface="Calibri"/>
                        </a:rPr>
                        <a:t> </a:t>
                      </a:r>
                      <a:r>
                        <a:rPr sz="950" b="1" spc="60" dirty="0">
                          <a:solidFill>
                            <a:srgbClr val="FFBF00"/>
                          </a:solidFill>
                          <a:latin typeface="Calibri"/>
                          <a:cs typeface="Calibri"/>
                        </a:rPr>
                        <a:t>ταυτοποιεί</a:t>
                      </a:r>
                      <a:r>
                        <a:rPr sz="950" b="1" spc="40" dirty="0">
                          <a:solidFill>
                            <a:srgbClr val="FFBF00"/>
                          </a:solidFill>
                          <a:latin typeface="Calibri"/>
                          <a:cs typeface="Calibri"/>
                        </a:rPr>
                        <a:t> </a:t>
                      </a:r>
                      <a:r>
                        <a:rPr sz="950" spc="55" dirty="0">
                          <a:solidFill>
                            <a:srgbClr val="FFFFFF"/>
                          </a:solidFill>
                          <a:latin typeface="Calibri"/>
                          <a:cs typeface="Calibri"/>
                        </a:rPr>
                        <a:t>και</a:t>
                      </a:r>
                      <a:r>
                        <a:rPr sz="950" spc="45" dirty="0">
                          <a:solidFill>
                            <a:srgbClr val="FFFFFF"/>
                          </a:solidFill>
                          <a:latin typeface="Calibri"/>
                          <a:cs typeface="Calibri"/>
                        </a:rPr>
                        <a:t> </a:t>
                      </a:r>
                      <a:r>
                        <a:rPr sz="950" b="1" spc="75" dirty="0">
                          <a:solidFill>
                            <a:srgbClr val="FFBF00"/>
                          </a:solidFill>
                          <a:latin typeface="Calibri"/>
                          <a:cs typeface="Calibri"/>
                        </a:rPr>
                        <a:t>θα</a:t>
                      </a:r>
                      <a:r>
                        <a:rPr sz="950" b="1" spc="40" dirty="0">
                          <a:solidFill>
                            <a:srgbClr val="FFBF00"/>
                          </a:solidFill>
                          <a:latin typeface="Calibri"/>
                          <a:cs typeface="Calibri"/>
                        </a:rPr>
                        <a:t> </a:t>
                      </a:r>
                      <a:r>
                        <a:rPr sz="950" b="1" spc="65" dirty="0">
                          <a:solidFill>
                            <a:srgbClr val="FFBF00"/>
                          </a:solidFill>
                          <a:latin typeface="Calibri"/>
                          <a:cs typeface="Calibri"/>
                        </a:rPr>
                        <a:t>επαληθεύει</a:t>
                      </a:r>
                      <a:r>
                        <a:rPr sz="950" b="1" spc="40" dirty="0">
                          <a:solidFill>
                            <a:srgbClr val="FFBF00"/>
                          </a:solidFill>
                          <a:latin typeface="Calibri"/>
                          <a:cs typeface="Calibri"/>
                        </a:rPr>
                        <a:t> </a:t>
                      </a:r>
                      <a:r>
                        <a:rPr sz="950" spc="65" dirty="0">
                          <a:solidFill>
                            <a:srgbClr val="FFFFFF"/>
                          </a:solidFill>
                          <a:latin typeface="Calibri"/>
                          <a:cs typeface="Calibri"/>
                        </a:rPr>
                        <a:t>όλους</a:t>
                      </a:r>
                      <a:r>
                        <a:rPr sz="950" spc="45" dirty="0">
                          <a:solidFill>
                            <a:srgbClr val="FFFFFF"/>
                          </a:solidFill>
                          <a:latin typeface="Calibri"/>
                          <a:cs typeface="Calibri"/>
                        </a:rPr>
                        <a:t> </a:t>
                      </a:r>
                      <a:r>
                        <a:rPr sz="950" spc="65" dirty="0">
                          <a:solidFill>
                            <a:srgbClr val="FFFFFF"/>
                          </a:solidFill>
                          <a:latin typeface="Calibri"/>
                          <a:cs typeface="Calibri"/>
                        </a:rPr>
                        <a:t>τους</a:t>
                      </a:r>
                      <a:r>
                        <a:rPr sz="950" spc="40" dirty="0">
                          <a:solidFill>
                            <a:srgbClr val="FFFFFF"/>
                          </a:solidFill>
                          <a:latin typeface="Calibri"/>
                          <a:cs typeface="Calibri"/>
                        </a:rPr>
                        <a:t> </a:t>
                      </a:r>
                      <a:r>
                        <a:rPr sz="950" spc="65" dirty="0">
                          <a:solidFill>
                            <a:srgbClr val="FFFFFF"/>
                          </a:solidFill>
                          <a:latin typeface="Calibri"/>
                          <a:cs typeface="Calibri"/>
                        </a:rPr>
                        <a:t>ανθρώπινους</a:t>
                      </a:r>
                      <a:r>
                        <a:rPr sz="950" spc="40" dirty="0">
                          <a:solidFill>
                            <a:srgbClr val="FFFFFF"/>
                          </a:solidFill>
                          <a:latin typeface="Calibri"/>
                          <a:cs typeface="Calibri"/>
                        </a:rPr>
                        <a:t> </a:t>
                      </a:r>
                      <a:r>
                        <a:rPr sz="950" spc="60" dirty="0">
                          <a:solidFill>
                            <a:srgbClr val="FFFFFF"/>
                          </a:solidFill>
                          <a:latin typeface="Calibri"/>
                          <a:cs typeface="Calibri"/>
                        </a:rPr>
                        <a:t>χρήστες</a:t>
                      </a:r>
                      <a:r>
                        <a:rPr sz="950" spc="40" dirty="0">
                          <a:solidFill>
                            <a:srgbClr val="FFFFFF"/>
                          </a:solidFill>
                          <a:latin typeface="Calibri"/>
                          <a:cs typeface="Calibri"/>
                        </a:rPr>
                        <a:t> </a:t>
                      </a:r>
                      <a:r>
                        <a:rPr sz="950" spc="70" dirty="0">
                          <a:solidFill>
                            <a:srgbClr val="FFFFFF"/>
                          </a:solidFill>
                          <a:latin typeface="Calibri"/>
                          <a:cs typeface="Calibri"/>
                        </a:rPr>
                        <a:t>που</a:t>
                      </a:r>
                      <a:r>
                        <a:rPr sz="950" spc="40" dirty="0">
                          <a:solidFill>
                            <a:srgbClr val="FFFFFF"/>
                          </a:solidFill>
                          <a:latin typeface="Calibri"/>
                          <a:cs typeface="Calibri"/>
                        </a:rPr>
                        <a:t> </a:t>
                      </a:r>
                      <a:r>
                        <a:rPr sz="950" spc="70" dirty="0">
                          <a:solidFill>
                            <a:srgbClr val="FFFFFF"/>
                          </a:solidFill>
                          <a:latin typeface="Calibri"/>
                          <a:cs typeface="Calibri"/>
                        </a:rPr>
                        <a:t>μπορούν</a:t>
                      </a:r>
                      <a:r>
                        <a:rPr sz="950" spc="35" dirty="0">
                          <a:solidFill>
                            <a:srgbClr val="FFFFFF"/>
                          </a:solidFill>
                          <a:latin typeface="Calibri"/>
                          <a:cs typeface="Calibri"/>
                        </a:rPr>
                        <a:t> </a:t>
                      </a:r>
                      <a:r>
                        <a:rPr sz="950" spc="70" dirty="0">
                          <a:solidFill>
                            <a:srgbClr val="FFFFFF"/>
                          </a:solidFill>
                          <a:latin typeface="Calibri"/>
                          <a:cs typeface="Calibri"/>
                        </a:rPr>
                        <a:t>να</a:t>
                      </a:r>
                      <a:r>
                        <a:rPr sz="950" spc="45" dirty="0">
                          <a:solidFill>
                            <a:srgbClr val="FFFFFF"/>
                          </a:solidFill>
                          <a:latin typeface="Calibri"/>
                          <a:cs typeface="Calibri"/>
                        </a:rPr>
                        <a:t> </a:t>
                      </a:r>
                      <a:r>
                        <a:rPr sz="950" spc="65" dirty="0">
                          <a:solidFill>
                            <a:srgbClr val="FFFFFF"/>
                          </a:solidFill>
                          <a:latin typeface="Calibri"/>
                          <a:cs typeface="Calibri"/>
                        </a:rPr>
                        <a:t>έχουν </a:t>
                      </a:r>
                      <a:r>
                        <a:rPr sz="950" spc="70" dirty="0">
                          <a:solidFill>
                            <a:srgbClr val="FFFFFF"/>
                          </a:solidFill>
                          <a:latin typeface="Calibri"/>
                          <a:cs typeface="Calibri"/>
                        </a:rPr>
                        <a:t> πρόσβαση</a:t>
                      </a:r>
                      <a:r>
                        <a:rPr sz="950" spc="30" dirty="0">
                          <a:solidFill>
                            <a:srgbClr val="FFFFFF"/>
                          </a:solidFill>
                          <a:latin typeface="Calibri"/>
                          <a:cs typeface="Calibri"/>
                        </a:rPr>
                        <a:t> </a:t>
                      </a:r>
                      <a:r>
                        <a:rPr sz="950" spc="65" dirty="0">
                          <a:solidFill>
                            <a:srgbClr val="FFFFFF"/>
                          </a:solidFill>
                          <a:latin typeface="Calibri"/>
                          <a:cs typeface="Calibri"/>
                        </a:rPr>
                        <a:t>στο</a:t>
                      </a:r>
                      <a:r>
                        <a:rPr sz="950" spc="25" dirty="0">
                          <a:solidFill>
                            <a:srgbClr val="FFFFFF"/>
                          </a:solidFill>
                          <a:latin typeface="Calibri"/>
                          <a:cs typeface="Calibri"/>
                        </a:rPr>
                        <a:t> </a:t>
                      </a:r>
                      <a:r>
                        <a:rPr sz="950" spc="70" dirty="0">
                          <a:solidFill>
                            <a:srgbClr val="FFFFFF"/>
                          </a:solidFill>
                          <a:latin typeface="Calibri"/>
                          <a:cs typeface="Calibri"/>
                        </a:rPr>
                        <a:t>σύστημα</a:t>
                      </a:r>
                      <a:r>
                        <a:rPr sz="950" spc="30" dirty="0">
                          <a:solidFill>
                            <a:srgbClr val="FFFFFF"/>
                          </a:solidFill>
                          <a:latin typeface="Calibri"/>
                          <a:cs typeface="Calibri"/>
                        </a:rPr>
                        <a:t> </a:t>
                      </a:r>
                      <a:r>
                        <a:rPr sz="950" spc="65" dirty="0">
                          <a:solidFill>
                            <a:srgbClr val="FFFFFF"/>
                          </a:solidFill>
                          <a:latin typeface="Calibri"/>
                          <a:cs typeface="Calibri"/>
                        </a:rPr>
                        <a:t>κατευθύνοντας</a:t>
                      </a:r>
                      <a:r>
                        <a:rPr sz="950" spc="30" dirty="0">
                          <a:solidFill>
                            <a:srgbClr val="FFFFFF"/>
                          </a:solidFill>
                          <a:latin typeface="Calibri"/>
                          <a:cs typeface="Calibri"/>
                        </a:rPr>
                        <a:t> </a:t>
                      </a:r>
                      <a:r>
                        <a:rPr sz="950" spc="75" dirty="0">
                          <a:solidFill>
                            <a:srgbClr val="FFFFFF"/>
                          </a:solidFill>
                          <a:latin typeface="Calibri"/>
                          <a:cs typeface="Calibri"/>
                        </a:rPr>
                        <a:t>ή</a:t>
                      </a:r>
                      <a:r>
                        <a:rPr sz="950" spc="30" dirty="0">
                          <a:solidFill>
                            <a:srgbClr val="FFFFFF"/>
                          </a:solidFill>
                          <a:latin typeface="Calibri"/>
                          <a:cs typeface="Calibri"/>
                        </a:rPr>
                        <a:t> </a:t>
                      </a:r>
                      <a:r>
                        <a:rPr sz="950" spc="75" dirty="0">
                          <a:solidFill>
                            <a:srgbClr val="FFFFFF"/>
                          </a:solidFill>
                          <a:latin typeface="Calibri"/>
                          <a:cs typeface="Calibri"/>
                        </a:rPr>
                        <a:t>μέσω</a:t>
                      </a:r>
                      <a:r>
                        <a:rPr sz="950" spc="30" dirty="0">
                          <a:solidFill>
                            <a:srgbClr val="FFFFFF"/>
                          </a:solidFill>
                          <a:latin typeface="Calibri"/>
                          <a:cs typeface="Calibri"/>
                        </a:rPr>
                        <a:t> </a:t>
                      </a:r>
                      <a:r>
                        <a:rPr sz="950" spc="70" dirty="0">
                          <a:solidFill>
                            <a:srgbClr val="FFFFFF"/>
                          </a:solidFill>
                          <a:latin typeface="Calibri"/>
                          <a:cs typeface="Calibri"/>
                        </a:rPr>
                        <a:t>διεπαφών</a:t>
                      </a:r>
                      <a:r>
                        <a:rPr sz="950" spc="30" dirty="0">
                          <a:solidFill>
                            <a:srgbClr val="FFFFFF"/>
                          </a:solidFill>
                          <a:latin typeface="Calibri"/>
                          <a:cs typeface="Calibri"/>
                        </a:rPr>
                        <a:t> </a:t>
                      </a:r>
                      <a:r>
                        <a:rPr sz="950" spc="55" dirty="0">
                          <a:solidFill>
                            <a:srgbClr val="FFFFFF"/>
                          </a:solidFill>
                          <a:latin typeface="Calibri"/>
                          <a:cs typeface="Calibri"/>
                        </a:rPr>
                        <a:t>IEC</a:t>
                      </a:r>
                      <a:r>
                        <a:rPr sz="950" spc="35" dirty="0">
                          <a:solidFill>
                            <a:srgbClr val="FFFFFF"/>
                          </a:solidFill>
                          <a:latin typeface="Calibri"/>
                          <a:cs typeface="Calibri"/>
                        </a:rPr>
                        <a:t> </a:t>
                      </a:r>
                      <a:r>
                        <a:rPr sz="950" spc="65" dirty="0">
                          <a:solidFill>
                            <a:srgbClr val="FFFFFF"/>
                          </a:solidFill>
                          <a:latin typeface="Calibri"/>
                          <a:cs typeface="Calibri"/>
                        </a:rPr>
                        <a:t>62443-3-3/SR</a:t>
                      </a:r>
                      <a:r>
                        <a:rPr sz="950" spc="30" dirty="0">
                          <a:solidFill>
                            <a:srgbClr val="FFFFFF"/>
                          </a:solidFill>
                          <a:latin typeface="Calibri"/>
                          <a:cs typeface="Calibri"/>
                        </a:rPr>
                        <a:t> </a:t>
                      </a:r>
                      <a:r>
                        <a:rPr sz="950" spc="45" dirty="0">
                          <a:solidFill>
                            <a:srgbClr val="FFFFFF"/>
                          </a:solidFill>
                          <a:latin typeface="Calibri"/>
                          <a:cs typeface="Calibri"/>
                        </a:rPr>
                        <a:t>1.1).</a:t>
                      </a:r>
                      <a:endParaRPr sz="950">
                        <a:latin typeface="Calibri"/>
                        <a:cs typeface="Calibri"/>
                      </a:endParaRPr>
                    </a:p>
                  </a:txBody>
                  <a:tcPr marL="0" marR="0" marT="12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1"/>
                  </a:ext>
                </a:extLst>
              </a:tr>
              <a:tr h="532765">
                <a:tc>
                  <a:txBody>
                    <a:bodyPr/>
                    <a:lstStyle/>
                    <a:p>
                      <a:pPr>
                        <a:lnSpc>
                          <a:spcPct val="100000"/>
                        </a:lnSpc>
                        <a:spcBef>
                          <a:spcPts val="45"/>
                        </a:spcBef>
                      </a:pPr>
                      <a:endParaRPr sz="1150">
                        <a:latin typeface="Times New Roman"/>
                        <a:cs typeface="Times New Roman"/>
                      </a:endParaRPr>
                    </a:p>
                    <a:p>
                      <a:pPr marL="17145" algn="ctr">
                        <a:lnSpc>
                          <a:spcPct val="100000"/>
                        </a:lnSpc>
                      </a:pPr>
                      <a:r>
                        <a:rPr sz="950" b="1" dirty="0">
                          <a:solidFill>
                            <a:srgbClr val="FFFFFF"/>
                          </a:solidFill>
                          <a:latin typeface="Calibri"/>
                          <a:cs typeface="Calibri"/>
                        </a:rPr>
                        <a:t>2</a:t>
                      </a:r>
                      <a:endParaRPr sz="950">
                        <a:latin typeface="Calibri"/>
                        <a:cs typeface="Calibri"/>
                      </a:endParaRPr>
                    </a:p>
                  </a:txBody>
                  <a:tcPr marL="0" marR="0" marT="57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45"/>
                        </a:spcBef>
                      </a:pPr>
                      <a:endParaRPr sz="1150">
                        <a:latin typeface="Times New Roman"/>
                        <a:cs typeface="Times New Roman"/>
                      </a:endParaRPr>
                    </a:p>
                    <a:p>
                      <a:pPr marL="13335" algn="ctr">
                        <a:lnSpc>
                          <a:spcPct val="100000"/>
                        </a:lnSpc>
                      </a:pPr>
                      <a:r>
                        <a:rPr sz="950" b="1" spc="85" dirty="0">
                          <a:solidFill>
                            <a:srgbClr val="FFFFFF"/>
                          </a:solidFill>
                          <a:latin typeface="Calibri"/>
                          <a:cs typeface="Calibri"/>
                        </a:rPr>
                        <a:t>Λογαριασμός/απολογισμός</a:t>
                      </a:r>
                      <a:endParaRPr sz="950">
                        <a:latin typeface="Calibri"/>
                        <a:cs typeface="Calibri"/>
                      </a:endParaRPr>
                    </a:p>
                  </a:txBody>
                  <a:tcPr marL="0" marR="0" marT="571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194310">
                        <a:lnSpc>
                          <a:spcPct val="100000"/>
                        </a:lnSpc>
                        <a:spcBef>
                          <a:spcPts val="655"/>
                        </a:spcBef>
                      </a:pPr>
                      <a:r>
                        <a:rPr sz="950" spc="90" dirty="0">
                          <a:solidFill>
                            <a:srgbClr val="FFFFFF"/>
                          </a:solidFill>
                          <a:latin typeface="Calibri"/>
                          <a:cs typeface="Calibri"/>
                        </a:rPr>
                        <a:t>Το</a:t>
                      </a:r>
                      <a:r>
                        <a:rPr sz="950" spc="50" dirty="0">
                          <a:solidFill>
                            <a:srgbClr val="FFFFFF"/>
                          </a:solidFill>
                          <a:latin typeface="Calibri"/>
                          <a:cs typeface="Calibri"/>
                        </a:rPr>
                        <a:t> </a:t>
                      </a:r>
                      <a:r>
                        <a:rPr sz="950" b="1" spc="95" dirty="0">
                          <a:solidFill>
                            <a:srgbClr val="FFBF00"/>
                          </a:solidFill>
                          <a:latin typeface="Calibri"/>
                          <a:cs typeface="Calibri"/>
                        </a:rPr>
                        <a:t>CBS</a:t>
                      </a:r>
                      <a:r>
                        <a:rPr sz="950" b="1" spc="50" dirty="0">
                          <a:solidFill>
                            <a:srgbClr val="FFBF00"/>
                          </a:solidFill>
                          <a:latin typeface="Calibri"/>
                          <a:cs typeface="Calibri"/>
                        </a:rPr>
                        <a:t> </a:t>
                      </a:r>
                      <a:r>
                        <a:rPr sz="950" b="1" spc="60" dirty="0">
                          <a:solidFill>
                            <a:srgbClr val="FFBF00"/>
                          </a:solidFill>
                          <a:latin typeface="Calibri"/>
                          <a:cs typeface="Calibri"/>
                        </a:rPr>
                        <a:t>(</a:t>
                      </a:r>
                      <a:r>
                        <a:rPr sz="950" b="1" spc="50" dirty="0">
                          <a:solidFill>
                            <a:srgbClr val="FFBF00"/>
                          </a:solidFill>
                          <a:latin typeface="Calibri"/>
                          <a:cs typeface="Calibri"/>
                        </a:rPr>
                        <a:t> </a:t>
                      </a:r>
                      <a:r>
                        <a:rPr sz="950" b="1" spc="85" dirty="0">
                          <a:solidFill>
                            <a:srgbClr val="FFBF00"/>
                          </a:solidFill>
                          <a:latin typeface="Calibri"/>
                          <a:cs typeface="Calibri"/>
                        </a:rPr>
                        <a:t>Κεντρικό</a:t>
                      </a:r>
                      <a:r>
                        <a:rPr sz="950" b="1" spc="50" dirty="0">
                          <a:solidFill>
                            <a:srgbClr val="FFBF00"/>
                          </a:solidFill>
                          <a:latin typeface="Calibri"/>
                          <a:cs typeface="Calibri"/>
                        </a:rPr>
                        <a:t> </a:t>
                      </a:r>
                      <a:r>
                        <a:rPr sz="950" b="1" spc="100" dirty="0">
                          <a:solidFill>
                            <a:srgbClr val="FFBF00"/>
                          </a:solidFill>
                          <a:latin typeface="Calibri"/>
                          <a:cs typeface="Calibri"/>
                        </a:rPr>
                        <a:t>σύστημα</a:t>
                      </a:r>
                      <a:r>
                        <a:rPr sz="950" b="1" spc="55" dirty="0">
                          <a:solidFill>
                            <a:srgbClr val="FFBF00"/>
                          </a:solidFill>
                          <a:latin typeface="Calibri"/>
                          <a:cs typeface="Calibri"/>
                        </a:rPr>
                        <a:t> </a:t>
                      </a:r>
                      <a:r>
                        <a:rPr sz="950" b="1" spc="95" dirty="0">
                          <a:solidFill>
                            <a:srgbClr val="FFBF00"/>
                          </a:solidFill>
                          <a:latin typeface="Calibri"/>
                          <a:cs typeface="Calibri"/>
                        </a:rPr>
                        <a:t>αντιγράφων</a:t>
                      </a:r>
                      <a:r>
                        <a:rPr sz="950" b="1" spc="50" dirty="0">
                          <a:solidFill>
                            <a:srgbClr val="FFBF00"/>
                          </a:solidFill>
                          <a:latin typeface="Calibri"/>
                          <a:cs typeface="Calibri"/>
                        </a:rPr>
                        <a:t> </a:t>
                      </a:r>
                      <a:r>
                        <a:rPr sz="950" b="1" spc="90" dirty="0">
                          <a:solidFill>
                            <a:srgbClr val="FFBF00"/>
                          </a:solidFill>
                          <a:latin typeface="Calibri"/>
                          <a:cs typeface="Calibri"/>
                        </a:rPr>
                        <a:t>ασφαλείας</a:t>
                      </a:r>
                      <a:r>
                        <a:rPr sz="950" spc="90" dirty="0">
                          <a:solidFill>
                            <a:srgbClr val="FFFFFF"/>
                          </a:solidFill>
                          <a:latin typeface="Calibri"/>
                          <a:cs typeface="Calibri"/>
                        </a:rPr>
                        <a:t>)</a:t>
                      </a:r>
                      <a:r>
                        <a:rPr sz="950" spc="50" dirty="0">
                          <a:solidFill>
                            <a:srgbClr val="FFFFFF"/>
                          </a:solidFill>
                          <a:latin typeface="Calibri"/>
                          <a:cs typeface="Calibri"/>
                        </a:rPr>
                        <a:t> </a:t>
                      </a:r>
                      <a:r>
                        <a:rPr sz="950" spc="85" dirty="0">
                          <a:solidFill>
                            <a:srgbClr val="FFFFFF"/>
                          </a:solidFill>
                          <a:latin typeface="Calibri"/>
                          <a:cs typeface="Calibri"/>
                        </a:rPr>
                        <a:t>παρέχει</a:t>
                      </a:r>
                      <a:r>
                        <a:rPr sz="950" spc="50" dirty="0">
                          <a:solidFill>
                            <a:srgbClr val="FFFFFF"/>
                          </a:solidFill>
                          <a:latin typeface="Calibri"/>
                          <a:cs typeface="Calibri"/>
                        </a:rPr>
                        <a:t> </a:t>
                      </a:r>
                      <a:r>
                        <a:rPr sz="950" spc="65" dirty="0">
                          <a:solidFill>
                            <a:srgbClr val="FFFFFF"/>
                          </a:solidFill>
                          <a:latin typeface="Calibri"/>
                          <a:cs typeface="Calibri"/>
                        </a:rPr>
                        <a:t>τις</a:t>
                      </a:r>
                      <a:r>
                        <a:rPr sz="950" spc="50" dirty="0">
                          <a:solidFill>
                            <a:srgbClr val="FFFFFF"/>
                          </a:solidFill>
                          <a:latin typeface="Calibri"/>
                          <a:cs typeface="Calibri"/>
                        </a:rPr>
                        <a:t> </a:t>
                      </a:r>
                      <a:r>
                        <a:rPr sz="950" spc="85" dirty="0">
                          <a:solidFill>
                            <a:srgbClr val="FFFFFF"/>
                          </a:solidFill>
                          <a:latin typeface="Calibri"/>
                          <a:cs typeface="Calibri"/>
                        </a:rPr>
                        <a:t>δυνατότητες</a:t>
                      </a:r>
                      <a:r>
                        <a:rPr sz="950" spc="50" dirty="0">
                          <a:solidFill>
                            <a:srgbClr val="FFFFFF"/>
                          </a:solidFill>
                          <a:latin typeface="Calibri"/>
                          <a:cs typeface="Calibri"/>
                        </a:rPr>
                        <a:t> </a:t>
                      </a:r>
                      <a:r>
                        <a:rPr sz="950" spc="85" dirty="0">
                          <a:solidFill>
                            <a:srgbClr val="FFFFFF"/>
                          </a:solidFill>
                          <a:latin typeface="Calibri"/>
                          <a:cs typeface="Calibri"/>
                        </a:rPr>
                        <a:t>υποστήριξης</a:t>
                      </a:r>
                      <a:r>
                        <a:rPr sz="950" spc="45" dirty="0">
                          <a:solidFill>
                            <a:srgbClr val="FFFFFF"/>
                          </a:solidFill>
                          <a:latin typeface="Calibri"/>
                          <a:cs typeface="Calibri"/>
                        </a:rPr>
                        <a:t> </a:t>
                      </a:r>
                      <a:r>
                        <a:rPr sz="950" spc="80" dirty="0">
                          <a:solidFill>
                            <a:srgbClr val="FFFFFF"/>
                          </a:solidFill>
                          <a:latin typeface="Calibri"/>
                          <a:cs typeface="Calibri"/>
                        </a:rPr>
                        <a:t>της</a:t>
                      </a:r>
                      <a:r>
                        <a:rPr sz="950" spc="60" dirty="0">
                          <a:solidFill>
                            <a:srgbClr val="FFFFFF"/>
                          </a:solidFill>
                          <a:latin typeface="Calibri"/>
                          <a:cs typeface="Calibri"/>
                        </a:rPr>
                        <a:t> </a:t>
                      </a:r>
                      <a:r>
                        <a:rPr sz="950" b="1" spc="80" dirty="0">
                          <a:solidFill>
                            <a:srgbClr val="FFBF00"/>
                          </a:solidFill>
                          <a:latin typeface="Calibri"/>
                          <a:cs typeface="Calibri"/>
                        </a:rPr>
                        <a:t>διαχείρισης</a:t>
                      </a:r>
                      <a:r>
                        <a:rPr sz="950" b="1" spc="55" dirty="0">
                          <a:solidFill>
                            <a:srgbClr val="FFBF00"/>
                          </a:solidFill>
                          <a:latin typeface="Calibri"/>
                          <a:cs typeface="Calibri"/>
                        </a:rPr>
                        <a:t> </a:t>
                      </a:r>
                      <a:r>
                        <a:rPr sz="950" spc="100" dirty="0">
                          <a:solidFill>
                            <a:srgbClr val="FFFFFF"/>
                          </a:solidFill>
                          <a:latin typeface="Calibri"/>
                          <a:cs typeface="Calibri"/>
                        </a:rPr>
                        <a:t>όλων</a:t>
                      </a:r>
                      <a:r>
                        <a:rPr sz="950" spc="50" dirty="0">
                          <a:solidFill>
                            <a:srgbClr val="FFFFFF"/>
                          </a:solidFill>
                          <a:latin typeface="Calibri"/>
                          <a:cs typeface="Calibri"/>
                        </a:rPr>
                        <a:t> </a:t>
                      </a:r>
                      <a:r>
                        <a:rPr sz="950" spc="95" dirty="0">
                          <a:solidFill>
                            <a:srgbClr val="FFFFFF"/>
                          </a:solidFill>
                          <a:latin typeface="Calibri"/>
                          <a:cs typeface="Calibri"/>
                        </a:rPr>
                        <a:t>των</a:t>
                      </a:r>
                      <a:r>
                        <a:rPr sz="950" spc="50" dirty="0">
                          <a:solidFill>
                            <a:srgbClr val="FFFFFF"/>
                          </a:solidFill>
                          <a:latin typeface="Calibri"/>
                          <a:cs typeface="Calibri"/>
                        </a:rPr>
                        <a:t> </a:t>
                      </a:r>
                      <a:r>
                        <a:rPr sz="950" spc="90" dirty="0">
                          <a:solidFill>
                            <a:srgbClr val="FFFFFF"/>
                          </a:solidFill>
                          <a:latin typeface="Calibri"/>
                          <a:cs typeface="Calibri"/>
                        </a:rPr>
                        <a:t>λογαριασμών/απολογισμών </a:t>
                      </a:r>
                      <a:r>
                        <a:rPr sz="950" spc="-200" dirty="0">
                          <a:solidFill>
                            <a:srgbClr val="FFFFFF"/>
                          </a:solidFill>
                          <a:latin typeface="Calibri"/>
                          <a:cs typeface="Calibri"/>
                        </a:rPr>
                        <a:t> </a:t>
                      </a:r>
                      <a:r>
                        <a:rPr sz="950" spc="100" dirty="0">
                          <a:solidFill>
                            <a:srgbClr val="FFFFFF"/>
                          </a:solidFill>
                          <a:latin typeface="Calibri"/>
                          <a:cs typeface="Calibri"/>
                        </a:rPr>
                        <a:t>από </a:t>
                      </a:r>
                      <a:r>
                        <a:rPr sz="950" b="1" spc="90" dirty="0">
                          <a:solidFill>
                            <a:srgbClr val="FFBF00"/>
                          </a:solidFill>
                          <a:latin typeface="Calibri"/>
                          <a:cs typeface="Calibri"/>
                        </a:rPr>
                        <a:t>εξουσιοδοτημένους </a:t>
                      </a:r>
                      <a:r>
                        <a:rPr sz="950" spc="80" dirty="0">
                          <a:solidFill>
                            <a:srgbClr val="FFFFFF"/>
                          </a:solidFill>
                          <a:latin typeface="Calibri"/>
                          <a:cs typeface="Calibri"/>
                        </a:rPr>
                        <a:t>χρήστες, </a:t>
                      </a:r>
                      <a:r>
                        <a:rPr sz="950" spc="90" dirty="0">
                          <a:solidFill>
                            <a:srgbClr val="FFFFFF"/>
                          </a:solidFill>
                          <a:latin typeface="Calibri"/>
                          <a:cs typeface="Calibri"/>
                        </a:rPr>
                        <a:t>συμπεριλαμβανομένης </a:t>
                      </a:r>
                      <a:r>
                        <a:rPr sz="950" b="1" spc="80" dirty="0">
                          <a:solidFill>
                            <a:srgbClr val="FFBF00"/>
                          </a:solidFill>
                          <a:latin typeface="Calibri"/>
                          <a:cs typeface="Calibri"/>
                        </a:rPr>
                        <a:t>της </a:t>
                      </a:r>
                      <a:r>
                        <a:rPr sz="950" b="1" spc="90" dirty="0">
                          <a:solidFill>
                            <a:srgbClr val="FFBF00"/>
                          </a:solidFill>
                          <a:latin typeface="Calibri"/>
                          <a:cs typeface="Calibri"/>
                        </a:rPr>
                        <a:t>προσθήκης, </a:t>
                      </a:r>
                      <a:r>
                        <a:rPr sz="950" b="1" spc="85" dirty="0">
                          <a:solidFill>
                            <a:srgbClr val="FFBF00"/>
                          </a:solidFill>
                          <a:latin typeface="Calibri"/>
                          <a:cs typeface="Calibri"/>
                        </a:rPr>
                        <a:t>ενεργοποίησης, </a:t>
                      </a:r>
                      <a:r>
                        <a:rPr sz="950" spc="85" dirty="0">
                          <a:solidFill>
                            <a:srgbClr val="FFFFFF"/>
                          </a:solidFill>
                          <a:latin typeface="Calibri"/>
                          <a:cs typeface="Calibri"/>
                        </a:rPr>
                        <a:t>τροποποίησης, </a:t>
                      </a:r>
                      <a:r>
                        <a:rPr sz="950" b="1" spc="90" dirty="0">
                          <a:solidFill>
                            <a:srgbClr val="FFBF00"/>
                          </a:solidFill>
                          <a:latin typeface="Calibri"/>
                          <a:cs typeface="Calibri"/>
                        </a:rPr>
                        <a:t>απενεργοποίησης </a:t>
                      </a:r>
                      <a:r>
                        <a:rPr sz="950" spc="75" dirty="0">
                          <a:solidFill>
                            <a:srgbClr val="FFFFFF"/>
                          </a:solidFill>
                          <a:latin typeface="Calibri"/>
                          <a:cs typeface="Calibri"/>
                        </a:rPr>
                        <a:t>και </a:t>
                      </a:r>
                      <a:r>
                        <a:rPr sz="950" b="1" spc="95" dirty="0">
                          <a:solidFill>
                            <a:srgbClr val="FFBF00"/>
                          </a:solidFill>
                          <a:latin typeface="Calibri"/>
                          <a:cs typeface="Calibri"/>
                        </a:rPr>
                        <a:t>διαγραφής </a:t>
                      </a:r>
                      <a:r>
                        <a:rPr sz="950" spc="70" dirty="0">
                          <a:solidFill>
                            <a:srgbClr val="FFFFFF"/>
                          </a:solidFill>
                          <a:latin typeface="Calibri"/>
                          <a:cs typeface="Calibri"/>
                        </a:rPr>
                        <a:t>(</a:t>
                      </a:r>
                      <a:r>
                        <a:rPr sz="950" b="1" spc="70" dirty="0">
                          <a:solidFill>
                            <a:srgbClr val="FFBF00"/>
                          </a:solidFill>
                          <a:latin typeface="Calibri"/>
                          <a:cs typeface="Calibri"/>
                        </a:rPr>
                        <a:t>IEC </a:t>
                      </a:r>
                      <a:r>
                        <a:rPr sz="950" b="1" spc="75" dirty="0">
                          <a:solidFill>
                            <a:srgbClr val="FFBF00"/>
                          </a:solidFill>
                          <a:latin typeface="Calibri"/>
                          <a:cs typeface="Calibri"/>
                        </a:rPr>
                        <a:t> </a:t>
                      </a:r>
                      <a:r>
                        <a:rPr sz="950" b="1" spc="85" dirty="0">
                          <a:solidFill>
                            <a:srgbClr val="FFBF00"/>
                          </a:solidFill>
                          <a:latin typeface="Calibri"/>
                          <a:cs typeface="Calibri"/>
                        </a:rPr>
                        <a:t>62443-3-3/SR</a:t>
                      </a:r>
                      <a:r>
                        <a:rPr sz="950" b="1" spc="35" dirty="0">
                          <a:solidFill>
                            <a:srgbClr val="FFBF00"/>
                          </a:solidFill>
                          <a:latin typeface="Calibri"/>
                          <a:cs typeface="Calibri"/>
                        </a:rPr>
                        <a:t> </a:t>
                      </a:r>
                      <a:r>
                        <a:rPr sz="950" b="1" spc="60" dirty="0">
                          <a:solidFill>
                            <a:srgbClr val="FFBF00"/>
                          </a:solidFill>
                          <a:latin typeface="Calibri"/>
                          <a:cs typeface="Calibri"/>
                        </a:rPr>
                        <a:t>1.</a:t>
                      </a:r>
                      <a:r>
                        <a:rPr sz="950" spc="60" dirty="0">
                          <a:solidFill>
                            <a:srgbClr val="FFFFFF"/>
                          </a:solidFill>
                          <a:latin typeface="Calibri"/>
                          <a:cs typeface="Calibri"/>
                        </a:rPr>
                        <a:t>).</a:t>
                      </a:r>
                      <a:endParaRPr sz="950">
                        <a:latin typeface="Calibri"/>
                        <a:cs typeface="Calibri"/>
                      </a:endParaRPr>
                    </a:p>
                  </a:txBody>
                  <a:tcPr marL="0" marR="0" marT="831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2"/>
                  </a:ext>
                </a:extLst>
              </a:tr>
              <a:tr h="379729">
                <a:tc>
                  <a:txBody>
                    <a:bodyPr/>
                    <a:lstStyle/>
                    <a:p>
                      <a:pPr marL="17145" algn="ctr">
                        <a:lnSpc>
                          <a:spcPct val="100000"/>
                        </a:lnSpc>
                        <a:spcBef>
                          <a:spcPts val="770"/>
                        </a:spcBef>
                      </a:pPr>
                      <a:r>
                        <a:rPr sz="950" b="1" dirty="0">
                          <a:solidFill>
                            <a:srgbClr val="FFFFFF"/>
                          </a:solidFill>
                          <a:latin typeface="Calibri"/>
                          <a:cs typeface="Calibri"/>
                        </a:rPr>
                        <a:t>3</a:t>
                      </a:r>
                      <a:endParaRPr sz="950">
                        <a:latin typeface="Calibri"/>
                        <a:cs typeface="Calibri"/>
                      </a:endParaRPr>
                    </a:p>
                  </a:txBody>
                  <a:tcPr marL="0" marR="0" marT="9779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12065" algn="ctr">
                        <a:lnSpc>
                          <a:spcPct val="100000"/>
                        </a:lnSpc>
                        <a:spcBef>
                          <a:spcPts val="770"/>
                        </a:spcBef>
                      </a:pPr>
                      <a:r>
                        <a:rPr sz="950" b="1" spc="55" dirty="0">
                          <a:solidFill>
                            <a:srgbClr val="FFFFFF"/>
                          </a:solidFill>
                          <a:latin typeface="Calibri"/>
                          <a:cs typeface="Calibri"/>
                        </a:rPr>
                        <a:t>Διαχείριση</a:t>
                      </a:r>
                      <a:r>
                        <a:rPr sz="950" b="1" spc="-25" dirty="0">
                          <a:solidFill>
                            <a:srgbClr val="FFFFFF"/>
                          </a:solidFill>
                          <a:latin typeface="Calibri"/>
                          <a:cs typeface="Calibri"/>
                        </a:rPr>
                        <a:t> </a:t>
                      </a:r>
                      <a:r>
                        <a:rPr sz="950" b="1" spc="45" dirty="0">
                          <a:solidFill>
                            <a:srgbClr val="FFFFFF"/>
                          </a:solidFill>
                          <a:latin typeface="Calibri"/>
                          <a:cs typeface="Calibri"/>
                        </a:rPr>
                        <a:t>αναγνωριστικών</a:t>
                      </a:r>
                      <a:endParaRPr sz="950">
                        <a:latin typeface="Calibri"/>
                        <a:cs typeface="Calibri"/>
                      </a:endParaRPr>
                    </a:p>
                  </a:txBody>
                  <a:tcPr marL="0" marR="0" marT="9779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160655">
                        <a:lnSpc>
                          <a:spcPts val="1440"/>
                        </a:lnSpc>
                        <a:spcBef>
                          <a:spcPts val="10"/>
                        </a:spcBef>
                      </a:pPr>
                      <a:r>
                        <a:rPr sz="950" spc="70" dirty="0">
                          <a:solidFill>
                            <a:srgbClr val="FFFFFF"/>
                          </a:solidFill>
                          <a:latin typeface="Calibri"/>
                          <a:cs typeface="Calibri"/>
                        </a:rPr>
                        <a:t>Το</a:t>
                      </a:r>
                      <a:r>
                        <a:rPr sz="950" spc="45" dirty="0">
                          <a:solidFill>
                            <a:srgbClr val="FFFFFF"/>
                          </a:solidFill>
                          <a:latin typeface="Calibri"/>
                          <a:cs typeface="Calibri"/>
                        </a:rPr>
                        <a:t> </a:t>
                      </a:r>
                      <a:r>
                        <a:rPr sz="950" b="1" spc="70" dirty="0">
                          <a:solidFill>
                            <a:srgbClr val="FFBF00"/>
                          </a:solidFill>
                          <a:latin typeface="Calibri"/>
                          <a:cs typeface="Calibri"/>
                        </a:rPr>
                        <a:t>CBS</a:t>
                      </a:r>
                      <a:r>
                        <a:rPr sz="950" b="1" spc="45" dirty="0">
                          <a:solidFill>
                            <a:srgbClr val="FFBF00"/>
                          </a:solidFill>
                          <a:latin typeface="Calibri"/>
                          <a:cs typeface="Calibri"/>
                        </a:rPr>
                        <a:t> (</a:t>
                      </a:r>
                      <a:r>
                        <a:rPr sz="950" b="1" spc="40" dirty="0">
                          <a:solidFill>
                            <a:srgbClr val="FFBF00"/>
                          </a:solidFill>
                          <a:latin typeface="Calibri"/>
                          <a:cs typeface="Calibri"/>
                        </a:rPr>
                        <a:t> </a:t>
                      </a:r>
                      <a:r>
                        <a:rPr sz="950" b="1" spc="60" dirty="0">
                          <a:solidFill>
                            <a:srgbClr val="FFBF00"/>
                          </a:solidFill>
                          <a:latin typeface="Calibri"/>
                          <a:cs typeface="Calibri"/>
                        </a:rPr>
                        <a:t>Κεντρικό</a:t>
                      </a:r>
                      <a:r>
                        <a:rPr sz="950" b="1" spc="40" dirty="0">
                          <a:solidFill>
                            <a:srgbClr val="FFBF00"/>
                          </a:solidFill>
                          <a:latin typeface="Calibri"/>
                          <a:cs typeface="Calibri"/>
                        </a:rPr>
                        <a:t> </a:t>
                      </a:r>
                      <a:r>
                        <a:rPr sz="950" b="1" spc="70" dirty="0">
                          <a:solidFill>
                            <a:srgbClr val="FFBF00"/>
                          </a:solidFill>
                          <a:latin typeface="Calibri"/>
                          <a:cs typeface="Calibri"/>
                        </a:rPr>
                        <a:t>σύστημα</a:t>
                      </a:r>
                      <a:r>
                        <a:rPr sz="950" b="1" spc="40" dirty="0">
                          <a:solidFill>
                            <a:srgbClr val="FFBF00"/>
                          </a:solidFill>
                          <a:latin typeface="Calibri"/>
                          <a:cs typeface="Calibri"/>
                        </a:rPr>
                        <a:t> </a:t>
                      </a:r>
                      <a:r>
                        <a:rPr sz="950" b="1" spc="70" dirty="0">
                          <a:solidFill>
                            <a:srgbClr val="FFBF00"/>
                          </a:solidFill>
                          <a:latin typeface="Calibri"/>
                          <a:cs typeface="Calibri"/>
                        </a:rPr>
                        <a:t>αντιγράφων</a:t>
                      </a:r>
                      <a:r>
                        <a:rPr sz="950" b="1" spc="45" dirty="0">
                          <a:solidFill>
                            <a:srgbClr val="FFBF00"/>
                          </a:solidFill>
                          <a:latin typeface="Calibri"/>
                          <a:cs typeface="Calibri"/>
                        </a:rPr>
                        <a:t> </a:t>
                      </a:r>
                      <a:r>
                        <a:rPr sz="950" b="1" spc="65" dirty="0">
                          <a:solidFill>
                            <a:srgbClr val="FFBF00"/>
                          </a:solidFill>
                          <a:latin typeface="Calibri"/>
                          <a:cs typeface="Calibri"/>
                        </a:rPr>
                        <a:t>ασφαλείας</a:t>
                      </a:r>
                      <a:r>
                        <a:rPr sz="950" spc="65" dirty="0">
                          <a:solidFill>
                            <a:srgbClr val="FFFFFF"/>
                          </a:solidFill>
                          <a:latin typeface="Calibri"/>
                          <a:cs typeface="Calibri"/>
                        </a:rPr>
                        <a:t>)</a:t>
                      </a:r>
                      <a:r>
                        <a:rPr sz="950" spc="45" dirty="0">
                          <a:solidFill>
                            <a:srgbClr val="FFFFFF"/>
                          </a:solidFill>
                          <a:latin typeface="Calibri"/>
                          <a:cs typeface="Calibri"/>
                        </a:rPr>
                        <a:t> </a:t>
                      </a:r>
                      <a:r>
                        <a:rPr sz="950" spc="60" dirty="0">
                          <a:solidFill>
                            <a:srgbClr val="FFFFFF"/>
                          </a:solidFill>
                          <a:latin typeface="Calibri"/>
                          <a:cs typeface="Calibri"/>
                        </a:rPr>
                        <a:t>παρέχει</a:t>
                      </a:r>
                      <a:r>
                        <a:rPr sz="950" spc="45" dirty="0">
                          <a:solidFill>
                            <a:srgbClr val="FFFFFF"/>
                          </a:solidFill>
                          <a:latin typeface="Calibri"/>
                          <a:cs typeface="Calibri"/>
                        </a:rPr>
                        <a:t> </a:t>
                      </a:r>
                      <a:r>
                        <a:rPr sz="950" spc="60" dirty="0">
                          <a:solidFill>
                            <a:srgbClr val="FFFFFF"/>
                          </a:solidFill>
                          <a:latin typeface="Calibri"/>
                          <a:cs typeface="Calibri"/>
                        </a:rPr>
                        <a:t>την</a:t>
                      </a:r>
                      <a:r>
                        <a:rPr sz="950" spc="40" dirty="0">
                          <a:solidFill>
                            <a:srgbClr val="FFFFFF"/>
                          </a:solidFill>
                          <a:latin typeface="Calibri"/>
                          <a:cs typeface="Calibri"/>
                        </a:rPr>
                        <a:t> </a:t>
                      </a:r>
                      <a:r>
                        <a:rPr sz="950" spc="60" dirty="0">
                          <a:solidFill>
                            <a:srgbClr val="FFFFFF"/>
                          </a:solidFill>
                          <a:latin typeface="Calibri"/>
                          <a:cs typeface="Calibri"/>
                        </a:rPr>
                        <a:t>ικανότητα</a:t>
                      </a:r>
                      <a:r>
                        <a:rPr sz="950" spc="40" dirty="0">
                          <a:solidFill>
                            <a:srgbClr val="FFFFFF"/>
                          </a:solidFill>
                          <a:latin typeface="Calibri"/>
                          <a:cs typeface="Calibri"/>
                        </a:rPr>
                        <a:t> </a:t>
                      </a:r>
                      <a:r>
                        <a:rPr sz="950" spc="60" dirty="0">
                          <a:solidFill>
                            <a:srgbClr val="FFFFFF"/>
                          </a:solidFill>
                          <a:latin typeface="Calibri"/>
                          <a:cs typeface="Calibri"/>
                        </a:rPr>
                        <a:t>υποστήριξης</a:t>
                      </a:r>
                      <a:r>
                        <a:rPr sz="950" spc="40" dirty="0">
                          <a:solidFill>
                            <a:srgbClr val="FFFFFF"/>
                          </a:solidFill>
                          <a:latin typeface="Calibri"/>
                          <a:cs typeface="Calibri"/>
                        </a:rPr>
                        <a:t> </a:t>
                      </a:r>
                      <a:r>
                        <a:rPr sz="950" spc="60" dirty="0">
                          <a:solidFill>
                            <a:srgbClr val="FFFFFF"/>
                          </a:solidFill>
                          <a:latin typeface="Calibri"/>
                          <a:cs typeface="Calibri"/>
                        </a:rPr>
                        <a:t>της</a:t>
                      </a:r>
                      <a:r>
                        <a:rPr sz="950" spc="40" dirty="0">
                          <a:solidFill>
                            <a:srgbClr val="FFFFFF"/>
                          </a:solidFill>
                          <a:latin typeface="Calibri"/>
                          <a:cs typeface="Calibri"/>
                        </a:rPr>
                        <a:t> </a:t>
                      </a:r>
                      <a:r>
                        <a:rPr sz="950" spc="55" dirty="0">
                          <a:solidFill>
                            <a:srgbClr val="FFFFFF"/>
                          </a:solidFill>
                          <a:latin typeface="Calibri"/>
                          <a:cs typeface="Calibri"/>
                        </a:rPr>
                        <a:t>διαχείρισης</a:t>
                      </a:r>
                      <a:r>
                        <a:rPr sz="950" spc="40" dirty="0">
                          <a:solidFill>
                            <a:srgbClr val="FFFFFF"/>
                          </a:solidFill>
                          <a:latin typeface="Calibri"/>
                          <a:cs typeface="Calibri"/>
                        </a:rPr>
                        <a:t> </a:t>
                      </a:r>
                      <a:r>
                        <a:rPr sz="950" spc="65" dirty="0">
                          <a:solidFill>
                            <a:srgbClr val="FFFFFF"/>
                          </a:solidFill>
                          <a:latin typeface="Calibri"/>
                          <a:cs typeface="Calibri"/>
                        </a:rPr>
                        <a:t>αναγνωριστικών</a:t>
                      </a:r>
                      <a:r>
                        <a:rPr sz="950" spc="45" dirty="0">
                          <a:solidFill>
                            <a:srgbClr val="FFFFFF"/>
                          </a:solidFill>
                          <a:latin typeface="Calibri"/>
                          <a:cs typeface="Calibri"/>
                        </a:rPr>
                        <a:t> </a:t>
                      </a:r>
                      <a:r>
                        <a:rPr sz="950" spc="70" dirty="0">
                          <a:solidFill>
                            <a:srgbClr val="FFFFFF"/>
                          </a:solidFill>
                          <a:latin typeface="Calibri"/>
                          <a:cs typeface="Calibri"/>
                        </a:rPr>
                        <a:t>ανά</a:t>
                      </a:r>
                      <a:r>
                        <a:rPr sz="950" spc="55" dirty="0">
                          <a:solidFill>
                            <a:srgbClr val="FFFFFF"/>
                          </a:solidFill>
                          <a:latin typeface="Calibri"/>
                          <a:cs typeface="Calibri"/>
                        </a:rPr>
                        <a:t> </a:t>
                      </a:r>
                      <a:r>
                        <a:rPr sz="950" b="1" spc="60" dirty="0">
                          <a:solidFill>
                            <a:srgbClr val="FFBF00"/>
                          </a:solidFill>
                          <a:latin typeface="Calibri"/>
                          <a:cs typeface="Calibri"/>
                        </a:rPr>
                        <a:t>χρήστη,</a:t>
                      </a:r>
                      <a:r>
                        <a:rPr sz="950" b="1" spc="45" dirty="0">
                          <a:solidFill>
                            <a:srgbClr val="FFBF00"/>
                          </a:solidFill>
                          <a:latin typeface="Calibri"/>
                          <a:cs typeface="Calibri"/>
                        </a:rPr>
                        <a:t> </a:t>
                      </a:r>
                      <a:r>
                        <a:rPr sz="950" spc="75" dirty="0">
                          <a:solidFill>
                            <a:srgbClr val="FFFFFF"/>
                          </a:solidFill>
                          <a:latin typeface="Calibri"/>
                          <a:cs typeface="Calibri"/>
                        </a:rPr>
                        <a:t>ομάδα</a:t>
                      </a:r>
                      <a:r>
                        <a:rPr sz="950" spc="45" dirty="0">
                          <a:solidFill>
                            <a:srgbClr val="FFFFFF"/>
                          </a:solidFill>
                          <a:latin typeface="Calibri"/>
                          <a:cs typeface="Calibri"/>
                        </a:rPr>
                        <a:t> </a:t>
                      </a:r>
                      <a:r>
                        <a:rPr sz="950" b="1" spc="60" dirty="0">
                          <a:solidFill>
                            <a:srgbClr val="FFBF00"/>
                          </a:solidFill>
                          <a:latin typeface="Calibri"/>
                          <a:cs typeface="Calibri"/>
                        </a:rPr>
                        <a:t>και</a:t>
                      </a:r>
                      <a:r>
                        <a:rPr sz="950" b="1" spc="40" dirty="0">
                          <a:solidFill>
                            <a:srgbClr val="FFBF00"/>
                          </a:solidFill>
                          <a:latin typeface="Calibri"/>
                          <a:cs typeface="Calibri"/>
                        </a:rPr>
                        <a:t> </a:t>
                      </a:r>
                      <a:r>
                        <a:rPr sz="950" spc="70" dirty="0">
                          <a:solidFill>
                            <a:srgbClr val="FFFFFF"/>
                          </a:solidFill>
                          <a:latin typeface="Calibri"/>
                          <a:cs typeface="Calibri"/>
                        </a:rPr>
                        <a:t>ρόλο</a:t>
                      </a:r>
                      <a:r>
                        <a:rPr sz="950" spc="45" dirty="0">
                          <a:solidFill>
                            <a:srgbClr val="FFFFFF"/>
                          </a:solidFill>
                          <a:latin typeface="Calibri"/>
                          <a:cs typeface="Calibri"/>
                        </a:rPr>
                        <a:t> </a:t>
                      </a:r>
                      <a:r>
                        <a:rPr sz="950" spc="40" dirty="0">
                          <a:solidFill>
                            <a:srgbClr val="FFFFFF"/>
                          </a:solidFill>
                          <a:latin typeface="Calibri"/>
                          <a:cs typeface="Calibri"/>
                        </a:rPr>
                        <a:t>( </a:t>
                      </a:r>
                      <a:r>
                        <a:rPr sz="950" spc="45" dirty="0">
                          <a:solidFill>
                            <a:srgbClr val="FFFFFF"/>
                          </a:solidFill>
                          <a:latin typeface="Calibri"/>
                          <a:cs typeface="Calibri"/>
                        </a:rPr>
                        <a:t> </a:t>
                      </a:r>
                      <a:r>
                        <a:rPr sz="950" spc="65" dirty="0">
                          <a:solidFill>
                            <a:srgbClr val="FFFFFF"/>
                          </a:solidFill>
                          <a:latin typeface="Calibri"/>
                          <a:cs typeface="Calibri"/>
                        </a:rPr>
                        <a:t>62443-3-3/SR</a:t>
                      </a:r>
                      <a:r>
                        <a:rPr sz="950" spc="25" dirty="0">
                          <a:solidFill>
                            <a:srgbClr val="FFFFFF"/>
                          </a:solidFill>
                          <a:latin typeface="Calibri"/>
                          <a:cs typeface="Calibri"/>
                        </a:rPr>
                        <a:t> </a:t>
                      </a:r>
                      <a:r>
                        <a:rPr sz="950" spc="45" dirty="0">
                          <a:solidFill>
                            <a:srgbClr val="FFFFFF"/>
                          </a:solidFill>
                          <a:latin typeface="Calibri"/>
                          <a:cs typeface="Calibri"/>
                        </a:rPr>
                        <a:t>1.4).</a:t>
                      </a:r>
                      <a:endParaRPr sz="950">
                        <a:latin typeface="Calibri"/>
                        <a:cs typeface="Calibri"/>
                      </a:endParaRPr>
                    </a:p>
                  </a:txBody>
                  <a:tcPr marL="0" marR="0" marT="127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3"/>
                  </a:ext>
                </a:extLst>
              </a:tr>
              <a:tr h="791845">
                <a:tc>
                  <a:txBody>
                    <a:bodyPr/>
                    <a:lstStyle/>
                    <a:p>
                      <a:pPr>
                        <a:lnSpc>
                          <a:spcPct val="100000"/>
                        </a:lnSpc>
                      </a:pPr>
                      <a:endParaRPr sz="900">
                        <a:latin typeface="Times New Roman"/>
                        <a:cs typeface="Times New Roman"/>
                      </a:endParaRPr>
                    </a:p>
                    <a:p>
                      <a:pPr>
                        <a:lnSpc>
                          <a:spcPct val="100000"/>
                        </a:lnSpc>
                        <a:spcBef>
                          <a:spcPts val="35"/>
                        </a:spcBef>
                      </a:pPr>
                      <a:endParaRPr sz="1150">
                        <a:latin typeface="Times New Roman"/>
                        <a:cs typeface="Times New Roman"/>
                      </a:endParaRPr>
                    </a:p>
                    <a:p>
                      <a:pPr marL="17145" algn="ctr">
                        <a:lnSpc>
                          <a:spcPct val="100000"/>
                        </a:lnSpc>
                      </a:pPr>
                      <a:r>
                        <a:rPr sz="950" b="1" dirty="0">
                          <a:solidFill>
                            <a:srgbClr val="FFFFFF"/>
                          </a:solidFill>
                          <a:latin typeface="Calibri"/>
                          <a:cs typeface="Calibri"/>
                        </a:rPr>
                        <a:t>4</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900">
                        <a:latin typeface="Times New Roman"/>
                        <a:cs typeface="Times New Roman"/>
                      </a:endParaRPr>
                    </a:p>
                    <a:p>
                      <a:pPr>
                        <a:lnSpc>
                          <a:spcPct val="100000"/>
                        </a:lnSpc>
                        <a:spcBef>
                          <a:spcPts val="35"/>
                        </a:spcBef>
                      </a:pPr>
                      <a:endParaRPr sz="1150">
                        <a:latin typeface="Times New Roman"/>
                        <a:cs typeface="Times New Roman"/>
                      </a:endParaRPr>
                    </a:p>
                    <a:p>
                      <a:pPr marL="10795" algn="ctr">
                        <a:lnSpc>
                          <a:spcPct val="100000"/>
                        </a:lnSpc>
                      </a:pPr>
                      <a:r>
                        <a:rPr sz="950" b="1" spc="55" dirty="0">
                          <a:solidFill>
                            <a:srgbClr val="FFFFFF"/>
                          </a:solidFill>
                          <a:latin typeface="Calibri"/>
                          <a:cs typeface="Calibri"/>
                        </a:rPr>
                        <a:t>Διαχείριση</a:t>
                      </a:r>
                      <a:r>
                        <a:rPr sz="950" b="1" spc="-10" dirty="0">
                          <a:solidFill>
                            <a:srgbClr val="FFFFFF"/>
                          </a:solidFill>
                          <a:latin typeface="Calibri"/>
                          <a:cs typeface="Calibri"/>
                        </a:rPr>
                        <a:t> </a:t>
                      </a:r>
                      <a:r>
                        <a:rPr sz="950" b="1" spc="45" dirty="0">
                          <a:solidFill>
                            <a:srgbClr val="FFFFFF"/>
                          </a:solidFill>
                          <a:latin typeface="Calibri"/>
                          <a:cs typeface="Calibri"/>
                        </a:rPr>
                        <a:t>πιστοποιημένων</a:t>
                      </a:r>
                      <a:r>
                        <a:rPr sz="950" b="1" spc="-10" dirty="0">
                          <a:solidFill>
                            <a:srgbClr val="FFFFFF"/>
                          </a:solidFill>
                          <a:latin typeface="Calibri"/>
                          <a:cs typeface="Calibri"/>
                        </a:rPr>
                        <a:t> </a:t>
                      </a:r>
                      <a:r>
                        <a:rPr sz="950" b="1" spc="45" dirty="0">
                          <a:solidFill>
                            <a:srgbClr val="FFFFFF"/>
                          </a:solidFill>
                          <a:latin typeface="Calibri"/>
                          <a:cs typeface="Calibri"/>
                        </a:rPr>
                        <a:t>χρηστών</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35"/>
                        </a:spcBef>
                      </a:pPr>
                      <a:endParaRPr sz="800">
                        <a:latin typeface="Times New Roman"/>
                        <a:cs typeface="Times New Roman"/>
                      </a:endParaRPr>
                    </a:p>
                    <a:p>
                      <a:pPr marL="20955" marR="101600">
                        <a:lnSpc>
                          <a:spcPct val="100000"/>
                        </a:lnSpc>
                      </a:pPr>
                      <a:r>
                        <a:rPr sz="950" spc="70" dirty="0">
                          <a:solidFill>
                            <a:srgbClr val="FFFFFF"/>
                          </a:solidFill>
                          <a:latin typeface="Calibri"/>
                          <a:cs typeface="Calibri"/>
                        </a:rPr>
                        <a:t>Το </a:t>
                      </a:r>
                      <a:r>
                        <a:rPr sz="950" b="1" spc="70" dirty="0">
                          <a:solidFill>
                            <a:srgbClr val="FFBF00"/>
                          </a:solidFill>
                          <a:latin typeface="Calibri"/>
                          <a:cs typeface="Calibri"/>
                        </a:rPr>
                        <a:t>CBS </a:t>
                      </a:r>
                      <a:r>
                        <a:rPr sz="950" b="1" spc="45" dirty="0">
                          <a:solidFill>
                            <a:srgbClr val="FFBF00"/>
                          </a:solidFill>
                          <a:latin typeface="Calibri"/>
                          <a:cs typeface="Calibri"/>
                        </a:rPr>
                        <a:t>( </a:t>
                      </a:r>
                      <a:r>
                        <a:rPr sz="950" b="1" spc="60" dirty="0">
                          <a:solidFill>
                            <a:srgbClr val="FFBF00"/>
                          </a:solidFill>
                          <a:latin typeface="Calibri"/>
                          <a:cs typeface="Calibri"/>
                        </a:rPr>
                        <a:t>Κεντρικό </a:t>
                      </a:r>
                      <a:r>
                        <a:rPr sz="950" b="1" spc="70" dirty="0">
                          <a:solidFill>
                            <a:srgbClr val="FFBF00"/>
                          </a:solidFill>
                          <a:latin typeface="Calibri"/>
                          <a:cs typeface="Calibri"/>
                        </a:rPr>
                        <a:t>σύστημα αντιγράφων </a:t>
                      </a:r>
                      <a:r>
                        <a:rPr sz="950" b="1" spc="65" dirty="0">
                          <a:solidFill>
                            <a:srgbClr val="FFBF00"/>
                          </a:solidFill>
                          <a:latin typeface="Calibri"/>
                          <a:cs typeface="Calibri"/>
                        </a:rPr>
                        <a:t>ασφαλείας) </a:t>
                      </a:r>
                      <a:r>
                        <a:rPr sz="950" spc="60" dirty="0">
                          <a:solidFill>
                            <a:srgbClr val="FFFFFF"/>
                          </a:solidFill>
                          <a:latin typeface="Calibri"/>
                          <a:cs typeface="Calibri"/>
                        </a:rPr>
                        <a:t>παρέχει την ικανότητα: </a:t>
                      </a:r>
                      <a:r>
                        <a:rPr sz="950" spc="40" dirty="0">
                          <a:solidFill>
                            <a:srgbClr val="FFFFFF"/>
                          </a:solidFill>
                          <a:latin typeface="Calibri"/>
                          <a:cs typeface="Calibri"/>
                        </a:rPr>
                        <a:t>- </a:t>
                      </a:r>
                      <a:r>
                        <a:rPr sz="950" spc="70" dirty="0">
                          <a:solidFill>
                            <a:srgbClr val="FFFFFF"/>
                          </a:solidFill>
                          <a:latin typeface="Calibri"/>
                          <a:cs typeface="Calibri"/>
                        </a:rPr>
                        <a:t>όλων </a:t>
                      </a:r>
                      <a:r>
                        <a:rPr sz="950" b="1" spc="70" dirty="0">
                          <a:solidFill>
                            <a:srgbClr val="FFBF00"/>
                          </a:solidFill>
                          <a:latin typeface="Calibri"/>
                          <a:cs typeface="Calibri"/>
                        </a:rPr>
                        <a:t>των προεπιλογών </a:t>
                      </a:r>
                      <a:r>
                        <a:rPr sz="950" b="1" spc="65" dirty="0">
                          <a:solidFill>
                            <a:srgbClr val="FFBF00"/>
                          </a:solidFill>
                          <a:latin typeface="Calibri"/>
                          <a:cs typeface="Calibri"/>
                        </a:rPr>
                        <a:t>ταυτοποίησης </a:t>
                      </a:r>
                      <a:r>
                        <a:rPr sz="950" b="1" spc="70" dirty="0">
                          <a:solidFill>
                            <a:srgbClr val="FFBF00"/>
                          </a:solidFill>
                          <a:latin typeface="Calibri"/>
                          <a:cs typeface="Calibri"/>
                        </a:rPr>
                        <a:t>χρήστη </a:t>
                      </a:r>
                      <a:r>
                        <a:rPr sz="950" spc="65" dirty="0">
                          <a:solidFill>
                            <a:srgbClr val="FFFFFF"/>
                          </a:solidFill>
                          <a:latin typeface="Calibri"/>
                          <a:cs typeface="Calibri"/>
                        </a:rPr>
                        <a:t>κατά </a:t>
                      </a:r>
                      <a:r>
                        <a:rPr sz="950" b="1" spc="65" dirty="0">
                          <a:solidFill>
                            <a:srgbClr val="FFBF00"/>
                          </a:solidFill>
                          <a:latin typeface="Calibri"/>
                          <a:cs typeface="Calibri"/>
                        </a:rPr>
                        <a:t>την αρχική </a:t>
                      </a:r>
                      <a:r>
                        <a:rPr sz="950" b="1" spc="70" dirty="0">
                          <a:solidFill>
                            <a:srgbClr val="FFBF00"/>
                          </a:solidFill>
                          <a:latin typeface="Calibri"/>
                          <a:cs typeface="Calibri"/>
                        </a:rPr>
                        <a:t> εγκατάσταση</a:t>
                      </a:r>
                      <a:r>
                        <a:rPr sz="950" b="1" spc="45" dirty="0">
                          <a:solidFill>
                            <a:srgbClr val="FFBF00"/>
                          </a:solidFill>
                          <a:latin typeface="Calibri"/>
                          <a:cs typeface="Calibri"/>
                        </a:rPr>
                        <a:t> </a:t>
                      </a:r>
                      <a:r>
                        <a:rPr sz="950" spc="65" dirty="0">
                          <a:solidFill>
                            <a:srgbClr val="FFFFFF"/>
                          </a:solidFill>
                          <a:latin typeface="Calibri"/>
                          <a:cs typeface="Calibri"/>
                        </a:rPr>
                        <a:t>του</a:t>
                      </a:r>
                      <a:r>
                        <a:rPr sz="950" spc="40" dirty="0">
                          <a:solidFill>
                            <a:srgbClr val="FFFFFF"/>
                          </a:solidFill>
                          <a:latin typeface="Calibri"/>
                          <a:cs typeface="Calibri"/>
                        </a:rPr>
                        <a:t> </a:t>
                      </a:r>
                      <a:r>
                        <a:rPr sz="950" spc="65" dirty="0">
                          <a:solidFill>
                            <a:srgbClr val="FFFFFF"/>
                          </a:solidFill>
                          <a:latin typeface="Calibri"/>
                          <a:cs typeface="Calibri"/>
                        </a:rPr>
                        <a:t>συστήματος</a:t>
                      </a:r>
                      <a:r>
                        <a:rPr sz="950" spc="40" dirty="0">
                          <a:solidFill>
                            <a:srgbClr val="FFFFFF"/>
                          </a:solidFill>
                          <a:latin typeface="Calibri"/>
                          <a:cs typeface="Calibri"/>
                        </a:rPr>
                        <a:t> -</a:t>
                      </a:r>
                      <a:r>
                        <a:rPr sz="950" spc="45" dirty="0">
                          <a:solidFill>
                            <a:srgbClr val="FFFFFF"/>
                          </a:solidFill>
                          <a:latin typeface="Calibri"/>
                          <a:cs typeface="Calibri"/>
                        </a:rPr>
                        <a:t> </a:t>
                      </a:r>
                      <a:r>
                        <a:rPr sz="950" b="1" spc="70" dirty="0">
                          <a:solidFill>
                            <a:srgbClr val="FFBF00"/>
                          </a:solidFill>
                          <a:latin typeface="Calibri"/>
                          <a:cs typeface="Calibri"/>
                        </a:rPr>
                        <a:t>Αλλαγή/ανανέωση</a:t>
                      </a:r>
                      <a:r>
                        <a:rPr sz="950" b="1" spc="40" dirty="0">
                          <a:solidFill>
                            <a:srgbClr val="FFBF00"/>
                          </a:solidFill>
                          <a:latin typeface="Calibri"/>
                          <a:cs typeface="Calibri"/>
                        </a:rPr>
                        <a:t> </a:t>
                      </a:r>
                      <a:r>
                        <a:rPr sz="950" b="1" spc="70" dirty="0">
                          <a:solidFill>
                            <a:srgbClr val="FFBF00"/>
                          </a:solidFill>
                          <a:latin typeface="Calibri"/>
                          <a:cs typeface="Calibri"/>
                        </a:rPr>
                        <a:t>των</a:t>
                      </a:r>
                      <a:r>
                        <a:rPr sz="950" b="1" spc="45" dirty="0">
                          <a:solidFill>
                            <a:srgbClr val="FFBF00"/>
                          </a:solidFill>
                          <a:latin typeface="Calibri"/>
                          <a:cs typeface="Calibri"/>
                        </a:rPr>
                        <a:t> </a:t>
                      </a:r>
                      <a:r>
                        <a:rPr sz="950" b="1" spc="65" dirty="0">
                          <a:solidFill>
                            <a:srgbClr val="FFBF00"/>
                          </a:solidFill>
                          <a:latin typeface="Calibri"/>
                          <a:cs typeface="Calibri"/>
                        </a:rPr>
                        <a:t>αυθεντικοποιητών</a:t>
                      </a:r>
                      <a:r>
                        <a:rPr sz="950" b="1" spc="45" dirty="0">
                          <a:solidFill>
                            <a:srgbClr val="FFBF00"/>
                          </a:solidFill>
                          <a:latin typeface="Calibri"/>
                          <a:cs typeface="Calibri"/>
                        </a:rPr>
                        <a:t> </a:t>
                      </a:r>
                      <a:r>
                        <a:rPr sz="950" spc="40" dirty="0">
                          <a:solidFill>
                            <a:srgbClr val="FFFFFF"/>
                          </a:solidFill>
                          <a:latin typeface="Calibri"/>
                          <a:cs typeface="Calibri"/>
                        </a:rPr>
                        <a:t>- </a:t>
                      </a:r>
                      <a:r>
                        <a:rPr sz="950" b="1" spc="70" dirty="0">
                          <a:solidFill>
                            <a:srgbClr val="FFBF00"/>
                          </a:solidFill>
                          <a:latin typeface="Calibri"/>
                          <a:cs typeface="Calibri"/>
                        </a:rPr>
                        <a:t>Προστασία</a:t>
                      </a:r>
                      <a:r>
                        <a:rPr sz="950" b="1" spc="45" dirty="0">
                          <a:solidFill>
                            <a:srgbClr val="FFBF00"/>
                          </a:solidFill>
                          <a:latin typeface="Calibri"/>
                          <a:cs typeface="Calibri"/>
                        </a:rPr>
                        <a:t> </a:t>
                      </a:r>
                      <a:r>
                        <a:rPr sz="950" spc="70" dirty="0">
                          <a:solidFill>
                            <a:srgbClr val="FFFFFF"/>
                          </a:solidFill>
                          <a:latin typeface="Calibri"/>
                          <a:cs typeface="Calibri"/>
                        </a:rPr>
                        <a:t>όλων</a:t>
                      </a:r>
                      <a:r>
                        <a:rPr sz="950" spc="45" dirty="0">
                          <a:solidFill>
                            <a:srgbClr val="FFFFFF"/>
                          </a:solidFill>
                          <a:latin typeface="Calibri"/>
                          <a:cs typeface="Calibri"/>
                        </a:rPr>
                        <a:t> </a:t>
                      </a:r>
                      <a:r>
                        <a:rPr sz="950" b="1" spc="70" dirty="0">
                          <a:solidFill>
                            <a:srgbClr val="FFBF00"/>
                          </a:solidFill>
                          <a:latin typeface="Calibri"/>
                          <a:cs typeface="Calibri"/>
                        </a:rPr>
                        <a:t>των</a:t>
                      </a:r>
                      <a:r>
                        <a:rPr sz="950" b="1" spc="40" dirty="0">
                          <a:solidFill>
                            <a:srgbClr val="FFBF00"/>
                          </a:solidFill>
                          <a:latin typeface="Calibri"/>
                          <a:cs typeface="Calibri"/>
                        </a:rPr>
                        <a:t> </a:t>
                      </a:r>
                      <a:r>
                        <a:rPr sz="950" b="1" spc="65" dirty="0">
                          <a:solidFill>
                            <a:srgbClr val="FFBF00"/>
                          </a:solidFill>
                          <a:latin typeface="Calibri"/>
                          <a:cs typeface="Calibri"/>
                        </a:rPr>
                        <a:t>αυθεντικοποιητών</a:t>
                      </a:r>
                      <a:r>
                        <a:rPr sz="950" b="1" spc="40" dirty="0">
                          <a:solidFill>
                            <a:srgbClr val="FFBF00"/>
                          </a:solidFill>
                          <a:latin typeface="Calibri"/>
                          <a:cs typeface="Calibri"/>
                        </a:rPr>
                        <a:t> </a:t>
                      </a:r>
                      <a:r>
                        <a:rPr sz="950" spc="75" dirty="0">
                          <a:solidFill>
                            <a:srgbClr val="FFFFFF"/>
                          </a:solidFill>
                          <a:latin typeface="Calibri"/>
                          <a:cs typeface="Calibri"/>
                        </a:rPr>
                        <a:t>από</a:t>
                      </a:r>
                      <a:r>
                        <a:rPr sz="950" spc="45" dirty="0">
                          <a:solidFill>
                            <a:srgbClr val="FFFFFF"/>
                          </a:solidFill>
                          <a:latin typeface="Calibri"/>
                          <a:cs typeface="Calibri"/>
                        </a:rPr>
                        <a:t> </a:t>
                      </a:r>
                      <a:r>
                        <a:rPr sz="950" spc="65" dirty="0">
                          <a:solidFill>
                            <a:srgbClr val="FFFFFF"/>
                          </a:solidFill>
                          <a:latin typeface="Calibri"/>
                          <a:cs typeface="Calibri"/>
                        </a:rPr>
                        <a:t>ανεξουσιοδότητη</a:t>
                      </a:r>
                      <a:r>
                        <a:rPr sz="950" spc="40" dirty="0">
                          <a:solidFill>
                            <a:srgbClr val="FFFFFF"/>
                          </a:solidFill>
                          <a:latin typeface="Calibri"/>
                          <a:cs typeface="Calibri"/>
                        </a:rPr>
                        <a:t> </a:t>
                      </a:r>
                      <a:r>
                        <a:rPr sz="950" b="1" spc="75" dirty="0">
                          <a:solidFill>
                            <a:srgbClr val="FFBF00"/>
                          </a:solidFill>
                          <a:latin typeface="Calibri"/>
                          <a:cs typeface="Calibri"/>
                        </a:rPr>
                        <a:t>αποκάλυψη </a:t>
                      </a:r>
                      <a:r>
                        <a:rPr sz="950" b="1" spc="-200" dirty="0">
                          <a:solidFill>
                            <a:srgbClr val="FFBF00"/>
                          </a:solidFill>
                          <a:latin typeface="Calibri"/>
                          <a:cs typeface="Calibri"/>
                        </a:rPr>
                        <a:t> </a:t>
                      </a:r>
                      <a:r>
                        <a:rPr sz="950" spc="55" dirty="0">
                          <a:solidFill>
                            <a:srgbClr val="FFFFFF"/>
                          </a:solidFill>
                          <a:latin typeface="Calibri"/>
                          <a:cs typeface="Calibri"/>
                        </a:rPr>
                        <a:t>και</a:t>
                      </a:r>
                      <a:r>
                        <a:rPr sz="950" spc="30" dirty="0">
                          <a:solidFill>
                            <a:srgbClr val="FFFFFF"/>
                          </a:solidFill>
                          <a:latin typeface="Calibri"/>
                          <a:cs typeface="Calibri"/>
                        </a:rPr>
                        <a:t> </a:t>
                      </a:r>
                      <a:r>
                        <a:rPr sz="950" b="1" spc="70" dirty="0">
                          <a:solidFill>
                            <a:srgbClr val="FFBF00"/>
                          </a:solidFill>
                          <a:latin typeface="Calibri"/>
                          <a:cs typeface="Calibri"/>
                        </a:rPr>
                        <a:t>τροποποίηση</a:t>
                      </a:r>
                      <a:r>
                        <a:rPr sz="950" b="1" spc="30" dirty="0">
                          <a:solidFill>
                            <a:srgbClr val="FFBF00"/>
                          </a:solidFill>
                          <a:latin typeface="Calibri"/>
                          <a:cs typeface="Calibri"/>
                        </a:rPr>
                        <a:t> </a:t>
                      </a:r>
                      <a:r>
                        <a:rPr sz="950" spc="65" dirty="0">
                          <a:solidFill>
                            <a:srgbClr val="FFFFFF"/>
                          </a:solidFill>
                          <a:latin typeface="Calibri"/>
                          <a:cs typeface="Calibri"/>
                        </a:rPr>
                        <a:t>κατά</a:t>
                      </a:r>
                      <a:r>
                        <a:rPr sz="950" spc="30" dirty="0">
                          <a:solidFill>
                            <a:srgbClr val="FFFFFF"/>
                          </a:solidFill>
                          <a:latin typeface="Calibri"/>
                          <a:cs typeface="Calibri"/>
                        </a:rPr>
                        <a:t> </a:t>
                      </a:r>
                      <a:r>
                        <a:rPr sz="950" b="1" spc="65" dirty="0">
                          <a:solidFill>
                            <a:srgbClr val="FFBF00"/>
                          </a:solidFill>
                          <a:latin typeface="Calibri"/>
                          <a:cs typeface="Calibri"/>
                        </a:rPr>
                        <a:t>την</a:t>
                      </a:r>
                      <a:r>
                        <a:rPr sz="950" b="1" spc="25" dirty="0">
                          <a:solidFill>
                            <a:srgbClr val="FFBF00"/>
                          </a:solidFill>
                          <a:latin typeface="Calibri"/>
                          <a:cs typeface="Calibri"/>
                        </a:rPr>
                        <a:t> </a:t>
                      </a:r>
                      <a:r>
                        <a:rPr sz="950" b="1" spc="70" dirty="0">
                          <a:solidFill>
                            <a:srgbClr val="FFBF00"/>
                          </a:solidFill>
                          <a:latin typeface="Calibri"/>
                          <a:cs typeface="Calibri"/>
                        </a:rPr>
                        <a:t>αποθήκευση</a:t>
                      </a:r>
                      <a:r>
                        <a:rPr sz="950" b="1" spc="25" dirty="0">
                          <a:solidFill>
                            <a:srgbClr val="FFBF00"/>
                          </a:solidFill>
                          <a:latin typeface="Calibri"/>
                          <a:cs typeface="Calibri"/>
                        </a:rPr>
                        <a:t> </a:t>
                      </a:r>
                      <a:r>
                        <a:rPr sz="950" spc="55" dirty="0">
                          <a:solidFill>
                            <a:srgbClr val="FFFFFF"/>
                          </a:solidFill>
                          <a:latin typeface="Calibri"/>
                          <a:cs typeface="Calibri"/>
                        </a:rPr>
                        <a:t>και</a:t>
                      </a:r>
                      <a:r>
                        <a:rPr sz="950" spc="30" dirty="0">
                          <a:solidFill>
                            <a:srgbClr val="FFFFFF"/>
                          </a:solidFill>
                          <a:latin typeface="Calibri"/>
                          <a:cs typeface="Calibri"/>
                        </a:rPr>
                        <a:t> </a:t>
                      </a:r>
                      <a:r>
                        <a:rPr sz="950" b="1" spc="70" dirty="0">
                          <a:solidFill>
                            <a:srgbClr val="FFBF00"/>
                          </a:solidFill>
                          <a:latin typeface="Calibri"/>
                          <a:cs typeface="Calibri"/>
                        </a:rPr>
                        <a:t>μετάδοση</a:t>
                      </a:r>
                      <a:r>
                        <a:rPr sz="950" b="1" spc="30" dirty="0">
                          <a:solidFill>
                            <a:srgbClr val="FFBF00"/>
                          </a:solidFill>
                          <a:latin typeface="Calibri"/>
                          <a:cs typeface="Calibri"/>
                        </a:rPr>
                        <a:t> </a:t>
                      </a:r>
                      <a:r>
                        <a:rPr sz="950" spc="50" dirty="0">
                          <a:solidFill>
                            <a:srgbClr val="FFFFFF"/>
                          </a:solidFill>
                          <a:latin typeface="Calibri"/>
                          <a:cs typeface="Calibri"/>
                        </a:rPr>
                        <a:t>(IEC</a:t>
                      </a:r>
                      <a:r>
                        <a:rPr sz="950" spc="30" dirty="0">
                          <a:solidFill>
                            <a:srgbClr val="FFFFFF"/>
                          </a:solidFill>
                          <a:latin typeface="Calibri"/>
                          <a:cs typeface="Calibri"/>
                        </a:rPr>
                        <a:t> </a:t>
                      </a:r>
                      <a:r>
                        <a:rPr sz="950" spc="60" dirty="0">
                          <a:solidFill>
                            <a:srgbClr val="FFFFFF"/>
                          </a:solidFill>
                          <a:latin typeface="Calibri"/>
                          <a:cs typeface="Calibri"/>
                        </a:rPr>
                        <a:t>62443-3-3/SR</a:t>
                      </a:r>
                      <a:r>
                        <a:rPr sz="950" spc="30" dirty="0">
                          <a:solidFill>
                            <a:srgbClr val="FFFFFF"/>
                          </a:solidFill>
                          <a:latin typeface="Calibri"/>
                          <a:cs typeface="Calibri"/>
                        </a:rPr>
                        <a:t> </a:t>
                      </a:r>
                      <a:r>
                        <a:rPr sz="950" spc="45" dirty="0">
                          <a:solidFill>
                            <a:srgbClr val="FFFFFF"/>
                          </a:solidFill>
                          <a:latin typeface="Calibri"/>
                          <a:cs typeface="Calibri"/>
                        </a:rPr>
                        <a:t>1.5).</a:t>
                      </a:r>
                      <a:endParaRPr sz="950">
                        <a:latin typeface="Calibri"/>
                        <a:cs typeface="Calibri"/>
                      </a:endParaRPr>
                    </a:p>
                  </a:txBody>
                  <a:tcPr marL="0" marR="0" marT="444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4"/>
                  </a:ext>
                </a:extLst>
              </a:tr>
              <a:tr h="574039">
                <a:tc>
                  <a:txBody>
                    <a:bodyPr/>
                    <a:lstStyle/>
                    <a:p>
                      <a:pPr>
                        <a:lnSpc>
                          <a:spcPct val="100000"/>
                        </a:lnSpc>
                        <a:spcBef>
                          <a:spcPts val="55"/>
                        </a:spcBef>
                      </a:pPr>
                      <a:endParaRPr sz="700">
                        <a:latin typeface="Times New Roman"/>
                        <a:cs typeface="Times New Roman"/>
                      </a:endParaRPr>
                    </a:p>
                    <a:p>
                      <a:pPr marL="17145" algn="ctr">
                        <a:lnSpc>
                          <a:spcPct val="100000"/>
                        </a:lnSpc>
                      </a:pPr>
                      <a:r>
                        <a:rPr sz="950" b="1" dirty="0">
                          <a:solidFill>
                            <a:srgbClr val="FFFFFF"/>
                          </a:solidFill>
                          <a:latin typeface="Calibri"/>
                          <a:cs typeface="Calibri"/>
                        </a:rPr>
                        <a:t>5</a:t>
                      </a:r>
                      <a:endParaRPr sz="950">
                        <a:latin typeface="Calibri"/>
                        <a:cs typeface="Calibri"/>
                      </a:endParaRPr>
                    </a:p>
                  </a:txBody>
                  <a:tcPr marL="0" marR="0" marT="69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5"/>
                        </a:spcBef>
                      </a:pPr>
                      <a:endParaRPr sz="700">
                        <a:latin typeface="Times New Roman"/>
                        <a:cs typeface="Times New Roman"/>
                      </a:endParaRPr>
                    </a:p>
                    <a:p>
                      <a:pPr marL="11430" algn="ctr">
                        <a:lnSpc>
                          <a:spcPct val="100000"/>
                        </a:lnSpc>
                      </a:pPr>
                      <a:r>
                        <a:rPr sz="950" b="1" spc="55" dirty="0">
                          <a:solidFill>
                            <a:srgbClr val="FFFFFF"/>
                          </a:solidFill>
                          <a:latin typeface="Calibri"/>
                          <a:cs typeface="Calibri"/>
                        </a:rPr>
                        <a:t>Διαχείριση</a:t>
                      </a:r>
                      <a:r>
                        <a:rPr sz="950" b="1" spc="-5" dirty="0">
                          <a:solidFill>
                            <a:srgbClr val="FFFFFF"/>
                          </a:solidFill>
                          <a:latin typeface="Calibri"/>
                          <a:cs typeface="Calibri"/>
                        </a:rPr>
                        <a:t> </a:t>
                      </a:r>
                      <a:r>
                        <a:rPr sz="950" b="1" spc="70" dirty="0">
                          <a:solidFill>
                            <a:srgbClr val="FFFFFF"/>
                          </a:solidFill>
                          <a:latin typeface="Calibri"/>
                          <a:cs typeface="Calibri"/>
                        </a:rPr>
                        <a:t>ασύρματης</a:t>
                      </a:r>
                      <a:r>
                        <a:rPr sz="950" b="1" dirty="0">
                          <a:solidFill>
                            <a:srgbClr val="FFFFFF"/>
                          </a:solidFill>
                          <a:latin typeface="Calibri"/>
                          <a:cs typeface="Calibri"/>
                        </a:rPr>
                        <a:t> </a:t>
                      </a:r>
                      <a:r>
                        <a:rPr sz="950" b="1" spc="75" dirty="0">
                          <a:solidFill>
                            <a:srgbClr val="FFFFFF"/>
                          </a:solidFill>
                          <a:latin typeface="Calibri"/>
                          <a:cs typeface="Calibri"/>
                        </a:rPr>
                        <a:t>πρόσβασης</a:t>
                      </a:r>
                      <a:endParaRPr sz="950">
                        <a:latin typeface="Calibri"/>
                        <a:cs typeface="Calibri"/>
                      </a:endParaRPr>
                    </a:p>
                  </a:txBody>
                  <a:tcPr marL="0" marR="0" marT="69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34925">
                        <a:lnSpc>
                          <a:spcPct val="127200"/>
                        </a:lnSpc>
                        <a:spcBef>
                          <a:spcPts val="85"/>
                        </a:spcBef>
                      </a:pPr>
                      <a:r>
                        <a:rPr sz="950" spc="70" dirty="0">
                          <a:solidFill>
                            <a:srgbClr val="FFFFFF"/>
                          </a:solidFill>
                          <a:latin typeface="Calibri"/>
                          <a:cs typeface="Calibri"/>
                        </a:rPr>
                        <a:t>Το</a:t>
                      </a:r>
                      <a:r>
                        <a:rPr sz="950" spc="40" dirty="0">
                          <a:solidFill>
                            <a:srgbClr val="FFFFFF"/>
                          </a:solidFill>
                          <a:latin typeface="Calibri"/>
                          <a:cs typeface="Calibri"/>
                        </a:rPr>
                        <a:t> </a:t>
                      </a:r>
                      <a:r>
                        <a:rPr sz="950" b="1" spc="70" dirty="0">
                          <a:solidFill>
                            <a:srgbClr val="FFBF00"/>
                          </a:solidFill>
                          <a:latin typeface="Calibri"/>
                          <a:cs typeface="Calibri"/>
                        </a:rPr>
                        <a:t>CBS</a:t>
                      </a:r>
                      <a:r>
                        <a:rPr sz="950" b="1" spc="45" dirty="0">
                          <a:solidFill>
                            <a:srgbClr val="FFBF00"/>
                          </a:solidFill>
                          <a:latin typeface="Calibri"/>
                          <a:cs typeface="Calibri"/>
                        </a:rPr>
                        <a:t> (</a:t>
                      </a:r>
                      <a:r>
                        <a:rPr sz="950" b="1" spc="35" dirty="0">
                          <a:solidFill>
                            <a:srgbClr val="FFBF00"/>
                          </a:solidFill>
                          <a:latin typeface="Calibri"/>
                          <a:cs typeface="Calibri"/>
                        </a:rPr>
                        <a:t> </a:t>
                      </a:r>
                      <a:r>
                        <a:rPr sz="950" b="1" spc="60" dirty="0">
                          <a:solidFill>
                            <a:srgbClr val="FFBF00"/>
                          </a:solidFill>
                          <a:latin typeface="Calibri"/>
                          <a:cs typeface="Calibri"/>
                        </a:rPr>
                        <a:t>Κεντρικό</a:t>
                      </a:r>
                      <a:r>
                        <a:rPr sz="950" b="1" spc="40" dirty="0">
                          <a:solidFill>
                            <a:srgbClr val="FFBF00"/>
                          </a:solidFill>
                          <a:latin typeface="Calibri"/>
                          <a:cs typeface="Calibri"/>
                        </a:rPr>
                        <a:t> </a:t>
                      </a:r>
                      <a:r>
                        <a:rPr sz="950" b="1" spc="70" dirty="0">
                          <a:solidFill>
                            <a:srgbClr val="FFBF00"/>
                          </a:solidFill>
                          <a:latin typeface="Calibri"/>
                          <a:cs typeface="Calibri"/>
                        </a:rPr>
                        <a:t>σύστημα</a:t>
                      </a:r>
                      <a:r>
                        <a:rPr sz="950" b="1" spc="35" dirty="0">
                          <a:solidFill>
                            <a:srgbClr val="FFBF00"/>
                          </a:solidFill>
                          <a:latin typeface="Calibri"/>
                          <a:cs typeface="Calibri"/>
                        </a:rPr>
                        <a:t> </a:t>
                      </a:r>
                      <a:r>
                        <a:rPr sz="950" b="1" spc="70" dirty="0">
                          <a:solidFill>
                            <a:srgbClr val="FFBF00"/>
                          </a:solidFill>
                          <a:latin typeface="Calibri"/>
                          <a:cs typeface="Calibri"/>
                        </a:rPr>
                        <a:t>αντιγράφων</a:t>
                      </a:r>
                      <a:r>
                        <a:rPr sz="950" b="1" spc="45" dirty="0">
                          <a:solidFill>
                            <a:srgbClr val="FFBF00"/>
                          </a:solidFill>
                          <a:latin typeface="Calibri"/>
                          <a:cs typeface="Calibri"/>
                        </a:rPr>
                        <a:t> </a:t>
                      </a:r>
                      <a:r>
                        <a:rPr sz="950" b="1" spc="65" dirty="0">
                          <a:solidFill>
                            <a:srgbClr val="FFBF00"/>
                          </a:solidFill>
                          <a:latin typeface="Calibri"/>
                          <a:cs typeface="Calibri"/>
                        </a:rPr>
                        <a:t>ασφαλείας</a:t>
                      </a:r>
                      <a:r>
                        <a:rPr sz="950" spc="65" dirty="0">
                          <a:solidFill>
                            <a:srgbClr val="FFFFFF"/>
                          </a:solidFill>
                          <a:latin typeface="Calibri"/>
                          <a:cs typeface="Calibri"/>
                        </a:rPr>
                        <a:t>)</a:t>
                      </a:r>
                      <a:r>
                        <a:rPr sz="950" spc="35" dirty="0">
                          <a:solidFill>
                            <a:srgbClr val="FFFFFF"/>
                          </a:solidFill>
                          <a:latin typeface="Calibri"/>
                          <a:cs typeface="Calibri"/>
                        </a:rPr>
                        <a:t> </a:t>
                      </a:r>
                      <a:r>
                        <a:rPr sz="950" spc="60" dirty="0">
                          <a:solidFill>
                            <a:srgbClr val="FFFFFF"/>
                          </a:solidFill>
                          <a:latin typeface="Calibri"/>
                          <a:cs typeface="Calibri"/>
                        </a:rPr>
                        <a:t>παρέχει</a:t>
                      </a:r>
                      <a:r>
                        <a:rPr sz="950" spc="45" dirty="0">
                          <a:solidFill>
                            <a:srgbClr val="FFFFFF"/>
                          </a:solidFill>
                          <a:latin typeface="Calibri"/>
                          <a:cs typeface="Calibri"/>
                        </a:rPr>
                        <a:t> </a:t>
                      </a:r>
                      <a:r>
                        <a:rPr sz="950" spc="60" dirty="0">
                          <a:solidFill>
                            <a:srgbClr val="FFFFFF"/>
                          </a:solidFill>
                          <a:latin typeface="Calibri"/>
                          <a:cs typeface="Calibri"/>
                        </a:rPr>
                        <a:t>την</a:t>
                      </a:r>
                      <a:r>
                        <a:rPr sz="950" spc="45" dirty="0">
                          <a:solidFill>
                            <a:srgbClr val="FFFFFF"/>
                          </a:solidFill>
                          <a:latin typeface="Calibri"/>
                          <a:cs typeface="Calibri"/>
                        </a:rPr>
                        <a:t> </a:t>
                      </a:r>
                      <a:r>
                        <a:rPr sz="950" b="1" spc="65" dirty="0">
                          <a:solidFill>
                            <a:srgbClr val="FFBF00"/>
                          </a:solidFill>
                          <a:latin typeface="Calibri"/>
                          <a:cs typeface="Calibri"/>
                        </a:rPr>
                        <a:t>ικανότητα</a:t>
                      </a:r>
                      <a:r>
                        <a:rPr sz="950" b="1" spc="35" dirty="0">
                          <a:solidFill>
                            <a:srgbClr val="FFBF00"/>
                          </a:solidFill>
                          <a:latin typeface="Calibri"/>
                          <a:cs typeface="Calibri"/>
                        </a:rPr>
                        <a:t> </a:t>
                      </a:r>
                      <a:r>
                        <a:rPr sz="950" spc="70" dirty="0">
                          <a:solidFill>
                            <a:srgbClr val="FFFFFF"/>
                          </a:solidFill>
                          <a:latin typeface="Calibri"/>
                          <a:cs typeface="Calibri"/>
                        </a:rPr>
                        <a:t>να</a:t>
                      </a:r>
                      <a:r>
                        <a:rPr sz="950" spc="45" dirty="0">
                          <a:solidFill>
                            <a:srgbClr val="FFFFFF"/>
                          </a:solidFill>
                          <a:latin typeface="Calibri"/>
                          <a:cs typeface="Calibri"/>
                        </a:rPr>
                        <a:t> </a:t>
                      </a:r>
                      <a:r>
                        <a:rPr sz="950" b="1" spc="65" dirty="0">
                          <a:solidFill>
                            <a:srgbClr val="FFBF00"/>
                          </a:solidFill>
                          <a:latin typeface="Calibri"/>
                          <a:cs typeface="Calibri"/>
                        </a:rPr>
                        <a:t>αναγνωρίζει</a:t>
                      </a:r>
                      <a:r>
                        <a:rPr sz="950" b="1" spc="40" dirty="0">
                          <a:solidFill>
                            <a:srgbClr val="FFBF00"/>
                          </a:solidFill>
                          <a:latin typeface="Calibri"/>
                          <a:cs typeface="Calibri"/>
                        </a:rPr>
                        <a:t> </a:t>
                      </a:r>
                      <a:r>
                        <a:rPr sz="950" spc="55" dirty="0">
                          <a:solidFill>
                            <a:srgbClr val="FFFFFF"/>
                          </a:solidFill>
                          <a:latin typeface="Calibri"/>
                          <a:cs typeface="Calibri"/>
                        </a:rPr>
                        <a:t>και</a:t>
                      </a:r>
                      <a:r>
                        <a:rPr sz="950" spc="45" dirty="0">
                          <a:solidFill>
                            <a:srgbClr val="FFFFFF"/>
                          </a:solidFill>
                          <a:latin typeface="Calibri"/>
                          <a:cs typeface="Calibri"/>
                        </a:rPr>
                        <a:t> </a:t>
                      </a:r>
                      <a:r>
                        <a:rPr sz="950" b="1" spc="70" dirty="0">
                          <a:solidFill>
                            <a:srgbClr val="FFBF00"/>
                          </a:solidFill>
                          <a:latin typeface="Calibri"/>
                          <a:cs typeface="Calibri"/>
                        </a:rPr>
                        <a:t>να</a:t>
                      </a:r>
                      <a:r>
                        <a:rPr sz="950" b="1" spc="35" dirty="0">
                          <a:solidFill>
                            <a:srgbClr val="FFBF00"/>
                          </a:solidFill>
                          <a:latin typeface="Calibri"/>
                          <a:cs typeface="Calibri"/>
                        </a:rPr>
                        <a:t> </a:t>
                      </a:r>
                      <a:r>
                        <a:rPr sz="950" b="1" spc="65" dirty="0">
                          <a:solidFill>
                            <a:srgbClr val="FFBF00"/>
                          </a:solidFill>
                          <a:latin typeface="Calibri"/>
                          <a:cs typeface="Calibri"/>
                        </a:rPr>
                        <a:t>επαληθεύει</a:t>
                      </a:r>
                      <a:r>
                        <a:rPr sz="950" b="1" spc="50" dirty="0">
                          <a:solidFill>
                            <a:srgbClr val="FFBF00"/>
                          </a:solidFill>
                          <a:latin typeface="Calibri"/>
                          <a:cs typeface="Calibri"/>
                        </a:rPr>
                        <a:t> </a:t>
                      </a:r>
                      <a:r>
                        <a:rPr sz="950" spc="65" dirty="0">
                          <a:solidFill>
                            <a:srgbClr val="FFFFFF"/>
                          </a:solidFill>
                          <a:latin typeface="Calibri"/>
                          <a:cs typeface="Calibri"/>
                        </a:rPr>
                        <a:t>όλους</a:t>
                      </a:r>
                      <a:r>
                        <a:rPr sz="950" spc="45" dirty="0">
                          <a:solidFill>
                            <a:srgbClr val="FFFFFF"/>
                          </a:solidFill>
                          <a:latin typeface="Calibri"/>
                          <a:cs typeface="Calibri"/>
                        </a:rPr>
                        <a:t> </a:t>
                      </a:r>
                      <a:r>
                        <a:rPr sz="950" spc="65" dirty="0">
                          <a:solidFill>
                            <a:srgbClr val="FFFFFF"/>
                          </a:solidFill>
                          <a:latin typeface="Calibri"/>
                          <a:cs typeface="Calibri"/>
                        </a:rPr>
                        <a:t>τους</a:t>
                      </a:r>
                      <a:r>
                        <a:rPr sz="950" spc="35" dirty="0">
                          <a:solidFill>
                            <a:srgbClr val="FFFFFF"/>
                          </a:solidFill>
                          <a:latin typeface="Calibri"/>
                          <a:cs typeface="Calibri"/>
                        </a:rPr>
                        <a:t> </a:t>
                      </a:r>
                      <a:r>
                        <a:rPr sz="950" spc="60" dirty="0">
                          <a:solidFill>
                            <a:srgbClr val="FFFFFF"/>
                          </a:solidFill>
                          <a:latin typeface="Calibri"/>
                          <a:cs typeface="Calibri"/>
                        </a:rPr>
                        <a:t>χρήστες</a:t>
                      </a:r>
                      <a:r>
                        <a:rPr sz="950" spc="40" dirty="0">
                          <a:solidFill>
                            <a:srgbClr val="FFFFFF"/>
                          </a:solidFill>
                          <a:latin typeface="Calibri"/>
                          <a:cs typeface="Calibri"/>
                        </a:rPr>
                        <a:t> </a:t>
                      </a:r>
                      <a:r>
                        <a:rPr sz="950" spc="65" dirty="0">
                          <a:solidFill>
                            <a:srgbClr val="FFFFFF"/>
                          </a:solidFill>
                          <a:latin typeface="Calibri"/>
                          <a:cs typeface="Calibri"/>
                        </a:rPr>
                        <a:t>άνθρωποι,</a:t>
                      </a:r>
                      <a:r>
                        <a:rPr sz="950" spc="35" dirty="0">
                          <a:solidFill>
                            <a:srgbClr val="FFFFFF"/>
                          </a:solidFill>
                          <a:latin typeface="Calibri"/>
                          <a:cs typeface="Calibri"/>
                        </a:rPr>
                        <a:t> </a:t>
                      </a:r>
                      <a:r>
                        <a:rPr sz="950" spc="60" dirty="0">
                          <a:solidFill>
                            <a:srgbClr val="FFFFFF"/>
                          </a:solidFill>
                          <a:latin typeface="Calibri"/>
                          <a:cs typeface="Calibri"/>
                        </a:rPr>
                        <a:t>λογισμικού </a:t>
                      </a:r>
                      <a:r>
                        <a:rPr sz="950" spc="65" dirty="0">
                          <a:solidFill>
                            <a:srgbClr val="FFFFFF"/>
                          </a:solidFill>
                          <a:latin typeface="Calibri"/>
                          <a:cs typeface="Calibri"/>
                        </a:rPr>
                        <a:t> </a:t>
                      </a:r>
                      <a:r>
                        <a:rPr sz="950" spc="75" dirty="0">
                          <a:solidFill>
                            <a:srgbClr val="FFFFFF"/>
                          </a:solidFill>
                          <a:latin typeface="Calibri"/>
                          <a:cs typeface="Calibri"/>
                        </a:rPr>
                        <a:t>ή</a:t>
                      </a:r>
                      <a:r>
                        <a:rPr sz="950" spc="20" dirty="0">
                          <a:solidFill>
                            <a:srgbClr val="FFFFFF"/>
                          </a:solidFill>
                          <a:latin typeface="Calibri"/>
                          <a:cs typeface="Calibri"/>
                        </a:rPr>
                        <a:t> </a:t>
                      </a:r>
                      <a:r>
                        <a:rPr sz="950" spc="60" dirty="0">
                          <a:solidFill>
                            <a:srgbClr val="FFFFFF"/>
                          </a:solidFill>
                          <a:latin typeface="Calibri"/>
                          <a:cs typeface="Calibri"/>
                        </a:rPr>
                        <a:t>συσκευές).</a:t>
                      </a:r>
                      <a:endParaRPr sz="950">
                        <a:latin typeface="Calibri"/>
                        <a:cs typeface="Calibri"/>
                      </a:endParaRPr>
                    </a:p>
                    <a:p>
                      <a:pPr marL="20955">
                        <a:lnSpc>
                          <a:spcPct val="100000"/>
                        </a:lnSpc>
                        <a:spcBef>
                          <a:spcPts val="254"/>
                        </a:spcBef>
                      </a:pPr>
                      <a:r>
                        <a:rPr sz="950" b="1" spc="60" dirty="0">
                          <a:solidFill>
                            <a:srgbClr val="FFBF00"/>
                          </a:solidFill>
                          <a:latin typeface="Calibri"/>
                          <a:cs typeface="Calibri"/>
                        </a:rPr>
                        <a:t>ελκυστικός</a:t>
                      </a:r>
                      <a:r>
                        <a:rPr sz="950" b="1" spc="35" dirty="0">
                          <a:solidFill>
                            <a:srgbClr val="FFBF00"/>
                          </a:solidFill>
                          <a:latin typeface="Calibri"/>
                          <a:cs typeface="Calibri"/>
                        </a:rPr>
                        <a:t> </a:t>
                      </a:r>
                      <a:r>
                        <a:rPr sz="950" spc="60" dirty="0">
                          <a:solidFill>
                            <a:srgbClr val="FFFFFF"/>
                          </a:solidFill>
                          <a:latin typeface="Calibri"/>
                          <a:cs typeface="Calibri"/>
                        </a:rPr>
                        <a:t>engaging</a:t>
                      </a:r>
                      <a:r>
                        <a:rPr sz="950" spc="40" dirty="0">
                          <a:solidFill>
                            <a:srgbClr val="FFFFFF"/>
                          </a:solidFill>
                          <a:latin typeface="Calibri"/>
                          <a:cs typeface="Calibri"/>
                        </a:rPr>
                        <a:t> </a:t>
                      </a:r>
                      <a:r>
                        <a:rPr sz="950" spc="65" dirty="0">
                          <a:solidFill>
                            <a:srgbClr val="FFFFFF"/>
                          </a:solidFill>
                          <a:latin typeface="Calibri"/>
                          <a:cs typeface="Calibri"/>
                        </a:rPr>
                        <a:t>UI/UX</a:t>
                      </a:r>
                      <a:r>
                        <a:rPr sz="950" spc="40" dirty="0">
                          <a:solidFill>
                            <a:srgbClr val="FFFFFF"/>
                          </a:solidFill>
                          <a:latin typeface="Calibri"/>
                          <a:cs typeface="Calibri"/>
                        </a:rPr>
                        <a:t> - </a:t>
                      </a:r>
                      <a:r>
                        <a:rPr sz="950" spc="65" dirty="0">
                          <a:solidFill>
                            <a:srgbClr val="FFFFFF"/>
                          </a:solidFill>
                          <a:latin typeface="Calibri"/>
                          <a:cs typeface="Calibri"/>
                        </a:rPr>
                        <a:t>σχεδιασμός</a:t>
                      </a:r>
                      <a:r>
                        <a:rPr sz="950" spc="35" dirty="0">
                          <a:solidFill>
                            <a:srgbClr val="FFFFFF"/>
                          </a:solidFill>
                          <a:latin typeface="Calibri"/>
                          <a:cs typeface="Calibri"/>
                        </a:rPr>
                        <a:t> </a:t>
                      </a:r>
                      <a:r>
                        <a:rPr sz="950" spc="70" dirty="0">
                          <a:solidFill>
                            <a:srgbClr val="FFFFFF"/>
                          </a:solidFill>
                          <a:latin typeface="Calibri"/>
                          <a:cs typeface="Calibri"/>
                        </a:rPr>
                        <a:t>που</a:t>
                      </a:r>
                      <a:r>
                        <a:rPr sz="950" spc="40" dirty="0">
                          <a:solidFill>
                            <a:srgbClr val="FFFFFF"/>
                          </a:solidFill>
                          <a:latin typeface="Calibri"/>
                          <a:cs typeface="Calibri"/>
                        </a:rPr>
                        <a:t> </a:t>
                      </a:r>
                      <a:r>
                        <a:rPr sz="950" spc="60" dirty="0">
                          <a:solidFill>
                            <a:srgbClr val="FFFFFF"/>
                          </a:solidFill>
                          <a:latin typeface="Calibri"/>
                          <a:cs typeface="Calibri"/>
                        </a:rPr>
                        <a:t>αυξάνει</a:t>
                      </a:r>
                      <a:r>
                        <a:rPr sz="950" spc="45" dirty="0">
                          <a:solidFill>
                            <a:srgbClr val="FFFFFF"/>
                          </a:solidFill>
                          <a:latin typeface="Calibri"/>
                          <a:cs typeface="Calibri"/>
                        </a:rPr>
                        <a:t> </a:t>
                      </a:r>
                      <a:r>
                        <a:rPr sz="950" b="1" spc="65" dirty="0">
                          <a:solidFill>
                            <a:srgbClr val="FFBF00"/>
                          </a:solidFill>
                          <a:latin typeface="Calibri"/>
                          <a:cs typeface="Calibri"/>
                        </a:rPr>
                        <a:t>την</a:t>
                      </a:r>
                      <a:r>
                        <a:rPr sz="950" b="1" spc="35" dirty="0">
                          <a:solidFill>
                            <a:srgbClr val="FFBF00"/>
                          </a:solidFill>
                          <a:latin typeface="Calibri"/>
                          <a:cs typeface="Calibri"/>
                        </a:rPr>
                        <a:t> </a:t>
                      </a:r>
                      <a:r>
                        <a:rPr sz="950" b="1" spc="70" dirty="0">
                          <a:solidFill>
                            <a:srgbClr val="FFBF00"/>
                          </a:solidFill>
                          <a:latin typeface="Calibri"/>
                          <a:cs typeface="Calibri"/>
                        </a:rPr>
                        <a:t>αλληλεπίδραση</a:t>
                      </a:r>
                      <a:r>
                        <a:rPr sz="950" b="1" spc="40" dirty="0">
                          <a:solidFill>
                            <a:srgbClr val="FFBF00"/>
                          </a:solidFill>
                          <a:latin typeface="Calibri"/>
                          <a:cs typeface="Calibri"/>
                        </a:rPr>
                        <a:t> </a:t>
                      </a:r>
                      <a:r>
                        <a:rPr sz="950" b="1" spc="70" dirty="0">
                          <a:solidFill>
                            <a:srgbClr val="FFBF00"/>
                          </a:solidFill>
                          <a:latin typeface="Calibri"/>
                          <a:cs typeface="Calibri"/>
                        </a:rPr>
                        <a:t>των</a:t>
                      </a:r>
                      <a:r>
                        <a:rPr sz="950" b="1" spc="35" dirty="0">
                          <a:solidFill>
                            <a:srgbClr val="FFBF00"/>
                          </a:solidFill>
                          <a:latin typeface="Calibri"/>
                          <a:cs typeface="Calibri"/>
                        </a:rPr>
                        <a:t> </a:t>
                      </a:r>
                      <a:r>
                        <a:rPr sz="950" b="1" spc="70" dirty="0">
                          <a:solidFill>
                            <a:srgbClr val="FFBF00"/>
                          </a:solidFill>
                          <a:latin typeface="Calibri"/>
                          <a:cs typeface="Calibri"/>
                        </a:rPr>
                        <a:t>χρηστών</a:t>
                      </a:r>
                      <a:r>
                        <a:rPr sz="950" b="1" spc="45" dirty="0">
                          <a:solidFill>
                            <a:srgbClr val="FFBF00"/>
                          </a:solidFill>
                          <a:latin typeface="Calibri"/>
                          <a:cs typeface="Calibri"/>
                        </a:rPr>
                        <a:t> </a:t>
                      </a:r>
                      <a:r>
                        <a:rPr sz="950" spc="70" dirty="0">
                          <a:solidFill>
                            <a:srgbClr val="FFFFFF"/>
                          </a:solidFill>
                          <a:latin typeface="Calibri"/>
                          <a:cs typeface="Calibri"/>
                        </a:rPr>
                        <a:t>με</a:t>
                      </a:r>
                      <a:r>
                        <a:rPr sz="950" spc="40" dirty="0">
                          <a:solidFill>
                            <a:srgbClr val="FFFFFF"/>
                          </a:solidFill>
                          <a:latin typeface="Calibri"/>
                          <a:cs typeface="Calibri"/>
                        </a:rPr>
                        <a:t> </a:t>
                      </a:r>
                      <a:r>
                        <a:rPr sz="950" spc="60" dirty="0">
                          <a:solidFill>
                            <a:srgbClr val="FFFFFF"/>
                          </a:solidFill>
                          <a:latin typeface="Calibri"/>
                          <a:cs typeface="Calibri"/>
                        </a:rPr>
                        <a:t>το</a:t>
                      </a:r>
                      <a:r>
                        <a:rPr sz="950" spc="40" dirty="0">
                          <a:solidFill>
                            <a:srgbClr val="FFFFFF"/>
                          </a:solidFill>
                          <a:latin typeface="Calibri"/>
                          <a:cs typeface="Calibri"/>
                        </a:rPr>
                        <a:t> </a:t>
                      </a:r>
                      <a:r>
                        <a:rPr sz="950" spc="55" dirty="0">
                          <a:solidFill>
                            <a:srgbClr val="FFFFFF"/>
                          </a:solidFill>
                          <a:latin typeface="Calibri"/>
                          <a:cs typeface="Calibri"/>
                        </a:rPr>
                        <a:t>λογισμικό)</a:t>
                      </a:r>
                      <a:endParaRPr sz="950">
                        <a:latin typeface="Calibri"/>
                        <a:cs typeface="Calibri"/>
                      </a:endParaRPr>
                    </a:p>
                  </a:txBody>
                  <a:tcPr marL="0" marR="0" marT="1079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5"/>
                  </a:ext>
                </a:extLst>
              </a:tr>
              <a:tr h="561339">
                <a:tc>
                  <a:txBody>
                    <a:bodyPr/>
                    <a:lstStyle/>
                    <a:p>
                      <a:pPr marL="17145" algn="ctr">
                        <a:lnSpc>
                          <a:spcPct val="100000"/>
                        </a:lnSpc>
                        <a:spcBef>
                          <a:spcPts val="770"/>
                        </a:spcBef>
                      </a:pPr>
                      <a:r>
                        <a:rPr sz="950" b="1" dirty="0">
                          <a:solidFill>
                            <a:srgbClr val="FFFFFF"/>
                          </a:solidFill>
                          <a:latin typeface="Calibri"/>
                          <a:cs typeface="Calibri"/>
                        </a:rPr>
                        <a:t>6</a:t>
                      </a:r>
                      <a:endParaRPr sz="950">
                        <a:latin typeface="Calibri"/>
                        <a:cs typeface="Calibri"/>
                      </a:endParaRPr>
                    </a:p>
                  </a:txBody>
                  <a:tcPr marL="0" marR="0" marT="9779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619760" marR="155575" indent="-495300">
                        <a:lnSpc>
                          <a:spcPts val="1440"/>
                        </a:lnSpc>
                      </a:pPr>
                      <a:r>
                        <a:rPr sz="950" b="1" spc="60" dirty="0">
                          <a:solidFill>
                            <a:srgbClr val="FFFFFF"/>
                          </a:solidFill>
                          <a:latin typeface="Calibri"/>
                          <a:cs typeface="Calibri"/>
                        </a:rPr>
                        <a:t>Ισχύς</a:t>
                      </a:r>
                      <a:r>
                        <a:rPr sz="950" b="1" spc="10" dirty="0">
                          <a:solidFill>
                            <a:srgbClr val="FFFFFF"/>
                          </a:solidFill>
                          <a:latin typeface="Calibri"/>
                          <a:cs typeface="Calibri"/>
                        </a:rPr>
                        <a:t> </a:t>
                      </a:r>
                      <a:r>
                        <a:rPr sz="950" b="1" spc="60" dirty="0">
                          <a:solidFill>
                            <a:srgbClr val="FFFFFF"/>
                          </a:solidFill>
                          <a:latin typeface="Calibri"/>
                          <a:cs typeface="Calibri"/>
                        </a:rPr>
                        <a:t>της</a:t>
                      </a:r>
                      <a:r>
                        <a:rPr sz="950" b="1" spc="20" dirty="0">
                          <a:solidFill>
                            <a:srgbClr val="FFFFFF"/>
                          </a:solidFill>
                          <a:latin typeface="Calibri"/>
                          <a:cs typeface="Calibri"/>
                        </a:rPr>
                        <a:t> </a:t>
                      </a:r>
                      <a:r>
                        <a:rPr sz="950" b="1" spc="65" dirty="0">
                          <a:solidFill>
                            <a:srgbClr val="FFFFFF"/>
                          </a:solidFill>
                          <a:latin typeface="Calibri"/>
                          <a:cs typeface="Calibri"/>
                        </a:rPr>
                        <a:t>επαλήθευσης</a:t>
                      </a:r>
                      <a:r>
                        <a:rPr sz="950" b="1" spc="5" dirty="0">
                          <a:solidFill>
                            <a:srgbClr val="FFFFFF"/>
                          </a:solidFill>
                          <a:latin typeface="Calibri"/>
                          <a:cs typeface="Calibri"/>
                        </a:rPr>
                        <a:t> </a:t>
                      </a:r>
                      <a:r>
                        <a:rPr sz="950" b="1" spc="60" dirty="0">
                          <a:solidFill>
                            <a:srgbClr val="FFFFFF"/>
                          </a:solidFill>
                          <a:latin typeface="Calibri"/>
                          <a:cs typeface="Calibri"/>
                        </a:rPr>
                        <a:t>του</a:t>
                      </a:r>
                      <a:r>
                        <a:rPr sz="950" b="1" dirty="0">
                          <a:solidFill>
                            <a:srgbClr val="FFFFFF"/>
                          </a:solidFill>
                          <a:latin typeface="Calibri"/>
                          <a:cs typeface="Calibri"/>
                        </a:rPr>
                        <a:t> </a:t>
                      </a:r>
                      <a:r>
                        <a:rPr sz="950" b="1" spc="60" dirty="0">
                          <a:solidFill>
                            <a:srgbClr val="FFFFFF"/>
                          </a:solidFill>
                          <a:latin typeface="Calibri"/>
                          <a:cs typeface="Calibri"/>
                        </a:rPr>
                        <a:t>χρήστη </a:t>
                      </a:r>
                      <a:r>
                        <a:rPr sz="950" b="1" spc="-200" dirty="0">
                          <a:solidFill>
                            <a:srgbClr val="FFFFFF"/>
                          </a:solidFill>
                          <a:latin typeface="Calibri"/>
                          <a:cs typeface="Calibri"/>
                        </a:rPr>
                        <a:t> </a:t>
                      </a:r>
                      <a:r>
                        <a:rPr sz="950" b="1" spc="70" dirty="0">
                          <a:solidFill>
                            <a:srgbClr val="FFFFFF"/>
                          </a:solidFill>
                          <a:latin typeface="Calibri"/>
                          <a:cs typeface="Calibri"/>
                        </a:rPr>
                        <a:t>με </a:t>
                      </a:r>
                      <a:r>
                        <a:rPr sz="950" b="1" spc="75" dirty="0">
                          <a:solidFill>
                            <a:srgbClr val="FFFFFF"/>
                          </a:solidFill>
                          <a:latin typeface="Calibri"/>
                          <a:cs typeface="Calibri"/>
                        </a:rPr>
                        <a:t>βάση </a:t>
                      </a:r>
                      <a:r>
                        <a:rPr sz="950" b="1" spc="65" dirty="0">
                          <a:solidFill>
                            <a:srgbClr val="FFFFFF"/>
                          </a:solidFill>
                          <a:latin typeface="Calibri"/>
                          <a:cs typeface="Calibri"/>
                        </a:rPr>
                        <a:t>τον </a:t>
                      </a:r>
                      <a:r>
                        <a:rPr sz="950" b="1" spc="70" dirty="0">
                          <a:solidFill>
                            <a:srgbClr val="FFFFFF"/>
                          </a:solidFill>
                          <a:latin typeface="Calibri"/>
                          <a:cs typeface="Calibri"/>
                        </a:rPr>
                        <a:t>κωδικό </a:t>
                      </a:r>
                      <a:r>
                        <a:rPr sz="950" b="1" spc="75" dirty="0">
                          <a:solidFill>
                            <a:srgbClr val="FFFFFF"/>
                          </a:solidFill>
                          <a:latin typeface="Calibri"/>
                          <a:cs typeface="Calibri"/>
                        </a:rPr>
                        <a:t> πρόσβασης</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295910">
                        <a:lnSpc>
                          <a:spcPts val="1450"/>
                        </a:lnSpc>
                        <a:spcBef>
                          <a:spcPts val="95"/>
                        </a:spcBef>
                      </a:pPr>
                      <a:r>
                        <a:rPr sz="950" spc="90" dirty="0">
                          <a:solidFill>
                            <a:srgbClr val="FFFFFF"/>
                          </a:solidFill>
                          <a:latin typeface="Calibri"/>
                          <a:cs typeface="Calibri"/>
                        </a:rPr>
                        <a:t>Το</a:t>
                      </a:r>
                      <a:r>
                        <a:rPr sz="950" spc="45" dirty="0">
                          <a:solidFill>
                            <a:srgbClr val="FFFFFF"/>
                          </a:solidFill>
                          <a:latin typeface="Calibri"/>
                          <a:cs typeface="Calibri"/>
                        </a:rPr>
                        <a:t> </a:t>
                      </a:r>
                      <a:r>
                        <a:rPr sz="950" b="1" spc="95" dirty="0">
                          <a:solidFill>
                            <a:srgbClr val="FFBF00"/>
                          </a:solidFill>
                          <a:latin typeface="Calibri"/>
                          <a:cs typeface="Calibri"/>
                        </a:rPr>
                        <a:t>CBS</a:t>
                      </a:r>
                      <a:r>
                        <a:rPr sz="950" b="1" spc="50" dirty="0">
                          <a:solidFill>
                            <a:srgbClr val="FFBF00"/>
                          </a:solidFill>
                          <a:latin typeface="Calibri"/>
                          <a:cs typeface="Calibri"/>
                        </a:rPr>
                        <a:t> </a:t>
                      </a:r>
                      <a:r>
                        <a:rPr sz="950" b="1" spc="60" dirty="0">
                          <a:solidFill>
                            <a:srgbClr val="FFBF00"/>
                          </a:solidFill>
                          <a:latin typeface="Calibri"/>
                          <a:cs typeface="Calibri"/>
                        </a:rPr>
                        <a:t>(</a:t>
                      </a:r>
                      <a:r>
                        <a:rPr sz="950" b="1" spc="45" dirty="0">
                          <a:solidFill>
                            <a:srgbClr val="FFBF00"/>
                          </a:solidFill>
                          <a:latin typeface="Calibri"/>
                          <a:cs typeface="Calibri"/>
                        </a:rPr>
                        <a:t> </a:t>
                      </a:r>
                      <a:r>
                        <a:rPr sz="950" b="1" spc="85" dirty="0">
                          <a:solidFill>
                            <a:srgbClr val="FFBF00"/>
                          </a:solidFill>
                          <a:latin typeface="Calibri"/>
                          <a:cs typeface="Calibri"/>
                        </a:rPr>
                        <a:t>Κεντρικό</a:t>
                      </a:r>
                      <a:r>
                        <a:rPr sz="950" b="1" spc="45" dirty="0">
                          <a:solidFill>
                            <a:srgbClr val="FFBF00"/>
                          </a:solidFill>
                          <a:latin typeface="Calibri"/>
                          <a:cs typeface="Calibri"/>
                        </a:rPr>
                        <a:t> </a:t>
                      </a:r>
                      <a:r>
                        <a:rPr sz="950" b="1" spc="100" dirty="0">
                          <a:solidFill>
                            <a:srgbClr val="FFBF00"/>
                          </a:solidFill>
                          <a:latin typeface="Calibri"/>
                          <a:cs typeface="Calibri"/>
                        </a:rPr>
                        <a:t>σύστημα</a:t>
                      </a:r>
                      <a:r>
                        <a:rPr sz="950" b="1" spc="50" dirty="0">
                          <a:solidFill>
                            <a:srgbClr val="FFBF00"/>
                          </a:solidFill>
                          <a:latin typeface="Calibri"/>
                          <a:cs typeface="Calibri"/>
                        </a:rPr>
                        <a:t> </a:t>
                      </a:r>
                      <a:r>
                        <a:rPr sz="950" spc="90" dirty="0">
                          <a:solidFill>
                            <a:srgbClr val="FFFFFF"/>
                          </a:solidFill>
                          <a:latin typeface="Calibri"/>
                          <a:cs typeface="Calibri"/>
                        </a:rPr>
                        <a:t>αντιγράφων</a:t>
                      </a:r>
                      <a:r>
                        <a:rPr sz="950" spc="45" dirty="0">
                          <a:solidFill>
                            <a:srgbClr val="FFFFFF"/>
                          </a:solidFill>
                          <a:latin typeface="Calibri"/>
                          <a:cs typeface="Calibri"/>
                        </a:rPr>
                        <a:t> </a:t>
                      </a:r>
                      <a:r>
                        <a:rPr sz="950" spc="85" dirty="0">
                          <a:solidFill>
                            <a:srgbClr val="FFFFFF"/>
                          </a:solidFill>
                          <a:latin typeface="Calibri"/>
                          <a:cs typeface="Calibri"/>
                        </a:rPr>
                        <a:t>ασφαλείας)</a:t>
                      </a:r>
                      <a:r>
                        <a:rPr sz="950" spc="50" dirty="0">
                          <a:solidFill>
                            <a:srgbClr val="FFFFFF"/>
                          </a:solidFill>
                          <a:latin typeface="Calibri"/>
                          <a:cs typeface="Calibri"/>
                        </a:rPr>
                        <a:t> </a:t>
                      </a:r>
                      <a:r>
                        <a:rPr sz="950" spc="85" dirty="0">
                          <a:solidFill>
                            <a:srgbClr val="FFFFFF"/>
                          </a:solidFill>
                          <a:latin typeface="Calibri"/>
                          <a:cs typeface="Calibri"/>
                        </a:rPr>
                        <a:t>παρέχει</a:t>
                      </a:r>
                      <a:r>
                        <a:rPr sz="950" spc="45" dirty="0">
                          <a:solidFill>
                            <a:srgbClr val="FFFFFF"/>
                          </a:solidFill>
                          <a:latin typeface="Calibri"/>
                          <a:cs typeface="Calibri"/>
                        </a:rPr>
                        <a:t> </a:t>
                      </a:r>
                      <a:r>
                        <a:rPr sz="950" spc="80" dirty="0">
                          <a:solidFill>
                            <a:srgbClr val="FFFFFF"/>
                          </a:solidFill>
                          <a:latin typeface="Calibri"/>
                          <a:cs typeface="Calibri"/>
                        </a:rPr>
                        <a:t>την</a:t>
                      </a:r>
                      <a:r>
                        <a:rPr sz="950" spc="50" dirty="0">
                          <a:solidFill>
                            <a:srgbClr val="FFFFFF"/>
                          </a:solidFill>
                          <a:latin typeface="Calibri"/>
                          <a:cs typeface="Calibri"/>
                        </a:rPr>
                        <a:t> </a:t>
                      </a:r>
                      <a:r>
                        <a:rPr sz="950" spc="85" dirty="0">
                          <a:solidFill>
                            <a:srgbClr val="FFFFFF"/>
                          </a:solidFill>
                          <a:latin typeface="Calibri"/>
                          <a:cs typeface="Calibri"/>
                        </a:rPr>
                        <a:t>ικανότητα</a:t>
                      </a:r>
                      <a:r>
                        <a:rPr sz="950" spc="45" dirty="0">
                          <a:solidFill>
                            <a:srgbClr val="FFFFFF"/>
                          </a:solidFill>
                          <a:latin typeface="Calibri"/>
                          <a:cs typeface="Calibri"/>
                        </a:rPr>
                        <a:t> </a:t>
                      </a:r>
                      <a:r>
                        <a:rPr sz="950" spc="85" dirty="0">
                          <a:solidFill>
                            <a:srgbClr val="FFFFFF"/>
                          </a:solidFill>
                          <a:latin typeface="Calibri"/>
                          <a:cs typeface="Calibri"/>
                        </a:rPr>
                        <a:t>επιβολής</a:t>
                      </a:r>
                      <a:r>
                        <a:rPr sz="950" spc="45" dirty="0">
                          <a:solidFill>
                            <a:srgbClr val="FFFFFF"/>
                          </a:solidFill>
                          <a:latin typeface="Calibri"/>
                          <a:cs typeface="Calibri"/>
                        </a:rPr>
                        <a:t> </a:t>
                      </a:r>
                      <a:r>
                        <a:rPr sz="950" b="1" spc="95" dirty="0">
                          <a:solidFill>
                            <a:srgbClr val="FFBF00"/>
                          </a:solidFill>
                          <a:latin typeface="Calibri"/>
                          <a:cs typeface="Calibri"/>
                        </a:rPr>
                        <a:t>διαρθρωμένης</a:t>
                      </a:r>
                      <a:r>
                        <a:rPr sz="950" b="1" spc="50" dirty="0">
                          <a:solidFill>
                            <a:srgbClr val="FFBF00"/>
                          </a:solidFill>
                          <a:latin typeface="Calibri"/>
                          <a:cs typeface="Calibri"/>
                        </a:rPr>
                        <a:t> </a:t>
                      </a:r>
                      <a:r>
                        <a:rPr sz="950" spc="80" dirty="0">
                          <a:solidFill>
                            <a:srgbClr val="FFFFFF"/>
                          </a:solidFill>
                          <a:latin typeface="Calibri"/>
                          <a:cs typeface="Calibri"/>
                        </a:rPr>
                        <a:t>ισχύος</a:t>
                      </a:r>
                      <a:r>
                        <a:rPr sz="950" spc="50" dirty="0">
                          <a:solidFill>
                            <a:srgbClr val="FFFFFF"/>
                          </a:solidFill>
                          <a:latin typeface="Calibri"/>
                          <a:cs typeface="Calibri"/>
                        </a:rPr>
                        <a:t> </a:t>
                      </a:r>
                      <a:r>
                        <a:rPr sz="950" spc="90" dirty="0">
                          <a:solidFill>
                            <a:srgbClr val="FFFFFF"/>
                          </a:solidFill>
                          <a:latin typeface="Calibri"/>
                          <a:cs typeface="Calibri"/>
                        </a:rPr>
                        <a:t>του</a:t>
                      </a:r>
                      <a:r>
                        <a:rPr sz="950" spc="40" dirty="0">
                          <a:solidFill>
                            <a:srgbClr val="FFFFFF"/>
                          </a:solidFill>
                          <a:latin typeface="Calibri"/>
                          <a:cs typeface="Calibri"/>
                        </a:rPr>
                        <a:t> </a:t>
                      </a:r>
                      <a:r>
                        <a:rPr sz="950" spc="90" dirty="0">
                          <a:solidFill>
                            <a:srgbClr val="FFFFFF"/>
                          </a:solidFill>
                          <a:latin typeface="Calibri"/>
                          <a:cs typeface="Calibri"/>
                        </a:rPr>
                        <a:t>κωδικού</a:t>
                      </a:r>
                      <a:r>
                        <a:rPr sz="950" spc="50" dirty="0">
                          <a:solidFill>
                            <a:srgbClr val="FFFFFF"/>
                          </a:solidFill>
                          <a:latin typeface="Calibri"/>
                          <a:cs typeface="Calibri"/>
                        </a:rPr>
                        <a:t> </a:t>
                      </a:r>
                      <a:r>
                        <a:rPr sz="950" spc="95" dirty="0">
                          <a:solidFill>
                            <a:srgbClr val="FFFFFF"/>
                          </a:solidFill>
                          <a:latin typeface="Calibri"/>
                          <a:cs typeface="Calibri"/>
                        </a:rPr>
                        <a:t>πρόσβασης</a:t>
                      </a:r>
                      <a:r>
                        <a:rPr sz="950" spc="40" dirty="0">
                          <a:solidFill>
                            <a:srgbClr val="FFFFFF"/>
                          </a:solidFill>
                          <a:latin typeface="Calibri"/>
                          <a:cs typeface="Calibri"/>
                        </a:rPr>
                        <a:t> </a:t>
                      </a:r>
                      <a:r>
                        <a:rPr sz="950" spc="90" dirty="0">
                          <a:solidFill>
                            <a:srgbClr val="FFFFFF"/>
                          </a:solidFill>
                          <a:latin typeface="Calibri"/>
                          <a:cs typeface="Calibri"/>
                        </a:rPr>
                        <a:t>με</a:t>
                      </a:r>
                      <a:r>
                        <a:rPr sz="950" spc="50" dirty="0">
                          <a:solidFill>
                            <a:srgbClr val="FFFFFF"/>
                          </a:solidFill>
                          <a:latin typeface="Calibri"/>
                          <a:cs typeface="Calibri"/>
                        </a:rPr>
                        <a:t> </a:t>
                      </a:r>
                      <a:r>
                        <a:rPr sz="950" spc="100" dirty="0">
                          <a:solidFill>
                            <a:srgbClr val="FFFFFF"/>
                          </a:solidFill>
                          <a:latin typeface="Calibri"/>
                          <a:cs typeface="Calibri"/>
                        </a:rPr>
                        <a:t>βάση</a:t>
                      </a:r>
                      <a:r>
                        <a:rPr sz="950" spc="45" dirty="0">
                          <a:solidFill>
                            <a:srgbClr val="FFFFFF"/>
                          </a:solidFill>
                          <a:latin typeface="Calibri"/>
                          <a:cs typeface="Calibri"/>
                        </a:rPr>
                        <a:t> </a:t>
                      </a:r>
                      <a:r>
                        <a:rPr sz="950" b="1" spc="85" dirty="0">
                          <a:solidFill>
                            <a:srgbClr val="FFBF00"/>
                          </a:solidFill>
                          <a:latin typeface="Calibri"/>
                          <a:cs typeface="Calibri"/>
                        </a:rPr>
                        <a:t>το </a:t>
                      </a:r>
                      <a:r>
                        <a:rPr sz="950" b="1" spc="-200" dirty="0">
                          <a:solidFill>
                            <a:srgbClr val="FFBF00"/>
                          </a:solidFill>
                          <a:latin typeface="Calibri"/>
                          <a:cs typeface="Calibri"/>
                        </a:rPr>
                        <a:t> </a:t>
                      </a:r>
                      <a:r>
                        <a:rPr sz="950" b="1" spc="85" dirty="0">
                          <a:solidFill>
                            <a:srgbClr val="FFBF00"/>
                          </a:solidFill>
                          <a:latin typeface="Calibri"/>
                          <a:cs typeface="Calibri"/>
                        </a:rPr>
                        <a:t>ελάχιστο</a:t>
                      </a:r>
                      <a:r>
                        <a:rPr sz="950" b="1" spc="40" dirty="0">
                          <a:solidFill>
                            <a:srgbClr val="FFBF00"/>
                          </a:solidFill>
                          <a:latin typeface="Calibri"/>
                          <a:cs typeface="Calibri"/>
                        </a:rPr>
                        <a:t> </a:t>
                      </a:r>
                      <a:r>
                        <a:rPr sz="950" b="1" spc="95" dirty="0">
                          <a:solidFill>
                            <a:srgbClr val="FFBF00"/>
                          </a:solidFill>
                          <a:latin typeface="Calibri"/>
                          <a:cs typeface="Calibri"/>
                        </a:rPr>
                        <a:t>μήκος</a:t>
                      </a:r>
                      <a:r>
                        <a:rPr sz="950" b="1" spc="30" dirty="0">
                          <a:solidFill>
                            <a:srgbClr val="FFBF00"/>
                          </a:solidFill>
                          <a:latin typeface="Calibri"/>
                          <a:cs typeface="Calibri"/>
                        </a:rPr>
                        <a:t> </a:t>
                      </a:r>
                      <a:r>
                        <a:rPr sz="950" spc="75" dirty="0">
                          <a:solidFill>
                            <a:srgbClr val="FFFFFF"/>
                          </a:solidFill>
                          <a:latin typeface="Calibri"/>
                          <a:cs typeface="Calibri"/>
                        </a:rPr>
                        <a:t>και</a:t>
                      </a:r>
                      <a:r>
                        <a:rPr sz="950" spc="45" dirty="0">
                          <a:solidFill>
                            <a:srgbClr val="FFFFFF"/>
                          </a:solidFill>
                          <a:latin typeface="Calibri"/>
                          <a:cs typeface="Calibri"/>
                        </a:rPr>
                        <a:t> </a:t>
                      </a:r>
                      <a:r>
                        <a:rPr sz="950" spc="80" dirty="0">
                          <a:solidFill>
                            <a:srgbClr val="FFFFFF"/>
                          </a:solidFill>
                          <a:latin typeface="Calibri"/>
                          <a:cs typeface="Calibri"/>
                        </a:rPr>
                        <a:t>την</a:t>
                      </a:r>
                      <a:r>
                        <a:rPr sz="950" spc="40" dirty="0">
                          <a:solidFill>
                            <a:srgbClr val="FFFFFF"/>
                          </a:solidFill>
                          <a:latin typeface="Calibri"/>
                          <a:cs typeface="Calibri"/>
                        </a:rPr>
                        <a:t> </a:t>
                      </a:r>
                      <a:r>
                        <a:rPr sz="950" spc="75" dirty="0">
                          <a:solidFill>
                            <a:srgbClr val="FFFFFF"/>
                          </a:solidFill>
                          <a:latin typeface="Calibri"/>
                          <a:cs typeface="Calibri"/>
                        </a:rPr>
                        <a:t>ποικιλία</a:t>
                      </a:r>
                      <a:r>
                        <a:rPr sz="950" spc="40" dirty="0">
                          <a:solidFill>
                            <a:srgbClr val="FFFFFF"/>
                          </a:solidFill>
                          <a:latin typeface="Calibri"/>
                          <a:cs typeface="Calibri"/>
                        </a:rPr>
                        <a:t> </a:t>
                      </a:r>
                      <a:r>
                        <a:rPr sz="950" spc="75" dirty="0">
                          <a:solidFill>
                            <a:srgbClr val="FFFFFF"/>
                          </a:solidFill>
                          <a:latin typeface="Calibri"/>
                          <a:cs typeface="Calibri"/>
                        </a:rPr>
                        <a:t>των</a:t>
                      </a:r>
                      <a:endParaRPr sz="950">
                        <a:latin typeface="Calibri"/>
                        <a:cs typeface="Calibri"/>
                      </a:endParaRPr>
                    </a:p>
                    <a:p>
                      <a:pPr marL="20955">
                        <a:lnSpc>
                          <a:spcPct val="100000"/>
                        </a:lnSpc>
                        <a:spcBef>
                          <a:spcPts val="85"/>
                        </a:spcBef>
                      </a:pPr>
                      <a:r>
                        <a:rPr sz="950" b="1" spc="60" dirty="0">
                          <a:solidFill>
                            <a:srgbClr val="FFBF00"/>
                          </a:solidFill>
                          <a:latin typeface="Calibri"/>
                          <a:cs typeface="Calibri"/>
                        </a:rPr>
                        <a:t>τύποι</a:t>
                      </a:r>
                      <a:r>
                        <a:rPr sz="950" b="1" spc="30" dirty="0">
                          <a:solidFill>
                            <a:srgbClr val="FFBF00"/>
                          </a:solidFill>
                          <a:latin typeface="Calibri"/>
                          <a:cs typeface="Calibri"/>
                        </a:rPr>
                        <a:t> </a:t>
                      </a:r>
                      <a:r>
                        <a:rPr sz="950" b="1" spc="70" dirty="0">
                          <a:solidFill>
                            <a:srgbClr val="FFBF00"/>
                          </a:solidFill>
                          <a:latin typeface="Calibri"/>
                          <a:cs typeface="Calibri"/>
                        </a:rPr>
                        <a:t>χαρακτήρων</a:t>
                      </a:r>
                      <a:r>
                        <a:rPr sz="950" b="1" spc="35" dirty="0">
                          <a:solidFill>
                            <a:srgbClr val="FFBF00"/>
                          </a:solidFill>
                          <a:latin typeface="Calibri"/>
                          <a:cs typeface="Calibri"/>
                        </a:rPr>
                        <a:t> </a:t>
                      </a:r>
                      <a:r>
                        <a:rPr sz="950" spc="55" dirty="0">
                          <a:solidFill>
                            <a:srgbClr val="FFFFFF"/>
                          </a:solidFill>
                          <a:latin typeface="Calibri"/>
                          <a:cs typeface="Calibri"/>
                        </a:rPr>
                        <a:t>IEC</a:t>
                      </a:r>
                      <a:r>
                        <a:rPr sz="950" spc="45" dirty="0">
                          <a:solidFill>
                            <a:srgbClr val="FFFFFF"/>
                          </a:solidFill>
                          <a:latin typeface="Calibri"/>
                          <a:cs typeface="Calibri"/>
                        </a:rPr>
                        <a:t> </a:t>
                      </a:r>
                      <a:r>
                        <a:rPr sz="950" spc="60" dirty="0">
                          <a:solidFill>
                            <a:srgbClr val="FFFFFF"/>
                          </a:solidFill>
                          <a:latin typeface="Calibri"/>
                          <a:cs typeface="Calibri"/>
                        </a:rPr>
                        <a:t>62443-3-3/SR</a:t>
                      </a:r>
                      <a:r>
                        <a:rPr sz="950" spc="35" dirty="0">
                          <a:solidFill>
                            <a:srgbClr val="FFFFFF"/>
                          </a:solidFill>
                          <a:latin typeface="Calibri"/>
                          <a:cs typeface="Calibri"/>
                        </a:rPr>
                        <a:t> </a:t>
                      </a:r>
                      <a:r>
                        <a:rPr sz="950" spc="55" dirty="0">
                          <a:solidFill>
                            <a:srgbClr val="FFFFFF"/>
                          </a:solidFill>
                          <a:latin typeface="Calibri"/>
                          <a:cs typeface="Calibri"/>
                        </a:rPr>
                        <a:t>1.7)</a:t>
                      </a:r>
                      <a:endParaRPr sz="950">
                        <a:latin typeface="Calibri"/>
                        <a:cs typeface="Calibri"/>
                      </a:endParaRPr>
                    </a:p>
                  </a:txBody>
                  <a:tcPr marL="0" marR="0" marT="1206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6"/>
                  </a:ext>
                </a:extLst>
              </a:tr>
              <a:tr h="351789">
                <a:tc>
                  <a:txBody>
                    <a:bodyPr/>
                    <a:lstStyle/>
                    <a:p>
                      <a:pPr marL="17145" algn="ctr">
                        <a:lnSpc>
                          <a:spcPct val="100000"/>
                        </a:lnSpc>
                        <a:spcBef>
                          <a:spcPts val="355"/>
                        </a:spcBef>
                      </a:pPr>
                      <a:r>
                        <a:rPr sz="950" b="1" dirty="0">
                          <a:solidFill>
                            <a:srgbClr val="FFFFFF"/>
                          </a:solidFill>
                          <a:latin typeface="Calibri"/>
                          <a:cs typeface="Calibri"/>
                        </a:rPr>
                        <a:t>7</a:t>
                      </a:r>
                      <a:endParaRPr sz="95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955675" marR="132715" indent="-802640">
                        <a:lnSpc>
                          <a:spcPct val="101800"/>
                        </a:lnSpc>
                        <a:spcBef>
                          <a:spcPts val="334"/>
                        </a:spcBef>
                      </a:pPr>
                      <a:r>
                        <a:rPr sz="950" b="1" spc="90" dirty="0">
                          <a:solidFill>
                            <a:srgbClr val="FFFFFF"/>
                          </a:solidFill>
                          <a:latin typeface="Calibri"/>
                          <a:cs typeface="Calibri"/>
                        </a:rPr>
                        <a:t>Ανατροφοδότηση</a:t>
                      </a:r>
                      <a:r>
                        <a:rPr sz="950" b="1" spc="-20" dirty="0">
                          <a:solidFill>
                            <a:srgbClr val="FFFFFF"/>
                          </a:solidFill>
                          <a:latin typeface="Calibri"/>
                          <a:cs typeface="Calibri"/>
                        </a:rPr>
                        <a:t> </a:t>
                      </a:r>
                      <a:r>
                        <a:rPr sz="950" b="1" spc="40" dirty="0">
                          <a:solidFill>
                            <a:srgbClr val="FFFFFF"/>
                          </a:solidFill>
                          <a:latin typeface="Calibri"/>
                          <a:cs typeface="Calibri"/>
                        </a:rPr>
                        <a:t>πιστοποιημένου </a:t>
                      </a:r>
                      <a:r>
                        <a:rPr sz="950" b="1" spc="-200" dirty="0">
                          <a:solidFill>
                            <a:srgbClr val="FFFFFF"/>
                          </a:solidFill>
                          <a:latin typeface="Calibri"/>
                          <a:cs typeface="Calibri"/>
                        </a:rPr>
                        <a:t> </a:t>
                      </a:r>
                      <a:r>
                        <a:rPr sz="950" b="1" spc="45" dirty="0">
                          <a:solidFill>
                            <a:srgbClr val="FFFFFF"/>
                          </a:solidFill>
                          <a:latin typeface="Calibri"/>
                          <a:cs typeface="Calibri"/>
                        </a:rPr>
                        <a:t>χρήστη</a:t>
                      </a:r>
                      <a:endParaRPr sz="950">
                        <a:latin typeface="Calibri"/>
                        <a:cs typeface="Calibri"/>
                      </a:endParaRPr>
                    </a:p>
                  </a:txBody>
                  <a:tcPr marL="0" marR="0" marT="42544"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a:lnSpc>
                          <a:spcPct val="100000"/>
                        </a:lnSpc>
                        <a:spcBef>
                          <a:spcPts val="355"/>
                        </a:spcBef>
                      </a:pPr>
                      <a:r>
                        <a:rPr sz="950" spc="85" dirty="0">
                          <a:solidFill>
                            <a:srgbClr val="FFFFFF"/>
                          </a:solidFill>
                          <a:latin typeface="Calibri"/>
                          <a:cs typeface="Calibri"/>
                        </a:rPr>
                        <a:t>Η</a:t>
                      </a:r>
                      <a:r>
                        <a:rPr sz="950" spc="35" dirty="0">
                          <a:solidFill>
                            <a:srgbClr val="FFFFFF"/>
                          </a:solidFill>
                          <a:latin typeface="Calibri"/>
                          <a:cs typeface="Calibri"/>
                        </a:rPr>
                        <a:t> </a:t>
                      </a:r>
                      <a:r>
                        <a:rPr sz="950" b="1" spc="70" dirty="0">
                          <a:solidFill>
                            <a:srgbClr val="FFBF00"/>
                          </a:solidFill>
                          <a:latin typeface="Calibri"/>
                          <a:cs typeface="Calibri"/>
                        </a:rPr>
                        <a:t>CBS</a:t>
                      </a:r>
                      <a:r>
                        <a:rPr sz="950" b="1" spc="40" dirty="0">
                          <a:solidFill>
                            <a:srgbClr val="FFBF00"/>
                          </a:solidFill>
                          <a:latin typeface="Calibri"/>
                          <a:cs typeface="Calibri"/>
                        </a:rPr>
                        <a:t> </a:t>
                      </a:r>
                      <a:r>
                        <a:rPr sz="950" spc="60" dirty="0">
                          <a:solidFill>
                            <a:srgbClr val="FFFFFF"/>
                          </a:solidFill>
                          <a:latin typeface="Calibri"/>
                          <a:cs typeface="Calibri"/>
                        </a:rPr>
                        <a:t>πρέπει</a:t>
                      </a:r>
                      <a:r>
                        <a:rPr sz="950" spc="35" dirty="0">
                          <a:solidFill>
                            <a:srgbClr val="FFFFFF"/>
                          </a:solidFill>
                          <a:latin typeface="Calibri"/>
                          <a:cs typeface="Calibri"/>
                        </a:rPr>
                        <a:t> </a:t>
                      </a:r>
                      <a:r>
                        <a:rPr sz="950" spc="70" dirty="0">
                          <a:solidFill>
                            <a:srgbClr val="FFFFFF"/>
                          </a:solidFill>
                          <a:latin typeface="Calibri"/>
                          <a:cs typeface="Calibri"/>
                        </a:rPr>
                        <a:t>να</a:t>
                      </a:r>
                      <a:r>
                        <a:rPr sz="950" spc="40" dirty="0">
                          <a:solidFill>
                            <a:srgbClr val="FFFFFF"/>
                          </a:solidFill>
                          <a:latin typeface="Calibri"/>
                          <a:cs typeface="Calibri"/>
                        </a:rPr>
                        <a:t> </a:t>
                      </a:r>
                      <a:r>
                        <a:rPr sz="950" spc="65" dirty="0">
                          <a:solidFill>
                            <a:srgbClr val="FFFFFF"/>
                          </a:solidFill>
                          <a:latin typeface="Calibri"/>
                          <a:cs typeface="Calibri"/>
                        </a:rPr>
                        <a:t>αποκρύπτει</a:t>
                      </a:r>
                      <a:r>
                        <a:rPr sz="950" spc="30" dirty="0">
                          <a:solidFill>
                            <a:srgbClr val="FFFFFF"/>
                          </a:solidFill>
                          <a:latin typeface="Calibri"/>
                          <a:cs typeface="Calibri"/>
                        </a:rPr>
                        <a:t> </a:t>
                      </a:r>
                      <a:r>
                        <a:rPr sz="950" spc="60" dirty="0">
                          <a:solidFill>
                            <a:srgbClr val="FFFFFF"/>
                          </a:solidFill>
                          <a:latin typeface="Calibri"/>
                          <a:cs typeface="Calibri"/>
                        </a:rPr>
                        <a:t>την</a:t>
                      </a:r>
                      <a:r>
                        <a:rPr sz="950" spc="35" dirty="0">
                          <a:solidFill>
                            <a:srgbClr val="FFFFFF"/>
                          </a:solidFill>
                          <a:latin typeface="Calibri"/>
                          <a:cs typeface="Calibri"/>
                        </a:rPr>
                        <a:t> </a:t>
                      </a:r>
                      <a:r>
                        <a:rPr sz="950" spc="70" dirty="0">
                          <a:solidFill>
                            <a:srgbClr val="FFFFFF"/>
                          </a:solidFill>
                          <a:latin typeface="Calibri"/>
                          <a:cs typeface="Calibri"/>
                        </a:rPr>
                        <a:t>ανατροφοδότηση</a:t>
                      </a:r>
                      <a:r>
                        <a:rPr sz="950" spc="35" dirty="0">
                          <a:solidFill>
                            <a:srgbClr val="FFFFFF"/>
                          </a:solidFill>
                          <a:latin typeface="Calibri"/>
                          <a:cs typeface="Calibri"/>
                        </a:rPr>
                        <a:t> </a:t>
                      </a:r>
                      <a:r>
                        <a:rPr sz="950" spc="65" dirty="0">
                          <a:solidFill>
                            <a:srgbClr val="FFFFFF"/>
                          </a:solidFill>
                          <a:latin typeface="Calibri"/>
                          <a:cs typeface="Calibri"/>
                        </a:rPr>
                        <a:t>κατά</a:t>
                      </a:r>
                      <a:r>
                        <a:rPr sz="950" spc="40" dirty="0">
                          <a:solidFill>
                            <a:srgbClr val="FFFFFF"/>
                          </a:solidFill>
                          <a:latin typeface="Calibri"/>
                          <a:cs typeface="Calibri"/>
                        </a:rPr>
                        <a:t> </a:t>
                      </a:r>
                      <a:r>
                        <a:rPr sz="950" spc="60" dirty="0">
                          <a:solidFill>
                            <a:srgbClr val="FFFFFF"/>
                          </a:solidFill>
                          <a:latin typeface="Calibri"/>
                          <a:cs typeface="Calibri"/>
                        </a:rPr>
                        <a:t>τη</a:t>
                      </a:r>
                      <a:r>
                        <a:rPr sz="950" spc="35" dirty="0">
                          <a:solidFill>
                            <a:srgbClr val="FFFFFF"/>
                          </a:solidFill>
                          <a:latin typeface="Calibri"/>
                          <a:cs typeface="Calibri"/>
                        </a:rPr>
                        <a:t> </a:t>
                      </a:r>
                      <a:r>
                        <a:rPr sz="950" spc="60" dirty="0">
                          <a:solidFill>
                            <a:srgbClr val="FFFFFF"/>
                          </a:solidFill>
                          <a:latin typeface="Calibri"/>
                          <a:cs typeface="Calibri"/>
                        </a:rPr>
                        <a:t>διαδικασία</a:t>
                      </a:r>
                      <a:r>
                        <a:rPr sz="950" spc="40" dirty="0">
                          <a:solidFill>
                            <a:srgbClr val="FFFFFF"/>
                          </a:solidFill>
                          <a:latin typeface="Calibri"/>
                          <a:cs typeface="Calibri"/>
                        </a:rPr>
                        <a:t> </a:t>
                      </a:r>
                      <a:r>
                        <a:rPr sz="950" b="1" spc="70" dirty="0">
                          <a:solidFill>
                            <a:srgbClr val="FFBF00"/>
                          </a:solidFill>
                          <a:latin typeface="Calibri"/>
                          <a:cs typeface="Calibri"/>
                        </a:rPr>
                        <a:t>επαλήθευσης</a:t>
                      </a:r>
                      <a:r>
                        <a:rPr sz="950" b="1" spc="40" dirty="0">
                          <a:solidFill>
                            <a:srgbClr val="FFBF00"/>
                          </a:solidFill>
                          <a:latin typeface="Calibri"/>
                          <a:cs typeface="Calibri"/>
                        </a:rPr>
                        <a:t> </a:t>
                      </a:r>
                      <a:r>
                        <a:rPr sz="950" b="1" spc="70" dirty="0">
                          <a:solidFill>
                            <a:srgbClr val="FFBF00"/>
                          </a:solidFill>
                          <a:latin typeface="Calibri"/>
                          <a:cs typeface="Calibri"/>
                        </a:rPr>
                        <a:t>χρήστη</a:t>
                      </a:r>
                      <a:r>
                        <a:rPr sz="950" b="1" spc="40" dirty="0">
                          <a:solidFill>
                            <a:srgbClr val="FFBF00"/>
                          </a:solidFill>
                          <a:latin typeface="Calibri"/>
                          <a:cs typeface="Calibri"/>
                        </a:rPr>
                        <a:t> </a:t>
                      </a:r>
                      <a:r>
                        <a:rPr sz="950" spc="55" dirty="0">
                          <a:solidFill>
                            <a:srgbClr val="FFFFFF"/>
                          </a:solidFill>
                          <a:latin typeface="Calibri"/>
                          <a:cs typeface="Calibri"/>
                        </a:rPr>
                        <a:t>IEC</a:t>
                      </a:r>
                      <a:r>
                        <a:rPr sz="950" spc="45" dirty="0">
                          <a:solidFill>
                            <a:srgbClr val="FFFFFF"/>
                          </a:solidFill>
                          <a:latin typeface="Calibri"/>
                          <a:cs typeface="Calibri"/>
                        </a:rPr>
                        <a:t> </a:t>
                      </a:r>
                      <a:r>
                        <a:rPr sz="950" spc="60" dirty="0">
                          <a:solidFill>
                            <a:srgbClr val="FFFFFF"/>
                          </a:solidFill>
                          <a:latin typeface="Calibri"/>
                          <a:cs typeface="Calibri"/>
                        </a:rPr>
                        <a:t>62443-3-3/SR</a:t>
                      </a:r>
                      <a:r>
                        <a:rPr sz="950" spc="40" dirty="0">
                          <a:solidFill>
                            <a:srgbClr val="FFFFFF"/>
                          </a:solidFill>
                          <a:latin typeface="Calibri"/>
                          <a:cs typeface="Calibri"/>
                        </a:rPr>
                        <a:t> </a:t>
                      </a:r>
                      <a:r>
                        <a:rPr sz="950" spc="60" dirty="0">
                          <a:solidFill>
                            <a:srgbClr val="FFFFFF"/>
                          </a:solidFill>
                          <a:latin typeface="Calibri"/>
                          <a:cs typeface="Calibri"/>
                        </a:rPr>
                        <a:t>1.10</a:t>
                      </a:r>
                      <a:endParaRPr sz="950">
                        <a:latin typeface="Calibri"/>
                        <a:cs typeface="Calibri"/>
                      </a:endParaRPr>
                    </a:p>
                  </a:txBody>
                  <a:tcPr marL="0" marR="0" marT="450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7"/>
                  </a:ext>
                </a:extLst>
              </a:tr>
              <a:tr h="446405">
                <a:tc>
                  <a:txBody>
                    <a:bodyPr/>
                    <a:lstStyle/>
                    <a:p>
                      <a:pPr>
                        <a:lnSpc>
                          <a:spcPct val="100000"/>
                        </a:lnSpc>
                      </a:pPr>
                      <a:endParaRPr sz="900">
                        <a:latin typeface="Times New Roman"/>
                        <a:cs typeface="Times New Roman"/>
                      </a:endParaRPr>
                    </a:p>
                    <a:p>
                      <a:pPr marL="17145" algn="ctr">
                        <a:lnSpc>
                          <a:spcPct val="100000"/>
                        </a:lnSpc>
                      </a:pPr>
                      <a:r>
                        <a:rPr sz="950" b="1" dirty="0">
                          <a:solidFill>
                            <a:srgbClr val="FFFFFF"/>
                          </a:solidFill>
                          <a:latin typeface="Calibri"/>
                          <a:cs typeface="Calibri"/>
                        </a:rPr>
                        <a:t>8</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pPr>
                      <a:endParaRPr sz="900">
                        <a:latin typeface="Times New Roman"/>
                        <a:cs typeface="Times New Roman"/>
                      </a:endParaRPr>
                    </a:p>
                    <a:p>
                      <a:pPr marL="12065" algn="ctr">
                        <a:lnSpc>
                          <a:spcPct val="100000"/>
                        </a:lnSpc>
                      </a:pPr>
                      <a:r>
                        <a:rPr sz="950" b="1" spc="45" dirty="0">
                          <a:solidFill>
                            <a:srgbClr val="FFFFFF"/>
                          </a:solidFill>
                          <a:latin typeface="Calibri"/>
                          <a:cs typeface="Calibri"/>
                        </a:rPr>
                        <a:t>Εξουσιοδότηση</a:t>
                      </a:r>
                      <a:r>
                        <a:rPr sz="950" b="1" spc="-25" dirty="0">
                          <a:solidFill>
                            <a:srgbClr val="FFFFFF"/>
                          </a:solidFill>
                          <a:latin typeface="Calibri"/>
                          <a:cs typeface="Calibri"/>
                        </a:rPr>
                        <a:t> </a:t>
                      </a:r>
                      <a:r>
                        <a:rPr sz="950" b="1" spc="60" dirty="0">
                          <a:solidFill>
                            <a:srgbClr val="FFFFFF"/>
                          </a:solidFill>
                          <a:latin typeface="Calibri"/>
                          <a:cs typeface="Calibri"/>
                        </a:rPr>
                        <a:t>χρήστη</a:t>
                      </a:r>
                      <a:endParaRPr sz="950">
                        <a:latin typeface="Calibri"/>
                        <a:cs typeface="Calibri"/>
                      </a:endParaRPr>
                    </a:p>
                  </a:txBody>
                  <a:tcPr marL="0" marR="0" marT="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a:lnSpc>
                          <a:spcPct val="100000"/>
                        </a:lnSpc>
                        <a:spcBef>
                          <a:spcPts val="570"/>
                        </a:spcBef>
                      </a:pPr>
                      <a:r>
                        <a:rPr sz="950" spc="60" dirty="0">
                          <a:solidFill>
                            <a:srgbClr val="FFFFFF"/>
                          </a:solidFill>
                          <a:latin typeface="Calibri"/>
                          <a:cs typeface="Calibri"/>
                        </a:rPr>
                        <a:t>Σε</a:t>
                      </a:r>
                      <a:r>
                        <a:rPr sz="950" spc="30" dirty="0">
                          <a:solidFill>
                            <a:srgbClr val="FFFFFF"/>
                          </a:solidFill>
                          <a:latin typeface="Calibri"/>
                          <a:cs typeface="Calibri"/>
                        </a:rPr>
                        <a:t> </a:t>
                      </a:r>
                      <a:r>
                        <a:rPr sz="950" spc="60" dirty="0">
                          <a:solidFill>
                            <a:srgbClr val="FFFFFF"/>
                          </a:solidFill>
                          <a:latin typeface="Calibri"/>
                          <a:cs typeface="Calibri"/>
                        </a:rPr>
                        <a:t>όλες</a:t>
                      </a:r>
                      <a:r>
                        <a:rPr sz="950" spc="40" dirty="0">
                          <a:solidFill>
                            <a:srgbClr val="FFFFFF"/>
                          </a:solidFill>
                          <a:latin typeface="Calibri"/>
                          <a:cs typeface="Calibri"/>
                        </a:rPr>
                        <a:t> </a:t>
                      </a:r>
                      <a:r>
                        <a:rPr sz="950" b="1" spc="50" dirty="0">
                          <a:solidFill>
                            <a:srgbClr val="FFBF00"/>
                          </a:solidFill>
                          <a:latin typeface="Calibri"/>
                          <a:cs typeface="Calibri"/>
                        </a:rPr>
                        <a:t>τις</a:t>
                      </a:r>
                      <a:r>
                        <a:rPr sz="950" b="1" spc="40" dirty="0">
                          <a:solidFill>
                            <a:srgbClr val="FFBF00"/>
                          </a:solidFill>
                          <a:latin typeface="Calibri"/>
                          <a:cs typeface="Calibri"/>
                        </a:rPr>
                        <a:t> </a:t>
                      </a:r>
                      <a:r>
                        <a:rPr sz="950" b="1" spc="65" dirty="0">
                          <a:solidFill>
                            <a:srgbClr val="FFBF00"/>
                          </a:solidFill>
                          <a:latin typeface="Calibri"/>
                          <a:cs typeface="Calibri"/>
                        </a:rPr>
                        <a:t>διεπαφές,</a:t>
                      </a:r>
                      <a:r>
                        <a:rPr sz="950" b="1" spc="35" dirty="0">
                          <a:solidFill>
                            <a:srgbClr val="FFBF00"/>
                          </a:solidFill>
                          <a:latin typeface="Calibri"/>
                          <a:cs typeface="Calibri"/>
                        </a:rPr>
                        <a:t> </a:t>
                      </a:r>
                      <a:r>
                        <a:rPr sz="950" spc="65" dirty="0">
                          <a:solidFill>
                            <a:srgbClr val="FFFFFF"/>
                          </a:solidFill>
                          <a:latin typeface="Calibri"/>
                          <a:cs typeface="Calibri"/>
                        </a:rPr>
                        <a:t>εκχωρούνται</a:t>
                      </a:r>
                      <a:r>
                        <a:rPr sz="950" spc="40" dirty="0">
                          <a:solidFill>
                            <a:srgbClr val="FFFFFF"/>
                          </a:solidFill>
                          <a:latin typeface="Calibri"/>
                          <a:cs typeface="Calibri"/>
                        </a:rPr>
                        <a:t> </a:t>
                      </a:r>
                      <a:r>
                        <a:rPr sz="950" b="1" spc="60" dirty="0">
                          <a:solidFill>
                            <a:srgbClr val="FFBF00"/>
                          </a:solidFill>
                          <a:latin typeface="Calibri"/>
                          <a:cs typeface="Calibri"/>
                        </a:rPr>
                        <a:t>εξουσιοδοτήσεις</a:t>
                      </a:r>
                      <a:r>
                        <a:rPr sz="950" b="1" spc="35" dirty="0">
                          <a:solidFill>
                            <a:srgbClr val="FFBF00"/>
                          </a:solidFill>
                          <a:latin typeface="Calibri"/>
                          <a:cs typeface="Calibri"/>
                        </a:rPr>
                        <a:t> </a:t>
                      </a:r>
                      <a:r>
                        <a:rPr sz="950" b="1" spc="70" dirty="0">
                          <a:solidFill>
                            <a:srgbClr val="FFBF00"/>
                          </a:solidFill>
                          <a:latin typeface="Calibri"/>
                          <a:cs typeface="Calibri"/>
                        </a:rPr>
                        <a:t>χρήστη</a:t>
                      </a:r>
                      <a:r>
                        <a:rPr sz="950" b="1" spc="35" dirty="0">
                          <a:solidFill>
                            <a:srgbClr val="FFBF00"/>
                          </a:solidFill>
                          <a:latin typeface="Calibri"/>
                          <a:cs typeface="Calibri"/>
                        </a:rPr>
                        <a:t> </a:t>
                      </a:r>
                      <a:r>
                        <a:rPr sz="950" spc="75" dirty="0">
                          <a:solidFill>
                            <a:srgbClr val="FFFFFF"/>
                          </a:solidFill>
                          <a:latin typeface="Calibri"/>
                          <a:cs typeface="Calibri"/>
                        </a:rPr>
                        <a:t>σύμφωνα</a:t>
                      </a:r>
                      <a:r>
                        <a:rPr sz="950" spc="45" dirty="0">
                          <a:solidFill>
                            <a:srgbClr val="FFFFFF"/>
                          </a:solidFill>
                          <a:latin typeface="Calibri"/>
                          <a:cs typeface="Calibri"/>
                        </a:rPr>
                        <a:t> </a:t>
                      </a:r>
                      <a:r>
                        <a:rPr sz="950" spc="70" dirty="0">
                          <a:solidFill>
                            <a:srgbClr val="FFFFFF"/>
                          </a:solidFill>
                          <a:latin typeface="Calibri"/>
                          <a:cs typeface="Calibri"/>
                        </a:rPr>
                        <a:t>με</a:t>
                      </a:r>
                      <a:r>
                        <a:rPr sz="950" spc="35" dirty="0">
                          <a:solidFill>
                            <a:srgbClr val="FFFFFF"/>
                          </a:solidFill>
                          <a:latin typeface="Calibri"/>
                          <a:cs typeface="Calibri"/>
                        </a:rPr>
                        <a:t> </a:t>
                      </a:r>
                      <a:r>
                        <a:rPr sz="950" spc="45" dirty="0">
                          <a:solidFill>
                            <a:srgbClr val="FFFFFF"/>
                          </a:solidFill>
                          <a:latin typeface="Calibri"/>
                          <a:cs typeface="Calibri"/>
                        </a:rPr>
                        <a:t>τις</a:t>
                      </a:r>
                      <a:r>
                        <a:rPr sz="950" spc="40" dirty="0">
                          <a:solidFill>
                            <a:srgbClr val="FFFFFF"/>
                          </a:solidFill>
                          <a:latin typeface="Calibri"/>
                          <a:cs typeface="Calibri"/>
                        </a:rPr>
                        <a:t> </a:t>
                      </a:r>
                      <a:r>
                        <a:rPr sz="950" spc="65" dirty="0">
                          <a:solidFill>
                            <a:srgbClr val="FFFFFF"/>
                          </a:solidFill>
                          <a:latin typeface="Calibri"/>
                          <a:cs typeface="Calibri"/>
                        </a:rPr>
                        <a:t>αρχές</a:t>
                      </a:r>
                      <a:r>
                        <a:rPr sz="950" spc="30" dirty="0">
                          <a:solidFill>
                            <a:srgbClr val="FFFFFF"/>
                          </a:solidFill>
                          <a:latin typeface="Calibri"/>
                          <a:cs typeface="Calibri"/>
                        </a:rPr>
                        <a:t> </a:t>
                      </a:r>
                      <a:r>
                        <a:rPr sz="950" spc="65" dirty="0">
                          <a:solidFill>
                            <a:srgbClr val="FFFFFF"/>
                          </a:solidFill>
                          <a:latin typeface="Calibri"/>
                          <a:cs typeface="Calibri"/>
                        </a:rPr>
                        <a:t>του</a:t>
                      </a:r>
                      <a:r>
                        <a:rPr sz="950" spc="35" dirty="0">
                          <a:solidFill>
                            <a:srgbClr val="FFFFFF"/>
                          </a:solidFill>
                          <a:latin typeface="Calibri"/>
                          <a:cs typeface="Calibri"/>
                        </a:rPr>
                        <a:t> </a:t>
                      </a:r>
                      <a:r>
                        <a:rPr sz="950" spc="65" dirty="0">
                          <a:solidFill>
                            <a:srgbClr val="FFFFFF"/>
                          </a:solidFill>
                          <a:latin typeface="Calibri"/>
                          <a:cs typeface="Calibri"/>
                        </a:rPr>
                        <a:t>διαχωρισμού</a:t>
                      </a:r>
                      <a:r>
                        <a:rPr sz="950" spc="35" dirty="0">
                          <a:solidFill>
                            <a:srgbClr val="FFFFFF"/>
                          </a:solidFill>
                          <a:latin typeface="Calibri"/>
                          <a:cs typeface="Calibri"/>
                        </a:rPr>
                        <a:t> </a:t>
                      </a:r>
                      <a:r>
                        <a:rPr sz="950" spc="70" dirty="0">
                          <a:solidFill>
                            <a:srgbClr val="FFFFFF"/>
                          </a:solidFill>
                          <a:latin typeface="Calibri"/>
                          <a:cs typeface="Calibri"/>
                        </a:rPr>
                        <a:t>των</a:t>
                      </a:r>
                      <a:endParaRPr sz="950">
                        <a:latin typeface="Calibri"/>
                        <a:cs typeface="Calibri"/>
                      </a:endParaRPr>
                    </a:p>
                    <a:p>
                      <a:pPr marL="20955">
                        <a:lnSpc>
                          <a:spcPct val="100000"/>
                        </a:lnSpc>
                        <a:spcBef>
                          <a:spcPts val="310"/>
                        </a:spcBef>
                      </a:pPr>
                      <a:r>
                        <a:rPr sz="950" b="1" spc="70" dirty="0">
                          <a:solidFill>
                            <a:srgbClr val="FFBF00"/>
                          </a:solidFill>
                          <a:latin typeface="Calibri"/>
                          <a:cs typeface="Calibri"/>
                        </a:rPr>
                        <a:t>καθήκοντα</a:t>
                      </a:r>
                      <a:r>
                        <a:rPr sz="950" b="1" spc="30" dirty="0">
                          <a:solidFill>
                            <a:srgbClr val="FFBF00"/>
                          </a:solidFill>
                          <a:latin typeface="Calibri"/>
                          <a:cs typeface="Calibri"/>
                        </a:rPr>
                        <a:t> </a:t>
                      </a:r>
                      <a:r>
                        <a:rPr sz="950" spc="55" dirty="0">
                          <a:solidFill>
                            <a:srgbClr val="FFFFFF"/>
                          </a:solidFill>
                          <a:latin typeface="Calibri"/>
                          <a:cs typeface="Calibri"/>
                        </a:rPr>
                        <a:t>και</a:t>
                      </a:r>
                      <a:r>
                        <a:rPr sz="950" spc="40" dirty="0">
                          <a:solidFill>
                            <a:srgbClr val="FFFFFF"/>
                          </a:solidFill>
                          <a:latin typeface="Calibri"/>
                          <a:cs typeface="Calibri"/>
                        </a:rPr>
                        <a:t> </a:t>
                      </a:r>
                      <a:r>
                        <a:rPr sz="950" b="1" spc="65" dirty="0">
                          <a:solidFill>
                            <a:srgbClr val="FFBF00"/>
                          </a:solidFill>
                          <a:latin typeface="Calibri"/>
                          <a:cs typeface="Calibri"/>
                        </a:rPr>
                        <a:t>ελάχιστα</a:t>
                      </a:r>
                      <a:r>
                        <a:rPr sz="950" b="1" spc="30" dirty="0">
                          <a:solidFill>
                            <a:srgbClr val="FFBF00"/>
                          </a:solidFill>
                          <a:latin typeface="Calibri"/>
                          <a:cs typeface="Calibri"/>
                        </a:rPr>
                        <a:t> </a:t>
                      </a:r>
                      <a:r>
                        <a:rPr sz="950" b="1" spc="65" dirty="0">
                          <a:solidFill>
                            <a:srgbClr val="FFBF00"/>
                          </a:solidFill>
                          <a:latin typeface="Calibri"/>
                          <a:cs typeface="Calibri"/>
                        </a:rPr>
                        <a:t>προνόμια.</a:t>
                      </a:r>
                      <a:r>
                        <a:rPr sz="950" b="1" spc="40" dirty="0">
                          <a:solidFill>
                            <a:srgbClr val="FFBF00"/>
                          </a:solidFill>
                          <a:latin typeface="Calibri"/>
                          <a:cs typeface="Calibri"/>
                        </a:rPr>
                        <a:t> </a:t>
                      </a:r>
                      <a:r>
                        <a:rPr sz="950" spc="50" dirty="0">
                          <a:solidFill>
                            <a:srgbClr val="FFFFFF"/>
                          </a:solidFill>
                          <a:latin typeface="Calibri"/>
                          <a:cs typeface="Calibri"/>
                        </a:rPr>
                        <a:t>(IEC</a:t>
                      </a:r>
                      <a:r>
                        <a:rPr sz="950" spc="35" dirty="0">
                          <a:solidFill>
                            <a:srgbClr val="FFFFFF"/>
                          </a:solidFill>
                          <a:latin typeface="Calibri"/>
                          <a:cs typeface="Calibri"/>
                        </a:rPr>
                        <a:t> </a:t>
                      </a:r>
                      <a:r>
                        <a:rPr sz="950" spc="60" dirty="0">
                          <a:solidFill>
                            <a:srgbClr val="FFFFFF"/>
                          </a:solidFill>
                          <a:latin typeface="Calibri"/>
                          <a:cs typeface="Calibri"/>
                        </a:rPr>
                        <a:t>62443-3-3/SR</a:t>
                      </a:r>
                      <a:r>
                        <a:rPr sz="950" spc="40" dirty="0">
                          <a:solidFill>
                            <a:srgbClr val="FFFFFF"/>
                          </a:solidFill>
                          <a:latin typeface="Calibri"/>
                          <a:cs typeface="Calibri"/>
                        </a:rPr>
                        <a:t> </a:t>
                      </a:r>
                      <a:r>
                        <a:rPr sz="950" spc="50" dirty="0">
                          <a:solidFill>
                            <a:srgbClr val="FFFFFF"/>
                          </a:solidFill>
                          <a:latin typeface="Calibri"/>
                          <a:cs typeface="Calibri"/>
                        </a:rPr>
                        <a:t>2.1)</a:t>
                      </a:r>
                      <a:endParaRPr sz="950">
                        <a:latin typeface="Calibri"/>
                        <a:cs typeface="Calibri"/>
                      </a:endParaRPr>
                    </a:p>
                  </a:txBody>
                  <a:tcPr marL="0" marR="0" marT="7239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8"/>
                  </a:ext>
                </a:extLst>
              </a:tr>
              <a:tr h="647700">
                <a:tc>
                  <a:txBody>
                    <a:bodyPr/>
                    <a:lstStyle/>
                    <a:p>
                      <a:pPr>
                        <a:lnSpc>
                          <a:spcPct val="100000"/>
                        </a:lnSpc>
                        <a:spcBef>
                          <a:spcPts val="50"/>
                        </a:spcBef>
                      </a:pPr>
                      <a:endParaRPr sz="1150">
                        <a:latin typeface="Times New Roman"/>
                        <a:cs typeface="Times New Roman"/>
                      </a:endParaRPr>
                    </a:p>
                    <a:p>
                      <a:pPr marL="17145" algn="ctr">
                        <a:lnSpc>
                          <a:spcPct val="100000"/>
                        </a:lnSpc>
                      </a:pPr>
                      <a:r>
                        <a:rPr sz="950" b="1" dirty="0">
                          <a:solidFill>
                            <a:srgbClr val="FFFFFF"/>
                          </a:solidFill>
                          <a:latin typeface="Calibri"/>
                          <a:cs typeface="Calibri"/>
                        </a:rPr>
                        <a:t>9</a:t>
                      </a:r>
                      <a:endParaRPr sz="950">
                        <a:latin typeface="Calibri"/>
                        <a:cs typeface="Calibri"/>
                      </a:endParaRPr>
                    </a:p>
                  </a:txBody>
                  <a:tcPr marL="0" marR="0" marT="63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a:lnSpc>
                          <a:spcPct val="100000"/>
                        </a:lnSpc>
                        <a:spcBef>
                          <a:spcPts val="50"/>
                        </a:spcBef>
                      </a:pPr>
                      <a:endParaRPr sz="1150">
                        <a:latin typeface="Times New Roman"/>
                        <a:cs typeface="Times New Roman"/>
                      </a:endParaRPr>
                    </a:p>
                    <a:p>
                      <a:pPr marL="10160" algn="ctr">
                        <a:lnSpc>
                          <a:spcPct val="100000"/>
                        </a:lnSpc>
                      </a:pPr>
                      <a:r>
                        <a:rPr sz="950" b="1" spc="45" dirty="0">
                          <a:solidFill>
                            <a:srgbClr val="FFFFFF"/>
                          </a:solidFill>
                          <a:latin typeface="Calibri"/>
                          <a:cs typeface="Calibri"/>
                        </a:rPr>
                        <a:t>Ασύρματος</a:t>
                      </a:r>
                      <a:r>
                        <a:rPr sz="950" b="1" spc="-5" dirty="0">
                          <a:solidFill>
                            <a:srgbClr val="FFFFFF"/>
                          </a:solidFill>
                          <a:latin typeface="Calibri"/>
                          <a:cs typeface="Calibri"/>
                        </a:rPr>
                        <a:t> </a:t>
                      </a:r>
                      <a:r>
                        <a:rPr sz="950" b="1" spc="30" dirty="0">
                          <a:solidFill>
                            <a:srgbClr val="FFFFFF"/>
                          </a:solidFill>
                          <a:latin typeface="Calibri"/>
                          <a:cs typeface="Calibri"/>
                        </a:rPr>
                        <a:t>έλεγχος</a:t>
                      </a:r>
                      <a:r>
                        <a:rPr sz="950" b="1" spc="-5" dirty="0">
                          <a:solidFill>
                            <a:srgbClr val="FFFFFF"/>
                          </a:solidFill>
                          <a:latin typeface="Calibri"/>
                          <a:cs typeface="Calibri"/>
                        </a:rPr>
                        <a:t> </a:t>
                      </a:r>
                      <a:r>
                        <a:rPr sz="950" b="1" spc="45" dirty="0">
                          <a:solidFill>
                            <a:srgbClr val="FFFFFF"/>
                          </a:solidFill>
                          <a:latin typeface="Calibri"/>
                          <a:cs typeface="Calibri"/>
                        </a:rPr>
                        <a:t>χρήσης</a:t>
                      </a:r>
                      <a:endParaRPr sz="950">
                        <a:latin typeface="Calibri"/>
                        <a:cs typeface="Calibri"/>
                      </a:endParaRPr>
                    </a:p>
                  </a:txBody>
                  <a:tcPr marL="0" marR="0" marT="63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448945">
                        <a:lnSpc>
                          <a:spcPct val="127200"/>
                        </a:lnSpc>
                        <a:spcBef>
                          <a:spcPts val="600"/>
                        </a:spcBef>
                      </a:pPr>
                      <a:r>
                        <a:rPr sz="950" spc="70" dirty="0">
                          <a:solidFill>
                            <a:srgbClr val="FFFFFF"/>
                          </a:solidFill>
                          <a:latin typeface="Calibri"/>
                          <a:cs typeface="Calibri"/>
                        </a:rPr>
                        <a:t>Το </a:t>
                      </a:r>
                      <a:r>
                        <a:rPr sz="950" b="1" spc="70" dirty="0">
                          <a:solidFill>
                            <a:srgbClr val="FFBF00"/>
                          </a:solidFill>
                          <a:latin typeface="Calibri"/>
                          <a:cs typeface="Calibri"/>
                        </a:rPr>
                        <a:t>CBS </a:t>
                      </a:r>
                      <a:r>
                        <a:rPr sz="950" b="1" spc="45" dirty="0">
                          <a:solidFill>
                            <a:srgbClr val="FFBF00"/>
                          </a:solidFill>
                          <a:latin typeface="Calibri"/>
                          <a:cs typeface="Calibri"/>
                        </a:rPr>
                        <a:t>( </a:t>
                      </a:r>
                      <a:r>
                        <a:rPr sz="950" b="1" spc="60" dirty="0">
                          <a:solidFill>
                            <a:srgbClr val="FFBF00"/>
                          </a:solidFill>
                          <a:latin typeface="Calibri"/>
                          <a:cs typeface="Calibri"/>
                        </a:rPr>
                        <a:t>Κεντρικό </a:t>
                      </a:r>
                      <a:r>
                        <a:rPr sz="950" b="1" spc="70" dirty="0">
                          <a:solidFill>
                            <a:srgbClr val="FFBF00"/>
                          </a:solidFill>
                          <a:latin typeface="Calibri"/>
                          <a:cs typeface="Calibri"/>
                        </a:rPr>
                        <a:t>σύστημα αντιγράφων </a:t>
                      </a:r>
                      <a:r>
                        <a:rPr sz="950" b="1" spc="65" dirty="0">
                          <a:solidFill>
                            <a:srgbClr val="FFBF00"/>
                          </a:solidFill>
                          <a:latin typeface="Calibri"/>
                          <a:cs typeface="Calibri"/>
                        </a:rPr>
                        <a:t>ασφαλείας) </a:t>
                      </a:r>
                      <a:r>
                        <a:rPr sz="950" spc="60" dirty="0">
                          <a:solidFill>
                            <a:srgbClr val="FFFFFF"/>
                          </a:solidFill>
                          <a:latin typeface="Calibri"/>
                          <a:cs typeface="Calibri"/>
                        </a:rPr>
                        <a:t>παρέχει την ικανότητα </a:t>
                      </a:r>
                      <a:r>
                        <a:rPr sz="950" b="1" spc="65" dirty="0">
                          <a:solidFill>
                            <a:srgbClr val="FFBF00"/>
                          </a:solidFill>
                          <a:latin typeface="Calibri"/>
                          <a:cs typeface="Calibri"/>
                        </a:rPr>
                        <a:t>εξουσιοδότησης χρήστη, </a:t>
                      </a:r>
                      <a:r>
                        <a:rPr sz="950" b="1" spc="70" dirty="0">
                          <a:solidFill>
                            <a:srgbClr val="FFBF00"/>
                          </a:solidFill>
                          <a:latin typeface="Calibri"/>
                          <a:cs typeface="Calibri"/>
                        </a:rPr>
                        <a:t>παρακολούθησης </a:t>
                      </a:r>
                      <a:r>
                        <a:rPr sz="950" b="1" spc="60" dirty="0">
                          <a:solidFill>
                            <a:srgbClr val="FFBF00"/>
                          </a:solidFill>
                          <a:latin typeface="Calibri"/>
                          <a:cs typeface="Calibri"/>
                        </a:rPr>
                        <a:t>και </a:t>
                      </a:r>
                      <a:r>
                        <a:rPr sz="950" spc="60" dirty="0">
                          <a:solidFill>
                            <a:srgbClr val="FFFFFF"/>
                          </a:solidFill>
                          <a:latin typeface="Calibri"/>
                          <a:cs typeface="Calibri"/>
                        </a:rPr>
                        <a:t>επιβολής </a:t>
                      </a:r>
                      <a:r>
                        <a:rPr sz="950" b="1" spc="65" dirty="0">
                          <a:solidFill>
                            <a:srgbClr val="FFBF00"/>
                          </a:solidFill>
                          <a:latin typeface="Calibri"/>
                          <a:cs typeface="Calibri"/>
                        </a:rPr>
                        <a:t>περιορισμών </a:t>
                      </a:r>
                      <a:r>
                        <a:rPr sz="950" b="1" spc="-200" dirty="0">
                          <a:solidFill>
                            <a:srgbClr val="FFBF00"/>
                          </a:solidFill>
                          <a:latin typeface="Calibri"/>
                          <a:cs typeface="Calibri"/>
                        </a:rPr>
                        <a:t> </a:t>
                      </a:r>
                      <a:r>
                        <a:rPr sz="950" b="1" spc="70" dirty="0">
                          <a:solidFill>
                            <a:srgbClr val="FFBF00"/>
                          </a:solidFill>
                          <a:latin typeface="Calibri"/>
                          <a:cs typeface="Calibri"/>
                        </a:rPr>
                        <a:t>χρήσης</a:t>
                      </a:r>
                      <a:r>
                        <a:rPr sz="950" b="1" spc="30" dirty="0">
                          <a:solidFill>
                            <a:srgbClr val="FFBF00"/>
                          </a:solidFill>
                          <a:latin typeface="Calibri"/>
                          <a:cs typeface="Calibri"/>
                        </a:rPr>
                        <a:t> </a:t>
                      </a:r>
                      <a:r>
                        <a:rPr sz="950" b="1" spc="60" dirty="0">
                          <a:solidFill>
                            <a:srgbClr val="FFBF00"/>
                          </a:solidFill>
                          <a:latin typeface="Calibri"/>
                          <a:cs typeface="Calibri"/>
                        </a:rPr>
                        <a:t>για</a:t>
                      </a:r>
                      <a:r>
                        <a:rPr sz="950" b="1" spc="30" dirty="0">
                          <a:solidFill>
                            <a:srgbClr val="FFBF00"/>
                          </a:solidFill>
                          <a:latin typeface="Calibri"/>
                          <a:cs typeface="Calibri"/>
                        </a:rPr>
                        <a:t> </a:t>
                      </a:r>
                      <a:r>
                        <a:rPr sz="950" spc="60" dirty="0">
                          <a:solidFill>
                            <a:srgbClr val="FFFFFF"/>
                          </a:solidFill>
                          <a:latin typeface="Calibri"/>
                          <a:cs typeface="Calibri"/>
                        </a:rPr>
                        <a:t>την</a:t>
                      </a:r>
                      <a:r>
                        <a:rPr sz="950" spc="25" dirty="0">
                          <a:solidFill>
                            <a:srgbClr val="FFFFFF"/>
                          </a:solidFill>
                          <a:latin typeface="Calibri"/>
                          <a:cs typeface="Calibri"/>
                        </a:rPr>
                        <a:t> </a:t>
                      </a:r>
                      <a:r>
                        <a:rPr sz="950" spc="70" dirty="0">
                          <a:solidFill>
                            <a:srgbClr val="FFFFFF"/>
                          </a:solidFill>
                          <a:latin typeface="Calibri"/>
                          <a:cs typeface="Calibri"/>
                        </a:rPr>
                        <a:t>ασύρματη</a:t>
                      </a:r>
                      <a:r>
                        <a:rPr sz="950" spc="30" dirty="0">
                          <a:solidFill>
                            <a:srgbClr val="FFFFFF"/>
                          </a:solidFill>
                          <a:latin typeface="Calibri"/>
                          <a:cs typeface="Calibri"/>
                        </a:rPr>
                        <a:t> </a:t>
                      </a:r>
                      <a:r>
                        <a:rPr sz="950" spc="65" dirty="0">
                          <a:solidFill>
                            <a:srgbClr val="FFFFFF"/>
                          </a:solidFill>
                          <a:latin typeface="Calibri"/>
                          <a:cs typeface="Calibri"/>
                        </a:rPr>
                        <a:t>συνδεσιμότητα</a:t>
                      </a:r>
                      <a:r>
                        <a:rPr sz="950" spc="25" dirty="0">
                          <a:solidFill>
                            <a:srgbClr val="FFFFFF"/>
                          </a:solidFill>
                          <a:latin typeface="Calibri"/>
                          <a:cs typeface="Calibri"/>
                        </a:rPr>
                        <a:t> </a:t>
                      </a:r>
                      <a:r>
                        <a:rPr sz="950" spc="60" dirty="0">
                          <a:solidFill>
                            <a:srgbClr val="FFFFFF"/>
                          </a:solidFill>
                          <a:latin typeface="Calibri"/>
                          <a:cs typeface="Calibri"/>
                        </a:rPr>
                        <a:t>στο</a:t>
                      </a:r>
                      <a:endParaRPr sz="950">
                        <a:latin typeface="Calibri"/>
                        <a:cs typeface="Calibri"/>
                      </a:endParaRPr>
                    </a:p>
                    <a:p>
                      <a:pPr marL="20955">
                        <a:lnSpc>
                          <a:spcPct val="100000"/>
                        </a:lnSpc>
                        <a:spcBef>
                          <a:spcPts val="309"/>
                        </a:spcBef>
                      </a:pPr>
                      <a:r>
                        <a:rPr sz="950" b="1" spc="100" dirty="0">
                          <a:solidFill>
                            <a:srgbClr val="FFBF00"/>
                          </a:solidFill>
                          <a:latin typeface="Calibri"/>
                          <a:cs typeface="Calibri"/>
                        </a:rPr>
                        <a:t>σύστημα</a:t>
                      </a:r>
                      <a:r>
                        <a:rPr sz="950" b="1" spc="45" dirty="0">
                          <a:solidFill>
                            <a:srgbClr val="FFBF00"/>
                          </a:solidFill>
                          <a:latin typeface="Calibri"/>
                          <a:cs typeface="Calibri"/>
                        </a:rPr>
                        <a:t> </a:t>
                      </a:r>
                      <a:r>
                        <a:rPr sz="950" b="1" spc="105" dirty="0">
                          <a:solidFill>
                            <a:srgbClr val="FFBF00"/>
                          </a:solidFill>
                          <a:latin typeface="Calibri"/>
                          <a:cs typeface="Calibri"/>
                        </a:rPr>
                        <a:t>σύμφωνα</a:t>
                      </a:r>
                      <a:r>
                        <a:rPr sz="950" b="1" spc="50" dirty="0">
                          <a:solidFill>
                            <a:srgbClr val="FFBF00"/>
                          </a:solidFill>
                          <a:latin typeface="Calibri"/>
                          <a:cs typeface="Calibri"/>
                        </a:rPr>
                        <a:t> </a:t>
                      </a:r>
                      <a:r>
                        <a:rPr sz="950" spc="90" dirty="0">
                          <a:solidFill>
                            <a:srgbClr val="FFFFFF"/>
                          </a:solidFill>
                          <a:latin typeface="Calibri"/>
                          <a:cs typeface="Calibri"/>
                        </a:rPr>
                        <a:t>με</a:t>
                      </a:r>
                      <a:r>
                        <a:rPr sz="950" spc="50" dirty="0">
                          <a:solidFill>
                            <a:srgbClr val="FFFFFF"/>
                          </a:solidFill>
                          <a:latin typeface="Calibri"/>
                          <a:cs typeface="Calibri"/>
                        </a:rPr>
                        <a:t> </a:t>
                      </a:r>
                      <a:r>
                        <a:rPr sz="950" b="1" spc="65" dirty="0">
                          <a:solidFill>
                            <a:srgbClr val="FFBF00"/>
                          </a:solidFill>
                          <a:latin typeface="Calibri"/>
                          <a:cs typeface="Calibri"/>
                        </a:rPr>
                        <a:t>τις</a:t>
                      </a:r>
                      <a:r>
                        <a:rPr sz="950" b="1" spc="50" dirty="0">
                          <a:solidFill>
                            <a:srgbClr val="FFBF00"/>
                          </a:solidFill>
                          <a:latin typeface="Calibri"/>
                          <a:cs typeface="Calibri"/>
                        </a:rPr>
                        <a:t> </a:t>
                      </a:r>
                      <a:r>
                        <a:rPr sz="950" spc="80" dirty="0">
                          <a:solidFill>
                            <a:srgbClr val="FFFFFF"/>
                          </a:solidFill>
                          <a:latin typeface="Calibri"/>
                          <a:cs typeface="Calibri"/>
                        </a:rPr>
                        <a:t>κοινά</a:t>
                      </a:r>
                      <a:r>
                        <a:rPr sz="950" spc="50" dirty="0">
                          <a:solidFill>
                            <a:srgbClr val="FFFFFF"/>
                          </a:solidFill>
                          <a:latin typeface="Calibri"/>
                          <a:cs typeface="Calibri"/>
                        </a:rPr>
                        <a:t> </a:t>
                      </a:r>
                      <a:r>
                        <a:rPr sz="950" spc="85" dirty="0">
                          <a:solidFill>
                            <a:srgbClr val="FFFFFF"/>
                          </a:solidFill>
                          <a:latin typeface="Calibri"/>
                          <a:cs typeface="Calibri"/>
                        </a:rPr>
                        <a:t>αποδεκτές</a:t>
                      </a:r>
                      <a:r>
                        <a:rPr sz="950" spc="50" dirty="0">
                          <a:solidFill>
                            <a:srgbClr val="FFFFFF"/>
                          </a:solidFill>
                          <a:latin typeface="Calibri"/>
                          <a:cs typeface="Calibri"/>
                        </a:rPr>
                        <a:t> </a:t>
                      </a:r>
                      <a:r>
                        <a:rPr sz="950" b="1" spc="85" dirty="0">
                          <a:solidFill>
                            <a:srgbClr val="FFBF00"/>
                          </a:solidFill>
                          <a:latin typeface="Calibri"/>
                          <a:cs typeface="Calibri"/>
                        </a:rPr>
                        <a:t>πρακτικές</a:t>
                      </a:r>
                      <a:r>
                        <a:rPr sz="950" b="1" spc="50" dirty="0">
                          <a:solidFill>
                            <a:srgbClr val="FFBF00"/>
                          </a:solidFill>
                          <a:latin typeface="Calibri"/>
                          <a:cs typeface="Calibri"/>
                        </a:rPr>
                        <a:t> </a:t>
                      </a:r>
                      <a:r>
                        <a:rPr sz="950" b="1" spc="90" dirty="0">
                          <a:solidFill>
                            <a:srgbClr val="FFBF00"/>
                          </a:solidFill>
                          <a:latin typeface="Calibri"/>
                          <a:cs typeface="Calibri"/>
                        </a:rPr>
                        <a:t>του</a:t>
                      </a:r>
                      <a:r>
                        <a:rPr sz="950" b="1" spc="45" dirty="0">
                          <a:solidFill>
                            <a:srgbClr val="FFBF00"/>
                          </a:solidFill>
                          <a:latin typeface="Calibri"/>
                          <a:cs typeface="Calibri"/>
                        </a:rPr>
                        <a:t> </a:t>
                      </a:r>
                      <a:r>
                        <a:rPr sz="950" b="1" spc="95" dirty="0">
                          <a:solidFill>
                            <a:srgbClr val="FFBF00"/>
                          </a:solidFill>
                          <a:latin typeface="Calibri"/>
                          <a:cs typeface="Calibri"/>
                        </a:rPr>
                        <a:t>κλάδου</a:t>
                      </a:r>
                      <a:r>
                        <a:rPr sz="950" b="1" spc="45" dirty="0">
                          <a:solidFill>
                            <a:srgbClr val="FFBF00"/>
                          </a:solidFill>
                          <a:latin typeface="Calibri"/>
                          <a:cs typeface="Calibri"/>
                        </a:rPr>
                        <a:t> </a:t>
                      </a:r>
                      <a:r>
                        <a:rPr sz="950" b="1" spc="80" dirty="0">
                          <a:solidFill>
                            <a:srgbClr val="FFBF00"/>
                          </a:solidFill>
                          <a:latin typeface="Calibri"/>
                          <a:cs typeface="Calibri"/>
                        </a:rPr>
                        <a:t>της</a:t>
                      </a:r>
                      <a:r>
                        <a:rPr sz="950" b="1" spc="50" dirty="0">
                          <a:solidFill>
                            <a:srgbClr val="FFBF00"/>
                          </a:solidFill>
                          <a:latin typeface="Calibri"/>
                          <a:cs typeface="Calibri"/>
                        </a:rPr>
                        <a:t> </a:t>
                      </a:r>
                      <a:r>
                        <a:rPr sz="950" b="1" spc="95" dirty="0">
                          <a:solidFill>
                            <a:srgbClr val="FFBF00"/>
                          </a:solidFill>
                          <a:latin typeface="Calibri"/>
                          <a:cs typeface="Calibri"/>
                        </a:rPr>
                        <a:t>ασφάλειας</a:t>
                      </a:r>
                      <a:r>
                        <a:rPr sz="950" b="1" spc="45" dirty="0">
                          <a:solidFill>
                            <a:srgbClr val="FFBF00"/>
                          </a:solidFill>
                          <a:latin typeface="Calibri"/>
                          <a:cs typeface="Calibri"/>
                        </a:rPr>
                        <a:t> </a:t>
                      </a:r>
                      <a:r>
                        <a:rPr sz="950" spc="80" dirty="0">
                          <a:solidFill>
                            <a:srgbClr val="FFFFFF"/>
                          </a:solidFill>
                          <a:latin typeface="Calibri"/>
                          <a:cs typeface="Calibri"/>
                        </a:rPr>
                        <a:t>IEC</a:t>
                      </a:r>
                      <a:r>
                        <a:rPr sz="950" spc="55" dirty="0">
                          <a:solidFill>
                            <a:srgbClr val="FFFFFF"/>
                          </a:solidFill>
                          <a:latin typeface="Calibri"/>
                          <a:cs typeface="Calibri"/>
                        </a:rPr>
                        <a:t> </a:t>
                      </a:r>
                      <a:r>
                        <a:rPr sz="950" spc="85" dirty="0">
                          <a:solidFill>
                            <a:srgbClr val="FFFFFF"/>
                          </a:solidFill>
                          <a:latin typeface="Calibri"/>
                          <a:cs typeface="Calibri"/>
                        </a:rPr>
                        <a:t>62443-3-3/SR</a:t>
                      </a:r>
                      <a:r>
                        <a:rPr sz="950" spc="50" dirty="0">
                          <a:solidFill>
                            <a:srgbClr val="FFFFFF"/>
                          </a:solidFill>
                          <a:latin typeface="Calibri"/>
                          <a:cs typeface="Calibri"/>
                        </a:rPr>
                        <a:t> </a:t>
                      </a:r>
                      <a:r>
                        <a:rPr sz="950" spc="70" dirty="0">
                          <a:solidFill>
                            <a:srgbClr val="FFFFFF"/>
                          </a:solidFill>
                          <a:latin typeface="Calibri"/>
                          <a:cs typeface="Calibri"/>
                        </a:rPr>
                        <a:t>2.2)</a:t>
                      </a:r>
                      <a:endParaRPr sz="950">
                        <a:latin typeface="Calibri"/>
                        <a:cs typeface="Calibri"/>
                      </a:endParaRPr>
                    </a:p>
                  </a:txBody>
                  <a:tcPr marL="0" marR="0" marT="7620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9"/>
                  </a:ext>
                </a:extLst>
              </a:tr>
              <a:tr h="405130">
                <a:tc>
                  <a:txBody>
                    <a:bodyPr/>
                    <a:lstStyle/>
                    <a:p>
                      <a:pPr marL="13970" algn="ctr">
                        <a:lnSpc>
                          <a:spcPct val="100000"/>
                        </a:lnSpc>
                        <a:spcBef>
                          <a:spcPts val="775"/>
                        </a:spcBef>
                      </a:pPr>
                      <a:r>
                        <a:rPr sz="950" b="1" spc="30" dirty="0">
                          <a:solidFill>
                            <a:srgbClr val="FFFFFF"/>
                          </a:solidFill>
                          <a:latin typeface="Calibri"/>
                          <a:cs typeface="Calibri"/>
                        </a:rPr>
                        <a:t>10</a:t>
                      </a:r>
                      <a:endParaRPr sz="950">
                        <a:latin typeface="Calibri"/>
                        <a:cs typeface="Calibri"/>
                      </a:endParaRPr>
                    </a:p>
                  </a:txBody>
                  <a:tcPr marL="0" marR="0" marT="9842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588010" marR="288925" indent="-459105">
                        <a:lnSpc>
                          <a:spcPts val="1440"/>
                        </a:lnSpc>
                        <a:spcBef>
                          <a:spcPts val="50"/>
                        </a:spcBef>
                      </a:pPr>
                      <a:r>
                        <a:rPr sz="950" b="1" spc="65" dirty="0">
                          <a:solidFill>
                            <a:srgbClr val="FFFFFF"/>
                          </a:solidFill>
                          <a:latin typeface="Calibri"/>
                          <a:cs typeface="Calibri"/>
                        </a:rPr>
                        <a:t>Έλεγχος</a:t>
                      </a:r>
                      <a:r>
                        <a:rPr sz="950" b="1" spc="10" dirty="0">
                          <a:solidFill>
                            <a:srgbClr val="FFFFFF"/>
                          </a:solidFill>
                          <a:latin typeface="Calibri"/>
                          <a:cs typeface="Calibri"/>
                        </a:rPr>
                        <a:t> </a:t>
                      </a:r>
                      <a:r>
                        <a:rPr sz="950" b="1" spc="70" dirty="0">
                          <a:solidFill>
                            <a:srgbClr val="FFFFFF"/>
                          </a:solidFill>
                          <a:latin typeface="Calibri"/>
                          <a:cs typeface="Calibri"/>
                        </a:rPr>
                        <a:t>χρήσης</a:t>
                      </a:r>
                      <a:r>
                        <a:rPr sz="950" b="1" spc="20" dirty="0">
                          <a:solidFill>
                            <a:srgbClr val="FFFFFF"/>
                          </a:solidFill>
                          <a:latin typeface="Calibri"/>
                          <a:cs typeface="Calibri"/>
                        </a:rPr>
                        <a:t> </a:t>
                      </a:r>
                      <a:r>
                        <a:rPr sz="950" b="1" spc="60" dirty="0">
                          <a:solidFill>
                            <a:srgbClr val="FFFFFF"/>
                          </a:solidFill>
                          <a:latin typeface="Calibri"/>
                          <a:cs typeface="Calibri"/>
                        </a:rPr>
                        <a:t>για</a:t>
                      </a:r>
                      <a:r>
                        <a:rPr sz="950" b="1" spc="15" dirty="0">
                          <a:solidFill>
                            <a:srgbClr val="FFFFFF"/>
                          </a:solidFill>
                          <a:latin typeface="Calibri"/>
                          <a:cs typeface="Calibri"/>
                        </a:rPr>
                        <a:t> </a:t>
                      </a:r>
                      <a:r>
                        <a:rPr sz="950" b="1" spc="70" dirty="0">
                          <a:solidFill>
                            <a:srgbClr val="FFFFFF"/>
                          </a:solidFill>
                          <a:latin typeface="Calibri"/>
                          <a:cs typeface="Calibri"/>
                        </a:rPr>
                        <a:t>φορητές</a:t>
                      </a:r>
                      <a:r>
                        <a:rPr sz="950" b="1" spc="15" dirty="0">
                          <a:solidFill>
                            <a:srgbClr val="FFFFFF"/>
                          </a:solidFill>
                          <a:latin typeface="Calibri"/>
                          <a:cs typeface="Calibri"/>
                        </a:rPr>
                        <a:t> </a:t>
                      </a:r>
                      <a:r>
                        <a:rPr sz="950" b="1" spc="60" dirty="0">
                          <a:solidFill>
                            <a:srgbClr val="FFFFFF"/>
                          </a:solidFill>
                          <a:latin typeface="Calibri"/>
                          <a:cs typeface="Calibri"/>
                        </a:rPr>
                        <a:t>και </a:t>
                      </a:r>
                      <a:r>
                        <a:rPr sz="950" b="1" spc="-200" dirty="0">
                          <a:solidFill>
                            <a:srgbClr val="FFFFFF"/>
                          </a:solidFill>
                          <a:latin typeface="Calibri"/>
                          <a:cs typeface="Calibri"/>
                        </a:rPr>
                        <a:t> </a:t>
                      </a:r>
                      <a:r>
                        <a:rPr sz="950" b="1" spc="60" dirty="0">
                          <a:solidFill>
                            <a:srgbClr val="FFFFFF"/>
                          </a:solidFill>
                          <a:latin typeface="Calibri"/>
                          <a:cs typeface="Calibri"/>
                        </a:rPr>
                        <a:t>κινητές</a:t>
                      </a:r>
                      <a:r>
                        <a:rPr sz="950" b="1" spc="25" dirty="0">
                          <a:solidFill>
                            <a:srgbClr val="FFFFFF"/>
                          </a:solidFill>
                          <a:latin typeface="Calibri"/>
                          <a:cs typeface="Calibri"/>
                        </a:rPr>
                        <a:t> </a:t>
                      </a:r>
                      <a:r>
                        <a:rPr sz="950" b="1" spc="65" dirty="0">
                          <a:solidFill>
                            <a:srgbClr val="FFFFFF"/>
                          </a:solidFill>
                          <a:latin typeface="Calibri"/>
                          <a:cs typeface="Calibri"/>
                        </a:rPr>
                        <a:t>συσκευές</a:t>
                      </a:r>
                      <a:endParaRPr sz="950">
                        <a:latin typeface="Calibri"/>
                        <a:cs typeface="Calibri"/>
                      </a:endParaRPr>
                    </a:p>
                  </a:txBody>
                  <a:tcPr marL="0" marR="0" marT="6350"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tc>
                  <a:txBody>
                    <a:bodyPr/>
                    <a:lstStyle/>
                    <a:p>
                      <a:pPr marL="20955" marR="265430">
                        <a:lnSpc>
                          <a:spcPct val="101800"/>
                        </a:lnSpc>
                        <a:spcBef>
                          <a:spcPts val="755"/>
                        </a:spcBef>
                      </a:pPr>
                      <a:r>
                        <a:rPr sz="950" spc="95" dirty="0">
                          <a:solidFill>
                            <a:srgbClr val="FFFFFF"/>
                          </a:solidFill>
                          <a:latin typeface="Calibri"/>
                          <a:cs typeface="Calibri"/>
                        </a:rPr>
                        <a:t>Όταν</a:t>
                      </a:r>
                      <a:r>
                        <a:rPr sz="950" spc="45" dirty="0">
                          <a:solidFill>
                            <a:srgbClr val="FFFFFF"/>
                          </a:solidFill>
                          <a:latin typeface="Calibri"/>
                          <a:cs typeface="Calibri"/>
                        </a:rPr>
                        <a:t> </a:t>
                      </a:r>
                      <a:r>
                        <a:rPr sz="950" spc="85" dirty="0">
                          <a:solidFill>
                            <a:srgbClr val="FFFFFF"/>
                          </a:solidFill>
                          <a:latin typeface="Calibri"/>
                          <a:cs typeface="Calibri"/>
                        </a:rPr>
                        <a:t>το</a:t>
                      </a:r>
                      <a:r>
                        <a:rPr sz="950" spc="50" dirty="0">
                          <a:solidFill>
                            <a:srgbClr val="FFFFFF"/>
                          </a:solidFill>
                          <a:latin typeface="Calibri"/>
                          <a:cs typeface="Calibri"/>
                        </a:rPr>
                        <a:t> </a:t>
                      </a:r>
                      <a:r>
                        <a:rPr sz="950" b="1" spc="95" dirty="0">
                          <a:solidFill>
                            <a:srgbClr val="FFBF00"/>
                          </a:solidFill>
                          <a:latin typeface="Calibri"/>
                          <a:cs typeface="Calibri"/>
                        </a:rPr>
                        <a:t>CBS</a:t>
                      </a:r>
                      <a:r>
                        <a:rPr sz="950" b="1" spc="50" dirty="0">
                          <a:solidFill>
                            <a:srgbClr val="FFBF00"/>
                          </a:solidFill>
                          <a:latin typeface="Calibri"/>
                          <a:cs typeface="Calibri"/>
                        </a:rPr>
                        <a:t> </a:t>
                      </a:r>
                      <a:r>
                        <a:rPr sz="950" b="1" spc="60" dirty="0">
                          <a:solidFill>
                            <a:srgbClr val="FFBF00"/>
                          </a:solidFill>
                          <a:latin typeface="Calibri"/>
                          <a:cs typeface="Calibri"/>
                        </a:rPr>
                        <a:t>(</a:t>
                      </a:r>
                      <a:r>
                        <a:rPr sz="950" b="1" spc="50" dirty="0">
                          <a:solidFill>
                            <a:srgbClr val="FFBF00"/>
                          </a:solidFill>
                          <a:latin typeface="Calibri"/>
                          <a:cs typeface="Calibri"/>
                        </a:rPr>
                        <a:t> </a:t>
                      </a:r>
                      <a:r>
                        <a:rPr sz="950" b="1" spc="85" dirty="0">
                          <a:solidFill>
                            <a:srgbClr val="FFBF00"/>
                          </a:solidFill>
                          <a:latin typeface="Calibri"/>
                          <a:cs typeface="Calibri"/>
                        </a:rPr>
                        <a:t>Κεντρικό</a:t>
                      </a:r>
                      <a:r>
                        <a:rPr sz="950" b="1" spc="50" dirty="0">
                          <a:solidFill>
                            <a:srgbClr val="FFBF00"/>
                          </a:solidFill>
                          <a:latin typeface="Calibri"/>
                          <a:cs typeface="Calibri"/>
                        </a:rPr>
                        <a:t> </a:t>
                      </a:r>
                      <a:r>
                        <a:rPr sz="950" b="1" spc="100" dirty="0">
                          <a:solidFill>
                            <a:srgbClr val="FFBF00"/>
                          </a:solidFill>
                          <a:latin typeface="Calibri"/>
                          <a:cs typeface="Calibri"/>
                        </a:rPr>
                        <a:t>σύστημα</a:t>
                      </a:r>
                      <a:r>
                        <a:rPr sz="950" b="1" spc="50" dirty="0">
                          <a:solidFill>
                            <a:srgbClr val="FFBF00"/>
                          </a:solidFill>
                          <a:latin typeface="Calibri"/>
                          <a:cs typeface="Calibri"/>
                        </a:rPr>
                        <a:t> </a:t>
                      </a:r>
                      <a:r>
                        <a:rPr sz="950" b="1" spc="95" dirty="0">
                          <a:solidFill>
                            <a:srgbClr val="FFBF00"/>
                          </a:solidFill>
                          <a:latin typeface="Calibri"/>
                          <a:cs typeface="Calibri"/>
                        </a:rPr>
                        <a:t>αντιγράφων</a:t>
                      </a:r>
                      <a:r>
                        <a:rPr sz="950" b="1" spc="50" dirty="0">
                          <a:solidFill>
                            <a:srgbClr val="FFBF00"/>
                          </a:solidFill>
                          <a:latin typeface="Calibri"/>
                          <a:cs typeface="Calibri"/>
                        </a:rPr>
                        <a:t> </a:t>
                      </a:r>
                      <a:r>
                        <a:rPr sz="950" b="1" spc="90" dirty="0">
                          <a:solidFill>
                            <a:srgbClr val="FFBF00"/>
                          </a:solidFill>
                          <a:latin typeface="Calibri"/>
                          <a:cs typeface="Calibri"/>
                        </a:rPr>
                        <a:t>ασφαλείας)</a:t>
                      </a:r>
                      <a:r>
                        <a:rPr sz="950" b="1" spc="50" dirty="0">
                          <a:solidFill>
                            <a:srgbClr val="FFBF00"/>
                          </a:solidFill>
                          <a:latin typeface="Calibri"/>
                          <a:cs typeface="Calibri"/>
                        </a:rPr>
                        <a:t> </a:t>
                      </a:r>
                      <a:r>
                        <a:rPr sz="950" spc="80" dirty="0">
                          <a:solidFill>
                            <a:srgbClr val="FFFFFF"/>
                          </a:solidFill>
                          <a:latin typeface="Calibri"/>
                          <a:cs typeface="Calibri"/>
                        </a:rPr>
                        <a:t>υποστηρίζει</a:t>
                      </a:r>
                      <a:r>
                        <a:rPr sz="950" spc="45" dirty="0">
                          <a:solidFill>
                            <a:srgbClr val="FFFFFF"/>
                          </a:solidFill>
                          <a:latin typeface="Calibri"/>
                          <a:cs typeface="Calibri"/>
                        </a:rPr>
                        <a:t> </a:t>
                      </a:r>
                      <a:r>
                        <a:rPr sz="950" spc="85" dirty="0">
                          <a:solidFill>
                            <a:srgbClr val="FFFFFF"/>
                          </a:solidFill>
                          <a:latin typeface="Calibri"/>
                          <a:cs typeface="Calibri"/>
                        </a:rPr>
                        <a:t>τη</a:t>
                      </a:r>
                      <a:r>
                        <a:rPr sz="950" spc="50" dirty="0">
                          <a:solidFill>
                            <a:srgbClr val="FFFFFF"/>
                          </a:solidFill>
                          <a:latin typeface="Calibri"/>
                          <a:cs typeface="Calibri"/>
                        </a:rPr>
                        <a:t> </a:t>
                      </a:r>
                      <a:r>
                        <a:rPr sz="950" spc="90" dirty="0">
                          <a:solidFill>
                            <a:srgbClr val="FFFFFF"/>
                          </a:solidFill>
                          <a:latin typeface="Calibri"/>
                          <a:cs typeface="Calibri"/>
                        </a:rPr>
                        <a:t>χρήση</a:t>
                      </a:r>
                      <a:r>
                        <a:rPr sz="950" spc="50" dirty="0">
                          <a:solidFill>
                            <a:srgbClr val="FFFFFF"/>
                          </a:solidFill>
                          <a:latin typeface="Calibri"/>
                          <a:cs typeface="Calibri"/>
                        </a:rPr>
                        <a:t> </a:t>
                      </a:r>
                      <a:r>
                        <a:rPr sz="950" b="1" spc="100" dirty="0">
                          <a:solidFill>
                            <a:srgbClr val="FFBF00"/>
                          </a:solidFill>
                          <a:latin typeface="Calibri"/>
                          <a:cs typeface="Calibri"/>
                        </a:rPr>
                        <a:t>φορητών</a:t>
                      </a:r>
                      <a:r>
                        <a:rPr sz="950" b="1" spc="50" dirty="0">
                          <a:solidFill>
                            <a:srgbClr val="FFBF00"/>
                          </a:solidFill>
                          <a:latin typeface="Calibri"/>
                          <a:cs typeface="Calibri"/>
                        </a:rPr>
                        <a:t> </a:t>
                      </a:r>
                      <a:r>
                        <a:rPr sz="950" spc="75" dirty="0">
                          <a:solidFill>
                            <a:srgbClr val="FFFFFF"/>
                          </a:solidFill>
                          <a:latin typeface="Calibri"/>
                          <a:cs typeface="Calibri"/>
                        </a:rPr>
                        <a:t>και</a:t>
                      </a:r>
                      <a:r>
                        <a:rPr sz="950" spc="55" dirty="0">
                          <a:solidFill>
                            <a:srgbClr val="FFFFFF"/>
                          </a:solidFill>
                          <a:latin typeface="Calibri"/>
                          <a:cs typeface="Calibri"/>
                        </a:rPr>
                        <a:t> </a:t>
                      </a:r>
                      <a:r>
                        <a:rPr sz="950" b="1" spc="85" dirty="0">
                          <a:solidFill>
                            <a:srgbClr val="FFBF00"/>
                          </a:solidFill>
                          <a:latin typeface="Calibri"/>
                          <a:cs typeface="Calibri"/>
                        </a:rPr>
                        <a:t>κινητών</a:t>
                      </a:r>
                      <a:r>
                        <a:rPr sz="950" b="1" spc="50" dirty="0">
                          <a:solidFill>
                            <a:srgbClr val="FFBF00"/>
                          </a:solidFill>
                          <a:latin typeface="Calibri"/>
                          <a:cs typeface="Calibri"/>
                        </a:rPr>
                        <a:t> </a:t>
                      </a:r>
                      <a:r>
                        <a:rPr sz="950" spc="90" dirty="0">
                          <a:solidFill>
                            <a:srgbClr val="FFFFFF"/>
                          </a:solidFill>
                          <a:latin typeface="Calibri"/>
                          <a:cs typeface="Calibri"/>
                        </a:rPr>
                        <a:t>συσκευών,</a:t>
                      </a:r>
                      <a:r>
                        <a:rPr sz="950" spc="50" dirty="0">
                          <a:solidFill>
                            <a:srgbClr val="FFFFFF"/>
                          </a:solidFill>
                          <a:latin typeface="Calibri"/>
                          <a:cs typeface="Calibri"/>
                        </a:rPr>
                        <a:t> </a:t>
                      </a:r>
                      <a:r>
                        <a:rPr sz="950" spc="85" dirty="0">
                          <a:solidFill>
                            <a:srgbClr val="FFFFFF"/>
                          </a:solidFill>
                          <a:latin typeface="Calibri"/>
                          <a:cs typeface="Calibri"/>
                        </a:rPr>
                        <a:t>το</a:t>
                      </a:r>
                      <a:r>
                        <a:rPr sz="950" spc="45" dirty="0">
                          <a:solidFill>
                            <a:srgbClr val="FFFFFF"/>
                          </a:solidFill>
                          <a:latin typeface="Calibri"/>
                          <a:cs typeface="Calibri"/>
                        </a:rPr>
                        <a:t> </a:t>
                      </a:r>
                      <a:r>
                        <a:rPr sz="950" spc="95" dirty="0">
                          <a:solidFill>
                            <a:srgbClr val="FFFFFF"/>
                          </a:solidFill>
                          <a:latin typeface="Calibri"/>
                          <a:cs typeface="Calibri"/>
                        </a:rPr>
                        <a:t>σύστημα</a:t>
                      </a:r>
                      <a:r>
                        <a:rPr sz="950" spc="50" dirty="0">
                          <a:solidFill>
                            <a:srgbClr val="FFFFFF"/>
                          </a:solidFill>
                          <a:latin typeface="Calibri"/>
                          <a:cs typeface="Calibri"/>
                        </a:rPr>
                        <a:t> </a:t>
                      </a:r>
                      <a:r>
                        <a:rPr sz="950" spc="85" dirty="0">
                          <a:solidFill>
                            <a:srgbClr val="FFFFFF"/>
                          </a:solidFill>
                          <a:latin typeface="Calibri"/>
                          <a:cs typeface="Calibri"/>
                        </a:rPr>
                        <a:t>περιλαμβάνει</a:t>
                      </a:r>
                      <a:r>
                        <a:rPr sz="950" spc="50" dirty="0">
                          <a:solidFill>
                            <a:srgbClr val="FFFFFF"/>
                          </a:solidFill>
                          <a:latin typeface="Calibri"/>
                          <a:cs typeface="Calibri"/>
                        </a:rPr>
                        <a:t> </a:t>
                      </a:r>
                      <a:r>
                        <a:rPr sz="950" spc="80" dirty="0">
                          <a:solidFill>
                            <a:srgbClr val="FFFFFF"/>
                          </a:solidFill>
                          <a:latin typeface="Calibri"/>
                          <a:cs typeface="Calibri"/>
                        </a:rPr>
                        <a:t>την </a:t>
                      </a:r>
                      <a:r>
                        <a:rPr sz="950" spc="-200" dirty="0">
                          <a:solidFill>
                            <a:srgbClr val="FFFFFF"/>
                          </a:solidFill>
                          <a:latin typeface="Calibri"/>
                          <a:cs typeface="Calibri"/>
                        </a:rPr>
                        <a:t> </a:t>
                      </a:r>
                      <a:r>
                        <a:rPr sz="950" spc="70" dirty="0">
                          <a:solidFill>
                            <a:srgbClr val="FFFFFF"/>
                          </a:solidFill>
                          <a:latin typeface="Calibri"/>
                          <a:cs typeface="Calibri"/>
                        </a:rPr>
                        <a:t>ικανότητα.</a:t>
                      </a:r>
                      <a:endParaRPr sz="950">
                        <a:latin typeface="Calibri"/>
                        <a:cs typeface="Calibri"/>
                      </a:endParaRPr>
                    </a:p>
                  </a:txBody>
                  <a:tcPr marL="0" marR="0" marT="95885" marB="0">
                    <a:lnL w="12700">
                      <a:solidFill>
                        <a:srgbClr val="FFB800"/>
                      </a:solidFill>
                      <a:prstDash val="solid"/>
                    </a:lnL>
                    <a:lnR w="12700">
                      <a:solidFill>
                        <a:srgbClr val="FFB800"/>
                      </a:solidFill>
                      <a:prstDash val="solid"/>
                    </a:lnR>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10"/>
                  </a:ext>
                </a:extLst>
              </a:tr>
            </a:tbl>
          </a:graphicData>
        </a:graphic>
      </p:graphicFrame>
      <p:sp>
        <p:nvSpPr>
          <p:cNvPr id="7" name="object 7"/>
          <p:cNvSpPr txBox="1"/>
          <p:nvPr/>
        </p:nvSpPr>
        <p:spPr>
          <a:xfrm>
            <a:off x="367029" y="6440804"/>
            <a:ext cx="2091689" cy="147320"/>
          </a:xfrm>
          <a:prstGeom prst="rect">
            <a:avLst/>
          </a:prstGeom>
        </p:spPr>
        <p:txBody>
          <a:bodyPr vert="horz" wrap="square" lIns="0" tIns="12700" rIns="0" bIns="0" rtlCol="0">
            <a:spAutoFit/>
          </a:bodyPr>
          <a:lstStyle/>
          <a:p>
            <a:pPr marL="12700">
              <a:lnSpc>
                <a:spcPct val="100000"/>
              </a:lnSpc>
              <a:spcBef>
                <a:spcPts val="100"/>
              </a:spcBef>
            </a:pPr>
            <a:r>
              <a:rPr sz="800" i="1" spc="-5" dirty="0">
                <a:solidFill>
                  <a:srgbClr val="FFBF00"/>
                </a:solidFill>
                <a:latin typeface="Calibri"/>
                <a:cs typeface="Calibri"/>
              </a:rPr>
              <a:t>Πηγή: 2024</a:t>
            </a:r>
            <a:r>
              <a:rPr sz="800" i="1" u="sng" spc="-5" dirty="0">
                <a:solidFill>
                  <a:srgbClr val="FFBF00"/>
                </a:solidFill>
                <a:uFill>
                  <a:solidFill>
                    <a:srgbClr val="FFBF00"/>
                  </a:solidFill>
                </a:uFill>
                <a:latin typeface="Calibri"/>
                <a:cs typeface="Calibri"/>
                <a:hlinkClick r:id="rId2"/>
              </a:rPr>
              <a:t>(moxa.com)</a:t>
            </a:r>
            <a:r>
              <a:rPr sz="800" i="1" u="sng" spc="-10" dirty="0">
                <a:solidFill>
                  <a:srgbClr val="FFBF00"/>
                </a:solidFill>
                <a:uFill>
                  <a:solidFill>
                    <a:srgbClr val="FFBF00"/>
                  </a:solidFill>
                </a:uFill>
                <a:latin typeface="Calibri"/>
                <a:cs typeface="Calibri"/>
                <a:hlinkClick r:id="rId2"/>
              </a:rPr>
              <a:t> </a:t>
            </a:r>
            <a:r>
              <a:rPr sz="800" i="1" u="sng" spc="-5" dirty="0">
                <a:solidFill>
                  <a:srgbClr val="FFBF00"/>
                </a:solidFill>
                <a:uFill>
                  <a:solidFill>
                    <a:srgbClr val="FFBF00"/>
                  </a:solidFill>
                </a:uFill>
                <a:latin typeface="Calibri"/>
                <a:cs typeface="Calibri"/>
                <a:hlinkClick r:id="rId2"/>
              </a:rPr>
              <a:t>με βάση </a:t>
            </a:r>
            <a:r>
              <a:rPr sz="800" i="1" u="sng" dirty="0">
                <a:solidFill>
                  <a:srgbClr val="FFBF00"/>
                </a:solidFill>
                <a:uFill>
                  <a:solidFill>
                    <a:srgbClr val="FFBF00"/>
                  </a:solidFill>
                </a:uFill>
                <a:latin typeface="Calibri"/>
                <a:cs typeface="Calibri"/>
                <a:hlinkClick r:id="rId2"/>
              </a:rPr>
              <a:t>το</a:t>
            </a:r>
            <a:r>
              <a:rPr sz="800" i="1" u="sng" spc="-5" dirty="0">
                <a:solidFill>
                  <a:srgbClr val="FFBF00"/>
                </a:solidFill>
                <a:uFill>
                  <a:solidFill>
                    <a:srgbClr val="FFBF00"/>
                  </a:solidFill>
                </a:uFill>
                <a:latin typeface="Calibri"/>
                <a:cs typeface="Calibri"/>
                <a:hlinkClick r:id="rId2"/>
              </a:rPr>
              <a:t> IACS</a:t>
            </a:r>
            <a:r>
              <a:rPr sz="800" i="1" dirty="0">
                <a:solidFill>
                  <a:srgbClr val="FFBF00"/>
                </a:solidFill>
                <a:latin typeface="Calibri"/>
                <a:cs typeface="Calibri"/>
                <a:hlinkClick r:id="rId2"/>
              </a:rPr>
              <a:t> </a:t>
            </a:r>
            <a:r>
              <a:rPr sz="800" i="1" spc="-5" dirty="0">
                <a:solidFill>
                  <a:srgbClr val="FFBF00"/>
                </a:solidFill>
                <a:latin typeface="Calibri"/>
                <a:cs typeface="Calibri"/>
              </a:rPr>
              <a:t>UR E27 4.</a:t>
            </a:r>
            <a:endParaRPr sz="800">
              <a:latin typeface="Calibri"/>
              <a:cs typeface="Calibri"/>
            </a:endParaRPr>
          </a:p>
        </p:txBody>
      </p:sp>
      <p:pic>
        <p:nvPicPr>
          <p:cNvPr id="8" name="object 8"/>
          <p:cNvPicPr/>
          <p:nvPr/>
        </p:nvPicPr>
        <p:blipFill>
          <a:blip r:embed="rId3" cstate="print"/>
          <a:stretch>
            <a:fillRect/>
          </a:stretch>
        </p:blipFill>
        <p:spPr>
          <a:xfrm>
            <a:off x="7549832" y="6676072"/>
            <a:ext cx="3293427" cy="18192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75375" y="2525712"/>
            <a:ext cx="4481195" cy="784860"/>
          </a:xfrm>
          <a:prstGeom prst="rect">
            <a:avLst/>
          </a:prstGeom>
        </p:spPr>
        <p:txBody>
          <a:bodyPr vert="horz" wrap="square" lIns="0" tIns="39370" rIns="0" bIns="0" rtlCol="0">
            <a:spAutoFit/>
          </a:bodyPr>
          <a:lstStyle/>
          <a:p>
            <a:pPr marL="12700" marR="5080">
              <a:lnSpc>
                <a:spcPts val="2920"/>
              </a:lnSpc>
              <a:spcBef>
                <a:spcPts val="310"/>
              </a:spcBef>
            </a:pPr>
            <a:r>
              <a:rPr spc="200" dirty="0">
                <a:latin typeface="Calibri"/>
                <a:cs typeface="Calibri"/>
              </a:rPr>
              <a:t>Πρότυπα</a:t>
            </a:r>
            <a:r>
              <a:rPr spc="240" dirty="0">
                <a:latin typeface="Calibri"/>
                <a:cs typeface="Calibri"/>
              </a:rPr>
              <a:t> </a:t>
            </a:r>
            <a:r>
              <a:rPr spc="185" dirty="0">
                <a:latin typeface="Calibri"/>
                <a:cs typeface="Calibri"/>
              </a:rPr>
              <a:t>κυβερνοασφάλειας </a:t>
            </a:r>
            <a:r>
              <a:rPr spc="-560" dirty="0">
                <a:latin typeface="Calibri"/>
                <a:cs typeface="Calibri"/>
              </a:rPr>
              <a:t> </a:t>
            </a:r>
            <a:r>
              <a:rPr spc="150" dirty="0">
                <a:latin typeface="Calibri"/>
                <a:cs typeface="Calibri"/>
              </a:rPr>
              <a:t>στη</a:t>
            </a:r>
            <a:r>
              <a:rPr spc="200" dirty="0">
                <a:latin typeface="Calibri"/>
                <a:cs typeface="Calibri"/>
              </a:rPr>
              <a:t> </a:t>
            </a:r>
            <a:r>
              <a:rPr spc="165" dirty="0">
                <a:latin typeface="Calibri"/>
                <a:cs typeface="Calibri"/>
              </a:rPr>
              <a:t>ναυτιλία</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5990907"/>
            <a:ext cx="3246120" cy="60229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77137" y="2051050"/>
              <a:ext cx="4575175" cy="3267392"/>
            </a:xfrm>
            <a:prstGeom prst="rect">
              <a:avLst/>
            </a:prstGeom>
          </p:spPr>
        </p:pic>
        <p:pic>
          <p:nvPicPr>
            <p:cNvPr id="7" name="object 7"/>
            <p:cNvPicPr/>
            <p:nvPr/>
          </p:nvPicPr>
          <p:blipFill>
            <a:blip r:embed="rId4" cstate="print"/>
            <a:stretch>
              <a:fillRect/>
            </a:stretch>
          </p:blipFill>
          <p:spPr>
            <a:xfrm>
              <a:off x="7549832" y="6167437"/>
              <a:ext cx="3293427" cy="611187"/>
            </a:xfrm>
            <a:prstGeom prst="rect">
              <a:avLst/>
            </a:prstGeom>
          </p:spPr>
        </p:pic>
      </p:grpSp>
      <p:sp>
        <p:nvSpPr>
          <p:cNvPr id="8" name="object 8"/>
          <p:cNvSpPr txBox="1">
            <a:spLocks noGrp="1"/>
          </p:cNvSpPr>
          <p:nvPr>
            <p:ph type="title"/>
          </p:nvPr>
        </p:nvSpPr>
        <p:spPr>
          <a:xfrm>
            <a:off x="875030" y="402590"/>
            <a:ext cx="7059930" cy="876300"/>
          </a:xfrm>
          <a:prstGeom prst="rect">
            <a:avLst/>
          </a:prstGeom>
        </p:spPr>
        <p:txBody>
          <a:bodyPr vert="horz" wrap="square" lIns="0" tIns="41275" rIns="0" bIns="0" rtlCol="0">
            <a:spAutoFit/>
          </a:bodyPr>
          <a:lstStyle/>
          <a:p>
            <a:pPr marL="12700" marR="5080" indent="239395">
              <a:lnSpc>
                <a:spcPts val="3279"/>
              </a:lnSpc>
              <a:spcBef>
                <a:spcPts val="325"/>
              </a:spcBef>
              <a:tabLst>
                <a:tab pos="1191260" algn="l"/>
                <a:tab pos="2482850" algn="l"/>
              </a:tabLst>
            </a:pPr>
            <a:r>
              <a:rPr sz="2850" spc="35" dirty="0">
                <a:solidFill>
                  <a:srgbClr val="000000"/>
                </a:solidFill>
              </a:rPr>
              <a:t>IEC	</a:t>
            </a:r>
            <a:r>
              <a:rPr sz="2850" spc="60" dirty="0">
                <a:solidFill>
                  <a:srgbClr val="000000"/>
                </a:solidFill>
              </a:rPr>
              <a:t>62443	</a:t>
            </a:r>
            <a:r>
              <a:rPr sz="2850" spc="65" dirty="0">
                <a:solidFill>
                  <a:srgbClr val="000000"/>
                </a:solidFill>
              </a:rPr>
              <a:t>Ασφάλεια</a:t>
            </a:r>
            <a:r>
              <a:rPr sz="2850" spc="125" dirty="0">
                <a:solidFill>
                  <a:srgbClr val="000000"/>
                </a:solidFill>
              </a:rPr>
              <a:t> </a:t>
            </a:r>
            <a:r>
              <a:rPr sz="2850" spc="55" dirty="0">
                <a:solidFill>
                  <a:srgbClr val="000000"/>
                </a:solidFill>
              </a:rPr>
              <a:t>στον</a:t>
            </a:r>
            <a:r>
              <a:rPr sz="2850" spc="125" dirty="0">
                <a:solidFill>
                  <a:srgbClr val="000000"/>
                </a:solidFill>
              </a:rPr>
              <a:t> </a:t>
            </a:r>
            <a:r>
              <a:rPr sz="2850" spc="70" dirty="0">
                <a:solidFill>
                  <a:srgbClr val="000000"/>
                </a:solidFill>
              </a:rPr>
              <a:t>κυβερνοχώρο </a:t>
            </a:r>
            <a:r>
              <a:rPr sz="2850" spc="-695" dirty="0">
                <a:solidFill>
                  <a:srgbClr val="000000"/>
                </a:solidFill>
              </a:rPr>
              <a:t> </a:t>
            </a:r>
            <a:r>
              <a:rPr sz="2850" spc="70" dirty="0">
                <a:solidFill>
                  <a:srgbClr val="000000"/>
                </a:solidFill>
                <a:hlinkClick r:id="rId5"/>
              </a:rPr>
              <a:t>XML-ph-0002@deepl.internal</a:t>
            </a:r>
            <a:r>
              <a:rPr sz="2850" spc="155" dirty="0">
                <a:solidFill>
                  <a:srgbClr val="000000"/>
                </a:solidFill>
                <a:hlinkClick r:id="rId5"/>
              </a:rPr>
              <a:t> </a:t>
            </a:r>
            <a:r>
              <a:rPr sz="2850" spc="65" dirty="0">
                <a:solidFill>
                  <a:srgbClr val="000000"/>
                </a:solidFill>
              </a:rPr>
              <a:t>Πρότυπο</a:t>
            </a:r>
            <a:endParaRPr sz="2850"/>
          </a:p>
        </p:txBody>
      </p:sp>
      <p:sp>
        <p:nvSpPr>
          <p:cNvPr id="9" name="object 9"/>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0" name="object 10"/>
          <p:cNvSpPr txBox="1"/>
          <p:nvPr/>
        </p:nvSpPr>
        <p:spPr>
          <a:xfrm>
            <a:off x="789305" y="1611947"/>
            <a:ext cx="6615430" cy="2867660"/>
          </a:xfrm>
          <a:prstGeom prst="rect">
            <a:avLst/>
          </a:prstGeom>
        </p:spPr>
        <p:txBody>
          <a:bodyPr vert="horz" wrap="square" lIns="0" tIns="12700" rIns="0" bIns="0" rtlCol="0">
            <a:spAutoFit/>
          </a:bodyPr>
          <a:lstStyle/>
          <a:p>
            <a:pPr marL="103505">
              <a:lnSpc>
                <a:spcPct val="100000"/>
              </a:lnSpc>
              <a:spcBef>
                <a:spcPts val="100"/>
              </a:spcBef>
            </a:pPr>
            <a:r>
              <a:rPr sz="1250" b="1" spc="75" dirty="0">
                <a:solidFill>
                  <a:srgbClr val="FFBF00"/>
                </a:solidFill>
                <a:latin typeface="Calibri"/>
                <a:cs typeface="Calibri"/>
              </a:rPr>
              <a:t>IEC</a:t>
            </a:r>
            <a:r>
              <a:rPr sz="1250" b="1" spc="-5" dirty="0">
                <a:solidFill>
                  <a:srgbClr val="FFBF00"/>
                </a:solidFill>
                <a:latin typeface="Calibri"/>
                <a:cs typeface="Calibri"/>
              </a:rPr>
              <a:t> </a:t>
            </a:r>
            <a:r>
              <a:rPr sz="1250" b="1" spc="85" dirty="0">
                <a:solidFill>
                  <a:srgbClr val="FFBF00"/>
                </a:solidFill>
                <a:latin typeface="Calibri"/>
                <a:cs typeface="Calibri"/>
              </a:rPr>
              <a:t>62443</a:t>
            </a:r>
            <a:endParaRPr sz="1250">
              <a:latin typeface="Calibri"/>
              <a:cs typeface="Calibri"/>
            </a:endParaRPr>
          </a:p>
          <a:p>
            <a:pPr>
              <a:lnSpc>
                <a:spcPct val="100000"/>
              </a:lnSpc>
              <a:spcBef>
                <a:spcPts val="60"/>
              </a:spcBef>
            </a:pPr>
            <a:endParaRPr sz="1450">
              <a:latin typeface="Calibri"/>
              <a:cs typeface="Calibri"/>
            </a:endParaRPr>
          </a:p>
          <a:p>
            <a:pPr marL="103505" indent="-90805">
              <a:lnSpc>
                <a:spcPct val="100000"/>
              </a:lnSpc>
              <a:buClr>
                <a:srgbClr val="FFB800"/>
              </a:buClr>
              <a:buSzPct val="127272"/>
              <a:buFont typeface="Arial"/>
              <a:buChar char="•"/>
              <a:tabLst>
                <a:tab pos="103505" algn="l"/>
              </a:tabLst>
            </a:pPr>
            <a:r>
              <a:rPr sz="1100" b="1" spc="80" dirty="0">
                <a:latin typeface="Calibri"/>
                <a:cs typeface="Calibri"/>
              </a:rPr>
              <a:t>Πρωταρχικός</a:t>
            </a:r>
            <a:r>
              <a:rPr sz="1100" b="1" spc="35" dirty="0">
                <a:latin typeface="Calibri"/>
                <a:cs typeface="Calibri"/>
              </a:rPr>
              <a:t> </a:t>
            </a:r>
            <a:r>
              <a:rPr sz="1100" spc="75" dirty="0">
                <a:latin typeface="Calibri"/>
                <a:cs typeface="Calibri"/>
              </a:rPr>
              <a:t>στόχος</a:t>
            </a:r>
            <a:r>
              <a:rPr sz="1100" spc="45" dirty="0">
                <a:latin typeface="Calibri"/>
                <a:cs typeface="Calibri"/>
              </a:rPr>
              <a:t> </a:t>
            </a:r>
            <a:r>
              <a:rPr sz="1100" b="1" spc="70" dirty="0">
                <a:latin typeface="Calibri"/>
                <a:cs typeface="Calibri"/>
              </a:rPr>
              <a:t>της</a:t>
            </a:r>
            <a:r>
              <a:rPr sz="1100" b="1" spc="35" dirty="0">
                <a:latin typeface="Calibri"/>
                <a:cs typeface="Calibri"/>
              </a:rPr>
              <a:t> </a:t>
            </a:r>
            <a:r>
              <a:rPr sz="1100" b="1" spc="75" dirty="0">
                <a:latin typeface="Calibri"/>
                <a:cs typeface="Calibri"/>
              </a:rPr>
              <a:t>σειράς</a:t>
            </a:r>
            <a:r>
              <a:rPr sz="1100" b="1" spc="40" dirty="0">
                <a:latin typeface="Calibri"/>
                <a:cs typeface="Calibri"/>
              </a:rPr>
              <a:t> </a:t>
            </a:r>
            <a:r>
              <a:rPr sz="1100" b="1" spc="70" dirty="0">
                <a:latin typeface="Calibri"/>
                <a:cs typeface="Calibri"/>
              </a:rPr>
              <a:t>IEC</a:t>
            </a:r>
            <a:r>
              <a:rPr sz="1100" b="1" spc="35" dirty="0">
                <a:latin typeface="Calibri"/>
                <a:cs typeface="Calibri"/>
              </a:rPr>
              <a:t> </a:t>
            </a:r>
            <a:r>
              <a:rPr sz="1100" b="1" spc="80" dirty="0">
                <a:latin typeface="Calibri"/>
                <a:cs typeface="Calibri"/>
              </a:rPr>
              <a:t>62443</a:t>
            </a:r>
            <a:r>
              <a:rPr sz="1100" b="1" spc="40" dirty="0">
                <a:latin typeface="Calibri"/>
                <a:cs typeface="Calibri"/>
              </a:rPr>
              <a:t> </a:t>
            </a:r>
            <a:r>
              <a:rPr sz="1100" spc="80" dirty="0">
                <a:latin typeface="Calibri"/>
                <a:cs typeface="Calibri"/>
              </a:rPr>
              <a:t>να</a:t>
            </a:r>
            <a:r>
              <a:rPr sz="1100" spc="35" dirty="0">
                <a:latin typeface="Calibri"/>
                <a:cs typeface="Calibri"/>
              </a:rPr>
              <a:t> </a:t>
            </a:r>
            <a:r>
              <a:rPr sz="1100" spc="80" dirty="0">
                <a:latin typeface="Calibri"/>
                <a:cs typeface="Calibri"/>
              </a:rPr>
              <a:t>ένα</a:t>
            </a:r>
            <a:r>
              <a:rPr sz="1100" spc="40" dirty="0">
                <a:latin typeface="Calibri"/>
                <a:cs typeface="Calibri"/>
              </a:rPr>
              <a:t> </a:t>
            </a:r>
            <a:r>
              <a:rPr sz="1100" b="1" spc="75" dirty="0">
                <a:latin typeface="Calibri"/>
                <a:cs typeface="Calibri"/>
              </a:rPr>
              <a:t>πλαίσιο</a:t>
            </a:r>
            <a:r>
              <a:rPr sz="1100" b="1" spc="35" dirty="0">
                <a:latin typeface="Calibri"/>
                <a:cs typeface="Calibri"/>
              </a:rPr>
              <a:t> </a:t>
            </a:r>
            <a:r>
              <a:rPr sz="1100" b="1" spc="75" dirty="0">
                <a:latin typeface="Calibri"/>
                <a:cs typeface="Calibri"/>
              </a:rPr>
              <a:t>λογισμικού</a:t>
            </a:r>
            <a:r>
              <a:rPr sz="1100" b="1" spc="45" dirty="0">
                <a:latin typeface="Calibri"/>
                <a:cs typeface="Calibri"/>
              </a:rPr>
              <a:t> </a:t>
            </a:r>
            <a:r>
              <a:rPr sz="1100" b="1" spc="90" dirty="0">
                <a:latin typeface="Calibri"/>
                <a:cs typeface="Calibri"/>
              </a:rPr>
              <a:t>που</a:t>
            </a:r>
            <a:r>
              <a:rPr sz="1100" b="1" spc="40" dirty="0">
                <a:latin typeface="Calibri"/>
                <a:cs typeface="Calibri"/>
              </a:rPr>
              <a:t> </a:t>
            </a:r>
            <a:r>
              <a:rPr sz="1100" spc="75" dirty="0">
                <a:latin typeface="Calibri"/>
                <a:cs typeface="Calibri"/>
              </a:rPr>
              <a:t>να</a:t>
            </a:r>
            <a:r>
              <a:rPr sz="1100" spc="20" dirty="0">
                <a:latin typeface="Calibri"/>
                <a:cs typeface="Calibri"/>
              </a:rPr>
              <a:t> </a:t>
            </a:r>
            <a:r>
              <a:rPr sz="1100" spc="60" dirty="0">
                <a:latin typeface="Calibri"/>
                <a:cs typeface="Calibri"/>
              </a:rPr>
              <a:t>διευθυνσιοδοτεί</a:t>
            </a:r>
            <a:endParaRPr sz="1100">
              <a:latin typeface="Calibri"/>
              <a:cs typeface="Calibri"/>
            </a:endParaRPr>
          </a:p>
          <a:p>
            <a:pPr marL="103505">
              <a:lnSpc>
                <a:spcPct val="100000"/>
              </a:lnSpc>
              <a:spcBef>
                <a:spcPts val="375"/>
              </a:spcBef>
            </a:pPr>
            <a:r>
              <a:rPr sz="1100" b="1" spc="50" dirty="0">
                <a:latin typeface="Calibri"/>
                <a:cs typeface="Calibri"/>
              </a:rPr>
              <a:t>τρέχοντα</a:t>
            </a:r>
            <a:r>
              <a:rPr sz="1100" b="1" spc="20" dirty="0">
                <a:latin typeface="Calibri"/>
                <a:cs typeface="Calibri"/>
              </a:rPr>
              <a:t> </a:t>
            </a:r>
            <a:r>
              <a:rPr sz="1100" spc="45" dirty="0">
                <a:latin typeface="Calibri"/>
                <a:cs typeface="Calibri"/>
              </a:rPr>
              <a:t>και</a:t>
            </a:r>
            <a:r>
              <a:rPr sz="1100" spc="25" dirty="0">
                <a:latin typeface="Calibri"/>
                <a:cs typeface="Calibri"/>
              </a:rPr>
              <a:t> </a:t>
            </a:r>
            <a:r>
              <a:rPr sz="1100" b="1" spc="50" dirty="0">
                <a:latin typeface="Calibri"/>
                <a:cs typeface="Calibri"/>
              </a:rPr>
              <a:t>μελλοντικά</a:t>
            </a:r>
            <a:r>
              <a:rPr sz="1100" b="1" spc="20" dirty="0">
                <a:latin typeface="Calibri"/>
                <a:cs typeface="Calibri"/>
              </a:rPr>
              <a:t> </a:t>
            </a:r>
            <a:r>
              <a:rPr sz="1100" b="1" spc="55" dirty="0">
                <a:latin typeface="Calibri"/>
                <a:cs typeface="Calibri"/>
              </a:rPr>
              <a:t>τρωτά</a:t>
            </a:r>
            <a:r>
              <a:rPr sz="1100" b="1" spc="20" dirty="0">
                <a:latin typeface="Calibri"/>
                <a:cs typeface="Calibri"/>
              </a:rPr>
              <a:t> </a:t>
            </a:r>
            <a:r>
              <a:rPr sz="1100" b="1" spc="50" dirty="0">
                <a:latin typeface="Calibri"/>
                <a:cs typeface="Calibri"/>
              </a:rPr>
              <a:t>σημεία</a:t>
            </a:r>
            <a:r>
              <a:rPr sz="1100" b="1" spc="25" dirty="0">
                <a:latin typeface="Calibri"/>
                <a:cs typeface="Calibri"/>
              </a:rPr>
              <a:t> </a:t>
            </a:r>
            <a:r>
              <a:rPr sz="1100" spc="50" dirty="0">
                <a:latin typeface="Calibri"/>
                <a:cs typeface="Calibri"/>
              </a:rPr>
              <a:t>ασφαλείας</a:t>
            </a:r>
            <a:r>
              <a:rPr sz="1100" spc="25" dirty="0">
                <a:latin typeface="Calibri"/>
                <a:cs typeface="Calibri"/>
              </a:rPr>
              <a:t> </a:t>
            </a:r>
            <a:r>
              <a:rPr sz="1100" spc="50" dirty="0">
                <a:latin typeface="Calibri"/>
                <a:cs typeface="Calibri"/>
              </a:rPr>
              <a:t>σε</a:t>
            </a:r>
            <a:r>
              <a:rPr sz="1100" spc="20" dirty="0">
                <a:latin typeface="Calibri"/>
                <a:cs typeface="Calibri"/>
              </a:rPr>
              <a:t> </a:t>
            </a:r>
            <a:r>
              <a:rPr sz="1100" spc="50" dirty="0">
                <a:latin typeface="Calibri"/>
                <a:cs typeface="Calibri"/>
              </a:rPr>
              <a:t>βιομηχανικά</a:t>
            </a:r>
            <a:r>
              <a:rPr sz="1100" spc="30" dirty="0">
                <a:latin typeface="Calibri"/>
                <a:cs typeface="Calibri"/>
              </a:rPr>
              <a:t> </a:t>
            </a:r>
            <a:r>
              <a:rPr sz="1100" spc="40" dirty="0">
                <a:latin typeface="Calibri"/>
                <a:cs typeface="Calibri"/>
              </a:rPr>
              <a:t>συστήματα.</a:t>
            </a:r>
            <a:endParaRPr sz="1100">
              <a:latin typeface="Calibri"/>
              <a:cs typeface="Calibri"/>
            </a:endParaRPr>
          </a:p>
          <a:p>
            <a:pPr>
              <a:lnSpc>
                <a:spcPct val="100000"/>
              </a:lnSpc>
              <a:spcBef>
                <a:spcPts val="40"/>
              </a:spcBef>
            </a:pPr>
            <a:endParaRPr sz="1400">
              <a:latin typeface="Calibri"/>
              <a:cs typeface="Calibri"/>
            </a:endParaRPr>
          </a:p>
          <a:p>
            <a:pPr marL="103505" indent="-90805">
              <a:lnSpc>
                <a:spcPct val="100000"/>
              </a:lnSpc>
              <a:buClr>
                <a:srgbClr val="FFB800"/>
              </a:buClr>
              <a:buSzPct val="127272"/>
              <a:buFont typeface="Arial"/>
              <a:buChar char="•"/>
              <a:tabLst>
                <a:tab pos="103505" algn="l"/>
              </a:tabLst>
            </a:pPr>
            <a:r>
              <a:rPr sz="1100" spc="70" dirty="0">
                <a:latin typeface="Calibri"/>
                <a:cs typeface="Calibri"/>
              </a:rPr>
              <a:t>Ενεργοποιεί</a:t>
            </a:r>
            <a:r>
              <a:rPr sz="1100" spc="35" dirty="0">
                <a:latin typeface="Calibri"/>
                <a:cs typeface="Calibri"/>
              </a:rPr>
              <a:t> </a:t>
            </a:r>
            <a:r>
              <a:rPr sz="1100" spc="70" dirty="0">
                <a:latin typeface="Calibri"/>
                <a:cs typeface="Calibri"/>
              </a:rPr>
              <a:t>τη</a:t>
            </a:r>
            <a:r>
              <a:rPr sz="1100" spc="40" dirty="0">
                <a:latin typeface="Calibri"/>
                <a:cs typeface="Calibri"/>
              </a:rPr>
              <a:t> </a:t>
            </a:r>
            <a:r>
              <a:rPr sz="1100" spc="70" dirty="0">
                <a:latin typeface="Calibri"/>
                <a:cs typeface="Calibri"/>
              </a:rPr>
              <a:t>διαχείριση</a:t>
            </a:r>
            <a:r>
              <a:rPr sz="1100" spc="40" dirty="0">
                <a:latin typeface="Calibri"/>
                <a:cs typeface="Calibri"/>
              </a:rPr>
              <a:t> </a:t>
            </a:r>
            <a:r>
              <a:rPr sz="1100" spc="80" dirty="0">
                <a:latin typeface="Calibri"/>
                <a:cs typeface="Calibri"/>
              </a:rPr>
              <a:t>των</a:t>
            </a:r>
            <a:r>
              <a:rPr sz="1100" spc="35" dirty="0">
                <a:latin typeface="Calibri"/>
                <a:cs typeface="Calibri"/>
              </a:rPr>
              <a:t> </a:t>
            </a:r>
            <a:r>
              <a:rPr sz="1100" spc="75" dirty="0">
                <a:latin typeface="Calibri"/>
                <a:cs typeface="Calibri"/>
              </a:rPr>
              <a:t>κινδύνων</a:t>
            </a:r>
            <a:r>
              <a:rPr sz="1100" spc="40" dirty="0">
                <a:latin typeface="Calibri"/>
                <a:cs typeface="Calibri"/>
              </a:rPr>
              <a:t> </a:t>
            </a:r>
            <a:r>
              <a:rPr sz="1100" b="1" spc="80" dirty="0">
                <a:latin typeface="Calibri"/>
                <a:cs typeface="Calibri"/>
              </a:rPr>
              <a:t>ασφαλείας</a:t>
            </a:r>
            <a:r>
              <a:rPr sz="1100" b="1" spc="40" dirty="0">
                <a:latin typeface="Calibri"/>
                <a:cs typeface="Calibri"/>
              </a:rPr>
              <a:t> </a:t>
            </a:r>
            <a:r>
              <a:rPr sz="1100" spc="70" dirty="0">
                <a:latin typeface="Calibri"/>
                <a:cs typeface="Calibri"/>
              </a:rPr>
              <a:t>για</a:t>
            </a:r>
            <a:r>
              <a:rPr sz="1100" spc="40" dirty="0">
                <a:latin typeface="Calibri"/>
                <a:cs typeface="Calibri"/>
              </a:rPr>
              <a:t> </a:t>
            </a:r>
            <a:r>
              <a:rPr sz="1100" b="1" spc="80" dirty="0">
                <a:latin typeface="Calibri"/>
                <a:cs typeface="Calibri"/>
              </a:rPr>
              <a:t>ολόκληρο</a:t>
            </a:r>
            <a:r>
              <a:rPr sz="1100" b="1" spc="40" dirty="0">
                <a:latin typeface="Calibri"/>
                <a:cs typeface="Calibri"/>
              </a:rPr>
              <a:t> </a:t>
            </a:r>
            <a:r>
              <a:rPr sz="1100" spc="70" dirty="0">
                <a:latin typeface="Calibri"/>
                <a:cs typeface="Calibri"/>
              </a:rPr>
              <a:t>τον</a:t>
            </a:r>
            <a:r>
              <a:rPr sz="1100" spc="40" dirty="0">
                <a:latin typeface="Calibri"/>
                <a:cs typeface="Calibri"/>
              </a:rPr>
              <a:t> </a:t>
            </a:r>
            <a:r>
              <a:rPr sz="1100" b="1" spc="80" dirty="0">
                <a:latin typeface="Calibri"/>
                <a:cs typeface="Calibri"/>
              </a:rPr>
              <a:t>κύκλο</a:t>
            </a:r>
            <a:r>
              <a:rPr sz="1100" b="1" spc="45" dirty="0">
                <a:latin typeface="Calibri"/>
                <a:cs typeface="Calibri"/>
              </a:rPr>
              <a:t> </a:t>
            </a:r>
            <a:r>
              <a:rPr sz="1100" b="1" spc="80" dirty="0">
                <a:latin typeface="Calibri"/>
                <a:cs typeface="Calibri"/>
              </a:rPr>
              <a:t>ζωής</a:t>
            </a:r>
            <a:r>
              <a:rPr sz="1100" b="1" spc="40" dirty="0">
                <a:latin typeface="Calibri"/>
                <a:cs typeface="Calibri"/>
              </a:rPr>
              <a:t> </a:t>
            </a:r>
            <a:r>
              <a:rPr sz="1100" spc="70" dirty="0">
                <a:latin typeface="Calibri"/>
                <a:cs typeface="Calibri"/>
              </a:rPr>
              <a:t>και</a:t>
            </a:r>
            <a:r>
              <a:rPr sz="1100" spc="40" dirty="0">
                <a:latin typeface="Calibri"/>
                <a:cs typeface="Calibri"/>
              </a:rPr>
              <a:t> </a:t>
            </a:r>
            <a:r>
              <a:rPr sz="1100" spc="50" dirty="0">
                <a:latin typeface="Calibri"/>
                <a:cs typeface="Calibri"/>
              </a:rPr>
              <a:t>για</a:t>
            </a:r>
            <a:r>
              <a:rPr sz="1100" spc="-15" dirty="0">
                <a:latin typeface="Calibri"/>
                <a:cs typeface="Calibri"/>
              </a:rPr>
              <a:t> </a:t>
            </a:r>
            <a:r>
              <a:rPr sz="1100" spc="65" dirty="0">
                <a:latin typeface="Calibri"/>
                <a:cs typeface="Calibri"/>
              </a:rPr>
              <a:t>όλα</a:t>
            </a:r>
            <a:r>
              <a:rPr sz="1100" spc="-15" dirty="0">
                <a:latin typeface="Calibri"/>
                <a:cs typeface="Calibri"/>
              </a:rPr>
              <a:t> </a:t>
            </a:r>
            <a:r>
              <a:rPr sz="1100" spc="60" dirty="0">
                <a:latin typeface="Calibri"/>
                <a:cs typeface="Calibri"/>
              </a:rPr>
              <a:t>τα</a:t>
            </a:r>
            <a:endParaRPr sz="1100">
              <a:latin typeface="Calibri"/>
              <a:cs typeface="Calibri"/>
            </a:endParaRPr>
          </a:p>
          <a:p>
            <a:pPr marL="103505">
              <a:lnSpc>
                <a:spcPct val="100000"/>
              </a:lnSpc>
              <a:spcBef>
                <a:spcPts val="375"/>
              </a:spcBef>
            </a:pPr>
            <a:r>
              <a:rPr sz="1100" b="1" spc="50" dirty="0">
                <a:latin typeface="Calibri"/>
                <a:cs typeface="Calibri"/>
              </a:rPr>
              <a:t>πολυεπίπεδα</a:t>
            </a:r>
            <a:r>
              <a:rPr sz="1100" b="1" spc="30" dirty="0">
                <a:latin typeface="Calibri"/>
                <a:cs typeface="Calibri"/>
              </a:rPr>
              <a:t> </a:t>
            </a:r>
            <a:r>
              <a:rPr sz="1100" spc="35" dirty="0">
                <a:latin typeface="Calibri"/>
                <a:cs typeface="Calibri"/>
              </a:rPr>
              <a:t>δίκτυα</a:t>
            </a:r>
            <a:r>
              <a:rPr sz="1100" spc="15" dirty="0">
                <a:latin typeface="Calibri"/>
                <a:cs typeface="Calibri"/>
              </a:rPr>
              <a:t> </a:t>
            </a:r>
            <a:r>
              <a:rPr sz="1100" b="1" spc="50" dirty="0">
                <a:latin typeface="Calibri"/>
                <a:cs typeface="Calibri"/>
              </a:rPr>
              <a:t>βιομηχανικών</a:t>
            </a:r>
            <a:r>
              <a:rPr sz="1100" b="1" spc="30" dirty="0">
                <a:latin typeface="Calibri"/>
                <a:cs typeface="Calibri"/>
              </a:rPr>
              <a:t> </a:t>
            </a:r>
            <a:r>
              <a:rPr sz="1100" spc="35" dirty="0">
                <a:latin typeface="Calibri"/>
                <a:cs typeface="Calibri"/>
              </a:rPr>
              <a:t>δικτύων.</a:t>
            </a:r>
            <a:endParaRPr sz="1100">
              <a:latin typeface="Calibri"/>
              <a:cs typeface="Calibri"/>
            </a:endParaRPr>
          </a:p>
          <a:p>
            <a:pPr>
              <a:lnSpc>
                <a:spcPct val="100000"/>
              </a:lnSpc>
            </a:pPr>
            <a:endParaRPr sz="1400">
              <a:latin typeface="Calibri"/>
              <a:cs typeface="Calibri"/>
            </a:endParaRPr>
          </a:p>
          <a:p>
            <a:pPr marL="103505" marR="5080" indent="-91440" algn="just">
              <a:lnSpc>
                <a:spcPct val="100000"/>
              </a:lnSpc>
              <a:buClr>
                <a:srgbClr val="FFB800"/>
              </a:buClr>
              <a:buSzPct val="127272"/>
              <a:buFont typeface="Arial"/>
              <a:buChar char="•"/>
              <a:tabLst>
                <a:tab pos="104139" algn="l"/>
              </a:tabLst>
            </a:pPr>
            <a:r>
              <a:rPr sz="1100" spc="110" dirty="0">
                <a:latin typeface="Calibri"/>
                <a:cs typeface="Calibri"/>
              </a:rPr>
              <a:t>Αυτό </a:t>
            </a:r>
            <a:r>
              <a:rPr sz="1100" spc="95" dirty="0">
                <a:latin typeface="Calibri"/>
                <a:cs typeface="Calibri"/>
              </a:rPr>
              <a:t>επιτυγχάνεται </a:t>
            </a:r>
            <a:r>
              <a:rPr sz="1100" spc="105" dirty="0">
                <a:latin typeface="Calibri"/>
                <a:cs typeface="Calibri"/>
              </a:rPr>
              <a:t>με </a:t>
            </a:r>
            <a:r>
              <a:rPr sz="1100" b="1" spc="100" dirty="0">
                <a:latin typeface="Calibri"/>
                <a:cs typeface="Calibri"/>
              </a:rPr>
              <a:t>τη διαίρεση </a:t>
            </a:r>
            <a:r>
              <a:rPr sz="1100" spc="105" dirty="0">
                <a:latin typeface="Calibri"/>
                <a:cs typeface="Calibri"/>
              </a:rPr>
              <a:t>του </a:t>
            </a:r>
            <a:r>
              <a:rPr sz="1100" b="1" spc="105" dirty="0">
                <a:latin typeface="Calibri"/>
                <a:cs typeface="Calibri"/>
              </a:rPr>
              <a:t>συστήματος </a:t>
            </a:r>
            <a:r>
              <a:rPr sz="1100" spc="105" dirty="0">
                <a:latin typeface="Calibri"/>
                <a:cs typeface="Calibri"/>
              </a:rPr>
              <a:t>σε </a:t>
            </a:r>
            <a:r>
              <a:rPr sz="1100" b="1" spc="95" dirty="0">
                <a:latin typeface="Calibri"/>
                <a:cs typeface="Calibri"/>
              </a:rPr>
              <a:t>ζώνες, </a:t>
            </a:r>
            <a:r>
              <a:rPr sz="1100" spc="95" dirty="0">
                <a:latin typeface="Calibri"/>
                <a:cs typeface="Calibri"/>
              </a:rPr>
              <a:t>τον </a:t>
            </a:r>
            <a:r>
              <a:rPr sz="1100" spc="105" dirty="0">
                <a:latin typeface="Calibri"/>
                <a:cs typeface="Calibri"/>
              </a:rPr>
              <a:t>καθορισμό </a:t>
            </a:r>
            <a:r>
              <a:rPr sz="1100" b="1" spc="105" dirty="0">
                <a:latin typeface="Calibri"/>
                <a:cs typeface="Calibri"/>
              </a:rPr>
              <a:t>επιπέδων </a:t>
            </a:r>
            <a:r>
              <a:rPr sz="1100" b="1" spc="110" dirty="0">
                <a:latin typeface="Calibri"/>
                <a:cs typeface="Calibri"/>
              </a:rPr>
              <a:t> ασφαλείας</a:t>
            </a:r>
            <a:r>
              <a:rPr sz="1100" b="1" spc="114" dirty="0">
                <a:latin typeface="Calibri"/>
                <a:cs typeface="Calibri"/>
              </a:rPr>
              <a:t> </a:t>
            </a:r>
            <a:r>
              <a:rPr sz="1100" b="1" spc="95" dirty="0">
                <a:latin typeface="Calibri"/>
                <a:cs typeface="Calibri"/>
              </a:rPr>
              <a:t>για</a:t>
            </a:r>
            <a:r>
              <a:rPr sz="1100" b="1" spc="100" dirty="0">
                <a:latin typeface="Calibri"/>
                <a:cs typeface="Calibri"/>
              </a:rPr>
              <a:t> </a:t>
            </a:r>
            <a:r>
              <a:rPr sz="1100" spc="105" dirty="0">
                <a:latin typeface="Calibri"/>
                <a:cs typeface="Calibri"/>
              </a:rPr>
              <a:t>κάθε</a:t>
            </a:r>
            <a:r>
              <a:rPr sz="1100" spc="110" dirty="0">
                <a:latin typeface="Calibri"/>
                <a:cs typeface="Calibri"/>
              </a:rPr>
              <a:t> ζώνη</a:t>
            </a:r>
            <a:r>
              <a:rPr sz="1100" spc="114" dirty="0">
                <a:latin typeface="Calibri"/>
                <a:cs typeface="Calibri"/>
              </a:rPr>
              <a:t> </a:t>
            </a:r>
            <a:r>
              <a:rPr sz="1100" b="1" spc="95" dirty="0">
                <a:latin typeface="Calibri"/>
                <a:cs typeface="Calibri"/>
              </a:rPr>
              <a:t>και</a:t>
            </a:r>
            <a:r>
              <a:rPr sz="1100" b="1" spc="100" dirty="0">
                <a:latin typeface="Calibri"/>
                <a:cs typeface="Calibri"/>
              </a:rPr>
              <a:t> </a:t>
            </a:r>
            <a:r>
              <a:rPr sz="1100" spc="95" dirty="0">
                <a:latin typeface="Calibri"/>
                <a:cs typeface="Calibri"/>
              </a:rPr>
              <a:t>τον</a:t>
            </a:r>
            <a:r>
              <a:rPr sz="1100" spc="100" dirty="0">
                <a:latin typeface="Calibri"/>
                <a:cs typeface="Calibri"/>
              </a:rPr>
              <a:t> </a:t>
            </a:r>
            <a:r>
              <a:rPr sz="1100" spc="105" dirty="0">
                <a:latin typeface="Calibri"/>
                <a:cs typeface="Calibri"/>
              </a:rPr>
              <a:t>προσδιορισμό</a:t>
            </a:r>
            <a:r>
              <a:rPr sz="1100" spc="110" dirty="0">
                <a:latin typeface="Calibri"/>
                <a:cs typeface="Calibri"/>
              </a:rPr>
              <a:t> </a:t>
            </a:r>
            <a:r>
              <a:rPr sz="1100" b="1" spc="110" dirty="0">
                <a:latin typeface="Calibri"/>
                <a:cs typeface="Calibri"/>
              </a:rPr>
              <a:t>των</a:t>
            </a:r>
            <a:r>
              <a:rPr sz="1100" b="1" spc="114" dirty="0">
                <a:latin typeface="Calibri"/>
                <a:cs typeface="Calibri"/>
              </a:rPr>
              <a:t> </a:t>
            </a:r>
            <a:r>
              <a:rPr sz="1100" b="1" spc="105" dirty="0">
                <a:latin typeface="Calibri"/>
                <a:cs typeface="Calibri"/>
              </a:rPr>
              <a:t>δυνατοτήτων</a:t>
            </a:r>
            <a:r>
              <a:rPr sz="1100" b="1" spc="110" dirty="0">
                <a:latin typeface="Calibri"/>
                <a:cs typeface="Calibri"/>
              </a:rPr>
              <a:t> </a:t>
            </a:r>
            <a:r>
              <a:rPr sz="1100" spc="105" dirty="0">
                <a:latin typeface="Calibri"/>
                <a:cs typeface="Calibri"/>
              </a:rPr>
              <a:t>ασφαλείας</a:t>
            </a:r>
            <a:r>
              <a:rPr sz="1100" spc="110" dirty="0">
                <a:latin typeface="Calibri"/>
                <a:cs typeface="Calibri"/>
              </a:rPr>
              <a:t> </a:t>
            </a:r>
            <a:r>
              <a:rPr sz="1100" b="1" spc="120" dirty="0">
                <a:latin typeface="Calibri"/>
                <a:cs typeface="Calibri"/>
              </a:rPr>
              <a:t>που </a:t>
            </a:r>
            <a:r>
              <a:rPr sz="1100" b="1" spc="125" dirty="0">
                <a:latin typeface="Calibri"/>
                <a:cs typeface="Calibri"/>
              </a:rPr>
              <a:t> </a:t>
            </a:r>
            <a:r>
              <a:rPr sz="1100" spc="100" dirty="0">
                <a:latin typeface="Calibri"/>
                <a:cs typeface="Calibri"/>
              </a:rPr>
              <a:t>ενεργοποιούν</a:t>
            </a:r>
            <a:r>
              <a:rPr sz="1100" spc="105" dirty="0">
                <a:latin typeface="Calibri"/>
                <a:cs typeface="Calibri"/>
              </a:rPr>
              <a:t> ένα</a:t>
            </a:r>
            <a:r>
              <a:rPr sz="1100" spc="110" dirty="0">
                <a:latin typeface="Calibri"/>
                <a:cs typeface="Calibri"/>
              </a:rPr>
              <a:t> </a:t>
            </a:r>
            <a:r>
              <a:rPr sz="1100" spc="105" dirty="0">
                <a:latin typeface="Calibri"/>
                <a:cs typeface="Calibri"/>
              </a:rPr>
              <a:t>εξάρτημα</a:t>
            </a:r>
            <a:r>
              <a:rPr sz="1100" spc="110" dirty="0">
                <a:latin typeface="Calibri"/>
                <a:cs typeface="Calibri"/>
              </a:rPr>
              <a:t> </a:t>
            </a:r>
            <a:r>
              <a:rPr sz="1100" spc="90" dirty="0">
                <a:latin typeface="Calibri"/>
                <a:cs typeface="Calibri"/>
              </a:rPr>
              <a:t>για</a:t>
            </a:r>
            <a:r>
              <a:rPr sz="1100" spc="95" dirty="0">
                <a:latin typeface="Calibri"/>
                <a:cs typeface="Calibri"/>
              </a:rPr>
              <a:t> </a:t>
            </a:r>
            <a:r>
              <a:rPr sz="1100" spc="110" dirty="0">
                <a:latin typeface="Calibri"/>
                <a:cs typeface="Calibri"/>
              </a:rPr>
              <a:t>να </a:t>
            </a:r>
            <a:r>
              <a:rPr sz="1100" spc="105" dirty="0">
                <a:latin typeface="Calibri"/>
                <a:cs typeface="Calibri"/>
              </a:rPr>
              <a:t>ολοκληρωθεί</a:t>
            </a:r>
            <a:r>
              <a:rPr sz="1100" spc="110" dirty="0">
                <a:latin typeface="Calibri"/>
                <a:cs typeface="Calibri"/>
              </a:rPr>
              <a:t> </a:t>
            </a:r>
            <a:r>
              <a:rPr sz="1100" spc="105" dirty="0">
                <a:latin typeface="Calibri"/>
                <a:cs typeface="Calibri"/>
              </a:rPr>
              <a:t>σε</a:t>
            </a:r>
            <a:r>
              <a:rPr sz="1100" spc="110" dirty="0">
                <a:latin typeface="Calibri"/>
                <a:cs typeface="Calibri"/>
              </a:rPr>
              <a:t> </a:t>
            </a:r>
            <a:r>
              <a:rPr sz="1100" spc="105" dirty="0">
                <a:latin typeface="Calibri"/>
                <a:cs typeface="Calibri"/>
              </a:rPr>
              <a:t>ένα</a:t>
            </a:r>
            <a:r>
              <a:rPr sz="1100" spc="110" dirty="0">
                <a:latin typeface="Calibri"/>
                <a:cs typeface="Calibri"/>
              </a:rPr>
              <a:t> </a:t>
            </a:r>
            <a:r>
              <a:rPr sz="1100" spc="100" dirty="0">
                <a:latin typeface="Calibri"/>
                <a:cs typeface="Calibri"/>
              </a:rPr>
              <a:t>περιβάλλον</a:t>
            </a:r>
            <a:r>
              <a:rPr sz="1100" spc="105" dirty="0">
                <a:latin typeface="Calibri"/>
                <a:cs typeface="Calibri"/>
              </a:rPr>
              <a:t> ασφαλείας</a:t>
            </a:r>
            <a:r>
              <a:rPr sz="1100" spc="110" dirty="0">
                <a:latin typeface="Calibri"/>
                <a:cs typeface="Calibri"/>
              </a:rPr>
              <a:t> </a:t>
            </a:r>
            <a:r>
              <a:rPr sz="1100" spc="105" dirty="0">
                <a:latin typeface="Calibri"/>
                <a:cs typeface="Calibri"/>
              </a:rPr>
              <a:t>σε</a:t>
            </a:r>
            <a:r>
              <a:rPr sz="1100" spc="110" dirty="0">
                <a:latin typeface="Calibri"/>
                <a:cs typeface="Calibri"/>
              </a:rPr>
              <a:t> </a:t>
            </a:r>
            <a:r>
              <a:rPr sz="1100" spc="105" dirty="0">
                <a:latin typeface="Calibri"/>
                <a:cs typeface="Calibri"/>
              </a:rPr>
              <a:t>ένα </a:t>
            </a:r>
            <a:r>
              <a:rPr sz="1100" spc="-235" dirty="0">
                <a:latin typeface="Calibri"/>
                <a:cs typeface="Calibri"/>
              </a:rPr>
              <a:t> </a:t>
            </a:r>
            <a:r>
              <a:rPr sz="1100" spc="105" dirty="0">
                <a:latin typeface="Calibri"/>
                <a:cs typeface="Calibri"/>
              </a:rPr>
              <a:t>δεδομένο</a:t>
            </a:r>
            <a:r>
              <a:rPr sz="1100" spc="40" dirty="0">
                <a:latin typeface="Calibri"/>
                <a:cs typeface="Calibri"/>
              </a:rPr>
              <a:t> </a:t>
            </a:r>
            <a:r>
              <a:rPr sz="1100" b="1" spc="105" dirty="0">
                <a:latin typeface="Calibri"/>
                <a:cs typeface="Calibri"/>
              </a:rPr>
              <a:t>επίπεδο</a:t>
            </a:r>
            <a:r>
              <a:rPr sz="1100" b="1" spc="50" dirty="0">
                <a:latin typeface="Calibri"/>
                <a:cs typeface="Calibri"/>
              </a:rPr>
              <a:t> </a:t>
            </a:r>
            <a:r>
              <a:rPr sz="1100" spc="105" dirty="0">
                <a:latin typeface="Calibri"/>
                <a:cs typeface="Calibri"/>
              </a:rPr>
              <a:t>ασφαλείας</a:t>
            </a:r>
            <a:r>
              <a:rPr sz="1100" spc="55" dirty="0">
                <a:latin typeface="Calibri"/>
                <a:cs typeface="Calibri"/>
              </a:rPr>
              <a:t> </a:t>
            </a:r>
            <a:r>
              <a:rPr sz="1100" b="1" spc="75" dirty="0">
                <a:latin typeface="Calibri"/>
                <a:cs typeface="Calibri"/>
              </a:rPr>
              <a:t>(SL).</a:t>
            </a:r>
            <a:endParaRPr sz="1100">
              <a:latin typeface="Calibri"/>
              <a:cs typeface="Calibri"/>
            </a:endParaRPr>
          </a:p>
          <a:p>
            <a:pPr>
              <a:lnSpc>
                <a:spcPct val="100000"/>
              </a:lnSpc>
              <a:spcBef>
                <a:spcPts val="60"/>
              </a:spcBef>
              <a:buClr>
                <a:srgbClr val="FFB800"/>
              </a:buClr>
              <a:buFont typeface="Arial"/>
              <a:buChar char="•"/>
            </a:pPr>
            <a:endParaRPr sz="1300">
              <a:latin typeface="Calibri"/>
              <a:cs typeface="Calibri"/>
            </a:endParaRPr>
          </a:p>
          <a:p>
            <a:pPr marL="103505" marR="5080" indent="-91440" algn="just">
              <a:lnSpc>
                <a:spcPct val="100000"/>
              </a:lnSpc>
              <a:buClr>
                <a:srgbClr val="FFB800"/>
              </a:buClr>
              <a:buSzPct val="127272"/>
              <a:buFont typeface="Arial"/>
              <a:buChar char="•"/>
              <a:tabLst>
                <a:tab pos="104139" algn="l"/>
              </a:tabLst>
            </a:pPr>
            <a:r>
              <a:rPr sz="1100" b="1" spc="80" dirty="0">
                <a:latin typeface="Calibri"/>
                <a:cs typeface="Calibri"/>
              </a:rPr>
              <a:t>Το </a:t>
            </a:r>
            <a:r>
              <a:rPr sz="1100" b="1" spc="85" dirty="0">
                <a:latin typeface="Calibri"/>
                <a:cs typeface="Calibri"/>
              </a:rPr>
              <a:t>πρότυπο </a:t>
            </a:r>
            <a:r>
              <a:rPr sz="1100" b="1" spc="65" dirty="0">
                <a:latin typeface="Calibri"/>
                <a:cs typeface="Calibri"/>
              </a:rPr>
              <a:t>IEC</a:t>
            </a:r>
            <a:r>
              <a:rPr sz="1100" b="1" spc="70" dirty="0">
                <a:latin typeface="Calibri"/>
                <a:cs typeface="Calibri"/>
              </a:rPr>
              <a:t> </a:t>
            </a:r>
            <a:r>
              <a:rPr sz="1100" b="1" spc="80" dirty="0">
                <a:latin typeface="Calibri"/>
                <a:cs typeface="Calibri"/>
              </a:rPr>
              <a:t>62443 </a:t>
            </a:r>
            <a:r>
              <a:rPr sz="1100" b="1" spc="70" dirty="0">
                <a:latin typeface="Calibri"/>
                <a:cs typeface="Calibri"/>
              </a:rPr>
              <a:t>αποτελείται</a:t>
            </a:r>
            <a:r>
              <a:rPr sz="1100" b="1" spc="75" dirty="0">
                <a:latin typeface="Calibri"/>
                <a:cs typeface="Calibri"/>
              </a:rPr>
              <a:t> </a:t>
            </a:r>
            <a:r>
              <a:rPr sz="1100" spc="90" dirty="0">
                <a:latin typeface="Calibri"/>
                <a:cs typeface="Calibri"/>
              </a:rPr>
              <a:t>από </a:t>
            </a:r>
            <a:r>
              <a:rPr sz="1100" spc="80" dirty="0">
                <a:latin typeface="Calibri"/>
                <a:cs typeface="Calibri"/>
              </a:rPr>
              <a:t>πολλαπλά έγγραφα </a:t>
            </a:r>
            <a:r>
              <a:rPr sz="1100" spc="85" dirty="0">
                <a:latin typeface="Calibri"/>
                <a:cs typeface="Calibri"/>
              </a:rPr>
              <a:t>που </a:t>
            </a:r>
            <a:r>
              <a:rPr sz="1100" spc="70" dirty="0">
                <a:latin typeface="Calibri"/>
                <a:cs typeface="Calibri"/>
              </a:rPr>
              <a:t>ταξινομούνται  </a:t>
            </a:r>
            <a:r>
              <a:rPr sz="1100" spc="80" dirty="0">
                <a:latin typeface="Calibri"/>
                <a:cs typeface="Calibri"/>
              </a:rPr>
              <a:t>σε </a:t>
            </a:r>
            <a:r>
              <a:rPr sz="1100" spc="70" dirty="0">
                <a:latin typeface="Calibri"/>
                <a:cs typeface="Calibri"/>
              </a:rPr>
              <a:t>τέσσερις </a:t>
            </a:r>
            <a:r>
              <a:rPr sz="1100" spc="75" dirty="0">
                <a:latin typeface="Calibri"/>
                <a:cs typeface="Calibri"/>
              </a:rPr>
              <a:t> </a:t>
            </a:r>
            <a:r>
              <a:rPr sz="1100" spc="70" dirty="0">
                <a:latin typeface="Calibri"/>
                <a:cs typeface="Calibri"/>
              </a:rPr>
              <a:t>κύριες</a:t>
            </a:r>
            <a:r>
              <a:rPr sz="1100" spc="30" dirty="0">
                <a:latin typeface="Calibri"/>
                <a:cs typeface="Calibri"/>
              </a:rPr>
              <a:t> </a:t>
            </a:r>
            <a:r>
              <a:rPr sz="1100" spc="75" dirty="0">
                <a:latin typeface="Calibri"/>
                <a:cs typeface="Calibri"/>
              </a:rPr>
              <a:t>ομάδες:</a:t>
            </a:r>
            <a:r>
              <a:rPr sz="1100" spc="35" dirty="0">
                <a:latin typeface="Calibri"/>
                <a:cs typeface="Calibri"/>
              </a:rPr>
              <a:t> </a:t>
            </a:r>
            <a:r>
              <a:rPr sz="1100" b="1" spc="65" dirty="0">
                <a:latin typeface="Calibri"/>
                <a:cs typeface="Calibri"/>
              </a:rPr>
              <a:t>Γενικά,</a:t>
            </a:r>
            <a:r>
              <a:rPr sz="1100" b="1" spc="30" dirty="0">
                <a:latin typeface="Calibri"/>
                <a:cs typeface="Calibri"/>
              </a:rPr>
              <a:t> </a:t>
            </a:r>
            <a:r>
              <a:rPr sz="1100" b="1" spc="70" dirty="0">
                <a:latin typeface="Calibri"/>
                <a:cs typeface="Calibri"/>
              </a:rPr>
              <a:t>Πολιτικές</a:t>
            </a:r>
            <a:r>
              <a:rPr sz="1100" b="1" spc="35" dirty="0">
                <a:latin typeface="Calibri"/>
                <a:cs typeface="Calibri"/>
              </a:rPr>
              <a:t> </a:t>
            </a:r>
            <a:r>
              <a:rPr sz="1100" b="1" spc="70" dirty="0">
                <a:latin typeface="Calibri"/>
                <a:cs typeface="Calibri"/>
              </a:rPr>
              <a:t>και</a:t>
            </a:r>
            <a:r>
              <a:rPr sz="1100" b="1" spc="35" dirty="0">
                <a:latin typeface="Calibri"/>
                <a:cs typeface="Calibri"/>
              </a:rPr>
              <a:t> </a:t>
            </a:r>
            <a:r>
              <a:rPr sz="1100" b="1" spc="70" dirty="0">
                <a:latin typeface="Calibri"/>
                <a:cs typeface="Calibri"/>
              </a:rPr>
              <a:t>διαδικασίες,</a:t>
            </a:r>
            <a:r>
              <a:rPr sz="1100" b="1" spc="35" dirty="0">
                <a:latin typeface="Calibri"/>
                <a:cs typeface="Calibri"/>
              </a:rPr>
              <a:t> </a:t>
            </a:r>
            <a:r>
              <a:rPr sz="1100" spc="80" dirty="0">
                <a:latin typeface="Calibri"/>
                <a:cs typeface="Calibri"/>
              </a:rPr>
              <a:t>Σύστημα</a:t>
            </a:r>
            <a:r>
              <a:rPr sz="1100" spc="35" dirty="0">
                <a:latin typeface="Calibri"/>
                <a:cs typeface="Calibri"/>
              </a:rPr>
              <a:t> </a:t>
            </a:r>
            <a:r>
              <a:rPr sz="1100" b="1" spc="70" dirty="0">
                <a:latin typeface="Calibri"/>
                <a:cs typeface="Calibri"/>
              </a:rPr>
              <a:t>και</a:t>
            </a:r>
            <a:r>
              <a:rPr sz="1100" b="1" spc="35" dirty="0">
                <a:latin typeface="Calibri"/>
                <a:cs typeface="Calibri"/>
              </a:rPr>
              <a:t> </a:t>
            </a:r>
            <a:r>
              <a:rPr sz="1100" spc="40" dirty="0">
                <a:latin typeface="Calibri"/>
                <a:cs typeface="Calibri"/>
              </a:rPr>
              <a:t>.</a:t>
            </a:r>
            <a:endParaRPr sz="1100">
              <a:latin typeface="Calibri"/>
              <a:cs typeface="Calibri"/>
            </a:endParaRPr>
          </a:p>
        </p:txBody>
      </p:sp>
      <p:sp>
        <p:nvSpPr>
          <p:cNvPr id="11" name="object 11"/>
          <p:cNvSpPr txBox="1"/>
          <p:nvPr/>
        </p:nvSpPr>
        <p:spPr>
          <a:xfrm>
            <a:off x="541019" y="4851082"/>
            <a:ext cx="5376545" cy="671195"/>
          </a:xfrm>
          <a:prstGeom prst="rect">
            <a:avLst/>
          </a:prstGeom>
        </p:spPr>
        <p:txBody>
          <a:bodyPr vert="horz" wrap="square" lIns="0" tIns="12700" rIns="0" bIns="0" rtlCol="0">
            <a:spAutoFit/>
          </a:bodyPr>
          <a:lstStyle/>
          <a:p>
            <a:pPr marL="298450" marR="5080" indent="-298450">
              <a:lnSpc>
                <a:spcPct val="128400"/>
              </a:lnSpc>
              <a:spcBef>
                <a:spcPts val="100"/>
              </a:spcBef>
              <a:buSzPct val="127272"/>
              <a:buFont typeface="Arial"/>
              <a:buChar char="•"/>
              <a:tabLst>
                <a:tab pos="298450" algn="l"/>
                <a:tab pos="299085" algn="l"/>
                <a:tab pos="740410" algn="l"/>
                <a:tab pos="1618615" algn="l"/>
                <a:tab pos="2352675" algn="l"/>
                <a:tab pos="3308985" algn="l"/>
                <a:tab pos="4832985" algn="l"/>
              </a:tabLst>
            </a:pPr>
            <a:r>
              <a:rPr sz="1100" spc="50" dirty="0">
                <a:latin typeface="Calibri"/>
                <a:cs typeface="Calibri"/>
              </a:rPr>
              <a:t>Τ</a:t>
            </a:r>
            <a:r>
              <a:rPr sz="1100" spc="85" dirty="0">
                <a:latin typeface="Calibri"/>
                <a:cs typeface="Calibri"/>
              </a:rPr>
              <a:t>ο</a:t>
            </a:r>
            <a:r>
              <a:rPr sz="1100" dirty="0">
                <a:latin typeface="Calibri"/>
                <a:cs typeface="Calibri"/>
              </a:rPr>
              <a:t>	</a:t>
            </a:r>
            <a:r>
              <a:rPr sz="1100" b="1" spc="85" dirty="0">
                <a:latin typeface="Calibri"/>
                <a:cs typeface="Calibri"/>
              </a:rPr>
              <a:t>π</a:t>
            </a:r>
            <a:r>
              <a:rPr sz="1100" b="1" spc="70" dirty="0">
                <a:latin typeface="Calibri"/>
                <a:cs typeface="Calibri"/>
              </a:rPr>
              <a:t>ρ</a:t>
            </a:r>
            <a:r>
              <a:rPr sz="1100" b="1" spc="110" dirty="0">
                <a:latin typeface="Calibri"/>
                <a:cs typeface="Calibri"/>
              </a:rPr>
              <a:t>ώ</a:t>
            </a:r>
            <a:r>
              <a:rPr sz="1100" b="1" spc="50" dirty="0">
                <a:latin typeface="Calibri"/>
                <a:cs typeface="Calibri"/>
              </a:rPr>
              <a:t>τ</a:t>
            </a:r>
            <a:r>
              <a:rPr sz="1100" b="1" spc="90" dirty="0">
                <a:latin typeface="Calibri"/>
                <a:cs typeface="Calibri"/>
              </a:rPr>
              <a:t>ο</a:t>
            </a:r>
            <a:r>
              <a:rPr sz="1100" b="1" dirty="0">
                <a:latin typeface="Calibri"/>
                <a:cs typeface="Calibri"/>
              </a:rPr>
              <a:t>	</a:t>
            </a:r>
            <a:r>
              <a:rPr sz="1100" b="1" spc="55" dirty="0">
                <a:latin typeface="Calibri"/>
                <a:cs typeface="Calibri"/>
              </a:rPr>
              <a:t>δ</a:t>
            </a:r>
            <a:r>
              <a:rPr sz="1100" b="1" spc="65" dirty="0">
                <a:latin typeface="Calibri"/>
                <a:cs typeface="Calibri"/>
              </a:rPr>
              <a:t>ύ</a:t>
            </a:r>
            <a:r>
              <a:rPr sz="1100" b="1" spc="90" dirty="0">
                <a:latin typeface="Calibri"/>
                <a:cs typeface="Calibri"/>
              </a:rPr>
              <a:t>ο</a:t>
            </a:r>
            <a:r>
              <a:rPr sz="1100" b="1" dirty="0">
                <a:latin typeface="Calibri"/>
                <a:cs typeface="Calibri"/>
              </a:rPr>
              <a:t>	</a:t>
            </a:r>
            <a:r>
              <a:rPr sz="1100" b="1" spc="80" dirty="0">
                <a:latin typeface="Calibri"/>
                <a:cs typeface="Calibri"/>
              </a:rPr>
              <a:t>ο</a:t>
            </a:r>
            <a:r>
              <a:rPr sz="1100" b="1" spc="75" dirty="0">
                <a:latin typeface="Calibri"/>
                <a:cs typeface="Calibri"/>
              </a:rPr>
              <a:t>μ</a:t>
            </a:r>
            <a:r>
              <a:rPr sz="1100" b="1" spc="80" dirty="0">
                <a:latin typeface="Calibri"/>
                <a:cs typeface="Calibri"/>
              </a:rPr>
              <a:t>ά</a:t>
            </a:r>
            <a:r>
              <a:rPr sz="1100" b="1" spc="75" dirty="0">
                <a:latin typeface="Calibri"/>
                <a:cs typeface="Calibri"/>
              </a:rPr>
              <a:t>δ</a:t>
            </a:r>
            <a:r>
              <a:rPr sz="1100" b="1" spc="60" dirty="0">
                <a:latin typeface="Calibri"/>
                <a:cs typeface="Calibri"/>
              </a:rPr>
              <a:t>ε</a:t>
            </a:r>
            <a:r>
              <a:rPr sz="1100" b="1" spc="65" dirty="0">
                <a:latin typeface="Calibri"/>
                <a:cs typeface="Calibri"/>
              </a:rPr>
              <a:t>ς</a:t>
            </a:r>
            <a:r>
              <a:rPr sz="1100" b="1" dirty="0">
                <a:latin typeface="Calibri"/>
                <a:cs typeface="Calibri"/>
              </a:rPr>
              <a:t>	</a:t>
            </a:r>
            <a:r>
              <a:rPr sz="1100" spc="80" dirty="0">
                <a:latin typeface="Calibri"/>
                <a:cs typeface="Calibri"/>
              </a:rPr>
              <a:t>α</a:t>
            </a:r>
            <a:r>
              <a:rPr sz="1100" spc="60" dirty="0">
                <a:latin typeface="Calibri"/>
                <a:cs typeface="Calibri"/>
              </a:rPr>
              <a:t>ν</a:t>
            </a:r>
            <a:r>
              <a:rPr sz="1100" spc="45" dirty="0">
                <a:latin typeface="Calibri"/>
                <a:cs typeface="Calibri"/>
              </a:rPr>
              <a:t>τ</a:t>
            </a:r>
            <a:r>
              <a:rPr sz="1100" spc="35" dirty="0">
                <a:latin typeface="Calibri"/>
                <a:cs typeface="Calibri"/>
              </a:rPr>
              <a:t>ι</a:t>
            </a:r>
            <a:r>
              <a:rPr sz="1100" spc="75" dirty="0">
                <a:latin typeface="Calibri"/>
                <a:cs typeface="Calibri"/>
              </a:rPr>
              <a:t>πρ</a:t>
            </a:r>
            <a:r>
              <a:rPr sz="1100" spc="70" dirty="0">
                <a:latin typeface="Calibri"/>
                <a:cs typeface="Calibri"/>
              </a:rPr>
              <a:t>οσ</a:t>
            </a:r>
            <a:r>
              <a:rPr sz="1100" spc="105" dirty="0">
                <a:latin typeface="Calibri"/>
                <a:cs typeface="Calibri"/>
              </a:rPr>
              <a:t>ω</a:t>
            </a:r>
            <a:r>
              <a:rPr sz="1100" spc="75" dirty="0">
                <a:latin typeface="Calibri"/>
                <a:cs typeface="Calibri"/>
              </a:rPr>
              <a:t>π</a:t>
            </a:r>
            <a:r>
              <a:rPr sz="1100" spc="60" dirty="0">
                <a:latin typeface="Calibri"/>
                <a:cs typeface="Calibri"/>
              </a:rPr>
              <a:t>ε</a:t>
            </a:r>
            <a:r>
              <a:rPr sz="1100" spc="80" dirty="0">
                <a:latin typeface="Calibri"/>
                <a:cs typeface="Calibri"/>
              </a:rPr>
              <a:t>ύ</a:t>
            </a:r>
            <a:r>
              <a:rPr sz="1100" spc="70" dirty="0">
                <a:latin typeface="Calibri"/>
                <a:cs typeface="Calibri"/>
              </a:rPr>
              <a:t>ο</a:t>
            </a:r>
            <a:r>
              <a:rPr sz="1100" spc="75" dirty="0">
                <a:latin typeface="Calibri"/>
                <a:cs typeface="Calibri"/>
              </a:rPr>
              <a:t>υν</a:t>
            </a:r>
            <a:r>
              <a:rPr sz="1100" spc="10" dirty="0">
                <a:latin typeface="Calibri"/>
                <a:cs typeface="Calibri"/>
              </a:rPr>
              <a:t> </a:t>
            </a:r>
            <a:r>
              <a:rPr sz="1100" spc="45" dirty="0">
                <a:latin typeface="Calibri"/>
                <a:cs typeface="Calibri"/>
              </a:rPr>
              <a:t>τ</a:t>
            </a:r>
            <a:r>
              <a:rPr sz="1100" spc="85" dirty="0">
                <a:latin typeface="Calibri"/>
                <a:cs typeface="Calibri"/>
              </a:rPr>
              <a:t>ο</a:t>
            </a:r>
            <a:r>
              <a:rPr sz="1100" dirty="0">
                <a:latin typeface="Calibri"/>
                <a:cs typeface="Calibri"/>
              </a:rPr>
              <a:t>	</a:t>
            </a:r>
            <a:r>
              <a:rPr sz="1100" b="1" spc="60" dirty="0">
                <a:latin typeface="Calibri"/>
                <a:cs typeface="Calibri"/>
              </a:rPr>
              <a:t>έ</a:t>
            </a:r>
            <a:r>
              <a:rPr sz="1100" b="1" spc="65" dirty="0">
                <a:latin typeface="Calibri"/>
                <a:cs typeface="Calibri"/>
              </a:rPr>
              <a:t>ν</a:t>
            </a:r>
            <a:r>
              <a:rPr sz="1100" b="1" spc="60" dirty="0">
                <a:latin typeface="Calibri"/>
                <a:cs typeface="Calibri"/>
              </a:rPr>
              <a:t>ν</a:t>
            </a:r>
            <a:r>
              <a:rPr sz="1100" b="1" spc="75" dirty="0">
                <a:latin typeface="Calibri"/>
                <a:cs typeface="Calibri"/>
              </a:rPr>
              <a:t>ο</a:t>
            </a:r>
            <a:r>
              <a:rPr sz="1100" b="1" spc="35" dirty="0">
                <a:latin typeface="Calibri"/>
                <a:cs typeface="Calibri"/>
              </a:rPr>
              <a:t>ι</a:t>
            </a:r>
            <a:r>
              <a:rPr sz="1100" b="1" spc="65" dirty="0">
                <a:latin typeface="Calibri"/>
                <a:cs typeface="Calibri"/>
              </a:rPr>
              <a:t>ε</a:t>
            </a:r>
            <a:r>
              <a:rPr sz="1100" b="1" spc="50" dirty="0">
                <a:latin typeface="Calibri"/>
                <a:cs typeface="Calibri"/>
              </a:rPr>
              <a:t>ς</a:t>
            </a:r>
            <a:r>
              <a:rPr sz="1100" b="1" spc="40" dirty="0">
                <a:latin typeface="Calibri"/>
                <a:cs typeface="Calibri"/>
              </a:rPr>
              <a:t>,  </a:t>
            </a:r>
            <a:r>
              <a:rPr sz="1100" b="1" spc="60" dirty="0">
                <a:latin typeface="Calibri"/>
                <a:cs typeface="Calibri"/>
              </a:rPr>
              <a:t>περιπτώσεις,πολιτικές,</a:t>
            </a:r>
            <a:r>
              <a:rPr sz="1100" b="1" spc="325" dirty="0">
                <a:latin typeface="Calibri"/>
                <a:cs typeface="Calibri"/>
              </a:rPr>
              <a:t> </a:t>
            </a:r>
            <a:r>
              <a:rPr sz="1100" spc="50" dirty="0">
                <a:latin typeface="Calibri"/>
                <a:cs typeface="Calibri"/>
              </a:rPr>
              <a:t>και</a:t>
            </a:r>
            <a:endParaRPr sz="1100">
              <a:latin typeface="Calibri"/>
              <a:cs typeface="Calibri"/>
            </a:endParaRPr>
          </a:p>
          <a:p>
            <a:pPr marL="299085">
              <a:lnSpc>
                <a:spcPct val="100000"/>
              </a:lnSpc>
              <a:spcBef>
                <a:spcPts val="375"/>
              </a:spcBef>
            </a:pPr>
            <a:r>
              <a:rPr sz="1100" b="1" spc="70" dirty="0">
                <a:latin typeface="Calibri"/>
                <a:cs typeface="Calibri"/>
              </a:rPr>
              <a:t>διαδικασίες</a:t>
            </a:r>
            <a:r>
              <a:rPr sz="1100" b="1" spc="40" dirty="0">
                <a:latin typeface="Calibri"/>
                <a:cs typeface="Calibri"/>
              </a:rPr>
              <a:t> </a:t>
            </a:r>
            <a:r>
              <a:rPr sz="1100" b="1" spc="90" dirty="0">
                <a:latin typeface="Calibri"/>
                <a:cs typeface="Calibri"/>
              </a:rPr>
              <a:t>που</a:t>
            </a:r>
            <a:r>
              <a:rPr sz="1100" b="1" spc="45" dirty="0">
                <a:latin typeface="Calibri"/>
                <a:cs typeface="Calibri"/>
              </a:rPr>
              <a:t> </a:t>
            </a:r>
            <a:r>
              <a:rPr sz="1100" b="1" spc="65" dirty="0">
                <a:latin typeface="Calibri"/>
                <a:cs typeface="Calibri"/>
              </a:rPr>
              <a:t>σχετίζονται</a:t>
            </a:r>
            <a:r>
              <a:rPr sz="1100" b="1" spc="45" dirty="0">
                <a:latin typeface="Calibri"/>
                <a:cs typeface="Calibri"/>
              </a:rPr>
              <a:t> </a:t>
            </a:r>
            <a:r>
              <a:rPr sz="1100" spc="80" dirty="0">
                <a:latin typeface="Calibri"/>
                <a:cs typeface="Calibri"/>
              </a:rPr>
              <a:t>με</a:t>
            </a:r>
            <a:r>
              <a:rPr sz="1100" spc="40" dirty="0">
                <a:latin typeface="Calibri"/>
                <a:cs typeface="Calibri"/>
              </a:rPr>
              <a:t> </a:t>
            </a:r>
            <a:r>
              <a:rPr sz="1100" spc="65" dirty="0">
                <a:latin typeface="Calibri"/>
                <a:cs typeface="Calibri"/>
              </a:rPr>
              <a:t>την</a:t>
            </a:r>
            <a:r>
              <a:rPr sz="1100" spc="15" dirty="0">
                <a:latin typeface="Calibri"/>
                <a:cs typeface="Calibri"/>
              </a:rPr>
              <a:t> </a:t>
            </a:r>
            <a:r>
              <a:rPr sz="1100" spc="70" dirty="0">
                <a:latin typeface="Calibri"/>
                <a:cs typeface="Calibri"/>
              </a:rPr>
              <a:t>ασφάλεια</a:t>
            </a:r>
            <a:r>
              <a:rPr sz="1100" spc="35" dirty="0">
                <a:latin typeface="Calibri"/>
                <a:cs typeface="Calibri"/>
              </a:rPr>
              <a:t> </a:t>
            </a:r>
            <a:r>
              <a:rPr sz="1100" spc="75" dirty="0">
                <a:latin typeface="Calibri"/>
                <a:cs typeface="Calibri"/>
              </a:rPr>
              <a:t>του</a:t>
            </a:r>
            <a:r>
              <a:rPr sz="1100" spc="40" dirty="0">
                <a:latin typeface="Calibri"/>
                <a:cs typeface="Calibri"/>
              </a:rPr>
              <a:t> </a:t>
            </a:r>
            <a:r>
              <a:rPr sz="1100" spc="60" dirty="0">
                <a:latin typeface="Calibri"/>
                <a:cs typeface="Calibri"/>
              </a:rPr>
              <a:t>ICS.</a:t>
            </a:r>
            <a:endParaRPr sz="1100">
              <a:latin typeface="Calibri"/>
              <a:cs typeface="Calibri"/>
            </a:endParaRPr>
          </a:p>
        </p:txBody>
      </p:sp>
      <p:sp>
        <p:nvSpPr>
          <p:cNvPr id="12" name="object 12"/>
          <p:cNvSpPr txBox="1"/>
          <p:nvPr/>
        </p:nvSpPr>
        <p:spPr>
          <a:xfrm>
            <a:off x="6054090" y="4898707"/>
            <a:ext cx="1076325" cy="193040"/>
          </a:xfrm>
          <a:prstGeom prst="rect">
            <a:avLst/>
          </a:prstGeom>
        </p:spPr>
        <p:txBody>
          <a:bodyPr vert="horz" wrap="square" lIns="0" tIns="12700" rIns="0" bIns="0" rtlCol="0">
            <a:spAutoFit/>
          </a:bodyPr>
          <a:lstStyle/>
          <a:p>
            <a:pPr marL="12700">
              <a:lnSpc>
                <a:spcPct val="100000"/>
              </a:lnSpc>
              <a:spcBef>
                <a:spcPts val="100"/>
              </a:spcBef>
            </a:pPr>
            <a:r>
              <a:rPr sz="1100" b="1" spc="55" dirty="0">
                <a:latin typeface="Calibri"/>
                <a:cs typeface="Calibri"/>
              </a:rPr>
              <a:t>χρησιμοποιεί</a:t>
            </a:r>
            <a:r>
              <a:rPr sz="1100" b="1" spc="-65" dirty="0">
                <a:latin typeface="Calibri"/>
                <a:cs typeface="Calibri"/>
              </a:rPr>
              <a:t> </a:t>
            </a:r>
            <a:r>
              <a:rPr sz="1100" b="1" spc="65" dirty="0">
                <a:latin typeface="Calibri"/>
                <a:cs typeface="Calibri"/>
              </a:rPr>
              <a:t>το</a:t>
            </a:r>
            <a:endParaRPr sz="1100">
              <a:latin typeface="Calibri"/>
              <a:cs typeface="Calibri"/>
            </a:endParaRPr>
          </a:p>
        </p:txBody>
      </p:sp>
      <p:sp>
        <p:nvSpPr>
          <p:cNvPr id="13" name="object 13"/>
          <p:cNvSpPr txBox="1"/>
          <p:nvPr/>
        </p:nvSpPr>
        <p:spPr>
          <a:xfrm>
            <a:off x="540384" y="5748337"/>
            <a:ext cx="6140450" cy="360045"/>
          </a:xfrm>
          <a:prstGeom prst="rect">
            <a:avLst/>
          </a:prstGeom>
        </p:spPr>
        <p:txBody>
          <a:bodyPr vert="horz" wrap="square" lIns="0" tIns="12700" rIns="0" bIns="0" rtlCol="0">
            <a:spAutoFit/>
          </a:bodyPr>
          <a:lstStyle/>
          <a:p>
            <a:pPr marL="299720" marR="5080" indent="-287020">
              <a:lnSpc>
                <a:spcPct val="100000"/>
              </a:lnSpc>
              <a:spcBef>
                <a:spcPts val="100"/>
              </a:spcBef>
              <a:buSzPct val="127272"/>
              <a:buFont typeface="Arial"/>
              <a:buChar char="•"/>
              <a:tabLst>
                <a:tab pos="299085" algn="l"/>
                <a:tab pos="299720" algn="l"/>
              </a:tabLst>
            </a:pPr>
            <a:r>
              <a:rPr sz="1100" spc="75" dirty="0">
                <a:latin typeface="Calibri"/>
                <a:cs typeface="Calibri"/>
              </a:rPr>
              <a:t>Οι</a:t>
            </a:r>
            <a:r>
              <a:rPr sz="1100" spc="35" dirty="0">
                <a:latin typeface="Calibri"/>
                <a:cs typeface="Calibri"/>
              </a:rPr>
              <a:t> </a:t>
            </a:r>
            <a:r>
              <a:rPr sz="1100" spc="75" dirty="0">
                <a:latin typeface="Calibri"/>
                <a:cs typeface="Calibri"/>
              </a:rPr>
              <a:t>άλλες</a:t>
            </a:r>
            <a:r>
              <a:rPr sz="1100" spc="45" dirty="0">
                <a:latin typeface="Calibri"/>
                <a:cs typeface="Calibri"/>
              </a:rPr>
              <a:t> </a:t>
            </a:r>
            <a:r>
              <a:rPr sz="1100" b="1" spc="85" dirty="0">
                <a:latin typeface="Calibri"/>
                <a:cs typeface="Calibri"/>
              </a:rPr>
              <a:t>δύο</a:t>
            </a:r>
            <a:r>
              <a:rPr sz="1100" b="1" spc="35" dirty="0">
                <a:latin typeface="Calibri"/>
                <a:cs typeface="Calibri"/>
              </a:rPr>
              <a:t> </a:t>
            </a:r>
            <a:r>
              <a:rPr sz="1100" b="1" spc="75" dirty="0">
                <a:latin typeface="Calibri"/>
                <a:cs typeface="Calibri"/>
              </a:rPr>
              <a:t>ομάδες,</a:t>
            </a:r>
            <a:r>
              <a:rPr sz="1100" b="1" spc="40" dirty="0">
                <a:latin typeface="Calibri"/>
                <a:cs typeface="Calibri"/>
              </a:rPr>
              <a:t> </a:t>
            </a:r>
            <a:r>
              <a:rPr sz="1100" b="1" spc="85" dirty="0">
                <a:latin typeface="Calibri"/>
                <a:cs typeface="Calibri"/>
              </a:rPr>
              <a:t>Σύστημα</a:t>
            </a:r>
            <a:r>
              <a:rPr sz="1100" b="1" spc="35" dirty="0">
                <a:latin typeface="Calibri"/>
                <a:cs typeface="Calibri"/>
              </a:rPr>
              <a:t> </a:t>
            </a:r>
            <a:r>
              <a:rPr sz="1100" b="1" spc="70" dirty="0">
                <a:latin typeface="Calibri"/>
                <a:cs typeface="Calibri"/>
              </a:rPr>
              <a:t>και</a:t>
            </a:r>
            <a:r>
              <a:rPr sz="1100" b="1" spc="40" dirty="0">
                <a:latin typeface="Calibri"/>
                <a:cs typeface="Calibri"/>
              </a:rPr>
              <a:t> </a:t>
            </a:r>
            <a:r>
              <a:rPr sz="1100" b="1" spc="75" dirty="0">
                <a:latin typeface="Calibri"/>
                <a:cs typeface="Calibri"/>
              </a:rPr>
              <a:t>Εξάρτημα,</a:t>
            </a:r>
            <a:r>
              <a:rPr sz="1100" b="1" spc="40" dirty="0">
                <a:latin typeface="Calibri"/>
                <a:cs typeface="Calibri"/>
              </a:rPr>
              <a:t> </a:t>
            </a:r>
            <a:r>
              <a:rPr sz="1100" spc="75" dirty="0">
                <a:latin typeface="Calibri"/>
                <a:cs typeface="Calibri"/>
              </a:rPr>
              <a:t>καθορίζουν</a:t>
            </a:r>
            <a:r>
              <a:rPr sz="1100" spc="35" dirty="0">
                <a:latin typeface="Calibri"/>
                <a:cs typeface="Calibri"/>
              </a:rPr>
              <a:t> </a:t>
            </a:r>
            <a:r>
              <a:rPr sz="1100" spc="55" dirty="0">
                <a:latin typeface="Calibri"/>
                <a:cs typeface="Calibri"/>
              </a:rPr>
              <a:t>τις</a:t>
            </a:r>
            <a:r>
              <a:rPr sz="1100" spc="40" dirty="0">
                <a:latin typeface="Calibri"/>
                <a:cs typeface="Calibri"/>
              </a:rPr>
              <a:t> </a:t>
            </a:r>
            <a:r>
              <a:rPr sz="1100" b="1" spc="75" dirty="0">
                <a:latin typeface="Calibri"/>
                <a:cs typeface="Calibri"/>
              </a:rPr>
              <a:t>απαιτήσεις</a:t>
            </a:r>
            <a:r>
              <a:rPr sz="1100" b="1" spc="40" dirty="0">
                <a:latin typeface="Calibri"/>
                <a:cs typeface="Calibri"/>
              </a:rPr>
              <a:t> </a:t>
            </a:r>
            <a:r>
              <a:rPr sz="1100" b="1" spc="70" dirty="0">
                <a:latin typeface="Calibri"/>
                <a:cs typeface="Calibri"/>
              </a:rPr>
              <a:t>για</a:t>
            </a:r>
            <a:r>
              <a:rPr sz="1100" b="1" spc="45" dirty="0">
                <a:latin typeface="Calibri"/>
                <a:cs typeface="Calibri"/>
              </a:rPr>
              <a:t> </a:t>
            </a:r>
            <a:r>
              <a:rPr sz="1100" spc="70" dirty="0">
                <a:latin typeface="Calibri"/>
                <a:cs typeface="Calibri"/>
              </a:rPr>
              <a:t>δίκτυα</a:t>
            </a:r>
            <a:r>
              <a:rPr sz="1100" spc="40" dirty="0">
                <a:latin typeface="Calibri"/>
                <a:cs typeface="Calibri"/>
              </a:rPr>
              <a:t> </a:t>
            </a:r>
            <a:r>
              <a:rPr sz="1100" b="1" spc="70" dirty="0">
                <a:latin typeface="Calibri"/>
                <a:cs typeface="Calibri"/>
              </a:rPr>
              <a:t>και </a:t>
            </a:r>
            <a:r>
              <a:rPr sz="1100" b="1" spc="-235" dirty="0">
                <a:latin typeface="Calibri"/>
                <a:cs typeface="Calibri"/>
              </a:rPr>
              <a:t> </a:t>
            </a:r>
            <a:r>
              <a:rPr sz="1100" b="1" spc="75" dirty="0">
                <a:latin typeface="Calibri"/>
                <a:cs typeface="Calibri"/>
              </a:rPr>
              <a:t>εξαρτήματα.</a:t>
            </a:r>
            <a:endParaRPr sz="1100">
              <a:latin typeface="Calibri"/>
              <a:cs typeface="Calibri"/>
            </a:endParaRPr>
          </a:p>
        </p:txBody>
      </p:sp>
      <p:sp>
        <p:nvSpPr>
          <p:cNvPr id="14" name="object 14"/>
          <p:cNvSpPr txBox="1"/>
          <p:nvPr/>
        </p:nvSpPr>
        <p:spPr>
          <a:xfrm>
            <a:off x="7748905" y="5668962"/>
            <a:ext cx="4283075" cy="163830"/>
          </a:xfrm>
          <a:prstGeom prst="rect">
            <a:avLst/>
          </a:prstGeom>
        </p:spPr>
        <p:txBody>
          <a:bodyPr vert="horz" wrap="square" lIns="0" tIns="12700" rIns="0" bIns="0" rtlCol="0">
            <a:spAutoFit/>
          </a:bodyPr>
          <a:lstStyle/>
          <a:p>
            <a:pPr marL="12700" marR="5080" indent="80645">
              <a:lnSpc>
                <a:spcPct val="100000"/>
              </a:lnSpc>
              <a:spcBef>
                <a:spcPts val="100"/>
              </a:spcBef>
            </a:pPr>
            <a:r>
              <a:rPr sz="450" spc="30" dirty="0">
                <a:solidFill>
                  <a:srgbClr val="FFFFFF"/>
                </a:solidFill>
                <a:latin typeface="Calibri"/>
                <a:cs typeface="Calibri"/>
              </a:rPr>
              <a:t>Πηγή: XML </a:t>
            </a:r>
            <a:r>
              <a:rPr sz="450" spc="15" dirty="0">
                <a:solidFill>
                  <a:srgbClr val="FFFFFF"/>
                </a:solidFill>
                <a:latin typeface="Calibri"/>
                <a:cs typeface="Calibri"/>
              </a:rPr>
              <a:t>(Extensible </a:t>
            </a:r>
            <a:r>
              <a:rPr sz="450" spc="25" dirty="0">
                <a:solidFill>
                  <a:srgbClr val="FFFFFF"/>
                </a:solidFill>
                <a:latin typeface="Calibri"/>
                <a:cs typeface="Calibri"/>
              </a:rPr>
              <a:t>Markup </a:t>
            </a:r>
            <a:r>
              <a:rPr sz="450" spc="20" dirty="0">
                <a:solidFill>
                  <a:srgbClr val="FFFFFF"/>
                </a:solidFill>
                <a:latin typeface="Calibri"/>
                <a:cs typeface="Calibri"/>
              </a:rPr>
              <a:t>Language - </a:t>
            </a:r>
            <a:r>
              <a:rPr sz="450" spc="25" dirty="0">
                <a:solidFill>
                  <a:srgbClr val="FFFFFF"/>
                </a:solidFill>
                <a:latin typeface="Calibri"/>
                <a:cs typeface="Calibri"/>
              </a:rPr>
              <a:t>δομημένη μορφή </a:t>
            </a:r>
            <a:r>
              <a:rPr sz="450" spc="20" dirty="0">
                <a:solidFill>
                  <a:srgbClr val="FFFFFF"/>
                </a:solidFill>
                <a:latin typeface="Calibri"/>
                <a:cs typeface="Calibri"/>
              </a:rPr>
              <a:t>ανταλλαγής δεδομένωνn) </a:t>
            </a:r>
            <a:r>
              <a:rPr sz="450" spc="25" dirty="0">
                <a:solidFill>
                  <a:srgbClr val="FFFFFF"/>
                </a:solidFill>
                <a:latin typeface="Calibri"/>
                <a:cs typeface="Calibri"/>
              </a:rPr>
              <a:t>DeepL </a:t>
            </a:r>
            <a:r>
              <a:rPr sz="450" spc="20" dirty="0">
                <a:solidFill>
                  <a:srgbClr val="FFFFFF"/>
                </a:solidFill>
                <a:latin typeface="Calibri"/>
                <a:cs typeface="Calibri"/>
              </a:rPr>
              <a:t>(λογισμικό μηχανικής </a:t>
            </a:r>
            <a:r>
              <a:rPr sz="450" spc="25" dirty="0">
                <a:solidFill>
                  <a:srgbClr val="FFFFFF"/>
                </a:solidFill>
                <a:latin typeface="Calibri"/>
                <a:cs typeface="Calibri"/>
              </a:rPr>
              <a:t>μετάφρασης </a:t>
            </a:r>
            <a:r>
              <a:rPr sz="450" spc="20" dirty="0">
                <a:solidFill>
                  <a:srgbClr val="FFFFFF"/>
                </a:solidFill>
                <a:latin typeface="Calibri"/>
                <a:cs typeface="Calibri"/>
              </a:rPr>
              <a:t>βασισμένο σtην </a:t>
            </a:r>
            <a:r>
              <a:rPr sz="450" spc="25" dirty="0">
                <a:solidFill>
                  <a:srgbClr val="FFFFFF"/>
                </a:solidFill>
                <a:latin typeface="Calibri"/>
                <a:cs typeface="Calibri"/>
              </a:rPr>
              <a:t>ΤΝ) </a:t>
            </a:r>
            <a:r>
              <a:rPr sz="450" spc="15" dirty="0">
                <a:solidFill>
                  <a:srgbClr val="FFFFFF"/>
                </a:solidFill>
                <a:latin typeface="Calibri"/>
                <a:cs typeface="Calibri"/>
              </a:rPr>
              <a:t>https://syc- </a:t>
            </a:r>
            <a:r>
              <a:rPr sz="450" spc="-90" dirty="0">
                <a:solidFill>
                  <a:srgbClr val="FFFFFF"/>
                </a:solidFill>
                <a:latin typeface="Calibri"/>
                <a:cs typeface="Calibri"/>
              </a:rPr>
              <a:t> </a:t>
            </a:r>
            <a:r>
              <a:rPr sz="450" spc="15" dirty="0">
                <a:solidFill>
                  <a:srgbClr val="FFFFFF"/>
                </a:solidFill>
                <a:latin typeface="Calibri"/>
                <a:cs typeface="Calibri"/>
              </a:rPr>
              <a:t>se.iec.ch/deliveries/cybersecurity-guidelines/security-standards-and-best-practices/iec-62443/</a:t>
            </a:r>
            <a:endParaRPr sz="45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47359" y="0"/>
            <a:ext cx="6320155" cy="6879590"/>
            <a:chOff x="5547359" y="0"/>
            <a:chExt cx="6320155"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4"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7549832" y="6167437"/>
              <a:ext cx="3293427" cy="611187"/>
            </a:xfrm>
            <a:prstGeom prst="rect">
              <a:avLst/>
            </a:prstGeom>
          </p:spPr>
        </p:pic>
        <p:pic>
          <p:nvPicPr>
            <p:cNvPr id="6" name="object 6"/>
            <p:cNvPicPr/>
            <p:nvPr/>
          </p:nvPicPr>
          <p:blipFill>
            <a:blip r:embed="rId3" cstate="print"/>
            <a:stretch>
              <a:fillRect/>
            </a:stretch>
          </p:blipFill>
          <p:spPr>
            <a:xfrm>
              <a:off x="5547359" y="991870"/>
              <a:ext cx="6320155" cy="84740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363854"/>
            <a:ext cx="624205" cy="459740"/>
          </a:xfrm>
          <a:prstGeom prst="rect">
            <a:avLst/>
          </a:prstGeom>
        </p:spPr>
        <p:txBody>
          <a:bodyPr vert="horz" wrap="square" lIns="0" tIns="12700" rIns="0" bIns="0" rtlCol="0">
            <a:spAutoFit/>
          </a:bodyPr>
          <a:lstStyle/>
          <a:p>
            <a:pPr marL="12700">
              <a:lnSpc>
                <a:spcPct val="100000"/>
              </a:lnSpc>
              <a:spcBef>
                <a:spcPts val="100"/>
              </a:spcBef>
            </a:pPr>
            <a:r>
              <a:rPr sz="2850" spc="55" dirty="0">
                <a:solidFill>
                  <a:srgbClr val="000000"/>
                </a:solidFill>
              </a:rPr>
              <a:t>IE</a:t>
            </a:r>
            <a:r>
              <a:rPr sz="2850" dirty="0">
                <a:solidFill>
                  <a:srgbClr val="000000"/>
                </a:solidFill>
              </a:rPr>
              <a:t>C</a:t>
            </a:r>
            <a:endParaRPr sz="2850"/>
          </a:p>
        </p:txBody>
      </p:sp>
      <p:sp>
        <p:nvSpPr>
          <p:cNvPr id="9" name="object 9"/>
          <p:cNvSpPr txBox="1"/>
          <p:nvPr/>
        </p:nvSpPr>
        <p:spPr>
          <a:xfrm>
            <a:off x="1814487" y="363854"/>
            <a:ext cx="7364095" cy="459740"/>
          </a:xfrm>
          <a:prstGeom prst="rect">
            <a:avLst/>
          </a:prstGeom>
        </p:spPr>
        <p:txBody>
          <a:bodyPr vert="horz" wrap="square" lIns="0" tIns="12700" rIns="0" bIns="0" rtlCol="0">
            <a:spAutoFit/>
          </a:bodyPr>
          <a:lstStyle/>
          <a:p>
            <a:pPr marL="12700">
              <a:lnSpc>
                <a:spcPct val="100000"/>
              </a:lnSpc>
              <a:spcBef>
                <a:spcPts val="100"/>
              </a:spcBef>
              <a:tabLst>
                <a:tab pos="1304290" algn="l"/>
              </a:tabLst>
            </a:pPr>
            <a:r>
              <a:rPr sz="2850" spc="60" dirty="0">
                <a:latin typeface="Times New Roman"/>
                <a:cs typeface="Times New Roman"/>
              </a:rPr>
              <a:t>62443	</a:t>
            </a:r>
            <a:r>
              <a:rPr sz="2850" spc="65" dirty="0">
                <a:latin typeface="Times New Roman"/>
                <a:cs typeface="Times New Roman"/>
              </a:rPr>
              <a:t>Ασφάλεια</a:t>
            </a:r>
            <a:r>
              <a:rPr sz="2850" spc="135" dirty="0">
                <a:latin typeface="Times New Roman"/>
                <a:cs typeface="Times New Roman"/>
              </a:rPr>
              <a:t> </a:t>
            </a:r>
            <a:r>
              <a:rPr sz="2850" spc="55" dirty="0">
                <a:latin typeface="Times New Roman"/>
                <a:cs typeface="Times New Roman"/>
              </a:rPr>
              <a:t>στον</a:t>
            </a:r>
            <a:r>
              <a:rPr sz="2850" spc="140" dirty="0">
                <a:latin typeface="Times New Roman"/>
                <a:cs typeface="Times New Roman"/>
              </a:rPr>
              <a:t> </a:t>
            </a:r>
            <a:r>
              <a:rPr sz="2850" spc="70" dirty="0">
                <a:latin typeface="Times New Roman"/>
                <a:cs typeface="Times New Roman"/>
              </a:rPr>
              <a:t>κυβερνοχώρο</a:t>
            </a:r>
            <a:r>
              <a:rPr sz="2850" spc="135" dirty="0">
                <a:latin typeface="Times New Roman"/>
                <a:cs typeface="Times New Roman"/>
              </a:rPr>
              <a:t> </a:t>
            </a:r>
            <a:r>
              <a:rPr sz="2850" spc="65" dirty="0">
                <a:latin typeface="Times New Roman"/>
                <a:cs typeface="Times New Roman"/>
              </a:rPr>
              <a:t>Πρότυπο</a:t>
            </a:r>
            <a:endParaRPr sz="2850">
              <a:latin typeface="Times New Roman"/>
              <a:cs typeface="Times New Roman"/>
            </a:endParaRPr>
          </a:p>
        </p:txBody>
      </p:sp>
      <p:sp>
        <p:nvSpPr>
          <p:cNvPr id="10" name="object 10"/>
          <p:cNvSpPr txBox="1"/>
          <p:nvPr/>
        </p:nvSpPr>
        <p:spPr>
          <a:xfrm>
            <a:off x="771525" y="1009332"/>
            <a:ext cx="758825"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B800"/>
                </a:solidFill>
                <a:latin typeface="Calibri"/>
                <a:cs typeface="Calibri"/>
              </a:rPr>
              <a:t>IEC</a:t>
            </a:r>
            <a:r>
              <a:rPr sz="1250" b="1" spc="-30" dirty="0">
                <a:solidFill>
                  <a:srgbClr val="FFB800"/>
                </a:solidFill>
                <a:latin typeface="Calibri"/>
                <a:cs typeface="Calibri"/>
              </a:rPr>
              <a:t> </a:t>
            </a:r>
            <a:r>
              <a:rPr sz="1250" b="1" spc="85" dirty="0">
                <a:solidFill>
                  <a:srgbClr val="FFB800"/>
                </a:solidFill>
                <a:latin typeface="Calibri"/>
                <a:cs typeface="Calibri"/>
              </a:rPr>
              <a:t>62443</a:t>
            </a:r>
            <a:endParaRPr sz="1250">
              <a:latin typeface="Calibri"/>
              <a:cs typeface="Calibri"/>
            </a:endParaRPr>
          </a:p>
        </p:txBody>
      </p:sp>
      <p:sp>
        <p:nvSpPr>
          <p:cNvPr id="11" name="object 11"/>
          <p:cNvSpPr txBox="1"/>
          <p:nvPr/>
        </p:nvSpPr>
        <p:spPr>
          <a:xfrm>
            <a:off x="375284" y="1383506"/>
            <a:ext cx="10862310" cy="3793490"/>
          </a:xfrm>
          <a:prstGeom prst="rect">
            <a:avLst/>
          </a:prstGeom>
        </p:spPr>
        <p:txBody>
          <a:bodyPr vert="horz" wrap="square" lIns="0" tIns="52705" rIns="0" bIns="0" rtlCol="0">
            <a:spAutoFit/>
          </a:bodyPr>
          <a:lstStyle/>
          <a:p>
            <a:pPr marL="12700">
              <a:lnSpc>
                <a:spcPct val="100000"/>
              </a:lnSpc>
              <a:spcBef>
                <a:spcPts val="415"/>
              </a:spcBef>
            </a:pPr>
            <a:r>
              <a:rPr sz="1100" b="1" spc="60" dirty="0">
                <a:latin typeface="Calibri"/>
                <a:cs typeface="Calibri"/>
              </a:rPr>
              <a:t>Γενικά:</a:t>
            </a:r>
            <a:endParaRPr sz="1100">
              <a:latin typeface="Calibri"/>
              <a:cs typeface="Calibri"/>
            </a:endParaRPr>
          </a:p>
          <a:p>
            <a:pPr marL="305435" marR="2759075" indent="-182880">
              <a:lnSpc>
                <a:spcPct val="128000"/>
              </a:lnSpc>
              <a:spcBef>
                <a:spcPts val="334"/>
              </a:spcBef>
              <a:buSzPct val="127272"/>
              <a:buChar char="◦"/>
              <a:tabLst>
                <a:tab pos="304800" algn="l"/>
              </a:tabLst>
            </a:pPr>
            <a:r>
              <a:rPr sz="1100" spc="100" dirty="0">
                <a:latin typeface="Calibri"/>
                <a:cs typeface="Calibri"/>
              </a:rPr>
              <a:t>Η</a:t>
            </a:r>
            <a:r>
              <a:rPr sz="1100" spc="40" dirty="0">
                <a:latin typeface="Calibri"/>
                <a:cs typeface="Calibri"/>
              </a:rPr>
              <a:t> </a:t>
            </a:r>
            <a:r>
              <a:rPr sz="1100" b="1" spc="85" dirty="0">
                <a:latin typeface="Calibri"/>
                <a:cs typeface="Calibri"/>
              </a:rPr>
              <a:t>πρώτη</a:t>
            </a:r>
            <a:r>
              <a:rPr sz="1100" b="1" spc="40" dirty="0">
                <a:latin typeface="Calibri"/>
                <a:cs typeface="Calibri"/>
              </a:rPr>
              <a:t> </a:t>
            </a:r>
            <a:r>
              <a:rPr sz="1100" b="1" spc="75" dirty="0">
                <a:latin typeface="Calibri"/>
                <a:cs typeface="Calibri"/>
              </a:rPr>
              <a:t>κατηγορία</a:t>
            </a:r>
            <a:r>
              <a:rPr sz="1100" b="1" spc="45" dirty="0">
                <a:latin typeface="Calibri"/>
                <a:cs typeface="Calibri"/>
              </a:rPr>
              <a:t> </a:t>
            </a:r>
            <a:r>
              <a:rPr sz="1100" spc="80" dirty="0">
                <a:latin typeface="Calibri"/>
                <a:cs typeface="Calibri"/>
              </a:rPr>
              <a:t>αυτής</a:t>
            </a:r>
            <a:r>
              <a:rPr sz="1100" spc="40" dirty="0">
                <a:latin typeface="Calibri"/>
                <a:cs typeface="Calibri"/>
              </a:rPr>
              <a:t> </a:t>
            </a:r>
            <a:r>
              <a:rPr sz="1100" spc="70" dirty="0">
                <a:latin typeface="Calibri"/>
                <a:cs typeface="Calibri"/>
              </a:rPr>
              <a:t>της</a:t>
            </a:r>
            <a:r>
              <a:rPr sz="1100" spc="40" dirty="0">
                <a:latin typeface="Calibri"/>
                <a:cs typeface="Calibri"/>
              </a:rPr>
              <a:t> </a:t>
            </a:r>
            <a:r>
              <a:rPr sz="1100" spc="70" dirty="0">
                <a:latin typeface="Calibri"/>
                <a:cs typeface="Calibri"/>
              </a:rPr>
              <a:t>σειράς</a:t>
            </a:r>
            <a:r>
              <a:rPr sz="1100" spc="40" dirty="0">
                <a:latin typeface="Calibri"/>
                <a:cs typeface="Calibri"/>
              </a:rPr>
              <a:t> </a:t>
            </a:r>
            <a:r>
              <a:rPr sz="1100" spc="65" dirty="0">
                <a:latin typeface="Calibri"/>
                <a:cs typeface="Calibri"/>
              </a:rPr>
              <a:t>είναι</a:t>
            </a:r>
            <a:r>
              <a:rPr sz="1100" spc="45" dirty="0">
                <a:latin typeface="Calibri"/>
                <a:cs typeface="Calibri"/>
              </a:rPr>
              <a:t> </a:t>
            </a:r>
            <a:r>
              <a:rPr sz="1100" b="1" spc="90" dirty="0">
                <a:latin typeface="Calibri"/>
                <a:cs typeface="Calibri"/>
              </a:rPr>
              <a:t>η</a:t>
            </a:r>
            <a:r>
              <a:rPr sz="1100" b="1" spc="40" dirty="0">
                <a:latin typeface="Calibri"/>
                <a:cs typeface="Calibri"/>
              </a:rPr>
              <a:t> </a:t>
            </a:r>
            <a:r>
              <a:rPr sz="1100" b="1" spc="65" dirty="0">
                <a:latin typeface="Calibri"/>
                <a:cs typeface="Calibri"/>
              </a:rPr>
              <a:t>Γενική,</a:t>
            </a:r>
            <a:r>
              <a:rPr sz="1100" b="1" spc="35" dirty="0">
                <a:latin typeface="Calibri"/>
                <a:cs typeface="Calibri"/>
              </a:rPr>
              <a:t> </a:t>
            </a:r>
            <a:r>
              <a:rPr sz="1100" spc="75" dirty="0">
                <a:latin typeface="Calibri"/>
                <a:cs typeface="Calibri"/>
              </a:rPr>
              <a:t>περιλαμβάνει</a:t>
            </a:r>
            <a:r>
              <a:rPr sz="1100" spc="45" dirty="0">
                <a:latin typeface="Calibri"/>
                <a:cs typeface="Calibri"/>
              </a:rPr>
              <a:t> </a:t>
            </a:r>
            <a:r>
              <a:rPr sz="1100" b="1" spc="70" dirty="0">
                <a:latin typeface="Calibri"/>
                <a:cs typeface="Calibri"/>
              </a:rPr>
              <a:t>συζητήσεις</a:t>
            </a:r>
            <a:r>
              <a:rPr sz="1100" b="1" spc="40" dirty="0">
                <a:latin typeface="Calibri"/>
                <a:cs typeface="Calibri"/>
              </a:rPr>
              <a:t> </a:t>
            </a:r>
            <a:r>
              <a:rPr sz="1100" b="1" spc="70" dirty="0">
                <a:latin typeface="Calibri"/>
                <a:cs typeface="Calibri"/>
              </a:rPr>
              <a:t>και</a:t>
            </a:r>
            <a:r>
              <a:rPr sz="1100" b="1" spc="40" dirty="0">
                <a:latin typeface="Calibri"/>
                <a:cs typeface="Calibri"/>
              </a:rPr>
              <a:t> </a:t>
            </a:r>
            <a:r>
              <a:rPr sz="1100" b="1" spc="85" dirty="0">
                <a:latin typeface="Calibri"/>
                <a:cs typeface="Calibri"/>
              </a:rPr>
              <a:t>θέματα</a:t>
            </a:r>
            <a:r>
              <a:rPr sz="1100" b="1" spc="40" dirty="0">
                <a:latin typeface="Calibri"/>
                <a:cs typeface="Calibri"/>
              </a:rPr>
              <a:t> </a:t>
            </a:r>
            <a:r>
              <a:rPr sz="1100" b="1" spc="90" dirty="0">
                <a:latin typeface="Calibri"/>
                <a:cs typeface="Calibri"/>
              </a:rPr>
              <a:t>που</a:t>
            </a:r>
            <a:r>
              <a:rPr sz="1100" b="1" spc="55" dirty="0">
                <a:latin typeface="Calibri"/>
                <a:cs typeface="Calibri"/>
              </a:rPr>
              <a:t> </a:t>
            </a:r>
            <a:r>
              <a:rPr sz="1100" spc="65" dirty="0">
                <a:latin typeface="Calibri"/>
                <a:cs typeface="Calibri"/>
              </a:rPr>
              <a:t>είναι</a:t>
            </a:r>
            <a:r>
              <a:rPr sz="1100" spc="40" dirty="0">
                <a:latin typeface="Calibri"/>
                <a:cs typeface="Calibri"/>
              </a:rPr>
              <a:t> </a:t>
            </a:r>
            <a:r>
              <a:rPr sz="1100" spc="70" dirty="0">
                <a:latin typeface="Calibri"/>
                <a:cs typeface="Calibri"/>
              </a:rPr>
              <a:t>κοινά</a:t>
            </a:r>
            <a:r>
              <a:rPr sz="1100" spc="40" dirty="0">
                <a:latin typeface="Calibri"/>
                <a:cs typeface="Calibri"/>
              </a:rPr>
              <a:t> </a:t>
            </a:r>
            <a:r>
              <a:rPr sz="1100" spc="80" dirty="0">
                <a:latin typeface="Calibri"/>
                <a:cs typeface="Calibri"/>
              </a:rPr>
              <a:t>σε</a:t>
            </a:r>
            <a:r>
              <a:rPr sz="1100" spc="40" dirty="0">
                <a:latin typeface="Calibri"/>
                <a:cs typeface="Calibri"/>
              </a:rPr>
              <a:t> </a:t>
            </a:r>
            <a:r>
              <a:rPr sz="1100" spc="75" dirty="0">
                <a:latin typeface="Calibri"/>
                <a:cs typeface="Calibri"/>
              </a:rPr>
              <a:t>όλη</a:t>
            </a:r>
            <a:r>
              <a:rPr sz="1100" spc="30" dirty="0">
                <a:latin typeface="Calibri"/>
                <a:cs typeface="Calibri"/>
              </a:rPr>
              <a:t> </a:t>
            </a:r>
            <a:r>
              <a:rPr sz="1100" spc="75" dirty="0">
                <a:latin typeface="Calibri"/>
                <a:cs typeface="Calibri"/>
              </a:rPr>
              <a:t>την </a:t>
            </a:r>
            <a:r>
              <a:rPr sz="1100" spc="-235" dirty="0">
                <a:latin typeface="Calibri"/>
                <a:cs typeface="Calibri"/>
              </a:rPr>
              <a:t> </a:t>
            </a:r>
            <a:r>
              <a:rPr sz="1100" spc="35" dirty="0">
                <a:latin typeface="Calibri"/>
                <a:cs typeface="Calibri"/>
              </a:rPr>
              <a:t>σειρά.</a:t>
            </a:r>
            <a:endParaRPr sz="1100">
              <a:latin typeface="Calibri"/>
              <a:cs typeface="Calibri"/>
            </a:endParaRPr>
          </a:p>
          <a:p>
            <a:pPr marL="305435" marR="246379" indent="-182880">
              <a:lnSpc>
                <a:spcPct val="100000"/>
              </a:lnSpc>
              <a:spcBef>
                <a:spcPts val="930"/>
              </a:spcBef>
              <a:buSzPct val="127272"/>
              <a:buChar char="◦"/>
              <a:tabLst>
                <a:tab pos="305435" algn="l"/>
              </a:tabLst>
            </a:pPr>
            <a:r>
              <a:rPr sz="1100" spc="80" dirty="0">
                <a:latin typeface="Calibri"/>
                <a:cs typeface="Calibri"/>
              </a:rPr>
              <a:t>Το</a:t>
            </a:r>
            <a:r>
              <a:rPr sz="1100" spc="40" dirty="0">
                <a:latin typeface="Calibri"/>
                <a:cs typeface="Calibri"/>
              </a:rPr>
              <a:t> </a:t>
            </a:r>
            <a:r>
              <a:rPr sz="1100" b="1" spc="70" dirty="0">
                <a:latin typeface="Calibri"/>
                <a:cs typeface="Calibri"/>
              </a:rPr>
              <a:t>IEC</a:t>
            </a:r>
            <a:r>
              <a:rPr sz="1100" b="1" spc="45" dirty="0">
                <a:latin typeface="Calibri"/>
                <a:cs typeface="Calibri"/>
              </a:rPr>
              <a:t> </a:t>
            </a:r>
            <a:r>
              <a:rPr sz="1100" b="1" spc="80" dirty="0">
                <a:latin typeface="Calibri"/>
                <a:cs typeface="Calibri"/>
              </a:rPr>
              <a:t>TS</a:t>
            </a:r>
            <a:r>
              <a:rPr sz="1100" b="1" spc="45" dirty="0">
                <a:latin typeface="Calibri"/>
                <a:cs typeface="Calibri"/>
              </a:rPr>
              <a:t> </a:t>
            </a:r>
            <a:r>
              <a:rPr sz="1100" b="1" spc="70" dirty="0">
                <a:latin typeface="Calibri"/>
                <a:cs typeface="Calibri"/>
              </a:rPr>
              <a:t>62443-1-1</a:t>
            </a:r>
            <a:r>
              <a:rPr sz="1100" b="1" spc="50" dirty="0">
                <a:latin typeface="Calibri"/>
                <a:cs typeface="Calibri"/>
              </a:rPr>
              <a:t> </a:t>
            </a:r>
            <a:r>
              <a:rPr sz="1100" spc="75" dirty="0">
                <a:latin typeface="Calibri"/>
                <a:cs typeface="Calibri"/>
              </a:rPr>
              <a:t>αντιπροσωπεύει</a:t>
            </a:r>
            <a:r>
              <a:rPr sz="1100" spc="35" dirty="0">
                <a:latin typeface="Calibri"/>
                <a:cs typeface="Calibri"/>
              </a:rPr>
              <a:t> </a:t>
            </a:r>
            <a:r>
              <a:rPr sz="1100" spc="55" dirty="0">
                <a:latin typeface="Calibri"/>
                <a:cs typeface="Calibri"/>
              </a:rPr>
              <a:t>τις</a:t>
            </a:r>
            <a:r>
              <a:rPr sz="1100" spc="45" dirty="0">
                <a:latin typeface="Calibri"/>
                <a:cs typeface="Calibri"/>
              </a:rPr>
              <a:t> </a:t>
            </a:r>
            <a:r>
              <a:rPr sz="1100" b="1" spc="70" dirty="0">
                <a:latin typeface="Calibri"/>
                <a:cs typeface="Calibri"/>
              </a:rPr>
              <a:t>ορολογίες,</a:t>
            </a:r>
            <a:r>
              <a:rPr sz="1100" b="1" spc="45" dirty="0">
                <a:latin typeface="Calibri"/>
                <a:cs typeface="Calibri"/>
              </a:rPr>
              <a:t> </a:t>
            </a:r>
            <a:r>
              <a:rPr sz="1100" b="1" spc="55" dirty="0">
                <a:latin typeface="Calibri"/>
                <a:cs typeface="Calibri"/>
              </a:rPr>
              <a:t>τις</a:t>
            </a:r>
            <a:r>
              <a:rPr sz="1100" b="1" spc="45" dirty="0">
                <a:latin typeface="Calibri"/>
                <a:cs typeface="Calibri"/>
              </a:rPr>
              <a:t> </a:t>
            </a:r>
            <a:r>
              <a:rPr sz="1100" b="1" spc="75" dirty="0">
                <a:latin typeface="Calibri"/>
                <a:cs typeface="Calibri"/>
              </a:rPr>
              <a:t>αρχές</a:t>
            </a:r>
            <a:r>
              <a:rPr sz="1100" b="1" spc="35" dirty="0">
                <a:latin typeface="Calibri"/>
                <a:cs typeface="Calibri"/>
              </a:rPr>
              <a:t> </a:t>
            </a:r>
            <a:r>
              <a:rPr sz="1100" b="1" spc="70" dirty="0">
                <a:latin typeface="Calibri"/>
                <a:cs typeface="Calibri"/>
              </a:rPr>
              <a:t>και</a:t>
            </a:r>
            <a:r>
              <a:rPr sz="1100" b="1" spc="50" dirty="0">
                <a:latin typeface="Calibri"/>
                <a:cs typeface="Calibri"/>
              </a:rPr>
              <a:t> </a:t>
            </a:r>
            <a:r>
              <a:rPr sz="1100" spc="75" dirty="0">
                <a:latin typeface="Calibri"/>
                <a:cs typeface="Calibri"/>
              </a:rPr>
              <a:t>τα</a:t>
            </a:r>
            <a:r>
              <a:rPr sz="1100" spc="45" dirty="0">
                <a:latin typeface="Calibri"/>
                <a:cs typeface="Calibri"/>
              </a:rPr>
              <a:t> </a:t>
            </a:r>
            <a:r>
              <a:rPr sz="1100" spc="75" dirty="0">
                <a:latin typeface="Calibri"/>
                <a:cs typeface="Calibri"/>
              </a:rPr>
              <a:t>μοντέλα</a:t>
            </a:r>
            <a:r>
              <a:rPr sz="1100" spc="45" dirty="0">
                <a:latin typeface="Calibri"/>
                <a:cs typeface="Calibri"/>
              </a:rPr>
              <a:t> </a:t>
            </a:r>
            <a:r>
              <a:rPr sz="1100" spc="70" dirty="0">
                <a:latin typeface="Calibri"/>
                <a:cs typeface="Calibri"/>
              </a:rPr>
              <a:t>για</a:t>
            </a:r>
            <a:r>
              <a:rPr sz="1100" spc="40" dirty="0">
                <a:latin typeface="Calibri"/>
                <a:cs typeface="Calibri"/>
              </a:rPr>
              <a:t> </a:t>
            </a:r>
            <a:r>
              <a:rPr sz="1100" spc="75" dirty="0">
                <a:latin typeface="Calibri"/>
                <a:cs typeface="Calibri"/>
              </a:rPr>
              <a:t>την</a:t>
            </a:r>
            <a:r>
              <a:rPr sz="1100" spc="40" dirty="0">
                <a:latin typeface="Calibri"/>
                <a:cs typeface="Calibri"/>
              </a:rPr>
              <a:t> </a:t>
            </a:r>
            <a:r>
              <a:rPr sz="1100" spc="80" dirty="0">
                <a:latin typeface="Calibri"/>
                <a:cs typeface="Calibri"/>
              </a:rPr>
              <a:t>ασφάλεια</a:t>
            </a:r>
            <a:r>
              <a:rPr sz="1100" spc="50" dirty="0">
                <a:latin typeface="Calibri"/>
                <a:cs typeface="Calibri"/>
              </a:rPr>
              <a:t> </a:t>
            </a:r>
            <a:r>
              <a:rPr sz="1100" spc="75" dirty="0">
                <a:latin typeface="Calibri"/>
                <a:cs typeface="Calibri"/>
              </a:rPr>
              <a:t>του</a:t>
            </a:r>
            <a:r>
              <a:rPr sz="1100" spc="45" dirty="0">
                <a:latin typeface="Calibri"/>
                <a:cs typeface="Calibri"/>
              </a:rPr>
              <a:t> </a:t>
            </a:r>
            <a:r>
              <a:rPr sz="1100" spc="80" dirty="0">
                <a:latin typeface="Calibri"/>
                <a:cs typeface="Calibri"/>
              </a:rPr>
              <a:t>IACSΥπάρχουν</a:t>
            </a:r>
            <a:r>
              <a:rPr sz="1100" spc="45" dirty="0">
                <a:latin typeface="Calibri"/>
                <a:cs typeface="Calibri"/>
              </a:rPr>
              <a:t> </a:t>
            </a:r>
            <a:r>
              <a:rPr sz="1100" b="1" spc="80" dirty="0">
                <a:latin typeface="Calibri"/>
                <a:cs typeface="Calibri"/>
              </a:rPr>
              <a:t>επτά</a:t>
            </a:r>
            <a:r>
              <a:rPr sz="1100" b="1" spc="45" dirty="0">
                <a:latin typeface="Calibri"/>
                <a:cs typeface="Calibri"/>
              </a:rPr>
              <a:t> </a:t>
            </a:r>
            <a:r>
              <a:rPr sz="1100" b="1" spc="75" dirty="0">
                <a:latin typeface="Calibri"/>
                <a:cs typeface="Calibri"/>
              </a:rPr>
              <a:t>θεμελιώδεις</a:t>
            </a:r>
            <a:r>
              <a:rPr sz="1100" b="1" spc="40" dirty="0">
                <a:latin typeface="Calibri"/>
                <a:cs typeface="Calibri"/>
              </a:rPr>
              <a:t> </a:t>
            </a:r>
            <a:r>
              <a:rPr sz="1100" b="1" spc="75" dirty="0">
                <a:latin typeface="Calibri"/>
                <a:cs typeface="Calibri"/>
              </a:rPr>
              <a:t>απαιτήσεις</a:t>
            </a:r>
            <a:r>
              <a:rPr sz="1100" b="1" spc="45" dirty="0">
                <a:latin typeface="Calibri"/>
                <a:cs typeface="Calibri"/>
              </a:rPr>
              <a:t> </a:t>
            </a:r>
            <a:r>
              <a:rPr sz="1100" b="1" spc="70" dirty="0">
                <a:latin typeface="Calibri"/>
                <a:cs typeface="Calibri"/>
              </a:rPr>
              <a:t>(</a:t>
            </a:r>
            <a:r>
              <a:rPr sz="1100" spc="70" dirty="0">
                <a:latin typeface="Calibri"/>
                <a:cs typeface="Calibri"/>
              </a:rPr>
              <a:t>FRS</a:t>
            </a:r>
            <a:r>
              <a:rPr sz="1100" spc="40" dirty="0">
                <a:latin typeface="Calibri"/>
                <a:cs typeface="Calibri"/>
              </a:rPr>
              <a:t> </a:t>
            </a:r>
            <a:r>
              <a:rPr sz="1100" spc="55" dirty="0">
                <a:latin typeface="Calibri"/>
                <a:cs typeface="Calibri"/>
              </a:rPr>
              <a:t>(Facial </a:t>
            </a:r>
            <a:r>
              <a:rPr sz="1100" spc="-229" dirty="0">
                <a:latin typeface="Calibri"/>
                <a:cs typeface="Calibri"/>
              </a:rPr>
              <a:t> </a:t>
            </a:r>
            <a:r>
              <a:rPr sz="1100" spc="70" dirty="0">
                <a:latin typeface="Calibri"/>
                <a:cs typeface="Calibri"/>
              </a:rPr>
              <a:t>Recognition</a:t>
            </a:r>
            <a:r>
              <a:rPr sz="1100" spc="25" dirty="0">
                <a:latin typeface="Calibri"/>
                <a:cs typeface="Calibri"/>
              </a:rPr>
              <a:t> </a:t>
            </a:r>
            <a:r>
              <a:rPr sz="1100" spc="75" dirty="0">
                <a:latin typeface="Calibri"/>
                <a:cs typeface="Calibri"/>
              </a:rPr>
              <a:t>System</a:t>
            </a:r>
            <a:r>
              <a:rPr sz="1100" spc="35" dirty="0">
                <a:latin typeface="Calibri"/>
                <a:cs typeface="Calibri"/>
              </a:rPr>
              <a:t> </a:t>
            </a:r>
            <a:r>
              <a:rPr sz="1100" spc="50" dirty="0">
                <a:latin typeface="Calibri"/>
                <a:cs typeface="Calibri"/>
              </a:rPr>
              <a:t>-</a:t>
            </a:r>
            <a:r>
              <a:rPr sz="1100" spc="35" dirty="0">
                <a:latin typeface="Calibri"/>
                <a:cs typeface="Calibri"/>
              </a:rPr>
              <a:t> </a:t>
            </a:r>
            <a:r>
              <a:rPr sz="1100" spc="80" dirty="0">
                <a:latin typeface="Calibri"/>
                <a:cs typeface="Calibri"/>
              </a:rPr>
              <a:t>σύστημα</a:t>
            </a:r>
            <a:r>
              <a:rPr sz="1100" spc="35" dirty="0">
                <a:latin typeface="Calibri"/>
                <a:cs typeface="Calibri"/>
              </a:rPr>
              <a:t> </a:t>
            </a:r>
            <a:r>
              <a:rPr sz="1100" spc="80" dirty="0">
                <a:latin typeface="Calibri"/>
                <a:cs typeface="Calibri"/>
              </a:rPr>
              <a:t>αναγνώρισης</a:t>
            </a:r>
            <a:r>
              <a:rPr sz="1100" spc="30" dirty="0">
                <a:latin typeface="Calibri"/>
                <a:cs typeface="Calibri"/>
              </a:rPr>
              <a:t> </a:t>
            </a:r>
            <a:r>
              <a:rPr sz="1100" spc="85" dirty="0">
                <a:latin typeface="Calibri"/>
                <a:cs typeface="Calibri"/>
              </a:rPr>
              <a:t>προσώπου)</a:t>
            </a:r>
            <a:endParaRPr sz="1100">
              <a:latin typeface="Calibri"/>
              <a:cs typeface="Calibri"/>
            </a:endParaRPr>
          </a:p>
          <a:p>
            <a:pPr marL="488315" marR="715645" lvl="1" indent="-182880">
              <a:lnSpc>
                <a:spcPct val="100000"/>
              </a:lnSpc>
              <a:spcBef>
                <a:spcPts val="880"/>
              </a:spcBef>
              <a:buSzPct val="127272"/>
              <a:buFont typeface="Calibri"/>
              <a:buChar char="◦"/>
              <a:tabLst>
                <a:tab pos="488315" algn="l"/>
              </a:tabLst>
            </a:pPr>
            <a:r>
              <a:rPr sz="1100" b="1" spc="70" dirty="0">
                <a:latin typeface="Calibri"/>
                <a:cs typeface="Calibri"/>
              </a:rPr>
              <a:t>FR1:</a:t>
            </a:r>
            <a:r>
              <a:rPr sz="1100" b="1" spc="45" dirty="0">
                <a:latin typeface="Calibri"/>
                <a:cs typeface="Calibri"/>
              </a:rPr>
              <a:t> </a:t>
            </a:r>
            <a:r>
              <a:rPr sz="1100" b="1" spc="75" dirty="0">
                <a:latin typeface="Calibri"/>
                <a:cs typeface="Calibri"/>
              </a:rPr>
              <a:t>Έλεγχος</a:t>
            </a:r>
            <a:r>
              <a:rPr sz="1100" b="1" spc="45" dirty="0">
                <a:latin typeface="Calibri"/>
                <a:cs typeface="Calibri"/>
              </a:rPr>
              <a:t> </a:t>
            </a:r>
            <a:r>
              <a:rPr sz="1100" b="1" spc="75" dirty="0">
                <a:latin typeface="Calibri"/>
                <a:cs typeface="Calibri"/>
              </a:rPr>
              <a:t>ταυτοποίησης</a:t>
            </a:r>
            <a:r>
              <a:rPr sz="1100" b="1" spc="45" dirty="0">
                <a:latin typeface="Calibri"/>
                <a:cs typeface="Calibri"/>
              </a:rPr>
              <a:t> </a:t>
            </a:r>
            <a:r>
              <a:rPr sz="1100" b="1" spc="80" dirty="0">
                <a:latin typeface="Calibri"/>
                <a:cs typeface="Calibri"/>
              </a:rPr>
              <a:t>χρήστη</a:t>
            </a:r>
            <a:r>
              <a:rPr sz="1100" b="1" spc="45" dirty="0">
                <a:latin typeface="Calibri"/>
                <a:cs typeface="Calibri"/>
              </a:rPr>
              <a:t> </a:t>
            </a:r>
            <a:r>
              <a:rPr sz="1100" b="1" spc="70" dirty="0">
                <a:latin typeface="Calibri"/>
                <a:cs typeface="Calibri"/>
              </a:rPr>
              <a:t>και</a:t>
            </a:r>
            <a:r>
              <a:rPr sz="1100" b="1" spc="50" dirty="0">
                <a:latin typeface="Calibri"/>
                <a:cs typeface="Calibri"/>
              </a:rPr>
              <a:t> </a:t>
            </a:r>
            <a:r>
              <a:rPr sz="1100" b="1" spc="80" dirty="0">
                <a:latin typeface="Calibri"/>
                <a:cs typeface="Calibri"/>
              </a:rPr>
              <a:t>επαλήθευσης</a:t>
            </a:r>
            <a:r>
              <a:rPr sz="1100" b="1" spc="40" dirty="0">
                <a:latin typeface="Calibri"/>
                <a:cs typeface="Calibri"/>
              </a:rPr>
              <a:t> </a:t>
            </a:r>
            <a:r>
              <a:rPr sz="1100" b="1" spc="60" dirty="0">
                <a:latin typeface="Calibri"/>
                <a:cs typeface="Calibri"/>
              </a:rPr>
              <a:t>(IAC):</a:t>
            </a:r>
            <a:r>
              <a:rPr sz="1100" b="1" spc="50" dirty="0">
                <a:latin typeface="Calibri"/>
                <a:cs typeface="Calibri"/>
              </a:rPr>
              <a:t> </a:t>
            </a:r>
            <a:r>
              <a:rPr sz="1100" spc="110" dirty="0">
                <a:latin typeface="Calibri"/>
                <a:cs typeface="Calibri"/>
              </a:rPr>
              <a:t>Ο</a:t>
            </a:r>
            <a:r>
              <a:rPr sz="1100" spc="45" dirty="0">
                <a:latin typeface="Calibri"/>
                <a:cs typeface="Calibri"/>
              </a:rPr>
              <a:t> </a:t>
            </a:r>
            <a:r>
              <a:rPr sz="1100" spc="70" dirty="0">
                <a:latin typeface="Calibri"/>
                <a:cs typeface="Calibri"/>
              </a:rPr>
              <a:t>κύριος</a:t>
            </a:r>
            <a:r>
              <a:rPr sz="1100" spc="50" dirty="0">
                <a:latin typeface="Calibri"/>
                <a:cs typeface="Calibri"/>
              </a:rPr>
              <a:t> </a:t>
            </a:r>
            <a:r>
              <a:rPr sz="1100" spc="75" dirty="0">
                <a:latin typeface="Calibri"/>
                <a:cs typeface="Calibri"/>
              </a:rPr>
              <a:t>στόχος</a:t>
            </a:r>
            <a:r>
              <a:rPr sz="1100" spc="45" dirty="0">
                <a:latin typeface="Calibri"/>
                <a:cs typeface="Calibri"/>
              </a:rPr>
              <a:t> </a:t>
            </a:r>
            <a:r>
              <a:rPr sz="1100" spc="75" dirty="0">
                <a:latin typeface="Calibri"/>
                <a:cs typeface="Calibri"/>
              </a:rPr>
              <a:t>του</a:t>
            </a:r>
            <a:r>
              <a:rPr sz="1100" spc="45" dirty="0">
                <a:latin typeface="Calibri"/>
                <a:cs typeface="Calibri"/>
              </a:rPr>
              <a:t> </a:t>
            </a:r>
            <a:r>
              <a:rPr sz="1100" spc="75" dirty="0">
                <a:latin typeface="Calibri"/>
                <a:cs typeface="Calibri"/>
              </a:rPr>
              <a:t>ελέγχου</a:t>
            </a:r>
            <a:r>
              <a:rPr sz="1100" spc="40" dirty="0">
                <a:latin typeface="Calibri"/>
                <a:cs typeface="Calibri"/>
              </a:rPr>
              <a:t> </a:t>
            </a:r>
            <a:r>
              <a:rPr sz="1100" b="1" spc="75" dirty="0">
                <a:latin typeface="Calibri"/>
                <a:cs typeface="Calibri"/>
              </a:rPr>
              <a:t>ταυτοποίησης</a:t>
            </a:r>
            <a:r>
              <a:rPr sz="1100" b="1" spc="55" dirty="0">
                <a:latin typeface="Calibri"/>
                <a:cs typeface="Calibri"/>
              </a:rPr>
              <a:t> </a:t>
            </a:r>
            <a:r>
              <a:rPr sz="1100" spc="70" dirty="0">
                <a:latin typeface="Calibri"/>
                <a:cs typeface="Calibri"/>
              </a:rPr>
              <a:t>και</a:t>
            </a:r>
            <a:r>
              <a:rPr sz="1100" spc="45" dirty="0">
                <a:latin typeface="Calibri"/>
                <a:cs typeface="Calibri"/>
              </a:rPr>
              <a:t> </a:t>
            </a:r>
            <a:r>
              <a:rPr sz="1100" b="1" spc="80" dirty="0">
                <a:latin typeface="Calibri"/>
                <a:cs typeface="Calibri"/>
              </a:rPr>
              <a:t>επαλήθευσης</a:t>
            </a:r>
            <a:r>
              <a:rPr sz="1100" b="1" spc="40" dirty="0">
                <a:latin typeface="Calibri"/>
                <a:cs typeface="Calibri"/>
              </a:rPr>
              <a:t> </a:t>
            </a:r>
            <a:r>
              <a:rPr sz="1100" spc="65" dirty="0">
                <a:latin typeface="Calibri"/>
                <a:cs typeface="Calibri"/>
              </a:rPr>
              <a:t>είναι</a:t>
            </a:r>
            <a:r>
              <a:rPr sz="1100" spc="45" dirty="0">
                <a:latin typeface="Calibri"/>
                <a:cs typeface="Calibri"/>
              </a:rPr>
              <a:t> </a:t>
            </a:r>
            <a:r>
              <a:rPr sz="1100" spc="114" dirty="0">
                <a:latin typeface="Calibri"/>
                <a:cs typeface="Calibri"/>
              </a:rPr>
              <a:t>η</a:t>
            </a:r>
            <a:r>
              <a:rPr sz="1100" spc="60" dirty="0">
                <a:latin typeface="Calibri"/>
                <a:cs typeface="Calibri"/>
              </a:rPr>
              <a:t> </a:t>
            </a:r>
            <a:r>
              <a:rPr sz="1100" spc="110" dirty="0">
                <a:latin typeface="Calibri"/>
                <a:cs typeface="Calibri"/>
              </a:rPr>
              <a:t>επικύρωση</a:t>
            </a:r>
            <a:r>
              <a:rPr sz="1100" spc="55" dirty="0">
                <a:latin typeface="Calibri"/>
                <a:cs typeface="Calibri"/>
              </a:rPr>
              <a:t> </a:t>
            </a:r>
            <a:r>
              <a:rPr sz="1100" spc="95" dirty="0">
                <a:latin typeface="Calibri"/>
                <a:cs typeface="Calibri"/>
              </a:rPr>
              <a:t>της </a:t>
            </a:r>
            <a:r>
              <a:rPr sz="1100" spc="-235" dirty="0">
                <a:latin typeface="Calibri"/>
                <a:cs typeface="Calibri"/>
              </a:rPr>
              <a:t> </a:t>
            </a:r>
            <a:r>
              <a:rPr sz="1100" spc="100" dirty="0">
                <a:latin typeface="Calibri"/>
                <a:cs typeface="Calibri"/>
              </a:rPr>
              <a:t>ταυτότητας</a:t>
            </a:r>
            <a:r>
              <a:rPr sz="1100" spc="45" dirty="0">
                <a:latin typeface="Calibri"/>
                <a:cs typeface="Calibri"/>
              </a:rPr>
              <a:t> </a:t>
            </a:r>
            <a:r>
              <a:rPr sz="1100" spc="100" dirty="0">
                <a:latin typeface="Calibri"/>
                <a:cs typeface="Calibri"/>
              </a:rPr>
              <a:t>ενός</a:t>
            </a:r>
            <a:r>
              <a:rPr sz="1100" spc="45" dirty="0">
                <a:latin typeface="Calibri"/>
                <a:cs typeface="Calibri"/>
              </a:rPr>
              <a:t> </a:t>
            </a:r>
            <a:r>
              <a:rPr sz="1100" spc="105" dirty="0">
                <a:latin typeface="Calibri"/>
                <a:cs typeface="Calibri"/>
              </a:rPr>
              <a:t>χρήστη</a:t>
            </a:r>
            <a:r>
              <a:rPr sz="1100" spc="45" dirty="0">
                <a:latin typeface="Calibri"/>
                <a:cs typeface="Calibri"/>
              </a:rPr>
              <a:t> </a:t>
            </a:r>
            <a:r>
              <a:rPr sz="1100" spc="95" dirty="0">
                <a:latin typeface="Calibri"/>
                <a:cs typeface="Calibri"/>
              </a:rPr>
              <a:t>πριν</a:t>
            </a:r>
            <a:r>
              <a:rPr sz="1100" spc="45" dirty="0">
                <a:latin typeface="Calibri"/>
                <a:cs typeface="Calibri"/>
              </a:rPr>
              <a:t> </a:t>
            </a:r>
            <a:r>
              <a:rPr sz="1100" spc="100" dirty="0">
                <a:latin typeface="Calibri"/>
                <a:cs typeface="Calibri"/>
              </a:rPr>
              <a:t>λάβει</a:t>
            </a:r>
            <a:r>
              <a:rPr sz="1100" spc="55" dirty="0">
                <a:latin typeface="Calibri"/>
                <a:cs typeface="Calibri"/>
              </a:rPr>
              <a:t> </a:t>
            </a:r>
            <a:r>
              <a:rPr sz="1100" b="1" spc="105" dirty="0">
                <a:latin typeface="Calibri"/>
                <a:cs typeface="Calibri"/>
              </a:rPr>
              <a:t>άδεια</a:t>
            </a:r>
            <a:r>
              <a:rPr sz="1100" b="1" spc="45" dirty="0">
                <a:latin typeface="Calibri"/>
                <a:cs typeface="Calibri"/>
              </a:rPr>
              <a:t> </a:t>
            </a:r>
            <a:r>
              <a:rPr sz="1100" spc="110" dirty="0">
                <a:latin typeface="Calibri"/>
                <a:cs typeface="Calibri"/>
              </a:rPr>
              <a:t>πρόσβασης</a:t>
            </a:r>
            <a:r>
              <a:rPr sz="1100" spc="45" dirty="0">
                <a:latin typeface="Calibri"/>
                <a:cs typeface="Calibri"/>
              </a:rPr>
              <a:t> </a:t>
            </a:r>
            <a:r>
              <a:rPr sz="1100" spc="105" dirty="0">
                <a:latin typeface="Calibri"/>
                <a:cs typeface="Calibri"/>
              </a:rPr>
              <a:t>σε</a:t>
            </a:r>
            <a:r>
              <a:rPr sz="1100" spc="45" dirty="0">
                <a:latin typeface="Calibri"/>
                <a:cs typeface="Calibri"/>
              </a:rPr>
              <a:t> </a:t>
            </a:r>
            <a:r>
              <a:rPr sz="1100" spc="105" dirty="0">
                <a:latin typeface="Calibri"/>
                <a:cs typeface="Calibri"/>
              </a:rPr>
              <a:t>ένα</a:t>
            </a:r>
            <a:r>
              <a:rPr sz="1100" spc="45" dirty="0">
                <a:latin typeface="Calibri"/>
                <a:cs typeface="Calibri"/>
              </a:rPr>
              <a:t> </a:t>
            </a:r>
            <a:r>
              <a:rPr sz="1100" spc="100" dirty="0">
                <a:latin typeface="Calibri"/>
                <a:cs typeface="Calibri"/>
              </a:rPr>
              <a:t>σύστημα.</a:t>
            </a:r>
            <a:endParaRPr sz="1100">
              <a:latin typeface="Calibri"/>
              <a:cs typeface="Calibri"/>
            </a:endParaRPr>
          </a:p>
          <a:p>
            <a:pPr marL="487680" lvl="1" indent="-182245">
              <a:lnSpc>
                <a:spcPct val="100000"/>
              </a:lnSpc>
              <a:spcBef>
                <a:spcPts val="890"/>
              </a:spcBef>
              <a:buSzPct val="127272"/>
              <a:buFont typeface="Calibri"/>
              <a:buChar char="◦"/>
              <a:tabLst>
                <a:tab pos="487680" algn="l"/>
              </a:tabLst>
            </a:pPr>
            <a:r>
              <a:rPr sz="1100" b="1" spc="70" dirty="0">
                <a:latin typeface="Calibri"/>
                <a:cs typeface="Calibri"/>
              </a:rPr>
              <a:t>FR2:</a:t>
            </a:r>
            <a:r>
              <a:rPr sz="1100" b="1" spc="40" dirty="0">
                <a:latin typeface="Calibri"/>
                <a:cs typeface="Calibri"/>
              </a:rPr>
              <a:t> </a:t>
            </a:r>
            <a:r>
              <a:rPr sz="1100" b="1" spc="75" dirty="0">
                <a:latin typeface="Calibri"/>
                <a:cs typeface="Calibri"/>
              </a:rPr>
              <a:t>Έλεγχος</a:t>
            </a:r>
            <a:r>
              <a:rPr sz="1100" b="1" spc="45" dirty="0">
                <a:latin typeface="Calibri"/>
                <a:cs typeface="Calibri"/>
              </a:rPr>
              <a:t> </a:t>
            </a:r>
            <a:r>
              <a:rPr sz="1100" b="1" spc="80" dirty="0">
                <a:latin typeface="Calibri"/>
                <a:cs typeface="Calibri"/>
              </a:rPr>
              <a:t>χρήσης</a:t>
            </a:r>
            <a:r>
              <a:rPr sz="1100" b="1" spc="40" dirty="0">
                <a:latin typeface="Calibri"/>
                <a:cs typeface="Calibri"/>
              </a:rPr>
              <a:t> </a:t>
            </a:r>
            <a:r>
              <a:rPr sz="1100" b="1" spc="70" dirty="0">
                <a:latin typeface="Calibri"/>
                <a:cs typeface="Calibri"/>
              </a:rPr>
              <a:t>UC):</a:t>
            </a:r>
            <a:r>
              <a:rPr sz="1100" b="1" spc="40" dirty="0">
                <a:latin typeface="Calibri"/>
                <a:cs typeface="Calibri"/>
              </a:rPr>
              <a:t> </a:t>
            </a:r>
            <a:r>
              <a:rPr sz="1100" spc="80" dirty="0">
                <a:latin typeface="Calibri"/>
                <a:cs typeface="Calibri"/>
              </a:rPr>
              <a:t>Αυτή</a:t>
            </a:r>
            <a:r>
              <a:rPr sz="1100" spc="45" dirty="0">
                <a:latin typeface="Calibri"/>
                <a:cs typeface="Calibri"/>
              </a:rPr>
              <a:t> </a:t>
            </a:r>
            <a:r>
              <a:rPr sz="1100" spc="85" dirty="0">
                <a:latin typeface="Calibri"/>
                <a:cs typeface="Calibri"/>
              </a:rPr>
              <a:t>η</a:t>
            </a:r>
            <a:r>
              <a:rPr sz="1100" spc="45" dirty="0">
                <a:latin typeface="Calibri"/>
                <a:cs typeface="Calibri"/>
              </a:rPr>
              <a:t> </a:t>
            </a:r>
            <a:r>
              <a:rPr sz="1100" spc="75" dirty="0">
                <a:latin typeface="Calibri"/>
                <a:cs typeface="Calibri"/>
              </a:rPr>
              <a:t>θεμελιώδης</a:t>
            </a:r>
            <a:r>
              <a:rPr sz="1100" spc="40" dirty="0">
                <a:latin typeface="Calibri"/>
                <a:cs typeface="Calibri"/>
              </a:rPr>
              <a:t> </a:t>
            </a:r>
            <a:r>
              <a:rPr sz="1100" spc="80" dirty="0">
                <a:latin typeface="Calibri"/>
                <a:cs typeface="Calibri"/>
              </a:rPr>
              <a:t>απαίτηση</a:t>
            </a:r>
            <a:r>
              <a:rPr sz="1100" spc="45" dirty="0">
                <a:latin typeface="Calibri"/>
                <a:cs typeface="Calibri"/>
              </a:rPr>
              <a:t> </a:t>
            </a:r>
            <a:r>
              <a:rPr sz="1100" b="1" spc="70" dirty="0">
                <a:latin typeface="Calibri"/>
                <a:cs typeface="Calibri"/>
              </a:rPr>
              <a:t>περιορίζει</a:t>
            </a:r>
            <a:r>
              <a:rPr sz="1100" b="1" spc="45" dirty="0">
                <a:latin typeface="Calibri"/>
                <a:cs typeface="Calibri"/>
              </a:rPr>
              <a:t> </a:t>
            </a:r>
            <a:r>
              <a:rPr sz="1100" spc="75" dirty="0">
                <a:latin typeface="Calibri"/>
                <a:cs typeface="Calibri"/>
              </a:rPr>
              <a:t>την</a:t>
            </a:r>
            <a:r>
              <a:rPr sz="1100" spc="35" dirty="0">
                <a:latin typeface="Calibri"/>
                <a:cs typeface="Calibri"/>
              </a:rPr>
              <a:t> </a:t>
            </a:r>
            <a:r>
              <a:rPr sz="1100" spc="85" dirty="0">
                <a:latin typeface="Calibri"/>
                <a:cs typeface="Calibri"/>
              </a:rPr>
              <a:t>πρόσβαση</a:t>
            </a:r>
            <a:r>
              <a:rPr sz="1100" spc="45" dirty="0">
                <a:latin typeface="Calibri"/>
                <a:cs typeface="Calibri"/>
              </a:rPr>
              <a:t> </a:t>
            </a:r>
            <a:r>
              <a:rPr sz="1100" spc="75" dirty="0">
                <a:latin typeface="Calibri"/>
                <a:cs typeface="Calibri"/>
              </a:rPr>
              <a:t>στο</a:t>
            </a:r>
            <a:r>
              <a:rPr sz="1100" spc="45" dirty="0">
                <a:latin typeface="Calibri"/>
                <a:cs typeface="Calibri"/>
              </a:rPr>
              <a:t> </a:t>
            </a:r>
            <a:r>
              <a:rPr sz="1100" spc="80" dirty="0">
                <a:latin typeface="Calibri"/>
                <a:cs typeface="Calibri"/>
              </a:rPr>
              <a:t>σύστημα</a:t>
            </a:r>
            <a:r>
              <a:rPr sz="1100" spc="45" dirty="0">
                <a:latin typeface="Calibri"/>
                <a:cs typeface="Calibri"/>
              </a:rPr>
              <a:t> </a:t>
            </a:r>
            <a:r>
              <a:rPr sz="1100" b="1" spc="75" dirty="0">
                <a:latin typeface="Calibri"/>
                <a:cs typeface="Calibri"/>
              </a:rPr>
              <a:t>μόνο</a:t>
            </a:r>
            <a:r>
              <a:rPr sz="1100" b="1" spc="20" dirty="0">
                <a:latin typeface="Calibri"/>
                <a:cs typeface="Calibri"/>
              </a:rPr>
              <a:t> </a:t>
            </a:r>
            <a:r>
              <a:rPr sz="1100" spc="80" dirty="0">
                <a:latin typeface="Calibri"/>
                <a:cs typeface="Calibri"/>
              </a:rPr>
              <a:t>σε</a:t>
            </a:r>
            <a:r>
              <a:rPr sz="1100" spc="45" dirty="0">
                <a:latin typeface="Calibri"/>
                <a:cs typeface="Calibri"/>
              </a:rPr>
              <a:t> </a:t>
            </a:r>
            <a:r>
              <a:rPr sz="1100" b="1" spc="75" dirty="0">
                <a:latin typeface="Calibri"/>
                <a:cs typeface="Calibri"/>
              </a:rPr>
              <a:t>εξουσιοδοτημένους</a:t>
            </a:r>
            <a:r>
              <a:rPr sz="1100" b="1" spc="45" dirty="0">
                <a:latin typeface="Calibri"/>
                <a:cs typeface="Calibri"/>
              </a:rPr>
              <a:t> </a:t>
            </a:r>
            <a:r>
              <a:rPr sz="1100" b="1" spc="70" dirty="0">
                <a:latin typeface="Calibri"/>
                <a:cs typeface="Calibri"/>
              </a:rPr>
              <a:t>χρήστες.</a:t>
            </a:r>
            <a:endParaRPr sz="1100">
              <a:latin typeface="Calibri"/>
              <a:cs typeface="Calibri"/>
            </a:endParaRPr>
          </a:p>
          <a:p>
            <a:pPr marL="488315" marR="359410" lvl="1" indent="-182880">
              <a:lnSpc>
                <a:spcPct val="100000"/>
              </a:lnSpc>
              <a:spcBef>
                <a:spcPts val="875"/>
              </a:spcBef>
              <a:buSzPct val="127272"/>
              <a:buFont typeface="Calibri"/>
              <a:buChar char="◦"/>
              <a:tabLst>
                <a:tab pos="488315" algn="l"/>
              </a:tabLst>
            </a:pPr>
            <a:r>
              <a:rPr sz="1100" b="1" spc="70" dirty="0">
                <a:latin typeface="Calibri"/>
                <a:cs typeface="Calibri"/>
              </a:rPr>
              <a:t>FR3:</a:t>
            </a:r>
            <a:r>
              <a:rPr sz="1100" b="1" spc="50" dirty="0">
                <a:latin typeface="Calibri"/>
                <a:cs typeface="Calibri"/>
              </a:rPr>
              <a:t> </a:t>
            </a:r>
            <a:r>
              <a:rPr sz="1100" b="1" spc="75" dirty="0">
                <a:latin typeface="Calibri"/>
                <a:cs typeface="Calibri"/>
              </a:rPr>
              <a:t>Ακεραιότητα</a:t>
            </a:r>
            <a:r>
              <a:rPr sz="1100" b="1" spc="50" dirty="0">
                <a:latin typeface="Calibri"/>
                <a:cs typeface="Calibri"/>
              </a:rPr>
              <a:t> </a:t>
            </a:r>
            <a:r>
              <a:rPr sz="1100" b="1" spc="80" dirty="0">
                <a:latin typeface="Calibri"/>
                <a:cs typeface="Calibri"/>
              </a:rPr>
              <a:t>συστήματος</a:t>
            </a:r>
            <a:r>
              <a:rPr sz="1100" b="1" spc="50" dirty="0">
                <a:latin typeface="Calibri"/>
                <a:cs typeface="Calibri"/>
              </a:rPr>
              <a:t> (SI): </a:t>
            </a:r>
            <a:r>
              <a:rPr sz="1100" b="1" spc="105" dirty="0">
                <a:latin typeface="Calibri"/>
                <a:cs typeface="Calibri"/>
              </a:rPr>
              <a:t>Η</a:t>
            </a:r>
            <a:r>
              <a:rPr sz="1100" b="1" spc="50" dirty="0">
                <a:latin typeface="Calibri"/>
                <a:cs typeface="Calibri"/>
              </a:rPr>
              <a:t> </a:t>
            </a:r>
            <a:r>
              <a:rPr sz="1100" b="1" spc="85" dirty="0">
                <a:latin typeface="Calibri"/>
                <a:cs typeface="Calibri"/>
              </a:rPr>
              <a:t>ασφάλεια</a:t>
            </a:r>
            <a:r>
              <a:rPr sz="1100" b="1" spc="60" dirty="0">
                <a:latin typeface="Calibri"/>
                <a:cs typeface="Calibri"/>
              </a:rPr>
              <a:t> </a:t>
            </a:r>
            <a:r>
              <a:rPr sz="1100" spc="75" dirty="0">
                <a:latin typeface="Calibri"/>
                <a:cs typeface="Calibri"/>
              </a:rPr>
              <a:t>αποσκοπεί</a:t>
            </a:r>
            <a:r>
              <a:rPr sz="1100" spc="50" dirty="0">
                <a:latin typeface="Calibri"/>
                <a:cs typeface="Calibri"/>
              </a:rPr>
              <a:t> </a:t>
            </a:r>
            <a:r>
              <a:rPr sz="1100" spc="75" dirty="0">
                <a:latin typeface="Calibri"/>
                <a:cs typeface="Calibri"/>
              </a:rPr>
              <a:t>στο</a:t>
            </a:r>
            <a:r>
              <a:rPr sz="1100" spc="50" dirty="0">
                <a:latin typeface="Calibri"/>
                <a:cs typeface="Calibri"/>
              </a:rPr>
              <a:t> </a:t>
            </a:r>
            <a:r>
              <a:rPr sz="1100" spc="80" dirty="0">
                <a:latin typeface="Calibri"/>
                <a:cs typeface="Calibri"/>
              </a:rPr>
              <a:t>να</a:t>
            </a:r>
            <a:r>
              <a:rPr sz="1100" spc="50" dirty="0">
                <a:latin typeface="Calibri"/>
                <a:cs typeface="Calibri"/>
              </a:rPr>
              <a:t> </a:t>
            </a:r>
            <a:r>
              <a:rPr sz="1100" spc="75" dirty="0">
                <a:latin typeface="Calibri"/>
                <a:cs typeface="Calibri"/>
              </a:rPr>
              <a:t>αποτρέψει</a:t>
            </a:r>
            <a:r>
              <a:rPr sz="1100" spc="50" dirty="0">
                <a:latin typeface="Calibri"/>
                <a:cs typeface="Calibri"/>
              </a:rPr>
              <a:t> </a:t>
            </a:r>
            <a:r>
              <a:rPr sz="1100" spc="75" dirty="0">
                <a:latin typeface="Calibri"/>
                <a:cs typeface="Calibri"/>
              </a:rPr>
              <a:t>μια</a:t>
            </a:r>
            <a:r>
              <a:rPr sz="1100" spc="55" dirty="0">
                <a:latin typeface="Calibri"/>
                <a:cs typeface="Calibri"/>
              </a:rPr>
              <a:t> </a:t>
            </a:r>
            <a:r>
              <a:rPr sz="1100" b="1" spc="75" dirty="0">
                <a:latin typeface="Calibri"/>
                <a:cs typeface="Calibri"/>
              </a:rPr>
              <a:t>ανεξουσιοδοτημένη</a:t>
            </a:r>
            <a:r>
              <a:rPr sz="1100" b="1" spc="50" dirty="0">
                <a:latin typeface="Calibri"/>
                <a:cs typeface="Calibri"/>
              </a:rPr>
              <a:t> </a:t>
            </a:r>
            <a:r>
              <a:rPr sz="1100" b="1" spc="75" dirty="0">
                <a:latin typeface="Calibri"/>
                <a:cs typeface="Calibri"/>
              </a:rPr>
              <a:t>οντότητα</a:t>
            </a:r>
            <a:r>
              <a:rPr sz="1100" b="1" spc="50" dirty="0">
                <a:latin typeface="Calibri"/>
                <a:cs typeface="Calibri"/>
              </a:rPr>
              <a:t> </a:t>
            </a:r>
            <a:r>
              <a:rPr sz="1100" b="1" spc="65" dirty="0">
                <a:latin typeface="Calibri"/>
                <a:cs typeface="Calibri"/>
              </a:rPr>
              <a:t>(</a:t>
            </a:r>
            <a:r>
              <a:rPr sz="1100" spc="65" dirty="0">
                <a:latin typeface="Calibri"/>
                <a:cs typeface="Calibri"/>
              </a:rPr>
              <a:t>δηλ.</a:t>
            </a:r>
            <a:r>
              <a:rPr sz="1100" spc="50" dirty="0">
                <a:latin typeface="Calibri"/>
                <a:cs typeface="Calibri"/>
              </a:rPr>
              <a:t> </a:t>
            </a:r>
            <a:r>
              <a:rPr sz="1100" spc="75" dirty="0">
                <a:latin typeface="Calibri"/>
                <a:cs typeface="Calibri"/>
              </a:rPr>
              <a:t>άτομα,</a:t>
            </a:r>
            <a:r>
              <a:rPr sz="1100" spc="50" dirty="0">
                <a:latin typeface="Calibri"/>
                <a:cs typeface="Calibri"/>
              </a:rPr>
              <a:t> </a:t>
            </a:r>
            <a:r>
              <a:rPr sz="1100" spc="65" dirty="0">
                <a:latin typeface="Calibri"/>
                <a:cs typeface="Calibri"/>
              </a:rPr>
              <a:t>διαδικασίες,</a:t>
            </a:r>
            <a:r>
              <a:rPr sz="1100" spc="50" dirty="0">
                <a:latin typeface="Calibri"/>
                <a:cs typeface="Calibri"/>
              </a:rPr>
              <a:t> </a:t>
            </a:r>
            <a:r>
              <a:rPr sz="1100" spc="70" dirty="0">
                <a:latin typeface="Calibri"/>
                <a:cs typeface="Calibri"/>
              </a:rPr>
              <a:t>λογισμικό</a:t>
            </a:r>
            <a:r>
              <a:rPr sz="1100" spc="50" dirty="0">
                <a:latin typeface="Calibri"/>
                <a:cs typeface="Calibri"/>
              </a:rPr>
              <a:t> </a:t>
            </a:r>
            <a:r>
              <a:rPr sz="1100" spc="85" dirty="0">
                <a:latin typeface="Calibri"/>
                <a:cs typeface="Calibri"/>
              </a:rPr>
              <a:t>ή </a:t>
            </a:r>
            <a:r>
              <a:rPr sz="1100" spc="-229" dirty="0">
                <a:latin typeface="Calibri"/>
                <a:cs typeface="Calibri"/>
              </a:rPr>
              <a:t> </a:t>
            </a:r>
            <a:r>
              <a:rPr sz="1100" spc="65" dirty="0">
                <a:latin typeface="Calibri"/>
                <a:cs typeface="Calibri"/>
              </a:rPr>
              <a:t>υλικό)</a:t>
            </a:r>
            <a:r>
              <a:rPr sz="1100" spc="35" dirty="0">
                <a:latin typeface="Calibri"/>
                <a:cs typeface="Calibri"/>
              </a:rPr>
              <a:t> </a:t>
            </a:r>
            <a:r>
              <a:rPr sz="1100" spc="90" dirty="0">
                <a:latin typeface="Calibri"/>
                <a:cs typeface="Calibri"/>
              </a:rPr>
              <a:t>από</a:t>
            </a:r>
            <a:r>
              <a:rPr sz="1100" spc="35" dirty="0">
                <a:latin typeface="Calibri"/>
                <a:cs typeface="Calibri"/>
              </a:rPr>
              <a:t> </a:t>
            </a:r>
            <a:r>
              <a:rPr sz="1100" spc="70" dirty="0">
                <a:latin typeface="Calibri"/>
                <a:cs typeface="Calibri"/>
              </a:rPr>
              <a:t>το</a:t>
            </a:r>
            <a:r>
              <a:rPr sz="1100" spc="35" dirty="0">
                <a:latin typeface="Calibri"/>
                <a:cs typeface="Calibri"/>
              </a:rPr>
              <a:t> </a:t>
            </a:r>
            <a:r>
              <a:rPr sz="1100" spc="80" dirty="0">
                <a:latin typeface="Calibri"/>
                <a:cs typeface="Calibri"/>
              </a:rPr>
              <a:t>να</a:t>
            </a:r>
            <a:r>
              <a:rPr sz="1100" spc="35" dirty="0">
                <a:latin typeface="Calibri"/>
                <a:cs typeface="Calibri"/>
              </a:rPr>
              <a:t> </a:t>
            </a:r>
            <a:r>
              <a:rPr sz="1100" spc="70" dirty="0">
                <a:latin typeface="Calibri"/>
                <a:cs typeface="Calibri"/>
              </a:rPr>
              <a:t>θέσει</a:t>
            </a:r>
            <a:r>
              <a:rPr sz="1100" spc="35" dirty="0">
                <a:latin typeface="Calibri"/>
                <a:cs typeface="Calibri"/>
              </a:rPr>
              <a:t> </a:t>
            </a:r>
            <a:r>
              <a:rPr sz="1100" spc="80" dirty="0">
                <a:latin typeface="Calibri"/>
                <a:cs typeface="Calibri"/>
              </a:rPr>
              <a:t>σε</a:t>
            </a:r>
            <a:r>
              <a:rPr sz="1100" spc="35" dirty="0">
                <a:latin typeface="Calibri"/>
                <a:cs typeface="Calibri"/>
              </a:rPr>
              <a:t> </a:t>
            </a:r>
            <a:r>
              <a:rPr sz="1100" spc="70" dirty="0">
                <a:latin typeface="Calibri"/>
                <a:cs typeface="Calibri"/>
              </a:rPr>
              <a:t>κίνδυνο</a:t>
            </a:r>
            <a:r>
              <a:rPr sz="1100" spc="30" dirty="0">
                <a:latin typeface="Calibri"/>
                <a:cs typeface="Calibri"/>
              </a:rPr>
              <a:t> </a:t>
            </a:r>
            <a:r>
              <a:rPr sz="1100" spc="80" dirty="0">
                <a:latin typeface="Calibri"/>
                <a:cs typeface="Calibri"/>
              </a:rPr>
              <a:t>οποιαδήποτε</a:t>
            </a:r>
            <a:r>
              <a:rPr sz="1100" spc="30" dirty="0">
                <a:latin typeface="Calibri"/>
                <a:cs typeface="Calibri"/>
              </a:rPr>
              <a:t> </a:t>
            </a:r>
            <a:r>
              <a:rPr sz="1100" spc="80" dirty="0">
                <a:latin typeface="Calibri"/>
                <a:cs typeface="Calibri"/>
              </a:rPr>
              <a:t>τμήματα</a:t>
            </a:r>
            <a:r>
              <a:rPr sz="1100" spc="35" dirty="0">
                <a:latin typeface="Calibri"/>
                <a:cs typeface="Calibri"/>
              </a:rPr>
              <a:t> </a:t>
            </a:r>
            <a:r>
              <a:rPr sz="1100" spc="75" dirty="0">
                <a:latin typeface="Calibri"/>
                <a:cs typeface="Calibri"/>
              </a:rPr>
              <a:t>του</a:t>
            </a:r>
            <a:r>
              <a:rPr sz="1100" spc="35" dirty="0">
                <a:latin typeface="Calibri"/>
                <a:cs typeface="Calibri"/>
              </a:rPr>
              <a:t> </a:t>
            </a:r>
            <a:r>
              <a:rPr sz="1100" spc="75" dirty="0">
                <a:latin typeface="Calibri"/>
                <a:cs typeface="Calibri"/>
              </a:rPr>
              <a:t>συστήματος.</a:t>
            </a:r>
            <a:endParaRPr sz="1100">
              <a:latin typeface="Calibri"/>
              <a:cs typeface="Calibri"/>
            </a:endParaRPr>
          </a:p>
          <a:p>
            <a:pPr marL="488315" lvl="1" indent="-182880">
              <a:lnSpc>
                <a:spcPts val="1315"/>
              </a:lnSpc>
              <a:spcBef>
                <a:spcPts val="880"/>
              </a:spcBef>
              <a:buSzPct val="127272"/>
              <a:buFont typeface="Calibri"/>
              <a:buChar char="◦"/>
              <a:tabLst>
                <a:tab pos="488315" algn="l"/>
              </a:tabLst>
            </a:pPr>
            <a:r>
              <a:rPr sz="1100" b="1" spc="70" dirty="0">
                <a:latin typeface="Calibri"/>
                <a:cs typeface="Calibri"/>
              </a:rPr>
              <a:t>FR4:</a:t>
            </a:r>
            <a:r>
              <a:rPr sz="1100" b="1" spc="40" dirty="0">
                <a:latin typeface="Calibri"/>
                <a:cs typeface="Calibri"/>
              </a:rPr>
              <a:t> </a:t>
            </a:r>
            <a:r>
              <a:rPr sz="1100" b="1" spc="75" dirty="0">
                <a:latin typeface="Calibri"/>
                <a:cs typeface="Calibri"/>
              </a:rPr>
              <a:t>Εμπιστευτικότητα</a:t>
            </a:r>
            <a:r>
              <a:rPr sz="1100" b="1" spc="50" dirty="0">
                <a:latin typeface="Calibri"/>
                <a:cs typeface="Calibri"/>
              </a:rPr>
              <a:t> </a:t>
            </a:r>
            <a:r>
              <a:rPr sz="1100" b="1" spc="85" dirty="0">
                <a:latin typeface="Calibri"/>
                <a:cs typeface="Calibri"/>
              </a:rPr>
              <a:t>δεδομένων</a:t>
            </a:r>
            <a:r>
              <a:rPr sz="1100" b="1" spc="40" dirty="0">
                <a:latin typeface="Calibri"/>
                <a:cs typeface="Calibri"/>
              </a:rPr>
              <a:t> </a:t>
            </a:r>
            <a:r>
              <a:rPr sz="1100" b="1" spc="85" dirty="0">
                <a:latin typeface="Calibri"/>
                <a:cs typeface="Calibri"/>
              </a:rPr>
              <a:t>(DCΗ</a:t>
            </a:r>
            <a:r>
              <a:rPr sz="1100" b="1" spc="40" dirty="0">
                <a:latin typeface="Calibri"/>
                <a:cs typeface="Calibri"/>
              </a:rPr>
              <a:t> </a:t>
            </a:r>
            <a:r>
              <a:rPr sz="1100" b="1" spc="75" dirty="0">
                <a:latin typeface="Calibri"/>
                <a:cs typeface="Calibri"/>
              </a:rPr>
              <a:t>εμπιστευτικότητα</a:t>
            </a:r>
            <a:r>
              <a:rPr sz="1100" b="1" spc="45" dirty="0">
                <a:latin typeface="Calibri"/>
                <a:cs typeface="Calibri"/>
              </a:rPr>
              <a:t> </a:t>
            </a:r>
            <a:r>
              <a:rPr sz="1100" b="1" spc="85" dirty="0">
                <a:latin typeface="Calibri"/>
                <a:cs typeface="Calibri"/>
              </a:rPr>
              <a:t>των</a:t>
            </a:r>
            <a:r>
              <a:rPr sz="1100" b="1" spc="45" dirty="0">
                <a:latin typeface="Calibri"/>
                <a:cs typeface="Calibri"/>
              </a:rPr>
              <a:t> </a:t>
            </a:r>
            <a:r>
              <a:rPr sz="1100" b="1" spc="85" dirty="0">
                <a:latin typeface="Calibri"/>
                <a:cs typeface="Calibri"/>
              </a:rPr>
              <a:t>δεδομένων</a:t>
            </a:r>
            <a:r>
              <a:rPr sz="1100" b="1" spc="45" dirty="0">
                <a:latin typeface="Calibri"/>
                <a:cs typeface="Calibri"/>
              </a:rPr>
              <a:t> </a:t>
            </a:r>
            <a:r>
              <a:rPr sz="1100" spc="75" dirty="0">
                <a:latin typeface="Calibri"/>
                <a:cs typeface="Calibri"/>
              </a:rPr>
              <a:t>αποσκοπεί</a:t>
            </a:r>
            <a:r>
              <a:rPr sz="1100" spc="45" dirty="0">
                <a:latin typeface="Calibri"/>
                <a:cs typeface="Calibri"/>
              </a:rPr>
              <a:t> </a:t>
            </a:r>
            <a:r>
              <a:rPr sz="1100" spc="75" dirty="0">
                <a:latin typeface="Calibri"/>
                <a:cs typeface="Calibri"/>
              </a:rPr>
              <a:t>στην</a:t>
            </a:r>
            <a:r>
              <a:rPr sz="1100" spc="40" dirty="0">
                <a:latin typeface="Calibri"/>
                <a:cs typeface="Calibri"/>
              </a:rPr>
              <a:t> </a:t>
            </a:r>
            <a:r>
              <a:rPr sz="1100" spc="80" dirty="0">
                <a:latin typeface="Calibri"/>
                <a:cs typeface="Calibri"/>
              </a:rPr>
              <a:t>αποτροπή</a:t>
            </a:r>
            <a:r>
              <a:rPr sz="1100" spc="40" dirty="0">
                <a:latin typeface="Calibri"/>
                <a:cs typeface="Calibri"/>
              </a:rPr>
              <a:t> </a:t>
            </a:r>
            <a:r>
              <a:rPr sz="1100" b="1" spc="80" dirty="0">
                <a:latin typeface="Calibri"/>
                <a:cs typeface="Calibri"/>
              </a:rPr>
              <a:t>ανεξουσιοδοτημένων</a:t>
            </a:r>
            <a:r>
              <a:rPr sz="1100" b="1" spc="45" dirty="0">
                <a:latin typeface="Calibri"/>
                <a:cs typeface="Calibri"/>
              </a:rPr>
              <a:t> </a:t>
            </a:r>
            <a:r>
              <a:rPr sz="1100" spc="75" dirty="0">
                <a:latin typeface="Calibri"/>
                <a:cs typeface="Calibri"/>
              </a:rPr>
              <a:t>δραστηριοτήτων</a:t>
            </a:r>
            <a:r>
              <a:rPr sz="1100" spc="35" dirty="0">
                <a:latin typeface="Calibri"/>
                <a:cs typeface="Calibri"/>
              </a:rPr>
              <a:t> </a:t>
            </a:r>
            <a:r>
              <a:rPr sz="1100" b="1" spc="85" dirty="0">
                <a:latin typeface="Calibri"/>
                <a:cs typeface="Calibri"/>
              </a:rPr>
              <a:t>αποκάλυψης</a:t>
            </a:r>
            <a:endParaRPr sz="1100">
              <a:latin typeface="Calibri"/>
              <a:cs typeface="Calibri"/>
            </a:endParaRPr>
          </a:p>
          <a:p>
            <a:pPr marL="488315">
              <a:lnSpc>
                <a:spcPts val="1315"/>
              </a:lnSpc>
            </a:pPr>
            <a:r>
              <a:rPr sz="1100" spc="80" dirty="0">
                <a:latin typeface="Calibri"/>
                <a:cs typeface="Calibri"/>
              </a:rPr>
              <a:t>δεδομένων</a:t>
            </a:r>
            <a:r>
              <a:rPr sz="1100" spc="25" dirty="0">
                <a:latin typeface="Calibri"/>
                <a:cs typeface="Calibri"/>
              </a:rPr>
              <a:t> </a:t>
            </a:r>
            <a:r>
              <a:rPr sz="1100" spc="80" dirty="0">
                <a:latin typeface="Calibri"/>
                <a:cs typeface="Calibri"/>
              </a:rPr>
              <a:t>σε</a:t>
            </a:r>
            <a:r>
              <a:rPr sz="1100" spc="35" dirty="0">
                <a:latin typeface="Calibri"/>
                <a:cs typeface="Calibri"/>
              </a:rPr>
              <a:t> </a:t>
            </a:r>
            <a:r>
              <a:rPr sz="1100" b="1" spc="80" dirty="0">
                <a:latin typeface="Calibri"/>
                <a:cs typeface="Calibri"/>
              </a:rPr>
              <a:t>κανάλια</a:t>
            </a:r>
            <a:r>
              <a:rPr sz="1100" b="1" spc="35" dirty="0">
                <a:latin typeface="Calibri"/>
                <a:cs typeface="Calibri"/>
              </a:rPr>
              <a:t> </a:t>
            </a:r>
            <a:r>
              <a:rPr sz="1100" spc="70" dirty="0">
                <a:latin typeface="Calibri"/>
                <a:cs typeface="Calibri"/>
              </a:rPr>
              <a:t>επικοινωνίας</a:t>
            </a:r>
            <a:r>
              <a:rPr sz="1100" spc="35" dirty="0">
                <a:latin typeface="Calibri"/>
                <a:cs typeface="Calibri"/>
              </a:rPr>
              <a:t> </a:t>
            </a:r>
            <a:r>
              <a:rPr sz="1100" spc="85" dirty="0">
                <a:latin typeface="Calibri"/>
                <a:cs typeface="Calibri"/>
              </a:rPr>
              <a:t>ή</a:t>
            </a:r>
            <a:r>
              <a:rPr sz="1100" spc="35" dirty="0">
                <a:latin typeface="Calibri"/>
                <a:cs typeface="Calibri"/>
              </a:rPr>
              <a:t> </a:t>
            </a:r>
            <a:r>
              <a:rPr sz="1100" spc="80" dirty="0">
                <a:latin typeface="Calibri"/>
                <a:cs typeface="Calibri"/>
              </a:rPr>
              <a:t>σε</a:t>
            </a:r>
            <a:r>
              <a:rPr sz="1100" spc="35" dirty="0">
                <a:latin typeface="Calibri"/>
                <a:cs typeface="Calibri"/>
              </a:rPr>
              <a:t> </a:t>
            </a:r>
            <a:r>
              <a:rPr sz="1100" b="1" spc="80" dirty="0">
                <a:latin typeface="Calibri"/>
                <a:cs typeface="Calibri"/>
              </a:rPr>
              <a:t>αποθήκες</a:t>
            </a:r>
            <a:r>
              <a:rPr sz="1100" b="1" spc="40" dirty="0">
                <a:latin typeface="Calibri"/>
                <a:cs typeface="Calibri"/>
              </a:rPr>
              <a:t> </a:t>
            </a:r>
            <a:r>
              <a:rPr sz="1100" b="1" spc="85" dirty="0">
                <a:latin typeface="Calibri"/>
                <a:cs typeface="Calibri"/>
              </a:rPr>
              <a:t>δεδομένων</a:t>
            </a:r>
            <a:r>
              <a:rPr sz="1100" b="1" spc="35" dirty="0">
                <a:latin typeface="Calibri"/>
                <a:cs typeface="Calibri"/>
              </a:rPr>
              <a:t> </a:t>
            </a:r>
            <a:r>
              <a:rPr sz="1100" spc="80" dirty="0">
                <a:latin typeface="Calibri"/>
                <a:cs typeface="Calibri"/>
              </a:rPr>
              <a:t>σε</a:t>
            </a:r>
            <a:r>
              <a:rPr sz="1100" spc="35" dirty="0">
                <a:latin typeface="Calibri"/>
                <a:cs typeface="Calibri"/>
              </a:rPr>
              <a:t> </a:t>
            </a:r>
            <a:r>
              <a:rPr sz="1100" spc="75" dirty="0">
                <a:latin typeface="Calibri"/>
                <a:cs typeface="Calibri"/>
              </a:rPr>
              <a:t>αποθετήρια.</a:t>
            </a:r>
            <a:endParaRPr sz="1100">
              <a:latin typeface="Calibri"/>
              <a:cs typeface="Calibri"/>
            </a:endParaRPr>
          </a:p>
          <a:p>
            <a:pPr marL="488315" marR="662940" lvl="1" indent="-182880">
              <a:lnSpc>
                <a:spcPct val="100000"/>
              </a:lnSpc>
              <a:spcBef>
                <a:spcPts val="890"/>
              </a:spcBef>
              <a:buSzPct val="127272"/>
              <a:buFont typeface="Calibri"/>
              <a:buChar char="◦"/>
              <a:tabLst>
                <a:tab pos="488315" algn="l"/>
              </a:tabLst>
            </a:pPr>
            <a:r>
              <a:rPr sz="1100" b="1" spc="70" dirty="0">
                <a:latin typeface="Calibri"/>
                <a:cs typeface="Calibri"/>
              </a:rPr>
              <a:t>FR5:</a:t>
            </a:r>
            <a:r>
              <a:rPr sz="1100" b="1" spc="45" dirty="0">
                <a:latin typeface="Calibri"/>
                <a:cs typeface="Calibri"/>
              </a:rPr>
              <a:t> </a:t>
            </a:r>
            <a:r>
              <a:rPr sz="1100" b="1" spc="75" dirty="0">
                <a:latin typeface="Calibri"/>
                <a:cs typeface="Calibri"/>
              </a:rPr>
              <a:t>Περιορισμένη</a:t>
            </a:r>
            <a:r>
              <a:rPr sz="1100" b="1" spc="45" dirty="0">
                <a:latin typeface="Calibri"/>
                <a:cs typeface="Calibri"/>
              </a:rPr>
              <a:t> </a:t>
            </a:r>
            <a:r>
              <a:rPr sz="1100" b="1" spc="85" dirty="0">
                <a:latin typeface="Calibri"/>
                <a:cs typeface="Calibri"/>
              </a:rPr>
              <a:t>ροή</a:t>
            </a:r>
            <a:r>
              <a:rPr sz="1100" b="1" spc="50" dirty="0">
                <a:latin typeface="Calibri"/>
                <a:cs typeface="Calibri"/>
              </a:rPr>
              <a:t> </a:t>
            </a:r>
            <a:r>
              <a:rPr sz="1100" b="1" spc="85" dirty="0">
                <a:latin typeface="Calibri"/>
                <a:cs typeface="Calibri"/>
              </a:rPr>
              <a:t>δεδομένων</a:t>
            </a:r>
            <a:r>
              <a:rPr sz="1100" b="1" spc="40" dirty="0">
                <a:latin typeface="Calibri"/>
                <a:cs typeface="Calibri"/>
              </a:rPr>
              <a:t> </a:t>
            </a:r>
            <a:r>
              <a:rPr sz="1100" b="1" spc="65" dirty="0">
                <a:latin typeface="Calibri"/>
                <a:cs typeface="Calibri"/>
              </a:rPr>
              <a:t>(RDF):</a:t>
            </a:r>
            <a:r>
              <a:rPr sz="1100" b="1" spc="50" dirty="0">
                <a:latin typeface="Calibri"/>
                <a:cs typeface="Calibri"/>
              </a:rPr>
              <a:t> </a:t>
            </a:r>
            <a:r>
              <a:rPr sz="1100" b="1" spc="75" dirty="0">
                <a:latin typeface="Calibri"/>
                <a:cs typeface="Calibri"/>
              </a:rPr>
              <a:t>Περιορισμός</a:t>
            </a:r>
            <a:r>
              <a:rPr sz="1100" b="1" spc="50" dirty="0">
                <a:latin typeface="Calibri"/>
                <a:cs typeface="Calibri"/>
              </a:rPr>
              <a:t> </a:t>
            </a:r>
            <a:r>
              <a:rPr sz="1100" spc="70" dirty="0">
                <a:latin typeface="Calibri"/>
                <a:cs typeface="Calibri"/>
              </a:rPr>
              <a:t>της</a:t>
            </a:r>
            <a:r>
              <a:rPr sz="1100" spc="45" dirty="0">
                <a:latin typeface="Calibri"/>
                <a:cs typeface="Calibri"/>
              </a:rPr>
              <a:t> </a:t>
            </a:r>
            <a:r>
              <a:rPr sz="1100" b="1" spc="70" dirty="0">
                <a:latin typeface="Calibri"/>
                <a:cs typeface="Calibri"/>
              </a:rPr>
              <a:t>περιττής</a:t>
            </a:r>
            <a:r>
              <a:rPr sz="1100" b="1" spc="50" dirty="0">
                <a:latin typeface="Calibri"/>
                <a:cs typeface="Calibri"/>
              </a:rPr>
              <a:t> </a:t>
            </a:r>
            <a:r>
              <a:rPr sz="1100" spc="75" dirty="0">
                <a:latin typeface="Calibri"/>
                <a:cs typeface="Calibri"/>
              </a:rPr>
              <a:t>ροής</a:t>
            </a:r>
            <a:r>
              <a:rPr sz="1100" spc="45" dirty="0">
                <a:latin typeface="Calibri"/>
                <a:cs typeface="Calibri"/>
              </a:rPr>
              <a:t> </a:t>
            </a:r>
            <a:r>
              <a:rPr sz="1100" spc="80" dirty="0">
                <a:latin typeface="Calibri"/>
                <a:cs typeface="Calibri"/>
              </a:rPr>
              <a:t>δεδομένων</a:t>
            </a:r>
            <a:r>
              <a:rPr sz="1100" spc="40" dirty="0">
                <a:latin typeface="Calibri"/>
                <a:cs typeface="Calibri"/>
              </a:rPr>
              <a:t> </a:t>
            </a:r>
            <a:r>
              <a:rPr sz="1100" spc="80" dirty="0">
                <a:latin typeface="Calibri"/>
                <a:cs typeface="Calibri"/>
              </a:rPr>
              <a:t>με</a:t>
            </a:r>
            <a:r>
              <a:rPr sz="1100" spc="50" dirty="0">
                <a:latin typeface="Calibri"/>
                <a:cs typeface="Calibri"/>
              </a:rPr>
              <a:t> </a:t>
            </a:r>
            <a:r>
              <a:rPr sz="1100" b="1" spc="75" dirty="0">
                <a:latin typeface="Calibri"/>
                <a:cs typeface="Calibri"/>
              </a:rPr>
              <a:t>τη</a:t>
            </a:r>
            <a:r>
              <a:rPr sz="1100" b="1" spc="45" dirty="0">
                <a:latin typeface="Calibri"/>
                <a:cs typeface="Calibri"/>
              </a:rPr>
              <a:t> </a:t>
            </a:r>
            <a:r>
              <a:rPr sz="1100" b="1" spc="75" dirty="0">
                <a:latin typeface="Calibri"/>
                <a:cs typeface="Calibri"/>
              </a:rPr>
              <a:t>δημιουργία</a:t>
            </a:r>
            <a:r>
              <a:rPr sz="1100" b="1" spc="50" dirty="0">
                <a:latin typeface="Calibri"/>
                <a:cs typeface="Calibri"/>
              </a:rPr>
              <a:t> </a:t>
            </a:r>
            <a:r>
              <a:rPr sz="1100" spc="75" dirty="0">
                <a:latin typeface="Calibri"/>
                <a:cs typeface="Calibri"/>
              </a:rPr>
              <a:t>ορίων</a:t>
            </a:r>
            <a:r>
              <a:rPr sz="1100" spc="45" dirty="0">
                <a:latin typeface="Calibri"/>
                <a:cs typeface="Calibri"/>
              </a:rPr>
              <a:t> </a:t>
            </a:r>
            <a:r>
              <a:rPr sz="1100" b="1" spc="80" dirty="0">
                <a:latin typeface="Calibri"/>
                <a:cs typeface="Calibri"/>
              </a:rPr>
              <a:t>ασφαλείας</a:t>
            </a:r>
            <a:r>
              <a:rPr sz="1100" b="1" spc="50" dirty="0">
                <a:latin typeface="Calibri"/>
                <a:cs typeface="Calibri"/>
              </a:rPr>
              <a:t> </a:t>
            </a:r>
            <a:r>
              <a:rPr sz="1100" spc="85" dirty="0">
                <a:latin typeface="Calibri"/>
                <a:cs typeface="Calibri"/>
              </a:rPr>
              <a:t>που</a:t>
            </a:r>
            <a:r>
              <a:rPr sz="1100" spc="45" dirty="0">
                <a:latin typeface="Calibri"/>
                <a:cs typeface="Calibri"/>
              </a:rPr>
              <a:t> </a:t>
            </a:r>
            <a:r>
              <a:rPr sz="1100" spc="75" dirty="0">
                <a:latin typeface="Calibri"/>
                <a:cs typeface="Calibri"/>
              </a:rPr>
              <a:t>ονομάζονται</a:t>
            </a:r>
            <a:r>
              <a:rPr sz="1100" spc="40" dirty="0">
                <a:latin typeface="Calibri"/>
                <a:cs typeface="Calibri"/>
              </a:rPr>
              <a:t> </a:t>
            </a:r>
            <a:r>
              <a:rPr sz="1100" b="1" spc="75" dirty="0">
                <a:latin typeface="Calibri"/>
                <a:cs typeface="Calibri"/>
              </a:rPr>
              <a:t>ζώνες </a:t>
            </a:r>
            <a:r>
              <a:rPr sz="1100" b="1" spc="-229" dirty="0">
                <a:latin typeface="Calibri"/>
                <a:cs typeface="Calibri"/>
              </a:rPr>
              <a:t> </a:t>
            </a:r>
            <a:r>
              <a:rPr sz="1100" b="1" spc="80" dirty="0">
                <a:latin typeface="Calibri"/>
                <a:cs typeface="Calibri"/>
              </a:rPr>
              <a:t>ασφαλείας</a:t>
            </a:r>
            <a:r>
              <a:rPr sz="1100" b="1" spc="40" dirty="0">
                <a:latin typeface="Calibri"/>
                <a:cs typeface="Calibri"/>
              </a:rPr>
              <a:t> </a:t>
            </a:r>
            <a:r>
              <a:rPr sz="1100" spc="70" dirty="0">
                <a:latin typeface="Calibri"/>
                <a:cs typeface="Calibri"/>
              </a:rPr>
              <a:t>και</a:t>
            </a:r>
            <a:r>
              <a:rPr sz="1100" spc="35" dirty="0">
                <a:latin typeface="Calibri"/>
                <a:cs typeface="Calibri"/>
              </a:rPr>
              <a:t> </a:t>
            </a:r>
            <a:r>
              <a:rPr sz="1100" b="1" spc="85" dirty="0">
                <a:latin typeface="Calibri"/>
                <a:cs typeface="Calibri"/>
              </a:rPr>
              <a:t>αγωγούς</a:t>
            </a:r>
            <a:r>
              <a:rPr sz="1100" b="1" spc="40" dirty="0">
                <a:latin typeface="Calibri"/>
                <a:cs typeface="Calibri"/>
              </a:rPr>
              <a:t> </a:t>
            </a:r>
            <a:r>
              <a:rPr sz="1100" spc="70" dirty="0">
                <a:latin typeface="Calibri"/>
                <a:cs typeface="Calibri"/>
              </a:rPr>
              <a:t>για</a:t>
            </a:r>
            <a:r>
              <a:rPr sz="1100" spc="35" dirty="0">
                <a:latin typeface="Calibri"/>
                <a:cs typeface="Calibri"/>
              </a:rPr>
              <a:t> </a:t>
            </a:r>
            <a:r>
              <a:rPr sz="1100" spc="75" dirty="0">
                <a:latin typeface="Calibri"/>
                <a:cs typeface="Calibri"/>
              </a:rPr>
              <a:t>κανάλια</a:t>
            </a:r>
            <a:r>
              <a:rPr sz="1100" spc="40" dirty="0">
                <a:latin typeface="Calibri"/>
                <a:cs typeface="Calibri"/>
              </a:rPr>
              <a:t> </a:t>
            </a:r>
            <a:r>
              <a:rPr sz="1100" spc="65" dirty="0">
                <a:latin typeface="Calibri"/>
                <a:cs typeface="Calibri"/>
              </a:rPr>
              <a:t>επικοινωνίας.</a:t>
            </a:r>
            <a:endParaRPr sz="1100">
              <a:latin typeface="Calibri"/>
              <a:cs typeface="Calibri"/>
            </a:endParaRPr>
          </a:p>
          <a:p>
            <a:pPr marL="487680" lvl="1" indent="-182245">
              <a:lnSpc>
                <a:spcPct val="100000"/>
              </a:lnSpc>
              <a:spcBef>
                <a:spcPts val="880"/>
              </a:spcBef>
              <a:buSzPct val="127272"/>
              <a:buFont typeface="Calibri"/>
              <a:buChar char="◦"/>
              <a:tabLst>
                <a:tab pos="487680" algn="l"/>
              </a:tabLst>
            </a:pPr>
            <a:r>
              <a:rPr sz="1100" b="1" spc="70" dirty="0">
                <a:latin typeface="Calibri"/>
                <a:cs typeface="Calibri"/>
              </a:rPr>
              <a:t>FR6:</a:t>
            </a:r>
            <a:r>
              <a:rPr sz="1100" b="1" spc="40" dirty="0">
                <a:latin typeface="Calibri"/>
                <a:cs typeface="Calibri"/>
              </a:rPr>
              <a:t> </a:t>
            </a:r>
            <a:r>
              <a:rPr sz="1100" b="1" spc="75" dirty="0">
                <a:latin typeface="Calibri"/>
                <a:cs typeface="Calibri"/>
              </a:rPr>
              <a:t>Έγκαιρη</a:t>
            </a:r>
            <a:r>
              <a:rPr sz="1100" b="1" spc="40" dirty="0">
                <a:latin typeface="Calibri"/>
                <a:cs typeface="Calibri"/>
              </a:rPr>
              <a:t> </a:t>
            </a:r>
            <a:r>
              <a:rPr sz="1100" b="1" spc="80" dirty="0">
                <a:latin typeface="Calibri"/>
                <a:cs typeface="Calibri"/>
              </a:rPr>
              <a:t>ανταπόκριση</a:t>
            </a:r>
            <a:r>
              <a:rPr sz="1100" b="1" spc="45" dirty="0">
                <a:latin typeface="Calibri"/>
                <a:cs typeface="Calibri"/>
              </a:rPr>
              <a:t> </a:t>
            </a:r>
            <a:r>
              <a:rPr sz="1100" b="1" spc="80" dirty="0">
                <a:latin typeface="Calibri"/>
                <a:cs typeface="Calibri"/>
              </a:rPr>
              <a:t>σε</a:t>
            </a:r>
            <a:r>
              <a:rPr sz="1100" b="1" spc="40" dirty="0">
                <a:latin typeface="Calibri"/>
                <a:cs typeface="Calibri"/>
              </a:rPr>
              <a:t> </a:t>
            </a:r>
            <a:r>
              <a:rPr sz="1100" b="1" spc="75" dirty="0">
                <a:latin typeface="Calibri"/>
                <a:cs typeface="Calibri"/>
              </a:rPr>
              <a:t>γεγονότα</a:t>
            </a:r>
            <a:r>
              <a:rPr sz="1100" b="1" spc="45" dirty="0">
                <a:latin typeface="Calibri"/>
                <a:cs typeface="Calibri"/>
              </a:rPr>
              <a:t> </a:t>
            </a:r>
            <a:r>
              <a:rPr sz="1100" b="1" spc="65" dirty="0">
                <a:latin typeface="Calibri"/>
                <a:cs typeface="Calibri"/>
              </a:rPr>
              <a:t>(TRE):</a:t>
            </a:r>
            <a:r>
              <a:rPr sz="1100" b="1" spc="45" dirty="0">
                <a:latin typeface="Calibri"/>
                <a:cs typeface="Calibri"/>
              </a:rPr>
              <a:t> </a:t>
            </a:r>
            <a:r>
              <a:rPr sz="1100" spc="75" dirty="0">
                <a:latin typeface="Calibri"/>
                <a:cs typeface="Calibri"/>
              </a:rPr>
              <a:t>Δημιουργία</a:t>
            </a:r>
            <a:r>
              <a:rPr sz="1100" spc="45" dirty="0">
                <a:latin typeface="Calibri"/>
                <a:cs typeface="Calibri"/>
              </a:rPr>
              <a:t> </a:t>
            </a:r>
            <a:r>
              <a:rPr sz="1100" spc="75" dirty="0">
                <a:latin typeface="Calibri"/>
                <a:cs typeface="Calibri"/>
              </a:rPr>
              <a:t>ειδοποιήσεων</a:t>
            </a:r>
            <a:r>
              <a:rPr sz="1100" spc="30" dirty="0">
                <a:latin typeface="Calibri"/>
                <a:cs typeface="Calibri"/>
              </a:rPr>
              <a:t> </a:t>
            </a:r>
            <a:r>
              <a:rPr sz="1100" spc="70" dirty="0">
                <a:latin typeface="Calibri"/>
                <a:cs typeface="Calibri"/>
              </a:rPr>
              <a:t>για</a:t>
            </a:r>
            <a:r>
              <a:rPr sz="1100" spc="45" dirty="0">
                <a:latin typeface="Calibri"/>
                <a:cs typeface="Calibri"/>
              </a:rPr>
              <a:t> </a:t>
            </a:r>
            <a:r>
              <a:rPr sz="1100" spc="75" dirty="0">
                <a:latin typeface="Calibri"/>
                <a:cs typeface="Calibri"/>
              </a:rPr>
              <a:t>την</a:t>
            </a:r>
            <a:r>
              <a:rPr sz="1100" spc="35" dirty="0">
                <a:latin typeface="Calibri"/>
                <a:cs typeface="Calibri"/>
              </a:rPr>
              <a:t> </a:t>
            </a:r>
            <a:r>
              <a:rPr sz="1100" spc="75" dirty="0">
                <a:latin typeface="Calibri"/>
                <a:cs typeface="Calibri"/>
              </a:rPr>
              <a:t>αντιμετώπιση</a:t>
            </a:r>
            <a:r>
              <a:rPr sz="1100" spc="40" dirty="0">
                <a:latin typeface="Calibri"/>
                <a:cs typeface="Calibri"/>
              </a:rPr>
              <a:t> </a:t>
            </a:r>
            <a:r>
              <a:rPr sz="1100" spc="75" dirty="0">
                <a:latin typeface="Calibri"/>
                <a:cs typeface="Calibri"/>
              </a:rPr>
              <a:t>τυχόν</a:t>
            </a:r>
            <a:r>
              <a:rPr sz="1100" spc="40" dirty="0">
                <a:latin typeface="Calibri"/>
                <a:cs typeface="Calibri"/>
              </a:rPr>
              <a:t> </a:t>
            </a:r>
            <a:r>
              <a:rPr sz="1100" b="1" spc="85" dirty="0">
                <a:latin typeface="Calibri"/>
                <a:cs typeface="Calibri"/>
              </a:rPr>
              <a:t>κακόβουλων</a:t>
            </a:r>
            <a:r>
              <a:rPr sz="1100" b="1" spc="45" dirty="0">
                <a:latin typeface="Calibri"/>
                <a:cs typeface="Calibri"/>
              </a:rPr>
              <a:t> </a:t>
            </a:r>
            <a:r>
              <a:rPr sz="1100" b="1" spc="80" dirty="0">
                <a:latin typeface="Calibri"/>
                <a:cs typeface="Calibri"/>
              </a:rPr>
              <a:t>δραστηριοτήτων</a:t>
            </a:r>
            <a:r>
              <a:rPr sz="1100" b="1" spc="45" dirty="0">
                <a:latin typeface="Calibri"/>
                <a:cs typeface="Calibri"/>
              </a:rPr>
              <a:t> </a:t>
            </a:r>
            <a:r>
              <a:rPr sz="1100" spc="80" dirty="0">
                <a:latin typeface="Calibri"/>
                <a:cs typeface="Calibri"/>
              </a:rPr>
              <a:t>σε</a:t>
            </a:r>
            <a:r>
              <a:rPr sz="1100" spc="45" dirty="0">
                <a:latin typeface="Calibri"/>
                <a:cs typeface="Calibri"/>
              </a:rPr>
              <a:t> </a:t>
            </a:r>
            <a:r>
              <a:rPr sz="1100" b="1" spc="70" dirty="0">
                <a:latin typeface="Calibri"/>
                <a:cs typeface="Calibri"/>
              </a:rPr>
              <a:t>σύστημα.</a:t>
            </a:r>
            <a:endParaRPr sz="1100">
              <a:latin typeface="Calibri"/>
              <a:cs typeface="Calibri"/>
            </a:endParaRPr>
          </a:p>
          <a:p>
            <a:pPr marL="487680" lvl="1" indent="-182245">
              <a:lnSpc>
                <a:spcPct val="100000"/>
              </a:lnSpc>
              <a:spcBef>
                <a:spcPts val="880"/>
              </a:spcBef>
              <a:buSzPct val="127272"/>
              <a:buFont typeface="Calibri"/>
              <a:buChar char="◦"/>
              <a:tabLst>
                <a:tab pos="487680" algn="l"/>
              </a:tabLst>
            </a:pPr>
            <a:r>
              <a:rPr sz="1100" b="1" spc="70" dirty="0">
                <a:latin typeface="Calibri"/>
                <a:cs typeface="Calibri"/>
              </a:rPr>
              <a:t>FR7:</a:t>
            </a:r>
            <a:r>
              <a:rPr sz="1100" b="1" spc="45" dirty="0">
                <a:latin typeface="Calibri"/>
                <a:cs typeface="Calibri"/>
              </a:rPr>
              <a:t> </a:t>
            </a:r>
            <a:r>
              <a:rPr sz="1100" b="1" spc="75" dirty="0">
                <a:latin typeface="Calibri"/>
                <a:cs typeface="Calibri"/>
              </a:rPr>
              <a:t>Διαθεσιμότητα</a:t>
            </a:r>
            <a:r>
              <a:rPr sz="1100" b="1" spc="45" dirty="0">
                <a:latin typeface="Calibri"/>
                <a:cs typeface="Calibri"/>
              </a:rPr>
              <a:t> </a:t>
            </a:r>
            <a:r>
              <a:rPr sz="1100" b="1" spc="90" dirty="0">
                <a:latin typeface="Calibri"/>
                <a:cs typeface="Calibri"/>
              </a:rPr>
              <a:t>πόρων</a:t>
            </a:r>
            <a:r>
              <a:rPr sz="1100" b="1" spc="45" dirty="0">
                <a:latin typeface="Calibri"/>
                <a:cs typeface="Calibri"/>
              </a:rPr>
              <a:t> </a:t>
            </a:r>
            <a:r>
              <a:rPr sz="1100" b="1" spc="80" dirty="0">
                <a:latin typeface="Calibri"/>
                <a:cs typeface="Calibri"/>
              </a:rPr>
              <a:t>(RAΔιασφάλιση</a:t>
            </a:r>
            <a:r>
              <a:rPr sz="1100" b="1" spc="50" dirty="0">
                <a:latin typeface="Calibri"/>
                <a:cs typeface="Calibri"/>
              </a:rPr>
              <a:t> </a:t>
            </a:r>
            <a:r>
              <a:rPr sz="1100" b="1" spc="70" dirty="0">
                <a:latin typeface="Calibri"/>
                <a:cs typeface="Calibri"/>
              </a:rPr>
              <a:t>της</a:t>
            </a:r>
            <a:r>
              <a:rPr sz="1100" b="1" spc="45" dirty="0">
                <a:latin typeface="Calibri"/>
                <a:cs typeface="Calibri"/>
              </a:rPr>
              <a:t> </a:t>
            </a:r>
            <a:r>
              <a:rPr sz="1100" b="1" spc="75" dirty="0">
                <a:latin typeface="Calibri"/>
                <a:cs typeface="Calibri"/>
              </a:rPr>
              <a:t>διαθεσιμότητας</a:t>
            </a:r>
            <a:r>
              <a:rPr sz="1100" b="1" spc="55" dirty="0">
                <a:latin typeface="Calibri"/>
                <a:cs typeface="Calibri"/>
              </a:rPr>
              <a:t> </a:t>
            </a:r>
            <a:r>
              <a:rPr sz="1100" spc="75" dirty="0">
                <a:latin typeface="Calibri"/>
                <a:cs typeface="Calibri"/>
              </a:rPr>
              <a:t>συστήματος</a:t>
            </a:r>
            <a:r>
              <a:rPr sz="1100" spc="45" dirty="0">
                <a:latin typeface="Calibri"/>
                <a:cs typeface="Calibri"/>
              </a:rPr>
              <a:t> </a:t>
            </a:r>
            <a:r>
              <a:rPr sz="1100" b="1" spc="70" dirty="0">
                <a:latin typeface="Calibri"/>
                <a:cs typeface="Calibri"/>
              </a:rPr>
              <a:t>έναντι</a:t>
            </a:r>
            <a:r>
              <a:rPr sz="1100" b="1" spc="50" dirty="0">
                <a:latin typeface="Calibri"/>
                <a:cs typeface="Calibri"/>
              </a:rPr>
              <a:t> </a:t>
            </a:r>
            <a:r>
              <a:rPr sz="1100" spc="85" dirty="0">
                <a:latin typeface="Calibri"/>
                <a:cs typeface="Calibri"/>
              </a:rPr>
              <a:t>διαφόρων</a:t>
            </a:r>
            <a:r>
              <a:rPr sz="1100" spc="45" dirty="0">
                <a:latin typeface="Calibri"/>
                <a:cs typeface="Calibri"/>
              </a:rPr>
              <a:t> </a:t>
            </a:r>
            <a:r>
              <a:rPr sz="1100" b="1" spc="85" dirty="0">
                <a:latin typeface="Calibri"/>
                <a:cs typeface="Calibri"/>
              </a:rPr>
              <a:t>τύ</a:t>
            </a:r>
            <a:r>
              <a:rPr sz="1100" spc="85" dirty="0">
                <a:latin typeface="Calibri"/>
                <a:cs typeface="Calibri"/>
              </a:rPr>
              <a:t>πων</a:t>
            </a:r>
            <a:r>
              <a:rPr sz="1100" spc="40" dirty="0">
                <a:latin typeface="Calibri"/>
                <a:cs typeface="Calibri"/>
              </a:rPr>
              <a:t> </a:t>
            </a:r>
            <a:r>
              <a:rPr sz="1100" spc="70" dirty="0">
                <a:latin typeface="Calibri"/>
                <a:cs typeface="Calibri"/>
              </a:rPr>
              <a:t>επιθέσεων</a:t>
            </a:r>
            <a:r>
              <a:rPr sz="1100" spc="30" dirty="0">
                <a:latin typeface="Calibri"/>
                <a:cs typeface="Calibri"/>
              </a:rPr>
              <a:t> </a:t>
            </a:r>
            <a:r>
              <a:rPr sz="1100" b="1" spc="80" dirty="0">
                <a:latin typeface="Calibri"/>
                <a:cs typeface="Calibri"/>
              </a:rPr>
              <a:t>άρνησης</a:t>
            </a:r>
            <a:r>
              <a:rPr sz="1100" b="1" spc="40" dirty="0">
                <a:latin typeface="Calibri"/>
                <a:cs typeface="Calibri"/>
              </a:rPr>
              <a:t> </a:t>
            </a:r>
            <a:r>
              <a:rPr sz="1100" b="1" spc="80" dirty="0">
                <a:latin typeface="Calibri"/>
                <a:cs typeface="Calibri"/>
              </a:rPr>
              <a:t>παροχής</a:t>
            </a:r>
            <a:r>
              <a:rPr sz="1100" b="1" spc="45" dirty="0">
                <a:latin typeface="Calibri"/>
                <a:cs typeface="Calibri"/>
              </a:rPr>
              <a:t> </a:t>
            </a:r>
            <a:r>
              <a:rPr sz="1100" b="1" spc="80" dirty="0">
                <a:latin typeface="Calibri"/>
                <a:cs typeface="Calibri"/>
              </a:rPr>
              <a:t>υπηρεσιών</a:t>
            </a:r>
            <a:r>
              <a:rPr sz="1100" spc="80" dirty="0">
                <a:latin typeface="Calibri"/>
                <a:cs typeface="Calibri"/>
              </a:rPr>
              <a:t>.</a:t>
            </a:r>
            <a:endParaRPr sz="1100">
              <a:latin typeface="Calibri"/>
              <a:cs typeface="Calibri"/>
            </a:endParaRPr>
          </a:p>
        </p:txBody>
      </p:sp>
      <p:sp>
        <p:nvSpPr>
          <p:cNvPr id="12" name="object 12"/>
          <p:cNvSpPr txBox="1"/>
          <p:nvPr/>
        </p:nvSpPr>
        <p:spPr>
          <a:xfrm>
            <a:off x="11127105" y="5786437"/>
            <a:ext cx="147955" cy="154940"/>
          </a:xfrm>
          <a:prstGeom prst="rect">
            <a:avLst/>
          </a:prstGeom>
        </p:spPr>
        <p:txBody>
          <a:bodyPr vert="horz" wrap="square" lIns="0" tIns="12700" rIns="0" bIns="0" rtlCol="0">
            <a:spAutoFit/>
          </a:bodyPr>
          <a:lstStyle/>
          <a:p>
            <a:pPr marL="12700">
              <a:lnSpc>
                <a:spcPct val="100000"/>
              </a:lnSpc>
              <a:spcBef>
                <a:spcPts val="100"/>
              </a:spcBef>
            </a:pPr>
            <a:r>
              <a:rPr sz="850" spc="35" dirty="0">
                <a:latin typeface="Calibri"/>
                <a:cs typeface="Calibri"/>
              </a:rPr>
              <a:t>6</a:t>
            </a:r>
            <a:r>
              <a:rPr sz="850" spc="65" dirty="0">
                <a:latin typeface="Calibri"/>
                <a:cs typeface="Calibri"/>
              </a:rPr>
              <a:t>7</a:t>
            </a:r>
            <a:endParaRPr sz="850">
              <a:latin typeface="Calibri"/>
              <a:cs typeface="Calibri"/>
            </a:endParaRPr>
          </a:p>
        </p:txBody>
      </p:sp>
      <p:sp>
        <p:nvSpPr>
          <p:cNvPr id="13" name="object 13"/>
          <p:cNvSpPr txBox="1"/>
          <p:nvPr/>
        </p:nvSpPr>
        <p:spPr>
          <a:xfrm>
            <a:off x="64769" y="5999797"/>
            <a:ext cx="52705" cy="208915"/>
          </a:xfrm>
          <a:prstGeom prst="rect">
            <a:avLst/>
          </a:prstGeom>
        </p:spPr>
        <p:txBody>
          <a:bodyPr vert="horz" wrap="square" lIns="0" tIns="12700" rIns="0" bIns="0" rtlCol="0">
            <a:spAutoFit/>
          </a:bodyPr>
          <a:lstStyle/>
          <a:p>
            <a:pPr marL="12700">
              <a:lnSpc>
                <a:spcPct val="100000"/>
              </a:lnSpc>
              <a:spcBef>
                <a:spcPts val="100"/>
              </a:spcBef>
            </a:pPr>
            <a:r>
              <a:rPr sz="600" dirty="0">
                <a:latin typeface="Arial"/>
                <a:cs typeface="Arial"/>
              </a:rPr>
              <a:t>•</a:t>
            </a:r>
            <a:endParaRPr sz="600">
              <a:latin typeface="Arial"/>
              <a:cs typeface="Arial"/>
            </a:endParaRPr>
          </a:p>
          <a:p>
            <a:pPr marL="12700">
              <a:lnSpc>
                <a:spcPct val="100000"/>
              </a:lnSpc>
              <a:spcBef>
                <a:spcPts val="5"/>
              </a:spcBef>
            </a:pPr>
            <a:r>
              <a:rPr sz="600" dirty="0">
                <a:latin typeface="Arial"/>
                <a:cs typeface="Arial"/>
              </a:rPr>
              <a:t>•</a:t>
            </a:r>
            <a:endParaRPr sz="600">
              <a:latin typeface="Arial"/>
              <a:cs typeface="Arial"/>
            </a:endParaRPr>
          </a:p>
        </p:txBody>
      </p:sp>
      <p:sp>
        <p:nvSpPr>
          <p:cNvPr id="14" name="object 14"/>
          <p:cNvSpPr txBox="1"/>
          <p:nvPr/>
        </p:nvSpPr>
        <p:spPr>
          <a:xfrm>
            <a:off x="64769" y="5787390"/>
            <a:ext cx="5401310" cy="417830"/>
          </a:xfrm>
          <a:prstGeom prst="rect">
            <a:avLst/>
          </a:prstGeom>
        </p:spPr>
        <p:txBody>
          <a:bodyPr vert="horz" wrap="square" lIns="0" tIns="12700" rIns="0" bIns="0" rtlCol="0">
            <a:spAutoFit/>
          </a:bodyPr>
          <a:lstStyle/>
          <a:p>
            <a:pPr marL="184150" marR="332105" indent="-172085">
              <a:lnSpc>
                <a:spcPct val="154200"/>
              </a:lnSpc>
              <a:spcBef>
                <a:spcPts val="100"/>
              </a:spcBef>
              <a:buSzPct val="133333"/>
              <a:buFont typeface="Arial"/>
              <a:buChar char="•"/>
              <a:tabLst>
                <a:tab pos="184150" algn="l"/>
                <a:tab pos="184785" algn="l"/>
              </a:tabLst>
            </a:pPr>
            <a:r>
              <a:rPr sz="450" spc="25" dirty="0">
                <a:latin typeface="Calibri"/>
                <a:cs typeface="Calibri"/>
              </a:rPr>
              <a:t>Shaaban,</a:t>
            </a:r>
            <a:r>
              <a:rPr sz="450" spc="35" dirty="0">
                <a:latin typeface="Calibri"/>
                <a:cs typeface="Calibri"/>
              </a:rPr>
              <a:t> </a:t>
            </a:r>
            <a:r>
              <a:rPr sz="450" spc="25" dirty="0">
                <a:latin typeface="Calibri"/>
                <a:cs typeface="Calibri"/>
              </a:rPr>
              <a:t>A.</a:t>
            </a:r>
            <a:r>
              <a:rPr sz="450" spc="30" dirty="0">
                <a:latin typeface="Calibri"/>
                <a:cs typeface="Calibri"/>
              </a:rPr>
              <a:t> </a:t>
            </a:r>
            <a:r>
              <a:rPr sz="450" spc="25" dirty="0">
                <a:latin typeface="Calibri"/>
                <a:cs typeface="Calibri"/>
              </a:rPr>
              <a:t>Ontology-Based</a:t>
            </a:r>
            <a:r>
              <a:rPr sz="450" spc="35" dirty="0">
                <a:latin typeface="Calibri"/>
                <a:cs typeface="Calibri"/>
              </a:rPr>
              <a:t> </a:t>
            </a:r>
            <a:r>
              <a:rPr sz="450" spc="25" dirty="0">
                <a:latin typeface="Calibri"/>
                <a:cs typeface="Calibri"/>
              </a:rPr>
              <a:t>Cybersecurity</a:t>
            </a:r>
            <a:r>
              <a:rPr sz="450" spc="40" dirty="0">
                <a:latin typeface="Calibri"/>
                <a:cs typeface="Calibri"/>
              </a:rPr>
              <a:t> </a:t>
            </a:r>
            <a:r>
              <a:rPr sz="450" spc="25" dirty="0">
                <a:latin typeface="Calibri"/>
                <a:cs typeface="Calibri"/>
              </a:rPr>
              <a:t>for</a:t>
            </a:r>
            <a:r>
              <a:rPr sz="450" spc="35" dirty="0">
                <a:latin typeface="Calibri"/>
                <a:cs typeface="Calibri"/>
              </a:rPr>
              <a:t> </a:t>
            </a:r>
            <a:r>
              <a:rPr sz="450" spc="25" dirty="0">
                <a:latin typeface="Calibri"/>
                <a:cs typeface="Calibri"/>
              </a:rPr>
              <a:t>the</a:t>
            </a:r>
            <a:r>
              <a:rPr sz="450" spc="35" dirty="0">
                <a:latin typeface="Calibri"/>
                <a:cs typeface="Calibri"/>
              </a:rPr>
              <a:t> </a:t>
            </a:r>
            <a:r>
              <a:rPr sz="450" spc="30" dirty="0">
                <a:latin typeface="Calibri"/>
                <a:cs typeface="Calibri"/>
              </a:rPr>
              <a:t>Automotive </a:t>
            </a:r>
            <a:r>
              <a:rPr sz="450" spc="25" dirty="0">
                <a:latin typeface="Calibri"/>
                <a:cs typeface="Calibri"/>
              </a:rPr>
              <a:t>Domain-Design,</a:t>
            </a:r>
            <a:r>
              <a:rPr sz="450" spc="35" dirty="0">
                <a:latin typeface="Calibri"/>
                <a:cs typeface="Calibri"/>
              </a:rPr>
              <a:t> </a:t>
            </a:r>
            <a:r>
              <a:rPr sz="450" spc="25" dirty="0">
                <a:latin typeface="Calibri"/>
                <a:cs typeface="Calibri"/>
              </a:rPr>
              <a:t>Implementation,</a:t>
            </a:r>
            <a:r>
              <a:rPr sz="450" spc="40" dirty="0">
                <a:latin typeface="Calibri"/>
                <a:cs typeface="Calibri"/>
              </a:rPr>
              <a:t> </a:t>
            </a:r>
            <a:r>
              <a:rPr sz="450" spc="30" dirty="0">
                <a:latin typeface="Calibri"/>
                <a:cs typeface="Calibri"/>
              </a:rPr>
              <a:t>and</a:t>
            </a:r>
            <a:r>
              <a:rPr sz="450" spc="35" dirty="0">
                <a:latin typeface="Calibri"/>
                <a:cs typeface="Calibri"/>
              </a:rPr>
              <a:t> </a:t>
            </a:r>
            <a:r>
              <a:rPr sz="450" spc="25" dirty="0">
                <a:latin typeface="Calibri"/>
                <a:cs typeface="Calibri"/>
              </a:rPr>
              <a:t>Evaluation.</a:t>
            </a:r>
            <a:r>
              <a:rPr sz="450" spc="30" dirty="0">
                <a:latin typeface="Calibri"/>
                <a:cs typeface="Calibri"/>
              </a:rPr>
              <a:t> </a:t>
            </a:r>
            <a:r>
              <a:rPr sz="450" spc="25" dirty="0">
                <a:latin typeface="Calibri"/>
                <a:cs typeface="Calibri"/>
              </a:rPr>
              <a:t>Διδακτορική</a:t>
            </a:r>
            <a:r>
              <a:rPr sz="450" spc="35" dirty="0">
                <a:latin typeface="Calibri"/>
                <a:cs typeface="Calibri"/>
              </a:rPr>
              <a:t> </a:t>
            </a:r>
            <a:r>
              <a:rPr sz="450" spc="25" dirty="0">
                <a:latin typeface="Calibri"/>
                <a:cs typeface="Calibri"/>
              </a:rPr>
              <a:t>διατριβή,</a:t>
            </a:r>
            <a:r>
              <a:rPr sz="450" spc="35" dirty="0">
                <a:latin typeface="Calibri"/>
                <a:cs typeface="Calibri"/>
              </a:rPr>
              <a:t> </a:t>
            </a:r>
            <a:r>
              <a:rPr sz="450" spc="30" dirty="0">
                <a:latin typeface="Calibri"/>
                <a:cs typeface="Calibri"/>
              </a:rPr>
              <a:t>Τμήμα/Σχολή</a:t>
            </a:r>
            <a:r>
              <a:rPr sz="450" spc="35" dirty="0">
                <a:latin typeface="Calibri"/>
                <a:cs typeface="Calibri"/>
              </a:rPr>
              <a:t> </a:t>
            </a:r>
            <a:r>
              <a:rPr sz="450" spc="25" dirty="0">
                <a:latin typeface="Calibri"/>
                <a:cs typeface="Calibri"/>
              </a:rPr>
              <a:t>ΥπολογιστικήςΠανεπιστήμιο</a:t>
            </a:r>
            <a:r>
              <a:rPr sz="450" spc="35" dirty="0">
                <a:latin typeface="Calibri"/>
                <a:cs typeface="Calibri"/>
              </a:rPr>
              <a:t> </a:t>
            </a:r>
            <a:r>
              <a:rPr sz="450" spc="30" dirty="0">
                <a:latin typeface="Calibri"/>
                <a:cs typeface="Calibri"/>
              </a:rPr>
              <a:t>του </a:t>
            </a:r>
            <a:r>
              <a:rPr sz="450" spc="35" dirty="0">
                <a:latin typeface="Calibri"/>
                <a:cs typeface="Calibri"/>
              </a:rPr>
              <a:t> </a:t>
            </a:r>
            <a:r>
              <a:rPr sz="450" spc="25" dirty="0">
                <a:latin typeface="Calibri"/>
                <a:cs typeface="Calibri"/>
              </a:rPr>
              <a:t>Βιέννη,</a:t>
            </a:r>
            <a:r>
              <a:rPr sz="450" spc="15" dirty="0">
                <a:latin typeface="Calibri"/>
                <a:cs typeface="Calibri"/>
              </a:rPr>
              <a:t> </a:t>
            </a:r>
            <a:r>
              <a:rPr sz="450" spc="25" dirty="0">
                <a:latin typeface="Calibri"/>
                <a:cs typeface="Calibri"/>
              </a:rPr>
              <a:t>Βιέννη,</a:t>
            </a:r>
            <a:r>
              <a:rPr sz="450" spc="15" dirty="0">
                <a:latin typeface="Calibri"/>
                <a:cs typeface="Calibri"/>
              </a:rPr>
              <a:t> </a:t>
            </a:r>
            <a:r>
              <a:rPr sz="450" spc="25" dirty="0">
                <a:latin typeface="Calibri"/>
                <a:cs typeface="Calibri"/>
              </a:rPr>
              <a:t>Αυστρία,</a:t>
            </a:r>
            <a:r>
              <a:rPr sz="450" spc="15" dirty="0">
                <a:latin typeface="Calibri"/>
                <a:cs typeface="Calibri"/>
              </a:rPr>
              <a:t> </a:t>
            </a:r>
            <a:r>
              <a:rPr sz="450" spc="25" dirty="0">
                <a:latin typeface="Calibri"/>
                <a:cs typeface="Calibri"/>
              </a:rPr>
              <a:t>2021.</a:t>
            </a:r>
            <a:r>
              <a:rPr sz="450" spc="10" dirty="0">
                <a:latin typeface="Calibri"/>
                <a:cs typeface="Calibri"/>
              </a:rPr>
              <a:t> </a:t>
            </a:r>
            <a:r>
              <a:rPr sz="450" spc="25" dirty="0">
                <a:latin typeface="Calibri"/>
                <a:cs typeface="Calibri"/>
              </a:rPr>
              <a:t>Διαδικτυακός:</a:t>
            </a:r>
            <a:r>
              <a:rPr sz="450" spc="10" dirty="0">
                <a:latin typeface="Calibri"/>
                <a:cs typeface="Calibri"/>
              </a:rPr>
              <a:t> </a:t>
            </a:r>
            <a:r>
              <a:rPr sz="450" spc="25" dirty="0">
                <a:latin typeface="Calibri"/>
                <a:cs typeface="Calibri"/>
              </a:rPr>
              <a:t>https://utheses.univie.</a:t>
            </a:r>
            <a:r>
              <a:rPr sz="450" spc="20" dirty="0">
                <a:latin typeface="Calibri"/>
                <a:cs typeface="Calibri"/>
              </a:rPr>
              <a:t> </a:t>
            </a:r>
            <a:r>
              <a:rPr sz="450" spc="25" dirty="0">
                <a:latin typeface="Calibri"/>
                <a:cs typeface="Calibri"/>
              </a:rPr>
              <a:t>ac.at/detail/59948</a:t>
            </a:r>
            <a:r>
              <a:rPr sz="450" spc="5" dirty="0">
                <a:latin typeface="Calibri"/>
                <a:cs typeface="Calibri"/>
              </a:rPr>
              <a:t> </a:t>
            </a:r>
            <a:r>
              <a:rPr sz="450" spc="30" dirty="0">
                <a:latin typeface="Calibri"/>
                <a:cs typeface="Calibri"/>
              </a:rPr>
              <a:t>(πρόσβαση</a:t>
            </a:r>
            <a:r>
              <a:rPr sz="450" spc="20" dirty="0">
                <a:latin typeface="Calibri"/>
                <a:cs typeface="Calibri"/>
              </a:rPr>
              <a:t> </a:t>
            </a:r>
            <a:r>
              <a:rPr sz="450" spc="25" dirty="0">
                <a:latin typeface="Calibri"/>
                <a:cs typeface="Calibri"/>
              </a:rPr>
              <a:t>στις</a:t>
            </a:r>
            <a:r>
              <a:rPr sz="450" spc="15" dirty="0">
                <a:latin typeface="Calibri"/>
                <a:cs typeface="Calibri"/>
              </a:rPr>
              <a:t> </a:t>
            </a:r>
            <a:r>
              <a:rPr sz="450" spc="30" dirty="0">
                <a:latin typeface="Calibri"/>
                <a:cs typeface="Calibri"/>
              </a:rPr>
              <a:t>26</a:t>
            </a:r>
            <a:r>
              <a:rPr sz="450" spc="10" dirty="0">
                <a:latin typeface="Calibri"/>
                <a:cs typeface="Calibri"/>
              </a:rPr>
              <a:t> </a:t>
            </a:r>
            <a:r>
              <a:rPr sz="450" spc="30" dirty="0">
                <a:latin typeface="Calibri"/>
                <a:cs typeface="Calibri"/>
              </a:rPr>
              <a:t>Φεβρουαρίου</a:t>
            </a:r>
            <a:r>
              <a:rPr sz="450" spc="25" dirty="0">
                <a:latin typeface="Calibri"/>
                <a:cs typeface="Calibri"/>
              </a:rPr>
              <a:t> </a:t>
            </a:r>
            <a:r>
              <a:rPr sz="450" spc="30" dirty="0">
                <a:latin typeface="Calibri"/>
                <a:cs typeface="Calibri"/>
              </a:rPr>
              <a:t>2024</a:t>
            </a:r>
            <a:endParaRPr sz="450">
              <a:latin typeface="Calibri"/>
              <a:cs typeface="Calibri"/>
            </a:endParaRPr>
          </a:p>
          <a:p>
            <a:pPr marL="184150" marR="5080">
              <a:lnSpc>
                <a:spcPts val="730"/>
              </a:lnSpc>
              <a:spcBef>
                <a:spcPts val="20"/>
              </a:spcBef>
            </a:pPr>
            <a:r>
              <a:rPr sz="450" spc="30" dirty="0">
                <a:latin typeface="Calibri"/>
                <a:cs typeface="Calibri"/>
              </a:rPr>
              <a:t>SyC Έξυπνη </a:t>
            </a:r>
            <a:r>
              <a:rPr sz="450" spc="25" dirty="0">
                <a:latin typeface="Calibri"/>
                <a:cs typeface="Calibri"/>
              </a:rPr>
              <a:t>ενέργεια. IEC 62443. https://syc-se..ch/deliveries/cybersecurity-guidelines/security-standards-and-best-practices/iec-62443/, 2020. </a:t>
            </a:r>
            <a:r>
              <a:rPr sz="450" spc="30" dirty="0">
                <a:latin typeface="Calibri"/>
                <a:cs typeface="Calibri"/>
              </a:rPr>
              <a:t>(Ημερομηνία πρόσβασης: 26 Φεβρουαρίου </a:t>
            </a:r>
            <a:r>
              <a:rPr sz="450" spc="25" dirty="0">
                <a:latin typeface="Calibri"/>
                <a:cs typeface="Calibri"/>
              </a:rPr>
              <a:t>2024). </a:t>
            </a:r>
            <a:r>
              <a:rPr sz="450" spc="30" dirty="0">
                <a:latin typeface="Calibri"/>
                <a:cs typeface="Calibri"/>
              </a:rPr>
              <a:t> </a:t>
            </a:r>
            <a:r>
              <a:rPr sz="450" spc="15" dirty="0">
                <a:latin typeface="Calibri"/>
                <a:cs typeface="Calibri"/>
              </a:rPr>
              <a:t>IEC</a:t>
            </a:r>
            <a:r>
              <a:rPr sz="450" spc="10" dirty="0">
                <a:latin typeface="Calibri"/>
                <a:cs typeface="Calibri"/>
              </a:rPr>
              <a:t> </a:t>
            </a:r>
            <a:r>
              <a:rPr sz="450" spc="15" dirty="0">
                <a:latin typeface="Calibri"/>
                <a:cs typeface="Calibri"/>
              </a:rPr>
              <a:t>62443-3-3:</a:t>
            </a:r>
            <a:r>
              <a:rPr sz="450" spc="10" dirty="0">
                <a:latin typeface="Calibri"/>
                <a:cs typeface="Calibri"/>
              </a:rPr>
              <a:t> </a:t>
            </a:r>
            <a:r>
              <a:rPr sz="450" spc="15" dirty="0">
                <a:latin typeface="Calibri"/>
                <a:cs typeface="Calibri"/>
              </a:rPr>
              <a:t>Βιομηχανικά</a:t>
            </a:r>
            <a:r>
              <a:rPr sz="450" spc="5" dirty="0">
                <a:latin typeface="Calibri"/>
                <a:cs typeface="Calibri"/>
              </a:rPr>
              <a:t> </a:t>
            </a:r>
            <a:r>
              <a:rPr sz="450" spc="15" dirty="0">
                <a:latin typeface="Calibri"/>
                <a:cs typeface="Calibri"/>
              </a:rPr>
              <a:t>δίκτυα επικοινωνιών </a:t>
            </a:r>
            <a:r>
              <a:rPr sz="450" spc="10" dirty="0">
                <a:latin typeface="Calibri"/>
                <a:cs typeface="Calibri"/>
              </a:rPr>
              <a:t>-</a:t>
            </a:r>
            <a:r>
              <a:rPr sz="450" spc="5" dirty="0">
                <a:latin typeface="Calibri"/>
                <a:cs typeface="Calibri"/>
              </a:rPr>
              <a:t> </a:t>
            </a:r>
            <a:r>
              <a:rPr sz="450" spc="20" dirty="0">
                <a:latin typeface="Calibri"/>
                <a:cs typeface="Calibri"/>
              </a:rPr>
              <a:t>Ασφάλεια</a:t>
            </a:r>
            <a:r>
              <a:rPr sz="450" spc="10" dirty="0">
                <a:latin typeface="Calibri"/>
                <a:cs typeface="Calibri"/>
              </a:rPr>
              <a:t> </a:t>
            </a:r>
            <a:r>
              <a:rPr sz="450" spc="15" dirty="0">
                <a:latin typeface="Calibri"/>
                <a:cs typeface="Calibri"/>
              </a:rPr>
              <a:t>δικτύων</a:t>
            </a:r>
            <a:r>
              <a:rPr sz="450" spc="10" dirty="0">
                <a:latin typeface="Calibri"/>
                <a:cs typeface="Calibri"/>
              </a:rPr>
              <a:t> </a:t>
            </a:r>
            <a:r>
              <a:rPr sz="450" spc="20" dirty="0">
                <a:latin typeface="Calibri"/>
                <a:cs typeface="Calibri"/>
              </a:rPr>
              <a:t>συστημάτων Μέρος</a:t>
            </a:r>
            <a:r>
              <a:rPr sz="450" spc="15" dirty="0">
                <a:latin typeface="Calibri"/>
                <a:cs typeface="Calibri"/>
              </a:rPr>
              <a:t> </a:t>
            </a:r>
            <a:r>
              <a:rPr sz="450" spc="10" dirty="0">
                <a:latin typeface="Calibri"/>
                <a:cs typeface="Calibri"/>
              </a:rPr>
              <a:t>3-3: </a:t>
            </a:r>
            <a:r>
              <a:rPr sz="450" spc="15" dirty="0">
                <a:latin typeface="Calibri"/>
                <a:cs typeface="Calibri"/>
              </a:rPr>
              <a:t>Απαιτήσεις ασφάλειας</a:t>
            </a:r>
            <a:r>
              <a:rPr sz="450" spc="10" dirty="0">
                <a:latin typeface="Calibri"/>
                <a:cs typeface="Calibri"/>
              </a:rPr>
              <a:t> </a:t>
            </a:r>
            <a:r>
              <a:rPr sz="450" spc="20" dirty="0">
                <a:latin typeface="Calibri"/>
                <a:cs typeface="Calibri"/>
              </a:rPr>
              <a:t>συστήματος</a:t>
            </a:r>
            <a:r>
              <a:rPr sz="450" spc="15" dirty="0">
                <a:latin typeface="Calibri"/>
                <a:cs typeface="Calibri"/>
              </a:rPr>
              <a:t> και</a:t>
            </a:r>
            <a:r>
              <a:rPr sz="450" spc="10" dirty="0">
                <a:latin typeface="Calibri"/>
                <a:cs typeface="Calibri"/>
              </a:rPr>
              <a:t> </a:t>
            </a:r>
            <a:r>
              <a:rPr sz="450" spc="15" dirty="0">
                <a:latin typeface="Calibri"/>
                <a:cs typeface="Calibri"/>
              </a:rPr>
              <a:t>επίπεδα</a:t>
            </a:r>
            <a:r>
              <a:rPr sz="450" spc="10" dirty="0">
                <a:latin typeface="Calibri"/>
                <a:cs typeface="Calibri"/>
              </a:rPr>
              <a:t> </a:t>
            </a:r>
            <a:r>
              <a:rPr sz="450" spc="15" dirty="0">
                <a:latin typeface="Calibri"/>
                <a:cs typeface="Calibri"/>
              </a:rPr>
              <a:t>ασφάλειας,</a:t>
            </a:r>
            <a:r>
              <a:rPr sz="450" spc="10" dirty="0">
                <a:latin typeface="Calibri"/>
                <a:cs typeface="Calibri"/>
              </a:rPr>
              <a:t> </a:t>
            </a:r>
            <a:r>
              <a:rPr sz="450" spc="15" dirty="0">
                <a:latin typeface="Calibri"/>
                <a:cs typeface="Calibri"/>
              </a:rPr>
              <a:t>2013.</a:t>
            </a:r>
            <a:endParaRPr sz="45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47359" y="0"/>
            <a:ext cx="6320155" cy="6879590"/>
            <a:chOff x="5547359" y="0"/>
            <a:chExt cx="6320155"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4"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5547359" y="991870"/>
              <a:ext cx="6320155" cy="855027"/>
            </a:xfrm>
            <a:prstGeom prst="rect">
              <a:avLst/>
            </a:prstGeom>
          </p:spPr>
        </p:pic>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363854"/>
            <a:ext cx="1910714" cy="459740"/>
          </a:xfrm>
          <a:prstGeom prst="rect">
            <a:avLst/>
          </a:prstGeom>
        </p:spPr>
        <p:txBody>
          <a:bodyPr vert="horz" wrap="square" lIns="0" tIns="12700" rIns="0" bIns="0" rtlCol="0">
            <a:spAutoFit/>
          </a:bodyPr>
          <a:lstStyle/>
          <a:p>
            <a:pPr marL="12700">
              <a:lnSpc>
                <a:spcPct val="100000"/>
              </a:lnSpc>
              <a:spcBef>
                <a:spcPts val="100"/>
              </a:spcBef>
              <a:tabLst>
                <a:tab pos="951865" algn="l"/>
              </a:tabLst>
            </a:pPr>
            <a:r>
              <a:rPr sz="2850" spc="55" dirty="0">
                <a:solidFill>
                  <a:srgbClr val="000000"/>
                </a:solidFill>
              </a:rPr>
              <a:t>IE</a:t>
            </a:r>
            <a:r>
              <a:rPr sz="2850" dirty="0">
                <a:solidFill>
                  <a:srgbClr val="000000"/>
                </a:solidFill>
              </a:rPr>
              <a:t>C	</a:t>
            </a:r>
            <a:r>
              <a:rPr sz="2850" spc="75" dirty="0">
                <a:solidFill>
                  <a:srgbClr val="000000"/>
                </a:solidFill>
              </a:rPr>
              <a:t>6244</a:t>
            </a:r>
            <a:r>
              <a:rPr sz="2850" dirty="0">
                <a:solidFill>
                  <a:srgbClr val="000000"/>
                </a:solidFill>
              </a:rPr>
              <a:t>3</a:t>
            </a:r>
            <a:endParaRPr sz="2850"/>
          </a:p>
        </p:txBody>
      </p:sp>
      <p:sp>
        <p:nvSpPr>
          <p:cNvPr id="9" name="object 9"/>
          <p:cNvSpPr txBox="1"/>
          <p:nvPr/>
        </p:nvSpPr>
        <p:spPr>
          <a:xfrm>
            <a:off x="3106394" y="363854"/>
            <a:ext cx="6071870" cy="459740"/>
          </a:xfrm>
          <a:prstGeom prst="rect">
            <a:avLst/>
          </a:prstGeom>
        </p:spPr>
        <p:txBody>
          <a:bodyPr vert="horz" wrap="square" lIns="0" tIns="12700" rIns="0" bIns="0" rtlCol="0">
            <a:spAutoFit/>
          </a:bodyPr>
          <a:lstStyle/>
          <a:p>
            <a:pPr marL="12700">
              <a:lnSpc>
                <a:spcPct val="100000"/>
              </a:lnSpc>
              <a:spcBef>
                <a:spcPts val="100"/>
              </a:spcBef>
            </a:pPr>
            <a:r>
              <a:rPr sz="2850" spc="65" dirty="0">
                <a:latin typeface="Times New Roman"/>
                <a:cs typeface="Times New Roman"/>
              </a:rPr>
              <a:t>Ασφάλεια</a:t>
            </a:r>
            <a:r>
              <a:rPr sz="2850" spc="135" dirty="0">
                <a:latin typeface="Times New Roman"/>
                <a:cs typeface="Times New Roman"/>
              </a:rPr>
              <a:t> </a:t>
            </a:r>
            <a:r>
              <a:rPr sz="2850" spc="55" dirty="0">
                <a:latin typeface="Times New Roman"/>
                <a:cs typeface="Times New Roman"/>
              </a:rPr>
              <a:t>στον</a:t>
            </a:r>
            <a:r>
              <a:rPr sz="2850" spc="140" dirty="0">
                <a:latin typeface="Times New Roman"/>
                <a:cs typeface="Times New Roman"/>
              </a:rPr>
              <a:t> </a:t>
            </a:r>
            <a:r>
              <a:rPr sz="2850" spc="70" dirty="0">
                <a:latin typeface="Times New Roman"/>
                <a:cs typeface="Times New Roman"/>
              </a:rPr>
              <a:t>κυβερνοχώρο</a:t>
            </a:r>
            <a:r>
              <a:rPr sz="2850" spc="135" dirty="0">
                <a:latin typeface="Times New Roman"/>
                <a:cs typeface="Times New Roman"/>
              </a:rPr>
              <a:t> </a:t>
            </a:r>
            <a:r>
              <a:rPr sz="2850" spc="65" dirty="0">
                <a:latin typeface="Times New Roman"/>
                <a:cs typeface="Times New Roman"/>
              </a:rPr>
              <a:t>Πρότυπο</a:t>
            </a:r>
            <a:endParaRPr sz="2850">
              <a:latin typeface="Times New Roman"/>
              <a:cs typeface="Times New Roman"/>
            </a:endParaRPr>
          </a:p>
        </p:txBody>
      </p:sp>
      <p:sp>
        <p:nvSpPr>
          <p:cNvPr id="10" name="object 10"/>
          <p:cNvSpPr txBox="1"/>
          <p:nvPr/>
        </p:nvSpPr>
        <p:spPr>
          <a:xfrm>
            <a:off x="375284" y="1009332"/>
            <a:ext cx="10314305" cy="4100195"/>
          </a:xfrm>
          <a:prstGeom prst="rect">
            <a:avLst/>
          </a:prstGeom>
        </p:spPr>
        <p:txBody>
          <a:bodyPr vert="horz" wrap="square" lIns="0" tIns="12700" rIns="0" bIns="0" rtlCol="0">
            <a:spAutoFit/>
          </a:bodyPr>
          <a:lstStyle/>
          <a:p>
            <a:pPr marL="408940">
              <a:lnSpc>
                <a:spcPct val="100000"/>
              </a:lnSpc>
              <a:spcBef>
                <a:spcPts val="100"/>
              </a:spcBef>
            </a:pPr>
            <a:r>
              <a:rPr sz="1250" b="1" spc="75" dirty="0">
                <a:solidFill>
                  <a:srgbClr val="FFB800"/>
                </a:solidFill>
                <a:latin typeface="Calibri"/>
                <a:cs typeface="Calibri"/>
              </a:rPr>
              <a:t>IEC</a:t>
            </a:r>
            <a:r>
              <a:rPr sz="1250" b="1" spc="-5" dirty="0">
                <a:solidFill>
                  <a:srgbClr val="FFB800"/>
                </a:solidFill>
                <a:latin typeface="Calibri"/>
                <a:cs typeface="Calibri"/>
              </a:rPr>
              <a:t> </a:t>
            </a:r>
            <a:r>
              <a:rPr sz="1250" b="1" spc="85" dirty="0">
                <a:solidFill>
                  <a:srgbClr val="FFB800"/>
                </a:solidFill>
                <a:latin typeface="Calibri"/>
                <a:cs typeface="Calibri"/>
              </a:rPr>
              <a:t>62443</a:t>
            </a:r>
            <a:endParaRPr sz="1250">
              <a:latin typeface="Calibri"/>
              <a:cs typeface="Calibri"/>
            </a:endParaRPr>
          </a:p>
          <a:p>
            <a:pPr>
              <a:lnSpc>
                <a:spcPct val="100000"/>
              </a:lnSpc>
              <a:spcBef>
                <a:spcPts val="10"/>
              </a:spcBef>
            </a:pPr>
            <a:endParaRPr sz="1100">
              <a:latin typeface="Calibri"/>
              <a:cs typeface="Calibri"/>
            </a:endParaRPr>
          </a:p>
          <a:p>
            <a:pPr marL="12700">
              <a:lnSpc>
                <a:spcPct val="100000"/>
              </a:lnSpc>
            </a:pPr>
            <a:r>
              <a:rPr sz="1350" b="1" spc="85" dirty="0">
                <a:latin typeface="Calibri"/>
                <a:cs typeface="Calibri"/>
              </a:rPr>
              <a:t>Πολιτικές</a:t>
            </a:r>
            <a:r>
              <a:rPr sz="1350" b="1" spc="35" dirty="0">
                <a:latin typeface="Calibri"/>
                <a:cs typeface="Calibri"/>
              </a:rPr>
              <a:t> </a:t>
            </a:r>
            <a:r>
              <a:rPr sz="1350" b="1" spc="85" dirty="0">
                <a:latin typeface="Calibri"/>
                <a:cs typeface="Calibri"/>
              </a:rPr>
              <a:t>και</a:t>
            </a:r>
            <a:r>
              <a:rPr sz="1350" b="1" spc="35" dirty="0">
                <a:latin typeface="Calibri"/>
                <a:cs typeface="Calibri"/>
              </a:rPr>
              <a:t> </a:t>
            </a:r>
            <a:r>
              <a:rPr sz="1350" b="1" spc="75" dirty="0">
                <a:latin typeface="Calibri"/>
                <a:cs typeface="Calibri"/>
              </a:rPr>
              <a:t>διαδικασίες:</a:t>
            </a:r>
            <a:endParaRPr sz="1350">
              <a:latin typeface="Calibri"/>
              <a:cs typeface="Calibri"/>
            </a:endParaRPr>
          </a:p>
          <a:p>
            <a:pPr marL="304800" indent="-182245">
              <a:lnSpc>
                <a:spcPct val="100000"/>
              </a:lnSpc>
              <a:spcBef>
                <a:spcPts val="750"/>
              </a:spcBef>
              <a:buSzPct val="125925"/>
              <a:buChar char="◦"/>
              <a:tabLst>
                <a:tab pos="304800" algn="l"/>
              </a:tabLst>
            </a:pPr>
            <a:r>
              <a:rPr sz="1350" spc="100" dirty="0">
                <a:latin typeface="Calibri"/>
                <a:cs typeface="Calibri"/>
              </a:rPr>
              <a:t>Αυτή</a:t>
            </a:r>
            <a:r>
              <a:rPr sz="1350" spc="45" dirty="0">
                <a:latin typeface="Calibri"/>
                <a:cs typeface="Calibri"/>
              </a:rPr>
              <a:t> </a:t>
            </a:r>
            <a:r>
              <a:rPr sz="1350" spc="110" dirty="0">
                <a:latin typeface="Calibri"/>
                <a:cs typeface="Calibri"/>
              </a:rPr>
              <a:t>η</a:t>
            </a:r>
            <a:r>
              <a:rPr sz="1350" spc="45" dirty="0">
                <a:latin typeface="Calibri"/>
                <a:cs typeface="Calibri"/>
              </a:rPr>
              <a:t> </a:t>
            </a:r>
            <a:r>
              <a:rPr sz="1350" spc="90" dirty="0">
                <a:latin typeface="Calibri"/>
                <a:cs typeface="Calibri"/>
              </a:rPr>
              <a:t>κατηγορία</a:t>
            </a:r>
            <a:r>
              <a:rPr sz="1350" spc="45" dirty="0">
                <a:latin typeface="Calibri"/>
                <a:cs typeface="Calibri"/>
              </a:rPr>
              <a:t> </a:t>
            </a:r>
            <a:r>
              <a:rPr sz="1350" spc="110" dirty="0">
                <a:latin typeface="Calibri"/>
                <a:cs typeface="Calibri"/>
              </a:rPr>
              <a:t>αφορά</a:t>
            </a:r>
            <a:r>
              <a:rPr sz="1350" spc="50" dirty="0">
                <a:latin typeface="Calibri"/>
                <a:cs typeface="Calibri"/>
              </a:rPr>
              <a:t> </a:t>
            </a:r>
            <a:r>
              <a:rPr sz="1350" spc="90" dirty="0">
                <a:latin typeface="Calibri"/>
                <a:cs typeface="Calibri"/>
              </a:rPr>
              <a:t>την</a:t>
            </a:r>
            <a:r>
              <a:rPr sz="1350" spc="45" dirty="0">
                <a:latin typeface="Calibri"/>
                <a:cs typeface="Calibri"/>
              </a:rPr>
              <a:t> </a:t>
            </a:r>
            <a:r>
              <a:rPr sz="1350" spc="100" dirty="0">
                <a:latin typeface="Calibri"/>
                <a:cs typeface="Calibri"/>
              </a:rPr>
              <a:t>ασφάλεια</a:t>
            </a:r>
            <a:r>
              <a:rPr sz="1350" spc="40" dirty="0">
                <a:latin typeface="Calibri"/>
                <a:cs typeface="Calibri"/>
              </a:rPr>
              <a:t> </a:t>
            </a:r>
            <a:r>
              <a:rPr sz="1350" spc="95" dirty="0">
                <a:latin typeface="Calibri"/>
                <a:cs typeface="Calibri"/>
              </a:rPr>
              <a:t>του</a:t>
            </a:r>
            <a:r>
              <a:rPr sz="1350" spc="65" dirty="0">
                <a:latin typeface="Calibri"/>
                <a:cs typeface="Calibri"/>
              </a:rPr>
              <a:t> </a:t>
            </a:r>
            <a:r>
              <a:rPr sz="1350" b="1" spc="95" dirty="0">
                <a:latin typeface="Calibri"/>
                <a:cs typeface="Calibri"/>
              </a:rPr>
              <a:t>ΟΣΔΕ,</a:t>
            </a:r>
            <a:r>
              <a:rPr sz="1350" b="1" spc="45" dirty="0">
                <a:latin typeface="Calibri"/>
                <a:cs typeface="Calibri"/>
              </a:rPr>
              <a:t> </a:t>
            </a:r>
            <a:r>
              <a:rPr sz="1350" b="1" spc="95" dirty="0">
                <a:latin typeface="Calibri"/>
                <a:cs typeface="Calibri"/>
              </a:rPr>
              <a:t>παρέχει</a:t>
            </a:r>
            <a:r>
              <a:rPr sz="1350" b="1" spc="45" dirty="0">
                <a:latin typeface="Calibri"/>
                <a:cs typeface="Calibri"/>
              </a:rPr>
              <a:t> </a:t>
            </a:r>
            <a:r>
              <a:rPr sz="1350" b="1" spc="80" dirty="0">
                <a:latin typeface="Calibri"/>
                <a:cs typeface="Calibri"/>
              </a:rPr>
              <a:t>απαιτήσεις</a:t>
            </a:r>
            <a:r>
              <a:rPr sz="1350" b="1" spc="50" dirty="0">
                <a:latin typeface="Calibri"/>
                <a:cs typeface="Calibri"/>
              </a:rPr>
              <a:t> </a:t>
            </a:r>
            <a:r>
              <a:rPr sz="1350" b="1" spc="100" dirty="0">
                <a:latin typeface="Calibri"/>
                <a:cs typeface="Calibri"/>
              </a:rPr>
              <a:t>ασφαλείας</a:t>
            </a:r>
            <a:endParaRPr sz="1350">
              <a:latin typeface="Calibri"/>
              <a:cs typeface="Calibri"/>
            </a:endParaRPr>
          </a:p>
          <a:p>
            <a:pPr marL="305435">
              <a:lnSpc>
                <a:spcPct val="100000"/>
              </a:lnSpc>
              <a:spcBef>
                <a:spcPts val="440"/>
              </a:spcBef>
            </a:pPr>
            <a:r>
              <a:rPr sz="1350" spc="80" dirty="0">
                <a:latin typeface="Calibri"/>
                <a:cs typeface="Calibri"/>
              </a:rPr>
              <a:t>για</a:t>
            </a:r>
            <a:r>
              <a:rPr sz="1350" spc="55" dirty="0">
                <a:latin typeface="Calibri"/>
                <a:cs typeface="Calibri"/>
              </a:rPr>
              <a:t> </a:t>
            </a:r>
            <a:r>
              <a:rPr sz="1350" b="1" spc="90" dirty="0">
                <a:latin typeface="Calibri"/>
                <a:cs typeface="Calibri"/>
              </a:rPr>
              <a:t>την</a:t>
            </a:r>
            <a:r>
              <a:rPr sz="1350" b="1" spc="55" dirty="0">
                <a:latin typeface="Calibri"/>
                <a:cs typeface="Calibri"/>
              </a:rPr>
              <a:t> </a:t>
            </a:r>
            <a:r>
              <a:rPr sz="1350" b="1" spc="95" dirty="0">
                <a:latin typeface="Calibri"/>
                <a:cs typeface="Calibri"/>
              </a:rPr>
              <a:t>αξιολόγηση</a:t>
            </a:r>
            <a:r>
              <a:rPr sz="1350" b="1" spc="50" dirty="0">
                <a:latin typeface="Calibri"/>
                <a:cs typeface="Calibri"/>
              </a:rPr>
              <a:t> </a:t>
            </a:r>
            <a:r>
              <a:rPr sz="1350" spc="95" dirty="0">
                <a:latin typeface="Calibri"/>
                <a:cs typeface="Calibri"/>
              </a:rPr>
              <a:t>του</a:t>
            </a:r>
            <a:r>
              <a:rPr sz="1350" spc="55" dirty="0">
                <a:latin typeface="Calibri"/>
                <a:cs typeface="Calibri"/>
              </a:rPr>
              <a:t> </a:t>
            </a:r>
            <a:r>
              <a:rPr sz="1350" b="1" spc="95" dirty="0">
                <a:latin typeface="Calibri"/>
                <a:cs typeface="Calibri"/>
              </a:rPr>
              <a:t>επιπέδου</a:t>
            </a:r>
            <a:r>
              <a:rPr sz="1350" b="1" spc="55" dirty="0">
                <a:latin typeface="Calibri"/>
                <a:cs typeface="Calibri"/>
              </a:rPr>
              <a:t> </a:t>
            </a:r>
            <a:r>
              <a:rPr sz="1350" b="1" spc="95" dirty="0">
                <a:latin typeface="Calibri"/>
                <a:cs typeface="Calibri"/>
              </a:rPr>
              <a:t>προστασίας</a:t>
            </a:r>
            <a:r>
              <a:rPr sz="1350" b="1" spc="50" dirty="0">
                <a:latin typeface="Calibri"/>
                <a:cs typeface="Calibri"/>
              </a:rPr>
              <a:t> </a:t>
            </a:r>
            <a:r>
              <a:rPr sz="1350" spc="95" dirty="0">
                <a:latin typeface="Calibri"/>
                <a:cs typeface="Calibri"/>
              </a:rPr>
              <a:t>του</a:t>
            </a:r>
            <a:r>
              <a:rPr sz="1350" spc="55" dirty="0">
                <a:latin typeface="Calibri"/>
                <a:cs typeface="Calibri"/>
              </a:rPr>
              <a:t> </a:t>
            </a:r>
            <a:r>
              <a:rPr sz="1350" spc="85" dirty="0">
                <a:latin typeface="Calibri"/>
                <a:cs typeface="Calibri"/>
              </a:rPr>
              <a:t>λειτουργικού</a:t>
            </a:r>
            <a:r>
              <a:rPr sz="1350" spc="55" dirty="0">
                <a:latin typeface="Calibri"/>
                <a:cs typeface="Calibri"/>
              </a:rPr>
              <a:t> </a:t>
            </a:r>
            <a:r>
              <a:rPr sz="1350" spc="90" dirty="0">
                <a:latin typeface="Calibri"/>
                <a:cs typeface="Calibri"/>
              </a:rPr>
              <a:t>συστήματος</a:t>
            </a:r>
            <a:r>
              <a:rPr sz="1350" spc="30" dirty="0">
                <a:latin typeface="Calibri"/>
                <a:cs typeface="Calibri"/>
              </a:rPr>
              <a:t> </a:t>
            </a:r>
            <a:r>
              <a:rPr sz="1350" spc="70" dirty="0">
                <a:latin typeface="Calibri"/>
                <a:cs typeface="Calibri"/>
              </a:rPr>
              <a:t>IACS.</a:t>
            </a:r>
            <a:endParaRPr sz="1350">
              <a:latin typeface="Calibri"/>
              <a:cs typeface="Calibri"/>
            </a:endParaRPr>
          </a:p>
          <a:p>
            <a:pPr marL="488315" marR="6985" lvl="1" indent="-182880" algn="just">
              <a:lnSpc>
                <a:spcPct val="100000"/>
              </a:lnSpc>
              <a:spcBef>
                <a:spcPts val="980"/>
              </a:spcBef>
              <a:buSzPct val="125925"/>
              <a:buChar char="◦"/>
              <a:tabLst>
                <a:tab pos="488315" algn="l"/>
              </a:tabLst>
            </a:pPr>
            <a:r>
              <a:rPr sz="1350" spc="100" dirty="0">
                <a:latin typeface="Calibri"/>
                <a:cs typeface="Calibri"/>
              </a:rPr>
              <a:t>Το </a:t>
            </a:r>
            <a:r>
              <a:rPr sz="1350" b="1" spc="85" dirty="0">
                <a:latin typeface="Calibri"/>
                <a:cs typeface="Calibri"/>
              </a:rPr>
              <a:t>IEC </a:t>
            </a:r>
            <a:r>
              <a:rPr sz="1350" b="1" spc="90" dirty="0">
                <a:latin typeface="Calibri"/>
                <a:cs typeface="Calibri"/>
              </a:rPr>
              <a:t>62443-2-1 </a:t>
            </a:r>
            <a:r>
              <a:rPr sz="1350" spc="90" dirty="0">
                <a:latin typeface="Calibri"/>
                <a:cs typeface="Calibri"/>
              </a:rPr>
              <a:t>περιγράφει τον </a:t>
            </a:r>
            <a:r>
              <a:rPr sz="1350" b="1" spc="85" dirty="0">
                <a:latin typeface="Calibri"/>
                <a:cs typeface="Calibri"/>
              </a:rPr>
              <a:t>ιδιοκτήτη </a:t>
            </a:r>
            <a:r>
              <a:rPr sz="1350" b="1" spc="95" dirty="0">
                <a:latin typeface="Calibri"/>
                <a:cs typeface="Calibri"/>
              </a:rPr>
              <a:t>περιουσιακών </a:t>
            </a:r>
            <a:r>
              <a:rPr sz="1350" b="1" spc="90" dirty="0">
                <a:latin typeface="Calibri"/>
                <a:cs typeface="Calibri"/>
              </a:rPr>
              <a:t>στοιχείων </a:t>
            </a:r>
            <a:r>
              <a:rPr sz="1350" spc="80" dirty="0">
                <a:latin typeface="Calibri"/>
                <a:cs typeface="Calibri"/>
              </a:rPr>
              <a:t>για </a:t>
            </a:r>
            <a:r>
              <a:rPr sz="1350" b="1" spc="90" dirty="0">
                <a:latin typeface="Calibri"/>
                <a:cs typeface="Calibri"/>
              </a:rPr>
              <a:t>το IACS </a:t>
            </a:r>
            <a:r>
              <a:rPr sz="1350" spc="85" dirty="0">
                <a:latin typeface="Calibri"/>
                <a:cs typeface="Calibri"/>
              </a:rPr>
              <a:t>και </a:t>
            </a:r>
            <a:r>
              <a:rPr sz="1350" spc="90" dirty="0">
                <a:latin typeface="Calibri"/>
                <a:cs typeface="Calibri"/>
              </a:rPr>
              <a:t>περιγράφει </a:t>
            </a:r>
            <a:r>
              <a:rPr sz="1350" spc="70" dirty="0">
                <a:latin typeface="Calibri"/>
                <a:cs typeface="Calibri"/>
              </a:rPr>
              <a:t>τις </a:t>
            </a:r>
            <a:r>
              <a:rPr sz="1350" spc="90" dirty="0">
                <a:latin typeface="Calibri"/>
                <a:cs typeface="Calibri"/>
              </a:rPr>
              <a:t>απαιτήσεις </a:t>
            </a:r>
            <a:r>
              <a:rPr sz="1350" spc="80" dirty="0">
                <a:latin typeface="Calibri"/>
                <a:cs typeface="Calibri"/>
              </a:rPr>
              <a:t>για </a:t>
            </a:r>
            <a:r>
              <a:rPr sz="1350" b="1" spc="90" dirty="0">
                <a:latin typeface="Calibri"/>
                <a:cs typeface="Calibri"/>
              </a:rPr>
              <a:t>τη </a:t>
            </a:r>
            <a:r>
              <a:rPr sz="1350" b="1" spc="95" dirty="0">
                <a:latin typeface="Calibri"/>
                <a:cs typeface="Calibri"/>
              </a:rPr>
              <a:t> δημιουργία </a:t>
            </a:r>
            <a:r>
              <a:rPr sz="1350" spc="85" dirty="0">
                <a:latin typeface="Calibri"/>
                <a:cs typeface="Calibri"/>
              </a:rPr>
              <a:t>και </a:t>
            </a:r>
            <a:r>
              <a:rPr sz="1350" spc="90" dirty="0">
                <a:latin typeface="Calibri"/>
                <a:cs typeface="Calibri"/>
              </a:rPr>
              <a:t>την </a:t>
            </a:r>
            <a:r>
              <a:rPr sz="1350" b="1" spc="80" dirty="0">
                <a:latin typeface="Calibri"/>
                <a:cs typeface="Calibri"/>
              </a:rPr>
              <a:t>εξέλιξη </a:t>
            </a:r>
            <a:r>
              <a:rPr sz="1350" spc="95" dirty="0">
                <a:latin typeface="Calibri"/>
                <a:cs typeface="Calibri"/>
              </a:rPr>
              <a:t>του </a:t>
            </a:r>
            <a:r>
              <a:rPr sz="1350" spc="100" dirty="0">
                <a:latin typeface="Calibri"/>
                <a:cs typeface="Calibri"/>
              </a:rPr>
              <a:t>προγραμματισμού </a:t>
            </a:r>
            <a:r>
              <a:rPr sz="1350" spc="90" dirty="0">
                <a:latin typeface="Calibri"/>
                <a:cs typeface="Calibri"/>
              </a:rPr>
              <a:t>ασφάλειας. </a:t>
            </a:r>
            <a:r>
              <a:rPr sz="1350" spc="125" dirty="0">
                <a:latin typeface="Calibri"/>
                <a:cs typeface="Calibri"/>
              </a:rPr>
              <a:t>Η </a:t>
            </a:r>
            <a:r>
              <a:rPr sz="1350" spc="90" dirty="0">
                <a:latin typeface="Calibri"/>
                <a:cs typeface="Calibri"/>
              </a:rPr>
              <a:t>σειρά </a:t>
            </a:r>
            <a:r>
              <a:rPr sz="1350" spc="100" dirty="0">
                <a:latin typeface="Calibri"/>
                <a:cs typeface="Calibri"/>
              </a:rPr>
              <a:t>αυτή </a:t>
            </a:r>
            <a:r>
              <a:rPr sz="1350" spc="85" dirty="0">
                <a:latin typeface="Calibri"/>
                <a:cs typeface="Calibri"/>
              </a:rPr>
              <a:t>προσδιορίζει </a:t>
            </a:r>
            <a:r>
              <a:rPr sz="1350" spc="70" dirty="0">
                <a:latin typeface="Calibri"/>
                <a:cs typeface="Calibri"/>
              </a:rPr>
              <a:t>τις </a:t>
            </a:r>
            <a:r>
              <a:rPr sz="1350" spc="90" dirty="0">
                <a:latin typeface="Calibri"/>
                <a:cs typeface="Calibri"/>
              </a:rPr>
              <a:t>απαραίτητες </a:t>
            </a:r>
            <a:r>
              <a:rPr sz="1350" b="1" spc="90" dirty="0">
                <a:latin typeface="Calibri"/>
                <a:cs typeface="Calibri"/>
              </a:rPr>
              <a:t>ικανότητες </a:t>
            </a:r>
            <a:r>
              <a:rPr sz="1350" b="1" spc="95" dirty="0">
                <a:latin typeface="Calibri"/>
                <a:cs typeface="Calibri"/>
              </a:rPr>
              <a:t> </a:t>
            </a:r>
            <a:r>
              <a:rPr sz="1350" spc="85" dirty="0">
                <a:latin typeface="Calibri"/>
                <a:cs typeface="Calibri"/>
              </a:rPr>
              <a:t>της</a:t>
            </a:r>
            <a:r>
              <a:rPr sz="1350" spc="45" dirty="0">
                <a:latin typeface="Calibri"/>
                <a:cs typeface="Calibri"/>
              </a:rPr>
              <a:t> </a:t>
            </a:r>
            <a:r>
              <a:rPr sz="1350" b="1" spc="100" dirty="0">
                <a:latin typeface="Calibri"/>
                <a:cs typeface="Calibri"/>
              </a:rPr>
              <a:t>προστασίας</a:t>
            </a:r>
            <a:r>
              <a:rPr sz="1350" b="1" spc="40" dirty="0">
                <a:latin typeface="Calibri"/>
                <a:cs typeface="Calibri"/>
              </a:rPr>
              <a:t> </a:t>
            </a:r>
            <a:r>
              <a:rPr sz="1350" spc="105" dirty="0">
                <a:latin typeface="Calibri"/>
                <a:cs typeface="Calibri"/>
              </a:rPr>
              <a:t>που</a:t>
            </a:r>
            <a:r>
              <a:rPr sz="1350" spc="35" dirty="0">
                <a:latin typeface="Calibri"/>
                <a:cs typeface="Calibri"/>
              </a:rPr>
              <a:t> </a:t>
            </a:r>
            <a:r>
              <a:rPr sz="1350" spc="90" dirty="0">
                <a:latin typeface="Calibri"/>
                <a:cs typeface="Calibri"/>
              </a:rPr>
              <a:t>απαιτούνται</a:t>
            </a:r>
            <a:r>
              <a:rPr sz="1350" spc="35" dirty="0">
                <a:latin typeface="Calibri"/>
                <a:cs typeface="Calibri"/>
              </a:rPr>
              <a:t> </a:t>
            </a:r>
            <a:r>
              <a:rPr sz="1350" spc="80" dirty="0">
                <a:latin typeface="Calibri"/>
                <a:cs typeface="Calibri"/>
              </a:rPr>
              <a:t>για</a:t>
            </a:r>
            <a:r>
              <a:rPr sz="1350" spc="40" dirty="0">
                <a:latin typeface="Calibri"/>
                <a:cs typeface="Calibri"/>
              </a:rPr>
              <a:t> </a:t>
            </a:r>
            <a:r>
              <a:rPr sz="1350" spc="90" dirty="0">
                <a:latin typeface="Calibri"/>
                <a:cs typeface="Calibri"/>
              </a:rPr>
              <a:t>τη</a:t>
            </a:r>
            <a:r>
              <a:rPr sz="1350" spc="40" dirty="0">
                <a:latin typeface="Calibri"/>
                <a:cs typeface="Calibri"/>
              </a:rPr>
              <a:t> </a:t>
            </a:r>
            <a:r>
              <a:rPr sz="1350" spc="95" dirty="0">
                <a:latin typeface="Calibri"/>
                <a:cs typeface="Calibri"/>
              </a:rPr>
              <a:t>διασφάλιση</a:t>
            </a:r>
            <a:r>
              <a:rPr sz="1350" spc="45" dirty="0">
                <a:latin typeface="Calibri"/>
                <a:cs typeface="Calibri"/>
              </a:rPr>
              <a:t> </a:t>
            </a:r>
            <a:r>
              <a:rPr sz="1350" b="1" spc="85" dirty="0">
                <a:latin typeface="Calibri"/>
                <a:cs typeface="Calibri"/>
              </a:rPr>
              <a:t>της</a:t>
            </a:r>
            <a:r>
              <a:rPr sz="1350" b="1" spc="40" dirty="0">
                <a:latin typeface="Calibri"/>
                <a:cs typeface="Calibri"/>
              </a:rPr>
              <a:t> </a:t>
            </a:r>
            <a:r>
              <a:rPr sz="1350" b="1" spc="90" dirty="0">
                <a:latin typeface="Calibri"/>
                <a:cs typeface="Calibri"/>
              </a:rPr>
              <a:t>λειτουργικότητας</a:t>
            </a:r>
            <a:r>
              <a:rPr sz="1350" b="1" spc="40" dirty="0">
                <a:latin typeface="Calibri"/>
                <a:cs typeface="Calibri"/>
              </a:rPr>
              <a:t> </a:t>
            </a:r>
            <a:r>
              <a:rPr sz="1350" spc="90" dirty="0">
                <a:latin typeface="Calibri"/>
                <a:cs typeface="Calibri"/>
              </a:rPr>
              <a:t>ενός</a:t>
            </a:r>
            <a:r>
              <a:rPr sz="1350" spc="45" dirty="0">
                <a:latin typeface="Calibri"/>
                <a:cs typeface="Calibri"/>
              </a:rPr>
              <a:t> </a:t>
            </a:r>
            <a:r>
              <a:rPr sz="1350" b="1" spc="85" dirty="0">
                <a:latin typeface="Calibri"/>
                <a:cs typeface="Calibri"/>
              </a:rPr>
              <a:t>IACS.</a:t>
            </a:r>
            <a:endParaRPr sz="1350">
              <a:latin typeface="Calibri"/>
              <a:cs typeface="Calibri"/>
            </a:endParaRPr>
          </a:p>
          <a:p>
            <a:pPr marL="488315" marR="8890" lvl="1" indent="-182880" algn="just">
              <a:lnSpc>
                <a:spcPct val="100000"/>
              </a:lnSpc>
              <a:spcBef>
                <a:spcPts val="925"/>
              </a:spcBef>
              <a:buSzPct val="125925"/>
              <a:buChar char="◦"/>
              <a:tabLst>
                <a:tab pos="488315" algn="l"/>
              </a:tabLst>
            </a:pPr>
            <a:r>
              <a:rPr sz="1350" spc="135" dirty="0">
                <a:latin typeface="Calibri"/>
                <a:cs typeface="Calibri"/>
              </a:rPr>
              <a:t>Το </a:t>
            </a:r>
            <a:r>
              <a:rPr sz="1350" spc="125" dirty="0">
                <a:latin typeface="Calibri"/>
                <a:cs typeface="Calibri"/>
              </a:rPr>
              <a:t>δεύτερο </a:t>
            </a:r>
            <a:r>
              <a:rPr sz="1350" spc="135" dirty="0">
                <a:latin typeface="Calibri"/>
                <a:cs typeface="Calibri"/>
              </a:rPr>
              <a:t>σύνολο </a:t>
            </a:r>
            <a:r>
              <a:rPr sz="1350" spc="105" dirty="0">
                <a:latin typeface="Calibri"/>
                <a:cs typeface="Calibri"/>
              </a:rPr>
              <a:t>είναι</a:t>
            </a:r>
            <a:r>
              <a:rPr sz="1350" spc="110" dirty="0">
                <a:latin typeface="Calibri"/>
                <a:cs typeface="Calibri"/>
              </a:rPr>
              <a:t> </a:t>
            </a:r>
            <a:r>
              <a:rPr sz="1350" b="1" spc="125" dirty="0">
                <a:latin typeface="Calibri"/>
                <a:cs typeface="Calibri"/>
              </a:rPr>
              <a:t>το </a:t>
            </a:r>
            <a:r>
              <a:rPr sz="1350" b="1" spc="105" dirty="0">
                <a:latin typeface="Calibri"/>
                <a:cs typeface="Calibri"/>
              </a:rPr>
              <a:t>IEC/IS</a:t>
            </a:r>
            <a:r>
              <a:rPr sz="1350" b="1" spc="110" dirty="0">
                <a:latin typeface="Calibri"/>
                <a:cs typeface="Calibri"/>
              </a:rPr>
              <a:t> </a:t>
            </a:r>
            <a:r>
              <a:rPr sz="1350" b="1" spc="114" dirty="0">
                <a:latin typeface="Calibri"/>
                <a:cs typeface="Calibri"/>
              </a:rPr>
              <a:t>62443-2-2, </a:t>
            </a:r>
            <a:r>
              <a:rPr sz="1350" spc="114" dirty="0">
                <a:latin typeface="Calibri"/>
                <a:cs typeface="Calibri"/>
              </a:rPr>
              <a:t>προσδιορίζει </a:t>
            </a:r>
            <a:r>
              <a:rPr sz="1350" spc="120" dirty="0">
                <a:latin typeface="Calibri"/>
                <a:cs typeface="Calibri"/>
              </a:rPr>
              <a:t>μια </a:t>
            </a:r>
            <a:r>
              <a:rPr sz="1350" b="1" spc="130" dirty="0">
                <a:latin typeface="Calibri"/>
                <a:cs typeface="Calibri"/>
              </a:rPr>
              <a:t>μεθοδολογία </a:t>
            </a:r>
            <a:r>
              <a:rPr sz="1350" b="1" spc="120" dirty="0">
                <a:latin typeface="Calibri"/>
                <a:cs typeface="Calibri"/>
              </a:rPr>
              <a:t>και </a:t>
            </a:r>
            <a:r>
              <a:rPr sz="1350" b="1" spc="135" dirty="0">
                <a:latin typeface="Calibri"/>
                <a:cs typeface="Calibri"/>
              </a:rPr>
              <a:t>ένα </a:t>
            </a:r>
            <a:r>
              <a:rPr sz="1350" b="1" spc="125" dirty="0">
                <a:latin typeface="Calibri"/>
                <a:cs typeface="Calibri"/>
              </a:rPr>
              <a:t>πλαίσιο </a:t>
            </a:r>
            <a:r>
              <a:rPr sz="1350" spc="120" dirty="0">
                <a:latin typeface="Calibri"/>
                <a:cs typeface="Calibri"/>
              </a:rPr>
              <a:t>IACS </a:t>
            </a:r>
            <a:r>
              <a:rPr sz="1350" b="1" spc="120" dirty="0">
                <a:latin typeface="Calibri"/>
                <a:cs typeface="Calibri"/>
              </a:rPr>
              <a:t>για την </a:t>
            </a:r>
            <a:r>
              <a:rPr sz="1350" b="1" spc="125" dirty="0">
                <a:latin typeface="Calibri"/>
                <a:cs typeface="Calibri"/>
              </a:rPr>
              <a:t> </a:t>
            </a:r>
            <a:r>
              <a:rPr sz="1350" b="1" spc="130" dirty="0">
                <a:latin typeface="Calibri"/>
                <a:cs typeface="Calibri"/>
              </a:rPr>
              <a:t>αξιολόγηση</a:t>
            </a:r>
            <a:r>
              <a:rPr sz="1350" b="1" spc="55" dirty="0">
                <a:latin typeface="Calibri"/>
                <a:cs typeface="Calibri"/>
              </a:rPr>
              <a:t> </a:t>
            </a:r>
            <a:r>
              <a:rPr sz="1350" spc="114" dirty="0">
                <a:latin typeface="Calibri"/>
                <a:cs typeface="Calibri"/>
              </a:rPr>
              <a:t>της</a:t>
            </a:r>
            <a:r>
              <a:rPr sz="1350" spc="55" dirty="0">
                <a:latin typeface="Calibri"/>
                <a:cs typeface="Calibri"/>
              </a:rPr>
              <a:t> </a:t>
            </a:r>
            <a:r>
              <a:rPr sz="1350" spc="135" dirty="0">
                <a:latin typeface="Calibri"/>
                <a:cs typeface="Calibri"/>
              </a:rPr>
              <a:t>άμυνας</a:t>
            </a:r>
            <a:r>
              <a:rPr sz="1350" spc="55" dirty="0">
                <a:latin typeface="Calibri"/>
                <a:cs typeface="Calibri"/>
              </a:rPr>
              <a:t> </a:t>
            </a:r>
            <a:r>
              <a:rPr sz="1350" spc="150" dirty="0">
                <a:latin typeface="Calibri"/>
                <a:cs typeface="Calibri"/>
              </a:rPr>
              <a:t>σύμφωνα</a:t>
            </a:r>
            <a:r>
              <a:rPr sz="1350" spc="55" dirty="0">
                <a:latin typeface="Calibri"/>
                <a:cs typeface="Calibri"/>
              </a:rPr>
              <a:t> </a:t>
            </a:r>
            <a:r>
              <a:rPr sz="1350" spc="135" dirty="0">
                <a:latin typeface="Calibri"/>
                <a:cs typeface="Calibri"/>
              </a:rPr>
              <a:t>με</a:t>
            </a:r>
            <a:r>
              <a:rPr sz="1350" spc="55" dirty="0">
                <a:latin typeface="Calibri"/>
                <a:cs typeface="Calibri"/>
              </a:rPr>
              <a:t> </a:t>
            </a:r>
            <a:r>
              <a:rPr sz="1350" spc="120" dirty="0">
                <a:latin typeface="Calibri"/>
                <a:cs typeface="Calibri"/>
              </a:rPr>
              <a:t>το</a:t>
            </a:r>
            <a:r>
              <a:rPr sz="1350" spc="75" dirty="0">
                <a:latin typeface="Calibri"/>
                <a:cs typeface="Calibri"/>
              </a:rPr>
              <a:t> </a:t>
            </a:r>
            <a:r>
              <a:rPr sz="1350" b="1" spc="130" dirty="0">
                <a:latin typeface="Calibri"/>
                <a:cs typeface="Calibri"/>
              </a:rPr>
              <a:t>επίπεδο</a:t>
            </a:r>
            <a:r>
              <a:rPr sz="1350" b="1" spc="55" dirty="0">
                <a:latin typeface="Calibri"/>
                <a:cs typeface="Calibri"/>
              </a:rPr>
              <a:t> </a:t>
            </a:r>
            <a:r>
              <a:rPr sz="1350" b="1" spc="135" dirty="0">
                <a:latin typeface="Calibri"/>
                <a:cs typeface="Calibri"/>
              </a:rPr>
              <a:t>ασφάλειας</a:t>
            </a:r>
            <a:r>
              <a:rPr sz="1350" b="1" spc="55" dirty="0">
                <a:latin typeface="Calibri"/>
                <a:cs typeface="Calibri"/>
              </a:rPr>
              <a:t> </a:t>
            </a:r>
            <a:r>
              <a:rPr sz="1350" b="1" spc="120" dirty="0">
                <a:latin typeface="Calibri"/>
                <a:cs typeface="Calibri"/>
              </a:rPr>
              <a:t>και</a:t>
            </a:r>
            <a:r>
              <a:rPr sz="1350" b="1" spc="60" dirty="0">
                <a:latin typeface="Calibri"/>
                <a:cs typeface="Calibri"/>
              </a:rPr>
              <a:t> </a:t>
            </a:r>
            <a:r>
              <a:rPr sz="1350" b="1" spc="125" dirty="0">
                <a:latin typeface="Calibri"/>
                <a:cs typeface="Calibri"/>
              </a:rPr>
              <a:t>την</a:t>
            </a:r>
            <a:r>
              <a:rPr sz="1350" b="1" spc="55" dirty="0">
                <a:latin typeface="Calibri"/>
                <a:cs typeface="Calibri"/>
              </a:rPr>
              <a:t> </a:t>
            </a:r>
            <a:r>
              <a:rPr sz="1350" b="1" spc="135" dirty="0">
                <a:latin typeface="Calibri"/>
                <a:cs typeface="Calibri"/>
              </a:rPr>
              <a:t>υλοποίηση</a:t>
            </a:r>
            <a:r>
              <a:rPr sz="1350" b="1" spc="60" dirty="0">
                <a:latin typeface="Calibri"/>
                <a:cs typeface="Calibri"/>
              </a:rPr>
              <a:t> </a:t>
            </a:r>
            <a:r>
              <a:rPr sz="1350" spc="135" dirty="0">
                <a:latin typeface="Calibri"/>
                <a:cs typeface="Calibri"/>
              </a:rPr>
              <a:t>των</a:t>
            </a:r>
            <a:r>
              <a:rPr sz="1350" spc="60" dirty="0">
                <a:latin typeface="Calibri"/>
                <a:cs typeface="Calibri"/>
              </a:rPr>
              <a:t> </a:t>
            </a:r>
            <a:r>
              <a:rPr sz="1350" spc="120" dirty="0">
                <a:latin typeface="Calibri"/>
                <a:cs typeface="Calibri"/>
              </a:rPr>
              <a:t>σχετικών</a:t>
            </a:r>
            <a:r>
              <a:rPr sz="1350" spc="55" dirty="0">
                <a:latin typeface="Calibri"/>
                <a:cs typeface="Calibri"/>
              </a:rPr>
              <a:t> </a:t>
            </a:r>
            <a:r>
              <a:rPr sz="1350" spc="110" dirty="0">
                <a:latin typeface="Calibri"/>
                <a:cs typeface="Calibri"/>
              </a:rPr>
              <a:t>διαδικασιών.</a:t>
            </a:r>
            <a:endParaRPr sz="1350">
              <a:latin typeface="Calibri"/>
              <a:cs typeface="Calibri"/>
            </a:endParaRPr>
          </a:p>
          <a:p>
            <a:pPr marL="488315" marR="5080" lvl="1" indent="-182880" algn="just">
              <a:lnSpc>
                <a:spcPct val="100000"/>
              </a:lnSpc>
              <a:spcBef>
                <a:spcPts val="930"/>
              </a:spcBef>
              <a:buSzPct val="125925"/>
              <a:buChar char="◦"/>
              <a:tabLst>
                <a:tab pos="488315" algn="l"/>
              </a:tabLst>
            </a:pPr>
            <a:r>
              <a:rPr sz="1350" spc="125" dirty="0">
                <a:latin typeface="Calibri"/>
                <a:cs typeface="Calibri"/>
              </a:rPr>
              <a:t>Η</a:t>
            </a:r>
            <a:r>
              <a:rPr sz="1350" spc="50" dirty="0">
                <a:latin typeface="Calibri"/>
                <a:cs typeface="Calibri"/>
              </a:rPr>
              <a:t> </a:t>
            </a:r>
            <a:r>
              <a:rPr sz="1350" b="1" spc="100" dirty="0">
                <a:latin typeface="Calibri"/>
                <a:cs typeface="Calibri"/>
              </a:rPr>
              <a:t>επόμενη</a:t>
            </a:r>
            <a:r>
              <a:rPr sz="1350" b="1" spc="55" dirty="0">
                <a:latin typeface="Calibri"/>
                <a:cs typeface="Calibri"/>
              </a:rPr>
              <a:t> </a:t>
            </a:r>
            <a:r>
              <a:rPr sz="1350" spc="85" dirty="0">
                <a:latin typeface="Calibri"/>
                <a:cs typeface="Calibri"/>
              </a:rPr>
              <a:t>και</a:t>
            </a:r>
            <a:r>
              <a:rPr sz="1350" spc="55" dirty="0">
                <a:latin typeface="Calibri"/>
                <a:cs typeface="Calibri"/>
              </a:rPr>
              <a:t> </a:t>
            </a:r>
            <a:r>
              <a:rPr sz="1350" b="1" spc="85" dirty="0">
                <a:latin typeface="Calibri"/>
                <a:cs typeface="Calibri"/>
              </a:rPr>
              <a:t>τρίτη</a:t>
            </a:r>
            <a:r>
              <a:rPr sz="1350" b="1" spc="50" dirty="0">
                <a:latin typeface="Calibri"/>
                <a:cs typeface="Calibri"/>
              </a:rPr>
              <a:t> </a:t>
            </a:r>
            <a:r>
              <a:rPr sz="1350" b="1" spc="95" dirty="0">
                <a:latin typeface="Calibri"/>
                <a:cs typeface="Calibri"/>
              </a:rPr>
              <a:t>σειρά</a:t>
            </a:r>
            <a:r>
              <a:rPr sz="1350" b="1" spc="60" dirty="0">
                <a:latin typeface="Calibri"/>
                <a:cs typeface="Calibri"/>
              </a:rPr>
              <a:t> </a:t>
            </a:r>
            <a:r>
              <a:rPr sz="1350" spc="95" dirty="0">
                <a:latin typeface="Calibri"/>
                <a:cs typeface="Calibri"/>
              </a:rPr>
              <a:t>αυτής</a:t>
            </a:r>
            <a:r>
              <a:rPr sz="1350" spc="50" dirty="0">
                <a:latin typeface="Calibri"/>
                <a:cs typeface="Calibri"/>
              </a:rPr>
              <a:t> </a:t>
            </a:r>
            <a:r>
              <a:rPr sz="1350" spc="85" dirty="0">
                <a:latin typeface="Calibri"/>
                <a:cs typeface="Calibri"/>
              </a:rPr>
              <a:t>της</a:t>
            </a:r>
            <a:r>
              <a:rPr sz="1350" spc="55" dirty="0">
                <a:latin typeface="Calibri"/>
                <a:cs typeface="Calibri"/>
              </a:rPr>
              <a:t> </a:t>
            </a:r>
            <a:r>
              <a:rPr sz="1350" spc="90" dirty="0">
                <a:latin typeface="Calibri"/>
                <a:cs typeface="Calibri"/>
              </a:rPr>
              <a:t>κατηγορίας</a:t>
            </a:r>
            <a:r>
              <a:rPr sz="1350" spc="55" dirty="0">
                <a:latin typeface="Calibri"/>
                <a:cs typeface="Calibri"/>
              </a:rPr>
              <a:t> </a:t>
            </a:r>
            <a:r>
              <a:rPr sz="1350" spc="80" dirty="0">
                <a:latin typeface="Calibri"/>
                <a:cs typeface="Calibri"/>
              </a:rPr>
              <a:t>είναι</a:t>
            </a:r>
            <a:r>
              <a:rPr sz="1350" spc="70" dirty="0">
                <a:latin typeface="Calibri"/>
                <a:cs typeface="Calibri"/>
              </a:rPr>
              <a:t> </a:t>
            </a:r>
            <a:r>
              <a:rPr sz="1350" b="1" spc="110" dirty="0">
                <a:latin typeface="Calibri"/>
                <a:cs typeface="Calibri"/>
              </a:rPr>
              <a:t>η</a:t>
            </a:r>
            <a:r>
              <a:rPr sz="1350" b="1" spc="55" dirty="0">
                <a:latin typeface="Calibri"/>
                <a:cs typeface="Calibri"/>
              </a:rPr>
              <a:t> </a:t>
            </a:r>
            <a:r>
              <a:rPr sz="1350" b="1" spc="85" dirty="0">
                <a:latin typeface="Calibri"/>
                <a:cs typeface="Calibri"/>
              </a:rPr>
              <a:t>IEC</a:t>
            </a:r>
            <a:r>
              <a:rPr sz="1350" b="1" spc="55" dirty="0">
                <a:latin typeface="Calibri"/>
                <a:cs typeface="Calibri"/>
              </a:rPr>
              <a:t> </a:t>
            </a:r>
            <a:r>
              <a:rPr sz="1350" b="1" spc="85" dirty="0">
                <a:latin typeface="Calibri"/>
                <a:cs typeface="Calibri"/>
              </a:rPr>
              <a:t>/</a:t>
            </a:r>
            <a:r>
              <a:rPr sz="1350" b="1" spc="55" dirty="0">
                <a:latin typeface="Calibri"/>
                <a:cs typeface="Calibri"/>
              </a:rPr>
              <a:t> </a:t>
            </a:r>
            <a:r>
              <a:rPr sz="1350" b="1" spc="105" dirty="0">
                <a:latin typeface="Calibri"/>
                <a:cs typeface="Calibri"/>
              </a:rPr>
              <a:t>TR</a:t>
            </a:r>
            <a:r>
              <a:rPr sz="1350" b="1" spc="55" dirty="0">
                <a:latin typeface="Calibri"/>
                <a:cs typeface="Calibri"/>
              </a:rPr>
              <a:t> </a:t>
            </a:r>
            <a:r>
              <a:rPr sz="1350" b="1" spc="85" dirty="0">
                <a:latin typeface="Calibri"/>
                <a:cs typeface="Calibri"/>
              </a:rPr>
              <a:t>62443-2-3,</a:t>
            </a:r>
            <a:r>
              <a:rPr sz="1350" b="1" spc="60" dirty="0">
                <a:latin typeface="Calibri"/>
                <a:cs typeface="Calibri"/>
              </a:rPr>
              <a:t> </a:t>
            </a:r>
            <a:r>
              <a:rPr sz="1350" spc="110" dirty="0">
                <a:latin typeface="Calibri"/>
                <a:cs typeface="Calibri"/>
              </a:rPr>
              <a:t>η</a:t>
            </a:r>
            <a:r>
              <a:rPr sz="1350" spc="55" dirty="0">
                <a:latin typeface="Calibri"/>
                <a:cs typeface="Calibri"/>
              </a:rPr>
              <a:t> </a:t>
            </a:r>
            <a:r>
              <a:rPr sz="1350" spc="95" dirty="0">
                <a:latin typeface="Calibri"/>
                <a:cs typeface="Calibri"/>
              </a:rPr>
              <a:t>οποία</a:t>
            </a:r>
            <a:r>
              <a:rPr sz="1350" spc="55" dirty="0">
                <a:latin typeface="Calibri"/>
                <a:cs typeface="Calibri"/>
              </a:rPr>
              <a:t> </a:t>
            </a:r>
            <a:r>
              <a:rPr sz="1350" spc="95" dirty="0">
                <a:latin typeface="Calibri"/>
                <a:cs typeface="Calibri"/>
              </a:rPr>
              <a:t>προσφέρει</a:t>
            </a:r>
            <a:r>
              <a:rPr sz="1350" spc="55" dirty="0">
                <a:latin typeface="Calibri"/>
                <a:cs typeface="Calibri"/>
              </a:rPr>
              <a:t> </a:t>
            </a:r>
            <a:r>
              <a:rPr sz="1350" spc="90" dirty="0">
                <a:latin typeface="Calibri"/>
                <a:cs typeface="Calibri"/>
              </a:rPr>
              <a:t>λεπτομέρειες</a:t>
            </a:r>
            <a:r>
              <a:rPr sz="1350" spc="55" dirty="0">
                <a:latin typeface="Calibri"/>
                <a:cs typeface="Calibri"/>
              </a:rPr>
              <a:t> </a:t>
            </a:r>
            <a:r>
              <a:rPr sz="1350" spc="85" dirty="0">
                <a:latin typeface="Calibri"/>
                <a:cs typeface="Calibri"/>
              </a:rPr>
              <a:t>σχετικά</a:t>
            </a:r>
            <a:r>
              <a:rPr sz="1350" spc="55" dirty="0">
                <a:latin typeface="Calibri"/>
                <a:cs typeface="Calibri"/>
              </a:rPr>
              <a:t> </a:t>
            </a:r>
            <a:r>
              <a:rPr sz="1350" spc="95" dirty="0">
                <a:latin typeface="Calibri"/>
                <a:cs typeface="Calibri"/>
              </a:rPr>
              <a:t>με </a:t>
            </a:r>
            <a:r>
              <a:rPr sz="1350" spc="-290" dirty="0">
                <a:latin typeface="Calibri"/>
                <a:cs typeface="Calibri"/>
              </a:rPr>
              <a:t> </a:t>
            </a:r>
            <a:r>
              <a:rPr sz="1350" spc="90" dirty="0">
                <a:latin typeface="Calibri"/>
                <a:cs typeface="Calibri"/>
              </a:rPr>
              <a:t>τη </a:t>
            </a:r>
            <a:r>
              <a:rPr sz="1350" b="1" spc="110" dirty="0">
                <a:latin typeface="Calibri"/>
                <a:cs typeface="Calibri"/>
              </a:rPr>
              <a:t>μορφή </a:t>
            </a:r>
            <a:r>
              <a:rPr sz="1350" b="1" spc="100" dirty="0">
                <a:latin typeface="Calibri"/>
                <a:cs typeface="Calibri"/>
              </a:rPr>
              <a:t>ανταλλαγής </a:t>
            </a:r>
            <a:r>
              <a:rPr sz="1350" b="1" spc="114" dirty="0">
                <a:latin typeface="Calibri"/>
                <a:cs typeface="Calibri"/>
              </a:rPr>
              <a:t>από </a:t>
            </a:r>
            <a:r>
              <a:rPr sz="1350" b="1" spc="90" dirty="0">
                <a:latin typeface="Calibri"/>
                <a:cs typeface="Calibri"/>
              </a:rPr>
              <a:t>τους </a:t>
            </a:r>
            <a:r>
              <a:rPr sz="1350" b="1" spc="85" dirty="0">
                <a:latin typeface="Calibri"/>
                <a:cs typeface="Calibri"/>
              </a:rPr>
              <a:t>ιδιοκτήτες </a:t>
            </a:r>
            <a:r>
              <a:rPr sz="1350" spc="95" dirty="0">
                <a:latin typeface="Calibri"/>
                <a:cs typeface="Calibri"/>
              </a:rPr>
              <a:t>περιουσιακών </a:t>
            </a:r>
            <a:r>
              <a:rPr sz="1350" spc="85" dirty="0">
                <a:latin typeface="Calibri"/>
                <a:cs typeface="Calibri"/>
              </a:rPr>
              <a:t>στοιχείων </a:t>
            </a:r>
            <a:r>
              <a:rPr sz="1350" b="1" spc="100" dirty="0">
                <a:latin typeface="Calibri"/>
                <a:cs typeface="Calibri"/>
              </a:rPr>
              <a:t>προς </a:t>
            </a:r>
            <a:r>
              <a:rPr sz="1350" b="1" spc="90" dirty="0">
                <a:latin typeface="Calibri"/>
                <a:cs typeface="Calibri"/>
              </a:rPr>
              <a:t>τους </a:t>
            </a:r>
            <a:r>
              <a:rPr sz="1350" b="1" spc="100" dirty="0">
                <a:latin typeface="Calibri"/>
                <a:cs typeface="Calibri"/>
              </a:rPr>
              <a:t>προμηθευτές </a:t>
            </a:r>
            <a:r>
              <a:rPr sz="1350" b="1" spc="95" dirty="0">
                <a:latin typeface="Calibri"/>
                <a:cs typeface="Calibri"/>
              </a:rPr>
              <a:t>προϊόντων. </a:t>
            </a:r>
            <a:r>
              <a:rPr sz="1350" spc="85" dirty="0">
                <a:latin typeface="Calibri"/>
                <a:cs typeface="Calibri"/>
              </a:rPr>
              <a:t>Επιπλέον, </a:t>
            </a:r>
            <a:r>
              <a:rPr sz="1350" spc="90" dirty="0">
                <a:latin typeface="Calibri"/>
                <a:cs typeface="Calibri"/>
              </a:rPr>
              <a:t> </a:t>
            </a:r>
            <a:r>
              <a:rPr sz="1350" b="1" spc="95" dirty="0">
                <a:latin typeface="Calibri"/>
                <a:cs typeface="Calibri"/>
              </a:rPr>
              <a:t>περιγράφει </a:t>
            </a:r>
            <a:r>
              <a:rPr sz="1350" b="1" spc="70" dirty="0">
                <a:latin typeface="Calibri"/>
                <a:cs typeface="Calibri"/>
              </a:rPr>
              <a:t>τις </a:t>
            </a:r>
            <a:r>
              <a:rPr sz="1350" b="1" spc="90" dirty="0">
                <a:latin typeface="Calibri"/>
                <a:cs typeface="Calibri"/>
              </a:rPr>
              <a:t>δραστηριότητες </a:t>
            </a:r>
            <a:r>
              <a:rPr sz="1350" spc="105" dirty="0">
                <a:latin typeface="Calibri"/>
                <a:cs typeface="Calibri"/>
              </a:rPr>
              <a:t>που </a:t>
            </a:r>
            <a:r>
              <a:rPr sz="1350" spc="80" dirty="0">
                <a:latin typeface="Calibri"/>
                <a:cs typeface="Calibri"/>
              </a:rPr>
              <a:t>σχετίζονται </a:t>
            </a:r>
            <a:r>
              <a:rPr sz="1350" spc="100" dirty="0">
                <a:latin typeface="Calibri"/>
                <a:cs typeface="Calibri"/>
              </a:rPr>
              <a:t>με </a:t>
            </a:r>
            <a:r>
              <a:rPr sz="1350" spc="90" dirty="0">
                <a:latin typeface="Calibri"/>
                <a:cs typeface="Calibri"/>
              </a:rPr>
              <a:t>τους </a:t>
            </a:r>
            <a:r>
              <a:rPr sz="1350" b="1" spc="100" dirty="0">
                <a:latin typeface="Calibri"/>
                <a:cs typeface="Calibri"/>
              </a:rPr>
              <a:t>προμηθευτές </a:t>
            </a:r>
            <a:r>
              <a:rPr sz="1350" b="1" spc="85" dirty="0">
                <a:latin typeface="Calibri"/>
                <a:cs typeface="Calibri"/>
              </a:rPr>
              <a:t>και </a:t>
            </a:r>
            <a:r>
              <a:rPr sz="1350" spc="90" dirty="0">
                <a:latin typeface="Calibri"/>
                <a:cs typeface="Calibri"/>
              </a:rPr>
              <a:t>τη </a:t>
            </a:r>
            <a:r>
              <a:rPr sz="1350" b="1" spc="90" dirty="0">
                <a:latin typeface="Calibri"/>
                <a:cs typeface="Calibri"/>
              </a:rPr>
              <a:t>διαδικασία </a:t>
            </a:r>
            <a:r>
              <a:rPr sz="1350" spc="100" dirty="0">
                <a:latin typeface="Calibri"/>
                <a:cs typeface="Calibri"/>
              </a:rPr>
              <a:t>μεταφοράς </a:t>
            </a:r>
            <a:r>
              <a:rPr sz="1350" spc="95" dirty="0">
                <a:latin typeface="Calibri"/>
                <a:cs typeface="Calibri"/>
              </a:rPr>
              <a:t>κώδικα </a:t>
            </a:r>
            <a:r>
              <a:rPr sz="1350" spc="110" dirty="0">
                <a:latin typeface="Calibri"/>
                <a:cs typeface="Calibri"/>
              </a:rPr>
              <a:t>από </a:t>
            </a:r>
            <a:r>
              <a:rPr sz="1350" b="1" spc="90" dirty="0">
                <a:latin typeface="Calibri"/>
                <a:cs typeface="Calibri"/>
              </a:rPr>
              <a:t>την </a:t>
            </a:r>
            <a:r>
              <a:rPr sz="1350" b="1" spc="95" dirty="0">
                <a:latin typeface="Calibri"/>
                <a:cs typeface="Calibri"/>
              </a:rPr>
              <a:t> </a:t>
            </a:r>
            <a:r>
              <a:rPr sz="1350" b="1" spc="100" dirty="0">
                <a:latin typeface="Calibri"/>
                <a:cs typeface="Calibri"/>
              </a:rPr>
              <a:t>ανάπτυξη</a:t>
            </a:r>
            <a:r>
              <a:rPr sz="1350" b="1" spc="40" dirty="0">
                <a:latin typeface="Calibri"/>
                <a:cs typeface="Calibri"/>
              </a:rPr>
              <a:t> </a:t>
            </a:r>
            <a:r>
              <a:rPr sz="1350" b="1" spc="100" dirty="0">
                <a:latin typeface="Calibri"/>
                <a:cs typeface="Calibri"/>
              </a:rPr>
              <a:t>σε</a:t>
            </a:r>
            <a:r>
              <a:rPr sz="1350" b="1" spc="40" dirty="0">
                <a:latin typeface="Calibri"/>
                <a:cs typeface="Calibri"/>
              </a:rPr>
              <a:t> </a:t>
            </a:r>
            <a:r>
              <a:rPr sz="1350" b="1" spc="105" dirty="0">
                <a:latin typeface="Calibri"/>
                <a:cs typeface="Calibri"/>
              </a:rPr>
              <a:t>χρήση</a:t>
            </a:r>
            <a:r>
              <a:rPr sz="1350" b="1" spc="40" dirty="0">
                <a:latin typeface="Calibri"/>
                <a:cs typeface="Calibri"/>
              </a:rPr>
              <a:t> </a:t>
            </a:r>
            <a:r>
              <a:rPr sz="1350" b="1" spc="100" dirty="0">
                <a:latin typeface="Calibri"/>
                <a:cs typeface="Calibri"/>
              </a:rPr>
              <a:t>παραγωγής.</a:t>
            </a:r>
            <a:endParaRPr sz="1350">
              <a:latin typeface="Calibri"/>
              <a:cs typeface="Calibri"/>
            </a:endParaRPr>
          </a:p>
          <a:p>
            <a:pPr marL="488315" marR="8255" lvl="1" indent="-182880" algn="just">
              <a:lnSpc>
                <a:spcPct val="100000"/>
              </a:lnSpc>
              <a:spcBef>
                <a:spcPts val="920"/>
              </a:spcBef>
              <a:buSzPct val="125925"/>
              <a:buChar char="◦"/>
              <a:tabLst>
                <a:tab pos="488315" algn="l"/>
              </a:tabLst>
            </a:pPr>
            <a:r>
              <a:rPr sz="1350" spc="125" dirty="0">
                <a:latin typeface="Calibri"/>
                <a:cs typeface="Calibri"/>
              </a:rPr>
              <a:t>Η </a:t>
            </a:r>
            <a:r>
              <a:rPr sz="1350" b="1" spc="90" dirty="0">
                <a:latin typeface="Calibri"/>
                <a:cs typeface="Calibri"/>
              </a:rPr>
              <a:t>τελευταία </a:t>
            </a:r>
            <a:r>
              <a:rPr sz="1350" b="1" spc="95" dirty="0">
                <a:latin typeface="Calibri"/>
                <a:cs typeface="Calibri"/>
              </a:rPr>
              <a:t>σειρά </a:t>
            </a:r>
            <a:r>
              <a:rPr sz="1350" spc="95" dirty="0">
                <a:latin typeface="Calibri"/>
                <a:cs typeface="Calibri"/>
              </a:rPr>
              <a:t>αυτής </a:t>
            </a:r>
            <a:r>
              <a:rPr sz="1350" spc="85" dirty="0">
                <a:latin typeface="Calibri"/>
                <a:cs typeface="Calibri"/>
              </a:rPr>
              <a:t>της </a:t>
            </a:r>
            <a:r>
              <a:rPr sz="1350" spc="90" dirty="0">
                <a:latin typeface="Calibri"/>
                <a:cs typeface="Calibri"/>
              </a:rPr>
              <a:t>κατηγορίας </a:t>
            </a:r>
            <a:r>
              <a:rPr sz="1350" spc="80" dirty="0">
                <a:latin typeface="Calibri"/>
                <a:cs typeface="Calibri"/>
              </a:rPr>
              <a:t>είναι </a:t>
            </a:r>
            <a:r>
              <a:rPr sz="1350" spc="90" dirty="0">
                <a:latin typeface="Calibri"/>
                <a:cs typeface="Calibri"/>
              </a:rPr>
              <a:t>το </a:t>
            </a:r>
            <a:r>
              <a:rPr sz="1350" b="1" spc="85" dirty="0">
                <a:latin typeface="Calibri"/>
                <a:cs typeface="Calibri"/>
              </a:rPr>
              <a:t>IEC 62443-2-4, </a:t>
            </a:r>
            <a:r>
              <a:rPr sz="1350" spc="90" dirty="0">
                <a:latin typeface="Calibri"/>
                <a:cs typeface="Calibri"/>
              </a:rPr>
              <a:t>το </a:t>
            </a:r>
            <a:r>
              <a:rPr sz="1350" spc="95" dirty="0">
                <a:latin typeface="Calibri"/>
                <a:cs typeface="Calibri"/>
              </a:rPr>
              <a:t>οποίο </a:t>
            </a:r>
            <a:r>
              <a:rPr sz="1350" spc="75" dirty="0">
                <a:latin typeface="Calibri"/>
                <a:cs typeface="Calibri"/>
              </a:rPr>
              <a:t>ορίζει </a:t>
            </a:r>
            <a:r>
              <a:rPr sz="1350" spc="70" dirty="0">
                <a:latin typeface="Calibri"/>
                <a:cs typeface="Calibri"/>
              </a:rPr>
              <a:t>τις </a:t>
            </a:r>
            <a:r>
              <a:rPr sz="1350" spc="90" dirty="0">
                <a:latin typeface="Calibri"/>
                <a:cs typeface="Calibri"/>
              </a:rPr>
              <a:t>απαιτήσεις </a:t>
            </a:r>
            <a:r>
              <a:rPr sz="1350" spc="95" dirty="0">
                <a:latin typeface="Calibri"/>
                <a:cs typeface="Calibri"/>
              </a:rPr>
              <a:t>ασφάλειας </a:t>
            </a:r>
            <a:r>
              <a:rPr sz="1350" spc="85" dirty="0">
                <a:latin typeface="Calibri"/>
                <a:cs typeface="Calibri"/>
              </a:rPr>
              <a:t>για </a:t>
            </a:r>
            <a:r>
              <a:rPr sz="1350" b="1" spc="90" dirty="0">
                <a:latin typeface="Calibri"/>
                <a:cs typeface="Calibri"/>
              </a:rPr>
              <a:t>τους </a:t>
            </a:r>
            <a:r>
              <a:rPr sz="1350" b="1" spc="95" dirty="0">
                <a:latin typeface="Calibri"/>
                <a:cs typeface="Calibri"/>
              </a:rPr>
              <a:t> </a:t>
            </a:r>
            <a:r>
              <a:rPr sz="1350" b="1" spc="100" dirty="0">
                <a:latin typeface="Calibri"/>
                <a:cs typeface="Calibri"/>
              </a:rPr>
              <a:t>παρόχους </a:t>
            </a:r>
            <a:r>
              <a:rPr sz="1350" spc="100" dirty="0">
                <a:latin typeface="Calibri"/>
                <a:cs typeface="Calibri"/>
              </a:rPr>
              <a:t>υπηρεσιών </a:t>
            </a:r>
            <a:r>
              <a:rPr sz="1350" spc="80" dirty="0">
                <a:latin typeface="Calibri"/>
                <a:cs typeface="Calibri"/>
              </a:rPr>
              <a:t>IACS</a:t>
            </a:r>
            <a:r>
              <a:rPr sz="1350" b="1" spc="80" dirty="0">
                <a:latin typeface="Calibri"/>
                <a:cs typeface="Calibri"/>
              </a:rPr>
              <a:t>. </a:t>
            </a:r>
            <a:r>
              <a:rPr sz="1350" b="1" spc="95" dirty="0">
                <a:latin typeface="Calibri"/>
                <a:cs typeface="Calibri"/>
              </a:rPr>
              <a:t>Οι </a:t>
            </a:r>
            <a:r>
              <a:rPr sz="1350" b="1" spc="90" dirty="0">
                <a:latin typeface="Calibri"/>
                <a:cs typeface="Calibri"/>
              </a:rPr>
              <a:t>δυνατότητες </a:t>
            </a:r>
            <a:r>
              <a:rPr sz="1350" spc="90" dirty="0">
                <a:latin typeface="Calibri"/>
                <a:cs typeface="Calibri"/>
              </a:rPr>
              <a:t>αυτές καθορίζονται </a:t>
            </a:r>
            <a:r>
              <a:rPr sz="1350" spc="95" dirty="0">
                <a:latin typeface="Calibri"/>
                <a:cs typeface="Calibri"/>
              </a:rPr>
              <a:t>στο </a:t>
            </a:r>
            <a:r>
              <a:rPr sz="1350" b="1" spc="85" dirty="0">
                <a:latin typeface="Calibri"/>
                <a:cs typeface="Calibri"/>
              </a:rPr>
              <a:t>IEC 62443-3-3, </a:t>
            </a:r>
            <a:r>
              <a:rPr sz="1350" spc="70" dirty="0">
                <a:latin typeface="Calibri"/>
                <a:cs typeface="Calibri"/>
              </a:rPr>
              <a:t>τις </a:t>
            </a:r>
            <a:r>
              <a:rPr sz="1350" spc="90" dirty="0">
                <a:latin typeface="Calibri"/>
                <a:cs typeface="Calibri"/>
              </a:rPr>
              <a:t>οποίες </a:t>
            </a:r>
            <a:r>
              <a:rPr sz="1350" spc="105" dirty="0">
                <a:latin typeface="Calibri"/>
                <a:cs typeface="Calibri"/>
              </a:rPr>
              <a:t>ο </a:t>
            </a:r>
            <a:r>
              <a:rPr sz="1350" spc="100" dirty="0">
                <a:latin typeface="Calibri"/>
                <a:cs typeface="Calibri"/>
              </a:rPr>
              <a:t>πάροχος </a:t>
            </a:r>
            <a:r>
              <a:rPr sz="1350" b="1" spc="100" dirty="0">
                <a:latin typeface="Calibri"/>
                <a:cs typeface="Calibri"/>
              </a:rPr>
              <a:t>υπηρεσιών </a:t>
            </a:r>
            <a:r>
              <a:rPr sz="1350" b="1" spc="105" dirty="0">
                <a:latin typeface="Calibri"/>
                <a:cs typeface="Calibri"/>
              </a:rPr>
              <a:t> </a:t>
            </a:r>
            <a:r>
              <a:rPr sz="1350" b="1" spc="90" dirty="0">
                <a:latin typeface="Calibri"/>
                <a:cs typeface="Calibri"/>
              </a:rPr>
              <a:t>εγγυάται</a:t>
            </a:r>
            <a:r>
              <a:rPr sz="1350" b="1" spc="35" dirty="0">
                <a:latin typeface="Calibri"/>
                <a:cs typeface="Calibri"/>
              </a:rPr>
              <a:t> </a:t>
            </a:r>
            <a:r>
              <a:rPr sz="1350" spc="75" dirty="0">
                <a:latin typeface="Calibri"/>
                <a:cs typeface="Calibri"/>
              </a:rPr>
              <a:t>ότι</a:t>
            </a:r>
            <a:r>
              <a:rPr sz="1350" spc="40" dirty="0">
                <a:latin typeface="Calibri"/>
                <a:cs typeface="Calibri"/>
              </a:rPr>
              <a:t> </a:t>
            </a:r>
            <a:r>
              <a:rPr sz="1350" spc="95" dirty="0">
                <a:latin typeface="Calibri"/>
                <a:cs typeface="Calibri"/>
              </a:rPr>
              <a:t>διατηρηθούν</a:t>
            </a:r>
            <a:r>
              <a:rPr sz="1350" spc="35" dirty="0">
                <a:latin typeface="Calibri"/>
                <a:cs typeface="Calibri"/>
              </a:rPr>
              <a:t> </a:t>
            </a:r>
            <a:r>
              <a:rPr sz="1350" spc="95" dirty="0">
                <a:latin typeface="Calibri"/>
                <a:cs typeface="Calibri"/>
              </a:rPr>
              <a:t>στο</a:t>
            </a:r>
            <a:r>
              <a:rPr sz="1350" spc="40" dirty="0">
                <a:latin typeface="Calibri"/>
                <a:cs typeface="Calibri"/>
              </a:rPr>
              <a:t> </a:t>
            </a:r>
            <a:r>
              <a:rPr sz="1350" spc="85" dirty="0">
                <a:latin typeface="Calibri"/>
                <a:cs typeface="Calibri"/>
              </a:rPr>
              <a:t>της</a:t>
            </a:r>
            <a:r>
              <a:rPr sz="1350" spc="55" dirty="0">
                <a:latin typeface="Calibri"/>
                <a:cs typeface="Calibri"/>
              </a:rPr>
              <a:t> </a:t>
            </a:r>
            <a:r>
              <a:rPr sz="1350" b="1" spc="100" dirty="0">
                <a:latin typeface="Calibri"/>
                <a:cs typeface="Calibri"/>
              </a:rPr>
              <a:t>λύσης</a:t>
            </a:r>
            <a:r>
              <a:rPr sz="1350" b="1" spc="45" dirty="0">
                <a:latin typeface="Calibri"/>
                <a:cs typeface="Calibri"/>
              </a:rPr>
              <a:t> </a:t>
            </a:r>
            <a:r>
              <a:rPr sz="1350" b="1" spc="95" dirty="0">
                <a:latin typeface="Calibri"/>
                <a:cs typeface="Calibri"/>
              </a:rPr>
              <a:t>αυτοματισμού.</a:t>
            </a:r>
            <a:endParaRPr sz="1350">
              <a:latin typeface="Calibri"/>
              <a:cs typeface="Calibri"/>
            </a:endParaRPr>
          </a:p>
        </p:txBody>
      </p:sp>
      <p:sp>
        <p:nvSpPr>
          <p:cNvPr id="11" name="object 11"/>
          <p:cNvSpPr txBox="1"/>
          <p:nvPr/>
        </p:nvSpPr>
        <p:spPr>
          <a:xfrm>
            <a:off x="198120" y="5634037"/>
            <a:ext cx="6297295" cy="252095"/>
          </a:xfrm>
          <a:prstGeom prst="rect">
            <a:avLst/>
          </a:prstGeom>
        </p:spPr>
        <p:txBody>
          <a:bodyPr vert="horz" wrap="square" lIns="0" tIns="12700" rIns="0" bIns="0" rtlCol="0">
            <a:spAutoFit/>
          </a:bodyPr>
          <a:lstStyle/>
          <a:p>
            <a:pPr marL="184785" marR="5080" indent="-172720">
              <a:lnSpc>
                <a:spcPct val="100000"/>
              </a:lnSpc>
              <a:spcBef>
                <a:spcPts val="100"/>
              </a:spcBef>
              <a:buSzPct val="133333"/>
              <a:buFont typeface="Arial"/>
              <a:buChar char="•"/>
              <a:tabLst>
                <a:tab pos="184785" algn="l"/>
                <a:tab pos="185420" algn="l"/>
              </a:tabLst>
            </a:pPr>
            <a:r>
              <a:rPr sz="450" spc="25" dirty="0">
                <a:latin typeface="Calibri"/>
                <a:cs typeface="Calibri"/>
              </a:rPr>
              <a:t>Shaaban,</a:t>
            </a:r>
            <a:r>
              <a:rPr sz="450" spc="35" dirty="0">
                <a:latin typeface="Calibri"/>
                <a:cs typeface="Calibri"/>
              </a:rPr>
              <a:t> </a:t>
            </a:r>
            <a:r>
              <a:rPr sz="450" spc="25" dirty="0">
                <a:latin typeface="Calibri"/>
                <a:cs typeface="Calibri"/>
              </a:rPr>
              <a:t>A.</a:t>
            </a:r>
            <a:r>
              <a:rPr sz="450" spc="30" dirty="0">
                <a:latin typeface="Calibri"/>
                <a:cs typeface="Calibri"/>
              </a:rPr>
              <a:t> </a:t>
            </a:r>
            <a:r>
              <a:rPr sz="450" spc="25" dirty="0">
                <a:latin typeface="Calibri"/>
                <a:cs typeface="Calibri"/>
              </a:rPr>
              <a:t>Ontology-Based</a:t>
            </a:r>
            <a:r>
              <a:rPr sz="450" spc="35" dirty="0">
                <a:latin typeface="Calibri"/>
                <a:cs typeface="Calibri"/>
              </a:rPr>
              <a:t> </a:t>
            </a:r>
            <a:r>
              <a:rPr sz="450" spc="25" dirty="0">
                <a:latin typeface="Calibri"/>
                <a:cs typeface="Calibri"/>
              </a:rPr>
              <a:t>Cybersecurity</a:t>
            </a:r>
            <a:r>
              <a:rPr sz="450" spc="45" dirty="0">
                <a:latin typeface="Calibri"/>
                <a:cs typeface="Calibri"/>
              </a:rPr>
              <a:t> </a:t>
            </a:r>
            <a:r>
              <a:rPr sz="450" spc="25" dirty="0">
                <a:latin typeface="Calibri"/>
                <a:cs typeface="Calibri"/>
              </a:rPr>
              <a:t>for</a:t>
            </a:r>
            <a:r>
              <a:rPr sz="450" spc="35" dirty="0">
                <a:latin typeface="Calibri"/>
                <a:cs typeface="Calibri"/>
              </a:rPr>
              <a:t> </a:t>
            </a:r>
            <a:r>
              <a:rPr sz="450" spc="25" dirty="0">
                <a:latin typeface="Calibri"/>
                <a:cs typeface="Calibri"/>
              </a:rPr>
              <a:t>the</a:t>
            </a:r>
            <a:r>
              <a:rPr sz="450" spc="40" dirty="0">
                <a:latin typeface="Calibri"/>
                <a:cs typeface="Calibri"/>
              </a:rPr>
              <a:t> </a:t>
            </a:r>
            <a:r>
              <a:rPr sz="450" spc="30" dirty="0">
                <a:latin typeface="Calibri"/>
                <a:cs typeface="Calibri"/>
              </a:rPr>
              <a:t>Automotive </a:t>
            </a:r>
            <a:r>
              <a:rPr sz="450" spc="25" dirty="0">
                <a:latin typeface="Calibri"/>
                <a:cs typeface="Calibri"/>
              </a:rPr>
              <a:t>Domain-Design,</a:t>
            </a:r>
            <a:r>
              <a:rPr sz="450" spc="35" dirty="0">
                <a:latin typeface="Calibri"/>
                <a:cs typeface="Calibri"/>
              </a:rPr>
              <a:t> </a:t>
            </a:r>
            <a:r>
              <a:rPr sz="450" spc="25" dirty="0">
                <a:latin typeface="Calibri"/>
                <a:cs typeface="Calibri"/>
              </a:rPr>
              <a:t>Implementation,</a:t>
            </a:r>
            <a:r>
              <a:rPr sz="450" spc="40" dirty="0">
                <a:latin typeface="Calibri"/>
                <a:cs typeface="Calibri"/>
              </a:rPr>
              <a:t> </a:t>
            </a:r>
            <a:r>
              <a:rPr sz="450" spc="30" dirty="0">
                <a:latin typeface="Calibri"/>
                <a:cs typeface="Calibri"/>
              </a:rPr>
              <a:t>and</a:t>
            </a:r>
            <a:r>
              <a:rPr sz="450" spc="35" dirty="0">
                <a:latin typeface="Calibri"/>
                <a:cs typeface="Calibri"/>
              </a:rPr>
              <a:t> </a:t>
            </a:r>
            <a:r>
              <a:rPr sz="450" spc="25" dirty="0">
                <a:latin typeface="Calibri"/>
                <a:cs typeface="Calibri"/>
              </a:rPr>
              <a:t>Evaluation.</a:t>
            </a:r>
            <a:r>
              <a:rPr sz="450" spc="30" dirty="0">
                <a:latin typeface="Calibri"/>
                <a:cs typeface="Calibri"/>
              </a:rPr>
              <a:t> </a:t>
            </a:r>
            <a:r>
              <a:rPr sz="450" spc="25" dirty="0">
                <a:latin typeface="Calibri"/>
                <a:cs typeface="Calibri"/>
              </a:rPr>
              <a:t>Διδακτορική</a:t>
            </a:r>
            <a:r>
              <a:rPr sz="450" spc="40" dirty="0">
                <a:latin typeface="Calibri"/>
                <a:cs typeface="Calibri"/>
              </a:rPr>
              <a:t> </a:t>
            </a:r>
            <a:r>
              <a:rPr sz="450" spc="25" dirty="0">
                <a:latin typeface="Calibri"/>
                <a:cs typeface="Calibri"/>
              </a:rPr>
              <a:t>διατριβή,</a:t>
            </a:r>
            <a:r>
              <a:rPr sz="450" spc="35" dirty="0">
                <a:latin typeface="Calibri"/>
                <a:cs typeface="Calibri"/>
              </a:rPr>
              <a:t> </a:t>
            </a:r>
            <a:r>
              <a:rPr sz="450" spc="30" dirty="0">
                <a:latin typeface="Calibri"/>
                <a:cs typeface="Calibri"/>
              </a:rPr>
              <a:t>Τμήμα/Σχολή</a:t>
            </a:r>
            <a:r>
              <a:rPr sz="450" spc="35" dirty="0">
                <a:latin typeface="Calibri"/>
                <a:cs typeface="Calibri"/>
              </a:rPr>
              <a:t> </a:t>
            </a:r>
            <a:r>
              <a:rPr sz="450" spc="25" dirty="0">
                <a:latin typeface="Calibri"/>
                <a:cs typeface="Calibri"/>
              </a:rPr>
              <a:t>ΥπολογιστικήςΠανεπιστήμιο</a:t>
            </a:r>
            <a:r>
              <a:rPr sz="450" spc="40" dirty="0">
                <a:latin typeface="Calibri"/>
                <a:cs typeface="Calibri"/>
              </a:rPr>
              <a:t> </a:t>
            </a:r>
            <a:r>
              <a:rPr sz="450" spc="25" dirty="0">
                <a:latin typeface="Calibri"/>
                <a:cs typeface="Calibri"/>
              </a:rPr>
              <a:t>της</a:t>
            </a:r>
            <a:r>
              <a:rPr sz="450" spc="35" dirty="0">
                <a:latin typeface="Calibri"/>
                <a:cs typeface="Calibri"/>
              </a:rPr>
              <a:t> </a:t>
            </a:r>
            <a:r>
              <a:rPr sz="450" spc="25" dirty="0">
                <a:latin typeface="Calibri"/>
                <a:cs typeface="Calibri"/>
              </a:rPr>
              <a:t>ΒιέννηςΒιέννη,</a:t>
            </a:r>
            <a:r>
              <a:rPr sz="450" spc="40" dirty="0">
                <a:latin typeface="Calibri"/>
                <a:cs typeface="Calibri"/>
              </a:rPr>
              <a:t> </a:t>
            </a:r>
            <a:r>
              <a:rPr sz="450" spc="25" dirty="0">
                <a:latin typeface="Calibri"/>
                <a:cs typeface="Calibri"/>
              </a:rPr>
              <a:t>Αυστρία,</a:t>
            </a:r>
            <a:r>
              <a:rPr sz="450" spc="35" dirty="0">
                <a:latin typeface="Calibri"/>
                <a:cs typeface="Calibri"/>
              </a:rPr>
              <a:t> </a:t>
            </a:r>
            <a:r>
              <a:rPr sz="450" spc="25" dirty="0">
                <a:latin typeface="Calibri"/>
                <a:cs typeface="Calibri"/>
              </a:rPr>
              <a:t>2021.</a:t>
            </a:r>
            <a:r>
              <a:rPr sz="450" spc="30" dirty="0">
                <a:latin typeface="Calibri"/>
                <a:cs typeface="Calibri"/>
              </a:rPr>
              <a:t> </a:t>
            </a:r>
            <a:r>
              <a:rPr sz="450" spc="25" dirty="0">
                <a:latin typeface="Calibri"/>
                <a:cs typeface="Calibri"/>
              </a:rPr>
              <a:t>Διαδικτυακός: </a:t>
            </a:r>
            <a:r>
              <a:rPr sz="450" spc="30" dirty="0">
                <a:latin typeface="Calibri"/>
                <a:cs typeface="Calibri"/>
              </a:rPr>
              <a:t> </a:t>
            </a:r>
            <a:r>
              <a:rPr sz="450" spc="25" dirty="0">
                <a:latin typeface="Calibri"/>
                <a:cs typeface="Calibri"/>
              </a:rPr>
              <a:t>https://utheses.univie.</a:t>
            </a:r>
            <a:r>
              <a:rPr sz="450" spc="15" dirty="0">
                <a:latin typeface="Calibri"/>
                <a:cs typeface="Calibri"/>
              </a:rPr>
              <a:t> </a:t>
            </a:r>
            <a:r>
              <a:rPr sz="450" spc="25" dirty="0">
                <a:latin typeface="Calibri"/>
                <a:cs typeface="Calibri"/>
              </a:rPr>
              <a:t>ac.at/detail/59948</a:t>
            </a:r>
            <a:r>
              <a:rPr sz="450" spc="5" dirty="0">
                <a:latin typeface="Calibri"/>
                <a:cs typeface="Calibri"/>
              </a:rPr>
              <a:t> </a:t>
            </a:r>
            <a:r>
              <a:rPr sz="450" spc="30" dirty="0">
                <a:latin typeface="Calibri"/>
                <a:cs typeface="Calibri"/>
              </a:rPr>
              <a:t>(πρόσβαση</a:t>
            </a:r>
            <a:r>
              <a:rPr sz="450" spc="20" dirty="0">
                <a:latin typeface="Calibri"/>
                <a:cs typeface="Calibri"/>
              </a:rPr>
              <a:t> </a:t>
            </a:r>
            <a:r>
              <a:rPr sz="450" spc="25" dirty="0">
                <a:latin typeface="Calibri"/>
                <a:cs typeface="Calibri"/>
              </a:rPr>
              <a:t>στις</a:t>
            </a:r>
            <a:r>
              <a:rPr sz="450" spc="15" dirty="0">
                <a:latin typeface="Calibri"/>
                <a:cs typeface="Calibri"/>
              </a:rPr>
              <a:t> </a:t>
            </a:r>
            <a:r>
              <a:rPr sz="450" spc="30" dirty="0">
                <a:latin typeface="Calibri"/>
                <a:cs typeface="Calibri"/>
              </a:rPr>
              <a:t>26</a:t>
            </a:r>
            <a:r>
              <a:rPr sz="450" spc="15" dirty="0">
                <a:latin typeface="Calibri"/>
                <a:cs typeface="Calibri"/>
              </a:rPr>
              <a:t> </a:t>
            </a:r>
            <a:r>
              <a:rPr sz="450" spc="30" dirty="0">
                <a:latin typeface="Calibri"/>
                <a:cs typeface="Calibri"/>
              </a:rPr>
              <a:t>Φεβρουαρίου</a:t>
            </a:r>
            <a:r>
              <a:rPr sz="450" spc="20" dirty="0">
                <a:latin typeface="Calibri"/>
                <a:cs typeface="Calibri"/>
              </a:rPr>
              <a:t> </a:t>
            </a:r>
            <a:r>
              <a:rPr sz="450" spc="25" dirty="0">
                <a:latin typeface="Calibri"/>
                <a:cs typeface="Calibri"/>
              </a:rPr>
              <a:t>2024).</a:t>
            </a:r>
            <a:endParaRPr sz="450">
              <a:latin typeface="Calibri"/>
              <a:cs typeface="Calibri"/>
            </a:endParaRPr>
          </a:p>
          <a:p>
            <a:pPr marL="185420" indent="-172720">
              <a:lnSpc>
                <a:spcPct val="100000"/>
              </a:lnSpc>
              <a:spcBef>
                <a:spcPts val="130"/>
              </a:spcBef>
              <a:buSzPct val="133333"/>
              <a:buFont typeface="Arial"/>
              <a:buChar char="•"/>
              <a:tabLst>
                <a:tab pos="184785" algn="l"/>
                <a:tab pos="185420" algn="l"/>
              </a:tabLst>
            </a:pPr>
            <a:r>
              <a:rPr sz="450" spc="30" dirty="0">
                <a:latin typeface="Calibri"/>
                <a:cs typeface="Calibri"/>
              </a:rPr>
              <a:t>SyC</a:t>
            </a:r>
            <a:r>
              <a:rPr sz="450" spc="20" dirty="0">
                <a:latin typeface="Calibri"/>
                <a:cs typeface="Calibri"/>
              </a:rPr>
              <a:t> </a:t>
            </a:r>
            <a:r>
              <a:rPr sz="450" spc="30" dirty="0">
                <a:latin typeface="Calibri"/>
                <a:cs typeface="Calibri"/>
              </a:rPr>
              <a:t>Έξυπνη</a:t>
            </a:r>
            <a:r>
              <a:rPr sz="450" spc="25" dirty="0">
                <a:latin typeface="Calibri"/>
                <a:cs typeface="Calibri"/>
              </a:rPr>
              <a:t> ενέργεια.</a:t>
            </a:r>
            <a:r>
              <a:rPr sz="450" spc="20" dirty="0">
                <a:latin typeface="Calibri"/>
                <a:cs typeface="Calibri"/>
              </a:rPr>
              <a:t> </a:t>
            </a:r>
            <a:r>
              <a:rPr sz="450" spc="25" dirty="0">
                <a:latin typeface="Calibri"/>
                <a:cs typeface="Calibri"/>
              </a:rPr>
              <a:t>IEC</a:t>
            </a:r>
            <a:r>
              <a:rPr sz="450" spc="20" dirty="0">
                <a:latin typeface="Calibri"/>
                <a:cs typeface="Calibri"/>
              </a:rPr>
              <a:t> </a:t>
            </a:r>
            <a:r>
              <a:rPr sz="450" spc="25" dirty="0">
                <a:latin typeface="Calibri"/>
                <a:cs typeface="Calibri"/>
              </a:rPr>
              <a:t>62443.</a:t>
            </a:r>
            <a:r>
              <a:rPr sz="450" spc="15" dirty="0">
                <a:latin typeface="Calibri"/>
                <a:cs typeface="Calibri"/>
              </a:rPr>
              <a:t> </a:t>
            </a:r>
            <a:r>
              <a:rPr sz="450" spc="25" dirty="0">
                <a:latin typeface="Calibri"/>
                <a:cs typeface="Calibri"/>
              </a:rPr>
              <a:t>https://syc-se..ch/deliveries/cybersecurity-guidelines/security-standards-and-best-practices/iec-62443/,</a:t>
            </a:r>
            <a:r>
              <a:rPr sz="450" spc="15" dirty="0">
                <a:latin typeface="Calibri"/>
                <a:cs typeface="Calibri"/>
              </a:rPr>
              <a:t> </a:t>
            </a:r>
            <a:r>
              <a:rPr sz="450" spc="25" dirty="0">
                <a:latin typeface="Calibri"/>
                <a:cs typeface="Calibri"/>
              </a:rPr>
              <a:t>2020.</a:t>
            </a:r>
            <a:r>
              <a:rPr sz="450" spc="20" dirty="0">
                <a:latin typeface="Calibri"/>
                <a:cs typeface="Calibri"/>
              </a:rPr>
              <a:t> </a:t>
            </a:r>
            <a:r>
              <a:rPr sz="450" spc="30" dirty="0">
                <a:latin typeface="Calibri"/>
                <a:cs typeface="Calibri"/>
              </a:rPr>
              <a:t>(Ημερομηνία</a:t>
            </a:r>
            <a:r>
              <a:rPr sz="450" spc="20" dirty="0">
                <a:latin typeface="Calibri"/>
                <a:cs typeface="Calibri"/>
              </a:rPr>
              <a:t> </a:t>
            </a:r>
            <a:r>
              <a:rPr sz="450" spc="30" dirty="0">
                <a:latin typeface="Calibri"/>
                <a:cs typeface="Calibri"/>
              </a:rPr>
              <a:t>πρόσβασης:</a:t>
            </a:r>
            <a:r>
              <a:rPr sz="450" spc="25" dirty="0">
                <a:latin typeface="Calibri"/>
                <a:cs typeface="Calibri"/>
              </a:rPr>
              <a:t> </a:t>
            </a:r>
            <a:r>
              <a:rPr sz="450" spc="30" dirty="0">
                <a:latin typeface="Calibri"/>
                <a:cs typeface="Calibri"/>
              </a:rPr>
              <a:t>26</a:t>
            </a:r>
            <a:r>
              <a:rPr sz="450" spc="25" dirty="0">
                <a:latin typeface="Calibri"/>
                <a:cs typeface="Calibri"/>
              </a:rPr>
              <a:t> </a:t>
            </a:r>
            <a:r>
              <a:rPr sz="450" spc="30" dirty="0">
                <a:latin typeface="Calibri"/>
                <a:cs typeface="Calibri"/>
              </a:rPr>
              <a:t>Φεβρουαρίου</a:t>
            </a:r>
            <a:r>
              <a:rPr sz="450" spc="25" dirty="0">
                <a:latin typeface="Calibri"/>
                <a:cs typeface="Calibri"/>
              </a:rPr>
              <a:t> 2024).</a:t>
            </a:r>
            <a:endParaRPr sz="450">
              <a:latin typeface="Calibri"/>
              <a:cs typeface="Calibri"/>
            </a:endParaRPr>
          </a:p>
        </p:txBody>
      </p:sp>
      <p:sp>
        <p:nvSpPr>
          <p:cNvPr id="12" name="object 12"/>
          <p:cNvSpPr txBox="1"/>
          <p:nvPr/>
        </p:nvSpPr>
        <p:spPr>
          <a:xfrm>
            <a:off x="11127422" y="5620384"/>
            <a:ext cx="132080"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6</a:t>
            </a:r>
            <a:r>
              <a:rPr sz="850" dirty="0">
                <a:latin typeface="Calibri"/>
                <a:cs typeface="Calibri"/>
              </a:rPr>
              <a:t>8</a:t>
            </a:r>
            <a:endParaRPr sz="85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89612" y="0"/>
            <a:ext cx="6236335" cy="6879590"/>
            <a:chOff x="5789612" y="0"/>
            <a:chExt cx="6236335"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5789612" y="943292"/>
              <a:ext cx="6236334" cy="912812"/>
            </a:xfrm>
            <a:prstGeom prst="rect">
              <a:avLst/>
            </a:prstGeom>
          </p:spPr>
        </p:pic>
        <p:pic>
          <p:nvPicPr>
            <p:cNvPr id="6" name="object 6"/>
            <p:cNvPicPr/>
            <p:nvPr/>
          </p:nvPicPr>
          <p:blipFill>
            <a:blip r:embed="rId3" cstate="print"/>
            <a:stretch>
              <a:fillRect/>
            </a:stretch>
          </p:blipFill>
          <p:spPr>
            <a:xfrm>
              <a:off x="5829300" y="3441064"/>
              <a:ext cx="6196647" cy="893127"/>
            </a:xfrm>
            <a:prstGeom prst="rect">
              <a:avLst/>
            </a:prstGeom>
          </p:spPr>
        </p:pic>
        <p:pic>
          <p:nvPicPr>
            <p:cNvPr id="7" name="object 7"/>
            <p:cNvPicPr/>
            <p:nvPr/>
          </p:nvPicPr>
          <p:blipFill>
            <a:blip r:embed="rId4" cstate="print"/>
            <a:stretch>
              <a:fillRect/>
            </a:stretch>
          </p:blipFill>
          <p:spPr>
            <a:xfrm>
              <a:off x="7549832"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875030" y="363854"/>
            <a:ext cx="624205" cy="459740"/>
          </a:xfrm>
          <a:prstGeom prst="rect">
            <a:avLst/>
          </a:prstGeom>
        </p:spPr>
        <p:txBody>
          <a:bodyPr vert="horz" wrap="square" lIns="0" tIns="12700" rIns="0" bIns="0" rtlCol="0">
            <a:spAutoFit/>
          </a:bodyPr>
          <a:lstStyle/>
          <a:p>
            <a:pPr marL="12700">
              <a:lnSpc>
                <a:spcPct val="100000"/>
              </a:lnSpc>
              <a:spcBef>
                <a:spcPts val="100"/>
              </a:spcBef>
            </a:pPr>
            <a:r>
              <a:rPr sz="2850" spc="55" dirty="0">
                <a:solidFill>
                  <a:srgbClr val="000000"/>
                </a:solidFill>
              </a:rPr>
              <a:t>IE</a:t>
            </a:r>
            <a:r>
              <a:rPr sz="2850" dirty="0">
                <a:solidFill>
                  <a:srgbClr val="000000"/>
                </a:solidFill>
              </a:rPr>
              <a:t>C</a:t>
            </a:r>
            <a:endParaRPr sz="2850"/>
          </a:p>
        </p:txBody>
      </p:sp>
      <p:sp>
        <p:nvSpPr>
          <p:cNvPr id="10" name="object 10"/>
          <p:cNvSpPr txBox="1"/>
          <p:nvPr/>
        </p:nvSpPr>
        <p:spPr>
          <a:xfrm>
            <a:off x="1814487" y="363854"/>
            <a:ext cx="7364095" cy="459740"/>
          </a:xfrm>
          <a:prstGeom prst="rect">
            <a:avLst/>
          </a:prstGeom>
        </p:spPr>
        <p:txBody>
          <a:bodyPr vert="horz" wrap="square" lIns="0" tIns="12700" rIns="0" bIns="0" rtlCol="0">
            <a:spAutoFit/>
          </a:bodyPr>
          <a:lstStyle/>
          <a:p>
            <a:pPr marL="12700">
              <a:lnSpc>
                <a:spcPct val="100000"/>
              </a:lnSpc>
              <a:spcBef>
                <a:spcPts val="100"/>
              </a:spcBef>
              <a:tabLst>
                <a:tab pos="1304290" algn="l"/>
              </a:tabLst>
            </a:pPr>
            <a:r>
              <a:rPr sz="2850" spc="60" dirty="0">
                <a:latin typeface="Times New Roman"/>
                <a:cs typeface="Times New Roman"/>
              </a:rPr>
              <a:t>62443	</a:t>
            </a:r>
            <a:r>
              <a:rPr sz="2850" spc="65" dirty="0">
                <a:latin typeface="Times New Roman"/>
                <a:cs typeface="Times New Roman"/>
              </a:rPr>
              <a:t>Ασφάλεια</a:t>
            </a:r>
            <a:r>
              <a:rPr sz="2850" spc="135" dirty="0">
                <a:latin typeface="Times New Roman"/>
                <a:cs typeface="Times New Roman"/>
              </a:rPr>
              <a:t> </a:t>
            </a:r>
            <a:r>
              <a:rPr sz="2850" spc="55" dirty="0">
                <a:latin typeface="Times New Roman"/>
                <a:cs typeface="Times New Roman"/>
              </a:rPr>
              <a:t>στον</a:t>
            </a:r>
            <a:r>
              <a:rPr sz="2850" spc="140" dirty="0">
                <a:latin typeface="Times New Roman"/>
                <a:cs typeface="Times New Roman"/>
              </a:rPr>
              <a:t> </a:t>
            </a:r>
            <a:r>
              <a:rPr sz="2850" spc="70" dirty="0">
                <a:latin typeface="Times New Roman"/>
                <a:cs typeface="Times New Roman"/>
              </a:rPr>
              <a:t>κυβερνοχώρο</a:t>
            </a:r>
            <a:r>
              <a:rPr sz="2850" spc="135" dirty="0">
                <a:latin typeface="Times New Roman"/>
                <a:cs typeface="Times New Roman"/>
              </a:rPr>
              <a:t> </a:t>
            </a:r>
            <a:r>
              <a:rPr sz="2850" spc="65" dirty="0">
                <a:latin typeface="Times New Roman"/>
                <a:cs typeface="Times New Roman"/>
              </a:rPr>
              <a:t>Πρότυπο</a:t>
            </a:r>
            <a:endParaRPr sz="2850">
              <a:latin typeface="Times New Roman"/>
              <a:cs typeface="Times New Roman"/>
            </a:endParaRPr>
          </a:p>
        </p:txBody>
      </p:sp>
      <p:sp>
        <p:nvSpPr>
          <p:cNvPr id="11" name="object 11"/>
          <p:cNvSpPr txBox="1"/>
          <p:nvPr/>
        </p:nvSpPr>
        <p:spPr>
          <a:xfrm>
            <a:off x="375284" y="1009332"/>
            <a:ext cx="11381105" cy="1666875"/>
          </a:xfrm>
          <a:prstGeom prst="rect">
            <a:avLst/>
          </a:prstGeom>
        </p:spPr>
        <p:txBody>
          <a:bodyPr vert="horz" wrap="square" lIns="0" tIns="12700" rIns="0" bIns="0" rtlCol="0">
            <a:spAutoFit/>
          </a:bodyPr>
          <a:lstStyle/>
          <a:p>
            <a:pPr marL="408940">
              <a:lnSpc>
                <a:spcPct val="100000"/>
              </a:lnSpc>
              <a:spcBef>
                <a:spcPts val="100"/>
              </a:spcBef>
            </a:pPr>
            <a:r>
              <a:rPr sz="1250" b="1" spc="75" dirty="0">
                <a:solidFill>
                  <a:srgbClr val="FFB800"/>
                </a:solidFill>
                <a:latin typeface="Calibri"/>
                <a:cs typeface="Calibri"/>
              </a:rPr>
              <a:t>IEC</a:t>
            </a:r>
            <a:r>
              <a:rPr sz="1250" b="1" spc="-5" dirty="0">
                <a:solidFill>
                  <a:srgbClr val="FFB800"/>
                </a:solidFill>
                <a:latin typeface="Calibri"/>
                <a:cs typeface="Calibri"/>
              </a:rPr>
              <a:t> </a:t>
            </a:r>
            <a:r>
              <a:rPr sz="1250" b="1" spc="85" dirty="0">
                <a:solidFill>
                  <a:srgbClr val="FFB800"/>
                </a:solidFill>
                <a:latin typeface="Calibri"/>
                <a:cs typeface="Calibri"/>
              </a:rPr>
              <a:t>62443</a:t>
            </a:r>
            <a:endParaRPr sz="1250">
              <a:latin typeface="Calibri"/>
              <a:cs typeface="Calibri"/>
            </a:endParaRPr>
          </a:p>
          <a:p>
            <a:pPr>
              <a:lnSpc>
                <a:spcPct val="100000"/>
              </a:lnSpc>
              <a:spcBef>
                <a:spcPts val="15"/>
              </a:spcBef>
            </a:pPr>
            <a:endParaRPr sz="1100">
              <a:latin typeface="Calibri"/>
              <a:cs typeface="Calibri"/>
            </a:endParaRPr>
          </a:p>
          <a:p>
            <a:pPr marL="12700">
              <a:lnSpc>
                <a:spcPct val="100000"/>
              </a:lnSpc>
            </a:pPr>
            <a:r>
              <a:rPr sz="1250" b="1" spc="45" dirty="0">
                <a:latin typeface="Calibri"/>
                <a:cs typeface="Calibri"/>
              </a:rPr>
              <a:t>Σύστημα:</a:t>
            </a:r>
            <a:endParaRPr sz="1250">
              <a:latin typeface="Calibri"/>
              <a:cs typeface="Calibri"/>
            </a:endParaRPr>
          </a:p>
          <a:p>
            <a:pPr marL="305435" indent="-182880">
              <a:lnSpc>
                <a:spcPct val="100000"/>
              </a:lnSpc>
              <a:spcBef>
                <a:spcPts val="720"/>
              </a:spcBef>
              <a:buSzPct val="128000"/>
              <a:buChar char="◦"/>
              <a:tabLst>
                <a:tab pos="305435" algn="l"/>
              </a:tabLst>
            </a:pPr>
            <a:r>
              <a:rPr sz="1250" spc="95" dirty="0">
                <a:latin typeface="Calibri"/>
                <a:cs typeface="Calibri"/>
              </a:rPr>
              <a:t>Το</a:t>
            </a:r>
            <a:r>
              <a:rPr sz="1250" spc="50" dirty="0">
                <a:latin typeface="Calibri"/>
                <a:cs typeface="Calibri"/>
              </a:rPr>
              <a:t> </a:t>
            </a:r>
            <a:r>
              <a:rPr sz="1250" spc="95" dirty="0">
                <a:latin typeface="Calibri"/>
                <a:cs typeface="Calibri"/>
              </a:rPr>
              <a:t>πρότυπο</a:t>
            </a:r>
            <a:r>
              <a:rPr sz="1250" spc="50" dirty="0">
                <a:latin typeface="Calibri"/>
                <a:cs typeface="Calibri"/>
              </a:rPr>
              <a:t> </a:t>
            </a:r>
            <a:r>
              <a:rPr sz="1250" b="1" spc="75" dirty="0">
                <a:latin typeface="Calibri"/>
                <a:cs typeface="Calibri"/>
              </a:rPr>
              <a:t>IEC</a:t>
            </a:r>
            <a:r>
              <a:rPr sz="1250" b="1" spc="50" dirty="0">
                <a:latin typeface="Calibri"/>
                <a:cs typeface="Calibri"/>
              </a:rPr>
              <a:t> </a:t>
            </a:r>
            <a:r>
              <a:rPr sz="1250" b="1" spc="80" dirty="0">
                <a:latin typeface="Calibri"/>
                <a:cs typeface="Calibri"/>
              </a:rPr>
              <a:t>62443-3-1</a:t>
            </a:r>
            <a:r>
              <a:rPr sz="1250" b="1" spc="50" dirty="0">
                <a:latin typeface="Calibri"/>
                <a:cs typeface="Calibri"/>
              </a:rPr>
              <a:t> </a:t>
            </a:r>
            <a:r>
              <a:rPr sz="1250" spc="80" dirty="0">
                <a:latin typeface="Calibri"/>
                <a:cs typeface="Calibri"/>
              </a:rPr>
              <a:t>παρέχει</a:t>
            </a:r>
            <a:r>
              <a:rPr sz="1250" spc="45" dirty="0">
                <a:latin typeface="Calibri"/>
                <a:cs typeface="Calibri"/>
              </a:rPr>
              <a:t> </a:t>
            </a:r>
            <a:r>
              <a:rPr sz="1250" spc="80" dirty="0">
                <a:latin typeface="Calibri"/>
                <a:cs typeface="Calibri"/>
              </a:rPr>
              <a:t>μια</a:t>
            </a:r>
            <a:r>
              <a:rPr sz="1250" spc="60" dirty="0">
                <a:latin typeface="Calibri"/>
                <a:cs typeface="Calibri"/>
              </a:rPr>
              <a:t> </a:t>
            </a:r>
            <a:r>
              <a:rPr sz="1250" b="1" spc="90" dirty="0">
                <a:latin typeface="Calibri"/>
                <a:cs typeface="Calibri"/>
              </a:rPr>
              <a:t>επισκόπηση</a:t>
            </a:r>
            <a:r>
              <a:rPr sz="1250" b="1" spc="50" dirty="0">
                <a:latin typeface="Calibri"/>
                <a:cs typeface="Calibri"/>
              </a:rPr>
              <a:t> </a:t>
            </a:r>
            <a:r>
              <a:rPr sz="1250" spc="95" dirty="0">
                <a:latin typeface="Calibri"/>
                <a:cs typeface="Calibri"/>
              </a:rPr>
              <a:t>των</a:t>
            </a:r>
            <a:r>
              <a:rPr sz="1250" spc="45" dirty="0">
                <a:latin typeface="Calibri"/>
                <a:cs typeface="Calibri"/>
              </a:rPr>
              <a:t> </a:t>
            </a:r>
            <a:r>
              <a:rPr sz="1250" b="1" spc="90" dirty="0">
                <a:latin typeface="Calibri"/>
                <a:cs typeface="Calibri"/>
              </a:rPr>
              <a:t>πλεονεκτημάτων</a:t>
            </a:r>
            <a:r>
              <a:rPr sz="1250" b="1" spc="55" dirty="0">
                <a:latin typeface="Calibri"/>
                <a:cs typeface="Calibri"/>
              </a:rPr>
              <a:t> </a:t>
            </a:r>
            <a:r>
              <a:rPr sz="1250" spc="80" dirty="0">
                <a:latin typeface="Calibri"/>
                <a:cs typeface="Calibri"/>
              </a:rPr>
              <a:t>και</a:t>
            </a:r>
            <a:r>
              <a:rPr sz="1250" spc="45" dirty="0">
                <a:latin typeface="Calibri"/>
                <a:cs typeface="Calibri"/>
              </a:rPr>
              <a:t> </a:t>
            </a:r>
            <a:r>
              <a:rPr sz="1250" spc="95" dirty="0">
                <a:latin typeface="Calibri"/>
                <a:cs typeface="Calibri"/>
              </a:rPr>
              <a:t>των</a:t>
            </a:r>
            <a:r>
              <a:rPr sz="1250" spc="50" dirty="0">
                <a:latin typeface="Calibri"/>
                <a:cs typeface="Calibri"/>
              </a:rPr>
              <a:t> </a:t>
            </a:r>
            <a:r>
              <a:rPr sz="1250" b="1" spc="90" dirty="0">
                <a:latin typeface="Calibri"/>
                <a:cs typeface="Calibri"/>
              </a:rPr>
              <a:t>περιορισμών</a:t>
            </a:r>
            <a:r>
              <a:rPr sz="1250" b="1" spc="60" dirty="0">
                <a:latin typeface="Calibri"/>
                <a:cs typeface="Calibri"/>
              </a:rPr>
              <a:t> </a:t>
            </a:r>
            <a:r>
              <a:rPr sz="1250" spc="95" dirty="0">
                <a:latin typeface="Calibri"/>
                <a:cs typeface="Calibri"/>
              </a:rPr>
              <a:t>των</a:t>
            </a:r>
            <a:r>
              <a:rPr sz="1250" spc="45" dirty="0">
                <a:latin typeface="Calibri"/>
                <a:cs typeface="Calibri"/>
              </a:rPr>
              <a:t> </a:t>
            </a:r>
            <a:r>
              <a:rPr sz="1250" spc="90" dirty="0">
                <a:latin typeface="Calibri"/>
                <a:cs typeface="Calibri"/>
              </a:rPr>
              <a:t>υφιστάμενων</a:t>
            </a:r>
            <a:r>
              <a:rPr sz="1250" spc="50" dirty="0">
                <a:latin typeface="Calibri"/>
                <a:cs typeface="Calibri"/>
              </a:rPr>
              <a:t> </a:t>
            </a:r>
            <a:r>
              <a:rPr sz="1250" spc="75" dirty="0">
                <a:latin typeface="Calibri"/>
                <a:cs typeface="Calibri"/>
              </a:rPr>
              <a:t>τεχνολογιών</a:t>
            </a:r>
            <a:r>
              <a:rPr sz="1250" spc="40" dirty="0">
                <a:latin typeface="Calibri"/>
                <a:cs typeface="Calibri"/>
              </a:rPr>
              <a:t> </a:t>
            </a:r>
            <a:r>
              <a:rPr sz="1250" spc="90" dirty="0">
                <a:latin typeface="Calibri"/>
                <a:cs typeface="Calibri"/>
              </a:rPr>
              <a:t>ασφάλειας</a:t>
            </a:r>
            <a:r>
              <a:rPr sz="1250" spc="50" dirty="0">
                <a:latin typeface="Calibri"/>
                <a:cs typeface="Calibri"/>
              </a:rPr>
              <a:t> </a:t>
            </a:r>
            <a:r>
              <a:rPr sz="1250" spc="80" dirty="0">
                <a:latin typeface="Calibri"/>
                <a:cs typeface="Calibri"/>
              </a:rPr>
              <a:t>δικτύων.</a:t>
            </a:r>
            <a:endParaRPr sz="1250">
              <a:latin typeface="Calibri"/>
              <a:cs typeface="Calibri"/>
            </a:endParaRPr>
          </a:p>
          <a:p>
            <a:pPr marL="304800" indent="-182245">
              <a:lnSpc>
                <a:spcPct val="100000"/>
              </a:lnSpc>
              <a:spcBef>
                <a:spcPts val="930"/>
              </a:spcBef>
              <a:buSzPct val="128000"/>
              <a:buChar char="◦"/>
              <a:tabLst>
                <a:tab pos="304800" algn="l"/>
              </a:tabLst>
            </a:pPr>
            <a:r>
              <a:rPr sz="1250" spc="95" dirty="0">
                <a:latin typeface="Calibri"/>
                <a:cs typeface="Calibri"/>
              </a:rPr>
              <a:t>Το</a:t>
            </a:r>
            <a:r>
              <a:rPr sz="1250" spc="45" dirty="0">
                <a:latin typeface="Calibri"/>
                <a:cs typeface="Calibri"/>
              </a:rPr>
              <a:t> </a:t>
            </a:r>
            <a:r>
              <a:rPr sz="1250" spc="95" dirty="0">
                <a:latin typeface="Calibri"/>
                <a:cs typeface="Calibri"/>
              </a:rPr>
              <a:t>πρότυπο</a:t>
            </a:r>
            <a:r>
              <a:rPr sz="1250" spc="50" dirty="0">
                <a:latin typeface="Calibri"/>
                <a:cs typeface="Calibri"/>
              </a:rPr>
              <a:t> </a:t>
            </a:r>
            <a:r>
              <a:rPr sz="1250" b="1" spc="75" dirty="0">
                <a:latin typeface="Calibri"/>
                <a:cs typeface="Calibri"/>
              </a:rPr>
              <a:t>IEC</a:t>
            </a:r>
            <a:r>
              <a:rPr sz="1250" b="1" spc="45" dirty="0">
                <a:latin typeface="Calibri"/>
                <a:cs typeface="Calibri"/>
              </a:rPr>
              <a:t> </a:t>
            </a:r>
            <a:r>
              <a:rPr sz="1250" b="1" spc="80" dirty="0">
                <a:latin typeface="Calibri"/>
                <a:cs typeface="Calibri"/>
              </a:rPr>
              <a:t>62443-3-2</a:t>
            </a:r>
            <a:r>
              <a:rPr sz="1250" b="1" spc="50" dirty="0">
                <a:latin typeface="Calibri"/>
                <a:cs typeface="Calibri"/>
              </a:rPr>
              <a:t> </a:t>
            </a:r>
            <a:r>
              <a:rPr sz="1250" spc="80" dirty="0">
                <a:latin typeface="Calibri"/>
                <a:cs typeface="Calibri"/>
              </a:rPr>
              <a:t>διευθυνσιοδοτεί</a:t>
            </a:r>
            <a:r>
              <a:rPr sz="1250" spc="55" dirty="0">
                <a:latin typeface="Calibri"/>
                <a:cs typeface="Calibri"/>
              </a:rPr>
              <a:t> </a:t>
            </a:r>
            <a:r>
              <a:rPr sz="1250" b="1" spc="85" dirty="0">
                <a:latin typeface="Calibri"/>
                <a:cs typeface="Calibri"/>
              </a:rPr>
              <a:t>την</a:t>
            </a:r>
            <a:r>
              <a:rPr sz="1250" b="1" spc="50" dirty="0">
                <a:latin typeface="Calibri"/>
                <a:cs typeface="Calibri"/>
              </a:rPr>
              <a:t> </a:t>
            </a:r>
            <a:r>
              <a:rPr sz="1250" b="1" spc="90" dirty="0">
                <a:latin typeface="Calibri"/>
                <a:cs typeface="Calibri"/>
              </a:rPr>
              <a:t>αξιολόγηση</a:t>
            </a:r>
            <a:r>
              <a:rPr sz="1250" b="1" spc="40" dirty="0">
                <a:latin typeface="Calibri"/>
                <a:cs typeface="Calibri"/>
              </a:rPr>
              <a:t> </a:t>
            </a:r>
            <a:r>
              <a:rPr sz="1250" b="1" spc="90" dirty="0">
                <a:latin typeface="Calibri"/>
                <a:cs typeface="Calibri"/>
              </a:rPr>
              <a:t>του</a:t>
            </a:r>
            <a:r>
              <a:rPr sz="1250" b="1" spc="45" dirty="0">
                <a:latin typeface="Calibri"/>
                <a:cs typeface="Calibri"/>
              </a:rPr>
              <a:t> </a:t>
            </a:r>
            <a:r>
              <a:rPr sz="1250" b="1" spc="85" dirty="0">
                <a:latin typeface="Calibri"/>
                <a:cs typeface="Calibri"/>
              </a:rPr>
              <a:t>κινδύνου</a:t>
            </a:r>
            <a:r>
              <a:rPr sz="1250" b="1" spc="50" dirty="0">
                <a:latin typeface="Calibri"/>
                <a:cs typeface="Calibri"/>
              </a:rPr>
              <a:t> </a:t>
            </a:r>
            <a:r>
              <a:rPr sz="1250" spc="90" dirty="0">
                <a:latin typeface="Calibri"/>
                <a:cs typeface="Calibri"/>
              </a:rPr>
              <a:t>ασφάλειας</a:t>
            </a:r>
            <a:r>
              <a:rPr sz="1250" spc="50" dirty="0">
                <a:latin typeface="Calibri"/>
                <a:cs typeface="Calibri"/>
              </a:rPr>
              <a:t> </a:t>
            </a:r>
            <a:r>
              <a:rPr sz="1250" spc="80" dirty="0">
                <a:latin typeface="Calibri"/>
                <a:cs typeface="Calibri"/>
              </a:rPr>
              <a:t>και</a:t>
            </a:r>
            <a:r>
              <a:rPr sz="1250" spc="50" dirty="0">
                <a:latin typeface="Calibri"/>
                <a:cs typeface="Calibri"/>
              </a:rPr>
              <a:t> </a:t>
            </a:r>
            <a:r>
              <a:rPr sz="1250" b="1" spc="75" dirty="0">
                <a:latin typeface="Calibri"/>
                <a:cs typeface="Calibri"/>
              </a:rPr>
              <a:t>τον</a:t>
            </a:r>
            <a:r>
              <a:rPr sz="1250" b="1" spc="30" dirty="0">
                <a:latin typeface="Calibri"/>
                <a:cs typeface="Calibri"/>
              </a:rPr>
              <a:t> </a:t>
            </a:r>
            <a:r>
              <a:rPr sz="1250" b="1" spc="80" dirty="0">
                <a:latin typeface="Calibri"/>
                <a:cs typeface="Calibri"/>
              </a:rPr>
              <a:t>σχεδιασμό</a:t>
            </a:r>
            <a:r>
              <a:rPr sz="1250" b="1" spc="35" dirty="0">
                <a:latin typeface="Calibri"/>
                <a:cs typeface="Calibri"/>
              </a:rPr>
              <a:t> </a:t>
            </a:r>
            <a:r>
              <a:rPr sz="1250" b="1" spc="90" dirty="0">
                <a:latin typeface="Calibri"/>
                <a:cs typeface="Calibri"/>
              </a:rPr>
              <a:t>του</a:t>
            </a:r>
            <a:r>
              <a:rPr sz="1250" b="1" spc="45" dirty="0">
                <a:latin typeface="Calibri"/>
                <a:cs typeface="Calibri"/>
              </a:rPr>
              <a:t> </a:t>
            </a:r>
            <a:r>
              <a:rPr sz="1250" b="1" spc="80" dirty="0">
                <a:latin typeface="Calibri"/>
                <a:cs typeface="Calibri"/>
              </a:rPr>
              <a:t>δικτύου.</a:t>
            </a:r>
            <a:endParaRPr sz="1250">
              <a:latin typeface="Calibri"/>
              <a:cs typeface="Calibri"/>
            </a:endParaRPr>
          </a:p>
          <a:p>
            <a:pPr marL="305435" indent="-182880">
              <a:lnSpc>
                <a:spcPts val="1495"/>
              </a:lnSpc>
              <a:spcBef>
                <a:spcPts val="919"/>
              </a:spcBef>
              <a:buSzPct val="128000"/>
              <a:buChar char="◦"/>
              <a:tabLst>
                <a:tab pos="305435" algn="l"/>
              </a:tabLst>
            </a:pPr>
            <a:r>
              <a:rPr sz="1250" spc="80" dirty="0">
                <a:latin typeface="Calibri"/>
                <a:cs typeface="Calibri"/>
              </a:rPr>
              <a:t>Τέλος,</a:t>
            </a:r>
            <a:r>
              <a:rPr sz="1250" spc="40" dirty="0">
                <a:latin typeface="Calibri"/>
                <a:cs typeface="Calibri"/>
              </a:rPr>
              <a:t> </a:t>
            </a:r>
            <a:r>
              <a:rPr sz="1250" spc="85" dirty="0">
                <a:latin typeface="Calibri"/>
                <a:cs typeface="Calibri"/>
              </a:rPr>
              <a:t>το</a:t>
            </a:r>
            <a:r>
              <a:rPr sz="1250" spc="45" dirty="0">
                <a:latin typeface="Calibri"/>
                <a:cs typeface="Calibri"/>
              </a:rPr>
              <a:t> </a:t>
            </a:r>
            <a:r>
              <a:rPr sz="1250" spc="95" dirty="0">
                <a:latin typeface="Calibri"/>
                <a:cs typeface="Calibri"/>
              </a:rPr>
              <a:t>πρότυπο</a:t>
            </a:r>
            <a:r>
              <a:rPr sz="1250" spc="45" dirty="0">
                <a:latin typeface="Calibri"/>
                <a:cs typeface="Calibri"/>
              </a:rPr>
              <a:t> </a:t>
            </a:r>
            <a:r>
              <a:rPr sz="1250" spc="75" dirty="0">
                <a:latin typeface="Calibri"/>
                <a:cs typeface="Calibri"/>
              </a:rPr>
              <a:t>IEC</a:t>
            </a:r>
            <a:r>
              <a:rPr sz="1250" spc="55" dirty="0">
                <a:latin typeface="Calibri"/>
                <a:cs typeface="Calibri"/>
              </a:rPr>
              <a:t> </a:t>
            </a:r>
            <a:r>
              <a:rPr sz="1250" b="1" spc="80" dirty="0">
                <a:latin typeface="Calibri"/>
                <a:cs typeface="Calibri"/>
              </a:rPr>
              <a:t>62443-3-3</a:t>
            </a:r>
            <a:r>
              <a:rPr sz="1250" b="1" spc="40" dirty="0">
                <a:latin typeface="Calibri"/>
                <a:cs typeface="Calibri"/>
              </a:rPr>
              <a:t> </a:t>
            </a:r>
            <a:r>
              <a:rPr sz="1250" spc="85" dirty="0">
                <a:latin typeface="Calibri"/>
                <a:cs typeface="Calibri"/>
              </a:rPr>
              <a:t>περιγράφει</a:t>
            </a:r>
            <a:r>
              <a:rPr sz="1250" spc="45" dirty="0">
                <a:latin typeface="Calibri"/>
                <a:cs typeface="Calibri"/>
              </a:rPr>
              <a:t> </a:t>
            </a:r>
            <a:r>
              <a:rPr sz="1250" b="1" spc="65" dirty="0">
                <a:latin typeface="Calibri"/>
                <a:cs typeface="Calibri"/>
              </a:rPr>
              <a:t>τις</a:t>
            </a:r>
            <a:r>
              <a:rPr sz="1250" b="1" spc="45" dirty="0">
                <a:latin typeface="Calibri"/>
                <a:cs typeface="Calibri"/>
              </a:rPr>
              <a:t> </a:t>
            </a:r>
            <a:r>
              <a:rPr sz="1250" spc="75" dirty="0">
                <a:latin typeface="Calibri"/>
                <a:cs typeface="Calibri"/>
              </a:rPr>
              <a:t>γενικές</a:t>
            </a:r>
            <a:r>
              <a:rPr sz="1250" spc="40" dirty="0">
                <a:latin typeface="Calibri"/>
                <a:cs typeface="Calibri"/>
              </a:rPr>
              <a:t> </a:t>
            </a:r>
            <a:r>
              <a:rPr sz="1250" b="1" spc="85" dirty="0">
                <a:latin typeface="Calibri"/>
                <a:cs typeface="Calibri"/>
              </a:rPr>
              <a:t>απαιτήσεις</a:t>
            </a:r>
            <a:r>
              <a:rPr sz="1250" b="1" spc="40" dirty="0">
                <a:latin typeface="Calibri"/>
                <a:cs typeface="Calibri"/>
              </a:rPr>
              <a:t> </a:t>
            </a:r>
            <a:r>
              <a:rPr sz="1250" b="1" spc="95" dirty="0">
                <a:latin typeface="Calibri"/>
                <a:cs typeface="Calibri"/>
              </a:rPr>
              <a:t>ασφάλειας</a:t>
            </a:r>
            <a:r>
              <a:rPr sz="1250" b="1" spc="45" dirty="0">
                <a:latin typeface="Calibri"/>
                <a:cs typeface="Calibri"/>
              </a:rPr>
              <a:t> </a:t>
            </a:r>
            <a:r>
              <a:rPr sz="1250" spc="90" dirty="0">
                <a:latin typeface="Calibri"/>
                <a:cs typeface="Calibri"/>
              </a:rPr>
              <a:t>του</a:t>
            </a:r>
            <a:r>
              <a:rPr sz="1250" spc="45" dirty="0">
                <a:latin typeface="Calibri"/>
                <a:cs typeface="Calibri"/>
              </a:rPr>
              <a:t> </a:t>
            </a:r>
            <a:r>
              <a:rPr sz="1250" spc="85" dirty="0">
                <a:latin typeface="Calibri"/>
                <a:cs typeface="Calibri"/>
              </a:rPr>
              <a:t>συστήματος</a:t>
            </a:r>
            <a:r>
              <a:rPr sz="1250" b="1" spc="85" dirty="0">
                <a:latin typeface="Calibri"/>
                <a:cs typeface="Calibri"/>
              </a:rPr>
              <a:t>,</a:t>
            </a:r>
            <a:r>
              <a:rPr sz="1250" b="1" spc="40" dirty="0">
                <a:latin typeface="Calibri"/>
                <a:cs typeface="Calibri"/>
              </a:rPr>
              <a:t> </a:t>
            </a:r>
            <a:r>
              <a:rPr sz="1250" b="1" spc="80" dirty="0">
                <a:latin typeface="Calibri"/>
                <a:cs typeface="Calibri"/>
              </a:rPr>
              <a:t>τονίζοντας</a:t>
            </a:r>
            <a:r>
              <a:rPr sz="1250" b="1" spc="40" dirty="0">
                <a:latin typeface="Calibri"/>
                <a:cs typeface="Calibri"/>
              </a:rPr>
              <a:t> </a:t>
            </a:r>
            <a:r>
              <a:rPr sz="1250" b="1" spc="70" dirty="0">
                <a:latin typeface="Calibri"/>
                <a:cs typeface="Calibri"/>
              </a:rPr>
              <a:t>ότι</a:t>
            </a:r>
            <a:r>
              <a:rPr sz="1250" b="1" spc="50" dirty="0">
                <a:latin typeface="Calibri"/>
                <a:cs typeface="Calibri"/>
              </a:rPr>
              <a:t> </a:t>
            </a:r>
            <a:r>
              <a:rPr sz="1250" spc="100" dirty="0">
                <a:latin typeface="Calibri"/>
                <a:cs typeface="Calibri"/>
              </a:rPr>
              <a:t>η</a:t>
            </a:r>
            <a:r>
              <a:rPr sz="1250" spc="45" dirty="0">
                <a:latin typeface="Calibri"/>
                <a:cs typeface="Calibri"/>
              </a:rPr>
              <a:t> </a:t>
            </a:r>
            <a:r>
              <a:rPr sz="1250" spc="85" dirty="0">
                <a:latin typeface="Calibri"/>
                <a:cs typeface="Calibri"/>
              </a:rPr>
              <a:t>επίδοση</a:t>
            </a:r>
            <a:r>
              <a:rPr sz="1250" spc="45" dirty="0">
                <a:latin typeface="Calibri"/>
                <a:cs typeface="Calibri"/>
              </a:rPr>
              <a:t> </a:t>
            </a:r>
            <a:r>
              <a:rPr sz="1250" spc="85" dirty="0">
                <a:latin typeface="Calibri"/>
                <a:cs typeface="Calibri"/>
              </a:rPr>
              <a:t>δεν</a:t>
            </a:r>
            <a:r>
              <a:rPr sz="1250" spc="45" dirty="0">
                <a:latin typeface="Calibri"/>
                <a:cs typeface="Calibri"/>
              </a:rPr>
              <a:t> </a:t>
            </a:r>
            <a:r>
              <a:rPr sz="1250" spc="85" dirty="0">
                <a:latin typeface="Calibri"/>
                <a:cs typeface="Calibri"/>
              </a:rPr>
              <a:t>πρέπει</a:t>
            </a:r>
            <a:r>
              <a:rPr sz="1250" spc="40" dirty="0">
                <a:latin typeface="Calibri"/>
                <a:cs typeface="Calibri"/>
              </a:rPr>
              <a:t> </a:t>
            </a:r>
            <a:r>
              <a:rPr sz="1250" spc="90" dirty="0">
                <a:latin typeface="Calibri"/>
                <a:cs typeface="Calibri"/>
              </a:rPr>
              <a:t>να</a:t>
            </a:r>
            <a:endParaRPr sz="1250">
              <a:latin typeface="Calibri"/>
              <a:cs typeface="Calibri"/>
            </a:endParaRPr>
          </a:p>
          <a:p>
            <a:pPr marL="305435">
              <a:lnSpc>
                <a:spcPts val="1495"/>
              </a:lnSpc>
            </a:pPr>
            <a:r>
              <a:rPr sz="1250" b="1" spc="85" dirty="0">
                <a:latin typeface="Calibri"/>
                <a:cs typeface="Calibri"/>
              </a:rPr>
              <a:t>επηρεάζεται</a:t>
            </a:r>
            <a:r>
              <a:rPr sz="1250" b="1" spc="40" dirty="0">
                <a:latin typeface="Calibri"/>
                <a:cs typeface="Calibri"/>
              </a:rPr>
              <a:t> </a:t>
            </a:r>
            <a:r>
              <a:rPr sz="1250" b="1" spc="95" dirty="0">
                <a:latin typeface="Calibri"/>
                <a:cs typeface="Calibri"/>
              </a:rPr>
              <a:t>κατά</a:t>
            </a:r>
            <a:r>
              <a:rPr sz="1250" b="1" spc="45" dirty="0">
                <a:latin typeface="Calibri"/>
                <a:cs typeface="Calibri"/>
              </a:rPr>
              <a:t> </a:t>
            </a:r>
            <a:r>
              <a:rPr sz="1250" spc="85" dirty="0">
                <a:latin typeface="Calibri"/>
                <a:cs typeface="Calibri"/>
              </a:rPr>
              <a:t>τη</a:t>
            </a:r>
            <a:r>
              <a:rPr sz="1250" spc="50" dirty="0">
                <a:latin typeface="Calibri"/>
                <a:cs typeface="Calibri"/>
              </a:rPr>
              <a:t> </a:t>
            </a:r>
            <a:r>
              <a:rPr sz="1250" spc="80" dirty="0">
                <a:latin typeface="Calibri"/>
                <a:cs typeface="Calibri"/>
              </a:rPr>
              <a:t>διαδικασία</a:t>
            </a:r>
            <a:r>
              <a:rPr sz="1250" spc="50" dirty="0">
                <a:latin typeface="Calibri"/>
                <a:cs typeface="Calibri"/>
              </a:rPr>
              <a:t> </a:t>
            </a:r>
            <a:r>
              <a:rPr sz="1250" spc="85" dirty="0">
                <a:latin typeface="Calibri"/>
                <a:cs typeface="Calibri"/>
              </a:rPr>
              <a:t>διευθυνσιοδότησης</a:t>
            </a:r>
            <a:r>
              <a:rPr sz="1250" spc="55" dirty="0">
                <a:latin typeface="Calibri"/>
                <a:cs typeface="Calibri"/>
              </a:rPr>
              <a:t> </a:t>
            </a:r>
            <a:r>
              <a:rPr sz="1250" spc="95" dirty="0">
                <a:latin typeface="Calibri"/>
                <a:cs typeface="Calibri"/>
              </a:rPr>
              <a:t>αυτών</a:t>
            </a:r>
            <a:r>
              <a:rPr sz="1250" spc="50" dirty="0">
                <a:latin typeface="Calibri"/>
                <a:cs typeface="Calibri"/>
              </a:rPr>
              <a:t> </a:t>
            </a:r>
            <a:r>
              <a:rPr sz="1250" spc="95" dirty="0">
                <a:latin typeface="Calibri"/>
                <a:cs typeface="Calibri"/>
              </a:rPr>
              <a:t>των</a:t>
            </a:r>
            <a:r>
              <a:rPr sz="1250" spc="40" dirty="0">
                <a:latin typeface="Calibri"/>
                <a:cs typeface="Calibri"/>
              </a:rPr>
              <a:t> </a:t>
            </a:r>
            <a:r>
              <a:rPr sz="1250" spc="85" dirty="0">
                <a:latin typeface="Calibri"/>
                <a:cs typeface="Calibri"/>
              </a:rPr>
              <a:t>απαιτήσεων.</a:t>
            </a:r>
            <a:endParaRPr sz="1250">
              <a:latin typeface="Calibri"/>
              <a:cs typeface="Calibri"/>
            </a:endParaRPr>
          </a:p>
        </p:txBody>
      </p:sp>
      <p:sp>
        <p:nvSpPr>
          <p:cNvPr id="12" name="object 12"/>
          <p:cNvSpPr txBox="1"/>
          <p:nvPr/>
        </p:nvSpPr>
        <p:spPr>
          <a:xfrm>
            <a:off x="335915" y="3337956"/>
            <a:ext cx="11113770" cy="1645285"/>
          </a:xfrm>
          <a:prstGeom prst="rect">
            <a:avLst/>
          </a:prstGeom>
        </p:spPr>
        <p:txBody>
          <a:bodyPr vert="horz" wrap="square" lIns="0" tIns="64135" rIns="0" bIns="0" rtlCol="0">
            <a:spAutoFit/>
          </a:bodyPr>
          <a:lstStyle/>
          <a:p>
            <a:pPr marL="12700">
              <a:lnSpc>
                <a:spcPct val="100000"/>
              </a:lnSpc>
              <a:spcBef>
                <a:spcPts val="505"/>
              </a:spcBef>
            </a:pPr>
            <a:r>
              <a:rPr sz="1400" b="1" spc="-15" dirty="0">
                <a:latin typeface="Calibri"/>
                <a:cs typeface="Calibri"/>
              </a:rPr>
              <a:t>Εξάρτημα:</a:t>
            </a:r>
            <a:endParaRPr sz="1400">
              <a:latin typeface="Calibri"/>
              <a:cs typeface="Calibri"/>
            </a:endParaRPr>
          </a:p>
          <a:p>
            <a:pPr marL="487045" indent="-182245">
              <a:lnSpc>
                <a:spcPct val="100000"/>
              </a:lnSpc>
              <a:spcBef>
                <a:spcPts val="815"/>
              </a:spcBef>
              <a:buSzPct val="128000"/>
              <a:buChar char="◦"/>
              <a:tabLst>
                <a:tab pos="487045" algn="l"/>
              </a:tabLst>
            </a:pPr>
            <a:r>
              <a:rPr sz="1250" spc="114" dirty="0">
                <a:latin typeface="Calibri"/>
                <a:cs typeface="Calibri"/>
              </a:rPr>
              <a:t>Η</a:t>
            </a:r>
            <a:r>
              <a:rPr sz="1250" spc="35" dirty="0">
                <a:latin typeface="Calibri"/>
                <a:cs typeface="Calibri"/>
              </a:rPr>
              <a:t> </a:t>
            </a:r>
            <a:r>
              <a:rPr sz="1250" spc="100" dirty="0">
                <a:latin typeface="Calibri"/>
                <a:cs typeface="Calibri"/>
              </a:rPr>
              <a:t>ομάδα</a:t>
            </a:r>
            <a:r>
              <a:rPr sz="1250" spc="45" dirty="0">
                <a:latin typeface="Calibri"/>
                <a:cs typeface="Calibri"/>
              </a:rPr>
              <a:t> </a:t>
            </a:r>
            <a:r>
              <a:rPr sz="1250" spc="90" dirty="0">
                <a:latin typeface="Calibri"/>
                <a:cs typeface="Calibri"/>
              </a:rPr>
              <a:t>εξαρτημάτων</a:t>
            </a:r>
            <a:r>
              <a:rPr sz="1250" spc="40" dirty="0">
                <a:latin typeface="Calibri"/>
                <a:cs typeface="Calibri"/>
              </a:rPr>
              <a:t> </a:t>
            </a:r>
            <a:r>
              <a:rPr sz="1250" b="1" spc="80" dirty="0">
                <a:latin typeface="Calibri"/>
                <a:cs typeface="Calibri"/>
              </a:rPr>
              <a:t>αποτελείται</a:t>
            </a:r>
            <a:r>
              <a:rPr sz="1250" b="1" spc="35" dirty="0">
                <a:latin typeface="Calibri"/>
                <a:cs typeface="Calibri"/>
              </a:rPr>
              <a:t> </a:t>
            </a:r>
            <a:r>
              <a:rPr sz="1250" spc="100" dirty="0">
                <a:latin typeface="Calibri"/>
                <a:cs typeface="Calibri"/>
              </a:rPr>
              <a:t>από</a:t>
            </a:r>
            <a:r>
              <a:rPr sz="1250" spc="35" dirty="0">
                <a:latin typeface="Calibri"/>
                <a:cs typeface="Calibri"/>
              </a:rPr>
              <a:t> </a:t>
            </a:r>
            <a:r>
              <a:rPr sz="1250" b="1" spc="100" dirty="0">
                <a:latin typeface="Calibri"/>
                <a:cs typeface="Calibri"/>
              </a:rPr>
              <a:t>δύο</a:t>
            </a:r>
            <a:r>
              <a:rPr sz="1250" b="1" spc="35" dirty="0">
                <a:latin typeface="Calibri"/>
                <a:cs typeface="Calibri"/>
              </a:rPr>
              <a:t> </a:t>
            </a:r>
            <a:r>
              <a:rPr sz="1250" b="1" spc="85" dirty="0">
                <a:latin typeface="Calibri"/>
                <a:cs typeface="Calibri"/>
              </a:rPr>
              <a:t>έγγραφα.</a:t>
            </a:r>
            <a:endParaRPr sz="1250">
              <a:latin typeface="Calibri"/>
              <a:cs typeface="Calibri"/>
            </a:endParaRPr>
          </a:p>
          <a:p>
            <a:pPr marL="669925" lvl="1" indent="-182880">
              <a:lnSpc>
                <a:spcPct val="100000"/>
              </a:lnSpc>
              <a:spcBef>
                <a:spcPts val="950"/>
              </a:spcBef>
              <a:buSzPct val="128000"/>
              <a:buFont typeface="Calibri"/>
              <a:buChar char="◦"/>
              <a:tabLst>
                <a:tab pos="669925" algn="l"/>
              </a:tabLst>
            </a:pPr>
            <a:r>
              <a:rPr sz="1250" b="1" spc="95" dirty="0">
                <a:latin typeface="Calibri"/>
                <a:cs typeface="Calibri"/>
              </a:rPr>
              <a:t>Το</a:t>
            </a:r>
            <a:r>
              <a:rPr sz="1250" b="1" spc="40" dirty="0">
                <a:latin typeface="Calibri"/>
                <a:cs typeface="Calibri"/>
              </a:rPr>
              <a:t> </a:t>
            </a:r>
            <a:r>
              <a:rPr sz="1250" spc="95" dirty="0">
                <a:latin typeface="Calibri"/>
                <a:cs typeface="Calibri"/>
              </a:rPr>
              <a:t>πρότυπο</a:t>
            </a:r>
            <a:r>
              <a:rPr sz="1250" spc="50" dirty="0">
                <a:latin typeface="Calibri"/>
                <a:cs typeface="Calibri"/>
              </a:rPr>
              <a:t> </a:t>
            </a:r>
            <a:r>
              <a:rPr sz="1250" b="1" spc="75" dirty="0">
                <a:latin typeface="Calibri"/>
                <a:cs typeface="Calibri"/>
              </a:rPr>
              <a:t>IEC</a:t>
            </a:r>
            <a:r>
              <a:rPr sz="1250" b="1" spc="45" dirty="0">
                <a:latin typeface="Calibri"/>
                <a:cs typeface="Calibri"/>
              </a:rPr>
              <a:t> </a:t>
            </a:r>
            <a:r>
              <a:rPr sz="1250" b="1" spc="80" dirty="0">
                <a:latin typeface="Calibri"/>
                <a:cs typeface="Calibri"/>
              </a:rPr>
              <a:t>62443-4-1</a:t>
            </a:r>
            <a:r>
              <a:rPr sz="1250" b="1" spc="50" dirty="0">
                <a:latin typeface="Calibri"/>
                <a:cs typeface="Calibri"/>
              </a:rPr>
              <a:t> </a:t>
            </a:r>
            <a:r>
              <a:rPr sz="1250" spc="70" dirty="0">
                <a:latin typeface="Calibri"/>
                <a:cs typeface="Calibri"/>
              </a:rPr>
              <a:t>ορίζει</a:t>
            </a:r>
            <a:r>
              <a:rPr sz="1250" spc="40" dirty="0">
                <a:latin typeface="Calibri"/>
                <a:cs typeface="Calibri"/>
              </a:rPr>
              <a:t> </a:t>
            </a:r>
            <a:r>
              <a:rPr sz="1250" spc="85" dirty="0">
                <a:latin typeface="Calibri"/>
                <a:cs typeface="Calibri"/>
              </a:rPr>
              <a:t>τη</a:t>
            </a:r>
            <a:r>
              <a:rPr sz="1250" spc="55" dirty="0">
                <a:latin typeface="Calibri"/>
                <a:cs typeface="Calibri"/>
              </a:rPr>
              <a:t> </a:t>
            </a:r>
            <a:r>
              <a:rPr sz="1250" b="1" spc="85" dirty="0">
                <a:latin typeface="Calibri"/>
                <a:cs typeface="Calibri"/>
              </a:rPr>
              <a:t>διαδικασία</a:t>
            </a:r>
            <a:r>
              <a:rPr sz="1250" b="1" spc="35" dirty="0">
                <a:latin typeface="Calibri"/>
                <a:cs typeface="Calibri"/>
              </a:rPr>
              <a:t> </a:t>
            </a:r>
            <a:r>
              <a:rPr sz="1250" b="1" spc="90" dirty="0">
                <a:latin typeface="Calibri"/>
                <a:cs typeface="Calibri"/>
              </a:rPr>
              <a:t>ανάπτυξης</a:t>
            </a:r>
            <a:r>
              <a:rPr sz="1250" b="1" spc="50" dirty="0">
                <a:latin typeface="Calibri"/>
                <a:cs typeface="Calibri"/>
              </a:rPr>
              <a:t> </a:t>
            </a:r>
            <a:r>
              <a:rPr sz="1250" spc="80" dirty="0">
                <a:latin typeface="Calibri"/>
                <a:cs typeface="Calibri"/>
              </a:rPr>
              <a:t>λογισμικού</a:t>
            </a:r>
            <a:r>
              <a:rPr sz="1250" spc="45" dirty="0">
                <a:latin typeface="Calibri"/>
                <a:cs typeface="Calibri"/>
              </a:rPr>
              <a:t> </a:t>
            </a:r>
            <a:r>
              <a:rPr sz="1250" b="1" spc="75" dirty="0">
                <a:latin typeface="Calibri"/>
                <a:cs typeface="Calibri"/>
              </a:rPr>
              <a:t>ICS</a:t>
            </a:r>
            <a:r>
              <a:rPr sz="1250" b="1" spc="45" dirty="0">
                <a:latin typeface="Calibri"/>
                <a:cs typeface="Calibri"/>
              </a:rPr>
              <a:t> </a:t>
            </a:r>
            <a:r>
              <a:rPr sz="1250" spc="75" dirty="0">
                <a:latin typeface="Calibri"/>
                <a:cs typeface="Calibri"/>
              </a:rPr>
              <a:t>για</a:t>
            </a:r>
            <a:r>
              <a:rPr sz="1250" spc="45" dirty="0">
                <a:latin typeface="Calibri"/>
                <a:cs typeface="Calibri"/>
              </a:rPr>
              <a:t> </a:t>
            </a:r>
            <a:r>
              <a:rPr sz="1250" spc="85" dirty="0">
                <a:latin typeface="Calibri"/>
                <a:cs typeface="Calibri"/>
              </a:rPr>
              <a:t>τη</a:t>
            </a:r>
            <a:r>
              <a:rPr sz="1250" spc="50" dirty="0">
                <a:latin typeface="Calibri"/>
                <a:cs typeface="Calibri"/>
              </a:rPr>
              <a:t> </a:t>
            </a:r>
            <a:r>
              <a:rPr sz="1250" spc="90" dirty="0">
                <a:latin typeface="Calibri"/>
                <a:cs typeface="Calibri"/>
              </a:rPr>
              <a:t>μείωση</a:t>
            </a:r>
            <a:r>
              <a:rPr sz="1250" spc="45" dirty="0">
                <a:latin typeface="Calibri"/>
                <a:cs typeface="Calibri"/>
              </a:rPr>
              <a:t> </a:t>
            </a:r>
            <a:r>
              <a:rPr sz="1250" spc="90" dirty="0">
                <a:latin typeface="Calibri"/>
                <a:cs typeface="Calibri"/>
              </a:rPr>
              <a:t>του</a:t>
            </a:r>
            <a:r>
              <a:rPr sz="1250" spc="50" dirty="0">
                <a:latin typeface="Calibri"/>
                <a:cs typeface="Calibri"/>
              </a:rPr>
              <a:t> </a:t>
            </a:r>
            <a:r>
              <a:rPr sz="1250" spc="90" dirty="0">
                <a:latin typeface="Calibri"/>
                <a:cs typeface="Calibri"/>
              </a:rPr>
              <a:t>αριθμού</a:t>
            </a:r>
            <a:r>
              <a:rPr sz="1250" spc="45" dirty="0">
                <a:latin typeface="Calibri"/>
                <a:cs typeface="Calibri"/>
              </a:rPr>
              <a:t> </a:t>
            </a:r>
            <a:r>
              <a:rPr sz="1250" spc="75" dirty="0">
                <a:latin typeface="Calibri"/>
                <a:cs typeface="Calibri"/>
              </a:rPr>
              <a:t>των</a:t>
            </a:r>
            <a:endParaRPr sz="1250">
              <a:latin typeface="Calibri"/>
              <a:cs typeface="Calibri"/>
            </a:endParaRPr>
          </a:p>
          <a:p>
            <a:pPr marL="670560">
              <a:lnSpc>
                <a:spcPct val="100000"/>
              </a:lnSpc>
              <a:spcBef>
                <a:spcPts val="434"/>
              </a:spcBef>
            </a:pPr>
            <a:r>
              <a:rPr sz="1250" b="1" spc="55" dirty="0">
                <a:latin typeface="Calibri"/>
                <a:cs typeface="Calibri"/>
              </a:rPr>
              <a:t>Ευπάθειες</a:t>
            </a:r>
            <a:r>
              <a:rPr sz="1250" b="1" spc="30" dirty="0">
                <a:latin typeface="Calibri"/>
                <a:cs typeface="Calibri"/>
              </a:rPr>
              <a:t> </a:t>
            </a:r>
            <a:r>
              <a:rPr sz="1250" b="1" spc="60" dirty="0">
                <a:latin typeface="Calibri"/>
                <a:cs typeface="Calibri"/>
              </a:rPr>
              <a:t>ασφαλείας</a:t>
            </a:r>
            <a:r>
              <a:rPr sz="1250" b="1" spc="30" dirty="0">
                <a:latin typeface="Calibri"/>
                <a:cs typeface="Calibri"/>
              </a:rPr>
              <a:t> </a:t>
            </a:r>
            <a:r>
              <a:rPr sz="1250" spc="60" dirty="0">
                <a:latin typeface="Calibri"/>
                <a:cs typeface="Calibri"/>
              </a:rPr>
              <a:t>σε</a:t>
            </a:r>
            <a:r>
              <a:rPr sz="1250" spc="30" dirty="0">
                <a:latin typeface="Calibri"/>
                <a:cs typeface="Calibri"/>
              </a:rPr>
              <a:t> </a:t>
            </a:r>
            <a:r>
              <a:rPr sz="1250" spc="40" dirty="0">
                <a:latin typeface="Calibri"/>
                <a:cs typeface="Calibri"/>
              </a:rPr>
              <a:t>λύσεις</a:t>
            </a:r>
            <a:r>
              <a:rPr sz="1250" spc="20" dirty="0">
                <a:latin typeface="Calibri"/>
                <a:cs typeface="Calibri"/>
              </a:rPr>
              <a:t> </a:t>
            </a:r>
            <a:r>
              <a:rPr sz="1250" spc="60" dirty="0">
                <a:latin typeface="Calibri"/>
                <a:cs typeface="Calibri"/>
              </a:rPr>
              <a:t>συστημάτων</a:t>
            </a:r>
            <a:r>
              <a:rPr sz="1250" spc="35" dirty="0">
                <a:latin typeface="Calibri"/>
                <a:cs typeface="Calibri"/>
              </a:rPr>
              <a:t> </a:t>
            </a:r>
            <a:r>
              <a:rPr sz="1250" spc="50" dirty="0">
                <a:latin typeface="Calibri"/>
                <a:cs typeface="Calibri"/>
              </a:rPr>
              <a:t>ελέγχου.</a:t>
            </a:r>
            <a:endParaRPr sz="1250">
              <a:latin typeface="Calibri"/>
              <a:cs typeface="Calibri"/>
            </a:endParaRPr>
          </a:p>
          <a:p>
            <a:pPr marL="670560" marR="5080" lvl="1" indent="-182880">
              <a:lnSpc>
                <a:spcPct val="100000"/>
              </a:lnSpc>
              <a:spcBef>
                <a:spcPts val="975"/>
              </a:spcBef>
              <a:buSzPct val="128000"/>
              <a:buChar char="◦"/>
              <a:tabLst>
                <a:tab pos="670560" algn="l"/>
              </a:tabLst>
            </a:pPr>
            <a:r>
              <a:rPr sz="1250" spc="95" dirty="0">
                <a:latin typeface="Calibri"/>
                <a:cs typeface="Calibri"/>
              </a:rPr>
              <a:t>Το</a:t>
            </a:r>
            <a:r>
              <a:rPr sz="1250" spc="45" dirty="0">
                <a:latin typeface="Calibri"/>
                <a:cs typeface="Calibri"/>
              </a:rPr>
              <a:t> </a:t>
            </a:r>
            <a:r>
              <a:rPr sz="1250" spc="95" dirty="0">
                <a:latin typeface="Calibri"/>
                <a:cs typeface="Calibri"/>
              </a:rPr>
              <a:t>πρότυπο</a:t>
            </a:r>
            <a:r>
              <a:rPr sz="1250" spc="50" dirty="0">
                <a:latin typeface="Calibri"/>
                <a:cs typeface="Calibri"/>
              </a:rPr>
              <a:t> </a:t>
            </a:r>
            <a:r>
              <a:rPr sz="1250" b="1" spc="75" dirty="0">
                <a:latin typeface="Calibri"/>
                <a:cs typeface="Calibri"/>
              </a:rPr>
              <a:t>IEC</a:t>
            </a:r>
            <a:r>
              <a:rPr sz="1250" b="1" spc="45" dirty="0">
                <a:latin typeface="Calibri"/>
                <a:cs typeface="Calibri"/>
              </a:rPr>
              <a:t> </a:t>
            </a:r>
            <a:r>
              <a:rPr sz="1250" b="1" spc="80" dirty="0">
                <a:latin typeface="Calibri"/>
                <a:cs typeface="Calibri"/>
              </a:rPr>
              <a:t>62443-4-2</a:t>
            </a:r>
            <a:r>
              <a:rPr sz="1250" b="1" spc="45" dirty="0">
                <a:latin typeface="Calibri"/>
                <a:cs typeface="Calibri"/>
              </a:rPr>
              <a:t> </a:t>
            </a:r>
            <a:r>
              <a:rPr sz="1250" b="1" spc="80" dirty="0">
                <a:latin typeface="Calibri"/>
                <a:cs typeface="Calibri"/>
              </a:rPr>
              <a:t>καθορίζει</a:t>
            </a:r>
            <a:r>
              <a:rPr sz="1250" b="1" spc="40" dirty="0">
                <a:latin typeface="Calibri"/>
                <a:cs typeface="Calibri"/>
              </a:rPr>
              <a:t> </a:t>
            </a:r>
            <a:r>
              <a:rPr sz="1250" spc="65" dirty="0">
                <a:latin typeface="Calibri"/>
                <a:cs typeface="Calibri"/>
              </a:rPr>
              <a:t>τις</a:t>
            </a:r>
            <a:r>
              <a:rPr sz="1250" spc="45" dirty="0">
                <a:latin typeface="Calibri"/>
                <a:cs typeface="Calibri"/>
              </a:rPr>
              <a:t> </a:t>
            </a:r>
            <a:r>
              <a:rPr sz="1250" b="1" spc="75" dirty="0">
                <a:latin typeface="Calibri"/>
                <a:cs typeface="Calibri"/>
              </a:rPr>
              <a:t>τεχνικές</a:t>
            </a:r>
            <a:r>
              <a:rPr sz="1250" b="1" spc="45" dirty="0">
                <a:latin typeface="Calibri"/>
                <a:cs typeface="Calibri"/>
              </a:rPr>
              <a:t> </a:t>
            </a:r>
            <a:r>
              <a:rPr sz="1250" b="1" spc="85" dirty="0">
                <a:latin typeface="Calibri"/>
                <a:cs typeface="Calibri"/>
              </a:rPr>
              <a:t>απαιτήσεις</a:t>
            </a:r>
            <a:r>
              <a:rPr sz="1250" b="1" spc="40" dirty="0">
                <a:latin typeface="Calibri"/>
                <a:cs typeface="Calibri"/>
              </a:rPr>
              <a:t> </a:t>
            </a:r>
            <a:r>
              <a:rPr sz="1250" spc="75" dirty="0">
                <a:latin typeface="Calibri"/>
                <a:cs typeface="Calibri"/>
              </a:rPr>
              <a:t>για</a:t>
            </a:r>
            <a:r>
              <a:rPr sz="1250" spc="50" dirty="0">
                <a:latin typeface="Calibri"/>
                <a:cs typeface="Calibri"/>
              </a:rPr>
              <a:t> </a:t>
            </a:r>
            <a:r>
              <a:rPr sz="1250" b="1" spc="85" dirty="0">
                <a:latin typeface="Calibri"/>
                <a:cs typeface="Calibri"/>
              </a:rPr>
              <a:t>την</a:t>
            </a:r>
            <a:r>
              <a:rPr sz="1250" b="1" spc="45" dirty="0">
                <a:latin typeface="Calibri"/>
                <a:cs typeface="Calibri"/>
              </a:rPr>
              <a:t> </a:t>
            </a:r>
            <a:r>
              <a:rPr sz="1250" b="1" spc="95" dirty="0">
                <a:latin typeface="Calibri"/>
                <a:cs typeface="Calibri"/>
              </a:rPr>
              <a:t>ασφάλεια</a:t>
            </a:r>
            <a:r>
              <a:rPr sz="1250" b="1" spc="45" dirty="0">
                <a:latin typeface="Calibri"/>
                <a:cs typeface="Calibri"/>
              </a:rPr>
              <a:t> </a:t>
            </a:r>
            <a:r>
              <a:rPr sz="1250" spc="95" dirty="0">
                <a:latin typeface="Calibri"/>
                <a:cs typeface="Calibri"/>
              </a:rPr>
              <a:t>των</a:t>
            </a:r>
            <a:r>
              <a:rPr sz="1250" spc="40" dirty="0">
                <a:latin typeface="Calibri"/>
                <a:cs typeface="Calibri"/>
              </a:rPr>
              <a:t> </a:t>
            </a:r>
            <a:r>
              <a:rPr sz="1250" spc="85" dirty="0">
                <a:latin typeface="Calibri"/>
                <a:cs typeface="Calibri"/>
              </a:rPr>
              <a:t>επιμέρους</a:t>
            </a:r>
            <a:r>
              <a:rPr sz="1250" spc="45" dirty="0">
                <a:latin typeface="Calibri"/>
                <a:cs typeface="Calibri"/>
              </a:rPr>
              <a:t> </a:t>
            </a:r>
            <a:r>
              <a:rPr sz="1250" b="1" spc="90" dirty="0">
                <a:latin typeface="Calibri"/>
                <a:cs typeface="Calibri"/>
              </a:rPr>
              <a:t>εξαρτημάτων</a:t>
            </a:r>
            <a:r>
              <a:rPr sz="1250" b="1" spc="50" dirty="0">
                <a:latin typeface="Calibri"/>
                <a:cs typeface="Calibri"/>
              </a:rPr>
              <a:t> </a:t>
            </a:r>
            <a:r>
              <a:rPr sz="1250" spc="85" dirty="0">
                <a:latin typeface="Calibri"/>
                <a:cs typeface="Calibri"/>
              </a:rPr>
              <a:t>ενός</a:t>
            </a:r>
            <a:r>
              <a:rPr sz="1250" spc="40" dirty="0">
                <a:latin typeface="Calibri"/>
                <a:cs typeface="Calibri"/>
              </a:rPr>
              <a:t> </a:t>
            </a:r>
            <a:r>
              <a:rPr sz="1250" b="1" spc="85" dirty="0">
                <a:latin typeface="Calibri"/>
                <a:cs typeface="Calibri"/>
              </a:rPr>
              <a:t>δικτύου</a:t>
            </a:r>
            <a:r>
              <a:rPr sz="1250" b="1" spc="45" dirty="0">
                <a:latin typeface="Calibri"/>
                <a:cs typeface="Calibri"/>
              </a:rPr>
              <a:t> </a:t>
            </a:r>
            <a:r>
              <a:rPr sz="1250" b="1" spc="70" dirty="0">
                <a:latin typeface="Calibri"/>
                <a:cs typeface="Calibri"/>
              </a:rPr>
              <a:t>ICS.</a:t>
            </a:r>
            <a:r>
              <a:rPr sz="1250" b="1" spc="50" dirty="0">
                <a:latin typeface="Calibri"/>
                <a:cs typeface="Calibri"/>
              </a:rPr>
              <a:t> </a:t>
            </a:r>
            <a:r>
              <a:rPr sz="1250" spc="95" dirty="0">
                <a:latin typeface="Calibri"/>
                <a:cs typeface="Calibri"/>
              </a:rPr>
              <a:t>Τα</a:t>
            </a:r>
            <a:r>
              <a:rPr sz="1250" spc="50" dirty="0">
                <a:latin typeface="Calibri"/>
                <a:cs typeface="Calibri"/>
              </a:rPr>
              <a:t> </a:t>
            </a:r>
            <a:r>
              <a:rPr sz="1250" spc="95" dirty="0">
                <a:latin typeface="Calibri"/>
                <a:cs typeface="Calibri"/>
              </a:rPr>
              <a:t>έγγραφα </a:t>
            </a:r>
            <a:r>
              <a:rPr sz="1250" spc="-270" dirty="0">
                <a:latin typeface="Calibri"/>
                <a:cs typeface="Calibri"/>
              </a:rPr>
              <a:t> </a:t>
            </a:r>
            <a:r>
              <a:rPr sz="1250" spc="90" dirty="0">
                <a:latin typeface="Calibri"/>
                <a:cs typeface="Calibri"/>
              </a:rPr>
              <a:t>του</a:t>
            </a:r>
            <a:r>
              <a:rPr sz="1250" spc="40" dirty="0">
                <a:latin typeface="Calibri"/>
                <a:cs typeface="Calibri"/>
              </a:rPr>
              <a:t> </a:t>
            </a:r>
            <a:r>
              <a:rPr sz="1250" spc="95" dirty="0">
                <a:latin typeface="Calibri"/>
                <a:cs typeface="Calibri"/>
              </a:rPr>
              <a:t>προτύπου</a:t>
            </a:r>
            <a:r>
              <a:rPr sz="1250" spc="35" dirty="0">
                <a:latin typeface="Calibri"/>
                <a:cs typeface="Calibri"/>
              </a:rPr>
              <a:t> </a:t>
            </a:r>
            <a:r>
              <a:rPr sz="1250" spc="85" dirty="0">
                <a:latin typeface="Calibri"/>
                <a:cs typeface="Calibri"/>
              </a:rPr>
              <a:t>ευθυγραμμίζονται</a:t>
            </a:r>
            <a:r>
              <a:rPr sz="1250" spc="45" dirty="0">
                <a:latin typeface="Calibri"/>
                <a:cs typeface="Calibri"/>
              </a:rPr>
              <a:t> </a:t>
            </a:r>
            <a:r>
              <a:rPr sz="1250" spc="90" dirty="0">
                <a:latin typeface="Calibri"/>
                <a:cs typeface="Calibri"/>
              </a:rPr>
              <a:t>με</a:t>
            </a:r>
            <a:r>
              <a:rPr sz="1250" spc="40" dirty="0">
                <a:latin typeface="Calibri"/>
                <a:cs typeface="Calibri"/>
              </a:rPr>
              <a:t> </a:t>
            </a:r>
            <a:r>
              <a:rPr sz="1250" b="1" spc="65" dirty="0">
                <a:latin typeface="Calibri"/>
                <a:cs typeface="Calibri"/>
              </a:rPr>
              <a:t>τις</a:t>
            </a:r>
            <a:r>
              <a:rPr sz="1250" b="1" spc="35" dirty="0">
                <a:latin typeface="Calibri"/>
                <a:cs typeface="Calibri"/>
              </a:rPr>
              <a:t> </a:t>
            </a:r>
            <a:r>
              <a:rPr sz="1250" b="1" spc="90" dirty="0">
                <a:latin typeface="Calibri"/>
                <a:cs typeface="Calibri"/>
              </a:rPr>
              <a:t>φάσεις</a:t>
            </a:r>
            <a:r>
              <a:rPr sz="1250" b="1" spc="35" dirty="0">
                <a:latin typeface="Calibri"/>
                <a:cs typeface="Calibri"/>
              </a:rPr>
              <a:t> </a:t>
            </a:r>
            <a:r>
              <a:rPr sz="1250" b="1" spc="90" dirty="0">
                <a:latin typeface="Calibri"/>
                <a:cs typeface="Calibri"/>
              </a:rPr>
              <a:t>του</a:t>
            </a:r>
            <a:r>
              <a:rPr sz="1250" b="1" spc="35" dirty="0">
                <a:latin typeface="Calibri"/>
                <a:cs typeface="Calibri"/>
              </a:rPr>
              <a:t> </a:t>
            </a:r>
            <a:r>
              <a:rPr sz="1250" b="1" spc="90" dirty="0">
                <a:latin typeface="Calibri"/>
                <a:cs typeface="Calibri"/>
              </a:rPr>
              <a:t>κύκλου</a:t>
            </a:r>
            <a:r>
              <a:rPr sz="1250" b="1" spc="35" dirty="0">
                <a:latin typeface="Calibri"/>
                <a:cs typeface="Calibri"/>
              </a:rPr>
              <a:t> </a:t>
            </a:r>
            <a:r>
              <a:rPr sz="1250" b="1" spc="90" dirty="0">
                <a:latin typeface="Calibri"/>
                <a:cs typeface="Calibri"/>
              </a:rPr>
              <a:t>ζωής</a:t>
            </a:r>
            <a:r>
              <a:rPr sz="1250" b="1" spc="35" dirty="0">
                <a:latin typeface="Calibri"/>
                <a:cs typeface="Calibri"/>
              </a:rPr>
              <a:t> </a:t>
            </a:r>
            <a:r>
              <a:rPr sz="1250" b="1" spc="90" dirty="0">
                <a:latin typeface="Calibri"/>
                <a:cs typeface="Calibri"/>
              </a:rPr>
              <a:t>του</a:t>
            </a:r>
            <a:r>
              <a:rPr sz="1250" b="1" spc="35" dirty="0">
                <a:latin typeface="Calibri"/>
                <a:cs typeface="Calibri"/>
              </a:rPr>
              <a:t> </a:t>
            </a:r>
            <a:r>
              <a:rPr sz="1250" b="1" spc="75" dirty="0">
                <a:latin typeface="Calibri"/>
                <a:cs typeface="Calibri"/>
              </a:rPr>
              <a:t>IACS.</a:t>
            </a:r>
            <a:endParaRPr sz="1250">
              <a:latin typeface="Calibri"/>
              <a:cs typeface="Calibri"/>
            </a:endParaRPr>
          </a:p>
        </p:txBody>
      </p:sp>
      <p:sp>
        <p:nvSpPr>
          <p:cNvPr id="13" name="object 13"/>
          <p:cNvSpPr txBox="1"/>
          <p:nvPr/>
        </p:nvSpPr>
        <p:spPr>
          <a:xfrm>
            <a:off x="78105" y="5534342"/>
            <a:ext cx="6297295" cy="337820"/>
          </a:xfrm>
          <a:prstGeom prst="rect">
            <a:avLst/>
          </a:prstGeom>
        </p:spPr>
        <p:txBody>
          <a:bodyPr vert="horz" wrap="square" lIns="0" tIns="12700" rIns="0" bIns="0" rtlCol="0">
            <a:spAutoFit/>
          </a:bodyPr>
          <a:lstStyle/>
          <a:p>
            <a:pPr marL="185420" marR="5080" indent="-172720">
              <a:lnSpc>
                <a:spcPct val="100000"/>
              </a:lnSpc>
              <a:spcBef>
                <a:spcPts val="100"/>
              </a:spcBef>
              <a:buSzPct val="133333"/>
              <a:buFont typeface="Arial"/>
              <a:buChar char="•"/>
              <a:tabLst>
                <a:tab pos="184785" algn="l"/>
                <a:tab pos="185420" algn="l"/>
              </a:tabLst>
            </a:pPr>
            <a:r>
              <a:rPr sz="450" spc="25" dirty="0">
                <a:latin typeface="Calibri"/>
                <a:cs typeface="Calibri"/>
              </a:rPr>
              <a:t>Shaaban,</a:t>
            </a:r>
            <a:r>
              <a:rPr sz="450" spc="35" dirty="0">
                <a:latin typeface="Calibri"/>
                <a:cs typeface="Calibri"/>
              </a:rPr>
              <a:t> </a:t>
            </a:r>
            <a:r>
              <a:rPr sz="450" spc="25" dirty="0">
                <a:latin typeface="Calibri"/>
                <a:cs typeface="Calibri"/>
              </a:rPr>
              <a:t>A.</a:t>
            </a:r>
            <a:r>
              <a:rPr sz="450" spc="30" dirty="0">
                <a:latin typeface="Calibri"/>
                <a:cs typeface="Calibri"/>
              </a:rPr>
              <a:t> </a:t>
            </a:r>
            <a:r>
              <a:rPr sz="450" spc="25" dirty="0">
                <a:latin typeface="Calibri"/>
                <a:cs typeface="Calibri"/>
              </a:rPr>
              <a:t>Ontology-Based</a:t>
            </a:r>
            <a:r>
              <a:rPr sz="450" spc="35" dirty="0">
                <a:latin typeface="Calibri"/>
                <a:cs typeface="Calibri"/>
              </a:rPr>
              <a:t> </a:t>
            </a:r>
            <a:r>
              <a:rPr sz="450" spc="25" dirty="0">
                <a:latin typeface="Calibri"/>
                <a:cs typeface="Calibri"/>
              </a:rPr>
              <a:t>Cybersecurity</a:t>
            </a:r>
            <a:r>
              <a:rPr sz="450" spc="45" dirty="0">
                <a:latin typeface="Calibri"/>
                <a:cs typeface="Calibri"/>
              </a:rPr>
              <a:t> </a:t>
            </a:r>
            <a:r>
              <a:rPr sz="450" spc="25" dirty="0">
                <a:latin typeface="Calibri"/>
                <a:cs typeface="Calibri"/>
              </a:rPr>
              <a:t>for</a:t>
            </a:r>
            <a:r>
              <a:rPr sz="450" spc="35" dirty="0">
                <a:latin typeface="Calibri"/>
                <a:cs typeface="Calibri"/>
              </a:rPr>
              <a:t> </a:t>
            </a:r>
            <a:r>
              <a:rPr sz="450" spc="25" dirty="0">
                <a:latin typeface="Calibri"/>
                <a:cs typeface="Calibri"/>
              </a:rPr>
              <a:t>the</a:t>
            </a:r>
            <a:r>
              <a:rPr sz="450" spc="40" dirty="0">
                <a:latin typeface="Calibri"/>
                <a:cs typeface="Calibri"/>
              </a:rPr>
              <a:t> </a:t>
            </a:r>
            <a:r>
              <a:rPr sz="450" spc="30" dirty="0">
                <a:latin typeface="Calibri"/>
                <a:cs typeface="Calibri"/>
              </a:rPr>
              <a:t>Automotive </a:t>
            </a:r>
            <a:r>
              <a:rPr sz="450" spc="25" dirty="0">
                <a:latin typeface="Calibri"/>
                <a:cs typeface="Calibri"/>
              </a:rPr>
              <a:t>Domain-Design,</a:t>
            </a:r>
            <a:r>
              <a:rPr sz="450" spc="35" dirty="0">
                <a:latin typeface="Calibri"/>
                <a:cs typeface="Calibri"/>
              </a:rPr>
              <a:t> </a:t>
            </a:r>
            <a:r>
              <a:rPr sz="450" spc="25" dirty="0">
                <a:latin typeface="Calibri"/>
                <a:cs typeface="Calibri"/>
              </a:rPr>
              <a:t>Implementation,</a:t>
            </a:r>
            <a:r>
              <a:rPr sz="450" spc="40" dirty="0">
                <a:latin typeface="Calibri"/>
                <a:cs typeface="Calibri"/>
              </a:rPr>
              <a:t> </a:t>
            </a:r>
            <a:r>
              <a:rPr sz="450" spc="30" dirty="0">
                <a:latin typeface="Calibri"/>
                <a:cs typeface="Calibri"/>
              </a:rPr>
              <a:t>and</a:t>
            </a:r>
            <a:r>
              <a:rPr sz="450" spc="35" dirty="0">
                <a:latin typeface="Calibri"/>
                <a:cs typeface="Calibri"/>
              </a:rPr>
              <a:t> </a:t>
            </a:r>
            <a:r>
              <a:rPr sz="450" spc="25" dirty="0">
                <a:latin typeface="Calibri"/>
                <a:cs typeface="Calibri"/>
              </a:rPr>
              <a:t>Evaluation.</a:t>
            </a:r>
            <a:r>
              <a:rPr sz="450" spc="30" dirty="0">
                <a:latin typeface="Calibri"/>
                <a:cs typeface="Calibri"/>
              </a:rPr>
              <a:t> </a:t>
            </a:r>
            <a:r>
              <a:rPr sz="450" spc="25" dirty="0">
                <a:latin typeface="Calibri"/>
                <a:cs typeface="Calibri"/>
              </a:rPr>
              <a:t>Διδακτορική</a:t>
            </a:r>
            <a:r>
              <a:rPr sz="450" spc="40" dirty="0">
                <a:latin typeface="Calibri"/>
                <a:cs typeface="Calibri"/>
              </a:rPr>
              <a:t> </a:t>
            </a:r>
            <a:r>
              <a:rPr sz="450" spc="25" dirty="0">
                <a:latin typeface="Calibri"/>
                <a:cs typeface="Calibri"/>
              </a:rPr>
              <a:t>διατριβή,</a:t>
            </a:r>
            <a:r>
              <a:rPr sz="450" spc="35" dirty="0">
                <a:latin typeface="Calibri"/>
                <a:cs typeface="Calibri"/>
              </a:rPr>
              <a:t> </a:t>
            </a:r>
            <a:r>
              <a:rPr sz="450" spc="30" dirty="0">
                <a:latin typeface="Calibri"/>
                <a:cs typeface="Calibri"/>
              </a:rPr>
              <a:t>Τμήμα/Σχολή</a:t>
            </a:r>
            <a:r>
              <a:rPr sz="450" spc="35" dirty="0">
                <a:latin typeface="Calibri"/>
                <a:cs typeface="Calibri"/>
              </a:rPr>
              <a:t> </a:t>
            </a:r>
            <a:r>
              <a:rPr sz="450" spc="25" dirty="0">
                <a:latin typeface="Calibri"/>
                <a:cs typeface="Calibri"/>
              </a:rPr>
              <a:t>ΥπολογιστικήςΠανεπιστήμιο</a:t>
            </a:r>
            <a:r>
              <a:rPr sz="450" spc="40" dirty="0">
                <a:latin typeface="Calibri"/>
                <a:cs typeface="Calibri"/>
              </a:rPr>
              <a:t> </a:t>
            </a:r>
            <a:r>
              <a:rPr sz="450" spc="25" dirty="0">
                <a:latin typeface="Calibri"/>
                <a:cs typeface="Calibri"/>
              </a:rPr>
              <a:t>της</a:t>
            </a:r>
            <a:r>
              <a:rPr sz="450" spc="35" dirty="0">
                <a:latin typeface="Calibri"/>
                <a:cs typeface="Calibri"/>
              </a:rPr>
              <a:t> </a:t>
            </a:r>
            <a:r>
              <a:rPr sz="450" spc="25" dirty="0">
                <a:latin typeface="Calibri"/>
                <a:cs typeface="Calibri"/>
              </a:rPr>
              <a:t>ΒιέννηςΒιέννη,</a:t>
            </a:r>
            <a:r>
              <a:rPr sz="450" spc="40" dirty="0">
                <a:latin typeface="Calibri"/>
                <a:cs typeface="Calibri"/>
              </a:rPr>
              <a:t> </a:t>
            </a:r>
            <a:r>
              <a:rPr sz="450" spc="25" dirty="0">
                <a:latin typeface="Calibri"/>
                <a:cs typeface="Calibri"/>
              </a:rPr>
              <a:t>Αυστρία,</a:t>
            </a:r>
            <a:r>
              <a:rPr sz="450" spc="35" dirty="0">
                <a:latin typeface="Calibri"/>
                <a:cs typeface="Calibri"/>
              </a:rPr>
              <a:t> </a:t>
            </a:r>
            <a:r>
              <a:rPr sz="450" spc="25" dirty="0">
                <a:latin typeface="Calibri"/>
                <a:cs typeface="Calibri"/>
              </a:rPr>
              <a:t>2021.</a:t>
            </a:r>
            <a:r>
              <a:rPr sz="450" spc="30" dirty="0">
                <a:latin typeface="Calibri"/>
                <a:cs typeface="Calibri"/>
              </a:rPr>
              <a:t> </a:t>
            </a:r>
            <a:r>
              <a:rPr sz="450" spc="25" dirty="0">
                <a:latin typeface="Calibri"/>
                <a:cs typeface="Calibri"/>
              </a:rPr>
              <a:t>Διαδικτυακός: </a:t>
            </a:r>
            <a:r>
              <a:rPr sz="450" spc="30" dirty="0">
                <a:latin typeface="Calibri"/>
                <a:cs typeface="Calibri"/>
              </a:rPr>
              <a:t> </a:t>
            </a:r>
            <a:r>
              <a:rPr sz="450" spc="25" dirty="0">
                <a:latin typeface="Calibri"/>
                <a:cs typeface="Calibri"/>
              </a:rPr>
              <a:t>https://utheses.univie.</a:t>
            </a:r>
            <a:r>
              <a:rPr sz="450" spc="15" dirty="0">
                <a:latin typeface="Calibri"/>
                <a:cs typeface="Calibri"/>
              </a:rPr>
              <a:t> </a:t>
            </a:r>
            <a:r>
              <a:rPr sz="450" spc="25" dirty="0">
                <a:latin typeface="Calibri"/>
                <a:cs typeface="Calibri"/>
              </a:rPr>
              <a:t>ac.at/detail/59948</a:t>
            </a:r>
            <a:r>
              <a:rPr sz="450" spc="5" dirty="0">
                <a:latin typeface="Calibri"/>
                <a:cs typeface="Calibri"/>
              </a:rPr>
              <a:t> </a:t>
            </a:r>
            <a:r>
              <a:rPr sz="450" spc="30" dirty="0">
                <a:latin typeface="Calibri"/>
                <a:cs typeface="Calibri"/>
              </a:rPr>
              <a:t>(πρόσβαση</a:t>
            </a:r>
            <a:r>
              <a:rPr sz="450" spc="20" dirty="0">
                <a:latin typeface="Calibri"/>
                <a:cs typeface="Calibri"/>
              </a:rPr>
              <a:t> </a:t>
            </a:r>
            <a:r>
              <a:rPr sz="450" spc="25" dirty="0">
                <a:latin typeface="Calibri"/>
                <a:cs typeface="Calibri"/>
              </a:rPr>
              <a:t>στις</a:t>
            </a:r>
            <a:r>
              <a:rPr sz="450" spc="15" dirty="0">
                <a:latin typeface="Calibri"/>
                <a:cs typeface="Calibri"/>
              </a:rPr>
              <a:t> </a:t>
            </a:r>
            <a:r>
              <a:rPr sz="450" spc="30" dirty="0">
                <a:latin typeface="Calibri"/>
                <a:cs typeface="Calibri"/>
              </a:rPr>
              <a:t>26</a:t>
            </a:r>
            <a:r>
              <a:rPr sz="450" spc="15" dirty="0">
                <a:latin typeface="Calibri"/>
                <a:cs typeface="Calibri"/>
              </a:rPr>
              <a:t> </a:t>
            </a:r>
            <a:r>
              <a:rPr sz="450" spc="30" dirty="0">
                <a:latin typeface="Calibri"/>
                <a:cs typeface="Calibri"/>
              </a:rPr>
              <a:t>Φεβρουαρίου</a:t>
            </a:r>
            <a:r>
              <a:rPr sz="450" spc="20" dirty="0">
                <a:latin typeface="Calibri"/>
                <a:cs typeface="Calibri"/>
              </a:rPr>
              <a:t> </a:t>
            </a:r>
            <a:r>
              <a:rPr sz="450" spc="25" dirty="0">
                <a:latin typeface="Calibri"/>
                <a:cs typeface="Calibri"/>
              </a:rPr>
              <a:t>2024).</a:t>
            </a:r>
            <a:endParaRPr sz="450">
              <a:latin typeface="Calibri"/>
              <a:cs typeface="Calibri"/>
            </a:endParaRPr>
          </a:p>
          <a:p>
            <a:pPr marL="185420" indent="-172720">
              <a:lnSpc>
                <a:spcPct val="100000"/>
              </a:lnSpc>
              <a:spcBef>
                <a:spcPts val="130"/>
              </a:spcBef>
              <a:buSzPct val="133333"/>
              <a:buFont typeface="Arial"/>
              <a:buChar char="•"/>
              <a:tabLst>
                <a:tab pos="184785" algn="l"/>
                <a:tab pos="185420" algn="l"/>
              </a:tabLst>
            </a:pPr>
            <a:r>
              <a:rPr sz="450" spc="30" dirty="0">
                <a:latin typeface="Calibri"/>
                <a:cs typeface="Calibri"/>
              </a:rPr>
              <a:t>SyC</a:t>
            </a:r>
            <a:r>
              <a:rPr sz="450" spc="20" dirty="0">
                <a:latin typeface="Calibri"/>
                <a:cs typeface="Calibri"/>
              </a:rPr>
              <a:t> </a:t>
            </a:r>
            <a:r>
              <a:rPr sz="450" spc="30" dirty="0">
                <a:latin typeface="Calibri"/>
                <a:cs typeface="Calibri"/>
              </a:rPr>
              <a:t>Έξυπνη</a:t>
            </a:r>
            <a:r>
              <a:rPr sz="450" spc="25" dirty="0">
                <a:latin typeface="Calibri"/>
                <a:cs typeface="Calibri"/>
              </a:rPr>
              <a:t> ενέργεια.</a:t>
            </a:r>
            <a:r>
              <a:rPr sz="450" spc="20" dirty="0">
                <a:latin typeface="Calibri"/>
                <a:cs typeface="Calibri"/>
              </a:rPr>
              <a:t> </a:t>
            </a:r>
            <a:r>
              <a:rPr sz="450" spc="25" dirty="0">
                <a:latin typeface="Calibri"/>
                <a:cs typeface="Calibri"/>
              </a:rPr>
              <a:t>IEC</a:t>
            </a:r>
            <a:r>
              <a:rPr sz="450" spc="20" dirty="0">
                <a:latin typeface="Calibri"/>
                <a:cs typeface="Calibri"/>
              </a:rPr>
              <a:t> </a:t>
            </a:r>
            <a:r>
              <a:rPr sz="450" spc="25" dirty="0">
                <a:latin typeface="Calibri"/>
                <a:cs typeface="Calibri"/>
              </a:rPr>
              <a:t>62443.</a:t>
            </a:r>
            <a:r>
              <a:rPr sz="450" spc="15" dirty="0">
                <a:latin typeface="Calibri"/>
                <a:cs typeface="Calibri"/>
              </a:rPr>
              <a:t> </a:t>
            </a:r>
            <a:r>
              <a:rPr sz="450" spc="25" dirty="0">
                <a:latin typeface="Calibri"/>
                <a:cs typeface="Calibri"/>
              </a:rPr>
              <a:t>https://syc-se..ch/deliveries/cybersecurity-guidelines/security-standards-and-best-practices/iec-62443/,</a:t>
            </a:r>
            <a:r>
              <a:rPr sz="450" spc="15" dirty="0">
                <a:latin typeface="Calibri"/>
                <a:cs typeface="Calibri"/>
              </a:rPr>
              <a:t> </a:t>
            </a:r>
            <a:r>
              <a:rPr sz="450" spc="25" dirty="0">
                <a:latin typeface="Calibri"/>
                <a:cs typeface="Calibri"/>
              </a:rPr>
              <a:t>2020.</a:t>
            </a:r>
            <a:r>
              <a:rPr sz="450" spc="20" dirty="0">
                <a:latin typeface="Calibri"/>
                <a:cs typeface="Calibri"/>
              </a:rPr>
              <a:t> </a:t>
            </a:r>
            <a:r>
              <a:rPr sz="450" spc="30" dirty="0">
                <a:latin typeface="Calibri"/>
                <a:cs typeface="Calibri"/>
              </a:rPr>
              <a:t>(Ημερομηνία</a:t>
            </a:r>
            <a:r>
              <a:rPr sz="450" spc="20" dirty="0">
                <a:latin typeface="Calibri"/>
                <a:cs typeface="Calibri"/>
              </a:rPr>
              <a:t> </a:t>
            </a:r>
            <a:r>
              <a:rPr sz="450" spc="30" dirty="0">
                <a:latin typeface="Calibri"/>
                <a:cs typeface="Calibri"/>
              </a:rPr>
              <a:t>πρόσβασης:</a:t>
            </a:r>
            <a:r>
              <a:rPr sz="450" spc="25" dirty="0">
                <a:latin typeface="Calibri"/>
                <a:cs typeface="Calibri"/>
              </a:rPr>
              <a:t> </a:t>
            </a:r>
            <a:r>
              <a:rPr sz="450" spc="30" dirty="0">
                <a:latin typeface="Calibri"/>
                <a:cs typeface="Calibri"/>
              </a:rPr>
              <a:t>26</a:t>
            </a:r>
            <a:r>
              <a:rPr sz="450" spc="25" dirty="0">
                <a:latin typeface="Calibri"/>
                <a:cs typeface="Calibri"/>
              </a:rPr>
              <a:t> </a:t>
            </a:r>
            <a:r>
              <a:rPr sz="450" spc="30" dirty="0">
                <a:latin typeface="Calibri"/>
                <a:cs typeface="Calibri"/>
              </a:rPr>
              <a:t>Φεβρουαρίου</a:t>
            </a:r>
            <a:r>
              <a:rPr sz="450" spc="25" dirty="0">
                <a:latin typeface="Calibri"/>
                <a:cs typeface="Calibri"/>
              </a:rPr>
              <a:t> 2024).</a:t>
            </a:r>
            <a:endParaRPr sz="450">
              <a:latin typeface="Calibri"/>
              <a:cs typeface="Calibri"/>
            </a:endParaRPr>
          </a:p>
          <a:p>
            <a:pPr marL="185420" indent="-172720">
              <a:lnSpc>
                <a:spcPct val="100000"/>
              </a:lnSpc>
              <a:spcBef>
                <a:spcPts val="135"/>
              </a:spcBef>
              <a:buSzPct val="133333"/>
              <a:buFont typeface="Arial"/>
              <a:buChar char="•"/>
              <a:tabLst>
                <a:tab pos="184785" algn="l"/>
                <a:tab pos="185420" algn="l"/>
              </a:tabLst>
            </a:pPr>
            <a:r>
              <a:rPr sz="450" spc="30" dirty="0">
                <a:latin typeface="Calibri"/>
                <a:cs typeface="Calibri"/>
              </a:rPr>
              <a:t>Επίπεδα ασφαλείας</a:t>
            </a:r>
            <a:r>
              <a:rPr sz="450" spc="20" dirty="0">
                <a:latin typeface="Calibri"/>
                <a:cs typeface="Calibri"/>
              </a:rPr>
              <a:t> </a:t>
            </a:r>
            <a:r>
              <a:rPr sz="450" spc="30" dirty="0">
                <a:latin typeface="Calibri"/>
                <a:cs typeface="Calibri"/>
              </a:rPr>
              <a:t>στο </a:t>
            </a:r>
            <a:r>
              <a:rPr sz="450" spc="25" dirty="0">
                <a:latin typeface="Calibri"/>
                <a:cs typeface="Calibri"/>
              </a:rPr>
              <a:t>ISA-99</a:t>
            </a:r>
            <a:r>
              <a:rPr sz="450" spc="35" dirty="0">
                <a:latin typeface="Calibri"/>
                <a:cs typeface="Calibri"/>
              </a:rPr>
              <a:t> </a:t>
            </a:r>
            <a:r>
              <a:rPr sz="450" spc="25" dirty="0">
                <a:latin typeface="Calibri"/>
                <a:cs typeface="Calibri"/>
              </a:rPr>
              <a:t>/</a:t>
            </a:r>
            <a:r>
              <a:rPr sz="450" spc="30" dirty="0">
                <a:latin typeface="Calibri"/>
                <a:cs typeface="Calibri"/>
              </a:rPr>
              <a:t> </a:t>
            </a:r>
            <a:r>
              <a:rPr sz="450" spc="25" dirty="0">
                <a:latin typeface="Calibri"/>
                <a:cs typeface="Calibri"/>
              </a:rPr>
              <a:t>IEC</a:t>
            </a:r>
            <a:r>
              <a:rPr sz="450" spc="30" dirty="0">
                <a:latin typeface="Calibri"/>
                <a:cs typeface="Calibri"/>
              </a:rPr>
              <a:t> </a:t>
            </a:r>
            <a:r>
              <a:rPr sz="450" spc="25" dirty="0">
                <a:latin typeface="Calibri"/>
                <a:cs typeface="Calibri"/>
              </a:rPr>
              <a:t>62443.</a:t>
            </a:r>
            <a:r>
              <a:rPr sz="450" spc="20" dirty="0">
                <a:latin typeface="Calibri"/>
                <a:cs typeface="Calibri"/>
              </a:rPr>
              <a:t> </a:t>
            </a:r>
            <a:r>
              <a:rPr sz="450" spc="30" dirty="0">
                <a:latin typeface="Calibri"/>
                <a:cs typeface="Calibri"/>
              </a:rPr>
              <a:t>Πρόταση</a:t>
            </a:r>
            <a:r>
              <a:rPr sz="450" spc="35" dirty="0">
                <a:latin typeface="Calibri"/>
                <a:cs typeface="Calibri"/>
              </a:rPr>
              <a:t> </a:t>
            </a:r>
            <a:r>
              <a:rPr sz="450" spc="25" dirty="0">
                <a:latin typeface="Calibri"/>
                <a:cs typeface="Calibri"/>
              </a:rPr>
              <a:t>για</a:t>
            </a:r>
            <a:r>
              <a:rPr sz="450" spc="20" dirty="0">
                <a:latin typeface="Calibri"/>
                <a:cs typeface="Calibri"/>
              </a:rPr>
              <a:t> </a:t>
            </a:r>
            <a:r>
              <a:rPr sz="450" spc="30" dirty="0">
                <a:latin typeface="Calibri"/>
                <a:cs typeface="Calibri"/>
              </a:rPr>
              <a:t>τα επίπεδα ασφαλείας</a:t>
            </a:r>
            <a:r>
              <a:rPr sz="450" spc="25" dirty="0">
                <a:latin typeface="Calibri"/>
                <a:cs typeface="Calibri"/>
              </a:rPr>
              <a:t> ISA</a:t>
            </a:r>
            <a:r>
              <a:rPr sz="450" spc="30" dirty="0">
                <a:latin typeface="Calibri"/>
                <a:cs typeface="Calibri"/>
              </a:rPr>
              <a:t> </a:t>
            </a:r>
            <a:r>
              <a:rPr sz="450" spc="25" dirty="0">
                <a:latin typeface="Calibri"/>
                <a:cs typeface="Calibri"/>
              </a:rPr>
              <a:t>99.</a:t>
            </a:r>
            <a:r>
              <a:rPr sz="450" spc="30" dirty="0">
                <a:latin typeface="Calibri"/>
                <a:cs typeface="Calibri"/>
              </a:rPr>
              <a:t> </a:t>
            </a:r>
            <a:r>
              <a:rPr sz="450" spc="25" dirty="0">
                <a:latin typeface="Calibri"/>
                <a:cs typeface="Calibri"/>
                <a:hlinkClick r:id="rId5"/>
              </a:rPr>
              <a:t>https://ww</a:t>
            </a:r>
            <a:r>
              <a:rPr sz="450" spc="25" dirty="0">
                <a:latin typeface="Calibri"/>
                <a:cs typeface="Calibri"/>
              </a:rPr>
              <a:t>w.scribd.com/document/129590220/ISA-99-SecurityLevels-Proposal/,</a:t>
            </a:r>
            <a:r>
              <a:rPr sz="450" spc="30" dirty="0">
                <a:latin typeface="Calibri"/>
                <a:cs typeface="Calibri"/>
              </a:rPr>
              <a:t> </a:t>
            </a:r>
            <a:r>
              <a:rPr sz="450" spc="25" dirty="0">
                <a:latin typeface="Calibri"/>
                <a:cs typeface="Calibri"/>
              </a:rPr>
              <a:t>2020. </a:t>
            </a:r>
            <a:r>
              <a:rPr sz="450" spc="30" dirty="0">
                <a:latin typeface="Calibri"/>
                <a:cs typeface="Calibri"/>
              </a:rPr>
              <a:t>(Ημερομηνία πρόσβασης:</a:t>
            </a:r>
            <a:r>
              <a:rPr sz="450" spc="40" dirty="0">
                <a:latin typeface="Calibri"/>
                <a:cs typeface="Calibri"/>
              </a:rPr>
              <a:t> </a:t>
            </a:r>
            <a:r>
              <a:rPr sz="450" spc="30" dirty="0">
                <a:latin typeface="Calibri"/>
                <a:cs typeface="Calibri"/>
              </a:rPr>
              <a:t>26</a:t>
            </a:r>
            <a:r>
              <a:rPr sz="450" spc="20" dirty="0">
                <a:latin typeface="Calibri"/>
                <a:cs typeface="Calibri"/>
              </a:rPr>
              <a:t> </a:t>
            </a:r>
            <a:r>
              <a:rPr sz="450" spc="30" dirty="0">
                <a:latin typeface="Calibri"/>
                <a:cs typeface="Calibri"/>
              </a:rPr>
              <a:t>Φεβρουαρίου</a:t>
            </a:r>
            <a:r>
              <a:rPr sz="450" spc="40" dirty="0">
                <a:latin typeface="Calibri"/>
                <a:cs typeface="Calibri"/>
              </a:rPr>
              <a:t> </a:t>
            </a:r>
            <a:r>
              <a:rPr sz="450" spc="25" dirty="0">
                <a:latin typeface="Calibri"/>
                <a:cs typeface="Calibri"/>
              </a:rPr>
              <a:t>2024).</a:t>
            </a:r>
            <a:endParaRPr sz="450">
              <a:latin typeface="Calibri"/>
              <a:cs typeface="Calibri"/>
            </a:endParaRPr>
          </a:p>
        </p:txBody>
      </p:sp>
      <p:sp>
        <p:nvSpPr>
          <p:cNvPr id="14" name="object 14"/>
          <p:cNvSpPr txBox="1"/>
          <p:nvPr/>
        </p:nvSpPr>
        <p:spPr>
          <a:xfrm>
            <a:off x="11127422" y="5621654"/>
            <a:ext cx="132080"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6</a:t>
            </a:r>
            <a:r>
              <a:rPr sz="850" dirty="0">
                <a:latin typeface="Calibri"/>
                <a:cs typeface="Calibri"/>
              </a:rPr>
              <a:t>9</a:t>
            </a:r>
            <a:endParaRPr sz="8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49832" y="8889"/>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5602" y="1895157"/>
              <a:ext cx="2848610" cy="3390900"/>
            </a:xfrm>
            <a:custGeom>
              <a:avLst/>
              <a:gdLst/>
              <a:ahLst/>
              <a:cxnLst/>
              <a:rect l="l" t="t" r="r" b="b"/>
              <a:pathLst>
                <a:path w="2848609" h="3390900">
                  <a:moveTo>
                    <a:pt x="2373629" y="0"/>
                  </a:moveTo>
                  <a:lnTo>
                    <a:pt x="474662" y="0"/>
                  </a:lnTo>
                  <a:lnTo>
                    <a:pt x="426084" y="2539"/>
                  </a:lnTo>
                  <a:lnTo>
                    <a:pt x="379094" y="9525"/>
                  </a:lnTo>
                  <a:lnTo>
                    <a:pt x="333692" y="21272"/>
                  </a:lnTo>
                  <a:lnTo>
                    <a:pt x="289877" y="37464"/>
                  </a:lnTo>
                  <a:lnTo>
                    <a:pt x="248602" y="57150"/>
                  </a:lnTo>
                  <a:lnTo>
                    <a:pt x="209232" y="80962"/>
                  </a:lnTo>
                  <a:lnTo>
                    <a:pt x="172719" y="108267"/>
                  </a:lnTo>
                  <a:lnTo>
                    <a:pt x="139064" y="139064"/>
                  </a:lnTo>
                  <a:lnTo>
                    <a:pt x="108267" y="172719"/>
                  </a:lnTo>
                  <a:lnTo>
                    <a:pt x="80962" y="209232"/>
                  </a:lnTo>
                  <a:lnTo>
                    <a:pt x="57150" y="248602"/>
                  </a:lnTo>
                  <a:lnTo>
                    <a:pt x="37464" y="289877"/>
                  </a:lnTo>
                  <a:lnTo>
                    <a:pt x="21272" y="333692"/>
                  </a:lnTo>
                  <a:lnTo>
                    <a:pt x="9525" y="379094"/>
                  </a:lnTo>
                  <a:lnTo>
                    <a:pt x="2539" y="426084"/>
                  </a:lnTo>
                  <a:lnTo>
                    <a:pt x="0" y="474662"/>
                  </a:lnTo>
                  <a:lnTo>
                    <a:pt x="0" y="2916237"/>
                  </a:lnTo>
                  <a:lnTo>
                    <a:pt x="2539" y="2964815"/>
                  </a:lnTo>
                  <a:lnTo>
                    <a:pt x="9525" y="3011804"/>
                  </a:lnTo>
                  <a:lnTo>
                    <a:pt x="21272" y="3057207"/>
                  </a:lnTo>
                  <a:lnTo>
                    <a:pt x="37464" y="3101022"/>
                  </a:lnTo>
                  <a:lnTo>
                    <a:pt x="57150" y="3142297"/>
                  </a:lnTo>
                  <a:lnTo>
                    <a:pt x="80962" y="3181667"/>
                  </a:lnTo>
                  <a:lnTo>
                    <a:pt x="108267" y="3218179"/>
                  </a:lnTo>
                  <a:lnTo>
                    <a:pt x="139064" y="3251834"/>
                  </a:lnTo>
                  <a:lnTo>
                    <a:pt x="172719" y="3282632"/>
                  </a:lnTo>
                  <a:lnTo>
                    <a:pt x="209232" y="3309937"/>
                  </a:lnTo>
                  <a:lnTo>
                    <a:pt x="248602" y="3333432"/>
                  </a:lnTo>
                  <a:lnTo>
                    <a:pt x="289877" y="3353434"/>
                  </a:lnTo>
                  <a:lnTo>
                    <a:pt x="333692" y="3369627"/>
                  </a:lnTo>
                  <a:lnTo>
                    <a:pt x="379094" y="3381375"/>
                  </a:lnTo>
                  <a:lnTo>
                    <a:pt x="426084" y="3388359"/>
                  </a:lnTo>
                  <a:lnTo>
                    <a:pt x="474662" y="3390900"/>
                  </a:lnTo>
                  <a:lnTo>
                    <a:pt x="2373629" y="3390900"/>
                  </a:lnTo>
                  <a:lnTo>
                    <a:pt x="2422207" y="3388359"/>
                  </a:lnTo>
                  <a:lnTo>
                    <a:pt x="2469197" y="3381375"/>
                  </a:lnTo>
                  <a:lnTo>
                    <a:pt x="2514917" y="3369627"/>
                  </a:lnTo>
                  <a:lnTo>
                    <a:pt x="2558414" y="3353434"/>
                  </a:lnTo>
                  <a:lnTo>
                    <a:pt x="2600007" y="3333432"/>
                  </a:lnTo>
                  <a:lnTo>
                    <a:pt x="2639059" y="3309937"/>
                  </a:lnTo>
                  <a:lnTo>
                    <a:pt x="2675572" y="3282632"/>
                  </a:lnTo>
                  <a:lnTo>
                    <a:pt x="2709227" y="3251834"/>
                  </a:lnTo>
                  <a:lnTo>
                    <a:pt x="2740025" y="3218179"/>
                  </a:lnTo>
                  <a:lnTo>
                    <a:pt x="2767329" y="3181667"/>
                  </a:lnTo>
                  <a:lnTo>
                    <a:pt x="2791142" y="3142297"/>
                  </a:lnTo>
                  <a:lnTo>
                    <a:pt x="2811144" y="3101022"/>
                  </a:lnTo>
                  <a:lnTo>
                    <a:pt x="2827019" y="3057207"/>
                  </a:lnTo>
                  <a:lnTo>
                    <a:pt x="2838767" y="3011804"/>
                  </a:lnTo>
                  <a:lnTo>
                    <a:pt x="2845752" y="2964815"/>
                  </a:lnTo>
                  <a:lnTo>
                    <a:pt x="2848292" y="2916237"/>
                  </a:lnTo>
                  <a:lnTo>
                    <a:pt x="2848292" y="474662"/>
                  </a:lnTo>
                  <a:lnTo>
                    <a:pt x="2845752" y="426084"/>
                  </a:lnTo>
                  <a:lnTo>
                    <a:pt x="2838767" y="379094"/>
                  </a:lnTo>
                  <a:lnTo>
                    <a:pt x="2827019" y="333692"/>
                  </a:lnTo>
                  <a:lnTo>
                    <a:pt x="2811144" y="289877"/>
                  </a:lnTo>
                  <a:lnTo>
                    <a:pt x="2791142" y="248602"/>
                  </a:lnTo>
                  <a:lnTo>
                    <a:pt x="2767329" y="209232"/>
                  </a:lnTo>
                  <a:lnTo>
                    <a:pt x="2740025" y="172719"/>
                  </a:lnTo>
                  <a:lnTo>
                    <a:pt x="2709227" y="139064"/>
                  </a:lnTo>
                  <a:lnTo>
                    <a:pt x="2675572" y="108267"/>
                  </a:lnTo>
                  <a:lnTo>
                    <a:pt x="2639059" y="80962"/>
                  </a:lnTo>
                  <a:lnTo>
                    <a:pt x="2600007" y="57150"/>
                  </a:lnTo>
                  <a:lnTo>
                    <a:pt x="2558414" y="37464"/>
                  </a:lnTo>
                  <a:lnTo>
                    <a:pt x="2514917" y="21272"/>
                  </a:lnTo>
                  <a:lnTo>
                    <a:pt x="2469197" y="9525"/>
                  </a:lnTo>
                  <a:lnTo>
                    <a:pt x="2422207" y="2539"/>
                  </a:lnTo>
                  <a:lnTo>
                    <a:pt x="2373629" y="0"/>
                  </a:lnTo>
                  <a:close/>
                </a:path>
              </a:pathLst>
            </a:custGeom>
            <a:solidFill>
              <a:srgbClr val="000000"/>
            </a:solidFill>
          </p:spPr>
          <p:txBody>
            <a:bodyPr wrap="square" lIns="0" tIns="0" rIns="0" bIns="0" rtlCol="0"/>
            <a:lstStyle/>
            <a:p>
              <a:endParaRPr/>
            </a:p>
          </p:txBody>
        </p:sp>
        <p:sp>
          <p:nvSpPr>
            <p:cNvPr id="5" name="object 5"/>
            <p:cNvSpPr/>
            <p:nvPr/>
          </p:nvSpPr>
          <p:spPr>
            <a:xfrm>
              <a:off x="7995602" y="1895157"/>
              <a:ext cx="2848610" cy="3390900"/>
            </a:xfrm>
            <a:custGeom>
              <a:avLst/>
              <a:gdLst/>
              <a:ahLst/>
              <a:cxnLst/>
              <a:rect l="l" t="t" r="r" b="b"/>
              <a:pathLst>
                <a:path w="2848609" h="3390900">
                  <a:moveTo>
                    <a:pt x="0" y="474662"/>
                  </a:moveTo>
                  <a:lnTo>
                    <a:pt x="2539" y="426084"/>
                  </a:lnTo>
                  <a:lnTo>
                    <a:pt x="9525" y="379094"/>
                  </a:lnTo>
                  <a:lnTo>
                    <a:pt x="21272" y="333692"/>
                  </a:lnTo>
                  <a:lnTo>
                    <a:pt x="37464" y="289877"/>
                  </a:lnTo>
                  <a:lnTo>
                    <a:pt x="57150" y="248602"/>
                  </a:lnTo>
                  <a:lnTo>
                    <a:pt x="80962" y="209232"/>
                  </a:lnTo>
                  <a:lnTo>
                    <a:pt x="108267" y="172719"/>
                  </a:lnTo>
                  <a:lnTo>
                    <a:pt x="139064" y="139064"/>
                  </a:lnTo>
                  <a:lnTo>
                    <a:pt x="172719" y="108267"/>
                  </a:lnTo>
                  <a:lnTo>
                    <a:pt x="209232" y="80962"/>
                  </a:lnTo>
                  <a:lnTo>
                    <a:pt x="248602" y="57150"/>
                  </a:lnTo>
                  <a:lnTo>
                    <a:pt x="289877" y="37464"/>
                  </a:lnTo>
                  <a:lnTo>
                    <a:pt x="333692" y="21272"/>
                  </a:lnTo>
                  <a:lnTo>
                    <a:pt x="379094" y="9525"/>
                  </a:lnTo>
                  <a:lnTo>
                    <a:pt x="426084" y="2539"/>
                  </a:lnTo>
                  <a:lnTo>
                    <a:pt x="474662" y="0"/>
                  </a:lnTo>
                  <a:lnTo>
                    <a:pt x="2373629" y="0"/>
                  </a:lnTo>
                  <a:lnTo>
                    <a:pt x="2422207" y="2539"/>
                  </a:lnTo>
                  <a:lnTo>
                    <a:pt x="2469197" y="9525"/>
                  </a:lnTo>
                  <a:lnTo>
                    <a:pt x="2514917" y="21272"/>
                  </a:lnTo>
                  <a:lnTo>
                    <a:pt x="2558414" y="37464"/>
                  </a:lnTo>
                  <a:lnTo>
                    <a:pt x="2600007" y="57150"/>
                  </a:lnTo>
                  <a:lnTo>
                    <a:pt x="2639059" y="80962"/>
                  </a:lnTo>
                  <a:lnTo>
                    <a:pt x="2675572" y="108267"/>
                  </a:lnTo>
                  <a:lnTo>
                    <a:pt x="2709227" y="139064"/>
                  </a:lnTo>
                  <a:lnTo>
                    <a:pt x="2740025" y="172719"/>
                  </a:lnTo>
                  <a:lnTo>
                    <a:pt x="2767329" y="209232"/>
                  </a:lnTo>
                  <a:lnTo>
                    <a:pt x="2791142" y="248602"/>
                  </a:lnTo>
                  <a:lnTo>
                    <a:pt x="2811144" y="289877"/>
                  </a:lnTo>
                  <a:lnTo>
                    <a:pt x="2827019" y="333692"/>
                  </a:lnTo>
                  <a:lnTo>
                    <a:pt x="2838767" y="379094"/>
                  </a:lnTo>
                  <a:lnTo>
                    <a:pt x="2845752" y="426084"/>
                  </a:lnTo>
                  <a:lnTo>
                    <a:pt x="2848292" y="474662"/>
                  </a:lnTo>
                  <a:lnTo>
                    <a:pt x="2848292" y="2916237"/>
                  </a:lnTo>
                  <a:lnTo>
                    <a:pt x="2845752" y="2964815"/>
                  </a:lnTo>
                  <a:lnTo>
                    <a:pt x="2838767" y="3011804"/>
                  </a:lnTo>
                  <a:lnTo>
                    <a:pt x="2827019" y="3057207"/>
                  </a:lnTo>
                  <a:lnTo>
                    <a:pt x="2811144" y="3101022"/>
                  </a:lnTo>
                  <a:lnTo>
                    <a:pt x="2791142" y="3142297"/>
                  </a:lnTo>
                  <a:lnTo>
                    <a:pt x="2767329" y="3181667"/>
                  </a:lnTo>
                  <a:lnTo>
                    <a:pt x="2740025" y="3218179"/>
                  </a:lnTo>
                  <a:lnTo>
                    <a:pt x="2709227" y="3251834"/>
                  </a:lnTo>
                  <a:lnTo>
                    <a:pt x="2675572" y="3282632"/>
                  </a:lnTo>
                  <a:lnTo>
                    <a:pt x="2639059" y="3309937"/>
                  </a:lnTo>
                  <a:lnTo>
                    <a:pt x="2600007" y="3333432"/>
                  </a:lnTo>
                  <a:lnTo>
                    <a:pt x="2558414" y="3353434"/>
                  </a:lnTo>
                  <a:lnTo>
                    <a:pt x="2514917" y="3369627"/>
                  </a:lnTo>
                  <a:lnTo>
                    <a:pt x="2469197" y="3381375"/>
                  </a:lnTo>
                  <a:lnTo>
                    <a:pt x="2422207" y="3388359"/>
                  </a:lnTo>
                  <a:lnTo>
                    <a:pt x="2373629" y="3390900"/>
                  </a:lnTo>
                  <a:lnTo>
                    <a:pt x="474662" y="3390900"/>
                  </a:lnTo>
                  <a:lnTo>
                    <a:pt x="426084" y="3388359"/>
                  </a:lnTo>
                  <a:lnTo>
                    <a:pt x="379094" y="3381375"/>
                  </a:lnTo>
                  <a:lnTo>
                    <a:pt x="333692" y="3369627"/>
                  </a:lnTo>
                  <a:lnTo>
                    <a:pt x="289877" y="3353434"/>
                  </a:lnTo>
                  <a:lnTo>
                    <a:pt x="248602" y="3333432"/>
                  </a:lnTo>
                  <a:lnTo>
                    <a:pt x="209232" y="3309937"/>
                  </a:lnTo>
                  <a:lnTo>
                    <a:pt x="172719" y="3282632"/>
                  </a:lnTo>
                  <a:lnTo>
                    <a:pt x="139064" y="3251834"/>
                  </a:lnTo>
                  <a:lnTo>
                    <a:pt x="108267" y="3218179"/>
                  </a:lnTo>
                  <a:lnTo>
                    <a:pt x="80962" y="3181667"/>
                  </a:lnTo>
                  <a:lnTo>
                    <a:pt x="57150" y="3142297"/>
                  </a:lnTo>
                  <a:lnTo>
                    <a:pt x="37464" y="3101022"/>
                  </a:lnTo>
                  <a:lnTo>
                    <a:pt x="21272" y="3057207"/>
                  </a:lnTo>
                  <a:lnTo>
                    <a:pt x="9525" y="3011804"/>
                  </a:lnTo>
                  <a:lnTo>
                    <a:pt x="2539" y="2964815"/>
                  </a:lnTo>
                  <a:lnTo>
                    <a:pt x="0" y="2916237"/>
                  </a:lnTo>
                  <a:lnTo>
                    <a:pt x="0" y="474662"/>
                  </a:lnTo>
                </a:path>
              </a:pathLst>
            </a:custGeom>
            <a:ln w="31750">
              <a:solidFill>
                <a:srgbClr val="FFB8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272144" y="2038985"/>
              <a:ext cx="2371407" cy="1390014"/>
            </a:xfrm>
            <a:prstGeom prst="rect">
              <a:avLst/>
            </a:prstGeom>
          </p:spPr>
        </p:pic>
        <p:pic>
          <p:nvPicPr>
            <p:cNvPr id="7" name="object 7"/>
            <p:cNvPicPr/>
            <p:nvPr/>
          </p:nvPicPr>
          <p:blipFill>
            <a:blip r:embed="rId3" cstate="print"/>
            <a:stretch>
              <a:fillRect/>
            </a:stretch>
          </p:blipFill>
          <p:spPr>
            <a:xfrm>
              <a:off x="7549832" y="6167437"/>
              <a:ext cx="3293427" cy="611187"/>
            </a:xfrm>
            <a:prstGeom prst="rect">
              <a:avLst/>
            </a:prstGeom>
          </p:spPr>
        </p:pic>
      </p:grpSp>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2355214" y="668337"/>
            <a:ext cx="7555865" cy="414020"/>
          </a:xfrm>
          <a:prstGeom prst="rect">
            <a:avLst/>
          </a:prstGeom>
        </p:spPr>
        <p:txBody>
          <a:bodyPr vert="horz" wrap="square" lIns="0" tIns="12700" rIns="0" bIns="0" rtlCol="0">
            <a:spAutoFit/>
          </a:bodyPr>
          <a:lstStyle/>
          <a:p>
            <a:pPr marL="12700">
              <a:lnSpc>
                <a:spcPct val="100000"/>
              </a:lnSpc>
              <a:spcBef>
                <a:spcPts val="100"/>
              </a:spcBef>
            </a:pPr>
            <a:r>
              <a:rPr spc="75" dirty="0"/>
              <a:t>Περιστατικά</a:t>
            </a:r>
            <a:r>
              <a:rPr spc="-20" dirty="0"/>
              <a:t> </a:t>
            </a:r>
            <a:r>
              <a:rPr spc="85" dirty="0"/>
              <a:t>στον</a:t>
            </a:r>
            <a:r>
              <a:rPr spc="-15" dirty="0"/>
              <a:t> </a:t>
            </a:r>
            <a:r>
              <a:rPr spc="85" dirty="0"/>
              <a:t>κυβερνοχώρο</a:t>
            </a:r>
            <a:r>
              <a:rPr spc="-15" dirty="0"/>
              <a:t> </a:t>
            </a:r>
            <a:r>
              <a:rPr spc="85" dirty="0"/>
              <a:t>στον</a:t>
            </a:r>
            <a:r>
              <a:rPr spc="-15" dirty="0"/>
              <a:t> </a:t>
            </a:r>
            <a:r>
              <a:rPr spc="85" dirty="0"/>
              <a:t>θαλάσσιο</a:t>
            </a:r>
            <a:r>
              <a:rPr spc="-15" dirty="0"/>
              <a:t> </a:t>
            </a:r>
            <a:r>
              <a:rPr spc="85" dirty="0"/>
              <a:t>τομέα</a:t>
            </a:r>
          </a:p>
        </p:txBody>
      </p:sp>
      <p:sp>
        <p:nvSpPr>
          <p:cNvPr id="10" name="object 10"/>
          <p:cNvSpPr txBox="1"/>
          <p:nvPr/>
        </p:nvSpPr>
        <p:spPr>
          <a:xfrm>
            <a:off x="902969" y="1309687"/>
            <a:ext cx="7579359" cy="238760"/>
          </a:xfrm>
          <a:prstGeom prst="rect">
            <a:avLst/>
          </a:prstGeom>
        </p:spPr>
        <p:txBody>
          <a:bodyPr vert="horz" wrap="square" lIns="0" tIns="12700" rIns="0" bIns="0" rtlCol="0">
            <a:spAutoFit/>
          </a:bodyPr>
          <a:lstStyle/>
          <a:p>
            <a:pPr marL="12700">
              <a:lnSpc>
                <a:spcPct val="100000"/>
              </a:lnSpc>
              <a:spcBef>
                <a:spcPts val="100"/>
              </a:spcBef>
            </a:pPr>
            <a:r>
              <a:rPr sz="1400" spc="145" dirty="0">
                <a:solidFill>
                  <a:srgbClr val="FFFFFF"/>
                </a:solidFill>
                <a:latin typeface="Calibri"/>
                <a:cs typeface="Calibri"/>
              </a:rPr>
              <a:t>Τα</a:t>
            </a:r>
            <a:r>
              <a:rPr sz="1400" spc="60" dirty="0">
                <a:solidFill>
                  <a:srgbClr val="FFFFFF"/>
                </a:solidFill>
                <a:latin typeface="Calibri"/>
                <a:cs typeface="Calibri"/>
              </a:rPr>
              <a:t> </a:t>
            </a:r>
            <a:r>
              <a:rPr sz="1400" spc="125" dirty="0">
                <a:solidFill>
                  <a:srgbClr val="FFFFFF"/>
                </a:solidFill>
                <a:latin typeface="Calibri"/>
                <a:cs typeface="Calibri"/>
              </a:rPr>
              <a:t>περιστατικά</a:t>
            </a:r>
            <a:r>
              <a:rPr sz="1400" spc="70" dirty="0">
                <a:solidFill>
                  <a:srgbClr val="FFFFFF"/>
                </a:solidFill>
                <a:latin typeface="Calibri"/>
                <a:cs typeface="Calibri"/>
              </a:rPr>
              <a:t> </a:t>
            </a:r>
            <a:r>
              <a:rPr sz="1400" spc="130" dirty="0">
                <a:solidFill>
                  <a:srgbClr val="FFFFFF"/>
                </a:solidFill>
                <a:latin typeface="Calibri"/>
                <a:cs typeface="Calibri"/>
              </a:rPr>
              <a:t>στον</a:t>
            </a:r>
            <a:r>
              <a:rPr sz="1400" spc="55" dirty="0">
                <a:solidFill>
                  <a:srgbClr val="FFFFFF"/>
                </a:solidFill>
                <a:latin typeface="Calibri"/>
                <a:cs typeface="Calibri"/>
              </a:rPr>
              <a:t> </a:t>
            </a:r>
            <a:r>
              <a:rPr sz="1400" spc="140" dirty="0">
                <a:solidFill>
                  <a:srgbClr val="FFFFFF"/>
                </a:solidFill>
                <a:latin typeface="Calibri"/>
                <a:cs typeface="Calibri"/>
              </a:rPr>
              <a:t>κυβερνοχώρο</a:t>
            </a:r>
            <a:r>
              <a:rPr sz="1400" spc="65" dirty="0">
                <a:solidFill>
                  <a:srgbClr val="FFFFFF"/>
                </a:solidFill>
                <a:latin typeface="Calibri"/>
                <a:cs typeface="Calibri"/>
              </a:rPr>
              <a:t> </a:t>
            </a:r>
            <a:r>
              <a:rPr sz="1400" spc="130" dirty="0">
                <a:solidFill>
                  <a:srgbClr val="FFFFFF"/>
                </a:solidFill>
                <a:latin typeface="Calibri"/>
                <a:cs typeface="Calibri"/>
              </a:rPr>
              <a:t>μπορεί</a:t>
            </a:r>
            <a:r>
              <a:rPr sz="1400" spc="65" dirty="0">
                <a:solidFill>
                  <a:srgbClr val="FFFFFF"/>
                </a:solidFill>
                <a:latin typeface="Calibri"/>
                <a:cs typeface="Calibri"/>
              </a:rPr>
              <a:t> </a:t>
            </a:r>
            <a:r>
              <a:rPr sz="1400" spc="140" dirty="0">
                <a:solidFill>
                  <a:srgbClr val="FFFFFF"/>
                </a:solidFill>
                <a:latin typeface="Calibri"/>
                <a:cs typeface="Calibri"/>
              </a:rPr>
              <a:t>να</a:t>
            </a:r>
            <a:r>
              <a:rPr sz="1400" spc="60" dirty="0">
                <a:solidFill>
                  <a:srgbClr val="FFFFFF"/>
                </a:solidFill>
                <a:latin typeface="Calibri"/>
                <a:cs typeface="Calibri"/>
              </a:rPr>
              <a:t> </a:t>
            </a:r>
            <a:r>
              <a:rPr sz="1400" spc="125" dirty="0">
                <a:solidFill>
                  <a:srgbClr val="FFFFFF"/>
                </a:solidFill>
                <a:latin typeface="Calibri"/>
                <a:cs typeface="Calibri"/>
              </a:rPr>
              <a:t>οφείλονται</a:t>
            </a:r>
            <a:r>
              <a:rPr sz="1400" spc="65" dirty="0">
                <a:solidFill>
                  <a:srgbClr val="FFFFFF"/>
                </a:solidFill>
                <a:latin typeface="Calibri"/>
                <a:cs typeface="Calibri"/>
              </a:rPr>
              <a:t> </a:t>
            </a:r>
            <a:r>
              <a:rPr sz="1400" spc="135" dirty="0">
                <a:solidFill>
                  <a:srgbClr val="FFFFFF"/>
                </a:solidFill>
                <a:latin typeface="Calibri"/>
                <a:cs typeface="Calibri"/>
              </a:rPr>
              <a:t>σε</a:t>
            </a:r>
            <a:r>
              <a:rPr sz="1400" spc="60" dirty="0">
                <a:solidFill>
                  <a:srgbClr val="FFFFFF"/>
                </a:solidFill>
                <a:latin typeface="Calibri"/>
                <a:cs typeface="Calibri"/>
              </a:rPr>
              <a:t> </a:t>
            </a:r>
            <a:r>
              <a:rPr sz="1400" spc="135" dirty="0">
                <a:solidFill>
                  <a:srgbClr val="FFFFFF"/>
                </a:solidFill>
                <a:latin typeface="Calibri"/>
                <a:cs typeface="Calibri"/>
              </a:rPr>
              <a:t>διάφορους</a:t>
            </a:r>
            <a:r>
              <a:rPr sz="1400" spc="65" dirty="0">
                <a:solidFill>
                  <a:srgbClr val="FFFFFF"/>
                </a:solidFill>
                <a:latin typeface="Calibri"/>
                <a:cs typeface="Calibri"/>
              </a:rPr>
              <a:t> </a:t>
            </a:r>
            <a:r>
              <a:rPr sz="1400" spc="125" dirty="0">
                <a:solidFill>
                  <a:srgbClr val="FFFFFF"/>
                </a:solidFill>
                <a:latin typeface="Calibri"/>
                <a:cs typeface="Calibri"/>
              </a:rPr>
              <a:t>λόγους,</a:t>
            </a:r>
            <a:r>
              <a:rPr sz="1400" spc="60" dirty="0">
                <a:solidFill>
                  <a:srgbClr val="FFFFFF"/>
                </a:solidFill>
                <a:latin typeface="Calibri"/>
                <a:cs typeface="Calibri"/>
              </a:rPr>
              <a:t> </a:t>
            </a:r>
            <a:r>
              <a:rPr sz="1400" spc="135" dirty="0">
                <a:solidFill>
                  <a:srgbClr val="FFFFFF"/>
                </a:solidFill>
                <a:latin typeface="Calibri"/>
                <a:cs typeface="Calibri"/>
              </a:rPr>
              <a:t>όπως:</a:t>
            </a:r>
            <a:endParaRPr sz="1400">
              <a:latin typeface="Calibri"/>
              <a:cs typeface="Calibri"/>
            </a:endParaRPr>
          </a:p>
        </p:txBody>
      </p:sp>
      <p:sp>
        <p:nvSpPr>
          <p:cNvPr id="11" name="object 11"/>
          <p:cNvSpPr txBox="1"/>
          <p:nvPr/>
        </p:nvSpPr>
        <p:spPr>
          <a:xfrm>
            <a:off x="8281669" y="3525520"/>
            <a:ext cx="2276475" cy="1323340"/>
          </a:xfrm>
          <a:prstGeom prst="rect">
            <a:avLst/>
          </a:prstGeom>
        </p:spPr>
        <p:txBody>
          <a:bodyPr vert="horz" wrap="square" lIns="0" tIns="12700" rIns="0" bIns="0" rtlCol="0">
            <a:spAutoFit/>
          </a:bodyPr>
          <a:lstStyle/>
          <a:p>
            <a:pPr marL="12700" marR="5080" indent="1905" algn="ctr">
              <a:lnSpc>
                <a:spcPct val="100000"/>
              </a:lnSpc>
              <a:spcBef>
                <a:spcPts val="100"/>
              </a:spcBef>
            </a:pPr>
            <a:r>
              <a:rPr sz="950" b="1" spc="70" dirty="0">
                <a:solidFill>
                  <a:srgbClr val="FFB800"/>
                </a:solidFill>
                <a:latin typeface="Calibri"/>
                <a:cs typeface="Calibri"/>
              </a:rPr>
              <a:t>Απώλεια </a:t>
            </a:r>
            <a:r>
              <a:rPr sz="950" spc="75" dirty="0">
                <a:solidFill>
                  <a:srgbClr val="FFFFFF"/>
                </a:solidFill>
                <a:latin typeface="Calibri"/>
                <a:cs typeface="Calibri"/>
              </a:rPr>
              <a:t>ή </a:t>
            </a:r>
            <a:r>
              <a:rPr sz="950" b="1" spc="70" dirty="0">
                <a:solidFill>
                  <a:srgbClr val="FFB800"/>
                </a:solidFill>
                <a:latin typeface="Calibri"/>
                <a:cs typeface="Calibri"/>
              </a:rPr>
              <a:t>χειραγώγηση </a:t>
            </a:r>
            <a:r>
              <a:rPr sz="950" spc="70" dirty="0">
                <a:solidFill>
                  <a:srgbClr val="FFFFFF"/>
                </a:solidFill>
                <a:latin typeface="Calibri"/>
                <a:cs typeface="Calibri"/>
              </a:rPr>
              <a:t>των </a:t>
            </a:r>
            <a:r>
              <a:rPr sz="950" spc="75" dirty="0">
                <a:solidFill>
                  <a:srgbClr val="FFFFFF"/>
                </a:solidFill>
                <a:latin typeface="Calibri"/>
                <a:cs typeface="Calibri"/>
              </a:rPr>
              <a:t> </a:t>
            </a:r>
            <a:r>
              <a:rPr sz="950" spc="70" dirty="0">
                <a:solidFill>
                  <a:srgbClr val="FFFFFF"/>
                </a:solidFill>
                <a:latin typeface="Calibri"/>
                <a:cs typeface="Calibri"/>
              </a:rPr>
              <a:t>δεδομένων </a:t>
            </a:r>
            <a:r>
              <a:rPr sz="950" b="1" spc="65" dirty="0">
                <a:solidFill>
                  <a:srgbClr val="FFB800"/>
                </a:solidFill>
                <a:latin typeface="Calibri"/>
                <a:cs typeface="Calibri"/>
              </a:rPr>
              <a:t>(</a:t>
            </a:r>
            <a:r>
              <a:rPr sz="950" spc="65" dirty="0">
                <a:solidFill>
                  <a:srgbClr val="FFFFFF"/>
                </a:solidFill>
                <a:latin typeface="Calibri"/>
                <a:cs typeface="Calibri"/>
              </a:rPr>
              <a:t>επ)αισθητήρων </a:t>
            </a:r>
            <a:r>
              <a:rPr sz="950" spc="70" dirty="0">
                <a:solidFill>
                  <a:srgbClr val="FFFFFF"/>
                </a:solidFill>
                <a:latin typeface="Calibri"/>
                <a:cs typeface="Calibri"/>
              </a:rPr>
              <a:t>που </a:t>
            </a:r>
            <a:r>
              <a:rPr sz="950" spc="55" dirty="0">
                <a:solidFill>
                  <a:srgbClr val="FFFFFF"/>
                </a:solidFill>
                <a:latin typeface="Calibri"/>
                <a:cs typeface="Calibri"/>
              </a:rPr>
              <a:t>είναι </a:t>
            </a:r>
            <a:r>
              <a:rPr sz="950" spc="60" dirty="0">
                <a:solidFill>
                  <a:srgbClr val="FFFFFF"/>
                </a:solidFill>
                <a:latin typeface="Calibri"/>
                <a:cs typeface="Calibri"/>
              </a:rPr>
              <a:t> κρίσιμα για </a:t>
            </a:r>
            <a:r>
              <a:rPr sz="950" b="1" spc="65" dirty="0">
                <a:solidFill>
                  <a:srgbClr val="FFB800"/>
                </a:solidFill>
                <a:latin typeface="Calibri"/>
                <a:cs typeface="Calibri"/>
              </a:rPr>
              <a:t>τη </a:t>
            </a:r>
            <a:r>
              <a:rPr sz="950" b="1" spc="60" dirty="0">
                <a:solidFill>
                  <a:srgbClr val="FFB800"/>
                </a:solidFill>
                <a:latin typeface="Calibri"/>
                <a:cs typeface="Calibri"/>
              </a:rPr>
              <a:t>λειτουργικότητα </a:t>
            </a:r>
            <a:r>
              <a:rPr sz="950" b="1" spc="65" dirty="0">
                <a:solidFill>
                  <a:srgbClr val="FFB800"/>
                </a:solidFill>
                <a:latin typeface="Calibri"/>
                <a:cs typeface="Calibri"/>
              </a:rPr>
              <a:t>του </a:t>
            </a:r>
            <a:r>
              <a:rPr sz="950" b="1" spc="70" dirty="0">
                <a:solidFill>
                  <a:srgbClr val="FFB800"/>
                </a:solidFill>
                <a:latin typeface="Calibri"/>
                <a:cs typeface="Calibri"/>
              </a:rPr>
              <a:t> </a:t>
            </a:r>
            <a:r>
              <a:rPr sz="950" b="1" spc="60" dirty="0">
                <a:solidFill>
                  <a:srgbClr val="FFB800"/>
                </a:solidFill>
                <a:latin typeface="Calibri"/>
                <a:cs typeface="Calibri"/>
              </a:rPr>
              <a:t>πλοίου, </a:t>
            </a:r>
            <a:r>
              <a:rPr sz="950" spc="70" dirty="0">
                <a:solidFill>
                  <a:srgbClr val="FFFFFF"/>
                </a:solidFill>
                <a:latin typeface="Calibri"/>
                <a:cs typeface="Calibri"/>
              </a:rPr>
              <a:t>συμπεριλαμβανομένων </a:t>
            </a:r>
            <a:r>
              <a:rPr sz="950" b="1" spc="70" dirty="0">
                <a:solidFill>
                  <a:srgbClr val="FFB800"/>
                </a:solidFill>
                <a:latin typeface="Calibri"/>
                <a:cs typeface="Calibri"/>
              </a:rPr>
              <a:t>των </a:t>
            </a:r>
            <a:r>
              <a:rPr sz="950" b="1" spc="75" dirty="0">
                <a:solidFill>
                  <a:srgbClr val="FFB800"/>
                </a:solidFill>
                <a:latin typeface="Calibri"/>
                <a:cs typeface="Calibri"/>
              </a:rPr>
              <a:t> </a:t>
            </a:r>
            <a:r>
              <a:rPr sz="950" b="1" spc="70" dirty="0">
                <a:solidFill>
                  <a:srgbClr val="FFB800"/>
                </a:solidFill>
                <a:latin typeface="Calibri"/>
                <a:cs typeface="Calibri"/>
              </a:rPr>
              <a:t>καθολικών</a:t>
            </a:r>
            <a:r>
              <a:rPr sz="950" b="1" spc="20" dirty="0">
                <a:solidFill>
                  <a:srgbClr val="FFB800"/>
                </a:solidFill>
                <a:latin typeface="Calibri"/>
                <a:cs typeface="Calibri"/>
              </a:rPr>
              <a:t> </a:t>
            </a:r>
            <a:r>
              <a:rPr sz="950" b="1" spc="70" dirty="0">
                <a:solidFill>
                  <a:srgbClr val="FFB800"/>
                </a:solidFill>
                <a:latin typeface="Calibri"/>
                <a:cs typeface="Calibri"/>
              </a:rPr>
              <a:t>δορυφορικών</a:t>
            </a:r>
            <a:r>
              <a:rPr sz="950" b="1" spc="30" dirty="0">
                <a:solidFill>
                  <a:srgbClr val="FFB800"/>
                </a:solidFill>
                <a:latin typeface="Calibri"/>
                <a:cs typeface="Calibri"/>
              </a:rPr>
              <a:t> </a:t>
            </a:r>
            <a:r>
              <a:rPr sz="950" b="1" spc="70" dirty="0">
                <a:solidFill>
                  <a:srgbClr val="FFB800"/>
                </a:solidFill>
                <a:latin typeface="Calibri"/>
                <a:cs typeface="Calibri"/>
              </a:rPr>
              <a:t>συστημάτων </a:t>
            </a:r>
            <a:r>
              <a:rPr sz="950" b="1" spc="-200" dirty="0">
                <a:solidFill>
                  <a:srgbClr val="FFB800"/>
                </a:solidFill>
                <a:latin typeface="Calibri"/>
                <a:cs typeface="Calibri"/>
              </a:rPr>
              <a:t> </a:t>
            </a:r>
            <a:r>
              <a:rPr sz="950" b="1" spc="70" dirty="0">
                <a:solidFill>
                  <a:srgbClr val="FFB800"/>
                </a:solidFill>
                <a:latin typeface="Calibri"/>
                <a:cs typeface="Calibri"/>
              </a:rPr>
              <a:t>πλοήγησης </a:t>
            </a:r>
            <a:r>
              <a:rPr sz="950" b="1" spc="60" dirty="0">
                <a:solidFill>
                  <a:srgbClr val="FFB800"/>
                </a:solidFill>
                <a:latin typeface="Calibri"/>
                <a:cs typeface="Calibri"/>
              </a:rPr>
              <a:t>(GNSS</a:t>
            </a:r>
            <a:r>
              <a:rPr sz="950" spc="60" dirty="0">
                <a:solidFill>
                  <a:srgbClr val="FFFFFF"/>
                </a:solidFill>
                <a:latin typeface="Calibri"/>
                <a:cs typeface="Calibri"/>
              </a:rPr>
              <a:t>), εκ </a:t>
            </a:r>
            <a:r>
              <a:rPr sz="950" spc="70" dirty="0">
                <a:solidFill>
                  <a:srgbClr val="FFFFFF"/>
                </a:solidFill>
                <a:latin typeface="Calibri"/>
                <a:cs typeface="Calibri"/>
              </a:rPr>
              <a:t>των οποίων </a:t>
            </a:r>
            <a:r>
              <a:rPr sz="950" spc="60" dirty="0">
                <a:solidFill>
                  <a:srgbClr val="FFFFFF"/>
                </a:solidFill>
                <a:latin typeface="Calibri"/>
                <a:cs typeface="Calibri"/>
              </a:rPr>
              <a:t>το </a:t>
            </a:r>
            <a:r>
              <a:rPr sz="950" spc="65" dirty="0">
                <a:solidFill>
                  <a:srgbClr val="FFFFFF"/>
                </a:solidFill>
                <a:latin typeface="Calibri"/>
                <a:cs typeface="Calibri"/>
              </a:rPr>
              <a:t> Παγκόσμιο</a:t>
            </a:r>
            <a:r>
              <a:rPr sz="950" spc="140" dirty="0">
                <a:solidFill>
                  <a:srgbClr val="FFFFFF"/>
                </a:solidFill>
                <a:latin typeface="Calibri"/>
                <a:cs typeface="Calibri"/>
              </a:rPr>
              <a:t> </a:t>
            </a:r>
            <a:r>
              <a:rPr sz="950" b="1" spc="70" dirty="0">
                <a:solidFill>
                  <a:srgbClr val="FFB800"/>
                </a:solidFill>
                <a:latin typeface="Calibri"/>
                <a:cs typeface="Calibri"/>
              </a:rPr>
              <a:t>Σύστημα</a:t>
            </a:r>
            <a:r>
              <a:rPr sz="950" b="1" spc="135" dirty="0">
                <a:solidFill>
                  <a:srgbClr val="FFB800"/>
                </a:solidFill>
                <a:latin typeface="Calibri"/>
                <a:cs typeface="Calibri"/>
              </a:rPr>
              <a:t> </a:t>
            </a:r>
            <a:r>
              <a:rPr sz="950" b="1" spc="65" dirty="0">
                <a:solidFill>
                  <a:srgbClr val="FFB800"/>
                </a:solidFill>
                <a:latin typeface="Calibri"/>
                <a:cs typeface="Calibri"/>
              </a:rPr>
              <a:t>Εντοπισμού </a:t>
            </a:r>
            <a:r>
              <a:rPr sz="950" b="1" spc="70" dirty="0">
                <a:solidFill>
                  <a:srgbClr val="FFB800"/>
                </a:solidFill>
                <a:latin typeface="Calibri"/>
                <a:cs typeface="Calibri"/>
              </a:rPr>
              <a:t> Θέσης </a:t>
            </a:r>
            <a:r>
              <a:rPr sz="950" b="1" spc="60" dirty="0">
                <a:solidFill>
                  <a:srgbClr val="FFB800"/>
                </a:solidFill>
                <a:latin typeface="Calibri"/>
                <a:cs typeface="Calibri"/>
              </a:rPr>
              <a:t>(GPS) </a:t>
            </a:r>
            <a:r>
              <a:rPr sz="950" b="1" spc="55" dirty="0">
                <a:solidFill>
                  <a:srgbClr val="FFB800"/>
                </a:solidFill>
                <a:latin typeface="Calibri"/>
                <a:cs typeface="Calibri"/>
              </a:rPr>
              <a:t>είναι </a:t>
            </a:r>
            <a:r>
              <a:rPr sz="950" b="1" spc="65" dirty="0">
                <a:solidFill>
                  <a:srgbClr val="FFB800"/>
                </a:solidFill>
                <a:latin typeface="Calibri"/>
                <a:cs typeface="Calibri"/>
              </a:rPr>
              <a:t>το </a:t>
            </a:r>
            <a:r>
              <a:rPr sz="950" spc="60" dirty="0">
                <a:solidFill>
                  <a:srgbClr val="FFFFFF"/>
                </a:solidFill>
                <a:latin typeface="Calibri"/>
                <a:cs typeface="Calibri"/>
              </a:rPr>
              <a:t>πιο </a:t>
            </a:r>
            <a:r>
              <a:rPr sz="950" spc="65" dirty="0">
                <a:solidFill>
                  <a:srgbClr val="FFFFFF"/>
                </a:solidFill>
                <a:latin typeface="Calibri"/>
                <a:cs typeface="Calibri"/>
              </a:rPr>
              <a:t>συχνά </a:t>
            </a:r>
            <a:r>
              <a:rPr sz="950" spc="70" dirty="0">
                <a:solidFill>
                  <a:srgbClr val="FFFFFF"/>
                </a:solidFill>
                <a:latin typeface="Calibri"/>
                <a:cs typeface="Calibri"/>
              </a:rPr>
              <a:t> </a:t>
            </a:r>
            <a:r>
              <a:rPr sz="950" spc="60" dirty="0">
                <a:solidFill>
                  <a:srgbClr val="FFFFFF"/>
                </a:solidFill>
                <a:latin typeface="Calibri"/>
                <a:cs typeface="Calibri"/>
              </a:rPr>
              <a:t>χρησιμοποιούμενο.</a:t>
            </a:r>
            <a:endParaRPr sz="950">
              <a:latin typeface="Calibri"/>
              <a:cs typeface="Calibri"/>
            </a:endParaRPr>
          </a:p>
        </p:txBody>
      </p:sp>
      <p:sp>
        <p:nvSpPr>
          <p:cNvPr id="12" name="object 12"/>
          <p:cNvSpPr txBox="1"/>
          <p:nvPr/>
        </p:nvSpPr>
        <p:spPr>
          <a:xfrm>
            <a:off x="1110614" y="5108575"/>
            <a:ext cx="2013585" cy="86360"/>
          </a:xfrm>
          <a:prstGeom prst="rect">
            <a:avLst/>
          </a:prstGeom>
        </p:spPr>
        <p:txBody>
          <a:bodyPr vert="horz" wrap="square" lIns="0" tIns="12700" rIns="0" bIns="0" rtlCol="0">
            <a:spAutoFit/>
          </a:bodyPr>
          <a:lstStyle/>
          <a:p>
            <a:pPr marL="12700">
              <a:lnSpc>
                <a:spcPct val="100000"/>
              </a:lnSpc>
              <a:spcBef>
                <a:spcPts val="100"/>
              </a:spcBef>
            </a:pPr>
            <a:r>
              <a:rPr sz="400" u="sng" spc="30" dirty="0">
                <a:solidFill>
                  <a:srgbClr val="85872B"/>
                </a:solidFill>
                <a:uFill>
                  <a:solidFill>
                    <a:srgbClr val="85872B"/>
                  </a:solidFill>
                </a:uFill>
                <a:latin typeface="Calibri"/>
                <a:cs typeface="Calibri"/>
                <a:hlinkClick r:id="rId4"/>
              </a:rPr>
              <a:t>Πηγή:</a:t>
            </a:r>
            <a:r>
              <a:rPr sz="400" u="sng" spc="-5"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Ηλεκτρονική</a:t>
            </a:r>
            <a:r>
              <a:rPr sz="400" u="sng" dirty="0">
                <a:solidFill>
                  <a:srgbClr val="85872B"/>
                </a:solidFill>
                <a:uFill>
                  <a:solidFill>
                    <a:srgbClr val="85872B"/>
                  </a:solidFill>
                </a:uFill>
                <a:latin typeface="Calibri"/>
                <a:cs typeface="Calibri"/>
                <a:hlinkClick r:id="rId4"/>
              </a:rPr>
              <a:t> </a:t>
            </a:r>
            <a:r>
              <a:rPr sz="400" u="sng" spc="30" dirty="0">
                <a:solidFill>
                  <a:srgbClr val="85872B"/>
                </a:solidFill>
                <a:uFill>
                  <a:solidFill>
                    <a:srgbClr val="85872B"/>
                  </a:solidFill>
                </a:uFill>
                <a:latin typeface="Calibri"/>
                <a:cs typeface="Calibri"/>
                <a:hlinkClick r:id="rId4"/>
              </a:rPr>
              <a:t>Κάρτα</a:t>
            </a:r>
            <a:r>
              <a:rPr sz="400" u="sng" spc="-5" dirty="0">
                <a:solidFill>
                  <a:srgbClr val="85872B"/>
                </a:solidFill>
                <a:uFill>
                  <a:solidFill>
                    <a:srgbClr val="85872B"/>
                  </a:solidFill>
                </a:uFill>
                <a:latin typeface="Calibri"/>
                <a:cs typeface="Calibri"/>
                <a:hlinkClick r:id="rId4"/>
              </a:rPr>
              <a:t> </a:t>
            </a:r>
            <a:r>
              <a:rPr sz="400" u="sng" spc="30" dirty="0">
                <a:solidFill>
                  <a:srgbClr val="85872B"/>
                </a:solidFill>
                <a:uFill>
                  <a:solidFill>
                    <a:srgbClr val="85872B"/>
                  </a:solidFill>
                </a:uFill>
                <a:latin typeface="Calibri"/>
                <a:cs typeface="Calibri"/>
                <a:hlinkClick r:id="rId4"/>
              </a:rPr>
              <a:t>Πλοήγησης</a:t>
            </a:r>
            <a:r>
              <a:rPr sz="400" u="sng"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και</a:t>
            </a:r>
            <a:r>
              <a:rPr sz="400" u="sng" spc="-5"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Προφορίες</a:t>
            </a:r>
            <a:r>
              <a:rPr sz="400" u="sng"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ECDIS)</a:t>
            </a:r>
            <a:r>
              <a:rPr sz="400" u="sng" spc="-10" dirty="0">
                <a:solidFill>
                  <a:srgbClr val="85872B"/>
                </a:solidFill>
                <a:uFill>
                  <a:solidFill>
                    <a:srgbClr val="85872B"/>
                  </a:solidFill>
                </a:uFill>
                <a:latin typeface="Calibri"/>
                <a:cs typeface="Calibri"/>
                <a:hlinkClick r:id="rId4"/>
              </a:rPr>
              <a:t> </a:t>
            </a:r>
            <a:r>
              <a:rPr sz="400" u="sng" spc="20" dirty="0">
                <a:solidFill>
                  <a:srgbClr val="85872B"/>
                </a:solidFill>
                <a:uFill>
                  <a:solidFill>
                    <a:srgbClr val="85872B"/>
                  </a:solidFill>
                </a:uFill>
                <a:latin typeface="Calibri"/>
                <a:cs typeface="Calibri"/>
                <a:hlinkClick r:id="rId4"/>
              </a:rPr>
              <a:t>-</a:t>
            </a:r>
            <a:r>
              <a:rPr sz="400" u="sng"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China</a:t>
            </a:r>
            <a:r>
              <a:rPr sz="400" u="sng" spc="-5" dirty="0">
                <a:solidFill>
                  <a:srgbClr val="85872B"/>
                </a:solidFill>
                <a:uFill>
                  <a:solidFill>
                    <a:srgbClr val="85872B"/>
                  </a:solidFill>
                </a:uFill>
                <a:latin typeface="Calibri"/>
                <a:cs typeface="Calibri"/>
                <a:hlinkClick r:id="rId4"/>
              </a:rPr>
              <a:t> </a:t>
            </a:r>
            <a:r>
              <a:rPr sz="400" u="sng" spc="30" dirty="0">
                <a:solidFill>
                  <a:srgbClr val="85872B"/>
                </a:solidFill>
                <a:uFill>
                  <a:solidFill>
                    <a:srgbClr val="85872B"/>
                  </a:solidFill>
                </a:uFill>
                <a:latin typeface="Calibri"/>
                <a:cs typeface="Calibri"/>
                <a:hlinkClick r:id="rId4"/>
              </a:rPr>
              <a:t>D</a:t>
            </a:r>
            <a:r>
              <a:rPr sz="400" u="sng" spc="30" dirty="0">
                <a:solidFill>
                  <a:srgbClr val="85872B"/>
                </a:solidFill>
                <a:uFill>
                  <a:solidFill>
                    <a:srgbClr val="85872B"/>
                  </a:solidFill>
                </a:uFill>
                <a:latin typeface="Calibri"/>
                <a:cs typeface="Calibri"/>
              </a:rPr>
              <a:t>eyuan</a:t>
            </a:r>
            <a:r>
              <a:rPr sz="400" u="sng" dirty="0">
                <a:solidFill>
                  <a:srgbClr val="85872B"/>
                </a:solidFill>
                <a:uFill>
                  <a:solidFill>
                    <a:srgbClr val="85872B"/>
                  </a:solidFill>
                </a:uFill>
                <a:latin typeface="Calibri"/>
                <a:cs typeface="Calibri"/>
              </a:rPr>
              <a:t> </a:t>
            </a:r>
            <a:r>
              <a:rPr sz="400" u="sng" spc="30" dirty="0">
                <a:solidFill>
                  <a:srgbClr val="85872B"/>
                </a:solidFill>
                <a:uFill>
                  <a:solidFill>
                    <a:srgbClr val="85872B"/>
                  </a:solidFill>
                </a:uFill>
                <a:latin typeface="Calibri"/>
                <a:cs typeface="Calibri"/>
              </a:rPr>
              <a:t>Marin</a:t>
            </a:r>
            <a:r>
              <a:rPr sz="400" spc="30" dirty="0">
                <a:solidFill>
                  <a:srgbClr val="85872B"/>
                </a:solidFill>
                <a:latin typeface="Calibri"/>
                <a:cs typeface="Calibri"/>
              </a:rPr>
              <a:t>e</a:t>
            </a:r>
            <a:endParaRPr sz="400">
              <a:latin typeface="Calibri"/>
              <a:cs typeface="Calibri"/>
            </a:endParaRPr>
          </a:p>
        </p:txBody>
      </p:sp>
      <p:sp>
        <p:nvSpPr>
          <p:cNvPr id="13" name="object 13"/>
          <p:cNvSpPr txBox="1"/>
          <p:nvPr/>
        </p:nvSpPr>
        <p:spPr>
          <a:xfrm>
            <a:off x="5250815" y="5102225"/>
            <a:ext cx="2172335" cy="86360"/>
          </a:xfrm>
          <a:prstGeom prst="rect">
            <a:avLst/>
          </a:prstGeom>
        </p:spPr>
        <p:txBody>
          <a:bodyPr vert="horz" wrap="square" lIns="0" tIns="12700" rIns="0" bIns="0" rtlCol="0">
            <a:spAutoFit/>
          </a:bodyPr>
          <a:lstStyle/>
          <a:p>
            <a:pPr marL="12700">
              <a:lnSpc>
                <a:spcPct val="100000"/>
              </a:lnSpc>
              <a:spcBef>
                <a:spcPts val="100"/>
              </a:spcBef>
            </a:pPr>
            <a:r>
              <a:rPr sz="400" u="sng" spc="25" dirty="0">
                <a:solidFill>
                  <a:srgbClr val="85872B"/>
                </a:solidFill>
                <a:uFill>
                  <a:solidFill>
                    <a:srgbClr val="85872B"/>
                  </a:solidFill>
                </a:uFill>
                <a:latin typeface="Calibri"/>
                <a:cs typeface="Calibri"/>
                <a:hlinkClick r:id="rId4"/>
              </a:rPr>
              <a:t>Πηγή:</a:t>
            </a:r>
            <a:r>
              <a:rPr sz="400" u="sng" spc="15"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Deyuan</a:t>
            </a:r>
            <a:r>
              <a:rPr sz="400" u="sng" spc="20"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Deyuan</a:t>
            </a:r>
            <a:r>
              <a:rPr sz="400" u="sng" spc="20" dirty="0">
                <a:solidFill>
                  <a:srgbClr val="85872B"/>
                </a:solidFill>
                <a:uFill>
                  <a:solidFill>
                    <a:srgbClr val="85872B"/>
                  </a:solidFill>
                </a:uFill>
                <a:latin typeface="Calibri"/>
                <a:cs typeface="Calibri"/>
                <a:hlinkClick r:id="rId4"/>
              </a:rPr>
              <a:t> </a:t>
            </a:r>
            <a:r>
              <a:rPr sz="400" u="sng" spc="25" dirty="0">
                <a:solidFill>
                  <a:srgbClr val="85872B"/>
                </a:solidFill>
                <a:uFill>
                  <a:solidFill>
                    <a:srgbClr val="85872B"/>
                  </a:solidFill>
                </a:uFill>
                <a:latin typeface="Calibri"/>
                <a:cs typeface="Calibri"/>
                <a:hlinkClick r:id="rId4"/>
              </a:rPr>
              <a:t>(Ελλά</a:t>
            </a:r>
            <a:r>
              <a:rPr sz="400" u="sng" spc="25" dirty="0">
                <a:solidFill>
                  <a:srgbClr val="85872B"/>
                </a:solidFill>
                <a:uFill>
                  <a:solidFill>
                    <a:srgbClr val="85872B"/>
                  </a:solidFill>
                </a:uFill>
                <a:latin typeface="Calibri"/>
                <a:cs typeface="Calibri"/>
              </a:rPr>
              <a:t>δα)</a:t>
            </a:r>
            <a:r>
              <a:rPr sz="400" u="sng" spc="15" dirty="0">
                <a:solidFill>
                  <a:srgbClr val="85872B"/>
                </a:solidFill>
                <a:uFill>
                  <a:solidFill>
                    <a:srgbClr val="85872B"/>
                  </a:solidFill>
                </a:uFill>
                <a:latin typeface="Calibri"/>
                <a:cs typeface="Calibri"/>
              </a:rPr>
              <a:t> </a:t>
            </a:r>
            <a:r>
              <a:rPr sz="400" u="sng" spc="30" dirty="0">
                <a:solidFill>
                  <a:srgbClr val="85872B"/>
                </a:solidFill>
                <a:uFill>
                  <a:solidFill>
                    <a:srgbClr val="85872B"/>
                  </a:solidFill>
                </a:uFill>
                <a:latin typeface="Calibri"/>
                <a:cs typeface="Calibri"/>
                <a:hlinkClick r:id="rId5"/>
              </a:rPr>
              <a:t>3</a:t>
            </a:r>
            <a:r>
              <a:rPr sz="400" u="sng" spc="20"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Simple </a:t>
            </a:r>
            <a:r>
              <a:rPr sz="400" u="sng" spc="20" dirty="0">
                <a:solidFill>
                  <a:srgbClr val="85872B"/>
                </a:solidFill>
                <a:uFill>
                  <a:solidFill>
                    <a:srgbClr val="85872B"/>
                  </a:solidFill>
                </a:uFill>
                <a:latin typeface="Calibri"/>
                <a:cs typeface="Calibri"/>
                <a:hlinkClick r:id="rId5"/>
              </a:rPr>
              <a:t>Rules </a:t>
            </a:r>
            <a:r>
              <a:rPr sz="400" u="sng" spc="25" dirty="0">
                <a:solidFill>
                  <a:srgbClr val="85872B"/>
                </a:solidFill>
                <a:uFill>
                  <a:solidFill>
                    <a:srgbClr val="85872B"/>
                  </a:solidFill>
                </a:uFill>
                <a:latin typeface="Calibri"/>
                <a:cs typeface="Calibri"/>
                <a:hlinkClick r:id="rId5"/>
              </a:rPr>
              <a:t>to</a:t>
            </a:r>
            <a:r>
              <a:rPr sz="400" u="sng" spc="20"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Stop</a:t>
            </a:r>
            <a:r>
              <a:rPr sz="400" u="sng" spc="20"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κακόβουλο</a:t>
            </a:r>
            <a:r>
              <a:rPr sz="400" u="sng" spc="15"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λογι</a:t>
            </a:r>
            <a:r>
              <a:rPr sz="400" u="sng" spc="25" dirty="0">
                <a:solidFill>
                  <a:srgbClr val="85872B"/>
                </a:solidFill>
                <a:uFill>
                  <a:solidFill>
                    <a:srgbClr val="85872B"/>
                  </a:solidFill>
                </a:uFill>
                <a:latin typeface="Calibri"/>
                <a:cs typeface="Calibri"/>
              </a:rPr>
              <a:t>σμικό</a:t>
            </a:r>
            <a:r>
              <a:rPr sz="400" u="sng" spc="15" dirty="0">
                <a:solidFill>
                  <a:srgbClr val="85872B"/>
                </a:solidFill>
                <a:uFill>
                  <a:solidFill>
                    <a:srgbClr val="85872B"/>
                  </a:solidFill>
                </a:uFill>
                <a:latin typeface="Calibri"/>
                <a:cs typeface="Calibri"/>
              </a:rPr>
              <a:t> </a:t>
            </a:r>
            <a:r>
              <a:rPr sz="400" u="sng" spc="10" dirty="0">
                <a:solidFill>
                  <a:srgbClr val="85872B"/>
                </a:solidFill>
                <a:uFill>
                  <a:solidFill>
                    <a:srgbClr val="85872B"/>
                  </a:solidFill>
                </a:uFill>
                <a:latin typeface="Calibri"/>
                <a:cs typeface="Calibri"/>
                <a:hlinkClick r:id="rId5"/>
              </a:rPr>
              <a:t>calyptix.co</a:t>
            </a:r>
            <a:r>
              <a:rPr sz="400" u="sng" spc="10" dirty="0">
                <a:solidFill>
                  <a:srgbClr val="85872B"/>
                </a:solidFill>
                <a:uFill>
                  <a:solidFill>
                    <a:srgbClr val="85872B"/>
                  </a:solidFill>
                </a:uFill>
                <a:latin typeface="Calibri"/>
                <a:cs typeface="Calibri"/>
              </a:rPr>
              <a:t>m</a:t>
            </a:r>
            <a:r>
              <a:rPr sz="400" spc="10" dirty="0">
                <a:solidFill>
                  <a:srgbClr val="85872B"/>
                </a:solidFill>
                <a:latin typeface="Calibri"/>
                <a:cs typeface="Calibri"/>
              </a:rPr>
              <a:t>)</a:t>
            </a:r>
            <a:endParaRPr sz="400">
              <a:latin typeface="Calibri"/>
              <a:cs typeface="Calibri"/>
            </a:endParaRPr>
          </a:p>
        </p:txBody>
      </p:sp>
      <p:sp>
        <p:nvSpPr>
          <p:cNvPr id="14" name="object 14"/>
          <p:cNvSpPr txBox="1"/>
          <p:nvPr/>
        </p:nvSpPr>
        <p:spPr>
          <a:xfrm>
            <a:off x="8569959" y="5057775"/>
            <a:ext cx="1778635" cy="86360"/>
          </a:xfrm>
          <a:prstGeom prst="rect">
            <a:avLst/>
          </a:prstGeom>
        </p:spPr>
        <p:txBody>
          <a:bodyPr vert="horz" wrap="square" lIns="0" tIns="12700" rIns="0" bIns="0" rtlCol="0">
            <a:spAutoFit/>
          </a:bodyPr>
          <a:lstStyle/>
          <a:p>
            <a:pPr marL="12700">
              <a:lnSpc>
                <a:spcPct val="100000"/>
              </a:lnSpc>
              <a:spcBef>
                <a:spcPts val="100"/>
              </a:spcBef>
            </a:pPr>
            <a:r>
              <a:rPr sz="400" spc="20" dirty="0">
                <a:solidFill>
                  <a:srgbClr val="85872B"/>
                </a:solidFill>
                <a:latin typeface="Calibri"/>
                <a:cs typeface="Calibri"/>
                <a:hlinkClick r:id="rId4"/>
              </a:rPr>
              <a:t>(Πηγή:) (GNSS</a:t>
            </a:r>
            <a:r>
              <a:rPr sz="400" spc="20" dirty="0">
                <a:solidFill>
                  <a:srgbClr val="85872B"/>
                </a:solidFill>
                <a:latin typeface="Calibri"/>
                <a:cs typeface="Calibri"/>
              </a:rPr>
              <a:t>-)</a:t>
            </a:r>
            <a:r>
              <a:rPr sz="400" spc="25" dirty="0">
                <a:solidFill>
                  <a:srgbClr val="85872B"/>
                </a:solidFill>
                <a:latin typeface="Calibri"/>
                <a:cs typeface="Calibri"/>
              </a:rPr>
              <a:t> </a:t>
            </a:r>
            <a:r>
              <a:rPr sz="400" spc="20" dirty="0">
                <a:solidFill>
                  <a:srgbClr val="85872B"/>
                </a:solidFill>
                <a:latin typeface="Calibri"/>
                <a:cs typeface="Calibri"/>
              </a:rPr>
              <a:t>(</a:t>
            </a:r>
            <a:r>
              <a:rPr sz="400" spc="20" dirty="0">
                <a:solidFill>
                  <a:srgbClr val="85872B"/>
                </a:solidFill>
                <a:latin typeface="Calibri"/>
                <a:cs typeface="Calibri"/>
                <a:hlinkClick r:id="rId6"/>
              </a:rPr>
              <a:t>Καθολικός)</a:t>
            </a:r>
            <a:r>
              <a:rPr sz="400" spc="25" dirty="0">
                <a:solidFill>
                  <a:srgbClr val="85872B"/>
                </a:solidFill>
                <a:latin typeface="Calibri"/>
                <a:cs typeface="Calibri"/>
                <a:hlinkClick r:id="rId6"/>
              </a:rPr>
              <a:t> </a:t>
            </a:r>
            <a:r>
              <a:rPr sz="400" spc="20" dirty="0">
                <a:solidFill>
                  <a:srgbClr val="85872B"/>
                </a:solidFill>
                <a:latin typeface="Calibri"/>
                <a:cs typeface="Calibri"/>
                <a:hlinkClick r:id="rId6"/>
              </a:rPr>
              <a:t>(Navigation(Satellite)</a:t>
            </a:r>
            <a:r>
              <a:rPr sz="400" spc="25" dirty="0">
                <a:solidFill>
                  <a:srgbClr val="85872B"/>
                </a:solidFill>
                <a:latin typeface="Calibri"/>
                <a:cs typeface="Calibri"/>
                <a:hlinkClick r:id="rId6"/>
              </a:rPr>
              <a:t> (System) </a:t>
            </a:r>
            <a:r>
              <a:rPr sz="400" spc="20" dirty="0">
                <a:solidFill>
                  <a:srgbClr val="85872B"/>
                </a:solidFill>
                <a:latin typeface="Calibri"/>
                <a:cs typeface="Calibri"/>
                <a:hlinkClick r:id="rId6"/>
              </a:rPr>
              <a:t>((blogf</a:t>
            </a:r>
            <a:r>
              <a:rPr sz="400" spc="20" dirty="0">
                <a:solidFill>
                  <a:srgbClr val="85872B"/>
                </a:solidFill>
                <a:latin typeface="Calibri"/>
                <a:cs typeface="Calibri"/>
              </a:rPr>
              <a:t>a.com)(</a:t>
            </a:r>
            <a:endParaRPr sz="400">
              <a:latin typeface="Calibri"/>
              <a:cs typeface="Calibri"/>
            </a:endParaRPr>
          </a:p>
        </p:txBody>
      </p:sp>
      <p:grpSp>
        <p:nvGrpSpPr>
          <p:cNvPr id="15" name="object 15"/>
          <p:cNvGrpSpPr/>
          <p:nvPr/>
        </p:nvGrpSpPr>
        <p:grpSpPr>
          <a:xfrm>
            <a:off x="4636134" y="1683702"/>
            <a:ext cx="5698490" cy="3449320"/>
            <a:chOff x="4636134" y="1683702"/>
            <a:chExt cx="5698490" cy="3449320"/>
          </a:xfrm>
        </p:grpSpPr>
        <p:sp>
          <p:nvSpPr>
            <p:cNvPr id="16" name="object 16"/>
            <p:cNvSpPr/>
            <p:nvPr/>
          </p:nvSpPr>
          <p:spPr>
            <a:xfrm>
              <a:off x="8582659" y="5131435"/>
              <a:ext cx="1751964" cy="0"/>
            </a:xfrm>
            <a:custGeom>
              <a:avLst/>
              <a:gdLst/>
              <a:ahLst/>
              <a:cxnLst/>
              <a:rect l="l" t="t" r="r" b="b"/>
              <a:pathLst>
                <a:path w="1751965">
                  <a:moveTo>
                    <a:pt x="0" y="0"/>
                  </a:moveTo>
                  <a:lnTo>
                    <a:pt x="1751965" y="0"/>
                  </a:lnTo>
                </a:path>
              </a:pathLst>
            </a:custGeom>
            <a:ln w="3175">
              <a:solidFill>
                <a:srgbClr val="85872B"/>
              </a:solidFill>
            </a:ln>
          </p:spPr>
          <p:txBody>
            <a:bodyPr wrap="square" lIns="0" tIns="0" rIns="0" bIns="0" rtlCol="0"/>
            <a:lstStyle/>
            <a:p>
              <a:endParaRPr/>
            </a:p>
          </p:txBody>
        </p:sp>
        <p:sp>
          <p:nvSpPr>
            <p:cNvPr id="17" name="object 17"/>
            <p:cNvSpPr/>
            <p:nvPr/>
          </p:nvSpPr>
          <p:spPr>
            <a:xfrm>
              <a:off x="4652009" y="1699577"/>
              <a:ext cx="2848610" cy="3390900"/>
            </a:xfrm>
            <a:custGeom>
              <a:avLst/>
              <a:gdLst/>
              <a:ahLst/>
              <a:cxnLst/>
              <a:rect l="l" t="t" r="r" b="b"/>
              <a:pathLst>
                <a:path w="2848609" h="3390900">
                  <a:moveTo>
                    <a:pt x="2373630" y="0"/>
                  </a:moveTo>
                  <a:lnTo>
                    <a:pt x="474662" y="0"/>
                  </a:lnTo>
                  <a:lnTo>
                    <a:pt x="426085" y="2539"/>
                  </a:lnTo>
                  <a:lnTo>
                    <a:pt x="379094" y="9525"/>
                  </a:lnTo>
                  <a:lnTo>
                    <a:pt x="333692" y="21272"/>
                  </a:lnTo>
                  <a:lnTo>
                    <a:pt x="289877" y="37464"/>
                  </a:lnTo>
                  <a:lnTo>
                    <a:pt x="248602" y="57150"/>
                  </a:lnTo>
                  <a:lnTo>
                    <a:pt x="209232" y="80962"/>
                  </a:lnTo>
                  <a:lnTo>
                    <a:pt x="172719" y="108267"/>
                  </a:lnTo>
                  <a:lnTo>
                    <a:pt x="139064" y="139064"/>
                  </a:lnTo>
                  <a:lnTo>
                    <a:pt x="108267" y="172720"/>
                  </a:lnTo>
                  <a:lnTo>
                    <a:pt x="80962" y="209232"/>
                  </a:lnTo>
                  <a:lnTo>
                    <a:pt x="57150" y="248602"/>
                  </a:lnTo>
                  <a:lnTo>
                    <a:pt x="37464" y="289877"/>
                  </a:lnTo>
                  <a:lnTo>
                    <a:pt x="21272" y="333692"/>
                  </a:lnTo>
                  <a:lnTo>
                    <a:pt x="9525" y="379095"/>
                  </a:lnTo>
                  <a:lnTo>
                    <a:pt x="2539" y="426085"/>
                  </a:lnTo>
                  <a:lnTo>
                    <a:pt x="0" y="474662"/>
                  </a:lnTo>
                  <a:lnTo>
                    <a:pt x="0" y="2916237"/>
                  </a:lnTo>
                  <a:lnTo>
                    <a:pt x="2539" y="2964815"/>
                  </a:lnTo>
                  <a:lnTo>
                    <a:pt x="9525" y="3011805"/>
                  </a:lnTo>
                  <a:lnTo>
                    <a:pt x="21272" y="3057207"/>
                  </a:lnTo>
                  <a:lnTo>
                    <a:pt x="37464" y="3101022"/>
                  </a:lnTo>
                  <a:lnTo>
                    <a:pt x="57150" y="3142297"/>
                  </a:lnTo>
                  <a:lnTo>
                    <a:pt x="80962" y="3181667"/>
                  </a:lnTo>
                  <a:lnTo>
                    <a:pt x="108267" y="3218180"/>
                  </a:lnTo>
                  <a:lnTo>
                    <a:pt x="139064" y="3251835"/>
                  </a:lnTo>
                  <a:lnTo>
                    <a:pt x="172719" y="3282632"/>
                  </a:lnTo>
                  <a:lnTo>
                    <a:pt x="209232" y="3309937"/>
                  </a:lnTo>
                  <a:lnTo>
                    <a:pt x="248602" y="3333432"/>
                  </a:lnTo>
                  <a:lnTo>
                    <a:pt x="289877" y="3353435"/>
                  </a:lnTo>
                  <a:lnTo>
                    <a:pt x="333692" y="3369627"/>
                  </a:lnTo>
                  <a:lnTo>
                    <a:pt x="379094" y="3381375"/>
                  </a:lnTo>
                  <a:lnTo>
                    <a:pt x="426085" y="3388360"/>
                  </a:lnTo>
                  <a:lnTo>
                    <a:pt x="474662" y="3390900"/>
                  </a:lnTo>
                  <a:lnTo>
                    <a:pt x="2373630"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4" y="3218180"/>
                  </a:lnTo>
                  <a:lnTo>
                    <a:pt x="2767330" y="3181667"/>
                  </a:lnTo>
                  <a:lnTo>
                    <a:pt x="2791142" y="3142297"/>
                  </a:lnTo>
                  <a:lnTo>
                    <a:pt x="2811144" y="3101022"/>
                  </a:lnTo>
                  <a:lnTo>
                    <a:pt x="2827019" y="3057207"/>
                  </a:lnTo>
                  <a:lnTo>
                    <a:pt x="2838767" y="3011805"/>
                  </a:lnTo>
                  <a:lnTo>
                    <a:pt x="2845752" y="2964815"/>
                  </a:lnTo>
                  <a:lnTo>
                    <a:pt x="2848292" y="2916237"/>
                  </a:lnTo>
                  <a:lnTo>
                    <a:pt x="2848292" y="474662"/>
                  </a:lnTo>
                  <a:lnTo>
                    <a:pt x="2845752" y="426085"/>
                  </a:lnTo>
                  <a:lnTo>
                    <a:pt x="2838767" y="379095"/>
                  </a:lnTo>
                  <a:lnTo>
                    <a:pt x="2827019" y="333692"/>
                  </a:lnTo>
                  <a:lnTo>
                    <a:pt x="2811144" y="289877"/>
                  </a:lnTo>
                  <a:lnTo>
                    <a:pt x="2791142" y="248602"/>
                  </a:lnTo>
                  <a:lnTo>
                    <a:pt x="2767330" y="209232"/>
                  </a:lnTo>
                  <a:lnTo>
                    <a:pt x="2740024" y="172720"/>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000000"/>
            </a:solidFill>
          </p:spPr>
          <p:txBody>
            <a:bodyPr wrap="square" lIns="0" tIns="0" rIns="0" bIns="0" rtlCol="0"/>
            <a:lstStyle/>
            <a:p>
              <a:endParaRPr/>
            </a:p>
          </p:txBody>
        </p:sp>
        <p:sp>
          <p:nvSpPr>
            <p:cNvPr id="18" name="object 18"/>
            <p:cNvSpPr/>
            <p:nvPr/>
          </p:nvSpPr>
          <p:spPr>
            <a:xfrm>
              <a:off x="4652009" y="1699577"/>
              <a:ext cx="2848610" cy="3390900"/>
            </a:xfrm>
            <a:custGeom>
              <a:avLst/>
              <a:gdLst/>
              <a:ahLst/>
              <a:cxnLst/>
              <a:rect l="l" t="t" r="r" b="b"/>
              <a:pathLst>
                <a:path w="2848609" h="3390900">
                  <a:moveTo>
                    <a:pt x="0" y="474662"/>
                  </a:moveTo>
                  <a:lnTo>
                    <a:pt x="2539" y="426085"/>
                  </a:lnTo>
                  <a:lnTo>
                    <a:pt x="9525" y="379095"/>
                  </a:lnTo>
                  <a:lnTo>
                    <a:pt x="21272" y="333692"/>
                  </a:lnTo>
                  <a:lnTo>
                    <a:pt x="37464" y="289877"/>
                  </a:lnTo>
                  <a:lnTo>
                    <a:pt x="57150" y="248602"/>
                  </a:lnTo>
                  <a:lnTo>
                    <a:pt x="80962" y="209232"/>
                  </a:lnTo>
                  <a:lnTo>
                    <a:pt x="108267" y="172720"/>
                  </a:lnTo>
                  <a:lnTo>
                    <a:pt x="139064" y="139064"/>
                  </a:lnTo>
                  <a:lnTo>
                    <a:pt x="172719" y="108267"/>
                  </a:lnTo>
                  <a:lnTo>
                    <a:pt x="209232" y="80962"/>
                  </a:lnTo>
                  <a:lnTo>
                    <a:pt x="248602" y="57150"/>
                  </a:lnTo>
                  <a:lnTo>
                    <a:pt x="289877" y="37464"/>
                  </a:lnTo>
                  <a:lnTo>
                    <a:pt x="333692" y="21272"/>
                  </a:lnTo>
                  <a:lnTo>
                    <a:pt x="379094"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4" y="172720"/>
                  </a:lnTo>
                  <a:lnTo>
                    <a:pt x="2767330" y="209232"/>
                  </a:lnTo>
                  <a:lnTo>
                    <a:pt x="2791142" y="248602"/>
                  </a:lnTo>
                  <a:lnTo>
                    <a:pt x="2811144" y="289877"/>
                  </a:lnTo>
                  <a:lnTo>
                    <a:pt x="2827019" y="333692"/>
                  </a:lnTo>
                  <a:lnTo>
                    <a:pt x="2838767" y="379095"/>
                  </a:lnTo>
                  <a:lnTo>
                    <a:pt x="2845752" y="426085"/>
                  </a:lnTo>
                  <a:lnTo>
                    <a:pt x="2848292" y="474662"/>
                  </a:lnTo>
                  <a:lnTo>
                    <a:pt x="2848292" y="2916237"/>
                  </a:lnTo>
                  <a:lnTo>
                    <a:pt x="2845752" y="2964815"/>
                  </a:lnTo>
                  <a:lnTo>
                    <a:pt x="2838767" y="3011805"/>
                  </a:lnTo>
                  <a:lnTo>
                    <a:pt x="2827019" y="3057207"/>
                  </a:lnTo>
                  <a:lnTo>
                    <a:pt x="2811144" y="3101022"/>
                  </a:lnTo>
                  <a:lnTo>
                    <a:pt x="2791142" y="3142297"/>
                  </a:lnTo>
                  <a:lnTo>
                    <a:pt x="2767330" y="3181667"/>
                  </a:lnTo>
                  <a:lnTo>
                    <a:pt x="2740024" y="3218180"/>
                  </a:lnTo>
                  <a:lnTo>
                    <a:pt x="2709227" y="3251835"/>
                  </a:lnTo>
                  <a:lnTo>
                    <a:pt x="2675572" y="3282632"/>
                  </a:lnTo>
                  <a:lnTo>
                    <a:pt x="2639060" y="3309937"/>
                  </a:lnTo>
                  <a:lnTo>
                    <a:pt x="2600007" y="3333432"/>
                  </a:lnTo>
                  <a:lnTo>
                    <a:pt x="2558415" y="3353435"/>
                  </a:lnTo>
                  <a:lnTo>
                    <a:pt x="2514917" y="3369627"/>
                  </a:lnTo>
                  <a:lnTo>
                    <a:pt x="2469197" y="3381375"/>
                  </a:lnTo>
                  <a:lnTo>
                    <a:pt x="2422207" y="3388360"/>
                  </a:lnTo>
                  <a:lnTo>
                    <a:pt x="2373630" y="3390900"/>
                  </a:lnTo>
                  <a:lnTo>
                    <a:pt x="474662" y="3390900"/>
                  </a:lnTo>
                  <a:lnTo>
                    <a:pt x="426085" y="3388360"/>
                  </a:lnTo>
                  <a:lnTo>
                    <a:pt x="379094" y="3381375"/>
                  </a:lnTo>
                  <a:lnTo>
                    <a:pt x="333692" y="3369627"/>
                  </a:lnTo>
                  <a:lnTo>
                    <a:pt x="289877" y="3353435"/>
                  </a:lnTo>
                  <a:lnTo>
                    <a:pt x="248602" y="3333432"/>
                  </a:lnTo>
                  <a:lnTo>
                    <a:pt x="209232" y="3309937"/>
                  </a:lnTo>
                  <a:lnTo>
                    <a:pt x="172719" y="3282632"/>
                  </a:lnTo>
                  <a:lnTo>
                    <a:pt x="139064" y="3251835"/>
                  </a:lnTo>
                  <a:lnTo>
                    <a:pt x="108267" y="3218180"/>
                  </a:lnTo>
                  <a:lnTo>
                    <a:pt x="80962" y="3181667"/>
                  </a:lnTo>
                  <a:lnTo>
                    <a:pt x="57150" y="3142297"/>
                  </a:lnTo>
                  <a:lnTo>
                    <a:pt x="37464" y="3101022"/>
                  </a:lnTo>
                  <a:lnTo>
                    <a:pt x="21272" y="3057207"/>
                  </a:lnTo>
                  <a:lnTo>
                    <a:pt x="9525" y="3011805"/>
                  </a:lnTo>
                  <a:lnTo>
                    <a:pt x="2539" y="2964815"/>
                  </a:lnTo>
                  <a:lnTo>
                    <a:pt x="0" y="2916237"/>
                  </a:lnTo>
                  <a:lnTo>
                    <a:pt x="0" y="474662"/>
                  </a:lnTo>
                </a:path>
              </a:pathLst>
            </a:custGeom>
            <a:ln w="31750">
              <a:solidFill>
                <a:srgbClr val="FFB800"/>
              </a:solidFill>
            </a:ln>
          </p:spPr>
          <p:txBody>
            <a:bodyPr wrap="square" lIns="0" tIns="0" rIns="0" bIns="0" rtlCol="0"/>
            <a:lstStyle/>
            <a:p>
              <a:endParaRPr/>
            </a:p>
          </p:txBody>
        </p:sp>
        <p:pic>
          <p:nvPicPr>
            <p:cNvPr id="19" name="object 19"/>
            <p:cNvPicPr/>
            <p:nvPr/>
          </p:nvPicPr>
          <p:blipFill>
            <a:blip r:embed="rId7" cstate="print"/>
            <a:stretch>
              <a:fillRect/>
            </a:stretch>
          </p:blipFill>
          <p:spPr>
            <a:xfrm>
              <a:off x="5210492" y="1759902"/>
              <a:ext cx="1575752" cy="1574164"/>
            </a:xfrm>
            <a:prstGeom prst="rect">
              <a:avLst/>
            </a:prstGeom>
          </p:spPr>
        </p:pic>
      </p:grpSp>
      <p:sp>
        <p:nvSpPr>
          <p:cNvPr id="20" name="object 20"/>
          <p:cNvSpPr txBox="1"/>
          <p:nvPr/>
        </p:nvSpPr>
        <p:spPr>
          <a:xfrm>
            <a:off x="78739" y="5951537"/>
            <a:ext cx="285623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25" dirty="0">
                <a:solidFill>
                  <a:srgbClr val="FFFFFF"/>
                </a:solidFill>
                <a:latin typeface="Calibri"/>
                <a:cs typeface="Calibri"/>
              </a:rPr>
              <a:t> </a:t>
            </a:r>
            <a:r>
              <a:rPr sz="850" spc="75" dirty="0">
                <a:solidFill>
                  <a:srgbClr val="FFFFFF"/>
                </a:solidFill>
                <a:latin typeface="Calibri"/>
                <a:cs typeface="Calibri"/>
              </a:rPr>
              <a:t>Abdelkader</a:t>
            </a:r>
            <a:r>
              <a:rPr sz="850" spc="40" dirty="0">
                <a:solidFill>
                  <a:srgbClr val="FFFFFF"/>
                </a:solidFill>
                <a:latin typeface="Calibri"/>
                <a:cs typeface="Calibri"/>
              </a:rPr>
              <a:t> </a:t>
            </a:r>
            <a:r>
              <a:rPr sz="850" spc="80" dirty="0">
                <a:solidFill>
                  <a:srgbClr val="FFFFFF"/>
                </a:solidFill>
                <a:latin typeface="Calibri"/>
                <a:cs typeface="Calibri"/>
              </a:rPr>
              <a:t>Shaaban</a:t>
            </a:r>
            <a:r>
              <a:rPr sz="850" spc="35" dirty="0">
                <a:solidFill>
                  <a:srgbClr val="FFFFFF"/>
                </a:solidFill>
                <a:latin typeface="Calibri"/>
                <a:cs typeface="Calibri"/>
              </a:rPr>
              <a:t> </a:t>
            </a:r>
            <a:r>
              <a:rPr sz="850" spc="70" dirty="0">
                <a:solidFill>
                  <a:srgbClr val="FFFFFF"/>
                </a:solidFill>
                <a:latin typeface="Calibri"/>
                <a:cs typeface="Calibri"/>
              </a:rPr>
              <a:t>και</a:t>
            </a:r>
            <a:r>
              <a:rPr sz="850" spc="30" dirty="0">
                <a:solidFill>
                  <a:srgbClr val="FFFFFF"/>
                </a:solidFill>
                <a:latin typeface="Calibri"/>
                <a:cs typeface="Calibri"/>
              </a:rPr>
              <a:t> </a:t>
            </a:r>
            <a:r>
              <a:rPr sz="850" spc="70" dirty="0">
                <a:solidFill>
                  <a:srgbClr val="FFFFFF"/>
                </a:solidFill>
                <a:latin typeface="Calibri"/>
                <a:cs typeface="Calibri"/>
              </a:rPr>
              <a:t>Stefan</a:t>
            </a:r>
            <a:r>
              <a:rPr sz="850" spc="35" dirty="0">
                <a:solidFill>
                  <a:srgbClr val="FFFFFF"/>
                </a:solidFill>
                <a:latin typeface="Calibri"/>
                <a:cs typeface="Calibri"/>
              </a:rPr>
              <a:t> </a:t>
            </a:r>
            <a:r>
              <a:rPr sz="850" spc="50" dirty="0">
                <a:solidFill>
                  <a:srgbClr val="FFFFFF"/>
                </a:solidFill>
                <a:latin typeface="Calibri"/>
                <a:cs typeface="Calibri"/>
              </a:rPr>
              <a:t>Schauer</a:t>
            </a:r>
            <a:endParaRPr sz="850">
              <a:latin typeface="Calibri"/>
              <a:cs typeface="Calibri"/>
            </a:endParaRPr>
          </a:p>
        </p:txBody>
      </p:sp>
      <p:sp>
        <p:nvSpPr>
          <p:cNvPr id="21" name="object 21"/>
          <p:cNvSpPr txBox="1"/>
          <p:nvPr/>
        </p:nvSpPr>
        <p:spPr>
          <a:xfrm>
            <a:off x="11226165" y="5951537"/>
            <a:ext cx="88900" cy="154940"/>
          </a:xfrm>
          <a:prstGeom prst="rect">
            <a:avLst/>
          </a:prstGeom>
        </p:spPr>
        <p:txBody>
          <a:bodyPr vert="horz" wrap="square" lIns="0" tIns="12700" rIns="0" bIns="0" rtlCol="0">
            <a:spAutoFit/>
          </a:bodyPr>
          <a:lstStyle/>
          <a:p>
            <a:pPr marL="12700">
              <a:lnSpc>
                <a:spcPct val="100000"/>
              </a:lnSpc>
              <a:spcBef>
                <a:spcPts val="100"/>
              </a:spcBef>
            </a:pPr>
            <a:r>
              <a:rPr sz="850" spc="65" dirty="0">
                <a:solidFill>
                  <a:srgbClr val="FFFFFF"/>
                </a:solidFill>
                <a:latin typeface="Calibri"/>
                <a:cs typeface="Calibri"/>
              </a:rPr>
              <a:t>7</a:t>
            </a:r>
            <a:endParaRPr sz="850">
              <a:latin typeface="Calibri"/>
              <a:cs typeface="Calibri"/>
            </a:endParaRPr>
          </a:p>
        </p:txBody>
      </p:sp>
      <p:sp>
        <p:nvSpPr>
          <p:cNvPr id="22" name="object 22"/>
          <p:cNvSpPr txBox="1"/>
          <p:nvPr/>
        </p:nvSpPr>
        <p:spPr>
          <a:xfrm>
            <a:off x="78739" y="6213792"/>
            <a:ext cx="5335270" cy="109220"/>
          </a:xfrm>
          <a:prstGeom prst="rect">
            <a:avLst/>
          </a:prstGeom>
        </p:spPr>
        <p:txBody>
          <a:bodyPr vert="horz" wrap="square" lIns="0" tIns="12700" rIns="0" bIns="0" rtlCol="0">
            <a:spAutoFit/>
          </a:bodyPr>
          <a:lstStyle/>
          <a:p>
            <a:pPr marL="12700">
              <a:lnSpc>
                <a:spcPct val="100000"/>
              </a:lnSpc>
              <a:spcBef>
                <a:spcPts val="100"/>
              </a:spcBef>
            </a:pPr>
            <a:r>
              <a:rPr sz="550" spc="35" dirty="0">
                <a:solidFill>
                  <a:srgbClr val="FFFFFF"/>
                </a:solidFill>
                <a:latin typeface="Calibri"/>
                <a:cs typeface="Calibri"/>
              </a:rPr>
              <a:t>ΟΔΗΓΙΕΣ</a:t>
            </a:r>
            <a:r>
              <a:rPr sz="550" spc="25" dirty="0">
                <a:solidFill>
                  <a:srgbClr val="FFFFFF"/>
                </a:solidFill>
                <a:latin typeface="Calibri"/>
                <a:cs typeface="Calibri"/>
              </a:rPr>
              <a:t> </a:t>
            </a:r>
            <a:r>
              <a:rPr sz="550" spc="30" dirty="0">
                <a:solidFill>
                  <a:srgbClr val="FFFFFF"/>
                </a:solidFill>
                <a:latin typeface="Calibri"/>
                <a:cs typeface="Calibri"/>
              </a:rPr>
              <a:t>ΓΙΑ</a:t>
            </a:r>
            <a:r>
              <a:rPr sz="550" spc="25" dirty="0">
                <a:solidFill>
                  <a:srgbClr val="FFFFFF"/>
                </a:solidFill>
                <a:latin typeface="Calibri"/>
                <a:cs typeface="Calibri"/>
              </a:rPr>
              <a:t> </a:t>
            </a:r>
            <a:r>
              <a:rPr sz="550" spc="45" dirty="0">
                <a:solidFill>
                  <a:srgbClr val="FFFFFF"/>
                </a:solidFill>
                <a:latin typeface="Calibri"/>
                <a:cs typeface="Calibri"/>
              </a:rPr>
              <a:t>ΤΗΝ</a:t>
            </a:r>
            <a:r>
              <a:rPr sz="550" spc="30" dirty="0">
                <a:solidFill>
                  <a:srgbClr val="FFFFFF"/>
                </a:solidFill>
                <a:latin typeface="Calibri"/>
                <a:cs typeface="Calibri"/>
              </a:rPr>
              <a:t> </a:t>
            </a:r>
            <a:r>
              <a:rPr sz="550" spc="40" dirty="0">
                <a:solidFill>
                  <a:srgbClr val="FFFFFF"/>
                </a:solidFill>
                <a:latin typeface="Calibri"/>
                <a:cs typeface="Calibri"/>
              </a:rPr>
              <a:t>ΑΣΦΑΛΕΙΑ</a:t>
            </a:r>
            <a:r>
              <a:rPr sz="550" spc="25" dirty="0">
                <a:solidFill>
                  <a:srgbClr val="FFFFFF"/>
                </a:solidFill>
                <a:latin typeface="Calibri"/>
                <a:cs typeface="Calibri"/>
              </a:rPr>
              <a:t> </a:t>
            </a:r>
            <a:r>
              <a:rPr sz="550" spc="40" dirty="0">
                <a:solidFill>
                  <a:srgbClr val="FFFFFF"/>
                </a:solidFill>
                <a:latin typeface="Calibri"/>
                <a:cs typeface="Calibri"/>
              </a:rPr>
              <a:t>ΤΟΥ</a:t>
            </a:r>
            <a:r>
              <a:rPr sz="550" spc="25" dirty="0">
                <a:solidFill>
                  <a:srgbClr val="FFFFFF"/>
                </a:solidFill>
                <a:latin typeface="Calibri"/>
                <a:cs typeface="Calibri"/>
              </a:rPr>
              <a:t> </a:t>
            </a:r>
            <a:r>
              <a:rPr sz="550" spc="40" dirty="0">
                <a:solidFill>
                  <a:srgbClr val="FFFFFF"/>
                </a:solidFill>
                <a:latin typeface="Calibri"/>
                <a:cs typeface="Calibri"/>
              </a:rPr>
              <a:t>ΚΥΒΕΡΝΟΥ</a:t>
            </a:r>
            <a:r>
              <a:rPr sz="550" spc="30" dirty="0">
                <a:solidFill>
                  <a:srgbClr val="FFFFFF"/>
                </a:solidFill>
                <a:latin typeface="Calibri"/>
                <a:cs typeface="Calibri"/>
              </a:rPr>
              <a:t> </a:t>
            </a:r>
            <a:r>
              <a:rPr sz="550" spc="40" dirty="0">
                <a:solidFill>
                  <a:srgbClr val="FFFFFF"/>
                </a:solidFill>
                <a:latin typeface="Calibri"/>
                <a:cs typeface="Calibri"/>
              </a:rPr>
              <a:t>ΣΤΑ</a:t>
            </a:r>
            <a:r>
              <a:rPr sz="550" spc="30" dirty="0">
                <a:solidFill>
                  <a:srgbClr val="FFFFFF"/>
                </a:solidFill>
                <a:latin typeface="Calibri"/>
                <a:cs typeface="Calibri"/>
              </a:rPr>
              <a:t> </a:t>
            </a:r>
            <a:r>
              <a:rPr sz="550" spc="35" dirty="0">
                <a:solidFill>
                  <a:srgbClr val="FFFFFF"/>
                </a:solidFill>
                <a:latin typeface="Calibri"/>
                <a:cs typeface="Calibri"/>
              </a:rPr>
              <a:t>ΠΛΟΙΑ,</a:t>
            </a:r>
            <a:r>
              <a:rPr sz="550" spc="30" dirty="0">
                <a:solidFill>
                  <a:srgbClr val="FFFFFF"/>
                </a:solidFill>
                <a:latin typeface="Calibri"/>
                <a:cs typeface="Calibri"/>
              </a:rPr>
              <a:t> </a:t>
            </a:r>
            <a:r>
              <a:rPr sz="550" spc="40" dirty="0">
                <a:solidFill>
                  <a:srgbClr val="FFFFFF"/>
                </a:solidFill>
                <a:latin typeface="Calibri"/>
                <a:cs typeface="Calibri"/>
              </a:rPr>
              <a:t>Έκδοση</a:t>
            </a:r>
            <a:r>
              <a:rPr sz="550" spc="30" dirty="0">
                <a:solidFill>
                  <a:srgbClr val="FFFFFF"/>
                </a:solidFill>
                <a:latin typeface="Calibri"/>
                <a:cs typeface="Calibri"/>
              </a:rPr>
              <a:t> 4,</a:t>
            </a:r>
            <a:r>
              <a:rPr sz="550" spc="25" dirty="0">
                <a:solidFill>
                  <a:srgbClr val="FFFFFF"/>
                </a:solidFill>
                <a:latin typeface="Calibri"/>
                <a:cs typeface="Calibri"/>
              </a:rPr>
              <a:t> </a:t>
            </a:r>
            <a:r>
              <a:rPr sz="550" spc="35" dirty="0">
                <a:solidFill>
                  <a:srgbClr val="FFFFFF"/>
                </a:solidFill>
                <a:latin typeface="Calibri"/>
                <a:cs typeface="Calibri"/>
              </a:rPr>
              <a:t>URL:</a:t>
            </a:r>
            <a:r>
              <a:rPr sz="550" spc="25" dirty="0">
                <a:solidFill>
                  <a:srgbClr val="FFFFFF"/>
                </a:solidFill>
                <a:latin typeface="Calibri"/>
                <a:cs typeface="Calibri"/>
              </a:rPr>
              <a:t> </a:t>
            </a:r>
            <a:r>
              <a:rPr sz="550" u="sng" spc="30" dirty="0">
                <a:solidFill>
                  <a:srgbClr val="FFFFFF"/>
                </a:solidFill>
                <a:uFill>
                  <a:solidFill>
                    <a:srgbClr val="FFFFFF"/>
                  </a:solidFill>
                </a:uFill>
                <a:latin typeface="Calibri"/>
                <a:cs typeface="Calibri"/>
                <a:hlinkClick r:id="rId8"/>
              </a:rPr>
              <a:t>2021-Cyber-Security-Guidelines.pdf </a:t>
            </a:r>
            <a:r>
              <a:rPr sz="550" u="sng" spc="25" dirty="0">
                <a:solidFill>
                  <a:srgbClr val="FFFFFF"/>
                </a:solidFill>
                <a:uFill>
                  <a:solidFill>
                    <a:srgbClr val="FFFFFF"/>
                  </a:solidFill>
                </a:uFill>
                <a:latin typeface="Calibri"/>
                <a:cs typeface="Calibri"/>
                <a:hlinkClick r:id="rId8"/>
              </a:rPr>
              <a:t>(ics-shipping.org),</a:t>
            </a:r>
            <a:r>
              <a:rPr sz="550" u="sng" spc="40" dirty="0">
                <a:solidFill>
                  <a:srgbClr val="FFFFFF"/>
                </a:solidFill>
                <a:uFill>
                  <a:solidFill>
                    <a:srgbClr val="FFFFFF"/>
                  </a:solidFill>
                </a:uFill>
                <a:latin typeface="Calibri"/>
                <a:cs typeface="Calibri"/>
                <a:hlinkClick r:id="rId8"/>
              </a:rPr>
              <a:t> πρόσβαση</a:t>
            </a:r>
            <a:r>
              <a:rPr sz="550" u="sng" spc="35" dirty="0">
                <a:solidFill>
                  <a:srgbClr val="FFFFFF"/>
                </a:solidFill>
                <a:uFill>
                  <a:solidFill>
                    <a:srgbClr val="FFFFFF"/>
                  </a:solidFill>
                </a:uFill>
                <a:latin typeface="Calibri"/>
                <a:cs typeface="Calibri"/>
                <a:hlinkClick r:id="rId8"/>
              </a:rPr>
              <a:t> </a:t>
            </a:r>
            <a:r>
              <a:rPr sz="550" u="sng" spc="30" dirty="0">
                <a:solidFill>
                  <a:srgbClr val="FFFFFF"/>
                </a:solidFill>
                <a:uFill>
                  <a:solidFill>
                    <a:srgbClr val="FFFFFF"/>
                  </a:solidFill>
                </a:uFill>
                <a:latin typeface="Calibri"/>
                <a:cs typeface="Calibri"/>
                <a:hlinkClick r:id="rId8"/>
              </a:rPr>
              <a:t>στις</a:t>
            </a:r>
            <a:r>
              <a:rPr sz="550" u="sng" spc="20" dirty="0">
                <a:solidFill>
                  <a:srgbClr val="FFFFFF"/>
                </a:solidFill>
                <a:uFill>
                  <a:solidFill>
                    <a:srgbClr val="FFFFFF"/>
                  </a:solidFill>
                </a:uFill>
                <a:latin typeface="Calibri"/>
                <a:cs typeface="Calibri"/>
                <a:hlinkClick r:id="rId8"/>
              </a:rPr>
              <a:t> </a:t>
            </a:r>
            <a:r>
              <a:rPr sz="550" u="sng" spc="40" dirty="0">
                <a:solidFill>
                  <a:srgbClr val="FFFFFF"/>
                </a:solidFill>
                <a:uFill>
                  <a:solidFill>
                    <a:srgbClr val="FFFFFF"/>
                  </a:solidFill>
                </a:uFill>
                <a:latin typeface="Calibri"/>
                <a:cs typeface="Calibri"/>
                <a:hlinkClick r:id="rId8"/>
              </a:rPr>
              <a:t>Φε</a:t>
            </a:r>
            <a:r>
              <a:rPr sz="550" u="sng" spc="40" dirty="0">
                <a:solidFill>
                  <a:srgbClr val="FFFFFF"/>
                </a:solidFill>
                <a:uFill>
                  <a:solidFill>
                    <a:srgbClr val="FFFFFF"/>
                  </a:solidFill>
                </a:uFill>
                <a:latin typeface="Calibri"/>
                <a:cs typeface="Calibri"/>
              </a:rPr>
              <a:t>βρουαρίου</a:t>
            </a:r>
            <a:r>
              <a:rPr sz="550" spc="30" dirty="0">
                <a:solidFill>
                  <a:srgbClr val="FFFFFF"/>
                </a:solidFill>
                <a:latin typeface="Calibri"/>
                <a:cs typeface="Calibri"/>
              </a:rPr>
              <a:t> </a:t>
            </a:r>
            <a:r>
              <a:rPr sz="550" spc="35" dirty="0">
                <a:solidFill>
                  <a:srgbClr val="FFFFFF"/>
                </a:solidFill>
                <a:latin typeface="Calibri"/>
                <a:cs typeface="Calibri"/>
              </a:rPr>
              <a:t>2024.</a:t>
            </a:r>
            <a:endParaRPr sz="550">
              <a:latin typeface="Calibri"/>
              <a:cs typeface="Calibri"/>
            </a:endParaRPr>
          </a:p>
        </p:txBody>
      </p:sp>
      <p:grpSp>
        <p:nvGrpSpPr>
          <p:cNvPr id="23" name="object 23"/>
          <p:cNvGrpSpPr/>
          <p:nvPr/>
        </p:nvGrpSpPr>
        <p:grpSpPr>
          <a:xfrm>
            <a:off x="1286192" y="1683702"/>
            <a:ext cx="3131820" cy="3422650"/>
            <a:chOff x="1286192" y="1683702"/>
            <a:chExt cx="3131820" cy="3422650"/>
          </a:xfrm>
        </p:grpSpPr>
        <p:sp>
          <p:nvSpPr>
            <p:cNvPr id="24" name="object 24"/>
            <p:cNvSpPr/>
            <p:nvPr/>
          </p:nvSpPr>
          <p:spPr>
            <a:xfrm>
              <a:off x="1318895" y="1699577"/>
              <a:ext cx="2848610" cy="3390900"/>
            </a:xfrm>
            <a:custGeom>
              <a:avLst/>
              <a:gdLst/>
              <a:ahLst/>
              <a:cxnLst/>
              <a:rect l="l" t="t" r="r" b="b"/>
              <a:pathLst>
                <a:path w="2848610" h="3390900">
                  <a:moveTo>
                    <a:pt x="2373630" y="0"/>
                  </a:moveTo>
                  <a:lnTo>
                    <a:pt x="474662" y="0"/>
                  </a:lnTo>
                  <a:lnTo>
                    <a:pt x="426085" y="2539"/>
                  </a:lnTo>
                  <a:lnTo>
                    <a:pt x="379094" y="9525"/>
                  </a:lnTo>
                  <a:lnTo>
                    <a:pt x="333692" y="21272"/>
                  </a:lnTo>
                  <a:lnTo>
                    <a:pt x="289877" y="37464"/>
                  </a:lnTo>
                  <a:lnTo>
                    <a:pt x="248602" y="57150"/>
                  </a:lnTo>
                  <a:lnTo>
                    <a:pt x="209232" y="80962"/>
                  </a:lnTo>
                  <a:lnTo>
                    <a:pt x="172720" y="108267"/>
                  </a:lnTo>
                  <a:lnTo>
                    <a:pt x="139065" y="139064"/>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4" y="3381375"/>
                  </a:lnTo>
                  <a:lnTo>
                    <a:pt x="426085" y="3388360"/>
                  </a:lnTo>
                  <a:lnTo>
                    <a:pt x="474662" y="3390900"/>
                  </a:lnTo>
                  <a:lnTo>
                    <a:pt x="2373630"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30"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30" y="209232"/>
                  </a:lnTo>
                  <a:lnTo>
                    <a:pt x="2740025" y="172720"/>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000000"/>
            </a:solidFill>
          </p:spPr>
          <p:txBody>
            <a:bodyPr wrap="square" lIns="0" tIns="0" rIns="0" bIns="0" rtlCol="0"/>
            <a:lstStyle/>
            <a:p>
              <a:endParaRPr/>
            </a:p>
          </p:txBody>
        </p:sp>
        <p:sp>
          <p:nvSpPr>
            <p:cNvPr id="25" name="object 25"/>
            <p:cNvSpPr/>
            <p:nvPr/>
          </p:nvSpPr>
          <p:spPr>
            <a:xfrm>
              <a:off x="1318895" y="1699577"/>
              <a:ext cx="2848610" cy="3390900"/>
            </a:xfrm>
            <a:custGeom>
              <a:avLst/>
              <a:gdLst/>
              <a:ahLst/>
              <a:cxnLst/>
              <a:rect l="l" t="t" r="r" b="b"/>
              <a:pathLst>
                <a:path w="2848610" h="3390900">
                  <a:moveTo>
                    <a:pt x="0" y="474662"/>
                  </a:moveTo>
                  <a:lnTo>
                    <a:pt x="2540" y="426085"/>
                  </a:lnTo>
                  <a:lnTo>
                    <a:pt x="9525" y="379095"/>
                  </a:lnTo>
                  <a:lnTo>
                    <a:pt x="21272" y="333692"/>
                  </a:lnTo>
                  <a:lnTo>
                    <a:pt x="37465" y="289877"/>
                  </a:lnTo>
                  <a:lnTo>
                    <a:pt x="57150" y="248602"/>
                  </a:lnTo>
                  <a:lnTo>
                    <a:pt x="80962" y="209232"/>
                  </a:lnTo>
                  <a:lnTo>
                    <a:pt x="108267" y="172720"/>
                  </a:lnTo>
                  <a:lnTo>
                    <a:pt x="139065" y="139064"/>
                  </a:lnTo>
                  <a:lnTo>
                    <a:pt x="172720" y="108267"/>
                  </a:lnTo>
                  <a:lnTo>
                    <a:pt x="209232" y="80962"/>
                  </a:lnTo>
                  <a:lnTo>
                    <a:pt x="248602" y="57150"/>
                  </a:lnTo>
                  <a:lnTo>
                    <a:pt x="289877" y="37464"/>
                  </a:lnTo>
                  <a:lnTo>
                    <a:pt x="333692" y="21272"/>
                  </a:lnTo>
                  <a:lnTo>
                    <a:pt x="379094"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5" y="172720"/>
                  </a:lnTo>
                  <a:lnTo>
                    <a:pt x="2767330" y="209232"/>
                  </a:lnTo>
                  <a:lnTo>
                    <a:pt x="2791142" y="248602"/>
                  </a:lnTo>
                  <a:lnTo>
                    <a:pt x="2811145" y="289877"/>
                  </a:lnTo>
                  <a:lnTo>
                    <a:pt x="2827020" y="333692"/>
                  </a:lnTo>
                  <a:lnTo>
                    <a:pt x="2838767" y="379095"/>
                  </a:lnTo>
                  <a:lnTo>
                    <a:pt x="2845752" y="426085"/>
                  </a:lnTo>
                  <a:lnTo>
                    <a:pt x="2848292" y="474662"/>
                  </a:lnTo>
                  <a:lnTo>
                    <a:pt x="2848292" y="2916237"/>
                  </a:lnTo>
                  <a:lnTo>
                    <a:pt x="2845752" y="2964815"/>
                  </a:lnTo>
                  <a:lnTo>
                    <a:pt x="2838767" y="3011805"/>
                  </a:lnTo>
                  <a:lnTo>
                    <a:pt x="2827020" y="3057207"/>
                  </a:lnTo>
                  <a:lnTo>
                    <a:pt x="2811145" y="3101022"/>
                  </a:lnTo>
                  <a:lnTo>
                    <a:pt x="2791142" y="3142297"/>
                  </a:lnTo>
                  <a:lnTo>
                    <a:pt x="2767330" y="3181667"/>
                  </a:lnTo>
                  <a:lnTo>
                    <a:pt x="2740025" y="3218180"/>
                  </a:lnTo>
                  <a:lnTo>
                    <a:pt x="2709227" y="3251835"/>
                  </a:lnTo>
                  <a:lnTo>
                    <a:pt x="2675572" y="3282632"/>
                  </a:lnTo>
                  <a:lnTo>
                    <a:pt x="2639060" y="3309937"/>
                  </a:lnTo>
                  <a:lnTo>
                    <a:pt x="2600007" y="3333432"/>
                  </a:lnTo>
                  <a:lnTo>
                    <a:pt x="2558415" y="3353435"/>
                  </a:lnTo>
                  <a:lnTo>
                    <a:pt x="2514917" y="3369627"/>
                  </a:lnTo>
                  <a:lnTo>
                    <a:pt x="2469197" y="3381375"/>
                  </a:lnTo>
                  <a:lnTo>
                    <a:pt x="2422207" y="3388360"/>
                  </a:lnTo>
                  <a:lnTo>
                    <a:pt x="2373630" y="3390900"/>
                  </a:lnTo>
                  <a:lnTo>
                    <a:pt x="474662" y="3390900"/>
                  </a:lnTo>
                  <a:lnTo>
                    <a:pt x="426085" y="3388360"/>
                  </a:lnTo>
                  <a:lnTo>
                    <a:pt x="379094" y="3381375"/>
                  </a:lnTo>
                  <a:lnTo>
                    <a:pt x="333692" y="3369627"/>
                  </a:lnTo>
                  <a:lnTo>
                    <a:pt x="289877" y="3353435"/>
                  </a:lnTo>
                  <a:lnTo>
                    <a:pt x="248602" y="3333432"/>
                  </a:lnTo>
                  <a:lnTo>
                    <a:pt x="209232" y="3309937"/>
                  </a:lnTo>
                  <a:lnTo>
                    <a:pt x="172720" y="3282632"/>
                  </a:lnTo>
                  <a:lnTo>
                    <a:pt x="139065" y="3251835"/>
                  </a:lnTo>
                  <a:lnTo>
                    <a:pt x="108267" y="3218180"/>
                  </a:lnTo>
                  <a:lnTo>
                    <a:pt x="80962" y="3181667"/>
                  </a:lnTo>
                  <a:lnTo>
                    <a:pt x="57150" y="3142297"/>
                  </a:lnTo>
                  <a:lnTo>
                    <a:pt x="37465" y="3101022"/>
                  </a:lnTo>
                  <a:lnTo>
                    <a:pt x="21272" y="3057207"/>
                  </a:lnTo>
                  <a:lnTo>
                    <a:pt x="9525" y="3011805"/>
                  </a:lnTo>
                  <a:lnTo>
                    <a:pt x="2540" y="2964815"/>
                  </a:lnTo>
                  <a:lnTo>
                    <a:pt x="0" y="2916237"/>
                  </a:lnTo>
                  <a:lnTo>
                    <a:pt x="0" y="474662"/>
                  </a:lnTo>
                </a:path>
              </a:pathLst>
            </a:custGeom>
            <a:ln w="31749">
              <a:solidFill>
                <a:srgbClr val="FFB800"/>
              </a:solidFill>
            </a:ln>
          </p:spPr>
          <p:txBody>
            <a:bodyPr wrap="square" lIns="0" tIns="0" rIns="0" bIns="0" rtlCol="0"/>
            <a:lstStyle/>
            <a:p>
              <a:endParaRPr/>
            </a:p>
          </p:txBody>
        </p:sp>
        <p:pic>
          <p:nvPicPr>
            <p:cNvPr id="26" name="object 26"/>
            <p:cNvPicPr/>
            <p:nvPr/>
          </p:nvPicPr>
          <p:blipFill>
            <a:blip r:embed="rId9" cstate="print"/>
            <a:stretch>
              <a:fillRect/>
            </a:stretch>
          </p:blipFill>
          <p:spPr>
            <a:xfrm>
              <a:off x="1286192" y="1784032"/>
              <a:ext cx="3131820" cy="1775460"/>
            </a:xfrm>
            <a:prstGeom prst="rect">
              <a:avLst/>
            </a:prstGeom>
          </p:spPr>
        </p:pic>
        <p:pic>
          <p:nvPicPr>
            <p:cNvPr id="27" name="object 27"/>
            <p:cNvPicPr/>
            <p:nvPr/>
          </p:nvPicPr>
          <p:blipFill>
            <a:blip r:embed="rId10" cstate="print"/>
            <a:stretch>
              <a:fillRect/>
            </a:stretch>
          </p:blipFill>
          <p:spPr>
            <a:xfrm>
              <a:off x="1481137" y="1979294"/>
              <a:ext cx="2561907" cy="1205547"/>
            </a:xfrm>
            <a:prstGeom prst="rect">
              <a:avLst/>
            </a:prstGeom>
          </p:spPr>
        </p:pic>
      </p:grpSp>
      <p:sp>
        <p:nvSpPr>
          <p:cNvPr id="28" name="object 28"/>
          <p:cNvSpPr txBox="1"/>
          <p:nvPr/>
        </p:nvSpPr>
        <p:spPr>
          <a:xfrm>
            <a:off x="1810702" y="3433762"/>
            <a:ext cx="2066289" cy="1179195"/>
          </a:xfrm>
          <a:prstGeom prst="rect">
            <a:avLst/>
          </a:prstGeom>
        </p:spPr>
        <p:txBody>
          <a:bodyPr vert="horz" wrap="square" lIns="0" tIns="12700" rIns="0" bIns="0" rtlCol="0">
            <a:spAutoFit/>
          </a:bodyPr>
          <a:lstStyle/>
          <a:p>
            <a:pPr marL="12700" marR="5080" indent="1905" algn="ctr">
              <a:lnSpc>
                <a:spcPct val="100000"/>
              </a:lnSpc>
              <a:spcBef>
                <a:spcPts val="100"/>
              </a:spcBef>
            </a:pPr>
            <a:r>
              <a:rPr sz="950" spc="70" dirty="0">
                <a:solidFill>
                  <a:srgbClr val="FFFFFF"/>
                </a:solidFill>
                <a:latin typeface="Calibri"/>
                <a:cs typeface="Calibri"/>
              </a:rPr>
              <a:t>Ένα </a:t>
            </a:r>
            <a:r>
              <a:rPr sz="950" spc="60" dirty="0">
                <a:solidFill>
                  <a:srgbClr val="FFFFFF"/>
                </a:solidFill>
                <a:latin typeface="Calibri"/>
                <a:cs typeface="Calibri"/>
              </a:rPr>
              <a:t>περιστατικό </a:t>
            </a:r>
            <a:r>
              <a:rPr sz="950" spc="65" dirty="0">
                <a:solidFill>
                  <a:srgbClr val="FFFFFF"/>
                </a:solidFill>
                <a:latin typeface="Calibri"/>
                <a:cs typeface="Calibri"/>
              </a:rPr>
              <a:t>ασφάλειας στον </a:t>
            </a:r>
            <a:r>
              <a:rPr sz="950" spc="70" dirty="0">
                <a:solidFill>
                  <a:srgbClr val="FFFFFF"/>
                </a:solidFill>
                <a:latin typeface="Calibri"/>
                <a:cs typeface="Calibri"/>
              </a:rPr>
              <a:t> κυβερνοχώρο που </a:t>
            </a:r>
            <a:r>
              <a:rPr sz="950" spc="60" dirty="0">
                <a:solidFill>
                  <a:srgbClr val="FFFFFF"/>
                </a:solidFill>
                <a:latin typeface="Calibri"/>
                <a:cs typeface="Calibri"/>
              </a:rPr>
              <a:t>επηρεάζει τη </a:t>
            </a:r>
            <a:r>
              <a:rPr sz="950" spc="65" dirty="0">
                <a:solidFill>
                  <a:srgbClr val="FFFFFF"/>
                </a:solidFill>
                <a:latin typeface="Calibri"/>
                <a:cs typeface="Calibri"/>
              </a:rPr>
              <a:t> </a:t>
            </a:r>
            <a:r>
              <a:rPr sz="950" spc="60" dirty="0">
                <a:solidFill>
                  <a:srgbClr val="FFFFFF"/>
                </a:solidFill>
                <a:latin typeface="Calibri"/>
                <a:cs typeface="Calibri"/>
              </a:rPr>
              <a:t>διαθεσιμότητα</a:t>
            </a:r>
            <a:r>
              <a:rPr sz="950" spc="20" dirty="0">
                <a:solidFill>
                  <a:srgbClr val="FFFFFF"/>
                </a:solidFill>
                <a:latin typeface="Calibri"/>
                <a:cs typeface="Calibri"/>
              </a:rPr>
              <a:t> </a:t>
            </a:r>
            <a:r>
              <a:rPr sz="950" spc="60" dirty="0">
                <a:solidFill>
                  <a:srgbClr val="FFFFFF"/>
                </a:solidFill>
                <a:latin typeface="Calibri"/>
                <a:cs typeface="Calibri"/>
              </a:rPr>
              <a:t>και</a:t>
            </a:r>
            <a:r>
              <a:rPr sz="950" spc="30" dirty="0">
                <a:solidFill>
                  <a:srgbClr val="FFFFFF"/>
                </a:solidFill>
                <a:latin typeface="Calibri"/>
                <a:cs typeface="Calibri"/>
              </a:rPr>
              <a:t> </a:t>
            </a:r>
            <a:r>
              <a:rPr sz="950" spc="60" dirty="0">
                <a:solidFill>
                  <a:srgbClr val="FFFFFF"/>
                </a:solidFill>
                <a:latin typeface="Calibri"/>
                <a:cs typeface="Calibri"/>
              </a:rPr>
              <a:t>την</a:t>
            </a:r>
            <a:r>
              <a:rPr sz="950" spc="20" dirty="0">
                <a:solidFill>
                  <a:srgbClr val="FFFFFF"/>
                </a:solidFill>
                <a:latin typeface="Calibri"/>
                <a:cs typeface="Calibri"/>
              </a:rPr>
              <a:t> </a:t>
            </a:r>
            <a:r>
              <a:rPr sz="950" spc="70" dirty="0">
                <a:solidFill>
                  <a:srgbClr val="FFFFFF"/>
                </a:solidFill>
                <a:latin typeface="Calibri"/>
                <a:cs typeface="Calibri"/>
              </a:rPr>
              <a:t>ολοκλήρωση </a:t>
            </a:r>
            <a:r>
              <a:rPr sz="950" spc="-200" dirty="0">
                <a:solidFill>
                  <a:srgbClr val="FFFFFF"/>
                </a:solidFill>
                <a:latin typeface="Calibri"/>
                <a:cs typeface="Calibri"/>
              </a:rPr>
              <a:t> </a:t>
            </a:r>
            <a:r>
              <a:rPr sz="950" spc="60" dirty="0">
                <a:solidFill>
                  <a:srgbClr val="FFFFFF"/>
                </a:solidFill>
                <a:latin typeface="Calibri"/>
                <a:cs typeface="Calibri"/>
              </a:rPr>
              <a:t>της </a:t>
            </a:r>
            <a:r>
              <a:rPr sz="950" b="1" spc="60" dirty="0">
                <a:solidFill>
                  <a:srgbClr val="FFB800"/>
                </a:solidFill>
                <a:latin typeface="Calibri"/>
                <a:cs typeface="Calibri"/>
              </a:rPr>
              <a:t>επιχειρησιακής τεχνολογίας </a:t>
            </a:r>
            <a:r>
              <a:rPr sz="950" b="1" spc="65" dirty="0">
                <a:solidFill>
                  <a:srgbClr val="FFB800"/>
                </a:solidFill>
                <a:latin typeface="Calibri"/>
                <a:cs typeface="Calibri"/>
              </a:rPr>
              <a:t> </a:t>
            </a:r>
            <a:r>
              <a:rPr sz="950" b="1" spc="55" dirty="0">
                <a:solidFill>
                  <a:srgbClr val="FFB800"/>
                </a:solidFill>
                <a:latin typeface="Calibri"/>
                <a:cs typeface="Calibri"/>
              </a:rPr>
              <a:t>(</a:t>
            </a:r>
            <a:r>
              <a:rPr sz="950" spc="55" dirty="0">
                <a:solidFill>
                  <a:srgbClr val="FFFFFF"/>
                </a:solidFill>
                <a:latin typeface="Calibri"/>
                <a:cs typeface="Calibri"/>
              </a:rPr>
              <a:t>OT), </a:t>
            </a:r>
            <a:r>
              <a:rPr sz="950" spc="75" dirty="0">
                <a:solidFill>
                  <a:srgbClr val="FFFFFF"/>
                </a:solidFill>
                <a:latin typeface="Calibri"/>
                <a:cs typeface="Calibri"/>
              </a:rPr>
              <a:t>όπως η </a:t>
            </a:r>
            <a:r>
              <a:rPr sz="950" spc="70" dirty="0">
                <a:solidFill>
                  <a:srgbClr val="FFFFFF"/>
                </a:solidFill>
                <a:latin typeface="Calibri"/>
                <a:cs typeface="Calibri"/>
              </a:rPr>
              <a:t>αλλοίωση των </a:t>
            </a:r>
            <a:r>
              <a:rPr sz="950" spc="75" dirty="0">
                <a:solidFill>
                  <a:srgbClr val="FFFFFF"/>
                </a:solidFill>
                <a:latin typeface="Calibri"/>
                <a:cs typeface="Calibri"/>
              </a:rPr>
              <a:t> </a:t>
            </a:r>
            <a:r>
              <a:rPr sz="950" spc="70" dirty="0">
                <a:solidFill>
                  <a:srgbClr val="FFFFFF"/>
                </a:solidFill>
                <a:latin typeface="Calibri"/>
                <a:cs typeface="Calibri"/>
              </a:rPr>
              <a:t>δεδομένων </a:t>
            </a:r>
            <a:r>
              <a:rPr sz="950" spc="65" dirty="0">
                <a:solidFill>
                  <a:srgbClr val="FFFFFF"/>
                </a:solidFill>
                <a:latin typeface="Calibri"/>
                <a:cs typeface="Calibri"/>
              </a:rPr>
              <a:t>χάρτη σε ένα </a:t>
            </a:r>
            <a:r>
              <a:rPr sz="950" spc="70" dirty="0">
                <a:solidFill>
                  <a:srgbClr val="FFFFFF"/>
                </a:solidFill>
                <a:latin typeface="Calibri"/>
                <a:cs typeface="Calibri"/>
              </a:rPr>
              <a:t> </a:t>
            </a:r>
            <a:r>
              <a:rPr sz="950" spc="60" dirty="0">
                <a:solidFill>
                  <a:srgbClr val="FFFFFF"/>
                </a:solidFill>
                <a:latin typeface="Calibri"/>
                <a:cs typeface="Calibri"/>
              </a:rPr>
              <a:t>ηλεκτρονικό </a:t>
            </a:r>
            <a:r>
              <a:rPr sz="950" b="1" spc="70" dirty="0">
                <a:solidFill>
                  <a:srgbClr val="FFB800"/>
                </a:solidFill>
                <a:latin typeface="Calibri"/>
                <a:cs typeface="Calibri"/>
              </a:rPr>
              <a:t>σύστημα </a:t>
            </a:r>
            <a:r>
              <a:rPr sz="950" b="1" spc="65" dirty="0">
                <a:solidFill>
                  <a:srgbClr val="FFB800"/>
                </a:solidFill>
                <a:latin typeface="Calibri"/>
                <a:cs typeface="Calibri"/>
              </a:rPr>
              <a:t>απεικόνισης </a:t>
            </a:r>
            <a:r>
              <a:rPr sz="950" b="1" spc="70" dirty="0">
                <a:solidFill>
                  <a:srgbClr val="FFB800"/>
                </a:solidFill>
                <a:latin typeface="Calibri"/>
                <a:cs typeface="Calibri"/>
              </a:rPr>
              <a:t> χαρτών</a:t>
            </a:r>
            <a:r>
              <a:rPr sz="950" b="1" spc="15" dirty="0">
                <a:solidFill>
                  <a:srgbClr val="FFB800"/>
                </a:solidFill>
                <a:latin typeface="Calibri"/>
                <a:cs typeface="Calibri"/>
              </a:rPr>
              <a:t> </a:t>
            </a:r>
            <a:r>
              <a:rPr sz="950" b="1" spc="60" dirty="0">
                <a:solidFill>
                  <a:srgbClr val="FFB800"/>
                </a:solidFill>
                <a:latin typeface="Calibri"/>
                <a:cs typeface="Calibri"/>
              </a:rPr>
              <a:t>και</a:t>
            </a:r>
            <a:r>
              <a:rPr sz="950" b="1" spc="15" dirty="0">
                <a:solidFill>
                  <a:srgbClr val="FFB800"/>
                </a:solidFill>
                <a:latin typeface="Calibri"/>
                <a:cs typeface="Calibri"/>
              </a:rPr>
              <a:t> </a:t>
            </a:r>
            <a:r>
              <a:rPr sz="950" b="1" spc="75" dirty="0">
                <a:solidFill>
                  <a:srgbClr val="FFB800"/>
                </a:solidFill>
                <a:latin typeface="Calibri"/>
                <a:cs typeface="Calibri"/>
              </a:rPr>
              <a:t>πληροφοριών</a:t>
            </a:r>
            <a:r>
              <a:rPr sz="950" b="1" spc="25" dirty="0">
                <a:solidFill>
                  <a:srgbClr val="FFB800"/>
                </a:solidFill>
                <a:latin typeface="Calibri"/>
                <a:cs typeface="Calibri"/>
              </a:rPr>
              <a:t> </a:t>
            </a:r>
            <a:r>
              <a:rPr sz="950" b="1" spc="55" dirty="0">
                <a:solidFill>
                  <a:srgbClr val="FFB800"/>
                </a:solidFill>
                <a:latin typeface="Calibri"/>
                <a:cs typeface="Calibri"/>
              </a:rPr>
              <a:t>(ECDIS).</a:t>
            </a:r>
            <a:endParaRPr sz="950">
              <a:latin typeface="Calibri"/>
              <a:cs typeface="Calibri"/>
            </a:endParaRPr>
          </a:p>
        </p:txBody>
      </p:sp>
      <p:sp>
        <p:nvSpPr>
          <p:cNvPr id="29" name="object 29"/>
          <p:cNvSpPr txBox="1"/>
          <p:nvPr/>
        </p:nvSpPr>
        <p:spPr>
          <a:xfrm>
            <a:off x="5039359" y="3590607"/>
            <a:ext cx="2075180" cy="746760"/>
          </a:xfrm>
          <a:prstGeom prst="rect">
            <a:avLst/>
          </a:prstGeom>
        </p:spPr>
        <p:txBody>
          <a:bodyPr vert="horz" wrap="square" lIns="0" tIns="12700" rIns="0" bIns="0" rtlCol="0">
            <a:spAutoFit/>
          </a:bodyPr>
          <a:lstStyle/>
          <a:p>
            <a:pPr marL="12065" marR="5080" indent="-1270" algn="ctr">
              <a:lnSpc>
                <a:spcPct val="100000"/>
              </a:lnSpc>
              <a:spcBef>
                <a:spcPts val="100"/>
              </a:spcBef>
            </a:pPr>
            <a:r>
              <a:rPr sz="950" spc="65" dirty="0">
                <a:solidFill>
                  <a:srgbClr val="FFFFFF"/>
                </a:solidFill>
                <a:latin typeface="Calibri"/>
                <a:cs typeface="Calibri"/>
              </a:rPr>
              <a:t>ακούσιες </a:t>
            </a:r>
            <a:r>
              <a:rPr sz="950" b="1" spc="70" dirty="0">
                <a:solidFill>
                  <a:srgbClr val="FFB800"/>
                </a:solidFill>
                <a:latin typeface="Calibri"/>
                <a:cs typeface="Calibri"/>
              </a:rPr>
              <a:t>βλάβες </a:t>
            </a:r>
            <a:r>
              <a:rPr sz="950" spc="65" dirty="0">
                <a:solidFill>
                  <a:srgbClr val="FFFFFF"/>
                </a:solidFill>
                <a:latin typeface="Calibri"/>
                <a:cs typeface="Calibri"/>
              </a:rPr>
              <a:t>του συστήματος </a:t>
            </a:r>
            <a:r>
              <a:rPr sz="950" spc="70" dirty="0">
                <a:solidFill>
                  <a:srgbClr val="FFFFFF"/>
                </a:solidFill>
                <a:latin typeface="Calibri"/>
                <a:cs typeface="Calibri"/>
              </a:rPr>
              <a:t> </a:t>
            </a:r>
            <a:r>
              <a:rPr sz="950" spc="65" dirty="0">
                <a:solidFill>
                  <a:srgbClr val="FFFFFF"/>
                </a:solidFill>
                <a:latin typeface="Calibri"/>
                <a:cs typeface="Calibri"/>
              </a:rPr>
              <a:t>κατά </a:t>
            </a:r>
            <a:r>
              <a:rPr sz="950" b="1" spc="65" dirty="0">
                <a:solidFill>
                  <a:srgbClr val="FFB800"/>
                </a:solidFill>
                <a:latin typeface="Calibri"/>
                <a:cs typeface="Calibri"/>
              </a:rPr>
              <a:t>τη </a:t>
            </a:r>
            <a:r>
              <a:rPr sz="950" b="1" spc="70" dirty="0">
                <a:solidFill>
                  <a:srgbClr val="FFB800"/>
                </a:solidFill>
                <a:latin typeface="Calibri"/>
                <a:cs typeface="Calibri"/>
              </a:rPr>
              <a:t>συντήρηση </a:t>
            </a:r>
            <a:r>
              <a:rPr sz="950" spc="55" dirty="0">
                <a:solidFill>
                  <a:srgbClr val="FFFFFF"/>
                </a:solidFill>
                <a:latin typeface="Calibri"/>
                <a:cs typeface="Calibri"/>
              </a:rPr>
              <a:t>και </a:t>
            </a:r>
            <a:r>
              <a:rPr sz="950" spc="45" dirty="0">
                <a:solidFill>
                  <a:srgbClr val="FFFFFF"/>
                </a:solidFill>
                <a:latin typeface="Calibri"/>
                <a:cs typeface="Calibri"/>
              </a:rPr>
              <a:t>τις </a:t>
            </a:r>
            <a:r>
              <a:rPr sz="950" spc="50" dirty="0">
                <a:solidFill>
                  <a:srgbClr val="FFFFFF"/>
                </a:solidFill>
                <a:latin typeface="Calibri"/>
                <a:cs typeface="Calibri"/>
              </a:rPr>
              <a:t> </a:t>
            </a:r>
            <a:r>
              <a:rPr sz="950" spc="65" dirty="0">
                <a:solidFill>
                  <a:srgbClr val="FFFFFF"/>
                </a:solidFill>
                <a:latin typeface="Calibri"/>
                <a:cs typeface="Calibri"/>
              </a:rPr>
              <a:t>ενημερώσεις </a:t>
            </a:r>
            <a:r>
              <a:rPr sz="950" spc="60" dirty="0">
                <a:solidFill>
                  <a:srgbClr val="FFFFFF"/>
                </a:solidFill>
                <a:latin typeface="Calibri"/>
                <a:cs typeface="Calibri"/>
              </a:rPr>
              <a:t>για </a:t>
            </a:r>
            <a:r>
              <a:rPr sz="950" spc="70" dirty="0">
                <a:solidFill>
                  <a:srgbClr val="FFFFFF"/>
                </a:solidFill>
                <a:latin typeface="Calibri"/>
                <a:cs typeface="Calibri"/>
              </a:rPr>
              <a:t>διόρθωση </a:t>
            </a:r>
            <a:r>
              <a:rPr sz="950" spc="75" dirty="0">
                <a:solidFill>
                  <a:srgbClr val="FFFFFF"/>
                </a:solidFill>
                <a:latin typeface="Calibri"/>
                <a:cs typeface="Calibri"/>
              </a:rPr>
              <a:t> </a:t>
            </a:r>
            <a:r>
              <a:rPr sz="950" spc="65" dirty="0">
                <a:solidFill>
                  <a:srgbClr val="FFFFFF"/>
                </a:solidFill>
                <a:latin typeface="Calibri"/>
                <a:cs typeface="Calibri"/>
              </a:rPr>
              <a:t>ασφαλείας,</a:t>
            </a:r>
            <a:r>
              <a:rPr sz="950" spc="10" dirty="0">
                <a:solidFill>
                  <a:srgbClr val="FFFFFF"/>
                </a:solidFill>
                <a:latin typeface="Calibri"/>
                <a:cs typeface="Calibri"/>
              </a:rPr>
              <a:t> </a:t>
            </a:r>
            <a:r>
              <a:rPr sz="950" spc="60" dirty="0">
                <a:solidFill>
                  <a:srgbClr val="FFFFFF"/>
                </a:solidFill>
                <a:latin typeface="Calibri"/>
                <a:cs typeface="Calibri"/>
              </a:rPr>
              <a:t>για</a:t>
            </a:r>
            <a:r>
              <a:rPr sz="950" spc="15" dirty="0">
                <a:solidFill>
                  <a:srgbClr val="FFFFFF"/>
                </a:solidFill>
                <a:latin typeface="Calibri"/>
                <a:cs typeface="Calibri"/>
              </a:rPr>
              <a:t> </a:t>
            </a:r>
            <a:r>
              <a:rPr sz="950" spc="65" dirty="0">
                <a:solidFill>
                  <a:srgbClr val="FFFFFF"/>
                </a:solidFill>
                <a:latin typeface="Calibri"/>
                <a:cs typeface="Calibri"/>
              </a:rPr>
              <a:t>παράδειγμα,</a:t>
            </a:r>
            <a:r>
              <a:rPr sz="950" spc="15" dirty="0">
                <a:solidFill>
                  <a:srgbClr val="FFFFFF"/>
                </a:solidFill>
                <a:latin typeface="Calibri"/>
                <a:cs typeface="Calibri"/>
              </a:rPr>
              <a:t> </a:t>
            </a:r>
            <a:r>
              <a:rPr sz="950" spc="75" dirty="0">
                <a:solidFill>
                  <a:srgbClr val="FFFFFF"/>
                </a:solidFill>
                <a:latin typeface="Calibri"/>
                <a:cs typeface="Calibri"/>
              </a:rPr>
              <a:t>από</a:t>
            </a:r>
            <a:r>
              <a:rPr sz="950" spc="10" dirty="0">
                <a:solidFill>
                  <a:srgbClr val="FFFFFF"/>
                </a:solidFill>
                <a:latin typeface="Calibri"/>
                <a:cs typeface="Calibri"/>
              </a:rPr>
              <a:t> </a:t>
            </a:r>
            <a:r>
              <a:rPr sz="950" spc="60" dirty="0">
                <a:solidFill>
                  <a:srgbClr val="FFFFFF"/>
                </a:solidFill>
                <a:latin typeface="Calibri"/>
                <a:cs typeface="Calibri"/>
              </a:rPr>
              <a:t>τη </a:t>
            </a:r>
            <a:r>
              <a:rPr sz="950" spc="-200" dirty="0">
                <a:solidFill>
                  <a:srgbClr val="FFFFFF"/>
                </a:solidFill>
                <a:latin typeface="Calibri"/>
                <a:cs typeface="Calibri"/>
              </a:rPr>
              <a:t> </a:t>
            </a:r>
            <a:r>
              <a:rPr sz="950" spc="70" dirty="0">
                <a:solidFill>
                  <a:srgbClr val="FFFFFF"/>
                </a:solidFill>
                <a:latin typeface="Calibri"/>
                <a:cs typeface="Calibri"/>
              </a:rPr>
              <a:t>χρήση</a:t>
            </a:r>
            <a:r>
              <a:rPr sz="950" spc="20" dirty="0">
                <a:solidFill>
                  <a:srgbClr val="FFFFFF"/>
                </a:solidFill>
                <a:latin typeface="Calibri"/>
                <a:cs typeface="Calibri"/>
              </a:rPr>
              <a:t> </a:t>
            </a:r>
            <a:r>
              <a:rPr sz="950" spc="65" dirty="0">
                <a:solidFill>
                  <a:srgbClr val="FFFFFF"/>
                </a:solidFill>
                <a:latin typeface="Calibri"/>
                <a:cs typeface="Calibri"/>
              </a:rPr>
              <a:t>μολυσμένης</a:t>
            </a:r>
            <a:r>
              <a:rPr sz="950" spc="25" dirty="0">
                <a:solidFill>
                  <a:srgbClr val="FFFFFF"/>
                </a:solidFill>
                <a:latin typeface="Calibri"/>
                <a:cs typeface="Calibri"/>
              </a:rPr>
              <a:t> </a:t>
            </a:r>
            <a:r>
              <a:rPr sz="950" b="1" spc="70" dirty="0">
                <a:solidFill>
                  <a:srgbClr val="FFB800"/>
                </a:solidFill>
                <a:latin typeface="Calibri"/>
                <a:cs typeface="Calibri"/>
              </a:rPr>
              <a:t>μονάδας</a:t>
            </a:r>
            <a:r>
              <a:rPr sz="950" b="1" spc="20" dirty="0">
                <a:solidFill>
                  <a:srgbClr val="FFB800"/>
                </a:solidFill>
                <a:latin typeface="Calibri"/>
                <a:cs typeface="Calibri"/>
              </a:rPr>
              <a:t> </a:t>
            </a:r>
            <a:r>
              <a:rPr sz="950" b="1" spc="75" dirty="0">
                <a:solidFill>
                  <a:srgbClr val="FFB800"/>
                </a:solidFill>
                <a:latin typeface="Calibri"/>
                <a:cs typeface="Calibri"/>
              </a:rPr>
              <a:t>USB</a:t>
            </a:r>
            <a:endParaRPr sz="95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24600" y="0"/>
            <a:ext cx="5509260" cy="6879590"/>
            <a:chOff x="6324600" y="0"/>
            <a:chExt cx="5509260"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6324600" y="2132012"/>
              <a:ext cx="5509259" cy="3494404"/>
            </a:xfrm>
            <a:prstGeom prst="rect">
              <a:avLst/>
            </a:prstGeom>
          </p:spPr>
        </p:pic>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363854"/>
            <a:ext cx="8638540" cy="876300"/>
          </a:xfrm>
          <a:prstGeom prst="rect">
            <a:avLst/>
          </a:prstGeom>
        </p:spPr>
        <p:txBody>
          <a:bodyPr vert="horz" wrap="square" lIns="0" tIns="41275" rIns="0" bIns="0" rtlCol="0">
            <a:spAutoFit/>
          </a:bodyPr>
          <a:lstStyle/>
          <a:p>
            <a:pPr marL="12700" marR="5080" indent="239395">
              <a:lnSpc>
                <a:spcPts val="3279"/>
              </a:lnSpc>
              <a:spcBef>
                <a:spcPts val="325"/>
              </a:spcBef>
              <a:tabLst>
                <a:tab pos="1191260" algn="l"/>
                <a:tab pos="2482850" algn="l"/>
              </a:tabLst>
            </a:pPr>
            <a:r>
              <a:rPr sz="2850" spc="35" dirty="0">
                <a:solidFill>
                  <a:srgbClr val="000000"/>
                </a:solidFill>
              </a:rPr>
              <a:t>IEC	</a:t>
            </a:r>
            <a:r>
              <a:rPr sz="2850" spc="60" dirty="0">
                <a:solidFill>
                  <a:srgbClr val="000000"/>
                </a:solidFill>
              </a:rPr>
              <a:t>62443	</a:t>
            </a:r>
            <a:r>
              <a:rPr sz="2850" spc="65" dirty="0">
                <a:solidFill>
                  <a:srgbClr val="000000"/>
                </a:solidFill>
              </a:rPr>
              <a:t>Ασφάλεια</a:t>
            </a:r>
            <a:r>
              <a:rPr sz="2850" spc="135" dirty="0">
                <a:solidFill>
                  <a:srgbClr val="000000"/>
                </a:solidFill>
              </a:rPr>
              <a:t> </a:t>
            </a:r>
            <a:r>
              <a:rPr sz="2850" spc="55" dirty="0">
                <a:solidFill>
                  <a:srgbClr val="000000"/>
                </a:solidFill>
              </a:rPr>
              <a:t>στον</a:t>
            </a:r>
            <a:r>
              <a:rPr sz="2850" spc="140" dirty="0">
                <a:solidFill>
                  <a:srgbClr val="000000"/>
                </a:solidFill>
              </a:rPr>
              <a:t> </a:t>
            </a:r>
            <a:r>
              <a:rPr sz="2850" spc="70" dirty="0">
                <a:solidFill>
                  <a:srgbClr val="000000"/>
                </a:solidFill>
              </a:rPr>
              <a:t>κυβερνοχώρο</a:t>
            </a:r>
            <a:r>
              <a:rPr sz="2850" spc="135" dirty="0">
                <a:solidFill>
                  <a:srgbClr val="000000"/>
                </a:solidFill>
              </a:rPr>
              <a:t> </a:t>
            </a:r>
            <a:r>
              <a:rPr sz="2850" spc="65" dirty="0">
                <a:solidFill>
                  <a:srgbClr val="000000"/>
                </a:solidFill>
              </a:rPr>
              <a:t>XML-ph- </a:t>
            </a:r>
            <a:r>
              <a:rPr sz="2850" spc="-700" dirty="0">
                <a:solidFill>
                  <a:srgbClr val="000000"/>
                </a:solidFill>
              </a:rPr>
              <a:t> </a:t>
            </a:r>
            <a:r>
              <a:rPr sz="2850" spc="70" dirty="0">
                <a:solidFill>
                  <a:srgbClr val="000000"/>
                </a:solidFill>
                <a:hlinkClick r:id="rId4"/>
              </a:rPr>
              <a:t>0002@deepl.internal</a:t>
            </a:r>
            <a:r>
              <a:rPr sz="2850" spc="155" dirty="0">
                <a:solidFill>
                  <a:srgbClr val="000000"/>
                </a:solidFill>
                <a:hlinkClick r:id="rId4"/>
              </a:rPr>
              <a:t> </a:t>
            </a:r>
            <a:r>
              <a:rPr sz="2850" spc="65" dirty="0">
                <a:solidFill>
                  <a:srgbClr val="000000"/>
                </a:solidFill>
              </a:rPr>
              <a:t>Πρότυπο</a:t>
            </a:r>
            <a:endParaRPr sz="2850"/>
          </a:p>
        </p:txBody>
      </p:sp>
      <p:sp>
        <p:nvSpPr>
          <p:cNvPr id="9" name="object 9"/>
          <p:cNvSpPr txBox="1"/>
          <p:nvPr/>
        </p:nvSpPr>
        <p:spPr>
          <a:xfrm>
            <a:off x="283845" y="1425575"/>
            <a:ext cx="4480559" cy="1431161"/>
          </a:xfrm>
          <a:prstGeom prst="rect">
            <a:avLst/>
          </a:prstGeom>
        </p:spPr>
        <p:txBody>
          <a:bodyPr vert="horz" wrap="square" lIns="0" tIns="12700" rIns="0" bIns="0" rtlCol="0">
            <a:spAutoFit/>
          </a:bodyPr>
          <a:lstStyle/>
          <a:p>
            <a:pPr marL="500380">
              <a:lnSpc>
                <a:spcPct val="100000"/>
              </a:lnSpc>
              <a:spcBef>
                <a:spcPts val="100"/>
              </a:spcBef>
            </a:pPr>
            <a:r>
              <a:rPr sz="1250" b="1" spc="75" dirty="0">
                <a:solidFill>
                  <a:srgbClr val="FFB800"/>
                </a:solidFill>
                <a:latin typeface="Calibri"/>
                <a:cs typeface="Calibri"/>
              </a:rPr>
              <a:t>IEC</a:t>
            </a:r>
            <a:r>
              <a:rPr sz="1250" b="1" spc="-5" dirty="0">
                <a:solidFill>
                  <a:srgbClr val="FFB800"/>
                </a:solidFill>
                <a:latin typeface="Calibri"/>
                <a:cs typeface="Calibri"/>
              </a:rPr>
              <a:t> </a:t>
            </a:r>
            <a:r>
              <a:rPr sz="1250" b="1" spc="85" dirty="0">
                <a:solidFill>
                  <a:srgbClr val="FFB800"/>
                </a:solidFill>
                <a:latin typeface="Calibri"/>
                <a:cs typeface="Calibri"/>
              </a:rPr>
              <a:t>62443</a:t>
            </a:r>
            <a:endParaRPr sz="1250">
              <a:latin typeface="Calibri"/>
              <a:cs typeface="Calibri"/>
            </a:endParaRPr>
          </a:p>
          <a:p>
            <a:pPr>
              <a:lnSpc>
                <a:spcPct val="100000"/>
              </a:lnSpc>
              <a:spcBef>
                <a:spcPts val="55"/>
              </a:spcBef>
            </a:pPr>
            <a:endParaRPr sz="1300">
              <a:latin typeface="Calibri"/>
              <a:cs typeface="Calibri"/>
            </a:endParaRPr>
          </a:p>
          <a:p>
            <a:pPr marL="105410" indent="-92710">
              <a:lnSpc>
                <a:spcPct val="100000"/>
              </a:lnSpc>
              <a:buClr>
                <a:srgbClr val="FFB800"/>
              </a:buClr>
              <a:buSzPct val="120000"/>
              <a:buFont typeface="MS Gothic"/>
              <a:buChar char="▪"/>
              <a:tabLst>
                <a:tab pos="105410" algn="l"/>
              </a:tabLst>
            </a:pPr>
            <a:r>
              <a:rPr sz="1250" spc="-5" dirty="0">
                <a:latin typeface="Calibri"/>
                <a:cs typeface="Calibri"/>
              </a:rPr>
              <a:t>Για</a:t>
            </a:r>
            <a:r>
              <a:rPr sz="1250" spc="5" dirty="0">
                <a:latin typeface="Calibri"/>
                <a:cs typeface="Calibri"/>
              </a:rPr>
              <a:t> </a:t>
            </a:r>
            <a:r>
              <a:rPr sz="1250" spc="-5" dirty="0">
                <a:latin typeface="Calibri"/>
                <a:cs typeface="Calibri"/>
              </a:rPr>
              <a:t>να</a:t>
            </a:r>
            <a:r>
              <a:rPr sz="1250" spc="10" dirty="0">
                <a:latin typeface="Calibri"/>
                <a:cs typeface="Calibri"/>
              </a:rPr>
              <a:t> </a:t>
            </a:r>
            <a:r>
              <a:rPr sz="1250" spc="-5" dirty="0">
                <a:latin typeface="Calibri"/>
                <a:cs typeface="Calibri"/>
              </a:rPr>
              <a:t>είναι</a:t>
            </a:r>
            <a:r>
              <a:rPr sz="1250" spc="10" dirty="0">
                <a:latin typeface="Calibri"/>
                <a:cs typeface="Calibri"/>
              </a:rPr>
              <a:t> </a:t>
            </a:r>
            <a:r>
              <a:rPr sz="1250" spc="-5" dirty="0">
                <a:latin typeface="Calibri"/>
                <a:cs typeface="Calibri"/>
              </a:rPr>
              <a:t>επιτυχής</a:t>
            </a:r>
            <a:r>
              <a:rPr sz="1250" spc="15" dirty="0">
                <a:latin typeface="Calibri"/>
                <a:cs typeface="Calibri"/>
              </a:rPr>
              <a:t> </a:t>
            </a:r>
            <a:r>
              <a:rPr sz="1250" b="1" dirty="0">
                <a:latin typeface="Calibri"/>
                <a:cs typeface="Calibri"/>
              </a:rPr>
              <a:t>η</a:t>
            </a:r>
            <a:r>
              <a:rPr sz="1250" b="1" spc="10" dirty="0">
                <a:latin typeface="Calibri"/>
                <a:cs typeface="Calibri"/>
              </a:rPr>
              <a:t> </a:t>
            </a:r>
            <a:r>
              <a:rPr sz="1250" b="1" spc="-5" dirty="0">
                <a:latin typeface="Calibri"/>
                <a:cs typeface="Calibri"/>
              </a:rPr>
              <a:t>ασφάλεια</a:t>
            </a:r>
            <a:r>
              <a:rPr sz="1250" b="1" spc="10" dirty="0">
                <a:latin typeface="Calibri"/>
                <a:cs typeface="Calibri"/>
              </a:rPr>
              <a:t> </a:t>
            </a:r>
            <a:r>
              <a:rPr sz="1250" spc="-5" dirty="0">
                <a:latin typeface="Calibri"/>
                <a:cs typeface="Calibri"/>
              </a:rPr>
              <a:t>στον</a:t>
            </a:r>
            <a:r>
              <a:rPr sz="1250" spc="10" dirty="0">
                <a:latin typeface="Calibri"/>
                <a:cs typeface="Calibri"/>
              </a:rPr>
              <a:t> </a:t>
            </a:r>
            <a:r>
              <a:rPr sz="1250" b="1" spc="-5" dirty="0">
                <a:latin typeface="Calibri"/>
                <a:cs typeface="Calibri"/>
              </a:rPr>
              <a:t>κυβερνοχώρο</a:t>
            </a:r>
            <a:r>
              <a:rPr sz="1250" b="1" spc="10" dirty="0">
                <a:latin typeface="Calibri"/>
                <a:cs typeface="Calibri"/>
              </a:rPr>
              <a:t> </a:t>
            </a:r>
            <a:r>
              <a:rPr sz="1250" b="1" spc="-5" dirty="0">
                <a:latin typeface="Calibri"/>
                <a:cs typeface="Calibri"/>
              </a:rPr>
              <a:t>του</a:t>
            </a:r>
            <a:r>
              <a:rPr sz="1250" b="1" spc="10" dirty="0">
                <a:latin typeface="Calibri"/>
                <a:cs typeface="Calibri"/>
              </a:rPr>
              <a:t> </a:t>
            </a:r>
            <a:r>
              <a:rPr sz="1250" b="1" spc="-5" dirty="0">
                <a:latin typeface="Calibri"/>
                <a:cs typeface="Calibri"/>
              </a:rPr>
              <a:t>IACS,</a:t>
            </a:r>
            <a:r>
              <a:rPr sz="1250" b="1" spc="15" dirty="0">
                <a:latin typeface="Calibri"/>
                <a:cs typeface="Calibri"/>
              </a:rPr>
              <a:t> </a:t>
            </a:r>
            <a:r>
              <a:rPr sz="1250" spc="-5" dirty="0">
                <a:latin typeface="Calibri"/>
                <a:cs typeface="Calibri"/>
              </a:rPr>
              <a:t>όλα</a:t>
            </a:r>
            <a:r>
              <a:rPr sz="1250" spc="10" dirty="0">
                <a:latin typeface="Calibri"/>
                <a:cs typeface="Calibri"/>
              </a:rPr>
              <a:t> </a:t>
            </a:r>
            <a:r>
              <a:rPr sz="1250" b="1" spc="-5" dirty="0">
                <a:latin typeface="Calibri"/>
                <a:cs typeface="Calibri"/>
              </a:rPr>
              <a:t>τα</a:t>
            </a:r>
            <a:r>
              <a:rPr sz="1250" b="1" spc="10" dirty="0">
                <a:latin typeface="Calibri"/>
                <a:cs typeface="Calibri"/>
              </a:rPr>
              <a:t> </a:t>
            </a:r>
            <a:r>
              <a:rPr sz="1250" spc="-5" dirty="0">
                <a:latin typeface="Calibri"/>
                <a:cs typeface="Calibri"/>
              </a:rPr>
              <a:t>κοινά</a:t>
            </a:r>
            <a:r>
              <a:rPr sz="1250" spc="5" dirty="0">
                <a:latin typeface="Calibri"/>
                <a:cs typeface="Calibri"/>
              </a:rPr>
              <a:t> </a:t>
            </a:r>
            <a:r>
              <a:rPr sz="1250" b="1" spc="-5" dirty="0">
                <a:latin typeface="Calibri"/>
                <a:cs typeface="Calibri"/>
              </a:rPr>
              <a:t>ακροατήρια-στόχοι</a:t>
            </a:r>
            <a:r>
              <a:rPr sz="1250" b="1" spc="10" dirty="0">
                <a:latin typeface="Calibri"/>
                <a:cs typeface="Calibri"/>
              </a:rPr>
              <a:t> </a:t>
            </a:r>
            <a:r>
              <a:rPr sz="1250" b="1" spc="-5" dirty="0">
                <a:latin typeface="Calibri"/>
                <a:cs typeface="Calibri"/>
              </a:rPr>
              <a:t>(</a:t>
            </a:r>
            <a:r>
              <a:rPr sz="1250" spc="-5" dirty="0">
                <a:latin typeface="Calibri"/>
                <a:cs typeface="Calibri"/>
              </a:rPr>
              <a:t>ιδιοκτήτης,</a:t>
            </a:r>
            <a:r>
              <a:rPr sz="1250" spc="10" dirty="0">
                <a:latin typeface="Calibri"/>
                <a:cs typeface="Calibri"/>
              </a:rPr>
              <a:t> </a:t>
            </a:r>
            <a:r>
              <a:rPr sz="1250" spc="-5" dirty="0">
                <a:latin typeface="Calibri"/>
                <a:cs typeface="Calibri"/>
              </a:rPr>
              <a:t>ολοκληρωτής,</a:t>
            </a:r>
            <a:r>
              <a:rPr sz="1250" spc="10" dirty="0">
                <a:latin typeface="Calibri"/>
                <a:cs typeface="Calibri"/>
              </a:rPr>
              <a:t> </a:t>
            </a:r>
            <a:r>
              <a:rPr sz="1250" b="1" spc="-5" dirty="0">
                <a:latin typeface="Calibri"/>
                <a:cs typeface="Calibri"/>
              </a:rPr>
              <a:t>προμηθευτής)</a:t>
            </a:r>
            <a:r>
              <a:rPr sz="1250" b="1" spc="10" dirty="0">
                <a:latin typeface="Calibri"/>
                <a:cs typeface="Calibri"/>
              </a:rPr>
              <a:t> </a:t>
            </a:r>
            <a:r>
              <a:rPr sz="1250" spc="-5" dirty="0">
                <a:latin typeface="Calibri"/>
                <a:cs typeface="Calibri"/>
              </a:rPr>
              <a:t>έχουν</a:t>
            </a:r>
            <a:r>
              <a:rPr sz="1250" spc="10" dirty="0">
                <a:latin typeface="Calibri"/>
                <a:cs typeface="Calibri"/>
              </a:rPr>
              <a:t> </a:t>
            </a:r>
            <a:r>
              <a:rPr sz="1250" b="1" spc="-5" dirty="0">
                <a:latin typeface="Calibri"/>
                <a:cs typeface="Calibri"/>
              </a:rPr>
              <a:t>"κοινή</a:t>
            </a:r>
            <a:r>
              <a:rPr sz="1250" b="1" spc="10" dirty="0">
                <a:latin typeface="Calibri"/>
                <a:cs typeface="Calibri"/>
              </a:rPr>
              <a:t> </a:t>
            </a:r>
            <a:r>
              <a:rPr sz="1250" b="1" spc="-5" dirty="0">
                <a:latin typeface="Calibri"/>
                <a:cs typeface="Calibri"/>
              </a:rPr>
              <a:t>ευθύνη"</a:t>
            </a:r>
            <a:r>
              <a:rPr sz="1250" b="1" spc="10" dirty="0">
                <a:latin typeface="Calibri"/>
                <a:cs typeface="Calibri"/>
              </a:rPr>
              <a:t> </a:t>
            </a:r>
            <a:r>
              <a:rPr sz="1250" b="1" spc="-5" dirty="0">
                <a:latin typeface="Calibri"/>
                <a:cs typeface="Calibri"/>
              </a:rPr>
              <a:t>για</a:t>
            </a:r>
            <a:r>
              <a:rPr sz="1250" b="1" spc="10" dirty="0">
                <a:latin typeface="Calibri"/>
                <a:cs typeface="Calibri"/>
              </a:rPr>
              <a:t> </a:t>
            </a:r>
            <a:r>
              <a:rPr sz="1250" b="1" spc="-5" dirty="0">
                <a:latin typeface="Calibri"/>
                <a:cs typeface="Calibri"/>
              </a:rPr>
              <a:t>όλα</a:t>
            </a:r>
            <a:r>
              <a:rPr sz="1250" b="1" spc="10" dirty="0">
                <a:latin typeface="Calibri"/>
                <a:cs typeface="Calibri"/>
              </a:rPr>
              <a:t> </a:t>
            </a:r>
            <a:r>
              <a:rPr sz="1250" b="1" spc="-5" dirty="0">
                <a:latin typeface="Calibri"/>
                <a:cs typeface="Calibri"/>
              </a:rPr>
              <a:t>τα</a:t>
            </a:r>
            <a:endParaRPr sz="1250">
              <a:latin typeface="Calibri"/>
              <a:cs typeface="Calibri"/>
            </a:endParaRPr>
          </a:p>
          <a:p>
            <a:pPr marL="104139">
              <a:lnSpc>
                <a:spcPct val="100000"/>
              </a:lnSpc>
              <a:spcBef>
                <a:spcPts val="434"/>
              </a:spcBef>
            </a:pPr>
            <a:r>
              <a:rPr sz="1250" spc="-5" dirty="0">
                <a:latin typeface="Calibri"/>
                <a:cs typeface="Calibri"/>
              </a:rPr>
              <a:t>φάσεις</a:t>
            </a:r>
            <a:r>
              <a:rPr sz="1250" dirty="0">
                <a:latin typeface="Calibri"/>
                <a:cs typeface="Calibri"/>
              </a:rPr>
              <a:t> </a:t>
            </a:r>
            <a:r>
              <a:rPr sz="1250" spc="-5" dirty="0">
                <a:latin typeface="Calibri"/>
                <a:cs typeface="Calibri"/>
              </a:rPr>
              <a:t>του</a:t>
            </a:r>
            <a:r>
              <a:rPr sz="1250" spc="10" dirty="0">
                <a:latin typeface="Calibri"/>
                <a:cs typeface="Calibri"/>
              </a:rPr>
              <a:t> </a:t>
            </a:r>
            <a:r>
              <a:rPr sz="1250" spc="-15" dirty="0">
                <a:latin typeface="Calibri"/>
                <a:cs typeface="Calibri"/>
              </a:rPr>
              <a:t>κύκλου</a:t>
            </a:r>
            <a:r>
              <a:rPr sz="1250" spc="-5" dirty="0">
                <a:latin typeface="Calibri"/>
                <a:cs typeface="Calibri"/>
              </a:rPr>
              <a:t> ζωής</a:t>
            </a:r>
            <a:r>
              <a:rPr sz="1250" spc="5" dirty="0">
                <a:latin typeface="Calibri"/>
                <a:cs typeface="Calibri"/>
              </a:rPr>
              <a:t> </a:t>
            </a:r>
            <a:r>
              <a:rPr sz="1250" spc="-5" dirty="0">
                <a:latin typeface="Calibri"/>
                <a:cs typeface="Calibri"/>
              </a:rPr>
              <a:t>της</a:t>
            </a:r>
            <a:r>
              <a:rPr sz="1250" spc="5" dirty="0">
                <a:latin typeface="Calibri"/>
                <a:cs typeface="Calibri"/>
              </a:rPr>
              <a:t> </a:t>
            </a:r>
            <a:r>
              <a:rPr sz="1250" spc="-5" dirty="0">
                <a:latin typeface="Calibri"/>
                <a:cs typeface="Calibri"/>
              </a:rPr>
              <a:t>ασφάλειας</a:t>
            </a:r>
            <a:r>
              <a:rPr sz="1250" spc="5" dirty="0">
                <a:latin typeface="Calibri"/>
                <a:cs typeface="Calibri"/>
              </a:rPr>
              <a:t> </a:t>
            </a:r>
            <a:r>
              <a:rPr sz="1250" spc="-5" dirty="0">
                <a:latin typeface="Calibri"/>
                <a:cs typeface="Calibri"/>
              </a:rPr>
              <a:t>στον</a:t>
            </a:r>
            <a:r>
              <a:rPr sz="1250" spc="5" dirty="0">
                <a:latin typeface="Calibri"/>
                <a:cs typeface="Calibri"/>
              </a:rPr>
              <a:t> </a:t>
            </a:r>
            <a:r>
              <a:rPr sz="1250" spc="-5" dirty="0">
                <a:latin typeface="Calibri"/>
                <a:cs typeface="Calibri"/>
              </a:rPr>
              <a:t>κυβερνοχώρο</a:t>
            </a:r>
            <a:r>
              <a:rPr sz="1250" dirty="0">
                <a:latin typeface="Calibri"/>
                <a:cs typeface="Calibri"/>
              </a:rPr>
              <a:t> </a:t>
            </a:r>
            <a:r>
              <a:rPr sz="1250" spc="-5" dirty="0">
                <a:latin typeface="Calibri"/>
                <a:cs typeface="Calibri"/>
              </a:rPr>
              <a:t>του</a:t>
            </a:r>
            <a:r>
              <a:rPr sz="1250" spc="5" dirty="0">
                <a:latin typeface="Calibri"/>
                <a:cs typeface="Calibri"/>
              </a:rPr>
              <a:t> </a:t>
            </a:r>
            <a:r>
              <a:rPr sz="1250" spc="-5" dirty="0">
                <a:latin typeface="Calibri"/>
                <a:cs typeface="Calibri"/>
              </a:rPr>
              <a:t>IACS.</a:t>
            </a:r>
            <a:endParaRPr sz="1250">
              <a:latin typeface="Calibri"/>
              <a:cs typeface="Calibri"/>
            </a:endParaRPr>
          </a:p>
        </p:txBody>
      </p:sp>
      <p:sp>
        <p:nvSpPr>
          <p:cNvPr id="10" name="object 10"/>
          <p:cNvSpPr txBox="1"/>
          <p:nvPr/>
        </p:nvSpPr>
        <p:spPr>
          <a:xfrm>
            <a:off x="283845" y="3020377"/>
            <a:ext cx="4973955" cy="589905"/>
          </a:xfrm>
          <a:prstGeom prst="rect">
            <a:avLst/>
          </a:prstGeom>
        </p:spPr>
        <p:txBody>
          <a:bodyPr vert="horz" wrap="square" lIns="0" tIns="12700" rIns="0" bIns="0" rtlCol="0">
            <a:spAutoFit/>
          </a:bodyPr>
          <a:lstStyle/>
          <a:p>
            <a:pPr marL="104139" indent="-91440">
              <a:lnSpc>
                <a:spcPct val="100000"/>
              </a:lnSpc>
              <a:spcBef>
                <a:spcPts val="100"/>
              </a:spcBef>
              <a:buClr>
                <a:srgbClr val="FFB800"/>
              </a:buClr>
              <a:buSzPct val="120000"/>
              <a:buFont typeface="MS Gothic"/>
              <a:buChar char="▪"/>
              <a:tabLst>
                <a:tab pos="104139" algn="l"/>
              </a:tabLst>
            </a:pPr>
            <a:r>
              <a:rPr sz="1250" dirty="0">
                <a:latin typeface="Calibri"/>
                <a:cs typeface="Calibri"/>
              </a:rPr>
              <a:t>Το </a:t>
            </a:r>
            <a:r>
              <a:rPr sz="1250" spc="-5" dirty="0">
                <a:latin typeface="Calibri"/>
                <a:cs typeface="Calibri"/>
              </a:rPr>
              <a:t>πρότυπο</a:t>
            </a:r>
            <a:r>
              <a:rPr sz="1250" spc="5" dirty="0">
                <a:latin typeface="Calibri"/>
                <a:cs typeface="Calibri"/>
              </a:rPr>
              <a:t> </a:t>
            </a:r>
            <a:r>
              <a:rPr sz="1250" b="1" spc="-5" dirty="0">
                <a:latin typeface="Calibri"/>
                <a:cs typeface="Calibri"/>
              </a:rPr>
              <a:t>IEC</a:t>
            </a:r>
            <a:r>
              <a:rPr sz="1250" b="1" spc="5" dirty="0">
                <a:latin typeface="Calibri"/>
                <a:cs typeface="Calibri"/>
              </a:rPr>
              <a:t> </a:t>
            </a:r>
            <a:r>
              <a:rPr sz="1250" b="1" spc="-5" dirty="0">
                <a:latin typeface="Calibri"/>
                <a:cs typeface="Calibri"/>
              </a:rPr>
              <a:t>62443 </a:t>
            </a:r>
            <a:r>
              <a:rPr sz="1250" spc="-5" dirty="0">
                <a:latin typeface="Calibri"/>
                <a:cs typeface="Calibri"/>
              </a:rPr>
              <a:t>ορίζει</a:t>
            </a:r>
            <a:r>
              <a:rPr sz="1250" spc="10" dirty="0">
                <a:latin typeface="Calibri"/>
                <a:cs typeface="Calibri"/>
              </a:rPr>
              <a:t> </a:t>
            </a:r>
            <a:r>
              <a:rPr sz="1250" b="1" spc="-5" dirty="0">
                <a:latin typeface="Calibri"/>
                <a:cs typeface="Calibri"/>
              </a:rPr>
              <a:t>κανόνες</a:t>
            </a:r>
            <a:r>
              <a:rPr sz="1250" b="1" spc="5" dirty="0">
                <a:latin typeface="Calibri"/>
                <a:cs typeface="Calibri"/>
              </a:rPr>
              <a:t> </a:t>
            </a:r>
            <a:r>
              <a:rPr sz="1250" spc="-5" dirty="0">
                <a:latin typeface="Calibri"/>
                <a:cs typeface="Calibri"/>
              </a:rPr>
              <a:t>και</a:t>
            </a:r>
            <a:r>
              <a:rPr sz="1250" spc="5" dirty="0">
                <a:latin typeface="Calibri"/>
                <a:cs typeface="Calibri"/>
              </a:rPr>
              <a:t> </a:t>
            </a:r>
            <a:r>
              <a:rPr sz="1250" b="1" spc="-5" dirty="0">
                <a:latin typeface="Calibri"/>
                <a:cs typeface="Calibri"/>
              </a:rPr>
              <a:t>μεθόδους</a:t>
            </a:r>
            <a:r>
              <a:rPr sz="1250" b="1" dirty="0">
                <a:latin typeface="Calibri"/>
                <a:cs typeface="Calibri"/>
              </a:rPr>
              <a:t> </a:t>
            </a:r>
            <a:r>
              <a:rPr sz="1250" spc="-5" dirty="0">
                <a:latin typeface="Calibri"/>
                <a:cs typeface="Calibri"/>
              </a:rPr>
              <a:t>για</a:t>
            </a:r>
            <a:r>
              <a:rPr sz="1250" spc="5" dirty="0">
                <a:latin typeface="Calibri"/>
                <a:cs typeface="Calibri"/>
              </a:rPr>
              <a:t> </a:t>
            </a:r>
            <a:r>
              <a:rPr sz="1250" dirty="0">
                <a:latin typeface="Calibri"/>
                <a:cs typeface="Calibri"/>
              </a:rPr>
              <a:t>τη</a:t>
            </a:r>
            <a:r>
              <a:rPr sz="1250" spc="5" dirty="0">
                <a:latin typeface="Calibri"/>
                <a:cs typeface="Calibri"/>
              </a:rPr>
              <a:t> </a:t>
            </a:r>
            <a:r>
              <a:rPr sz="1250" spc="-5" dirty="0">
                <a:latin typeface="Calibri"/>
                <a:cs typeface="Calibri"/>
              </a:rPr>
              <a:t>λειτουργία</a:t>
            </a:r>
            <a:r>
              <a:rPr sz="1250" dirty="0">
                <a:latin typeface="Calibri"/>
                <a:cs typeface="Calibri"/>
              </a:rPr>
              <a:t> </a:t>
            </a:r>
            <a:r>
              <a:rPr sz="1250" b="1" spc="-5" dirty="0">
                <a:latin typeface="Calibri"/>
                <a:cs typeface="Calibri"/>
              </a:rPr>
              <a:t>δικτύων</a:t>
            </a:r>
            <a:r>
              <a:rPr sz="1250" b="1" spc="5" dirty="0">
                <a:latin typeface="Calibri"/>
                <a:cs typeface="Calibri"/>
              </a:rPr>
              <a:t> </a:t>
            </a:r>
            <a:r>
              <a:rPr sz="1250" b="1" spc="-5" dirty="0">
                <a:latin typeface="Calibri"/>
                <a:cs typeface="Calibri"/>
              </a:rPr>
              <a:t>IACS</a:t>
            </a:r>
            <a:r>
              <a:rPr sz="1250" b="1" spc="5" dirty="0">
                <a:latin typeface="Calibri"/>
                <a:cs typeface="Calibri"/>
              </a:rPr>
              <a:t> </a:t>
            </a:r>
            <a:r>
              <a:rPr sz="1250" spc="-5" dirty="0">
                <a:latin typeface="Calibri"/>
                <a:cs typeface="Calibri"/>
              </a:rPr>
              <a:t>μέσω</a:t>
            </a:r>
            <a:endParaRPr sz="1250" dirty="0">
              <a:latin typeface="Calibri"/>
              <a:cs typeface="Calibri"/>
            </a:endParaRPr>
          </a:p>
          <a:p>
            <a:pPr marL="104139">
              <a:lnSpc>
                <a:spcPct val="100000"/>
              </a:lnSpc>
              <a:spcBef>
                <a:spcPts val="5"/>
              </a:spcBef>
            </a:pPr>
            <a:r>
              <a:rPr sz="1250" b="1" spc="-5" dirty="0">
                <a:latin typeface="Calibri"/>
                <a:cs typeface="Calibri"/>
              </a:rPr>
              <a:t>απαιτήσεων,</a:t>
            </a:r>
            <a:r>
              <a:rPr sz="1250" b="1" dirty="0">
                <a:latin typeface="Calibri"/>
                <a:cs typeface="Calibri"/>
              </a:rPr>
              <a:t> </a:t>
            </a:r>
            <a:r>
              <a:rPr sz="1250" b="1" spc="-5" dirty="0">
                <a:latin typeface="Calibri"/>
                <a:cs typeface="Calibri"/>
              </a:rPr>
              <a:t>ελέγχων</a:t>
            </a:r>
            <a:r>
              <a:rPr sz="1250" b="1" spc="10" dirty="0">
                <a:latin typeface="Calibri"/>
                <a:cs typeface="Calibri"/>
              </a:rPr>
              <a:t> </a:t>
            </a:r>
            <a:r>
              <a:rPr sz="1250" b="1" spc="-5" dirty="0">
                <a:latin typeface="Calibri"/>
                <a:cs typeface="Calibri"/>
              </a:rPr>
              <a:t>και</a:t>
            </a:r>
            <a:r>
              <a:rPr sz="1250" b="1" dirty="0">
                <a:latin typeface="Calibri"/>
                <a:cs typeface="Calibri"/>
              </a:rPr>
              <a:t> </a:t>
            </a:r>
            <a:r>
              <a:rPr sz="1250" spc="-5" dirty="0">
                <a:latin typeface="Calibri"/>
                <a:cs typeface="Calibri"/>
              </a:rPr>
              <a:t>συστάσεων</a:t>
            </a:r>
            <a:r>
              <a:rPr sz="1250" spc="5" dirty="0">
                <a:latin typeface="Calibri"/>
                <a:cs typeface="Calibri"/>
              </a:rPr>
              <a:t> </a:t>
            </a:r>
            <a:r>
              <a:rPr sz="1250" spc="-5" dirty="0">
                <a:latin typeface="Calibri"/>
                <a:cs typeface="Calibri"/>
              </a:rPr>
              <a:t>βέλτιστων</a:t>
            </a:r>
            <a:r>
              <a:rPr sz="1250" dirty="0">
                <a:latin typeface="Calibri"/>
                <a:cs typeface="Calibri"/>
              </a:rPr>
              <a:t> </a:t>
            </a:r>
            <a:r>
              <a:rPr sz="1250" spc="-5" dirty="0">
                <a:latin typeface="Calibri"/>
                <a:cs typeface="Calibri"/>
              </a:rPr>
              <a:t>πρακτικών.</a:t>
            </a:r>
            <a:endParaRPr sz="1250" dirty="0">
              <a:latin typeface="Calibri"/>
              <a:cs typeface="Calibri"/>
            </a:endParaRPr>
          </a:p>
        </p:txBody>
      </p:sp>
      <p:sp>
        <p:nvSpPr>
          <p:cNvPr id="11" name="object 11"/>
          <p:cNvSpPr txBox="1"/>
          <p:nvPr/>
        </p:nvSpPr>
        <p:spPr>
          <a:xfrm>
            <a:off x="133350" y="6329679"/>
            <a:ext cx="6064250" cy="418465"/>
          </a:xfrm>
          <a:prstGeom prst="rect">
            <a:avLst/>
          </a:prstGeom>
        </p:spPr>
        <p:txBody>
          <a:bodyPr vert="horz" wrap="square" lIns="0" tIns="12700" rIns="0" bIns="0" rtlCol="0">
            <a:spAutoFit/>
          </a:bodyPr>
          <a:lstStyle/>
          <a:p>
            <a:pPr marL="185420" marR="55880" indent="-172720">
              <a:lnSpc>
                <a:spcPct val="100000"/>
              </a:lnSpc>
              <a:spcBef>
                <a:spcPts val="100"/>
              </a:spcBef>
              <a:buSzPct val="133333"/>
              <a:buFont typeface="Arial"/>
              <a:buChar char="•"/>
              <a:tabLst>
                <a:tab pos="184785" algn="l"/>
                <a:tab pos="185420" algn="l"/>
              </a:tabLst>
            </a:pPr>
            <a:r>
              <a:rPr sz="600" spc="-5" dirty="0">
                <a:latin typeface="Calibri"/>
                <a:cs typeface="Calibri"/>
              </a:rPr>
              <a:t>Andre Ristaino.</a:t>
            </a:r>
            <a:r>
              <a:rPr sz="600" dirty="0">
                <a:latin typeface="Calibri"/>
                <a:cs typeface="Calibri"/>
              </a:rPr>
              <a:t> </a:t>
            </a:r>
            <a:r>
              <a:rPr sz="600" spc="-5" dirty="0">
                <a:latin typeface="Calibri"/>
                <a:cs typeface="Calibri"/>
              </a:rPr>
              <a:t>Αξιολογήσεις</a:t>
            </a:r>
            <a:r>
              <a:rPr sz="600" dirty="0">
                <a:latin typeface="Calibri"/>
                <a:cs typeface="Calibri"/>
              </a:rPr>
              <a:t> </a:t>
            </a:r>
            <a:r>
              <a:rPr sz="600" spc="-5" dirty="0">
                <a:latin typeface="Calibri"/>
                <a:cs typeface="Calibri"/>
              </a:rPr>
              <a:t>συμμόρφωσης</a:t>
            </a:r>
            <a:r>
              <a:rPr sz="600" dirty="0">
                <a:latin typeface="Calibri"/>
                <a:cs typeface="Calibri"/>
              </a:rPr>
              <a:t> </a:t>
            </a:r>
            <a:r>
              <a:rPr sz="600" spc="-5" dirty="0">
                <a:latin typeface="Calibri"/>
                <a:cs typeface="Calibri"/>
              </a:rPr>
              <a:t>της</a:t>
            </a:r>
            <a:r>
              <a:rPr sz="600" dirty="0">
                <a:latin typeface="Calibri"/>
                <a:cs typeface="Calibri"/>
              </a:rPr>
              <a:t> </a:t>
            </a:r>
            <a:r>
              <a:rPr sz="600" spc="-5" dirty="0">
                <a:latin typeface="Calibri"/>
                <a:cs typeface="Calibri"/>
              </a:rPr>
              <a:t>κυβερνοασφάλειας βιομηχανικού</a:t>
            </a:r>
            <a:r>
              <a:rPr sz="600" spc="125" dirty="0">
                <a:latin typeface="Calibri"/>
                <a:cs typeface="Calibri"/>
              </a:rPr>
              <a:t> </a:t>
            </a:r>
            <a:r>
              <a:rPr sz="600" spc="-5" dirty="0">
                <a:latin typeface="Calibri"/>
                <a:cs typeface="Calibri"/>
              </a:rPr>
              <a:t>αυτοματισμού.</a:t>
            </a:r>
            <a:r>
              <a:rPr sz="600" spc="125" dirty="0">
                <a:solidFill>
                  <a:srgbClr val="85872B"/>
                </a:solidFill>
                <a:latin typeface="Calibri"/>
                <a:cs typeface="Calibri"/>
              </a:rPr>
              <a:t> </a:t>
            </a:r>
            <a:r>
              <a:rPr sz="600" u="sng" spc="-15" dirty="0">
                <a:solidFill>
                  <a:srgbClr val="85872B"/>
                </a:solidFill>
                <a:uFill>
                  <a:solidFill>
                    <a:srgbClr val="85872B"/>
                  </a:solidFill>
                </a:uFill>
                <a:latin typeface="Calibri"/>
                <a:cs typeface="Calibri"/>
                <a:hlinkClick r:id="rId5"/>
              </a:rPr>
              <a:t>http://www.isasecure</a:t>
            </a:r>
            <a:r>
              <a:rPr sz="600" spc="-15" dirty="0">
                <a:solidFill>
                  <a:srgbClr val="85872B"/>
                </a:solidFill>
                <a:latin typeface="Calibri"/>
                <a:cs typeface="Calibri"/>
                <a:hlinkClick r:id="rId5"/>
              </a:rPr>
              <a:t>.</a:t>
            </a:r>
            <a:r>
              <a:rPr sz="600" spc="-15" dirty="0">
                <a:latin typeface="Calibri"/>
                <a:cs typeface="Calibri"/>
              </a:rPr>
              <a:t>org/en-US/Articles/Industrial-automation- cybersecurity-conformity- </a:t>
            </a:r>
            <a:r>
              <a:rPr sz="600" spc="-10" dirty="0">
                <a:latin typeface="Calibri"/>
                <a:cs typeface="Calibri"/>
              </a:rPr>
              <a:t> </a:t>
            </a:r>
            <a:r>
              <a:rPr sz="600" spc="-15" dirty="0">
                <a:latin typeface="Calibri"/>
                <a:cs typeface="Calibri"/>
              </a:rPr>
              <a:t>ass.</a:t>
            </a:r>
            <a:endParaRPr sz="600">
              <a:latin typeface="Calibri"/>
              <a:cs typeface="Calibri"/>
            </a:endParaRPr>
          </a:p>
          <a:p>
            <a:pPr marL="185420" marR="5080" indent="-172720">
              <a:lnSpc>
                <a:spcPct val="100000"/>
              </a:lnSpc>
              <a:spcBef>
                <a:spcPts val="215"/>
              </a:spcBef>
              <a:buSzPct val="133333"/>
              <a:buFont typeface="Arial"/>
              <a:buChar char="•"/>
              <a:tabLst>
                <a:tab pos="184785" algn="l"/>
                <a:tab pos="185420" algn="l"/>
              </a:tabLst>
            </a:pPr>
            <a:r>
              <a:rPr sz="600" spc="35" dirty="0">
                <a:latin typeface="Calibri"/>
                <a:cs typeface="Calibri"/>
              </a:rPr>
              <a:t>Shaaban, A.</a:t>
            </a:r>
            <a:r>
              <a:rPr sz="600" spc="40" dirty="0">
                <a:latin typeface="Calibri"/>
                <a:cs typeface="Calibri"/>
              </a:rPr>
              <a:t> </a:t>
            </a:r>
            <a:r>
              <a:rPr sz="600" spc="35" dirty="0">
                <a:latin typeface="Calibri"/>
                <a:cs typeface="Calibri"/>
              </a:rPr>
              <a:t>Ontology-Based</a:t>
            </a:r>
            <a:r>
              <a:rPr sz="600" spc="40" dirty="0">
                <a:latin typeface="Calibri"/>
                <a:cs typeface="Calibri"/>
              </a:rPr>
              <a:t> </a:t>
            </a:r>
            <a:r>
              <a:rPr sz="600" spc="35" dirty="0">
                <a:latin typeface="Calibri"/>
                <a:cs typeface="Calibri"/>
              </a:rPr>
              <a:t>Cybersecurity </a:t>
            </a:r>
            <a:r>
              <a:rPr sz="600" spc="30" dirty="0">
                <a:latin typeface="Calibri"/>
                <a:cs typeface="Calibri"/>
              </a:rPr>
              <a:t>for</a:t>
            </a:r>
            <a:r>
              <a:rPr sz="600" spc="35" dirty="0">
                <a:latin typeface="Calibri"/>
                <a:cs typeface="Calibri"/>
              </a:rPr>
              <a:t> the </a:t>
            </a:r>
            <a:r>
              <a:rPr sz="600" spc="40" dirty="0">
                <a:latin typeface="Calibri"/>
                <a:cs typeface="Calibri"/>
              </a:rPr>
              <a:t>Automotive </a:t>
            </a:r>
            <a:r>
              <a:rPr sz="600" spc="35" dirty="0">
                <a:latin typeface="Calibri"/>
                <a:cs typeface="Calibri"/>
              </a:rPr>
              <a:t>Domain-Design, Implementation,</a:t>
            </a:r>
            <a:r>
              <a:rPr sz="600" spc="30" dirty="0">
                <a:latin typeface="Calibri"/>
                <a:cs typeface="Calibri"/>
              </a:rPr>
              <a:t> </a:t>
            </a:r>
            <a:r>
              <a:rPr sz="600" spc="40" dirty="0">
                <a:latin typeface="Calibri"/>
                <a:cs typeface="Calibri"/>
              </a:rPr>
              <a:t>and </a:t>
            </a:r>
            <a:r>
              <a:rPr sz="600" spc="30" dirty="0">
                <a:latin typeface="Calibri"/>
                <a:cs typeface="Calibri"/>
              </a:rPr>
              <a:t>Evaluation.</a:t>
            </a:r>
            <a:r>
              <a:rPr sz="600" spc="35" dirty="0">
                <a:latin typeface="Calibri"/>
                <a:cs typeface="Calibri"/>
              </a:rPr>
              <a:t> Διδακτορική</a:t>
            </a:r>
            <a:r>
              <a:rPr sz="600" spc="40" dirty="0">
                <a:latin typeface="Calibri"/>
                <a:cs typeface="Calibri"/>
              </a:rPr>
              <a:t> </a:t>
            </a:r>
            <a:r>
              <a:rPr sz="600" spc="35" dirty="0">
                <a:latin typeface="Calibri"/>
                <a:cs typeface="Calibri"/>
              </a:rPr>
              <a:t>διατριβή,</a:t>
            </a:r>
            <a:r>
              <a:rPr sz="600" spc="45" dirty="0">
                <a:latin typeface="Calibri"/>
                <a:cs typeface="Calibri"/>
              </a:rPr>
              <a:t> </a:t>
            </a:r>
            <a:r>
              <a:rPr sz="600" spc="40" dirty="0">
                <a:latin typeface="Calibri"/>
                <a:cs typeface="Calibri"/>
              </a:rPr>
              <a:t>Τμήμα/Σχολή</a:t>
            </a:r>
            <a:r>
              <a:rPr sz="600" spc="35" dirty="0">
                <a:latin typeface="Calibri"/>
                <a:cs typeface="Calibri"/>
              </a:rPr>
              <a:t> Υπολογιστικής, </a:t>
            </a:r>
            <a:r>
              <a:rPr sz="600" spc="40" dirty="0">
                <a:latin typeface="Calibri"/>
                <a:cs typeface="Calibri"/>
              </a:rPr>
              <a:t> Πανεπιστήμιο</a:t>
            </a:r>
            <a:r>
              <a:rPr sz="600" spc="25" dirty="0">
                <a:latin typeface="Calibri"/>
                <a:cs typeface="Calibri"/>
              </a:rPr>
              <a:t> </a:t>
            </a:r>
            <a:r>
              <a:rPr sz="600" spc="35" dirty="0">
                <a:latin typeface="Calibri"/>
                <a:cs typeface="Calibri"/>
              </a:rPr>
              <a:t>της</a:t>
            </a:r>
            <a:r>
              <a:rPr sz="600" spc="20" dirty="0">
                <a:latin typeface="Calibri"/>
                <a:cs typeface="Calibri"/>
              </a:rPr>
              <a:t> </a:t>
            </a:r>
            <a:r>
              <a:rPr sz="600" spc="35" dirty="0">
                <a:latin typeface="Calibri"/>
                <a:cs typeface="Calibri"/>
              </a:rPr>
              <a:t>Βιέννης,</a:t>
            </a:r>
            <a:r>
              <a:rPr sz="600" spc="25" dirty="0">
                <a:latin typeface="Calibri"/>
                <a:cs typeface="Calibri"/>
              </a:rPr>
              <a:t> </a:t>
            </a:r>
            <a:r>
              <a:rPr sz="600" spc="35" dirty="0">
                <a:latin typeface="Calibri"/>
                <a:cs typeface="Calibri"/>
              </a:rPr>
              <a:t>Βιέννη,</a:t>
            </a:r>
            <a:r>
              <a:rPr sz="600" spc="30" dirty="0">
                <a:latin typeface="Calibri"/>
                <a:cs typeface="Calibri"/>
              </a:rPr>
              <a:t> </a:t>
            </a:r>
            <a:r>
              <a:rPr sz="600" spc="35" dirty="0">
                <a:latin typeface="Calibri"/>
                <a:cs typeface="Calibri"/>
              </a:rPr>
              <a:t>Αυστρία,</a:t>
            </a:r>
            <a:r>
              <a:rPr sz="600" spc="20" dirty="0">
                <a:latin typeface="Calibri"/>
                <a:cs typeface="Calibri"/>
              </a:rPr>
              <a:t> </a:t>
            </a:r>
            <a:r>
              <a:rPr sz="600" spc="35" dirty="0">
                <a:latin typeface="Calibri"/>
                <a:cs typeface="Calibri"/>
              </a:rPr>
              <a:t>2021.</a:t>
            </a:r>
            <a:r>
              <a:rPr sz="600" spc="30" dirty="0">
                <a:latin typeface="Calibri"/>
                <a:cs typeface="Calibri"/>
              </a:rPr>
              <a:t> </a:t>
            </a:r>
            <a:r>
              <a:rPr sz="600" spc="35" dirty="0">
                <a:latin typeface="Calibri"/>
                <a:cs typeface="Calibri"/>
              </a:rPr>
              <a:t>Διαδικτυακός:</a:t>
            </a:r>
            <a:r>
              <a:rPr sz="600" spc="30" dirty="0">
                <a:latin typeface="Calibri"/>
                <a:cs typeface="Calibri"/>
              </a:rPr>
              <a:t> https://utheses.univie.</a:t>
            </a:r>
            <a:r>
              <a:rPr sz="600" spc="15" dirty="0">
                <a:latin typeface="Calibri"/>
                <a:cs typeface="Calibri"/>
              </a:rPr>
              <a:t> </a:t>
            </a:r>
            <a:r>
              <a:rPr sz="600" spc="35" dirty="0">
                <a:latin typeface="Calibri"/>
                <a:cs typeface="Calibri"/>
              </a:rPr>
              <a:t>ac.at/detail/59948</a:t>
            </a:r>
            <a:r>
              <a:rPr sz="600" spc="30" dirty="0">
                <a:latin typeface="Calibri"/>
                <a:cs typeface="Calibri"/>
              </a:rPr>
              <a:t> </a:t>
            </a:r>
            <a:r>
              <a:rPr sz="600" spc="40" dirty="0">
                <a:latin typeface="Calibri"/>
                <a:cs typeface="Calibri"/>
              </a:rPr>
              <a:t>(πρόσβαση</a:t>
            </a:r>
            <a:r>
              <a:rPr sz="600" spc="30" dirty="0">
                <a:latin typeface="Calibri"/>
                <a:cs typeface="Calibri"/>
              </a:rPr>
              <a:t> στις</a:t>
            </a:r>
            <a:r>
              <a:rPr sz="600" spc="25" dirty="0">
                <a:latin typeface="Calibri"/>
                <a:cs typeface="Calibri"/>
              </a:rPr>
              <a:t> </a:t>
            </a:r>
            <a:r>
              <a:rPr sz="600" spc="45" dirty="0">
                <a:latin typeface="Calibri"/>
                <a:cs typeface="Calibri"/>
              </a:rPr>
              <a:t>26</a:t>
            </a:r>
            <a:r>
              <a:rPr sz="600" spc="20" dirty="0">
                <a:latin typeface="Calibri"/>
                <a:cs typeface="Calibri"/>
              </a:rPr>
              <a:t> </a:t>
            </a:r>
            <a:r>
              <a:rPr sz="600" spc="40" dirty="0">
                <a:latin typeface="Calibri"/>
                <a:cs typeface="Calibri"/>
              </a:rPr>
              <a:t>Φεβρουαρίου</a:t>
            </a:r>
            <a:r>
              <a:rPr sz="600" spc="30" dirty="0">
                <a:latin typeface="Calibri"/>
                <a:cs typeface="Calibri"/>
              </a:rPr>
              <a:t> </a:t>
            </a:r>
            <a:r>
              <a:rPr sz="600" spc="35" dirty="0">
                <a:latin typeface="Calibri"/>
                <a:cs typeface="Calibri"/>
              </a:rPr>
              <a:t>2024).</a:t>
            </a:r>
            <a:endParaRPr sz="600">
              <a:latin typeface="Calibri"/>
              <a:cs typeface="Calibri"/>
            </a:endParaRPr>
          </a:p>
        </p:txBody>
      </p:sp>
      <p:sp>
        <p:nvSpPr>
          <p:cNvPr id="12" name="object 12"/>
          <p:cNvSpPr txBox="1"/>
          <p:nvPr/>
        </p:nvSpPr>
        <p:spPr>
          <a:xfrm>
            <a:off x="11127422" y="6499542"/>
            <a:ext cx="132080"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7</a:t>
            </a:r>
            <a:r>
              <a:rPr sz="850" dirty="0">
                <a:latin typeface="Calibri"/>
                <a:cs typeface="Calibri"/>
              </a:rPr>
              <a:t>0</a:t>
            </a:r>
            <a:endParaRPr sz="85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3400" y="0"/>
            <a:ext cx="3959860" cy="6879590"/>
            <a:chOff x="6883400" y="0"/>
            <a:chExt cx="3959860"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3685" y="5207635"/>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7549832" y="6167437"/>
              <a:ext cx="3293427" cy="611187"/>
            </a:xfrm>
            <a:prstGeom prst="rect">
              <a:avLst/>
            </a:prstGeom>
          </p:spPr>
        </p:pic>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875030" y="427354"/>
            <a:ext cx="6401435" cy="414020"/>
          </a:xfrm>
          <a:prstGeom prst="rect">
            <a:avLst/>
          </a:prstGeom>
        </p:spPr>
        <p:txBody>
          <a:bodyPr vert="horz" wrap="square" lIns="0" tIns="12700" rIns="0" bIns="0" rtlCol="0">
            <a:spAutoFit/>
          </a:bodyPr>
          <a:lstStyle/>
          <a:p>
            <a:pPr marL="12700">
              <a:lnSpc>
                <a:spcPct val="100000"/>
              </a:lnSpc>
              <a:spcBef>
                <a:spcPts val="100"/>
              </a:spcBef>
            </a:pPr>
            <a:r>
              <a:rPr spc="180" dirty="0">
                <a:solidFill>
                  <a:srgbClr val="000000"/>
                </a:solidFill>
              </a:rPr>
              <a:t>Έννοια</a:t>
            </a:r>
            <a:r>
              <a:rPr spc="195" dirty="0">
                <a:solidFill>
                  <a:srgbClr val="000000"/>
                </a:solidFill>
              </a:rPr>
              <a:t> </a:t>
            </a:r>
            <a:r>
              <a:rPr spc="185" dirty="0">
                <a:solidFill>
                  <a:srgbClr val="000000"/>
                </a:solidFill>
              </a:rPr>
              <a:t>ζωνών</a:t>
            </a:r>
            <a:r>
              <a:rPr spc="190" dirty="0">
                <a:solidFill>
                  <a:srgbClr val="000000"/>
                </a:solidFill>
              </a:rPr>
              <a:t> </a:t>
            </a:r>
            <a:r>
              <a:rPr spc="145" dirty="0">
                <a:solidFill>
                  <a:srgbClr val="000000"/>
                </a:solidFill>
              </a:rPr>
              <a:t>και</a:t>
            </a:r>
            <a:r>
              <a:rPr spc="180" dirty="0">
                <a:solidFill>
                  <a:srgbClr val="000000"/>
                </a:solidFill>
              </a:rPr>
              <a:t> </a:t>
            </a:r>
            <a:r>
              <a:rPr spc="195" dirty="0">
                <a:solidFill>
                  <a:srgbClr val="000000"/>
                </a:solidFill>
              </a:rPr>
              <a:t>αγωγών</a:t>
            </a:r>
            <a:r>
              <a:rPr spc="200" dirty="0">
                <a:solidFill>
                  <a:srgbClr val="000000"/>
                </a:solidFill>
              </a:rPr>
              <a:t> </a:t>
            </a:r>
            <a:r>
              <a:rPr spc="150" dirty="0">
                <a:solidFill>
                  <a:srgbClr val="000000"/>
                </a:solidFill>
              </a:rPr>
              <a:t>στο</a:t>
            </a:r>
            <a:r>
              <a:rPr spc="140" dirty="0">
                <a:solidFill>
                  <a:srgbClr val="000000"/>
                </a:solidFill>
              </a:rPr>
              <a:t> </a:t>
            </a:r>
            <a:r>
              <a:rPr spc="175" dirty="0">
                <a:solidFill>
                  <a:srgbClr val="000000"/>
                </a:solidFill>
              </a:rPr>
              <a:t>IEC</a:t>
            </a:r>
            <a:r>
              <a:rPr spc="185" dirty="0">
                <a:solidFill>
                  <a:srgbClr val="000000"/>
                </a:solidFill>
              </a:rPr>
              <a:t> </a:t>
            </a:r>
            <a:r>
              <a:rPr spc="175" dirty="0">
                <a:solidFill>
                  <a:srgbClr val="000000"/>
                </a:solidFill>
              </a:rPr>
              <a:t>62443</a:t>
            </a:r>
          </a:p>
        </p:txBody>
      </p:sp>
      <p:sp>
        <p:nvSpPr>
          <p:cNvPr id="11" name="object 11"/>
          <p:cNvSpPr txBox="1"/>
          <p:nvPr/>
        </p:nvSpPr>
        <p:spPr>
          <a:xfrm>
            <a:off x="549275" y="1023937"/>
            <a:ext cx="6577330" cy="420628"/>
          </a:xfrm>
          <a:prstGeom prst="rect">
            <a:avLst/>
          </a:prstGeom>
        </p:spPr>
        <p:txBody>
          <a:bodyPr vert="horz" wrap="square" lIns="0" tIns="12700" rIns="0" bIns="0" rtlCol="0">
            <a:spAutoFit/>
          </a:bodyPr>
          <a:lstStyle/>
          <a:p>
            <a:pPr marL="234950">
              <a:lnSpc>
                <a:spcPct val="100000"/>
              </a:lnSpc>
              <a:spcBef>
                <a:spcPts val="100"/>
              </a:spcBef>
            </a:pPr>
            <a:r>
              <a:rPr sz="1250" b="1" spc="75" dirty="0">
                <a:solidFill>
                  <a:srgbClr val="FFB800"/>
                </a:solidFill>
                <a:latin typeface="Calibri"/>
                <a:cs typeface="Calibri"/>
              </a:rPr>
              <a:t>IEC</a:t>
            </a:r>
            <a:r>
              <a:rPr sz="1250" b="1" spc="-5" dirty="0">
                <a:solidFill>
                  <a:srgbClr val="FFB800"/>
                </a:solidFill>
                <a:latin typeface="Calibri"/>
                <a:cs typeface="Calibri"/>
              </a:rPr>
              <a:t> </a:t>
            </a:r>
            <a:r>
              <a:rPr sz="1250" b="1" spc="85" dirty="0">
                <a:solidFill>
                  <a:srgbClr val="FFB800"/>
                </a:solidFill>
                <a:latin typeface="Calibri"/>
                <a:cs typeface="Calibri"/>
              </a:rPr>
              <a:t>62443</a:t>
            </a:r>
            <a:endParaRPr sz="1250" dirty="0">
              <a:latin typeface="Calibri"/>
              <a:cs typeface="Calibri"/>
            </a:endParaRPr>
          </a:p>
          <a:p>
            <a:pPr>
              <a:lnSpc>
                <a:spcPct val="100000"/>
              </a:lnSpc>
              <a:spcBef>
                <a:spcPts val="5"/>
              </a:spcBef>
            </a:pPr>
            <a:endParaRPr sz="1400" dirty="0">
              <a:latin typeface="Calibri"/>
              <a:cs typeface="Calibri"/>
            </a:endParaRPr>
          </a:p>
        </p:txBody>
      </p:sp>
      <p:sp>
        <p:nvSpPr>
          <p:cNvPr id="20" name="object 20"/>
          <p:cNvSpPr txBox="1"/>
          <p:nvPr/>
        </p:nvSpPr>
        <p:spPr>
          <a:xfrm>
            <a:off x="11170602" y="6340157"/>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7</a:t>
            </a:r>
            <a:r>
              <a:rPr sz="850" spc="40" dirty="0">
                <a:latin typeface="Calibri"/>
                <a:cs typeface="Calibri"/>
              </a:rPr>
              <a:t>1</a:t>
            </a:r>
            <a:endParaRPr sz="850">
              <a:latin typeface="Calibri"/>
              <a:cs typeface="Calibri"/>
            </a:endParaRPr>
          </a:p>
        </p:txBody>
      </p:sp>
      <p:sp>
        <p:nvSpPr>
          <p:cNvPr id="21" name="object 21"/>
          <p:cNvSpPr txBox="1"/>
          <p:nvPr/>
        </p:nvSpPr>
        <p:spPr>
          <a:xfrm>
            <a:off x="78739" y="6592569"/>
            <a:ext cx="6335395" cy="93980"/>
          </a:xfrm>
          <a:prstGeom prst="rect">
            <a:avLst/>
          </a:prstGeom>
        </p:spPr>
        <p:txBody>
          <a:bodyPr vert="horz" wrap="square" lIns="0" tIns="12700" rIns="0" bIns="0" rtlCol="0">
            <a:spAutoFit/>
          </a:bodyPr>
          <a:lstStyle/>
          <a:p>
            <a:pPr marL="12700">
              <a:lnSpc>
                <a:spcPct val="100000"/>
              </a:lnSpc>
              <a:spcBef>
                <a:spcPts val="100"/>
              </a:spcBef>
            </a:pPr>
            <a:r>
              <a:rPr sz="450" spc="-5" dirty="0">
                <a:solidFill>
                  <a:srgbClr val="212121"/>
                </a:solidFill>
                <a:latin typeface="Arial"/>
                <a:cs typeface="Arial"/>
              </a:rPr>
              <a:t>Shaaban,</a:t>
            </a:r>
            <a:r>
              <a:rPr sz="450" spc="5" dirty="0">
                <a:solidFill>
                  <a:srgbClr val="212121"/>
                </a:solidFill>
                <a:latin typeface="Arial"/>
                <a:cs typeface="Arial"/>
              </a:rPr>
              <a:t> </a:t>
            </a:r>
            <a:r>
              <a:rPr sz="450" spc="-5" dirty="0">
                <a:solidFill>
                  <a:srgbClr val="212121"/>
                </a:solidFill>
                <a:latin typeface="Arial"/>
                <a:cs typeface="Arial"/>
              </a:rPr>
              <a:t>A.M.,</a:t>
            </a:r>
            <a:r>
              <a:rPr sz="450" spc="5" dirty="0">
                <a:solidFill>
                  <a:srgbClr val="212121"/>
                </a:solidFill>
                <a:latin typeface="Arial"/>
                <a:cs typeface="Arial"/>
              </a:rPr>
              <a:t> </a:t>
            </a:r>
            <a:r>
              <a:rPr sz="450" spc="-5" dirty="0">
                <a:solidFill>
                  <a:srgbClr val="212121"/>
                </a:solidFill>
                <a:latin typeface="Arial"/>
                <a:cs typeface="Arial"/>
              </a:rPr>
              <a:t>Chlup,</a:t>
            </a:r>
            <a:r>
              <a:rPr sz="450" spc="5" dirty="0">
                <a:solidFill>
                  <a:srgbClr val="212121"/>
                </a:solidFill>
                <a:latin typeface="Arial"/>
                <a:cs typeface="Arial"/>
              </a:rPr>
              <a:t> </a:t>
            </a:r>
            <a:r>
              <a:rPr sz="450" spc="-5" dirty="0">
                <a:solidFill>
                  <a:srgbClr val="212121"/>
                </a:solidFill>
                <a:latin typeface="Arial"/>
                <a:cs typeface="Arial"/>
              </a:rPr>
              <a:t>S.,</a:t>
            </a:r>
            <a:r>
              <a:rPr sz="450" spc="5" dirty="0">
                <a:solidFill>
                  <a:srgbClr val="212121"/>
                </a:solidFill>
                <a:latin typeface="Arial"/>
                <a:cs typeface="Arial"/>
              </a:rPr>
              <a:t> </a:t>
            </a:r>
            <a:r>
              <a:rPr sz="450" spc="-5" dirty="0">
                <a:solidFill>
                  <a:srgbClr val="212121"/>
                </a:solidFill>
                <a:latin typeface="Arial"/>
                <a:cs typeface="Arial"/>
              </a:rPr>
              <a:t>El-Araby,</a:t>
            </a:r>
            <a:r>
              <a:rPr sz="450" spc="10" dirty="0">
                <a:solidFill>
                  <a:srgbClr val="212121"/>
                </a:solidFill>
                <a:latin typeface="Arial"/>
                <a:cs typeface="Arial"/>
              </a:rPr>
              <a:t> </a:t>
            </a:r>
            <a:r>
              <a:rPr sz="450" spc="-5" dirty="0">
                <a:solidFill>
                  <a:srgbClr val="212121"/>
                </a:solidFill>
                <a:latin typeface="Arial"/>
                <a:cs typeface="Arial"/>
              </a:rPr>
              <a:t>N.,</a:t>
            </a:r>
            <a:r>
              <a:rPr sz="450" spc="5" dirty="0">
                <a:solidFill>
                  <a:srgbClr val="212121"/>
                </a:solidFill>
                <a:latin typeface="Arial"/>
                <a:cs typeface="Arial"/>
              </a:rPr>
              <a:t> </a:t>
            </a:r>
            <a:r>
              <a:rPr sz="450" spc="-5" dirty="0">
                <a:solidFill>
                  <a:srgbClr val="212121"/>
                </a:solidFill>
                <a:latin typeface="Arial"/>
                <a:cs typeface="Arial"/>
              </a:rPr>
              <a:t>Schmittner,</a:t>
            </a:r>
            <a:r>
              <a:rPr sz="450" spc="5" dirty="0">
                <a:solidFill>
                  <a:srgbClr val="212121"/>
                </a:solidFill>
                <a:latin typeface="Arial"/>
                <a:cs typeface="Arial"/>
              </a:rPr>
              <a:t> </a:t>
            </a:r>
            <a:r>
              <a:rPr sz="450" spc="-5" dirty="0">
                <a:solidFill>
                  <a:srgbClr val="212121"/>
                </a:solidFill>
                <a:latin typeface="Arial"/>
                <a:cs typeface="Arial"/>
              </a:rPr>
              <a:t>C.</a:t>
            </a:r>
            <a:r>
              <a:rPr sz="450" spc="5" dirty="0">
                <a:solidFill>
                  <a:srgbClr val="212121"/>
                </a:solidFill>
                <a:latin typeface="Arial"/>
                <a:cs typeface="Arial"/>
              </a:rPr>
              <a:t> </a:t>
            </a:r>
            <a:r>
              <a:rPr sz="450" spc="-5" dirty="0">
                <a:solidFill>
                  <a:srgbClr val="212121"/>
                </a:solidFill>
                <a:latin typeface="Arial"/>
                <a:cs typeface="Arial"/>
              </a:rPr>
              <a:t>Towards</a:t>
            </a:r>
            <a:r>
              <a:rPr sz="450" spc="10" dirty="0">
                <a:solidFill>
                  <a:srgbClr val="212121"/>
                </a:solidFill>
                <a:latin typeface="Arial"/>
                <a:cs typeface="Arial"/>
              </a:rPr>
              <a:t> </a:t>
            </a:r>
            <a:r>
              <a:rPr sz="450" spc="-5" dirty="0">
                <a:solidFill>
                  <a:srgbClr val="212121"/>
                </a:solidFill>
                <a:latin typeface="Arial"/>
                <a:cs typeface="Arial"/>
              </a:rPr>
              <a:t>B</a:t>
            </a:r>
            <a:r>
              <a:rPr sz="450" spc="-5" dirty="0">
                <a:solidFill>
                  <a:srgbClr val="212121"/>
                </a:solidFill>
                <a:latin typeface="Calibri"/>
                <a:cs typeface="Calibri"/>
              </a:rPr>
              <a:t>ελτιστοποιημένες</a:t>
            </a:r>
            <a:r>
              <a:rPr sz="450" spc="35" dirty="0">
                <a:solidFill>
                  <a:srgbClr val="212121"/>
                </a:solidFill>
                <a:latin typeface="Calibri"/>
                <a:cs typeface="Calibri"/>
              </a:rPr>
              <a:t> </a:t>
            </a:r>
            <a:r>
              <a:rPr sz="450" spc="-5" dirty="0">
                <a:solidFill>
                  <a:srgbClr val="212121"/>
                </a:solidFill>
                <a:latin typeface="Calibri"/>
                <a:cs typeface="Calibri"/>
              </a:rPr>
              <a:t>Ασφάλειες</a:t>
            </a:r>
            <a:r>
              <a:rPr sz="450" spc="30" dirty="0">
                <a:solidFill>
                  <a:srgbClr val="212121"/>
                </a:solidFill>
                <a:latin typeface="Calibri"/>
                <a:cs typeface="Calibri"/>
              </a:rPr>
              <a:t> </a:t>
            </a:r>
            <a:r>
              <a:rPr sz="450" spc="-5" dirty="0">
                <a:solidFill>
                  <a:srgbClr val="212121"/>
                </a:solidFill>
                <a:latin typeface="Calibri"/>
                <a:cs typeface="Calibri"/>
              </a:rPr>
              <a:t>για</a:t>
            </a:r>
            <a:r>
              <a:rPr sz="450" spc="35" dirty="0">
                <a:solidFill>
                  <a:srgbClr val="212121"/>
                </a:solidFill>
                <a:latin typeface="Calibri"/>
                <a:cs typeface="Calibri"/>
              </a:rPr>
              <a:t> </a:t>
            </a:r>
            <a:r>
              <a:rPr sz="450" spc="-5" dirty="0">
                <a:solidFill>
                  <a:srgbClr val="212121"/>
                </a:solidFill>
                <a:latin typeface="Calibri"/>
                <a:cs typeface="Calibri"/>
              </a:rPr>
              <a:t>Συσκευές</a:t>
            </a:r>
            <a:r>
              <a:rPr sz="450" spc="35" dirty="0">
                <a:solidFill>
                  <a:srgbClr val="212121"/>
                </a:solidFill>
                <a:latin typeface="Calibri"/>
                <a:cs typeface="Calibri"/>
              </a:rPr>
              <a:t> </a:t>
            </a:r>
            <a:r>
              <a:rPr sz="450" spc="-5" dirty="0">
                <a:solidFill>
                  <a:srgbClr val="212121"/>
                </a:solidFill>
                <a:latin typeface="Arial"/>
                <a:cs typeface="Arial"/>
              </a:rPr>
              <a:t>IoT</a:t>
            </a:r>
            <a:r>
              <a:rPr sz="450" spc="5" dirty="0">
                <a:solidFill>
                  <a:srgbClr val="212121"/>
                </a:solidFill>
                <a:latin typeface="Arial"/>
                <a:cs typeface="Arial"/>
              </a:rPr>
              <a:t> </a:t>
            </a:r>
            <a:r>
              <a:rPr sz="450" dirty="0">
                <a:solidFill>
                  <a:srgbClr val="212121"/>
                </a:solidFill>
                <a:latin typeface="Calibri"/>
                <a:cs typeface="Calibri"/>
              </a:rPr>
              <a:t>σε</a:t>
            </a:r>
            <a:r>
              <a:rPr sz="450" spc="30" dirty="0">
                <a:solidFill>
                  <a:srgbClr val="212121"/>
                </a:solidFill>
                <a:latin typeface="Calibri"/>
                <a:cs typeface="Calibri"/>
              </a:rPr>
              <a:t> </a:t>
            </a:r>
            <a:r>
              <a:rPr sz="450" spc="-5" dirty="0">
                <a:solidFill>
                  <a:srgbClr val="212121"/>
                </a:solidFill>
                <a:latin typeface="Calibri"/>
                <a:cs typeface="Calibri"/>
              </a:rPr>
              <a:t>Αγροτική</a:t>
            </a:r>
            <a:r>
              <a:rPr sz="450" spc="35" dirty="0">
                <a:solidFill>
                  <a:srgbClr val="212121"/>
                </a:solidFill>
                <a:latin typeface="Calibri"/>
                <a:cs typeface="Calibri"/>
              </a:rPr>
              <a:t> </a:t>
            </a:r>
            <a:r>
              <a:rPr sz="450" spc="-5" dirty="0">
                <a:solidFill>
                  <a:srgbClr val="212121"/>
                </a:solidFill>
                <a:latin typeface="Calibri"/>
                <a:cs typeface="Calibri"/>
              </a:rPr>
              <a:t>Τεχνολογία</a:t>
            </a:r>
            <a:r>
              <a:rPr sz="450" spc="30" dirty="0">
                <a:solidFill>
                  <a:srgbClr val="212121"/>
                </a:solidFill>
                <a:latin typeface="Calibri"/>
                <a:cs typeface="Calibri"/>
              </a:rPr>
              <a:t> </a:t>
            </a:r>
            <a:r>
              <a:rPr sz="450" spc="-5" dirty="0">
                <a:solidFill>
                  <a:srgbClr val="212121"/>
                </a:solidFill>
                <a:latin typeface="Calibri"/>
                <a:cs typeface="Calibri"/>
              </a:rPr>
              <a:t>Σ</a:t>
            </a:r>
            <a:r>
              <a:rPr sz="450" spc="-5" dirty="0">
                <a:solidFill>
                  <a:srgbClr val="212121"/>
                </a:solidFill>
                <a:latin typeface="Arial"/>
                <a:cs typeface="Arial"/>
              </a:rPr>
              <a:t>mart</a:t>
            </a:r>
            <a:r>
              <a:rPr sz="450" spc="5" dirty="0">
                <a:solidFill>
                  <a:srgbClr val="212121"/>
                </a:solidFill>
                <a:latin typeface="Arial"/>
                <a:cs typeface="Arial"/>
              </a:rPr>
              <a:t> </a:t>
            </a:r>
            <a:r>
              <a:rPr sz="450" spc="-5" dirty="0">
                <a:solidFill>
                  <a:srgbClr val="212121"/>
                </a:solidFill>
                <a:latin typeface="Arial"/>
                <a:cs typeface="Arial"/>
              </a:rPr>
              <a:t>on</a:t>
            </a:r>
            <a:r>
              <a:rPr sz="450" spc="5" dirty="0">
                <a:solidFill>
                  <a:srgbClr val="212121"/>
                </a:solidFill>
                <a:latin typeface="Arial"/>
                <a:cs typeface="Arial"/>
              </a:rPr>
              <a:t> </a:t>
            </a:r>
            <a:r>
              <a:rPr sz="450" spc="-5" dirty="0">
                <a:solidFill>
                  <a:srgbClr val="212121"/>
                </a:solidFill>
                <a:latin typeface="Arial"/>
                <a:cs typeface="Arial"/>
              </a:rPr>
              <a:t>the</a:t>
            </a:r>
            <a:r>
              <a:rPr sz="450" spc="145" dirty="0">
                <a:solidFill>
                  <a:srgbClr val="212121"/>
                </a:solidFill>
                <a:latin typeface="Arial"/>
                <a:cs typeface="Arial"/>
              </a:rPr>
              <a:t> </a:t>
            </a:r>
            <a:r>
              <a:rPr sz="450" spc="-5" dirty="0">
                <a:solidFill>
                  <a:srgbClr val="212121"/>
                </a:solidFill>
                <a:latin typeface="Arial"/>
                <a:cs typeface="Arial"/>
              </a:rPr>
              <a:t>62443</a:t>
            </a:r>
            <a:r>
              <a:rPr sz="450" spc="5" dirty="0">
                <a:solidFill>
                  <a:srgbClr val="212121"/>
                </a:solidFill>
                <a:latin typeface="Arial"/>
                <a:cs typeface="Arial"/>
              </a:rPr>
              <a:t> </a:t>
            </a:r>
            <a:r>
              <a:rPr sz="450" spc="-5" dirty="0">
                <a:solidFill>
                  <a:srgbClr val="212121"/>
                </a:solidFill>
                <a:latin typeface="Arial"/>
                <a:cs typeface="Arial"/>
              </a:rPr>
              <a:t>Security</a:t>
            </a:r>
            <a:r>
              <a:rPr sz="450" spc="10" dirty="0">
                <a:solidFill>
                  <a:srgbClr val="212121"/>
                </a:solidFill>
                <a:latin typeface="Arial"/>
                <a:cs typeface="Arial"/>
              </a:rPr>
              <a:t> </a:t>
            </a:r>
            <a:r>
              <a:rPr sz="450" spc="-5" dirty="0">
                <a:solidFill>
                  <a:srgbClr val="212121"/>
                </a:solidFill>
                <a:latin typeface="Arial"/>
                <a:cs typeface="Arial"/>
              </a:rPr>
              <a:t>Standard.</a:t>
            </a:r>
            <a:r>
              <a:rPr sz="450" spc="10" dirty="0">
                <a:solidFill>
                  <a:srgbClr val="212121"/>
                </a:solidFill>
                <a:latin typeface="Arial"/>
                <a:cs typeface="Arial"/>
              </a:rPr>
              <a:t> </a:t>
            </a:r>
            <a:r>
              <a:rPr sz="450" i="1" spc="-5" dirty="0">
                <a:solidFill>
                  <a:srgbClr val="212121"/>
                </a:solidFill>
                <a:latin typeface="Arial"/>
                <a:cs typeface="Arial"/>
              </a:rPr>
              <a:t>Apple</a:t>
            </a:r>
            <a:r>
              <a:rPr sz="450" i="1" spc="5" dirty="0">
                <a:solidFill>
                  <a:srgbClr val="212121"/>
                </a:solidFill>
                <a:latin typeface="Arial"/>
                <a:cs typeface="Arial"/>
              </a:rPr>
              <a:t> </a:t>
            </a:r>
            <a:r>
              <a:rPr sz="450" i="1" spc="-5" dirty="0">
                <a:solidFill>
                  <a:srgbClr val="212121"/>
                </a:solidFill>
                <a:latin typeface="Arial"/>
                <a:cs typeface="Arial"/>
              </a:rPr>
              <a:t>(</a:t>
            </a:r>
            <a:r>
              <a:rPr sz="450" i="1" spc="-5" dirty="0">
                <a:solidFill>
                  <a:srgbClr val="212121"/>
                </a:solidFill>
                <a:latin typeface="Calibri"/>
                <a:cs typeface="Calibri"/>
              </a:rPr>
              <a:t>τεχνολογική</a:t>
            </a:r>
            <a:r>
              <a:rPr sz="450" i="1" spc="30" dirty="0">
                <a:solidFill>
                  <a:srgbClr val="212121"/>
                </a:solidFill>
                <a:latin typeface="Calibri"/>
                <a:cs typeface="Calibri"/>
              </a:rPr>
              <a:t> </a:t>
            </a:r>
            <a:r>
              <a:rPr sz="450" i="1" spc="-5" dirty="0">
                <a:solidFill>
                  <a:srgbClr val="212121"/>
                </a:solidFill>
                <a:latin typeface="Calibri"/>
                <a:cs typeface="Calibri"/>
              </a:rPr>
              <a:t>εταιρεία</a:t>
            </a:r>
            <a:r>
              <a:rPr sz="450" i="1" spc="-5" dirty="0">
                <a:solidFill>
                  <a:srgbClr val="212121"/>
                </a:solidFill>
                <a:latin typeface="Arial"/>
                <a:cs typeface="Arial"/>
              </a:rPr>
              <a:t>)</a:t>
            </a:r>
            <a:r>
              <a:rPr sz="450" i="1" spc="10" dirty="0">
                <a:solidFill>
                  <a:srgbClr val="212121"/>
                </a:solidFill>
                <a:latin typeface="Arial"/>
                <a:cs typeface="Arial"/>
              </a:rPr>
              <a:t> </a:t>
            </a:r>
            <a:r>
              <a:rPr sz="450" i="1" spc="-5" dirty="0">
                <a:solidFill>
                  <a:srgbClr val="212121"/>
                </a:solidFill>
                <a:latin typeface="Arial"/>
                <a:cs typeface="Arial"/>
              </a:rPr>
              <a:t>2022,</a:t>
            </a:r>
            <a:r>
              <a:rPr sz="450" i="1" spc="5" dirty="0">
                <a:solidFill>
                  <a:srgbClr val="212121"/>
                </a:solidFill>
                <a:latin typeface="Arial"/>
                <a:cs typeface="Arial"/>
              </a:rPr>
              <a:t> </a:t>
            </a:r>
            <a:r>
              <a:rPr sz="450" i="1" spc="-5" dirty="0">
                <a:solidFill>
                  <a:srgbClr val="212121"/>
                </a:solidFill>
                <a:latin typeface="Arial"/>
                <a:cs typeface="Arial"/>
              </a:rPr>
              <a:t>12,</a:t>
            </a:r>
            <a:r>
              <a:rPr sz="450" i="1" spc="10" dirty="0">
                <a:solidFill>
                  <a:srgbClr val="212121"/>
                </a:solidFill>
                <a:latin typeface="Arial"/>
                <a:cs typeface="Arial"/>
              </a:rPr>
              <a:t> </a:t>
            </a:r>
            <a:r>
              <a:rPr sz="450" spc="-5" dirty="0">
                <a:solidFill>
                  <a:srgbClr val="212121"/>
                </a:solidFill>
                <a:latin typeface="Arial"/>
                <a:cs typeface="Arial"/>
              </a:rPr>
              <a:t>5653.</a:t>
            </a:r>
            <a:r>
              <a:rPr sz="450" spc="5" dirty="0">
                <a:solidFill>
                  <a:srgbClr val="212121"/>
                </a:solidFill>
                <a:latin typeface="Arial"/>
                <a:cs typeface="Arial"/>
              </a:rPr>
              <a:t> </a:t>
            </a:r>
            <a:r>
              <a:rPr sz="450" i="1" spc="-5" dirty="0">
                <a:solidFill>
                  <a:srgbClr val="212121"/>
                </a:solidFill>
                <a:latin typeface="Arial"/>
                <a:cs typeface="Arial"/>
              </a:rPr>
              <a:t>https</a:t>
            </a:r>
            <a:r>
              <a:rPr sz="450" spc="-5" dirty="0">
                <a:solidFill>
                  <a:srgbClr val="212121"/>
                </a:solidFill>
                <a:latin typeface="Arial"/>
                <a:cs typeface="Arial"/>
              </a:rPr>
              <a:t>.org/10.3390/app12115653</a:t>
            </a:r>
            <a:endParaRPr sz="450">
              <a:latin typeface="Arial"/>
              <a:cs typeface="Arial"/>
            </a:endParaRPr>
          </a:p>
        </p:txBody>
      </p:sp>
      <p:sp>
        <p:nvSpPr>
          <p:cNvPr id="23" name="TextBox 22">
            <a:extLst>
              <a:ext uri="{FF2B5EF4-FFF2-40B4-BE49-F238E27FC236}">
                <a16:creationId xmlns:a16="http://schemas.microsoft.com/office/drawing/2014/main" id="{FC9215C3-DC13-EE58-99BB-A5BC96778F9C}"/>
              </a:ext>
            </a:extLst>
          </p:cNvPr>
          <p:cNvSpPr txBox="1"/>
          <p:nvPr/>
        </p:nvSpPr>
        <p:spPr>
          <a:xfrm>
            <a:off x="761999" y="1676400"/>
            <a:ext cx="10081259" cy="36933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Το πρότυπο </a:t>
            </a:r>
            <a:r>
              <a:rPr kumimoji="0" lang="el-GR" altLang="el-GR" sz="1800" b="1" i="0" u="none" strike="noStrike" cap="none" normalizeH="0" baseline="0" dirty="0">
                <a:ln>
                  <a:noFill/>
                </a:ln>
                <a:solidFill>
                  <a:schemeClr val="tx1"/>
                </a:solidFill>
                <a:effectLst/>
                <a:latin typeface="Arial" panose="020B0604020202020204" pitchFamily="34" charset="0"/>
              </a:rPr>
              <a:t>ασφαλείας IEC 62443</a:t>
            </a:r>
            <a:r>
              <a:rPr kumimoji="0" lang="el-GR" altLang="el-GR" sz="1800" b="0" i="0" u="none" strike="noStrike" cap="none" normalizeH="0" baseline="0" dirty="0">
                <a:ln>
                  <a:noFill/>
                </a:ln>
                <a:solidFill>
                  <a:schemeClr val="tx1"/>
                </a:solidFill>
                <a:effectLst/>
                <a:latin typeface="Arial" panose="020B0604020202020204" pitchFamily="34" charset="0"/>
              </a:rPr>
              <a:t> υπογραμμίζει τη σημασία της </a:t>
            </a:r>
            <a:r>
              <a:rPr kumimoji="0" lang="el-GR" altLang="el-GR" sz="1800" b="1" i="0" u="none" strike="noStrike" cap="none" normalizeH="0" baseline="0" dirty="0">
                <a:ln>
                  <a:noFill/>
                </a:ln>
                <a:solidFill>
                  <a:schemeClr val="tx1"/>
                </a:solidFill>
                <a:effectLst/>
                <a:latin typeface="Arial" panose="020B0604020202020204" pitchFamily="34" charset="0"/>
              </a:rPr>
              <a:t>διενέργειας ανάλυσης ασφαλείας</a:t>
            </a:r>
            <a:r>
              <a:rPr kumimoji="0" lang="el-GR" altLang="el-GR" sz="1800" b="0" i="0" u="none" strike="noStrike" cap="none" normalizeH="0" baseline="0" dirty="0">
                <a:ln>
                  <a:noFill/>
                </a:ln>
                <a:solidFill>
                  <a:schemeClr val="tx1"/>
                </a:solidFill>
                <a:effectLst/>
                <a:latin typeface="Arial" panose="020B0604020202020204" pitchFamily="34" charset="0"/>
              </a:rPr>
              <a:t> για βιομηχανικές εγκαταστάσεις.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Διαιρεί την εγκατάσταση σε ενότητες, γνωστές ως </a:t>
            </a:r>
            <a:r>
              <a:rPr kumimoji="0" lang="el-GR" altLang="el-GR" sz="1800" b="1" i="0" u="none" strike="noStrike" cap="none" normalizeH="0" baseline="0" dirty="0">
                <a:ln>
                  <a:noFill/>
                </a:ln>
                <a:solidFill>
                  <a:schemeClr val="tx1"/>
                </a:solidFill>
                <a:effectLst/>
                <a:latin typeface="Arial" panose="020B0604020202020204" pitchFamily="34" charset="0"/>
              </a:rPr>
              <a:t>"ζώνες ασφαλείας" (</a:t>
            </a:r>
            <a:r>
              <a:rPr kumimoji="0" lang="el-GR" altLang="el-GR" sz="1800" b="1" i="0" u="none" strike="noStrike" cap="none" normalizeH="0" baseline="0" dirty="0" err="1">
                <a:ln>
                  <a:noFill/>
                </a:ln>
                <a:solidFill>
                  <a:schemeClr val="tx1"/>
                </a:solidFill>
                <a:effectLst/>
                <a:latin typeface="Arial" panose="020B0604020202020204" pitchFamily="34" charset="0"/>
              </a:rPr>
              <a:t>security</a:t>
            </a:r>
            <a:r>
              <a:rPr kumimoji="0" lang="el-GR" altLang="el-GR" sz="1800" b="1"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err="1">
                <a:ln>
                  <a:noFill/>
                </a:ln>
                <a:solidFill>
                  <a:schemeClr val="tx1"/>
                </a:solidFill>
                <a:effectLst/>
                <a:latin typeface="Arial" panose="020B0604020202020204" pitchFamily="34" charset="0"/>
              </a:rPr>
              <a:t>zones</a:t>
            </a:r>
            <a:r>
              <a:rPr kumimoji="0" lang="el-GR" altLang="el-GR" sz="1800" b="1" i="0" u="none" strike="noStrike" cap="none" normalizeH="0" baseline="0" dirty="0">
                <a:ln>
                  <a:noFill/>
                </a:ln>
                <a:solidFill>
                  <a:schemeClr val="tx1"/>
                </a:solidFill>
                <a:effectLst/>
                <a:latin typeface="Arial" panose="020B0604020202020204" pitchFamily="34" charset="0"/>
              </a:rPr>
              <a:t>)</a:t>
            </a:r>
            <a:r>
              <a:rPr kumimoji="0" lang="el-GR" altLang="el-G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Το πρότυπο προτείνει επίσης τον </a:t>
            </a:r>
            <a:r>
              <a:rPr kumimoji="0" lang="el-GR" altLang="el-GR" sz="1800" b="1" i="0" u="none" strike="noStrike" cap="none" normalizeH="0" baseline="0" dirty="0">
                <a:ln>
                  <a:noFill/>
                </a:ln>
                <a:solidFill>
                  <a:schemeClr val="tx1"/>
                </a:solidFill>
                <a:effectLst/>
                <a:latin typeface="Arial" panose="020B0604020202020204" pitchFamily="34" charset="0"/>
              </a:rPr>
              <a:t>σαφή καθορισμό των ροών δεδομένων</a:t>
            </a:r>
            <a:r>
              <a:rPr kumimoji="0" lang="el-GR" altLang="el-GR" sz="1800" b="0" i="0" u="none" strike="noStrike" cap="none" normalizeH="0" baseline="0" dirty="0">
                <a:ln>
                  <a:noFill/>
                </a:ln>
                <a:solidFill>
                  <a:schemeClr val="tx1"/>
                </a:solidFill>
                <a:effectLst/>
                <a:latin typeface="Arial" panose="020B0604020202020204" pitchFamily="34" charset="0"/>
              </a:rPr>
              <a:t> μεταξύ των διασυνδεδεμένων ζωνών ασφαλείας μέσω </a:t>
            </a:r>
            <a:r>
              <a:rPr kumimoji="0" lang="el-GR" altLang="el-GR" sz="1800" b="1" i="0" u="none" strike="noStrike" cap="none" normalizeH="0" baseline="0" dirty="0">
                <a:ln>
                  <a:noFill/>
                </a:ln>
                <a:solidFill>
                  <a:schemeClr val="tx1"/>
                </a:solidFill>
                <a:effectLst/>
                <a:latin typeface="Arial" panose="020B0604020202020204" pitchFamily="34" charset="0"/>
              </a:rPr>
              <a:t>αγωγών (</a:t>
            </a:r>
            <a:r>
              <a:rPr kumimoji="0" lang="el-GR" altLang="el-GR" sz="1800" b="1" i="0" u="none" strike="noStrike" cap="none" normalizeH="0" baseline="0" dirty="0" err="1">
                <a:ln>
                  <a:noFill/>
                </a:ln>
                <a:solidFill>
                  <a:schemeClr val="tx1"/>
                </a:solidFill>
                <a:effectLst/>
                <a:latin typeface="Arial" panose="020B0604020202020204" pitchFamily="34" charset="0"/>
              </a:rPr>
              <a:t>conduits</a:t>
            </a:r>
            <a:r>
              <a:rPr kumimoji="0" lang="el-GR" altLang="el-GR" sz="1800" b="1" i="0" u="none" strike="noStrike" cap="none" normalizeH="0" baseline="0" dirty="0">
                <a:ln>
                  <a:noFill/>
                </a:ln>
                <a:solidFill>
                  <a:schemeClr val="tx1"/>
                </a:solidFill>
                <a:effectLst/>
                <a:latin typeface="Arial" panose="020B0604020202020204" pitchFamily="34" charset="0"/>
              </a:rPr>
              <a:t>)</a:t>
            </a:r>
            <a:r>
              <a:rPr kumimoji="0" lang="el-GR" altLang="el-GR" sz="1800" b="0" i="0" u="none" strike="noStrike" cap="none" normalizeH="0" baseline="0" dirty="0">
                <a:ln>
                  <a:noFill/>
                </a:ln>
                <a:solidFill>
                  <a:schemeClr val="tx1"/>
                </a:solidFill>
                <a:effectLst/>
                <a:latin typeface="Arial" panose="020B0604020202020204" pitchFamily="34" charset="0"/>
              </a:rPr>
              <a:t>, δηλαδή διαύλων επικοινωνίας.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Καθορίζει τις απαιτήσεις για ζώνες και αγωγούς, γνωστές ως </a:t>
            </a:r>
            <a:r>
              <a:rPr kumimoji="0" lang="el-GR" altLang="el-GR" sz="1800" b="1" i="0" u="none" strike="noStrike" cap="none" normalizeH="0" baseline="0" dirty="0" err="1">
                <a:ln>
                  <a:noFill/>
                </a:ln>
                <a:solidFill>
                  <a:schemeClr val="tx1"/>
                </a:solidFill>
                <a:effectLst/>
                <a:latin typeface="Arial" panose="020B0604020202020204" pitchFamily="34" charset="0"/>
              </a:rPr>
              <a:t>ZCRs</a:t>
            </a:r>
            <a:r>
              <a:rPr kumimoji="0" lang="el-GR" altLang="el-GR" sz="1800" b="1"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err="1">
                <a:ln>
                  <a:noFill/>
                </a:ln>
                <a:solidFill>
                  <a:schemeClr val="tx1"/>
                </a:solidFill>
                <a:effectLst/>
                <a:latin typeface="Arial" panose="020B0604020202020204" pitchFamily="34" charset="0"/>
              </a:rPr>
              <a:t>Zone</a:t>
            </a:r>
            <a:r>
              <a:rPr kumimoji="0" lang="el-GR" altLang="el-GR" sz="1800" b="1" i="0" u="none" strike="noStrike" cap="none" normalizeH="0" baseline="0" dirty="0">
                <a:ln>
                  <a:noFill/>
                </a:ln>
                <a:solidFill>
                  <a:schemeClr val="tx1"/>
                </a:solidFill>
                <a:effectLst/>
                <a:latin typeface="Arial" panose="020B0604020202020204" pitchFamily="34" charset="0"/>
              </a:rPr>
              <a:t> and </a:t>
            </a:r>
            <a:r>
              <a:rPr kumimoji="0" lang="el-GR" altLang="el-GR" sz="1800" b="1" i="0" u="none" strike="noStrike" cap="none" normalizeH="0" baseline="0" dirty="0" err="1">
                <a:ln>
                  <a:noFill/>
                </a:ln>
                <a:solidFill>
                  <a:schemeClr val="tx1"/>
                </a:solidFill>
                <a:effectLst/>
                <a:latin typeface="Arial" panose="020B0604020202020204" pitchFamily="34" charset="0"/>
              </a:rPr>
              <a:t>Conduit</a:t>
            </a:r>
            <a:r>
              <a:rPr kumimoji="0" lang="el-GR" altLang="el-GR" sz="1800" b="1"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err="1">
                <a:ln>
                  <a:noFill/>
                </a:ln>
                <a:solidFill>
                  <a:schemeClr val="tx1"/>
                </a:solidFill>
                <a:effectLst/>
                <a:latin typeface="Arial" panose="020B0604020202020204" pitchFamily="34" charset="0"/>
              </a:rPr>
              <a:t>Requirements</a:t>
            </a:r>
            <a:r>
              <a:rPr kumimoji="0" lang="el-GR" altLang="el-GR" sz="1800" b="1" i="0" u="none" strike="noStrike" cap="none" normalizeH="0" baseline="0" dirty="0">
                <a:ln>
                  <a:noFill/>
                </a:ln>
                <a:solidFill>
                  <a:schemeClr val="tx1"/>
                </a:solidFill>
                <a:effectLst/>
                <a:latin typeface="Arial" panose="020B0604020202020204" pitchFamily="34" charset="0"/>
              </a:rPr>
              <a:t>)</a:t>
            </a:r>
            <a:r>
              <a:rPr kumimoji="0" lang="el-GR" altLang="el-GR" sz="1800" b="0" i="0" u="none" strike="noStrike" cap="none" normalizeH="0" baseline="0" dirty="0">
                <a:ln>
                  <a:noFill/>
                </a:ln>
                <a:solidFill>
                  <a:schemeClr val="tx1"/>
                </a:solidFill>
                <a:effectLst/>
                <a:latin typeface="Arial" panose="020B0604020202020204" pitchFamily="34" charset="0"/>
              </a:rPr>
              <a:t>, για την αξιολόγηση του συστήματος.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Το </a:t>
            </a:r>
            <a:r>
              <a:rPr kumimoji="0" lang="el-GR" altLang="el-GR" sz="1800" b="1" i="0" u="none" strike="noStrike" cap="none" normalizeH="0" baseline="0" dirty="0">
                <a:ln>
                  <a:noFill/>
                </a:ln>
                <a:solidFill>
                  <a:schemeClr val="tx1"/>
                </a:solidFill>
                <a:effectLst/>
                <a:latin typeface="Arial" panose="020B0604020202020204" pitchFamily="34" charset="0"/>
              </a:rPr>
              <a:t>υπό εξέταση σύστημα (</a:t>
            </a:r>
            <a:r>
              <a:rPr kumimoji="0" lang="el-GR" altLang="el-GR" sz="1800" b="1" i="0" u="none" strike="noStrike" cap="none" normalizeH="0" baseline="0" dirty="0" err="1">
                <a:ln>
                  <a:noFill/>
                </a:ln>
                <a:solidFill>
                  <a:schemeClr val="tx1"/>
                </a:solidFill>
                <a:effectLst/>
                <a:latin typeface="Arial" panose="020B0604020202020204" pitchFamily="34" charset="0"/>
              </a:rPr>
              <a:t>SuC</a:t>
            </a:r>
            <a:r>
              <a:rPr kumimoji="0" lang="el-GR" altLang="el-GR" sz="1800" b="1" i="0" u="none" strike="noStrike" cap="none" normalizeH="0" baseline="0" dirty="0">
                <a:ln>
                  <a:noFill/>
                </a:ln>
                <a:solidFill>
                  <a:schemeClr val="tx1"/>
                </a:solidFill>
                <a:effectLst/>
                <a:latin typeface="Arial" panose="020B0604020202020204" pitchFamily="34" charset="0"/>
              </a:rPr>
              <a:t> – </a:t>
            </a:r>
            <a:r>
              <a:rPr kumimoji="0" lang="el-GR" altLang="el-GR" sz="1800" b="1" i="0" u="none" strike="noStrike" cap="none" normalizeH="0" baseline="0" dirty="0" err="1">
                <a:ln>
                  <a:noFill/>
                </a:ln>
                <a:solidFill>
                  <a:schemeClr val="tx1"/>
                </a:solidFill>
                <a:effectLst/>
                <a:latin typeface="Arial" panose="020B0604020202020204" pitchFamily="34" charset="0"/>
              </a:rPr>
              <a:t>System</a:t>
            </a:r>
            <a:r>
              <a:rPr kumimoji="0" lang="el-GR" altLang="el-GR" sz="1800" b="1"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err="1">
                <a:ln>
                  <a:noFill/>
                </a:ln>
                <a:solidFill>
                  <a:schemeClr val="tx1"/>
                </a:solidFill>
                <a:effectLst/>
                <a:latin typeface="Arial" panose="020B0604020202020204" pitchFamily="34" charset="0"/>
              </a:rPr>
              <a:t>Under</a:t>
            </a:r>
            <a:r>
              <a:rPr kumimoji="0" lang="el-GR" altLang="el-GR" sz="1800" b="1"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err="1">
                <a:ln>
                  <a:noFill/>
                </a:ln>
                <a:solidFill>
                  <a:schemeClr val="tx1"/>
                </a:solidFill>
                <a:effectLst/>
                <a:latin typeface="Arial" panose="020B0604020202020204" pitchFamily="34" charset="0"/>
              </a:rPr>
              <a:t>Consideration</a:t>
            </a:r>
            <a:r>
              <a:rPr kumimoji="0" lang="el-GR" altLang="el-GR" sz="1800" b="1" i="0" u="none" strike="noStrike" cap="none" normalizeH="0" baseline="0" dirty="0">
                <a:ln>
                  <a:noFill/>
                </a:ln>
                <a:solidFill>
                  <a:schemeClr val="tx1"/>
                </a:solidFill>
                <a:effectLst/>
                <a:latin typeface="Arial" panose="020B0604020202020204" pitchFamily="34" charset="0"/>
              </a:rPr>
              <a:t>)</a:t>
            </a:r>
            <a:r>
              <a:rPr kumimoji="0" lang="el-GR" altLang="el-GR" sz="1800" b="0" i="0" u="none" strike="noStrike" cap="none" normalizeH="0" baseline="0" dirty="0">
                <a:ln>
                  <a:noFill/>
                </a:ln>
                <a:solidFill>
                  <a:schemeClr val="tx1"/>
                </a:solidFill>
                <a:effectLst/>
                <a:latin typeface="Arial" panose="020B0604020202020204" pitchFamily="34" charset="0"/>
              </a:rPr>
              <a:t> περιλαμβάνει τον ορισμό μιας ομάδας συστημάτων IACS και των σχετικών περιουσιακών στοιχείων για την εκτέλεση ανάλυσης κινδύνου.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Το IEC 62443 παρέχει </a:t>
            </a:r>
            <a:r>
              <a:rPr kumimoji="0" lang="el-GR" altLang="el-GR" sz="1800" b="1" i="0" u="none" strike="noStrike" cap="none" normalizeH="0" baseline="0" dirty="0">
                <a:ln>
                  <a:noFill/>
                </a:ln>
                <a:solidFill>
                  <a:schemeClr val="tx1"/>
                </a:solidFill>
                <a:effectLst/>
                <a:latin typeface="Arial" panose="020B0604020202020204" pitchFamily="34" charset="0"/>
              </a:rPr>
              <a:t>κατευθυντήριες γραμμές για τη δημιουργία ζωνών, αγωγών και τη σύνδεσή τους με τα </a:t>
            </a:r>
            <a:r>
              <a:rPr kumimoji="0" lang="el-GR" altLang="el-GR" sz="1800" b="1" i="0" u="none" strike="noStrike" cap="none" normalizeH="0" baseline="0" dirty="0" err="1">
                <a:ln>
                  <a:noFill/>
                </a:ln>
                <a:solidFill>
                  <a:schemeClr val="tx1"/>
                </a:solidFill>
                <a:effectLst/>
                <a:latin typeface="Arial" panose="020B0604020202020204" pitchFamily="34" charset="0"/>
              </a:rPr>
              <a:t>ZCRs</a:t>
            </a:r>
            <a:r>
              <a:rPr kumimoji="0" lang="el-GR" altLang="el-GR" sz="1800" b="0" i="0" u="none" strike="noStrike" cap="none" normalizeH="0" baseline="0" dirty="0">
                <a:ln>
                  <a:noFill/>
                </a:ln>
                <a:solidFill>
                  <a:schemeClr val="tx1"/>
                </a:solidFill>
                <a:effectLst/>
                <a:latin typeface="Arial" panose="020B0604020202020204" pitchFamily="34" charset="0"/>
              </a:rPr>
              <a:t>.</a:t>
            </a:r>
          </a:p>
          <a:p>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prstGeom prst="rect">
            <a:avLst/>
          </a:prstGeom>
        </p:spPr>
        <p:txBody>
          <a:bodyPr vert="horz" wrap="square" lIns="0" tIns="61594" rIns="0" bIns="0" rtlCol="0">
            <a:spAutoFit/>
          </a:bodyPr>
          <a:lstStyle/>
          <a:p>
            <a:pPr marL="5716905" marR="5080">
              <a:lnSpc>
                <a:spcPts val="3080"/>
              </a:lnSpc>
              <a:spcBef>
                <a:spcPts val="484"/>
              </a:spcBef>
            </a:pPr>
            <a:r>
              <a:rPr sz="2850" spc="60" dirty="0"/>
              <a:t>Έννοια</a:t>
            </a:r>
            <a:r>
              <a:rPr sz="2850" spc="125" dirty="0"/>
              <a:t> </a:t>
            </a:r>
            <a:r>
              <a:rPr sz="2850" spc="200" dirty="0"/>
              <a:t>ζωνών</a:t>
            </a:r>
            <a:r>
              <a:rPr sz="2850" spc="190" dirty="0"/>
              <a:t> </a:t>
            </a:r>
            <a:r>
              <a:rPr sz="2850" spc="160" dirty="0"/>
              <a:t>και</a:t>
            </a:r>
            <a:r>
              <a:rPr sz="2850" spc="175" dirty="0"/>
              <a:t> </a:t>
            </a:r>
            <a:r>
              <a:rPr sz="2850" spc="210" dirty="0"/>
              <a:t>αγωγών</a:t>
            </a:r>
            <a:r>
              <a:rPr sz="2850" spc="200" dirty="0"/>
              <a:t> </a:t>
            </a:r>
            <a:r>
              <a:rPr sz="2850" spc="-10" dirty="0"/>
              <a:t>στο </a:t>
            </a:r>
            <a:r>
              <a:rPr sz="2850" spc="-695" dirty="0"/>
              <a:t> </a:t>
            </a:r>
            <a:r>
              <a:rPr sz="2850" spc="35" dirty="0"/>
              <a:t>IEC</a:t>
            </a:r>
            <a:r>
              <a:rPr sz="2850" spc="120" dirty="0"/>
              <a:t> </a:t>
            </a:r>
            <a:r>
              <a:rPr sz="2850" spc="50" dirty="0"/>
              <a:t>62443</a:t>
            </a:r>
            <a:endParaRPr sz="2850"/>
          </a:p>
        </p:txBody>
      </p:sp>
      <p:sp>
        <p:nvSpPr>
          <p:cNvPr id="9" name="object 9"/>
          <p:cNvSpPr txBox="1"/>
          <p:nvPr/>
        </p:nvSpPr>
        <p:spPr>
          <a:xfrm>
            <a:off x="5758179" y="1256347"/>
            <a:ext cx="6115685" cy="1911350"/>
          </a:xfrm>
          <a:prstGeom prst="rect">
            <a:avLst/>
          </a:prstGeom>
        </p:spPr>
        <p:txBody>
          <a:bodyPr vert="horz" wrap="square" lIns="0" tIns="12700" rIns="0" bIns="0" rtlCol="0">
            <a:spAutoFit/>
          </a:bodyPr>
          <a:lstStyle/>
          <a:p>
            <a:pPr marL="12700" marR="7620" algn="just">
              <a:lnSpc>
                <a:spcPct val="100000"/>
              </a:lnSpc>
              <a:spcBef>
                <a:spcPts val="100"/>
              </a:spcBef>
            </a:pPr>
            <a:r>
              <a:rPr sz="1100" b="1" spc="75" dirty="0">
                <a:solidFill>
                  <a:srgbClr val="FFBF00"/>
                </a:solidFill>
                <a:latin typeface="Calibri"/>
                <a:cs typeface="Calibri"/>
              </a:rPr>
              <a:t>ZCR1-προσδιορισμός του </a:t>
            </a:r>
            <a:r>
              <a:rPr sz="1100" spc="110" dirty="0">
                <a:solidFill>
                  <a:srgbClr val="FFFFFF"/>
                </a:solidFill>
                <a:latin typeface="Calibri"/>
                <a:cs typeface="Calibri"/>
              </a:rPr>
              <a:t>Ο </a:t>
            </a:r>
            <a:r>
              <a:rPr sz="1100" spc="75" dirty="0">
                <a:solidFill>
                  <a:srgbClr val="FFFFFF"/>
                </a:solidFill>
                <a:latin typeface="Calibri"/>
                <a:cs typeface="Calibri"/>
              </a:rPr>
              <a:t>προσδιορισμός του εξεταζόμενου συστήματος </a:t>
            </a:r>
            <a:r>
              <a:rPr sz="1100" spc="65" dirty="0">
                <a:solidFill>
                  <a:srgbClr val="FFFFFF"/>
                </a:solidFill>
                <a:latin typeface="Calibri"/>
                <a:cs typeface="Calibri"/>
              </a:rPr>
              <a:t>(SuC) </a:t>
            </a:r>
            <a:r>
              <a:rPr sz="1100" spc="75" dirty="0">
                <a:solidFill>
                  <a:srgbClr val="FFFFFF"/>
                </a:solidFill>
                <a:latin typeface="Calibri"/>
                <a:cs typeface="Calibri"/>
              </a:rPr>
              <a:t>πρέπει </a:t>
            </a:r>
            <a:r>
              <a:rPr sz="1100" spc="80" dirty="0">
                <a:solidFill>
                  <a:srgbClr val="FFFFFF"/>
                </a:solidFill>
                <a:latin typeface="Calibri"/>
                <a:cs typeface="Calibri"/>
              </a:rPr>
              <a:t>να </a:t>
            </a:r>
            <a:r>
              <a:rPr sz="1100" spc="85" dirty="0">
                <a:solidFill>
                  <a:srgbClr val="FFFFFF"/>
                </a:solidFill>
                <a:latin typeface="Calibri"/>
                <a:cs typeface="Calibri"/>
              </a:rPr>
              <a:t> </a:t>
            </a:r>
            <a:r>
              <a:rPr sz="1100" spc="75" dirty="0">
                <a:solidFill>
                  <a:srgbClr val="FFFFFF"/>
                </a:solidFill>
                <a:latin typeface="Calibri"/>
                <a:cs typeface="Calibri"/>
              </a:rPr>
              <a:t>περιλαμβάνει λεπτομερή προσδιορισμό </a:t>
            </a:r>
            <a:r>
              <a:rPr sz="1100" spc="80" dirty="0">
                <a:solidFill>
                  <a:srgbClr val="FFFFFF"/>
                </a:solidFill>
                <a:latin typeface="Calibri"/>
                <a:cs typeface="Calibri"/>
              </a:rPr>
              <a:t>των </a:t>
            </a:r>
            <a:r>
              <a:rPr sz="1100" b="1" spc="80" dirty="0">
                <a:solidFill>
                  <a:srgbClr val="FFBF00"/>
                </a:solidFill>
                <a:latin typeface="Calibri"/>
                <a:cs typeface="Calibri"/>
              </a:rPr>
              <a:t>περιορισμών ασφαλείας </a:t>
            </a:r>
            <a:r>
              <a:rPr sz="1100" b="1" spc="70" dirty="0">
                <a:solidFill>
                  <a:srgbClr val="FFBF00"/>
                </a:solidFill>
                <a:latin typeface="Calibri"/>
                <a:cs typeface="Calibri"/>
              </a:rPr>
              <a:t>και </a:t>
            </a:r>
            <a:r>
              <a:rPr sz="1100" b="1" spc="75" dirty="0">
                <a:solidFill>
                  <a:srgbClr val="FFBF00"/>
                </a:solidFill>
                <a:latin typeface="Calibri"/>
                <a:cs typeface="Calibri"/>
              </a:rPr>
              <a:t>προσδιορισμό </a:t>
            </a:r>
            <a:r>
              <a:rPr sz="1100" b="1" spc="80" dirty="0">
                <a:solidFill>
                  <a:srgbClr val="FFBF00"/>
                </a:solidFill>
                <a:latin typeface="Calibri"/>
                <a:cs typeface="Calibri"/>
              </a:rPr>
              <a:t> </a:t>
            </a:r>
            <a:r>
              <a:rPr sz="1100" b="1" spc="90" dirty="0">
                <a:solidFill>
                  <a:srgbClr val="FFBF00"/>
                </a:solidFill>
                <a:latin typeface="Calibri"/>
                <a:cs typeface="Calibri"/>
              </a:rPr>
              <a:t>όλων</a:t>
            </a:r>
            <a:r>
              <a:rPr sz="1100" b="1" spc="30" dirty="0">
                <a:solidFill>
                  <a:srgbClr val="FFBF00"/>
                </a:solidFill>
                <a:latin typeface="Calibri"/>
                <a:cs typeface="Calibri"/>
              </a:rPr>
              <a:t> </a:t>
            </a:r>
            <a:r>
              <a:rPr sz="1100" b="1" spc="85" dirty="0">
                <a:solidFill>
                  <a:srgbClr val="FFBF00"/>
                </a:solidFill>
                <a:latin typeface="Calibri"/>
                <a:cs typeface="Calibri"/>
              </a:rPr>
              <a:t>των</a:t>
            </a:r>
            <a:r>
              <a:rPr sz="1100" b="1" spc="35" dirty="0">
                <a:solidFill>
                  <a:srgbClr val="FFBF00"/>
                </a:solidFill>
                <a:latin typeface="Calibri"/>
                <a:cs typeface="Calibri"/>
              </a:rPr>
              <a:t> </a:t>
            </a:r>
            <a:r>
              <a:rPr sz="1100" b="1" spc="80" dirty="0">
                <a:solidFill>
                  <a:srgbClr val="FFBF00"/>
                </a:solidFill>
                <a:latin typeface="Calibri"/>
                <a:cs typeface="Calibri"/>
              </a:rPr>
              <a:t>σημείων</a:t>
            </a:r>
            <a:r>
              <a:rPr sz="1100" b="1" spc="35" dirty="0">
                <a:solidFill>
                  <a:srgbClr val="FFBF00"/>
                </a:solidFill>
                <a:latin typeface="Calibri"/>
                <a:cs typeface="Calibri"/>
              </a:rPr>
              <a:t> </a:t>
            </a:r>
            <a:r>
              <a:rPr sz="1100" spc="80" dirty="0">
                <a:solidFill>
                  <a:srgbClr val="FFFFFF"/>
                </a:solidFill>
                <a:latin typeface="Calibri"/>
                <a:cs typeface="Calibri"/>
              </a:rPr>
              <a:t>πρόσβασης</a:t>
            </a:r>
            <a:r>
              <a:rPr sz="1100" spc="35" dirty="0">
                <a:solidFill>
                  <a:srgbClr val="FFFFFF"/>
                </a:solidFill>
                <a:latin typeface="Calibri"/>
                <a:cs typeface="Calibri"/>
              </a:rPr>
              <a:t> </a:t>
            </a:r>
            <a:r>
              <a:rPr sz="1100" b="1" spc="80" dirty="0">
                <a:solidFill>
                  <a:srgbClr val="FFBF00"/>
                </a:solidFill>
                <a:latin typeface="Calibri"/>
                <a:cs typeface="Calibri"/>
              </a:rPr>
              <a:t>στο</a:t>
            </a:r>
            <a:r>
              <a:rPr sz="1100" b="1" spc="40" dirty="0">
                <a:solidFill>
                  <a:srgbClr val="FFBF00"/>
                </a:solidFill>
                <a:latin typeface="Calibri"/>
                <a:cs typeface="Calibri"/>
              </a:rPr>
              <a:t> </a:t>
            </a:r>
            <a:r>
              <a:rPr sz="1100" spc="70" dirty="0">
                <a:solidFill>
                  <a:srgbClr val="FFFFFF"/>
                </a:solidFill>
                <a:latin typeface="Calibri"/>
                <a:cs typeface="Calibri"/>
              </a:rPr>
              <a:t>SuC.</a:t>
            </a:r>
            <a:endParaRPr sz="1100">
              <a:latin typeface="Calibri"/>
              <a:cs typeface="Calibri"/>
            </a:endParaRPr>
          </a:p>
          <a:p>
            <a:pPr>
              <a:lnSpc>
                <a:spcPct val="100000"/>
              </a:lnSpc>
              <a:spcBef>
                <a:spcPts val="30"/>
              </a:spcBef>
            </a:pPr>
            <a:endParaRPr sz="1350">
              <a:latin typeface="Calibri"/>
              <a:cs typeface="Calibri"/>
            </a:endParaRPr>
          </a:p>
          <a:p>
            <a:pPr marL="12700" marR="5080" algn="just">
              <a:lnSpc>
                <a:spcPct val="100000"/>
              </a:lnSpc>
            </a:pPr>
            <a:r>
              <a:rPr sz="1100" b="1" spc="80" dirty="0">
                <a:solidFill>
                  <a:srgbClr val="FFBF00"/>
                </a:solidFill>
                <a:latin typeface="Calibri"/>
                <a:cs typeface="Calibri"/>
              </a:rPr>
              <a:t>ZCR2-υψηλού επιπέδου </a:t>
            </a:r>
            <a:r>
              <a:rPr sz="1100" spc="75" dirty="0">
                <a:solidFill>
                  <a:srgbClr val="FFFFFF"/>
                </a:solidFill>
                <a:latin typeface="Calibri"/>
                <a:cs typeface="Calibri"/>
              </a:rPr>
              <a:t>αξιολόγηση </a:t>
            </a:r>
            <a:r>
              <a:rPr sz="1100" b="1" spc="70" dirty="0">
                <a:solidFill>
                  <a:srgbClr val="FFBF00"/>
                </a:solidFill>
                <a:latin typeface="Calibri"/>
                <a:cs typeface="Calibri"/>
              </a:rPr>
              <a:t>κινδύνου</a:t>
            </a:r>
            <a:r>
              <a:rPr sz="1100" spc="70" dirty="0">
                <a:solidFill>
                  <a:srgbClr val="FFFFFF"/>
                </a:solidFill>
                <a:latin typeface="Calibri"/>
                <a:cs typeface="Calibri"/>
              </a:rPr>
              <a:t>: </a:t>
            </a:r>
            <a:r>
              <a:rPr sz="1100" b="1" spc="80" dirty="0">
                <a:solidFill>
                  <a:srgbClr val="FFBF00"/>
                </a:solidFill>
                <a:latin typeface="Calibri"/>
                <a:cs typeface="Calibri"/>
              </a:rPr>
              <a:t>Αξιολόγηση </a:t>
            </a:r>
            <a:r>
              <a:rPr sz="1100" b="1" spc="90" dirty="0">
                <a:solidFill>
                  <a:srgbClr val="FFBF00"/>
                </a:solidFill>
                <a:latin typeface="Calibri"/>
                <a:cs typeface="Calibri"/>
              </a:rPr>
              <a:t>υψηλού </a:t>
            </a:r>
            <a:r>
              <a:rPr sz="1100" b="1" spc="80" dirty="0">
                <a:solidFill>
                  <a:srgbClr val="FFBF00"/>
                </a:solidFill>
                <a:latin typeface="Calibri"/>
                <a:cs typeface="Calibri"/>
              </a:rPr>
              <a:t>επιπέδου </a:t>
            </a:r>
            <a:r>
              <a:rPr sz="1100" b="1" spc="75" dirty="0">
                <a:solidFill>
                  <a:srgbClr val="FFBF00"/>
                </a:solidFill>
                <a:latin typeface="Calibri"/>
                <a:cs typeface="Calibri"/>
              </a:rPr>
              <a:t>κινδύνου </a:t>
            </a:r>
            <a:r>
              <a:rPr sz="1100" b="1" spc="80" dirty="0">
                <a:solidFill>
                  <a:srgbClr val="FFBF00"/>
                </a:solidFill>
                <a:latin typeface="Calibri"/>
                <a:cs typeface="Calibri"/>
              </a:rPr>
              <a:t> </a:t>
            </a:r>
            <a:r>
              <a:rPr sz="1100" spc="75" dirty="0">
                <a:solidFill>
                  <a:srgbClr val="FFFFFF"/>
                </a:solidFill>
                <a:latin typeface="Calibri"/>
                <a:cs typeface="Calibri"/>
              </a:rPr>
              <a:t>του </a:t>
            </a:r>
            <a:r>
              <a:rPr sz="1100" spc="80" dirty="0">
                <a:solidFill>
                  <a:srgbClr val="FFFFFF"/>
                </a:solidFill>
                <a:latin typeface="Calibri"/>
                <a:cs typeface="Calibri"/>
              </a:rPr>
              <a:t>SuC </a:t>
            </a:r>
            <a:r>
              <a:rPr sz="1100" spc="70" dirty="0">
                <a:solidFill>
                  <a:srgbClr val="FFFFFF"/>
                </a:solidFill>
                <a:latin typeface="Calibri"/>
                <a:cs typeface="Calibri"/>
              </a:rPr>
              <a:t>για τον </a:t>
            </a:r>
            <a:r>
              <a:rPr sz="1100" spc="75" dirty="0">
                <a:solidFill>
                  <a:srgbClr val="FFFFFF"/>
                </a:solidFill>
                <a:latin typeface="Calibri"/>
                <a:cs typeface="Calibri"/>
              </a:rPr>
              <a:t>εντοπισμό </a:t>
            </a:r>
            <a:r>
              <a:rPr sz="1100" b="1" spc="90" dirty="0">
                <a:solidFill>
                  <a:srgbClr val="FFBF00"/>
                </a:solidFill>
                <a:latin typeface="Calibri"/>
                <a:cs typeface="Calibri"/>
              </a:rPr>
              <a:t>μη </a:t>
            </a:r>
            <a:r>
              <a:rPr sz="1100" b="1" spc="80" dirty="0">
                <a:solidFill>
                  <a:srgbClr val="FFBF00"/>
                </a:solidFill>
                <a:latin typeface="Calibri"/>
                <a:cs typeface="Calibri"/>
              </a:rPr>
              <a:t>αντιμετωπισμένων </a:t>
            </a:r>
            <a:r>
              <a:rPr sz="1100" b="1" spc="75" dirty="0">
                <a:solidFill>
                  <a:srgbClr val="FFBF00"/>
                </a:solidFill>
                <a:latin typeface="Calibri"/>
                <a:cs typeface="Calibri"/>
              </a:rPr>
              <a:t>κινδύνων, </a:t>
            </a:r>
            <a:r>
              <a:rPr sz="1100" spc="70" dirty="0">
                <a:solidFill>
                  <a:srgbClr val="FFFFFF"/>
                </a:solidFill>
                <a:latin typeface="Calibri"/>
                <a:cs typeface="Calibri"/>
              </a:rPr>
              <a:t>καθορίζοντας το </a:t>
            </a:r>
            <a:r>
              <a:rPr sz="1100" b="1" spc="75" dirty="0">
                <a:solidFill>
                  <a:srgbClr val="FFBF00"/>
                </a:solidFill>
                <a:latin typeface="Calibri"/>
                <a:cs typeface="Calibri"/>
              </a:rPr>
              <a:t>χειρότερο </a:t>
            </a:r>
            <a:r>
              <a:rPr sz="1100" b="1" spc="80" dirty="0">
                <a:solidFill>
                  <a:srgbClr val="FFBF00"/>
                </a:solidFill>
                <a:latin typeface="Calibri"/>
                <a:cs typeface="Calibri"/>
              </a:rPr>
              <a:t> </a:t>
            </a:r>
            <a:r>
              <a:rPr sz="1100" b="1" spc="75" dirty="0">
                <a:solidFill>
                  <a:srgbClr val="FFBF00"/>
                </a:solidFill>
                <a:latin typeface="Calibri"/>
                <a:cs typeface="Calibri"/>
              </a:rPr>
              <a:t>σενάριο </a:t>
            </a:r>
            <a:r>
              <a:rPr sz="1100" spc="85" dirty="0">
                <a:solidFill>
                  <a:srgbClr val="FFFFFF"/>
                </a:solidFill>
                <a:latin typeface="Calibri"/>
                <a:cs typeface="Calibri"/>
              </a:rPr>
              <a:t>που </a:t>
            </a:r>
            <a:r>
              <a:rPr sz="1100" spc="65" dirty="0">
                <a:solidFill>
                  <a:srgbClr val="FFFFFF"/>
                </a:solidFill>
                <a:latin typeface="Calibri"/>
                <a:cs typeface="Calibri"/>
              </a:rPr>
              <a:t>σχετίζεται </a:t>
            </a:r>
            <a:r>
              <a:rPr sz="1100" spc="80" dirty="0">
                <a:solidFill>
                  <a:srgbClr val="FFFFFF"/>
                </a:solidFill>
                <a:latin typeface="Calibri"/>
                <a:cs typeface="Calibri"/>
              </a:rPr>
              <a:t>με </a:t>
            </a:r>
            <a:r>
              <a:rPr sz="1100" spc="70" dirty="0">
                <a:solidFill>
                  <a:srgbClr val="FFFFFF"/>
                </a:solidFill>
                <a:latin typeface="Calibri"/>
                <a:cs typeface="Calibri"/>
              </a:rPr>
              <a:t>το SuC. </a:t>
            </a:r>
            <a:r>
              <a:rPr sz="1100" spc="100" dirty="0">
                <a:solidFill>
                  <a:srgbClr val="FFFFFF"/>
                </a:solidFill>
                <a:latin typeface="Calibri"/>
                <a:cs typeface="Calibri"/>
              </a:rPr>
              <a:t>Η </a:t>
            </a:r>
            <a:r>
              <a:rPr sz="1100" spc="75" dirty="0">
                <a:solidFill>
                  <a:srgbClr val="FFFFFF"/>
                </a:solidFill>
                <a:latin typeface="Calibri"/>
                <a:cs typeface="Calibri"/>
              </a:rPr>
              <a:t>αξιολόγηση </a:t>
            </a:r>
            <a:r>
              <a:rPr sz="1100" spc="80" dirty="0">
                <a:solidFill>
                  <a:srgbClr val="FFFFFF"/>
                </a:solidFill>
                <a:latin typeface="Calibri"/>
                <a:cs typeface="Calibri"/>
              </a:rPr>
              <a:t>αυτή </a:t>
            </a:r>
            <a:r>
              <a:rPr sz="1100" spc="85" dirty="0">
                <a:solidFill>
                  <a:srgbClr val="FFFFFF"/>
                </a:solidFill>
                <a:latin typeface="Calibri"/>
                <a:cs typeface="Calibri"/>
              </a:rPr>
              <a:t>βοηθά </a:t>
            </a:r>
            <a:r>
              <a:rPr sz="1100" b="1" spc="80" dirty="0">
                <a:solidFill>
                  <a:srgbClr val="FFBF00"/>
                </a:solidFill>
                <a:latin typeface="Calibri"/>
                <a:cs typeface="Calibri"/>
              </a:rPr>
              <a:t>στην </a:t>
            </a:r>
            <a:r>
              <a:rPr sz="1100" b="1" spc="75" dirty="0">
                <a:solidFill>
                  <a:srgbClr val="FFBF00"/>
                </a:solidFill>
                <a:latin typeface="Calibri"/>
                <a:cs typeface="Calibri"/>
              </a:rPr>
              <a:t>κατηγοριοποίηση </a:t>
            </a:r>
            <a:r>
              <a:rPr sz="1100" b="1" spc="85" dirty="0">
                <a:solidFill>
                  <a:srgbClr val="FFBF00"/>
                </a:solidFill>
                <a:latin typeface="Calibri"/>
                <a:cs typeface="Calibri"/>
              </a:rPr>
              <a:t>των </a:t>
            </a:r>
            <a:r>
              <a:rPr sz="1100" b="1" spc="90" dirty="0">
                <a:solidFill>
                  <a:srgbClr val="FFBF00"/>
                </a:solidFill>
                <a:latin typeface="Calibri"/>
                <a:cs typeface="Calibri"/>
              </a:rPr>
              <a:t> </a:t>
            </a:r>
            <a:r>
              <a:rPr sz="1100" b="1" spc="80" dirty="0">
                <a:solidFill>
                  <a:srgbClr val="FFBF00"/>
                </a:solidFill>
                <a:latin typeface="Calibri"/>
                <a:cs typeface="Calibri"/>
              </a:rPr>
              <a:t>περιουσιακών </a:t>
            </a:r>
            <a:r>
              <a:rPr sz="1100" b="1" spc="70" dirty="0">
                <a:solidFill>
                  <a:srgbClr val="FFBF00"/>
                </a:solidFill>
                <a:latin typeface="Calibri"/>
                <a:cs typeface="Calibri"/>
              </a:rPr>
              <a:t>στοιχείων </a:t>
            </a:r>
            <a:r>
              <a:rPr sz="1100" spc="80" dirty="0">
                <a:solidFill>
                  <a:srgbClr val="FFFFFF"/>
                </a:solidFill>
                <a:latin typeface="Calibri"/>
                <a:cs typeface="Calibri"/>
              </a:rPr>
              <a:t>σε </a:t>
            </a:r>
            <a:r>
              <a:rPr sz="1100" b="1" spc="70" dirty="0">
                <a:solidFill>
                  <a:srgbClr val="FFBF00"/>
                </a:solidFill>
                <a:latin typeface="Calibri"/>
                <a:cs typeface="Calibri"/>
              </a:rPr>
              <a:t>ξεχωριστές </a:t>
            </a:r>
            <a:r>
              <a:rPr sz="1100" b="1" spc="75" dirty="0">
                <a:solidFill>
                  <a:srgbClr val="FFBF00"/>
                </a:solidFill>
                <a:latin typeface="Calibri"/>
                <a:cs typeface="Calibri"/>
              </a:rPr>
              <a:t>ζώνες </a:t>
            </a:r>
            <a:r>
              <a:rPr sz="1100" spc="70" dirty="0">
                <a:solidFill>
                  <a:srgbClr val="FFFFFF"/>
                </a:solidFill>
                <a:latin typeface="Calibri"/>
                <a:cs typeface="Calibri"/>
              </a:rPr>
              <a:t>και </a:t>
            </a:r>
            <a:r>
              <a:rPr sz="1100" b="1" spc="80" dirty="0">
                <a:solidFill>
                  <a:srgbClr val="FFBF00"/>
                </a:solidFill>
                <a:latin typeface="Calibri"/>
                <a:cs typeface="Calibri"/>
              </a:rPr>
              <a:t>αγωγούς. </a:t>
            </a:r>
            <a:r>
              <a:rPr sz="1100" spc="110" dirty="0">
                <a:solidFill>
                  <a:srgbClr val="FFFFFF"/>
                </a:solidFill>
                <a:latin typeface="Calibri"/>
                <a:cs typeface="Calibri"/>
              </a:rPr>
              <a:t>Ο </a:t>
            </a:r>
            <a:r>
              <a:rPr sz="1100" spc="70" dirty="0">
                <a:solidFill>
                  <a:srgbClr val="FFFFFF"/>
                </a:solidFill>
                <a:latin typeface="Calibri"/>
                <a:cs typeface="Calibri"/>
              </a:rPr>
              <a:t>κίνδυνος </a:t>
            </a:r>
            <a:r>
              <a:rPr sz="1100" spc="90" dirty="0">
                <a:solidFill>
                  <a:srgbClr val="FFFFFF"/>
                </a:solidFill>
                <a:latin typeface="Calibri"/>
                <a:cs typeface="Calibri"/>
              </a:rPr>
              <a:t>υψηλού </a:t>
            </a:r>
            <a:r>
              <a:rPr sz="1100" spc="75" dirty="0">
                <a:solidFill>
                  <a:srgbClr val="FFFFFF"/>
                </a:solidFill>
                <a:latin typeface="Calibri"/>
                <a:cs typeface="Calibri"/>
              </a:rPr>
              <a:t>επιπέδου </a:t>
            </a:r>
            <a:r>
              <a:rPr sz="1100" spc="80" dirty="0">
                <a:solidFill>
                  <a:srgbClr val="FFFFFF"/>
                </a:solidFill>
                <a:latin typeface="Calibri"/>
                <a:cs typeface="Calibri"/>
              </a:rPr>
              <a:t> </a:t>
            </a:r>
            <a:r>
              <a:rPr sz="1100" spc="75" dirty="0">
                <a:solidFill>
                  <a:srgbClr val="FFFFFF"/>
                </a:solidFill>
                <a:latin typeface="Calibri"/>
                <a:cs typeface="Calibri"/>
              </a:rPr>
              <a:t>μπορεί </a:t>
            </a:r>
            <a:r>
              <a:rPr sz="1100" spc="80" dirty="0">
                <a:solidFill>
                  <a:srgbClr val="FFFFFF"/>
                </a:solidFill>
                <a:latin typeface="Calibri"/>
                <a:cs typeface="Calibri"/>
              </a:rPr>
              <a:t>να </a:t>
            </a:r>
            <a:r>
              <a:rPr sz="1100" spc="70" dirty="0">
                <a:solidFill>
                  <a:srgbClr val="FFFFFF"/>
                </a:solidFill>
                <a:latin typeface="Calibri"/>
                <a:cs typeface="Calibri"/>
              </a:rPr>
              <a:t>ποσοτικοποιηθεί </a:t>
            </a:r>
            <a:r>
              <a:rPr sz="1100" spc="80" dirty="0">
                <a:solidFill>
                  <a:srgbClr val="FFFFFF"/>
                </a:solidFill>
                <a:latin typeface="Calibri"/>
                <a:cs typeface="Calibri"/>
              </a:rPr>
              <a:t>με </a:t>
            </a:r>
            <a:r>
              <a:rPr sz="1100" spc="70" dirty="0">
                <a:solidFill>
                  <a:srgbClr val="FFFFFF"/>
                </a:solidFill>
                <a:latin typeface="Calibri"/>
                <a:cs typeface="Calibri"/>
              </a:rPr>
              <a:t>τη </a:t>
            </a:r>
            <a:r>
              <a:rPr sz="1100" spc="80" dirty="0">
                <a:solidFill>
                  <a:srgbClr val="FFFFFF"/>
                </a:solidFill>
                <a:latin typeface="Calibri"/>
                <a:cs typeface="Calibri"/>
              </a:rPr>
              <a:t>χρήση </a:t>
            </a:r>
            <a:r>
              <a:rPr sz="1100" b="1" spc="80" dirty="0">
                <a:solidFill>
                  <a:srgbClr val="FFBF00"/>
                </a:solidFill>
                <a:latin typeface="Calibri"/>
                <a:cs typeface="Calibri"/>
              </a:rPr>
              <a:t>πίνακα </a:t>
            </a:r>
            <a:r>
              <a:rPr sz="1100" b="1" spc="75" dirty="0">
                <a:solidFill>
                  <a:srgbClr val="FFBF00"/>
                </a:solidFill>
                <a:latin typeface="Calibri"/>
                <a:cs typeface="Calibri"/>
              </a:rPr>
              <a:t>κινδύνου </a:t>
            </a:r>
            <a:r>
              <a:rPr sz="1100" spc="70" dirty="0">
                <a:solidFill>
                  <a:srgbClr val="FFFFFF"/>
                </a:solidFill>
                <a:latin typeface="Calibri"/>
                <a:cs typeface="Calibri"/>
              </a:rPr>
              <a:t>για τον </a:t>
            </a:r>
            <a:r>
              <a:rPr sz="1100" spc="75" dirty="0">
                <a:solidFill>
                  <a:srgbClr val="FFFFFF"/>
                </a:solidFill>
                <a:latin typeface="Calibri"/>
                <a:cs typeface="Calibri"/>
              </a:rPr>
              <a:t>καθορισμό </a:t>
            </a:r>
            <a:r>
              <a:rPr sz="1100" spc="70" dirty="0">
                <a:solidFill>
                  <a:srgbClr val="FFFFFF"/>
                </a:solidFill>
                <a:latin typeface="Calibri"/>
                <a:cs typeface="Calibri"/>
              </a:rPr>
              <a:t>της </a:t>
            </a:r>
            <a:r>
              <a:rPr sz="1100" b="1" spc="75" dirty="0">
                <a:solidFill>
                  <a:srgbClr val="FFBF00"/>
                </a:solidFill>
                <a:latin typeface="Calibri"/>
                <a:cs typeface="Calibri"/>
              </a:rPr>
              <a:t>σχέσης </a:t>
            </a:r>
            <a:r>
              <a:rPr sz="1100" b="1" spc="80" dirty="0">
                <a:solidFill>
                  <a:srgbClr val="FFBF00"/>
                </a:solidFill>
                <a:latin typeface="Calibri"/>
                <a:cs typeface="Calibri"/>
              </a:rPr>
              <a:t> </a:t>
            </a:r>
            <a:r>
              <a:rPr sz="1100" spc="75" dirty="0">
                <a:solidFill>
                  <a:srgbClr val="FFFFFF"/>
                </a:solidFill>
                <a:latin typeface="Calibri"/>
                <a:cs typeface="Calibri"/>
              </a:rPr>
              <a:t>μεταξύ </a:t>
            </a:r>
            <a:r>
              <a:rPr sz="1100" spc="70" dirty="0">
                <a:solidFill>
                  <a:srgbClr val="FFFFFF"/>
                </a:solidFill>
                <a:latin typeface="Calibri"/>
                <a:cs typeface="Calibri"/>
              </a:rPr>
              <a:t>της </a:t>
            </a:r>
            <a:r>
              <a:rPr sz="1100" b="1" spc="75" dirty="0">
                <a:solidFill>
                  <a:srgbClr val="FFBF00"/>
                </a:solidFill>
                <a:latin typeface="Calibri"/>
                <a:cs typeface="Calibri"/>
              </a:rPr>
              <a:t>πιθανότητας </a:t>
            </a:r>
            <a:r>
              <a:rPr sz="1100" spc="70" dirty="0">
                <a:solidFill>
                  <a:srgbClr val="FFFFFF"/>
                </a:solidFill>
                <a:latin typeface="Calibri"/>
                <a:cs typeface="Calibri"/>
              </a:rPr>
              <a:t>και </a:t>
            </a:r>
            <a:r>
              <a:rPr sz="1100" spc="80" dirty="0">
                <a:solidFill>
                  <a:srgbClr val="FFFFFF"/>
                </a:solidFill>
                <a:latin typeface="Calibri"/>
                <a:cs typeface="Calibri"/>
              </a:rPr>
              <a:t>των </a:t>
            </a:r>
            <a:r>
              <a:rPr sz="1100" spc="75" dirty="0">
                <a:solidFill>
                  <a:srgbClr val="FFFFFF"/>
                </a:solidFill>
                <a:latin typeface="Calibri"/>
                <a:cs typeface="Calibri"/>
              </a:rPr>
              <a:t>τιμών </a:t>
            </a:r>
            <a:r>
              <a:rPr sz="1100" b="1" spc="80" dirty="0">
                <a:solidFill>
                  <a:srgbClr val="FFBF00"/>
                </a:solidFill>
                <a:latin typeface="Calibri"/>
                <a:cs typeface="Calibri"/>
              </a:rPr>
              <a:t>επιπτώσεων</a:t>
            </a:r>
            <a:r>
              <a:rPr sz="1100" spc="80" dirty="0">
                <a:solidFill>
                  <a:srgbClr val="FFFFFF"/>
                </a:solidFill>
                <a:latin typeface="Calibri"/>
                <a:cs typeface="Calibri"/>
              </a:rPr>
              <a:t>. Υπάρχουν </a:t>
            </a:r>
            <a:r>
              <a:rPr sz="1100" b="1" spc="75" dirty="0">
                <a:solidFill>
                  <a:srgbClr val="FFBF00"/>
                </a:solidFill>
                <a:latin typeface="Calibri"/>
                <a:cs typeface="Calibri"/>
              </a:rPr>
              <a:t>πέντε διαφορετικά </a:t>
            </a:r>
            <a:r>
              <a:rPr sz="1100" spc="75" dirty="0">
                <a:solidFill>
                  <a:srgbClr val="FFFFFF"/>
                </a:solidFill>
                <a:latin typeface="Calibri"/>
                <a:cs typeface="Calibri"/>
              </a:rPr>
              <a:t>επίπεδα </a:t>
            </a:r>
            <a:r>
              <a:rPr sz="1100" spc="-235" dirty="0">
                <a:solidFill>
                  <a:srgbClr val="FFFFFF"/>
                </a:solidFill>
                <a:latin typeface="Calibri"/>
                <a:cs typeface="Calibri"/>
              </a:rPr>
              <a:t> </a:t>
            </a:r>
            <a:r>
              <a:rPr sz="1100" spc="75" dirty="0">
                <a:solidFill>
                  <a:srgbClr val="FFFFFF"/>
                </a:solidFill>
                <a:latin typeface="Calibri"/>
                <a:cs typeface="Calibri"/>
              </a:rPr>
              <a:t>τιμών</a:t>
            </a:r>
            <a:r>
              <a:rPr sz="1100" spc="35" dirty="0">
                <a:solidFill>
                  <a:srgbClr val="FFFFFF"/>
                </a:solidFill>
                <a:latin typeface="Calibri"/>
                <a:cs typeface="Calibri"/>
              </a:rPr>
              <a:t> </a:t>
            </a:r>
            <a:r>
              <a:rPr sz="1100" spc="80" dirty="0">
                <a:solidFill>
                  <a:srgbClr val="FFFFFF"/>
                </a:solidFill>
                <a:latin typeface="Calibri"/>
                <a:cs typeface="Calibri"/>
              </a:rPr>
              <a:t>παραμέτρων</a:t>
            </a:r>
            <a:r>
              <a:rPr sz="1100" spc="35" dirty="0">
                <a:solidFill>
                  <a:srgbClr val="FFFFFF"/>
                </a:solidFill>
                <a:latin typeface="Calibri"/>
                <a:cs typeface="Calibri"/>
              </a:rPr>
              <a:t> </a:t>
            </a:r>
            <a:r>
              <a:rPr sz="1100" spc="70" dirty="0">
                <a:solidFill>
                  <a:srgbClr val="FFFFFF"/>
                </a:solidFill>
                <a:latin typeface="Calibri"/>
                <a:cs typeface="Calibri"/>
              </a:rPr>
              <a:t>για</a:t>
            </a:r>
            <a:r>
              <a:rPr sz="1100" spc="35" dirty="0">
                <a:solidFill>
                  <a:srgbClr val="FFFFFF"/>
                </a:solidFill>
                <a:latin typeface="Calibri"/>
                <a:cs typeface="Calibri"/>
              </a:rPr>
              <a:t> </a:t>
            </a:r>
            <a:r>
              <a:rPr sz="1100" spc="55" dirty="0">
                <a:solidFill>
                  <a:srgbClr val="FFFFFF"/>
                </a:solidFill>
                <a:latin typeface="Calibri"/>
                <a:cs typeface="Calibri"/>
              </a:rPr>
              <a:t>τις</a:t>
            </a:r>
            <a:r>
              <a:rPr sz="1100" spc="35" dirty="0">
                <a:solidFill>
                  <a:srgbClr val="FFFFFF"/>
                </a:solidFill>
                <a:latin typeface="Calibri"/>
                <a:cs typeface="Calibri"/>
              </a:rPr>
              <a:t> </a:t>
            </a:r>
            <a:r>
              <a:rPr sz="1100" spc="65" dirty="0">
                <a:solidFill>
                  <a:srgbClr val="FFFFFF"/>
                </a:solidFill>
                <a:latin typeface="Calibri"/>
                <a:cs typeface="Calibri"/>
              </a:rPr>
              <a:t>τιμές</a:t>
            </a:r>
            <a:r>
              <a:rPr sz="1100" spc="30" dirty="0">
                <a:solidFill>
                  <a:srgbClr val="FFFFFF"/>
                </a:solidFill>
                <a:latin typeface="Calibri"/>
                <a:cs typeface="Calibri"/>
              </a:rPr>
              <a:t> </a:t>
            </a:r>
            <a:r>
              <a:rPr sz="1100" b="1" spc="70" dirty="0">
                <a:solidFill>
                  <a:srgbClr val="FFBF00"/>
                </a:solidFill>
                <a:latin typeface="Calibri"/>
                <a:cs typeface="Calibri"/>
              </a:rPr>
              <a:t>της</a:t>
            </a:r>
            <a:r>
              <a:rPr sz="1100" b="1" spc="35" dirty="0">
                <a:solidFill>
                  <a:srgbClr val="FFBF00"/>
                </a:solidFill>
                <a:latin typeface="Calibri"/>
                <a:cs typeface="Calibri"/>
              </a:rPr>
              <a:t> </a:t>
            </a:r>
            <a:r>
              <a:rPr sz="1100" b="1" spc="75" dirty="0">
                <a:solidFill>
                  <a:srgbClr val="FFBF00"/>
                </a:solidFill>
                <a:latin typeface="Calibri"/>
                <a:cs typeface="Calibri"/>
              </a:rPr>
              <a:t>πιθανότητας</a:t>
            </a:r>
            <a:r>
              <a:rPr sz="1100" b="1" spc="40" dirty="0">
                <a:solidFill>
                  <a:srgbClr val="FFBF00"/>
                </a:solidFill>
                <a:latin typeface="Calibri"/>
                <a:cs typeface="Calibri"/>
              </a:rPr>
              <a:t> </a:t>
            </a:r>
            <a:r>
              <a:rPr sz="1100" spc="70" dirty="0">
                <a:solidFill>
                  <a:srgbClr val="FFFFFF"/>
                </a:solidFill>
                <a:latin typeface="Calibri"/>
                <a:cs typeface="Calibri"/>
              </a:rPr>
              <a:t>και</a:t>
            </a:r>
            <a:r>
              <a:rPr sz="1100" spc="35" dirty="0">
                <a:solidFill>
                  <a:srgbClr val="FFFFFF"/>
                </a:solidFill>
                <a:latin typeface="Calibri"/>
                <a:cs typeface="Calibri"/>
              </a:rPr>
              <a:t> </a:t>
            </a:r>
            <a:r>
              <a:rPr sz="1100" b="1" spc="85" dirty="0">
                <a:solidFill>
                  <a:srgbClr val="FFBF00"/>
                </a:solidFill>
                <a:latin typeface="Calibri"/>
                <a:cs typeface="Calibri"/>
              </a:rPr>
              <a:t>των</a:t>
            </a:r>
            <a:r>
              <a:rPr sz="1100" b="1" spc="35" dirty="0">
                <a:solidFill>
                  <a:srgbClr val="FFBF00"/>
                </a:solidFill>
                <a:latin typeface="Calibri"/>
                <a:cs typeface="Calibri"/>
              </a:rPr>
              <a:t> </a:t>
            </a:r>
            <a:r>
              <a:rPr sz="1100" b="1" spc="80" dirty="0">
                <a:solidFill>
                  <a:srgbClr val="FFBF00"/>
                </a:solidFill>
                <a:latin typeface="Calibri"/>
                <a:cs typeface="Calibri"/>
              </a:rPr>
              <a:t>επιπτώσεων</a:t>
            </a:r>
            <a:r>
              <a:rPr sz="1100" spc="80" dirty="0">
                <a:solidFill>
                  <a:srgbClr val="FFFFFF"/>
                </a:solidFill>
                <a:latin typeface="Calibri"/>
                <a:cs typeface="Calibri"/>
              </a:rPr>
              <a:t>.</a:t>
            </a:r>
            <a:endParaRPr sz="1100">
              <a:latin typeface="Calibri"/>
              <a:cs typeface="Calibri"/>
            </a:endParaRPr>
          </a:p>
        </p:txBody>
      </p:sp>
      <p:sp>
        <p:nvSpPr>
          <p:cNvPr id="10" name="object 10"/>
          <p:cNvSpPr txBox="1"/>
          <p:nvPr/>
        </p:nvSpPr>
        <p:spPr>
          <a:xfrm>
            <a:off x="5347334" y="3390582"/>
            <a:ext cx="1797050" cy="238760"/>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Επίπεδα</a:t>
            </a:r>
            <a:r>
              <a:rPr sz="1400" spc="-25" dirty="0">
                <a:solidFill>
                  <a:srgbClr val="FFFFFF"/>
                </a:solidFill>
                <a:latin typeface="Calibri"/>
                <a:cs typeface="Calibri"/>
              </a:rPr>
              <a:t> </a:t>
            </a:r>
            <a:r>
              <a:rPr sz="1400" spc="60" dirty="0">
                <a:solidFill>
                  <a:srgbClr val="FFFFFF"/>
                </a:solidFill>
                <a:latin typeface="Calibri"/>
                <a:cs typeface="Calibri"/>
              </a:rPr>
              <a:t>πιθανότητας:</a:t>
            </a:r>
            <a:endParaRPr sz="1400">
              <a:latin typeface="Calibri"/>
              <a:cs typeface="Calibri"/>
            </a:endParaRPr>
          </a:p>
        </p:txBody>
      </p:sp>
      <p:sp>
        <p:nvSpPr>
          <p:cNvPr id="11" name="object 11"/>
          <p:cNvSpPr txBox="1"/>
          <p:nvPr/>
        </p:nvSpPr>
        <p:spPr>
          <a:xfrm>
            <a:off x="5347334" y="3665220"/>
            <a:ext cx="1889760" cy="1348740"/>
          </a:xfrm>
          <a:prstGeom prst="rect">
            <a:avLst/>
          </a:prstGeom>
        </p:spPr>
        <p:txBody>
          <a:bodyPr vert="horz" wrap="square" lIns="0" tIns="12700" rIns="0" bIns="0" rtlCol="0">
            <a:spAutoFit/>
          </a:bodyPr>
          <a:lstStyle/>
          <a:p>
            <a:pPr marL="299085" indent="-286385">
              <a:lnSpc>
                <a:spcPct val="100000"/>
              </a:lnSpc>
              <a:spcBef>
                <a:spcPts val="100"/>
              </a:spcBef>
              <a:buSzPct val="128571"/>
              <a:buFont typeface="Arial"/>
              <a:buChar char="•"/>
              <a:tabLst>
                <a:tab pos="298450" algn="l"/>
                <a:tab pos="299085" algn="l"/>
              </a:tabLst>
            </a:pPr>
            <a:r>
              <a:rPr sz="1400" spc="30" dirty="0">
                <a:solidFill>
                  <a:srgbClr val="FFFFFF"/>
                </a:solidFill>
                <a:latin typeface="Calibri"/>
                <a:cs typeface="Calibri"/>
              </a:rPr>
              <a:t>Επίπεδο:</a:t>
            </a:r>
            <a:r>
              <a:rPr sz="1400" spc="-55" dirty="0">
                <a:solidFill>
                  <a:srgbClr val="FFFFFF"/>
                </a:solidFill>
                <a:latin typeface="Calibri"/>
                <a:cs typeface="Calibri"/>
              </a:rPr>
              <a:t> </a:t>
            </a:r>
            <a:r>
              <a:rPr sz="1400" spc="20" dirty="0">
                <a:solidFill>
                  <a:srgbClr val="6BD12D"/>
                </a:solidFill>
                <a:latin typeface="Calibri"/>
                <a:cs typeface="Calibri"/>
              </a:rPr>
              <a:t>Τετριμμένο</a:t>
            </a:r>
            <a:endParaRPr sz="1400">
              <a:latin typeface="Calibri"/>
              <a:cs typeface="Calibri"/>
            </a:endParaRPr>
          </a:p>
          <a:p>
            <a:pPr marL="299085" indent="-286385">
              <a:lnSpc>
                <a:spcPct val="100000"/>
              </a:lnSpc>
              <a:spcBef>
                <a:spcPts val="480"/>
              </a:spcBef>
              <a:buSzPct val="128571"/>
              <a:buFont typeface="Arial"/>
              <a:buChar char="•"/>
              <a:tabLst>
                <a:tab pos="298450" algn="l"/>
                <a:tab pos="299085" algn="l"/>
              </a:tabLst>
            </a:pPr>
            <a:r>
              <a:rPr sz="1400" spc="60" dirty="0">
                <a:solidFill>
                  <a:srgbClr val="FFFFFF"/>
                </a:solidFill>
                <a:latin typeface="Calibri"/>
                <a:cs typeface="Calibri"/>
              </a:rPr>
              <a:t>Επίπεδο:</a:t>
            </a:r>
            <a:endParaRPr sz="1400">
              <a:latin typeface="Calibri"/>
              <a:cs typeface="Calibri"/>
            </a:endParaRPr>
          </a:p>
          <a:p>
            <a:pPr marL="299085" indent="-286385">
              <a:lnSpc>
                <a:spcPct val="100000"/>
              </a:lnSpc>
              <a:spcBef>
                <a:spcPts val="480"/>
              </a:spcBef>
              <a:buSzPct val="128571"/>
              <a:buFont typeface="Arial"/>
              <a:buChar char="•"/>
              <a:tabLst>
                <a:tab pos="298450" algn="l"/>
                <a:tab pos="299085" algn="l"/>
              </a:tabLst>
            </a:pPr>
            <a:r>
              <a:rPr sz="1400" spc="90" dirty="0">
                <a:solidFill>
                  <a:srgbClr val="FFFFFF"/>
                </a:solidFill>
                <a:latin typeface="Calibri"/>
                <a:cs typeface="Calibri"/>
              </a:rPr>
              <a:t>Επίπεδο:</a:t>
            </a:r>
            <a:r>
              <a:rPr sz="1400" spc="25" dirty="0">
                <a:solidFill>
                  <a:srgbClr val="FFFFFF"/>
                </a:solidFill>
                <a:latin typeface="Calibri"/>
                <a:cs typeface="Calibri"/>
              </a:rPr>
              <a:t> </a:t>
            </a:r>
            <a:r>
              <a:rPr sz="1400" spc="95" dirty="0">
                <a:solidFill>
                  <a:srgbClr val="FFE200"/>
                </a:solidFill>
                <a:latin typeface="Calibri"/>
                <a:cs typeface="Calibri"/>
              </a:rPr>
              <a:t>Μέτρια</a:t>
            </a:r>
            <a:endParaRPr sz="1400">
              <a:latin typeface="Calibri"/>
              <a:cs typeface="Calibri"/>
            </a:endParaRPr>
          </a:p>
          <a:p>
            <a:pPr marL="299085" indent="-286385">
              <a:lnSpc>
                <a:spcPct val="100000"/>
              </a:lnSpc>
              <a:spcBef>
                <a:spcPts val="480"/>
              </a:spcBef>
              <a:buSzPct val="128571"/>
              <a:buFont typeface="Arial"/>
              <a:buChar char="•"/>
              <a:tabLst>
                <a:tab pos="298450" algn="l"/>
                <a:tab pos="299085" algn="l"/>
              </a:tabLst>
            </a:pPr>
            <a:r>
              <a:rPr sz="1400" spc="60" dirty="0">
                <a:solidFill>
                  <a:srgbClr val="FFFFFF"/>
                </a:solidFill>
                <a:latin typeface="Calibri"/>
                <a:cs typeface="Calibri"/>
              </a:rPr>
              <a:t>Επίπεδο:</a:t>
            </a:r>
            <a:endParaRPr sz="1400">
              <a:latin typeface="Calibri"/>
              <a:cs typeface="Calibri"/>
            </a:endParaRPr>
          </a:p>
          <a:p>
            <a:pPr marL="299085" indent="-286385">
              <a:lnSpc>
                <a:spcPct val="100000"/>
              </a:lnSpc>
              <a:spcBef>
                <a:spcPts val="495"/>
              </a:spcBef>
              <a:buSzPct val="128571"/>
              <a:buFont typeface="Arial"/>
              <a:buChar char="•"/>
              <a:tabLst>
                <a:tab pos="298450" algn="l"/>
                <a:tab pos="299085" algn="l"/>
              </a:tabLst>
            </a:pPr>
            <a:r>
              <a:rPr sz="1400" spc="90" dirty="0">
                <a:solidFill>
                  <a:srgbClr val="FFFFFF"/>
                </a:solidFill>
                <a:latin typeface="Calibri"/>
                <a:cs typeface="Calibri"/>
              </a:rPr>
              <a:t>Επίπεδο:</a:t>
            </a:r>
            <a:r>
              <a:rPr sz="1400" spc="20" dirty="0">
                <a:solidFill>
                  <a:srgbClr val="FFFFFF"/>
                </a:solidFill>
                <a:latin typeface="Calibri"/>
                <a:cs typeface="Calibri"/>
              </a:rPr>
              <a:t> </a:t>
            </a:r>
            <a:r>
              <a:rPr sz="1400" spc="85" dirty="0">
                <a:solidFill>
                  <a:srgbClr val="CD0000"/>
                </a:solidFill>
                <a:latin typeface="Calibri"/>
                <a:cs typeface="Calibri"/>
              </a:rPr>
              <a:t>Κρίσιμο</a:t>
            </a:r>
            <a:endParaRPr sz="1400">
              <a:latin typeface="Calibri"/>
              <a:cs typeface="Calibri"/>
            </a:endParaRPr>
          </a:p>
        </p:txBody>
      </p:sp>
      <p:sp>
        <p:nvSpPr>
          <p:cNvPr id="12" name="object 12"/>
          <p:cNvSpPr txBox="1"/>
          <p:nvPr/>
        </p:nvSpPr>
        <p:spPr>
          <a:xfrm>
            <a:off x="9071609" y="3469957"/>
            <a:ext cx="1851660" cy="238760"/>
          </a:xfrm>
          <a:prstGeom prst="rect">
            <a:avLst/>
          </a:prstGeom>
        </p:spPr>
        <p:txBody>
          <a:bodyPr vert="horz" wrap="square" lIns="0" tIns="12700" rIns="0" bIns="0" rtlCol="0">
            <a:spAutoFit/>
          </a:bodyPr>
          <a:lstStyle/>
          <a:p>
            <a:pPr marL="12700">
              <a:lnSpc>
                <a:spcPct val="100000"/>
              </a:lnSpc>
              <a:spcBef>
                <a:spcPts val="100"/>
              </a:spcBef>
            </a:pPr>
            <a:r>
              <a:rPr sz="1400" spc="90" dirty="0">
                <a:solidFill>
                  <a:srgbClr val="FFFFFF"/>
                </a:solidFill>
                <a:latin typeface="Calibri"/>
                <a:cs typeface="Calibri"/>
              </a:rPr>
              <a:t>Επίπεδα</a:t>
            </a:r>
            <a:r>
              <a:rPr sz="1400" spc="-15" dirty="0">
                <a:solidFill>
                  <a:srgbClr val="FFFFFF"/>
                </a:solidFill>
                <a:latin typeface="Calibri"/>
                <a:cs typeface="Calibri"/>
              </a:rPr>
              <a:t> </a:t>
            </a:r>
            <a:r>
              <a:rPr sz="1400" spc="100" dirty="0">
                <a:solidFill>
                  <a:srgbClr val="FFFFFF"/>
                </a:solidFill>
                <a:latin typeface="Calibri"/>
                <a:cs typeface="Calibri"/>
              </a:rPr>
              <a:t>επιπτώσεων:</a:t>
            </a:r>
            <a:endParaRPr sz="1400">
              <a:latin typeface="Calibri"/>
              <a:cs typeface="Calibri"/>
            </a:endParaRPr>
          </a:p>
        </p:txBody>
      </p:sp>
      <p:sp>
        <p:nvSpPr>
          <p:cNvPr id="13" name="object 13"/>
          <p:cNvSpPr txBox="1"/>
          <p:nvPr/>
        </p:nvSpPr>
        <p:spPr>
          <a:xfrm>
            <a:off x="9071609" y="3744595"/>
            <a:ext cx="2479675" cy="1348740"/>
          </a:xfrm>
          <a:prstGeom prst="rect">
            <a:avLst/>
          </a:prstGeom>
        </p:spPr>
        <p:txBody>
          <a:bodyPr vert="horz" wrap="square" lIns="0" tIns="12700" rIns="0" bIns="0" rtlCol="0">
            <a:spAutoFit/>
          </a:bodyPr>
          <a:lstStyle/>
          <a:p>
            <a:pPr marL="299085" indent="-286385">
              <a:lnSpc>
                <a:spcPct val="100000"/>
              </a:lnSpc>
              <a:spcBef>
                <a:spcPts val="100"/>
              </a:spcBef>
              <a:buSzPct val="128571"/>
              <a:buFont typeface="Arial"/>
              <a:buChar char="•"/>
              <a:tabLst>
                <a:tab pos="298450" algn="l"/>
                <a:tab pos="299085" algn="l"/>
              </a:tabLst>
            </a:pPr>
            <a:r>
              <a:rPr sz="1400" spc="90" dirty="0">
                <a:solidFill>
                  <a:srgbClr val="FFFFFF"/>
                </a:solidFill>
                <a:latin typeface="Calibri"/>
                <a:cs typeface="Calibri"/>
              </a:rPr>
              <a:t>Επίπεδο:</a:t>
            </a:r>
            <a:r>
              <a:rPr sz="1400" dirty="0">
                <a:solidFill>
                  <a:srgbClr val="FFFFFF"/>
                </a:solidFill>
                <a:latin typeface="Calibri"/>
                <a:cs typeface="Calibri"/>
              </a:rPr>
              <a:t> </a:t>
            </a:r>
            <a:r>
              <a:rPr sz="1400" spc="100" dirty="0">
                <a:solidFill>
                  <a:srgbClr val="6BD12D"/>
                </a:solidFill>
                <a:latin typeface="Calibri"/>
                <a:cs typeface="Calibri"/>
              </a:rPr>
              <a:t>Απομακρυσμένο</a:t>
            </a:r>
            <a:endParaRPr sz="1400">
              <a:latin typeface="Calibri"/>
              <a:cs typeface="Calibri"/>
            </a:endParaRPr>
          </a:p>
          <a:p>
            <a:pPr marL="299085" indent="-286385">
              <a:lnSpc>
                <a:spcPct val="100000"/>
              </a:lnSpc>
              <a:spcBef>
                <a:spcPts val="480"/>
              </a:spcBef>
              <a:buSzPct val="128571"/>
              <a:buFont typeface="Arial"/>
              <a:buChar char="•"/>
              <a:tabLst>
                <a:tab pos="298450" algn="l"/>
                <a:tab pos="299085" algn="l"/>
              </a:tabLst>
            </a:pPr>
            <a:r>
              <a:rPr sz="1400" spc="30" dirty="0">
                <a:solidFill>
                  <a:srgbClr val="FFFFFF"/>
                </a:solidFill>
                <a:latin typeface="Calibri"/>
                <a:cs typeface="Calibri"/>
              </a:rPr>
              <a:t>Επίπεδο:</a:t>
            </a:r>
            <a:r>
              <a:rPr sz="1400" spc="-20" dirty="0">
                <a:solidFill>
                  <a:srgbClr val="FFFFFF"/>
                </a:solidFill>
                <a:latin typeface="Calibri"/>
                <a:cs typeface="Calibri"/>
              </a:rPr>
              <a:t> </a:t>
            </a:r>
            <a:r>
              <a:rPr sz="1400" spc="20" dirty="0">
                <a:solidFill>
                  <a:srgbClr val="B3E617"/>
                </a:solidFill>
                <a:latin typeface="Calibri"/>
                <a:cs typeface="Calibri"/>
              </a:rPr>
              <a:t>Απίθανο</a:t>
            </a:r>
            <a:endParaRPr sz="1400">
              <a:latin typeface="Calibri"/>
              <a:cs typeface="Calibri"/>
            </a:endParaRPr>
          </a:p>
          <a:p>
            <a:pPr marL="299085" indent="-286385">
              <a:lnSpc>
                <a:spcPct val="100000"/>
              </a:lnSpc>
              <a:spcBef>
                <a:spcPts val="480"/>
              </a:spcBef>
              <a:buSzPct val="128571"/>
              <a:buFont typeface="Arial"/>
              <a:buChar char="•"/>
              <a:tabLst>
                <a:tab pos="298450" algn="l"/>
                <a:tab pos="299085" algn="l"/>
              </a:tabLst>
            </a:pPr>
            <a:r>
              <a:rPr sz="1400" spc="60" dirty="0">
                <a:solidFill>
                  <a:srgbClr val="FFFFFF"/>
                </a:solidFill>
                <a:latin typeface="Calibri"/>
                <a:cs typeface="Calibri"/>
              </a:rPr>
              <a:t>Επίπεδο:</a:t>
            </a:r>
            <a:r>
              <a:rPr sz="1400" dirty="0">
                <a:solidFill>
                  <a:srgbClr val="FFFFFF"/>
                </a:solidFill>
                <a:latin typeface="Calibri"/>
                <a:cs typeface="Calibri"/>
              </a:rPr>
              <a:t> </a:t>
            </a:r>
            <a:r>
              <a:rPr sz="1400" spc="55" dirty="0">
                <a:solidFill>
                  <a:srgbClr val="FFE200"/>
                </a:solidFill>
                <a:latin typeface="Calibri"/>
                <a:cs typeface="Calibri"/>
              </a:rPr>
              <a:t>Πιθανό</a:t>
            </a:r>
            <a:endParaRPr sz="1400">
              <a:latin typeface="Calibri"/>
              <a:cs typeface="Calibri"/>
            </a:endParaRPr>
          </a:p>
          <a:p>
            <a:pPr marL="299085" indent="-286385">
              <a:lnSpc>
                <a:spcPct val="100000"/>
              </a:lnSpc>
              <a:spcBef>
                <a:spcPts val="480"/>
              </a:spcBef>
              <a:buSzPct val="128571"/>
              <a:buFont typeface="Arial"/>
              <a:buChar char="•"/>
              <a:tabLst>
                <a:tab pos="298450" algn="l"/>
                <a:tab pos="299085" algn="l"/>
              </a:tabLst>
            </a:pPr>
            <a:r>
              <a:rPr sz="1400" spc="60" dirty="0">
                <a:solidFill>
                  <a:srgbClr val="FFFFFF"/>
                </a:solidFill>
                <a:latin typeface="Calibri"/>
                <a:cs typeface="Calibri"/>
              </a:rPr>
              <a:t>Επίπεδο:</a:t>
            </a:r>
            <a:r>
              <a:rPr sz="1400" dirty="0">
                <a:solidFill>
                  <a:srgbClr val="FFFFFF"/>
                </a:solidFill>
                <a:latin typeface="Calibri"/>
                <a:cs typeface="Calibri"/>
              </a:rPr>
              <a:t> </a:t>
            </a:r>
            <a:r>
              <a:rPr sz="1400" spc="55" dirty="0">
                <a:solidFill>
                  <a:srgbClr val="FF6700"/>
                </a:solidFill>
                <a:latin typeface="Calibri"/>
                <a:cs typeface="Calibri"/>
              </a:rPr>
              <a:t>Πιθανόν</a:t>
            </a:r>
            <a:endParaRPr sz="1400">
              <a:latin typeface="Calibri"/>
              <a:cs typeface="Calibri"/>
            </a:endParaRPr>
          </a:p>
          <a:p>
            <a:pPr marL="299085" indent="-286385">
              <a:lnSpc>
                <a:spcPct val="100000"/>
              </a:lnSpc>
              <a:spcBef>
                <a:spcPts val="495"/>
              </a:spcBef>
              <a:buSzPct val="128571"/>
              <a:buFont typeface="Arial"/>
              <a:buChar char="•"/>
              <a:tabLst>
                <a:tab pos="298450" algn="l"/>
                <a:tab pos="299085" algn="l"/>
              </a:tabLst>
            </a:pPr>
            <a:r>
              <a:rPr sz="1400" spc="90" dirty="0">
                <a:solidFill>
                  <a:srgbClr val="FFFFFF"/>
                </a:solidFill>
                <a:latin typeface="Calibri"/>
                <a:cs typeface="Calibri"/>
              </a:rPr>
              <a:t>Επίπεδο:</a:t>
            </a:r>
            <a:r>
              <a:rPr sz="1400" spc="20" dirty="0">
                <a:solidFill>
                  <a:srgbClr val="FFFFFF"/>
                </a:solidFill>
                <a:latin typeface="Calibri"/>
                <a:cs typeface="Calibri"/>
              </a:rPr>
              <a:t> </a:t>
            </a:r>
            <a:r>
              <a:rPr sz="1400" spc="90" dirty="0">
                <a:solidFill>
                  <a:srgbClr val="CD0000"/>
                </a:solidFill>
                <a:latin typeface="Calibri"/>
                <a:cs typeface="Calibri"/>
              </a:rPr>
              <a:t>Σίγουρα</a:t>
            </a:r>
            <a:endParaRPr sz="1400">
              <a:latin typeface="Calibri"/>
              <a:cs typeface="Calibri"/>
            </a:endParaRPr>
          </a:p>
        </p:txBody>
      </p:sp>
      <p:sp>
        <p:nvSpPr>
          <p:cNvPr id="14" name="object 14"/>
          <p:cNvSpPr txBox="1"/>
          <p:nvPr/>
        </p:nvSpPr>
        <p:spPr>
          <a:xfrm>
            <a:off x="163829" y="5821362"/>
            <a:ext cx="6809105" cy="218440"/>
          </a:xfrm>
          <a:prstGeom prst="rect">
            <a:avLst/>
          </a:prstGeom>
        </p:spPr>
        <p:txBody>
          <a:bodyPr vert="horz" wrap="square" lIns="0" tIns="12700" rIns="0" bIns="0" rtlCol="0">
            <a:spAutoFit/>
          </a:bodyPr>
          <a:lstStyle/>
          <a:p>
            <a:pPr marL="12700" marR="5080">
              <a:lnSpc>
                <a:spcPct val="105600"/>
              </a:lnSpc>
              <a:spcBef>
                <a:spcPts val="100"/>
              </a:spcBef>
            </a:pPr>
            <a:r>
              <a:rPr sz="600" spc="-5" dirty="0">
                <a:solidFill>
                  <a:srgbClr val="FFFFFF"/>
                </a:solidFill>
                <a:latin typeface="Arial"/>
                <a:cs typeface="Arial"/>
              </a:rPr>
              <a:t>Shaaban, A.M., Chlup, S., El-Araby, N., Schmittner, C. Towards B</a:t>
            </a:r>
            <a:r>
              <a:rPr sz="600" spc="-5" dirty="0">
                <a:solidFill>
                  <a:srgbClr val="FFFFFF"/>
                </a:solidFill>
                <a:latin typeface="Calibri"/>
                <a:cs typeface="Calibri"/>
              </a:rPr>
              <a:t>ελτιστοποιημένες</a:t>
            </a:r>
            <a:r>
              <a:rPr sz="600" dirty="0">
                <a:solidFill>
                  <a:srgbClr val="FFFFFF"/>
                </a:solidFill>
                <a:latin typeface="Calibri"/>
                <a:cs typeface="Calibri"/>
              </a:rPr>
              <a:t> </a:t>
            </a:r>
            <a:r>
              <a:rPr sz="600" spc="-5" dirty="0">
                <a:solidFill>
                  <a:srgbClr val="FFFFFF"/>
                </a:solidFill>
                <a:latin typeface="Calibri"/>
                <a:cs typeface="Calibri"/>
              </a:rPr>
              <a:t>Ασφάλειες</a:t>
            </a:r>
            <a:r>
              <a:rPr sz="600" dirty="0">
                <a:solidFill>
                  <a:srgbClr val="FFFFFF"/>
                </a:solidFill>
                <a:latin typeface="Calibri"/>
                <a:cs typeface="Calibri"/>
              </a:rPr>
              <a:t> </a:t>
            </a:r>
            <a:r>
              <a:rPr sz="600" spc="-5" dirty="0">
                <a:solidFill>
                  <a:srgbClr val="FFFFFF"/>
                </a:solidFill>
                <a:latin typeface="Calibri"/>
                <a:cs typeface="Calibri"/>
              </a:rPr>
              <a:t>για</a:t>
            </a:r>
            <a:r>
              <a:rPr sz="600" dirty="0">
                <a:solidFill>
                  <a:srgbClr val="FFFFFF"/>
                </a:solidFill>
                <a:latin typeface="Calibri"/>
                <a:cs typeface="Calibri"/>
              </a:rPr>
              <a:t> </a:t>
            </a:r>
            <a:r>
              <a:rPr sz="600" spc="-5" dirty="0">
                <a:solidFill>
                  <a:srgbClr val="FFFFFF"/>
                </a:solidFill>
                <a:latin typeface="Calibri"/>
                <a:cs typeface="Calibri"/>
              </a:rPr>
              <a:t>Συσκευές</a:t>
            </a:r>
            <a:r>
              <a:rPr sz="600" dirty="0">
                <a:solidFill>
                  <a:srgbClr val="FFFFFF"/>
                </a:solidFill>
                <a:latin typeface="Calibri"/>
                <a:cs typeface="Calibri"/>
              </a:rPr>
              <a:t> </a:t>
            </a:r>
            <a:r>
              <a:rPr sz="600" spc="-5" dirty="0">
                <a:solidFill>
                  <a:srgbClr val="FFFFFF"/>
                </a:solidFill>
                <a:latin typeface="Arial"/>
                <a:cs typeface="Arial"/>
              </a:rPr>
              <a:t>IoT </a:t>
            </a:r>
            <a:r>
              <a:rPr sz="600" dirty="0">
                <a:solidFill>
                  <a:srgbClr val="FFFFFF"/>
                </a:solidFill>
                <a:latin typeface="Calibri"/>
                <a:cs typeface="Calibri"/>
              </a:rPr>
              <a:t>σε</a:t>
            </a:r>
            <a:r>
              <a:rPr sz="600" spc="5" dirty="0">
                <a:solidFill>
                  <a:srgbClr val="FFFFFF"/>
                </a:solidFill>
                <a:latin typeface="Calibri"/>
                <a:cs typeface="Calibri"/>
              </a:rPr>
              <a:t> </a:t>
            </a:r>
            <a:r>
              <a:rPr sz="600" spc="-5" dirty="0">
                <a:solidFill>
                  <a:srgbClr val="FFFFFF"/>
                </a:solidFill>
                <a:latin typeface="Calibri"/>
                <a:cs typeface="Calibri"/>
              </a:rPr>
              <a:t>Αγροτική</a:t>
            </a:r>
            <a:r>
              <a:rPr sz="600" dirty="0">
                <a:solidFill>
                  <a:srgbClr val="FFFFFF"/>
                </a:solidFill>
                <a:latin typeface="Calibri"/>
                <a:cs typeface="Calibri"/>
              </a:rPr>
              <a:t> </a:t>
            </a:r>
            <a:r>
              <a:rPr sz="600" spc="-5" dirty="0">
                <a:solidFill>
                  <a:srgbClr val="FFFFFF"/>
                </a:solidFill>
                <a:latin typeface="Calibri"/>
                <a:cs typeface="Calibri"/>
              </a:rPr>
              <a:t>Τεχνολογία</a:t>
            </a:r>
            <a:r>
              <a:rPr sz="600" dirty="0">
                <a:solidFill>
                  <a:srgbClr val="FFFFFF"/>
                </a:solidFill>
                <a:latin typeface="Calibri"/>
                <a:cs typeface="Calibri"/>
              </a:rPr>
              <a:t> </a:t>
            </a:r>
            <a:r>
              <a:rPr sz="600" spc="-5" dirty="0">
                <a:solidFill>
                  <a:srgbClr val="FFFFFF"/>
                </a:solidFill>
                <a:latin typeface="Calibri"/>
                <a:cs typeface="Calibri"/>
              </a:rPr>
              <a:t>Σ</a:t>
            </a:r>
            <a:r>
              <a:rPr sz="600" spc="-5" dirty="0">
                <a:solidFill>
                  <a:srgbClr val="FFFFFF"/>
                </a:solidFill>
                <a:latin typeface="Arial"/>
                <a:cs typeface="Arial"/>
              </a:rPr>
              <a:t>mart Based </a:t>
            </a:r>
            <a:r>
              <a:rPr sz="600" dirty="0">
                <a:solidFill>
                  <a:srgbClr val="FFFFFF"/>
                </a:solidFill>
                <a:latin typeface="Arial"/>
                <a:cs typeface="Arial"/>
              </a:rPr>
              <a:t>on </a:t>
            </a:r>
            <a:r>
              <a:rPr sz="600" spc="-5" dirty="0">
                <a:solidFill>
                  <a:srgbClr val="FFFFFF"/>
                </a:solidFill>
                <a:latin typeface="Arial"/>
                <a:cs typeface="Arial"/>
              </a:rPr>
              <a:t>the IEC 62443 Security Standard</a:t>
            </a:r>
            <a:r>
              <a:rPr sz="600" i="1" spc="-5" dirty="0">
                <a:solidFill>
                  <a:srgbClr val="FFFFFF"/>
                </a:solidFill>
                <a:latin typeface="Arial"/>
                <a:cs typeface="Arial"/>
              </a:rPr>
              <a:t>Apple (</a:t>
            </a:r>
            <a:r>
              <a:rPr sz="600" i="1" spc="-5" dirty="0">
                <a:solidFill>
                  <a:srgbClr val="FFFFFF"/>
                </a:solidFill>
                <a:latin typeface="Calibri"/>
                <a:cs typeface="Calibri"/>
              </a:rPr>
              <a:t>τεχνολογική </a:t>
            </a:r>
            <a:r>
              <a:rPr sz="600" i="1" dirty="0">
                <a:solidFill>
                  <a:srgbClr val="FFFFFF"/>
                </a:solidFill>
                <a:latin typeface="Calibri"/>
                <a:cs typeface="Calibri"/>
              </a:rPr>
              <a:t> </a:t>
            </a:r>
            <a:r>
              <a:rPr sz="600" i="1" spc="-5" dirty="0">
                <a:solidFill>
                  <a:srgbClr val="FFFFFF"/>
                </a:solidFill>
                <a:latin typeface="Calibri"/>
                <a:cs typeface="Calibri"/>
              </a:rPr>
              <a:t>εταιρεία</a:t>
            </a:r>
            <a:r>
              <a:rPr sz="600" i="1" spc="-5" dirty="0">
                <a:solidFill>
                  <a:srgbClr val="FFFFFF"/>
                </a:solidFill>
                <a:latin typeface="Arial"/>
                <a:cs typeface="Arial"/>
              </a:rPr>
              <a:t>)</a:t>
            </a:r>
            <a:r>
              <a:rPr sz="600" i="1" dirty="0">
                <a:solidFill>
                  <a:srgbClr val="FFFFFF"/>
                </a:solidFill>
                <a:latin typeface="Arial"/>
                <a:cs typeface="Arial"/>
              </a:rPr>
              <a:t> </a:t>
            </a:r>
            <a:r>
              <a:rPr sz="600" i="1" spc="-5" dirty="0">
                <a:solidFill>
                  <a:srgbClr val="FFFFFF"/>
                </a:solidFill>
                <a:latin typeface="Arial"/>
                <a:cs typeface="Arial"/>
              </a:rPr>
              <a:t>2022,</a:t>
            </a:r>
            <a:r>
              <a:rPr sz="600" i="1" spc="5" dirty="0">
                <a:solidFill>
                  <a:srgbClr val="FFFFFF"/>
                </a:solidFill>
                <a:latin typeface="Arial"/>
                <a:cs typeface="Arial"/>
              </a:rPr>
              <a:t> </a:t>
            </a:r>
            <a:r>
              <a:rPr sz="600" i="1" spc="-5" dirty="0">
                <a:solidFill>
                  <a:srgbClr val="FFFFFF"/>
                </a:solidFill>
                <a:latin typeface="Arial"/>
                <a:cs typeface="Arial"/>
              </a:rPr>
              <a:t>12,</a:t>
            </a:r>
            <a:r>
              <a:rPr sz="600" i="1" dirty="0">
                <a:solidFill>
                  <a:srgbClr val="FFFFFF"/>
                </a:solidFill>
                <a:latin typeface="Arial"/>
                <a:cs typeface="Arial"/>
              </a:rPr>
              <a:t> </a:t>
            </a:r>
            <a:r>
              <a:rPr sz="600" spc="-5" dirty="0">
                <a:solidFill>
                  <a:srgbClr val="FFFFFF"/>
                </a:solidFill>
                <a:latin typeface="Arial"/>
                <a:cs typeface="Arial"/>
              </a:rPr>
              <a:t>5653.</a:t>
            </a:r>
            <a:r>
              <a:rPr sz="600" spc="5" dirty="0">
                <a:solidFill>
                  <a:srgbClr val="FFFFFF"/>
                </a:solidFill>
                <a:latin typeface="Arial"/>
                <a:cs typeface="Arial"/>
              </a:rPr>
              <a:t> </a:t>
            </a:r>
            <a:r>
              <a:rPr sz="600" i="1" spc="-5" dirty="0">
                <a:solidFill>
                  <a:srgbClr val="FFFFFF"/>
                </a:solidFill>
                <a:latin typeface="Arial"/>
                <a:cs typeface="Arial"/>
              </a:rPr>
              <a:t>https</a:t>
            </a:r>
            <a:r>
              <a:rPr sz="600" spc="-5" dirty="0">
                <a:solidFill>
                  <a:srgbClr val="FFFFFF"/>
                </a:solidFill>
                <a:latin typeface="Arial"/>
                <a:cs typeface="Arial"/>
              </a:rPr>
              <a:t>://doi.org/10.3390/app12115653</a:t>
            </a:r>
            <a:endParaRPr sz="600">
              <a:latin typeface="Arial"/>
              <a:cs typeface="Arial"/>
            </a:endParaRPr>
          </a:p>
        </p:txBody>
      </p:sp>
      <p:pic>
        <p:nvPicPr>
          <p:cNvPr id="15" name="object 15"/>
          <p:cNvPicPr/>
          <p:nvPr/>
        </p:nvPicPr>
        <p:blipFill>
          <a:blip r:embed="rId3" cstate="print"/>
          <a:stretch>
            <a:fillRect/>
          </a:stretch>
        </p:blipFill>
        <p:spPr>
          <a:xfrm>
            <a:off x="7885112" y="3568700"/>
            <a:ext cx="342900" cy="1394460"/>
          </a:xfrm>
          <a:prstGeom prst="rect">
            <a:avLst/>
          </a:prstGeom>
        </p:spPr>
      </p:pic>
      <p:pic>
        <p:nvPicPr>
          <p:cNvPr id="16" name="object 16"/>
          <p:cNvPicPr/>
          <p:nvPr/>
        </p:nvPicPr>
        <p:blipFill>
          <a:blip r:embed="rId4" cstate="print"/>
          <a:stretch>
            <a:fillRect/>
          </a:stretch>
        </p:blipFill>
        <p:spPr>
          <a:xfrm>
            <a:off x="11370627" y="3565842"/>
            <a:ext cx="342900" cy="1394460"/>
          </a:xfrm>
          <a:prstGeom prst="rect">
            <a:avLst/>
          </a:prstGeom>
        </p:spPr>
      </p:pic>
      <p:pic>
        <p:nvPicPr>
          <p:cNvPr id="17" name="object 17"/>
          <p:cNvPicPr/>
          <p:nvPr/>
        </p:nvPicPr>
        <p:blipFill>
          <a:blip r:embed="rId5" cstate="print"/>
          <a:stretch>
            <a:fillRect/>
          </a:stretch>
        </p:blipFill>
        <p:spPr>
          <a:xfrm>
            <a:off x="7549832" y="5540692"/>
            <a:ext cx="3293427" cy="61118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1457940" cy="6879590"/>
            <a:chOff x="0" y="0"/>
            <a:chExt cx="1145794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7" name="object 7"/>
            <p:cNvPicPr/>
            <p:nvPr/>
          </p:nvPicPr>
          <p:blipFill>
            <a:blip r:embed="rId3" cstate="print"/>
            <a:stretch>
              <a:fillRect/>
            </a:stretch>
          </p:blipFill>
          <p:spPr>
            <a:xfrm>
              <a:off x="5847715" y="2273617"/>
              <a:ext cx="5609907" cy="2673350"/>
            </a:xfrm>
            <a:prstGeom prst="rect">
              <a:avLst/>
            </a:prstGeom>
          </p:spPr>
        </p:pic>
        <p:pic>
          <p:nvPicPr>
            <p:cNvPr id="8" name="object 8"/>
            <p:cNvPicPr/>
            <p:nvPr/>
          </p:nvPicPr>
          <p:blipFill>
            <a:blip r:embed="rId4" cstate="print"/>
            <a:stretch>
              <a:fillRect/>
            </a:stretch>
          </p:blipFill>
          <p:spPr>
            <a:xfrm>
              <a:off x="6042659" y="2468880"/>
              <a:ext cx="5039995" cy="2103120"/>
            </a:xfrm>
            <a:prstGeom prst="rect">
              <a:avLst/>
            </a:prstGeom>
          </p:spPr>
        </p:pic>
        <p:pic>
          <p:nvPicPr>
            <p:cNvPr id="9" name="object 9"/>
            <p:cNvPicPr/>
            <p:nvPr/>
          </p:nvPicPr>
          <p:blipFill>
            <a:blip r:embed="rId5" cstate="print"/>
            <a:stretch>
              <a:fillRect/>
            </a:stretch>
          </p:blipFill>
          <p:spPr>
            <a:xfrm>
              <a:off x="7549832" y="6167437"/>
              <a:ext cx="3293427" cy="611187"/>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1" name="object 11"/>
          <p:cNvSpPr txBox="1">
            <a:spLocks noGrp="1"/>
          </p:cNvSpPr>
          <p:nvPr>
            <p:ph type="title"/>
          </p:nvPr>
        </p:nvSpPr>
        <p:spPr>
          <a:prstGeom prst="rect">
            <a:avLst/>
          </a:prstGeom>
        </p:spPr>
        <p:txBody>
          <a:bodyPr vert="horz" wrap="square" lIns="0" tIns="61594" rIns="0" bIns="0" rtlCol="0">
            <a:spAutoFit/>
          </a:bodyPr>
          <a:lstStyle/>
          <a:p>
            <a:pPr marL="5716905" marR="5080">
              <a:lnSpc>
                <a:spcPts val="3080"/>
              </a:lnSpc>
              <a:spcBef>
                <a:spcPts val="484"/>
              </a:spcBef>
            </a:pPr>
            <a:r>
              <a:rPr sz="2850" spc="60" dirty="0"/>
              <a:t>Έννοια</a:t>
            </a:r>
            <a:r>
              <a:rPr sz="2850" spc="125" dirty="0"/>
              <a:t> </a:t>
            </a:r>
            <a:r>
              <a:rPr sz="2850" spc="200" dirty="0"/>
              <a:t>ζωνών</a:t>
            </a:r>
            <a:r>
              <a:rPr sz="2850" spc="190" dirty="0"/>
              <a:t> </a:t>
            </a:r>
            <a:r>
              <a:rPr sz="2850" spc="160" dirty="0"/>
              <a:t>και</a:t>
            </a:r>
            <a:r>
              <a:rPr sz="2850" spc="175" dirty="0"/>
              <a:t> </a:t>
            </a:r>
            <a:r>
              <a:rPr sz="2850" spc="210" dirty="0"/>
              <a:t>αγωγών</a:t>
            </a:r>
            <a:r>
              <a:rPr sz="2850" spc="200" dirty="0"/>
              <a:t> </a:t>
            </a:r>
            <a:r>
              <a:rPr sz="2850" spc="-10" dirty="0"/>
              <a:t>στο </a:t>
            </a:r>
            <a:r>
              <a:rPr sz="2850" spc="-695" dirty="0"/>
              <a:t> </a:t>
            </a:r>
            <a:r>
              <a:rPr sz="2850" spc="35" dirty="0"/>
              <a:t>IEC</a:t>
            </a:r>
            <a:r>
              <a:rPr sz="2850" spc="120" dirty="0"/>
              <a:t> </a:t>
            </a:r>
            <a:r>
              <a:rPr sz="2850" spc="50" dirty="0"/>
              <a:t>62443</a:t>
            </a:r>
            <a:endParaRPr sz="2850"/>
          </a:p>
        </p:txBody>
      </p:sp>
      <p:sp>
        <p:nvSpPr>
          <p:cNvPr id="12" name="object 12"/>
          <p:cNvSpPr txBox="1"/>
          <p:nvPr/>
        </p:nvSpPr>
        <p:spPr>
          <a:xfrm>
            <a:off x="5737859" y="1484312"/>
            <a:ext cx="4322445" cy="455930"/>
          </a:xfrm>
          <a:prstGeom prst="rect">
            <a:avLst/>
          </a:prstGeom>
        </p:spPr>
        <p:txBody>
          <a:bodyPr vert="horz" wrap="square" lIns="0" tIns="60325" rIns="0" bIns="0" rtlCol="0">
            <a:spAutoFit/>
          </a:bodyPr>
          <a:lstStyle/>
          <a:p>
            <a:pPr marL="12700">
              <a:lnSpc>
                <a:spcPct val="100000"/>
              </a:lnSpc>
              <a:spcBef>
                <a:spcPts val="475"/>
              </a:spcBef>
            </a:pPr>
            <a:r>
              <a:rPr sz="1100" b="1" spc="80" dirty="0">
                <a:solidFill>
                  <a:srgbClr val="FFBF00"/>
                </a:solidFill>
                <a:latin typeface="Calibri"/>
                <a:cs typeface="Calibri"/>
              </a:rPr>
              <a:t>ZCR</a:t>
            </a:r>
            <a:r>
              <a:rPr sz="1100" spc="80" dirty="0">
                <a:solidFill>
                  <a:srgbClr val="FFFFFF"/>
                </a:solidFill>
                <a:latin typeface="Calibri"/>
                <a:cs typeface="Calibri"/>
              </a:rPr>
              <a:t>αγωγούς:</a:t>
            </a:r>
            <a:r>
              <a:rPr sz="1100" spc="20" dirty="0">
                <a:solidFill>
                  <a:srgbClr val="FFFFFF"/>
                </a:solidFill>
                <a:latin typeface="Calibri"/>
                <a:cs typeface="Calibri"/>
              </a:rPr>
              <a:t> </a:t>
            </a:r>
            <a:r>
              <a:rPr sz="1100" spc="80" dirty="0">
                <a:solidFill>
                  <a:srgbClr val="FFFFFF"/>
                </a:solidFill>
                <a:latin typeface="Calibri"/>
                <a:cs typeface="Calibri"/>
              </a:rPr>
              <a:t>Αυτή</a:t>
            </a:r>
            <a:r>
              <a:rPr sz="1100" spc="25" dirty="0">
                <a:solidFill>
                  <a:srgbClr val="FFFFFF"/>
                </a:solidFill>
                <a:latin typeface="Calibri"/>
                <a:cs typeface="Calibri"/>
              </a:rPr>
              <a:t> </a:t>
            </a:r>
            <a:r>
              <a:rPr sz="1100" spc="85" dirty="0">
                <a:solidFill>
                  <a:srgbClr val="FFFFFF"/>
                </a:solidFill>
                <a:latin typeface="Calibri"/>
                <a:cs typeface="Calibri"/>
              </a:rPr>
              <a:t>η</a:t>
            </a:r>
            <a:r>
              <a:rPr sz="1100" spc="20" dirty="0">
                <a:solidFill>
                  <a:srgbClr val="FFFFFF"/>
                </a:solidFill>
                <a:latin typeface="Calibri"/>
                <a:cs typeface="Calibri"/>
              </a:rPr>
              <a:t> </a:t>
            </a:r>
            <a:r>
              <a:rPr sz="1100" spc="90" dirty="0">
                <a:solidFill>
                  <a:srgbClr val="FFFFFF"/>
                </a:solidFill>
                <a:latin typeface="Calibri"/>
                <a:cs typeface="Calibri"/>
              </a:rPr>
              <a:t>φάση</a:t>
            </a:r>
            <a:r>
              <a:rPr sz="1100" spc="25" dirty="0">
                <a:solidFill>
                  <a:srgbClr val="FFFFFF"/>
                </a:solidFill>
                <a:latin typeface="Calibri"/>
                <a:cs typeface="Calibri"/>
              </a:rPr>
              <a:t> </a:t>
            </a:r>
            <a:r>
              <a:rPr sz="1100" spc="45" dirty="0">
                <a:solidFill>
                  <a:srgbClr val="FFFFFF"/>
                </a:solidFill>
                <a:latin typeface="Calibri"/>
                <a:cs typeface="Calibri"/>
              </a:rPr>
              <a:t>χωρίζει</a:t>
            </a:r>
            <a:endParaRPr sz="1100">
              <a:latin typeface="Calibri"/>
              <a:cs typeface="Calibri"/>
            </a:endParaRPr>
          </a:p>
          <a:p>
            <a:pPr marL="12700">
              <a:lnSpc>
                <a:spcPct val="100000"/>
              </a:lnSpc>
              <a:spcBef>
                <a:spcPts val="375"/>
              </a:spcBef>
            </a:pPr>
            <a:r>
              <a:rPr sz="1100" spc="70" dirty="0">
                <a:solidFill>
                  <a:srgbClr val="FFFFFF"/>
                </a:solidFill>
                <a:latin typeface="Calibri"/>
                <a:cs typeface="Calibri"/>
              </a:rPr>
              <a:t>το</a:t>
            </a:r>
            <a:r>
              <a:rPr sz="1100" spc="35" dirty="0">
                <a:solidFill>
                  <a:srgbClr val="FFFFFF"/>
                </a:solidFill>
                <a:latin typeface="Calibri"/>
                <a:cs typeface="Calibri"/>
              </a:rPr>
              <a:t> </a:t>
            </a:r>
            <a:r>
              <a:rPr sz="1100" spc="75" dirty="0">
                <a:solidFill>
                  <a:srgbClr val="FFFFFF"/>
                </a:solidFill>
                <a:latin typeface="Calibri"/>
                <a:cs typeface="Calibri"/>
              </a:rPr>
              <a:t>σύνθετο</a:t>
            </a:r>
            <a:r>
              <a:rPr sz="1100" spc="40" dirty="0">
                <a:solidFill>
                  <a:srgbClr val="FFFFFF"/>
                </a:solidFill>
                <a:latin typeface="Calibri"/>
                <a:cs typeface="Calibri"/>
              </a:rPr>
              <a:t> </a:t>
            </a:r>
            <a:r>
              <a:rPr sz="1100" spc="75" dirty="0">
                <a:solidFill>
                  <a:srgbClr val="FFFFFF"/>
                </a:solidFill>
                <a:latin typeface="Calibri"/>
                <a:cs typeface="Calibri"/>
              </a:rPr>
              <a:t>συνολικό</a:t>
            </a:r>
            <a:r>
              <a:rPr sz="1100" spc="40" dirty="0">
                <a:solidFill>
                  <a:srgbClr val="FFFFFF"/>
                </a:solidFill>
                <a:latin typeface="Calibri"/>
                <a:cs typeface="Calibri"/>
              </a:rPr>
              <a:t> </a:t>
            </a:r>
            <a:r>
              <a:rPr sz="1100" spc="80" dirty="0">
                <a:solidFill>
                  <a:srgbClr val="FFFFFF"/>
                </a:solidFill>
                <a:latin typeface="Calibri"/>
                <a:cs typeface="Calibri"/>
              </a:rPr>
              <a:t>σύστημα</a:t>
            </a:r>
            <a:r>
              <a:rPr sz="1100" spc="40" dirty="0">
                <a:solidFill>
                  <a:srgbClr val="FFFFFF"/>
                </a:solidFill>
                <a:latin typeface="Calibri"/>
                <a:cs typeface="Calibri"/>
              </a:rPr>
              <a:t> </a:t>
            </a:r>
            <a:r>
              <a:rPr sz="1100" spc="80" dirty="0">
                <a:solidFill>
                  <a:srgbClr val="FFFFFF"/>
                </a:solidFill>
                <a:latin typeface="Calibri"/>
                <a:cs typeface="Calibri"/>
              </a:rPr>
              <a:t>σε</a:t>
            </a:r>
            <a:r>
              <a:rPr sz="1100" spc="35" dirty="0">
                <a:solidFill>
                  <a:srgbClr val="FFFFFF"/>
                </a:solidFill>
                <a:latin typeface="Calibri"/>
                <a:cs typeface="Calibri"/>
              </a:rPr>
              <a:t> </a:t>
            </a:r>
            <a:r>
              <a:rPr sz="1100" spc="70" dirty="0">
                <a:solidFill>
                  <a:srgbClr val="FFFFFF"/>
                </a:solidFill>
                <a:latin typeface="Calibri"/>
                <a:cs typeface="Calibri"/>
              </a:rPr>
              <a:t>ξεχωριστές</a:t>
            </a:r>
            <a:r>
              <a:rPr sz="1100" spc="40" dirty="0">
                <a:solidFill>
                  <a:srgbClr val="FFFFFF"/>
                </a:solidFill>
                <a:latin typeface="Calibri"/>
                <a:cs typeface="Calibri"/>
              </a:rPr>
              <a:t> </a:t>
            </a:r>
            <a:r>
              <a:rPr sz="1100" b="1" spc="75" dirty="0">
                <a:solidFill>
                  <a:srgbClr val="FFBF00"/>
                </a:solidFill>
                <a:latin typeface="Calibri"/>
                <a:cs typeface="Calibri"/>
              </a:rPr>
              <a:t>ζώνες</a:t>
            </a:r>
            <a:r>
              <a:rPr sz="1100" b="1" spc="35" dirty="0">
                <a:solidFill>
                  <a:srgbClr val="FFBF00"/>
                </a:solidFill>
                <a:latin typeface="Calibri"/>
                <a:cs typeface="Calibri"/>
              </a:rPr>
              <a:t> </a:t>
            </a:r>
            <a:r>
              <a:rPr sz="1100" spc="70" dirty="0">
                <a:solidFill>
                  <a:srgbClr val="FFFFFF"/>
                </a:solidFill>
                <a:latin typeface="Calibri"/>
                <a:cs typeface="Calibri"/>
              </a:rPr>
              <a:t>και</a:t>
            </a:r>
            <a:r>
              <a:rPr sz="1100" spc="40" dirty="0">
                <a:solidFill>
                  <a:srgbClr val="FFFFFF"/>
                </a:solidFill>
                <a:latin typeface="Calibri"/>
                <a:cs typeface="Calibri"/>
              </a:rPr>
              <a:t> </a:t>
            </a:r>
            <a:r>
              <a:rPr sz="1100" b="1" spc="70" dirty="0">
                <a:solidFill>
                  <a:srgbClr val="FFBF00"/>
                </a:solidFill>
                <a:latin typeface="Calibri"/>
                <a:cs typeface="Calibri"/>
              </a:rPr>
              <a:t>αγωγούς.</a:t>
            </a:r>
            <a:endParaRPr sz="1100">
              <a:latin typeface="Calibri"/>
              <a:cs typeface="Calibri"/>
            </a:endParaRPr>
          </a:p>
        </p:txBody>
      </p:sp>
      <p:sp>
        <p:nvSpPr>
          <p:cNvPr id="13" name="object 13"/>
          <p:cNvSpPr txBox="1"/>
          <p:nvPr/>
        </p:nvSpPr>
        <p:spPr>
          <a:xfrm>
            <a:off x="5758179" y="5002847"/>
            <a:ext cx="5718175" cy="193040"/>
          </a:xfrm>
          <a:prstGeom prst="rect">
            <a:avLst/>
          </a:prstGeom>
        </p:spPr>
        <p:txBody>
          <a:bodyPr vert="horz" wrap="square" lIns="0" tIns="12700" rIns="0" bIns="0" rtlCol="0">
            <a:spAutoFit/>
          </a:bodyPr>
          <a:lstStyle/>
          <a:p>
            <a:pPr marL="12700">
              <a:lnSpc>
                <a:spcPct val="100000"/>
              </a:lnSpc>
              <a:spcBef>
                <a:spcPts val="100"/>
              </a:spcBef>
            </a:pPr>
            <a:r>
              <a:rPr sz="1100" b="1" spc="80" dirty="0">
                <a:solidFill>
                  <a:srgbClr val="FFBF00"/>
                </a:solidFill>
                <a:latin typeface="Calibri"/>
                <a:cs typeface="Calibri"/>
              </a:rPr>
              <a:t>κυβερνοχώρο: </a:t>
            </a:r>
            <a:r>
              <a:rPr sz="1100" b="1" spc="140" dirty="0">
                <a:solidFill>
                  <a:srgbClr val="FFBF00"/>
                </a:solidFill>
                <a:latin typeface="Calibri"/>
                <a:cs typeface="Calibri"/>
              </a:rPr>
              <a:t> </a:t>
            </a:r>
            <a:r>
              <a:rPr sz="1100" spc="80" dirty="0">
                <a:solidFill>
                  <a:srgbClr val="FFFFFF"/>
                </a:solidFill>
                <a:latin typeface="Calibri"/>
                <a:cs typeface="Calibri"/>
              </a:rPr>
              <a:t>Αυτή </a:t>
            </a:r>
            <a:r>
              <a:rPr sz="1100" spc="140" dirty="0">
                <a:solidFill>
                  <a:srgbClr val="FFFFFF"/>
                </a:solidFill>
                <a:latin typeface="Calibri"/>
                <a:cs typeface="Calibri"/>
              </a:rPr>
              <a:t> </a:t>
            </a:r>
            <a:r>
              <a:rPr sz="1100" spc="65" dirty="0">
                <a:solidFill>
                  <a:srgbClr val="FFFFFF"/>
                </a:solidFill>
                <a:latin typeface="Calibri"/>
                <a:cs typeface="Calibri"/>
              </a:rPr>
              <a:t>είναι </a:t>
            </a:r>
            <a:r>
              <a:rPr sz="1100" spc="165" dirty="0">
                <a:solidFill>
                  <a:srgbClr val="FFFFFF"/>
                </a:solidFill>
                <a:latin typeface="Calibri"/>
                <a:cs typeface="Calibri"/>
              </a:rPr>
              <a:t> </a:t>
            </a:r>
            <a:r>
              <a:rPr sz="1100" spc="85" dirty="0">
                <a:solidFill>
                  <a:srgbClr val="FFFFFF"/>
                </a:solidFill>
                <a:latin typeface="Calibri"/>
                <a:cs typeface="Calibri"/>
              </a:rPr>
              <a:t>η </a:t>
            </a:r>
            <a:r>
              <a:rPr sz="1100" spc="135" dirty="0">
                <a:solidFill>
                  <a:srgbClr val="FFFFFF"/>
                </a:solidFill>
                <a:latin typeface="Calibri"/>
                <a:cs typeface="Calibri"/>
              </a:rPr>
              <a:t> </a:t>
            </a:r>
            <a:r>
              <a:rPr sz="1100" spc="70" dirty="0">
                <a:solidFill>
                  <a:srgbClr val="FFFFFF"/>
                </a:solidFill>
                <a:latin typeface="Calibri"/>
                <a:cs typeface="Calibri"/>
              </a:rPr>
              <a:t>τελευταία </a:t>
            </a:r>
            <a:r>
              <a:rPr sz="1100" spc="155" dirty="0">
                <a:solidFill>
                  <a:srgbClr val="FFFFFF"/>
                </a:solidFill>
                <a:latin typeface="Calibri"/>
                <a:cs typeface="Calibri"/>
              </a:rPr>
              <a:t> </a:t>
            </a:r>
            <a:r>
              <a:rPr sz="1100" spc="90" dirty="0">
                <a:solidFill>
                  <a:srgbClr val="FFFFFF"/>
                </a:solidFill>
                <a:latin typeface="Calibri"/>
                <a:cs typeface="Calibri"/>
              </a:rPr>
              <a:t>φάση </a:t>
            </a:r>
            <a:r>
              <a:rPr sz="1100" spc="135" dirty="0">
                <a:solidFill>
                  <a:srgbClr val="FFFFFF"/>
                </a:solidFill>
                <a:latin typeface="Calibri"/>
                <a:cs typeface="Calibri"/>
              </a:rPr>
              <a:t> </a:t>
            </a:r>
            <a:r>
              <a:rPr sz="1100" spc="70" dirty="0">
                <a:solidFill>
                  <a:srgbClr val="FFFFFF"/>
                </a:solidFill>
                <a:latin typeface="Calibri"/>
                <a:cs typeface="Calibri"/>
              </a:rPr>
              <a:t>για </a:t>
            </a:r>
            <a:r>
              <a:rPr sz="1100" spc="160" dirty="0">
                <a:solidFill>
                  <a:srgbClr val="FFFFFF"/>
                </a:solidFill>
                <a:latin typeface="Calibri"/>
                <a:cs typeface="Calibri"/>
              </a:rPr>
              <a:t> </a:t>
            </a:r>
            <a:r>
              <a:rPr sz="1100" spc="75" dirty="0">
                <a:solidFill>
                  <a:srgbClr val="FFFFFF"/>
                </a:solidFill>
                <a:latin typeface="Calibri"/>
                <a:cs typeface="Calibri"/>
              </a:rPr>
              <a:t>την </a:t>
            </a:r>
            <a:r>
              <a:rPr sz="1100" spc="140" dirty="0">
                <a:solidFill>
                  <a:srgbClr val="FFFFFF"/>
                </a:solidFill>
                <a:latin typeface="Calibri"/>
                <a:cs typeface="Calibri"/>
              </a:rPr>
              <a:t> </a:t>
            </a:r>
            <a:r>
              <a:rPr sz="1100" spc="75" dirty="0">
                <a:solidFill>
                  <a:srgbClr val="FFFFFF"/>
                </a:solidFill>
                <a:latin typeface="Calibri"/>
                <a:cs typeface="Calibri"/>
              </a:rPr>
              <a:t>αξιολόγηση </a:t>
            </a:r>
            <a:r>
              <a:rPr sz="1100" spc="150" dirty="0">
                <a:solidFill>
                  <a:srgbClr val="FFFFFF"/>
                </a:solidFill>
                <a:latin typeface="Calibri"/>
                <a:cs typeface="Calibri"/>
              </a:rPr>
              <a:t> </a:t>
            </a:r>
            <a:r>
              <a:rPr sz="1100" spc="75" dirty="0">
                <a:solidFill>
                  <a:srgbClr val="FFFFFF"/>
                </a:solidFill>
                <a:latin typeface="Calibri"/>
                <a:cs typeface="Calibri"/>
              </a:rPr>
              <a:t>του </a:t>
            </a:r>
            <a:r>
              <a:rPr sz="1100" spc="145" dirty="0">
                <a:solidFill>
                  <a:srgbClr val="FFFFFF"/>
                </a:solidFill>
                <a:latin typeface="Calibri"/>
                <a:cs typeface="Calibri"/>
              </a:rPr>
              <a:t> </a:t>
            </a:r>
            <a:r>
              <a:rPr sz="1100" spc="75" dirty="0">
                <a:solidFill>
                  <a:srgbClr val="FFFFFF"/>
                </a:solidFill>
                <a:latin typeface="Calibri"/>
                <a:cs typeface="Calibri"/>
              </a:rPr>
              <a:t>κινδύνου</a:t>
            </a:r>
            <a:endParaRPr sz="1100">
              <a:latin typeface="Calibri"/>
              <a:cs typeface="Calibri"/>
            </a:endParaRPr>
          </a:p>
        </p:txBody>
      </p:sp>
      <p:sp>
        <p:nvSpPr>
          <p:cNvPr id="14" name="object 14"/>
          <p:cNvSpPr txBox="1"/>
          <p:nvPr/>
        </p:nvSpPr>
        <p:spPr>
          <a:xfrm>
            <a:off x="5758179" y="4835842"/>
            <a:ext cx="6113145" cy="360045"/>
          </a:xfrm>
          <a:prstGeom prst="rect">
            <a:avLst/>
          </a:prstGeom>
        </p:spPr>
        <p:txBody>
          <a:bodyPr vert="horz" wrap="square" lIns="0" tIns="12700" rIns="0" bIns="0" rtlCol="0">
            <a:spAutoFit/>
          </a:bodyPr>
          <a:lstStyle/>
          <a:p>
            <a:pPr marR="6350" algn="r">
              <a:lnSpc>
                <a:spcPts val="1320"/>
              </a:lnSpc>
              <a:spcBef>
                <a:spcPts val="100"/>
              </a:spcBef>
            </a:pPr>
            <a:r>
              <a:rPr sz="1100" b="1" spc="85" dirty="0">
                <a:solidFill>
                  <a:srgbClr val="FFBF00"/>
                </a:solidFill>
                <a:latin typeface="Calibri"/>
                <a:cs typeface="Calibri"/>
              </a:rPr>
              <a:t>ZCR </a:t>
            </a:r>
            <a:r>
              <a:rPr sz="1100" b="1" spc="235" dirty="0">
                <a:solidFill>
                  <a:srgbClr val="FFBF00"/>
                </a:solidFill>
                <a:latin typeface="Calibri"/>
                <a:cs typeface="Calibri"/>
              </a:rPr>
              <a:t> </a:t>
            </a:r>
            <a:r>
              <a:rPr sz="1100" b="1" spc="80" dirty="0">
                <a:solidFill>
                  <a:srgbClr val="FFBF00"/>
                </a:solidFill>
                <a:latin typeface="Calibri"/>
                <a:cs typeface="Calibri"/>
              </a:rPr>
              <a:t>4-καταγραφή </a:t>
            </a:r>
            <a:r>
              <a:rPr sz="1100" b="1" spc="245" dirty="0">
                <a:solidFill>
                  <a:srgbClr val="FFBF00"/>
                </a:solidFill>
                <a:latin typeface="Calibri"/>
                <a:cs typeface="Calibri"/>
              </a:rPr>
              <a:t> </a:t>
            </a:r>
            <a:r>
              <a:rPr sz="1100" b="1" spc="85" dirty="0">
                <a:solidFill>
                  <a:srgbClr val="FFBF00"/>
                </a:solidFill>
                <a:latin typeface="Calibri"/>
                <a:cs typeface="Calibri"/>
              </a:rPr>
              <a:t>των </a:t>
            </a:r>
            <a:r>
              <a:rPr sz="1100" b="1" spc="235" dirty="0">
                <a:solidFill>
                  <a:srgbClr val="FFBF00"/>
                </a:solidFill>
                <a:latin typeface="Calibri"/>
                <a:cs typeface="Calibri"/>
              </a:rPr>
              <a:t> </a:t>
            </a:r>
            <a:r>
              <a:rPr sz="1100" b="1" spc="75" dirty="0">
                <a:solidFill>
                  <a:srgbClr val="FFBF00"/>
                </a:solidFill>
                <a:latin typeface="Calibri"/>
                <a:cs typeface="Calibri"/>
              </a:rPr>
              <a:t>απαιτήσεων, </a:t>
            </a:r>
            <a:r>
              <a:rPr sz="1100" b="1" spc="245" dirty="0">
                <a:solidFill>
                  <a:srgbClr val="FFBF00"/>
                </a:solidFill>
                <a:latin typeface="Calibri"/>
                <a:cs typeface="Calibri"/>
              </a:rPr>
              <a:t> </a:t>
            </a:r>
            <a:r>
              <a:rPr sz="1100" b="1" spc="85" dirty="0">
                <a:solidFill>
                  <a:srgbClr val="FFBF00"/>
                </a:solidFill>
                <a:latin typeface="Calibri"/>
                <a:cs typeface="Calibri"/>
              </a:rPr>
              <a:t>παραδοχών </a:t>
            </a:r>
            <a:r>
              <a:rPr sz="1100" b="1" spc="229" dirty="0">
                <a:solidFill>
                  <a:srgbClr val="FFBF00"/>
                </a:solidFill>
                <a:latin typeface="Calibri"/>
                <a:cs typeface="Calibri"/>
              </a:rPr>
              <a:t> </a:t>
            </a:r>
            <a:r>
              <a:rPr sz="1100" b="1" spc="70" dirty="0">
                <a:solidFill>
                  <a:srgbClr val="FFBF00"/>
                </a:solidFill>
                <a:latin typeface="Calibri"/>
                <a:cs typeface="Calibri"/>
              </a:rPr>
              <a:t>και </a:t>
            </a:r>
            <a:r>
              <a:rPr sz="1100" b="1" spc="254" dirty="0">
                <a:solidFill>
                  <a:srgbClr val="FFBF00"/>
                </a:solidFill>
                <a:latin typeface="Calibri"/>
                <a:cs typeface="Calibri"/>
              </a:rPr>
              <a:t> </a:t>
            </a:r>
            <a:r>
              <a:rPr sz="1100" b="1" spc="80" dirty="0">
                <a:solidFill>
                  <a:srgbClr val="FFBF00"/>
                </a:solidFill>
                <a:latin typeface="Calibri"/>
                <a:cs typeface="Calibri"/>
              </a:rPr>
              <a:t>περιορισμών </a:t>
            </a:r>
            <a:r>
              <a:rPr sz="1100" b="1" spc="245" dirty="0">
                <a:solidFill>
                  <a:srgbClr val="FFBF00"/>
                </a:solidFill>
                <a:latin typeface="Calibri"/>
                <a:cs typeface="Calibri"/>
              </a:rPr>
              <a:t> </a:t>
            </a:r>
            <a:r>
              <a:rPr sz="1100" b="1" spc="80" dirty="0">
                <a:solidFill>
                  <a:srgbClr val="FFBF00"/>
                </a:solidFill>
                <a:latin typeface="Calibri"/>
                <a:cs typeface="Calibri"/>
              </a:rPr>
              <a:t>ασφάλειας </a:t>
            </a:r>
            <a:r>
              <a:rPr sz="1100" b="1" spc="245" dirty="0">
                <a:solidFill>
                  <a:srgbClr val="FFBF00"/>
                </a:solidFill>
                <a:latin typeface="Calibri"/>
                <a:cs typeface="Calibri"/>
              </a:rPr>
              <a:t> </a:t>
            </a:r>
            <a:r>
              <a:rPr sz="1100" b="1" spc="75" dirty="0">
                <a:solidFill>
                  <a:srgbClr val="FFBF00"/>
                </a:solidFill>
                <a:latin typeface="Calibri"/>
                <a:cs typeface="Calibri"/>
              </a:rPr>
              <a:t>στον</a:t>
            </a:r>
            <a:endParaRPr sz="1100">
              <a:latin typeface="Calibri"/>
              <a:cs typeface="Calibri"/>
            </a:endParaRPr>
          </a:p>
          <a:p>
            <a:pPr marR="5080" algn="r">
              <a:lnSpc>
                <a:spcPts val="1320"/>
              </a:lnSpc>
            </a:pPr>
            <a:r>
              <a:rPr sz="1100" spc="70" dirty="0">
                <a:solidFill>
                  <a:srgbClr val="FFFFFF"/>
                </a:solidFill>
                <a:latin typeface="Calibri"/>
                <a:cs typeface="Calibri"/>
              </a:rPr>
              <a:t>στον</a:t>
            </a:r>
            <a:endParaRPr sz="1100">
              <a:latin typeface="Calibri"/>
              <a:cs typeface="Calibri"/>
            </a:endParaRPr>
          </a:p>
        </p:txBody>
      </p:sp>
      <p:sp>
        <p:nvSpPr>
          <p:cNvPr id="15" name="object 15"/>
          <p:cNvSpPr txBox="1"/>
          <p:nvPr/>
        </p:nvSpPr>
        <p:spPr>
          <a:xfrm>
            <a:off x="5758179" y="5169852"/>
            <a:ext cx="6113145" cy="360045"/>
          </a:xfrm>
          <a:prstGeom prst="rect">
            <a:avLst/>
          </a:prstGeom>
        </p:spPr>
        <p:txBody>
          <a:bodyPr vert="horz" wrap="square" lIns="0" tIns="12700" rIns="0" bIns="0" rtlCol="0">
            <a:spAutoFit/>
          </a:bodyPr>
          <a:lstStyle/>
          <a:p>
            <a:pPr marL="12700" marR="5080">
              <a:lnSpc>
                <a:spcPct val="100000"/>
              </a:lnSpc>
              <a:spcBef>
                <a:spcPts val="100"/>
              </a:spcBef>
            </a:pPr>
            <a:r>
              <a:rPr sz="1100" spc="80" dirty="0">
                <a:solidFill>
                  <a:srgbClr val="FFFFFF"/>
                </a:solidFill>
                <a:latin typeface="Calibri"/>
                <a:cs typeface="Calibri"/>
              </a:rPr>
              <a:t>κυβερνοχώρο</a:t>
            </a:r>
            <a:r>
              <a:rPr sz="1100" spc="350" dirty="0">
                <a:solidFill>
                  <a:srgbClr val="FFFFFF"/>
                </a:solidFill>
                <a:latin typeface="Calibri"/>
                <a:cs typeface="Calibri"/>
              </a:rPr>
              <a:t> </a:t>
            </a:r>
            <a:r>
              <a:rPr sz="1100" spc="70" dirty="0">
                <a:solidFill>
                  <a:srgbClr val="FFFFFF"/>
                </a:solidFill>
                <a:latin typeface="Calibri"/>
                <a:cs typeface="Calibri"/>
              </a:rPr>
              <a:t>για</a:t>
            </a:r>
            <a:r>
              <a:rPr sz="1100" spc="355" dirty="0">
                <a:solidFill>
                  <a:srgbClr val="FFFFFF"/>
                </a:solidFill>
                <a:latin typeface="Calibri"/>
                <a:cs typeface="Calibri"/>
              </a:rPr>
              <a:t> </a:t>
            </a:r>
            <a:r>
              <a:rPr sz="1100" spc="80" dirty="0">
                <a:solidFill>
                  <a:srgbClr val="FFFFFF"/>
                </a:solidFill>
                <a:latin typeface="Calibri"/>
                <a:cs typeface="Calibri"/>
              </a:rPr>
              <a:t>κάθε</a:t>
            </a:r>
            <a:r>
              <a:rPr sz="1100" spc="355" dirty="0">
                <a:solidFill>
                  <a:srgbClr val="FFFFFF"/>
                </a:solidFill>
                <a:latin typeface="Calibri"/>
                <a:cs typeface="Calibri"/>
              </a:rPr>
              <a:t> </a:t>
            </a:r>
            <a:r>
              <a:rPr sz="1100" b="1" spc="80" dirty="0">
                <a:solidFill>
                  <a:srgbClr val="FFBF00"/>
                </a:solidFill>
                <a:latin typeface="Calibri"/>
                <a:cs typeface="Calibri"/>
              </a:rPr>
              <a:t>ζώνη</a:t>
            </a:r>
            <a:r>
              <a:rPr sz="1100" b="1" spc="350" dirty="0">
                <a:solidFill>
                  <a:srgbClr val="FFBF00"/>
                </a:solidFill>
                <a:latin typeface="Calibri"/>
                <a:cs typeface="Calibri"/>
              </a:rPr>
              <a:t> </a:t>
            </a:r>
            <a:r>
              <a:rPr sz="1100" spc="70" dirty="0">
                <a:solidFill>
                  <a:srgbClr val="FFFFFF"/>
                </a:solidFill>
                <a:latin typeface="Calibri"/>
                <a:cs typeface="Calibri"/>
              </a:rPr>
              <a:t>και</a:t>
            </a:r>
            <a:r>
              <a:rPr sz="1100" spc="355" dirty="0">
                <a:solidFill>
                  <a:srgbClr val="FFFFFF"/>
                </a:solidFill>
                <a:latin typeface="Calibri"/>
                <a:cs typeface="Calibri"/>
              </a:rPr>
              <a:t> </a:t>
            </a:r>
            <a:r>
              <a:rPr sz="1100" b="1" spc="90" dirty="0">
                <a:solidFill>
                  <a:srgbClr val="FFBF00"/>
                </a:solidFill>
                <a:latin typeface="Calibri"/>
                <a:cs typeface="Calibri"/>
              </a:rPr>
              <a:t>αγωγό</a:t>
            </a:r>
            <a:r>
              <a:rPr sz="1100" b="1" spc="365" dirty="0">
                <a:solidFill>
                  <a:srgbClr val="FFBF00"/>
                </a:solidFill>
                <a:latin typeface="Calibri"/>
                <a:cs typeface="Calibri"/>
              </a:rPr>
              <a:t> </a:t>
            </a:r>
            <a:r>
              <a:rPr sz="1100" spc="80" dirty="0">
                <a:solidFill>
                  <a:srgbClr val="FFFFFF"/>
                </a:solidFill>
                <a:latin typeface="Calibri"/>
                <a:cs typeface="Calibri"/>
              </a:rPr>
              <a:t>ώστε</a:t>
            </a:r>
            <a:r>
              <a:rPr sz="1100" spc="345" dirty="0">
                <a:solidFill>
                  <a:srgbClr val="FFFFFF"/>
                </a:solidFill>
                <a:latin typeface="Calibri"/>
                <a:cs typeface="Calibri"/>
              </a:rPr>
              <a:t> </a:t>
            </a:r>
            <a:r>
              <a:rPr sz="1100" spc="80" dirty="0">
                <a:solidFill>
                  <a:srgbClr val="FFFFFF"/>
                </a:solidFill>
                <a:latin typeface="Calibri"/>
                <a:cs typeface="Calibri"/>
              </a:rPr>
              <a:t>να</a:t>
            </a:r>
            <a:r>
              <a:rPr sz="1100" spc="355" dirty="0">
                <a:solidFill>
                  <a:srgbClr val="FFFFFF"/>
                </a:solidFill>
                <a:latin typeface="Calibri"/>
                <a:cs typeface="Calibri"/>
              </a:rPr>
              <a:t> </a:t>
            </a:r>
            <a:r>
              <a:rPr sz="1100" spc="75" dirty="0">
                <a:solidFill>
                  <a:srgbClr val="FFFFFF"/>
                </a:solidFill>
                <a:latin typeface="Calibri"/>
                <a:cs typeface="Calibri"/>
              </a:rPr>
              <a:t>αξιολογηθούν</a:t>
            </a:r>
            <a:r>
              <a:rPr sz="1100" spc="350" dirty="0">
                <a:solidFill>
                  <a:srgbClr val="FFFFFF"/>
                </a:solidFill>
                <a:latin typeface="Calibri"/>
                <a:cs typeface="Calibri"/>
              </a:rPr>
              <a:t> </a:t>
            </a:r>
            <a:r>
              <a:rPr sz="1100" spc="75" dirty="0">
                <a:solidFill>
                  <a:srgbClr val="FFFFFF"/>
                </a:solidFill>
                <a:latin typeface="Calibri"/>
                <a:cs typeface="Calibri"/>
              </a:rPr>
              <a:t>ξεχωριστά</a:t>
            </a:r>
            <a:r>
              <a:rPr sz="1100" spc="350" dirty="0">
                <a:solidFill>
                  <a:srgbClr val="FFFFFF"/>
                </a:solidFill>
                <a:latin typeface="Calibri"/>
                <a:cs typeface="Calibri"/>
              </a:rPr>
              <a:t> </a:t>
            </a:r>
            <a:r>
              <a:rPr sz="1100" b="1" spc="80" dirty="0">
                <a:solidFill>
                  <a:srgbClr val="FFBF00"/>
                </a:solidFill>
                <a:latin typeface="Calibri"/>
                <a:cs typeface="Calibri"/>
              </a:rPr>
              <a:t>τα</a:t>
            </a:r>
            <a:r>
              <a:rPr sz="1100" b="1" spc="350" dirty="0">
                <a:solidFill>
                  <a:srgbClr val="FFBF00"/>
                </a:solidFill>
                <a:latin typeface="Calibri"/>
                <a:cs typeface="Calibri"/>
              </a:rPr>
              <a:t> </a:t>
            </a:r>
            <a:r>
              <a:rPr sz="1100" b="1" spc="80" dirty="0">
                <a:solidFill>
                  <a:srgbClr val="FFBF00"/>
                </a:solidFill>
                <a:latin typeface="Calibri"/>
                <a:cs typeface="Calibri"/>
              </a:rPr>
              <a:t>επίπεδα </a:t>
            </a:r>
            <a:r>
              <a:rPr sz="1100" b="1" spc="-229" dirty="0">
                <a:solidFill>
                  <a:srgbClr val="FFBF00"/>
                </a:solidFill>
                <a:latin typeface="Calibri"/>
                <a:cs typeface="Calibri"/>
              </a:rPr>
              <a:t> </a:t>
            </a:r>
            <a:r>
              <a:rPr sz="1100" b="1" spc="75" dirty="0">
                <a:solidFill>
                  <a:srgbClr val="FFBF00"/>
                </a:solidFill>
                <a:latin typeface="Calibri"/>
                <a:cs typeface="Calibri"/>
              </a:rPr>
              <a:t>ασφαλείας-στόχοι.</a:t>
            </a:r>
            <a:endParaRPr sz="1100">
              <a:latin typeface="Calibri"/>
              <a:cs typeface="Calibri"/>
            </a:endParaRPr>
          </a:p>
        </p:txBody>
      </p:sp>
      <p:sp>
        <p:nvSpPr>
          <p:cNvPr id="16" name="object 16"/>
          <p:cNvSpPr txBox="1"/>
          <p:nvPr/>
        </p:nvSpPr>
        <p:spPr>
          <a:xfrm>
            <a:off x="163829" y="6234112"/>
            <a:ext cx="6809105" cy="218440"/>
          </a:xfrm>
          <a:prstGeom prst="rect">
            <a:avLst/>
          </a:prstGeom>
        </p:spPr>
        <p:txBody>
          <a:bodyPr vert="horz" wrap="square" lIns="0" tIns="12700" rIns="0" bIns="0" rtlCol="0">
            <a:spAutoFit/>
          </a:bodyPr>
          <a:lstStyle/>
          <a:p>
            <a:pPr marL="12700" marR="5080">
              <a:lnSpc>
                <a:spcPct val="105600"/>
              </a:lnSpc>
              <a:spcBef>
                <a:spcPts val="100"/>
              </a:spcBef>
            </a:pPr>
            <a:r>
              <a:rPr sz="600" spc="-5" dirty="0">
                <a:solidFill>
                  <a:srgbClr val="FFFFFF"/>
                </a:solidFill>
                <a:latin typeface="Arial"/>
                <a:cs typeface="Arial"/>
              </a:rPr>
              <a:t>Shaaban, A.M., Chlup, S., El-Araby, N., Schmittner, C. Towards B</a:t>
            </a:r>
            <a:r>
              <a:rPr sz="600" spc="-5" dirty="0">
                <a:solidFill>
                  <a:srgbClr val="FFFFFF"/>
                </a:solidFill>
                <a:latin typeface="Calibri"/>
                <a:cs typeface="Calibri"/>
              </a:rPr>
              <a:t>ελτιστοποιημένες</a:t>
            </a:r>
            <a:r>
              <a:rPr sz="600" dirty="0">
                <a:solidFill>
                  <a:srgbClr val="FFFFFF"/>
                </a:solidFill>
                <a:latin typeface="Calibri"/>
                <a:cs typeface="Calibri"/>
              </a:rPr>
              <a:t> </a:t>
            </a:r>
            <a:r>
              <a:rPr sz="600" spc="-5" dirty="0">
                <a:solidFill>
                  <a:srgbClr val="FFFFFF"/>
                </a:solidFill>
                <a:latin typeface="Calibri"/>
                <a:cs typeface="Calibri"/>
              </a:rPr>
              <a:t>Ασφάλειες</a:t>
            </a:r>
            <a:r>
              <a:rPr sz="600" dirty="0">
                <a:solidFill>
                  <a:srgbClr val="FFFFFF"/>
                </a:solidFill>
                <a:latin typeface="Calibri"/>
                <a:cs typeface="Calibri"/>
              </a:rPr>
              <a:t> </a:t>
            </a:r>
            <a:r>
              <a:rPr sz="600" spc="-5" dirty="0">
                <a:solidFill>
                  <a:srgbClr val="FFFFFF"/>
                </a:solidFill>
                <a:latin typeface="Calibri"/>
                <a:cs typeface="Calibri"/>
              </a:rPr>
              <a:t>για</a:t>
            </a:r>
            <a:r>
              <a:rPr sz="600" dirty="0">
                <a:solidFill>
                  <a:srgbClr val="FFFFFF"/>
                </a:solidFill>
                <a:latin typeface="Calibri"/>
                <a:cs typeface="Calibri"/>
              </a:rPr>
              <a:t> </a:t>
            </a:r>
            <a:r>
              <a:rPr sz="600" spc="-5" dirty="0">
                <a:solidFill>
                  <a:srgbClr val="FFFFFF"/>
                </a:solidFill>
                <a:latin typeface="Calibri"/>
                <a:cs typeface="Calibri"/>
              </a:rPr>
              <a:t>Συσκευές</a:t>
            </a:r>
            <a:r>
              <a:rPr sz="600" dirty="0">
                <a:solidFill>
                  <a:srgbClr val="FFFFFF"/>
                </a:solidFill>
                <a:latin typeface="Calibri"/>
                <a:cs typeface="Calibri"/>
              </a:rPr>
              <a:t> </a:t>
            </a:r>
            <a:r>
              <a:rPr sz="600" spc="-5" dirty="0">
                <a:solidFill>
                  <a:srgbClr val="FFFFFF"/>
                </a:solidFill>
                <a:latin typeface="Arial"/>
                <a:cs typeface="Arial"/>
              </a:rPr>
              <a:t>IoT </a:t>
            </a:r>
            <a:r>
              <a:rPr sz="600" dirty="0">
                <a:solidFill>
                  <a:srgbClr val="FFFFFF"/>
                </a:solidFill>
                <a:latin typeface="Calibri"/>
                <a:cs typeface="Calibri"/>
              </a:rPr>
              <a:t>σε</a:t>
            </a:r>
            <a:r>
              <a:rPr sz="600" spc="5" dirty="0">
                <a:solidFill>
                  <a:srgbClr val="FFFFFF"/>
                </a:solidFill>
                <a:latin typeface="Calibri"/>
                <a:cs typeface="Calibri"/>
              </a:rPr>
              <a:t> </a:t>
            </a:r>
            <a:r>
              <a:rPr sz="600" spc="-5" dirty="0">
                <a:solidFill>
                  <a:srgbClr val="FFFFFF"/>
                </a:solidFill>
                <a:latin typeface="Calibri"/>
                <a:cs typeface="Calibri"/>
              </a:rPr>
              <a:t>Αγροτική</a:t>
            </a:r>
            <a:r>
              <a:rPr sz="600" dirty="0">
                <a:solidFill>
                  <a:srgbClr val="FFFFFF"/>
                </a:solidFill>
                <a:latin typeface="Calibri"/>
                <a:cs typeface="Calibri"/>
              </a:rPr>
              <a:t> </a:t>
            </a:r>
            <a:r>
              <a:rPr sz="600" spc="-5" dirty="0">
                <a:solidFill>
                  <a:srgbClr val="FFFFFF"/>
                </a:solidFill>
                <a:latin typeface="Calibri"/>
                <a:cs typeface="Calibri"/>
              </a:rPr>
              <a:t>Τεχνολογία</a:t>
            </a:r>
            <a:r>
              <a:rPr sz="600" dirty="0">
                <a:solidFill>
                  <a:srgbClr val="FFFFFF"/>
                </a:solidFill>
                <a:latin typeface="Calibri"/>
                <a:cs typeface="Calibri"/>
              </a:rPr>
              <a:t> </a:t>
            </a:r>
            <a:r>
              <a:rPr sz="600" spc="-5" dirty="0">
                <a:solidFill>
                  <a:srgbClr val="FFFFFF"/>
                </a:solidFill>
                <a:latin typeface="Calibri"/>
                <a:cs typeface="Calibri"/>
              </a:rPr>
              <a:t>Σ</a:t>
            </a:r>
            <a:r>
              <a:rPr sz="600" spc="-5" dirty="0">
                <a:solidFill>
                  <a:srgbClr val="FFFFFF"/>
                </a:solidFill>
                <a:latin typeface="Arial"/>
                <a:cs typeface="Arial"/>
              </a:rPr>
              <a:t>mart Based </a:t>
            </a:r>
            <a:r>
              <a:rPr sz="600" dirty="0">
                <a:solidFill>
                  <a:srgbClr val="FFFFFF"/>
                </a:solidFill>
                <a:latin typeface="Arial"/>
                <a:cs typeface="Arial"/>
              </a:rPr>
              <a:t>on </a:t>
            </a:r>
            <a:r>
              <a:rPr sz="600" spc="-5" dirty="0">
                <a:solidFill>
                  <a:srgbClr val="FFFFFF"/>
                </a:solidFill>
                <a:latin typeface="Arial"/>
                <a:cs typeface="Arial"/>
              </a:rPr>
              <a:t>the IEC 62443 Security Standard</a:t>
            </a:r>
            <a:r>
              <a:rPr sz="600" i="1" spc="-5" dirty="0">
                <a:solidFill>
                  <a:srgbClr val="FFFFFF"/>
                </a:solidFill>
                <a:latin typeface="Arial"/>
                <a:cs typeface="Arial"/>
              </a:rPr>
              <a:t>Apple (</a:t>
            </a:r>
            <a:r>
              <a:rPr sz="600" i="1" spc="-5" dirty="0">
                <a:solidFill>
                  <a:srgbClr val="FFFFFF"/>
                </a:solidFill>
                <a:latin typeface="Calibri"/>
                <a:cs typeface="Calibri"/>
              </a:rPr>
              <a:t>τεχνολογική </a:t>
            </a:r>
            <a:r>
              <a:rPr sz="600" i="1" dirty="0">
                <a:solidFill>
                  <a:srgbClr val="FFFFFF"/>
                </a:solidFill>
                <a:latin typeface="Calibri"/>
                <a:cs typeface="Calibri"/>
              </a:rPr>
              <a:t> </a:t>
            </a:r>
            <a:r>
              <a:rPr sz="600" i="1" spc="-5" dirty="0">
                <a:solidFill>
                  <a:srgbClr val="FFFFFF"/>
                </a:solidFill>
                <a:latin typeface="Calibri"/>
                <a:cs typeface="Calibri"/>
              </a:rPr>
              <a:t>εταιρεία</a:t>
            </a:r>
            <a:r>
              <a:rPr sz="600" i="1" spc="-5" dirty="0">
                <a:solidFill>
                  <a:srgbClr val="FFFFFF"/>
                </a:solidFill>
                <a:latin typeface="Arial"/>
                <a:cs typeface="Arial"/>
              </a:rPr>
              <a:t>)</a:t>
            </a:r>
            <a:r>
              <a:rPr sz="600" i="1" dirty="0">
                <a:solidFill>
                  <a:srgbClr val="FFFFFF"/>
                </a:solidFill>
                <a:latin typeface="Arial"/>
                <a:cs typeface="Arial"/>
              </a:rPr>
              <a:t> </a:t>
            </a:r>
            <a:r>
              <a:rPr sz="600" i="1" spc="-5" dirty="0">
                <a:solidFill>
                  <a:srgbClr val="FFFFFF"/>
                </a:solidFill>
                <a:latin typeface="Arial"/>
                <a:cs typeface="Arial"/>
              </a:rPr>
              <a:t>2022,</a:t>
            </a:r>
            <a:r>
              <a:rPr sz="600" i="1" spc="5" dirty="0">
                <a:solidFill>
                  <a:srgbClr val="FFFFFF"/>
                </a:solidFill>
                <a:latin typeface="Arial"/>
                <a:cs typeface="Arial"/>
              </a:rPr>
              <a:t> </a:t>
            </a:r>
            <a:r>
              <a:rPr sz="600" i="1" spc="-5" dirty="0">
                <a:solidFill>
                  <a:srgbClr val="FFFFFF"/>
                </a:solidFill>
                <a:latin typeface="Arial"/>
                <a:cs typeface="Arial"/>
              </a:rPr>
              <a:t>12,</a:t>
            </a:r>
            <a:r>
              <a:rPr sz="600" i="1" dirty="0">
                <a:solidFill>
                  <a:srgbClr val="FFFFFF"/>
                </a:solidFill>
                <a:latin typeface="Arial"/>
                <a:cs typeface="Arial"/>
              </a:rPr>
              <a:t> </a:t>
            </a:r>
            <a:r>
              <a:rPr sz="600" spc="-5" dirty="0">
                <a:solidFill>
                  <a:srgbClr val="FFFFFF"/>
                </a:solidFill>
                <a:latin typeface="Arial"/>
                <a:cs typeface="Arial"/>
              </a:rPr>
              <a:t>5653.</a:t>
            </a:r>
            <a:r>
              <a:rPr sz="600" spc="5" dirty="0">
                <a:solidFill>
                  <a:srgbClr val="FFFFFF"/>
                </a:solidFill>
                <a:latin typeface="Arial"/>
                <a:cs typeface="Arial"/>
              </a:rPr>
              <a:t> </a:t>
            </a:r>
            <a:r>
              <a:rPr sz="600" i="1" spc="-5" dirty="0">
                <a:solidFill>
                  <a:srgbClr val="FFFFFF"/>
                </a:solidFill>
                <a:latin typeface="Arial"/>
                <a:cs typeface="Arial"/>
              </a:rPr>
              <a:t>https</a:t>
            </a:r>
            <a:r>
              <a:rPr sz="600" spc="-5" dirty="0">
                <a:solidFill>
                  <a:srgbClr val="FFFFFF"/>
                </a:solidFill>
                <a:latin typeface="Arial"/>
                <a:cs typeface="Arial"/>
              </a:rPr>
              <a:t>://doi.org/10.3390/app12115653</a:t>
            </a:r>
            <a:endParaRPr sz="6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78852"/>
            <a:ext cx="6035040" cy="5827395"/>
            <a:chOff x="0" y="978852"/>
            <a:chExt cx="6035040" cy="5827395"/>
          </a:xfrm>
        </p:grpSpPr>
        <p:sp>
          <p:nvSpPr>
            <p:cNvPr id="3" name="object 3"/>
            <p:cNvSpPr/>
            <p:nvPr/>
          </p:nvSpPr>
          <p:spPr>
            <a:xfrm>
              <a:off x="4495800" y="5067935"/>
              <a:ext cx="799465" cy="1738630"/>
            </a:xfrm>
            <a:custGeom>
              <a:avLst/>
              <a:gdLst/>
              <a:ahLst/>
              <a:cxnLst/>
              <a:rect l="l" t="t" r="r" b="b"/>
              <a:pathLst>
                <a:path w="799464" h="1738629">
                  <a:moveTo>
                    <a:pt x="611504" y="0"/>
                  </a:moveTo>
                  <a:lnTo>
                    <a:pt x="562610" y="6667"/>
                  </a:lnTo>
                  <a:lnTo>
                    <a:pt x="517842" y="25400"/>
                  </a:lnTo>
                  <a:lnTo>
                    <a:pt x="479425" y="55244"/>
                  </a:lnTo>
                  <a:lnTo>
                    <a:pt x="449262" y="94614"/>
                  </a:lnTo>
                  <a:lnTo>
                    <a:pt x="429577" y="142239"/>
                  </a:lnTo>
                  <a:lnTo>
                    <a:pt x="0" y="1738312"/>
                  </a:lnTo>
                  <a:lnTo>
                    <a:pt x="27939" y="1738312"/>
                  </a:lnTo>
                  <a:lnTo>
                    <a:pt x="454977" y="148907"/>
                  </a:lnTo>
                  <a:lnTo>
                    <a:pt x="471487" y="107950"/>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978852"/>
              <a:ext cx="6035039" cy="5004752"/>
            </a:xfrm>
            <a:prstGeom prst="rect">
              <a:avLst/>
            </a:prstGeom>
          </p:spPr>
        </p:pic>
        <p:pic>
          <p:nvPicPr>
            <p:cNvPr id="5" name="object 5"/>
            <p:cNvPicPr/>
            <p:nvPr/>
          </p:nvPicPr>
          <p:blipFill>
            <a:blip r:embed="rId3" cstate="print"/>
            <a:stretch>
              <a:fillRect/>
            </a:stretch>
          </p:blipFill>
          <p:spPr>
            <a:xfrm>
              <a:off x="161607" y="1174114"/>
              <a:ext cx="5498465" cy="4434839"/>
            </a:xfrm>
            <a:prstGeom prst="rect">
              <a:avLst/>
            </a:prstGeom>
          </p:spPr>
        </p:pic>
      </p:grpSp>
      <p:sp>
        <p:nvSpPr>
          <p:cNvPr id="6" name="object 6"/>
          <p:cNvSpPr txBox="1">
            <a:spLocks noGrp="1"/>
          </p:cNvSpPr>
          <p:nvPr>
            <p:ph type="title"/>
          </p:nvPr>
        </p:nvSpPr>
        <p:spPr>
          <a:xfrm>
            <a:off x="320675" y="267970"/>
            <a:ext cx="5147310" cy="414020"/>
          </a:xfrm>
          <a:prstGeom prst="rect">
            <a:avLst/>
          </a:prstGeom>
        </p:spPr>
        <p:txBody>
          <a:bodyPr vert="horz" wrap="square" lIns="0" tIns="12700" rIns="0" bIns="0" rtlCol="0">
            <a:spAutoFit/>
          </a:bodyPr>
          <a:lstStyle/>
          <a:p>
            <a:pPr marL="12700">
              <a:lnSpc>
                <a:spcPct val="100000"/>
              </a:lnSpc>
              <a:spcBef>
                <a:spcPts val="100"/>
              </a:spcBef>
            </a:pPr>
            <a:r>
              <a:rPr spc="185" dirty="0"/>
              <a:t>Μελέτη</a:t>
            </a:r>
            <a:r>
              <a:rPr spc="155" dirty="0"/>
              <a:t> </a:t>
            </a:r>
            <a:r>
              <a:rPr spc="175" dirty="0"/>
              <a:t>περίπτωσης:</a:t>
            </a:r>
            <a:r>
              <a:rPr spc="155" dirty="0"/>
              <a:t> </a:t>
            </a:r>
            <a:r>
              <a:rPr spc="180" dirty="0"/>
              <a:t>Λειτουργικό</a:t>
            </a:r>
          </a:p>
        </p:txBody>
      </p:sp>
      <p:sp>
        <p:nvSpPr>
          <p:cNvPr id="7" name="object 7"/>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p:nvPr/>
        </p:nvSpPr>
        <p:spPr>
          <a:xfrm>
            <a:off x="5837554" y="1838007"/>
            <a:ext cx="5696585" cy="2324100"/>
          </a:xfrm>
          <a:prstGeom prst="rect">
            <a:avLst/>
          </a:prstGeom>
        </p:spPr>
        <p:txBody>
          <a:bodyPr vert="horz" wrap="square" lIns="0" tIns="76200" rIns="0" bIns="0" rtlCol="0">
            <a:spAutoFit/>
          </a:bodyPr>
          <a:lstStyle/>
          <a:p>
            <a:pPr marL="299720" indent="-286385">
              <a:lnSpc>
                <a:spcPct val="100000"/>
              </a:lnSpc>
              <a:spcBef>
                <a:spcPts val="600"/>
              </a:spcBef>
              <a:buSzPct val="128571"/>
              <a:buFont typeface="MS Gothic"/>
              <a:buChar char="▪"/>
              <a:tabLst>
                <a:tab pos="299085" algn="l"/>
                <a:tab pos="299720" algn="l"/>
              </a:tabLst>
            </a:pPr>
            <a:r>
              <a:rPr sz="1400" dirty="0">
                <a:solidFill>
                  <a:srgbClr val="FFFFFF"/>
                </a:solidFill>
                <a:latin typeface="Calibri"/>
                <a:cs typeface="Calibri"/>
              </a:rPr>
              <a:t>Η </a:t>
            </a:r>
            <a:r>
              <a:rPr sz="1400" spc="-5" dirty="0">
                <a:solidFill>
                  <a:srgbClr val="FFFFFF"/>
                </a:solidFill>
                <a:latin typeface="Calibri"/>
                <a:cs typeface="Calibri"/>
              </a:rPr>
              <a:t>λειτουργική</a:t>
            </a:r>
            <a:r>
              <a:rPr sz="1400" dirty="0">
                <a:solidFill>
                  <a:srgbClr val="FFFFFF"/>
                </a:solidFill>
                <a:latin typeface="Calibri"/>
                <a:cs typeface="Calibri"/>
              </a:rPr>
              <a:t> </a:t>
            </a:r>
            <a:r>
              <a:rPr sz="1400" spc="-5" dirty="0">
                <a:solidFill>
                  <a:srgbClr val="FFFFFF"/>
                </a:solidFill>
                <a:latin typeface="Calibri"/>
                <a:cs typeface="Calibri"/>
              </a:rPr>
              <a:t>μονάδα</a:t>
            </a:r>
            <a:r>
              <a:rPr sz="1400" spc="5" dirty="0">
                <a:solidFill>
                  <a:srgbClr val="FFFFFF"/>
                </a:solidFill>
                <a:latin typeface="Calibri"/>
                <a:cs typeface="Calibri"/>
              </a:rPr>
              <a:t> </a:t>
            </a:r>
            <a:r>
              <a:rPr sz="1400" spc="-5" dirty="0">
                <a:solidFill>
                  <a:srgbClr val="FFFFFF"/>
                </a:solidFill>
                <a:latin typeface="Calibri"/>
                <a:cs typeface="Calibri"/>
              </a:rPr>
              <a:t>χωρίζεται</a:t>
            </a:r>
            <a:r>
              <a:rPr sz="1400" spc="10" dirty="0">
                <a:solidFill>
                  <a:srgbClr val="FFFFFF"/>
                </a:solidFill>
                <a:latin typeface="Calibri"/>
                <a:cs typeface="Calibri"/>
              </a:rPr>
              <a:t> </a:t>
            </a:r>
            <a:r>
              <a:rPr sz="1400" spc="-5" dirty="0">
                <a:solidFill>
                  <a:srgbClr val="FFFFFF"/>
                </a:solidFill>
                <a:latin typeface="Calibri"/>
                <a:cs typeface="Calibri"/>
              </a:rPr>
              <a:t>σε</a:t>
            </a:r>
            <a:r>
              <a:rPr sz="1400" spc="5" dirty="0">
                <a:solidFill>
                  <a:srgbClr val="FFFFFF"/>
                </a:solidFill>
                <a:latin typeface="Calibri"/>
                <a:cs typeface="Calibri"/>
              </a:rPr>
              <a:t> </a:t>
            </a:r>
            <a:r>
              <a:rPr sz="1400" b="1" spc="-5" dirty="0">
                <a:solidFill>
                  <a:srgbClr val="FFBF00"/>
                </a:solidFill>
                <a:latin typeface="Calibri"/>
                <a:cs typeface="Calibri"/>
              </a:rPr>
              <a:t>τέσσερις</a:t>
            </a:r>
            <a:r>
              <a:rPr sz="1400" b="1" spc="5" dirty="0">
                <a:solidFill>
                  <a:srgbClr val="FFBF00"/>
                </a:solidFill>
                <a:latin typeface="Calibri"/>
                <a:cs typeface="Calibri"/>
              </a:rPr>
              <a:t> </a:t>
            </a:r>
            <a:r>
              <a:rPr sz="1400" b="1" spc="-15" dirty="0">
                <a:solidFill>
                  <a:srgbClr val="FFBF00"/>
                </a:solidFill>
                <a:latin typeface="Calibri"/>
                <a:cs typeface="Calibri"/>
              </a:rPr>
              <a:t>ζώνες</a:t>
            </a:r>
            <a:r>
              <a:rPr sz="1400" b="1" dirty="0">
                <a:solidFill>
                  <a:srgbClr val="FFBF00"/>
                </a:solidFill>
                <a:latin typeface="Calibri"/>
                <a:cs typeface="Calibri"/>
              </a:rPr>
              <a:t> </a:t>
            </a:r>
            <a:r>
              <a:rPr sz="1400" b="1" spc="-5" dirty="0">
                <a:solidFill>
                  <a:srgbClr val="FFBF00"/>
                </a:solidFill>
                <a:latin typeface="Calibri"/>
                <a:cs typeface="Calibri"/>
              </a:rPr>
              <a:t>ασφαλείας</a:t>
            </a:r>
            <a:endParaRPr sz="1400">
              <a:latin typeface="Calibri"/>
              <a:cs typeface="Calibri"/>
            </a:endParaRPr>
          </a:p>
          <a:p>
            <a:pPr marL="299720">
              <a:lnSpc>
                <a:spcPct val="100000"/>
              </a:lnSpc>
              <a:spcBef>
                <a:spcPts val="500"/>
              </a:spcBef>
            </a:pPr>
            <a:r>
              <a:rPr sz="1400" spc="-5" dirty="0">
                <a:solidFill>
                  <a:srgbClr val="FFFFFF"/>
                </a:solidFill>
                <a:latin typeface="Calibri"/>
                <a:cs typeface="Calibri"/>
              </a:rPr>
              <a:t>(Ζώνη</a:t>
            </a:r>
            <a:r>
              <a:rPr sz="1400" spc="-10" dirty="0">
                <a:solidFill>
                  <a:srgbClr val="FFFFFF"/>
                </a:solidFill>
                <a:latin typeface="Calibri"/>
                <a:cs typeface="Calibri"/>
              </a:rPr>
              <a:t> </a:t>
            </a:r>
            <a:r>
              <a:rPr sz="1400" spc="-5" dirty="0">
                <a:solidFill>
                  <a:srgbClr val="FFFFFF"/>
                </a:solidFill>
                <a:latin typeface="Calibri"/>
                <a:cs typeface="Calibri"/>
              </a:rPr>
              <a:t>1, </a:t>
            </a:r>
            <a:r>
              <a:rPr sz="1400" dirty="0">
                <a:solidFill>
                  <a:srgbClr val="FFFFFF"/>
                </a:solidFill>
                <a:latin typeface="Calibri"/>
                <a:cs typeface="Calibri"/>
              </a:rPr>
              <a:t>Ζώνη</a:t>
            </a:r>
            <a:r>
              <a:rPr sz="1400" spc="-10" dirty="0">
                <a:solidFill>
                  <a:srgbClr val="FFFFFF"/>
                </a:solidFill>
                <a:latin typeface="Calibri"/>
                <a:cs typeface="Calibri"/>
              </a:rPr>
              <a:t> </a:t>
            </a:r>
            <a:r>
              <a:rPr sz="1400" spc="-5" dirty="0">
                <a:solidFill>
                  <a:srgbClr val="FFFFFF"/>
                </a:solidFill>
                <a:latin typeface="Calibri"/>
                <a:cs typeface="Calibri"/>
              </a:rPr>
              <a:t>2, Ζώνηκαι Ζώνη).</a:t>
            </a:r>
            <a:endParaRPr sz="1400">
              <a:latin typeface="Calibri"/>
              <a:cs typeface="Calibri"/>
            </a:endParaRPr>
          </a:p>
          <a:p>
            <a:pPr>
              <a:lnSpc>
                <a:spcPct val="100000"/>
              </a:lnSpc>
            </a:pPr>
            <a:endParaRPr sz="1400">
              <a:latin typeface="Calibri"/>
              <a:cs typeface="Calibri"/>
            </a:endParaRPr>
          </a:p>
          <a:p>
            <a:pPr marL="299720" marR="7620" indent="-287020" algn="just">
              <a:lnSpc>
                <a:spcPct val="100000"/>
              </a:lnSpc>
              <a:spcBef>
                <a:spcPts val="980"/>
              </a:spcBef>
              <a:buSzPct val="128571"/>
              <a:buFont typeface="MS Gothic"/>
              <a:buChar char="▪"/>
              <a:tabLst>
                <a:tab pos="299720" algn="l"/>
              </a:tabLst>
            </a:pPr>
            <a:r>
              <a:rPr sz="1400" b="1" spc="-5" dirty="0">
                <a:solidFill>
                  <a:srgbClr val="FFBF00"/>
                </a:solidFill>
                <a:latin typeface="Calibri"/>
                <a:cs typeface="Calibri"/>
              </a:rPr>
              <a:t>Τρεις</a:t>
            </a:r>
            <a:r>
              <a:rPr sz="1400" b="1" dirty="0">
                <a:solidFill>
                  <a:srgbClr val="FFBF00"/>
                </a:solidFill>
                <a:latin typeface="Calibri"/>
                <a:cs typeface="Calibri"/>
              </a:rPr>
              <a:t> </a:t>
            </a:r>
            <a:r>
              <a:rPr sz="1400" b="1" spc="-5" dirty="0">
                <a:solidFill>
                  <a:srgbClr val="FFBF00"/>
                </a:solidFill>
                <a:latin typeface="Calibri"/>
                <a:cs typeface="Calibri"/>
              </a:rPr>
              <a:t>αγωγοί</a:t>
            </a:r>
            <a:r>
              <a:rPr sz="1400" b="1" dirty="0">
                <a:solidFill>
                  <a:srgbClr val="FFBF00"/>
                </a:solidFill>
                <a:latin typeface="Calibri"/>
                <a:cs typeface="Calibri"/>
              </a:rPr>
              <a:t> </a:t>
            </a:r>
            <a:r>
              <a:rPr sz="1400" b="1" spc="-5" dirty="0">
                <a:solidFill>
                  <a:srgbClr val="FFBF00"/>
                </a:solidFill>
                <a:latin typeface="Calibri"/>
                <a:cs typeface="Calibri"/>
              </a:rPr>
              <a:t>(</a:t>
            </a:r>
            <a:r>
              <a:rPr sz="1400" spc="-5" dirty="0">
                <a:solidFill>
                  <a:srgbClr val="FFFFFF"/>
                </a:solidFill>
                <a:latin typeface="Calibri"/>
                <a:cs typeface="Calibri"/>
              </a:rPr>
              <a:t>αγωγός</a:t>
            </a:r>
            <a:r>
              <a:rPr sz="1400" dirty="0">
                <a:solidFill>
                  <a:srgbClr val="FFFFFF"/>
                </a:solidFill>
                <a:latin typeface="Calibri"/>
                <a:cs typeface="Calibri"/>
              </a:rPr>
              <a:t> 1,</a:t>
            </a:r>
            <a:r>
              <a:rPr sz="1400" spc="5" dirty="0">
                <a:solidFill>
                  <a:srgbClr val="FFFFFF"/>
                </a:solidFill>
                <a:latin typeface="Calibri"/>
                <a:cs typeface="Calibri"/>
              </a:rPr>
              <a:t> </a:t>
            </a:r>
            <a:r>
              <a:rPr sz="1400" spc="-5" dirty="0">
                <a:solidFill>
                  <a:srgbClr val="FFFFFF"/>
                </a:solidFill>
                <a:latin typeface="Calibri"/>
                <a:cs typeface="Calibri"/>
              </a:rPr>
              <a:t>αγωγός</a:t>
            </a:r>
            <a:r>
              <a:rPr sz="1400" dirty="0">
                <a:solidFill>
                  <a:srgbClr val="FFFFFF"/>
                </a:solidFill>
                <a:latin typeface="Calibri"/>
                <a:cs typeface="Calibri"/>
              </a:rPr>
              <a:t> 2</a:t>
            </a:r>
            <a:r>
              <a:rPr sz="1400" spc="5" dirty="0">
                <a:solidFill>
                  <a:srgbClr val="FFFFFF"/>
                </a:solidFill>
                <a:latin typeface="Calibri"/>
                <a:cs typeface="Calibri"/>
              </a:rPr>
              <a:t> </a:t>
            </a:r>
            <a:r>
              <a:rPr sz="1400" spc="-5" dirty="0">
                <a:solidFill>
                  <a:srgbClr val="FFFFFF"/>
                </a:solidFill>
                <a:latin typeface="Calibri"/>
                <a:cs typeface="Calibri"/>
              </a:rPr>
              <a:t>και</a:t>
            </a:r>
            <a:r>
              <a:rPr sz="1400" dirty="0">
                <a:solidFill>
                  <a:srgbClr val="FFFFFF"/>
                </a:solidFill>
                <a:latin typeface="Calibri"/>
                <a:cs typeface="Calibri"/>
              </a:rPr>
              <a:t> </a:t>
            </a:r>
            <a:r>
              <a:rPr sz="1400" spc="-5" dirty="0">
                <a:solidFill>
                  <a:srgbClr val="FFFFFF"/>
                </a:solidFill>
                <a:latin typeface="Calibri"/>
                <a:cs typeface="Calibri"/>
              </a:rPr>
              <a:t>αγωγός</a:t>
            </a:r>
            <a:r>
              <a:rPr sz="1400" dirty="0">
                <a:solidFill>
                  <a:srgbClr val="FFFFFF"/>
                </a:solidFill>
                <a:latin typeface="Calibri"/>
                <a:cs typeface="Calibri"/>
              </a:rPr>
              <a:t> </a:t>
            </a:r>
            <a:r>
              <a:rPr sz="1400" spc="-5" dirty="0">
                <a:solidFill>
                  <a:srgbClr val="FFFFFF"/>
                </a:solidFill>
                <a:latin typeface="Calibri"/>
                <a:cs typeface="Calibri"/>
              </a:rPr>
              <a:t>3)</a:t>
            </a:r>
            <a:r>
              <a:rPr sz="1400" dirty="0">
                <a:solidFill>
                  <a:srgbClr val="FFFFFF"/>
                </a:solidFill>
                <a:latin typeface="Calibri"/>
                <a:cs typeface="Calibri"/>
              </a:rPr>
              <a:t> </a:t>
            </a:r>
            <a:r>
              <a:rPr sz="1400" spc="-5" dirty="0">
                <a:solidFill>
                  <a:srgbClr val="FFFFFF"/>
                </a:solidFill>
                <a:latin typeface="Calibri"/>
                <a:cs typeface="Calibri"/>
              </a:rPr>
              <a:t>καθορίζουν</a:t>
            </a:r>
            <a:r>
              <a:rPr sz="1400" dirty="0">
                <a:solidFill>
                  <a:srgbClr val="FFFFFF"/>
                </a:solidFill>
                <a:latin typeface="Calibri"/>
                <a:cs typeface="Calibri"/>
              </a:rPr>
              <a:t> </a:t>
            </a:r>
            <a:r>
              <a:rPr sz="1400" spc="-5" dirty="0">
                <a:solidFill>
                  <a:srgbClr val="FFFFFF"/>
                </a:solidFill>
                <a:latin typeface="Calibri"/>
                <a:cs typeface="Calibri"/>
              </a:rPr>
              <a:t>τις </a:t>
            </a:r>
            <a:r>
              <a:rPr sz="1400" dirty="0">
                <a:solidFill>
                  <a:srgbClr val="FFFFFF"/>
                </a:solidFill>
                <a:latin typeface="Calibri"/>
                <a:cs typeface="Calibri"/>
              </a:rPr>
              <a:t> </a:t>
            </a:r>
            <a:r>
              <a:rPr sz="1400" spc="-5" dirty="0">
                <a:solidFill>
                  <a:srgbClr val="FFFFFF"/>
                </a:solidFill>
                <a:latin typeface="Calibri"/>
                <a:cs typeface="Calibri"/>
              </a:rPr>
              <a:t>διαδρομές επικοινωνίας μεταξύ αυτών των</a:t>
            </a:r>
            <a:r>
              <a:rPr sz="1400" dirty="0">
                <a:solidFill>
                  <a:srgbClr val="FFFFFF"/>
                </a:solidFill>
                <a:latin typeface="Calibri"/>
                <a:cs typeface="Calibri"/>
              </a:rPr>
              <a:t> </a:t>
            </a:r>
            <a:r>
              <a:rPr sz="1400" spc="-5" dirty="0">
                <a:solidFill>
                  <a:srgbClr val="FFFFFF"/>
                </a:solidFill>
                <a:latin typeface="Calibri"/>
                <a:cs typeface="Calibri"/>
              </a:rPr>
              <a:t>ζωνών.</a:t>
            </a:r>
            <a:endParaRPr sz="1400">
              <a:latin typeface="Calibri"/>
              <a:cs typeface="Calibri"/>
            </a:endParaRPr>
          </a:p>
          <a:p>
            <a:pPr>
              <a:lnSpc>
                <a:spcPct val="100000"/>
              </a:lnSpc>
              <a:buChar char="▪"/>
            </a:pPr>
            <a:endParaRPr sz="1400">
              <a:latin typeface="Calibri"/>
              <a:cs typeface="Calibri"/>
            </a:endParaRPr>
          </a:p>
          <a:p>
            <a:pPr marL="299720" marR="5080" indent="-287020" algn="just">
              <a:lnSpc>
                <a:spcPct val="100000"/>
              </a:lnSpc>
              <a:spcBef>
                <a:spcPts val="925"/>
              </a:spcBef>
              <a:buSzPct val="128571"/>
              <a:buFont typeface="MS Gothic"/>
              <a:buChar char="▪"/>
              <a:tabLst>
                <a:tab pos="299720" algn="l"/>
              </a:tabLst>
            </a:pPr>
            <a:r>
              <a:rPr sz="1400" dirty="0">
                <a:solidFill>
                  <a:srgbClr val="FFFFFF"/>
                </a:solidFill>
                <a:latin typeface="Calibri"/>
                <a:cs typeface="Calibri"/>
              </a:rPr>
              <a:t>Οι</a:t>
            </a:r>
            <a:r>
              <a:rPr sz="1400" spc="5" dirty="0">
                <a:solidFill>
                  <a:srgbClr val="FFFFFF"/>
                </a:solidFill>
                <a:latin typeface="Calibri"/>
                <a:cs typeface="Calibri"/>
              </a:rPr>
              <a:t> </a:t>
            </a:r>
            <a:r>
              <a:rPr sz="1400" spc="-5" dirty="0">
                <a:solidFill>
                  <a:srgbClr val="FFFFFF"/>
                </a:solidFill>
                <a:latin typeface="Calibri"/>
                <a:cs typeface="Calibri"/>
              </a:rPr>
              <a:t>διαδρομές</a:t>
            </a:r>
            <a:r>
              <a:rPr sz="1400" dirty="0">
                <a:solidFill>
                  <a:srgbClr val="FFFFFF"/>
                </a:solidFill>
                <a:latin typeface="Calibri"/>
                <a:cs typeface="Calibri"/>
              </a:rPr>
              <a:t> </a:t>
            </a:r>
            <a:r>
              <a:rPr sz="1400" b="1" spc="-5" dirty="0">
                <a:solidFill>
                  <a:srgbClr val="FFBF00"/>
                </a:solidFill>
                <a:latin typeface="Calibri"/>
                <a:cs typeface="Calibri"/>
              </a:rPr>
              <a:t>διασύνδεσης</a:t>
            </a:r>
            <a:r>
              <a:rPr sz="1400" b="1" dirty="0">
                <a:solidFill>
                  <a:srgbClr val="FFBF00"/>
                </a:solidFill>
                <a:latin typeface="Calibri"/>
                <a:cs typeface="Calibri"/>
              </a:rPr>
              <a:t> </a:t>
            </a:r>
            <a:r>
              <a:rPr sz="1400" spc="-5" dirty="0">
                <a:solidFill>
                  <a:srgbClr val="FFFFFF"/>
                </a:solidFill>
                <a:latin typeface="Calibri"/>
                <a:cs typeface="Calibri"/>
              </a:rPr>
              <a:t>και</a:t>
            </a:r>
            <a:r>
              <a:rPr sz="1400" dirty="0">
                <a:solidFill>
                  <a:srgbClr val="FFFFFF"/>
                </a:solidFill>
                <a:latin typeface="Calibri"/>
                <a:cs typeface="Calibri"/>
              </a:rPr>
              <a:t> </a:t>
            </a:r>
            <a:r>
              <a:rPr sz="1400" b="1" spc="-5" dirty="0">
                <a:solidFill>
                  <a:srgbClr val="FFBF00"/>
                </a:solidFill>
                <a:latin typeface="Calibri"/>
                <a:cs typeface="Calibri"/>
              </a:rPr>
              <a:t>επικοινωνίας</a:t>
            </a:r>
            <a:r>
              <a:rPr sz="1400" b="1" dirty="0">
                <a:solidFill>
                  <a:srgbClr val="FFBF00"/>
                </a:solidFill>
                <a:latin typeface="Calibri"/>
                <a:cs typeface="Calibri"/>
              </a:rPr>
              <a:t> </a:t>
            </a:r>
            <a:r>
              <a:rPr sz="1400" spc="-5" dirty="0">
                <a:solidFill>
                  <a:srgbClr val="FFFFFF"/>
                </a:solidFill>
                <a:latin typeface="Calibri"/>
                <a:cs typeface="Calibri"/>
              </a:rPr>
              <a:t>μεταξύ</a:t>
            </a:r>
            <a:r>
              <a:rPr sz="1400" spc="310" dirty="0">
                <a:solidFill>
                  <a:srgbClr val="FFFFFF"/>
                </a:solidFill>
                <a:latin typeface="Calibri"/>
                <a:cs typeface="Calibri"/>
              </a:rPr>
              <a:t> </a:t>
            </a:r>
            <a:r>
              <a:rPr sz="1400" spc="-5" dirty="0">
                <a:solidFill>
                  <a:srgbClr val="FFFFFF"/>
                </a:solidFill>
                <a:latin typeface="Calibri"/>
                <a:cs typeface="Calibri"/>
              </a:rPr>
              <a:t>των</a:t>
            </a:r>
            <a:r>
              <a:rPr sz="1400" spc="310" dirty="0">
                <a:solidFill>
                  <a:srgbClr val="FFFFFF"/>
                </a:solidFill>
                <a:latin typeface="Calibri"/>
                <a:cs typeface="Calibri"/>
              </a:rPr>
              <a:t> </a:t>
            </a:r>
            <a:r>
              <a:rPr sz="1400" b="1" spc="-5" dirty="0">
                <a:solidFill>
                  <a:srgbClr val="FFBF00"/>
                </a:solidFill>
                <a:latin typeface="Calibri"/>
                <a:cs typeface="Calibri"/>
              </a:rPr>
              <a:t>ζωνών </a:t>
            </a:r>
            <a:r>
              <a:rPr sz="1400" b="1" dirty="0">
                <a:solidFill>
                  <a:srgbClr val="FFBF00"/>
                </a:solidFill>
                <a:latin typeface="Calibri"/>
                <a:cs typeface="Calibri"/>
              </a:rPr>
              <a:t> </a:t>
            </a:r>
            <a:r>
              <a:rPr sz="1400" spc="-5" dirty="0">
                <a:solidFill>
                  <a:srgbClr val="FFFFFF"/>
                </a:solidFill>
                <a:latin typeface="Calibri"/>
                <a:cs typeface="Calibri"/>
              </a:rPr>
              <a:t>ορίζονται</a:t>
            </a:r>
            <a:r>
              <a:rPr sz="1400" dirty="0">
                <a:solidFill>
                  <a:srgbClr val="FFFFFF"/>
                </a:solidFill>
                <a:latin typeface="Calibri"/>
                <a:cs typeface="Calibri"/>
              </a:rPr>
              <a:t> </a:t>
            </a:r>
            <a:r>
              <a:rPr sz="1400" spc="-5" dirty="0">
                <a:solidFill>
                  <a:srgbClr val="FFFFFF"/>
                </a:solidFill>
                <a:latin typeface="Calibri"/>
                <a:cs typeface="Calibri"/>
              </a:rPr>
              <a:t>στη</a:t>
            </a:r>
            <a:r>
              <a:rPr sz="1400" dirty="0">
                <a:solidFill>
                  <a:srgbClr val="FFFFFF"/>
                </a:solidFill>
                <a:latin typeface="Calibri"/>
                <a:cs typeface="Calibri"/>
              </a:rPr>
              <a:t> </a:t>
            </a:r>
            <a:r>
              <a:rPr sz="1400" spc="-5" dirty="0">
                <a:solidFill>
                  <a:srgbClr val="FFFFFF"/>
                </a:solidFill>
                <a:latin typeface="Calibri"/>
                <a:cs typeface="Calibri"/>
              </a:rPr>
              <a:t>συνέχεια</a:t>
            </a:r>
            <a:r>
              <a:rPr sz="1400" dirty="0">
                <a:solidFill>
                  <a:srgbClr val="FFFFFF"/>
                </a:solidFill>
                <a:latin typeface="Calibri"/>
                <a:cs typeface="Calibri"/>
              </a:rPr>
              <a:t> </a:t>
            </a:r>
            <a:r>
              <a:rPr sz="1400" spc="-5" dirty="0">
                <a:solidFill>
                  <a:srgbClr val="FFFFFF"/>
                </a:solidFill>
                <a:latin typeface="Calibri"/>
                <a:cs typeface="Calibri"/>
              </a:rPr>
              <a:t>ως</a:t>
            </a:r>
            <a:r>
              <a:rPr sz="1400" dirty="0">
                <a:solidFill>
                  <a:srgbClr val="FFFFFF"/>
                </a:solidFill>
                <a:latin typeface="Calibri"/>
                <a:cs typeface="Calibri"/>
              </a:rPr>
              <a:t> </a:t>
            </a:r>
            <a:r>
              <a:rPr sz="1400" b="1" spc="-5" dirty="0">
                <a:solidFill>
                  <a:srgbClr val="FFBF00"/>
                </a:solidFill>
                <a:latin typeface="Calibri"/>
                <a:cs typeface="Calibri"/>
              </a:rPr>
              <a:t>"αγωγοί</a:t>
            </a:r>
            <a:r>
              <a:rPr sz="1400" spc="-5" dirty="0">
                <a:solidFill>
                  <a:srgbClr val="FFFFFF"/>
                </a:solidFill>
                <a:latin typeface="Calibri"/>
                <a:cs typeface="Calibri"/>
              </a:rPr>
              <a:t>",</a:t>
            </a:r>
            <a:r>
              <a:rPr sz="1400" dirty="0">
                <a:solidFill>
                  <a:srgbClr val="FFFFFF"/>
                </a:solidFill>
                <a:latin typeface="Calibri"/>
                <a:cs typeface="Calibri"/>
              </a:rPr>
              <a:t> </a:t>
            </a:r>
            <a:r>
              <a:rPr sz="1400" spc="-5" dirty="0">
                <a:solidFill>
                  <a:srgbClr val="FFFFFF"/>
                </a:solidFill>
                <a:latin typeface="Calibri"/>
                <a:cs typeface="Calibri"/>
              </a:rPr>
              <a:t>οι</a:t>
            </a:r>
            <a:r>
              <a:rPr sz="1400" dirty="0">
                <a:solidFill>
                  <a:srgbClr val="FFFFFF"/>
                </a:solidFill>
                <a:latin typeface="Calibri"/>
                <a:cs typeface="Calibri"/>
              </a:rPr>
              <a:t> </a:t>
            </a:r>
            <a:r>
              <a:rPr sz="1400" spc="-5" dirty="0">
                <a:solidFill>
                  <a:srgbClr val="FFFFFF"/>
                </a:solidFill>
                <a:latin typeface="Calibri"/>
                <a:cs typeface="Calibri"/>
              </a:rPr>
              <a:t>σωλήνες</a:t>
            </a:r>
            <a:r>
              <a:rPr sz="1400" dirty="0">
                <a:solidFill>
                  <a:srgbClr val="FFFFFF"/>
                </a:solidFill>
                <a:latin typeface="Calibri"/>
                <a:cs typeface="Calibri"/>
              </a:rPr>
              <a:t> </a:t>
            </a:r>
            <a:r>
              <a:rPr sz="1400" spc="-5" dirty="0">
                <a:solidFill>
                  <a:srgbClr val="FFFFFF"/>
                </a:solidFill>
                <a:latin typeface="Calibri"/>
                <a:cs typeface="Calibri"/>
              </a:rPr>
              <a:t>όπου</a:t>
            </a:r>
            <a:r>
              <a:rPr sz="1400" dirty="0">
                <a:solidFill>
                  <a:srgbClr val="FFFFFF"/>
                </a:solidFill>
                <a:latin typeface="Calibri"/>
                <a:cs typeface="Calibri"/>
              </a:rPr>
              <a:t> </a:t>
            </a:r>
            <a:r>
              <a:rPr sz="1400" spc="-5" dirty="0">
                <a:solidFill>
                  <a:srgbClr val="FFFFFF"/>
                </a:solidFill>
                <a:latin typeface="Calibri"/>
                <a:cs typeface="Calibri"/>
              </a:rPr>
              <a:t>αποδίδεται</a:t>
            </a:r>
            <a:r>
              <a:rPr sz="1400" dirty="0">
                <a:solidFill>
                  <a:srgbClr val="FFFFFF"/>
                </a:solidFill>
                <a:latin typeface="Calibri"/>
                <a:cs typeface="Calibri"/>
              </a:rPr>
              <a:t> </a:t>
            </a:r>
            <a:r>
              <a:rPr sz="1400" b="1" dirty="0">
                <a:solidFill>
                  <a:srgbClr val="FFBF00"/>
                </a:solidFill>
                <a:latin typeface="Calibri"/>
                <a:cs typeface="Calibri"/>
              </a:rPr>
              <a:t>η </a:t>
            </a:r>
            <a:r>
              <a:rPr sz="1400" b="1" spc="5" dirty="0">
                <a:solidFill>
                  <a:srgbClr val="FFBF00"/>
                </a:solidFill>
                <a:latin typeface="Calibri"/>
                <a:cs typeface="Calibri"/>
              </a:rPr>
              <a:t> </a:t>
            </a:r>
            <a:r>
              <a:rPr sz="1400" spc="-5" dirty="0">
                <a:solidFill>
                  <a:srgbClr val="FFFFFF"/>
                </a:solidFill>
                <a:latin typeface="Calibri"/>
                <a:cs typeface="Calibri"/>
              </a:rPr>
              <a:t>ασφαλής</a:t>
            </a:r>
            <a:r>
              <a:rPr sz="1400" dirty="0">
                <a:solidFill>
                  <a:srgbClr val="FFFFFF"/>
                </a:solidFill>
                <a:latin typeface="Calibri"/>
                <a:cs typeface="Calibri"/>
              </a:rPr>
              <a:t> </a:t>
            </a:r>
            <a:r>
              <a:rPr sz="1400" b="1" spc="-5" dirty="0">
                <a:solidFill>
                  <a:srgbClr val="FFBF00"/>
                </a:solidFill>
                <a:latin typeface="Calibri"/>
                <a:cs typeface="Calibri"/>
              </a:rPr>
              <a:t>ανταλλαγή δεδομένων και πληροφοριών</a:t>
            </a:r>
            <a:r>
              <a:rPr sz="1400" spc="-5" dirty="0">
                <a:solidFill>
                  <a:srgbClr val="FFFFFF"/>
                </a:solidFill>
                <a:latin typeface="Calibri"/>
                <a:cs typeface="Calibri"/>
              </a:rPr>
              <a:t>.</a:t>
            </a:r>
            <a:endParaRPr sz="1400">
              <a:latin typeface="Calibri"/>
              <a:cs typeface="Calibri"/>
            </a:endParaRPr>
          </a:p>
        </p:txBody>
      </p:sp>
      <p:sp>
        <p:nvSpPr>
          <p:cNvPr id="9" name="object 9"/>
          <p:cNvSpPr txBox="1"/>
          <p:nvPr/>
        </p:nvSpPr>
        <p:spPr>
          <a:xfrm>
            <a:off x="78105" y="6013132"/>
            <a:ext cx="6922134" cy="162560"/>
          </a:xfrm>
          <a:prstGeom prst="rect">
            <a:avLst/>
          </a:prstGeom>
        </p:spPr>
        <p:txBody>
          <a:bodyPr vert="horz" wrap="square" lIns="0" tIns="12700" rIns="0" bIns="0" rtlCol="0">
            <a:spAutoFit/>
          </a:bodyPr>
          <a:lstStyle/>
          <a:p>
            <a:pPr marL="185420" marR="5080" indent="-172720">
              <a:lnSpc>
                <a:spcPct val="100000"/>
              </a:lnSpc>
              <a:spcBef>
                <a:spcPts val="100"/>
              </a:spcBef>
              <a:buSzPct val="133333"/>
              <a:buFont typeface="Arial"/>
              <a:buChar char="•"/>
              <a:tabLst>
                <a:tab pos="184785" algn="l"/>
                <a:tab pos="185420" algn="l"/>
              </a:tabLst>
            </a:pPr>
            <a:r>
              <a:rPr sz="450" spc="25" dirty="0">
                <a:solidFill>
                  <a:srgbClr val="FFFFFF"/>
                </a:solidFill>
                <a:latin typeface="Calibri"/>
                <a:cs typeface="Calibri"/>
              </a:rPr>
              <a:t>Shaaban,</a:t>
            </a:r>
            <a:r>
              <a:rPr sz="450" spc="35" dirty="0">
                <a:solidFill>
                  <a:srgbClr val="FFFFFF"/>
                </a:solidFill>
                <a:latin typeface="Calibri"/>
                <a:cs typeface="Calibri"/>
              </a:rPr>
              <a:t> </a:t>
            </a:r>
            <a:r>
              <a:rPr sz="450" spc="25" dirty="0">
                <a:solidFill>
                  <a:srgbClr val="FFFFFF"/>
                </a:solidFill>
                <a:latin typeface="Calibri"/>
                <a:cs typeface="Calibri"/>
              </a:rPr>
              <a:t>A.</a:t>
            </a:r>
            <a:r>
              <a:rPr sz="450" spc="30" dirty="0">
                <a:solidFill>
                  <a:srgbClr val="FFFFFF"/>
                </a:solidFill>
                <a:latin typeface="Calibri"/>
                <a:cs typeface="Calibri"/>
              </a:rPr>
              <a:t> </a:t>
            </a:r>
            <a:r>
              <a:rPr sz="450" spc="25" dirty="0">
                <a:solidFill>
                  <a:srgbClr val="FFFFFF"/>
                </a:solidFill>
                <a:latin typeface="Calibri"/>
                <a:cs typeface="Calibri"/>
              </a:rPr>
              <a:t>Ontology-Based</a:t>
            </a:r>
            <a:r>
              <a:rPr sz="450" spc="35" dirty="0">
                <a:solidFill>
                  <a:srgbClr val="FFFFFF"/>
                </a:solidFill>
                <a:latin typeface="Calibri"/>
                <a:cs typeface="Calibri"/>
              </a:rPr>
              <a:t> </a:t>
            </a:r>
            <a:r>
              <a:rPr sz="450" spc="25" dirty="0">
                <a:solidFill>
                  <a:srgbClr val="FFFFFF"/>
                </a:solidFill>
                <a:latin typeface="Calibri"/>
                <a:cs typeface="Calibri"/>
              </a:rPr>
              <a:t>Cybersecurity</a:t>
            </a:r>
            <a:r>
              <a:rPr sz="450" spc="40" dirty="0">
                <a:solidFill>
                  <a:srgbClr val="FFFFFF"/>
                </a:solidFill>
                <a:latin typeface="Calibri"/>
                <a:cs typeface="Calibri"/>
              </a:rPr>
              <a:t> </a:t>
            </a:r>
            <a:r>
              <a:rPr sz="450" spc="25" dirty="0">
                <a:solidFill>
                  <a:srgbClr val="FFFFFF"/>
                </a:solidFill>
                <a:latin typeface="Calibri"/>
                <a:cs typeface="Calibri"/>
              </a:rPr>
              <a:t>for</a:t>
            </a:r>
            <a:r>
              <a:rPr sz="450" spc="35" dirty="0">
                <a:solidFill>
                  <a:srgbClr val="FFFFFF"/>
                </a:solidFill>
                <a:latin typeface="Calibri"/>
                <a:cs typeface="Calibri"/>
              </a:rPr>
              <a:t> </a:t>
            </a:r>
            <a:r>
              <a:rPr sz="450" spc="25" dirty="0">
                <a:solidFill>
                  <a:srgbClr val="FFFFFF"/>
                </a:solidFill>
                <a:latin typeface="Calibri"/>
                <a:cs typeface="Calibri"/>
              </a:rPr>
              <a:t>the</a:t>
            </a:r>
            <a:r>
              <a:rPr sz="450" spc="40" dirty="0">
                <a:solidFill>
                  <a:srgbClr val="FFFFFF"/>
                </a:solidFill>
                <a:latin typeface="Calibri"/>
                <a:cs typeface="Calibri"/>
              </a:rPr>
              <a:t> </a:t>
            </a:r>
            <a:r>
              <a:rPr sz="450" spc="30" dirty="0">
                <a:solidFill>
                  <a:srgbClr val="FFFFFF"/>
                </a:solidFill>
                <a:latin typeface="Calibri"/>
                <a:cs typeface="Calibri"/>
              </a:rPr>
              <a:t>Automotive </a:t>
            </a:r>
            <a:r>
              <a:rPr sz="450" spc="25" dirty="0">
                <a:solidFill>
                  <a:srgbClr val="FFFFFF"/>
                </a:solidFill>
                <a:latin typeface="Calibri"/>
                <a:cs typeface="Calibri"/>
              </a:rPr>
              <a:t>Domain-Design,</a:t>
            </a:r>
            <a:r>
              <a:rPr sz="450" spc="35" dirty="0">
                <a:solidFill>
                  <a:srgbClr val="FFFFFF"/>
                </a:solidFill>
                <a:latin typeface="Calibri"/>
                <a:cs typeface="Calibri"/>
              </a:rPr>
              <a:t> </a:t>
            </a:r>
            <a:r>
              <a:rPr sz="450" spc="25" dirty="0">
                <a:solidFill>
                  <a:srgbClr val="FFFFFF"/>
                </a:solidFill>
                <a:latin typeface="Calibri"/>
                <a:cs typeface="Calibri"/>
              </a:rPr>
              <a:t>Implementation,</a:t>
            </a:r>
            <a:r>
              <a:rPr sz="450" spc="35" dirty="0">
                <a:solidFill>
                  <a:srgbClr val="FFFFFF"/>
                </a:solidFill>
                <a:latin typeface="Calibri"/>
                <a:cs typeface="Calibri"/>
              </a:rPr>
              <a:t> </a:t>
            </a:r>
            <a:r>
              <a:rPr sz="450" spc="30" dirty="0">
                <a:solidFill>
                  <a:srgbClr val="FFFFFF"/>
                </a:solidFill>
                <a:latin typeface="Calibri"/>
                <a:cs typeface="Calibri"/>
              </a:rPr>
              <a:t>and</a:t>
            </a:r>
            <a:r>
              <a:rPr sz="450" spc="35" dirty="0">
                <a:solidFill>
                  <a:srgbClr val="FFFFFF"/>
                </a:solidFill>
                <a:latin typeface="Calibri"/>
                <a:cs typeface="Calibri"/>
              </a:rPr>
              <a:t> </a:t>
            </a:r>
            <a:r>
              <a:rPr sz="450" spc="25" dirty="0">
                <a:solidFill>
                  <a:srgbClr val="FFFFFF"/>
                </a:solidFill>
                <a:latin typeface="Calibri"/>
                <a:cs typeface="Calibri"/>
              </a:rPr>
              <a:t>Evaluation.</a:t>
            </a:r>
            <a:r>
              <a:rPr sz="450" spc="30" dirty="0">
                <a:solidFill>
                  <a:srgbClr val="FFFFFF"/>
                </a:solidFill>
                <a:latin typeface="Calibri"/>
                <a:cs typeface="Calibri"/>
              </a:rPr>
              <a:t> </a:t>
            </a:r>
            <a:r>
              <a:rPr sz="450" spc="25" dirty="0">
                <a:solidFill>
                  <a:srgbClr val="FFFFFF"/>
                </a:solidFill>
                <a:latin typeface="Calibri"/>
                <a:cs typeface="Calibri"/>
              </a:rPr>
              <a:t>Διδακτορική</a:t>
            </a:r>
            <a:r>
              <a:rPr sz="450" spc="35" dirty="0">
                <a:solidFill>
                  <a:srgbClr val="FFFFFF"/>
                </a:solidFill>
                <a:latin typeface="Calibri"/>
                <a:cs typeface="Calibri"/>
              </a:rPr>
              <a:t> </a:t>
            </a:r>
            <a:r>
              <a:rPr sz="450" spc="25" dirty="0">
                <a:solidFill>
                  <a:srgbClr val="FFFFFF"/>
                </a:solidFill>
                <a:latin typeface="Calibri"/>
                <a:cs typeface="Calibri"/>
              </a:rPr>
              <a:t>διατριβή,</a:t>
            </a:r>
            <a:r>
              <a:rPr sz="450" spc="40" dirty="0">
                <a:solidFill>
                  <a:srgbClr val="FFFFFF"/>
                </a:solidFill>
                <a:latin typeface="Calibri"/>
                <a:cs typeface="Calibri"/>
              </a:rPr>
              <a:t> </a:t>
            </a:r>
            <a:r>
              <a:rPr sz="450" spc="30" dirty="0">
                <a:solidFill>
                  <a:srgbClr val="FFFFFF"/>
                </a:solidFill>
                <a:latin typeface="Calibri"/>
                <a:cs typeface="Calibri"/>
              </a:rPr>
              <a:t>Τμήμα/Σχολή</a:t>
            </a:r>
            <a:r>
              <a:rPr sz="450" spc="35" dirty="0">
                <a:solidFill>
                  <a:srgbClr val="FFFFFF"/>
                </a:solidFill>
                <a:latin typeface="Calibri"/>
                <a:cs typeface="Calibri"/>
              </a:rPr>
              <a:t> </a:t>
            </a:r>
            <a:r>
              <a:rPr sz="450" spc="25" dirty="0">
                <a:solidFill>
                  <a:srgbClr val="FFFFFF"/>
                </a:solidFill>
                <a:latin typeface="Calibri"/>
                <a:cs typeface="Calibri"/>
              </a:rPr>
              <a:t>ΥπολογιστικήςΠανεπιστήμιο</a:t>
            </a:r>
            <a:r>
              <a:rPr sz="450" spc="35" dirty="0">
                <a:solidFill>
                  <a:srgbClr val="FFFFFF"/>
                </a:solidFill>
                <a:latin typeface="Calibri"/>
                <a:cs typeface="Calibri"/>
              </a:rPr>
              <a:t> </a:t>
            </a:r>
            <a:r>
              <a:rPr sz="450" spc="25" dirty="0">
                <a:solidFill>
                  <a:srgbClr val="FFFFFF"/>
                </a:solidFill>
                <a:latin typeface="Calibri"/>
                <a:cs typeface="Calibri"/>
              </a:rPr>
              <a:t>της</a:t>
            </a:r>
            <a:r>
              <a:rPr sz="450" spc="35" dirty="0">
                <a:solidFill>
                  <a:srgbClr val="FFFFFF"/>
                </a:solidFill>
                <a:latin typeface="Calibri"/>
                <a:cs typeface="Calibri"/>
              </a:rPr>
              <a:t> </a:t>
            </a:r>
            <a:r>
              <a:rPr sz="450" spc="25" dirty="0">
                <a:solidFill>
                  <a:srgbClr val="FFFFFF"/>
                </a:solidFill>
                <a:latin typeface="Calibri"/>
                <a:cs typeface="Calibri"/>
              </a:rPr>
              <a:t>ΒιέννηςΒιέννη,</a:t>
            </a:r>
            <a:r>
              <a:rPr sz="450" spc="35" dirty="0">
                <a:solidFill>
                  <a:srgbClr val="FFFFFF"/>
                </a:solidFill>
                <a:latin typeface="Calibri"/>
                <a:cs typeface="Calibri"/>
              </a:rPr>
              <a:t> </a:t>
            </a:r>
            <a:r>
              <a:rPr sz="450" spc="25" dirty="0">
                <a:solidFill>
                  <a:srgbClr val="FFFFFF"/>
                </a:solidFill>
                <a:latin typeface="Calibri"/>
                <a:cs typeface="Calibri"/>
              </a:rPr>
              <a:t>Αυστρία,</a:t>
            </a:r>
            <a:r>
              <a:rPr sz="450" spc="35" dirty="0">
                <a:solidFill>
                  <a:srgbClr val="FFFFFF"/>
                </a:solidFill>
                <a:latin typeface="Calibri"/>
                <a:cs typeface="Calibri"/>
              </a:rPr>
              <a:t> </a:t>
            </a:r>
            <a:r>
              <a:rPr sz="450" spc="25" dirty="0">
                <a:solidFill>
                  <a:srgbClr val="FFFFFF"/>
                </a:solidFill>
                <a:latin typeface="Calibri"/>
                <a:cs typeface="Calibri"/>
              </a:rPr>
              <a:t>2021.</a:t>
            </a:r>
            <a:r>
              <a:rPr sz="450" spc="30" dirty="0">
                <a:solidFill>
                  <a:srgbClr val="FFFFFF"/>
                </a:solidFill>
                <a:latin typeface="Calibri"/>
                <a:cs typeface="Calibri"/>
              </a:rPr>
              <a:t> </a:t>
            </a:r>
            <a:r>
              <a:rPr sz="450" spc="25" dirty="0">
                <a:solidFill>
                  <a:srgbClr val="FFFFFF"/>
                </a:solidFill>
                <a:latin typeface="Calibri"/>
                <a:cs typeface="Calibri"/>
              </a:rPr>
              <a:t>Διαδικτυακός:</a:t>
            </a:r>
            <a:r>
              <a:rPr sz="450" spc="30" dirty="0">
                <a:solidFill>
                  <a:srgbClr val="FFFFFF"/>
                </a:solidFill>
                <a:latin typeface="Calibri"/>
                <a:cs typeface="Calibri"/>
              </a:rPr>
              <a:t> </a:t>
            </a:r>
            <a:r>
              <a:rPr sz="450" spc="25" dirty="0">
                <a:solidFill>
                  <a:srgbClr val="FFFFFF"/>
                </a:solidFill>
                <a:latin typeface="Calibri"/>
                <a:cs typeface="Calibri"/>
              </a:rPr>
              <a:t>https://utheses.univie. </a:t>
            </a:r>
            <a:r>
              <a:rPr sz="450" spc="30" dirty="0">
                <a:solidFill>
                  <a:srgbClr val="FFFFFF"/>
                </a:solidFill>
                <a:latin typeface="Calibri"/>
                <a:cs typeface="Calibri"/>
              </a:rPr>
              <a:t> </a:t>
            </a:r>
            <a:r>
              <a:rPr sz="450" spc="25" dirty="0">
                <a:solidFill>
                  <a:srgbClr val="FFFFFF"/>
                </a:solidFill>
                <a:latin typeface="Calibri"/>
                <a:cs typeface="Calibri"/>
              </a:rPr>
              <a:t>ac.at/detail/59948</a:t>
            </a:r>
            <a:r>
              <a:rPr sz="450" spc="5" dirty="0">
                <a:solidFill>
                  <a:srgbClr val="FFFFFF"/>
                </a:solidFill>
                <a:latin typeface="Calibri"/>
                <a:cs typeface="Calibri"/>
              </a:rPr>
              <a:t> </a:t>
            </a:r>
            <a:r>
              <a:rPr sz="450" spc="30" dirty="0">
                <a:solidFill>
                  <a:srgbClr val="FFFFFF"/>
                </a:solidFill>
                <a:latin typeface="Calibri"/>
                <a:cs typeface="Calibri"/>
              </a:rPr>
              <a:t>(πρόσβαση</a:t>
            </a:r>
            <a:r>
              <a:rPr sz="450" spc="20" dirty="0">
                <a:solidFill>
                  <a:srgbClr val="FFFFFF"/>
                </a:solidFill>
                <a:latin typeface="Calibri"/>
                <a:cs typeface="Calibri"/>
              </a:rPr>
              <a:t> </a:t>
            </a:r>
            <a:r>
              <a:rPr sz="450" spc="25" dirty="0">
                <a:solidFill>
                  <a:srgbClr val="FFFFFF"/>
                </a:solidFill>
                <a:latin typeface="Calibri"/>
                <a:cs typeface="Calibri"/>
              </a:rPr>
              <a:t>στις</a:t>
            </a:r>
            <a:r>
              <a:rPr sz="450" spc="15" dirty="0">
                <a:solidFill>
                  <a:srgbClr val="FFFFFF"/>
                </a:solidFill>
                <a:latin typeface="Calibri"/>
                <a:cs typeface="Calibri"/>
              </a:rPr>
              <a:t> </a:t>
            </a:r>
            <a:r>
              <a:rPr sz="450" spc="30" dirty="0">
                <a:solidFill>
                  <a:srgbClr val="FFFFFF"/>
                </a:solidFill>
                <a:latin typeface="Calibri"/>
                <a:cs typeface="Calibri"/>
              </a:rPr>
              <a:t>26</a:t>
            </a:r>
            <a:r>
              <a:rPr sz="450" spc="5" dirty="0">
                <a:solidFill>
                  <a:srgbClr val="FFFFFF"/>
                </a:solidFill>
                <a:latin typeface="Calibri"/>
                <a:cs typeface="Calibri"/>
              </a:rPr>
              <a:t> </a:t>
            </a:r>
            <a:r>
              <a:rPr sz="450" spc="30" dirty="0">
                <a:solidFill>
                  <a:srgbClr val="FFFFFF"/>
                </a:solidFill>
                <a:latin typeface="Calibri"/>
                <a:cs typeface="Calibri"/>
              </a:rPr>
              <a:t>Φεβρουαρίου</a:t>
            </a:r>
            <a:r>
              <a:rPr sz="450" spc="20" dirty="0">
                <a:solidFill>
                  <a:srgbClr val="FFFFFF"/>
                </a:solidFill>
                <a:latin typeface="Calibri"/>
                <a:cs typeface="Calibri"/>
              </a:rPr>
              <a:t> </a:t>
            </a:r>
            <a:r>
              <a:rPr sz="450" spc="25" dirty="0">
                <a:solidFill>
                  <a:srgbClr val="FFFFFF"/>
                </a:solidFill>
                <a:latin typeface="Calibri"/>
                <a:cs typeface="Calibri"/>
              </a:rPr>
              <a:t>2024).</a:t>
            </a:r>
            <a:endParaRPr sz="450">
              <a:latin typeface="Calibri"/>
              <a:cs typeface="Calibri"/>
            </a:endParaRPr>
          </a:p>
        </p:txBody>
      </p:sp>
      <p:pic>
        <p:nvPicPr>
          <p:cNvPr id="10" name="object 10"/>
          <p:cNvPicPr/>
          <p:nvPr/>
        </p:nvPicPr>
        <p:blipFill>
          <a:blip r:embed="rId4" cstate="print"/>
          <a:stretch>
            <a:fillRect/>
          </a:stretch>
        </p:blipFill>
        <p:spPr>
          <a:xfrm>
            <a:off x="7549832" y="5659754"/>
            <a:ext cx="3293427" cy="61118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5800" y="4800282"/>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3" name="object 3"/>
          <p:cNvSpPr txBox="1">
            <a:spLocks noGrp="1"/>
          </p:cNvSpPr>
          <p:nvPr>
            <p:ph type="title"/>
          </p:nvPr>
        </p:nvSpPr>
        <p:spPr>
          <a:xfrm>
            <a:off x="398779" y="228600"/>
            <a:ext cx="3220085" cy="459740"/>
          </a:xfrm>
          <a:prstGeom prst="rect">
            <a:avLst/>
          </a:prstGeom>
        </p:spPr>
        <p:txBody>
          <a:bodyPr vert="horz" wrap="square" lIns="0" tIns="12700" rIns="0" bIns="0" rtlCol="0">
            <a:spAutoFit/>
          </a:bodyPr>
          <a:lstStyle/>
          <a:p>
            <a:pPr marL="12700">
              <a:lnSpc>
                <a:spcPct val="100000"/>
              </a:lnSpc>
              <a:spcBef>
                <a:spcPts val="100"/>
              </a:spcBef>
            </a:pPr>
            <a:r>
              <a:rPr sz="2850" spc="120" dirty="0"/>
              <a:t>Επίπεδα</a:t>
            </a:r>
            <a:r>
              <a:rPr sz="2850" spc="150" dirty="0"/>
              <a:t> </a:t>
            </a:r>
            <a:r>
              <a:rPr sz="2850" spc="195" dirty="0"/>
              <a:t>ασφαλείας</a:t>
            </a:r>
            <a:endParaRPr sz="2850"/>
          </a:p>
        </p:txBody>
      </p:sp>
      <p:sp>
        <p:nvSpPr>
          <p:cNvPr id="4" name="object 4"/>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5" name="object 5"/>
          <p:cNvSpPr txBox="1"/>
          <p:nvPr/>
        </p:nvSpPr>
        <p:spPr>
          <a:xfrm>
            <a:off x="282575" y="807084"/>
            <a:ext cx="11576685" cy="1468120"/>
          </a:xfrm>
          <a:prstGeom prst="rect">
            <a:avLst/>
          </a:prstGeom>
        </p:spPr>
        <p:txBody>
          <a:bodyPr vert="horz" wrap="square" lIns="0" tIns="0" rIns="0" bIns="0" rtlCol="0">
            <a:spAutoFit/>
          </a:bodyPr>
          <a:lstStyle/>
          <a:p>
            <a:pPr marL="287020" indent="-274320">
              <a:lnSpc>
                <a:spcPts val="1614"/>
              </a:lnSpc>
              <a:buClr>
                <a:srgbClr val="FFB800"/>
              </a:buClr>
              <a:buSzPct val="128000"/>
              <a:buFont typeface="Courier New"/>
              <a:buChar char="o"/>
              <a:tabLst>
                <a:tab pos="287020" algn="l"/>
              </a:tabLst>
            </a:pPr>
            <a:r>
              <a:rPr sz="1250" spc="95" dirty="0">
                <a:solidFill>
                  <a:srgbClr val="FFFFFF"/>
                </a:solidFill>
                <a:latin typeface="Calibri"/>
                <a:cs typeface="Calibri"/>
              </a:rPr>
              <a:t>Το</a:t>
            </a:r>
            <a:r>
              <a:rPr sz="1250" spc="45" dirty="0">
                <a:solidFill>
                  <a:srgbClr val="FFFFFF"/>
                </a:solidFill>
                <a:latin typeface="Calibri"/>
                <a:cs typeface="Calibri"/>
              </a:rPr>
              <a:t> </a:t>
            </a:r>
            <a:r>
              <a:rPr sz="1250" spc="95" dirty="0">
                <a:solidFill>
                  <a:srgbClr val="FFFFFF"/>
                </a:solidFill>
                <a:latin typeface="Calibri"/>
                <a:cs typeface="Calibri"/>
              </a:rPr>
              <a:t>πρότυπο</a:t>
            </a:r>
            <a:r>
              <a:rPr sz="1250" spc="50" dirty="0">
                <a:solidFill>
                  <a:srgbClr val="FFFFFF"/>
                </a:solidFill>
                <a:latin typeface="Calibri"/>
                <a:cs typeface="Calibri"/>
              </a:rPr>
              <a:t> </a:t>
            </a:r>
            <a:r>
              <a:rPr sz="1250" b="1" spc="75" dirty="0">
                <a:solidFill>
                  <a:srgbClr val="FFBF00"/>
                </a:solidFill>
                <a:latin typeface="Calibri"/>
                <a:cs typeface="Calibri"/>
              </a:rPr>
              <a:t>IEC</a:t>
            </a:r>
            <a:r>
              <a:rPr sz="1250" b="1" spc="50" dirty="0">
                <a:solidFill>
                  <a:srgbClr val="FFBF00"/>
                </a:solidFill>
                <a:latin typeface="Calibri"/>
                <a:cs typeface="Calibri"/>
              </a:rPr>
              <a:t> </a:t>
            </a:r>
            <a:r>
              <a:rPr sz="1250" b="1" spc="90" dirty="0">
                <a:solidFill>
                  <a:srgbClr val="FFBF00"/>
                </a:solidFill>
                <a:latin typeface="Calibri"/>
                <a:cs typeface="Calibri"/>
              </a:rPr>
              <a:t>62443</a:t>
            </a:r>
            <a:r>
              <a:rPr sz="1250" b="1" spc="35" dirty="0">
                <a:solidFill>
                  <a:srgbClr val="FFBF00"/>
                </a:solidFill>
                <a:latin typeface="Calibri"/>
                <a:cs typeface="Calibri"/>
              </a:rPr>
              <a:t> </a:t>
            </a:r>
            <a:r>
              <a:rPr sz="1250" spc="85" dirty="0">
                <a:solidFill>
                  <a:srgbClr val="FFFFFF"/>
                </a:solidFill>
                <a:latin typeface="Calibri"/>
                <a:cs typeface="Calibri"/>
              </a:rPr>
              <a:t>παρουσιάζει</a:t>
            </a:r>
            <a:r>
              <a:rPr sz="1250" spc="50" dirty="0">
                <a:solidFill>
                  <a:srgbClr val="FFFFFF"/>
                </a:solidFill>
                <a:latin typeface="Calibri"/>
                <a:cs typeface="Calibri"/>
              </a:rPr>
              <a:t> </a:t>
            </a:r>
            <a:r>
              <a:rPr sz="1250" spc="85" dirty="0">
                <a:solidFill>
                  <a:srgbClr val="FFFFFF"/>
                </a:solidFill>
                <a:latin typeface="Calibri"/>
                <a:cs typeface="Calibri"/>
              </a:rPr>
              <a:t>την</a:t>
            </a:r>
            <a:r>
              <a:rPr sz="1250" spc="50" dirty="0">
                <a:solidFill>
                  <a:srgbClr val="FFFFFF"/>
                </a:solidFill>
                <a:latin typeface="Calibri"/>
                <a:cs typeface="Calibri"/>
              </a:rPr>
              <a:t> </a:t>
            </a:r>
            <a:r>
              <a:rPr sz="1250" spc="80" dirty="0">
                <a:solidFill>
                  <a:srgbClr val="FFFFFF"/>
                </a:solidFill>
                <a:latin typeface="Calibri"/>
                <a:cs typeface="Calibri"/>
              </a:rPr>
              <a:t>έννοια</a:t>
            </a:r>
            <a:r>
              <a:rPr sz="1250" spc="50" dirty="0">
                <a:solidFill>
                  <a:srgbClr val="FFFFFF"/>
                </a:solidFill>
                <a:latin typeface="Calibri"/>
                <a:cs typeface="Calibri"/>
              </a:rPr>
              <a:t> </a:t>
            </a:r>
            <a:r>
              <a:rPr sz="1250" spc="95" dirty="0">
                <a:solidFill>
                  <a:srgbClr val="FFFFFF"/>
                </a:solidFill>
                <a:latin typeface="Calibri"/>
                <a:cs typeface="Calibri"/>
              </a:rPr>
              <a:t>των</a:t>
            </a:r>
            <a:r>
              <a:rPr sz="1250" spc="45" dirty="0">
                <a:solidFill>
                  <a:srgbClr val="FFFFFF"/>
                </a:solidFill>
                <a:latin typeface="Calibri"/>
                <a:cs typeface="Calibri"/>
              </a:rPr>
              <a:t> </a:t>
            </a:r>
            <a:r>
              <a:rPr sz="1250" b="1" spc="90" dirty="0">
                <a:solidFill>
                  <a:srgbClr val="FFBF00"/>
                </a:solidFill>
                <a:latin typeface="Calibri"/>
                <a:cs typeface="Calibri"/>
              </a:rPr>
              <a:t>επιπέδων</a:t>
            </a:r>
            <a:r>
              <a:rPr sz="1250" b="1" spc="55" dirty="0">
                <a:solidFill>
                  <a:srgbClr val="FFBF00"/>
                </a:solidFill>
                <a:latin typeface="Calibri"/>
                <a:cs typeface="Calibri"/>
              </a:rPr>
              <a:t> </a:t>
            </a:r>
            <a:r>
              <a:rPr sz="1250" b="1" spc="95" dirty="0">
                <a:solidFill>
                  <a:srgbClr val="FFBF00"/>
                </a:solidFill>
                <a:latin typeface="Calibri"/>
                <a:cs typeface="Calibri"/>
              </a:rPr>
              <a:t>ασφαλείας</a:t>
            </a:r>
            <a:r>
              <a:rPr sz="1250" b="1" spc="45" dirty="0">
                <a:solidFill>
                  <a:srgbClr val="FFBF00"/>
                </a:solidFill>
                <a:latin typeface="Calibri"/>
                <a:cs typeface="Calibri"/>
              </a:rPr>
              <a:t> </a:t>
            </a:r>
            <a:r>
              <a:rPr sz="1250" spc="70" dirty="0">
                <a:solidFill>
                  <a:srgbClr val="FFFFFF"/>
                </a:solidFill>
                <a:latin typeface="Calibri"/>
                <a:cs typeface="Calibri"/>
              </a:rPr>
              <a:t>SL)</a:t>
            </a:r>
            <a:r>
              <a:rPr sz="1250" spc="45" dirty="0">
                <a:solidFill>
                  <a:srgbClr val="FFFFFF"/>
                </a:solidFill>
                <a:latin typeface="Calibri"/>
                <a:cs typeface="Calibri"/>
              </a:rPr>
              <a:t> </a:t>
            </a:r>
            <a:r>
              <a:rPr sz="1250" spc="100" dirty="0">
                <a:solidFill>
                  <a:srgbClr val="FFFFFF"/>
                </a:solidFill>
                <a:latin typeface="Calibri"/>
                <a:cs typeface="Calibri"/>
              </a:rPr>
              <a:t>που</a:t>
            </a:r>
            <a:r>
              <a:rPr sz="1250" spc="45" dirty="0">
                <a:solidFill>
                  <a:srgbClr val="FFFFFF"/>
                </a:solidFill>
                <a:latin typeface="Calibri"/>
                <a:cs typeface="Calibri"/>
              </a:rPr>
              <a:t> </a:t>
            </a:r>
            <a:r>
              <a:rPr sz="1250" spc="85" dirty="0">
                <a:solidFill>
                  <a:srgbClr val="FFFFFF"/>
                </a:solidFill>
                <a:latin typeface="Calibri"/>
                <a:cs typeface="Calibri"/>
              </a:rPr>
              <a:t>εφαρμόζονται</a:t>
            </a:r>
            <a:r>
              <a:rPr sz="1250" spc="55" dirty="0">
                <a:solidFill>
                  <a:srgbClr val="FFFFFF"/>
                </a:solidFill>
                <a:latin typeface="Calibri"/>
                <a:cs typeface="Calibri"/>
              </a:rPr>
              <a:t> </a:t>
            </a:r>
            <a:r>
              <a:rPr sz="1250" spc="90" dirty="0">
                <a:solidFill>
                  <a:srgbClr val="FFFFFF"/>
                </a:solidFill>
                <a:latin typeface="Calibri"/>
                <a:cs typeface="Calibri"/>
              </a:rPr>
              <a:t>σε</a:t>
            </a:r>
            <a:r>
              <a:rPr sz="1250" spc="45" dirty="0">
                <a:solidFill>
                  <a:srgbClr val="FFFFFF"/>
                </a:solidFill>
                <a:latin typeface="Calibri"/>
                <a:cs typeface="Calibri"/>
              </a:rPr>
              <a:t> </a:t>
            </a:r>
            <a:r>
              <a:rPr sz="1250" spc="95" dirty="0">
                <a:solidFill>
                  <a:srgbClr val="FFFFFF"/>
                </a:solidFill>
                <a:latin typeface="Calibri"/>
                <a:cs typeface="Calibri"/>
              </a:rPr>
              <a:t>διάφορα</a:t>
            </a:r>
            <a:r>
              <a:rPr sz="1250" spc="50" dirty="0">
                <a:solidFill>
                  <a:srgbClr val="FFFFFF"/>
                </a:solidFill>
                <a:latin typeface="Calibri"/>
                <a:cs typeface="Calibri"/>
              </a:rPr>
              <a:t> </a:t>
            </a:r>
            <a:r>
              <a:rPr sz="1250" spc="75" dirty="0">
                <a:solidFill>
                  <a:srgbClr val="FFFFFF"/>
                </a:solidFill>
                <a:latin typeface="Calibri"/>
                <a:cs typeface="Calibri"/>
              </a:rPr>
              <a:t>στοιχεία</a:t>
            </a:r>
            <a:r>
              <a:rPr sz="1250" b="1" spc="75" dirty="0">
                <a:solidFill>
                  <a:srgbClr val="FFBF00"/>
                </a:solidFill>
                <a:latin typeface="Calibri"/>
                <a:cs typeface="Calibri"/>
              </a:rPr>
              <a:t>,</a:t>
            </a:r>
            <a:r>
              <a:rPr sz="1250" b="1" spc="45" dirty="0">
                <a:solidFill>
                  <a:srgbClr val="FFBF00"/>
                </a:solidFill>
                <a:latin typeface="Calibri"/>
                <a:cs typeface="Calibri"/>
              </a:rPr>
              <a:t> </a:t>
            </a:r>
            <a:r>
              <a:rPr sz="1250" b="1" spc="100" dirty="0">
                <a:solidFill>
                  <a:srgbClr val="FFBF00"/>
                </a:solidFill>
                <a:latin typeface="Calibri"/>
                <a:cs typeface="Calibri"/>
              </a:rPr>
              <a:t>όπως</a:t>
            </a:r>
            <a:r>
              <a:rPr sz="1250" b="1" spc="50" dirty="0">
                <a:solidFill>
                  <a:srgbClr val="FFBF00"/>
                </a:solidFill>
                <a:latin typeface="Calibri"/>
                <a:cs typeface="Calibri"/>
              </a:rPr>
              <a:t> </a:t>
            </a:r>
            <a:r>
              <a:rPr sz="1250" spc="80" dirty="0">
                <a:solidFill>
                  <a:srgbClr val="FFFFFF"/>
                </a:solidFill>
                <a:latin typeface="Calibri"/>
                <a:cs typeface="Calibri"/>
              </a:rPr>
              <a:t>ζώνεςαγωγοί,</a:t>
            </a:r>
            <a:r>
              <a:rPr sz="1250" spc="45" dirty="0">
                <a:solidFill>
                  <a:srgbClr val="FFFFFF"/>
                </a:solidFill>
                <a:latin typeface="Calibri"/>
                <a:cs typeface="Calibri"/>
              </a:rPr>
              <a:t> </a:t>
            </a:r>
            <a:r>
              <a:rPr sz="1250" b="1" spc="90" dirty="0">
                <a:solidFill>
                  <a:srgbClr val="FFBF00"/>
                </a:solidFill>
                <a:latin typeface="Calibri"/>
                <a:cs typeface="Calibri"/>
              </a:rPr>
              <a:t>κανάλια</a:t>
            </a:r>
            <a:r>
              <a:rPr sz="1250" b="1" spc="45" dirty="0">
                <a:solidFill>
                  <a:srgbClr val="FFBF00"/>
                </a:solidFill>
                <a:latin typeface="Calibri"/>
                <a:cs typeface="Calibri"/>
              </a:rPr>
              <a:t> </a:t>
            </a:r>
            <a:r>
              <a:rPr sz="1250" spc="80" dirty="0">
                <a:solidFill>
                  <a:srgbClr val="FFFFFF"/>
                </a:solidFill>
                <a:latin typeface="Calibri"/>
                <a:cs typeface="Calibri"/>
              </a:rPr>
              <a:t>και</a:t>
            </a:r>
            <a:endParaRPr sz="1250">
              <a:latin typeface="Calibri"/>
              <a:cs typeface="Calibri"/>
            </a:endParaRPr>
          </a:p>
          <a:p>
            <a:pPr marL="287020">
              <a:lnSpc>
                <a:spcPts val="1445"/>
              </a:lnSpc>
            </a:pPr>
            <a:r>
              <a:rPr sz="1250" b="1" spc="85" dirty="0">
                <a:solidFill>
                  <a:srgbClr val="FFBF00"/>
                </a:solidFill>
                <a:latin typeface="Calibri"/>
                <a:cs typeface="Calibri"/>
              </a:rPr>
              <a:t>προϊόντα.</a:t>
            </a:r>
            <a:endParaRPr sz="1250">
              <a:latin typeface="Calibri"/>
              <a:cs typeface="Calibri"/>
            </a:endParaRPr>
          </a:p>
          <a:p>
            <a:pPr>
              <a:lnSpc>
                <a:spcPct val="100000"/>
              </a:lnSpc>
              <a:spcBef>
                <a:spcPts val="10"/>
              </a:spcBef>
            </a:pPr>
            <a:endParaRPr sz="1400">
              <a:latin typeface="Calibri"/>
              <a:cs typeface="Calibri"/>
            </a:endParaRPr>
          </a:p>
          <a:p>
            <a:pPr marL="287020" marR="132080" indent="-274320">
              <a:lnSpc>
                <a:spcPct val="93000"/>
              </a:lnSpc>
              <a:buClr>
                <a:srgbClr val="FFB800"/>
              </a:buClr>
              <a:buSzPct val="128000"/>
              <a:buFont typeface="Courier New"/>
              <a:buChar char="o"/>
              <a:tabLst>
                <a:tab pos="287020" algn="l"/>
              </a:tabLst>
            </a:pPr>
            <a:r>
              <a:rPr sz="1250" spc="100" dirty="0">
                <a:solidFill>
                  <a:srgbClr val="FFFFFF"/>
                </a:solidFill>
                <a:latin typeface="Calibri"/>
                <a:cs typeface="Calibri"/>
              </a:rPr>
              <a:t>Για</a:t>
            </a:r>
            <a:r>
              <a:rPr sz="1250" spc="70" dirty="0">
                <a:solidFill>
                  <a:srgbClr val="FFFFFF"/>
                </a:solidFill>
                <a:latin typeface="Calibri"/>
                <a:cs typeface="Calibri"/>
              </a:rPr>
              <a:t> </a:t>
            </a:r>
            <a:r>
              <a:rPr sz="1250" spc="110" dirty="0">
                <a:solidFill>
                  <a:srgbClr val="FFFFFF"/>
                </a:solidFill>
                <a:latin typeface="Calibri"/>
                <a:cs typeface="Calibri"/>
              </a:rPr>
              <a:t>τον</a:t>
            </a:r>
            <a:r>
              <a:rPr sz="1250" spc="70" dirty="0">
                <a:solidFill>
                  <a:srgbClr val="FFFFFF"/>
                </a:solidFill>
                <a:latin typeface="Calibri"/>
                <a:cs typeface="Calibri"/>
              </a:rPr>
              <a:t> </a:t>
            </a:r>
            <a:r>
              <a:rPr sz="1250" spc="114" dirty="0">
                <a:solidFill>
                  <a:srgbClr val="FFFFFF"/>
                </a:solidFill>
                <a:latin typeface="Calibri"/>
                <a:cs typeface="Calibri"/>
              </a:rPr>
              <a:t>ορισμό</a:t>
            </a:r>
            <a:r>
              <a:rPr sz="1250" spc="70" dirty="0">
                <a:solidFill>
                  <a:srgbClr val="FFFFFF"/>
                </a:solidFill>
                <a:latin typeface="Calibri"/>
                <a:cs typeface="Calibri"/>
              </a:rPr>
              <a:t> </a:t>
            </a:r>
            <a:r>
              <a:rPr sz="1250" b="1" spc="120" dirty="0">
                <a:solidFill>
                  <a:srgbClr val="FFBF00"/>
                </a:solidFill>
                <a:latin typeface="Calibri"/>
                <a:cs typeface="Calibri"/>
              </a:rPr>
              <a:t>επιπέδου</a:t>
            </a:r>
            <a:r>
              <a:rPr sz="1250" b="1" spc="70" dirty="0">
                <a:solidFill>
                  <a:srgbClr val="FFBF00"/>
                </a:solidFill>
                <a:latin typeface="Calibri"/>
                <a:cs typeface="Calibri"/>
              </a:rPr>
              <a:t> </a:t>
            </a:r>
            <a:r>
              <a:rPr sz="1250" b="1" spc="120" dirty="0">
                <a:solidFill>
                  <a:srgbClr val="FFBF00"/>
                </a:solidFill>
                <a:latin typeface="Calibri"/>
                <a:cs typeface="Calibri"/>
              </a:rPr>
              <a:t>ασφαλείας,</a:t>
            </a:r>
            <a:r>
              <a:rPr sz="1250" b="1" spc="65" dirty="0">
                <a:solidFill>
                  <a:srgbClr val="FFBF00"/>
                </a:solidFill>
                <a:latin typeface="Calibri"/>
                <a:cs typeface="Calibri"/>
              </a:rPr>
              <a:t> </a:t>
            </a:r>
            <a:r>
              <a:rPr sz="1250" spc="100" dirty="0">
                <a:solidFill>
                  <a:srgbClr val="FFFFFF"/>
                </a:solidFill>
                <a:latin typeface="Calibri"/>
                <a:cs typeface="Calibri"/>
              </a:rPr>
              <a:t>διενεργείται</a:t>
            </a:r>
            <a:r>
              <a:rPr sz="1250" spc="70" dirty="0">
                <a:solidFill>
                  <a:srgbClr val="FFFFFF"/>
                </a:solidFill>
                <a:latin typeface="Calibri"/>
                <a:cs typeface="Calibri"/>
              </a:rPr>
              <a:t> </a:t>
            </a:r>
            <a:r>
              <a:rPr sz="1250" b="1" spc="120" dirty="0">
                <a:solidFill>
                  <a:srgbClr val="FFBF00"/>
                </a:solidFill>
                <a:latin typeface="Calibri"/>
                <a:cs typeface="Calibri"/>
              </a:rPr>
              <a:t>λεπτομερής</a:t>
            </a:r>
            <a:r>
              <a:rPr sz="1250" b="1" spc="70" dirty="0">
                <a:solidFill>
                  <a:srgbClr val="FFBF00"/>
                </a:solidFill>
                <a:latin typeface="Calibri"/>
                <a:cs typeface="Calibri"/>
              </a:rPr>
              <a:t> </a:t>
            </a:r>
            <a:r>
              <a:rPr sz="1250" b="1" spc="130" dirty="0">
                <a:solidFill>
                  <a:srgbClr val="FFBF00"/>
                </a:solidFill>
                <a:latin typeface="Calibri"/>
                <a:cs typeface="Calibri"/>
              </a:rPr>
              <a:t>ανάλυση</a:t>
            </a:r>
            <a:r>
              <a:rPr sz="1250" b="1" spc="65" dirty="0">
                <a:solidFill>
                  <a:srgbClr val="FFBF00"/>
                </a:solidFill>
                <a:latin typeface="Calibri"/>
                <a:cs typeface="Calibri"/>
              </a:rPr>
              <a:t> </a:t>
            </a:r>
            <a:r>
              <a:rPr sz="1250" b="1" spc="110" dirty="0">
                <a:solidFill>
                  <a:srgbClr val="FFBF00"/>
                </a:solidFill>
                <a:latin typeface="Calibri"/>
                <a:cs typeface="Calibri"/>
              </a:rPr>
              <a:t>μιας</a:t>
            </a:r>
            <a:r>
              <a:rPr sz="1250" b="1" spc="75" dirty="0">
                <a:solidFill>
                  <a:srgbClr val="FFBF00"/>
                </a:solidFill>
                <a:latin typeface="Calibri"/>
                <a:cs typeface="Calibri"/>
              </a:rPr>
              <a:t> </a:t>
            </a:r>
            <a:r>
              <a:rPr sz="1250" spc="110" dirty="0">
                <a:solidFill>
                  <a:srgbClr val="FFFFFF"/>
                </a:solidFill>
                <a:latin typeface="Calibri"/>
                <a:cs typeface="Calibri"/>
              </a:rPr>
              <a:t>συγκεκριμένης</a:t>
            </a:r>
            <a:r>
              <a:rPr sz="1250" spc="65" dirty="0">
                <a:solidFill>
                  <a:srgbClr val="FFFFFF"/>
                </a:solidFill>
                <a:latin typeface="Calibri"/>
                <a:cs typeface="Calibri"/>
              </a:rPr>
              <a:t> </a:t>
            </a:r>
            <a:r>
              <a:rPr sz="1250" b="1" spc="125" dirty="0">
                <a:solidFill>
                  <a:srgbClr val="FFBF00"/>
                </a:solidFill>
                <a:latin typeface="Calibri"/>
                <a:cs typeface="Calibri"/>
              </a:rPr>
              <a:t>συσκευής</a:t>
            </a:r>
            <a:r>
              <a:rPr sz="1250" b="1" spc="65" dirty="0">
                <a:solidFill>
                  <a:srgbClr val="FFBF00"/>
                </a:solidFill>
                <a:latin typeface="Calibri"/>
                <a:cs typeface="Calibri"/>
              </a:rPr>
              <a:t> </a:t>
            </a:r>
            <a:r>
              <a:rPr sz="1250" spc="105" dirty="0">
                <a:solidFill>
                  <a:srgbClr val="FFFFFF"/>
                </a:solidFill>
                <a:latin typeface="Calibri"/>
                <a:cs typeface="Calibri"/>
              </a:rPr>
              <a:t>για</a:t>
            </a:r>
            <a:r>
              <a:rPr sz="1250" spc="70" dirty="0">
                <a:solidFill>
                  <a:srgbClr val="FFFFFF"/>
                </a:solidFill>
                <a:latin typeface="Calibri"/>
                <a:cs typeface="Calibri"/>
              </a:rPr>
              <a:t> </a:t>
            </a:r>
            <a:r>
              <a:rPr sz="1250" spc="110" dirty="0">
                <a:solidFill>
                  <a:srgbClr val="FFFFFF"/>
                </a:solidFill>
                <a:latin typeface="Calibri"/>
                <a:cs typeface="Calibri"/>
              </a:rPr>
              <a:t>τον</a:t>
            </a:r>
            <a:r>
              <a:rPr sz="1250" spc="70" dirty="0">
                <a:solidFill>
                  <a:srgbClr val="FFFFFF"/>
                </a:solidFill>
                <a:latin typeface="Calibri"/>
                <a:cs typeface="Calibri"/>
              </a:rPr>
              <a:t> </a:t>
            </a:r>
            <a:r>
              <a:rPr sz="1250" spc="114" dirty="0">
                <a:solidFill>
                  <a:srgbClr val="FFFFFF"/>
                </a:solidFill>
                <a:latin typeface="Calibri"/>
                <a:cs typeface="Calibri"/>
              </a:rPr>
              <a:t>προσδιορισμό</a:t>
            </a:r>
            <a:r>
              <a:rPr sz="1250" spc="70" dirty="0">
                <a:solidFill>
                  <a:srgbClr val="FFFFFF"/>
                </a:solidFill>
                <a:latin typeface="Calibri"/>
                <a:cs typeface="Calibri"/>
              </a:rPr>
              <a:t> </a:t>
            </a:r>
            <a:r>
              <a:rPr sz="1250" spc="120" dirty="0">
                <a:solidFill>
                  <a:srgbClr val="FFFFFF"/>
                </a:solidFill>
                <a:latin typeface="Calibri"/>
                <a:cs typeface="Calibri"/>
              </a:rPr>
              <a:t>του</a:t>
            </a:r>
            <a:r>
              <a:rPr sz="1250" spc="70" dirty="0">
                <a:solidFill>
                  <a:srgbClr val="FFFFFF"/>
                </a:solidFill>
                <a:latin typeface="Calibri"/>
                <a:cs typeface="Calibri"/>
              </a:rPr>
              <a:t> </a:t>
            </a:r>
            <a:r>
              <a:rPr sz="1250" spc="120" dirty="0">
                <a:solidFill>
                  <a:srgbClr val="FFFFFF"/>
                </a:solidFill>
                <a:latin typeface="Calibri"/>
                <a:cs typeface="Calibri"/>
              </a:rPr>
              <a:t>κατάλληλου </a:t>
            </a:r>
            <a:r>
              <a:rPr sz="1250" spc="-265" dirty="0">
                <a:solidFill>
                  <a:srgbClr val="FFFFFF"/>
                </a:solidFill>
                <a:latin typeface="Calibri"/>
                <a:cs typeface="Calibri"/>
              </a:rPr>
              <a:t> </a:t>
            </a:r>
            <a:r>
              <a:rPr sz="1250" spc="114" dirty="0">
                <a:solidFill>
                  <a:srgbClr val="FFFFFF"/>
                </a:solidFill>
                <a:latin typeface="Calibri"/>
                <a:cs typeface="Calibri"/>
              </a:rPr>
              <a:t>επιπέδου</a:t>
            </a:r>
            <a:r>
              <a:rPr sz="1250" spc="50" dirty="0">
                <a:solidFill>
                  <a:srgbClr val="FFFFFF"/>
                </a:solidFill>
                <a:latin typeface="Calibri"/>
                <a:cs typeface="Calibri"/>
              </a:rPr>
              <a:t> </a:t>
            </a:r>
            <a:r>
              <a:rPr sz="1250" spc="120" dirty="0">
                <a:solidFill>
                  <a:srgbClr val="FFFFFF"/>
                </a:solidFill>
                <a:latin typeface="Calibri"/>
                <a:cs typeface="Calibri"/>
              </a:rPr>
              <a:t>ασφαλείας</a:t>
            </a:r>
            <a:r>
              <a:rPr sz="1250" spc="55" dirty="0">
                <a:solidFill>
                  <a:srgbClr val="FFFFFF"/>
                </a:solidFill>
                <a:latin typeface="Calibri"/>
                <a:cs typeface="Calibri"/>
              </a:rPr>
              <a:t> </a:t>
            </a:r>
            <a:r>
              <a:rPr sz="1250" spc="125" dirty="0">
                <a:solidFill>
                  <a:srgbClr val="FFFFFF"/>
                </a:solidFill>
                <a:latin typeface="Calibri"/>
                <a:cs typeface="Calibri"/>
              </a:rPr>
              <a:t>με</a:t>
            </a:r>
            <a:r>
              <a:rPr sz="1250" spc="50" dirty="0">
                <a:solidFill>
                  <a:srgbClr val="FFFFFF"/>
                </a:solidFill>
                <a:latin typeface="Calibri"/>
                <a:cs typeface="Calibri"/>
              </a:rPr>
              <a:t> </a:t>
            </a:r>
            <a:r>
              <a:rPr sz="1250" spc="130" dirty="0">
                <a:solidFill>
                  <a:srgbClr val="FFFFFF"/>
                </a:solidFill>
                <a:latin typeface="Calibri"/>
                <a:cs typeface="Calibri"/>
              </a:rPr>
              <a:t>βάση</a:t>
            </a:r>
            <a:r>
              <a:rPr sz="1250" spc="55" dirty="0">
                <a:solidFill>
                  <a:srgbClr val="FFFFFF"/>
                </a:solidFill>
                <a:latin typeface="Calibri"/>
                <a:cs typeface="Calibri"/>
              </a:rPr>
              <a:t> </a:t>
            </a:r>
            <a:r>
              <a:rPr sz="1250" spc="114" dirty="0">
                <a:solidFill>
                  <a:srgbClr val="FFFFFF"/>
                </a:solidFill>
                <a:latin typeface="Calibri"/>
                <a:cs typeface="Calibri"/>
              </a:rPr>
              <a:t>το</a:t>
            </a:r>
            <a:r>
              <a:rPr sz="1250" spc="55" dirty="0">
                <a:solidFill>
                  <a:srgbClr val="FFFFFF"/>
                </a:solidFill>
                <a:latin typeface="Calibri"/>
                <a:cs typeface="Calibri"/>
              </a:rPr>
              <a:t> </a:t>
            </a:r>
            <a:r>
              <a:rPr sz="1250" spc="125" dirty="0">
                <a:solidFill>
                  <a:srgbClr val="FFFFFF"/>
                </a:solidFill>
                <a:latin typeface="Calibri"/>
                <a:cs typeface="Calibri"/>
              </a:rPr>
              <a:t>ρόλο</a:t>
            </a:r>
            <a:r>
              <a:rPr sz="1250" spc="55" dirty="0">
                <a:solidFill>
                  <a:srgbClr val="FFFFFF"/>
                </a:solidFill>
                <a:latin typeface="Calibri"/>
                <a:cs typeface="Calibri"/>
              </a:rPr>
              <a:t> </a:t>
            </a:r>
            <a:r>
              <a:rPr sz="1250" b="1" spc="110" dirty="0">
                <a:solidFill>
                  <a:srgbClr val="FFBF00"/>
                </a:solidFill>
                <a:latin typeface="Calibri"/>
                <a:cs typeface="Calibri"/>
              </a:rPr>
              <a:t>και</a:t>
            </a:r>
            <a:r>
              <a:rPr sz="1250" b="1" spc="50" dirty="0">
                <a:solidFill>
                  <a:srgbClr val="FFBF00"/>
                </a:solidFill>
                <a:latin typeface="Calibri"/>
                <a:cs typeface="Calibri"/>
              </a:rPr>
              <a:t> </a:t>
            </a:r>
            <a:r>
              <a:rPr sz="1250" spc="114" dirty="0">
                <a:solidFill>
                  <a:srgbClr val="FFFFFF"/>
                </a:solidFill>
                <a:latin typeface="Calibri"/>
                <a:cs typeface="Calibri"/>
              </a:rPr>
              <a:t>τη</a:t>
            </a:r>
            <a:r>
              <a:rPr sz="1250" spc="55" dirty="0">
                <a:solidFill>
                  <a:srgbClr val="FFFFFF"/>
                </a:solidFill>
                <a:latin typeface="Calibri"/>
                <a:cs typeface="Calibri"/>
              </a:rPr>
              <a:t> </a:t>
            </a:r>
            <a:r>
              <a:rPr sz="1250" spc="125" dirty="0">
                <a:solidFill>
                  <a:srgbClr val="FFFFFF"/>
                </a:solidFill>
                <a:latin typeface="Calibri"/>
                <a:cs typeface="Calibri"/>
              </a:rPr>
              <a:t>θέση</a:t>
            </a:r>
            <a:r>
              <a:rPr sz="1250" spc="55" dirty="0">
                <a:solidFill>
                  <a:srgbClr val="FFFFFF"/>
                </a:solidFill>
                <a:latin typeface="Calibri"/>
                <a:cs typeface="Calibri"/>
              </a:rPr>
              <a:t> </a:t>
            </a:r>
            <a:r>
              <a:rPr sz="1250" spc="110" dirty="0">
                <a:solidFill>
                  <a:srgbClr val="FFFFFF"/>
                </a:solidFill>
                <a:latin typeface="Calibri"/>
                <a:cs typeface="Calibri"/>
              </a:rPr>
              <a:t>της</a:t>
            </a:r>
            <a:r>
              <a:rPr sz="1250" spc="55" dirty="0">
                <a:solidFill>
                  <a:srgbClr val="FFFFFF"/>
                </a:solidFill>
                <a:latin typeface="Calibri"/>
                <a:cs typeface="Calibri"/>
              </a:rPr>
              <a:t> </a:t>
            </a:r>
            <a:r>
              <a:rPr sz="1250" b="1" spc="120" dirty="0">
                <a:solidFill>
                  <a:srgbClr val="FFBF00"/>
                </a:solidFill>
                <a:latin typeface="Calibri"/>
                <a:cs typeface="Calibri"/>
              </a:rPr>
              <a:t>στο</a:t>
            </a:r>
            <a:r>
              <a:rPr sz="1250" b="1" spc="50" dirty="0">
                <a:solidFill>
                  <a:srgbClr val="FFBF00"/>
                </a:solidFill>
                <a:latin typeface="Calibri"/>
                <a:cs typeface="Calibri"/>
              </a:rPr>
              <a:t> </a:t>
            </a:r>
            <a:r>
              <a:rPr sz="1250" spc="120" dirty="0">
                <a:solidFill>
                  <a:srgbClr val="FFFFFF"/>
                </a:solidFill>
                <a:latin typeface="Calibri"/>
                <a:cs typeface="Calibri"/>
              </a:rPr>
              <a:t>σύστημα.</a:t>
            </a:r>
            <a:endParaRPr sz="1250">
              <a:latin typeface="Calibri"/>
              <a:cs typeface="Calibri"/>
            </a:endParaRPr>
          </a:p>
          <a:p>
            <a:pPr>
              <a:lnSpc>
                <a:spcPct val="100000"/>
              </a:lnSpc>
              <a:spcBef>
                <a:spcPts val="55"/>
              </a:spcBef>
              <a:buClr>
                <a:srgbClr val="FFB800"/>
              </a:buClr>
              <a:buFont typeface="Courier New"/>
              <a:buChar char="o"/>
            </a:pPr>
            <a:endParaRPr sz="1250">
              <a:latin typeface="Calibri"/>
              <a:cs typeface="Calibri"/>
            </a:endParaRPr>
          </a:p>
          <a:p>
            <a:pPr marL="286385" indent="-273685">
              <a:lnSpc>
                <a:spcPct val="100000"/>
              </a:lnSpc>
              <a:spcBef>
                <a:spcPts val="5"/>
              </a:spcBef>
              <a:buClr>
                <a:srgbClr val="FFB800"/>
              </a:buClr>
              <a:buSzPct val="128000"/>
              <a:buFont typeface="Courier New"/>
              <a:buChar char="o"/>
              <a:tabLst>
                <a:tab pos="286385" algn="l"/>
              </a:tabLst>
            </a:pPr>
            <a:r>
              <a:rPr sz="1250" spc="60" dirty="0">
                <a:solidFill>
                  <a:srgbClr val="FFFFFF"/>
                </a:solidFill>
                <a:latin typeface="Calibri"/>
                <a:cs typeface="Calibri"/>
              </a:rPr>
              <a:t>Αυτά</a:t>
            </a:r>
            <a:r>
              <a:rPr sz="1250" spc="25" dirty="0">
                <a:solidFill>
                  <a:srgbClr val="FFFFFF"/>
                </a:solidFill>
                <a:latin typeface="Calibri"/>
                <a:cs typeface="Calibri"/>
              </a:rPr>
              <a:t> </a:t>
            </a:r>
            <a:r>
              <a:rPr sz="1250" b="1" spc="60" dirty="0">
                <a:solidFill>
                  <a:srgbClr val="FFBF00"/>
                </a:solidFill>
                <a:latin typeface="Calibri"/>
                <a:cs typeface="Calibri"/>
              </a:rPr>
              <a:t>τα</a:t>
            </a:r>
            <a:r>
              <a:rPr sz="1250" b="1" spc="25" dirty="0">
                <a:solidFill>
                  <a:srgbClr val="FFBF00"/>
                </a:solidFill>
                <a:latin typeface="Calibri"/>
                <a:cs typeface="Calibri"/>
              </a:rPr>
              <a:t> </a:t>
            </a:r>
            <a:r>
              <a:rPr sz="1250" b="1" spc="60" dirty="0">
                <a:solidFill>
                  <a:srgbClr val="FFBF00"/>
                </a:solidFill>
                <a:latin typeface="Calibri"/>
                <a:cs typeface="Calibri"/>
              </a:rPr>
              <a:t>επίπεδα</a:t>
            </a:r>
            <a:r>
              <a:rPr sz="1250" b="1" spc="30" dirty="0">
                <a:solidFill>
                  <a:srgbClr val="FFBF00"/>
                </a:solidFill>
                <a:latin typeface="Calibri"/>
                <a:cs typeface="Calibri"/>
              </a:rPr>
              <a:t> </a:t>
            </a:r>
            <a:r>
              <a:rPr sz="1250" b="1" spc="60" dirty="0">
                <a:solidFill>
                  <a:srgbClr val="FFBF00"/>
                </a:solidFill>
                <a:latin typeface="Calibri"/>
                <a:cs typeface="Calibri"/>
              </a:rPr>
              <a:t>ασφαλείας</a:t>
            </a:r>
            <a:r>
              <a:rPr sz="1250" b="1" spc="20" dirty="0">
                <a:solidFill>
                  <a:srgbClr val="FFBF00"/>
                </a:solidFill>
                <a:latin typeface="Calibri"/>
                <a:cs typeface="Calibri"/>
              </a:rPr>
              <a:t> </a:t>
            </a:r>
            <a:r>
              <a:rPr sz="1250" spc="55" dirty="0">
                <a:solidFill>
                  <a:srgbClr val="FFFFFF"/>
                </a:solidFill>
                <a:latin typeface="Calibri"/>
                <a:cs typeface="Calibri"/>
              </a:rPr>
              <a:t>κατηγοριοποιούνται</a:t>
            </a:r>
            <a:r>
              <a:rPr sz="1250" spc="25" dirty="0">
                <a:solidFill>
                  <a:srgbClr val="FFFFFF"/>
                </a:solidFill>
                <a:latin typeface="Calibri"/>
                <a:cs typeface="Calibri"/>
              </a:rPr>
              <a:t> </a:t>
            </a:r>
            <a:r>
              <a:rPr sz="1250" spc="60" dirty="0">
                <a:solidFill>
                  <a:srgbClr val="FFFFFF"/>
                </a:solidFill>
                <a:latin typeface="Calibri"/>
                <a:cs typeface="Calibri"/>
              </a:rPr>
              <a:t>σε</a:t>
            </a:r>
            <a:r>
              <a:rPr sz="1250" spc="35" dirty="0">
                <a:solidFill>
                  <a:srgbClr val="FFFFFF"/>
                </a:solidFill>
                <a:latin typeface="Calibri"/>
                <a:cs typeface="Calibri"/>
              </a:rPr>
              <a:t> </a:t>
            </a:r>
            <a:r>
              <a:rPr sz="1250" b="1" spc="60" dirty="0">
                <a:solidFill>
                  <a:srgbClr val="FFBF00"/>
                </a:solidFill>
                <a:latin typeface="Calibri"/>
                <a:cs typeface="Calibri"/>
              </a:rPr>
              <a:t>τέσσερα</a:t>
            </a:r>
            <a:r>
              <a:rPr sz="1250" b="1" spc="25" dirty="0">
                <a:solidFill>
                  <a:srgbClr val="FFBF00"/>
                </a:solidFill>
                <a:latin typeface="Calibri"/>
                <a:cs typeface="Calibri"/>
              </a:rPr>
              <a:t> </a:t>
            </a:r>
            <a:r>
              <a:rPr sz="1250" b="1" spc="60" dirty="0">
                <a:solidFill>
                  <a:srgbClr val="FFBF00"/>
                </a:solidFill>
                <a:latin typeface="Calibri"/>
                <a:cs typeface="Calibri"/>
              </a:rPr>
              <a:t>μοναδικά</a:t>
            </a:r>
            <a:r>
              <a:rPr sz="1250" b="1" spc="30" dirty="0">
                <a:solidFill>
                  <a:srgbClr val="FFBF00"/>
                </a:solidFill>
                <a:latin typeface="Calibri"/>
                <a:cs typeface="Calibri"/>
              </a:rPr>
              <a:t> </a:t>
            </a:r>
            <a:r>
              <a:rPr sz="1250" spc="55" dirty="0">
                <a:solidFill>
                  <a:srgbClr val="FFFFFF"/>
                </a:solidFill>
                <a:latin typeface="Calibri"/>
                <a:cs typeface="Calibri"/>
              </a:rPr>
              <a:t>επίπεδα,</a:t>
            </a:r>
            <a:r>
              <a:rPr sz="1250" spc="25" dirty="0">
                <a:solidFill>
                  <a:srgbClr val="FFFFFF"/>
                </a:solidFill>
                <a:latin typeface="Calibri"/>
                <a:cs typeface="Calibri"/>
              </a:rPr>
              <a:t> </a:t>
            </a:r>
            <a:r>
              <a:rPr sz="1250" spc="65" dirty="0">
                <a:solidFill>
                  <a:srgbClr val="FFFFFF"/>
                </a:solidFill>
                <a:latin typeface="Calibri"/>
                <a:cs typeface="Calibri"/>
              </a:rPr>
              <a:t>που</a:t>
            </a:r>
            <a:r>
              <a:rPr sz="1250" spc="25" dirty="0">
                <a:solidFill>
                  <a:srgbClr val="FFFFFF"/>
                </a:solidFill>
                <a:latin typeface="Calibri"/>
                <a:cs typeface="Calibri"/>
              </a:rPr>
              <a:t> </a:t>
            </a:r>
            <a:r>
              <a:rPr sz="1250" spc="55" dirty="0">
                <a:solidFill>
                  <a:srgbClr val="FFFFFF"/>
                </a:solidFill>
                <a:latin typeface="Calibri"/>
                <a:cs typeface="Calibri"/>
              </a:rPr>
              <a:t>κυμαίνονται</a:t>
            </a:r>
            <a:r>
              <a:rPr sz="1250" spc="30" dirty="0">
                <a:solidFill>
                  <a:srgbClr val="FFFFFF"/>
                </a:solidFill>
                <a:latin typeface="Calibri"/>
                <a:cs typeface="Calibri"/>
              </a:rPr>
              <a:t> </a:t>
            </a:r>
            <a:r>
              <a:rPr sz="1250" spc="65" dirty="0">
                <a:solidFill>
                  <a:srgbClr val="FFFFFF"/>
                </a:solidFill>
                <a:latin typeface="Calibri"/>
                <a:cs typeface="Calibri"/>
              </a:rPr>
              <a:t>από</a:t>
            </a:r>
            <a:r>
              <a:rPr sz="1250" spc="25" dirty="0">
                <a:solidFill>
                  <a:srgbClr val="FFFFFF"/>
                </a:solidFill>
                <a:latin typeface="Calibri"/>
                <a:cs typeface="Calibri"/>
              </a:rPr>
              <a:t> </a:t>
            </a:r>
            <a:r>
              <a:rPr sz="1250" spc="55" dirty="0">
                <a:solidFill>
                  <a:srgbClr val="FFFFFF"/>
                </a:solidFill>
                <a:latin typeface="Calibri"/>
                <a:cs typeface="Calibri"/>
              </a:rPr>
              <a:t>το</a:t>
            </a:r>
            <a:r>
              <a:rPr sz="1250" spc="30" dirty="0">
                <a:solidFill>
                  <a:srgbClr val="FFFFFF"/>
                </a:solidFill>
                <a:latin typeface="Calibri"/>
                <a:cs typeface="Calibri"/>
              </a:rPr>
              <a:t> </a:t>
            </a:r>
            <a:r>
              <a:rPr sz="1250" spc="65" dirty="0">
                <a:solidFill>
                  <a:srgbClr val="FFFFFF"/>
                </a:solidFill>
                <a:latin typeface="Calibri"/>
                <a:cs typeface="Calibri"/>
              </a:rPr>
              <a:t>1</a:t>
            </a:r>
            <a:r>
              <a:rPr sz="1250" spc="25" dirty="0">
                <a:solidFill>
                  <a:srgbClr val="FFFFFF"/>
                </a:solidFill>
                <a:latin typeface="Calibri"/>
                <a:cs typeface="Calibri"/>
              </a:rPr>
              <a:t> </a:t>
            </a:r>
            <a:r>
              <a:rPr sz="1250" spc="60" dirty="0">
                <a:solidFill>
                  <a:srgbClr val="FFFFFF"/>
                </a:solidFill>
                <a:latin typeface="Calibri"/>
                <a:cs typeface="Calibri"/>
              </a:rPr>
              <a:t>έως</a:t>
            </a:r>
            <a:r>
              <a:rPr sz="1250" spc="25" dirty="0">
                <a:solidFill>
                  <a:srgbClr val="FFFFFF"/>
                </a:solidFill>
                <a:latin typeface="Calibri"/>
                <a:cs typeface="Calibri"/>
              </a:rPr>
              <a:t> </a:t>
            </a:r>
            <a:r>
              <a:rPr sz="1250" b="1" spc="55" dirty="0">
                <a:solidFill>
                  <a:srgbClr val="FFB800"/>
                </a:solidFill>
                <a:latin typeface="Calibri"/>
                <a:cs typeface="Calibri"/>
              </a:rPr>
              <a:t>το</a:t>
            </a:r>
            <a:r>
              <a:rPr sz="1250" b="1" spc="30" dirty="0">
                <a:solidFill>
                  <a:srgbClr val="FFB800"/>
                </a:solidFill>
                <a:latin typeface="Calibri"/>
                <a:cs typeface="Calibri"/>
              </a:rPr>
              <a:t> </a:t>
            </a:r>
            <a:r>
              <a:rPr sz="1250" b="1" spc="65" dirty="0">
                <a:solidFill>
                  <a:srgbClr val="FFB800"/>
                </a:solidFill>
                <a:latin typeface="Calibri"/>
                <a:cs typeface="Calibri"/>
              </a:rPr>
              <a:t>4</a:t>
            </a:r>
            <a:endParaRPr sz="1250">
              <a:latin typeface="Calibri"/>
              <a:cs typeface="Calibri"/>
            </a:endParaRPr>
          </a:p>
        </p:txBody>
      </p:sp>
      <p:sp>
        <p:nvSpPr>
          <p:cNvPr id="6" name="object 6"/>
          <p:cNvSpPr txBox="1"/>
          <p:nvPr/>
        </p:nvSpPr>
        <p:spPr>
          <a:xfrm>
            <a:off x="2091689" y="3266757"/>
            <a:ext cx="474345" cy="177800"/>
          </a:xfrm>
          <a:prstGeom prst="rect">
            <a:avLst/>
          </a:prstGeom>
        </p:spPr>
        <p:txBody>
          <a:bodyPr vert="horz" wrap="square" lIns="0" tIns="12700" rIns="0" bIns="0" rtlCol="0">
            <a:spAutoFit/>
          </a:bodyPr>
          <a:lstStyle/>
          <a:p>
            <a:pPr marL="12700">
              <a:lnSpc>
                <a:spcPct val="100000"/>
              </a:lnSpc>
              <a:spcBef>
                <a:spcPts val="100"/>
              </a:spcBef>
            </a:pPr>
            <a:r>
              <a:rPr sz="1000" b="1" spc="-15" dirty="0">
                <a:solidFill>
                  <a:srgbClr val="FFFFFF"/>
                </a:solidFill>
                <a:latin typeface="Calibri"/>
                <a:cs typeface="Calibri"/>
              </a:rPr>
              <a:t>Ακούσια</a:t>
            </a:r>
            <a:endParaRPr sz="1000">
              <a:latin typeface="Calibri"/>
              <a:cs typeface="Calibri"/>
            </a:endParaRPr>
          </a:p>
        </p:txBody>
      </p:sp>
      <p:sp>
        <p:nvSpPr>
          <p:cNvPr id="7" name="object 7"/>
          <p:cNvSpPr txBox="1"/>
          <p:nvPr/>
        </p:nvSpPr>
        <p:spPr>
          <a:xfrm>
            <a:off x="3928745" y="3254057"/>
            <a:ext cx="614680"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FFFFFF"/>
                </a:solidFill>
                <a:latin typeface="Calibri"/>
                <a:cs typeface="Calibri"/>
              </a:rPr>
              <a:t>Απλά </a:t>
            </a:r>
            <a:r>
              <a:rPr sz="1000" b="1" spc="-20" dirty="0">
                <a:solidFill>
                  <a:srgbClr val="FFFFFF"/>
                </a:solidFill>
                <a:latin typeface="Calibri"/>
                <a:cs typeface="Calibri"/>
              </a:rPr>
              <a:t>μέσα</a:t>
            </a:r>
            <a:endParaRPr sz="1000">
              <a:latin typeface="Calibri"/>
              <a:cs typeface="Calibri"/>
            </a:endParaRPr>
          </a:p>
        </p:txBody>
      </p:sp>
      <p:sp>
        <p:nvSpPr>
          <p:cNvPr id="8" name="object 8"/>
          <p:cNvSpPr txBox="1"/>
          <p:nvPr/>
        </p:nvSpPr>
        <p:spPr>
          <a:xfrm>
            <a:off x="5949315" y="3209607"/>
            <a:ext cx="445134" cy="393700"/>
          </a:xfrm>
          <a:prstGeom prst="rect">
            <a:avLst/>
          </a:prstGeom>
        </p:spPr>
        <p:txBody>
          <a:bodyPr vert="horz" wrap="square" lIns="0" tIns="12700" rIns="0" bIns="0" rtlCol="0">
            <a:spAutoFit/>
          </a:bodyPr>
          <a:lstStyle/>
          <a:p>
            <a:pPr marL="122555" marR="5080" indent="-109855">
              <a:lnSpc>
                <a:spcPct val="120800"/>
              </a:lnSpc>
              <a:spcBef>
                <a:spcPts val="100"/>
              </a:spcBef>
            </a:pPr>
            <a:r>
              <a:rPr sz="1000" b="1" spc="-15" dirty="0">
                <a:solidFill>
                  <a:srgbClr val="FFFFFF"/>
                </a:solidFill>
                <a:latin typeface="Calibri"/>
                <a:cs typeface="Calibri"/>
              </a:rPr>
              <a:t>Μέτρια </a:t>
            </a:r>
            <a:r>
              <a:rPr sz="1000" b="1" spc="-215" dirty="0">
                <a:solidFill>
                  <a:srgbClr val="FFFFFF"/>
                </a:solidFill>
                <a:latin typeface="Calibri"/>
                <a:cs typeface="Calibri"/>
              </a:rPr>
              <a:t> </a:t>
            </a:r>
            <a:r>
              <a:rPr sz="1000" b="1" spc="-10" dirty="0">
                <a:solidFill>
                  <a:srgbClr val="FFFFFF"/>
                </a:solidFill>
                <a:latin typeface="Calibri"/>
                <a:cs typeface="Calibri"/>
              </a:rPr>
              <a:t>Μ</a:t>
            </a:r>
            <a:r>
              <a:rPr sz="1000" b="1" spc="-15" dirty="0">
                <a:solidFill>
                  <a:srgbClr val="FFFFFF"/>
                </a:solidFill>
                <a:latin typeface="Calibri"/>
                <a:cs typeface="Calibri"/>
              </a:rPr>
              <a:t>έσ</a:t>
            </a:r>
            <a:r>
              <a:rPr sz="1000" b="1" dirty="0">
                <a:solidFill>
                  <a:srgbClr val="FFFFFF"/>
                </a:solidFill>
                <a:latin typeface="Calibri"/>
                <a:cs typeface="Calibri"/>
              </a:rPr>
              <a:t>α</a:t>
            </a:r>
            <a:endParaRPr sz="1000">
              <a:latin typeface="Calibri"/>
              <a:cs typeface="Calibri"/>
            </a:endParaRPr>
          </a:p>
        </p:txBody>
      </p:sp>
      <p:sp>
        <p:nvSpPr>
          <p:cNvPr id="9" name="object 9"/>
          <p:cNvSpPr txBox="1"/>
          <p:nvPr/>
        </p:nvSpPr>
        <p:spPr>
          <a:xfrm>
            <a:off x="7664450" y="3185795"/>
            <a:ext cx="1083945" cy="177800"/>
          </a:xfrm>
          <a:prstGeom prst="rect">
            <a:avLst/>
          </a:prstGeom>
        </p:spPr>
        <p:txBody>
          <a:bodyPr vert="horz" wrap="square" lIns="0" tIns="12700" rIns="0" bIns="0" rtlCol="0">
            <a:spAutoFit/>
          </a:bodyPr>
          <a:lstStyle/>
          <a:p>
            <a:pPr marL="12700">
              <a:lnSpc>
                <a:spcPct val="100000"/>
              </a:lnSpc>
              <a:spcBef>
                <a:spcPts val="100"/>
              </a:spcBef>
            </a:pPr>
            <a:r>
              <a:rPr sz="1000" b="1" spc="-15" dirty="0">
                <a:solidFill>
                  <a:srgbClr val="FFFFFF"/>
                </a:solidFill>
                <a:latin typeface="Calibri"/>
                <a:cs typeface="Calibri"/>
              </a:rPr>
              <a:t>Εκλεπτυσμένα</a:t>
            </a:r>
            <a:r>
              <a:rPr sz="1000" b="1" spc="-10" dirty="0">
                <a:solidFill>
                  <a:srgbClr val="FFFFFF"/>
                </a:solidFill>
                <a:latin typeface="Calibri"/>
                <a:cs typeface="Calibri"/>
              </a:rPr>
              <a:t> μέσα</a:t>
            </a:r>
            <a:endParaRPr sz="1000">
              <a:latin typeface="Calibri"/>
              <a:cs typeface="Calibri"/>
            </a:endParaRPr>
          </a:p>
        </p:txBody>
      </p:sp>
      <p:sp>
        <p:nvSpPr>
          <p:cNvPr id="10" name="object 10"/>
          <p:cNvSpPr txBox="1"/>
          <p:nvPr/>
        </p:nvSpPr>
        <p:spPr>
          <a:xfrm>
            <a:off x="282575" y="3796151"/>
            <a:ext cx="11480165" cy="2042867"/>
          </a:xfrm>
          <a:prstGeom prst="rect">
            <a:avLst/>
          </a:prstGeom>
        </p:spPr>
        <p:txBody>
          <a:bodyPr vert="horz" wrap="square" lIns="0" tIns="0" rIns="0" bIns="0" rtlCol="0">
            <a:spAutoFit/>
          </a:bodyPr>
          <a:lstStyle/>
          <a:p>
            <a:pPr marL="287020" indent="-274320">
              <a:lnSpc>
                <a:spcPts val="1614"/>
              </a:lnSpc>
              <a:buClr>
                <a:srgbClr val="FFB800"/>
              </a:buClr>
              <a:buSzPct val="128000"/>
              <a:buFont typeface="Courier New"/>
              <a:buChar char="o"/>
              <a:tabLst>
                <a:tab pos="287020" algn="l"/>
              </a:tabLst>
            </a:pPr>
            <a:r>
              <a:rPr lang="el-GR" sz="1250" spc="105" dirty="0">
                <a:solidFill>
                  <a:srgbClr val="FFFFFF"/>
                </a:solidFill>
                <a:latin typeface="Calibri"/>
                <a:cs typeface="Calibri"/>
              </a:rPr>
              <a:t>Αφού καθοριστεί το επιθυμητό επίπεδο ασφάλειας για μια ζώνη, είναι απαραίτητο να αξιολογηθεί αν οι συσκευές εντός της ζώνης συμμορφώνονται με το προκαθορισμένο επίπεδο ασφαλείας.</a:t>
            </a:r>
          </a:p>
          <a:p>
            <a:pPr marL="287020" indent="-274320">
              <a:lnSpc>
                <a:spcPts val="1614"/>
              </a:lnSpc>
              <a:buClr>
                <a:srgbClr val="FFB800"/>
              </a:buClr>
              <a:buSzPct val="128000"/>
              <a:buFont typeface="Courier New"/>
              <a:buChar char="o"/>
              <a:tabLst>
                <a:tab pos="287020" algn="l"/>
              </a:tabLst>
            </a:pPr>
            <a:endParaRPr lang="el-GR" sz="1250" spc="105" dirty="0">
              <a:solidFill>
                <a:srgbClr val="FFFFFF"/>
              </a:solidFill>
              <a:latin typeface="Calibri"/>
              <a:cs typeface="Calibri"/>
            </a:endParaRPr>
          </a:p>
          <a:p>
            <a:pPr marL="287020" indent="-274320">
              <a:lnSpc>
                <a:spcPts val="1614"/>
              </a:lnSpc>
              <a:buClr>
                <a:srgbClr val="FFB800"/>
              </a:buClr>
              <a:buSzPct val="128000"/>
              <a:buFont typeface="Courier New"/>
              <a:buChar char="o"/>
              <a:tabLst>
                <a:tab pos="287020" algn="l"/>
              </a:tabLst>
            </a:pPr>
            <a:r>
              <a:rPr lang="el-GR" sz="1250" spc="105" dirty="0">
                <a:solidFill>
                  <a:srgbClr val="FFFFFF"/>
                </a:solidFill>
                <a:latin typeface="Calibri"/>
                <a:cs typeface="Calibri"/>
              </a:rPr>
              <a:t>    Αν οι συσκευές δεν πληρούν τις απαιτήσεις, είναι σημαντικό να σχεδιαστούν και να εφαρμοστούν αντισταθμιστικά μέτρα για την επίτευξη του επιθυμητού επιπέδου ασφάλειας.</a:t>
            </a:r>
          </a:p>
          <a:p>
            <a:pPr marL="12700">
              <a:lnSpc>
                <a:spcPts val="1614"/>
              </a:lnSpc>
              <a:buClr>
                <a:srgbClr val="FFB800"/>
              </a:buClr>
              <a:buSzPct val="128000"/>
              <a:tabLst>
                <a:tab pos="287020" algn="l"/>
              </a:tabLst>
            </a:pPr>
            <a:endParaRPr lang="el-GR" sz="1250" spc="105" dirty="0">
              <a:solidFill>
                <a:srgbClr val="FFFFFF"/>
              </a:solidFill>
              <a:latin typeface="Calibri"/>
              <a:cs typeface="Calibri"/>
            </a:endParaRPr>
          </a:p>
          <a:p>
            <a:pPr marL="287020" indent="-274320">
              <a:lnSpc>
                <a:spcPts val="1614"/>
              </a:lnSpc>
              <a:buClr>
                <a:srgbClr val="FFB800"/>
              </a:buClr>
              <a:buSzPct val="128000"/>
              <a:buFont typeface="Courier New"/>
              <a:buChar char="o"/>
              <a:tabLst>
                <a:tab pos="287020" algn="l"/>
              </a:tabLst>
            </a:pPr>
            <a:r>
              <a:rPr lang="el-GR" sz="1250" spc="105" dirty="0">
                <a:solidFill>
                  <a:srgbClr val="FFFFFF"/>
                </a:solidFill>
                <a:latin typeface="Calibri"/>
                <a:cs typeface="Calibri"/>
              </a:rPr>
              <a:t>    Αυτά τα μέτρα μπορεί να περιλαμβάνουν:</a:t>
            </a:r>
          </a:p>
          <a:p>
            <a:pPr marL="287020" indent="-274320">
              <a:lnSpc>
                <a:spcPts val="1614"/>
              </a:lnSpc>
              <a:buClr>
                <a:srgbClr val="FFB800"/>
              </a:buClr>
              <a:buSzPct val="128000"/>
              <a:buFont typeface="Courier New"/>
              <a:buChar char="o"/>
              <a:tabLst>
                <a:tab pos="287020" algn="l"/>
              </a:tabLst>
            </a:pPr>
            <a:r>
              <a:rPr lang="el-GR" sz="1250" spc="105" dirty="0">
                <a:solidFill>
                  <a:srgbClr val="FFFFFF"/>
                </a:solidFill>
                <a:latin typeface="Calibri"/>
                <a:cs typeface="Calibri"/>
              </a:rPr>
              <a:t>        Τεχνικές λύσεις, όπως </a:t>
            </a:r>
            <a:r>
              <a:rPr lang="el-GR" sz="1250" spc="105" dirty="0" err="1">
                <a:solidFill>
                  <a:srgbClr val="FFFFFF"/>
                </a:solidFill>
                <a:latin typeface="Calibri"/>
                <a:cs typeface="Calibri"/>
              </a:rPr>
              <a:t>firewalls</a:t>
            </a:r>
            <a:endParaRPr lang="el-GR" sz="1250" spc="105" dirty="0">
              <a:solidFill>
                <a:srgbClr val="FFFFFF"/>
              </a:solidFill>
              <a:latin typeface="Calibri"/>
              <a:cs typeface="Calibri"/>
            </a:endParaRPr>
          </a:p>
          <a:p>
            <a:pPr marL="287020" indent="-274320">
              <a:lnSpc>
                <a:spcPts val="1614"/>
              </a:lnSpc>
              <a:buClr>
                <a:srgbClr val="FFB800"/>
              </a:buClr>
              <a:buSzPct val="128000"/>
              <a:buFont typeface="Courier New"/>
              <a:buChar char="o"/>
              <a:tabLst>
                <a:tab pos="287020" algn="l"/>
              </a:tabLst>
            </a:pPr>
            <a:r>
              <a:rPr lang="el-GR" sz="1250" spc="105" dirty="0">
                <a:solidFill>
                  <a:srgbClr val="FFFFFF"/>
                </a:solidFill>
                <a:latin typeface="Calibri"/>
                <a:cs typeface="Calibri"/>
              </a:rPr>
              <a:t>        Διοικητικά μέτρα, όπως πολιτικές και διαδικασίες</a:t>
            </a:r>
          </a:p>
          <a:p>
            <a:pPr marL="287020" indent="-274320">
              <a:lnSpc>
                <a:spcPts val="1614"/>
              </a:lnSpc>
              <a:buClr>
                <a:srgbClr val="FFB800"/>
              </a:buClr>
              <a:buSzPct val="128000"/>
              <a:buFont typeface="Courier New"/>
              <a:buChar char="o"/>
              <a:tabLst>
                <a:tab pos="287020" algn="l"/>
              </a:tabLst>
            </a:pPr>
            <a:r>
              <a:rPr lang="el-GR" sz="1250" spc="105" dirty="0">
                <a:solidFill>
                  <a:srgbClr val="FFFFFF"/>
                </a:solidFill>
                <a:latin typeface="Calibri"/>
                <a:cs typeface="Calibri"/>
              </a:rPr>
              <a:t>        Φυσικά μέτρα προστασίας, όπως ο έλεγχος πρόσβασης μέσω κλειδωμένων θυρών</a:t>
            </a:r>
            <a:endParaRPr lang="el-GR" sz="1250" dirty="0">
              <a:latin typeface="Calibri"/>
              <a:cs typeface="Calibri"/>
            </a:endParaRPr>
          </a:p>
        </p:txBody>
      </p:sp>
      <p:sp>
        <p:nvSpPr>
          <p:cNvPr id="11" name="object 11"/>
          <p:cNvSpPr txBox="1"/>
          <p:nvPr/>
        </p:nvSpPr>
        <p:spPr>
          <a:xfrm>
            <a:off x="78739" y="6192520"/>
            <a:ext cx="6546215" cy="316865"/>
          </a:xfrm>
          <a:prstGeom prst="rect">
            <a:avLst/>
          </a:prstGeom>
        </p:spPr>
        <p:txBody>
          <a:bodyPr vert="horz" wrap="square" lIns="0" tIns="18415" rIns="0" bIns="0" rtlCol="0">
            <a:spAutoFit/>
          </a:bodyPr>
          <a:lstStyle/>
          <a:p>
            <a:pPr marL="12700">
              <a:lnSpc>
                <a:spcPct val="100000"/>
              </a:lnSpc>
              <a:spcBef>
                <a:spcPts val="145"/>
              </a:spcBef>
            </a:pPr>
            <a:r>
              <a:rPr sz="600" u="sng" spc="70" dirty="0">
                <a:solidFill>
                  <a:srgbClr val="FFFFFF"/>
                </a:solidFill>
                <a:uFill>
                  <a:solidFill>
                    <a:srgbClr val="FFFFFF"/>
                  </a:solidFill>
                </a:uFill>
                <a:latin typeface="Calibri"/>
                <a:cs typeface="Calibri"/>
                <a:hlinkClick r:id="rId2"/>
              </a:rPr>
              <a:t>A</a:t>
            </a:r>
            <a:r>
              <a:rPr sz="600" u="sng" spc="25" dirty="0">
                <a:solidFill>
                  <a:srgbClr val="FFFFFF"/>
                </a:solidFill>
                <a:uFill>
                  <a:solidFill>
                    <a:srgbClr val="FFFFFF"/>
                  </a:solidFill>
                </a:uFill>
                <a:latin typeface="Calibri"/>
                <a:cs typeface="Calibri"/>
                <a:hlinkClick r:id="rId2"/>
              </a:rPr>
              <a:t> </a:t>
            </a:r>
            <a:r>
              <a:rPr sz="600" u="sng" spc="40" dirty="0">
                <a:solidFill>
                  <a:srgbClr val="FFFFFF"/>
                </a:solidFill>
                <a:uFill>
                  <a:solidFill>
                    <a:srgbClr val="FFFFFF"/>
                  </a:solidFill>
                </a:uFill>
                <a:latin typeface="Calibri"/>
                <a:cs typeface="Calibri"/>
                <a:hlinkClick r:id="rId2"/>
              </a:rPr>
              <a:t>Practical</a:t>
            </a:r>
            <a:r>
              <a:rPr sz="600" u="sng" spc="30" dirty="0">
                <a:solidFill>
                  <a:srgbClr val="FFFFFF"/>
                </a:solidFill>
                <a:uFill>
                  <a:solidFill>
                    <a:srgbClr val="FFFFFF"/>
                  </a:solidFill>
                </a:uFill>
                <a:latin typeface="Calibri"/>
                <a:cs typeface="Calibri"/>
                <a:hlinkClick r:id="rId2"/>
              </a:rPr>
              <a:t> </a:t>
            </a:r>
            <a:r>
              <a:rPr sz="600" u="sng" spc="55" dirty="0">
                <a:solidFill>
                  <a:srgbClr val="FFFFFF"/>
                </a:solidFill>
                <a:uFill>
                  <a:solidFill>
                    <a:srgbClr val="FFFFFF"/>
                  </a:solidFill>
                </a:uFill>
                <a:latin typeface="Calibri"/>
                <a:cs typeface="Calibri"/>
                <a:hlinkClick r:id="rId2"/>
              </a:rPr>
              <a:t>Approach</a:t>
            </a:r>
            <a:r>
              <a:rPr sz="600" u="sng" spc="35" dirty="0">
                <a:solidFill>
                  <a:srgbClr val="FFFFFF"/>
                </a:solidFill>
                <a:uFill>
                  <a:solidFill>
                    <a:srgbClr val="FFFFFF"/>
                  </a:solidFill>
                </a:uFill>
                <a:latin typeface="Calibri"/>
                <a:cs typeface="Calibri"/>
                <a:hlinkClick r:id="rId2"/>
              </a:rPr>
              <a:t> </a:t>
            </a:r>
            <a:r>
              <a:rPr sz="600" u="sng" spc="45" dirty="0">
                <a:solidFill>
                  <a:srgbClr val="FFFFFF"/>
                </a:solidFill>
                <a:uFill>
                  <a:solidFill>
                    <a:srgbClr val="FFFFFF"/>
                  </a:solidFill>
                </a:uFill>
                <a:latin typeface="Calibri"/>
                <a:cs typeface="Calibri"/>
                <a:hlinkClick r:id="rId2"/>
              </a:rPr>
              <a:t>to</a:t>
            </a:r>
            <a:r>
              <a:rPr sz="600" u="sng" spc="30" dirty="0">
                <a:solidFill>
                  <a:srgbClr val="FFFFFF"/>
                </a:solidFill>
                <a:uFill>
                  <a:solidFill>
                    <a:srgbClr val="FFFFFF"/>
                  </a:solidFill>
                </a:uFill>
                <a:latin typeface="Calibri"/>
                <a:cs typeface="Calibri"/>
                <a:hlinkClick r:id="rId2"/>
              </a:rPr>
              <a:t> </a:t>
            </a:r>
            <a:r>
              <a:rPr sz="600" u="sng" spc="50" dirty="0">
                <a:solidFill>
                  <a:srgbClr val="FFFFFF"/>
                </a:solidFill>
                <a:uFill>
                  <a:solidFill>
                    <a:srgbClr val="FFFFFF"/>
                  </a:solidFill>
                </a:uFill>
                <a:latin typeface="Calibri"/>
                <a:cs typeface="Calibri"/>
                <a:hlinkClick r:id="rId2"/>
              </a:rPr>
              <a:t>Adopting</a:t>
            </a:r>
            <a:r>
              <a:rPr sz="600" u="sng" spc="25" dirty="0">
                <a:solidFill>
                  <a:srgbClr val="FFFFFF"/>
                </a:solidFill>
                <a:uFill>
                  <a:solidFill>
                    <a:srgbClr val="FFFFFF"/>
                  </a:solidFill>
                </a:uFill>
                <a:latin typeface="Calibri"/>
                <a:cs typeface="Calibri"/>
                <a:hlinkClick r:id="rId2"/>
              </a:rPr>
              <a:t> </a:t>
            </a:r>
            <a:r>
              <a:rPr sz="600" u="sng" spc="50" dirty="0">
                <a:solidFill>
                  <a:srgbClr val="FFFFFF"/>
                </a:solidFill>
                <a:uFill>
                  <a:solidFill>
                    <a:srgbClr val="FFFFFF"/>
                  </a:solidFill>
                </a:uFill>
                <a:latin typeface="Calibri"/>
                <a:cs typeface="Calibri"/>
                <a:hlinkClick r:id="rId2"/>
              </a:rPr>
              <a:t>the</a:t>
            </a:r>
            <a:r>
              <a:rPr sz="600" u="sng" spc="30" dirty="0">
                <a:solidFill>
                  <a:srgbClr val="FFFFFF"/>
                </a:solidFill>
                <a:uFill>
                  <a:solidFill>
                    <a:srgbClr val="FFFFFF"/>
                  </a:solidFill>
                </a:uFill>
                <a:latin typeface="Calibri"/>
                <a:cs typeface="Calibri"/>
                <a:hlinkClick r:id="rId2"/>
              </a:rPr>
              <a:t> </a:t>
            </a:r>
            <a:r>
              <a:rPr sz="600" u="sng" spc="45" dirty="0">
                <a:solidFill>
                  <a:srgbClr val="FFFFFF"/>
                </a:solidFill>
                <a:uFill>
                  <a:solidFill>
                    <a:srgbClr val="FFFFFF"/>
                  </a:solidFill>
                </a:uFill>
                <a:latin typeface="Calibri"/>
                <a:cs typeface="Calibri"/>
                <a:hlinkClick r:id="rId2"/>
              </a:rPr>
              <a:t>IEC</a:t>
            </a:r>
            <a:r>
              <a:rPr sz="600" u="sng" spc="25" dirty="0">
                <a:solidFill>
                  <a:srgbClr val="FFFFFF"/>
                </a:solidFill>
                <a:uFill>
                  <a:solidFill>
                    <a:srgbClr val="FFFFFF"/>
                  </a:solidFill>
                </a:uFill>
                <a:latin typeface="Calibri"/>
                <a:cs typeface="Calibri"/>
                <a:hlinkClick r:id="rId2"/>
              </a:rPr>
              <a:t> </a:t>
            </a:r>
            <a:r>
              <a:rPr sz="600" u="sng" spc="55" dirty="0">
                <a:solidFill>
                  <a:srgbClr val="FFFFFF"/>
                </a:solidFill>
                <a:uFill>
                  <a:solidFill>
                    <a:srgbClr val="FFFFFF"/>
                  </a:solidFill>
                </a:uFill>
                <a:latin typeface="Calibri"/>
                <a:cs typeface="Calibri"/>
                <a:hlinkClick r:id="rId2"/>
              </a:rPr>
              <a:t>62443</a:t>
            </a:r>
            <a:r>
              <a:rPr sz="600" u="sng" spc="35" dirty="0">
                <a:solidFill>
                  <a:srgbClr val="FFFFFF"/>
                </a:solidFill>
                <a:uFill>
                  <a:solidFill>
                    <a:srgbClr val="FFFFFF"/>
                  </a:solidFill>
                </a:uFill>
                <a:latin typeface="Calibri"/>
                <a:cs typeface="Calibri"/>
                <a:hlinkClick r:id="rId2"/>
              </a:rPr>
              <a:t> </a:t>
            </a:r>
            <a:r>
              <a:rPr sz="600" u="sng" spc="50" dirty="0">
                <a:solidFill>
                  <a:srgbClr val="FFFFFF"/>
                </a:solidFill>
                <a:uFill>
                  <a:solidFill>
                    <a:srgbClr val="FFFFFF"/>
                  </a:solidFill>
                </a:uFill>
                <a:latin typeface="Calibri"/>
                <a:cs typeface="Calibri"/>
                <a:hlinkClick r:id="rId2"/>
              </a:rPr>
              <a:t>Standards</a:t>
            </a:r>
            <a:r>
              <a:rPr sz="600" u="sng" spc="30" dirty="0">
                <a:solidFill>
                  <a:srgbClr val="FFFFFF"/>
                </a:solidFill>
                <a:uFill>
                  <a:solidFill>
                    <a:srgbClr val="FFFFFF"/>
                  </a:solidFill>
                </a:uFill>
                <a:latin typeface="Calibri"/>
                <a:cs typeface="Calibri"/>
                <a:hlinkClick r:id="rId2"/>
              </a:rPr>
              <a:t> </a:t>
            </a:r>
            <a:r>
              <a:rPr sz="600" u="sng" spc="40" dirty="0">
                <a:solidFill>
                  <a:srgbClr val="FFFFFF"/>
                </a:solidFill>
                <a:uFill>
                  <a:solidFill>
                    <a:srgbClr val="FFFFFF"/>
                  </a:solidFill>
                </a:uFill>
                <a:latin typeface="Calibri"/>
                <a:cs typeface="Calibri"/>
                <a:hlinkClick r:id="rId2"/>
              </a:rPr>
              <a:t>isa.org),</a:t>
            </a:r>
            <a:r>
              <a:rPr sz="600" u="sng" spc="35" dirty="0">
                <a:solidFill>
                  <a:srgbClr val="FFFFFF"/>
                </a:solidFill>
                <a:uFill>
                  <a:solidFill>
                    <a:srgbClr val="FFFFFF"/>
                  </a:solidFill>
                </a:uFill>
                <a:latin typeface="Calibri"/>
                <a:cs typeface="Calibri"/>
                <a:hlinkClick r:id="rId2"/>
              </a:rPr>
              <a:t> </a:t>
            </a:r>
            <a:r>
              <a:rPr sz="600" u="sng" spc="60" dirty="0">
                <a:solidFill>
                  <a:srgbClr val="FFFFFF"/>
                </a:solidFill>
                <a:uFill>
                  <a:solidFill>
                    <a:srgbClr val="FFFFFF"/>
                  </a:solidFill>
                </a:uFill>
                <a:latin typeface="Calibri"/>
                <a:cs typeface="Calibri"/>
                <a:hlinkClick r:id="rId2"/>
              </a:rPr>
              <a:t>π</a:t>
            </a:r>
            <a:r>
              <a:rPr sz="600" u="sng" spc="60" dirty="0">
                <a:solidFill>
                  <a:srgbClr val="FFFFFF"/>
                </a:solidFill>
                <a:uFill>
                  <a:solidFill>
                    <a:srgbClr val="FFFFFF"/>
                  </a:solidFill>
                </a:uFill>
                <a:latin typeface="Calibri"/>
                <a:cs typeface="Calibri"/>
              </a:rPr>
              <a:t>ρόσβαση</a:t>
            </a:r>
            <a:r>
              <a:rPr sz="600" u="sng" spc="40" dirty="0">
                <a:solidFill>
                  <a:srgbClr val="FFFFFF"/>
                </a:solidFill>
                <a:uFill>
                  <a:solidFill>
                    <a:srgbClr val="FFFFFF"/>
                  </a:solidFill>
                </a:uFill>
                <a:latin typeface="Calibri"/>
                <a:cs typeface="Calibri"/>
              </a:rPr>
              <a:t> </a:t>
            </a:r>
            <a:r>
              <a:rPr sz="600" u="sng" spc="50" dirty="0">
                <a:solidFill>
                  <a:srgbClr val="FFFFFF"/>
                </a:solidFill>
                <a:uFill>
                  <a:solidFill>
                    <a:srgbClr val="FFFFFF"/>
                  </a:solidFill>
                </a:uFill>
                <a:latin typeface="Calibri"/>
                <a:cs typeface="Calibri"/>
              </a:rPr>
              <a:t>τον</a:t>
            </a:r>
            <a:r>
              <a:rPr sz="600" spc="30" dirty="0">
                <a:solidFill>
                  <a:srgbClr val="FFFFFF"/>
                </a:solidFill>
                <a:latin typeface="Calibri"/>
                <a:cs typeface="Calibri"/>
              </a:rPr>
              <a:t> </a:t>
            </a:r>
            <a:r>
              <a:rPr sz="600" spc="60" dirty="0">
                <a:solidFill>
                  <a:srgbClr val="FFFFFF"/>
                </a:solidFill>
                <a:latin typeface="Calibri"/>
                <a:cs typeface="Calibri"/>
              </a:rPr>
              <a:t>Φεβρουάριο</a:t>
            </a:r>
            <a:r>
              <a:rPr sz="600" spc="30" dirty="0">
                <a:solidFill>
                  <a:srgbClr val="FFFFFF"/>
                </a:solidFill>
                <a:latin typeface="Calibri"/>
                <a:cs typeface="Calibri"/>
              </a:rPr>
              <a:t> </a:t>
            </a:r>
            <a:r>
              <a:rPr sz="600" spc="50" dirty="0">
                <a:solidFill>
                  <a:srgbClr val="FFFFFF"/>
                </a:solidFill>
                <a:latin typeface="Calibri"/>
                <a:cs typeface="Calibri"/>
              </a:rPr>
              <a:t>2024.</a:t>
            </a:r>
            <a:endParaRPr sz="600">
              <a:latin typeface="Calibri"/>
              <a:cs typeface="Calibri"/>
            </a:endParaRPr>
          </a:p>
          <a:p>
            <a:pPr marL="12700" marR="5080">
              <a:lnSpc>
                <a:spcPct val="105600"/>
              </a:lnSpc>
              <a:spcBef>
                <a:spcPts val="10"/>
              </a:spcBef>
            </a:pPr>
            <a:r>
              <a:rPr sz="600" spc="-5" dirty="0">
                <a:solidFill>
                  <a:srgbClr val="FFFFFF"/>
                </a:solidFill>
                <a:latin typeface="Arial"/>
                <a:cs typeface="Arial"/>
              </a:rPr>
              <a:t>Shaaban,</a:t>
            </a:r>
            <a:r>
              <a:rPr sz="600" spc="15" dirty="0">
                <a:solidFill>
                  <a:srgbClr val="FFFFFF"/>
                </a:solidFill>
                <a:latin typeface="Arial"/>
                <a:cs typeface="Arial"/>
              </a:rPr>
              <a:t> </a:t>
            </a:r>
            <a:r>
              <a:rPr sz="600" spc="-5" dirty="0">
                <a:solidFill>
                  <a:srgbClr val="FFFFFF"/>
                </a:solidFill>
                <a:latin typeface="Arial"/>
                <a:cs typeface="Arial"/>
              </a:rPr>
              <a:t>Abdelkader</a:t>
            </a:r>
            <a:r>
              <a:rPr sz="600" spc="20" dirty="0">
                <a:solidFill>
                  <a:srgbClr val="FFFFFF"/>
                </a:solidFill>
                <a:latin typeface="Arial"/>
                <a:cs typeface="Arial"/>
              </a:rPr>
              <a:t> </a:t>
            </a:r>
            <a:r>
              <a:rPr sz="600" spc="-5" dirty="0">
                <a:solidFill>
                  <a:srgbClr val="FFFFFF"/>
                </a:solidFill>
                <a:latin typeface="Arial"/>
                <a:cs typeface="Arial"/>
              </a:rPr>
              <a:t>Magdy,</a:t>
            </a:r>
            <a:r>
              <a:rPr sz="600" spc="20" dirty="0">
                <a:solidFill>
                  <a:srgbClr val="FFFFFF"/>
                </a:solidFill>
                <a:latin typeface="Arial"/>
                <a:cs typeface="Arial"/>
              </a:rPr>
              <a:t> </a:t>
            </a:r>
            <a:r>
              <a:rPr sz="600" dirty="0">
                <a:solidFill>
                  <a:srgbClr val="FFFFFF"/>
                </a:solidFill>
                <a:latin typeface="Arial"/>
                <a:cs typeface="Arial"/>
              </a:rPr>
              <a:t>et</a:t>
            </a:r>
            <a:r>
              <a:rPr sz="600" spc="15" dirty="0">
                <a:solidFill>
                  <a:srgbClr val="FFFFFF"/>
                </a:solidFill>
                <a:latin typeface="Arial"/>
                <a:cs typeface="Arial"/>
              </a:rPr>
              <a:t> </a:t>
            </a:r>
            <a:r>
              <a:rPr sz="600" spc="-5" dirty="0">
                <a:solidFill>
                  <a:srgbClr val="FFFFFF"/>
                </a:solidFill>
                <a:latin typeface="Arial"/>
                <a:cs typeface="Arial"/>
              </a:rPr>
              <a:t>al.</a:t>
            </a:r>
            <a:r>
              <a:rPr sz="600" spc="15" dirty="0">
                <a:solidFill>
                  <a:srgbClr val="FFFFFF"/>
                </a:solidFill>
                <a:latin typeface="Arial"/>
                <a:cs typeface="Arial"/>
              </a:rPr>
              <a:t> </a:t>
            </a:r>
            <a:r>
              <a:rPr sz="600" spc="-5" dirty="0">
                <a:solidFill>
                  <a:srgbClr val="FFFFFF"/>
                </a:solidFill>
                <a:latin typeface="Arial"/>
                <a:cs typeface="Arial"/>
              </a:rPr>
              <a:t>"</a:t>
            </a:r>
            <a:r>
              <a:rPr sz="600" spc="-5" dirty="0">
                <a:solidFill>
                  <a:srgbClr val="FFFFFF"/>
                </a:solidFill>
                <a:latin typeface="Calibri"/>
                <a:cs typeface="Calibri"/>
              </a:rPr>
              <a:t>Μοντέλο</a:t>
            </a:r>
            <a:r>
              <a:rPr sz="600" spc="40" dirty="0">
                <a:solidFill>
                  <a:srgbClr val="FFFFFF"/>
                </a:solidFill>
                <a:latin typeface="Calibri"/>
                <a:cs typeface="Calibri"/>
              </a:rPr>
              <a:t> </a:t>
            </a:r>
            <a:r>
              <a:rPr sz="600" spc="-5" dirty="0">
                <a:solidFill>
                  <a:srgbClr val="FFFFFF"/>
                </a:solidFill>
                <a:latin typeface="Calibri"/>
                <a:cs typeface="Calibri"/>
              </a:rPr>
              <a:t>βασισμένο</a:t>
            </a:r>
            <a:r>
              <a:rPr sz="600" spc="45" dirty="0">
                <a:solidFill>
                  <a:srgbClr val="FFFFFF"/>
                </a:solidFill>
                <a:latin typeface="Calibri"/>
                <a:cs typeface="Calibri"/>
              </a:rPr>
              <a:t> </a:t>
            </a:r>
            <a:r>
              <a:rPr sz="600" dirty="0">
                <a:solidFill>
                  <a:srgbClr val="FFFFFF"/>
                </a:solidFill>
                <a:latin typeface="Calibri"/>
                <a:cs typeface="Calibri"/>
              </a:rPr>
              <a:t>σε</a:t>
            </a:r>
            <a:r>
              <a:rPr sz="600" spc="45" dirty="0">
                <a:solidFill>
                  <a:srgbClr val="FFFFFF"/>
                </a:solidFill>
                <a:latin typeface="Calibri"/>
                <a:cs typeface="Calibri"/>
              </a:rPr>
              <a:t> </a:t>
            </a:r>
            <a:r>
              <a:rPr sz="600" spc="-5" dirty="0">
                <a:solidFill>
                  <a:srgbClr val="FFFFFF"/>
                </a:solidFill>
                <a:latin typeface="Calibri"/>
                <a:cs typeface="Calibri"/>
              </a:rPr>
              <a:t>οντολογία</a:t>
            </a:r>
            <a:r>
              <a:rPr sz="600" spc="50" dirty="0">
                <a:solidFill>
                  <a:srgbClr val="FFFFFF"/>
                </a:solidFill>
                <a:latin typeface="Calibri"/>
                <a:cs typeface="Calibri"/>
              </a:rPr>
              <a:t> </a:t>
            </a:r>
            <a:r>
              <a:rPr sz="600" spc="-5" dirty="0">
                <a:solidFill>
                  <a:srgbClr val="FFFFFF"/>
                </a:solidFill>
                <a:latin typeface="Calibri"/>
                <a:cs typeface="Calibri"/>
              </a:rPr>
              <a:t>για</a:t>
            </a:r>
            <a:r>
              <a:rPr sz="600" spc="45" dirty="0">
                <a:solidFill>
                  <a:srgbClr val="FFFFFF"/>
                </a:solidFill>
                <a:latin typeface="Calibri"/>
                <a:cs typeface="Calibri"/>
              </a:rPr>
              <a:t> </a:t>
            </a:r>
            <a:r>
              <a:rPr sz="600" spc="-5" dirty="0">
                <a:solidFill>
                  <a:srgbClr val="FFFFFF"/>
                </a:solidFill>
                <a:latin typeface="Calibri"/>
                <a:cs typeface="Calibri"/>
              </a:rPr>
              <a:t>την</a:t>
            </a:r>
            <a:r>
              <a:rPr sz="600" spc="40" dirty="0">
                <a:solidFill>
                  <a:srgbClr val="FFFFFF"/>
                </a:solidFill>
                <a:latin typeface="Calibri"/>
                <a:cs typeface="Calibri"/>
              </a:rPr>
              <a:t> </a:t>
            </a:r>
            <a:r>
              <a:rPr sz="600" spc="-5" dirty="0">
                <a:solidFill>
                  <a:srgbClr val="FFFFFF"/>
                </a:solidFill>
                <a:latin typeface="Calibri"/>
                <a:cs typeface="Calibri"/>
              </a:rPr>
              <a:t>επαλήθευση</a:t>
            </a:r>
            <a:r>
              <a:rPr sz="600" spc="45" dirty="0">
                <a:solidFill>
                  <a:srgbClr val="FFFFFF"/>
                </a:solidFill>
                <a:latin typeface="Calibri"/>
                <a:cs typeface="Calibri"/>
              </a:rPr>
              <a:t> </a:t>
            </a:r>
            <a:r>
              <a:rPr sz="600" spc="-5" dirty="0">
                <a:solidFill>
                  <a:srgbClr val="FFFFFF"/>
                </a:solidFill>
                <a:latin typeface="Calibri"/>
                <a:cs typeface="Calibri"/>
              </a:rPr>
              <a:t>και</a:t>
            </a:r>
            <a:r>
              <a:rPr sz="600" spc="45" dirty="0">
                <a:solidFill>
                  <a:srgbClr val="FFFFFF"/>
                </a:solidFill>
                <a:latin typeface="Calibri"/>
                <a:cs typeface="Calibri"/>
              </a:rPr>
              <a:t> </a:t>
            </a:r>
            <a:r>
              <a:rPr sz="600" spc="-5" dirty="0">
                <a:solidFill>
                  <a:srgbClr val="FFFFFF"/>
                </a:solidFill>
                <a:latin typeface="Calibri"/>
                <a:cs typeface="Calibri"/>
              </a:rPr>
              <a:t>επικύρωση</a:t>
            </a:r>
            <a:r>
              <a:rPr sz="600" spc="45" dirty="0">
                <a:solidFill>
                  <a:srgbClr val="FFFFFF"/>
                </a:solidFill>
                <a:latin typeface="Calibri"/>
                <a:cs typeface="Calibri"/>
              </a:rPr>
              <a:t> </a:t>
            </a:r>
            <a:r>
              <a:rPr sz="600" spc="-5" dirty="0">
                <a:solidFill>
                  <a:srgbClr val="FFFFFF"/>
                </a:solidFill>
                <a:latin typeface="Calibri"/>
                <a:cs typeface="Calibri"/>
              </a:rPr>
              <a:t>της</a:t>
            </a:r>
            <a:r>
              <a:rPr sz="600" spc="40" dirty="0">
                <a:solidFill>
                  <a:srgbClr val="FFFFFF"/>
                </a:solidFill>
                <a:latin typeface="Calibri"/>
                <a:cs typeface="Calibri"/>
              </a:rPr>
              <a:t> </a:t>
            </a:r>
            <a:r>
              <a:rPr sz="600" spc="-5" dirty="0">
                <a:solidFill>
                  <a:srgbClr val="FFFFFF"/>
                </a:solidFill>
                <a:latin typeface="Calibri"/>
                <a:cs typeface="Calibri"/>
              </a:rPr>
              <a:t>ασφάλειας</a:t>
            </a:r>
            <a:r>
              <a:rPr sz="600" spc="40" dirty="0">
                <a:solidFill>
                  <a:srgbClr val="FFFFFF"/>
                </a:solidFill>
                <a:latin typeface="Calibri"/>
                <a:cs typeface="Calibri"/>
              </a:rPr>
              <a:t> </a:t>
            </a:r>
            <a:r>
              <a:rPr sz="600" spc="-5" dirty="0">
                <a:solidFill>
                  <a:srgbClr val="FFFFFF"/>
                </a:solidFill>
                <a:latin typeface="Calibri"/>
                <a:cs typeface="Calibri"/>
              </a:rPr>
              <a:t>των</a:t>
            </a:r>
            <a:r>
              <a:rPr sz="600" spc="45" dirty="0">
                <a:solidFill>
                  <a:srgbClr val="FFFFFF"/>
                </a:solidFill>
                <a:latin typeface="Calibri"/>
                <a:cs typeface="Calibri"/>
              </a:rPr>
              <a:t> </a:t>
            </a:r>
            <a:r>
              <a:rPr sz="600" spc="-5" dirty="0">
                <a:solidFill>
                  <a:srgbClr val="FFFFFF"/>
                </a:solidFill>
                <a:latin typeface="Calibri"/>
                <a:cs typeface="Calibri"/>
              </a:rPr>
              <a:t>αυτοκινήτων</a:t>
            </a:r>
            <a:r>
              <a:rPr sz="600" spc="-5" dirty="0">
                <a:solidFill>
                  <a:srgbClr val="FFFFFF"/>
                </a:solidFill>
                <a:latin typeface="Arial"/>
                <a:cs typeface="Arial"/>
              </a:rPr>
              <a:t>".</a:t>
            </a:r>
            <a:r>
              <a:rPr sz="600" spc="15" dirty="0">
                <a:solidFill>
                  <a:srgbClr val="FFFFFF"/>
                </a:solidFill>
                <a:latin typeface="Arial"/>
                <a:cs typeface="Arial"/>
              </a:rPr>
              <a:t> </a:t>
            </a:r>
            <a:r>
              <a:rPr sz="600" i="1" spc="-5" dirty="0">
                <a:solidFill>
                  <a:srgbClr val="FFFFFF"/>
                </a:solidFill>
                <a:latin typeface="Calibri"/>
                <a:cs typeface="Calibri"/>
              </a:rPr>
              <a:t>Πρακτικά</a:t>
            </a:r>
            <a:r>
              <a:rPr sz="600" i="1" spc="40" dirty="0">
                <a:solidFill>
                  <a:srgbClr val="FFFFFF"/>
                </a:solidFill>
                <a:latin typeface="Calibri"/>
                <a:cs typeface="Calibri"/>
              </a:rPr>
              <a:t> </a:t>
            </a:r>
            <a:r>
              <a:rPr sz="600" i="1" spc="-5" dirty="0">
                <a:solidFill>
                  <a:srgbClr val="FFFFFF"/>
                </a:solidFill>
                <a:latin typeface="Calibri"/>
                <a:cs typeface="Calibri"/>
              </a:rPr>
              <a:t>του</a:t>
            </a:r>
            <a:r>
              <a:rPr sz="600" i="1" spc="45" dirty="0">
                <a:solidFill>
                  <a:srgbClr val="FFFFFF"/>
                </a:solidFill>
                <a:latin typeface="Calibri"/>
                <a:cs typeface="Calibri"/>
              </a:rPr>
              <a:t> </a:t>
            </a:r>
            <a:r>
              <a:rPr sz="600" i="1" spc="-5" dirty="0">
                <a:solidFill>
                  <a:srgbClr val="FFFFFF"/>
                </a:solidFill>
                <a:latin typeface="Arial"/>
                <a:cs typeface="Arial"/>
              </a:rPr>
              <a:t>21</a:t>
            </a:r>
            <a:r>
              <a:rPr sz="600" i="1" spc="-5" dirty="0">
                <a:solidFill>
                  <a:srgbClr val="FFFFFF"/>
                </a:solidFill>
                <a:latin typeface="Calibri"/>
                <a:cs typeface="Calibri"/>
              </a:rPr>
              <a:t>ου</a:t>
            </a:r>
            <a:r>
              <a:rPr sz="600" i="1" spc="45" dirty="0">
                <a:solidFill>
                  <a:srgbClr val="FFFFFF"/>
                </a:solidFill>
                <a:latin typeface="Calibri"/>
                <a:cs typeface="Calibri"/>
              </a:rPr>
              <a:t> </a:t>
            </a:r>
            <a:r>
              <a:rPr sz="600" i="1" spc="-5" dirty="0">
                <a:solidFill>
                  <a:srgbClr val="FFFFFF"/>
                </a:solidFill>
                <a:latin typeface="Calibri"/>
                <a:cs typeface="Calibri"/>
              </a:rPr>
              <a:t>Διεθνούς</a:t>
            </a:r>
            <a:r>
              <a:rPr sz="600" i="1" spc="45" dirty="0">
                <a:solidFill>
                  <a:srgbClr val="FFFFFF"/>
                </a:solidFill>
                <a:latin typeface="Calibri"/>
                <a:cs typeface="Calibri"/>
              </a:rPr>
              <a:t> </a:t>
            </a:r>
            <a:r>
              <a:rPr sz="600" i="1" spc="-5" dirty="0">
                <a:solidFill>
                  <a:srgbClr val="FFFFFF"/>
                </a:solidFill>
                <a:latin typeface="Calibri"/>
                <a:cs typeface="Calibri"/>
              </a:rPr>
              <a:t>Συνεδρίου</a:t>
            </a:r>
            <a:r>
              <a:rPr sz="600" i="1" spc="40" dirty="0">
                <a:solidFill>
                  <a:srgbClr val="FFFFFF"/>
                </a:solidFill>
                <a:latin typeface="Calibri"/>
                <a:cs typeface="Calibri"/>
              </a:rPr>
              <a:t> </a:t>
            </a:r>
            <a:r>
              <a:rPr sz="600" i="1" spc="-5" dirty="0">
                <a:solidFill>
                  <a:srgbClr val="FFFFFF"/>
                </a:solidFill>
                <a:latin typeface="Calibri"/>
                <a:cs typeface="Calibri"/>
              </a:rPr>
              <a:t>για</a:t>
            </a:r>
            <a:r>
              <a:rPr sz="600" i="1" spc="45" dirty="0">
                <a:solidFill>
                  <a:srgbClr val="FFFFFF"/>
                </a:solidFill>
                <a:latin typeface="Calibri"/>
                <a:cs typeface="Calibri"/>
              </a:rPr>
              <a:t> </a:t>
            </a:r>
            <a:r>
              <a:rPr sz="600" i="1" spc="-5" dirty="0">
                <a:solidFill>
                  <a:srgbClr val="FFFFFF"/>
                </a:solidFill>
                <a:latin typeface="Calibri"/>
                <a:cs typeface="Calibri"/>
              </a:rPr>
              <a:t>την</a:t>
            </a:r>
            <a:r>
              <a:rPr sz="600" i="1" spc="45" dirty="0">
                <a:solidFill>
                  <a:srgbClr val="FFFFFF"/>
                </a:solidFill>
                <a:latin typeface="Calibri"/>
                <a:cs typeface="Calibri"/>
              </a:rPr>
              <a:t> </a:t>
            </a:r>
            <a:r>
              <a:rPr sz="600" i="1" spc="-5" dirty="0">
                <a:solidFill>
                  <a:srgbClr val="FFFFFF"/>
                </a:solidFill>
                <a:latin typeface="Calibri"/>
                <a:cs typeface="Calibri"/>
              </a:rPr>
              <a:t>Ολοκλήρωση </a:t>
            </a:r>
            <a:r>
              <a:rPr sz="600" i="1" dirty="0">
                <a:solidFill>
                  <a:srgbClr val="FFFFFF"/>
                </a:solidFill>
                <a:latin typeface="Calibri"/>
                <a:cs typeface="Calibri"/>
              </a:rPr>
              <a:t> </a:t>
            </a:r>
            <a:r>
              <a:rPr sz="600" i="1" spc="-5" dirty="0">
                <a:solidFill>
                  <a:srgbClr val="FFFFFF"/>
                </a:solidFill>
                <a:latin typeface="Calibri"/>
                <a:cs typeface="Calibri"/>
              </a:rPr>
              <a:t>Πληροφοριών</a:t>
            </a:r>
            <a:r>
              <a:rPr sz="600" i="1" spc="30" dirty="0">
                <a:solidFill>
                  <a:srgbClr val="FFFFFF"/>
                </a:solidFill>
                <a:latin typeface="Calibri"/>
                <a:cs typeface="Calibri"/>
              </a:rPr>
              <a:t> </a:t>
            </a:r>
            <a:r>
              <a:rPr sz="600" i="1" spc="-5" dirty="0">
                <a:solidFill>
                  <a:srgbClr val="FFFFFF"/>
                </a:solidFill>
                <a:latin typeface="Calibri"/>
                <a:cs typeface="Calibri"/>
              </a:rPr>
              <a:t>και</a:t>
            </a:r>
            <a:r>
              <a:rPr sz="600" i="1" spc="30" dirty="0">
                <a:solidFill>
                  <a:srgbClr val="FFFFFF"/>
                </a:solidFill>
                <a:latin typeface="Calibri"/>
                <a:cs typeface="Calibri"/>
              </a:rPr>
              <a:t> </a:t>
            </a:r>
            <a:r>
              <a:rPr sz="600" i="1" spc="-5" dirty="0">
                <a:solidFill>
                  <a:srgbClr val="FFFFFF"/>
                </a:solidFill>
                <a:latin typeface="Calibri"/>
                <a:cs typeface="Calibri"/>
              </a:rPr>
              <a:t>Εφαρμογές</a:t>
            </a:r>
            <a:r>
              <a:rPr sz="600" i="1" spc="30" dirty="0">
                <a:solidFill>
                  <a:srgbClr val="FFFFFF"/>
                </a:solidFill>
                <a:latin typeface="Calibri"/>
                <a:cs typeface="Calibri"/>
              </a:rPr>
              <a:t> </a:t>
            </a:r>
            <a:r>
              <a:rPr sz="600" i="1" dirty="0">
                <a:solidFill>
                  <a:srgbClr val="FFFFFF"/>
                </a:solidFill>
                <a:latin typeface="Arial"/>
                <a:cs typeface="Arial"/>
              </a:rPr>
              <a:t>&amp; </a:t>
            </a:r>
            <a:r>
              <a:rPr sz="600" i="1" spc="-5" dirty="0">
                <a:solidFill>
                  <a:srgbClr val="FFFFFF"/>
                </a:solidFill>
                <a:latin typeface="Calibri"/>
                <a:cs typeface="Calibri"/>
              </a:rPr>
              <a:t>Υπηρεσίες</a:t>
            </a:r>
            <a:r>
              <a:rPr sz="600" i="1" spc="30" dirty="0">
                <a:solidFill>
                  <a:srgbClr val="FFFFFF"/>
                </a:solidFill>
                <a:latin typeface="Calibri"/>
                <a:cs typeface="Calibri"/>
              </a:rPr>
              <a:t> </a:t>
            </a:r>
            <a:r>
              <a:rPr sz="600" i="1" spc="-5" dirty="0">
                <a:solidFill>
                  <a:srgbClr val="FFFFFF"/>
                </a:solidFill>
                <a:latin typeface="Calibri"/>
                <a:cs typeface="Calibri"/>
              </a:rPr>
              <a:t>βασισμένες</a:t>
            </a:r>
            <a:r>
              <a:rPr sz="600" i="1" spc="30" dirty="0">
                <a:solidFill>
                  <a:srgbClr val="FFFFFF"/>
                </a:solidFill>
                <a:latin typeface="Calibri"/>
                <a:cs typeface="Calibri"/>
              </a:rPr>
              <a:t> </a:t>
            </a:r>
            <a:r>
              <a:rPr sz="600" i="1" spc="-5" dirty="0">
                <a:solidFill>
                  <a:srgbClr val="FFFFFF"/>
                </a:solidFill>
                <a:latin typeface="Calibri"/>
                <a:cs typeface="Calibri"/>
              </a:rPr>
              <a:t>στον</a:t>
            </a:r>
            <a:r>
              <a:rPr sz="600" i="1" spc="30" dirty="0">
                <a:solidFill>
                  <a:srgbClr val="FFFFFF"/>
                </a:solidFill>
                <a:latin typeface="Calibri"/>
                <a:cs typeface="Calibri"/>
              </a:rPr>
              <a:t> </a:t>
            </a:r>
            <a:r>
              <a:rPr sz="600" i="1" spc="-5" dirty="0">
                <a:solidFill>
                  <a:srgbClr val="FFFFFF"/>
                </a:solidFill>
                <a:latin typeface="Calibri"/>
                <a:cs typeface="Calibri"/>
              </a:rPr>
              <a:t>Παγκόσμιο</a:t>
            </a:r>
            <a:r>
              <a:rPr sz="600" i="1" spc="30" dirty="0">
                <a:solidFill>
                  <a:srgbClr val="FFFFFF"/>
                </a:solidFill>
                <a:latin typeface="Calibri"/>
                <a:cs typeface="Calibri"/>
              </a:rPr>
              <a:t> </a:t>
            </a:r>
            <a:r>
              <a:rPr sz="600" i="1" spc="-5" dirty="0">
                <a:solidFill>
                  <a:srgbClr val="FFFFFF"/>
                </a:solidFill>
                <a:latin typeface="Calibri"/>
                <a:cs typeface="Calibri"/>
              </a:rPr>
              <a:t>Ιστό</a:t>
            </a:r>
            <a:r>
              <a:rPr sz="600" i="1" spc="-5" dirty="0">
                <a:solidFill>
                  <a:srgbClr val="FFFFFF"/>
                </a:solidFill>
                <a:latin typeface="Arial"/>
                <a:cs typeface="Arial"/>
              </a:rPr>
              <a:t>.</a:t>
            </a:r>
            <a:r>
              <a:rPr sz="600" i="1" dirty="0">
                <a:solidFill>
                  <a:srgbClr val="FFFFFF"/>
                </a:solidFill>
                <a:latin typeface="Arial"/>
                <a:cs typeface="Arial"/>
              </a:rPr>
              <a:t> </a:t>
            </a:r>
            <a:r>
              <a:rPr sz="600" spc="-5" dirty="0">
                <a:solidFill>
                  <a:srgbClr val="FFFFFF"/>
                </a:solidFill>
                <a:latin typeface="Arial"/>
                <a:cs typeface="Arial"/>
              </a:rPr>
              <a:t>2019.</a:t>
            </a:r>
            <a:endParaRPr sz="600">
              <a:latin typeface="Arial"/>
              <a:cs typeface="Arial"/>
            </a:endParaRPr>
          </a:p>
        </p:txBody>
      </p:sp>
      <p:pic>
        <p:nvPicPr>
          <p:cNvPr id="12" name="object 12"/>
          <p:cNvPicPr/>
          <p:nvPr/>
        </p:nvPicPr>
        <p:blipFill>
          <a:blip r:embed="rId3" cstate="print"/>
          <a:stretch>
            <a:fillRect/>
          </a:stretch>
        </p:blipFill>
        <p:spPr>
          <a:xfrm>
            <a:off x="7549832" y="6009004"/>
            <a:ext cx="3293427" cy="611187"/>
          </a:xfrm>
          <a:prstGeom prst="rect">
            <a:avLst/>
          </a:prstGeom>
        </p:spPr>
      </p:pic>
      <p:grpSp>
        <p:nvGrpSpPr>
          <p:cNvPr id="13" name="object 13"/>
          <p:cNvGrpSpPr/>
          <p:nvPr/>
        </p:nvGrpSpPr>
        <p:grpSpPr>
          <a:xfrm>
            <a:off x="2375852" y="2661920"/>
            <a:ext cx="422275" cy="422275"/>
            <a:chOff x="2375852" y="2661920"/>
            <a:chExt cx="422275" cy="422275"/>
          </a:xfrm>
        </p:grpSpPr>
        <p:sp>
          <p:nvSpPr>
            <p:cNvPr id="14" name="object 14"/>
            <p:cNvSpPr/>
            <p:nvPr/>
          </p:nvSpPr>
          <p:spPr>
            <a:xfrm>
              <a:off x="2375852" y="2661920"/>
              <a:ext cx="422275" cy="422275"/>
            </a:xfrm>
            <a:custGeom>
              <a:avLst/>
              <a:gdLst/>
              <a:ahLst/>
              <a:cxnLst/>
              <a:rect l="l" t="t" r="r" b="b"/>
              <a:pathLst>
                <a:path w="422275" h="422275">
                  <a:moveTo>
                    <a:pt x="211137" y="0"/>
                  </a:moveTo>
                  <a:lnTo>
                    <a:pt x="162560" y="5714"/>
                  </a:lnTo>
                  <a:lnTo>
                    <a:pt x="118110" y="21589"/>
                  </a:lnTo>
                  <a:lnTo>
                    <a:pt x="79057" y="46354"/>
                  </a:lnTo>
                  <a:lnTo>
                    <a:pt x="46355" y="79057"/>
                  </a:lnTo>
                  <a:lnTo>
                    <a:pt x="21590" y="118109"/>
                  </a:lnTo>
                  <a:lnTo>
                    <a:pt x="5715" y="162559"/>
                  </a:lnTo>
                  <a:lnTo>
                    <a:pt x="0" y="211137"/>
                  </a:lnTo>
                  <a:lnTo>
                    <a:pt x="5715" y="259397"/>
                  </a:lnTo>
                  <a:lnTo>
                    <a:pt x="21590" y="303847"/>
                  </a:lnTo>
                  <a:lnTo>
                    <a:pt x="46355" y="343217"/>
                  </a:lnTo>
                  <a:lnTo>
                    <a:pt x="79057" y="375919"/>
                  </a:lnTo>
                  <a:lnTo>
                    <a:pt x="118110" y="400684"/>
                  </a:lnTo>
                  <a:lnTo>
                    <a:pt x="162560" y="416559"/>
                  </a:lnTo>
                  <a:lnTo>
                    <a:pt x="211137" y="422275"/>
                  </a:lnTo>
                  <a:lnTo>
                    <a:pt x="259397" y="416559"/>
                  </a:lnTo>
                  <a:lnTo>
                    <a:pt x="303847" y="400684"/>
                  </a:lnTo>
                  <a:lnTo>
                    <a:pt x="343217" y="375919"/>
                  </a:lnTo>
                  <a:lnTo>
                    <a:pt x="375920" y="343217"/>
                  </a:lnTo>
                  <a:lnTo>
                    <a:pt x="400685" y="303847"/>
                  </a:lnTo>
                  <a:lnTo>
                    <a:pt x="416560" y="259397"/>
                  </a:lnTo>
                  <a:lnTo>
                    <a:pt x="422275" y="211137"/>
                  </a:lnTo>
                  <a:lnTo>
                    <a:pt x="416560" y="162559"/>
                  </a:lnTo>
                  <a:lnTo>
                    <a:pt x="400685" y="118109"/>
                  </a:lnTo>
                  <a:lnTo>
                    <a:pt x="375920" y="79057"/>
                  </a:lnTo>
                  <a:lnTo>
                    <a:pt x="343217" y="46354"/>
                  </a:lnTo>
                  <a:lnTo>
                    <a:pt x="303847" y="21589"/>
                  </a:lnTo>
                  <a:lnTo>
                    <a:pt x="259397" y="5714"/>
                  </a:lnTo>
                  <a:lnTo>
                    <a:pt x="211137" y="0"/>
                  </a:lnTo>
                  <a:close/>
                </a:path>
              </a:pathLst>
            </a:custGeom>
            <a:solidFill>
              <a:srgbClr val="FFE6CA"/>
            </a:solidFill>
          </p:spPr>
          <p:txBody>
            <a:bodyPr wrap="square" lIns="0" tIns="0" rIns="0" bIns="0" rtlCol="0"/>
            <a:lstStyle/>
            <a:p>
              <a:endParaRPr/>
            </a:p>
          </p:txBody>
        </p:sp>
        <p:sp>
          <p:nvSpPr>
            <p:cNvPr id="15" name="object 15"/>
            <p:cNvSpPr/>
            <p:nvPr/>
          </p:nvSpPr>
          <p:spPr>
            <a:xfrm>
              <a:off x="2440939" y="2956560"/>
              <a:ext cx="292100" cy="85090"/>
            </a:xfrm>
            <a:custGeom>
              <a:avLst/>
              <a:gdLst/>
              <a:ahLst/>
              <a:cxnLst/>
              <a:rect l="l" t="t" r="r" b="b"/>
              <a:pathLst>
                <a:path w="292100" h="85089">
                  <a:moveTo>
                    <a:pt x="292100" y="0"/>
                  </a:moveTo>
                  <a:lnTo>
                    <a:pt x="0" y="0"/>
                  </a:lnTo>
                  <a:lnTo>
                    <a:pt x="12382" y="18414"/>
                  </a:lnTo>
                  <a:lnTo>
                    <a:pt x="43497" y="49847"/>
                  </a:lnTo>
                  <a:lnTo>
                    <a:pt x="103822" y="79375"/>
                  </a:lnTo>
                  <a:lnTo>
                    <a:pt x="147320" y="84772"/>
                  </a:lnTo>
                  <a:lnTo>
                    <a:pt x="189865" y="79057"/>
                  </a:lnTo>
                  <a:lnTo>
                    <a:pt x="229870" y="62547"/>
                  </a:lnTo>
                  <a:lnTo>
                    <a:pt x="264477" y="35877"/>
                  </a:lnTo>
                  <a:lnTo>
                    <a:pt x="292100" y="0"/>
                  </a:lnTo>
                  <a:close/>
                </a:path>
              </a:pathLst>
            </a:custGeom>
            <a:solidFill>
              <a:srgbClr val="FFB800"/>
            </a:solidFill>
          </p:spPr>
          <p:txBody>
            <a:bodyPr wrap="square" lIns="0" tIns="0" rIns="0" bIns="0" rtlCol="0"/>
            <a:lstStyle/>
            <a:p>
              <a:endParaRPr/>
            </a:p>
          </p:txBody>
        </p:sp>
        <p:sp>
          <p:nvSpPr>
            <p:cNvPr id="16" name="object 16"/>
            <p:cNvSpPr/>
            <p:nvPr/>
          </p:nvSpPr>
          <p:spPr>
            <a:xfrm>
              <a:off x="2440939" y="2956560"/>
              <a:ext cx="292100" cy="85090"/>
            </a:xfrm>
            <a:custGeom>
              <a:avLst/>
              <a:gdLst/>
              <a:ahLst/>
              <a:cxnLst/>
              <a:rect l="l" t="t" r="r" b="b"/>
              <a:pathLst>
                <a:path w="292100" h="85089">
                  <a:moveTo>
                    <a:pt x="292100" y="0"/>
                  </a:moveTo>
                  <a:lnTo>
                    <a:pt x="264477" y="35877"/>
                  </a:lnTo>
                  <a:lnTo>
                    <a:pt x="229870" y="62547"/>
                  </a:lnTo>
                  <a:lnTo>
                    <a:pt x="189865" y="79057"/>
                  </a:lnTo>
                  <a:lnTo>
                    <a:pt x="147320" y="84772"/>
                  </a:lnTo>
                  <a:lnTo>
                    <a:pt x="103822" y="79375"/>
                  </a:lnTo>
                  <a:lnTo>
                    <a:pt x="62230" y="62229"/>
                  </a:lnTo>
                  <a:lnTo>
                    <a:pt x="26987" y="35242"/>
                  </a:lnTo>
                  <a:lnTo>
                    <a:pt x="0" y="0"/>
                  </a:lnTo>
                  <a:lnTo>
                    <a:pt x="292100" y="0"/>
                  </a:lnTo>
                </a:path>
              </a:pathLst>
            </a:custGeom>
            <a:ln w="15875">
              <a:solidFill>
                <a:srgbClr val="FFB800"/>
              </a:solidFill>
            </a:ln>
          </p:spPr>
          <p:txBody>
            <a:bodyPr wrap="square" lIns="0" tIns="0" rIns="0" bIns="0" rtlCol="0"/>
            <a:lstStyle/>
            <a:p>
              <a:endParaRPr/>
            </a:p>
          </p:txBody>
        </p:sp>
      </p:grpSp>
      <p:grpSp>
        <p:nvGrpSpPr>
          <p:cNvPr id="17" name="object 17"/>
          <p:cNvGrpSpPr/>
          <p:nvPr/>
        </p:nvGrpSpPr>
        <p:grpSpPr>
          <a:xfrm>
            <a:off x="4224654" y="2646679"/>
            <a:ext cx="423545" cy="422275"/>
            <a:chOff x="4224654" y="2646679"/>
            <a:chExt cx="423545" cy="422275"/>
          </a:xfrm>
        </p:grpSpPr>
        <p:sp>
          <p:nvSpPr>
            <p:cNvPr id="18" name="object 18"/>
            <p:cNvSpPr/>
            <p:nvPr/>
          </p:nvSpPr>
          <p:spPr>
            <a:xfrm>
              <a:off x="4224654" y="2646679"/>
              <a:ext cx="423545" cy="422275"/>
            </a:xfrm>
            <a:custGeom>
              <a:avLst/>
              <a:gdLst/>
              <a:ahLst/>
              <a:cxnLst/>
              <a:rect l="l" t="t" r="r" b="b"/>
              <a:pathLst>
                <a:path w="423545" h="422275">
                  <a:moveTo>
                    <a:pt x="211772" y="0"/>
                  </a:moveTo>
                  <a:lnTo>
                    <a:pt x="163195" y="5715"/>
                  </a:lnTo>
                  <a:lnTo>
                    <a:pt x="118745" y="21590"/>
                  </a:lnTo>
                  <a:lnTo>
                    <a:pt x="79375" y="46355"/>
                  </a:lnTo>
                  <a:lnTo>
                    <a:pt x="46672" y="79057"/>
                  </a:lnTo>
                  <a:lnTo>
                    <a:pt x="21590" y="118110"/>
                  </a:lnTo>
                  <a:lnTo>
                    <a:pt x="5715" y="162560"/>
                  </a:lnTo>
                  <a:lnTo>
                    <a:pt x="0" y="211137"/>
                  </a:lnTo>
                  <a:lnTo>
                    <a:pt x="5715" y="259397"/>
                  </a:lnTo>
                  <a:lnTo>
                    <a:pt x="21590" y="303847"/>
                  </a:lnTo>
                  <a:lnTo>
                    <a:pt x="46672" y="343217"/>
                  </a:lnTo>
                  <a:lnTo>
                    <a:pt x="79375" y="375920"/>
                  </a:lnTo>
                  <a:lnTo>
                    <a:pt x="118745" y="400685"/>
                  </a:lnTo>
                  <a:lnTo>
                    <a:pt x="163195" y="416560"/>
                  </a:lnTo>
                  <a:lnTo>
                    <a:pt x="211772" y="422275"/>
                  </a:lnTo>
                  <a:lnTo>
                    <a:pt x="260350" y="416560"/>
                  </a:lnTo>
                  <a:lnTo>
                    <a:pt x="305117" y="400685"/>
                  </a:lnTo>
                  <a:lnTo>
                    <a:pt x="344170" y="375920"/>
                  </a:lnTo>
                  <a:lnTo>
                    <a:pt x="377190" y="343217"/>
                  </a:lnTo>
                  <a:lnTo>
                    <a:pt x="402272" y="303847"/>
                  </a:lnTo>
                  <a:lnTo>
                    <a:pt x="418147" y="259397"/>
                  </a:lnTo>
                  <a:lnTo>
                    <a:pt x="423545" y="211137"/>
                  </a:lnTo>
                  <a:lnTo>
                    <a:pt x="418147" y="162560"/>
                  </a:lnTo>
                  <a:lnTo>
                    <a:pt x="402272" y="118110"/>
                  </a:lnTo>
                  <a:lnTo>
                    <a:pt x="377190" y="79057"/>
                  </a:lnTo>
                  <a:lnTo>
                    <a:pt x="344170" y="46355"/>
                  </a:lnTo>
                  <a:lnTo>
                    <a:pt x="305117" y="21590"/>
                  </a:lnTo>
                  <a:lnTo>
                    <a:pt x="260350" y="5715"/>
                  </a:lnTo>
                  <a:lnTo>
                    <a:pt x="211772" y="0"/>
                  </a:lnTo>
                  <a:close/>
                </a:path>
              </a:pathLst>
            </a:custGeom>
            <a:solidFill>
              <a:srgbClr val="FFE6CA"/>
            </a:solidFill>
          </p:spPr>
          <p:txBody>
            <a:bodyPr wrap="square" lIns="0" tIns="0" rIns="0" bIns="0" rtlCol="0"/>
            <a:lstStyle/>
            <a:p>
              <a:endParaRPr/>
            </a:p>
          </p:txBody>
        </p:sp>
        <p:sp>
          <p:nvSpPr>
            <p:cNvPr id="19" name="object 19"/>
            <p:cNvSpPr/>
            <p:nvPr/>
          </p:nvSpPr>
          <p:spPr>
            <a:xfrm>
              <a:off x="4267199" y="2858452"/>
              <a:ext cx="338455" cy="169545"/>
            </a:xfrm>
            <a:custGeom>
              <a:avLst/>
              <a:gdLst/>
              <a:ahLst/>
              <a:cxnLst/>
              <a:rect l="l" t="t" r="r" b="b"/>
              <a:pathLst>
                <a:path w="338454" h="169544">
                  <a:moveTo>
                    <a:pt x="338454" y="0"/>
                  </a:moveTo>
                  <a:lnTo>
                    <a:pt x="0" y="0"/>
                  </a:lnTo>
                  <a:lnTo>
                    <a:pt x="6032" y="45085"/>
                  </a:lnTo>
                  <a:lnTo>
                    <a:pt x="23177" y="85407"/>
                  </a:lnTo>
                  <a:lnTo>
                    <a:pt x="49529" y="119697"/>
                  </a:lnTo>
                  <a:lnTo>
                    <a:pt x="83820" y="146050"/>
                  </a:lnTo>
                  <a:lnTo>
                    <a:pt x="124142" y="163195"/>
                  </a:lnTo>
                  <a:lnTo>
                    <a:pt x="169227" y="169227"/>
                  </a:lnTo>
                  <a:lnTo>
                    <a:pt x="213995" y="163195"/>
                  </a:lnTo>
                  <a:lnTo>
                    <a:pt x="254635" y="146050"/>
                  </a:lnTo>
                  <a:lnTo>
                    <a:pt x="288925" y="119697"/>
                  </a:lnTo>
                  <a:lnTo>
                    <a:pt x="315277" y="85407"/>
                  </a:lnTo>
                  <a:lnTo>
                    <a:pt x="332422" y="45085"/>
                  </a:lnTo>
                  <a:lnTo>
                    <a:pt x="338454" y="0"/>
                  </a:lnTo>
                  <a:close/>
                </a:path>
              </a:pathLst>
            </a:custGeom>
            <a:solidFill>
              <a:srgbClr val="FFB800"/>
            </a:solidFill>
          </p:spPr>
          <p:txBody>
            <a:bodyPr wrap="square" lIns="0" tIns="0" rIns="0" bIns="0" rtlCol="0"/>
            <a:lstStyle/>
            <a:p>
              <a:endParaRPr/>
            </a:p>
          </p:txBody>
        </p:sp>
        <p:sp>
          <p:nvSpPr>
            <p:cNvPr id="20" name="object 20"/>
            <p:cNvSpPr/>
            <p:nvPr/>
          </p:nvSpPr>
          <p:spPr>
            <a:xfrm>
              <a:off x="4267199" y="2858452"/>
              <a:ext cx="338455" cy="169545"/>
            </a:xfrm>
            <a:custGeom>
              <a:avLst/>
              <a:gdLst/>
              <a:ahLst/>
              <a:cxnLst/>
              <a:rect l="l" t="t" r="r" b="b"/>
              <a:pathLst>
                <a:path w="338454" h="169544">
                  <a:moveTo>
                    <a:pt x="338454" y="0"/>
                  </a:moveTo>
                  <a:lnTo>
                    <a:pt x="332422" y="45085"/>
                  </a:lnTo>
                  <a:lnTo>
                    <a:pt x="315277" y="85407"/>
                  </a:lnTo>
                  <a:lnTo>
                    <a:pt x="288925" y="119697"/>
                  </a:lnTo>
                  <a:lnTo>
                    <a:pt x="254635" y="146050"/>
                  </a:lnTo>
                  <a:lnTo>
                    <a:pt x="213995" y="163195"/>
                  </a:lnTo>
                  <a:lnTo>
                    <a:pt x="169227" y="169227"/>
                  </a:lnTo>
                  <a:lnTo>
                    <a:pt x="124142" y="163195"/>
                  </a:lnTo>
                  <a:lnTo>
                    <a:pt x="83820" y="146050"/>
                  </a:lnTo>
                  <a:lnTo>
                    <a:pt x="49529" y="119697"/>
                  </a:lnTo>
                  <a:lnTo>
                    <a:pt x="23177" y="85407"/>
                  </a:lnTo>
                  <a:lnTo>
                    <a:pt x="6032" y="45085"/>
                  </a:lnTo>
                  <a:lnTo>
                    <a:pt x="0" y="0"/>
                  </a:lnTo>
                  <a:lnTo>
                    <a:pt x="338454" y="0"/>
                  </a:lnTo>
                </a:path>
              </a:pathLst>
            </a:custGeom>
            <a:ln w="15874">
              <a:solidFill>
                <a:srgbClr val="FFB800"/>
              </a:solidFill>
            </a:ln>
          </p:spPr>
          <p:txBody>
            <a:bodyPr wrap="square" lIns="0" tIns="0" rIns="0" bIns="0" rtlCol="0"/>
            <a:lstStyle/>
            <a:p>
              <a:endParaRPr/>
            </a:p>
          </p:txBody>
        </p:sp>
      </p:grpSp>
      <p:grpSp>
        <p:nvGrpSpPr>
          <p:cNvPr id="21" name="object 21"/>
          <p:cNvGrpSpPr/>
          <p:nvPr/>
        </p:nvGrpSpPr>
        <p:grpSpPr>
          <a:xfrm>
            <a:off x="6074727" y="2617787"/>
            <a:ext cx="422275" cy="422275"/>
            <a:chOff x="6074727" y="2617787"/>
            <a:chExt cx="422275" cy="422275"/>
          </a:xfrm>
        </p:grpSpPr>
        <p:sp>
          <p:nvSpPr>
            <p:cNvPr id="22" name="object 22"/>
            <p:cNvSpPr/>
            <p:nvPr/>
          </p:nvSpPr>
          <p:spPr>
            <a:xfrm>
              <a:off x="6074727" y="2617787"/>
              <a:ext cx="422275" cy="422275"/>
            </a:xfrm>
            <a:custGeom>
              <a:avLst/>
              <a:gdLst/>
              <a:ahLst/>
              <a:cxnLst/>
              <a:rect l="l" t="t" r="r" b="b"/>
              <a:pathLst>
                <a:path w="422275" h="422275">
                  <a:moveTo>
                    <a:pt x="211137" y="0"/>
                  </a:moveTo>
                  <a:lnTo>
                    <a:pt x="162560" y="5714"/>
                  </a:lnTo>
                  <a:lnTo>
                    <a:pt x="118110" y="21589"/>
                  </a:lnTo>
                  <a:lnTo>
                    <a:pt x="79057" y="46354"/>
                  </a:lnTo>
                  <a:lnTo>
                    <a:pt x="46355" y="79057"/>
                  </a:lnTo>
                  <a:lnTo>
                    <a:pt x="21589" y="118110"/>
                  </a:lnTo>
                  <a:lnTo>
                    <a:pt x="5714" y="162560"/>
                  </a:lnTo>
                  <a:lnTo>
                    <a:pt x="0" y="211137"/>
                  </a:lnTo>
                  <a:lnTo>
                    <a:pt x="5714" y="259397"/>
                  </a:lnTo>
                  <a:lnTo>
                    <a:pt x="21589" y="303847"/>
                  </a:lnTo>
                  <a:lnTo>
                    <a:pt x="46355" y="343217"/>
                  </a:lnTo>
                  <a:lnTo>
                    <a:pt x="79057" y="375920"/>
                  </a:lnTo>
                  <a:lnTo>
                    <a:pt x="118110" y="400685"/>
                  </a:lnTo>
                  <a:lnTo>
                    <a:pt x="162560" y="416560"/>
                  </a:lnTo>
                  <a:lnTo>
                    <a:pt x="211137" y="422275"/>
                  </a:lnTo>
                  <a:lnTo>
                    <a:pt x="259397" y="416560"/>
                  </a:lnTo>
                  <a:lnTo>
                    <a:pt x="303847" y="400685"/>
                  </a:lnTo>
                  <a:lnTo>
                    <a:pt x="343217" y="375920"/>
                  </a:lnTo>
                  <a:lnTo>
                    <a:pt x="375920" y="343217"/>
                  </a:lnTo>
                  <a:lnTo>
                    <a:pt x="400685" y="303847"/>
                  </a:lnTo>
                  <a:lnTo>
                    <a:pt x="416560" y="259397"/>
                  </a:lnTo>
                  <a:lnTo>
                    <a:pt x="422275" y="211137"/>
                  </a:lnTo>
                  <a:lnTo>
                    <a:pt x="416560" y="162560"/>
                  </a:lnTo>
                  <a:lnTo>
                    <a:pt x="400685" y="118110"/>
                  </a:lnTo>
                  <a:lnTo>
                    <a:pt x="375920" y="79057"/>
                  </a:lnTo>
                  <a:lnTo>
                    <a:pt x="343217" y="46354"/>
                  </a:lnTo>
                  <a:lnTo>
                    <a:pt x="303847" y="21589"/>
                  </a:lnTo>
                  <a:lnTo>
                    <a:pt x="259397" y="5714"/>
                  </a:lnTo>
                  <a:lnTo>
                    <a:pt x="211137" y="0"/>
                  </a:lnTo>
                  <a:close/>
                </a:path>
              </a:pathLst>
            </a:custGeom>
            <a:solidFill>
              <a:srgbClr val="FFE6CA"/>
            </a:solidFill>
          </p:spPr>
          <p:txBody>
            <a:bodyPr wrap="square" lIns="0" tIns="0" rIns="0" bIns="0" rtlCol="0"/>
            <a:lstStyle/>
            <a:p>
              <a:endParaRPr/>
            </a:p>
          </p:txBody>
        </p:sp>
        <p:sp>
          <p:nvSpPr>
            <p:cNvPr id="23" name="object 23"/>
            <p:cNvSpPr/>
            <p:nvPr/>
          </p:nvSpPr>
          <p:spPr>
            <a:xfrm>
              <a:off x="6117272" y="2743517"/>
              <a:ext cx="338455" cy="254000"/>
            </a:xfrm>
            <a:custGeom>
              <a:avLst/>
              <a:gdLst/>
              <a:ahLst/>
              <a:cxnLst/>
              <a:rect l="l" t="t" r="r" b="b"/>
              <a:pathLst>
                <a:path w="338454" h="254000">
                  <a:moveTo>
                    <a:pt x="315594" y="0"/>
                  </a:moveTo>
                  <a:lnTo>
                    <a:pt x="22542" y="0"/>
                  </a:lnTo>
                  <a:lnTo>
                    <a:pt x="5714" y="41275"/>
                  </a:lnTo>
                  <a:lnTo>
                    <a:pt x="0" y="84455"/>
                  </a:lnTo>
                  <a:lnTo>
                    <a:pt x="5714" y="127952"/>
                  </a:lnTo>
                  <a:lnTo>
                    <a:pt x="22542" y="169227"/>
                  </a:lnTo>
                  <a:lnTo>
                    <a:pt x="50164" y="205105"/>
                  </a:lnTo>
                  <a:lnTo>
                    <a:pt x="85407" y="231457"/>
                  </a:lnTo>
                  <a:lnTo>
                    <a:pt x="125412" y="247967"/>
                  </a:lnTo>
                  <a:lnTo>
                    <a:pt x="168275" y="253682"/>
                  </a:lnTo>
                  <a:lnTo>
                    <a:pt x="211772" y="248285"/>
                  </a:lnTo>
                  <a:lnTo>
                    <a:pt x="253682" y="231140"/>
                  </a:lnTo>
                  <a:lnTo>
                    <a:pt x="289560" y="203517"/>
                  </a:lnTo>
                  <a:lnTo>
                    <a:pt x="316229" y="168275"/>
                  </a:lnTo>
                  <a:lnTo>
                    <a:pt x="332422" y="128270"/>
                  </a:lnTo>
                  <a:lnTo>
                    <a:pt x="338454" y="85407"/>
                  </a:lnTo>
                  <a:lnTo>
                    <a:pt x="333057" y="41910"/>
                  </a:lnTo>
                  <a:lnTo>
                    <a:pt x="315594" y="0"/>
                  </a:lnTo>
                  <a:close/>
                </a:path>
              </a:pathLst>
            </a:custGeom>
            <a:solidFill>
              <a:srgbClr val="FFB800"/>
            </a:solidFill>
          </p:spPr>
          <p:txBody>
            <a:bodyPr wrap="square" lIns="0" tIns="0" rIns="0" bIns="0" rtlCol="0"/>
            <a:lstStyle/>
            <a:p>
              <a:endParaRPr/>
            </a:p>
          </p:txBody>
        </p:sp>
        <p:sp>
          <p:nvSpPr>
            <p:cNvPr id="24" name="object 24"/>
            <p:cNvSpPr/>
            <p:nvPr/>
          </p:nvSpPr>
          <p:spPr>
            <a:xfrm>
              <a:off x="6117272" y="2743517"/>
              <a:ext cx="338455" cy="254000"/>
            </a:xfrm>
            <a:custGeom>
              <a:avLst/>
              <a:gdLst/>
              <a:ahLst/>
              <a:cxnLst/>
              <a:rect l="l" t="t" r="r" b="b"/>
              <a:pathLst>
                <a:path w="338454" h="254000">
                  <a:moveTo>
                    <a:pt x="315594" y="0"/>
                  </a:moveTo>
                  <a:lnTo>
                    <a:pt x="333057" y="41910"/>
                  </a:lnTo>
                  <a:lnTo>
                    <a:pt x="338454" y="85407"/>
                  </a:lnTo>
                  <a:lnTo>
                    <a:pt x="332422" y="128270"/>
                  </a:lnTo>
                  <a:lnTo>
                    <a:pt x="316229" y="168275"/>
                  </a:lnTo>
                  <a:lnTo>
                    <a:pt x="289560" y="203517"/>
                  </a:lnTo>
                  <a:lnTo>
                    <a:pt x="253682" y="231140"/>
                  </a:lnTo>
                  <a:lnTo>
                    <a:pt x="211772" y="248285"/>
                  </a:lnTo>
                  <a:lnTo>
                    <a:pt x="168275" y="253682"/>
                  </a:lnTo>
                  <a:lnTo>
                    <a:pt x="125412" y="247967"/>
                  </a:lnTo>
                  <a:lnTo>
                    <a:pt x="85407" y="231457"/>
                  </a:lnTo>
                  <a:lnTo>
                    <a:pt x="50164" y="205105"/>
                  </a:lnTo>
                  <a:lnTo>
                    <a:pt x="22542" y="169227"/>
                  </a:lnTo>
                  <a:lnTo>
                    <a:pt x="5714" y="127952"/>
                  </a:lnTo>
                  <a:lnTo>
                    <a:pt x="0" y="84455"/>
                  </a:lnTo>
                  <a:lnTo>
                    <a:pt x="5714" y="41275"/>
                  </a:lnTo>
                  <a:lnTo>
                    <a:pt x="22542" y="0"/>
                  </a:lnTo>
                  <a:lnTo>
                    <a:pt x="315594" y="0"/>
                  </a:lnTo>
                </a:path>
              </a:pathLst>
            </a:custGeom>
            <a:ln w="15875">
              <a:solidFill>
                <a:srgbClr val="FFB800"/>
              </a:solidFill>
            </a:ln>
          </p:spPr>
          <p:txBody>
            <a:bodyPr wrap="square" lIns="0" tIns="0" rIns="0" bIns="0" rtlCol="0"/>
            <a:lstStyle/>
            <a:p>
              <a:endParaRPr/>
            </a:p>
          </p:txBody>
        </p:sp>
      </p:grpSp>
      <p:grpSp>
        <p:nvGrpSpPr>
          <p:cNvPr id="25" name="object 25"/>
          <p:cNvGrpSpPr/>
          <p:nvPr/>
        </p:nvGrpSpPr>
        <p:grpSpPr>
          <a:xfrm>
            <a:off x="7923212" y="2602547"/>
            <a:ext cx="423545" cy="422275"/>
            <a:chOff x="7923212" y="2602547"/>
            <a:chExt cx="423545" cy="422275"/>
          </a:xfrm>
        </p:grpSpPr>
        <p:sp>
          <p:nvSpPr>
            <p:cNvPr id="26" name="object 26"/>
            <p:cNvSpPr/>
            <p:nvPr/>
          </p:nvSpPr>
          <p:spPr>
            <a:xfrm>
              <a:off x="7923212" y="2602547"/>
              <a:ext cx="423545" cy="422275"/>
            </a:xfrm>
            <a:custGeom>
              <a:avLst/>
              <a:gdLst/>
              <a:ahLst/>
              <a:cxnLst/>
              <a:rect l="l" t="t" r="r" b="b"/>
              <a:pathLst>
                <a:path w="423545" h="422275">
                  <a:moveTo>
                    <a:pt x="211772" y="0"/>
                  </a:moveTo>
                  <a:lnTo>
                    <a:pt x="163195" y="5714"/>
                  </a:lnTo>
                  <a:lnTo>
                    <a:pt x="118745" y="21589"/>
                  </a:lnTo>
                  <a:lnTo>
                    <a:pt x="79375" y="46354"/>
                  </a:lnTo>
                  <a:lnTo>
                    <a:pt x="46672" y="79057"/>
                  </a:lnTo>
                  <a:lnTo>
                    <a:pt x="21590" y="118110"/>
                  </a:lnTo>
                  <a:lnTo>
                    <a:pt x="5715" y="162560"/>
                  </a:lnTo>
                  <a:lnTo>
                    <a:pt x="0" y="211137"/>
                  </a:lnTo>
                  <a:lnTo>
                    <a:pt x="5715" y="259397"/>
                  </a:lnTo>
                  <a:lnTo>
                    <a:pt x="21590" y="303847"/>
                  </a:lnTo>
                  <a:lnTo>
                    <a:pt x="46672" y="343217"/>
                  </a:lnTo>
                  <a:lnTo>
                    <a:pt x="79375" y="375919"/>
                  </a:lnTo>
                  <a:lnTo>
                    <a:pt x="118745" y="400685"/>
                  </a:lnTo>
                  <a:lnTo>
                    <a:pt x="163195" y="416560"/>
                  </a:lnTo>
                  <a:lnTo>
                    <a:pt x="211772" y="422275"/>
                  </a:lnTo>
                  <a:lnTo>
                    <a:pt x="260350" y="416560"/>
                  </a:lnTo>
                  <a:lnTo>
                    <a:pt x="305117" y="400685"/>
                  </a:lnTo>
                  <a:lnTo>
                    <a:pt x="344170" y="375919"/>
                  </a:lnTo>
                  <a:lnTo>
                    <a:pt x="377190" y="343217"/>
                  </a:lnTo>
                  <a:lnTo>
                    <a:pt x="402272" y="303847"/>
                  </a:lnTo>
                  <a:lnTo>
                    <a:pt x="418147" y="259397"/>
                  </a:lnTo>
                  <a:lnTo>
                    <a:pt x="423545" y="211137"/>
                  </a:lnTo>
                  <a:lnTo>
                    <a:pt x="418147" y="162560"/>
                  </a:lnTo>
                  <a:lnTo>
                    <a:pt x="402272" y="118110"/>
                  </a:lnTo>
                  <a:lnTo>
                    <a:pt x="377190" y="79057"/>
                  </a:lnTo>
                  <a:lnTo>
                    <a:pt x="344170" y="46354"/>
                  </a:lnTo>
                  <a:lnTo>
                    <a:pt x="305117" y="21589"/>
                  </a:lnTo>
                  <a:lnTo>
                    <a:pt x="260350" y="5714"/>
                  </a:lnTo>
                  <a:lnTo>
                    <a:pt x="211772" y="0"/>
                  </a:lnTo>
                  <a:close/>
                </a:path>
              </a:pathLst>
            </a:custGeom>
            <a:solidFill>
              <a:srgbClr val="FFE6CA"/>
            </a:solidFill>
          </p:spPr>
          <p:txBody>
            <a:bodyPr wrap="square" lIns="0" tIns="0" rIns="0" bIns="0" rtlCol="0"/>
            <a:lstStyle/>
            <a:p>
              <a:endParaRPr/>
            </a:p>
          </p:txBody>
        </p:sp>
        <p:sp>
          <p:nvSpPr>
            <p:cNvPr id="27" name="object 27"/>
            <p:cNvSpPr/>
            <p:nvPr/>
          </p:nvSpPr>
          <p:spPr>
            <a:xfrm>
              <a:off x="7965757" y="2645092"/>
              <a:ext cx="338455" cy="338455"/>
            </a:xfrm>
            <a:custGeom>
              <a:avLst/>
              <a:gdLst/>
              <a:ahLst/>
              <a:cxnLst/>
              <a:rect l="l" t="t" r="r" b="b"/>
              <a:pathLst>
                <a:path w="338454" h="338455">
                  <a:moveTo>
                    <a:pt x="169227" y="0"/>
                  </a:moveTo>
                  <a:lnTo>
                    <a:pt x="124142" y="6032"/>
                  </a:lnTo>
                  <a:lnTo>
                    <a:pt x="83820" y="23177"/>
                  </a:lnTo>
                  <a:lnTo>
                    <a:pt x="49529" y="49530"/>
                  </a:lnTo>
                  <a:lnTo>
                    <a:pt x="23177" y="83820"/>
                  </a:lnTo>
                  <a:lnTo>
                    <a:pt x="6032" y="124142"/>
                  </a:lnTo>
                  <a:lnTo>
                    <a:pt x="0" y="169227"/>
                  </a:lnTo>
                  <a:lnTo>
                    <a:pt x="6032" y="213995"/>
                  </a:lnTo>
                  <a:lnTo>
                    <a:pt x="23177" y="254635"/>
                  </a:lnTo>
                  <a:lnTo>
                    <a:pt x="49529" y="288925"/>
                  </a:lnTo>
                  <a:lnTo>
                    <a:pt x="83820" y="315277"/>
                  </a:lnTo>
                  <a:lnTo>
                    <a:pt x="124142" y="332422"/>
                  </a:lnTo>
                  <a:lnTo>
                    <a:pt x="169227" y="338455"/>
                  </a:lnTo>
                  <a:lnTo>
                    <a:pt x="213995" y="332422"/>
                  </a:lnTo>
                  <a:lnTo>
                    <a:pt x="254634" y="315277"/>
                  </a:lnTo>
                  <a:lnTo>
                    <a:pt x="288925" y="288925"/>
                  </a:lnTo>
                  <a:lnTo>
                    <a:pt x="315277" y="254635"/>
                  </a:lnTo>
                  <a:lnTo>
                    <a:pt x="332422" y="213995"/>
                  </a:lnTo>
                  <a:lnTo>
                    <a:pt x="338454" y="169227"/>
                  </a:lnTo>
                  <a:lnTo>
                    <a:pt x="332422" y="124142"/>
                  </a:lnTo>
                  <a:lnTo>
                    <a:pt x="315277" y="83820"/>
                  </a:lnTo>
                  <a:lnTo>
                    <a:pt x="288925" y="49530"/>
                  </a:lnTo>
                  <a:lnTo>
                    <a:pt x="254634" y="23177"/>
                  </a:lnTo>
                  <a:lnTo>
                    <a:pt x="213995" y="6032"/>
                  </a:lnTo>
                  <a:lnTo>
                    <a:pt x="169227" y="0"/>
                  </a:lnTo>
                  <a:close/>
                </a:path>
              </a:pathLst>
            </a:custGeom>
            <a:solidFill>
              <a:srgbClr val="FFB800"/>
            </a:solidFill>
          </p:spPr>
          <p:txBody>
            <a:bodyPr wrap="square" lIns="0" tIns="0" rIns="0" bIns="0" rtlCol="0"/>
            <a:lstStyle/>
            <a:p>
              <a:endParaRPr/>
            </a:p>
          </p:txBody>
        </p:sp>
        <p:sp>
          <p:nvSpPr>
            <p:cNvPr id="28" name="object 28"/>
            <p:cNvSpPr/>
            <p:nvPr/>
          </p:nvSpPr>
          <p:spPr>
            <a:xfrm>
              <a:off x="7965757" y="2645092"/>
              <a:ext cx="338455" cy="338455"/>
            </a:xfrm>
            <a:custGeom>
              <a:avLst/>
              <a:gdLst/>
              <a:ahLst/>
              <a:cxnLst/>
              <a:rect l="l" t="t" r="r" b="b"/>
              <a:pathLst>
                <a:path w="338454" h="338455">
                  <a:moveTo>
                    <a:pt x="169227" y="0"/>
                  </a:moveTo>
                  <a:lnTo>
                    <a:pt x="213995" y="6032"/>
                  </a:lnTo>
                  <a:lnTo>
                    <a:pt x="254634" y="23177"/>
                  </a:lnTo>
                  <a:lnTo>
                    <a:pt x="288925" y="49530"/>
                  </a:lnTo>
                  <a:lnTo>
                    <a:pt x="315277" y="83820"/>
                  </a:lnTo>
                  <a:lnTo>
                    <a:pt x="332422" y="124142"/>
                  </a:lnTo>
                  <a:lnTo>
                    <a:pt x="338454" y="169227"/>
                  </a:lnTo>
                  <a:lnTo>
                    <a:pt x="332422" y="213995"/>
                  </a:lnTo>
                  <a:lnTo>
                    <a:pt x="315277" y="254635"/>
                  </a:lnTo>
                  <a:lnTo>
                    <a:pt x="288925" y="288925"/>
                  </a:lnTo>
                  <a:lnTo>
                    <a:pt x="254634" y="315277"/>
                  </a:lnTo>
                  <a:lnTo>
                    <a:pt x="213995" y="332422"/>
                  </a:lnTo>
                  <a:lnTo>
                    <a:pt x="169227" y="338455"/>
                  </a:lnTo>
                  <a:lnTo>
                    <a:pt x="124142" y="332422"/>
                  </a:lnTo>
                  <a:lnTo>
                    <a:pt x="83820" y="315277"/>
                  </a:lnTo>
                  <a:lnTo>
                    <a:pt x="49529" y="288925"/>
                  </a:lnTo>
                  <a:lnTo>
                    <a:pt x="23177" y="254635"/>
                  </a:lnTo>
                  <a:lnTo>
                    <a:pt x="6032" y="213995"/>
                  </a:lnTo>
                  <a:lnTo>
                    <a:pt x="0" y="169227"/>
                  </a:lnTo>
                  <a:lnTo>
                    <a:pt x="6032" y="124142"/>
                  </a:lnTo>
                  <a:lnTo>
                    <a:pt x="23177" y="83820"/>
                  </a:lnTo>
                  <a:lnTo>
                    <a:pt x="49529" y="49530"/>
                  </a:lnTo>
                  <a:lnTo>
                    <a:pt x="83820" y="23177"/>
                  </a:lnTo>
                  <a:lnTo>
                    <a:pt x="124142" y="6032"/>
                  </a:lnTo>
                  <a:lnTo>
                    <a:pt x="169227" y="0"/>
                  </a:lnTo>
                </a:path>
              </a:pathLst>
            </a:custGeom>
            <a:ln w="15875">
              <a:solidFill>
                <a:srgbClr val="FFB800"/>
              </a:solidFill>
            </a:ln>
          </p:spPr>
          <p:txBody>
            <a:bodyPr wrap="square" lIns="0" tIns="0" rIns="0" bIns="0" rtlCol="0"/>
            <a:lstStyle/>
            <a:p>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7921" y="5424804"/>
            <a:ext cx="717550" cy="1433195"/>
          </a:xfrm>
          <a:custGeom>
            <a:avLst/>
            <a:gdLst/>
            <a:ahLst/>
            <a:cxnLst/>
            <a:rect l="l" t="t" r="r" b="b"/>
            <a:pathLst>
              <a:path w="717550" h="1433195">
                <a:moveTo>
                  <a:pt x="529383" y="0"/>
                </a:moveTo>
                <a:lnTo>
                  <a:pt x="480488" y="6667"/>
                </a:lnTo>
                <a:lnTo>
                  <a:pt x="435721" y="25400"/>
                </a:lnTo>
                <a:lnTo>
                  <a:pt x="397303" y="55245"/>
                </a:lnTo>
                <a:lnTo>
                  <a:pt x="367141" y="94615"/>
                </a:lnTo>
                <a:lnTo>
                  <a:pt x="347456" y="142240"/>
                </a:lnTo>
                <a:lnTo>
                  <a:pt x="0" y="1433195"/>
                </a:lnTo>
                <a:lnTo>
                  <a:pt x="27796" y="1433195"/>
                </a:lnTo>
                <a:lnTo>
                  <a:pt x="372856" y="148907"/>
                </a:lnTo>
                <a:lnTo>
                  <a:pt x="389366" y="107950"/>
                </a:lnTo>
                <a:lnTo>
                  <a:pt x="415083" y="74295"/>
                </a:lnTo>
                <a:lnTo>
                  <a:pt x="448421" y="48577"/>
                </a:lnTo>
                <a:lnTo>
                  <a:pt x="486838" y="32385"/>
                </a:lnTo>
                <a:lnTo>
                  <a:pt x="528748" y="26670"/>
                </a:lnTo>
                <a:lnTo>
                  <a:pt x="617898" y="26670"/>
                </a:lnTo>
                <a:lnTo>
                  <a:pt x="578278" y="6667"/>
                </a:lnTo>
                <a:lnTo>
                  <a:pt x="529383" y="0"/>
                </a:lnTo>
                <a:close/>
              </a:path>
              <a:path w="717550" h="1433195">
                <a:moveTo>
                  <a:pt x="617898" y="26670"/>
                </a:moveTo>
                <a:lnTo>
                  <a:pt x="528748" y="26670"/>
                </a:lnTo>
                <a:lnTo>
                  <a:pt x="571611" y="32385"/>
                </a:lnTo>
                <a:lnTo>
                  <a:pt x="628761" y="60960"/>
                </a:lnTo>
                <a:lnTo>
                  <a:pt x="669718" y="109537"/>
                </a:lnTo>
                <a:lnTo>
                  <a:pt x="690356" y="170497"/>
                </a:lnTo>
                <a:lnTo>
                  <a:pt x="691308" y="202882"/>
                </a:lnTo>
                <a:lnTo>
                  <a:pt x="685911" y="235585"/>
                </a:lnTo>
                <a:lnTo>
                  <a:pt x="363545" y="1433195"/>
                </a:lnTo>
                <a:lnTo>
                  <a:pt x="391016" y="1433195"/>
                </a:lnTo>
                <a:lnTo>
                  <a:pt x="710993" y="242252"/>
                </a:lnTo>
                <a:lnTo>
                  <a:pt x="717343" y="204787"/>
                </a:lnTo>
                <a:lnTo>
                  <a:pt x="716073" y="167322"/>
                </a:lnTo>
                <a:lnTo>
                  <a:pt x="692261" y="96202"/>
                </a:lnTo>
                <a:lnTo>
                  <a:pt x="643683" y="39687"/>
                </a:lnTo>
                <a:lnTo>
                  <a:pt x="617898" y="26670"/>
                </a:lnTo>
                <a:close/>
              </a:path>
            </a:pathLst>
          </a:custGeom>
          <a:solidFill>
            <a:srgbClr val="D6791A"/>
          </a:solidFill>
        </p:spPr>
        <p:txBody>
          <a:bodyPr wrap="square" lIns="0" tIns="0" rIns="0" bIns="0" rtlCol="0"/>
          <a:lstStyle/>
          <a:p>
            <a:endParaRPr/>
          </a:p>
        </p:txBody>
      </p:sp>
      <p:sp>
        <p:nvSpPr>
          <p:cNvPr id="3" name="object 3"/>
          <p:cNvSpPr txBox="1">
            <a:spLocks noGrp="1"/>
          </p:cNvSpPr>
          <p:nvPr>
            <p:ph type="title"/>
          </p:nvPr>
        </p:nvSpPr>
        <p:spPr>
          <a:xfrm>
            <a:off x="1331594" y="400684"/>
            <a:ext cx="1701164" cy="876300"/>
          </a:xfrm>
          <a:prstGeom prst="rect">
            <a:avLst/>
          </a:prstGeom>
        </p:spPr>
        <p:txBody>
          <a:bodyPr vert="horz" wrap="square" lIns="0" tIns="41275" rIns="0" bIns="0" rtlCol="0">
            <a:spAutoFit/>
          </a:bodyPr>
          <a:lstStyle/>
          <a:p>
            <a:pPr marL="41275" marR="5080" indent="-28575">
              <a:lnSpc>
                <a:spcPts val="3279"/>
              </a:lnSpc>
              <a:spcBef>
                <a:spcPts val="325"/>
              </a:spcBef>
            </a:pPr>
            <a:r>
              <a:rPr sz="2850" spc="265" dirty="0"/>
              <a:t>Α</a:t>
            </a:r>
            <a:r>
              <a:rPr sz="2850" spc="220" dirty="0"/>
              <a:t>σ</a:t>
            </a:r>
            <a:r>
              <a:rPr sz="2850" spc="225" dirty="0"/>
              <a:t>φ</a:t>
            </a:r>
            <a:r>
              <a:rPr sz="2850" spc="204" dirty="0"/>
              <a:t>άλ</a:t>
            </a:r>
            <a:r>
              <a:rPr sz="2850" spc="175" dirty="0"/>
              <a:t>ε</a:t>
            </a:r>
            <a:r>
              <a:rPr sz="2850" spc="135" dirty="0"/>
              <a:t>ι</a:t>
            </a:r>
            <a:r>
              <a:rPr sz="2850" spc="95" dirty="0"/>
              <a:t>α  </a:t>
            </a:r>
            <a:r>
              <a:rPr sz="2850" spc="195" dirty="0"/>
              <a:t>συσκευής</a:t>
            </a:r>
            <a:endParaRPr sz="2850"/>
          </a:p>
        </p:txBody>
      </p:sp>
      <p:sp>
        <p:nvSpPr>
          <p:cNvPr id="4" name="object 4"/>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5" name="object 5"/>
          <p:cNvSpPr txBox="1"/>
          <p:nvPr/>
        </p:nvSpPr>
        <p:spPr>
          <a:xfrm>
            <a:off x="469265" y="1466214"/>
            <a:ext cx="11454765" cy="2134235"/>
          </a:xfrm>
          <a:prstGeom prst="rect">
            <a:avLst/>
          </a:prstGeom>
        </p:spPr>
        <p:txBody>
          <a:bodyPr vert="horz" wrap="square" lIns="0" tIns="31750" rIns="0" bIns="0" rtlCol="0">
            <a:spAutoFit/>
          </a:bodyPr>
          <a:lstStyle/>
          <a:p>
            <a:pPr marL="286385" marR="2227580" indent="-274320">
              <a:lnSpc>
                <a:spcPts val="2160"/>
              </a:lnSpc>
              <a:spcBef>
                <a:spcPts val="250"/>
              </a:spcBef>
              <a:buClr>
                <a:srgbClr val="FFB800"/>
              </a:buClr>
              <a:buSzPct val="128571"/>
              <a:buFont typeface="Courier New"/>
              <a:buChar char="o"/>
              <a:tabLst>
                <a:tab pos="286385" algn="l"/>
              </a:tabLst>
            </a:pPr>
            <a:r>
              <a:rPr sz="1400" dirty="0">
                <a:solidFill>
                  <a:srgbClr val="FFFFFF"/>
                </a:solidFill>
                <a:latin typeface="Calibri"/>
                <a:cs typeface="Calibri"/>
              </a:rPr>
              <a:t>Το</a:t>
            </a:r>
            <a:r>
              <a:rPr sz="1400" spc="10" dirty="0">
                <a:solidFill>
                  <a:srgbClr val="FFFFFF"/>
                </a:solidFill>
                <a:latin typeface="Calibri"/>
                <a:cs typeface="Calibri"/>
              </a:rPr>
              <a:t> </a:t>
            </a:r>
            <a:r>
              <a:rPr sz="1400" spc="-5" dirty="0">
                <a:solidFill>
                  <a:srgbClr val="FFFFFF"/>
                </a:solidFill>
                <a:latin typeface="Calibri"/>
                <a:cs typeface="Calibri"/>
              </a:rPr>
              <a:t>πρότυπο</a:t>
            </a:r>
            <a:r>
              <a:rPr sz="1400" spc="15" dirty="0">
                <a:solidFill>
                  <a:srgbClr val="FFFFFF"/>
                </a:solidFill>
                <a:latin typeface="Calibri"/>
                <a:cs typeface="Calibri"/>
              </a:rPr>
              <a:t> </a:t>
            </a:r>
            <a:r>
              <a:rPr sz="1400" b="1" spc="-5" dirty="0">
                <a:solidFill>
                  <a:srgbClr val="FFB800"/>
                </a:solidFill>
                <a:latin typeface="Calibri"/>
                <a:cs typeface="Calibri"/>
              </a:rPr>
              <a:t>IEC</a:t>
            </a:r>
            <a:r>
              <a:rPr sz="1400" b="1" spc="10" dirty="0">
                <a:solidFill>
                  <a:srgbClr val="FFB800"/>
                </a:solidFill>
                <a:latin typeface="Calibri"/>
                <a:cs typeface="Calibri"/>
              </a:rPr>
              <a:t> </a:t>
            </a:r>
            <a:r>
              <a:rPr sz="1400" b="1" spc="-5" dirty="0">
                <a:solidFill>
                  <a:srgbClr val="FFB800"/>
                </a:solidFill>
                <a:latin typeface="Calibri"/>
                <a:cs typeface="Calibri"/>
              </a:rPr>
              <a:t>62443-4-2</a:t>
            </a:r>
            <a:r>
              <a:rPr sz="1400" b="1" spc="10" dirty="0">
                <a:solidFill>
                  <a:srgbClr val="FFB800"/>
                </a:solidFill>
                <a:latin typeface="Calibri"/>
                <a:cs typeface="Calibri"/>
              </a:rPr>
              <a:t> </a:t>
            </a:r>
            <a:r>
              <a:rPr sz="1400" b="1" spc="-5" dirty="0">
                <a:solidFill>
                  <a:srgbClr val="FFB800"/>
                </a:solidFill>
                <a:latin typeface="Calibri"/>
                <a:cs typeface="Calibri"/>
              </a:rPr>
              <a:t>ορίζει</a:t>
            </a:r>
            <a:r>
              <a:rPr sz="1400" b="1" spc="10" dirty="0">
                <a:solidFill>
                  <a:srgbClr val="FFB800"/>
                </a:solidFill>
                <a:latin typeface="Calibri"/>
                <a:cs typeface="Calibri"/>
              </a:rPr>
              <a:t> </a:t>
            </a:r>
            <a:r>
              <a:rPr sz="1400" spc="-5" dirty="0">
                <a:solidFill>
                  <a:srgbClr val="FFFFFF"/>
                </a:solidFill>
                <a:latin typeface="Calibri"/>
                <a:cs typeface="Calibri"/>
              </a:rPr>
              <a:t>απαιτήσεις</a:t>
            </a:r>
            <a:r>
              <a:rPr sz="1400" spc="15" dirty="0">
                <a:solidFill>
                  <a:srgbClr val="FFFFFF"/>
                </a:solidFill>
                <a:latin typeface="Calibri"/>
                <a:cs typeface="Calibri"/>
              </a:rPr>
              <a:t> </a:t>
            </a:r>
            <a:r>
              <a:rPr sz="1400" spc="-5" dirty="0">
                <a:solidFill>
                  <a:srgbClr val="FFFFFF"/>
                </a:solidFill>
                <a:latin typeface="Calibri"/>
                <a:cs typeface="Calibri"/>
              </a:rPr>
              <a:t>ασφαλείας</a:t>
            </a:r>
            <a:r>
              <a:rPr sz="1400" spc="10" dirty="0">
                <a:solidFill>
                  <a:srgbClr val="FFFFFF"/>
                </a:solidFill>
                <a:latin typeface="Calibri"/>
                <a:cs typeface="Calibri"/>
              </a:rPr>
              <a:t> </a:t>
            </a:r>
            <a:r>
              <a:rPr sz="1400" dirty="0">
                <a:solidFill>
                  <a:srgbClr val="FFFFFF"/>
                </a:solidFill>
                <a:latin typeface="Calibri"/>
                <a:cs typeface="Calibri"/>
              </a:rPr>
              <a:t>για</a:t>
            </a:r>
            <a:r>
              <a:rPr sz="1400" spc="10" dirty="0">
                <a:solidFill>
                  <a:srgbClr val="FFFFFF"/>
                </a:solidFill>
                <a:latin typeface="Calibri"/>
                <a:cs typeface="Calibri"/>
              </a:rPr>
              <a:t> </a:t>
            </a:r>
            <a:r>
              <a:rPr sz="1400" spc="-5" dirty="0">
                <a:solidFill>
                  <a:srgbClr val="FFFFFF"/>
                </a:solidFill>
                <a:latin typeface="Calibri"/>
                <a:cs typeface="Calibri"/>
              </a:rPr>
              <a:t>τέσσερις</a:t>
            </a:r>
            <a:r>
              <a:rPr sz="1400" spc="15" dirty="0">
                <a:solidFill>
                  <a:srgbClr val="FFFFFF"/>
                </a:solidFill>
                <a:latin typeface="Calibri"/>
                <a:cs typeface="Calibri"/>
              </a:rPr>
              <a:t> </a:t>
            </a:r>
            <a:r>
              <a:rPr sz="1400" b="1" spc="-5" dirty="0">
                <a:solidFill>
                  <a:srgbClr val="FFB800"/>
                </a:solidFill>
                <a:latin typeface="Calibri"/>
                <a:cs typeface="Calibri"/>
              </a:rPr>
              <a:t>τύπους</a:t>
            </a:r>
            <a:r>
              <a:rPr sz="1400" b="1" spc="10" dirty="0">
                <a:solidFill>
                  <a:srgbClr val="FFB800"/>
                </a:solidFill>
                <a:latin typeface="Calibri"/>
                <a:cs typeface="Calibri"/>
              </a:rPr>
              <a:t> </a:t>
            </a:r>
            <a:r>
              <a:rPr sz="1400" b="1" spc="-5" dirty="0">
                <a:solidFill>
                  <a:srgbClr val="FFB800"/>
                </a:solidFill>
                <a:latin typeface="Calibri"/>
                <a:cs typeface="Calibri"/>
              </a:rPr>
              <a:t>εξαρτημάτων:</a:t>
            </a:r>
            <a:r>
              <a:rPr sz="1400" b="1" spc="15" dirty="0">
                <a:solidFill>
                  <a:srgbClr val="FFB800"/>
                </a:solidFill>
                <a:latin typeface="Calibri"/>
                <a:cs typeface="Calibri"/>
              </a:rPr>
              <a:t> </a:t>
            </a:r>
            <a:r>
              <a:rPr sz="1400" b="1" spc="-5" dirty="0">
                <a:solidFill>
                  <a:srgbClr val="FFB800"/>
                </a:solidFill>
                <a:latin typeface="Calibri"/>
                <a:cs typeface="Calibri"/>
              </a:rPr>
              <a:t>εφαρμογές</a:t>
            </a:r>
            <a:r>
              <a:rPr sz="1400" b="1" spc="15" dirty="0">
                <a:solidFill>
                  <a:srgbClr val="FFB800"/>
                </a:solidFill>
                <a:latin typeface="Calibri"/>
                <a:cs typeface="Calibri"/>
              </a:rPr>
              <a:t> </a:t>
            </a:r>
            <a:r>
              <a:rPr sz="1400" b="1" spc="-5" dirty="0">
                <a:solidFill>
                  <a:srgbClr val="FFB800"/>
                </a:solidFill>
                <a:latin typeface="Calibri"/>
                <a:cs typeface="Calibri"/>
              </a:rPr>
              <a:t>λογισμικού</a:t>
            </a:r>
            <a:r>
              <a:rPr sz="1400" b="1" spc="15" dirty="0">
                <a:solidFill>
                  <a:srgbClr val="FFB800"/>
                </a:solidFill>
                <a:latin typeface="Calibri"/>
                <a:cs typeface="Calibri"/>
              </a:rPr>
              <a:t> </a:t>
            </a:r>
            <a:r>
              <a:rPr sz="1400" b="1" spc="-5" dirty="0">
                <a:solidFill>
                  <a:srgbClr val="FFB800"/>
                </a:solidFill>
                <a:latin typeface="Calibri"/>
                <a:cs typeface="Calibri"/>
              </a:rPr>
              <a:t>(SAR</a:t>
            </a:r>
            <a:r>
              <a:rPr sz="1400" spc="-5" dirty="0">
                <a:solidFill>
                  <a:srgbClr val="FFFFFF"/>
                </a:solidFill>
                <a:latin typeface="Calibri"/>
                <a:cs typeface="Calibri"/>
              </a:rPr>
              <a:t>), </a:t>
            </a:r>
            <a:r>
              <a:rPr sz="1400" spc="-305" dirty="0">
                <a:solidFill>
                  <a:srgbClr val="FFFFFF"/>
                </a:solidFill>
                <a:latin typeface="Calibri"/>
                <a:cs typeface="Calibri"/>
              </a:rPr>
              <a:t> </a:t>
            </a:r>
            <a:r>
              <a:rPr sz="1400" b="1" spc="-5" dirty="0">
                <a:solidFill>
                  <a:srgbClr val="FFB800"/>
                </a:solidFill>
                <a:latin typeface="Calibri"/>
                <a:cs typeface="Calibri"/>
              </a:rPr>
              <a:t>ενσωματωμένες</a:t>
            </a:r>
            <a:r>
              <a:rPr sz="1400" b="1" dirty="0">
                <a:solidFill>
                  <a:srgbClr val="FFB800"/>
                </a:solidFill>
                <a:latin typeface="Calibri"/>
                <a:cs typeface="Calibri"/>
              </a:rPr>
              <a:t> </a:t>
            </a:r>
            <a:r>
              <a:rPr sz="1400" b="1" spc="-5" dirty="0">
                <a:solidFill>
                  <a:srgbClr val="FFB800"/>
                </a:solidFill>
                <a:latin typeface="Calibri"/>
                <a:cs typeface="Calibri"/>
              </a:rPr>
              <a:t>συσκευές</a:t>
            </a:r>
            <a:r>
              <a:rPr sz="1400" b="1" dirty="0">
                <a:solidFill>
                  <a:srgbClr val="FFB800"/>
                </a:solidFill>
                <a:latin typeface="Calibri"/>
                <a:cs typeface="Calibri"/>
              </a:rPr>
              <a:t> </a:t>
            </a:r>
            <a:r>
              <a:rPr sz="1400" spc="-5" dirty="0">
                <a:solidFill>
                  <a:srgbClr val="FFFFFF"/>
                </a:solidFill>
                <a:latin typeface="Calibri"/>
                <a:cs typeface="Calibri"/>
              </a:rPr>
              <a:t>EDR),</a:t>
            </a:r>
            <a:r>
              <a:rPr sz="1400" dirty="0">
                <a:solidFill>
                  <a:srgbClr val="FFFFFF"/>
                </a:solidFill>
                <a:latin typeface="Calibri"/>
                <a:cs typeface="Calibri"/>
              </a:rPr>
              <a:t> </a:t>
            </a:r>
            <a:r>
              <a:rPr sz="1400" spc="-5" dirty="0">
                <a:solidFill>
                  <a:srgbClr val="FFFFFF"/>
                </a:solidFill>
                <a:latin typeface="Calibri"/>
                <a:cs typeface="Calibri"/>
              </a:rPr>
              <a:t>συσκευές υποδοχής</a:t>
            </a:r>
            <a:r>
              <a:rPr sz="1400" dirty="0">
                <a:solidFill>
                  <a:srgbClr val="FFFFFF"/>
                </a:solidFill>
                <a:latin typeface="Calibri"/>
                <a:cs typeface="Calibri"/>
              </a:rPr>
              <a:t> </a:t>
            </a:r>
            <a:r>
              <a:rPr sz="1400" b="1" spc="-5" dirty="0">
                <a:solidFill>
                  <a:srgbClr val="FFB800"/>
                </a:solidFill>
                <a:latin typeface="Calibri"/>
                <a:cs typeface="Calibri"/>
              </a:rPr>
              <a:t>(HDR) και</a:t>
            </a:r>
            <a:r>
              <a:rPr sz="1400" b="1" dirty="0">
                <a:solidFill>
                  <a:srgbClr val="FFB800"/>
                </a:solidFill>
                <a:latin typeface="Calibri"/>
                <a:cs typeface="Calibri"/>
              </a:rPr>
              <a:t> </a:t>
            </a:r>
            <a:r>
              <a:rPr sz="1400" spc="-5" dirty="0">
                <a:solidFill>
                  <a:srgbClr val="FFFFFF"/>
                </a:solidFill>
                <a:latin typeface="Calibri"/>
                <a:cs typeface="Calibri"/>
              </a:rPr>
              <a:t>συσκευές δικτύου</a:t>
            </a:r>
            <a:r>
              <a:rPr sz="1400" dirty="0">
                <a:solidFill>
                  <a:srgbClr val="FFFFFF"/>
                </a:solidFill>
                <a:latin typeface="Calibri"/>
                <a:cs typeface="Calibri"/>
              </a:rPr>
              <a:t> </a:t>
            </a:r>
            <a:r>
              <a:rPr sz="1400" spc="-5" dirty="0">
                <a:solidFill>
                  <a:srgbClr val="FFFFFF"/>
                </a:solidFill>
                <a:latin typeface="Calibri"/>
                <a:cs typeface="Calibri"/>
              </a:rPr>
              <a:t>(NDR).</a:t>
            </a:r>
            <a:endParaRPr sz="1400" dirty="0">
              <a:latin typeface="Calibri"/>
              <a:cs typeface="Calibri"/>
            </a:endParaRPr>
          </a:p>
          <a:p>
            <a:pPr>
              <a:lnSpc>
                <a:spcPct val="100000"/>
              </a:lnSpc>
              <a:spcBef>
                <a:spcPts val="15"/>
              </a:spcBef>
              <a:buClr>
                <a:srgbClr val="FFB800"/>
              </a:buClr>
              <a:buFont typeface="Courier New"/>
              <a:buChar char="o"/>
            </a:pPr>
            <a:endParaRPr sz="1250" dirty="0">
              <a:latin typeface="Calibri"/>
              <a:cs typeface="Calibri"/>
            </a:endParaRPr>
          </a:p>
          <a:p>
            <a:pPr marL="286385" marR="5080" indent="-274320" algn="just">
              <a:lnSpc>
                <a:spcPct val="96100"/>
              </a:lnSpc>
              <a:buClr>
                <a:srgbClr val="FFB800"/>
              </a:buClr>
              <a:buSzPct val="128571"/>
              <a:buFont typeface="Courier New"/>
              <a:buChar char="o"/>
              <a:tabLst>
                <a:tab pos="287020" algn="l"/>
              </a:tabLst>
            </a:pPr>
            <a:r>
              <a:rPr sz="1400" spc="-5" dirty="0">
                <a:solidFill>
                  <a:srgbClr val="FFFFFF"/>
                </a:solidFill>
                <a:latin typeface="Calibri"/>
                <a:cs typeface="Calibri"/>
              </a:rPr>
              <a:t>Για κάθε </a:t>
            </a:r>
            <a:r>
              <a:rPr sz="1400" dirty="0">
                <a:solidFill>
                  <a:srgbClr val="FFFFFF"/>
                </a:solidFill>
                <a:latin typeface="Calibri"/>
                <a:cs typeface="Calibri"/>
              </a:rPr>
              <a:t>τύπο </a:t>
            </a:r>
            <a:r>
              <a:rPr sz="1400" spc="-5" dirty="0">
                <a:solidFill>
                  <a:srgbClr val="FFFFFF"/>
                </a:solidFill>
                <a:latin typeface="Calibri"/>
                <a:cs typeface="Calibri"/>
              </a:rPr>
              <a:t>εξαρτήματος, καθορίζονται </a:t>
            </a:r>
            <a:r>
              <a:rPr sz="1400" dirty="0">
                <a:solidFill>
                  <a:srgbClr val="FFFFFF"/>
                </a:solidFill>
                <a:latin typeface="Calibri"/>
                <a:cs typeface="Calibri"/>
              </a:rPr>
              <a:t>επτά </a:t>
            </a:r>
            <a:r>
              <a:rPr sz="1400" b="1" spc="-5" dirty="0">
                <a:solidFill>
                  <a:srgbClr val="FFB800"/>
                </a:solidFill>
                <a:latin typeface="Calibri"/>
                <a:cs typeface="Calibri"/>
              </a:rPr>
              <a:t>θεμελιώδεις απαιτήσεις (FR</a:t>
            </a:r>
            <a:r>
              <a:rPr sz="1400" spc="-5" dirty="0">
                <a:solidFill>
                  <a:srgbClr val="FFFFFF"/>
                </a:solidFill>
                <a:latin typeface="Calibri"/>
                <a:cs typeface="Calibri"/>
              </a:rPr>
              <a:t>), οι οποίες καλύπτουν πτυχές όπως </a:t>
            </a:r>
            <a:r>
              <a:rPr sz="1400" dirty="0">
                <a:solidFill>
                  <a:srgbClr val="FFFFFF"/>
                </a:solidFill>
                <a:latin typeface="Calibri"/>
                <a:cs typeface="Calibri"/>
              </a:rPr>
              <a:t>η </a:t>
            </a:r>
            <a:r>
              <a:rPr sz="1400" spc="-5" dirty="0">
                <a:solidFill>
                  <a:srgbClr val="FFFFFF"/>
                </a:solidFill>
                <a:latin typeface="Calibri"/>
                <a:cs typeface="Calibri"/>
              </a:rPr>
              <a:t>ταυτοποίηση</a:t>
            </a:r>
            <a:r>
              <a:rPr sz="1400" spc="305" dirty="0">
                <a:solidFill>
                  <a:srgbClr val="FFFFFF"/>
                </a:solidFill>
                <a:latin typeface="Calibri"/>
                <a:cs typeface="Calibri"/>
              </a:rPr>
              <a:t> </a:t>
            </a:r>
            <a:r>
              <a:rPr sz="1400" b="1" spc="-5" dirty="0">
                <a:solidFill>
                  <a:srgbClr val="FFB800"/>
                </a:solidFill>
                <a:latin typeface="Calibri"/>
                <a:cs typeface="Calibri"/>
              </a:rPr>
              <a:t>και </a:t>
            </a:r>
            <a:r>
              <a:rPr sz="1400" b="1" dirty="0">
                <a:solidFill>
                  <a:srgbClr val="FFB800"/>
                </a:solidFill>
                <a:latin typeface="Calibri"/>
                <a:cs typeface="Calibri"/>
              </a:rPr>
              <a:t>η </a:t>
            </a:r>
            <a:r>
              <a:rPr sz="1400" b="1" spc="-5" dirty="0">
                <a:solidFill>
                  <a:srgbClr val="FFB800"/>
                </a:solidFill>
                <a:latin typeface="Calibri"/>
                <a:cs typeface="Calibri"/>
              </a:rPr>
              <a:t>επαλήθευση </a:t>
            </a:r>
            <a:r>
              <a:rPr sz="1400" b="1" dirty="0">
                <a:solidFill>
                  <a:srgbClr val="FFB800"/>
                </a:solidFill>
                <a:latin typeface="Calibri"/>
                <a:cs typeface="Calibri"/>
              </a:rPr>
              <a:t> </a:t>
            </a:r>
            <a:r>
              <a:rPr sz="1400" b="1" spc="-5" dirty="0">
                <a:solidFill>
                  <a:srgbClr val="FFB800"/>
                </a:solidFill>
                <a:latin typeface="Calibri"/>
                <a:cs typeface="Calibri"/>
              </a:rPr>
              <a:t>χρήστη (IAC), </a:t>
            </a:r>
            <a:r>
              <a:rPr sz="1400" dirty="0">
                <a:solidFill>
                  <a:srgbClr val="FFFFFF"/>
                </a:solidFill>
                <a:latin typeface="Calibri"/>
                <a:cs typeface="Calibri"/>
              </a:rPr>
              <a:t>ο </a:t>
            </a:r>
            <a:r>
              <a:rPr sz="1400" spc="-5" dirty="0">
                <a:solidFill>
                  <a:srgbClr val="FFFFFF"/>
                </a:solidFill>
                <a:latin typeface="Calibri"/>
                <a:cs typeface="Calibri"/>
              </a:rPr>
              <a:t>έλεγχος </a:t>
            </a:r>
            <a:r>
              <a:rPr sz="1400" b="1" spc="-5" dirty="0">
                <a:solidFill>
                  <a:srgbClr val="FFB800"/>
                </a:solidFill>
                <a:latin typeface="Calibri"/>
                <a:cs typeface="Calibri"/>
              </a:rPr>
              <a:t>χρήσης </a:t>
            </a:r>
            <a:r>
              <a:rPr sz="1400" spc="-5" dirty="0">
                <a:solidFill>
                  <a:srgbClr val="FFFFFF"/>
                </a:solidFill>
                <a:latin typeface="Calibri"/>
                <a:cs typeface="Calibri"/>
              </a:rPr>
              <a:t>(UC</a:t>
            </a:r>
            <a:r>
              <a:rPr sz="1400" b="1" spc="-5" dirty="0">
                <a:solidFill>
                  <a:srgbClr val="FFB800"/>
                </a:solidFill>
                <a:latin typeface="Calibri"/>
                <a:cs typeface="Calibri"/>
              </a:rPr>
              <a:t>), </a:t>
            </a:r>
            <a:r>
              <a:rPr sz="1400" b="1" dirty="0">
                <a:solidFill>
                  <a:srgbClr val="FFB800"/>
                </a:solidFill>
                <a:latin typeface="Calibri"/>
                <a:cs typeface="Calibri"/>
              </a:rPr>
              <a:t>η </a:t>
            </a:r>
            <a:r>
              <a:rPr sz="1400" b="1" spc="-5" dirty="0">
                <a:solidFill>
                  <a:srgbClr val="FFB800"/>
                </a:solidFill>
                <a:latin typeface="Calibri"/>
                <a:cs typeface="Calibri"/>
              </a:rPr>
              <a:t>ακεραιότητα </a:t>
            </a:r>
            <a:r>
              <a:rPr sz="1400" spc="-5" dirty="0">
                <a:solidFill>
                  <a:srgbClr val="FFFFFF"/>
                </a:solidFill>
                <a:latin typeface="Calibri"/>
                <a:cs typeface="Calibri"/>
              </a:rPr>
              <a:t>του συστήματος </a:t>
            </a:r>
            <a:r>
              <a:rPr sz="1400" b="1" spc="-5" dirty="0">
                <a:solidFill>
                  <a:srgbClr val="FFB800"/>
                </a:solidFill>
                <a:latin typeface="Calibri"/>
                <a:cs typeface="Calibri"/>
              </a:rPr>
              <a:t>(SI), </a:t>
            </a:r>
            <a:r>
              <a:rPr sz="1400" b="1" dirty="0">
                <a:solidFill>
                  <a:srgbClr val="FFB800"/>
                </a:solidFill>
                <a:latin typeface="Calibri"/>
                <a:cs typeface="Calibri"/>
              </a:rPr>
              <a:t>η </a:t>
            </a:r>
            <a:r>
              <a:rPr sz="1400" b="1" spc="-5" dirty="0">
                <a:solidFill>
                  <a:srgbClr val="FFB800"/>
                </a:solidFill>
                <a:latin typeface="Calibri"/>
                <a:cs typeface="Calibri"/>
              </a:rPr>
              <a:t>εμπιστευτικότητα </a:t>
            </a:r>
            <a:r>
              <a:rPr sz="1400" spc="-5" dirty="0">
                <a:solidFill>
                  <a:srgbClr val="FFFFFF"/>
                </a:solidFill>
                <a:latin typeface="Calibri"/>
                <a:cs typeface="Calibri"/>
              </a:rPr>
              <a:t>των δεδομένων </a:t>
            </a:r>
            <a:r>
              <a:rPr sz="1400" b="1" spc="-5" dirty="0">
                <a:solidFill>
                  <a:srgbClr val="FFB800"/>
                </a:solidFill>
                <a:latin typeface="Calibri"/>
                <a:cs typeface="Calibri"/>
              </a:rPr>
              <a:t>(DC), </a:t>
            </a:r>
            <a:r>
              <a:rPr sz="1400" dirty="0">
                <a:solidFill>
                  <a:srgbClr val="FFFFFF"/>
                </a:solidFill>
                <a:latin typeface="Calibri"/>
                <a:cs typeface="Calibri"/>
              </a:rPr>
              <a:t>η </a:t>
            </a:r>
            <a:r>
              <a:rPr sz="1400" spc="-5" dirty="0">
                <a:solidFill>
                  <a:srgbClr val="FFFFFF"/>
                </a:solidFill>
                <a:latin typeface="Calibri"/>
                <a:cs typeface="Calibri"/>
              </a:rPr>
              <a:t>περιορισμένη ροή </a:t>
            </a:r>
            <a:r>
              <a:rPr sz="1400" b="1" spc="-5" dirty="0">
                <a:solidFill>
                  <a:srgbClr val="FFB800"/>
                </a:solidFill>
                <a:latin typeface="Calibri"/>
                <a:cs typeface="Calibri"/>
              </a:rPr>
              <a:t>δεδομένων </a:t>
            </a:r>
            <a:r>
              <a:rPr sz="1400" b="1" dirty="0">
                <a:solidFill>
                  <a:srgbClr val="FFB800"/>
                </a:solidFill>
                <a:latin typeface="Calibri"/>
                <a:cs typeface="Calibri"/>
              </a:rPr>
              <a:t> </a:t>
            </a:r>
            <a:r>
              <a:rPr sz="1400" spc="-5" dirty="0">
                <a:solidFill>
                  <a:srgbClr val="FFFFFF"/>
                </a:solidFill>
                <a:latin typeface="Calibri"/>
                <a:cs typeface="Calibri"/>
              </a:rPr>
              <a:t>(RDF</a:t>
            </a:r>
            <a:r>
              <a:rPr sz="1400" b="1" spc="-5" dirty="0">
                <a:solidFill>
                  <a:srgbClr val="FFB800"/>
                </a:solidFill>
                <a:latin typeface="Calibri"/>
                <a:cs typeface="Calibri"/>
              </a:rPr>
              <a:t>), </a:t>
            </a:r>
            <a:r>
              <a:rPr sz="1400" b="1" dirty="0">
                <a:solidFill>
                  <a:srgbClr val="FFB800"/>
                </a:solidFill>
                <a:latin typeface="Calibri"/>
                <a:cs typeface="Calibri"/>
              </a:rPr>
              <a:t>η</a:t>
            </a:r>
            <a:r>
              <a:rPr sz="1400" b="1" spc="-5" dirty="0">
                <a:solidFill>
                  <a:srgbClr val="FFB800"/>
                </a:solidFill>
                <a:latin typeface="Calibri"/>
                <a:cs typeface="Calibri"/>
              </a:rPr>
              <a:t> έγκαιρη απόκριση</a:t>
            </a:r>
            <a:r>
              <a:rPr sz="1400" b="1" dirty="0">
                <a:solidFill>
                  <a:srgbClr val="FFB800"/>
                </a:solidFill>
                <a:latin typeface="Calibri"/>
                <a:cs typeface="Calibri"/>
              </a:rPr>
              <a:t> </a:t>
            </a:r>
            <a:r>
              <a:rPr sz="1400" b="1" spc="-5" dirty="0">
                <a:solidFill>
                  <a:srgbClr val="FFB800"/>
                </a:solidFill>
                <a:latin typeface="Calibri"/>
                <a:cs typeface="Calibri"/>
              </a:rPr>
              <a:t>σε συμβάντα</a:t>
            </a:r>
            <a:r>
              <a:rPr sz="1400" b="1" spc="10" dirty="0">
                <a:solidFill>
                  <a:srgbClr val="FFB800"/>
                </a:solidFill>
                <a:latin typeface="Calibri"/>
                <a:cs typeface="Calibri"/>
              </a:rPr>
              <a:t> </a:t>
            </a:r>
            <a:r>
              <a:rPr sz="1400" spc="-5" dirty="0">
                <a:solidFill>
                  <a:srgbClr val="FFFFFF"/>
                </a:solidFill>
                <a:latin typeface="Calibri"/>
                <a:cs typeface="Calibri"/>
              </a:rPr>
              <a:t>(TRE)</a:t>
            </a:r>
            <a:r>
              <a:rPr sz="1400" dirty="0">
                <a:solidFill>
                  <a:srgbClr val="FFFFFF"/>
                </a:solidFill>
                <a:latin typeface="Calibri"/>
                <a:cs typeface="Calibri"/>
              </a:rPr>
              <a:t> </a:t>
            </a:r>
            <a:r>
              <a:rPr sz="1400" spc="-5" dirty="0">
                <a:solidFill>
                  <a:srgbClr val="FFFFFF"/>
                </a:solidFill>
                <a:latin typeface="Calibri"/>
                <a:cs typeface="Calibri"/>
              </a:rPr>
              <a:t>και</a:t>
            </a:r>
            <a:r>
              <a:rPr sz="1400" dirty="0">
                <a:solidFill>
                  <a:srgbClr val="FFFFFF"/>
                </a:solidFill>
                <a:latin typeface="Calibri"/>
                <a:cs typeface="Calibri"/>
              </a:rPr>
              <a:t> </a:t>
            </a:r>
            <a:r>
              <a:rPr sz="1400" b="1" dirty="0">
                <a:solidFill>
                  <a:srgbClr val="FFB800"/>
                </a:solidFill>
                <a:latin typeface="Calibri"/>
                <a:cs typeface="Calibri"/>
              </a:rPr>
              <a:t>η</a:t>
            </a:r>
            <a:r>
              <a:rPr sz="1400" b="1" spc="-5" dirty="0">
                <a:solidFill>
                  <a:srgbClr val="FFB800"/>
                </a:solidFill>
                <a:latin typeface="Calibri"/>
                <a:cs typeface="Calibri"/>
              </a:rPr>
              <a:t> διαθεσιμότητα των</a:t>
            </a:r>
            <a:r>
              <a:rPr sz="1400" b="1" dirty="0">
                <a:solidFill>
                  <a:srgbClr val="FFB800"/>
                </a:solidFill>
                <a:latin typeface="Calibri"/>
                <a:cs typeface="Calibri"/>
              </a:rPr>
              <a:t> </a:t>
            </a:r>
            <a:r>
              <a:rPr sz="1400" b="1" spc="-5" dirty="0">
                <a:solidFill>
                  <a:srgbClr val="FFB800"/>
                </a:solidFill>
                <a:latin typeface="Calibri"/>
                <a:cs typeface="Calibri"/>
              </a:rPr>
              <a:t>πόρων</a:t>
            </a:r>
            <a:r>
              <a:rPr sz="1400" b="1" dirty="0">
                <a:solidFill>
                  <a:srgbClr val="FFB800"/>
                </a:solidFill>
                <a:latin typeface="Calibri"/>
                <a:cs typeface="Calibri"/>
              </a:rPr>
              <a:t> </a:t>
            </a:r>
            <a:r>
              <a:rPr sz="1400" spc="-5" dirty="0">
                <a:solidFill>
                  <a:srgbClr val="FFFFFF"/>
                </a:solidFill>
                <a:latin typeface="Calibri"/>
                <a:cs typeface="Calibri"/>
              </a:rPr>
              <a:t>(RA</a:t>
            </a:r>
            <a:r>
              <a:rPr sz="1400" b="1" spc="-5" dirty="0">
                <a:solidFill>
                  <a:srgbClr val="FFB800"/>
                </a:solidFill>
                <a:latin typeface="Calibri"/>
                <a:cs typeface="Calibri"/>
              </a:rPr>
              <a:t>).</a:t>
            </a:r>
            <a:endParaRPr sz="1400" dirty="0">
              <a:latin typeface="Calibri"/>
              <a:cs typeface="Calibri"/>
            </a:endParaRPr>
          </a:p>
          <a:p>
            <a:pPr>
              <a:lnSpc>
                <a:spcPct val="100000"/>
              </a:lnSpc>
              <a:spcBef>
                <a:spcPts val="45"/>
              </a:spcBef>
              <a:buClr>
                <a:srgbClr val="FFB800"/>
              </a:buClr>
              <a:buFont typeface="Courier New"/>
              <a:buChar char="o"/>
            </a:pPr>
            <a:endParaRPr sz="1250" dirty="0">
              <a:latin typeface="Calibri"/>
              <a:cs typeface="Calibri"/>
            </a:endParaRPr>
          </a:p>
          <a:p>
            <a:pPr marL="287020" indent="-274320">
              <a:lnSpc>
                <a:spcPts val="2100"/>
              </a:lnSpc>
              <a:buClr>
                <a:srgbClr val="FFB800"/>
              </a:buClr>
              <a:buSzPct val="128571"/>
              <a:buFont typeface="Courier New"/>
              <a:buChar char="o"/>
              <a:tabLst>
                <a:tab pos="287020" algn="l"/>
              </a:tabLst>
            </a:pPr>
            <a:r>
              <a:rPr sz="1400" spc="-5" dirty="0">
                <a:solidFill>
                  <a:srgbClr val="FFFFFF"/>
                </a:solidFill>
                <a:latin typeface="Calibri"/>
                <a:cs typeface="Calibri"/>
              </a:rPr>
              <a:t>Αυτοί</a:t>
            </a:r>
            <a:r>
              <a:rPr sz="1400" spc="390" dirty="0">
                <a:solidFill>
                  <a:srgbClr val="FFFFFF"/>
                </a:solidFill>
                <a:latin typeface="Calibri"/>
                <a:cs typeface="Calibri"/>
              </a:rPr>
              <a:t> </a:t>
            </a:r>
            <a:r>
              <a:rPr sz="1400" spc="-5" dirty="0">
                <a:solidFill>
                  <a:srgbClr val="FFFFFF"/>
                </a:solidFill>
                <a:latin typeface="Calibri"/>
                <a:cs typeface="Calibri"/>
              </a:rPr>
              <a:t>οι</a:t>
            </a:r>
            <a:r>
              <a:rPr sz="1400" spc="390" dirty="0">
                <a:solidFill>
                  <a:srgbClr val="FFFFFF"/>
                </a:solidFill>
                <a:latin typeface="Calibri"/>
                <a:cs typeface="Calibri"/>
              </a:rPr>
              <a:t> </a:t>
            </a:r>
            <a:r>
              <a:rPr sz="1400" spc="-5" dirty="0">
                <a:solidFill>
                  <a:srgbClr val="FFFFFF"/>
                </a:solidFill>
                <a:latin typeface="Calibri"/>
                <a:cs typeface="Calibri"/>
              </a:rPr>
              <a:t>ορισμοί</a:t>
            </a:r>
            <a:r>
              <a:rPr sz="1400" spc="390" dirty="0">
                <a:solidFill>
                  <a:srgbClr val="FFFFFF"/>
                </a:solidFill>
                <a:latin typeface="Calibri"/>
                <a:cs typeface="Calibri"/>
              </a:rPr>
              <a:t> </a:t>
            </a:r>
            <a:r>
              <a:rPr sz="1400" b="1" spc="-5" dirty="0">
                <a:solidFill>
                  <a:srgbClr val="FFB800"/>
                </a:solidFill>
                <a:latin typeface="Calibri"/>
                <a:cs typeface="Calibri"/>
              </a:rPr>
              <a:t>βοηθούν</a:t>
            </a:r>
            <a:r>
              <a:rPr sz="1400" b="1" spc="390" dirty="0">
                <a:solidFill>
                  <a:srgbClr val="FFB800"/>
                </a:solidFill>
                <a:latin typeface="Calibri"/>
                <a:cs typeface="Calibri"/>
              </a:rPr>
              <a:t> </a:t>
            </a:r>
            <a:r>
              <a:rPr sz="1400" b="1" spc="-5" dirty="0">
                <a:solidFill>
                  <a:srgbClr val="FFB800"/>
                </a:solidFill>
                <a:latin typeface="Calibri"/>
                <a:cs typeface="Calibri"/>
              </a:rPr>
              <a:t>τους</a:t>
            </a:r>
            <a:r>
              <a:rPr sz="1400" b="1" spc="390" dirty="0">
                <a:solidFill>
                  <a:srgbClr val="FFB800"/>
                </a:solidFill>
                <a:latin typeface="Calibri"/>
                <a:cs typeface="Calibri"/>
              </a:rPr>
              <a:t> </a:t>
            </a:r>
            <a:r>
              <a:rPr sz="1400" b="1" spc="-5" dirty="0">
                <a:solidFill>
                  <a:srgbClr val="FFB800"/>
                </a:solidFill>
                <a:latin typeface="Calibri"/>
                <a:cs typeface="Calibri"/>
              </a:rPr>
              <a:t>ιδιοκτήτες</a:t>
            </a:r>
            <a:r>
              <a:rPr sz="1400" b="1" spc="390" dirty="0">
                <a:solidFill>
                  <a:srgbClr val="FFB800"/>
                </a:solidFill>
                <a:latin typeface="Calibri"/>
                <a:cs typeface="Calibri"/>
              </a:rPr>
              <a:t> </a:t>
            </a:r>
            <a:r>
              <a:rPr sz="1400" b="1" spc="-5" dirty="0">
                <a:solidFill>
                  <a:srgbClr val="FFB800"/>
                </a:solidFill>
                <a:latin typeface="Calibri"/>
                <a:cs typeface="Calibri"/>
              </a:rPr>
              <a:t>περιουσιακών</a:t>
            </a:r>
            <a:r>
              <a:rPr sz="1400" b="1" spc="395" dirty="0">
                <a:solidFill>
                  <a:srgbClr val="FFB800"/>
                </a:solidFill>
                <a:latin typeface="Calibri"/>
                <a:cs typeface="Calibri"/>
              </a:rPr>
              <a:t> </a:t>
            </a:r>
            <a:r>
              <a:rPr sz="1400" b="1" spc="-5" dirty="0">
                <a:solidFill>
                  <a:srgbClr val="FFB800"/>
                </a:solidFill>
                <a:latin typeface="Calibri"/>
                <a:cs typeface="Calibri"/>
              </a:rPr>
              <a:t>στοιχείων</a:t>
            </a:r>
            <a:r>
              <a:rPr sz="1400" b="1" spc="390" dirty="0">
                <a:solidFill>
                  <a:srgbClr val="FFB800"/>
                </a:solidFill>
                <a:latin typeface="Calibri"/>
                <a:cs typeface="Calibri"/>
              </a:rPr>
              <a:t> </a:t>
            </a:r>
            <a:r>
              <a:rPr sz="1400" spc="-5" dirty="0">
                <a:solidFill>
                  <a:srgbClr val="FFFFFF"/>
                </a:solidFill>
                <a:latin typeface="Calibri"/>
                <a:cs typeface="Calibri"/>
              </a:rPr>
              <a:t>να</a:t>
            </a:r>
            <a:r>
              <a:rPr sz="1400" spc="390" dirty="0">
                <a:solidFill>
                  <a:srgbClr val="FFFFFF"/>
                </a:solidFill>
                <a:latin typeface="Calibri"/>
                <a:cs typeface="Calibri"/>
              </a:rPr>
              <a:t> </a:t>
            </a:r>
            <a:r>
              <a:rPr sz="1400" b="1" spc="-5" dirty="0">
                <a:solidFill>
                  <a:srgbClr val="FFB800"/>
                </a:solidFill>
                <a:latin typeface="Calibri"/>
                <a:cs typeface="Calibri"/>
              </a:rPr>
              <a:t>απλοποιήσουν</a:t>
            </a:r>
            <a:r>
              <a:rPr sz="1400" b="1" spc="390" dirty="0">
                <a:solidFill>
                  <a:srgbClr val="FFB800"/>
                </a:solidFill>
                <a:latin typeface="Calibri"/>
                <a:cs typeface="Calibri"/>
              </a:rPr>
              <a:t> </a:t>
            </a:r>
            <a:r>
              <a:rPr sz="1400" b="1" spc="-5" dirty="0">
                <a:solidFill>
                  <a:srgbClr val="FFB800"/>
                </a:solidFill>
                <a:latin typeface="Calibri"/>
                <a:cs typeface="Calibri"/>
              </a:rPr>
              <a:t>τις</a:t>
            </a:r>
            <a:r>
              <a:rPr sz="1400" b="1" spc="390" dirty="0">
                <a:solidFill>
                  <a:srgbClr val="FFB800"/>
                </a:solidFill>
                <a:latin typeface="Calibri"/>
                <a:cs typeface="Calibri"/>
              </a:rPr>
              <a:t> </a:t>
            </a:r>
            <a:r>
              <a:rPr sz="1400" spc="-5" dirty="0">
                <a:solidFill>
                  <a:srgbClr val="FFFFFF"/>
                </a:solidFill>
                <a:latin typeface="Calibri"/>
                <a:cs typeface="Calibri"/>
              </a:rPr>
              <a:t>τεχνικές</a:t>
            </a:r>
            <a:r>
              <a:rPr sz="1400" spc="395" dirty="0">
                <a:solidFill>
                  <a:srgbClr val="FFFFFF"/>
                </a:solidFill>
                <a:latin typeface="Calibri"/>
                <a:cs typeface="Calibri"/>
              </a:rPr>
              <a:t> </a:t>
            </a:r>
            <a:r>
              <a:rPr sz="1400" b="1" spc="-5" dirty="0">
                <a:solidFill>
                  <a:srgbClr val="FFB800"/>
                </a:solidFill>
                <a:latin typeface="Calibri"/>
                <a:cs typeface="Calibri"/>
              </a:rPr>
              <a:t>προδιαγραφές</a:t>
            </a:r>
            <a:r>
              <a:rPr sz="1400" b="1" spc="390" dirty="0">
                <a:solidFill>
                  <a:srgbClr val="FFB800"/>
                </a:solidFill>
                <a:latin typeface="Calibri"/>
                <a:cs typeface="Calibri"/>
              </a:rPr>
              <a:t> </a:t>
            </a:r>
            <a:r>
              <a:rPr sz="1400" spc="-5" dirty="0">
                <a:solidFill>
                  <a:srgbClr val="FFFFFF"/>
                </a:solidFill>
                <a:latin typeface="Calibri"/>
                <a:cs typeface="Calibri"/>
              </a:rPr>
              <a:t>και</a:t>
            </a:r>
            <a:r>
              <a:rPr sz="1400" spc="400" dirty="0">
                <a:solidFill>
                  <a:srgbClr val="FFFFFF"/>
                </a:solidFill>
                <a:latin typeface="Calibri"/>
                <a:cs typeface="Calibri"/>
              </a:rPr>
              <a:t> </a:t>
            </a:r>
            <a:r>
              <a:rPr sz="1400" b="1" spc="-5" dirty="0">
                <a:solidFill>
                  <a:srgbClr val="FFB800"/>
                </a:solidFill>
                <a:latin typeface="Calibri"/>
                <a:cs typeface="Calibri"/>
              </a:rPr>
              <a:t>να</a:t>
            </a:r>
            <a:r>
              <a:rPr sz="1400" b="1" spc="390" dirty="0">
                <a:solidFill>
                  <a:srgbClr val="FFB800"/>
                </a:solidFill>
                <a:latin typeface="Calibri"/>
                <a:cs typeface="Calibri"/>
              </a:rPr>
              <a:t> </a:t>
            </a:r>
            <a:r>
              <a:rPr sz="1400" b="1" spc="-5" dirty="0">
                <a:solidFill>
                  <a:srgbClr val="FFB800"/>
                </a:solidFill>
                <a:latin typeface="Calibri"/>
                <a:cs typeface="Calibri"/>
              </a:rPr>
              <a:t>επιλέξουν</a:t>
            </a:r>
            <a:r>
              <a:rPr sz="1400" b="1" spc="390" dirty="0">
                <a:solidFill>
                  <a:srgbClr val="FFB800"/>
                </a:solidFill>
                <a:latin typeface="Calibri"/>
                <a:cs typeface="Calibri"/>
              </a:rPr>
              <a:t> </a:t>
            </a:r>
            <a:r>
              <a:rPr sz="1400" b="1" spc="-5" dirty="0">
                <a:solidFill>
                  <a:srgbClr val="FFB800"/>
                </a:solidFill>
                <a:latin typeface="Calibri"/>
                <a:cs typeface="Calibri"/>
              </a:rPr>
              <a:t>προϊόντα</a:t>
            </a:r>
            <a:endParaRPr sz="1400" dirty="0">
              <a:latin typeface="Calibri"/>
              <a:cs typeface="Calibri"/>
            </a:endParaRPr>
          </a:p>
          <a:p>
            <a:pPr marL="286385">
              <a:lnSpc>
                <a:spcPts val="1620"/>
              </a:lnSpc>
            </a:pPr>
            <a:r>
              <a:rPr sz="1400" spc="-5" dirty="0">
                <a:solidFill>
                  <a:srgbClr val="FFFFFF"/>
                </a:solidFill>
                <a:latin typeface="Calibri"/>
                <a:cs typeface="Calibri"/>
              </a:rPr>
              <a:t>ευθυγραμμισμένα με</a:t>
            </a:r>
            <a:r>
              <a:rPr sz="1400" dirty="0">
                <a:solidFill>
                  <a:srgbClr val="FFFFFF"/>
                </a:solidFill>
                <a:latin typeface="Calibri"/>
                <a:cs typeface="Calibri"/>
              </a:rPr>
              <a:t> το </a:t>
            </a:r>
            <a:r>
              <a:rPr sz="1400" spc="-5" dirty="0">
                <a:solidFill>
                  <a:srgbClr val="FFFFFF"/>
                </a:solidFill>
                <a:latin typeface="Calibri"/>
                <a:cs typeface="Calibri"/>
              </a:rPr>
              <a:t>επιθυμητό</a:t>
            </a:r>
            <a:r>
              <a:rPr sz="1400" spc="10" dirty="0">
                <a:solidFill>
                  <a:srgbClr val="FFFFFF"/>
                </a:solidFill>
                <a:latin typeface="Calibri"/>
                <a:cs typeface="Calibri"/>
              </a:rPr>
              <a:t> </a:t>
            </a:r>
            <a:r>
              <a:rPr sz="1400" b="1" spc="-5" dirty="0">
                <a:solidFill>
                  <a:srgbClr val="FFB800"/>
                </a:solidFill>
                <a:latin typeface="Calibri"/>
                <a:cs typeface="Calibri"/>
              </a:rPr>
              <a:t>επίπεδο ασφάλειας.</a:t>
            </a:r>
            <a:endParaRPr sz="1400" dirty="0">
              <a:latin typeface="Calibri"/>
              <a:cs typeface="Calibri"/>
            </a:endParaRPr>
          </a:p>
        </p:txBody>
      </p:sp>
      <p:sp>
        <p:nvSpPr>
          <p:cNvPr id="8" name="object 8"/>
          <p:cNvSpPr txBox="1"/>
          <p:nvPr/>
        </p:nvSpPr>
        <p:spPr>
          <a:xfrm>
            <a:off x="469265" y="3886200"/>
            <a:ext cx="9790430" cy="2244204"/>
          </a:xfrm>
          <a:prstGeom prst="rect">
            <a:avLst/>
          </a:prstGeom>
        </p:spPr>
        <p:txBody>
          <a:bodyPr vert="horz" wrap="square" lIns="0" tIns="12700" rIns="0" bIns="0" rtlCol="0">
            <a:spAutoFit/>
          </a:bodyPr>
          <a:lstStyle/>
          <a:p>
            <a:pPr marL="286385">
              <a:lnSpc>
                <a:spcPct val="100000"/>
              </a:lnSpc>
              <a:spcBef>
                <a:spcPts val="100"/>
              </a:spcBef>
            </a:pPr>
            <a:r>
              <a:rPr lang="el-GR" sz="1400" spc="-15" dirty="0">
                <a:solidFill>
                  <a:srgbClr val="FFFFFF"/>
                </a:solidFill>
                <a:latin typeface="Calibri"/>
                <a:cs typeface="Calibri"/>
              </a:rPr>
              <a:t>Κάθε επίπεδο ασφάλειας (SL) ορίζεται από συγκεκριμένες βασικές απαιτήσεις και μετρήσιμα κριτήρια, διευκολύνοντας τη σύγκριση και την εφαρμογή τους.</a:t>
            </a:r>
          </a:p>
          <a:p>
            <a:pPr marL="286385">
              <a:lnSpc>
                <a:spcPct val="100000"/>
              </a:lnSpc>
              <a:spcBef>
                <a:spcPts val="100"/>
              </a:spcBef>
            </a:pPr>
            <a:endParaRPr lang="el-GR" sz="1400" spc="-15" dirty="0">
              <a:solidFill>
                <a:srgbClr val="FFFFFF"/>
              </a:solidFill>
              <a:latin typeface="Calibri"/>
              <a:cs typeface="Calibri"/>
            </a:endParaRPr>
          </a:p>
          <a:p>
            <a:pPr marL="286385">
              <a:lnSpc>
                <a:spcPct val="100000"/>
              </a:lnSpc>
              <a:spcBef>
                <a:spcPts val="100"/>
              </a:spcBef>
            </a:pPr>
            <a:r>
              <a:rPr lang="el-GR" sz="1400" spc="-15" dirty="0">
                <a:solidFill>
                  <a:srgbClr val="FFFFFF"/>
                </a:solidFill>
                <a:latin typeface="Calibri"/>
                <a:cs typeface="Calibri"/>
              </a:rPr>
              <a:t>    Οι απαιτήσεις ασφαλείας κατηγοριοποιούνται με βάση το επίπεδο ικανότητας, γνωστό ως Δυνατότητα Επιπέδου Ασφαλείας (SL-C – </a:t>
            </a:r>
            <a:r>
              <a:rPr lang="el-GR" sz="1400" spc="-15" dirty="0" err="1">
                <a:solidFill>
                  <a:srgbClr val="FFFFFF"/>
                </a:solidFill>
                <a:latin typeface="Calibri"/>
                <a:cs typeface="Calibri"/>
              </a:rPr>
              <a:t>Security-Level</a:t>
            </a:r>
            <a:r>
              <a:rPr lang="el-GR" sz="1400" spc="-15" dirty="0">
                <a:solidFill>
                  <a:srgbClr val="FFFFFF"/>
                </a:solidFill>
                <a:latin typeface="Calibri"/>
                <a:cs typeface="Calibri"/>
              </a:rPr>
              <a:t> </a:t>
            </a:r>
            <a:r>
              <a:rPr lang="el-GR" sz="1400" spc="-15" dirty="0" err="1">
                <a:solidFill>
                  <a:srgbClr val="FFFFFF"/>
                </a:solidFill>
                <a:latin typeface="Calibri"/>
                <a:cs typeface="Calibri"/>
              </a:rPr>
              <a:t>Capability</a:t>
            </a:r>
            <a:r>
              <a:rPr lang="el-GR" sz="1400" spc="-15" dirty="0">
                <a:solidFill>
                  <a:srgbClr val="FFFFFF"/>
                </a:solidFill>
                <a:latin typeface="Calibri"/>
                <a:cs typeface="Calibri"/>
              </a:rPr>
              <a:t>).</a:t>
            </a:r>
          </a:p>
          <a:p>
            <a:pPr marL="286385">
              <a:lnSpc>
                <a:spcPct val="100000"/>
              </a:lnSpc>
              <a:spcBef>
                <a:spcPts val="100"/>
              </a:spcBef>
            </a:pPr>
            <a:endParaRPr lang="el-GR" sz="1400" spc="-15" dirty="0">
              <a:solidFill>
                <a:srgbClr val="FFFFFF"/>
              </a:solidFill>
              <a:latin typeface="Calibri"/>
              <a:cs typeface="Calibri"/>
            </a:endParaRPr>
          </a:p>
          <a:p>
            <a:pPr marL="286385">
              <a:lnSpc>
                <a:spcPct val="100000"/>
              </a:lnSpc>
              <a:spcBef>
                <a:spcPts val="100"/>
              </a:spcBef>
            </a:pPr>
            <a:r>
              <a:rPr lang="el-GR" sz="1400" spc="-15" dirty="0">
                <a:solidFill>
                  <a:srgbClr val="FFFFFF"/>
                </a:solidFill>
                <a:latin typeface="Calibri"/>
                <a:cs typeface="Calibri"/>
              </a:rPr>
              <a:t>    Το SL-C δείχνει το επίπεδο ασφαλείας που πρέπει να πληρούν οι μονάδες του συστήματος χωρίς την ανάγκη επιπρόσθετων μέτρων.</a:t>
            </a:r>
          </a:p>
          <a:p>
            <a:pPr marL="286385">
              <a:lnSpc>
                <a:spcPct val="100000"/>
              </a:lnSpc>
              <a:spcBef>
                <a:spcPts val="100"/>
              </a:spcBef>
            </a:pPr>
            <a:endParaRPr lang="el-GR" sz="1400" spc="-15" dirty="0">
              <a:solidFill>
                <a:srgbClr val="FFFFFF"/>
              </a:solidFill>
              <a:latin typeface="Calibri"/>
              <a:cs typeface="Calibri"/>
            </a:endParaRPr>
          </a:p>
          <a:p>
            <a:pPr marL="286385">
              <a:lnSpc>
                <a:spcPct val="100000"/>
              </a:lnSpc>
              <a:spcBef>
                <a:spcPts val="100"/>
              </a:spcBef>
            </a:pPr>
            <a:r>
              <a:rPr lang="el-GR" sz="1400" spc="-15" dirty="0">
                <a:solidFill>
                  <a:srgbClr val="FFFFFF"/>
                </a:solidFill>
                <a:latin typeface="Calibri"/>
                <a:cs typeface="Calibri"/>
              </a:rPr>
              <a:t>    Επιπλέον, κάθε ζώνη ασφαλείας και κάθε αγωγός (</a:t>
            </a:r>
            <a:r>
              <a:rPr lang="el-GR" sz="1400" spc="-15" dirty="0" err="1">
                <a:solidFill>
                  <a:srgbClr val="FFFFFF"/>
                </a:solidFill>
                <a:latin typeface="Calibri"/>
                <a:cs typeface="Calibri"/>
              </a:rPr>
              <a:t>conduit</a:t>
            </a:r>
            <a:r>
              <a:rPr lang="el-GR" sz="1400" spc="-15" dirty="0">
                <a:solidFill>
                  <a:srgbClr val="FFFFFF"/>
                </a:solidFill>
                <a:latin typeface="Calibri"/>
                <a:cs typeface="Calibri"/>
              </a:rPr>
              <a:t>) διαθέτει συγκεκριμένους Στόχους Ασφαλείας (ST – </a:t>
            </a:r>
            <a:r>
              <a:rPr lang="el-GR" sz="1400" spc="-15" dirty="0" err="1">
                <a:solidFill>
                  <a:srgbClr val="FFFFFF"/>
                </a:solidFill>
                <a:latin typeface="Calibri"/>
                <a:cs typeface="Calibri"/>
              </a:rPr>
              <a:t>Security</a:t>
            </a:r>
            <a:r>
              <a:rPr lang="el-GR" sz="1400" spc="-15" dirty="0">
                <a:solidFill>
                  <a:srgbClr val="FFFFFF"/>
                </a:solidFill>
                <a:latin typeface="Calibri"/>
                <a:cs typeface="Calibri"/>
              </a:rPr>
              <a:t> </a:t>
            </a:r>
            <a:r>
              <a:rPr lang="el-GR" sz="1400" spc="-15" dirty="0" err="1">
                <a:solidFill>
                  <a:srgbClr val="FFFFFF"/>
                </a:solidFill>
                <a:latin typeface="Calibri"/>
                <a:cs typeface="Calibri"/>
              </a:rPr>
              <a:t>Targets</a:t>
            </a:r>
            <a:r>
              <a:rPr lang="el-GR" sz="1400" spc="-15" dirty="0">
                <a:solidFill>
                  <a:srgbClr val="FFFFFF"/>
                </a:solidFill>
                <a:latin typeface="Calibri"/>
                <a:cs typeface="Calibri"/>
              </a:rPr>
              <a:t>) που πρέπει να επιτευχθούν.</a:t>
            </a:r>
            <a:endParaRPr lang="el-GR" sz="1400" dirty="0">
              <a:latin typeface="Calibri"/>
              <a:cs typeface="Calibri"/>
            </a:endParaRPr>
          </a:p>
        </p:txBody>
      </p:sp>
      <p:sp>
        <p:nvSpPr>
          <p:cNvPr id="9" name="object 9"/>
          <p:cNvSpPr txBox="1"/>
          <p:nvPr/>
        </p:nvSpPr>
        <p:spPr>
          <a:xfrm>
            <a:off x="156210" y="6657657"/>
            <a:ext cx="6014720" cy="165100"/>
          </a:xfrm>
          <a:prstGeom prst="rect">
            <a:avLst/>
          </a:prstGeom>
        </p:spPr>
        <p:txBody>
          <a:bodyPr vert="horz" wrap="square" lIns="0" tIns="12700" rIns="0" bIns="0" rtlCol="0">
            <a:spAutoFit/>
          </a:bodyPr>
          <a:lstStyle/>
          <a:p>
            <a:pPr marL="12700">
              <a:lnSpc>
                <a:spcPct val="100000"/>
              </a:lnSpc>
              <a:spcBef>
                <a:spcPts val="100"/>
              </a:spcBef>
            </a:pPr>
            <a:r>
              <a:rPr sz="450" u="sng" spc="50" dirty="0">
                <a:solidFill>
                  <a:srgbClr val="FFFFFF"/>
                </a:solidFill>
                <a:uFill>
                  <a:solidFill>
                    <a:srgbClr val="FFFFFF"/>
                  </a:solidFill>
                </a:uFill>
                <a:latin typeface="Calibri"/>
                <a:cs typeface="Calibri"/>
                <a:hlinkClick r:id="rId2"/>
              </a:rPr>
              <a:t>A</a:t>
            </a:r>
            <a:r>
              <a:rPr sz="450" u="sng" spc="25" dirty="0">
                <a:solidFill>
                  <a:srgbClr val="FFFFFF"/>
                </a:solidFill>
                <a:uFill>
                  <a:solidFill>
                    <a:srgbClr val="FFFFFF"/>
                  </a:solidFill>
                </a:uFill>
                <a:latin typeface="Calibri"/>
                <a:cs typeface="Calibri"/>
                <a:hlinkClick r:id="rId2"/>
              </a:rPr>
              <a:t> </a:t>
            </a:r>
            <a:r>
              <a:rPr sz="450" u="sng" spc="30" dirty="0">
                <a:solidFill>
                  <a:srgbClr val="FFFFFF"/>
                </a:solidFill>
                <a:uFill>
                  <a:solidFill>
                    <a:srgbClr val="FFFFFF"/>
                  </a:solidFill>
                </a:uFill>
                <a:latin typeface="Calibri"/>
                <a:cs typeface="Calibri"/>
                <a:hlinkClick r:id="rId2"/>
              </a:rPr>
              <a:t>Practical</a:t>
            </a:r>
            <a:r>
              <a:rPr sz="450" u="sng" spc="25" dirty="0">
                <a:solidFill>
                  <a:srgbClr val="FFFFFF"/>
                </a:solidFill>
                <a:uFill>
                  <a:solidFill>
                    <a:srgbClr val="FFFFFF"/>
                  </a:solidFill>
                </a:uFill>
                <a:latin typeface="Calibri"/>
                <a:cs typeface="Calibri"/>
                <a:hlinkClick r:id="rId2"/>
              </a:rPr>
              <a:t> </a:t>
            </a:r>
            <a:r>
              <a:rPr sz="450" u="sng" spc="40" dirty="0">
                <a:solidFill>
                  <a:srgbClr val="FFFFFF"/>
                </a:solidFill>
                <a:uFill>
                  <a:solidFill>
                    <a:srgbClr val="FFFFFF"/>
                  </a:solidFill>
                </a:uFill>
                <a:latin typeface="Calibri"/>
                <a:cs typeface="Calibri"/>
                <a:hlinkClick r:id="rId2"/>
              </a:rPr>
              <a:t>Approach</a:t>
            </a:r>
            <a:r>
              <a:rPr sz="450" u="sng" spc="35" dirty="0">
                <a:solidFill>
                  <a:srgbClr val="FFFFFF"/>
                </a:solidFill>
                <a:uFill>
                  <a:solidFill>
                    <a:srgbClr val="FFFFFF"/>
                  </a:solidFill>
                </a:uFill>
                <a:latin typeface="Calibri"/>
                <a:cs typeface="Calibri"/>
                <a:hlinkClick r:id="rId2"/>
              </a:rPr>
              <a:t> to</a:t>
            </a:r>
            <a:r>
              <a:rPr sz="450" u="sng" spc="30" dirty="0">
                <a:solidFill>
                  <a:srgbClr val="FFFFFF"/>
                </a:solidFill>
                <a:uFill>
                  <a:solidFill>
                    <a:srgbClr val="FFFFFF"/>
                  </a:solidFill>
                </a:uFill>
                <a:latin typeface="Calibri"/>
                <a:cs typeface="Calibri"/>
                <a:hlinkClick r:id="rId2"/>
              </a:rPr>
              <a:t> </a:t>
            </a:r>
            <a:r>
              <a:rPr sz="450" u="sng" spc="35" dirty="0">
                <a:solidFill>
                  <a:srgbClr val="FFFFFF"/>
                </a:solidFill>
                <a:uFill>
                  <a:solidFill>
                    <a:srgbClr val="FFFFFF"/>
                  </a:solidFill>
                </a:uFill>
                <a:latin typeface="Calibri"/>
                <a:cs typeface="Calibri"/>
                <a:hlinkClick r:id="rId2"/>
              </a:rPr>
              <a:t>Adopting</a:t>
            </a:r>
            <a:r>
              <a:rPr sz="450" u="sng" spc="30" dirty="0">
                <a:solidFill>
                  <a:srgbClr val="FFFFFF"/>
                </a:solidFill>
                <a:uFill>
                  <a:solidFill>
                    <a:srgbClr val="FFFFFF"/>
                  </a:solidFill>
                </a:uFill>
                <a:latin typeface="Calibri"/>
                <a:cs typeface="Calibri"/>
                <a:hlinkClick r:id="rId2"/>
              </a:rPr>
              <a:t> </a:t>
            </a:r>
            <a:r>
              <a:rPr sz="450" u="sng" spc="35" dirty="0">
                <a:solidFill>
                  <a:srgbClr val="FFFFFF"/>
                </a:solidFill>
                <a:uFill>
                  <a:solidFill>
                    <a:srgbClr val="FFFFFF"/>
                  </a:solidFill>
                </a:uFill>
                <a:latin typeface="Calibri"/>
                <a:cs typeface="Calibri"/>
                <a:hlinkClick r:id="rId2"/>
              </a:rPr>
              <a:t>the</a:t>
            </a:r>
            <a:r>
              <a:rPr sz="450" u="sng" spc="30" dirty="0">
                <a:solidFill>
                  <a:srgbClr val="FFFFFF"/>
                </a:solidFill>
                <a:uFill>
                  <a:solidFill>
                    <a:srgbClr val="FFFFFF"/>
                  </a:solidFill>
                </a:uFill>
                <a:latin typeface="Calibri"/>
                <a:cs typeface="Calibri"/>
                <a:hlinkClick r:id="rId2"/>
              </a:rPr>
              <a:t> </a:t>
            </a:r>
            <a:r>
              <a:rPr sz="450" u="sng" spc="35" dirty="0">
                <a:solidFill>
                  <a:srgbClr val="FFFFFF"/>
                </a:solidFill>
                <a:uFill>
                  <a:solidFill>
                    <a:srgbClr val="FFFFFF"/>
                  </a:solidFill>
                </a:uFill>
                <a:latin typeface="Calibri"/>
                <a:cs typeface="Calibri"/>
                <a:hlinkClick r:id="rId2"/>
              </a:rPr>
              <a:t>IEC</a:t>
            </a:r>
            <a:r>
              <a:rPr sz="450" u="sng" spc="30" dirty="0">
                <a:solidFill>
                  <a:srgbClr val="FFFFFF"/>
                </a:solidFill>
                <a:uFill>
                  <a:solidFill>
                    <a:srgbClr val="FFFFFF"/>
                  </a:solidFill>
                </a:uFill>
                <a:latin typeface="Calibri"/>
                <a:cs typeface="Calibri"/>
                <a:hlinkClick r:id="rId2"/>
              </a:rPr>
              <a:t> </a:t>
            </a:r>
            <a:r>
              <a:rPr sz="450" u="sng" spc="40" dirty="0">
                <a:solidFill>
                  <a:srgbClr val="FFFFFF"/>
                </a:solidFill>
                <a:uFill>
                  <a:solidFill>
                    <a:srgbClr val="FFFFFF"/>
                  </a:solidFill>
                </a:uFill>
                <a:latin typeface="Calibri"/>
                <a:cs typeface="Calibri"/>
                <a:hlinkClick r:id="rId2"/>
              </a:rPr>
              <a:t>62443</a:t>
            </a:r>
            <a:r>
              <a:rPr sz="450" u="sng" spc="25" dirty="0">
                <a:solidFill>
                  <a:srgbClr val="FFFFFF"/>
                </a:solidFill>
                <a:uFill>
                  <a:solidFill>
                    <a:srgbClr val="FFFFFF"/>
                  </a:solidFill>
                </a:uFill>
                <a:latin typeface="Calibri"/>
                <a:cs typeface="Calibri"/>
                <a:hlinkClick r:id="rId2"/>
              </a:rPr>
              <a:t> </a:t>
            </a:r>
            <a:r>
              <a:rPr sz="450" u="sng" spc="35" dirty="0">
                <a:solidFill>
                  <a:srgbClr val="FFFFFF"/>
                </a:solidFill>
                <a:uFill>
                  <a:solidFill>
                    <a:srgbClr val="FFFFFF"/>
                  </a:solidFill>
                </a:uFill>
                <a:latin typeface="Calibri"/>
                <a:cs typeface="Calibri"/>
                <a:hlinkClick r:id="rId2"/>
              </a:rPr>
              <a:t>Standards</a:t>
            </a:r>
            <a:r>
              <a:rPr sz="450" u="sng" spc="30" dirty="0">
                <a:solidFill>
                  <a:srgbClr val="FFFFFF"/>
                </a:solidFill>
                <a:uFill>
                  <a:solidFill>
                    <a:srgbClr val="FFFFFF"/>
                  </a:solidFill>
                </a:uFill>
                <a:latin typeface="Calibri"/>
                <a:cs typeface="Calibri"/>
                <a:hlinkClick r:id="rId2"/>
              </a:rPr>
              <a:t> isa.org), </a:t>
            </a:r>
            <a:r>
              <a:rPr sz="450" u="sng" spc="45" dirty="0">
                <a:solidFill>
                  <a:srgbClr val="FFFFFF"/>
                </a:solidFill>
                <a:uFill>
                  <a:solidFill>
                    <a:srgbClr val="FFFFFF"/>
                  </a:solidFill>
                </a:uFill>
                <a:latin typeface="Calibri"/>
                <a:cs typeface="Calibri"/>
                <a:hlinkClick r:id="rId2"/>
              </a:rPr>
              <a:t>π</a:t>
            </a:r>
            <a:r>
              <a:rPr sz="450" u="sng" spc="45" dirty="0">
                <a:solidFill>
                  <a:srgbClr val="FFFFFF"/>
                </a:solidFill>
                <a:uFill>
                  <a:solidFill>
                    <a:srgbClr val="FFFFFF"/>
                  </a:solidFill>
                </a:uFill>
                <a:latin typeface="Calibri"/>
                <a:cs typeface="Calibri"/>
              </a:rPr>
              <a:t>ρόσβαση</a:t>
            </a:r>
            <a:r>
              <a:rPr sz="450" u="sng" spc="35" dirty="0">
                <a:solidFill>
                  <a:srgbClr val="FFFFFF"/>
                </a:solidFill>
                <a:uFill>
                  <a:solidFill>
                    <a:srgbClr val="FFFFFF"/>
                  </a:solidFill>
                </a:uFill>
                <a:latin typeface="Calibri"/>
                <a:cs typeface="Calibri"/>
              </a:rPr>
              <a:t> στις</a:t>
            </a:r>
            <a:r>
              <a:rPr sz="450" spc="30" dirty="0">
                <a:solidFill>
                  <a:srgbClr val="FFFFFF"/>
                </a:solidFill>
                <a:latin typeface="Calibri"/>
                <a:cs typeface="Calibri"/>
              </a:rPr>
              <a:t> </a:t>
            </a:r>
            <a:r>
              <a:rPr sz="450" spc="40" dirty="0">
                <a:solidFill>
                  <a:srgbClr val="FFFFFF"/>
                </a:solidFill>
                <a:latin typeface="Calibri"/>
                <a:cs typeface="Calibri"/>
              </a:rPr>
              <a:t>Φεβρουαρίου</a:t>
            </a:r>
            <a:r>
              <a:rPr sz="450" spc="35" dirty="0">
                <a:solidFill>
                  <a:srgbClr val="FFFFFF"/>
                </a:solidFill>
                <a:latin typeface="Calibri"/>
                <a:cs typeface="Calibri"/>
              </a:rPr>
              <a:t> 2024.</a:t>
            </a:r>
            <a:endParaRPr sz="450">
              <a:latin typeface="Calibri"/>
              <a:cs typeface="Calibri"/>
            </a:endParaRPr>
          </a:p>
          <a:p>
            <a:pPr marL="12700">
              <a:lnSpc>
                <a:spcPct val="100000"/>
              </a:lnSpc>
              <a:spcBef>
                <a:spcPts val="20"/>
              </a:spcBef>
            </a:pPr>
            <a:r>
              <a:rPr sz="450" spc="-5" dirty="0">
                <a:solidFill>
                  <a:srgbClr val="FFFFFF"/>
                </a:solidFill>
                <a:latin typeface="Calibri"/>
                <a:cs typeface="Calibri"/>
              </a:rPr>
              <a:t>Shaaban,</a:t>
            </a:r>
            <a:r>
              <a:rPr sz="450" spc="10" dirty="0">
                <a:solidFill>
                  <a:srgbClr val="FFFFFF"/>
                </a:solidFill>
                <a:latin typeface="Calibri"/>
                <a:cs typeface="Calibri"/>
              </a:rPr>
              <a:t> </a:t>
            </a:r>
            <a:r>
              <a:rPr sz="450" spc="-5" dirty="0">
                <a:solidFill>
                  <a:srgbClr val="FFFFFF"/>
                </a:solidFill>
                <a:latin typeface="Calibri"/>
                <a:cs typeface="Calibri"/>
              </a:rPr>
              <a:t>A.MJung,</a:t>
            </a:r>
            <a:r>
              <a:rPr sz="450" spc="15" dirty="0">
                <a:solidFill>
                  <a:srgbClr val="FFFFFF"/>
                </a:solidFill>
                <a:latin typeface="Calibri"/>
                <a:cs typeface="Calibri"/>
              </a:rPr>
              <a:t> </a:t>
            </a:r>
            <a:r>
              <a:rPr sz="450" spc="-5" dirty="0">
                <a:solidFill>
                  <a:srgbClr val="FFFFFF"/>
                </a:solidFill>
                <a:latin typeface="Calibri"/>
                <a:cs typeface="Calibri"/>
              </a:rPr>
              <a:t>O.,</a:t>
            </a:r>
            <a:r>
              <a:rPr sz="450" spc="10" dirty="0">
                <a:solidFill>
                  <a:srgbClr val="FFFFFF"/>
                </a:solidFill>
                <a:latin typeface="Calibri"/>
                <a:cs typeface="Calibri"/>
              </a:rPr>
              <a:t> </a:t>
            </a:r>
            <a:r>
              <a:rPr sz="450" spc="-5" dirty="0">
                <a:solidFill>
                  <a:srgbClr val="FFFFFF"/>
                </a:solidFill>
                <a:latin typeface="Calibri"/>
                <a:cs typeface="Calibri"/>
              </a:rPr>
              <a:t>Fas</a:t>
            </a:r>
            <a:r>
              <a:rPr sz="450" spc="10" dirty="0">
                <a:solidFill>
                  <a:srgbClr val="FFFFFF"/>
                </a:solidFill>
                <a:latin typeface="Calibri"/>
                <a:cs typeface="Calibri"/>
              </a:rPr>
              <a:t> </a:t>
            </a:r>
            <a:r>
              <a:rPr sz="450" spc="-5" dirty="0">
                <a:solidFill>
                  <a:srgbClr val="FFFFFF"/>
                </a:solidFill>
                <a:latin typeface="Calibri"/>
                <a:cs typeface="Calibri"/>
              </a:rPr>
              <a:t>MillanM.A.</a:t>
            </a:r>
            <a:r>
              <a:rPr sz="450" spc="10" dirty="0">
                <a:solidFill>
                  <a:srgbClr val="FFFFFF"/>
                </a:solidFill>
                <a:latin typeface="Calibri"/>
                <a:cs typeface="Calibri"/>
              </a:rPr>
              <a:t> </a:t>
            </a:r>
            <a:r>
              <a:rPr sz="450" spc="-5" dirty="0">
                <a:solidFill>
                  <a:srgbClr val="FFFFFF"/>
                </a:solidFill>
                <a:latin typeface="Calibri"/>
                <a:cs typeface="Calibri"/>
              </a:rPr>
              <a:t>(2022).</a:t>
            </a:r>
            <a:r>
              <a:rPr sz="450" spc="10" dirty="0">
                <a:solidFill>
                  <a:srgbClr val="FFFFFF"/>
                </a:solidFill>
                <a:latin typeface="Calibri"/>
                <a:cs typeface="Calibri"/>
              </a:rPr>
              <a:t> </a:t>
            </a:r>
            <a:r>
              <a:rPr sz="450" spc="-5" dirty="0">
                <a:solidFill>
                  <a:srgbClr val="FFFFFF"/>
                </a:solidFill>
                <a:latin typeface="Calibri"/>
                <a:cs typeface="Calibri"/>
              </a:rPr>
              <a:t>Προς</a:t>
            </a:r>
            <a:r>
              <a:rPr sz="450" spc="10" dirty="0">
                <a:solidFill>
                  <a:srgbClr val="FFFFFF"/>
                </a:solidFill>
                <a:latin typeface="Calibri"/>
                <a:cs typeface="Calibri"/>
              </a:rPr>
              <a:t> </a:t>
            </a:r>
            <a:r>
              <a:rPr sz="450" spc="-5" dirty="0">
                <a:solidFill>
                  <a:srgbClr val="FFFFFF"/>
                </a:solidFill>
                <a:latin typeface="Calibri"/>
                <a:cs typeface="Calibri"/>
              </a:rPr>
              <a:t>την</a:t>
            </a:r>
            <a:r>
              <a:rPr sz="450" spc="15" dirty="0">
                <a:solidFill>
                  <a:srgbClr val="FFFFFF"/>
                </a:solidFill>
                <a:latin typeface="Calibri"/>
                <a:cs typeface="Calibri"/>
              </a:rPr>
              <a:t> </a:t>
            </a:r>
            <a:r>
              <a:rPr sz="450" spc="-5" dirty="0">
                <a:solidFill>
                  <a:srgbClr val="FFFFFF"/>
                </a:solidFill>
                <a:latin typeface="Calibri"/>
                <a:cs typeface="Calibri"/>
              </a:rPr>
              <a:t>εφαρμογή</a:t>
            </a:r>
            <a:r>
              <a:rPr sz="450" spc="15" dirty="0">
                <a:solidFill>
                  <a:srgbClr val="FFFFFF"/>
                </a:solidFill>
                <a:latin typeface="Calibri"/>
                <a:cs typeface="Calibri"/>
              </a:rPr>
              <a:t> </a:t>
            </a:r>
            <a:r>
              <a:rPr sz="450" dirty="0">
                <a:solidFill>
                  <a:srgbClr val="FFFFFF"/>
                </a:solidFill>
                <a:latin typeface="Calibri"/>
                <a:cs typeface="Calibri"/>
              </a:rPr>
              <a:t>του</a:t>
            </a:r>
            <a:r>
              <a:rPr sz="450" spc="15" dirty="0">
                <a:solidFill>
                  <a:srgbClr val="FFFFFF"/>
                </a:solidFill>
                <a:latin typeface="Calibri"/>
                <a:cs typeface="Calibri"/>
              </a:rPr>
              <a:t> </a:t>
            </a:r>
            <a:r>
              <a:rPr sz="450" spc="-5" dirty="0">
                <a:solidFill>
                  <a:srgbClr val="FFFFFF"/>
                </a:solidFill>
                <a:latin typeface="Calibri"/>
                <a:cs typeface="Calibri"/>
              </a:rPr>
              <a:t>IEC</a:t>
            </a:r>
            <a:r>
              <a:rPr sz="450" spc="15" dirty="0">
                <a:solidFill>
                  <a:srgbClr val="FFFFFF"/>
                </a:solidFill>
                <a:latin typeface="Calibri"/>
                <a:cs typeface="Calibri"/>
              </a:rPr>
              <a:t> </a:t>
            </a:r>
            <a:r>
              <a:rPr sz="450" spc="-5" dirty="0">
                <a:solidFill>
                  <a:srgbClr val="FFFFFF"/>
                </a:solidFill>
                <a:latin typeface="Calibri"/>
                <a:cs typeface="Calibri"/>
              </a:rPr>
              <a:t>62443</a:t>
            </a:r>
            <a:r>
              <a:rPr sz="450" spc="10" dirty="0">
                <a:solidFill>
                  <a:srgbClr val="FFFFFF"/>
                </a:solidFill>
                <a:latin typeface="Calibri"/>
                <a:cs typeface="Calibri"/>
              </a:rPr>
              <a:t> </a:t>
            </a:r>
            <a:r>
              <a:rPr sz="450" spc="-5" dirty="0">
                <a:solidFill>
                  <a:srgbClr val="FFFFFF"/>
                </a:solidFill>
                <a:latin typeface="Calibri"/>
                <a:cs typeface="Calibri"/>
              </a:rPr>
              <a:t>στα</a:t>
            </a:r>
            <a:r>
              <a:rPr sz="450" spc="15" dirty="0">
                <a:solidFill>
                  <a:srgbClr val="FFFFFF"/>
                </a:solidFill>
                <a:latin typeface="Calibri"/>
                <a:cs typeface="Calibri"/>
              </a:rPr>
              <a:t> </a:t>
            </a:r>
            <a:r>
              <a:rPr sz="450" spc="-5" dirty="0">
                <a:solidFill>
                  <a:srgbClr val="FFFFFF"/>
                </a:solidFill>
                <a:latin typeface="Calibri"/>
                <a:cs typeface="Calibri"/>
              </a:rPr>
              <a:t>UAS</a:t>
            </a:r>
            <a:r>
              <a:rPr sz="450" spc="15" dirty="0">
                <a:solidFill>
                  <a:srgbClr val="FFFFFF"/>
                </a:solidFill>
                <a:latin typeface="Calibri"/>
                <a:cs typeface="Calibri"/>
              </a:rPr>
              <a:t> </a:t>
            </a:r>
            <a:r>
              <a:rPr sz="450" spc="-5" dirty="0">
                <a:solidFill>
                  <a:srgbClr val="FFFFFF"/>
                </a:solidFill>
                <a:latin typeface="Calibri"/>
                <a:cs typeface="Calibri"/>
              </a:rPr>
              <a:t>για</a:t>
            </a:r>
            <a:r>
              <a:rPr sz="450" spc="10" dirty="0">
                <a:solidFill>
                  <a:srgbClr val="FFFFFF"/>
                </a:solidFill>
                <a:latin typeface="Calibri"/>
                <a:cs typeface="Calibri"/>
              </a:rPr>
              <a:t> </a:t>
            </a:r>
            <a:r>
              <a:rPr sz="450" spc="-5" dirty="0">
                <a:solidFill>
                  <a:srgbClr val="FFFFFF"/>
                </a:solidFill>
                <a:latin typeface="Calibri"/>
                <a:cs typeface="Calibri"/>
              </a:rPr>
              <a:t>ασφαλείς</a:t>
            </a:r>
            <a:r>
              <a:rPr sz="450" spc="5" dirty="0">
                <a:solidFill>
                  <a:srgbClr val="FFFFFF"/>
                </a:solidFill>
                <a:latin typeface="Calibri"/>
                <a:cs typeface="Calibri"/>
              </a:rPr>
              <a:t> </a:t>
            </a:r>
            <a:r>
              <a:rPr sz="450" spc="-5" dirty="0">
                <a:solidFill>
                  <a:srgbClr val="FFFFFF"/>
                </a:solidFill>
                <a:latin typeface="Calibri"/>
                <a:cs typeface="Calibri"/>
              </a:rPr>
              <a:t>πολιτικές</a:t>
            </a:r>
            <a:r>
              <a:rPr sz="450" spc="15" dirty="0">
                <a:solidFill>
                  <a:srgbClr val="FFFFFF"/>
                </a:solidFill>
                <a:latin typeface="Calibri"/>
                <a:cs typeface="Calibri"/>
              </a:rPr>
              <a:t> </a:t>
            </a:r>
            <a:r>
              <a:rPr sz="450" spc="-5" dirty="0">
                <a:solidFill>
                  <a:srgbClr val="FFFFFF"/>
                </a:solidFill>
                <a:latin typeface="Calibri"/>
                <a:cs typeface="Calibri"/>
              </a:rPr>
              <a:t>εφαρμογές.</a:t>
            </a:r>
            <a:r>
              <a:rPr sz="450" spc="10" dirty="0">
                <a:solidFill>
                  <a:srgbClr val="FFFFFF"/>
                </a:solidFill>
                <a:latin typeface="Calibri"/>
                <a:cs typeface="Calibri"/>
              </a:rPr>
              <a:t> </a:t>
            </a:r>
            <a:r>
              <a:rPr sz="450" spc="-5" dirty="0">
                <a:solidFill>
                  <a:srgbClr val="FFFFFF"/>
                </a:solidFill>
                <a:latin typeface="Calibri"/>
                <a:cs typeface="Calibri"/>
              </a:rPr>
              <a:t>In:</a:t>
            </a:r>
            <a:r>
              <a:rPr sz="450" spc="15" dirty="0">
                <a:solidFill>
                  <a:srgbClr val="FFFFFF"/>
                </a:solidFill>
                <a:latin typeface="Calibri"/>
                <a:cs typeface="Calibri"/>
              </a:rPr>
              <a:t> </a:t>
            </a:r>
            <a:r>
              <a:rPr sz="450" spc="-5" dirty="0">
                <a:solidFill>
                  <a:srgbClr val="FFFFFF"/>
                </a:solidFill>
                <a:latin typeface="Calibri"/>
                <a:cs typeface="Calibri"/>
              </a:rPr>
              <a:t>Haber,</a:t>
            </a:r>
            <a:r>
              <a:rPr sz="450" spc="15" dirty="0">
                <a:solidFill>
                  <a:srgbClr val="FFFFFF"/>
                </a:solidFill>
                <a:latin typeface="Calibri"/>
                <a:cs typeface="Calibri"/>
              </a:rPr>
              <a:t> </a:t>
            </a:r>
            <a:r>
              <a:rPr sz="450" spc="-5" dirty="0">
                <a:solidFill>
                  <a:srgbClr val="FFFFFF"/>
                </a:solidFill>
                <a:latin typeface="Calibri"/>
                <a:cs typeface="Calibri"/>
              </a:rPr>
              <a:t>P.,</a:t>
            </a:r>
            <a:r>
              <a:rPr sz="450" spc="15" dirty="0">
                <a:solidFill>
                  <a:srgbClr val="FFFFFF"/>
                </a:solidFill>
                <a:latin typeface="Calibri"/>
                <a:cs typeface="Calibri"/>
              </a:rPr>
              <a:t> </a:t>
            </a:r>
            <a:r>
              <a:rPr sz="450" spc="-5" dirty="0">
                <a:solidFill>
                  <a:srgbClr val="FFFFFF"/>
                </a:solidFill>
                <a:latin typeface="Calibri"/>
                <a:cs typeface="Calibri"/>
              </a:rPr>
              <a:t>Lampoltshammer,</a:t>
            </a:r>
            <a:r>
              <a:rPr sz="450" spc="15" dirty="0">
                <a:solidFill>
                  <a:srgbClr val="FFFFFF"/>
                </a:solidFill>
                <a:latin typeface="Calibri"/>
                <a:cs typeface="Calibri"/>
              </a:rPr>
              <a:t> </a:t>
            </a:r>
            <a:r>
              <a:rPr sz="450" spc="-5" dirty="0">
                <a:solidFill>
                  <a:srgbClr val="FFFFFF"/>
                </a:solidFill>
                <a:latin typeface="Calibri"/>
                <a:cs typeface="Calibri"/>
              </a:rPr>
              <a:t>T.J.,</a:t>
            </a:r>
            <a:r>
              <a:rPr sz="450" spc="10" dirty="0">
                <a:solidFill>
                  <a:srgbClr val="FFFFFF"/>
                </a:solidFill>
                <a:latin typeface="Calibri"/>
                <a:cs typeface="Calibri"/>
              </a:rPr>
              <a:t> </a:t>
            </a:r>
            <a:r>
              <a:rPr sz="450" spc="-5" dirty="0">
                <a:solidFill>
                  <a:srgbClr val="FFFFFF"/>
                </a:solidFill>
                <a:latin typeface="Calibri"/>
                <a:cs typeface="Calibri"/>
              </a:rPr>
              <a:t>Leopold,</a:t>
            </a:r>
            <a:r>
              <a:rPr sz="450" spc="15" dirty="0">
                <a:solidFill>
                  <a:srgbClr val="FFFFFF"/>
                </a:solidFill>
                <a:latin typeface="Calibri"/>
                <a:cs typeface="Calibri"/>
              </a:rPr>
              <a:t> </a:t>
            </a:r>
            <a:r>
              <a:rPr sz="450" spc="-5" dirty="0">
                <a:solidFill>
                  <a:srgbClr val="FFFFFF"/>
                </a:solidFill>
                <a:latin typeface="Calibri"/>
                <a:cs typeface="Calibri"/>
              </a:rPr>
              <a:t>H.,</a:t>
            </a:r>
            <a:r>
              <a:rPr sz="450" spc="5" dirty="0">
                <a:solidFill>
                  <a:srgbClr val="FFFFFF"/>
                </a:solidFill>
                <a:latin typeface="Calibri"/>
                <a:cs typeface="Calibri"/>
              </a:rPr>
              <a:t> </a:t>
            </a:r>
            <a:r>
              <a:rPr sz="450" spc="-5" dirty="0">
                <a:solidFill>
                  <a:srgbClr val="FFFFFF"/>
                </a:solidFill>
                <a:latin typeface="Calibri"/>
                <a:cs typeface="Calibri"/>
              </a:rPr>
              <a:t>Mayr,</a:t>
            </a:r>
            <a:r>
              <a:rPr sz="450" spc="15" dirty="0">
                <a:solidFill>
                  <a:srgbClr val="FFFFFF"/>
                </a:solidFill>
                <a:latin typeface="Calibri"/>
                <a:cs typeface="Calibri"/>
              </a:rPr>
              <a:t> </a:t>
            </a:r>
            <a:r>
              <a:rPr sz="450" spc="-5" dirty="0">
                <a:solidFill>
                  <a:srgbClr val="FFFFFF"/>
                </a:solidFill>
                <a:latin typeface="Calibri"/>
                <a:cs typeface="Calibri"/>
              </a:rPr>
              <a:t>M.</a:t>
            </a:r>
            <a:r>
              <a:rPr sz="450" spc="10" dirty="0">
                <a:solidFill>
                  <a:srgbClr val="FFFFFF"/>
                </a:solidFill>
                <a:latin typeface="Calibri"/>
                <a:cs typeface="Calibri"/>
              </a:rPr>
              <a:t> </a:t>
            </a:r>
            <a:r>
              <a:rPr sz="450" spc="-5" dirty="0">
                <a:solidFill>
                  <a:srgbClr val="FFFFFF"/>
                </a:solidFill>
                <a:latin typeface="Calibri"/>
                <a:cs typeface="Calibri"/>
              </a:rPr>
              <a:t>(eds)</a:t>
            </a:r>
            <a:r>
              <a:rPr sz="450" spc="15" dirty="0">
                <a:solidFill>
                  <a:srgbClr val="FFFFFF"/>
                </a:solidFill>
                <a:latin typeface="Calibri"/>
                <a:cs typeface="Calibri"/>
              </a:rPr>
              <a:t> </a:t>
            </a:r>
            <a:r>
              <a:rPr sz="450" spc="-5" dirty="0">
                <a:solidFill>
                  <a:srgbClr val="FFFFFF"/>
                </a:solidFill>
                <a:latin typeface="Calibri"/>
                <a:cs typeface="Calibri"/>
              </a:rPr>
              <a:t>Data</a:t>
            </a:r>
            <a:r>
              <a:rPr sz="450" spc="15" dirty="0">
                <a:solidFill>
                  <a:srgbClr val="FFFFFF"/>
                </a:solidFill>
                <a:latin typeface="Calibri"/>
                <a:cs typeface="Calibri"/>
              </a:rPr>
              <a:t> </a:t>
            </a:r>
            <a:r>
              <a:rPr sz="450" spc="-5" dirty="0">
                <a:solidFill>
                  <a:srgbClr val="FFFFFF"/>
                </a:solidFill>
                <a:latin typeface="Calibri"/>
                <a:cs typeface="Calibri"/>
              </a:rPr>
              <a:t>Science</a:t>
            </a:r>
            <a:r>
              <a:rPr sz="450" spc="15" dirty="0">
                <a:solidFill>
                  <a:srgbClr val="FFFFFF"/>
                </a:solidFill>
                <a:latin typeface="Calibri"/>
                <a:cs typeface="Calibri"/>
              </a:rPr>
              <a:t> </a:t>
            </a:r>
            <a:r>
              <a:rPr sz="450" dirty="0">
                <a:solidFill>
                  <a:srgbClr val="FFFFFF"/>
                </a:solidFill>
                <a:latin typeface="Calibri"/>
                <a:cs typeface="Calibri"/>
              </a:rPr>
              <a:t>-</a:t>
            </a:r>
            <a:r>
              <a:rPr sz="450" spc="15" dirty="0">
                <a:solidFill>
                  <a:srgbClr val="FFFFFF"/>
                </a:solidFill>
                <a:latin typeface="Calibri"/>
                <a:cs typeface="Calibri"/>
              </a:rPr>
              <a:t> </a:t>
            </a:r>
            <a:r>
              <a:rPr sz="450" spc="-5" dirty="0">
                <a:solidFill>
                  <a:srgbClr val="FFFFFF"/>
                </a:solidFill>
                <a:latin typeface="Calibri"/>
                <a:cs typeface="Calibri"/>
              </a:rPr>
              <a:t>Analytics</a:t>
            </a:r>
            <a:r>
              <a:rPr sz="450" spc="10" dirty="0">
                <a:solidFill>
                  <a:srgbClr val="FFFFFF"/>
                </a:solidFill>
                <a:latin typeface="Calibri"/>
                <a:cs typeface="Calibri"/>
              </a:rPr>
              <a:t> </a:t>
            </a:r>
            <a:r>
              <a:rPr sz="450" spc="-5" dirty="0">
                <a:solidFill>
                  <a:srgbClr val="FFFFFF"/>
                </a:solidFill>
                <a:latin typeface="Calibri"/>
                <a:cs typeface="Calibri"/>
              </a:rPr>
              <a:t>Applications.</a:t>
            </a:r>
            <a:r>
              <a:rPr sz="450" spc="10" dirty="0">
                <a:solidFill>
                  <a:srgbClr val="FFFFFF"/>
                </a:solidFill>
                <a:latin typeface="Calibri"/>
                <a:cs typeface="Calibri"/>
              </a:rPr>
              <a:t> </a:t>
            </a:r>
            <a:r>
              <a:rPr sz="450" spc="-5" dirty="0">
                <a:solidFill>
                  <a:srgbClr val="FFFFFF"/>
                </a:solidFill>
                <a:latin typeface="Calibri"/>
                <a:cs typeface="Calibri"/>
              </a:rPr>
              <a:t>Springer</a:t>
            </a:r>
            <a:r>
              <a:rPr sz="450" spc="20" dirty="0">
                <a:solidFill>
                  <a:srgbClr val="FFFFFF"/>
                </a:solidFill>
                <a:latin typeface="Calibri"/>
                <a:cs typeface="Calibri"/>
              </a:rPr>
              <a:t> </a:t>
            </a:r>
            <a:r>
              <a:rPr sz="450" spc="-5" dirty="0">
                <a:solidFill>
                  <a:srgbClr val="FFFFFF"/>
                </a:solidFill>
                <a:latin typeface="Calibri"/>
                <a:cs typeface="Calibri"/>
              </a:rPr>
              <a:t>Vieweg,</a:t>
            </a:r>
            <a:r>
              <a:rPr sz="450" spc="15" dirty="0">
                <a:solidFill>
                  <a:srgbClr val="FFFFFF"/>
                </a:solidFill>
                <a:latin typeface="Calibri"/>
                <a:cs typeface="Calibri"/>
              </a:rPr>
              <a:t> </a:t>
            </a:r>
            <a:r>
              <a:rPr sz="450" spc="-5" dirty="0">
                <a:solidFill>
                  <a:srgbClr val="FFFFFF"/>
                </a:solidFill>
                <a:latin typeface="Calibri"/>
                <a:cs typeface="Calibri"/>
              </a:rPr>
              <a:t>Wiesbaden.</a:t>
            </a:r>
            <a:endParaRPr sz="450">
              <a:latin typeface="Calibri"/>
              <a:cs typeface="Calibri"/>
            </a:endParaRPr>
          </a:p>
        </p:txBody>
      </p:sp>
      <p:pic>
        <p:nvPicPr>
          <p:cNvPr id="10" name="object 10"/>
          <p:cNvPicPr/>
          <p:nvPr/>
        </p:nvPicPr>
        <p:blipFill>
          <a:blip r:embed="rId3" cstate="print"/>
          <a:stretch>
            <a:fillRect/>
          </a:stretch>
        </p:blipFill>
        <p:spPr>
          <a:xfrm>
            <a:off x="7549832" y="6383020"/>
            <a:ext cx="3293427" cy="47498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57075" cy="6879590"/>
            <a:chOff x="0" y="0"/>
            <a:chExt cx="12157075"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7" name="object 7"/>
            <p:cNvPicPr/>
            <p:nvPr/>
          </p:nvPicPr>
          <p:blipFill>
            <a:blip r:embed="rId3" cstate="print"/>
            <a:stretch>
              <a:fillRect/>
            </a:stretch>
          </p:blipFill>
          <p:spPr>
            <a:xfrm>
              <a:off x="5382895" y="2259964"/>
              <a:ext cx="6774180" cy="2906394"/>
            </a:xfrm>
            <a:prstGeom prst="rect">
              <a:avLst/>
            </a:prstGeom>
          </p:spPr>
        </p:pic>
        <p:pic>
          <p:nvPicPr>
            <p:cNvPr id="8" name="object 8"/>
            <p:cNvPicPr/>
            <p:nvPr/>
          </p:nvPicPr>
          <p:blipFill>
            <a:blip r:embed="rId4" cstate="print"/>
            <a:stretch>
              <a:fillRect/>
            </a:stretch>
          </p:blipFill>
          <p:spPr>
            <a:xfrm>
              <a:off x="7549832"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0" name="object 10"/>
          <p:cNvSpPr txBox="1">
            <a:spLocks noGrp="1"/>
          </p:cNvSpPr>
          <p:nvPr>
            <p:ph type="title"/>
          </p:nvPr>
        </p:nvSpPr>
        <p:spPr>
          <a:prstGeom prst="rect">
            <a:avLst/>
          </a:prstGeom>
        </p:spPr>
        <p:txBody>
          <a:bodyPr vert="horz" wrap="square" lIns="0" tIns="203263" rIns="0" bIns="0" rtlCol="0">
            <a:spAutoFit/>
          </a:bodyPr>
          <a:lstStyle/>
          <a:p>
            <a:pPr marL="5919470" marR="5080">
              <a:lnSpc>
                <a:spcPts val="2050"/>
              </a:lnSpc>
              <a:spcBef>
                <a:spcPts val="360"/>
              </a:spcBef>
            </a:pPr>
            <a:r>
              <a:rPr sz="1900" spc="140" dirty="0"/>
              <a:t>Αντιστοιχίσεις</a:t>
            </a:r>
            <a:r>
              <a:rPr sz="1900" spc="180" dirty="0"/>
              <a:t> </a:t>
            </a:r>
            <a:r>
              <a:rPr sz="1900" spc="145" dirty="0"/>
              <a:t>απειλών,</a:t>
            </a:r>
            <a:r>
              <a:rPr sz="1900" spc="190" dirty="0"/>
              <a:t> </a:t>
            </a:r>
            <a:r>
              <a:rPr sz="1900" spc="160" dirty="0"/>
              <a:t>Ευπάθειες</a:t>
            </a:r>
            <a:r>
              <a:rPr sz="1900" spc="204" dirty="0"/>
              <a:t> </a:t>
            </a:r>
            <a:r>
              <a:rPr sz="1900" spc="135" dirty="0"/>
              <a:t>και </a:t>
            </a:r>
            <a:r>
              <a:rPr sz="1900" spc="140" dirty="0"/>
              <a:t> </a:t>
            </a:r>
            <a:r>
              <a:rPr sz="1900" spc="160" dirty="0"/>
              <a:t>Απαιτήσεις</a:t>
            </a:r>
            <a:r>
              <a:rPr sz="1900" spc="170" dirty="0"/>
              <a:t> </a:t>
            </a:r>
            <a:r>
              <a:rPr sz="1900" spc="135" dirty="0"/>
              <a:t>Ασφάλειας:</a:t>
            </a:r>
            <a:r>
              <a:rPr sz="1900" spc="195" dirty="0"/>
              <a:t> </a:t>
            </a:r>
            <a:r>
              <a:rPr sz="1900" spc="105" dirty="0"/>
              <a:t>Μια</a:t>
            </a:r>
            <a:r>
              <a:rPr sz="1900" spc="35" dirty="0"/>
              <a:t> </a:t>
            </a:r>
            <a:r>
              <a:rPr sz="1900" spc="165" dirty="0"/>
              <a:t>ολοκληρωμένη </a:t>
            </a:r>
            <a:r>
              <a:rPr sz="1900" spc="-459" dirty="0"/>
              <a:t> </a:t>
            </a:r>
            <a:r>
              <a:rPr sz="1900" spc="155" dirty="0"/>
              <a:t>ανάλυση</a:t>
            </a:r>
            <a:endParaRPr sz="1900"/>
          </a:p>
        </p:txBody>
      </p:sp>
      <p:sp>
        <p:nvSpPr>
          <p:cNvPr id="11" name="object 11"/>
          <p:cNvSpPr txBox="1"/>
          <p:nvPr/>
        </p:nvSpPr>
        <p:spPr>
          <a:xfrm>
            <a:off x="11250930" y="6061075"/>
            <a:ext cx="156845" cy="170180"/>
          </a:xfrm>
          <a:prstGeom prst="rect">
            <a:avLst/>
          </a:prstGeom>
        </p:spPr>
        <p:txBody>
          <a:bodyPr vert="horz" wrap="square" lIns="0" tIns="12700" rIns="0" bIns="0" rtlCol="0">
            <a:spAutoFit/>
          </a:bodyPr>
          <a:lstStyle/>
          <a:p>
            <a:pPr marL="12700">
              <a:lnSpc>
                <a:spcPct val="100000"/>
              </a:lnSpc>
              <a:spcBef>
                <a:spcPts val="100"/>
              </a:spcBef>
            </a:pPr>
            <a:r>
              <a:rPr sz="950" spc="-30" dirty="0">
                <a:solidFill>
                  <a:srgbClr val="FFFFFF"/>
                </a:solidFill>
                <a:latin typeface="Arial"/>
                <a:cs typeface="Arial"/>
              </a:rPr>
              <a:t>7</a:t>
            </a:r>
            <a:r>
              <a:rPr sz="950" dirty="0">
                <a:solidFill>
                  <a:srgbClr val="FFFFFF"/>
                </a:solidFill>
                <a:latin typeface="Arial"/>
                <a:cs typeface="Arial"/>
              </a:rPr>
              <a:t>7</a:t>
            </a:r>
            <a:endParaRPr sz="95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122670" y="2384107"/>
            <a:ext cx="4154170" cy="763270"/>
          </a:xfrm>
          <a:prstGeom prst="rect">
            <a:avLst/>
          </a:prstGeom>
        </p:spPr>
        <p:txBody>
          <a:bodyPr vert="horz" wrap="square" lIns="0" tIns="57150" rIns="0" bIns="0" rtlCol="0">
            <a:spAutoFit/>
          </a:bodyPr>
          <a:lstStyle/>
          <a:p>
            <a:pPr marL="12700" marR="5080">
              <a:lnSpc>
                <a:spcPts val="2750"/>
              </a:lnSpc>
              <a:spcBef>
                <a:spcPts val="450"/>
              </a:spcBef>
            </a:pPr>
            <a:r>
              <a:rPr spc="125" dirty="0"/>
              <a:t>Συσκευή</a:t>
            </a:r>
            <a:r>
              <a:rPr spc="175" dirty="0"/>
              <a:t> </a:t>
            </a:r>
            <a:r>
              <a:rPr spc="110" dirty="0"/>
              <a:t>απεικόνισης</a:t>
            </a:r>
            <a:r>
              <a:rPr spc="150" dirty="0"/>
              <a:t> </a:t>
            </a:r>
            <a:r>
              <a:rPr spc="95" dirty="0"/>
              <a:t>της </a:t>
            </a:r>
            <a:r>
              <a:rPr spc="100" dirty="0"/>
              <a:t> </a:t>
            </a:r>
            <a:r>
              <a:rPr spc="110" dirty="0"/>
              <a:t>υπηρεσίας</a:t>
            </a:r>
            <a:r>
              <a:rPr spc="125" dirty="0"/>
              <a:t> </a:t>
            </a:r>
            <a:r>
              <a:rPr spc="114" dirty="0"/>
              <a:t>e-Nav</a:t>
            </a:r>
            <a:r>
              <a:rPr spc="145" dirty="0"/>
              <a:t> </a:t>
            </a:r>
            <a:r>
              <a:rPr spc="105" dirty="0"/>
              <a:t>του</a:t>
            </a:r>
            <a:r>
              <a:rPr spc="140" dirty="0"/>
              <a:t> </a:t>
            </a:r>
            <a:r>
              <a:rPr spc="114" dirty="0"/>
              <a:t>πλοίου</a:t>
            </a:r>
          </a:p>
        </p:txBody>
      </p:sp>
      <p:grpSp>
        <p:nvGrpSpPr>
          <p:cNvPr id="4" name="object 4"/>
          <p:cNvGrpSpPr/>
          <p:nvPr/>
        </p:nvGrpSpPr>
        <p:grpSpPr>
          <a:xfrm>
            <a:off x="2922587" y="0"/>
            <a:ext cx="3120390" cy="6879590"/>
            <a:chOff x="2922587" y="0"/>
            <a:chExt cx="312039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80"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549832" y="5947727"/>
            <a:ext cx="3246120" cy="60229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7549832" y="5844222"/>
            <a:ext cx="3293427" cy="611187"/>
          </a:xfrm>
          <a:prstGeom prst="rect">
            <a:avLst/>
          </a:prstGeom>
        </p:spPr>
      </p:pic>
      <p:sp>
        <p:nvSpPr>
          <p:cNvPr id="8" name="object 8"/>
          <p:cNvSpPr txBox="1"/>
          <p:nvPr/>
        </p:nvSpPr>
        <p:spPr>
          <a:xfrm>
            <a:off x="9226550" y="31115"/>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6517005" y="168909"/>
            <a:ext cx="3896995" cy="1485900"/>
          </a:xfrm>
          <a:prstGeom prst="rect">
            <a:avLst/>
          </a:prstGeom>
        </p:spPr>
        <p:txBody>
          <a:bodyPr vert="horz" wrap="square" lIns="0" tIns="43815" rIns="0" bIns="0" rtlCol="0">
            <a:spAutoFit/>
          </a:bodyPr>
          <a:lstStyle/>
          <a:p>
            <a:pPr marL="12700" marR="5080">
              <a:lnSpc>
                <a:spcPct val="91900"/>
              </a:lnSpc>
              <a:spcBef>
                <a:spcPts val="345"/>
              </a:spcBef>
            </a:pPr>
            <a:r>
              <a:rPr spc="195" dirty="0"/>
              <a:t>Αξιολόγηση </a:t>
            </a:r>
            <a:r>
              <a:rPr spc="170" dirty="0"/>
              <a:t>κινδύνου </a:t>
            </a:r>
            <a:r>
              <a:rPr spc="125" dirty="0"/>
              <a:t>για </a:t>
            </a:r>
            <a:r>
              <a:rPr spc="-625" dirty="0"/>
              <a:t> </a:t>
            </a:r>
            <a:r>
              <a:rPr spc="125" dirty="0"/>
              <a:t>Συσκευή</a:t>
            </a:r>
            <a:r>
              <a:rPr spc="175" dirty="0"/>
              <a:t> </a:t>
            </a:r>
            <a:r>
              <a:rPr spc="110" dirty="0"/>
              <a:t>απεικόνισης</a:t>
            </a:r>
            <a:r>
              <a:rPr spc="150" dirty="0"/>
              <a:t> </a:t>
            </a:r>
            <a:r>
              <a:rPr spc="95" dirty="0"/>
              <a:t>της </a:t>
            </a:r>
            <a:r>
              <a:rPr spc="100" dirty="0"/>
              <a:t> </a:t>
            </a:r>
            <a:r>
              <a:rPr spc="110" dirty="0"/>
              <a:t>υπηρεσίας</a:t>
            </a:r>
            <a:r>
              <a:rPr spc="145" dirty="0"/>
              <a:t> </a:t>
            </a:r>
            <a:r>
              <a:rPr spc="114" dirty="0"/>
              <a:t>e-Nav</a:t>
            </a:r>
            <a:r>
              <a:rPr spc="160" dirty="0"/>
              <a:t> </a:t>
            </a:r>
            <a:r>
              <a:rPr spc="105" dirty="0"/>
              <a:t>του </a:t>
            </a:r>
            <a:r>
              <a:rPr spc="110" dirty="0"/>
              <a:t> </a:t>
            </a:r>
            <a:r>
              <a:rPr spc="114" dirty="0"/>
              <a:t>πλοίου</a:t>
            </a:r>
          </a:p>
        </p:txBody>
      </p:sp>
      <p:sp>
        <p:nvSpPr>
          <p:cNvPr id="10" name="object 10"/>
          <p:cNvSpPr txBox="1"/>
          <p:nvPr/>
        </p:nvSpPr>
        <p:spPr>
          <a:xfrm>
            <a:off x="5920104" y="1847056"/>
            <a:ext cx="5542280" cy="2692400"/>
          </a:xfrm>
          <a:prstGeom prst="rect">
            <a:avLst/>
          </a:prstGeom>
        </p:spPr>
        <p:txBody>
          <a:bodyPr vert="horz" wrap="square" lIns="0" tIns="75565" rIns="0" bIns="0" rtlCol="0">
            <a:spAutoFit/>
          </a:bodyPr>
          <a:lstStyle/>
          <a:p>
            <a:pPr marL="12700">
              <a:lnSpc>
                <a:spcPct val="100000"/>
              </a:lnSpc>
              <a:spcBef>
                <a:spcPts val="595"/>
              </a:spcBef>
            </a:pPr>
            <a:r>
              <a:rPr sz="950" b="1" spc="55" dirty="0">
                <a:solidFill>
                  <a:srgbClr val="FFFFFF"/>
                </a:solidFill>
                <a:latin typeface="Calibri"/>
                <a:cs typeface="Calibri"/>
              </a:rPr>
              <a:t>[Γενικές</a:t>
            </a:r>
            <a:r>
              <a:rPr sz="950" b="1" spc="-5" dirty="0">
                <a:solidFill>
                  <a:srgbClr val="FFFFFF"/>
                </a:solidFill>
                <a:latin typeface="Calibri"/>
                <a:cs typeface="Calibri"/>
              </a:rPr>
              <a:t> </a:t>
            </a:r>
            <a:r>
              <a:rPr sz="950" b="1" spc="60" dirty="0">
                <a:solidFill>
                  <a:srgbClr val="FFFFFF"/>
                </a:solidFill>
                <a:latin typeface="Calibri"/>
                <a:cs typeface="Calibri"/>
              </a:rPr>
              <a:t>προδιαγραφές]</a:t>
            </a:r>
            <a:endParaRPr sz="950">
              <a:latin typeface="Calibri"/>
              <a:cs typeface="Calibri"/>
            </a:endParaRPr>
          </a:p>
          <a:p>
            <a:pPr marL="286385" indent="-273685">
              <a:lnSpc>
                <a:spcPct val="100000"/>
              </a:lnSpc>
              <a:spcBef>
                <a:spcPts val="630"/>
              </a:spcBef>
              <a:buSzPct val="126315"/>
              <a:buFont typeface="Courier New"/>
              <a:buChar char="o"/>
              <a:tabLst>
                <a:tab pos="285750" algn="l"/>
                <a:tab pos="286385" algn="l"/>
              </a:tabLst>
            </a:pPr>
            <a:r>
              <a:rPr sz="950" spc="70" dirty="0">
                <a:solidFill>
                  <a:srgbClr val="FFFFFF"/>
                </a:solidFill>
                <a:latin typeface="Calibri"/>
                <a:cs typeface="Calibri"/>
              </a:rPr>
              <a:t>Τροφοδοσία</a:t>
            </a:r>
            <a:r>
              <a:rPr sz="950" spc="245" dirty="0">
                <a:solidFill>
                  <a:srgbClr val="FFFFFF"/>
                </a:solidFill>
                <a:latin typeface="Calibri"/>
                <a:cs typeface="Calibri"/>
              </a:rPr>
              <a:t> </a:t>
            </a:r>
            <a:r>
              <a:rPr sz="950" spc="70" dirty="0">
                <a:solidFill>
                  <a:srgbClr val="FFFFFF"/>
                </a:solidFill>
                <a:latin typeface="Calibri"/>
                <a:cs typeface="Calibri"/>
              </a:rPr>
              <a:t>230</a:t>
            </a:r>
            <a:r>
              <a:rPr sz="950" spc="20" dirty="0">
                <a:solidFill>
                  <a:srgbClr val="FFFFFF"/>
                </a:solidFill>
                <a:latin typeface="Calibri"/>
                <a:cs typeface="Calibri"/>
              </a:rPr>
              <a:t> </a:t>
            </a:r>
            <a:r>
              <a:rPr sz="950" spc="65" dirty="0">
                <a:solidFill>
                  <a:srgbClr val="FFFFFF"/>
                </a:solidFill>
                <a:latin typeface="Calibri"/>
                <a:cs typeface="Calibri"/>
              </a:rPr>
              <a:t>VAC,</a:t>
            </a:r>
            <a:r>
              <a:rPr sz="950" spc="10" dirty="0">
                <a:solidFill>
                  <a:srgbClr val="FFFFFF"/>
                </a:solidFill>
                <a:latin typeface="Calibri"/>
                <a:cs typeface="Calibri"/>
              </a:rPr>
              <a:t> </a:t>
            </a:r>
            <a:r>
              <a:rPr sz="950" spc="60" dirty="0">
                <a:solidFill>
                  <a:srgbClr val="FFFFFF"/>
                </a:solidFill>
                <a:latin typeface="Calibri"/>
                <a:cs typeface="Calibri"/>
              </a:rPr>
              <a:t>50/60Hz</a:t>
            </a:r>
            <a:endParaRPr sz="950">
              <a:latin typeface="Calibri"/>
              <a:cs typeface="Calibri"/>
            </a:endParaRPr>
          </a:p>
          <a:p>
            <a:pPr marL="286385" indent="-273685">
              <a:lnSpc>
                <a:spcPct val="100000"/>
              </a:lnSpc>
              <a:spcBef>
                <a:spcPts val="355"/>
              </a:spcBef>
              <a:buSzPct val="126315"/>
              <a:buFont typeface="Courier New"/>
              <a:buChar char="o"/>
              <a:tabLst>
                <a:tab pos="285750" algn="l"/>
                <a:tab pos="286385" algn="l"/>
              </a:tabLst>
            </a:pPr>
            <a:r>
              <a:rPr sz="950" spc="75" dirty="0">
                <a:solidFill>
                  <a:srgbClr val="FFFFFF"/>
                </a:solidFill>
                <a:latin typeface="Calibri"/>
                <a:cs typeface="Calibri"/>
              </a:rPr>
              <a:t>Οθόνη</a:t>
            </a:r>
            <a:r>
              <a:rPr sz="950" spc="30" dirty="0">
                <a:solidFill>
                  <a:srgbClr val="FFFFFF"/>
                </a:solidFill>
                <a:latin typeface="Calibri"/>
                <a:cs typeface="Calibri"/>
              </a:rPr>
              <a:t> </a:t>
            </a:r>
            <a:r>
              <a:rPr sz="950" spc="65" dirty="0">
                <a:solidFill>
                  <a:srgbClr val="FFFFFF"/>
                </a:solidFill>
                <a:latin typeface="Calibri"/>
                <a:cs typeface="Calibri"/>
              </a:rPr>
              <a:t>UnQit</a:t>
            </a:r>
            <a:r>
              <a:rPr sz="950" spc="35" dirty="0">
                <a:solidFill>
                  <a:srgbClr val="FFFFFF"/>
                </a:solidFill>
                <a:latin typeface="Calibri"/>
                <a:cs typeface="Calibri"/>
              </a:rPr>
              <a:t> </a:t>
            </a:r>
            <a:r>
              <a:rPr sz="950" spc="60" dirty="0">
                <a:solidFill>
                  <a:srgbClr val="FFFFFF"/>
                </a:solidFill>
                <a:latin typeface="Calibri"/>
                <a:cs typeface="Calibri"/>
              </a:rPr>
              <a:t>οθόνη</a:t>
            </a:r>
            <a:r>
              <a:rPr sz="950" spc="25" dirty="0">
                <a:solidFill>
                  <a:srgbClr val="FFFFFF"/>
                </a:solidFill>
                <a:latin typeface="Calibri"/>
                <a:cs typeface="Calibri"/>
              </a:rPr>
              <a:t> </a:t>
            </a:r>
            <a:r>
              <a:rPr sz="950" spc="70" dirty="0">
                <a:solidFill>
                  <a:srgbClr val="FFFFFF"/>
                </a:solidFill>
                <a:latin typeface="Calibri"/>
                <a:cs typeface="Calibri"/>
              </a:rPr>
              <a:t>LCD</a:t>
            </a:r>
            <a:r>
              <a:rPr sz="950" spc="40" dirty="0">
                <a:solidFill>
                  <a:srgbClr val="FFFFFF"/>
                </a:solidFill>
                <a:latin typeface="Calibri"/>
                <a:cs typeface="Calibri"/>
              </a:rPr>
              <a:t> </a:t>
            </a:r>
            <a:r>
              <a:rPr sz="950" spc="60" dirty="0">
                <a:solidFill>
                  <a:srgbClr val="FFFFFF"/>
                </a:solidFill>
                <a:latin typeface="Calibri"/>
                <a:cs typeface="Calibri"/>
              </a:rPr>
              <a:t>(Τεχνολογία</a:t>
            </a:r>
            <a:r>
              <a:rPr sz="950" spc="30" dirty="0">
                <a:solidFill>
                  <a:srgbClr val="FFFFFF"/>
                </a:solidFill>
                <a:latin typeface="Calibri"/>
                <a:cs typeface="Calibri"/>
              </a:rPr>
              <a:t> </a:t>
            </a:r>
            <a:r>
              <a:rPr sz="950" spc="70" dirty="0">
                <a:solidFill>
                  <a:srgbClr val="FFFFFF"/>
                </a:solidFill>
                <a:latin typeface="Calibri"/>
                <a:cs typeface="Calibri"/>
              </a:rPr>
              <a:t>οθονών</a:t>
            </a:r>
            <a:r>
              <a:rPr sz="950" spc="30" dirty="0">
                <a:solidFill>
                  <a:srgbClr val="FFFFFF"/>
                </a:solidFill>
                <a:latin typeface="Calibri"/>
                <a:cs typeface="Calibri"/>
              </a:rPr>
              <a:t> </a:t>
            </a:r>
            <a:r>
              <a:rPr sz="950" spc="70" dirty="0">
                <a:solidFill>
                  <a:srgbClr val="FFFFFF"/>
                </a:solidFill>
                <a:latin typeface="Calibri"/>
                <a:cs typeface="Calibri"/>
              </a:rPr>
              <a:t>υγρών</a:t>
            </a:r>
            <a:r>
              <a:rPr sz="950" spc="35" dirty="0">
                <a:solidFill>
                  <a:srgbClr val="FFFFFF"/>
                </a:solidFill>
                <a:latin typeface="Calibri"/>
                <a:cs typeface="Calibri"/>
              </a:rPr>
              <a:t> </a:t>
            </a:r>
            <a:r>
              <a:rPr sz="950" spc="65" dirty="0">
                <a:solidFill>
                  <a:srgbClr val="FFFFFF"/>
                </a:solidFill>
                <a:latin typeface="Calibri"/>
                <a:cs typeface="Calibri"/>
              </a:rPr>
              <a:t>κρυστάλλων)</a:t>
            </a:r>
            <a:r>
              <a:rPr sz="950" spc="40" dirty="0">
                <a:solidFill>
                  <a:srgbClr val="FFFFFF"/>
                </a:solidFill>
                <a:latin typeface="Calibri"/>
                <a:cs typeface="Calibri"/>
              </a:rPr>
              <a:t> </a:t>
            </a:r>
            <a:r>
              <a:rPr sz="950" spc="70" dirty="0">
                <a:solidFill>
                  <a:srgbClr val="FFFFFF"/>
                </a:solidFill>
                <a:latin typeface="Calibri"/>
                <a:cs typeface="Calibri"/>
              </a:rPr>
              <a:t>26</a:t>
            </a:r>
            <a:r>
              <a:rPr sz="950" spc="35" dirty="0">
                <a:solidFill>
                  <a:srgbClr val="FFFFFF"/>
                </a:solidFill>
                <a:latin typeface="Calibri"/>
                <a:cs typeface="Calibri"/>
              </a:rPr>
              <a:t> </a:t>
            </a:r>
            <a:r>
              <a:rPr sz="950" spc="60" dirty="0">
                <a:solidFill>
                  <a:srgbClr val="FFFFFF"/>
                </a:solidFill>
                <a:latin typeface="Calibri"/>
                <a:cs typeface="Calibri"/>
              </a:rPr>
              <a:t>ιντσών</a:t>
            </a:r>
            <a:endParaRPr sz="950">
              <a:latin typeface="Calibri"/>
              <a:cs typeface="Calibri"/>
            </a:endParaRPr>
          </a:p>
          <a:p>
            <a:pPr marL="286385" indent="-273685">
              <a:lnSpc>
                <a:spcPct val="100000"/>
              </a:lnSpc>
              <a:spcBef>
                <a:spcPts val="350"/>
              </a:spcBef>
              <a:buSzPct val="126315"/>
              <a:buFont typeface="Courier New"/>
              <a:buChar char="o"/>
              <a:tabLst>
                <a:tab pos="285750" algn="l"/>
                <a:tab pos="286385" algn="l"/>
              </a:tabLst>
            </a:pPr>
            <a:r>
              <a:rPr sz="950" spc="65" dirty="0">
                <a:solidFill>
                  <a:srgbClr val="FFFFFF"/>
                </a:solidFill>
                <a:latin typeface="Calibri"/>
                <a:cs typeface="Calibri"/>
              </a:rPr>
              <a:t>Κύρια</a:t>
            </a:r>
            <a:r>
              <a:rPr sz="950" dirty="0">
                <a:solidFill>
                  <a:srgbClr val="FFFFFF"/>
                </a:solidFill>
                <a:latin typeface="Calibri"/>
                <a:cs typeface="Calibri"/>
              </a:rPr>
              <a:t> </a:t>
            </a:r>
            <a:r>
              <a:rPr sz="950" spc="55" dirty="0">
                <a:solidFill>
                  <a:srgbClr val="FFFFFF"/>
                </a:solidFill>
                <a:latin typeface="Calibri"/>
                <a:cs typeface="Calibri"/>
              </a:rPr>
              <a:t>μονάδα</a:t>
            </a:r>
            <a:r>
              <a:rPr sz="950" spc="-5" dirty="0">
                <a:solidFill>
                  <a:srgbClr val="FFFFFF"/>
                </a:solidFill>
                <a:latin typeface="Calibri"/>
                <a:cs typeface="Calibri"/>
              </a:rPr>
              <a:t> </a:t>
            </a:r>
            <a:r>
              <a:rPr sz="950" spc="65" dirty="0">
                <a:solidFill>
                  <a:srgbClr val="FFFFFF"/>
                </a:solidFill>
                <a:latin typeface="Calibri"/>
                <a:cs typeface="Calibri"/>
              </a:rPr>
              <a:t>ελέγχου</a:t>
            </a:r>
            <a:endParaRPr sz="950">
              <a:latin typeface="Calibri"/>
              <a:cs typeface="Calibri"/>
            </a:endParaRPr>
          </a:p>
          <a:p>
            <a:pPr marL="286385" indent="-273685">
              <a:lnSpc>
                <a:spcPct val="100000"/>
              </a:lnSpc>
              <a:spcBef>
                <a:spcPts val="355"/>
              </a:spcBef>
              <a:buSzPct val="126315"/>
              <a:buFont typeface="Courier New"/>
              <a:buChar char="o"/>
              <a:tabLst>
                <a:tab pos="285750" algn="l"/>
                <a:tab pos="286385" algn="l"/>
              </a:tabLst>
            </a:pPr>
            <a:r>
              <a:rPr sz="950" spc="80" dirty="0">
                <a:solidFill>
                  <a:srgbClr val="FFFFFF"/>
                </a:solidFill>
                <a:latin typeface="Calibri"/>
                <a:cs typeface="Calibri"/>
              </a:rPr>
              <a:t>OS</a:t>
            </a:r>
            <a:r>
              <a:rPr sz="950" dirty="0">
                <a:solidFill>
                  <a:srgbClr val="FFFFFF"/>
                </a:solidFill>
                <a:latin typeface="Calibri"/>
                <a:cs typeface="Calibri"/>
              </a:rPr>
              <a:t> </a:t>
            </a:r>
            <a:r>
              <a:rPr sz="950" spc="75" dirty="0">
                <a:solidFill>
                  <a:srgbClr val="FFFFFF"/>
                </a:solidFill>
                <a:latin typeface="Calibri"/>
                <a:cs typeface="Calibri"/>
              </a:rPr>
              <a:t>Windows</a:t>
            </a:r>
            <a:r>
              <a:rPr sz="950" spc="-20" dirty="0">
                <a:solidFill>
                  <a:srgbClr val="FFFFFF"/>
                </a:solidFill>
                <a:latin typeface="Calibri"/>
                <a:cs typeface="Calibri"/>
              </a:rPr>
              <a:t> </a:t>
            </a:r>
            <a:r>
              <a:rPr sz="950" spc="55" dirty="0">
                <a:solidFill>
                  <a:srgbClr val="FFFFFF"/>
                </a:solidFill>
                <a:latin typeface="Calibri"/>
                <a:cs typeface="Calibri"/>
              </a:rPr>
              <a:t>10</a:t>
            </a:r>
            <a:endParaRPr sz="950">
              <a:latin typeface="Calibri"/>
              <a:cs typeface="Calibri"/>
            </a:endParaRPr>
          </a:p>
          <a:p>
            <a:pPr marL="286385" indent="-273685">
              <a:lnSpc>
                <a:spcPct val="100000"/>
              </a:lnSpc>
              <a:spcBef>
                <a:spcPts val="355"/>
              </a:spcBef>
              <a:buSzPct val="126315"/>
              <a:buFont typeface="Courier New"/>
              <a:buChar char="o"/>
              <a:tabLst>
                <a:tab pos="285750" algn="l"/>
                <a:tab pos="286385" algn="l"/>
              </a:tabLst>
            </a:pPr>
            <a:r>
              <a:rPr sz="950" spc="55" dirty="0">
                <a:solidFill>
                  <a:srgbClr val="FFFFFF"/>
                </a:solidFill>
                <a:latin typeface="Calibri"/>
                <a:cs typeface="Calibri"/>
              </a:rPr>
              <a:t>Διασυνδέσεις</a:t>
            </a:r>
            <a:endParaRPr sz="950">
              <a:latin typeface="Calibri"/>
              <a:cs typeface="Calibri"/>
            </a:endParaRPr>
          </a:p>
          <a:p>
            <a:pPr marL="286385" indent="-273685">
              <a:lnSpc>
                <a:spcPct val="100000"/>
              </a:lnSpc>
              <a:spcBef>
                <a:spcPts val="350"/>
              </a:spcBef>
              <a:buSzPct val="126315"/>
              <a:buFont typeface="Courier New"/>
              <a:buChar char="o"/>
              <a:tabLst>
                <a:tab pos="285750" algn="l"/>
                <a:tab pos="286385" algn="l"/>
              </a:tabLst>
            </a:pPr>
            <a:r>
              <a:rPr sz="950" spc="45" dirty="0">
                <a:solidFill>
                  <a:srgbClr val="FFFFFF"/>
                </a:solidFill>
                <a:latin typeface="Calibri"/>
                <a:cs typeface="Calibri"/>
              </a:rPr>
              <a:t>Πολλαπλές</a:t>
            </a:r>
            <a:r>
              <a:rPr sz="950" spc="10" dirty="0">
                <a:solidFill>
                  <a:srgbClr val="FFFFFF"/>
                </a:solidFill>
                <a:latin typeface="Calibri"/>
                <a:cs typeface="Calibri"/>
              </a:rPr>
              <a:t> </a:t>
            </a:r>
            <a:r>
              <a:rPr sz="950" spc="40" dirty="0">
                <a:solidFill>
                  <a:srgbClr val="FFFFFF"/>
                </a:solidFill>
                <a:latin typeface="Calibri"/>
                <a:cs typeface="Calibri"/>
              </a:rPr>
              <a:t>θύρες</a:t>
            </a:r>
            <a:r>
              <a:rPr sz="950" spc="10" dirty="0">
                <a:solidFill>
                  <a:srgbClr val="FFFFFF"/>
                </a:solidFill>
                <a:latin typeface="Calibri"/>
                <a:cs typeface="Calibri"/>
              </a:rPr>
              <a:t> </a:t>
            </a:r>
            <a:r>
              <a:rPr sz="950" spc="40" dirty="0">
                <a:solidFill>
                  <a:srgbClr val="FFFFFF"/>
                </a:solidFill>
                <a:latin typeface="Calibri"/>
                <a:cs typeface="Calibri"/>
              </a:rPr>
              <a:t>Έθερνετ</a:t>
            </a:r>
            <a:r>
              <a:rPr sz="950" spc="5" dirty="0">
                <a:solidFill>
                  <a:srgbClr val="FFFFFF"/>
                </a:solidFill>
                <a:latin typeface="Calibri"/>
                <a:cs typeface="Calibri"/>
              </a:rPr>
              <a:t> </a:t>
            </a:r>
            <a:r>
              <a:rPr sz="950" spc="50" dirty="0">
                <a:solidFill>
                  <a:srgbClr val="FFFFFF"/>
                </a:solidFill>
                <a:latin typeface="Calibri"/>
                <a:cs typeface="Calibri"/>
              </a:rPr>
              <a:t>LAN</a:t>
            </a:r>
            <a:r>
              <a:rPr sz="950" spc="15" dirty="0">
                <a:solidFill>
                  <a:srgbClr val="FFFFFF"/>
                </a:solidFill>
                <a:latin typeface="Calibri"/>
                <a:cs typeface="Calibri"/>
              </a:rPr>
              <a:t> </a:t>
            </a:r>
            <a:r>
              <a:rPr sz="950" spc="35" dirty="0">
                <a:solidFill>
                  <a:srgbClr val="FFFFFF"/>
                </a:solidFill>
                <a:latin typeface="Calibri"/>
                <a:cs typeface="Calibri"/>
              </a:rPr>
              <a:t>1GB)</a:t>
            </a:r>
            <a:endParaRPr sz="950">
              <a:latin typeface="Calibri"/>
              <a:cs typeface="Calibri"/>
            </a:endParaRPr>
          </a:p>
          <a:p>
            <a:pPr marL="287020" marR="5080" indent="-274320">
              <a:lnSpc>
                <a:spcPct val="93500"/>
              </a:lnSpc>
              <a:spcBef>
                <a:spcPts val="450"/>
              </a:spcBef>
              <a:buSzPct val="126315"/>
              <a:buFont typeface="Courier New"/>
              <a:buChar char="o"/>
              <a:tabLst>
                <a:tab pos="286385" algn="l"/>
                <a:tab pos="287020" algn="l"/>
              </a:tabLst>
            </a:pPr>
            <a:r>
              <a:rPr sz="950" spc="70" dirty="0">
                <a:solidFill>
                  <a:srgbClr val="FFFFFF"/>
                </a:solidFill>
                <a:latin typeface="Calibri"/>
                <a:cs typeface="Calibri"/>
              </a:rPr>
              <a:t>Πολλαπλές</a:t>
            </a:r>
            <a:r>
              <a:rPr sz="950" spc="35" dirty="0">
                <a:solidFill>
                  <a:srgbClr val="FFFFFF"/>
                </a:solidFill>
                <a:latin typeface="Calibri"/>
                <a:cs typeface="Calibri"/>
              </a:rPr>
              <a:t> </a:t>
            </a:r>
            <a:r>
              <a:rPr sz="950" spc="60" dirty="0">
                <a:solidFill>
                  <a:srgbClr val="FFFFFF"/>
                </a:solidFill>
                <a:latin typeface="Calibri"/>
                <a:cs typeface="Calibri"/>
              </a:rPr>
              <a:t>σειριακές</a:t>
            </a:r>
            <a:r>
              <a:rPr sz="950" spc="35" dirty="0">
                <a:solidFill>
                  <a:srgbClr val="FFFFFF"/>
                </a:solidFill>
                <a:latin typeface="Calibri"/>
                <a:cs typeface="Calibri"/>
              </a:rPr>
              <a:t> </a:t>
            </a:r>
            <a:r>
              <a:rPr sz="950" spc="65" dirty="0">
                <a:solidFill>
                  <a:srgbClr val="FFFFFF"/>
                </a:solidFill>
                <a:latin typeface="Calibri"/>
                <a:cs typeface="Calibri"/>
              </a:rPr>
              <a:t>θύρες</a:t>
            </a:r>
            <a:r>
              <a:rPr sz="950" spc="30" dirty="0">
                <a:solidFill>
                  <a:srgbClr val="FFFFFF"/>
                </a:solidFill>
                <a:latin typeface="Calibri"/>
                <a:cs typeface="Calibri"/>
              </a:rPr>
              <a:t> </a:t>
            </a:r>
            <a:r>
              <a:rPr sz="950" spc="50" dirty="0">
                <a:solidFill>
                  <a:srgbClr val="FFFFFF"/>
                </a:solidFill>
                <a:latin typeface="Calibri"/>
                <a:cs typeface="Calibri"/>
              </a:rPr>
              <a:t>(IEC</a:t>
            </a:r>
            <a:r>
              <a:rPr sz="950" spc="40" dirty="0">
                <a:solidFill>
                  <a:srgbClr val="FFFFFF"/>
                </a:solidFill>
                <a:latin typeface="Calibri"/>
                <a:cs typeface="Calibri"/>
              </a:rPr>
              <a:t> </a:t>
            </a:r>
            <a:r>
              <a:rPr sz="950" spc="65" dirty="0">
                <a:solidFill>
                  <a:srgbClr val="FFFFFF"/>
                </a:solidFill>
                <a:latin typeface="Calibri"/>
                <a:cs typeface="Calibri"/>
              </a:rPr>
              <a:t>61162-1</a:t>
            </a:r>
            <a:r>
              <a:rPr sz="950" spc="35" dirty="0">
                <a:solidFill>
                  <a:srgbClr val="FFFFFF"/>
                </a:solidFill>
                <a:latin typeface="Calibri"/>
                <a:cs typeface="Calibri"/>
              </a:rPr>
              <a:t> </a:t>
            </a:r>
            <a:r>
              <a:rPr sz="950" spc="95" dirty="0">
                <a:solidFill>
                  <a:srgbClr val="FFFFFF"/>
                </a:solidFill>
                <a:latin typeface="Calibri"/>
                <a:cs typeface="Calibri"/>
              </a:rPr>
              <a:t>&amp;</a:t>
            </a:r>
            <a:r>
              <a:rPr sz="950" spc="30" dirty="0">
                <a:solidFill>
                  <a:srgbClr val="FFFFFF"/>
                </a:solidFill>
                <a:latin typeface="Calibri"/>
                <a:cs typeface="Calibri"/>
              </a:rPr>
              <a:t> </a:t>
            </a:r>
            <a:r>
              <a:rPr sz="950" spc="55" dirty="0">
                <a:solidFill>
                  <a:srgbClr val="FFFFFF"/>
                </a:solidFill>
                <a:latin typeface="Calibri"/>
                <a:cs typeface="Calibri"/>
              </a:rPr>
              <a:t>IEC</a:t>
            </a:r>
            <a:r>
              <a:rPr sz="950" spc="40" dirty="0">
                <a:solidFill>
                  <a:srgbClr val="FFFFFF"/>
                </a:solidFill>
                <a:latin typeface="Calibri"/>
                <a:cs typeface="Calibri"/>
              </a:rPr>
              <a:t> </a:t>
            </a:r>
            <a:r>
              <a:rPr sz="950" spc="60" dirty="0">
                <a:solidFill>
                  <a:srgbClr val="FFFFFF"/>
                </a:solidFill>
                <a:latin typeface="Calibri"/>
                <a:cs typeface="Calibri"/>
              </a:rPr>
              <a:t>61162-2)</a:t>
            </a:r>
            <a:r>
              <a:rPr sz="950" spc="40" dirty="0">
                <a:solidFill>
                  <a:srgbClr val="FFFFFF"/>
                </a:solidFill>
                <a:latin typeface="Calibri"/>
                <a:cs typeface="Calibri"/>
              </a:rPr>
              <a:t> </a:t>
            </a:r>
            <a:r>
              <a:rPr sz="950" spc="55" dirty="0">
                <a:solidFill>
                  <a:srgbClr val="FFFFFF"/>
                </a:solidFill>
                <a:latin typeface="Calibri"/>
                <a:cs typeface="Calibri"/>
              </a:rPr>
              <a:t>(Εκτός</a:t>
            </a:r>
            <a:r>
              <a:rPr sz="950" spc="30" dirty="0">
                <a:solidFill>
                  <a:srgbClr val="FFFFFF"/>
                </a:solidFill>
                <a:latin typeface="Calibri"/>
                <a:cs typeface="Calibri"/>
              </a:rPr>
              <a:t> </a:t>
            </a:r>
            <a:r>
              <a:rPr sz="950" spc="65" dirty="0">
                <a:solidFill>
                  <a:srgbClr val="FFFFFF"/>
                </a:solidFill>
                <a:latin typeface="Calibri"/>
                <a:cs typeface="Calibri"/>
              </a:rPr>
              <a:t>του</a:t>
            </a:r>
            <a:r>
              <a:rPr sz="950" spc="35" dirty="0">
                <a:solidFill>
                  <a:srgbClr val="FFFFFF"/>
                </a:solidFill>
                <a:latin typeface="Calibri"/>
                <a:cs typeface="Calibri"/>
              </a:rPr>
              <a:t> </a:t>
            </a:r>
            <a:r>
              <a:rPr sz="950" spc="65" dirty="0">
                <a:solidFill>
                  <a:srgbClr val="FF0000"/>
                </a:solidFill>
                <a:latin typeface="Calibri"/>
                <a:cs typeface="Calibri"/>
              </a:rPr>
              <a:t>πεδίου</a:t>
            </a:r>
            <a:r>
              <a:rPr sz="950" spc="30" dirty="0">
                <a:solidFill>
                  <a:srgbClr val="FF0000"/>
                </a:solidFill>
                <a:latin typeface="Calibri"/>
                <a:cs typeface="Calibri"/>
              </a:rPr>
              <a:t> </a:t>
            </a:r>
            <a:r>
              <a:rPr sz="950" spc="70" dirty="0">
                <a:solidFill>
                  <a:srgbClr val="FF0000"/>
                </a:solidFill>
                <a:latin typeface="Calibri"/>
                <a:cs typeface="Calibri"/>
              </a:rPr>
              <a:t>εφαρμογής</a:t>
            </a:r>
            <a:r>
              <a:rPr sz="950" spc="40" dirty="0">
                <a:solidFill>
                  <a:srgbClr val="FF0000"/>
                </a:solidFill>
                <a:latin typeface="Calibri"/>
                <a:cs typeface="Calibri"/>
              </a:rPr>
              <a:t> </a:t>
            </a:r>
            <a:r>
              <a:rPr sz="950" spc="70" dirty="0">
                <a:solidFill>
                  <a:srgbClr val="FFFFFF"/>
                </a:solidFill>
                <a:latin typeface="Calibri"/>
                <a:cs typeface="Calibri"/>
              </a:rPr>
              <a:t>μας</a:t>
            </a:r>
            <a:r>
              <a:rPr sz="950" spc="35" dirty="0">
                <a:solidFill>
                  <a:srgbClr val="FFFFFF"/>
                </a:solidFill>
                <a:latin typeface="Calibri"/>
                <a:cs typeface="Calibri"/>
              </a:rPr>
              <a:t> </a:t>
            </a:r>
            <a:r>
              <a:rPr sz="950" spc="40" dirty="0">
                <a:solidFill>
                  <a:srgbClr val="FF0000"/>
                </a:solidFill>
                <a:latin typeface="Calibri"/>
                <a:cs typeface="Calibri"/>
              </a:rPr>
              <a:t>- </a:t>
            </a:r>
            <a:r>
              <a:rPr sz="950" spc="-200" dirty="0">
                <a:solidFill>
                  <a:srgbClr val="FF0000"/>
                </a:solidFill>
                <a:latin typeface="Calibri"/>
                <a:cs typeface="Calibri"/>
              </a:rPr>
              <a:t> </a:t>
            </a:r>
            <a:r>
              <a:rPr sz="950" spc="65" dirty="0">
                <a:solidFill>
                  <a:srgbClr val="FF0000"/>
                </a:solidFill>
                <a:latin typeface="Calibri"/>
                <a:cs typeface="Calibri"/>
              </a:rPr>
              <a:t>επικεντρωνόμαστε</a:t>
            </a:r>
            <a:r>
              <a:rPr sz="950" spc="20" dirty="0">
                <a:solidFill>
                  <a:srgbClr val="FF0000"/>
                </a:solidFill>
                <a:latin typeface="Calibri"/>
                <a:cs typeface="Calibri"/>
              </a:rPr>
              <a:t> </a:t>
            </a:r>
            <a:r>
              <a:rPr sz="950" spc="65" dirty="0">
                <a:solidFill>
                  <a:srgbClr val="FF0000"/>
                </a:solidFill>
                <a:latin typeface="Calibri"/>
                <a:cs typeface="Calibri"/>
              </a:rPr>
              <a:t>στο</a:t>
            </a:r>
            <a:r>
              <a:rPr sz="950" spc="30" dirty="0">
                <a:solidFill>
                  <a:srgbClr val="FF0000"/>
                </a:solidFill>
                <a:latin typeface="Calibri"/>
                <a:cs typeface="Calibri"/>
              </a:rPr>
              <a:t> </a:t>
            </a:r>
            <a:r>
              <a:rPr sz="950" spc="55" dirty="0">
                <a:solidFill>
                  <a:srgbClr val="FF0000"/>
                </a:solidFill>
                <a:latin typeface="Calibri"/>
                <a:cs typeface="Calibri"/>
              </a:rPr>
              <a:t>IEC</a:t>
            </a:r>
            <a:r>
              <a:rPr sz="950" spc="35" dirty="0">
                <a:solidFill>
                  <a:srgbClr val="FF0000"/>
                </a:solidFill>
                <a:latin typeface="Calibri"/>
                <a:cs typeface="Calibri"/>
              </a:rPr>
              <a:t> </a:t>
            </a:r>
            <a:r>
              <a:rPr sz="950" spc="60" dirty="0">
                <a:solidFill>
                  <a:srgbClr val="FF0000"/>
                </a:solidFill>
                <a:latin typeface="Calibri"/>
                <a:cs typeface="Calibri"/>
              </a:rPr>
              <a:t>62443-4-2)</a:t>
            </a:r>
            <a:endParaRPr sz="950">
              <a:latin typeface="Calibri"/>
              <a:cs typeface="Calibri"/>
            </a:endParaRPr>
          </a:p>
          <a:p>
            <a:pPr marL="286385" indent="-273685">
              <a:lnSpc>
                <a:spcPct val="100000"/>
              </a:lnSpc>
              <a:spcBef>
                <a:spcPts val="439"/>
              </a:spcBef>
              <a:buSzPct val="126315"/>
              <a:buFont typeface="Courier New"/>
              <a:buChar char="o"/>
              <a:tabLst>
                <a:tab pos="285750" algn="l"/>
                <a:tab pos="286385" algn="l"/>
              </a:tabLst>
            </a:pPr>
            <a:r>
              <a:rPr sz="950" spc="45" dirty="0">
                <a:solidFill>
                  <a:srgbClr val="FFFFFF"/>
                </a:solidFill>
                <a:latin typeface="Calibri"/>
                <a:cs typeface="Calibri"/>
              </a:rPr>
              <a:t>Πολλαπλή</a:t>
            </a:r>
            <a:r>
              <a:rPr sz="950" spc="5" dirty="0">
                <a:solidFill>
                  <a:srgbClr val="FFFFFF"/>
                </a:solidFill>
                <a:latin typeface="Calibri"/>
                <a:cs typeface="Calibri"/>
              </a:rPr>
              <a:t> </a:t>
            </a:r>
            <a:r>
              <a:rPr sz="950" spc="30" dirty="0">
                <a:solidFill>
                  <a:srgbClr val="FFFFFF"/>
                </a:solidFill>
                <a:latin typeface="Calibri"/>
                <a:cs typeface="Calibri"/>
              </a:rPr>
              <a:t>θύρα</a:t>
            </a:r>
            <a:r>
              <a:rPr sz="950" spc="-15" dirty="0">
                <a:solidFill>
                  <a:srgbClr val="FFFFFF"/>
                </a:solidFill>
                <a:latin typeface="Calibri"/>
                <a:cs typeface="Calibri"/>
              </a:rPr>
              <a:t> </a:t>
            </a:r>
            <a:r>
              <a:rPr sz="950" spc="45" dirty="0">
                <a:solidFill>
                  <a:srgbClr val="FFFFFF"/>
                </a:solidFill>
                <a:latin typeface="Calibri"/>
                <a:cs typeface="Calibri"/>
              </a:rPr>
              <a:t>USB</a:t>
            </a:r>
            <a:endParaRPr sz="950">
              <a:latin typeface="Calibri"/>
              <a:cs typeface="Calibri"/>
            </a:endParaRPr>
          </a:p>
          <a:p>
            <a:pPr marL="286385" indent="-273685">
              <a:lnSpc>
                <a:spcPct val="100000"/>
              </a:lnSpc>
              <a:spcBef>
                <a:spcPts val="355"/>
              </a:spcBef>
              <a:buSzPct val="126315"/>
              <a:buFont typeface="Courier New"/>
              <a:buChar char="o"/>
              <a:tabLst>
                <a:tab pos="285750" algn="l"/>
                <a:tab pos="286385" algn="l"/>
              </a:tabLst>
            </a:pPr>
            <a:r>
              <a:rPr sz="950" spc="65" dirty="0">
                <a:solidFill>
                  <a:srgbClr val="FFFFFF"/>
                </a:solidFill>
                <a:latin typeface="Calibri"/>
                <a:cs typeface="Calibri"/>
              </a:rPr>
              <a:t>CD/DVD-ROMπροαιρετικά</a:t>
            </a:r>
            <a:endParaRPr sz="950">
              <a:latin typeface="Calibri"/>
              <a:cs typeface="Calibri"/>
            </a:endParaRPr>
          </a:p>
          <a:p>
            <a:pPr marL="286385" indent="-273685">
              <a:lnSpc>
                <a:spcPct val="100000"/>
              </a:lnSpc>
              <a:spcBef>
                <a:spcPts val="355"/>
              </a:spcBef>
              <a:buSzPct val="126315"/>
              <a:buFont typeface="Courier New"/>
              <a:buChar char="o"/>
              <a:tabLst>
                <a:tab pos="285750" algn="l"/>
                <a:tab pos="286385" algn="l"/>
              </a:tabLst>
            </a:pPr>
            <a:r>
              <a:rPr sz="950" spc="85" dirty="0">
                <a:solidFill>
                  <a:srgbClr val="FFFFFF"/>
                </a:solidFill>
                <a:latin typeface="Calibri"/>
                <a:cs typeface="Calibri"/>
              </a:rPr>
              <a:t>Πληκτρολόγιο,</a:t>
            </a:r>
            <a:r>
              <a:rPr sz="950" spc="240" dirty="0">
                <a:solidFill>
                  <a:srgbClr val="FFFFFF"/>
                </a:solidFill>
                <a:latin typeface="Calibri"/>
                <a:cs typeface="Calibri"/>
              </a:rPr>
              <a:t> </a:t>
            </a:r>
            <a:r>
              <a:rPr sz="950" spc="70" dirty="0">
                <a:solidFill>
                  <a:srgbClr val="FFFFFF"/>
                </a:solidFill>
                <a:latin typeface="Calibri"/>
                <a:cs typeface="Calibri"/>
              </a:rPr>
              <a:t>trackball</a:t>
            </a:r>
            <a:endParaRPr sz="950">
              <a:latin typeface="Calibri"/>
              <a:cs typeface="Calibri"/>
            </a:endParaRPr>
          </a:p>
        </p:txBody>
      </p:sp>
      <p:sp>
        <p:nvSpPr>
          <p:cNvPr id="11" name="object 11"/>
          <p:cNvSpPr txBox="1"/>
          <p:nvPr/>
        </p:nvSpPr>
        <p:spPr>
          <a:xfrm>
            <a:off x="5920104" y="4902041"/>
            <a:ext cx="3554095" cy="951865"/>
          </a:xfrm>
          <a:prstGeom prst="rect">
            <a:avLst/>
          </a:prstGeom>
        </p:spPr>
        <p:txBody>
          <a:bodyPr vert="horz" wrap="square" lIns="0" tIns="75565" rIns="0" bIns="0" rtlCol="0">
            <a:spAutoFit/>
          </a:bodyPr>
          <a:lstStyle/>
          <a:p>
            <a:pPr marL="12700">
              <a:lnSpc>
                <a:spcPct val="100000"/>
              </a:lnSpc>
              <a:spcBef>
                <a:spcPts val="595"/>
              </a:spcBef>
            </a:pPr>
            <a:r>
              <a:rPr sz="950" b="1" spc="55" dirty="0">
                <a:solidFill>
                  <a:srgbClr val="FFFFFF"/>
                </a:solidFill>
                <a:latin typeface="Calibri"/>
                <a:cs typeface="Calibri"/>
              </a:rPr>
              <a:t>[Γενικές</a:t>
            </a:r>
            <a:r>
              <a:rPr sz="950" b="1" dirty="0">
                <a:solidFill>
                  <a:srgbClr val="FFFFFF"/>
                </a:solidFill>
                <a:latin typeface="Calibri"/>
                <a:cs typeface="Calibri"/>
              </a:rPr>
              <a:t> </a:t>
            </a:r>
            <a:r>
              <a:rPr sz="950" b="1" spc="50" dirty="0">
                <a:solidFill>
                  <a:srgbClr val="FFFFFF"/>
                </a:solidFill>
                <a:latin typeface="Calibri"/>
                <a:cs typeface="Calibri"/>
              </a:rPr>
              <a:t>λειτουργίες]</a:t>
            </a:r>
            <a:endParaRPr sz="950">
              <a:latin typeface="Calibri"/>
              <a:cs typeface="Calibri"/>
            </a:endParaRPr>
          </a:p>
          <a:p>
            <a:pPr marL="286385" indent="-273685">
              <a:lnSpc>
                <a:spcPct val="100000"/>
              </a:lnSpc>
              <a:spcBef>
                <a:spcPts val="630"/>
              </a:spcBef>
              <a:buSzPct val="126315"/>
              <a:buFont typeface="Courier New"/>
              <a:buChar char="o"/>
              <a:tabLst>
                <a:tab pos="285750" algn="l"/>
                <a:tab pos="286385" algn="l"/>
              </a:tabLst>
            </a:pPr>
            <a:r>
              <a:rPr sz="950" spc="70" dirty="0">
                <a:solidFill>
                  <a:srgbClr val="FFFFFF"/>
                </a:solidFill>
                <a:latin typeface="Calibri"/>
                <a:cs typeface="Calibri"/>
              </a:rPr>
              <a:t>Εμφάνιση</a:t>
            </a:r>
            <a:r>
              <a:rPr sz="950" spc="30" dirty="0">
                <a:solidFill>
                  <a:srgbClr val="FFFFFF"/>
                </a:solidFill>
                <a:latin typeface="Calibri"/>
                <a:cs typeface="Calibri"/>
              </a:rPr>
              <a:t> </a:t>
            </a:r>
            <a:r>
              <a:rPr sz="950" spc="70" dirty="0">
                <a:solidFill>
                  <a:srgbClr val="FFFFFF"/>
                </a:solidFill>
                <a:latin typeface="Calibri"/>
                <a:cs typeface="Calibri"/>
              </a:rPr>
              <a:t>των</a:t>
            </a:r>
            <a:r>
              <a:rPr sz="950" spc="25" dirty="0">
                <a:solidFill>
                  <a:srgbClr val="FFFFFF"/>
                </a:solidFill>
                <a:latin typeface="Calibri"/>
                <a:cs typeface="Calibri"/>
              </a:rPr>
              <a:t> </a:t>
            </a:r>
            <a:r>
              <a:rPr sz="950" spc="60" dirty="0">
                <a:solidFill>
                  <a:srgbClr val="FFFFFF"/>
                </a:solidFill>
                <a:latin typeface="Calibri"/>
                <a:cs typeface="Calibri"/>
              </a:rPr>
              <a:t>πληροφοριών</a:t>
            </a:r>
            <a:r>
              <a:rPr sz="950" spc="15" dirty="0">
                <a:solidFill>
                  <a:srgbClr val="FFFFFF"/>
                </a:solidFill>
                <a:latin typeface="Calibri"/>
                <a:cs typeface="Calibri"/>
              </a:rPr>
              <a:t> </a:t>
            </a:r>
            <a:r>
              <a:rPr sz="950" spc="60" dirty="0">
                <a:solidFill>
                  <a:srgbClr val="FFFFFF"/>
                </a:solidFill>
                <a:latin typeface="Calibri"/>
                <a:cs typeface="Calibri"/>
              </a:rPr>
              <a:t>της</a:t>
            </a:r>
            <a:r>
              <a:rPr sz="950" spc="25" dirty="0">
                <a:solidFill>
                  <a:srgbClr val="FFFFFF"/>
                </a:solidFill>
                <a:latin typeface="Calibri"/>
                <a:cs typeface="Calibri"/>
              </a:rPr>
              <a:t> </a:t>
            </a:r>
            <a:r>
              <a:rPr sz="950" spc="65" dirty="0">
                <a:solidFill>
                  <a:srgbClr val="FFFFFF"/>
                </a:solidFill>
                <a:latin typeface="Calibri"/>
                <a:cs typeface="Calibri"/>
              </a:rPr>
              <a:t>υπηρεσίας</a:t>
            </a:r>
            <a:r>
              <a:rPr sz="950" spc="25" dirty="0">
                <a:solidFill>
                  <a:srgbClr val="FFFFFF"/>
                </a:solidFill>
                <a:latin typeface="Calibri"/>
                <a:cs typeface="Calibri"/>
              </a:rPr>
              <a:t> </a:t>
            </a:r>
            <a:r>
              <a:rPr sz="950" spc="55" dirty="0">
                <a:solidFill>
                  <a:srgbClr val="FFFFFF"/>
                </a:solidFill>
                <a:latin typeface="Calibri"/>
                <a:cs typeface="Calibri"/>
              </a:rPr>
              <a:t>e-Navigation.</a:t>
            </a:r>
            <a:endParaRPr sz="950">
              <a:latin typeface="Calibri"/>
              <a:cs typeface="Calibri"/>
            </a:endParaRPr>
          </a:p>
          <a:p>
            <a:pPr marL="286385" indent="-273685">
              <a:lnSpc>
                <a:spcPct val="100000"/>
              </a:lnSpc>
              <a:spcBef>
                <a:spcPts val="355"/>
              </a:spcBef>
              <a:buSzPct val="126315"/>
              <a:buFont typeface="Courier New"/>
              <a:buChar char="o"/>
              <a:tabLst>
                <a:tab pos="285750" algn="l"/>
                <a:tab pos="286385" algn="l"/>
              </a:tabLst>
            </a:pPr>
            <a:r>
              <a:rPr sz="950" spc="60" dirty="0">
                <a:solidFill>
                  <a:srgbClr val="FFFFFF"/>
                </a:solidFill>
                <a:latin typeface="Calibri"/>
                <a:cs typeface="Calibri"/>
              </a:rPr>
              <a:t>Ηλεκτρονική</a:t>
            </a:r>
            <a:r>
              <a:rPr sz="950" spc="25" dirty="0">
                <a:solidFill>
                  <a:srgbClr val="FFFFFF"/>
                </a:solidFill>
                <a:latin typeface="Calibri"/>
                <a:cs typeface="Calibri"/>
              </a:rPr>
              <a:t> </a:t>
            </a:r>
            <a:r>
              <a:rPr sz="950" spc="60" dirty="0">
                <a:solidFill>
                  <a:srgbClr val="FFFFFF"/>
                </a:solidFill>
                <a:latin typeface="Calibri"/>
                <a:cs typeface="Calibri"/>
              </a:rPr>
              <a:t>οθόνη</a:t>
            </a:r>
            <a:r>
              <a:rPr sz="950" spc="20" dirty="0">
                <a:solidFill>
                  <a:srgbClr val="FFFFFF"/>
                </a:solidFill>
                <a:latin typeface="Calibri"/>
                <a:cs typeface="Calibri"/>
              </a:rPr>
              <a:t> </a:t>
            </a:r>
            <a:r>
              <a:rPr sz="950" spc="65" dirty="0">
                <a:solidFill>
                  <a:srgbClr val="FFFFFF"/>
                </a:solidFill>
                <a:latin typeface="Calibri"/>
                <a:cs typeface="Calibri"/>
              </a:rPr>
              <a:t>διαγράμματος</a:t>
            </a:r>
            <a:endParaRPr sz="950">
              <a:latin typeface="Calibri"/>
              <a:cs typeface="Calibri"/>
            </a:endParaRPr>
          </a:p>
          <a:p>
            <a:pPr marL="286385" indent="-273685">
              <a:lnSpc>
                <a:spcPct val="100000"/>
              </a:lnSpc>
              <a:spcBef>
                <a:spcPts val="350"/>
              </a:spcBef>
              <a:buSzPct val="126315"/>
              <a:buFont typeface="Courier New"/>
              <a:buChar char="o"/>
              <a:tabLst>
                <a:tab pos="285750" algn="l"/>
                <a:tab pos="286385" algn="l"/>
              </a:tabLst>
            </a:pPr>
            <a:r>
              <a:rPr sz="950" spc="70" dirty="0">
                <a:solidFill>
                  <a:srgbClr val="FFFFFF"/>
                </a:solidFill>
                <a:latin typeface="Calibri"/>
                <a:cs typeface="Calibri"/>
              </a:rPr>
              <a:t>Εμφάνιση</a:t>
            </a:r>
            <a:r>
              <a:rPr sz="950" spc="20" dirty="0">
                <a:solidFill>
                  <a:srgbClr val="FFFFFF"/>
                </a:solidFill>
                <a:latin typeface="Calibri"/>
                <a:cs typeface="Calibri"/>
              </a:rPr>
              <a:t> </a:t>
            </a:r>
            <a:r>
              <a:rPr sz="950" spc="70" dirty="0">
                <a:solidFill>
                  <a:srgbClr val="FFFFFF"/>
                </a:solidFill>
                <a:latin typeface="Calibri"/>
                <a:cs typeface="Calibri"/>
              </a:rPr>
              <a:t>σκαφών</a:t>
            </a:r>
            <a:r>
              <a:rPr sz="950" spc="15" dirty="0">
                <a:solidFill>
                  <a:srgbClr val="FFFFFF"/>
                </a:solidFill>
                <a:latin typeface="Calibri"/>
                <a:cs typeface="Calibri"/>
              </a:rPr>
              <a:t> </a:t>
            </a:r>
            <a:r>
              <a:rPr sz="950" spc="60" dirty="0">
                <a:solidFill>
                  <a:srgbClr val="FFFFFF"/>
                </a:solidFill>
                <a:latin typeface="Calibri"/>
                <a:cs typeface="Calibri"/>
              </a:rPr>
              <a:t>Τεχνητής</a:t>
            </a:r>
            <a:r>
              <a:rPr sz="950" spc="15" dirty="0">
                <a:solidFill>
                  <a:srgbClr val="FFFFFF"/>
                </a:solidFill>
                <a:latin typeface="Calibri"/>
                <a:cs typeface="Calibri"/>
              </a:rPr>
              <a:t> </a:t>
            </a:r>
            <a:r>
              <a:rPr sz="950" spc="70" dirty="0">
                <a:solidFill>
                  <a:srgbClr val="FFFFFF"/>
                </a:solidFill>
                <a:latin typeface="Calibri"/>
                <a:cs typeface="Calibri"/>
              </a:rPr>
              <a:t>Νοημοσύνης</a:t>
            </a:r>
            <a:endParaRPr sz="950">
              <a:latin typeface="Calibri"/>
              <a:cs typeface="Calibri"/>
            </a:endParaRPr>
          </a:p>
        </p:txBody>
      </p:sp>
      <p:sp>
        <p:nvSpPr>
          <p:cNvPr id="12" name="object 12"/>
          <p:cNvSpPr txBox="1"/>
          <p:nvPr/>
        </p:nvSpPr>
        <p:spPr>
          <a:xfrm>
            <a:off x="78739" y="6191567"/>
            <a:ext cx="6967855" cy="193675"/>
          </a:xfrm>
          <a:prstGeom prst="rect">
            <a:avLst/>
          </a:prstGeom>
        </p:spPr>
        <p:txBody>
          <a:bodyPr vert="horz" wrap="square" lIns="0" tIns="12700" rIns="0" bIns="0" rtlCol="0">
            <a:spAutoFit/>
          </a:bodyPr>
          <a:lstStyle/>
          <a:p>
            <a:pPr marL="12700" marR="5080">
              <a:lnSpc>
                <a:spcPct val="100000"/>
              </a:lnSpc>
              <a:spcBef>
                <a:spcPts val="100"/>
              </a:spcBef>
            </a:pPr>
            <a:r>
              <a:rPr sz="550" spc="35" dirty="0">
                <a:solidFill>
                  <a:srgbClr val="FFFFFF"/>
                </a:solidFill>
                <a:latin typeface="Calibri"/>
                <a:cs typeface="Calibri"/>
              </a:rPr>
              <a:t>Juntae Kim, Sanghoon </a:t>
            </a:r>
            <a:r>
              <a:rPr sz="550" spc="30" dirty="0">
                <a:solidFill>
                  <a:srgbClr val="FFFFFF"/>
                </a:solidFill>
                <a:latin typeface="Calibri"/>
                <a:cs typeface="Calibri"/>
              </a:rPr>
              <a:t>ChoiJinho </a:t>
            </a:r>
            <a:r>
              <a:rPr sz="550" spc="20" dirty="0">
                <a:solidFill>
                  <a:srgbClr val="FFFFFF"/>
                </a:solidFill>
                <a:latin typeface="Calibri"/>
                <a:cs typeface="Calibri"/>
              </a:rPr>
              <a:t>, </a:t>
            </a:r>
            <a:r>
              <a:rPr sz="550" spc="40" dirty="0">
                <a:solidFill>
                  <a:srgbClr val="FFFFFF"/>
                </a:solidFill>
                <a:latin typeface="Calibri"/>
                <a:cs typeface="Calibri"/>
              </a:rPr>
              <a:t>and </a:t>
            </a:r>
            <a:r>
              <a:rPr sz="550" spc="30" dirty="0">
                <a:solidFill>
                  <a:srgbClr val="FFFFFF"/>
                </a:solidFill>
                <a:latin typeface="Calibri"/>
                <a:cs typeface="Calibri"/>
              </a:rPr>
              <a:t>Park, </a:t>
            </a:r>
            <a:r>
              <a:rPr sz="550" spc="40" dirty="0">
                <a:solidFill>
                  <a:srgbClr val="FFFFFF"/>
                </a:solidFill>
                <a:latin typeface="Calibri"/>
                <a:cs typeface="Calibri"/>
              </a:rPr>
              <a:t>The </a:t>
            </a:r>
            <a:r>
              <a:rPr sz="550" spc="30" dirty="0">
                <a:solidFill>
                  <a:srgbClr val="FFFFFF"/>
                </a:solidFill>
                <a:latin typeface="Calibri"/>
                <a:cs typeface="Calibri"/>
              </a:rPr>
              <a:t>analysis of general cybersecurity </a:t>
            </a:r>
            <a:r>
              <a:rPr sz="550" spc="35" dirty="0">
                <a:solidFill>
                  <a:srgbClr val="FFFFFF"/>
                </a:solidFill>
                <a:latin typeface="Calibri"/>
                <a:cs typeface="Calibri"/>
              </a:rPr>
              <a:t>requirements </a:t>
            </a:r>
            <a:r>
              <a:rPr sz="550" spc="30" dirty="0">
                <a:solidFill>
                  <a:srgbClr val="FFFFFF"/>
                </a:solidFill>
                <a:latin typeface="Calibri"/>
                <a:cs typeface="Calibri"/>
              </a:rPr>
              <a:t>applicable </a:t>
            </a:r>
            <a:r>
              <a:rPr sz="550" spc="35" dirty="0">
                <a:solidFill>
                  <a:srgbClr val="FFFFFF"/>
                </a:solidFill>
                <a:latin typeface="Calibri"/>
                <a:cs typeface="Calibri"/>
              </a:rPr>
              <a:t>to </a:t>
            </a:r>
            <a:r>
              <a:rPr sz="550" spc="25" dirty="0">
                <a:solidFill>
                  <a:srgbClr val="FFFFFF"/>
                </a:solidFill>
                <a:latin typeface="Calibri"/>
                <a:cs typeface="Calibri"/>
              </a:rPr>
              <a:t>ship's </a:t>
            </a:r>
            <a:r>
              <a:rPr sz="550" spc="30" dirty="0">
                <a:solidFill>
                  <a:srgbClr val="FFFFFF"/>
                </a:solidFill>
                <a:latin typeface="Calibri"/>
                <a:cs typeface="Calibri"/>
              </a:rPr>
              <a:t>service display device </a:t>
            </a:r>
            <a:r>
              <a:rPr sz="550" spc="35" dirty="0">
                <a:solidFill>
                  <a:srgbClr val="FFFFFF"/>
                </a:solidFill>
                <a:latin typeface="Calibri"/>
                <a:cs typeface="Calibri"/>
              </a:rPr>
              <a:t>based </a:t>
            </a:r>
            <a:r>
              <a:rPr sz="550" spc="30" dirty="0">
                <a:solidFill>
                  <a:srgbClr val="FFFFFF"/>
                </a:solidFill>
                <a:latin typeface="Calibri"/>
                <a:cs typeface="Calibri"/>
              </a:rPr>
              <a:t>international standards, </a:t>
            </a:r>
            <a:r>
              <a:rPr sz="550" spc="25" dirty="0">
                <a:solidFill>
                  <a:srgbClr val="FFFFFF"/>
                </a:solidFill>
                <a:latin typeface="Calibri"/>
                <a:cs typeface="Calibri"/>
              </a:rPr>
              <a:t>url: </a:t>
            </a:r>
            <a:r>
              <a:rPr sz="550" u="sng" spc="30" dirty="0">
                <a:solidFill>
                  <a:srgbClr val="FFFFFF"/>
                </a:solidFill>
                <a:uFill>
                  <a:solidFill>
                    <a:srgbClr val="FFFFFF"/>
                  </a:solidFill>
                </a:uFill>
                <a:latin typeface="Calibri"/>
                <a:cs typeface="Calibri"/>
                <a:hlinkClick r:id="rId4"/>
              </a:rPr>
              <a:t>ENAV28-5.1.1.4-The-analysis-of-ge</a:t>
            </a:r>
            <a:r>
              <a:rPr sz="550" u="sng" spc="30" dirty="0">
                <a:solidFill>
                  <a:srgbClr val="FFFFFF"/>
                </a:solidFill>
                <a:uFill>
                  <a:solidFill>
                    <a:srgbClr val="FFFFFF"/>
                  </a:solidFill>
                </a:uFill>
                <a:latin typeface="Calibri"/>
                <a:cs typeface="Calibri"/>
              </a:rPr>
              <a:t>neral</a:t>
            </a:r>
            <a:r>
              <a:rPr sz="550" spc="30" dirty="0">
                <a:solidFill>
                  <a:srgbClr val="FFFFFF"/>
                </a:solidFill>
                <a:latin typeface="Calibri"/>
                <a:cs typeface="Calibri"/>
              </a:rPr>
              <a:t>- </a:t>
            </a:r>
            <a:r>
              <a:rPr sz="550" spc="35" dirty="0">
                <a:solidFill>
                  <a:srgbClr val="FFFFFF"/>
                </a:solidFill>
                <a:latin typeface="Calibri"/>
                <a:cs typeface="Calibri"/>
              </a:rPr>
              <a:t> </a:t>
            </a:r>
            <a:r>
              <a:rPr sz="550" u="sng" spc="30" dirty="0">
                <a:solidFill>
                  <a:srgbClr val="FFFFFF"/>
                </a:solidFill>
                <a:uFill>
                  <a:solidFill>
                    <a:srgbClr val="FFFFFF"/>
                  </a:solidFill>
                </a:uFill>
                <a:latin typeface="Calibri"/>
                <a:cs typeface="Calibri"/>
                <a:hlinkClick r:id="rId4"/>
              </a:rPr>
              <a:t>cybersecurity-requirements-applicable-to-ships-e-Nav.pdf</a:t>
            </a:r>
            <a:r>
              <a:rPr sz="550" u="sng" spc="20" dirty="0">
                <a:solidFill>
                  <a:srgbClr val="FFFFFF"/>
                </a:solidFill>
                <a:uFill>
                  <a:solidFill>
                    <a:srgbClr val="FFFFFF"/>
                  </a:solidFill>
                </a:uFill>
                <a:latin typeface="Calibri"/>
                <a:cs typeface="Calibri"/>
                <a:hlinkClick r:id="rId4"/>
              </a:rPr>
              <a:t> </a:t>
            </a:r>
            <a:r>
              <a:rPr sz="550" u="sng" spc="30" dirty="0">
                <a:solidFill>
                  <a:srgbClr val="FFFFFF"/>
                </a:solidFill>
                <a:uFill>
                  <a:solidFill>
                    <a:srgbClr val="FFFFFF"/>
                  </a:solidFill>
                </a:uFill>
                <a:latin typeface="Calibri"/>
                <a:cs typeface="Calibri"/>
                <a:hlinkClick r:id="rId4"/>
              </a:rPr>
              <a:t>(iala-</a:t>
            </a:r>
            <a:r>
              <a:rPr sz="550" u="sng" spc="30" dirty="0">
                <a:solidFill>
                  <a:srgbClr val="FFFFFF"/>
                </a:solidFill>
                <a:uFill>
                  <a:solidFill>
                    <a:srgbClr val="FFFFFF"/>
                  </a:solidFill>
                </a:uFill>
                <a:latin typeface="Calibri"/>
                <a:cs typeface="Calibri"/>
              </a:rPr>
              <a:t>aism.org</a:t>
            </a:r>
            <a:r>
              <a:rPr sz="550" spc="30" dirty="0">
                <a:solidFill>
                  <a:srgbClr val="FFFFFF"/>
                </a:solidFill>
                <a:latin typeface="Calibri"/>
                <a:cs typeface="Calibri"/>
              </a:rPr>
              <a:t>)</a:t>
            </a:r>
            <a:endParaRPr sz="55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18421" y="-200661"/>
            <a:ext cx="4486275" cy="6837680"/>
            <a:chOff x="6413182" y="8889"/>
            <a:chExt cx="4486275" cy="6837680"/>
          </a:xfrm>
        </p:grpSpPr>
        <p:sp>
          <p:nvSpPr>
            <p:cNvPr id="3" name="object 3"/>
            <p:cNvSpPr/>
            <p:nvPr/>
          </p:nvSpPr>
          <p:spPr>
            <a:xfrm>
              <a:off x="8359140"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sp>
          <p:nvSpPr>
            <p:cNvPr id="5" name="object 5"/>
            <p:cNvSpPr/>
            <p:nvPr/>
          </p:nvSpPr>
          <p:spPr>
            <a:xfrm>
              <a:off x="6429057" y="1895157"/>
              <a:ext cx="2848610" cy="3390900"/>
            </a:xfrm>
            <a:custGeom>
              <a:avLst/>
              <a:gdLst/>
              <a:ahLst/>
              <a:cxnLst/>
              <a:rect l="l" t="t" r="r" b="b"/>
              <a:pathLst>
                <a:path w="2848609" h="3390900">
                  <a:moveTo>
                    <a:pt x="2373629" y="0"/>
                  </a:moveTo>
                  <a:lnTo>
                    <a:pt x="474662" y="0"/>
                  </a:lnTo>
                  <a:lnTo>
                    <a:pt x="426084" y="2539"/>
                  </a:lnTo>
                  <a:lnTo>
                    <a:pt x="379095" y="9525"/>
                  </a:lnTo>
                  <a:lnTo>
                    <a:pt x="333692" y="21272"/>
                  </a:lnTo>
                  <a:lnTo>
                    <a:pt x="289877" y="37464"/>
                  </a:lnTo>
                  <a:lnTo>
                    <a:pt x="248602" y="57150"/>
                  </a:lnTo>
                  <a:lnTo>
                    <a:pt x="209232" y="80962"/>
                  </a:lnTo>
                  <a:lnTo>
                    <a:pt x="172720" y="108267"/>
                  </a:lnTo>
                  <a:lnTo>
                    <a:pt x="139064" y="139064"/>
                  </a:lnTo>
                  <a:lnTo>
                    <a:pt x="108267" y="172719"/>
                  </a:lnTo>
                  <a:lnTo>
                    <a:pt x="80962" y="209232"/>
                  </a:lnTo>
                  <a:lnTo>
                    <a:pt x="57150" y="248602"/>
                  </a:lnTo>
                  <a:lnTo>
                    <a:pt x="37464" y="289877"/>
                  </a:lnTo>
                  <a:lnTo>
                    <a:pt x="21272" y="333692"/>
                  </a:lnTo>
                  <a:lnTo>
                    <a:pt x="9525" y="379094"/>
                  </a:lnTo>
                  <a:lnTo>
                    <a:pt x="2539" y="426084"/>
                  </a:lnTo>
                  <a:lnTo>
                    <a:pt x="0" y="474662"/>
                  </a:lnTo>
                  <a:lnTo>
                    <a:pt x="0" y="2916237"/>
                  </a:lnTo>
                  <a:lnTo>
                    <a:pt x="2539" y="2964815"/>
                  </a:lnTo>
                  <a:lnTo>
                    <a:pt x="9525" y="3011804"/>
                  </a:lnTo>
                  <a:lnTo>
                    <a:pt x="21272" y="3057207"/>
                  </a:lnTo>
                  <a:lnTo>
                    <a:pt x="37464" y="3101022"/>
                  </a:lnTo>
                  <a:lnTo>
                    <a:pt x="57150" y="3142297"/>
                  </a:lnTo>
                  <a:lnTo>
                    <a:pt x="80962" y="3181667"/>
                  </a:lnTo>
                  <a:lnTo>
                    <a:pt x="108267" y="3218179"/>
                  </a:lnTo>
                  <a:lnTo>
                    <a:pt x="139064" y="3251834"/>
                  </a:lnTo>
                  <a:lnTo>
                    <a:pt x="172720" y="3282632"/>
                  </a:lnTo>
                  <a:lnTo>
                    <a:pt x="209232" y="3309937"/>
                  </a:lnTo>
                  <a:lnTo>
                    <a:pt x="248602" y="3333432"/>
                  </a:lnTo>
                  <a:lnTo>
                    <a:pt x="289877" y="3353434"/>
                  </a:lnTo>
                  <a:lnTo>
                    <a:pt x="333692" y="3369627"/>
                  </a:lnTo>
                  <a:lnTo>
                    <a:pt x="379095" y="3381375"/>
                  </a:lnTo>
                  <a:lnTo>
                    <a:pt x="426084" y="3388359"/>
                  </a:lnTo>
                  <a:lnTo>
                    <a:pt x="474662" y="3390900"/>
                  </a:lnTo>
                  <a:lnTo>
                    <a:pt x="2373629" y="3390900"/>
                  </a:lnTo>
                  <a:lnTo>
                    <a:pt x="2422207" y="3388359"/>
                  </a:lnTo>
                  <a:lnTo>
                    <a:pt x="2469197" y="3381375"/>
                  </a:lnTo>
                  <a:lnTo>
                    <a:pt x="2514917" y="3369627"/>
                  </a:lnTo>
                  <a:lnTo>
                    <a:pt x="2558414" y="3353434"/>
                  </a:lnTo>
                  <a:lnTo>
                    <a:pt x="2600007" y="3333432"/>
                  </a:lnTo>
                  <a:lnTo>
                    <a:pt x="2639059" y="3309937"/>
                  </a:lnTo>
                  <a:lnTo>
                    <a:pt x="2675572" y="3282632"/>
                  </a:lnTo>
                  <a:lnTo>
                    <a:pt x="2709227" y="3251834"/>
                  </a:lnTo>
                  <a:lnTo>
                    <a:pt x="2740025" y="3218179"/>
                  </a:lnTo>
                  <a:lnTo>
                    <a:pt x="2767329" y="3181667"/>
                  </a:lnTo>
                  <a:lnTo>
                    <a:pt x="2791142" y="3142297"/>
                  </a:lnTo>
                  <a:lnTo>
                    <a:pt x="2811145" y="3101022"/>
                  </a:lnTo>
                  <a:lnTo>
                    <a:pt x="2827020" y="3057207"/>
                  </a:lnTo>
                  <a:lnTo>
                    <a:pt x="2838767" y="3011804"/>
                  </a:lnTo>
                  <a:lnTo>
                    <a:pt x="2845752" y="2964815"/>
                  </a:lnTo>
                  <a:lnTo>
                    <a:pt x="2848292" y="2916237"/>
                  </a:lnTo>
                  <a:lnTo>
                    <a:pt x="2848292" y="474662"/>
                  </a:lnTo>
                  <a:lnTo>
                    <a:pt x="2845752" y="426084"/>
                  </a:lnTo>
                  <a:lnTo>
                    <a:pt x="2838767" y="379094"/>
                  </a:lnTo>
                  <a:lnTo>
                    <a:pt x="2827020" y="333692"/>
                  </a:lnTo>
                  <a:lnTo>
                    <a:pt x="2811145" y="289877"/>
                  </a:lnTo>
                  <a:lnTo>
                    <a:pt x="2791142" y="248602"/>
                  </a:lnTo>
                  <a:lnTo>
                    <a:pt x="2767329" y="209232"/>
                  </a:lnTo>
                  <a:lnTo>
                    <a:pt x="2740025" y="172719"/>
                  </a:lnTo>
                  <a:lnTo>
                    <a:pt x="2709227" y="139064"/>
                  </a:lnTo>
                  <a:lnTo>
                    <a:pt x="2675572" y="108267"/>
                  </a:lnTo>
                  <a:lnTo>
                    <a:pt x="2639059" y="80962"/>
                  </a:lnTo>
                  <a:lnTo>
                    <a:pt x="2600007" y="57150"/>
                  </a:lnTo>
                  <a:lnTo>
                    <a:pt x="2558414" y="37464"/>
                  </a:lnTo>
                  <a:lnTo>
                    <a:pt x="2514917" y="21272"/>
                  </a:lnTo>
                  <a:lnTo>
                    <a:pt x="2469197" y="9525"/>
                  </a:lnTo>
                  <a:lnTo>
                    <a:pt x="2422207" y="2539"/>
                  </a:lnTo>
                  <a:lnTo>
                    <a:pt x="2373629" y="0"/>
                  </a:lnTo>
                  <a:close/>
                </a:path>
              </a:pathLst>
            </a:custGeom>
            <a:solidFill>
              <a:srgbClr val="FFB800">
                <a:alpha val="9803"/>
              </a:srgbClr>
            </a:solidFill>
          </p:spPr>
          <p:txBody>
            <a:bodyPr wrap="square" lIns="0" tIns="0" rIns="0" bIns="0" rtlCol="0"/>
            <a:lstStyle/>
            <a:p>
              <a:endParaRPr/>
            </a:p>
          </p:txBody>
        </p:sp>
        <p:sp>
          <p:nvSpPr>
            <p:cNvPr id="6" name="object 6"/>
            <p:cNvSpPr/>
            <p:nvPr/>
          </p:nvSpPr>
          <p:spPr>
            <a:xfrm>
              <a:off x="6429057" y="1895157"/>
              <a:ext cx="2848610" cy="3390900"/>
            </a:xfrm>
            <a:custGeom>
              <a:avLst/>
              <a:gdLst/>
              <a:ahLst/>
              <a:cxnLst/>
              <a:rect l="l" t="t" r="r" b="b"/>
              <a:pathLst>
                <a:path w="2848609" h="3390900">
                  <a:moveTo>
                    <a:pt x="0" y="474662"/>
                  </a:moveTo>
                  <a:lnTo>
                    <a:pt x="2539" y="426084"/>
                  </a:lnTo>
                  <a:lnTo>
                    <a:pt x="9525" y="379094"/>
                  </a:lnTo>
                  <a:lnTo>
                    <a:pt x="21272" y="333692"/>
                  </a:lnTo>
                  <a:lnTo>
                    <a:pt x="37464" y="289877"/>
                  </a:lnTo>
                  <a:lnTo>
                    <a:pt x="57150" y="248602"/>
                  </a:lnTo>
                  <a:lnTo>
                    <a:pt x="80962" y="209232"/>
                  </a:lnTo>
                  <a:lnTo>
                    <a:pt x="108267" y="172719"/>
                  </a:lnTo>
                  <a:lnTo>
                    <a:pt x="139064" y="139064"/>
                  </a:lnTo>
                  <a:lnTo>
                    <a:pt x="172720" y="108267"/>
                  </a:lnTo>
                  <a:lnTo>
                    <a:pt x="209232" y="80962"/>
                  </a:lnTo>
                  <a:lnTo>
                    <a:pt x="248602" y="57150"/>
                  </a:lnTo>
                  <a:lnTo>
                    <a:pt x="289877" y="37464"/>
                  </a:lnTo>
                  <a:lnTo>
                    <a:pt x="333692" y="21272"/>
                  </a:lnTo>
                  <a:lnTo>
                    <a:pt x="379095" y="9525"/>
                  </a:lnTo>
                  <a:lnTo>
                    <a:pt x="426084" y="2539"/>
                  </a:lnTo>
                  <a:lnTo>
                    <a:pt x="474662" y="0"/>
                  </a:lnTo>
                  <a:lnTo>
                    <a:pt x="2373629" y="0"/>
                  </a:lnTo>
                  <a:lnTo>
                    <a:pt x="2422207" y="2539"/>
                  </a:lnTo>
                  <a:lnTo>
                    <a:pt x="2469197" y="9525"/>
                  </a:lnTo>
                  <a:lnTo>
                    <a:pt x="2514917" y="21272"/>
                  </a:lnTo>
                  <a:lnTo>
                    <a:pt x="2558414" y="37464"/>
                  </a:lnTo>
                  <a:lnTo>
                    <a:pt x="2600007" y="57150"/>
                  </a:lnTo>
                  <a:lnTo>
                    <a:pt x="2639059" y="80962"/>
                  </a:lnTo>
                  <a:lnTo>
                    <a:pt x="2675572" y="108267"/>
                  </a:lnTo>
                  <a:lnTo>
                    <a:pt x="2709227" y="139064"/>
                  </a:lnTo>
                  <a:lnTo>
                    <a:pt x="2740025" y="172719"/>
                  </a:lnTo>
                  <a:lnTo>
                    <a:pt x="2767329" y="209232"/>
                  </a:lnTo>
                  <a:lnTo>
                    <a:pt x="2791142" y="248602"/>
                  </a:lnTo>
                  <a:lnTo>
                    <a:pt x="2811145" y="289877"/>
                  </a:lnTo>
                  <a:lnTo>
                    <a:pt x="2827020" y="333692"/>
                  </a:lnTo>
                  <a:lnTo>
                    <a:pt x="2838767" y="379094"/>
                  </a:lnTo>
                  <a:lnTo>
                    <a:pt x="2845752" y="426084"/>
                  </a:lnTo>
                  <a:lnTo>
                    <a:pt x="2848292" y="474662"/>
                  </a:lnTo>
                  <a:lnTo>
                    <a:pt x="2848292" y="2916237"/>
                  </a:lnTo>
                  <a:lnTo>
                    <a:pt x="2845752" y="2964815"/>
                  </a:lnTo>
                  <a:lnTo>
                    <a:pt x="2838767" y="3011804"/>
                  </a:lnTo>
                  <a:lnTo>
                    <a:pt x="2827020" y="3057207"/>
                  </a:lnTo>
                  <a:lnTo>
                    <a:pt x="2811145" y="3101022"/>
                  </a:lnTo>
                  <a:lnTo>
                    <a:pt x="2791142" y="3142297"/>
                  </a:lnTo>
                  <a:lnTo>
                    <a:pt x="2767329" y="3181667"/>
                  </a:lnTo>
                  <a:lnTo>
                    <a:pt x="2740025" y="3218179"/>
                  </a:lnTo>
                  <a:lnTo>
                    <a:pt x="2709227" y="3251834"/>
                  </a:lnTo>
                  <a:lnTo>
                    <a:pt x="2675572" y="3282632"/>
                  </a:lnTo>
                  <a:lnTo>
                    <a:pt x="2639059" y="3309937"/>
                  </a:lnTo>
                  <a:lnTo>
                    <a:pt x="2600007" y="3333432"/>
                  </a:lnTo>
                  <a:lnTo>
                    <a:pt x="2558414" y="3353434"/>
                  </a:lnTo>
                  <a:lnTo>
                    <a:pt x="2514917" y="3369627"/>
                  </a:lnTo>
                  <a:lnTo>
                    <a:pt x="2469197" y="3381375"/>
                  </a:lnTo>
                  <a:lnTo>
                    <a:pt x="2422207" y="3388359"/>
                  </a:lnTo>
                  <a:lnTo>
                    <a:pt x="2373629" y="3390900"/>
                  </a:lnTo>
                  <a:lnTo>
                    <a:pt x="474662" y="3390900"/>
                  </a:lnTo>
                  <a:lnTo>
                    <a:pt x="426084" y="3388359"/>
                  </a:lnTo>
                  <a:lnTo>
                    <a:pt x="379095" y="3381375"/>
                  </a:lnTo>
                  <a:lnTo>
                    <a:pt x="333692" y="3369627"/>
                  </a:lnTo>
                  <a:lnTo>
                    <a:pt x="289877" y="3353434"/>
                  </a:lnTo>
                  <a:lnTo>
                    <a:pt x="248602" y="3333432"/>
                  </a:lnTo>
                  <a:lnTo>
                    <a:pt x="209232" y="3309937"/>
                  </a:lnTo>
                  <a:lnTo>
                    <a:pt x="172720" y="3282632"/>
                  </a:lnTo>
                  <a:lnTo>
                    <a:pt x="139064" y="3251834"/>
                  </a:lnTo>
                  <a:lnTo>
                    <a:pt x="108267" y="3218179"/>
                  </a:lnTo>
                  <a:lnTo>
                    <a:pt x="80962" y="3181667"/>
                  </a:lnTo>
                  <a:lnTo>
                    <a:pt x="57150" y="3142297"/>
                  </a:lnTo>
                  <a:lnTo>
                    <a:pt x="37464" y="3101022"/>
                  </a:lnTo>
                  <a:lnTo>
                    <a:pt x="21272" y="3057207"/>
                  </a:lnTo>
                  <a:lnTo>
                    <a:pt x="9525" y="3011804"/>
                  </a:lnTo>
                  <a:lnTo>
                    <a:pt x="2539" y="2964815"/>
                  </a:lnTo>
                  <a:lnTo>
                    <a:pt x="0" y="2916237"/>
                  </a:lnTo>
                  <a:lnTo>
                    <a:pt x="0" y="474662"/>
                  </a:lnTo>
                </a:path>
              </a:pathLst>
            </a:custGeom>
            <a:ln w="31750">
              <a:solidFill>
                <a:srgbClr val="FFB8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6637020" y="2089467"/>
              <a:ext cx="2423160" cy="1818005"/>
            </a:xfrm>
            <a:prstGeom prst="rect">
              <a:avLst/>
            </a:prstGeom>
          </p:spPr>
        </p:pic>
        <p:pic>
          <p:nvPicPr>
            <p:cNvPr id="8" name="object 8"/>
            <p:cNvPicPr/>
            <p:nvPr/>
          </p:nvPicPr>
          <p:blipFill>
            <a:blip r:embed="rId3" cstate="print"/>
            <a:stretch>
              <a:fillRect/>
            </a:stretch>
          </p:blipFill>
          <p:spPr>
            <a:xfrm>
              <a:off x="7549832" y="6167437"/>
              <a:ext cx="3293427" cy="611187"/>
            </a:xfrm>
            <a:prstGeom prst="rect">
              <a:avLst/>
            </a:prstGeom>
          </p:spPr>
        </p:pic>
      </p:grpSp>
      <p:sp>
        <p:nvSpPr>
          <p:cNvPr id="9" name="object 9"/>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0" name="object 10"/>
          <p:cNvSpPr txBox="1">
            <a:spLocks noGrp="1"/>
          </p:cNvSpPr>
          <p:nvPr>
            <p:ph type="title"/>
          </p:nvPr>
        </p:nvSpPr>
        <p:spPr>
          <a:xfrm>
            <a:off x="1545907" y="653097"/>
            <a:ext cx="9068435" cy="459740"/>
          </a:xfrm>
          <a:prstGeom prst="rect">
            <a:avLst/>
          </a:prstGeom>
        </p:spPr>
        <p:txBody>
          <a:bodyPr vert="horz" wrap="square" lIns="0" tIns="12700" rIns="0" bIns="0" rtlCol="0">
            <a:spAutoFit/>
          </a:bodyPr>
          <a:lstStyle/>
          <a:p>
            <a:pPr marL="12700">
              <a:lnSpc>
                <a:spcPct val="100000"/>
              </a:lnSpc>
              <a:spcBef>
                <a:spcPts val="100"/>
              </a:spcBef>
            </a:pPr>
            <a:r>
              <a:rPr sz="2850" spc="200" dirty="0">
                <a:solidFill>
                  <a:srgbClr val="000000"/>
                </a:solidFill>
              </a:rPr>
              <a:t>Περιστατικά</a:t>
            </a:r>
            <a:r>
              <a:rPr sz="2850" spc="225" dirty="0">
                <a:solidFill>
                  <a:srgbClr val="000000"/>
                </a:solidFill>
              </a:rPr>
              <a:t> </a:t>
            </a:r>
            <a:r>
              <a:rPr sz="2850" spc="130" dirty="0">
                <a:solidFill>
                  <a:srgbClr val="000000"/>
                </a:solidFill>
              </a:rPr>
              <a:t>στον</a:t>
            </a:r>
            <a:r>
              <a:rPr sz="2850" spc="135" dirty="0">
                <a:solidFill>
                  <a:srgbClr val="000000"/>
                </a:solidFill>
              </a:rPr>
              <a:t> </a:t>
            </a:r>
            <a:r>
              <a:rPr sz="2850" spc="200" dirty="0">
                <a:solidFill>
                  <a:srgbClr val="000000"/>
                </a:solidFill>
              </a:rPr>
              <a:t>κυβερνοχώρο </a:t>
            </a:r>
            <a:r>
              <a:rPr sz="2850" spc="130" dirty="0">
                <a:solidFill>
                  <a:srgbClr val="000000"/>
                </a:solidFill>
              </a:rPr>
              <a:t>στον</a:t>
            </a:r>
            <a:r>
              <a:rPr sz="2850" spc="80" dirty="0">
                <a:solidFill>
                  <a:srgbClr val="000000"/>
                </a:solidFill>
              </a:rPr>
              <a:t> </a:t>
            </a:r>
            <a:r>
              <a:rPr sz="2850" spc="200" dirty="0">
                <a:solidFill>
                  <a:srgbClr val="000000"/>
                </a:solidFill>
              </a:rPr>
              <a:t>θαλάσσιο</a:t>
            </a:r>
            <a:r>
              <a:rPr sz="2850" spc="215" dirty="0">
                <a:solidFill>
                  <a:srgbClr val="000000"/>
                </a:solidFill>
              </a:rPr>
              <a:t> </a:t>
            </a:r>
            <a:r>
              <a:rPr sz="2850" spc="180" dirty="0">
                <a:solidFill>
                  <a:srgbClr val="000000"/>
                </a:solidFill>
              </a:rPr>
              <a:t>τομέα</a:t>
            </a:r>
            <a:endParaRPr sz="2850"/>
          </a:p>
        </p:txBody>
      </p:sp>
      <p:sp>
        <p:nvSpPr>
          <p:cNvPr id="11" name="object 11"/>
          <p:cNvSpPr txBox="1"/>
          <p:nvPr/>
        </p:nvSpPr>
        <p:spPr>
          <a:xfrm>
            <a:off x="850264" y="1308417"/>
            <a:ext cx="7621905" cy="238760"/>
          </a:xfrm>
          <a:prstGeom prst="rect">
            <a:avLst/>
          </a:prstGeom>
        </p:spPr>
        <p:txBody>
          <a:bodyPr vert="horz" wrap="square" lIns="0" tIns="12700" rIns="0" bIns="0" rtlCol="0">
            <a:spAutoFit/>
          </a:bodyPr>
          <a:lstStyle/>
          <a:p>
            <a:pPr marL="12700">
              <a:lnSpc>
                <a:spcPct val="100000"/>
              </a:lnSpc>
              <a:spcBef>
                <a:spcPts val="100"/>
              </a:spcBef>
            </a:pPr>
            <a:r>
              <a:rPr sz="1400" b="1" spc="150" dirty="0">
                <a:latin typeface="Calibri"/>
                <a:cs typeface="Calibri"/>
              </a:rPr>
              <a:t>Τα</a:t>
            </a:r>
            <a:r>
              <a:rPr sz="1400" b="1" spc="65" dirty="0">
                <a:latin typeface="Calibri"/>
                <a:cs typeface="Calibri"/>
              </a:rPr>
              <a:t> </a:t>
            </a:r>
            <a:r>
              <a:rPr sz="1400" b="1" spc="125" dirty="0">
                <a:latin typeface="Calibri"/>
                <a:cs typeface="Calibri"/>
              </a:rPr>
              <a:t>περιστατικά</a:t>
            </a:r>
            <a:r>
              <a:rPr sz="1400" b="1" spc="70" dirty="0">
                <a:latin typeface="Calibri"/>
                <a:cs typeface="Calibri"/>
              </a:rPr>
              <a:t> </a:t>
            </a:r>
            <a:r>
              <a:rPr sz="1400" spc="130" dirty="0">
                <a:latin typeface="Calibri"/>
                <a:cs typeface="Calibri"/>
              </a:rPr>
              <a:t>στον</a:t>
            </a:r>
            <a:r>
              <a:rPr sz="1400" spc="70" dirty="0">
                <a:latin typeface="Calibri"/>
                <a:cs typeface="Calibri"/>
              </a:rPr>
              <a:t> </a:t>
            </a:r>
            <a:r>
              <a:rPr sz="1400" spc="140" dirty="0">
                <a:latin typeface="Calibri"/>
                <a:cs typeface="Calibri"/>
              </a:rPr>
              <a:t>κυβερνοχώρο</a:t>
            </a:r>
            <a:r>
              <a:rPr sz="1400" spc="65" dirty="0">
                <a:latin typeface="Calibri"/>
                <a:cs typeface="Calibri"/>
              </a:rPr>
              <a:t> </a:t>
            </a:r>
            <a:r>
              <a:rPr sz="1400" spc="130" dirty="0">
                <a:latin typeface="Calibri"/>
                <a:cs typeface="Calibri"/>
              </a:rPr>
              <a:t>μπορεί</a:t>
            </a:r>
            <a:r>
              <a:rPr sz="1400" spc="65" dirty="0">
                <a:latin typeface="Calibri"/>
                <a:cs typeface="Calibri"/>
              </a:rPr>
              <a:t> </a:t>
            </a:r>
            <a:r>
              <a:rPr sz="1400" spc="140" dirty="0">
                <a:latin typeface="Calibri"/>
                <a:cs typeface="Calibri"/>
              </a:rPr>
              <a:t>να</a:t>
            </a:r>
            <a:r>
              <a:rPr sz="1400" spc="70" dirty="0">
                <a:latin typeface="Calibri"/>
                <a:cs typeface="Calibri"/>
              </a:rPr>
              <a:t> </a:t>
            </a:r>
            <a:r>
              <a:rPr sz="1400" spc="125" dirty="0">
                <a:latin typeface="Calibri"/>
                <a:cs typeface="Calibri"/>
              </a:rPr>
              <a:t>οφείλονται</a:t>
            </a:r>
            <a:r>
              <a:rPr sz="1400" spc="65" dirty="0">
                <a:latin typeface="Calibri"/>
                <a:cs typeface="Calibri"/>
              </a:rPr>
              <a:t> </a:t>
            </a:r>
            <a:r>
              <a:rPr sz="1400" spc="135" dirty="0">
                <a:latin typeface="Calibri"/>
                <a:cs typeface="Calibri"/>
              </a:rPr>
              <a:t>σε</a:t>
            </a:r>
            <a:r>
              <a:rPr sz="1400" spc="65" dirty="0">
                <a:latin typeface="Calibri"/>
                <a:cs typeface="Calibri"/>
              </a:rPr>
              <a:t> </a:t>
            </a:r>
            <a:r>
              <a:rPr sz="1400" spc="135" dirty="0">
                <a:latin typeface="Calibri"/>
                <a:cs typeface="Calibri"/>
              </a:rPr>
              <a:t>διάφορους</a:t>
            </a:r>
            <a:r>
              <a:rPr sz="1400" spc="70" dirty="0">
                <a:latin typeface="Calibri"/>
                <a:cs typeface="Calibri"/>
              </a:rPr>
              <a:t> </a:t>
            </a:r>
            <a:r>
              <a:rPr sz="1400" spc="125" dirty="0">
                <a:latin typeface="Calibri"/>
                <a:cs typeface="Calibri"/>
              </a:rPr>
              <a:t>λόγους,</a:t>
            </a:r>
            <a:r>
              <a:rPr sz="1400" spc="60" dirty="0">
                <a:latin typeface="Calibri"/>
                <a:cs typeface="Calibri"/>
              </a:rPr>
              <a:t> </a:t>
            </a:r>
            <a:r>
              <a:rPr sz="1400" spc="135" dirty="0">
                <a:latin typeface="Calibri"/>
                <a:cs typeface="Calibri"/>
              </a:rPr>
              <a:t>όπως:</a:t>
            </a:r>
            <a:endParaRPr sz="1400">
              <a:latin typeface="Calibri"/>
              <a:cs typeface="Calibri"/>
            </a:endParaRPr>
          </a:p>
        </p:txBody>
      </p:sp>
      <p:sp>
        <p:nvSpPr>
          <p:cNvPr id="12" name="object 12"/>
          <p:cNvSpPr txBox="1"/>
          <p:nvPr/>
        </p:nvSpPr>
        <p:spPr>
          <a:xfrm>
            <a:off x="6890067" y="3924617"/>
            <a:ext cx="2121535" cy="928369"/>
          </a:xfrm>
          <a:prstGeom prst="rect">
            <a:avLst/>
          </a:prstGeom>
        </p:spPr>
        <p:txBody>
          <a:bodyPr vert="horz" wrap="square" lIns="0" tIns="12700" rIns="0" bIns="0" rtlCol="0">
            <a:spAutoFit/>
          </a:bodyPr>
          <a:lstStyle/>
          <a:p>
            <a:pPr marL="12065" marR="5080" indent="-635" algn="ctr">
              <a:lnSpc>
                <a:spcPct val="100000"/>
              </a:lnSpc>
              <a:spcBef>
                <a:spcPts val="100"/>
              </a:spcBef>
            </a:pPr>
            <a:r>
              <a:rPr sz="850" spc="80" dirty="0">
                <a:latin typeface="Calibri"/>
                <a:cs typeface="Calibri"/>
              </a:rPr>
              <a:t>Η </a:t>
            </a:r>
            <a:r>
              <a:rPr sz="850" spc="55" dirty="0">
                <a:latin typeface="Calibri"/>
                <a:cs typeface="Calibri"/>
              </a:rPr>
              <a:t>διαδραστική </a:t>
            </a:r>
            <a:r>
              <a:rPr sz="850" spc="60" dirty="0">
                <a:latin typeface="Calibri"/>
                <a:cs typeface="Calibri"/>
              </a:rPr>
              <a:t>αλληλεπίδραση </a:t>
            </a:r>
            <a:r>
              <a:rPr sz="850" spc="55" dirty="0">
                <a:latin typeface="Calibri"/>
                <a:cs typeface="Calibri"/>
              </a:rPr>
              <a:t>του </a:t>
            </a:r>
            <a:r>
              <a:rPr sz="850" spc="60" dirty="0">
                <a:latin typeface="Calibri"/>
                <a:cs typeface="Calibri"/>
              </a:rPr>
              <a:t> πληρώματος με </a:t>
            </a:r>
            <a:r>
              <a:rPr sz="850" b="1" spc="80" dirty="0">
                <a:latin typeface="Calibri"/>
                <a:cs typeface="Calibri"/>
              </a:rPr>
              <a:t>απόπειρες </a:t>
            </a:r>
            <a:r>
              <a:rPr sz="850" b="1" spc="85" dirty="0">
                <a:latin typeface="Calibri"/>
                <a:cs typeface="Calibri"/>
              </a:rPr>
              <a:t> </a:t>
            </a:r>
            <a:r>
              <a:rPr sz="850" b="1" spc="55" dirty="0">
                <a:latin typeface="Calibri"/>
                <a:cs typeface="Calibri"/>
              </a:rPr>
              <a:t>ηλεκτρονικού</a:t>
            </a:r>
            <a:r>
              <a:rPr sz="850" b="1" spc="75" dirty="0">
                <a:latin typeface="Calibri"/>
                <a:cs typeface="Calibri"/>
              </a:rPr>
              <a:t> </a:t>
            </a:r>
            <a:r>
              <a:rPr sz="850" b="1" spc="60" dirty="0">
                <a:latin typeface="Calibri"/>
                <a:cs typeface="Calibri"/>
              </a:rPr>
              <a:t>"ψαρέματος",</a:t>
            </a:r>
            <a:r>
              <a:rPr sz="850" b="1" spc="90" dirty="0">
                <a:latin typeface="Calibri"/>
                <a:cs typeface="Calibri"/>
              </a:rPr>
              <a:t> </a:t>
            </a:r>
            <a:r>
              <a:rPr sz="850" spc="75" dirty="0">
                <a:latin typeface="Calibri"/>
                <a:cs typeface="Calibri"/>
              </a:rPr>
              <a:t>ένας </a:t>
            </a:r>
            <a:r>
              <a:rPr sz="850" spc="80" dirty="0">
                <a:latin typeface="Calibri"/>
                <a:cs typeface="Calibri"/>
              </a:rPr>
              <a:t> </a:t>
            </a:r>
            <a:r>
              <a:rPr sz="850" b="1" spc="75" dirty="0">
                <a:latin typeface="Calibri"/>
                <a:cs typeface="Calibri"/>
              </a:rPr>
              <a:t>κοινός </a:t>
            </a:r>
            <a:r>
              <a:rPr sz="850" spc="85" dirty="0">
                <a:latin typeface="Calibri"/>
                <a:cs typeface="Calibri"/>
              </a:rPr>
              <a:t>φορέας </a:t>
            </a:r>
            <a:r>
              <a:rPr sz="850" b="1" spc="75" dirty="0">
                <a:latin typeface="Calibri"/>
                <a:cs typeface="Calibri"/>
              </a:rPr>
              <a:t>επίθεσης </a:t>
            </a:r>
            <a:r>
              <a:rPr sz="850" spc="90" dirty="0">
                <a:latin typeface="Calibri"/>
                <a:cs typeface="Calibri"/>
              </a:rPr>
              <a:t>από </a:t>
            </a:r>
            <a:r>
              <a:rPr sz="850" spc="95" dirty="0">
                <a:latin typeface="Calibri"/>
                <a:cs typeface="Calibri"/>
              </a:rPr>
              <a:t> </a:t>
            </a:r>
            <a:r>
              <a:rPr sz="850" b="1" spc="70" dirty="0">
                <a:latin typeface="Calibri"/>
                <a:cs typeface="Calibri"/>
              </a:rPr>
              <a:t>επιτιθέμενους, </a:t>
            </a:r>
            <a:r>
              <a:rPr sz="850" spc="75" dirty="0">
                <a:latin typeface="Calibri"/>
                <a:cs typeface="Calibri"/>
              </a:rPr>
              <a:t>οδηγεί </a:t>
            </a:r>
            <a:r>
              <a:rPr sz="850" spc="85" dirty="0">
                <a:latin typeface="Calibri"/>
                <a:cs typeface="Calibri"/>
              </a:rPr>
              <a:t>σε </a:t>
            </a:r>
            <a:r>
              <a:rPr sz="850" spc="80" dirty="0">
                <a:latin typeface="Calibri"/>
                <a:cs typeface="Calibri"/>
              </a:rPr>
              <a:t>απώλεια </a:t>
            </a:r>
            <a:r>
              <a:rPr sz="850" spc="85" dirty="0">
                <a:latin typeface="Calibri"/>
                <a:cs typeface="Calibri"/>
              </a:rPr>
              <a:t> </a:t>
            </a:r>
            <a:r>
              <a:rPr sz="850" b="1" spc="85" dirty="0">
                <a:latin typeface="Calibri"/>
                <a:cs typeface="Calibri"/>
              </a:rPr>
              <a:t>δεδομένων </a:t>
            </a:r>
            <a:r>
              <a:rPr sz="850" b="1" spc="70" dirty="0">
                <a:latin typeface="Calibri"/>
                <a:cs typeface="Calibri"/>
              </a:rPr>
              <a:t>και </a:t>
            </a:r>
            <a:r>
              <a:rPr sz="850" spc="80" dirty="0">
                <a:latin typeface="Calibri"/>
                <a:cs typeface="Calibri"/>
              </a:rPr>
              <a:t>εισαγωγή </a:t>
            </a:r>
            <a:r>
              <a:rPr sz="850" spc="85" dirty="0">
                <a:latin typeface="Calibri"/>
                <a:cs typeface="Calibri"/>
              </a:rPr>
              <a:t>κακόβουλου </a:t>
            </a:r>
            <a:r>
              <a:rPr sz="850" spc="-180" dirty="0">
                <a:latin typeface="Calibri"/>
                <a:cs typeface="Calibri"/>
              </a:rPr>
              <a:t> </a:t>
            </a:r>
            <a:r>
              <a:rPr sz="850" spc="75" dirty="0">
                <a:latin typeface="Calibri"/>
                <a:cs typeface="Calibri"/>
              </a:rPr>
              <a:t>λογισμικού</a:t>
            </a:r>
            <a:r>
              <a:rPr sz="850" spc="15" dirty="0">
                <a:latin typeface="Calibri"/>
                <a:cs typeface="Calibri"/>
              </a:rPr>
              <a:t> </a:t>
            </a:r>
            <a:r>
              <a:rPr sz="850" spc="80" dirty="0">
                <a:latin typeface="Calibri"/>
                <a:cs typeface="Calibri"/>
              </a:rPr>
              <a:t>στα</a:t>
            </a:r>
            <a:r>
              <a:rPr sz="850" spc="30" dirty="0">
                <a:latin typeface="Calibri"/>
                <a:cs typeface="Calibri"/>
              </a:rPr>
              <a:t> </a:t>
            </a:r>
            <a:r>
              <a:rPr sz="850" spc="85" dirty="0">
                <a:latin typeface="Calibri"/>
                <a:cs typeface="Calibri"/>
              </a:rPr>
              <a:t>συστήματα</a:t>
            </a:r>
            <a:r>
              <a:rPr sz="850" spc="25" dirty="0">
                <a:latin typeface="Calibri"/>
                <a:cs typeface="Calibri"/>
              </a:rPr>
              <a:t> </a:t>
            </a:r>
            <a:r>
              <a:rPr sz="850" spc="80" dirty="0">
                <a:latin typeface="Calibri"/>
                <a:cs typeface="Calibri"/>
              </a:rPr>
              <a:t>του</a:t>
            </a:r>
            <a:r>
              <a:rPr sz="850" spc="25" dirty="0">
                <a:latin typeface="Calibri"/>
                <a:cs typeface="Calibri"/>
              </a:rPr>
              <a:t> </a:t>
            </a:r>
            <a:r>
              <a:rPr sz="850" spc="70" dirty="0">
                <a:latin typeface="Calibri"/>
                <a:cs typeface="Calibri"/>
              </a:rPr>
              <a:t>πλοίου.</a:t>
            </a:r>
            <a:endParaRPr sz="850">
              <a:latin typeface="Calibri"/>
              <a:cs typeface="Calibri"/>
            </a:endParaRPr>
          </a:p>
        </p:txBody>
      </p:sp>
      <p:sp>
        <p:nvSpPr>
          <p:cNvPr id="13" name="object 13"/>
          <p:cNvSpPr txBox="1"/>
          <p:nvPr/>
        </p:nvSpPr>
        <p:spPr>
          <a:xfrm>
            <a:off x="2120264" y="5076507"/>
            <a:ext cx="2207260" cy="93980"/>
          </a:xfrm>
          <a:prstGeom prst="rect">
            <a:avLst/>
          </a:prstGeom>
        </p:spPr>
        <p:txBody>
          <a:bodyPr vert="horz" wrap="square" lIns="0" tIns="12700" rIns="0" bIns="0" rtlCol="0">
            <a:spAutoFit/>
          </a:bodyPr>
          <a:lstStyle/>
          <a:p>
            <a:pPr marL="12700">
              <a:lnSpc>
                <a:spcPct val="100000"/>
              </a:lnSpc>
              <a:spcBef>
                <a:spcPts val="100"/>
              </a:spcBef>
            </a:pPr>
            <a:r>
              <a:rPr sz="450" u="sng" spc="30" dirty="0">
                <a:solidFill>
                  <a:srgbClr val="85872B"/>
                </a:solidFill>
                <a:uFill>
                  <a:solidFill>
                    <a:srgbClr val="85872B"/>
                  </a:solidFill>
                </a:uFill>
                <a:latin typeface="Calibri"/>
                <a:cs typeface="Calibri"/>
                <a:hlinkClick r:id="rId4"/>
              </a:rPr>
              <a:t>Πηγή:</a:t>
            </a:r>
            <a:r>
              <a:rPr sz="450" u="sng" spc="20"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12</a:t>
            </a:r>
            <a:r>
              <a:rPr sz="450" u="sng" spc="25"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σφαλμάτων</a:t>
            </a:r>
            <a:r>
              <a:rPr sz="450" u="sng" spc="25" dirty="0">
                <a:solidFill>
                  <a:srgbClr val="85872B"/>
                </a:solidFill>
                <a:uFill>
                  <a:solidFill>
                    <a:srgbClr val="85872B"/>
                  </a:solidFill>
                </a:uFill>
                <a:latin typeface="Calibri"/>
                <a:cs typeface="Calibri"/>
                <a:hlinkClick r:id="rId4"/>
              </a:rPr>
              <a:t> λογισμικού</a:t>
            </a:r>
            <a:r>
              <a:rPr sz="450" u="sng" spc="15" dirty="0">
                <a:solidFill>
                  <a:srgbClr val="85872B"/>
                </a:solidFill>
                <a:uFill>
                  <a:solidFill>
                    <a:srgbClr val="85872B"/>
                  </a:solidFill>
                </a:uFill>
                <a:latin typeface="Calibri"/>
                <a:cs typeface="Calibri"/>
                <a:hlinkClick r:id="rId4"/>
              </a:rPr>
              <a:t> </a:t>
            </a:r>
            <a:r>
              <a:rPr sz="450" u="sng" spc="35" dirty="0">
                <a:solidFill>
                  <a:srgbClr val="85872B"/>
                </a:solidFill>
                <a:uFill>
                  <a:solidFill>
                    <a:srgbClr val="85872B"/>
                  </a:solidFill>
                </a:uFill>
                <a:latin typeface="Calibri"/>
                <a:cs typeface="Calibri"/>
                <a:hlinkClick r:id="rId4"/>
              </a:rPr>
              <a:t>που</a:t>
            </a:r>
            <a:r>
              <a:rPr sz="450" u="sng" spc="25"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προγραμματιστής </a:t>
            </a:r>
            <a:r>
              <a:rPr sz="450" u="sng" spc="25" dirty="0">
                <a:solidFill>
                  <a:srgbClr val="85872B"/>
                </a:solidFill>
                <a:uFill>
                  <a:solidFill>
                    <a:srgbClr val="85872B"/>
                  </a:solidFill>
                </a:uFill>
                <a:latin typeface="Calibri"/>
                <a:cs typeface="Calibri"/>
                <a:hlinkClick r:id="rId4"/>
              </a:rPr>
              <a:t>πρέπει</a:t>
            </a:r>
            <a:r>
              <a:rPr sz="450" u="sng" spc="20" dirty="0">
                <a:solidFill>
                  <a:srgbClr val="85872B"/>
                </a:solidFill>
                <a:uFill>
                  <a:solidFill>
                    <a:srgbClr val="85872B"/>
                  </a:solidFill>
                </a:uFill>
                <a:latin typeface="Calibri"/>
                <a:cs typeface="Calibri"/>
                <a:hlinkClick r:id="rId4"/>
              </a:rPr>
              <a:t> </a:t>
            </a:r>
            <a:r>
              <a:rPr sz="450" u="sng" spc="30" dirty="0">
                <a:solidFill>
                  <a:srgbClr val="85872B"/>
                </a:solidFill>
                <a:uFill>
                  <a:solidFill>
                    <a:srgbClr val="85872B"/>
                  </a:solidFill>
                </a:uFill>
                <a:latin typeface="Calibri"/>
                <a:cs typeface="Calibri"/>
                <a:hlinkClick r:id="rId4"/>
              </a:rPr>
              <a:t>να</a:t>
            </a:r>
            <a:r>
              <a:rPr sz="450" u="sng" spc="25" dirty="0">
                <a:solidFill>
                  <a:srgbClr val="85872B"/>
                </a:solidFill>
                <a:uFill>
                  <a:solidFill>
                    <a:srgbClr val="85872B"/>
                  </a:solidFill>
                </a:uFill>
                <a:latin typeface="Calibri"/>
                <a:cs typeface="Calibri"/>
                <a:hlinkClick r:id="rId4"/>
              </a:rPr>
              <a:t> </a:t>
            </a:r>
            <a:r>
              <a:rPr sz="450" u="sng" spc="25" dirty="0">
                <a:solidFill>
                  <a:srgbClr val="85872B"/>
                </a:solidFill>
                <a:uFill>
                  <a:solidFill>
                    <a:srgbClr val="85872B"/>
                  </a:solidFill>
                </a:uFill>
                <a:latin typeface="Calibri"/>
                <a:cs typeface="Calibri"/>
              </a:rPr>
              <a:t>προσέχει</a:t>
            </a:r>
            <a:r>
              <a:rPr sz="450" u="sng" spc="30" dirty="0">
                <a:solidFill>
                  <a:srgbClr val="85872B"/>
                </a:solidFill>
                <a:uFill>
                  <a:solidFill>
                    <a:srgbClr val="85872B"/>
                  </a:solidFill>
                </a:uFill>
                <a:latin typeface="Calibri"/>
                <a:cs typeface="Calibri"/>
              </a:rPr>
              <a:t> </a:t>
            </a:r>
            <a:r>
              <a:rPr sz="450" u="sng" spc="15" dirty="0">
                <a:solidFill>
                  <a:srgbClr val="85872B"/>
                </a:solidFill>
                <a:uFill>
                  <a:solidFill>
                    <a:srgbClr val="85872B"/>
                  </a:solidFill>
                </a:uFill>
                <a:latin typeface="Calibri"/>
                <a:cs typeface="Calibri"/>
              </a:rPr>
              <a:t>(</a:t>
            </a:r>
            <a:r>
              <a:rPr sz="450" u="sng" spc="15" dirty="0">
                <a:solidFill>
                  <a:srgbClr val="85872B"/>
                </a:solidFill>
                <a:uFill>
                  <a:solidFill>
                    <a:srgbClr val="85872B"/>
                  </a:solidFill>
                </a:uFill>
                <a:latin typeface="Calibri"/>
                <a:cs typeface="Calibri"/>
                <a:hlinkClick r:id="rId4"/>
              </a:rPr>
              <a:t>.co</a:t>
            </a:r>
            <a:r>
              <a:rPr sz="450" spc="15" dirty="0">
                <a:solidFill>
                  <a:srgbClr val="85872B"/>
                </a:solidFill>
                <a:latin typeface="Calibri"/>
                <a:cs typeface="Calibri"/>
              </a:rPr>
              <a:t>)</a:t>
            </a:r>
            <a:endParaRPr sz="450">
              <a:latin typeface="Calibri"/>
              <a:cs typeface="Calibri"/>
            </a:endParaRPr>
          </a:p>
        </p:txBody>
      </p:sp>
      <p:sp>
        <p:nvSpPr>
          <p:cNvPr id="14" name="object 14"/>
          <p:cNvSpPr txBox="1"/>
          <p:nvPr/>
        </p:nvSpPr>
        <p:spPr>
          <a:xfrm>
            <a:off x="6266815" y="5082857"/>
            <a:ext cx="2419350" cy="86360"/>
          </a:xfrm>
          <a:prstGeom prst="rect">
            <a:avLst/>
          </a:prstGeom>
        </p:spPr>
        <p:txBody>
          <a:bodyPr vert="horz" wrap="square" lIns="0" tIns="12700" rIns="0" bIns="0" rtlCol="0">
            <a:spAutoFit/>
          </a:bodyPr>
          <a:lstStyle/>
          <a:p>
            <a:pPr marL="12700">
              <a:lnSpc>
                <a:spcPct val="100000"/>
              </a:lnSpc>
              <a:spcBef>
                <a:spcPts val="100"/>
              </a:spcBef>
            </a:pPr>
            <a:r>
              <a:rPr sz="400" u="sng" spc="25" dirty="0">
                <a:solidFill>
                  <a:srgbClr val="85872B"/>
                </a:solidFill>
                <a:uFill>
                  <a:solidFill>
                    <a:srgbClr val="85872B"/>
                  </a:solidFill>
                </a:uFill>
                <a:latin typeface="Calibri"/>
                <a:cs typeface="Calibri"/>
                <a:hlinkClick r:id="rId5"/>
              </a:rPr>
              <a:t>Πηγή:</a:t>
            </a:r>
            <a:r>
              <a:rPr sz="400" u="sng" spc="10" dirty="0">
                <a:solidFill>
                  <a:srgbClr val="85872B"/>
                </a:solidFill>
                <a:uFill>
                  <a:solidFill>
                    <a:srgbClr val="85872B"/>
                  </a:solidFill>
                </a:uFill>
                <a:latin typeface="Calibri"/>
                <a:cs typeface="Calibri"/>
                <a:hlinkClick r:id="rId5"/>
              </a:rPr>
              <a:t> </a:t>
            </a:r>
            <a:r>
              <a:rPr sz="400" u="sng" spc="30" dirty="0">
                <a:solidFill>
                  <a:srgbClr val="85872B"/>
                </a:solidFill>
                <a:uFill>
                  <a:solidFill>
                    <a:srgbClr val="85872B"/>
                  </a:solidFill>
                </a:uFill>
                <a:latin typeface="Calibri"/>
                <a:cs typeface="Calibri"/>
                <a:hlinkClick r:id="rId5"/>
              </a:rPr>
              <a:t>Windows</a:t>
            </a:r>
            <a:r>
              <a:rPr sz="400" u="sng" spc="15"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κακόβουλο</a:t>
            </a:r>
            <a:r>
              <a:rPr sz="400" u="sng" spc="10"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λογισμικό</a:t>
            </a:r>
            <a:r>
              <a:rPr sz="400" u="sng" spc="10" dirty="0">
                <a:solidFill>
                  <a:srgbClr val="85872B"/>
                </a:solidFill>
                <a:uFill>
                  <a:solidFill>
                    <a:srgbClr val="85872B"/>
                  </a:solidFill>
                </a:uFill>
                <a:latin typeface="Calibri"/>
                <a:cs typeface="Calibri"/>
                <a:hlinkClick r:id="rId5"/>
              </a:rPr>
              <a:t> </a:t>
            </a:r>
            <a:r>
              <a:rPr sz="400" u="sng" spc="30" dirty="0">
                <a:solidFill>
                  <a:srgbClr val="85872B"/>
                </a:solidFill>
                <a:uFill>
                  <a:solidFill>
                    <a:srgbClr val="85872B"/>
                  </a:solidFill>
                </a:uFill>
                <a:latin typeface="Calibri"/>
                <a:cs typeface="Calibri"/>
                <a:hlinkClick r:id="rId5"/>
              </a:rPr>
              <a:t>που</a:t>
            </a:r>
            <a:r>
              <a:rPr sz="400" u="sng" spc="15"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εγκατεστημένο</a:t>
            </a:r>
            <a:r>
              <a:rPr sz="400" u="sng" spc="10" dirty="0">
                <a:solidFill>
                  <a:srgbClr val="85872B"/>
                </a:solidFill>
                <a:uFill>
                  <a:solidFill>
                    <a:srgbClr val="85872B"/>
                  </a:solidFill>
                </a:uFill>
                <a:latin typeface="Calibri"/>
                <a:cs typeface="Calibri"/>
                <a:hlinkClick r:id="rId5"/>
              </a:rPr>
              <a:t> </a:t>
            </a:r>
            <a:r>
              <a:rPr sz="400" u="sng" spc="30" dirty="0">
                <a:solidFill>
                  <a:srgbClr val="85872B"/>
                </a:solidFill>
                <a:uFill>
                  <a:solidFill>
                    <a:srgbClr val="85872B"/>
                  </a:solidFill>
                </a:uFill>
                <a:latin typeface="Calibri"/>
                <a:cs typeface="Calibri"/>
                <a:hlinkClick r:id="rId5"/>
              </a:rPr>
              <a:t>μέσω</a:t>
            </a:r>
            <a:r>
              <a:rPr sz="400" u="sng" spc="15" dirty="0">
                <a:solidFill>
                  <a:srgbClr val="85872B"/>
                </a:solidFill>
                <a:uFill>
                  <a:solidFill>
                    <a:srgbClr val="85872B"/>
                  </a:solidFill>
                </a:uFill>
                <a:latin typeface="Calibri"/>
                <a:cs typeface="Calibri"/>
                <a:hlinkClick r:id="rId5"/>
              </a:rPr>
              <a:t> </a:t>
            </a:r>
            <a:r>
              <a:rPr sz="400" u="sng" spc="25" dirty="0">
                <a:solidFill>
                  <a:srgbClr val="85872B"/>
                </a:solidFill>
                <a:uFill>
                  <a:solidFill>
                    <a:srgbClr val="85872B"/>
                  </a:solidFill>
                </a:uFill>
                <a:latin typeface="Calibri"/>
                <a:cs typeface="Calibri"/>
                <a:hlinkClick r:id="rId5"/>
              </a:rPr>
              <a:t>δια</a:t>
            </a:r>
            <a:r>
              <a:rPr sz="400" u="sng" spc="25" dirty="0">
                <a:solidFill>
                  <a:srgbClr val="85872B"/>
                </a:solidFill>
                <a:uFill>
                  <a:solidFill>
                    <a:srgbClr val="85872B"/>
                  </a:solidFill>
                </a:uFill>
                <a:latin typeface="Calibri"/>
                <a:cs typeface="Calibri"/>
              </a:rPr>
              <a:t>φημίσεων</a:t>
            </a:r>
            <a:r>
              <a:rPr sz="400" u="sng" spc="15" dirty="0">
                <a:solidFill>
                  <a:srgbClr val="85872B"/>
                </a:solidFill>
                <a:uFill>
                  <a:solidFill>
                    <a:srgbClr val="85872B"/>
                  </a:solidFill>
                </a:uFill>
                <a:latin typeface="Calibri"/>
                <a:cs typeface="Calibri"/>
              </a:rPr>
              <a:t> </a:t>
            </a:r>
            <a:r>
              <a:rPr sz="400" u="sng" spc="15" dirty="0">
                <a:solidFill>
                  <a:srgbClr val="85872B"/>
                </a:solidFill>
                <a:uFill>
                  <a:solidFill>
                    <a:srgbClr val="85872B"/>
                  </a:solidFill>
                </a:uFill>
                <a:latin typeface="Calibri"/>
                <a:cs typeface="Calibri"/>
                <a:hlinkClick r:id="rId5"/>
              </a:rPr>
              <a:t>consumeraffairs.co</a:t>
            </a:r>
            <a:r>
              <a:rPr sz="400" u="sng" spc="15" dirty="0">
                <a:solidFill>
                  <a:srgbClr val="85872B"/>
                </a:solidFill>
                <a:uFill>
                  <a:solidFill>
                    <a:srgbClr val="85872B"/>
                  </a:solidFill>
                </a:uFill>
                <a:latin typeface="Calibri"/>
                <a:cs typeface="Calibri"/>
              </a:rPr>
              <a:t>m</a:t>
            </a:r>
            <a:r>
              <a:rPr sz="400" spc="15" dirty="0">
                <a:solidFill>
                  <a:srgbClr val="85872B"/>
                </a:solidFill>
                <a:latin typeface="Calibri"/>
                <a:cs typeface="Calibri"/>
              </a:rPr>
              <a:t>).</a:t>
            </a:r>
            <a:endParaRPr sz="400">
              <a:latin typeface="Calibri"/>
              <a:cs typeface="Calibri"/>
            </a:endParaRPr>
          </a:p>
        </p:txBody>
      </p:sp>
      <p:sp>
        <p:nvSpPr>
          <p:cNvPr id="15" name="object 15"/>
          <p:cNvSpPr txBox="1"/>
          <p:nvPr/>
        </p:nvSpPr>
        <p:spPr>
          <a:xfrm>
            <a:off x="11230927" y="5989954"/>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8</a:t>
            </a:r>
            <a:endParaRPr sz="850">
              <a:latin typeface="Calibri"/>
              <a:cs typeface="Calibri"/>
            </a:endParaRPr>
          </a:p>
        </p:txBody>
      </p:sp>
      <p:sp>
        <p:nvSpPr>
          <p:cNvPr id="16" name="object 16"/>
          <p:cNvSpPr txBox="1"/>
          <p:nvPr/>
        </p:nvSpPr>
        <p:spPr>
          <a:xfrm>
            <a:off x="78739" y="6302692"/>
            <a:ext cx="5819775" cy="116839"/>
          </a:xfrm>
          <a:prstGeom prst="rect">
            <a:avLst/>
          </a:prstGeom>
        </p:spPr>
        <p:txBody>
          <a:bodyPr vert="horz" wrap="square" lIns="0" tIns="12700" rIns="0" bIns="0" rtlCol="0">
            <a:spAutoFit/>
          </a:bodyPr>
          <a:lstStyle/>
          <a:p>
            <a:pPr marL="12700">
              <a:lnSpc>
                <a:spcPct val="100000"/>
              </a:lnSpc>
              <a:spcBef>
                <a:spcPts val="100"/>
              </a:spcBef>
            </a:pPr>
            <a:r>
              <a:rPr sz="600" spc="40" dirty="0">
                <a:latin typeface="Calibri"/>
                <a:cs typeface="Calibri"/>
              </a:rPr>
              <a:t>ΟΔΗΓΙΕΣ</a:t>
            </a:r>
            <a:r>
              <a:rPr sz="600" spc="30" dirty="0">
                <a:latin typeface="Calibri"/>
                <a:cs typeface="Calibri"/>
              </a:rPr>
              <a:t> ΓΙΑ</a:t>
            </a:r>
            <a:r>
              <a:rPr sz="600" spc="25" dirty="0">
                <a:latin typeface="Calibri"/>
                <a:cs typeface="Calibri"/>
              </a:rPr>
              <a:t> </a:t>
            </a:r>
            <a:r>
              <a:rPr sz="600" spc="50" dirty="0">
                <a:latin typeface="Calibri"/>
                <a:cs typeface="Calibri"/>
              </a:rPr>
              <a:t>ΤΗΝ</a:t>
            </a:r>
            <a:r>
              <a:rPr sz="600" spc="30" dirty="0">
                <a:latin typeface="Calibri"/>
                <a:cs typeface="Calibri"/>
              </a:rPr>
              <a:t> </a:t>
            </a:r>
            <a:r>
              <a:rPr sz="600" spc="45" dirty="0">
                <a:latin typeface="Calibri"/>
                <a:cs typeface="Calibri"/>
              </a:rPr>
              <a:t>ΑΣΦΑΛΕΙΑ</a:t>
            </a:r>
            <a:r>
              <a:rPr sz="600" spc="25" dirty="0">
                <a:latin typeface="Calibri"/>
                <a:cs typeface="Calibri"/>
              </a:rPr>
              <a:t> </a:t>
            </a:r>
            <a:r>
              <a:rPr sz="600" spc="45" dirty="0">
                <a:latin typeface="Calibri"/>
                <a:cs typeface="Calibri"/>
              </a:rPr>
              <a:t>ΤΟΥ</a:t>
            </a:r>
            <a:r>
              <a:rPr sz="600" spc="25" dirty="0">
                <a:latin typeface="Calibri"/>
                <a:cs typeface="Calibri"/>
              </a:rPr>
              <a:t> </a:t>
            </a:r>
            <a:r>
              <a:rPr sz="600" spc="45" dirty="0">
                <a:latin typeface="Calibri"/>
                <a:cs typeface="Calibri"/>
              </a:rPr>
              <a:t>ΚΥΒΕΡΝΟΥ</a:t>
            </a:r>
            <a:r>
              <a:rPr sz="600" spc="30" dirty="0">
                <a:latin typeface="Calibri"/>
                <a:cs typeface="Calibri"/>
              </a:rPr>
              <a:t> </a:t>
            </a:r>
            <a:r>
              <a:rPr sz="600" spc="40" dirty="0">
                <a:latin typeface="Calibri"/>
                <a:cs typeface="Calibri"/>
              </a:rPr>
              <a:t>ΣΤΑ</a:t>
            </a:r>
            <a:r>
              <a:rPr sz="600" spc="25" dirty="0">
                <a:latin typeface="Calibri"/>
                <a:cs typeface="Calibri"/>
              </a:rPr>
              <a:t> </a:t>
            </a:r>
            <a:r>
              <a:rPr sz="600" spc="40" dirty="0">
                <a:latin typeface="Calibri"/>
                <a:cs typeface="Calibri"/>
              </a:rPr>
              <a:t>ΠΛΟΙΑ,</a:t>
            </a:r>
            <a:r>
              <a:rPr sz="600" spc="25" dirty="0">
                <a:latin typeface="Calibri"/>
                <a:cs typeface="Calibri"/>
              </a:rPr>
              <a:t> </a:t>
            </a:r>
            <a:r>
              <a:rPr sz="600" spc="40" dirty="0">
                <a:latin typeface="Calibri"/>
                <a:cs typeface="Calibri"/>
              </a:rPr>
              <a:t>Έκδοση</a:t>
            </a:r>
            <a:r>
              <a:rPr sz="600" spc="30" dirty="0">
                <a:latin typeface="Calibri"/>
                <a:cs typeface="Calibri"/>
              </a:rPr>
              <a:t> </a:t>
            </a:r>
            <a:r>
              <a:rPr sz="600" spc="35" dirty="0">
                <a:latin typeface="Calibri"/>
                <a:cs typeface="Calibri"/>
              </a:rPr>
              <a:t>4,</a:t>
            </a:r>
            <a:r>
              <a:rPr sz="600" spc="25" dirty="0">
                <a:latin typeface="Calibri"/>
                <a:cs typeface="Calibri"/>
              </a:rPr>
              <a:t> </a:t>
            </a:r>
            <a:r>
              <a:rPr sz="600" spc="40" dirty="0">
                <a:latin typeface="Calibri"/>
                <a:cs typeface="Calibri"/>
              </a:rPr>
              <a:t>URL:</a:t>
            </a:r>
            <a:r>
              <a:rPr sz="600" spc="30" dirty="0">
                <a:latin typeface="Calibri"/>
                <a:cs typeface="Calibri"/>
              </a:rPr>
              <a:t> </a:t>
            </a:r>
            <a:r>
              <a:rPr sz="600" u="sng" spc="35" dirty="0">
                <a:solidFill>
                  <a:srgbClr val="85872B"/>
                </a:solidFill>
                <a:uFill>
                  <a:solidFill>
                    <a:srgbClr val="85872B"/>
                  </a:solidFill>
                </a:uFill>
                <a:latin typeface="Calibri"/>
                <a:cs typeface="Calibri"/>
                <a:hlinkClick r:id="rId6"/>
              </a:rPr>
              <a:t>2021-Cyber-Security-Guidelines.pdf</a:t>
            </a:r>
            <a:r>
              <a:rPr sz="600" u="sng" spc="20" dirty="0">
                <a:solidFill>
                  <a:srgbClr val="85872B"/>
                </a:solidFill>
                <a:uFill>
                  <a:solidFill>
                    <a:srgbClr val="85872B"/>
                  </a:solidFill>
                </a:uFill>
                <a:latin typeface="Calibri"/>
                <a:cs typeface="Calibri"/>
                <a:hlinkClick r:id="rId6"/>
              </a:rPr>
              <a:t> </a:t>
            </a:r>
            <a:r>
              <a:rPr sz="600" u="sng" spc="30" dirty="0">
                <a:solidFill>
                  <a:srgbClr val="85872B"/>
                </a:solidFill>
                <a:uFill>
                  <a:solidFill>
                    <a:srgbClr val="85872B"/>
                  </a:solidFill>
                </a:uFill>
                <a:latin typeface="Calibri"/>
                <a:cs typeface="Calibri"/>
                <a:hlinkClick r:id="rId6"/>
              </a:rPr>
              <a:t>(ics-shipping.org), </a:t>
            </a:r>
            <a:r>
              <a:rPr sz="600" u="sng" spc="45" dirty="0">
                <a:solidFill>
                  <a:srgbClr val="85872B"/>
                </a:solidFill>
                <a:uFill>
                  <a:solidFill>
                    <a:srgbClr val="85872B"/>
                  </a:solidFill>
                </a:uFill>
                <a:latin typeface="Calibri"/>
                <a:cs typeface="Calibri"/>
                <a:hlinkClick r:id="rId6"/>
              </a:rPr>
              <a:t>πρόσβαση</a:t>
            </a:r>
            <a:r>
              <a:rPr sz="600" u="sng" spc="35" dirty="0">
                <a:solidFill>
                  <a:srgbClr val="85872B"/>
                </a:solidFill>
                <a:uFill>
                  <a:solidFill>
                    <a:srgbClr val="85872B"/>
                  </a:solidFill>
                </a:uFill>
                <a:latin typeface="Calibri"/>
                <a:cs typeface="Calibri"/>
                <a:hlinkClick r:id="rId6"/>
              </a:rPr>
              <a:t> στις</a:t>
            </a:r>
            <a:r>
              <a:rPr sz="600" u="sng" spc="30" dirty="0">
                <a:solidFill>
                  <a:srgbClr val="85872B"/>
                </a:solidFill>
                <a:uFill>
                  <a:solidFill>
                    <a:srgbClr val="85872B"/>
                  </a:solidFill>
                </a:uFill>
                <a:latin typeface="Calibri"/>
                <a:cs typeface="Calibri"/>
                <a:hlinkClick r:id="rId6"/>
              </a:rPr>
              <a:t> </a:t>
            </a:r>
            <a:r>
              <a:rPr sz="600" u="sng" spc="40" dirty="0">
                <a:solidFill>
                  <a:srgbClr val="85872B"/>
                </a:solidFill>
                <a:uFill>
                  <a:solidFill>
                    <a:srgbClr val="85872B"/>
                  </a:solidFill>
                </a:uFill>
                <a:latin typeface="Calibri"/>
                <a:cs typeface="Calibri"/>
                <a:hlinkClick r:id="rId6"/>
              </a:rPr>
              <a:t>Φε</a:t>
            </a:r>
            <a:r>
              <a:rPr sz="600" u="sng" spc="40" dirty="0">
                <a:solidFill>
                  <a:srgbClr val="85872B"/>
                </a:solidFill>
                <a:uFill>
                  <a:solidFill>
                    <a:srgbClr val="85872B"/>
                  </a:solidFill>
                </a:uFill>
                <a:latin typeface="Calibri"/>
                <a:cs typeface="Calibri"/>
              </a:rPr>
              <a:t>βρουαρίου</a:t>
            </a:r>
            <a:r>
              <a:rPr sz="600" spc="30" dirty="0">
                <a:solidFill>
                  <a:srgbClr val="85872B"/>
                </a:solidFill>
                <a:latin typeface="Calibri"/>
                <a:cs typeface="Calibri"/>
              </a:rPr>
              <a:t> </a:t>
            </a:r>
            <a:r>
              <a:rPr sz="600" spc="35" dirty="0">
                <a:latin typeface="Calibri"/>
                <a:cs typeface="Calibri"/>
              </a:rPr>
              <a:t>2024.</a:t>
            </a:r>
            <a:endParaRPr sz="600">
              <a:latin typeface="Calibri"/>
              <a:cs typeface="Calibri"/>
            </a:endParaRPr>
          </a:p>
        </p:txBody>
      </p:sp>
      <p:grpSp>
        <p:nvGrpSpPr>
          <p:cNvPr id="17" name="object 17"/>
          <p:cNvGrpSpPr/>
          <p:nvPr/>
        </p:nvGrpSpPr>
        <p:grpSpPr>
          <a:xfrm>
            <a:off x="2186939" y="1668462"/>
            <a:ext cx="2880360" cy="3422650"/>
            <a:chOff x="2186939" y="1668462"/>
            <a:chExt cx="2880360" cy="3422650"/>
          </a:xfrm>
        </p:grpSpPr>
        <p:sp>
          <p:nvSpPr>
            <p:cNvPr id="18" name="object 18"/>
            <p:cNvSpPr/>
            <p:nvPr/>
          </p:nvSpPr>
          <p:spPr>
            <a:xfrm>
              <a:off x="2202814" y="1684337"/>
              <a:ext cx="2848610" cy="3390900"/>
            </a:xfrm>
            <a:custGeom>
              <a:avLst/>
              <a:gdLst/>
              <a:ahLst/>
              <a:cxnLst/>
              <a:rect l="l" t="t" r="r" b="b"/>
              <a:pathLst>
                <a:path w="2848610" h="3390900">
                  <a:moveTo>
                    <a:pt x="2373630" y="0"/>
                  </a:moveTo>
                  <a:lnTo>
                    <a:pt x="474662" y="0"/>
                  </a:lnTo>
                  <a:lnTo>
                    <a:pt x="426085" y="2539"/>
                  </a:lnTo>
                  <a:lnTo>
                    <a:pt x="379095" y="9525"/>
                  </a:lnTo>
                  <a:lnTo>
                    <a:pt x="333692" y="21272"/>
                  </a:lnTo>
                  <a:lnTo>
                    <a:pt x="289877" y="37464"/>
                  </a:lnTo>
                  <a:lnTo>
                    <a:pt x="248602" y="57150"/>
                  </a:lnTo>
                  <a:lnTo>
                    <a:pt x="209232" y="80962"/>
                  </a:lnTo>
                  <a:lnTo>
                    <a:pt x="172720" y="108267"/>
                  </a:lnTo>
                  <a:lnTo>
                    <a:pt x="139065" y="139064"/>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30"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30"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30" y="209232"/>
                  </a:lnTo>
                  <a:lnTo>
                    <a:pt x="2740025" y="172720"/>
                  </a:lnTo>
                  <a:lnTo>
                    <a:pt x="2709227" y="139064"/>
                  </a:lnTo>
                  <a:lnTo>
                    <a:pt x="2675572" y="108267"/>
                  </a:lnTo>
                  <a:lnTo>
                    <a:pt x="2639060" y="80962"/>
                  </a:lnTo>
                  <a:lnTo>
                    <a:pt x="2600007" y="57150"/>
                  </a:lnTo>
                  <a:lnTo>
                    <a:pt x="2558415" y="37464"/>
                  </a:lnTo>
                  <a:lnTo>
                    <a:pt x="2514917" y="21272"/>
                  </a:lnTo>
                  <a:lnTo>
                    <a:pt x="2469197" y="9525"/>
                  </a:lnTo>
                  <a:lnTo>
                    <a:pt x="2422207" y="2539"/>
                  </a:lnTo>
                  <a:lnTo>
                    <a:pt x="2373630" y="0"/>
                  </a:lnTo>
                  <a:close/>
                </a:path>
              </a:pathLst>
            </a:custGeom>
            <a:solidFill>
              <a:srgbClr val="FFB800">
                <a:alpha val="9803"/>
              </a:srgbClr>
            </a:solidFill>
          </p:spPr>
          <p:txBody>
            <a:bodyPr wrap="square" lIns="0" tIns="0" rIns="0" bIns="0" rtlCol="0"/>
            <a:lstStyle/>
            <a:p>
              <a:endParaRPr/>
            </a:p>
          </p:txBody>
        </p:sp>
        <p:sp>
          <p:nvSpPr>
            <p:cNvPr id="19" name="object 19"/>
            <p:cNvSpPr/>
            <p:nvPr/>
          </p:nvSpPr>
          <p:spPr>
            <a:xfrm>
              <a:off x="2202814" y="1684337"/>
              <a:ext cx="2848610" cy="3390900"/>
            </a:xfrm>
            <a:custGeom>
              <a:avLst/>
              <a:gdLst/>
              <a:ahLst/>
              <a:cxnLst/>
              <a:rect l="l" t="t" r="r" b="b"/>
              <a:pathLst>
                <a:path w="2848610" h="3390900">
                  <a:moveTo>
                    <a:pt x="0" y="474662"/>
                  </a:moveTo>
                  <a:lnTo>
                    <a:pt x="2540" y="426085"/>
                  </a:lnTo>
                  <a:lnTo>
                    <a:pt x="9525" y="379095"/>
                  </a:lnTo>
                  <a:lnTo>
                    <a:pt x="21272" y="333692"/>
                  </a:lnTo>
                  <a:lnTo>
                    <a:pt x="37465" y="289877"/>
                  </a:lnTo>
                  <a:lnTo>
                    <a:pt x="57150" y="248602"/>
                  </a:lnTo>
                  <a:lnTo>
                    <a:pt x="80962" y="209232"/>
                  </a:lnTo>
                  <a:lnTo>
                    <a:pt x="108267" y="172720"/>
                  </a:lnTo>
                  <a:lnTo>
                    <a:pt x="139065" y="139064"/>
                  </a:lnTo>
                  <a:lnTo>
                    <a:pt x="172720" y="108267"/>
                  </a:lnTo>
                  <a:lnTo>
                    <a:pt x="209232" y="80962"/>
                  </a:lnTo>
                  <a:lnTo>
                    <a:pt x="248602" y="57150"/>
                  </a:lnTo>
                  <a:lnTo>
                    <a:pt x="289877" y="37464"/>
                  </a:lnTo>
                  <a:lnTo>
                    <a:pt x="333692" y="21272"/>
                  </a:lnTo>
                  <a:lnTo>
                    <a:pt x="379095" y="9525"/>
                  </a:lnTo>
                  <a:lnTo>
                    <a:pt x="426085" y="2539"/>
                  </a:lnTo>
                  <a:lnTo>
                    <a:pt x="474662" y="0"/>
                  </a:lnTo>
                  <a:lnTo>
                    <a:pt x="2373630" y="0"/>
                  </a:lnTo>
                  <a:lnTo>
                    <a:pt x="2422207" y="2539"/>
                  </a:lnTo>
                  <a:lnTo>
                    <a:pt x="2469197" y="9525"/>
                  </a:lnTo>
                  <a:lnTo>
                    <a:pt x="2514917" y="21272"/>
                  </a:lnTo>
                  <a:lnTo>
                    <a:pt x="2558415" y="37464"/>
                  </a:lnTo>
                  <a:lnTo>
                    <a:pt x="2600007" y="57150"/>
                  </a:lnTo>
                  <a:lnTo>
                    <a:pt x="2639060" y="80962"/>
                  </a:lnTo>
                  <a:lnTo>
                    <a:pt x="2675572" y="108267"/>
                  </a:lnTo>
                  <a:lnTo>
                    <a:pt x="2709227" y="139064"/>
                  </a:lnTo>
                  <a:lnTo>
                    <a:pt x="2740025" y="172720"/>
                  </a:lnTo>
                  <a:lnTo>
                    <a:pt x="2767330" y="209232"/>
                  </a:lnTo>
                  <a:lnTo>
                    <a:pt x="2791142" y="248602"/>
                  </a:lnTo>
                  <a:lnTo>
                    <a:pt x="2811145" y="289877"/>
                  </a:lnTo>
                  <a:lnTo>
                    <a:pt x="2827020" y="333692"/>
                  </a:lnTo>
                  <a:lnTo>
                    <a:pt x="2838767" y="379095"/>
                  </a:lnTo>
                  <a:lnTo>
                    <a:pt x="2845752" y="426085"/>
                  </a:lnTo>
                  <a:lnTo>
                    <a:pt x="2848292" y="474662"/>
                  </a:lnTo>
                  <a:lnTo>
                    <a:pt x="2848292" y="2916237"/>
                  </a:lnTo>
                  <a:lnTo>
                    <a:pt x="2845752" y="2964815"/>
                  </a:lnTo>
                  <a:lnTo>
                    <a:pt x="2838767" y="3011805"/>
                  </a:lnTo>
                  <a:lnTo>
                    <a:pt x="2827020" y="3057207"/>
                  </a:lnTo>
                  <a:lnTo>
                    <a:pt x="2811145" y="3101022"/>
                  </a:lnTo>
                  <a:lnTo>
                    <a:pt x="2791142" y="3142297"/>
                  </a:lnTo>
                  <a:lnTo>
                    <a:pt x="2767330" y="3181667"/>
                  </a:lnTo>
                  <a:lnTo>
                    <a:pt x="2740025" y="3218180"/>
                  </a:lnTo>
                  <a:lnTo>
                    <a:pt x="2709227" y="3251835"/>
                  </a:lnTo>
                  <a:lnTo>
                    <a:pt x="2675572" y="3282632"/>
                  </a:lnTo>
                  <a:lnTo>
                    <a:pt x="2639060" y="3309937"/>
                  </a:lnTo>
                  <a:lnTo>
                    <a:pt x="2600007" y="3333432"/>
                  </a:lnTo>
                  <a:lnTo>
                    <a:pt x="2558415" y="3353435"/>
                  </a:lnTo>
                  <a:lnTo>
                    <a:pt x="2514917" y="3369627"/>
                  </a:lnTo>
                  <a:lnTo>
                    <a:pt x="2469197" y="3381375"/>
                  </a:lnTo>
                  <a:lnTo>
                    <a:pt x="2422207" y="3388360"/>
                  </a:lnTo>
                  <a:lnTo>
                    <a:pt x="2373630" y="3390900"/>
                  </a:lnTo>
                  <a:lnTo>
                    <a:pt x="474662" y="3390900"/>
                  </a:lnTo>
                  <a:lnTo>
                    <a:pt x="426085" y="3388360"/>
                  </a:lnTo>
                  <a:lnTo>
                    <a:pt x="379095" y="3381375"/>
                  </a:lnTo>
                  <a:lnTo>
                    <a:pt x="333692" y="3369627"/>
                  </a:lnTo>
                  <a:lnTo>
                    <a:pt x="289877" y="3353435"/>
                  </a:lnTo>
                  <a:lnTo>
                    <a:pt x="248602" y="3333432"/>
                  </a:lnTo>
                  <a:lnTo>
                    <a:pt x="209232" y="3309937"/>
                  </a:lnTo>
                  <a:lnTo>
                    <a:pt x="172720" y="3282632"/>
                  </a:lnTo>
                  <a:lnTo>
                    <a:pt x="139065" y="3251835"/>
                  </a:lnTo>
                  <a:lnTo>
                    <a:pt x="108267" y="3218180"/>
                  </a:lnTo>
                  <a:lnTo>
                    <a:pt x="80962" y="3181667"/>
                  </a:lnTo>
                  <a:lnTo>
                    <a:pt x="57150" y="3142297"/>
                  </a:lnTo>
                  <a:lnTo>
                    <a:pt x="37465" y="3101022"/>
                  </a:lnTo>
                  <a:lnTo>
                    <a:pt x="21272" y="3057207"/>
                  </a:lnTo>
                  <a:lnTo>
                    <a:pt x="9525" y="3011805"/>
                  </a:lnTo>
                  <a:lnTo>
                    <a:pt x="2540" y="2964815"/>
                  </a:lnTo>
                  <a:lnTo>
                    <a:pt x="0" y="2916237"/>
                  </a:lnTo>
                  <a:lnTo>
                    <a:pt x="0" y="474662"/>
                  </a:lnTo>
                </a:path>
              </a:pathLst>
            </a:custGeom>
            <a:ln w="31750">
              <a:solidFill>
                <a:srgbClr val="FFB800"/>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2352992" y="1893887"/>
              <a:ext cx="2505392" cy="1324292"/>
            </a:xfrm>
            <a:prstGeom prst="rect">
              <a:avLst/>
            </a:prstGeom>
          </p:spPr>
        </p:pic>
      </p:grpSp>
      <p:sp>
        <p:nvSpPr>
          <p:cNvPr id="21" name="object 21"/>
          <p:cNvSpPr txBox="1"/>
          <p:nvPr/>
        </p:nvSpPr>
        <p:spPr>
          <a:xfrm>
            <a:off x="2784157" y="3811587"/>
            <a:ext cx="1888489" cy="458470"/>
          </a:xfrm>
          <a:prstGeom prst="rect">
            <a:avLst/>
          </a:prstGeom>
        </p:spPr>
        <p:txBody>
          <a:bodyPr vert="horz" wrap="square" lIns="0" tIns="12700" rIns="0" bIns="0" rtlCol="0">
            <a:spAutoFit/>
          </a:bodyPr>
          <a:lstStyle/>
          <a:p>
            <a:pPr marL="12700" marR="5080" algn="ctr">
              <a:lnSpc>
                <a:spcPct val="100000"/>
              </a:lnSpc>
              <a:spcBef>
                <a:spcPts val="100"/>
              </a:spcBef>
            </a:pPr>
            <a:r>
              <a:rPr sz="950" b="1" spc="85" dirty="0">
                <a:latin typeface="Calibri"/>
                <a:cs typeface="Calibri"/>
              </a:rPr>
              <a:t>Οι αποτυχίες </a:t>
            </a:r>
            <a:r>
              <a:rPr sz="950" b="1" spc="90" dirty="0">
                <a:latin typeface="Calibri"/>
                <a:cs typeface="Calibri"/>
              </a:rPr>
              <a:t>του συστήματος </a:t>
            </a:r>
            <a:r>
              <a:rPr sz="950" b="1" spc="95" dirty="0">
                <a:latin typeface="Calibri"/>
                <a:cs typeface="Calibri"/>
              </a:rPr>
              <a:t> </a:t>
            </a:r>
            <a:r>
              <a:rPr sz="950" spc="85" dirty="0">
                <a:latin typeface="Calibri"/>
                <a:cs typeface="Calibri"/>
              </a:rPr>
              <a:t>προκαλούνται</a:t>
            </a:r>
            <a:r>
              <a:rPr sz="950" spc="35" dirty="0">
                <a:latin typeface="Calibri"/>
                <a:cs typeface="Calibri"/>
              </a:rPr>
              <a:t> </a:t>
            </a:r>
            <a:r>
              <a:rPr sz="950" spc="100" dirty="0">
                <a:latin typeface="Calibri"/>
                <a:cs typeface="Calibri"/>
              </a:rPr>
              <a:t>από</a:t>
            </a:r>
            <a:r>
              <a:rPr sz="950" spc="35" dirty="0">
                <a:latin typeface="Calibri"/>
                <a:cs typeface="Calibri"/>
              </a:rPr>
              <a:t> </a:t>
            </a:r>
            <a:r>
              <a:rPr sz="950" b="1" spc="85" dirty="0">
                <a:latin typeface="Calibri"/>
                <a:cs typeface="Calibri"/>
              </a:rPr>
              <a:t>συντριβές</a:t>
            </a:r>
            <a:r>
              <a:rPr sz="950" b="1" spc="35" dirty="0">
                <a:latin typeface="Calibri"/>
                <a:cs typeface="Calibri"/>
              </a:rPr>
              <a:t> </a:t>
            </a:r>
            <a:r>
              <a:rPr sz="950" spc="100" dirty="0">
                <a:latin typeface="Calibri"/>
                <a:cs typeface="Calibri"/>
              </a:rPr>
              <a:t>ή </a:t>
            </a:r>
            <a:r>
              <a:rPr sz="950" spc="-200" dirty="0">
                <a:latin typeface="Calibri"/>
                <a:cs typeface="Calibri"/>
              </a:rPr>
              <a:t> </a:t>
            </a:r>
            <a:r>
              <a:rPr sz="950" b="1" spc="95" dirty="0">
                <a:latin typeface="Calibri"/>
                <a:cs typeface="Calibri"/>
              </a:rPr>
              <a:t>σφάλματα</a:t>
            </a:r>
            <a:r>
              <a:rPr sz="950" b="1" spc="20" dirty="0">
                <a:latin typeface="Calibri"/>
                <a:cs typeface="Calibri"/>
              </a:rPr>
              <a:t> </a:t>
            </a:r>
            <a:r>
              <a:rPr sz="950" spc="80" dirty="0">
                <a:latin typeface="Calibri"/>
                <a:cs typeface="Calibri"/>
              </a:rPr>
              <a:t>λογισμικού</a:t>
            </a:r>
            <a:r>
              <a:rPr sz="950" b="1" spc="80" dirty="0">
                <a:latin typeface="Calibri"/>
                <a:cs typeface="Calibri"/>
              </a:rPr>
              <a:t>.</a:t>
            </a:r>
            <a:endParaRPr sz="95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566534" y="182562"/>
            <a:ext cx="5572125" cy="575310"/>
          </a:xfrm>
          <a:prstGeom prst="rect">
            <a:avLst/>
          </a:prstGeom>
        </p:spPr>
        <p:txBody>
          <a:bodyPr vert="horz" wrap="square" lIns="0" tIns="45720" rIns="0" bIns="0" rtlCol="0">
            <a:spAutoFit/>
          </a:bodyPr>
          <a:lstStyle/>
          <a:p>
            <a:pPr marL="791845" marR="5080" indent="-779145">
              <a:lnSpc>
                <a:spcPts val="2050"/>
              </a:lnSpc>
              <a:spcBef>
                <a:spcPts val="360"/>
              </a:spcBef>
            </a:pPr>
            <a:r>
              <a:rPr sz="1900" spc="160" dirty="0"/>
              <a:t>Αξιολόγηση</a:t>
            </a:r>
            <a:r>
              <a:rPr sz="1900" spc="180" dirty="0"/>
              <a:t> </a:t>
            </a:r>
            <a:r>
              <a:rPr sz="1900" spc="145" dirty="0"/>
              <a:t>κινδύνου</a:t>
            </a:r>
            <a:r>
              <a:rPr sz="1900" spc="180" dirty="0"/>
              <a:t> </a:t>
            </a:r>
            <a:r>
              <a:rPr sz="1900" spc="114" dirty="0"/>
              <a:t>για</a:t>
            </a:r>
            <a:r>
              <a:rPr sz="1900" spc="160" dirty="0"/>
              <a:t> </a:t>
            </a:r>
            <a:r>
              <a:rPr sz="1900" spc="125" dirty="0"/>
              <a:t>τη</a:t>
            </a:r>
            <a:r>
              <a:rPr sz="1900" spc="185" dirty="0"/>
              <a:t> </a:t>
            </a:r>
            <a:r>
              <a:rPr sz="1900" spc="155" dirty="0"/>
              <a:t>συσκευή</a:t>
            </a:r>
            <a:r>
              <a:rPr sz="1900" spc="185" dirty="0"/>
              <a:t> </a:t>
            </a:r>
            <a:r>
              <a:rPr sz="1900" spc="155" dirty="0"/>
              <a:t>προβολής </a:t>
            </a:r>
            <a:r>
              <a:rPr sz="1900" spc="-459" dirty="0"/>
              <a:t> </a:t>
            </a:r>
            <a:r>
              <a:rPr sz="1900" spc="140" dirty="0"/>
              <a:t>υπηρεσιών</a:t>
            </a:r>
            <a:r>
              <a:rPr sz="1900" spc="175" dirty="0"/>
              <a:t> </a:t>
            </a:r>
            <a:r>
              <a:rPr sz="1900" spc="150" dirty="0"/>
              <a:t>e-Nav</a:t>
            </a:r>
            <a:r>
              <a:rPr sz="1900" spc="190" dirty="0"/>
              <a:t> </a:t>
            </a:r>
            <a:r>
              <a:rPr sz="1900" spc="135" dirty="0"/>
              <a:t>του</a:t>
            </a:r>
            <a:r>
              <a:rPr sz="1900" spc="185" dirty="0"/>
              <a:t> </a:t>
            </a:r>
            <a:r>
              <a:rPr sz="1900" spc="145" dirty="0"/>
              <a:t>πλοίου</a:t>
            </a:r>
            <a:endParaRPr sz="1900" dirty="0"/>
          </a:p>
        </p:txBody>
      </p:sp>
      <p:sp>
        <p:nvSpPr>
          <p:cNvPr id="9" name="object 9"/>
          <p:cNvSpPr txBox="1"/>
          <p:nvPr/>
        </p:nvSpPr>
        <p:spPr>
          <a:xfrm>
            <a:off x="6345554" y="770254"/>
            <a:ext cx="1579246" cy="182101"/>
          </a:xfrm>
          <a:prstGeom prst="rect">
            <a:avLst/>
          </a:prstGeom>
        </p:spPr>
        <p:txBody>
          <a:bodyPr vert="horz" wrap="square" lIns="0" tIns="12700" rIns="0" bIns="0" rtlCol="0">
            <a:spAutoFit/>
          </a:bodyPr>
          <a:lstStyle/>
          <a:p>
            <a:pPr marL="12700">
              <a:lnSpc>
                <a:spcPct val="100000"/>
              </a:lnSpc>
              <a:spcBef>
                <a:spcPts val="100"/>
              </a:spcBef>
            </a:pPr>
            <a:r>
              <a:rPr sz="1100" b="1" spc="45" dirty="0">
                <a:solidFill>
                  <a:srgbClr val="FFB800"/>
                </a:solidFill>
                <a:latin typeface="Calibri"/>
                <a:cs typeface="Calibri"/>
              </a:rPr>
              <a:t>Δείκτης</a:t>
            </a:r>
            <a:r>
              <a:rPr sz="1100" b="1" spc="-10" dirty="0">
                <a:solidFill>
                  <a:srgbClr val="FFB800"/>
                </a:solidFill>
                <a:latin typeface="Calibri"/>
                <a:cs typeface="Calibri"/>
              </a:rPr>
              <a:t> </a:t>
            </a:r>
            <a:r>
              <a:rPr sz="1100" b="1" spc="50" dirty="0">
                <a:solidFill>
                  <a:srgbClr val="FFB800"/>
                </a:solidFill>
                <a:latin typeface="Calibri"/>
                <a:cs typeface="Calibri"/>
              </a:rPr>
              <a:t>απ</a:t>
            </a:r>
            <a:r>
              <a:rPr sz="1100" b="1" spc="50" dirty="0" err="1">
                <a:solidFill>
                  <a:srgbClr val="FFB800"/>
                </a:solidFill>
                <a:latin typeface="Calibri"/>
                <a:cs typeface="Calibri"/>
              </a:rPr>
              <a:t>ειλής</a:t>
            </a:r>
            <a:r>
              <a:rPr sz="1100" b="1" dirty="0">
                <a:solidFill>
                  <a:srgbClr val="FFB800"/>
                </a:solidFill>
                <a:latin typeface="Calibri"/>
                <a:cs typeface="Calibri"/>
              </a:rPr>
              <a:t> </a:t>
            </a:r>
            <a:r>
              <a:rPr lang="en-US" sz="1100" b="1" dirty="0">
                <a:solidFill>
                  <a:srgbClr val="FFB800"/>
                </a:solidFill>
                <a:latin typeface="Calibri"/>
                <a:cs typeface="Calibri"/>
              </a:rPr>
              <a:t>(</a:t>
            </a:r>
            <a:r>
              <a:rPr lang="en-US" sz="1100" b="1" spc="40" dirty="0">
                <a:solidFill>
                  <a:srgbClr val="FFB800"/>
                </a:solidFill>
                <a:latin typeface="Calibri"/>
                <a:cs typeface="Calibri"/>
              </a:rPr>
              <a:t>TI</a:t>
            </a:r>
            <a:r>
              <a:rPr sz="1100" b="1" spc="40" dirty="0">
                <a:solidFill>
                  <a:srgbClr val="FFB800"/>
                </a:solidFill>
                <a:latin typeface="Calibri"/>
                <a:cs typeface="Calibri"/>
              </a:rPr>
              <a:t>)</a:t>
            </a:r>
            <a:endParaRPr sz="1100" dirty="0">
              <a:latin typeface="Calibri"/>
              <a:cs typeface="Calibri"/>
            </a:endParaRPr>
          </a:p>
        </p:txBody>
      </p:sp>
      <p:graphicFrame>
        <p:nvGraphicFramePr>
          <p:cNvPr id="10" name="object 10"/>
          <p:cNvGraphicFramePr>
            <a:graphicFrameLocks noGrp="1"/>
          </p:cNvGraphicFramePr>
          <p:nvPr/>
        </p:nvGraphicFramePr>
        <p:xfrm>
          <a:off x="5888990" y="971550"/>
          <a:ext cx="2544444" cy="1874518"/>
        </p:xfrm>
        <a:graphic>
          <a:graphicData uri="http://schemas.openxmlformats.org/drawingml/2006/table">
            <a:tbl>
              <a:tblPr firstRow="1" bandRow="1">
                <a:tableStyleId>{2D5ABB26-0587-4C30-8999-92F81FD0307C}</a:tableStyleId>
              </a:tblPr>
              <a:tblGrid>
                <a:gridCol w="985519">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tblGrid>
              <a:tr h="312420">
                <a:tc>
                  <a:txBody>
                    <a:bodyPr/>
                    <a:lstStyle/>
                    <a:p>
                      <a:pPr marR="424815" algn="r">
                        <a:lnSpc>
                          <a:spcPct val="100000"/>
                        </a:lnSpc>
                        <a:spcBef>
                          <a:spcPts val="350"/>
                        </a:spcBef>
                      </a:pPr>
                      <a:r>
                        <a:rPr sz="1100" b="1" spc="-15" dirty="0">
                          <a:solidFill>
                            <a:srgbClr val="FFFFFF"/>
                          </a:solidFill>
                          <a:latin typeface="Calibri"/>
                          <a:cs typeface="Calibri"/>
                        </a:rPr>
                        <a:t>TI</a:t>
                      </a:r>
                      <a:endParaRPr sz="11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800"/>
                    </a:solidFill>
                  </a:tcPr>
                </a:tc>
                <a:tc>
                  <a:txBody>
                    <a:bodyPr/>
                    <a:lstStyle/>
                    <a:p>
                      <a:pPr marL="15240" algn="ctr">
                        <a:lnSpc>
                          <a:spcPct val="100000"/>
                        </a:lnSpc>
                        <a:spcBef>
                          <a:spcPts val="350"/>
                        </a:spcBef>
                      </a:pPr>
                      <a:r>
                        <a:rPr sz="1100" b="1" spc="90" dirty="0">
                          <a:solidFill>
                            <a:srgbClr val="FFFFFF"/>
                          </a:solidFill>
                          <a:latin typeface="Calibri"/>
                          <a:cs typeface="Calibri"/>
                        </a:rPr>
                        <a:t>Κατηγορίες</a:t>
                      </a:r>
                      <a:endParaRPr sz="11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800"/>
                    </a:solidFill>
                  </a:tcPr>
                </a:tc>
                <a:extLst>
                  <a:ext uri="{0D108BD9-81ED-4DB2-BD59-A6C34878D82A}">
                    <a16:rowId xmlns:a16="http://schemas.microsoft.com/office/drawing/2014/main" val="10000"/>
                  </a:ext>
                </a:extLst>
              </a:tr>
              <a:tr h="312419">
                <a:tc>
                  <a:txBody>
                    <a:bodyPr/>
                    <a:lstStyle/>
                    <a:p>
                      <a:pPr marR="436245" algn="r">
                        <a:lnSpc>
                          <a:spcPct val="100000"/>
                        </a:lnSpc>
                        <a:spcBef>
                          <a:spcPts val="355"/>
                        </a:spcBef>
                      </a:pPr>
                      <a:r>
                        <a:rPr sz="1100" b="1" dirty="0">
                          <a:latin typeface="Calibri"/>
                          <a:cs typeface="Calibri"/>
                        </a:rPr>
                        <a:t>5</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tc>
                  <a:txBody>
                    <a:bodyPr/>
                    <a:lstStyle/>
                    <a:p>
                      <a:pPr marL="13970" algn="ctr">
                        <a:lnSpc>
                          <a:spcPct val="100000"/>
                        </a:lnSpc>
                        <a:spcBef>
                          <a:spcPts val="340"/>
                        </a:spcBef>
                      </a:pPr>
                      <a:r>
                        <a:rPr sz="1100" spc="35" dirty="0">
                          <a:latin typeface="Calibri"/>
                          <a:cs typeface="Calibri"/>
                        </a:rPr>
                        <a:t>Οριστική</a:t>
                      </a:r>
                      <a:endParaRPr sz="1100">
                        <a:latin typeface="Calibri"/>
                        <a:cs typeface="Calibri"/>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1"/>
                  </a:ext>
                </a:extLst>
              </a:tr>
              <a:tr h="312420">
                <a:tc>
                  <a:txBody>
                    <a:bodyPr/>
                    <a:lstStyle/>
                    <a:p>
                      <a:pPr marR="436245" algn="r">
                        <a:lnSpc>
                          <a:spcPct val="100000"/>
                        </a:lnSpc>
                        <a:spcBef>
                          <a:spcPts val="355"/>
                        </a:spcBef>
                      </a:pPr>
                      <a:r>
                        <a:rPr sz="1100" b="1" dirty="0">
                          <a:latin typeface="Calibri"/>
                          <a:cs typeface="Calibri"/>
                        </a:rPr>
                        <a:t>4</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4604" algn="ctr">
                        <a:lnSpc>
                          <a:spcPct val="100000"/>
                        </a:lnSpc>
                        <a:spcBef>
                          <a:spcPts val="340"/>
                        </a:spcBef>
                      </a:pPr>
                      <a:r>
                        <a:rPr sz="1100" spc="95" dirty="0">
                          <a:latin typeface="Calibri"/>
                          <a:cs typeface="Calibri"/>
                        </a:rPr>
                        <a:t>Πιθανό</a:t>
                      </a:r>
                      <a:endParaRPr sz="1100">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2"/>
                  </a:ext>
                </a:extLst>
              </a:tr>
              <a:tr h="312419">
                <a:tc>
                  <a:txBody>
                    <a:bodyPr/>
                    <a:lstStyle/>
                    <a:p>
                      <a:pPr marR="436245" algn="r">
                        <a:lnSpc>
                          <a:spcPct val="100000"/>
                        </a:lnSpc>
                        <a:spcBef>
                          <a:spcPts val="355"/>
                        </a:spcBef>
                      </a:pPr>
                      <a:r>
                        <a:rPr sz="1100" b="1" dirty="0">
                          <a:latin typeface="Calibri"/>
                          <a:cs typeface="Calibri"/>
                        </a:rPr>
                        <a:t>3</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2065" algn="ctr">
                        <a:lnSpc>
                          <a:spcPct val="100000"/>
                        </a:lnSpc>
                        <a:spcBef>
                          <a:spcPts val="340"/>
                        </a:spcBef>
                      </a:pPr>
                      <a:r>
                        <a:rPr sz="1100" spc="120" dirty="0">
                          <a:latin typeface="Calibri"/>
                          <a:cs typeface="Calibri"/>
                        </a:rPr>
                        <a:t>Περιστασιακά</a:t>
                      </a:r>
                      <a:endParaRPr sz="1100">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3"/>
                  </a:ext>
                </a:extLst>
              </a:tr>
              <a:tr h="312420">
                <a:tc>
                  <a:txBody>
                    <a:bodyPr/>
                    <a:lstStyle/>
                    <a:p>
                      <a:pPr marR="436245" algn="r">
                        <a:lnSpc>
                          <a:spcPct val="100000"/>
                        </a:lnSpc>
                        <a:spcBef>
                          <a:spcPts val="355"/>
                        </a:spcBef>
                      </a:pPr>
                      <a:r>
                        <a:rPr sz="1100" b="1" dirty="0">
                          <a:latin typeface="Calibri"/>
                          <a:cs typeface="Calibri"/>
                        </a:rPr>
                        <a:t>2</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5240" algn="ctr">
                        <a:lnSpc>
                          <a:spcPct val="100000"/>
                        </a:lnSpc>
                        <a:spcBef>
                          <a:spcPts val="345"/>
                        </a:spcBef>
                      </a:pPr>
                      <a:r>
                        <a:rPr sz="1100" spc="100" dirty="0">
                          <a:latin typeface="Calibri"/>
                          <a:cs typeface="Calibri"/>
                        </a:rPr>
                        <a:t>Απομακρυσμένο</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4"/>
                  </a:ext>
                </a:extLst>
              </a:tr>
              <a:tr h="312420">
                <a:tc>
                  <a:txBody>
                    <a:bodyPr/>
                    <a:lstStyle/>
                    <a:p>
                      <a:pPr marR="436245" algn="r">
                        <a:lnSpc>
                          <a:spcPct val="100000"/>
                        </a:lnSpc>
                        <a:spcBef>
                          <a:spcPts val="355"/>
                        </a:spcBef>
                      </a:pPr>
                      <a:r>
                        <a:rPr sz="1100" b="1" dirty="0">
                          <a:latin typeface="Calibri"/>
                          <a:cs typeface="Calibri"/>
                        </a:rPr>
                        <a:t>1</a:t>
                      </a:r>
                      <a:endParaRPr sz="1100" dirty="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3335" algn="ctr">
                        <a:lnSpc>
                          <a:spcPct val="100000"/>
                        </a:lnSpc>
                        <a:spcBef>
                          <a:spcPts val="345"/>
                        </a:spcBef>
                      </a:pPr>
                      <a:r>
                        <a:rPr sz="1100" spc="70" dirty="0">
                          <a:latin typeface="Calibri"/>
                          <a:cs typeface="Calibri"/>
                        </a:rPr>
                        <a:t>Απίθανο</a:t>
                      </a:r>
                      <a:endParaRPr sz="1100" dirty="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5"/>
                  </a:ext>
                </a:extLst>
              </a:tr>
            </a:tbl>
          </a:graphicData>
        </a:graphic>
      </p:graphicFrame>
      <p:sp>
        <p:nvSpPr>
          <p:cNvPr id="11" name="object 11"/>
          <p:cNvSpPr txBox="1"/>
          <p:nvPr/>
        </p:nvSpPr>
        <p:spPr>
          <a:xfrm>
            <a:off x="5177472" y="3041015"/>
            <a:ext cx="3653790" cy="465384"/>
          </a:xfrm>
          <a:prstGeom prst="rect">
            <a:avLst/>
          </a:prstGeom>
        </p:spPr>
        <p:txBody>
          <a:bodyPr vert="horz" wrap="square" lIns="0" tIns="10160" rIns="0" bIns="0" rtlCol="0">
            <a:spAutoFit/>
          </a:bodyPr>
          <a:lstStyle/>
          <a:p>
            <a:pPr marL="12700" marR="5080" indent="-2540" algn="ctr">
              <a:lnSpc>
                <a:spcPct val="101800"/>
              </a:lnSpc>
              <a:spcBef>
                <a:spcPts val="80"/>
              </a:spcBef>
            </a:pPr>
            <a:r>
              <a:rPr lang="el-GR" sz="950" b="1" spc="60" dirty="0">
                <a:solidFill>
                  <a:srgbClr val="FFB800"/>
                </a:solidFill>
                <a:latin typeface="Calibri"/>
                <a:cs typeface="Calibri"/>
              </a:rPr>
              <a:t>Δείκτης Πιθανότητας (</a:t>
            </a:r>
            <a:r>
              <a:rPr lang="en-US" sz="950" b="1" spc="60" dirty="0">
                <a:solidFill>
                  <a:srgbClr val="FFB800"/>
                </a:solidFill>
                <a:latin typeface="Calibri"/>
                <a:cs typeface="Calibri"/>
              </a:rPr>
              <a:t>Likelihood Index)</a:t>
            </a:r>
          </a:p>
          <a:p>
            <a:pPr marL="12700" marR="5080" indent="-2540" algn="ctr">
              <a:lnSpc>
                <a:spcPct val="101800"/>
              </a:lnSpc>
              <a:spcBef>
                <a:spcPts val="80"/>
              </a:spcBef>
            </a:pPr>
            <a:r>
              <a:rPr lang="en-US" sz="950" b="1" spc="60" dirty="0">
                <a:solidFill>
                  <a:srgbClr val="FFB800"/>
                </a:solidFill>
                <a:latin typeface="Calibri"/>
                <a:cs typeface="Calibri"/>
              </a:rPr>
              <a:t>= </a:t>
            </a:r>
            <a:r>
              <a:rPr lang="el-GR" sz="950" b="1" spc="60" dirty="0">
                <a:solidFill>
                  <a:srgbClr val="FFB800"/>
                </a:solidFill>
                <a:latin typeface="Calibri"/>
                <a:cs typeface="Calibri"/>
              </a:rPr>
              <a:t>Δείκτης Απειλής (</a:t>
            </a:r>
            <a:r>
              <a:rPr lang="en-US" sz="950" b="1" spc="60" dirty="0">
                <a:solidFill>
                  <a:srgbClr val="FFB800"/>
                </a:solidFill>
                <a:latin typeface="Calibri"/>
                <a:cs typeface="Calibri"/>
              </a:rPr>
              <a:t>Threat Index) × </a:t>
            </a:r>
            <a:r>
              <a:rPr lang="el-GR" sz="950" b="1" spc="60" dirty="0">
                <a:solidFill>
                  <a:srgbClr val="FFB800"/>
                </a:solidFill>
                <a:latin typeface="Calibri"/>
                <a:cs typeface="Calibri"/>
              </a:rPr>
              <a:t>Δείκτης Ευπάθειας (</a:t>
            </a:r>
            <a:r>
              <a:rPr lang="en-US" sz="950" b="1" spc="60" dirty="0">
                <a:solidFill>
                  <a:srgbClr val="FFB800"/>
                </a:solidFill>
                <a:latin typeface="Calibri"/>
                <a:cs typeface="Calibri"/>
              </a:rPr>
              <a:t>Vulnerability Index)</a:t>
            </a:r>
            <a:endParaRPr lang="el-GR" sz="950" dirty="0">
              <a:latin typeface="Calibri"/>
              <a:cs typeface="Calibri"/>
            </a:endParaRPr>
          </a:p>
        </p:txBody>
      </p:sp>
      <p:sp>
        <p:nvSpPr>
          <p:cNvPr id="12" name="object 12"/>
          <p:cNvSpPr txBox="1"/>
          <p:nvPr/>
        </p:nvSpPr>
        <p:spPr>
          <a:xfrm>
            <a:off x="9625012" y="748665"/>
            <a:ext cx="1635442" cy="182101"/>
          </a:xfrm>
          <a:prstGeom prst="rect">
            <a:avLst/>
          </a:prstGeom>
        </p:spPr>
        <p:txBody>
          <a:bodyPr vert="horz" wrap="square" lIns="0" tIns="12700" rIns="0" bIns="0" rtlCol="0">
            <a:spAutoFit/>
          </a:bodyPr>
          <a:lstStyle/>
          <a:p>
            <a:pPr marL="12700">
              <a:lnSpc>
                <a:spcPct val="100000"/>
              </a:lnSpc>
              <a:spcBef>
                <a:spcPts val="100"/>
              </a:spcBef>
            </a:pPr>
            <a:r>
              <a:rPr sz="1100" b="1" spc="70" dirty="0">
                <a:solidFill>
                  <a:srgbClr val="FFB800"/>
                </a:solidFill>
                <a:latin typeface="Calibri"/>
                <a:cs typeface="Calibri"/>
              </a:rPr>
              <a:t>Δείκτης</a:t>
            </a:r>
            <a:r>
              <a:rPr sz="1100" b="1" spc="5" dirty="0">
                <a:solidFill>
                  <a:srgbClr val="FFB800"/>
                </a:solidFill>
                <a:latin typeface="Calibri"/>
                <a:cs typeface="Calibri"/>
              </a:rPr>
              <a:t> </a:t>
            </a:r>
            <a:r>
              <a:rPr sz="1100" b="1" spc="80" dirty="0" err="1">
                <a:solidFill>
                  <a:srgbClr val="FFB800"/>
                </a:solidFill>
                <a:latin typeface="Calibri"/>
                <a:cs typeface="Calibri"/>
              </a:rPr>
              <a:t>Ευ</a:t>
            </a:r>
            <a:r>
              <a:rPr sz="1100" b="1" spc="80" dirty="0">
                <a:solidFill>
                  <a:srgbClr val="FFB800"/>
                </a:solidFill>
                <a:latin typeface="Calibri"/>
                <a:cs typeface="Calibri"/>
              </a:rPr>
              <a:t>πάθειας</a:t>
            </a:r>
            <a:r>
              <a:rPr sz="1100" b="1" spc="10" dirty="0">
                <a:solidFill>
                  <a:srgbClr val="FFB800"/>
                </a:solidFill>
                <a:latin typeface="Calibri"/>
                <a:cs typeface="Calibri"/>
              </a:rPr>
              <a:t> </a:t>
            </a:r>
            <a:r>
              <a:rPr lang="en-US" sz="1100" b="1" spc="10" dirty="0">
                <a:solidFill>
                  <a:srgbClr val="FFB800"/>
                </a:solidFill>
                <a:latin typeface="Calibri"/>
                <a:cs typeface="Calibri"/>
              </a:rPr>
              <a:t>(</a:t>
            </a:r>
            <a:r>
              <a:rPr sz="1100" b="1" spc="45" dirty="0">
                <a:solidFill>
                  <a:srgbClr val="FFB800"/>
                </a:solidFill>
                <a:latin typeface="Calibri"/>
                <a:cs typeface="Calibri"/>
              </a:rPr>
              <a:t>VI)</a:t>
            </a:r>
            <a:endParaRPr sz="1100" dirty="0">
              <a:latin typeface="Calibri"/>
              <a:cs typeface="Calibri"/>
            </a:endParaRPr>
          </a:p>
        </p:txBody>
      </p:sp>
      <p:graphicFrame>
        <p:nvGraphicFramePr>
          <p:cNvPr id="13" name="object 13"/>
          <p:cNvGraphicFramePr>
            <a:graphicFrameLocks noGrp="1"/>
          </p:cNvGraphicFramePr>
          <p:nvPr/>
        </p:nvGraphicFramePr>
        <p:xfrm>
          <a:off x="9043034" y="1054100"/>
          <a:ext cx="2531110" cy="1828800"/>
        </p:xfrm>
        <a:graphic>
          <a:graphicData uri="http://schemas.openxmlformats.org/drawingml/2006/table">
            <a:tbl>
              <a:tblPr firstRow="1" bandRow="1">
                <a:tableStyleId>{2D5ABB26-0587-4C30-8999-92F81FD0307C}</a:tableStyleId>
              </a:tblPr>
              <a:tblGrid>
                <a:gridCol w="980440">
                  <a:extLst>
                    <a:ext uri="{9D8B030D-6E8A-4147-A177-3AD203B41FA5}">
                      <a16:colId xmlns:a16="http://schemas.microsoft.com/office/drawing/2014/main" val="20000"/>
                    </a:ext>
                  </a:extLst>
                </a:gridCol>
                <a:gridCol w="1550670">
                  <a:extLst>
                    <a:ext uri="{9D8B030D-6E8A-4147-A177-3AD203B41FA5}">
                      <a16:colId xmlns:a16="http://schemas.microsoft.com/office/drawing/2014/main" val="20001"/>
                    </a:ext>
                  </a:extLst>
                </a:gridCol>
              </a:tblGrid>
              <a:tr h="304800">
                <a:tc>
                  <a:txBody>
                    <a:bodyPr/>
                    <a:lstStyle/>
                    <a:p>
                      <a:pPr marR="405765" algn="r">
                        <a:lnSpc>
                          <a:spcPct val="100000"/>
                        </a:lnSpc>
                        <a:spcBef>
                          <a:spcPts val="355"/>
                        </a:spcBef>
                      </a:pPr>
                      <a:r>
                        <a:rPr sz="1100" b="1" spc="55" dirty="0">
                          <a:solidFill>
                            <a:srgbClr val="FFFFFF"/>
                          </a:solidFill>
                          <a:latin typeface="Calibri"/>
                          <a:cs typeface="Calibri"/>
                        </a:rPr>
                        <a:t>VI</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800"/>
                    </a:solidFill>
                  </a:tcPr>
                </a:tc>
                <a:tc>
                  <a:txBody>
                    <a:bodyPr/>
                    <a:lstStyle/>
                    <a:p>
                      <a:pPr marL="15240" algn="ctr">
                        <a:lnSpc>
                          <a:spcPct val="100000"/>
                        </a:lnSpc>
                        <a:spcBef>
                          <a:spcPts val="355"/>
                        </a:spcBef>
                      </a:pPr>
                      <a:r>
                        <a:rPr sz="1100" b="1" spc="90" dirty="0">
                          <a:solidFill>
                            <a:srgbClr val="FFFFFF"/>
                          </a:solidFill>
                          <a:latin typeface="Calibri"/>
                          <a:cs typeface="Calibri"/>
                        </a:rPr>
                        <a:t>Κατηγορίες</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800"/>
                    </a:solidFill>
                  </a:tcPr>
                </a:tc>
                <a:extLst>
                  <a:ext uri="{0D108BD9-81ED-4DB2-BD59-A6C34878D82A}">
                    <a16:rowId xmlns:a16="http://schemas.microsoft.com/office/drawing/2014/main" val="10000"/>
                  </a:ext>
                </a:extLst>
              </a:tr>
              <a:tr h="304800">
                <a:tc>
                  <a:txBody>
                    <a:bodyPr/>
                    <a:lstStyle/>
                    <a:p>
                      <a:pPr marR="433705" algn="r">
                        <a:lnSpc>
                          <a:spcPct val="100000"/>
                        </a:lnSpc>
                        <a:spcBef>
                          <a:spcPts val="355"/>
                        </a:spcBef>
                      </a:pPr>
                      <a:r>
                        <a:rPr sz="1100" b="1" dirty="0">
                          <a:latin typeface="Calibri"/>
                          <a:cs typeface="Calibri"/>
                        </a:rPr>
                        <a:t>5</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tc>
                  <a:txBody>
                    <a:bodyPr/>
                    <a:lstStyle/>
                    <a:p>
                      <a:pPr marL="15875" algn="ctr">
                        <a:lnSpc>
                          <a:spcPct val="100000"/>
                        </a:lnSpc>
                        <a:spcBef>
                          <a:spcPts val="340"/>
                        </a:spcBef>
                      </a:pPr>
                      <a:r>
                        <a:rPr sz="1100" spc="85" dirty="0">
                          <a:latin typeface="Calibri"/>
                          <a:cs typeface="Calibri"/>
                        </a:rPr>
                        <a:t>Πολύ</a:t>
                      </a:r>
                      <a:r>
                        <a:rPr sz="1100" dirty="0">
                          <a:latin typeface="Calibri"/>
                          <a:cs typeface="Calibri"/>
                        </a:rPr>
                        <a:t> </a:t>
                      </a:r>
                      <a:r>
                        <a:rPr sz="1100" spc="70" dirty="0">
                          <a:latin typeface="Calibri"/>
                          <a:cs typeface="Calibri"/>
                        </a:rPr>
                        <a:t>υψηλό</a:t>
                      </a:r>
                      <a:endParaRPr sz="1100">
                        <a:latin typeface="Calibri"/>
                        <a:cs typeface="Calibri"/>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1"/>
                  </a:ext>
                </a:extLst>
              </a:tr>
              <a:tr h="304800">
                <a:tc>
                  <a:txBody>
                    <a:bodyPr/>
                    <a:lstStyle/>
                    <a:p>
                      <a:pPr marR="433705" algn="r">
                        <a:lnSpc>
                          <a:spcPct val="100000"/>
                        </a:lnSpc>
                        <a:spcBef>
                          <a:spcPts val="355"/>
                        </a:spcBef>
                      </a:pPr>
                      <a:r>
                        <a:rPr sz="1100" b="1" dirty="0">
                          <a:latin typeface="Calibri"/>
                          <a:cs typeface="Calibri"/>
                        </a:rPr>
                        <a:t>4</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7145" algn="ctr">
                        <a:lnSpc>
                          <a:spcPct val="100000"/>
                        </a:lnSpc>
                        <a:spcBef>
                          <a:spcPts val="340"/>
                        </a:spcBef>
                      </a:pPr>
                      <a:r>
                        <a:rPr sz="1100" spc="70" dirty="0">
                          <a:latin typeface="Calibri"/>
                          <a:cs typeface="Calibri"/>
                        </a:rPr>
                        <a:t>Υψηλό</a:t>
                      </a:r>
                      <a:endParaRPr sz="1100">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2"/>
                  </a:ext>
                </a:extLst>
              </a:tr>
              <a:tr h="304800">
                <a:tc>
                  <a:txBody>
                    <a:bodyPr/>
                    <a:lstStyle/>
                    <a:p>
                      <a:pPr marR="433705" algn="r">
                        <a:lnSpc>
                          <a:spcPct val="100000"/>
                        </a:lnSpc>
                        <a:spcBef>
                          <a:spcPts val="355"/>
                        </a:spcBef>
                      </a:pPr>
                      <a:r>
                        <a:rPr sz="1100" b="1" dirty="0">
                          <a:latin typeface="Calibri"/>
                          <a:cs typeface="Calibri"/>
                        </a:rPr>
                        <a:t>3</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3335" algn="ctr">
                        <a:lnSpc>
                          <a:spcPct val="100000"/>
                        </a:lnSpc>
                        <a:spcBef>
                          <a:spcPts val="345"/>
                        </a:spcBef>
                      </a:pPr>
                      <a:r>
                        <a:rPr sz="1100" spc="105" dirty="0">
                          <a:latin typeface="Calibri"/>
                          <a:cs typeface="Calibri"/>
                        </a:rPr>
                        <a:t>Μεσαίο</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3"/>
                  </a:ext>
                </a:extLst>
              </a:tr>
              <a:tr h="304800">
                <a:tc>
                  <a:txBody>
                    <a:bodyPr/>
                    <a:lstStyle/>
                    <a:p>
                      <a:pPr marR="433705" algn="r">
                        <a:lnSpc>
                          <a:spcPct val="100000"/>
                        </a:lnSpc>
                        <a:spcBef>
                          <a:spcPts val="355"/>
                        </a:spcBef>
                      </a:pPr>
                      <a:r>
                        <a:rPr sz="1100" b="1" dirty="0">
                          <a:latin typeface="Calibri"/>
                          <a:cs typeface="Calibri"/>
                        </a:rPr>
                        <a:t>2</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5875" algn="ctr">
                        <a:lnSpc>
                          <a:spcPct val="100000"/>
                        </a:lnSpc>
                        <a:spcBef>
                          <a:spcPts val="345"/>
                        </a:spcBef>
                      </a:pPr>
                      <a:r>
                        <a:rPr sz="1100" spc="60" dirty="0">
                          <a:latin typeface="Calibri"/>
                          <a:cs typeface="Calibri"/>
                        </a:rPr>
                        <a:t>Χαμηλή</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4"/>
                  </a:ext>
                </a:extLst>
              </a:tr>
              <a:tr h="304800">
                <a:tc>
                  <a:txBody>
                    <a:bodyPr/>
                    <a:lstStyle/>
                    <a:p>
                      <a:pPr marR="433705" algn="r">
                        <a:lnSpc>
                          <a:spcPct val="100000"/>
                        </a:lnSpc>
                        <a:spcBef>
                          <a:spcPts val="355"/>
                        </a:spcBef>
                      </a:pPr>
                      <a:r>
                        <a:rPr sz="1100" b="1" dirty="0">
                          <a:latin typeface="Calibri"/>
                          <a:cs typeface="Calibri"/>
                        </a:rPr>
                        <a:t>1</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7145" algn="ctr">
                        <a:lnSpc>
                          <a:spcPct val="100000"/>
                        </a:lnSpc>
                        <a:spcBef>
                          <a:spcPts val="345"/>
                        </a:spcBef>
                      </a:pPr>
                      <a:r>
                        <a:rPr sz="1100" spc="85" dirty="0">
                          <a:latin typeface="Calibri"/>
                          <a:cs typeface="Calibri"/>
                        </a:rPr>
                        <a:t>Πολύ</a:t>
                      </a:r>
                      <a:r>
                        <a:rPr sz="1100" spc="-5" dirty="0">
                          <a:latin typeface="Calibri"/>
                          <a:cs typeface="Calibri"/>
                        </a:rPr>
                        <a:t> </a:t>
                      </a:r>
                      <a:r>
                        <a:rPr sz="1100" spc="60" dirty="0">
                          <a:latin typeface="Calibri"/>
                          <a:cs typeface="Calibri"/>
                        </a:rPr>
                        <a:t>χαμηλό</a:t>
                      </a:r>
                      <a:endParaRPr sz="1100" dirty="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5"/>
                  </a:ext>
                </a:extLst>
              </a:tr>
            </a:tbl>
          </a:graphicData>
        </a:graphic>
      </p:graphicFrame>
      <p:sp>
        <p:nvSpPr>
          <p:cNvPr id="14" name="object 14"/>
          <p:cNvSpPr txBox="1"/>
          <p:nvPr/>
        </p:nvSpPr>
        <p:spPr>
          <a:xfrm>
            <a:off x="9484359" y="2981007"/>
            <a:ext cx="1971673" cy="182101"/>
          </a:xfrm>
          <a:prstGeom prst="rect">
            <a:avLst/>
          </a:prstGeom>
        </p:spPr>
        <p:txBody>
          <a:bodyPr vert="horz" wrap="square" lIns="0" tIns="12700" rIns="0" bIns="0" rtlCol="0">
            <a:spAutoFit/>
          </a:bodyPr>
          <a:lstStyle/>
          <a:p>
            <a:pPr marL="12700">
              <a:lnSpc>
                <a:spcPct val="100000"/>
              </a:lnSpc>
              <a:spcBef>
                <a:spcPts val="100"/>
              </a:spcBef>
            </a:pPr>
            <a:r>
              <a:rPr sz="1100" b="1" spc="95" dirty="0">
                <a:solidFill>
                  <a:srgbClr val="FFB800"/>
                </a:solidFill>
                <a:latin typeface="Calibri"/>
                <a:cs typeface="Calibri"/>
              </a:rPr>
              <a:t>Δείκτης</a:t>
            </a:r>
            <a:r>
              <a:rPr sz="1100" b="1" spc="30" dirty="0">
                <a:solidFill>
                  <a:srgbClr val="FFB800"/>
                </a:solidFill>
                <a:latin typeface="Calibri"/>
                <a:cs typeface="Calibri"/>
              </a:rPr>
              <a:t> </a:t>
            </a:r>
            <a:r>
              <a:rPr sz="1100" b="1" spc="110" dirty="0">
                <a:solidFill>
                  <a:srgbClr val="FFB800"/>
                </a:solidFill>
                <a:latin typeface="Calibri"/>
                <a:cs typeface="Calibri"/>
              </a:rPr>
              <a:t>επιπ</a:t>
            </a:r>
            <a:r>
              <a:rPr sz="1100" b="1" spc="110" dirty="0" err="1">
                <a:solidFill>
                  <a:srgbClr val="FFB800"/>
                </a:solidFill>
                <a:latin typeface="Calibri"/>
                <a:cs typeface="Calibri"/>
              </a:rPr>
              <a:t>τώσεων</a:t>
            </a:r>
            <a:r>
              <a:rPr sz="1100" b="1" spc="35" dirty="0">
                <a:solidFill>
                  <a:srgbClr val="FFB800"/>
                </a:solidFill>
                <a:latin typeface="Calibri"/>
                <a:cs typeface="Calibri"/>
              </a:rPr>
              <a:t> </a:t>
            </a:r>
            <a:r>
              <a:rPr lang="en-US" sz="1100" b="1" spc="35" dirty="0">
                <a:solidFill>
                  <a:srgbClr val="FFB800"/>
                </a:solidFill>
                <a:latin typeface="Calibri"/>
                <a:cs typeface="Calibri"/>
              </a:rPr>
              <a:t>(</a:t>
            </a:r>
            <a:r>
              <a:rPr sz="1100" b="1" spc="80" dirty="0" err="1">
                <a:solidFill>
                  <a:srgbClr val="FFB800"/>
                </a:solidFill>
                <a:latin typeface="Calibri"/>
                <a:cs typeface="Calibri"/>
              </a:rPr>
              <a:t>ImI</a:t>
            </a:r>
            <a:r>
              <a:rPr sz="1100" b="1" spc="80" dirty="0">
                <a:solidFill>
                  <a:srgbClr val="FFB800"/>
                </a:solidFill>
                <a:latin typeface="Calibri"/>
                <a:cs typeface="Calibri"/>
              </a:rPr>
              <a:t>)</a:t>
            </a:r>
            <a:endParaRPr sz="1100" dirty="0">
              <a:latin typeface="Calibri"/>
              <a:cs typeface="Calibri"/>
            </a:endParaRPr>
          </a:p>
        </p:txBody>
      </p:sp>
      <p:graphicFrame>
        <p:nvGraphicFramePr>
          <p:cNvPr id="16" name="object 16"/>
          <p:cNvGraphicFramePr>
            <a:graphicFrameLocks noGrp="1"/>
          </p:cNvGraphicFramePr>
          <p:nvPr/>
        </p:nvGraphicFramePr>
        <p:xfrm>
          <a:off x="9173209" y="3762692"/>
          <a:ext cx="2282823" cy="1828164"/>
        </p:xfrm>
        <a:graphic>
          <a:graphicData uri="http://schemas.openxmlformats.org/drawingml/2006/table">
            <a:tbl>
              <a:tblPr firstRow="1" bandRow="1">
                <a:tableStyleId>{2D5ABB26-0587-4C30-8999-92F81FD0307C}</a:tableStyleId>
              </a:tblPr>
              <a:tblGrid>
                <a:gridCol w="461009">
                  <a:extLst>
                    <a:ext uri="{9D8B030D-6E8A-4147-A177-3AD203B41FA5}">
                      <a16:colId xmlns:a16="http://schemas.microsoft.com/office/drawing/2014/main" val="20000"/>
                    </a:ext>
                  </a:extLst>
                </a:gridCol>
                <a:gridCol w="1821814">
                  <a:extLst>
                    <a:ext uri="{9D8B030D-6E8A-4147-A177-3AD203B41FA5}">
                      <a16:colId xmlns:a16="http://schemas.microsoft.com/office/drawing/2014/main" val="20001"/>
                    </a:ext>
                  </a:extLst>
                </a:gridCol>
              </a:tblGrid>
              <a:tr h="304800">
                <a:tc>
                  <a:txBody>
                    <a:bodyPr/>
                    <a:lstStyle/>
                    <a:p>
                      <a:pPr marL="16510" algn="ctr">
                        <a:lnSpc>
                          <a:spcPct val="100000"/>
                        </a:lnSpc>
                        <a:spcBef>
                          <a:spcPts val="355"/>
                        </a:spcBef>
                      </a:pPr>
                      <a:r>
                        <a:rPr sz="1100" b="1" spc="30" dirty="0">
                          <a:solidFill>
                            <a:srgbClr val="FFFFFF"/>
                          </a:solidFill>
                          <a:latin typeface="Calibri"/>
                          <a:cs typeface="Calibri"/>
                        </a:rPr>
                        <a:t>ImI</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800"/>
                    </a:solidFill>
                  </a:tcPr>
                </a:tc>
                <a:tc>
                  <a:txBody>
                    <a:bodyPr/>
                    <a:lstStyle/>
                    <a:p>
                      <a:pPr marL="15875" algn="ctr">
                        <a:lnSpc>
                          <a:spcPct val="100000"/>
                        </a:lnSpc>
                        <a:spcBef>
                          <a:spcPts val="355"/>
                        </a:spcBef>
                      </a:pPr>
                      <a:r>
                        <a:rPr sz="1100" b="1" spc="90" dirty="0">
                          <a:solidFill>
                            <a:srgbClr val="FFFFFF"/>
                          </a:solidFill>
                          <a:latin typeface="Calibri"/>
                          <a:cs typeface="Calibri"/>
                        </a:rPr>
                        <a:t>Κατηγορίες</a:t>
                      </a:r>
                      <a:endParaRPr sz="11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800"/>
                    </a:solidFill>
                  </a:tcPr>
                </a:tc>
                <a:extLst>
                  <a:ext uri="{0D108BD9-81ED-4DB2-BD59-A6C34878D82A}">
                    <a16:rowId xmlns:a16="http://schemas.microsoft.com/office/drawing/2014/main" val="10000"/>
                  </a:ext>
                </a:extLst>
              </a:tr>
              <a:tr h="304800">
                <a:tc>
                  <a:txBody>
                    <a:bodyPr/>
                    <a:lstStyle/>
                    <a:p>
                      <a:pPr marL="19050" algn="ctr">
                        <a:lnSpc>
                          <a:spcPct val="100000"/>
                        </a:lnSpc>
                        <a:spcBef>
                          <a:spcPts val="360"/>
                        </a:spcBef>
                      </a:pPr>
                      <a:r>
                        <a:rPr sz="1100" b="1" dirty="0">
                          <a:latin typeface="Calibri"/>
                          <a:cs typeface="Calibri"/>
                        </a:rPr>
                        <a:t>5</a:t>
                      </a:r>
                      <a:endParaRPr sz="1100">
                        <a:latin typeface="Calibri"/>
                        <a:cs typeface="Calibri"/>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tc>
                  <a:txBody>
                    <a:bodyPr/>
                    <a:lstStyle/>
                    <a:p>
                      <a:pPr marL="14604" algn="ctr">
                        <a:lnSpc>
                          <a:spcPct val="100000"/>
                        </a:lnSpc>
                        <a:spcBef>
                          <a:spcPts val="345"/>
                        </a:spcBef>
                      </a:pPr>
                      <a:r>
                        <a:rPr sz="1100" spc="65" dirty="0">
                          <a:latin typeface="Calibri"/>
                          <a:cs typeface="Calibri"/>
                        </a:rPr>
                        <a:t>Κρίσιμη</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1"/>
                  </a:ext>
                </a:extLst>
              </a:tr>
              <a:tr h="304800">
                <a:tc>
                  <a:txBody>
                    <a:bodyPr/>
                    <a:lstStyle/>
                    <a:p>
                      <a:pPr marL="19050" algn="ctr">
                        <a:lnSpc>
                          <a:spcPct val="100000"/>
                        </a:lnSpc>
                        <a:spcBef>
                          <a:spcPts val="360"/>
                        </a:spcBef>
                      </a:pPr>
                      <a:r>
                        <a:rPr sz="1100" b="1" dirty="0">
                          <a:latin typeface="Calibri"/>
                          <a:cs typeface="Calibri"/>
                        </a:rPr>
                        <a:t>4</a:t>
                      </a:r>
                      <a:endParaRPr sz="11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6510" algn="ctr">
                        <a:lnSpc>
                          <a:spcPct val="100000"/>
                        </a:lnSpc>
                        <a:spcBef>
                          <a:spcPts val="345"/>
                        </a:spcBef>
                      </a:pPr>
                      <a:r>
                        <a:rPr sz="1100" spc="65" dirty="0">
                          <a:latin typeface="Calibri"/>
                          <a:cs typeface="Calibri"/>
                        </a:rPr>
                        <a:t>Σημαντικό</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2"/>
                  </a:ext>
                </a:extLst>
              </a:tr>
              <a:tr h="304800">
                <a:tc>
                  <a:txBody>
                    <a:bodyPr/>
                    <a:lstStyle/>
                    <a:p>
                      <a:pPr marL="19050" algn="ctr">
                        <a:lnSpc>
                          <a:spcPct val="100000"/>
                        </a:lnSpc>
                        <a:spcBef>
                          <a:spcPts val="360"/>
                        </a:spcBef>
                      </a:pPr>
                      <a:r>
                        <a:rPr sz="1100" b="1" dirty="0">
                          <a:latin typeface="Calibri"/>
                          <a:cs typeface="Calibri"/>
                        </a:rPr>
                        <a:t>3</a:t>
                      </a:r>
                      <a:endParaRPr sz="11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4604" algn="ctr">
                        <a:lnSpc>
                          <a:spcPct val="100000"/>
                        </a:lnSpc>
                        <a:spcBef>
                          <a:spcPts val="345"/>
                        </a:spcBef>
                      </a:pPr>
                      <a:r>
                        <a:rPr sz="1100" spc="100" dirty="0">
                          <a:latin typeface="Calibri"/>
                          <a:cs typeface="Calibri"/>
                        </a:rPr>
                        <a:t>Μέτρια</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3"/>
                  </a:ext>
                </a:extLst>
              </a:tr>
              <a:tr h="304800">
                <a:tc>
                  <a:txBody>
                    <a:bodyPr/>
                    <a:lstStyle/>
                    <a:p>
                      <a:pPr marL="19050" algn="ctr">
                        <a:lnSpc>
                          <a:spcPct val="100000"/>
                        </a:lnSpc>
                        <a:spcBef>
                          <a:spcPts val="360"/>
                        </a:spcBef>
                      </a:pPr>
                      <a:r>
                        <a:rPr sz="1100" b="1" dirty="0">
                          <a:latin typeface="Calibri"/>
                          <a:cs typeface="Calibri"/>
                        </a:rPr>
                        <a:t>2</a:t>
                      </a:r>
                      <a:endParaRPr sz="11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tc>
                  <a:txBody>
                    <a:bodyPr/>
                    <a:lstStyle/>
                    <a:p>
                      <a:pPr marL="16510" algn="ctr">
                        <a:lnSpc>
                          <a:spcPct val="100000"/>
                        </a:lnSpc>
                        <a:spcBef>
                          <a:spcPts val="345"/>
                        </a:spcBef>
                      </a:pPr>
                      <a:r>
                        <a:rPr sz="1100" spc="15" dirty="0">
                          <a:latin typeface="Calibri"/>
                          <a:cs typeface="Calibri"/>
                        </a:rPr>
                        <a:t>Μικρή</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2E6"/>
                    </a:solidFill>
                  </a:tcPr>
                </a:tc>
                <a:extLst>
                  <a:ext uri="{0D108BD9-81ED-4DB2-BD59-A6C34878D82A}">
                    <a16:rowId xmlns:a16="http://schemas.microsoft.com/office/drawing/2014/main" val="10004"/>
                  </a:ext>
                </a:extLst>
              </a:tr>
              <a:tr h="304164">
                <a:tc>
                  <a:txBody>
                    <a:bodyPr/>
                    <a:lstStyle/>
                    <a:p>
                      <a:pPr marL="19050" algn="ctr">
                        <a:lnSpc>
                          <a:spcPct val="100000"/>
                        </a:lnSpc>
                        <a:spcBef>
                          <a:spcPts val="360"/>
                        </a:spcBef>
                      </a:pPr>
                      <a:r>
                        <a:rPr sz="1100" b="1" dirty="0">
                          <a:latin typeface="Calibri"/>
                          <a:cs typeface="Calibri"/>
                        </a:rPr>
                        <a:t>1</a:t>
                      </a:r>
                      <a:endParaRPr sz="11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tc>
                  <a:txBody>
                    <a:bodyPr/>
                    <a:lstStyle/>
                    <a:p>
                      <a:pPr marL="16510" algn="ctr">
                        <a:lnSpc>
                          <a:spcPct val="100000"/>
                        </a:lnSpc>
                        <a:spcBef>
                          <a:spcPts val="345"/>
                        </a:spcBef>
                      </a:pPr>
                      <a:r>
                        <a:rPr sz="1100" spc="70" dirty="0">
                          <a:latin typeface="Calibri"/>
                          <a:cs typeface="Calibri"/>
                        </a:rPr>
                        <a:t>Αμελητέο</a:t>
                      </a:r>
                      <a:endParaRPr sz="1100">
                        <a:latin typeface="Calibri"/>
                        <a:cs typeface="Calibri"/>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6CA"/>
                    </a:solidFill>
                  </a:tcPr>
                </a:tc>
                <a:extLst>
                  <a:ext uri="{0D108BD9-81ED-4DB2-BD59-A6C34878D82A}">
                    <a16:rowId xmlns:a16="http://schemas.microsoft.com/office/drawing/2014/main" val="10005"/>
                  </a:ext>
                </a:extLst>
              </a:tr>
            </a:tbl>
          </a:graphicData>
        </a:graphic>
      </p:graphicFrame>
      <p:sp>
        <p:nvSpPr>
          <p:cNvPr id="17" name="object 17"/>
          <p:cNvSpPr txBox="1"/>
          <p:nvPr/>
        </p:nvSpPr>
        <p:spPr>
          <a:xfrm>
            <a:off x="5410200" y="5352035"/>
            <a:ext cx="6593840" cy="1033616"/>
          </a:xfrm>
          <a:prstGeom prst="rect">
            <a:avLst/>
          </a:prstGeom>
        </p:spPr>
        <p:txBody>
          <a:bodyPr vert="horz" wrap="square" lIns="0" tIns="12700" rIns="0" bIns="0" rtlCol="0">
            <a:spAutoFit/>
          </a:bodyPr>
          <a:lstStyle/>
          <a:p>
            <a:pPr marL="12700" marR="5080">
              <a:lnSpc>
                <a:spcPct val="128400"/>
              </a:lnSpc>
              <a:spcBef>
                <a:spcPts val="100"/>
              </a:spcBef>
            </a:pPr>
            <a:r>
              <a:rPr lang="en-US" sz="1000" spc="45" dirty="0">
                <a:solidFill>
                  <a:srgbClr val="FFB800"/>
                </a:solidFill>
                <a:latin typeface="Calibri"/>
                <a:cs typeface="Calibri"/>
              </a:rPr>
              <a:t>RI = (</a:t>
            </a:r>
            <a:r>
              <a:rPr lang="el-GR" sz="1000" spc="45" dirty="0">
                <a:solidFill>
                  <a:srgbClr val="FFB800"/>
                </a:solidFill>
                <a:latin typeface="Calibri"/>
                <a:cs typeface="Calibri"/>
              </a:rPr>
              <a:t>Δείκτης Πιθανότητας – </a:t>
            </a:r>
            <a:r>
              <a:rPr lang="en-US" sz="1000" spc="45" dirty="0">
                <a:solidFill>
                  <a:srgbClr val="FFB800"/>
                </a:solidFill>
                <a:latin typeface="Calibri"/>
                <a:cs typeface="Calibri"/>
              </a:rPr>
              <a:t>TI × VI) × </a:t>
            </a:r>
            <a:r>
              <a:rPr lang="el-GR" sz="1000" spc="45" dirty="0">
                <a:solidFill>
                  <a:srgbClr val="FFB800"/>
                </a:solidFill>
                <a:latin typeface="Calibri"/>
                <a:cs typeface="Calibri"/>
              </a:rPr>
              <a:t>Δείκτης Επίπτωσης (</a:t>
            </a:r>
            <a:r>
              <a:rPr lang="en-US" sz="1000" spc="45" dirty="0" err="1">
                <a:solidFill>
                  <a:srgbClr val="FFB800"/>
                </a:solidFill>
                <a:latin typeface="Calibri"/>
                <a:cs typeface="Calibri"/>
              </a:rPr>
              <a:t>ImI</a:t>
            </a:r>
            <a:r>
              <a:rPr lang="en-US" sz="1000" spc="45" dirty="0">
                <a:solidFill>
                  <a:srgbClr val="FFB800"/>
                </a:solidFill>
                <a:latin typeface="Calibri"/>
                <a:cs typeface="Calibri"/>
              </a:rPr>
              <a:t>)</a:t>
            </a:r>
          </a:p>
          <a:p>
            <a:pPr marL="12700" marR="5080">
              <a:lnSpc>
                <a:spcPct val="128400"/>
              </a:lnSpc>
              <a:spcBef>
                <a:spcPts val="100"/>
              </a:spcBef>
            </a:pPr>
            <a:r>
              <a:rPr lang="el-GR" sz="1000" spc="45" dirty="0">
                <a:solidFill>
                  <a:srgbClr val="FFB800"/>
                </a:solidFill>
                <a:latin typeface="Calibri"/>
                <a:cs typeface="Calibri"/>
              </a:rPr>
              <a:t>Όπου:</a:t>
            </a:r>
          </a:p>
          <a:p>
            <a:pPr marL="12700" marR="5080">
              <a:lnSpc>
                <a:spcPct val="128400"/>
              </a:lnSpc>
              <a:spcBef>
                <a:spcPts val="100"/>
              </a:spcBef>
            </a:pPr>
            <a:r>
              <a:rPr lang="el-GR" sz="1000" spc="45" dirty="0">
                <a:solidFill>
                  <a:srgbClr val="FFB800"/>
                </a:solidFill>
                <a:latin typeface="Calibri"/>
                <a:cs typeface="Calibri"/>
              </a:rPr>
              <a:t>    </a:t>
            </a:r>
            <a:r>
              <a:rPr lang="en-US" sz="1000" spc="45" dirty="0">
                <a:solidFill>
                  <a:srgbClr val="FFB800"/>
                </a:solidFill>
                <a:latin typeface="Calibri"/>
                <a:cs typeface="Calibri"/>
              </a:rPr>
              <a:t>TI (Threat Index): </a:t>
            </a:r>
            <a:r>
              <a:rPr lang="el-GR" sz="1000" spc="45" dirty="0">
                <a:solidFill>
                  <a:srgbClr val="FFB800"/>
                </a:solidFill>
                <a:latin typeface="Calibri"/>
                <a:cs typeface="Calibri"/>
              </a:rPr>
              <a:t>Δείκτης απειλής</a:t>
            </a:r>
          </a:p>
          <a:p>
            <a:pPr marL="12700" marR="5080">
              <a:lnSpc>
                <a:spcPct val="128400"/>
              </a:lnSpc>
              <a:spcBef>
                <a:spcPts val="100"/>
              </a:spcBef>
            </a:pPr>
            <a:r>
              <a:rPr lang="el-GR" sz="1000" spc="45" dirty="0">
                <a:solidFill>
                  <a:srgbClr val="FFB800"/>
                </a:solidFill>
                <a:latin typeface="Calibri"/>
                <a:cs typeface="Calibri"/>
              </a:rPr>
              <a:t>    </a:t>
            </a:r>
            <a:r>
              <a:rPr lang="en-US" sz="1000" spc="45" dirty="0">
                <a:solidFill>
                  <a:srgbClr val="FFB800"/>
                </a:solidFill>
                <a:latin typeface="Calibri"/>
                <a:cs typeface="Calibri"/>
              </a:rPr>
              <a:t>VI (Vulnerability Index): </a:t>
            </a:r>
            <a:r>
              <a:rPr lang="el-GR" sz="1000" spc="45" dirty="0">
                <a:solidFill>
                  <a:srgbClr val="FFB800"/>
                </a:solidFill>
                <a:latin typeface="Calibri"/>
                <a:cs typeface="Calibri"/>
              </a:rPr>
              <a:t>Δείκτης ευπάθειας</a:t>
            </a:r>
          </a:p>
          <a:p>
            <a:pPr marL="12700" marR="5080">
              <a:lnSpc>
                <a:spcPct val="128400"/>
              </a:lnSpc>
              <a:spcBef>
                <a:spcPts val="100"/>
              </a:spcBef>
            </a:pPr>
            <a:r>
              <a:rPr lang="el-GR" sz="1000" spc="45" dirty="0">
                <a:solidFill>
                  <a:srgbClr val="FFB800"/>
                </a:solidFill>
                <a:latin typeface="Calibri"/>
                <a:cs typeface="Calibri"/>
              </a:rPr>
              <a:t>    </a:t>
            </a:r>
            <a:r>
              <a:rPr lang="en-US" sz="1000" spc="45" dirty="0" err="1">
                <a:solidFill>
                  <a:srgbClr val="FFB800"/>
                </a:solidFill>
                <a:latin typeface="Calibri"/>
                <a:cs typeface="Calibri"/>
              </a:rPr>
              <a:t>ImI</a:t>
            </a:r>
            <a:r>
              <a:rPr lang="en-US" sz="1000" spc="45" dirty="0">
                <a:solidFill>
                  <a:srgbClr val="FFB800"/>
                </a:solidFill>
                <a:latin typeface="Calibri"/>
                <a:cs typeface="Calibri"/>
              </a:rPr>
              <a:t> (Impact Index): </a:t>
            </a:r>
            <a:r>
              <a:rPr lang="el-GR" sz="1000" spc="45" dirty="0">
                <a:solidFill>
                  <a:srgbClr val="FFB800"/>
                </a:solidFill>
                <a:latin typeface="Calibri"/>
                <a:cs typeface="Calibri"/>
              </a:rPr>
              <a:t>Δείκτης επίπτωσης</a:t>
            </a:r>
            <a:endParaRPr lang="el-GR" sz="1000" dirty="0">
              <a:latin typeface="Calibri"/>
              <a:cs typeface="Calibri"/>
            </a:endParaRPr>
          </a:p>
        </p:txBody>
      </p:sp>
      <p:pic>
        <p:nvPicPr>
          <p:cNvPr id="20" name="Εικόνα 19" descr="Εικόνα που περιέχει κείμενο, στιγμιότυπο οθόνης, γραμματοσειρά, αριθμός&#10;&#10;Το περιεχόμενο που δημιουργείται από τεχνολογία AI ενδέχεται να είναι εσφαλμένο.">
            <a:extLst>
              <a:ext uri="{FF2B5EF4-FFF2-40B4-BE49-F238E27FC236}">
                <a16:creationId xmlns:a16="http://schemas.microsoft.com/office/drawing/2014/main" id="{1472284B-A440-1EB7-D501-B32E05884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869" y="3796243"/>
            <a:ext cx="2282823" cy="1448715"/>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1953240" cy="6879590"/>
            <a:chOff x="0" y="0"/>
            <a:chExt cx="1195324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7" name="object 7"/>
            <p:cNvSpPr/>
            <p:nvPr/>
          </p:nvSpPr>
          <p:spPr>
            <a:xfrm>
              <a:off x="5586412" y="5927407"/>
              <a:ext cx="6366510" cy="0"/>
            </a:xfrm>
            <a:custGeom>
              <a:avLst/>
              <a:gdLst/>
              <a:ahLst/>
              <a:cxnLst/>
              <a:rect l="l" t="t" r="r" b="b"/>
              <a:pathLst>
                <a:path w="6366509">
                  <a:moveTo>
                    <a:pt x="0" y="0"/>
                  </a:moveTo>
                  <a:lnTo>
                    <a:pt x="6366509" y="0"/>
                  </a:lnTo>
                </a:path>
              </a:pathLst>
            </a:custGeom>
            <a:ln w="12700">
              <a:solidFill>
                <a:srgbClr val="FFB8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549832" y="6167437"/>
              <a:ext cx="3293427" cy="611187"/>
            </a:xfrm>
            <a:prstGeom prst="rect">
              <a:avLst/>
            </a:prstGeom>
          </p:spPr>
        </p:pic>
      </p:grpSp>
      <p:sp>
        <p:nvSpPr>
          <p:cNvPr id="9" name="object 9"/>
          <p:cNvSpPr txBox="1"/>
          <p:nvPr/>
        </p:nvSpPr>
        <p:spPr>
          <a:xfrm>
            <a:off x="9226550" y="47307"/>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0" name="object 10"/>
          <p:cNvSpPr txBox="1">
            <a:spLocks noGrp="1"/>
          </p:cNvSpPr>
          <p:nvPr>
            <p:ph type="title"/>
          </p:nvPr>
        </p:nvSpPr>
        <p:spPr>
          <a:xfrm>
            <a:off x="6405879" y="150177"/>
            <a:ext cx="5293995" cy="662305"/>
          </a:xfrm>
          <a:prstGeom prst="rect">
            <a:avLst/>
          </a:prstGeom>
        </p:spPr>
        <p:txBody>
          <a:bodyPr vert="horz" wrap="square" lIns="0" tIns="50800" rIns="0" bIns="0" rtlCol="0">
            <a:spAutoFit/>
          </a:bodyPr>
          <a:lstStyle/>
          <a:p>
            <a:pPr marL="12700" marR="5080">
              <a:lnSpc>
                <a:spcPts val="2370"/>
              </a:lnSpc>
              <a:spcBef>
                <a:spcPts val="400"/>
              </a:spcBef>
            </a:pPr>
            <a:r>
              <a:rPr sz="2200" spc="175" dirty="0"/>
              <a:t>Αξιολόγηση</a:t>
            </a:r>
            <a:r>
              <a:rPr sz="2200" spc="195" dirty="0"/>
              <a:t> </a:t>
            </a:r>
            <a:r>
              <a:rPr sz="2200" spc="155" dirty="0"/>
              <a:t>κινδύνου</a:t>
            </a:r>
            <a:r>
              <a:rPr sz="2200" spc="190" dirty="0"/>
              <a:t> </a:t>
            </a:r>
            <a:r>
              <a:rPr sz="2200" spc="125" dirty="0"/>
              <a:t>για</a:t>
            </a:r>
            <a:r>
              <a:rPr sz="2200" spc="180" dirty="0"/>
              <a:t> </a:t>
            </a:r>
            <a:r>
              <a:rPr sz="2200" spc="135" dirty="0"/>
              <a:t>τη</a:t>
            </a:r>
            <a:r>
              <a:rPr sz="2200" spc="200" dirty="0"/>
              <a:t> </a:t>
            </a:r>
            <a:r>
              <a:rPr sz="2200" spc="170" dirty="0"/>
              <a:t>συσκευή </a:t>
            </a:r>
            <a:r>
              <a:rPr sz="2200" spc="175" dirty="0"/>
              <a:t> </a:t>
            </a:r>
            <a:r>
              <a:rPr sz="2200" spc="170" dirty="0"/>
              <a:t>προβολής</a:t>
            </a:r>
            <a:r>
              <a:rPr sz="2200" spc="190" dirty="0"/>
              <a:t> </a:t>
            </a:r>
            <a:r>
              <a:rPr sz="2200" spc="155" dirty="0"/>
              <a:t>υπηρεσιών</a:t>
            </a:r>
            <a:r>
              <a:rPr sz="2200" spc="165" dirty="0"/>
              <a:t> </a:t>
            </a:r>
            <a:r>
              <a:rPr sz="2200" spc="120" dirty="0"/>
              <a:t>e-</a:t>
            </a:r>
            <a:r>
              <a:rPr sz="2200" spc="190" dirty="0"/>
              <a:t> </a:t>
            </a:r>
            <a:r>
              <a:rPr sz="2200" spc="170" dirty="0"/>
              <a:t>Nav</a:t>
            </a:r>
            <a:r>
              <a:rPr sz="2200" spc="195" dirty="0"/>
              <a:t> </a:t>
            </a:r>
            <a:r>
              <a:rPr sz="2200" spc="150" dirty="0"/>
              <a:t>του</a:t>
            </a:r>
            <a:r>
              <a:rPr sz="2200" spc="190" dirty="0"/>
              <a:t> </a:t>
            </a:r>
            <a:r>
              <a:rPr sz="2200" spc="160" dirty="0"/>
              <a:t>πλοίου</a:t>
            </a:r>
            <a:endParaRPr sz="2200"/>
          </a:p>
        </p:txBody>
      </p:sp>
      <p:sp>
        <p:nvSpPr>
          <p:cNvPr id="11" name="object 11"/>
          <p:cNvSpPr txBox="1"/>
          <p:nvPr/>
        </p:nvSpPr>
        <p:spPr>
          <a:xfrm>
            <a:off x="3249612" y="975677"/>
            <a:ext cx="7672705" cy="238760"/>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Εντοπισμένες</a:t>
            </a:r>
            <a:r>
              <a:rPr sz="1400" spc="45" dirty="0">
                <a:solidFill>
                  <a:srgbClr val="FFFFFF"/>
                </a:solidFill>
                <a:latin typeface="Calibri"/>
                <a:cs typeface="Calibri"/>
              </a:rPr>
              <a:t> </a:t>
            </a:r>
            <a:r>
              <a:rPr sz="1400" spc="35" dirty="0">
                <a:solidFill>
                  <a:srgbClr val="FFFFFF"/>
                </a:solidFill>
                <a:latin typeface="Calibri"/>
                <a:cs typeface="Calibri"/>
              </a:rPr>
              <a:t>απειλές</a:t>
            </a:r>
            <a:r>
              <a:rPr sz="1400" spc="50" dirty="0">
                <a:solidFill>
                  <a:srgbClr val="FFFFFF"/>
                </a:solidFill>
                <a:latin typeface="Calibri"/>
                <a:cs typeface="Calibri"/>
              </a:rPr>
              <a:t> </a:t>
            </a:r>
            <a:r>
              <a:rPr sz="1400" spc="25" dirty="0">
                <a:solidFill>
                  <a:srgbClr val="FFFFFF"/>
                </a:solidFill>
                <a:latin typeface="Calibri"/>
                <a:cs typeface="Calibri"/>
              </a:rPr>
              <a:t>XML</a:t>
            </a:r>
            <a:r>
              <a:rPr sz="1400" spc="-15" dirty="0">
                <a:solidFill>
                  <a:srgbClr val="FFFFFF"/>
                </a:solidFill>
                <a:latin typeface="Calibri"/>
                <a:cs typeface="Calibri"/>
              </a:rPr>
              <a:t> </a:t>
            </a:r>
            <a:r>
              <a:rPr sz="1400" spc="5" dirty="0">
                <a:solidFill>
                  <a:srgbClr val="FFFFFF"/>
                </a:solidFill>
                <a:latin typeface="Calibri"/>
                <a:cs typeface="Calibri"/>
              </a:rPr>
              <a:t>(Extensible</a:t>
            </a:r>
            <a:r>
              <a:rPr sz="1400" spc="-20" dirty="0">
                <a:solidFill>
                  <a:srgbClr val="FFFFFF"/>
                </a:solidFill>
                <a:latin typeface="Calibri"/>
                <a:cs typeface="Calibri"/>
              </a:rPr>
              <a:t> </a:t>
            </a:r>
            <a:r>
              <a:rPr sz="1400" spc="15" dirty="0">
                <a:solidFill>
                  <a:srgbClr val="FFFFFF"/>
                </a:solidFill>
                <a:latin typeface="Calibri"/>
                <a:cs typeface="Calibri"/>
              </a:rPr>
              <a:t>Markup</a:t>
            </a:r>
            <a:r>
              <a:rPr sz="1400" spc="-15" dirty="0">
                <a:solidFill>
                  <a:srgbClr val="FFFFFF"/>
                </a:solidFill>
                <a:latin typeface="Calibri"/>
                <a:cs typeface="Calibri"/>
              </a:rPr>
              <a:t> </a:t>
            </a:r>
            <a:r>
              <a:rPr sz="1400" spc="10" dirty="0">
                <a:solidFill>
                  <a:srgbClr val="FFFFFF"/>
                </a:solidFill>
                <a:latin typeface="Calibri"/>
                <a:cs typeface="Calibri"/>
              </a:rPr>
              <a:t>Language</a:t>
            </a:r>
            <a:r>
              <a:rPr sz="1400" spc="-20" dirty="0">
                <a:solidFill>
                  <a:srgbClr val="FFFFFF"/>
                </a:solidFill>
                <a:latin typeface="Calibri"/>
                <a:cs typeface="Calibri"/>
              </a:rPr>
              <a:t> </a:t>
            </a:r>
            <a:r>
              <a:rPr sz="1400" spc="20" dirty="0">
                <a:solidFill>
                  <a:srgbClr val="FFFFFF"/>
                </a:solidFill>
                <a:latin typeface="Calibri"/>
                <a:cs typeface="Calibri"/>
              </a:rPr>
              <a:t>-</a:t>
            </a:r>
            <a:r>
              <a:rPr sz="1400" spc="-15" dirty="0">
                <a:solidFill>
                  <a:srgbClr val="FFFFFF"/>
                </a:solidFill>
                <a:latin typeface="Calibri"/>
                <a:cs typeface="Calibri"/>
              </a:rPr>
              <a:t> </a:t>
            </a:r>
            <a:r>
              <a:rPr sz="1400" spc="15" dirty="0">
                <a:solidFill>
                  <a:srgbClr val="FFFFFF"/>
                </a:solidFill>
                <a:latin typeface="Calibri"/>
                <a:cs typeface="Calibri"/>
              </a:rPr>
              <a:t>δομημένη</a:t>
            </a:r>
            <a:r>
              <a:rPr sz="1400" spc="-20" dirty="0">
                <a:solidFill>
                  <a:srgbClr val="FFFFFF"/>
                </a:solidFill>
                <a:latin typeface="Calibri"/>
                <a:cs typeface="Calibri"/>
              </a:rPr>
              <a:t> </a:t>
            </a:r>
            <a:r>
              <a:rPr sz="1400" spc="20" dirty="0">
                <a:solidFill>
                  <a:srgbClr val="FFFFFF"/>
                </a:solidFill>
                <a:latin typeface="Calibri"/>
                <a:cs typeface="Calibri"/>
              </a:rPr>
              <a:t>μορφή</a:t>
            </a:r>
            <a:r>
              <a:rPr sz="1400" spc="-15" dirty="0">
                <a:solidFill>
                  <a:srgbClr val="FFFFFF"/>
                </a:solidFill>
                <a:latin typeface="Calibri"/>
                <a:cs typeface="Calibri"/>
              </a:rPr>
              <a:t> </a:t>
            </a:r>
            <a:r>
              <a:rPr sz="1400" spc="10" dirty="0">
                <a:solidFill>
                  <a:srgbClr val="FFFFFF"/>
                </a:solidFill>
                <a:latin typeface="Calibri"/>
                <a:cs typeface="Calibri"/>
              </a:rPr>
              <a:t>ανταλλαγής</a:t>
            </a:r>
            <a:r>
              <a:rPr sz="1400" spc="-20" dirty="0">
                <a:solidFill>
                  <a:srgbClr val="FFFFFF"/>
                </a:solidFill>
                <a:latin typeface="Calibri"/>
                <a:cs typeface="Calibri"/>
              </a:rPr>
              <a:t> </a:t>
            </a:r>
            <a:r>
              <a:rPr sz="1400" spc="10" dirty="0">
                <a:solidFill>
                  <a:srgbClr val="FFFFFF"/>
                </a:solidFill>
                <a:latin typeface="Calibri"/>
                <a:cs typeface="Calibri"/>
              </a:rPr>
              <a:t>δεδομένωνn)</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578126207"/>
              </p:ext>
            </p:extLst>
          </p:nvPr>
        </p:nvGraphicFramePr>
        <p:xfrm>
          <a:off x="5591175" y="1300480"/>
          <a:ext cx="6366510" cy="3946519"/>
        </p:xfrm>
        <a:graphic>
          <a:graphicData uri="http://schemas.openxmlformats.org/drawingml/2006/table">
            <a:tbl>
              <a:tblPr firstRow="1" bandRow="1">
                <a:tableStyleId>{2D5ABB26-0587-4C30-8999-92F81FD0307C}</a:tableStyleId>
              </a:tblPr>
              <a:tblGrid>
                <a:gridCol w="59563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607060">
                  <a:extLst>
                    <a:ext uri="{9D8B030D-6E8A-4147-A177-3AD203B41FA5}">
                      <a16:colId xmlns:a16="http://schemas.microsoft.com/office/drawing/2014/main" val="20002"/>
                    </a:ext>
                  </a:extLst>
                </a:gridCol>
                <a:gridCol w="2694940">
                  <a:extLst>
                    <a:ext uri="{9D8B030D-6E8A-4147-A177-3AD203B41FA5}">
                      <a16:colId xmlns:a16="http://schemas.microsoft.com/office/drawing/2014/main" val="20003"/>
                    </a:ext>
                  </a:extLst>
                </a:gridCol>
              </a:tblGrid>
              <a:tr h="405765">
                <a:tc>
                  <a:txBody>
                    <a:bodyPr/>
                    <a:lstStyle/>
                    <a:p>
                      <a:pPr marL="128270">
                        <a:lnSpc>
                          <a:spcPct val="100000"/>
                        </a:lnSpc>
                        <a:spcBef>
                          <a:spcPts val="350"/>
                        </a:spcBef>
                      </a:pPr>
                      <a:r>
                        <a:rPr sz="950" b="1" spc="35" dirty="0">
                          <a:solidFill>
                            <a:srgbClr val="FFFFFF"/>
                          </a:solidFill>
                          <a:latin typeface="Calibri"/>
                          <a:cs typeface="Calibri"/>
                        </a:rPr>
                        <a:t>Όχι.</a:t>
                      </a:r>
                      <a:endParaRPr sz="950">
                        <a:latin typeface="Calibri"/>
                        <a:cs typeface="Calibri"/>
                      </a:endParaRPr>
                    </a:p>
                  </a:txBody>
                  <a:tcPr marL="0" marR="0" marT="44450" marB="0">
                    <a:lnT w="12700">
                      <a:solidFill>
                        <a:srgbClr val="FFB800"/>
                      </a:solidFill>
                      <a:prstDash val="solid"/>
                    </a:lnT>
                    <a:lnB w="12700">
                      <a:solidFill>
                        <a:srgbClr val="FFB800"/>
                      </a:solidFill>
                      <a:prstDash val="solid"/>
                    </a:lnB>
                    <a:solidFill>
                      <a:srgbClr val="000000"/>
                    </a:solidFill>
                  </a:tcPr>
                </a:tc>
                <a:tc>
                  <a:txBody>
                    <a:bodyPr/>
                    <a:lstStyle/>
                    <a:p>
                      <a:pPr marL="34290" algn="ctr">
                        <a:lnSpc>
                          <a:spcPct val="100000"/>
                        </a:lnSpc>
                        <a:spcBef>
                          <a:spcPts val="350"/>
                        </a:spcBef>
                      </a:pPr>
                      <a:r>
                        <a:rPr sz="950" b="1" spc="10" dirty="0">
                          <a:solidFill>
                            <a:srgbClr val="FFFFFF"/>
                          </a:solidFill>
                          <a:latin typeface="Calibri"/>
                          <a:cs typeface="Calibri"/>
                        </a:rPr>
                        <a:t>Απειλή</a:t>
                      </a:r>
                      <a:endParaRPr sz="950">
                        <a:latin typeface="Calibri"/>
                        <a:cs typeface="Calibri"/>
                      </a:endParaRPr>
                    </a:p>
                  </a:txBody>
                  <a:tcPr marL="0" marR="0" marT="44450" marB="0">
                    <a:lnT w="12700">
                      <a:solidFill>
                        <a:srgbClr val="FFB800"/>
                      </a:solidFill>
                      <a:prstDash val="solid"/>
                    </a:lnT>
                    <a:lnB w="12700">
                      <a:solidFill>
                        <a:srgbClr val="FFB800"/>
                      </a:solidFill>
                      <a:prstDash val="solid"/>
                    </a:lnB>
                    <a:solidFill>
                      <a:srgbClr val="000000"/>
                    </a:solidFill>
                  </a:tcPr>
                </a:tc>
                <a:tc>
                  <a:txBody>
                    <a:bodyPr/>
                    <a:lstStyle/>
                    <a:p>
                      <a:pPr marL="255270">
                        <a:lnSpc>
                          <a:spcPct val="100000"/>
                        </a:lnSpc>
                        <a:spcBef>
                          <a:spcPts val="350"/>
                        </a:spcBef>
                      </a:pPr>
                      <a:r>
                        <a:rPr sz="950" b="1" spc="35" dirty="0">
                          <a:solidFill>
                            <a:srgbClr val="FFFFFF"/>
                          </a:solidFill>
                          <a:latin typeface="Calibri"/>
                          <a:cs typeface="Calibri"/>
                        </a:rPr>
                        <a:t>Όχι.</a:t>
                      </a:r>
                      <a:endParaRPr sz="950">
                        <a:latin typeface="Calibri"/>
                        <a:cs typeface="Calibri"/>
                      </a:endParaRPr>
                    </a:p>
                  </a:txBody>
                  <a:tcPr marL="0" marR="0" marT="44450" marB="0">
                    <a:lnT w="12700">
                      <a:solidFill>
                        <a:srgbClr val="FFB800"/>
                      </a:solidFill>
                      <a:prstDash val="solid"/>
                    </a:lnT>
                    <a:lnB w="12700">
                      <a:solidFill>
                        <a:srgbClr val="FFB800"/>
                      </a:solidFill>
                      <a:prstDash val="solid"/>
                    </a:lnB>
                    <a:solidFill>
                      <a:srgbClr val="000000"/>
                    </a:solidFill>
                  </a:tcPr>
                </a:tc>
                <a:tc>
                  <a:txBody>
                    <a:bodyPr/>
                    <a:lstStyle/>
                    <a:p>
                      <a:pPr marL="40005" algn="ctr">
                        <a:lnSpc>
                          <a:spcPct val="100000"/>
                        </a:lnSpc>
                        <a:spcBef>
                          <a:spcPts val="350"/>
                        </a:spcBef>
                      </a:pPr>
                      <a:r>
                        <a:rPr sz="950" b="1" spc="10" dirty="0">
                          <a:solidFill>
                            <a:srgbClr val="FFFFFF"/>
                          </a:solidFill>
                          <a:latin typeface="Calibri"/>
                          <a:cs typeface="Calibri"/>
                        </a:rPr>
                        <a:t>Απειλή</a:t>
                      </a:r>
                      <a:endParaRPr sz="950">
                        <a:latin typeface="Calibri"/>
                        <a:cs typeface="Calibri"/>
                      </a:endParaRPr>
                    </a:p>
                  </a:txBody>
                  <a:tcPr marL="0" marR="0" marT="44450" marB="0">
                    <a:lnT w="12700">
                      <a:solidFill>
                        <a:srgbClr val="FFB800"/>
                      </a:solidFill>
                      <a:prstDash val="solid"/>
                    </a:lnT>
                    <a:lnB w="12700">
                      <a:solidFill>
                        <a:srgbClr val="FFB800"/>
                      </a:solidFill>
                      <a:prstDash val="solid"/>
                    </a:lnB>
                    <a:solidFill>
                      <a:srgbClr val="000000"/>
                    </a:solidFill>
                  </a:tcPr>
                </a:tc>
                <a:extLst>
                  <a:ext uri="{0D108BD9-81ED-4DB2-BD59-A6C34878D82A}">
                    <a16:rowId xmlns:a16="http://schemas.microsoft.com/office/drawing/2014/main" val="10000"/>
                  </a:ext>
                </a:extLst>
              </a:tr>
              <a:tr h="385444">
                <a:tc>
                  <a:txBody>
                    <a:bodyPr/>
                    <a:lstStyle/>
                    <a:p>
                      <a:pPr marL="92075">
                        <a:lnSpc>
                          <a:spcPct val="100000"/>
                        </a:lnSpc>
                        <a:spcBef>
                          <a:spcPts val="350"/>
                        </a:spcBef>
                      </a:pPr>
                      <a:r>
                        <a:rPr sz="950" dirty="0">
                          <a:solidFill>
                            <a:schemeClr val="tx1"/>
                          </a:solidFill>
                          <a:latin typeface="Calibri"/>
                          <a:cs typeface="Calibri"/>
                        </a:rPr>
                        <a:t>1</a:t>
                      </a:r>
                      <a:endParaRPr sz="950">
                        <a:solidFill>
                          <a:schemeClr val="tx1"/>
                        </a:solidFill>
                        <a:latin typeface="Calibri"/>
                        <a:cs typeface="Calibri"/>
                      </a:endParaRPr>
                    </a:p>
                  </a:txBody>
                  <a:tcPr marL="0" marR="0" marT="44450" marB="0">
                    <a:lnT w="12700">
                      <a:solidFill>
                        <a:srgbClr val="FFB800"/>
                      </a:solidFill>
                      <a:prstDash val="solid"/>
                    </a:lnT>
                    <a:solidFill>
                      <a:srgbClr val="FDF0CC"/>
                    </a:solidFill>
                  </a:tcPr>
                </a:tc>
                <a:tc>
                  <a:txBody>
                    <a:bodyPr/>
                    <a:lstStyle/>
                    <a:p>
                      <a:pPr marL="641350">
                        <a:lnSpc>
                          <a:spcPct val="100000"/>
                        </a:lnSpc>
                        <a:spcBef>
                          <a:spcPts val="350"/>
                        </a:spcBef>
                      </a:pPr>
                      <a:r>
                        <a:rPr sz="950" spc="60" dirty="0">
                          <a:solidFill>
                            <a:schemeClr val="tx1"/>
                          </a:solidFill>
                          <a:latin typeface="Calibri"/>
                          <a:cs typeface="Calibri"/>
                        </a:rPr>
                        <a:t>Κακόβουλο</a:t>
                      </a:r>
                      <a:r>
                        <a:rPr sz="950" spc="-15" dirty="0">
                          <a:solidFill>
                            <a:schemeClr val="tx1"/>
                          </a:solidFill>
                          <a:latin typeface="Calibri"/>
                          <a:cs typeface="Calibri"/>
                        </a:rPr>
                        <a:t> </a:t>
                      </a:r>
                      <a:r>
                        <a:rPr sz="950" spc="55" dirty="0">
                          <a:solidFill>
                            <a:schemeClr val="tx1"/>
                          </a:solidFill>
                          <a:latin typeface="Calibri"/>
                          <a:cs typeface="Calibri"/>
                        </a:rPr>
                        <a:t>λογισμικό</a:t>
                      </a:r>
                      <a:endParaRPr sz="950">
                        <a:solidFill>
                          <a:schemeClr val="tx1"/>
                        </a:solidFill>
                        <a:latin typeface="Calibri"/>
                        <a:cs typeface="Calibri"/>
                      </a:endParaRPr>
                    </a:p>
                  </a:txBody>
                  <a:tcPr marL="0" marR="0" marT="44450" marB="0">
                    <a:lnT w="12700">
                      <a:solidFill>
                        <a:srgbClr val="FFB800"/>
                      </a:solidFill>
                      <a:prstDash val="solid"/>
                    </a:lnT>
                    <a:solidFill>
                      <a:srgbClr val="FDF0CC"/>
                    </a:solidFill>
                  </a:tcPr>
                </a:tc>
                <a:tc>
                  <a:txBody>
                    <a:bodyPr/>
                    <a:lstStyle/>
                    <a:p>
                      <a:pPr marL="210820">
                        <a:lnSpc>
                          <a:spcPct val="100000"/>
                        </a:lnSpc>
                        <a:spcBef>
                          <a:spcPts val="350"/>
                        </a:spcBef>
                      </a:pPr>
                      <a:r>
                        <a:rPr sz="950" dirty="0">
                          <a:solidFill>
                            <a:schemeClr val="tx1"/>
                          </a:solidFill>
                          <a:latin typeface="Calibri"/>
                          <a:cs typeface="Calibri"/>
                        </a:rPr>
                        <a:t>9</a:t>
                      </a:r>
                      <a:endParaRPr sz="950">
                        <a:solidFill>
                          <a:schemeClr val="tx1"/>
                        </a:solidFill>
                        <a:latin typeface="Calibri"/>
                        <a:cs typeface="Calibri"/>
                      </a:endParaRPr>
                    </a:p>
                  </a:txBody>
                  <a:tcPr marL="0" marR="0" marT="44450" marB="0">
                    <a:lnT w="12700">
                      <a:solidFill>
                        <a:srgbClr val="FFB800"/>
                      </a:solidFill>
                      <a:prstDash val="solid"/>
                    </a:lnT>
                    <a:solidFill>
                      <a:srgbClr val="FDF0CC"/>
                    </a:solidFill>
                  </a:tcPr>
                </a:tc>
                <a:tc>
                  <a:txBody>
                    <a:bodyPr/>
                    <a:lstStyle/>
                    <a:p>
                      <a:pPr marL="128270">
                        <a:lnSpc>
                          <a:spcPct val="100000"/>
                        </a:lnSpc>
                        <a:spcBef>
                          <a:spcPts val="350"/>
                        </a:spcBef>
                      </a:pPr>
                      <a:r>
                        <a:rPr sz="950" spc="55" dirty="0">
                          <a:solidFill>
                            <a:schemeClr val="tx1"/>
                          </a:solidFill>
                          <a:latin typeface="Calibri"/>
                          <a:cs typeface="Calibri"/>
                        </a:rPr>
                        <a:t>Επίθεση</a:t>
                      </a:r>
                      <a:r>
                        <a:rPr sz="950" spc="5" dirty="0">
                          <a:solidFill>
                            <a:schemeClr val="tx1"/>
                          </a:solidFill>
                          <a:latin typeface="Calibri"/>
                          <a:cs typeface="Calibri"/>
                        </a:rPr>
                        <a:t> </a:t>
                      </a:r>
                      <a:r>
                        <a:rPr sz="950" spc="60" dirty="0">
                          <a:solidFill>
                            <a:schemeClr val="tx1"/>
                          </a:solidFill>
                          <a:latin typeface="Calibri"/>
                          <a:cs typeface="Calibri"/>
                        </a:rPr>
                        <a:t>Man-in-the-middle</a:t>
                      </a:r>
                      <a:endParaRPr sz="950" dirty="0">
                        <a:solidFill>
                          <a:schemeClr val="tx1"/>
                        </a:solidFill>
                        <a:latin typeface="Calibri"/>
                        <a:cs typeface="Calibri"/>
                      </a:endParaRPr>
                    </a:p>
                  </a:txBody>
                  <a:tcPr marL="0" marR="0" marT="44450" marB="0">
                    <a:lnT w="12700">
                      <a:solidFill>
                        <a:srgbClr val="FFB800"/>
                      </a:solidFill>
                      <a:prstDash val="solid"/>
                    </a:lnT>
                    <a:solidFill>
                      <a:srgbClr val="FDF0CC"/>
                    </a:solidFill>
                  </a:tcPr>
                </a:tc>
                <a:extLst>
                  <a:ext uri="{0D108BD9-81ED-4DB2-BD59-A6C34878D82A}">
                    <a16:rowId xmlns:a16="http://schemas.microsoft.com/office/drawing/2014/main" val="10001"/>
                  </a:ext>
                </a:extLst>
              </a:tr>
              <a:tr h="259397">
                <a:tc>
                  <a:txBody>
                    <a:bodyPr/>
                    <a:lstStyle/>
                    <a:p>
                      <a:pPr marL="92075">
                        <a:lnSpc>
                          <a:spcPct val="100000"/>
                        </a:lnSpc>
                        <a:spcBef>
                          <a:spcPts val="350"/>
                        </a:spcBef>
                      </a:pPr>
                      <a:r>
                        <a:rPr sz="950" dirty="0">
                          <a:solidFill>
                            <a:srgbClr val="FFFFFF"/>
                          </a:solidFill>
                          <a:latin typeface="Calibri"/>
                          <a:cs typeface="Calibri"/>
                        </a:rPr>
                        <a:t>2</a:t>
                      </a:r>
                      <a:endParaRPr sz="950">
                        <a:latin typeface="Calibri"/>
                        <a:cs typeface="Calibri"/>
                      </a:endParaRPr>
                    </a:p>
                  </a:txBody>
                  <a:tcPr marL="0" marR="0" marT="44450" marB="0">
                    <a:solidFill>
                      <a:srgbClr val="000000"/>
                    </a:solidFill>
                  </a:tcPr>
                </a:tc>
                <a:tc>
                  <a:txBody>
                    <a:bodyPr/>
                    <a:lstStyle/>
                    <a:p>
                      <a:pPr marL="31750" algn="ctr">
                        <a:lnSpc>
                          <a:spcPct val="100000"/>
                        </a:lnSpc>
                        <a:spcBef>
                          <a:spcPts val="350"/>
                        </a:spcBef>
                      </a:pPr>
                      <a:r>
                        <a:rPr sz="950" spc="50" dirty="0">
                          <a:solidFill>
                            <a:srgbClr val="FFFFFF"/>
                          </a:solidFill>
                          <a:latin typeface="Calibri"/>
                          <a:cs typeface="Calibri"/>
                        </a:rPr>
                        <a:t>Ωμή</a:t>
                      </a:r>
                      <a:r>
                        <a:rPr sz="950" spc="-15" dirty="0">
                          <a:solidFill>
                            <a:srgbClr val="FFFFFF"/>
                          </a:solidFill>
                          <a:latin typeface="Calibri"/>
                          <a:cs typeface="Calibri"/>
                        </a:rPr>
                        <a:t> </a:t>
                      </a:r>
                      <a:r>
                        <a:rPr sz="950" spc="30" dirty="0">
                          <a:solidFill>
                            <a:srgbClr val="FFFFFF"/>
                          </a:solidFill>
                          <a:latin typeface="Calibri"/>
                          <a:cs typeface="Calibri"/>
                        </a:rPr>
                        <a:t>βία</a:t>
                      </a:r>
                      <a:endParaRPr sz="950">
                        <a:latin typeface="Calibri"/>
                        <a:cs typeface="Calibri"/>
                      </a:endParaRPr>
                    </a:p>
                  </a:txBody>
                  <a:tcPr marL="0" marR="0" marT="44450" marB="0">
                    <a:solidFill>
                      <a:srgbClr val="000000"/>
                    </a:solidFill>
                  </a:tcPr>
                </a:tc>
                <a:tc>
                  <a:txBody>
                    <a:bodyPr/>
                    <a:lstStyle/>
                    <a:p>
                      <a:pPr marL="210820">
                        <a:lnSpc>
                          <a:spcPct val="100000"/>
                        </a:lnSpc>
                        <a:spcBef>
                          <a:spcPts val="350"/>
                        </a:spcBef>
                      </a:pPr>
                      <a:r>
                        <a:rPr sz="950" spc="30" dirty="0">
                          <a:solidFill>
                            <a:srgbClr val="FFFFFF"/>
                          </a:solidFill>
                          <a:latin typeface="Calibri"/>
                          <a:cs typeface="Calibri"/>
                        </a:rPr>
                        <a:t>10</a:t>
                      </a:r>
                      <a:endParaRPr sz="950">
                        <a:latin typeface="Calibri"/>
                        <a:cs typeface="Calibri"/>
                      </a:endParaRPr>
                    </a:p>
                  </a:txBody>
                  <a:tcPr marL="0" marR="0" marT="44450" marB="0">
                    <a:solidFill>
                      <a:srgbClr val="000000"/>
                    </a:solidFill>
                  </a:tcPr>
                </a:tc>
                <a:tc>
                  <a:txBody>
                    <a:bodyPr/>
                    <a:lstStyle/>
                    <a:p>
                      <a:pPr marL="128270">
                        <a:lnSpc>
                          <a:spcPct val="100000"/>
                        </a:lnSpc>
                        <a:spcBef>
                          <a:spcPts val="605"/>
                        </a:spcBef>
                      </a:pPr>
                      <a:r>
                        <a:rPr sz="950" spc="45" dirty="0">
                          <a:solidFill>
                            <a:srgbClr val="FFFFFF"/>
                          </a:solidFill>
                          <a:latin typeface="Calibri"/>
                          <a:cs typeface="Calibri"/>
                        </a:rPr>
                        <a:t>Εσφαλμένη</a:t>
                      </a:r>
                      <a:r>
                        <a:rPr sz="950" spc="5" dirty="0">
                          <a:solidFill>
                            <a:srgbClr val="FFFFFF"/>
                          </a:solidFill>
                          <a:latin typeface="Calibri"/>
                          <a:cs typeface="Calibri"/>
                        </a:rPr>
                        <a:t> </a:t>
                      </a:r>
                      <a:r>
                        <a:rPr sz="950" spc="45" dirty="0">
                          <a:solidFill>
                            <a:srgbClr val="FFFFFF"/>
                          </a:solidFill>
                          <a:latin typeface="Calibri"/>
                          <a:cs typeface="Calibri"/>
                        </a:rPr>
                        <a:t>χρήση</a:t>
                      </a:r>
                      <a:r>
                        <a:rPr sz="950" spc="5" dirty="0">
                          <a:solidFill>
                            <a:srgbClr val="FFFFFF"/>
                          </a:solidFill>
                          <a:latin typeface="Calibri"/>
                          <a:cs typeface="Calibri"/>
                        </a:rPr>
                        <a:t> </a:t>
                      </a:r>
                      <a:r>
                        <a:rPr sz="950" spc="50" dirty="0">
                          <a:solidFill>
                            <a:srgbClr val="FFFFFF"/>
                          </a:solidFill>
                          <a:latin typeface="Calibri"/>
                          <a:cs typeface="Calibri"/>
                        </a:rPr>
                        <a:t>ή</a:t>
                      </a:r>
                      <a:r>
                        <a:rPr sz="950" spc="10" dirty="0">
                          <a:solidFill>
                            <a:srgbClr val="FFFFFF"/>
                          </a:solidFill>
                          <a:latin typeface="Calibri"/>
                          <a:cs typeface="Calibri"/>
                        </a:rPr>
                        <a:t> </a:t>
                      </a:r>
                      <a:r>
                        <a:rPr sz="950" spc="35" dirty="0">
                          <a:solidFill>
                            <a:srgbClr val="FFFFFF"/>
                          </a:solidFill>
                          <a:latin typeface="Calibri"/>
                          <a:cs typeface="Calibri"/>
                        </a:rPr>
                        <a:t>εσφαλμένη</a:t>
                      </a:r>
                      <a:endParaRPr sz="950">
                        <a:latin typeface="Calibri"/>
                        <a:cs typeface="Calibri"/>
                      </a:endParaRPr>
                    </a:p>
                  </a:txBody>
                  <a:tcPr marL="0" marR="0" marT="76835" marB="0">
                    <a:solidFill>
                      <a:srgbClr val="000000"/>
                    </a:solidFill>
                  </a:tcPr>
                </a:tc>
                <a:extLst>
                  <a:ext uri="{0D108BD9-81ED-4DB2-BD59-A6C34878D82A}">
                    <a16:rowId xmlns:a16="http://schemas.microsoft.com/office/drawing/2014/main" val="10002"/>
                  </a:ext>
                </a:extLst>
              </a:tr>
              <a:tr h="406082">
                <a:tc>
                  <a:txBody>
                    <a:bodyPr/>
                    <a:lstStyle/>
                    <a:p>
                      <a:pPr>
                        <a:lnSpc>
                          <a:spcPct val="100000"/>
                        </a:lnSpc>
                      </a:pPr>
                      <a:endParaRPr sz="1100">
                        <a:latin typeface="Times New Roman"/>
                        <a:cs typeface="Times New Roman"/>
                      </a:endParaRPr>
                    </a:p>
                  </a:txBody>
                  <a:tcPr marL="0" marR="0" marT="0" marB="0">
                    <a:solidFill>
                      <a:srgbClr val="000000"/>
                    </a:solidFill>
                  </a:tcPr>
                </a:tc>
                <a:tc>
                  <a:txBody>
                    <a:bodyPr/>
                    <a:lstStyle/>
                    <a:p>
                      <a:pPr>
                        <a:lnSpc>
                          <a:spcPct val="100000"/>
                        </a:lnSpc>
                      </a:pPr>
                      <a:endParaRPr sz="1100">
                        <a:latin typeface="Times New Roman"/>
                        <a:cs typeface="Times New Roman"/>
                      </a:endParaRPr>
                    </a:p>
                  </a:txBody>
                  <a:tcPr marL="0" marR="0" marT="0" marB="0">
                    <a:solidFill>
                      <a:srgbClr val="000000"/>
                    </a:solidFill>
                  </a:tcPr>
                </a:tc>
                <a:tc>
                  <a:txBody>
                    <a:bodyPr/>
                    <a:lstStyle/>
                    <a:p>
                      <a:pPr>
                        <a:lnSpc>
                          <a:spcPct val="100000"/>
                        </a:lnSpc>
                      </a:pPr>
                      <a:endParaRPr sz="1100">
                        <a:latin typeface="Times New Roman"/>
                        <a:cs typeface="Times New Roman"/>
                      </a:endParaRPr>
                    </a:p>
                  </a:txBody>
                  <a:tcPr marL="0" marR="0" marT="0" marB="0">
                    <a:solidFill>
                      <a:srgbClr val="000000"/>
                    </a:solidFill>
                  </a:tcPr>
                </a:tc>
                <a:tc>
                  <a:txBody>
                    <a:bodyPr/>
                    <a:lstStyle/>
                    <a:p>
                      <a:pPr marL="128270">
                        <a:lnSpc>
                          <a:spcPct val="100000"/>
                        </a:lnSpc>
                        <a:spcBef>
                          <a:spcPts val="10"/>
                        </a:spcBef>
                      </a:pPr>
                      <a:r>
                        <a:rPr sz="950" spc="70" dirty="0">
                          <a:solidFill>
                            <a:srgbClr val="FFFFFF"/>
                          </a:solidFill>
                          <a:latin typeface="Calibri"/>
                          <a:cs typeface="Calibri"/>
                        </a:rPr>
                        <a:t>χορήγηση</a:t>
                      </a:r>
                      <a:r>
                        <a:rPr sz="950" spc="-15" dirty="0">
                          <a:solidFill>
                            <a:srgbClr val="FFFFFF"/>
                          </a:solidFill>
                          <a:latin typeface="Calibri"/>
                          <a:cs typeface="Calibri"/>
                        </a:rPr>
                        <a:t> </a:t>
                      </a:r>
                      <a:r>
                        <a:rPr sz="950" spc="65" dirty="0">
                          <a:solidFill>
                            <a:srgbClr val="FFFFFF"/>
                          </a:solidFill>
                          <a:latin typeface="Calibri"/>
                          <a:cs typeface="Calibri"/>
                        </a:rPr>
                        <a:t>συσκευών</a:t>
                      </a:r>
                      <a:endParaRPr sz="950">
                        <a:latin typeface="Calibri"/>
                        <a:cs typeface="Calibri"/>
                      </a:endParaRPr>
                    </a:p>
                  </a:txBody>
                  <a:tcPr marL="0" marR="0" marT="1270" marB="0">
                    <a:solidFill>
                      <a:srgbClr val="000000"/>
                    </a:solidFill>
                  </a:tcPr>
                </a:tc>
                <a:extLst>
                  <a:ext uri="{0D108BD9-81ED-4DB2-BD59-A6C34878D82A}">
                    <a16:rowId xmlns:a16="http://schemas.microsoft.com/office/drawing/2014/main" val="10003"/>
                  </a:ext>
                </a:extLst>
              </a:tr>
              <a:tr h="665479">
                <a:tc>
                  <a:txBody>
                    <a:bodyPr/>
                    <a:lstStyle/>
                    <a:p>
                      <a:pPr marL="92075">
                        <a:lnSpc>
                          <a:spcPct val="100000"/>
                        </a:lnSpc>
                        <a:spcBef>
                          <a:spcPts val="355"/>
                        </a:spcBef>
                      </a:pPr>
                      <a:r>
                        <a:rPr sz="950" dirty="0">
                          <a:solidFill>
                            <a:schemeClr val="tx1"/>
                          </a:solidFill>
                          <a:latin typeface="Calibri"/>
                          <a:cs typeface="Calibri"/>
                        </a:rPr>
                        <a:t>3</a:t>
                      </a:r>
                      <a:endParaRPr sz="950">
                        <a:solidFill>
                          <a:schemeClr val="tx1"/>
                        </a:solidFill>
                        <a:latin typeface="Calibri"/>
                        <a:cs typeface="Calibri"/>
                      </a:endParaRPr>
                    </a:p>
                  </a:txBody>
                  <a:tcPr marL="0" marR="0" marT="45085" marB="0">
                    <a:solidFill>
                      <a:srgbClr val="FDF0CC"/>
                    </a:solidFill>
                  </a:tcPr>
                </a:tc>
                <a:tc>
                  <a:txBody>
                    <a:bodyPr/>
                    <a:lstStyle/>
                    <a:p>
                      <a:pPr marL="243840">
                        <a:lnSpc>
                          <a:spcPct val="100000"/>
                        </a:lnSpc>
                        <a:spcBef>
                          <a:spcPts val="355"/>
                        </a:spcBef>
                      </a:pPr>
                      <a:r>
                        <a:rPr sz="950" spc="95" dirty="0">
                          <a:solidFill>
                            <a:schemeClr val="tx1"/>
                          </a:solidFill>
                          <a:latin typeface="Calibri"/>
                          <a:cs typeface="Calibri"/>
                        </a:rPr>
                        <a:t>Άρνηση</a:t>
                      </a:r>
                      <a:r>
                        <a:rPr sz="950" spc="30" dirty="0">
                          <a:solidFill>
                            <a:schemeClr val="tx1"/>
                          </a:solidFill>
                          <a:latin typeface="Calibri"/>
                          <a:cs typeface="Calibri"/>
                        </a:rPr>
                        <a:t> </a:t>
                      </a:r>
                      <a:r>
                        <a:rPr sz="950" spc="90" dirty="0">
                          <a:solidFill>
                            <a:schemeClr val="tx1"/>
                          </a:solidFill>
                          <a:latin typeface="Calibri"/>
                          <a:cs typeface="Calibri"/>
                        </a:rPr>
                        <a:t>παροχής</a:t>
                      </a:r>
                      <a:r>
                        <a:rPr sz="950" spc="35" dirty="0">
                          <a:solidFill>
                            <a:schemeClr val="tx1"/>
                          </a:solidFill>
                          <a:latin typeface="Calibri"/>
                          <a:cs typeface="Calibri"/>
                        </a:rPr>
                        <a:t> </a:t>
                      </a:r>
                      <a:r>
                        <a:rPr sz="950" spc="90" dirty="0">
                          <a:solidFill>
                            <a:schemeClr val="tx1"/>
                          </a:solidFill>
                          <a:latin typeface="Calibri"/>
                          <a:cs typeface="Calibri"/>
                        </a:rPr>
                        <a:t>υπηρεσιών</a:t>
                      </a:r>
                      <a:r>
                        <a:rPr sz="950" spc="35" dirty="0">
                          <a:solidFill>
                            <a:schemeClr val="tx1"/>
                          </a:solidFill>
                          <a:latin typeface="Calibri"/>
                          <a:cs typeface="Calibri"/>
                        </a:rPr>
                        <a:t> </a:t>
                      </a:r>
                      <a:r>
                        <a:rPr sz="950" spc="85" dirty="0">
                          <a:solidFill>
                            <a:schemeClr val="tx1"/>
                          </a:solidFill>
                          <a:latin typeface="Calibri"/>
                          <a:cs typeface="Calibri"/>
                        </a:rPr>
                        <a:t>DOS)</a:t>
                      </a:r>
                      <a:endParaRPr sz="950">
                        <a:solidFill>
                          <a:schemeClr val="tx1"/>
                        </a:solidFill>
                        <a:latin typeface="Calibri"/>
                        <a:cs typeface="Calibri"/>
                      </a:endParaRPr>
                    </a:p>
                  </a:txBody>
                  <a:tcPr marL="0" marR="0" marT="45085" marB="0">
                    <a:solidFill>
                      <a:srgbClr val="FDF0CC"/>
                    </a:solidFill>
                  </a:tcPr>
                </a:tc>
                <a:tc>
                  <a:txBody>
                    <a:bodyPr/>
                    <a:lstStyle/>
                    <a:p>
                      <a:pPr marL="210820">
                        <a:lnSpc>
                          <a:spcPct val="100000"/>
                        </a:lnSpc>
                        <a:spcBef>
                          <a:spcPts val="355"/>
                        </a:spcBef>
                      </a:pPr>
                      <a:r>
                        <a:rPr sz="950" spc="30" dirty="0">
                          <a:solidFill>
                            <a:schemeClr val="tx1"/>
                          </a:solidFill>
                          <a:latin typeface="Calibri"/>
                          <a:cs typeface="Calibri"/>
                        </a:rPr>
                        <a:t>11</a:t>
                      </a:r>
                      <a:endParaRPr sz="950">
                        <a:solidFill>
                          <a:schemeClr val="tx1"/>
                        </a:solidFill>
                        <a:latin typeface="Calibri"/>
                        <a:cs typeface="Calibri"/>
                      </a:endParaRPr>
                    </a:p>
                  </a:txBody>
                  <a:tcPr marL="0" marR="0" marT="45085" marB="0">
                    <a:solidFill>
                      <a:srgbClr val="FDF0CC"/>
                    </a:solidFill>
                  </a:tcPr>
                </a:tc>
                <a:tc>
                  <a:txBody>
                    <a:bodyPr/>
                    <a:lstStyle/>
                    <a:p>
                      <a:pPr marL="128270" marR="299720">
                        <a:lnSpc>
                          <a:spcPct val="100000"/>
                        </a:lnSpc>
                        <a:spcBef>
                          <a:spcPts val="355"/>
                        </a:spcBef>
                      </a:pPr>
                      <a:r>
                        <a:rPr sz="950" spc="90" dirty="0">
                          <a:solidFill>
                            <a:schemeClr val="tx1"/>
                          </a:solidFill>
                          <a:latin typeface="Calibri"/>
                          <a:cs typeface="Calibri"/>
                        </a:rPr>
                        <a:t>Απρόσεκτη χρήση </a:t>
                      </a:r>
                      <a:r>
                        <a:rPr sz="950" spc="95" dirty="0">
                          <a:solidFill>
                            <a:schemeClr val="tx1"/>
                          </a:solidFill>
                          <a:latin typeface="Calibri"/>
                          <a:cs typeface="Calibri"/>
                        </a:rPr>
                        <a:t>απομακρυσμένων </a:t>
                      </a:r>
                      <a:r>
                        <a:rPr sz="950" spc="100" dirty="0">
                          <a:solidFill>
                            <a:schemeClr val="tx1"/>
                          </a:solidFill>
                          <a:latin typeface="Calibri"/>
                          <a:cs typeface="Calibri"/>
                        </a:rPr>
                        <a:t> μέσων</a:t>
                      </a:r>
                      <a:r>
                        <a:rPr sz="950" spc="30" dirty="0">
                          <a:solidFill>
                            <a:schemeClr val="tx1"/>
                          </a:solidFill>
                          <a:latin typeface="Calibri"/>
                          <a:cs typeface="Calibri"/>
                        </a:rPr>
                        <a:t> </a:t>
                      </a:r>
                      <a:r>
                        <a:rPr sz="950" spc="80" dirty="0">
                          <a:solidFill>
                            <a:schemeClr val="tx1"/>
                          </a:solidFill>
                          <a:latin typeface="Calibri"/>
                          <a:cs typeface="Calibri"/>
                        </a:rPr>
                        <a:t>επικοινωνίας</a:t>
                      </a:r>
                      <a:r>
                        <a:rPr sz="950" spc="30" dirty="0">
                          <a:solidFill>
                            <a:schemeClr val="tx1"/>
                          </a:solidFill>
                          <a:latin typeface="Calibri"/>
                          <a:cs typeface="Calibri"/>
                        </a:rPr>
                        <a:t> </a:t>
                      </a:r>
                      <a:r>
                        <a:rPr sz="950" spc="100" dirty="0">
                          <a:solidFill>
                            <a:schemeClr val="tx1"/>
                          </a:solidFill>
                          <a:latin typeface="Calibri"/>
                          <a:cs typeface="Calibri"/>
                        </a:rPr>
                        <a:t>ή</a:t>
                      </a:r>
                      <a:r>
                        <a:rPr sz="950" spc="35" dirty="0">
                          <a:solidFill>
                            <a:schemeClr val="tx1"/>
                          </a:solidFill>
                          <a:latin typeface="Calibri"/>
                          <a:cs typeface="Calibri"/>
                        </a:rPr>
                        <a:t> </a:t>
                      </a:r>
                      <a:r>
                        <a:rPr sz="950" spc="95" dirty="0">
                          <a:solidFill>
                            <a:schemeClr val="tx1"/>
                          </a:solidFill>
                          <a:latin typeface="Calibri"/>
                          <a:cs typeface="Calibri"/>
                        </a:rPr>
                        <a:t>συσκευών</a:t>
                      </a:r>
                      <a:r>
                        <a:rPr sz="950" spc="35" dirty="0">
                          <a:solidFill>
                            <a:schemeClr val="tx1"/>
                          </a:solidFill>
                          <a:latin typeface="Calibri"/>
                          <a:cs typeface="Calibri"/>
                        </a:rPr>
                        <a:t> </a:t>
                      </a:r>
                      <a:r>
                        <a:rPr sz="950" spc="85" dirty="0">
                          <a:solidFill>
                            <a:schemeClr val="tx1"/>
                          </a:solidFill>
                          <a:latin typeface="Calibri"/>
                          <a:cs typeface="Calibri"/>
                        </a:rPr>
                        <a:t>USB, </a:t>
                      </a:r>
                      <a:r>
                        <a:rPr sz="950" spc="-200" dirty="0">
                          <a:solidFill>
                            <a:schemeClr val="tx1"/>
                          </a:solidFill>
                          <a:latin typeface="Calibri"/>
                          <a:cs typeface="Calibri"/>
                        </a:rPr>
                        <a:t> </a:t>
                      </a:r>
                      <a:r>
                        <a:rPr sz="950" spc="90" dirty="0">
                          <a:solidFill>
                            <a:schemeClr val="tx1"/>
                          </a:solidFill>
                          <a:latin typeface="Calibri"/>
                          <a:cs typeface="Calibri"/>
                        </a:rPr>
                        <a:t>φορητός</a:t>
                      </a:r>
                      <a:r>
                        <a:rPr sz="950" spc="30" dirty="0">
                          <a:solidFill>
                            <a:schemeClr val="tx1"/>
                          </a:solidFill>
                          <a:latin typeface="Calibri"/>
                          <a:cs typeface="Calibri"/>
                        </a:rPr>
                        <a:t> </a:t>
                      </a:r>
                      <a:r>
                        <a:rPr sz="950" spc="85" dirty="0">
                          <a:solidFill>
                            <a:schemeClr val="tx1"/>
                          </a:solidFill>
                          <a:latin typeface="Calibri"/>
                          <a:cs typeface="Calibri"/>
                        </a:rPr>
                        <a:t>υπολογιστής</a:t>
                      </a:r>
                      <a:r>
                        <a:rPr sz="950" spc="35" dirty="0">
                          <a:solidFill>
                            <a:schemeClr val="tx1"/>
                          </a:solidFill>
                          <a:latin typeface="Calibri"/>
                          <a:cs typeface="Calibri"/>
                        </a:rPr>
                        <a:t> </a:t>
                      </a:r>
                      <a:r>
                        <a:rPr sz="950" spc="70" dirty="0">
                          <a:solidFill>
                            <a:schemeClr val="tx1"/>
                          </a:solidFill>
                          <a:latin typeface="Calibri"/>
                          <a:cs typeface="Calibri"/>
                        </a:rPr>
                        <a:t>κ.λπ.)</a:t>
                      </a:r>
                      <a:endParaRPr sz="950" dirty="0">
                        <a:solidFill>
                          <a:schemeClr val="tx1"/>
                        </a:solidFill>
                        <a:latin typeface="Calibri"/>
                        <a:cs typeface="Calibri"/>
                      </a:endParaRPr>
                    </a:p>
                  </a:txBody>
                  <a:tcPr marL="0" marR="0" marT="45085" marB="0">
                    <a:solidFill>
                      <a:srgbClr val="FDF0CC"/>
                    </a:solidFill>
                  </a:tcPr>
                </a:tc>
                <a:extLst>
                  <a:ext uri="{0D108BD9-81ED-4DB2-BD59-A6C34878D82A}">
                    <a16:rowId xmlns:a16="http://schemas.microsoft.com/office/drawing/2014/main" val="10004"/>
                  </a:ext>
                </a:extLst>
              </a:tr>
              <a:tr h="385444">
                <a:tc>
                  <a:txBody>
                    <a:bodyPr/>
                    <a:lstStyle/>
                    <a:p>
                      <a:pPr marL="92075">
                        <a:lnSpc>
                          <a:spcPct val="100000"/>
                        </a:lnSpc>
                        <a:spcBef>
                          <a:spcPts val="355"/>
                        </a:spcBef>
                      </a:pPr>
                      <a:r>
                        <a:rPr sz="950" dirty="0">
                          <a:solidFill>
                            <a:srgbClr val="FFFFFF"/>
                          </a:solidFill>
                          <a:latin typeface="Calibri"/>
                          <a:cs typeface="Calibri"/>
                        </a:rPr>
                        <a:t>4</a:t>
                      </a:r>
                      <a:endParaRPr sz="950">
                        <a:latin typeface="Calibri"/>
                        <a:cs typeface="Calibri"/>
                      </a:endParaRPr>
                    </a:p>
                  </a:txBody>
                  <a:tcPr marL="0" marR="0" marT="45085" marB="0">
                    <a:solidFill>
                      <a:srgbClr val="000000"/>
                    </a:solidFill>
                  </a:tcPr>
                </a:tc>
                <a:tc>
                  <a:txBody>
                    <a:bodyPr/>
                    <a:lstStyle/>
                    <a:p>
                      <a:pPr marL="661035">
                        <a:lnSpc>
                          <a:spcPct val="100000"/>
                        </a:lnSpc>
                        <a:spcBef>
                          <a:spcPts val="355"/>
                        </a:spcBef>
                      </a:pPr>
                      <a:r>
                        <a:rPr sz="950" spc="85" dirty="0">
                          <a:solidFill>
                            <a:srgbClr val="FFFFFF"/>
                          </a:solidFill>
                          <a:latin typeface="Calibri"/>
                          <a:cs typeface="Calibri"/>
                        </a:rPr>
                        <a:t>Κοινωνική</a:t>
                      </a:r>
                      <a:r>
                        <a:rPr sz="950" spc="10" dirty="0">
                          <a:solidFill>
                            <a:srgbClr val="FFFFFF"/>
                          </a:solidFill>
                          <a:latin typeface="Calibri"/>
                          <a:cs typeface="Calibri"/>
                        </a:rPr>
                        <a:t> </a:t>
                      </a:r>
                      <a:r>
                        <a:rPr sz="950" spc="75" dirty="0">
                          <a:solidFill>
                            <a:srgbClr val="FFFFFF"/>
                          </a:solidFill>
                          <a:latin typeface="Calibri"/>
                          <a:cs typeface="Calibri"/>
                        </a:rPr>
                        <a:t>μηχανική</a:t>
                      </a:r>
                      <a:endParaRPr sz="950">
                        <a:latin typeface="Calibri"/>
                        <a:cs typeface="Calibri"/>
                      </a:endParaRPr>
                    </a:p>
                  </a:txBody>
                  <a:tcPr marL="0" marR="0" marT="45085" marB="0">
                    <a:solidFill>
                      <a:srgbClr val="000000"/>
                    </a:solidFill>
                  </a:tcPr>
                </a:tc>
                <a:tc>
                  <a:txBody>
                    <a:bodyPr/>
                    <a:lstStyle/>
                    <a:p>
                      <a:pPr marL="210820">
                        <a:lnSpc>
                          <a:spcPct val="100000"/>
                        </a:lnSpc>
                        <a:spcBef>
                          <a:spcPts val="355"/>
                        </a:spcBef>
                      </a:pPr>
                      <a:r>
                        <a:rPr sz="950" spc="30" dirty="0">
                          <a:solidFill>
                            <a:srgbClr val="FFFFFF"/>
                          </a:solidFill>
                          <a:latin typeface="Calibri"/>
                          <a:cs typeface="Calibri"/>
                        </a:rPr>
                        <a:t>12</a:t>
                      </a:r>
                      <a:endParaRPr sz="950">
                        <a:latin typeface="Calibri"/>
                        <a:cs typeface="Calibri"/>
                      </a:endParaRPr>
                    </a:p>
                  </a:txBody>
                  <a:tcPr marL="0" marR="0" marT="45085" marB="0">
                    <a:solidFill>
                      <a:srgbClr val="000000"/>
                    </a:solidFill>
                  </a:tcPr>
                </a:tc>
                <a:tc>
                  <a:txBody>
                    <a:bodyPr/>
                    <a:lstStyle/>
                    <a:p>
                      <a:pPr marL="128270">
                        <a:lnSpc>
                          <a:spcPct val="100000"/>
                        </a:lnSpc>
                        <a:spcBef>
                          <a:spcPts val="355"/>
                        </a:spcBef>
                      </a:pPr>
                      <a:r>
                        <a:rPr sz="950" spc="55" dirty="0">
                          <a:solidFill>
                            <a:srgbClr val="FFFFFF"/>
                          </a:solidFill>
                          <a:latin typeface="Calibri"/>
                          <a:cs typeface="Calibri"/>
                        </a:rPr>
                        <a:t>Ευπάθειες</a:t>
                      </a:r>
                      <a:r>
                        <a:rPr sz="950" spc="15" dirty="0">
                          <a:solidFill>
                            <a:srgbClr val="FFFFFF"/>
                          </a:solidFill>
                          <a:latin typeface="Calibri"/>
                          <a:cs typeface="Calibri"/>
                        </a:rPr>
                        <a:t> </a:t>
                      </a:r>
                      <a:r>
                        <a:rPr sz="950" spc="65" dirty="0">
                          <a:solidFill>
                            <a:srgbClr val="FFFFFF"/>
                          </a:solidFill>
                          <a:latin typeface="Calibri"/>
                          <a:cs typeface="Calibri"/>
                        </a:rPr>
                        <a:t>του</a:t>
                      </a:r>
                      <a:r>
                        <a:rPr sz="950" spc="25" dirty="0">
                          <a:solidFill>
                            <a:srgbClr val="FFFFFF"/>
                          </a:solidFill>
                          <a:latin typeface="Calibri"/>
                          <a:cs typeface="Calibri"/>
                        </a:rPr>
                        <a:t> </a:t>
                      </a:r>
                      <a:r>
                        <a:rPr sz="950" spc="60" dirty="0">
                          <a:solidFill>
                            <a:srgbClr val="FFFFFF"/>
                          </a:solidFill>
                          <a:latin typeface="Calibri"/>
                          <a:cs typeface="Calibri"/>
                        </a:rPr>
                        <a:t>λειτουργικού</a:t>
                      </a:r>
                      <a:r>
                        <a:rPr sz="950" spc="25" dirty="0">
                          <a:solidFill>
                            <a:srgbClr val="FFFFFF"/>
                          </a:solidFill>
                          <a:latin typeface="Calibri"/>
                          <a:cs typeface="Calibri"/>
                        </a:rPr>
                        <a:t> </a:t>
                      </a:r>
                      <a:r>
                        <a:rPr sz="950" spc="65" dirty="0">
                          <a:solidFill>
                            <a:srgbClr val="FFFFFF"/>
                          </a:solidFill>
                          <a:latin typeface="Calibri"/>
                          <a:cs typeface="Calibri"/>
                        </a:rPr>
                        <a:t>συστήματος</a:t>
                      </a:r>
                      <a:endParaRPr sz="950">
                        <a:latin typeface="Calibri"/>
                        <a:cs typeface="Calibri"/>
                      </a:endParaRPr>
                    </a:p>
                  </a:txBody>
                  <a:tcPr marL="0" marR="0" marT="45085" marB="0">
                    <a:solidFill>
                      <a:srgbClr val="000000"/>
                    </a:solidFill>
                  </a:tcPr>
                </a:tc>
                <a:extLst>
                  <a:ext uri="{0D108BD9-81ED-4DB2-BD59-A6C34878D82A}">
                    <a16:rowId xmlns:a16="http://schemas.microsoft.com/office/drawing/2014/main" val="10005"/>
                  </a:ext>
                </a:extLst>
              </a:tr>
              <a:tr h="457200">
                <a:tc>
                  <a:txBody>
                    <a:bodyPr/>
                    <a:lstStyle/>
                    <a:p>
                      <a:pPr marL="92075">
                        <a:lnSpc>
                          <a:spcPct val="100000"/>
                        </a:lnSpc>
                        <a:spcBef>
                          <a:spcPts val="355"/>
                        </a:spcBef>
                      </a:pPr>
                      <a:r>
                        <a:rPr sz="950" dirty="0">
                          <a:solidFill>
                            <a:schemeClr val="tx1"/>
                          </a:solidFill>
                          <a:latin typeface="Calibri"/>
                          <a:cs typeface="Calibri"/>
                        </a:rPr>
                        <a:t>5</a:t>
                      </a:r>
                      <a:endParaRPr sz="950">
                        <a:solidFill>
                          <a:schemeClr val="tx1"/>
                        </a:solidFill>
                        <a:latin typeface="Calibri"/>
                        <a:cs typeface="Calibri"/>
                      </a:endParaRPr>
                    </a:p>
                  </a:txBody>
                  <a:tcPr marL="0" marR="0" marT="45085" marB="0">
                    <a:solidFill>
                      <a:srgbClr val="FDF0CC"/>
                    </a:solidFill>
                  </a:tcPr>
                </a:tc>
                <a:tc>
                  <a:txBody>
                    <a:bodyPr/>
                    <a:lstStyle/>
                    <a:p>
                      <a:pPr marL="534035">
                        <a:lnSpc>
                          <a:spcPct val="100000"/>
                        </a:lnSpc>
                        <a:spcBef>
                          <a:spcPts val="355"/>
                        </a:spcBef>
                      </a:pPr>
                      <a:r>
                        <a:rPr sz="950" spc="110" dirty="0">
                          <a:solidFill>
                            <a:schemeClr val="tx1"/>
                          </a:solidFill>
                          <a:latin typeface="Calibri"/>
                          <a:cs typeface="Calibri"/>
                        </a:rPr>
                        <a:t>Παραβίαση</a:t>
                      </a:r>
                      <a:r>
                        <a:rPr sz="950" spc="15" dirty="0">
                          <a:solidFill>
                            <a:schemeClr val="tx1"/>
                          </a:solidFill>
                          <a:latin typeface="Calibri"/>
                          <a:cs typeface="Calibri"/>
                        </a:rPr>
                        <a:t> </a:t>
                      </a:r>
                      <a:r>
                        <a:rPr sz="950" spc="120" dirty="0">
                          <a:solidFill>
                            <a:schemeClr val="tx1"/>
                          </a:solidFill>
                          <a:latin typeface="Calibri"/>
                          <a:cs typeface="Calibri"/>
                        </a:rPr>
                        <a:t>δεδομένων</a:t>
                      </a:r>
                      <a:endParaRPr sz="950">
                        <a:solidFill>
                          <a:schemeClr val="tx1"/>
                        </a:solidFill>
                        <a:latin typeface="Calibri"/>
                        <a:cs typeface="Calibri"/>
                      </a:endParaRPr>
                    </a:p>
                  </a:txBody>
                  <a:tcPr marL="0" marR="0" marT="45085" marB="0">
                    <a:solidFill>
                      <a:srgbClr val="FDF0CC"/>
                    </a:solidFill>
                  </a:tcPr>
                </a:tc>
                <a:tc>
                  <a:txBody>
                    <a:bodyPr/>
                    <a:lstStyle/>
                    <a:p>
                      <a:pPr marL="210820">
                        <a:lnSpc>
                          <a:spcPct val="100000"/>
                        </a:lnSpc>
                        <a:spcBef>
                          <a:spcPts val="355"/>
                        </a:spcBef>
                      </a:pPr>
                      <a:r>
                        <a:rPr sz="950" spc="30" dirty="0">
                          <a:solidFill>
                            <a:schemeClr val="tx1"/>
                          </a:solidFill>
                          <a:latin typeface="Calibri"/>
                          <a:cs typeface="Calibri"/>
                        </a:rPr>
                        <a:t>13</a:t>
                      </a:r>
                      <a:endParaRPr sz="950">
                        <a:solidFill>
                          <a:schemeClr val="tx1"/>
                        </a:solidFill>
                        <a:latin typeface="Calibri"/>
                        <a:cs typeface="Calibri"/>
                      </a:endParaRPr>
                    </a:p>
                  </a:txBody>
                  <a:tcPr marL="0" marR="0" marT="45085" marB="0">
                    <a:solidFill>
                      <a:srgbClr val="FDF0CC"/>
                    </a:solidFill>
                  </a:tcPr>
                </a:tc>
                <a:tc>
                  <a:txBody>
                    <a:bodyPr/>
                    <a:lstStyle/>
                    <a:p>
                      <a:pPr marL="128270">
                        <a:lnSpc>
                          <a:spcPct val="100000"/>
                        </a:lnSpc>
                        <a:spcBef>
                          <a:spcPts val="355"/>
                        </a:spcBef>
                      </a:pPr>
                      <a:r>
                        <a:rPr sz="950" spc="55" dirty="0">
                          <a:solidFill>
                            <a:schemeClr val="tx1"/>
                          </a:solidFill>
                          <a:latin typeface="Calibri"/>
                          <a:cs typeface="Calibri"/>
                        </a:rPr>
                        <a:t>Ευπάθειες</a:t>
                      </a:r>
                      <a:r>
                        <a:rPr sz="950" spc="5" dirty="0">
                          <a:solidFill>
                            <a:schemeClr val="tx1"/>
                          </a:solidFill>
                          <a:latin typeface="Calibri"/>
                          <a:cs typeface="Calibri"/>
                        </a:rPr>
                        <a:t> </a:t>
                      </a:r>
                      <a:r>
                        <a:rPr sz="950" spc="60" dirty="0">
                          <a:solidFill>
                            <a:schemeClr val="tx1"/>
                          </a:solidFill>
                          <a:latin typeface="Calibri"/>
                          <a:cs typeface="Calibri"/>
                        </a:rPr>
                        <a:t>λογισμικού</a:t>
                      </a:r>
                      <a:r>
                        <a:rPr sz="950" spc="15" dirty="0">
                          <a:solidFill>
                            <a:schemeClr val="tx1"/>
                          </a:solidFill>
                          <a:latin typeface="Calibri"/>
                          <a:cs typeface="Calibri"/>
                        </a:rPr>
                        <a:t> </a:t>
                      </a:r>
                      <a:r>
                        <a:rPr sz="950" spc="75" dirty="0">
                          <a:solidFill>
                            <a:schemeClr val="tx1"/>
                          </a:solidFill>
                          <a:latin typeface="Calibri"/>
                          <a:cs typeface="Calibri"/>
                        </a:rPr>
                        <a:t>εφαρμογών</a:t>
                      </a:r>
                      <a:endParaRPr sz="950" dirty="0">
                        <a:solidFill>
                          <a:schemeClr val="tx1"/>
                        </a:solidFill>
                        <a:latin typeface="Calibri"/>
                        <a:cs typeface="Calibri"/>
                      </a:endParaRPr>
                    </a:p>
                  </a:txBody>
                  <a:tcPr marL="0" marR="0" marT="45085" marB="0">
                    <a:solidFill>
                      <a:srgbClr val="FDF0CC"/>
                    </a:solidFill>
                  </a:tcPr>
                </a:tc>
                <a:extLst>
                  <a:ext uri="{0D108BD9-81ED-4DB2-BD59-A6C34878D82A}">
                    <a16:rowId xmlns:a16="http://schemas.microsoft.com/office/drawing/2014/main" val="10006"/>
                  </a:ext>
                </a:extLst>
              </a:tr>
              <a:tr h="385444">
                <a:tc>
                  <a:txBody>
                    <a:bodyPr/>
                    <a:lstStyle/>
                    <a:p>
                      <a:pPr marL="92075">
                        <a:lnSpc>
                          <a:spcPct val="100000"/>
                        </a:lnSpc>
                        <a:spcBef>
                          <a:spcPts val="355"/>
                        </a:spcBef>
                      </a:pPr>
                      <a:r>
                        <a:rPr sz="950" dirty="0">
                          <a:solidFill>
                            <a:srgbClr val="FFFFFF"/>
                          </a:solidFill>
                          <a:latin typeface="Calibri"/>
                          <a:cs typeface="Calibri"/>
                        </a:rPr>
                        <a:t>6</a:t>
                      </a:r>
                      <a:endParaRPr sz="950">
                        <a:latin typeface="Calibri"/>
                        <a:cs typeface="Calibri"/>
                      </a:endParaRPr>
                    </a:p>
                  </a:txBody>
                  <a:tcPr marL="0" marR="0" marT="45085" marB="0">
                    <a:solidFill>
                      <a:srgbClr val="000000"/>
                    </a:solidFill>
                  </a:tcPr>
                </a:tc>
                <a:tc>
                  <a:txBody>
                    <a:bodyPr/>
                    <a:lstStyle/>
                    <a:p>
                      <a:pPr marL="34290" algn="ctr">
                        <a:lnSpc>
                          <a:spcPct val="100000"/>
                        </a:lnSpc>
                        <a:spcBef>
                          <a:spcPts val="355"/>
                        </a:spcBef>
                      </a:pPr>
                      <a:r>
                        <a:rPr sz="950" spc="50" dirty="0">
                          <a:solidFill>
                            <a:srgbClr val="FFFFFF"/>
                          </a:solidFill>
                          <a:latin typeface="Calibri"/>
                          <a:cs typeface="Calibri"/>
                        </a:rPr>
                        <a:t>Phishing</a:t>
                      </a:r>
                      <a:endParaRPr sz="950">
                        <a:latin typeface="Calibri"/>
                        <a:cs typeface="Calibri"/>
                      </a:endParaRPr>
                    </a:p>
                  </a:txBody>
                  <a:tcPr marL="0" marR="0" marT="45085" marB="0">
                    <a:solidFill>
                      <a:srgbClr val="000000"/>
                    </a:solidFill>
                  </a:tcPr>
                </a:tc>
                <a:tc>
                  <a:txBody>
                    <a:bodyPr/>
                    <a:lstStyle/>
                    <a:p>
                      <a:pPr marL="210820">
                        <a:lnSpc>
                          <a:spcPct val="100000"/>
                        </a:lnSpc>
                        <a:spcBef>
                          <a:spcPts val="355"/>
                        </a:spcBef>
                      </a:pPr>
                      <a:r>
                        <a:rPr sz="950" spc="30" dirty="0">
                          <a:solidFill>
                            <a:srgbClr val="FFFFFF"/>
                          </a:solidFill>
                          <a:latin typeface="Calibri"/>
                          <a:cs typeface="Calibri"/>
                        </a:rPr>
                        <a:t>14</a:t>
                      </a:r>
                      <a:endParaRPr sz="950">
                        <a:latin typeface="Calibri"/>
                        <a:cs typeface="Calibri"/>
                      </a:endParaRPr>
                    </a:p>
                  </a:txBody>
                  <a:tcPr marL="0" marR="0" marT="45085" marB="0">
                    <a:solidFill>
                      <a:srgbClr val="000000"/>
                    </a:solidFill>
                  </a:tcPr>
                </a:tc>
                <a:tc>
                  <a:txBody>
                    <a:bodyPr/>
                    <a:lstStyle/>
                    <a:p>
                      <a:pPr marL="128270">
                        <a:lnSpc>
                          <a:spcPct val="100000"/>
                        </a:lnSpc>
                        <a:spcBef>
                          <a:spcPts val="355"/>
                        </a:spcBef>
                      </a:pPr>
                      <a:r>
                        <a:rPr sz="950" spc="65" dirty="0">
                          <a:solidFill>
                            <a:srgbClr val="FFFFFF"/>
                          </a:solidFill>
                          <a:latin typeface="Calibri"/>
                          <a:cs typeface="Calibri"/>
                        </a:rPr>
                        <a:t>Βλάβη</a:t>
                      </a:r>
                      <a:r>
                        <a:rPr sz="950" spc="-20" dirty="0">
                          <a:solidFill>
                            <a:srgbClr val="FFFFFF"/>
                          </a:solidFill>
                          <a:latin typeface="Calibri"/>
                          <a:cs typeface="Calibri"/>
                        </a:rPr>
                        <a:t> </a:t>
                      </a:r>
                      <a:r>
                        <a:rPr sz="950" spc="65" dirty="0">
                          <a:solidFill>
                            <a:srgbClr val="FFFFFF"/>
                          </a:solidFill>
                          <a:latin typeface="Calibri"/>
                          <a:cs typeface="Calibri"/>
                        </a:rPr>
                        <a:t>υλικού</a:t>
                      </a:r>
                      <a:endParaRPr sz="950">
                        <a:latin typeface="Calibri"/>
                        <a:cs typeface="Calibri"/>
                      </a:endParaRPr>
                    </a:p>
                  </a:txBody>
                  <a:tcPr marL="0" marR="0" marT="45085" marB="0">
                    <a:solidFill>
                      <a:srgbClr val="000000"/>
                    </a:solidFill>
                  </a:tcPr>
                </a:tc>
                <a:extLst>
                  <a:ext uri="{0D108BD9-81ED-4DB2-BD59-A6C34878D82A}">
                    <a16:rowId xmlns:a16="http://schemas.microsoft.com/office/drawing/2014/main" val="10007"/>
                  </a:ext>
                </a:extLst>
              </a:tr>
              <a:tr h="385445">
                <a:tc>
                  <a:txBody>
                    <a:bodyPr/>
                    <a:lstStyle/>
                    <a:p>
                      <a:pPr marL="92075">
                        <a:lnSpc>
                          <a:spcPct val="100000"/>
                        </a:lnSpc>
                        <a:spcBef>
                          <a:spcPts val="355"/>
                        </a:spcBef>
                      </a:pPr>
                      <a:r>
                        <a:rPr sz="950" dirty="0">
                          <a:solidFill>
                            <a:schemeClr val="tx1"/>
                          </a:solidFill>
                          <a:latin typeface="Calibri"/>
                          <a:cs typeface="Calibri"/>
                        </a:rPr>
                        <a:t>7</a:t>
                      </a:r>
                      <a:endParaRPr sz="950">
                        <a:solidFill>
                          <a:schemeClr val="tx1"/>
                        </a:solidFill>
                        <a:latin typeface="Calibri"/>
                        <a:cs typeface="Calibri"/>
                      </a:endParaRPr>
                    </a:p>
                  </a:txBody>
                  <a:tcPr marL="0" marR="0" marT="45085" marB="0">
                    <a:solidFill>
                      <a:srgbClr val="FDF0CC"/>
                    </a:solidFill>
                  </a:tcPr>
                </a:tc>
                <a:tc>
                  <a:txBody>
                    <a:bodyPr/>
                    <a:lstStyle/>
                    <a:p>
                      <a:pPr marL="33020" algn="ctr">
                        <a:lnSpc>
                          <a:spcPct val="100000"/>
                        </a:lnSpc>
                        <a:spcBef>
                          <a:spcPts val="355"/>
                        </a:spcBef>
                      </a:pPr>
                      <a:r>
                        <a:rPr sz="950" spc="120" dirty="0">
                          <a:solidFill>
                            <a:schemeClr val="tx1"/>
                          </a:solidFill>
                          <a:latin typeface="Calibri"/>
                          <a:cs typeface="Calibri"/>
                        </a:rPr>
                        <a:t>Σάρωση</a:t>
                      </a:r>
                      <a:endParaRPr sz="950" dirty="0">
                        <a:solidFill>
                          <a:schemeClr val="tx1"/>
                        </a:solidFill>
                        <a:latin typeface="Calibri"/>
                        <a:cs typeface="Calibri"/>
                      </a:endParaRPr>
                    </a:p>
                  </a:txBody>
                  <a:tcPr marL="0" marR="0" marT="45085" marB="0">
                    <a:solidFill>
                      <a:srgbClr val="FDF0CC"/>
                    </a:solidFill>
                  </a:tcPr>
                </a:tc>
                <a:tc>
                  <a:txBody>
                    <a:bodyPr/>
                    <a:lstStyle/>
                    <a:p>
                      <a:pPr marL="210820">
                        <a:lnSpc>
                          <a:spcPct val="100000"/>
                        </a:lnSpc>
                        <a:spcBef>
                          <a:spcPts val="355"/>
                        </a:spcBef>
                      </a:pPr>
                      <a:r>
                        <a:rPr sz="950" spc="30" dirty="0">
                          <a:solidFill>
                            <a:schemeClr val="tx1"/>
                          </a:solidFill>
                          <a:latin typeface="Calibri"/>
                          <a:cs typeface="Calibri"/>
                        </a:rPr>
                        <a:t>15</a:t>
                      </a:r>
                      <a:endParaRPr sz="950">
                        <a:solidFill>
                          <a:schemeClr val="tx1"/>
                        </a:solidFill>
                        <a:latin typeface="Calibri"/>
                        <a:cs typeface="Calibri"/>
                      </a:endParaRPr>
                    </a:p>
                  </a:txBody>
                  <a:tcPr marL="0" marR="0" marT="45085" marB="0">
                    <a:solidFill>
                      <a:srgbClr val="FDF0CC"/>
                    </a:solidFill>
                  </a:tcPr>
                </a:tc>
                <a:tc>
                  <a:txBody>
                    <a:bodyPr/>
                    <a:lstStyle/>
                    <a:p>
                      <a:pPr marL="128270">
                        <a:lnSpc>
                          <a:spcPct val="100000"/>
                        </a:lnSpc>
                        <a:spcBef>
                          <a:spcPts val="355"/>
                        </a:spcBef>
                      </a:pPr>
                      <a:r>
                        <a:rPr sz="950" spc="65" dirty="0">
                          <a:solidFill>
                            <a:schemeClr val="tx1"/>
                          </a:solidFill>
                          <a:latin typeface="Calibri"/>
                          <a:cs typeface="Calibri"/>
                        </a:rPr>
                        <a:t>Συμπλήρωση</a:t>
                      </a:r>
                      <a:r>
                        <a:rPr sz="950" spc="10" dirty="0">
                          <a:solidFill>
                            <a:schemeClr val="tx1"/>
                          </a:solidFill>
                          <a:latin typeface="Calibri"/>
                          <a:cs typeface="Calibri"/>
                        </a:rPr>
                        <a:t> </a:t>
                      </a:r>
                      <a:r>
                        <a:rPr sz="950" spc="60" dirty="0">
                          <a:solidFill>
                            <a:schemeClr val="tx1"/>
                          </a:solidFill>
                          <a:latin typeface="Calibri"/>
                          <a:cs typeface="Calibri"/>
                        </a:rPr>
                        <a:t>διαπιστευτηρίων</a:t>
                      </a:r>
                      <a:endParaRPr sz="950" dirty="0">
                        <a:solidFill>
                          <a:schemeClr val="tx1"/>
                        </a:solidFill>
                        <a:latin typeface="Calibri"/>
                        <a:cs typeface="Calibri"/>
                      </a:endParaRPr>
                    </a:p>
                  </a:txBody>
                  <a:tcPr marL="0" marR="0" marT="45085" marB="0">
                    <a:solidFill>
                      <a:srgbClr val="FDF0CC"/>
                    </a:solidFill>
                  </a:tcPr>
                </a:tc>
                <a:extLst>
                  <a:ext uri="{0D108BD9-81ED-4DB2-BD59-A6C34878D82A}">
                    <a16:rowId xmlns:a16="http://schemas.microsoft.com/office/drawing/2014/main" val="10008"/>
                  </a:ext>
                </a:extLst>
              </a:tr>
              <a:tr h="210819">
                <a:tc>
                  <a:txBody>
                    <a:bodyPr/>
                    <a:lstStyle/>
                    <a:p>
                      <a:pPr marL="92075">
                        <a:lnSpc>
                          <a:spcPct val="100000"/>
                        </a:lnSpc>
                        <a:spcBef>
                          <a:spcPts val="355"/>
                        </a:spcBef>
                      </a:pPr>
                      <a:r>
                        <a:rPr sz="950" dirty="0">
                          <a:solidFill>
                            <a:srgbClr val="FFFFFF"/>
                          </a:solidFill>
                          <a:latin typeface="Calibri"/>
                          <a:cs typeface="Calibri"/>
                        </a:rPr>
                        <a:t>8</a:t>
                      </a:r>
                      <a:endParaRPr sz="950">
                        <a:latin typeface="Calibri"/>
                        <a:cs typeface="Calibri"/>
                      </a:endParaRPr>
                    </a:p>
                  </a:txBody>
                  <a:tcPr marL="0" marR="0" marT="45085" marB="0">
                    <a:solidFill>
                      <a:srgbClr val="000000"/>
                    </a:solidFill>
                  </a:tcPr>
                </a:tc>
                <a:tc>
                  <a:txBody>
                    <a:bodyPr/>
                    <a:lstStyle/>
                    <a:p>
                      <a:pPr marL="260985">
                        <a:lnSpc>
                          <a:spcPts val="1090"/>
                        </a:lnSpc>
                        <a:spcBef>
                          <a:spcPts val="470"/>
                        </a:spcBef>
                      </a:pPr>
                      <a:r>
                        <a:rPr sz="950" spc="75" dirty="0">
                          <a:solidFill>
                            <a:srgbClr val="FFFFFF"/>
                          </a:solidFill>
                          <a:latin typeface="Calibri"/>
                          <a:cs typeface="Calibri"/>
                        </a:rPr>
                        <a:t>Δίκτυο</a:t>
                      </a:r>
                      <a:r>
                        <a:rPr sz="950" spc="5" dirty="0">
                          <a:solidFill>
                            <a:srgbClr val="FFFFFF"/>
                          </a:solidFill>
                          <a:latin typeface="Calibri"/>
                          <a:cs typeface="Calibri"/>
                        </a:rPr>
                        <a:t> </a:t>
                      </a:r>
                      <a:r>
                        <a:rPr sz="950" spc="70" dirty="0">
                          <a:solidFill>
                            <a:srgbClr val="FFFFFF"/>
                          </a:solidFill>
                          <a:latin typeface="Calibri"/>
                          <a:cs typeface="Calibri"/>
                        </a:rPr>
                        <a:t>και</a:t>
                      </a:r>
                      <a:r>
                        <a:rPr sz="950" spc="5" dirty="0">
                          <a:solidFill>
                            <a:srgbClr val="FFFFFF"/>
                          </a:solidFill>
                          <a:latin typeface="Calibri"/>
                          <a:cs typeface="Calibri"/>
                        </a:rPr>
                        <a:t> </a:t>
                      </a:r>
                      <a:r>
                        <a:rPr sz="950" spc="90" dirty="0">
                          <a:solidFill>
                            <a:srgbClr val="FFFFFF"/>
                          </a:solidFill>
                          <a:latin typeface="Calibri"/>
                          <a:cs typeface="Calibri"/>
                        </a:rPr>
                        <a:t>δικτύωση</a:t>
                      </a:r>
                      <a:endParaRPr sz="950">
                        <a:latin typeface="Calibri"/>
                        <a:cs typeface="Calibri"/>
                      </a:endParaRPr>
                    </a:p>
                  </a:txBody>
                  <a:tcPr marL="0" marR="0" marT="59690" marB="0">
                    <a:solidFill>
                      <a:srgbClr val="000000"/>
                    </a:solidFill>
                  </a:tcPr>
                </a:tc>
                <a:tc>
                  <a:txBody>
                    <a:bodyPr/>
                    <a:lstStyle/>
                    <a:p>
                      <a:pPr marL="210820">
                        <a:lnSpc>
                          <a:spcPct val="100000"/>
                        </a:lnSpc>
                        <a:spcBef>
                          <a:spcPts val="355"/>
                        </a:spcBef>
                      </a:pPr>
                      <a:r>
                        <a:rPr sz="950" spc="30" dirty="0">
                          <a:solidFill>
                            <a:srgbClr val="FFFFFF"/>
                          </a:solidFill>
                          <a:latin typeface="Calibri"/>
                          <a:cs typeface="Calibri"/>
                        </a:rPr>
                        <a:t>16</a:t>
                      </a:r>
                      <a:endParaRPr sz="950">
                        <a:latin typeface="Calibri"/>
                        <a:cs typeface="Calibri"/>
                      </a:endParaRPr>
                    </a:p>
                  </a:txBody>
                  <a:tcPr marL="0" marR="0" marT="45085" marB="0">
                    <a:solidFill>
                      <a:srgbClr val="000000"/>
                    </a:solidFill>
                  </a:tcPr>
                </a:tc>
                <a:tc>
                  <a:txBody>
                    <a:bodyPr/>
                    <a:lstStyle/>
                    <a:p>
                      <a:pPr marL="128270">
                        <a:lnSpc>
                          <a:spcPct val="100000"/>
                        </a:lnSpc>
                        <a:spcBef>
                          <a:spcPts val="355"/>
                        </a:spcBef>
                      </a:pPr>
                      <a:r>
                        <a:rPr sz="950" spc="70" dirty="0">
                          <a:solidFill>
                            <a:srgbClr val="FFFFFF"/>
                          </a:solidFill>
                          <a:latin typeface="Calibri"/>
                          <a:cs typeface="Calibri"/>
                        </a:rPr>
                        <a:t>Υπονόμευση</a:t>
                      </a:r>
                      <a:r>
                        <a:rPr sz="950" spc="5" dirty="0">
                          <a:solidFill>
                            <a:srgbClr val="FFFFFF"/>
                          </a:solidFill>
                          <a:latin typeface="Calibri"/>
                          <a:cs typeface="Calibri"/>
                        </a:rPr>
                        <a:t> </a:t>
                      </a:r>
                      <a:r>
                        <a:rPr sz="950" spc="60" dirty="0">
                          <a:solidFill>
                            <a:srgbClr val="FFFFFF"/>
                          </a:solidFill>
                          <a:latin typeface="Calibri"/>
                          <a:cs typeface="Calibri"/>
                        </a:rPr>
                        <a:t>της</a:t>
                      </a:r>
                      <a:r>
                        <a:rPr sz="950" spc="15" dirty="0">
                          <a:solidFill>
                            <a:srgbClr val="FFFFFF"/>
                          </a:solidFill>
                          <a:latin typeface="Calibri"/>
                          <a:cs typeface="Calibri"/>
                        </a:rPr>
                        <a:t> </a:t>
                      </a:r>
                      <a:r>
                        <a:rPr sz="950" spc="50" dirty="0">
                          <a:solidFill>
                            <a:srgbClr val="FFFFFF"/>
                          </a:solidFill>
                          <a:latin typeface="Calibri"/>
                          <a:cs typeface="Calibri"/>
                        </a:rPr>
                        <a:t>αλυσίδας</a:t>
                      </a:r>
                      <a:r>
                        <a:rPr sz="950" spc="-5" dirty="0">
                          <a:solidFill>
                            <a:srgbClr val="FFFFFF"/>
                          </a:solidFill>
                          <a:latin typeface="Calibri"/>
                          <a:cs typeface="Calibri"/>
                        </a:rPr>
                        <a:t> </a:t>
                      </a:r>
                      <a:r>
                        <a:rPr sz="950" spc="70" dirty="0">
                          <a:solidFill>
                            <a:srgbClr val="FFFFFF"/>
                          </a:solidFill>
                          <a:latin typeface="Calibri"/>
                          <a:cs typeface="Calibri"/>
                        </a:rPr>
                        <a:t>εφοδιασμού</a:t>
                      </a:r>
                      <a:endParaRPr sz="950" dirty="0">
                        <a:latin typeface="Calibri"/>
                        <a:cs typeface="Calibri"/>
                      </a:endParaRPr>
                    </a:p>
                  </a:txBody>
                  <a:tcPr marL="0" marR="0" marT="45085" marB="0">
                    <a:solidFill>
                      <a:srgbClr val="000000"/>
                    </a:solidFill>
                  </a:tcPr>
                </a:tc>
                <a:extLst>
                  <a:ext uri="{0D108BD9-81ED-4DB2-BD59-A6C34878D82A}">
                    <a16:rowId xmlns:a16="http://schemas.microsoft.com/office/drawing/2014/main" val="10009"/>
                  </a:ext>
                </a:extLst>
              </a:tr>
            </a:tbl>
          </a:graphicData>
        </a:graphic>
      </p:graphicFrame>
      <p:sp>
        <p:nvSpPr>
          <p:cNvPr id="13" name="object 13"/>
          <p:cNvSpPr txBox="1"/>
          <p:nvPr/>
        </p:nvSpPr>
        <p:spPr>
          <a:xfrm>
            <a:off x="179070" y="6169659"/>
            <a:ext cx="7063740" cy="208279"/>
          </a:xfrm>
          <a:prstGeom prst="rect">
            <a:avLst/>
          </a:prstGeom>
        </p:spPr>
        <p:txBody>
          <a:bodyPr vert="horz" wrap="square" lIns="0" tIns="12700" rIns="0" bIns="0" rtlCol="0">
            <a:spAutoFit/>
          </a:bodyPr>
          <a:lstStyle/>
          <a:p>
            <a:pPr marL="12700" marR="5080">
              <a:lnSpc>
                <a:spcPct val="100000"/>
              </a:lnSpc>
              <a:spcBef>
                <a:spcPts val="100"/>
              </a:spcBef>
            </a:pPr>
            <a:r>
              <a:rPr sz="600" spc="35" dirty="0">
                <a:solidFill>
                  <a:srgbClr val="FFFFFF"/>
                </a:solidFill>
                <a:latin typeface="Calibri"/>
                <a:cs typeface="Calibri"/>
              </a:rPr>
              <a:t>Juntae </a:t>
            </a:r>
            <a:r>
              <a:rPr sz="600" spc="40" dirty="0">
                <a:solidFill>
                  <a:srgbClr val="FFFFFF"/>
                </a:solidFill>
                <a:latin typeface="Calibri"/>
                <a:cs typeface="Calibri"/>
              </a:rPr>
              <a:t>Kim, Sanghoon </a:t>
            </a:r>
            <a:r>
              <a:rPr sz="600" spc="35" dirty="0">
                <a:solidFill>
                  <a:srgbClr val="FFFFFF"/>
                </a:solidFill>
                <a:latin typeface="Calibri"/>
                <a:cs typeface="Calibri"/>
              </a:rPr>
              <a:t>ChoiJinho </a:t>
            </a:r>
            <a:r>
              <a:rPr sz="600" spc="20" dirty="0">
                <a:solidFill>
                  <a:srgbClr val="FFFFFF"/>
                </a:solidFill>
                <a:latin typeface="Calibri"/>
                <a:cs typeface="Calibri"/>
              </a:rPr>
              <a:t>, </a:t>
            </a:r>
            <a:r>
              <a:rPr sz="600" spc="40" dirty="0">
                <a:solidFill>
                  <a:srgbClr val="FFFFFF"/>
                </a:solidFill>
                <a:latin typeface="Calibri"/>
                <a:cs typeface="Calibri"/>
              </a:rPr>
              <a:t>and </a:t>
            </a:r>
            <a:r>
              <a:rPr sz="600" spc="30" dirty="0">
                <a:solidFill>
                  <a:srgbClr val="FFFFFF"/>
                </a:solidFill>
                <a:latin typeface="Calibri"/>
                <a:cs typeface="Calibri"/>
              </a:rPr>
              <a:t>Park, </a:t>
            </a:r>
            <a:r>
              <a:rPr sz="600" spc="40" dirty="0">
                <a:solidFill>
                  <a:srgbClr val="FFFFFF"/>
                </a:solidFill>
                <a:latin typeface="Calibri"/>
                <a:cs typeface="Calibri"/>
              </a:rPr>
              <a:t>The </a:t>
            </a:r>
            <a:r>
              <a:rPr sz="600" spc="30" dirty="0">
                <a:solidFill>
                  <a:srgbClr val="FFFFFF"/>
                </a:solidFill>
                <a:latin typeface="Calibri"/>
                <a:cs typeface="Calibri"/>
              </a:rPr>
              <a:t>analysis </a:t>
            </a:r>
            <a:r>
              <a:rPr sz="600" spc="35" dirty="0">
                <a:solidFill>
                  <a:srgbClr val="FFFFFF"/>
                </a:solidFill>
                <a:latin typeface="Calibri"/>
                <a:cs typeface="Calibri"/>
              </a:rPr>
              <a:t>of general cybersecurity requirements </a:t>
            </a:r>
            <a:r>
              <a:rPr sz="600" spc="30" dirty="0">
                <a:solidFill>
                  <a:srgbClr val="FFFFFF"/>
                </a:solidFill>
                <a:latin typeface="Calibri"/>
                <a:cs typeface="Calibri"/>
              </a:rPr>
              <a:t>applicable </a:t>
            </a:r>
            <a:r>
              <a:rPr sz="600" spc="35" dirty="0">
                <a:solidFill>
                  <a:srgbClr val="FFFFFF"/>
                </a:solidFill>
                <a:latin typeface="Calibri"/>
                <a:cs typeface="Calibri"/>
              </a:rPr>
              <a:t>to </a:t>
            </a:r>
            <a:r>
              <a:rPr sz="600" spc="30" dirty="0">
                <a:solidFill>
                  <a:srgbClr val="FFFFFF"/>
                </a:solidFill>
                <a:latin typeface="Calibri"/>
                <a:cs typeface="Calibri"/>
              </a:rPr>
              <a:t>ship's </a:t>
            </a:r>
            <a:r>
              <a:rPr sz="600" spc="35" dirty="0">
                <a:solidFill>
                  <a:srgbClr val="FFFFFF"/>
                </a:solidFill>
                <a:latin typeface="Calibri"/>
                <a:cs typeface="Calibri"/>
              </a:rPr>
              <a:t>service </a:t>
            </a:r>
            <a:r>
              <a:rPr sz="600" spc="30" dirty="0">
                <a:solidFill>
                  <a:srgbClr val="FFFFFF"/>
                </a:solidFill>
                <a:latin typeface="Calibri"/>
                <a:cs typeface="Calibri"/>
              </a:rPr>
              <a:t>display </a:t>
            </a:r>
            <a:r>
              <a:rPr sz="600" spc="35" dirty="0">
                <a:solidFill>
                  <a:srgbClr val="FFFFFF"/>
                </a:solidFill>
                <a:latin typeface="Calibri"/>
                <a:cs typeface="Calibri"/>
              </a:rPr>
              <a:t>device </a:t>
            </a:r>
            <a:r>
              <a:rPr sz="600" spc="40" dirty="0">
                <a:solidFill>
                  <a:srgbClr val="FFFFFF"/>
                </a:solidFill>
                <a:latin typeface="Calibri"/>
                <a:cs typeface="Calibri"/>
              </a:rPr>
              <a:t>based </a:t>
            </a:r>
            <a:r>
              <a:rPr sz="600" spc="45" dirty="0">
                <a:solidFill>
                  <a:srgbClr val="FFFFFF"/>
                </a:solidFill>
                <a:latin typeface="Calibri"/>
                <a:cs typeface="Calibri"/>
              </a:rPr>
              <a:t>on </a:t>
            </a:r>
            <a:r>
              <a:rPr sz="600" spc="30" dirty="0">
                <a:solidFill>
                  <a:srgbClr val="FFFFFF"/>
                </a:solidFill>
                <a:latin typeface="Calibri"/>
                <a:cs typeface="Calibri"/>
              </a:rPr>
              <a:t>international </a:t>
            </a:r>
            <a:r>
              <a:rPr sz="600" spc="20" dirty="0">
                <a:solidFill>
                  <a:srgbClr val="FFFFFF"/>
                </a:solidFill>
                <a:latin typeface="Calibri"/>
                <a:cs typeface="Calibri"/>
              </a:rPr>
              <a:t>, </a:t>
            </a:r>
            <a:r>
              <a:rPr sz="600" spc="30" dirty="0">
                <a:solidFill>
                  <a:srgbClr val="FFFFFF"/>
                </a:solidFill>
                <a:latin typeface="Calibri"/>
                <a:cs typeface="Calibri"/>
              </a:rPr>
              <a:t>url: </a:t>
            </a:r>
            <a:r>
              <a:rPr sz="600" u="sng" spc="35" dirty="0">
                <a:solidFill>
                  <a:srgbClr val="FFFFFF"/>
                </a:solidFill>
                <a:uFill>
                  <a:solidFill>
                    <a:srgbClr val="FFFFFF"/>
                  </a:solidFill>
                </a:uFill>
                <a:latin typeface="Calibri"/>
                <a:cs typeface="Calibri"/>
                <a:hlinkClick r:id="rId4"/>
              </a:rPr>
              <a:t>ENAV28-5.1.1.4-The-analy</a:t>
            </a:r>
            <a:r>
              <a:rPr sz="600" u="sng" spc="35" dirty="0">
                <a:solidFill>
                  <a:srgbClr val="FFFFFF"/>
                </a:solidFill>
                <a:uFill>
                  <a:solidFill>
                    <a:srgbClr val="FFFFFF"/>
                  </a:solidFill>
                </a:uFill>
                <a:latin typeface="Calibri"/>
                <a:cs typeface="Calibri"/>
              </a:rPr>
              <a:t>sis-of</a:t>
            </a:r>
            <a:r>
              <a:rPr sz="600" spc="35" dirty="0">
                <a:solidFill>
                  <a:srgbClr val="FFFFFF"/>
                </a:solidFill>
                <a:latin typeface="Calibri"/>
                <a:cs typeface="Calibri"/>
              </a:rPr>
              <a:t>- </a:t>
            </a:r>
            <a:r>
              <a:rPr sz="600" spc="40" dirty="0">
                <a:solidFill>
                  <a:srgbClr val="FFFFFF"/>
                </a:solidFill>
                <a:latin typeface="Calibri"/>
                <a:cs typeface="Calibri"/>
              </a:rPr>
              <a:t> </a:t>
            </a:r>
            <a:r>
              <a:rPr sz="600" u="sng" spc="35" dirty="0">
                <a:solidFill>
                  <a:srgbClr val="FFFFFF"/>
                </a:solidFill>
                <a:uFill>
                  <a:solidFill>
                    <a:srgbClr val="FFFFFF"/>
                  </a:solidFill>
                </a:uFill>
                <a:latin typeface="Calibri"/>
                <a:cs typeface="Calibri"/>
                <a:hlinkClick r:id="rId4"/>
              </a:rPr>
              <a:t>general-cybersecurity-requirements-applicable-to-ships-e-</a:t>
            </a:r>
            <a:r>
              <a:rPr sz="600" u="sng" spc="15" dirty="0">
                <a:solidFill>
                  <a:srgbClr val="FFFFFF"/>
                </a:solidFill>
                <a:uFill>
                  <a:solidFill>
                    <a:srgbClr val="FFFFFF"/>
                  </a:solidFill>
                </a:uFill>
                <a:latin typeface="Calibri"/>
                <a:cs typeface="Calibri"/>
                <a:hlinkClick r:id="rId4"/>
              </a:rPr>
              <a:t> </a:t>
            </a:r>
            <a:r>
              <a:rPr sz="600" u="sng" spc="35" dirty="0">
                <a:solidFill>
                  <a:srgbClr val="FFFFFF"/>
                </a:solidFill>
                <a:uFill>
                  <a:solidFill>
                    <a:srgbClr val="FFFFFF"/>
                  </a:solidFill>
                </a:uFill>
                <a:latin typeface="Calibri"/>
                <a:cs typeface="Calibri"/>
                <a:hlinkClick r:id="rId4"/>
              </a:rPr>
              <a:t>Nav.pdf</a:t>
            </a:r>
            <a:r>
              <a:rPr sz="600" u="sng" spc="15" dirty="0">
                <a:solidFill>
                  <a:srgbClr val="FFFFFF"/>
                </a:solidFill>
                <a:uFill>
                  <a:solidFill>
                    <a:srgbClr val="FFFFFF"/>
                  </a:solidFill>
                </a:uFill>
                <a:latin typeface="Calibri"/>
                <a:cs typeface="Calibri"/>
                <a:hlinkClick r:id="rId4"/>
              </a:rPr>
              <a:t> </a:t>
            </a:r>
            <a:r>
              <a:rPr sz="600" u="sng" spc="30" dirty="0">
                <a:solidFill>
                  <a:srgbClr val="FFFFFF"/>
                </a:solidFill>
                <a:uFill>
                  <a:solidFill>
                    <a:srgbClr val="FFFFFF"/>
                  </a:solidFill>
                </a:uFill>
                <a:latin typeface="Calibri"/>
                <a:cs typeface="Calibri"/>
                <a:hlinkClick r:id="rId4"/>
              </a:rPr>
              <a:t>(ial</a:t>
            </a:r>
            <a:r>
              <a:rPr sz="600" u="sng" spc="30" dirty="0">
                <a:solidFill>
                  <a:srgbClr val="FFFFFF"/>
                </a:solidFill>
                <a:uFill>
                  <a:solidFill>
                    <a:srgbClr val="FFFFFF"/>
                  </a:solidFill>
                </a:uFill>
                <a:latin typeface="Calibri"/>
                <a:cs typeface="Calibri"/>
              </a:rPr>
              <a:t>a-aism.org)</a:t>
            </a:r>
            <a:endParaRPr sz="6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94967" y="8889"/>
            <a:ext cx="2903855" cy="6837680"/>
            <a:chOff x="7994967" y="8889"/>
            <a:chExt cx="2903855"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grpSp>
      <p:sp>
        <p:nvSpPr>
          <p:cNvPr id="5" name="object 5"/>
          <p:cNvSpPr/>
          <p:nvPr/>
        </p:nvSpPr>
        <p:spPr>
          <a:xfrm>
            <a:off x="425767" y="4185285"/>
            <a:ext cx="11542395" cy="1463040"/>
          </a:xfrm>
          <a:custGeom>
            <a:avLst/>
            <a:gdLst/>
            <a:ahLst/>
            <a:cxnLst/>
            <a:rect l="l" t="t" r="r" b="b"/>
            <a:pathLst>
              <a:path w="11542395" h="1463039">
                <a:moveTo>
                  <a:pt x="11542395" y="0"/>
                </a:moveTo>
                <a:lnTo>
                  <a:pt x="11542395" y="0"/>
                </a:lnTo>
                <a:lnTo>
                  <a:pt x="0" y="0"/>
                </a:lnTo>
                <a:lnTo>
                  <a:pt x="0" y="1463040"/>
                </a:lnTo>
                <a:lnTo>
                  <a:pt x="11542395" y="1463040"/>
                </a:lnTo>
                <a:lnTo>
                  <a:pt x="11542395" y="0"/>
                </a:lnTo>
                <a:close/>
              </a:path>
            </a:pathLst>
          </a:custGeom>
          <a:solidFill>
            <a:srgbClr val="FFB800">
              <a:alpha val="19607"/>
            </a:srgbClr>
          </a:solidFill>
        </p:spPr>
        <p:txBody>
          <a:bodyPr wrap="square" lIns="0" tIns="0" rIns="0" bIns="0" rtlCol="0"/>
          <a:lstStyle/>
          <a:p>
            <a:endParaRPr/>
          </a:p>
        </p:txBody>
      </p:sp>
      <p:grpSp>
        <p:nvGrpSpPr>
          <p:cNvPr id="6" name="object 6"/>
          <p:cNvGrpSpPr/>
          <p:nvPr/>
        </p:nvGrpSpPr>
        <p:grpSpPr>
          <a:xfrm>
            <a:off x="468629" y="1440965"/>
            <a:ext cx="11542395" cy="1334135"/>
            <a:chOff x="447357" y="1600517"/>
            <a:chExt cx="11542395" cy="1334135"/>
          </a:xfrm>
        </p:grpSpPr>
        <p:sp>
          <p:nvSpPr>
            <p:cNvPr id="7" name="object 7"/>
            <p:cNvSpPr/>
            <p:nvPr/>
          </p:nvSpPr>
          <p:spPr>
            <a:xfrm>
              <a:off x="447357" y="1606867"/>
              <a:ext cx="11542395" cy="1327785"/>
            </a:xfrm>
            <a:custGeom>
              <a:avLst/>
              <a:gdLst/>
              <a:ahLst/>
              <a:cxnLst/>
              <a:rect l="l" t="t" r="r" b="b"/>
              <a:pathLst>
                <a:path w="11542395" h="1327785">
                  <a:moveTo>
                    <a:pt x="11542395" y="0"/>
                  </a:moveTo>
                  <a:lnTo>
                    <a:pt x="11542395" y="0"/>
                  </a:lnTo>
                  <a:lnTo>
                    <a:pt x="0" y="0"/>
                  </a:lnTo>
                  <a:lnTo>
                    <a:pt x="0" y="1327467"/>
                  </a:lnTo>
                  <a:lnTo>
                    <a:pt x="11542395" y="1327467"/>
                  </a:lnTo>
                  <a:lnTo>
                    <a:pt x="11542395" y="0"/>
                  </a:lnTo>
                  <a:close/>
                </a:path>
              </a:pathLst>
            </a:custGeom>
            <a:solidFill>
              <a:srgbClr val="FFB800">
                <a:alpha val="19607"/>
              </a:srgbClr>
            </a:solidFill>
          </p:spPr>
          <p:txBody>
            <a:bodyPr wrap="square" lIns="0" tIns="0" rIns="0" bIns="0" rtlCol="0"/>
            <a:lstStyle/>
            <a:p>
              <a:endParaRPr/>
            </a:p>
          </p:txBody>
        </p:sp>
        <p:sp>
          <p:nvSpPr>
            <p:cNvPr id="8" name="object 8"/>
            <p:cNvSpPr/>
            <p:nvPr/>
          </p:nvSpPr>
          <p:spPr>
            <a:xfrm>
              <a:off x="447357" y="1606867"/>
              <a:ext cx="11542395" cy="0"/>
            </a:xfrm>
            <a:custGeom>
              <a:avLst/>
              <a:gdLst/>
              <a:ahLst/>
              <a:cxnLst/>
              <a:rect l="l" t="t" r="r" b="b"/>
              <a:pathLst>
                <a:path w="11542395">
                  <a:moveTo>
                    <a:pt x="0" y="0"/>
                  </a:moveTo>
                  <a:lnTo>
                    <a:pt x="11542395" y="0"/>
                  </a:lnTo>
                </a:path>
              </a:pathLst>
            </a:custGeom>
            <a:ln w="12700">
              <a:solidFill>
                <a:srgbClr val="FFB800"/>
              </a:solidFill>
            </a:ln>
          </p:spPr>
          <p:txBody>
            <a:bodyPr wrap="square" lIns="0" tIns="0" rIns="0" bIns="0" rtlCol="0"/>
            <a:lstStyle/>
            <a:p>
              <a:endParaRPr/>
            </a:p>
          </p:txBody>
        </p:sp>
      </p:grpSp>
      <p:sp>
        <p:nvSpPr>
          <p:cNvPr id="9" name="object 9"/>
          <p:cNvSpPr/>
          <p:nvPr/>
        </p:nvSpPr>
        <p:spPr>
          <a:xfrm>
            <a:off x="447357" y="1143000"/>
            <a:ext cx="11542395" cy="0"/>
          </a:xfrm>
          <a:custGeom>
            <a:avLst/>
            <a:gdLst/>
            <a:ahLst/>
            <a:cxnLst/>
            <a:rect l="l" t="t" r="r" b="b"/>
            <a:pathLst>
              <a:path w="11542395">
                <a:moveTo>
                  <a:pt x="0" y="0"/>
                </a:moveTo>
                <a:lnTo>
                  <a:pt x="11542395" y="0"/>
                </a:lnTo>
              </a:path>
            </a:pathLst>
          </a:custGeom>
          <a:ln w="12700">
            <a:solidFill>
              <a:srgbClr val="FFB800"/>
            </a:solidFill>
          </a:ln>
        </p:spPr>
        <p:txBody>
          <a:bodyPr wrap="square" lIns="0" tIns="0" rIns="0" bIns="0" rtlCol="0"/>
          <a:lstStyle/>
          <a:p>
            <a:endParaRPr/>
          </a:p>
        </p:txBody>
      </p:sp>
      <p:sp>
        <p:nvSpPr>
          <p:cNvPr id="10" name="object 10"/>
          <p:cNvSpPr/>
          <p:nvPr/>
        </p:nvSpPr>
        <p:spPr>
          <a:xfrm>
            <a:off x="447357" y="6012815"/>
            <a:ext cx="11542395" cy="0"/>
          </a:xfrm>
          <a:custGeom>
            <a:avLst/>
            <a:gdLst/>
            <a:ahLst/>
            <a:cxnLst/>
            <a:rect l="l" t="t" r="r" b="b"/>
            <a:pathLst>
              <a:path w="11542395">
                <a:moveTo>
                  <a:pt x="0" y="0"/>
                </a:moveTo>
                <a:lnTo>
                  <a:pt x="11542395" y="0"/>
                </a:lnTo>
              </a:path>
            </a:pathLst>
          </a:custGeom>
          <a:ln w="12700">
            <a:solidFill>
              <a:srgbClr val="FFB800"/>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7549832" y="6167437"/>
            <a:ext cx="3293427" cy="611187"/>
          </a:xfrm>
          <a:prstGeom prst="rect">
            <a:avLst/>
          </a:prstGeom>
        </p:spPr>
      </p:pic>
      <p:sp>
        <p:nvSpPr>
          <p:cNvPr id="12" name="object 12"/>
          <p:cNvSpPr txBox="1"/>
          <p:nvPr/>
        </p:nvSpPr>
        <p:spPr>
          <a:xfrm>
            <a:off x="9328467" y="1941829"/>
            <a:ext cx="2583815" cy="269240"/>
          </a:xfrm>
          <a:prstGeom prst="rect">
            <a:avLst/>
          </a:prstGeom>
        </p:spPr>
        <p:txBody>
          <a:bodyPr vert="horz" wrap="square" lIns="0" tIns="12700" rIns="0" bIns="0" rtlCol="0">
            <a:spAutoFit/>
          </a:bodyPr>
          <a:lstStyle/>
          <a:p>
            <a:pPr marL="12700" marR="5080">
              <a:lnSpc>
                <a:spcPct val="100000"/>
              </a:lnSpc>
              <a:spcBef>
                <a:spcPts val="100"/>
              </a:spcBef>
            </a:pPr>
            <a:r>
              <a:rPr sz="800" spc="80" dirty="0">
                <a:latin typeface="Calibri"/>
                <a:cs typeface="Calibri"/>
              </a:rPr>
              <a:t>Ο</a:t>
            </a:r>
            <a:r>
              <a:rPr sz="800" spc="60" dirty="0">
                <a:latin typeface="Calibri"/>
                <a:cs typeface="Calibri"/>
              </a:rPr>
              <a:t> </a:t>
            </a:r>
            <a:r>
              <a:rPr sz="800" spc="55" dirty="0">
                <a:latin typeface="Calibri"/>
                <a:cs typeface="Calibri"/>
              </a:rPr>
              <a:t>προμηθευτής</a:t>
            </a:r>
            <a:r>
              <a:rPr sz="800" spc="65" dirty="0">
                <a:latin typeface="Calibri"/>
                <a:cs typeface="Calibri"/>
              </a:rPr>
              <a:t> </a:t>
            </a:r>
            <a:r>
              <a:rPr sz="800" spc="55" dirty="0">
                <a:latin typeface="Calibri"/>
                <a:cs typeface="Calibri"/>
              </a:rPr>
              <a:t>του</a:t>
            </a:r>
            <a:r>
              <a:rPr sz="800" spc="60" dirty="0">
                <a:latin typeface="Calibri"/>
                <a:cs typeface="Calibri"/>
              </a:rPr>
              <a:t> </a:t>
            </a:r>
            <a:r>
              <a:rPr sz="800" spc="50" dirty="0">
                <a:latin typeface="Calibri"/>
                <a:cs typeface="Calibri"/>
              </a:rPr>
              <a:t>προϊόντος</a:t>
            </a:r>
            <a:r>
              <a:rPr sz="800" spc="65" dirty="0">
                <a:latin typeface="Calibri"/>
                <a:cs typeface="Calibri"/>
              </a:rPr>
              <a:t> </a:t>
            </a:r>
            <a:r>
              <a:rPr sz="800" spc="60" dirty="0">
                <a:latin typeface="Calibri"/>
                <a:cs typeface="Calibri"/>
              </a:rPr>
              <a:t>εφαρμογής </a:t>
            </a:r>
            <a:r>
              <a:rPr sz="800" spc="50" dirty="0">
                <a:latin typeface="Calibri"/>
                <a:cs typeface="Calibri"/>
              </a:rPr>
              <a:t>πρέπει</a:t>
            </a:r>
            <a:r>
              <a:rPr sz="800" spc="65" dirty="0">
                <a:latin typeface="Calibri"/>
                <a:cs typeface="Calibri"/>
              </a:rPr>
              <a:t> </a:t>
            </a:r>
            <a:r>
              <a:rPr sz="800" spc="60" dirty="0">
                <a:latin typeface="Calibri"/>
                <a:cs typeface="Calibri"/>
              </a:rPr>
              <a:t>να </a:t>
            </a:r>
            <a:r>
              <a:rPr sz="800" spc="-165" dirty="0">
                <a:latin typeface="Calibri"/>
                <a:cs typeface="Calibri"/>
              </a:rPr>
              <a:t> </a:t>
            </a:r>
            <a:r>
              <a:rPr sz="800" spc="50" dirty="0">
                <a:latin typeface="Calibri"/>
                <a:cs typeface="Calibri"/>
              </a:rPr>
              <a:t>προσδιορίσει</a:t>
            </a:r>
            <a:r>
              <a:rPr sz="800" spc="215" dirty="0">
                <a:latin typeface="Calibri"/>
                <a:cs typeface="Calibri"/>
              </a:rPr>
              <a:t> </a:t>
            </a:r>
            <a:r>
              <a:rPr sz="800" spc="50" dirty="0">
                <a:latin typeface="Calibri"/>
                <a:cs typeface="Calibri"/>
              </a:rPr>
              <a:t>και</a:t>
            </a:r>
            <a:r>
              <a:rPr sz="800" spc="215" dirty="0">
                <a:latin typeface="Calibri"/>
                <a:cs typeface="Calibri"/>
              </a:rPr>
              <a:t> </a:t>
            </a:r>
            <a:r>
              <a:rPr sz="800" spc="60" dirty="0">
                <a:latin typeface="Calibri"/>
                <a:cs typeface="Calibri"/>
              </a:rPr>
              <a:t>να</a:t>
            </a:r>
            <a:r>
              <a:rPr sz="800" spc="210" dirty="0">
                <a:latin typeface="Calibri"/>
                <a:cs typeface="Calibri"/>
              </a:rPr>
              <a:t> </a:t>
            </a:r>
            <a:r>
              <a:rPr sz="800" spc="50" dirty="0">
                <a:latin typeface="Calibri"/>
                <a:cs typeface="Calibri"/>
              </a:rPr>
              <a:t>τεκμηριώσει</a:t>
            </a:r>
            <a:r>
              <a:rPr sz="800" spc="210" dirty="0">
                <a:latin typeface="Calibri"/>
                <a:cs typeface="Calibri"/>
              </a:rPr>
              <a:t> </a:t>
            </a:r>
            <a:r>
              <a:rPr sz="800" spc="50" dirty="0">
                <a:latin typeface="Calibri"/>
                <a:cs typeface="Calibri"/>
              </a:rPr>
              <a:t>ποιοι</a:t>
            </a:r>
            <a:r>
              <a:rPr sz="800" spc="215" dirty="0">
                <a:latin typeface="Calibri"/>
                <a:cs typeface="Calibri"/>
              </a:rPr>
              <a:t> </a:t>
            </a:r>
            <a:r>
              <a:rPr sz="800" spc="50" dirty="0">
                <a:latin typeface="Calibri"/>
                <a:cs typeface="Calibri"/>
              </a:rPr>
              <a:t>μηχανισμοί</a:t>
            </a:r>
            <a:endParaRPr sz="800">
              <a:latin typeface="Calibri"/>
              <a:cs typeface="Calibri"/>
            </a:endParaRPr>
          </a:p>
        </p:txBody>
      </p:sp>
      <p:sp>
        <p:nvSpPr>
          <p:cNvPr id="13" name="object 13"/>
          <p:cNvSpPr txBox="1"/>
          <p:nvPr/>
        </p:nvSpPr>
        <p:spPr>
          <a:xfrm>
            <a:off x="9328467" y="2185034"/>
            <a:ext cx="2583180" cy="147320"/>
          </a:xfrm>
          <a:prstGeom prst="rect">
            <a:avLst/>
          </a:prstGeom>
        </p:spPr>
        <p:txBody>
          <a:bodyPr vert="horz" wrap="square" lIns="0" tIns="12700" rIns="0" bIns="0" rtlCol="0">
            <a:spAutoFit/>
          </a:bodyPr>
          <a:lstStyle/>
          <a:p>
            <a:pPr marL="12700">
              <a:lnSpc>
                <a:spcPct val="100000"/>
              </a:lnSpc>
              <a:spcBef>
                <a:spcPts val="100"/>
              </a:spcBef>
              <a:tabLst>
                <a:tab pos="884555" algn="l"/>
                <a:tab pos="1381760" algn="l"/>
                <a:tab pos="2223135" algn="l"/>
              </a:tabLst>
            </a:pPr>
            <a:r>
              <a:rPr sz="800" spc="60" dirty="0">
                <a:latin typeface="Calibri"/>
                <a:cs typeface="Calibri"/>
              </a:rPr>
              <a:t>πρ</a:t>
            </a:r>
            <a:r>
              <a:rPr sz="800" spc="55" dirty="0">
                <a:latin typeface="Calibri"/>
                <a:cs typeface="Calibri"/>
              </a:rPr>
              <a:t>ο</a:t>
            </a:r>
            <a:r>
              <a:rPr sz="800" spc="65" dirty="0">
                <a:latin typeface="Calibri"/>
                <a:cs typeface="Calibri"/>
              </a:rPr>
              <a:t>σ</a:t>
            </a:r>
            <a:r>
              <a:rPr sz="800" spc="50" dirty="0">
                <a:latin typeface="Calibri"/>
                <a:cs typeface="Calibri"/>
              </a:rPr>
              <a:t>τα</a:t>
            </a:r>
            <a:r>
              <a:rPr sz="800" spc="60" dirty="0">
                <a:latin typeface="Calibri"/>
                <a:cs typeface="Calibri"/>
              </a:rPr>
              <a:t>σ</a:t>
            </a:r>
            <a:r>
              <a:rPr sz="800" spc="30" dirty="0">
                <a:latin typeface="Calibri"/>
                <a:cs typeface="Calibri"/>
              </a:rPr>
              <a:t>ί</a:t>
            </a:r>
            <a:r>
              <a:rPr sz="800" spc="65" dirty="0">
                <a:latin typeface="Calibri"/>
                <a:cs typeface="Calibri"/>
              </a:rPr>
              <a:t>α</a:t>
            </a:r>
            <a:r>
              <a:rPr sz="800" spc="50" dirty="0">
                <a:latin typeface="Calibri"/>
                <a:cs typeface="Calibri"/>
              </a:rPr>
              <a:t>ς</a:t>
            </a:r>
            <a:r>
              <a:rPr sz="800" dirty="0">
                <a:latin typeface="Calibri"/>
                <a:cs typeface="Calibri"/>
              </a:rPr>
              <a:t>	</a:t>
            </a:r>
            <a:r>
              <a:rPr sz="800" spc="65" dirty="0">
                <a:latin typeface="Calibri"/>
                <a:cs typeface="Calibri"/>
              </a:rPr>
              <a:t>α</a:t>
            </a:r>
            <a:r>
              <a:rPr sz="800" spc="60" dirty="0">
                <a:latin typeface="Calibri"/>
                <a:cs typeface="Calibri"/>
              </a:rPr>
              <a:t>πό</a:t>
            </a:r>
            <a:r>
              <a:rPr sz="800" dirty="0">
                <a:latin typeface="Calibri"/>
                <a:cs typeface="Calibri"/>
              </a:rPr>
              <a:t>	</a:t>
            </a:r>
            <a:r>
              <a:rPr sz="800" spc="55" dirty="0">
                <a:latin typeface="Calibri"/>
                <a:cs typeface="Calibri"/>
              </a:rPr>
              <a:t>κ</a:t>
            </a:r>
            <a:r>
              <a:rPr sz="800" spc="60" dirty="0">
                <a:latin typeface="Calibri"/>
                <a:cs typeface="Calibri"/>
              </a:rPr>
              <a:t>α</a:t>
            </a:r>
            <a:r>
              <a:rPr sz="800" spc="55" dirty="0">
                <a:latin typeface="Calibri"/>
                <a:cs typeface="Calibri"/>
              </a:rPr>
              <a:t>κόβ</a:t>
            </a:r>
            <a:r>
              <a:rPr sz="800" spc="60" dirty="0">
                <a:latin typeface="Calibri"/>
                <a:cs typeface="Calibri"/>
              </a:rPr>
              <a:t>ου</a:t>
            </a:r>
            <a:r>
              <a:rPr sz="800" spc="55" dirty="0">
                <a:latin typeface="Calibri"/>
                <a:cs typeface="Calibri"/>
              </a:rPr>
              <a:t>λ</a:t>
            </a:r>
            <a:r>
              <a:rPr sz="800" spc="60" dirty="0">
                <a:latin typeface="Calibri"/>
                <a:cs typeface="Calibri"/>
              </a:rPr>
              <a:t>ο</a:t>
            </a:r>
            <a:r>
              <a:rPr sz="800" dirty="0">
                <a:latin typeface="Calibri"/>
                <a:cs typeface="Calibri"/>
              </a:rPr>
              <a:t>	</a:t>
            </a:r>
            <a:r>
              <a:rPr sz="800" spc="55" dirty="0">
                <a:latin typeface="Calibri"/>
                <a:cs typeface="Calibri"/>
              </a:rPr>
              <a:t>κ</a:t>
            </a:r>
            <a:r>
              <a:rPr sz="800" spc="75" dirty="0">
                <a:latin typeface="Calibri"/>
                <a:cs typeface="Calibri"/>
              </a:rPr>
              <a:t>ώ</a:t>
            </a:r>
            <a:r>
              <a:rPr sz="800" spc="60" dirty="0">
                <a:latin typeface="Calibri"/>
                <a:cs typeface="Calibri"/>
              </a:rPr>
              <a:t>δ</a:t>
            </a:r>
            <a:r>
              <a:rPr sz="800" spc="30" dirty="0">
                <a:latin typeface="Calibri"/>
                <a:cs typeface="Calibri"/>
              </a:rPr>
              <a:t>ι</a:t>
            </a:r>
            <a:r>
              <a:rPr sz="800" spc="50" dirty="0">
                <a:latin typeface="Calibri"/>
                <a:cs typeface="Calibri"/>
              </a:rPr>
              <a:t>κ</a:t>
            </a:r>
            <a:r>
              <a:rPr sz="800" spc="65" dirty="0">
                <a:latin typeface="Calibri"/>
                <a:cs typeface="Calibri"/>
              </a:rPr>
              <a:t>α</a:t>
            </a:r>
            <a:endParaRPr sz="800">
              <a:latin typeface="Calibri"/>
              <a:cs typeface="Calibri"/>
            </a:endParaRPr>
          </a:p>
        </p:txBody>
      </p:sp>
      <p:sp>
        <p:nvSpPr>
          <p:cNvPr id="14" name="object 14"/>
          <p:cNvSpPr txBox="1"/>
          <p:nvPr/>
        </p:nvSpPr>
        <p:spPr>
          <a:xfrm>
            <a:off x="9328467" y="2306637"/>
            <a:ext cx="2583180" cy="390525"/>
          </a:xfrm>
          <a:prstGeom prst="rect">
            <a:avLst/>
          </a:prstGeom>
        </p:spPr>
        <p:txBody>
          <a:bodyPr vert="horz" wrap="square" lIns="0" tIns="12700" rIns="0" bIns="0" rtlCol="0">
            <a:spAutoFit/>
          </a:bodyPr>
          <a:lstStyle/>
          <a:p>
            <a:pPr marL="12700" marR="5080" algn="just">
              <a:lnSpc>
                <a:spcPct val="100000"/>
              </a:lnSpc>
              <a:spcBef>
                <a:spcPts val="100"/>
              </a:spcBef>
            </a:pPr>
            <a:r>
              <a:rPr sz="800" spc="55" dirty="0">
                <a:latin typeface="Calibri"/>
                <a:cs typeface="Calibri"/>
              </a:rPr>
              <a:t>προγραμματισμού </a:t>
            </a:r>
            <a:r>
              <a:rPr sz="800" spc="45" dirty="0">
                <a:latin typeface="Calibri"/>
                <a:cs typeface="Calibri"/>
              </a:rPr>
              <a:t>είναι </a:t>
            </a:r>
            <a:r>
              <a:rPr sz="800" spc="55" dirty="0">
                <a:latin typeface="Calibri"/>
                <a:cs typeface="Calibri"/>
              </a:rPr>
              <a:t>συμβατοί με </a:t>
            </a:r>
            <a:r>
              <a:rPr sz="800" spc="50" dirty="0">
                <a:latin typeface="Calibri"/>
                <a:cs typeface="Calibri"/>
              </a:rPr>
              <a:t>την </a:t>
            </a:r>
            <a:r>
              <a:rPr sz="800" spc="60" dirty="0">
                <a:latin typeface="Calibri"/>
                <a:cs typeface="Calibri"/>
              </a:rPr>
              <a:t>εφαρμογή </a:t>
            </a:r>
            <a:r>
              <a:rPr sz="800" spc="65" dirty="0">
                <a:latin typeface="Calibri"/>
                <a:cs typeface="Calibri"/>
              </a:rPr>
              <a:t> </a:t>
            </a:r>
            <a:r>
              <a:rPr sz="800" spc="50" dirty="0">
                <a:latin typeface="Calibri"/>
                <a:cs typeface="Calibri"/>
              </a:rPr>
              <a:t>και</a:t>
            </a:r>
            <a:r>
              <a:rPr sz="800" spc="55" dirty="0">
                <a:latin typeface="Calibri"/>
                <a:cs typeface="Calibri"/>
              </a:rPr>
              <a:t> </a:t>
            </a:r>
            <a:r>
              <a:rPr sz="800" spc="60" dirty="0">
                <a:latin typeface="Calibri"/>
                <a:cs typeface="Calibri"/>
              </a:rPr>
              <a:t>να</a:t>
            </a:r>
            <a:r>
              <a:rPr sz="800" spc="65" dirty="0">
                <a:latin typeface="Calibri"/>
                <a:cs typeface="Calibri"/>
              </a:rPr>
              <a:t> </a:t>
            </a:r>
            <a:r>
              <a:rPr sz="800" spc="55" dirty="0">
                <a:latin typeface="Calibri"/>
                <a:cs typeface="Calibri"/>
              </a:rPr>
              <a:t>σημειώσει</a:t>
            </a:r>
            <a:r>
              <a:rPr sz="800" spc="60" dirty="0">
                <a:latin typeface="Calibri"/>
                <a:cs typeface="Calibri"/>
              </a:rPr>
              <a:t> </a:t>
            </a:r>
            <a:r>
              <a:rPr sz="800" spc="50" dirty="0">
                <a:latin typeface="Calibri"/>
                <a:cs typeface="Calibri"/>
              </a:rPr>
              <a:t>τυχόν</a:t>
            </a:r>
            <a:r>
              <a:rPr sz="800" spc="55" dirty="0">
                <a:latin typeface="Calibri"/>
                <a:cs typeface="Calibri"/>
              </a:rPr>
              <a:t> </a:t>
            </a:r>
            <a:r>
              <a:rPr sz="800" spc="45" dirty="0">
                <a:latin typeface="Calibri"/>
                <a:cs typeface="Calibri"/>
              </a:rPr>
              <a:t>ειδικές</a:t>
            </a:r>
            <a:r>
              <a:rPr sz="800" spc="50" dirty="0">
                <a:latin typeface="Calibri"/>
                <a:cs typeface="Calibri"/>
              </a:rPr>
              <a:t> απαιτήσεις </a:t>
            </a:r>
            <a:r>
              <a:rPr sz="800" spc="55" dirty="0">
                <a:latin typeface="Calibri"/>
                <a:cs typeface="Calibri"/>
              </a:rPr>
              <a:t> διαρθρώσεων.</a:t>
            </a:r>
            <a:r>
              <a:rPr sz="800" spc="25" dirty="0">
                <a:latin typeface="Calibri"/>
                <a:cs typeface="Calibri"/>
              </a:rPr>
              <a:t> </a:t>
            </a:r>
            <a:r>
              <a:rPr sz="800" spc="45" dirty="0">
                <a:latin typeface="Calibri"/>
                <a:cs typeface="Calibri"/>
              </a:rPr>
              <a:t>(SL1)</a:t>
            </a:r>
            <a:endParaRPr sz="800">
              <a:latin typeface="Calibri"/>
              <a:cs typeface="Calibri"/>
            </a:endParaRPr>
          </a:p>
        </p:txBody>
      </p:sp>
      <p:sp>
        <p:nvSpPr>
          <p:cNvPr id="15" name="object 15"/>
          <p:cNvSpPr txBox="1"/>
          <p:nvPr/>
        </p:nvSpPr>
        <p:spPr>
          <a:xfrm>
            <a:off x="9962515" y="1661477"/>
            <a:ext cx="941705" cy="147320"/>
          </a:xfrm>
          <a:prstGeom prst="rect">
            <a:avLst/>
          </a:prstGeom>
        </p:spPr>
        <p:txBody>
          <a:bodyPr vert="horz" wrap="square" lIns="0" tIns="12700" rIns="0" bIns="0" rtlCol="0">
            <a:spAutoFit/>
          </a:bodyPr>
          <a:lstStyle/>
          <a:p>
            <a:pPr marL="12700">
              <a:lnSpc>
                <a:spcPct val="100000"/>
              </a:lnSpc>
              <a:spcBef>
                <a:spcPts val="100"/>
              </a:spcBef>
            </a:pPr>
            <a:r>
              <a:rPr sz="800" spc="30" dirty="0">
                <a:latin typeface="Calibri"/>
                <a:cs typeface="Calibri"/>
              </a:rPr>
              <a:t>IEC</a:t>
            </a:r>
            <a:r>
              <a:rPr sz="800" spc="-5" dirty="0">
                <a:latin typeface="Calibri"/>
                <a:cs typeface="Calibri"/>
              </a:rPr>
              <a:t> </a:t>
            </a:r>
            <a:r>
              <a:rPr sz="800" spc="30" dirty="0">
                <a:latin typeface="Calibri"/>
                <a:cs typeface="Calibri"/>
              </a:rPr>
              <a:t>62443-4-2</a:t>
            </a:r>
            <a:r>
              <a:rPr sz="800" dirty="0">
                <a:latin typeface="Calibri"/>
                <a:cs typeface="Calibri"/>
              </a:rPr>
              <a:t> </a:t>
            </a:r>
            <a:r>
              <a:rPr sz="800" spc="30" dirty="0">
                <a:latin typeface="Calibri"/>
                <a:cs typeface="Calibri"/>
              </a:rPr>
              <a:t>SAR.2</a:t>
            </a:r>
            <a:endParaRPr sz="800">
              <a:latin typeface="Calibri"/>
              <a:cs typeface="Calibri"/>
            </a:endParaRPr>
          </a:p>
        </p:txBody>
      </p:sp>
      <p:sp>
        <p:nvSpPr>
          <p:cNvPr id="16" name="object 16"/>
          <p:cNvSpPr txBox="1"/>
          <p:nvPr/>
        </p:nvSpPr>
        <p:spPr>
          <a:xfrm>
            <a:off x="7871459" y="1634172"/>
            <a:ext cx="1035050" cy="412750"/>
          </a:xfrm>
          <a:prstGeom prst="rect">
            <a:avLst/>
          </a:prstGeom>
        </p:spPr>
        <p:txBody>
          <a:bodyPr vert="horz" wrap="square" lIns="0" tIns="12700" rIns="0" bIns="0" rtlCol="0">
            <a:spAutoFit/>
          </a:bodyPr>
          <a:lstStyle/>
          <a:p>
            <a:pPr marL="12700" marR="5080">
              <a:lnSpc>
                <a:spcPct val="100000"/>
              </a:lnSpc>
              <a:spcBef>
                <a:spcPts val="100"/>
              </a:spcBef>
            </a:pPr>
            <a:r>
              <a:rPr sz="850" spc="50" dirty="0">
                <a:latin typeface="Calibri"/>
                <a:cs typeface="Calibri"/>
              </a:rPr>
              <a:t>1) </a:t>
            </a:r>
            <a:r>
              <a:rPr sz="850" spc="60" dirty="0">
                <a:latin typeface="Calibri"/>
                <a:cs typeface="Calibri"/>
              </a:rPr>
              <a:t>Προστασία </a:t>
            </a:r>
            <a:r>
              <a:rPr sz="850" spc="65" dirty="0">
                <a:latin typeface="Calibri"/>
                <a:cs typeface="Calibri"/>
              </a:rPr>
              <a:t>από </a:t>
            </a:r>
            <a:r>
              <a:rPr sz="850" spc="70" dirty="0">
                <a:latin typeface="Calibri"/>
                <a:cs typeface="Calibri"/>
              </a:rPr>
              <a:t> </a:t>
            </a:r>
            <a:r>
              <a:rPr sz="850" spc="85" dirty="0">
                <a:latin typeface="Calibri"/>
                <a:cs typeface="Calibri"/>
              </a:rPr>
              <a:t>κακόβουλο</a:t>
            </a:r>
            <a:r>
              <a:rPr sz="850" spc="-40" dirty="0">
                <a:latin typeface="Calibri"/>
                <a:cs typeface="Calibri"/>
              </a:rPr>
              <a:t> </a:t>
            </a:r>
            <a:r>
              <a:rPr sz="850" spc="80" dirty="0">
                <a:latin typeface="Calibri"/>
                <a:cs typeface="Calibri"/>
              </a:rPr>
              <a:t>κώδικα </a:t>
            </a:r>
            <a:r>
              <a:rPr sz="850" spc="-175" dirty="0">
                <a:latin typeface="Calibri"/>
                <a:cs typeface="Calibri"/>
              </a:rPr>
              <a:t> </a:t>
            </a:r>
            <a:r>
              <a:rPr sz="850" spc="80" dirty="0">
                <a:latin typeface="Calibri"/>
                <a:cs typeface="Calibri"/>
              </a:rPr>
              <a:t>προγραμματισμού</a:t>
            </a:r>
            <a:endParaRPr sz="850">
              <a:latin typeface="Calibri"/>
              <a:cs typeface="Calibri"/>
            </a:endParaRPr>
          </a:p>
        </p:txBody>
      </p:sp>
      <p:sp>
        <p:nvSpPr>
          <p:cNvPr id="17" name="object 17"/>
          <p:cNvSpPr/>
          <p:nvPr/>
        </p:nvSpPr>
        <p:spPr>
          <a:xfrm>
            <a:off x="7473632" y="1656714"/>
            <a:ext cx="114300" cy="163830"/>
          </a:xfrm>
          <a:custGeom>
            <a:avLst/>
            <a:gdLst/>
            <a:ahLst/>
            <a:cxnLst/>
            <a:rect l="l" t="t" r="r" b="b"/>
            <a:pathLst>
              <a:path w="114300" h="163830">
                <a:moveTo>
                  <a:pt x="113982" y="0"/>
                </a:moveTo>
                <a:lnTo>
                  <a:pt x="0" y="0"/>
                </a:lnTo>
                <a:lnTo>
                  <a:pt x="0" y="163830"/>
                </a:lnTo>
                <a:lnTo>
                  <a:pt x="113982" y="163830"/>
                </a:lnTo>
                <a:lnTo>
                  <a:pt x="113982" y="0"/>
                </a:lnTo>
                <a:close/>
              </a:path>
            </a:pathLst>
          </a:custGeom>
          <a:solidFill>
            <a:srgbClr val="FF0000"/>
          </a:solidFill>
        </p:spPr>
        <p:txBody>
          <a:bodyPr wrap="square" lIns="0" tIns="0" rIns="0" bIns="0" rtlCol="0"/>
          <a:lstStyle/>
          <a:p>
            <a:endParaRPr/>
          </a:p>
        </p:txBody>
      </p:sp>
      <p:sp>
        <p:nvSpPr>
          <p:cNvPr id="18" name="object 18"/>
          <p:cNvSpPr txBox="1"/>
          <p:nvPr/>
        </p:nvSpPr>
        <p:spPr>
          <a:xfrm>
            <a:off x="7460932" y="166719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2</a:t>
            </a:r>
            <a:r>
              <a:rPr sz="850" spc="40" dirty="0">
                <a:latin typeface="Calibri"/>
                <a:cs typeface="Calibri"/>
              </a:rPr>
              <a:t>0</a:t>
            </a:r>
            <a:endParaRPr sz="850">
              <a:latin typeface="Calibri"/>
              <a:cs typeface="Calibri"/>
            </a:endParaRPr>
          </a:p>
        </p:txBody>
      </p:sp>
      <p:sp>
        <p:nvSpPr>
          <p:cNvPr id="19" name="object 19"/>
          <p:cNvSpPr txBox="1"/>
          <p:nvPr/>
        </p:nvSpPr>
        <p:spPr>
          <a:xfrm>
            <a:off x="7011987" y="1667192"/>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4</a:t>
            </a:r>
            <a:endParaRPr sz="850">
              <a:latin typeface="Calibri"/>
              <a:cs typeface="Calibri"/>
            </a:endParaRPr>
          </a:p>
        </p:txBody>
      </p:sp>
      <p:sp>
        <p:nvSpPr>
          <p:cNvPr id="20" name="object 20"/>
          <p:cNvSpPr txBox="1"/>
          <p:nvPr/>
        </p:nvSpPr>
        <p:spPr>
          <a:xfrm>
            <a:off x="6576377" y="1667192"/>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4</a:t>
            </a:r>
            <a:endParaRPr sz="850">
              <a:latin typeface="Calibri"/>
              <a:cs typeface="Calibri"/>
            </a:endParaRPr>
          </a:p>
        </p:txBody>
      </p:sp>
      <p:sp>
        <p:nvSpPr>
          <p:cNvPr id="21" name="object 21"/>
          <p:cNvSpPr txBox="1"/>
          <p:nvPr/>
        </p:nvSpPr>
        <p:spPr>
          <a:xfrm>
            <a:off x="6196965" y="1667192"/>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5</a:t>
            </a:r>
            <a:endParaRPr sz="850">
              <a:latin typeface="Calibri"/>
              <a:cs typeface="Calibri"/>
            </a:endParaRPr>
          </a:p>
        </p:txBody>
      </p:sp>
      <p:sp>
        <p:nvSpPr>
          <p:cNvPr id="22" name="object 22"/>
          <p:cNvSpPr txBox="1"/>
          <p:nvPr/>
        </p:nvSpPr>
        <p:spPr>
          <a:xfrm>
            <a:off x="3560762" y="1631950"/>
            <a:ext cx="1562100" cy="698500"/>
          </a:xfrm>
          <a:prstGeom prst="rect">
            <a:avLst/>
          </a:prstGeom>
        </p:spPr>
        <p:txBody>
          <a:bodyPr vert="horz" wrap="square" lIns="0" tIns="24765" rIns="0" bIns="0" rtlCol="0">
            <a:spAutoFit/>
          </a:bodyPr>
          <a:lstStyle/>
          <a:p>
            <a:pPr marL="240029" marR="5080" indent="-227965">
              <a:lnSpc>
                <a:spcPts val="1330"/>
              </a:lnSpc>
              <a:spcBef>
                <a:spcPts val="195"/>
              </a:spcBef>
              <a:buSzPct val="129411"/>
              <a:buAutoNum type="arabicParenR"/>
              <a:tabLst>
                <a:tab pos="240665" algn="l"/>
              </a:tabLst>
            </a:pPr>
            <a:r>
              <a:rPr sz="850" spc="60" dirty="0">
                <a:latin typeface="Calibri"/>
                <a:cs typeface="Calibri"/>
              </a:rPr>
              <a:t>Μόλυνση</a:t>
            </a:r>
            <a:r>
              <a:rPr sz="850" spc="-5" dirty="0">
                <a:latin typeface="Calibri"/>
                <a:cs typeface="Calibri"/>
              </a:rPr>
              <a:t> </a:t>
            </a:r>
            <a:r>
              <a:rPr sz="850" spc="65" dirty="0">
                <a:latin typeface="Calibri"/>
                <a:cs typeface="Calibri"/>
              </a:rPr>
              <a:t>από</a:t>
            </a:r>
            <a:r>
              <a:rPr sz="850" spc="10" dirty="0">
                <a:latin typeface="Calibri"/>
                <a:cs typeface="Calibri"/>
              </a:rPr>
              <a:t> </a:t>
            </a:r>
            <a:r>
              <a:rPr sz="850" spc="60" dirty="0">
                <a:latin typeface="Calibri"/>
                <a:cs typeface="Calibri"/>
              </a:rPr>
              <a:t>κακόβουλο </a:t>
            </a:r>
            <a:r>
              <a:rPr sz="850" spc="-180" dirty="0">
                <a:latin typeface="Calibri"/>
                <a:cs typeface="Calibri"/>
              </a:rPr>
              <a:t> </a:t>
            </a:r>
            <a:r>
              <a:rPr sz="850" spc="50" dirty="0">
                <a:latin typeface="Calibri"/>
                <a:cs typeface="Calibri"/>
              </a:rPr>
              <a:t>λογισμικό</a:t>
            </a:r>
            <a:endParaRPr sz="850" dirty="0">
              <a:latin typeface="Calibri"/>
              <a:cs typeface="Calibri"/>
            </a:endParaRPr>
          </a:p>
          <a:p>
            <a:pPr marL="240665" indent="-227965">
              <a:lnSpc>
                <a:spcPts val="1275"/>
              </a:lnSpc>
              <a:buSzPct val="129411"/>
              <a:buAutoNum type="arabicParenR"/>
              <a:tabLst>
                <a:tab pos="240665" algn="l"/>
              </a:tabLst>
            </a:pPr>
            <a:r>
              <a:rPr sz="850" spc="45" dirty="0" err="1">
                <a:latin typeface="Calibri"/>
                <a:cs typeface="Calibri"/>
              </a:rPr>
              <a:t>Δυσλειτουργί</a:t>
            </a:r>
            <a:r>
              <a:rPr sz="850" spc="45" dirty="0">
                <a:latin typeface="Calibri"/>
                <a:cs typeface="Calibri"/>
              </a:rPr>
              <a:t>α</a:t>
            </a:r>
            <a:r>
              <a:rPr sz="850" spc="10" dirty="0">
                <a:latin typeface="Calibri"/>
                <a:cs typeface="Calibri"/>
              </a:rPr>
              <a:t> </a:t>
            </a:r>
            <a:r>
              <a:rPr sz="850" spc="60" dirty="0">
                <a:latin typeface="Calibri"/>
                <a:cs typeface="Calibri"/>
              </a:rPr>
              <a:t>του</a:t>
            </a:r>
            <a:endParaRPr sz="850" dirty="0">
              <a:latin typeface="Calibri"/>
              <a:cs typeface="Calibri"/>
            </a:endParaRPr>
          </a:p>
          <a:p>
            <a:pPr marL="240029">
              <a:lnSpc>
                <a:spcPct val="100000"/>
              </a:lnSpc>
              <a:spcBef>
                <a:spcPts val="250"/>
              </a:spcBef>
            </a:pPr>
            <a:r>
              <a:rPr sz="850" spc="60" dirty="0">
                <a:latin typeface="Calibri"/>
                <a:cs typeface="Calibri"/>
              </a:rPr>
              <a:t>συστήματος</a:t>
            </a:r>
            <a:endParaRPr sz="850" dirty="0">
              <a:latin typeface="Calibri"/>
              <a:cs typeface="Calibri"/>
            </a:endParaRPr>
          </a:p>
        </p:txBody>
      </p:sp>
      <p:sp>
        <p:nvSpPr>
          <p:cNvPr id="23" name="object 23"/>
          <p:cNvSpPr txBox="1"/>
          <p:nvPr/>
        </p:nvSpPr>
        <p:spPr>
          <a:xfrm>
            <a:off x="2138362" y="1669415"/>
            <a:ext cx="1246505" cy="910249"/>
          </a:xfrm>
          <a:prstGeom prst="rect">
            <a:avLst/>
          </a:prstGeom>
        </p:spPr>
        <p:txBody>
          <a:bodyPr vert="horz" wrap="square" lIns="0" tIns="0" rIns="0" bIns="0" rtlCol="0">
            <a:spAutoFit/>
          </a:bodyPr>
          <a:lstStyle/>
          <a:p>
            <a:pPr marL="241300" indent="-228600">
              <a:lnSpc>
                <a:spcPts val="1140"/>
              </a:lnSpc>
              <a:buSzPct val="129411"/>
              <a:buAutoNum type="arabicParenR"/>
              <a:tabLst>
                <a:tab pos="241300" algn="l"/>
              </a:tabLst>
            </a:pPr>
            <a:r>
              <a:rPr sz="850" spc="50" dirty="0">
                <a:latin typeface="Calibri"/>
                <a:cs typeface="Calibri"/>
              </a:rPr>
              <a:t>Εγκατεστηανεξου</a:t>
            </a:r>
            <a:endParaRPr sz="850" dirty="0">
              <a:latin typeface="Calibri"/>
              <a:cs typeface="Calibri"/>
            </a:endParaRPr>
          </a:p>
          <a:p>
            <a:pPr marL="241300" marR="350520">
              <a:lnSpc>
                <a:spcPts val="1010"/>
              </a:lnSpc>
              <a:spcBef>
                <a:spcPts val="15"/>
              </a:spcBef>
            </a:pPr>
            <a:r>
              <a:rPr sz="850" spc="55" dirty="0">
                <a:latin typeface="Calibri"/>
                <a:cs typeface="Calibri"/>
              </a:rPr>
              <a:t>σ</a:t>
            </a:r>
            <a:r>
              <a:rPr sz="850" spc="25" dirty="0">
                <a:latin typeface="Calibri"/>
                <a:cs typeface="Calibri"/>
              </a:rPr>
              <a:t>ι</a:t>
            </a:r>
            <a:r>
              <a:rPr sz="850" spc="55" dirty="0">
                <a:latin typeface="Calibri"/>
                <a:cs typeface="Calibri"/>
              </a:rPr>
              <a:t>οδ</a:t>
            </a:r>
            <a:r>
              <a:rPr sz="850" spc="50" dirty="0">
                <a:latin typeface="Calibri"/>
                <a:cs typeface="Calibri"/>
              </a:rPr>
              <a:t>ο</a:t>
            </a:r>
            <a:r>
              <a:rPr sz="850" spc="40" dirty="0">
                <a:latin typeface="Calibri"/>
                <a:cs typeface="Calibri"/>
              </a:rPr>
              <a:t>τ</a:t>
            </a:r>
            <a:r>
              <a:rPr sz="850" spc="50" dirty="0">
                <a:latin typeface="Calibri"/>
                <a:cs typeface="Calibri"/>
              </a:rPr>
              <a:t>η</a:t>
            </a:r>
            <a:r>
              <a:rPr sz="850" spc="60" dirty="0">
                <a:latin typeface="Calibri"/>
                <a:cs typeface="Calibri"/>
              </a:rPr>
              <a:t>μ</a:t>
            </a:r>
            <a:r>
              <a:rPr sz="850" spc="45" dirty="0">
                <a:latin typeface="Calibri"/>
                <a:cs typeface="Calibri"/>
              </a:rPr>
              <a:t>έν</a:t>
            </a:r>
            <a:r>
              <a:rPr sz="850" spc="40" dirty="0">
                <a:latin typeface="Calibri"/>
                <a:cs typeface="Calibri"/>
              </a:rPr>
              <a:t>ο  </a:t>
            </a:r>
            <a:r>
              <a:rPr sz="850" spc="45" dirty="0">
                <a:latin typeface="Calibri"/>
                <a:cs typeface="Calibri"/>
              </a:rPr>
              <a:t>λογισμικό</a:t>
            </a:r>
            <a:endParaRPr sz="850" dirty="0">
              <a:latin typeface="Calibri"/>
              <a:cs typeface="Calibri"/>
            </a:endParaRPr>
          </a:p>
          <a:p>
            <a:pPr marL="241300" marR="5080" indent="-228600">
              <a:lnSpc>
                <a:spcPct val="95800"/>
              </a:lnSpc>
              <a:spcBef>
                <a:spcPts val="15"/>
              </a:spcBef>
              <a:buSzPct val="129411"/>
              <a:buAutoNum type="arabicParenR" startAt="2"/>
              <a:tabLst>
                <a:tab pos="241300" algn="l"/>
                <a:tab pos="919480" algn="l"/>
              </a:tabLst>
            </a:pPr>
            <a:r>
              <a:rPr sz="850" spc="40" dirty="0" err="1">
                <a:latin typeface="Calibri"/>
                <a:cs typeface="Calibri"/>
              </a:rPr>
              <a:t>Χρή</a:t>
            </a:r>
            <a:r>
              <a:rPr sz="850" spc="45" dirty="0" err="1">
                <a:latin typeface="Calibri"/>
                <a:cs typeface="Calibri"/>
              </a:rPr>
              <a:t>σ</a:t>
            </a:r>
            <a:r>
              <a:rPr sz="850" spc="25" dirty="0" err="1">
                <a:latin typeface="Calibri"/>
                <a:cs typeface="Calibri"/>
              </a:rPr>
              <a:t>η</a:t>
            </a:r>
            <a:r>
              <a:rPr sz="850" spc="25" dirty="0">
                <a:latin typeface="Calibri"/>
                <a:cs typeface="Calibri"/>
              </a:rPr>
              <a:t>  </a:t>
            </a:r>
            <a:r>
              <a:rPr sz="850" spc="35" dirty="0">
                <a:latin typeface="Calibri"/>
                <a:cs typeface="Calibri"/>
              </a:rPr>
              <a:t>ηλεκτρονικού</a:t>
            </a:r>
            <a:endParaRPr sz="850" dirty="0">
              <a:latin typeface="Calibri"/>
              <a:cs typeface="Calibri"/>
            </a:endParaRPr>
          </a:p>
          <a:p>
            <a:pPr marL="241300" marR="5080">
              <a:lnSpc>
                <a:spcPct val="100000"/>
              </a:lnSpc>
              <a:spcBef>
                <a:spcPts val="5"/>
              </a:spcBef>
              <a:tabLst>
                <a:tab pos="1169035" algn="l"/>
              </a:tabLst>
            </a:pPr>
            <a:r>
              <a:rPr lang="el-GR" sz="850" spc="30" dirty="0">
                <a:latin typeface="Calibri"/>
                <a:cs typeface="Calibri"/>
              </a:rPr>
              <a:t>Τ</a:t>
            </a:r>
            <a:r>
              <a:rPr sz="850" spc="45" dirty="0">
                <a:latin typeface="Calibri"/>
                <a:cs typeface="Calibri"/>
              </a:rPr>
              <a:t>α</a:t>
            </a:r>
            <a:r>
              <a:rPr sz="850" spc="35" dirty="0" err="1">
                <a:latin typeface="Calibri"/>
                <a:cs typeface="Calibri"/>
              </a:rPr>
              <a:t>χυδρο</a:t>
            </a:r>
            <a:r>
              <a:rPr sz="850" spc="30" dirty="0" err="1">
                <a:latin typeface="Calibri"/>
                <a:cs typeface="Calibri"/>
              </a:rPr>
              <a:t>μείο</a:t>
            </a:r>
            <a:r>
              <a:rPr sz="850" spc="45" dirty="0" err="1">
                <a:latin typeface="Calibri"/>
                <a:cs typeface="Calibri"/>
              </a:rPr>
              <a:t>υ</a:t>
            </a:r>
            <a:r>
              <a:rPr lang="el-GR" sz="850" spc="45" dirty="0">
                <a:latin typeface="Calibri"/>
                <a:cs typeface="Calibri"/>
              </a:rPr>
              <a:t> </a:t>
            </a:r>
            <a:r>
              <a:rPr sz="850" spc="25" dirty="0">
                <a:latin typeface="Calibri"/>
                <a:cs typeface="Calibri"/>
              </a:rPr>
              <a:t>ή  </a:t>
            </a:r>
            <a:r>
              <a:rPr sz="850" spc="30" dirty="0">
                <a:latin typeface="Calibri"/>
                <a:cs typeface="Calibri"/>
              </a:rPr>
              <a:t>Ίντερνετ</a:t>
            </a:r>
            <a:endParaRPr sz="850" dirty="0">
              <a:latin typeface="Calibri"/>
              <a:cs typeface="Calibri"/>
            </a:endParaRPr>
          </a:p>
        </p:txBody>
      </p:sp>
      <p:sp>
        <p:nvSpPr>
          <p:cNvPr id="24" name="object 24"/>
          <p:cNvSpPr txBox="1"/>
          <p:nvPr/>
        </p:nvSpPr>
        <p:spPr>
          <a:xfrm>
            <a:off x="1207452" y="1667192"/>
            <a:ext cx="620395" cy="274434"/>
          </a:xfrm>
          <a:prstGeom prst="rect">
            <a:avLst/>
          </a:prstGeom>
        </p:spPr>
        <p:txBody>
          <a:bodyPr vert="horz" wrap="square" lIns="0" tIns="12700" rIns="0" bIns="0" rtlCol="0">
            <a:spAutoFit/>
          </a:bodyPr>
          <a:lstStyle/>
          <a:p>
            <a:pPr marL="12700">
              <a:lnSpc>
                <a:spcPct val="100000"/>
              </a:lnSpc>
              <a:spcBef>
                <a:spcPts val="100"/>
              </a:spcBef>
            </a:pPr>
            <a:r>
              <a:rPr sz="850" spc="75" dirty="0">
                <a:latin typeface="Calibri"/>
                <a:cs typeface="Calibri"/>
              </a:rPr>
              <a:t>Κα</a:t>
            </a:r>
            <a:r>
              <a:rPr sz="850" spc="75" dirty="0" err="1">
                <a:latin typeface="Calibri"/>
                <a:cs typeface="Calibri"/>
              </a:rPr>
              <a:t>κό</a:t>
            </a:r>
            <a:r>
              <a:rPr sz="850" spc="75" dirty="0">
                <a:latin typeface="Calibri"/>
                <a:cs typeface="Calibri"/>
              </a:rPr>
              <a:t>βουλο</a:t>
            </a:r>
            <a:r>
              <a:rPr lang="en-US" sz="850" spc="75" dirty="0">
                <a:latin typeface="Calibri"/>
                <a:cs typeface="Calibri"/>
              </a:rPr>
              <a:t>Malware</a:t>
            </a:r>
            <a:endParaRPr sz="850" dirty="0">
              <a:latin typeface="Calibri"/>
              <a:cs typeface="Calibri"/>
            </a:endParaRPr>
          </a:p>
        </p:txBody>
      </p:sp>
      <p:sp>
        <p:nvSpPr>
          <p:cNvPr id="25" name="object 25"/>
          <p:cNvSpPr txBox="1"/>
          <p:nvPr/>
        </p:nvSpPr>
        <p:spPr>
          <a:xfrm>
            <a:off x="661987" y="1667192"/>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1</a:t>
            </a:r>
            <a:endParaRPr sz="850">
              <a:latin typeface="Calibri"/>
              <a:cs typeface="Calibri"/>
            </a:endParaRPr>
          </a:p>
        </p:txBody>
      </p:sp>
      <p:sp>
        <p:nvSpPr>
          <p:cNvPr id="26" name="object 2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27" name="object 27"/>
          <p:cNvSpPr txBox="1">
            <a:spLocks noGrp="1"/>
          </p:cNvSpPr>
          <p:nvPr>
            <p:ph type="title"/>
          </p:nvPr>
        </p:nvSpPr>
        <p:spPr>
          <a:xfrm>
            <a:off x="597534" y="365759"/>
            <a:ext cx="8627745" cy="414020"/>
          </a:xfrm>
          <a:prstGeom prst="rect">
            <a:avLst/>
          </a:prstGeom>
        </p:spPr>
        <p:txBody>
          <a:bodyPr vert="horz" wrap="square" lIns="0" tIns="12700" rIns="0" bIns="0" rtlCol="0">
            <a:spAutoFit/>
          </a:bodyPr>
          <a:lstStyle/>
          <a:p>
            <a:pPr marL="12700">
              <a:lnSpc>
                <a:spcPct val="100000"/>
              </a:lnSpc>
              <a:spcBef>
                <a:spcPts val="100"/>
              </a:spcBef>
              <a:tabLst>
                <a:tab pos="5955665" algn="l"/>
              </a:tabLst>
            </a:pPr>
            <a:r>
              <a:rPr spc="195" dirty="0">
                <a:solidFill>
                  <a:srgbClr val="000000"/>
                </a:solidFill>
              </a:rPr>
              <a:t>Αξιολόγηση</a:t>
            </a:r>
            <a:r>
              <a:rPr spc="215" dirty="0">
                <a:solidFill>
                  <a:srgbClr val="000000"/>
                </a:solidFill>
              </a:rPr>
              <a:t> </a:t>
            </a:r>
            <a:r>
              <a:rPr spc="170" dirty="0">
                <a:solidFill>
                  <a:srgbClr val="000000"/>
                </a:solidFill>
              </a:rPr>
              <a:t>κινδύνου</a:t>
            </a:r>
            <a:r>
              <a:rPr spc="200" dirty="0">
                <a:solidFill>
                  <a:srgbClr val="000000"/>
                </a:solidFill>
              </a:rPr>
              <a:t> </a:t>
            </a:r>
            <a:r>
              <a:rPr spc="140" dirty="0">
                <a:solidFill>
                  <a:srgbClr val="000000"/>
                </a:solidFill>
              </a:rPr>
              <a:t>για</a:t>
            </a:r>
            <a:r>
              <a:rPr spc="185" dirty="0">
                <a:solidFill>
                  <a:srgbClr val="000000"/>
                </a:solidFill>
              </a:rPr>
              <a:t> </a:t>
            </a:r>
            <a:r>
              <a:rPr spc="155" dirty="0">
                <a:solidFill>
                  <a:srgbClr val="000000"/>
                </a:solidFill>
              </a:rPr>
              <a:t>τη</a:t>
            </a:r>
            <a:r>
              <a:rPr spc="210" dirty="0">
                <a:solidFill>
                  <a:srgbClr val="000000"/>
                </a:solidFill>
              </a:rPr>
              <a:t> </a:t>
            </a:r>
            <a:r>
              <a:rPr spc="190" dirty="0">
                <a:solidFill>
                  <a:srgbClr val="000000"/>
                </a:solidFill>
              </a:rPr>
              <a:t>συσκευή	</a:t>
            </a:r>
            <a:r>
              <a:rPr spc="175" dirty="0">
                <a:solidFill>
                  <a:srgbClr val="000000"/>
                </a:solidFill>
              </a:rPr>
              <a:t>e-Nav</a:t>
            </a:r>
            <a:r>
              <a:rPr spc="170" dirty="0">
                <a:solidFill>
                  <a:srgbClr val="000000"/>
                </a:solidFill>
              </a:rPr>
              <a:t> </a:t>
            </a:r>
            <a:r>
              <a:rPr spc="160" dirty="0">
                <a:solidFill>
                  <a:srgbClr val="000000"/>
                </a:solidFill>
              </a:rPr>
              <a:t>του</a:t>
            </a:r>
            <a:r>
              <a:rPr spc="165" dirty="0">
                <a:solidFill>
                  <a:srgbClr val="000000"/>
                </a:solidFill>
              </a:rPr>
              <a:t> </a:t>
            </a:r>
            <a:r>
              <a:rPr spc="170" dirty="0">
                <a:solidFill>
                  <a:srgbClr val="000000"/>
                </a:solidFill>
              </a:rPr>
              <a:t>πλοίου</a:t>
            </a:r>
          </a:p>
        </p:txBody>
      </p:sp>
      <p:sp>
        <p:nvSpPr>
          <p:cNvPr id="28" name="object 28"/>
          <p:cNvSpPr txBox="1"/>
          <p:nvPr/>
        </p:nvSpPr>
        <p:spPr>
          <a:xfrm>
            <a:off x="603884" y="1200467"/>
            <a:ext cx="187325" cy="154940"/>
          </a:xfrm>
          <a:prstGeom prst="rect">
            <a:avLst/>
          </a:prstGeom>
        </p:spPr>
        <p:txBody>
          <a:bodyPr vert="horz" wrap="square" lIns="0" tIns="12700" rIns="0" bIns="0" rtlCol="0">
            <a:spAutoFit/>
          </a:bodyPr>
          <a:lstStyle/>
          <a:p>
            <a:pPr marL="12700">
              <a:lnSpc>
                <a:spcPct val="100000"/>
              </a:lnSpc>
              <a:spcBef>
                <a:spcPts val="100"/>
              </a:spcBef>
            </a:pPr>
            <a:r>
              <a:rPr sz="850" b="1" spc="25" dirty="0">
                <a:latin typeface="Calibri"/>
                <a:cs typeface="Calibri"/>
              </a:rPr>
              <a:t>Ό</a:t>
            </a:r>
            <a:r>
              <a:rPr sz="850" b="1" spc="5" dirty="0">
                <a:latin typeface="Calibri"/>
                <a:cs typeface="Calibri"/>
              </a:rPr>
              <a:t>χ</a:t>
            </a:r>
            <a:r>
              <a:rPr sz="850" b="1" spc="25" dirty="0">
                <a:latin typeface="Calibri"/>
                <a:cs typeface="Calibri"/>
              </a:rPr>
              <a:t>ι</a:t>
            </a:r>
            <a:endParaRPr sz="850">
              <a:latin typeface="Calibri"/>
              <a:cs typeface="Calibri"/>
            </a:endParaRPr>
          </a:p>
        </p:txBody>
      </p:sp>
      <p:sp>
        <p:nvSpPr>
          <p:cNvPr id="29" name="object 29"/>
          <p:cNvSpPr txBox="1"/>
          <p:nvPr/>
        </p:nvSpPr>
        <p:spPr>
          <a:xfrm>
            <a:off x="1269364" y="1200467"/>
            <a:ext cx="407034" cy="154940"/>
          </a:xfrm>
          <a:prstGeom prst="rect">
            <a:avLst/>
          </a:prstGeom>
        </p:spPr>
        <p:txBody>
          <a:bodyPr vert="horz" wrap="square" lIns="0" tIns="12700" rIns="0" bIns="0" rtlCol="0">
            <a:spAutoFit/>
          </a:bodyPr>
          <a:lstStyle/>
          <a:p>
            <a:pPr marL="12700">
              <a:lnSpc>
                <a:spcPct val="100000"/>
              </a:lnSpc>
              <a:spcBef>
                <a:spcPts val="100"/>
              </a:spcBef>
            </a:pPr>
            <a:r>
              <a:rPr sz="850" b="1" spc="25" dirty="0">
                <a:latin typeface="Calibri"/>
                <a:cs typeface="Calibri"/>
              </a:rPr>
              <a:t>Απειλές</a:t>
            </a:r>
            <a:endParaRPr sz="850">
              <a:latin typeface="Calibri"/>
              <a:cs typeface="Calibri"/>
            </a:endParaRPr>
          </a:p>
        </p:txBody>
      </p:sp>
      <p:sp>
        <p:nvSpPr>
          <p:cNvPr id="30" name="object 30"/>
          <p:cNvSpPr txBox="1"/>
          <p:nvPr/>
        </p:nvSpPr>
        <p:spPr>
          <a:xfrm>
            <a:off x="2239010" y="1200467"/>
            <a:ext cx="758190" cy="154940"/>
          </a:xfrm>
          <a:prstGeom prst="rect">
            <a:avLst/>
          </a:prstGeom>
        </p:spPr>
        <p:txBody>
          <a:bodyPr vert="horz" wrap="square" lIns="0" tIns="12700" rIns="0" bIns="0" rtlCol="0">
            <a:spAutoFit/>
          </a:bodyPr>
          <a:lstStyle/>
          <a:p>
            <a:pPr marL="12700">
              <a:lnSpc>
                <a:spcPct val="100000"/>
              </a:lnSpc>
              <a:spcBef>
                <a:spcPts val="100"/>
              </a:spcBef>
            </a:pPr>
            <a:r>
              <a:rPr sz="850" b="1" spc="35" dirty="0">
                <a:latin typeface="Calibri"/>
                <a:cs typeface="Calibri"/>
              </a:rPr>
              <a:t>Δυνητική</a:t>
            </a:r>
            <a:r>
              <a:rPr sz="850" b="1" spc="-30" dirty="0">
                <a:latin typeface="Calibri"/>
                <a:cs typeface="Calibri"/>
              </a:rPr>
              <a:t> </a:t>
            </a:r>
            <a:r>
              <a:rPr sz="850" b="1" spc="25" dirty="0">
                <a:latin typeface="Calibri"/>
                <a:cs typeface="Calibri"/>
              </a:rPr>
              <a:t>αιτία</a:t>
            </a:r>
            <a:endParaRPr sz="850">
              <a:latin typeface="Calibri"/>
              <a:cs typeface="Calibri"/>
            </a:endParaRPr>
          </a:p>
        </p:txBody>
      </p:sp>
      <p:sp>
        <p:nvSpPr>
          <p:cNvPr id="31" name="object 31"/>
          <p:cNvSpPr txBox="1"/>
          <p:nvPr/>
        </p:nvSpPr>
        <p:spPr>
          <a:xfrm>
            <a:off x="3975734" y="1200467"/>
            <a:ext cx="966469" cy="154940"/>
          </a:xfrm>
          <a:prstGeom prst="rect">
            <a:avLst/>
          </a:prstGeom>
        </p:spPr>
        <p:txBody>
          <a:bodyPr vert="horz" wrap="square" lIns="0" tIns="12700" rIns="0" bIns="0" rtlCol="0">
            <a:spAutoFit/>
          </a:bodyPr>
          <a:lstStyle/>
          <a:p>
            <a:pPr marL="12700">
              <a:lnSpc>
                <a:spcPct val="100000"/>
              </a:lnSpc>
              <a:spcBef>
                <a:spcPts val="100"/>
              </a:spcBef>
            </a:pPr>
            <a:r>
              <a:rPr sz="850" b="1" spc="35" dirty="0">
                <a:latin typeface="Calibri"/>
                <a:cs typeface="Calibri"/>
              </a:rPr>
              <a:t>Δυνητική</a:t>
            </a:r>
            <a:r>
              <a:rPr sz="850" b="1" spc="-30" dirty="0">
                <a:latin typeface="Calibri"/>
                <a:cs typeface="Calibri"/>
              </a:rPr>
              <a:t> </a:t>
            </a:r>
            <a:r>
              <a:rPr sz="850" b="1" spc="30" dirty="0">
                <a:latin typeface="Calibri"/>
                <a:cs typeface="Calibri"/>
              </a:rPr>
              <a:t>συνέπεια</a:t>
            </a:r>
            <a:endParaRPr sz="850">
              <a:latin typeface="Calibri"/>
              <a:cs typeface="Calibri"/>
            </a:endParaRPr>
          </a:p>
        </p:txBody>
      </p:sp>
      <p:sp>
        <p:nvSpPr>
          <p:cNvPr id="32" name="object 32"/>
          <p:cNvSpPr txBox="1"/>
          <p:nvPr/>
        </p:nvSpPr>
        <p:spPr>
          <a:xfrm>
            <a:off x="6167754" y="1200467"/>
            <a:ext cx="124460" cy="154940"/>
          </a:xfrm>
          <a:prstGeom prst="rect">
            <a:avLst/>
          </a:prstGeom>
        </p:spPr>
        <p:txBody>
          <a:bodyPr vert="horz" wrap="square" lIns="0" tIns="12700" rIns="0" bIns="0" rtlCol="0">
            <a:spAutoFit/>
          </a:bodyPr>
          <a:lstStyle/>
          <a:p>
            <a:pPr marL="12700">
              <a:lnSpc>
                <a:spcPct val="100000"/>
              </a:lnSpc>
              <a:spcBef>
                <a:spcPts val="100"/>
              </a:spcBef>
            </a:pPr>
            <a:r>
              <a:rPr sz="850" b="1" spc="20" dirty="0">
                <a:latin typeface="Calibri"/>
                <a:cs typeface="Calibri"/>
              </a:rPr>
              <a:t>VI</a:t>
            </a:r>
            <a:endParaRPr sz="850">
              <a:latin typeface="Calibri"/>
              <a:cs typeface="Calibri"/>
            </a:endParaRPr>
          </a:p>
        </p:txBody>
      </p:sp>
      <p:sp>
        <p:nvSpPr>
          <p:cNvPr id="33" name="object 33"/>
          <p:cNvSpPr txBox="1"/>
          <p:nvPr/>
        </p:nvSpPr>
        <p:spPr>
          <a:xfrm>
            <a:off x="6565265" y="1200467"/>
            <a:ext cx="113030" cy="154940"/>
          </a:xfrm>
          <a:prstGeom prst="rect">
            <a:avLst/>
          </a:prstGeom>
        </p:spPr>
        <p:txBody>
          <a:bodyPr vert="horz" wrap="square" lIns="0" tIns="12700" rIns="0" bIns="0" rtlCol="0">
            <a:spAutoFit/>
          </a:bodyPr>
          <a:lstStyle/>
          <a:p>
            <a:pPr marL="12700">
              <a:lnSpc>
                <a:spcPct val="100000"/>
              </a:lnSpc>
              <a:spcBef>
                <a:spcPts val="100"/>
              </a:spcBef>
            </a:pPr>
            <a:r>
              <a:rPr sz="850" b="1" spc="10" dirty="0">
                <a:latin typeface="Calibri"/>
                <a:cs typeface="Calibri"/>
              </a:rPr>
              <a:t>T</a:t>
            </a:r>
            <a:r>
              <a:rPr sz="850" b="1" spc="20" dirty="0">
                <a:latin typeface="Calibri"/>
                <a:cs typeface="Calibri"/>
              </a:rPr>
              <a:t>I</a:t>
            </a:r>
            <a:endParaRPr sz="850">
              <a:latin typeface="Calibri"/>
              <a:cs typeface="Calibri"/>
            </a:endParaRPr>
          </a:p>
        </p:txBody>
      </p:sp>
      <p:sp>
        <p:nvSpPr>
          <p:cNvPr id="34" name="object 34"/>
          <p:cNvSpPr txBox="1"/>
          <p:nvPr/>
        </p:nvSpPr>
        <p:spPr>
          <a:xfrm>
            <a:off x="6945630" y="1200467"/>
            <a:ext cx="179070" cy="154940"/>
          </a:xfrm>
          <a:prstGeom prst="rect">
            <a:avLst/>
          </a:prstGeom>
        </p:spPr>
        <p:txBody>
          <a:bodyPr vert="horz" wrap="square" lIns="0" tIns="12700" rIns="0" bIns="0" rtlCol="0">
            <a:spAutoFit/>
          </a:bodyPr>
          <a:lstStyle/>
          <a:p>
            <a:pPr marL="12700">
              <a:lnSpc>
                <a:spcPct val="100000"/>
              </a:lnSpc>
              <a:spcBef>
                <a:spcPts val="100"/>
              </a:spcBef>
            </a:pPr>
            <a:r>
              <a:rPr sz="850" b="1" spc="-10" dirty="0">
                <a:latin typeface="Calibri"/>
                <a:cs typeface="Calibri"/>
              </a:rPr>
              <a:t>I</a:t>
            </a:r>
            <a:r>
              <a:rPr sz="850" b="1" spc="35" dirty="0">
                <a:latin typeface="Calibri"/>
                <a:cs typeface="Calibri"/>
              </a:rPr>
              <a:t>m</a:t>
            </a:r>
            <a:r>
              <a:rPr sz="850" b="1" spc="20" dirty="0">
                <a:latin typeface="Calibri"/>
                <a:cs typeface="Calibri"/>
              </a:rPr>
              <a:t>I</a:t>
            </a:r>
            <a:endParaRPr sz="850">
              <a:latin typeface="Calibri"/>
              <a:cs typeface="Calibri"/>
            </a:endParaRPr>
          </a:p>
        </p:txBody>
      </p:sp>
      <p:sp>
        <p:nvSpPr>
          <p:cNvPr id="35" name="object 35"/>
          <p:cNvSpPr txBox="1"/>
          <p:nvPr/>
        </p:nvSpPr>
        <p:spPr>
          <a:xfrm>
            <a:off x="7477125" y="1200467"/>
            <a:ext cx="121285" cy="154940"/>
          </a:xfrm>
          <a:prstGeom prst="rect">
            <a:avLst/>
          </a:prstGeom>
        </p:spPr>
        <p:txBody>
          <a:bodyPr vert="horz" wrap="square" lIns="0" tIns="12700" rIns="0" bIns="0" rtlCol="0">
            <a:spAutoFit/>
          </a:bodyPr>
          <a:lstStyle/>
          <a:p>
            <a:pPr marL="12700">
              <a:lnSpc>
                <a:spcPct val="100000"/>
              </a:lnSpc>
              <a:spcBef>
                <a:spcPts val="100"/>
              </a:spcBef>
            </a:pPr>
            <a:r>
              <a:rPr sz="850" b="1" spc="15" dirty="0">
                <a:latin typeface="Calibri"/>
                <a:cs typeface="Calibri"/>
              </a:rPr>
              <a:t>R</a:t>
            </a:r>
            <a:r>
              <a:rPr sz="850" b="1" spc="20" dirty="0">
                <a:latin typeface="Calibri"/>
                <a:cs typeface="Calibri"/>
              </a:rPr>
              <a:t>I</a:t>
            </a:r>
            <a:endParaRPr sz="850">
              <a:latin typeface="Calibri"/>
              <a:cs typeface="Calibri"/>
            </a:endParaRPr>
          </a:p>
        </p:txBody>
      </p:sp>
      <p:sp>
        <p:nvSpPr>
          <p:cNvPr id="36" name="object 36"/>
          <p:cNvSpPr txBox="1"/>
          <p:nvPr/>
        </p:nvSpPr>
        <p:spPr>
          <a:xfrm>
            <a:off x="7901940" y="1200467"/>
            <a:ext cx="1148715" cy="154940"/>
          </a:xfrm>
          <a:prstGeom prst="rect">
            <a:avLst/>
          </a:prstGeom>
        </p:spPr>
        <p:txBody>
          <a:bodyPr vert="horz" wrap="square" lIns="0" tIns="12700" rIns="0" bIns="0" rtlCol="0">
            <a:spAutoFit/>
          </a:bodyPr>
          <a:lstStyle/>
          <a:p>
            <a:pPr marL="12700">
              <a:lnSpc>
                <a:spcPct val="100000"/>
              </a:lnSpc>
              <a:spcBef>
                <a:spcPts val="100"/>
              </a:spcBef>
            </a:pPr>
            <a:r>
              <a:rPr sz="850" b="1" spc="35" dirty="0">
                <a:latin typeface="Calibri"/>
                <a:cs typeface="Calibri"/>
              </a:rPr>
              <a:t>Προτεινόμενοι</a:t>
            </a:r>
            <a:r>
              <a:rPr sz="850" b="1" spc="-15" dirty="0">
                <a:latin typeface="Calibri"/>
                <a:cs typeface="Calibri"/>
              </a:rPr>
              <a:t> </a:t>
            </a:r>
            <a:r>
              <a:rPr sz="850" b="1" spc="25" dirty="0">
                <a:latin typeface="Calibri"/>
                <a:cs typeface="Calibri"/>
              </a:rPr>
              <a:t>έλεγχοι</a:t>
            </a:r>
            <a:endParaRPr sz="850">
              <a:latin typeface="Calibri"/>
              <a:cs typeface="Calibri"/>
            </a:endParaRPr>
          </a:p>
        </p:txBody>
      </p:sp>
      <p:sp>
        <p:nvSpPr>
          <p:cNvPr id="37" name="object 37"/>
          <p:cNvSpPr txBox="1"/>
          <p:nvPr/>
        </p:nvSpPr>
        <p:spPr>
          <a:xfrm>
            <a:off x="9813290" y="1200467"/>
            <a:ext cx="1089660" cy="154940"/>
          </a:xfrm>
          <a:prstGeom prst="rect">
            <a:avLst/>
          </a:prstGeom>
        </p:spPr>
        <p:txBody>
          <a:bodyPr vert="horz" wrap="square" lIns="0" tIns="12700" rIns="0" bIns="0" rtlCol="0">
            <a:spAutoFit/>
          </a:bodyPr>
          <a:lstStyle/>
          <a:p>
            <a:pPr marL="12700">
              <a:lnSpc>
                <a:spcPct val="100000"/>
              </a:lnSpc>
              <a:spcBef>
                <a:spcPts val="100"/>
              </a:spcBef>
            </a:pPr>
            <a:r>
              <a:rPr sz="850" b="1" spc="25" dirty="0">
                <a:latin typeface="Calibri"/>
                <a:cs typeface="Calibri"/>
              </a:rPr>
              <a:t>Απαιτήσεις</a:t>
            </a:r>
            <a:r>
              <a:rPr sz="850" b="1" spc="-35" dirty="0">
                <a:latin typeface="Calibri"/>
                <a:cs typeface="Calibri"/>
              </a:rPr>
              <a:t> </a:t>
            </a:r>
            <a:r>
              <a:rPr sz="850" b="1" spc="35" dirty="0">
                <a:latin typeface="Calibri"/>
                <a:cs typeface="Calibri"/>
              </a:rPr>
              <a:t>62443-4-2</a:t>
            </a:r>
            <a:endParaRPr sz="850">
              <a:latin typeface="Calibri"/>
              <a:cs typeface="Calibri"/>
            </a:endParaRPr>
          </a:p>
        </p:txBody>
      </p:sp>
      <p:sp>
        <p:nvSpPr>
          <p:cNvPr id="38" name="object 38"/>
          <p:cNvSpPr txBox="1"/>
          <p:nvPr/>
        </p:nvSpPr>
        <p:spPr>
          <a:xfrm>
            <a:off x="661669" y="2792095"/>
            <a:ext cx="96520"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2</a:t>
            </a:r>
            <a:endParaRPr sz="1100">
              <a:latin typeface="Calibri"/>
              <a:cs typeface="Calibri"/>
            </a:endParaRPr>
          </a:p>
        </p:txBody>
      </p:sp>
      <p:sp>
        <p:nvSpPr>
          <p:cNvPr id="39" name="object 39"/>
          <p:cNvSpPr txBox="1"/>
          <p:nvPr/>
        </p:nvSpPr>
        <p:spPr>
          <a:xfrm>
            <a:off x="1135380" y="2823845"/>
            <a:ext cx="460375" cy="405239"/>
          </a:xfrm>
          <a:prstGeom prst="rect">
            <a:avLst/>
          </a:prstGeom>
        </p:spPr>
        <p:txBody>
          <a:bodyPr vert="horz" wrap="square" lIns="0" tIns="12700" rIns="0" bIns="0" rtlCol="0">
            <a:spAutoFit/>
          </a:bodyPr>
          <a:lstStyle/>
          <a:p>
            <a:pPr marL="12700">
              <a:lnSpc>
                <a:spcPct val="100000"/>
              </a:lnSpc>
              <a:spcBef>
                <a:spcPts val="100"/>
              </a:spcBef>
            </a:pPr>
            <a:r>
              <a:rPr sz="850" spc="95" dirty="0" err="1">
                <a:latin typeface="Calibri"/>
                <a:cs typeface="Calibri"/>
              </a:rPr>
              <a:t>Ωμή</a:t>
            </a:r>
            <a:r>
              <a:rPr sz="850" spc="-25" dirty="0">
                <a:latin typeface="Calibri"/>
                <a:cs typeface="Calibri"/>
              </a:rPr>
              <a:t> </a:t>
            </a:r>
            <a:r>
              <a:rPr sz="850" spc="75" dirty="0">
                <a:latin typeface="Calibri"/>
                <a:cs typeface="Calibri"/>
              </a:rPr>
              <a:t>βία</a:t>
            </a:r>
            <a:r>
              <a:rPr lang="en-US" sz="850" spc="75" dirty="0">
                <a:latin typeface="Calibri"/>
                <a:cs typeface="Calibri"/>
              </a:rPr>
              <a:t> Brute force</a:t>
            </a:r>
            <a:endParaRPr sz="850" dirty="0">
              <a:latin typeface="Calibri"/>
              <a:cs typeface="Calibri"/>
            </a:endParaRPr>
          </a:p>
        </p:txBody>
      </p:sp>
      <p:sp>
        <p:nvSpPr>
          <p:cNvPr id="40" name="object 40"/>
          <p:cNvSpPr txBox="1"/>
          <p:nvPr/>
        </p:nvSpPr>
        <p:spPr>
          <a:xfrm>
            <a:off x="2393314" y="2823845"/>
            <a:ext cx="130810" cy="154940"/>
          </a:xfrm>
          <a:prstGeom prst="rect">
            <a:avLst/>
          </a:prstGeom>
        </p:spPr>
        <p:txBody>
          <a:bodyPr vert="horz" wrap="square" lIns="0" tIns="12700" rIns="0" bIns="0" rtlCol="0">
            <a:spAutoFit/>
          </a:bodyPr>
          <a:lstStyle/>
          <a:p>
            <a:pPr marL="12700">
              <a:lnSpc>
                <a:spcPct val="100000"/>
              </a:lnSpc>
              <a:spcBef>
                <a:spcPts val="100"/>
              </a:spcBef>
            </a:pPr>
            <a:r>
              <a:rPr sz="850" spc="80" dirty="0">
                <a:latin typeface="Calibri"/>
                <a:cs typeface="Calibri"/>
              </a:rPr>
              <a:t>1</a:t>
            </a:r>
            <a:r>
              <a:rPr sz="850" spc="50" dirty="0">
                <a:latin typeface="Calibri"/>
                <a:cs typeface="Calibri"/>
              </a:rPr>
              <a:t>)</a:t>
            </a:r>
            <a:endParaRPr sz="850">
              <a:latin typeface="Calibri"/>
              <a:cs typeface="Calibri"/>
            </a:endParaRPr>
          </a:p>
        </p:txBody>
      </p:sp>
      <p:sp>
        <p:nvSpPr>
          <p:cNvPr id="41" name="object 41"/>
          <p:cNvSpPr txBox="1"/>
          <p:nvPr/>
        </p:nvSpPr>
        <p:spPr>
          <a:xfrm>
            <a:off x="2533131" y="2801763"/>
            <a:ext cx="769620" cy="536044"/>
          </a:xfrm>
          <a:prstGeom prst="rect">
            <a:avLst/>
          </a:prstGeom>
        </p:spPr>
        <p:txBody>
          <a:bodyPr vert="horz" wrap="square" lIns="0" tIns="12700" rIns="0" bIns="0" rtlCol="0">
            <a:spAutoFit/>
          </a:bodyPr>
          <a:lstStyle/>
          <a:p>
            <a:pPr marL="12700" marR="89535">
              <a:lnSpc>
                <a:spcPct val="100000"/>
              </a:lnSpc>
              <a:spcBef>
                <a:spcPts val="100"/>
              </a:spcBef>
            </a:pPr>
            <a:r>
              <a:rPr sz="850" spc="105" dirty="0">
                <a:latin typeface="Calibri"/>
                <a:cs typeface="Calibri"/>
              </a:rPr>
              <a:t>Π</a:t>
            </a:r>
            <a:r>
              <a:rPr sz="850" spc="85" dirty="0">
                <a:latin typeface="Calibri"/>
                <a:cs typeface="Calibri"/>
              </a:rPr>
              <a:t>αρ</a:t>
            </a:r>
            <a:r>
              <a:rPr sz="850" spc="95" dirty="0">
                <a:latin typeface="Calibri"/>
                <a:cs typeface="Calibri"/>
              </a:rPr>
              <a:t>ά</a:t>
            </a:r>
            <a:r>
              <a:rPr sz="850" spc="70" dirty="0">
                <a:latin typeface="Calibri"/>
                <a:cs typeface="Calibri"/>
              </a:rPr>
              <a:t>κ</a:t>
            </a:r>
            <a:r>
              <a:rPr sz="850" spc="90" dirty="0">
                <a:latin typeface="Calibri"/>
                <a:cs typeface="Calibri"/>
              </a:rPr>
              <a:t>αμ</a:t>
            </a:r>
            <a:r>
              <a:rPr sz="850" spc="120" dirty="0">
                <a:latin typeface="Calibri"/>
                <a:cs typeface="Calibri"/>
              </a:rPr>
              <a:t>ψ</a:t>
            </a:r>
            <a:r>
              <a:rPr sz="850" spc="55" dirty="0">
                <a:latin typeface="Calibri"/>
                <a:cs typeface="Calibri"/>
              </a:rPr>
              <a:t>η  </a:t>
            </a:r>
            <a:r>
              <a:rPr sz="850" spc="80" dirty="0">
                <a:latin typeface="Calibri"/>
                <a:cs typeface="Calibri"/>
              </a:rPr>
              <a:t>ασφαλείας </a:t>
            </a:r>
            <a:r>
              <a:rPr sz="850" spc="85" dirty="0">
                <a:latin typeface="Calibri"/>
                <a:cs typeface="Calibri"/>
              </a:rPr>
              <a:t> </a:t>
            </a:r>
            <a:r>
              <a:rPr sz="850" spc="90" dirty="0">
                <a:latin typeface="Calibri"/>
                <a:cs typeface="Calibri"/>
              </a:rPr>
              <a:t>από</a:t>
            </a:r>
            <a:r>
              <a:rPr lang="en-US" sz="850" spc="90" dirty="0">
                <a:latin typeface="Calibri"/>
                <a:cs typeface="Calibri"/>
              </a:rPr>
              <a:t> </a:t>
            </a:r>
            <a:r>
              <a:rPr lang="el-GR" sz="850" spc="90" dirty="0">
                <a:latin typeface="Calibri"/>
                <a:cs typeface="Calibri"/>
              </a:rPr>
              <a:t>τον </a:t>
            </a:r>
            <a:r>
              <a:rPr sz="850" spc="80" dirty="0">
                <a:latin typeface="Calibri"/>
                <a:cs typeface="Calibri"/>
              </a:rPr>
              <a:t>ε</a:t>
            </a:r>
            <a:r>
              <a:rPr sz="850" spc="100" dirty="0">
                <a:latin typeface="Calibri"/>
                <a:cs typeface="Calibri"/>
              </a:rPr>
              <a:t>π</a:t>
            </a:r>
            <a:r>
              <a:rPr sz="850" spc="40" dirty="0" err="1">
                <a:latin typeface="Calibri"/>
                <a:cs typeface="Calibri"/>
              </a:rPr>
              <a:t>ι</a:t>
            </a:r>
            <a:r>
              <a:rPr sz="850" spc="70" dirty="0" err="1">
                <a:latin typeface="Calibri"/>
                <a:cs typeface="Calibri"/>
              </a:rPr>
              <a:t>τ</a:t>
            </a:r>
            <a:r>
              <a:rPr sz="850" spc="40" dirty="0" err="1">
                <a:latin typeface="Calibri"/>
                <a:cs typeface="Calibri"/>
              </a:rPr>
              <a:t>ι</a:t>
            </a:r>
            <a:r>
              <a:rPr sz="850" spc="100" dirty="0" err="1">
                <a:latin typeface="Calibri"/>
                <a:cs typeface="Calibri"/>
              </a:rPr>
              <a:t>θ</a:t>
            </a:r>
            <a:r>
              <a:rPr sz="850" spc="80" dirty="0" err="1">
                <a:latin typeface="Calibri"/>
                <a:cs typeface="Calibri"/>
              </a:rPr>
              <a:t>έ</a:t>
            </a:r>
            <a:r>
              <a:rPr sz="850" spc="100" dirty="0" err="1">
                <a:latin typeface="Calibri"/>
                <a:cs typeface="Calibri"/>
              </a:rPr>
              <a:t>μ</a:t>
            </a:r>
            <a:r>
              <a:rPr sz="850" spc="80" dirty="0" err="1">
                <a:latin typeface="Calibri"/>
                <a:cs typeface="Calibri"/>
              </a:rPr>
              <a:t>εν</a:t>
            </a:r>
            <a:r>
              <a:rPr sz="850" spc="65" dirty="0" err="1">
                <a:latin typeface="Calibri"/>
                <a:cs typeface="Calibri"/>
              </a:rPr>
              <a:t>ο</a:t>
            </a:r>
            <a:r>
              <a:rPr sz="850" spc="65" dirty="0">
                <a:latin typeface="Calibri"/>
                <a:cs typeface="Calibri"/>
              </a:rPr>
              <a:t>  </a:t>
            </a:r>
            <a:endParaRPr sz="850" dirty="0">
              <a:latin typeface="Calibri"/>
              <a:cs typeface="Calibri"/>
            </a:endParaRPr>
          </a:p>
        </p:txBody>
      </p:sp>
      <p:sp>
        <p:nvSpPr>
          <p:cNvPr id="42" name="object 42"/>
          <p:cNvSpPr txBox="1"/>
          <p:nvPr/>
        </p:nvSpPr>
        <p:spPr>
          <a:xfrm>
            <a:off x="3665854" y="2794317"/>
            <a:ext cx="1732914" cy="154940"/>
          </a:xfrm>
          <a:prstGeom prst="rect">
            <a:avLst/>
          </a:prstGeom>
        </p:spPr>
        <p:txBody>
          <a:bodyPr vert="horz" wrap="square" lIns="0" tIns="12700" rIns="0" bIns="0" rtlCol="0">
            <a:spAutoFit/>
          </a:bodyPr>
          <a:lstStyle/>
          <a:p>
            <a:pPr marL="12700">
              <a:lnSpc>
                <a:spcPct val="100000"/>
              </a:lnSpc>
              <a:spcBef>
                <a:spcPts val="100"/>
              </a:spcBef>
            </a:pPr>
            <a:r>
              <a:rPr sz="850" spc="50" dirty="0">
                <a:latin typeface="Calibri"/>
                <a:cs typeface="Calibri"/>
              </a:rPr>
              <a:t>1)</a:t>
            </a:r>
            <a:r>
              <a:rPr sz="850" spc="15" dirty="0">
                <a:latin typeface="Calibri"/>
                <a:cs typeface="Calibri"/>
              </a:rPr>
              <a:t> </a:t>
            </a:r>
            <a:r>
              <a:rPr sz="850" spc="55" dirty="0">
                <a:latin typeface="Calibri"/>
                <a:cs typeface="Calibri"/>
              </a:rPr>
              <a:t>Ανεξουσιοδότητη</a:t>
            </a:r>
            <a:r>
              <a:rPr sz="850" spc="20" dirty="0">
                <a:latin typeface="Calibri"/>
                <a:cs typeface="Calibri"/>
              </a:rPr>
              <a:t> </a:t>
            </a:r>
            <a:r>
              <a:rPr sz="850" spc="65" dirty="0">
                <a:latin typeface="Calibri"/>
                <a:cs typeface="Calibri"/>
              </a:rPr>
              <a:t>πρόσβαση</a:t>
            </a:r>
            <a:r>
              <a:rPr sz="850" spc="20" dirty="0">
                <a:latin typeface="Calibri"/>
                <a:cs typeface="Calibri"/>
              </a:rPr>
              <a:t> </a:t>
            </a:r>
            <a:r>
              <a:rPr sz="850" spc="50" dirty="0">
                <a:latin typeface="Calibri"/>
                <a:cs typeface="Calibri"/>
              </a:rPr>
              <a:t>2)</a:t>
            </a:r>
            <a:endParaRPr sz="850">
              <a:latin typeface="Calibri"/>
              <a:cs typeface="Calibri"/>
            </a:endParaRPr>
          </a:p>
        </p:txBody>
      </p:sp>
      <p:sp>
        <p:nvSpPr>
          <p:cNvPr id="43" name="object 43"/>
          <p:cNvSpPr txBox="1"/>
          <p:nvPr/>
        </p:nvSpPr>
        <p:spPr>
          <a:xfrm>
            <a:off x="3591559" y="2923222"/>
            <a:ext cx="2242185" cy="536044"/>
          </a:xfrm>
          <a:prstGeom prst="rect">
            <a:avLst/>
          </a:prstGeom>
        </p:spPr>
        <p:txBody>
          <a:bodyPr vert="horz" wrap="square" lIns="0" tIns="12700" rIns="0" bIns="0" rtlCol="0">
            <a:spAutoFit/>
          </a:bodyPr>
          <a:lstStyle/>
          <a:p>
            <a:pPr marL="12700" marR="31750">
              <a:lnSpc>
                <a:spcPct val="100000"/>
              </a:lnSpc>
              <a:spcBef>
                <a:spcPts val="100"/>
              </a:spcBef>
            </a:pPr>
            <a:r>
              <a:rPr sz="850" spc="65" dirty="0">
                <a:latin typeface="Calibri"/>
                <a:cs typeface="Calibri"/>
              </a:rPr>
              <a:t>Παράνομη</a:t>
            </a:r>
            <a:r>
              <a:rPr sz="850" spc="10" dirty="0">
                <a:latin typeface="Calibri"/>
                <a:cs typeface="Calibri"/>
              </a:rPr>
              <a:t> </a:t>
            </a:r>
            <a:r>
              <a:rPr sz="850" spc="60" dirty="0">
                <a:latin typeface="Calibri"/>
                <a:cs typeface="Calibri"/>
              </a:rPr>
              <a:t>χειραγώγηση</a:t>
            </a:r>
            <a:r>
              <a:rPr sz="850" spc="20" dirty="0">
                <a:latin typeface="Calibri"/>
                <a:cs typeface="Calibri"/>
              </a:rPr>
              <a:t> </a:t>
            </a:r>
            <a:r>
              <a:rPr sz="850" spc="60" dirty="0">
                <a:latin typeface="Calibri"/>
                <a:cs typeface="Calibri"/>
              </a:rPr>
              <a:t>του</a:t>
            </a:r>
            <a:r>
              <a:rPr sz="850" spc="10" dirty="0">
                <a:latin typeface="Calibri"/>
                <a:cs typeface="Calibri"/>
              </a:rPr>
              <a:t> </a:t>
            </a:r>
            <a:r>
              <a:rPr sz="850" spc="60" dirty="0">
                <a:latin typeface="Calibri"/>
                <a:cs typeface="Calibri"/>
              </a:rPr>
              <a:t>συστήματος</a:t>
            </a:r>
            <a:r>
              <a:rPr sz="850" spc="20" dirty="0">
                <a:latin typeface="Calibri"/>
                <a:cs typeface="Calibri"/>
              </a:rPr>
              <a:t> </a:t>
            </a:r>
            <a:r>
              <a:rPr sz="850" spc="65" dirty="0">
                <a:latin typeface="Calibri"/>
                <a:cs typeface="Calibri"/>
              </a:rPr>
              <a:t>ή </a:t>
            </a:r>
            <a:r>
              <a:rPr sz="850" spc="-175" dirty="0">
                <a:latin typeface="Calibri"/>
                <a:cs typeface="Calibri"/>
              </a:rPr>
              <a:t> </a:t>
            </a:r>
            <a:r>
              <a:rPr sz="850" spc="60" dirty="0">
                <a:latin typeface="Calibri"/>
                <a:cs typeface="Calibri"/>
              </a:rPr>
              <a:t>παράμετρος</a:t>
            </a:r>
            <a:r>
              <a:rPr lang="en-US" sz="850" spc="60" dirty="0">
                <a:latin typeface="Calibri"/>
                <a:cs typeface="Calibri"/>
              </a:rPr>
              <a:t> </a:t>
            </a:r>
            <a:r>
              <a:rPr sz="850" spc="85" dirty="0">
                <a:latin typeface="Calibri"/>
                <a:cs typeface="Calibri"/>
              </a:rPr>
              <a:t>αλλαγή</a:t>
            </a:r>
            <a:r>
              <a:rPr lang="el-GR" sz="850" spc="85" dirty="0">
                <a:latin typeface="Calibri"/>
                <a:cs typeface="Calibri"/>
              </a:rPr>
              <a:t>ς</a:t>
            </a:r>
            <a:r>
              <a:rPr sz="850" spc="85" dirty="0">
                <a:latin typeface="Calibri"/>
                <a:cs typeface="Calibri"/>
              </a:rPr>
              <a:t> </a:t>
            </a:r>
            <a:r>
              <a:rPr sz="850" spc="80" dirty="0">
                <a:latin typeface="Calibri"/>
                <a:cs typeface="Calibri"/>
              </a:rPr>
              <a:t>ρυθμίσεων </a:t>
            </a:r>
            <a:r>
              <a:rPr sz="850" spc="65" dirty="0">
                <a:latin typeface="Calibri"/>
                <a:cs typeface="Calibri"/>
              </a:rPr>
              <a:t>3) </a:t>
            </a:r>
            <a:r>
              <a:rPr sz="850" spc="80" dirty="0">
                <a:latin typeface="Calibri"/>
                <a:cs typeface="Calibri"/>
              </a:rPr>
              <a:t>Διαρροή </a:t>
            </a:r>
            <a:r>
              <a:rPr sz="850" spc="85" dirty="0">
                <a:latin typeface="Calibri"/>
                <a:cs typeface="Calibri"/>
              </a:rPr>
              <a:t> </a:t>
            </a:r>
            <a:r>
              <a:rPr sz="850" spc="75" dirty="0">
                <a:latin typeface="Calibri"/>
                <a:cs typeface="Calibri"/>
              </a:rPr>
              <a:t>εμπιστευτικών</a:t>
            </a:r>
            <a:r>
              <a:rPr sz="850" spc="20" dirty="0">
                <a:latin typeface="Calibri"/>
                <a:cs typeface="Calibri"/>
              </a:rPr>
              <a:t> </a:t>
            </a:r>
            <a:r>
              <a:rPr sz="850" spc="85" dirty="0">
                <a:latin typeface="Calibri"/>
                <a:cs typeface="Calibri"/>
              </a:rPr>
              <a:t>δεδομένων</a:t>
            </a:r>
            <a:r>
              <a:rPr sz="850" spc="25" dirty="0">
                <a:latin typeface="Calibri"/>
                <a:cs typeface="Calibri"/>
              </a:rPr>
              <a:t> </a:t>
            </a:r>
            <a:r>
              <a:rPr sz="850" spc="65" dirty="0">
                <a:latin typeface="Calibri"/>
                <a:cs typeface="Calibri"/>
              </a:rPr>
              <a:t>4)</a:t>
            </a:r>
            <a:r>
              <a:rPr sz="850" spc="15" dirty="0">
                <a:latin typeface="Calibri"/>
                <a:cs typeface="Calibri"/>
              </a:rPr>
              <a:t> </a:t>
            </a:r>
            <a:r>
              <a:rPr sz="850" spc="75" dirty="0">
                <a:latin typeface="Calibri"/>
                <a:cs typeface="Calibri"/>
              </a:rPr>
              <a:t>Διαγραφή </a:t>
            </a:r>
            <a:r>
              <a:rPr sz="850" spc="-175" dirty="0">
                <a:latin typeface="Calibri"/>
                <a:cs typeface="Calibri"/>
              </a:rPr>
              <a:t> </a:t>
            </a:r>
            <a:r>
              <a:rPr sz="850" spc="80" dirty="0">
                <a:latin typeface="Calibri"/>
                <a:cs typeface="Calibri"/>
              </a:rPr>
              <a:t>σημαντικών</a:t>
            </a:r>
            <a:r>
              <a:rPr sz="850" spc="35" dirty="0">
                <a:latin typeface="Calibri"/>
                <a:cs typeface="Calibri"/>
              </a:rPr>
              <a:t> </a:t>
            </a:r>
            <a:r>
              <a:rPr sz="850" spc="85" dirty="0">
                <a:latin typeface="Calibri"/>
                <a:cs typeface="Calibri"/>
              </a:rPr>
              <a:t>δεδομένων</a:t>
            </a:r>
            <a:endParaRPr sz="850" dirty="0">
              <a:latin typeface="Calibri"/>
              <a:cs typeface="Calibri"/>
            </a:endParaRPr>
          </a:p>
        </p:txBody>
      </p:sp>
      <p:sp>
        <p:nvSpPr>
          <p:cNvPr id="44" name="object 44"/>
          <p:cNvSpPr/>
          <p:nvPr/>
        </p:nvSpPr>
        <p:spPr>
          <a:xfrm>
            <a:off x="7511415" y="2811779"/>
            <a:ext cx="53975" cy="168910"/>
          </a:xfrm>
          <a:custGeom>
            <a:avLst/>
            <a:gdLst/>
            <a:ahLst/>
            <a:cxnLst/>
            <a:rect l="l" t="t" r="r" b="b"/>
            <a:pathLst>
              <a:path w="53975" h="168910">
                <a:moveTo>
                  <a:pt x="53657" y="0"/>
                </a:moveTo>
                <a:lnTo>
                  <a:pt x="0" y="0"/>
                </a:lnTo>
                <a:lnTo>
                  <a:pt x="0" y="168910"/>
                </a:lnTo>
                <a:lnTo>
                  <a:pt x="53657" y="168910"/>
                </a:lnTo>
                <a:lnTo>
                  <a:pt x="53657" y="0"/>
                </a:lnTo>
                <a:close/>
              </a:path>
            </a:pathLst>
          </a:custGeom>
          <a:solidFill>
            <a:srgbClr val="FFFF00"/>
          </a:solidFill>
        </p:spPr>
        <p:txBody>
          <a:bodyPr wrap="square" lIns="0" tIns="0" rIns="0" bIns="0" rtlCol="0"/>
          <a:lstStyle/>
          <a:p>
            <a:endParaRPr/>
          </a:p>
        </p:txBody>
      </p:sp>
      <p:sp>
        <p:nvSpPr>
          <p:cNvPr id="45" name="object 45"/>
          <p:cNvSpPr txBox="1"/>
          <p:nvPr/>
        </p:nvSpPr>
        <p:spPr>
          <a:xfrm>
            <a:off x="6196965" y="2794634"/>
            <a:ext cx="96520"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3</a:t>
            </a:r>
            <a:endParaRPr sz="1100">
              <a:latin typeface="Calibri"/>
              <a:cs typeface="Calibri"/>
            </a:endParaRPr>
          </a:p>
        </p:txBody>
      </p:sp>
      <p:sp>
        <p:nvSpPr>
          <p:cNvPr id="46" name="object 46"/>
          <p:cNvSpPr txBox="1"/>
          <p:nvPr/>
        </p:nvSpPr>
        <p:spPr>
          <a:xfrm>
            <a:off x="6576059" y="2826384"/>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2</a:t>
            </a:r>
            <a:endParaRPr sz="850">
              <a:latin typeface="Calibri"/>
              <a:cs typeface="Calibri"/>
            </a:endParaRPr>
          </a:p>
        </p:txBody>
      </p:sp>
      <p:sp>
        <p:nvSpPr>
          <p:cNvPr id="47" name="object 47"/>
          <p:cNvSpPr txBox="1"/>
          <p:nvPr/>
        </p:nvSpPr>
        <p:spPr>
          <a:xfrm>
            <a:off x="7011669" y="2826384"/>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4</a:t>
            </a:r>
            <a:endParaRPr sz="850">
              <a:latin typeface="Calibri"/>
              <a:cs typeface="Calibri"/>
            </a:endParaRPr>
          </a:p>
        </p:txBody>
      </p:sp>
      <p:sp>
        <p:nvSpPr>
          <p:cNvPr id="48" name="object 48"/>
          <p:cNvSpPr txBox="1"/>
          <p:nvPr/>
        </p:nvSpPr>
        <p:spPr>
          <a:xfrm>
            <a:off x="7498715" y="2826384"/>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8</a:t>
            </a:r>
            <a:endParaRPr sz="850" dirty="0">
              <a:latin typeface="Calibri"/>
              <a:cs typeface="Calibri"/>
            </a:endParaRPr>
          </a:p>
        </p:txBody>
      </p:sp>
      <p:sp>
        <p:nvSpPr>
          <p:cNvPr id="49" name="object 49"/>
          <p:cNvSpPr txBox="1"/>
          <p:nvPr/>
        </p:nvSpPr>
        <p:spPr>
          <a:xfrm>
            <a:off x="8056244" y="2826384"/>
            <a:ext cx="729615" cy="154940"/>
          </a:xfrm>
          <a:prstGeom prst="rect">
            <a:avLst/>
          </a:prstGeom>
        </p:spPr>
        <p:txBody>
          <a:bodyPr vert="horz" wrap="square" lIns="0" tIns="12700" rIns="0" bIns="0" rtlCol="0">
            <a:spAutoFit/>
          </a:bodyPr>
          <a:lstStyle/>
          <a:p>
            <a:pPr marL="12700">
              <a:lnSpc>
                <a:spcPct val="100000"/>
              </a:lnSpc>
              <a:spcBef>
                <a:spcPts val="100"/>
              </a:spcBef>
            </a:pPr>
            <a:r>
              <a:rPr sz="850" spc="30" dirty="0">
                <a:latin typeface="Calibri"/>
                <a:cs typeface="Calibri"/>
              </a:rPr>
              <a:t>1)</a:t>
            </a:r>
            <a:r>
              <a:rPr sz="850" spc="-10" dirty="0">
                <a:latin typeface="Calibri"/>
                <a:cs typeface="Calibri"/>
              </a:rPr>
              <a:t> </a:t>
            </a:r>
            <a:r>
              <a:rPr sz="850" spc="40" dirty="0">
                <a:latin typeface="Calibri"/>
                <a:cs typeface="Calibri"/>
              </a:rPr>
              <a:t>Δύναμη</a:t>
            </a:r>
            <a:r>
              <a:rPr sz="850" spc="-10" dirty="0">
                <a:latin typeface="Calibri"/>
                <a:cs typeface="Calibri"/>
              </a:rPr>
              <a:t> </a:t>
            </a:r>
            <a:r>
              <a:rPr sz="850" spc="40" dirty="0">
                <a:latin typeface="Calibri"/>
                <a:cs typeface="Calibri"/>
              </a:rPr>
              <a:t>του</a:t>
            </a:r>
            <a:endParaRPr sz="850">
              <a:latin typeface="Calibri"/>
              <a:cs typeface="Calibri"/>
            </a:endParaRPr>
          </a:p>
        </p:txBody>
      </p:sp>
      <p:sp>
        <p:nvSpPr>
          <p:cNvPr id="50" name="object 50"/>
          <p:cNvSpPr txBox="1"/>
          <p:nvPr/>
        </p:nvSpPr>
        <p:spPr>
          <a:xfrm>
            <a:off x="7945755" y="2961957"/>
            <a:ext cx="1120775" cy="541655"/>
          </a:xfrm>
          <a:prstGeom prst="rect">
            <a:avLst/>
          </a:prstGeom>
        </p:spPr>
        <p:txBody>
          <a:bodyPr vert="horz" wrap="square" lIns="0" tIns="12700" rIns="0" bIns="0" rtlCol="0">
            <a:spAutoFit/>
          </a:bodyPr>
          <a:lstStyle/>
          <a:p>
            <a:pPr marL="71120" marR="5080" indent="-58419">
              <a:lnSpc>
                <a:spcPct val="100000"/>
              </a:lnSpc>
              <a:spcBef>
                <a:spcPts val="100"/>
              </a:spcBef>
            </a:pPr>
            <a:r>
              <a:rPr sz="850" spc="75" dirty="0">
                <a:latin typeface="Calibri"/>
                <a:cs typeface="Calibri"/>
              </a:rPr>
              <a:t>επαλήθευση </a:t>
            </a:r>
            <a:r>
              <a:rPr sz="850" spc="80" dirty="0">
                <a:latin typeface="Calibri"/>
                <a:cs typeface="Calibri"/>
              </a:rPr>
              <a:t> </a:t>
            </a:r>
            <a:r>
              <a:rPr sz="850" spc="65" dirty="0">
                <a:latin typeface="Calibri"/>
                <a:cs typeface="Calibri"/>
              </a:rPr>
              <a:t>ταυτότητας </a:t>
            </a:r>
            <a:r>
              <a:rPr sz="850" spc="70" dirty="0">
                <a:latin typeface="Calibri"/>
                <a:cs typeface="Calibri"/>
              </a:rPr>
              <a:t>χρήστη </a:t>
            </a:r>
            <a:r>
              <a:rPr sz="850" spc="75" dirty="0">
                <a:latin typeface="Calibri"/>
                <a:cs typeface="Calibri"/>
              </a:rPr>
              <a:t> με</a:t>
            </a:r>
            <a:r>
              <a:rPr sz="850" spc="5" dirty="0">
                <a:latin typeface="Calibri"/>
                <a:cs typeface="Calibri"/>
              </a:rPr>
              <a:t> </a:t>
            </a:r>
            <a:r>
              <a:rPr sz="850" spc="80" dirty="0">
                <a:latin typeface="Calibri"/>
                <a:cs typeface="Calibri"/>
              </a:rPr>
              <a:t>βάση</a:t>
            </a:r>
            <a:r>
              <a:rPr sz="850" spc="10" dirty="0">
                <a:latin typeface="Calibri"/>
                <a:cs typeface="Calibri"/>
              </a:rPr>
              <a:t> </a:t>
            </a:r>
            <a:r>
              <a:rPr sz="850" spc="65" dirty="0">
                <a:latin typeface="Calibri"/>
                <a:cs typeface="Calibri"/>
              </a:rPr>
              <a:t>τον</a:t>
            </a:r>
            <a:r>
              <a:rPr sz="850" spc="10" dirty="0">
                <a:latin typeface="Calibri"/>
                <a:cs typeface="Calibri"/>
              </a:rPr>
              <a:t> </a:t>
            </a:r>
            <a:r>
              <a:rPr sz="850" spc="70" dirty="0">
                <a:latin typeface="Calibri"/>
                <a:cs typeface="Calibri"/>
              </a:rPr>
              <a:t>κωδικό </a:t>
            </a:r>
            <a:r>
              <a:rPr sz="850" spc="-180" dirty="0">
                <a:latin typeface="Calibri"/>
                <a:cs typeface="Calibri"/>
              </a:rPr>
              <a:t> </a:t>
            </a:r>
            <a:r>
              <a:rPr sz="850" spc="75" dirty="0">
                <a:latin typeface="Calibri"/>
                <a:cs typeface="Calibri"/>
              </a:rPr>
              <a:t>πρόσβασης</a:t>
            </a:r>
            <a:endParaRPr sz="850" dirty="0">
              <a:latin typeface="Calibri"/>
              <a:cs typeface="Calibri"/>
            </a:endParaRPr>
          </a:p>
        </p:txBody>
      </p:sp>
      <p:sp>
        <p:nvSpPr>
          <p:cNvPr id="51" name="object 51"/>
          <p:cNvSpPr txBox="1"/>
          <p:nvPr/>
        </p:nvSpPr>
        <p:spPr>
          <a:xfrm>
            <a:off x="9989819" y="2794317"/>
            <a:ext cx="924560" cy="147320"/>
          </a:xfrm>
          <a:prstGeom prst="rect">
            <a:avLst/>
          </a:prstGeom>
        </p:spPr>
        <p:txBody>
          <a:bodyPr vert="horz" wrap="square" lIns="0" tIns="12700" rIns="0" bIns="0" rtlCol="0">
            <a:spAutoFit/>
          </a:bodyPr>
          <a:lstStyle/>
          <a:p>
            <a:pPr marL="12700">
              <a:lnSpc>
                <a:spcPct val="100000"/>
              </a:lnSpc>
              <a:spcBef>
                <a:spcPts val="100"/>
              </a:spcBef>
            </a:pPr>
            <a:r>
              <a:rPr sz="800" spc="50" dirty="0">
                <a:latin typeface="Calibri"/>
                <a:cs typeface="Calibri"/>
              </a:rPr>
              <a:t>IEC</a:t>
            </a:r>
            <a:r>
              <a:rPr sz="800" spc="-5" dirty="0">
                <a:latin typeface="Calibri"/>
                <a:cs typeface="Calibri"/>
              </a:rPr>
              <a:t> </a:t>
            </a:r>
            <a:r>
              <a:rPr sz="800" spc="50" dirty="0">
                <a:latin typeface="Calibri"/>
                <a:cs typeface="Calibri"/>
              </a:rPr>
              <a:t>62443-4-2</a:t>
            </a:r>
            <a:r>
              <a:rPr sz="800" spc="-5" dirty="0">
                <a:latin typeface="Calibri"/>
                <a:cs typeface="Calibri"/>
              </a:rPr>
              <a:t> </a:t>
            </a:r>
            <a:r>
              <a:rPr sz="800" spc="45" dirty="0">
                <a:latin typeface="Calibri"/>
                <a:cs typeface="Calibri"/>
              </a:rPr>
              <a:t>CR.7</a:t>
            </a:r>
            <a:endParaRPr sz="800">
              <a:latin typeface="Calibri"/>
              <a:cs typeface="Calibri"/>
            </a:endParaRPr>
          </a:p>
        </p:txBody>
      </p:sp>
      <p:sp>
        <p:nvSpPr>
          <p:cNvPr id="52" name="object 52"/>
          <p:cNvSpPr txBox="1"/>
          <p:nvPr/>
        </p:nvSpPr>
        <p:spPr>
          <a:xfrm>
            <a:off x="9328150" y="3068320"/>
            <a:ext cx="2583815" cy="269240"/>
          </a:xfrm>
          <a:prstGeom prst="rect">
            <a:avLst/>
          </a:prstGeom>
        </p:spPr>
        <p:txBody>
          <a:bodyPr vert="horz" wrap="square" lIns="0" tIns="12700" rIns="0" bIns="0" rtlCol="0">
            <a:spAutoFit/>
          </a:bodyPr>
          <a:lstStyle/>
          <a:p>
            <a:pPr marL="12700" marR="5080">
              <a:lnSpc>
                <a:spcPct val="100000"/>
              </a:lnSpc>
              <a:spcBef>
                <a:spcPts val="100"/>
              </a:spcBef>
              <a:tabLst>
                <a:tab pos="304165" algn="l"/>
                <a:tab pos="1021715" algn="l"/>
                <a:tab pos="1355725" algn="l"/>
                <a:tab pos="2228215" algn="l"/>
              </a:tabLst>
            </a:pPr>
            <a:r>
              <a:rPr sz="800" spc="45" dirty="0">
                <a:latin typeface="Calibri"/>
                <a:cs typeface="Calibri"/>
              </a:rPr>
              <a:t>Γ</a:t>
            </a:r>
            <a:r>
              <a:rPr sz="800" spc="30" dirty="0">
                <a:latin typeface="Calibri"/>
                <a:cs typeface="Calibri"/>
              </a:rPr>
              <a:t>ι</a:t>
            </a:r>
            <a:r>
              <a:rPr sz="800" spc="65" dirty="0">
                <a:latin typeface="Calibri"/>
                <a:cs typeface="Calibri"/>
              </a:rPr>
              <a:t>α</a:t>
            </a:r>
            <a:r>
              <a:rPr sz="800" dirty="0">
                <a:latin typeface="Calibri"/>
                <a:cs typeface="Calibri"/>
              </a:rPr>
              <a:t>	</a:t>
            </a:r>
            <a:r>
              <a:rPr sz="800" spc="45" dirty="0">
                <a:latin typeface="Calibri"/>
                <a:cs typeface="Calibri"/>
              </a:rPr>
              <a:t>εξ</a:t>
            </a:r>
            <a:r>
              <a:rPr sz="800" spc="65" dirty="0">
                <a:latin typeface="Calibri"/>
                <a:cs typeface="Calibri"/>
              </a:rPr>
              <a:t>α</a:t>
            </a:r>
            <a:r>
              <a:rPr sz="800" spc="55" dirty="0">
                <a:latin typeface="Calibri"/>
                <a:cs typeface="Calibri"/>
              </a:rPr>
              <a:t>ρ</a:t>
            </a:r>
            <a:r>
              <a:rPr sz="800" spc="45" dirty="0">
                <a:latin typeface="Calibri"/>
                <a:cs typeface="Calibri"/>
              </a:rPr>
              <a:t>τ</a:t>
            </a:r>
            <a:r>
              <a:rPr sz="800" spc="60" dirty="0">
                <a:latin typeface="Calibri"/>
                <a:cs typeface="Calibri"/>
              </a:rPr>
              <a:t>ήμ</a:t>
            </a:r>
            <a:r>
              <a:rPr sz="800" spc="65" dirty="0">
                <a:latin typeface="Calibri"/>
                <a:cs typeface="Calibri"/>
              </a:rPr>
              <a:t>α</a:t>
            </a:r>
            <a:r>
              <a:rPr sz="800" spc="40" dirty="0">
                <a:latin typeface="Calibri"/>
                <a:cs typeface="Calibri"/>
              </a:rPr>
              <a:t>τ</a:t>
            </a:r>
            <a:r>
              <a:rPr sz="800" spc="65" dirty="0">
                <a:latin typeface="Calibri"/>
                <a:cs typeface="Calibri"/>
              </a:rPr>
              <a:t>α</a:t>
            </a:r>
            <a:r>
              <a:rPr sz="800" dirty="0">
                <a:latin typeface="Calibri"/>
                <a:cs typeface="Calibri"/>
              </a:rPr>
              <a:t>	</a:t>
            </a:r>
            <a:r>
              <a:rPr sz="800" spc="60" dirty="0">
                <a:latin typeface="Calibri"/>
                <a:cs typeface="Calibri"/>
              </a:rPr>
              <a:t>πο</a:t>
            </a:r>
            <a:r>
              <a:rPr sz="800" spc="65" dirty="0">
                <a:latin typeface="Calibri"/>
                <a:cs typeface="Calibri"/>
              </a:rPr>
              <a:t>υ</a:t>
            </a:r>
            <a:r>
              <a:rPr sz="800" dirty="0">
                <a:latin typeface="Calibri"/>
                <a:cs typeface="Calibri"/>
              </a:rPr>
              <a:t>	</a:t>
            </a:r>
            <a:r>
              <a:rPr sz="800" spc="45" dirty="0">
                <a:latin typeface="Calibri"/>
                <a:cs typeface="Calibri"/>
              </a:rPr>
              <a:t>χ</a:t>
            </a:r>
            <a:r>
              <a:rPr sz="800" spc="55" dirty="0">
                <a:latin typeface="Calibri"/>
                <a:cs typeface="Calibri"/>
              </a:rPr>
              <a:t>ρ</a:t>
            </a:r>
            <a:r>
              <a:rPr sz="800" spc="65" dirty="0">
                <a:latin typeface="Calibri"/>
                <a:cs typeface="Calibri"/>
              </a:rPr>
              <a:t>η</a:t>
            </a:r>
            <a:r>
              <a:rPr sz="800" spc="60" dirty="0">
                <a:latin typeface="Calibri"/>
                <a:cs typeface="Calibri"/>
              </a:rPr>
              <a:t>σ</a:t>
            </a:r>
            <a:r>
              <a:rPr sz="800" spc="30" dirty="0">
                <a:latin typeface="Calibri"/>
                <a:cs typeface="Calibri"/>
              </a:rPr>
              <a:t>ι</a:t>
            </a:r>
            <a:r>
              <a:rPr sz="800" spc="60" dirty="0">
                <a:latin typeface="Calibri"/>
                <a:cs typeface="Calibri"/>
              </a:rPr>
              <a:t>μοπο</a:t>
            </a:r>
            <a:r>
              <a:rPr sz="800" spc="30" dirty="0">
                <a:latin typeface="Calibri"/>
                <a:cs typeface="Calibri"/>
              </a:rPr>
              <a:t>ι</a:t>
            </a:r>
            <a:r>
              <a:rPr sz="800" spc="60" dirty="0">
                <a:latin typeface="Calibri"/>
                <a:cs typeface="Calibri"/>
              </a:rPr>
              <a:t>ού</a:t>
            </a:r>
            <a:r>
              <a:rPr sz="800" spc="55" dirty="0">
                <a:latin typeface="Calibri"/>
                <a:cs typeface="Calibri"/>
              </a:rPr>
              <a:t>ν</a:t>
            </a:r>
            <a:r>
              <a:rPr sz="800" dirty="0">
                <a:latin typeface="Calibri"/>
                <a:cs typeface="Calibri"/>
              </a:rPr>
              <a:t>	</a:t>
            </a:r>
            <a:r>
              <a:rPr sz="800" spc="55" dirty="0">
                <a:latin typeface="Calibri"/>
                <a:cs typeface="Calibri"/>
              </a:rPr>
              <a:t>κ</a:t>
            </a:r>
            <a:r>
              <a:rPr sz="800" spc="75" dirty="0">
                <a:latin typeface="Calibri"/>
                <a:cs typeface="Calibri"/>
              </a:rPr>
              <a:t>ω</a:t>
            </a:r>
            <a:r>
              <a:rPr sz="800" spc="60" dirty="0">
                <a:latin typeface="Calibri"/>
                <a:cs typeface="Calibri"/>
              </a:rPr>
              <a:t>δ</a:t>
            </a:r>
            <a:r>
              <a:rPr sz="800" spc="30" dirty="0">
                <a:latin typeface="Calibri"/>
                <a:cs typeface="Calibri"/>
              </a:rPr>
              <a:t>ι</a:t>
            </a:r>
            <a:r>
              <a:rPr sz="800" spc="50" dirty="0">
                <a:latin typeface="Calibri"/>
                <a:cs typeface="Calibri"/>
              </a:rPr>
              <a:t>κ</a:t>
            </a:r>
            <a:r>
              <a:rPr sz="800" spc="35" dirty="0">
                <a:latin typeface="Calibri"/>
                <a:cs typeface="Calibri"/>
              </a:rPr>
              <a:t>ό  </a:t>
            </a:r>
            <a:r>
              <a:rPr sz="800" spc="60" dirty="0">
                <a:latin typeface="Calibri"/>
                <a:cs typeface="Calibri"/>
              </a:rPr>
              <a:t>πρόσβασης</a:t>
            </a:r>
            <a:r>
              <a:rPr sz="800" spc="20" dirty="0">
                <a:latin typeface="Calibri"/>
                <a:cs typeface="Calibri"/>
              </a:rPr>
              <a:t> </a:t>
            </a:r>
            <a:r>
              <a:rPr sz="800" spc="55" dirty="0">
                <a:latin typeface="Calibri"/>
                <a:cs typeface="Calibri"/>
              </a:rPr>
              <a:t>με</a:t>
            </a:r>
            <a:r>
              <a:rPr sz="800" spc="5" dirty="0">
                <a:latin typeface="Calibri"/>
                <a:cs typeface="Calibri"/>
              </a:rPr>
              <a:t> </a:t>
            </a:r>
            <a:r>
              <a:rPr sz="800" spc="55" dirty="0">
                <a:latin typeface="Calibri"/>
                <a:cs typeface="Calibri"/>
              </a:rPr>
              <a:t>βάση</a:t>
            </a:r>
            <a:endParaRPr sz="800">
              <a:latin typeface="Calibri"/>
              <a:cs typeface="Calibri"/>
            </a:endParaRPr>
          </a:p>
        </p:txBody>
      </p:sp>
      <p:sp>
        <p:nvSpPr>
          <p:cNvPr id="53" name="object 53"/>
          <p:cNvSpPr txBox="1"/>
          <p:nvPr/>
        </p:nvSpPr>
        <p:spPr>
          <a:xfrm>
            <a:off x="9328150" y="3311525"/>
            <a:ext cx="1606550" cy="269240"/>
          </a:xfrm>
          <a:prstGeom prst="rect">
            <a:avLst/>
          </a:prstGeom>
        </p:spPr>
        <p:txBody>
          <a:bodyPr vert="horz" wrap="square" lIns="0" tIns="12700" rIns="0" bIns="0" rtlCol="0">
            <a:spAutoFit/>
          </a:bodyPr>
          <a:lstStyle/>
          <a:p>
            <a:pPr marL="12700">
              <a:lnSpc>
                <a:spcPts val="960"/>
              </a:lnSpc>
              <a:spcBef>
                <a:spcPts val="100"/>
              </a:spcBef>
            </a:pPr>
            <a:r>
              <a:rPr sz="800" spc="45" dirty="0">
                <a:latin typeface="Calibri"/>
                <a:cs typeface="Calibri"/>
              </a:rPr>
              <a:t>ταυτοποίηση</a:t>
            </a:r>
            <a:r>
              <a:rPr sz="800" spc="-15" dirty="0">
                <a:latin typeface="Calibri"/>
                <a:cs typeface="Calibri"/>
              </a:rPr>
              <a:t> </a:t>
            </a:r>
            <a:r>
              <a:rPr sz="800" spc="45" dirty="0">
                <a:latin typeface="Calibri"/>
                <a:cs typeface="Calibri"/>
              </a:rPr>
              <a:t>χρήστη,</a:t>
            </a:r>
            <a:endParaRPr sz="800" dirty="0">
              <a:latin typeface="Calibri"/>
              <a:cs typeface="Calibri"/>
            </a:endParaRPr>
          </a:p>
          <a:p>
            <a:pPr marL="12700">
              <a:lnSpc>
                <a:spcPts val="960"/>
              </a:lnSpc>
            </a:pPr>
            <a:r>
              <a:rPr sz="800" spc="45" dirty="0">
                <a:latin typeface="Calibri"/>
                <a:cs typeface="Calibri"/>
              </a:rPr>
              <a:t>λόγω  </a:t>
            </a:r>
            <a:r>
              <a:rPr sz="800" spc="200" dirty="0">
                <a:latin typeface="Calibri"/>
                <a:cs typeface="Calibri"/>
              </a:rPr>
              <a:t> </a:t>
            </a:r>
            <a:r>
              <a:rPr sz="800" spc="55" dirty="0">
                <a:latin typeface="Calibri"/>
                <a:cs typeface="Calibri"/>
              </a:rPr>
              <a:t>εξαρτήματα  </a:t>
            </a:r>
            <a:r>
              <a:rPr sz="800" spc="195" dirty="0">
                <a:latin typeface="Calibri"/>
                <a:cs typeface="Calibri"/>
              </a:rPr>
              <a:t> </a:t>
            </a:r>
            <a:r>
              <a:rPr sz="800" spc="50" dirty="0">
                <a:latin typeface="Calibri"/>
                <a:cs typeface="Calibri"/>
              </a:rPr>
              <a:t>πρέπει  </a:t>
            </a:r>
            <a:r>
              <a:rPr sz="800" spc="235" dirty="0">
                <a:latin typeface="Calibri"/>
                <a:cs typeface="Calibri"/>
              </a:rPr>
              <a:t> </a:t>
            </a:r>
            <a:r>
              <a:rPr sz="800" spc="60" dirty="0">
                <a:latin typeface="Calibri"/>
                <a:cs typeface="Calibri"/>
              </a:rPr>
              <a:t>να</a:t>
            </a:r>
            <a:endParaRPr sz="800" dirty="0">
              <a:latin typeface="Calibri"/>
              <a:cs typeface="Calibri"/>
            </a:endParaRPr>
          </a:p>
        </p:txBody>
      </p:sp>
      <p:sp>
        <p:nvSpPr>
          <p:cNvPr id="54" name="object 54"/>
          <p:cNvSpPr txBox="1"/>
          <p:nvPr/>
        </p:nvSpPr>
        <p:spPr>
          <a:xfrm>
            <a:off x="9328150" y="3554729"/>
            <a:ext cx="2322195" cy="147320"/>
          </a:xfrm>
          <a:prstGeom prst="rect">
            <a:avLst/>
          </a:prstGeom>
        </p:spPr>
        <p:txBody>
          <a:bodyPr vert="horz" wrap="square" lIns="0" tIns="12700" rIns="0" bIns="0" rtlCol="0">
            <a:spAutoFit/>
          </a:bodyPr>
          <a:lstStyle/>
          <a:p>
            <a:pPr marL="12700">
              <a:lnSpc>
                <a:spcPct val="100000"/>
              </a:lnSpc>
              <a:spcBef>
                <a:spcPts val="100"/>
              </a:spcBef>
            </a:pPr>
            <a:r>
              <a:rPr sz="800" spc="55" dirty="0">
                <a:latin typeface="Calibri"/>
                <a:cs typeface="Calibri"/>
              </a:rPr>
              <a:t>ολοκληρώνουν  </a:t>
            </a:r>
            <a:r>
              <a:rPr sz="800" spc="220" dirty="0">
                <a:latin typeface="Calibri"/>
                <a:cs typeface="Calibri"/>
              </a:rPr>
              <a:t> </a:t>
            </a:r>
            <a:r>
              <a:rPr sz="800" spc="55" dirty="0">
                <a:latin typeface="Calibri"/>
                <a:cs typeface="Calibri"/>
              </a:rPr>
              <a:t>ένα  </a:t>
            </a:r>
            <a:r>
              <a:rPr sz="800" spc="170" dirty="0">
                <a:latin typeface="Calibri"/>
                <a:cs typeface="Calibri"/>
              </a:rPr>
              <a:t> </a:t>
            </a:r>
            <a:r>
              <a:rPr sz="800" spc="60" dirty="0">
                <a:latin typeface="Calibri"/>
                <a:cs typeface="Calibri"/>
              </a:rPr>
              <a:t>σύστημα  </a:t>
            </a:r>
            <a:r>
              <a:rPr sz="800" spc="120" dirty="0">
                <a:latin typeface="Calibri"/>
                <a:cs typeface="Calibri"/>
              </a:rPr>
              <a:t> </a:t>
            </a:r>
            <a:r>
              <a:rPr sz="800" spc="60" dirty="0">
                <a:latin typeface="Calibri"/>
                <a:cs typeface="Calibri"/>
              </a:rPr>
              <a:t>που  </a:t>
            </a:r>
            <a:r>
              <a:rPr sz="800" spc="114" dirty="0">
                <a:latin typeface="Calibri"/>
                <a:cs typeface="Calibri"/>
              </a:rPr>
              <a:t> </a:t>
            </a:r>
            <a:r>
              <a:rPr sz="800" spc="50" dirty="0">
                <a:latin typeface="Calibri"/>
                <a:cs typeface="Calibri"/>
              </a:rPr>
              <a:t>παρέχει</a:t>
            </a:r>
            <a:endParaRPr sz="800">
              <a:latin typeface="Calibri"/>
              <a:cs typeface="Calibri"/>
            </a:endParaRPr>
          </a:p>
        </p:txBody>
      </p:sp>
      <p:sp>
        <p:nvSpPr>
          <p:cNvPr id="55" name="object 55"/>
          <p:cNvSpPr txBox="1"/>
          <p:nvPr/>
        </p:nvSpPr>
        <p:spPr>
          <a:xfrm>
            <a:off x="11017315" y="3311525"/>
            <a:ext cx="899160" cy="390525"/>
          </a:xfrm>
          <a:prstGeom prst="rect">
            <a:avLst/>
          </a:prstGeom>
        </p:spPr>
        <p:txBody>
          <a:bodyPr vert="horz" wrap="square" lIns="0" tIns="12700" rIns="0" bIns="0" rtlCol="0">
            <a:spAutoFit/>
          </a:bodyPr>
          <a:lstStyle/>
          <a:p>
            <a:pPr marL="12700" marR="5080" indent="532765" algn="r">
              <a:lnSpc>
                <a:spcPct val="100000"/>
              </a:lnSpc>
              <a:spcBef>
                <a:spcPts val="100"/>
              </a:spcBef>
            </a:pPr>
            <a:r>
              <a:rPr sz="800" spc="45" dirty="0">
                <a:latin typeface="Calibri"/>
                <a:cs typeface="Calibri"/>
              </a:rPr>
              <a:t>τ</a:t>
            </a:r>
            <a:r>
              <a:rPr sz="800" spc="65" dirty="0">
                <a:latin typeface="Calibri"/>
                <a:cs typeface="Calibri"/>
              </a:rPr>
              <a:t>α    </a:t>
            </a:r>
            <a:r>
              <a:rPr sz="800" spc="75" dirty="0">
                <a:latin typeface="Calibri"/>
                <a:cs typeface="Calibri"/>
              </a:rPr>
              <a:t> </a:t>
            </a:r>
            <a:r>
              <a:rPr sz="800" spc="30" dirty="0">
                <a:latin typeface="Calibri"/>
                <a:cs typeface="Calibri"/>
              </a:rPr>
              <a:t>ε</a:t>
            </a:r>
            <a:r>
              <a:rPr sz="800" spc="35" dirty="0">
                <a:latin typeface="Calibri"/>
                <a:cs typeface="Calibri"/>
              </a:rPr>
              <a:t>ν  </a:t>
            </a:r>
            <a:r>
              <a:rPr sz="800" spc="60" dirty="0">
                <a:latin typeface="Calibri"/>
                <a:cs typeface="Calibri"/>
              </a:rPr>
              <a:t>πα</a:t>
            </a:r>
            <a:r>
              <a:rPr sz="800" spc="55" dirty="0">
                <a:latin typeface="Calibri"/>
                <a:cs typeface="Calibri"/>
              </a:rPr>
              <a:t>ρέ</a:t>
            </a:r>
            <a:r>
              <a:rPr sz="800" spc="50" dirty="0">
                <a:latin typeface="Calibri"/>
                <a:cs typeface="Calibri"/>
              </a:rPr>
              <a:t>χ</a:t>
            </a:r>
            <a:r>
              <a:rPr sz="800" spc="55" dirty="0">
                <a:latin typeface="Calibri"/>
                <a:cs typeface="Calibri"/>
              </a:rPr>
              <a:t>ο</a:t>
            </a:r>
            <a:r>
              <a:rPr sz="800" spc="60" dirty="0">
                <a:latin typeface="Calibri"/>
                <a:cs typeface="Calibri"/>
              </a:rPr>
              <a:t>υν</a:t>
            </a:r>
            <a:r>
              <a:rPr sz="800" dirty="0">
                <a:latin typeface="Calibri"/>
                <a:cs typeface="Calibri"/>
              </a:rPr>
              <a:t>    </a:t>
            </a:r>
            <a:r>
              <a:rPr sz="800" spc="-55" dirty="0">
                <a:latin typeface="Calibri"/>
                <a:cs typeface="Calibri"/>
              </a:rPr>
              <a:t> </a:t>
            </a:r>
            <a:r>
              <a:rPr sz="800" spc="65" dirty="0">
                <a:latin typeface="Calibri"/>
                <a:cs typeface="Calibri"/>
              </a:rPr>
              <a:t>ή</a:t>
            </a:r>
            <a:r>
              <a:rPr sz="800" dirty="0">
                <a:latin typeface="Calibri"/>
                <a:cs typeface="Calibri"/>
              </a:rPr>
              <a:t>    </a:t>
            </a:r>
            <a:r>
              <a:rPr sz="800" spc="-60" dirty="0">
                <a:latin typeface="Calibri"/>
                <a:cs typeface="Calibri"/>
              </a:rPr>
              <a:t> </a:t>
            </a:r>
            <a:r>
              <a:rPr sz="800" spc="55" dirty="0">
                <a:latin typeface="Calibri"/>
                <a:cs typeface="Calibri"/>
              </a:rPr>
              <a:t>ν</a:t>
            </a:r>
            <a:r>
              <a:rPr sz="800" spc="65" dirty="0">
                <a:latin typeface="Calibri"/>
                <a:cs typeface="Calibri"/>
              </a:rPr>
              <a:t>α</a:t>
            </a:r>
            <a:endParaRPr sz="800">
              <a:latin typeface="Calibri"/>
              <a:cs typeface="Calibri"/>
            </a:endParaRPr>
          </a:p>
          <a:p>
            <a:pPr marR="7620" algn="r">
              <a:lnSpc>
                <a:spcPts val="955"/>
              </a:lnSpc>
            </a:pPr>
            <a:r>
              <a:rPr sz="800" spc="50" dirty="0">
                <a:latin typeface="Calibri"/>
                <a:cs typeface="Calibri"/>
              </a:rPr>
              <a:t>την</a:t>
            </a:r>
            <a:endParaRPr sz="800">
              <a:latin typeface="Calibri"/>
              <a:cs typeface="Calibri"/>
            </a:endParaRPr>
          </a:p>
        </p:txBody>
      </p:sp>
      <p:sp>
        <p:nvSpPr>
          <p:cNvPr id="56" name="object 56"/>
          <p:cNvSpPr txBox="1"/>
          <p:nvPr/>
        </p:nvSpPr>
        <p:spPr>
          <a:xfrm>
            <a:off x="9328150" y="3676332"/>
            <a:ext cx="2584450" cy="512445"/>
          </a:xfrm>
          <a:prstGeom prst="rect">
            <a:avLst/>
          </a:prstGeom>
        </p:spPr>
        <p:txBody>
          <a:bodyPr vert="horz" wrap="square" lIns="0" tIns="12700" rIns="0" bIns="0" rtlCol="0">
            <a:spAutoFit/>
          </a:bodyPr>
          <a:lstStyle/>
          <a:p>
            <a:pPr marL="12700" marR="5080" algn="just">
              <a:lnSpc>
                <a:spcPct val="100000"/>
              </a:lnSpc>
              <a:spcBef>
                <a:spcPts val="100"/>
              </a:spcBef>
            </a:pPr>
            <a:r>
              <a:rPr sz="800" spc="50" dirty="0">
                <a:latin typeface="Calibri"/>
                <a:cs typeface="Calibri"/>
              </a:rPr>
              <a:t>ικανότητα επιβολής </a:t>
            </a:r>
            <a:r>
              <a:rPr sz="800" spc="55" dirty="0">
                <a:latin typeface="Calibri"/>
                <a:cs typeface="Calibri"/>
              </a:rPr>
              <a:t>διαρθρωμένης </a:t>
            </a:r>
            <a:r>
              <a:rPr sz="800" spc="50" dirty="0">
                <a:latin typeface="Calibri"/>
                <a:cs typeface="Calibri"/>
              </a:rPr>
              <a:t>ισχύος </a:t>
            </a:r>
            <a:r>
              <a:rPr sz="800" spc="55" dirty="0">
                <a:latin typeface="Calibri"/>
                <a:cs typeface="Calibri"/>
              </a:rPr>
              <a:t>κωδικού </a:t>
            </a:r>
            <a:r>
              <a:rPr sz="800" spc="60" dirty="0">
                <a:latin typeface="Calibri"/>
                <a:cs typeface="Calibri"/>
              </a:rPr>
              <a:t> πρόσβασης </a:t>
            </a:r>
            <a:r>
              <a:rPr sz="800" spc="65" dirty="0">
                <a:latin typeface="Calibri"/>
                <a:cs typeface="Calibri"/>
              </a:rPr>
              <a:t>σύμφωνα </a:t>
            </a:r>
            <a:r>
              <a:rPr sz="800" spc="55" dirty="0">
                <a:latin typeface="Calibri"/>
                <a:cs typeface="Calibri"/>
              </a:rPr>
              <a:t>με</a:t>
            </a:r>
            <a:r>
              <a:rPr sz="800" spc="60" dirty="0">
                <a:latin typeface="Calibri"/>
                <a:cs typeface="Calibri"/>
              </a:rPr>
              <a:t> </a:t>
            </a:r>
            <a:r>
              <a:rPr sz="800" spc="55" dirty="0">
                <a:latin typeface="Calibri"/>
                <a:cs typeface="Calibri"/>
              </a:rPr>
              <a:t>διεθνώς</a:t>
            </a:r>
            <a:r>
              <a:rPr sz="800" spc="60" dirty="0">
                <a:latin typeface="Calibri"/>
                <a:cs typeface="Calibri"/>
              </a:rPr>
              <a:t> </a:t>
            </a:r>
            <a:r>
              <a:rPr sz="800" spc="55" dirty="0">
                <a:latin typeface="Calibri"/>
                <a:cs typeface="Calibri"/>
              </a:rPr>
              <a:t>αναγνωρισμένες </a:t>
            </a:r>
            <a:r>
              <a:rPr sz="800" spc="60" dirty="0">
                <a:latin typeface="Calibri"/>
                <a:cs typeface="Calibri"/>
              </a:rPr>
              <a:t> </a:t>
            </a:r>
            <a:r>
              <a:rPr sz="800" spc="50" dirty="0">
                <a:latin typeface="Calibri"/>
                <a:cs typeface="Calibri"/>
              </a:rPr>
              <a:t>και </a:t>
            </a:r>
            <a:r>
              <a:rPr sz="800" spc="55" dirty="0">
                <a:latin typeface="Calibri"/>
                <a:cs typeface="Calibri"/>
              </a:rPr>
              <a:t>αποδεδειγμένες </a:t>
            </a:r>
            <a:r>
              <a:rPr sz="800" spc="50" dirty="0">
                <a:latin typeface="Calibri"/>
                <a:cs typeface="Calibri"/>
              </a:rPr>
              <a:t>κατευθυντήριες </a:t>
            </a:r>
            <a:r>
              <a:rPr sz="800" spc="55" dirty="0">
                <a:latin typeface="Calibri"/>
                <a:cs typeface="Calibri"/>
              </a:rPr>
              <a:t>γραμμές </a:t>
            </a:r>
            <a:r>
              <a:rPr sz="800" spc="50" dirty="0">
                <a:latin typeface="Calibri"/>
                <a:cs typeface="Calibri"/>
              </a:rPr>
              <a:t>για </a:t>
            </a:r>
            <a:r>
              <a:rPr sz="800" spc="55" dirty="0">
                <a:latin typeface="Calibri"/>
                <a:cs typeface="Calibri"/>
              </a:rPr>
              <a:t>τον </a:t>
            </a:r>
            <a:r>
              <a:rPr sz="800" spc="-170" dirty="0">
                <a:latin typeface="Calibri"/>
                <a:cs typeface="Calibri"/>
              </a:rPr>
              <a:t> </a:t>
            </a:r>
            <a:r>
              <a:rPr sz="800" spc="55" dirty="0">
                <a:latin typeface="Calibri"/>
                <a:cs typeface="Calibri"/>
              </a:rPr>
              <a:t>κωδικό</a:t>
            </a:r>
            <a:r>
              <a:rPr sz="800" spc="25" dirty="0">
                <a:latin typeface="Calibri"/>
                <a:cs typeface="Calibri"/>
              </a:rPr>
              <a:t> </a:t>
            </a:r>
            <a:r>
              <a:rPr sz="800" spc="55" dirty="0">
                <a:latin typeface="Calibri"/>
                <a:cs typeface="Calibri"/>
              </a:rPr>
              <a:t>πρόσβασης.</a:t>
            </a:r>
            <a:r>
              <a:rPr sz="800" spc="25" dirty="0">
                <a:latin typeface="Calibri"/>
                <a:cs typeface="Calibri"/>
              </a:rPr>
              <a:t> </a:t>
            </a:r>
            <a:r>
              <a:rPr sz="800" spc="45" dirty="0">
                <a:latin typeface="Calibri"/>
                <a:cs typeface="Calibri"/>
              </a:rPr>
              <a:t>(SL1)</a:t>
            </a:r>
            <a:endParaRPr sz="800">
              <a:latin typeface="Calibri"/>
              <a:cs typeface="Calibri"/>
            </a:endParaRPr>
          </a:p>
        </p:txBody>
      </p:sp>
      <p:sp>
        <p:nvSpPr>
          <p:cNvPr id="57" name="object 57"/>
          <p:cNvSpPr txBox="1"/>
          <p:nvPr/>
        </p:nvSpPr>
        <p:spPr>
          <a:xfrm>
            <a:off x="661669" y="4257992"/>
            <a:ext cx="88900" cy="154940"/>
          </a:xfrm>
          <a:prstGeom prst="rect">
            <a:avLst/>
          </a:prstGeom>
        </p:spPr>
        <p:txBody>
          <a:bodyPr vert="horz" wrap="square" lIns="0" tIns="12700" rIns="0" bIns="0" rtlCol="0">
            <a:spAutoFit/>
          </a:bodyPr>
          <a:lstStyle/>
          <a:p>
            <a:pPr marL="12700">
              <a:lnSpc>
                <a:spcPct val="100000"/>
              </a:lnSpc>
              <a:spcBef>
                <a:spcPts val="100"/>
              </a:spcBef>
            </a:pPr>
            <a:r>
              <a:rPr sz="850" spc="65" dirty="0">
                <a:latin typeface="Calibri"/>
                <a:cs typeface="Calibri"/>
              </a:rPr>
              <a:t>3</a:t>
            </a:r>
            <a:endParaRPr sz="850">
              <a:latin typeface="Calibri"/>
              <a:cs typeface="Calibri"/>
            </a:endParaRPr>
          </a:p>
        </p:txBody>
      </p:sp>
      <p:sp>
        <p:nvSpPr>
          <p:cNvPr id="58" name="object 58"/>
          <p:cNvSpPr txBox="1"/>
          <p:nvPr/>
        </p:nvSpPr>
        <p:spPr>
          <a:xfrm>
            <a:off x="1203960" y="4257992"/>
            <a:ext cx="520700" cy="283845"/>
          </a:xfrm>
          <a:prstGeom prst="rect">
            <a:avLst/>
          </a:prstGeom>
        </p:spPr>
        <p:txBody>
          <a:bodyPr vert="horz" wrap="square" lIns="0" tIns="12700" rIns="0" bIns="0" rtlCol="0">
            <a:spAutoFit/>
          </a:bodyPr>
          <a:lstStyle/>
          <a:p>
            <a:pPr marL="69215" marR="5080" indent="-56515">
              <a:lnSpc>
                <a:spcPct val="100000"/>
              </a:lnSpc>
              <a:spcBef>
                <a:spcPts val="100"/>
              </a:spcBef>
            </a:pPr>
            <a:r>
              <a:rPr sz="850" spc="60" dirty="0">
                <a:latin typeface="Calibri"/>
                <a:cs typeface="Calibri"/>
              </a:rPr>
              <a:t>Άρνηση </a:t>
            </a:r>
            <a:r>
              <a:rPr sz="850" spc="65" dirty="0">
                <a:latin typeface="Calibri"/>
                <a:cs typeface="Calibri"/>
              </a:rPr>
              <a:t> π</a:t>
            </a:r>
            <a:r>
              <a:rPr sz="850" spc="70" dirty="0">
                <a:latin typeface="Calibri"/>
                <a:cs typeface="Calibri"/>
              </a:rPr>
              <a:t>α</a:t>
            </a:r>
            <a:r>
              <a:rPr sz="850" spc="60" dirty="0">
                <a:latin typeface="Calibri"/>
                <a:cs typeface="Calibri"/>
              </a:rPr>
              <a:t>ρ</a:t>
            </a:r>
            <a:r>
              <a:rPr sz="850" spc="55" dirty="0">
                <a:latin typeface="Calibri"/>
                <a:cs typeface="Calibri"/>
              </a:rPr>
              <a:t>οχ</a:t>
            </a:r>
            <a:r>
              <a:rPr sz="850" spc="65" dirty="0">
                <a:latin typeface="Calibri"/>
                <a:cs typeface="Calibri"/>
              </a:rPr>
              <a:t>ή</a:t>
            </a:r>
            <a:r>
              <a:rPr sz="850" spc="50" dirty="0">
                <a:latin typeface="Calibri"/>
                <a:cs typeface="Calibri"/>
              </a:rPr>
              <a:t>ς</a:t>
            </a:r>
            <a:endParaRPr sz="850">
              <a:latin typeface="Calibri"/>
              <a:cs typeface="Calibri"/>
            </a:endParaRPr>
          </a:p>
        </p:txBody>
      </p:sp>
      <p:sp>
        <p:nvSpPr>
          <p:cNvPr id="59" name="object 59"/>
          <p:cNvSpPr txBox="1"/>
          <p:nvPr/>
        </p:nvSpPr>
        <p:spPr>
          <a:xfrm>
            <a:off x="1273175" y="4515802"/>
            <a:ext cx="514350" cy="283845"/>
          </a:xfrm>
          <a:prstGeom prst="rect">
            <a:avLst/>
          </a:prstGeom>
        </p:spPr>
        <p:txBody>
          <a:bodyPr vert="horz" wrap="square" lIns="0" tIns="12700" rIns="0" bIns="0" rtlCol="0">
            <a:spAutoFit/>
          </a:bodyPr>
          <a:lstStyle/>
          <a:p>
            <a:pPr marR="5080">
              <a:lnSpc>
                <a:spcPct val="100000"/>
              </a:lnSpc>
              <a:spcBef>
                <a:spcPts val="100"/>
              </a:spcBef>
            </a:pPr>
            <a:r>
              <a:rPr sz="850" spc="55" dirty="0">
                <a:latin typeface="Calibri"/>
                <a:cs typeface="Calibri"/>
              </a:rPr>
              <a:t>υ</a:t>
            </a:r>
            <a:r>
              <a:rPr sz="850" spc="60" dirty="0">
                <a:latin typeface="Calibri"/>
                <a:cs typeface="Calibri"/>
              </a:rPr>
              <a:t>π</a:t>
            </a:r>
            <a:r>
              <a:rPr sz="850" spc="55" dirty="0">
                <a:latin typeface="Calibri"/>
                <a:cs typeface="Calibri"/>
              </a:rPr>
              <a:t>ηρ</a:t>
            </a:r>
            <a:r>
              <a:rPr sz="850" spc="45" dirty="0">
                <a:latin typeface="Calibri"/>
                <a:cs typeface="Calibri"/>
              </a:rPr>
              <a:t>ε</a:t>
            </a:r>
            <a:r>
              <a:rPr sz="850" spc="50" dirty="0">
                <a:latin typeface="Calibri"/>
                <a:cs typeface="Calibri"/>
              </a:rPr>
              <a:t>σ</a:t>
            </a:r>
            <a:r>
              <a:rPr sz="850" spc="25" dirty="0">
                <a:latin typeface="Calibri"/>
                <a:cs typeface="Calibri"/>
              </a:rPr>
              <a:t>ι</a:t>
            </a:r>
            <a:r>
              <a:rPr sz="850" spc="45" dirty="0">
                <a:latin typeface="Calibri"/>
                <a:cs typeface="Calibri"/>
              </a:rPr>
              <a:t>ώ  </a:t>
            </a:r>
            <a:r>
              <a:rPr sz="850" spc="55" dirty="0">
                <a:latin typeface="Calibri"/>
                <a:cs typeface="Calibri"/>
              </a:rPr>
              <a:t>ν</a:t>
            </a:r>
            <a:r>
              <a:rPr sz="850" spc="-5" dirty="0">
                <a:latin typeface="Calibri"/>
                <a:cs typeface="Calibri"/>
              </a:rPr>
              <a:t> </a:t>
            </a:r>
            <a:r>
              <a:rPr sz="850" spc="50" dirty="0">
                <a:latin typeface="Calibri"/>
                <a:cs typeface="Calibri"/>
              </a:rPr>
              <a:t>(DOS)</a:t>
            </a:r>
            <a:endParaRPr sz="850">
              <a:latin typeface="Calibri"/>
              <a:cs typeface="Calibri"/>
            </a:endParaRPr>
          </a:p>
        </p:txBody>
      </p:sp>
      <p:sp>
        <p:nvSpPr>
          <p:cNvPr id="60" name="object 60"/>
          <p:cNvSpPr txBox="1"/>
          <p:nvPr/>
        </p:nvSpPr>
        <p:spPr>
          <a:xfrm>
            <a:off x="2233295" y="4257992"/>
            <a:ext cx="951865" cy="283845"/>
          </a:xfrm>
          <a:prstGeom prst="rect">
            <a:avLst/>
          </a:prstGeom>
        </p:spPr>
        <p:txBody>
          <a:bodyPr vert="horz" wrap="square" lIns="0" tIns="12700" rIns="0" bIns="0" rtlCol="0">
            <a:spAutoFit/>
          </a:bodyPr>
          <a:lstStyle/>
          <a:p>
            <a:pPr marL="22860" marR="5080" indent="-10795">
              <a:lnSpc>
                <a:spcPct val="100000"/>
              </a:lnSpc>
              <a:spcBef>
                <a:spcPts val="100"/>
              </a:spcBef>
            </a:pPr>
            <a:r>
              <a:rPr sz="850" spc="75" dirty="0">
                <a:latin typeface="Calibri"/>
                <a:cs typeface="Calibri"/>
              </a:rPr>
              <a:t>1)</a:t>
            </a:r>
            <a:r>
              <a:rPr sz="850" spc="-5" dirty="0">
                <a:latin typeface="Calibri"/>
                <a:cs typeface="Calibri"/>
              </a:rPr>
              <a:t> </a:t>
            </a:r>
            <a:r>
              <a:rPr sz="850" spc="90" dirty="0">
                <a:latin typeface="Calibri"/>
                <a:cs typeface="Calibri"/>
              </a:rPr>
              <a:t>Επίθεση</a:t>
            </a:r>
            <a:r>
              <a:rPr sz="850" spc="-5" dirty="0">
                <a:latin typeface="Calibri"/>
                <a:cs typeface="Calibri"/>
              </a:rPr>
              <a:t> </a:t>
            </a:r>
            <a:r>
              <a:rPr sz="850" spc="110" dirty="0">
                <a:latin typeface="Calibri"/>
                <a:cs typeface="Calibri"/>
              </a:rPr>
              <a:t>DDOS </a:t>
            </a:r>
            <a:r>
              <a:rPr sz="850" spc="-175" dirty="0">
                <a:latin typeface="Calibri"/>
                <a:cs typeface="Calibri"/>
              </a:rPr>
              <a:t> </a:t>
            </a:r>
            <a:r>
              <a:rPr sz="850" spc="105" dirty="0">
                <a:latin typeface="Calibri"/>
                <a:cs typeface="Calibri"/>
              </a:rPr>
              <a:t>από</a:t>
            </a:r>
            <a:r>
              <a:rPr sz="850" spc="-25" dirty="0">
                <a:latin typeface="Calibri"/>
                <a:cs typeface="Calibri"/>
              </a:rPr>
              <a:t> </a:t>
            </a:r>
            <a:r>
              <a:rPr sz="850" spc="90" dirty="0">
                <a:latin typeface="Calibri"/>
                <a:cs typeface="Calibri"/>
              </a:rPr>
              <a:t>επιτιθέμενο</a:t>
            </a:r>
            <a:endParaRPr sz="850">
              <a:latin typeface="Calibri"/>
              <a:cs typeface="Calibri"/>
            </a:endParaRPr>
          </a:p>
        </p:txBody>
      </p:sp>
      <p:sp>
        <p:nvSpPr>
          <p:cNvPr id="61" name="object 61"/>
          <p:cNvSpPr txBox="1"/>
          <p:nvPr/>
        </p:nvSpPr>
        <p:spPr>
          <a:xfrm>
            <a:off x="2256789" y="4481829"/>
            <a:ext cx="586105" cy="308418"/>
          </a:xfrm>
          <a:prstGeom prst="rect">
            <a:avLst/>
          </a:prstGeom>
        </p:spPr>
        <p:txBody>
          <a:bodyPr vert="horz" wrap="square" lIns="0" tIns="46355" rIns="0" bIns="0" rtlCol="0">
            <a:spAutoFit/>
          </a:bodyPr>
          <a:lstStyle/>
          <a:p>
            <a:pPr>
              <a:lnSpc>
                <a:spcPct val="100000"/>
              </a:lnSpc>
              <a:spcBef>
                <a:spcPts val="365"/>
              </a:spcBef>
            </a:pPr>
            <a:r>
              <a:rPr lang="el-GR" sz="850" spc="110" dirty="0">
                <a:latin typeface="Calibri"/>
                <a:cs typeface="Calibri"/>
              </a:rPr>
              <a:t>Μ</a:t>
            </a:r>
            <a:r>
              <a:rPr sz="850" spc="110" dirty="0" err="1">
                <a:latin typeface="Calibri"/>
                <a:cs typeface="Calibri"/>
              </a:rPr>
              <a:t>έσω</a:t>
            </a:r>
            <a:r>
              <a:rPr lang="el-GR" sz="850" spc="110" dirty="0">
                <a:latin typeface="Calibri"/>
                <a:cs typeface="Calibri"/>
              </a:rPr>
              <a:t> δικτύου</a:t>
            </a:r>
            <a:endParaRPr sz="850" dirty="0">
              <a:latin typeface="Calibri"/>
              <a:cs typeface="Calibri"/>
            </a:endParaRPr>
          </a:p>
        </p:txBody>
      </p:sp>
      <p:sp>
        <p:nvSpPr>
          <p:cNvPr id="62" name="object 62"/>
          <p:cNvSpPr txBox="1"/>
          <p:nvPr/>
        </p:nvSpPr>
        <p:spPr>
          <a:xfrm>
            <a:off x="3699509" y="4257992"/>
            <a:ext cx="1732280" cy="283845"/>
          </a:xfrm>
          <a:prstGeom prst="rect">
            <a:avLst/>
          </a:prstGeom>
        </p:spPr>
        <p:txBody>
          <a:bodyPr vert="horz" wrap="square" lIns="0" tIns="12700" rIns="0" bIns="0" rtlCol="0">
            <a:spAutoFit/>
          </a:bodyPr>
          <a:lstStyle/>
          <a:p>
            <a:pPr marL="12700">
              <a:lnSpc>
                <a:spcPts val="1019"/>
              </a:lnSpc>
              <a:spcBef>
                <a:spcPts val="100"/>
              </a:spcBef>
            </a:pPr>
            <a:r>
              <a:rPr sz="850" spc="30" dirty="0">
                <a:latin typeface="Calibri"/>
                <a:cs typeface="Calibri"/>
              </a:rPr>
              <a:t>1)</a:t>
            </a:r>
            <a:r>
              <a:rPr sz="850" spc="10" dirty="0">
                <a:latin typeface="Calibri"/>
                <a:cs typeface="Calibri"/>
              </a:rPr>
              <a:t> </a:t>
            </a:r>
            <a:r>
              <a:rPr sz="850" spc="35" dirty="0">
                <a:latin typeface="Calibri"/>
                <a:cs typeface="Calibri"/>
              </a:rPr>
              <a:t>Ανατρεπτική</a:t>
            </a:r>
            <a:r>
              <a:rPr sz="850" spc="25" dirty="0">
                <a:latin typeface="Calibri"/>
                <a:cs typeface="Calibri"/>
              </a:rPr>
              <a:t> </a:t>
            </a:r>
            <a:r>
              <a:rPr sz="850" spc="35" dirty="0">
                <a:latin typeface="Calibri"/>
                <a:cs typeface="Calibri"/>
              </a:rPr>
              <a:t>διακοπή</a:t>
            </a:r>
            <a:r>
              <a:rPr sz="850" spc="10" dirty="0">
                <a:latin typeface="Calibri"/>
                <a:cs typeface="Calibri"/>
              </a:rPr>
              <a:t> </a:t>
            </a:r>
            <a:r>
              <a:rPr sz="850" spc="35" dirty="0">
                <a:latin typeface="Calibri"/>
                <a:cs typeface="Calibri"/>
              </a:rPr>
              <a:t>δικτύου</a:t>
            </a:r>
            <a:r>
              <a:rPr sz="850" spc="15" dirty="0">
                <a:latin typeface="Calibri"/>
                <a:cs typeface="Calibri"/>
              </a:rPr>
              <a:t> </a:t>
            </a:r>
            <a:r>
              <a:rPr sz="850" spc="30" dirty="0">
                <a:latin typeface="Calibri"/>
                <a:cs typeface="Calibri"/>
              </a:rPr>
              <a:t>2)</a:t>
            </a:r>
            <a:endParaRPr sz="850">
              <a:latin typeface="Calibri"/>
              <a:cs typeface="Calibri"/>
            </a:endParaRPr>
          </a:p>
          <a:p>
            <a:pPr marL="684530">
              <a:lnSpc>
                <a:spcPts val="1019"/>
              </a:lnSpc>
            </a:pPr>
            <a:r>
              <a:rPr sz="850" spc="30" dirty="0">
                <a:latin typeface="Calibri"/>
                <a:cs typeface="Calibri"/>
              </a:rPr>
              <a:t>Διακοπή</a:t>
            </a:r>
            <a:r>
              <a:rPr sz="850" spc="-20" dirty="0">
                <a:latin typeface="Calibri"/>
                <a:cs typeface="Calibri"/>
              </a:rPr>
              <a:t> </a:t>
            </a:r>
            <a:r>
              <a:rPr sz="850" spc="35" dirty="0">
                <a:latin typeface="Calibri"/>
                <a:cs typeface="Calibri"/>
              </a:rPr>
              <a:t>υπηρεσίας</a:t>
            </a:r>
            <a:endParaRPr sz="850">
              <a:latin typeface="Calibri"/>
              <a:cs typeface="Calibri"/>
            </a:endParaRPr>
          </a:p>
        </p:txBody>
      </p:sp>
      <p:sp>
        <p:nvSpPr>
          <p:cNvPr id="63" name="object 63"/>
          <p:cNvSpPr txBox="1"/>
          <p:nvPr/>
        </p:nvSpPr>
        <p:spPr>
          <a:xfrm>
            <a:off x="6102295" y="4191730"/>
            <a:ext cx="2600325" cy="141064"/>
          </a:xfrm>
          <a:prstGeom prst="rect">
            <a:avLst/>
          </a:prstGeom>
        </p:spPr>
        <p:txBody>
          <a:bodyPr vert="horz" wrap="square" lIns="0" tIns="12700" rIns="0" bIns="0" rtlCol="0">
            <a:spAutoFit/>
          </a:bodyPr>
          <a:lstStyle/>
          <a:p>
            <a:pPr marL="12700">
              <a:lnSpc>
                <a:spcPts val="1019"/>
              </a:lnSpc>
              <a:spcBef>
                <a:spcPts val="100"/>
              </a:spcBef>
            </a:pPr>
            <a:r>
              <a:rPr sz="850" spc="65" dirty="0">
                <a:latin typeface="Calibri"/>
                <a:cs typeface="Calibri"/>
              </a:rPr>
              <a:t>3</a:t>
            </a:r>
            <a:r>
              <a:rPr lang="en-US" sz="850" spc="65" dirty="0">
                <a:latin typeface="Calibri"/>
                <a:cs typeface="Calibri"/>
              </a:rPr>
              <a:t>          2               4             </a:t>
            </a:r>
            <a:r>
              <a:rPr lang="en-US" sz="850" spc="65" dirty="0">
                <a:highlight>
                  <a:srgbClr val="FFFF00"/>
                </a:highlight>
                <a:latin typeface="Calibri"/>
                <a:cs typeface="Calibri"/>
              </a:rPr>
              <a:t>8</a:t>
            </a:r>
            <a:r>
              <a:rPr lang="en-US" sz="850" spc="65" dirty="0">
                <a:latin typeface="Calibri"/>
                <a:cs typeface="Calibri"/>
              </a:rPr>
              <a:t>    </a:t>
            </a:r>
            <a:endParaRPr sz="850" dirty="0">
              <a:latin typeface="Calibri"/>
              <a:cs typeface="Calibri"/>
            </a:endParaRPr>
          </a:p>
        </p:txBody>
      </p:sp>
      <p:sp>
        <p:nvSpPr>
          <p:cNvPr id="64" name="object 64"/>
          <p:cNvSpPr/>
          <p:nvPr/>
        </p:nvSpPr>
        <p:spPr>
          <a:xfrm>
            <a:off x="8595994" y="4793615"/>
            <a:ext cx="56515" cy="128905"/>
          </a:xfrm>
          <a:custGeom>
            <a:avLst/>
            <a:gdLst/>
            <a:ahLst/>
            <a:cxnLst/>
            <a:rect l="l" t="t" r="r" b="b"/>
            <a:pathLst>
              <a:path w="56515" h="128904">
                <a:moveTo>
                  <a:pt x="56514" y="0"/>
                </a:moveTo>
                <a:lnTo>
                  <a:pt x="0" y="0"/>
                </a:lnTo>
                <a:lnTo>
                  <a:pt x="0" y="128905"/>
                </a:lnTo>
                <a:lnTo>
                  <a:pt x="56514" y="128905"/>
                </a:lnTo>
                <a:lnTo>
                  <a:pt x="56514" y="0"/>
                </a:lnTo>
                <a:close/>
              </a:path>
            </a:pathLst>
          </a:custGeom>
          <a:solidFill>
            <a:srgbClr val="FFFF00"/>
          </a:solidFill>
        </p:spPr>
        <p:txBody>
          <a:bodyPr wrap="square" lIns="0" tIns="0" rIns="0" bIns="0" rtlCol="0"/>
          <a:lstStyle/>
          <a:p>
            <a:endParaRPr/>
          </a:p>
        </p:txBody>
      </p:sp>
      <p:sp>
        <p:nvSpPr>
          <p:cNvPr id="65" name="object 65"/>
          <p:cNvSpPr txBox="1"/>
          <p:nvPr/>
        </p:nvSpPr>
        <p:spPr>
          <a:xfrm>
            <a:off x="8095325" y="4178245"/>
            <a:ext cx="930275" cy="1059264"/>
          </a:xfrm>
          <a:prstGeom prst="rect">
            <a:avLst/>
          </a:prstGeom>
        </p:spPr>
        <p:txBody>
          <a:bodyPr vert="horz" wrap="square" lIns="0" tIns="12700" rIns="0" bIns="0"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l-GR" altLang="el-GR" sz="850" spc="65" dirty="0">
                <a:latin typeface="Calibri"/>
                <a:cs typeface="Calibri"/>
              </a:rPr>
              <a:t>Προστασία από επιθέσεις άρνησης παροχής υπηρεσίας (</a:t>
            </a:r>
            <a:r>
              <a:rPr lang="el-GR" altLang="el-GR" sz="850" spc="65" dirty="0" err="1">
                <a:latin typeface="Calibri"/>
                <a:cs typeface="Calibri"/>
              </a:rPr>
              <a:t>Denial</a:t>
            </a:r>
            <a:r>
              <a:rPr lang="el-GR" altLang="el-GR" sz="850" spc="65" dirty="0">
                <a:latin typeface="Calibri"/>
                <a:cs typeface="Calibri"/>
              </a:rPr>
              <a:t> of </a:t>
            </a:r>
            <a:r>
              <a:rPr lang="el-GR" altLang="el-GR" sz="850" spc="65" dirty="0" err="1">
                <a:latin typeface="Calibri"/>
                <a:cs typeface="Calibri"/>
              </a:rPr>
              <a:t>Service</a:t>
            </a:r>
            <a:r>
              <a:rPr lang="el-GR" altLang="el-GR" sz="850" spc="65" dirty="0">
                <a:latin typeface="Calibri"/>
                <a:cs typeface="Calibri"/>
              </a:rPr>
              <a:t> – </a:t>
            </a:r>
            <a:r>
              <a:rPr lang="el-GR" altLang="el-GR" sz="850" spc="65" dirty="0" err="1">
                <a:latin typeface="Calibri"/>
                <a:cs typeface="Calibri"/>
              </a:rPr>
              <a:t>DoS</a:t>
            </a:r>
            <a:r>
              <a:rPr lang="el-GR" altLang="el-GR" sz="850" spc="65" dirty="0">
                <a:latin typeface="Calibri"/>
                <a:cs typeface="Calibri"/>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l-GR" altLang="el-GR" sz="850" spc="65" dirty="0">
                <a:latin typeface="Calibri"/>
                <a:cs typeface="Calibri"/>
              </a:rPr>
              <a:t>Διαχείριση πόρων</a:t>
            </a:r>
          </a:p>
        </p:txBody>
      </p:sp>
      <p:sp>
        <p:nvSpPr>
          <p:cNvPr id="66" name="object 66"/>
          <p:cNvSpPr txBox="1"/>
          <p:nvPr/>
        </p:nvSpPr>
        <p:spPr>
          <a:xfrm>
            <a:off x="9328150" y="4258627"/>
            <a:ext cx="2583180" cy="269240"/>
          </a:xfrm>
          <a:prstGeom prst="rect">
            <a:avLst/>
          </a:prstGeom>
        </p:spPr>
        <p:txBody>
          <a:bodyPr vert="horz" wrap="square" lIns="0" tIns="12700" rIns="0" bIns="0" rtlCol="0">
            <a:spAutoFit/>
          </a:bodyPr>
          <a:lstStyle/>
          <a:p>
            <a:pPr marL="12700" marR="5080">
              <a:lnSpc>
                <a:spcPct val="100000"/>
              </a:lnSpc>
              <a:spcBef>
                <a:spcPts val="100"/>
              </a:spcBef>
            </a:pPr>
            <a:r>
              <a:rPr sz="800" spc="50" dirty="0">
                <a:latin typeface="Calibri"/>
                <a:cs typeface="Calibri"/>
              </a:rPr>
              <a:t>IEC</a:t>
            </a:r>
            <a:r>
              <a:rPr sz="800" spc="114" dirty="0">
                <a:latin typeface="Calibri"/>
                <a:cs typeface="Calibri"/>
              </a:rPr>
              <a:t> </a:t>
            </a:r>
            <a:r>
              <a:rPr sz="800" spc="50" dirty="0">
                <a:latin typeface="Calibri"/>
                <a:cs typeface="Calibri"/>
              </a:rPr>
              <a:t>62443-4-2</a:t>
            </a:r>
            <a:r>
              <a:rPr sz="800" spc="114" dirty="0">
                <a:latin typeface="Calibri"/>
                <a:cs typeface="Calibri"/>
              </a:rPr>
              <a:t> </a:t>
            </a:r>
            <a:r>
              <a:rPr sz="800" spc="65" dirty="0">
                <a:latin typeface="Calibri"/>
                <a:cs typeface="Calibri"/>
              </a:rPr>
              <a:t>CR</a:t>
            </a:r>
            <a:r>
              <a:rPr sz="800" spc="100" dirty="0">
                <a:latin typeface="Calibri"/>
                <a:cs typeface="Calibri"/>
              </a:rPr>
              <a:t> </a:t>
            </a:r>
            <a:r>
              <a:rPr sz="800" spc="40" dirty="0">
                <a:latin typeface="Calibri"/>
                <a:cs typeface="Calibri"/>
              </a:rPr>
              <a:t>7.1:</a:t>
            </a:r>
            <a:r>
              <a:rPr sz="800" spc="125" dirty="0">
                <a:latin typeface="Calibri"/>
                <a:cs typeface="Calibri"/>
              </a:rPr>
              <a:t> </a:t>
            </a:r>
            <a:r>
              <a:rPr sz="800" spc="60" dirty="0">
                <a:latin typeface="Calibri"/>
                <a:cs typeface="Calibri"/>
              </a:rPr>
              <a:t>Τα</a:t>
            </a:r>
            <a:r>
              <a:rPr sz="800" spc="110" dirty="0">
                <a:latin typeface="Calibri"/>
                <a:cs typeface="Calibri"/>
              </a:rPr>
              <a:t> </a:t>
            </a:r>
            <a:r>
              <a:rPr sz="800" spc="55" dirty="0">
                <a:latin typeface="Calibri"/>
                <a:cs typeface="Calibri"/>
              </a:rPr>
              <a:t>εξαρτήματα</a:t>
            </a:r>
            <a:r>
              <a:rPr sz="800" spc="114" dirty="0">
                <a:latin typeface="Calibri"/>
                <a:cs typeface="Calibri"/>
              </a:rPr>
              <a:t> </a:t>
            </a:r>
            <a:r>
              <a:rPr sz="800" spc="50" dirty="0">
                <a:latin typeface="Calibri"/>
                <a:cs typeface="Calibri"/>
              </a:rPr>
              <a:t>πρέπει</a:t>
            </a:r>
            <a:r>
              <a:rPr sz="800" spc="114" dirty="0">
                <a:latin typeface="Calibri"/>
                <a:cs typeface="Calibri"/>
              </a:rPr>
              <a:t> </a:t>
            </a:r>
            <a:r>
              <a:rPr sz="800" spc="60" dirty="0">
                <a:latin typeface="Calibri"/>
                <a:cs typeface="Calibri"/>
              </a:rPr>
              <a:t>να </a:t>
            </a:r>
            <a:r>
              <a:rPr sz="800" spc="-170" dirty="0">
                <a:latin typeface="Calibri"/>
                <a:cs typeface="Calibri"/>
              </a:rPr>
              <a:t> </a:t>
            </a:r>
            <a:r>
              <a:rPr sz="800" spc="55" dirty="0">
                <a:latin typeface="Calibri"/>
                <a:cs typeface="Calibri"/>
              </a:rPr>
              <a:t>παρέχουν</a:t>
            </a:r>
            <a:r>
              <a:rPr sz="800" spc="110" dirty="0">
                <a:latin typeface="Calibri"/>
                <a:cs typeface="Calibri"/>
              </a:rPr>
              <a:t> </a:t>
            </a:r>
            <a:r>
              <a:rPr sz="800" spc="50" dirty="0">
                <a:latin typeface="Calibri"/>
                <a:cs typeface="Calibri"/>
              </a:rPr>
              <a:t>την</a:t>
            </a:r>
            <a:r>
              <a:rPr sz="800" spc="110" dirty="0">
                <a:latin typeface="Calibri"/>
                <a:cs typeface="Calibri"/>
              </a:rPr>
              <a:t> </a:t>
            </a:r>
            <a:r>
              <a:rPr sz="800" spc="50" dirty="0">
                <a:latin typeface="Calibri"/>
                <a:cs typeface="Calibri"/>
              </a:rPr>
              <a:t>ικανότητα</a:t>
            </a:r>
            <a:r>
              <a:rPr sz="800" spc="120" dirty="0">
                <a:latin typeface="Calibri"/>
                <a:cs typeface="Calibri"/>
              </a:rPr>
              <a:t> </a:t>
            </a:r>
            <a:r>
              <a:rPr sz="800" spc="55" dirty="0">
                <a:latin typeface="Calibri"/>
                <a:cs typeface="Calibri"/>
              </a:rPr>
              <a:t>συντήρησης</a:t>
            </a:r>
            <a:r>
              <a:rPr sz="800" spc="110" dirty="0">
                <a:latin typeface="Calibri"/>
                <a:cs typeface="Calibri"/>
              </a:rPr>
              <a:t> </a:t>
            </a:r>
            <a:r>
              <a:rPr sz="800" spc="60" dirty="0">
                <a:latin typeface="Calibri"/>
                <a:cs typeface="Calibri"/>
              </a:rPr>
              <a:t>των</a:t>
            </a:r>
            <a:r>
              <a:rPr sz="800" spc="114" dirty="0">
                <a:latin typeface="Calibri"/>
                <a:cs typeface="Calibri"/>
              </a:rPr>
              <a:t> </a:t>
            </a:r>
            <a:r>
              <a:rPr sz="800" spc="60" dirty="0">
                <a:latin typeface="Calibri"/>
                <a:cs typeface="Calibri"/>
              </a:rPr>
              <a:t>ουσιωδών</a:t>
            </a:r>
            <a:endParaRPr sz="800" dirty="0">
              <a:latin typeface="Calibri"/>
              <a:cs typeface="Calibri"/>
            </a:endParaRPr>
          </a:p>
        </p:txBody>
      </p:sp>
      <p:sp>
        <p:nvSpPr>
          <p:cNvPr id="67" name="object 67"/>
          <p:cNvSpPr txBox="1"/>
          <p:nvPr/>
        </p:nvSpPr>
        <p:spPr>
          <a:xfrm>
            <a:off x="9340850" y="4501832"/>
            <a:ext cx="2570480" cy="879475"/>
          </a:xfrm>
          <a:prstGeom prst="rect">
            <a:avLst/>
          </a:prstGeom>
        </p:spPr>
        <p:txBody>
          <a:bodyPr vert="horz" wrap="square" lIns="0" tIns="12700" rIns="0" bIns="0" rtlCol="0">
            <a:spAutoFit/>
          </a:bodyPr>
          <a:lstStyle/>
          <a:p>
            <a:pPr marR="5080" algn="just">
              <a:lnSpc>
                <a:spcPct val="100000"/>
              </a:lnSpc>
              <a:spcBef>
                <a:spcPts val="100"/>
              </a:spcBef>
            </a:pPr>
            <a:r>
              <a:rPr sz="800" spc="50" dirty="0">
                <a:latin typeface="Calibri"/>
                <a:cs typeface="Calibri"/>
              </a:rPr>
              <a:t>λειτουργιών</a:t>
            </a:r>
            <a:r>
              <a:rPr sz="800" spc="55" dirty="0">
                <a:latin typeface="Calibri"/>
                <a:cs typeface="Calibri"/>
              </a:rPr>
              <a:t> όταν</a:t>
            </a:r>
            <a:r>
              <a:rPr sz="800" spc="60" dirty="0">
                <a:latin typeface="Calibri"/>
                <a:cs typeface="Calibri"/>
              </a:rPr>
              <a:t> </a:t>
            </a:r>
            <a:r>
              <a:rPr sz="800" spc="50" dirty="0">
                <a:latin typeface="Calibri"/>
                <a:cs typeface="Calibri"/>
              </a:rPr>
              <a:t>λειτουργούν</a:t>
            </a:r>
            <a:r>
              <a:rPr sz="800" spc="55" dirty="0">
                <a:latin typeface="Calibri"/>
                <a:cs typeface="Calibri"/>
              </a:rPr>
              <a:t> σε</a:t>
            </a:r>
            <a:r>
              <a:rPr sz="800" spc="60" dirty="0">
                <a:latin typeface="Calibri"/>
                <a:cs typeface="Calibri"/>
              </a:rPr>
              <a:t> </a:t>
            </a:r>
            <a:r>
              <a:rPr sz="800" spc="55" dirty="0">
                <a:latin typeface="Calibri"/>
                <a:cs typeface="Calibri"/>
              </a:rPr>
              <a:t>υποβαθμισμένη </a:t>
            </a:r>
            <a:r>
              <a:rPr sz="800" spc="60" dirty="0">
                <a:latin typeface="Calibri"/>
                <a:cs typeface="Calibri"/>
              </a:rPr>
              <a:t> </a:t>
            </a:r>
            <a:r>
              <a:rPr sz="800" spc="55" dirty="0">
                <a:latin typeface="Calibri"/>
                <a:cs typeface="Calibri"/>
              </a:rPr>
              <a:t>κατάσταση</a:t>
            </a:r>
            <a:r>
              <a:rPr sz="800" spc="60" dirty="0">
                <a:latin typeface="Calibri"/>
                <a:cs typeface="Calibri"/>
              </a:rPr>
              <a:t> </a:t>
            </a:r>
            <a:r>
              <a:rPr sz="800" spc="65" dirty="0">
                <a:latin typeface="Calibri"/>
                <a:cs typeface="Calibri"/>
              </a:rPr>
              <a:t>ως</a:t>
            </a:r>
            <a:r>
              <a:rPr sz="800" spc="70" dirty="0">
                <a:latin typeface="Calibri"/>
                <a:cs typeface="Calibri"/>
              </a:rPr>
              <a:t> </a:t>
            </a:r>
            <a:r>
              <a:rPr sz="800" spc="55" dirty="0">
                <a:latin typeface="Calibri"/>
                <a:cs typeface="Calibri"/>
              </a:rPr>
              <a:t>αποτέλεσμα</a:t>
            </a:r>
            <a:r>
              <a:rPr sz="800" spc="60" dirty="0">
                <a:latin typeface="Calibri"/>
                <a:cs typeface="Calibri"/>
              </a:rPr>
              <a:t> </a:t>
            </a:r>
            <a:r>
              <a:rPr sz="800" spc="50" dirty="0">
                <a:latin typeface="Calibri"/>
                <a:cs typeface="Calibri"/>
              </a:rPr>
              <a:t>ενός</a:t>
            </a:r>
            <a:r>
              <a:rPr sz="800" spc="55" dirty="0">
                <a:latin typeface="Calibri"/>
                <a:cs typeface="Calibri"/>
              </a:rPr>
              <a:t> συμβάντος</a:t>
            </a:r>
            <a:r>
              <a:rPr sz="800" spc="60" dirty="0">
                <a:latin typeface="Calibri"/>
                <a:cs typeface="Calibri"/>
              </a:rPr>
              <a:t> </a:t>
            </a:r>
            <a:r>
              <a:rPr sz="800" spc="50" dirty="0">
                <a:latin typeface="Calibri"/>
                <a:cs typeface="Calibri"/>
              </a:rPr>
              <a:t>DoS. </a:t>
            </a:r>
            <a:r>
              <a:rPr sz="800" spc="55" dirty="0">
                <a:latin typeface="Calibri"/>
                <a:cs typeface="Calibri"/>
              </a:rPr>
              <a:t> </a:t>
            </a:r>
            <a:r>
              <a:rPr sz="800" spc="45" dirty="0">
                <a:latin typeface="Calibri"/>
                <a:cs typeface="Calibri"/>
              </a:rPr>
              <a:t>(SL1)</a:t>
            </a:r>
            <a:endParaRPr sz="800" dirty="0">
              <a:latin typeface="Calibri"/>
              <a:cs typeface="Calibri"/>
            </a:endParaRPr>
          </a:p>
          <a:p>
            <a:pPr marR="5080" algn="just">
              <a:lnSpc>
                <a:spcPct val="100000"/>
              </a:lnSpc>
              <a:spcBef>
                <a:spcPts val="10"/>
              </a:spcBef>
            </a:pPr>
            <a:r>
              <a:rPr sz="800" spc="50" dirty="0">
                <a:latin typeface="Calibri"/>
                <a:cs typeface="Calibri"/>
              </a:rPr>
              <a:t>IEC</a:t>
            </a:r>
            <a:r>
              <a:rPr sz="800" spc="55" dirty="0">
                <a:latin typeface="Calibri"/>
                <a:cs typeface="Calibri"/>
              </a:rPr>
              <a:t> </a:t>
            </a:r>
            <a:r>
              <a:rPr sz="800" spc="50" dirty="0">
                <a:latin typeface="Calibri"/>
                <a:cs typeface="Calibri"/>
              </a:rPr>
              <a:t>62443-4-2</a:t>
            </a:r>
            <a:r>
              <a:rPr sz="800" spc="55" dirty="0">
                <a:latin typeface="Calibri"/>
                <a:cs typeface="Calibri"/>
              </a:rPr>
              <a:t> </a:t>
            </a:r>
            <a:r>
              <a:rPr sz="800" spc="65" dirty="0">
                <a:latin typeface="Calibri"/>
                <a:cs typeface="Calibri"/>
              </a:rPr>
              <a:t>CR</a:t>
            </a:r>
            <a:r>
              <a:rPr sz="800" spc="70" dirty="0">
                <a:latin typeface="Calibri"/>
                <a:cs typeface="Calibri"/>
              </a:rPr>
              <a:t> </a:t>
            </a:r>
            <a:r>
              <a:rPr sz="800" spc="40" dirty="0">
                <a:latin typeface="Calibri"/>
                <a:cs typeface="Calibri"/>
              </a:rPr>
              <a:t>7.2:</a:t>
            </a:r>
            <a:r>
              <a:rPr sz="800" spc="45" dirty="0">
                <a:latin typeface="Calibri"/>
                <a:cs typeface="Calibri"/>
              </a:rPr>
              <a:t> </a:t>
            </a:r>
            <a:r>
              <a:rPr sz="800" spc="60" dirty="0">
                <a:latin typeface="Calibri"/>
                <a:cs typeface="Calibri"/>
              </a:rPr>
              <a:t>Τα</a:t>
            </a:r>
            <a:r>
              <a:rPr sz="800" spc="65" dirty="0">
                <a:latin typeface="Calibri"/>
                <a:cs typeface="Calibri"/>
              </a:rPr>
              <a:t> </a:t>
            </a:r>
            <a:r>
              <a:rPr sz="800" spc="55" dirty="0">
                <a:latin typeface="Calibri"/>
                <a:cs typeface="Calibri"/>
              </a:rPr>
              <a:t>εξαρτήματα</a:t>
            </a:r>
            <a:r>
              <a:rPr sz="800" spc="60" dirty="0">
                <a:latin typeface="Calibri"/>
                <a:cs typeface="Calibri"/>
              </a:rPr>
              <a:t> </a:t>
            </a:r>
            <a:r>
              <a:rPr sz="800" spc="50" dirty="0">
                <a:latin typeface="Calibri"/>
                <a:cs typeface="Calibri"/>
              </a:rPr>
              <a:t>πρέπει</a:t>
            </a:r>
            <a:r>
              <a:rPr sz="800" spc="55" dirty="0">
                <a:latin typeface="Calibri"/>
                <a:cs typeface="Calibri"/>
              </a:rPr>
              <a:t> </a:t>
            </a:r>
            <a:r>
              <a:rPr sz="800" spc="60" dirty="0">
                <a:latin typeface="Calibri"/>
                <a:cs typeface="Calibri"/>
              </a:rPr>
              <a:t>να </a:t>
            </a:r>
            <a:r>
              <a:rPr sz="800" spc="65" dirty="0">
                <a:latin typeface="Calibri"/>
                <a:cs typeface="Calibri"/>
              </a:rPr>
              <a:t> </a:t>
            </a:r>
            <a:r>
              <a:rPr sz="800" spc="55" dirty="0">
                <a:latin typeface="Calibri"/>
                <a:cs typeface="Calibri"/>
              </a:rPr>
              <a:t>παρέχουν</a:t>
            </a:r>
            <a:r>
              <a:rPr sz="800" spc="60" dirty="0">
                <a:latin typeface="Calibri"/>
                <a:cs typeface="Calibri"/>
              </a:rPr>
              <a:t> </a:t>
            </a:r>
            <a:r>
              <a:rPr sz="800" spc="50" dirty="0">
                <a:latin typeface="Calibri"/>
                <a:cs typeface="Calibri"/>
              </a:rPr>
              <a:t>την</a:t>
            </a:r>
            <a:r>
              <a:rPr sz="800" spc="55" dirty="0">
                <a:latin typeface="Calibri"/>
                <a:cs typeface="Calibri"/>
              </a:rPr>
              <a:t> </a:t>
            </a:r>
            <a:r>
              <a:rPr sz="800" spc="50" dirty="0">
                <a:latin typeface="Calibri"/>
                <a:cs typeface="Calibri"/>
              </a:rPr>
              <a:t>ικανότητα</a:t>
            </a:r>
            <a:r>
              <a:rPr sz="800" spc="55" dirty="0">
                <a:latin typeface="Calibri"/>
                <a:cs typeface="Calibri"/>
              </a:rPr>
              <a:t> περιορισμού</a:t>
            </a:r>
            <a:r>
              <a:rPr sz="800" spc="60" dirty="0">
                <a:latin typeface="Calibri"/>
                <a:cs typeface="Calibri"/>
              </a:rPr>
              <a:t> </a:t>
            </a:r>
            <a:r>
              <a:rPr sz="800" spc="50" dirty="0">
                <a:latin typeface="Calibri"/>
                <a:cs typeface="Calibri"/>
              </a:rPr>
              <a:t>της  </a:t>
            </a:r>
            <a:r>
              <a:rPr sz="800" spc="55" dirty="0">
                <a:latin typeface="Calibri"/>
                <a:cs typeface="Calibri"/>
              </a:rPr>
              <a:t>χρήσης </a:t>
            </a:r>
            <a:r>
              <a:rPr sz="800" spc="60" dirty="0">
                <a:latin typeface="Calibri"/>
                <a:cs typeface="Calibri"/>
              </a:rPr>
              <a:t> των πόρων </a:t>
            </a:r>
            <a:r>
              <a:rPr sz="800" spc="65" dirty="0">
                <a:latin typeface="Calibri"/>
                <a:cs typeface="Calibri"/>
              </a:rPr>
              <a:t>από </a:t>
            </a:r>
            <a:r>
              <a:rPr sz="800" spc="40" dirty="0">
                <a:latin typeface="Calibri"/>
                <a:cs typeface="Calibri"/>
              </a:rPr>
              <a:t>τις </a:t>
            </a:r>
            <a:r>
              <a:rPr sz="800" spc="50" dirty="0">
                <a:latin typeface="Calibri"/>
                <a:cs typeface="Calibri"/>
              </a:rPr>
              <a:t>λειτουργίες </a:t>
            </a:r>
            <a:r>
              <a:rPr sz="800" spc="55" dirty="0">
                <a:latin typeface="Calibri"/>
                <a:cs typeface="Calibri"/>
              </a:rPr>
              <a:t>ασφαλείας </a:t>
            </a:r>
            <a:r>
              <a:rPr sz="800" spc="50" dirty="0">
                <a:latin typeface="Calibri"/>
                <a:cs typeface="Calibri"/>
              </a:rPr>
              <a:t>για την </a:t>
            </a:r>
            <a:r>
              <a:rPr sz="800" spc="55" dirty="0">
                <a:latin typeface="Calibri"/>
                <a:cs typeface="Calibri"/>
              </a:rPr>
              <a:t> προστασία</a:t>
            </a:r>
            <a:r>
              <a:rPr sz="800" spc="20" dirty="0">
                <a:latin typeface="Calibri"/>
                <a:cs typeface="Calibri"/>
              </a:rPr>
              <a:t> </a:t>
            </a:r>
            <a:r>
              <a:rPr sz="800" spc="65" dirty="0">
                <a:latin typeface="Calibri"/>
                <a:cs typeface="Calibri"/>
              </a:rPr>
              <a:t>από</a:t>
            </a:r>
            <a:r>
              <a:rPr sz="800" spc="25" dirty="0">
                <a:latin typeface="Calibri"/>
                <a:cs typeface="Calibri"/>
              </a:rPr>
              <a:t> </a:t>
            </a:r>
            <a:r>
              <a:rPr sz="800" spc="50" dirty="0">
                <a:latin typeface="Calibri"/>
                <a:cs typeface="Calibri"/>
              </a:rPr>
              <a:t>την</a:t>
            </a:r>
            <a:r>
              <a:rPr sz="800" spc="25" dirty="0">
                <a:latin typeface="Calibri"/>
                <a:cs typeface="Calibri"/>
              </a:rPr>
              <a:t> </a:t>
            </a:r>
            <a:r>
              <a:rPr sz="800" spc="55" dirty="0">
                <a:latin typeface="Calibri"/>
                <a:cs typeface="Calibri"/>
              </a:rPr>
              <a:t>εξάντληση</a:t>
            </a:r>
            <a:r>
              <a:rPr sz="800" spc="20" dirty="0">
                <a:latin typeface="Calibri"/>
                <a:cs typeface="Calibri"/>
              </a:rPr>
              <a:t> </a:t>
            </a:r>
            <a:r>
              <a:rPr sz="800" spc="60" dirty="0">
                <a:latin typeface="Calibri"/>
                <a:cs typeface="Calibri"/>
              </a:rPr>
              <a:t>των</a:t>
            </a:r>
            <a:r>
              <a:rPr sz="800" spc="25" dirty="0">
                <a:latin typeface="Calibri"/>
                <a:cs typeface="Calibri"/>
              </a:rPr>
              <a:t> </a:t>
            </a:r>
            <a:r>
              <a:rPr sz="800" spc="55" dirty="0">
                <a:latin typeface="Calibri"/>
                <a:cs typeface="Calibri"/>
              </a:rPr>
              <a:t>πόρων.</a:t>
            </a:r>
            <a:r>
              <a:rPr sz="800" spc="25" dirty="0">
                <a:latin typeface="Calibri"/>
                <a:cs typeface="Calibri"/>
              </a:rPr>
              <a:t> </a:t>
            </a:r>
            <a:r>
              <a:rPr sz="800" spc="45" dirty="0">
                <a:latin typeface="Calibri"/>
                <a:cs typeface="Calibri"/>
              </a:rPr>
              <a:t>(SL1)</a:t>
            </a:r>
            <a:endParaRPr sz="800" dirty="0">
              <a:latin typeface="Calibri"/>
              <a:cs typeface="Calibri"/>
            </a:endParaRPr>
          </a:p>
        </p:txBody>
      </p:sp>
      <p:sp>
        <p:nvSpPr>
          <p:cNvPr id="68" name="object 68"/>
          <p:cNvSpPr txBox="1"/>
          <p:nvPr/>
        </p:nvSpPr>
        <p:spPr>
          <a:xfrm>
            <a:off x="11170602" y="6273800"/>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8</a:t>
            </a:r>
            <a:r>
              <a:rPr sz="850" spc="40" dirty="0">
                <a:latin typeface="Calibri"/>
                <a:cs typeface="Calibri"/>
              </a:rPr>
              <a:t>2</a:t>
            </a:r>
            <a:endParaRPr sz="850">
              <a:latin typeface="Calibri"/>
              <a:cs typeface="Calibri"/>
            </a:endParaRPr>
          </a:p>
        </p:txBody>
      </p:sp>
      <p:sp>
        <p:nvSpPr>
          <p:cNvPr id="69" name="object 69"/>
          <p:cNvSpPr txBox="1"/>
          <p:nvPr/>
        </p:nvSpPr>
        <p:spPr>
          <a:xfrm>
            <a:off x="78739" y="6430645"/>
            <a:ext cx="7150734" cy="162560"/>
          </a:xfrm>
          <a:prstGeom prst="rect">
            <a:avLst/>
          </a:prstGeom>
        </p:spPr>
        <p:txBody>
          <a:bodyPr vert="horz" wrap="square" lIns="0" tIns="12700" rIns="0" bIns="0" rtlCol="0">
            <a:spAutoFit/>
          </a:bodyPr>
          <a:lstStyle/>
          <a:p>
            <a:pPr marL="12700" marR="5080">
              <a:lnSpc>
                <a:spcPct val="100000"/>
              </a:lnSpc>
              <a:spcBef>
                <a:spcPts val="100"/>
              </a:spcBef>
            </a:pPr>
            <a:r>
              <a:rPr sz="450" spc="25" dirty="0">
                <a:latin typeface="Calibri"/>
                <a:cs typeface="Calibri"/>
                <a:hlinkClick r:id="rId3"/>
              </a:rPr>
              <a:t>Juntae Kim,</a:t>
            </a:r>
            <a:r>
              <a:rPr sz="450" spc="30" dirty="0">
                <a:latin typeface="Calibri"/>
                <a:cs typeface="Calibri"/>
                <a:hlinkClick r:id="rId3"/>
              </a:rPr>
              <a:t> Sangho</a:t>
            </a:r>
            <a:r>
              <a:rPr sz="450" spc="30" dirty="0">
                <a:latin typeface="Calibri"/>
                <a:cs typeface="Calibri"/>
              </a:rPr>
              <a:t>on</a:t>
            </a:r>
            <a:r>
              <a:rPr sz="450" spc="25" dirty="0">
                <a:latin typeface="Calibri"/>
                <a:cs typeface="Calibri"/>
              </a:rPr>
              <a:t> Choi,</a:t>
            </a:r>
            <a:r>
              <a:rPr sz="450" spc="30" dirty="0">
                <a:latin typeface="Calibri"/>
                <a:cs typeface="Calibri"/>
              </a:rPr>
              <a:t> </a:t>
            </a:r>
            <a:r>
              <a:rPr sz="450" spc="25" dirty="0">
                <a:latin typeface="Calibri"/>
                <a:cs typeface="Calibri"/>
              </a:rPr>
              <a:t>Jinho </a:t>
            </a:r>
            <a:r>
              <a:rPr sz="450" spc="15" dirty="0">
                <a:latin typeface="Calibri"/>
                <a:cs typeface="Calibri"/>
              </a:rPr>
              <a:t>,</a:t>
            </a:r>
            <a:r>
              <a:rPr sz="450" spc="25" dirty="0">
                <a:latin typeface="Calibri"/>
                <a:cs typeface="Calibri"/>
              </a:rPr>
              <a:t> </a:t>
            </a:r>
            <a:r>
              <a:rPr sz="450" spc="30" dirty="0">
                <a:latin typeface="Calibri"/>
                <a:cs typeface="Calibri"/>
              </a:rPr>
              <a:t>and Kaemyoung </a:t>
            </a:r>
            <a:r>
              <a:rPr sz="450" spc="25" dirty="0">
                <a:latin typeface="Calibri"/>
                <a:cs typeface="Calibri"/>
              </a:rPr>
              <a:t>Park,</a:t>
            </a:r>
            <a:r>
              <a:rPr sz="450" spc="30" dirty="0">
                <a:latin typeface="Calibri"/>
                <a:cs typeface="Calibri"/>
              </a:rPr>
              <a:t> The</a:t>
            </a:r>
            <a:r>
              <a:rPr sz="450" spc="25" dirty="0">
                <a:latin typeface="Calibri"/>
                <a:cs typeface="Calibri"/>
              </a:rPr>
              <a:t> </a:t>
            </a:r>
            <a:r>
              <a:rPr sz="450" spc="20" dirty="0">
                <a:latin typeface="Calibri"/>
                <a:cs typeface="Calibri"/>
              </a:rPr>
              <a:t>analysis</a:t>
            </a:r>
            <a:r>
              <a:rPr sz="450" spc="25" dirty="0">
                <a:latin typeface="Calibri"/>
                <a:cs typeface="Calibri"/>
              </a:rPr>
              <a:t> of</a:t>
            </a:r>
            <a:r>
              <a:rPr sz="450" spc="30" dirty="0">
                <a:latin typeface="Calibri"/>
                <a:cs typeface="Calibri"/>
              </a:rPr>
              <a:t> </a:t>
            </a:r>
            <a:r>
              <a:rPr sz="450" spc="25" dirty="0">
                <a:latin typeface="Calibri"/>
                <a:cs typeface="Calibri"/>
              </a:rPr>
              <a:t>general</a:t>
            </a:r>
            <a:r>
              <a:rPr sz="450" spc="30" dirty="0">
                <a:latin typeface="Calibri"/>
                <a:cs typeface="Calibri"/>
              </a:rPr>
              <a:t> </a:t>
            </a:r>
            <a:r>
              <a:rPr sz="450" spc="25" dirty="0">
                <a:latin typeface="Calibri"/>
                <a:cs typeface="Calibri"/>
              </a:rPr>
              <a:t>cybersecurity</a:t>
            </a:r>
            <a:r>
              <a:rPr sz="450" spc="30" dirty="0">
                <a:latin typeface="Calibri"/>
                <a:cs typeface="Calibri"/>
              </a:rPr>
              <a:t> </a:t>
            </a:r>
            <a:r>
              <a:rPr sz="450" spc="25" dirty="0">
                <a:latin typeface="Calibri"/>
                <a:cs typeface="Calibri"/>
              </a:rPr>
              <a:t>requirements</a:t>
            </a:r>
            <a:r>
              <a:rPr sz="450" spc="35" dirty="0">
                <a:latin typeface="Calibri"/>
                <a:cs typeface="Calibri"/>
              </a:rPr>
              <a:t> </a:t>
            </a:r>
            <a:r>
              <a:rPr sz="450" spc="25" dirty="0">
                <a:latin typeface="Calibri"/>
                <a:cs typeface="Calibri"/>
              </a:rPr>
              <a:t>applicable to</a:t>
            </a:r>
            <a:r>
              <a:rPr sz="450" spc="30" dirty="0">
                <a:latin typeface="Calibri"/>
                <a:cs typeface="Calibri"/>
              </a:rPr>
              <a:t> </a:t>
            </a:r>
            <a:r>
              <a:rPr sz="450" spc="20" dirty="0">
                <a:latin typeface="Calibri"/>
                <a:cs typeface="Calibri"/>
              </a:rPr>
              <a:t>ship's </a:t>
            </a:r>
            <a:r>
              <a:rPr sz="450" spc="25" dirty="0">
                <a:latin typeface="Calibri"/>
                <a:cs typeface="Calibri"/>
              </a:rPr>
              <a:t>service</a:t>
            </a:r>
            <a:r>
              <a:rPr sz="450" spc="30" dirty="0">
                <a:latin typeface="Calibri"/>
                <a:cs typeface="Calibri"/>
              </a:rPr>
              <a:t> </a:t>
            </a:r>
            <a:r>
              <a:rPr sz="450" spc="20" dirty="0">
                <a:latin typeface="Calibri"/>
                <a:cs typeface="Calibri"/>
              </a:rPr>
              <a:t>display</a:t>
            </a:r>
            <a:r>
              <a:rPr sz="450" spc="25" dirty="0">
                <a:latin typeface="Calibri"/>
                <a:cs typeface="Calibri"/>
              </a:rPr>
              <a:t> device</a:t>
            </a:r>
            <a:r>
              <a:rPr sz="450" spc="30" dirty="0">
                <a:latin typeface="Calibri"/>
                <a:cs typeface="Calibri"/>
              </a:rPr>
              <a:t> based </a:t>
            </a:r>
            <a:r>
              <a:rPr sz="450" spc="25" dirty="0">
                <a:latin typeface="Calibri"/>
                <a:cs typeface="Calibri"/>
              </a:rPr>
              <a:t>international</a:t>
            </a:r>
            <a:r>
              <a:rPr sz="450" spc="20" dirty="0">
                <a:latin typeface="Calibri"/>
                <a:cs typeface="Calibri"/>
              </a:rPr>
              <a:t> </a:t>
            </a:r>
            <a:r>
              <a:rPr sz="450" spc="15" dirty="0">
                <a:latin typeface="Calibri"/>
                <a:cs typeface="Calibri"/>
              </a:rPr>
              <a:t>,</a:t>
            </a:r>
            <a:r>
              <a:rPr sz="450" spc="30" dirty="0">
                <a:latin typeface="Calibri"/>
                <a:cs typeface="Calibri"/>
              </a:rPr>
              <a:t> </a:t>
            </a:r>
            <a:r>
              <a:rPr sz="450" spc="20" dirty="0">
                <a:latin typeface="Calibri"/>
                <a:cs typeface="Calibri"/>
              </a:rPr>
              <a:t>url:</a:t>
            </a:r>
            <a:r>
              <a:rPr sz="450" spc="25" dirty="0">
                <a:latin typeface="Calibri"/>
                <a:cs typeface="Calibri"/>
              </a:rPr>
              <a:t> </a:t>
            </a:r>
            <a:r>
              <a:rPr sz="450" u="sng" spc="25" dirty="0">
                <a:solidFill>
                  <a:srgbClr val="85872B"/>
                </a:solidFill>
                <a:uFill>
                  <a:solidFill>
                    <a:srgbClr val="85872B"/>
                  </a:solidFill>
                </a:uFill>
                <a:latin typeface="Calibri"/>
                <a:cs typeface="Calibri"/>
                <a:hlinkClick r:id="rId3"/>
              </a:rPr>
              <a:t>ENAV28-5.1.1.4-The-analysis-of-general-cybersecurity-requirements-applicabl</a:t>
            </a:r>
            <a:r>
              <a:rPr sz="450" u="sng" spc="25" dirty="0">
                <a:solidFill>
                  <a:srgbClr val="85872B"/>
                </a:solidFill>
                <a:uFill>
                  <a:solidFill>
                    <a:srgbClr val="85872B"/>
                  </a:solidFill>
                </a:uFill>
                <a:latin typeface="Calibri"/>
                <a:cs typeface="Calibri"/>
              </a:rPr>
              <a:t>e-to-ships-e</a:t>
            </a:r>
            <a:r>
              <a:rPr sz="450" spc="25" dirty="0">
                <a:solidFill>
                  <a:srgbClr val="85872B"/>
                </a:solidFill>
                <a:latin typeface="Calibri"/>
                <a:cs typeface="Calibri"/>
              </a:rPr>
              <a:t>- </a:t>
            </a:r>
            <a:r>
              <a:rPr sz="450" spc="30" dirty="0">
                <a:solidFill>
                  <a:srgbClr val="85872B"/>
                </a:solidFill>
                <a:latin typeface="Calibri"/>
                <a:cs typeface="Calibri"/>
              </a:rPr>
              <a:t> </a:t>
            </a:r>
            <a:r>
              <a:rPr sz="450" u="sng" spc="25" dirty="0">
                <a:solidFill>
                  <a:srgbClr val="85872B"/>
                </a:solidFill>
                <a:uFill>
                  <a:solidFill>
                    <a:srgbClr val="85872B"/>
                  </a:solidFill>
                </a:uFill>
                <a:latin typeface="Calibri"/>
                <a:cs typeface="Calibri"/>
                <a:hlinkClick r:id="rId3"/>
              </a:rPr>
              <a:t>Nav.pdf</a:t>
            </a:r>
            <a:r>
              <a:rPr sz="450" u="sng" spc="15" dirty="0">
                <a:solidFill>
                  <a:srgbClr val="85872B"/>
                </a:solidFill>
                <a:uFill>
                  <a:solidFill>
                    <a:srgbClr val="85872B"/>
                  </a:solidFill>
                </a:uFill>
                <a:latin typeface="Calibri"/>
                <a:cs typeface="Calibri"/>
                <a:hlinkClick r:id="rId3"/>
              </a:rPr>
              <a:t> </a:t>
            </a:r>
            <a:r>
              <a:rPr sz="450" u="sng" spc="20" dirty="0">
                <a:solidFill>
                  <a:srgbClr val="85872B"/>
                </a:solidFill>
                <a:uFill>
                  <a:solidFill>
                    <a:srgbClr val="85872B"/>
                  </a:solidFill>
                </a:uFill>
                <a:latin typeface="Calibri"/>
                <a:cs typeface="Calibri"/>
                <a:hlinkClick r:id="rId3"/>
              </a:rPr>
              <a:t>(iala-aism.o</a:t>
            </a:r>
            <a:r>
              <a:rPr sz="450" u="sng" spc="20" dirty="0">
                <a:solidFill>
                  <a:srgbClr val="85872B"/>
                </a:solidFill>
                <a:uFill>
                  <a:solidFill>
                    <a:srgbClr val="85872B"/>
                  </a:solidFill>
                </a:uFill>
                <a:latin typeface="Calibri"/>
                <a:cs typeface="Calibri"/>
              </a:rPr>
              <a:t>rg</a:t>
            </a:r>
            <a:r>
              <a:rPr sz="450" spc="20" dirty="0">
                <a:solidFill>
                  <a:srgbClr val="85872B"/>
                </a:solidFill>
                <a:latin typeface="Calibri"/>
                <a:cs typeface="Calibri"/>
              </a:rPr>
              <a:t>)</a:t>
            </a:r>
            <a:endParaRPr sz="45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4085" y="0"/>
            <a:ext cx="11257915" cy="6883400"/>
            <a:chOff x="934085" y="0"/>
            <a:chExt cx="11257915"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10"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34085" y="4395152"/>
              <a:ext cx="4360227" cy="2197735"/>
            </a:xfrm>
            <a:prstGeom prst="rect">
              <a:avLst/>
            </a:prstGeom>
          </p:spPr>
        </p:pic>
        <p:pic>
          <p:nvPicPr>
            <p:cNvPr id="6" name="object 6"/>
            <p:cNvPicPr/>
            <p:nvPr/>
          </p:nvPicPr>
          <p:blipFill>
            <a:blip r:embed="rId3" cstate="print"/>
            <a:stretch>
              <a:fillRect/>
            </a:stretch>
          </p:blipFill>
          <p:spPr>
            <a:xfrm>
              <a:off x="5152389" y="60960"/>
              <a:ext cx="7039292" cy="6797040"/>
            </a:xfrm>
            <a:prstGeom prst="rect">
              <a:avLst/>
            </a:prstGeom>
          </p:spPr>
        </p:pic>
        <p:pic>
          <p:nvPicPr>
            <p:cNvPr id="7" name="object 7"/>
            <p:cNvPicPr/>
            <p:nvPr/>
          </p:nvPicPr>
          <p:blipFill>
            <a:blip r:embed="rId4" cstate="print"/>
            <a:stretch>
              <a:fillRect/>
            </a:stretch>
          </p:blipFill>
          <p:spPr>
            <a:xfrm>
              <a:off x="5347652" y="255904"/>
              <a:ext cx="6557644" cy="6345872"/>
            </a:xfrm>
            <a:prstGeom prst="rect">
              <a:avLst/>
            </a:prstGeom>
          </p:spPr>
        </p:pic>
      </p:grpSp>
      <p:sp>
        <p:nvSpPr>
          <p:cNvPr id="8" name="object 8"/>
          <p:cNvSpPr txBox="1">
            <a:spLocks noGrp="1"/>
          </p:cNvSpPr>
          <p:nvPr>
            <p:ph type="title"/>
          </p:nvPr>
        </p:nvSpPr>
        <p:spPr>
          <a:xfrm>
            <a:off x="875030" y="312102"/>
            <a:ext cx="4474845" cy="963294"/>
          </a:xfrm>
          <a:prstGeom prst="rect">
            <a:avLst/>
          </a:prstGeom>
        </p:spPr>
        <p:txBody>
          <a:bodyPr vert="horz" wrap="square" lIns="0" tIns="51435" rIns="0" bIns="0" rtlCol="0">
            <a:spAutoFit/>
          </a:bodyPr>
          <a:lstStyle/>
          <a:p>
            <a:pPr marL="12700" marR="5080">
              <a:lnSpc>
                <a:spcPts val="2370"/>
              </a:lnSpc>
              <a:spcBef>
                <a:spcPts val="405"/>
              </a:spcBef>
            </a:pPr>
            <a:r>
              <a:rPr sz="2200" spc="-5" dirty="0">
                <a:solidFill>
                  <a:srgbClr val="FFB800"/>
                </a:solidFill>
              </a:rPr>
              <a:t>Συνδεθείτε με </a:t>
            </a:r>
            <a:r>
              <a:rPr sz="2200" dirty="0">
                <a:solidFill>
                  <a:srgbClr val="FFB800"/>
                </a:solidFill>
              </a:rPr>
              <a:t>το </a:t>
            </a:r>
            <a:r>
              <a:rPr sz="2200" spc="-5" dirty="0">
                <a:solidFill>
                  <a:srgbClr val="FFB800"/>
                </a:solidFill>
              </a:rPr>
              <a:t>CyberSecPro: </a:t>
            </a:r>
            <a:r>
              <a:rPr sz="2200" dirty="0">
                <a:solidFill>
                  <a:srgbClr val="FFB800"/>
                </a:solidFill>
              </a:rPr>
              <a:t>Πώς </a:t>
            </a:r>
            <a:r>
              <a:rPr sz="2200" spc="100" dirty="0">
                <a:solidFill>
                  <a:srgbClr val="000000"/>
                </a:solidFill>
              </a:rPr>
              <a:t>να </a:t>
            </a:r>
            <a:r>
              <a:rPr sz="2200" spc="-535" dirty="0">
                <a:solidFill>
                  <a:srgbClr val="000000"/>
                </a:solidFill>
              </a:rPr>
              <a:t> </a:t>
            </a:r>
            <a:r>
              <a:rPr sz="2200" spc="95" dirty="0">
                <a:solidFill>
                  <a:srgbClr val="000000"/>
                </a:solidFill>
              </a:rPr>
              <a:t>εγγραφείτε </a:t>
            </a:r>
            <a:r>
              <a:rPr sz="2200" spc="90" dirty="0">
                <a:solidFill>
                  <a:srgbClr val="000000"/>
                </a:solidFill>
              </a:rPr>
              <a:t>και </a:t>
            </a:r>
            <a:r>
              <a:rPr sz="2200" spc="100" dirty="0">
                <a:solidFill>
                  <a:srgbClr val="000000"/>
                </a:solidFill>
              </a:rPr>
              <a:t>άλλες </a:t>
            </a:r>
            <a:r>
              <a:rPr sz="2200" spc="95" dirty="0">
                <a:solidFill>
                  <a:srgbClr val="000000"/>
                </a:solidFill>
              </a:rPr>
              <a:t>πρακτικές </a:t>
            </a:r>
            <a:r>
              <a:rPr sz="2200" spc="100" dirty="0">
                <a:solidFill>
                  <a:srgbClr val="000000"/>
                </a:solidFill>
              </a:rPr>
              <a:t> πληροφορίες</a:t>
            </a:r>
            <a:endParaRPr sz="2200"/>
          </a:p>
        </p:txBody>
      </p:sp>
      <p:sp>
        <p:nvSpPr>
          <p:cNvPr id="9" name="object 9"/>
          <p:cNvSpPr txBox="1"/>
          <p:nvPr/>
        </p:nvSpPr>
        <p:spPr>
          <a:xfrm>
            <a:off x="875030" y="1745258"/>
            <a:ext cx="4109085" cy="1811020"/>
          </a:xfrm>
          <a:prstGeom prst="rect">
            <a:avLst/>
          </a:prstGeom>
        </p:spPr>
        <p:txBody>
          <a:bodyPr vert="horz" wrap="square" lIns="0" tIns="34290" rIns="0" bIns="0" rtlCol="0">
            <a:spAutoFit/>
          </a:bodyPr>
          <a:lstStyle/>
          <a:p>
            <a:pPr marL="355600" indent="-342900">
              <a:lnSpc>
                <a:spcPct val="100000"/>
              </a:lnSpc>
              <a:spcBef>
                <a:spcPts val="270"/>
              </a:spcBef>
              <a:buClr>
                <a:srgbClr val="FFB800"/>
              </a:buClr>
              <a:buSzPct val="128000"/>
              <a:buAutoNum type="arabicPeriod"/>
              <a:tabLst>
                <a:tab pos="354965" algn="l"/>
                <a:tab pos="355600" algn="l"/>
              </a:tabLst>
            </a:pPr>
            <a:r>
              <a:rPr sz="1250" spc="40" dirty="0">
                <a:latin typeface="Calibri"/>
                <a:cs typeface="Calibri"/>
              </a:rPr>
              <a:t>Ιστοσελίδα:</a:t>
            </a:r>
            <a:endParaRPr sz="1250">
              <a:latin typeface="Calibri"/>
              <a:cs typeface="Calibri"/>
            </a:endParaRPr>
          </a:p>
          <a:p>
            <a:pPr marL="304800">
              <a:lnSpc>
                <a:spcPct val="100000"/>
              </a:lnSpc>
              <a:spcBef>
                <a:spcPts val="135"/>
              </a:spcBef>
            </a:pPr>
            <a:r>
              <a:rPr sz="1250" u="sng" spc="484" dirty="0">
                <a:solidFill>
                  <a:srgbClr val="85872B"/>
                </a:solidFill>
                <a:uFill>
                  <a:solidFill>
                    <a:srgbClr val="85872B"/>
                  </a:solidFill>
                </a:uFill>
                <a:latin typeface="Calibri"/>
                <a:cs typeface="Calibri"/>
                <a:hlinkClick r:id="rId5"/>
              </a:rPr>
              <a:t> </a:t>
            </a:r>
            <a:r>
              <a:rPr sz="1250" u="sng" spc="95" dirty="0">
                <a:solidFill>
                  <a:srgbClr val="85872B"/>
                </a:solidFill>
                <a:uFill>
                  <a:solidFill>
                    <a:srgbClr val="85872B"/>
                  </a:solidFill>
                </a:uFill>
                <a:latin typeface="Calibri"/>
                <a:cs typeface="Calibri"/>
                <a:hlinkClick r:id="rId5"/>
              </a:rPr>
              <a:t>www</a:t>
            </a:r>
            <a:r>
              <a:rPr sz="1250" u="sng" spc="95" dirty="0">
                <a:solidFill>
                  <a:srgbClr val="85872B"/>
                </a:solidFill>
                <a:uFill>
                  <a:solidFill>
                    <a:srgbClr val="85872B"/>
                  </a:solidFill>
                </a:uFill>
                <a:latin typeface="Calibri"/>
                <a:cs typeface="Calibri"/>
              </a:rPr>
              <a:t>.</a:t>
            </a:r>
            <a:r>
              <a:rPr sz="1250" u="sng" spc="95" dirty="0">
                <a:solidFill>
                  <a:srgbClr val="85872B"/>
                </a:solidFill>
                <a:uFill>
                  <a:solidFill>
                    <a:srgbClr val="85872B"/>
                  </a:solidFill>
                </a:uFill>
                <a:latin typeface="Calibri"/>
                <a:cs typeface="Calibri"/>
                <a:hlinkClick r:id="rId5"/>
              </a:rPr>
              <a:t>cybersecpro-projec</a:t>
            </a:r>
            <a:r>
              <a:rPr sz="1250" u="sng" spc="95" dirty="0">
                <a:solidFill>
                  <a:srgbClr val="85872B"/>
                </a:solidFill>
                <a:uFill>
                  <a:solidFill>
                    <a:srgbClr val="85872B"/>
                  </a:solidFill>
                </a:uFill>
                <a:latin typeface="Calibri"/>
                <a:cs typeface="Calibri"/>
              </a:rPr>
              <a:t>t.eu</a:t>
            </a:r>
            <a:endParaRPr sz="1250">
              <a:latin typeface="Calibri"/>
              <a:cs typeface="Calibri"/>
            </a:endParaRPr>
          </a:p>
          <a:p>
            <a:pPr>
              <a:lnSpc>
                <a:spcPct val="100000"/>
              </a:lnSpc>
              <a:spcBef>
                <a:spcPts val="10"/>
              </a:spcBef>
            </a:pPr>
            <a:endParaRPr sz="1350">
              <a:latin typeface="Calibri"/>
              <a:cs typeface="Calibri"/>
            </a:endParaRPr>
          </a:p>
          <a:p>
            <a:pPr marL="355600" marR="1035685" indent="-342900">
              <a:lnSpc>
                <a:spcPct val="85400"/>
              </a:lnSpc>
              <a:buClr>
                <a:srgbClr val="FFB800"/>
              </a:buClr>
              <a:buSzPct val="128000"/>
              <a:buAutoNum type="arabicPeriod" startAt="2"/>
              <a:tabLst>
                <a:tab pos="354965" algn="l"/>
                <a:tab pos="355600" algn="l"/>
              </a:tabLst>
            </a:pPr>
            <a:r>
              <a:rPr sz="1250" spc="95" dirty="0">
                <a:latin typeface="Calibri"/>
                <a:cs typeface="Calibri"/>
              </a:rPr>
              <a:t>X </a:t>
            </a:r>
            <a:r>
              <a:rPr sz="1250" spc="70" dirty="0">
                <a:latin typeface="Calibri"/>
                <a:cs typeface="Calibri"/>
              </a:rPr>
              <a:t>(Twitter): </a:t>
            </a:r>
            <a:r>
              <a:rPr sz="1250" spc="75" dirty="0">
                <a:latin typeface="Calibri"/>
                <a:cs typeface="Calibri"/>
              </a:rPr>
              <a:t> </a:t>
            </a:r>
            <a:r>
              <a:rPr sz="1250" spc="70" dirty="0">
                <a:latin typeface="Calibri"/>
                <a:cs typeface="Calibri"/>
              </a:rPr>
              <a:t>https://</a:t>
            </a:r>
            <a:r>
              <a:rPr sz="1250" u="sng" spc="70" dirty="0">
                <a:solidFill>
                  <a:srgbClr val="85872B"/>
                </a:solidFill>
                <a:uFill>
                  <a:solidFill>
                    <a:srgbClr val="85872B"/>
                  </a:solidFill>
                </a:uFill>
                <a:latin typeface="Calibri"/>
                <a:cs typeface="Calibri"/>
                <a:hlinkClick r:id="rId6"/>
              </a:rPr>
              <a:t>twitter.com/CyberSecPro</a:t>
            </a:r>
            <a:r>
              <a:rPr sz="1250" u="sng" spc="70" dirty="0">
                <a:solidFill>
                  <a:srgbClr val="85872B"/>
                </a:solidFill>
                <a:uFill>
                  <a:solidFill>
                    <a:srgbClr val="85872B"/>
                  </a:solidFill>
                </a:uFill>
                <a:latin typeface="Calibri"/>
                <a:cs typeface="Calibri"/>
              </a:rPr>
              <a:t>_eu</a:t>
            </a:r>
            <a:endParaRPr sz="1250">
              <a:latin typeface="Calibri"/>
              <a:cs typeface="Calibri"/>
            </a:endParaRPr>
          </a:p>
          <a:p>
            <a:pPr>
              <a:lnSpc>
                <a:spcPct val="100000"/>
              </a:lnSpc>
              <a:spcBef>
                <a:spcPts val="30"/>
              </a:spcBef>
              <a:buClr>
                <a:srgbClr val="FFB800"/>
              </a:buClr>
              <a:buFont typeface="Calibri"/>
              <a:buAutoNum type="arabicPeriod" startAt="2"/>
            </a:pPr>
            <a:endParaRPr sz="1150">
              <a:latin typeface="Calibri"/>
              <a:cs typeface="Calibri"/>
            </a:endParaRPr>
          </a:p>
          <a:p>
            <a:pPr marL="355600" marR="5080" indent="-342900">
              <a:lnSpc>
                <a:spcPct val="88100"/>
              </a:lnSpc>
              <a:buClr>
                <a:srgbClr val="FFB800"/>
              </a:buClr>
              <a:buSzPct val="128000"/>
              <a:buAutoNum type="arabicPeriod" startAt="2"/>
              <a:tabLst>
                <a:tab pos="354965" algn="l"/>
                <a:tab pos="355600" algn="l"/>
              </a:tabLst>
            </a:pPr>
            <a:r>
              <a:rPr sz="1250" spc="65" dirty="0">
                <a:latin typeface="Calibri"/>
                <a:cs typeface="Calibri"/>
              </a:rPr>
              <a:t>LinkedIn </a:t>
            </a:r>
            <a:r>
              <a:rPr sz="1250" spc="75" dirty="0">
                <a:latin typeface="Calibri"/>
                <a:cs typeface="Calibri"/>
              </a:rPr>
              <a:t>(επαγγελματικό κοινωνικό </a:t>
            </a:r>
            <a:r>
              <a:rPr sz="1250" spc="65" dirty="0">
                <a:latin typeface="Calibri"/>
                <a:cs typeface="Calibri"/>
              </a:rPr>
              <a:t>δίκτυο): </a:t>
            </a:r>
            <a:r>
              <a:rPr sz="1250" spc="70" dirty="0">
                <a:solidFill>
                  <a:srgbClr val="85872B"/>
                </a:solidFill>
                <a:latin typeface="Calibri"/>
                <a:cs typeface="Calibri"/>
              </a:rPr>
              <a:t> </a:t>
            </a:r>
            <a:r>
              <a:rPr sz="1250" u="sng" spc="75" dirty="0">
                <a:solidFill>
                  <a:srgbClr val="85872B"/>
                </a:solidFill>
                <a:uFill>
                  <a:solidFill>
                    <a:srgbClr val="85872B"/>
                  </a:solidFill>
                </a:uFill>
                <a:latin typeface="Calibri"/>
                <a:cs typeface="Calibri"/>
                <a:hlinkClick r:id="rId7"/>
              </a:rPr>
              <a:t>https://www.linkedin.com/company/cy </a:t>
            </a:r>
            <a:r>
              <a:rPr sz="1250" u="sng" spc="70" dirty="0">
                <a:solidFill>
                  <a:srgbClr val="85872B"/>
                </a:solidFill>
                <a:uFill>
                  <a:solidFill>
                    <a:srgbClr val="85872B"/>
                  </a:solidFill>
                </a:uFill>
                <a:latin typeface="Calibri"/>
                <a:cs typeface="Calibri"/>
                <a:hlinkClick r:id="rId7"/>
              </a:rPr>
              <a:t>bers</a:t>
            </a:r>
            <a:r>
              <a:rPr sz="1250" u="sng" spc="70" dirty="0">
                <a:solidFill>
                  <a:srgbClr val="85872B"/>
                </a:solidFill>
                <a:uFill>
                  <a:solidFill>
                    <a:srgbClr val="85872B"/>
                  </a:solidFill>
                </a:uFill>
                <a:latin typeface="Calibri"/>
                <a:cs typeface="Calibri"/>
              </a:rPr>
              <a:t>ecpro- </a:t>
            </a:r>
            <a:r>
              <a:rPr sz="1250" spc="-275" dirty="0">
                <a:solidFill>
                  <a:srgbClr val="85872B"/>
                </a:solidFill>
                <a:latin typeface="Calibri"/>
                <a:cs typeface="Calibri"/>
              </a:rPr>
              <a:t> </a:t>
            </a:r>
            <a:r>
              <a:rPr sz="1250" u="sng" spc="70" dirty="0">
                <a:solidFill>
                  <a:srgbClr val="85872B"/>
                </a:solidFill>
                <a:uFill>
                  <a:solidFill>
                    <a:srgbClr val="85872B"/>
                  </a:solidFill>
                </a:uFill>
                <a:latin typeface="Calibri"/>
                <a:cs typeface="Calibri"/>
                <a:hlinkClick r:id="rId7"/>
              </a:rPr>
              <a:t>euprojec</a:t>
            </a:r>
            <a:r>
              <a:rPr sz="1250" u="sng" spc="70" dirty="0">
                <a:solidFill>
                  <a:srgbClr val="85872B"/>
                </a:solidFill>
                <a:uFill>
                  <a:solidFill>
                    <a:srgbClr val="85872B"/>
                  </a:solidFill>
                </a:uFill>
                <a:latin typeface="Calibri"/>
                <a:cs typeface="Calibri"/>
              </a:rPr>
              <a:t>t/</a:t>
            </a:r>
            <a:endParaRPr sz="125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93192" y="33019"/>
            <a:ext cx="5347335" cy="6819900"/>
          </a:xfrm>
          <a:custGeom>
            <a:avLst/>
            <a:gdLst/>
            <a:ahLst/>
            <a:cxnLst/>
            <a:rect l="l" t="t" r="r" b="b"/>
            <a:pathLst>
              <a:path w="5347334" h="6819900">
                <a:moveTo>
                  <a:pt x="5347335" y="0"/>
                </a:moveTo>
                <a:lnTo>
                  <a:pt x="1917382" y="0"/>
                </a:lnTo>
                <a:lnTo>
                  <a:pt x="0" y="6819582"/>
                </a:lnTo>
                <a:lnTo>
                  <a:pt x="3429952" y="6819582"/>
                </a:lnTo>
                <a:lnTo>
                  <a:pt x="5347335" y="0"/>
                </a:lnTo>
                <a:close/>
              </a:path>
            </a:pathLst>
          </a:custGeom>
          <a:solidFill>
            <a:srgbClr val="FFB800">
              <a:alpha val="12548"/>
            </a:srgbClr>
          </a:solidFill>
        </p:spPr>
        <p:txBody>
          <a:bodyPr wrap="square" lIns="0" tIns="0" rIns="0" bIns="0" rtlCol="0"/>
          <a:lstStyle/>
          <a:p>
            <a:endParaRPr/>
          </a:p>
        </p:txBody>
      </p:sp>
      <p:grpSp>
        <p:nvGrpSpPr>
          <p:cNvPr id="3" name="object 3"/>
          <p:cNvGrpSpPr/>
          <p:nvPr/>
        </p:nvGrpSpPr>
        <p:grpSpPr>
          <a:xfrm>
            <a:off x="4053204" y="0"/>
            <a:ext cx="2935605" cy="6879590"/>
            <a:chOff x="4053204" y="0"/>
            <a:chExt cx="2935605" cy="6879590"/>
          </a:xfrm>
        </p:grpSpPr>
        <p:sp>
          <p:nvSpPr>
            <p:cNvPr id="4" name="object 4"/>
            <p:cNvSpPr/>
            <p:nvPr/>
          </p:nvSpPr>
          <p:spPr>
            <a:xfrm>
              <a:off x="5451157" y="5113019"/>
              <a:ext cx="799465" cy="1738630"/>
            </a:xfrm>
            <a:custGeom>
              <a:avLst/>
              <a:gdLst/>
              <a:ahLst/>
              <a:cxnLst/>
              <a:rect l="l" t="t" r="r" b="b"/>
              <a:pathLst>
                <a:path w="799464" h="1738629">
                  <a:moveTo>
                    <a:pt x="611504" y="0"/>
                  </a:moveTo>
                  <a:lnTo>
                    <a:pt x="562609"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59" y="32384"/>
                  </a:lnTo>
                  <a:lnTo>
                    <a:pt x="610869" y="26669"/>
                  </a:lnTo>
                  <a:lnTo>
                    <a:pt x="700020" y="26669"/>
                  </a:lnTo>
                  <a:lnTo>
                    <a:pt x="660400" y="6667"/>
                  </a:lnTo>
                  <a:lnTo>
                    <a:pt x="611504" y="0"/>
                  </a:lnTo>
                  <a:close/>
                </a:path>
                <a:path w="799464" h="1738629">
                  <a:moveTo>
                    <a:pt x="700020" y="26669"/>
                  </a:moveTo>
                  <a:lnTo>
                    <a:pt x="610869" y="26669"/>
                  </a:lnTo>
                  <a:lnTo>
                    <a:pt x="653732" y="32384"/>
                  </a:lnTo>
                  <a:lnTo>
                    <a:pt x="710882" y="60959"/>
                  </a:lnTo>
                  <a:lnTo>
                    <a:pt x="751839" y="109537"/>
                  </a:lnTo>
                  <a:lnTo>
                    <a:pt x="772477" y="170497"/>
                  </a:lnTo>
                  <a:lnTo>
                    <a:pt x="773429" y="202882"/>
                  </a:lnTo>
                  <a:lnTo>
                    <a:pt x="768032" y="235584"/>
                  </a:lnTo>
                  <a:lnTo>
                    <a:pt x="363537" y="1738312"/>
                  </a:lnTo>
                  <a:lnTo>
                    <a:pt x="391159" y="1738312"/>
                  </a:lnTo>
                  <a:lnTo>
                    <a:pt x="793114" y="242252"/>
                  </a:lnTo>
                  <a:lnTo>
                    <a:pt x="799464" y="204787"/>
                  </a:lnTo>
                  <a:lnTo>
                    <a:pt x="798194"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5" name="object 5"/>
            <p:cNvSpPr/>
            <p:nvPr/>
          </p:nvSpPr>
          <p:spPr>
            <a:xfrm>
              <a:off x="4443729" y="4444"/>
              <a:ext cx="2545080" cy="6838315"/>
            </a:xfrm>
            <a:custGeom>
              <a:avLst/>
              <a:gdLst/>
              <a:ahLst/>
              <a:cxnLst/>
              <a:rect l="l" t="t" r="r" b="b"/>
              <a:pathLst>
                <a:path w="2545079" h="6838315">
                  <a:moveTo>
                    <a:pt x="1321435" y="2283459"/>
                  </a:moveTo>
                  <a:lnTo>
                    <a:pt x="1271587" y="2291715"/>
                  </a:lnTo>
                  <a:lnTo>
                    <a:pt x="1226185" y="2312669"/>
                  </a:lnTo>
                  <a:lnTo>
                    <a:pt x="1187767" y="2345690"/>
                  </a:lnTo>
                  <a:lnTo>
                    <a:pt x="1159510" y="2389504"/>
                  </a:lnTo>
                  <a:lnTo>
                    <a:pt x="1159510" y="2390775"/>
                  </a:lnTo>
                  <a:lnTo>
                    <a:pt x="819150" y="3659187"/>
                  </a:lnTo>
                  <a:lnTo>
                    <a:pt x="0" y="6837045"/>
                  </a:lnTo>
                  <a:lnTo>
                    <a:pt x="6667" y="6837680"/>
                  </a:lnTo>
                  <a:lnTo>
                    <a:pt x="20955" y="6838314"/>
                  </a:lnTo>
                  <a:lnTo>
                    <a:pt x="26670" y="6838314"/>
                  </a:lnTo>
                  <a:lnTo>
                    <a:pt x="843365" y="3665219"/>
                  </a:lnTo>
                  <a:lnTo>
                    <a:pt x="1183322" y="2398077"/>
                  </a:lnTo>
                  <a:lnTo>
                    <a:pt x="1208087" y="2360612"/>
                  </a:lnTo>
                  <a:lnTo>
                    <a:pt x="1241107" y="2332354"/>
                  </a:lnTo>
                  <a:lnTo>
                    <a:pt x="1279842" y="2314575"/>
                  </a:lnTo>
                  <a:lnTo>
                    <a:pt x="1322705" y="2307907"/>
                  </a:lnTo>
                  <a:lnTo>
                    <a:pt x="1417637" y="2307907"/>
                  </a:lnTo>
                  <a:lnTo>
                    <a:pt x="1372870" y="2289492"/>
                  </a:lnTo>
                  <a:lnTo>
                    <a:pt x="1321435" y="2283459"/>
                  </a:lnTo>
                  <a:close/>
                </a:path>
                <a:path w="2545079" h="6838315">
                  <a:moveTo>
                    <a:pt x="1417637" y="2307907"/>
                  </a:moveTo>
                  <a:lnTo>
                    <a:pt x="1322705" y="2307907"/>
                  </a:lnTo>
                  <a:lnTo>
                    <a:pt x="1366837" y="2313622"/>
                  </a:lnTo>
                  <a:lnTo>
                    <a:pt x="1412557" y="2334259"/>
                  </a:lnTo>
                  <a:lnTo>
                    <a:pt x="1448435" y="2367279"/>
                  </a:lnTo>
                  <a:lnTo>
                    <a:pt x="1472565" y="2409190"/>
                  </a:lnTo>
                  <a:lnTo>
                    <a:pt x="1483042" y="2456815"/>
                  </a:lnTo>
                  <a:lnTo>
                    <a:pt x="1477962" y="2506979"/>
                  </a:lnTo>
                  <a:lnTo>
                    <a:pt x="1220152" y="3458209"/>
                  </a:lnTo>
                  <a:lnTo>
                    <a:pt x="1214120" y="3493769"/>
                  </a:lnTo>
                  <a:lnTo>
                    <a:pt x="1223010" y="3563937"/>
                  </a:lnTo>
                  <a:lnTo>
                    <a:pt x="1258570" y="3627119"/>
                  </a:lnTo>
                  <a:lnTo>
                    <a:pt x="1314767" y="3670300"/>
                  </a:lnTo>
                  <a:lnTo>
                    <a:pt x="1397635" y="3689667"/>
                  </a:lnTo>
                  <a:lnTo>
                    <a:pt x="1444625" y="3683000"/>
                  </a:lnTo>
                  <a:lnTo>
                    <a:pt x="1487805" y="3665219"/>
                  </a:lnTo>
                  <a:lnTo>
                    <a:pt x="1490662" y="3662997"/>
                  </a:lnTo>
                  <a:lnTo>
                    <a:pt x="1403985" y="3662997"/>
                  </a:lnTo>
                  <a:lnTo>
                    <a:pt x="1354137" y="3657917"/>
                  </a:lnTo>
                  <a:lnTo>
                    <a:pt x="1299210" y="3630612"/>
                  </a:lnTo>
                  <a:lnTo>
                    <a:pt x="1259205" y="3584575"/>
                  </a:lnTo>
                  <a:lnTo>
                    <a:pt x="1239202" y="3526472"/>
                  </a:lnTo>
                  <a:lnTo>
                    <a:pt x="1238567" y="3495675"/>
                  </a:lnTo>
                  <a:lnTo>
                    <a:pt x="1243965" y="3464559"/>
                  </a:lnTo>
                  <a:lnTo>
                    <a:pt x="1502092" y="2513329"/>
                  </a:lnTo>
                  <a:lnTo>
                    <a:pt x="1508442" y="2464434"/>
                  </a:lnTo>
                  <a:lnTo>
                    <a:pt x="1502092" y="2417444"/>
                  </a:lnTo>
                  <a:lnTo>
                    <a:pt x="1483995" y="2374265"/>
                  </a:lnTo>
                  <a:lnTo>
                    <a:pt x="1455737" y="2337117"/>
                  </a:lnTo>
                  <a:lnTo>
                    <a:pt x="1418272" y="2308225"/>
                  </a:lnTo>
                  <a:lnTo>
                    <a:pt x="1417637" y="2307907"/>
                  </a:lnTo>
                  <a:close/>
                </a:path>
                <a:path w="2545079" h="6838315">
                  <a:moveTo>
                    <a:pt x="2545079" y="0"/>
                  </a:moveTo>
                  <a:lnTo>
                    <a:pt x="2518410" y="0"/>
                  </a:lnTo>
                  <a:lnTo>
                    <a:pt x="1939290" y="2101215"/>
                  </a:lnTo>
                  <a:lnTo>
                    <a:pt x="1547495" y="3546792"/>
                  </a:lnTo>
                  <a:lnTo>
                    <a:pt x="1526540" y="3592512"/>
                  </a:lnTo>
                  <a:lnTo>
                    <a:pt x="1493520" y="3628390"/>
                  </a:lnTo>
                  <a:lnTo>
                    <a:pt x="1451610" y="3652519"/>
                  </a:lnTo>
                  <a:lnTo>
                    <a:pt x="1403985" y="3662997"/>
                  </a:lnTo>
                  <a:lnTo>
                    <a:pt x="1490662" y="3662997"/>
                  </a:lnTo>
                  <a:lnTo>
                    <a:pt x="1525270" y="3636962"/>
                  </a:lnTo>
                  <a:lnTo>
                    <a:pt x="1554162" y="3599497"/>
                  </a:lnTo>
                  <a:lnTo>
                    <a:pt x="1572895" y="3554412"/>
                  </a:lnTo>
                  <a:lnTo>
                    <a:pt x="1964690" y="2108834"/>
                  </a:lnTo>
                  <a:lnTo>
                    <a:pt x="2540000" y="16509"/>
                  </a:lnTo>
                  <a:lnTo>
                    <a:pt x="2543810" y="3809"/>
                  </a:lnTo>
                  <a:lnTo>
                    <a:pt x="2545079" y="0"/>
                  </a:lnTo>
                  <a:close/>
                </a:path>
              </a:pathLst>
            </a:custGeom>
            <a:solidFill>
              <a:srgbClr val="FFB800"/>
            </a:solidFill>
          </p:spPr>
          <p:txBody>
            <a:bodyPr wrap="square" lIns="0" tIns="0" rIns="0" bIns="0" rtlCol="0"/>
            <a:lstStyle/>
            <a:p>
              <a:endParaRPr/>
            </a:p>
          </p:txBody>
        </p:sp>
        <p:sp>
          <p:nvSpPr>
            <p:cNvPr id="6" name="object 6"/>
            <p:cNvSpPr/>
            <p:nvPr/>
          </p:nvSpPr>
          <p:spPr>
            <a:xfrm>
              <a:off x="4064317"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grpSp>
      <p:pic>
        <p:nvPicPr>
          <p:cNvPr id="7" name="object 7"/>
          <p:cNvPicPr/>
          <p:nvPr/>
        </p:nvPicPr>
        <p:blipFill>
          <a:blip r:embed="rId2" cstate="print"/>
          <a:stretch>
            <a:fillRect/>
          </a:stretch>
        </p:blipFill>
        <p:spPr>
          <a:xfrm>
            <a:off x="7549832" y="6167437"/>
            <a:ext cx="3293427" cy="611187"/>
          </a:xfrm>
          <a:prstGeom prst="rect">
            <a:avLst/>
          </a:prstGeom>
        </p:spPr>
      </p:pic>
      <p:sp>
        <p:nvSpPr>
          <p:cNvPr id="8" name="object 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9" name="object 9"/>
          <p:cNvSpPr txBox="1">
            <a:spLocks noGrp="1"/>
          </p:cNvSpPr>
          <p:nvPr>
            <p:ph type="title"/>
          </p:nvPr>
        </p:nvSpPr>
        <p:spPr>
          <a:xfrm>
            <a:off x="7049769" y="2140902"/>
            <a:ext cx="4137660" cy="756920"/>
          </a:xfrm>
          <a:prstGeom prst="rect">
            <a:avLst/>
          </a:prstGeom>
        </p:spPr>
        <p:txBody>
          <a:bodyPr vert="horz" wrap="square" lIns="0" tIns="12700" rIns="0" bIns="0" rtlCol="0">
            <a:spAutoFit/>
          </a:bodyPr>
          <a:lstStyle/>
          <a:p>
            <a:pPr marL="12700">
              <a:lnSpc>
                <a:spcPct val="100000"/>
              </a:lnSpc>
              <a:spcBef>
                <a:spcPts val="100"/>
              </a:spcBef>
            </a:pPr>
            <a:r>
              <a:rPr sz="4800" spc="260" dirty="0">
                <a:solidFill>
                  <a:srgbClr val="FFB800"/>
                </a:solidFill>
              </a:rPr>
              <a:t>Σας</a:t>
            </a:r>
            <a:r>
              <a:rPr sz="4800" spc="130" dirty="0">
                <a:solidFill>
                  <a:srgbClr val="FFB800"/>
                </a:solidFill>
              </a:rPr>
              <a:t> </a:t>
            </a:r>
            <a:r>
              <a:rPr sz="4800" spc="280" dirty="0">
                <a:solidFill>
                  <a:srgbClr val="FFB800"/>
                </a:solidFill>
              </a:rPr>
              <a:t>ευχαριστώ</a:t>
            </a:r>
            <a:endParaRPr sz="4800"/>
          </a:p>
        </p:txBody>
      </p:sp>
      <p:sp>
        <p:nvSpPr>
          <p:cNvPr id="10" name="object 10"/>
          <p:cNvSpPr txBox="1"/>
          <p:nvPr/>
        </p:nvSpPr>
        <p:spPr>
          <a:xfrm>
            <a:off x="7049769" y="3520757"/>
            <a:ext cx="3560445" cy="1228541"/>
          </a:xfrm>
          <a:prstGeom prst="rect">
            <a:avLst/>
          </a:prstGeom>
        </p:spPr>
        <p:txBody>
          <a:bodyPr vert="horz" wrap="square" lIns="0" tIns="12700" rIns="0" bIns="0" rtlCol="0">
            <a:spAutoFit/>
          </a:bodyPr>
          <a:lstStyle/>
          <a:p>
            <a:pPr algn="l"/>
            <a:r>
              <a:rPr sz="1250" spc="130" dirty="0">
                <a:solidFill>
                  <a:srgbClr val="FFFFFF"/>
                </a:solidFill>
                <a:latin typeface="Calibri"/>
                <a:cs typeface="Calibri"/>
              </a:rPr>
              <a:t>Παρακαλούμε</a:t>
            </a:r>
            <a:r>
              <a:rPr sz="1250" spc="40" dirty="0">
                <a:solidFill>
                  <a:srgbClr val="FFFFFF"/>
                </a:solidFill>
                <a:latin typeface="Calibri"/>
                <a:cs typeface="Calibri"/>
              </a:rPr>
              <a:t> </a:t>
            </a:r>
            <a:r>
              <a:rPr sz="1250" spc="105" dirty="0">
                <a:solidFill>
                  <a:srgbClr val="FFFFFF"/>
                </a:solidFill>
                <a:latin typeface="Calibri"/>
                <a:cs typeface="Calibri"/>
              </a:rPr>
              <a:t>στείλτε</a:t>
            </a:r>
            <a:r>
              <a:rPr sz="1250" spc="40" dirty="0">
                <a:solidFill>
                  <a:srgbClr val="FFFFFF"/>
                </a:solidFill>
                <a:latin typeface="Calibri"/>
                <a:cs typeface="Calibri"/>
              </a:rPr>
              <a:t> </a:t>
            </a:r>
            <a:r>
              <a:rPr sz="1250" spc="114" dirty="0">
                <a:solidFill>
                  <a:srgbClr val="FFFFFF"/>
                </a:solidFill>
                <a:latin typeface="Calibri"/>
                <a:cs typeface="Calibri"/>
              </a:rPr>
              <a:t>όλες</a:t>
            </a:r>
            <a:r>
              <a:rPr sz="1250" spc="35" dirty="0">
                <a:solidFill>
                  <a:srgbClr val="FFFFFF"/>
                </a:solidFill>
                <a:latin typeface="Calibri"/>
                <a:cs typeface="Calibri"/>
              </a:rPr>
              <a:t> </a:t>
            </a:r>
            <a:r>
              <a:rPr sz="1250" spc="85" dirty="0">
                <a:solidFill>
                  <a:srgbClr val="FFFFFF"/>
                </a:solidFill>
                <a:latin typeface="Calibri"/>
                <a:cs typeface="Calibri"/>
              </a:rPr>
              <a:t>τις</a:t>
            </a:r>
            <a:r>
              <a:rPr sz="1250" spc="40" dirty="0">
                <a:solidFill>
                  <a:srgbClr val="FFFFFF"/>
                </a:solidFill>
                <a:latin typeface="Calibri"/>
                <a:cs typeface="Calibri"/>
              </a:rPr>
              <a:t> </a:t>
            </a:r>
            <a:r>
              <a:rPr sz="1250" spc="114" dirty="0">
                <a:solidFill>
                  <a:srgbClr val="FFFFFF"/>
                </a:solidFill>
                <a:latin typeface="Calibri"/>
                <a:cs typeface="Calibri"/>
              </a:rPr>
              <a:t>ερωτήσεις</a:t>
            </a:r>
            <a:r>
              <a:rPr sz="1250" spc="45" dirty="0">
                <a:solidFill>
                  <a:srgbClr val="FFFFFF"/>
                </a:solidFill>
                <a:latin typeface="Calibri"/>
                <a:cs typeface="Calibri"/>
              </a:rPr>
              <a:t> </a:t>
            </a:r>
            <a:r>
              <a:rPr sz="1250" spc="120" dirty="0">
                <a:solidFill>
                  <a:srgbClr val="FFFFFF"/>
                </a:solidFill>
                <a:latin typeface="Calibri"/>
                <a:cs typeface="Calibri"/>
              </a:rPr>
              <a:t>στη </a:t>
            </a:r>
            <a:r>
              <a:rPr sz="1250" spc="-270" dirty="0">
                <a:solidFill>
                  <a:srgbClr val="FFFFFF"/>
                </a:solidFill>
                <a:latin typeface="Calibri"/>
                <a:cs typeface="Calibri"/>
              </a:rPr>
              <a:t> </a:t>
            </a:r>
            <a:r>
              <a:rPr sz="1250" spc="110" dirty="0">
                <a:solidFill>
                  <a:srgbClr val="FFFFFF"/>
                </a:solidFill>
                <a:latin typeface="Calibri"/>
                <a:cs typeface="Calibri"/>
              </a:rPr>
              <a:t>διεύθυνση: </a:t>
            </a:r>
            <a:r>
              <a:rPr sz="1250" spc="114" dirty="0">
                <a:solidFill>
                  <a:srgbClr val="FFFFFF"/>
                </a:solidFill>
                <a:latin typeface="Calibri"/>
                <a:cs typeface="Calibri"/>
              </a:rPr>
              <a:t> </a:t>
            </a:r>
            <a:r>
              <a:rPr lang="en-US" sz="1800" b="0" i="0" u="none" strike="noStrike" baseline="0" dirty="0">
                <a:solidFill>
                  <a:srgbClr val="87882D"/>
                </a:solidFill>
                <a:latin typeface="CenturyGothic"/>
              </a:rPr>
              <a:t>abdelkader.Shaaban@ait.ac.at</a:t>
            </a:r>
          </a:p>
          <a:p>
            <a:pPr algn="l"/>
            <a:r>
              <a:rPr lang="en-US" sz="1800" b="0" i="0" u="none" strike="noStrike" baseline="0" dirty="0">
                <a:solidFill>
                  <a:srgbClr val="FFFFFF"/>
                </a:solidFill>
                <a:latin typeface="CenturyGothic"/>
              </a:rPr>
              <a:t>Stefan Schauer</a:t>
            </a:r>
          </a:p>
          <a:p>
            <a:pPr algn="l"/>
            <a:r>
              <a:rPr lang="en-US" sz="1800" b="0" i="0" u="none" strike="noStrike" baseline="0" dirty="0">
                <a:solidFill>
                  <a:srgbClr val="87882D"/>
                </a:solidFill>
                <a:latin typeface="CenturyGothic"/>
              </a:rPr>
              <a:t>Stefan.Schauer@ait.ac.at</a:t>
            </a:r>
            <a:endParaRPr sz="1250" dirty="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843260" cy="6883400"/>
            <a:chOff x="0" y="0"/>
            <a:chExt cx="10843260"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09"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sp>
          <p:nvSpPr>
            <p:cNvPr id="5" name="object 5"/>
            <p:cNvSpPr/>
            <p:nvPr/>
          </p:nvSpPr>
          <p:spPr>
            <a:xfrm>
              <a:off x="3508375" y="0"/>
              <a:ext cx="2549525" cy="6847205"/>
            </a:xfrm>
            <a:custGeom>
              <a:avLst/>
              <a:gdLst/>
              <a:ahLst/>
              <a:cxnLst/>
              <a:rect l="l" t="t" r="r" b="b"/>
              <a:pathLst>
                <a:path w="2549525" h="6847205">
                  <a:moveTo>
                    <a:pt x="1325562" y="2279332"/>
                  </a:moveTo>
                  <a:lnTo>
                    <a:pt x="1275397" y="2287587"/>
                  </a:lnTo>
                  <a:lnTo>
                    <a:pt x="1229995" y="2308542"/>
                  </a:lnTo>
                  <a:lnTo>
                    <a:pt x="1191577" y="2341879"/>
                  </a:lnTo>
                  <a:lnTo>
                    <a:pt x="1162685" y="2385695"/>
                  </a:lnTo>
                  <a:lnTo>
                    <a:pt x="1162685" y="2386965"/>
                  </a:lnTo>
                  <a:lnTo>
                    <a:pt x="821689" y="3659187"/>
                  </a:lnTo>
                  <a:lnTo>
                    <a:pt x="0" y="6845934"/>
                  </a:lnTo>
                  <a:lnTo>
                    <a:pt x="6667" y="6846887"/>
                  </a:lnTo>
                  <a:lnTo>
                    <a:pt x="20002" y="6847205"/>
                  </a:lnTo>
                  <a:lnTo>
                    <a:pt x="26670" y="6847205"/>
                  </a:lnTo>
                  <a:lnTo>
                    <a:pt x="845905" y="3665220"/>
                  </a:lnTo>
                  <a:lnTo>
                    <a:pt x="1186814" y="2394585"/>
                  </a:lnTo>
                  <a:lnTo>
                    <a:pt x="1211579" y="2356802"/>
                  </a:lnTo>
                  <a:lnTo>
                    <a:pt x="1244917" y="2328545"/>
                  </a:lnTo>
                  <a:lnTo>
                    <a:pt x="1283970" y="2310447"/>
                  </a:lnTo>
                  <a:lnTo>
                    <a:pt x="1326514" y="2303779"/>
                  </a:lnTo>
                  <a:lnTo>
                    <a:pt x="1421635" y="2303779"/>
                  </a:lnTo>
                  <a:lnTo>
                    <a:pt x="1377314" y="2285365"/>
                  </a:lnTo>
                  <a:lnTo>
                    <a:pt x="1325562" y="2279332"/>
                  </a:lnTo>
                  <a:close/>
                </a:path>
                <a:path w="2549525" h="6847205">
                  <a:moveTo>
                    <a:pt x="1421635" y="2303779"/>
                  </a:moveTo>
                  <a:lnTo>
                    <a:pt x="1326514" y="2303779"/>
                  </a:lnTo>
                  <a:lnTo>
                    <a:pt x="1370964" y="2309495"/>
                  </a:lnTo>
                  <a:lnTo>
                    <a:pt x="1416685" y="2330450"/>
                  </a:lnTo>
                  <a:lnTo>
                    <a:pt x="1452879" y="2363470"/>
                  </a:lnTo>
                  <a:lnTo>
                    <a:pt x="1477010" y="2405697"/>
                  </a:lnTo>
                  <a:lnTo>
                    <a:pt x="1487487" y="2453322"/>
                  </a:lnTo>
                  <a:lnTo>
                    <a:pt x="1482407" y="2503487"/>
                  </a:lnTo>
                  <a:lnTo>
                    <a:pt x="1223645" y="3457575"/>
                  </a:lnTo>
                  <a:lnTo>
                    <a:pt x="1217929" y="3493135"/>
                  </a:lnTo>
                  <a:lnTo>
                    <a:pt x="1226820" y="3563620"/>
                  </a:lnTo>
                  <a:lnTo>
                    <a:pt x="1262379" y="3626802"/>
                  </a:lnTo>
                  <a:lnTo>
                    <a:pt x="1318577" y="3670300"/>
                  </a:lnTo>
                  <a:lnTo>
                    <a:pt x="1401762" y="3689667"/>
                  </a:lnTo>
                  <a:lnTo>
                    <a:pt x="1449070" y="3683317"/>
                  </a:lnTo>
                  <a:lnTo>
                    <a:pt x="1492250" y="3665220"/>
                  </a:lnTo>
                  <a:lnTo>
                    <a:pt x="1495163" y="3662997"/>
                  </a:lnTo>
                  <a:lnTo>
                    <a:pt x="1408112" y="3662997"/>
                  </a:lnTo>
                  <a:lnTo>
                    <a:pt x="1358264" y="3657917"/>
                  </a:lnTo>
                  <a:lnTo>
                    <a:pt x="1303020" y="3630612"/>
                  </a:lnTo>
                  <a:lnTo>
                    <a:pt x="1263014" y="3584257"/>
                  </a:lnTo>
                  <a:lnTo>
                    <a:pt x="1243012" y="3526154"/>
                  </a:lnTo>
                  <a:lnTo>
                    <a:pt x="1242377" y="3495357"/>
                  </a:lnTo>
                  <a:lnTo>
                    <a:pt x="1247775" y="3463925"/>
                  </a:lnTo>
                  <a:lnTo>
                    <a:pt x="1506537" y="2509837"/>
                  </a:lnTo>
                  <a:lnTo>
                    <a:pt x="1512887" y="2460942"/>
                  </a:lnTo>
                  <a:lnTo>
                    <a:pt x="1506537" y="2413952"/>
                  </a:lnTo>
                  <a:lnTo>
                    <a:pt x="1488439" y="2370454"/>
                  </a:lnTo>
                  <a:lnTo>
                    <a:pt x="1460182" y="2333307"/>
                  </a:lnTo>
                  <a:lnTo>
                    <a:pt x="1422400" y="2304097"/>
                  </a:lnTo>
                  <a:lnTo>
                    <a:pt x="1421635" y="2303779"/>
                  </a:lnTo>
                  <a:close/>
                </a:path>
                <a:path w="2549525" h="6847205">
                  <a:moveTo>
                    <a:pt x="2549525" y="0"/>
                  </a:moveTo>
                  <a:lnTo>
                    <a:pt x="2523172" y="0"/>
                  </a:lnTo>
                  <a:lnTo>
                    <a:pt x="1945322" y="2096770"/>
                  </a:lnTo>
                  <a:lnTo>
                    <a:pt x="1552257" y="3546475"/>
                  </a:lnTo>
                  <a:lnTo>
                    <a:pt x="1531302" y="3592195"/>
                  </a:lnTo>
                  <a:lnTo>
                    <a:pt x="1497964" y="3628390"/>
                  </a:lnTo>
                  <a:lnTo>
                    <a:pt x="1456054" y="3652520"/>
                  </a:lnTo>
                  <a:lnTo>
                    <a:pt x="1408112" y="3662997"/>
                  </a:lnTo>
                  <a:lnTo>
                    <a:pt x="1495163" y="3662997"/>
                  </a:lnTo>
                  <a:lnTo>
                    <a:pt x="1529714" y="3636645"/>
                  </a:lnTo>
                  <a:lnTo>
                    <a:pt x="1558925" y="3599179"/>
                  </a:lnTo>
                  <a:lnTo>
                    <a:pt x="1577339" y="3554095"/>
                  </a:lnTo>
                  <a:lnTo>
                    <a:pt x="1970722" y="2104390"/>
                  </a:lnTo>
                  <a:lnTo>
                    <a:pt x="2547620" y="5715"/>
                  </a:lnTo>
                  <a:lnTo>
                    <a:pt x="2549525"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32" y="6167754"/>
              <a:ext cx="3293427" cy="611187"/>
            </a:xfrm>
            <a:prstGeom prst="rect">
              <a:avLst/>
            </a:prstGeom>
          </p:spPr>
        </p:pic>
        <p:pic>
          <p:nvPicPr>
            <p:cNvPr id="7" name="object 7"/>
            <p:cNvPicPr/>
            <p:nvPr/>
          </p:nvPicPr>
          <p:blipFill>
            <a:blip r:embed="rId3" cstate="print"/>
            <a:stretch>
              <a:fillRect/>
            </a:stretch>
          </p:blipFill>
          <p:spPr>
            <a:xfrm>
              <a:off x="0" y="0"/>
              <a:ext cx="5841365" cy="6858000"/>
            </a:xfrm>
            <a:prstGeom prst="rect">
              <a:avLst/>
            </a:prstGeom>
          </p:spPr>
        </p:pic>
        <p:pic>
          <p:nvPicPr>
            <p:cNvPr id="8" name="object 8"/>
            <p:cNvPicPr/>
            <p:nvPr/>
          </p:nvPicPr>
          <p:blipFill>
            <a:blip r:embed="rId4" cstate="print"/>
            <a:stretch>
              <a:fillRect/>
            </a:stretch>
          </p:blipFill>
          <p:spPr>
            <a:xfrm>
              <a:off x="263525" y="6152515"/>
              <a:ext cx="2647315" cy="643255"/>
            </a:xfrm>
            <a:prstGeom prst="rect">
              <a:avLst/>
            </a:prstGeom>
          </p:spPr>
        </p:pic>
      </p:grpSp>
      <p:sp>
        <p:nvSpPr>
          <p:cNvPr id="9" name="object 9"/>
          <p:cNvSpPr txBox="1"/>
          <p:nvPr/>
        </p:nvSpPr>
        <p:spPr>
          <a:xfrm>
            <a:off x="9224327" y="31750"/>
            <a:ext cx="2873375"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25" dirty="0">
                <a:latin typeface="Calibri"/>
                <a:cs typeface="Calibri"/>
              </a:rPr>
              <a:t> </a:t>
            </a:r>
            <a:r>
              <a:rPr sz="850" spc="70" dirty="0">
                <a:latin typeface="Calibri"/>
                <a:cs typeface="Calibri"/>
              </a:rPr>
              <a:t>Stefan</a:t>
            </a:r>
            <a:r>
              <a:rPr sz="850" spc="35" dirty="0">
                <a:latin typeface="Calibri"/>
                <a:cs typeface="Calibri"/>
              </a:rPr>
              <a:t> </a:t>
            </a:r>
            <a:r>
              <a:rPr sz="850" spc="75" dirty="0">
                <a:latin typeface="Calibri"/>
                <a:cs typeface="Calibri"/>
              </a:rPr>
              <a:t>Schauer</a:t>
            </a:r>
            <a:r>
              <a:rPr sz="850" spc="35" dirty="0">
                <a:latin typeface="Calibri"/>
                <a:cs typeface="Calibri"/>
              </a:rPr>
              <a:t> </a:t>
            </a:r>
            <a:r>
              <a:rPr sz="850" spc="70" dirty="0">
                <a:latin typeface="Calibri"/>
                <a:cs typeface="Calibri"/>
              </a:rPr>
              <a:t>και</a:t>
            </a:r>
            <a:r>
              <a:rPr sz="850" spc="35" dirty="0">
                <a:latin typeface="Calibri"/>
                <a:cs typeface="Calibri"/>
              </a:rPr>
              <a:t> </a:t>
            </a:r>
            <a:r>
              <a:rPr sz="850" spc="75" dirty="0">
                <a:latin typeface="Calibri"/>
                <a:cs typeface="Calibri"/>
              </a:rPr>
              <a:t>Abdelkader</a:t>
            </a:r>
            <a:r>
              <a:rPr sz="850" spc="40" dirty="0">
                <a:latin typeface="Calibri"/>
                <a:cs typeface="Calibri"/>
              </a:rPr>
              <a:t> </a:t>
            </a:r>
            <a:r>
              <a:rPr sz="850" spc="70" dirty="0">
                <a:latin typeface="Calibri"/>
                <a:cs typeface="Calibri"/>
              </a:rPr>
              <a:t>Shaaban</a:t>
            </a:r>
            <a:endParaRPr sz="850">
              <a:latin typeface="Calibri"/>
              <a:cs typeface="Calibri"/>
            </a:endParaRPr>
          </a:p>
        </p:txBody>
      </p:sp>
      <p:sp>
        <p:nvSpPr>
          <p:cNvPr id="10" name="object 10"/>
          <p:cNvSpPr txBox="1">
            <a:spLocks noGrp="1"/>
          </p:cNvSpPr>
          <p:nvPr>
            <p:ph type="title"/>
          </p:nvPr>
        </p:nvSpPr>
        <p:spPr>
          <a:xfrm>
            <a:off x="7585709" y="1308417"/>
            <a:ext cx="4137660" cy="2084705"/>
          </a:xfrm>
          <a:prstGeom prst="rect">
            <a:avLst/>
          </a:prstGeom>
        </p:spPr>
        <p:txBody>
          <a:bodyPr vert="horz" wrap="square" lIns="0" tIns="50800" rIns="0" bIns="0" rtlCol="0">
            <a:spAutoFit/>
          </a:bodyPr>
          <a:lstStyle/>
          <a:p>
            <a:pPr marL="12065" marR="5080" algn="ctr">
              <a:lnSpc>
                <a:spcPts val="4000"/>
              </a:lnSpc>
              <a:spcBef>
                <a:spcPts val="400"/>
              </a:spcBef>
            </a:pPr>
            <a:r>
              <a:rPr sz="3500" spc="-5" dirty="0">
                <a:solidFill>
                  <a:srgbClr val="000000"/>
                </a:solidFill>
                <a:latin typeface="Calibri"/>
                <a:cs typeface="Calibri"/>
              </a:rPr>
              <a:t>Πτυχές</a:t>
            </a:r>
            <a:r>
              <a:rPr sz="3500" spc="60" dirty="0">
                <a:solidFill>
                  <a:srgbClr val="000000"/>
                </a:solidFill>
                <a:latin typeface="Calibri"/>
                <a:cs typeface="Calibri"/>
              </a:rPr>
              <a:t> </a:t>
            </a:r>
            <a:r>
              <a:rPr sz="3500" spc="-5" dirty="0">
                <a:solidFill>
                  <a:srgbClr val="000000"/>
                </a:solidFill>
                <a:latin typeface="Calibri"/>
                <a:cs typeface="Calibri"/>
              </a:rPr>
              <a:t>ασφαλείας</a:t>
            </a:r>
            <a:r>
              <a:rPr sz="3500" spc="60" dirty="0">
                <a:solidFill>
                  <a:srgbClr val="000000"/>
                </a:solidFill>
                <a:latin typeface="Calibri"/>
                <a:cs typeface="Calibri"/>
              </a:rPr>
              <a:t> </a:t>
            </a:r>
            <a:r>
              <a:rPr sz="3500" spc="150" dirty="0">
                <a:solidFill>
                  <a:srgbClr val="000000"/>
                </a:solidFill>
                <a:latin typeface="Calibri"/>
                <a:cs typeface="Calibri"/>
              </a:rPr>
              <a:t>για </a:t>
            </a:r>
            <a:r>
              <a:rPr sz="3500" spc="-775" dirty="0">
                <a:solidFill>
                  <a:srgbClr val="000000"/>
                </a:solidFill>
                <a:latin typeface="Calibri"/>
                <a:cs typeface="Calibri"/>
              </a:rPr>
              <a:t> </a:t>
            </a:r>
            <a:r>
              <a:rPr sz="3500" spc="155" dirty="0">
                <a:solidFill>
                  <a:srgbClr val="000000"/>
                </a:solidFill>
                <a:latin typeface="Calibri"/>
                <a:cs typeface="Calibri"/>
              </a:rPr>
              <a:t>τα </a:t>
            </a:r>
            <a:r>
              <a:rPr sz="3500" spc="145" dirty="0">
                <a:solidFill>
                  <a:srgbClr val="000000"/>
                </a:solidFill>
                <a:latin typeface="Calibri"/>
                <a:cs typeface="Calibri"/>
              </a:rPr>
              <a:t>δίκτυα </a:t>
            </a:r>
            <a:r>
              <a:rPr sz="3500" spc="150" dirty="0">
                <a:solidFill>
                  <a:srgbClr val="000000"/>
                </a:solidFill>
                <a:latin typeface="Calibri"/>
                <a:cs typeface="Calibri"/>
              </a:rPr>
              <a:t> </a:t>
            </a:r>
            <a:r>
              <a:rPr sz="3500" spc="175" dirty="0">
                <a:solidFill>
                  <a:srgbClr val="000000"/>
                </a:solidFill>
                <a:latin typeface="Calibri"/>
                <a:cs typeface="Calibri"/>
              </a:rPr>
              <a:t>θαλάσσιων </a:t>
            </a:r>
            <a:r>
              <a:rPr sz="3500" spc="180" dirty="0">
                <a:solidFill>
                  <a:srgbClr val="000000"/>
                </a:solidFill>
                <a:latin typeface="Calibri"/>
                <a:cs typeface="Calibri"/>
              </a:rPr>
              <a:t> </a:t>
            </a:r>
            <a:r>
              <a:rPr sz="3500" spc="185" dirty="0">
                <a:solidFill>
                  <a:srgbClr val="000000"/>
                </a:solidFill>
                <a:latin typeface="Calibri"/>
                <a:cs typeface="Calibri"/>
              </a:rPr>
              <a:t>μεταφορών</a:t>
            </a:r>
            <a:endParaRPr sz="3500">
              <a:latin typeface="Calibri"/>
              <a:cs typeface="Calibri"/>
            </a:endParaRPr>
          </a:p>
        </p:txBody>
      </p:sp>
      <p:sp>
        <p:nvSpPr>
          <p:cNvPr id="11" name="object 11"/>
          <p:cNvSpPr txBox="1"/>
          <p:nvPr/>
        </p:nvSpPr>
        <p:spPr>
          <a:xfrm>
            <a:off x="7198359" y="3585527"/>
            <a:ext cx="3255645" cy="680720"/>
          </a:xfrm>
          <a:prstGeom prst="rect">
            <a:avLst/>
          </a:prstGeom>
        </p:spPr>
        <p:txBody>
          <a:bodyPr vert="horz" wrap="square" lIns="0" tIns="12700" rIns="0" bIns="0" rtlCol="0">
            <a:spAutoFit/>
          </a:bodyPr>
          <a:lstStyle/>
          <a:p>
            <a:pPr marL="12700">
              <a:lnSpc>
                <a:spcPct val="100000"/>
              </a:lnSpc>
              <a:spcBef>
                <a:spcPts val="100"/>
              </a:spcBef>
            </a:pPr>
            <a:r>
              <a:rPr sz="4300" b="1" spc="215" dirty="0">
                <a:solidFill>
                  <a:srgbClr val="D6791A"/>
                </a:solidFill>
                <a:latin typeface="Calibri"/>
                <a:cs typeface="Calibri"/>
              </a:rPr>
              <a:t>C</a:t>
            </a:r>
            <a:r>
              <a:rPr sz="4300" b="1" spc="185" dirty="0">
                <a:solidFill>
                  <a:srgbClr val="D6791A"/>
                </a:solidFill>
                <a:latin typeface="Calibri"/>
                <a:cs typeface="Calibri"/>
              </a:rPr>
              <a:t>S</a:t>
            </a:r>
            <a:r>
              <a:rPr sz="4300" b="1" spc="215" dirty="0">
                <a:solidFill>
                  <a:srgbClr val="D6791A"/>
                </a:solidFill>
                <a:latin typeface="Calibri"/>
                <a:cs typeface="Calibri"/>
              </a:rPr>
              <a:t>P</a:t>
            </a:r>
            <a:r>
              <a:rPr sz="4300" b="1" spc="204" dirty="0">
                <a:solidFill>
                  <a:srgbClr val="D6791A"/>
                </a:solidFill>
                <a:latin typeface="Calibri"/>
                <a:cs typeface="Calibri"/>
              </a:rPr>
              <a:t>0</a:t>
            </a:r>
            <a:r>
              <a:rPr sz="4300" b="1" spc="200" dirty="0">
                <a:solidFill>
                  <a:srgbClr val="D6791A"/>
                </a:solidFill>
                <a:latin typeface="Calibri"/>
                <a:cs typeface="Calibri"/>
              </a:rPr>
              <a:t>0</a:t>
            </a:r>
            <a:r>
              <a:rPr sz="4300" b="1" spc="204" dirty="0">
                <a:solidFill>
                  <a:srgbClr val="D6791A"/>
                </a:solidFill>
                <a:latin typeface="Calibri"/>
                <a:cs typeface="Calibri"/>
              </a:rPr>
              <a:t>4</a:t>
            </a:r>
            <a:r>
              <a:rPr sz="4300" b="1" spc="200" dirty="0">
                <a:solidFill>
                  <a:srgbClr val="D6791A"/>
                </a:solidFill>
                <a:latin typeface="Calibri"/>
                <a:cs typeface="Calibri"/>
              </a:rPr>
              <a:t>_</a:t>
            </a:r>
            <a:r>
              <a:rPr sz="4300" b="1" spc="185" dirty="0">
                <a:solidFill>
                  <a:srgbClr val="D6791A"/>
                </a:solidFill>
                <a:latin typeface="Calibri"/>
                <a:cs typeface="Calibri"/>
              </a:rPr>
              <a:t>S</a:t>
            </a:r>
            <a:r>
              <a:rPr sz="4300" b="1" spc="195" dirty="0">
                <a:solidFill>
                  <a:srgbClr val="D6791A"/>
                </a:solidFill>
                <a:latin typeface="Calibri"/>
                <a:cs typeface="Calibri"/>
              </a:rPr>
              <a:t>_</a:t>
            </a:r>
            <a:r>
              <a:rPr sz="4300" b="1" spc="380" dirty="0">
                <a:solidFill>
                  <a:srgbClr val="D6791A"/>
                </a:solidFill>
                <a:latin typeface="Calibri"/>
                <a:cs typeface="Calibri"/>
              </a:rPr>
              <a:t>M</a:t>
            </a:r>
            <a:endParaRPr sz="4300">
              <a:latin typeface="Calibri"/>
              <a:cs typeface="Calibri"/>
            </a:endParaRPr>
          </a:p>
        </p:txBody>
      </p:sp>
      <p:sp>
        <p:nvSpPr>
          <p:cNvPr id="12" name="object 12"/>
          <p:cNvSpPr txBox="1"/>
          <p:nvPr/>
        </p:nvSpPr>
        <p:spPr>
          <a:xfrm>
            <a:off x="7025005" y="4984432"/>
            <a:ext cx="3228975" cy="943610"/>
          </a:xfrm>
          <a:prstGeom prst="rect">
            <a:avLst/>
          </a:prstGeom>
        </p:spPr>
        <p:txBody>
          <a:bodyPr vert="horz" wrap="square" lIns="0" tIns="58419" rIns="0" bIns="0" rtlCol="0">
            <a:spAutoFit/>
          </a:bodyPr>
          <a:lstStyle/>
          <a:p>
            <a:pPr marL="12700">
              <a:lnSpc>
                <a:spcPct val="100000"/>
              </a:lnSpc>
              <a:spcBef>
                <a:spcPts val="459"/>
              </a:spcBef>
            </a:pPr>
            <a:r>
              <a:rPr sz="1200" spc="135" dirty="0">
                <a:latin typeface="Calibri"/>
                <a:cs typeface="Calibri"/>
              </a:rPr>
              <a:t>ΠΑΡΟΥΣΊΑΣΗ</a:t>
            </a:r>
            <a:r>
              <a:rPr sz="1200" spc="155" dirty="0">
                <a:latin typeface="Calibri"/>
                <a:cs typeface="Calibri"/>
              </a:rPr>
              <a:t> </a:t>
            </a:r>
            <a:r>
              <a:rPr sz="1200" spc="90" dirty="0">
                <a:latin typeface="Calibri"/>
                <a:cs typeface="Calibri"/>
              </a:rPr>
              <a:t>ΑΠΌ:</a:t>
            </a:r>
            <a:endParaRPr sz="1200">
              <a:latin typeface="Calibri"/>
              <a:cs typeface="Calibri"/>
            </a:endParaRPr>
          </a:p>
          <a:p>
            <a:pPr marL="12700">
              <a:lnSpc>
                <a:spcPct val="100000"/>
              </a:lnSpc>
              <a:spcBef>
                <a:spcPts val="365"/>
              </a:spcBef>
            </a:pPr>
            <a:r>
              <a:rPr sz="1200" spc="120" dirty="0">
                <a:latin typeface="Calibri"/>
                <a:cs typeface="Calibri"/>
              </a:rPr>
              <a:t>DR.</a:t>
            </a:r>
            <a:r>
              <a:rPr sz="1200" spc="145" dirty="0">
                <a:latin typeface="Calibri"/>
                <a:cs typeface="Calibri"/>
              </a:rPr>
              <a:t> </a:t>
            </a:r>
            <a:r>
              <a:rPr sz="1200" spc="150" dirty="0">
                <a:latin typeface="Calibri"/>
                <a:cs typeface="Calibri"/>
              </a:rPr>
              <a:t>STEFAN</a:t>
            </a:r>
            <a:r>
              <a:rPr sz="1200" spc="175" dirty="0">
                <a:latin typeface="Calibri"/>
                <a:cs typeface="Calibri"/>
              </a:rPr>
              <a:t> </a:t>
            </a:r>
            <a:r>
              <a:rPr sz="1200" spc="150" dirty="0">
                <a:latin typeface="Calibri"/>
                <a:cs typeface="Calibri"/>
              </a:rPr>
              <a:t>SCHAUER</a:t>
            </a:r>
            <a:endParaRPr sz="1200">
              <a:latin typeface="Calibri"/>
              <a:cs typeface="Calibri"/>
            </a:endParaRPr>
          </a:p>
          <a:p>
            <a:pPr marL="12700">
              <a:lnSpc>
                <a:spcPct val="100000"/>
              </a:lnSpc>
              <a:spcBef>
                <a:spcPts val="365"/>
              </a:spcBef>
            </a:pPr>
            <a:r>
              <a:rPr sz="1200" spc="120" dirty="0">
                <a:latin typeface="Calibri"/>
                <a:cs typeface="Calibri"/>
              </a:rPr>
              <a:t>DR.</a:t>
            </a:r>
            <a:r>
              <a:rPr sz="1200" spc="135" dirty="0">
                <a:latin typeface="Calibri"/>
                <a:cs typeface="Calibri"/>
              </a:rPr>
              <a:t> </a:t>
            </a:r>
            <a:r>
              <a:rPr sz="1200" spc="165" dirty="0">
                <a:latin typeface="Calibri"/>
                <a:cs typeface="Calibri"/>
              </a:rPr>
              <a:t>ABDELKADER</a:t>
            </a:r>
            <a:r>
              <a:rPr sz="1200" spc="175" dirty="0">
                <a:latin typeface="Calibri"/>
                <a:cs typeface="Calibri"/>
              </a:rPr>
              <a:t> </a:t>
            </a:r>
            <a:r>
              <a:rPr sz="1200" spc="155" dirty="0">
                <a:latin typeface="Calibri"/>
                <a:cs typeface="Calibri"/>
              </a:rPr>
              <a:t>SHAABAN</a:t>
            </a:r>
            <a:endParaRPr sz="1200">
              <a:latin typeface="Calibri"/>
              <a:cs typeface="Calibri"/>
            </a:endParaRPr>
          </a:p>
          <a:p>
            <a:pPr marL="12700">
              <a:lnSpc>
                <a:spcPct val="100000"/>
              </a:lnSpc>
              <a:spcBef>
                <a:spcPts val="380"/>
              </a:spcBef>
              <a:tabLst>
                <a:tab pos="401320" algn="l"/>
                <a:tab pos="1370965" algn="l"/>
              </a:tabLst>
            </a:pPr>
            <a:r>
              <a:rPr sz="1200" b="1" spc="30" dirty="0">
                <a:latin typeface="Calibri"/>
                <a:cs typeface="Calibri"/>
              </a:rPr>
              <a:t>AIT	</a:t>
            </a:r>
            <a:r>
              <a:rPr sz="1200" b="1" spc="60" dirty="0">
                <a:latin typeface="Calibri"/>
                <a:cs typeface="Calibri"/>
              </a:rPr>
              <a:t>ΑΥΣΤΡΙΑΚΌ	</a:t>
            </a:r>
            <a:r>
              <a:rPr sz="1200" b="1" spc="45" dirty="0">
                <a:latin typeface="Calibri"/>
                <a:cs typeface="Calibri"/>
              </a:rPr>
              <a:t>ΙΝΣΤΙΤΟΎΤΟ</a:t>
            </a:r>
            <a:r>
              <a:rPr sz="1200" b="1" spc="80" dirty="0">
                <a:latin typeface="Calibri"/>
                <a:cs typeface="Calibri"/>
              </a:rPr>
              <a:t> </a:t>
            </a:r>
            <a:r>
              <a:rPr sz="1200" b="1" spc="45" dirty="0">
                <a:latin typeface="Calibri"/>
                <a:cs typeface="Calibri"/>
              </a:rPr>
              <a:t>ΤΕΧΝΟΛΟΓΊΑΣ</a:t>
            </a:r>
            <a:endParaRPr sz="12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843260" cy="6883400"/>
            <a:chOff x="0" y="0"/>
            <a:chExt cx="10843260" cy="6883400"/>
          </a:xfrm>
        </p:grpSpPr>
        <p:sp>
          <p:nvSpPr>
            <p:cNvPr id="3" name="object 3"/>
            <p:cNvSpPr/>
            <p:nvPr/>
          </p:nvSpPr>
          <p:spPr>
            <a:xfrm>
              <a:off x="5386387" y="1270"/>
              <a:ext cx="5360670" cy="6837680"/>
            </a:xfrm>
            <a:custGeom>
              <a:avLst/>
              <a:gdLst/>
              <a:ahLst/>
              <a:cxnLst/>
              <a:rect l="l" t="t" r="r" b="b"/>
              <a:pathLst>
                <a:path w="5360670" h="6837680">
                  <a:moveTo>
                    <a:pt x="5360670" y="0"/>
                  </a:moveTo>
                  <a:lnTo>
                    <a:pt x="1922145" y="0"/>
                  </a:lnTo>
                  <a:lnTo>
                    <a:pt x="0" y="6837680"/>
                  </a:lnTo>
                  <a:lnTo>
                    <a:pt x="3438525" y="6837680"/>
                  </a:lnTo>
                  <a:lnTo>
                    <a:pt x="5360670" y="0"/>
                  </a:lnTo>
                  <a:close/>
                </a:path>
              </a:pathLst>
            </a:custGeom>
            <a:solidFill>
              <a:srgbClr val="FFB800">
                <a:alpha val="22352"/>
              </a:srgbClr>
            </a:solidFill>
          </p:spPr>
          <p:txBody>
            <a:bodyPr wrap="square" lIns="0" tIns="0" rIns="0" bIns="0" rtlCol="0"/>
            <a:lstStyle/>
            <a:p>
              <a:endParaRPr/>
            </a:p>
          </p:txBody>
        </p:sp>
        <p:sp>
          <p:nvSpPr>
            <p:cNvPr id="4" name="object 4"/>
            <p:cNvSpPr/>
            <p:nvPr/>
          </p:nvSpPr>
          <p:spPr>
            <a:xfrm>
              <a:off x="4563109" y="0"/>
              <a:ext cx="1924685" cy="6858000"/>
            </a:xfrm>
            <a:custGeom>
              <a:avLst/>
              <a:gdLst/>
              <a:ahLst/>
              <a:cxnLst/>
              <a:rect l="l" t="t" r="r" b="b"/>
              <a:pathLst>
                <a:path w="1924685" h="6858000">
                  <a:moveTo>
                    <a:pt x="1924685" y="0"/>
                  </a:moveTo>
                  <a:lnTo>
                    <a:pt x="0" y="6858000"/>
                  </a:lnTo>
                </a:path>
              </a:pathLst>
            </a:custGeom>
            <a:ln w="25400">
              <a:solidFill>
                <a:srgbClr val="D6791A"/>
              </a:solidFill>
            </a:ln>
          </p:spPr>
          <p:txBody>
            <a:bodyPr wrap="square" lIns="0" tIns="0" rIns="0" bIns="0" rtlCol="0"/>
            <a:lstStyle/>
            <a:p>
              <a:endParaRPr/>
            </a:p>
          </p:txBody>
        </p:sp>
        <p:sp>
          <p:nvSpPr>
            <p:cNvPr id="5" name="object 5"/>
            <p:cNvSpPr/>
            <p:nvPr/>
          </p:nvSpPr>
          <p:spPr>
            <a:xfrm>
              <a:off x="3508375" y="0"/>
              <a:ext cx="2549525" cy="6847205"/>
            </a:xfrm>
            <a:custGeom>
              <a:avLst/>
              <a:gdLst/>
              <a:ahLst/>
              <a:cxnLst/>
              <a:rect l="l" t="t" r="r" b="b"/>
              <a:pathLst>
                <a:path w="2549525" h="6847205">
                  <a:moveTo>
                    <a:pt x="1325562" y="2279332"/>
                  </a:moveTo>
                  <a:lnTo>
                    <a:pt x="1275397" y="2287587"/>
                  </a:lnTo>
                  <a:lnTo>
                    <a:pt x="1229995" y="2308542"/>
                  </a:lnTo>
                  <a:lnTo>
                    <a:pt x="1191577" y="2341879"/>
                  </a:lnTo>
                  <a:lnTo>
                    <a:pt x="1162685" y="2385695"/>
                  </a:lnTo>
                  <a:lnTo>
                    <a:pt x="1162685" y="2386965"/>
                  </a:lnTo>
                  <a:lnTo>
                    <a:pt x="821689" y="3659187"/>
                  </a:lnTo>
                  <a:lnTo>
                    <a:pt x="0" y="6845934"/>
                  </a:lnTo>
                  <a:lnTo>
                    <a:pt x="6667" y="6846887"/>
                  </a:lnTo>
                  <a:lnTo>
                    <a:pt x="20002" y="6847205"/>
                  </a:lnTo>
                  <a:lnTo>
                    <a:pt x="26670" y="6847205"/>
                  </a:lnTo>
                  <a:lnTo>
                    <a:pt x="845905" y="3665220"/>
                  </a:lnTo>
                  <a:lnTo>
                    <a:pt x="1186814" y="2394585"/>
                  </a:lnTo>
                  <a:lnTo>
                    <a:pt x="1211579" y="2356802"/>
                  </a:lnTo>
                  <a:lnTo>
                    <a:pt x="1244917" y="2328545"/>
                  </a:lnTo>
                  <a:lnTo>
                    <a:pt x="1283970" y="2310447"/>
                  </a:lnTo>
                  <a:lnTo>
                    <a:pt x="1326514" y="2303779"/>
                  </a:lnTo>
                  <a:lnTo>
                    <a:pt x="1421635" y="2303779"/>
                  </a:lnTo>
                  <a:lnTo>
                    <a:pt x="1377314" y="2285365"/>
                  </a:lnTo>
                  <a:lnTo>
                    <a:pt x="1325562" y="2279332"/>
                  </a:lnTo>
                  <a:close/>
                </a:path>
                <a:path w="2549525" h="6847205">
                  <a:moveTo>
                    <a:pt x="1421635" y="2303779"/>
                  </a:moveTo>
                  <a:lnTo>
                    <a:pt x="1326514" y="2303779"/>
                  </a:lnTo>
                  <a:lnTo>
                    <a:pt x="1370964" y="2309495"/>
                  </a:lnTo>
                  <a:lnTo>
                    <a:pt x="1416685" y="2330450"/>
                  </a:lnTo>
                  <a:lnTo>
                    <a:pt x="1452879" y="2363470"/>
                  </a:lnTo>
                  <a:lnTo>
                    <a:pt x="1477010" y="2405697"/>
                  </a:lnTo>
                  <a:lnTo>
                    <a:pt x="1487487" y="2453322"/>
                  </a:lnTo>
                  <a:lnTo>
                    <a:pt x="1482407" y="2503487"/>
                  </a:lnTo>
                  <a:lnTo>
                    <a:pt x="1223645" y="3457575"/>
                  </a:lnTo>
                  <a:lnTo>
                    <a:pt x="1217929" y="3493135"/>
                  </a:lnTo>
                  <a:lnTo>
                    <a:pt x="1226820" y="3563620"/>
                  </a:lnTo>
                  <a:lnTo>
                    <a:pt x="1262379" y="3626802"/>
                  </a:lnTo>
                  <a:lnTo>
                    <a:pt x="1318577" y="3670300"/>
                  </a:lnTo>
                  <a:lnTo>
                    <a:pt x="1401762" y="3689667"/>
                  </a:lnTo>
                  <a:lnTo>
                    <a:pt x="1449070" y="3683317"/>
                  </a:lnTo>
                  <a:lnTo>
                    <a:pt x="1492250" y="3665220"/>
                  </a:lnTo>
                  <a:lnTo>
                    <a:pt x="1495163" y="3662997"/>
                  </a:lnTo>
                  <a:lnTo>
                    <a:pt x="1408112" y="3662997"/>
                  </a:lnTo>
                  <a:lnTo>
                    <a:pt x="1358264" y="3657917"/>
                  </a:lnTo>
                  <a:lnTo>
                    <a:pt x="1303020" y="3630612"/>
                  </a:lnTo>
                  <a:lnTo>
                    <a:pt x="1263014" y="3584257"/>
                  </a:lnTo>
                  <a:lnTo>
                    <a:pt x="1243012" y="3526154"/>
                  </a:lnTo>
                  <a:lnTo>
                    <a:pt x="1242377" y="3495357"/>
                  </a:lnTo>
                  <a:lnTo>
                    <a:pt x="1247775" y="3463925"/>
                  </a:lnTo>
                  <a:lnTo>
                    <a:pt x="1506537" y="2509837"/>
                  </a:lnTo>
                  <a:lnTo>
                    <a:pt x="1512887" y="2460942"/>
                  </a:lnTo>
                  <a:lnTo>
                    <a:pt x="1506537" y="2413952"/>
                  </a:lnTo>
                  <a:lnTo>
                    <a:pt x="1488439" y="2370454"/>
                  </a:lnTo>
                  <a:lnTo>
                    <a:pt x="1460182" y="2333307"/>
                  </a:lnTo>
                  <a:lnTo>
                    <a:pt x="1422400" y="2304097"/>
                  </a:lnTo>
                  <a:lnTo>
                    <a:pt x="1421635" y="2303779"/>
                  </a:lnTo>
                  <a:close/>
                </a:path>
                <a:path w="2549525" h="6847205">
                  <a:moveTo>
                    <a:pt x="2549525" y="0"/>
                  </a:moveTo>
                  <a:lnTo>
                    <a:pt x="2523172" y="0"/>
                  </a:lnTo>
                  <a:lnTo>
                    <a:pt x="1945322" y="2096770"/>
                  </a:lnTo>
                  <a:lnTo>
                    <a:pt x="1552257" y="3546475"/>
                  </a:lnTo>
                  <a:lnTo>
                    <a:pt x="1531302" y="3592195"/>
                  </a:lnTo>
                  <a:lnTo>
                    <a:pt x="1497964" y="3628390"/>
                  </a:lnTo>
                  <a:lnTo>
                    <a:pt x="1456054" y="3652520"/>
                  </a:lnTo>
                  <a:lnTo>
                    <a:pt x="1408112" y="3662997"/>
                  </a:lnTo>
                  <a:lnTo>
                    <a:pt x="1495163" y="3662997"/>
                  </a:lnTo>
                  <a:lnTo>
                    <a:pt x="1529714" y="3636645"/>
                  </a:lnTo>
                  <a:lnTo>
                    <a:pt x="1558925" y="3599179"/>
                  </a:lnTo>
                  <a:lnTo>
                    <a:pt x="1577339" y="3554095"/>
                  </a:lnTo>
                  <a:lnTo>
                    <a:pt x="1970722" y="2104390"/>
                  </a:lnTo>
                  <a:lnTo>
                    <a:pt x="2547620" y="5715"/>
                  </a:lnTo>
                  <a:lnTo>
                    <a:pt x="2549525" y="0"/>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0"/>
              <a:ext cx="5841365" cy="6858000"/>
            </a:xfrm>
            <a:prstGeom prst="rect">
              <a:avLst/>
            </a:prstGeom>
          </p:spPr>
        </p:pic>
        <p:pic>
          <p:nvPicPr>
            <p:cNvPr id="7" name="object 7"/>
            <p:cNvPicPr/>
            <p:nvPr/>
          </p:nvPicPr>
          <p:blipFill>
            <a:blip r:embed="rId3" cstate="print"/>
            <a:stretch>
              <a:fillRect/>
            </a:stretch>
          </p:blipFill>
          <p:spPr>
            <a:xfrm>
              <a:off x="7549832" y="6167754"/>
              <a:ext cx="3293427" cy="611187"/>
            </a:xfrm>
            <a:prstGeom prst="rect">
              <a:avLst/>
            </a:prstGeom>
          </p:spPr>
        </p:pic>
        <p:pic>
          <p:nvPicPr>
            <p:cNvPr id="8" name="object 8"/>
            <p:cNvPicPr/>
            <p:nvPr/>
          </p:nvPicPr>
          <p:blipFill>
            <a:blip r:embed="rId4" cstate="print"/>
            <a:stretch>
              <a:fillRect/>
            </a:stretch>
          </p:blipFill>
          <p:spPr>
            <a:xfrm>
              <a:off x="271145" y="6152515"/>
              <a:ext cx="2648585" cy="643255"/>
            </a:xfrm>
            <a:prstGeom prst="rect">
              <a:avLst/>
            </a:prstGeom>
          </p:spPr>
        </p:pic>
      </p:grpSp>
      <p:sp>
        <p:nvSpPr>
          <p:cNvPr id="9" name="object 9"/>
          <p:cNvSpPr txBox="1"/>
          <p:nvPr/>
        </p:nvSpPr>
        <p:spPr>
          <a:xfrm>
            <a:off x="9224327" y="31750"/>
            <a:ext cx="2873375"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25" dirty="0">
                <a:latin typeface="Calibri"/>
                <a:cs typeface="Calibri"/>
              </a:rPr>
              <a:t> </a:t>
            </a:r>
            <a:r>
              <a:rPr sz="850" spc="70" dirty="0">
                <a:latin typeface="Calibri"/>
                <a:cs typeface="Calibri"/>
              </a:rPr>
              <a:t>Stefan</a:t>
            </a:r>
            <a:r>
              <a:rPr sz="850" spc="35" dirty="0">
                <a:latin typeface="Calibri"/>
                <a:cs typeface="Calibri"/>
              </a:rPr>
              <a:t> </a:t>
            </a:r>
            <a:r>
              <a:rPr sz="850" spc="75" dirty="0">
                <a:latin typeface="Calibri"/>
                <a:cs typeface="Calibri"/>
              </a:rPr>
              <a:t>Schauer</a:t>
            </a:r>
            <a:r>
              <a:rPr sz="850" spc="35" dirty="0">
                <a:latin typeface="Calibri"/>
                <a:cs typeface="Calibri"/>
              </a:rPr>
              <a:t> </a:t>
            </a:r>
            <a:r>
              <a:rPr sz="850" spc="70" dirty="0">
                <a:latin typeface="Calibri"/>
                <a:cs typeface="Calibri"/>
              </a:rPr>
              <a:t>και</a:t>
            </a:r>
            <a:r>
              <a:rPr sz="850" spc="35" dirty="0">
                <a:latin typeface="Calibri"/>
                <a:cs typeface="Calibri"/>
              </a:rPr>
              <a:t> </a:t>
            </a:r>
            <a:r>
              <a:rPr sz="850" spc="75" dirty="0">
                <a:latin typeface="Calibri"/>
                <a:cs typeface="Calibri"/>
              </a:rPr>
              <a:t>Abdelkader</a:t>
            </a:r>
            <a:r>
              <a:rPr sz="850" spc="40" dirty="0">
                <a:latin typeface="Calibri"/>
                <a:cs typeface="Calibri"/>
              </a:rPr>
              <a:t> </a:t>
            </a:r>
            <a:r>
              <a:rPr sz="850" spc="70" dirty="0">
                <a:latin typeface="Calibri"/>
                <a:cs typeface="Calibri"/>
              </a:rPr>
              <a:t>Shaaban</a:t>
            </a:r>
            <a:endParaRPr sz="850">
              <a:latin typeface="Calibri"/>
              <a:cs typeface="Calibri"/>
            </a:endParaRPr>
          </a:p>
        </p:txBody>
      </p:sp>
      <p:sp>
        <p:nvSpPr>
          <p:cNvPr id="10" name="object 10"/>
          <p:cNvSpPr txBox="1">
            <a:spLocks noGrp="1"/>
          </p:cNvSpPr>
          <p:nvPr>
            <p:ph type="title"/>
          </p:nvPr>
        </p:nvSpPr>
        <p:spPr>
          <a:xfrm>
            <a:off x="6502400" y="866775"/>
            <a:ext cx="3178175" cy="604520"/>
          </a:xfrm>
          <a:prstGeom prst="rect">
            <a:avLst/>
          </a:prstGeom>
        </p:spPr>
        <p:txBody>
          <a:bodyPr vert="horz" wrap="square" lIns="0" tIns="12700" rIns="0" bIns="0" rtlCol="0">
            <a:spAutoFit/>
          </a:bodyPr>
          <a:lstStyle/>
          <a:p>
            <a:pPr marL="12700">
              <a:lnSpc>
                <a:spcPct val="100000"/>
              </a:lnSpc>
              <a:spcBef>
                <a:spcPts val="100"/>
              </a:spcBef>
            </a:pPr>
            <a:r>
              <a:rPr sz="3800" spc="175" dirty="0">
                <a:solidFill>
                  <a:srgbClr val="000000"/>
                </a:solidFill>
                <a:latin typeface="Calibri"/>
                <a:cs typeface="Calibri"/>
              </a:rPr>
              <a:t>Γνωστοποίηση</a:t>
            </a:r>
            <a:endParaRPr sz="3800">
              <a:latin typeface="Calibri"/>
              <a:cs typeface="Calibri"/>
            </a:endParaRPr>
          </a:p>
        </p:txBody>
      </p:sp>
      <p:sp>
        <p:nvSpPr>
          <p:cNvPr id="11" name="object 11"/>
          <p:cNvSpPr txBox="1"/>
          <p:nvPr/>
        </p:nvSpPr>
        <p:spPr>
          <a:xfrm>
            <a:off x="6502400" y="2062479"/>
            <a:ext cx="5332730" cy="1454785"/>
          </a:xfrm>
          <a:prstGeom prst="rect">
            <a:avLst/>
          </a:prstGeom>
        </p:spPr>
        <p:txBody>
          <a:bodyPr vert="horz" wrap="square" lIns="0" tIns="12700" rIns="0" bIns="0" rtlCol="0">
            <a:spAutoFit/>
          </a:bodyPr>
          <a:lstStyle/>
          <a:p>
            <a:pPr marL="355600" marR="5080" indent="-343535" algn="just">
              <a:lnSpc>
                <a:spcPct val="100000"/>
              </a:lnSpc>
              <a:spcBef>
                <a:spcPts val="100"/>
              </a:spcBef>
              <a:buSzPct val="128000"/>
              <a:buFont typeface="Arial"/>
              <a:buChar char="•"/>
              <a:tabLst>
                <a:tab pos="356235" algn="l"/>
              </a:tabLst>
            </a:pPr>
            <a:r>
              <a:rPr sz="1250" i="1" spc="80" dirty="0">
                <a:latin typeface="Calibri"/>
                <a:cs typeface="Calibri"/>
              </a:rPr>
              <a:t>Συγχρηματοδοτείται</a:t>
            </a:r>
            <a:r>
              <a:rPr sz="1250" i="1" spc="85" dirty="0">
                <a:latin typeface="Calibri"/>
                <a:cs typeface="Calibri"/>
              </a:rPr>
              <a:t> </a:t>
            </a:r>
            <a:r>
              <a:rPr sz="1250" i="1" spc="100" dirty="0">
                <a:latin typeface="Calibri"/>
                <a:cs typeface="Calibri"/>
              </a:rPr>
              <a:t>από</a:t>
            </a:r>
            <a:r>
              <a:rPr sz="1250" i="1" spc="105" dirty="0">
                <a:latin typeface="Calibri"/>
                <a:cs typeface="Calibri"/>
              </a:rPr>
              <a:t> </a:t>
            </a:r>
            <a:r>
              <a:rPr sz="1250" i="1" spc="80" dirty="0">
                <a:latin typeface="Calibri"/>
                <a:cs typeface="Calibri"/>
              </a:rPr>
              <a:t>την</a:t>
            </a:r>
            <a:r>
              <a:rPr sz="1250" i="1" spc="85" dirty="0">
                <a:latin typeface="Calibri"/>
                <a:cs typeface="Calibri"/>
              </a:rPr>
              <a:t> </a:t>
            </a:r>
            <a:r>
              <a:rPr sz="1250" i="1" spc="90" dirty="0">
                <a:latin typeface="Calibri"/>
                <a:cs typeface="Calibri"/>
              </a:rPr>
              <a:t>Ευρωπαϊκή</a:t>
            </a:r>
            <a:r>
              <a:rPr sz="1250" i="1" spc="95" dirty="0">
                <a:latin typeface="Calibri"/>
                <a:cs typeface="Calibri"/>
              </a:rPr>
              <a:t> </a:t>
            </a:r>
            <a:r>
              <a:rPr sz="1250" i="1" spc="90" dirty="0">
                <a:latin typeface="Calibri"/>
                <a:cs typeface="Calibri"/>
              </a:rPr>
              <a:t>Ένωση.</a:t>
            </a:r>
            <a:r>
              <a:rPr sz="1250" i="1" spc="95" dirty="0">
                <a:latin typeface="Calibri"/>
                <a:cs typeface="Calibri"/>
              </a:rPr>
              <a:t> </a:t>
            </a:r>
            <a:r>
              <a:rPr sz="1250" i="1" spc="85" dirty="0">
                <a:latin typeface="Calibri"/>
                <a:cs typeface="Calibri"/>
              </a:rPr>
              <a:t>Ωστόσο,</a:t>
            </a:r>
            <a:r>
              <a:rPr sz="1250" i="1" spc="90" dirty="0">
                <a:latin typeface="Calibri"/>
                <a:cs typeface="Calibri"/>
              </a:rPr>
              <a:t> </a:t>
            </a:r>
            <a:r>
              <a:rPr sz="1250" i="1" spc="70" dirty="0">
                <a:latin typeface="Calibri"/>
                <a:cs typeface="Calibri"/>
              </a:rPr>
              <a:t>οι </a:t>
            </a:r>
            <a:r>
              <a:rPr sz="1250" i="1" spc="75" dirty="0">
                <a:latin typeface="Calibri"/>
                <a:cs typeface="Calibri"/>
              </a:rPr>
              <a:t> </a:t>
            </a:r>
            <a:r>
              <a:rPr sz="1250" i="1" spc="90" dirty="0">
                <a:latin typeface="Calibri"/>
                <a:cs typeface="Calibri"/>
              </a:rPr>
              <a:t>απόψεις</a:t>
            </a:r>
            <a:r>
              <a:rPr sz="1250" i="1" spc="95" dirty="0">
                <a:latin typeface="Calibri"/>
                <a:cs typeface="Calibri"/>
              </a:rPr>
              <a:t> </a:t>
            </a:r>
            <a:r>
              <a:rPr sz="1250" i="1" spc="80" dirty="0">
                <a:latin typeface="Calibri"/>
                <a:cs typeface="Calibri"/>
              </a:rPr>
              <a:t>και</a:t>
            </a:r>
            <a:r>
              <a:rPr sz="1250" i="1" spc="85" dirty="0">
                <a:latin typeface="Calibri"/>
                <a:cs typeface="Calibri"/>
              </a:rPr>
              <a:t> </a:t>
            </a:r>
            <a:r>
              <a:rPr sz="1250" i="1" spc="70" dirty="0">
                <a:latin typeface="Calibri"/>
                <a:cs typeface="Calibri"/>
              </a:rPr>
              <a:t>οι</a:t>
            </a:r>
            <a:r>
              <a:rPr sz="1250" i="1" spc="75" dirty="0">
                <a:latin typeface="Calibri"/>
                <a:cs typeface="Calibri"/>
              </a:rPr>
              <a:t> </a:t>
            </a:r>
            <a:r>
              <a:rPr sz="1250" i="1" spc="90" dirty="0">
                <a:latin typeface="Calibri"/>
                <a:cs typeface="Calibri"/>
              </a:rPr>
              <a:t>γνώμες</a:t>
            </a:r>
            <a:r>
              <a:rPr sz="1250" i="1" spc="95" dirty="0">
                <a:latin typeface="Calibri"/>
                <a:cs typeface="Calibri"/>
              </a:rPr>
              <a:t> </a:t>
            </a:r>
            <a:r>
              <a:rPr sz="1250" i="1" spc="100" dirty="0">
                <a:latin typeface="Calibri"/>
                <a:cs typeface="Calibri"/>
              </a:rPr>
              <a:t>που</a:t>
            </a:r>
            <a:r>
              <a:rPr sz="1250" i="1" spc="105" dirty="0">
                <a:latin typeface="Calibri"/>
                <a:cs typeface="Calibri"/>
              </a:rPr>
              <a:t> </a:t>
            </a:r>
            <a:r>
              <a:rPr sz="1250" i="1" spc="85" dirty="0">
                <a:latin typeface="Calibri"/>
                <a:cs typeface="Calibri"/>
              </a:rPr>
              <a:t>εκφράζονται</a:t>
            </a:r>
            <a:r>
              <a:rPr sz="1250" i="1" spc="90" dirty="0">
                <a:latin typeface="Calibri"/>
                <a:cs typeface="Calibri"/>
              </a:rPr>
              <a:t> </a:t>
            </a:r>
            <a:r>
              <a:rPr sz="1250" i="1" spc="70" dirty="0">
                <a:latin typeface="Calibri"/>
                <a:cs typeface="Calibri"/>
              </a:rPr>
              <a:t>είναι</a:t>
            </a:r>
            <a:r>
              <a:rPr sz="1250" i="1" spc="75" dirty="0">
                <a:latin typeface="Calibri"/>
                <a:cs typeface="Calibri"/>
              </a:rPr>
              <a:t> </a:t>
            </a:r>
            <a:r>
              <a:rPr sz="1250" i="1" spc="80" dirty="0">
                <a:latin typeface="Calibri"/>
                <a:cs typeface="Calibri"/>
              </a:rPr>
              <a:t>αποκλειστικά </a:t>
            </a:r>
            <a:r>
              <a:rPr sz="1250" i="1" spc="85" dirty="0">
                <a:latin typeface="Calibri"/>
                <a:cs typeface="Calibri"/>
              </a:rPr>
              <a:t> του/των</a:t>
            </a:r>
            <a:r>
              <a:rPr sz="1250" i="1" spc="90" dirty="0">
                <a:latin typeface="Calibri"/>
                <a:cs typeface="Calibri"/>
              </a:rPr>
              <a:t> </a:t>
            </a:r>
            <a:r>
              <a:rPr sz="1250" i="1" spc="95" dirty="0">
                <a:latin typeface="Calibri"/>
                <a:cs typeface="Calibri"/>
              </a:rPr>
              <a:t>συγγραφέα/ων</a:t>
            </a:r>
            <a:r>
              <a:rPr sz="1250" i="1" spc="100" dirty="0">
                <a:latin typeface="Calibri"/>
                <a:cs typeface="Calibri"/>
              </a:rPr>
              <a:t> </a:t>
            </a:r>
            <a:r>
              <a:rPr sz="1250" i="1" spc="80" dirty="0">
                <a:latin typeface="Calibri"/>
                <a:cs typeface="Calibri"/>
              </a:rPr>
              <a:t>και</a:t>
            </a:r>
            <a:r>
              <a:rPr sz="1250" i="1" spc="85" dirty="0">
                <a:latin typeface="Calibri"/>
                <a:cs typeface="Calibri"/>
              </a:rPr>
              <a:t> δεν</a:t>
            </a:r>
            <a:r>
              <a:rPr sz="1250" i="1" spc="90" dirty="0">
                <a:latin typeface="Calibri"/>
                <a:cs typeface="Calibri"/>
              </a:rPr>
              <a:t> αντανακλούν</a:t>
            </a:r>
            <a:r>
              <a:rPr sz="1250" i="1" spc="95" dirty="0">
                <a:latin typeface="Calibri"/>
                <a:cs typeface="Calibri"/>
              </a:rPr>
              <a:t> </a:t>
            </a:r>
            <a:r>
              <a:rPr sz="1250" i="1" spc="75" dirty="0">
                <a:latin typeface="Calibri"/>
                <a:cs typeface="Calibri"/>
              </a:rPr>
              <a:t>κατ'</a:t>
            </a:r>
            <a:r>
              <a:rPr sz="1250" i="1" spc="80" dirty="0">
                <a:latin typeface="Calibri"/>
                <a:cs typeface="Calibri"/>
              </a:rPr>
              <a:t> </a:t>
            </a:r>
            <a:r>
              <a:rPr sz="1250" i="1" spc="90" dirty="0">
                <a:latin typeface="Calibri"/>
                <a:cs typeface="Calibri"/>
              </a:rPr>
              <a:t>ανάγκη</a:t>
            </a:r>
            <a:r>
              <a:rPr sz="1250" i="1" spc="95" dirty="0">
                <a:latin typeface="Calibri"/>
                <a:cs typeface="Calibri"/>
              </a:rPr>
              <a:t> </a:t>
            </a:r>
            <a:r>
              <a:rPr sz="1250" i="1" spc="65" dirty="0">
                <a:latin typeface="Calibri"/>
                <a:cs typeface="Calibri"/>
              </a:rPr>
              <a:t>τις </a:t>
            </a:r>
            <a:r>
              <a:rPr sz="1250" i="1" spc="-270" dirty="0">
                <a:latin typeface="Calibri"/>
                <a:cs typeface="Calibri"/>
              </a:rPr>
              <a:t> </a:t>
            </a:r>
            <a:r>
              <a:rPr sz="1250" i="1" spc="90" dirty="0">
                <a:latin typeface="Calibri"/>
                <a:cs typeface="Calibri"/>
              </a:rPr>
              <a:t>απόψεις </a:t>
            </a:r>
            <a:r>
              <a:rPr sz="1250" i="1" spc="80" dirty="0">
                <a:latin typeface="Calibri"/>
                <a:cs typeface="Calibri"/>
              </a:rPr>
              <a:t>και </a:t>
            </a:r>
            <a:r>
              <a:rPr sz="1250" i="1" spc="65" dirty="0">
                <a:latin typeface="Calibri"/>
                <a:cs typeface="Calibri"/>
              </a:rPr>
              <a:t>τις </a:t>
            </a:r>
            <a:r>
              <a:rPr sz="1250" i="1" spc="90" dirty="0">
                <a:latin typeface="Calibri"/>
                <a:cs typeface="Calibri"/>
              </a:rPr>
              <a:t>γνώμες </a:t>
            </a:r>
            <a:r>
              <a:rPr sz="1250" i="1" spc="80" dirty="0">
                <a:latin typeface="Calibri"/>
                <a:cs typeface="Calibri"/>
              </a:rPr>
              <a:t>της </a:t>
            </a:r>
            <a:r>
              <a:rPr sz="1250" i="1" spc="90" dirty="0">
                <a:latin typeface="Calibri"/>
                <a:cs typeface="Calibri"/>
              </a:rPr>
              <a:t>Ευρωπαϊκής </a:t>
            </a:r>
            <a:r>
              <a:rPr sz="1250" i="1" spc="95" dirty="0">
                <a:latin typeface="Calibri"/>
                <a:cs typeface="Calibri"/>
              </a:rPr>
              <a:t>Ένωσης ή </a:t>
            </a:r>
            <a:r>
              <a:rPr sz="1250" i="1" spc="80" dirty="0">
                <a:latin typeface="Calibri"/>
                <a:cs typeface="Calibri"/>
              </a:rPr>
              <a:t>της </a:t>
            </a:r>
            <a:r>
              <a:rPr sz="1250" i="1" spc="95" dirty="0">
                <a:latin typeface="Calibri"/>
                <a:cs typeface="Calibri"/>
              </a:rPr>
              <a:t>HADEA. </a:t>
            </a:r>
            <a:r>
              <a:rPr sz="1250" i="1" spc="100" dirty="0">
                <a:latin typeface="Calibri"/>
                <a:cs typeface="Calibri"/>
              </a:rPr>
              <a:t> </a:t>
            </a:r>
            <a:r>
              <a:rPr sz="1250" i="1" spc="90" dirty="0">
                <a:latin typeface="Calibri"/>
                <a:cs typeface="Calibri"/>
              </a:rPr>
              <a:t>Ούτε </a:t>
            </a:r>
            <a:r>
              <a:rPr sz="1250" i="1" spc="95" dirty="0">
                <a:latin typeface="Calibri"/>
                <a:cs typeface="Calibri"/>
              </a:rPr>
              <a:t>η </a:t>
            </a:r>
            <a:r>
              <a:rPr sz="1250" i="1" spc="90" dirty="0">
                <a:latin typeface="Calibri"/>
                <a:cs typeface="Calibri"/>
              </a:rPr>
              <a:t>Ευρωπαϊκή </a:t>
            </a:r>
            <a:r>
              <a:rPr sz="1250" i="1" spc="95" dirty="0">
                <a:latin typeface="Calibri"/>
                <a:cs typeface="Calibri"/>
              </a:rPr>
              <a:t>Ένωση </a:t>
            </a:r>
            <a:r>
              <a:rPr sz="1250" i="1" spc="85" dirty="0">
                <a:latin typeface="Calibri"/>
                <a:cs typeface="Calibri"/>
              </a:rPr>
              <a:t>ούτε </a:t>
            </a:r>
            <a:r>
              <a:rPr sz="1250" i="1" spc="95" dirty="0">
                <a:latin typeface="Calibri"/>
                <a:cs typeface="Calibri"/>
              </a:rPr>
              <a:t>η </a:t>
            </a:r>
            <a:r>
              <a:rPr sz="1250" i="1" spc="90" dirty="0">
                <a:latin typeface="Calibri"/>
                <a:cs typeface="Calibri"/>
              </a:rPr>
              <a:t>χορηγούσα αρχή </a:t>
            </a:r>
            <a:r>
              <a:rPr sz="1250" i="1" spc="95" dirty="0">
                <a:latin typeface="Calibri"/>
                <a:cs typeface="Calibri"/>
              </a:rPr>
              <a:t>μπορούν </a:t>
            </a:r>
            <a:r>
              <a:rPr sz="1250" i="1" spc="90" dirty="0">
                <a:latin typeface="Calibri"/>
                <a:cs typeface="Calibri"/>
              </a:rPr>
              <a:t>να </a:t>
            </a:r>
            <a:r>
              <a:rPr sz="1250" i="1" spc="95" dirty="0">
                <a:latin typeface="Calibri"/>
                <a:cs typeface="Calibri"/>
              </a:rPr>
              <a:t> θεωρηθούν</a:t>
            </a:r>
            <a:r>
              <a:rPr sz="1250" i="1" spc="30" dirty="0">
                <a:latin typeface="Calibri"/>
                <a:cs typeface="Calibri"/>
              </a:rPr>
              <a:t> </a:t>
            </a:r>
            <a:r>
              <a:rPr sz="1250" i="1" spc="90" dirty="0">
                <a:latin typeface="Calibri"/>
                <a:cs typeface="Calibri"/>
              </a:rPr>
              <a:t>υπεύθυνοι</a:t>
            </a:r>
            <a:r>
              <a:rPr sz="1250" i="1" spc="35" dirty="0">
                <a:latin typeface="Calibri"/>
                <a:cs typeface="Calibri"/>
              </a:rPr>
              <a:t> </a:t>
            </a:r>
            <a:r>
              <a:rPr sz="1250" i="1" spc="55" dirty="0">
                <a:latin typeface="Calibri"/>
                <a:cs typeface="Calibri"/>
              </a:rPr>
              <a:t>γι'</a:t>
            </a:r>
            <a:r>
              <a:rPr sz="1250" i="1" spc="35" dirty="0">
                <a:latin typeface="Calibri"/>
                <a:cs typeface="Calibri"/>
              </a:rPr>
              <a:t> </a:t>
            </a:r>
            <a:r>
              <a:rPr sz="1250" i="1" spc="75" dirty="0">
                <a:latin typeface="Calibri"/>
                <a:cs typeface="Calibri"/>
              </a:rPr>
              <a:t>αυτές.</a:t>
            </a:r>
            <a:endParaRPr sz="1250">
              <a:latin typeface="Calibri"/>
              <a:cs typeface="Calibri"/>
            </a:endParaRPr>
          </a:p>
          <a:p>
            <a:pPr marL="355600" indent="-342900">
              <a:lnSpc>
                <a:spcPct val="100000"/>
              </a:lnSpc>
              <a:spcBef>
                <a:spcPts val="685"/>
              </a:spcBef>
              <a:buSzPct val="128000"/>
              <a:buFont typeface="Arial"/>
              <a:buChar char="•"/>
              <a:tabLst>
                <a:tab pos="354965" algn="l"/>
                <a:tab pos="355600" algn="l"/>
              </a:tabLst>
            </a:pPr>
            <a:r>
              <a:rPr sz="1250" i="1" spc="125" dirty="0">
                <a:latin typeface="Calibri"/>
                <a:cs typeface="Calibri"/>
              </a:rPr>
              <a:t>Συμφωνία</a:t>
            </a:r>
            <a:r>
              <a:rPr sz="1250" i="1" spc="40" dirty="0">
                <a:latin typeface="Calibri"/>
                <a:cs typeface="Calibri"/>
              </a:rPr>
              <a:t> </a:t>
            </a:r>
            <a:r>
              <a:rPr sz="1250" i="1" spc="120" dirty="0">
                <a:latin typeface="Calibri"/>
                <a:cs typeface="Calibri"/>
              </a:rPr>
              <a:t>έργου</a:t>
            </a:r>
            <a:r>
              <a:rPr sz="1250" i="1" spc="40" dirty="0">
                <a:latin typeface="Calibri"/>
                <a:cs typeface="Calibri"/>
              </a:rPr>
              <a:t> </a:t>
            </a:r>
            <a:r>
              <a:rPr sz="1250" i="1" spc="105" dirty="0">
                <a:latin typeface="Calibri"/>
                <a:cs typeface="Calibri"/>
              </a:rPr>
              <a:t>αριθ.</a:t>
            </a:r>
            <a:r>
              <a:rPr sz="1250" i="1" spc="30" dirty="0">
                <a:latin typeface="Calibri"/>
                <a:cs typeface="Calibri"/>
              </a:rPr>
              <a:t> </a:t>
            </a:r>
            <a:r>
              <a:rPr sz="1250" i="1" spc="114" dirty="0">
                <a:latin typeface="Calibri"/>
                <a:cs typeface="Calibri"/>
              </a:rPr>
              <a:t>101083594</a:t>
            </a:r>
            <a:endParaRPr sz="125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455409" y="1069022"/>
            <a:ext cx="3813810" cy="763270"/>
          </a:xfrm>
          <a:prstGeom prst="rect">
            <a:avLst/>
          </a:prstGeom>
        </p:spPr>
        <p:txBody>
          <a:bodyPr vert="horz" wrap="square" lIns="0" tIns="57150" rIns="0" bIns="0" rtlCol="0">
            <a:spAutoFit/>
          </a:bodyPr>
          <a:lstStyle/>
          <a:p>
            <a:pPr marL="12700" marR="5080">
              <a:lnSpc>
                <a:spcPts val="2750"/>
              </a:lnSpc>
              <a:spcBef>
                <a:spcPts val="450"/>
              </a:spcBef>
            </a:pPr>
            <a:r>
              <a:rPr spc="180" dirty="0"/>
              <a:t>Πτυχές</a:t>
            </a:r>
            <a:r>
              <a:rPr spc="185" dirty="0"/>
              <a:t> </a:t>
            </a:r>
            <a:r>
              <a:rPr spc="190" dirty="0"/>
              <a:t>ασφαλείας</a:t>
            </a:r>
            <a:r>
              <a:rPr spc="195" dirty="0"/>
              <a:t> </a:t>
            </a:r>
            <a:r>
              <a:rPr spc="140" dirty="0"/>
              <a:t>για</a:t>
            </a:r>
            <a:r>
              <a:rPr spc="160" dirty="0"/>
              <a:t> </a:t>
            </a:r>
            <a:r>
              <a:rPr spc="155" dirty="0"/>
              <a:t>τα </a:t>
            </a:r>
            <a:r>
              <a:rPr spc="-625" dirty="0"/>
              <a:t> </a:t>
            </a:r>
            <a:r>
              <a:rPr spc="190" dirty="0"/>
              <a:t>θαλάσσια</a:t>
            </a:r>
            <a:r>
              <a:rPr spc="210" dirty="0"/>
              <a:t> </a:t>
            </a:r>
            <a:r>
              <a:rPr spc="175" dirty="0"/>
              <a:t>δίκτυα</a:t>
            </a:r>
          </a:p>
        </p:txBody>
      </p:sp>
      <p:sp>
        <p:nvSpPr>
          <p:cNvPr id="4" name="object 4"/>
          <p:cNvSpPr txBox="1"/>
          <p:nvPr/>
        </p:nvSpPr>
        <p:spPr>
          <a:xfrm>
            <a:off x="6455409" y="2146617"/>
            <a:ext cx="4453255" cy="2225675"/>
          </a:xfrm>
          <a:prstGeom prst="rect">
            <a:avLst/>
          </a:prstGeom>
        </p:spPr>
        <p:txBody>
          <a:bodyPr vert="horz" wrap="square" lIns="0" tIns="12700" rIns="0" bIns="0" rtlCol="0">
            <a:spAutoFit/>
          </a:bodyPr>
          <a:lstStyle/>
          <a:p>
            <a:pPr marL="12700">
              <a:lnSpc>
                <a:spcPct val="100000"/>
              </a:lnSpc>
              <a:spcBef>
                <a:spcPts val="100"/>
              </a:spcBef>
            </a:pPr>
            <a:r>
              <a:rPr sz="2200" spc="150" dirty="0">
                <a:solidFill>
                  <a:srgbClr val="FFB800"/>
                </a:solidFill>
                <a:latin typeface="Times New Roman"/>
                <a:cs typeface="Times New Roman"/>
              </a:rPr>
              <a:t>Επισκόπηση</a:t>
            </a:r>
            <a:endParaRPr sz="2200">
              <a:latin typeface="Times New Roman"/>
              <a:cs typeface="Times New Roman"/>
            </a:endParaRPr>
          </a:p>
          <a:p>
            <a:pPr>
              <a:lnSpc>
                <a:spcPct val="100000"/>
              </a:lnSpc>
              <a:spcBef>
                <a:spcPts val="30"/>
              </a:spcBef>
            </a:pPr>
            <a:endParaRPr sz="1850">
              <a:latin typeface="Times New Roman"/>
              <a:cs typeface="Times New Roman"/>
            </a:endParaRPr>
          </a:p>
          <a:p>
            <a:pPr marL="320040" marR="271780" indent="-274320">
              <a:lnSpc>
                <a:spcPct val="93000"/>
              </a:lnSpc>
              <a:spcBef>
                <a:spcPts val="5"/>
              </a:spcBef>
              <a:buClr>
                <a:srgbClr val="FFB800"/>
              </a:buClr>
              <a:buSzPct val="128000"/>
              <a:buFont typeface="Courier New"/>
              <a:buChar char="o"/>
              <a:tabLst>
                <a:tab pos="320675" algn="l"/>
              </a:tabLst>
            </a:pPr>
            <a:r>
              <a:rPr sz="1250" spc="114" dirty="0">
                <a:solidFill>
                  <a:srgbClr val="FFFFFF"/>
                </a:solidFill>
                <a:latin typeface="Calibri"/>
                <a:cs typeface="Calibri"/>
              </a:rPr>
              <a:t>Θέμα-1:</a:t>
            </a:r>
            <a:r>
              <a:rPr sz="1250" spc="50" dirty="0">
                <a:solidFill>
                  <a:srgbClr val="FFFFFF"/>
                </a:solidFill>
                <a:latin typeface="Calibri"/>
                <a:cs typeface="Calibri"/>
              </a:rPr>
              <a:t> </a:t>
            </a:r>
            <a:r>
              <a:rPr sz="1250" spc="105" dirty="0">
                <a:solidFill>
                  <a:srgbClr val="FFFFFF"/>
                </a:solidFill>
                <a:latin typeface="Calibri"/>
                <a:cs typeface="Calibri"/>
              </a:rPr>
              <a:t>Αρχιτεκτονική</a:t>
            </a:r>
            <a:r>
              <a:rPr sz="1250" spc="55" dirty="0">
                <a:solidFill>
                  <a:srgbClr val="FFFFFF"/>
                </a:solidFill>
                <a:latin typeface="Calibri"/>
                <a:cs typeface="Calibri"/>
              </a:rPr>
              <a:t> </a:t>
            </a:r>
            <a:r>
              <a:rPr sz="1250" spc="105" dirty="0">
                <a:solidFill>
                  <a:srgbClr val="FFFFFF"/>
                </a:solidFill>
                <a:latin typeface="Calibri"/>
                <a:cs typeface="Calibri"/>
              </a:rPr>
              <a:t>και</a:t>
            </a:r>
            <a:r>
              <a:rPr sz="1250" spc="60" dirty="0">
                <a:solidFill>
                  <a:srgbClr val="FFFFFF"/>
                </a:solidFill>
                <a:latin typeface="Calibri"/>
                <a:cs typeface="Calibri"/>
              </a:rPr>
              <a:t> </a:t>
            </a:r>
            <a:r>
              <a:rPr sz="1250" spc="105" dirty="0">
                <a:solidFill>
                  <a:srgbClr val="FFFFFF"/>
                </a:solidFill>
                <a:latin typeface="Calibri"/>
                <a:cs typeface="Calibri"/>
              </a:rPr>
              <a:t>σχεδιασμός</a:t>
            </a:r>
            <a:r>
              <a:rPr sz="1250" spc="40" dirty="0">
                <a:solidFill>
                  <a:srgbClr val="FFFFFF"/>
                </a:solidFill>
                <a:latin typeface="Calibri"/>
                <a:cs typeface="Calibri"/>
              </a:rPr>
              <a:t> </a:t>
            </a:r>
            <a:r>
              <a:rPr sz="1250" spc="130" dirty="0">
                <a:solidFill>
                  <a:srgbClr val="FFFFFF"/>
                </a:solidFill>
                <a:latin typeface="Calibri"/>
                <a:cs typeface="Calibri"/>
              </a:rPr>
              <a:t>ασφαλούς </a:t>
            </a:r>
            <a:r>
              <a:rPr sz="1250" spc="-270" dirty="0">
                <a:solidFill>
                  <a:srgbClr val="FFFFFF"/>
                </a:solidFill>
                <a:latin typeface="Calibri"/>
                <a:cs typeface="Calibri"/>
              </a:rPr>
              <a:t> </a:t>
            </a:r>
            <a:r>
              <a:rPr sz="1250" spc="110" dirty="0">
                <a:solidFill>
                  <a:srgbClr val="FFFFFF"/>
                </a:solidFill>
                <a:latin typeface="Calibri"/>
                <a:cs typeface="Calibri"/>
              </a:rPr>
              <a:t>δικτύου</a:t>
            </a:r>
            <a:endParaRPr sz="1250">
              <a:latin typeface="Calibri"/>
              <a:cs typeface="Calibri"/>
            </a:endParaRPr>
          </a:p>
          <a:p>
            <a:pPr marL="320040" marR="5080" indent="-274320">
              <a:lnSpc>
                <a:spcPct val="118500"/>
              </a:lnSpc>
              <a:spcBef>
                <a:spcPts val="865"/>
              </a:spcBef>
              <a:buClr>
                <a:srgbClr val="FFB800"/>
              </a:buClr>
              <a:buSzPct val="128000"/>
              <a:buFont typeface="Courier New"/>
              <a:buChar char="o"/>
              <a:tabLst>
                <a:tab pos="320040" algn="l"/>
              </a:tabLst>
            </a:pPr>
            <a:r>
              <a:rPr sz="1250" spc="114" dirty="0">
                <a:solidFill>
                  <a:srgbClr val="00AF4F"/>
                </a:solidFill>
                <a:latin typeface="Calibri"/>
                <a:cs typeface="Calibri"/>
              </a:rPr>
              <a:t>Θέμα-2:</a:t>
            </a:r>
            <a:r>
              <a:rPr sz="1250" spc="55" dirty="0">
                <a:solidFill>
                  <a:srgbClr val="00AF4F"/>
                </a:solidFill>
                <a:latin typeface="Calibri"/>
                <a:cs typeface="Calibri"/>
              </a:rPr>
              <a:t> </a:t>
            </a:r>
            <a:r>
              <a:rPr sz="1250" spc="114" dirty="0">
                <a:solidFill>
                  <a:srgbClr val="00AF4F"/>
                </a:solidFill>
                <a:latin typeface="Calibri"/>
                <a:cs typeface="Calibri"/>
              </a:rPr>
              <a:t>Κρυπτογραφικές</a:t>
            </a:r>
            <a:r>
              <a:rPr sz="1250" spc="55" dirty="0">
                <a:solidFill>
                  <a:srgbClr val="00AF4F"/>
                </a:solidFill>
                <a:latin typeface="Calibri"/>
                <a:cs typeface="Calibri"/>
              </a:rPr>
              <a:t> </a:t>
            </a:r>
            <a:r>
              <a:rPr sz="1250" spc="100" dirty="0">
                <a:solidFill>
                  <a:srgbClr val="00AF4F"/>
                </a:solidFill>
                <a:latin typeface="Calibri"/>
                <a:cs typeface="Calibri"/>
              </a:rPr>
              <a:t>τεχνικές</a:t>
            </a:r>
            <a:r>
              <a:rPr sz="1250" spc="55" dirty="0">
                <a:solidFill>
                  <a:srgbClr val="00AF4F"/>
                </a:solidFill>
                <a:latin typeface="Calibri"/>
                <a:cs typeface="Calibri"/>
              </a:rPr>
              <a:t> </a:t>
            </a:r>
            <a:r>
              <a:rPr sz="1250" spc="105" dirty="0">
                <a:solidFill>
                  <a:srgbClr val="00AF4F"/>
                </a:solidFill>
                <a:latin typeface="Calibri"/>
                <a:cs typeface="Calibri"/>
              </a:rPr>
              <a:t>για</a:t>
            </a:r>
            <a:r>
              <a:rPr sz="1250" spc="60" dirty="0">
                <a:solidFill>
                  <a:srgbClr val="00AF4F"/>
                </a:solidFill>
                <a:latin typeface="Calibri"/>
                <a:cs typeface="Calibri"/>
              </a:rPr>
              <a:t> </a:t>
            </a:r>
            <a:r>
              <a:rPr sz="1250" spc="110" dirty="0">
                <a:solidFill>
                  <a:srgbClr val="00AF4F"/>
                </a:solidFill>
                <a:latin typeface="Calibri"/>
                <a:cs typeface="Calibri"/>
              </a:rPr>
              <a:t>τη</a:t>
            </a:r>
            <a:r>
              <a:rPr sz="1250" spc="40" dirty="0">
                <a:solidFill>
                  <a:srgbClr val="00AF4F"/>
                </a:solidFill>
                <a:latin typeface="Calibri"/>
                <a:cs typeface="Calibri"/>
              </a:rPr>
              <a:t> </a:t>
            </a:r>
            <a:r>
              <a:rPr sz="1250" spc="110" dirty="0">
                <a:solidFill>
                  <a:srgbClr val="00AF4F"/>
                </a:solidFill>
                <a:latin typeface="Calibri"/>
                <a:cs typeface="Calibri"/>
              </a:rPr>
              <a:t>διασφάλιση </a:t>
            </a:r>
            <a:r>
              <a:rPr sz="1250" spc="-270" dirty="0">
                <a:solidFill>
                  <a:srgbClr val="00AF4F"/>
                </a:solidFill>
                <a:latin typeface="Calibri"/>
                <a:cs typeface="Calibri"/>
              </a:rPr>
              <a:t> </a:t>
            </a:r>
            <a:r>
              <a:rPr sz="1250" spc="100" dirty="0">
                <a:solidFill>
                  <a:srgbClr val="00AF4F"/>
                </a:solidFill>
                <a:latin typeface="Calibri"/>
                <a:cs typeface="Calibri"/>
              </a:rPr>
              <a:t>Ασφαλή</a:t>
            </a:r>
            <a:r>
              <a:rPr sz="1250" spc="35" dirty="0">
                <a:solidFill>
                  <a:srgbClr val="00AF4F"/>
                </a:solidFill>
                <a:latin typeface="Calibri"/>
                <a:cs typeface="Calibri"/>
              </a:rPr>
              <a:t> </a:t>
            </a:r>
            <a:r>
              <a:rPr sz="1250" spc="85" dirty="0">
                <a:solidFill>
                  <a:srgbClr val="00AF4F"/>
                </a:solidFill>
                <a:latin typeface="Calibri"/>
                <a:cs typeface="Calibri"/>
              </a:rPr>
              <a:t>μετάδοση</a:t>
            </a:r>
            <a:r>
              <a:rPr sz="1250" spc="40" dirty="0">
                <a:solidFill>
                  <a:srgbClr val="00AF4F"/>
                </a:solidFill>
                <a:latin typeface="Calibri"/>
                <a:cs typeface="Calibri"/>
              </a:rPr>
              <a:t> </a:t>
            </a:r>
            <a:r>
              <a:rPr sz="1250" spc="90" dirty="0">
                <a:solidFill>
                  <a:srgbClr val="00AF4F"/>
                </a:solidFill>
                <a:latin typeface="Calibri"/>
                <a:cs typeface="Calibri"/>
              </a:rPr>
              <a:t>δεδομένων</a:t>
            </a:r>
            <a:endParaRPr sz="1250">
              <a:latin typeface="Calibri"/>
              <a:cs typeface="Calibri"/>
            </a:endParaRPr>
          </a:p>
          <a:p>
            <a:pPr>
              <a:lnSpc>
                <a:spcPct val="100000"/>
              </a:lnSpc>
              <a:spcBef>
                <a:spcPts val="15"/>
              </a:spcBef>
              <a:buClr>
                <a:srgbClr val="FFB800"/>
              </a:buClr>
              <a:buFont typeface="Courier New"/>
              <a:buChar char="o"/>
            </a:pPr>
            <a:endParaRPr sz="950">
              <a:latin typeface="Calibri"/>
              <a:cs typeface="Calibri"/>
            </a:endParaRPr>
          </a:p>
          <a:p>
            <a:pPr marL="320040" marR="561340" indent="-274320">
              <a:lnSpc>
                <a:spcPct val="93000"/>
              </a:lnSpc>
              <a:buClr>
                <a:srgbClr val="FFB800"/>
              </a:buClr>
              <a:buSzPct val="128000"/>
              <a:buFont typeface="Courier New"/>
              <a:buChar char="o"/>
              <a:tabLst>
                <a:tab pos="320675" algn="l"/>
              </a:tabLst>
            </a:pPr>
            <a:r>
              <a:rPr sz="1250" spc="85" dirty="0">
                <a:solidFill>
                  <a:srgbClr val="FFFFFF"/>
                </a:solidFill>
                <a:latin typeface="Calibri"/>
                <a:cs typeface="Calibri"/>
              </a:rPr>
              <a:t>Θέμα-3:</a:t>
            </a:r>
            <a:r>
              <a:rPr sz="1250" spc="25" dirty="0">
                <a:solidFill>
                  <a:srgbClr val="FFFFFF"/>
                </a:solidFill>
                <a:latin typeface="Calibri"/>
                <a:cs typeface="Calibri"/>
              </a:rPr>
              <a:t> </a:t>
            </a:r>
            <a:r>
              <a:rPr sz="1250" spc="90" dirty="0">
                <a:solidFill>
                  <a:srgbClr val="FFFFFF"/>
                </a:solidFill>
                <a:latin typeface="Calibri"/>
                <a:cs typeface="Calibri"/>
              </a:rPr>
              <a:t>Μηχανισμοί</a:t>
            </a:r>
            <a:r>
              <a:rPr sz="1250" spc="35" dirty="0">
                <a:solidFill>
                  <a:srgbClr val="FFFFFF"/>
                </a:solidFill>
                <a:latin typeface="Calibri"/>
                <a:cs typeface="Calibri"/>
              </a:rPr>
              <a:t> </a:t>
            </a:r>
            <a:r>
              <a:rPr sz="1250" spc="85" dirty="0">
                <a:solidFill>
                  <a:srgbClr val="FFFFFF"/>
                </a:solidFill>
                <a:latin typeface="Calibri"/>
                <a:cs typeface="Calibri"/>
              </a:rPr>
              <a:t>ασφαλείας,</a:t>
            </a:r>
            <a:r>
              <a:rPr sz="1250" spc="35" dirty="0">
                <a:solidFill>
                  <a:srgbClr val="FFFFFF"/>
                </a:solidFill>
                <a:latin typeface="Calibri"/>
                <a:cs typeface="Calibri"/>
              </a:rPr>
              <a:t> </a:t>
            </a:r>
            <a:r>
              <a:rPr sz="1250" spc="85" dirty="0">
                <a:solidFill>
                  <a:srgbClr val="FFFFFF"/>
                </a:solidFill>
                <a:latin typeface="Calibri"/>
                <a:cs typeface="Calibri"/>
              </a:rPr>
              <a:t>υπηρεσίες</a:t>
            </a:r>
            <a:r>
              <a:rPr sz="1250" spc="25" dirty="0">
                <a:solidFill>
                  <a:srgbClr val="FFFFFF"/>
                </a:solidFill>
                <a:latin typeface="Calibri"/>
                <a:cs typeface="Calibri"/>
              </a:rPr>
              <a:t> </a:t>
            </a:r>
            <a:r>
              <a:rPr sz="1250" spc="80" dirty="0">
                <a:solidFill>
                  <a:srgbClr val="FFFFFF"/>
                </a:solidFill>
                <a:latin typeface="Calibri"/>
                <a:cs typeface="Calibri"/>
              </a:rPr>
              <a:t>και </a:t>
            </a:r>
            <a:r>
              <a:rPr sz="1250" spc="-265" dirty="0">
                <a:solidFill>
                  <a:srgbClr val="FFFFFF"/>
                </a:solidFill>
                <a:latin typeface="Calibri"/>
                <a:cs typeface="Calibri"/>
              </a:rPr>
              <a:t> </a:t>
            </a:r>
            <a:r>
              <a:rPr sz="1250" spc="75" dirty="0">
                <a:solidFill>
                  <a:srgbClr val="FFFFFF"/>
                </a:solidFill>
                <a:latin typeface="Calibri"/>
                <a:cs typeface="Calibri"/>
              </a:rPr>
              <a:t>επιτιθέμενοι</a:t>
            </a:r>
            <a:r>
              <a:rPr sz="1250" spc="35" dirty="0">
                <a:solidFill>
                  <a:srgbClr val="FFFFFF"/>
                </a:solidFill>
                <a:latin typeface="Calibri"/>
                <a:cs typeface="Calibri"/>
              </a:rPr>
              <a:t> </a:t>
            </a:r>
            <a:r>
              <a:rPr sz="1250" spc="90" dirty="0">
                <a:solidFill>
                  <a:srgbClr val="FFFFFF"/>
                </a:solidFill>
                <a:latin typeface="Calibri"/>
                <a:cs typeface="Calibri"/>
              </a:rPr>
              <a:t>στο</a:t>
            </a:r>
            <a:r>
              <a:rPr sz="1250" spc="40" dirty="0">
                <a:solidFill>
                  <a:srgbClr val="FFFFFF"/>
                </a:solidFill>
                <a:latin typeface="Calibri"/>
                <a:cs typeface="Calibri"/>
              </a:rPr>
              <a:t> </a:t>
            </a:r>
            <a:r>
              <a:rPr sz="1250" spc="85" dirty="0">
                <a:solidFill>
                  <a:srgbClr val="FFFFFF"/>
                </a:solidFill>
                <a:latin typeface="Calibri"/>
                <a:cs typeface="Calibri"/>
              </a:rPr>
              <a:t>μοντέλο</a:t>
            </a:r>
            <a:r>
              <a:rPr sz="1250" spc="40" dirty="0">
                <a:solidFill>
                  <a:srgbClr val="FFFFFF"/>
                </a:solidFill>
                <a:latin typeface="Calibri"/>
                <a:cs typeface="Calibri"/>
              </a:rPr>
              <a:t> </a:t>
            </a:r>
            <a:r>
              <a:rPr sz="1250" spc="95" dirty="0">
                <a:solidFill>
                  <a:srgbClr val="FFFFFF"/>
                </a:solidFill>
                <a:latin typeface="Calibri"/>
                <a:cs typeface="Calibri"/>
              </a:rPr>
              <a:t>αναφοράς</a:t>
            </a:r>
            <a:r>
              <a:rPr sz="1250" spc="40" dirty="0">
                <a:solidFill>
                  <a:srgbClr val="FFFFFF"/>
                </a:solidFill>
                <a:latin typeface="Calibri"/>
                <a:cs typeface="Calibri"/>
              </a:rPr>
              <a:t> </a:t>
            </a:r>
            <a:r>
              <a:rPr sz="1250" spc="85" dirty="0">
                <a:solidFill>
                  <a:srgbClr val="FFFFFF"/>
                </a:solidFill>
                <a:latin typeface="Calibri"/>
                <a:cs typeface="Calibri"/>
              </a:rPr>
              <a:t>OSI</a:t>
            </a:r>
            <a:endParaRPr sz="1250">
              <a:latin typeface="Calibri"/>
              <a:cs typeface="Calibri"/>
            </a:endParaRPr>
          </a:p>
        </p:txBody>
      </p:sp>
      <p:grpSp>
        <p:nvGrpSpPr>
          <p:cNvPr id="5" name="object 5"/>
          <p:cNvGrpSpPr/>
          <p:nvPr/>
        </p:nvGrpSpPr>
        <p:grpSpPr>
          <a:xfrm>
            <a:off x="0" y="0"/>
            <a:ext cx="6042660" cy="6879590"/>
            <a:chOff x="0" y="0"/>
            <a:chExt cx="6042660" cy="6879590"/>
          </a:xfrm>
        </p:grpSpPr>
        <p:sp>
          <p:nvSpPr>
            <p:cNvPr id="6" name="object 6"/>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7" name="object 7"/>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8" name="object 8"/>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9" name="object 9"/>
            <p:cNvPicPr/>
            <p:nvPr/>
          </p:nvPicPr>
          <p:blipFill>
            <a:blip r:embed="rId2" cstate="print"/>
            <a:stretch>
              <a:fillRect/>
            </a:stretch>
          </p:blipFill>
          <p:spPr>
            <a:xfrm>
              <a:off x="0" y="0"/>
              <a:ext cx="5841364" cy="6858000"/>
            </a:xfrm>
            <a:prstGeom prst="rect">
              <a:avLst/>
            </a:prstGeom>
          </p:spPr>
        </p:pic>
      </p:grpSp>
      <p:pic>
        <p:nvPicPr>
          <p:cNvPr id="10" name="object 10"/>
          <p:cNvPicPr/>
          <p:nvPr/>
        </p:nvPicPr>
        <p:blipFill>
          <a:blip r:embed="rId3" cstate="print"/>
          <a:stretch>
            <a:fillRect/>
          </a:stretch>
        </p:blipFill>
        <p:spPr>
          <a:xfrm>
            <a:off x="7549832" y="5646420"/>
            <a:ext cx="3246120" cy="602297"/>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1904" y="0"/>
            <a:ext cx="5840095" cy="6858000"/>
            <a:chOff x="6351904" y="0"/>
            <a:chExt cx="5840095" cy="6858000"/>
          </a:xfrm>
        </p:grpSpPr>
        <p:pic>
          <p:nvPicPr>
            <p:cNvPr id="3" name="object 3"/>
            <p:cNvPicPr/>
            <p:nvPr/>
          </p:nvPicPr>
          <p:blipFill>
            <a:blip r:embed="rId2" cstate="print"/>
            <a:stretch>
              <a:fillRect/>
            </a:stretch>
          </p:blipFill>
          <p:spPr>
            <a:xfrm>
              <a:off x="6351904" y="4759"/>
              <a:ext cx="5840095" cy="6853240"/>
            </a:xfrm>
            <a:prstGeom prst="rect">
              <a:avLst/>
            </a:prstGeom>
          </p:spPr>
        </p:pic>
        <p:sp>
          <p:nvSpPr>
            <p:cNvPr id="4" name="object 4"/>
            <p:cNvSpPr/>
            <p:nvPr/>
          </p:nvSpPr>
          <p:spPr>
            <a:xfrm>
              <a:off x="7376794" y="0"/>
              <a:ext cx="2556510" cy="6858000"/>
            </a:xfrm>
            <a:custGeom>
              <a:avLst/>
              <a:gdLst/>
              <a:ahLst/>
              <a:cxnLst/>
              <a:rect l="l" t="t" r="r" b="b"/>
              <a:pathLst>
                <a:path w="2556509" h="6858000">
                  <a:moveTo>
                    <a:pt x="1542414" y="1537335"/>
                  </a:moveTo>
                  <a:lnTo>
                    <a:pt x="1495107" y="1543685"/>
                  </a:lnTo>
                  <a:lnTo>
                    <a:pt x="1451609" y="1561782"/>
                  </a:lnTo>
                  <a:lnTo>
                    <a:pt x="1413827" y="1590357"/>
                  </a:lnTo>
                  <a:lnTo>
                    <a:pt x="1384617" y="1627822"/>
                  </a:lnTo>
                  <a:lnTo>
                    <a:pt x="1365884" y="1673225"/>
                  </a:lnTo>
                  <a:lnTo>
                    <a:pt x="971232" y="3128645"/>
                  </a:lnTo>
                  <a:lnTo>
                    <a:pt x="0" y="6858000"/>
                  </a:lnTo>
                  <a:lnTo>
                    <a:pt x="26034" y="6858000"/>
                  </a:lnTo>
                  <a:lnTo>
                    <a:pt x="996632" y="3136265"/>
                  </a:lnTo>
                  <a:lnTo>
                    <a:pt x="1391284" y="1681162"/>
                  </a:lnTo>
                  <a:lnTo>
                    <a:pt x="1412557" y="1635125"/>
                  </a:lnTo>
                  <a:lnTo>
                    <a:pt x="1445895" y="1598929"/>
                  </a:lnTo>
                  <a:lnTo>
                    <a:pt x="1488122" y="1574482"/>
                  </a:lnTo>
                  <a:lnTo>
                    <a:pt x="1536064" y="1564004"/>
                  </a:lnTo>
                  <a:lnTo>
                    <a:pt x="1637982" y="1564004"/>
                  </a:lnTo>
                  <a:lnTo>
                    <a:pt x="1625917" y="1556385"/>
                  </a:lnTo>
                  <a:lnTo>
                    <a:pt x="1591309" y="1543685"/>
                  </a:lnTo>
                  <a:lnTo>
                    <a:pt x="1542414" y="1537335"/>
                  </a:lnTo>
                  <a:close/>
                </a:path>
                <a:path w="2556509" h="6858000">
                  <a:moveTo>
                    <a:pt x="1637982" y="1564004"/>
                  </a:moveTo>
                  <a:lnTo>
                    <a:pt x="1536064" y="1564004"/>
                  </a:lnTo>
                  <a:lnTo>
                    <a:pt x="1586229" y="1569085"/>
                  </a:lnTo>
                  <a:lnTo>
                    <a:pt x="1615439" y="1580197"/>
                  </a:lnTo>
                  <a:lnTo>
                    <a:pt x="1664017" y="1617345"/>
                  </a:lnTo>
                  <a:lnTo>
                    <a:pt x="1694814" y="1671320"/>
                  </a:lnTo>
                  <a:lnTo>
                    <a:pt x="1702434" y="1732279"/>
                  </a:lnTo>
                  <a:lnTo>
                    <a:pt x="1697037" y="1763712"/>
                  </a:lnTo>
                  <a:lnTo>
                    <a:pt x="1437322" y="2721610"/>
                  </a:lnTo>
                  <a:lnTo>
                    <a:pt x="1430972" y="2770504"/>
                  </a:lnTo>
                  <a:lnTo>
                    <a:pt x="1437322" y="2817812"/>
                  </a:lnTo>
                  <a:lnTo>
                    <a:pt x="1455420" y="2861310"/>
                  </a:lnTo>
                  <a:lnTo>
                    <a:pt x="1483995" y="2898775"/>
                  </a:lnTo>
                  <a:lnTo>
                    <a:pt x="1521777" y="2927985"/>
                  </a:lnTo>
                  <a:lnTo>
                    <a:pt x="1567179" y="2946717"/>
                  </a:lnTo>
                  <a:lnTo>
                    <a:pt x="1619250" y="2952750"/>
                  </a:lnTo>
                  <a:lnTo>
                    <a:pt x="1669414" y="2944495"/>
                  </a:lnTo>
                  <a:lnTo>
                    <a:pt x="1704657" y="2928302"/>
                  </a:lnTo>
                  <a:lnTo>
                    <a:pt x="1617979" y="2928302"/>
                  </a:lnTo>
                  <a:lnTo>
                    <a:pt x="1573529" y="2922587"/>
                  </a:lnTo>
                  <a:lnTo>
                    <a:pt x="1527492" y="2901632"/>
                  </a:lnTo>
                  <a:lnTo>
                    <a:pt x="1491297" y="2868295"/>
                  </a:lnTo>
                  <a:lnTo>
                    <a:pt x="1466850" y="2826067"/>
                  </a:lnTo>
                  <a:lnTo>
                    <a:pt x="1456372" y="2778125"/>
                  </a:lnTo>
                  <a:lnTo>
                    <a:pt x="1461452" y="2727960"/>
                  </a:lnTo>
                  <a:lnTo>
                    <a:pt x="1721167" y="1770062"/>
                  </a:lnTo>
                  <a:lnTo>
                    <a:pt x="1727200" y="1734502"/>
                  </a:lnTo>
                  <a:lnTo>
                    <a:pt x="1726247" y="1701482"/>
                  </a:lnTo>
                  <a:lnTo>
                    <a:pt x="1726247" y="1698625"/>
                  </a:lnTo>
                  <a:lnTo>
                    <a:pt x="1718309" y="1663700"/>
                  </a:lnTo>
                  <a:lnTo>
                    <a:pt x="1703387" y="1630045"/>
                  </a:lnTo>
                  <a:lnTo>
                    <a:pt x="1682432" y="1600200"/>
                  </a:lnTo>
                  <a:lnTo>
                    <a:pt x="1656397" y="1575435"/>
                  </a:lnTo>
                  <a:lnTo>
                    <a:pt x="1637982" y="1564004"/>
                  </a:lnTo>
                  <a:close/>
                </a:path>
                <a:path w="2556509" h="6858000">
                  <a:moveTo>
                    <a:pt x="2556192" y="0"/>
                  </a:moveTo>
                  <a:lnTo>
                    <a:pt x="2528887" y="0"/>
                  </a:lnTo>
                  <a:lnTo>
                    <a:pt x="2100494" y="1561782"/>
                  </a:lnTo>
                  <a:lnTo>
                    <a:pt x="1758314" y="2837179"/>
                  </a:lnTo>
                  <a:lnTo>
                    <a:pt x="1733232" y="2874962"/>
                  </a:lnTo>
                  <a:lnTo>
                    <a:pt x="1700212" y="2903537"/>
                  </a:lnTo>
                  <a:lnTo>
                    <a:pt x="1660842" y="2921317"/>
                  </a:lnTo>
                  <a:lnTo>
                    <a:pt x="1617979" y="2928302"/>
                  </a:lnTo>
                  <a:lnTo>
                    <a:pt x="1704657" y="2928302"/>
                  </a:lnTo>
                  <a:lnTo>
                    <a:pt x="1715134" y="2923222"/>
                  </a:lnTo>
                  <a:lnTo>
                    <a:pt x="1753552" y="2890202"/>
                  </a:lnTo>
                  <a:lnTo>
                    <a:pt x="1782445" y="2846070"/>
                  </a:lnTo>
                  <a:lnTo>
                    <a:pt x="1782445" y="2844800"/>
                  </a:lnTo>
                  <a:lnTo>
                    <a:pt x="2125027" y="1567814"/>
                  </a:lnTo>
                  <a:lnTo>
                    <a:pt x="2556192" y="0"/>
                  </a:lnTo>
                  <a:close/>
                </a:path>
              </a:pathLst>
            </a:custGeom>
            <a:solidFill>
              <a:srgbClr val="FFB800"/>
            </a:solidFill>
          </p:spPr>
          <p:txBody>
            <a:bodyPr wrap="square" lIns="0" tIns="0" rIns="0" bIns="0" rtlCol="0"/>
            <a:lstStyle/>
            <a:p>
              <a:endParaRPr/>
            </a:p>
          </p:txBody>
        </p:sp>
        <p:sp>
          <p:nvSpPr>
            <p:cNvPr id="5" name="object 5"/>
            <p:cNvSpPr/>
            <p:nvPr/>
          </p:nvSpPr>
          <p:spPr>
            <a:xfrm>
              <a:off x="7893684" y="5207634"/>
              <a:ext cx="757555" cy="1644650"/>
            </a:xfrm>
            <a:custGeom>
              <a:avLst/>
              <a:gdLst/>
              <a:ahLst/>
              <a:cxnLst/>
              <a:rect l="l" t="t" r="r" b="b"/>
              <a:pathLst>
                <a:path w="757554" h="1644650">
                  <a:moveTo>
                    <a:pt x="579120" y="0"/>
                  </a:moveTo>
                  <a:lnTo>
                    <a:pt x="533082" y="6350"/>
                  </a:lnTo>
                  <a:lnTo>
                    <a:pt x="490537" y="24129"/>
                  </a:lnTo>
                  <a:lnTo>
                    <a:pt x="454025" y="52387"/>
                  </a:lnTo>
                  <a:lnTo>
                    <a:pt x="425767" y="89534"/>
                  </a:lnTo>
                  <a:lnTo>
                    <a:pt x="407035"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20" y="0"/>
                  </a:lnTo>
                  <a:close/>
                </a:path>
                <a:path w="757554" h="1644650">
                  <a:moveTo>
                    <a:pt x="663698" y="25399"/>
                  </a:moveTo>
                  <a:lnTo>
                    <a:pt x="570547" y="25399"/>
                  </a:lnTo>
                  <a:lnTo>
                    <a:pt x="619442" y="30797"/>
                  </a:lnTo>
                  <a:lnTo>
                    <a:pt x="673417" y="57467"/>
                  </a:lnTo>
                  <a:lnTo>
                    <a:pt x="712470" y="103822"/>
                  </a:lnTo>
                  <a:lnTo>
                    <a:pt x="731837" y="161289"/>
                  </a:lnTo>
                  <a:lnTo>
                    <a:pt x="732790" y="192087"/>
                  </a:lnTo>
                  <a:lnTo>
                    <a:pt x="727392" y="222884"/>
                  </a:lnTo>
                  <a:lnTo>
                    <a:pt x="344170" y="1644332"/>
                  </a:lnTo>
                  <a:lnTo>
                    <a:pt x="370522" y="1644332"/>
                  </a:lnTo>
                  <a:lnTo>
                    <a:pt x="751522" y="229234"/>
                  </a:lnTo>
                  <a:lnTo>
                    <a:pt x="757237" y="193674"/>
                  </a:lnTo>
                  <a:lnTo>
                    <a:pt x="756285" y="158114"/>
                  </a:lnTo>
                  <a:lnTo>
                    <a:pt x="733742" y="90804"/>
                  </a:lnTo>
                  <a:lnTo>
                    <a:pt x="687705" y="37464"/>
                  </a:lnTo>
                  <a:lnTo>
                    <a:pt x="663698" y="25399"/>
                  </a:lnTo>
                  <a:close/>
                </a:path>
              </a:pathLst>
            </a:custGeom>
            <a:solidFill>
              <a:srgbClr val="D6791A"/>
            </a:solidFill>
          </p:spPr>
          <p:txBody>
            <a:bodyPr wrap="square" lIns="0" tIns="0" rIns="0" bIns="0" rtlCol="0"/>
            <a:lstStyle/>
            <a:p>
              <a:endParaRPr/>
            </a:p>
          </p:txBody>
        </p:sp>
        <p:pic>
          <p:nvPicPr>
            <p:cNvPr id="6" name="object 6"/>
            <p:cNvPicPr/>
            <p:nvPr/>
          </p:nvPicPr>
          <p:blipFill>
            <a:blip r:embed="rId3" cstate="print"/>
            <a:stretch>
              <a:fillRect/>
            </a:stretch>
          </p:blipFill>
          <p:spPr>
            <a:xfrm>
              <a:off x="7549832" y="6167437"/>
              <a:ext cx="3293427" cy="611187"/>
            </a:xfrm>
            <a:prstGeom prst="rect">
              <a:avLst/>
            </a:prstGeom>
          </p:spPr>
        </p:pic>
      </p:grpSp>
      <p:sp>
        <p:nvSpPr>
          <p:cNvPr id="7" name="object 7"/>
          <p:cNvSpPr txBox="1">
            <a:spLocks noGrp="1"/>
          </p:cNvSpPr>
          <p:nvPr>
            <p:ph type="title"/>
          </p:nvPr>
        </p:nvSpPr>
        <p:spPr>
          <a:xfrm>
            <a:off x="875030" y="703579"/>
            <a:ext cx="1400810" cy="459740"/>
          </a:xfrm>
          <a:prstGeom prst="rect">
            <a:avLst/>
          </a:prstGeom>
        </p:spPr>
        <p:txBody>
          <a:bodyPr vert="horz" wrap="square" lIns="0" tIns="12700" rIns="0" bIns="0" rtlCol="0">
            <a:spAutoFit/>
          </a:bodyPr>
          <a:lstStyle/>
          <a:p>
            <a:pPr marL="12700">
              <a:lnSpc>
                <a:spcPct val="100000"/>
              </a:lnSpc>
              <a:spcBef>
                <a:spcPts val="100"/>
              </a:spcBef>
            </a:pPr>
            <a:r>
              <a:rPr sz="2850" spc="260" dirty="0">
                <a:solidFill>
                  <a:srgbClr val="000000"/>
                </a:solidFill>
              </a:rPr>
              <a:t>Α</a:t>
            </a:r>
            <a:r>
              <a:rPr sz="2850" spc="170" dirty="0">
                <a:solidFill>
                  <a:srgbClr val="000000"/>
                </a:solidFill>
              </a:rPr>
              <a:t>τ</a:t>
            </a:r>
            <a:r>
              <a:rPr sz="2850" spc="175" dirty="0">
                <a:solidFill>
                  <a:srgbClr val="000000"/>
                </a:solidFill>
              </a:rPr>
              <a:t>ζέ</a:t>
            </a:r>
            <a:r>
              <a:rPr sz="2850" spc="185" dirty="0">
                <a:solidFill>
                  <a:srgbClr val="000000"/>
                </a:solidFill>
              </a:rPr>
              <a:t>ν</a:t>
            </a:r>
            <a:r>
              <a:rPr sz="2850" spc="170" dirty="0">
                <a:solidFill>
                  <a:srgbClr val="000000"/>
                </a:solidFill>
              </a:rPr>
              <a:t>τ</a:t>
            </a:r>
            <a:r>
              <a:rPr sz="2850" spc="150" dirty="0">
                <a:solidFill>
                  <a:srgbClr val="000000"/>
                </a:solidFill>
              </a:rPr>
              <a:t>α</a:t>
            </a:r>
            <a:endParaRPr sz="2850"/>
          </a:p>
        </p:txBody>
      </p:sp>
      <p:sp>
        <p:nvSpPr>
          <p:cNvPr id="8" name="object 8"/>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9" name="object 9"/>
          <p:cNvSpPr txBox="1"/>
          <p:nvPr/>
        </p:nvSpPr>
        <p:spPr>
          <a:xfrm>
            <a:off x="898525" y="1935162"/>
            <a:ext cx="451484" cy="375920"/>
          </a:xfrm>
          <a:prstGeom prst="rect">
            <a:avLst/>
          </a:prstGeom>
        </p:spPr>
        <p:txBody>
          <a:bodyPr vert="horz" wrap="square" lIns="0" tIns="12700" rIns="0" bIns="0" rtlCol="0">
            <a:spAutoFit/>
          </a:bodyPr>
          <a:lstStyle/>
          <a:p>
            <a:pPr marL="12700">
              <a:lnSpc>
                <a:spcPct val="100000"/>
              </a:lnSpc>
              <a:spcBef>
                <a:spcPts val="100"/>
              </a:spcBef>
            </a:pPr>
            <a:r>
              <a:rPr sz="2300" spc="150" dirty="0">
                <a:solidFill>
                  <a:srgbClr val="D6791A"/>
                </a:solidFill>
                <a:latin typeface="Calibri"/>
                <a:cs typeface="Calibri"/>
              </a:rPr>
              <a:t>o</a:t>
            </a:r>
            <a:r>
              <a:rPr sz="2300" spc="145" dirty="0">
                <a:solidFill>
                  <a:srgbClr val="D6791A"/>
                </a:solidFill>
                <a:latin typeface="Calibri"/>
                <a:cs typeface="Calibri"/>
              </a:rPr>
              <a:t>1</a:t>
            </a:r>
            <a:r>
              <a:rPr sz="2300" spc="85" dirty="0">
                <a:solidFill>
                  <a:srgbClr val="D6791A"/>
                </a:solidFill>
                <a:latin typeface="Calibri"/>
                <a:cs typeface="Calibri"/>
              </a:rPr>
              <a:t>.</a:t>
            </a:r>
            <a:endParaRPr sz="2300">
              <a:latin typeface="Calibri"/>
              <a:cs typeface="Calibri"/>
            </a:endParaRPr>
          </a:p>
        </p:txBody>
      </p:sp>
      <p:sp>
        <p:nvSpPr>
          <p:cNvPr id="10" name="object 10"/>
          <p:cNvSpPr txBox="1"/>
          <p:nvPr/>
        </p:nvSpPr>
        <p:spPr>
          <a:xfrm>
            <a:off x="898525" y="2620645"/>
            <a:ext cx="451484" cy="375920"/>
          </a:xfrm>
          <a:prstGeom prst="rect">
            <a:avLst/>
          </a:prstGeom>
        </p:spPr>
        <p:txBody>
          <a:bodyPr vert="horz" wrap="square" lIns="0" tIns="12700" rIns="0" bIns="0" rtlCol="0">
            <a:spAutoFit/>
          </a:bodyPr>
          <a:lstStyle/>
          <a:p>
            <a:pPr marL="12700">
              <a:lnSpc>
                <a:spcPct val="100000"/>
              </a:lnSpc>
              <a:spcBef>
                <a:spcPts val="100"/>
              </a:spcBef>
            </a:pPr>
            <a:r>
              <a:rPr sz="2300" spc="150" dirty="0">
                <a:solidFill>
                  <a:srgbClr val="D6791A"/>
                </a:solidFill>
                <a:latin typeface="Calibri"/>
                <a:cs typeface="Calibri"/>
              </a:rPr>
              <a:t>o</a:t>
            </a:r>
            <a:r>
              <a:rPr sz="2300" spc="145" dirty="0">
                <a:solidFill>
                  <a:srgbClr val="D6791A"/>
                </a:solidFill>
                <a:latin typeface="Calibri"/>
                <a:cs typeface="Calibri"/>
              </a:rPr>
              <a:t>2</a:t>
            </a:r>
            <a:r>
              <a:rPr sz="2300" spc="85" dirty="0">
                <a:solidFill>
                  <a:srgbClr val="D6791A"/>
                </a:solidFill>
                <a:latin typeface="Calibri"/>
                <a:cs typeface="Calibri"/>
              </a:rPr>
              <a:t>.</a:t>
            </a:r>
            <a:endParaRPr sz="2300">
              <a:latin typeface="Calibri"/>
              <a:cs typeface="Calibri"/>
            </a:endParaRPr>
          </a:p>
        </p:txBody>
      </p:sp>
      <p:sp>
        <p:nvSpPr>
          <p:cNvPr id="11" name="object 11"/>
          <p:cNvSpPr txBox="1"/>
          <p:nvPr/>
        </p:nvSpPr>
        <p:spPr>
          <a:xfrm>
            <a:off x="889000" y="3370897"/>
            <a:ext cx="451484" cy="375920"/>
          </a:xfrm>
          <a:prstGeom prst="rect">
            <a:avLst/>
          </a:prstGeom>
        </p:spPr>
        <p:txBody>
          <a:bodyPr vert="horz" wrap="square" lIns="0" tIns="12700" rIns="0" bIns="0" rtlCol="0">
            <a:spAutoFit/>
          </a:bodyPr>
          <a:lstStyle/>
          <a:p>
            <a:pPr marL="12700">
              <a:lnSpc>
                <a:spcPct val="100000"/>
              </a:lnSpc>
              <a:spcBef>
                <a:spcPts val="100"/>
              </a:spcBef>
            </a:pPr>
            <a:r>
              <a:rPr sz="2300" spc="150" dirty="0">
                <a:solidFill>
                  <a:srgbClr val="D6791A"/>
                </a:solidFill>
                <a:latin typeface="Calibri"/>
                <a:cs typeface="Calibri"/>
              </a:rPr>
              <a:t>o</a:t>
            </a:r>
            <a:r>
              <a:rPr sz="2300" spc="145" dirty="0">
                <a:solidFill>
                  <a:srgbClr val="D6791A"/>
                </a:solidFill>
                <a:latin typeface="Calibri"/>
                <a:cs typeface="Calibri"/>
              </a:rPr>
              <a:t>3</a:t>
            </a:r>
            <a:r>
              <a:rPr sz="2300" spc="85" dirty="0">
                <a:solidFill>
                  <a:srgbClr val="D6791A"/>
                </a:solidFill>
                <a:latin typeface="Calibri"/>
                <a:cs typeface="Calibri"/>
              </a:rPr>
              <a:t>.</a:t>
            </a:r>
            <a:endParaRPr sz="2300">
              <a:latin typeface="Calibri"/>
              <a:cs typeface="Calibri"/>
            </a:endParaRPr>
          </a:p>
        </p:txBody>
      </p:sp>
      <p:sp>
        <p:nvSpPr>
          <p:cNvPr id="12" name="object 12"/>
          <p:cNvSpPr txBox="1"/>
          <p:nvPr/>
        </p:nvSpPr>
        <p:spPr>
          <a:xfrm>
            <a:off x="889000" y="4084320"/>
            <a:ext cx="451484" cy="375920"/>
          </a:xfrm>
          <a:prstGeom prst="rect">
            <a:avLst/>
          </a:prstGeom>
        </p:spPr>
        <p:txBody>
          <a:bodyPr vert="horz" wrap="square" lIns="0" tIns="12700" rIns="0" bIns="0" rtlCol="0">
            <a:spAutoFit/>
          </a:bodyPr>
          <a:lstStyle/>
          <a:p>
            <a:pPr marL="12700">
              <a:lnSpc>
                <a:spcPct val="100000"/>
              </a:lnSpc>
              <a:spcBef>
                <a:spcPts val="100"/>
              </a:spcBef>
            </a:pPr>
            <a:r>
              <a:rPr sz="2300" spc="150" dirty="0">
                <a:solidFill>
                  <a:srgbClr val="D6791A"/>
                </a:solidFill>
                <a:latin typeface="Calibri"/>
                <a:cs typeface="Calibri"/>
              </a:rPr>
              <a:t>o</a:t>
            </a:r>
            <a:r>
              <a:rPr sz="2300" spc="145" dirty="0">
                <a:solidFill>
                  <a:srgbClr val="D6791A"/>
                </a:solidFill>
                <a:latin typeface="Calibri"/>
                <a:cs typeface="Calibri"/>
              </a:rPr>
              <a:t>4</a:t>
            </a:r>
            <a:r>
              <a:rPr sz="2300" spc="85" dirty="0">
                <a:solidFill>
                  <a:srgbClr val="D6791A"/>
                </a:solidFill>
                <a:latin typeface="Calibri"/>
                <a:cs typeface="Calibri"/>
              </a:rPr>
              <a:t>.</a:t>
            </a:r>
            <a:endParaRPr sz="2300">
              <a:latin typeface="Calibri"/>
              <a:cs typeface="Calibri"/>
            </a:endParaRPr>
          </a:p>
        </p:txBody>
      </p:sp>
      <p:sp>
        <p:nvSpPr>
          <p:cNvPr id="14" name="object 14"/>
          <p:cNvSpPr txBox="1"/>
          <p:nvPr/>
        </p:nvSpPr>
        <p:spPr>
          <a:xfrm>
            <a:off x="1595119" y="2060575"/>
            <a:ext cx="2157095" cy="269240"/>
          </a:xfrm>
          <a:prstGeom prst="rect">
            <a:avLst/>
          </a:prstGeom>
        </p:spPr>
        <p:txBody>
          <a:bodyPr vert="horz" wrap="square" lIns="0" tIns="12700" rIns="0" bIns="0" rtlCol="0">
            <a:spAutoFit/>
          </a:bodyPr>
          <a:lstStyle/>
          <a:p>
            <a:pPr marL="12700">
              <a:lnSpc>
                <a:spcPct val="100000"/>
              </a:lnSpc>
              <a:spcBef>
                <a:spcPts val="100"/>
              </a:spcBef>
            </a:pPr>
            <a:r>
              <a:rPr sz="1600" spc="105" dirty="0">
                <a:solidFill>
                  <a:srgbClr val="7E7E7E"/>
                </a:solidFill>
                <a:latin typeface="Calibri"/>
                <a:cs typeface="Calibri"/>
              </a:rPr>
              <a:t>Εισαγωγή</a:t>
            </a:r>
            <a:r>
              <a:rPr sz="1600" spc="-5" dirty="0">
                <a:solidFill>
                  <a:srgbClr val="7E7E7E"/>
                </a:solidFill>
                <a:latin typeface="Calibri"/>
                <a:cs typeface="Calibri"/>
              </a:rPr>
              <a:t> </a:t>
            </a:r>
            <a:r>
              <a:rPr sz="1600" spc="110" dirty="0">
                <a:solidFill>
                  <a:srgbClr val="7E7E7E"/>
                </a:solidFill>
                <a:latin typeface="Calibri"/>
                <a:cs typeface="Calibri"/>
              </a:rPr>
              <a:t>Επισκόπηση</a:t>
            </a:r>
            <a:endParaRPr sz="1600">
              <a:latin typeface="Calibri"/>
              <a:cs typeface="Calibri"/>
            </a:endParaRPr>
          </a:p>
        </p:txBody>
      </p:sp>
      <p:sp>
        <p:nvSpPr>
          <p:cNvPr id="15" name="object 15"/>
          <p:cNvSpPr txBox="1"/>
          <p:nvPr/>
        </p:nvSpPr>
        <p:spPr>
          <a:xfrm>
            <a:off x="1604644" y="2687637"/>
            <a:ext cx="2746375" cy="269240"/>
          </a:xfrm>
          <a:prstGeom prst="rect">
            <a:avLst/>
          </a:prstGeom>
        </p:spPr>
        <p:txBody>
          <a:bodyPr vert="horz" wrap="square" lIns="0" tIns="12700" rIns="0" bIns="0" rtlCol="0">
            <a:spAutoFit/>
          </a:bodyPr>
          <a:lstStyle/>
          <a:p>
            <a:pPr marL="12700">
              <a:lnSpc>
                <a:spcPct val="100000"/>
              </a:lnSpc>
              <a:spcBef>
                <a:spcPts val="100"/>
              </a:spcBef>
            </a:pPr>
            <a:r>
              <a:rPr sz="1600" spc="110" dirty="0">
                <a:solidFill>
                  <a:srgbClr val="7E7E7E"/>
                </a:solidFill>
                <a:latin typeface="Calibri"/>
                <a:cs typeface="Calibri"/>
              </a:rPr>
              <a:t>Συμμετρική</a:t>
            </a:r>
            <a:r>
              <a:rPr sz="1600" spc="-10" dirty="0">
                <a:solidFill>
                  <a:srgbClr val="7E7E7E"/>
                </a:solidFill>
                <a:latin typeface="Calibri"/>
                <a:cs typeface="Calibri"/>
              </a:rPr>
              <a:t> </a:t>
            </a:r>
            <a:r>
              <a:rPr sz="1600" spc="114" dirty="0">
                <a:solidFill>
                  <a:srgbClr val="7E7E7E"/>
                </a:solidFill>
                <a:latin typeface="Calibri"/>
                <a:cs typeface="Calibri"/>
              </a:rPr>
              <a:t>κρυπτογράφηση</a:t>
            </a:r>
            <a:endParaRPr sz="1600">
              <a:latin typeface="Calibri"/>
              <a:cs typeface="Calibri"/>
            </a:endParaRPr>
          </a:p>
        </p:txBody>
      </p:sp>
      <p:sp>
        <p:nvSpPr>
          <p:cNvPr id="16" name="object 16"/>
          <p:cNvSpPr txBox="1"/>
          <p:nvPr/>
        </p:nvSpPr>
        <p:spPr>
          <a:xfrm>
            <a:off x="1595119" y="3472497"/>
            <a:ext cx="2741295" cy="269240"/>
          </a:xfrm>
          <a:prstGeom prst="rect">
            <a:avLst/>
          </a:prstGeom>
        </p:spPr>
        <p:txBody>
          <a:bodyPr vert="horz" wrap="square" lIns="0" tIns="12700" rIns="0" bIns="0" rtlCol="0">
            <a:spAutoFit/>
          </a:bodyPr>
          <a:lstStyle/>
          <a:p>
            <a:pPr marL="12700">
              <a:lnSpc>
                <a:spcPct val="100000"/>
              </a:lnSpc>
              <a:spcBef>
                <a:spcPts val="100"/>
              </a:spcBef>
            </a:pPr>
            <a:r>
              <a:rPr sz="1600" spc="120" dirty="0">
                <a:solidFill>
                  <a:srgbClr val="7E7E7E"/>
                </a:solidFill>
                <a:latin typeface="Calibri"/>
                <a:cs typeface="Calibri"/>
              </a:rPr>
              <a:t>Ασύμμετρη</a:t>
            </a:r>
            <a:r>
              <a:rPr sz="1600" spc="20" dirty="0">
                <a:solidFill>
                  <a:srgbClr val="7E7E7E"/>
                </a:solidFill>
                <a:latin typeface="Calibri"/>
                <a:cs typeface="Calibri"/>
              </a:rPr>
              <a:t> </a:t>
            </a:r>
            <a:r>
              <a:rPr sz="1600" spc="120" dirty="0">
                <a:solidFill>
                  <a:srgbClr val="7E7E7E"/>
                </a:solidFill>
                <a:latin typeface="Calibri"/>
                <a:cs typeface="Calibri"/>
              </a:rPr>
              <a:t>κρυπτογράφηση</a:t>
            </a:r>
            <a:endParaRPr sz="1600">
              <a:latin typeface="Calibri"/>
              <a:cs typeface="Calibri"/>
            </a:endParaRPr>
          </a:p>
        </p:txBody>
      </p:sp>
      <p:sp>
        <p:nvSpPr>
          <p:cNvPr id="17" name="object 17"/>
          <p:cNvSpPr txBox="1"/>
          <p:nvPr/>
        </p:nvSpPr>
        <p:spPr>
          <a:xfrm>
            <a:off x="1595119" y="4046854"/>
            <a:ext cx="1972945" cy="269240"/>
          </a:xfrm>
          <a:prstGeom prst="rect">
            <a:avLst/>
          </a:prstGeom>
        </p:spPr>
        <p:txBody>
          <a:bodyPr vert="horz" wrap="square" lIns="0" tIns="12700" rIns="0" bIns="0" rtlCol="0">
            <a:spAutoFit/>
          </a:bodyPr>
          <a:lstStyle/>
          <a:p>
            <a:pPr marL="12700">
              <a:lnSpc>
                <a:spcPct val="100000"/>
              </a:lnSpc>
              <a:spcBef>
                <a:spcPts val="100"/>
              </a:spcBef>
            </a:pPr>
            <a:r>
              <a:rPr sz="1600" spc="125" dirty="0">
                <a:solidFill>
                  <a:srgbClr val="7E7E7E"/>
                </a:solidFill>
                <a:latin typeface="Calibri"/>
                <a:cs typeface="Calibri"/>
              </a:rPr>
              <a:t>Ψηφιακή</a:t>
            </a:r>
            <a:r>
              <a:rPr sz="1600" spc="10" dirty="0">
                <a:solidFill>
                  <a:srgbClr val="7E7E7E"/>
                </a:solidFill>
                <a:latin typeface="Calibri"/>
                <a:cs typeface="Calibri"/>
              </a:rPr>
              <a:t> </a:t>
            </a:r>
            <a:r>
              <a:rPr sz="1600" spc="125" dirty="0">
                <a:solidFill>
                  <a:srgbClr val="7E7E7E"/>
                </a:solidFill>
                <a:latin typeface="Calibri"/>
                <a:cs typeface="Calibri"/>
              </a:rPr>
              <a:t>υπογραφή</a:t>
            </a:r>
            <a:endParaRPr sz="1600">
              <a:latin typeface="Calibri"/>
              <a:cs typeface="Calibri"/>
            </a:endParaRPr>
          </a:p>
        </p:txBody>
      </p:sp>
      <p:sp>
        <p:nvSpPr>
          <p:cNvPr id="18" name="object 18"/>
          <p:cNvSpPr txBox="1"/>
          <p:nvPr/>
        </p:nvSpPr>
        <p:spPr>
          <a:xfrm>
            <a:off x="11230927" y="5667375"/>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solidFill>
                  <a:srgbClr val="FFFFFF"/>
                </a:solidFill>
                <a:latin typeface="Calibri"/>
                <a:cs typeface="Calibri"/>
              </a:rPr>
              <a:t>4</a:t>
            </a:r>
            <a:endParaRPr sz="85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49832" y="8889"/>
            <a:ext cx="3348990" cy="6837680"/>
            <a:chOff x="7549832" y="8889"/>
            <a:chExt cx="3348990"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7616189" y="1934527"/>
              <a:ext cx="2031364" cy="3936365"/>
            </a:xfrm>
            <a:custGeom>
              <a:avLst/>
              <a:gdLst/>
              <a:ahLst/>
              <a:cxnLst/>
              <a:rect l="l" t="t" r="r" b="b"/>
              <a:pathLst>
                <a:path w="2031365" h="3936365">
                  <a:moveTo>
                    <a:pt x="1692909" y="0"/>
                  </a:moveTo>
                  <a:lnTo>
                    <a:pt x="338454" y="0"/>
                  </a:lnTo>
                  <a:lnTo>
                    <a:pt x="292734" y="3175"/>
                  </a:lnTo>
                  <a:lnTo>
                    <a:pt x="248602" y="12064"/>
                  </a:lnTo>
                  <a:lnTo>
                    <a:pt x="206692" y="26670"/>
                  </a:lnTo>
                  <a:lnTo>
                    <a:pt x="167639" y="46355"/>
                  </a:lnTo>
                  <a:lnTo>
                    <a:pt x="131762" y="70485"/>
                  </a:lnTo>
                  <a:lnTo>
                    <a:pt x="99059" y="99060"/>
                  </a:lnTo>
                  <a:lnTo>
                    <a:pt x="70484" y="131762"/>
                  </a:lnTo>
                  <a:lnTo>
                    <a:pt x="46354" y="167639"/>
                  </a:lnTo>
                  <a:lnTo>
                    <a:pt x="26669" y="206692"/>
                  </a:lnTo>
                  <a:lnTo>
                    <a:pt x="12064" y="248602"/>
                  </a:lnTo>
                  <a:lnTo>
                    <a:pt x="3175" y="292735"/>
                  </a:lnTo>
                  <a:lnTo>
                    <a:pt x="0" y="338455"/>
                  </a:lnTo>
                  <a:lnTo>
                    <a:pt x="0" y="3597910"/>
                  </a:lnTo>
                  <a:lnTo>
                    <a:pt x="3175" y="3643947"/>
                  </a:lnTo>
                  <a:lnTo>
                    <a:pt x="12064" y="3687762"/>
                  </a:lnTo>
                  <a:lnTo>
                    <a:pt x="26669" y="3729672"/>
                  </a:lnTo>
                  <a:lnTo>
                    <a:pt x="46354" y="3768725"/>
                  </a:lnTo>
                  <a:lnTo>
                    <a:pt x="70484" y="3804920"/>
                  </a:lnTo>
                  <a:lnTo>
                    <a:pt x="99059" y="3837304"/>
                  </a:lnTo>
                  <a:lnTo>
                    <a:pt x="131762" y="3865879"/>
                  </a:lnTo>
                  <a:lnTo>
                    <a:pt x="167639" y="3890327"/>
                  </a:lnTo>
                  <a:lnTo>
                    <a:pt x="206692" y="3910012"/>
                  </a:lnTo>
                  <a:lnTo>
                    <a:pt x="248602" y="3924300"/>
                  </a:lnTo>
                  <a:lnTo>
                    <a:pt x="292734" y="3933507"/>
                  </a:lnTo>
                  <a:lnTo>
                    <a:pt x="338454" y="3936365"/>
                  </a:lnTo>
                  <a:lnTo>
                    <a:pt x="1692909" y="3936365"/>
                  </a:lnTo>
                  <a:lnTo>
                    <a:pt x="1738947" y="3933507"/>
                  </a:lnTo>
                  <a:lnTo>
                    <a:pt x="1782762" y="3924300"/>
                  </a:lnTo>
                  <a:lnTo>
                    <a:pt x="1824672" y="3910012"/>
                  </a:lnTo>
                  <a:lnTo>
                    <a:pt x="1863725" y="3890327"/>
                  </a:lnTo>
                  <a:lnTo>
                    <a:pt x="1899919" y="3865879"/>
                  </a:lnTo>
                  <a:lnTo>
                    <a:pt x="1932304" y="3837304"/>
                  </a:lnTo>
                  <a:lnTo>
                    <a:pt x="1960879" y="3804920"/>
                  </a:lnTo>
                  <a:lnTo>
                    <a:pt x="1985327" y="3768725"/>
                  </a:lnTo>
                  <a:lnTo>
                    <a:pt x="2005012" y="3729672"/>
                  </a:lnTo>
                  <a:lnTo>
                    <a:pt x="2019300" y="3687762"/>
                  </a:lnTo>
                  <a:lnTo>
                    <a:pt x="2028507" y="3643947"/>
                  </a:lnTo>
                  <a:lnTo>
                    <a:pt x="2031364" y="3597910"/>
                  </a:lnTo>
                  <a:lnTo>
                    <a:pt x="2031364" y="338455"/>
                  </a:lnTo>
                  <a:lnTo>
                    <a:pt x="2028507" y="292735"/>
                  </a:lnTo>
                  <a:lnTo>
                    <a:pt x="2019300" y="248602"/>
                  </a:lnTo>
                  <a:lnTo>
                    <a:pt x="2005012" y="206692"/>
                  </a:lnTo>
                  <a:lnTo>
                    <a:pt x="1985327" y="167639"/>
                  </a:lnTo>
                  <a:lnTo>
                    <a:pt x="1960879" y="131762"/>
                  </a:lnTo>
                  <a:lnTo>
                    <a:pt x="1932304" y="99060"/>
                  </a:lnTo>
                  <a:lnTo>
                    <a:pt x="1899919" y="70485"/>
                  </a:lnTo>
                  <a:lnTo>
                    <a:pt x="1863725" y="46355"/>
                  </a:lnTo>
                  <a:lnTo>
                    <a:pt x="1824672" y="26670"/>
                  </a:lnTo>
                  <a:lnTo>
                    <a:pt x="1782762" y="12064"/>
                  </a:lnTo>
                  <a:lnTo>
                    <a:pt x="1738947" y="3175"/>
                  </a:lnTo>
                  <a:lnTo>
                    <a:pt x="1692909" y="0"/>
                  </a:lnTo>
                  <a:close/>
                </a:path>
              </a:pathLst>
            </a:custGeom>
            <a:solidFill>
              <a:srgbClr val="000000"/>
            </a:solidFill>
          </p:spPr>
          <p:txBody>
            <a:bodyPr wrap="square" lIns="0" tIns="0" rIns="0" bIns="0" rtlCol="0"/>
            <a:lstStyle/>
            <a:p>
              <a:endParaRPr/>
            </a:p>
          </p:txBody>
        </p:sp>
        <p:sp>
          <p:nvSpPr>
            <p:cNvPr id="5" name="object 5"/>
            <p:cNvSpPr/>
            <p:nvPr/>
          </p:nvSpPr>
          <p:spPr>
            <a:xfrm>
              <a:off x="7616189" y="1934527"/>
              <a:ext cx="2031364" cy="3936365"/>
            </a:xfrm>
            <a:custGeom>
              <a:avLst/>
              <a:gdLst/>
              <a:ahLst/>
              <a:cxnLst/>
              <a:rect l="l" t="t" r="r" b="b"/>
              <a:pathLst>
                <a:path w="2031365" h="3936365">
                  <a:moveTo>
                    <a:pt x="0" y="338455"/>
                  </a:moveTo>
                  <a:lnTo>
                    <a:pt x="3175" y="292735"/>
                  </a:lnTo>
                  <a:lnTo>
                    <a:pt x="12064" y="248602"/>
                  </a:lnTo>
                  <a:lnTo>
                    <a:pt x="26669" y="206692"/>
                  </a:lnTo>
                  <a:lnTo>
                    <a:pt x="46354" y="167639"/>
                  </a:lnTo>
                  <a:lnTo>
                    <a:pt x="70484" y="131762"/>
                  </a:lnTo>
                  <a:lnTo>
                    <a:pt x="99059" y="99060"/>
                  </a:lnTo>
                  <a:lnTo>
                    <a:pt x="131762" y="70485"/>
                  </a:lnTo>
                  <a:lnTo>
                    <a:pt x="167639" y="46355"/>
                  </a:lnTo>
                  <a:lnTo>
                    <a:pt x="206692" y="26670"/>
                  </a:lnTo>
                  <a:lnTo>
                    <a:pt x="248602" y="12064"/>
                  </a:lnTo>
                  <a:lnTo>
                    <a:pt x="292734" y="3175"/>
                  </a:lnTo>
                  <a:lnTo>
                    <a:pt x="338454" y="0"/>
                  </a:lnTo>
                  <a:lnTo>
                    <a:pt x="1692909" y="0"/>
                  </a:lnTo>
                  <a:lnTo>
                    <a:pt x="1738947" y="3175"/>
                  </a:lnTo>
                  <a:lnTo>
                    <a:pt x="1782762" y="12064"/>
                  </a:lnTo>
                  <a:lnTo>
                    <a:pt x="1824672" y="26670"/>
                  </a:lnTo>
                  <a:lnTo>
                    <a:pt x="1863725" y="46355"/>
                  </a:lnTo>
                  <a:lnTo>
                    <a:pt x="1899919" y="70485"/>
                  </a:lnTo>
                  <a:lnTo>
                    <a:pt x="1932304" y="99060"/>
                  </a:lnTo>
                  <a:lnTo>
                    <a:pt x="1960879" y="131762"/>
                  </a:lnTo>
                  <a:lnTo>
                    <a:pt x="1985327" y="167639"/>
                  </a:lnTo>
                  <a:lnTo>
                    <a:pt x="2005012" y="206692"/>
                  </a:lnTo>
                  <a:lnTo>
                    <a:pt x="2019300" y="248602"/>
                  </a:lnTo>
                  <a:lnTo>
                    <a:pt x="2028507" y="292735"/>
                  </a:lnTo>
                  <a:lnTo>
                    <a:pt x="2031364" y="338455"/>
                  </a:lnTo>
                  <a:lnTo>
                    <a:pt x="2031364" y="3597910"/>
                  </a:lnTo>
                  <a:lnTo>
                    <a:pt x="2028507" y="3643947"/>
                  </a:lnTo>
                  <a:lnTo>
                    <a:pt x="2019300" y="3687762"/>
                  </a:lnTo>
                  <a:lnTo>
                    <a:pt x="2005012" y="3729672"/>
                  </a:lnTo>
                  <a:lnTo>
                    <a:pt x="1985327" y="3768725"/>
                  </a:lnTo>
                  <a:lnTo>
                    <a:pt x="1960879" y="3804920"/>
                  </a:lnTo>
                  <a:lnTo>
                    <a:pt x="1932304" y="3837304"/>
                  </a:lnTo>
                  <a:lnTo>
                    <a:pt x="1899919" y="3865879"/>
                  </a:lnTo>
                  <a:lnTo>
                    <a:pt x="1863725" y="3890327"/>
                  </a:lnTo>
                  <a:lnTo>
                    <a:pt x="1824672" y="3910012"/>
                  </a:lnTo>
                  <a:lnTo>
                    <a:pt x="1782762" y="3924300"/>
                  </a:lnTo>
                  <a:lnTo>
                    <a:pt x="1738947" y="3933507"/>
                  </a:lnTo>
                  <a:lnTo>
                    <a:pt x="1692909" y="3936365"/>
                  </a:lnTo>
                  <a:lnTo>
                    <a:pt x="338454" y="3936365"/>
                  </a:lnTo>
                  <a:lnTo>
                    <a:pt x="292734" y="3933507"/>
                  </a:lnTo>
                  <a:lnTo>
                    <a:pt x="248602" y="3924300"/>
                  </a:lnTo>
                  <a:lnTo>
                    <a:pt x="206692" y="3910012"/>
                  </a:lnTo>
                  <a:lnTo>
                    <a:pt x="167639" y="3890327"/>
                  </a:lnTo>
                  <a:lnTo>
                    <a:pt x="131762" y="3865879"/>
                  </a:lnTo>
                  <a:lnTo>
                    <a:pt x="99059" y="3837304"/>
                  </a:lnTo>
                  <a:lnTo>
                    <a:pt x="70484" y="3804920"/>
                  </a:lnTo>
                  <a:lnTo>
                    <a:pt x="46354" y="3768725"/>
                  </a:lnTo>
                  <a:lnTo>
                    <a:pt x="26669" y="3729672"/>
                  </a:lnTo>
                  <a:lnTo>
                    <a:pt x="12064" y="3687762"/>
                  </a:lnTo>
                  <a:lnTo>
                    <a:pt x="3175" y="3643947"/>
                  </a:lnTo>
                  <a:lnTo>
                    <a:pt x="0" y="3597910"/>
                  </a:lnTo>
                  <a:lnTo>
                    <a:pt x="0" y="338455"/>
                  </a:lnTo>
                </a:path>
              </a:pathLst>
            </a:custGeom>
            <a:ln w="31750">
              <a:solidFill>
                <a:srgbClr val="FFB800"/>
              </a:solidFill>
            </a:ln>
          </p:spPr>
          <p:txBody>
            <a:bodyPr wrap="square" lIns="0" tIns="0" rIns="0" bIns="0" rtlCol="0"/>
            <a:lstStyle/>
            <a:p>
              <a:endParaRPr/>
            </a:p>
          </p:txBody>
        </p:sp>
        <p:sp>
          <p:nvSpPr>
            <p:cNvPr id="6" name="object 6"/>
            <p:cNvSpPr/>
            <p:nvPr/>
          </p:nvSpPr>
          <p:spPr>
            <a:xfrm>
              <a:off x="8363902" y="3041650"/>
              <a:ext cx="466725" cy="609600"/>
            </a:xfrm>
            <a:custGeom>
              <a:avLst/>
              <a:gdLst/>
              <a:ahLst/>
              <a:cxnLst/>
              <a:rect l="l" t="t" r="r" b="b"/>
              <a:pathLst>
                <a:path w="466725" h="609600">
                  <a:moveTo>
                    <a:pt x="233362" y="0"/>
                  </a:moveTo>
                  <a:lnTo>
                    <a:pt x="186689" y="6350"/>
                  </a:lnTo>
                  <a:lnTo>
                    <a:pt x="145097" y="23812"/>
                  </a:lnTo>
                  <a:lnTo>
                    <a:pt x="109537" y="51435"/>
                  </a:lnTo>
                  <a:lnTo>
                    <a:pt x="82232" y="86677"/>
                  </a:lnTo>
                  <a:lnTo>
                    <a:pt x="64452" y="128587"/>
                  </a:lnTo>
                  <a:lnTo>
                    <a:pt x="58419" y="175260"/>
                  </a:lnTo>
                  <a:lnTo>
                    <a:pt x="58419" y="271145"/>
                  </a:lnTo>
                  <a:lnTo>
                    <a:pt x="0" y="275272"/>
                  </a:lnTo>
                  <a:lnTo>
                    <a:pt x="0" y="592455"/>
                  </a:lnTo>
                  <a:lnTo>
                    <a:pt x="233362" y="609282"/>
                  </a:lnTo>
                  <a:lnTo>
                    <a:pt x="466407" y="592455"/>
                  </a:lnTo>
                  <a:lnTo>
                    <a:pt x="466407" y="525779"/>
                  </a:lnTo>
                  <a:lnTo>
                    <a:pt x="216534" y="525779"/>
                  </a:lnTo>
                  <a:lnTo>
                    <a:pt x="216534" y="481647"/>
                  </a:lnTo>
                  <a:lnTo>
                    <a:pt x="203200" y="474345"/>
                  </a:lnTo>
                  <a:lnTo>
                    <a:pt x="192722" y="463550"/>
                  </a:lnTo>
                  <a:lnTo>
                    <a:pt x="185737" y="449897"/>
                  </a:lnTo>
                  <a:lnTo>
                    <a:pt x="183197" y="434022"/>
                  </a:lnTo>
                  <a:lnTo>
                    <a:pt x="187325" y="414654"/>
                  </a:lnTo>
                  <a:lnTo>
                    <a:pt x="197802" y="398462"/>
                  </a:lnTo>
                  <a:lnTo>
                    <a:pt x="213677" y="387985"/>
                  </a:lnTo>
                  <a:lnTo>
                    <a:pt x="233362" y="383857"/>
                  </a:lnTo>
                  <a:lnTo>
                    <a:pt x="466407" y="383857"/>
                  </a:lnTo>
                  <a:lnTo>
                    <a:pt x="466407" y="275272"/>
                  </a:lnTo>
                  <a:lnTo>
                    <a:pt x="408304" y="271145"/>
                  </a:lnTo>
                  <a:lnTo>
                    <a:pt x="408304" y="267970"/>
                  </a:lnTo>
                  <a:lnTo>
                    <a:pt x="108267" y="267970"/>
                  </a:lnTo>
                  <a:lnTo>
                    <a:pt x="108267" y="175260"/>
                  </a:lnTo>
                  <a:lnTo>
                    <a:pt x="118109" y="126364"/>
                  </a:lnTo>
                  <a:lnTo>
                    <a:pt x="144779" y="86677"/>
                  </a:lnTo>
                  <a:lnTo>
                    <a:pt x="184467" y="60007"/>
                  </a:lnTo>
                  <a:lnTo>
                    <a:pt x="233362" y="50164"/>
                  </a:lnTo>
                  <a:lnTo>
                    <a:pt x="355282" y="50164"/>
                  </a:lnTo>
                  <a:lnTo>
                    <a:pt x="321627" y="23812"/>
                  </a:lnTo>
                  <a:lnTo>
                    <a:pt x="279717" y="6350"/>
                  </a:lnTo>
                  <a:lnTo>
                    <a:pt x="233362" y="0"/>
                  </a:lnTo>
                  <a:close/>
                </a:path>
                <a:path w="466725" h="609600">
                  <a:moveTo>
                    <a:pt x="466407" y="383857"/>
                  </a:moveTo>
                  <a:lnTo>
                    <a:pt x="233362" y="383857"/>
                  </a:lnTo>
                  <a:lnTo>
                    <a:pt x="252729" y="387985"/>
                  </a:lnTo>
                  <a:lnTo>
                    <a:pt x="268604" y="398462"/>
                  </a:lnTo>
                  <a:lnTo>
                    <a:pt x="279400" y="414654"/>
                  </a:lnTo>
                  <a:lnTo>
                    <a:pt x="283209" y="434022"/>
                  </a:lnTo>
                  <a:lnTo>
                    <a:pt x="280669" y="449579"/>
                  </a:lnTo>
                  <a:lnTo>
                    <a:pt x="273684" y="462914"/>
                  </a:lnTo>
                  <a:lnTo>
                    <a:pt x="263207" y="474027"/>
                  </a:lnTo>
                  <a:lnTo>
                    <a:pt x="249872" y="481647"/>
                  </a:lnTo>
                  <a:lnTo>
                    <a:pt x="249872" y="525779"/>
                  </a:lnTo>
                  <a:lnTo>
                    <a:pt x="466407" y="525779"/>
                  </a:lnTo>
                  <a:lnTo>
                    <a:pt x="466407" y="383857"/>
                  </a:lnTo>
                  <a:close/>
                </a:path>
                <a:path w="466725" h="609600">
                  <a:moveTo>
                    <a:pt x="233362" y="258762"/>
                  </a:moveTo>
                  <a:lnTo>
                    <a:pt x="108267" y="267970"/>
                  </a:lnTo>
                  <a:lnTo>
                    <a:pt x="358139" y="267970"/>
                  </a:lnTo>
                  <a:lnTo>
                    <a:pt x="233362" y="258762"/>
                  </a:lnTo>
                  <a:close/>
                </a:path>
                <a:path w="466725" h="609600">
                  <a:moveTo>
                    <a:pt x="355282" y="50164"/>
                  </a:moveTo>
                  <a:lnTo>
                    <a:pt x="233362" y="50164"/>
                  </a:lnTo>
                  <a:lnTo>
                    <a:pt x="281939" y="60007"/>
                  </a:lnTo>
                  <a:lnTo>
                    <a:pt x="321627" y="86677"/>
                  </a:lnTo>
                  <a:lnTo>
                    <a:pt x="348297" y="126364"/>
                  </a:lnTo>
                  <a:lnTo>
                    <a:pt x="358139" y="175260"/>
                  </a:lnTo>
                  <a:lnTo>
                    <a:pt x="358139" y="267970"/>
                  </a:lnTo>
                  <a:lnTo>
                    <a:pt x="408304" y="267970"/>
                  </a:lnTo>
                  <a:lnTo>
                    <a:pt x="408304" y="175260"/>
                  </a:lnTo>
                  <a:lnTo>
                    <a:pt x="401954" y="128587"/>
                  </a:lnTo>
                  <a:lnTo>
                    <a:pt x="384175" y="86677"/>
                  </a:lnTo>
                  <a:lnTo>
                    <a:pt x="356869" y="51435"/>
                  </a:lnTo>
                  <a:lnTo>
                    <a:pt x="355282" y="50164"/>
                  </a:lnTo>
                  <a:close/>
                </a:path>
              </a:pathLst>
            </a:custGeom>
            <a:solidFill>
              <a:srgbClr val="52CCCD"/>
            </a:solidFill>
          </p:spPr>
          <p:txBody>
            <a:bodyPr wrap="square" lIns="0" tIns="0" rIns="0" bIns="0" rtlCol="0"/>
            <a:lstStyle/>
            <a:p>
              <a:endParaRPr/>
            </a:p>
          </p:txBody>
        </p:sp>
        <p:pic>
          <p:nvPicPr>
            <p:cNvPr id="7" name="object 7"/>
            <p:cNvPicPr/>
            <p:nvPr/>
          </p:nvPicPr>
          <p:blipFill>
            <a:blip r:embed="rId2" cstate="print"/>
            <a:stretch>
              <a:fillRect/>
            </a:stretch>
          </p:blipFill>
          <p:spPr>
            <a:xfrm>
              <a:off x="7549832" y="6167437"/>
              <a:ext cx="3293427" cy="611187"/>
            </a:xfrm>
            <a:prstGeom prst="rect">
              <a:avLst/>
            </a:prstGeom>
          </p:spPr>
        </p:pic>
      </p:grpSp>
      <p:sp>
        <p:nvSpPr>
          <p:cNvPr id="8" name="object 8"/>
          <p:cNvSpPr txBox="1">
            <a:spLocks noGrp="1"/>
          </p:cNvSpPr>
          <p:nvPr>
            <p:ph type="title"/>
          </p:nvPr>
        </p:nvSpPr>
        <p:spPr>
          <a:xfrm>
            <a:off x="4316729" y="364490"/>
            <a:ext cx="1612265" cy="459740"/>
          </a:xfrm>
          <a:prstGeom prst="rect">
            <a:avLst/>
          </a:prstGeom>
        </p:spPr>
        <p:txBody>
          <a:bodyPr vert="horz" wrap="square" lIns="0" tIns="12700" rIns="0" bIns="0" rtlCol="0">
            <a:spAutoFit/>
          </a:bodyPr>
          <a:lstStyle/>
          <a:p>
            <a:pPr marL="12700">
              <a:lnSpc>
                <a:spcPct val="100000"/>
              </a:lnSpc>
              <a:spcBef>
                <a:spcPts val="100"/>
              </a:spcBef>
            </a:pPr>
            <a:r>
              <a:rPr sz="2850" spc="155" dirty="0"/>
              <a:t>Ε</a:t>
            </a:r>
            <a:r>
              <a:rPr sz="2850" spc="60" dirty="0"/>
              <a:t>ι</a:t>
            </a:r>
            <a:r>
              <a:rPr sz="2850" spc="140" dirty="0"/>
              <a:t>σ</a:t>
            </a:r>
            <a:r>
              <a:rPr sz="2850" spc="130" dirty="0"/>
              <a:t>α</a:t>
            </a:r>
            <a:r>
              <a:rPr sz="2850" spc="110" dirty="0"/>
              <a:t>γ</a:t>
            </a:r>
            <a:r>
              <a:rPr sz="2850" spc="170" dirty="0"/>
              <a:t>ω</a:t>
            </a:r>
            <a:r>
              <a:rPr sz="2850" spc="110" dirty="0"/>
              <a:t>γ</a:t>
            </a:r>
            <a:r>
              <a:rPr sz="2850" spc="150" dirty="0"/>
              <a:t>ή</a:t>
            </a:r>
            <a:endParaRPr sz="2850"/>
          </a:p>
        </p:txBody>
      </p:sp>
      <p:sp>
        <p:nvSpPr>
          <p:cNvPr id="9" name="object 9"/>
          <p:cNvSpPr txBox="1"/>
          <p:nvPr/>
        </p:nvSpPr>
        <p:spPr>
          <a:xfrm>
            <a:off x="830834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0" name="object 10"/>
          <p:cNvSpPr txBox="1"/>
          <p:nvPr/>
        </p:nvSpPr>
        <p:spPr>
          <a:xfrm>
            <a:off x="349250" y="1164590"/>
            <a:ext cx="10448290" cy="451484"/>
          </a:xfrm>
          <a:prstGeom prst="rect">
            <a:avLst/>
          </a:prstGeom>
        </p:spPr>
        <p:txBody>
          <a:bodyPr vert="horz" wrap="square" lIns="0" tIns="12700" rIns="0" bIns="0" rtlCol="0">
            <a:spAutoFit/>
          </a:bodyPr>
          <a:lstStyle/>
          <a:p>
            <a:pPr marL="12700" marR="5080">
              <a:lnSpc>
                <a:spcPct val="100000"/>
              </a:lnSpc>
              <a:spcBef>
                <a:spcPts val="100"/>
              </a:spcBef>
            </a:pPr>
            <a:r>
              <a:rPr sz="1400" b="1" spc="100" dirty="0">
                <a:solidFill>
                  <a:srgbClr val="FFFFFF"/>
                </a:solidFill>
                <a:latin typeface="Calibri"/>
                <a:cs typeface="Calibri"/>
              </a:rPr>
              <a:t>Σημασία</a:t>
            </a:r>
            <a:r>
              <a:rPr sz="1400" b="1" spc="50" dirty="0">
                <a:solidFill>
                  <a:srgbClr val="FFFFFF"/>
                </a:solidFill>
                <a:latin typeface="Calibri"/>
                <a:cs typeface="Calibri"/>
              </a:rPr>
              <a:t> </a:t>
            </a:r>
            <a:r>
              <a:rPr sz="1400" b="1" spc="90" dirty="0">
                <a:solidFill>
                  <a:srgbClr val="FFFFFF"/>
                </a:solidFill>
                <a:latin typeface="Calibri"/>
                <a:cs typeface="Calibri"/>
              </a:rPr>
              <a:t>της</a:t>
            </a:r>
            <a:r>
              <a:rPr sz="1400" b="1" spc="50" dirty="0">
                <a:solidFill>
                  <a:srgbClr val="FFFFFF"/>
                </a:solidFill>
                <a:latin typeface="Calibri"/>
                <a:cs typeface="Calibri"/>
              </a:rPr>
              <a:t> </a:t>
            </a:r>
            <a:r>
              <a:rPr sz="1400" b="1" spc="100" dirty="0">
                <a:solidFill>
                  <a:srgbClr val="FFFFFF"/>
                </a:solidFill>
                <a:latin typeface="Calibri"/>
                <a:cs typeface="Calibri"/>
              </a:rPr>
              <a:t>κρυπτογραφίας:</a:t>
            </a:r>
            <a:r>
              <a:rPr sz="1400" b="1" spc="65" dirty="0">
                <a:solidFill>
                  <a:srgbClr val="FFFFFF"/>
                </a:solidFill>
                <a:latin typeface="Calibri"/>
                <a:cs typeface="Calibri"/>
              </a:rPr>
              <a:t> </a:t>
            </a:r>
            <a:r>
              <a:rPr sz="1400" spc="105" dirty="0">
                <a:solidFill>
                  <a:srgbClr val="FFFFFF"/>
                </a:solidFill>
                <a:latin typeface="Calibri"/>
                <a:cs typeface="Calibri"/>
              </a:rPr>
              <a:t>Το</a:t>
            </a:r>
            <a:r>
              <a:rPr sz="1400" spc="50" dirty="0">
                <a:solidFill>
                  <a:srgbClr val="FFFFFF"/>
                </a:solidFill>
                <a:latin typeface="Calibri"/>
                <a:cs typeface="Calibri"/>
              </a:rPr>
              <a:t> </a:t>
            </a:r>
            <a:r>
              <a:rPr sz="1400" spc="95" dirty="0">
                <a:solidFill>
                  <a:srgbClr val="FFFFFF"/>
                </a:solidFill>
                <a:latin typeface="Calibri"/>
                <a:cs typeface="Calibri"/>
              </a:rPr>
              <a:t>κορεατικό</a:t>
            </a:r>
            <a:r>
              <a:rPr sz="1400" spc="50" dirty="0">
                <a:solidFill>
                  <a:srgbClr val="FFFFFF"/>
                </a:solidFill>
                <a:latin typeface="Calibri"/>
                <a:cs typeface="Calibri"/>
              </a:rPr>
              <a:t> </a:t>
            </a:r>
            <a:r>
              <a:rPr sz="1400" spc="110" dirty="0">
                <a:solidFill>
                  <a:srgbClr val="FFFFFF"/>
                </a:solidFill>
                <a:latin typeface="Calibri"/>
                <a:cs typeface="Calibri"/>
              </a:rPr>
              <a:t>μητρώο</a:t>
            </a:r>
            <a:r>
              <a:rPr sz="1400" spc="60" dirty="0">
                <a:solidFill>
                  <a:srgbClr val="FFFFFF"/>
                </a:solidFill>
                <a:latin typeface="Calibri"/>
                <a:cs typeface="Calibri"/>
              </a:rPr>
              <a:t> </a:t>
            </a:r>
            <a:r>
              <a:rPr sz="1400" spc="90" dirty="0">
                <a:solidFill>
                  <a:srgbClr val="FFFFFF"/>
                </a:solidFill>
                <a:latin typeface="Calibri"/>
                <a:cs typeface="Calibri"/>
              </a:rPr>
              <a:t>KR)</a:t>
            </a:r>
            <a:r>
              <a:rPr sz="1400" spc="50" dirty="0">
                <a:solidFill>
                  <a:srgbClr val="FFFFFF"/>
                </a:solidFill>
                <a:latin typeface="Calibri"/>
                <a:cs typeface="Calibri"/>
              </a:rPr>
              <a:t> </a:t>
            </a:r>
            <a:r>
              <a:rPr sz="1400" spc="95" dirty="0">
                <a:solidFill>
                  <a:srgbClr val="FFFFFF"/>
                </a:solidFill>
                <a:latin typeface="Calibri"/>
                <a:cs typeface="Calibri"/>
              </a:rPr>
              <a:t>υπογραμμίζει</a:t>
            </a:r>
            <a:r>
              <a:rPr sz="1400" spc="55" dirty="0">
                <a:solidFill>
                  <a:srgbClr val="FFFFFF"/>
                </a:solidFill>
                <a:latin typeface="Calibri"/>
                <a:cs typeface="Calibri"/>
              </a:rPr>
              <a:t> </a:t>
            </a:r>
            <a:r>
              <a:rPr sz="1400" spc="90" dirty="0">
                <a:solidFill>
                  <a:srgbClr val="FFFFFF"/>
                </a:solidFill>
                <a:latin typeface="Calibri"/>
                <a:cs typeface="Calibri"/>
              </a:rPr>
              <a:t>τον</a:t>
            </a:r>
            <a:r>
              <a:rPr sz="1400" spc="50" dirty="0">
                <a:solidFill>
                  <a:srgbClr val="FFFFFF"/>
                </a:solidFill>
                <a:latin typeface="Calibri"/>
                <a:cs typeface="Calibri"/>
              </a:rPr>
              <a:t> </a:t>
            </a:r>
            <a:r>
              <a:rPr sz="1400" spc="90" dirty="0">
                <a:solidFill>
                  <a:srgbClr val="FFFFFF"/>
                </a:solidFill>
                <a:latin typeface="Calibri"/>
                <a:cs typeface="Calibri"/>
              </a:rPr>
              <a:t>κρίσιμο</a:t>
            </a:r>
            <a:r>
              <a:rPr sz="1400" spc="55" dirty="0">
                <a:solidFill>
                  <a:srgbClr val="FFFFFF"/>
                </a:solidFill>
                <a:latin typeface="Calibri"/>
                <a:cs typeface="Calibri"/>
              </a:rPr>
              <a:t> </a:t>
            </a:r>
            <a:r>
              <a:rPr sz="1400" spc="105" dirty="0">
                <a:solidFill>
                  <a:srgbClr val="FFFFFF"/>
                </a:solidFill>
                <a:latin typeface="Calibri"/>
                <a:cs typeface="Calibri"/>
              </a:rPr>
              <a:t>ρόλο</a:t>
            </a:r>
            <a:r>
              <a:rPr sz="1400" spc="45" dirty="0">
                <a:solidFill>
                  <a:srgbClr val="FFFFFF"/>
                </a:solidFill>
                <a:latin typeface="Calibri"/>
                <a:cs typeface="Calibri"/>
              </a:rPr>
              <a:t> </a:t>
            </a:r>
            <a:r>
              <a:rPr sz="1400" spc="90" dirty="0">
                <a:solidFill>
                  <a:srgbClr val="FFFFFF"/>
                </a:solidFill>
                <a:latin typeface="Calibri"/>
                <a:cs typeface="Calibri"/>
              </a:rPr>
              <a:t>της</a:t>
            </a:r>
            <a:r>
              <a:rPr sz="1400" spc="55" dirty="0">
                <a:solidFill>
                  <a:srgbClr val="FFFFFF"/>
                </a:solidFill>
                <a:latin typeface="Calibri"/>
                <a:cs typeface="Calibri"/>
              </a:rPr>
              <a:t> </a:t>
            </a:r>
            <a:r>
              <a:rPr sz="1400" spc="100" dirty="0">
                <a:solidFill>
                  <a:srgbClr val="FFFFFF"/>
                </a:solidFill>
                <a:latin typeface="Calibri"/>
                <a:cs typeface="Calibri"/>
              </a:rPr>
              <a:t>κρυπτογραφίας</a:t>
            </a:r>
            <a:r>
              <a:rPr sz="1400" spc="55" dirty="0">
                <a:solidFill>
                  <a:srgbClr val="FFFFFF"/>
                </a:solidFill>
                <a:latin typeface="Calibri"/>
                <a:cs typeface="Calibri"/>
              </a:rPr>
              <a:t> </a:t>
            </a:r>
            <a:r>
              <a:rPr sz="1400" spc="100" dirty="0">
                <a:solidFill>
                  <a:srgbClr val="FFFFFF"/>
                </a:solidFill>
                <a:latin typeface="Calibri"/>
                <a:cs typeface="Calibri"/>
              </a:rPr>
              <a:t>στη</a:t>
            </a:r>
            <a:r>
              <a:rPr sz="1400" spc="50" dirty="0">
                <a:solidFill>
                  <a:srgbClr val="FFFFFF"/>
                </a:solidFill>
                <a:latin typeface="Calibri"/>
                <a:cs typeface="Calibri"/>
              </a:rPr>
              <a:t> </a:t>
            </a:r>
            <a:r>
              <a:rPr sz="1400" spc="105" dirty="0">
                <a:solidFill>
                  <a:srgbClr val="FFFFFF"/>
                </a:solidFill>
                <a:latin typeface="Calibri"/>
                <a:cs typeface="Calibri"/>
              </a:rPr>
              <a:t>φύλαξη</a:t>
            </a:r>
            <a:r>
              <a:rPr sz="1400" spc="50" dirty="0">
                <a:solidFill>
                  <a:srgbClr val="FFFFFF"/>
                </a:solidFill>
                <a:latin typeface="Calibri"/>
                <a:cs typeface="Calibri"/>
              </a:rPr>
              <a:t> </a:t>
            </a:r>
            <a:r>
              <a:rPr sz="1400" spc="105" dirty="0">
                <a:solidFill>
                  <a:srgbClr val="FFFFFF"/>
                </a:solidFill>
                <a:latin typeface="Calibri"/>
                <a:cs typeface="Calibri"/>
              </a:rPr>
              <a:t>των </a:t>
            </a:r>
            <a:r>
              <a:rPr sz="1400" spc="-300" dirty="0">
                <a:solidFill>
                  <a:srgbClr val="FFFFFF"/>
                </a:solidFill>
                <a:latin typeface="Calibri"/>
                <a:cs typeface="Calibri"/>
              </a:rPr>
              <a:t> </a:t>
            </a:r>
            <a:r>
              <a:rPr sz="1400" spc="95" dirty="0">
                <a:solidFill>
                  <a:srgbClr val="FFFFFF"/>
                </a:solidFill>
                <a:latin typeface="Calibri"/>
                <a:cs typeface="Calibri"/>
              </a:rPr>
              <a:t>δεδομένων.</a:t>
            </a:r>
            <a:endParaRPr sz="1400">
              <a:latin typeface="Calibri"/>
              <a:cs typeface="Calibri"/>
            </a:endParaRPr>
          </a:p>
        </p:txBody>
      </p:sp>
      <p:sp>
        <p:nvSpPr>
          <p:cNvPr id="11" name="object 11"/>
          <p:cNvSpPr txBox="1"/>
          <p:nvPr/>
        </p:nvSpPr>
        <p:spPr>
          <a:xfrm>
            <a:off x="8025130" y="1897062"/>
            <a:ext cx="1213485" cy="215900"/>
          </a:xfrm>
          <a:prstGeom prst="rect">
            <a:avLst/>
          </a:prstGeom>
        </p:spPr>
        <p:txBody>
          <a:bodyPr vert="horz" wrap="square" lIns="0" tIns="12700" rIns="0" bIns="0" rtlCol="0">
            <a:spAutoFit/>
          </a:bodyPr>
          <a:lstStyle/>
          <a:p>
            <a:pPr marL="12700">
              <a:lnSpc>
                <a:spcPct val="100000"/>
              </a:lnSpc>
              <a:spcBef>
                <a:spcPts val="100"/>
              </a:spcBef>
            </a:pPr>
            <a:r>
              <a:rPr sz="1250" b="1" spc="120" dirty="0">
                <a:solidFill>
                  <a:srgbClr val="FFB800"/>
                </a:solidFill>
                <a:latin typeface="Calibri"/>
                <a:cs typeface="Calibri"/>
              </a:rPr>
              <a:t>Κρυ</a:t>
            </a:r>
            <a:r>
              <a:rPr sz="1250" b="1" spc="130" dirty="0">
                <a:solidFill>
                  <a:srgbClr val="FFB800"/>
                </a:solidFill>
                <a:latin typeface="Calibri"/>
                <a:cs typeface="Calibri"/>
              </a:rPr>
              <a:t>π</a:t>
            </a:r>
            <a:r>
              <a:rPr sz="1250" b="1" spc="90" dirty="0">
                <a:solidFill>
                  <a:srgbClr val="FFB800"/>
                </a:solidFill>
                <a:latin typeface="Calibri"/>
                <a:cs typeface="Calibri"/>
              </a:rPr>
              <a:t>τ</a:t>
            </a:r>
            <a:r>
              <a:rPr sz="1250" b="1" spc="120" dirty="0">
                <a:solidFill>
                  <a:srgbClr val="FFB800"/>
                </a:solidFill>
                <a:latin typeface="Calibri"/>
                <a:cs typeface="Calibri"/>
              </a:rPr>
              <a:t>ο</a:t>
            </a:r>
            <a:r>
              <a:rPr sz="1250" b="1" spc="105" dirty="0">
                <a:solidFill>
                  <a:srgbClr val="FFB800"/>
                </a:solidFill>
                <a:latin typeface="Calibri"/>
                <a:cs typeface="Calibri"/>
              </a:rPr>
              <a:t>γ</a:t>
            </a:r>
            <a:r>
              <a:rPr sz="1250" b="1" spc="114" dirty="0">
                <a:solidFill>
                  <a:srgbClr val="FFB800"/>
                </a:solidFill>
                <a:latin typeface="Calibri"/>
                <a:cs typeface="Calibri"/>
              </a:rPr>
              <a:t>ρ</a:t>
            </a:r>
            <a:r>
              <a:rPr sz="1250" b="1" spc="135" dirty="0">
                <a:solidFill>
                  <a:srgbClr val="FFB800"/>
                </a:solidFill>
                <a:latin typeface="Calibri"/>
                <a:cs typeface="Calibri"/>
              </a:rPr>
              <a:t>α</a:t>
            </a:r>
            <a:r>
              <a:rPr sz="1250" b="1" spc="160" dirty="0">
                <a:solidFill>
                  <a:srgbClr val="FFB800"/>
                </a:solidFill>
                <a:latin typeface="Calibri"/>
                <a:cs typeface="Calibri"/>
              </a:rPr>
              <a:t>φ</a:t>
            </a:r>
            <a:r>
              <a:rPr sz="1250" b="1" spc="55" dirty="0">
                <a:solidFill>
                  <a:srgbClr val="FFB800"/>
                </a:solidFill>
                <a:latin typeface="Calibri"/>
                <a:cs typeface="Calibri"/>
              </a:rPr>
              <a:t>ί</a:t>
            </a:r>
            <a:r>
              <a:rPr sz="1250" b="1" spc="145" dirty="0">
                <a:solidFill>
                  <a:srgbClr val="FFB800"/>
                </a:solidFill>
                <a:latin typeface="Calibri"/>
                <a:cs typeface="Calibri"/>
              </a:rPr>
              <a:t>α</a:t>
            </a:r>
            <a:endParaRPr sz="1250">
              <a:latin typeface="Calibri"/>
              <a:cs typeface="Calibri"/>
            </a:endParaRPr>
          </a:p>
        </p:txBody>
      </p:sp>
      <p:sp>
        <p:nvSpPr>
          <p:cNvPr id="12" name="object 12"/>
          <p:cNvSpPr txBox="1"/>
          <p:nvPr/>
        </p:nvSpPr>
        <p:spPr>
          <a:xfrm>
            <a:off x="7646669" y="3869690"/>
            <a:ext cx="1970405" cy="694055"/>
          </a:xfrm>
          <a:prstGeom prst="rect">
            <a:avLst/>
          </a:prstGeom>
        </p:spPr>
        <p:txBody>
          <a:bodyPr vert="horz" wrap="square" lIns="0" tIns="12700" rIns="0" bIns="0" rtlCol="0">
            <a:spAutoFit/>
          </a:bodyPr>
          <a:lstStyle/>
          <a:p>
            <a:pPr marL="12065" marR="5080" algn="ctr">
              <a:lnSpc>
                <a:spcPct val="100000"/>
              </a:lnSpc>
              <a:spcBef>
                <a:spcPts val="100"/>
              </a:spcBef>
            </a:pPr>
            <a:r>
              <a:rPr sz="1100" b="1" spc="100" dirty="0">
                <a:solidFill>
                  <a:srgbClr val="FFB800"/>
                </a:solidFill>
                <a:latin typeface="Calibri"/>
                <a:cs typeface="Calibri"/>
              </a:rPr>
              <a:t>Επισημαίνει</a:t>
            </a:r>
            <a:r>
              <a:rPr sz="1100" b="1" spc="30" dirty="0">
                <a:solidFill>
                  <a:srgbClr val="FFB800"/>
                </a:solidFill>
                <a:latin typeface="Calibri"/>
                <a:cs typeface="Calibri"/>
              </a:rPr>
              <a:t> </a:t>
            </a:r>
            <a:r>
              <a:rPr sz="1100" spc="100" dirty="0">
                <a:solidFill>
                  <a:srgbClr val="FFFFFF"/>
                </a:solidFill>
                <a:latin typeface="Calibri"/>
                <a:cs typeface="Calibri"/>
              </a:rPr>
              <a:t>τη</a:t>
            </a:r>
            <a:r>
              <a:rPr sz="1100" spc="30" dirty="0">
                <a:solidFill>
                  <a:srgbClr val="FFFFFF"/>
                </a:solidFill>
                <a:latin typeface="Calibri"/>
                <a:cs typeface="Calibri"/>
              </a:rPr>
              <a:t> </a:t>
            </a:r>
            <a:r>
              <a:rPr sz="1100" spc="105" dirty="0">
                <a:solidFill>
                  <a:srgbClr val="FFFFFF"/>
                </a:solidFill>
                <a:latin typeface="Calibri"/>
                <a:cs typeface="Calibri"/>
              </a:rPr>
              <a:t>σημασία</a:t>
            </a:r>
            <a:r>
              <a:rPr sz="1100" spc="35" dirty="0">
                <a:solidFill>
                  <a:srgbClr val="FFFFFF"/>
                </a:solidFill>
                <a:latin typeface="Calibri"/>
                <a:cs typeface="Calibri"/>
              </a:rPr>
              <a:t> </a:t>
            </a:r>
            <a:r>
              <a:rPr sz="1100" spc="95" dirty="0">
                <a:solidFill>
                  <a:srgbClr val="FFFFFF"/>
                </a:solidFill>
                <a:latin typeface="Calibri"/>
                <a:cs typeface="Calibri"/>
              </a:rPr>
              <a:t>της </a:t>
            </a:r>
            <a:r>
              <a:rPr sz="1100" spc="-235" dirty="0">
                <a:solidFill>
                  <a:srgbClr val="FFFFFF"/>
                </a:solidFill>
                <a:latin typeface="Calibri"/>
                <a:cs typeface="Calibri"/>
              </a:rPr>
              <a:t> </a:t>
            </a:r>
            <a:r>
              <a:rPr sz="1100" b="1" spc="110" dirty="0">
                <a:solidFill>
                  <a:srgbClr val="FFB800"/>
                </a:solidFill>
                <a:latin typeface="Calibri"/>
                <a:cs typeface="Calibri"/>
              </a:rPr>
              <a:t>κρυπτογραφίας </a:t>
            </a:r>
            <a:r>
              <a:rPr sz="1100" spc="90" dirty="0">
                <a:solidFill>
                  <a:srgbClr val="FFFFFF"/>
                </a:solidFill>
                <a:latin typeface="Calibri"/>
                <a:cs typeface="Calibri"/>
              </a:rPr>
              <a:t>για την </a:t>
            </a:r>
            <a:r>
              <a:rPr sz="1100" spc="95" dirty="0">
                <a:solidFill>
                  <a:srgbClr val="FFFFFF"/>
                </a:solidFill>
                <a:latin typeface="Calibri"/>
                <a:cs typeface="Calibri"/>
              </a:rPr>
              <a:t> </a:t>
            </a:r>
            <a:r>
              <a:rPr sz="1100" b="1" spc="114" dirty="0">
                <a:solidFill>
                  <a:srgbClr val="FFB800"/>
                </a:solidFill>
                <a:latin typeface="Calibri"/>
                <a:cs typeface="Calibri"/>
              </a:rPr>
              <a:t>ασφαλή </a:t>
            </a:r>
            <a:r>
              <a:rPr sz="1100" spc="100" dirty="0">
                <a:solidFill>
                  <a:srgbClr val="FFFFFF"/>
                </a:solidFill>
                <a:latin typeface="Calibri"/>
                <a:cs typeface="Calibri"/>
              </a:rPr>
              <a:t>αποθήκευση </a:t>
            </a:r>
            <a:r>
              <a:rPr sz="1100" spc="105" dirty="0">
                <a:solidFill>
                  <a:srgbClr val="FFFFFF"/>
                </a:solidFill>
                <a:latin typeface="Calibri"/>
                <a:cs typeface="Calibri"/>
              </a:rPr>
              <a:t> </a:t>
            </a:r>
            <a:r>
              <a:rPr sz="1100" spc="90" dirty="0">
                <a:solidFill>
                  <a:srgbClr val="FFFFFF"/>
                </a:solidFill>
                <a:latin typeface="Calibri"/>
                <a:cs typeface="Calibri"/>
              </a:rPr>
              <a:t>κρίσιμων</a:t>
            </a:r>
            <a:r>
              <a:rPr sz="1100" spc="20" dirty="0">
                <a:solidFill>
                  <a:srgbClr val="FFFFFF"/>
                </a:solidFill>
                <a:latin typeface="Calibri"/>
                <a:cs typeface="Calibri"/>
              </a:rPr>
              <a:t> </a:t>
            </a:r>
            <a:r>
              <a:rPr sz="1100" b="1" spc="95" dirty="0">
                <a:solidFill>
                  <a:srgbClr val="FFB800"/>
                </a:solidFill>
                <a:latin typeface="Calibri"/>
                <a:cs typeface="Calibri"/>
              </a:rPr>
              <a:t>δεδομένων.</a:t>
            </a:r>
            <a:endParaRPr sz="1100">
              <a:latin typeface="Calibri"/>
              <a:cs typeface="Calibri"/>
            </a:endParaRPr>
          </a:p>
        </p:txBody>
      </p:sp>
      <p:sp>
        <p:nvSpPr>
          <p:cNvPr id="13" name="object 13"/>
          <p:cNvSpPr txBox="1"/>
          <p:nvPr/>
        </p:nvSpPr>
        <p:spPr>
          <a:xfrm>
            <a:off x="11230927" y="5692140"/>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solidFill>
                  <a:srgbClr val="FFFFFF"/>
                </a:solidFill>
                <a:latin typeface="Calibri"/>
                <a:cs typeface="Calibri"/>
              </a:rPr>
              <a:t>5</a:t>
            </a:r>
            <a:endParaRPr sz="850">
              <a:latin typeface="Calibri"/>
              <a:cs typeface="Calibri"/>
            </a:endParaRPr>
          </a:p>
        </p:txBody>
      </p:sp>
      <p:sp>
        <p:nvSpPr>
          <p:cNvPr id="14" name="object 14"/>
          <p:cNvSpPr txBox="1"/>
          <p:nvPr/>
        </p:nvSpPr>
        <p:spPr>
          <a:xfrm>
            <a:off x="78739" y="5897879"/>
            <a:ext cx="3653154" cy="132080"/>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FFB800"/>
                </a:solidFill>
                <a:latin typeface="Calibri"/>
                <a:cs typeface="Calibri"/>
              </a:rPr>
              <a:t>https://safety4sea.com/kr-explains-the-importance-of-κρυπτογραφία-in-safekeeping-data/</a:t>
            </a:r>
            <a:endParaRPr sz="700">
              <a:latin typeface="Calibri"/>
              <a:cs typeface="Calibri"/>
            </a:endParaRPr>
          </a:p>
        </p:txBody>
      </p:sp>
      <p:grpSp>
        <p:nvGrpSpPr>
          <p:cNvPr id="15" name="object 15"/>
          <p:cNvGrpSpPr/>
          <p:nvPr/>
        </p:nvGrpSpPr>
        <p:grpSpPr>
          <a:xfrm>
            <a:off x="1483042" y="1766252"/>
            <a:ext cx="2063114" cy="3919854"/>
            <a:chOff x="1483042" y="1766252"/>
            <a:chExt cx="2063114" cy="3919854"/>
          </a:xfrm>
        </p:grpSpPr>
        <p:sp>
          <p:nvSpPr>
            <p:cNvPr id="16" name="object 16"/>
            <p:cNvSpPr/>
            <p:nvPr/>
          </p:nvSpPr>
          <p:spPr>
            <a:xfrm>
              <a:off x="1498917" y="1782127"/>
              <a:ext cx="2031364" cy="3888104"/>
            </a:xfrm>
            <a:custGeom>
              <a:avLst/>
              <a:gdLst/>
              <a:ahLst/>
              <a:cxnLst/>
              <a:rect l="l" t="t" r="r" b="b"/>
              <a:pathLst>
                <a:path w="2031364" h="3888104">
                  <a:moveTo>
                    <a:pt x="1692909" y="0"/>
                  </a:moveTo>
                  <a:lnTo>
                    <a:pt x="338455" y="0"/>
                  </a:lnTo>
                  <a:lnTo>
                    <a:pt x="292734" y="3175"/>
                  </a:lnTo>
                  <a:lnTo>
                    <a:pt x="248602" y="12064"/>
                  </a:lnTo>
                  <a:lnTo>
                    <a:pt x="206692" y="26670"/>
                  </a:lnTo>
                  <a:lnTo>
                    <a:pt x="167639" y="46355"/>
                  </a:lnTo>
                  <a:lnTo>
                    <a:pt x="131762" y="70485"/>
                  </a:lnTo>
                  <a:lnTo>
                    <a:pt x="99059" y="99060"/>
                  </a:lnTo>
                  <a:lnTo>
                    <a:pt x="70484" y="131762"/>
                  </a:lnTo>
                  <a:lnTo>
                    <a:pt x="46354" y="167639"/>
                  </a:lnTo>
                  <a:lnTo>
                    <a:pt x="26669" y="206692"/>
                  </a:lnTo>
                  <a:lnTo>
                    <a:pt x="12064" y="248602"/>
                  </a:lnTo>
                  <a:lnTo>
                    <a:pt x="3175" y="292735"/>
                  </a:lnTo>
                  <a:lnTo>
                    <a:pt x="0" y="338455"/>
                  </a:lnTo>
                  <a:lnTo>
                    <a:pt x="0" y="3549015"/>
                  </a:lnTo>
                  <a:lnTo>
                    <a:pt x="3175" y="3595052"/>
                  </a:lnTo>
                  <a:lnTo>
                    <a:pt x="12064" y="3639185"/>
                  </a:lnTo>
                  <a:lnTo>
                    <a:pt x="26669" y="3680777"/>
                  </a:lnTo>
                  <a:lnTo>
                    <a:pt x="46354" y="3720147"/>
                  </a:lnTo>
                  <a:lnTo>
                    <a:pt x="70484" y="3756025"/>
                  </a:lnTo>
                  <a:lnTo>
                    <a:pt x="99059" y="3788410"/>
                  </a:lnTo>
                  <a:lnTo>
                    <a:pt x="131762" y="3817302"/>
                  </a:lnTo>
                  <a:lnTo>
                    <a:pt x="167639" y="3841432"/>
                  </a:lnTo>
                  <a:lnTo>
                    <a:pt x="206692" y="3861117"/>
                  </a:lnTo>
                  <a:lnTo>
                    <a:pt x="248602" y="3875722"/>
                  </a:lnTo>
                  <a:lnTo>
                    <a:pt x="292734" y="3884612"/>
                  </a:lnTo>
                  <a:lnTo>
                    <a:pt x="338455" y="3887787"/>
                  </a:lnTo>
                  <a:lnTo>
                    <a:pt x="1692909" y="3887787"/>
                  </a:lnTo>
                  <a:lnTo>
                    <a:pt x="1738947" y="3884612"/>
                  </a:lnTo>
                  <a:lnTo>
                    <a:pt x="1782762" y="3875722"/>
                  </a:lnTo>
                  <a:lnTo>
                    <a:pt x="1824672" y="3861117"/>
                  </a:lnTo>
                  <a:lnTo>
                    <a:pt x="1863724" y="3841432"/>
                  </a:lnTo>
                  <a:lnTo>
                    <a:pt x="1899920" y="3817302"/>
                  </a:lnTo>
                  <a:lnTo>
                    <a:pt x="1932305" y="3788410"/>
                  </a:lnTo>
                  <a:lnTo>
                    <a:pt x="1960880" y="3756025"/>
                  </a:lnTo>
                  <a:lnTo>
                    <a:pt x="1985327" y="3720147"/>
                  </a:lnTo>
                  <a:lnTo>
                    <a:pt x="2005012" y="3680777"/>
                  </a:lnTo>
                  <a:lnTo>
                    <a:pt x="2019299" y="3639185"/>
                  </a:lnTo>
                  <a:lnTo>
                    <a:pt x="2028507" y="3595052"/>
                  </a:lnTo>
                  <a:lnTo>
                    <a:pt x="2031365" y="3549015"/>
                  </a:lnTo>
                  <a:lnTo>
                    <a:pt x="2031365" y="338455"/>
                  </a:lnTo>
                  <a:lnTo>
                    <a:pt x="2028507" y="292735"/>
                  </a:lnTo>
                  <a:lnTo>
                    <a:pt x="2019299" y="248602"/>
                  </a:lnTo>
                  <a:lnTo>
                    <a:pt x="2005012" y="206692"/>
                  </a:lnTo>
                  <a:lnTo>
                    <a:pt x="1985327" y="167639"/>
                  </a:lnTo>
                  <a:lnTo>
                    <a:pt x="1960880" y="131762"/>
                  </a:lnTo>
                  <a:lnTo>
                    <a:pt x="1932305" y="99060"/>
                  </a:lnTo>
                  <a:lnTo>
                    <a:pt x="1899920" y="70485"/>
                  </a:lnTo>
                  <a:lnTo>
                    <a:pt x="1863724" y="46355"/>
                  </a:lnTo>
                  <a:lnTo>
                    <a:pt x="1824672" y="26670"/>
                  </a:lnTo>
                  <a:lnTo>
                    <a:pt x="1782762" y="12064"/>
                  </a:lnTo>
                  <a:lnTo>
                    <a:pt x="1738947" y="3175"/>
                  </a:lnTo>
                  <a:lnTo>
                    <a:pt x="1692909" y="0"/>
                  </a:lnTo>
                  <a:close/>
                </a:path>
              </a:pathLst>
            </a:custGeom>
            <a:solidFill>
              <a:srgbClr val="000000"/>
            </a:solidFill>
          </p:spPr>
          <p:txBody>
            <a:bodyPr wrap="square" lIns="0" tIns="0" rIns="0" bIns="0" rtlCol="0"/>
            <a:lstStyle/>
            <a:p>
              <a:endParaRPr/>
            </a:p>
          </p:txBody>
        </p:sp>
        <p:sp>
          <p:nvSpPr>
            <p:cNvPr id="17" name="object 17"/>
            <p:cNvSpPr/>
            <p:nvPr/>
          </p:nvSpPr>
          <p:spPr>
            <a:xfrm>
              <a:off x="1498917" y="1782127"/>
              <a:ext cx="2031364" cy="3888104"/>
            </a:xfrm>
            <a:custGeom>
              <a:avLst/>
              <a:gdLst/>
              <a:ahLst/>
              <a:cxnLst/>
              <a:rect l="l" t="t" r="r" b="b"/>
              <a:pathLst>
                <a:path w="2031364" h="3888104">
                  <a:moveTo>
                    <a:pt x="0" y="338455"/>
                  </a:moveTo>
                  <a:lnTo>
                    <a:pt x="3175" y="292735"/>
                  </a:lnTo>
                  <a:lnTo>
                    <a:pt x="12064" y="248602"/>
                  </a:lnTo>
                  <a:lnTo>
                    <a:pt x="26669" y="206692"/>
                  </a:lnTo>
                  <a:lnTo>
                    <a:pt x="46354" y="167639"/>
                  </a:lnTo>
                  <a:lnTo>
                    <a:pt x="70484" y="131762"/>
                  </a:lnTo>
                  <a:lnTo>
                    <a:pt x="99059" y="99060"/>
                  </a:lnTo>
                  <a:lnTo>
                    <a:pt x="131762" y="70485"/>
                  </a:lnTo>
                  <a:lnTo>
                    <a:pt x="167639" y="46355"/>
                  </a:lnTo>
                  <a:lnTo>
                    <a:pt x="206692" y="26670"/>
                  </a:lnTo>
                  <a:lnTo>
                    <a:pt x="248602" y="12064"/>
                  </a:lnTo>
                  <a:lnTo>
                    <a:pt x="292734" y="3175"/>
                  </a:lnTo>
                  <a:lnTo>
                    <a:pt x="338455" y="0"/>
                  </a:lnTo>
                  <a:lnTo>
                    <a:pt x="1692909" y="0"/>
                  </a:lnTo>
                  <a:lnTo>
                    <a:pt x="1738947" y="3175"/>
                  </a:lnTo>
                  <a:lnTo>
                    <a:pt x="1782762" y="12064"/>
                  </a:lnTo>
                  <a:lnTo>
                    <a:pt x="1824672" y="26670"/>
                  </a:lnTo>
                  <a:lnTo>
                    <a:pt x="1863724" y="46355"/>
                  </a:lnTo>
                  <a:lnTo>
                    <a:pt x="1899920" y="70485"/>
                  </a:lnTo>
                  <a:lnTo>
                    <a:pt x="1932305" y="99060"/>
                  </a:lnTo>
                  <a:lnTo>
                    <a:pt x="1960880" y="131762"/>
                  </a:lnTo>
                  <a:lnTo>
                    <a:pt x="1985327" y="167639"/>
                  </a:lnTo>
                  <a:lnTo>
                    <a:pt x="2005012" y="206692"/>
                  </a:lnTo>
                  <a:lnTo>
                    <a:pt x="2019299" y="248602"/>
                  </a:lnTo>
                  <a:lnTo>
                    <a:pt x="2028507" y="292735"/>
                  </a:lnTo>
                  <a:lnTo>
                    <a:pt x="2031365" y="338455"/>
                  </a:lnTo>
                  <a:lnTo>
                    <a:pt x="2031365" y="3549015"/>
                  </a:lnTo>
                  <a:lnTo>
                    <a:pt x="2028507" y="3595052"/>
                  </a:lnTo>
                  <a:lnTo>
                    <a:pt x="2019299" y="3639185"/>
                  </a:lnTo>
                  <a:lnTo>
                    <a:pt x="2005012" y="3680777"/>
                  </a:lnTo>
                  <a:lnTo>
                    <a:pt x="1985327" y="3720147"/>
                  </a:lnTo>
                  <a:lnTo>
                    <a:pt x="1960880" y="3756025"/>
                  </a:lnTo>
                  <a:lnTo>
                    <a:pt x="1932305" y="3788410"/>
                  </a:lnTo>
                  <a:lnTo>
                    <a:pt x="1899920" y="3817302"/>
                  </a:lnTo>
                  <a:lnTo>
                    <a:pt x="1863724" y="3841432"/>
                  </a:lnTo>
                  <a:lnTo>
                    <a:pt x="1824672" y="3861117"/>
                  </a:lnTo>
                  <a:lnTo>
                    <a:pt x="1782762" y="3875722"/>
                  </a:lnTo>
                  <a:lnTo>
                    <a:pt x="1738947" y="3884612"/>
                  </a:lnTo>
                  <a:lnTo>
                    <a:pt x="1692909" y="3887787"/>
                  </a:lnTo>
                  <a:lnTo>
                    <a:pt x="338455" y="3887787"/>
                  </a:lnTo>
                  <a:lnTo>
                    <a:pt x="292734" y="3884612"/>
                  </a:lnTo>
                  <a:lnTo>
                    <a:pt x="248602" y="3875722"/>
                  </a:lnTo>
                  <a:lnTo>
                    <a:pt x="206692" y="3861117"/>
                  </a:lnTo>
                  <a:lnTo>
                    <a:pt x="167639" y="3841432"/>
                  </a:lnTo>
                  <a:lnTo>
                    <a:pt x="131762" y="3817302"/>
                  </a:lnTo>
                  <a:lnTo>
                    <a:pt x="99059" y="3788410"/>
                  </a:lnTo>
                  <a:lnTo>
                    <a:pt x="70484" y="3756025"/>
                  </a:lnTo>
                  <a:lnTo>
                    <a:pt x="46354" y="3720147"/>
                  </a:lnTo>
                  <a:lnTo>
                    <a:pt x="26669" y="3680777"/>
                  </a:lnTo>
                  <a:lnTo>
                    <a:pt x="12064" y="3639185"/>
                  </a:lnTo>
                  <a:lnTo>
                    <a:pt x="3175" y="3595052"/>
                  </a:lnTo>
                  <a:lnTo>
                    <a:pt x="0" y="3549015"/>
                  </a:lnTo>
                  <a:lnTo>
                    <a:pt x="0" y="338455"/>
                  </a:lnTo>
                </a:path>
              </a:pathLst>
            </a:custGeom>
            <a:ln w="31750">
              <a:solidFill>
                <a:srgbClr val="FFB800"/>
              </a:solidFill>
            </a:ln>
          </p:spPr>
          <p:txBody>
            <a:bodyPr wrap="square" lIns="0" tIns="0" rIns="0" bIns="0" rtlCol="0"/>
            <a:lstStyle/>
            <a:p>
              <a:endParaRPr/>
            </a:p>
          </p:txBody>
        </p:sp>
        <p:sp>
          <p:nvSpPr>
            <p:cNvPr id="18" name="object 18"/>
            <p:cNvSpPr/>
            <p:nvPr/>
          </p:nvSpPr>
          <p:spPr>
            <a:xfrm>
              <a:off x="2136775" y="2854642"/>
              <a:ext cx="715645" cy="706120"/>
            </a:xfrm>
            <a:custGeom>
              <a:avLst/>
              <a:gdLst/>
              <a:ahLst/>
              <a:cxnLst/>
              <a:rect l="l" t="t" r="r" b="b"/>
              <a:pathLst>
                <a:path w="715644" h="706120">
                  <a:moveTo>
                    <a:pt x="429894" y="519430"/>
                  </a:moveTo>
                  <a:lnTo>
                    <a:pt x="338772" y="519430"/>
                  </a:lnTo>
                  <a:lnTo>
                    <a:pt x="338772" y="687070"/>
                  </a:lnTo>
                  <a:lnTo>
                    <a:pt x="340360" y="694372"/>
                  </a:lnTo>
                  <a:lnTo>
                    <a:pt x="344487" y="700405"/>
                  </a:lnTo>
                  <a:lnTo>
                    <a:pt x="350202" y="704532"/>
                  </a:lnTo>
                  <a:lnTo>
                    <a:pt x="357822" y="705802"/>
                  </a:lnTo>
                  <a:lnTo>
                    <a:pt x="365125" y="704532"/>
                  </a:lnTo>
                  <a:lnTo>
                    <a:pt x="370839" y="700405"/>
                  </a:lnTo>
                  <a:lnTo>
                    <a:pt x="374967" y="694372"/>
                  </a:lnTo>
                  <a:lnTo>
                    <a:pt x="376555" y="687070"/>
                  </a:lnTo>
                  <a:lnTo>
                    <a:pt x="376555" y="519747"/>
                  </a:lnTo>
                  <a:lnTo>
                    <a:pt x="429894" y="519747"/>
                  </a:lnTo>
                  <a:lnTo>
                    <a:pt x="429894" y="519430"/>
                  </a:lnTo>
                  <a:close/>
                </a:path>
                <a:path w="715644" h="706120">
                  <a:moveTo>
                    <a:pt x="429894" y="519747"/>
                  </a:moveTo>
                  <a:lnTo>
                    <a:pt x="376555" y="519747"/>
                  </a:lnTo>
                  <a:lnTo>
                    <a:pt x="527050" y="670560"/>
                  </a:lnTo>
                  <a:lnTo>
                    <a:pt x="533400" y="674687"/>
                  </a:lnTo>
                  <a:lnTo>
                    <a:pt x="533717" y="674687"/>
                  </a:lnTo>
                  <a:lnTo>
                    <a:pt x="540385" y="675957"/>
                  </a:lnTo>
                  <a:lnTo>
                    <a:pt x="547687" y="674687"/>
                  </a:lnTo>
                  <a:lnTo>
                    <a:pt x="553719" y="670560"/>
                  </a:lnTo>
                  <a:lnTo>
                    <a:pt x="558164" y="664210"/>
                  </a:lnTo>
                  <a:lnTo>
                    <a:pt x="559435" y="657225"/>
                  </a:lnTo>
                  <a:lnTo>
                    <a:pt x="558164" y="650240"/>
                  </a:lnTo>
                  <a:lnTo>
                    <a:pt x="554037" y="643890"/>
                  </a:lnTo>
                  <a:lnTo>
                    <a:pt x="429894" y="519747"/>
                  </a:lnTo>
                  <a:close/>
                </a:path>
                <a:path w="715644" h="706120">
                  <a:moveTo>
                    <a:pt x="408939" y="498792"/>
                  </a:moveTo>
                  <a:lnTo>
                    <a:pt x="306387" y="498792"/>
                  </a:lnTo>
                  <a:lnTo>
                    <a:pt x="161607" y="643572"/>
                  </a:lnTo>
                  <a:lnTo>
                    <a:pt x="157480" y="649605"/>
                  </a:lnTo>
                  <a:lnTo>
                    <a:pt x="156210" y="656907"/>
                  </a:lnTo>
                  <a:lnTo>
                    <a:pt x="157480" y="663892"/>
                  </a:lnTo>
                  <a:lnTo>
                    <a:pt x="161607" y="670242"/>
                  </a:lnTo>
                  <a:lnTo>
                    <a:pt x="167957" y="674370"/>
                  </a:lnTo>
                  <a:lnTo>
                    <a:pt x="174942" y="675640"/>
                  </a:lnTo>
                  <a:lnTo>
                    <a:pt x="181927" y="674370"/>
                  </a:lnTo>
                  <a:lnTo>
                    <a:pt x="188277" y="670242"/>
                  </a:lnTo>
                  <a:lnTo>
                    <a:pt x="338772" y="519430"/>
                  </a:lnTo>
                  <a:lnTo>
                    <a:pt x="429894" y="519430"/>
                  </a:lnTo>
                  <a:lnTo>
                    <a:pt x="408939" y="498792"/>
                  </a:lnTo>
                  <a:close/>
                </a:path>
                <a:path w="715644" h="706120">
                  <a:moveTo>
                    <a:pt x="696594" y="461327"/>
                  </a:moveTo>
                  <a:lnTo>
                    <a:pt x="18732" y="461327"/>
                  </a:lnTo>
                  <a:lnTo>
                    <a:pt x="11430" y="462597"/>
                  </a:lnTo>
                  <a:lnTo>
                    <a:pt x="5397" y="466725"/>
                  </a:lnTo>
                  <a:lnTo>
                    <a:pt x="1587" y="472757"/>
                  </a:lnTo>
                  <a:lnTo>
                    <a:pt x="0" y="480060"/>
                  </a:lnTo>
                  <a:lnTo>
                    <a:pt x="1587" y="487362"/>
                  </a:lnTo>
                  <a:lnTo>
                    <a:pt x="5397" y="493395"/>
                  </a:lnTo>
                  <a:lnTo>
                    <a:pt x="11430" y="497205"/>
                  </a:lnTo>
                  <a:lnTo>
                    <a:pt x="18732" y="498792"/>
                  </a:lnTo>
                  <a:lnTo>
                    <a:pt x="696594" y="498792"/>
                  </a:lnTo>
                  <a:lnTo>
                    <a:pt x="703897" y="497205"/>
                  </a:lnTo>
                  <a:lnTo>
                    <a:pt x="709930" y="493395"/>
                  </a:lnTo>
                  <a:lnTo>
                    <a:pt x="713739" y="487362"/>
                  </a:lnTo>
                  <a:lnTo>
                    <a:pt x="715327" y="480060"/>
                  </a:lnTo>
                  <a:lnTo>
                    <a:pt x="713739" y="472757"/>
                  </a:lnTo>
                  <a:lnTo>
                    <a:pt x="709930" y="466725"/>
                  </a:lnTo>
                  <a:lnTo>
                    <a:pt x="703897" y="462597"/>
                  </a:lnTo>
                  <a:lnTo>
                    <a:pt x="696594" y="461327"/>
                  </a:lnTo>
                  <a:close/>
                </a:path>
                <a:path w="715644" h="706120">
                  <a:moveTo>
                    <a:pt x="677544" y="75247"/>
                  </a:moveTo>
                  <a:lnTo>
                    <a:pt x="37782" y="75247"/>
                  </a:lnTo>
                  <a:lnTo>
                    <a:pt x="37782" y="461327"/>
                  </a:lnTo>
                  <a:lnTo>
                    <a:pt x="677544" y="461327"/>
                  </a:lnTo>
                  <a:lnTo>
                    <a:pt x="677544" y="442277"/>
                  </a:lnTo>
                  <a:lnTo>
                    <a:pt x="93980" y="442277"/>
                  </a:lnTo>
                  <a:lnTo>
                    <a:pt x="93980" y="103505"/>
                  </a:lnTo>
                  <a:lnTo>
                    <a:pt x="677544" y="103505"/>
                  </a:lnTo>
                  <a:lnTo>
                    <a:pt x="677544" y="75247"/>
                  </a:lnTo>
                  <a:close/>
                </a:path>
                <a:path w="715644" h="706120">
                  <a:moveTo>
                    <a:pt x="677544" y="103505"/>
                  </a:moveTo>
                  <a:lnTo>
                    <a:pt x="621347" y="103505"/>
                  </a:lnTo>
                  <a:lnTo>
                    <a:pt x="621347" y="442277"/>
                  </a:lnTo>
                  <a:lnTo>
                    <a:pt x="677544" y="442277"/>
                  </a:lnTo>
                  <a:lnTo>
                    <a:pt x="677544" y="103505"/>
                  </a:lnTo>
                  <a:close/>
                </a:path>
                <a:path w="715644" h="706120">
                  <a:moveTo>
                    <a:pt x="696594" y="37465"/>
                  </a:moveTo>
                  <a:lnTo>
                    <a:pt x="18732" y="37465"/>
                  </a:lnTo>
                  <a:lnTo>
                    <a:pt x="11430" y="39052"/>
                  </a:lnTo>
                  <a:lnTo>
                    <a:pt x="5397" y="43180"/>
                  </a:lnTo>
                  <a:lnTo>
                    <a:pt x="1587" y="49212"/>
                  </a:lnTo>
                  <a:lnTo>
                    <a:pt x="0" y="56515"/>
                  </a:lnTo>
                  <a:lnTo>
                    <a:pt x="1587" y="63817"/>
                  </a:lnTo>
                  <a:lnTo>
                    <a:pt x="5397" y="69850"/>
                  </a:lnTo>
                  <a:lnTo>
                    <a:pt x="11430" y="73660"/>
                  </a:lnTo>
                  <a:lnTo>
                    <a:pt x="18732" y="75247"/>
                  </a:lnTo>
                  <a:lnTo>
                    <a:pt x="696594" y="75247"/>
                  </a:lnTo>
                  <a:lnTo>
                    <a:pt x="703897" y="73660"/>
                  </a:lnTo>
                  <a:lnTo>
                    <a:pt x="709930" y="69850"/>
                  </a:lnTo>
                  <a:lnTo>
                    <a:pt x="713739" y="63817"/>
                  </a:lnTo>
                  <a:lnTo>
                    <a:pt x="715327" y="56515"/>
                  </a:lnTo>
                  <a:lnTo>
                    <a:pt x="713739" y="49212"/>
                  </a:lnTo>
                  <a:lnTo>
                    <a:pt x="709930" y="43180"/>
                  </a:lnTo>
                  <a:lnTo>
                    <a:pt x="703897" y="39052"/>
                  </a:lnTo>
                  <a:lnTo>
                    <a:pt x="696594" y="37465"/>
                  </a:lnTo>
                  <a:close/>
                </a:path>
                <a:path w="715644" h="706120">
                  <a:moveTo>
                    <a:pt x="357822" y="0"/>
                  </a:moveTo>
                  <a:lnTo>
                    <a:pt x="350202" y="1587"/>
                  </a:lnTo>
                  <a:lnTo>
                    <a:pt x="344487" y="5397"/>
                  </a:lnTo>
                  <a:lnTo>
                    <a:pt x="340360" y="11430"/>
                  </a:lnTo>
                  <a:lnTo>
                    <a:pt x="338772" y="18732"/>
                  </a:lnTo>
                  <a:lnTo>
                    <a:pt x="338772" y="37465"/>
                  </a:lnTo>
                  <a:lnTo>
                    <a:pt x="376555" y="37465"/>
                  </a:lnTo>
                  <a:lnTo>
                    <a:pt x="376555" y="18732"/>
                  </a:lnTo>
                  <a:lnTo>
                    <a:pt x="374967" y="11430"/>
                  </a:lnTo>
                  <a:lnTo>
                    <a:pt x="370839" y="5397"/>
                  </a:lnTo>
                  <a:lnTo>
                    <a:pt x="365125" y="1587"/>
                  </a:lnTo>
                  <a:lnTo>
                    <a:pt x="357822" y="0"/>
                  </a:lnTo>
                  <a:close/>
                </a:path>
              </a:pathLst>
            </a:custGeom>
            <a:solidFill>
              <a:srgbClr val="000000"/>
            </a:solidFill>
          </p:spPr>
          <p:txBody>
            <a:bodyPr wrap="square" lIns="0" tIns="0" rIns="0" bIns="0" rtlCol="0"/>
            <a:lstStyle/>
            <a:p>
              <a:endParaRPr/>
            </a:p>
          </p:txBody>
        </p:sp>
        <p:sp>
          <p:nvSpPr>
            <p:cNvPr id="19" name="object 19"/>
            <p:cNvSpPr/>
            <p:nvPr/>
          </p:nvSpPr>
          <p:spPr>
            <a:xfrm>
              <a:off x="2136775" y="2854642"/>
              <a:ext cx="715645" cy="706120"/>
            </a:xfrm>
            <a:custGeom>
              <a:avLst/>
              <a:gdLst/>
              <a:ahLst/>
              <a:cxnLst/>
              <a:rect l="l" t="t" r="r" b="b"/>
              <a:pathLst>
                <a:path w="715644" h="706120">
                  <a:moveTo>
                    <a:pt x="621347" y="103505"/>
                  </a:moveTo>
                  <a:lnTo>
                    <a:pt x="621347" y="442277"/>
                  </a:lnTo>
                  <a:lnTo>
                    <a:pt x="93980" y="442277"/>
                  </a:lnTo>
                  <a:lnTo>
                    <a:pt x="93980" y="103505"/>
                  </a:lnTo>
                  <a:lnTo>
                    <a:pt x="621347" y="103505"/>
                  </a:lnTo>
                </a:path>
                <a:path w="715644" h="706120">
                  <a:moveTo>
                    <a:pt x="0" y="480060"/>
                  </a:moveTo>
                  <a:lnTo>
                    <a:pt x="1587" y="487362"/>
                  </a:lnTo>
                  <a:lnTo>
                    <a:pt x="5397" y="493395"/>
                  </a:lnTo>
                  <a:lnTo>
                    <a:pt x="11430" y="497205"/>
                  </a:lnTo>
                  <a:lnTo>
                    <a:pt x="18732" y="498792"/>
                  </a:lnTo>
                  <a:lnTo>
                    <a:pt x="306387" y="498792"/>
                  </a:lnTo>
                  <a:lnTo>
                    <a:pt x="161607" y="643572"/>
                  </a:lnTo>
                  <a:lnTo>
                    <a:pt x="157480" y="649605"/>
                  </a:lnTo>
                  <a:lnTo>
                    <a:pt x="156210" y="656907"/>
                  </a:lnTo>
                  <a:lnTo>
                    <a:pt x="157480" y="663892"/>
                  </a:lnTo>
                  <a:lnTo>
                    <a:pt x="161607" y="670242"/>
                  </a:lnTo>
                  <a:lnTo>
                    <a:pt x="167957" y="674370"/>
                  </a:lnTo>
                  <a:lnTo>
                    <a:pt x="174942" y="675640"/>
                  </a:lnTo>
                  <a:lnTo>
                    <a:pt x="181927" y="674370"/>
                  </a:lnTo>
                  <a:lnTo>
                    <a:pt x="188277" y="670242"/>
                  </a:lnTo>
                  <a:lnTo>
                    <a:pt x="338772" y="519430"/>
                  </a:lnTo>
                  <a:lnTo>
                    <a:pt x="338772" y="687070"/>
                  </a:lnTo>
                  <a:lnTo>
                    <a:pt x="340360" y="694372"/>
                  </a:lnTo>
                  <a:lnTo>
                    <a:pt x="344487" y="700405"/>
                  </a:lnTo>
                  <a:lnTo>
                    <a:pt x="350202" y="704532"/>
                  </a:lnTo>
                  <a:lnTo>
                    <a:pt x="357822" y="705802"/>
                  </a:lnTo>
                  <a:lnTo>
                    <a:pt x="365125" y="704532"/>
                  </a:lnTo>
                  <a:lnTo>
                    <a:pt x="370839" y="700405"/>
                  </a:lnTo>
                  <a:lnTo>
                    <a:pt x="374967" y="694372"/>
                  </a:lnTo>
                  <a:lnTo>
                    <a:pt x="376555" y="687070"/>
                  </a:lnTo>
                  <a:lnTo>
                    <a:pt x="376555" y="519747"/>
                  </a:lnTo>
                  <a:lnTo>
                    <a:pt x="527050" y="670560"/>
                  </a:lnTo>
                  <a:lnTo>
                    <a:pt x="533400" y="674687"/>
                  </a:lnTo>
                  <a:lnTo>
                    <a:pt x="540385" y="675957"/>
                  </a:lnTo>
                  <a:lnTo>
                    <a:pt x="547687" y="674687"/>
                  </a:lnTo>
                  <a:lnTo>
                    <a:pt x="553719" y="670560"/>
                  </a:lnTo>
                  <a:lnTo>
                    <a:pt x="558164" y="664210"/>
                  </a:lnTo>
                  <a:lnTo>
                    <a:pt x="559435" y="657225"/>
                  </a:lnTo>
                  <a:lnTo>
                    <a:pt x="558164" y="650240"/>
                  </a:lnTo>
                  <a:lnTo>
                    <a:pt x="554037" y="643890"/>
                  </a:lnTo>
                  <a:lnTo>
                    <a:pt x="408939" y="498792"/>
                  </a:lnTo>
                  <a:lnTo>
                    <a:pt x="696594" y="498792"/>
                  </a:lnTo>
                  <a:lnTo>
                    <a:pt x="703897" y="497205"/>
                  </a:lnTo>
                  <a:lnTo>
                    <a:pt x="709930" y="493395"/>
                  </a:lnTo>
                  <a:lnTo>
                    <a:pt x="713739" y="487362"/>
                  </a:lnTo>
                  <a:lnTo>
                    <a:pt x="715327" y="480060"/>
                  </a:lnTo>
                  <a:lnTo>
                    <a:pt x="713739" y="472757"/>
                  </a:lnTo>
                  <a:lnTo>
                    <a:pt x="709930" y="466725"/>
                  </a:lnTo>
                  <a:lnTo>
                    <a:pt x="703897" y="462597"/>
                  </a:lnTo>
                  <a:lnTo>
                    <a:pt x="696594" y="461327"/>
                  </a:lnTo>
                  <a:lnTo>
                    <a:pt x="677544" y="461327"/>
                  </a:lnTo>
                  <a:lnTo>
                    <a:pt x="677544" y="75247"/>
                  </a:lnTo>
                  <a:lnTo>
                    <a:pt x="696594" y="75247"/>
                  </a:lnTo>
                  <a:lnTo>
                    <a:pt x="703897" y="73660"/>
                  </a:lnTo>
                  <a:lnTo>
                    <a:pt x="709930" y="69850"/>
                  </a:lnTo>
                  <a:lnTo>
                    <a:pt x="713739" y="63817"/>
                  </a:lnTo>
                  <a:lnTo>
                    <a:pt x="715327" y="56515"/>
                  </a:lnTo>
                  <a:lnTo>
                    <a:pt x="713739" y="49212"/>
                  </a:lnTo>
                  <a:lnTo>
                    <a:pt x="709930" y="43180"/>
                  </a:lnTo>
                  <a:lnTo>
                    <a:pt x="703897" y="39052"/>
                  </a:lnTo>
                  <a:lnTo>
                    <a:pt x="696594" y="37465"/>
                  </a:lnTo>
                  <a:lnTo>
                    <a:pt x="376555" y="37465"/>
                  </a:lnTo>
                  <a:lnTo>
                    <a:pt x="376555" y="18732"/>
                  </a:lnTo>
                  <a:lnTo>
                    <a:pt x="374967" y="11430"/>
                  </a:lnTo>
                  <a:lnTo>
                    <a:pt x="370839" y="5397"/>
                  </a:lnTo>
                  <a:lnTo>
                    <a:pt x="365125" y="1587"/>
                  </a:lnTo>
                  <a:lnTo>
                    <a:pt x="357822" y="0"/>
                  </a:lnTo>
                  <a:lnTo>
                    <a:pt x="350202" y="1587"/>
                  </a:lnTo>
                  <a:lnTo>
                    <a:pt x="344487" y="5397"/>
                  </a:lnTo>
                  <a:lnTo>
                    <a:pt x="340360" y="11430"/>
                  </a:lnTo>
                  <a:lnTo>
                    <a:pt x="338772" y="18732"/>
                  </a:lnTo>
                  <a:lnTo>
                    <a:pt x="338772" y="37465"/>
                  </a:lnTo>
                  <a:lnTo>
                    <a:pt x="18732" y="37465"/>
                  </a:lnTo>
                  <a:lnTo>
                    <a:pt x="11430" y="39052"/>
                  </a:lnTo>
                  <a:lnTo>
                    <a:pt x="5397" y="43180"/>
                  </a:lnTo>
                  <a:lnTo>
                    <a:pt x="1587" y="49212"/>
                  </a:lnTo>
                  <a:lnTo>
                    <a:pt x="0" y="56515"/>
                  </a:lnTo>
                  <a:lnTo>
                    <a:pt x="1587" y="63817"/>
                  </a:lnTo>
                  <a:lnTo>
                    <a:pt x="5397" y="69850"/>
                  </a:lnTo>
                  <a:lnTo>
                    <a:pt x="11430" y="73660"/>
                  </a:lnTo>
                  <a:lnTo>
                    <a:pt x="18732" y="75247"/>
                  </a:lnTo>
                  <a:lnTo>
                    <a:pt x="37782" y="75247"/>
                  </a:lnTo>
                  <a:lnTo>
                    <a:pt x="37782" y="461327"/>
                  </a:lnTo>
                  <a:lnTo>
                    <a:pt x="18732" y="461327"/>
                  </a:lnTo>
                  <a:lnTo>
                    <a:pt x="11430" y="462597"/>
                  </a:lnTo>
                  <a:lnTo>
                    <a:pt x="5397" y="466725"/>
                  </a:lnTo>
                  <a:lnTo>
                    <a:pt x="1587" y="472757"/>
                  </a:lnTo>
                  <a:lnTo>
                    <a:pt x="0" y="480060"/>
                  </a:lnTo>
                </a:path>
              </a:pathLst>
            </a:custGeom>
            <a:ln w="10795">
              <a:solidFill>
                <a:srgbClr val="00AF4F"/>
              </a:solidFill>
            </a:ln>
          </p:spPr>
          <p:txBody>
            <a:bodyPr wrap="square" lIns="0" tIns="0" rIns="0" bIns="0" rtlCol="0"/>
            <a:lstStyle/>
            <a:p>
              <a:endParaRPr/>
            </a:p>
          </p:txBody>
        </p:sp>
        <p:sp>
          <p:nvSpPr>
            <p:cNvPr id="20" name="object 20"/>
            <p:cNvSpPr/>
            <p:nvPr/>
          </p:nvSpPr>
          <p:spPr>
            <a:xfrm>
              <a:off x="2325052" y="3042919"/>
              <a:ext cx="160020" cy="38100"/>
            </a:xfrm>
            <a:custGeom>
              <a:avLst/>
              <a:gdLst/>
              <a:ahLst/>
              <a:cxnLst/>
              <a:rect l="l" t="t" r="r" b="b"/>
              <a:pathLst>
                <a:path w="160019" h="38100">
                  <a:moveTo>
                    <a:pt x="160020" y="0"/>
                  </a:moveTo>
                  <a:lnTo>
                    <a:pt x="0" y="0"/>
                  </a:lnTo>
                  <a:lnTo>
                    <a:pt x="0" y="37782"/>
                  </a:lnTo>
                  <a:lnTo>
                    <a:pt x="160020" y="37782"/>
                  </a:lnTo>
                  <a:lnTo>
                    <a:pt x="160020" y="0"/>
                  </a:lnTo>
                  <a:close/>
                </a:path>
              </a:pathLst>
            </a:custGeom>
            <a:solidFill>
              <a:srgbClr val="000000"/>
            </a:solidFill>
          </p:spPr>
          <p:txBody>
            <a:bodyPr wrap="square" lIns="0" tIns="0" rIns="0" bIns="0" rtlCol="0"/>
            <a:lstStyle/>
            <a:p>
              <a:endParaRPr/>
            </a:p>
          </p:txBody>
        </p:sp>
        <p:sp>
          <p:nvSpPr>
            <p:cNvPr id="21" name="object 21"/>
            <p:cNvSpPr/>
            <p:nvPr/>
          </p:nvSpPr>
          <p:spPr>
            <a:xfrm>
              <a:off x="2325052" y="3042919"/>
              <a:ext cx="160020" cy="38100"/>
            </a:xfrm>
            <a:custGeom>
              <a:avLst/>
              <a:gdLst/>
              <a:ahLst/>
              <a:cxnLst/>
              <a:rect l="l" t="t" r="r" b="b"/>
              <a:pathLst>
                <a:path w="160019" h="38100">
                  <a:moveTo>
                    <a:pt x="0" y="37782"/>
                  </a:moveTo>
                  <a:lnTo>
                    <a:pt x="160020" y="37782"/>
                  </a:lnTo>
                  <a:lnTo>
                    <a:pt x="160020" y="0"/>
                  </a:lnTo>
                  <a:lnTo>
                    <a:pt x="0" y="0"/>
                  </a:lnTo>
                  <a:lnTo>
                    <a:pt x="0" y="37782"/>
                  </a:lnTo>
                </a:path>
              </a:pathLst>
            </a:custGeom>
            <a:ln w="10794">
              <a:solidFill>
                <a:srgbClr val="00AF4F"/>
              </a:solidFill>
            </a:ln>
          </p:spPr>
          <p:txBody>
            <a:bodyPr wrap="square" lIns="0" tIns="0" rIns="0" bIns="0" rtlCol="0"/>
            <a:lstStyle/>
            <a:p>
              <a:endParaRPr/>
            </a:p>
          </p:txBody>
        </p:sp>
        <p:sp>
          <p:nvSpPr>
            <p:cNvPr id="22" name="object 22"/>
            <p:cNvSpPr/>
            <p:nvPr/>
          </p:nvSpPr>
          <p:spPr>
            <a:xfrm>
              <a:off x="2543492" y="3003550"/>
              <a:ext cx="139700" cy="114935"/>
            </a:xfrm>
            <a:custGeom>
              <a:avLst/>
              <a:gdLst/>
              <a:ahLst/>
              <a:cxnLst/>
              <a:rect l="l" t="t" r="r" b="b"/>
              <a:pathLst>
                <a:path w="139700" h="114935">
                  <a:moveTo>
                    <a:pt x="26352" y="37782"/>
                  </a:moveTo>
                  <a:lnTo>
                    <a:pt x="0" y="64135"/>
                  </a:lnTo>
                  <a:lnTo>
                    <a:pt x="50800" y="114935"/>
                  </a:lnTo>
                  <a:lnTo>
                    <a:pt x="103505" y="62229"/>
                  </a:lnTo>
                  <a:lnTo>
                    <a:pt x="50800" y="62229"/>
                  </a:lnTo>
                  <a:lnTo>
                    <a:pt x="26352" y="37782"/>
                  </a:lnTo>
                  <a:close/>
                </a:path>
                <a:path w="139700" h="114935">
                  <a:moveTo>
                    <a:pt x="113030" y="0"/>
                  </a:moveTo>
                  <a:lnTo>
                    <a:pt x="50800" y="62229"/>
                  </a:lnTo>
                  <a:lnTo>
                    <a:pt x="103505" y="62229"/>
                  </a:lnTo>
                  <a:lnTo>
                    <a:pt x="139382" y="26352"/>
                  </a:lnTo>
                  <a:lnTo>
                    <a:pt x="113030" y="0"/>
                  </a:lnTo>
                  <a:close/>
                </a:path>
              </a:pathLst>
            </a:custGeom>
            <a:solidFill>
              <a:srgbClr val="000000"/>
            </a:solidFill>
          </p:spPr>
          <p:txBody>
            <a:bodyPr wrap="square" lIns="0" tIns="0" rIns="0" bIns="0" rtlCol="0"/>
            <a:lstStyle/>
            <a:p>
              <a:endParaRPr/>
            </a:p>
          </p:txBody>
        </p:sp>
        <p:sp>
          <p:nvSpPr>
            <p:cNvPr id="23" name="object 23"/>
            <p:cNvSpPr/>
            <p:nvPr/>
          </p:nvSpPr>
          <p:spPr>
            <a:xfrm>
              <a:off x="2543492" y="3003550"/>
              <a:ext cx="139700" cy="114935"/>
            </a:xfrm>
            <a:custGeom>
              <a:avLst/>
              <a:gdLst/>
              <a:ahLst/>
              <a:cxnLst/>
              <a:rect l="l" t="t" r="r" b="b"/>
              <a:pathLst>
                <a:path w="139700" h="114935">
                  <a:moveTo>
                    <a:pt x="139382" y="26352"/>
                  </a:moveTo>
                  <a:lnTo>
                    <a:pt x="113030" y="0"/>
                  </a:lnTo>
                  <a:lnTo>
                    <a:pt x="50800" y="62229"/>
                  </a:lnTo>
                  <a:lnTo>
                    <a:pt x="26352" y="37782"/>
                  </a:lnTo>
                  <a:lnTo>
                    <a:pt x="0" y="64135"/>
                  </a:lnTo>
                  <a:lnTo>
                    <a:pt x="50800" y="114935"/>
                  </a:lnTo>
                  <a:lnTo>
                    <a:pt x="139382" y="26352"/>
                  </a:lnTo>
                </a:path>
              </a:pathLst>
            </a:custGeom>
            <a:ln w="10795">
              <a:solidFill>
                <a:srgbClr val="00AF4F"/>
              </a:solidFill>
            </a:ln>
          </p:spPr>
          <p:txBody>
            <a:bodyPr wrap="square" lIns="0" tIns="0" rIns="0" bIns="0" rtlCol="0"/>
            <a:lstStyle/>
            <a:p>
              <a:endParaRPr/>
            </a:p>
          </p:txBody>
        </p:sp>
        <p:sp>
          <p:nvSpPr>
            <p:cNvPr id="24" name="object 24"/>
            <p:cNvSpPr/>
            <p:nvPr/>
          </p:nvSpPr>
          <p:spPr>
            <a:xfrm>
              <a:off x="2325052" y="3165475"/>
              <a:ext cx="160020" cy="38100"/>
            </a:xfrm>
            <a:custGeom>
              <a:avLst/>
              <a:gdLst/>
              <a:ahLst/>
              <a:cxnLst/>
              <a:rect l="l" t="t" r="r" b="b"/>
              <a:pathLst>
                <a:path w="160019" h="38100">
                  <a:moveTo>
                    <a:pt x="160020" y="0"/>
                  </a:moveTo>
                  <a:lnTo>
                    <a:pt x="0" y="0"/>
                  </a:lnTo>
                  <a:lnTo>
                    <a:pt x="0" y="37782"/>
                  </a:lnTo>
                  <a:lnTo>
                    <a:pt x="160020" y="37782"/>
                  </a:lnTo>
                  <a:lnTo>
                    <a:pt x="160020" y="0"/>
                  </a:lnTo>
                  <a:close/>
                </a:path>
              </a:pathLst>
            </a:custGeom>
            <a:solidFill>
              <a:srgbClr val="000000"/>
            </a:solidFill>
          </p:spPr>
          <p:txBody>
            <a:bodyPr wrap="square" lIns="0" tIns="0" rIns="0" bIns="0" rtlCol="0"/>
            <a:lstStyle/>
            <a:p>
              <a:endParaRPr/>
            </a:p>
          </p:txBody>
        </p:sp>
        <p:sp>
          <p:nvSpPr>
            <p:cNvPr id="25" name="object 25"/>
            <p:cNvSpPr/>
            <p:nvPr/>
          </p:nvSpPr>
          <p:spPr>
            <a:xfrm>
              <a:off x="2325052" y="3165475"/>
              <a:ext cx="160020" cy="38100"/>
            </a:xfrm>
            <a:custGeom>
              <a:avLst/>
              <a:gdLst/>
              <a:ahLst/>
              <a:cxnLst/>
              <a:rect l="l" t="t" r="r" b="b"/>
              <a:pathLst>
                <a:path w="160019" h="38100">
                  <a:moveTo>
                    <a:pt x="0" y="37782"/>
                  </a:moveTo>
                  <a:lnTo>
                    <a:pt x="160020" y="37782"/>
                  </a:lnTo>
                  <a:lnTo>
                    <a:pt x="160020" y="0"/>
                  </a:lnTo>
                  <a:lnTo>
                    <a:pt x="0" y="0"/>
                  </a:lnTo>
                  <a:lnTo>
                    <a:pt x="0" y="37782"/>
                  </a:lnTo>
                </a:path>
              </a:pathLst>
            </a:custGeom>
            <a:ln w="10794">
              <a:solidFill>
                <a:srgbClr val="00AF4F"/>
              </a:solidFill>
            </a:ln>
          </p:spPr>
          <p:txBody>
            <a:bodyPr wrap="square" lIns="0" tIns="0" rIns="0" bIns="0" rtlCol="0"/>
            <a:lstStyle/>
            <a:p>
              <a:endParaRPr/>
            </a:p>
          </p:txBody>
        </p:sp>
        <p:sp>
          <p:nvSpPr>
            <p:cNvPr id="26" name="object 26"/>
            <p:cNvSpPr/>
            <p:nvPr/>
          </p:nvSpPr>
          <p:spPr>
            <a:xfrm>
              <a:off x="2543492" y="3125787"/>
              <a:ext cx="139700" cy="114935"/>
            </a:xfrm>
            <a:custGeom>
              <a:avLst/>
              <a:gdLst/>
              <a:ahLst/>
              <a:cxnLst/>
              <a:rect l="l" t="t" r="r" b="b"/>
              <a:pathLst>
                <a:path w="139700" h="114935">
                  <a:moveTo>
                    <a:pt x="26352" y="37782"/>
                  </a:moveTo>
                  <a:lnTo>
                    <a:pt x="0" y="64135"/>
                  </a:lnTo>
                  <a:lnTo>
                    <a:pt x="50800" y="114935"/>
                  </a:lnTo>
                  <a:lnTo>
                    <a:pt x="103505" y="62229"/>
                  </a:lnTo>
                  <a:lnTo>
                    <a:pt x="50800" y="62229"/>
                  </a:lnTo>
                  <a:lnTo>
                    <a:pt x="26352" y="37782"/>
                  </a:lnTo>
                  <a:close/>
                </a:path>
                <a:path w="139700" h="114935">
                  <a:moveTo>
                    <a:pt x="113030" y="0"/>
                  </a:moveTo>
                  <a:lnTo>
                    <a:pt x="50800" y="62229"/>
                  </a:lnTo>
                  <a:lnTo>
                    <a:pt x="103505" y="62229"/>
                  </a:lnTo>
                  <a:lnTo>
                    <a:pt x="139382" y="26352"/>
                  </a:lnTo>
                  <a:lnTo>
                    <a:pt x="113030" y="0"/>
                  </a:lnTo>
                  <a:close/>
                </a:path>
              </a:pathLst>
            </a:custGeom>
            <a:solidFill>
              <a:srgbClr val="000000"/>
            </a:solidFill>
          </p:spPr>
          <p:txBody>
            <a:bodyPr wrap="square" lIns="0" tIns="0" rIns="0" bIns="0" rtlCol="0"/>
            <a:lstStyle/>
            <a:p>
              <a:endParaRPr/>
            </a:p>
          </p:txBody>
        </p:sp>
        <p:sp>
          <p:nvSpPr>
            <p:cNvPr id="27" name="object 27"/>
            <p:cNvSpPr/>
            <p:nvPr/>
          </p:nvSpPr>
          <p:spPr>
            <a:xfrm>
              <a:off x="2543492" y="3125787"/>
              <a:ext cx="139700" cy="114935"/>
            </a:xfrm>
            <a:custGeom>
              <a:avLst/>
              <a:gdLst/>
              <a:ahLst/>
              <a:cxnLst/>
              <a:rect l="l" t="t" r="r" b="b"/>
              <a:pathLst>
                <a:path w="139700" h="114935">
                  <a:moveTo>
                    <a:pt x="139382" y="26352"/>
                  </a:moveTo>
                  <a:lnTo>
                    <a:pt x="113030" y="0"/>
                  </a:lnTo>
                  <a:lnTo>
                    <a:pt x="50800" y="62229"/>
                  </a:lnTo>
                  <a:lnTo>
                    <a:pt x="26352" y="37782"/>
                  </a:lnTo>
                  <a:lnTo>
                    <a:pt x="0" y="64135"/>
                  </a:lnTo>
                  <a:lnTo>
                    <a:pt x="50800" y="114935"/>
                  </a:lnTo>
                  <a:lnTo>
                    <a:pt x="139382" y="26352"/>
                  </a:lnTo>
                </a:path>
              </a:pathLst>
            </a:custGeom>
            <a:ln w="10795">
              <a:solidFill>
                <a:srgbClr val="00AF4F"/>
              </a:solidFill>
            </a:ln>
          </p:spPr>
          <p:txBody>
            <a:bodyPr wrap="square" lIns="0" tIns="0" rIns="0" bIns="0" rtlCol="0"/>
            <a:lstStyle/>
            <a:p>
              <a:endParaRPr/>
            </a:p>
          </p:txBody>
        </p:sp>
      </p:grpSp>
      <p:sp>
        <p:nvSpPr>
          <p:cNvPr id="28" name="object 28"/>
          <p:cNvSpPr txBox="1"/>
          <p:nvPr/>
        </p:nvSpPr>
        <p:spPr>
          <a:xfrm>
            <a:off x="2035810" y="1916112"/>
            <a:ext cx="468630" cy="193040"/>
          </a:xfrm>
          <a:prstGeom prst="rect">
            <a:avLst/>
          </a:prstGeom>
        </p:spPr>
        <p:txBody>
          <a:bodyPr vert="horz" wrap="square" lIns="0" tIns="12700" rIns="0" bIns="0" rtlCol="0">
            <a:spAutoFit/>
          </a:bodyPr>
          <a:lstStyle/>
          <a:p>
            <a:pPr marL="12700">
              <a:lnSpc>
                <a:spcPct val="100000"/>
              </a:lnSpc>
              <a:spcBef>
                <a:spcPts val="100"/>
              </a:spcBef>
            </a:pPr>
            <a:r>
              <a:rPr sz="1100" b="1" spc="85" dirty="0">
                <a:solidFill>
                  <a:srgbClr val="FFB800"/>
                </a:solidFill>
                <a:latin typeface="Calibri"/>
                <a:cs typeface="Calibri"/>
              </a:rPr>
              <a:t>Στόχοι</a:t>
            </a:r>
            <a:endParaRPr sz="1100">
              <a:latin typeface="Calibri"/>
              <a:cs typeface="Calibri"/>
            </a:endParaRPr>
          </a:p>
        </p:txBody>
      </p:sp>
      <p:sp>
        <p:nvSpPr>
          <p:cNvPr id="29" name="object 29"/>
          <p:cNvSpPr txBox="1"/>
          <p:nvPr/>
        </p:nvSpPr>
        <p:spPr>
          <a:xfrm>
            <a:off x="1637664" y="3968750"/>
            <a:ext cx="1711960" cy="697865"/>
          </a:xfrm>
          <a:prstGeom prst="rect">
            <a:avLst/>
          </a:prstGeom>
        </p:spPr>
        <p:txBody>
          <a:bodyPr vert="horz" wrap="square" lIns="0" tIns="12700" rIns="0" bIns="0" rtlCol="0">
            <a:spAutoFit/>
          </a:bodyPr>
          <a:lstStyle/>
          <a:p>
            <a:pPr marL="12700" marR="5080" algn="ctr">
              <a:lnSpc>
                <a:spcPct val="100000"/>
              </a:lnSpc>
              <a:spcBef>
                <a:spcPts val="100"/>
              </a:spcBef>
            </a:pPr>
            <a:r>
              <a:rPr sz="1100" spc="-5" dirty="0">
                <a:solidFill>
                  <a:srgbClr val="FFFFFF"/>
                </a:solidFill>
                <a:latin typeface="Calibri"/>
                <a:cs typeface="Calibri"/>
              </a:rPr>
              <a:t>Το κορεατικό </a:t>
            </a:r>
            <a:r>
              <a:rPr sz="1100" spc="-10" dirty="0">
                <a:solidFill>
                  <a:srgbClr val="FFFFFF"/>
                </a:solidFill>
                <a:latin typeface="Calibri"/>
                <a:cs typeface="Calibri"/>
              </a:rPr>
              <a:t>μητρώο </a:t>
            </a:r>
            <a:r>
              <a:rPr sz="1100" spc="-5" dirty="0">
                <a:solidFill>
                  <a:srgbClr val="FFFFFF"/>
                </a:solidFill>
                <a:latin typeface="Calibri"/>
                <a:cs typeface="Calibri"/>
              </a:rPr>
              <a:t> περιγράφει τους</a:t>
            </a:r>
            <a:r>
              <a:rPr sz="1100" spc="-10" dirty="0">
                <a:solidFill>
                  <a:srgbClr val="FFFFFF"/>
                </a:solidFill>
                <a:latin typeface="Calibri"/>
                <a:cs typeface="Calibri"/>
              </a:rPr>
              <a:t> </a:t>
            </a:r>
            <a:r>
              <a:rPr sz="1100" b="1" spc="-5" dirty="0">
                <a:solidFill>
                  <a:srgbClr val="FFB800"/>
                </a:solidFill>
                <a:latin typeface="Calibri"/>
                <a:cs typeface="Calibri"/>
              </a:rPr>
              <a:t>στόχους</a:t>
            </a:r>
            <a:r>
              <a:rPr sz="1100" b="1" dirty="0">
                <a:solidFill>
                  <a:srgbClr val="FFB800"/>
                </a:solidFill>
                <a:latin typeface="Calibri"/>
                <a:cs typeface="Calibri"/>
              </a:rPr>
              <a:t> </a:t>
            </a:r>
            <a:r>
              <a:rPr sz="1100" b="1" spc="-5" dirty="0">
                <a:solidFill>
                  <a:srgbClr val="FFB800"/>
                </a:solidFill>
                <a:latin typeface="Calibri"/>
                <a:cs typeface="Calibri"/>
              </a:rPr>
              <a:t>της </a:t>
            </a:r>
            <a:r>
              <a:rPr sz="1100" b="1" spc="-235" dirty="0">
                <a:solidFill>
                  <a:srgbClr val="FFB800"/>
                </a:solidFill>
                <a:latin typeface="Calibri"/>
                <a:cs typeface="Calibri"/>
              </a:rPr>
              <a:t> </a:t>
            </a:r>
            <a:r>
              <a:rPr sz="1100" b="1" spc="-5" dirty="0">
                <a:solidFill>
                  <a:srgbClr val="FFB800"/>
                </a:solidFill>
                <a:latin typeface="Calibri"/>
                <a:cs typeface="Calibri"/>
              </a:rPr>
              <a:t>έγκρισης</a:t>
            </a:r>
            <a:r>
              <a:rPr sz="1100" b="1" spc="-10" dirty="0">
                <a:solidFill>
                  <a:srgbClr val="FFB800"/>
                </a:solidFill>
                <a:latin typeface="Calibri"/>
                <a:cs typeface="Calibri"/>
              </a:rPr>
              <a:t> </a:t>
            </a:r>
            <a:r>
              <a:rPr sz="1100" b="1" spc="-5" dirty="0">
                <a:solidFill>
                  <a:srgbClr val="FFB800"/>
                </a:solidFill>
                <a:latin typeface="Calibri"/>
                <a:cs typeface="Calibri"/>
              </a:rPr>
              <a:t>τύπου </a:t>
            </a:r>
            <a:r>
              <a:rPr sz="1100" spc="-5" dirty="0">
                <a:solidFill>
                  <a:srgbClr val="FFFFFF"/>
                </a:solidFill>
                <a:latin typeface="Calibri"/>
                <a:cs typeface="Calibri"/>
              </a:rPr>
              <a:t>για</a:t>
            </a:r>
            <a:r>
              <a:rPr sz="1100" dirty="0">
                <a:solidFill>
                  <a:srgbClr val="FFFFFF"/>
                </a:solidFill>
                <a:latin typeface="Calibri"/>
                <a:cs typeface="Calibri"/>
              </a:rPr>
              <a:t> </a:t>
            </a:r>
            <a:r>
              <a:rPr sz="1100" spc="-10" dirty="0">
                <a:solidFill>
                  <a:srgbClr val="FFFFFF"/>
                </a:solidFill>
                <a:latin typeface="Calibri"/>
                <a:cs typeface="Calibri"/>
              </a:rPr>
              <a:t>τη </a:t>
            </a:r>
            <a:r>
              <a:rPr sz="1100" spc="-5" dirty="0">
                <a:solidFill>
                  <a:srgbClr val="FFFFFF"/>
                </a:solidFill>
                <a:latin typeface="Calibri"/>
                <a:cs typeface="Calibri"/>
              </a:rPr>
              <a:t> </a:t>
            </a:r>
            <a:r>
              <a:rPr sz="1100" b="1" spc="-5" dirty="0">
                <a:solidFill>
                  <a:srgbClr val="FFB800"/>
                </a:solidFill>
                <a:latin typeface="Calibri"/>
                <a:cs typeface="Calibri"/>
              </a:rPr>
              <a:t>θαλάσσια</a:t>
            </a:r>
            <a:r>
              <a:rPr sz="1100" b="1" spc="-10" dirty="0">
                <a:solidFill>
                  <a:srgbClr val="FFB800"/>
                </a:solidFill>
                <a:latin typeface="Calibri"/>
                <a:cs typeface="Calibri"/>
              </a:rPr>
              <a:t> </a:t>
            </a:r>
            <a:r>
              <a:rPr sz="1100" spc="-15" dirty="0">
                <a:solidFill>
                  <a:srgbClr val="FFFFFF"/>
                </a:solidFill>
                <a:latin typeface="Calibri"/>
                <a:cs typeface="Calibri"/>
              </a:rPr>
              <a:t>κυβερνοασφάλεια.</a:t>
            </a:r>
            <a:endParaRPr sz="1100">
              <a:latin typeface="Calibri"/>
              <a:cs typeface="Calibri"/>
            </a:endParaRPr>
          </a:p>
        </p:txBody>
      </p:sp>
      <p:grpSp>
        <p:nvGrpSpPr>
          <p:cNvPr id="30" name="object 30"/>
          <p:cNvGrpSpPr/>
          <p:nvPr/>
        </p:nvGrpSpPr>
        <p:grpSpPr>
          <a:xfrm>
            <a:off x="4509770" y="1714500"/>
            <a:ext cx="2065020" cy="3966845"/>
            <a:chOff x="4509770" y="1714500"/>
            <a:chExt cx="2065020" cy="3966845"/>
          </a:xfrm>
        </p:grpSpPr>
        <p:sp>
          <p:nvSpPr>
            <p:cNvPr id="31" name="object 31"/>
            <p:cNvSpPr/>
            <p:nvPr/>
          </p:nvSpPr>
          <p:spPr>
            <a:xfrm>
              <a:off x="4525645" y="1730375"/>
              <a:ext cx="2033270" cy="3935095"/>
            </a:xfrm>
            <a:custGeom>
              <a:avLst/>
              <a:gdLst/>
              <a:ahLst/>
              <a:cxnLst/>
              <a:rect l="l" t="t" r="r" b="b"/>
              <a:pathLst>
                <a:path w="2033270" h="3935095">
                  <a:moveTo>
                    <a:pt x="1694179" y="0"/>
                  </a:moveTo>
                  <a:lnTo>
                    <a:pt x="338772" y="0"/>
                  </a:lnTo>
                  <a:lnTo>
                    <a:pt x="292734" y="3175"/>
                  </a:lnTo>
                  <a:lnTo>
                    <a:pt x="248919" y="12064"/>
                  </a:lnTo>
                  <a:lnTo>
                    <a:pt x="207009" y="26670"/>
                  </a:lnTo>
                  <a:lnTo>
                    <a:pt x="167957" y="46354"/>
                  </a:lnTo>
                  <a:lnTo>
                    <a:pt x="131762" y="70485"/>
                  </a:lnTo>
                  <a:lnTo>
                    <a:pt x="99377" y="99377"/>
                  </a:lnTo>
                  <a:lnTo>
                    <a:pt x="70484" y="131762"/>
                  </a:lnTo>
                  <a:lnTo>
                    <a:pt x="46354" y="167957"/>
                  </a:lnTo>
                  <a:lnTo>
                    <a:pt x="26669" y="207010"/>
                  </a:lnTo>
                  <a:lnTo>
                    <a:pt x="12064" y="248920"/>
                  </a:lnTo>
                  <a:lnTo>
                    <a:pt x="3175" y="292735"/>
                  </a:lnTo>
                  <a:lnTo>
                    <a:pt x="0" y="338772"/>
                  </a:lnTo>
                  <a:lnTo>
                    <a:pt x="0" y="3596004"/>
                  </a:lnTo>
                  <a:lnTo>
                    <a:pt x="3175" y="3642042"/>
                  </a:lnTo>
                  <a:lnTo>
                    <a:pt x="12064" y="3686175"/>
                  </a:lnTo>
                  <a:lnTo>
                    <a:pt x="26669" y="3728085"/>
                  </a:lnTo>
                  <a:lnTo>
                    <a:pt x="46354" y="3767137"/>
                  </a:lnTo>
                  <a:lnTo>
                    <a:pt x="70484" y="3803332"/>
                  </a:lnTo>
                  <a:lnTo>
                    <a:pt x="99377" y="3835717"/>
                  </a:lnTo>
                  <a:lnTo>
                    <a:pt x="131762" y="3864292"/>
                  </a:lnTo>
                  <a:lnTo>
                    <a:pt x="167957" y="3888740"/>
                  </a:lnTo>
                  <a:lnTo>
                    <a:pt x="207009" y="3908425"/>
                  </a:lnTo>
                  <a:lnTo>
                    <a:pt x="248919" y="3922712"/>
                  </a:lnTo>
                  <a:lnTo>
                    <a:pt x="292734" y="3931920"/>
                  </a:lnTo>
                  <a:lnTo>
                    <a:pt x="338772" y="3935095"/>
                  </a:lnTo>
                  <a:lnTo>
                    <a:pt x="1694179" y="3935095"/>
                  </a:lnTo>
                  <a:lnTo>
                    <a:pt x="1740217" y="3931920"/>
                  </a:lnTo>
                  <a:lnTo>
                    <a:pt x="1784350" y="3922712"/>
                  </a:lnTo>
                  <a:lnTo>
                    <a:pt x="1825942" y="3908425"/>
                  </a:lnTo>
                  <a:lnTo>
                    <a:pt x="1865312" y="3888740"/>
                  </a:lnTo>
                  <a:lnTo>
                    <a:pt x="1901189" y="3864292"/>
                  </a:lnTo>
                  <a:lnTo>
                    <a:pt x="1933892" y="3835717"/>
                  </a:lnTo>
                  <a:lnTo>
                    <a:pt x="1962467" y="3803332"/>
                  </a:lnTo>
                  <a:lnTo>
                    <a:pt x="1986597" y="3767137"/>
                  </a:lnTo>
                  <a:lnTo>
                    <a:pt x="2006282" y="3728085"/>
                  </a:lnTo>
                  <a:lnTo>
                    <a:pt x="2020887" y="3686175"/>
                  </a:lnTo>
                  <a:lnTo>
                    <a:pt x="2029777" y="3642042"/>
                  </a:lnTo>
                  <a:lnTo>
                    <a:pt x="2032952" y="3596004"/>
                  </a:lnTo>
                  <a:lnTo>
                    <a:pt x="2032952" y="338772"/>
                  </a:lnTo>
                  <a:lnTo>
                    <a:pt x="2029777" y="292735"/>
                  </a:lnTo>
                  <a:lnTo>
                    <a:pt x="2020887" y="248920"/>
                  </a:lnTo>
                  <a:lnTo>
                    <a:pt x="2006282" y="207010"/>
                  </a:lnTo>
                  <a:lnTo>
                    <a:pt x="1986597" y="167957"/>
                  </a:lnTo>
                  <a:lnTo>
                    <a:pt x="1962467" y="131762"/>
                  </a:lnTo>
                  <a:lnTo>
                    <a:pt x="1933892" y="99377"/>
                  </a:lnTo>
                  <a:lnTo>
                    <a:pt x="1901189" y="70485"/>
                  </a:lnTo>
                  <a:lnTo>
                    <a:pt x="1865312" y="46354"/>
                  </a:lnTo>
                  <a:lnTo>
                    <a:pt x="1825942" y="26670"/>
                  </a:lnTo>
                  <a:lnTo>
                    <a:pt x="1784350" y="12064"/>
                  </a:lnTo>
                  <a:lnTo>
                    <a:pt x="1740217" y="3175"/>
                  </a:lnTo>
                  <a:lnTo>
                    <a:pt x="1694179" y="0"/>
                  </a:lnTo>
                  <a:close/>
                </a:path>
              </a:pathLst>
            </a:custGeom>
            <a:solidFill>
              <a:srgbClr val="000000"/>
            </a:solidFill>
          </p:spPr>
          <p:txBody>
            <a:bodyPr wrap="square" lIns="0" tIns="0" rIns="0" bIns="0" rtlCol="0"/>
            <a:lstStyle/>
            <a:p>
              <a:endParaRPr/>
            </a:p>
          </p:txBody>
        </p:sp>
        <p:sp>
          <p:nvSpPr>
            <p:cNvPr id="32" name="object 32"/>
            <p:cNvSpPr/>
            <p:nvPr/>
          </p:nvSpPr>
          <p:spPr>
            <a:xfrm>
              <a:off x="4525645" y="1730375"/>
              <a:ext cx="2033270" cy="3935095"/>
            </a:xfrm>
            <a:custGeom>
              <a:avLst/>
              <a:gdLst/>
              <a:ahLst/>
              <a:cxnLst/>
              <a:rect l="l" t="t" r="r" b="b"/>
              <a:pathLst>
                <a:path w="2033270" h="3935095">
                  <a:moveTo>
                    <a:pt x="0" y="338772"/>
                  </a:moveTo>
                  <a:lnTo>
                    <a:pt x="3175" y="292735"/>
                  </a:lnTo>
                  <a:lnTo>
                    <a:pt x="12064" y="248920"/>
                  </a:lnTo>
                  <a:lnTo>
                    <a:pt x="26669" y="207010"/>
                  </a:lnTo>
                  <a:lnTo>
                    <a:pt x="46354" y="167957"/>
                  </a:lnTo>
                  <a:lnTo>
                    <a:pt x="70484" y="131762"/>
                  </a:lnTo>
                  <a:lnTo>
                    <a:pt x="99377" y="99377"/>
                  </a:lnTo>
                  <a:lnTo>
                    <a:pt x="131762" y="70485"/>
                  </a:lnTo>
                  <a:lnTo>
                    <a:pt x="167957" y="46354"/>
                  </a:lnTo>
                  <a:lnTo>
                    <a:pt x="207009" y="26670"/>
                  </a:lnTo>
                  <a:lnTo>
                    <a:pt x="248919" y="12064"/>
                  </a:lnTo>
                  <a:lnTo>
                    <a:pt x="292734" y="3175"/>
                  </a:lnTo>
                  <a:lnTo>
                    <a:pt x="338772" y="0"/>
                  </a:lnTo>
                  <a:lnTo>
                    <a:pt x="1694179" y="0"/>
                  </a:lnTo>
                  <a:lnTo>
                    <a:pt x="1740217" y="3175"/>
                  </a:lnTo>
                  <a:lnTo>
                    <a:pt x="1784350" y="12064"/>
                  </a:lnTo>
                  <a:lnTo>
                    <a:pt x="1825942" y="26670"/>
                  </a:lnTo>
                  <a:lnTo>
                    <a:pt x="1865312" y="46354"/>
                  </a:lnTo>
                  <a:lnTo>
                    <a:pt x="1901189" y="70485"/>
                  </a:lnTo>
                  <a:lnTo>
                    <a:pt x="1933892" y="99377"/>
                  </a:lnTo>
                  <a:lnTo>
                    <a:pt x="1962467" y="131762"/>
                  </a:lnTo>
                  <a:lnTo>
                    <a:pt x="1986597" y="167957"/>
                  </a:lnTo>
                  <a:lnTo>
                    <a:pt x="2006282" y="207010"/>
                  </a:lnTo>
                  <a:lnTo>
                    <a:pt x="2020887" y="248920"/>
                  </a:lnTo>
                  <a:lnTo>
                    <a:pt x="2029777" y="292735"/>
                  </a:lnTo>
                  <a:lnTo>
                    <a:pt x="2032952" y="338772"/>
                  </a:lnTo>
                  <a:lnTo>
                    <a:pt x="2032952" y="3596004"/>
                  </a:lnTo>
                  <a:lnTo>
                    <a:pt x="2029777" y="3642042"/>
                  </a:lnTo>
                  <a:lnTo>
                    <a:pt x="2020887" y="3686175"/>
                  </a:lnTo>
                  <a:lnTo>
                    <a:pt x="2006282" y="3728085"/>
                  </a:lnTo>
                  <a:lnTo>
                    <a:pt x="1986597" y="3767137"/>
                  </a:lnTo>
                  <a:lnTo>
                    <a:pt x="1962467" y="3803332"/>
                  </a:lnTo>
                  <a:lnTo>
                    <a:pt x="1933892" y="3835717"/>
                  </a:lnTo>
                  <a:lnTo>
                    <a:pt x="1901189" y="3864292"/>
                  </a:lnTo>
                  <a:lnTo>
                    <a:pt x="1865312" y="3888740"/>
                  </a:lnTo>
                  <a:lnTo>
                    <a:pt x="1825942" y="3908425"/>
                  </a:lnTo>
                  <a:lnTo>
                    <a:pt x="1784350" y="3922712"/>
                  </a:lnTo>
                  <a:lnTo>
                    <a:pt x="1740217" y="3931920"/>
                  </a:lnTo>
                  <a:lnTo>
                    <a:pt x="1694179" y="3935095"/>
                  </a:lnTo>
                  <a:lnTo>
                    <a:pt x="338772" y="3935095"/>
                  </a:lnTo>
                  <a:lnTo>
                    <a:pt x="292734" y="3931920"/>
                  </a:lnTo>
                  <a:lnTo>
                    <a:pt x="248919" y="3922712"/>
                  </a:lnTo>
                  <a:lnTo>
                    <a:pt x="207009" y="3908425"/>
                  </a:lnTo>
                  <a:lnTo>
                    <a:pt x="167957" y="3888740"/>
                  </a:lnTo>
                  <a:lnTo>
                    <a:pt x="131762" y="3864292"/>
                  </a:lnTo>
                  <a:lnTo>
                    <a:pt x="99377" y="3835717"/>
                  </a:lnTo>
                  <a:lnTo>
                    <a:pt x="70484" y="3803332"/>
                  </a:lnTo>
                  <a:lnTo>
                    <a:pt x="46354" y="3767137"/>
                  </a:lnTo>
                  <a:lnTo>
                    <a:pt x="26669" y="3728085"/>
                  </a:lnTo>
                  <a:lnTo>
                    <a:pt x="12064" y="3686175"/>
                  </a:lnTo>
                  <a:lnTo>
                    <a:pt x="3175" y="3642042"/>
                  </a:lnTo>
                  <a:lnTo>
                    <a:pt x="0" y="3596004"/>
                  </a:lnTo>
                  <a:lnTo>
                    <a:pt x="0" y="338772"/>
                  </a:lnTo>
                </a:path>
              </a:pathLst>
            </a:custGeom>
            <a:ln w="31750">
              <a:solidFill>
                <a:srgbClr val="FFB800"/>
              </a:solidFill>
            </a:ln>
          </p:spPr>
          <p:txBody>
            <a:bodyPr wrap="square" lIns="0" tIns="0" rIns="0" bIns="0" rtlCol="0"/>
            <a:lstStyle/>
            <a:p>
              <a:endParaRPr/>
            </a:p>
          </p:txBody>
        </p:sp>
        <p:pic>
          <p:nvPicPr>
            <p:cNvPr id="33" name="object 33"/>
            <p:cNvPicPr/>
            <p:nvPr/>
          </p:nvPicPr>
          <p:blipFill>
            <a:blip r:embed="rId3" cstate="print"/>
            <a:stretch>
              <a:fillRect/>
            </a:stretch>
          </p:blipFill>
          <p:spPr>
            <a:xfrm>
              <a:off x="5104447" y="2708910"/>
              <a:ext cx="816927" cy="862647"/>
            </a:xfrm>
            <a:prstGeom prst="rect">
              <a:avLst/>
            </a:prstGeom>
          </p:spPr>
        </p:pic>
      </p:grpSp>
      <p:sp>
        <p:nvSpPr>
          <p:cNvPr id="34" name="object 34"/>
          <p:cNvSpPr txBox="1"/>
          <p:nvPr/>
        </p:nvSpPr>
        <p:spPr>
          <a:xfrm>
            <a:off x="4859337" y="1865312"/>
            <a:ext cx="1176020" cy="405765"/>
          </a:xfrm>
          <a:prstGeom prst="rect">
            <a:avLst/>
          </a:prstGeom>
        </p:spPr>
        <p:txBody>
          <a:bodyPr vert="horz" wrap="square" lIns="0" tIns="12700" rIns="0" bIns="0" rtlCol="0">
            <a:spAutoFit/>
          </a:bodyPr>
          <a:lstStyle/>
          <a:p>
            <a:pPr marL="12700" marR="5080" indent="280035">
              <a:lnSpc>
                <a:spcPct val="100000"/>
              </a:lnSpc>
              <a:spcBef>
                <a:spcPts val="100"/>
              </a:spcBef>
            </a:pPr>
            <a:r>
              <a:rPr sz="1250" b="1" spc="60" dirty="0">
                <a:solidFill>
                  <a:srgbClr val="FFB800"/>
                </a:solidFill>
                <a:latin typeface="Calibri"/>
                <a:cs typeface="Calibri"/>
              </a:rPr>
              <a:t>Ασφαλή </a:t>
            </a:r>
            <a:r>
              <a:rPr sz="1250" b="1" spc="65" dirty="0">
                <a:solidFill>
                  <a:srgbClr val="FFB800"/>
                </a:solidFill>
                <a:latin typeface="Calibri"/>
                <a:cs typeface="Calibri"/>
              </a:rPr>
              <a:t> </a:t>
            </a:r>
            <a:r>
              <a:rPr sz="1250" b="1" spc="40" dirty="0">
                <a:solidFill>
                  <a:srgbClr val="FFB800"/>
                </a:solidFill>
                <a:latin typeface="Calibri"/>
                <a:cs typeface="Calibri"/>
              </a:rPr>
              <a:t>χ</a:t>
            </a:r>
            <a:r>
              <a:rPr sz="1250" b="1" spc="60" dirty="0">
                <a:solidFill>
                  <a:srgbClr val="FFB800"/>
                </a:solidFill>
                <a:latin typeface="Calibri"/>
                <a:cs typeface="Calibri"/>
              </a:rPr>
              <a:t>α</a:t>
            </a:r>
            <a:r>
              <a:rPr sz="1250" b="1" spc="50" dirty="0">
                <a:solidFill>
                  <a:srgbClr val="FFB800"/>
                </a:solidFill>
                <a:latin typeface="Calibri"/>
                <a:cs typeface="Calibri"/>
              </a:rPr>
              <a:t>ρ</a:t>
            </a:r>
            <a:r>
              <a:rPr sz="1250" b="1" spc="60" dirty="0">
                <a:solidFill>
                  <a:srgbClr val="FFB800"/>
                </a:solidFill>
                <a:latin typeface="Calibri"/>
                <a:cs typeface="Calibri"/>
              </a:rPr>
              <a:t>α</a:t>
            </a:r>
            <a:r>
              <a:rPr sz="1250" b="1" spc="45" dirty="0">
                <a:solidFill>
                  <a:srgbClr val="FFB800"/>
                </a:solidFill>
                <a:latin typeface="Calibri"/>
                <a:cs typeface="Calibri"/>
              </a:rPr>
              <a:t>κ</a:t>
            </a:r>
            <a:r>
              <a:rPr sz="1250" b="1" spc="35" dirty="0">
                <a:solidFill>
                  <a:srgbClr val="FFB800"/>
                </a:solidFill>
                <a:latin typeface="Calibri"/>
                <a:cs typeface="Calibri"/>
              </a:rPr>
              <a:t>τ</a:t>
            </a:r>
            <a:r>
              <a:rPr sz="1250" b="1" spc="50" dirty="0">
                <a:solidFill>
                  <a:srgbClr val="FFB800"/>
                </a:solidFill>
                <a:latin typeface="Calibri"/>
                <a:cs typeface="Calibri"/>
              </a:rPr>
              <a:t>ηρ</a:t>
            </a:r>
            <a:r>
              <a:rPr sz="1250" b="1" spc="20" dirty="0">
                <a:solidFill>
                  <a:srgbClr val="FFB800"/>
                </a:solidFill>
                <a:latin typeface="Calibri"/>
                <a:cs typeface="Calibri"/>
              </a:rPr>
              <a:t>ι</a:t>
            </a:r>
            <a:r>
              <a:rPr sz="1250" b="1" spc="50" dirty="0">
                <a:solidFill>
                  <a:srgbClr val="FFB800"/>
                </a:solidFill>
                <a:latin typeface="Calibri"/>
                <a:cs typeface="Calibri"/>
              </a:rPr>
              <a:t>σ</a:t>
            </a:r>
            <a:r>
              <a:rPr sz="1250" b="1" spc="35" dirty="0">
                <a:solidFill>
                  <a:srgbClr val="FFB800"/>
                </a:solidFill>
                <a:latin typeface="Calibri"/>
                <a:cs typeface="Calibri"/>
              </a:rPr>
              <a:t>τ</a:t>
            </a:r>
            <a:r>
              <a:rPr sz="1250" b="1" spc="20" dirty="0">
                <a:solidFill>
                  <a:srgbClr val="FFB800"/>
                </a:solidFill>
                <a:latin typeface="Calibri"/>
                <a:cs typeface="Calibri"/>
              </a:rPr>
              <a:t>ι</a:t>
            </a:r>
            <a:r>
              <a:rPr sz="1250" b="1" spc="45" dirty="0">
                <a:solidFill>
                  <a:srgbClr val="FFB800"/>
                </a:solidFill>
                <a:latin typeface="Calibri"/>
                <a:cs typeface="Calibri"/>
              </a:rPr>
              <a:t>κ</a:t>
            </a:r>
            <a:r>
              <a:rPr sz="1250" b="1" spc="75" dirty="0">
                <a:solidFill>
                  <a:srgbClr val="FFB800"/>
                </a:solidFill>
                <a:latin typeface="Calibri"/>
                <a:cs typeface="Calibri"/>
              </a:rPr>
              <a:t>ά</a:t>
            </a:r>
            <a:endParaRPr sz="1250">
              <a:latin typeface="Calibri"/>
              <a:cs typeface="Calibri"/>
            </a:endParaRPr>
          </a:p>
        </p:txBody>
      </p:sp>
      <p:sp>
        <p:nvSpPr>
          <p:cNvPr id="35" name="object 35"/>
          <p:cNvSpPr txBox="1"/>
          <p:nvPr/>
        </p:nvSpPr>
        <p:spPr>
          <a:xfrm>
            <a:off x="4678045" y="3924617"/>
            <a:ext cx="1790700" cy="694055"/>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80" dirty="0">
                <a:solidFill>
                  <a:srgbClr val="FFFFFF"/>
                </a:solidFill>
                <a:latin typeface="Calibri"/>
                <a:cs typeface="Calibri"/>
              </a:rPr>
              <a:t>Αναφέρει λεπτομερώς </a:t>
            </a:r>
            <a:r>
              <a:rPr sz="1100" spc="55" dirty="0">
                <a:solidFill>
                  <a:srgbClr val="FFFFFF"/>
                </a:solidFill>
                <a:latin typeface="Calibri"/>
                <a:cs typeface="Calibri"/>
              </a:rPr>
              <a:t>τις </a:t>
            </a:r>
            <a:r>
              <a:rPr sz="1100" spc="60" dirty="0">
                <a:solidFill>
                  <a:srgbClr val="FFFFFF"/>
                </a:solidFill>
                <a:latin typeface="Calibri"/>
                <a:cs typeface="Calibri"/>
              </a:rPr>
              <a:t> </a:t>
            </a:r>
            <a:r>
              <a:rPr sz="1100" b="1" spc="45" dirty="0">
                <a:solidFill>
                  <a:srgbClr val="FFB800"/>
                </a:solidFill>
                <a:latin typeface="Calibri"/>
                <a:cs typeface="Calibri"/>
              </a:rPr>
              <a:t>απαιτήσεις </a:t>
            </a:r>
            <a:r>
              <a:rPr sz="1100" b="1" spc="50" dirty="0">
                <a:solidFill>
                  <a:srgbClr val="FFB800"/>
                </a:solidFill>
                <a:latin typeface="Calibri"/>
                <a:cs typeface="Calibri"/>
              </a:rPr>
              <a:t>ασφαλείας </a:t>
            </a:r>
            <a:r>
              <a:rPr sz="1100" spc="85" dirty="0">
                <a:solidFill>
                  <a:srgbClr val="FFFFFF"/>
                </a:solidFill>
                <a:latin typeface="Calibri"/>
                <a:cs typeface="Calibri"/>
              </a:rPr>
              <a:t>που </a:t>
            </a:r>
            <a:r>
              <a:rPr sz="1100" spc="-235" dirty="0">
                <a:solidFill>
                  <a:srgbClr val="FFFFFF"/>
                </a:solidFill>
                <a:latin typeface="Calibri"/>
                <a:cs typeface="Calibri"/>
              </a:rPr>
              <a:t> </a:t>
            </a:r>
            <a:r>
              <a:rPr sz="1100" spc="70" dirty="0">
                <a:solidFill>
                  <a:srgbClr val="FFFFFF"/>
                </a:solidFill>
                <a:latin typeface="Calibri"/>
                <a:cs typeface="Calibri"/>
              </a:rPr>
              <a:t>απαιτούνται και </a:t>
            </a:r>
            <a:r>
              <a:rPr sz="1100" b="1" spc="75" dirty="0">
                <a:solidFill>
                  <a:srgbClr val="FFB800"/>
                </a:solidFill>
                <a:latin typeface="Calibri"/>
                <a:cs typeface="Calibri"/>
              </a:rPr>
              <a:t>τα </a:t>
            </a:r>
            <a:r>
              <a:rPr sz="1100" b="1" spc="80" dirty="0">
                <a:solidFill>
                  <a:srgbClr val="FFB800"/>
                </a:solidFill>
                <a:latin typeface="Calibri"/>
                <a:cs typeface="Calibri"/>
              </a:rPr>
              <a:t> </a:t>
            </a:r>
            <a:r>
              <a:rPr sz="1100" spc="70" dirty="0">
                <a:solidFill>
                  <a:srgbClr val="FFFFFF"/>
                </a:solidFill>
                <a:latin typeface="Calibri"/>
                <a:cs typeface="Calibri"/>
              </a:rPr>
              <a:t>αντίστοιχα</a:t>
            </a:r>
            <a:r>
              <a:rPr sz="1100" spc="15" dirty="0">
                <a:solidFill>
                  <a:srgbClr val="FFFFFF"/>
                </a:solidFill>
                <a:latin typeface="Calibri"/>
                <a:cs typeface="Calibri"/>
              </a:rPr>
              <a:t> </a:t>
            </a:r>
            <a:r>
              <a:rPr sz="1100" b="1" spc="80" dirty="0">
                <a:solidFill>
                  <a:srgbClr val="FFB800"/>
                </a:solidFill>
                <a:latin typeface="Calibri"/>
                <a:cs typeface="Calibri"/>
              </a:rPr>
              <a:t>επίπεδά</a:t>
            </a:r>
            <a:r>
              <a:rPr sz="1100" b="1" spc="20" dirty="0">
                <a:solidFill>
                  <a:srgbClr val="FFB800"/>
                </a:solidFill>
                <a:latin typeface="Calibri"/>
                <a:cs typeface="Calibri"/>
              </a:rPr>
              <a:t> </a:t>
            </a:r>
            <a:r>
              <a:rPr sz="1100" spc="65" dirty="0">
                <a:solidFill>
                  <a:srgbClr val="FFFFFF"/>
                </a:solidFill>
                <a:latin typeface="Calibri"/>
                <a:cs typeface="Calibri"/>
              </a:rPr>
              <a:t>τους</a:t>
            </a:r>
            <a:r>
              <a:rPr sz="1100" b="1" spc="65" dirty="0">
                <a:solidFill>
                  <a:srgbClr val="FFB800"/>
                </a:solidFill>
                <a:latin typeface="Calibri"/>
                <a:cs typeface="Calibri"/>
              </a:rPr>
              <a:t>.</a:t>
            </a:r>
            <a:endParaRPr sz="11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70475" y="0"/>
            <a:ext cx="5773420" cy="6879590"/>
            <a:chOff x="5070475" y="0"/>
            <a:chExt cx="5773420" cy="6879590"/>
          </a:xfrm>
        </p:grpSpPr>
        <p:sp>
          <p:nvSpPr>
            <p:cNvPr id="3" name="object 3"/>
            <p:cNvSpPr/>
            <p:nvPr/>
          </p:nvSpPr>
          <p:spPr>
            <a:xfrm>
              <a:off x="6894512" y="635"/>
              <a:ext cx="1818639" cy="6857365"/>
            </a:xfrm>
            <a:custGeom>
              <a:avLst/>
              <a:gdLst/>
              <a:ahLst/>
              <a:cxnLst/>
              <a:rect l="l" t="t" r="r" b="b"/>
              <a:pathLst>
                <a:path w="1818640" h="6857365">
                  <a:moveTo>
                    <a:pt x="0" y="6857365"/>
                  </a:moveTo>
                  <a:lnTo>
                    <a:pt x="1818322" y="0"/>
                  </a:lnTo>
                </a:path>
              </a:pathLst>
            </a:custGeom>
            <a:ln w="22224">
              <a:solidFill>
                <a:srgbClr val="D6791A"/>
              </a:solidFill>
            </a:ln>
          </p:spPr>
          <p:txBody>
            <a:bodyPr wrap="square" lIns="0" tIns="0" rIns="0" bIns="0" rtlCol="0"/>
            <a:lstStyle/>
            <a:p>
              <a:endParaRPr/>
            </a:p>
          </p:txBody>
        </p:sp>
        <p:sp>
          <p:nvSpPr>
            <p:cNvPr id="4" name="object 4"/>
            <p:cNvSpPr/>
            <p:nvPr/>
          </p:nvSpPr>
          <p:spPr>
            <a:xfrm>
              <a:off x="7894002" y="5207635"/>
              <a:ext cx="757555" cy="1644650"/>
            </a:xfrm>
            <a:custGeom>
              <a:avLst/>
              <a:gdLst/>
              <a:ahLst/>
              <a:cxnLst/>
              <a:rect l="l" t="t" r="r" b="b"/>
              <a:pathLst>
                <a:path w="757554" h="1644650">
                  <a:moveTo>
                    <a:pt x="579119" y="0"/>
                  </a:moveTo>
                  <a:lnTo>
                    <a:pt x="533082" y="6350"/>
                  </a:lnTo>
                  <a:lnTo>
                    <a:pt x="490537" y="24129"/>
                  </a:lnTo>
                  <a:lnTo>
                    <a:pt x="454025" y="52387"/>
                  </a:lnTo>
                  <a:lnTo>
                    <a:pt x="425767" y="89534"/>
                  </a:lnTo>
                  <a:lnTo>
                    <a:pt x="407034" y="134302"/>
                  </a:lnTo>
                  <a:lnTo>
                    <a:pt x="0" y="1644332"/>
                  </a:lnTo>
                  <a:lnTo>
                    <a:pt x="26352" y="1644332"/>
                  </a:lnTo>
                  <a:lnTo>
                    <a:pt x="430847" y="140969"/>
                  </a:lnTo>
                  <a:lnTo>
                    <a:pt x="450850" y="95249"/>
                  </a:lnTo>
                  <a:lnTo>
                    <a:pt x="482917" y="59372"/>
                  </a:lnTo>
                  <a:lnTo>
                    <a:pt x="523875" y="35559"/>
                  </a:lnTo>
                  <a:lnTo>
                    <a:pt x="570547" y="25399"/>
                  </a:lnTo>
                  <a:lnTo>
                    <a:pt x="663698" y="25399"/>
                  </a:lnTo>
                  <a:lnTo>
                    <a:pt x="625792" y="6350"/>
                  </a:lnTo>
                  <a:lnTo>
                    <a:pt x="579119" y="0"/>
                  </a:lnTo>
                  <a:close/>
                </a:path>
                <a:path w="757554" h="1644650">
                  <a:moveTo>
                    <a:pt x="663698" y="25399"/>
                  </a:moveTo>
                  <a:lnTo>
                    <a:pt x="570547" y="25399"/>
                  </a:lnTo>
                  <a:lnTo>
                    <a:pt x="619442" y="30797"/>
                  </a:lnTo>
                  <a:lnTo>
                    <a:pt x="673417" y="57467"/>
                  </a:lnTo>
                  <a:lnTo>
                    <a:pt x="712469" y="103822"/>
                  </a:lnTo>
                  <a:lnTo>
                    <a:pt x="731837" y="161289"/>
                  </a:lnTo>
                  <a:lnTo>
                    <a:pt x="732789" y="192087"/>
                  </a:lnTo>
                  <a:lnTo>
                    <a:pt x="727392" y="222884"/>
                  </a:lnTo>
                  <a:lnTo>
                    <a:pt x="344169" y="1644332"/>
                  </a:lnTo>
                  <a:lnTo>
                    <a:pt x="370522" y="1644332"/>
                  </a:lnTo>
                  <a:lnTo>
                    <a:pt x="751522" y="229234"/>
                  </a:lnTo>
                  <a:lnTo>
                    <a:pt x="757237" y="193674"/>
                  </a:lnTo>
                  <a:lnTo>
                    <a:pt x="756284" y="158114"/>
                  </a:lnTo>
                  <a:lnTo>
                    <a:pt x="733742" y="90804"/>
                  </a:lnTo>
                  <a:lnTo>
                    <a:pt x="687704" y="37464"/>
                  </a:lnTo>
                  <a:lnTo>
                    <a:pt x="663698" y="25399"/>
                  </a:lnTo>
                  <a:close/>
                </a:path>
              </a:pathLst>
            </a:custGeom>
            <a:solidFill>
              <a:srgbClr val="D6791A"/>
            </a:solidFill>
          </p:spPr>
          <p:txBody>
            <a:bodyPr wrap="square" lIns="0" tIns="0" rIns="0" bIns="0" rtlCol="0"/>
            <a:lstStyle/>
            <a:p>
              <a:endParaRPr/>
            </a:p>
          </p:txBody>
        </p:sp>
        <p:sp>
          <p:nvSpPr>
            <p:cNvPr id="5" name="object 5"/>
            <p:cNvSpPr/>
            <p:nvPr/>
          </p:nvSpPr>
          <p:spPr>
            <a:xfrm>
              <a:off x="5070475" y="2945764"/>
              <a:ext cx="5092065" cy="2496185"/>
            </a:xfrm>
            <a:custGeom>
              <a:avLst/>
              <a:gdLst/>
              <a:ahLst/>
              <a:cxnLst/>
              <a:rect l="l" t="t" r="r" b="b"/>
              <a:pathLst>
                <a:path w="5092065" h="2496185">
                  <a:moveTo>
                    <a:pt x="1921827" y="0"/>
                  </a:moveTo>
                  <a:lnTo>
                    <a:pt x="0" y="0"/>
                  </a:lnTo>
                  <a:lnTo>
                    <a:pt x="0" y="1152207"/>
                  </a:lnTo>
                  <a:lnTo>
                    <a:pt x="1921827" y="1152207"/>
                  </a:lnTo>
                  <a:lnTo>
                    <a:pt x="1921827" y="0"/>
                  </a:lnTo>
                  <a:close/>
                </a:path>
                <a:path w="5092065" h="2496185">
                  <a:moveTo>
                    <a:pt x="2977832" y="1344295"/>
                  </a:moveTo>
                  <a:lnTo>
                    <a:pt x="1056005" y="1344295"/>
                  </a:lnTo>
                  <a:lnTo>
                    <a:pt x="1056005" y="2496185"/>
                  </a:lnTo>
                  <a:lnTo>
                    <a:pt x="2977832" y="2496185"/>
                  </a:lnTo>
                  <a:lnTo>
                    <a:pt x="2977832" y="1344295"/>
                  </a:lnTo>
                  <a:close/>
                </a:path>
                <a:path w="5092065" h="2496185">
                  <a:moveTo>
                    <a:pt x="4034155" y="0"/>
                  </a:moveTo>
                  <a:lnTo>
                    <a:pt x="2113915" y="0"/>
                  </a:lnTo>
                  <a:lnTo>
                    <a:pt x="2113915" y="1152207"/>
                  </a:lnTo>
                  <a:lnTo>
                    <a:pt x="4034155" y="1152207"/>
                  </a:lnTo>
                  <a:lnTo>
                    <a:pt x="4034155" y="0"/>
                  </a:lnTo>
                  <a:close/>
                </a:path>
                <a:path w="5092065" h="2496185">
                  <a:moveTo>
                    <a:pt x="5091747" y="1344295"/>
                  </a:moveTo>
                  <a:lnTo>
                    <a:pt x="3169920" y="1344295"/>
                  </a:lnTo>
                  <a:lnTo>
                    <a:pt x="3169920" y="2496185"/>
                  </a:lnTo>
                  <a:lnTo>
                    <a:pt x="5091747" y="2496185"/>
                  </a:lnTo>
                  <a:lnTo>
                    <a:pt x="5091747" y="1344295"/>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7550150" y="6167437"/>
              <a:ext cx="3293427" cy="611187"/>
            </a:xfrm>
            <a:prstGeom prst="rect">
              <a:avLst/>
            </a:prstGeom>
          </p:spPr>
        </p:pic>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875030" y="681990"/>
            <a:ext cx="6555740" cy="1240790"/>
          </a:xfrm>
          <a:prstGeom prst="rect">
            <a:avLst/>
          </a:prstGeom>
        </p:spPr>
        <p:txBody>
          <a:bodyPr vert="horz" wrap="square" lIns="0" tIns="61594" rIns="0" bIns="0" rtlCol="0">
            <a:spAutoFit/>
          </a:bodyPr>
          <a:lstStyle/>
          <a:p>
            <a:pPr marL="12700" marR="5080">
              <a:lnSpc>
                <a:spcPts val="3080"/>
              </a:lnSpc>
              <a:spcBef>
                <a:spcPts val="484"/>
              </a:spcBef>
            </a:pPr>
            <a:r>
              <a:rPr sz="2850" spc="200" dirty="0">
                <a:solidFill>
                  <a:srgbClr val="000000"/>
                </a:solidFill>
              </a:rPr>
              <a:t>Παράγοντες</a:t>
            </a:r>
            <a:r>
              <a:rPr sz="2850" spc="204" dirty="0">
                <a:solidFill>
                  <a:srgbClr val="000000"/>
                </a:solidFill>
              </a:rPr>
              <a:t> </a:t>
            </a:r>
            <a:r>
              <a:rPr sz="2850" spc="195" dirty="0">
                <a:solidFill>
                  <a:srgbClr val="000000"/>
                </a:solidFill>
              </a:rPr>
              <a:t>που</a:t>
            </a:r>
            <a:r>
              <a:rPr sz="2850" spc="220" dirty="0">
                <a:solidFill>
                  <a:srgbClr val="000000"/>
                </a:solidFill>
              </a:rPr>
              <a:t> </a:t>
            </a:r>
            <a:r>
              <a:rPr sz="2850" spc="204" dirty="0">
                <a:solidFill>
                  <a:srgbClr val="000000"/>
                </a:solidFill>
              </a:rPr>
              <a:t>επηρεάζουν</a:t>
            </a:r>
            <a:r>
              <a:rPr sz="2850" spc="220" dirty="0">
                <a:solidFill>
                  <a:srgbClr val="000000"/>
                </a:solidFill>
              </a:rPr>
              <a:t> </a:t>
            </a:r>
            <a:r>
              <a:rPr sz="2850" spc="180" dirty="0">
                <a:solidFill>
                  <a:srgbClr val="000000"/>
                </a:solidFill>
              </a:rPr>
              <a:t>την </a:t>
            </a:r>
            <a:r>
              <a:rPr sz="2850" spc="185" dirty="0">
                <a:solidFill>
                  <a:srgbClr val="000000"/>
                </a:solidFill>
              </a:rPr>
              <a:t> </a:t>
            </a:r>
            <a:r>
              <a:rPr sz="2850" spc="195" dirty="0">
                <a:solidFill>
                  <a:srgbClr val="000000"/>
                </a:solidFill>
              </a:rPr>
              <a:t>ευπάθεια</a:t>
            </a:r>
            <a:r>
              <a:rPr sz="2850" spc="220" dirty="0">
                <a:solidFill>
                  <a:srgbClr val="000000"/>
                </a:solidFill>
              </a:rPr>
              <a:t> </a:t>
            </a:r>
            <a:r>
              <a:rPr sz="2850" spc="170" dirty="0">
                <a:solidFill>
                  <a:srgbClr val="000000"/>
                </a:solidFill>
              </a:rPr>
              <a:t>της</a:t>
            </a:r>
            <a:r>
              <a:rPr sz="2850" spc="215" dirty="0">
                <a:solidFill>
                  <a:srgbClr val="000000"/>
                </a:solidFill>
              </a:rPr>
              <a:t> </a:t>
            </a:r>
            <a:r>
              <a:rPr sz="2850" spc="180" dirty="0">
                <a:solidFill>
                  <a:srgbClr val="000000"/>
                </a:solidFill>
              </a:rPr>
              <a:t>ναυτιλίας</a:t>
            </a:r>
            <a:r>
              <a:rPr sz="2850" spc="210" dirty="0">
                <a:solidFill>
                  <a:srgbClr val="000000"/>
                </a:solidFill>
              </a:rPr>
              <a:t> </a:t>
            </a:r>
            <a:r>
              <a:rPr sz="2850" spc="135" dirty="0">
                <a:solidFill>
                  <a:srgbClr val="000000"/>
                </a:solidFill>
              </a:rPr>
              <a:t>σε</a:t>
            </a:r>
            <a:r>
              <a:rPr sz="2850" spc="70" dirty="0">
                <a:solidFill>
                  <a:srgbClr val="000000"/>
                </a:solidFill>
              </a:rPr>
              <a:t> </a:t>
            </a:r>
            <a:r>
              <a:rPr sz="2850" spc="195" dirty="0">
                <a:solidFill>
                  <a:srgbClr val="000000"/>
                </a:solidFill>
              </a:rPr>
              <a:t>περιστατικά </a:t>
            </a:r>
            <a:r>
              <a:rPr sz="2850" spc="-695" dirty="0">
                <a:solidFill>
                  <a:srgbClr val="000000"/>
                </a:solidFill>
              </a:rPr>
              <a:t> </a:t>
            </a:r>
            <a:r>
              <a:rPr sz="2850" spc="185" dirty="0">
                <a:solidFill>
                  <a:srgbClr val="000000"/>
                </a:solidFill>
              </a:rPr>
              <a:t>στον</a:t>
            </a:r>
            <a:r>
              <a:rPr sz="2850" spc="200" dirty="0">
                <a:solidFill>
                  <a:srgbClr val="000000"/>
                </a:solidFill>
              </a:rPr>
              <a:t> κυβερνοχώρο</a:t>
            </a:r>
            <a:endParaRPr sz="2850"/>
          </a:p>
        </p:txBody>
      </p:sp>
      <p:sp>
        <p:nvSpPr>
          <p:cNvPr id="9" name="object 9"/>
          <p:cNvSpPr txBox="1"/>
          <p:nvPr/>
        </p:nvSpPr>
        <p:spPr>
          <a:xfrm>
            <a:off x="1010285" y="2239962"/>
            <a:ext cx="6435090" cy="193040"/>
          </a:xfrm>
          <a:prstGeom prst="rect">
            <a:avLst/>
          </a:prstGeom>
        </p:spPr>
        <p:txBody>
          <a:bodyPr vert="horz" wrap="square" lIns="0" tIns="12700" rIns="0" bIns="0" rtlCol="0">
            <a:spAutoFit/>
          </a:bodyPr>
          <a:lstStyle/>
          <a:p>
            <a:pPr marL="12700">
              <a:lnSpc>
                <a:spcPct val="100000"/>
              </a:lnSpc>
              <a:spcBef>
                <a:spcPts val="100"/>
              </a:spcBef>
            </a:pPr>
            <a:r>
              <a:rPr sz="1100" spc="75" dirty="0">
                <a:latin typeface="Calibri"/>
                <a:cs typeface="Calibri"/>
              </a:rPr>
              <a:t>Χαρακτηριστικά</a:t>
            </a:r>
            <a:r>
              <a:rPr sz="1100" spc="40" dirty="0">
                <a:latin typeface="Calibri"/>
                <a:cs typeface="Calibri"/>
              </a:rPr>
              <a:t> </a:t>
            </a:r>
            <a:r>
              <a:rPr sz="1100" spc="85" dirty="0">
                <a:latin typeface="Calibri"/>
                <a:cs typeface="Calibri"/>
              </a:rPr>
              <a:t>που</a:t>
            </a:r>
            <a:r>
              <a:rPr sz="1100" spc="45" dirty="0">
                <a:latin typeface="Calibri"/>
                <a:cs typeface="Calibri"/>
              </a:rPr>
              <a:t> </a:t>
            </a:r>
            <a:r>
              <a:rPr sz="1100" spc="75" dirty="0">
                <a:latin typeface="Calibri"/>
                <a:cs typeface="Calibri"/>
              </a:rPr>
              <a:t>επηρεάζουν</a:t>
            </a:r>
            <a:r>
              <a:rPr sz="1100" spc="40" dirty="0">
                <a:latin typeface="Calibri"/>
                <a:cs typeface="Calibri"/>
              </a:rPr>
              <a:t> </a:t>
            </a:r>
            <a:r>
              <a:rPr sz="1100" b="1" spc="75" dirty="0">
                <a:latin typeface="Calibri"/>
                <a:cs typeface="Calibri"/>
              </a:rPr>
              <a:t>την</a:t>
            </a:r>
            <a:r>
              <a:rPr sz="1100" b="1" spc="45" dirty="0">
                <a:latin typeface="Calibri"/>
                <a:cs typeface="Calibri"/>
              </a:rPr>
              <a:t> </a:t>
            </a:r>
            <a:r>
              <a:rPr sz="1100" b="1" spc="80" dirty="0">
                <a:latin typeface="Calibri"/>
                <a:cs typeface="Calibri"/>
              </a:rPr>
              <a:t>ευπάθεια</a:t>
            </a:r>
            <a:r>
              <a:rPr sz="1100" b="1" spc="45" dirty="0">
                <a:latin typeface="Calibri"/>
                <a:cs typeface="Calibri"/>
              </a:rPr>
              <a:t> </a:t>
            </a:r>
            <a:r>
              <a:rPr sz="1100" b="1" spc="70" dirty="0">
                <a:latin typeface="Calibri"/>
                <a:cs typeface="Calibri"/>
              </a:rPr>
              <a:t>της</a:t>
            </a:r>
            <a:r>
              <a:rPr sz="1100" b="1" spc="45" dirty="0">
                <a:latin typeface="Calibri"/>
                <a:cs typeface="Calibri"/>
              </a:rPr>
              <a:t> </a:t>
            </a:r>
            <a:r>
              <a:rPr sz="1100" b="1" spc="70" dirty="0">
                <a:latin typeface="Calibri"/>
                <a:cs typeface="Calibri"/>
              </a:rPr>
              <a:t>ναυτιλίας</a:t>
            </a:r>
            <a:r>
              <a:rPr sz="1100" b="1" spc="50" dirty="0">
                <a:latin typeface="Calibri"/>
                <a:cs typeface="Calibri"/>
              </a:rPr>
              <a:t> </a:t>
            </a:r>
            <a:r>
              <a:rPr sz="1100" spc="80" dirty="0">
                <a:latin typeface="Calibri"/>
                <a:cs typeface="Calibri"/>
              </a:rPr>
              <a:t>σε</a:t>
            </a:r>
            <a:r>
              <a:rPr sz="1100" spc="45" dirty="0">
                <a:latin typeface="Calibri"/>
                <a:cs typeface="Calibri"/>
              </a:rPr>
              <a:t> </a:t>
            </a:r>
            <a:r>
              <a:rPr sz="1100" spc="60" dirty="0">
                <a:latin typeface="Calibri"/>
                <a:cs typeface="Calibri"/>
              </a:rPr>
              <a:t>περιστατικά</a:t>
            </a:r>
            <a:r>
              <a:rPr sz="1100" spc="35" dirty="0">
                <a:latin typeface="Calibri"/>
                <a:cs typeface="Calibri"/>
              </a:rPr>
              <a:t> </a:t>
            </a:r>
            <a:r>
              <a:rPr sz="1100" spc="75" dirty="0">
                <a:latin typeface="Calibri"/>
                <a:cs typeface="Calibri"/>
              </a:rPr>
              <a:t>στον</a:t>
            </a:r>
            <a:r>
              <a:rPr sz="1100" spc="45" dirty="0">
                <a:latin typeface="Calibri"/>
                <a:cs typeface="Calibri"/>
              </a:rPr>
              <a:t> </a:t>
            </a:r>
            <a:r>
              <a:rPr sz="1100" spc="75" dirty="0">
                <a:latin typeface="Calibri"/>
                <a:cs typeface="Calibri"/>
              </a:rPr>
              <a:t>κυβερνοχώρο:</a:t>
            </a:r>
            <a:endParaRPr sz="1100">
              <a:latin typeface="Calibri"/>
              <a:cs typeface="Calibri"/>
            </a:endParaRPr>
          </a:p>
        </p:txBody>
      </p:sp>
      <p:sp>
        <p:nvSpPr>
          <p:cNvPr id="10" name="object 10"/>
          <p:cNvSpPr txBox="1"/>
          <p:nvPr/>
        </p:nvSpPr>
        <p:spPr>
          <a:xfrm>
            <a:off x="11230927" y="6421754"/>
            <a:ext cx="85725" cy="154940"/>
          </a:xfrm>
          <a:prstGeom prst="rect">
            <a:avLst/>
          </a:prstGeom>
        </p:spPr>
        <p:txBody>
          <a:bodyPr vert="horz" wrap="square" lIns="0" tIns="12700" rIns="0" bIns="0" rtlCol="0">
            <a:spAutoFit/>
          </a:bodyPr>
          <a:lstStyle/>
          <a:p>
            <a:pPr marL="12700">
              <a:lnSpc>
                <a:spcPct val="100000"/>
              </a:lnSpc>
              <a:spcBef>
                <a:spcPts val="100"/>
              </a:spcBef>
            </a:pPr>
            <a:r>
              <a:rPr sz="850" spc="40" dirty="0">
                <a:latin typeface="Calibri"/>
                <a:cs typeface="Calibri"/>
              </a:rPr>
              <a:t>9</a:t>
            </a:r>
            <a:endParaRPr sz="850">
              <a:latin typeface="Calibri"/>
              <a:cs typeface="Calibri"/>
            </a:endParaRPr>
          </a:p>
        </p:txBody>
      </p:sp>
      <p:sp>
        <p:nvSpPr>
          <p:cNvPr id="11" name="object 11"/>
          <p:cNvSpPr txBox="1"/>
          <p:nvPr/>
        </p:nvSpPr>
        <p:spPr>
          <a:xfrm>
            <a:off x="78739" y="6735127"/>
            <a:ext cx="4361180" cy="93980"/>
          </a:xfrm>
          <a:prstGeom prst="rect">
            <a:avLst/>
          </a:prstGeom>
        </p:spPr>
        <p:txBody>
          <a:bodyPr vert="horz" wrap="square" lIns="0" tIns="12700" rIns="0" bIns="0" rtlCol="0">
            <a:spAutoFit/>
          </a:bodyPr>
          <a:lstStyle/>
          <a:p>
            <a:pPr marL="12700">
              <a:lnSpc>
                <a:spcPct val="100000"/>
              </a:lnSpc>
              <a:spcBef>
                <a:spcPts val="100"/>
              </a:spcBef>
            </a:pPr>
            <a:r>
              <a:rPr sz="450" spc="30" dirty="0">
                <a:latin typeface="Calibri"/>
                <a:cs typeface="Calibri"/>
              </a:rPr>
              <a:t>ΟΔΗΓΙΕΣ</a:t>
            </a:r>
            <a:r>
              <a:rPr sz="450" spc="25" dirty="0">
                <a:latin typeface="Calibri"/>
                <a:cs typeface="Calibri"/>
              </a:rPr>
              <a:t> ΓΙΑ </a:t>
            </a:r>
            <a:r>
              <a:rPr sz="450" spc="35" dirty="0">
                <a:latin typeface="Calibri"/>
                <a:cs typeface="Calibri"/>
              </a:rPr>
              <a:t>ΤΗΝ</a:t>
            </a:r>
            <a:r>
              <a:rPr sz="450" spc="25" dirty="0">
                <a:latin typeface="Calibri"/>
                <a:cs typeface="Calibri"/>
              </a:rPr>
              <a:t> </a:t>
            </a:r>
            <a:r>
              <a:rPr sz="450" spc="30" dirty="0">
                <a:latin typeface="Calibri"/>
                <a:cs typeface="Calibri"/>
              </a:rPr>
              <a:t>ΑΣΦΑΛΕΙΑ</a:t>
            </a:r>
            <a:r>
              <a:rPr sz="450" spc="25" dirty="0">
                <a:latin typeface="Calibri"/>
                <a:cs typeface="Calibri"/>
              </a:rPr>
              <a:t> </a:t>
            </a:r>
            <a:r>
              <a:rPr sz="450" spc="35" dirty="0">
                <a:latin typeface="Calibri"/>
                <a:cs typeface="Calibri"/>
              </a:rPr>
              <a:t>ΤΟΥ </a:t>
            </a:r>
            <a:r>
              <a:rPr sz="450" spc="30" dirty="0">
                <a:latin typeface="Calibri"/>
                <a:cs typeface="Calibri"/>
              </a:rPr>
              <a:t>ΚΥΒΕΡΝΟΥ </a:t>
            </a:r>
            <a:r>
              <a:rPr sz="450" spc="25" dirty="0">
                <a:latin typeface="Calibri"/>
                <a:cs typeface="Calibri"/>
              </a:rPr>
              <a:t>ΣΕ</a:t>
            </a:r>
            <a:r>
              <a:rPr sz="450" spc="30" dirty="0">
                <a:latin typeface="Calibri"/>
                <a:cs typeface="Calibri"/>
              </a:rPr>
              <a:t> </a:t>
            </a:r>
            <a:r>
              <a:rPr sz="450" spc="25" dirty="0">
                <a:latin typeface="Calibri"/>
                <a:cs typeface="Calibri"/>
              </a:rPr>
              <a:t>ΠΛΟΙΕΣ,</a:t>
            </a:r>
            <a:r>
              <a:rPr sz="450" spc="30" dirty="0">
                <a:latin typeface="Calibri"/>
                <a:cs typeface="Calibri"/>
              </a:rPr>
              <a:t> Έκδοση </a:t>
            </a:r>
            <a:r>
              <a:rPr sz="450" spc="20" dirty="0">
                <a:latin typeface="Calibri"/>
                <a:cs typeface="Calibri"/>
              </a:rPr>
              <a:t>4,</a:t>
            </a:r>
            <a:r>
              <a:rPr sz="450" spc="30" dirty="0">
                <a:latin typeface="Calibri"/>
                <a:cs typeface="Calibri"/>
              </a:rPr>
              <a:t> URL:</a:t>
            </a:r>
            <a:r>
              <a:rPr sz="450" spc="35" dirty="0">
                <a:latin typeface="Calibri"/>
                <a:cs typeface="Calibri"/>
              </a:rPr>
              <a:t> </a:t>
            </a:r>
            <a:r>
              <a:rPr sz="450" u="sng" spc="25" dirty="0">
                <a:solidFill>
                  <a:srgbClr val="85872B"/>
                </a:solidFill>
                <a:uFill>
                  <a:solidFill>
                    <a:srgbClr val="85872B"/>
                  </a:solidFill>
                </a:uFill>
                <a:latin typeface="Calibri"/>
                <a:cs typeface="Calibri"/>
                <a:hlinkClick r:id="rId3"/>
              </a:rPr>
              <a:t>2021-Cyber-Security-Guidelines.pdf</a:t>
            </a:r>
            <a:r>
              <a:rPr sz="450" u="sng" spc="35" dirty="0">
                <a:solidFill>
                  <a:srgbClr val="85872B"/>
                </a:solidFill>
                <a:uFill>
                  <a:solidFill>
                    <a:srgbClr val="85872B"/>
                  </a:solidFill>
                </a:uFill>
                <a:latin typeface="Calibri"/>
                <a:cs typeface="Calibri"/>
                <a:hlinkClick r:id="rId3"/>
              </a:rPr>
              <a:t> </a:t>
            </a:r>
            <a:r>
              <a:rPr sz="450" u="sng" spc="20" dirty="0">
                <a:solidFill>
                  <a:srgbClr val="85872B"/>
                </a:solidFill>
                <a:uFill>
                  <a:solidFill>
                    <a:srgbClr val="85872B"/>
                  </a:solidFill>
                </a:uFill>
                <a:latin typeface="Calibri"/>
                <a:cs typeface="Calibri"/>
                <a:hlinkClick r:id="rId3"/>
              </a:rPr>
              <a:t>(ics-shipping.org),</a:t>
            </a:r>
            <a:r>
              <a:rPr sz="450" u="sng" spc="40" dirty="0">
                <a:solidFill>
                  <a:srgbClr val="85872B"/>
                </a:solidFill>
                <a:uFill>
                  <a:solidFill>
                    <a:srgbClr val="85872B"/>
                  </a:solidFill>
                </a:uFill>
                <a:latin typeface="Calibri"/>
                <a:cs typeface="Calibri"/>
                <a:hlinkClick r:id="rId3"/>
              </a:rPr>
              <a:t> </a:t>
            </a:r>
            <a:r>
              <a:rPr sz="450" u="sng" spc="30" dirty="0">
                <a:solidFill>
                  <a:srgbClr val="85872B"/>
                </a:solidFill>
                <a:uFill>
                  <a:solidFill>
                    <a:srgbClr val="85872B"/>
                  </a:solidFill>
                </a:uFill>
                <a:latin typeface="Calibri"/>
                <a:cs typeface="Calibri"/>
                <a:hlinkClick r:id="rId3"/>
              </a:rPr>
              <a:t>πρόσβαση</a:t>
            </a:r>
            <a:r>
              <a:rPr sz="450" u="sng" spc="35" dirty="0">
                <a:solidFill>
                  <a:srgbClr val="85872B"/>
                </a:solidFill>
                <a:uFill>
                  <a:solidFill>
                    <a:srgbClr val="85872B"/>
                  </a:solidFill>
                </a:uFill>
                <a:latin typeface="Calibri"/>
                <a:cs typeface="Calibri"/>
                <a:hlinkClick r:id="rId3"/>
              </a:rPr>
              <a:t> </a:t>
            </a:r>
            <a:r>
              <a:rPr sz="450" u="sng" spc="25" dirty="0">
                <a:solidFill>
                  <a:srgbClr val="85872B"/>
                </a:solidFill>
                <a:uFill>
                  <a:solidFill>
                    <a:srgbClr val="85872B"/>
                  </a:solidFill>
                </a:uFill>
                <a:latin typeface="Calibri"/>
                <a:cs typeface="Calibri"/>
                <a:hlinkClick r:id="rId3"/>
              </a:rPr>
              <a:t>στις</a:t>
            </a:r>
            <a:r>
              <a:rPr sz="450" u="sng" spc="35" dirty="0">
                <a:solidFill>
                  <a:srgbClr val="85872B"/>
                </a:solidFill>
                <a:uFill>
                  <a:solidFill>
                    <a:srgbClr val="85872B"/>
                  </a:solidFill>
                </a:uFill>
                <a:latin typeface="Calibri"/>
                <a:cs typeface="Calibri"/>
                <a:hlinkClick r:id="rId3"/>
              </a:rPr>
              <a:t> </a:t>
            </a:r>
            <a:r>
              <a:rPr sz="450" u="sng" spc="30" dirty="0">
                <a:solidFill>
                  <a:srgbClr val="85872B"/>
                </a:solidFill>
                <a:uFill>
                  <a:solidFill>
                    <a:srgbClr val="85872B"/>
                  </a:solidFill>
                </a:uFill>
                <a:latin typeface="Calibri"/>
                <a:cs typeface="Calibri"/>
                <a:hlinkClick r:id="rId3"/>
              </a:rPr>
              <a:t>Φ</a:t>
            </a:r>
            <a:r>
              <a:rPr sz="450" u="sng" spc="30" dirty="0">
                <a:solidFill>
                  <a:srgbClr val="85872B"/>
                </a:solidFill>
                <a:uFill>
                  <a:solidFill>
                    <a:srgbClr val="85872B"/>
                  </a:solidFill>
                </a:uFill>
                <a:latin typeface="Calibri"/>
                <a:cs typeface="Calibri"/>
              </a:rPr>
              <a:t>εβρουαρίου</a:t>
            </a:r>
            <a:r>
              <a:rPr sz="450" spc="40" dirty="0">
                <a:solidFill>
                  <a:srgbClr val="85872B"/>
                </a:solidFill>
                <a:latin typeface="Calibri"/>
                <a:cs typeface="Calibri"/>
              </a:rPr>
              <a:t> </a:t>
            </a:r>
            <a:r>
              <a:rPr sz="450" spc="25" dirty="0">
                <a:latin typeface="Calibri"/>
                <a:cs typeface="Calibri"/>
              </a:rPr>
              <a:t>2024.</a:t>
            </a:r>
            <a:endParaRPr sz="450">
              <a:latin typeface="Calibri"/>
              <a:cs typeface="Calibri"/>
            </a:endParaRPr>
          </a:p>
        </p:txBody>
      </p:sp>
      <p:sp>
        <p:nvSpPr>
          <p:cNvPr id="12" name="object 12"/>
          <p:cNvSpPr txBox="1"/>
          <p:nvPr/>
        </p:nvSpPr>
        <p:spPr>
          <a:xfrm>
            <a:off x="844232" y="3043554"/>
            <a:ext cx="1920239" cy="1152525"/>
          </a:xfrm>
          <a:prstGeom prst="rect">
            <a:avLst/>
          </a:prstGeom>
          <a:ln w="15875">
            <a:solidFill>
              <a:srgbClr val="E6A800"/>
            </a:solidFill>
          </a:ln>
        </p:spPr>
        <p:txBody>
          <a:bodyPr vert="horz" wrap="square" lIns="0" tIns="4445" rIns="0" bIns="0" rtlCol="0">
            <a:spAutoFit/>
          </a:bodyPr>
          <a:lstStyle/>
          <a:p>
            <a:pPr>
              <a:lnSpc>
                <a:spcPct val="100000"/>
              </a:lnSpc>
              <a:spcBef>
                <a:spcPts val="35"/>
              </a:spcBef>
            </a:pPr>
            <a:endParaRPr sz="700">
              <a:latin typeface="Times New Roman"/>
              <a:cs typeface="Times New Roman"/>
            </a:endParaRPr>
          </a:p>
          <a:p>
            <a:pPr marL="42545" marR="33655" indent="-1270" algn="ctr">
              <a:lnSpc>
                <a:spcPts val="940"/>
              </a:lnSpc>
            </a:pPr>
            <a:r>
              <a:rPr sz="850" spc="105" dirty="0">
                <a:latin typeface="Calibri"/>
                <a:cs typeface="Calibri"/>
              </a:rPr>
              <a:t>Η </a:t>
            </a:r>
            <a:r>
              <a:rPr sz="850" spc="80" dirty="0">
                <a:latin typeface="Calibri"/>
                <a:cs typeface="Calibri"/>
              </a:rPr>
              <a:t>εμπλοκή </a:t>
            </a:r>
            <a:r>
              <a:rPr sz="850" spc="65" dirty="0">
                <a:latin typeface="Calibri"/>
                <a:cs typeface="Calibri"/>
              </a:rPr>
              <a:t>πολλών </a:t>
            </a:r>
            <a:r>
              <a:rPr sz="850" spc="70" dirty="0">
                <a:latin typeface="Calibri"/>
                <a:cs typeface="Calibri"/>
              </a:rPr>
              <a:t> </a:t>
            </a:r>
            <a:r>
              <a:rPr sz="850" b="1" spc="60" dirty="0">
                <a:latin typeface="Calibri"/>
                <a:cs typeface="Calibri"/>
              </a:rPr>
              <a:t>ενδιαφερομένων </a:t>
            </a:r>
            <a:r>
              <a:rPr sz="850" spc="55" dirty="0">
                <a:latin typeface="Calibri"/>
                <a:cs typeface="Calibri"/>
              </a:rPr>
              <a:t>οδηγεί </a:t>
            </a:r>
            <a:r>
              <a:rPr sz="850" spc="80" dirty="0">
                <a:latin typeface="Calibri"/>
                <a:cs typeface="Calibri"/>
              </a:rPr>
              <a:t>σε </a:t>
            </a:r>
            <a:r>
              <a:rPr sz="850" spc="85" dirty="0">
                <a:latin typeface="Calibri"/>
                <a:cs typeface="Calibri"/>
              </a:rPr>
              <a:t> </a:t>
            </a:r>
            <a:r>
              <a:rPr sz="850" b="1" spc="75" dirty="0">
                <a:latin typeface="Calibri"/>
                <a:cs typeface="Calibri"/>
              </a:rPr>
              <a:t>δυνητική </a:t>
            </a:r>
            <a:r>
              <a:rPr sz="850" spc="75" dirty="0">
                <a:latin typeface="Calibri"/>
                <a:cs typeface="Calibri"/>
              </a:rPr>
              <a:t>έλλειψη </a:t>
            </a:r>
            <a:r>
              <a:rPr sz="850" b="1" spc="80" dirty="0">
                <a:latin typeface="Calibri"/>
                <a:cs typeface="Calibri"/>
              </a:rPr>
              <a:t>υπευθυνότητας </a:t>
            </a:r>
            <a:r>
              <a:rPr sz="850" b="1" spc="-185" dirty="0">
                <a:latin typeface="Calibri"/>
                <a:cs typeface="Calibri"/>
              </a:rPr>
              <a:t> </a:t>
            </a:r>
            <a:r>
              <a:rPr sz="850" spc="70" dirty="0">
                <a:latin typeface="Calibri"/>
                <a:cs typeface="Calibri"/>
              </a:rPr>
              <a:t>για</a:t>
            </a:r>
            <a:r>
              <a:rPr sz="850" spc="95" dirty="0">
                <a:latin typeface="Calibri"/>
                <a:cs typeface="Calibri"/>
              </a:rPr>
              <a:t> </a:t>
            </a:r>
            <a:r>
              <a:rPr sz="850" b="1" spc="75" dirty="0">
                <a:latin typeface="Calibri"/>
                <a:cs typeface="Calibri"/>
              </a:rPr>
              <a:t>την</a:t>
            </a:r>
            <a:r>
              <a:rPr sz="850" b="1" spc="100" dirty="0">
                <a:latin typeface="Calibri"/>
                <a:cs typeface="Calibri"/>
              </a:rPr>
              <a:t> </a:t>
            </a:r>
            <a:r>
              <a:rPr sz="850" b="1" spc="90" dirty="0">
                <a:latin typeface="Calibri"/>
                <a:cs typeface="Calibri"/>
              </a:rPr>
              <a:t>υποδομή</a:t>
            </a:r>
            <a:r>
              <a:rPr sz="850" b="1" spc="100" dirty="0">
                <a:latin typeface="Calibri"/>
                <a:cs typeface="Calibri"/>
              </a:rPr>
              <a:t> </a:t>
            </a:r>
            <a:r>
              <a:rPr sz="850" b="1" spc="85" dirty="0">
                <a:latin typeface="Calibri"/>
                <a:cs typeface="Calibri"/>
              </a:rPr>
              <a:t>των </a:t>
            </a:r>
            <a:r>
              <a:rPr sz="850" b="1" spc="90" dirty="0">
                <a:latin typeface="Calibri"/>
                <a:cs typeface="Calibri"/>
              </a:rPr>
              <a:t> </a:t>
            </a:r>
            <a:r>
              <a:rPr sz="850" b="1" spc="85" dirty="0">
                <a:latin typeface="Calibri"/>
                <a:cs typeface="Calibri"/>
              </a:rPr>
              <a:t>συστημάτων </a:t>
            </a:r>
            <a:r>
              <a:rPr sz="850" b="1" spc="90" dirty="0">
                <a:latin typeface="Calibri"/>
                <a:cs typeface="Calibri"/>
              </a:rPr>
              <a:t>ΤΠ </a:t>
            </a:r>
            <a:r>
              <a:rPr sz="850" spc="70" dirty="0">
                <a:latin typeface="Calibri"/>
                <a:cs typeface="Calibri"/>
              </a:rPr>
              <a:t>και </a:t>
            </a:r>
            <a:r>
              <a:rPr sz="850" b="1" spc="95" dirty="0">
                <a:latin typeface="Calibri"/>
                <a:cs typeface="Calibri"/>
              </a:rPr>
              <a:t>ΟΤ </a:t>
            </a:r>
            <a:r>
              <a:rPr sz="850" spc="70" dirty="0">
                <a:latin typeface="Calibri"/>
                <a:cs typeface="Calibri"/>
              </a:rPr>
              <a:t>και </a:t>
            </a:r>
            <a:r>
              <a:rPr sz="850" spc="80" dirty="0">
                <a:latin typeface="Calibri"/>
                <a:cs typeface="Calibri"/>
              </a:rPr>
              <a:t>τα </a:t>
            </a:r>
            <a:r>
              <a:rPr sz="850" spc="85" dirty="0">
                <a:latin typeface="Calibri"/>
                <a:cs typeface="Calibri"/>
              </a:rPr>
              <a:t> </a:t>
            </a:r>
            <a:r>
              <a:rPr sz="850" spc="75" dirty="0">
                <a:latin typeface="Calibri"/>
                <a:cs typeface="Calibri"/>
              </a:rPr>
              <a:t>δίκτυα</a:t>
            </a:r>
            <a:r>
              <a:rPr sz="850" spc="30" dirty="0">
                <a:latin typeface="Calibri"/>
                <a:cs typeface="Calibri"/>
              </a:rPr>
              <a:t> </a:t>
            </a:r>
            <a:r>
              <a:rPr sz="850" spc="75" dirty="0">
                <a:latin typeface="Calibri"/>
                <a:cs typeface="Calibri"/>
              </a:rPr>
              <a:t>πλοίων.</a:t>
            </a:r>
            <a:endParaRPr sz="850">
              <a:latin typeface="Calibri"/>
              <a:cs typeface="Calibri"/>
            </a:endParaRPr>
          </a:p>
        </p:txBody>
      </p:sp>
      <p:sp>
        <p:nvSpPr>
          <p:cNvPr id="13" name="object 13"/>
          <p:cNvSpPr txBox="1"/>
          <p:nvPr/>
        </p:nvSpPr>
        <p:spPr>
          <a:xfrm>
            <a:off x="2956560" y="3043554"/>
            <a:ext cx="1922145" cy="1152525"/>
          </a:xfrm>
          <a:prstGeom prst="rect">
            <a:avLst/>
          </a:prstGeom>
          <a:ln w="15875">
            <a:solidFill>
              <a:srgbClr val="E6A800"/>
            </a:solidFill>
          </a:ln>
        </p:spPr>
        <p:txBody>
          <a:bodyPr vert="horz" wrap="square" lIns="0" tIns="0" rIns="0" bIns="0" rtlCol="0">
            <a:spAutoFit/>
          </a:bodyPr>
          <a:lstStyle/>
          <a:p>
            <a:pPr>
              <a:lnSpc>
                <a:spcPct val="100000"/>
              </a:lnSpc>
            </a:pPr>
            <a:endParaRPr sz="800">
              <a:latin typeface="Times New Roman"/>
              <a:cs typeface="Times New Roman"/>
            </a:endParaRPr>
          </a:p>
          <a:p>
            <a:pPr marL="64769" marR="56515" algn="ctr">
              <a:lnSpc>
                <a:spcPts val="940"/>
              </a:lnSpc>
              <a:spcBef>
                <a:spcPts val="530"/>
              </a:spcBef>
            </a:pPr>
            <a:r>
              <a:rPr sz="850" b="1" spc="65" dirty="0">
                <a:latin typeface="Calibri"/>
                <a:cs typeface="Calibri"/>
              </a:rPr>
              <a:t>Χρήση</a:t>
            </a:r>
            <a:r>
              <a:rPr sz="850" b="1" spc="15" dirty="0">
                <a:latin typeface="Calibri"/>
                <a:cs typeface="Calibri"/>
              </a:rPr>
              <a:t> </a:t>
            </a:r>
            <a:r>
              <a:rPr sz="850" b="1" spc="65" dirty="0">
                <a:latin typeface="Calibri"/>
                <a:cs typeface="Calibri"/>
              </a:rPr>
              <a:t>παρωχημένων</a:t>
            </a:r>
            <a:r>
              <a:rPr sz="850" b="1" spc="20" dirty="0">
                <a:latin typeface="Calibri"/>
                <a:cs typeface="Calibri"/>
              </a:rPr>
              <a:t> </a:t>
            </a:r>
            <a:r>
              <a:rPr sz="850" spc="60" dirty="0">
                <a:latin typeface="Calibri"/>
                <a:cs typeface="Calibri"/>
              </a:rPr>
              <a:t>συστημάτων </a:t>
            </a:r>
            <a:r>
              <a:rPr sz="850" spc="-175" dirty="0">
                <a:latin typeface="Calibri"/>
                <a:cs typeface="Calibri"/>
              </a:rPr>
              <a:t> </a:t>
            </a:r>
            <a:r>
              <a:rPr sz="850" b="1" spc="70" dirty="0">
                <a:latin typeface="Calibri"/>
                <a:cs typeface="Calibri"/>
              </a:rPr>
              <a:t>ΤΠ</a:t>
            </a:r>
            <a:r>
              <a:rPr sz="850" b="1" spc="15" dirty="0">
                <a:latin typeface="Calibri"/>
                <a:cs typeface="Calibri"/>
              </a:rPr>
              <a:t> </a:t>
            </a:r>
            <a:r>
              <a:rPr sz="850" spc="55" dirty="0">
                <a:latin typeface="Calibri"/>
                <a:cs typeface="Calibri"/>
              </a:rPr>
              <a:t>και</a:t>
            </a:r>
            <a:r>
              <a:rPr sz="850" spc="15" dirty="0">
                <a:latin typeface="Calibri"/>
                <a:cs typeface="Calibri"/>
              </a:rPr>
              <a:t> </a:t>
            </a:r>
            <a:r>
              <a:rPr sz="850" b="1" spc="70" dirty="0">
                <a:latin typeface="Calibri"/>
                <a:cs typeface="Calibri"/>
              </a:rPr>
              <a:t>ΟΤ</a:t>
            </a:r>
            <a:r>
              <a:rPr sz="850" b="1" spc="20" dirty="0">
                <a:latin typeface="Calibri"/>
                <a:cs typeface="Calibri"/>
              </a:rPr>
              <a:t> </a:t>
            </a:r>
            <a:r>
              <a:rPr sz="850" spc="65" dirty="0">
                <a:latin typeface="Calibri"/>
                <a:cs typeface="Calibri"/>
              </a:rPr>
              <a:t>που</a:t>
            </a:r>
            <a:r>
              <a:rPr sz="850" spc="15" dirty="0">
                <a:latin typeface="Calibri"/>
                <a:cs typeface="Calibri"/>
              </a:rPr>
              <a:t> </a:t>
            </a:r>
            <a:r>
              <a:rPr sz="850" b="1" spc="60" dirty="0">
                <a:latin typeface="Calibri"/>
                <a:cs typeface="Calibri"/>
              </a:rPr>
              <a:t>δεν</a:t>
            </a:r>
            <a:r>
              <a:rPr sz="850" b="1" spc="15" dirty="0">
                <a:latin typeface="Calibri"/>
                <a:cs typeface="Calibri"/>
              </a:rPr>
              <a:t> </a:t>
            </a:r>
            <a:r>
              <a:rPr sz="850" b="1" spc="55" dirty="0">
                <a:latin typeface="Calibri"/>
                <a:cs typeface="Calibri"/>
              </a:rPr>
              <a:t>υποστηρίζονται </a:t>
            </a:r>
            <a:r>
              <a:rPr sz="850" b="1" spc="-175" dirty="0">
                <a:latin typeface="Calibri"/>
                <a:cs typeface="Calibri"/>
              </a:rPr>
              <a:t> </a:t>
            </a:r>
            <a:r>
              <a:rPr sz="850" spc="65" dirty="0">
                <a:latin typeface="Calibri"/>
                <a:cs typeface="Calibri"/>
              </a:rPr>
              <a:t>ή </a:t>
            </a:r>
            <a:r>
              <a:rPr sz="850" b="1" spc="55" dirty="0">
                <a:latin typeface="Calibri"/>
                <a:cs typeface="Calibri"/>
              </a:rPr>
              <a:t>βασίζονται </a:t>
            </a:r>
            <a:r>
              <a:rPr sz="850" spc="60" dirty="0">
                <a:latin typeface="Calibri"/>
                <a:cs typeface="Calibri"/>
              </a:rPr>
              <a:t>σε </a:t>
            </a:r>
            <a:r>
              <a:rPr sz="850" b="1" spc="60" dirty="0">
                <a:latin typeface="Calibri"/>
                <a:cs typeface="Calibri"/>
              </a:rPr>
              <a:t>ξεπερασμένα </a:t>
            </a:r>
            <a:r>
              <a:rPr sz="850" b="1" spc="65" dirty="0">
                <a:latin typeface="Calibri"/>
                <a:cs typeface="Calibri"/>
              </a:rPr>
              <a:t> </a:t>
            </a:r>
            <a:r>
              <a:rPr sz="850" b="1" spc="55" dirty="0">
                <a:latin typeface="Calibri"/>
                <a:cs typeface="Calibri"/>
              </a:rPr>
              <a:t>λειτουργικά</a:t>
            </a:r>
            <a:r>
              <a:rPr sz="850" b="1" spc="20" dirty="0">
                <a:latin typeface="Calibri"/>
                <a:cs typeface="Calibri"/>
              </a:rPr>
              <a:t> </a:t>
            </a:r>
            <a:r>
              <a:rPr sz="850" spc="50" dirty="0">
                <a:latin typeface="Calibri"/>
                <a:cs typeface="Calibri"/>
              </a:rPr>
              <a:t>συστήματα.</a:t>
            </a:r>
            <a:endParaRPr sz="850">
              <a:latin typeface="Calibri"/>
              <a:cs typeface="Calibri"/>
            </a:endParaRPr>
          </a:p>
        </p:txBody>
      </p:sp>
      <p:sp>
        <p:nvSpPr>
          <p:cNvPr id="14" name="object 14"/>
          <p:cNvSpPr txBox="1"/>
          <p:nvPr/>
        </p:nvSpPr>
        <p:spPr>
          <a:xfrm>
            <a:off x="5070475" y="3043554"/>
            <a:ext cx="1922145" cy="1152525"/>
          </a:xfrm>
          <a:prstGeom prst="rect">
            <a:avLst/>
          </a:prstGeom>
          <a:ln w="15875">
            <a:solidFill>
              <a:srgbClr val="E6A80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50"/>
              </a:spcBef>
            </a:pPr>
            <a:endParaRPr sz="950">
              <a:latin typeface="Times New Roman"/>
              <a:cs typeface="Times New Roman"/>
            </a:endParaRPr>
          </a:p>
          <a:p>
            <a:pPr marL="64135" marR="55244" indent="-1270" algn="ctr">
              <a:lnSpc>
                <a:spcPts val="930"/>
              </a:lnSpc>
            </a:pPr>
            <a:r>
              <a:rPr sz="850" spc="65" dirty="0">
                <a:latin typeface="Calibri"/>
                <a:cs typeface="Calibri"/>
              </a:rPr>
              <a:t>Χρήση </a:t>
            </a:r>
            <a:r>
              <a:rPr sz="850" b="1" spc="65" dirty="0">
                <a:latin typeface="Calibri"/>
                <a:cs typeface="Calibri"/>
              </a:rPr>
              <a:t>συστημάτων </a:t>
            </a:r>
            <a:r>
              <a:rPr sz="850" b="1" spc="75" dirty="0">
                <a:latin typeface="Calibri"/>
                <a:cs typeface="Calibri"/>
              </a:rPr>
              <a:t>ΟΤ </a:t>
            </a:r>
            <a:r>
              <a:rPr sz="850" spc="65" dirty="0">
                <a:latin typeface="Calibri"/>
                <a:cs typeface="Calibri"/>
              </a:rPr>
              <a:t>που </a:t>
            </a:r>
            <a:r>
              <a:rPr sz="850" spc="55" dirty="0">
                <a:latin typeface="Calibri"/>
                <a:cs typeface="Calibri"/>
              </a:rPr>
              <a:t>δεν </a:t>
            </a:r>
            <a:r>
              <a:rPr sz="850" spc="60" dirty="0">
                <a:latin typeface="Calibri"/>
                <a:cs typeface="Calibri"/>
              </a:rPr>
              <a:t> μπορούν </a:t>
            </a:r>
            <a:r>
              <a:rPr sz="850" spc="65" dirty="0">
                <a:latin typeface="Calibri"/>
                <a:cs typeface="Calibri"/>
              </a:rPr>
              <a:t>να </a:t>
            </a:r>
            <a:r>
              <a:rPr sz="850" b="1" spc="60" dirty="0">
                <a:latin typeface="Calibri"/>
                <a:cs typeface="Calibri"/>
              </a:rPr>
              <a:t>διορθωθούν </a:t>
            </a:r>
            <a:r>
              <a:rPr sz="850" spc="65" dirty="0">
                <a:latin typeface="Calibri"/>
                <a:cs typeface="Calibri"/>
              </a:rPr>
              <a:t>ή να </a:t>
            </a:r>
            <a:r>
              <a:rPr sz="850" spc="70" dirty="0">
                <a:latin typeface="Calibri"/>
                <a:cs typeface="Calibri"/>
              </a:rPr>
              <a:t> </a:t>
            </a:r>
            <a:r>
              <a:rPr sz="850" b="1" spc="55" dirty="0">
                <a:latin typeface="Calibri"/>
                <a:cs typeface="Calibri"/>
              </a:rPr>
              <a:t>εκτελεστούν</a:t>
            </a:r>
            <a:r>
              <a:rPr sz="850" b="1" spc="20" dirty="0">
                <a:latin typeface="Calibri"/>
                <a:cs typeface="Calibri"/>
              </a:rPr>
              <a:t> </a:t>
            </a:r>
            <a:r>
              <a:rPr sz="850" b="1" spc="65" dirty="0">
                <a:latin typeface="Calibri"/>
                <a:cs typeface="Calibri"/>
              </a:rPr>
              <a:t>με</a:t>
            </a:r>
            <a:r>
              <a:rPr sz="850" b="1" spc="15" dirty="0">
                <a:latin typeface="Calibri"/>
                <a:cs typeface="Calibri"/>
              </a:rPr>
              <a:t> </a:t>
            </a:r>
            <a:r>
              <a:rPr sz="850" b="1" spc="50" dirty="0">
                <a:latin typeface="Calibri"/>
                <a:cs typeface="Calibri"/>
              </a:rPr>
              <a:t>αντιϊικό</a:t>
            </a:r>
            <a:r>
              <a:rPr sz="850" b="1" spc="15" dirty="0">
                <a:latin typeface="Calibri"/>
                <a:cs typeface="Calibri"/>
              </a:rPr>
              <a:t> </a:t>
            </a:r>
            <a:r>
              <a:rPr sz="850" b="1" spc="55" dirty="0">
                <a:latin typeface="Calibri"/>
                <a:cs typeface="Calibri"/>
              </a:rPr>
              <a:t>λογισμικό </a:t>
            </a:r>
            <a:r>
              <a:rPr sz="850" b="1" spc="-175" dirty="0">
                <a:latin typeface="Calibri"/>
                <a:cs typeface="Calibri"/>
              </a:rPr>
              <a:t> </a:t>
            </a:r>
            <a:r>
              <a:rPr sz="850" spc="65" dirty="0">
                <a:latin typeface="Calibri"/>
                <a:cs typeface="Calibri"/>
              </a:rPr>
              <a:t>λόγω</a:t>
            </a:r>
            <a:r>
              <a:rPr sz="850" spc="20" dirty="0">
                <a:latin typeface="Calibri"/>
                <a:cs typeface="Calibri"/>
              </a:rPr>
              <a:t> </a:t>
            </a:r>
            <a:r>
              <a:rPr sz="850" spc="60" dirty="0">
                <a:latin typeface="Calibri"/>
                <a:cs typeface="Calibri"/>
              </a:rPr>
              <a:t>θεμάτων</a:t>
            </a:r>
            <a:r>
              <a:rPr sz="850" spc="25" dirty="0">
                <a:latin typeface="Calibri"/>
                <a:cs typeface="Calibri"/>
              </a:rPr>
              <a:t> </a:t>
            </a:r>
            <a:r>
              <a:rPr sz="850" spc="55" dirty="0">
                <a:latin typeface="Calibri"/>
                <a:cs typeface="Calibri"/>
              </a:rPr>
              <a:t>έγκρισης</a:t>
            </a:r>
            <a:r>
              <a:rPr sz="850" spc="25" dirty="0">
                <a:latin typeface="Calibri"/>
                <a:cs typeface="Calibri"/>
              </a:rPr>
              <a:t> </a:t>
            </a:r>
            <a:r>
              <a:rPr sz="850" spc="55" dirty="0">
                <a:latin typeface="Calibri"/>
                <a:cs typeface="Calibri"/>
              </a:rPr>
              <a:t>τύπου.</a:t>
            </a:r>
            <a:endParaRPr sz="850">
              <a:latin typeface="Calibri"/>
              <a:cs typeface="Calibri"/>
            </a:endParaRPr>
          </a:p>
        </p:txBody>
      </p:sp>
      <p:sp>
        <p:nvSpPr>
          <p:cNvPr id="15" name="object 15"/>
          <p:cNvSpPr txBox="1"/>
          <p:nvPr/>
        </p:nvSpPr>
        <p:spPr>
          <a:xfrm>
            <a:off x="7184072" y="3043554"/>
            <a:ext cx="1920239" cy="1152525"/>
          </a:xfrm>
          <a:prstGeom prst="rect">
            <a:avLst/>
          </a:prstGeom>
          <a:ln w="15875">
            <a:solidFill>
              <a:srgbClr val="E6A80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50"/>
              </a:spcBef>
            </a:pPr>
            <a:endParaRPr sz="950">
              <a:latin typeface="Times New Roman"/>
              <a:cs typeface="Times New Roman"/>
            </a:endParaRPr>
          </a:p>
          <a:p>
            <a:pPr marL="157480" marR="146050" indent="-635" algn="ctr">
              <a:lnSpc>
                <a:spcPts val="930"/>
              </a:lnSpc>
            </a:pPr>
            <a:r>
              <a:rPr sz="850" spc="60" dirty="0">
                <a:latin typeface="Calibri"/>
                <a:cs typeface="Calibri"/>
              </a:rPr>
              <a:t>Πλοία </a:t>
            </a:r>
            <a:r>
              <a:rPr sz="850" b="1" spc="70" dirty="0">
                <a:latin typeface="Calibri"/>
                <a:cs typeface="Calibri"/>
              </a:rPr>
              <a:t>που </a:t>
            </a:r>
            <a:r>
              <a:rPr sz="850" b="1" spc="55" dirty="0">
                <a:latin typeface="Calibri"/>
                <a:cs typeface="Calibri"/>
              </a:rPr>
              <a:t>διασυνδέονται </a:t>
            </a:r>
            <a:r>
              <a:rPr sz="850" b="1" spc="60" dirty="0">
                <a:latin typeface="Calibri"/>
                <a:cs typeface="Calibri"/>
              </a:rPr>
              <a:t> </a:t>
            </a:r>
            <a:r>
              <a:rPr sz="850" spc="55" dirty="0">
                <a:latin typeface="Calibri"/>
                <a:cs typeface="Calibri"/>
              </a:rPr>
              <a:t>διαδικτυακά</a:t>
            </a:r>
            <a:r>
              <a:rPr sz="850" spc="20" dirty="0">
                <a:latin typeface="Calibri"/>
                <a:cs typeface="Calibri"/>
              </a:rPr>
              <a:t> </a:t>
            </a:r>
            <a:r>
              <a:rPr sz="850" spc="60" dirty="0">
                <a:latin typeface="Calibri"/>
                <a:cs typeface="Calibri"/>
              </a:rPr>
              <a:t>με</a:t>
            </a:r>
            <a:r>
              <a:rPr sz="850" spc="15" dirty="0">
                <a:latin typeface="Calibri"/>
                <a:cs typeface="Calibri"/>
              </a:rPr>
              <a:t> </a:t>
            </a:r>
            <a:r>
              <a:rPr sz="850" b="1" spc="60" dirty="0">
                <a:latin typeface="Calibri"/>
                <a:cs typeface="Calibri"/>
              </a:rPr>
              <a:t>παράκτια</a:t>
            </a:r>
            <a:r>
              <a:rPr sz="850" b="1" spc="20" dirty="0">
                <a:latin typeface="Calibri"/>
                <a:cs typeface="Calibri"/>
              </a:rPr>
              <a:t> </a:t>
            </a:r>
            <a:r>
              <a:rPr sz="850" b="1" spc="60" dirty="0">
                <a:latin typeface="Calibri"/>
                <a:cs typeface="Calibri"/>
              </a:rPr>
              <a:t>μέρη </a:t>
            </a:r>
            <a:r>
              <a:rPr sz="850" b="1" spc="-180" dirty="0">
                <a:latin typeface="Calibri"/>
                <a:cs typeface="Calibri"/>
              </a:rPr>
              <a:t> </a:t>
            </a:r>
            <a:r>
              <a:rPr sz="850" spc="55" dirty="0">
                <a:latin typeface="Calibri"/>
                <a:cs typeface="Calibri"/>
              </a:rPr>
              <a:t>και </a:t>
            </a:r>
            <a:r>
              <a:rPr sz="850" spc="50" dirty="0">
                <a:latin typeface="Calibri"/>
                <a:cs typeface="Calibri"/>
              </a:rPr>
              <a:t>εξαρτήματα </a:t>
            </a:r>
            <a:r>
              <a:rPr sz="850" b="1" spc="55" dirty="0">
                <a:latin typeface="Calibri"/>
                <a:cs typeface="Calibri"/>
              </a:rPr>
              <a:t>της </a:t>
            </a:r>
            <a:r>
              <a:rPr sz="850" spc="55" dirty="0">
                <a:latin typeface="Calibri"/>
                <a:cs typeface="Calibri"/>
              </a:rPr>
              <a:t>καθολικής </a:t>
            </a:r>
            <a:r>
              <a:rPr sz="850" spc="60" dirty="0">
                <a:latin typeface="Calibri"/>
                <a:cs typeface="Calibri"/>
              </a:rPr>
              <a:t> </a:t>
            </a:r>
            <a:r>
              <a:rPr sz="850" b="1" spc="60" dirty="0">
                <a:latin typeface="Calibri"/>
                <a:cs typeface="Calibri"/>
              </a:rPr>
              <a:t>αλυσίδας</a:t>
            </a:r>
            <a:r>
              <a:rPr sz="850" b="1" spc="15" dirty="0">
                <a:latin typeface="Calibri"/>
                <a:cs typeface="Calibri"/>
              </a:rPr>
              <a:t> </a:t>
            </a:r>
            <a:r>
              <a:rPr sz="850" b="1" spc="60" dirty="0">
                <a:latin typeface="Calibri"/>
                <a:cs typeface="Calibri"/>
              </a:rPr>
              <a:t>εφοδιασμού</a:t>
            </a:r>
            <a:r>
              <a:rPr sz="850" spc="60" dirty="0">
                <a:latin typeface="Calibri"/>
                <a:cs typeface="Calibri"/>
              </a:rPr>
              <a:t>.</a:t>
            </a:r>
            <a:endParaRPr sz="850">
              <a:latin typeface="Calibri"/>
              <a:cs typeface="Calibri"/>
            </a:endParaRPr>
          </a:p>
        </p:txBody>
      </p:sp>
      <p:sp>
        <p:nvSpPr>
          <p:cNvPr id="16" name="object 16"/>
          <p:cNvSpPr txBox="1"/>
          <p:nvPr/>
        </p:nvSpPr>
        <p:spPr>
          <a:xfrm>
            <a:off x="9296400" y="3043554"/>
            <a:ext cx="1922145" cy="1152525"/>
          </a:xfrm>
          <a:prstGeom prst="rect">
            <a:avLst/>
          </a:prstGeom>
          <a:ln w="15875">
            <a:solidFill>
              <a:srgbClr val="E6A80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50"/>
              </a:spcBef>
            </a:pPr>
            <a:endParaRPr sz="950">
              <a:latin typeface="Times New Roman"/>
              <a:cs typeface="Times New Roman"/>
            </a:endParaRPr>
          </a:p>
          <a:p>
            <a:pPr marL="101600" marR="91440" indent="635" algn="ctr">
              <a:lnSpc>
                <a:spcPts val="930"/>
              </a:lnSpc>
            </a:pPr>
            <a:r>
              <a:rPr sz="850" b="1" spc="85" dirty="0">
                <a:latin typeface="Calibri"/>
                <a:cs typeface="Calibri"/>
              </a:rPr>
              <a:t>Απομακρυσμένη </a:t>
            </a:r>
            <a:r>
              <a:rPr sz="850" b="1" spc="90" dirty="0">
                <a:latin typeface="Calibri"/>
                <a:cs typeface="Calibri"/>
              </a:rPr>
              <a:t> </a:t>
            </a:r>
            <a:r>
              <a:rPr sz="850" b="1" spc="85" dirty="0">
                <a:latin typeface="Calibri"/>
                <a:cs typeface="Calibri"/>
              </a:rPr>
              <a:t>παρακολούθηση </a:t>
            </a:r>
            <a:r>
              <a:rPr sz="850" spc="70" dirty="0">
                <a:latin typeface="Calibri"/>
                <a:cs typeface="Calibri"/>
              </a:rPr>
              <a:t>και </a:t>
            </a:r>
            <a:r>
              <a:rPr sz="850" spc="85" dirty="0">
                <a:latin typeface="Calibri"/>
                <a:cs typeface="Calibri"/>
              </a:rPr>
              <a:t>πρόσβαση </a:t>
            </a:r>
            <a:r>
              <a:rPr sz="850" spc="-180" dirty="0">
                <a:latin typeface="Calibri"/>
                <a:cs typeface="Calibri"/>
              </a:rPr>
              <a:t> </a:t>
            </a:r>
            <a:r>
              <a:rPr sz="850" spc="75" dirty="0">
                <a:latin typeface="Calibri"/>
                <a:cs typeface="Calibri"/>
              </a:rPr>
              <a:t>στον</a:t>
            </a:r>
            <a:r>
              <a:rPr sz="850" spc="20" dirty="0">
                <a:latin typeface="Calibri"/>
                <a:cs typeface="Calibri"/>
              </a:rPr>
              <a:t> </a:t>
            </a:r>
            <a:r>
              <a:rPr sz="850" b="1" spc="80" dirty="0">
                <a:latin typeface="Calibri"/>
                <a:cs typeface="Calibri"/>
              </a:rPr>
              <a:t>εξοπλισμό</a:t>
            </a:r>
            <a:r>
              <a:rPr sz="850" b="1" spc="25" dirty="0">
                <a:latin typeface="Calibri"/>
                <a:cs typeface="Calibri"/>
              </a:rPr>
              <a:t> </a:t>
            </a:r>
            <a:r>
              <a:rPr sz="850" b="1" spc="80" dirty="0">
                <a:latin typeface="Calibri"/>
                <a:cs typeface="Calibri"/>
              </a:rPr>
              <a:t>του</a:t>
            </a:r>
            <a:r>
              <a:rPr sz="850" b="1" spc="30" dirty="0">
                <a:latin typeface="Calibri"/>
                <a:cs typeface="Calibri"/>
              </a:rPr>
              <a:t> </a:t>
            </a:r>
            <a:r>
              <a:rPr sz="850" b="1" spc="80" dirty="0">
                <a:latin typeface="Calibri"/>
                <a:cs typeface="Calibri"/>
              </a:rPr>
              <a:t>πλοίου</a:t>
            </a:r>
            <a:r>
              <a:rPr sz="850" b="1" spc="25" dirty="0">
                <a:latin typeface="Calibri"/>
                <a:cs typeface="Calibri"/>
              </a:rPr>
              <a:t> </a:t>
            </a:r>
            <a:r>
              <a:rPr sz="850" spc="90" dirty="0">
                <a:latin typeface="Calibri"/>
                <a:cs typeface="Calibri"/>
              </a:rPr>
              <a:t>από </a:t>
            </a:r>
            <a:r>
              <a:rPr sz="850" spc="-180" dirty="0">
                <a:latin typeface="Calibri"/>
                <a:cs typeface="Calibri"/>
              </a:rPr>
              <a:t> </a:t>
            </a:r>
            <a:r>
              <a:rPr sz="850" b="1" spc="80" dirty="0">
                <a:latin typeface="Calibri"/>
                <a:cs typeface="Calibri"/>
              </a:rPr>
              <a:t>τους κατασκευαστές </a:t>
            </a:r>
            <a:r>
              <a:rPr sz="850" spc="90" dirty="0">
                <a:latin typeface="Calibri"/>
                <a:cs typeface="Calibri"/>
              </a:rPr>
              <a:t>ή </a:t>
            </a:r>
            <a:r>
              <a:rPr sz="850" spc="75" dirty="0">
                <a:latin typeface="Calibri"/>
                <a:cs typeface="Calibri"/>
              </a:rPr>
              <a:t>τους </a:t>
            </a:r>
            <a:r>
              <a:rPr sz="850" spc="80" dirty="0">
                <a:latin typeface="Calibri"/>
                <a:cs typeface="Calibri"/>
              </a:rPr>
              <a:t> παρόχους</a:t>
            </a:r>
            <a:r>
              <a:rPr sz="850" spc="30" dirty="0">
                <a:latin typeface="Calibri"/>
                <a:cs typeface="Calibri"/>
              </a:rPr>
              <a:t> </a:t>
            </a:r>
            <a:r>
              <a:rPr sz="850" spc="70" dirty="0">
                <a:latin typeface="Calibri"/>
                <a:cs typeface="Calibri"/>
              </a:rPr>
              <a:t>υποστήριξης.</a:t>
            </a:r>
            <a:endParaRPr sz="850">
              <a:latin typeface="Calibri"/>
              <a:cs typeface="Calibri"/>
            </a:endParaRPr>
          </a:p>
        </p:txBody>
      </p:sp>
      <p:sp>
        <p:nvSpPr>
          <p:cNvPr id="17" name="object 17"/>
          <p:cNvSpPr txBox="1"/>
          <p:nvPr/>
        </p:nvSpPr>
        <p:spPr>
          <a:xfrm>
            <a:off x="1900554" y="4387532"/>
            <a:ext cx="1922145" cy="1152525"/>
          </a:xfrm>
          <a:prstGeom prst="rect">
            <a:avLst/>
          </a:prstGeom>
          <a:ln w="15875">
            <a:solidFill>
              <a:srgbClr val="E6A80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spcBef>
                <a:spcPts val="55"/>
              </a:spcBef>
            </a:pPr>
            <a:endParaRPr sz="950">
              <a:latin typeface="Times New Roman"/>
              <a:cs typeface="Times New Roman"/>
            </a:endParaRPr>
          </a:p>
          <a:p>
            <a:pPr marL="245110" marR="234315" indent="-3175" algn="ctr">
              <a:lnSpc>
                <a:spcPts val="930"/>
              </a:lnSpc>
            </a:pPr>
            <a:r>
              <a:rPr sz="850" spc="55" dirty="0">
                <a:latin typeface="Calibri"/>
                <a:cs typeface="Calibri"/>
              </a:rPr>
              <a:t>Κοινή </a:t>
            </a:r>
            <a:r>
              <a:rPr sz="850" spc="60" dirty="0">
                <a:latin typeface="Calibri"/>
                <a:cs typeface="Calibri"/>
              </a:rPr>
              <a:t>χρήση </a:t>
            </a:r>
            <a:r>
              <a:rPr sz="850" b="1" spc="60" dirty="0">
                <a:latin typeface="Calibri"/>
                <a:cs typeface="Calibri"/>
              </a:rPr>
              <a:t>ευαίσθητων </a:t>
            </a:r>
            <a:r>
              <a:rPr sz="850" b="1" spc="65" dirty="0">
                <a:latin typeface="Calibri"/>
                <a:cs typeface="Calibri"/>
              </a:rPr>
              <a:t> πληροφοριών</a:t>
            </a:r>
            <a:r>
              <a:rPr sz="850" b="1" dirty="0">
                <a:latin typeface="Calibri"/>
                <a:cs typeface="Calibri"/>
              </a:rPr>
              <a:t> </a:t>
            </a:r>
            <a:r>
              <a:rPr sz="850" spc="60" dirty="0">
                <a:latin typeface="Calibri"/>
                <a:cs typeface="Calibri"/>
              </a:rPr>
              <a:t>με</a:t>
            </a:r>
            <a:r>
              <a:rPr sz="850" dirty="0">
                <a:latin typeface="Calibri"/>
                <a:cs typeface="Calibri"/>
              </a:rPr>
              <a:t> </a:t>
            </a:r>
            <a:r>
              <a:rPr sz="850" b="1" spc="60" dirty="0">
                <a:latin typeface="Calibri"/>
                <a:cs typeface="Calibri"/>
              </a:rPr>
              <a:t>παρόχους </a:t>
            </a:r>
            <a:r>
              <a:rPr sz="850" b="1" spc="-175" dirty="0">
                <a:latin typeface="Calibri"/>
                <a:cs typeface="Calibri"/>
              </a:rPr>
              <a:t> </a:t>
            </a:r>
            <a:r>
              <a:rPr sz="850" spc="60" dirty="0">
                <a:latin typeface="Calibri"/>
                <a:cs typeface="Calibri"/>
              </a:rPr>
              <a:t>υπηρεσιών στην ξηρά </a:t>
            </a:r>
            <a:r>
              <a:rPr sz="850" spc="55" dirty="0">
                <a:latin typeface="Calibri"/>
                <a:cs typeface="Calibri"/>
              </a:rPr>
              <a:t>και </a:t>
            </a:r>
            <a:r>
              <a:rPr sz="850" spc="60" dirty="0">
                <a:latin typeface="Calibri"/>
                <a:cs typeface="Calibri"/>
              </a:rPr>
              <a:t> </a:t>
            </a:r>
            <a:r>
              <a:rPr sz="850" b="1" spc="55" dirty="0">
                <a:latin typeface="Calibri"/>
                <a:cs typeface="Calibri"/>
              </a:rPr>
              <a:t>δημόσιες</a:t>
            </a:r>
            <a:r>
              <a:rPr sz="850" b="1" spc="20" dirty="0">
                <a:latin typeface="Calibri"/>
                <a:cs typeface="Calibri"/>
              </a:rPr>
              <a:t> </a:t>
            </a:r>
            <a:r>
              <a:rPr sz="850" b="1" spc="50" dirty="0">
                <a:latin typeface="Calibri"/>
                <a:cs typeface="Calibri"/>
              </a:rPr>
              <a:t>αρχές.</a:t>
            </a:r>
            <a:endParaRPr sz="850">
              <a:latin typeface="Calibri"/>
              <a:cs typeface="Calibri"/>
            </a:endParaRPr>
          </a:p>
        </p:txBody>
      </p:sp>
      <p:sp>
        <p:nvSpPr>
          <p:cNvPr id="18" name="object 18"/>
          <p:cNvSpPr txBox="1"/>
          <p:nvPr/>
        </p:nvSpPr>
        <p:spPr>
          <a:xfrm>
            <a:off x="4014152" y="4387532"/>
            <a:ext cx="1920239" cy="1152525"/>
          </a:xfrm>
          <a:prstGeom prst="rect">
            <a:avLst/>
          </a:prstGeom>
          <a:ln w="15875">
            <a:solidFill>
              <a:srgbClr val="E6A800"/>
            </a:solidFill>
          </a:ln>
        </p:spPr>
        <p:txBody>
          <a:bodyPr vert="horz" wrap="square" lIns="0" tIns="6350" rIns="0" bIns="0" rtlCol="0">
            <a:spAutoFit/>
          </a:bodyPr>
          <a:lstStyle/>
          <a:p>
            <a:pPr>
              <a:lnSpc>
                <a:spcPct val="100000"/>
              </a:lnSpc>
              <a:spcBef>
                <a:spcPts val="50"/>
              </a:spcBef>
            </a:pPr>
            <a:endParaRPr sz="700">
              <a:latin typeface="Times New Roman"/>
              <a:cs typeface="Times New Roman"/>
            </a:endParaRPr>
          </a:p>
          <a:p>
            <a:pPr marL="109855" marR="101600" indent="-1905" algn="ctr">
              <a:lnSpc>
                <a:spcPts val="930"/>
              </a:lnSpc>
            </a:pPr>
            <a:r>
              <a:rPr sz="850" spc="105" dirty="0">
                <a:latin typeface="Calibri"/>
                <a:cs typeface="Calibri"/>
              </a:rPr>
              <a:t>Η </a:t>
            </a:r>
            <a:r>
              <a:rPr sz="850" spc="80" dirty="0">
                <a:latin typeface="Calibri"/>
                <a:cs typeface="Calibri"/>
              </a:rPr>
              <a:t>χρήση </a:t>
            </a:r>
            <a:r>
              <a:rPr sz="850" b="1" spc="80" dirty="0">
                <a:latin typeface="Calibri"/>
                <a:cs typeface="Calibri"/>
              </a:rPr>
              <a:t>ελεγχόμενων </a:t>
            </a:r>
            <a:r>
              <a:rPr sz="850" b="1" spc="90" dirty="0">
                <a:latin typeface="Calibri"/>
                <a:cs typeface="Calibri"/>
              </a:rPr>
              <a:t>από </a:t>
            </a:r>
            <a:r>
              <a:rPr sz="850" b="1" spc="95" dirty="0">
                <a:latin typeface="Calibri"/>
                <a:cs typeface="Calibri"/>
              </a:rPr>
              <a:t> </a:t>
            </a:r>
            <a:r>
              <a:rPr sz="850" b="1" spc="80" dirty="0">
                <a:latin typeface="Calibri"/>
                <a:cs typeface="Calibri"/>
              </a:rPr>
              <a:t>υπολογιστή </a:t>
            </a:r>
            <a:r>
              <a:rPr sz="850" spc="75" dirty="0">
                <a:latin typeface="Calibri"/>
                <a:cs typeface="Calibri"/>
              </a:rPr>
              <a:t>κρίσιμων </a:t>
            </a:r>
            <a:r>
              <a:rPr sz="850" spc="80" dirty="0">
                <a:latin typeface="Calibri"/>
                <a:cs typeface="Calibri"/>
              </a:rPr>
              <a:t> </a:t>
            </a:r>
            <a:r>
              <a:rPr sz="850" spc="85" dirty="0">
                <a:latin typeface="Calibri"/>
                <a:cs typeface="Calibri"/>
              </a:rPr>
              <a:t>συστημάτων</a:t>
            </a:r>
            <a:r>
              <a:rPr sz="850" spc="35" dirty="0">
                <a:latin typeface="Calibri"/>
                <a:cs typeface="Calibri"/>
              </a:rPr>
              <a:t> </a:t>
            </a:r>
            <a:r>
              <a:rPr sz="850" spc="75" dirty="0">
                <a:latin typeface="Calibri"/>
                <a:cs typeface="Calibri"/>
              </a:rPr>
              <a:t>μπορεί</a:t>
            </a:r>
            <a:r>
              <a:rPr sz="850" spc="25" dirty="0">
                <a:latin typeface="Calibri"/>
                <a:cs typeface="Calibri"/>
              </a:rPr>
              <a:t> </a:t>
            </a:r>
            <a:r>
              <a:rPr sz="850" spc="85" dirty="0">
                <a:latin typeface="Calibri"/>
                <a:cs typeface="Calibri"/>
              </a:rPr>
              <a:t>να</a:t>
            </a:r>
            <a:r>
              <a:rPr sz="850" spc="25" dirty="0">
                <a:latin typeface="Calibri"/>
                <a:cs typeface="Calibri"/>
              </a:rPr>
              <a:t> </a:t>
            </a:r>
            <a:r>
              <a:rPr sz="850" spc="85" dirty="0">
                <a:latin typeface="Calibri"/>
                <a:cs typeface="Calibri"/>
              </a:rPr>
              <a:t>μην</a:t>
            </a:r>
            <a:r>
              <a:rPr sz="850" spc="25" dirty="0">
                <a:latin typeface="Calibri"/>
                <a:cs typeface="Calibri"/>
              </a:rPr>
              <a:t> </a:t>
            </a:r>
            <a:r>
              <a:rPr sz="850" spc="60" dirty="0">
                <a:latin typeface="Calibri"/>
                <a:cs typeface="Calibri"/>
              </a:rPr>
              <a:t>έχει </a:t>
            </a:r>
            <a:r>
              <a:rPr sz="850" spc="-180" dirty="0">
                <a:latin typeface="Calibri"/>
                <a:cs typeface="Calibri"/>
              </a:rPr>
              <a:t> </a:t>
            </a:r>
            <a:r>
              <a:rPr sz="850" spc="75" dirty="0">
                <a:latin typeface="Calibri"/>
                <a:cs typeface="Calibri"/>
              </a:rPr>
              <a:t>εγκατασταθεί</a:t>
            </a:r>
            <a:r>
              <a:rPr sz="850" spc="30" dirty="0">
                <a:latin typeface="Calibri"/>
                <a:cs typeface="Calibri"/>
              </a:rPr>
              <a:t> </a:t>
            </a:r>
            <a:r>
              <a:rPr sz="850" spc="80" dirty="0">
                <a:latin typeface="Calibri"/>
                <a:cs typeface="Calibri"/>
              </a:rPr>
              <a:t>με</a:t>
            </a:r>
            <a:r>
              <a:rPr sz="850" spc="30" dirty="0">
                <a:latin typeface="Calibri"/>
                <a:cs typeface="Calibri"/>
              </a:rPr>
              <a:t> </a:t>
            </a:r>
            <a:r>
              <a:rPr sz="850" spc="75" dirty="0">
                <a:latin typeface="Calibri"/>
                <a:cs typeface="Calibri"/>
              </a:rPr>
              <a:t>τον</a:t>
            </a:r>
            <a:r>
              <a:rPr sz="850" spc="30" dirty="0">
                <a:latin typeface="Calibri"/>
                <a:cs typeface="Calibri"/>
              </a:rPr>
              <a:t> </a:t>
            </a:r>
            <a:r>
              <a:rPr sz="850" spc="80" dirty="0">
                <a:latin typeface="Calibri"/>
                <a:cs typeface="Calibri"/>
              </a:rPr>
              <a:t>κατάλληλο </a:t>
            </a:r>
            <a:r>
              <a:rPr sz="850" spc="-180" dirty="0">
                <a:latin typeface="Calibri"/>
                <a:cs typeface="Calibri"/>
              </a:rPr>
              <a:t> </a:t>
            </a:r>
            <a:r>
              <a:rPr sz="850" spc="80" dirty="0">
                <a:latin typeface="Calibri"/>
                <a:cs typeface="Calibri"/>
              </a:rPr>
              <a:t>τρόπο τα </a:t>
            </a:r>
            <a:r>
              <a:rPr sz="850" spc="75" dirty="0">
                <a:latin typeface="Calibri"/>
                <a:cs typeface="Calibri"/>
              </a:rPr>
              <a:t>τελευταία </a:t>
            </a:r>
            <a:r>
              <a:rPr sz="850" b="1" spc="55" dirty="0">
                <a:latin typeface="Calibri"/>
                <a:cs typeface="Calibri"/>
              </a:rPr>
              <a:t>διορθωτικά </a:t>
            </a:r>
            <a:r>
              <a:rPr sz="850" b="1" spc="-180" dirty="0">
                <a:latin typeface="Calibri"/>
                <a:cs typeface="Calibri"/>
              </a:rPr>
              <a:t> </a:t>
            </a:r>
            <a:r>
              <a:rPr sz="850" b="1" spc="55" dirty="0">
                <a:latin typeface="Calibri"/>
                <a:cs typeface="Calibri"/>
              </a:rPr>
              <a:t>αρχεία </a:t>
            </a:r>
            <a:r>
              <a:rPr sz="850" spc="65" dirty="0">
                <a:latin typeface="Calibri"/>
                <a:cs typeface="Calibri"/>
              </a:rPr>
              <a:t>ή </a:t>
            </a:r>
            <a:r>
              <a:rPr sz="850" b="1" spc="80" dirty="0">
                <a:latin typeface="Calibri"/>
                <a:cs typeface="Calibri"/>
              </a:rPr>
              <a:t>τα </a:t>
            </a:r>
            <a:r>
              <a:rPr sz="850" b="1" spc="60" dirty="0">
                <a:latin typeface="Calibri"/>
                <a:cs typeface="Calibri"/>
              </a:rPr>
              <a:t>κατάλληλα </a:t>
            </a:r>
            <a:r>
              <a:rPr sz="850" b="1" spc="85" dirty="0">
                <a:latin typeface="Calibri"/>
                <a:cs typeface="Calibri"/>
              </a:rPr>
              <a:t>μέτρα </a:t>
            </a:r>
            <a:r>
              <a:rPr sz="850" b="1" spc="90" dirty="0">
                <a:latin typeface="Calibri"/>
                <a:cs typeface="Calibri"/>
              </a:rPr>
              <a:t> </a:t>
            </a:r>
            <a:r>
              <a:rPr sz="850" b="1" spc="60" dirty="0">
                <a:latin typeface="Calibri"/>
                <a:cs typeface="Calibri"/>
              </a:rPr>
              <a:t>ασφαλείας</a:t>
            </a:r>
            <a:r>
              <a:rPr sz="850" spc="60" dirty="0">
                <a:latin typeface="Calibri"/>
                <a:cs typeface="Calibri"/>
              </a:rPr>
              <a:t>.</a:t>
            </a:r>
            <a:endParaRPr sz="850">
              <a:latin typeface="Calibri"/>
              <a:cs typeface="Calibri"/>
            </a:endParaRPr>
          </a:p>
        </p:txBody>
      </p:sp>
      <p:sp>
        <p:nvSpPr>
          <p:cNvPr id="19" name="object 19"/>
          <p:cNvSpPr txBox="1"/>
          <p:nvPr/>
        </p:nvSpPr>
        <p:spPr>
          <a:xfrm>
            <a:off x="6126479" y="4387532"/>
            <a:ext cx="1922145" cy="1152525"/>
          </a:xfrm>
          <a:prstGeom prst="rect">
            <a:avLst/>
          </a:prstGeom>
          <a:ln w="15875">
            <a:solidFill>
              <a:srgbClr val="E6A800"/>
            </a:solidFill>
          </a:ln>
        </p:spPr>
        <p:txBody>
          <a:bodyPr vert="horz" wrap="square" lIns="0" tIns="6350" rIns="0" bIns="0" rtlCol="0">
            <a:spAutoFit/>
          </a:bodyPr>
          <a:lstStyle/>
          <a:p>
            <a:pPr>
              <a:lnSpc>
                <a:spcPct val="100000"/>
              </a:lnSpc>
              <a:spcBef>
                <a:spcPts val="50"/>
              </a:spcBef>
            </a:pPr>
            <a:endParaRPr sz="700">
              <a:latin typeface="Times New Roman"/>
              <a:cs typeface="Times New Roman"/>
            </a:endParaRPr>
          </a:p>
          <a:p>
            <a:pPr marL="166370" marR="154940" indent="-2540" algn="ctr">
              <a:lnSpc>
                <a:spcPts val="930"/>
              </a:lnSpc>
            </a:pPr>
            <a:r>
              <a:rPr sz="850" spc="80" dirty="0">
                <a:latin typeface="Calibri"/>
                <a:cs typeface="Calibri"/>
              </a:rPr>
              <a:t>Η </a:t>
            </a:r>
            <a:r>
              <a:rPr sz="850" spc="60" dirty="0">
                <a:latin typeface="Calibri"/>
                <a:cs typeface="Calibri"/>
              </a:rPr>
              <a:t>κουλτούρα </a:t>
            </a:r>
            <a:r>
              <a:rPr sz="850" spc="50" dirty="0">
                <a:latin typeface="Calibri"/>
                <a:cs typeface="Calibri"/>
              </a:rPr>
              <a:t>διαχείρισης </a:t>
            </a:r>
            <a:r>
              <a:rPr sz="850" spc="60" dirty="0">
                <a:latin typeface="Calibri"/>
                <a:cs typeface="Calibri"/>
              </a:rPr>
              <a:t>των </a:t>
            </a:r>
            <a:r>
              <a:rPr sz="850" spc="65" dirty="0">
                <a:latin typeface="Calibri"/>
                <a:cs typeface="Calibri"/>
              </a:rPr>
              <a:t> </a:t>
            </a:r>
            <a:r>
              <a:rPr sz="850" spc="60" dirty="0">
                <a:latin typeface="Calibri"/>
                <a:cs typeface="Calibri"/>
              </a:rPr>
              <a:t>κινδύνων </a:t>
            </a:r>
            <a:r>
              <a:rPr sz="850" spc="55" dirty="0">
                <a:latin typeface="Calibri"/>
                <a:cs typeface="Calibri"/>
              </a:rPr>
              <a:t>στον </a:t>
            </a:r>
            <a:r>
              <a:rPr sz="850" spc="60" dirty="0">
                <a:latin typeface="Calibri"/>
                <a:cs typeface="Calibri"/>
              </a:rPr>
              <a:t>κυβερνοχώρο </a:t>
            </a:r>
            <a:r>
              <a:rPr sz="850" spc="65" dirty="0">
                <a:latin typeface="Calibri"/>
                <a:cs typeface="Calibri"/>
              </a:rPr>
              <a:t> </a:t>
            </a:r>
            <a:r>
              <a:rPr sz="850" spc="55" dirty="0">
                <a:latin typeface="Calibri"/>
                <a:cs typeface="Calibri"/>
              </a:rPr>
              <a:t>μπορεί </a:t>
            </a:r>
            <a:r>
              <a:rPr sz="850" spc="65" dirty="0">
                <a:latin typeface="Calibri"/>
                <a:cs typeface="Calibri"/>
              </a:rPr>
              <a:t>να </a:t>
            </a:r>
            <a:r>
              <a:rPr sz="850" spc="50" dirty="0">
                <a:latin typeface="Calibri"/>
                <a:cs typeface="Calibri"/>
              </a:rPr>
              <a:t>απαιτεί </a:t>
            </a:r>
            <a:r>
              <a:rPr sz="850" spc="60" dirty="0">
                <a:latin typeface="Calibri"/>
                <a:cs typeface="Calibri"/>
              </a:rPr>
              <a:t>βελτίωση </a:t>
            </a:r>
            <a:r>
              <a:rPr sz="850" spc="65" dirty="0">
                <a:latin typeface="Calibri"/>
                <a:cs typeface="Calibri"/>
              </a:rPr>
              <a:t> μέσω</a:t>
            </a:r>
            <a:r>
              <a:rPr sz="850" spc="20" dirty="0">
                <a:latin typeface="Calibri"/>
                <a:cs typeface="Calibri"/>
              </a:rPr>
              <a:t> </a:t>
            </a:r>
            <a:r>
              <a:rPr sz="850" spc="55" dirty="0">
                <a:latin typeface="Calibri"/>
                <a:cs typeface="Calibri"/>
              </a:rPr>
              <a:t>επίσημης</a:t>
            </a:r>
            <a:r>
              <a:rPr sz="850" spc="30" dirty="0">
                <a:latin typeface="Calibri"/>
                <a:cs typeface="Calibri"/>
              </a:rPr>
              <a:t> </a:t>
            </a:r>
            <a:r>
              <a:rPr sz="850" b="1" spc="55" dirty="0">
                <a:latin typeface="Calibri"/>
                <a:cs typeface="Calibri"/>
              </a:rPr>
              <a:t>κατάρτισης</a:t>
            </a:r>
            <a:r>
              <a:rPr sz="850" b="1" spc="20" dirty="0">
                <a:latin typeface="Calibri"/>
                <a:cs typeface="Calibri"/>
              </a:rPr>
              <a:t> </a:t>
            </a:r>
            <a:r>
              <a:rPr sz="850" spc="55" dirty="0">
                <a:latin typeface="Calibri"/>
                <a:cs typeface="Calibri"/>
              </a:rPr>
              <a:t>και </a:t>
            </a:r>
            <a:r>
              <a:rPr sz="850" spc="-175" dirty="0">
                <a:latin typeface="Calibri"/>
                <a:cs typeface="Calibri"/>
              </a:rPr>
              <a:t> </a:t>
            </a:r>
            <a:r>
              <a:rPr sz="850" b="1" spc="65" dirty="0">
                <a:latin typeface="Calibri"/>
                <a:cs typeface="Calibri"/>
              </a:rPr>
              <a:t>ασκήσεων </a:t>
            </a:r>
            <a:r>
              <a:rPr sz="850" spc="55" dirty="0">
                <a:latin typeface="Calibri"/>
                <a:cs typeface="Calibri"/>
              </a:rPr>
              <a:t>και </a:t>
            </a:r>
            <a:r>
              <a:rPr sz="850" spc="60" dirty="0">
                <a:latin typeface="Calibri"/>
                <a:cs typeface="Calibri"/>
              </a:rPr>
              <a:t> </a:t>
            </a:r>
            <a:r>
              <a:rPr sz="850" b="1" spc="65" dirty="0">
                <a:latin typeface="Calibri"/>
                <a:cs typeface="Calibri"/>
              </a:rPr>
              <a:t>αποσαφηνισμένων ρόλων </a:t>
            </a:r>
            <a:r>
              <a:rPr sz="850" spc="55" dirty="0">
                <a:latin typeface="Calibri"/>
                <a:cs typeface="Calibri"/>
              </a:rPr>
              <a:t>και </a:t>
            </a:r>
            <a:r>
              <a:rPr sz="850" spc="-180" dirty="0">
                <a:latin typeface="Calibri"/>
                <a:cs typeface="Calibri"/>
              </a:rPr>
              <a:t> </a:t>
            </a:r>
            <a:r>
              <a:rPr sz="850" spc="55" dirty="0">
                <a:latin typeface="Calibri"/>
                <a:cs typeface="Calibri"/>
              </a:rPr>
              <a:t>αρμοδιοτήτων.</a:t>
            </a:r>
            <a:endParaRPr sz="850">
              <a:latin typeface="Calibri"/>
              <a:cs typeface="Calibri"/>
            </a:endParaRPr>
          </a:p>
        </p:txBody>
      </p:sp>
      <p:sp>
        <p:nvSpPr>
          <p:cNvPr id="20" name="object 20"/>
          <p:cNvSpPr txBox="1"/>
          <p:nvPr/>
        </p:nvSpPr>
        <p:spPr>
          <a:xfrm>
            <a:off x="8240394" y="4387532"/>
            <a:ext cx="1922145" cy="1152525"/>
          </a:xfrm>
          <a:prstGeom prst="rect">
            <a:avLst/>
          </a:prstGeom>
          <a:ln w="15875">
            <a:solidFill>
              <a:srgbClr val="E6A800"/>
            </a:solidFill>
          </a:ln>
        </p:spPr>
        <p:txBody>
          <a:bodyPr vert="horz" wrap="square" lIns="0" tIns="5080" rIns="0" bIns="0" rtlCol="0">
            <a:spAutoFit/>
          </a:bodyPr>
          <a:lstStyle/>
          <a:p>
            <a:pPr>
              <a:lnSpc>
                <a:spcPct val="100000"/>
              </a:lnSpc>
              <a:spcBef>
                <a:spcPts val="40"/>
              </a:spcBef>
            </a:pPr>
            <a:endParaRPr sz="700">
              <a:latin typeface="Times New Roman"/>
              <a:cs typeface="Times New Roman"/>
            </a:endParaRPr>
          </a:p>
          <a:p>
            <a:pPr marL="102870" marR="90170" indent="-1270" algn="ctr">
              <a:lnSpc>
                <a:spcPts val="940"/>
              </a:lnSpc>
            </a:pPr>
            <a:r>
              <a:rPr sz="850" spc="65" dirty="0">
                <a:latin typeface="Calibri"/>
                <a:cs typeface="Calibri"/>
              </a:rPr>
              <a:t>Τα </a:t>
            </a:r>
            <a:r>
              <a:rPr sz="850" spc="60" dirty="0">
                <a:latin typeface="Calibri"/>
                <a:cs typeface="Calibri"/>
              </a:rPr>
              <a:t>συστήματα αυτοματισμού </a:t>
            </a:r>
            <a:r>
              <a:rPr sz="850" spc="65" dirty="0">
                <a:latin typeface="Calibri"/>
                <a:cs typeface="Calibri"/>
              </a:rPr>
              <a:t> </a:t>
            </a:r>
            <a:r>
              <a:rPr sz="850" spc="60" dirty="0">
                <a:latin typeface="Calibri"/>
                <a:cs typeface="Calibri"/>
              </a:rPr>
              <a:t>συχνά </a:t>
            </a:r>
            <a:r>
              <a:rPr sz="850" spc="55" dirty="0">
                <a:latin typeface="Calibri"/>
                <a:cs typeface="Calibri"/>
              </a:rPr>
              <a:t>αποτελούνται </a:t>
            </a:r>
            <a:r>
              <a:rPr sz="850" spc="65" dirty="0">
                <a:latin typeface="Calibri"/>
                <a:cs typeface="Calibri"/>
              </a:rPr>
              <a:t>από </a:t>
            </a:r>
            <a:r>
              <a:rPr sz="850" spc="70" dirty="0">
                <a:latin typeface="Calibri"/>
                <a:cs typeface="Calibri"/>
              </a:rPr>
              <a:t> </a:t>
            </a:r>
            <a:r>
              <a:rPr sz="850" spc="60" dirty="0">
                <a:latin typeface="Calibri"/>
                <a:cs typeface="Calibri"/>
              </a:rPr>
              <a:t>πολλαπλά υποσυστήματα </a:t>
            </a:r>
            <a:r>
              <a:rPr sz="850" b="1" spc="70" dirty="0">
                <a:latin typeface="Calibri"/>
                <a:cs typeface="Calibri"/>
              </a:rPr>
              <a:t>που </a:t>
            </a:r>
            <a:r>
              <a:rPr sz="850" b="1" spc="75" dirty="0">
                <a:latin typeface="Calibri"/>
                <a:cs typeface="Calibri"/>
              </a:rPr>
              <a:t> </a:t>
            </a:r>
            <a:r>
              <a:rPr sz="850" b="1" spc="60" dirty="0">
                <a:latin typeface="Calibri"/>
                <a:cs typeface="Calibri"/>
              </a:rPr>
              <a:t>ολοκληρώνονται </a:t>
            </a:r>
            <a:r>
              <a:rPr sz="850" spc="65" dirty="0">
                <a:latin typeface="Calibri"/>
                <a:cs typeface="Calibri"/>
              </a:rPr>
              <a:t>από </a:t>
            </a:r>
            <a:r>
              <a:rPr sz="850" spc="60" dirty="0">
                <a:latin typeface="Calibri"/>
                <a:cs typeface="Calibri"/>
              </a:rPr>
              <a:t>τα </a:t>
            </a:r>
            <a:r>
              <a:rPr sz="850" spc="65" dirty="0">
                <a:latin typeface="Calibri"/>
                <a:cs typeface="Calibri"/>
              </a:rPr>
              <a:t> </a:t>
            </a:r>
            <a:r>
              <a:rPr sz="850" spc="60" dirty="0">
                <a:latin typeface="Calibri"/>
                <a:cs typeface="Calibri"/>
              </a:rPr>
              <a:t>ναυπηγεία με </a:t>
            </a:r>
            <a:r>
              <a:rPr sz="850" spc="55" dirty="0">
                <a:latin typeface="Calibri"/>
                <a:cs typeface="Calibri"/>
              </a:rPr>
              <a:t>ελάχιστη </a:t>
            </a:r>
            <a:r>
              <a:rPr sz="850" spc="60" dirty="0">
                <a:latin typeface="Calibri"/>
                <a:cs typeface="Calibri"/>
              </a:rPr>
              <a:t>προσοχή </a:t>
            </a:r>
            <a:r>
              <a:rPr sz="850" spc="65" dirty="0">
                <a:latin typeface="Calibri"/>
                <a:cs typeface="Calibri"/>
              </a:rPr>
              <a:t> </a:t>
            </a:r>
            <a:r>
              <a:rPr sz="850" spc="60" dirty="0">
                <a:latin typeface="Calibri"/>
                <a:cs typeface="Calibri"/>
              </a:rPr>
              <a:t>στα</a:t>
            </a:r>
            <a:r>
              <a:rPr sz="850" spc="10" dirty="0">
                <a:latin typeface="Calibri"/>
                <a:cs typeface="Calibri"/>
              </a:rPr>
              <a:t> </a:t>
            </a:r>
            <a:r>
              <a:rPr sz="850" spc="50" dirty="0">
                <a:latin typeface="Calibri"/>
                <a:cs typeface="Calibri"/>
              </a:rPr>
              <a:t>ζητήματα</a:t>
            </a:r>
            <a:r>
              <a:rPr sz="850" spc="5" dirty="0">
                <a:latin typeface="Calibri"/>
                <a:cs typeface="Calibri"/>
              </a:rPr>
              <a:t> </a:t>
            </a:r>
            <a:r>
              <a:rPr sz="850" spc="60" dirty="0">
                <a:latin typeface="Calibri"/>
                <a:cs typeface="Calibri"/>
              </a:rPr>
              <a:t>του</a:t>
            </a:r>
            <a:r>
              <a:rPr sz="850" spc="5" dirty="0">
                <a:latin typeface="Calibri"/>
                <a:cs typeface="Calibri"/>
              </a:rPr>
              <a:t> </a:t>
            </a:r>
            <a:r>
              <a:rPr sz="850" spc="60" dirty="0">
                <a:latin typeface="Calibri"/>
                <a:cs typeface="Calibri"/>
              </a:rPr>
              <a:t>κυβερνοχώρου.</a:t>
            </a:r>
            <a:endParaRPr sz="850">
              <a:latin typeface="Calibri"/>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2587" y="0"/>
            <a:ext cx="2372995" cy="6879590"/>
            <a:chOff x="2922587" y="0"/>
            <a:chExt cx="2372995"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5" name="object 5"/>
            <p:cNvSpPr/>
            <p:nvPr/>
          </p:nvSpPr>
          <p:spPr>
            <a:xfrm>
              <a:off x="4486592" y="6644004"/>
              <a:ext cx="44450" cy="6350"/>
            </a:xfrm>
            <a:custGeom>
              <a:avLst/>
              <a:gdLst/>
              <a:ahLst/>
              <a:cxnLst/>
              <a:rect l="l" t="t" r="r" b="b"/>
              <a:pathLst>
                <a:path w="44450" h="6350">
                  <a:moveTo>
                    <a:pt x="44132" y="0"/>
                  </a:moveTo>
                  <a:lnTo>
                    <a:pt x="0" y="0"/>
                  </a:lnTo>
                  <a:lnTo>
                    <a:pt x="0" y="6032"/>
                  </a:lnTo>
                  <a:lnTo>
                    <a:pt x="44132" y="6032"/>
                  </a:lnTo>
                  <a:lnTo>
                    <a:pt x="44132" y="0"/>
                  </a:lnTo>
                  <a:close/>
                </a:path>
              </a:pathLst>
            </a:custGeom>
            <a:solidFill>
              <a:srgbClr val="FFB800"/>
            </a:solidFill>
          </p:spPr>
          <p:txBody>
            <a:bodyPr wrap="square" lIns="0" tIns="0" rIns="0" bIns="0" rtlCol="0"/>
            <a:lstStyle/>
            <a:p>
              <a:endParaRPr/>
            </a:p>
          </p:txBody>
        </p:sp>
      </p:grpSp>
      <p:sp>
        <p:nvSpPr>
          <p:cNvPr id="6" name="object 6"/>
          <p:cNvSpPr txBox="1">
            <a:spLocks noGrp="1"/>
          </p:cNvSpPr>
          <p:nvPr>
            <p:ph type="title"/>
          </p:nvPr>
        </p:nvSpPr>
        <p:spPr>
          <a:xfrm>
            <a:off x="1000442" y="228600"/>
            <a:ext cx="1683385" cy="459740"/>
          </a:xfrm>
          <a:prstGeom prst="rect">
            <a:avLst/>
          </a:prstGeom>
        </p:spPr>
        <p:txBody>
          <a:bodyPr vert="horz" wrap="square" lIns="0" tIns="12700" rIns="0" bIns="0" rtlCol="0">
            <a:spAutoFit/>
          </a:bodyPr>
          <a:lstStyle/>
          <a:p>
            <a:pPr marL="12700">
              <a:lnSpc>
                <a:spcPct val="100000"/>
              </a:lnSpc>
              <a:spcBef>
                <a:spcPts val="100"/>
              </a:spcBef>
            </a:pPr>
            <a:r>
              <a:rPr sz="2850" spc="235" dirty="0"/>
              <a:t>Ε</a:t>
            </a:r>
            <a:r>
              <a:rPr sz="2850" spc="140" dirty="0"/>
              <a:t>ι</a:t>
            </a:r>
            <a:r>
              <a:rPr sz="2850" spc="220" dirty="0"/>
              <a:t>σ</a:t>
            </a:r>
            <a:r>
              <a:rPr sz="2850" spc="215" dirty="0"/>
              <a:t>α</a:t>
            </a:r>
            <a:r>
              <a:rPr sz="2850" spc="190" dirty="0"/>
              <a:t>γ</a:t>
            </a:r>
            <a:r>
              <a:rPr sz="2850" spc="254" dirty="0"/>
              <a:t>ω</a:t>
            </a:r>
            <a:r>
              <a:rPr sz="2850" spc="190" dirty="0"/>
              <a:t>γ</a:t>
            </a:r>
            <a:r>
              <a:rPr sz="2850" spc="150" dirty="0"/>
              <a:t>ή</a:t>
            </a:r>
            <a:endParaRPr sz="2850"/>
          </a:p>
        </p:txBody>
      </p:sp>
      <p:sp>
        <p:nvSpPr>
          <p:cNvPr id="7" name="object 7"/>
          <p:cNvSpPr txBox="1"/>
          <p:nvPr/>
        </p:nvSpPr>
        <p:spPr>
          <a:xfrm>
            <a:off x="8307705"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p:nvPr/>
        </p:nvSpPr>
        <p:spPr>
          <a:xfrm>
            <a:off x="267970" y="1105262"/>
            <a:ext cx="8994775" cy="1055370"/>
          </a:xfrm>
          <a:prstGeom prst="rect">
            <a:avLst/>
          </a:prstGeom>
        </p:spPr>
        <p:txBody>
          <a:bodyPr vert="horz" wrap="square" lIns="0" tIns="109220" rIns="0" bIns="0" rtlCol="0">
            <a:spAutoFit/>
          </a:bodyPr>
          <a:lstStyle/>
          <a:p>
            <a:pPr marL="287020" indent="-274320">
              <a:lnSpc>
                <a:spcPct val="100000"/>
              </a:lnSpc>
              <a:spcBef>
                <a:spcPts val="860"/>
              </a:spcBef>
              <a:buSzPct val="127272"/>
              <a:buFont typeface="Arial"/>
              <a:buChar char="•"/>
              <a:tabLst>
                <a:tab pos="286385" algn="l"/>
                <a:tab pos="287020" algn="l"/>
              </a:tabLst>
            </a:pPr>
            <a:r>
              <a:rPr sz="1100" b="1" spc="65" dirty="0">
                <a:solidFill>
                  <a:srgbClr val="FFB800"/>
                </a:solidFill>
                <a:latin typeface="Calibri"/>
                <a:cs typeface="Calibri"/>
              </a:rPr>
              <a:t>Έγκριση</a:t>
            </a:r>
            <a:r>
              <a:rPr sz="1100" b="1" spc="20" dirty="0">
                <a:solidFill>
                  <a:srgbClr val="FFB800"/>
                </a:solidFill>
                <a:latin typeface="Calibri"/>
                <a:cs typeface="Calibri"/>
              </a:rPr>
              <a:t> </a:t>
            </a:r>
            <a:r>
              <a:rPr sz="1100" b="1" spc="80" dirty="0">
                <a:solidFill>
                  <a:srgbClr val="FFB800"/>
                </a:solidFill>
                <a:latin typeface="Calibri"/>
                <a:cs typeface="Calibri"/>
              </a:rPr>
              <a:t>τύπου</a:t>
            </a:r>
            <a:r>
              <a:rPr sz="1100" b="1" spc="35" dirty="0">
                <a:solidFill>
                  <a:srgbClr val="FFB800"/>
                </a:solidFill>
                <a:latin typeface="Calibri"/>
                <a:cs typeface="Calibri"/>
              </a:rPr>
              <a:t> </a:t>
            </a:r>
            <a:r>
              <a:rPr sz="1100" b="1" spc="80" dirty="0">
                <a:solidFill>
                  <a:srgbClr val="FFB800"/>
                </a:solidFill>
                <a:latin typeface="Calibri"/>
                <a:cs typeface="Calibri"/>
              </a:rPr>
              <a:t>ασφάλειας</a:t>
            </a:r>
            <a:r>
              <a:rPr sz="1100" b="1" spc="35" dirty="0">
                <a:solidFill>
                  <a:srgbClr val="FFB800"/>
                </a:solidFill>
                <a:latin typeface="Calibri"/>
                <a:cs typeface="Calibri"/>
              </a:rPr>
              <a:t> </a:t>
            </a:r>
            <a:r>
              <a:rPr sz="1100" b="1" spc="75" dirty="0">
                <a:solidFill>
                  <a:srgbClr val="FFB800"/>
                </a:solidFill>
                <a:latin typeface="Calibri"/>
                <a:cs typeface="Calibri"/>
              </a:rPr>
              <a:t>στον</a:t>
            </a:r>
            <a:r>
              <a:rPr sz="1100" b="1" spc="35" dirty="0">
                <a:solidFill>
                  <a:srgbClr val="FFB800"/>
                </a:solidFill>
                <a:latin typeface="Calibri"/>
                <a:cs typeface="Calibri"/>
              </a:rPr>
              <a:t> </a:t>
            </a:r>
            <a:r>
              <a:rPr sz="1100" b="1" spc="85" dirty="0">
                <a:solidFill>
                  <a:srgbClr val="FFB800"/>
                </a:solidFill>
                <a:latin typeface="Calibri"/>
                <a:cs typeface="Calibri"/>
              </a:rPr>
              <a:t>κυβερνοχώρο</a:t>
            </a:r>
            <a:endParaRPr sz="1100">
              <a:latin typeface="Calibri"/>
              <a:cs typeface="Calibri"/>
            </a:endParaRPr>
          </a:p>
          <a:p>
            <a:pPr marL="751205" lvl="1" indent="-171450">
              <a:lnSpc>
                <a:spcPct val="100000"/>
              </a:lnSpc>
              <a:spcBef>
                <a:spcPts val="1270"/>
              </a:spcBef>
              <a:buSzPct val="127272"/>
              <a:buFont typeface="Arial"/>
              <a:buChar char="•"/>
              <a:tabLst>
                <a:tab pos="751205" algn="l"/>
              </a:tabLst>
            </a:pPr>
            <a:r>
              <a:rPr sz="1100" spc="75" dirty="0">
                <a:solidFill>
                  <a:srgbClr val="FFFFFF"/>
                </a:solidFill>
                <a:latin typeface="Calibri"/>
                <a:cs typeface="Calibri"/>
              </a:rPr>
              <a:t>Αυτός</a:t>
            </a:r>
            <a:r>
              <a:rPr sz="1100" spc="40" dirty="0">
                <a:solidFill>
                  <a:srgbClr val="FFFFFF"/>
                </a:solidFill>
                <a:latin typeface="Calibri"/>
                <a:cs typeface="Calibri"/>
              </a:rPr>
              <a:t> </a:t>
            </a:r>
            <a:r>
              <a:rPr sz="1100" spc="85" dirty="0">
                <a:solidFill>
                  <a:srgbClr val="FFFFFF"/>
                </a:solidFill>
                <a:latin typeface="Calibri"/>
                <a:cs typeface="Calibri"/>
              </a:rPr>
              <a:t>ο</a:t>
            </a:r>
            <a:r>
              <a:rPr sz="1100" spc="40" dirty="0">
                <a:solidFill>
                  <a:srgbClr val="FFFFFF"/>
                </a:solidFill>
                <a:latin typeface="Calibri"/>
                <a:cs typeface="Calibri"/>
              </a:rPr>
              <a:t> </a:t>
            </a:r>
            <a:r>
              <a:rPr sz="1100" spc="75" dirty="0">
                <a:solidFill>
                  <a:srgbClr val="FFFFFF"/>
                </a:solidFill>
                <a:latin typeface="Calibri"/>
                <a:cs typeface="Calibri"/>
              </a:rPr>
              <a:t>τύπος</a:t>
            </a:r>
            <a:r>
              <a:rPr sz="1100" spc="40" dirty="0">
                <a:solidFill>
                  <a:srgbClr val="FFFFFF"/>
                </a:solidFill>
                <a:latin typeface="Calibri"/>
                <a:cs typeface="Calibri"/>
              </a:rPr>
              <a:t> </a:t>
            </a:r>
            <a:r>
              <a:rPr sz="1100" spc="70" dirty="0">
                <a:solidFill>
                  <a:srgbClr val="FFFFFF"/>
                </a:solidFill>
                <a:latin typeface="Calibri"/>
                <a:cs typeface="Calibri"/>
              </a:rPr>
              <a:t>έγκρισης</a:t>
            </a:r>
            <a:r>
              <a:rPr sz="1100" spc="40" dirty="0">
                <a:solidFill>
                  <a:srgbClr val="FFFFFF"/>
                </a:solidFill>
                <a:latin typeface="Calibri"/>
                <a:cs typeface="Calibri"/>
              </a:rPr>
              <a:t> </a:t>
            </a:r>
            <a:r>
              <a:rPr sz="1100" spc="70" dirty="0">
                <a:solidFill>
                  <a:srgbClr val="FFFFFF"/>
                </a:solidFill>
                <a:latin typeface="Calibri"/>
                <a:cs typeface="Calibri"/>
              </a:rPr>
              <a:t>πιστοποιεί</a:t>
            </a:r>
            <a:r>
              <a:rPr sz="1100" spc="40" dirty="0">
                <a:solidFill>
                  <a:srgbClr val="FFFFFF"/>
                </a:solidFill>
                <a:latin typeface="Calibri"/>
                <a:cs typeface="Calibri"/>
              </a:rPr>
              <a:t> </a:t>
            </a:r>
            <a:r>
              <a:rPr sz="1100" spc="75" dirty="0">
                <a:solidFill>
                  <a:srgbClr val="FFFFFF"/>
                </a:solidFill>
                <a:latin typeface="Calibri"/>
                <a:cs typeface="Calibri"/>
              </a:rPr>
              <a:t>τους</a:t>
            </a:r>
            <a:r>
              <a:rPr sz="1100" spc="35" dirty="0">
                <a:solidFill>
                  <a:srgbClr val="FFFFFF"/>
                </a:solidFill>
                <a:latin typeface="Calibri"/>
                <a:cs typeface="Calibri"/>
              </a:rPr>
              <a:t> </a:t>
            </a:r>
            <a:r>
              <a:rPr sz="1100" spc="75" dirty="0">
                <a:solidFill>
                  <a:srgbClr val="FFFFFF"/>
                </a:solidFill>
                <a:latin typeface="Calibri"/>
                <a:cs typeface="Calibri"/>
              </a:rPr>
              <a:t>κατασκευαστές</a:t>
            </a:r>
            <a:r>
              <a:rPr sz="1100" spc="50" dirty="0">
                <a:solidFill>
                  <a:srgbClr val="FFFFFF"/>
                </a:solidFill>
                <a:latin typeface="Calibri"/>
                <a:cs typeface="Calibri"/>
              </a:rPr>
              <a:t> </a:t>
            </a:r>
            <a:r>
              <a:rPr sz="1100" b="1" spc="75" dirty="0">
                <a:solidFill>
                  <a:srgbClr val="FFFFFF"/>
                </a:solidFill>
                <a:latin typeface="Calibri"/>
                <a:cs typeface="Calibri"/>
              </a:rPr>
              <a:t>εξοπλισμού</a:t>
            </a:r>
            <a:r>
              <a:rPr sz="1100" b="1" spc="45" dirty="0">
                <a:solidFill>
                  <a:srgbClr val="FFFFFF"/>
                </a:solidFill>
                <a:latin typeface="Calibri"/>
                <a:cs typeface="Calibri"/>
              </a:rPr>
              <a:t> </a:t>
            </a:r>
            <a:r>
              <a:rPr sz="1100" b="1" spc="85" dirty="0">
                <a:solidFill>
                  <a:srgbClr val="FFFFFF"/>
                </a:solidFill>
                <a:latin typeface="Calibri"/>
                <a:cs typeface="Calibri"/>
              </a:rPr>
              <a:t>που</a:t>
            </a:r>
            <a:r>
              <a:rPr sz="1100" b="1" spc="40" dirty="0">
                <a:solidFill>
                  <a:srgbClr val="FFFFFF"/>
                </a:solidFill>
                <a:latin typeface="Calibri"/>
                <a:cs typeface="Calibri"/>
              </a:rPr>
              <a:t> </a:t>
            </a:r>
            <a:r>
              <a:rPr sz="1100" b="1" spc="75" dirty="0">
                <a:solidFill>
                  <a:srgbClr val="FFFFFF"/>
                </a:solidFill>
                <a:latin typeface="Calibri"/>
                <a:cs typeface="Calibri"/>
              </a:rPr>
              <a:t>προορίζεται</a:t>
            </a:r>
            <a:r>
              <a:rPr sz="1100" b="1" spc="50" dirty="0">
                <a:solidFill>
                  <a:srgbClr val="FFFFFF"/>
                </a:solidFill>
                <a:latin typeface="Calibri"/>
                <a:cs typeface="Calibri"/>
              </a:rPr>
              <a:t> </a:t>
            </a:r>
            <a:r>
              <a:rPr sz="1100" spc="70" dirty="0">
                <a:solidFill>
                  <a:srgbClr val="FFFFFF"/>
                </a:solidFill>
                <a:latin typeface="Calibri"/>
                <a:cs typeface="Calibri"/>
              </a:rPr>
              <a:t>για</a:t>
            </a:r>
            <a:r>
              <a:rPr sz="1100" spc="40" dirty="0">
                <a:solidFill>
                  <a:srgbClr val="FFFFFF"/>
                </a:solidFill>
                <a:latin typeface="Calibri"/>
                <a:cs typeface="Calibri"/>
              </a:rPr>
              <a:t> </a:t>
            </a:r>
            <a:r>
              <a:rPr sz="1100" spc="60" dirty="0">
                <a:solidFill>
                  <a:srgbClr val="FFFFFF"/>
                </a:solidFill>
                <a:latin typeface="Calibri"/>
                <a:cs typeface="Calibri"/>
              </a:rPr>
              <a:t>χρήση</a:t>
            </a:r>
            <a:endParaRPr sz="1100">
              <a:latin typeface="Calibri"/>
              <a:cs typeface="Calibri"/>
            </a:endParaRPr>
          </a:p>
          <a:p>
            <a:pPr marL="751205" lvl="1" indent="-171450">
              <a:lnSpc>
                <a:spcPct val="100000"/>
              </a:lnSpc>
              <a:spcBef>
                <a:spcPts val="365"/>
              </a:spcBef>
              <a:buSzPct val="127272"/>
              <a:buFont typeface="Arial"/>
              <a:buChar char="•"/>
              <a:tabLst>
                <a:tab pos="751205" algn="l"/>
              </a:tabLst>
            </a:pPr>
            <a:r>
              <a:rPr sz="1100" spc="100" dirty="0">
                <a:solidFill>
                  <a:srgbClr val="FFFFFF"/>
                </a:solidFill>
                <a:latin typeface="Calibri"/>
                <a:cs typeface="Calibri"/>
              </a:rPr>
              <a:t>Η</a:t>
            </a:r>
            <a:r>
              <a:rPr sz="1100" spc="40" dirty="0">
                <a:solidFill>
                  <a:srgbClr val="FFFFFF"/>
                </a:solidFill>
                <a:latin typeface="Calibri"/>
                <a:cs typeface="Calibri"/>
              </a:rPr>
              <a:t> </a:t>
            </a:r>
            <a:r>
              <a:rPr sz="1100" spc="70" dirty="0">
                <a:solidFill>
                  <a:srgbClr val="FFFFFF"/>
                </a:solidFill>
                <a:latin typeface="Calibri"/>
                <a:cs typeface="Calibri"/>
              </a:rPr>
              <a:t>έγκριση</a:t>
            </a:r>
            <a:r>
              <a:rPr sz="1100" spc="45" dirty="0">
                <a:solidFill>
                  <a:srgbClr val="FFFFFF"/>
                </a:solidFill>
                <a:latin typeface="Calibri"/>
                <a:cs typeface="Calibri"/>
              </a:rPr>
              <a:t> </a:t>
            </a:r>
            <a:r>
              <a:rPr sz="1100" spc="70" dirty="0">
                <a:solidFill>
                  <a:srgbClr val="FFFFFF"/>
                </a:solidFill>
                <a:latin typeface="Calibri"/>
                <a:cs typeface="Calibri"/>
              </a:rPr>
              <a:t>χορηγείται</a:t>
            </a:r>
            <a:r>
              <a:rPr sz="1100" spc="40" dirty="0">
                <a:solidFill>
                  <a:srgbClr val="FFFFFF"/>
                </a:solidFill>
                <a:latin typeface="Calibri"/>
                <a:cs typeface="Calibri"/>
              </a:rPr>
              <a:t> </a:t>
            </a:r>
            <a:r>
              <a:rPr sz="1100" spc="80" dirty="0">
                <a:solidFill>
                  <a:srgbClr val="FFFFFF"/>
                </a:solidFill>
                <a:latin typeface="Calibri"/>
                <a:cs typeface="Calibri"/>
              </a:rPr>
              <a:t>με</a:t>
            </a:r>
            <a:r>
              <a:rPr sz="1100" spc="45" dirty="0">
                <a:solidFill>
                  <a:srgbClr val="FFFFFF"/>
                </a:solidFill>
                <a:latin typeface="Calibri"/>
                <a:cs typeface="Calibri"/>
              </a:rPr>
              <a:t> </a:t>
            </a:r>
            <a:r>
              <a:rPr sz="1100" spc="85" dirty="0">
                <a:solidFill>
                  <a:srgbClr val="FFFFFF"/>
                </a:solidFill>
                <a:latin typeface="Calibri"/>
                <a:cs typeface="Calibri"/>
              </a:rPr>
              <a:t>βάση</a:t>
            </a:r>
            <a:r>
              <a:rPr sz="1100" spc="40" dirty="0">
                <a:solidFill>
                  <a:srgbClr val="FFFFFF"/>
                </a:solidFill>
                <a:latin typeface="Calibri"/>
                <a:cs typeface="Calibri"/>
              </a:rPr>
              <a:t> </a:t>
            </a:r>
            <a:r>
              <a:rPr sz="1100" spc="75" dirty="0">
                <a:solidFill>
                  <a:srgbClr val="FFFFFF"/>
                </a:solidFill>
                <a:latin typeface="Calibri"/>
                <a:cs typeface="Calibri"/>
              </a:rPr>
              <a:t>τα</a:t>
            </a:r>
            <a:r>
              <a:rPr sz="1100" spc="45" dirty="0">
                <a:solidFill>
                  <a:srgbClr val="FFFFFF"/>
                </a:solidFill>
                <a:latin typeface="Calibri"/>
                <a:cs typeface="Calibri"/>
              </a:rPr>
              <a:t> </a:t>
            </a:r>
            <a:r>
              <a:rPr sz="1100" spc="80" dirty="0">
                <a:solidFill>
                  <a:srgbClr val="FFFFFF"/>
                </a:solidFill>
                <a:latin typeface="Calibri"/>
                <a:cs typeface="Calibri"/>
              </a:rPr>
              <a:t>αποτελέσματα</a:t>
            </a:r>
            <a:r>
              <a:rPr sz="1100" spc="40" dirty="0">
                <a:solidFill>
                  <a:srgbClr val="FFFFFF"/>
                </a:solidFill>
                <a:latin typeface="Calibri"/>
                <a:cs typeface="Calibri"/>
              </a:rPr>
              <a:t> </a:t>
            </a:r>
            <a:r>
              <a:rPr sz="1100" spc="80" dirty="0">
                <a:solidFill>
                  <a:srgbClr val="FFFFFF"/>
                </a:solidFill>
                <a:latin typeface="Calibri"/>
                <a:cs typeface="Calibri"/>
              </a:rPr>
              <a:t>των</a:t>
            </a:r>
            <a:r>
              <a:rPr sz="1100" spc="45" dirty="0">
                <a:solidFill>
                  <a:srgbClr val="FFFFFF"/>
                </a:solidFill>
                <a:latin typeface="Calibri"/>
                <a:cs typeface="Calibri"/>
              </a:rPr>
              <a:t> </a:t>
            </a:r>
            <a:r>
              <a:rPr sz="1100" b="1" spc="75" dirty="0">
                <a:solidFill>
                  <a:srgbClr val="FFFFFF"/>
                </a:solidFill>
                <a:latin typeface="Calibri"/>
                <a:cs typeface="Calibri"/>
              </a:rPr>
              <a:t>εξετάσεων,</a:t>
            </a:r>
            <a:r>
              <a:rPr sz="1100" b="1" spc="40" dirty="0">
                <a:solidFill>
                  <a:srgbClr val="FFFFFF"/>
                </a:solidFill>
                <a:latin typeface="Calibri"/>
                <a:cs typeface="Calibri"/>
              </a:rPr>
              <a:t> </a:t>
            </a:r>
            <a:r>
              <a:rPr sz="1100" b="1" spc="70" dirty="0">
                <a:solidFill>
                  <a:srgbClr val="FFFFFF"/>
                </a:solidFill>
                <a:latin typeface="Calibri"/>
                <a:cs typeface="Calibri"/>
              </a:rPr>
              <a:t>και</a:t>
            </a:r>
            <a:r>
              <a:rPr sz="1100" b="1" spc="45" dirty="0">
                <a:solidFill>
                  <a:srgbClr val="FFFFFF"/>
                </a:solidFill>
                <a:latin typeface="Calibri"/>
                <a:cs typeface="Calibri"/>
              </a:rPr>
              <a:t> </a:t>
            </a:r>
            <a:r>
              <a:rPr sz="1100" b="1" spc="80" dirty="0">
                <a:solidFill>
                  <a:srgbClr val="FFFFFF"/>
                </a:solidFill>
                <a:latin typeface="Calibri"/>
                <a:cs typeface="Calibri"/>
              </a:rPr>
              <a:t>επιθεωρήσεων</a:t>
            </a:r>
            <a:r>
              <a:rPr sz="1100" b="1" spc="40" dirty="0">
                <a:solidFill>
                  <a:srgbClr val="FFFFFF"/>
                </a:solidFill>
                <a:latin typeface="Calibri"/>
                <a:cs typeface="Calibri"/>
              </a:rPr>
              <a:t> </a:t>
            </a:r>
            <a:r>
              <a:rPr sz="1100" b="1" spc="90" dirty="0">
                <a:solidFill>
                  <a:srgbClr val="FFFFFF"/>
                </a:solidFill>
                <a:latin typeface="Calibri"/>
                <a:cs typeface="Calibri"/>
              </a:rPr>
              <a:t>που</a:t>
            </a:r>
            <a:r>
              <a:rPr sz="1100" b="1" spc="50" dirty="0">
                <a:solidFill>
                  <a:srgbClr val="FFFFFF"/>
                </a:solidFill>
                <a:latin typeface="Calibri"/>
                <a:cs typeface="Calibri"/>
              </a:rPr>
              <a:t> </a:t>
            </a:r>
            <a:r>
              <a:rPr sz="1100" spc="60" dirty="0">
                <a:solidFill>
                  <a:srgbClr val="FFFFFF"/>
                </a:solidFill>
                <a:latin typeface="Calibri"/>
                <a:cs typeface="Calibri"/>
              </a:rPr>
              <a:t>στις</a:t>
            </a:r>
            <a:r>
              <a:rPr sz="1100" spc="40" dirty="0">
                <a:solidFill>
                  <a:srgbClr val="FFFFFF"/>
                </a:solidFill>
                <a:latin typeface="Calibri"/>
                <a:cs typeface="Calibri"/>
              </a:rPr>
              <a:t> </a:t>
            </a:r>
            <a:r>
              <a:rPr sz="1100" spc="70" dirty="0">
                <a:solidFill>
                  <a:srgbClr val="FFFFFF"/>
                </a:solidFill>
                <a:latin typeface="Calibri"/>
                <a:cs typeface="Calibri"/>
              </a:rPr>
              <a:t>οδηγίες</a:t>
            </a:r>
            <a:endParaRPr sz="1100">
              <a:latin typeface="Calibri"/>
              <a:cs typeface="Calibri"/>
            </a:endParaRPr>
          </a:p>
          <a:p>
            <a:pPr marL="751205" lvl="1" indent="-171450">
              <a:lnSpc>
                <a:spcPct val="100000"/>
              </a:lnSpc>
              <a:spcBef>
                <a:spcPts val="370"/>
              </a:spcBef>
              <a:buSzPct val="127272"/>
              <a:buFont typeface="Arial"/>
              <a:buChar char="•"/>
              <a:tabLst>
                <a:tab pos="751205" algn="l"/>
              </a:tabLst>
            </a:pPr>
            <a:r>
              <a:rPr sz="1100" spc="110" dirty="0">
                <a:solidFill>
                  <a:srgbClr val="FFFFFF"/>
                </a:solidFill>
                <a:latin typeface="Calibri"/>
                <a:cs typeface="Calibri"/>
              </a:rPr>
              <a:t>Ο</a:t>
            </a:r>
            <a:r>
              <a:rPr sz="1100" spc="35" dirty="0">
                <a:solidFill>
                  <a:srgbClr val="FFFFFF"/>
                </a:solidFill>
                <a:latin typeface="Calibri"/>
                <a:cs typeface="Calibri"/>
              </a:rPr>
              <a:t> </a:t>
            </a:r>
            <a:r>
              <a:rPr sz="1100" spc="75" dirty="0">
                <a:solidFill>
                  <a:srgbClr val="FFFFFF"/>
                </a:solidFill>
                <a:latin typeface="Calibri"/>
                <a:cs typeface="Calibri"/>
              </a:rPr>
              <a:t>εξοπλισμός</a:t>
            </a:r>
            <a:r>
              <a:rPr sz="1100" spc="35" dirty="0">
                <a:solidFill>
                  <a:srgbClr val="FFFFFF"/>
                </a:solidFill>
                <a:latin typeface="Calibri"/>
                <a:cs typeface="Calibri"/>
              </a:rPr>
              <a:t> </a:t>
            </a:r>
            <a:r>
              <a:rPr sz="1100" spc="75" dirty="0">
                <a:solidFill>
                  <a:srgbClr val="FFFFFF"/>
                </a:solidFill>
                <a:latin typeface="Calibri"/>
                <a:cs typeface="Calibri"/>
              </a:rPr>
              <a:t>πρέπει</a:t>
            </a:r>
            <a:r>
              <a:rPr sz="1100" spc="40" dirty="0">
                <a:solidFill>
                  <a:srgbClr val="FFFFFF"/>
                </a:solidFill>
                <a:latin typeface="Calibri"/>
                <a:cs typeface="Calibri"/>
              </a:rPr>
              <a:t> </a:t>
            </a:r>
            <a:r>
              <a:rPr sz="1100" b="1" spc="85" dirty="0">
                <a:solidFill>
                  <a:srgbClr val="FFFFFF"/>
                </a:solidFill>
                <a:latin typeface="Calibri"/>
                <a:cs typeface="Calibri"/>
              </a:rPr>
              <a:t>να</a:t>
            </a:r>
            <a:r>
              <a:rPr sz="1100" b="1" spc="40" dirty="0">
                <a:solidFill>
                  <a:srgbClr val="FFFFFF"/>
                </a:solidFill>
                <a:latin typeface="Calibri"/>
                <a:cs typeface="Calibri"/>
              </a:rPr>
              <a:t> </a:t>
            </a:r>
            <a:r>
              <a:rPr sz="1100" b="1" spc="80" dirty="0">
                <a:solidFill>
                  <a:srgbClr val="FFFFFF"/>
                </a:solidFill>
                <a:latin typeface="Calibri"/>
                <a:cs typeface="Calibri"/>
              </a:rPr>
              <a:t>πληροί</a:t>
            </a:r>
            <a:r>
              <a:rPr sz="1100" b="1" spc="45" dirty="0">
                <a:solidFill>
                  <a:srgbClr val="FFFFFF"/>
                </a:solidFill>
                <a:latin typeface="Calibri"/>
                <a:cs typeface="Calibri"/>
              </a:rPr>
              <a:t> </a:t>
            </a:r>
            <a:r>
              <a:rPr sz="1100" spc="55" dirty="0">
                <a:solidFill>
                  <a:srgbClr val="FFFFFF"/>
                </a:solidFill>
                <a:latin typeface="Calibri"/>
                <a:cs typeface="Calibri"/>
              </a:rPr>
              <a:t>τις</a:t>
            </a:r>
            <a:r>
              <a:rPr sz="1100" spc="35" dirty="0">
                <a:solidFill>
                  <a:srgbClr val="FFFFFF"/>
                </a:solidFill>
                <a:latin typeface="Calibri"/>
                <a:cs typeface="Calibri"/>
              </a:rPr>
              <a:t> </a:t>
            </a:r>
            <a:r>
              <a:rPr sz="1100" spc="75" dirty="0">
                <a:solidFill>
                  <a:srgbClr val="FFFFFF"/>
                </a:solidFill>
                <a:latin typeface="Calibri"/>
                <a:cs typeface="Calibri"/>
              </a:rPr>
              <a:t>προϋποθέσεις</a:t>
            </a:r>
            <a:r>
              <a:rPr sz="1100" spc="35" dirty="0">
                <a:solidFill>
                  <a:srgbClr val="FFFFFF"/>
                </a:solidFill>
                <a:latin typeface="Calibri"/>
                <a:cs typeface="Calibri"/>
              </a:rPr>
              <a:t> </a:t>
            </a:r>
            <a:r>
              <a:rPr sz="1100" spc="75" dirty="0">
                <a:solidFill>
                  <a:srgbClr val="FFFFFF"/>
                </a:solidFill>
                <a:latin typeface="Calibri"/>
                <a:cs typeface="Calibri"/>
              </a:rPr>
              <a:t>αυτές</a:t>
            </a:r>
            <a:r>
              <a:rPr sz="1100" spc="35" dirty="0">
                <a:solidFill>
                  <a:srgbClr val="FFFFFF"/>
                </a:solidFill>
                <a:latin typeface="Calibri"/>
                <a:cs typeface="Calibri"/>
              </a:rPr>
              <a:t> </a:t>
            </a:r>
            <a:r>
              <a:rPr sz="1100" spc="70" dirty="0">
                <a:solidFill>
                  <a:srgbClr val="FFFFFF"/>
                </a:solidFill>
                <a:latin typeface="Calibri"/>
                <a:cs typeface="Calibri"/>
              </a:rPr>
              <a:t>πριν</a:t>
            </a:r>
            <a:r>
              <a:rPr sz="1100" spc="40" dirty="0">
                <a:solidFill>
                  <a:srgbClr val="FFFFFF"/>
                </a:solidFill>
                <a:latin typeface="Calibri"/>
                <a:cs typeface="Calibri"/>
              </a:rPr>
              <a:t> </a:t>
            </a:r>
            <a:r>
              <a:rPr sz="1100" b="1" spc="70" dirty="0">
                <a:solidFill>
                  <a:srgbClr val="FFFFFF"/>
                </a:solidFill>
                <a:latin typeface="Calibri"/>
                <a:cs typeface="Calibri"/>
              </a:rPr>
              <a:t>εγκριθεί</a:t>
            </a:r>
            <a:r>
              <a:rPr sz="1100" b="1" spc="40" dirty="0">
                <a:solidFill>
                  <a:srgbClr val="FFFFFF"/>
                </a:solidFill>
                <a:latin typeface="Calibri"/>
                <a:cs typeface="Calibri"/>
              </a:rPr>
              <a:t> </a:t>
            </a:r>
            <a:r>
              <a:rPr sz="1100" b="1" spc="90" dirty="0">
                <a:solidFill>
                  <a:srgbClr val="FFFFFF"/>
                </a:solidFill>
                <a:latin typeface="Calibri"/>
                <a:cs typeface="Calibri"/>
              </a:rPr>
              <a:t>η</a:t>
            </a:r>
            <a:r>
              <a:rPr sz="1100" b="1" spc="40" dirty="0">
                <a:solidFill>
                  <a:srgbClr val="FFFFFF"/>
                </a:solidFill>
                <a:latin typeface="Calibri"/>
                <a:cs typeface="Calibri"/>
              </a:rPr>
              <a:t> </a:t>
            </a:r>
            <a:r>
              <a:rPr sz="1100" b="1" spc="75" dirty="0">
                <a:solidFill>
                  <a:srgbClr val="FFFFFF"/>
                </a:solidFill>
                <a:latin typeface="Calibri"/>
                <a:cs typeface="Calibri"/>
              </a:rPr>
              <a:t>αρχείο</a:t>
            </a:r>
            <a:r>
              <a:rPr sz="1100" b="1" spc="30" dirty="0">
                <a:solidFill>
                  <a:srgbClr val="FFFFFF"/>
                </a:solidFill>
                <a:latin typeface="Calibri"/>
                <a:cs typeface="Calibri"/>
              </a:rPr>
              <a:t> </a:t>
            </a:r>
            <a:r>
              <a:rPr sz="1100" b="1" spc="80" dirty="0">
                <a:solidFill>
                  <a:srgbClr val="FFFFFF"/>
                </a:solidFill>
                <a:latin typeface="Calibri"/>
                <a:cs typeface="Calibri"/>
              </a:rPr>
              <a:t>εγκατάστασης</a:t>
            </a:r>
            <a:r>
              <a:rPr sz="1100" b="1" spc="40" dirty="0">
                <a:solidFill>
                  <a:srgbClr val="FFFFFF"/>
                </a:solidFill>
                <a:latin typeface="Calibri"/>
                <a:cs typeface="Calibri"/>
              </a:rPr>
              <a:t> </a:t>
            </a:r>
            <a:r>
              <a:rPr sz="1100" b="1" spc="75" dirty="0">
                <a:solidFill>
                  <a:srgbClr val="FFFFFF"/>
                </a:solidFill>
                <a:latin typeface="Calibri"/>
                <a:cs typeface="Calibri"/>
              </a:rPr>
              <a:t>λογισμικού</a:t>
            </a:r>
            <a:r>
              <a:rPr sz="1100" b="1" spc="50" dirty="0">
                <a:solidFill>
                  <a:srgbClr val="FFFFFF"/>
                </a:solidFill>
                <a:latin typeface="Calibri"/>
                <a:cs typeface="Calibri"/>
              </a:rPr>
              <a:t> </a:t>
            </a:r>
            <a:r>
              <a:rPr sz="1100" spc="90" dirty="0">
                <a:solidFill>
                  <a:srgbClr val="FFFFFF"/>
                </a:solidFill>
                <a:latin typeface="Calibri"/>
                <a:cs typeface="Calibri"/>
              </a:rPr>
              <a:t>από</a:t>
            </a:r>
            <a:r>
              <a:rPr sz="1100" spc="40" dirty="0">
                <a:solidFill>
                  <a:srgbClr val="FFFFFF"/>
                </a:solidFill>
                <a:latin typeface="Calibri"/>
                <a:cs typeface="Calibri"/>
              </a:rPr>
              <a:t> </a:t>
            </a:r>
            <a:r>
              <a:rPr sz="1100" spc="75" dirty="0">
                <a:solidFill>
                  <a:srgbClr val="FFFFFF"/>
                </a:solidFill>
                <a:latin typeface="Calibri"/>
                <a:cs typeface="Calibri"/>
              </a:rPr>
              <a:t>την</a:t>
            </a:r>
            <a:r>
              <a:rPr sz="1100" spc="35" dirty="0">
                <a:solidFill>
                  <a:srgbClr val="FFFFFF"/>
                </a:solidFill>
                <a:latin typeface="Calibri"/>
                <a:cs typeface="Calibri"/>
              </a:rPr>
              <a:t> </a:t>
            </a:r>
            <a:r>
              <a:rPr sz="1100" spc="55" dirty="0">
                <a:solidFill>
                  <a:srgbClr val="FFFFFF"/>
                </a:solidFill>
                <a:latin typeface="Calibri"/>
                <a:cs typeface="Calibri"/>
              </a:rPr>
              <a:t>εταιρεία.</a:t>
            </a:r>
            <a:endParaRPr sz="1100">
              <a:latin typeface="Calibri"/>
              <a:cs typeface="Calibri"/>
            </a:endParaRPr>
          </a:p>
        </p:txBody>
      </p:sp>
      <p:sp>
        <p:nvSpPr>
          <p:cNvPr id="9" name="object 9"/>
          <p:cNvSpPr txBox="1"/>
          <p:nvPr/>
        </p:nvSpPr>
        <p:spPr>
          <a:xfrm>
            <a:off x="267970" y="2956242"/>
            <a:ext cx="7330440" cy="193040"/>
          </a:xfrm>
          <a:prstGeom prst="rect">
            <a:avLst/>
          </a:prstGeom>
        </p:spPr>
        <p:txBody>
          <a:bodyPr vert="horz" wrap="square" lIns="0" tIns="12700" rIns="0" bIns="0" rtlCol="0">
            <a:spAutoFit/>
          </a:bodyPr>
          <a:lstStyle/>
          <a:p>
            <a:pPr marL="287020" indent="-274320">
              <a:lnSpc>
                <a:spcPct val="100000"/>
              </a:lnSpc>
              <a:spcBef>
                <a:spcPts val="100"/>
              </a:spcBef>
              <a:buClr>
                <a:srgbClr val="FFB800"/>
              </a:buClr>
              <a:buSzPct val="127272"/>
              <a:buFont typeface="Arial"/>
              <a:buChar char="•"/>
              <a:tabLst>
                <a:tab pos="286385" algn="l"/>
                <a:tab pos="287020" algn="l"/>
              </a:tabLst>
            </a:pPr>
            <a:r>
              <a:rPr sz="1100" spc="100" dirty="0">
                <a:solidFill>
                  <a:srgbClr val="FFFFFF"/>
                </a:solidFill>
                <a:latin typeface="Calibri"/>
                <a:cs typeface="Calibri"/>
              </a:rPr>
              <a:t>Η</a:t>
            </a:r>
            <a:r>
              <a:rPr sz="1100" spc="40" dirty="0">
                <a:solidFill>
                  <a:srgbClr val="FFFFFF"/>
                </a:solidFill>
                <a:latin typeface="Calibri"/>
                <a:cs typeface="Calibri"/>
              </a:rPr>
              <a:t> </a:t>
            </a:r>
            <a:r>
              <a:rPr sz="1100" spc="85" dirty="0">
                <a:solidFill>
                  <a:srgbClr val="FFFFFF"/>
                </a:solidFill>
                <a:latin typeface="Calibri"/>
                <a:cs typeface="Calibri"/>
              </a:rPr>
              <a:t>KR</a:t>
            </a:r>
            <a:r>
              <a:rPr sz="1100" spc="40" dirty="0">
                <a:solidFill>
                  <a:srgbClr val="FFFFFF"/>
                </a:solidFill>
                <a:latin typeface="Calibri"/>
                <a:cs typeface="Calibri"/>
              </a:rPr>
              <a:t> </a:t>
            </a:r>
            <a:r>
              <a:rPr sz="1100" spc="75" dirty="0">
                <a:solidFill>
                  <a:srgbClr val="FFFFFF"/>
                </a:solidFill>
                <a:latin typeface="Calibri"/>
                <a:cs typeface="Calibri"/>
              </a:rPr>
              <a:t>σημειώνει</a:t>
            </a:r>
            <a:r>
              <a:rPr sz="1100" spc="40" dirty="0">
                <a:solidFill>
                  <a:srgbClr val="FFFFFF"/>
                </a:solidFill>
                <a:latin typeface="Calibri"/>
                <a:cs typeface="Calibri"/>
              </a:rPr>
              <a:t> </a:t>
            </a:r>
            <a:r>
              <a:rPr sz="1100" spc="60" dirty="0">
                <a:solidFill>
                  <a:srgbClr val="FFFFFF"/>
                </a:solidFill>
                <a:latin typeface="Calibri"/>
                <a:cs typeface="Calibri"/>
              </a:rPr>
              <a:t>ότι</a:t>
            </a:r>
            <a:r>
              <a:rPr sz="1100" spc="40" dirty="0">
                <a:solidFill>
                  <a:srgbClr val="FFFFFF"/>
                </a:solidFill>
                <a:latin typeface="Calibri"/>
                <a:cs typeface="Calibri"/>
              </a:rPr>
              <a:t> </a:t>
            </a:r>
            <a:r>
              <a:rPr sz="1100" spc="85" dirty="0">
                <a:solidFill>
                  <a:srgbClr val="FFFFFF"/>
                </a:solidFill>
                <a:latin typeface="Calibri"/>
                <a:cs typeface="Calibri"/>
              </a:rPr>
              <a:t>η</a:t>
            </a:r>
            <a:r>
              <a:rPr sz="1100" spc="45" dirty="0">
                <a:solidFill>
                  <a:srgbClr val="FFFFFF"/>
                </a:solidFill>
                <a:latin typeface="Calibri"/>
                <a:cs typeface="Calibri"/>
              </a:rPr>
              <a:t> </a:t>
            </a:r>
            <a:r>
              <a:rPr sz="1100" spc="80" dirty="0">
                <a:solidFill>
                  <a:srgbClr val="FFFFFF"/>
                </a:solidFill>
                <a:latin typeface="Calibri"/>
                <a:cs typeface="Calibri"/>
              </a:rPr>
              <a:t>χρήση</a:t>
            </a:r>
            <a:r>
              <a:rPr sz="1100" spc="40" dirty="0">
                <a:solidFill>
                  <a:srgbClr val="FFFFFF"/>
                </a:solidFill>
                <a:latin typeface="Calibri"/>
                <a:cs typeface="Calibri"/>
              </a:rPr>
              <a:t> </a:t>
            </a:r>
            <a:r>
              <a:rPr sz="1100" spc="75" dirty="0">
                <a:solidFill>
                  <a:srgbClr val="FFFFFF"/>
                </a:solidFill>
                <a:latin typeface="Calibri"/>
                <a:cs typeface="Calibri"/>
              </a:rPr>
              <a:t>κρυπτογραφίας</a:t>
            </a:r>
            <a:r>
              <a:rPr sz="1100" spc="45" dirty="0">
                <a:solidFill>
                  <a:srgbClr val="FFFFFF"/>
                </a:solidFill>
                <a:latin typeface="Calibri"/>
                <a:cs typeface="Calibri"/>
              </a:rPr>
              <a:t> </a:t>
            </a:r>
            <a:r>
              <a:rPr sz="1100" spc="70" dirty="0">
                <a:solidFill>
                  <a:srgbClr val="FFFFFF"/>
                </a:solidFill>
                <a:latin typeface="Calibri"/>
                <a:cs typeface="Calibri"/>
              </a:rPr>
              <a:t>αποτελεί</a:t>
            </a:r>
            <a:r>
              <a:rPr sz="1100" spc="40" dirty="0">
                <a:solidFill>
                  <a:srgbClr val="FFFFFF"/>
                </a:solidFill>
                <a:latin typeface="Calibri"/>
                <a:cs typeface="Calibri"/>
              </a:rPr>
              <a:t> </a:t>
            </a:r>
            <a:r>
              <a:rPr sz="1100" b="1" spc="70" dirty="0">
                <a:solidFill>
                  <a:srgbClr val="FFB800"/>
                </a:solidFill>
                <a:latin typeface="Calibri"/>
                <a:cs typeface="Calibri"/>
              </a:rPr>
              <a:t>κοινή</a:t>
            </a:r>
            <a:r>
              <a:rPr sz="1100" b="1" spc="40" dirty="0">
                <a:solidFill>
                  <a:srgbClr val="FFB800"/>
                </a:solidFill>
                <a:latin typeface="Calibri"/>
                <a:cs typeface="Calibri"/>
              </a:rPr>
              <a:t> </a:t>
            </a:r>
            <a:r>
              <a:rPr sz="1100" b="1" spc="80" dirty="0">
                <a:solidFill>
                  <a:srgbClr val="FFB800"/>
                </a:solidFill>
                <a:latin typeface="Calibri"/>
                <a:cs typeface="Calibri"/>
              </a:rPr>
              <a:t>απαίτηση</a:t>
            </a:r>
            <a:r>
              <a:rPr sz="1100" b="1" spc="45" dirty="0">
                <a:solidFill>
                  <a:srgbClr val="FFB800"/>
                </a:solidFill>
                <a:latin typeface="Calibri"/>
                <a:cs typeface="Calibri"/>
              </a:rPr>
              <a:t> </a:t>
            </a:r>
            <a:r>
              <a:rPr sz="1100" b="1" spc="70" dirty="0">
                <a:solidFill>
                  <a:srgbClr val="FFB800"/>
                </a:solidFill>
                <a:latin typeface="Calibri"/>
                <a:cs typeface="Calibri"/>
              </a:rPr>
              <a:t>για</a:t>
            </a:r>
            <a:r>
              <a:rPr sz="1100" b="1" spc="40" dirty="0">
                <a:solidFill>
                  <a:srgbClr val="FFB800"/>
                </a:solidFill>
                <a:latin typeface="Calibri"/>
                <a:cs typeface="Calibri"/>
              </a:rPr>
              <a:t> </a:t>
            </a:r>
            <a:r>
              <a:rPr sz="1100" b="1" spc="85" dirty="0">
                <a:solidFill>
                  <a:srgbClr val="FFB800"/>
                </a:solidFill>
                <a:latin typeface="Calibri"/>
                <a:cs typeface="Calibri"/>
              </a:rPr>
              <a:t>όλα</a:t>
            </a:r>
            <a:r>
              <a:rPr sz="1100" b="1" spc="45" dirty="0">
                <a:solidFill>
                  <a:srgbClr val="FFB800"/>
                </a:solidFill>
                <a:latin typeface="Calibri"/>
                <a:cs typeface="Calibri"/>
              </a:rPr>
              <a:t> </a:t>
            </a:r>
            <a:r>
              <a:rPr sz="1100" b="1" spc="80" dirty="0">
                <a:solidFill>
                  <a:srgbClr val="FFB800"/>
                </a:solidFill>
                <a:latin typeface="Calibri"/>
                <a:cs typeface="Calibri"/>
              </a:rPr>
              <a:t>τα</a:t>
            </a:r>
            <a:r>
              <a:rPr sz="1100" b="1" spc="40" dirty="0">
                <a:solidFill>
                  <a:srgbClr val="FFB800"/>
                </a:solidFill>
                <a:latin typeface="Calibri"/>
                <a:cs typeface="Calibri"/>
              </a:rPr>
              <a:t> </a:t>
            </a:r>
            <a:r>
              <a:rPr sz="1100" b="1" spc="80" dirty="0">
                <a:solidFill>
                  <a:srgbClr val="FFB800"/>
                </a:solidFill>
                <a:latin typeface="Calibri"/>
                <a:cs typeface="Calibri"/>
              </a:rPr>
              <a:t>επίπεδα</a:t>
            </a:r>
            <a:r>
              <a:rPr sz="1100" b="1" spc="45" dirty="0">
                <a:solidFill>
                  <a:srgbClr val="FFB800"/>
                </a:solidFill>
                <a:latin typeface="Calibri"/>
                <a:cs typeface="Calibri"/>
              </a:rPr>
              <a:t> </a:t>
            </a:r>
            <a:r>
              <a:rPr sz="1100" b="1" spc="80" dirty="0">
                <a:solidFill>
                  <a:srgbClr val="FFB800"/>
                </a:solidFill>
                <a:latin typeface="Calibri"/>
                <a:cs typeface="Calibri"/>
              </a:rPr>
              <a:t>ασφαλείαςέως.</a:t>
            </a:r>
            <a:endParaRPr sz="1100">
              <a:latin typeface="Calibri"/>
              <a:cs typeface="Calibri"/>
            </a:endParaRPr>
          </a:p>
        </p:txBody>
      </p:sp>
      <p:sp>
        <p:nvSpPr>
          <p:cNvPr id="10" name="object 10"/>
          <p:cNvSpPr txBox="1"/>
          <p:nvPr/>
        </p:nvSpPr>
        <p:spPr>
          <a:xfrm>
            <a:off x="267970" y="3785552"/>
            <a:ext cx="11047730" cy="671195"/>
          </a:xfrm>
          <a:prstGeom prst="rect">
            <a:avLst/>
          </a:prstGeom>
        </p:spPr>
        <p:txBody>
          <a:bodyPr vert="horz" wrap="square" lIns="0" tIns="12700" rIns="0" bIns="0" rtlCol="0">
            <a:spAutoFit/>
          </a:bodyPr>
          <a:lstStyle/>
          <a:p>
            <a:pPr marL="287020" marR="5080" indent="-274320">
              <a:lnSpc>
                <a:spcPct val="128400"/>
              </a:lnSpc>
              <a:spcBef>
                <a:spcPts val="100"/>
              </a:spcBef>
              <a:buSzPct val="127272"/>
              <a:buFont typeface="Arial"/>
              <a:buChar char="•"/>
              <a:tabLst>
                <a:tab pos="286385" algn="l"/>
                <a:tab pos="287020" algn="l"/>
              </a:tabLst>
            </a:pPr>
            <a:r>
              <a:rPr sz="1100" b="1" spc="80" dirty="0">
                <a:solidFill>
                  <a:srgbClr val="FFB800"/>
                </a:solidFill>
                <a:latin typeface="Calibri"/>
                <a:cs typeface="Calibri"/>
              </a:rPr>
              <a:t>Οι</a:t>
            </a:r>
            <a:r>
              <a:rPr sz="1100" b="1" spc="40" dirty="0">
                <a:solidFill>
                  <a:srgbClr val="FFB800"/>
                </a:solidFill>
                <a:latin typeface="Calibri"/>
                <a:cs typeface="Calibri"/>
              </a:rPr>
              <a:t> </a:t>
            </a:r>
            <a:r>
              <a:rPr sz="1100" b="1" spc="80" dirty="0">
                <a:solidFill>
                  <a:srgbClr val="FFB800"/>
                </a:solidFill>
                <a:latin typeface="Calibri"/>
                <a:cs typeface="Calibri"/>
              </a:rPr>
              <a:t>κατασκευαστές</a:t>
            </a:r>
            <a:r>
              <a:rPr sz="1100" b="1" spc="45" dirty="0">
                <a:solidFill>
                  <a:srgbClr val="FFB800"/>
                </a:solidFill>
                <a:latin typeface="Calibri"/>
                <a:cs typeface="Calibri"/>
              </a:rPr>
              <a:t> </a:t>
            </a:r>
            <a:r>
              <a:rPr sz="1100" spc="85" dirty="0">
                <a:solidFill>
                  <a:srgbClr val="FFFFFF"/>
                </a:solidFill>
                <a:latin typeface="Calibri"/>
                <a:cs typeface="Calibri"/>
              </a:rPr>
              <a:t>που</a:t>
            </a:r>
            <a:r>
              <a:rPr sz="1100" spc="45" dirty="0">
                <a:solidFill>
                  <a:srgbClr val="FFFFFF"/>
                </a:solidFill>
                <a:latin typeface="Calibri"/>
                <a:cs typeface="Calibri"/>
              </a:rPr>
              <a:t> </a:t>
            </a:r>
            <a:r>
              <a:rPr sz="1100" spc="75" dirty="0">
                <a:solidFill>
                  <a:srgbClr val="FFFFFF"/>
                </a:solidFill>
                <a:latin typeface="Calibri"/>
                <a:cs typeface="Calibri"/>
              </a:rPr>
              <a:t>αναζητούν</a:t>
            </a:r>
            <a:r>
              <a:rPr sz="1100" spc="40" dirty="0">
                <a:solidFill>
                  <a:srgbClr val="FFFFFF"/>
                </a:solidFill>
                <a:latin typeface="Calibri"/>
                <a:cs typeface="Calibri"/>
              </a:rPr>
              <a:t> </a:t>
            </a:r>
            <a:r>
              <a:rPr sz="1100" b="1" spc="75" dirty="0">
                <a:solidFill>
                  <a:srgbClr val="FFB800"/>
                </a:solidFill>
                <a:latin typeface="Calibri"/>
                <a:cs typeface="Calibri"/>
              </a:rPr>
              <a:t>έγκριση</a:t>
            </a:r>
            <a:r>
              <a:rPr sz="1100" b="1" spc="45" dirty="0">
                <a:solidFill>
                  <a:srgbClr val="FFB800"/>
                </a:solidFill>
                <a:latin typeface="Calibri"/>
                <a:cs typeface="Calibri"/>
              </a:rPr>
              <a:t> </a:t>
            </a:r>
            <a:r>
              <a:rPr sz="1100" b="1" spc="85" dirty="0">
                <a:solidFill>
                  <a:srgbClr val="FFB800"/>
                </a:solidFill>
                <a:latin typeface="Calibri"/>
                <a:cs typeface="Calibri"/>
              </a:rPr>
              <a:t>τύπου</a:t>
            </a:r>
            <a:r>
              <a:rPr sz="1100" b="1" spc="45" dirty="0">
                <a:solidFill>
                  <a:srgbClr val="FFB800"/>
                </a:solidFill>
                <a:latin typeface="Calibri"/>
                <a:cs typeface="Calibri"/>
              </a:rPr>
              <a:t> </a:t>
            </a:r>
            <a:r>
              <a:rPr sz="1100" b="1" spc="80" dirty="0">
                <a:solidFill>
                  <a:srgbClr val="FFB800"/>
                </a:solidFill>
                <a:latin typeface="Calibri"/>
                <a:cs typeface="Calibri"/>
              </a:rPr>
              <a:t>κυβερνοασφάλειας</a:t>
            </a:r>
            <a:r>
              <a:rPr sz="1100" b="1" spc="45" dirty="0">
                <a:solidFill>
                  <a:srgbClr val="FFB800"/>
                </a:solidFill>
                <a:latin typeface="Calibri"/>
                <a:cs typeface="Calibri"/>
              </a:rPr>
              <a:t> </a:t>
            </a:r>
            <a:r>
              <a:rPr sz="1100" spc="90" dirty="0">
                <a:solidFill>
                  <a:srgbClr val="FFFFFF"/>
                </a:solidFill>
                <a:latin typeface="Calibri"/>
                <a:cs typeface="Calibri"/>
              </a:rPr>
              <a:t>από</a:t>
            </a:r>
            <a:r>
              <a:rPr sz="1100" spc="45" dirty="0">
                <a:solidFill>
                  <a:srgbClr val="FFFFFF"/>
                </a:solidFill>
                <a:latin typeface="Calibri"/>
                <a:cs typeface="Calibri"/>
              </a:rPr>
              <a:t> </a:t>
            </a:r>
            <a:r>
              <a:rPr sz="1100" spc="70" dirty="0">
                <a:solidFill>
                  <a:srgbClr val="FFFFFF"/>
                </a:solidFill>
                <a:latin typeface="Calibri"/>
                <a:cs typeface="Calibri"/>
              </a:rPr>
              <a:t>το</a:t>
            </a:r>
            <a:r>
              <a:rPr sz="1100" spc="45" dirty="0">
                <a:solidFill>
                  <a:srgbClr val="FFFFFF"/>
                </a:solidFill>
                <a:latin typeface="Calibri"/>
                <a:cs typeface="Calibri"/>
              </a:rPr>
              <a:t> </a:t>
            </a:r>
            <a:r>
              <a:rPr sz="1100" spc="70" dirty="0">
                <a:solidFill>
                  <a:srgbClr val="FFFFFF"/>
                </a:solidFill>
                <a:latin typeface="Calibri"/>
                <a:cs typeface="Calibri"/>
              </a:rPr>
              <a:t>κορεατικό</a:t>
            </a:r>
            <a:r>
              <a:rPr sz="1100" spc="45" dirty="0">
                <a:solidFill>
                  <a:srgbClr val="FFFFFF"/>
                </a:solidFill>
                <a:latin typeface="Calibri"/>
                <a:cs typeface="Calibri"/>
              </a:rPr>
              <a:t> </a:t>
            </a:r>
            <a:r>
              <a:rPr sz="1100" spc="85" dirty="0">
                <a:solidFill>
                  <a:srgbClr val="FFFFFF"/>
                </a:solidFill>
                <a:latin typeface="Calibri"/>
                <a:cs typeface="Calibri"/>
              </a:rPr>
              <a:t>μητρώο</a:t>
            </a:r>
            <a:r>
              <a:rPr sz="1100" spc="40" dirty="0">
                <a:solidFill>
                  <a:srgbClr val="FFFFFF"/>
                </a:solidFill>
                <a:latin typeface="Calibri"/>
                <a:cs typeface="Calibri"/>
              </a:rPr>
              <a:t> </a:t>
            </a:r>
            <a:r>
              <a:rPr sz="1100" spc="75" dirty="0">
                <a:solidFill>
                  <a:srgbClr val="FFFFFF"/>
                </a:solidFill>
                <a:latin typeface="Calibri"/>
                <a:cs typeface="Calibri"/>
              </a:rPr>
              <a:t>πρέπει</a:t>
            </a:r>
            <a:r>
              <a:rPr sz="1100" spc="45" dirty="0">
                <a:solidFill>
                  <a:srgbClr val="FFFFFF"/>
                </a:solidFill>
                <a:latin typeface="Calibri"/>
                <a:cs typeface="Calibri"/>
              </a:rPr>
              <a:t> </a:t>
            </a:r>
            <a:r>
              <a:rPr sz="1100" b="1" spc="85" dirty="0">
                <a:solidFill>
                  <a:srgbClr val="FFB800"/>
                </a:solidFill>
                <a:latin typeface="Calibri"/>
                <a:cs typeface="Calibri"/>
              </a:rPr>
              <a:t>να</a:t>
            </a:r>
            <a:r>
              <a:rPr sz="1100" b="1" spc="45" dirty="0">
                <a:solidFill>
                  <a:srgbClr val="FFB800"/>
                </a:solidFill>
                <a:latin typeface="Calibri"/>
                <a:cs typeface="Calibri"/>
              </a:rPr>
              <a:t> </a:t>
            </a:r>
            <a:r>
              <a:rPr sz="1100" b="1" spc="80" dirty="0">
                <a:solidFill>
                  <a:srgbClr val="FFB800"/>
                </a:solidFill>
                <a:latin typeface="Calibri"/>
                <a:cs typeface="Calibri"/>
              </a:rPr>
              <a:t>αποδεικνύουν</a:t>
            </a:r>
            <a:r>
              <a:rPr sz="1100" b="1" spc="45" dirty="0">
                <a:solidFill>
                  <a:srgbClr val="FFB800"/>
                </a:solidFill>
                <a:latin typeface="Calibri"/>
                <a:cs typeface="Calibri"/>
              </a:rPr>
              <a:t> </a:t>
            </a:r>
            <a:r>
              <a:rPr sz="1100" spc="60" dirty="0">
                <a:solidFill>
                  <a:srgbClr val="FFFFFF"/>
                </a:solidFill>
                <a:latin typeface="Calibri"/>
                <a:cs typeface="Calibri"/>
              </a:rPr>
              <a:t>ότι</a:t>
            </a:r>
            <a:r>
              <a:rPr sz="1100" spc="45" dirty="0">
                <a:solidFill>
                  <a:srgbClr val="FFFFFF"/>
                </a:solidFill>
                <a:latin typeface="Calibri"/>
                <a:cs typeface="Calibri"/>
              </a:rPr>
              <a:t> </a:t>
            </a:r>
            <a:r>
              <a:rPr sz="1100" spc="60" dirty="0">
                <a:solidFill>
                  <a:srgbClr val="FFFFFF"/>
                </a:solidFill>
                <a:latin typeface="Calibri"/>
                <a:cs typeface="Calibri"/>
              </a:rPr>
              <a:t>οι</a:t>
            </a:r>
            <a:r>
              <a:rPr sz="1100" spc="45" dirty="0">
                <a:solidFill>
                  <a:srgbClr val="FFFFFF"/>
                </a:solidFill>
                <a:latin typeface="Calibri"/>
                <a:cs typeface="Calibri"/>
              </a:rPr>
              <a:t> </a:t>
            </a:r>
            <a:r>
              <a:rPr sz="1100" spc="70" dirty="0">
                <a:solidFill>
                  <a:srgbClr val="FFFFFF"/>
                </a:solidFill>
                <a:latin typeface="Calibri"/>
                <a:cs typeface="Calibri"/>
              </a:rPr>
              <a:t>αλγόριθμοι</a:t>
            </a:r>
            <a:r>
              <a:rPr sz="1100" spc="50" dirty="0">
                <a:solidFill>
                  <a:srgbClr val="FFFFFF"/>
                </a:solidFill>
                <a:latin typeface="Calibri"/>
                <a:cs typeface="Calibri"/>
              </a:rPr>
              <a:t> </a:t>
            </a:r>
            <a:r>
              <a:rPr sz="1100" spc="80" dirty="0">
                <a:solidFill>
                  <a:srgbClr val="FFFFFF"/>
                </a:solidFill>
                <a:latin typeface="Calibri"/>
                <a:cs typeface="Calibri"/>
              </a:rPr>
              <a:t>κρυπτογράφησης</a:t>
            </a:r>
            <a:r>
              <a:rPr sz="1100" spc="40" dirty="0">
                <a:solidFill>
                  <a:srgbClr val="FFFFFF"/>
                </a:solidFill>
                <a:latin typeface="Calibri"/>
                <a:cs typeface="Calibri"/>
              </a:rPr>
              <a:t> </a:t>
            </a:r>
            <a:r>
              <a:rPr sz="1100" spc="70" dirty="0">
                <a:solidFill>
                  <a:srgbClr val="FFFFFF"/>
                </a:solidFill>
                <a:latin typeface="Calibri"/>
                <a:cs typeface="Calibri"/>
              </a:rPr>
              <a:t>που </a:t>
            </a:r>
            <a:r>
              <a:rPr sz="1100" spc="-235" dirty="0">
                <a:solidFill>
                  <a:srgbClr val="FFFFFF"/>
                </a:solidFill>
                <a:latin typeface="Calibri"/>
                <a:cs typeface="Calibri"/>
              </a:rPr>
              <a:t> </a:t>
            </a:r>
            <a:r>
              <a:rPr sz="1100" spc="55" dirty="0">
                <a:solidFill>
                  <a:srgbClr val="FFFFFF"/>
                </a:solidFill>
                <a:latin typeface="Calibri"/>
                <a:cs typeface="Calibri"/>
              </a:rPr>
              <a:t>χρησιμοποιούν</a:t>
            </a:r>
            <a:endParaRPr sz="1100">
              <a:latin typeface="Calibri"/>
              <a:cs typeface="Calibri"/>
            </a:endParaRPr>
          </a:p>
          <a:p>
            <a:pPr marL="287020">
              <a:lnSpc>
                <a:spcPct val="100000"/>
              </a:lnSpc>
              <a:spcBef>
                <a:spcPts val="375"/>
              </a:spcBef>
            </a:pPr>
            <a:r>
              <a:rPr sz="1100" spc="75" dirty="0">
                <a:solidFill>
                  <a:srgbClr val="FFFFFF"/>
                </a:solidFill>
                <a:latin typeface="Calibri"/>
                <a:cs typeface="Calibri"/>
              </a:rPr>
              <a:t>στα</a:t>
            </a:r>
            <a:r>
              <a:rPr sz="1100" spc="35" dirty="0">
                <a:solidFill>
                  <a:srgbClr val="FFFFFF"/>
                </a:solidFill>
                <a:latin typeface="Calibri"/>
                <a:cs typeface="Calibri"/>
              </a:rPr>
              <a:t> </a:t>
            </a:r>
            <a:r>
              <a:rPr sz="1100" spc="75" dirty="0">
                <a:solidFill>
                  <a:srgbClr val="FFFFFF"/>
                </a:solidFill>
                <a:latin typeface="Calibri"/>
                <a:cs typeface="Calibri"/>
              </a:rPr>
              <a:t>συστήματα/εξοπλισμό</a:t>
            </a:r>
            <a:r>
              <a:rPr sz="1100" spc="35" dirty="0">
                <a:solidFill>
                  <a:srgbClr val="FFFFFF"/>
                </a:solidFill>
                <a:latin typeface="Calibri"/>
                <a:cs typeface="Calibri"/>
              </a:rPr>
              <a:t> </a:t>
            </a:r>
            <a:r>
              <a:rPr sz="1100" spc="75" dirty="0">
                <a:solidFill>
                  <a:srgbClr val="FFFFFF"/>
                </a:solidFill>
                <a:latin typeface="Calibri"/>
                <a:cs typeface="Calibri"/>
              </a:rPr>
              <a:t>τους</a:t>
            </a:r>
            <a:r>
              <a:rPr sz="1100" spc="35" dirty="0">
                <a:solidFill>
                  <a:srgbClr val="FFFFFF"/>
                </a:solidFill>
                <a:latin typeface="Calibri"/>
                <a:cs typeface="Calibri"/>
              </a:rPr>
              <a:t> </a:t>
            </a:r>
            <a:r>
              <a:rPr sz="1100" spc="65" dirty="0">
                <a:solidFill>
                  <a:srgbClr val="FFFFFF"/>
                </a:solidFill>
                <a:latin typeface="Calibri"/>
                <a:cs typeface="Calibri"/>
              </a:rPr>
              <a:t>είναι</a:t>
            </a:r>
            <a:r>
              <a:rPr sz="1100" spc="45" dirty="0">
                <a:solidFill>
                  <a:srgbClr val="FFFFFF"/>
                </a:solidFill>
                <a:latin typeface="Calibri"/>
                <a:cs typeface="Calibri"/>
              </a:rPr>
              <a:t> </a:t>
            </a:r>
            <a:r>
              <a:rPr sz="1100" b="1" spc="90" dirty="0">
                <a:solidFill>
                  <a:srgbClr val="FFB800"/>
                </a:solidFill>
                <a:latin typeface="Calibri"/>
                <a:cs typeface="Calibri"/>
              </a:rPr>
              <a:t>ασφαλή</a:t>
            </a:r>
            <a:r>
              <a:rPr sz="1100" b="1" spc="40" dirty="0">
                <a:solidFill>
                  <a:srgbClr val="FFB800"/>
                </a:solidFill>
                <a:latin typeface="Calibri"/>
                <a:cs typeface="Calibri"/>
              </a:rPr>
              <a:t> </a:t>
            </a:r>
            <a:r>
              <a:rPr sz="1100" spc="70" dirty="0">
                <a:solidFill>
                  <a:srgbClr val="FFFFFF"/>
                </a:solidFill>
                <a:latin typeface="Calibri"/>
                <a:cs typeface="Calibri"/>
              </a:rPr>
              <a:t>και</a:t>
            </a:r>
            <a:r>
              <a:rPr sz="1100" spc="40" dirty="0">
                <a:solidFill>
                  <a:srgbClr val="FFFFFF"/>
                </a:solidFill>
                <a:latin typeface="Calibri"/>
                <a:cs typeface="Calibri"/>
              </a:rPr>
              <a:t> </a:t>
            </a:r>
            <a:r>
              <a:rPr sz="1100" b="1" spc="65" dirty="0">
                <a:solidFill>
                  <a:srgbClr val="FFB800"/>
                </a:solidFill>
                <a:latin typeface="Calibri"/>
                <a:cs typeface="Calibri"/>
              </a:rPr>
              <a:t>όχι</a:t>
            </a:r>
            <a:r>
              <a:rPr sz="1100" b="1" spc="40" dirty="0">
                <a:solidFill>
                  <a:srgbClr val="FFB800"/>
                </a:solidFill>
                <a:latin typeface="Calibri"/>
                <a:cs typeface="Calibri"/>
              </a:rPr>
              <a:t> </a:t>
            </a:r>
            <a:r>
              <a:rPr sz="1100" b="1" spc="70" dirty="0">
                <a:solidFill>
                  <a:srgbClr val="FFB800"/>
                </a:solidFill>
                <a:latin typeface="Calibri"/>
                <a:cs typeface="Calibri"/>
              </a:rPr>
              <a:t>ευάλωτα.</a:t>
            </a:r>
            <a:endParaRPr sz="1100">
              <a:latin typeface="Calibri"/>
              <a:cs typeface="Calibri"/>
            </a:endParaRPr>
          </a:p>
        </p:txBody>
      </p:sp>
      <p:sp>
        <p:nvSpPr>
          <p:cNvPr id="11" name="object 11"/>
          <p:cNvSpPr txBox="1"/>
          <p:nvPr/>
        </p:nvSpPr>
        <p:spPr>
          <a:xfrm>
            <a:off x="501650" y="4964747"/>
            <a:ext cx="5661025" cy="694055"/>
          </a:xfrm>
          <a:prstGeom prst="rect">
            <a:avLst/>
          </a:prstGeom>
        </p:spPr>
        <p:txBody>
          <a:bodyPr vert="horz" wrap="square" lIns="0" tIns="0" rIns="0" bIns="0" rtlCol="0">
            <a:spAutoFit/>
          </a:bodyPr>
          <a:lstStyle/>
          <a:p>
            <a:pPr marL="74930" indent="-62230">
              <a:lnSpc>
                <a:spcPts val="1445"/>
              </a:lnSpc>
              <a:buSzPct val="127272"/>
              <a:buFont typeface="Arial"/>
              <a:buChar char="•"/>
              <a:tabLst>
                <a:tab pos="74930" algn="l"/>
                <a:tab pos="680720" algn="l"/>
                <a:tab pos="1935480" algn="l"/>
                <a:tab pos="2240915" algn="l"/>
                <a:tab pos="2889885" algn="l"/>
                <a:tab pos="3605529" algn="l"/>
                <a:tab pos="4463415" algn="l"/>
                <a:tab pos="4953000" algn="l"/>
              </a:tabLst>
            </a:pPr>
            <a:r>
              <a:rPr sz="1100" spc="80" dirty="0">
                <a:solidFill>
                  <a:srgbClr val="FFFFFF"/>
                </a:solidFill>
                <a:latin typeface="Calibri"/>
                <a:cs typeface="Calibri"/>
              </a:rPr>
              <a:t>Χρ</a:t>
            </a:r>
            <a:r>
              <a:rPr sz="1100" spc="90" dirty="0">
                <a:solidFill>
                  <a:srgbClr val="FFFFFF"/>
                </a:solidFill>
                <a:latin typeface="Calibri"/>
                <a:cs typeface="Calibri"/>
              </a:rPr>
              <a:t>ή</a:t>
            </a:r>
            <a:r>
              <a:rPr sz="1100" spc="75" dirty="0">
                <a:solidFill>
                  <a:srgbClr val="FFFFFF"/>
                </a:solidFill>
                <a:latin typeface="Calibri"/>
                <a:cs typeface="Calibri"/>
              </a:rPr>
              <a:t>σ</a:t>
            </a:r>
            <a:r>
              <a:rPr sz="1100" spc="85" dirty="0">
                <a:solidFill>
                  <a:srgbClr val="FFFFFF"/>
                </a:solidFill>
                <a:latin typeface="Calibri"/>
                <a:cs typeface="Calibri"/>
              </a:rPr>
              <a:t>η</a:t>
            </a:r>
            <a:r>
              <a:rPr sz="1100" dirty="0">
                <a:solidFill>
                  <a:srgbClr val="FFFFFF"/>
                </a:solidFill>
                <a:latin typeface="Calibri"/>
                <a:cs typeface="Calibri"/>
              </a:rPr>
              <a:t>	</a:t>
            </a:r>
            <a:r>
              <a:rPr sz="1100" spc="75" dirty="0">
                <a:solidFill>
                  <a:srgbClr val="FFFFFF"/>
                </a:solidFill>
                <a:latin typeface="Calibri"/>
                <a:cs typeface="Calibri"/>
              </a:rPr>
              <a:t>κρυ</a:t>
            </a:r>
            <a:r>
              <a:rPr sz="1100" spc="85" dirty="0">
                <a:solidFill>
                  <a:srgbClr val="FFFFFF"/>
                </a:solidFill>
                <a:latin typeface="Calibri"/>
                <a:cs typeface="Calibri"/>
              </a:rPr>
              <a:t>π</a:t>
            </a:r>
            <a:r>
              <a:rPr sz="1100" spc="60" dirty="0">
                <a:solidFill>
                  <a:srgbClr val="FFFFFF"/>
                </a:solidFill>
                <a:latin typeface="Calibri"/>
                <a:cs typeface="Calibri"/>
              </a:rPr>
              <a:t>τ</a:t>
            </a:r>
            <a:r>
              <a:rPr sz="1100" spc="85" dirty="0">
                <a:solidFill>
                  <a:srgbClr val="FFFFFF"/>
                </a:solidFill>
                <a:latin typeface="Calibri"/>
                <a:cs typeface="Calibri"/>
              </a:rPr>
              <a:t>ο</a:t>
            </a:r>
            <a:r>
              <a:rPr sz="1100" spc="65" dirty="0">
                <a:solidFill>
                  <a:srgbClr val="FFFFFF"/>
                </a:solidFill>
                <a:latin typeface="Calibri"/>
                <a:cs typeface="Calibri"/>
              </a:rPr>
              <a:t>γ</a:t>
            </a:r>
            <a:r>
              <a:rPr sz="1100" spc="80" dirty="0">
                <a:solidFill>
                  <a:srgbClr val="FFFFFF"/>
                </a:solidFill>
                <a:latin typeface="Calibri"/>
                <a:cs typeface="Calibri"/>
              </a:rPr>
              <a:t>ρ</a:t>
            </a:r>
            <a:r>
              <a:rPr sz="1100" spc="90" dirty="0">
                <a:solidFill>
                  <a:srgbClr val="FFFFFF"/>
                </a:solidFill>
                <a:latin typeface="Calibri"/>
                <a:cs typeface="Calibri"/>
              </a:rPr>
              <a:t>α</a:t>
            </a:r>
            <a:r>
              <a:rPr sz="1100" spc="100" dirty="0">
                <a:solidFill>
                  <a:srgbClr val="FFFFFF"/>
                </a:solidFill>
                <a:latin typeface="Calibri"/>
                <a:cs typeface="Calibri"/>
              </a:rPr>
              <a:t>φ</a:t>
            </a:r>
            <a:r>
              <a:rPr sz="1100" spc="45" dirty="0">
                <a:solidFill>
                  <a:srgbClr val="FFFFFF"/>
                </a:solidFill>
                <a:latin typeface="Calibri"/>
                <a:cs typeface="Calibri"/>
              </a:rPr>
              <a:t>ί</a:t>
            </a:r>
            <a:r>
              <a:rPr sz="1100" spc="90" dirty="0">
                <a:solidFill>
                  <a:srgbClr val="FFFFFF"/>
                </a:solidFill>
                <a:latin typeface="Calibri"/>
                <a:cs typeface="Calibri"/>
              </a:rPr>
              <a:t>α</a:t>
            </a:r>
            <a:r>
              <a:rPr sz="1100" spc="60" dirty="0">
                <a:solidFill>
                  <a:srgbClr val="FFFFFF"/>
                </a:solidFill>
                <a:latin typeface="Calibri"/>
                <a:cs typeface="Calibri"/>
              </a:rPr>
              <a:t>ς</a:t>
            </a:r>
            <a:r>
              <a:rPr sz="1100" spc="45" dirty="0">
                <a:solidFill>
                  <a:srgbClr val="FFFFFF"/>
                </a:solidFill>
                <a:latin typeface="Calibri"/>
                <a:cs typeface="Calibri"/>
              </a:rPr>
              <a:t>:</a:t>
            </a:r>
            <a:r>
              <a:rPr sz="1100" dirty="0">
                <a:solidFill>
                  <a:srgbClr val="FFFFFF"/>
                </a:solidFill>
                <a:latin typeface="Calibri"/>
                <a:cs typeface="Calibri"/>
              </a:rPr>
              <a:t>	</a:t>
            </a:r>
            <a:r>
              <a:rPr sz="1100" spc="35" dirty="0">
                <a:solidFill>
                  <a:srgbClr val="FFB800"/>
                </a:solidFill>
                <a:latin typeface="Calibri"/>
                <a:cs typeface="Calibri"/>
              </a:rPr>
              <a:t>.</a:t>
            </a:r>
            <a:r>
              <a:rPr sz="1100" spc="40" dirty="0">
                <a:solidFill>
                  <a:srgbClr val="FFB800"/>
                </a:solidFill>
                <a:latin typeface="Calibri"/>
                <a:cs typeface="Calibri"/>
              </a:rPr>
              <a:t>..</a:t>
            </a:r>
            <a:r>
              <a:rPr sz="1100" dirty="0">
                <a:solidFill>
                  <a:srgbClr val="FFB800"/>
                </a:solidFill>
                <a:latin typeface="Calibri"/>
                <a:cs typeface="Calibri"/>
              </a:rPr>
              <a:t>	</a:t>
            </a:r>
            <a:r>
              <a:rPr sz="1100" spc="80" dirty="0">
                <a:solidFill>
                  <a:srgbClr val="FFFFFF"/>
                </a:solidFill>
                <a:latin typeface="Calibri"/>
                <a:cs typeface="Calibri"/>
              </a:rPr>
              <a:t>K</a:t>
            </a:r>
            <a:r>
              <a:rPr sz="1100" spc="85" dirty="0">
                <a:solidFill>
                  <a:srgbClr val="FFFFFF"/>
                </a:solidFill>
                <a:latin typeface="Calibri"/>
                <a:cs typeface="Calibri"/>
              </a:rPr>
              <a:t>o</a:t>
            </a:r>
            <a:r>
              <a:rPr sz="1100" spc="50" dirty="0">
                <a:solidFill>
                  <a:srgbClr val="FFFFFF"/>
                </a:solidFill>
                <a:latin typeface="Calibri"/>
                <a:cs typeface="Calibri"/>
              </a:rPr>
              <a:t>r</a:t>
            </a:r>
            <a:r>
              <a:rPr sz="1100" spc="75" dirty="0">
                <a:solidFill>
                  <a:srgbClr val="FFFFFF"/>
                </a:solidFill>
                <a:latin typeface="Calibri"/>
                <a:cs typeface="Calibri"/>
              </a:rPr>
              <a:t>e</a:t>
            </a:r>
            <a:r>
              <a:rPr sz="1100" spc="80" dirty="0">
                <a:solidFill>
                  <a:srgbClr val="FFFFFF"/>
                </a:solidFill>
                <a:latin typeface="Calibri"/>
                <a:cs typeface="Calibri"/>
              </a:rPr>
              <a:t>a</a:t>
            </a:r>
            <a:r>
              <a:rPr sz="1100" spc="85" dirty="0">
                <a:solidFill>
                  <a:srgbClr val="FFFFFF"/>
                </a:solidFill>
                <a:latin typeface="Calibri"/>
                <a:cs typeface="Calibri"/>
              </a:rPr>
              <a:t>n</a:t>
            </a:r>
            <a:r>
              <a:rPr sz="1100" dirty="0">
                <a:solidFill>
                  <a:srgbClr val="FFFFFF"/>
                </a:solidFill>
                <a:latin typeface="Calibri"/>
                <a:cs typeface="Calibri"/>
              </a:rPr>
              <a:t>	</a:t>
            </a:r>
            <a:r>
              <a:rPr sz="1100" spc="75" dirty="0">
                <a:solidFill>
                  <a:srgbClr val="FFFFFF"/>
                </a:solidFill>
                <a:latin typeface="Calibri"/>
                <a:cs typeface="Calibri"/>
              </a:rPr>
              <a:t>Reg</a:t>
            </a:r>
            <a:r>
              <a:rPr sz="1100" spc="35" dirty="0">
                <a:solidFill>
                  <a:srgbClr val="FFFFFF"/>
                </a:solidFill>
                <a:latin typeface="Calibri"/>
                <a:cs typeface="Calibri"/>
              </a:rPr>
              <a:t>i</a:t>
            </a:r>
            <a:r>
              <a:rPr sz="1100" spc="55" dirty="0">
                <a:solidFill>
                  <a:srgbClr val="FFFFFF"/>
                </a:solidFill>
                <a:latin typeface="Calibri"/>
                <a:cs typeface="Calibri"/>
              </a:rPr>
              <a:t>st</a:t>
            </a:r>
            <a:r>
              <a:rPr sz="1100" spc="75" dirty="0">
                <a:solidFill>
                  <a:srgbClr val="FFFFFF"/>
                </a:solidFill>
                <a:latin typeface="Calibri"/>
                <a:cs typeface="Calibri"/>
              </a:rPr>
              <a:t>e</a:t>
            </a:r>
            <a:r>
              <a:rPr sz="1100" spc="55" dirty="0">
                <a:solidFill>
                  <a:srgbClr val="FFFFFF"/>
                </a:solidFill>
                <a:latin typeface="Calibri"/>
                <a:cs typeface="Calibri"/>
              </a:rPr>
              <a:t>r</a:t>
            </a:r>
            <a:r>
              <a:rPr sz="1100" dirty="0">
                <a:solidFill>
                  <a:srgbClr val="FFFFFF"/>
                </a:solidFill>
                <a:latin typeface="Calibri"/>
                <a:cs typeface="Calibri"/>
              </a:rPr>
              <a:t>	</a:t>
            </a:r>
            <a:r>
              <a:rPr sz="1100" spc="90" dirty="0">
                <a:solidFill>
                  <a:srgbClr val="FFFFFF"/>
                </a:solidFill>
                <a:latin typeface="Calibri"/>
                <a:cs typeface="Calibri"/>
              </a:rPr>
              <a:t>α</a:t>
            </a:r>
            <a:r>
              <a:rPr sz="1100" spc="70" dirty="0">
                <a:solidFill>
                  <a:srgbClr val="FFFFFF"/>
                </a:solidFill>
                <a:latin typeface="Calibri"/>
                <a:cs typeface="Calibri"/>
              </a:rPr>
              <a:t>ν</a:t>
            </a:r>
            <a:r>
              <a:rPr sz="1100" spc="90" dirty="0">
                <a:solidFill>
                  <a:srgbClr val="FFFFFF"/>
                </a:solidFill>
                <a:latin typeface="Calibri"/>
                <a:cs typeface="Calibri"/>
              </a:rPr>
              <a:t>α</a:t>
            </a:r>
            <a:r>
              <a:rPr sz="1100" spc="100" dirty="0">
                <a:solidFill>
                  <a:srgbClr val="FFFFFF"/>
                </a:solidFill>
                <a:latin typeface="Calibri"/>
                <a:cs typeface="Calibri"/>
              </a:rPr>
              <a:t>φ</a:t>
            </a:r>
            <a:r>
              <a:rPr sz="1100" spc="70" dirty="0">
                <a:solidFill>
                  <a:srgbClr val="FFFFFF"/>
                </a:solidFill>
                <a:latin typeface="Calibri"/>
                <a:cs typeface="Calibri"/>
              </a:rPr>
              <a:t>έρε</a:t>
            </a:r>
            <a:r>
              <a:rPr sz="1100" spc="45" dirty="0">
                <a:solidFill>
                  <a:srgbClr val="FFFFFF"/>
                </a:solidFill>
                <a:latin typeface="Calibri"/>
                <a:cs typeface="Calibri"/>
              </a:rPr>
              <a:t>ι</a:t>
            </a:r>
            <a:r>
              <a:rPr sz="1100" spc="45" dirty="0">
                <a:solidFill>
                  <a:srgbClr val="FFB800"/>
                </a:solidFill>
                <a:latin typeface="Calibri"/>
                <a:cs typeface="Calibri"/>
              </a:rPr>
              <a:t>:</a:t>
            </a:r>
            <a:r>
              <a:rPr sz="1100" dirty="0">
                <a:solidFill>
                  <a:srgbClr val="FFB800"/>
                </a:solidFill>
                <a:latin typeface="Calibri"/>
                <a:cs typeface="Calibri"/>
              </a:rPr>
              <a:t>	</a:t>
            </a:r>
            <a:r>
              <a:rPr sz="1100" spc="60" dirty="0">
                <a:solidFill>
                  <a:srgbClr val="FFB800"/>
                </a:solidFill>
                <a:latin typeface="Calibri"/>
                <a:cs typeface="Calibri"/>
              </a:rPr>
              <a:t>"</a:t>
            </a:r>
            <a:r>
              <a:rPr sz="1100" spc="80" dirty="0">
                <a:solidFill>
                  <a:srgbClr val="FFB800"/>
                </a:solidFill>
                <a:latin typeface="Calibri"/>
                <a:cs typeface="Calibri"/>
              </a:rPr>
              <a:t>Ε</a:t>
            </a:r>
            <a:r>
              <a:rPr sz="1100" spc="90" dirty="0">
                <a:solidFill>
                  <a:srgbClr val="FFB800"/>
                </a:solidFill>
                <a:latin typeface="Calibri"/>
                <a:cs typeface="Calibri"/>
              </a:rPr>
              <a:t>ά</a:t>
            </a:r>
            <a:r>
              <a:rPr sz="1100" spc="75" dirty="0">
                <a:solidFill>
                  <a:srgbClr val="FFB800"/>
                </a:solidFill>
                <a:latin typeface="Calibri"/>
                <a:cs typeface="Calibri"/>
              </a:rPr>
              <a:t>ν</a:t>
            </a:r>
            <a:r>
              <a:rPr sz="1100" dirty="0">
                <a:solidFill>
                  <a:srgbClr val="FFB800"/>
                </a:solidFill>
                <a:latin typeface="Calibri"/>
                <a:cs typeface="Calibri"/>
              </a:rPr>
              <a:t>	</a:t>
            </a:r>
            <a:r>
              <a:rPr sz="1100" spc="90" dirty="0">
                <a:solidFill>
                  <a:srgbClr val="FFB800"/>
                </a:solidFill>
                <a:latin typeface="Calibri"/>
                <a:cs typeface="Calibri"/>
              </a:rPr>
              <a:t>α</a:t>
            </a:r>
            <a:r>
              <a:rPr sz="1100" spc="85" dirty="0">
                <a:solidFill>
                  <a:srgbClr val="FFB800"/>
                </a:solidFill>
                <a:latin typeface="Calibri"/>
                <a:cs typeface="Calibri"/>
              </a:rPr>
              <a:t>πα</a:t>
            </a:r>
            <a:r>
              <a:rPr sz="1100" spc="45" dirty="0">
                <a:solidFill>
                  <a:srgbClr val="FFB800"/>
                </a:solidFill>
                <a:latin typeface="Calibri"/>
                <a:cs typeface="Calibri"/>
              </a:rPr>
              <a:t>ι</a:t>
            </a:r>
            <a:r>
              <a:rPr sz="1100" spc="60" dirty="0">
                <a:solidFill>
                  <a:srgbClr val="FFB800"/>
                </a:solidFill>
                <a:latin typeface="Calibri"/>
                <a:cs typeface="Calibri"/>
              </a:rPr>
              <a:t>τ</a:t>
            </a:r>
            <a:r>
              <a:rPr sz="1100" spc="70" dirty="0">
                <a:solidFill>
                  <a:srgbClr val="FFB800"/>
                </a:solidFill>
                <a:latin typeface="Calibri"/>
                <a:cs typeface="Calibri"/>
              </a:rPr>
              <a:t>ε</a:t>
            </a:r>
            <a:r>
              <a:rPr sz="1100" spc="45" dirty="0">
                <a:solidFill>
                  <a:srgbClr val="FFB800"/>
                </a:solidFill>
                <a:latin typeface="Calibri"/>
                <a:cs typeface="Calibri"/>
              </a:rPr>
              <a:t>ί</a:t>
            </a:r>
            <a:r>
              <a:rPr sz="1100" spc="55" dirty="0">
                <a:solidFill>
                  <a:srgbClr val="FFB800"/>
                </a:solidFill>
                <a:latin typeface="Calibri"/>
                <a:cs typeface="Calibri"/>
              </a:rPr>
              <a:t>τ</a:t>
            </a:r>
            <a:r>
              <a:rPr sz="1100" spc="90" dirty="0">
                <a:solidFill>
                  <a:srgbClr val="FFB800"/>
                </a:solidFill>
                <a:latin typeface="Calibri"/>
                <a:cs typeface="Calibri"/>
              </a:rPr>
              <a:t>α</a:t>
            </a:r>
            <a:r>
              <a:rPr sz="1100" spc="45" dirty="0">
                <a:solidFill>
                  <a:srgbClr val="FFB800"/>
                </a:solidFill>
                <a:latin typeface="Calibri"/>
                <a:cs typeface="Calibri"/>
              </a:rPr>
              <a:t>ι</a:t>
            </a:r>
            <a:endParaRPr sz="1100">
              <a:latin typeface="Calibri"/>
              <a:cs typeface="Calibri"/>
            </a:endParaRPr>
          </a:p>
          <a:p>
            <a:pPr marL="12700" marR="5080" algn="just">
              <a:lnSpc>
                <a:spcPts val="1320"/>
              </a:lnSpc>
              <a:spcBef>
                <a:spcPts val="10"/>
              </a:spcBef>
            </a:pPr>
            <a:r>
              <a:rPr sz="1100" b="1" spc="80" dirty="0">
                <a:solidFill>
                  <a:srgbClr val="FFB800"/>
                </a:solidFill>
                <a:latin typeface="Calibri"/>
                <a:cs typeface="Calibri"/>
              </a:rPr>
              <a:t>κρυπτογραφία</a:t>
            </a:r>
            <a:r>
              <a:rPr sz="1100" spc="80" dirty="0">
                <a:solidFill>
                  <a:srgbClr val="FFB800"/>
                </a:solidFill>
                <a:latin typeface="Calibri"/>
                <a:cs typeface="Calibri"/>
              </a:rPr>
              <a:t>,</a:t>
            </a:r>
            <a:r>
              <a:rPr sz="1100" spc="409" dirty="0">
                <a:solidFill>
                  <a:srgbClr val="FFB800"/>
                </a:solidFill>
                <a:latin typeface="Calibri"/>
                <a:cs typeface="Calibri"/>
              </a:rPr>
              <a:t> </a:t>
            </a:r>
            <a:r>
              <a:rPr sz="1100" spc="70" dirty="0">
                <a:solidFill>
                  <a:srgbClr val="FFB800"/>
                </a:solidFill>
                <a:latin typeface="Calibri"/>
                <a:cs typeface="Calibri"/>
              </a:rPr>
              <a:t>το</a:t>
            </a:r>
            <a:r>
              <a:rPr sz="1100" spc="75" dirty="0">
                <a:solidFill>
                  <a:srgbClr val="FFB800"/>
                </a:solidFill>
                <a:latin typeface="Calibri"/>
                <a:cs typeface="Calibri"/>
              </a:rPr>
              <a:t> </a:t>
            </a:r>
            <a:r>
              <a:rPr sz="1100" spc="80" dirty="0">
                <a:solidFill>
                  <a:srgbClr val="FFB800"/>
                </a:solidFill>
                <a:latin typeface="Calibri"/>
                <a:cs typeface="Calibri"/>
              </a:rPr>
              <a:t>εξάρτημα</a:t>
            </a:r>
            <a:r>
              <a:rPr sz="1100" spc="409" dirty="0">
                <a:solidFill>
                  <a:srgbClr val="FFB800"/>
                </a:solidFill>
                <a:latin typeface="Calibri"/>
                <a:cs typeface="Calibri"/>
              </a:rPr>
              <a:t> </a:t>
            </a:r>
            <a:r>
              <a:rPr sz="1100" spc="85" dirty="0">
                <a:solidFill>
                  <a:srgbClr val="FFB800"/>
                </a:solidFill>
                <a:latin typeface="Calibri"/>
                <a:cs typeface="Calibri"/>
              </a:rPr>
              <a:t>θα</a:t>
            </a:r>
            <a:r>
              <a:rPr sz="1100" spc="90" dirty="0">
                <a:solidFill>
                  <a:srgbClr val="FFB800"/>
                </a:solidFill>
                <a:latin typeface="Calibri"/>
                <a:cs typeface="Calibri"/>
              </a:rPr>
              <a:t> </a:t>
            </a:r>
            <a:r>
              <a:rPr sz="1100" spc="70" dirty="0">
                <a:solidFill>
                  <a:srgbClr val="FFB800"/>
                </a:solidFill>
                <a:latin typeface="Calibri"/>
                <a:cs typeface="Calibri"/>
              </a:rPr>
              <a:t>πρέπει</a:t>
            </a:r>
            <a:r>
              <a:rPr sz="1100" spc="75" dirty="0">
                <a:solidFill>
                  <a:srgbClr val="FFB800"/>
                </a:solidFill>
                <a:latin typeface="Calibri"/>
                <a:cs typeface="Calibri"/>
              </a:rPr>
              <a:t> </a:t>
            </a:r>
            <a:r>
              <a:rPr sz="1100" spc="80" dirty="0">
                <a:solidFill>
                  <a:srgbClr val="FFB800"/>
                </a:solidFill>
                <a:latin typeface="Calibri"/>
                <a:cs typeface="Calibri"/>
              </a:rPr>
              <a:t>να</a:t>
            </a:r>
            <a:r>
              <a:rPr sz="1100" spc="409" dirty="0">
                <a:solidFill>
                  <a:srgbClr val="FFB800"/>
                </a:solidFill>
                <a:latin typeface="Calibri"/>
                <a:cs typeface="Calibri"/>
              </a:rPr>
              <a:t> </a:t>
            </a:r>
            <a:r>
              <a:rPr sz="1100" spc="70" dirty="0">
                <a:solidFill>
                  <a:srgbClr val="FFB800"/>
                </a:solidFill>
                <a:latin typeface="Calibri"/>
                <a:cs typeface="Calibri"/>
              </a:rPr>
              <a:t>χρησιμοποιεί</a:t>
            </a:r>
            <a:r>
              <a:rPr sz="1100" spc="75" dirty="0">
                <a:solidFill>
                  <a:srgbClr val="FFB800"/>
                </a:solidFill>
                <a:latin typeface="Calibri"/>
                <a:cs typeface="Calibri"/>
              </a:rPr>
              <a:t> </a:t>
            </a:r>
            <a:r>
              <a:rPr sz="1100" b="1" spc="80" dirty="0">
                <a:solidFill>
                  <a:srgbClr val="FFB800"/>
                </a:solidFill>
                <a:latin typeface="Calibri"/>
                <a:cs typeface="Calibri"/>
              </a:rPr>
              <a:t>κρυπτογραφικούς </a:t>
            </a:r>
            <a:r>
              <a:rPr sz="1100" b="1" spc="85" dirty="0">
                <a:solidFill>
                  <a:srgbClr val="FFB800"/>
                </a:solidFill>
                <a:latin typeface="Calibri"/>
                <a:cs typeface="Calibri"/>
              </a:rPr>
              <a:t> </a:t>
            </a:r>
            <a:r>
              <a:rPr sz="1100" spc="75" dirty="0">
                <a:solidFill>
                  <a:srgbClr val="FFB800"/>
                </a:solidFill>
                <a:latin typeface="Calibri"/>
                <a:cs typeface="Calibri"/>
              </a:rPr>
              <a:t>μηχανισμούς</a:t>
            </a:r>
            <a:r>
              <a:rPr sz="1100" spc="45" dirty="0">
                <a:solidFill>
                  <a:srgbClr val="FFB800"/>
                </a:solidFill>
                <a:latin typeface="Calibri"/>
                <a:cs typeface="Calibri"/>
              </a:rPr>
              <a:t> </a:t>
            </a:r>
            <a:r>
              <a:rPr sz="1100" b="1" spc="80" dirty="0">
                <a:solidFill>
                  <a:srgbClr val="FFB800"/>
                </a:solidFill>
                <a:latin typeface="Calibri"/>
                <a:cs typeface="Calibri"/>
              </a:rPr>
              <a:t>ασφαλείας</a:t>
            </a:r>
            <a:r>
              <a:rPr sz="1100" b="1" spc="55" dirty="0">
                <a:solidFill>
                  <a:srgbClr val="FFB800"/>
                </a:solidFill>
                <a:latin typeface="Calibri"/>
                <a:cs typeface="Calibri"/>
              </a:rPr>
              <a:t> </a:t>
            </a:r>
            <a:r>
              <a:rPr sz="1100" spc="90" dirty="0">
                <a:solidFill>
                  <a:srgbClr val="FFB800"/>
                </a:solidFill>
                <a:latin typeface="Calibri"/>
                <a:cs typeface="Calibri"/>
              </a:rPr>
              <a:t>σύμφωνα</a:t>
            </a:r>
            <a:r>
              <a:rPr sz="1100" spc="50" dirty="0">
                <a:solidFill>
                  <a:srgbClr val="FFB800"/>
                </a:solidFill>
                <a:latin typeface="Calibri"/>
                <a:cs typeface="Calibri"/>
              </a:rPr>
              <a:t> </a:t>
            </a:r>
            <a:r>
              <a:rPr sz="1100" spc="80" dirty="0">
                <a:solidFill>
                  <a:srgbClr val="FFB800"/>
                </a:solidFill>
                <a:latin typeface="Calibri"/>
                <a:cs typeface="Calibri"/>
              </a:rPr>
              <a:t>με</a:t>
            </a:r>
            <a:r>
              <a:rPr sz="1100" spc="50" dirty="0">
                <a:solidFill>
                  <a:srgbClr val="FFB800"/>
                </a:solidFill>
                <a:latin typeface="Calibri"/>
                <a:cs typeface="Calibri"/>
              </a:rPr>
              <a:t> </a:t>
            </a:r>
            <a:r>
              <a:rPr sz="1100" b="1" spc="75" dirty="0">
                <a:solidFill>
                  <a:srgbClr val="FFB800"/>
                </a:solidFill>
                <a:latin typeface="Calibri"/>
                <a:cs typeface="Calibri"/>
              </a:rPr>
              <a:t>διεθνώς</a:t>
            </a:r>
            <a:r>
              <a:rPr sz="1100" b="1" spc="50" dirty="0">
                <a:solidFill>
                  <a:srgbClr val="FFB800"/>
                </a:solidFill>
                <a:latin typeface="Calibri"/>
                <a:cs typeface="Calibri"/>
              </a:rPr>
              <a:t> </a:t>
            </a:r>
            <a:r>
              <a:rPr sz="1100" b="1" spc="80" dirty="0">
                <a:solidFill>
                  <a:srgbClr val="FFB800"/>
                </a:solidFill>
                <a:latin typeface="Calibri"/>
                <a:cs typeface="Calibri"/>
              </a:rPr>
              <a:t>αναγνωρισμένες</a:t>
            </a:r>
            <a:r>
              <a:rPr sz="1100" b="1" spc="40" dirty="0">
                <a:solidFill>
                  <a:srgbClr val="FFB800"/>
                </a:solidFill>
                <a:latin typeface="Calibri"/>
                <a:cs typeface="Calibri"/>
              </a:rPr>
              <a:t> </a:t>
            </a:r>
            <a:r>
              <a:rPr sz="1100" b="1" spc="70" dirty="0">
                <a:solidFill>
                  <a:srgbClr val="FFB800"/>
                </a:solidFill>
                <a:latin typeface="Calibri"/>
                <a:cs typeface="Calibri"/>
              </a:rPr>
              <a:t>και</a:t>
            </a:r>
            <a:r>
              <a:rPr sz="1100" b="1" spc="55" dirty="0">
                <a:solidFill>
                  <a:srgbClr val="FFB800"/>
                </a:solidFill>
                <a:latin typeface="Calibri"/>
                <a:cs typeface="Calibri"/>
              </a:rPr>
              <a:t> </a:t>
            </a:r>
            <a:r>
              <a:rPr sz="1100" spc="75" dirty="0">
                <a:solidFill>
                  <a:srgbClr val="FFB800"/>
                </a:solidFill>
                <a:latin typeface="Calibri"/>
                <a:cs typeface="Calibri"/>
              </a:rPr>
              <a:t>αποδεδειγμένες </a:t>
            </a:r>
            <a:r>
              <a:rPr sz="1100" spc="-235" dirty="0">
                <a:solidFill>
                  <a:srgbClr val="FFB800"/>
                </a:solidFill>
                <a:latin typeface="Calibri"/>
                <a:cs typeface="Calibri"/>
              </a:rPr>
              <a:t> </a:t>
            </a:r>
            <a:r>
              <a:rPr sz="1100" b="1" spc="70" dirty="0">
                <a:solidFill>
                  <a:srgbClr val="FFB800"/>
                </a:solidFill>
                <a:latin typeface="Calibri"/>
                <a:cs typeface="Calibri"/>
              </a:rPr>
              <a:t>πρακτικές</a:t>
            </a:r>
            <a:r>
              <a:rPr sz="1100" b="1" spc="35" dirty="0">
                <a:solidFill>
                  <a:srgbClr val="FFB800"/>
                </a:solidFill>
                <a:latin typeface="Calibri"/>
                <a:cs typeface="Calibri"/>
              </a:rPr>
              <a:t> </a:t>
            </a:r>
            <a:r>
              <a:rPr sz="1100" b="1" spc="70" dirty="0">
                <a:solidFill>
                  <a:srgbClr val="FFB800"/>
                </a:solidFill>
                <a:latin typeface="Calibri"/>
                <a:cs typeface="Calibri"/>
              </a:rPr>
              <a:t>και</a:t>
            </a:r>
            <a:r>
              <a:rPr sz="1100" b="1" spc="35" dirty="0">
                <a:solidFill>
                  <a:srgbClr val="FFB800"/>
                </a:solidFill>
                <a:latin typeface="Calibri"/>
                <a:cs typeface="Calibri"/>
              </a:rPr>
              <a:t> </a:t>
            </a:r>
            <a:r>
              <a:rPr sz="1100" b="1" spc="75" dirty="0">
                <a:solidFill>
                  <a:srgbClr val="FFB800"/>
                </a:solidFill>
                <a:latin typeface="Calibri"/>
                <a:cs typeface="Calibri"/>
              </a:rPr>
              <a:t>συστάσεις</a:t>
            </a:r>
            <a:r>
              <a:rPr sz="1100" b="1" spc="35" dirty="0">
                <a:solidFill>
                  <a:srgbClr val="FFB800"/>
                </a:solidFill>
                <a:latin typeface="Calibri"/>
                <a:cs typeface="Calibri"/>
              </a:rPr>
              <a:t> </a:t>
            </a:r>
            <a:r>
              <a:rPr sz="1100" b="1" spc="80" dirty="0">
                <a:solidFill>
                  <a:srgbClr val="FFB800"/>
                </a:solidFill>
                <a:latin typeface="Calibri"/>
                <a:cs typeface="Calibri"/>
              </a:rPr>
              <a:t>ασφαλείας"</a:t>
            </a:r>
            <a:r>
              <a:rPr sz="1100" b="1" spc="50" dirty="0">
                <a:solidFill>
                  <a:srgbClr val="FFB800"/>
                </a:solidFill>
                <a:latin typeface="Calibri"/>
                <a:cs typeface="Calibri"/>
              </a:rPr>
              <a:t> </a:t>
            </a:r>
            <a:r>
              <a:rPr sz="1100" spc="40" dirty="0">
                <a:solidFill>
                  <a:srgbClr val="FFB800"/>
                </a:solidFill>
                <a:latin typeface="Calibri"/>
                <a:cs typeface="Calibri"/>
              </a:rPr>
              <a:t>...</a:t>
            </a:r>
            <a:r>
              <a:rPr sz="1100" spc="35" dirty="0">
                <a:solidFill>
                  <a:srgbClr val="FFB800"/>
                </a:solidFill>
                <a:latin typeface="Calibri"/>
                <a:cs typeface="Calibri"/>
              </a:rPr>
              <a:t> </a:t>
            </a:r>
            <a:r>
              <a:rPr sz="1100" spc="75" dirty="0">
                <a:solidFill>
                  <a:srgbClr val="FFFFFF"/>
                </a:solidFill>
                <a:latin typeface="Calibri"/>
                <a:cs typeface="Calibri"/>
              </a:rPr>
              <a:t>Korean</a:t>
            </a:r>
            <a:r>
              <a:rPr sz="1100" spc="35" dirty="0">
                <a:solidFill>
                  <a:srgbClr val="FFFFFF"/>
                </a:solidFill>
                <a:latin typeface="Calibri"/>
                <a:cs typeface="Calibri"/>
              </a:rPr>
              <a:t> </a:t>
            </a:r>
            <a:r>
              <a:rPr sz="1100" spc="65" dirty="0">
                <a:solidFill>
                  <a:srgbClr val="FFFFFF"/>
                </a:solidFill>
                <a:latin typeface="Calibri"/>
                <a:cs typeface="Calibri"/>
              </a:rPr>
              <a:t>Register</a:t>
            </a:r>
            <a:r>
              <a:rPr sz="1100" spc="35" dirty="0">
                <a:solidFill>
                  <a:srgbClr val="FFFFFF"/>
                </a:solidFill>
                <a:latin typeface="Calibri"/>
                <a:cs typeface="Calibri"/>
              </a:rPr>
              <a:t> </a:t>
            </a:r>
            <a:r>
              <a:rPr sz="1100" spc="75" dirty="0">
                <a:solidFill>
                  <a:srgbClr val="FFFFFF"/>
                </a:solidFill>
                <a:latin typeface="Calibri"/>
                <a:cs typeface="Calibri"/>
              </a:rPr>
              <a:t>αναφέρει</a:t>
            </a:r>
            <a:endParaRPr sz="1100">
              <a:latin typeface="Calibri"/>
              <a:cs typeface="Calibri"/>
            </a:endParaRPr>
          </a:p>
        </p:txBody>
      </p:sp>
      <p:sp>
        <p:nvSpPr>
          <p:cNvPr id="12" name="object 12"/>
          <p:cNvSpPr/>
          <p:nvPr/>
        </p:nvSpPr>
        <p:spPr>
          <a:xfrm>
            <a:off x="727709" y="6610032"/>
            <a:ext cx="21590" cy="0"/>
          </a:xfrm>
          <a:custGeom>
            <a:avLst/>
            <a:gdLst/>
            <a:ahLst/>
            <a:cxnLst/>
            <a:rect l="l" t="t" r="r" b="b"/>
            <a:pathLst>
              <a:path w="21590">
                <a:moveTo>
                  <a:pt x="0" y="0"/>
                </a:moveTo>
                <a:lnTo>
                  <a:pt x="21272" y="0"/>
                </a:lnTo>
              </a:path>
            </a:pathLst>
          </a:custGeom>
          <a:ln w="4762">
            <a:solidFill>
              <a:srgbClr val="85872B"/>
            </a:solidFill>
          </a:ln>
        </p:spPr>
        <p:txBody>
          <a:bodyPr wrap="square" lIns="0" tIns="0" rIns="0" bIns="0" rtlCol="0"/>
          <a:lstStyle/>
          <a:p>
            <a:endParaRPr/>
          </a:p>
        </p:txBody>
      </p:sp>
      <p:sp>
        <p:nvSpPr>
          <p:cNvPr id="13" name="object 13"/>
          <p:cNvSpPr/>
          <p:nvPr/>
        </p:nvSpPr>
        <p:spPr>
          <a:xfrm>
            <a:off x="3249295" y="6610032"/>
            <a:ext cx="19050" cy="0"/>
          </a:xfrm>
          <a:custGeom>
            <a:avLst/>
            <a:gdLst/>
            <a:ahLst/>
            <a:cxnLst/>
            <a:rect l="l" t="t" r="r" b="b"/>
            <a:pathLst>
              <a:path w="19050">
                <a:moveTo>
                  <a:pt x="0" y="0"/>
                </a:moveTo>
                <a:lnTo>
                  <a:pt x="18732" y="0"/>
                </a:lnTo>
              </a:path>
            </a:pathLst>
          </a:custGeom>
          <a:ln w="4762">
            <a:solidFill>
              <a:srgbClr val="85872B"/>
            </a:solidFill>
          </a:ln>
        </p:spPr>
        <p:txBody>
          <a:bodyPr wrap="square" lIns="0" tIns="0" rIns="0" bIns="0" rtlCol="0"/>
          <a:lstStyle/>
          <a:p>
            <a:endParaRPr/>
          </a:p>
        </p:txBody>
      </p:sp>
      <p:sp>
        <p:nvSpPr>
          <p:cNvPr id="14" name="object 14"/>
          <p:cNvSpPr txBox="1"/>
          <p:nvPr/>
        </p:nvSpPr>
        <p:spPr>
          <a:xfrm>
            <a:off x="78739" y="6505892"/>
            <a:ext cx="7591425" cy="208279"/>
          </a:xfrm>
          <a:prstGeom prst="rect">
            <a:avLst/>
          </a:prstGeom>
        </p:spPr>
        <p:txBody>
          <a:bodyPr vert="horz" wrap="square" lIns="0" tIns="12700" rIns="0" bIns="0" rtlCol="0">
            <a:spAutoFit/>
          </a:bodyPr>
          <a:lstStyle/>
          <a:p>
            <a:pPr marL="12700" marR="5080">
              <a:lnSpc>
                <a:spcPct val="100000"/>
              </a:lnSpc>
              <a:spcBef>
                <a:spcPts val="100"/>
              </a:spcBef>
              <a:tabLst>
                <a:tab pos="3329940" algn="l"/>
              </a:tabLst>
            </a:pPr>
            <a:r>
              <a:rPr sz="600" u="sng" spc="25" dirty="0">
                <a:solidFill>
                  <a:srgbClr val="85872B"/>
                </a:solidFill>
                <a:uFill>
                  <a:solidFill>
                    <a:srgbClr val="85872B"/>
                  </a:solidFill>
                </a:uFill>
                <a:latin typeface="Calibri"/>
                <a:cs typeface="Calibri"/>
                <a:hlinkClick r:id="rId2"/>
              </a:rPr>
              <a:t>https:/</a:t>
            </a:r>
            <a:r>
              <a:rPr sz="600" u="sng" spc="25" dirty="0">
                <a:solidFill>
                  <a:srgbClr val="85872B"/>
                </a:solidFill>
                <a:uFill>
                  <a:solidFill>
                    <a:srgbClr val="85872B"/>
                  </a:solidFill>
                </a:uFill>
                <a:latin typeface="Calibri"/>
                <a:cs typeface="Calibri"/>
              </a:rPr>
              <a:t>/</a:t>
            </a:r>
            <a:r>
              <a:rPr sz="600" spc="25" dirty="0">
                <a:solidFill>
                  <a:srgbClr val="FFB800"/>
                </a:solidFill>
                <a:latin typeface="Calibri"/>
                <a:cs typeface="Calibri"/>
                <a:hlinkClick r:id="rId2"/>
              </a:rPr>
              <a:t>safety4se</a:t>
            </a:r>
            <a:r>
              <a:rPr sz="600" spc="25" dirty="0">
                <a:solidFill>
                  <a:srgbClr val="FFB800"/>
                </a:solidFill>
                <a:latin typeface="Calibri"/>
                <a:cs typeface="Calibri"/>
              </a:rPr>
              <a:t>a</a:t>
            </a:r>
            <a:r>
              <a:rPr sz="600" spc="25" dirty="0">
                <a:solidFill>
                  <a:srgbClr val="85872B"/>
                </a:solidFill>
                <a:latin typeface="Calibri"/>
                <a:cs typeface="Calibri"/>
                <a:hlinkClick r:id="rId2"/>
              </a:rPr>
              <a:t>.</a:t>
            </a:r>
            <a:r>
              <a:rPr sz="600" spc="25" dirty="0">
                <a:solidFill>
                  <a:srgbClr val="FFB800"/>
                </a:solidFill>
                <a:latin typeface="Calibri"/>
                <a:cs typeface="Calibri"/>
                <a:hlinkClick r:id="rId2"/>
              </a:rPr>
              <a:t>com/kr-explains-the-importance-of-κρυπτογραφία-in-safekeep</a:t>
            </a:r>
            <a:r>
              <a:rPr sz="600" spc="25" dirty="0">
                <a:solidFill>
                  <a:srgbClr val="FFB800"/>
                </a:solidFill>
                <a:latin typeface="Calibri"/>
                <a:cs typeface="Calibri"/>
              </a:rPr>
              <a:t>ing-data/	</a:t>
            </a:r>
            <a:r>
              <a:rPr sz="600" spc="45" dirty="0">
                <a:solidFill>
                  <a:srgbClr val="FFB800"/>
                </a:solidFill>
                <a:latin typeface="Calibri"/>
                <a:cs typeface="Calibri"/>
                <a:hlinkClick r:id="rId3"/>
              </a:rPr>
              <a:t>XML</a:t>
            </a:r>
            <a:r>
              <a:rPr sz="600" spc="15" dirty="0">
                <a:solidFill>
                  <a:srgbClr val="FFB800"/>
                </a:solidFill>
                <a:latin typeface="Calibri"/>
                <a:cs typeface="Calibri"/>
                <a:hlinkClick r:id="rId3"/>
              </a:rPr>
              <a:t> </a:t>
            </a:r>
            <a:r>
              <a:rPr sz="600" spc="25" dirty="0">
                <a:solidFill>
                  <a:srgbClr val="FFB800"/>
                </a:solidFill>
                <a:latin typeface="Calibri"/>
                <a:cs typeface="Calibri"/>
                <a:hlinkClick r:id="rId3"/>
              </a:rPr>
              <a:t>(Extensible</a:t>
            </a:r>
            <a:r>
              <a:rPr sz="600" spc="10" dirty="0">
                <a:solidFill>
                  <a:srgbClr val="FFB800"/>
                </a:solidFill>
                <a:latin typeface="Calibri"/>
                <a:cs typeface="Calibri"/>
                <a:hlinkClick r:id="rId3"/>
              </a:rPr>
              <a:t> </a:t>
            </a:r>
            <a:r>
              <a:rPr sz="600" spc="35" dirty="0">
                <a:solidFill>
                  <a:srgbClr val="FFB800"/>
                </a:solidFill>
                <a:latin typeface="Calibri"/>
                <a:cs typeface="Calibri"/>
                <a:hlinkClick r:id="rId3"/>
              </a:rPr>
              <a:t>Markup</a:t>
            </a:r>
            <a:r>
              <a:rPr sz="600" spc="15" dirty="0">
                <a:solidFill>
                  <a:srgbClr val="FFB800"/>
                </a:solidFill>
                <a:latin typeface="Calibri"/>
                <a:cs typeface="Calibri"/>
                <a:hlinkClick r:id="rId3"/>
              </a:rPr>
              <a:t> </a:t>
            </a:r>
            <a:r>
              <a:rPr sz="600" spc="35" dirty="0">
                <a:solidFill>
                  <a:srgbClr val="FFB800"/>
                </a:solidFill>
                <a:latin typeface="Calibri"/>
                <a:cs typeface="Calibri"/>
                <a:hlinkClick r:id="rId3"/>
              </a:rPr>
              <a:t>Language</a:t>
            </a:r>
            <a:r>
              <a:rPr sz="600" spc="15" dirty="0">
                <a:solidFill>
                  <a:srgbClr val="FFB800"/>
                </a:solidFill>
                <a:latin typeface="Calibri"/>
                <a:cs typeface="Calibri"/>
                <a:hlinkClick r:id="rId3"/>
              </a:rPr>
              <a:t> </a:t>
            </a:r>
            <a:r>
              <a:rPr sz="600" spc="25" dirty="0">
                <a:solidFill>
                  <a:srgbClr val="FFB800"/>
                </a:solidFill>
                <a:latin typeface="Calibri"/>
                <a:cs typeface="Calibri"/>
                <a:hlinkClick r:id="rId3"/>
              </a:rPr>
              <a:t>-</a:t>
            </a:r>
            <a:r>
              <a:rPr sz="600" spc="15" dirty="0">
                <a:solidFill>
                  <a:srgbClr val="FFB800"/>
                </a:solidFill>
                <a:latin typeface="Calibri"/>
                <a:cs typeface="Calibri"/>
                <a:hlinkClick r:id="rId3"/>
              </a:rPr>
              <a:t> </a:t>
            </a:r>
            <a:r>
              <a:rPr sz="600" spc="35" dirty="0">
                <a:solidFill>
                  <a:srgbClr val="FFB800"/>
                </a:solidFill>
                <a:latin typeface="Calibri"/>
                <a:cs typeface="Calibri"/>
                <a:hlinkClick r:id="rId3"/>
              </a:rPr>
              <a:t>δομημένη</a:t>
            </a:r>
            <a:r>
              <a:rPr sz="600" spc="20" dirty="0">
                <a:solidFill>
                  <a:srgbClr val="FFB800"/>
                </a:solidFill>
                <a:latin typeface="Calibri"/>
                <a:cs typeface="Calibri"/>
                <a:hlinkClick r:id="rId3"/>
              </a:rPr>
              <a:t> </a:t>
            </a:r>
            <a:r>
              <a:rPr sz="600" spc="40" dirty="0">
                <a:solidFill>
                  <a:srgbClr val="FFB800"/>
                </a:solidFill>
                <a:latin typeface="Calibri"/>
                <a:cs typeface="Calibri"/>
                <a:hlinkClick r:id="rId3"/>
              </a:rPr>
              <a:t>μορφή</a:t>
            </a:r>
            <a:r>
              <a:rPr sz="600" spc="15" dirty="0">
                <a:solidFill>
                  <a:srgbClr val="FFB800"/>
                </a:solidFill>
                <a:latin typeface="Calibri"/>
                <a:cs typeface="Calibri"/>
                <a:hlinkClick r:id="rId3"/>
              </a:rPr>
              <a:t> </a:t>
            </a:r>
            <a:r>
              <a:rPr sz="600" spc="30" dirty="0">
                <a:solidFill>
                  <a:srgbClr val="FFB800"/>
                </a:solidFill>
                <a:latin typeface="Calibri"/>
                <a:cs typeface="Calibri"/>
                <a:hlinkClick r:id="rId3"/>
              </a:rPr>
              <a:t>ανταλλαγής</a:t>
            </a:r>
            <a:r>
              <a:rPr sz="600" spc="20" dirty="0">
                <a:solidFill>
                  <a:srgbClr val="FFB800"/>
                </a:solidFill>
                <a:latin typeface="Calibri"/>
                <a:cs typeface="Calibri"/>
                <a:hlinkClick r:id="rId3"/>
              </a:rPr>
              <a:t> </a:t>
            </a:r>
            <a:r>
              <a:rPr sz="600" spc="30" dirty="0">
                <a:solidFill>
                  <a:srgbClr val="FFB800"/>
                </a:solidFill>
                <a:latin typeface="Calibri"/>
                <a:cs typeface="Calibri"/>
                <a:hlinkClick r:id="rId3"/>
              </a:rPr>
              <a:t>δεδομένωνn)</a:t>
            </a:r>
            <a:r>
              <a:rPr sz="600" spc="20" dirty="0">
                <a:solidFill>
                  <a:srgbClr val="FFB800"/>
                </a:solidFill>
                <a:latin typeface="Calibri"/>
                <a:cs typeface="Calibri"/>
                <a:hlinkClick r:id="rId3"/>
              </a:rPr>
              <a:t> </a:t>
            </a:r>
            <a:r>
              <a:rPr sz="600" spc="35" dirty="0">
                <a:solidFill>
                  <a:srgbClr val="FFB800"/>
                </a:solidFill>
                <a:latin typeface="Calibri"/>
                <a:cs typeface="Calibri"/>
                <a:hlinkClick r:id="rId3"/>
              </a:rPr>
              <a:t>DeepL</a:t>
            </a:r>
            <a:r>
              <a:rPr sz="600" spc="10" dirty="0">
                <a:solidFill>
                  <a:srgbClr val="FFB800"/>
                </a:solidFill>
                <a:latin typeface="Calibri"/>
                <a:cs typeface="Calibri"/>
                <a:hlinkClick r:id="rId3"/>
              </a:rPr>
              <a:t> </a:t>
            </a:r>
            <a:r>
              <a:rPr sz="600" spc="25" dirty="0">
                <a:solidFill>
                  <a:srgbClr val="FFB800"/>
                </a:solidFill>
                <a:latin typeface="Calibri"/>
                <a:cs typeface="Calibri"/>
                <a:hlinkClick r:id="rId3"/>
              </a:rPr>
              <a:t>(λογισμικό</a:t>
            </a:r>
            <a:r>
              <a:rPr sz="600" spc="20" dirty="0">
                <a:solidFill>
                  <a:srgbClr val="FFB800"/>
                </a:solidFill>
                <a:latin typeface="Calibri"/>
                <a:cs typeface="Calibri"/>
                <a:hlinkClick r:id="rId3"/>
              </a:rPr>
              <a:t> </a:t>
            </a:r>
            <a:r>
              <a:rPr sz="600" spc="30" dirty="0">
                <a:solidFill>
                  <a:srgbClr val="FFB800"/>
                </a:solidFill>
                <a:latin typeface="Calibri"/>
                <a:cs typeface="Calibri"/>
                <a:hlinkClick r:id="rId3"/>
              </a:rPr>
              <a:t>μηχανικ</a:t>
            </a:r>
            <a:r>
              <a:rPr sz="600" spc="30" dirty="0">
                <a:solidFill>
                  <a:srgbClr val="FFB800"/>
                </a:solidFill>
                <a:latin typeface="Calibri"/>
                <a:cs typeface="Calibri"/>
              </a:rPr>
              <a:t>ής</a:t>
            </a:r>
            <a:r>
              <a:rPr sz="600" spc="15" dirty="0">
                <a:solidFill>
                  <a:srgbClr val="FFB800"/>
                </a:solidFill>
                <a:latin typeface="Calibri"/>
                <a:cs typeface="Calibri"/>
              </a:rPr>
              <a:t> </a:t>
            </a:r>
            <a:r>
              <a:rPr sz="600" spc="35" dirty="0">
                <a:solidFill>
                  <a:srgbClr val="FFB800"/>
                </a:solidFill>
                <a:latin typeface="Calibri"/>
                <a:cs typeface="Calibri"/>
              </a:rPr>
              <a:t>μετάφρασης </a:t>
            </a:r>
            <a:r>
              <a:rPr sz="600" spc="40" dirty="0">
                <a:solidFill>
                  <a:srgbClr val="FFB800"/>
                </a:solidFill>
                <a:latin typeface="Calibri"/>
                <a:cs typeface="Calibri"/>
              </a:rPr>
              <a:t> </a:t>
            </a:r>
            <a:r>
              <a:rPr sz="600" spc="30" dirty="0">
                <a:solidFill>
                  <a:srgbClr val="FFB800"/>
                </a:solidFill>
                <a:latin typeface="Calibri"/>
                <a:cs typeface="Calibri"/>
                <a:hlinkClick r:id="rId3"/>
              </a:rPr>
              <a:t>βασισμένο</a:t>
            </a:r>
            <a:r>
              <a:rPr sz="600" dirty="0">
                <a:solidFill>
                  <a:srgbClr val="FFB800"/>
                </a:solidFill>
                <a:latin typeface="Calibri"/>
                <a:cs typeface="Calibri"/>
                <a:hlinkClick r:id="rId3"/>
              </a:rPr>
              <a:t> </a:t>
            </a:r>
            <a:r>
              <a:rPr sz="600" spc="30" dirty="0">
                <a:solidFill>
                  <a:srgbClr val="FFB800"/>
                </a:solidFill>
                <a:latin typeface="Calibri"/>
                <a:cs typeface="Calibri"/>
                <a:hlinkClick r:id="rId3"/>
              </a:rPr>
              <a:t>σtην</a:t>
            </a:r>
            <a:r>
              <a:rPr sz="600" dirty="0">
                <a:solidFill>
                  <a:srgbClr val="FFB800"/>
                </a:solidFill>
                <a:latin typeface="Calibri"/>
                <a:cs typeface="Calibri"/>
                <a:hlinkClick r:id="rId3"/>
              </a:rPr>
              <a:t> </a:t>
            </a:r>
            <a:r>
              <a:rPr sz="600" spc="35" dirty="0">
                <a:solidFill>
                  <a:srgbClr val="FFB800"/>
                </a:solidFill>
                <a:latin typeface="Calibri"/>
                <a:cs typeface="Calibri"/>
                <a:hlinkClick r:id="rId3"/>
              </a:rPr>
              <a:t>ΤΝ)</a:t>
            </a:r>
            <a:r>
              <a:rPr sz="600" spc="5" dirty="0">
                <a:solidFill>
                  <a:srgbClr val="FFB800"/>
                </a:solidFill>
                <a:latin typeface="Calibri"/>
                <a:cs typeface="Calibri"/>
                <a:hlinkClick r:id="rId3"/>
              </a:rPr>
              <a:t> </a:t>
            </a:r>
            <a:r>
              <a:rPr sz="600" spc="25" dirty="0">
                <a:solidFill>
                  <a:srgbClr val="FFB800"/>
                </a:solidFill>
                <a:latin typeface="Calibri"/>
                <a:cs typeface="Calibri"/>
                <a:hlinkClick r:id="rId3"/>
              </a:rPr>
              <a:t>http://krs.westus.cloudapp.azure.com/Files/KRRules/KRRules2020/data/data_other/ENGLI</a:t>
            </a:r>
            <a:r>
              <a:rPr sz="600" spc="25" dirty="0">
                <a:solidFill>
                  <a:srgbClr val="FFB800"/>
                </a:solidFill>
                <a:latin typeface="Calibri"/>
                <a:cs typeface="Calibri"/>
              </a:rPr>
              <a:t>SH/gc31e000.pdf</a:t>
            </a:r>
            <a:endParaRPr sz="600">
              <a:latin typeface="Calibri"/>
              <a:cs typeface="Calibri"/>
            </a:endParaRPr>
          </a:p>
        </p:txBody>
      </p:sp>
      <p:pic>
        <p:nvPicPr>
          <p:cNvPr id="15" name="object 15"/>
          <p:cNvPicPr/>
          <p:nvPr/>
        </p:nvPicPr>
        <p:blipFill>
          <a:blip r:embed="rId4" cstate="print"/>
          <a:stretch>
            <a:fillRect/>
          </a:stretch>
        </p:blipFill>
        <p:spPr>
          <a:xfrm>
            <a:off x="7549832" y="6149340"/>
            <a:ext cx="3293427" cy="611187"/>
          </a:xfrm>
          <a:prstGeom prst="rect">
            <a:avLst/>
          </a:prstGeom>
        </p:spPr>
      </p:pic>
      <p:grpSp>
        <p:nvGrpSpPr>
          <p:cNvPr id="16" name="object 16"/>
          <p:cNvGrpSpPr/>
          <p:nvPr/>
        </p:nvGrpSpPr>
        <p:grpSpPr>
          <a:xfrm>
            <a:off x="6396354" y="4657407"/>
            <a:ext cx="5108575" cy="1429385"/>
            <a:chOff x="6396354" y="4657407"/>
            <a:chExt cx="5108575" cy="1429385"/>
          </a:xfrm>
        </p:grpSpPr>
        <p:pic>
          <p:nvPicPr>
            <p:cNvPr id="17" name="object 17"/>
            <p:cNvPicPr/>
            <p:nvPr/>
          </p:nvPicPr>
          <p:blipFill>
            <a:blip r:embed="rId5" cstate="print"/>
            <a:stretch>
              <a:fillRect/>
            </a:stretch>
          </p:blipFill>
          <p:spPr>
            <a:xfrm>
              <a:off x="6396354" y="4666297"/>
              <a:ext cx="5108575" cy="1420495"/>
            </a:xfrm>
            <a:prstGeom prst="rect">
              <a:avLst/>
            </a:prstGeom>
          </p:spPr>
        </p:pic>
        <p:sp>
          <p:nvSpPr>
            <p:cNvPr id="18" name="object 18"/>
            <p:cNvSpPr/>
            <p:nvPr/>
          </p:nvSpPr>
          <p:spPr>
            <a:xfrm>
              <a:off x="8014017" y="4666932"/>
              <a:ext cx="1706880" cy="349250"/>
            </a:xfrm>
            <a:custGeom>
              <a:avLst/>
              <a:gdLst/>
              <a:ahLst/>
              <a:cxnLst/>
              <a:rect l="l" t="t" r="r" b="b"/>
              <a:pathLst>
                <a:path w="1706879" h="349250">
                  <a:moveTo>
                    <a:pt x="0" y="348932"/>
                  </a:moveTo>
                  <a:lnTo>
                    <a:pt x="1706879" y="348932"/>
                  </a:lnTo>
                  <a:lnTo>
                    <a:pt x="1706879" y="0"/>
                  </a:lnTo>
                  <a:lnTo>
                    <a:pt x="0" y="0"/>
                  </a:lnTo>
                  <a:lnTo>
                    <a:pt x="0" y="348932"/>
                  </a:lnTo>
                </a:path>
              </a:pathLst>
            </a:custGeom>
            <a:ln w="19049">
              <a:solidFill>
                <a:srgbClr val="FFBF00"/>
              </a:solidFill>
            </a:ln>
          </p:spPr>
          <p:txBody>
            <a:bodyPr wrap="square" lIns="0" tIns="0" rIns="0" bIns="0" rtlCol="0"/>
            <a:lstStyle/>
            <a:p>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587490" y="189547"/>
            <a:ext cx="2602865" cy="459740"/>
          </a:xfrm>
          <a:prstGeom prst="rect">
            <a:avLst/>
          </a:prstGeom>
        </p:spPr>
        <p:txBody>
          <a:bodyPr vert="horz" wrap="square" lIns="0" tIns="12700" rIns="0" bIns="0" rtlCol="0">
            <a:spAutoFit/>
          </a:bodyPr>
          <a:lstStyle/>
          <a:p>
            <a:pPr marL="12700">
              <a:lnSpc>
                <a:spcPct val="100000"/>
              </a:lnSpc>
              <a:spcBef>
                <a:spcPts val="100"/>
              </a:spcBef>
            </a:pPr>
            <a:r>
              <a:rPr sz="2850" spc="270" dirty="0"/>
              <a:t>Κρυπτογραφία</a:t>
            </a:r>
            <a:endParaRPr sz="2850"/>
          </a:p>
        </p:txBody>
      </p:sp>
      <p:sp>
        <p:nvSpPr>
          <p:cNvPr id="9" name="object 9"/>
          <p:cNvSpPr txBox="1"/>
          <p:nvPr/>
        </p:nvSpPr>
        <p:spPr>
          <a:xfrm>
            <a:off x="5576570" y="1080134"/>
            <a:ext cx="6630670" cy="3269615"/>
          </a:xfrm>
          <a:prstGeom prst="rect">
            <a:avLst/>
          </a:prstGeom>
        </p:spPr>
        <p:txBody>
          <a:bodyPr vert="horz" wrap="square" lIns="0" tIns="12700" rIns="0" bIns="0" rtlCol="0">
            <a:spAutoFit/>
          </a:bodyPr>
          <a:lstStyle/>
          <a:p>
            <a:pPr marL="438150" marR="161925" indent="-274320" algn="just">
              <a:lnSpc>
                <a:spcPct val="100000"/>
              </a:lnSpc>
              <a:spcBef>
                <a:spcPts val="100"/>
              </a:spcBef>
              <a:buClr>
                <a:srgbClr val="FFB800"/>
              </a:buClr>
              <a:buFont typeface="Courier New"/>
              <a:buChar char="o"/>
              <a:tabLst>
                <a:tab pos="408305" algn="l"/>
              </a:tabLst>
            </a:pPr>
            <a:r>
              <a:rPr sz="1250" b="1" spc="114" dirty="0">
                <a:solidFill>
                  <a:srgbClr val="FFFFFF"/>
                </a:solidFill>
                <a:latin typeface="Calibri"/>
                <a:cs typeface="Calibri"/>
              </a:rPr>
              <a:t>Η </a:t>
            </a:r>
            <a:r>
              <a:rPr sz="1250" b="1" spc="95" dirty="0">
                <a:solidFill>
                  <a:srgbClr val="FFFFFF"/>
                </a:solidFill>
                <a:latin typeface="Calibri"/>
                <a:cs typeface="Calibri"/>
              </a:rPr>
              <a:t>κρυπτογραφία </a:t>
            </a:r>
            <a:r>
              <a:rPr sz="1250" spc="70" dirty="0">
                <a:solidFill>
                  <a:srgbClr val="FFFFFF"/>
                </a:solidFill>
                <a:latin typeface="Calibri"/>
                <a:cs typeface="Calibri"/>
              </a:rPr>
              <a:t>είναι </a:t>
            </a:r>
            <a:r>
              <a:rPr sz="1250" spc="95" dirty="0">
                <a:solidFill>
                  <a:srgbClr val="FFFFFF"/>
                </a:solidFill>
                <a:latin typeface="Calibri"/>
                <a:cs typeface="Calibri"/>
              </a:rPr>
              <a:t>ο </a:t>
            </a:r>
            <a:r>
              <a:rPr sz="1250" spc="85" dirty="0">
                <a:solidFill>
                  <a:srgbClr val="FFFFFF"/>
                </a:solidFill>
                <a:latin typeface="Calibri"/>
                <a:cs typeface="Calibri"/>
              </a:rPr>
              <a:t>τομέας </a:t>
            </a:r>
            <a:r>
              <a:rPr sz="1250" spc="80" dirty="0">
                <a:solidFill>
                  <a:srgbClr val="FFFFFF"/>
                </a:solidFill>
                <a:latin typeface="Calibri"/>
                <a:cs typeface="Calibri"/>
              </a:rPr>
              <a:t>της </a:t>
            </a:r>
            <a:r>
              <a:rPr sz="1250" spc="95" dirty="0">
                <a:solidFill>
                  <a:srgbClr val="FFFFFF"/>
                </a:solidFill>
                <a:latin typeface="Calibri"/>
                <a:cs typeface="Calibri"/>
              </a:rPr>
              <a:t>εφαρμογής </a:t>
            </a:r>
            <a:r>
              <a:rPr sz="1250" b="1" spc="95" dirty="0">
                <a:solidFill>
                  <a:srgbClr val="FFFFFF"/>
                </a:solidFill>
                <a:latin typeface="Calibri"/>
                <a:cs typeface="Calibri"/>
              </a:rPr>
              <a:t>μαθηματικών </a:t>
            </a:r>
            <a:r>
              <a:rPr sz="1250" b="1" spc="100" dirty="0">
                <a:solidFill>
                  <a:srgbClr val="FFFFFF"/>
                </a:solidFill>
                <a:latin typeface="Calibri"/>
                <a:cs typeface="Calibri"/>
              </a:rPr>
              <a:t>αρχών </a:t>
            </a:r>
            <a:r>
              <a:rPr sz="1250" spc="75" dirty="0">
                <a:solidFill>
                  <a:srgbClr val="FFFFFF"/>
                </a:solidFill>
                <a:latin typeface="Calibri"/>
                <a:cs typeface="Calibri"/>
              </a:rPr>
              <a:t>για </a:t>
            </a:r>
            <a:r>
              <a:rPr sz="1250" b="1" spc="80" dirty="0">
                <a:solidFill>
                  <a:srgbClr val="FFFFFF"/>
                </a:solidFill>
                <a:latin typeface="Calibri"/>
                <a:cs typeface="Calibri"/>
              </a:rPr>
              <a:t>την </a:t>
            </a:r>
            <a:r>
              <a:rPr sz="1250" b="1" spc="85" dirty="0">
                <a:solidFill>
                  <a:srgbClr val="FFFFFF"/>
                </a:solidFill>
                <a:latin typeface="Calibri"/>
                <a:cs typeface="Calibri"/>
              </a:rPr>
              <a:t> </a:t>
            </a:r>
            <a:r>
              <a:rPr sz="1250" b="1" spc="95" dirty="0">
                <a:solidFill>
                  <a:srgbClr val="FFFFFF"/>
                </a:solidFill>
                <a:latin typeface="Calibri"/>
                <a:cs typeface="Calibri"/>
              </a:rPr>
              <a:t>κρυπτογράφηση</a:t>
            </a:r>
            <a:r>
              <a:rPr sz="1250" b="1" spc="40" dirty="0">
                <a:solidFill>
                  <a:srgbClr val="FFFFFF"/>
                </a:solidFill>
                <a:latin typeface="Calibri"/>
                <a:cs typeface="Calibri"/>
              </a:rPr>
              <a:t> </a:t>
            </a:r>
            <a:r>
              <a:rPr sz="1250" spc="80" dirty="0">
                <a:solidFill>
                  <a:srgbClr val="FFFFFF"/>
                </a:solidFill>
                <a:latin typeface="Calibri"/>
                <a:cs typeface="Calibri"/>
              </a:rPr>
              <a:t>και</a:t>
            </a:r>
            <a:r>
              <a:rPr sz="1250" spc="40" dirty="0">
                <a:solidFill>
                  <a:srgbClr val="FFFFFF"/>
                </a:solidFill>
                <a:latin typeface="Calibri"/>
                <a:cs typeface="Calibri"/>
              </a:rPr>
              <a:t> </a:t>
            </a:r>
            <a:r>
              <a:rPr sz="1250" b="1" spc="95" dirty="0">
                <a:solidFill>
                  <a:srgbClr val="FFFFFF"/>
                </a:solidFill>
                <a:latin typeface="Calibri"/>
                <a:cs typeface="Calibri"/>
              </a:rPr>
              <a:t>αποκρυπτογράφηση</a:t>
            </a:r>
            <a:r>
              <a:rPr sz="1250" b="1" spc="40" dirty="0">
                <a:solidFill>
                  <a:srgbClr val="FFFFFF"/>
                </a:solidFill>
                <a:latin typeface="Calibri"/>
                <a:cs typeface="Calibri"/>
              </a:rPr>
              <a:t> </a:t>
            </a:r>
            <a:r>
              <a:rPr sz="1250" spc="85" dirty="0">
                <a:solidFill>
                  <a:srgbClr val="FFFFFF"/>
                </a:solidFill>
                <a:latin typeface="Calibri"/>
                <a:cs typeface="Calibri"/>
              </a:rPr>
              <a:t>δεδομένων.</a:t>
            </a:r>
            <a:endParaRPr sz="1250" dirty="0">
              <a:latin typeface="Calibri"/>
              <a:cs typeface="Calibri"/>
            </a:endParaRPr>
          </a:p>
          <a:p>
            <a:pPr>
              <a:lnSpc>
                <a:spcPct val="100000"/>
              </a:lnSpc>
              <a:spcBef>
                <a:spcPts val="10"/>
              </a:spcBef>
              <a:buClr>
                <a:srgbClr val="FFB800"/>
              </a:buClr>
              <a:buFont typeface="Courier New"/>
              <a:buChar char="o"/>
            </a:pPr>
            <a:endParaRPr sz="1450" dirty="0">
              <a:latin typeface="Calibri"/>
              <a:cs typeface="Calibri"/>
            </a:endParaRPr>
          </a:p>
          <a:p>
            <a:pPr marL="438150" marR="158750" indent="-274320" algn="just">
              <a:lnSpc>
                <a:spcPct val="100800"/>
              </a:lnSpc>
              <a:buClr>
                <a:srgbClr val="FFB800"/>
              </a:buClr>
              <a:buFont typeface="Courier New"/>
              <a:buChar char="o"/>
              <a:tabLst>
                <a:tab pos="408305" algn="l"/>
              </a:tabLst>
            </a:pPr>
            <a:r>
              <a:rPr sz="1250" spc="80" dirty="0">
                <a:solidFill>
                  <a:srgbClr val="FFFFFF"/>
                </a:solidFill>
                <a:latin typeface="Calibri"/>
                <a:cs typeface="Calibri"/>
              </a:rPr>
              <a:t>Επιτρέπει </a:t>
            </a:r>
            <a:r>
              <a:rPr sz="1250" spc="85" dirty="0">
                <a:solidFill>
                  <a:srgbClr val="FFFFFF"/>
                </a:solidFill>
                <a:latin typeface="Calibri"/>
                <a:cs typeface="Calibri"/>
              </a:rPr>
              <a:t>την </a:t>
            </a:r>
            <a:r>
              <a:rPr sz="1250" spc="100" dirty="0">
                <a:solidFill>
                  <a:srgbClr val="FFFFFF"/>
                </a:solidFill>
                <a:latin typeface="Calibri"/>
                <a:cs typeface="Calibri"/>
              </a:rPr>
              <a:t>ασφαλή </a:t>
            </a:r>
            <a:r>
              <a:rPr sz="1250" b="1" spc="95" dirty="0">
                <a:solidFill>
                  <a:srgbClr val="FFFFFF"/>
                </a:solidFill>
                <a:latin typeface="Calibri"/>
                <a:cs typeface="Calibri"/>
              </a:rPr>
              <a:t>αποθήκευση </a:t>
            </a:r>
            <a:r>
              <a:rPr sz="1250" spc="80" dirty="0">
                <a:solidFill>
                  <a:srgbClr val="FFFFFF"/>
                </a:solidFill>
                <a:latin typeface="Calibri"/>
                <a:cs typeface="Calibri"/>
              </a:rPr>
              <a:t>και </a:t>
            </a:r>
            <a:r>
              <a:rPr sz="1250" b="1" spc="95" dirty="0">
                <a:solidFill>
                  <a:srgbClr val="FFFFFF"/>
                </a:solidFill>
                <a:latin typeface="Calibri"/>
                <a:cs typeface="Calibri"/>
              </a:rPr>
              <a:t>μετάδοση </a:t>
            </a:r>
            <a:r>
              <a:rPr sz="1250" spc="90" dirty="0">
                <a:solidFill>
                  <a:srgbClr val="FFFFFF"/>
                </a:solidFill>
                <a:latin typeface="Calibri"/>
                <a:cs typeface="Calibri"/>
              </a:rPr>
              <a:t>ευαίσθητων </a:t>
            </a:r>
            <a:r>
              <a:rPr sz="1250" b="1" spc="90" dirty="0">
                <a:solidFill>
                  <a:srgbClr val="FFFFFF"/>
                </a:solidFill>
                <a:latin typeface="Calibri"/>
                <a:cs typeface="Calibri"/>
              </a:rPr>
              <a:t>πληροφοριών, </a:t>
            </a:r>
            <a:r>
              <a:rPr sz="1250" b="1" spc="95" dirty="0">
                <a:solidFill>
                  <a:srgbClr val="FFFFFF"/>
                </a:solidFill>
                <a:latin typeface="Calibri"/>
                <a:cs typeface="Calibri"/>
              </a:rPr>
              <a:t> </a:t>
            </a:r>
            <a:r>
              <a:rPr sz="1250" b="1" spc="90" dirty="0">
                <a:solidFill>
                  <a:srgbClr val="FFFFFF"/>
                </a:solidFill>
                <a:latin typeface="Calibri"/>
                <a:cs typeface="Calibri"/>
              </a:rPr>
              <a:t>προστατεύοντάς </a:t>
            </a:r>
            <a:r>
              <a:rPr sz="1250" b="1" spc="75" dirty="0">
                <a:solidFill>
                  <a:srgbClr val="FFFFFF"/>
                </a:solidFill>
                <a:latin typeface="Calibri"/>
                <a:cs typeface="Calibri"/>
              </a:rPr>
              <a:t>τες </a:t>
            </a:r>
            <a:r>
              <a:rPr sz="1250" spc="100" dirty="0">
                <a:solidFill>
                  <a:srgbClr val="FFFFFF"/>
                </a:solidFill>
                <a:latin typeface="Calibri"/>
                <a:cs typeface="Calibri"/>
              </a:rPr>
              <a:t>από </a:t>
            </a:r>
            <a:r>
              <a:rPr sz="1250" b="1" spc="85" dirty="0">
                <a:solidFill>
                  <a:srgbClr val="FFFFFF"/>
                </a:solidFill>
                <a:latin typeface="Calibri"/>
                <a:cs typeface="Calibri"/>
              </a:rPr>
              <a:t>ανεξουσιοδότητη </a:t>
            </a:r>
            <a:r>
              <a:rPr sz="1250" spc="90" dirty="0">
                <a:solidFill>
                  <a:srgbClr val="FFFFFF"/>
                </a:solidFill>
                <a:latin typeface="Calibri"/>
                <a:cs typeface="Calibri"/>
              </a:rPr>
              <a:t>πρόσβαση, </a:t>
            </a:r>
            <a:r>
              <a:rPr sz="1250" b="1" spc="80" dirty="0">
                <a:solidFill>
                  <a:srgbClr val="FFFFFF"/>
                </a:solidFill>
                <a:latin typeface="Calibri"/>
                <a:cs typeface="Calibri"/>
              </a:rPr>
              <a:t>ιδίως </a:t>
            </a:r>
            <a:r>
              <a:rPr sz="1250" b="1" spc="90" dirty="0">
                <a:solidFill>
                  <a:srgbClr val="FFFFFF"/>
                </a:solidFill>
                <a:latin typeface="Calibri"/>
                <a:cs typeface="Calibri"/>
              </a:rPr>
              <a:t>όταν </a:t>
            </a:r>
            <a:r>
              <a:rPr sz="1250" spc="80" dirty="0">
                <a:solidFill>
                  <a:srgbClr val="FFFFFF"/>
                </a:solidFill>
                <a:latin typeface="Calibri"/>
                <a:cs typeface="Calibri"/>
              </a:rPr>
              <a:t>διασχίζουν </a:t>
            </a:r>
            <a:r>
              <a:rPr sz="1250" spc="85" dirty="0">
                <a:solidFill>
                  <a:srgbClr val="FFFFFF"/>
                </a:solidFill>
                <a:latin typeface="Calibri"/>
                <a:cs typeface="Calibri"/>
              </a:rPr>
              <a:t> </a:t>
            </a:r>
            <a:r>
              <a:rPr sz="1250" spc="100" dirty="0">
                <a:solidFill>
                  <a:srgbClr val="FFFFFF"/>
                </a:solidFill>
                <a:latin typeface="Calibri"/>
                <a:cs typeface="Calibri"/>
              </a:rPr>
              <a:t>μη</a:t>
            </a:r>
            <a:r>
              <a:rPr sz="1250" spc="35" dirty="0">
                <a:solidFill>
                  <a:srgbClr val="FFFFFF"/>
                </a:solidFill>
                <a:latin typeface="Calibri"/>
                <a:cs typeface="Calibri"/>
              </a:rPr>
              <a:t> </a:t>
            </a:r>
            <a:r>
              <a:rPr sz="1250" spc="100" dirty="0">
                <a:solidFill>
                  <a:srgbClr val="FFFFFF"/>
                </a:solidFill>
                <a:latin typeface="Calibri"/>
                <a:cs typeface="Calibri"/>
              </a:rPr>
              <a:t>ασφαλή</a:t>
            </a:r>
            <a:r>
              <a:rPr sz="1250" spc="45" dirty="0">
                <a:solidFill>
                  <a:srgbClr val="FFFFFF"/>
                </a:solidFill>
                <a:latin typeface="Calibri"/>
                <a:cs typeface="Calibri"/>
              </a:rPr>
              <a:t> </a:t>
            </a:r>
            <a:r>
              <a:rPr sz="1250" spc="80" dirty="0">
                <a:solidFill>
                  <a:srgbClr val="FFFFFF"/>
                </a:solidFill>
                <a:latin typeface="Calibri"/>
                <a:cs typeface="Calibri"/>
              </a:rPr>
              <a:t>δίκτυα</a:t>
            </a:r>
            <a:r>
              <a:rPr sz="1250" spc="40" dirty="0">
                <a:solidFill>
                  <a:srgbClr val="FFFFFF"/>
                </a:solidFill>
                <a:latin typeface="Calibri"/>
                <a:cs typeface="Calibri"/>
              </a:rPr>
              <a:t> </a:t>
            </a:r>
            <a:r>
              <a:rPr sz="1250" b="1" spc="100" dirty="0">
                <a:solidFill>
                  <a:srgbClr val="FFFFFF"/>
                </a:solidFill>
                <a:latin typeface="Calibri"/>
                <a:cs typeface="Calibri"/>
              </a:rPr>
              <a:t>όπως</a:t>
            </a:r>
            <a:r>
              <a:rPr sz="1250" b="1" spc="40" dirty="0">
                <a:solidFill>
                  <a:srgbClr val="FFFFFF"/>
                </a:solidFill>
                <a:latin typeface="Calibri"/>
                <a:cs typeface="Calibri"/>
              </a:rPr>
              <a:t> </a:t>
            </a:r>
            <a:r>
              <a:rPr sz="1250" spc="85" dirty="0">
                <a:solidFill>
                  <a:srgbClr val="FFFFFF"/>
                </a:solidFill>
                <a:latin typeface="Calibri"/>
                <a:cs typeface="Calibri"/>
              </a:rPr>
              <a:t>το</a:t>
            </a:r>
            <a:r>
              <a:rPr sz="1250" spc="40" dirty="0">
                <a:solidFill>
                  <a:srgbClr val="FFFFFF"/>
                </a:solidFill>
                <a:latin typeface="Calibri"/>
                <a:cs typeface="Calibri"/>
              </a:rPr>
              <a:t> </a:t>
            </a:r>
            <a:r>
              <a:rPr sz="1250" spc="70" dirty="0">
                <a:solidFill>
                  <a:srgbClr val="FFFFFF"/>
                </a:solidFill>
                <a:latin typeface="Calibri"/>
                <a:cs typeface="Calibri"/>
              </a:rPr>
              <a:t>Ίντερνετ.</a:t>
            </a:r>
            <a:endParaRPr sz="1250" dirty="0">
              <a:latin typeface="Calibri"/>
              <a:cs typeface="Calibri"/>
            </a:endParaRPr>
          </a:p>
          <a:p>
            <a:pPr>
              <a:lnSpc>
                <a:spcPct val="100000"/>
              </a:lnSpc>
              <a:spcBef>
                <a:spcPts val="5"/>
              </a:spcBef>
              <a:buClr>
                <a:srgbClr val="FFB800"/>
              </a:buClr>
              <a:buFont typeface="Courier New"/>
              <a:buChar char="o"/>
            </a:pPr>
            <a:endParaRPr sz="1450" dirty="0">
              <a:latin typeface="Calibri"/>
              <a:cs typeface="Calibri"/>
            </a:endParaRPr>
          </a:p>
          <a:p>
            <a:pPr marL="438150" marR="160020" indent="-274320" algn="just">
              <a:lnSpc>
                <a:spcPct val="99600"/>
              </a:lnSpc>
              <a:buClr>
                <a:srgbClr val="FFB800"/>
              </a:buClr>
              <a:buFont typeface="Courier New"/>
              <a:buChar char="o"/>
              <a:tabLst>
                <a:tab pos="436245" algn="l"/>
              </a:tabLst>
            </a:pPr>
            <a:r>
              <a:rPr sz="1250" spc="130" dirty="0">
                <a:solidFill>
                  <a:srgbClr val="FFFFFF"/>
                </a:solidFill>
                <a:latin typeface="Calibri"/>
                <a:cs typeface="Calibri"/>
              </a:rPr>
              <a:t>Ενώ </a:t>
            </a:r>
            <a:r>
              <a:rPr sz="1250" spc="135" dirty="0">
                <a:solidFill>
                  <a:srgbClr val="FFFFFF"/>
                </a:solidFill>
                <a:latin typeface="Calibri"/>
                <a:cs typeface="Calibri"/>
              </a:rPr>
              <a:t>η </a:t>
            </a:r>
            <a:r>
              <a:rPr sz="1250" spc="120" dirty="0">
                <a:solidFill>
                  <a:srgbClr val="FFFFFF"/>
                </a:solidFill>
                <a:latin typeface="Calibri"/>
                <a:cs typeface="Calibri"/>
              </a:rPr>
              <a:t>κρυπτογραφία </a:t>
            </a:r>
            <a:r>
              <a:rPr sz="1250" b="1" spc="114" dirty="0">
                <a:solidFill>
                  <a:srgbClr val="FFFFFF"/>
                </a:solidFill>
                <a:latin typeface="Calibri"/>
                <a:cs typeface="Calibri"/>
              </a:rPr>
              <a:t>επικεντρώνεται </a:t>
            </a:r>
            <a:r>
              <a:rPr sz="1250" spc="114" dirty="0">
                <a:solidFill>
                  <a:srgbClr val="FFFFFF"/>
                </a:solidFill>
                <a:latin typeface="Calibri"/>
                <a:cs typeface="Calibri"/>
              </a:rPr>
              <a:t>στην </a:t>
            </a:r>
            <a:r>
              <a:rPr sz="1250" b="1" spc="130" dirty="0">
                <a:solidFill>
                  <a:srgbClr val="FFFFFF"/>
                </a:solidFill>
                <a:latin typeface="Calibri"/>
                <a:cs typeface="Calibri"/>
              </a:rPr>
              <a:t>ασφάλεια των </a:t>
            </a:r>
            <a:r>
              <a:rPr sz="1250" b="1" spc="120" dirty="0">
                <a:solidFill>
                  <a:srgbClr val="FFFFFF"/>
                </a:solidFill>
                <a:latin typeface="Calibri"/>
                <a:cs typeface="Calibri"/>
              </a:rPr>
              <a:t>δεδομένων, </a:t>
            </a:r>
            <a:r>
              <a:rPr sz="1250" b="1" spc="135" dirty="0">
                <a:solidFill>
                  <a:srgbClr val="FFFFFF"/>
                </a:solidFill>
                <a:latin typeface="Calibri"/>
                <a:cs typeface="Calibri"/>
              </a:rPr>
              <a:t>η </a:t>
            </a:r>
            <a:r>
              <a:rPr sz="1250" b="1" spc="140" dirty="0">
                <a:solidFill>
                  <a:srgbClr val="FFFFFF"/>
                </a:solidFill>
                <a:latin typeface="Calibri"/>
                <a:cs typeface="Calibri"/>
              </a:rPr>
              <a:t> </a:t>
            </a:r>
            <a:r>
              <a:rPr sz="1250" b="1" spc="125" dirty="0">
                <a:solidFill>
                  <a:srgbClr val="FFFFFF"/>
                </a:solidFill>
                <a:latin typeface="Calibri"/>
                <a:cs typeface="Calibri"/>
              </a:rPr>
              <a:t>κρυπτανάλυση</a:t>
            </a:r>
            <a:r>
              <a:rPr sz="1250" b="1" spc="130" dirty="0">
                <a:solidFill>
                  <a:srgbClr val="FFFFFF"/>
                </a:solidFill>
                <a:latin typeface="Calibri"/>
                <a:cs typeface="Calibri"/>
              </a:rPr>
              <a:t> </a:t>
            </a:r>
            <a:r>
              <a:rPr sz="1250" b="1" spc="114" dirty="0">
                <a:solidFill>
                  <a:srgbClr val="FFFFFF"/>
                </a:solidFill>
                <a:latin typeface="Calibri"/>
                <a:cs typeface="Calibri"/>
              </a:rPr>
              <a:t>επικεντρώνεται</a:t>
            </a:r>
            <a:r>
              <a:rPr sz="1250" b="1" spc="120" dirty="0">
                <a:solidFill>
                  <a:srgbClr val="FFFFFF"/>
                </a:solidFill>
                <a:latin typeface="Calibri"/>
                <a:cs typeface="Calibri"/>
              </a:rPr>
              <a:t> </a:t>
            </a:r>
            <a:r>
              <a:rPr sz="1250" b="1" spc="114" dirty="0">
                <a:solidFill>
                  <a:srgbClr val="FFFFFF"/>
                </a:solidFill>
                <a:latin typeface="Calibri"/>
                <a:cs typeface="Calibri"/>
              </a:rPr>
              <a:t>στην</a:t>
            </a:r>
            <a:r>
              <a:rPr sz="1250" b="1" spc="120" dirty="0">
                <a:solidFill>
                  <a:srgbClr val="FFFFFF"/>
                </a:solidFill>
                <a:latin typeface="Calibri"/>
                <a:cs typeface="Calibri"/>
              </a:rPr>
              <a:t> </a:t>
            </a:r>
            <a:r>
              <a:rPr sz="1250" b="1" spc="130" dirty="0">
                <a:solidFill>
                  <a:srgbClr val="FFFFFF"/>
                </a:solidFill>
                <a:latin typeface="Calibri"/>
                <a:cs typeface="Calibri"/>
              </a:rPr>
              <a:t>ανάλυση</a:t>
            </a:r>
            <a:r>
              <a:rPr sz="1250" b="1" spc="135" dirty="0">
                <a:solidFill>
                  <a:srgbClr val="FFFFFF"/>
                </a:solidFill>
                <a:latin typeface="Calibri"/>
                <a:cs typeface="Calibri"/>
              </a:rPr>
              <a:t> </a:t>
            </a:r>
            <a:r>
              <a:rPr sz="1250" b="1" spc="110" dirty="0">
                <a:solidFill>
                  <a:srgbClr val="FFFFFF"/>
                </a:solidFill>
                <a:latin typeface="Calibri"/>
                <a:cs typeface="Calibri"/>
              </a:rPr>
              <a:t>και</a:t>
            </a:r>
            <a:r>
              <a:rPr sz="1250" b="1" spc="114" dirty="0">
                <a:solidFill>
                  <a:srgbClr val="FFFFFF"/>
                </a:solidFill>
                <a:latin typeface="Calibri"/>
                <a:cs typeface="Calibri"/>
              </a:rPr>
              <a:t> την</a:t>
            </a:r>
            <a:r>
              <a:rPr sz="1250" b="1" spc="120" dirty="0">
                <a:solidFill>
                  <a:srgbClr val="FFFFFF"/>
                </a:solidFill>
                <a:latin typeface="Calibri"/>
                <a:cs typeface="Calibri"/>
              </a:rPr>
              <a:t> </a:t>
            </a:r>
            <a:r>
              <a:rPr sz="1250" b="1" spc="130" dirty="0">
                <a:solidFill>
                  <a:srgbClr val="FFFFFF"/>
                </a:solidFill>
                <a:latin typeface="Calibri"/>
                <a:cs typeface="Calibri"/>
              </a:rPr>
              <a:t>παραβίαση</a:t>
            </a:r>
            <a:r>
              <a:rPr sz="1250" b="1" spc="135" dirty="0">
                <a:solidFill>
                  <a:srgbClr val="FFFFFF"/>
                </a:solidFill>
                <a:latin typeface="Calibri"/>
                <a:cs typeface="Calibri"/>
              </a:rPr>
              <a:t> </a:t>
            </a:r>
            <a:r>
              <a:rPr sz="1250" spc="100" dirty="0">
                <a:solidFill>
                  <a:srgbClr val="FFFFFF"/>
                </a:solidFill>
                <a:latin typeface="Calibri"/>
                <a:cs typeface="Calibri"/>
              </a:rPr>
              <a:t>της </a:t>
            </a:r>
            <a:r>
              <a:rPr sz="1250" spc="105" dirty="0">
                <a:solidFill>
                  <a:srgbClr val="FFFFFF"/>
                </a:solidFill>
                <a:latin typeface="Calibri"/>
                <a:cs typeface="Calibri"/>
              </a:rPr>
              <a:t> </a:t>
            </a:r>
            <a:r>
              <a:rPr sz="1250" spc="130" dirty="0">
                <a:solidFill>
                  <a:srgbClr val="FFFFFF"/>
                </a:solidFill>
                <a:latin typeface="Calibri"/>
                <a:cs typeface="Calibri"/>
              </a:rPr>
              <a:t>ασφαλούς</a:t>
            </a:r>
            <a:r>
              <a:rPr sz="1250" spc="50" dirty="0">
                <a:solidFill>
                  <a:srgbClr val="FFFFFF"/>
                </a:solidFill>
                <a:latin typeface="Calibri"/>
                <a:cs typeface="Calibri"/>
              </a:rPr>
              <a:t> </a:t>
            </a:r>
            <a:r>
              <a:rPr sz="1250" spc="95" dirty="0">
                <a:solidFill>
                  <a:srgbClr val="FFFFFF"/>
                </a:solidFill>
                <a:latin typeface="Calibri"/>
                <a:cs typeface="Calibri"/>
              </a:rPr>
              <a:t>επικοινωνίας.</a:t>
            </a:r>
            <a:endParaRPr sz="1250" dirty="0">
              <a:latin typeface="Calibri"/>
              <a:cs typeface="Calibri"/>
            </a:endParaRPr>
          </a:p>
          <a:p>
            <a:pPr>
              <a:lnSpc>
                <a:spcPct val="100000"/>
              </a:lnSpc>
              <a:spcBef>
                <a:spcPts val="35"/>
              </a:spcBef>
              <a:buClr>
                <a:srgbClr val="FFB800"/>
              </a:buClr>
              <a:buFont typeface="Courier New"/>
              <a:buChar char="o"/>
            </a:pPr>
            <a:endParaRPr sz="1450" dirty="0">
              <a:latin typeface="Calibri"/>
              <a:cs typeface="Calibri"/>
            </a:endParaRPr>
          </a:p>
          <a:p>
            <a:pPr marL="438150" marR="156845" indent="-274320" algn="just">
              <a:lnSpc>
                <a:spcPct val="99600"/>
              </a:lnSpc>
              <a:buClr>
                <a:srgbClr val="FFB800"/>
              </a:buClr>
              <a:buFont typeface="Courier New"/>
              <a:buChar char="o"/>
              <a:tabLst>
                <a:tab pos="438784" algn="l"/>
              </a:tabLst>
            </a:pPr>
            <a:r>
              <a:rPr sz="1250" b="1" spc="155" dirty="0">
                <a:solidFill>
                  <a:srgbClr val="FFFFFF"/>
                </a:solidFill>
                <a:latin typeface="Calibri"/>
                <a:cs typeface="Calibri"/>
              </a:rPr>
              <a:t>Η </a:t>
            </a:r>
            <a:r>
              <a:rPr sz="1250" spc="114" dirty="0">
                <a:solidFill>
                  <a:srgbClr val="FFFFFF"/>
                </a:solidFill>
                <a:latin typeface="Calibri"/>
                <a:cs typeface="Calibri"/>
              </a:rPr>
              <a:t>κλασική </a:t>
            </a:r>
            <a:r>
              <a:rPr sz="1250" b="1" spc="125" dirty="0">
                <a:solidFill>
                  <a:srgbClr val="FFFFFF"/>
                </a:solidFill>
                <a:latin typeface="Calibri"/>
                <a:cs typeface="Calibri"/>
              </a:rPr>
              <a:t>κρυπτανάλυση </a:t>
            </a:r>
            <a:r>
              <a:rPr sz="1250" spc="114" dirty="0">
                <a:solidFill>
                  <a:srgbClr val="FFFFFF"/>
                </a:solidFill>
                <a:latin typeface="Calibri"/>
                <a:cs typeface="Calibri"/>
              </a:rPr>
              <a:t>περιλαμβάνει έναν </a:t>
            </a:r>
            <a:r>
              <a:rPr sz="1250" spc="130" dirty="0">
                <a:solidFill>
                  <a:srgbClr val="FFFFFF"/>
                </a:solidFill>
                <a:latin typeface="Calibri"/>
                <a:cs typeface="Calibri"/>
              </a:rPr>
              <a:t>συνδυασμό </a:t>
            </a:r>
            <a:r>
              <a:rPr sz="1250" b="1" spc="105" dirty="0">
                <a:solidFill>
                  <a:srgbClr val="FFFFFF"/>
                </a:solidFill>
                <a:latin typeface="Calibri"/>
                <a:cs typeface="Calibri"/>
              </a:rPr>
              <a:t>συλλογιστικής, </a:t>
            </a:r>
            <a:r>
              <a:rPr sz="1250" b="1" spc="110" dirty="0">
                <a:solidFill>
                  <a:srgbClr val="FFFFFF"/>
                </a:solidFill>
                <a:latin typeface="Calibri"/>
                <a:cs typeface="Calibri"/>
              </a:rPr>
              <a:t> </a:t>
            </a:r>
            <a:r>
              <a:rPr sz="1250" b="1" spc="125" dirty="0">
                <a:solidFill>
                  <a:srgbClr val="FFFFFF"/>
                </a:solidFill>
                <a:latin typeface="Calibri"/>
                <a:cs typeface="Calibri"/>
              </a:rPr>
              <a:t>μαθηματικών</a:t>
            </a:r>
            <a:r>
              <a:rPr sz="1250" b="1" spc="130" dirty="0">
                <a:solidFill>
                  <a:srgbClr val="FFFFFF"/>
                </a:solidFill>
                <a:latin typeface="Calibri"/>
                <a:cs typeface="Calibri"/>
              </a:rPr>
              <a:t> </a:t>
            </a:r>
            <a:r>
              <a:rPr sz="1250" b="1" spc="114" dirty="0">
                <a:solidFill>
                  <a:srgbClr val="FFFFFF"/>
                </a:solidFill>
                <a:latin typeface="Calibri"/>
                <a:cs typeface="Calibri"/>
              </a:rPr>
              <a:t>εργαλείων,</a:t>
            </a:r>
            <a:r>
              <a:rPr sz="1250" b="1" spc="120" dirty="0">
                <a:solidFill>
                  <a:srgbClr val="FFFFFF"/>
                </a:solidFill>
                <a:latin typeface="Calibri"/>
                <a:cs typeface="Calibri"/>
              </a:rPr>
              <a:t> </a:t>
            </a:r>
            <a:r>
              <a:rPr sz="1250" b="1" spc="125" dirty="0">
                <a:solidFill>
                  <a:srgbClr val="FFFFFF"/>
                </a:solidFill>
                <a:latin typeface="Calibri"/>
                <a:cs typeface="Calibri"/>
              </a:rPr>
              <a:t>αναγνώρισης</a:t>
            </a:r>
            <a:r>
              <a:rPr sz="1250" b="1" spc="130" dirty="0">
                <a:solidFill>
                  <a:srgbClr val="FFFFFF"/>
                </a:solidFill>
                <a:latin typeface="Calibri"/>
                <a:cs typeface="Calibri"/>
              </a:rPr>
              <a:t> </a:t>
            </a:r>
            <a:r>
              <a:rPr sz="1250" spc="120" dirty="0">
                <a:solidFill>
                  <a:srgbClr val="FFFFFF"/>
                </a:solidFill>
                <a:latin typeface="Calibri"/>
                <a:cs typeface="Calibri"/>
              </a:rPr>
              <a:t>προτύπων</a:t>
            </a:r>
            <a:r>
              <a:rPr sz="1250" b="1" spc="120" dirty="0">
                <a:solidFill>
                  <a:srgbClr val="FFFFFF"/>
                </a:solidFill>
                <a:latin typeface="Calibri"/>
                <a:cs typeface="Calibri"/>
              </a:rPr>
              <a:t>,</a:t>
            </a:r>
            <a:r>
              <a:rPr sz="1250" b="1" spc="125" dirty="0">
                <a:solidFill>
                  <a:srgbClr val="FFFFFF"/>
                </a:solidFill>
                <a:latin typeface="Calibri"/>
                <a:cs typeface="Calibri"/>
              </a:rPr>
              <a:t> </a:t>
            </a:r>
            <a:r>
              <a:rPr sz="1250" spc="114" dirty="0">
                <a:solidFill>
                  <a:srgbClr val="FFFFFF"/>
                </a:solidFill>
                <a:latin typeface="Calibri"/>
                <a:cs typeface="Calibri"/>
              </a:rPr>
              <a:t>υπομονής, </a:t>
            </a:r>
            <a:r>
              <a:rPr sz="1250" spc="120" dirty="0">
                <a:solidFill>
                  <a:srgbClr val="FFFFFF"/>
                </a:solidFill>
                <a:latin typeface="Calibri"/>
                <a:cs typeface="Calibri"/>
              </a:rPr>
              <a:t> </a:t>
            </a:r>
            <a:r>
              <a:rPr sz="1250" spc="114" dirty="0">
                <a:solidFill>
                  <a:srgbClr val="FFFFFF"/>
                </a:solidFill>
                <a:latin typeface="Calibri"/>
                <a:cs typeface="Calibri"/>
              </a:rPr>
              <a:t>αποφασιστικότητας</a:t>
            </a:r>
            <a:r>
              <a:rPr sz="1250" spc="55" dirty="0">
                <a:solidFill>
                  <a:srgbClr val="FFFFFF"/>
                </a:solidFill>
                <a:latin typeface="Calibri"/>
                <a:cs typeface="Calibri"/>
              </a:rPr>
              <a:t> </a:t>
            </a:r>
            <a:r>
              <a:rPr sz="1250" b="1" spc="110" dirty="0">
                <a:solidFill>
                  <a:srgbClr val="FFFFFF"/>
                </a:solidFill>
                <a:latin typeface="Calibri"/>
                <a:cs typeface="Calibri"/>
              </a:rPr>
              <a:t>και</a:t>
            </a:r>
            <a:r>
              <a:rPr sz="1250" b="1" spc="50" dirty="0">
                <a:solidFill>
                  <a:srgbClr val="FFFFFF"/>
                </a:solidFill>
                <a:latin typeface="Calibri"/>
                <a:cs typeface="Calibri"/>
              </a:rPr>
              <a:t> </a:t>
            </a:r>
            <a:r>
              <a:rPr sz="1250" b="1" spc="110" dirty="0">
                <a:solidFill>
                  <a:srgbClr val="FFFFFF"/>
                </a:solidFill>
                <a:latin typeface="Calibri"/>
                <a:cs typeface="Calibri"/>
              </a:rPr>
              <a:t>μερικές</a:t>
            </a:r>
            <a:r>
              <a:rPr sz="1250" b="1" spc="55" dirty="0">
                <a:solidFill>
                  <a:srgbClr val="FFFFFF"/>
                </a:solidFill>
                <a:latin typeface="Calibri"/>
                <a:cs typeface="Calibri"/>
              </a:rPr>
              <a:t> </a:t>
            </a:r>
            <a:r>
              <a:rPr sz="1250" b="1" spc="130" dirty="0">
                <a:solidFill>
                  <a:srgbClr val="FFFFFF"/>
                </a:solidFill>
                <a:latin typeface="Calibri"/>
                <a:cs typeface="Calibri"/>
              </a:rPr>
              <a:t>φορές</a:t>
            </a:r>
            <a:r>
              <a:rPr sz="1250" b="1" spc="55" dirty="0">
                <a:solidFill>
                  <a:srgbClr val="FFFFFF"/>
                </a:solidFill>
                <a:latin typeface="Calibri"/>
                <a:cs typeface="Calibri"/>
              </a:rPr>
              <a:t> </a:t>
            </a:r>
            <a:r>
              <a:rPr sz="1250" spc="105" dirty="0">
                <a:solidFill>
                  <a:srgbClr val="FFFFFF"/>
                </a:solidFill>
                <a:latin typeface="Calibri"/>
                <a:cs typeface="Calibri"/>
              </a:rPr>
              <a:t>τύχης.</a:t>
            </a:r>
            <a:endParaRPr sz="1250" dirty="0">
              <a:latin typeface="Calibri"/>
              <a:cs typeface="Calibri"/>
            </a:endParaRPr>
          </a:p>
          <a:p>
            <a:pPr>
              <a:lnSpc>
                <a:spcPct val="100000"/>
              </a:lnSpc>
              <a:spcBef>
                <a:spcPts val="45"/>
              </a:spcBef>
            </a:pPr>
            <a:endParaRPr sz="1750" dirty="0">
              <a:latin typeface="Calibri"/>
              <a:cs typeface="Calibri"/>
            </a:endParaRPr>
          </a:p>
          <a:p>
            <a:pPr marL="12700">
              <a:lnSpc>
                <a:spcPct val="100000"/>
              </a:lnSpc>
              <a:tabLst>
                <a:tab pos="975360" algn="l"/>
              </a:tabLst>
            </a:pPr>
            <a:r>
              <a:rPr sz="1250" spc="110" dirty="0">
                <a:solidFill>
                  <a:srgbClr val="FFB800"/>
                </a:solidFill>
                <a:latin typeface="Courier New"/>
                <a:cs typeface="Courier New"/>
              </a:rPr>
              <a:t>o</a:t>
            </a:r>
            <a:r>
              <a:rPr sz="1250" spc="120" dirty="0">
                <a:solidFill>
                  <a:srgbClr val="FFB800"/>
                </a:solidFill>
                <a:latin typeface="Courier New"/>
                <a:cs typeface="Courier New"/>
              </a:rPr>
              <a:t> </a:t>
            </a:r>
            <a:r>
              <a:rPr lang="el-GR" sz="1250" spc="65" dirty="0">
                <a:solidFill>
                  <a:srgbClr val="FFFFFF"/>
                </a:solidFill>
                <a:latin typeface="Calibri"/>
                <a:cs typeface="Calibri"/>
              </a:rPr>
              <a:t>Όσοι ασχολούνται με την </a:t>
            </a:r>
            <a:r>
              <a:rPr lang="el-GR" sz="1250" spc="65" dirty="0" err="1">
                <a:solidFill>
                  <a:srgbClr val="FFFFFF"/>
                </a:solidFill>
                <a:latin typeface="Calibri"/>
                <a:cs typeface="Calibri"/>
              </a:rPr>
              <a:t>κρυπτανάλυση</a:t>
            </a:r>
            <a:r>
              <a:rPr lang="el-GR" sz="1250" spc="65" dirty="0">
                <a:solidFill>
                  <a:srgbClr val="FFFFFF"/>
                </a:solidFill>
                <a:latin typeface="Calibri"/>
                <a:cs typeface="Calibri"/>
              </a:rPr>
              <a:t> συχνά αναφέρονται ως επιτιθέμενοι.</a:t>
            </a:r>
            <a:endParaRPr sz="1250" dirty="0">
              <a:latin typeface="Calibri"/>
              <a:cs typeface="Calibri"/>
            </a:endParaRPr>
          </a:p>
        </p:txBody>
      </p:sp>
      <p:sp>
        <p:nvSpPr>
          <p:cNvPr id="12" name="object 12"/>
          <p:cNvSpPr/>
          <p:nvPr/>
        </p:nvSpPr>
        <p:spPr>
          <a:xfrm>
            <a:off x="1052830" y="6188709"/>
            <a:ext cx="95250" cy="0"/>
          </a:xfrm>
          <a:custGeom>
            <a:avLst/>
            <a:gdLst/>
            <a:ahLst/>
            <a:cxnLst/>
            <a:rect l="l" t="t" r="r" b="b"/>
            <a:pathLst>
              <a:path w="95250">
                <a:moveTo>
                  <a:pt x="0" y="0"/>
                </a:moveTo>
                <a:lnTo>
                  <a:pt x="95250" y="0"/>
                </a:lnTo>
              </a:path>
            </a:pathLst>
          </a:custGeom>
          <a:ln w="4762">
            <a:solidFill>
              <a:srgbClr val="FFFFFF"/>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7549832" y="5684520"/>
            <a:ext cx="3293427" cy="611187"/>
          </a:xfrm>
          <a:prstGeom prst="rect">
            <a:avLst/>
          </a:prstGeom>
        </p:spPr>
      </p:pic>
      <p:sp>
        <p:nvSpPr>
          <p:cNvPr id="14" name="object 14"/>
          <p:cNvSpPr txBox="1"/>
          <p:nvPr/>
        </p:nvSpPr>
        <p:spPr>
          <a:xfrm>
            <a:off x="78739" y="6103620"/>
            <a:ext cx="3025775" cy="101600"/>
          </a:xfrm>
          <a:prstGeom prst="rect">
            <a:avLst/>
          </a:prstGeom>
        </p:spPr>
        <p:txBody>
          <a:bodyPr vert="horz" wrap="square" lIns="0" tIns="0" rIns="0" bIns="0" rtlCol="0">
            <a:spAutoFit/>
          </a:bodyPr>
          <a:lstStyle/>
          <a:p>
            <a:pPr marL="12700">
              <a:lnSpc>
                <a:spcPts val="670"/>
              </a:lnSpc>
            </a:pPr>
            <a:r>
              <a:rPr sz="600" spc="55" dirty="0">
                <a:solidFill>
                  <a:srgbClr val="FFFFFF"/>
                </a:solidFill>
                <a:latin typeface="Calibri"/>
                <a:cs typeface="Calibri"/>
              </a:rPr>
              <a:t>Κρυπτογραφία</a:t>
            </a:r>
            <a:r>
              <a:rPr sz="600" spc="25" dirty="0">
                <a:solidFill>
                  <a:srgbClr val="FFFFFF"/>
                </a:solidFill>
                <a:latin typeface="Calibri"/>
                <a:cs typeface="Calibri"/>
              </a:rPr>
              <a:t> </a:t>
            </a:r>
            <a:r>
              <a:rPr sz="600" spc="55" dirty="0">
                <a:solidFill>
                  <a:srgbClr val="FFFFFF"/>
                </a:solidFill>
                <a:latin typeface="Calibri"/>
                <a:cs typeface="Calibri"/>
              </a:rPr>
              <a:t>Academy,</a:t>
            </a:r>
            <a:r>
              <a:rPr sz="600" spc="35" dirty="0">
                <a:solidFill>
                  <a:srgbClr val="FFFFFF"/>
                </a:solidFill>
                <a:latin typeface="Calibri"/>
                <a:cs typeface="Calibri"/>
              </a:rPr>
              <a:t> </a:t>
            </a:r>
            <a:r>
              <a:rPr sz="600" spc="30" dirty="0">
                <a:solidFill>
                  <a:srgbClr val="FFFFFF"/>
                </a:solidFill>
                <a:latin typeface="Calibri"/>
                <a:cs typeface="Calibri"/>
                <a:hlinkClick r:id="rId4"/>
              </a:rPr>
              <a:t>:/</a:t>
            </a:r>
            <a:r>
              <a:rPr sz="600" spc="30" dirty="0">
                <a:solidFill>
                  <a:srgbClr val="FFFFFF"/>
                </a:solidFill>
                <a:latin typeface="Calibri"/>
                <a:cs typeface="Calibri"/>
              </a:rPr>
              <a:t>/.com/introduction/,</a:t>
            </a:r>
            <a:r>
              <a:rPr sz="600" spc="-15" dirty="0">
                <a:solidFill>
                  <a:srgbClr val="FFFFFF"/>
                </a:solidFill>
                <a:latin typeface="Calibri"/>
                <a:cs typeface="Calibri"/>
              </a:rPr>
              <a:t> </a:t>
            </a:r>
            <a:r>
              <a:rPr sz="600" spc="40" dirty="0">
                <a:solidFill>
                  <a:srgbClr val="FFFFFF"/>
                </a:solidFill>
                <a:latin typeface="Calibri"/>
                <a:cs typeface="Calibri"/>
              </a:rPr>
              <a:t>πρόσβαση</a:t>
            </a:r>
            <a:r>
              <a:rPr sz="600" spc="-10" dirty="0">
                <a:solidFill>
                  <a:srgbClr val="FFFFFF"/>
                </a:solidFill>
                <a:latin typeface="Calibri"/>
                <a:cs typeface="Calibri"/>
              </a:rPr>
              <a:t> </a:t>
            </a:r>
            <a:r>
              <a:rPr sz="600" spc="30" dirty="0">
                <a:solidFill>
                  <a:srgbClr val="FFFFFF"/>
                </a:solidFill>
                <a:latin typeface="Calibri"/>
                <a:cs typeface="Calibri"/>
              </a:rPr>
              <a:t>στις</a:t>
            </a:r>
            <a:r>
              <a:rPr sz="600" spc="-10" dirty="0">
                <a:solidFill>
                  <a:srgbClr val="FFFFFF"/>
                </a:solidFill>
                <a:latin typeface="Calibri"/>
                <a:cs typeface="Calibri"/>
              </a:rPr>
              <a:t> </a:t>
            </a:r>
            <a:r>
              <a:rPr sz="600" spc="40" dirty="0">
                <a:solidFill>
                  <a:srgbClr val="FFFFFF"/>
                </a:solidFill>
                <a:latin typeface="Calibri"/>
                <a:cs typeface="Calibri"/>
              </a:rPr>
              <a:t>Φεβρουαρίου</a:t>
            </a:r>
            <a:r>
              <a:rPr sz="600" spc="-15" dirty="0">
                <a:solidFill>
                  <a:srgbClr val="FFFFFF"/>
                </a:solidFill>
                <a:latin typeface="Calibri"/>
                <a:cs typeface="Calibri"/>
              </a:rPr>
              <a:t> </a:t>
            </a:r>
            <a:r>
              <a:rPr sz="600" spc="40"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587490" y="189547"/>
            <a:ext cx="2602865" cy="459740"/>
          </a:xfrm>
          <a:prstGeom prst="rect">
            <a:avLst/>
          </a:prstGeom>
        </p:spPr>
        <p:txBody>
          <a:bodyPr vert="horz" wrap="square" lIns="0" tIns="12700" rIns="0" bIns="0" rtlCol="0">
            <a:spAutoFit/>
          </a:bodyPr>
          <a:lstStyle/>
          <a:p>
            <a:pPr marL="12700">
              <a:lnSpc>
                <a:spcPct val="100000"/>
              </a:lnSpc>
              <a:spcBef>
                <a:spcPts val="100"/>
              </a:spcBef>
            </a:pPr>
            <a:r>
              <a:rPr sz="2850" spc="270" dirty="0"/>
              <a:t>Κρυπτογραφία</a:t>
            </a:r>
            <a:endParaRPr sz="2850"/>
          </a:p>
        </p:txBody>
      </p:sp>
      <p:sp>
        <p:nvSpPr>
          <p:cNvPr id="9" name="object 9"/>
          <p:cNvSpPr txBox="1"/>
          <p:nvPr/>
        </p:nvSpPr>
        <p:spPr>
          <a:xfrm>
            <a:off x="6013450" y="1073467"/>
            <a:ext cx="6040120" cy="2767965"/>
          </a:xfrm>
          <a:prstGeom prst="rect">
            <a:avLst/>
          </a:prstGeom>
        </p:spPr>
        <p:txBody>
          <a:bodyPr vert="horz" wrap="square" lIns="0" tIns="21590" rIns="0" bIns="0" rtlCol="0">
            <a:spAutoFit/>
          </a:bodyPr>
          <a:lstStyle/>
          <a:p>
            <a:pPr marL="286385" indent="-273685">
              <a:lnSpc>
                <a:spcPct val="100000"/>
              </a:lnSpc>
              <a:spcBef>
                <a:spcPts val="170"/>
              </a:spcBef>
              <a:buClr>
                <a:srgbClr val="FFB800"/>
              </a:buClr>
              <a:buSzPct val="128000"/>
              <a:buFont typeface="Courier New"/>
              <a:buChar char="o"/>
              <a:tabLst>
                <a:tab pos="286385" algn="l"/>
              </a:tabLst>
            </a:pPr>
            <a:r>
              <a:rPr sz="1250" spc="155" dirty="0">
                <a:solidFill>
                  <a:srgbClr val="FFFFFF"/>
                </a:solidFill>
                <a:latin typeface="Calibri"/>
                <a:cs typeface="Calibri"/>
              </a:rPr>
              <a:t>Η</a:t>
            </a:r>
            <a:r>
              <a:rPr sz="1250" spc="50" dirty="0">
                <a:solidFill>
                  <a:srgbClr val="FFFFFF"/>
                </a:solidFill>
                <a:latin typeface="Calibri"/>
                <a:cs typeface="Calibri"/>
              </a:rPr>
              <a:t> </a:t>
            </a:r>
            <a:r>
              <a:rPr sz="1250" spc="120" dirty="0">
                <a:solidFill>
                  <a:srgbClr val="FFFFFF"/>
                </a:solidFill>
                <a:latin typeface="Calibri"/>
                <a:cs typeface="Calibri"/>
              </a:rPr>
              <a:t>κρυπτογραφική</a:t>
            </a:r>
            <a:r>
              <a:rPr sz="1250" spc="50" dirty="0">
                <a:solidFill>
                  <a:srgbClr val="FFFFFF"/>
                </a:solidFill>
                <a:latin typeface="Calibri"/>
                <a:cs typeface="Calibri"/>
              </a:rPr>
              <a:t> </a:t>
            </a:r>
            <a:r>
              <a:rPr sz="1250" spc="105" dirty="0">
                <a:solidFill>
                  <a:srgbClr val="FFFFFF"/>
                </a:solidFill>
                <a:latin typeface="Calibri"/>
                <a:cs typeface="Calibri"/>
              </a:rPr>
              <a:t>ισχύς</a:t>
            </a:r>
            <a:r>
              <a:rPr sz="1250" spc="45" dirty="0">
                <a:solidFill>
                  <a:srgbClr val="FFFFFF"/>
                </a:solidFill>
                <a:latin typeface="Calibri"/>
                <a:cs typeface="Calibri"/>
              </a:rPr>
              <a:t> </a:t>
            </a:r>
            <a:r>
              <a:rPr sz="1250" spc="105" dirty="0">
                <a:solidFill>
                  <a:srgbClr val="FFFFFF"/>
                </a:solidFill>
                <a:latin typeface="Calibri"/>
                <a:cs typeface="Calibri"/>
              </a:rPr>
              <a:t>αξιολογείται</a:t>
            </a:r>
            <a:r>
              <a:rPr sz="1250" spc="55" dirty="0">
                <a:solidFill>
                  <a:srgbClr val="FFFFFF"/>
                </a:solidFill>
                <a:latin typeface="Calibri"/>
                <a:cs typeface="Calibri"/>
              </a:rPr>
              <a:t> </a:t>
            </a:r>
            <a:r>
              <a:rPr sz="1250" spc="125" dirty="0">
                <a:solidFill>
                  <a:srgbClr val="FFFFFF"/>
                </a:solidFill>
                <a:latin typeface="Calibri"/>
                <a:cs typeface="Calibri"/>
              </a:rPr>
              <a:t>με</a:t>
            </a:r>
            <a:r>
              <a:rPr sz="1250" spc="50" dirty="0">
                <a:solidFill>
                  <a:srgbClr val="FFFFFF"/>
                </a:solidFill>
                <a:latin typeface="Calibri"/>
                <a:cs typeface="Calibri"/>
              </a:rPr>
              <a:t> </a:t>
            </a:r>
            <a:r>
              <a:rPr sz="1250" spc="130" dirty="0">
                <a:solidFill>
                  <a:srgbClr val="FFFFFF"/>
                </a:solidFill>
                <a:latin typeface="Calibri"/>
                <a:cs typeface="Calibri"/>
              </a:rPr>
              <a:t>βάση</a:t>
            </a:r>
            <a:r>
              <a:rPr sz="1250" spc="50" dirty="0">
                <a:solidFill>
                  <a:srgbClr val="FFFFFF"/>
                </a:solidFill>
                <a:latin typeface="Calibri"/>
                <a:cs typeface="Calibri"/>
              </a:rPr>
              <a:t> </a:t>
            </a:r>
            <a:r>
              <a:rPr sz="1250" spc="114" dirty="0">
                <a:solidFill>
                  <a:srgbClr val="FFFFFF"/>
                </a:solidFill>
                <a:latin typeface="Calibri"/>
                <a:cs typeface="Calibri"/>
              </a:rPr>
              <a:t>το</a:t>
            </a:r>
            <a:r>
              <a:rPr sz="1250" spc="60" dirty="0">
                <a:solidFill>
                  <a:srgbClr val="FFFFFF"/>
                </a:solidFill>
                <a:latin typeface="Calibri"/>
                <a:cs typeface="Calibri"/>
              </a:rPr>
              <a:t> </a:t>
            </a:r>
            <a:r>
              <a:rPr sz="1250" b="1" spc="125" dirty="0">
                <a:solidFill>
                  <a:srgbClr val="FFFFFF"/>
                </a:solidFill>
                <a:latin typeface="Calibri"/>
                <a:cs typeface="Calibri"/>
              </a:rPr>
              <a:t>χρόνο</a:t>
            </a:r>
            <a:r>
              <a:rPr sz="1250" b="1" spc="50" dirty="0">
                <a:solidFill>
                  <a:srgbClr val="FFFFFF"/>
                </a:solidFill>
                <a:latin typeface="Calibri"/>
                <a:cs typeface="Calibri"/>
              </a:rPr>
              <a:t> </a:t>
            </a:r>
            <a:r>
              <a:rPr sz="1250" spc="90" dirty="0">
                <a:solidFill>
                  <a:srgbClr val="FFFFFF"/>
                </a:solidFill>
                <a:latin typeface="Calibri"/>
                <a:cs typeface="Calibri"/>
              </a:rPr>
              <a:t>και</a:t>
            </a:r>
            <a:r>
              <a:rPr sz="1250" dirty="0">
                <a:solidFill>
                  <a:srgbClr val="FFFFFF"/>
                </a:solidFill>
                <a:latin typeface="Calibri"/>
                <a:cs typeface="Calibri"/>
              </a:rPr>
              <a:t> </a:t>
            </a:r>
            <a:r>
              <a:rPr sz="1250" spc="110" dirty="0">
                <a:solidFill>
                  <a:srgbClr val="FFFFFF"/>
                </a:solidFill>
                <a:latin typeface="Calibri"/>
                <a:cs typeface="Calibri"/>
              </a:rPr>
              <a:t>την</a:t>
            </a:r>
            <a:endParaRPr sz="1250">
              <a:latin typeface="Calibri"/>
              <a:cs typeface="Calibri"/>
            </a:endParaRPr>
          </a:p>
          <a:p>
            <a:pPr marL="287020" marR="444500">
              <a:lnSpc>
                <a:spcPts val="1910"/>
              </a:lnSpc>
              <a:spcBef>
                <a:spcPts val="70"/>
              </a:spcBef>
            </a:pPr>
            <a:r>
              <a:rPr sz="1250" b="1" spc="85" dirty="0">
                <a:solidFill>
                  <a:srgbClr val="FFFFFF"/>
                </a:solidFill>
                <a:latin typeface="Calibri"/>
                <a:cs typeface="Calibri"/>
              </a:rPr>
              <a:t>τους</a:t>
            </a:r>
            <a:r>
              <a:rPr sz="1250" b="1" spc="35" dirty="0">
                <a:solidFill>
                  <a:srgbClr val="FFFFFF"/>
                </a:solidFill>
                <a:latin typeface="Calibri"/>
                <a:cs typeface="Calibri"/>
              </a:rPr>
              <a:t> </a:t>
            </a:r>
            <a:r>
              <a:rPr sz="1250" b="1" spc="95" dirty="0">
                <a:solidFill>
                  <a:srgbClr val="FFFFFF"/>
                </a:solidFill>
                <a:latin typeface="Calibri"/>
                <a:cs typeface="Calibri"/>
              </a:rPr>
              <a:t>πόρους</a:t>
            </a:r>
            <a:r>
              <a:rPr sz="1250" b="1" spc="45" dirty="0">
                <a:solidFill>
                  <a:srgbClr val="FFFFFF"/>
                </a:solidFill>
                <a:latin typeface="Calibri"/>
                <a:cs typeface="Calibri"/>
              </a:rPr>
              <a:t> </a:t>
            </a:r>
            <a:r>
              <a:rPr sz="1250" spc="100" dirty="0">
                <a:solidFill>
                  <a:srgbClr val="FFFFFF"/>
                </a:solidFill>
                <a:latin typeface="Calibri"/>
                <a:cs typeface="Calibri"/>
              </a:rPr>
              <a:t>που</a:t>
            </a:r>
            <a:r>
              <a:rPr sz="1250" spc="40" dirty="0">
                <a:solidFill>
                  <a:srgbClr val="FFFFFF"/>
                </a:solidFill>
                <a:latin typeface="Calibri"/>
                <a:cs typeface="Calibri"/>
              </a:rPr>
              <a:t> </a:t>
            </a:r>
            <a:r>
              <a:rPr sz="1250" spc="85" dirty="0">
                <a:solidFill>
                  <a:srgbClr val="FFFFFF"/>
                </a:solidFill>
                <a:latin typeface="Calibri"/>
                <a:cs typeface="Calibri"/>
              </a:rPr>
              <a:t>απαιτούνται</a:t>
            </a:r>
            <a:r>
              <a:rPr sz="1250" spc="40" dirty="0">
                <a:solidFill>
                  <a:srgbClr val="FFFFFF"/>
                </a:solidFill>
                <a:latin typeface="Calibri"/>
                <a:cs typeface="Calibri"/>
              </a:rPr>
              <a:t> </a:t>
            </a:r>
            <a:r>
              <a:rPr sz="1250" spc="75" dirty="0">
                <a:solidFill>
                  <a:srgbClr val="FFFFFF"/>
                </a:solidFill>
                <a:latin typeface="Calibri"/>
                <a:cs typeface="Calibri"/>
              </a:rPr>
              <a:t>για</a:t>
            </a:r>
            <a:r>
              <a:rPr sz="1250" spc="45" dirty="0">
                <a:solidFill>
                  <a:srgbClr val="FFFFFF"/>
                </a:solidFill>
                <a:latin typeface="Calibri"/>
                <a:cs typeface="Calibri"/>
              </a:rPr>
              <a:t> </a:t>
            </a:r>
            <a:r>
              <a:rPr sz="1250" b="1" spc="85" dirty="0">
                <a:solidFill>
                  <a:srgbClr val="FFFFFF"/>
                </a:solidFill>
                <a:latin typeface="Calibri"/>
                <a:cs typeface="Calibri"/>
              </a:rPr>
              <a:t>την</a:t>
            </a:r>
            <a:r>
              <a:rPr sz="1250" b="1" spc="45" dirty="0">
                <a:solidFill>
                  <a:srgbClr val="FFFFFF"/>
                </a:solidFill>
                <a:latin typeface="Calibri"/>
                <a:cs typeface="Calibri"/>
              </a:rPr>
              <a:t> </a:t>
            </a:r>
            <a:r>
              <a:rPr sz="1250" b="1" spc="95" dirty="0">
                <a:solidFill>
                  <a:srgbClr val="FFFFFF"/>
                </a:solidFill>
                <a:latin typeface="Calibri"/>
                <a:cs typeface="Calibri"/>
              </a:rPr>
              <a:t>αποκρυπτογράφηση</a:t>
            </a:r>
            <a:r>
              <a:rPr sz="1250" b="1" spc="40" dirty="0">
                <a:solidFill>
                  <a:srgbClr val="FFFFFF"/>
                </a:solidFill>
                <a:latin typeface="Calibri"/>
                <a:cs typeface="Calibri"/>
              </a:rPr>
              <a:t> </a:t>
            </a:r>
            <a:r>
              <a:rPr sz="1250" spc="90" dirty="0">
                <a:solidFill>
                  <a:srgbClr val="FFFFFF"/>
                </a:solidFill>
                <a:latin typeface="Calibri"/>
                <a:cs typeface="Calibri"/>
              </a:rPr>
              <a:t>του</a:t>
            </a:r>
            <a:r>
              <a:rPr sz="1250" spc="45" dirty="0">
                <a:solidFill>
                  <a:srgbClr val="FFFFFF"/>
                </a:solidFill>
                <a:latin typeface="Calibri"/>
                <a:cs typeface="Calibri"/>
              </a:rPr>
              <a:t> </a:t>
            </a:r>
            <a:r>
              <a:rPr sz="1250" spc="90" dirty="0">
                <a:solidFill>
                  <a:srgbClr val="FFFFFF"/>
                </a:solidFill>
                <a:latin typeface="Calibri"/>
                <a:cs typeface="Calibri"/>
              </a:rPr>
              <a:t>απλού </a:t>
            </a:r>
            <a:r>
              <a:rPr sz="1250" spc="-270" dirty="0">
                <a:solidFill>
                  <a:srgbClr val="FFFFFF"/>
                </a:solidFill>
                <a:latin typeface="Calibri"/>
                <a:cs typeface="Calibri"/>
              </a:rPr>
              <a:t> </a:t>
            </a:r>
            <a:r>
              <a:rPr sz="1250" spc="70" dirty="0">
                <a:solidFill>
                  <a:srgbClr val="FFFFFF"/>
                </a:solidFill>
                <a:latin typeface="Calibri"/>
                <a:cs typeface="Calibri"/>
              </a:rPr>
              <a:t>κειμένου.</a:t>
            </a:r>
            <a:endParaRPr sz="1250">
              <a:latin typeface="Calibri"/>
              <a:cs typeface="Calibri"/>
            </a:endParaRPr>
          </a:p>
          <a:p>
            <a:pPr>
              <a:lnSpc>
                <a:spcPct val="100000"/>
              </a:lnSpc>
              <a:spcBef>
                <a:spcPts val="45"/>
              </a:spcBef>
            </a:pPr>
            <a:endParaRPr sz="1250">
              <a:latin typeface="Calibri"/>
              <a:cs typeface="Calibri"/>
            </a:endParaRPr>
          </a:p>
          <a:p>
            <a:pPr marL="287020" marR="5080" indent="-274320" algn="just">
              <a:lnSpc>
                <a:spcPct val="96100"/>
              </a:lnSpc>
              <a:buClr>
                <a:srgbClr val="FFB800"/>
              </a:buClr>
              <a:buSzPct val="128000"/>
              <a:buFont typeface="Courier New"/>
              <a:buChar char="o"/>
              <a:tabLst>
                <a:tab pos="287020" algn="l"/>
              </a:tabLst>
            </a:pPr>
            <a:r>
              <a:rPr sz="1250" b="1" spc="114" dirty="0">
                <a:solidFill>
                  <a:srgbClr val="FFFFFF"/>
                </a:solidFill>
                <a:latin typeface="Calibri"/>
                <a:cs typeface="Calibri"/>
              </a:rPr>
              <a:t>Η </a:t>
            </a:r>
            <a:r>
              <a:rPr sz="1250" b="1" spc="85" dirty="0">
                <a:solidFill>
                  <a:srgbClr val="FFFFFF"/>
                </a:solidFill>
                <a:latin typeface="Calibri"/>
                <a:cs typeface="Calibri"/>
              </a:rPr>
              <a:t>ισχυρή</a:t>
            </a:r>
            <a:r>
              <a:rPr sz="1250" b="1" spc="90" dirty="0">
                <a:solidFill>
                  <a:srgbClr val="FFFFFF"/>
                </a:solidFill>
                <a:latin typeface="Calibri"/>
                <a:cs typeface="Calibri"/>
              </a:rPr>
              <a:t> </a:t>
            </a:r>
            <a:r>
              <a:rPr sz="1250" b="1" spc="95" dirty="0">
                <a:solidFill>
                  <a:srgbClr val="FFFFFF"/>
                </a:solidFill>
                <a:latin typeface="Calibri"/>
                <a:cs typeface="Calibri"/>
              </a:rPr>
              <a:t>κρυπτογραφία </a:t>
            </a:r>
            <a:r>
              <a:rPr sz="1250" spc="85" dirty="0">
                <a:solidFill>
                  <a:srgbClr val="FFFFFF"/>
                </a:solidFill>
                <a:latin typeface="Calibri"/>
                <a:cs typeface="Calibri"/>
              </a:rPr>
              <a:t>παράγει</a:t>
            </a:r>
            <a:r>
              <a:rPr sz="1250" spc="90" dirty="0">
                <a:solidFill>
                  <a:srgbClr val="FFFFFF"/>
                </a:solidFill>
                <a:latin typeface="Calibri"/>
                <a:cs typeface="Calibri"/>
              </a:rPr>
              <a:t> </a:t>
            </a:r>
            <a:r>
              <a:rPr sz="1250" b="1" spc="95" dirty="0">
                <a:solidFill>
                  <a:srgbClr val="FFFFFF"/>
                </a:solidFill>
                <a:latin typeface="Calibri"/>
                <a:cs typeface="Calibri"/>
              </a:rPr>
              <a:t>κρυπτογραφημένο </a:t>
            </a:r>
            <a:r>
              <a:rPr sz="1250" b="1" spc="85" dirty="0">
                <a:solidFill>
                  <a:srgbClr val="FFFFFF"/>
                </a:solidFill>
                <a:latin typeface="Calibri"/>
                <a:cs typeface="Calibri"/>
              </a:rPr>
              <a:t>κείμενο</a:t>
            </a:r>
            <a:r>
              <a:rPr sz="1250" b="1" spc="90" dirty="0">
                <a:solidFill>
                  <a:srgbClr val="FFFFFF"/>
                </a:solidFill>
                <a:latin typeface="Calibri"/>
                <a:cs typeface="Calibri"/>
              </a:rPr>
              <a:t> </a:t>
            </a:r>
            <a:r>
              <a:rPr sz="1250" spc="100" dirty="0">
                <a:solidFill>
                  <a:srgbClr val="FFFFFF"/>
                </a:solidFill>
                <a:latin typeface="Calibri"/>
                <a:cs typeface="Calibri"/>
              </a:rPr>
              <a:t>που </a:t>
            </a:r>
            <a:r>
              <a:rPr sz="1250" spc="70" dirty="0">
                <a:solidFill>
                  <a:srgbClr val="FFFFFF"/>
                </a:solidFill>
                <a:latin typeface="Calibri"/>
                <a:cs typeface="Calibri"/>
              </a:rPr>
              <a:t>είναι </a:t>
            </a:r>
            <a:r>
              <a:rPr sz="1250" spc="75" dirty="0">
                <a:solidFill>
                  <a:srgbClr val="FFFFFF"/>
                </a:solidFill>
                <a:latin typeface="Calibri"/>
                <a:cs typeface="Calibri"/>
              </a:rPr>
              <a:t> εξαιρετικά</a:t>
            </a:r>
            <a:r>
              <a:rPr sz="1250" spc="80" dirty="0">
                <a:solidFill>
                  <a:srgbClr val="FFFFFF"/>
                </a:solidFill>
                <a:latin typeface="Calibri"/>
                <a:cs typeface="Calibri"/>
              </a:rPr>
              <a:t> </a:t>
            </a:r>
            <a:r>
              <a:rPr sz="1250" b="1" spc="85" dirty="0">
                <a:solidFill>
                  <a:srgbClr val="FFFFFF"/>
                </a:solidFill>
                <a:latin typeface="Calibri"/>
                <a:cs typeface="Calibri"/>
              </a:rPr>
              <a:t>προκλητικό</a:t>
            </a:r>
            <a:r>
              <a:rPr sz="1250" b="1" spc="90" dirty="0">
                <a:solidFill>
                  <a:srgbClr val="FFFFFF"/>
                </a:solidFill>
                <a:latin typeface="Calibri"/>
                <a:cs typeface="Calibri"/>
              </a:rPr>
              <a:t> </a:t>
            </a:r>
            <a:r>
              <a:rPr sz="1250" spc="90" dirty="0">
                <a:solidFill>
                  <a:srgbClr val="FFFFFF"/>
                </a:solidFill>
                <a:latin typeface="Calibri"/>
                <a:cs typeface="Calibri"/>
              </a:rPr>
              <a:t>να</a:t>
            </a:r>
            <a:r>
              <a:rPr sz="1250" spc="95" dirty="0">
                <a:solidFill>
                  <a:srgbClr val="FFFFFF"/>
                </a:solidFill>
                <a:latin typeface="Calibri"/>
                <a:cs typeface="Calibri"/>
              </a:rPr>
              <a:t> </a:t>
            </a:r>
            <a:r>
              <a:rPr sz="1250" b="1" spc="95" dirty="0">
                <a:solidFill>
                  <a:srgbClr val="FFFFFF"/>
                </a:solidFill>
                <a:latin typeface="Calibri"/>
                <a:cs typeface="Calibri"/>
              </a:rPr>
              <a:t>αποκρυπτογραφηθεί</a:t>
            </a:r>
            <a:r>
              <a:rPr sz="1250" b="1" spc="100" dirty="0">
                <a:solidFill>
                  <a:srgbClr val="FFFFFF"/>
                </a:solidFill>
                <a:latin typeface="Calibri"/>
                <a:cs typeface="Calibri"/>
              </a:rPr>
              <a:t> </a:t>
            </a:r>
            <a:r>
              <a:rPr sz="1250" spc="85" dirty="0">
                <a:solidFill>
                  <a:srgbClr val="FFFFFF"/>
                </a:solidFill>
                <a:latin typeface="Calibri"/>
                <a:cs typeface="Calibri"/>
              </a:rPr>
              <a:t>χωρίς</a:t>
            </a:r>
            <a:r>
              <a:rPr sz="1250" spc="90" dirty="0">
                <a:solidFill>
                  <a:srgbClr val="FFFFFF"/>
                </a:solidFill>
                <a:latin typeface="Calibri"/>
                <a:cs typeface="Calibri"/>
              </a:rPr>
              <a:t> </a:t>
            </a:r>
            <a:r>
              <a:rPr sz="1250" spc="85" dirty="0">
                <a:solidFill>
                  <a:srgbClr val="FFFFFF"/>
                </a:solidFill>
                <a:latin typeface="Calibri"/>
                <a:cs typeface="Calibri"/>
              </a:rPr>
              <a:t>τη</a:t>
            </a:r>
            <a:r>
              <a:rPr sz="1250" spc="90" dirty="0">
                <a:solidFill>
                  <a:srgbClr val="FFFFFF"/>
                </a:solidFill>
                <a:latin typeface="Calibri"/>
                <a:cs typeface="Calibri"/>
              </a:rPr>
              <a:t> χρήση</a:t>
            </a:r>
            <a:r>
              <a:rPr sz="1250" spc="95" dirty="0">
                <a:solidFill>
                  <a:srgbClr val="FFFFFF"/>
                </a:solidFill>
                <a:latin typeface="Calibri"/>
                <a:cs typeface="Calibri"/>
              </a:rPr>
              <a:t> </a:t>
            </a:r>
            <a:r>
              <a:rPr sz="1250" spc="90" dirty="0">
                <a:solidFill>
                  <a:srgbClr val="FFFFFF"/>
                </a:solidFill>
                <a:latin typeface="Calibri"/>
                <a:cs typeface="Calibri"/>
              </a:rPr>
              <a:t>του </a:t>
            </a:r>
            <a:r>
              <a:rPr sz="1250" spc="95" dirty="0">
                <a:solidFill>
                  <a:srgbClr val="FFFFFF"/>
                </a:solidFill>
                <a:latin typeface="Calibri"/>
                <a:cs typeface="Calibri"/>
              </a:rPr>
              <a:t> </a:t>
            </a:r>
            <a:r>
              <a:rPr sz="1250" spc="90" dirty="0">
                <a:solidFill>
                  <a:srgbClr val="FFFFFF"/>
                </a:solidFill>
                <a:latin typeface="Calibri"/>
                <a:cs typeface="Calibri"/>
              </a:rPr>
              <a:t>κατάλληλου</a:t>
            </a:r>
            <a:r>
              <a:rPr sz="1250" spc="35" dirty="0">
                <a:solidFill>
                  <a:srgbClr val="FFFFFF"/>
                </a:solidFill>
                <a:latin typeface="Calibri"/>
                <a:cs typeface="Calibri"/>
              </a:rPr>
              <a:t> </a:t>
            </a:r>
            <a:r>
              <a:rPr sz="1250" b="1" spc="85" dirty="0">
                <a:solidFill>
                  <a:srgbClr val="FFFFFF"/>
                </a:solidFill>
                <a:latin typeface="Calibri"/>
                <a:cs typeface="Calibri"/>
              </a:rPr>
              <a:t>εργαλείου</a:t>
            </a:r>
            <a:r>
              <a:rPr sz="1250" b="1" spc="45" dirty="0">
                <a:solidFill>
                  <a:srgbClr val="FFFFFF"/>
                </a:solidFill>
                <a:latin typeface="Calibri"/>
                <a:cs typeface="Calibri"/>
              </a:rPr>
              <a:t> </a:t>
            </a:r>
            <a:r>
              <a:rPr sz="1250" spc="100" dirty="0">
                <a:solidFill>
                  <a:srgbClr val="FFFFFF"/>
                </a:solidFill>
                <a:latin typeface="Calibri"/>
                <a:cs typeface="Calibri"/>
              </a:rPr>
              <a:t>ή</a:t>
            </a:r>
            <a:r>
              <a:rPr sz="1250" spc="40" dirty="0">
                <a:solidFill>
                  <a:srgbClr val="FFFFFF"/>
                </a:solidFill>
                <a:latin typeface="Calibri"/>
                <a:cs typeface="Calibri"/>
              </a:rPr>
              <a:t> </a:t>
            </a:r>
            <a:r>
              <a:rPr sz="1250" b="1" spc="95" dirty="0">
                <a:solidFill>
                  <a:srgbClr val="FFFFFF"/>
                </a:solidFill>
                <a:latin typeface="Calibri"/>
                <a:cs typeface="Calibri"/>
              </a:rPr>
              <a:t>μεθόδου</a:t>
            </a:r>
            <a:r>
              <a:rPr sz="1250" b="1" spc="35" dirty="0">
                <a:solidFill>
                  <a:srgbClr val="FFFFFF"/>
                </a:solidFill>
                <a:latin typeface="Calibri"/>
                <a:cs typeface="Calibri"/>
              </a:rPr>
              <a:t> </a:t>
            </a:r>
            <a:r>
              <a:rPr sz="1250" b="1" spc="95" dirty="0">
                <a:solidFill>
                  <a:srgbClr val="FFFFFF"/>
                </a:solidFill>
                <a:latin typeface="Calibri"/>
                <a:cs typeface="Calibri"/>
              </a:rPr>
              <a:t>αποκρυπτογράφησης.</a:t>
            </a:r>
            <a:endParaRPr sz="1250">
              <a:latin typeface="Calibri"/>
              <a:cs typeface="Calibri"/>
            </a:endParaRPr>
          </a:p>
          <a:p>
            <a:pPr>
              <a:lnSpc>
                <a:spcPct val="100000"/>
              </a:lnSpc>
              <a:spcBef>
                <a:spcPts val="40"/>
              </a:spcBef>
              <a:buClr>
                <a:srgbClr val="FFB800"/>
              </a:buClr>
              <a:buFont typeface="Courier New"/>
              <a:buChar char="o"/>
            </a:pPr>
            <a:endParaRPr sz="1300">
              <a:latin typeface="Calibri"/>
              <a:cs typeface="Calibri"/>
            </a:endParaRPr>
          </a:p>
          <a:p>
            <a:pPr marL="287020" marR="5080" indent="-274320" algn="just">
              <a:lnSpc>
                <a:spcPct val="98400"/>
              </a:lnSpc>
              <a:buClr>
                <a:srgbClr val="FFB800"/>
              </a:buClr>
              <a:buSzPct val="128000"/>
              <a:buFont typeface="Courier New"/>
              <a:buChar char="o"/>
              <a:tabLst>
                <a:tab pos="287020" algn="l"/>
              </a:tabLst>
            </a:pPr>
            <a:r>
              <a:rPr sz="1250" spc="95" dirty="0">
                <a:solidFill>
                  <a:srgbClr val="FFFFFF"/>
                </a:solidFill>
                <a:latin typeface="Calibri"/>
                <a:cs typeface="Calibri"/>
              </a:rPr>
              <a:t>Ακόμη</a:t>
            </a:r>
            <a:r>
              <a:rPr sz="1250" spc="100" dirty="0">
                <a:solidFill>
                  <a:srgbClr val="FFFFFF"/>
                </a:solidFill>
                <a:latin typeface="Calibri"/>
                <a:cs typeface="Calibri"/>
              </a:rPr>
              <a:t> </a:t>
            </a:r>
            <a:r>
              <a:rPr sz="1250" spc="80" dirty="0">
                <a:solidFill>
                  <a:srgbClr val="FFFFFF"/>
                </a:solidFill>
                <a:latin typeface="Calibri"/>
                <a:cs typeface="Calibri"/>
              </a:rPr>
              <a:t>και</a:t>
            </a:r>
            <a:r>
              <a:rPr sz="1250" spc="85" dirty="0">
                <a:solidFill>
                  <a:srgbClr val="FFFFFF"/>
                </a:solidFill>
                <a:latin typeface="Calibri"/>
                <a:cs typeface="Calibri"/>
              </a:rPr>
              <a:t> </a:t>
            </a:r>
            <a:r>
              <a:rPr sz="1250" spc="90" dirty="0">
                <a:solidFill>
                  <a:srgbClr val="FFFFFF"/>
                </a:solidFill>
                <a:latin typeface="Calibri"/>
                <a:cs typeface="Calibri"/>
              </a:rPr>
              <a:t>με</a:t>
            </a:r>
            <a:r>
              <a:rPr sz="1250" spc="95" dirty="0">
                <a:solidFill>
                  <a:srgbClr val="FFFFFF"/>
                </a:solidFill>
                <a:latin typeface="Calibri"/>
                <a:cs typeface="Calibri"/>
              </a:rPr>
              <a:t> </a:t>
            </a:r>
            <a:r>
              <a:rPr sz="1250" spc="65" dirty="0">
                <a:solidFill>
                  <a:srgbClr val="FFFFFF"/>
                </a:solidFill>
                <a:latin typeface="Calibri"/>
                <a:cs typeface="Calibri"/>
              </a:rPr>
              <a:t>τις</a:t>
            </a:r>
            <a:r>
              <a:rPr sz="1250" spc="70" dirty="0">
                <a:solidFill>
                  <a:srgbClr val="FFFFFF"/>
                </a:solidFill>
                <a:latin typeface="Calibri"/>
                <a:cs typeface="Calibri"/>
              </a:rPr>
              <a:t> </a:t>
            </a:r>
            <a:r>
              <a:rPr sz="1250" spc="80" dirty="0">
                <a:solidFill>
                  <a:srgbClr val="FFFFFF"/>
                </a:solidFill>
                <a:latin typeface="Calibri"/>
                <a:cs typeface="Calibri"/>
              </a:rPr>
              <a:t>τεράστιες</a:t>
            </a:r>
            <a:r>
              <a:rPr sz="1250" spc="85" dirty="0">
                <a:solidFill>
                  <a:srgbClr val="FFFFFF"/>
                </a:solidFill>
                <a:latin typeface="Calibri"/>
                <a:cs typeface="Calibri"/>
              </a:rPr>
              <a:t> </a:t>
            </a:r>
            <a:r>
              <a:rPr sz="1250" b="1" spc="80" dirty="0">
                <a:solidFill>
                  <a:srgbClr val="FFFFFF"/>
                </a:solidFill>
                <a:latin typeface="Calibri"/>
                <a:cs typeface="Calibri"/>
              </a:rPr>
              <a:t>υπολογιστικές</a:t>
            </a:r>
            <a:r>
              <a:rPr sz="1250" b="1" spc="85" dirty="0">
                <a:solidFill>
                  <a:srgbClr val="FFFFFF"/>
                </a:solidFill>
                <a:latin typeface="Calibri"/>
                <a:cs typeface="Calibri"/>
              </a:rPr>
              <a:t> </a:t>
            </a:r>
            <a:r>
              <a:rPr sz="1250" b="1" spc="80" dirty="0">
                <a:solidFill>
                  <a:srgbClr val="FFFFFF"/>
                </a:solidFill>
                <a:latin typeface="Calibri"/>
                <a:cs typeface="Calibri"/>
              </a:rPr>
              <a:t>εξουσίες</a:t>
            </a:r>
            <a:r>
              <a:rPr sz="1250" b="1" spc="85" dirty="0">
                <a:solidFill>
                  <a:srgbClr val="FFFFFF"/>
                </a:solidFill>
                <a:latin typeface="Calibri"/>
                <a:cs typeface="Calibri"/>
              </a:rPr>
              <a:t> </a:t>
            </a:r>
            <a:r>
              <a:rPr sz="1250" b="1" spc="95" dirty="0">
                <a:solidFill>
                  <a:srgbClr val="FFFFFF"/>
                </a:solidFill>
                <a:latin typeface="Calibri"/>
                <a:cs typeface="Calibri"/>
              </a:rPr>
              <a:t>των</a:t>
            </a:r>
            <a:r>
              <a:rPr sz="1250" b="1" spc="100" dirty="0">
                <a:solidFill>
                  <a:srgbClr val="FFFFFF"/>
                </a:solidFill>
                <a:latin typeface="Calibri"/>
                <a:cs typeface="Calibri"/>
              </a:rPr>
              <a:t> </a:t>
            </a:r>
            <a:r>
              <a:rPr sz="1250" b="1" spc="95" dirty="0">
                <a:solidFill>
                  <a:srgbClr val="FFFFFF"/>
                </a:solidFill>
                <a:latin typeface="Calibri"/>
                <a:cs typeface="Calibri"/>
              </a:rPr>
              <a:t>σύγχρονων </a:t>
            </a:r>
            <a:r>
              <a:rPr sz="1250" b="1" spc="100" dirty="0">
                <a:solidFill>
                  <a:srgbClr val="FFFFFF"/>
                </a:solidFill>
                <a:latin typeface="Calibri"/>
                <a:cs typeface="Calibri"/>
              </a:rPr>
              <a:t> </a:t>
            </a:r>
            <a:r>
              <a:rPr sz="1250" b="1" spc="85" dirty="0">
                <a:solidFill>
                  <a:srgbClr val="FFFFFF"/>
                </a:solidFill>
                <a:latin typeface="Calibri"/>
                <a:cs typeface="Calibri"/>
              </a:rPr>
              <a:t>υπολογιστών, </a:t>
            </a:r>
            <a:r>
              <a:rPr sz="1250" spc="90" dirty="0">
                <a:solidFill>
                  <a:srgbClr val="FFFFFF"/>
                </a:solidFill>
                <a:latin typeface="Calibri"/>
                <a:cs typeface="Calibri"/>
              </a:rPr>
              <a:t>συμπεριλαμβανομένων </a:t>
            </a:r>
            <a:r>
              <a:rPr sz="1250" spc="85" dirty="0">
                <a:solidFill>
                  <a:srgbClr val="FFFFFF"/>
                </a:solidFill>
                <a:latin typeface="Calibri"/>
                <a:cs typeface="Calibri"/>
              </a:rPr>
              <a:t>ενός δισεκατομμυρίου υπολογιστών </a:t>
            </a:r>
            <a:r>
              <a:rPr sz="1250" spc="90" dirty="0">
                <a:solidFill>
                  <a:srgbClr val="FFFFFF"/>
                </a:solidFill>
                <a:latin typeface="Calibri"/>
                <a:cs typeface="Calibri"/>
              </a:rPr>
              <a:t> </a:t>
            </a:r>
            <a:r>
              <a:rPr sz="1250" spc="100" dirty="0">
                <a:solidFill>
                  <a:srgbClr val="FFFFFF"/>
                </a:solidFill>
                <a:latin typeface="Calibri"/>
                <a:cs typeface="Calibri"/>
              </a:rPr>
              <a:t>που</a:t>
            </a:r>
            <a:r>
              <a:rPr sz="1250" spc="105" dirty="0">
                <a:solidFill>
                  <a:srgbClr val="FFFFFF"/>
                </a:solidFill>
                <a:latin typeface="Calibri"/>
                <a:cs typeface="Calibri"/>
              </a:rPr>
              <a:t> </a:t>
            </a:r>
            <a:r>
              <a:rPr sz="1250" spc="90" dirty="0">
                <a:solidFill>
                  <a:srgbClr val="FFFFFF"/>
                </a:solidFill>
                <a:latin typeface="Calibri"/>
                <a:cs typeface="Calibri"/>
              </a:rPr>
              <a:t>αποδίδουν</a:t>
            </a:r>
            <a:r>
              <a:rPr sz="1250" spc="95" dirty="0">
                <a:solidFill>
                  <a:srgbClr val="FFFFFF"/>
                </a:solidFill>
                <a:latin typeface="Calibri"/>
                <a:cs typeface="Calibri"/>
              </a:rPr>
              <a:t> </a:t>
            </a:r>
            <a:r>
              <a:rPr sz="1250" spc="90" dirty="0">
                <a:solidFill>
                  <a:srgbClr val="FFFFFF"/>
                </a:solidFill>
                <a:latin typeface="Calibri"/>
                <a:cs typeface="Calibri"/>
              </a:rPr>
              <a:t>ένα</a:t>
            </a:r>
            <a:r>
              <a:rPr sz="1250" spc="95" dirty="0">
                <a:solidFill>
                  <a:srgbClr val="FFFFFF"/>
                </a:solidFill>
                <a:latin typeface="Calibri"/>
                <a:cs typeface="Calibri"/>
              </a:rPr>
              <a:t> </a:t>
            </a:r>
            <a:r>
              <a:rPr sz="1250" spc="85" dirty="0">
                <a:solidFill>
                  <a:srgbClr val="FFFFFF"/>
                </a:solidFill>
                <a:latin typeface="Calibri"/>
                <a:cs typeface="Calibri"/>
              </a:rPr>
              <a:t>δισεκατομμύριο</a:t>
            </a:r>
            <a:r>
              <a:rPr sz="1250" spc="90" dirty="0">
                <a:solidFill>
                  <a:srgbClr val="FFFFFF"/>
                </a:solidFill>
                <a:latin typeface="Calibri"/>
                <a:cs typeface="Calibri"/>
              </a:rPr>
              <a:t> </a:t>
            </a:r>
            <a:r>
              <a:rPr sz="1250" spc="85" dirty="0">
                <a:solidFill>
                  <a:srgbClr val="FFFFFF"/>
                </a:solidFill>
                <a:latin typeface="Calibri"/>
                <a:cs typeface="Calibri"/>
              </a:rPr>
              <a:t>ελέγχους</a:t>
            </a:r>
            <a:r>
              <a:rPr sz="1250" spc="90" dirty="0">
                <a:solidFill>
                  <a:srgbClr val="FFFFFF"/>
                </a:solidFill>
                <a:latin typeface="Calibri"/>
                <a:cs typeface="Calibri"/>
              </a:rPr>
              <a:t> </a:t>
            </a:r>
            <a:r>
              <a:rPr sz="1250" spc="95" dirty="0">
                <a:solidFill>
                  <a:srgbClr val="FFFFFF"/>
                </a:solidFill>
                <a:latin typeface="Calibri"/>
                <a:cs typeface="Calibri"/>
              </a:rPr>
              <a:t>ανά</a:t>
            </a:r>
            <a:r>
              <a:rPr sz="1250" spc="100" dirty="0">
                <a:solidFill>
                  <a:srgbClr val="FFFFFF"/>
                </a:solidFill>
                <a:latin typeface="Calibri"/>
                <a:cs typeface="Calibri"/>
              </a:rPr>
              <a:t> </a:t>
            </a:r>
            <a:r>
              <a:rPr sz="1250" b="1" spc="85" dirty="0">
                <a:solidFill>
                  <a:srgbClr val="FFFFFF"/>
                </a:solidFill>
                <a:latin typeface="Calibri"/>
                <a:cs typeface="Calibri"/>
              </a:rPr>
              <a:t>δευτερόλεπτο,</a:t>
            </a:r>
            <a:r>
              <a:rPr sz="1250" b="1" spc="90" dirty="0">
                <a:solidFill>
                  <a:srgbClr val="FFFFFF"/>
                </a:solidFill>
                <a:latin typeface="Calibri"/>
                <a:cs typeface="Calibri"/>
              </a:rPr>
              <a:t> </a:t>
            </a:r>
            <a:r>
              <a:rPr sz="1250" b="1" spc="100" dirty="0">
                <a:solidFill>
                  <a:srgbClr val="FFFFFF"/>
                </a:solidFill>
                <a:latin typeface="Calibri"/>
                <a:cs typeface="Calibri"/>
              </a:rPr>
              <a:t>η </a:t>
            </a:r>
            <a:r>
              <a:rPr sz="1250" b="1" spc="105" dirty="0">
                <a:solidFill>
                  <a:srgbClr val="FFFFFF"/>
                </a:solidFill>
                <a:latin typeface="Calibri"/>
                <a:cs typeface="Calibri"/>
              </a:rPr>
              <a:t> </a:t>
            </a:r>
            <a:r>
              <a:rPr sz="1250" b="1" spc="95" dirty="0">
                <a:solidFill>
                  <a:srgbClr val="FFFFFF"/>
                </a:solidFill>
                <a:latin typeface="Calibri"/>
                <a:cs typeface="Calibri"/>
              </a:rPr>
              <a:t>αποκρυπτογράφηση </a:t>
            </a:r>
            <a:r>
              <a:rPr sz="1250" b="1" spc="85" dirty="0">
                <a:solidFill>
                  <a:srgbClr val="FFFFFF"/>
                </a:solidFill>
                <a:latin typeface="Calibri"/>
                <a:cs typeface="Calibri"/>
              </a:rPr>
              <a:t>ισχυρής </a:t>
            </a:r>
            <a:r>
              <a:rPr sz="1250" b="1" spc="90" dirty="0">
                <a:solidFill>
                  <a:srgbClr val="FFFFFF"/>
                </a:solidFill>
                <a:latin typeface="Calibri"/>
                <a:cs typeface="Calibri"/>
              </a:rPr>
              <a:t>κρυπτογραφίας </a:t>
            </a:r>
            <a:r>
              <a:rPr sz="1250" b="1" spc="105" dirty="0">
                <a:solidFill>
                  <a:srgbClr val="FFFFFF"/>
                </a:solidFill>
                <a:latin typeface="Calibri"/>
                <a:cs typeface="Calibri"/>
              </a:rPr>
              <a:t>θα </a:t>
            </a:r>
            <a:r>
              <a:rPr sz="1250" spc="80" dirty="0">
                <a:solidFill>
                  <a:srgbClr val="FFFFFF"/>
                </a:solidFill>
                <a:latin typeface="Calibri"/>
                <a:cs typeface="Calibri"/>
              </a:rPr>
              <a:t>χρειαζόταν </a:t>
            </a:r>
            <a:r>
              <a:rPr sz="1250" spc="85" dirty="0">
                <a:solidFill>
                  <a:srgbClr val="FFFFFF"/>
                </a:solidFill>
                <a:latin typeface="Calibri"/>
                <a:cs typeface="Calibri"/>
              </a:rPr>
              <a:t>περισσότερο </a:t>
            </a:r>
            <a:r>
              <a:rPr sz="1250" spc="90" dirty="0">
                <a:solidFill>
                  <a:srgbClr val="FFFFFF"/>
                </a:solidFill>
                <a:latin typeface="Calibri"/>
                <a:cs typeface="Calibri"/>
              </a:rPr>
              <a:t> </a:t>
            </a:r>
            <a:r>
              <a:rPr sz="1250" spc="100" dirty="0">
                <a:solidFill>
                  <a:srgbClr val="FFFFFF"/>
                </a:solidFill>
                <a:latin typeface="Calibri"/>
                <a:cs typeface="Calibri"/>
              </a:rPr>
              <a:t>από</a:t>
            </a:r>
            <a:r>
              <a:rPr sz="1250" spc="35" dirty="0">
                <a:solidFill>
                  <a:srgbClr val="FFFFFF"/>
                </a:solidFill>
                <a:latin typeface="Calibri"/>
                <a:cs typeface="Calibri"/>
              </a:rPr>
              <a:t> </a:t>
            </a:r>
            <a:r>
              <a:rPr sz="1250" spc="85" dirty="0">
                <a:solidFill>
                  <a:srgbClr val="FFFFFF"/>
                </a:solidFill>
                <a:latin typeface="Calibri"/>
                <a:cs typeface="Calibri"/>
              </a:rPr>
              <a:t>τη</a:t>
            </a:r>
            <a:r>
              <a:rPr sz="1250" spc="40" dirty="0">
                <a:solidFill>
                  <a:srgbClr val="FFFFFF"/>
                </a:solidFill>
                <a:latin typeface="Calibri"/>
                <a:cs typeface="Calibri"/>
              </a:rPr>
              <a:t> </a:t>
            </a:r>
            <a:r>
              <a:rPr sz="1250" spc="80" dirty="0">
                <a:solidFill>
                  <a:srgbClr val="FFFFFF"/>
                </a:solidFill>
                <a:latin typeface="Calibri"/>
                <a:cs typeface="Calibri"/>
              </a:rPr>
              <a:t>διάρκεια</a:t>
            </a:r>
            <a:r>
              <a:rPr sz="1250" spc="40" dirty="0">
                <a:solidFill>
                  <a:srgbClr val="FFFFFF"/>
                </a:solidFill>
                <a:latin typeface="Calibri"/>
                <a:cs typeface="Calibri"/>
              </a:rPr>
              <a:t> </a:t>
            </a:r>
            <a:r>
              <a:rPr sz="1250" spc="90" dirty="0">
                <a:solidFill>
                  <a:srgbClr val="FFFFFF"/>
                </a:solidFill>
                <a:latin typeface="Calibri"/>
                <a:cs typeface="Calibri"/>
              </a:rPr>
              <a:t>ζωής</a:t>
            </a:r>
            <a:r>
              <a:rPr sz="1250" spc="40" dirty="0">
                <a:solidFill>
                  <a:srgbClr val="FFFFFF"/>
                </a:solidFill>
                <a:latin typeface="Calibri"/>
                <a:cs typeface="Calibri"/>
              </a:rPr>
              <a:t> </a:t>
            </a:r>
            <a:r>
              <a:rPr sz="1250" b="1" spc="90" dirty="0">
                <a:solidFill>
                  <a:srgbClr val="FFFFFF"/>
                </a:solidFill>
                <a:latin typeface="Calibri"/>
                <a:cs typeface="Calibri"/>
              </a:rPr>
              <a:t>του</a:t>
            </a:r>
            <a:r>
              <a:rPr sz="1250" b="1" spc="40" dirty="0">
                <a:solidFill>
                  <a:srgbClr val="FFFFFF"/>
                </a:solidFill>
                <a:latin typeface="Calibri"/>
                <a:cs typeface="Calibri"/>
              </a:rPr>
              <a:t> </a:t>
            </a:r>
            <a:r>
              <a:rPr sz="1250" spc="85" dirty="0">
                <a:solidFill>
                  <a:srgbClr val="FFFFFF"/>
                </a:solidFill>
                <a:latin typeface="Calibri"/>
                <a:cs typeface="Calibri"/>
              </a:rPr>
              <a:t>σύμπαντος.</a:t>
            </a:r>
            <a:endParaRPr sz="1250">
              <a:latin typeface="Calibri"/>
              <a:cs typeface="Calibri"/>
            </a:endParaRPr>
          </a:p>
        </p:txBody>
      </p:sp>
      <p:sp>
        <p:nvSpPr>
          <p:cNvPr id="10" name="object 10"/>
          <p:cNvSpPr/>
          <p:nvPr/>
        </p:nvSpPr>
        <p:spPr>
          <a:xfrm>
            <a:off x="1052830" y="6362700"/>
            <a:ext cx="95250" cy="0"/>
          </a:xfrm>
          <a:custGeom>
            <a:avLst/>
            <a:gdLst/>
            <a:ahLst/>
            <a:cxnLst/>
            <a:rect l="l" t="t" r="r" b="b"/>
            <a:pathLst>
              <a:path w="95250">
                <a:moveTo>
                  <a:pt x="0" y="0"/>
                </a:moveTo>
                <a:lnTo>
                  <a:pt x="95250" y="0"/>
                </a:lnTo>
              </a:path>
            </a:pathLst>
          </a:custGeom>
          <a:ln w="4762">
            <a:solidFill>
              <a:srgbClr val="FFFFFF"/>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7549832" y="5858509"/>
            <a:ext cx="3293427" cy="611187"/>
          </a:xfrm>
          <a:prstGeom prst="rect">
            <a:avLst/>
          </a:prstGeom>
        </p:spPr>
      </p:pic>
      <p:sp>
        <p:nvSpPr>
          <p:cNvPr id="12" name="object 12"/>
          <p:cNvSpPr txBox="1"/>
          <p:nvPr/>
        </p:nvSpPr>
        <p:spPr>
          <a:xfrm>
            <a:off x="78739" y="6277609"/>
            <a:ext cx="3025775" cy="101600"/>
          </a:xfrm>
          <a:prstGeom prst="rect">
            <a:avLst/>
          </a:prstGeom>
        </p:spPr>
        <p:txBody>
          <a:bodyPr vert="horz" wrap="square" lIns="0" tIns="0" rIns="0" bIns="0" rtlCol="0">
            <a:spAutoFit/>
          </a:bodyPr>
          <a:lstStyle/>
          <a:p>
            <a:pPr marL="12700">
              <a:lnSpc>
                <a:spcPts val="670"/>
              </a:lnSpc>
            </a:pPr>
            <a:r>
              <a:rPr sz="600" spc="55" dirty="0">
                <a:solidFill>
                  <a:srgbClr val="FFFFFF"/>
                </a:solidFill>
                <a:latin typeface="Calibri"/>
                <a:cs typeface="Calibri"/>
              </a:rPr>
              <a:t>Κρυπτογραφία</a:t>
            </a:r>
            <a:r>
              <a:rPr sz="600" spc="25" dirty="0">
                <a:solidFill>
                  <a:srgbClr val="FFFFFF"/>
                </a:solidFill>
                <a:latin typeface="Calibri"/>
                <a:cs typeface="Calibri"/>
              </a:rPr>
              <a:t> </a:t>
            </a:r>
            <a:r>
              <a:rPr sz="600" spc="55" dirty="0">
                <a:solidFill>
                  <a:srgbClr val="FFFFFF"/>
                </a:solidFill>
                <a:latin typeface="Calibri"/>
                <a:cs typeface="Calibri"/>
              </a:rPr>
              <a:t>Academy,</a:t>
            </a:r>
            <a:r>
              <a:rPr sz="600" spc="35" dirty="0">
                <a:solidFill>
                  <a:srgbClr val="FFFFFF"/>
                </a:solidFill>
                <a:latin typeface="Calibri"/>
                <a:cs typeface="Calibri"/>
              </a:rPr>
              <a:t> </a:t>
            </a:r>
            <a:r>
              <a:rPr sz="600" spc="30" dirty="0">
                <a:solidFill>
                  <a:srgbClr val="FFFFFF"/>
                </a:solidFill>
                <a:latin typeface="Calibri"/>
                <a:cs typeface="Calibri"/>
                <a:hlinkClick r:id="rId4"/>
              </a:rPr>
              <a:t>:/</a:t>
            </a:r>
            <a:r>
              <a:rPr sz="600" spc="30" dirty="0">
                <a:solidFill>
                  <a:srgbClr val="FFFFFF"/>
                </a:solidFill>
                <a:latin typeface="Calibri"/>
                <a:cs typeface="Calibri"/>
              </a:rPr>
              <a:t>/.com/introduction/,</a:t>
            </a:r>
            <a:r>
              <a:rPr sz="600" spc="-15" dirty="0">
                <a:solidFill>
                  <a:srgbClr val="FFFFFF"/>
                </a:solidFill>
                <a:latin typeface="Calibri"/>
                <a:cs typeface="Calibri"/>
              </a:rPr>
              <a:t> </a:t>
            </a:r>
            <a:r>
              <a:rPr sz="600" spc="40" dirty="0">
                <a:solidFill>
                  <a:srgbClr val="FFFFFF"/>
                </a:solidFill>
                <a:latin typeface="Calibri"/>
                <a:cs typeface="Calibri"/>
              </a:rPr>
              <a:t>πρόσβαση</a:t>
            </a:r>
            <a:r>
              <a:rPr sz="600" spc="-10" dirty="0">
                <a:solidFill>
                  <a:srgbClr val="FFFFFF"/>
                </a:solidFill>
                <a:latin typeface="Calibri"/>
                <a:cs typeface="Calibri"/>
              </a:rPr>
              <a:t> </a:t>
            </a:r>
            <a:r>
              <a:rPr sz="600" spc="30" dirty="0">
                <a:solidFill>
                  <a:srgbClr val="FFFFFF"/>
                </a:solidFill>
                <a:latin typeface="Calibri"/>
                <a:cs typeface="Calibri"/>
              </a:rPr>
              <a:t>στις</a:t>
            </a:r>
            <a:r>
              <a:rPr sz="600" spc="-10" dirty="0">
                <a:solidFill>
                  <a:srgbClr val="FFFFFF"/>
                </a:solidFill>
                <a:latin typeface="Calibri"/>
                <a:cs typeface="Calibri"/>
              </a:rPr>
              <a:t> </a:t>
            </a:r>
            <a:r>
              <a:rPr sz="600" spc="40" dirty="0">
                <a:solidFill>
                  <a:srgbClr val="FFFFFF"/>
                </a:solidFill>
                <a:latin typeface="Calibri"/>
                <a:cs typeface="Calibri"/>
              </a:rPr>
              <a:t>Φεβρουαρίου</a:t>
            </a:r>
            <a:r>
              <a:rPr sz="600" spc="-15" dirty="0">
                <a:solidFill>
                  <a:srgbClr val="FFFFFF"/>
                </a:solidFill>
                <a:latin typeface="Calibri"/>
                <a:cs typeface="Calibri"/>
              </a:rPr>
              <a:t> </a:t>
            </a:r>
            <a:r>
              <a:rPr sz="600" spc="40"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6" name="object 6"/>
            <p:cNvSpPr/>
            <p:nvPr/>
          </p:nvSpPr>
          <p:spPr>
            <a:xfrm>
              <a:off x="3088957" y="635"/>
              <a:ext cx="1818639" cy="6857365"/>
            </a:xfrm>
            <a:custGeom>
              <a:avLst/>
              <a:gdLst/>
              <a:ahLst/>
              <a:cxnLst/>
              <a:rect l="l" t="t" r="r" b="b"/>
              <a:pathLst>
                <a:path w="1818639" h="6857365">
                  <a:moveTo>
                    <a:pt x="1818322" y="0"/>
                  </a:moveTo>
                  <a:lnTo>
                    <a:pt x="0" y="6857365"/>
                  </a:lnTo>
                </a:path>
              </a:pathLst>
            </a:custGeom>
            <a:ln w="22224">
              <a:solidFill>
                <a:srgbClr val="D6791A"/>
              </a:solidFill>
            </a:ln>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78930" y="374015"/>
            <a:ext cx="4154804" cy="414020"/>
          </a:xfrm>
          <a:prstGeom prst="rect">
            <a:avLst/>
          </a:prstGeom>
        </p:spPr>
        <p:txBody>
          <a:bodyPr vert="horz" wrap="square" lIns="0" tIns="12700" rIns="0" bIns="0" rtlCol="0">
            <a:spAutoFit/>
          </a:bodyPr>
          <a:lstStyle/>
          <a:p>
            <a:pPr marL="12700">
              <a:lnSpc>
                <a:spcPct val="100000"/>
              </a:lnSpc>
              <a:spcBef>
                <a:spcPts val="100"/>
              </a:spcBef>
            </a:pPr>
            <a:r>
              <a:rPr spc="170" dirty="0"/>
              <a:t>Ιστορία </a:t>
            </a:r>
            <a:r>
              <a:rPr spc="140" dirty="0"/>
              <a:t>της</a:t>
            </a:r>
            <a:r>
              <a:rPr spc="114" dirty="0"/>
              <a:t> </a:t>
            </a:r>
            <a:r>
              <a:rPr spc="180" dirty="0"/>
              <a:t>κρυπτογραφίας</a:t>
            </a:r>
          </a:p>
        </p:txBody>
      </p:sp>
      <p:sp>
        <p:nvSpPr>
          <p:cNvPr id="9" name="object 9"/>
          <p:cNvSpPr txBox="1"/>
          <p:nvPr/>
        </p:nvSpPr>
        <p:spPr>
          <a:xfrm>
            <a:off x="5833109" y="1222375"/>
            <a:ext cx="6278245" cy="3979936"/>
          </a:xfrm>
          <a:prstGeom prst="rect">
            <a:avLst/>
          </a:prstGeom>
        </p:spPr>
        <p:txBody>
          <a:bodyPr vert="horz" wrap="square" lIns="0" tIns="67945" rIns="0" bIns="0" rtlCol="0">
            <a:spAutoFit/>
          </a:bodyPr>
          <a:lstStyle/>
          <a:p>
            <a:pPr marL="299085" indent="-286385">
              <a:lnSpc>
                <a:spcPct val="100000"/>
              </a:lnSpc>
              <a:spcBef>
                <a:spcPts val="535"/>
              </a:spcBef>
              <a:buClr>
                <a:srgbClr val="FFB800"/>
              </a:buClr>
              <a:buSzPct val="128000"/>
              <a:buFont typeface="MS Gothic"/>
              <a:buChar char="▪"/>
              <a:tabLst>
                <a:tab pos="298450" algn="l"/>
                <a:tab pos="299085" algn="l"/>
              </a:tabLst>
            </a:pPr>
            <a:r>
              <a:rPr lang="el-GR" sz="1250" spc="155" dirty="0">
                <a:solidFill>
                  <a:srgbClr val="FFFFFF"/>
                </a:solidFill>
                <a:latin typeface="Calibri"/>
                <a:cs typeface="Calibri"/>
              </a:rPr>
              <a:t>Η προέλευση της κρυπτογραφίας συνδέεται με την εποχή που οι άνθρωποι άρχισαν να γράφουν.</a:t>
            </a:r>
          </a:p>
          <a:p>
            <a:pPr marL="299085" indent="-286385">
              <a:lnSpc>
                <a:spcPct val="100000"/>
              </a:lnSpc>
              <a:spcBef>
                <a:spcPts val="535"/>
              </a:spcBef>
              <a:buClr>
                <a:srgbClr val="FFB800"/>
              </a:buClr>
              <a:buSzPct val="128000"/>
              <a:buFont typeface="MS Gothic"/>
              <a:buChar char="▪"/>
              <a:tabLst>
                <a:tab pos="298450" algn="l"/>
                <a:tab pos="299085" algn="l"/>
              </a:tabLst>
            </a:pPr>
            <a:endParaRPr lang="el-GR" sz="1250" spc="155" dirty="0">
              <a:solidFill>
                <a:srgbClr val="FFFFFF"/>
              </a:solidFill>
              <a:latin typeface="Calibri"/>
              <a:cs typeface="Calibri"/>
            </a:endParaRPr>
          </a:p>
          <a:p>
            <a:pPr marL="299085" indent="-286385">
              <a:lnSpc>
                <a:spcPct val="100000"/>
              </a:lnSpc>
              <a:spcBef>
                <a:spcPts val="535"/>
              </a:spcBef>
              <a:buClr>
                <a:srgbClr val="FFB800"/>
              </a:buClr>
              <a:buSzPct val="128000"/>
              <a:buFont typeface="MS Gothic"/>
              <a:buChar char="▪"/>
              <a:tabLst>
                <a:tab pos="298450" algn="l"/>
                <a:tab pos="299085" algn="l"/>
              </a:tabLst>
            </a:pPr>
            <a:r>
              <a:rPr lang="el-GR" sz="1250" spc="155" dirty="0">
                <a:solidFill>
                  <a:srgbClr val="FFFFFF"/>
                </a:solidFill>
                <a:latin typeface="Calibri"/>
                <a:cs typeface="Calibri"/>
              </a:rPr>
              <a:t>    Καθώς οι πολιτισμοί εξελίσσονταν, οι κοινωνίες οργανώνονταν σε φυλές, ομάδες και βασίλεια.</a:t>
            </a:r>
          </a:p>
          <a:p>
            <a:pPr marL="299085" indent="-286385">
              <a:lnSpc>
                <a:spcPct val="100000"/>
              </a:lnSpc>
              <a:spcBef>
                <a:spcPts val="535"/>
              </a:spcBef>
              <a:buClr>
                <a:srgbClr val="FFB800"/>
              </a:buClr>
              <a:buSzPct val="128000"/>
              <a:buFont typeface="MS Gothic"/>
              <a:buChar char="▪"/>
              <a:tabLst>
                <a:tab pos="298450" algn="l"/>
                <a:tab pos="299085" algn="l"/>
              </a:tabLst>
            </a:pPr>
            <a:endParaRPr lang="el-GR" sz="1250" spc="155" dirty="0">
              <a:solidFill>
                <a:srgbClr val="FFFFFF"/>
              </a:solidFill>
              <a:latin typeface="Calibri"/>
              <a:cs typeface="Calibri"/>
            </a:endParaRPr>
          </a:p>
          <a:p>
            <a:pPr marL="299085" indent="-286385">
              <a:lnSpc>
                <a:spcPct val="100000"/>
              </a:lnSpc>
              <a:spcBef>
                <a:spcPts val="535"/>
              </a:spcBef>
              <a:buClr>
                <a:srgbClr val="FFB800"/>
              </a:buClr>
              <a:buSzPct val="128000"/>
              <a:buFont typeface="MS Gothic"/>
              <a:buChar char="▪"/>
              <a:tabLst>
                <a:tab pos="298450" algn="l"/>
                <a:tab pos="299085" algn="l"/>
              </a:tabLst>
            </a:pPr>
            <a:r>
              <a:rPr lang="el-GR" sz="1250" spc="155" dirty="0">
                <a:solidFill>
                  <a:srgbClr val="FFFFFF"/>
                </a:solidFill>
                <a:latin typeface="Calibri"/>
                <a:cs typeface="Calibri"/>
              </a:rPr>
              <a:t>    Αυτό οδήγησε στην εμφάνιση εννοιών όπως η εξουσία, οι μάχες, η κυριαρχία και η πολιτική.</a:t>
            </a:r>
          </a:p>
          <a:p>
            <a:pPr marL="299085" indent="-286385">
              <a:lnSpc>
                <a:spcPct val="100000"/>
              </a:lnSpc>
              <a:spcBef>
                <a:spcPts val="535"/>
              </a:spcBef>
              <a:buClr>
                <a:srgbClr val="FFB800"/>
              </a:buClr>
              <a:buSzPct val="128000"/>
              <a:buFont typeface="MS Gothic"/>
              <a:buChar char="▪"/>
              <a:tabLst>
                <a:tab pos="298450" algn="l"/>
                <a:tab pos="299085" algn="l"/>
              </a:tabLst>
            </a:pPr>
            <a:endParaRPr lang="el-GR" sz="1250" spc="155" dirty="0">
              <a:solidFill>
                <a:srgbClr val="FFFFFF"/>
              </a:solidFill>
              <a:latin typeface="Calibri"/>
              <a:cs typeface="Calibri"/>
            </a:endParaRPr>
          </a:p>
          <a:p>
            <a:pPr marL="299085" indent="-286385">
              <a:lnSpc>
                <a:spcPct val="100000"/>
              </a:lnSpc>
              <a:spcBef>
                <a:spcPts val="535"/>
              </a:spcBef>
              <a:buClr>
                <a:srgbClr val="FFB800"/>
              </a:buClr>
              <a:buSzPct val="128000"/>
              <a:buFont typeface="MS Gothic"/>
              <a:buChar char="▪"/>
              <a:tabLst>
                <a:tab pos="298450" algn="l"/>
                <a:tab pos="299085" algn="l"/>
              </a:tabLst>
            </a:pPr>
            <a:r>
              <a:rPr lang="el-GR" sz="1250" spc="155" dirty="0">
                <a:solidFill>
                  <a:srgbClr val="FFFFFF"/>
                </a:solidFill>
                <a:latin typeface="Calibri"/>
                <a:cs typeface="Calibri"/>
              </a:rPr>
              <a:t>    Οι εξελίξεις αυτές αύξησαν την ανάγκη για μυστική επικοινωνία μεταξύ ατόμων.</a:t>
            </a:r>
          </a:p>
          <a:p>
            <a:pPr marL="299085" indent="-286385">
              <a:lnSpc>
                <a:spcPct val="100000"/>
              </a:lnSpc>
              <a:spcBef>
                <a:spcPts val="535"/>
              </a:spcBef>
              <a:buClr>
                <a:srgbClr val="FFB800"/>
              </a:buClr>
              <a:buSzPct val="128000"/>
              <a:buFont typeface="MS Gothic"/>
              <a:buChar char="▪"/>
              <a:tabLst>
                <a:tab pos="298450" algn="l"/>
                <a:tab pos="299085" algn="l"/>
              </a:tabLst>
            </a:pPr>
            <a:endParaRPr lang="el-GR" sz="1250" spc="155" dirty="0">
              <a:solidFill>
                <a:srgbClr val="FFFFFF"/>
              </a:solidFill>
              <a:latin typeface="Calibri"/>
              <a:cs typeface="Calibri"/>
            </a:endParaRPr>
          </a:p>
          <a:p>
            <a:pPr marL="299085" indent="-286385">
              <a:lnSpc>
                <a:spcPct val="100000"/>
              </a:lnSpc>
              <a:spcBef>
                <a:spcPts val="535"/>
              </a:spcBef>
              <a:buClr>
                <a:srgbClr val="FFB800"/>
              </a:buClr>
              <a:buSzPct val="128000"/>
              <a:buFont typeface="MS Gothic"/>
              <a:buChar char="▪"/>
              <a:tabLst>
                <a:tab pos="298450" algn="l"/>
                <a:tab pos="299085" algn="l"/>
              </a:tabLst>
            </a:pPr>
            <a:r>
              <a:rPr lang="el-GR" sz="1250" spc="155" dirty="0">
                <a:solidFill>
                  <a:srgbClr val="FFFFFF"/>
                </a:solidFill>
                <a:latin typeface="Calibri"/>
                <a:cs typeface="Calibri"/>
              </a:rPr>
              <a:t>    Η κρυπτογραφία εξελισσόταν συνεχώς για να καλύψει αυτή την ανάγκη για απόκρυφη επικοινωνία.</a:t>
            </a:r>
          </a:p>
          <a:p>
            <a:pPr marL="299085" indent="-286385">
              <a:lnSpc>
                <a:spcPct val="100000"/>
              </a:lnSpc>
              <a:spcBef>
                <a:spcPts val="535"/>
              </a:spcBef>
              <a:buClr>
                <a:srgbClr val="FFB800"/>
              </a:buClr>
              <a:buSzPct val="128000"/>
              <a:buFont typeface="MS Gothic"/>
              <a:buChar char="▪"/>
              <a:tabLst>
                <a:tab pos="298450" algn="l"/>
                <a:tab pos="299085" algn="l"/>
              </a:tabLst>
            </a:pPr>
            <a:endParaRPr lang="el-GR" sz="1250" spc="155" dirty="0">
              <a:solidFill>
                <a:srgbClr val="FFFFFF"/>
              </a:solidFill>
              <a:latin typeface="Calibri"/>
              <a:cs typeface="Calibri"/>
            </a:endParaRPr>
          </a:p>
          <a:p>
            <a:pPr marL="299085" indent="-286385">
              <a:lnSpc>
                <a:spcPct val="100000"/>
              </a:lnSpc>
              <a:spcBef>
                <a:spcPts val="535"/>
              </a:spcBef>
              <a:buClr>
                <a:srgbClr val="FFB800"/>
              </a:buClr>
              <a:buSzPct val="128000"/>
              <a:buFont typeface="MS Gothic"/>
              <a:buChar char="▪"/>
              <a:tabLst>
                <a:tab pos="298450" algn="l"/>
                <a:tab pos="299085" algn="l"/>
              </a:tabLst>
            </a:pPr>
            <a:r>
              <a:rPr lang="el-GR" sz="1250" spc="155" dirty="0">
                <a:solidFill>
                  <a:srgbClr val="FFFFFF"/>
                </a:solidFill>
                <a:latin typeface="Calibri"/>
                <a:cs typeface="Calibri"/>
              </a:rPr>
              <a:t>    Οι ρίζες της κρυπτογραφίας εντοπίζονται στους ρωμαϊκούς και αιγυπτιακούς πολιτισμούς.</a:t>
            </a:r>
            <a:endParaRPr lang="el-GR" sz="1250" dirty="0">
              <a:latin typeface="Calibri"/>
              <a:cs typeface="Calibri"/>
            </a:endParaRPr>
          </a:p>
        </p:txBody>
      </p:sp>
      <p:pic>
        <p:nvPicPr>
          <p:cNvPr id="13" name="object 13"/>
          <p:cNvPicPr/>
          <p:nvPr/>
        </p:nvPicPr>
        <p:blipFill>
          <a:blip r:embed="rId3" cstate="print"/>
          <a:stretch>
            <a:fillRect/>
          </a:stretch>
        </p:blipFill>
        <p:spPr>
          <a:xfrm>
            <a:off x="7549832" y="6004559"/>
            <a:ext cx="3246120" cy="602297"/>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58000"/>
            <a:chOff x="0" y="0"/>
            <a:chExt cx="6042660" cy="6858000"/>
          </a:xfrm>
        </p:grpSpPr>
        <p:sp>
          <p:nvSpPr>
            <p:cNvPr id="3" name="object 3"/>
            <p:cNvSpPr/>
            <p:nvPr/>
          </p:nvSpPr>
          <p:spPr>
            <a:xfrm>
              <a:off x="4495800" y="5113020"/>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4" name="object 4"/>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5841364" cy="6858000"/>
            </a:xfrm>
            <a:prstGeom prst="rect">
              <a:avLst/>
            </a:prstGeom>
          </p:spPr>
        </p:pic>
      </p:grpSp>
      <p:sp>
        <p:nvSpPr>
          <p:cNvPr id="6" name="object 6"/>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7" name="object 7"/>
          <p:cNvSpPr txBox="1">
            <a:spLocks noGrp="1"/>
          </p:cNvSpPr>
          <p:nvPr>
            <p:ph type="title"/>
          </p:nvPr>
        </p:nvSpPr>
        <p:spPr>
          <a:xfrm>
            <a:off x="6678930" y="374015"/>
            <a:ext cx="4154804" cy="414020"/>
          </a:xfrm>
          <a:prstGeom prst="rect">
            <a:avLst/>
          </a:prstGeom>
        </p:spPr>
        <p:txBody>
          <a:bodyPr vert="horz" wrap="square" lIns="0" tIns="12700" rIns="0" bIns="0" rtlCol="0">
            <a:spAutoFit/>
          </a:bodyPr>
          <a:lstStyle/>
          <a:p>
            <a:pPr marL="12700">
              <a:lnSpc>
                <a:spcPct val="100000"/>
              </a:lnSpc>
              <a:spcBef>
                <a:spcPts val="100"/>
              </a:spcBef>
            </a:pPr>
            <a:r>
              <a:rPr spc="170" dirty="0"/>
              <a:t>Ιστορία </a:t>
            </a:r>
            <a:r>
              <a:rPr spc="140" dirty="0"/>
              <a:t>της</a:t>
            </a:r>
            <a:r>
              <a:rPr spc="114" dirty="0"/>
              <a:t> </a:t>
            </a:r>
            <a:r>
              <a:rPr spc="180" dirty="0"/>
              <a:t>κρυπτογραφίας</a:t>
            </a:r>
          </a:p>
        </p:txBody>
      </p:sp>
      <p:sp>
        <p:nvSpPr>
          <p:cNvPr id="8" name="object 8"/>
          <p:cNvSpPr txBox="1"/>
          <p:nvPr/>
        </p:nvSpPr>
        <p:spPr>
          <a:xfrm>
            <a:off x="5836920" y="1286192"/>
            <a:ext cx="6268720" cy="3089910"/>
          </a:xfrm>
          <a:prstGeom prst="rect">
            <a:avLst/>
          </a:prstGeom>
        </p:spPr>
        <p:txBody>
          <a:bodyPr vert="horz" wrap="square" lIns="0" tIns="12700" rIns="0" bIns="0" rtlCol="0">
            <a:spAutoFit/>
          </a:bodyPr>
          <a:lstStyle/>
          <a:p>
            <a:pPr marL="299720" indent="-287020">
              <a:lnSpc>
                <a:spcPts val="1495"/>
              </a:lnSpc>
              <a:spcBef>
                <a:spcPts val="100"/>
              </a:spcBef>
              <a:buClr>
                <a:srgbClr val="FFB800"/>
              </a:buClr>
              <a:buSzPct val="128000"/>
              <a:buFont typeface="MS Gothic"/>
              <a:buChar char="▪"/>
              <a:tabLst>
                <a:tab pos="299085" algn="l"/>
                <a:tab pos="299720" algn="l"/>
                <a:tab pos="1197610" algn="l"/>
                <a:tab pos="1496695" algn="l"/>
                <a:tab pos="2372995" algn="l"/>
                <a:tab pos="3166745" algn="l"/>
                <a:tab pos="3580765" algn="l"/>
                <a:tab pos="4184015" algn="l"/>
                <a:tab pos="4819015" algn="l"/>
              </a:tabLst>
            </a:pPr>
            <a:r>
              <a:rPr sz="1250" spc="55" dirty="0">
                <a:solidFill>
                  <a:srgbClr val="FFFFFF"/>
                </a:solidFill>
                <a:latin typeface="Calibri"/>
                <a:cs typeface="Calibri"/>
              </a:rPr>
              <a:t>Αργότερα,	</a:t>
            </a:r>
            <a:r>
              <a:rPr sz="1250" spc="50" dirty="0">
                <a:solidFill>
                  <a:srgbClr val="FFFFFF"/>
                </a:solidFill>
                <a:latin typeface="Calibri"/>
                <a:cs typeface="Calibri"/>
              </a:rPr>
              <a:t>οι	</a:t>
            </a:r>
            <a:r>
              <a:rPr sz="1250" spc="55" dirty="0">
                <a:solidFill>
                  <a:srgbClr val="FFFFFF"/>
                </a:solidFill>
                <a:latin typeface="Calibri"/>
                <a:cs typeface="Calibri"/>
              </a:rPr>
              <a:t>μελετητές	</a:t>
            </a:r>
            <a:r>
              <a:rPr sz="1250" spc="60" dirty="0">
                <a:solidFill>
                  <a:srgbClr val="FFFFFF"/>
                </a:solidFill>
                <a:latin typeface="Calibri"/>
                <a:cs typeface="Calibri"/>
              </a:rPr>
              <a:t>πέρασαν	στη	χρήση	</a:t>
            </a:r>
            <a:r>
              <a:rPr sz="1250" spc="65" dirty="0">
                <a:solidFill>
                  <a:srgbClr val="FFFFFF"/>
                </a:solidFill>
                <a:latin typeface="Calibri"/>
                <a:cs typeface="Calibri"/>
              </a:rPr>
              <a:t>απλών	</a:t>
            </a:r>
            <a:r>
              <a:rPr sz="1250" b="1" spc="60" dirty="0">
                <a:solidFill>
                  <a:srgbClr val="FFFFFF"/>
                </a:solidFill>
                <a:latin typeface="Calibri"/>
                <a:cs typeface="Calibri"/>
              </a:rPr>
              <a:t>μονο-αλφαβητικών</a:t>
            </a:r>
            <a:endParaRPr sz="1250">
              <a:latin typeface="Calibri"/>
              <a:cs typeface="Calibri"/>
            </a:endParaRPr>
          </a:p>
          <a:p>
            <a:pPr marL="299085">
              <a:lnSpc>
                <a:spcPts val="1495"/>
              </a:lnSpc>
            </a:pPr>
            <a:r>
              <a:rPr sz="1250" spc="60" dirty="0">
                <a:solidFill>
                  <a:srgbClr val="FFFFFF"/>
                </a:solidFill>
                <a:latin typeface="Calibri"/>
                <a:cs typeface="Calibri"/>
              </a:rPr>
              <a:t>κρυπτογραφήσεων</a:t>
            </a:r>
            <a:r>
              <a:rPr sz="1250" spc="30" dirty="0">
                <a:solidFill>
                  <a:srgbClr val="FFFFFF"/>
                </a:solidFill>
                <a:latin typeface="Calibri"/>
                <a:cs typeface="Calibri"/>
              </a:rPr>
              <a:t> </a:t>
            </a:r>
            <a:r>
              <a:rPr sz="1250" b="1" spc="55" dirty="0">
                <a:solidFill>
                  <a:srgbClr val="FFFFFF"/>
                </a:solidFill>
                <a:latin typeface="Calibri"/>
                <a:cs typeface="Calibri"/>
              </a:rPr>
              <a:t>αντικατάστασης</a:t>
            </a:r>
            <a:r>
              <a:rPr sz="1250" b="1" spc="25" dirty="0">
                <a:solidFill>
                  <a:srgbClr val="FFFFFF"/>
                </a:solidFill>
                <a:latin typeface="Calibri"/>
                <a:cs typeface="Calibri"/>
              </a:rPr>
              <a:t> </a:t>
            </a:r>
            <a:r>
              <a:rPr sz="1250" spc="65" dirty="0">
                <a:solidFill>
                  <a:srgbClr val="FFFFFF"/>
                </a:solidFill>
                <a:latin typeface="Calibri"/>
                <a:cs typeface="Calibri"/>
              </a:rPr>
              <a:t>γύρω</a:t>
            </a:r>
            <a:r>
              <a:rPr sz="1250" spc="35" dirty="0">
                <a:solidFill>
                  <a:srgbClr val="FFFFFF"/>
                </a:solidFill>
                <a:latin typeface="Calibri"/>
                <a:cs typeface="Calibri"/>
              </a:rPr>
              <a:t> </a:t>
            </a:r>
            <a:r>
              <a:rPr sz="1250" spc="55" dirty="0">
                <a:solidFill>
                  <a:srgbClr val="FFFFFF"/>
                </a:solidFill>
                <a:latin typeface="Calibri"/>
                <a:cs typeface="Calibri"/>
              </a:rPr>
              <a:t>στο</a:t>
            </a:r>
            <a:r>
              <a:rPr sz="1250" spc="30" dirty="0">
                <a:solidFill>
                  <a:srgbClr val="FFFFFF"/>
                </a:solidFill>
                <a:latin typeface="Calibri"/>
                <a:cs typeface="Calibri"/>
              </a:rPr>
              <a:t> </a:t>
            </a:r>
            <a:r>
              <a:rPr sz="1250" b="1" spc="60" dirty="0">
                <a:solidFill>
                  <a:srgbClr val="FFFFFF"/>
                </a:solidFill>
                <a:latin typeface="Calibri"/>
                <a:cs typeface="Calibri"/>
              </a:rPr>
              <a:t>500</a:t>
            </a:r>
            <a:r>
              <a:rPr sz="1250" b="1" spc="30" dirty="0">
                <a:solidFill>
                  <a:srgbClr val="FFFFFF"/>
                </a:solidFill>
                <a:latin typeface="Calibri"/>
                <a:cs typeface="Calibri"/>
              </a:rPr>
              <a:t> </a:t>
            </a:r>
            <a:r>
              <a:rPr sz="1250" spc="60" dirty="0">
                <a:solidFill>
                  <a:srgbClr val="FFFFFF"/>
                </a:solidFill>
                <a:latin typeface="Calibri"/>
                <a:cs typeface="Calibri"/>
              </a:rPr>
              <a:t>με</a:t>
            </a:r>
            <a:r>
              <a:rPr sz="1250" spc="35" dirty="0">
                <a:solidFill>
                  <a:srgbClr val="FFFFFF"/>
                </a:solidFill>
                <a:latin typeface="Calibri"/>
                <a:cs typeface="Calibri"/>
              </a:rPr>
              <a:t> </a:t>
            </a:r>
            <a:r>
              <a:rPr sz="1250" b="1" spc="60" dirty="0">
                <a:solidFill>
                  <a:srgbClr val="FFFFFF"/>
                </a:solidFill>
                <a:latin typeface="Calibri"/>
                <a:cs typeface="Calibri"/>
              </a:rPr>
              <a:t>600</a:t>
            </a:r>
            <a:r>
              <a:rPr sz="1250" b="1" spc="25" dirty="0">
                <a:solidFill>
                  <a:srgbClr val="FFFFFF"/>
                </a:solidFill>
                <a:latin typeface="Calibri"/>
                <a:cs typeface="Calibri"/>
              </a:rPr>
              <a:t> </a:t>
            </a:r>
            <a:r>
              <a:rPr sz="1250" spc="45" dirty="0">
                <a:solidFill>
                  <a:srgbClr val="FFFFFF"/>
                </a:solidFill>
                <a:latin typeface="Calibri"/>
                <a:cs typeface="Calibri"/>
              </a:rPr>
              <a:t>π.Χ.</a:t>
            </a:r>
            <a:endParaRPr sz="1250">
              <a:latin typeface="Calibri"/>
              <a:cs typeface="Calibri"/>
            </a:endParaRPr>
          </a:p>
          <a:p>
            <a:pPr>
              <a:lnSpc>
                <a:spcPct val="100000"/>
              </a:lnSpc>
              <a:spcBef>
                <a:spcPts val="40"/>
              </a:spcBef>
            </a:pPr>
            <a:endParaRPr sz="1450">
              <a:latin typeface="Calibri"/>
              <a:cs typeface="Calibri"/>
            </a:endParaRPr>
          </a:p>
          <a:p>
            <a:pPr marL="299720" indent="-287020">
              <a:lnSpc>
                <a:spcPts val="1495"/>
              </a:lnSpc>
              <a:buClr>
                <a:srgbClr val="FFB800"/>
              </a:buClr>
              <a:buSzPct val="128000"/>
              <a:buFont typeface="MS Gothic"/>
              <a:buChar char="▪"/>
              <a:tabLst>
                <a:tab pos="299085" algn="l"/>
                <a:tab pos="299720" algn="l"/>
              </a:tabLst>
            </a:pPr>
            <a:r>
              <a:rPr sz="1250" spc="114" dirty="0">
                <a:solidFill>
                  <a:srgbClr val="FFFFFF"/>
                </a:solidFill>
                <a:latin typeface="Calibri"/>
                <a:cs typeface="Calibri"/>
              </a:rPr>
              <a:t>Η</a:t>
            </a:r>
            <a:r>
              <a:rPr sz="1250" spc="130" dirty="0">
                <a:solidFill>
                  <a:srgbClr val="FFFFFF"/>
                </a:solidFill>
                <a:latin typeface="Calibri"/>
                <a:cs typeface="Calibri"/>
              </a:rPr>
              <a:t> </a:t>
            </a:r>
            <a:r>
              <a:rPr sz="1250" spc="90" dirty="0">
                <a:solidFill>
                  <a:srgbClr val="FFFFFF"/>
                </a:solidFill>
                <a:latin typeface="Calibri"/>
                <a:cs typeface="Calibri"/>
              </a:rPr>
              <a:t>μέθοδος</a:t>
            </a:r>
            <a:r>
              <a:rPr sz="1250" spc="130" dirty="0">
                <a:solidFill>
                  <a:srgbClr val="FFFFFF"/>
                </a:solidFill>
                <a:latin typeface="Calibri"/>
                <a:cs typeface="Calibri"/>
              </a:rPr>
              <a:t> </a:t>
            </a:r>
            <a:r>
              <a:rPr sz="1250" spc="95" dirty="0">
                <a:solidFill>
                  <a:srgbClr val="FFFFFF"/>
                </a:solidFill>
                <a:latin typeface="Calibri"/>
                <a:cs typeface="Calibri"/>
              </a:rPr>
              <a:t>αυτή</a:t>
            </a:r>
            <a:r>
              <a:rPr sz="1250" spc="130" dirty="0">
                <a:solidFill>
                  <a:srgbClr val="FFFFFF"/>
                </a:solidFill>
                <a:latin typeface="Calibri"/>
                <a:cs typeface="Calibri"/>
              </a:rPr>
              <a:t> </a:t>
            </a:r>
            <a:r>
              <a:rPr sz="1250" spc="85" dirty="0">
                <a:solidFill>
                  <a:srgbClr val="FFFFFF"/>
                </a:solidFill>
                <a:latin typeface="Calibri"/>
                <a:cs typeface="Calibri"/>
              </a:rPr>
              <a:t>περιλάμβανε</a:t>
            </a:r>
            <a:r>
              <a:rPr sz="1250" spc="130" dirty="0">
                <a:solidFill>
                  <a:srgbClr val="FFFFFF"/>
                </a:solidFill>
                <a:latin typeface="Calibri"/>
                <a:cs typeface="Calibri"/>
              </a:rPr>
              <a:t> </a:t>
            </a:r>
            <a:r>
              <a:rPr sz="1250" b="1" spc="85" dirty="0">
                <a:solidFill>
                  <a:srgbClr val="FFFFFF"/>
                </a:solidFill>
                <a:latin typeface="Calibri"/>
                <a:cs typeface="Calibri"/>
              </a:rPr>
              <a:t>την</a:t>
            </a:r>
            <a:r>
              <a:rPr sz="1250" b="1" spc="135" dirty="0">
                <a:solidFill>
                  <a:srgbClr val="FFFFFF"/>
                </a:solidFill>
                <a:latin typeface="Calibri"/>
                <a:cs typeface="Calibri"/>
              </a:rPr>
              <a:t> </a:t>
            </a:r>
            <a:r>
              <a:rPr sz="1250" b="1" spc="90" dirty="0">
                <a:solidFill>
                  <a:srgbClr val="FFFFFF"/>
                </a:solidFill>
                <a:latin typeface="Calibri"/>
                <a:cs typeface="Calibri"/>
              </a:rPr>
              <a:t>αντικατάσταση</a:t>
            </a:r>
            <a:r>
              <a:rPr sz="1250" b="1" spc="114" dirty="0">
                <a:solidFill>
                  <a:srgbClr val="FFFFFF"/>
                </a:solidFill>
                <a:latin typeface="Calibri"/>
                <a:cs typeface="Calibri"/>
              </a:rPr>
              <a:t> </a:t>
            </a:r>
            <a:r>
              <a:rPr sz="1250" b="1" spc="100" dirty="0">
                <a:solidFill>
                  <a:srgbClr val="FFFFFF"/>
                </a:solidFill>
                <a:latin typeface="Calibri"/>
                <a:cs typeface="Calibri"/>
              </a:rPr>
              <a:t>γραμμάτων</a:t>
            </a:r>
            <a:r>
              <a:rPr sz="1250" b="1" spc="135" dirty="0">
                <a:solidFill>
                  <a:srgbClr val="FFFFFF"/>
                </a:solidFill>
                <a:latin typeface="Calibri"/>
                <a:cs typeface="Calibri"/>
              </a:rPr>
              <a:t> </a:t>
            </a:r>
            <a:r>
              <a:rPr sz="1250" spc="90" dirty="0">
                <a:solidFill>
                  <a:srgbClr val="FFFFFF"/>
                </a:solidFill>
                <a:latin typeface="Calibri"/>
                <a:cs typeface="Calibri"/>
              </a:rPr>
              <a:t>σε</a:t>
            </a:r>
            <a:r>
              <a:rPr sz="1250" spc="125" dirty="0">
                <a:solidFill>
                  <a:srgbClr val="FFFFFF"/>
                </a:solidFill>
                <a:latin typeface="Calibri"/>
                <a:cs typeface="Calibri"/>
              </a:rPr>
              <a:t> </a:t>
            </a:r>
            <a:r>
              <a:rPr sz="1250" spc="90" dirty="0">
                <a:solidFill>
                  <a:srgbClr val="FFFFFF"/>
                </a:solidFill>
                <a:latin typeface="Calibri"/>
                <a:cs typeface="Calibri"/>
              </a:rPr>
              <a:t>ένα</a:t>
            </a:r>
            <a:r>
              <a:rPr sz="1250" spc="140" dirty="0">
                <a:solidFill>
                  <a:srgbClr val="FFFFFF"/>
                </a:solidFill>
                <a:latin typeface="Calibri"/>
                <a:cs typeface="Calibri"/>
              </a:rPr>
              <a:t> </a:t>
            </a:r>
            <a:r>
              <a:rPr sz="1250" b="1" spc="100" dirty="0">
                <a:solidFill>
                  <a:srgbClr val="FFFFFF"/>
                </a:solidFill>
                <a:latin typeface="Calibri"/>
                <a:cs typeface="Calibri"/>
              </a:rPr>
              <a:t>μήνυμα</a:t>
            </a:r>
            <a:endParaRPr sz="1250">
              <a:latin typeface="Calibri"/>
              <a:cs typeface="Calibri"/>
            </a:endParaRPr>
          </a:p>
          <a:p>
            <a:pPr marL="299085">
              <a:lnSpc>
                <a:spcPts val="1495"/>
              </a:lnSpc>
            </a:pPr>
            <a:r>
              <a:rPr sz="1250" spc="90" dirty="0">
                <a:solidFill>
                  <a:srgbClr val="FFFFFF"/>
                </a:solidFill>
                <a:latin typeface="Calibri"/>
                <a:cs typeface="Calibri"/>
              </a:rPr>
              <a:t>με</a:t>
            </a:r>
            <a:r>
              <a:rPr sz="1250" spc="40" dirty="0">
                <a:solidFill>
                  <a:srgbClr val="FFFFFF"/>
                </a:solidFill>
                <a:latin typeface="Calibri"/>
                <a:cs typeface="Calibri"/>
              </a:rPr>
              <a:t> </a:t>
            </a:r>
            <a:r>
              <a:rPr sz="1250" spc="95" dirty="0">
                <a:solidFill>
                  <a:srgbClr val="FFFFFF"/>
                </a:solidFill>
                <a:latin typeface="Calibri"/>
                <a:cs typeface="Calibri"/>
              </a:rPr>
              <a:t>άλλα</a:t>
            </a:r>
            <a:r>
              <a:rPr sz="1250" spc="50" dirty="0">
                <a:solidFill>
                  <a:srgbClr val="FFFFFF"/>
                </a:solidFill>
                <a:latin typeface="Calibri"/>
                <a:cs typeface="Calibri"/>
              </a:rPr>
              <a:t> </a:t>
            </a:r>
            <a:r>
              <a:rPr sz="1250" b="1" spc="95" dirty="0">
                <a:solidFill>
                  <a:srgbClr val="FFFFFF"/>
                </a:solidFill>
                <a:latin typeface="Calibri"/>
                <a:cs typeface="Calibri"/>
              </a:rPr>
              <a:t>γράμματα</a:t>
            </a:r>
            <a:r>
              <a:rPr sz="1250" b="1" spc="45" dirty="0">
                <a:solidFill>
                  <a:srgbClr val="FFFFFF"/>
                </a:solidFill>
                <a:latin typeface="Calibri"/>
                <a:cs typeface="Calibri"/>
              </a:rPr>
              <a:t> </a:t>
            </a:r>
            <a:r>
              <a:rPr sz="1250" spc="100" dirty="0">
                <a:solidFill>
                  <a:srgbClr val="FFFFFF"/>
                </a:solidFill>
                <a:latin typeface="Calibri"/>
                <a:cs typeface="Calibri"/>
              </a:rPr>
              <a:t>σύμφωνα</a:t>
            </a:r>
            <a:r>
              <a:rPr sz="1250" spc="50" dirty="0">
                <a:solidFill>
                  <a:srgbClr val="FFFFFF"/>
                </a:solidFill>
                <a:latin typeface="Calibri"/>
                <a:cs typeface="Calibri"/>
              </a:rPr>
              <a:t> </a:t>
            </a:r>
            <a:r>
              <a:rPr sz="1250" spc="90" dirty="0">
                <a:solidFill>
                  <a:srgbClr val="FFFFFF"/>
                </a:solidFill>
                <a:latin typeface="Calibri"/>
                <a:cs typeface="Calibri"/>
              </a:rPr>
              <a:t>με</a:t>
            </a:r>
            <a:r>
              <a:rPr sz="1250" spc="40" dirty="0">
                <a:solidFill>
                  <a:srgbClr val="FFFFFF"/>
                </a:solidFill>
                <a:latin typeface="Calibri"/>
                <a:cs typeface="Calibri"/>
              </a:rPr>
              <a:t> </a:t>
            </a:r>
            <a:r>
              <a:rPr sz="1250" spc="85" dirty="0">
                <a:solidFill>
                  <a:srgbClr val="FFFFFF"/>
                </a:solidFill>
                <a:latin typeface="Calibri"/>
                <a:cs typeface="Calibri"/>
              </a:rPr>
              <a:t>έναν</a:t>
            </a:r>
            <a:r>
              <a:rPr sz="1250" spc="50" dirty="0">
                <a:solidFill>
                  <a:srgbClr val="FFFFFF"/>
                </a:solidFill>
                <a:latin typeface="Calibri"/>
                <a:cs typeface="Calibri"/>
              </a:rPr>
              <a:t> </a:t>
            </a:r>
            <a:r>
              <a:rPr sz="1250" b="1" spc="85" dirty="0">
                <a:solidFill>
                  <a:srgbClr val="FFFFFF"/>
                </a:solidFill>
                <a:latin typeface="Calibri"/>
                <a:cs typeface="Calibri"/>
              </a:rPr>
              <a:t>μυστικό</a:t>
            </a:r>
            <a:r>
              <a:rPr sz="1250" b="1" spc="40" dirty="0">
                <a:solidFill>
                  <a:srgbClr val="FFFFFF"/>
                </a:solidFill>
                <a:latin typeface="Calibri"/>
                <a:cs typeface="Calibri"/>
              </a:rPr>
              <a:t> </a:t>
            </a:r>
            <a:r>
              <a:rPr sz="1250" b="1" spc="85" dirty="0">
                <a:solidFill>
                  <a:srgbClr val="FFFFFF"/>
                </a:solidFill>
                <a:latin typeface="Calibri"/>
                <a:cs typeface="Calibri"/>
              </a:rPr>
              <a:t>κανόνα.</a:t>
            </a:r>
            <a:endParaRPr sz="1250">
              <a:latin typeface="Calibri"/>
              <a:cs typeface="Calibri"/>
            </a:endParaRPr>
          </a:p>
          <a:p>
            <a:pPr>
              <a:lnSpc>
                <a:spcPct val="100000"/>
              </a:lnSpc>
              <a:spcBef>
                <a:spcPts val="55"/>
              </a:spcBef>
            </a:pPr>
            <a:endParaRPr sz="1450">
              <a:latin typeface="Calibri"/>
              <a:cs typeface="Calibri"/>
            </a:endParaRPr>
          </a:p>
          <a:p>
            <a:pPr marL="299720" indent="-287020">
              <a:lnSpc>
                <a:spcPts val="1495"/>
              </a:lnSpc>
              <a:buClr>
                <a:srgbClr val="FFB800"/>
              </a:buClr>
              <a:buSzPct val="128000"/>
              <a:buFont typeface="MS Gothic"/>
              <a:buChar char="▪"/>
              <a:tabLst>
                <a:tab pos="299085" algn="l"/>
                <a:tab pos="299720" algn="l"/>
                <a:tab pos="579755" algn="l"/>
                <a:tab pos="1386205" algn="l"/>
                <a:tab pos="2356485" algn="l"/>
                <a:tab pos="2720975" algn="l"/>
                <a:tab pos="3340735" algn="l"/>
                <a:tab pos="3740785" algn="l"/>
                <a:tab pos="4163060" algn="l"/>
                <a:tab pos="5974080" algn="l"/>
              </a:tabLst>
            </a:pPr>
            <a:r>
              <a:rPr sz="1250" spc="165" dirty="0">
                <a:solidFill>
                  <a:srgbClr val="FFFFFF"/>
                </a:solidFill>
                <a:latin typeface="Calibri"/>
                <a:cs typeface="Calibri"/>
              </a:rPr>
              <a:t>Ο	</a:t>
            </a:r>
            <a:r>
              <a:rPr sz="1250" spc="110" dirty="0">
                <a:solidFill>
                  <a:srgbClr val="FFFFFF"/>
                </a:solidFill>
                <a:latin typeface="Calibri"/>
                <a:cs typeface="Calibri"/>
              </a:rPr>
              <a:t>κ</a:t>
            </a:r>
            <a:r>
              <a:rPr sz="1250" spc="140" dirty="0">
                <a:solidFill>
                  <a:srgbClr val="FFFFFF"/>
                </a:solidFill>
                <a:latin typeface="Calibri"/>
                <a:cs typeface="Calibri"/>
              </a:rPr>
              <a:t>α</a:t>
            </a:r>
            <a:r>
              <a:rPr sz="1250" spc="105" dirty="0">
                <a:solidFill>
                  <a:srgbClr val="FFFFFF"/>
                </a:solidFill>
                <a:latin typeface="Calibri"/>
                <a:cs typeface="Calibri"/>
              </a:rPr>
              <a:t>ν</a:t>
            </a:r>
            <a:r>
              <a:rPr sz="1250" spc="130" dirty="0">
                <a:solidFill>
                  <a:srgbClr val="FFFFFF"/>
                </a:solidFill>
                <a:latin typeface="Calibri"/>
                <a:cs typeface="Calibri"/>
              </a:rPr>
              <a:t>ό</a:t>
            </a:r>
            <a:r>
              <a:rPr sz="1250" spc="105" dirty="0">
                <a:solidFill>
                  <a:srgbClr val="FFFFFF"/>
                </a:solidFill>
                <a:latin typeface="Calibri"/>
                <a:cs typeface="Calibri"/>
              </a:rPr>
              <a:t>ν</a:t>
            </a:r>
            <a:r>
              <a:rPr sz="1250" spc="140" dirty="0">
                <a:solidFill>
                  <a:srgbClr val="FFFFFF"/>
                </a:solidFill>
                <a:latin typeface="Calibri"/>
                <a:cs typeface="Calibri"/>
              </a:rPr>
              <a:t>α</a:t>
            </a:r>
            <a:r>
              <a:rPr sz="1250" spc="100" dirty="0">
                <a:solidFill>
                  <a:srgbClr val="FFFFFF"/>
                </a:solidFill>
                <a:latin typeface="Calibri"/>
                <a:cs typeface="Calibri"/>
              </a:rPr>
              <a:t>ς</a:t>
            </a:r>
            <a:r>
              <a:rPr sz="1250" dirty="0">
                <a:solidFill>
                  <a:srgbClr val="FFFFFF"/>
                </a:solidFill>
                <a:latin typeface="Calibri"/>
                <a:cs typeface="Calibri"/>
              </a:rPr>
              <a:t>	</a:t>
            </a:r>
            <a:r>
              <a:rPr sz="1250" spc="100" dirty="0">
                <a:solidFill>
                  <a:srgbClr val="FFFFFF"/>
                </a:solidFill>
                <a:latin typeface="Calibri"/>
                <a:cs typeface="Calibri"/>
              </a:rPr>
              <a:t>χ</a:t>
            </a:r>
            <a:r>
              <a:rPr sz="1250" spc="125" dirty="0">
                <a:solidFill>
                  <a:srgbClr val="FFFFFF"/>
                </a:solidFill>
                <a:latin typeface="Calibri"/>
                <a:cs typeface="Calibri"/>
              </a:rPr>
              <a:t>ρ</a:t>
            </a:r>
            <a:r>
              <a:rPr sz="1250" spc="130" dirty="0">
                <a:solidFill>
                  <a:srgbClr val="FFFFFF"/>
                </a:solidFill>
                <a:latin typeface="Calibri"/>
                <a:cs typeface="Calibri"/>
              </a:rPr>
              <a:t>η</a:t>
            </a:r>
            <a:r>
              <a:rPr sz="1250" spc="110" dirty="0">
                <a:solidFill>
                  <a:srgbClr val="FFFFFF"/>
                </a:solidFill>
                <a:latin typeface="Calibri"/>
                <a:cs typeface="Calibri"/>
              </a:rPr>
              <a:t>σίμευ</a:t>
            </a:r>
            <a:r>
              <a:rPr sz="1250" spc="114" dirty="0">
                <a:solidFill>
                  <a:srgbClr val="FFFFFF"/>
                </a:solidFill>
                <a:latin typeface="Calibri"/>
                <a:cs typeface="Calibri"/>
              </a:rPr>
              <a:t>ε</a:t>
            </a:r>
            <a:r>
              <a:rPr sz="1250" dirty="0">
                <a:solidFill>
                  <a:srgbClr val="FFFFFF"/>
                </a:solidFill>
                <a:latin typeface="Calibri"/>
                <a:cs typeface="Calibri"/>
              </a:rPr>
              <a:t>	</a:t>
            </a:r>
            <a:r>
              <a:rPr sz="1250" spc="170" dirty="0">
                <a:solidFill>
                  <a:srgbClr val="FFFFFF"/>
                </a:solidFill>
                <a:latin typeface="Calibri"/>
                <a:cs typeface="Calibri"/>
              </a:rPr>
              <a:t>ω</a:t>
            </a:r>
            <a:r>
              <a:rPr sz="1250" spc="100" dirty="0">
                <a:solidFill>
                  <a:srgbClr val="FFFFFF"/>
                </a:solidFill>
                <a:latin typeface="Calibri"/>
                <a:cs typeface="Calibri"/>
              </a:rPr>
              <a:t>ς</a:t>
            </a:r>
            <a:r>
              <a:rPr sz="1250" dirty="0">
                <a:solidFill>
                  <a:srgbClr val="FFFFFF"/>
                </a:solidFill>
                <a:latin typeface="Calibri"/>
                <a:cs typeface="Calibri"/>
              </a:rPr>
              <a:t>	</a:t>
            </a:r>
            <a:r>
              <a:rPr sz="1250" spc="110" dirty="0">
                <a:solidFill>
                  <a:srgbClr val="FFFFFF"/>
                </a:solidFill>
                <a:latin typeface="Calibri"/>
                <a:cs typeface="Calibri"/>
              </a:rPr>
              <a:t>κ</a:t>
            </a:r>
            <a:r>
              <a:rPr sz="1250" spc="114" dirty="0">
                <a:solidFill>
                  <a:srgbClr val="FFFFFF"/>
                </a:solidFill>
                <a:latin typeface="Calibri"/>
                <a:cs typeface="Calibri"/>
              </a:rPr>
              <a:t>λ</a:t>
            </a:r>
            <a:r>
              <a:rPr sz="1250" spc="85" dirty="0">
                <a:solidFill>
                  <a:srgbClr val="FFFFFF"/>
                </a:solidFill>
                <a:latin typeface="Calibri"/>
                <a:cs typeface="Calibri"/>
              </a:rPr>
              <a:t>ει</a:t>
            </a:r>
            <a:r>
              <a:rPr sz="1250" spc="100" dirty="0">
                <a:solidFill>
                  <a:srgbClr val="FFFFFF"/>
                </a:solidFill>
                <a:latin typeface="Calibri"/>
                <a:cs typeface="Calibri"/>
              </a:rPr>
              <a:t>δί</a:t>
            </a:r>
            <a:r>
              <a:rPr sz="1250" dirty="0">
                <a:solidFill>
                  <a:srgbClr val="FFFFFF"/>
                </a:solidFill>
                <a:latin typeface="Calibri"/>
                <a:cs typeface="Calibri"/>
              </a:rPr>
              <a:t>	</a:t>
            </a:r>
            <a:r>
              <a:rPr sz="1250" spc="85" dirty="0">
                <a:solidFill>
                  <a:srgbClr val="FFFFFF"/>
                </a:solidFill>
                <a:latin typeface="Calibri"/>
                <a:cs typeface="Calibri"/>
              </a:rPr>
              <a:t>γι</a:t>
            </a:r>
            <a:r>
              <a:rPr sz="1250" spc="140" dirty="0">
                <a:solidFill>
                  <a:srgbClr val="FFFFFF"/>
                </a:solidFill>
                <a:latin typeface="Calibri"/>
                <a:cs typeface="Calibri"/>
              </a:rPr>
              <a:t>α</a:t>
            </a:r>
            <a:r>
              <a:rPr sz="1250" dirty="0">
                <a:solidFill>
                  <a:srgbClr val="FFFFFF"/>
                </a:solidFill>
                <a:latin typeface="Calibri"/>
                <a:cs typeface="Calibri"/>
              </a:rPr>
              <a:t>	</a:t>
            </a:r>
            <a:r>
              <a:rPr sz="1250" b="1" spc="95" dirty="0">
                <a:solidFill>
                  <a:srgbClr val="FFFFFF"/>
                </a:solidFill>
                <a:latin typeface="Calibri"/>
                <a:cs typeface="Calibri"/>
              </a:rPr>
              <a:t>τ</a:t>
            </a:r>
            <a:r>
              <a:rPr sz="1250" b="1" spc="130" dirty="0">
                <a:solidFill>
                  <a:srgbClr val="FFFFFF"/>
                </a:solidFill>
                <a:latin typeface="Calibri"/>
                <a:cs typeface="Calibri"/>
              </a:rPr>
              <a:t>η</a:t>
            </a:r>
            <a:r>
              <a:rPr sz="1250" b="1" spc="114" dirty="0">
                <a:solidFill>
                  <a:srgbClr val="FFFFFF"/>
                </a:solidFill>
                <a:latin typeface="Calibri"/>
                <a:cs typeface="Calibri"/>
              </a:rPr>
              <a:t>ν</a:t>
            </a:r>
            <a:r>
              <a:rPr sz="1250" b="1" dirty="0">
                <a:solidFill>
                  <a:srgbClr val="FFFFFF"/>
                </a:solidFill>
                <a:latin typeface="Calibri"/>
                <a:cs typeface="Calibri"/>
              </a:rPr>
              <a:t>	</a:t>
            </a:r>
            <a:r>
              <a:rPr sz="1250" b="1" spc="140" dirty="0">
                <a:solidFill>
                  <a:srgbClr val="FFFFFF"/>
                </a:solidFill>
                <a:latin typeface="Calibri"/>
                <a:cs typeface="Calibri"/>
              </a:rPr>
              <a:t>α</a:t>
            </a:r>
            <a:r>
              <a:rPr sz="1250" b="1" spc="145" dirty="0">
                <a:solidFill>
                  <a:srgbClr val="FFFFFF"/>
                </a:solidFill>
                <a:latin typeface="Calibri"/>
                <a:cs typeface="Calibri"/>
              </a:rPr>
              <a:t>π</a:t>
            </a:r>
            <a:r>
              <a:rPr sz="1250" b="1" spc="125" dirty="0">
                <a:solidFill>
                  <a:srgbClr val="FFFFFF"/>
                </a:solidFill>
                <a:latin typeface="Calibri"/>
                <a:cs typeface="Calibri"/>
              </a:rPr>
              <a:t>οκρυ</a:t>
            </a:r>
            <a:r>
              <a:rPr sz="1250" b="1" spc="145" dirty="0">
                <a:solidFill>
                  <a:srgbClr val="FFFFFF"/>
                </a:solidFill>
                <a:latin typeface="Calibri"/>
                <a:cs typeface="Calibri"/>
              </a:rPr>
              <a:t>π</a:t>
            </a:r>
            <a:r>
              <a:rPr sz="1250" b="1" spc="95" dirty="0">
                <a:solidFill>
                  <a:srgbClr val="FFFFFF"/>
                </a:solidFill>
                <a:latin typeface="Calibri"/>
                <a:cs typeface="Calibri"/>
              </a:rPr>
              <a:t>τ</a:t>
            </a:r>
            <a:r>
              <a:rPr sz="1250" b="1" spc="120" dirty="0">
                <a:solidFill>
                  <a:srgbClr val="FFFFFF"/>
                </a:solidFill>
                <a:latin typeface="Calibri"/>
                <a:cs typeface="Calibri"/>
              </a:rPr>
              <a:t>ογ</a:t>
            </a:r>
            <a:r>
              <a:rPr sz="1250" b="1" spc="130" dirty="0">
                <a:solidFill>
                  <a:srgbClr val="FFFFFF"/>
                </a:solidFill>
                <a:latin typeface="Calibri"/>
                <a:cs typeface="Calibri"/>
              </a:rPr>
              <a:t>ρ</a:t>
            </a:r>
            <a:r>
              <a:rPr sz="1250" b="1" spc="140" dirty="0">
                <a:solidFill>
                  <a:srgbClr val="FFFFFF"/>
                </a:solidFill>
                <a:latin typeface="Calibri"/>
                <a:cs typeface="Calibri"/>
              </a:rPr>
              <a:t>ά</a:t>
            </a:r>
            <a:r>
              <a:rPr sz="1250" b="1" spc="175" dirty="0">
                <a:solidFill>
                  <a:srgbClr val="FFFFFF"/>
                </a:solidFill>
                <a:latin typeface="Calibri"/>
                <a:cs typeface="Calibri"/>
              </a:rPr>
              <a:t>φ</a:t>
            </a:r>
            <a:r>
              <a:rPr sz="1250" b="1" spc="130" dirty="0">
                <a:solidFill>
                  <a:srgbClr val="FFFFFF"/>
                </a:solidFill>
                <a:latin typeface="Calibri"/>
                <a:cs typeface="Calibri"/>
              </a:rPr>
              <a:t>ησ</a:t>
            </a:r>
            <a:r>
              <a:rPr sz="1250" b="1" spc="135" dirty="0">
                <a:solidFill>
                  <a:srgbClr val="FFFFFF"/>
                </a:solidFill>
                <a:latin typeface="Calibri"/>
                <a:cs typeface="Calibri"/>
              </a:rPr>
              <a:t>η</a:t>
            </a:r>
            <a:r>
              <a:rPr sz="1250" b="1" dirty="0">
                <a:solidFill>
                  <a:srgbClr val="FFFFFF"/>
                </a:solidFill>
                <a:latin typeface="Calibri"/>
                <a:cs typeface="Calibri"/>
              </a:rPr>
              <a:t>	</a:t>
            </a:r>
            <a:r>
              <a:rPr sz="1250" spc="95" dirty="0">
                <a:solidFill>
                  <a:srgbClr val="FFFFFF"/>
                </a:solidFill>
                <a:latin typeface="Calibri"/>
                <a:cs typeface="Calibri"/>
              </a:rPr>
              <a:t>τ</a:t>
            </a:r>
            <a:r>
              <a:rPr sz="1250" spc="125" dirty="0">
                <a:solidFill>
                  <a:srgbClr val="FFFFFF"/>
                </a:solidFill>
                <a:latin typeface="Calibri"/>
                <a:cs typeface="Calibri"/>
              </a:rPr>
              <a:t>ο</a:t>
            </a:r>
            <a:r>
              <a:rPr sz="1250" spc="135" dirty="0">
                <a:solidFill>
                  <a:srgbClr val="FFFFFF"/>
                </a:solidFill>
                <a:latin typeface="Calibri"/>
                <a:cs typeface="Calibri"/>
              </a:rPr>
              <a:t>υ</a:t>
            </a:r>
            <a:endParaRPr sz="1250">
              <a:latin typeface="Calibri"/>
              <a:cs typeface="Calibri"/>
            </a:endParaRPr>
          </a:p>
          <a:p>
            <a:pPr marL="299085">
              <a:lnSpc>
                <a:spcPts val="1495"/>
              </a:lnSpc>
            </a:pPr>
            <a:r>
              <a:rPr sz="1250" b="1" spc="125" dirty="0">
                <a:solidFill>
                  <a:srgbClr val="FFFFFF"/>
                </a:solidFill>
                <a:latin typeface="Calibri"/>
                <a:cs typeface="Calibri"/>
              </a:rPr>
              <a:t>μηνύματος</a:t>
            </a:r>
            <a:r>
              <a:rPr sz="1250" b="1" spc="40" dirty="0">
                <a:solidFill>
                  <a:srgbClr val="FFFFFF"/>
                </a:solidFill>
                <a:latin typeface="Calibri"/>
                <a:cs typeface="Calibri"/>
              </a:rPr>
              <a:t> </a:t>
            </a:r>
            <a:r>
              <a:rPr sz="1250" spc="135" dirty="0">
                <a:solidFill>
                  <a:srgbClr val="FFFFFF"/>
                </a:solidFill>
                <a:latin typeface="Calibri"/>
                <a:cs typeface="Calibri"/>
              </a:rPr>
              <a:t>από</a:t>
            </a:r>
            <a:r>
              <a:rPr sz="1250" spc="50" dirty="0">
                <a:solidFill>
                  <a:srgbClr val="FFFFFF"/>
                </a:solidFill>
                <a:latin typeface="Calibri"/>
                <a:cs typeface="Calibri"/>
              </a:rPr>
              <a:t> </a:t>
            </a:r>
            <a:r>
              <a:rPr sz="1250" spc="114" dirty="0">
                <a:solidFill>
                  <a:srgbClr val="FFFFFF"/>
                </a:solidFill>
                <a:latin typeface="Calibri"/>
                <a:cs typeface="Calibri"/>
              </a:rPr>
              <a:t>το</a:t>
            </a:r>
            <a:r>
              <a:rPr sz="1250" spc="50" dirty="0">
                <a:solidFill>
                  <a:srgbClr val="FFFFFF"/>
                </a:solidFill>
                <a:latin typeface="Calibri"/>
                <a:cs typeface="Calibri"/>
              </a:rPr>
              <a:t> </a:t>
            </a:r>
            <a:r>
              <a:rPr sz="1250" b="1" spc="130" dirty="0">
                <a:solidFill>
                  <a:srgbClr val="FFFFFF"/>
                </a:solidFill>
                <a:latin typeface="Calibri"/>
                <a:cs typeface="Calibri"/>
              </a:rPr>
              <a:t>κρυπτογραφημένο</a:t>
            </a:r>
            <a:r>
              <a:rPr sz="1250" b="1" spc="50" dirty="0">
                <a:solidFill>
                  <a:srgbClr val="FFFFFF"/>
                </a:solidFill>
                <a:latin typeface="Calibri"/>
                <a:cs typeface="Calibri"/>
              </a:rPr>
              <a:t> </a:t>
            </a:r>
            <a:r>
              <a:rPr sz="1250" spc="100" dirty="0">
                <a:solidFill>
                  <a:srgbClr val="FFFFFF"/>
                </a:solidFill>
                <a:latin typeface="Calibri"/>
                <a:cs typeface="Calibri"/>
              </a:rPr>
              <a:t>κείμενο.</a:t>
            </a:r>
            <a:endParaRPr sz="1250">
              <a:latin typeface="Calibri"/>
              <a:cs typeface="Calibri"/>
            </a:endParaRPr>
          </a:p>
          <a:p>
            <a:pPr>
              <a:lnSpc>
                <a:spcPct val="100000"/>
              </a:lnSpc>
              <a:spcBef>
                <a:spcPts val="50"/>
              </a:spcBef>
            </a:pPr>
            <a:endParaRPr sz="1450">
              <a:latin typeface="Calibri"/>
              <a:cs typeface="Calibri"/>
            </a:endParaRPr>
          </a:p>
          <a:p>
            <a:pPr marL="299085" marR="5715" indent="-287020" algn="just">
              <a:lnSpc>
                <a:spcPct val="100000"/>
              </a:lnSpc>
              <a:buClr>
                <a:srgbClr val="FFB800"/>
              </a:buClr>
              <a:buSzPct val="128000"/>
              <a:buFont typeface="MS Gothic"/>
              <a:buChar char="▪"/>
              <a:tabLst>
                <a:tab pos="299720" algn="l"/>
              </a:tabLst>
            </a:pPr>
            <a:r>
              <a:rPr sz="1250" spc="114" dirty="0">
                <a:solidFill>
                  <a:srgbClr val="FFFFFF"/>
                </a:solidFill>
                <a:latin typeface="Calibri"/>
                <a:cs typeface="Calibri"/>
              </a:rPr>
              <a:t>Η </a:t>
            </a:r>
            <a:r>
              <a:rPr sz="1250" b="1" spc="90" dirty="0">
                <a:solidFill>
                  <a:srgbClr val="FFFFFF"/>
                </a:solidFill>
                <a:latin typeface="Calibri"/>
                <a:cs typeface="Calibri"/>
              </a:rPr>
              <a:t>αρχαία</a:t>
            </a:r>
            <a:r>
              <a:rPr sz="1250" b="1" spc="95" dirty="0">
                <a:solidFill>
                  <a:srgbClr val="FFFFFF"/>
                </a:solidFill>
                <a:latin typeface="Calibri"/>
                <a:cs typeface="Calibri"/>
              </a:rPr>
              <a:t> ρωμαϊκή </a:t>
            </a:r>
            <a:r>
              <a:rPr sz="1250" b="1" spc="90" dirty="0">
                <a:solidFill>
                  <a:srgbClr val="FFFFFF"/>
                </a:solidFill>
                <a:latin typeface="Calibri"/>
                <a:cs typeface="Calibri"/>
              </a:rPr>
              <a:t>κρυπτογραφική</a:t>
            </a:r>
            <a:r>
              <a:rPr sz="1250" b="1" spc="95" dirty="0">
                <a:solidFill>
                  <a:srgbClr val="FFFFFF"/>
                </a:solidFill>
                <a:latin typeface="Calibri"/>
                <a:cs typeface="Calibri"/>
              </a:rPr>
              <a:t> </a:t>
            </a:r>
            <a:r>
              <a:rPr sz="1250" spc="70" dirty="0">
                <a:solidFill>
                  <a:srgbClr val="FFFFFF"/>
                </a:solidFill>
                <a:latin typeface="Calibri"/>
                <a:cs typeface="Calibri"/>
              </a:rPr>
              <a:t>τεχνική,</a:t>
            </a:r>
            <a:r>
              <a:rPr sz="1250" spc="75" dirty="0">
                <a:solidFill>
                  <a:srgbClr val="FFFFFF"/>
                </a:solidFill>
                <a:latin typeface="Calibri"/>
                <a:cs typeface="Calibri"/>
              </a:rPr>
              <a:t> </a:t>
            </a:r>
            <a:r>
              <a:rPr sz="1250" spc="100" dirty="0">
                <a:solidFill>
                  <a:srgbClr val="FFFFFF"/>
                </a:solidFill>
                <a:latin typeface="Calibri"/>
                <a:cs typeface="Calibri"/>
              </a:rPr>
              <a:t>που </a:t>
            </a:r>
            <a:r>
              <a:rPr sz="1250" spc="90" dirty="0">
                <a:solidFill>
                  <a:srgbClr val="FFFFFF"/>
                </a:solidFill>
                <a:latin typeface="Calibri"/>
                <a:cs typeface="Calibri"/>
              </a:rPr>
              <a:t>αναφέρεται</a:t>
            </a:r>
            <a:r>
              <a:rPr sz="1250" spc="95" dirty="0">
                <a:solidFill>
                  <a:srgbClr val="FFFFFF"/>
                </a:solidFill>
                <a:latin typeface="Calibri"/>
                <a:cs typeface="Calibri"/>
              </a:rPr>
              <a:t> συνήθως </a:t>
            </a:r>
            <a:r>
              <a:rPr sz="1250" spc="100" dirty="0">
                <a:solidFill>
                  <a:srgbClr val="FFFFFF"/>
                </a:solidFill>
                <a:latin typeface="Calibri"/>
                <a:cs typeface="Calibri"/>
              </a:rPr>
              <a:t>ως </a:t>
            </a:r>
            <a:r>
              <a:rPr sz="1250" spc="105" dirty="0">
                <a:solidFill>
                  <a:srgbClr val="FFFFFF"/>
                </a:solidFill>
                <a:latin typeface="Calibri"/>
                <a:cs typeface="Calibri"/>
              </a:rPr>
              <a:t> </a:t>
            </a:r>
            <a:r>
              <a:rPr sz="1250" b="1" spc="95" dirty="0">
                <a:solidFill>
                  <a:srgbClr val="FFFFFF"/>
                </a:solidFill>
                <a:latin typeface="Calibri"/>
                <a:cs typeface="Calibri"/>
              </a:rPr>
              <a:t>κρυπτογράφηση</a:t>
            </a:r>
            <a:r>
              <a:rPr sz="1250" b="1" spc="100" dirty="0">
                <a:solidFill>
                  <a:srgbClr val="FFFFFF"/>
                </a:solidFill>
                <a:latin typeface="Calibri"/>
                <a:cs typeface="Calibri"/>
              </a:rPr>
              <a:t> </a:t>
            </a:r>
            <a:r>
              <a:rPr sz="1250" b="1" spc="85" dirty="0">
                <a:solidFill>
                  <a:srgbClr val="FFFFFF"/>
                </a:solidFill>
                <a:latin typeface="Calibri"/>
                <a:cs typeface="Calibri"/>
              </a:rPr>
              <a:t>μετατόπισης</a:t>
            </a:r>
            <a:r>
              <a:rPr sz="1250" b="1" spc="90" dirty="0">
                <a:solidFill>
                  <a:srgbClr val="FFFFFF"/>
                </a:solidFill>
                <a:latin typeface="Calibri"/>
                <a:cs typeface="Calibri"/>
              </a:rPr>
              <a:t> Καίσαρα,</a:t>
            </a:r>
            <a:r>
              <a:rPr sz="1250" b="1" spc="95" dirty="0">
                <a:solidFill>
                  <a:srgbClr val="FFFFFF"/>
                </a:solidFill>
                <a:latin typeface="Calibri"/>
                <a:cs typeface="Calibri"/>
              </a:rPr>
              <a:t> </a:t>
            </a:r>
            <a:r>
              <a:rPr sz="1250" spc="85" dirty="0">
                <a:solidFill>
                  <a:srgbClr val="FFFFFF"/>
                </a:solidFill>
                <a:latin typeface="Calibri"/>
                <a:cs typeface="Calibri"/>
              </a:rPr>
              <a:t>περιλαμβάνει</a:t>
            </a:r>
            <a:r>
              <a:rPr sz="1250" spc="90" dirty="0">
                <a:solidFill>
                  <a:srgbClr val="FFFFFF"/>
                </a:solidFill>
                <a:latin typeface="Calibri"/>
                <a:cs typeface="Calibri"/>
              </a:rPr>
              <a:t> </a:t>
            </a:r>
            <a:r>
              <a:rPr sz="1250" spc="85" dirty="0">
                <a:solidFill>
                  <a:srgbClr val="FFFFFF"/>
                </a:solidFill>
                <a:latin typeface="Calibri"/>
                <a:cs typeface="Calibri"/>
              </a:rPr>
              <a:t>τη</a:t>
            </a:r>
            <a:r>
              <a:rPr sz="1250" spc="90" dirty="0">
                <a:solidFill>
                  <a:srgbClr val="FFFFFF"/>
                </a:solidFill>
                <a:latin typeface="Calibri"/>
                <a:cs typeface="Calibri"/>
              </a:rPr>
              <a:t> </a:t>
            </a:r>
            <a:r>
              <a:rPr sz="1250" spc="85" dirty="0">
                <a:solidFill>
                  <a:srgbClr val="FFFFFF"/>
                </a:solidFill>
                <a:latin typeface="Calibri"/>
                <a:cs typeface="Calibri"/>
              </a:rPr>
              <a:t>μετατόπιση</a:t>
            </a:r>
            <a:r>
              <a:rPr sz="1250" spc="90" dirty="0">
                <a:solidFill>
                  <a:srgbClr val="FFFFFF"/>
                </a:solidFill>
                <a:latin typeface="Calibri"/>
                <a:cs typeface="Calibri"/>
              </a:rPr>
              <a:t> </a:t>
            </a:r>
            <a:r>
              <a:rPr sz="1250" b="1" spc="95" dirty="0">
                <a:solidFill>
                  <a:srgbClr val="FFFFFF"/>
                </a:solidFill>
                <a:latin typeface="Calibri"/>
                <a:cs typeface="Calibri"/>
              </a:rPr>
              <a:t>των </a:t>
            </a:r>
            <a:r>
              <a:rPr sz="1250" b="1" spc="100" dirty="0">
                <a:solidFill>
                  <a:srgbClr val="FFFFFF"/>
                </a:solidFill>
                <a:latin typeface="Calibri"/>
                <a:cs typeface="Calibri"/>
              </a:rPr>
              <a:t> </a:t>
            </a:r>
            <a:r>
              <a:rPr sz="1250" spc="95" dirty="0">
                <a:solidFill>
                  <a:srgbClr val="FFFFFF"/>
                </a:solidFill>
                <a:latin typeface="Calibri"/>
                <a:cs typeface="Calibri"/>
              </a:rPr>
              <a:t>γραμμάτων</a:t>
            </a:r>
            <a:r>
              <a:rPr sz="1250" spc="45" dirty="0">
                <a:solidFill>
                  <a:srgbClr val="FFFFFF"/>
                </a:solidFill>
                <a:latin typeface="Calibri"/>
                <a:cs typeface="Calibri"/>
              </a:rPr>
              <a:t> </a:t>
            </a:r>
            <a:r>
              <a:rPr sz="1250" b="1" spc="85" dirty="0">
                <a:solidFill>
                  <a:srgbClr val="FFFFFF"/>
                </a:solidFill>
                <a:latin typeface="Calibri"/>
                <a:cs typeface="Calibri"/>
              </a:rPr>
              <a:t>ενός</a:t>
            </a:r>
            <a:r>
              <a:rPr sz="1250" b="1" spc="50" dirty="0">
                <a:solidFill>
                  <a:srgbClr val="FFFFFF"/>
                </a:solidFill>
                <a:latin typeface="Calibri"/>
                <a:cs typeface="Calibri"/>
              </a:rPr>
              <a:t> </a:t>
            </a:r>
            <a:r>
              <a:rPr sz="1250" spc="90" dirty="0">
                <a:solidFill>
                  <a:srgbClr val="FFFFFF"/>
                </a:solidFill>
                <a:latin typeface="Calibri"/>
                <a:cs typeface="Calibri"/>
              </a:rPr>
              <a:t>μηνύματος</a:t>
            </a:r>
            <a:r>
              <a:rPr sz="1250" spc="50" dirty="0">
                <a:solidFill>
                  <a:srgbClr val="FFFFFF"/>
                </a:solidFill>
                <a:latin typeface="Calibri"/>
                <a:cs typeface="Calibri"/>
              </a:rPr>
              <a:t> </a:t>
            </a:r>
            <a:r>
              <a:rPr sz="1250" spc="90" dirty="0">
                <a:solidFill>
                  <a:srgbClr val="FFFFFF"/>
                </a:solidFill>
                <a:latin typeface="Calibri"/>
                <a:cs typeface="Calibri"/>
              </a:rPr>
              <a:t>κατά</a:t>
            </a:r>
            <a:r>
              <a:rPr sz="1250" spc="50" dirty="0">
                <a:solidFill>
                  <a:srgbClr val="FFFFFF"/>
                </a:solidFill>
                <a:latin typeface="Calibri"/>
                <a:cs typeface="Calibri"/>
              </a:rPr>
              <a:t> </a:t>
            </a:r>
            <a:r>
              <a:rPr sz="1250" spc="85" dirty="0">
                <a:solidFill>
                  <a:srgbClr val="FFFFFF"/>
                </a:solidFill>
                <a:latin typeface="Calibri"/>
                <a:cs typeface="Calibri"/>
              </a:rPr>
              <a:t>έναν</a:t>
            </a:r>
            <a:r>
              <a:rPr sz="1250" spc="45" dirty="0">
                <a:solidFill>
                  <a:srgbClr val="FFFFFF"/>
                </a:solidFill>
                <a:latin typeface="Calibri"/>
                <a:cs typeface="Calibri"/>
              </a:rPr>
              <a:t> </a:t>
            </a:r>
            <a:r>
              <a:rPr sz="1250" b="1" spc="90" dirty="0">
                <a:solidFill>
                  <a:srgbClr val="FFFFFF"/>
                </a:solidFill>
                <a:latin typeface="Calibri"/>
                <a:cs typeface="Calibri"/>
              </a:rPr>
              <a:t>προκαθορισμένο</a:t>
            </a:r>
            <a:r>
              <a:rPr sz="1250" b="1" spc="40" dirty="0">
                <a:solidFill>
                  <a:srgbClr val="FFFFFF"/>
                </a:solidFill>
                <a:latin typeface="Calibri"/>
                <a:cs typeface="Calibri"/>
              </a:rPr>
              <a:t> </a:t>
            </a:r>
            <a:r>
              <a:rPr sz="1250" b="1" spc="90" dirty="0">
                <a:solidFill>
                  <a:srgbClr val="FFFFFF"/>
                </a:solidFill>
                <a:latin typeface="Calibri"/>
                <a:cs typeface="Calibri"/>
              </a:rPr>
              <a:t>αριθμό</a:t>
            </a:r>
            <a:r>
              <a:rPr sz="1250" b="1" spc="45" dirty="0">
                <a:solidFill>
                  <a:srgbClr val="FFFFFF"/>
                </a:solidFill>
                <a:latin typeface="Calibri"/>
                <a:cs typeface="Calibri"/>
              </a:rPr>
              <a:t> </a:t>
            </a:r>
            <a:r>
              <a:rPr sz="1250" b="1" spc="85" dirty="0">
                <a:solidFill>
                  <a:srgbClr val="FFFFFF"/>
                </a:solidFill>
                <a:latin typeface="Calibri"/>
                <a:cs typeface="Calibri"/>
              </a:rPr>
              <a:t>(συχνά</a:t>
            </a:r>
            <a:r>
              <a:rPr sz="1250" b="1" spc="45" dirty="0">
                <a:solidFill>
                  <a:srgbClr val="FFFFFF"/>
                </a:solidFill>
                <a:latin typeface="Calibri"/>
                <a:cs typeface="Calibri"/>
              </a:rPr>
              <a:t> </a:t>
            </a:r>
            <a:r>
              <a:rPr sz="1250" spc="70" dirty="0">
                <a:solidFill>
                  <a:srgbClr val="FFFFFF"/>
                </a:solidFill>
                <a:latin typeface="Calibri"/>
                <a:cs typeface="Calibri"/>
              </a:rPr>
              <a:t>τρία).</a:t>
            </a:r>
            <a:endParaRPr sz="1250">
              <a:latin typeface="Calibri"/>
              <a:cs typeface="Calibri"/>
            </a:endParaRPr>
          </a:p>
          <a:p>
            <a:pPr>
              <a:lnSpc>
                <a:spcPct val="100000"/>
              </a:lnSpc>
              <a:spcBef>
                <a:spcPts val="35"/>
              </a:spcBef>
              <a:buClr>
                <a:srgbClr val="FFB800"/>
              </a:buClr>
              <a:buFont typeface="MS Gothic"/>
              <a:buChar char="▪"/>
            </a:pPr>
            <a:endParaRPr sz="1050">
              <a:latin typeface="Calibri"/>
              <a:cs typeface="Calibri"/>
            </a:endParaRPr>
          </a:p>
          <a:p>
            <a:pPr marL="299085" marR="53975" indent="-286385" algn="just">
              <a:lnSpc>
                <a:spcPct val="129299"/>
              </a:lnSpc>
              <a:buClr>
                <a:srgbClr val="FFB800"/>
              </a:buClr>
              <a:buSzPct val="128000"/>
              <a:buFont typeface="MS Gothic"/>
              <a:buChar char="▪"/>
              <a:tabLst>
                <a:tab pos="299720" algn="l"/>
              </a:tabLst>
            </a:pPr>
            <a:r>
              <a:rPr sz="1250" spc="125" dirty="0">
                <a:solidFill>
                  <a:srgbClr val="FFFFFF"/>
                </a:solidFill>
                <a:latin typeface="Calibri"/>
                <a:cs typeface="Calibri"/>
              </a:rPr>
              <a:t>Ο</a:t>
            </a:r>
            <a:r>
              <a:rPr sz="1250" spc="40" dirty="0">
                <a:solidFill>
                  <a:srgbClr val="FFFFFF"/>
                </a:solidFill>
                <a:latin typeface="Calibri"/>
                <a:cs typeface="Calibri"/>
              </a:rPr>
              <a:t> </a:t>
            </a:r>
            <a:r>
              <a:rPr sz="1250" b="1" spc="95" dirty="0">
                <a:solidFill>
                  <a:srgbClr val="FFFFFF"/>
                </a:solidFill>
                <a:latin typeface="Calibri"/>
                <a:cs typeface="Calibri"/>
              </a:rPr>
              <a:t>παραλήπτης</a:t>
            </a:r>
            <a:r>
              <a:rPr sz="1250" b="1" spc="35" dirty="0">
                <a:solidFill>
                  <a:srgbClr val="FFFFFF"/>
                </a:solidFill>
                <a:latin typeface="Calibri"/>
                <a:cs typeface="Calibri"/>
              </a:rPr>
              <a:t> </a:t>
            </a:r>
            <a:r>
              <a:rPr sz="1250" spc="90" dirty="0">
                <a:solidFill>
                  <a:srgbClr val="FFFFFF"/>
                </a:solidFill>
                <a:latin typeface="Calibri"/>
                <a:cs typeface="Calibri"/>
              </a:rPr>
              <a:t>του</a:t>
            </a:r>
            <a:r>
              <a:rPr sz="1250" spc="40" dirty="0">
                <a:solidFill>
                  <a:srgbClr val="FFFFFF"/>
                </a:solidFill>
                <a:latin typeface="Calibri"/>
                <a:cs typeface="Calibri"/>
              </a:rPr>
              <a:t> </a:t>
            </a:r>
            <a:r>
              <a:rPr sz="1250" spc="90" dirty="0">
                <a:solidFill>
                  <a:srgbClr val="FFFFFF"/>
                </a:solidFill>
                <a:latin typeface="Calibri"/>
                <a:cs typeface="Calibri"/>
              </a:rPr>
              <a:t>μηνύματος</a:t>
            </a:r>
            <a:r>
              <a:rPr sz="1250" spc="45" dirty="0">
                <a:solidFill>
                  <a:srgbClr val="FFFFFF"/>
                </a:solidFill>
                <a:latin typeface="Calibri"/>
                <a:cs typeface="Calibri"/>
              </a:rPr>
              <a:t> </a:t>
            </a:r>
            <a:r>
              <a:rPr sz="1250" spc="100" dirty="0">
                <a:solidFill>
                  <a:srgbClr val="FFFFFF"/>
                </a:solidFill>
                <a:latin typeface="Calibri"/>
                <a:cs typeface="Calibri"/>
              </a:rPr>
              <a:t>θα</a:t>
            </a:r>
            <a:r>
              <a:rPr sz="1250" spc="40" dirty="0">
                <a:solidFill>
                  <a:srgbClr val="FFFFFF"/>
                </a:solidFill>
                <a:latin typeface="Calibri"/>
                <a:cs typeface="Calibri"/>
              </a:rPr>
              <a:t> </a:t>
            </a:r>
            <a:r>
              <a:rPr sz="1250" b="1" spc="85" dirty="0">
                <a:solidFill>
                  <a:srgbClr val="FFFFFF"/>
                </a:solidFill>
                <a:latin typeface="Calibri"/>
                <a:cs typeface="Calibri"/>
              </a:rPr>
              <a:t>αντιστρέψει</a:t>
            </a:r>
            <a:r>
              <a:rPr sz="1250" b="1" spc="40" dirty="0">
                <a:solidFill>
                  <a:srgbClr val="FFFFFF"/>
                </a:solidFill>
                <a:latin typeface="Calibri"/>
                <a:cs typeface="Calibri"/>
              </a:rPr>
              <a:t> </a:t>
            </a:r>
            <a:r>
              <a:rPr sz="1250" spc="90" dirty="0">
                <a:solidFill>
                  <a:srgbClr val="FFFFFF"/>
                </a:solidFill>
                <a:latin typeface="Calibri"/>
                <a:cs typeface="Calibri"/>
              </a:rPr>
              <a:t>στη</a:t>
            </a:r>
            <a:r>
              <a:rPr sz="1250" spc="40" dirty="0">
                <a:solidFill>
                  <a:srgbClr val="FFFFFF"/>
                </a:solidFill>
                <a:latin typeface="Calibri"/>
                <a:cs typeface="Calibri"/>
              </a:rPr>
              <a:t> </a:t>
            </a:r>
            <a:r>
              <a:rPr sz="1250" spc="80" dirty="0">
                <a:solidFill>
                  <a:srgbClr val="FFFFFF"/>
                </a:solidFill>
                <a:latin typeface="Calibri"/>
                <a:cs typeface="Calibri"/>
              </a:rPr>
              <a:t>συνέχεια</a:t>
            </a:r>
            <a:r>
              <a:rPr sz="1250" spc="45" dirty="0">
                <a:solidFill>
                  <a:srgbClr val="FFFFFF"/>
                </a:solidFill>
                <a:latin typeface="Calibri"/>
                <a:cs typeface="Calibri"/>
              </a:rPr>
              <a:t> </a:t>
            </a:r>
            <a:r>
              <a:rPr sz="1250" spc="85" dirty="0">
                <a:solidFill>
                  <a:srgbClr val="FFFFFF"/>
                </a:solidFill>
                <a:latin typeface="Calibri"/>
                <a:cs typeface="Calibri"/>
              </a:rPr>
              <a:t>τη</a:t>
            </a:r>
            <a:r>
              <a:rPr sz="1250" spc="40" dirty="0">
                <a:solidFill>
                  <a:srgbClr val="FFFFFF"/>
                </a:solidFill>
                <a:latin typeface="Calibri"/>
                <a:cs typeface="Calibri"/>
              </a:rPr>
              <a:t> </a:t>
            </a:r>
            <a:r>
              <a:rPr sz="1250" b="1" spc="90" dirty="0">
                <a:solidFill>
                  <a:srgbClr val="FFFFFF"/>
                </a:solidFill>
                <a:latin typeface="Calibri"/>
                <a:cs typeface="Calibri"/>
              </a:rPr>
              <a:t>μετατόπιση</a:t>
            </a:r>
            <a:r>
              <a:rPr sz="1250" b="1" spc="40" dirty="0">
                <a:solidFill>
                  <a:srgbClr val="FFFFFF"/>
                </a:solidFill>
                <a:latin typeface="Calibri"/>
                <a:cs typeface="Calibri"/>
              </a:rPr>
              <a:t> </a:t>
            </a:r>
            <a:r>
              <a:rPr sz="1250" spc="80" dirty="0">
                <a:solidFill>
                  <a:srgbClr val="FFFFFF"/>
                </a:solidFill>
                <a:latin typeface="Calibri"/>
                <a:cs typeface="Calibri"/>
              </a:rPr>
              <a:t>με </a:t>
            </a:r>
            <a:r>
              <a:rPr sz="1250" spc="-270" dirty="0">
                <a:solidFill>
                  <a:srgbClr val="FFFFFF"/>
                </a:solidFill>
                <a:latin typeface="Calibri"/>
                <a:cs typeface="Calibri"/>
              </a:rPr>
              <a:t> </a:t>
            </a:r>
            <a:r>
              <a:rPr sz="1250" spc="80" dirty="0">
                <a:solidFill>
                  <a:srgbClr val="FFFFFF"/>
                </a:solidFill>
                <a:latin typeface="Calibri"/>
                <a:cs typeface="Calibri"/>
              </a:rPr>
              <a:t>τον</a:t>
            </a:r>
            <a:r>
              <a:rPr sz="1250" spc="40" dirty="0">
                <a:solidFill>
                  <a:srgbClr val="FFFFFF"/>
                </a:solidFill>
                <a:latin typeface="Calibri"/>
                <a:cs typeface="Calibri"/>
              </a:rPr>
              <a:t> </a:t>
            </a:r>
            <a:r>
              <a:rPr sz="1250" b="1" spc="70" dirty="0">
                <a:solidFill>
                  <a:srgbClr val="FFFFFF"/>
                </a:solidFill>
                <a:latin typeface="Calibri"/>
                <a:cs typeface="Calibri"/>
              </a:rPr>
              <a:t>ίδιο</a:t>
            </a:r>
            <a:r>
              <a:rPr sz="1250" b="1" spc="35" dirty="0">
                <a:solidFill>
                  <a:srgbClr val="FFFFFF"/>
                </a:solidFill>
                <a:latin typeface="Calibri"/>
                <a:cs typeface="Calibri"/>
              </a:rPr>
              <a:t> </a:t>
            </a:r>
            <a:r>
              <a:rPr sz="1250" b="1" spc="90" dirty="0">
                <a:solidFill>
                  <a:srgbClr val="FFFFFF"/>
                </a:solidFill>
                <a:latin typeface="Calibri"/>
                <a:cs typeface="Calibri"/>
              </a:rPr>
              <a:t>αριθμό</a:t>
            </a:r>
            <a:r>
              <a:rPr sz="1250" b="1" spc="40" dirty="0">
                <a:solidFill>
                  <a:srgbClr val="FFFFFF"/>
                </a:solidFill>
                <a:latin typeface="Calibri"/>
                <a:cs typeface="Calibri"/>
              </a:rPr>
              <a:t> </a:t>
            </a:r>
            <a:r>
              <a:rPr sz="1250" spc="75" dirty="0">
                <a:solidFill>
                  <a:srgbClr val="FFFFFF"/>
                </a:solidFill>
                <a:latin typeface="Calibri"/>
                <a:cs typeface="Calibri"/>
              </a:rPr>
              <a:t>για</a:t>
            </a:r>
            <a:r>
              <a:rPr sz="1250" spc="40" dirty="0">
                <a:solidFill>
                  <a:srgbClr val="FFFFFF"/>
                </a:solidFill>
                <a:latin typeface="Calibri"/>
                <a:cs typeface="Calibri"/>
              </a:rPr>
              <a:t> </a:t>
            </a:r>
            <a:r>
              <a:rPr sz="1250" b="1" spc="100" dirty="0">
                <a:solidFill>
                  <a:srgbClr val="FFFFFF"/>
                </a:solidFill>
                <a:latin typeface="Calibri"/>
                <a:cs typeface="Calibri"/>
              </a:rPr>
              <a:t>να</a:t>
            </a:r>
            <a:r>
              <a:rPr sz="1250" b="1" spc="35" dirty="0">
                <a:solidFill>
                  <a:srgbClr val="FFFFFF"/>
                </a:solidFill>
                <a:latin typeface="Calibri"/>
                <a:cs typeface="Calibri"/>
              </a:rPr>
              <a:t> </a:t>
            </a:r>
            <a:r>
              <a:rPr sz="1250" b="1" spc="90" dirty="0">
                <a:solidFill>
                  <a:srgbClr val="FFFFFF"/>
                </a:solidFill>
                <a:latin typeface="Calibri"/>
                <a:cs typeface="Calibri"/>
              </a:rPr>
              <a:t>ανακτήσετε</a:t>
            </a:r>
            <a:r>
              <a:rPr sz="1250" b="1" spc="35" dirty="0">
                <a:solidFill>
                  <a:srgbClr val="FFFFFF"/>
                </a:solidFill>
                <a:latin typeface="Calibri"/>
                <a:cs typeface="Calibri"/>
              </a:rPr>
              <a:t> </a:t>
            </a:r>
            <a:r>
              <a:rPr sz="1250" spc="85" dirty="0">
                <a:solidFill>
                  <a:srgbClr val="FFFFFF"/>
                </a:solidFill>
                <a:latin typeface="Calibri"/>
                <a:cs typeface="Calibri"/>
              </a:rPr>
              <a:t>το</a:t>
            </a:r>
            <a:r>
              <a:rPr sz="1250" spc="40" dirty="0">
                <a:solidFill>
                  <a:srgbClr val="FFFFFF"/>
                </a:solidFill>
                <a:latin typeface="Calibri"/>
                <a:cs typeface="Calibri"/>
              </a:rPr>
              <a:t> </a:t>
            </a:r>
            <a:r>
              <a:rPr sz="1250" spc="95" dirty="0">
                <a:solidFill>
                  <a:srgbClr val="FFFFFF"/>
                </a:solidFill>
                <a:latin typeface="Calibri"/>
                <a:cs typeface="Calibri"/>
              </a:rPr>
              <a:t>πρωτότυπο</a:t>
            </a:r>
            <a:r>
              <a:rPr sz="1250" spc="40" dirty="0">
                <a:solidFill>
                  <a:srgbClr val="FFFFFF"/>
                </a:solidFill>
                <a:latin typeface="Calibri"/>
                <a:cs typeface="Calibri"/>
              </a:rPr>
              <a:t> </a:t>
            </a:r>
            <a:r>
              <a:rPr sz="1250" spc="80" dirty="0">
                <a:solidFill>
                  <a:srgbClr val="FFFFFF"/>
                </a:solidFill>
                <a:latin typeface="Calibri"/>
                <a:cs typeface="Calibri"/>
              </a:rPr>
              <a:t>μήνυμα.</a:t>
            </a:r>
            <a:endParaRPr sz="1250">
              <a:latin typeface="Calibri"/>
              <a:cs typeface="Calibri"/>
            </a:endParaRPr>
          </a:p>
        </p:txBody>
      </p:sp>
      <p:pic>
        <p:nvPicPr>
          <p:cNvPr id="9" name="object 9"/>
          <p:cNvPicPr/>
          <p:nvPr/>
        </p:nvPicPr>
        <p:blipFill>
          <a:blip r:embed="rId3" cstate="print"/>
          <a:stretch>
            <a:fillRect/>
          </a:stretch>
        </p:blipFill>
        <p:spPr>
          <a:xfrm>
            <a:off x="7549832" y="5519420"/>
            <a:ext cx="3246120" cy="602297"/>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009120" cy="6879590"/>
            <a:chOff x="0" y="0"/>
            <a:chExt cx="1200912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sp>
          <p:nvSpPr>
            <p:cNvPr id="6" name="object 6"/>
            <p:cNvSpPr/>
            <p:nvPr/>
          </p:nvSpPr>
          <p:spPr>
            <a:xfrm>
              <a:off x="3088957" y="635"/>
              <a:ext cx="1818639" cy="6857365"/>
            </a:xfrm>
            <a:custGeom>
              <a:avLst/>
              <a:gdLst/>
              <a:ahLst/>
              <a:cxnLst/>
              <a:rect l="l" t="t" r="r" b="b"/>
              <a:pathLst>
                <a:path w="1818639" h="6857365">
                  <a:moveTo>
                    <a:pt x="1818322" y="0"/>
                  </a:moveTo>
                  <a:lnTo>
                    <a:pt x="0" y="6857365"/>
                  </a:lnTo>
                </a:path>
              </a:pathLst>
            </a:custGeom>
            <a:ln w="22224">
              <a:solidFill>
                <a:srgbClr val="D6791A"/>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1054" y="4152582"/>
              <a:ext cx="6108064" cy="1961514"/>
            </a:xfrm>
            <a:prstGeom prst="rect">
              <a:avLst/>
            </a:prstGeom>
          </p:spPr>
        </p:pic>
        <p:pic>
          <p:nvPicPr>
            <p:cNvPr id="8" name="object 8"/>
            <p:cNvPicPr/>
            <p:nvPr/>
          </p:nvPicPr>
          <p:blipFill>
            <a:blip r:embed="rId4" cstate="print"/>
            <a:stretch>
              <a:fillRect/>
            </a:stretch>
          </p:blipFill>
          <p:spPr>
            <a:xfrm>
              <a:off x="6096000" y="4347844"/>
              <a:ext cx="5538152" cy="1391284"/>
            </a:xfrm>
            <a:prstGeom prst="rect">
              <a:avLst/>
            </a:prstGeom>
          </p:spPr>
        </p:pic>
        <p:pic>
          <p:nvPicPr>
            <p:cNvPr id="9" name="object 9"/>
            <p:cNvPicPr/>
            <p:nvPr/>
          </p:nvPicPr>
          <p:blipFill>
            <a:blip r:embed="rId5" cstate="print"/>
            <a:stretch>
              <a:fillRect/>
            </a:stretch>
          </p:blipFill>
          <p:spPr>
            <a:xfrm>
              <a:off x="7549832" y="6167437"/>
              <a:ext cx="3293427" cy="611187"/>
            </a:xfrm>
            <a:prstGeom prst="rect">
              <a:avLst/>
            </a:prstGeom>
          </p:spPr>
        </p:pic>
      </p:grpSp>
      <p:sp>
        <p:nvSpPr>
          <p:cNvPr id="10" name="object 10"/>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1" name="object 11"/>
          <p:cNvSpPr txBox="1">
            <a:spLocks noGrp="1"/>
          </p:cNvSpPr>
          <p:nvPr>
            <p:ph type="title"/>
          </p:nvPr>
        </p:nvSpPr>
        <p:spPr>
          <a:xfrm>
            <a:off x="6678930" y="374015"/>
            <a:ext cx="4154804" cy="414020"/>
          </a:xfrm>
          <a:prstGeom prst="rect">
            <a:avLst/>
          </a:prstGeom>
        </p:spPr>
        <p:txBody>
          <a:bodyPr vert="horz" wrap="square" lIns="0" tIns="12700" rIns="0" bIns="0" rtlCol="0">
            <a:spAutoFit/>
          </a:bodyPr>
          <a:lstStyle/>
          <a:p>
            <a:pPr marL="12700">
              <a:lnSpc>
                <a:spcPct val="100000"/>
              </a:lnSpc>
              <a:spcBef>
                <a:spcPts val="100"/>
              </a:spcBef>
            </a:pPr>
            <a:r>
              <a:rPr spc="170" dirty="0"/>
              <a:t>Ιστορία </a:t>
            </a:r>
            <a:r>
              <a:rPr spc="140" dirty="0"/>
              <a:t>της</a:t>
            </a:r>
            <a:r>
              <a:rPr spc="114" dirty="0"/>
              <a:t> </a:t>
            </a:r>
            <a:r>
              <a:rPr spc="180" dirty="0"/>
              <a:t>κρυπτογραφίας</a:t>
            </a:r>
          </a:p>
        </p:txBody>
      </p:sp>
      <p:sp>
        <p:nvSpPr>
          <p:cNvPr id="12" name="object 12"/>
          <p:cNvSpPr txBox="1"/>
          <p:nvPr/>
        </p:nvSpPr>
        <p:spPr>
          <a:xfrm>
            <a:off x="5716904" y="1204595"/>
            <a:ext cx="6308090" cy="2808605"/>
          </a:xfrm>
          <a:prstGeom prst="rect">
            <a:avLst/>
          </a:prstGeom>
        </p:spPr>
        <p:txBody>
          <a:bodyPr vert="horz" wrap="square" lIns="0" tIns="8890" rIns="0" bIns="0" rtlCol="0">
            <a:spAutoFit/>
          </a:bodyPr>
          <a:lstStyle/>
          <a:p>
            <a:pPr marL="137795" marR="36830">
              <a:lnSpc>
                <a:spcPct val="101800"/>
              </a:lnSpc>
              <a:spcBef>
                <a:spcPts val="70"/>
              </a:spcBef>
            </a:pPr>
            <a:r>
              <a:rPr sz="1400" b="1" spc="100" dirty="0">
                <a:solidFill>
                  <a:srgbClr val="FFBF00"/>
                </a:solidFill>
                <a:latin typeface="Calibri"/>
                <a:cs typeface="Calibri"/>
              </a:rPr>
              <a:t>−Ιερογλυφικά</a:t>
            </a:r>
            <a:r>
              <a:rPr sz="1400" b="1" spc="30" dirty="0">
                <a:solidFill>
                  <a:srgbClr val="FFBF00"/>
                </a:solidFill>
                <a:latin typeface="Calibri"/>
                <a:cs typeface="Calibri"/>
              </a:rPr>
              <a:t> </a:t>
            </a:r>
            <a:r>
              <a:rPr sz="1400" b="1" spc="110" dirty="0">
                <a:solidFill>
                  <a:srgbClr val="FFBF00"/>
                </a:solidFill>
                <a:latin typeface="Calibri"/>
                <a:cs typeface="Calibri"/>
              </a:rPr>
              <a:t>XML-ph-0000@DeepL</a:t>
            </a:r>
            <a:r>
              <a:rPr sz="1400" b="1" spc="30" dirty="0">
                <a:solidFill>
                  <a:srgbClr val="FFBF00"/>
                </a:solidFill>
                <a:latin typeface="Calibri"/>
                <a:cs typeface="Calibri"/>
              </a:rPr>
              <a:t> </a:t>
            </a:r>
            <a:r>
              <a:rPr sz="1400" b="1" spc="90" dirty="0">
                <a:solidFill>
                  <a:srgbClr val="FFBF00"/>
                </a:solidFill>
                <a:latin typeface="Calibri"/>
                <a:cs typeface="Calibri"/>
              </a:rPr>
              <a:t>(λογισμικό</a:t>
            </a:r>
            <a:r>
              <a:rPr sz="1400" b="1" spc="30" dirty="0">
                <a:solidFill>
                  <a:srgbClr val="FFBF00"/>
                </a:solidFill>
                <a:latin typeface="Calibri"/>
                <a:cs typeface="Calibri"/>
              </a:rPr>
              <a:t> </a:t>
            </a:r>
            <a:r>
              <a:rPr sz="1400" b="1" spc="100" dirty="0">
                <a:solidFill>
                  <a:srgbClr val="FFBF00"/>
                </a:solidFill>
                <a:latin typeface="Calibri"/>
                <a:cs typeface="Calibri"/>
              </a:rPr>
              <a:t>μηχανικής</a:t>
            </a:r>
            <a:r>
              <a:rPr sz="1400" b="1" spc="30" dirty="0">
                <a:solidFill>
                  <a:srgbClr val="FFBF00"/>
                </a:solidFill>
                <a:latin typeface="Calibri"/>
                <a:cs typeface="Calibri"/>
              </a:rPr>
              <a:t> </a:t>
            </a:r>
            <a:r>
              <a:rPr sz="1400" b="1" spc="110" dirty="0">
                <a:solidFill>
                  <a:srgbClr val="FFBF00"/>
                </a:solidFill>
                <a:latin typeface="Calibri"/>
                <a:cs typeface="Calibri"/>
              </a:rPr>
              <a:t>μετάφρασης </a:t>
            </a:r>
            <a:r>
              <a:rPr sz="1400" b="1" spc="-300" dirty="0">
                <a:solidFill>
                  <a:srgbClr val="FFBF00"/>
                </a:solidFill>
                <a:latin typeface="Calibri"/>
                <a:cs typeface="Calibri"/>
              </a:rPr>
              <a:t> </a:t>
            </a:r>
            <a:r>
              <a:rPr sz="1400" b="1" spc="100" dirty="0">
                <a:solidFill>
                  <a:srgbClr val="FFBF00"/>
                </a:solidFill>
                <a:latin typeface="Calibri"/>
                <a:cs typeface="Calibri"/>
              </a:rPr>
              <a:t>βασισμένο</a:t>
            </a:r>
            <a:r>
              <a:rPr sz="1400" b="1" spc="45" dirty="0">
                <a:solidFill>
                  <a:srgbClr val="FFBF00"/>
                </a:solidFill>
                <a:latin typeface="Calibri"/>
                <a:cs typeface="Calibri"/>
              </a:rPr>
              <a:t> </a:t>
            </a:r>
            <a:r>
              <a:rPr sz="1400" b="1" spc="95" dirty="0">
                <a:solidFill>
                  <a:srgbClr val="FFBF00"/>
                </a:solidFill>
                <a:latin typeface="Calibri"/>
                <a:cs typeface="Calibri"/>
              </a:rPr>
              <a:t>σtην</a:t>
            </a:r>
            <a:r>
              <a:rPr sz="1400" b="1" spc="45" dirty="0">
                <a:solidFill>
                  <a:srgbClr val="FFBF00"/>
                </a:solidFill>
                <a:latin typeface="Calibri"/>
                <a:cs typeface="Calibri"/>
              </a:rPr>
              <a:t> </a:t>
            </a:r>
            <a:r>
              <a:rPr sz="1400" b="1" spc="100" dirty="0">
                <a:solidFill>
                  <a:srgbClr val="FFBF00"/>
                </a:solidFill>
                <a:latin typeface="Calibri"/>
                <a:cs typeface="Calibri"/>
              </a:rPr>
              <a:t>ΤΝ)</a:t>
            </a:r>
            <a:r>
              <a:rPr sz="1400" b="1" spc="45" dirty="0">
                <a:solidFill>
                  <a:srgbClr val="FFBF00"/>
                </a:solidFill>
                <a:latin typeface="Calibri"/>
                <a:cs typeface="Calibri"/>
              </a:rPr>
              <a:t> </a:t>
            </a:r>
            <a:r>
              <a:rPr sz="1400" b="1" spc="130" dirty="0">
                <a:solidFill>
                  <a:srgbClr val="FFBF00"/>
                </a:solidFill>
                <a:latin typeface="Calibri"/>
                <a:cs typeface="Calibri"/>
              </a:rPr>
              <a:t>Η</a:t>
            </a:r>
            <a:r>
              <a:rPr sz="1400" b="1" spc="50" dirty="0">
                <a:solidFill>
                  <a:srgbClr val="FFBF00"/>
                </a:solidFill>
                <a:latin typeface="Calibri"/>
                <a:cs typeface="Calibri"/>
              </a:rPr>
              <a:t> </a:t>
            </a:r>
            <a:r>
              <a:rPr sz="1400" b="1" spc="95" dirty="0">
                <a:solidFill>
                  <a:srgbClr val="FFBF00"/>
                </a:solidFill>
                <a:latin typeface="Calibri"/>
                <a:cs typeface="Calibri"/>
              </a:rPr>
              <a:t>παλαιότερη</a:t>
            </a:r>
            <a:r>
              <a:rPr sz="1400" b="1" spc="25" dirty="0">
                <a:solidFill>
                  <a:srgbClr val="FFBF00"/>
                </a:solidFill>
                <a:latin typeface="Calibri"/>
                <a:cs typeface="Calibri"/>
              </a:rPr>
              <a:t> </a:t>
            </a:r>
            <a:r>
              <a:rPr sz="1400" b="1" spc="95" dirty="0">
                <a:solidFill>
                  <a:srgbClr val="FFBF00"/>
                </a:solidFill>
                <a:latin typeface="Calibri"/>
                <a:cs typeface="Calibri"/>
              </a:rPr>
              <a:t>κρυπτογραφική</a:t>
            </a:r>
            <a:r>
              <a:rPr sz="1400" b="1" spc="30" dirty="0">
                <a:solidFill>
                  <a:srgbClr val="FFBF00"/>
                </a:solidFill>
                <a:latin typeface="Calibri"/>
                <a:cs typeface="Calibri"/>
              </a:rPr>
              <a:t> </a:t>
            </a:r>
            <a:r>
              <a:rPr sz="1400" b="1" spc="80" dirty="0">
                <a:solidFill>
                  <a:srgbClr val="FFBF00"/>
                </a:solidFill>
                <a:latin typeface="Calibri"/>
                <a:cs typeface="Calibri"/>
              </a:rPr>
              <a:t>τεχνική</a:t>
            </a:r>
            <a:endParaRPr sz="1400">
              <a:latin typeface="Calibri"/>
              <a:cs typeface="Calibri"/>
            </a:endParaRPr>
          </a:p>
          <a:p>
            <a:pPr>
              <a:lnSpc>
                <a:spcPct val="100000"/>
              </a:lnSpc>
            </a:pPr>
            <a:endParaRPr sz="1400">
              <a:latin typeface="Calibri"/>
              <a:cs typeface="Calibri"/>
            </a:endParaRPr>
          </a:p>
          <a:p>
            <a:pPr>
              <a:lnSpc>
                <a:spcPct val="100000"/>
              </a:lnSpc>
              <a:spcBef>
                <a:spcPts val="30"/>
              </a:spcBef>
            </a:pPr>
            <a:endParaRPr sz="1550">
              <a:latin typeface="Calibri"/>
              <a:cs typeface="Calibri"/>
            </a:endParaRPr>
          </a:p>
          <a:p>
            <a:pPr marL="299720" marR="5080" indent="-286385">
              <a:lnSpc>
                <a:spcPct val="129000"/>
              </a:lnSpc>
              <a:buClr>
                <a:srgbClr val="FFB800"/>
              </a:buClr>
              <a:buSzPct val="128000"/>
              <a:buFont typeface="Arial"/>
              <a:buChar char="•"/>
              <a:tabLst>
                <a:tab pos="299085" algn="l"/>
                <a:tab pos="299720" algn="l"/>
              </a:tabLst>
            </a:pPr>
            <a:r>
              <a:rPr sz="1250" spc="130" dirty="0">
                <a:solidFill>
                  <a:srgbClr val="FFFFFF"/>
                </a:solidFill>
                <a:latin typeface="Calibri"/>
                <a:cs typeface="Calibri"/>
              </a:rPr>
              <a:t>Τα</a:t>
            </a:r>
            <a:r>
              <a:rPr sz="1250" spc="55" dirty="0">
                <a:solidFill>
                  <a:srgbClr val="FFFFFF"/>
                </a:solidFill>
                <a:latin typeface="Calibri"/>
                <a:cs typeface="Calibri"/>
              </a:rPr>
              <a:t> </a:t>
            </a:r>
            <a:r>
              <a:rPr sz="1250" spc="130" dirty="0">
                <a:solidFill>
                  <a:srgbClr val="FFFFFF"/>
                </a:solidFill>
                <a:latin typeface="Calibri"/>
                <a:cs typeface="Calibri"/>
              </a:rPr>
              <a:t>πρώτα</a:t>
            </a:r>
            <a:r>
              <a:rPr sz="1250" spc="60" dirty="0">
                <a:solidFill>
                  <a:srgbClr val="FFFFFF"/>
                </a:solidFill>
                <a:latin typeface="Calibri"/>
                <a:cs typeface="Calibri"/>
              </a:rPr>
              <a:t> </a:t>
            </a:r>
            <a:r>
              <a:rPr sz="1250" spc="125" dirty="0">
                <a:solidFill>
                  <a:srgbClr val="FFFFFF"/>
                </a:solidFill>
                <a:latin typeface="Calibri"/>
                <a:cs typeface="Calibri"/>
              </a:rPr>
              <a:t>γνωστά</a:t>
            </a:r>
            <a:r>
              <a:rPr sz="1250" spc="60" dirty="0">
                <a:solidFill>
                  <a:srgbClr val="FFFFFF"/>
                </a:solidFill>
                <a:latin typeface="Calibri"/>
                <a:cs typeface="Calibri"/>
              </a:rPr>
              <a:t> </a:t>
            </a:r>
            <a:r>
              <a:rPr sz="1250" spc="105" dirty="0">
                <a:solidFill>
                  <a:srgbClr val="FFFFFF"/>
                </a:solidFill>
                <a:latin typeface="Calibri"/>
                <a:cs typeface="Calibri"/>
              </a:rPr>
              <a:t>στοιχεία</a:t>
            </a:r>
            <a:r>
              <a:rPr sz="1250" spc="60" dirty="0">
                <a:solidFill>
                  <a:srgbClr val="FFFFFF"/>
                </a:solidFill>
                <a:latin typeface="Calibri"/>
                <a:cs typeface="Calibri"/>
              </a:rPr>
              <a:t> </a:t>
            </a:r>
            <a:r>
              <a:rPr sz="1250" spc="110" dirty="0">
                <a:solidFill>
                  <a:srgbClr val="FFFFFF"/>
                </a:solidFill>
                <a:latin typeface="Calibri"/>
                <a:cs typeface="Calibri"/>
              </a:rPr>
              <a:t>της</a:t>
            </a:r>
            <a:r>
              <a:rPr sz="1250" spc="60" dirty="0">
                <a:solidFill>
                  <a:srgbClr val="FFFFFF"/>
                </a:solidFill>
                <a:latin typeface="Calibri"/>
                <a:cs typeface="Calibri"/>
              </a:rPr>
              <a:t> </a:t>
            </a:r>
            <a:r>
              <a:rPr sz="1250" b="1" spc="125" dirty="0">
                <a:solidFill>
                  <a:srgbClr val="FFFFFF"/>
                </a:solidFill>
                <a:latin typeface="Calibri"/>
                <a:cs typeface="Calibri"/>
              </a:rPr>
              <a:t>κρυπτογραφίας</a:t>
            </a:r>
            <a:r>
              <a:rPr sz="1250" b="1" spc="50" dirty="0">
                <a:solidFill>
                  <a:srgbClr val="FFFFFF"/>
                </a:solidFill>
                <a:latin typeface="Calibri"/>
                <a:cs typeface="Calibri"/>
              </a:rPr>
              <a:t> </a:t>
            </a:r>
            <a:r>
              <a:rPr sz="1250" spc="125" dirty="0">
                <a:solidFill>
                  <a:srgbClr val="FFFFFF"/>
                </a:solidFill>
                <a:latin typeface="Calibri"/>
                <a:cs typeface="Calibri"/>
              </a:rPr>
              <a:t>μπορούν</a:t>
            </a:r>
            <a:r>
              <a:rPr sz="1250" spc="55" dirty="0">
                <a:solidFill>
                  <a:srgbClr val="FFFFFF"/>
                </a:solidFill>
                <a:latin typeface="Calibri"/>
                <a:cs typeface="Calibri"/>
              </a:rPr>
              <a:t> </a:t>
            </a:r>
            <a:r>
              <a:rPr sz="1250" spc="125" dirty="0">
                <a:solidFill>
                  <a:srgbClr val="FFFFFF"/>
                </a:solidFill>
                <a:latin typeface="Calibri"/>
                <a:cs typeface="Calibri"/>
              </a:rPr>
              <a:t>να</a:t>
            </a:r>
            <a:r>
              <a:rPr sz="1250" spc="60" dirty="0">
                <a:solidFill>
                  <a:srgbClr val="FFFFFF"/>
                </a:solidFill>
                <a:latin typeface="Calibri"/>
                <a:cs typeface="Calibri"/>
              </a:rPr>
              <a:t> </a:t>
            </a:r>
            <a:r>
              <a:rPr sz="1250" spc="110" dirty="0">
                <a:solidFill>
                  <a:srgbClr val="FFFFFF"/>
                </a:solidFill>
                <a:latin typeface="Calibri"/>
                <a:cs typeface="Calibri"/>
              </a:rPr>
              <a:t>εντοπιστούν</a:t>
            </a:r>
            <a:r>
              <a:rPr sz="1250" spc="60" dirty="0">
                <a:solidFill>
                  <a:srgbClr val="FFFFFF"/>
                </a:solidFill>
                <a:latin typeface="Calibri"/>
                <a:cs typeface="Calibri"/>
              </a:rPr>
              <a:t> </a:t>
            </a:r>
            <a:r>
              <a:rPr sz="1250" spc="100" dirty="0">
                <a:solidFill>
                  <a:srgbClr val="FFFFFF"/>
                </a:solidFill>
                <a:latin typeface="Calibri"/>
                <a:cs typeface="Calibri"/>
              </a:rPr>
              <a:t>στο </a:t>
            </a:r>
            <a:r>
              <a:rPr sz="1250" spc="-270" dirty="0">
                <a:solidFill>
                  <a:srgbClr val="FFFFFF"/>
                </a:solidFill>
                <a:latin typeface="Calibri"/>
                <a:cs typeface="Calibri"/>
              </a:rPr>
              <a:t> </a:t>
            </a:r>
            <a:r>
              <a:rPr sz="1250" spc="100" dirty="0">
                <a:solidFill>
                  <a:srgbClr val="FFFFFF"/>
                </a:solidFill>
                <a:latin typeface="Calibri"/>
                <a:cs typeface="Calibri"/>
              </a:rPr>
              <a:t>η</a:t>
            </a:r>
            <a:r>
              <a:rPr sz="1250" spc="35" dirty="0">
                <a:solidFill>
                  <a:srgbClr val="FFFFFF"/>
                </a:solidFill>
                <a:latin typeface="Calibri"/>
                <a:cs typeface="Calibri"/>
              </a:rPr>
              <a:t> </a:t>
            </a:r>
            <a:r>
              <a:rPr sz="1250" spc="90" dirty="0">
                <a:solidFill>
                  <a:srgbClr val="FFFFFF"/>
                </a:solidFill>
                <a:latin typeface="Calibri"/>
                <a:cs typeface="Calibri"/>
              </a:rPr>
              <a:t>χρήση</a:t>
            </a:r>
            <a:r>
              <a:rPr sz="1250" spc="40" dirty="0">
                <a:solidFill>
                  <a:srgbClr val="FFFFFF"/>
                </a:solidFill>
                <a:latin typeface="Calibri"/>
                <a:cs typeface="Calibri"/>
              </a:rPr>
              <a:t> </a:t>
            </a:r>
            <a:r>
              <a:rPr sz="1250" spc="90" dirty="0">
                <a:solidFill>
                  <a:srgbClr val="FFFFFF"/>
                </a:solidFill>
                <a:latin typeface="Calibri"/>
                <a:cs typeface="Calibri"/>
              </a:rPr>
              <a:t>του</a:t>
            </a:r>
            <a:r>
              <a:rPr sz="1250" spc="40" dirty="0">
                <a:solidFill>
                  <a:srgbClr val="FFFFFF"/>
                </a:solidFill>
                <a:latin typeface="Calibri"/>
                <a:cs typeface="Calibri"/>
              </a:rPr>
              <a:t> </a:t>
            </a:r>
            <a:r>
              <a:rPr sz="1250" b="1" spc="75" dirty="0">
                <a:solidFill>
                  <a:srgbClr val="FFFFFF"/>
                </a:solidFill>
                <a:latin typeface="Calibri"/>
                <a:cs typeface="Calibri"/>
              </a:rPr>
              <a:t>"ιερογλυφικού</a:t>
            </a:r>
            <a:r>
              <a:rPr sz="1250" spc="75" dirty="0">
                <a:solidFill>
                  <a:srgbClr val="FFFFFF"/>
                </a:solidFill>
                <a:latin typeface="Calibri"/>
                <a:cs typeface="Calibri"/>
              </a:rPr>
              <a:t>".</a:t>
            </a:r>
            <a:endParaRPr sz="1250">
              <a:latin typeface="Calibri"/>
              <a:cs typeface="Calibri"/>
            </a:endParaRPr>
          </a:p>
          <a:p>
            <a:pPr>
              <a:lnSpc>
                <a:spcPct val="100000"/>
              </a:lnSpc>
              <a:spcBef>
                <a:spcPts val="35"/>
              </a:spcBef>
              <a:buClr>
                <a:srgbClr val="FFB800"/>
              </a:buClr>
              <a:buFont typeface="Arial"/>
              <a:buChar char="•"/>
            </a:pPr>
            <a:endParaRPr sz="1400">
              <a:latin typeface="Calibri"/>
              <a:cs typeface="Calibri"/>
            </a:endParaRPr>
          </a:p>
          <a:p>
            <a:pPr marL="299720" marR="396875" indent="-287020">
              <a:lnSpc>
                <a:spcPct val="100000"/>
              </a:lnSpc>
              <a:spcBef>
                <a:spcPts val="5"/>
              </a:spcBef>
              <a:buClr>
                <a:srgbClr val="FFB800"/>
              </a:buClr>
              <a:buSzPct val="128000"/>
              <a:buFont typeface="Arial"/>
              <a:buChar char="•"/>
              <a:tabLst>
                <a:tab pos="299085" algn="l"/>
                <a:tab pos="299720" algn="l"/>
              </a:tabLst>
            </a:pPr>
            <a:r>
              <a:rPr sz="1250" spc="110" dirty="0">
                <a:solidFill>
                  <a:srgbClr val="FFFFFF"/>
                </a:solidFill>
                <a:latin typeface="Calibri"/>
                <a:cs typeface="Calibri"/>
              </a:rPr>
              <a:t>Πριν </a:t>
            </a:r>
            <a:r>
              <a:rPr sz="1250" spc="135" dirty="0">
                <a:solidFill>
                  <a:srgbClr val="FFFFFF"/>
                </a:solidFill>
                <a:latin typeface="Calibri"/>
                <a:cs typeface="Calibri"/>
              </a:rPr>
              <a:t>από </a:t>
            </a:r>
            <a:r>
              <a:rPr sz="1250" spc="120" dirty="0">
                <a:solidFill>
                  <a:srgbClr val="FFFFFF"/>
                </a:solidFill>
                <a:latin typeface="Calibri"/>
                <a:cs typeface="Calibri"/>
              </a:rPr>
              <a:t>περίπου </a:t>
            </a:r>
            <a:r>
              <a:rPr sz="1250" b="1" spc="125" dirty="0">
                <a:solidFill>
                  <a:srgbClr val="FFFFFF"/>
                </a:solidFill>
                <a:latin typeface="Calibri"/>
                <a:cs typeface="Calibri"/>
              </a:rPr>
              <a:t>4000 </a:t>
            </a:r>
            <a:r>
              <a:rPr sz="1250" spc="105" dirty="0">
                <a:solidFill>
                  <a:srgbClr val="FFFFFF"/>
                </a:solidFill>
                <a:latin typeface="Calibri"/>
                <a:cs typeface="Calibri"/>
              </a:rPr>
              <a:t>χρόνια, </a:t>
            </a:r>
            <a:r>
              <a:rPr sz="1250" spc="100" dirty="0">
                <a:solidFill>
                  <a:srgbClr val="FFFFFF"/>
                </a:solidFill>
                <a:latin typeface="Calibri"/>
                <a:cs typeface="Calibri"/>
              </a:rPr>
              <a:t>οι </a:t>
            </a:r>
            <a:r>
              <a:rPr sz="1250" b="1" spc="105" dirty="0">
                <a:solidFill>
                  <a:srgbClr val="FFFFFF"/>
                </a:solidFill>
                <a:latin typeface="Calibri"/>
                <a:cs typeface="Calibri"/>
              </a:rPr>
              <a:t>Αιγύπτιοι </a:t>
            </a:r>
            <a:r>
              <a:rPr sz="1250" spc="114" dirty="0">
                <a:solidFill>
                  <a:srgbClr val="FFFFFF"/>
                </a:solidFill>
                <a:latin typeface="Calibri"/>
                <a:cs typeface="Calibri"/>
              </a:rPr>
              <a:t>επικοινωνούσαν </a:t>
            </a:r>
            <a:r>
              <a:rPr sz="1250" spc="135" dirty="0">
                <a:solidFill>
                  <a:srgbClr val="FFFFFF"/>
                </a:solidFill>
                <a:latin typeface="Calibri"/>
                <a:cs typeface="Calibri"/>
              </a:rPr>
              <a:t>μέσω </a:t>
            </a:r>
            <a:r>
              <a:rPr sz="1250" spc="140" dirty="0">
                <a:solidFill>
                  <a:srgbClr val="FFFFFF"/>
                </a:solidFill>
                <a:latin typeface="Calibri"/>
                <a:cs typeface="Calibri"/>
              </a:rPr>
              <a:t> </a:t>
            </a:r>
            <a:r>
              <a:rPr sz="1250" b="1" spc="130" dirty="0">
                <a:solidFill>
                  <a:srgbClr val="FFFFFF"/>
                </a:solidFill>
                <a:latin typeface="Calibri"/>
                <a:cs typeface="Calibri"/>
              </a:rPr>
              <a:t>μηνυμάτων</a:t>
            </a:r>
            <a:r>
              <a:rPr sz="1250" b="1" spc="60" dirty="0">
                <a:solidFill>
                  <a:srgbClr val="FFFFFF"/>
                </a:solidFill>
                <a:latin typeface="Calibri"/>
                <a:cs typeface="Calibri"/>
              </a:rPr>
              <a:t> </a:t>
            </a:r>
            <a:r>
              <a:rPr sz="1250" spc="120" dirty="0">
                <a:solidFill>
                  <a:srgbClr val="FFFFFF"/>
                </a:solidFill>
                <a:latin typeface="Calibri"/>
                <a:cs typeface="Calibri"/>
              </a:rPr>
              <a:t>εγγραφής</a:t>
            </a:r>
            <a:r>
              <a:rPr sz="1250" spc="65" dirty="0">
                <a:solidFill>
                  <a:srgbClr val="FFFFFF"/>
                </a:solidFill>
                <a:latin typeface="Calibri"/>
                <a:cs typeface="Calibri"/>
              </a:rPr>
              <a:t> </a:t>
            </a:r>
            <a:r>
              <a:rPr sz="1250" spc="120" dirty="0">
                <a:solidFill>
                  <a:srgbClr val="FFFFFF"/>
                </a:solidFill>
                <a:latin typeface="Calibri"/>
                <a:cs typeface="Calibri"/>
              </a:rPr>
              <a:t>σε</a:t>
            </a:r>
            <a:r>
              <a:rPr sz="1250" spc="65" dirty="0">
                <a:solidFill>
                  <a:srgbClr val="FFFFFF"/>
                </a:solidFill>
                <a:latin typeface="Calibri"/>
                <a:cs typeface="Calibri"/>
              </a:rPr>
              <a:t> </a:t>
            </a:r>
            <a:r>
              <a:rPr sz="1250" b="1" spc="110" dirty="0">
                <a:solidFill>
                  <a:srgbClr val="FFFFFF"/>
                </a:solidFill>
                <a:latin typeface="Calibri"/>
                <a:cs typeface="Calibri"/>
              </a:rPr>
              <a:t>ιερογλυφικά,</a:t>
            </a:r>
            <a:r>
              <a:rPr sz="1250" b="1" spc="60" dirty="0">
                <a:solidFill>
                  <a:srgbClr val="FFFFFF"/>
                </a:solidFill>
                <a:latin typeface="Calibri"/>
                <a:cs typeface="Calibri"/>
              </a:rPr>
              <a:t> </a:t>
            </a:r>
            <a:r>
              <a:rPr sz="1250" b="1" spc="120" dirty="0">
                <a:solidFill>
                  <a:srgbClr val="FFFFFF"/>
                </a:solidFill>
                <a:latin typeface="Calibri"/>
                <a:cs typeface="Calibri"/>
              </a:rPr>
              <a:t>έναν</a:t>
            </a:r>
            <a:r>
              <a:rPr sz="1250" b="1" spc="65" dirty="0">
                <a:solidFill>
                  <a:srgbClr val="FFFFFF"/>
                </a:solidFill>
                <a:latin typeface="Calibri"/>
                <a:cs typeface="Calibri"/>
              </a:rPr>
              <a:t> </a:t>
            </a:r>
            <a:r>
              <a:rPr sz="1250" spc="120" dirty="0">
                <a:solidFill>
                  <a:srgbClr val="FFFFFF"/>
                </a:solidFill>
                <a:latin typeface="Calibri"/>
                <a:cs typeface="Calibri"/>
              </a:rPr>
              <a:t>κώδικα</a:t>
            </a:r>
            <a:r>
              <a:rPr sz="1250" spc="60" dirty="0">
                <a:solidFill>
                  <a:srgbClr val="FFFFFF"/>
                </a:solidFill>
                <a:latin typeface="Calibri"/>
                <a:cs typeface="Calibri"/>
              </a:rPr>
              <a:t> </a:t>
            </a:r>
            <a:r>
              <a:rPr sz="1250" spc="125" dirty="0">
                <a:solidFill>
                  <a:srgbClr val="FFFFFF"/>
                </a:solidFill>
                <a:latin typeface="Calibri"/>
                <a:cs typeface="Calibri"/>
              </a:rPr>
              <a:t>προγραμματισμού </a:t>
            </a:r>
            <a:r>
              <a:rPr sz="1250" spc="-270" dirty="0">
                <a:solidFill>
                  <a:srgbClr val="FFFFFF"/>
                </a:solidFill>
                <a:latin typeface="Calibri"/>
                <a:cs typeface="Calibri"/>
              </a:rPr>
              <a:t> </a:t>
            </a:r>
            <a:r>
              <a:rPr sz="1250" b="1" spc="100" dirty="0">
                <a:solidFill>
                  <a:srgbClr val="FFFFFF"/>
                </a:solidFill>
                <a:latin typeface="Calibri"/>
                <a:cs typeface="Calibri"/>
              </a:rPr>
              <a:t>που </a:t>
            </a:r>
            <a:r>
              <a:rPr sz="1250" spc="125" dirty="0">
                <a:solidFill>
                  <a:srgbClr val="FFFFFF"/>
                </a:solidFill>
                <a:latin typeface="Calibri"/>
                <a:cs typeface="Calibri"/>
              </a:rPr>
              <a:t>κρατούσαν </a:t>
            </a:r>
            <a:r>
              <a:rPr sz="1250" b="1" spc="80" dirty="0">
                <a:solidFill>
                  <a:srgbClr val="FFFFFF"/>
                </a:solidFill>
                <a:latin typeface="Calibri"/>
                <a:cs typeface="Calibri"/>
              </a:rPr>
              <a:t>εμπιστευτικό </a:t>
            </a:r>
            <a:r>
              <a:rPr sz="1250" spc="75" dirty="0">
                <a:solidFill>
                  <a:srgbClr val="FFFFFF"/>
                </a:solidFill>
                <a:latin typeface="Calibri"/>
                <a:cs typeface="Calibri"/>
              </a:rPr>
              <a:t>οι </a:t>
            </a:r>
            <a:r>
              <a:rPr sz="1250" spc="85" dirty="0">
                <a:solidFill>
                  <a:srgbClr val="FFFFFF"/>
                </a:solidFill>
                <a:latin typeface="Calibri"/>
                <a:cs typeface="Calibri"/>
              </a:rPr>
              <a:t>γραφείς </a:t>
            </a:r>
            <a:r>
              <a:rPr sz="1250" spc="90" dirty="0">
                <a:solidFill>
                  <a:srgbClr val="FFFFFF"/>
                </a:solidFill>
                <a:latin typeface="Calibri"/>
                <a:cs typeface="Calibri"/>
              </a:rPr>
              <a:t>με </a:t>
            </a:r>
            <a:r>
              <a:rPr sz="1250" b="1" spc="85" dirty="0">
                <a:solidFill>
                  <a:srgbClr val="FFFFFF"/>
                </a:solidFill>
                <a:latin typeface="Calibri"/>
                <a:cs typeface="Calibri"/>
              </a:rPr>
              <a:t>τη </a:t>
            </a:r>
            <a:r>
              <a:rPr sz="1250" b="1" spc="95" dirty="0">
                <a:solidFill>
                  <a:srgbClr val="FFFFFF"/>
                </a:solidFill>
                <a:latin typeface="Calibri"/>
                <a:cs typeface="Calibri"/>
              </a:rPr>
              <a:t>μετάδοση μηνυμάτων </a:t>
            </a:r>
            <a:r>
              <a:rPr sz="1250" spc="75" dirty="0">
                <a:solidFill>
                  <a:srgbClr val="FFFFFF"/>
                </a:solidFill>
                <a:latin typeface="Calibri"/>
                <a:cs typeface="Calibri"/>
              </a:rPr>
              <a:t>για </a:t>
            </a:r>
            <a:r>
              <a:rPr sz="1250" spc="-270" dirty="0">
                <a:solidFill>
                  <a:srgbClr val="FFFFFF"/>
                </a:solidFill>
                <a:latin typeface="Calibri"/>
                <a:cs typeface="Calibri"/>
              </a:rPr>
              <a:t> </a:t>
            </a:r>
            <a:r>
              <a:rPr sz="1250" spc="85" dirty="0">
                <a:solidFill>
                  <a:srgbClr val="FFFFFF"/>
                </a:solidFill>
                <a:latin typeface="Calibri"/>
                <a:cs typeface="Calibri"/>
              </a:rPr>
              <a:t>τους</a:t>
            </a:r>
            <a:r>
              <a:rPr sz="1250" spc="35" dirty="0">
                <a:solidFill>
                  <a:srgbClr val="FFFFFF"/>
                </a:solidFill>
                <a:latin typeface="Calibri"/>
                <a:cs typeface="Calibri"/>
              </a:rPr>
              <a:t> </a:t>
            </a:r>
            <a:r>
              <a:rPr sz="1250" spc="105" dirty="0">
                <a:solidFill>
                  <a:srgbClr val="FFFFFF"/>
                </a:solidFill>
                <a:latin typeface="Calibri"/>
                <a:cs typeface="Calibri"/>
              </a:rPr>
              <a:t>βασιλιάδες.</a:t>
            </a:r>
            <a:endParaRPr sz="1250">
              <a:latin typeface="Calibri"/>
              <a:cs typeface="Calibri"/>
            </a:endParaRPr>
          </a:p>
          <a:p>
            <a:pPr>
              <a:lnSpc>
                <a:spcPct val="100000"/>
              </a:lnSpc>
              <a:spcBef>
                <a:spcPts val="55"/>
              </a:spcBef>
              <a:buClr>
                <a:srgbClr val="FFB800"/>
              </a:buClr>
              <a:buFont typeface="Arial"/>
              <a:buChar char="•"/>
            </a:pPr>
            <a:endParaRPr sz="1350">
              <a:latin typeface="Calibri"/>
              <a:cs typeface="Calibri"/>
            </a:endParaRPr>
          </a:p>
          <a:p>
            <a:pPr marL="299720" indent="-286385">
              <a:lnSpc>
                <a:spcPct val="100000"/>
              </a:lnSpc>
              <a:buClr>
                <a:srgbClr val="FFB800"/>
              </a:buClr>
              <a:buSzPct val="128000"/>
              <a:buFont typeface="Arial"/>
              <a:buChar char="•"/>
              <a:tabLst>
                <a:tab pos="299085" algn="l"/>
                <a:tab pos="299720" algn="l"/>
              </a:tabLst>
            </a:pPr>
            <a:r>
              <a:rPr sz="1250" spc="120" dirty="0">
                <a:solidFill>
                  <a:srgbClr val="FFFFFF"/>
                </a:solidFill>
                <a:latin typeface="Calibri"/>
                <a:cs typeface="Calibri"/>
              </a:rPr>
              <a:t>Ένα</a:t>
            </a:r>
            <a:r>
              <a:rPr sz="1250" spc="50" dirty="0">
                <a:solidFill>
                  <a:srgbClr val="FFFFFF"/>
                </a:solidFill>
                <a:latin typeface="Calibri"/>
                <a:cs typeface="Calibri"/>
              </a:rPr>
              <a:t> </a:t>
            </a:r>
            <a:r>
              <a:rPr sz="1250" spc="120" dirty="0">
                <a:solidFill>
                  <a:srgbClr val="FFFFFF"/>
                </a:solidFill>
                <a:latin typeface="Calibri"/>
                <a:cs typeface="Calibri"/>
              </a:rPr>
              <a:t>παράδειγμα</a:t>
            </a:r>
            <a:r>
              <a:rPr sz="1250" spc="50" dirty="0">
                <a:solidFill>
                  <a:srgbClr val="FFFFFF"/>
                </a:solidFill>
                <a:latin typeface="Calibri"/>
                <a:cs typeface="Calibri"/>
              </a:rPr>
              <a:t> </a:t>
            </a:r>
            <a:r>
              <a:rPr sz="1250" spc="110" dirty="0">
                <a:solidFill>
                  <a:srgbClr val="FFFFFF"/>
                </a:solidFill>
                <a:latin typeface="Calibri"/>
                <a:cs typeface="Calibri"/>
              </a:rPr>
              <a:t>ενός</a:t>
            </a:r>
            <a:r>
              <a:rPr sz="1250" spc="45" dirty="0">
                <a:solidFill>
                  <a:srgbClr val="FFFFFF"/>
                </a:solidFill>
                <a:latin typeface="Calibri"/>
                <a:cs typeface="Calibri"/>
              </a:rPr>
              <a:t> </a:t>
            </a:r>
            <a:r>
              <a:rPr sz="1250" spc="110" dirty="0">
                <a:solidFill>
                  <a:srgbClr val="FFFFFF"/>
                </a:solidFill>
                <a:latin typeface="Calibri"/>
                <a:cs typeface="Calibri"/>
              </a:rPr>
              <a:t>τέτοιου</a:t>
            </a:r>
            <a:r>
              <a:rPr sz="1250" spc="50" dirty="0">
                <a:solidFill>
                  <a:srgbClr val="FFFFFF"/>
                </a:solidFill>
                <a:latin typeface="Calibri"/>
                <a:cs typeface="Calibri"/>
              </a:rPr>
              <a:t> </a:t>
            </a:r>
            <a:r>
              <a:rPr sz="1250" b="1" spc="105" dirty="0">
                <a:solidFill>
                  <a:srgbClr val="FFFFFF"/>
                </a:solidFill>
                <a:latin typeface="Calibri"/>
                <a:cs typeface="Calibri"/>
              </a:rPr>
              <a:t>ιερογλυφικού.</a:t>
            </a:r>
            <a:endParaRPr sz="1250">
              <a:latin typeface="Calibri"/>
              <a:cs typeface="Calibri"/>
            </a:endParaRPr>
          </a:p>
        </p:txBody>
      </p:sp>
      <p:sp>
        <p:nvSpPr>
          <p:cNvPr id="13" name="object 13"/>
          <p:cNvSpPr txBox="1"/>
          <p:nvPr/>
        </p:nvSpPr>
        <p:spPr>
          <a:xfrm>
            <a:off x="78739" y="6491287"/>
            <a:ext cx="328422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FFFFFF"/>
                </a:solidFill>
                <a:latin typeface="Calibri"/>
                <a:cs typeface="Calibri"/>
                <a:hlinkClick r:id="rId6"/>
              </a:rPr>
              <a:t>https://ww</a:t>
            </a:r>
            <a:r>
              <a:rPr sz="600" spc="20" dirty="0">
                <a:solidFill>
                  <a:srgbClr val="FFFFFF"/>
                </a:solidFill>
                <a:latin typeface="Calibri"/>
                <a:cs typeface="Calibri"/>
              </a:rPr>
              <a:t>w..com/cryptography/origin_of_cryptography.htm,</a:t>
            </a:r>
            <a:r>
              <a:rPr sz="600" dirty="0">
                <a:solidFill>
                  <a:srgbClr val="FFFFFF"/>
                </a:solidFill>
                <a:latin typeface="Calibri"/>
                <a:cs typeface="Calibri"/>
              </a:rPr>
              <a:t> </a:t>
            </a:r>
            <a:r>
              <a:rPr sz="600" spc="25" dirty="0">
                <a:solidFill>
                  <a:srgbClr val="FFFFFF"/>
                </a:solidFill>
                <a:latin typeface="Calibri"/>
                <a:cs typeface="Calibri"/>
              </a:rPr>
              <a:t>πρόσβαση</a:t>
            </a:r>
            <a:r>
              <a:rPr sz="600" dirty="0">
                <a:solidFill>
                  <a:srgbClr val="FFFFFF"/>
                </a:solidFill>
                <a:latin typeface="Calibri"/>
                <a:cs typeface="Calibri"/>
              </a:rPr>
              <a:t> </a:t>
            </a:r>
            <a:r>
              <a:rPr sz="600" spc="25" dirty="0">
                <a:solidFill>
                  <a:srgbClr val="FFFFFF"/>
                </a:solidFill>
                <a:latin typeface="Calibri"/>
                <a:cs typeface="Calibri"/>
              </a:rPr>
              <a:t>τον</a:t>
            </a:r>
            <a:r>
              <a:rPr sz="600" spc="-5" dirty="0">
                <a:solidFill>
                  <a:srgbClr val="FFFFFF"/>
                </a:solidFill>
                <a:latin typeface="Calibri"/>
                <a:cs typeface="Calibri"/>
              </a:rPr>
              <a:t> </a:t>
            </a:r>
            <a:r>
              <a:rPr sz="600" spc="25" dirty="0">
                <a:solidFill>
                  <a:srgbClr val="FFFFFF"/>
                </a:solidFill>
                <a:latin typeface="Calibri"/>
                <a:cs typeface="Calibri"/>
              </a:rPr>
              <a:t>Φεβρουάριο</a:t>
            </a:r>
            <a:r>
              <a:rPr sz="600" spc="-10" dirty="0">
                <a:solidFill>
                  <a:srgbClr val="FFFFFF"/>
                </a:solidFill>
                <a:latin typeface="Calibri"/>
                <a:cs typeface="Calibri"/>
              </a:rPr>
              <a:t> </a:t>
            </a:r>
            <a:r>
              <a:rPr sz="600" spc="30" dirty="0">
                <a:solidFill>
                  <a:srgbClr val="FFFFFF"/>
                </a:solidFill>
                <a:latin typeface="Calibri"/>
                <a:cs typeface="Calibri"/>
              </a:rPr>
              <a:t>2024</a:t>
            </a:r>
            <a:endParaRPr sz="60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28498" y="214312"/>
            <a:ext cx="5763502" cy="6837680"/>
            <a:chOff x="6355715" y="8889"/>
            <a:chExt cx="5763502" cy="6837680"/>
          </a:xfrm>
        </p:grpSpPr>
        <p:sp>
          <p:nvSpPr>
            <p:cNvPr id="3" name="object 3"/>
            <p:cNvSpPr/>
            <p:nvPr/>
          </p:nvSpPr>
          <p:spPr>
            <a:xfrm>
              <a:off x="8358822" y="8889"/>
              <a:ext cx="2540000" cy="6837680"/>
            </a:xfrm>
            <a:custGeom>
              <a:avLst/>
              <a:gdLst/>
              <a:ahLst/>
              <a:cxnLst/>
              <a:rect l="l" t="t" r="r" b="b"/>
              <a:pathLst>
                <a:path w="2540000" h="6837680">
                  <a:moveTo>
                    <a:pt x="1145222" y="3148329"/>
                  </a:moveTo>
                  <a:lnTo>
                    <a:pt x="1098232" y="3154679"/>
                  </a:lnTo>
                  <a:lnTo>
                    <a:pt x="1055052" y="3172777"/>
                  </a:lnTo>
                  <a:lnTo>
                    <a:pt x="1017905" y="3201034"/>
                  </a:lnTo>
                  <a:lnTo>
                    <a:pt x="989012" y="3238499"/>
                  </a:lnTo>
                  <a:lnTo>
                    <a:pt x="970280" y="3283584"/>
                  </a:lnTo>
                  <a:lnTo>
                    <a:pt x="579120" y="4729162"/>
                  </a:lnTo>
                  <a:lnTo>
                    <a:pt x="5080" y="6821169"/>
                  </a:lnTo>
                  <a:lnTo>
                    <a:pt x="1270" y="6833869"/>
                  </a:lnTo>
                  <a:lnTo>
                    <a:pt x="0" y="6837680"/>
                  </a:lnTo>
                  <a:lnTo>
                    <a:pt x="26352" y="6837680"/>
                  </a:lnTo>
                  <a:lnTo>
                    <a:pt x="604520" y="4736782"/>
                  </a:lnTo>
                  <a:lnTo>
                    <a:pt x="995680"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20" y="3180079"/>
                  </a:lnTo>
                  <a:lnTo>
                    <a:pt x="1243647" y="3207384"/>
                  </a:lnTo>
                  <a:lnTo>
                    <a:pt x="1283335" y="3253422"/>
                  </a:lnTo>
                  <a:lnTo>
                    <a:pt x="1303020" y="3311524"/>
                  </a:lnTo>
                  <a:lnTo>
                    <a:pt x="1303972" y="3342322"/>
                  </a:lnTo>
                  <a:lnTo>
                    <a:pt x="1298575" y="3373437"/>
                  </a:lnTo>
                  <a:lnTo>
                    <a:pt x="1041082" y="4324667"/>
                  </a:lnTo>
                  <a:lnTo>
                    <a:pt x="1034732" y="4373245"/>
                  </a:lnTo>
                  <a:lnTo>
                    <a:pt x="1041082" y="4420234"/>
                  </a:lnTo>
                  <a:lnTo>
                    <a:pt x="1058862" y="4463732"/>
                  </a:lnTo>
                  <a:lnTo>
                    <a:pt x="1061085" y="4466272"/>
                  </a:lnTo>
                  <a:lnTo>
                    <a:pt x="706120" y="5788659"/>
                  </a:lnTo>
                  <a:lnTo>
                    <a:pt x="700405" y="5824537"/>
                  </a:lnTo>
                  <a:lnTo>
                    <a:pt x="701357" y="5859780"/>
                  </a:lnTo>
                  <a:lnTo>
                    <a:pt x="709295" y="5894387"/>
                  </a:lnTo>
                  <a:lnTo>
                    <a:pt x="744220" y="5956617"/>
                  </a:lnTo>
                  <a:lnTo>
                    <a:pt x="799147" y="5999162"/>
                  </a:lnTo>
                  <a:lnTo>
                    <a:pt x="866457" y="6017895"/>
                  </a:lnTo>
                  <a:lnTo>
                    <a:pt x="877887" y="6018212"/>
                  </a:lnTo>
                  <a:lnTo>
                    <a:pt x="924242" y="6011862"/>
                  </a:lnTo>
                  <a:lnTo>
                    <a:pt x="966470" y="5994082"/>
                  </a:lnTo>
                  <a:lnTo>
                    <a:pt x="968111" y="5992812"/>
                  </a:lnTo>
                  <a:lnTo>
                    <a:pt x="886777" y="5992812"/>
                  </a:lnTo>
                  <a:lnTo>
                    <a:pt x="837882" y="5987414"/>
                  </a:lnTo>
                  <a:lnTo>
                    <a:pt x="783907" y="5960427"/>
                  </a:lnTo>
                  <a:lnTo>
                    <a:pt x="745172" y="5914389"/>
                  </a:lnTo>
                  <a:lnTo>
                    <a:pt x="725805"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5" y="4380864"/>
                  </a:lnTo>
                  <a:lnTo>
                    <a:pt x="1064895" y="4331017"/>
                  </a:lnTo>
                  <a:lnTo>
                    <a:pt x="1322387" y="3379787"/>
                  </a:lnTo>
                  <a:lnTo>
                    <a:pt x="1328420" y="3344227"/>
                  </a:lnTo>
                  <a:lnTo>
                    <a:pt x="1319530" y="3274059"/>
                  </a:lnTo>
                  <a:lnTo>
                    <a:pt x="1283970" y="3210877"/>
                  </a:lnTo>
                  <a:lnTo>
                    <a:pt x="1239837" y="3174999"/>
                  </a:lnTo>
                  <a:close/>
                </a:path>
                <a:path w="2540000" h="6837680">
                  <a:moveTo>
                    <a:pt x="1456372" y="4372609"/>
                  </a:moveTo>
                  <a:lnTo>
                    <a:pt x="1430020" y="4372609"/>
                  </a:lnTo>
                  <a:lnTo>
                    <a:pt x="1026160" y="5877242"/>
                  </a:lnTo>
                  <a:lnTo>
                    <a:pt x="1006157" y="5922962"/>
                  </a:lnTo>
                  <a:lnTo>
                    <a:pt x="974090" y="5958522"/>
                  </a:lnTo>
                  <a:lnTo>
                    <a:pt x="933132" y="5982652"/>
                  </a:lnTo>
                  <a:lnTo>
                    <a:pt x="886777" y="5992812"/>
                  </a:lnTo>
                  <a:lnTo>
                    <a:pt x="968111" y="5992812"/>
                  </a:lnTo>
                  <a:lnTo>
                    <a:pt x="1002982" y="5965824"/>
                  </a:lnTo>
                  <a:lnTo>
                    <a:pt x="1031240" y="5928677"/>
                  </a:lnTo>
                  <a:lnTo>
                    <a:pt x="1049972" y="5883592"/>
                  </a:lnTo>
                  <a:lnTo>
                    <a:pt x="1456372" y="4372609"/>
                  </a:lnTo>
                  <a:close/>
                </a:path>
                <a:path w="2540000" h="6837680">
                  <a:moveTo>
                    <a:pt x="1117535" y="4491672"/>
                  </a:moveTo>
                  <a:lnTo>
                    <a:pt x="1080452" y="4491672"/>
                  </a:lnTo>
                  <a:lnTo>
                    <a:pt x="1087437" y="4500880"/>
                  </a:lnTo>
                  <a:lnTo>
                    <a:pt x="1124585" y="4529772"/>
                  </a:lnTo>
                  <a:lnTo>
                    <a:pt x="1169670" y="4548505"/>
                  </a:lnTo>
                  <a:lnTo>
                    <a:pt x="1221105" y="4554537"/>
                  </a:lnTo>
                  <a:lnTo>
                    <a:pt x="1270952" y="4546282"/>
                  </a:lnTo>
                  <a:lnTo>
                    <a:pt x="1305877" y="4530089"/>
                  </a:lnTo>
                  <a:lnTo>
                    <a:pt x="1220152" y="4530089"/>
                  </a:lnTo>
                  <a:lnTo>
                    <a:pt x="1176020"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5" y="4525327"/>
                  </a:lnTo>
                  <a:lnTo>
                    <a:pt x="1354455" y="4492307"/>
                  </a:lnTo>
                  <a:lnTo>
                    <a:pt x="1383030" y="4448492"/>
                  </a:lnTo>
                  <a:lnTo>
                    <a:pt x="1383030" y="4447222"/>
                  </a:lnTo>
                  <a:lnTo>
                    <a:pt x="1722437" y="3178809"/>
                  </a:lnTo>
                  <a:lnTo>
                    <a:pt x="2540000" y="1269"/>
                  </a:lnTo>
                  <a:lnTo>
                    <a:pt x="2526982" y="0"/>
                  </a:lnTo>
                  <a:close/>
                </a:path>
                <a:path w="2540000" h="6837680">
                  <a:moveTo>
                    <a:pt x="1112520" y="4372609"/>
                  </a:moveTo>
                  <a:lnTo>
                    <a:pt x="1086167" y="4372609"/>
                  </a:lnTo>
                  <a:lnTo>
                    <a:pt x="1070927" y="4429759"/>
                  </a:lnTo>
                  <a:lnTo>
                    <a:pt x="1097101" y="4429759"/>
                  </a:lnTo>
                  <a:lnTo>
                    <a:pt x="1112520" y="4372609"/>
                  </a:lnTo>
                  <a:close/>
                </a:path>
              </a:pathLst>
            </a:custGeom>
            <a:solidFill>
              <a:srgbClr val="D6791A"/>
            </a:solidFill>
          </p:spPr>
          <p:txBody>
            <a:bodyPr wrap="square" lIns="0" tIns="0" rIns="0" bIns="0" rtlCol="0"/>
            <a:lstStyle/>
            <a:p>
              <a:endParaRPr/>
            </a:p>
          </p:txBody>
        </p:sp>
        <p:sp>
          <p:nvSpPr>
            <p:cNvPr id="4" name="object 4"/>
            <p:cNvSpPr/>
            <p:nvPr/>
          </p:nvSpPr>
          <p:spPr>
            <a:xfrm>
              <a:off x="6355715" y="2038350"/>
              <a:ext cx="2031364" cy="3936365"/>
            </a:xfrm>
            <a:custGeom>
              <a:avLst/>
              <a:gdLst/>
              <a:ahLst/>
              <a:cxnLst/>
              <a:rect l="l" t="t" r="r" b="b"/>
              <a:pathLst>
                <a:path w="2031365" h="3936365">
                  <a:moveTo>
                    <a:pt x="1692910" y="0"/>
                  </a:moveTo>
                  <a:lnTo>
                    <a:pt x="338455" y="0"/>
                  </a:lnTo>
                  <a:lnTo>
                    <a:pt x="292735" y="3175"/>
                  </a:lnTo>
                  <a:lnTo>
                    <a:pt x="248602" y="12064"/>
                  </a:lnTo>
                  <a:lnTo>
                    <a:pt x="206692" y="26670"/>
                  </a:lnTo>
                  <a:lnTo>
                    <a:pt x="167639" y="46354"/>
                  </a:lnTo>
                  <a:lnTo>
                    <a:pt x="131762" y="70485"/>
                  </a:lnTo>
                  <a:lnTo>
                    <a:pt x="99060" y="99060"/>
                  </a:lnTo>
                  <a:lnTo>
                    <a:pt x="70485" y="131762"/>
                  </a:lnTo>
                  <a:lnTo>
                    <a:pt x="46355" y="167639"/>
                  </a:lnTo>
                  <a:lnTo>
                    <a:pt x="26670" y="206692"/>
                  </a:lnTo>
                  <a:lnTo>
                    <a:pt x="12064" y="248602"/>
                  </a:lnTo>
                  <a:lnTo>
                    <a:pt x="3175" y="292735"/>
                  </a:lnTo>
                  <a:lnTo>
                    <a:pt x="0" y="338454"/>
                  </a:lnTo>
                  <a:lnTo>
                    <a:pt x="0" y="3597910"/>
                  </a:lnTo>
                  <a:lnTo>
                    <a:pt x="3175" y="3643947"/>
                  </a:lnTo>
                  <a:lnTo>
                    <a:pt x="12064" y="3687762"/>
                  </a:lnTo>
                  <a:lnTo>
                    <a:pt x="26670" y="3729672"/>
                  </a:lnTo>
                  <a:lnTo>
                    <a:pt x="46355" y="3768725"/>
                  </a:lnTo>
                  <a:lnTo>
                    <a:pt x="70485" y="3804920"/>
                  </a:lnTo>
                  <a:lnTo>
                    <a:pt x="99060" y="3837304"/>
                  </a:lnTo>
                  <a:lnTo>
                    <a:pt x="131762" y="3865879"/>
                  </a:lnTo>
                  <a:lnTo>
                    <a:pt x="167639" y="3890327"/>
                  </a:lnTo>
                  <a:lnTo>
                    <a:pt x="206692" y="3910012"/>
                  </a:lnTo>
                  <a:lnTo>
                    <a:pt x="248602" y="3924300"/>
                  </a:lnTo>
                  <a:lnTo>
                    <a:pt x="292735" y="3933507"/>
                  </a:lnTo>
                  <a:lnTo>
                    <a:pt x="338455" y="3936365"/>
                  </a:lnTo>
                  <a:lnTo>
                    <a:pt x="1692910" y="3936365"/>
                  </a:lnTo>
                  <a:lnTo>
                    <a:pt x="1738947" y="3933507"/>
                  </a:lnTo>
                  <a:lnTo>
                    <a:pt x="1782762" y="3924300"/>
                  </a:lnTo>
                  <a:lnTo>
                    <a:pt x="1824672" y="3910012"/>
                  </a:lnTo>
                  <a:lnTo>
                    <a:pt x="1863725" y="3890327"/>
                  </a:lnTo>
                  <a:lnTo>
                    <a:pt x="1899919" y="3865879"/>
                  </a:lnTo>
                  <a:lnTo>
                    <a:pt x="1932305" y="3837304"/>
                  </a:lnTo>
                  <a:lnTo>
                    <a:pt x="1960880" y="3804920"/>
                  </a:lnTo>
                  <a:lnTo>
                    <a:pt x="1985327" y="3768725"/>
                  </a:lnTo>
                  <a:lnTo>
                    <a:pt x="2005012" y="3729672"/>
                  </a:lnTo>
                  <a:lnTo>
                    <a:pt x="2019300" y="3687762"/>
                  </a:lnTo>
                  <a:lnTo>
                    <a:pt x="2028507" y="3643947"/>
                  </a:lnTo>
                  <a:lnTo>
                    <a:pt x="2031364" y="3597910"/>
                  </a:lnTo>
                  <a:lnTo>
                    <a:pt x="2031364" y="338454"/>
                  </a:lnTo>
                  <a:lnTo>
                    <a:pt x="2028507" y="292735"/>
                  </a:lnTo>
                  <a:lnTo>
                    <a:pt x="2019300" y="248602"/>
                  </a:lnTo>
                  <a:lnTo>
                    <a:pt x="2005012" y="206692"/>
                  </a:lnTo>
                  <a:lnTo>
                    <a:pt x="1985327" y="167639"/>
                  </a:lnTo>
                  <a:lnTo>
                    <a:pt x="1960880" y="131762"/>
                  </a:lnTo>
                  <a:lnTo>
                    <a:pt x="1932305" y="99060"/>
                  </a:lnTo>
                  <a:lnTo>
                    <a:pt x="1899919" y="70485"/>
                  </a:lnTo>
                  <a:lnTo>
                    <a:pt x="1863725" y="46354"/>
                  </a:lnTo>
                  <a:lnTo>
                    <a:pt x="1824672" y="26670"/>
                  </a:lnTo>
                  <a:lnTo>
                    <a:pt x="1782762" y="12064"/>
                  </a:lnTo>
                  <a:lnTo>
                    <a:pt x="1738947" y="3175"/>
                  </a:lnTo>
                  <a:lnTo>
                    <a:pt x="1692910" y="0"/>
                  </a:lnTo>
                  <a:close/>
                </a:path>
              </a:pathLst>
            </a:custGeom>
            <a:solidFill>
              <a:srgbClr val="000000"/>
            </a:solidFill>
          </p:spPr>
          <p:txBody>
            <a:bodyPr wrap="square" lIns="0" tIns="0" rIns="0" bIns="0" rtlCol="0"/>
            <a:lstStyle/>
            <a:p>
              <a:endParaRPr/>
            </a:p>
          </p:txBody>
        </p:sp>
        <p:sp>
          <p:nvSpPr>
            <p:cNvPr id="5" name="object 5"/>
            <p:cNvSpPr/>
            <p:nvPr/>
          </p:nvSpPr>
          <p:spPr>
            <a:xfrm>
              <a:off x="6355715" y="2038350"/>
              <a:ext cx="2031364" cy="3936365"/>
            </a:xfrm>
            <a:custGeom>
              <a:avLst/>
              <a:gdLst/>
              <a:ahLst/>
              <a:cxnLst/>
              <a:rect l="l" t="t" r="r" b="b"/>
              <a:pathLst>
                <a:path w="2031365" h="3936365">
                  <a:moveTo>
                    <a:pt x="0" y="338454"/>
                  </a:moveTo>
                  <a:lnTo>
                    <a:pt x="3175" y="292735"/>
                  </a:lnTo>
                  <a:lnTo>
                    <a:pt x="12064" y="248602"/>
                  </a:lnTo>
                  <a:lnTo>
                    <a:pt x="26670" y="206692"/>
                  </a:lnTo>
                  <a:lnTo>
                    <a:pt x="46355" y="167639"/>
                  </a:lnTo>
                  <a:lnTo>
                    <a:pt x="70485" y="131762"/>
                  </a:lnTo>
                  <a:lnTo>
                    <a:pt x="99060" y="99060"/>
                  </a:lnTo>
                  <a:lnTo>
                    <a:pt x="131762" y="70485"/>
                  </a:lnTo>
                  <a:lnTo>
                    <a:pt x="167639" y="46354"/>
                  </a:lnTo>
                  <a:lnTo>
                    <a:pt x="206692" y="26670"/>
                  </a:lnTo>
                  <a:lnTo>
                    <a:pt x="248602" y="12064"/>
                  </a:lnTo>
                  <a:lnTo>
                    <a:pt x="292735" y="3175"/>
                  </a:lnTo>
                  <a:lnTo>
                    <a:pt x="338455" y="0"/>
                  </a:lnTo>
                  <a:lnTo>
                    <a:pt x="1692910" y="0"/>
                  </a:lnTo>
                  <a:lnTo>
                    <a:pt x="1738947" y="3175"/>
                  </a:lnTo>
                  <a:lnTo>
                    <a:pt x="1782762" y="12064"/>
                  </a:lnTo>
                  <a:lnTo>
                    <a:pt x="1824672" y="26670"/>
                  </a:lnTo>
                  <a:lnTo>
                    <a:pt x="1863725" y="46354"/>
                  </a:lnTo>
                  <a:lnTo>
                    <a:pt x="1899919" y="70485"/>
                  </a:lnTo>
                  <a:lnTo>
                    <a:pt x="1932305" y="99060"/>
                  </a:lnTo>
                  <a:lnTo>
                    <a:pt x="1960880" y="131762"/>
                  </a:lnTo>
                  <a:lnTo>
                    <a:pt x="1985327" y="167639"/>
                  </a:lnTo>
                  <a:lnTo>
                    <a:pt x="2005012" y="206692"/>
                  </a:lnTo>
                  <a:lnTo>
                    <a:pt x="2019300" y="248602"/>
                  </a:lnTo>
                  <a:lnTo>
                    <a:pt x="2028507" y="292735"/>
                  </a:lnTo>
                  <a:lnTo>
                    <a:pt x="2031364" y="338454"/>
                  </a:lnTo>
                  <a:lnTo>
                    <a:pt x="2031364" y="3597910"/>
                  </a:lnTo>
                  <a:lnTo>
                    <a:pt x="2028507" y="3643947"/>
                  </a:lnTo>
                  <a:lnTo>
                    <a:pt x="2019300" y="3687762"/>
                  </a:lnTo>
                  <a:lnTo>
                    <a:pt x="2005012" y="3729672"/>
                  </a:lnTo>
                  <a:lnTo>
                    <a:pt x="1985327" y="3768725"/>
                  </a:lnTo>
                  <a:lnTo>
                    <a:pt x="1960880" y="3804920"/>
                  </a:lnTo>
                  <a:lnTo>
                    <a:pt x="1932305" y="3837304"/>
                  </a:lnTo>
                  <a:lnTo>
                    <a:pt x="1899919" y="3865879"/>
                  </a:lnTo>
                  <a:lnTo>
                    <a:pt x="1863725" y="3890327"/>
                  </a:lnTo>
                  <a:lnTo>
                    <a:pt x="1824672" y="3910012"/>
                  </a:lnTo>
                  <a:lnTo>
                    <a:pt x="1782762" y="3924300"/>
                  </a:lnTo>
                  <a:lnTo>
                    <a:pt x="1738947" y="3933507"/>
                  </a:lnTo>
                  <a:lnTo>
                    <a:pt x="1692910" y="3936365"/>
                  </a:lnTo>
                  <a:lnTo>
                    <a:pt x="338455" y="3936365"/>
                  </a:lnTo>
                  <a:lnTo>
                    <a:pt x="292735" y="3933507"/>
                  </a:lnTo>
                  <a:lnTo>
                    <a:pt x="248602" y="3924300"/>
                  </a:lnTo>
                  <a:lnTo>
                    <a:pt x="206692" y="3910012"/>
                  </a:lnTo>
                  <a:lnTo>
                    <a:pt x="167639" y="3890327"/>
                  </a:lnTo>
                  <a:lnTo>
                    <a:pt x="131762" y="3865879"/>
                  </a:lnTo>
                  <a:lnTo>
                    <a:pt x="99060" y="3837304"/>
                  </a:lnTo>
                  <a:lnTo>
                    <a:pt x="70485" y="3804920"/>
                  </a:lnTo>
                  <a:lnTo>
                    <a:pt x="46355" y="3768725"/>
                  </a:lnTo>
                  <a:lnTo>
                    <a:pt x="26670" y="3729672"/>
                  </a:lnTo>
                  <a:lnTo>
                    <a:pt x="12064" y="3687762"/>
                  </a:lnTo>
                  <a:lnTo>
                    <a:pt x="3175" y="3643947"/>
                  </a:lnTo>
                  <a:lnTo>
                    <a:pt x="0" y="3597910"/>
                  </a:lnTo>
                  <a:lnTo>
                    <a:pt x="0" y="338454"/>
                  </a:lnTo>
                </a:path>
              </a:pathLst>
            </a:custGeom>
            <a:ln w="31750">
              <a:solidFill>
                <a:srgbClr val="FFB800"/>
              </a:solidFill>
            </a:ln>
          </p:spPr>
          <p:txBody>
            <a:bodyPr wrap="square" lIns="0" tIns="0" rIns="0" bIns="0" rtlCol="0"/>
            <a:lstStyle/>
            <a:p>
              <a:endParaRPr/>
            </a:p>
          </p:txBody>
        </p:sp>
        <p:sp>
          <p:nvSpPr>
            <p:cNvPr id="6" name="object 6"/>
            <p:cNvSpPr/>
            <p:nvPr/>
          </p:nvSpPr>
          <p:spPr>
            <a:xfrm>
              <a:off x="8916035" y="2036762"/>
              <a:ext cx="2033270" cy="3889375"/>
            </a:xfrm>
            <a:custGeom>
              <a:avLst/>
              <a:gdLst/>
              <a:ahLst/>
              <a:cxnLst/>
              <a:rect l="l" t="t" r="r" b="b"/>
              <a:pathLst>
                <a:path w="2033270" h="3889375">
                  <a:moveTo>
                    <a:pt x="1694180" y="0"/>
                  </a:moveTo>
                  <a:lnTo>
                    <a:pt x="338772" y="0"/>
                  </a:lnTo>
                  <a:lnTo>
                    <a:pt x="292735" y="3175"/>
                  </a:lnTo>
                  <a:lnTo>
                    <a:pt x="248920" y="12064"/>
                  </a:lnTo>
                  <a:lnTo>
                    <a:pt x="207010" y="26670"/>
                  </a:lnTo>
                  <a:lnTo>
                    <a:pt x="167957" y="46354"/>
                  </a:lnTo>
                  <a:lnTo>
                    <a:pt x="131762" y="70485"/>
                  </a:lnTo>
                  <a:lnTo>
                    <a:pt x="99377" y="99377"/>
                  </a:lnTo>
                  <a:lnTo>
                    <a:pt x="70485" y="131762"/>
                  </a:lnTo>
                  <a:lnTo>
                    <a:pt x="46355" y="167957"/>
                  </a:lnTo>
                  <a:lnTo>
                    <a:pt x="26670" y="207010"/>
                  </a:lnTo>
                  <a:lnTo>
                    <a:pt x="12065" y="248920"/>
                  </a:lnTo>
                  <a:lnTo>
                    <a:pt x="3175" y="292735"/>
                  </a:lnTo>
                  <a:lnTo>
                    <a:pt x="0" y="338772"/>
                  </a:lnTo>
                  <a:lnTo>
                    <a:pt x="0" y="3550285"/>
                  </a:lnTo>
                  <a:lnTo>
                    <a:pt x="3175" y="3596322"/>
                  </a:lnTo>
                  <a:lnTo>
                    <a:pt x="12065" y="3640454"/>
                  </a:lnTo>
                  <a:lnTo>
                    <a:pt x="26670" y="3682365"/>
                  </a:lnTo>
                  <a:lnTo>
                    <a:pt x="46355" y="3721417"/>
                  </a:lnTo>
                  <a:lnTo>
                    <a:pt x="70485" y="3757612"/>
                  </a:lnTo>
                  <a:lnTo>
                    <a:pt x="99377" y="3789997"/>
                  </a:lnTo>
                  <a:lnTo>
                    <a:pt x="131762" y="3818572"/>
                  </a:lnTo>
                  <a:lnTo>
                    <a:pt x="167957" y="3843020"/>
                  </a:lnTo>
                  <a:lnTo>
                    <a:pt x="207010" y="3862704"/>
                  </a:lnTo>
                  <a:lnTo>
                    <a:pt x="248920" y="3876992"/>
                  </a:lnTo>
                  <a:lnTo>
                    <a:pt x="292735" y="3886200"/>
                  </a:lnTo>
                  <a:lnTo>
                    <a:pt x="338772" y="3889375"/>
                  </a:lnTo>
                  <a:lnTo>
                    <a:pt x="1694180" y="3889375"/>
                  </a:lnTo>
                  <a:lnTo>
                    <a:pt x="1740217" y="3886200"/>
                  </a:lnTo>
                  <a:lnTo>
                    <a:pt x="1784350" y="3876992"/>
                  </a:lnTo>
                  <a:lnTo>
                    <a:pt x="1825942" y="3862704"/>
                  </a:lnTo>
                  <a:lnTo>
                    <a:pt x="1865312" y="3843020"/>
                  </a:lnTo>
                  <a:lnTo>
                    <a:pt x="1901190" y="3818572"/>
                  </a:lnTo>
                  <a:lnTo>
                    <a:pt x="1933892" y="3789997"/>
                  </a:lnTo>
                  <a:lnTo>
                    <a:pt x="1962467" y="3757612"/>
                  </a:lnTo>
                  <a:lnTo>
                    <a:pt x="1986597" y="3721417"/>
                  </a:lnTo>
                  <a:lnTo>
                    <a:pt x="2006282" y="3682365"/>
                  </a:lnTo>
                  <a:lnTo>
                    <a:pt x="2020887" y="3640454"/>
                  </a:lnTo>
                  <a:lnTo>
                    <a:pt x="2029777" y="3596322"/>
                  </a:lnTo>
                  <a:lnTo>
                    <a:pt x="2032952" y="3550285"/>
                  </a:lnTo>
                  <a:lnTo>
                    <a:pt x="2032952" y="338772"/>
                  </a:lnTo>
                  <a:lnTo>
                    <a:pt x="2029777" y="292735"/>
                  </a:lnTo>
                  <a:lnTo>
                    <a:pt x="2020887" y="248920"/>
                  </a:lnTo>
                  <a:lnTo>
                    <a:pt x="2006282" y="207010"/>
                  </a:lnTo>
                  <a:lnTo>
                    <a:pt x="1986597" y="167957"/>
                  </a:lnTo>
                  <a:lnTo>
                    <a:pt x="1962467" y="131762"/>
                  </a:lnTo>
                  <a:lnTo>
                    <a:pt x="1933892" y="99377"/>
                  </a:lnTo>
                  <a:lnTo>
                    <a:pt x="1901190" y="70485"/>
                  </a:lnTo>
                  <a:lnTo>
                    <a:pt x="1865312" y="46354"/>
                  </a:lnTo>
                  <a:lnTo>
                    <a:pt x="1825942" y="26670"/>
                  </a:lnTo>
                  <a:lnTo>
                    <a:pt x="1784350" y="12064"/>
                  </a:lnTo>
                  <a:lnTo>
                    <a:pt x="1740217" y="3175"/>
                  </a:lnTo>
                  <a:lnTo>
                    <a:pt x="1694180" y="0"/>
                  </a:lnTo>
                  <a:close/>
                </a:path>
              </a:pathLst>
            </a:custGeom>
            <a:solidFill>
              <a:srgbClr val="000000"/>
            </a:solidFill>
          </p:spPr>
          <p:txBody>
            <a:bodyPr wrap="square" lIns="0" tIns="0" rIns="0" bIns="0" rtlCol="0"/>
            <a:lstStyle/>
            <a:p>
              <a:endParaRPr/>
            </a:p>
          </p:txBody>
        </p:sp>
        <p:sp>
          <p:nvSpPr>
            <p:cNvPr id="7" name="object 7"/>
            <p:cNvSpPr/>
            <p:nvPr/>
          </p:nvSpPr>
          <p:spPr>
            <a:xfrm>
              <a:off x="8916035" y="2036762"/>
              <a:ext cx="2033270" cy="3889375"/>
            </a:xfrm>
            <a:custGeom>
              <a:avLst/>
              <a:gdLst/>
              <a:ahLst/>
              <a:cxnLst/>
              <a:rect l="l" t="t" r="r" b="b"/>
              <a:pathLst>
                <a:path w="2033270" h="3889375">
                  <a:moveTo>
                    <a:pt x="0" y="338772"/>
                  </a:moveTo>
                  <a:lnTo>
                    <a:pt x="3175" y="292735"/>
                  </a:lnTo>
                  <a:lnTo>
                    <a:pt x="12065" y="248920"/>
                  </a:lnTo>
                  <a:lnTo>
                    <a:pt x="26670" y="207010"/>
                  </a:lnTo>
                  <a:lnTo>
                    <a:pt x="46355" y="167957"/>
                  </a:lnTo>
                  <a:lnTo>
                    <a:pt x="70485" y="131762"/>
                  </a:lnTo>
                  <a:lnTo>
                    <a:pt x="99377" y="99377"/>
                  </a:lnTo>
                  <a:lnTo>
                    <a:pt x="131762" y="70485"/>
                  </a:lnTo>
                  <a:lnTo>
                    <a:pt x="167957" y="46354"/>
                  </a:lnTo>
                  <a:lnTo>
                    <a:pt x="207010" y="26670"/>
                  </a:lnTo>
                  <a:lnTo>
                    <a:pt x="248920" y="12064"/>
                  </a:lnTo>
                  <a:lnTo>
                    <a:pt x="292735" y="3175"/>
                  </a:lnTo>
                  <a:lnTo>
                    <a:pt x="338772" y="0"/>
                  </a:lnTo>
                  <a:lnTo>
                    <a:pt x="1694180" y="0"/>
                  </a:lnTo>
                  <a:lnTo>
                    <a:pt x="1740217" y="3175"/>
                  </a:lnTo>
                  <a:lnTo>
                    <a:pt x="1784350" y="12064"/>
                  </a:lnTo>
                  <a:lnTo>
                    <a:pt x="1825942" y="26670"/>
                  </a:lnTo>
                  <a:lnTo>
                    <a:pt x="1865312" y="46354"/>
                  </a:lnTo>
                  <a:lnTo>
                    <a:pt x="1901190" y="70485"/>
                  </a:lnTo>
                  <a:lnTo>
                    <a:pt x="1933892" y="99377"/>
                  </a:lnTo>
                  <a:lnTo>
                    <a:pt x="1962467" y="131762"/>
                  </a:lnTo>
                  <a:lnTo>
                    <a:pt x="1986597" y="167957"/>
                  </a:lnTo>
                  <a:lnTo>
                    <a:pt x="2006282" y="207010"/>
                  </a:lnTo>
                  <a:lnTo>
                    <a:pt x="2020887" y="248920"/>
                  </a:lnTo>
                  <a:lnTo>
                    <a:pt x="2029777" y="292735"/>
                  </a:lnTo>
                  <a:lnTo>
                    <a:pt x="2032952" y="338772"/>
                  </a:lnTo>
                  <a:lnTo>
                    <a:pt x="2032952" y="3550285"/>
                  </a:lnTo>
                  <a:lnTo>
                    <a:pt x="2029777" y="3596322"/>
                  </a:lnTo>
                  <a:lnTo>
                    <a:pt x="2020887" y="3640454"/>
                  </a:lnTo>
                  <a:lnTo>
                    <a:pt x="2006282" y="3682365"/>
                  </a:lnTo>
                  <a:lnTo>
                    <a:pt x="1986597" y="3721417"/>
                  </a:lnTo>
                  <a:lnTo>
                    <a:pt x="1962467" y="3757612"/>
                  </a:lnTo>
                  <a:lnTo>
                    <a:pt x="1933892" y="3789997"/>
                  </a:lnTo>
                  <a:lnTo>
                    <a:pt x="1901190" y="3818572"/>
                  </a:lnTo>
                  <a:lnTo>
                    <a:pt x="1865312" y="3843020"/>
                  </a:lnTo>
                  <a:lnTo>
                    <a:pt x="1825942" y="3862704"/>
                  </a:lnTo>
                  <a:lnTo>
                    <a:pt x="1784350" y="3876992"/>
                  </a:lnTo>
                  <a:lnTo>
                    <a:pt x="1740217" y="3886200"/>
                  </a:lnTo>
                  <a:lnTo>
                    <a:pt x="1694180" y="3889375"/>
                  </a:lnTo>
                  <a:lnTo>
                    <a:pt x="338772" y="3889375"/>
                  </a:lnTo>
                  <a:lnTo>
                    <a:pt x="292735" y="3886200"/>
                  </a:lnTo>
                  <a:lnTo>
                    <a:pt x="248920" y="3876992"/>
                  </a:lnTo>
                  <a:lnTo>
                    <a:pt x="207010" y="3862704"/>
                  </a:lnTo>
                  <a:lnTo>
                    <a:pt x="167957" y="3843020"/>
                  </a:lnTo>
                  <a:lnTo>
                    <a:pt x="131762" y="3818572"/>
                  </a:lnTo>
                  <a:lnTo>
                    <a:pt x="99377" y="3789997"/>
                  </a:lnTo>
                  <a:lnTo>
                    <a:pt x="70485" y="3757612"/>
                  </a:lnTo>
                  <a:lnTo>
                    <a:pt x="46355" y="3721417"/>
                  </a:lnTo>
                  <a:lnTo>
                    <a:pt x="26670" y="3682365"/>
                  </a:lnTo>
                  <a:lnTo>
                    <a:pt x="12065" y="3640454"/>
                  </a:lnTo>
                  <a:lnTo>
                    <a:pt x="3175" y="3596322"/>
                  </a:lnTo>
                  <a:lnTo>
                    <a:pt x="0" y="3550285"/>
                  </a:lnTo>
                  <a:lnTo>
                    <a:pt x="0" y="338772"/>
                  </a:lnTo>
                </a:path>
              </a:pathLst>
            </a:custGeom>
            <a:ln w="31750">
              <a:solidFill>
                <a:srgbClr val="FFB800"/>
              </a:solidFill>
            </a:ln>
          </p:spPr>
          <p:txBody>
            <a:bodyPr wrap="square" lIns="0" tIns="0" rIns="0" bIns="0" rtlCol="0"/>
            <a:lstStyle/>
            <a:p>
              <a:endParaRPr/>
            </a:p>
          </p:txBody>
        </p:sp>
        <p:sp>
          <p:nvSpPr>
            <p:cNvPr id="8" name="object 8"/>
            <p:cNvSpPr/>
            <p:nvPr/>
          </p:nvSpPr>
          <p:spPr>
            <a:xfrm>
              <a:off x="6971665" y="3152457"/>
              <a:ext cx="827405" cy="729615"/>
            </a:xfrm>
            <a:custGeom>
              <a:avLst/>
              <a:gdLst/>
              <a:ahLst/>
              <a:cxnLst/>
              <a:rect l="l" t="t" r="r" b="b"/>
              <a:pathLst>
                <a:path w="827404" h="729614">
                  <a:moveTo>
                    <a:pt x="408622" y="0"/>
                  </a:moveTo>
                  <a:lnTo>
                    <a:pt x="4762" y="671829"/>
                  </a:lnTo>
                  <a:lnTo>
                    <a:pt x="0" y="686434"/>
                  </a:lnTo>
                  <a:lnTo>
                    <a:pt x="952" y="701039"/>
                  </a:lnTo>
                  <a:lnTo>
                    <a:pt x="7619" y="714374"/>
                  </a:lnTo>
                  <a:lnTo>
                    <a:pt x="19050" y="724217"/>
                  </a:lnTo>
                  <a:lnTo>
                    <a:pt x="24764" y="727709"/>
                  </a:lnTo>
                  <a:lnTo>
                    <a:pt x="31432" y="729614"/>
                  </a:lnTo>
                  <a:lnTo>
                    <a:pt x="788669" y="729614"/>
                  </a:lnTo>
                  <a:lnTo>
                    <a:pt x="803592" y="726439"/>
                  </a:lnTo>
                  <a:lnTo>
                    <a:pt x="815657" y="718184"/>
                  </a:lnTo>
                  <a:lnTo>
                    <a:pt x="823912" y="706119"/>
                  </a:lnTo>
                  <a:lnTo>
                    <a:pt x="827087" y="691197"/>
                  </a:lnTo>
                  <a:lnTo>
                    <a:pt x="827087" y="684212"/>
                  </a:lnTo>
                  <a:lnTo>
                    <a:pt x="825182" y="677862"/>
                  </a:lnTo>
                  <a:lnTo>
                    <a:pt x="773112" y="586739"/>
                  </a:lnTo>
                  <a:lnTo>
                    <a:pt x="318452" y="586739"/>
                  </a:lnTo>
                  <a:lnTo>
                    <a:pt x="277494" y="546099"/>
                  </a:lnTo>
                  <a:lnTo>
                    <a:pt x="372744" y="451167"/>
                  </a:lnTo>
                  <a:lnTo>
                    <a:pt x="277494" y="355917"/>
                  </a:lnTo>
                  <a:lnTo>
                    <a:pt x="318452" y="315277"/>
                  </a:lnTo>
                  <a:lnTo>
                    <a:pt x="616902" y="315277"/>
                  </a:lnTo>
                  <a:lnTo>
                    <a:pt x="446722" y="19050"/>
                  </a:lnTo>
                  <a:lnTo>
                    <a:pt x="436562" y="7619"/>
                  </a:lnTo>
                  <a:lnTo>
                    <a:pt x="423544" y="952"/>
                  </a:lnTo>
                  <a:lnTo>
                    <a:pt x="408622" y="0"/>
                  </a:lnTo>
                  <a:close/>
                </a:path>
                <a:path w="827404" h="729614">
                  <a:moveTo>
                    <a:pt x="413384" y="491807"/>
                  </a:moveTo>
                  <a:lnTo>
                    <a:pt x="318452" y="586739"/>
                  </a:lnTo>
                  <a:lnTo>
                    <a:pt x="508317" y="586739"/>
                  </a:lnTo>
                  <a:lnTo>
                    <a:pt x="413384" y="491807"/>
                  </a:lnTo>
                  <a:close/>
                </a:path>
                <a:path w="827404" h="729614">
                  <a:moveTo>
                    <a:pt x="616902" y="315277"/>
                  </a:moveTo>
                  <a:lnTo>
                    <a:pt x="508317" y="315277"/>
                  </a:lnTo>
                  <a:lnTo>
                    <a:pt x="548957" y="355917"/>
                  </a:lnTo>
                  <a:lnTo>
                    <a:pt x="454025" y="451167"/>
                  </a:lnTo>
                  <a:lnTo>
                    <a:pt x="548957" y="546099"/>
                  </a:lnTo>
                  <a:lnTo>
                    <a:pt x="508317" y="586739"/>
                  </a:lnTo>
                  <a:lnTo>
                    <a:pt x="773112" y="586739"/>
                  </a:lnTo>
                  <a:lnTo>
                    <a:pt x="616902" y="315277"/>
                  </a:lnTo>
                  <a:close/>
                </a:path>
                <a:path w="827404" h="729614">
                  <a:moveTo>
                    <a:pt x="508317" y="315277"/>
                  </a:moveTo>
                  <a:lnTo>
                    <a:pt x="318452" y="315277"/>
                  </a:lnTo>
                  <a:lnTo>
                    <a:pt x="413384" y="410209"/>
                  </a:lnTo>
                  <a:lnTo>
                    <a:pt x="508317" y="315277"/>
                  </a:lnTo>
                  <a:close/>
                </a:path>
              </a:pathLst>
            </a:custGeom>
            <a:solidFill>
              <a:srgbClr val="AE5200"/>
            </a:solidFill>
          </p:spPr>
          <p:txBody>
            <a:bodyPr wrap="square" lIns="0" tIns="0" rIns="0" bIns="0" rtlCol="0"/>
            <a:lstStyle/>
            <a:p>
              <a:endParaRPr/>
            </a:p>
          </p:txBody>
        </p:sp>
        <p:sp>
          <p:nvSpPr>
            <p:cNvPr id="9" name="object 9"/>
            <p:cNvSpPr/>
            <p:nvPr/>
          </p:nvSpPr>
          <p:spPr>
            <a:xfrm>
              <a:off x="6917372" y="3049587"/>
              <a:ext cx="932815" cy="932815"/>
            </a:xfrm>
            <a:custGeom>
              <a:avLst/>
              <a:gdLst/>
              <a:ahLst/>
              <a:cxnLst/>
              <a:rect l="l" t="t" r="r" b="b"/>
              <a:pathLst>
                <a:path w="932815" h="932814">
                  <a:moveTo>
                    <a:pt x="0" y="932814"/>
                  </a:moveTo>
                  <a:lnTo>
                    <a:pt x="932815" y="932814"/>
                  </a:lnTo>
                  <a:lnTo>
                    <a:pt x="932815" y="0"/>
                  </a:lnTo>
                  <a:lnTo>
                    <a:pt x="0" y="0"/>
                  </a:lnTo>
                  <a:lnTo>
                    <a:pt x="0" y="932814"/>
                  </a:lnTo>
                </a:path>
              </a:pathLst>
            </a:custGeom>
            <a:ln w="15875">
              <a:solidFill>
                <a:srgbClr val="000000"/>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9875520" y="3223894"/>
              <a:ext cx="115252" cy="153352"/>
            </a:xfrm>
            <a:prstGeom prst="rect">
              <a:avLst/>
            </a:prstGeom>
          </p:spPr>
        </p:pic>
        <p:sp>
          <p:nvSpPr>
            <p:cNvPr id="11" name="object 11"/>
            <p:cNvSpPr/>
            <p:nvPr/>
          </p:nvSpPr>
          <p:spPr>
            <a:xfrm>
              <a:off x="9549130" y="3339147"/>
              <a:ext cx="768350" cy="537210"/>
            </a:xfrm>
            <a:custGeom>
              <a:avLst/>
              <a:gdLst/>
              <a:ahLst/>
              <a:cxnLst/>
              <a:rect l="l" t="t" r="r" b="b"/>
              <a:pathLst>
                <a:path w="768350" h="537210">
                  <a:moveTo>
                    <a:pt x="287972" y="0"/>
                  </a:moveTo>
                  <a:lnTo>
                    <a:pt x="38417" y="0"/>
                  </a:lnTo>
                  <a:lnTo>
                    <a:pt x="23495" y="3175"/>
                  </a:lnTo>
                  <a:lnTo>
                    <a:pt x="11429" y="11112"/>
                  </a:lnTo>
                  <a:lnTo>
                    <a:pt x="3175" y="23494"/>
                  </a:lnTo>
                  <a:lnTo>
                    <a:pt x="0" y="38417"/>
                  </a:lnTo>
                  <a:lnTo>
                    <a:pt x="0" y="498475"/>
                  </a:lnTo>
                  <a:lnTo>
                    <a:pt x="3175" y="513397"/>
                  </a:lnTo>
                  <a:lnTo>
                    <a:pt x="11429" y="525462"/>
                  </a:lnTo>
                  <a:lnTo>
                    <a:pt x="23495" y="533717"/>
                  </a:lnTo>
                  <a:lnTo>
                    <a:pt x="38417" y="536892"/>
                  </a:lnTo>
                  <a:lnTo>
                    <a:pt x="729615" y="536892"/>
                  </a:lnTo>
                  <a:lnTo>
                    <a:pt x="744537" y="533717"/>
                  </a:lnTo>
                  <a:lnTo>
                    <a:pt x="756920" y="525462"/>
                  </a:lnTo>
                  <a:lnTo>
                    <a:pt x="765175" y="513397"/>
                  </a:lnTo>
                  <a:lnTo>
                    <a:pt x="768032" y="498475"/>
                  </a:lnTo>
                  <a:lnTo>
                    <a:pt x="768032" y="460057"/>
                  </a:lnTo>
                  <a:lnTo>
                    <a:pt x="76835" y="460057"/>
                  </a:lnTo>
                  <a:lnTo>
                    <a:pt x="76835" y="383539"/>
                  </a:lnTo>
                  <a:lnTo>
                    <a:pt x="108902" y="341629"/>
                  </a:lnTo>
                  <a:lnTo>
                    <a:pt x="147002" y="323214"/>
                  </a:lnTo>
                  <a:lnTo>
                    <a:pt x="198754" y="309244"/>
                  </a:lnTo>
                  <a:lnTo>
                    <a:pt x="230504" y="306704"/>
                  </a:lnTo>
                  <a:lnTo>
                    <a:pt x="768032" y="306704"/>
                  </a:lnTo>
                  <a:lnTo>
                    <a:pt x="768032" y="287654"/>
                  </a:lnTo>
                  <a:lnTo>
                    <a:pt x="230504" y="287654"/>
                  </a:lnTo>
                  <a:lnTo>
                    <a:pt x="200660" y="281622"/>
                  </a:lnTo>
                  <a:lnTo>
                    <a:pt x="176212" y="265112"/>
                  </a:lnTo>
                  <a:lnTo>
                    <a:pt x="159702" y="240664"/>
                  </a:lnTo>
                  <a:lnTo>
                    <a:pt x="153670" y="210819"/>
                  </a:lnTo>
                  <a:lnTo>
                    <a:pt x="159702" y="180975"/>
                  </a:lnTo>
                  <a:lnTo>
                    <a:pt x="176212" y="156844"/>
                  </a:lnTo>
                  <a:lnTo>
                    <a:pt x="200660" y="140335"/>
                  </a:lnTo>
                  <a:lnTo>
                    <a:pt x="230504" y="134302"/>
                  </a:lnTo>
                  <a:lnTo>
                    <a:pt x="768032" y="134302"/>
                  </a:lnTo>
                  <a:lnTo>
                    <a:pt x="768032" y="76835"/>
                  </a:lnTo>
                  <a:lnTo>
                    <a:pt x="364807" y="76835"/>
                  </a:lnTo>
                  <a:lnTo>
                    <a:pt x="334962" y="70485"/>
                  </a:lnTo>
                  <a:lnTo>
                    <a:pt x="310515" y="54292"/>
                  </a:lnTo>
                  <a:lnTo>
                    <a:pt x="294004" y="29844"/>
                  </a:lnTo>
                  <a:lnTo>
                    <a:pt x="287972" y="0"/>
                  </a:lnTo>
                  <a:close/>
                </a:path>
                <a:path w="768350" h="537210">
                  <a:moveTo>
                    <a:pt x="460692" y="306704"/>
                  </a:moveTo>
                  <a:lnTo>
                    <a:pt x="230504" y="306704"/>
                  </a:lnTo>
                  <a:lnTo>
                    <a:pt x="247332" y="307339"/>
                  </a:lnTo>
                  <a:lnTo>
                    <a:pt x="263525" y="309244"/>
                  </a:lnTo>
                  <a:lnTo>
                    <a:pt x="314007" y="322897"/>
                  </a:lnTo>
                  <a:lnTo>
                    <a:pt x="351790" y="340677"/>
                  </a:lnTo>
                  <a:lnTo>
                    <a:pt x="380047" y="366712"/>
                  </a:lnTo>
                  <a:lnTo>
                    <a:pt x="384175" y="383539"/>
                  </a:lnTo>
                  <a:lnTo>
                    <a:pt x="384175" y="460057"/>
                  </a:lnTo>
                  <a:lnTo>
                    <a:pt x="460692" y="460057"/>
                  </a:lnTo>
                  <a:lnTo>
                    <a:pt x="460692" y="421639"/>
                  </a:lnTo>
                  <a:lnTo>
                    <a:pt x="768032" y="421639"/>
                  </a:lnTo>
                  <a:lnTo>
                    <a:pt x="768032" y="345122"/>
                  </a:lnTo>
                  <a:lnTo>
                    <a:pt x="460692" y="345122"/>
                  </a:lnTo>
                  <a:lnTo>
                    <a:pt x="460692" y="306704"/>
                  </a:lnTo>
                  <a:close/>
                </a:path>
                <a:path w="768350" h="537210">
                  <a:moveTo>
                    <a:pt x="768032" y="421639"/>
                  </a:moveTo>
                  <a:lnTo>
                    <a:pt x="691197" y="421639"/>
                  </a:lnTo>
                  <a:lnTo>
                    <a:pt x="691197" y="460057"/>
                  </a:lnTo>
                  <a:lnTo>
                    <a:pt x="768032" y="460057"/>
                  </a:lnTo>
                  <a:lnTo>
                    <a:pt x="768032" y="421639"/>
                  </a:lnTo>
                  <a:close/>
                </a:path>
                <a:path w="768350" h="537210">
                  <a:moveTo>
                    <a:pt x="768032" y="306704"/>
                  </a:moveTo>
                  <a:lnTo>
                    <a:pt x="691197" y="306704"/>
                  </a:lnTo>
                  <a:lnTo>
                    <a:pt x="691197" y="345122"/>
                  </a:lnTo>
                  <a:lnTo>
                    <a:pt x="768032" y="345122"/>
                  </a:lnTo>
                  <a:lnTo>
                    <a:pt x="768032" y="306704"/>
                  </a:lnTo>
                  <a:close/>
                </a:path>
                <a:path w="768350" h="537210">
                  <a:moveTo>
                    <a:pt x="768032" y="134302"/>
                  </a:moveTo>
                  <a:lnTo>
                    <a:pt x="230504" y="134302"/>
                  </a:lnTo>
                  <a:lnTo>
                    <a:pt x="260350" y="140335"/>
                  </a:lnTo>
                  <a:lnTo>
                    <a:pt x="284797" y="156844"/>
                  </a:lnTo>
                  <a:lnTo>
                    <a:pt x="301307" y="180975"/>
                  </a:lnTo>
                  <a:lnTo>
                    <a:pt x="307340" y="210819"/>
                  </a:lnTo>
                  <a:lnTo>
                    <a:pt x="301307" y="240664"/>
                  </a:lnTo>
                  <a:lnTo>
                    <a:pt x="284797" y="265112"/>
                  </a:lnTo>
                  <a:lnTo>
                    <a:pt x="260350" y="281622"/>
                  </a:lnTo>
                  <a:lnTo>
                    <a:pt x="230504" y="287654"/>
                  </a:lnTo>
                  <a:lnTo>
                    <a:pt x="768032" y="287654"/>
                  </a:lnTo>
                  <a:lnTo>
                    <a:pt x="768032" y="230187"/>
                  </a:lnTo>
                  <a:lnTo>
                    <a:pt x="460692" y="230187"/>
                  </a:lnTo>
                  <a:lnTo>
                    <a:pt x="460692" y="191769"/>
                  </a:lnTo>
                  <a:lnTo>
                    <a:pt x="768032" y="191769"/>
                  </a:lnTo>
                  <a:lnTo>
                    <a:pt x="768032" y="134302"/>
                  </a:lnTo>
                  <a:close/>
                </a:path>
                <a:path w="768350" h="537210">
                  <a:moveTo>
                    <a:pt x="768032" y="191769"/>
                  </a:moveTo>
                  <a:lnTo>
                    <a:pt x="691197" y="191769"/>
                  </a:lnTo>
                  <a:lnTo>
                    <a:pt x="691197" y="230187"/>
                  </a:lnTo>
                  <a:lnTo>
                    <a:pt x="768032" y="230187"/>
                  </a:lnTo>
                  <a:lnTo>
                    <a:pt x="768032" y="191769"/>
                  </a:lnTo>
                  <a:close/>
                </a:path>
                <a:path w="768350" h="537210">
                  <a:moveTo>
                    <a:pt x="729615" y="0"/>
                  </a:moveTo>
                  <a:lnTo>
                    <a:pt x="480060" y="0"/>
                  </a:lnTo>
                  <a:lnTo>
                    <a:pt x="474027" y="29844"/>
                  </a:lnTo>
                  <a:lnTo>
                    <a:pt x="457517" y="54292"/>
                  </a:lnTo>
                  <a:lnTo>
                    <a:pt x="433070" y="70485"/>
                  </a:lnTo>
                  <a:lnTo>
                    <a:pt x="403225" y="76835"/>
                  </a:lnTo>
                  <a:lnTo>
                    <a:pt x="768032" y="76835"/>
                  </a:lnTo>
                  <a:lnTo>
                    <a:pt x="768032" y="38417"/>
                  </a:lnTo>
                  <a:lnTo>
                    <a:pt x="765175" y="23494"/>
                  </a:lnTo>
                  <a:lnTo>
                    <a:pt x="756920" y="11112"/>
                  </a:lnTo>
                  <a:lnTo>
                    <a:pt x="744537" y="3175"/>
                  </a:lnTo>
                  <a:lnTo>
                    <a:pt x="729615" y="0"/>
                  </a:lnTo>
                  <a:close/>
                </a:path>
              </a:pathLst>
            </a:custGeom>
            <a:solidFill>
              <a:srgbClr val="B33400"/>
            </a:solidFill>
          </p:spPr>
          <p:txBody>
            <a:bodyPr wrap="square" lIns="0" tIns="0" rIns="0" bIns="0" rtlCol="0"/>
            <a:lstStyle/>
            <a:p>
              <a:endParaRPr/>
            </a:p>
          </p:txBody>
        </p:sp>
        <p:sp>
          <p:nvSpPr>
            <p:cNvPr id="12" name="object 12"/>
            <p:cNvSpPr/>
            <p:nvPr/>
          </p:nvSpPr>
          <p:spPr>
            <a:xfrm>
              <a:off x="9465310" y="3082925"/>
              <a:ext cx="932815" cy="931544"/>
            </a:xfrm>
            <a:custGeom>
              <a:avLst/>
              <a:gdLst/>
              <a:ahLst/>
              <a:cxnLst/>
              <a:rect l="l" t="t" r="r" b="b"/>
              <a:pathLst>
                <a:path w="932815" h="931545">
                  <a:moveTo>
                    <a:pt x="0" y="931227"/>
                  </a:moveTo>
                  <a:lnTo>
                    <a:pt x="932815" y="931227"/>
                  </a:lnTo>
                  <a:lnTo>
                    <a:pt x="932815" y="0"/>
                  </a:lnTo>
                  <a:lnTo>
                    <a:pt x="0" y="0"/>
                  </a:lnTo>
                  <a:lnTo>
                    <a:pt x="0" y="931227"/>
                  </a:lnTo>
                </a:path>
              </a:pathLst>
            </a:custGeom>
            <a:ln w="15875">
              <a:solidFill>
                <a:srgbClr val="000000"/>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8825790" y="6001026"/>
              <a:ext cx="3293427" cy="611187"/>
            </a:xfrm>
            <a:prstGeom prst="rect">
              <a:avLst/>
            </a:prstGeom>
          </p:spPr>
        </p:pic>
      </p:grpSp>
      <p:sp>
        <p:nvSpPr>
          <p:cNvPr id="14" name="object 14"/>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15" name="object 15"/>
          <p:cNvSpPr txBox="1">
            <a:spLocks noGrp="1"/>
          </p:cNvSpPr>
          <p:nvPr>
            <p:ph type="title"/>
          </p:nvPr>
        </p:nvSpPr>
        <p:spPr>
          <a:xfrm>
            <a:off x="1577339" y="632142"/>
            <a:ext cx="9523730" cy="464871"/>
          </a:xfrm>
          <a:prstGeom prst="rect">
            <a:avLst/>
          </a:prstGeom>
        </p:spPr>
        <p:txBody>
          <a:bodyPr vert="horz" wrap="square" lIns="0" tIns="41275" rIns="0" bIns="0" rtlCol="0">
            <a:spAutoFit/>
          </a:bodyPr>
          <a:lstStyle/>
          <a:p>
            <a:pPr marL="265430" marR="5080" indent="-253365">
              <a:lnSpc>
                <a:spcPts val="3279"/>
              </a:lnSpc>
              <a:spcBef>
                <a:spcPts val="325"/>
              </a:spcBef>
            </a:pPr>
            <a:r>
              <a:rPr sz="2850" spc="-5" dirty="0"/>
              <a:t>Χαρα</a:t>
            </a:r>
            <a:r>
              <a:rPr sz="2850" spc="-5" dirty="0" err="1"/>
              <a:t>κτηριστικά</a:t>
            </a:r>
            <a:r>
              <a:rPr sz="2850" spc="-5" dirty="0"/>
              <a:t> </a:t>
            </a:r>
            <a:r>
              <a:rPr sz="2850" spc="-10" dirty="0" err="1"/>
              <a:t>της</a:t>
            </a:r>
            <a:r>
              <a:rPr sz="2850" spc="-20" dirty="0"/>
              <a:t> </a:t>
            </a:r>
            <a:r>
              <a:rPr sz="2850" spc="-15" dirty="0" err="1"/>
              <a:t>κρυ</a:t>
            </a:r>
            <a:r>
              <a:rPr sz="2850" spc="-15" dirty="0"/>
              <a:t>πτογραφίας</a:t>
            </a:r>
            <a:endParaRPr sz="2850" dirty="0"/>
          </a:p>
        </p:txBody>
      </p:sp>
      <p:sp>
        <p:nvSpPr>
          <p:cNvPr id="16" name="object 16"/>
          <p:cNvSpPr txBox="1"/>
          <p:nvPr/>
        </p:nvSpPr>
        <p:spPr>
          <a:xfrm>
            <a:off x="6918325" y="2866390"/>
            <a:ext cx="906144" cy="215900"/>
          </a:xfrm>
          <a:prstGeom prst="rect">
            <a:avLst/>
          </a:prstGeom>
        </p:spPr>
        <p:txBody>
          <a:bodyPr vert="horz" wrap="square" lIns="0" tIns="12700" rIns="0" bIns="0" rtlCol="0">
            <a:spAutoFit/>
          </a:bodyPr>
          <a:lstStyle/>
          <a:p>
            <a:pPr marL="12700">
              <a:lnSpc>
                <a:spcPct val="100000"/>
              </a:lnSpc>
              <a:spcBef>
                <a:spcPts val="100"/>
              </a:spcBef>
            </a:pPr>
            <a:r>
              <a:rPr sz="1250" b="1" spc="125" dirty="0">
                <a:solidFill>
                  <a:srgbClr val="FFB800"/>
                </a:solidFill>
                <a:latin typeface="Calibri"/>
                <a:cs typeface="Calibri"/>
              </a:rPr>
              <a:t>Μη</a:t>
            </a:r>
            <a:r>
              <a:rPr sz="1250" b="1" spc="-50" dirty="0">
                <a:solidFill>
                  <a:srgbClr val="FFB800"/>
                </a:solidFill>
                <a:latin typeface="Calibri"/>
                <a:cs typeface="Calibri"/>
              </a:rPr>
              <a:t> </a:t>
            </a:r>
            <a:r>
              <a:rPr sz="1250" b="1" spc="90" dirty="0">
                <a:solidFill>
                  <a:srgbClr val="FFB800"/>
                </a:solidFill>
                <a:latin typeface="Calibri"/>
                <a:cs typeface="Calibri"/>
              </a:rPr>
              <a:t>άρνηση</a:t>
            </a:r>
            <a:endParaRPr sz="1250">
              <a:latin typeface="Calibri"/>
              <a:cs typeface="Calibri"/>
            </a:endParaRPr>
          </a:p>
        </p:txBody>
      </p:sp>
      <p:sp>
        <p:nvSpPr>
          <p:cNvPr id="17" name="object 17"/>
          <p:cNvSpPr txBox="1"/>
          <p:nvPr/>
        </p:nvSpPr>
        <p:spPr>
          <a:xfrm>
            <a:off x="6431672" y="4737776"/>
            <a:ext cx="2049780" cy="1028065"/>
          </a:xfrm>
          <a:prstGeom prst="rect">
            <a:avLst/>
          </a:prstGeom>
        </p:spPr>
        <p:txBody>
          <a:bodyPr vert="horz" wrap="square" lIns="0" tIns="12700" rIns="0" bIns="0" rtlCol="0">
            <a:spAutoFit/>
          </a:bodyPr>
          <a:lstStyle/>
          <a:p>
            <a:pPr marL="12700" marR="5080" algn="ctr">
              <a:lnSpc>
                <a:spcPct val="100000"/>
              </a:lnSpc>
              <a:spcBef>
                <a:spcPts val="100"/>
              </a:spcBef>
            </a:pPr>
            <a:r>
              <a:rPr sz="1100" spc="110" dirty="0">
                <a:solidFill>
                  <a:srgbClr val="FFFFFF"/>
                </a:solidFill>
                <a:latin typeface="Calibri"/>
                <a:cs typeface="Calibri"/>
              </a:rPr>
              <a:t>Ο</a:t>
            </a:r>
            <a:r>
              <a:rPr sz="1100" spc="100" dirty="0">
                <a:solidFill>
                  <a:srgbClr val="FFFFFF"/>
                </a:solidFill>
                <a:latin typeface="Calibri"/>
                <a:cs typeface="Calibri"/>
              </a:rPr>
              <a:t> </a:t>
            </a:r>
            <a:r>
              <a:rPr sz="1100" b="1" spc="80" dirty="0">
                <a:solidFill>
                  <a:srgbClr val="FFFFFF"/>
                </a:solidFill>
                <a:latin typeface="Calibri"/>
                <a:cs typeface="Calibri"/>
              </a:rPr>
              <a:t>δημιουργός</a:t>
            </a:r>
            <a:r>
              <a:rPr sz="1100" b="1" spc="105" dirty="0">
                <a:solidFill>
                  <a:srgbClr val="FFFFFF"/>
                </a:solidFill>
                <a:latin typeface="Calibri"/>
                <a:cs typeface="Calibri"/>
              </a:rPr>
              <a:t> </a:t>
            </a:r>
            <a:r>
              <a:rPr sz="1100" spc="85" dirty="0">
                <a:solidFill>
                  <a:srgbClr val="FFFFFF"/>
                </a:solidFill>
                <a:latin typeface="Calibri"/>
                <a:cs typeface="Calibri"/>
              </a:rPr>
              <a:t>ή</a:t>
            </a:r>
            <a:r>
              <a:rPr sz="1100" spc="105" dirty="0">
                <a:solidFill>
                  <a:srgbClr val="FFFFFF"/>
                </a:solidFill>
                <a:latin typeface="Calibri"/>
                <a:cs typeface="Calibri"/>
              </a:rPr>
              <a:t> </a:t>
            </a:r>
            <a:r>
              <a:rPr sz="1100" b="1" spc="90" dirty="0">
                <a:solidFill>
                  <a:srgbClr val="FFFFFF"/>
                </a:solidFill>
                <a:latin typeface="Calibri"/>
                <a:cs typeface="Calibri"/>
              </a:rPr>
              <a:t>ο </a:t>
            </a:r>
            <a:r>
              <a:rPr sz="1100" b="1" spc="95" dirty="0">
                <a:solidFill>
                  <a:srgbClr val="FFFFFF"/>
                </a:solidFill>
                <a:latin typeface="Calibri"/>
                <a:cs typeface="Calibri"/>
              </a:rPr>
              <a:t> </a:t>
            </a:r>
            <a:r>
              <a:rPr sz="1100" b="1" spc="80" dirty="0">
                <a:solidFill>
                  <a:srgbClr val="FFFFFF"/>
                </a:solidFill>
                <a:latin typeface="Calibri"/>
                <a:cs typeface="Calibri"/>
              </a:rPr>
              <a:t>αποστολέας </a:t>
            </a:r>
            <a:r>
              <a:rPr sz="1100" spc="80" dirty="0">
                <a:solidFill>
                  <a:srgbClr val="FFFFFF"/>
                </a:solidFill>
                <a:latin typeface="Calibri"/>
                <a:cs typeface="Calibri"/>
              </a:rPr>
              <a:t>των δεδομένων </a:t>
            </a:r>
            <a:r>
              <a:rPr sz="1100" spc="85" dirty="0">
                <a:solidFill>
                  <a:srgbClr val="FFFFFF"/>
                </a:solidFill>
                <a:latin typeface="Calibri"/>
                <a:cs typeface="Calibri"/>
              </a:rPr>
              <a:t> </a:t>
            </a:r>
            <a:r>
              <a:rPr sz="1100" b="1" spc="80" dirty="0">
                <a:solidFill>
                  <a:srgbClr val="FFFFFF"/>
                </a:solidFill>
                <a:latin typeface="Calibri"/>
                <a:cs typeface="Calibri"/>
              </a:rPr>
              <a:t>δεν</a:t>
            </a:r>
            <a:r>
              <a:rPr sz="1100" b="1" spc="10" dirty="0">
                <a:solidFill>
                  <a:srgbClr val="FFFFFF"/>
                </a:solidFill>
                <a:latin typeface="Calibri"/>
                <a:cs typeface="Calibri"/>
              </a:rPr>
              <a:t> </a:t>
            </a:r>
            <a:r>
              <a:rPr sz="1100" b="1" spc="80" dirty="0">
                <a:solidFill>
                  <a:srgbClr val="FFFFFF"/>
                </a:solidFill>
                <a:latin typeface="Calibri"/>
                <a:cs typeface="Calibri"/>
              </a:rPr>
              <a:t>μπορεί</a:t>
            </a:r>
            <a:r>
              <a:rPr sz="1100" b="1" spc="20" dirty="0">
                <a:solidFill>
                  <a:srgbClr val="FFFFFF"/>
                </a:solidFill>
                <a:latin typeface="Calibri"/>
                <a:cs typeface="Calibri"/>
              </a:rPr>
              <a:t> </a:t>
            </a:r>
            <a:r>
              <a:rPr sz="1100" spc="80" dirty="0">
                <a:solidFill>
                  <a:srgbClr val="FFFFFF"/>
                </a:solidFill>
                <a:latin typeface="Calibri"/>
                <a:cs typeface="Calibri"/>
              </a:rPr>
              <a:t>να</a:t>
            </a:r>
            <a:r>
              <a:rPr sz="1100" spc="20" dirty="0">
                <a:solidFill>
                  <a:srgbClr val="FFFFFF"/>
                </a:solidFill>
                <a:latin typeface="Calibri"/>
                <a:cs typeface="Calibri"/>
              </a:rPr>
              <a:t> </a:t>
            </a:r>
            <a:r>
              <a:rPr sz="1100" spc="75" dirty="0">
                <a:solidFill>
                  <a:srgbClr val="FFFFFF"/>
                </a:solidFill>
                <a:latin typeface="Calibri"/>
                <a:cs typeface="Calibri"/>
              </a:rPr>
              <a:t>αποκηρύξει</a:t>
            </a:r>
            <a:r>
              <a:rPr sz="1100" spc="15" dirty="0">
                <a:solidFill>
                  <a:srgbClr val="FFFFFF"/>
                </a:solidFill>
                <a:latin typeface="Calibri"/>
                <a:cs typeface="Calibri"/>
              </a:rPr>
              <a:t> </a:t>
            </a:r>
            <a:r>
              <a:rPr sz="1100" b="1" spc="75" dirty="0">
                <a:solidFill>
                  <a:srgbClr val="FFFFFF"/>
                </a:solidFill>
                <a:latin typeface="Calibri"/>
                <a:cs typeface="Calibri"/>
              </a:rPr>
              <a:t>την </a:t>
            </a:r>
            <a:r>
              <a:rPr sz="1100" b="1" spc="-229" dirty="0">
                <a:solidFill>
                  <a:srgbClr val="FFFFFF"/>
                </a:solidFill>
                <a:latin typeface="Calibri"/>
                <a:cs typeface="Calibri"/>
              </a:rPr>
              <a:t> </a:t>
            </a:r>
            <a:r>
              <a:rPr sz="1100" b="1" spc="85" dirty="0">
                <a:solidFill>
                  <a:srgbClr val="FFFFFF"/>
                </a:solidFill>
                <a:latin typeface="Calibri"/>
                <a:cs typeface="Calibri"/>
              </a:rPr>
              <a:t>πρόθεσή</a:t>
            </a:r>
            <a:r>
              <a:rPr sz="1100" b="1" spc="30" dirty="0">
                <a:solidFill>
                  <a:srgbClr val="FFFFFF"/>
                </a:solidFill>
                <a:latin typeface="Calibri"/>
                <a:cs typeface="Calibri"/>
              </a:rPr>
              <a:t> </a:t>
            </a:r>
            <a:r>
              <a:rPr sz="1100" spc="75" dirty="0">
                <a:solidFill>
                  <a:srgbClr val="FFFFFF"/>
                </a:solidFill>
                <a:latin typeface="Calibri"/>
                <a:cs typeface="Calibri"/>
              </a:rPr>
              <a:t>του</a:t>
            </a:r>
            <a:r>
              <a:rPr sz="1100" spc="30" dirty="0">
                <a:solidFill>
                  <a:srgbClr val="FFFFFF"/>
                </a:solidFill>
                <a:latin typeface="Calibri"/>
                <a:cs typeface="Calibri"/>
              </a:rPr>
              <a:t> </a:t>
            </a:r>
            <a:r>
              <a:rPr sz="1100" spc="80" dirty="0">
                <a:solidFill>
                  <a:srgbClr val="FFFFFF"/>
                </a:solidFill>
                <a:latin typeface="Calibri"/>
                <a:cs typeface="Calibri"/>
              </a:rPr>
              <a:t>να</a:t>
            </a:r>
            <a:r>
              <a:rPr sz="1100" spc="30" dirty="0">
                <a:solidFill>
                  <a:srgbClr val="FFFFFF"/>
                </a:solidFill>
                <a:latin typeface="Calibri"/>
                <a:cs typeface="Calibri"/>
              </a:rPr>
              <a:t> </a:t>
            </a:r>
            <a:r>
              <a:rPr sz="1100" b="1" spc="45" dirty="0">
                <a:solidFill>
                  <a:srgbClr val="FFFFFF"/>
                </a:solidFill>
                <a:latin typeface="Calibri"/>
                <a:cs typeface="Calibri"/>
              </a:rPr>
              <a:t>διαβιβάσει</a:t>
            </a:r>
            <a:r>
              <a:rPr sz="1100" b="1" spc="15" dirty="0">
                <a:solidFill>
                  <a:srgbClr val="FFFFFF"/>
                </a:solidFill>
                <a:latin typeface="Calibri"/>
                <a:cs typeface="Calibri"/>
              </a:rPr>
              <a:t> </a:t>
            </a:r>
            <a:r>
              <a:rPr sz="1100" spc="35" dirty="0">
                <a:solidFill>
                  <a:srgbClr val="FFFFFF"/>
                </a:solidFill>
                <a:latin typeface="Calibri"/>
                <a:cs typeface="Calibri"/>
              </a:rPr>
              <a:t>τις </a:t>
            </a:r>
            <a:r>
              <a:rPr sz="1100" spc="-235" dirty="0">
                <a:solidFill>
                  <a:srgbClr val="FFFFFF"/>
                </a:solidFill>
                <a:latin typeface="Calibri"/>
                <a:cs typeface="Calibri"/>
              </a:rPr>
              <a:t> </a:t>
            </a:r>
            <a:r>
              <a:rPr sz="1100" b="1" spc="50" dirty="0">
                <a:solidFill>
                  <a:srgbClr val="FFFFFF"/>
                </a:solidFill>
                <a:latin typeface="Calibri"/>
                <a:cs typeface="Calibri"/>
              </a:rPr>
              <a:t>πληροφορίες </a:t>
            </a:r>
            <a:r>
              <a:rPr sz="1100" spc="75" dirty="0">
                <a:solidFill>
                  <a:srgbClr val="FFFFFF"/>
                </a:solidFill>
                <a:latin typeface="Calibri"/>
                <a:cs typeface="Calibri"/>
              </a:rPr>
              <a:t>σε </a:t>
            </a:r>
            <a:r>
              <a:rPr sz="1100" spc="80" dirty="0">
                <a:solidFill>
                  <a:srgbClr val="FFFFFF"/>
                </a:solidFill>
                <a:latin typeface="Calibri"/>
                <a:cs typeface="Calibri"/>
              </a:rPr>
              <a:t> </a:t>
            </a:r>
            <a:r>
              <a:rPr sz="1100" spc="75" dirty="0">
                <a:solidFill>
                  <a:srgbClr val="FFFFFF"/>
                </a:solidFill>
                <a:latin typeface="Calibri"/>
                <a:cs typeface="Calibri"/>
              </a:rPr>
              <a:t>μεταγενέστερο</a:t>
            </a:r>
            <a:r>
              <a:rPr sz="1100" spc="20" dirty="0">
                <a:solidFill>
                  <a:srgbClr val="FFFFFF"/>
                </a:solidFill>
                <a:latin typeface="Calibri"/>
                <a:cs typeface="Calibri"/>
              </a:rPr>
              <a:t> </a:t>
            </a:r>
            <a:r>
              <a:rPr sz="1100" spc="65" dirty="0">
                <a:solidFill>
                  <a:srgbClr val="FFFFFF"/>
                </a:solidFill>
                <a:latin typeface="Calibri"/>
                <a:cs typeface="Calibri"/>
              </a:rPr>
              <a:t>στάδιο.</a:t>
            </a:r>
            <a:endParaRPr sz="1100" dirty="0">
              <a:latin typeface="Calibri"/>
              <a:cs typeface="Calibri"/>
            </a:endParaRPr>
          </a:p>
        </p:txBody>
      </p:sp>
      <p:sp>
        <p:nvSpPr>
          <p:cNvPr id="18" name="object 18"/>
          <p:cNvSpPr txBox="1"/>
          <p:nvPr/>
        </p:nvSpPr>
        <p:spPr>
          <a:xfrm>
            <a:off x="9124315" y="2918459"/>
            <a:ext cx="1619885" cy="215900"/>
          </a:xfrm>
          <a:prstGeom prst="rect">
            <a:avLst/>
          </a:prstGeom>
        </p:spPr>
        <p:txBody>
          <a:bodyPr vert="horz" wrap="square" lIns="0" tIns="12700" rIns="0" bIns="0" rtlCol="0">
            <a:spAutoFit/>
          </a:bodyPr>
          <a:lstStyle/>
          <a:p>
            <a:pPr marL="12700">
              <a:lnSpc>
                <a:spcPct val="100000"/>
              </a:lnSpc>
              <a:spcBef>
                <a:spcPts val="100"/>
              </a:spcBef>
            </a:pPr>
            <a:r>
              <a:rPr sz="1250" b="1" spc="80" dirty="0">
                <a:solidFill>
                  <a:srgbClr val="FFB800"/>
                </a:solidFill>
                <a:latin typeface="Calibri"/>
                <a:cs typeface="Calibri"/>
              </a:rPr>
              <a:t>Ταυτοποίηση</a:t>
            </a:r>
            <a:r>
              <a:rPr sz="1250" b="1" dirty="0">
                <a:solidFill>
                  <a:srgbClr val="FFB800"/>
                </a:solidFill>
                <a:latin typeface="Calibri"/>
                <a:cs typeface="Calibri"/>
              </a:rPr>
              <a:t> </a:t>
            </a:r>
            <a:r>
              <a:rPr sz="1250" b="1" spc="80" dirty="0">
                <a:solidFill>
                  <a:srgbClr val="FFB800"/>
                </a:solidFill>
                <a:latin typeface="Calibri"/>
                <a:cs typeface="Calibri"/>
              </a:rPr>
              <a:t>χρήστη</a:t>
            </a:r>
            <a:endParaRPr sz="1250">
              <a:latin typeface="Calibri"/>
              <a:cs typeface="Calibri"/>
            </a:endParaRPr>
          </a:p>
        </p:txBody>
      </p:sp>
      <p:sp>
        <p:nvSpPr>
          <p:cNvPr id="19" name="object 19"/>
          <p:cNvSpPr txBox="1"/>
          <p:nvPr/>
        </p:nvSpPr>
        <p:spPr>
          <a:xfrm>
            <a:off x="9118282" y="4784725"/>
            <a:ext cx="1675764" cy="1195070"/>
          </a:xfrm>
          <a:prstGeom prst="rect">
            <a:avLst/>
          </a:prstGeom>
        </p:spPr>
        <p:txBody>
          <a:bodyPr vert="horz" wrap="square" lIns="0" tIns="12700" rIns="0" bIns="0" rtlCol="0">
            <a:spAutoFit/>
          </a:bodyPr>
          <a:lstStyle/>
          <a:p>
            <a:pPr marL="12700" marR="5080" indent="-1905" algn="ctr">
              <a:lnSpc>
                <a:spcPct val="100000"/>
              </a:lnSpc>
              <a:spcBef>
                <a:spcPts val="100"/>
              </a:spcBef>
            </a:pPr>
            <a:r>
              <a:rPr sz="1100" b="1" spc="80" dirty="0">
                <a:solidFill>
                  <a:srgbClr val="FFFFFF"/>
                </a:solidFill>
                <a:latin typeface="Calibri"/>
                <a:cs typeface="Calibri"/>
              </a:rPr>
              <a:t>Επαληθεύεται </a:t>
            </a:r>
            <a:r>
              <a:rPr sz="1100" spc="85" dirty="0">
                <a:solidFill>
                  <a:srgbClr val="FFFFFF"/>
                </a:solidFill>
                <a:latin typeface="Calibri"/>
                <a:cs typeface="Calibri"/>
              </a:rPr>
              <a:t>η </a:t>
            </a:r>
            <a:r>
              <a:rPr sz="1100" spc="90" dirty="0">
                <a:solidFill>
                  <a:srgbClr val="FFFFFF"/>
                </a:solidFill>
                <a:latin typeface="Calibri"/>
                <a:cs typeface="Calibri"/>
              </a:rPr>
              <a:t> </a:t>
            </a:r>
            <a:r>
              <a:rPr sz="1100" spc="75" dirty="0">
                <a:solidFill>
                  <a:srgbClr val="FFFFFF"/>
                </a:solidFill>
                <a:latin typeface="Calibri"/>
                <a:cs typeface="Calibri"/>
              </a:rPr>
              <a:t>ταυτότητα </a:t>
            </a:r>
            <a:r>
              <a:rPr sz="1100" b="1" spc="80" dirty="0">
                <a:solidFill>
                  <a:srgbClr val="FFFFFF"/>
                </a:solidFill>
                <a:latin typeface="Calibri"/>
                <a:cs typeface="Calibri"/>
              </a:rPr>
              <a:t>τόσο </a:t>
            </a:r>
            <a:r>
              <a:rPr sz="1100" spc="75" dirty="0">
                <a:solidFill>
                  <a:srgbClr val="FFFFFF"/>
                </a:solidFill>
                <a:latin typeface="Calibri"/>
                <a:cs typeface="Calibri"/>
              </a:rPr>
              <a:t>του </a:t>
            </a:r>
            <a:r>
              <a:rPr sz="1100" spc="80" dirty="0">
                <a:solidFill>
                  <a:srgbClr val="FFFFFF"/>
                </a:solidFill>
                <a:latin typeface="Calibri"/>
                <a:cs typeface="Calibri"/>
              </a:rPr>
              <a:t> </a:t>
            </a:r>
            <a:r>
              <a:rPr sz="1100" b="1" spc="80" dirty="0">
                <a:solidFill>
                  <a:srgbClr val="FFFFFF"/>
                </a:solidFill>
                <a:latin typeface="Calibri"/>
                <a:cs typeface="Calibri"/>
              </a:rPr>
              <a:t>αποστολέα </a:t>
            </a:r>
            <a:r>
              <a:rPr sz="1100" spc="85" dirty="0">
                <a:solidFill>
                  <a:srgbClr val="FFFFFF"/>
                </a:solidFill>
                <a:latin typeface="Calibri"/>
                <a:cs typeface="Calibri"/>
              </a:rPr>
              <a:t>όσο </a:t>
            </a:r>
            <a:r>
              <a:rPr sz="1100" spc="70" dirty="0">
                <a:solidFill>
                  <a:srgbClr val="FFFFFF"/>
                </a:solidFill>
                <a:latin typeface="Calibri"/>
                <a:cs typeface="Calibri"/>
              </a:rPr>
              <a:t>και </a:t>
            </a:r>
            <a:r>
              <a:rPr sz="1100" b="1" spc="75" dirty="0">
                <a:solidFill>
                  <a:srgbClr val="FFFFFF"/>
                </a:solidFill>
                <a:latin typeface="Calibri"/>
                <a:cs typeface="Calibri"/>
              </a:rPr>
              <a:t>του </a:t>
            </a:r>
            <a:r>
              <a:rPr sz="1100" b="1" spc="80" dirty="0">
                <a:solidFill>
                  <a:srgbClr val="FFFFFF"/>
                </a:solidFill>
                <a:latin typeface="Calibri"/>
                <a:cs typeface="Calibri"/>
              </a:rPr>
              <a:t> παραλήπτη,</a:t>
            </a:r>
            <a:r>
              <a:rPr sz="1100" b="1" spc="10" dirty="0">
                <a:solidFill>
                  <a:srgbClr val="FFFFFF"/>
                </a:solidFill>
                <a:latin typeface="Calibri"/>
                <a:cs typeface="Calibri"/>
              </a:rPr>
              <a:t> </a:t>
            </a:r>
            <a:r>
              <a:rPr sz="1100" spc="85" dirty="0">
                <a:solidFill>
                  <a:srgbClr val="FFFFFF"/>
                </a:solidFill>
                <a:latin typeface="Calibri"/>
                <a:cs typeface="Calibri"/>
              </a:rPr>
              <a:t>καθώς</a:t>
            </a:r>
            <a:r>
              <a:rPr sz="1100" spc="15" dirty="0">
                <a:solidFill>
                  <a:srgbClr val="FFFFFF"/>
                </a:solidFill>
                <a:latin typeface="Calibri"/>
                <a:cs typeface="Calibri"/>
              </a:rPr>
              <a:t> </a:t>
            </a:r>
            <a:r>
              <a:rPr sz="1100" spc="70" dirty="0">
                <a:solidFill>
                  <a:srgbClr val="FFFFFF"/>
                </a:solidFill>
                <a:latin typeface="Calibri"/>
                <a:cs typeface="Calibri"/>
              </a:rPr>
              <a:t>και</a:t>
            </a:r>
            <a:r>
              <a:rPr sz="1100" spc="15" dirty="0">
                <a:solidFill>
                  <a:srgbClr val="FFFFFF"/>
                </a:solidFill>
                <a:latin typeface="Calibri"/>
                <a:cs typeface="Calibri"/>
              </a:rPr>
              <a:t> </a:t>
            </a:r>
            <a:r>
              <a:rPr sz="1100" spc="85" dirty="0">
                <a:solidFill>
                  <a:srgbClr val="FFFFFF"/>
                </a:solidFill>
                <a:latin typeface="Calibri"/>
                <a:cs typeface="Calibri"/>
              </a:rPr>
              <a:t>η </a:t>
            </a:r>
            <a:r>
              <a:rPr sz="1100" spc="-235" dirty="0">
                <a:solidFill>
                  <a:srgbClr val="FFFFFF"/>
                </a:solidFill>
                <a:latin typeface="Calibri"/>
                <a:cs typeface="Calibri"/>
              </a:rPr>
              <a:t> </a:t>
            </a:r>
            <a:r>
              <a:rPr sz="1100" b="1" spc="80" dirty="0">
                <a:solidFill>
                  <a:srgbClr val="FFFFFF"/>
                </a:solidFill>
                <a:latin typeface="Calibri"/>
                <a:cs typeface="Calibri"/>
              </a:rPr>
              <a:t>επιβεβαίωση </a:t>
            </a:r>
            <a:r>
              <a:rPr sz="1100" spc="70" dirty="0">
                <a:solidFill>
                  <a:srgbClr val="FFFFFF"/>
                </a:solidFill>
                <a:latin typeface="Calibri"/>
                <a:cs typeface="Calibri"/>
              </a:rPr>
              <a:t>της </a:t>
            </a:r>
            <a:r>
              <a:rPr sz="1100" spc="80" dirty="0">
                <a:solidFill>
                  <a:srgbClr val="FFFFFF"/>
                </a:solidFill>
                <a:latin typeface="Calibri"/>
                <a:cs typeface="Calibri"/>
              </a:rPr>
              <a:t>πηγής </a:t>
            </a:r>
            <a:r>
              <a:rPr sz="1100" spc="85" dirty="0">
                <a:solidFill>
                  <a:srgbClr val="FFFFFF"/>
                </a:solidFill>
                <a:latin typeface="Calibri"/>
                <a:cs typeface="Calibri"/>
              </a:rPr>
              <a:t> </a:t>
            </a:r>
            <a:r>
              <a:rPr sz="1100" spc="70" dirty="0">
                <a:solidFill>
                  <a:srgbClr val="FFFFFF"/>
                </a:solidFill>
                <a:latin typeface="Calibri"/>
                <a:cs typeface="Calibri"/>
              </a:rPr>
              <a:t>και </a:t>
            </a:r>
            <a:r>
              <a:rPr sz="1100" spc="75" dirty="0">
                <a:solidFill>
                  <a:srgbClr val="FFFFFF"/>
                </a:solidFill>
                <a:latin typeface="Calibri"/>
                <a:cs typeface="Calibri"/>
              </a:rPr>
              <a:t>του </a:t>
            </a:r>
            <a:r>
              <a:rPr sz="1100" spc="80" dirty="0">
                <a:solidFill>
                  <a:srgbClr val="FFFFFF"/>
                </a:solidFill>
                <a:latin typeface="Calibri"/>
                <a:cs typeface="Calibri"/>
              </a:rPr>
              <a:t>προορισμού των </a:t>
            </a:r>
            <a:r>
              <a:rPr sz="1100" spc="-235" dirty="0">
                <a:solidFill>
                  <a:srgbClr val="FFFFFF"/>
                </a:solidFill>
                <a:latin typeface="Calibri"/>
                <a:cs typeface="Calibri"/>
              </a:rPr>
              <a:t> </a:t>
            </a:r>
            <a:r>
              <a:rPr sz="1100" spc="80" dirty="0">
                <a:solidFill>
                  <a:srgbClr val="FFFFFF"/>
                </a:solidFill>
                <a:latin typeface="Calibri"/>
                <a:cs typeface="Calibri"/>
              </a:rPr>
              <a:t>πληροφοριών</a:t>
            </a:r>
            <a:r>
              <a:rPr sz="1100" b="1" spc="80" dirty="0">
                <a:solidFill>
                  <a:srgbClr val="FFFFFF"/>
                </a:solidFill>
                <a:latin typeface="Calibri"/>
                <a:cs typeface="Calibri"/>
              </a:rPr>
              <a:t>.</a:t>
            </a:r>
            <a:endParaRPr sz="1100">
              <a:latin typeface="Calibri"/>
              <a:cs typeface="Calibri"/>
            </a:endParaRPr>
          </a:p>
        </p:txBody>
      </p:sp>
      <p:grpSp>
        <p:nvGrpSpPr>
          <p:cNvPr id="20" name="object 20"/>
          <p:cNvGrpSpPr/>
          <p:nvPr/>
        </p:nvGrpSpPr>
        <p:grpSpPr>
          <a:xfrm>
            <a:off x="1131889" y="2287753"/>
            <a:ext cx="2063114" cy="3919854"/>
            <a:chOff x="1103630" y="2706687"/>
            <a:chExt cx="2063114" cy="3919854"/>
          </a:xfrm>
        </p:grpSpPr>
        <p:sp>
          <p:nvSpPr>
            <p:cNvPr id="21" name="object 21"/>
            <p:cNvSpPr/>
            <p:nvPr/>
          </p:nvSpPr>
          <p:spPr>
            <a:xfrm>
              <a:off x="1119505" y="2722562"/>
              <a:ext cx="2031364" cy="3888104"/>
            </a:xfrm>
            <a:custGeom>
              <a:avLst/>
              <a:gdLst/>
              <a:ahLst/>
              <a:cxnLst/>
              <a:rect l="l" t="t" r="r" b="b"/>
              <a:pathLst>
                <a:path w="2031364" h="3888104">
                  <a:moveTo>
                    <a:pt x="1692909" y="0"/>
                  </a:moveTo>
                  <a:lnTo>
                    <a:pt x="338454" y="0"/>
                  </a:lnTo>
                  <a:lnTo>
                    <a:pt x="292734" y="3175"/>
                  </a:lnTo>
                  <a:lnTo>
                    <a:pt x="248602" y="12064"/>
                  </a:lnTo>
                  <a:lnTo>
                    <a:pt x="206692" y="26670"/>
                  </a:lnTo>
                  <a:lnTo>
                    <a:pt x="167639" y="46354"/>
                  </a:lnTo>
                  <a:lnTo>
                    <a:pt x="131762" y="70485"/>
                  </a:lnTo>
                  <a:lnTo>
                    <a:pt x="99059" y="99060"/>
                  </a:lnTo>
                  <a:lnTo>
                    <a:pt x="70484" y="131762"/>
                  </a:lnTo>
                  <a:lnTo>
                    <a:pt x="46354" y="167639"/>
                  </a:lnTo>
                  <a:lnTo>
                    <a:pt x="26669" y="206692"/>
                  </a:lnTo>
                  <a:lnTo>
                    <a:pt x="12064" y="248602"/>
                  </a:lnTo>
                  <a:lnTo>
                    <a:pt x="3175" y="292735"/>
                  </a:lnTo>
                  <a:lnTo>
                    <a:pt x="0" y="338454"/>
                  </a:lnTo>
                  <a:lnTo>
                    <a:pt x="0" y="3549015"/>
                  </a:lnTo>
                  <a:lnTo>
                    <a:pt x="3175" y="3595052"/>
                  </a:lnTo>
                  <a:lnTo>
                    <a:pt x="12064" y="3639185"/>
                  </a:lnTo>
                  <a:lnTo>
                    <a:pt x="26669" y="3680777"/>
                  </a:lnTo>
                  <a:lnTo>
                    <a:pt x="46354" y="3720147"/>
                  </a:lnTo>
                  <a:lnTo>
                    <a:pt x="70484" y="3756025"/>
                  </a:lnTo>
                  <a:lnTo>
                    <a:pt x="99059" y="3788410"/>
                  </a:lnTo>
                  <a:lnTo>
                    <a:pt x="131762" y="3817302"/>
                  </a:lnTo>
                  <a:lnTo>
                    <a:pt x="167639" y="3841432"/>
                  </a:lnTo>
                  <a:lnTo>
                    <a:pt x="206692" y="3861117"/>
                  </a:lnTo>
                  <a:lnTo>
                    <a:pt x="248602" y="3875722"/>
                  </a:lnTo>
                  <a:lnTo>
                    <a:pt x="292734" y="3884612"/>
                  </a:lnTo>
                  <a:lnTo>
                    <a:pt x="338454" y="3887787"/>
                  </a:lnTo>
                  <a:lnTo>
                    <a:pt x="1692909" y="3887787"/>
                  </a:lnTo>
                  <a:lnTo>
                    <a:pt x="1738947" y="3884612"/>
                  </a:lnTo>
                  <a:lnTo>
                    <a:pt x="1782762" y="3875722"/>
                  </a:lnTo>
                  <a:lnTo>
                    <a:pt x="1824672" y="3861117"/>
                  </a:lnTo>
                  <a:lnTo>
                    <a:pt x="1863725" y="3841432"/>
                  </a:lnTo>
                  <a:lnTo>
                    <a:pt x="1899920" y="3817302"/>
                  </a:lnTo>
                  <a:lnTo>
                    <a:pt x="1932305" y="3788410"/>
                  </a:lnTo>
                  <a:lnTo>
                    <a:pt x="1960880" y="3756025"/>
                  </a:lnTo>
                  <a:lnTo>
                    <a:pt x="1985327" y="3720147"/>
                  </a:lnTo>
                  <a:lnTo>
                    <a:pt x="2005012" y="3680777"/>
                  </a:lnTo>
                  <a:lnTo>
                    <a:pt x="2019300" y="3639185"/>
                  </a:lnTo>
                  <a:lnTo>
                    <a:pt x="2028507" y="3595052"/>
                  </a:lnTo>
                  <a:lnTo>
                    <a:pt x="2031364" y="3549015"/>
                  </a:lnTo>
                  <a:lnTo>
                    <a:pt x="2031364" y="338454"/>
                  </a:lnTo>
                  <a:lnTo>
                    <a:pt x="2028507" y="292735"/>
                  </a:lnTo>
                  <a:lnTo>
                    <a:pt x="2019300" y="248602"/>
                  </a:lnTo>
                  <a:lnTo>
                    <a:pt x="2005012" y="206692"/>
                  </a:lnTo>
                  <a:lnTo>
                    <a:pt x="1985327" y="167639"/>
                  </a:lnTo>
                  <a:lnTo>
                    <a:pt x="1960880" y="131762"/>
                  </a:lnTo>
                  <a:lnTo>
                    <a:pt x="1932305" y="99060"/>
                  </a:lnTo>
                  <a:lnTo>
                    <a:pt x="1899920" y="70485"/>
                  </a:lnTo>
                  <a:lnTo>
                    <a:pt x="1863725" y="46354"/>
                  </a:lnTo>
                  <a:lnTo>
                    <a:pt x="1824672" y="26670"/>
                  </a:lnTo>
                  <a:lnTo>
                    <a:pt x="1782762" y="12064"/>
                  </a:lnTo>
                  <a:lnTo>
                    <a:pt x="1738947" y="3175"/>
                  </a:lnTo>
                  <a:lnTo>
                    <a:pt x="1692909" y="0"/>
                  </a:lnTo>
                  <a:close/>
                </a:path>
              </a:pathLst>
            </a:custGeom>
            <a:solidFill>
              <a:srgbClr val="000000"/>
            </a:solidFill>
          </p:spPr>
          <p:txBody>
            <a:bodyPr wrap="square" lIns="0" tIns="0" rIns="0" bIns="0" rtlCol="0"/>
            <a:lstStyle/>
            <a:p>
              <a:endParaRPr/>
            </a:p>
          </p:txBody>
        </p:sp>
        <p:sp>
          <p:nvSpPr>
            <p:cNvPr id="22" name="object 22"/>
            <p:cNvSpPr/>
            <p:nvPr/>
          </p:nvSpPr>
          <p:spPr>
            <a:xfrm>
              <a:off x="1119505" y="2722562"/>
              <a:ext cx="2031364" cy="3888104"/>
            </a:xfrm>
            <a:custGeom>
              <a:avLst/>
              <a:gdLst/>
              <a:ahLst/>
              <a:cxnLst/>
              <a:rect l="l" t="t" r="r" b="b"/>
              <a:pathLst>
                <a:path w="2031364" h="3888104">
                  <a:moveTo>
                    <a:pt x="0" y="338454"/>
                  </a:moveTo>
                  <a:lnTo>
                    <a:pt x="3175" y="292735"/>
                  </a:lnTo>
                  <a:lnTo>
                    <a:pt x="12064" y="248602"/>
                  </a:lnTo>
                  <a:lnTo>
                    <a:pt x="26669" y="206692"/>
                  </a:lnTo>
                  <a:lnTo>
                    <a:pt x="46354" y="167639"/>
                  </a:lnTo>
                  <a:lnTo>
                    <a:pt x="70484" y="131762"/>
                  </a:lnTo>
                  <a:lnTo>
                    <a:pt x="99059" y="99060"/>
                  </a:lnTo>
                  <a:lnTo>
                    <a:pt x="131762" y="70485"/>
                  </a:lnTo>
                  <a:lnTo>
                    <a:pt x="167639" y="46354"/>
                  </a:lnTo>
                  <a:lnTo>
                    <a:pt x="206692" y="26670"/>
                  </a:lnTo>
                  <a:lnTo>
                    <a:pt x="248602" y="12064"/>
                  </a:lnTo>
                  <a:lnTo>
                    <a:pt x="292734" y="3175"/>
                  </a:lnTo>
                  <a:lnTo>
                    <a:pt x="338454" y="0"/>
                  </a:lnTo>
                  <a:lnTo>
                    <a:pt x="1692909" y="0"/>
                  </a:lnTo>
                  <a:lnTo>
                    <a:pt x="1738947" y="3175"/>
                  </a:lnTo>
                  <a:lnTo>
                    <a:pt x="1782762" y="12064"/>
                  </a:lnTo>
                  <a:lnTo>
                    <a:pt x="1824672" y="26670"/>
                  </a:lnTo>
                  <a:lnTo>
                    <a:pt x="1863725" y="46354"/>
                  </a:lnTo>
                  <a:lnTo>
                    <a:pt x="1899920" y="70485"/>
                  </a:lnTo>
                  <a:lnTo>
                    <a:pt x="1932305" y="99060"/>
                  </a:lnTo>
                  <a:lnTo>
                    <a:pt x="1960880" y="131762"/>
                  </a:lnTo>
                  <a:lnTo>
                    <a:pt x="1985327" y="167639"/>
                  </a:lnTo>
                  <a:lnTo>
                    <a:pt x="2005012" y="206692"/>
                  </a:lnTo>
                  <a:lnTo>
                    <a:pt x="2019300" y="248602"/>
                  </a:lnTo>
                  <a:lnTo>
                    <a:pt x="2028507" y="292735"/>
                  </a:lnTo>
                  <a:lnTo>
                    <a:pt x="2031364" y="338454"/>
                  </a:lnTo>
                  <a:lnTo>
                    <a:pt x="2031364" y="3549015"/>
                  </a:lnTo>
                  <a:lnTo>
                    <a:pt x="2028507" y="3595052"/>
                  </a:lnTo>
                  <a:lnTo>
                    <a:pt x="2019300" y="3639185"/>
                  </a:lnTo>
                  <a:lnTo>
                    <a:pt x="2005012" y="3680777"/>
                  </a:lnTo>
                  <a:lnTo>
                    <a:pt x="1985327" y="3720147"/>
                  </a:lnTo>
                  <a:lnTo>
                    <a:pt x="1960880" y="3756025"/>
                  </a:lnTo>
                  <a:lnTo>
                    <a:pt x="1932305" y="3788410"/>
                  </a:lnTo>
                  <a:lnTo>
                    <a:pt x="1899920" y="3817302"/>
                  </a:lnTo>
                  <a:lnTo>
                    <a:pt x="1863725" y="3841432"/>
                  </a:lnTo>
                  <a:lnTo>
                    <a:pt x="1824672" y="3861117"/>
                  </a:lnTo>
                  <a:lnTo>
                    <a:pt x="1782762" y="3875722"/>
                  </a:lnTo>
                  <a:lnTo>
                    <a:pt x="1738947" y="3884612"/>
                  </a:lnTo>
                  <a:lnTo>
                    <a:pt x="1692909" y="3887787"/>
                  </a:lnTo>
                  <a:lnTo>
                    <a:pt x="338454" y="3887787"/>
                  </a:lnTo>
                  <a:lnTo>
                    <a:pt x="292734" y="3884612"/>
                  </a:lnTo>
                  <a:lnTo>
                    <a:pt x="248602" y="3875722"/>
                  </a:lnTo>
                  <a:lnTo>
                    <a:pt x="206692" y="3861117"/>
                  </a:lnTo>
                  <a:lnTo>
                    <a:pt x="167639" y="3841432"/>
                  </a:lnTo>
                  <a:lnTo>
                    <a:pt x="131762" y="3817302"/>
                  </a:lnTo>
                  <a:lnTo>
                    <a:pt x="99059" y="3788410"/>
                  </a:lnTo>
                  <a:lnTo>
                    <a:pt x="70484" y="3756025"/>
                  </a:lnTo>
                  <a:lnTo>
                    <a:pt x="46354" y="3720147"/>
                  </a:lnTo>
                  <a:lnTo>
                    <a:pt x="26669" y="3680777"/>
                  </a:lnTo>
                  <a:lnTo>
                    <a:pt x="12064" y="3639185"/>
                  </a:lnTo>
                  <a:lnTo>
                    <a:pt x="3175" y="3595052"/>
                  </a:lnTo>
                  <a:lnTo>
                    <a:pt x="0" y="3549015"/>
                  </a:lnTo>
                  <a:lnTo>
                    <a:pt x="0" y="338454"/>
                  </a:lnTo>
                </a:path>
              </a:pathLst>
            </a:custGeom>
            <a:ln w="31750">
              <a:solidFill>
                <a:srgbClr val="FFB800"/>
              </a:solidFill>
            </a:ln>
          </p:spPr>
          <p:txBody>
            <a:bodyPr wrap="square" lIns="0" tIns="0" rIns="0" bIns="0" rtlCol="0"/>
            <a:lstStyle/>
            <a:p>
              <a:endParaRPr/>
            </a:p>
          </p:txBody>
        </p:sp>
        <p:sp>
          <p:nvSpPr>
            <p:cNvPr id="23" name="object 23"/>
            <p:cNvSpPr/>
            <p:nvPr/>
          </p:nvSpPr>
          <p:spPr>
            <a:xfrm>
              <a:off x="1902460" y="3785235"/>
              <a:ext cx="466725" cy="609600"/>
            </a:xfrm>
            <a:custGeom>
              <a:avLst/>
              <a:gdLst/>
              <a:ahLst/>
              <a:cxnLst/>
              <a:rect l="l" t="t" r="r" b="b"/>
              <a:pathLst>
                <a:path w="466725" h="609600">
                  <a:moveTo>
                    <a:pt x="233362" y="0"/>
                  </a:moveTo>
                  <a:lnTo>
                    <a:pt x="186689" y="6350"/>
                  </a:lnTo>
                  <a:lnTo>
                    <a:pt x="145097" y="23812"/>
                  </a:lnTo>
                  <a:lnTo>
                    <a:pt x="109537" y="51434"/>
                  </a:lnTo>
                  <a:lnTo>
                    <a:pt x="82232" y="86677"/>
                  </a:lnTo>
                  <a:lnTo>
                    <a:pt x="64452" y="128587"/>
                  </a:lnTo>
                  <a:lnTo>
                    <a:pt x="58419" y="175259"/>
                  </a:lnTo>
                  <a:lnTo>
                    <a:pt x="58419" y="271144"/>
                  </a:lnTo>
                  <a:lnTo>
                    <a:pt x="0" y="275272"/>
                  </a:lnTo>
                  <a:lnTo>
                    <a:pt x="0" y="592454"/>
                  </a:lnTo>
                  <a:lnTo>
                    <a:pt x="233362" y="609282"/>
                  </a:lnTo>
                  <a:lnTo>
                    <a:pt x="466407" y="592454"/>
                  </a:lnTo>
                  <a:lnTo>
                    <a:pt x="466407" y="525779"/>
                  </a:lnTo>
                  <a:lnTo>
                    <a:pt x="216534" y="525779"/>
                  </a:lnTo>
                  <a:lnTo>
                    <a:pt x="216534" y="481647"/>
                  </a:lnTo>
                  <a:lnTo>
                    <a:pt x="203200" y="474344"/>
                  </a:lnTo>
                  <a:lnTo>
                    <a:pt x="192722" y="463550"/>
                  </a:lnTo>
                  <a:lnTo>
                    <a:pt x="185737" y="449897"/>
                  </a:lnTo>
                  <a:lnTo>
                    <a:pt x="183197" y="434022"/>
                  </a:lnTo>
                  <a:lnTo>
                    <a:pt x="187325" y="414654"/>
                  </a:lnTo>
                  <a:lnTo>
                    <a:pt x="197802" y="398462"/>
                  </a:lnTo>
                  <a:lnTo>
                    <a:pt x="213677" y="387984"/>
                  </a:lnTo>
                  <a:lnTo>
                    <a:pt x="233362" y="383857"/>
                  </a:lnTo>
                  <a:lnTo>
                    <a:pt x="466407" y="383857"/>
                  </a:lnTo>
                  <a:lnTo>
                    <a:pt x="466407" y="275272"/>
                  </a:lnTo>
                  <a:lnTo>
                    <a:pt x="408304" y="271144"/>
                  </a:lnTo>
                  <a:lnTo>
                    <a:pt x="408304" y="267969"/>
                  </a:lnTo>
                  <a:lnTo>
                    <a:pt x="108267" y="267969"/>
                  </a:lnTo>
                  <a:lnTo>
                    <a:pt x="108267" y="175259"/>
                  </a:lnTo>
                  <a:lnTo>
                    <a:pt x="118109" y="126364"/>
                  </a:lnTo>
                  <a:lnTo>
                    <a:pt x="144779" y="86677"/>
                  </a:lnTo>
                  <a:lnTo>
                    <a:pt x="184467" y="60007"/>
                  </a:lnTo>
                  <a:lnTo>
                    <a:pt x="233362" y="50164"/>
                  </a:lnTo>
                  <a:lnTo>
                    <a:pt x="355282" y="50164"/>
                  </a:lnTo>
                  <a:lnTo>
                    <a:pt x="321627" y="23812"/>
                  </a:lnTo>
                  <a:lnTo>
                    <a:pt x="279717" y="6350"/>
                  </a:lnTo>
                  <a:lnTo>
                    <a:pt x="233362" y="0"/>
                  </a:lnTo>
                  <a:close/>
                </a:path>
                <a:path w="466725" h="609600">
                  <a:moveTo>
                    <a:pt x="466407" y="383857"/>
                  </a:moveTo>
                  <a:lnTo>
                    <a:pt x="233362" y="383857"/>
                  </a:lnTo>
                  <a:lnTo>
                    <a:pt x="252729" y="387984"/>
                  </a:lnTo>
                  <a:lnTo>
                    <a:pt x="268604" y="398462"/>
                  </a:lnTo>
                  <a:lnTo>
                    <a:pt x="279400" y="414654"/>
                  </a:lnTo>
                  <a:lnTo>
                    <a:pt x="283209" y="434022"/>
                  </a:lnTo>
                  <a:lnTo>
                    <a:pt x="280669" y="449579"/>
                  </a:lnTo>
                  <a:lnTo>
                    <a:pt x="273684" y="462914"/>
                  </a:lnTo>
                  <a:lnTo>
                    <a:pt x="263207" y="474027"/>
                  </a:lnTo>
                  <a:lnTo>
                    <a:pt x="249872" y="481647"/>
                  </a:lnTo>
                  <a:lnTo>
                    <a:pt x="249872" y="525779"/>
                  </a:lnTo>
                  <a:lnTo>
                    <a:pt x="466407" y="525779"/>
                  </a:lnTo>
                  <a:lnTo>
                    <a:pt x="466407" y="383857"/>
                  </a:lnTo>
                  <a:close/>
                </a:path>
                <a:path w="466725" h="609600">
                  <a:moveTo>
                    <a:pt x="233362" y="258762"/>
                  </a:moveTo>
                  <a:lnTo>
                    <a:pt x="108267" y="267969"/>
                  </a:lnTo>
                  <a:lnTo>
                    <a:pt x="358139" y="267969"/>
                  </a:lnTo>
                  <a:lnTo>
                    <a:pt x="233362" y="258762"/>
                  </a:lnTo>
                  <a:close/>
                </a:path>
                <a:path w="466725" h="609600">
                  <a:moveTo>
                    <a:pt x="355282" y="50164"/>
                  </a:moveTo>
                  <a:lnTo>
                    <a:pt x="233362" y="50164"/>
                  </a:lnTo>
                  <a:lnTo>
                    <a:pt x="281939" y="60007"/>
                  </a:lnTo>
                  <a:lnTo>
                    <a:pt x="321627" y="86677"/>
                  </a:lnTo>
                  <a:lnTo>
                    <a:pt x="348297" y="126364"/>
                  </a:lnTo>
                  <a:lnTo>
                    <a:pt x="358139" y="175259"/>
                  </a:lnTo>
                  <a:lnTo>
                    <a:pt x="358139" y="267969"/>
                  </a:lnTo>
                  <a:lnTo>
                    <a:pt x="408304" y="267969"/>
                  </a:lnTo>
                  <a:lnTo>
                    <a:pt x="408304" y="175259"/>
                  </a:lnTo>
                  <a:lnTo>
                    <a:pt x="401954" y="128587"/>
                  </a:lnTo>
                  <a:lnTo>
                    <a:pt x="384175" y="86677"/>
                  </a:lnTo>
                  <a:lnTo>
                    <a:pt x="356869" y="51434"/>
                  </a:lnTo>
                  <a:lnTo>
                    <a:pt x="355282" y="50164"/>
                  </a:lnTo>
                  <a:close/>
                </a:path>
              </a:pathLst>
            </a:custGeom>
            <a:solidFill>
              <a:srgbClr val="52CCCD"/>
            </a:solidFill>
          </p:spPr>
          <p:txBody>
            <a:bodyPr wrap="square" lIns="0" tIns="0" rIns="0" bIns="0" rtlCol="0"/>
            <a:lstStyle/>
            <a:p>
              <a:endParaRPr/>
            </a:p>
          </p:txBody>
        </p:sp>
      </p:grpSp>
      <p:sp>
        <p:nvSpPr>
          <p:cNvPr id="24" name="object 24"/>
          <p:cNvSpPr txBox="1"/>
          <p:nvPr/>
        </p:nvSpPr>
        <p:spPr>
          <a:xfrm>
            <a:off x="1497964" y="2856865"/>
            <a:ext cx="1321436" cy="182101"/>
          </a:xfrm>
          <a:prstGeom prst="rect">
            <a:avLst/>
          </a:prstGeom>
        </p:spPr>
        <p:txBody>
          <a:bodyPr vert="horz" wrap="square" lIns="0" tIns="12700" rIns="0" bIns="0" rtlCol="0">
            <a:spAutoFit/>
          </a:bodyPr>
          <a:lstStyle/>
          <a:p>
            <a:pPr marL="12700">
              <a:lnSpc>
                <a:spcPct val="100000"/>
              </a:lnSpc>
              <a:spcBef>
                <a:spcPts val="100"/>
              </a:spcBef>
            </a:pPr>
            <a:r>
              <a:rPr sz="1100" b="1" spc="70" dirty="0" err="1">
                <a:solidFill>
                  <a:srgbClr val="FFB800"/>
                </a:solidFill>
                <a:latin typeface="Calibri"/>
                <a:cs typeface="Calibri"/>
              </a:rPr>
              <a:t>Ε</a:t>
            </a:r>
            <a:r>
              <a:rPr sz="1100" b="1" spc="80" dirty="0" err="1">
                <a:solidFill>
                  <a:srgbClr val="FFB800"/>
                </a:solidFill>
                <a:latin typeface="Calibri"/>
                <a:cs typeface="Calibri"/>
              </a:rPr>
              <a:t>μ</a:t>
            </a:r>
            <a:r>
              <a:rPr sz="1100" b="1" spc="80" dirty="0">
                <a:solidFill>
                  <a:srgbClr val="FFB800"/>
                </a:solidFill>
                <a:latin typeface="Calibri"/>
                <a:cs typeface="Calibri"/>
              </a:rPr>
              <a:t>π</a:t>
            </a:r>
            <a:r>
              <a:rPr sz="1100" b="1" spc="35" dirty="0">
                <a:solidFill>
                  <a:srgbClr val="FFB800"/>
                </a:solidFill>
                <a:latin typeface="Calibri"/>
                <a:cs typeface="Calibri"/>
              </a:rPr>
              <a:t>ι</a:t>
            </a:r>
            <a:r>
              <a:rPr sz="1100" b="1" spc="80" dirty="0">
                <a:solidFill>
                  <a:srgbClr val="FFB800"/>
                </a:solidFill>
                <a:latin typeface="Calibri"/>
                <a:cs typeface="Calibri"/>
              </a:rPr>
              <a:t>σ</a:t>
            </a:r>
            <a:r>
              <a:rPr sz="1100" b="1" spc="55" dirty="0">
                <a:solidFill>
                  <a:srgbClr val="FFB800"/>
                </a:solidFill>
                <a:latin typeface="Calibri"/>
                <a:cs typeface="Calibri"/>
              </a:rPr>
              <a:t>τ</a:t>
            </a:r>
            <a:r>
              <a:rPr sz="1100" b="1" spc="60" dirty="0">
                <a:solidFill>
                  <a:srgbClr val="FFB800"/>
                </a:solidFill>
                <a:latin typeface="Calibri"/>
                <a:cs typeface="Calibri"/>
              </a:rPr>
              <a:t>ε</a:t>
            </a:r>
            <a:r>
              <a:rPr sz="1100" b="1" spc="75" dirty="0">
                <a:solidFill>
                  <a:srgbClr val="FFB800"/>
                </a:solidFill>
                <a:latin typeface="Calibri"/>
                <a:cs typeface="Calibri"/>
              </a:rPr>
              <a:t>υ</a:t>
            </a:r>
            <a:r>
              <a:rPr sz="1100" b="1" spc="50" dirty="0">
                <a:solidFill>
                  <a:srgbClr val="FFB800"/>
                </a:solidFill>
                <a:latin typeface="Calibri"/>
                <a:cs typeface="Calibri"/>
              </a:rPr>
              <a:t>τ</a:t>
            </a:r>
            <a:r>
              <a:rPr sz="1100" b="1" spc="30" dirty="0">
                <a:solidFill>
                  <a:srgbClr val="FFB800"/>
                </a:solidFill>
                <a:latin typeface="Calibri"/>
                <a:cs typeface="Calibri"/>
              </a:rPr>
              <a:t>ι</a:t>
            </a:r>
            <a:r>
              <a:rPr sz="1100" b="1" spc="65" dirty="0">
                <a:solidFill>
                  <a:srgbClr val="FFB800"/>
                </a:solidFill>
                <a:latin typeface="Calibri"/>
                <a:cs typeface="Calibri"/>
              </a:rPr>
              <a:t>κ</a:t>
            </a:r>
            <a:r>
              <a:rPr sz="1100" b="1" spc="75" dirty="0">
                <a:solidFill>
                  <a:srgbClr val="FFB800"/>
                </a:solidFill>
                <a:latin typeface="Calibri"/>
                <a:cs typeface="Calibri"/>
              </a:rPr>
              <a:t>ό</a:t>
            </a:r>
            <a:r>
              <a:rPr lang="el-GR" sz="1100" b="1" spc="65" dirty="0" err="1">
                <a:solidFill>
                  <a:srgbClr val="FFB800"/>
                </a:solidFill>
                <a:latin typeface="Calibri"/>
                <a:cs typeface="Calibri"/>
              </a:rPr>
              <a:t>τητα</a:t>
            </a:r>
            <a:endParaRPr sz="1100" dirty="0">
              <a:latin typeface="Calibri"/>
              <a:cs typeface="Calibri"/>
            </a:endParaRPr>
          </a:p>
        </p:txBody>
      </p:sp>
      <p:sp>
        <p:nvSpPr>
          <p:cNvPr id="25" name="object 25"/>
          <p:cNvSpPr txBox="1"/>
          <p:nvPr/>
        </p:nvSpPr>
        <p:spPr>
          <a:xfrm>
            <a:off x="1171575" y="4654273"/>
            <a:ext cx="1872614" cy="1195070"/>
          </a:xfrm>
          <a:prstGeom prst="rect">
            <a:avLst/>
          </a:prstGeom>
        </p:spPr>
        <p:txBody>
          <a:bodyPr vert="horz" wrap="square" lIns="0" tIns="12700" rIns="0" bIns="0" rtlCol="0">
            <a:spAutoFit/>
          </a:bodyPr>
          <a:lstStyle/>
          <a:p>
            <a:pPr marL="12700" marR="5080" indent="635" algn="ctr">
              <a:lnSpc>
                <a:spcPct val="100000"/>
              </a:lnSpc>
              <a:spcBef>
                <a:spcPts val="100"/>
              </a:spcBef>
            </a:pPr>
            <a:r>
              <a:rPr sz="1100" spc="85" dirty="0">
                <a:solidFill>
                  <a:srgbClr val="FFFFFF"/>
                </a:solidFill>
                <a:latin typeface="Calibri"/>
                <a:cs typeface="Calibri"/>
              </a:rPr>
              <a:t>Τα </a:t>
            </a:r>
            <a:r>
              <a:rPr sz="1100" spc="80" dirty="0">
                <a:solidFill>
                  <a:srgbClr val="FFFFFF"/>
                </a:solidFill>
                <a:latin typeface="Calibri"/>
                <a:cs typeface="Calibri"/>
              </a:rPr>
              <a:t>δεδομένα </a:t>
            </a:r>
            <a:r>
              <a:rPr sz="1100" spc="65" dirty="0">
                <a:solidFill>
                  <a:srgbClr val="FFFFFF"/>
                </a:solidFill>
                <a:latin typeface="Calibri"/>
                <a:cs typeface="Calibri"/>
              </a:rPr>
              <a:t>είναι </a:t>
            </a:r>
            <a:r>
              <a:rPr sz="1100" spc="70" dirty="0">
                <a:solidFill>
                  <a:srgbClr val="FFFFFF"/>
                </a:solidFill>
                <a:latin typeface="Calibri"/>
                <a:cs typeface="Calibri"/>
              </a:rPr>
              <a:t> </a:t>
            </a:r>
            <a:r>
              <a:rPr sz="1100" b="1" spc="85" dirty="0">
                <a:solidFill>
                  <a:srgbClr val="FFFFFF"/>
                </a:solidFill>
                <a:latin typeface="Calibri"/>
                <a:cs typeface="Calibri"/>
              </a:rPr>
              <a:t>προσβάσιμα </a:t>
            </a:r>
            <a:r>
              <a:rPr sz="1100" b="1" spc="75" dirty="0">
                <a:solidFill>
                  <a:srgbClr val="FFFFFF"/>
                </a:solidFill>
                <a:latin typeface="Calibri"/>
                <a:cs typeface="Calibri"/>
              </a:rPr>
              <a:t>αποκλειστικά </a:t>
            </a:r>
            <a:r>
              <a:rPr sz="1100" b="1" spc="-235" dirty="0">
                <a:solidFill>
                  <a:srgbClr val="FFFFFF"/>
                </a:solidFill>
                <a:latin typeface="Calibri"/>
                <a:cs typeface="Calibri"/>
              </a:rPr>
              <a:t> </a:t>
            </a:r>
            <a:r>
              <a:rPr sz="1100" spc="75" dirty="0">
                <a:solidFill>
                  <a:srgbClr val="FFFFFF"/>
                </a:solidFill>
                <a:latin typeface="Calibri"/>
                <a:cs typeface="Calibri"/>
              </a:rPr>
              <a:t>στον </a:t>
            </a:r>
            <a:r>
              <a:rPr sz="1100" b="1" spc="85" dirty="0">
                <a:solidFill>
                  <a:srgbClr val="FFFFFF"/>
                </a:solidFill>
                <a:latin typeface="Calibri"/>
                <a:cs typeface="Calibri"/>
              </a:rPr>
              <a:t>προβλεπόμενο </a:t>
            </a:r>
            <a:r>
              <a:rPr sz="1100" b="1" spc="90" dirty="0">
                <a:solidFill>
                  <a:srgbClr val="FFFFFF"/>
                </a:solidFill>
                <a:latin typeface="Calibri"/>
                <a:cs typeface="Calibri"/>
              </a:rPr>
              <a:t> </a:t>
            </a:r>
            <a:r>
              <a:rPr sz="1100" b="1" spc="80" dirty="0">
                <a:solidFill>
                  <a:srgbClr val="FFFFFF"/>
                </a:solidFill>
                <a:latin typeface="Calibri"/>
                <a:cs typeface="Calibri"/>
              </a:rPr>
              <a:t>αποδέκτη </a:t>
            </a:r>
            <a:r>
              <a:rPr sz="1100" spc="65" dirty="0">
                <a:solidFill>
                  <a:srgbClr val="FFFFFF"/>
                </a:solidFill>
                <a:latin typeface="Calibri"/>
                <a:cs typeface="Calibri"/>
              </a:rPr>
              <a:t>τους</a:t>
            </a:r>
            <a:r>
              <a:rPr sz="1100" b="1" spc="65" dirty="0">
                <a:solidFill>
                  <a:srgbClr val="FFFFFF"/>
                </a:solidFill>
                <a:latin typeface="Calibri"/>
                <a:cs typeface="Calibri"/>
              </a:rPr>
              <a:t>, </a:t>
            </a:r>
            <a:r>
              <a:rPr sz="1100" b="1" spc="70" dirty="0">
                <a:solidFill>
                  <a:srgbClr val="FFFFFF"/>
                </a:solidFill>
                <a:latin typeface="Calibri"/>
                <a:cs typeface="Calibri"/>
              </a:rPr>
              <a:t> </a:t>
            </a:r>
            <a:r>
              <a:rPr sz="1100" b="1" spc="80" dirty="0">
                <a:solidFill>
                  <a:srgbClr val="FFFFFF"/>
                </a:solidFill>
                <a:latin typeface="Calibri"/>
                <a:cs typeface="Calibri"/>
              </a:rPr>
              <a:t>αποτρέποντας </a:t>
            </a:r>
            <a:r>
              <a:rPr sz="1100" spc="75" dirty="0">
                <a:solidFill>
                  <a:srgbClr val="FFFFFF"/>
                </a:solidFill>
                <a:latin typeface="Calibri"/>
                <a:cs typeface="Calibri"/>
              </a:rPr>
              <a:t>την </a:t>
            </a:r>
            <a:r>
              <a:rPr sz="1100" spc="80" dirty="0">
                <a:solidFill>
                  <a:srgbClr val="FFFFFF"/>
                </a:solidFill>
                <a:latin typeface="Calibri"/>
                <a:cs typeface="Calibri"/>
              </a:rPr>
              <a:t> </a:t>
            </a:r>
            <a:r>
              <a:rPr sz="1100" spc="85" dirty="0">
                <a:solidFill>
                  <a:srgbClr val="FFFFFF"/>
                </a:solidFill>
                <a:latin typeface="Calibri"/>
                <a:cs typeface="Calibri"/>
              </a:rPr>
              <a:t>πρόσβαση </a:t>
            </a:r>
            <a:r>
              <a:rPr sz="1100" spc="90" dirty="0">
                <a:solidFill>
                  <a:srgbClr val="FFFFFF"/>
                </a:solidFill>
                <a:latin typeface="Calibri"/>
                <a:cs typeface="Calibri"/>
              </a:rPr>
              <a:t>από </a:t>
            </a:r>
            <a:r>
              <a:rPr sz="1100" spc="95" dirty="0">
                <a:solidFill>
                  <a:srgbClr val="FFFFFF"/>
                </a:solidFill>
                <a:latin typeface="Calibri"/>
                <a:cs typeface="Calibri"/>
              </a:rPr>
              <a:t> </a:t>
            </a:r>
            <a:r>
              <a:rPr sz="1100" b="1" spc="75" dirty="0">
                <a:solidFill>
                  <a:srgbClr val="FFFFFF"/>
                </a:solidFill>
                <a:latin typeface="Calibri"/>
                <a:cs typeface="Calibri"/>
              </a:rPr>
              <a:t>ανεξουσιοδοτημένα</a:t>
            </a:r>
            <a:r>
              <a:rPr sz="1100" b="1" spc="45" dirty="0">
                <a:solidFill>
                  <a:srgbClr val="FFFFFF"/>
                </a:solidFill>
                <a:latin typeface="Calibri"/>
                <a:cs typeface="Calibri"/>
              </a:rPr>
              <a:t> </a:t>
            </a:r>
            <a:r>
              <a:rPr sz="1100" spc="65" dirty="0">
                <a:solidFill>
                  <a:srgbClr val="FFFFFF"/>
                </a:solidFill>
                <a:latin typeface="Calibri"/>
                <a:cs typeface="Calibri"/>
              </a:rPr>
              <a:t>άτομα.</a:t>
            </a:r>
            <a:endParaRPr sz="1100" dirty="0">
              <a:latin typeface="Calibri"/>
              <a:cs typeface="Calibri"/>
            </a:endParaRPr>
          </a:p>
        </p:txBody>
      </p:sp>
      <p:grpSp>
        <p:nvGrpSpPr>
          <p:cNvPr id="26" name="object 26"/>
          <p:cNvGrpSpPr/>
          <p:nvPr/>
        </p:nvGrpSpPr>
        <p:grpSpPr>
          <a:xfrm>
            <a:off x="3679825" y="2271878"/>
            <a:ext cx="2065020" cy="3966845"/>
            <a:chOff x="3691254" y="2691447"/>
            <a:chExt cx="2065020" cy="3966845"/>
          </a:xfrm>
        </p:grpSpPr>
        <p:sp>
          <p:nvSpPr>
            <p:cNvPr id="27" name="object 27"/>
            <p:cNvSpPr/>
            <p:nvPr/>
          </p:nvSpPr>
          <p:spPr>
            <a:xfrm>
              <a:off x="3707129" y="2707322"/>
              <a:ext cx="2033270" cy="3935095"/>
            </a:xfrm>
            <a:custGeom>
              <a:avLst/>
              <a:gdLst/>
              <a:ahLst/>
              <a:cxnLst/>
              <a:rect l="l" t="t" r="r" b="b"/>
              <a:pathLst>
                <a:path w="2033270" h="3935095">
                  <a:moveTo>
                    <a:pt x="1694180" y="0"/>
                  </a:moveTo>
                  <a:lnTo>
                    <a:pt x="338772" y="0"/>
                  </a:lnTo>
                  <a:lnTo>
                    <a:pt x="292735" y="3175"/>
                  </a:lnTo>
                  <a:lnTo>
                    <a:pt x="248920" y="12064"/>
                  </a:lnTo>
                  <a:lnTo>
                    <a:pt x="207010" y="26669"/>
                  </a:lnTo>
                  <a:lnTo>
                    <a:pt x="167957" y="46354"/>
                  </a:lnTo>
                  <a:lnTo>
                    <a:pt x="131762" y="70485"/>
                  </a:lnTo>
                  <a:lnTo>
                    <a:pt x="99377" y="99377"/>
                  </a:lnTo>
                  <a:lnTo>
                    <a:pt x="70485" y="131762"/>
                  </a:lnTo>
                  <a:lnTo>
                    <a:pt x="46355" y="167957"/>
                  </a:lnTo>
                  <a:lnTo>
                    <a:pt x="26670" y="207010"/>
                  </a:lnTo>
                  <a:lnTo>
                    <a:pt x="12065" y="248919"/>
                  </a:lnTo>
                  <a:lnTo>
                    <a:pt x="3175" y="292735"/>
                  </a:lnTo>
                  <a:lnTo>
                    <a:pt x="0" y="338772"/>
                  </a:lnTo>
                  <a:lnTo>
                    <a:pt x="0" y="3596004"/>
                  </a:lnTo>
                  <a:lnTo>
                    <a:pt x="3175" y="3642042"/>
                  </a:lnTo>
                  <a:lnTo>
                    <a:pt x="12065" y="3686175"/>
                  </a:lnTo>
                  <a:lnTo>
                    <a:pt x="26670" y="3728085"/>
                  </a:lnTo>
                  <a:lnTo>
                    <a:pt x="46355" y="3767137"/>
                  </a:lnTo>
                  <a:lnTo>
                    <a:pt x="70485" y="3803332"/>
                  </a:lnTo>
                  <a:lnTo>
                    <a:pt x="99377" y="3835717"/>
                  </a:lnTo>
                  <a:lnTo>
                    <a:pt x="131762" y="3864292"/>
                  </a:lnTo>
                  <a:lnTo>
                    <a:pt x="167957" y="3888740"/>
                  </a:lnTo>
                  <a:lnTo>
                    <a:pt x="207010" y="3908425"/>
                  </a:lnTo>
                  <a:lnTo>
                    <a:pt x="248920" y="3922712"/>
                  </a:lnTo>
                  <a:lnTo>
                    <a:pt x="292735" y="3931919"/>
                  </a:lnTo>
                  <a:lnTo>
                    <a:pt x="338772" y="3935094"/>
                  </a:lnTo>
                  <a:lnTo>
                    <a:pt x="1694180" y="3935094"/>
                  </a:lnTo>
                  <a:lnTo>
                    <a:pt x="1740217" y="3931919"/>
                  </a:lnTo>
                  <a:lnTo>
                    <a:pt x="1784350" y="3922712"/>
                  </a:lnTo>
                  <a:lnTo>
                    <a:pt x="1825942" y="3908425"/>
                  </a:lnTo>
                  <a:lnTo>
                    <a:pt x="1865312" y="3888740"/>
                  </a:lnTo>
                  <a:lnTo>
                    <a:pt x="1901190" y="3864292"/>
                  </a:lnTo>
                  <a:lnTo>
                    <a:pt x="1933892" y="3835717"/>
                  </a:lnTo>
                  <a:lnTo>
                    <a:pt x="1962467" y="3803332"/>
                  </a:lnTo>
                  <a:lnTo>
                    <a:pt x="1986597" y="3767137"/>
                  </a:lnTo>
                  <a:lnTo>
                    <a:pt x="2006282" y="3728085"/>
                  </a:lnTo>
                  <a:lnTo>
                    <a:pt x="2020887" y="3686175"/>
                  </a:lnTo>
                  <a:lnTo>
                    <a:pt x="2029777" y="3642042"/>
                  </a:lnTo>
                  <a:lnTo>
                    <a:pt x="2032952" y="3596004"/>
                  </a:lnTo>
                  <a:lnTo>
                    <a:pt x="2032952" y="338772"/>
                  </a:lnTo>
                  <a:lnTo>
                    <a:pt x="2029777" y="292735"/>
                  </a:lnTo>
                  <a:lnTo>
                    <a:pt x="2020887" y="248919"/>
                  </a:lnTo>
                  <a:lnTo>
                    <a:pt x="2006282" y="207010"/>
                  </a:lnTo>
                  <a:lnTo>
                    <a:pt x="1986597" y="167957"/>
                  </a:lnTo>
                  <a:lnTo>
                    <a:pt x="1962467" y="131762"/>
                  </a:lnTo>
                  <a:lnTo>
                    <a:pt x="1933892" y="99377"/>
                  </a:lnTo>
                  <a:lnTo>
                    <a:pt x="1901190" y="70485"/>
                  </a:lnTo>
                  <a:lnTo>
                    <a:pt x="1865312" y="46354"/>
                  </a:lnTo>
                  <a:lnTo>
                    <a:pt x="1825942" y="26669"/>
                  </a:lnTo>
                  <a:lnTo>
                    <a:pt x="1784350" y="12064"/>
                  </a:lnTo>
                  <a:lnTo>
                    <a:pt x="1740217" y="3175"/>
                  </a:lnTo>
                  <a:lnTo>
                    <a:pt x="1694180" y="0"/>
                  </a:lnTo>
                  <a:close/>
                </a:path>
              </a:pathLst>
            </a:custGeom>
            <a:solidFill>
              <a:srgbClr val="000000"/>
            </a:solidFill>
          </p:spPr>
          <p:txBody>
            <a:bodyPr wrap="square" lIns="0" tIns="0" rIns="0" bIns="0" rtlCol="0"/>
            <a:lstStyle/>
            <a:p>
              <a:endParaRPr/>
            </a:p>
          </p:txBody>
        </p:sp>
        <p:sp>
          <p:nvSpPr>
            <p:cNvPr id="28" name="object 28"/>
            <p:cNvSpPr/>
            <p:nvPr/>
          </p:nvSpPr>
          <p:spPr>
            <a:xfrm>
              <a:off x="3707129" y="2707322"/>
              <a:ext cx="2033270" cy="3935095"/>
            </a:xfrm>
            <a:custGeom>
              <a:avLst/>
              <a:gdLst/>
              <a:ahLst/>
              <a:cxnLst/>
              <a:rect l="l" t="t" r="r" b="b"/>
              <a:pathLst>
                <a:path w="2033270" h="3935095">
                  <a:moveTo>
                    <a:pt x="0" y="338772"/>
                  </a:moveTo>
                  <a:lnTo>
                    <a:pt x="3175" y="292735"/>
                  </a:lnTo>
                  <a:lnTo>
                    <a:pt x="12065" y="248919"/>
                  </a:lnTo>
                  <a:lnTo>
                    <a:pt x="26670" y="207010"/>
                  </a:lnTo>
                  <a:lnTo>
                    <a:pt x="46355" y="167957"/>
                  </a:lnTo>
                  <a:lnTo>
                    <a:pt x="70485" y="131762"/>
                  </a:lnTo>
                  <a:lnTo>
                    <a:pt x="99377" y="99377"/>
                  </a:lnTo>
                  <a:lnTo>
                    <a:pt x="131762" y="70485"/>
                  </a:lnTo>
                  <a:lnTo>
                    <a:pt x="167957" y="46354"/>
                  </a:lnTo>
                  <a:lnTo>
                    <a:pt x="207010" y="26669"/>
                  </a:lnTo>
                  <a:lnTo>
                    <a:pt x="248920" y="12064"/>
                  </a:lnTo>
                  <a:lnTo>
                    <a:pt x="292735" y="3175"/>
                  </a:lnTo>
                  <a:lnTo>
                    <a:pt x="338772" y="0"/>
                  </a:lnTo>
                  <a:lnTo>
                    <a:pt x="1694180" y="0"/>
                  </a:lnTo>
                  <a:lnTo>
                    <a:pt x="1740217" y="3175"/>
                  </a:lnTo>
                  <a:lnTo>
                    <a:pt x="1784350" y="12064"/>
                  </a:lnTo>
                  <a:lnTo>
                    <a:pt x="1825942" y="26669"/>
                  </a:lnTo>
                  <a:lnTo>
                    <a:pt x="1865312" y="46354"/>
                  </a:lnTo>
                  <a:lnTo>
                    <a:pt x="1901190" y="70485"/>
                  </a:lnTo>
                  <a:lnTo>
                    <a:pt x="1933892" y="99377"/>
                  </a:lnTo>
                  <a:lnTo>
                    <a:pt x="1962467" y="131762"/>
                  </a:lnTo>
                  <a:lnTo>
                    <a:pt x="1986597" y="167957"/>
                  </a:lnTo>
                  <a:lnTo>
                    <a:pt x="2006282" y="207010"/>
                  </a:lnTo>
                  <a:lnTo>
                    <a:pt x="2020887" y="248919"/>
                  </a:lnTo>
                  <a:lnTo>
                    <a:pt x="2029777" y="292735"/>
                  </a:lnTo>
                  <a:lnTo>
                    <a:pt x="2032952" y="338772"/>
                  </a:lnTo>
                  <a:lnTo>
                    <a:pt x="2032952" y="3596004"/>
                  </a:lnTo>
                  <a:lnTo>
                    <a:pt x="2029777" y="3642042"/>
                  </a:lnTo>
                  <a:lnTo>
                    <a:pt x="2020887" y="3686175"/>
                  </a:lnTo>
                  <a:lnTo>
                    <a:pt x="2006282" y="3728085"/>
                  </a:lnTo>
                  <a:lnTo>
                    <a:pt x="1986597" y="3767137"/>
                  </a:lnTo>
                  <a:lnTo>
                    <a:pt x="1962467" y="3803332"/>
                  </a:lnTo>
                  <a:lnTo>
                    <a:pt x="1933892" y="3835717"/>
                  </a:lnTo>
                  <a:lnTo>
                    <a:pt x="1901190" y="3864292"/>
                  </a:lnTo>
                  <a:lnTo>
                    <a:pt x="1865312" y="3888740"/>
                  </a:lnTo>
                  <a:lnTo>
                    <a:pt x="1825942" y="3908425"/>
                  </a:lnTo>
                  <a:lnTo>
                    <a:pt x="1784350" y="3922712"/>
                  </a:lnTo>
                  <a:lnTo>
                    <a:pt x="1740217" y="3931919"/>
                  </a:lnTo>
                  <a:lnTo>
                    <a:pt x="1694180" y="3935094"/>
                  </a:lnTo>
                  <a:lnTo>
                    <a:pt x="338772" y="3935094"/>
                  </a:lnTo>
                  <a:lnTo>
                    <a:pt x="292735" y="3931919"/>
                  </a:lnTo>
                  <a:lnTo>
                    <a:pt x="248920" y="3922712"/>
                  </a:lnTo>
                  <a:lnTo>
                    <a:pt x="207010" y="3908425"/>
                  </a:lnTo>
                  <a:lnTo>
                    <a:pt x="167957" y="3888740"/>
                  </a:lnTo>
                  <a:lnTo>
                    <a:pt x="131762" y="3864292"/>
                  </a:lnTo>
                  <a:lnTo>
                    <a:pt x="99377" y="3835717"/>
                  </a:lnTo>
                  <a:lnTo>
                    <a:pt x="70485" y="3803332"/>
                  </a:lnTo>
                  <a:lnTo>
                    <a:pt x="46355" y="3767137"/>
                  </a:lnTo>
                  <a:lnTo>
                    <a:pt x="26670" y="3728085"/>
                  </a:lnTo>
                  <a:lnTo>
                    <a:pt x="12065" y="3686175"/>
                  </a:lnTo>
                  <a:lnTo>
                    <a:pt x="3175" y="3642042"/>
                  </a:lnTo>
                  <a:lnTo>
                    <a:pt x="0" y="3596004"/>
                  </a:lnTo>
                  <a:lnTo>
                    <a:pt x="0" y="338772"/>
                  </a:lnTo>
                </a:path>
              </a:pathLst>
            </a:custGeom>
            <a:ln w="31750">
              <a:solidFill>
                <a:srgbClr val="FFB800"/>
              </a:solidFill>
            </a:ln>
          </p:spPr>
          <p:txBody>
            <a:bodyPr wrap="square" lIns="0" tIns="0" rIns="0" bIns="0" rtlCol="0"/>
            <a:lstStyle/>
            <a:p>
              <a:endParaRPr/>
            </a:p>
          </p:txBody>
        </p:sp>
        <p:sp>
          <p:nvSpPr>
            <p:cNvPr id="29" name="object 29"/>
            <p:cNvSpPr/>
            <p:nvPr/>
          </p:nvSpPr>
          <p:spPr>
            <a:xfrm>
              <a:off x="4412614" y="3775075"/>
              <a:ext cx="574675" cy="651510"/>
            </a:xfrm>
            <a:custGeom>
              <a:avLst/>
              <a:gdLst/>
              <a:ahLst/>
              <a:cxnLst/>
              <a:rect l="l" t="t" r="r" b="b"/>
              <a:pathLst>
                <a:path w="574675" h="651510">
                  <a:moveTo>
                    <a:pt x="364172" y="258444"/>
                  </a:moveTo>
                  <a:lnTo>
                    <a:pt x="210502" y="258444"/>
                  </a:lnTo>
                  <a:lnTo>
                    <a:pt x="210502" y="296862"/>
                  </a:lnTo>
                  <a:lnTo>
                    <a:pt x="364172" y="296862"/>
                  </a:lnTo>
                  <a:lnTo>
                    <a:pt x="364172" y="258444"/>
                  </a:lnTo>
                  <a:close/>
                </a:path>
                <a:path w="574675" h="651510">
                  <a:moveTo>
                    <a:pt x="306387" y="95250"/>
                  </a:moveTo>
                  <a:lnTo>
                    <a:pt x="267970" y="95250"/>
                  </a:lnTo>
                  <a:lnTo>
                    <a:pt x="267970" y="258444"/>
                  </a:lnTo>
                  <a:lnTo>
                    <a:pt x="306387" y="258444"/>
                  </a:lnTo>
                  <a:lnTo>
                    <a:pt x="306387" y="95250"/>
                  </a:lnTo>
                  <a:close/>
                </a:path>
                <a:path w="574675" h="651510">
                  <a:moveTo>
                    <a:pt x="87312" y="0"/>
                  </a:moveTo>
                  <a:lnTo>
                    <a:pt x="56832" y="1587"/>
                  </a:lnTo>
                  <a:lnTo>
                    <a:pt x="29210" y="14922"/>
                  </a:lnTo>
                  <a:lnTo>
                    <a:pt x="9842" y="37147"/>
                  </a:lnTo>
                  <a:lnTo>
                    <a:pt x="0" y="64769"/>
                  </a:lnTo>
                  <a:lnTo>
                    <a:pt x="1587" y="95250"/>
                  </a:lnTo>
                  <a:lnTo>
                    <a:pt x="14922" y="122555"/>
                  </a:lnTo>
                  <a:lnTo>
                    <a:pt x="36830" y="142239"/>
                  </a:lnTo>
                  <a:lnTo>
                    <a:pt x="64770" y="152082"/>
                  </a:lnTo>
                  <a:lnTo>
                    <a:pt x="95250" y="150494"/>
                  </a:lnTo>
                  <a:lnTo>
                    <a:pt x="114300" y="142557"/>
                  </a:lnTo>
                  <a:lnTo>
                    <a:pt x="130175" y="130175"/>
                  </a:lnTo>
                  <a:lnTo>
                    <a:pt x="142557" y="114300"/>
                  </a:lnTo>
                  <a:lnTo>
                    <a:pt x="150495" y="95250"/>
                  </a:lnTo>
                  <a:lnTo>
                    <a:pt x="306387" y="95250"/>
                  </a:lnTo>
                  <a:lnTo>
                    <a:pt x="306387" y="56832"/>
                  </a:lnTo>
                  <a:lnTo>
                    <a:pt x="150495" y="56832"/>
                  </a:lnTo>
                  <a:lnTo>
                    <a:pt x="137160" y="29210"/>
                  </a:lnTo>
                  <a:lnTo>
                    <a:pt x="114935" y="9842"/>
                  </a:lnTo>
                  <a:lnTo>
                    <a:pt x="87312" y="0"/>
                  </a:lnTo>
                  <a:close/>
                </a:path>
                <a:path w="574675" h="651510">
                  <a:moveTo>
                    <a:pt x="306387" y="392747"/>
                  </a:moveTo>
                  <a:lnTo>
                    <a:pt x="267970" y="392747"/>
                  </a:lnTo>
                  <a:lnTo>
                    <a:pt x="267970" y="594360"/>
                  </a:lnTo>
                  <a:lnTo>
                    <a:pt x="424180" y="594360"/>
                  </a:lnTo>
                  <a:lnTo>
                    <a:pt x="437514" y="621982"/>
                  </a:lnTo>
                  <a:lnTo>
                    <a:pt x="459422" y="641350"/>
                  </a:lnTo>
                  <a:lnTo>
                    <a:pt x="487362" y="651192"/>
                  </a:lnTo>
                  <a:lnTo>
                    <a:pt x="517842" y="649605"/>
                  </a:lnTo>
                  <a:lnTo>
                    <a:pt x="545147" y="636269"/>
                  </a:lnTo>
                  <a:lnTo>
                    <a:pt x="564832" y="614362"/>
                  </a:lnTo>
                  <a:lnTo>
                    <a:pt x="574675" y="586422"/>
                  </a:lnTo>
                  <a:lnTo>
                    <a:pt x="567821" y="555942"/>
                  </a:lnTo>
                  <a:lnTo>
                    <a:pt x="306387" y="555942"/>
                  </a:lnTo>
                  <a:lnTo>
                    <a:pt x="306387" y="392747"/>
                  </a:lnTo>
                  <a:close/>
                </a:path>
                <a:path w="574675" h="651510">
                  <a:moveTo>
                    <a:pt x="498475" y="498475"/>
                  </a:moveTo>
                  <a:lnTo>
                    <a:pt x="473392" y="502602"/>
                  </a:lnTo>
                  <a:lnTo>
                    <a:pt x="451485" y="514667"/>
                  </a:lnTo>
                  <a:lnTo>
                    <a:pt x="434657" y="532764"/>
                  </a:lnTo>
                  <a:lnTo>
                    <a:pt x="424180" y="555942"/>
                  </a:lnTo>
                  <a:lnTo>
                    <a:pt x="567821" y="555942"/>
                  </a:lnTo>
                  <a:lnTo>
                    <a:pt x="562610" y="532764"/>
                  </a:lnTo>
                  <a:lnTo>
                    <a:pt x="523557" y="502602"/>
                  </a:lnTo>
                  <a:lnTo>
                    <a:pt x="498475" y="498475"/>
                  </a:lnTo>
                  <a:close/>
                </a:path>
                <a:path w="574675" h="651510">
                  <a:moveTo>
                    <a:pt x="364172" y="354330"/>
                  </a:moveTo>
                  <a:lnTo>
                    <a:pt x="210502" y="354330"/>
                  </a:lnTo>
                  <a:lnTo>
                    <a:pt x="210502" y="392747"/>
                  </a:lnTo>
                  <a:lnTo>
                    <a:pt x="364172" y="392747"/>
                  </a:lnTo>
                  <a:lnTo>
                    <a:pt x="364172" y="354330"/>
                  </a:lnTo>
                  <a:close/>
                </a:path>
              </a:pathLst>
            </a:custGeom>
            <a:solidFill>
              <a:srgbClr val="AC770D"/>
            </a:solidFill>
          </p:spPr>
          <p:txBody>
            <a:bodyPr wrap="square" lIns="0" tIns="0" rIns="0" bIns="0" rtlCol="0"/>
            <a:lstStyle/>
            <a:p>
              <a:endParaRPr/>
            </a:p>
          </p:txBody>
        </p:sp>
        <p:sp>
          <p:nvSpPr>
            <p:cNvPr id="30" name="object 30"/>
            <p:cNvSpPr/>
            <p:nvPr/>
          </p:nvSpPr>
          <p:spPr>
            <a:xfrm>
              <a:off x="4232274" y="3633152"/>
              <a:ext cx="932815" cy="932815"/>
            </a:xfrm>
            <a:custGeom>
              <a:avLst/>
              <a:gdLst/>
              <a:ahLst/>
              <a:cxnLst/>
              <a:rect l="l" t="t" r="r" b="b"/>
              <a:pathLst>
                <a:path w="932814" h="932814">
                  <a:moveTo>
                    <a:pt x="0" y="932815"/>
                  </a:moveTo>
                  <a:lnTo>
                    <a:pt x="932814" y="932815"/>
                  </a:lnTo>
                  <a:lnTo>
                    <a:pt x="932814" y="0"/>
                  </a:lnTo>
                  <a:lnTo>
                    <a:pt x="0" y="0"/>
                  </a:lnTo>
                  <a:lnTo>
                    <a:pt x="0" y="932815"/>
                  </a:lnTo>
                </a:path>
              </a:pathLst>
            </a:custGeom>
            <a:ln w="15875">
              <a:solidFill>
                <a:srgbClr val="000000"/>
              </a:solidFill>
            </a:ln>
          </p:spPr>
          <p:txBody>
            <a:bodyPr wrap="square" lIns="0" tIns="0" rIns="0" bIns="0" rtlCol="0"/>
            <a:lstStyle/>
            <a:p>
              <a:endParaRPr/>
            </a:p>
          </p:txBody>
        </p:sp>
      </p:grpSp>
      <p:sp>
        <p:nvSpPr>
          <p:cNvPr id="31" name="object 31"/>
          <p:cNvSpPr txBox="1"/>
          <p:nvPr/>
        </p:nvSpPr>
        <p:spPr>
          <a:xfrm>
            <a:off x="4312284" y="2889884"/>
            <a:ext cx="1021716" cy="205184"/>
          </a:xfrm>
          <a:prstGeom prst="rect">
            <a:avLst/>
          </a:prstGeom>
        </p:spPr>
        <p:txBody>
          <a:bodyPr vert="horz" wrap="square" lIns="0" tIns="12700" rIns="0" bIns="0" rtlCol="0">
            <a:spAutoFit/>
          </a:bodyPr>
          <a:lstStyle/>
          <a:p>
            <a:pPr marL="12700">
              <a:lnSpc>
                <a:spcPct val="100000"/>
              </a:lnSpc>
              <a:spcBef>
                <a:spcPts val="100"/>
              </a:spcBef>
            </a:pPr>
            <a:r>
              <a:rPr lang="el-GR" sz="1250" b="1" spc="55" dirty="0">
                <a:solidFill>
                  <a:srgbClr val="FFB800"/>
                </a:solidFill>
                <a:latin typeface="Calibri"/>
                <a:cs typeface="Calibri"/>
              </a:rPr>
              <a:t>Ακεραιότητα</a:t>
            </a:r>
            <a:endParaRPr sz="1250" dirty="0">
              <a:latin typeface="Calibri"/>
              <a:cs typeface="Calibri"/>
            </a:endParaRPr>
          </a:p>
        </p:txBody>
      </p:sp>
      <p:sp>
        <p:nvSpPr>
          <p:cNvPr id="32" name="object 32"/>
          <p:cNvSpPr txBox="1"/>
          <p:nvPr/>
        </p:nvSpPr>
        <p:spPr>
          <a:xfrm>
            <a:off x="3762416" y="4666614"/>
            <a:ext cx="1917700" cy="1362075"/>
          </a:xfrm>
          <a:prstGeom prst="rect">
            <a:avLst/>
          </a:prstGeom>
        </p:spPr>
        <p:txBody>
          <a:bodyPr vert="horz" wrap="square" lIns="0" tIns="12700" rIns="0" bIns="0" rtlCol="0">
            <a:spAutoFit/>
          </a:bodyPr>
          <a:lstStyle/>
          <a:p>
            <a:pPr marL="12700" marR="5080" algn="ctr">
              <a:lnSpc>
                <a:spcPct val="100000"/>
              </a:lnSpc>
              <a:spcBef>
                <a:spcPts val="100"/>
              </a:spcBef>
            </a:pPr>
            <a:r>
              <a:rPr sz="1100" spc="85" dirty="0">
                <a:solidFill>
                  <a:srgbClr val="FFFFFF"/>
                </a:solidFill>
                <a:latin typeface="Calibri"/>
                <a:cs typeface="Calibri"/>
              </a:rPr>
              <a:t>Τα </a:t>
            </a:r>
            <a:r>
              <a:rPr sz="1100" spc="80" dirty="0">
                <a:solidFill>
                  <a:srgbClr val="FFFFFF"/>
                </a:solidFill>
                <a:latin typeface="Calibri"/>
                <a:cs typeface="Calibri"/>
              </a:rPr>
              <a:t>δεδομένα παραμένουν </a:t>
            </a:r>
            <a:r>
              <a:rPr sz="1100" spc="85" dirty="0">
                <a:solidFill>
                  <a:srgbClr val="FFFFFF"/>
                </a:solidFill>
                <a:latin typeface="Calibri"/>
                <a:cs typeface="Calibri"/>
              </a:rPr>
              <a:t> </a:t>
            </a:r>
            <a:r>
              <a:rPr sz="1100" b="1" spc="80" dirty="0">
                <a:solidFill>
                  <a:srgbClr val="FFFFFF"/>
                </a:solidFill>
                <a:latin typeface="Calibri"/>
                <a:cs typeface="Calibri"/>
              </a:rPr>
              <a:t>αναλλοίωτα </a:t>
            </a:r>
            <a:r>
              <a:rPr sz="1100" spc="80" dirty="0">
                <a:solidFill>
                  <a:srgbClr val="FFFFFF"/>
                </a:solidFill>
                <a:latin typeface="Calibri"/>
                <a:cs typeface="Calibri"/>
              </a:rPr>
              <a:t>κατά </a:t>
            </a:r>
            <a:r>
              <a:rPr sz="1100" b="1" spc="65" dirty="0">
                <a:solidFill>
                  <a:srgbClr val="FFFFFF"/>
                </a:solidFill>
                <a:latin typeface="Calibri"/>
                <a:cs typeface="Calibri"/>
              </a:rPr>
              <a:t>την </a:t>
            </a:r>
            <a:r>
              <a:rPr sz="1100" b="1" spc="70" dirty="0">
                <a:solidFill>
                  <a:srgbClr val="FFFFFF"/>
                </a:solidFill>
                <a:latin typeface="Calibri"/>
                <a:cs typeface="Calibri"/>
              </a:rPr>
              <a:t> </a:t>
            </a:r>
            <a:r>
              <a:rPr sz="1100" b="1" spc="75" dirty="0">
                <a:solidFill>
                  <a:srgbClr val="FFFFFF"/>
                </a:solidFill>
                <a:latin typeface="Calibri"/>
                <a:cs typeface="Calibri"/>
              </a:rPr>
              <a:t>αποθήκευση </a:t>
            </a:r>
            <a:r>
              <a:rPr sz="1100" spc="85" dirty="0">
                <a:solidFill>
                  <a:srgbClr val="FFFFFF"/>
                </a:solidFill>
                <a:latin typeface="Calibri"/>
                <a:cs typeface="Calibri"/>
              </a:rPr>
              <a:t>ή </a:t>
            </a:r>
            <a:r>
              <a:rPr sz="1100" b="1" spc="70" dirty="0">
                <a:solidFill>
                  <a:srgbClr val="FFFFFF"/>
                </a:solidFill>
                <a:latin typeface="Calibri"/>
                <a:cs typeface="Calibri"/>
              </a:rPr>
              <a:t>τη </a:t>
            </a:r>
            <a:r>
              <a:rPr sz="1100" b="1" spc="75" dirty="0">
                <a:solidFill>
                  <a:srgbClr val="FFFFFF"/>
                </a:solidFill>
                <a:latin typeface="Calibri"/>
                <a:cs typeface="Calibri"/>
              </a:rPr>
              <a:t>μετάδοση </a:t>
            </a:r>
            <a:r>
              <a:rPr sz="1100" b="1" spc="-235" dirty="0">
                <a:solidFill>
                  <a:srgbClr val="FFFFFF"/>
                </a:solidFill>
                <a:latin typeface="Calibri"/>
                <a:cs typeface="Calibri"/>
              </a:rPr>
              <a:t> </a:t>
            </a:r>
            <a:r>
              <a:rPr sz="1100" spc="75" dirty="0">
                <a:solidFill>
                  <a:srgbClr val="FFFFFF"/>
                </a:solidFill>
                <a:latin typeface="Calibri"/>
                <a:cs typeface="Calibri"/>
              </a:rPr>
              <a:t>μεταξύ του </a:t>
            </a:r>
            <a:r>
              <a:rPr sz="1100" b="1" spc="80" dirty="0">
                <a:solidFill>
                  <a:srgbClr val="FFFFFF"/>
                </a:solidFill>
                <a:latin typeface="Calibri"/>
                <a:cs typeface="Calibri"/>
              </a:rPr>
              <a:t>αποστολέα </a:t>
            </a:r>
            <a:r>
              <a:rPr sz="1100" spc="70" dirty="0">
                <a:solidFill>
                  <a:srgbClr val="FFFFFF"/>
                </a:solidFill>
                <a:latin typeface="Calibri"/>
                <a:cs typeface="Calibri"/>
              </a:rPr>
              <a:t>και </a:t>
            </a:r>
            <a:r>
              <a:rPr sz="1100" spc="75" dirty="0">
                <a:solidFill>
                  <a:srgbClr val="FFFFFF"/>
                </a:solidFill>
                <a:latin typeface="Calibri"/>
                <a:cs typeface="Calibri"/>
              </a:rPr>
              <a:t> </a:t>
            </a:r>
            <a:r>
              <a:rPr sz="1100" b="1" spc="75" dirty="0">
                <a:solidFill>
                  <a:srgbClr val="FFFFFF"/>
                </a:solidFill>
                <a:latin typeface="Calibri"/>
                <a:cs typeface="Calibri"/>
              </a:rPr>
              <a:t>του </a:t>
            </a:r>
            <a:r>
              <a:rPr sz="1100" spc="75" dirty="0">
                <a:solidFill>
                  <a:srgbClr val="FFFFFF"/>
                </a:solidFill>
                <a:latin typeface="Calibri"/>
                <a:cs typeface="Calibri"/>
              </a:rPr>
              <a:t>προοριζόμενου </a:t>
            </a:r>
            <a:r>
              <a:rPr sz="1100" spc="80" dirty="0">
                <a:solidFill>
                  <a:srgbClr val="FFFFFF"/>
                </a:solidFill>
                <a:latin typeface="Calibri"/>
                <a:cs typeface="Calibri"/>
              </a:rPr>
              <a:t> </a:t>
            </a:r>
            <a:r>
              <a:rPr sz="1100" b="1" spc="80" dirty="0">
                <a:solidFill>
                  <a:srgbClr val="FFFFFF"/>
                </a:solidFill>
                <a:latin typeface="Calibri"/>
                <a:cs typeface="Calibri"/>
              </a:rPr>
              <a:t>παραλήπτη, </a:t>
            </a:r>
            <a:r>
              <a:rPr sz="1100" spc="85" dirty="0">
                <a:solidFill>
                  <a:srgbClr val="FFFFFF"/>
                </a:solidFill>
                <a:latin typeface="Calibri"/>
                <a:cs typeface="Calibri"/>
              </a:rPr>
              <a:t>ενώ </a:t>
            </a:r>
            <a:r>
              <a:rPr sz="1100" spc="70" dirty="0">
                <a:solidFill>
                  <a:srgbClr val="FFFFFF"/>
                </a:solidFill>
                <a:latin typeface="Calibri"/>
                <a:cs typeface="Calibri"/>
              </a:rPr>
              <a:t>τυχόν </a:t>
            </a:r>
            <a:r>
              <a:rPr sz="1100" spc="75" dirty="0">
                <a:solidFill>
                  <a:srgbClr val="FFFFFF"/>
                </a:solidFill>
                <a:latin typeface="Calibri"/>
                <a:cs typeface="Calibri"/>
              </a:rPr>
              <a:t> </a:t>
            </a:r>
            <a:r>
              <a:rPr sz="1100" b="1" spc="75" dirty="0">
                <a:solidFill>
                  <a:srgbClr val="FFFFFF"/>
                </a:solidFill>
                <a:latin typeface="Calibri"/>
                <a:cs typeface="Calibri"/>
              </a:rPr>
              <a:t>τροποποιήσεις</a:t>
            </a:r>
            <a:r>
              <a:rPr sz="1100" b="1" spc="10" dirty="0">
                <a:solidFill>
                  <a:srgbClr val="FFFFFF"/>
                </a:solidFill>
                <a:latin typeface="Calibri"/>
                <a:cs typeface="Calibri"/>
              </a:rPr>
              <a:t> </a:t>
            </a:r>
            <a:r>
              <a:rPr sz="1100" b="1" spc="65" dirty="0">
                <a:solidFill>
                  <a:srgbClr val="FFFFFF"/>
                </a:solidFill>
                <a:latin typeface="Calibri"/>
                <a:cs typeface="Calibri"/>
              </a:rPr>
              <a:t>είναι</a:t>
            </a:r>
            <a:r>
              <a:rPr sz="1100" b="1" spc="15" dirty="0">
                <a:solidFill>
                  <a:srgbClr val="FFFFFF"/>
                </a:solidFill>
                <a:latin typeface="Calibri"/>
                <a:cs typeface="Calibri"/>
              </a:rPr>
              <a:t> </a:t>
            </a:r>
            <a:r>
              <a:rPr sz="1100" spc="80" dirty="0">
                <a:solidFill>
                  <a:srgbClr val="FFFFFF"/>
                </a:solidFill>
                <a:latin typeface="Calibri"/>
                <a:cs typeface="Calibri"/>
              </a:rPr>
              <a:t>εύκολα </a:t>
            </a:r>
            <a:r>
              <a:rPr sz="1100" spc="-235" dirty="0">
                <a:solidFill>
                  <a:srgbClr val="FFFFFF"/>
                </a:solidFill>
                <a:latin typeface="Calibri"/>
                <a:cs typeface="Calibri"/>
              </a:rPr>
              <a:t> </a:t>
            </a:r>
            <a:r>
              <a:rPr sz="1100" b="1" spc="70" dirty="0">
                <a:solidFill>
                  <a:srgbClr val="FFFFFF"/>
                </a:solidFill>
                <a:latin typeface="Calibri"/>
                <a:cs typeface="Calibri"/>
              </a:rPr>
              <a:t>ανιχνεύσιμες.</a:t>
            </a:r>
            <a:endParaRPr sz="1100" dirty="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8994" y="8889"/>
            <a:ext cx="10590530" cy="6837680"/>
            <a:chOff x="848994" y="8889"/>
            <a:chExt cx="10590530" cy="6837680"/>
          </a:xfrm>
        </p:grpSpPr>
        <p:sp>
          <p:nvSpPr>
            <p:cNvPr id="3" name="object 3"/>
            <p:cNvSpPr/>
            <p:nvPr/>
          </p:nvSpPr>
          <p:spPr>
            <a:xfrm>
              <a:off x="8359139" y="8889"/>
              <a:ext cx="2540000" cy="6837680"/>
            </a:xfrm>
            <a:custGeom>
              <a:avLst/>
              <a:gdLst/>
              <a:ahLst/>
              <a:cxnLst/>
              <a:rect l="l" t="t" r="r" b="b"/>
              <a:pathLst>
                <a:path w="2540000" h="6837680">
                  <a:moveTo>
                    <a:pt x="1145222" y="3148329"/>
                  </a:moveTo>
                  <a:lnTo>
                    <a:pt x="1098232" y="3154679"/>
                  </a:lnTo>
                  <a:lnTo>
                    <a:pt x="1055052" y="3172777"/>
                  </a:lnTo>
                  <a:lnTo>
                    <a:pt x="1017904" y="3201034"/>
                  </a:lnTo>
                  <a:lnTo>
                    <a:pt x="989012" y="3238499"/>
                  </a:lnTo>
                  <a:lnTo>
                    <a:pt x="970279" y="3283584"/>
                  </a:lnTo>
                  <a:lnTo>
                    <a:pt x="579119" y="4729162"/>
                  </a:lnTo>
                  <a:lnTo>
                    <a:pt x="5079" y="6821169"/>
                  </a:lnTo>
                  <a:lnTo>
                    <a:pt x="1269" y="6833869"/>
                  </a:lnTo>
                  <a:lnTo>
                    <a:pt x="0" y="6837680"/>
                  </a:lnTo>
                  <a:lnTo>
                    <a:pt x="26352" y="6837680"/>
                  </a:lnTo>
                  <a:lnTo>
                    <a:pt x="604519" y="4736782"/>
                  </a:lnTo>
                  <a:lnTo>
                    <a:pt x="995679" y="3291204"/>
                  </a:lnTo>
                  <a:lnTo>
                    <a:pt x="1016317" y="3245484"/>
                  </a:lnTo>
                  <a:lnTo>
                    <a:pt x="1049337" y="3209607"/>
                  </a:lnTo>
                  <a:lnTo>
                    <a:pt x="1091247" y="3185477"/>
                  </a:lnTo>
                  <a:lnTo>
                    <a:pt x="1138872" y="3174999"/>
                  </a:lnTo>
                  <a:lnTo>
                    <a:pt x="1239837" y="3174999"/>
                  </a:lnTo>
                  <a:lnTo>
                    <a:pt x="1193800" y="3154679"/>
                  </a:lnTo>
                  <a:lnTo>
                    <a:pt x="1145222" y="3148329"/>
                  </a:lnTo>
                  <a:close/>
                </a:path>
                <a:path w="2540000" h="6837680">
                  <a:moveTo>
                    <a:pt x="1239837" y="3174999"/>
                  </a:moveTo>
                  <a:lnTo>
                    <a:pt x="1138872" y="3174999"/>
                  </a:lnTo>
                  <a:lnTo>
                    <a:pt x="1188719" y="3180079"/>
                  </a:lnTo>
                  <a:lnTo>
                    <a:pt x="1243647" y="3207384"/>
                  </a:lnTo>
                  <a:lnTo>
                    <a:pt x="1283334" y="3253422"/>
                  </a:lnTo>
                  <a:lnTo>
                    <a:pt x="1303019" y="3311524"/>
                  </a:lnTo>
                  <a:lnTo>
                    <a:pt x="1303972" y="3342322"/>
                  </a:lnTo>
                  <a:lnTo>
                    <a:pt x="1298575" y="3373437"/>
                  </a:lnTo>
                  <a:lnTo>
                    <a:pt x="1041082" y="4324667"/>
                  </a:lnTo>
                  <a:lnTo>
                    <a:pt x="1034732" y="4373245"/>
                  </a:lnTo>
                  <a:lnTo>
                    <a:pt x="1041082" y="4420234"/>
                  </a:lnTo>
                  <a:lnTo>
                    <a:pt x="1058862" y="4463732"/>
                  </a:lnTo>
                  <a:lnTo>
                    <a:pt x="1061084" y="4466272"/>
                  </a:lnTo>
                  <a:lnTo>
                    <a:pt x="706119" y="5788659"/>
                  </a:lnTo>
                  <a:lnTo>
                    <a:pt x="700404" y="5824537"/>
                  </a:lnTo>
                  <a:lnTo>
                    <a:pt x="701357" y="5859780"/>
                  </a:lnTo>
                  <a:lnTo>
                    <a:pt x="709294" y="5894387"/>
                  </a:lnTo>
                  <a:lnTo>
                    <a:pt x="744219" y="5956617"/>
                  </a:lnTo>
                  <a:lnTo>
                    <a:pt x="799147" y="5999162"/>
                  </a:lnTo>
                  <a:lnTo>
                    <a:pt x="866457" y="6017895"/>
                  </a:lnTo>
                  <a:lnTo>
                    <a:pt x="877887" y="6018212"/>
                  </a:lnTo>
                  <a:lnTo>
                    <a:pt x="924242" y="6011862"/>
                  </a:lnTo>
                  <a:lnTo>
                    <a:pt x="966469" y="5994082"/>
                  </a:lnTo>
                  <a:lnTo>
                    <a:pt x="968111" y="5992812"/>
                  </a:lnTo>
                  <a:lnTo>
                    <a:pt x="886777" y="5992812"/>
                  </a:lnTo>
                  <a:lnTo>
                    <a:pt x="837882" y="5987414"/>
                  </a:lnTo>
                  <a:lnTo>
                    <a:pt x="783907" y="5960427"/>
                  </a:lnTo>
                  <a:lnTo>
                    <a:pt x="745172" y="5914389"/>
                  </a:lnTo>
                  <a:lnTo>
                    <a:pt x="725804" y="5856605"/>
                  </a:lnTo>
                  <a:lnTo>
                    <a:pt x="724852" y="5826124"/>
                  </a:lnTo>
                  <a:lnTo>
                    <a:pt x="729932" y="5795327"/>
                  </a:lnTo>
                  <a:lnTo>
                    <a:pt x="1080452" y="4491672"/>
                  </a:lnTo>
                  <a:lnTo>
                    <a:pt x="1117535" y="4491672"/>
                  </a:lnTo>
                  <a:lnTo>
                    <a:pt x="1094422" y="4470399"/>
                  </a:lnTo>
                  <a:lnTo>
                    <a:pt x="1088707" y="4460874"/>
                  </a:lnTo>
                  <a:lnTo>
                    <a:pt x="1097101" y="4429759"/>
                  </a:lnTo>
                  <a:lnTo>
                    <a:pt x="1070927" y="4429759"/>
                  </a:lnTo>
                  <a:lnTo>
                    <a:pt x="1070292" y="4428489"/>
                  </a:lnTo>
                  <a:lnTo>
                    <a:pt x="1059814" y="4380864"/>
                  </a:lnTo>
                  <a:lnTo>
                    <a:pt x="1064894" y="4331017"/>
                  </a:lnTo>
                  <a:lnTo>
                    <a:pt x="1322387" y="3379787"/>
                  </a:lnTo>
                  <a:lnTo>
                    <a:pt x="1328419" y="3344227"/>
                  </a:lnTo>
                  <a:lnTo>
                    <a:pt x="1319529" y="3274059"/>
                  </a:lnTo>
                  <a:lnTo>
                    <a:pt x="1283969" y="3210877"/>
                  </a:lnTo>
                  <a:lnTo>
                    <a:pt x="1239837" y="3174999"/>
                  </a:lnTo>
                  <a:close/>
                </a:path>
                <a:path w="2540000" h="6837680">
                  <a:moveTo>
                    <a:pt x="1456372" y="4372609"/>
                  </a:moveTo>
                  <a:lnTo>
                    <a:pt x="1430019" y="4372609"/>
                  </a:lnTo>
                  <a:lnTo>
                    <a:pt x="1026159" y="5877242"/>
                  </a:lnTo>
                  <a:lnTo>
                    <a:pt x="1006157" y="5922962"/>
                  </a:lnTo>
                  <a:lnTo>
                    <a:pt x="974089" y="5958522"/>
                  </a:lnTo>
                  <a:lnTo>
                    <a:pt x="933132" y="5982652"/>
                  </a:lnTo>
                  <a:lnTo>
                    <a:pt x="886777" y="5992812"/>
                  </a:lnTo>
                  <a:lnTo>
                    <a:pt x="968111" y="5992812"/>
                  </a:lnTo>
                  <a:lnTo>
                    <a:pt x="1002982" y="5965824"/>
                  </a:lnTo>
                  <a:lnTo>
                    <a:pt x="1031239" y="5928677"/>
                  </a:lnTo>
                  <a:lnTo>
                    <a:pt x="1049972" y="5883592"/>
                  </a:lnTo>
                  <a:lnTo>
                    <a:pt x="1456372" y="4372609"/>
                  </a:lnTo>
                  <a:close/>
                </a:path>
                <a:path w="2540000" h="6837680">
                  <a:moveTo>
                    <a:pt x="1117535" y="4491672"/>
                  </a:moveTo>
                  <a:lnTo>
                    <a:pt x="1080452" y="4491672"/>
                  </a:lnTo>
                  <a:lnTo>
                    <a:pt x="1087437" y="4500880"/>
                  </a:lnTo>
                  <a:lnTo>
                    <a:pt x="1124584" y="4529772"/>
                  </a:lnTo>
                  <a:lnTo>
                    <a:pt x="1169669" y="4548505"/>
                  </a:lnTo>
                  <a:lnTo>
                    <a:pt x="1221104" y="4554537"/>
                  </a:lnTo>
                  <a:lnTo>
                    <a:pt x="1270952" y="4546282"/>
                  </a:lnTo>
                  <a:lnTo>
                    <a:pt x="1305877" y="4530089"/>
                  </a:lnTo>
                  <a:lnTo>
                    <a:pt x="1220152" y="4530089"/>
                  </a:lnTo>
                  <a:lnTo>
                    <a:pt x="1176019" y="4524374"/>
                  </a:lnTo>
                  <a:lnTo>
                    <a:pt x="1130300" y="4503420"/>
                  </a:lnTo>
                  <a:lnTo>
                    <a:pt x="1117535" y="4491672"/>
                  </a:lnTo>
                  <a:close/>
                </a:path>
                <a:path w="2540000" h="6837680">
                  <a:moveTo>
                    <a:pt x="2526982" y="0"/>
                  </a:moveTo>
                  <a:lnTo>
                    <a:pt x="2513647" y="0"/>
                  </a:lnTo>
                  <a:lnTo>
                    <a:pt x="1698222" y="3172777"/>
                  </a:lnTo>
                  <a:lnTo>
                    <a:pt x="1358900" y="4439602"/>
                  </a:lnTo>
                  <a:lnTo>
                    <a:pt x="1334452" y="4477067"/>
                  </a:lnTo>
                  <a:lnTo>
                    <a:pt x="1301432" y="4505324"/>
                  </a:lnTo>
                  <a:lnTo>
                    <a:pt x="1262697" y="4523422"/>
                  </a:lnTo>
                  <a:lnTo>
                    <a:pt x="1220152" y="4530089"/>
                  </a:lnTo>
                  <a:lnTo>
                    <a:pt x="1305877" y="4530089"/>
                  </a:lnTo>
                  <a:lnTo>
                    <a:pt x="1316354" y="4525327"/>
                  </a:lnTo>
                  <a:lnTo>
                    <a:pt x="1354454" y="4492307"/>
                  </a:lnTo>
                  <a:lnTo>
                    <a:pt x="1383029" y="4448492"/>
                  </a:lnTo>
                  <a:lnTo>
                    <a:pt x="1383029" y="4447222"/>
                  </a:lnTo>
                  <a:lnTo>
                    <a:pt x="1722437" y="3178809"/>
                  </a:lnTo>
                  <a:lnTo>
                    <a:pt x="2540000" y="1269"/>
                  </a:lnTo>
                  <a:lnTo>
                    <a:pt x="2526982" y="0"/>
                  </a:lnTo>
                  <a:close/>
                </a:path>
                <a:path w="2540000" h="6837680">
                  <a:moveTo>
                    <a:pt x="1112519" y="4372609"/>
                  </a:moveTo>
                  <a:lnTo>
                    <a:pt x="1086167" y="4372609"/>
                  </a:lnTo>
                  <a:lnTo>
                    <a:pt x="1070927" y="4429759"/>
                  </a:lnTo>
                  <a:lnTo>
                    <a:pt x="1097101" y="4429759"/>
                  </a:lnTo>
                  <a:lnTo>
                    <a:pt x="1112519" y="4372609"/>
                  </a:lnTo>
                  <a:close/>
                </a:path>
              </a:pathLst>
            </a:custGeom>
            <a:solidFill>
              <a:srgbClr val="D6791A"/>
            </a:solidFill>
          </p:spPr>
          <p:txBody>
            <a:bodyPr wrap="square" lIns="0" tIns="0" rIns="0" bIns="0" rtlCol="0"/>
            <a:lstStyle/>
            <a:p>
              <a:endParaRPr/>
            </a:p>
          </p:txBody>
        </p:sp>
        <p:sp>
          <p:nvSpPr>
            <p:cNvPr id="4" name="object 4"/>
            <p:cNvSpPr/>
            <p:nvPr/>
          </p:nvSpPr>
          <p:spPr>
            <a:xfrm>
              <a:off x="7994967" y="1894204"/>
              <a:ext cx="2848610" cy="3390900"/>
            </a:xfrm>
            <a:custGeom>
              <a:avLst/>
              <a:gdLst/>
              <a:ahLst/>
              <a:cxnLst/>
              <a:rect l="l" t="t" r="r" b="b"/>
              <a:pathLst>
                <a:path w="2848609" h="3390900">
                  <a:moveTo>
                    <a:pt x="2373629" y="0"/>
                  </a:moveTo>
                  <a:lnTo>
                    <a:pt x="474662" y="0"/>
                  </a:lnTo>
                  <a:lnTo>
                    <a:pt x="426085" y="2540"/>
                  </a:lnTo>
                  <a:lnTo>
                    <a:pt x="379095" y="9525"/>
                  </a:lnTo>
                  <a:lnTo>
                    <a:pt x="333692" y="21272"/>
                  </a:lnTo>
                  <a:lnTo>
                    <a:pt x="289877" y="37465"/>
                  </a:lnTo>
                  <a:lnTo>
                    <a:pt x="248602" y="57150"/>
                  </a:lnTo>
                  <a:lnTo>
                    <a:pt x="209232" y="80962"/>
                  </a:lnTo>
                  <a:lnTo>
                    <a:pt x="172720" y="108267"/>
                  </a:lnTo>
                  <a:lnTo>
                    <a:pt x="139065" y="139065"/>
                  </a:lnTo>
                  <a:lnTo>
                    <a:pt x="108267" y="172720"/>
                  </a:lnTo>
                  <a:lnTo>
                    <a:pt x="80962" y="209232"/>
                  </a:lnTo>
                  <a:lnTo>
                    <a:pt x="57150" y="248602"/>
                  </a:lnTo>
                  <a:lnTo>
                    <a:pt x="37465" y="289877"/>
                  </a:lnTo>
                  <a:lnTo>
                    <a:pt x="21272" y="333692"/>
                  </a:lnTo>
                  <a:lnTo>
                    <a:pt x="9525" y="379095"/>
                  </a:lnTo>
                  <a:lnTo>
                    <a:pt x="2540" y="426085"/>
                  </a:lnTo>
                  <a:lnTo>
                    <a:pt x="0" y="474662"/>
                  </a:lnTo>
                  <a:lnTo>
                    <a:pt x="0" y="2916237"/>
                  </a:lnTo>
                  <a:lnTo>
                    <a:pt x="2540" y="2964815"/>
                  </a:lnTo>
                  <a:lnTo>
                    <a:pt x="9525" y="3011805"/>
                  </a:lnTo>
                  <a:lnTo>
                    <a:pt x="21272" y="3057207"/>
                  </a:lnTo>
                  <a:lnTo>
                    <a:pt x="37465" y="3101022"/>
                  </a:lnTo>
                  <a:lnTo>
                    <a:pt x="57150" y="3142297"/>
                  </a:lnTo>
                  <a:lnTo>
                    <a:pt x="80962" y="3181667"/>
                  </a:lnTo>
                  <a:lnTo>
                    <a:pt x="108267" y="3218180"/>
                  </a:lnTo>
                  <a:lnTo>
                    <a:pt x="139065" y="3251835"/>
                  </a:lnTo>
                  <a:lnTo>
                    <a:pt x="172720" y="3282632"/>
                  </a:lnTo>
                  <a:lnTo>
                    <a:pt x="209232" y="3309937"/>
                  </a:lnTo>
                  <a:lnTo>
                    <a:pt x="248602" y="3333432"/>
                  </a:lnTo>
                  <a:lnTo>
                    <a:pt x="289877" y="3353435"/>
                  </a:lnTo>
                  <a:lnTo>
                    <a:pt x="333692" y="3369627"/>
                  </a:lnTo>
                  <a:lnTo>
                    <a:pt x="379095" y="3381375"/>
                  </a:lnTo>
                  <a:lnTo>
                    <a:pt x="426085" y="3388360"/>
                  </a:lnTo>
                  <a:lnTo>
                    <a:pt x="474662" y="3390900"/>
                  </a:lnTo>
                  <a:lnTo>
                    <a:pt x="2373629" y="3390900"/>
                  </a:lnTo>
                  <a:lnTo>
                    <a:pt x="2422207" y="3388360"/>
                  </a:lnTo>
                  <a:lnTo>
                    <a:pt x="2469197" y="3381375"/>
                  </a:lnTo>
                  <a:lnTo>
                    <a:pt x="2514917" y="3369627"/>
                  </a:lnTo>
                  <a:lnTo>
                    <a:pt x="2558415" y="3353435"/>
                  </a:lnTo>
                  <a:lnTo>
                    <a:pt x="2600007" y="3333432"/>
                  </a:lnTo>
                  <a:lnTo>
                    <a:pt x="2639060" y="3309937"/>
                  </a:lnTo>
                  <a:lnTo>
                    <a:pt x="2675572" y="3282632"/>
                  </a:lnTo>
                  <a:lnTo>
                    <a:pt x="2709227" y="3251835"/>
                  </a:lnTo>
                  <a:lnTo>
                    <a:pt x="2740025" y="3218180"/>
                  </a:lnTo>
                  <a:lnTo>
                    <a:pt x="2767329" y="3181667"/>
                  </a:lnTo>
                  <a:lnTo>
                    <a:pt x="2791142" y="3142297"/>
                  </a:lnTo>
                  <a:lnTo>
                    <a:pt x="2811145" y="3101022"/>
                  </a:lnTo>
                  <a:lnTo>
                    <a:pt x="2827020" y="3057207"/>
                  </a:lnTo>
                  <a:lnTo>
                    <a:pt x="2838767" y="3011805"/>
                  </a:lnTo>
                  <a:lnTo>
                    <a:pt x="2845752" y="2964815"/>
                  </a:lnTo>
                  <a:lnTo>
                    <a:pt x="2848292" y="2916237"/>
                  </a:lnTo>
                  <a:lnTo>
                    <a:pt x="2848292" y="474662"/>
                  </a:lnTo>
                  <a:lnTo>
                    <a:pt x="2845752" y="426085"/>
                  </a:lnTo>
                  <a:lnTo>
                    <a:pt x="2838767" y="379095"/>
                  </a:lnTo>
                  <a:lnTo>
                    <a:pt x="2827020" y="333692"/>
                  </a:lnTo>
                  <a:lnTo>
                    <a:pt x="2811145" y="289877"/>
                  </a:lnTo>
                  <a:lnTo>
                    <a:pt x="2791142" y="248602"/>
                  </a:lnTo>
                  <a:lnTo>
                    <a:pt x="2767329" y="209232"/>
                  </a:lnTo>
                  <a:lnTo>
                    <a:pt x="2740025" y="172720"/>
                  </a:lnTo>
                  <a:lnTo>
                    <a:pt x="2709227" y="139065"/>
                  </a:lnTo>
                  <a:lnTo>
                    <a:pt x="2675572" y="108267"/>
                  </a:lnTo>
                  <a:lnTo>
                    <a:pt x="2639060" y="80962"/>
                  </a:lnTo>
                  <a:lnTo>
                    <a:pt x="2600007" y="57150"/>
                  </a:lnTo>
                  <a:lnTo>
                    <a:pt x="2558415" y="37465"/>
                  </a:lnTo>
                  <a:lnTo>
                    <a:pt x="2514917" y="21272"/>
                  </a:lnTo>
                  <a:lnTo>
                    <a:pt x="2469197" y="9525"/>
                  </a:lnTo>
                  <a:lnTo>
                    <a:pt x="2422207" y="2540"/>
                  </a:lnTo>
                  <a:lnTo>
                    <a:pt x="237362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848994" y="1554479"/>
              <a:ext cx="10590212" cy="1324292"/>
            </a:xfrm>
            <a:prstGeom prst="rect">
              <a:avLst/>
            </a:prstGeom>
          </p:spPr>
        </p:pic>
        <p:sp>
          <p:nvSpPr>
            <p:cNvPr id="6" name="object 6"/>
            <p:cNvSpPr/>
            <p:nvPr/>
          </p:nvSpPr>
          <p:spPr>
            <a:xfrm>
              <a:off x="870267" y="1575752"/>
              <a:ext cx="10515600" cy="1249680"/>
            </a:xfrm>
            <a:custGeom>
              <a:avLst/>
              <a:gdLst/>
              <a:ahLst/>
              <a:cxnLst/>
              <a:rect l="l" t="t" r="r" b="b"/>
              <a:pathLst>
                <a:path w="10515600" h="1249680">
                  <a:moveTo>
                    <a:pt x="10390505" y="0"/>
                  </a:moveTo>
                  <a:lnTo>
                    <a:pt x="125094" y="0"/>
                  </a:lnTo>
                  <a:lnTo>
                    <a:pt x="76200" y="9842"/>
                  </a:lnTo>
                  <a:lnTo>
                    <a:pt x="36512" y="36512"/>
                  </a:lnTo>
                  <a:lnTo>
                    <a:pt x="9842" y="76200"/>
                  </a:lnTo>
                  <a:lnTo>
                    <a:pt x="0" y="125095"/>
                  </a:lnTo>
                  <a:lnTo>
                    <a:pt x="0" y="1124585"/>
                  </a:lnTo>
                  <a:lnTo>
                    <a:pt x="9842" y="1173480"/>
                  </a:lnTo>
                  <a:lnTo>
                    <a:pt x="36512" y="1213167"/>
                  </a:lnTo>
                  <a:lnTo>
                    <a:pt x="76200" y="1239837"/>
                  </a:lnTo>
                  <a:lnTo>
                    <a:pt x="125094" y="1249680"/>
                  </a:lnTo>
                  <a:lnTo>
                    <a:pt x="10390505" y="1249680"/>
                  </a:lnTo>
                  <a:lnTo>
                    <a:pt x="10439400" y="1239837"/>
                  </a:lnTo>
                  <a:lnTo>
                    <a:pt x="10479087" y="1213167"/>
                  </a:lnTo>
                  <a:lnTo>
                    <a:pt x="10505757" y="1173480"/>
                  </a:lnTo>
                  <a:lnTo>
                    <a:pt x="10515600" y="1124585"/>
                  </a:lnTo>
                  <a:lnTo>
                    <a:pt x="10515600" y="125095"/>
                  </a:lnTo>
                  <a:lnTo>
                    <a:pt x="10505757" y="76200"/>
                  </a:lnTo>
                  <a:lnTo>
                    <a:pt x="10479087" y="36512"/>
                  </a:lnTo>
                  <a:lnTo>
                    <a:pt x="10439400" y="9842"/>
                  </a:lnTo>
                  <a:lnTo>
                    <a:pt x="10390505" y="0"/>
                  </a:lnTo>
                  <a:close/>
                </a:path>
              </a:pathLst>
            </a:custGeom>
            <a:solidFill>
              <a:srgbClr val="FFE6CA"/>
            </a:solidFill>
          </p:spPr>
          <p:txBody>
            <a:bodyPr wrap="square" lIns="0" tIns="0" rIns="0" bIns="0" rtlCol="0"/>
            <a:lstStyle/>
            <a:p>
              <a:endParaRPr/>
            </a:p>
          </p:txBody>
        </p:sp>
        <p:pic>
          <p:nvPicPr>
            <p:cNvPr id="7" name="object 7"/>
            <p:cNvPicPr/>
            <p:nvPr/>
          </p:nvPicPr>
          <p:blipFill>
            <a:blip r:embed="rId3" cstate="print"/>
            <a:stretch>
              <a:fillRect/>
            </a:stretch>
          </p:blipFill>
          <p:spPr>
            <a:xfrm>
              <a:off x="1228407" y="1834832"/>
              <a:ext cx="762000" cy="763587"/>
            </a:xfrm>
            <a:prstGeom prst="rect">
              <a:avLst/>
            </a:prstGeom>
          </p:spPr>
        </p:pic>
        <p:sp>
          <p:nvSpPr>
            <p:cNvPr id="8" name="object 8"/>
            <p:cNvSpPr/>
            <p:nvPr/>
          </p:nvSpPr>
          <p:spPr>
            <a:xfrm>
              <a:off x="1283017" y="2052637"/>
              <a:ext cx="622935" cy="297815"/>
            </a:xfrm>
            <a:custGeom>
              <a:avLst/>
              <a:gdLst/>
              <a:ahLst/>
              <a:cxnLst/>
              <a:rect l="l" t="t" r="r" b="b"/>
              <a:pathLst>
                <a:path w="622935" h="297814">
                  <a:moveTo>
                    <a:pt x="148589" y="0"/>
                  </a:moveTo>
                  <a:lnTo>
                    <a:pt x="101600" y="7620"/>
                  </a:lnTo>
                  <a:lnTo>
                    <a:pt x="60959" y="28575"/>
                  </a:lnTo>
                  <a:lnTo>
                    <a:pt x="28575" y="60960"/>
                  </a:lnTo>
                  <a:lnTo>
                    <a:pt x="7619" y="101917"/>
                  </a:lnTo>
                  <a:lnTo>
                    <a:pt x="0" y="148907"/>
                  </a:lnTo>
                  <a:lnTo>
                    <a:pt x="7619" y="195897"/>
                  </a:lnTo>
                  <a:lnTo>
                    <a:pt x="28575" y="236854"/>
                  </a:lnTo>
                  <a:lnTo>
                    <a:pt x="60959" y="269239"/>
                  </a:lnTo>
                  <a:lnTo>
                    <a:pt x="101600" y="290195"/>
                  </a:lnTo>
                  <a:lnTo>
                    <a:pt x="148589" y="297814"/>
                  </a:lnTo>
                  <a:lnTo>
                    <a:pt x="189229" y="292100"/>
                  </a:lnTo>
                  <a:lnTo>
                    <a:pt x="225742" y="276225"/>
                  </a:lnTo>
                  <a:lnTo>
                    <a:pt x="256222" y="251777"/>
                  </a:lnTo>
                  <a:lnTo>
                    <a:pt x="279400" y="219710"/>
                  </a:lnTo>
                  <a:lnTo>
                    <a:pt x="325437" y="219710"/>
                  </a:lnTo>
                  <a:lnTo>
                    <a:pt x="353694" y="191452"/>
                  </a:lnTo>
                  <a:lnTo>
                    <a:pt x="84772" y="191452"/>
                  </a:lnTo>
                  <a:lnTo>
                    <a:pt x="68262" y="187960"/>
                  </a:lnTo>
                  <a:lnTo>
                    <a:pt x="54927" y="179070"/>
                  </a:lnTo>
                  <a:lnTo>
                    <a:pt x="45719" y="165417"/>
                  </a:lnTo>
                  <a:lnTo>
                    <a:pt x="42544" y="148907"/>
                  </a:lnTo>
                  <a:lnTo>
                    <a:pt x="45719" y="132397"/>
                  </a:lnTo>
                  <a:lnTo>
                    <a:pt x="54927" y="118745"/>
                  </a:lnTo>
                  <a:lnTo>
                    <a:pt x="68262" y="109854"/>
                  </a:lnTo>
                  <a:lnTo>
                    <a:pt x="84772" y="106362"/>
                  </a:lnTo>
                  <a:lnTo>
                    <a:pt x="588644" y="106362"/>
                  </a:lnTo>
                  <a:lnTo>
                    <a:pt x="566102" y="78104"/>
                  </a:lnTo>
                  <a:lnTo>
                    <a:pt x="279400" y="78104"/>
                  </a:lnTo>
                  <a:lnTo>
                    <a:pt x="256222" y="46037"/>
                  </a:lnTo>
                  <a:lnTo>
                    <a:pt x="225742" y="21589"/>
                  </a:lnTo>
                  <a:lnTo>
                    <a:pt x="189229" y="5714"/>
                  </a:lnTo>
                  <a:lnTo>
                    <a:pt x="148589" y="0"/>
                  </a:lnTo>
                  <a:close/>
                </a:path>
                <a:path w="622935" h="297814">
                  <a:moveTo>
                    <a:pt x="588644" y="106362"/>
                  </a:moveTo>
                  <a:lnTo>
                    <a:pt x="84772" y="106362"/>
                  </a:lnTo>
                  <a:lnTo>
                    <a:pt x="101282" y="109854"/>
                  </a:lnTo>
                  <a:lnTo>
                    <a:pt x="114934" y="118745"/>
                  </a:lnTo>
                  <a:lnTo>
                    <a:pt x="124142" y="132397"/>
                  </a:lnTo>
                  <a:lnTo>
                    <a:pt x="127317" y="148907"/>
                  </a:lnTo>
                  <a:lnTo>
                    <a:pt x="124142" y="165417"/>
                  </a:lnTo>
                  <a:lnTo>
                    <a:pt x="114934" y="179070"/>
                  </a:lnTo>
                  <a:lnTo>
                    <a:pt x="101282" y="187960"/>
                  </a:lnTo>
                  <a:lnTo>
                    <a:pt x="84772" y="191452"/>
                  </a:lnTo>
                  <a:lnTo>
                    <a:pt x="353694" y="191452"/>
                  </a:lnTo>
                  <a:lnTo>
                    <a:pt x="381952" y="219710"/>
                  </a:lnTo>
                  <a:lnTo>
                    <a:pt x="427989" y="173672"/>
                  </a:lnTo>
                  <a:lnTo>
                    <a:pt x="602932" y="173672"/>
                  </a:lnTo>
                  <a:lnTo>
                    <a:pt x="622617" y="148907"/>
                  </a:lnTo>
                  <a:lnTo>
                    <a:pt x="588644" y="106362"/>
                  </a:lnTo>
                  <a:close/>
                </a:path>
                <a:path w="622935" h="297814">
                  <a:moveTo>
                    <a:pt x="520064" y="173672"/>
                  </a:moveTo>
                  <a:lnTo>
                    <a:pt x="427989" y="173672"/>
                  </a:lnTo>
                  <a:lnTo>
                    <a:pt x="474027" y="219710"/>
                  </a:lnTo>
                  <a:lnTo>
                    <a:pt x="520064" y="173672"/>
                  </a:lnTo>
                  <a:close/>
                </a:path>
                <a:path w="622935" h="297814">
                  <a:moveTo>
                    <a:pt x="602932" y="173672"/>
                  </a:moveTo>
                  <a:lnTo>
                    <a:pt x="520064" y="173672"/>
                  </a:lnTo>
                  <a:lnTo>
                    <a:pt x="566102" y="219710"/>
                  </a:lnTo>
                  <a:lnTo>
                    <a:pt x="602932" y="173672"/>
                  </a:lnTo>
                  <a:close/>
                </a:path>
              </a:pathLst>
            </a:custGeom>
            <a:solidFill>
              <a:srgbClr val="FFB800"/>
            </a:solidFill>
          </p:spPr>
          <p:txBody>
            <a:bodyPr wrap="square" lIns="0" tIns="0" rIns="0" bIns="0" rtlCol="0"/>
            <a:lstStyle/>
            <a:p>
              <a:endParaRPr/>
            </a:p>
          </p:txBody>
        </p:sp>
        <p:pic>
          <p:nvPicPr>
            <p:cNvPr id="9" name="object 9"/>
            <p:cNvPicPr/>
            <p:nvPr/>
          </p:nvPicPr>
          <p:blipFill>
            <a:blip r:embed="rId4" cstate="print"/>
            <a:stretch>
              <a:fillRect/>
            </a:stretch>
          </p:blipFill>
          <p:spPr>
            <a:xfrm>
              <a:off x="848994" y="3099752"/>
              <a:ext cx="10590212" cy="1325880"/>
            </a:xfrm>
            <a:prstGeom prst="rect">
              <a:avLst/>
            </a:prstGeom>
          </p:spPr>
        </p:pic>
        <p:sp>
          <p:nvSpPr>
            <p:cNvPr id="10" name="object 10"/>
            <p:cNvSpPr/>
            <p:nvPr/>
          </p:nvSpPr>
          <p:spPr>
            <a:xfrm>
              <a:off x="870267" y="3121025"/>
              <a:ext cx="10515600" cy="1251585"/>
            </a:xfrm>
            <a:custGeom>
              <a:avLst/>
              <a:gdLst/>
              <a:ahLst/>
              <a:cxnLst/>
              <a:rect l="l" t="t" r="r" b="b"/>
              <a:pathLst>
                <a:path w="10515600" h="1251585">
                  <a:moveTo>
                    <a:pt x="10390505" y="0"/>
                  </a:moveTo>
                  <a:lnTo>
                    <a:pt x="125094" y="0"/>
                  </a:lnTo>
                  <a:lnTo>
                    <a:pt x="76517" y="9842"/>
                  </a:lnTo>
                  <a:lnTo>
                    <a:pt x="36512" y="36512"/>
                  </a:lnTo>
                  <a:lnTo>
                    <a:pt x="9842" y="76517"/>
                  </a:lnTo>
                  <a:lnTo>
                    <a:pt x="0" y="125095"/>
                  </a:lnTo>
                  <a:lnTo>
                    <a:pt x="0" y="1126172"/>
                  </a:lnTo>
                  <a:lnTo>
                    <a:pt x="9842" y="1174750"/>
                  </a:lnTo>
                  <a:lnTo>
                    <a:pt x="36512" y="1214437"/>
                  </a:lnTo>
                  <a:lnTo>
                    <a:pt x="76517" y="1241425"/>
                  </a:lnTo>
                  <a:lnTo>
                    <a:pt x="125094" y="1251267"/>
                  </a:lnTo>
                  <a:lnTo>
                    <a:pt x="10390505" y="1251267"/>
                  </a:lnTo>
                  <a:lnTo>
                    <a:pt x="10439082" y="1241425"/>
                  </a:lnTo>
                  <a:lnTo>
                    <a:pt x="10479087" y="1214437"/>
                  </a:lnTo>
                  <a:lnTo>
                    <a:pt x="10505757" y="1174750"/>
                  </a:lnTo>
                  <a:lnTo>
                    <a:pt x="10515600" y="1126172"/>
                  </a:lnTo>
                  <a:lnTo>
                    <a:pt x="10515600" y="125095"/>
                  </a:lnTo>
                  <a:lnTo>
                    <a:pt x="10505757" y="76517"/>
                  </a:lnTo>
                  <a:lnTo>
                    <a:pt x="10479087" y="36512"/>
                  </a:lnTo>
                  <a:lnTo>
                    <a:pt x="10439082" y="9842"/>
                  </a:lnTo>
                  <a:lnTo>
                    <a:pt x="10390505" y="0"/>
                  </a:lnTo>
                  <a:close/>
                </a:path>
              </a:pathLst>
            </a:custGeom>
            <a:solidFill>
              <a:srgbClr val="FFE6CA"/>
            </a:solidFill>
          </p:spPr>
          <p:txBody>
            <a:bodyPr wrap="square" lIns="0" tIns="0" rIns="0" bIns="0" rtlCol="0"/>
            <a:lstStyle/>
            <a:p>
              <a:endParaRPr/>
            </a:p>
          </p:txBody>
        </p:sp>
        <p:pic>
          <p:nvPicPr>
            <p:cNvPr id="11" name="object 11"/>
            <p:cNvPicPr/>
            <p:nvPr/>
          </p:nvPicPr>
          <p:blipFill>
            <a:blip r:embed="rId5" cstate="print"/>
            <a:stretch>
              <a:fillRect/>
            </a:stretch>
          </p:blipFill>
          <p:spPr>
            <a:xfrm>
              <a:off x="1228407" y="3381692"/>
              <a:ext cx="762000" cy="762000"/>
            </a:xfrm>
            <a:prstGeom prst="rect">
              <a:avLst/>
            </a:prstGeom>
          </p:spPr>
        </p:pic>
        <p:sp>
          <p:nvSpPr>
            <p:cNvPr id="12" name="object 12"/>
            <p:cNvSpPr/>
            <p:nvPr/>
          </p:nvSpPr>
          <p:spPr>
            <a:xfrm>
              <a:off x="1382712" y="3507739"/>
              <a:ext cx="423545" cy="480059"/>
            </a:xfrm>
            <a:custGeom>
              <a:avLst/>
              <a:gdLst/>
              <a:ahLst/>
              <a:cxnLst/>
              <a:rect l="l" t="t" r="r" b="b"/>
              <a:pathLst>
                <a:path w="423544" h="480060">
                  <a:moveTo>
                    <a:pt x="268287" y="190500"/>
                  </a:moveTo>
                  <a:lnTo>
                    <a:pt x="154940" y="190500"/>
                  </a:lnTo>
                  <a:lnTo>
                    <a:pt x="154940" y="218757"/>
                  </a:lnTo>
                  <a:lnTo>
                    <a:pt x="268287" y="218757"/>
                  </a:lnTo>
                  <a:lnTo>
                    <a:pt x="268287" y="190500"/>
                  </a:lnTo>
                  <a:close/>
                </a:path>
                <a:path w="423544" h="480060">
                  <a:moveTo>
                    <a:pt x="225742" y="70167"/>
                  </a:moveTo>
                  <a:lnTo>
                    <a:pt x="197484" y="70167"/>
                  </a:lnTo>
                  <a:lnTo>
                    <a:pt x="197484" y="190500"/>
                  </a:lnTo>
                  <a:lnTo>
                    <a:pt x="225742" y="190500"/>
                  </a:lnTo>
                  <a:lnTo>
                    <a:pt x="225742" y="70167"/>
                  </a:lnTo>
                  <a:close/>
                </a:path>
                <a:path w="423544" h="480060">
                  <a:moveTo>
                    <a:pt x="64134" y="0"/>
                  </a:moveTo>
                  <a:lnTo>
                    <a:pt x="41909" y="1270"/>
                  </a:lnTo>
                  <a:lnTo>
                    <a:pt x="21590" y="11112"/>
                  </a:lnTo>
                  <a:lnTo>
                    <a:pt x="7302" y="27305"/>
                  </a:lnTo>
                  <a:lnTo>
                    <a:pt x="0" y="47625"/>
                  </a:lnTo>
                  <a:lnTo>
                    <a:pt x="1269" y="70167"/>
                  </a:lnTo>
                  <a:lnTo>
                    <a:pt x="11112" y="90487"/>
                  </a:lnTo>
                  <a:lnTo>
                    <a:pt x="27305" y="104775"/>
                  </a:lnTo>
                  <a:lnTo>
                    <a:pt x="47625" y="112077"/>
                  </a:lnTo>
                  <a:lnTo>
                    <a:pt x="70167" y="110807"/>
                  </a:lnTo>
                  <a:lnTo>
                    <a:pt x="84137" y="105092"/>
                  </a:lnTo>
                  <a:lnTo>
                    <a:pt x="95884" y="95885"/>
                  </a:lnTo>
                  <a:lnTo>
                    <a:pt x="105092" y="84137"/>
                  </a:lnTo>
                  <a:lnTo>
                    <a:pt x="110807" y="70167"/>
                  </a:lnTo>
                  <a:lnTo>
                    <a:pt x="225742" y="70167"/>
                  </a:lnTo>
                  <a:lnTo>
                    <a:pt x="225742" y="41910"/>
                  </a:lnTo>
                  <a:lnTo>
                    <a:pt x="110807" y="41910"/>
                  </a:lnTo>
                  <a:lnTo>
                    <a:pt x="100965" y="21589"/>
                  </a:lnTo>
                  <a:lnTo>
                    <a:pt x="84772" y="7302"/>
                  </a:lnTo>
                  <a:lnTo>
                    <a:pt x="64134" y="0"/>
                  </a:lnTo>
                  <a:close/>
                </a:path>
                <a:path w="423544" h="480060">
                  <a:moveTo>
                    <a:pt x="225742" y="289560"/>
                  </a:moveTo>
                  <a:lnTo>
                    <a:pt x="197484" y="289560"/>
                  </a:lnTo>
                  <a:lnTo>
                    <a:pt x="197484" y="438150"/>
                  </a:lnTo>
                  <a:lnTo>
                    <a:pt x="312419" y="438150"/>
                  </a:lnTo>
                  <a:lnTo>
                    <a:pt x="322262" y="458152"/>
                  </a:lnTo>
                  <a:lnTo>
                    <a:pt x="338772" y="472757"/>
                  </a:lnTo>
                  <a:lnTo>
                    <a:pt x="359092" y="480060"/>
                  </a:lnTo>
                  <a:lnTo>
                    <a:pt x="381635" y="478790"/>
                  </a:lnTo>
                  <a:lnTo>
                    <a:pt x="401637" y="468947"/>
                  </a:lnTo>
                  <a:lnTo>
                    <a:pt x="416242" y="452755"/>
                  </a:lnTo>
                  <a:lnTo>
                    <a:pt x="423227" y="432117"/>
                  </a:lnTo>
                  <a:lnTo>
                    <a:pt x="418426" y="409892"/>
                  </a:lnTo>
                  <a:lnTo>
                    <a:pt x="225742" y="409892"/>
                  </a:lnTo>
                  <a:lnTo>
                    <a:pt x="225742" y="289560"/>
                  </a:lnTo>
                  <a:close/>
                </a:path>
                <a:path w="423544" h="480060">
                  <a:moveTo>
                    <a:pt x="367347" y="367347"/>
                  </a:moveTo>
                  <a:lnTo>
                    <a:pt x="348932" y="370522"/>
                  </a:lnTo>
                  <a:lnTo>
                    <a:pt x="332739" y="379095"/>
                  </a:lnTo>
                  <a:lnTo>
                    <a:pt x="320357" y="392747"/>
                  </a:lnTo>
                  <a:lnTo>
                    <a:pt x="312419" y="409892"/>
                  </a:lnTo>
                  <a:lnTo>
                    <a:pt x="418426" y="409892"/>
                  </a:lnTo>
                  <a:lnTo>
                    <a:pt x="414655" y="392430"/>
                  </a:lnTo>
                  <a:lnTo>
                    <a:pt x="367347" y="367347"/>
                  </a:lnTo>
                  <a:close/>
                </a:path>
                <a:path w="423544" h="480060">
                  <a:moveTo>
                    <a:pt x="268287" y="261302"/>
                  </a:moveTo>
                  <a:lnTo>
                    <a:pt x="154940" y="261302"/>
                  </a:lnTo>
                  <a:lnTo>
                    <a:pt x="154940" y="289560"/>
                  </a:lnTo>
                  <a:lnTo>
                    <a:pt x="268287" y="289560"/>
                  </a:lnTo>
                  <a:lnTo>
                    <a:pt x="268287" y="261302"/>
                  </a:lnTo>
                  <a:close/>
                </a:path>
              </a:pathLst>
            </a:custGeom>
            <a:solidFill>
              <a:srgbClr val="FFB800"/>
            </a:solidFill>
          </p:spPr>
          <p:txBody>
            <a:bodyPr wrap="square" lIns="0" tIns="0" rIns="0" bIns="0" rtlCol="0"/>
            <a:lstStyle/>
            <a:p>
              <a:endParaRPr/>
            </a:p>
          </p:txBody>
        </p:sp>
        <p:pic>
          <p:nvPicPr>
            <p:cNvPr id="13" name="object 13"/>
            <p:cNvPicPr/>
            <p:nvPr/>
          </p:nvPicPr>
          <p:blipFill>
            <a:blip r:embed="rId2" cstate="print"/>
            <a:stretch>
              <a:fillRect/>
            </a:stretch>
          </p:blipFill>
          <p:spPr>
            <a:xfrm>
              <a:off x="848994" y="4646612"/>
              <a:ext cx="10590212" cy="1324292"/>
            </a:xfrm>
            <a:prstGeom prst="rect">
              <a:avLst/>
            </a:prstGeom>
          </p:spPr>
        </p:pic>
        <p:sp>
          <p:nvSpPr>
            <p:cNvPr id="14" name="object 14"/>
            <p:cNvSpPr/>
            <p:nvPr/>
          </p:nvSpPr>
          <p:spPr>
            <a:xfrm>
              <a:off x="870267" y="4667885"/>
              <a:ext cx="10515600" cy="1249680"/>
            </a:xfrm>
            <a:custGeom>
              <a:avLst/>
              <a:gdLst/>
              <a:ahLst/>
              <a:cxnLst/>
              <a:rect l="l" t="t" r="r" b="b"/>
              <a:pathLst>
                <a:path w="10515600" h="1249679">
                  <a:moveTo>
                    <a:pt x="10390505" y="0"/>
                  </a:moveTo>
                  <a:lnTo>
                    <a:pt x="125094" y="0"/>
                  </a:lnTo>
                  <a:lnTo>
                    <a:pt x="76200" y="9842"/>
                  </a:lnTo>
                  <a:lnTo>
                    <a:pt x="36512" y="36512"/>
                  </a:lnTo>
                  <a:lnTo>
                    <a:pt x="9842" y="76200"/>
                  </a:lnTo>
                  <a:lnTo>
                    <a:pt x="0" y="125094"/>
                  </a:lnTo>
                  <a:lnTo>
                    <a:pt x="0" y="1124584"/>
                  </a:lnTo>
                  <a:lnTo>
                    <a:pt x="9842" y="1173480"/>
                  </a:lnTo>
                  <a:lnTo>
                    <a:pt x="36512" y="1213167"/>
                  </a:lnTo>
                  <a:lnTo>
                    <a:pt x="76200" y="1239837"/>
                  </a:lnTo>
                  <a:lnTo>
                    <a:pt x="125094" y="1249680"/>
                  </a:lnTo>
                  <a:lnTo>
                    <a:pt x="10390505" y="1249680"/>
                  </a:lnTo>
                  <a:lnTo>
                    <a:pt x="10439400" y="1239837"/>
                  </a:lnTo>
                  <a:lnTo>
                    <a:pt x="10479087" y="1213167"/>
                  </a:lnTo>
                  <a:lnTo>
                    <a:pt x="10505757" y="1173480"/>
                  </a:lnTo>
                  <a:lnTo>
                    <a:pt x="10515600" y="1124584"/>
                  </a:lnTo>
                  <a:lnTo>
                    <a:pt x="10515600" y="125094"/>
                  </a:lnTo>
                  <a:lnTo>
                    <a:pt x="10505757" y="76200"/>
                  </a:lnTo>
                  <a:lnTo>
                    <a:pt x="10479087" y="36512"/>
                  </a:lnTo>
                  <a:lnTo>
                    <a:pt x="10439400" y="9842"/>
                  </a:lnTo>
                  <a:lnTo>
                    <a:pt x="10390505" y="0"/>
                  </a:lnTo>
                  <a:close/>
                </a:path>
              </a:pathLst>
            </a:custGeom>
            <a:solidFill>
              <a:srgbClr val="FFE6CA"/>
            </a:solidFill>
          </p:spPr>
          <p:txBody>
            <a:bodyPr wrap="square" lIns="0" tIns="0" rIns="0" bIns="0" rtlCol="0"/>
            <a:lstStyle/>
            <a:p>
              <a:endParaRPr/>
            </a:p>
          </p:txBody>
        </p:sp>
        <p:pic>
          <p:nvPicPr>
            <p:cNvPr id="15" name="object 15"/>
            <p:cNvPicPr/>
            <p:nvPr/>
          </p:nvPicPr>
          <p:blipFill>
            <a:blip r:embed="rId6" cstate="print"/>
            <a:stretch>
              <a:fillRect/>
            </a:stretch>
          </p:blipFill>
          <p:spPr>
            <a:xfrm>
              <a:off x="1228407" y="4926964"/>
              <a:ext cx="762000" cy="763587"/>
            </a:xfrm>
            <a:prstGeom prst="rect">
              <a:avLst/>
            </a:prstGeom>
          </p:spPr>
        </p:pic>
        <p:sp>
          <p:nvSpPr>
            <p:cNvPr id="16" name="object 16"/>
            <p:cNvSpPr/>
            <p:nvPr/>
          </p:nvSpPr>
          <p:spPr>
            <a:xfrm>
              <a:off x="1396364" y="5010149"/>
              <a:ext cx="396240" cy="567690"/>
            </a:xfrm>
            <a:custGeom>
              <a:avLst/>
              <a:gdLst/>
              <a:ahLst/>
              <a:cxnLst/>
              <a:rect l="l" t="t" r="r" b="b"/>
              <a:pathLst>
                <a:path w="396239" h="567689">
                  <a:moveTo>
                    <a:pt x="198119" y="0"/>
                  </a:moveTo>
                  <a:lnTo>
                    <a:pt x="151129" y="7619"/>
                  </a:lnTo>
                  <a:lnTo>
                    <a:pt x="110490" y="28575"/>
                  </a:lnTo>
                  <a:lnTo>
                    <a:pt x="78104" y="60960"/>
                  </a:lnTo>
                  <a:lnTo>
                    <a:pt x="57150" y="101917"/>
                  </a:lnTo>
                  <a:lnTo>
                    <a:pt x="49529" y="148907"/>
                  </a:lnTo>
                  <a:lnTo>
                    <a:pt x="49529" y="280034"/>
                  </a:lnTo>
                  <a:lnTo>
                    <a:pt x="0" y="283527"/>
                  </a:lnTo>
                  <a:lnTo>
                    <a:pt x="0" y="553085"/>
                  </a:lnTo>
                  <a:lnTo>
                    <a:pt x="198119" y="567372"/>
                  </a:lnTo>
                  <a:lnTo>
                    <a:pt x="396240" y="553085"/>
                  </a:lnTo>
                  <a:lnTo>
                    <a:pt x="396240" y="496252"/>
                  </a:lnTo>
                  <a:lnTo>
                    <a:pt x="183832" y="496252"/>
                  </a:lnTo>
                  <a:lnTo>
                    <a:pt x="183832" y="458787"/>
                  </a:lnTo>
                  <a:lnTo>
                    <a:pt x="172719" y="452755"/>
                  </a:lnTo>
                  <a:lnTo>
                    <a:pt x="163829" y="443547"/>
                  </a:lnTo>
                  <a:lnTo>
                    <a:pt x="157797" y="431800"/>
                  </a:lnTo>
                  <a:lnTo>
                    <a:pt x="155575" y="418465"/>
                  </a:lnTo>
                  <a:lnTo>
                    <a:pt x="159067" y="401955"/>
                  </a:lnTo>
                  <a:lnTo>
                    <a:pt x="168275" y="388302"/>
                  </a:lnTo>
                  <a:lnTo>
                    <a:pt x="181609" y="379094"/>
                  </a:lnTo>
                  <a:lnTo>
                    <a:pt x="198119" y="375919"/>
                  </a:lnTo>
                  <a:lnTo>
                    <a:pt x="396240" y="375919"/>
                  </a:lnTo>
                  <a:lnTo>
                    <a:pt x="396240" y="283527"/>
                  </a:lnTo>
                  <a:lnTo>
                    <a:pt x="307022" y="277177"/>
                  </a:lnTo>
                  <a:lnTo>
                    <a:pt x="92075" y="277177"/>
                  </a:lnTo>
                  <a:lnTo>
                    <a:pt x="92075" y="148907"/>
                  </a:lnTo>
                  <a:lnTo>
                    <a:pt x="100329" y="107314"/>
                  </a:lnTo>
                  <a:lnTo>
                    <a:pt x="122872" y="73660"/>
                  </a:lnTo>
                  <a:lnTo>
                    <a:pt x="156844" y="50800"/>
                  </a:lnTo>
                  <a:lnTo>
                    <a:pt x="198119" y="42544"/>
                  </a:lnTo>
                  <a:lnTo>
                    <a:pt x="299720" y="42544"/>
                  </a:lnTo>
                  <a:lnTo>
                    <a:pt x="285749" y="28575"/>
                  </a:lnTo>
                  <a:lnTo>
                    <a:pt x="245109" y="7619"/>
                  </a:lnTo>
                  <a:lnTo>
                    <a:pt x="198119" y="0"/>
                  </a:lnTo>
                  <a:close/>
                </a:path>
                <a:path w="396239" h="567689">
                  <a:moveTo>
                    <a:pt x="396240" y="375919"/>
                  </a:moveTo>
                  <a:lnTo>
                    <a:pt x="198119" y="375919"/>
                  </a:lnTo>
                  <a:lnTo>
                    <a:pt x="214629" y="379094"/>
                  </a:lnTo>
                  <a:lnTo>
                    <a:pt x="227965" y="388302"/>
                  </a:lnTo>
                  <a:lnTo>
                    <a:pt x="237172" y="401955"/>
                  </a:lnTo>
                  <a:lnTo>
                    <a:pt x="240665" y="418465"/>
                  </a:lnTo>
                  <a:lnTo>
                    <a:pt x="238442" y="431482"/>
                  </a:lnTo>
                  <a:lnTo>
                    <a:pt x="232409" y="442912"/>
                  </a:lnTo>
                  <a:lnTo>
                    <a:pt x="223519" y="452437"/>
                  </a:lnTo>
                  <a:lnTo>
                    <a:pt x="212407" y="458787"/>
                  </a:lnTo>
                  <a:lnTo>
                    <a:pt x="212407" y="496252"/>
                  </a:lnTo>
                  <a:lnTo>
                    <a:pt x="396240" y="496252"/>
                  </a:lnTo>
                  <a:lnTo>
                    <a:pt x="396240" y="375919"/>
                  </a:lnTo>
                  <a:close/>
                </a:path>
                <a:path w="396239" h="567689">
                  <a:moveTo>
                    <a:pt x="198119" y="269557"/>
                  </a:moveTo>
                  <a:lnTo>
                    <a:pt x="92075" y="277177"/>
                  </a:lnTo>
                  <a:lnTo>
                    <a:pt x="307022" y="277177"/>
                  </a:lnTo>
                  <a:lnTo>
                    <a:pt x="198119" y="269557"/>
                  </a:lnTo>
                  <a:close/>
                </a:path>
                <a:path w="396239" h="567689">
                  <a:moveTo>
                    <a:pt x="299720" y="42544"/>
                  </a:moveTo>
                  <a:lnTo>
                    <a:pt x="198119" y="42544"/>
                  </a:lnTo>
                  <a:lnTo>
                    <a:pt x="239395" y="50800"/>
                  </a:lnTo>
                  <a:lnTo>
                    <a:pt x="273049" y="73660"/>
                  </a:lnTo>
                  <a:lnTo>
                    <a:pt x="295909" y="107314"/>
                  </a:lnTo>
                  <a:lnTo>
                    <a:pt x="304165" y="148907"/>
                  </a:lnTo>
                  <a:lnTo>
                    <a:pt x="304165" y="191452"/>
                  </a:lnTo>
                  <a:lnTo>
                    <a:pt x="346709" y="191452"/>
                  </a:lnTo>
                  <a:lnTo>
                    <a:pt x="346709" y="148907"/>
                  </a:lnTo>
                  <a:lnTo>
                    <a:pt x="339090" y="101917"/>
                  </a:lnTo>
                  <a:lnTo>
                    <a:pt x="318134" y="60960"/>
                  </a:lnTo>
                  <a:lnTo>
                    <a:pt x="299720" y="42544"/>
                  </a:lnTo>
                  <a:close/>
                </a:path>
              </a:pathLst>
            </a:custGeom>
            <a:solidFill>
              <a:srgbClr val="FFB800"/>
            </a:solidFill>
          </p:spPr>
          <p:txBody>
            <a:bodyPr wrap="square" lIns="0" tIns="0" rIns="0" bIns="0" rtlCol="0"/>
            <a:lstStyle/>
            <a:p>
              <a:endParaRPr/>
            </a:p>
          </p:txBody>
        </p:sp>
        <p:pic>
          <p:nvPicPr>
            <p:cNvPr id="17" name="object 17"/>
            <p:cNvPicPr/>
            <p:nvPr/>
          </p:nvPicPr>
          <p:blipFill>
            <a:blip r:embed="rId7" cstate="print"/>
            <a:stretch>
              <a:fillRect/>
            </a:stretch>
          </p:blipFill>
          <p:spPr>
            <a:xfrm>
              <a:off x="7550150" y="6167437"/>
              <a:ext cx="3293427" cy="611187"/>
            </a:xfrm>
            <a:prstGeom prst="rect">
              <a:avLst/>
            </a:prstGeom>
          </p:spPr>
        </p:pic>
      </p:grpSp>
      <p:sp>
        <p:nvSpPr>
          <p:cNvPr id="18" name="object 18"/>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latin typeface="Calibri"/>
                <a:cs typeface="Calibri"/>
              </a:rPr>
              <a:t>CSP004_S_M:</a:t>
            </a:r>
            <a:r>
              <a:rPr sz="850" spc="30" dirty="0">
                <a:latin typeface="Calibri"/>
                <a:cs typeface="Calibri"/>
              </a:rPr>
              <a:t> </a:t>
            </a:r>
            <a:r>
              <a:rPr sz="850" spc="75" dirty="0">
                <a:latin typeface="Calibri"/>
                <a:cs typeface="Calibri"/>
              </a:rPr>
              <a:t>Abdelkader</a:t>
            </a:r>
            <a:r>
              <a:rPr sz="850" spc="45" dirty="0">
                <a:latin typeface="Calibri"/>
                <a:cs typeface="Calibri"/>
              </a:rPr>
              <a:t> </a:t>
            </a:r>
            <a:r>
              <a:rPr sz="850" spc="80" dirty="0">
                <a:latin typeface="Calibri"/>
                <a:cs typeface="Calibri"/>
              </a:rPr>
              <a:t>Shaaban</a:t>
            </a:r>
            <a:r>
              <a:rPr sz="850" spc="40" dirty="0">
                <a:latin typeface="Calibri"/>
                <a:cs typeface="Calibri"/>
              </a:rPr>
              <a:t> </a:t>
            </a:r>
            <a:r>
              <a:rPr sz="850" spc="70" dirty="0">
                <a:latin typeface="Calibri"/>
                <a:cs typeface="Calibri"/>
              </a:rPr>
              <a:t>και</a:t>
            </a:r>
            <a:r>
              <a:rPr sz="850" spc="35" dirty="0">
                <a:latin typeface="Calibri"/>
                <a:cs typeface="Calibri"/>
              </a:rPr>
              <a:t> </a:t>
            </a:r>
            <a:r>
              <a:rPr sz="850" spc="70" dirty="0">
                <a:latin typeface="Calibri"/>
                <a:cs typeface="Calibri"/>
              </a:rPr>
              <a:t>Stefan</a:t>
            </a:r>
            <a:r>
              <a:rPr sz="850" spc="40" dirty="0">
                <a:latin typeface="Calibri"/>
                <a:cs typeface="Calibri"/>
              </a:rPr>
              <a:t> </a:t>
            </a:r>
            <a:r>
              <a:rPr sz="850" spc="65" dirty="0">
                <a:latin typeface="Calibri"/>
                <a:cs typeface="Calibri"/>
              </a:rPr>
              <a:t>Schauer</a:t>
            </a:r>
            <a:endParaRPr sz="850">
              <a:latin typeface="Calibri"/>
              <a:cs typeface="Calibri"/>
            </a:endParaRPr>
          </a:p>
        </p:txBody>
      </p:sp>
      <p:sp>
        <p:nvSpPr>
          <p:cNvPr id="19" name="object 19"/>
          <p:cNvSpPr txBox="1">
            <a:spLocks noGrp="1"/>
          </p:cNvSpPr>
          <p:nvPr>
            <p:ph type="title"/>
          </p:nvPr>
        </p:nvSpPr>
        <p:spPr>
          <a:xfrm>
            <a:off x="4245292" y="653097"/>
            <a:ext cx="3672840" cy="459740"/>
          </a:xfrm>
          <a:prstGeom prst="rect">
            <a:avLst/>
          </a:prstGeom>
        </p:spPr>
        <p:txBody>
          <a:bodyPr vert="horz" wrap="square" lIns="0" tIns="12700" rIns="0" bIns="0" rtlCol="0">
            <a:spAutoFit/>
          </a:bodyPr>
          <a:lstStyle/>
          <a:p>
            <a:pPr marL="12700">
              <a:lnSpc>
                <a:spcPct val="100000"/>
              </a:lnSpc>
              <a:spcBef>
                <a:spcPts val="100"/>
              </a:spcBef>
            </a:pPr>
            <a:r>
              <a:rPr sz="2850" spc="185" dirty="0">
                <a:solidFill>
                  <a:srgbClr val="000000"/>
                </a:solidFill>
              </a:rPr>
              <a:t>Τύποι</a:t>
            </a:r>
            <a:r>
              <a:rPr sz="2850" spc="150" dirty="0">
                <a:solidFill>
                  <a:srgbClr val="000000"/>
                </a:solidFill>
              </a:rPr>
              <a:t> </a:t>
            </a:r>
            <a:r>
              <a:rPr sz="2850" spc="195" dirty="0">
                <a:solidFill>
                  <a:srgbClr val="000000"/>
                </a:solidFill>
              </a:rPr>
              <a:t>κρυπτογραφίας</a:t>
            </a:r>
            <a:endParaRPr sz="2850"/>
          </a:p>
        </p:txBody>
      </p:sp>
      <p:sp>
        <p:nvSpPr>
          <p:cNvPr id="20" name="object 20"/>
          <p:cNvSpPr txBox="1"/>
          <p:nvPr/>
        </p:nvSpPr>
        <p:spPr>
          <a:xfrm>
            <a:off x="2474596" y="1649253"/>
            <a:ext cx="8868410" cy="1051560"/>
          </a:xfrm>
          <a:prstGeom prst="rect">
            <a:avLst/>
          </a:prstGeom>
        </p:spPr>
        <p:txBody>
          <a:bodyPr vert="horz" wrap="square" lIns="0" tIns="9525" rIns="0" bIns="0" rtlCol="0">
            <a:spAutoFit/>
          </a:bodyPr>
          <a:lstStyle/>
          <a:p>
            <a:pPr marL="12700" marR="5080">
              <a:lnSpc>
                <a:spcPct val="101699"/>
              </a:lnSpc>
              <a:spcBef>
                <a:spcPts val="75"/>
              </a:spcBef>
            </a:pPr>
            <a:r>
              <a:rPr sz="1100" b="1" spc="110" dirty="0">
                <a:latin typeface="Calibri"/>
                <a:cs typeface="Calibri"/>
              </a:rPr>
              <a:t>Κρυπτογραφία </a:t>
            </a:r>
            <a:r>
              <a:rPr sz="1100" b="1" spc="105" dirty="0">
                <a:latin typeface="Calibri"/>
                <a:cs typeface="Calibri"/>
              </a:rPr>
              <a:t>συμμετρικού </a:t>
            </a:r>
            <a:r>
              <a:rPr sz="1100" b="1" spc="90" dirty="0">
                <a:latin typeface="Calibri"/>
                <a:cs typeface="Calibri"/>
              </a:rPr>
              <a:t>κλειδιού: </a:t>
            </a:r>
            <a:r>
              <a:rPr sz="1100" spc="100" dirty="0">
                <a:latin typeface="Calibri"/>
                <a:cs typeface="Calibri"/>
              </a:rPr>
              <a:t>Σε </a:t>
            </a:r>
            <a:r>
              <a:rPr sz="1100" spc="110" dirty="0">
                <a:latin typeface="Calibri"/>
                <a:cs typeface="Calibri"/>
              </a:rPr>
              <a:t>αυτό </a:t>
            </a:r>
            <a:r>
              <a:rPr sz="1100" spc="95" dirty="0">
                <a:latin typeface="Calibri"/>
                <a:cs typeface="Calibri"/>
              </a:rPr>
              <a:t>το </a:t>
            </a:r>
            <a:r>
              <a:rPr sz="1100" spc="110" dirty="0">
                <a:latin typeface="Calibri"/>
                <a:cs typeface="Calibri"/>
              </a:rPr>
              <a:t>σύστημα </a:t>
            </a:r>
            <a:r>
              <a:rPr sz="1100" spc="105" dirty="0">
                <a:latin typeface="Calibri"/>
                <a:cs typeface="Calibri"/>
              </a:rPr>
              <a:t>κρυπτογράφησης, τόσο </a:t>
            </a:r>
            <a:r>
              <a:rPr sz="1100" spc="114" dirty="0">
                <a:latin typeface="Calibri"/>
                <a:cs typeface="Calibri"/>
              </a:rPr>
              <a:t>ο </a:t>
            </a:r>
            <a:r>
              <a:rPr sz="1100" b="1" spc="110" dirty="0">
                <a:latin typeface="Calibri"/>
                <a:cs typeface="Calibri"/>
              </a:rPr>
              <a:t>αποστολέας </a:t>
            </a:r>
            <a:r>
              <a:rPr sz="1100" b="1" spc="114" dirty="0">
                <a:latin typeface="Calibri"/>
                <a:cs typeface="Calibri"/>
              </a:rPr>
              <a:t>όσο </a:t>
            </a:r>
            <a:r>
              <a:rPr sz="1100" b="1" spc="95" dirty="0">
                <a:latin typeface="Calibri"/>
                <a:cs typeface="Calibri"/>
              </a:rPr>
              <a:t>και </a:t>
            </a:r>
            <a:r>
              <a:rPr sz="1100" b="1" spc="120" dirty="0">
                <a:latin typeface="Calibri"/>
                <a:cs typeface="Calibri"/>
              </a:rPr>
              <a:t>ο </a:t>
            </a:r>
            <a:r>
              <a:rPr sz="1100" b="1" spc="110" dirty="0">
                <a:latin typeface="Calibri"/>
                <a:cs typeface="Calibri"/>
              </a:rPr>
              <a:t>παραλήπτης </a:t>
            </a:r>
            <a:r>
              <a:rPr sz="1100" spc="105" dirty="0">
                <a:latin typeface="Calibri"/>
                <a:cs typeface="Calibri"/>
              </a:rPr>
              <a:t>ένα </a:t>
            </a:r>
            <a:r>
              <a:rPr sz="1100" spc="110" dirty="0">
                <a:latin typeface="Calibri"/>
                <a:cs typeface="Calibri"/>
              </a:rPr>
              <a:t> </a:t>
            </a:r>
            <a:r>
              <a:rPr sz="1100" b="1" spc="90" dirty="0">
                <a:latin typeface="Calibri"/>
                <a:cs typeface="Calibri"/>
              </a:rPr>
              <a:t>ενιαίο κλειδί </a:t>
            </a:r>
            <a:r>
              <a:rPr sz="1100" b="1" spc="95" dirty="0">
                <a:latin typeface="Calibri"/>
                <a:cs typeface="Calibri"/>
              </a:rPr>
              <a:t>για </a:t>
            </a:r>
            <a:r>
              <a:rPr sz="1100" b="1" spc="100" dirty="0">
                <a:latin typeface="Calibri"/>
                <a:cs typeface="Calibri"/>
              </a:rPr>
              <a:t>την </a:t>
            </a:r>
            <a:r>
              <a:rPr sz="1100" b="1" spc="114" dirty="0">
                <a:latin typeface="Calibri"/>
                <a:cs typeface="Calibri"/>
              </a:rPr>
              <a:t>κρυπτογράφηση </a:t>
            </a:r>
            <a:r>
              <a:rPr sz="1100" b="1" spc="95" dirty="0">
                <a:latin typeface="Calibri"/>
                <a:cs typeface="Calibri"/>
              </a:rPr>
              <a:t>και </a:t>
            </a:r>
            <a:r>
              <a:rPr sz="1100" b="1" spc="100" dirty="0">
                <a:latin typeface="Calibri"/>
                <a:cs typeface="Calibri"/>
              </a:rPr>
              <a:t>την </a:t>
            </a:r>
            <a:r>
              <a:rPr sz="1100" b="1" spc="114" dirty="0">
                <a:latin typeface="Calibri"/>
                <a:cs typeface="Calibri"/>
              </a:rPr>
              <a:t>αποκρυπτογράφηση </a:t>
            </a:r>
            <a:r>
              <a:rPr sz="1100" spc="110" dirty="0">
                <a:latin typeface="Calibri"/>
                <a:cs typeface="Calibri"/>
              </a:rPr>
              <a:t>των </a:t>
            </a:r>
            <a:r>
              <a:rPr sz="1100" spc="105" dirty="0">
                <a:latin typeface="Calibri"/>
                <a:cs typeface="Calibri"/>
              </a:rPr>
              <a:t>μηνυμάτων. </a:t>
            </a:r>
            <a:r>
              <a:rPr sz="1100" spc="114" dirty="0">
                <a:latin typeface="Calibri"/>
                <a:cs typeface="Calibri"/>
              </a:rPr>
              <a:t>Ενώ </a:t>
            </a:r>
            <a:r>
              <a:rPr sz="1100" spc="100" dirty="0">
                <a:latin typeface="Calibri"/>
                <a:cs typeface="Calibri"/>
              </a:rPr>
              <a:t>τα </a:t>
            </a:r>
            <a:r>
              <a:rPr sz="1100" spc="110" dirty="0">
                <a:latin typeface="Calibri"/>
                <a:cs typeface="Calibri"/>
              </a:rPr>
              <a:t>συστήματα </a:t>
            </a:r>
            <a:r>
              <a:rPr sz="1100" b="1" spc="105" dirty="0">
                <a:latin typeface="Calibri"/>
                <a:cs typeface="Calibri"/>
              </a:rPr>
              <a:t>συμμετρικού </a:t>
            </a:r>
            <a:r>
              <a:rPr sz="1100" spc="95" dirty="0">
                <a:latin typeface="Calibri"/>
                <a:cs typeface="Calibri"/>
              </a:rPr>
              <a:t>κλειδιού </a:t>
            </a:r>
            <a:r>
              <a:rPr sz="1100" spc="-235" dirty="0">
                <a:latin typeface="Calibri"/>
                <a:cs typeface="Calibri"/>
              </a:rPr>
              <a:t> </a:t>
            </a:r>
            <a:r>
              <a:rPr sz="1100" b="1" spc="114" dirty="0">
                <a:latin typeface="Calibri"/>
                <a:cs typeface="Calibri"/>
              </a:rPr>
              <a:t>προσφέρουν</a:t>
            </a:r>
            <a:r>
              <a:rPr sz="1100" b="1" spc="60" dirty="0">
                <a:latin typeface="Calibri"/>
                <a:cs typeface="Calibri"/>
              </a:rPr>
              <a:t> </a:t>
            </a:r>
            <a:r>
              <a:rPr sz="1100" b="1" spc="105" dirty="0">
                <a:latin typeface="Calibri"/>
                <a:cs typeface="Calibri"/>
              </a:rPr>
              <a:t>ταχύτητα</a:t>
            </a:r>
            <a:r>
              <a:rPr sz="1100" b="1" spc="60" dirty="0">
                <a:latin typeface="Calibri"/>
                <a:cs typeface="Calibri"/>
              </a:rPr>
              <a:t> </a:t>
            </a:r>
            <a:r>
              <a:rPr sz="1100" spc="90" dirty="0">
                <a:latin typeface="Calibri"/>
                <a:cs typeface="Calibri"/>
              </a:rPr>
              <a:t>και</a:t>
            </a:r>
            <a:r>
              <a:rPr sz="1100" spc="60" dirty="0">
                <a:latin typeface="Calibri"/>
                <a:cs typeface="Calibri"/>
              </a:rPr>
              <a:t> </a:t>
            </a:r>
            <a:r>
              <a:rPr sz="1100" b="1" spc="100" dirty="0">
                <a:latin typeface="Calibri"/>
                <a:cs typeface="Calibri"/>
              </a:rPr>
              <a:t>απλότητα,</a:t>
            </a:r>
            <a:r>
              <a:rPr sz="1100" b="1" spc="60" dirty="0">
                <a:latin typeface="Calibri"/>
                <a:cs typeface="Calibri"/>
              </a:rPr>
              <a:t> </a:t>
            </a:r>
            <a:r>
              <a:rPr sz="1100" spc="114" dirty="0">
                <a:latin typeface="Calibri"/>
                <a:cs typeface="Calibri"/>
              </a:rPr>
              <a:t>η</a:t>
            </a:r>
            <a:r>
              <a:rPr sz="1100" spc="55" dirty="0">
                <a:latin typeface="Calibri"/>
                <a:cs typeface="Calibri"/>
              </a:rPr>
              <a:t> </a:t>
            </a:r>
            <a:r>
              <a:rPr sz="1100" b="1" spc="114" dirty="0">
                <a:latin typeface="Calibri"/>
                <a:cs typeface="Calibri"/>
              </a:rPr>
              <a:t>ασφαλής</a:t>
            </a:r>
            <a:r>
              <a:rPr sz="1100" b="1" spc="60" dirty="0">
                <a:latin typeface="Calibri"/>
                <a:cs typeface="Calibri"/>
              </a:rPr>
              <a:t> </a:t>
            </a:r>
            <a:r>
              <a:rPr sz="1100" spc="105" dirty="0">
                <a:latin typeface="Calibri"/>
                <a:cs typeface="Calibri"/>
              </a:rPr>
              <a:t>ανταλλαγή</a:t>
            </a:r>
            <a:r>
              <a:rPr sz="1100" spc="60" dirty="0">
                <a:latin typeface="Calibri"/>
                <a:cs typeface="Calibri"/>
              </a:rPr>
              <a:t> </a:t>
            </a:r>
            <a:r>
              <a:rPr sz="1100" spc="105" dirty="0">
                <a:latin typeface="Calibri"/>
                <a:cs typeface="Calibri"/>
              </a:rPr>
              <a:t>του</a:t>
            </a:r>
            <a:r>
              <a:rPr sz="1100" spc="55" dirty="0">
                <a:latin typeface="Calibri"/>
                <a:cs typeface="Calibri"/>
              </a:rPr>
              <a:t> </a:t>
            </a:r>
            <a:r>
              <a:rPr sz="1100" spc="95" dirty="0">
                <a:latin typeface="Calibri"/>
                <a:cs typeface="Calibri"/>
              </a:rPr>
              <a:t>κλειδιού</a:t>
            </a:r>
            <a:r>
              <a:rPr sz="1100" spc="55" dirty="0">
                <a:latin typeface="Calibri"/>
                <a:cs typeface="Calibri"/>
              </a:rPr>
              <a:t> </a:t>
            </a:r>
            <a:r>
              <a:rPr sz="1100" spc="100" dirty="0">
                <a:latin typeface="Calibri"/>
                <a:cs typeface="Calibri"/>
              </a:rPr>
              <a:t>μεταξύ</a:t>
            </a:r>
            <a:r>
              <a:rPr sz="1100" spc="55" dirty="0">
                <a:latin typeface="Calibri"/>
                <a:cs typeface="Calibri"/>
              </a:rPr>
              <a:t> </a:t>
            </a:r>
            <a:r>
              <a:rPr sz="1100" spc="105" dirty="0">
                <a:latin typeface="Calibri"/>
                <a:cs typeface="Calibri"/>
              </a:rPr>
              <a:t>του</a:t>
            </a:r>
            <a:r>
              <a:rPr sz="1100" spc="55" dirty="0">
                <a:latin typeface="Calibri"/>
                <a:cs typeface="Calibri"/>
              </a:rPr>
              <a:t> </a:t>
            </a:r>
            <a:r>
              <a:rPr sz="1100" b="1" spc="110" dirty="0">
                <a:latin typeface="Calibri"/>
                <a:cs typeface="Calibri"/>
              </a:rPr>
              <a:t>αποστολέα</a:t>
            </a:r>
            <a:r>
              <a:rPr sz="1100" b="1" spc="65" dirty="0">
                <a:latin typeface="Calibri"/>
                <a:cs typeface="Calibri"/>
              </a:rPr>
              <a:t> </a:t>
            </a:r>
            <a:r>
              <a:rPr sz="1100" b="1" spc="95" dirty="0">
                <a:latin typeface="Calibri"/>
                <a:cs typeface="Calibri"/>
              </a:rPr>
              <a:t>και</a:t>
            </a:r>
            <a:r>
              <a:rPr sz="1100" b="1" spc="60" dirty="0">
                <a:latin typeface="Calibri"/>
                <a:cs typeface="Calibri"/>
              </a:rPr>
              <a:t> </a:t>
            </a:r>
            <a:r>
              <a:rPr sz="1100" b="1" spc="105" dirty="0">
                <a:latin typeface="Calibri"/>
                <a:cs typeface="Calibri"/>
              </a:rPr>
              <a:t>του</a:t>
            </a:r>
            <a:r>
              <a:rPr sz="1100" b="1" spc="60" dirty="0">
                <a:latin typeface="Calibri"/>
                <a:cs typeface="Calibri"/>
              </a:rPr>
              <a:t> </a:t>
            </a:r>
            <a:r>
              <a:rPr sz="1100" b="1" spc="114" dirty="0">
                <a:latin typeface="Calibri"/>
                <a:cs typeface="Calibri"/>
              </a:rPr>
              <a:t>παραλήπτη</a:t>
            </a:r>
            <a:r>
              <a:rPr sz="1100" b="1" spc="55" dirty="0">
                <a:latin typeface="Calibri"/>
                <a:cs typeface="Calibri"/>
              </a:rPr>
              <a:t> </a:t>
            </a:r>
            <a:r>
              <a:rPr sz="1100" b="1" spc="100" dirty="0">
                <a:latin typeface="Calibri"/>
                <a:cs typeface="Calibri"/>
              </a:rPr>
              <a:t>αποτελεί </a:t>
            </a:r>
            <a:r>
              <a:rPr sz="1100" b="1" spc="-235" dirty="0">
                <a:latin typeface="Calibri"/>
                <a:cs typeface="Calibri"/>
              </a:rPr>
              <a:t> </a:t>
            </a:r>
            <a:r>
              <a:rPr sz="1100" spc="100" dirty="0">
                <a:latin typeface="Calibri"/>
                <a:cs typeface="Calibri"/>
              </a:rPr>
              <a:t>πρόκληση.</a:t>
            </a:r>
            <a:endParaRPr sz="1100" dirty="0">
              <a:latin typeface="Calibri"/>
              <a:cs typeface="Calibri"/>
            </a:endParaRPr>
          </a:p>
          <a:p>
            <a:pPr marL="12700">
              <a:lnSpc>
                <a:spcPct val="100000"/>
              </a:lnSpc>
              <a:spcBef>
                <a:spcPts val="50"/>
              </a:spcBef>
            </a:pPr>
            <a:r>
              <a:rPr sz="1100" spc="100" dirty="0">
                <a:latin typeface="Calibri"/>
                <a:cs typeface="Calibri"/>
              </a:rPr>
              <a:t>Κοινά</a:t>
            </a:r>
            <a:r>
              <a:rPr sz="1100" spc="60" dirty="0">
                <a:latin typeface="Calibri"/>
                <a:cs typeface="Calibri"/>
              </a:rPr>
              <a:t> </a:t>
            </a:r>
            <a:r>
              <a:rPr sz="1100" b="1" spc="110" dirty="0">
                <a:latin typeface="Calibri"/>
                <a:cs typeface="Calibri"/>
              </a:rPr>
              <a:t>παραδείγματα</a:t>
            </a:r>
            <a:r>
              <a:rPr sz="1100" b="1" spc="65" dirty="0">
                <a:latin typeface="Calibri"/>
                <a:cs typeface="Calibri"/>
              </a:rPr>
              <a:t> </a:t>
            </a:r>
            <a:r>
              <a:rPr sz="1100" spc="110" dirty="0">
                <a:latin typeface="Calibri"/>
                <a:cs typeface="Calibri"/>
              </a:rPr>
              <a:t>συστημάτων</a:t>
            </a:r>
            <a:r>
              <a:rPr sz="1100" spc="55" dirty="0">
                <a:latin typeface="Calibri"/>
                <a:cs typeface="Calibri"/>
              </a:rPr>
              <a:t> </a:t>
            </a:r>
            <a:r>
              <a:rPr sz="1100" spc="105" dirty="0">
                <a:latin typeface="Calibri"/>
                <a:cs typeface="Calibri"/>
              </a:rPr>
              <a:t>κρυπτογραφίας</a:t>
            </a:r>
            <a:r>
              <a:rPr sz="1100" spc="65" dirty="0">
                <a:latin typeface="Calibri"/>
                <a:cs typeface="Calibri"/>
              </a:rPr>
              <a:t> </a:t>
            </a:r>
            <a:r>
              <a:rPr sz="1100" spc="100" dirty="0">
                <a:latin typeface="Calibri"/>
                <a:cs typeface="Calibri"/>
              </a:rPr>
              <a:t>συμμετρικού</a:t>
            </a:r>
            <a:r>
              <a:rPr sz="1100" spc="60" dirty="0">
                <a:latin typeface="Calibri"/>
                <a:cs typeface="Calibri"/>
              </a:rPr>
              <a:t> </a:t>
            </a:r>
            <a:r>
              <a:rPr sz="1100" spc="90" dirty="0">
                <a:latin typeface="Calibri"/>
                <a:cs typeface="Calibri"/>
              </a:rPr>
              <a:t>κλειδιού</a:t>
            </a:r>
            <a:r>
              <a:rPr sz="1100" spc="60" dirty="0">
                <a:latin typeface="Calibri"/>
                <a:cs typeface="Calibri"/>
              </a:rPr>
              <a:t> </a:t>
            </a:r>
            <a:r>
              <a:rPr sz="1100" spc="105" dirty="0">
                <a:latin typeface="Calibri"/>
                <a:cs typeface="Calibri"/>
              </a:rPr>
              <a:t>περιλαμβάνουν</a:t>
            </a:r>
            <a:r>
              <a:rPr sz="1100" spc="60" dirty="0">
                <a:latin typeface="Calibri"/>
                <a:cs typeface="Calibri"/>
              </a:rPr>
              <a:t> </a:t>
            </a:r>
            <a:r>
              <a:rPr sz="1100" spc="95" dirty="0">
                <a:latin typeface="Calibri"/>
                <a:cs typeface="Calibri"/>
              </a:rPr>
              <a:t>το</a:t>
            </a:r>
            <a:r>
              <a:rPr sz="1100" spc="65" dirty="0">
                <a:latin typeface="Calibri"/>
                <a:cs typeface="Calibri"/>
              </a:rPr>
              <a:t> </a:t>
            </a:r>
            <a:r>
              <a:rPr sz="1100" b="1" spc="105" dirty="0">
                <a:latin typeface="Calibri"/>
                <a:cs typeface="Calibri"/>
              </a:rPr>
              <a:t>Data</a:t>
            </a:r>
            <a:r>
              <a:rPr sz="1100" b="1" spc="55" dirty="0">
                <a:latin typeface="Calibri"/>
                <a:cs typeface="Calibri"/>
              </a:rPr>
              <a:t> </a:t>
            </a:r>
            <a:r>
              <a:rPr sz="1100" b="1" spc="95" dirty="0">
                <a:latin typeface="Calibri"/>
                <a:cs typeface="Calibri"/>
              </a:rPr>
              <a:t>Encryption</a:t>
            </a:r>
            <a:r>
              <a:rPr sz="1100" b="1" spc="65" dirty="0">
                <a:latin typeface="Calibri"/>
                <a:cs typeface="Calibri"/>
              </a:rPr>
              <a:t> </a:t>
            </a:r>
            <a:r>
              <a:rPr sz="1100" b="1" spc="90" dirty="0">
                <a:latin typeface="Calibri"/>
                <a:cs typeface="Calibri"/>
              </a:rPr>
              <a:t>Standard</a:t>
            </a:r>
            <a:endParaRPr sz="1100" dirty="0">
              <a:latin typeface="Calibri"/>
              <a:cs typeface="Calibri"/>
            </a:endParaRPr>
          </a:p>
          <a:p>
            <a:pPr marL="12700">
              <a:lnSpc>
                <a:spcPct val="100000"/>
              </a:lnSpc>
              <a:spcBef>
                <a:spcPts val="40"/>
              </a:spcBef>
            </a:pPr>
            <a:r>
              <a:rPr sz="1100" spc="90" dirty="0">
                <a:latin typeface="Calibri"/>
                <a:cs typeface="Calibri"/>
              </a:rPr>
              <a:t>(DES)</a:t>
            </a:r>
            <a:r>
              <a:rPr sz="1100" spc="45" dirty="0">
                <a:latin typeface="Calibri"/>
                <a:cs typeface="Calibri"/>
              </a:rPr>
              <a:t> </a:t>
            </a:r>
            <a:r>
              <a:rPr sz="1100" b="1" spc="95" dirty="0">
                <a:latin typeface="Calibri"/>
                <a:cs typeface="Calibri"/>
              </a:rPr>
              <a:t>και</a:t>
            </a:r>
            <a:r>
              <a:rPr sz="1100" b="1" spc="50" dirty="0">
                <a:latin typeface="Calibri"/>
                <a:cs typeface="Calibri"/>
              </a:rPr>
              <a:t> </a:t>
            </a:r>
            <a:r>
              <a:rPr sz="1100" spc="95" dirty="0">
                <a:latin typeface="Calibri"/>
                <a:cs typeface="Calibri"/>
              </a:rPr>
              <a:t>το</a:t>
            </a:r>
            <a:r>
              <a:rPr sz="1100" spc="55" dirty="0">
                <a:latin typeface="Calibri"/>
                <a:cs typeface="Calibri"/>
              </a:rPr>
              <a:t> </a:t>
            </a:r>
            <a:r>
              <a:rPr sz="1100" spc="105" dirty="0">
                <a:latin typeface="Calibri"/>
                <a:cs typeface="Calibri"/>
              </a:rPr>
              <a:t>Advanced</a:t>
            </a:r>
            <a:r>
              <a:rPr sz="1100" spc="50" dirty="0">
                <a:latin typeface="Calibri"/>
                <a:cs typeface="Calibri"/>
              </a:rPr>
              <a:t> </a:t>
            </a:r>
            <a:r>
              <a:rPr sz="1100" b="1" spc="95" dirty="0">
                <a:latin typeface="Calibri"/>
                <a:cs typeface="Calibri"/>
              </a:rPr>
              <a:t>Encryption</a:t>
            </a:r>
            <a:r>
              <a:rPr sz="1100" b="1" spc="45" dirty="0">
                <a:latin typeface="Calibri"/>
                <a:cs typeface="Calibri"/>
              </a:rPr>
              <a:t> </a:t>
            </a:r>
            <a:r>
              <a:rPr sz="1100" b="1" spc="100" dirty="0">
                <a:latin typeface="Calibri"/>
                <a:cs typeface="Calibri"/>
              </a:rPr>
              <a:t>Standard</a:t>
            </a:r>
            <a:r>
              <a:rPr sz="1100" b="1" spc="50" dirty="0">
                <a:latin typeface="Calibri"/>
                <a:cs typeface="Calibri"/>
              </a:rPr>
              <a:t> </a:t>
            </a:r>
            <a:r>
              <a:rPr sz="1100" b="1" spc="85" dirty="0">
                <a:latin typeface="Calibri"/>
                <a:cs typeface="Calibri"/>
              </a:rPr>
              <a:t>(AES).</a:t>
            </a:r>
            <a:endParaRPr sz="1100" dirty="0">
              <a:latin typeface="Calibri"/>
              <a:cs typeface="Calibri"/>
            </a:endParaRPr>
          </a:p>
        </p:txBody>
      </p:sp>
      <p:sp>
        <p:nvSpPr>
          <p:cNvPr id="21" name="object 21"/>
          <p:cNvSpPr txBox="1"/>
          <p:nvPr/>
        </p:nvSpPr>
        <p:spPr>
          <a:xfrm>
            <a:off x="2429262" y="3346850"/>
            <a:ext cx="8515350" cy="704850"/>
          </a:xfrm>
          <a:prstGeom prst="rect">
            <a:avLst/>
          </a:prstGeom>
        </p:spPr>
        <p:txBody>
          <a:bodyPr vert="horz" wrap="square" lIns="0" tIns="9525" rIns="0" bIns="0" rtlCol="0">
            <a:spAutoFit/>
          </a:bodyPr>
          <a:lstStyle/>
          <a:p>
            <a:pPr marL="12700" marR="5080">
              <a:lnSpc>
                <a:spcPct val="101699"/>
              </a:lnSpc>
              <a:spcBef>
                <a:spcPts val="75"/>
              </a:spcBef>
            </a:pPr>
            <a:r>
              <a:rPr sz="1100" b="1" spc="75" dirty="0">
                <a:latin typeface="Calibri"/>
                <a:cs typeface="Calibri"/>
              </a:rPr>
              <a:t>Συναρτήσεις κατακερματισμού: </a:t>
            </a:r>
            <a:r>
              <a:rPr sz="1100" spc="110" dirty="0">
                <a:latin typeface="Calibri"/>
                <a:cs typeface="Calibri"/>
              </a:rPr>
              <a:t>Ο </a:t>
            </a:r>
            <a:r>
              <a:rPr sz="1100" spc="75" dirty="0">
                <a:latin typeface="Calibri"/>
                <a:cs typeface="Calibri"/>
              </a:rPr>
              <a:t>αλγόριθμος αυτός </a:t>
            </a:r>
            <a:r>
              <a:rPr sz="1100" spc="70" dirty="0">
                <a:latin typeface="Calibri"/>
                <a:cs typeface="Calibri"/>
              </a:rPr>
              <a:t>λειτουργεί </a:t>
            </a:r>
            <a:r>
              <a:rPr sz="1100" b="1" spc="75" dirty="0">
                <a:latin typeface="Calibri"/>
                <a:cs typeface="Calibri"/>
              </a:rPr>
              <a:t>χωρίς </a:t>
            </a:r>
            <a:r>
              <a:rPr sz="1100" b="1" spc="60" dirty="0">
                <a:latin typeface="Calibri"/>
                <a:cs typeface="Calibri"/>
              </a:rPr>
              <a:t>κλειδί. </a:t>
            </a:r>
            <a:r>
              <a:rPr sz="1100" spc="70" dirty="0">
                <a:latin typeface="Calibri"/>
                <a:cs typeface="Calibri"/>
              </a:rPr>
              <a:t>Υπολογίζει </a:t>
            </a:r>
            <a:r>
              <a:rPr sz="1100" spc="75" dirty="0">
                <a:latin typeface="Calibri"/>
                <a:cs typeface="Calibri"/>
              </a:rPr>
              <a:t>μια </a:t>
            </a:r>
            <a:r>
              <a:rPr sz="1100" b="1" spc="80" dirty="0">
                <a:latin typeface="Calibri"/>
                <a:cs typeface="Calibri"/>
              </a:rPr>
              <a:t>διορθωμένη </a:t>
            </a:r>
            <a:r>
              <a:rPr sz="1100" spc="65" dirty="0">
                <a:latin typeface="Calibri"/>
                <a:cs typeface="Calibri"/>
              </a:rPr>
              <a:t>τιμή </a:t>
            </a:r>
            <a:r>
              <a:rPr sz="1100" spc="70" dirty="0">
                <a:latin typeface="Calibri"/>
                <a:cs typeface="Calibri"/>
              </a:rPr>
              <a:t> </a:t>
            </a:r>
            <a:r>
              <a:rPr sz="1100" b="1" spc="80" dirty="0">
                <a:latin typeface="Calibri"/>
                <a:cs typeface="Calibri"/>
              </a:rPr>
              <a:t>κατακερματισμού </a:t>
            </a:r>
            <a:r>
              <a:rPr sz="1100" spc="80" dirty="0">
                <a:latin typeface="Calibri"/>
                <a:cs typeface="Calibri"/>
              </a:rPr>
              <a:t>με </a:t>
            </a:r>
            <a:r>
              <a:rPr sz="1100" spc="85" dirty="0">
                <a:latin typeface="Calibri"/>
                <a:cs typeface="Calibri"/>
              </a:rPr>
              <a:t>βάση </a:t>
            </a:r>
            <a:r>
              <a:rPr sz="1100" spc="70" dirty="0">
                <a:latin typeface="Calibri"/>
                <a:cs typeface="Calibri"/>
              </a:rPr>
              <a:t>το </a:t>
            </a:r>
            <a:r>
              <a:rPr sz="1100" b="1" spc="75" dirty="0">
                <a:latin typeface="Calibri"/>
                <a:cs typeface="Calibri"/>
              </a:rPr>
              <a:t>κείμενο </a:t>
            </a:r>
            <a:r>
              <a:rPr sz="1100" b="1" spc="80" dirty="0">
                <a:latin typeface="Calibri"/>
                <a:cs typeface="Calibri"/>
              </a:rPr>
              <a:t>εισόδου δεδομένων, </a:t>
            </a:r>
            <a:r>
              <a:rPr sz="1100" spc="75" dirty="0">
                <a:latin typeface="Calibri"/>
                <a:cs typeface="Calibri"/>
              </a:rPr>
              <a:t>καθιστώντας </a:t>
            </a:r>
            <a:r>
              <a:rPr sz="1100" b="1" spc="80" dirty="0">
                <a:latin typeface="Calibri"/>
                <a:cs typeface="Calibri"/>
              </a:rPr>
              <a:t>αδύνατη </a:t>
            </a:r>
            <a:r>
              <a:rPr sz="1100" b="1" spc="75" dirty="0">
                <a:latin typeface="Calibri"/>
                <a:cs typeface="Calibri"/>
              </a:rPr>
              <a:t>την </a:t>
            </a:r>
            <a:r>
              <a:rPr sz="1100" b="1" spc="80" dirty="0">
                <a:latin typeface="Calibri"/>
                <a:cs typeface="Calibri"/>
              </a:rPr>
              <a:t>ανάκτηση </a:t>
            </a:r>
            <a:r>
              <a:rPr sz="1100" b="1" spc="70" dirty="0">
                <a:latin typeface="Calibri"/>
                <a:cs typeface="Calibri"/>
              </a:rPr>
              <a:t>της </a:t>
            </a:r>
            <a:r>
              <a:rPr sz="1100" b="1" spc="80" dirty="0">
                <a:latin typeface="Calibri"/>
                <a:cs typeface="Calibri"/>
              </a:rPr>
              <a:t>προέλευσης </a:t>
            </a:r>
            <a:r>
              <a:rPr sz="1100" b="1" spc="75" dirty="0">
                <a:latin typeface="Calibri"/>
                <a:cs typeface="Calibri"/>
              </a:rPr>
              <a:t>του </a:t>
            </a:r>
            <a:r>
              <a:rPr sz="1100" b="1" spc="80" dirty="0">
                <a:latin typeface="Calibri"/>
                <a:cs typeface="Calibri"/>
              </a:rPr>
              <a:t> </a:t>
            </a:r>
            <a:r>
              <a:rPr sz="1100" spc="80" dirty="0">
                <a:latin typeface="Calibri"/>
                <a:cs typeface="Calibri"/>
              </a:rPr>
              <a:t>πρωτότυπου</a:t>
            </a:r>
            <a:r>
              <a:rPr sz="1100" spc="35" dirty="0">
                <a:latin typeface="Calibri"/>
                <a:cs typeface="Calibri"/>
              </a:rPr>
              <a:t> </a:t>
            </a:r>
            <a:r>
              <a:rPr sz="1100" spc="75" dirty="0">
                <a:latin typeface="Calibri"/>
                <a:cs typeface="Calibri"/>
              </a:rPr>
              <a:t>περιεχομένου</a:t>
            </a:r>
            <a:r>
              <a:rPr sz="1100" spc="45" dirty="0">
                <a:latin typeface="Calibri"/>
                <a:cs typeface="Calibri"/>
              </a:rPr>
              <a:t> </a:t>
            </a:r>
            <a:r>
              <a:rPr sz="1100" spc="90" dirty="0">
                <a:latin typeface="Calibri"/>
                <a:cs typeface="Calibri"/>
              </a:rPr>
              <a:t>από</a:t>
            </a:r>
            <a:r>
              <a:rPr sz="1100" spc="50" dirty="0">
                <a:latin typeface="Calibri"/>
                <a:cs typeface="Calibri"/>
              </a:rPr>
              <a:t> </a:t>
            </a:r>
            <a:r>
              <a:rPr sz="1100" spc="70" dirty="0">
                <a:latin typeface="Calibri"/>
                <a:cs typeface="Calibri"/>
              </a:rPr>
              <a:t>τον</a:t>
            </a:r>
            <a:r>
              <a:rPr sz="1100" spc="45" dirty="0">
                <a:latin typeface="Calibri"/>
                <a:cs typeface="Calibri"/>
              </a:rPr>
              <a:t> </a:t>
            </a:r>
            <a:r>
              <a:rPr sz="1100" spc="75" dirty="0">
                <a:latin typeface="Calibri"/>
                <a:cs typeface="Calibri"/>
              </a:rPr>
              <a:t>κατακερματισμό.</a:t>
            </a:r>
            <a:r>
              <a:rPr sz="1100" spc="55" dirty="0">
                <a:latin typeface="Calibri"/>
                <a:cs typeface="Calibri"/>
              </a:rPr>
              <a:t> </a:t>
            </a:r>
            <a:r>
              <a:rPr sz="1100" b="1" spc="80" dirty="0">
                <a:latin typeface="Calibri"/>
                <a:cs typeface="Calibri"/>
              </a:rPr>
              <a:t>Οι</a:t>
            </a:r>
            <a:r>
              <a:rPr sz="1100" b="1" spc="50" dirty="0">
                <a:latin typeface="Calibri"/>
                <a:cs typeface="Calibri"/>
              </a:rPr>
              <a:t> </a:t>
            </a:r>
            <a:r>
              <a:rPr sz="1100" b="1" spc="75" dirty="0">
                <a:latin typeface="Calibri"/>
                <a:cs typeface="Calibri"/>
              </a:rPr>
              <a:t>συναρτήσεις</a:t>
            </a:r>
            <a:r>
              <a:rPr sz="1100" b="1" spc="50" dirty="0">
                <a:latin typeface="Calibri"/>
                <a:cs typeface="Calibri"/>
              </a:rPr>
              <a:t> </a:t>
            </a:r>
            <a:r>
              <a:rPr sz="1100" spc="75" dirty="0">
                <a:latin typeface="Calibri"/>
                <a:cs typeface="Calibri"/>
              </a:rPr>
              <a:t>κατακερματισμού</a:t>
            </a:r>
            <a:r>
              <a:rPr sz="1100" spc="45" dirty="0">
                <a:latin typeface="Calibri"/>
                <a:cs typeface="Calibri"/>
              </a:rPr>
              <a:t> </a:t>
            </a:r>
            <a:r>
              <a:rPr sz="1100" spc="70" dirty="0">
                <a:latin typeface="Calibri"/>
                <a:cs typeface="Calibri"/>
              </a:rPr>
              <a:t>χρησιμοποιούνται</a:t>
            </a:r>
            <a:r>
              <a:rPr sz="1100" spc="50" dirty="0">
                <a:latin typeface="Calibri"/>
                <a:cs typeface="Calibri"/>
              </a:rPr>
              <a:t> </a:t>
            </a:r>
            <a:r>
              <a:rPr sz="1100" spc="85" dirty="0">
                <a:latin typeface="Calibri"/>
                <a:cs typeface="Calibri"/>
              </a:rPr>
              <a:t>συνήθως</a:t>
            </a:r>
            <a:r>
              <a:rPr sz="1100" spc="45" dirty="0">
                <a:latin typeface="Calibri"/>
                <a:cs typeface="Calibri"/>
              </a:rPr>
              <a:t> </a:t>
            </a:r>
            <a:r>
              <a:rPr sz="1100" spc="80" dirty="0">
                <a:latin typeface="Calibri"/>
                <a:cs typeface="Calibri"/>
              </a:rPr>
              <a:t>σε</a:t>
            </a:r>
            <a:r>
              <a:rPr sz="1100" spc="45" dirty="0">
                <a:latin typeface="Calibri"/>
                <a:cs typeface="Calibri"/>
              </a:rPr>
              <a:t> </a:t>
            </a:r>
            <a:r>
              <a:rPr sz="1100" spc="80" dirty="0">
                <a:latin typeface="Calibri"/>
                <a:cs typeface="Calibri"/>
              </a:rPr>
              <a:t>διάφορα </a:t>
            </a:r>
            <a:r>
              <a:rPr sz="1100" spc="-229" dirty="0">
                <a:latin typeface="Calibri"/>
                <a:cs typeface="Calibri"/>
              </a:rPr>
              <a:t> </a:t>
            </a:r>
            <a:r>
              <a:rPr sz="1100" b="1" spc="70" dirty="0">
                <a:latin typeface="Calibri"/>
                <a:cs typeface="Calibri"/>
              </a:rPr>
              <a:t>λειτουργικά</a:t>
            </a:r>
            <a:r>
              <a:rPr sz="1100" b="1" spc="35" dirty="0">
                <a:latin typeface="Calibri"/>
                <a:cs typeface="Calibri"/>
              </a:rPr>
              <a:t> </a:t>
            </a:r>
            <a:r>
              <a:rPr sz="1100" b="1" spc="80" dirty="0">
                <a:latin typeface="Calibri"/>
                <a:cs typeface="Calibri"/>
              </a:rPr>
              <a:t>συστήματα</a:t>
            </a:r>
            <a:r>
              <a:rPr sz="1100" b="1" spc="40" dirty="0">
                <a:latin typeface="Calibri"/>
                <a:cs typeface="Calibri"/>
              </a:rPr>
              <a:t> </a:t>
            </a:r>
            <a:r>
              <a:rPr sz="1100" spc="70" dirty="0">
                <a:latin typeface="Calibri"/>
                <a:cs typeface="Calibri"/>
              </a:rPr>
              <a:t>για</a:t>
            </a:r>
            <a:r>
              <a:rPr sz="1100" spc="35" dirty="0">
                <a:latin typeface="Calibri"/>
                <a:cs typeface="Calibri"/>
              </a:rPr>
              <a:t> </a:t>
            </a:r>
            <a:r>
              <a:rPr sz="1100" spc="70" dirty="0">
                <a:latin typeface="Calibri"/>
                <a:cs typeface="Calibri"/>
              </a:rPr>
              <a:t>σκοπούς</a:t>
            </a:r>
            <a:r>
              <a:rPr sz="1100" spc="25" dirty="0">
                <a:latin typeface="Calibri"/>
                <a:cs typeface="Calibri"/>
              </a:rPr>
              <a:t> </a:t>
            </a:r>
            <a:r>
              <a:rPr sz="1100" b="1" spc="85" dirty="0">
                <a:latin typeface="Calibri"/>
                <a:cs typeface="Calibri"/>
              </a:rPr>
              <a:t>κρυπτογράφησης</a:t>
            </a:r>
            <a:r>
              <a:rPr sz="1100" b="1" spc="35" dirty="0">
                <a:latin typeface="Calibri"/>
                <a:cs typeface="Calibri"/>
              </a:rPr>
              <a:t> </a:t>
            </a:r>
            <a:r>
              <a:rPr sz="1100" b="1" spc="80" dirty="0">
                <a:latin typeface="Calibri"/>
                <a:cs typeface="Calibri"/>
              </a:rPr>
              <a:t>κωδικών</a:t>
            </a:r>
            <a:r>
              <a:rPr sz="1100" b="1" spc="35" dirty="0">
                <a:latin typeface="Calibri"/>
                <a:cs typeface="Calibri"/>
              </a:rPr>
              <a:t> </a:t>
            </a:r>
            <a:r>
              <a:rPr sz="1100" b="1" spc="80" dirty="0">
                <a:latin typeface="Calibri"/>
                <a:cs typeface="Calibri"/>
              </a:rPr>
              <a:t>πρόσβασης</a:t>
            </a:r>
            <a:r>
              <a:rPr sz="1100" spc="80" dirty="0">
                <a:latin typeface="Calibri"/>
                <a:cs typeface="Calibri"/>
              </a:rPr>
              <a:t>.</a:t>
            </a:r>
            <a:endParaRPr sz="1100" dirty="0">
              <a:latin typeface="Calibri"/>
              <a:cs typeface="Calibri"/>
            </a:endParaRPr>
          </a:p>
        </p:txBody>
      </p:sp>
      <p:sp>
        <p:nvSpPr>
          <p:cNvPr id="22" name="object 22"/>
          <p:cNvSpPr txBox="1"/>
          <p:nvPr/>
        </p:nvSpPr>
        <p:spPr>
          <a:xfrm>
            <a:off x="2335957" y="4803933"/>
            <a:ext cx="8383270" cy="880110"/>
          </a:xfrm>
          <a:prstGeom prst="rect">
            <a:avLst/>
          </a:prstGeom>
        </p:spPr>
        <p:txBody>
          <a:bodyPr vert="horz" wrap="square" lIns="0" tIns="8255" rIns="0" bIns="0" rtlCol="0">
            <a:spAutoFit/>
          </a:bodyPr>
          <a:lstStyle/>
          <a:p>
            <a:pPr marL="12700" marR="5080">
              <a:lnSpc>
                <a:spcPct val="102499"/>
              </a:lnSpc>
              <a:spcBef>
                <a:spcPts val="65"/>
              </a:spcBef>
            </a:pPr>
            <a:r>
              <a:rPr sz="1100" b="1" spc="80" dirty="0">
                <a:latin typeface="Calibri"/>
                <a:cs typeface="Calibri"/>
              </a:rPr>
              <a:t>Κρυπτογραφία </a:t>
            </a:r>
            <a:r>
              <a:rPr sz="1100" b="1" spc="85" dirty="0">
                <a:latin typeface="Calibri"/>
                <a:cs typeface="Calibri"/>
              </a:rPr>
              <a:t>ασύμμετρου </a:t>
            </a:r>
            <a:r>
              <a:rPr sz="1100" b="1" spc="65" dirty="0">
                <a:latin typeface="Calibri"/>
                <a:cs typeface="Calibri"/>
              </a:rPr>
              <a:t>κλειδιού: </a:t>
            </a:r>
            <a:r>
              <a:rPr sz="1100" spc="65" dirty="0">
                <a:latin typeface="Calibri"/>
                <a:cs typeface="Calibri"/>
              </a:rPr>
              <a:t>Για </a:t>
            </a:r>
            <a:r>
              <a:rPr sz="1100" b="1" spc="75" dirty="0">
                <a:latin typeface="Calibri"/>
                <a:cs typeface="Calibri"/>
              </a:rPr>
              <a:t>την </a:t>
            </a:r>
            <a:r>
              <a:rPr sz="1100" b="1" spc="85" dirty="0">
                <a:latin typeface="Calibri"/>
                <a:cs typeface="Calibri"/>
              </a:rPr>
              <a:t>κρυπτογράφηση </a:t>
            </a:r>
            <a:r>
              <a:rPr sz="1100" b="1" spc="70" dirty="0">
                <a:latin typeface="Calibri"/>
                <a:cs typeface="Calibri"/>
              </a:rPr>
              <a:t>και </a:t>
            </a:r>
            <a:r>
              <a:rPr sz="1100" b="1" spc="85" dirty="0">
                <a:latin typeface="Calibri"/>
                <a:cs typeface="Calibri"/>
              </a:rPr>
              <a:t>αποκρυπτογράφηση δεδομένων </a:t>
            </a:r>
            <a:r>
              <a:rPr sz="1100" spc="70" dirty="0">
                <a:latin typeface="Calibri"/>
                <a:cs typeface="Calibri"/>
              </a:rPr>
              <a:t>χρησιμοποιείται </a:t>
            </a:r>
            <a:r>
              <a:rPr sz="1100" spc="80" dirty="0">
                <a:latin typeface="Calibri"/>
                <a:cs typeface="Calibri"/>
              </a:rPr>
              <a:t>ένα </a:t>
            </a:r>
            <a:r>
              <a:rPr sz="1100" spc="85" dirty="0">
                <a:latin typeface="Calibri"/>
                <a:cs typeface="Calibri"/>
              </a:rPr>
              <a:t> </a:t>
            </a:r>
            <a:r>
              <a:rPr sz="1100" b="1" spc="75" dirty="0">
                <a:latin typeface="Calibri"/>
                <a:cs typeface="Calibri"/>
              </a:rPr>
              <a:t>ζεύγος κλειδιώνΤο </a:t>
            </a:r>
            <a:r>
              <a:rPr sz="1100" b="1" spc="80" dirty="0">
                <a:latin typeface="Calibri"/>
                <a:cs typeface="Calibri"/>
              </a:rPr>
              <a:t>δημόσιο </a:t>
            </a:r>
            <a:r>
              <a:rPr sz="1100" b="1" spc="65" dirty="0">
                <a:latin typeface="Calibri"/>
                <a:cs typeface="Calibri"/>
              </a:rPr>
              <a:t>κλειδί </a:t>
            </a:r>
            <a:r>
              <a:rPr sz="1100" b="1" spc="75" dirty="0">
                <a:latin typeface="Calibri"/>
                <a:cs typeface="Calibri"/>
              </a:rPr>
              <a:t>του </a:t>
            </a:r>
            <a:r>
              <a:rPr sz="1100" b="1" spc="85" dirty="0">
                <a:latin typeface="Calibri"/>
                <a:cs typeface="Calibri"/>
              </a:rPr>
              <a:t>παραλήπτη </a:t>
            </a:r>
            <a:r>
              <a:rPr sz="1100" spc="70" dirty="0">
                <a:latin typeface="Calibri"/>
                <a:cs typeface="Calibri"/>
              </a:rPr>
              <a:t>χρησιμοποιείται για </a:t>
            </a:r>
            <a:r>
              <a:rPr sz="1100" b="1" spc="75" dirty="0">
                <a:latin typeface="Calibri"/>
                <a:cs typeface="Calibri"/>
              </a:rPr>
              <a:t>την </a:t>
            </a:r>
            <a:r>
              <a:rPr sz="1100" b="1" spc="80" dirty="0">
                <a:latin typeface="Calibri"/>
                <a:cs typeface="Calibri"/>
              </a:rPr>
              <a:t>κρυπτογράφηση, </a:t>
            </a:r>
            <a:r>
              <a:rPr sz="1100" b="1" spc="90" dirty="0">
                <a:latin typeface="Calibri"/>
                <a:cs typeface="Calibri"/>
              </a:rPr>
              <a:t>ενώ </a:t>
            </a:r>
            <a:r>
              <a:rPr sz="1100" spc="70" dirty="0">
                <a:latin typeface="Calibri"/>
                <a:cs typeface="Calibri"/>
              </a:rPr>
              <a:t>το </a:t>
            </a:r>
            <a:r>
              <a:rPr sz="1100" spc="65" dirty="0">
                <a:latin typeface="Calibri"/>
                <a:cs typeface="Calibri"/>
              </a:rPr>
              <a:t>ιδιωτικό </a:t>
            </a:r>
            <a:r>
              <a:rPr sz="1100" spc="75" dirty="0">
                <a:latin typeface="Calibri"/>
                <a:cs typeface="Calibri"/>
              </a:rPr>
              <a:t>του </a:t>
            </a:r>
            <a:r>
              <a:rPr sz="1100" spc="65" dirty="0">
                <a:latin typeface="Calibri"/>
                <a:cs typeface="Calibri"/>
              </a:rPr>
              <a:t>κλειδί </a:t>
            </a:r>
            <a:r>
              <a:rPr sz="1100" spc="70" dirty="0">
                <a:latin typeface="Calibri"/>
                <a:cs typeface="Calibri"/>
              </a:rPr>
              <a:t> χρησιμοποιείται για </a:t>
            </a:r>
            <a:r>
              <a:rPr sz="1100" spc="75" dirty="0">
                <a:latin typeface="Calibri"/>
                <a:cs typeface="Calibri"/>
              </a:rPr>
              <a:t>την </a:t>
            </a:r>
            <a:r>
              <a:rPr sz="1100" spc="80" dirty="0">
                <a:latin typeface="Calibri"/>
                <a:cs typeface="Calibri"/>
              </a:rPr>
              <a:t>αποκρυπτογράφηση. Το </a:t>
            </a:r>
            <a:r>
              <a:rPr sz="1100" b="1" spc="80" dirty="0">
                <a:latin typeface="Calibri"/>
                <a:cs typeface="Calibri"/>
              </a:rPr>
              <a:t>δημόσιο </a:t>
            </a:r>
            <a:r>
              <a:rPr sz="1100" spc="70" dirty="0">
                <a:latin typeface="Calibri"/>
                <a:cs typeface="Calibri"/>
              </a:rPr>
              <a:t>και το </a:t>
            </a:r>
            <a:r>
              <a:rPr sz="1100" b="1" spc="70" dirty="0">
                <a:latin typeface="Calibri"/>
                <a:cs typeface="Calibri"/>
              </a:rPr>
              <a:t>ιδιωτικό </a:t>
            </a:r>
            <a:r>
              <a:rPr sz="1100" spc="65" dirty="0">
                <a:latin typeface="Calibri"/>
                <a:cs typeface="Calibri"/>
              </a:rPr>
              <a:t>κλειδί είναι </a:t>
            </a:r>
            <a:r>
              <a:rPr sz="1100" b="1" spc="75" dirty="0">
                <a:latin typeface="Calibri"/>
                <a:cs typeface="Calibri"/>
              </a:rPr>
              <a:t>διαφορετικά. </a:t>
            </a:r>
            <a:r>
              <a:rPr sz="1100" spc="85" dirty="0">
                <a:latin typeface="Calibri"/>
                <a:cs typeface="Calibri"/>
              </a:rPr>
              <a:t>Ακόμη </a:t>
            </a:r>
            <a:r>
              <a:rPr sz="1100" spc="70" dirty="0">
                <a:latin typeface="Calibri"/>
                <a:cs typeface="Calibri"/>
              </a:rPr>
              <a:t>και </a:t>
            </a:r>
            <a:r>
              <a:rPr sz="1100" spc="85" dirty="0">
                <a:latin typeface="Calibri"/>
                <a:cs typeface="Calibri"/>
              </a:rPr>
              <a:t>αν </a:t>
            </a:r>
            <a:r>
              <a:rPr sz="1100" spc="70" dirty="0">
                <a:latin typeface="Calibri"/>
                <a:cs typeface="Calibri"/>
              </a:rPr>
              <a:t>το </a:t>
            </a:r>
            <a:r>
              <a:rPr sz="1100" b="1" spc="80" dirty="0">
                <a:latin typeface="Calibri"/>
                <a:cs typeface="Calibri"/>
              </a:rPr>
              <a:t>δημόσιο </a:t>
            </a:r>
            <a:r>
              <a:rPr sz="1100" b="1" spc="85" dirty="0">
                <a:latin typeface="Calibri"/>
                <a:cs typeface="Calibri"/>
              </a:rPr>
              <a:t> </a:t>
            </a:r>
            <a:r>
              <a:rPr sz="1100" spc="65" dirty="0">
                <a:latin typeface="Calibri"/>
                <a:cs typeface="Calibri"/>
              </a:rPr>
              <a:t>κλειδί</a:t>
            </a:r>
            <a:r>
              <a:rPr sz="1100" spc="40" dirty="0">
                <a:latin typeface="Calibri"/>
                <a:cs typeface="Calibri"/>
              </a:rPr>
              <a:t> </a:t>
            </a:r>
            <a:r>
              <a:rPr sz="1100" spc="65" dirty="0">
                <a:latin typeface="Calibri"/>
                <a:cs typeface="Calibri"/>
              </a:rPr>
              <a:t>είναι</a:t>
            </a:r>
            <a:r>
              <a:rPr sz="1100" spc="40" dirty="0">
                <a:latin typeface="Calibri"/>
                <a:cs typeface="Calibri"/>
              </a:rPr>
              <a:t> </a:t>
            </a:r>
            <a:r>
              <a:rPr sz="1100" b="1" spc="80" dirty="0">
                <a:latin typeface="Calibri"/>
                <a:cs typeface="Calibri"/>
              </a:rPr>
              <a:t>ευρέως</a:t>
            </a:r>
            <a:r>
              <a:rPr sz="1100" b="1" spc="40" dirty="0">
                <a:latin typeface="Calibri"/>
                <a:cs typeface="Calibri"/>
              </a:rPr>
              <a:t> </a:t>
            </a:r>
            <a:r>
              <a:rPr sz="1100" b="1" spc="75" dirty="0">
                <a:latin typeface="Calibri"/>
                <a:cs typeface="Calibri"/>
              </a:rPr>
              <a:t>γνωστό,</a:t>
            </a:r>
            <a:r>
              <a:rPr sz="1100" b="1" spc="45" dirty="0">
                <a:latin typeface="Calibri"/>
                <a:cs typeface="Calibri"/>
              </a:rPr>
              <a:t> </a:t>
            </a:r>
            <a:r>
              <a:rPr sz="1100" spc="80" dirty="0">
                <a:latin typeface="Calibri"/>
                <a:cs typeface="Calibri"/>
              </a:rPr>
              <a:t>μόνο</a:t>
            </a:r>
            <a:r>
              <a:rPr sz="1100" spc="45" dirty="0">
                <a:latin typeface="Calibri"/>
                <a:cs typeface="Calibri"/>
              </a:rPr>
              <a:t> </a:t>
            </a:r>
            <a:r>
              <a:rPr sz="1100" spc="85" dirty="0">
                <a:latin typeface="Calibri"/>
                <a:cs typeface="Calibri"/>
              </a:rPr>
              <a:t>ο</a:t>
            </a:r>
            <a:r>
              <a:rPr sz="1100" spc="40" dirty="0">
                <a:latin typeface="Calibri"/>
                <a:cs typeface="Calibri"/>
              </a:rPr>
              <a:t> </a:t>
            </a:r>
            <a:r>
              <a:rPr sz="1100" spc="75" dirty="0">
                <a:latin typeface="Calibri"/>
                <a:cs typeface="Calibri"/>
              </a:rPr>
              <a:t>προοριζόμενος</a:t>
            </a:r>
            <a:r>
              <a:rPr sz="1100" spc="40" dirty="0">
                <a:latin typeface="Calibri"/>
                <a:cs typeface="Calibri"/>
              </a:rPr>
              <a:t> </a:t>
            </a:r>
            <a:r>
              <a:rPr sz="1100" b="1" spc="80" dirty="0">
                <a:latin typeface="Calibri"/>
                <a:cs typeface="Calibri"/>
              </a:rPr>
              <a:t>παραλήπτης,</a:t>
            </a:r>
            <a:r>
              <a:rPr sz="1100" b="1" spc="45" dirty="0">
                <a:latin typeface="Calibri"/>
                <a:cs typeface="Calibri"/>
              </a:rPr>
              <a:t> </a:t>
            </a:r>
            <a:r>
              <a:rPr sz="1100" b="1" spc="90" dirty="0">
                <a:latin typeface="Calibri"/>
                <a:cs typeface="Calibri"/>
              </a:rPr>
              <a:t>ο</a:t>
            </a:r>
            <a:r>
              <a:rPr sz="1100" b="1" spc="40" dirty="0">
                <a:latin typeface="Calibri"/>
                <a:cs typeface="Calibri"/>
              </a:rPr>
              <a:t> </a:t>
            </a:r>
            <a:r>
              <a:rPr sz="1100" b="1" spc="75" dirty="0">
                <a:latin typeface="Calibri"/>
                <a:cs typeface="Calibri"/>
              </a:rPr>
              <a:t>οποίος</a:t>
            </a:r>
            <a:r>
              <a:rPr sz="1100" b="1" spc="50" dirty="0">
                <a:latin typeface="Calibri"/>
                <a:cs typeface="Calibri"/>
              </a:rPr>
              <a:t> </a:t>
            </a:r>
            <a:r>
              <a:rPr sz="1100" b="1" spc="75" dirty="0">
                <a:latin typeface="Calibri"/>
                <a:cs typeface="Calibri"/>
              </a:rPr>
              <a:t>το</a:t>
            </a:r>
            <a:r>
              <a:rPr sz="1100" b="1" spc="45" dirty="0">
                <a:latin typeface="Calibri"/>
                <a:cs typeface="Calibri"/>
              </a:rPr>
              <a:t> </a:t>
            </a:r>
            <a:r>
              <a:rPr sz="1100" spc="65" dirty="0">
                <a:latin typeface="Calibri"/>
                <a:cs typeface="Calibri"/>
              </a:rPr>
              <a:t>ιδιωτικό</a:t>
            </a:r>
            <a:r>
              <a:rPr sz="1100" spc="40" dirty="0">
                <a:latin typeface="Calibri"/>
                <a:cs typeface="Calibri"/>
              </a:rPr>
              <a:t> </a:t>
            </a:r>
            <a:r>
              <a:rPr sz="1100" b="1" spc="60" dirty="0">
                <a:latin typeface="Calibri"/>
                <a:cs typeface="Calibri"/>
              </a:rPr>
              <a:t>κλειδί,</a:t>
            </a:r>
            <a:r>
              <a:rPr sz="1100" b="1" spc="40" dirty="0">
                <a:latin typeface="Calibri"/>
                <a:cs typeface="Calibri"/>
              </a:rPr>
              <a:t> </a:t>
            </a:r>
            <a:r>
              <a:rPr sz="1100" b="1" spc="80" dirty="0">
                <a:latin typeface="Calibri"/>
                <a:cs typeface="Calibri"/>
              </a:rPr>
              <a:t>μπορεί</a:t>
            </a:r>
            <a:r>
              <a:rPr sz="1100" b="1" spc="40" dirty="0">
                <a:latin typeface="Calibri"/>
                <a:cs typeface="Calibri"/>
              </a:rPr>
              <a:t> </a:t>
            </a:r>
            <a:r>
              <a:rPr sz="1100" spc="80" dirty="0">
                <a:latin typeface="Calibri"/>
                <a:cs typeface="Calibri"/>
              </a:rPr>
              <a:t>να</a:t>
            </a:r>
            <a:r>
              <a:rPr sz="1100" spc="45" dirty="0">
                <a:latin typeface="Calibri"/>
                <a:cs typeface="Calibri"/>
              </a:rPr>
              <a:t> </a:t>
            </a:r>
            <a:r>
              <a:rPr sz="1100" spc="75" dirty="0">
                <a:latin typeface="Calibri"/>
                <a:cs typeface="Calibri"/>
              </a:rPr>
              <a:t>αποκωδικοποιήσει</a:t>
            </a:r>
            <a:r>
              <a:rPr sz="1100" spc="40" dirty="0">
                <a:latin typeface="Calibri"/>
                <a:cs typeface="Calibri"/>
              </a:rPr>
              <a:t> </a:t>
            </a:r>
            <a:r>
              <a:rPr sz="1100" spc="70" dirty="0">
                <a:latin typeface="Calibri"/>
                <a:cs typeface="Calibri"/>
              </a:rPr>
              <a:t>το </a:t>
            </a:r>
            <a:r>
              <a:rPr sz="1100" spc="-235" dirty="0">
                <a:latin typeface="Calibri"/>
                <a:cs typeface="Calibri"/>
              </a:rPr>
              <a:t> </a:t>
            </a:r>
            <a:r>
              <a:rPr sz="1100" b="1" spc="80" dirty="0">
                <a:latin typeface="Calibri"/>
                <a:cs typeface="Calibri"/>
              </a:rPr>
              <a:t>μήνυμα.</a:t>
            </a:r>
            <a:r>
              <a:rPr sz="1100" b="1" spc="35" dirty="0">
                <a:latin typeface="Calibri"/>
                <a:cs typeface="Calibri"/>
              </a:rPr>
              <a:t> </a:t>
            </a:r>
            <a:r>
              <a:rPr sz="1100" spc="110" dirty="0">
                <a:latin typeface="Calibri"/>
                <a:cs typeface="Calibri"/>
              </a:rPr>
              <a:t>Ο</a:t>
            </a:r>
            <a:r>
              <a:rPr sz="1100" spc="40" dirty="0">
                <a:latin typeface="Calibri"/>
                <a:cs typeface="Calibri"/>
              </a:rPr>
              <a:t> </a:t>
            </a:r>
            <a:r>
              <a:rPr sz="1100" spc="75" dirty="0">
                <a:latin typeface="Calibri"/>
                <a:cs typeface="Calibri"/>
              </a:rPr>
              <a:t>αλγόριθμος</a:t>
            </a:r>
            <a:r>
              <a:rPr sz="1100" spc="40" dirty="0">
                <a:latin typeface="Calibri"/>
                <a:cs typeface="Calibri"/>
              </a:rPr>
              <a:t> </a:t>
            </a:r>
            <a:r>
              <a:rPr sz="1100" b="1" spc="90" dirty="0">
                <a:latin typeface="Calibri"/>
                <a:cs typeface="Calibri"/>
              </a:rPr>
              <a:t>RSA</a:t>
            </a:r>
            <a:r>
              <a:rPr sz="1100" b="1" spc="40" dirty="0">
                <a:latin typeface="Calibri"/>
                <a:cs typeface="Calibri"/>
              </a:rPr>
              <a:t> </a:t>
            </a:r>
            <a:r>
              <a:rPr sz="1100" spc="65" dirty="0">
                <a:latin typeface="Calibri"/>
                <a:cs typeface="Calibri"/>
              </a:rPr>
              <a:t>είναι</a:t>
            </a:r>
            <a:r>
              <a:rPr sz="1100" spc="40" dirty="0">
                <a:latin typeface="Calibri"/>
                <a:cs typeface="Calibri"/>
              </a:rPr>
              <a:t> </a:t>
            </a:r>
            <a:r>
              <a:rPr sz="1100" b="1" spc="75" dirty="0">
                <a:latin typeface="Calibri"/>
                <a:cs typeface="Calibri"/>
              </a:rPr>
              <a:t>ένας</a:t>
            </a:r>
            <a:r>
              <a:rPr sz="1100" b="1" spc="30" dirty="0">
                <a:latin typeface="Calibri"/>
                <a:cs typeface="Calibri"/>
              </a:rPr>
              <a:t> </a:t>
            </a:r>
            <a:r>
              <a:rPr sz="1100" spc="90" dirty="0">
                <a:latin typeface="Calibri"/>
                <a:cs typeface="Calibri"/>
              </a:rPr>
              <a:t>από</a:t>
            </a:r>
            <a:r>
              <a:rPr sz="1100" spc="40" dirty="0">
                <a:latin typeface="Calibri"/>
                <a:cs typeface="Calibri"/>
              </a:rPr>
              <a:t> </a:t>
            </a:r>
            <a:r>
              <a:rPr sz="1100" spc="75" dirty="0">
                <a:latin typeface="Calibri"/>
                <a:cs typeface="Calibri"/>
              </a:rPr>
              <a:t>τους</a:t>
            </a:r>
            <a:r>
              <a:rPr sz="1100" spc="30" dirty="0">
                <a:latin typeface="Calibri"/>
                <a:cs typeface="Calibri"/>
              </a:rPr>
              <a:t> </a:t>
            </a:r>
            <a:r>
              <a:rPr sz="1100" spc="70" dirty="0">
                <a:latin typeface="Calibri"/>
                <a:cs typeface="Calibri"/>
              </a:rPr>
              <a:t>πιο</a:t>
            </a:r>
            <a:r>
              <a:rPr sz="1100" spc="40" dirty="0">
                <a:latin typeface="Calibri"/>
                <a:cs typeface="Calibri"/>
              </a:rPr>
              <a:t> </a:t>
            </a:r>
            <a:r>
              <a:rPr sz="1100" b="1" spc="80" dirty="0">
                <a:latin typeface="Calibri"/>
                <a:cs typeface="Calibri"/>
              </a:rPr>
              <a:t>γνωστούς</a:t>
            </a:r>
            <a:r>
              <a:rPr sz="1100" b="1" spc="40" dirty="0">
                <a:latin typeface="Calibri"/>
                <a:cs typeface="Calibri"/>
              </a:rPr>
              <a:t> </a:t>
            </a:r>
            <a:r>
              <a:rPr sz="1100" b="1" spc="80" dirty="0">
                <a:latin typeface="Calibri"/>
                <a:cs typeface="Calibri"/>
              </a:rPr>
              <a:t>αλγόριθμους</a:t>
            </a:r>
            <a:r>
              <a:rPr sz="1100" b="1" spc="35" dirty="0">
                <a:latin typeface="Calibri"/>
                <a:cs typeface="Calibri"/>
              </a:rPr>
              <a:t> </a:t>
            </a:r>
            <a:r>
              <a:rPr sz="1100" b="1" spc="80" dirty="0">
                <a:latin typeface="Calibri"/>
                <a:cs typeface="Calibri"/>
              </a:rPr>
              <a:t>κρυπτογραφίας</a:t>
            </a:r>
            <a:r>
              <a:rPr sz="1100" b="1" spc="40" dirty="0">
                <a:latin typeface="Calibri"/>
                <a:cs typeface="Calibri"/>
              </a:rPr>
              <a:t> </a:t>
            </a:r>
            <a:r>
              <a:rPr sz="1100" b="1" spc="80" dirty="0">
                <a:latin typeface="Calibri"/>
                <a:cs typeface="Calibri"/>
              </a:rPr>
              <a:t>ασύμμετρου</a:t>
            </a:r>
            <a:r>
              <a:rPr sz="1100" b="1" spc="45" dirty="0">
                <a:latin typeface="Calibri"/>
                <a:cs typeface="Calibri"/>
              </a:rPr>
              <a:t> </a:t>
            </a:r>
            <a:r>
              <a:rPr sz="1100" spc="65" dirty="0">
                <a:latin typeface="Calibri"/>
                <a:cs typeface="Calibri"/>
              </a:rPr>
              <a:t>κλειδιού</a:t>
            </a:r>
            <a:r>
              <a:rPr sz="1100" b="1" spc="65" dirty="0">
                <a:latin typeface="Calibri"/>
                <a:cs typeface="Calibri"/>
              </a:rPr>
              <a:t>.</a:t>
            </a:r>
            <a:endParaRPr sz="1100" dirty="0">
              <a:latin typeface="Calibri"/>
              <a:cs typeface="Calibri"/>
            </a:endParaRPr>
          </a:p>
        </p:txBody>
      </p:sp>
      <p:sp>
        <p:nvSpPr>
          <p:cNvPr id="23" name="object 23"/>
          <p:cNvSpPr txBox="1"/>
          <p:nvPr/>
        </p:nvSpPr>
        <p:spPr>
          <a:xfrm>
            <a:off x="11170602" y="5690552"/>
            <a:ext cx="142875" cy="154940"/>
          </a:xfrm>
          <a:prstGeom prst="rect">
            <a:avLst/>
          </a:prstGeom>
        </p:spPr>
        <p:txBody>
          <a:bodyPr vert="horz" wrap="square" lIns="0" tIns="12700" rIns="0" bIns="0" rtlCol="0">
            <a:spAutoFit/>
          </a:bodyPr>
          <a:lstStyle/>
          <a:p>
            <a:pPr marL="12700">
              <a:lnSpc>
                <a:spcPct val="100000"/>
              </a:lnSpc>
              <a:spcBef>
                <a:spcPts val="100"/>
              </a:spcBef>
            </a:pPr>
            <a:r>
              <a:rPr sz="850" spc="10" dirty="0">
                <a:latin typeface="Calibri"/>
                <a:cs typeface="Calibri"/>
              </a:rPr>
              <a:t>1</a:t>
            </a:r>
            <a:r>
              <a:rPr sz="850" spc="40" dirty="0">
                <a:latin typeface="Calibri"/>
                <a:cs typeface="Calibri"/>
              </a:rPr>
              <a:t>3</a:t>
            </a:r>
            <a:endParaRPr sz="850">
              <a:latin typeface="Calibri"/>
              <a:cs typeface="Calibri"/>
            </a:endParaRPr>
          </a:p>
        </p:txBody>
      </p:sp>
      <p:sp>
        <p:nvSpPr>
          <p:cNvPr id="24" name="object 24"/>
          <p:cNvSpPr txBox="1"/>
          <p:nvPr/>
        </p:nvSpPr>
        <p:spPr>
          <a:xfrm>
            <a:off x="179704" y="5908992"/>
            <a:ext cx="2951480" cy="116839"/>
          </a:xfrm>
          <a:prstGeom prst="rect">
            <a:avLst/>
          </a:prstGeom>
        </p:spPr>
        <p:txBody>
          <a:bodyPr vert="horz" wrap="square" lIns="0" tIns="12700" rIns="0" bIns="0" rtlCol="0">
            <a:spAutoFit/>
          </a:bodyPr>
          <a:lstStyle/>
          <a:p>
            <a:pPr marL="12700">
              <a:lnSpc>
                <a:spcPct val="100000"/>
              </a:lnSpc>
              <a:spcBef>
                <a:spcPts val="100"/>
              </a:spcBef>
            </a:pPr>
            <a:r>
              <a:rPr sz="600" u="sng" spc="40" dirty="0">
                <a:solidFill>
                  <a:srgbClr val="85872B"/>
                </a:solidFill>
                <a:uFill>
                  <a:solidFill>
                    <a:srgbClr val="85872B"/>
                  </a:solidFill>
                </a:uFill>
                <a:latin typeface="Calibri"/>
                <a:cs typeface="Calibri"/>
                <a:hlinkClick r:id="rId8"/>
              </a:rPr>
              <a:t>Κρυπτογραφία</a:t>
            </a:r>
            <a:r>
              <a:rPr sz="600" u="sng" spc="25" dirty="0">
                <a:solidFill>
                  <a:srgbClr val="85872B"/>
                </a:solidFill>
                <a:uFill>
                  <a:solidFill>
                    <a:srgbClr val="85872B"/>
                  </a:solidFill>
                </a:uFill>
                <a:latin typeface="Calibri"/>
                <a:cs typeface="Calibri"/>
                <a:hlinkClick r:id="rId8"/>
              </a:rPr>
              <a:t> </a:t>
            </a:r>
            <a:r>
              <a:rPr sz="600" u="sng" spc="35" dirty="0">
                <a:solidFill>
                  <a:srgbClr val="85872B"/>
                </a:solidFill>
                <a:uFill>
                  <a:solidFill>
                    <a:srgbClr val="85872B"/>
                  </a:solidFill>
                </a:uFill>
                <a:latin typeface="Calibri"/>
                <a:cs typeface="Calibri"/>
                <a:hlinkClick r:id="rId8"/>
              </a:rPr>
              <a:t>και</a:t>
            </a:r>
            <a:r>
              <a:rPr sz="600" u="sng" spc="25" dirty="0">
                <a:solidFill>
                  <a:srgbClr val="85872B"/>
                </a:solidFill>
                <a:uFill>
                  <a:solidFill>
                    <a:srgbClr val="85872B"/>
                  </a:solidFill>
                </a:uFill>
                <a:latin typeface="Calibri"/>
                <a:cs typeface="Calibri"/>
                <a:hlinkClick r:id="rId8"/>
              </a:rPr>
              <a:t> </a:t>
            </a:r>
            <a:r>
              <a:rPr sz="600" u="sng" spc="40" dirty="0">
                <a:solidFill>
                  <a:srgbClr val="85872B"/>
                </a:solidFill>
                <a:uFill>
                  <a:solidFill>
                    <a:srgbClr val="85872B"/>
                  </a:solidFill>
                </a:uFill>
                <a:latin typeface="Calibri"/>
                <a:cs typeface="Calibri"/>
                <a:hlinkClick r:id="rId8"/>
              </a:rPr>
              <a:t>τα</a:t>
            </a:r>
            <a:r>
              <a:rPr sz="600" u="sng" spc="25" dirty="0">
                <a:solidFill>
                  <a:srgbClr val="85872B"/>
                </a:solidFill>
                <a:uFill>
                  <a:solidFill>
                    <a:srgbClr val="85872B"/>
                  </a:solidFill>
                </a:uFill>
                <a:latin typeface="Calibri"/>
                <a:cs typeface="Calibri"/>
                <a:hlinkClick r:id="rId8"/>
              </a:rPr>
              <a:t> </a:t>
            </a:r>
            <a:r>
              <a:rPr sz="600" u="sng" spc="35" dirty="0">
                <a:solidFill>
                  <a:srgbClr val="85872B"/>
                </a:solidFill>
                <a:uFill>
                  <a:solidFill>
                    <a:srgbClr val="85872B"/>
                  </a:solidFill>
                </a:uFill>
                <a:latin typeface="Calibri"/>
                <a:cs typeface="Calibri"/>
                <a:hlinkClick r:id="rId8"/>
              </a:rPr>
              <a:t>είδη</a:t>
            </a:r>
            <a:r>
              <a:rPr sz="600" u="sng" spc="25" dirty="0">
                <a:solidFill>
                  <a:srgbClr val="85872B"/>
                </a:solidFill>
                <a:uFill>
                  <a:solidFill>
                    <a:srgbClr val="85872B"/>
                  </a:solidFill>
                </a:uFill>
                <a:latin typeface="Calibri"/>
                <a:cs typeface="Calibri"/>
                <a:hlinkClick r:id="rId8"/>
              </a:rPr>
              <a:t> </a:t>
            </a:r>
            <a:r>
              <a:rPr sz="600" u="sng" spc="35" dirty="0">
                <a:solidFill>
                  <a:srgbClr val="85872B"/>
                </a:solidFill>
                <a:uFill>
                  <a:solidFill>
                    <a:srgbClr val="85872B"/>
                  </a:solidFill>
                </a:uFill>
                <a:latin typeface="Calibri"/>
                <a:cs typeface="Calibri"/>
              </a:rPr>
              <a:t>της</a:t>
            </a:r>
            <a:r>
              <a:rPr sz="600" spc="35" dirty="0">
                <a:solidFill>
                  <a:srgbClr val="85872B"/>
                </a:solidFill>
                <a:latin typeface="Calibri"/>
                <a:cs typeface="Calibri"/>
              </a:rPr>
              <a:t> </a:t>
            </a:r>
            <a:r>
              <a:rPr sz="600" spc="35" dirty="0">
                <a:latin typeface="Calibri"/>
                <a:cs typeface="Calibri"/>
              </a:rPr>
              <a:t>GeeksforGeeks,</a:t>
            </a:r>
            <a:r>
              <a:rPr sz="600" spc="20" dirty="0">
                <a:latin typeface="Calibri"/>
                <a:cs typeface="Calibri"/>
              </a:rPr>
              <a:t> </a:t>
            </a:r>
            <a:r>
              <a:rPr sz="600" spc="45" dirty="0">
                <a:latin typeface="Calibri"/>
                <a:cs typeface="Calibri"/>
              </a:rPr>
              <a:t>πρόσβαση</a:t>
            </a:r>
            <a:r>
              <a:rPr sz="600" spc="30" dirty="0">
                <a:latin typeface="Calibri"/>
                <a:cs typeface="Calibri"/>
              </a:rPr>
              <a:t> στις </a:t>
            </a:r>
            <a:r>
              <a:rPr sz="600" spc="40" dirty="0">
                <a:latin typeface="Calibri"/>
                <a:cs typeface="Calibri"/>
              </a:rPr>
              <a:t>Φεβρουαρίου</a:t>
            </a:r>
            <a:r>
              <a:rPr sz="600" spc="10" dirty="0">
                <a:latin typeface="Calibri"/>
                <a:cs typeface="Calibri"/>
              </a:rPr>
              <a:t> </a:t>
            </a:r>
            <a:r>
              <a:rPr sz="600" spc="30" dirty="0">
                <a:latin typeface="Calibri"/>
                <a:cs typeface="Calibri"/>
              </a:rPr>
              <a:t>2024</a:t>
            </a:r>
            <a:endParaRPr sz="600">
              <a:latin typeface="Calibri"/>
              <a:cs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3" name="object 3"/>
          <p:cNvSpPr txBox="1">
            <a:spLocks noGrp="1"/>
          </p:cNvSpPr>
          <p:nvPr>
            <p:ph type="title"/>
          </p:nvPr>
        </p:nvSpPr>
        <p:spPr>
          <a:xfrm>
            <a:off x="6489065" y="2912427"/>
            <a:ext cx="4347845" cy="414020"/>
          </a:xfrm>
          <a:prstGeom prst="rect">
            <a:avLst/>
          </a:prstGeom>
        </p:spPr>
        <p:txBody>
          <a:bodyPr vert="horz" wrap="square" lIns="0" tIns="12700" rIns="0" bIns="0" rtlCol="0">
            <a:spAutoFit/>
          </a:bodyPr>
          <a:lstStyle/>
          <a:p>
            <a:pPr marL="12700">
              <a:lnSpc>
                <a:spcPct val="100000"/>
              </a:lnSpc>
              <a:spcBef>
                <a:spcPts val="100"/>
              </a:spcBef>
            </a:pPr>
            <a:r>
              <a:rPr spc="185" dirty="0"/>
              <a:t>Συμμετρική</a:t>
            </a:r>
            <a:r>
              <a:rPr spc="175" dirty="0"/>
              <a:t> </a:t>
            </a:r>
            <a:r>
              <a:rPr spc="185" dirty="0"/>
              <a:t>κρυπτογράφηση</a:t>
            </a:r>
          </a:p>
        </p:txBody>
      </p:sp>
      <p:grpSp>
        <p:nvGrpSpPr>
          <p:cNvPr id="4" name="object 4"/>
          <p:cNvGrpSpPr/>
          <p:nvPr/>
        </p:nvGrpSpPr>
        <p:grpSpPr>
          <a:xfrm>
            <a:off x="0" y="0"/>
            <a:ext cx="6042660" cy="6879590"/>
            <a:chOff x="0" y="0"/>
            <a:chExt cx="6042660" cy="6879590"/>
          </a:xfrm>
        </p:grpSpPr>
        <p:sp>
          <p:nvSpPr>
            <p:cNvPr id="5" name="object 5"/>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sp>
          <p:nvSpPr>
            <p:cNvPr id="6" name="object 6"/>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7" name="object 7"/>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5841364" cy="6858000"/>
            </a:xfrm>
            <a:prstGeom prst="rect">
              <a:avLst/>
            </a:prstGeom>
          </p:spPr>
        </p:pic>
      </p:grpSp>
      <p:pic>
        <p:nvPicPr>
          <p:cNvPr id="9" name="object 9"/>
          <p:cNvPicPr/>
          <p:nvPr/>
        </p:nvPicPr>
        <p:blipFill>
          <a:blip r:embed="rId3" cstate="print"/>
          <a:stretch>
            <a:fillRect/>
          </a:stretch>
        </p:blipFill>
        <p:spPr>
          <a:xfrm>
            <a:off x="7549832" y="6033134"/>
            <a:ext cx="3246120" cy="602297"/>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042660" cy="6879590"/>
            <a:chOff x="0" y="0"/>
            <a:chExt cx="6042660" cy="6879590"/>
          </a:xfrm>
        </p:grpSpPr>
        <p:sp>
          <p:nvSpPr>
            <p:cNvPr id="3" name="object 3"/>
            <p:cNvSpPr/>
            <p:nvPr/>
          </p:nvSpPr>
          <p:spPr>
            <a:xfrm>
              <a:off x="4495800" y="5113019"/>
              <a:ext cx="799465" cy="1738630"/>
            </a:xfrm>
            <a:custGeom>
              <a:avLst/>
              <a:gdLst/>
              <a:ahLst/>
              <a:cxnLst/>
              <a:rect l="l" t="t" r="r" b="b"/>
              <a:pathLst>
                <a:path w="799464" h="1738629">
                  <a:moveTo>
                    <a:pt x="611504" y="0"/>
                  </a:moveTo>
                  <a:lnTo>
                    <a:pt x="562610" y="6667"/>
                  </a:lnTo>
                  <a:lnTo>
                    <a:pt x="517842" y="25399"/>
                  </a:lnTo>
                  <a:lnTo>
                    <a:pt x="479425" y="55244"/>
                  </a:lnTo>
                  <a:lnTo>
                    <a:pt x="449262" y="94614"/>
                  </a:lnTo>
                  <a:lnTo>
                    <a:pt x="429577" y="142239"/>
                  </a:lnTo>
                  <a:lnTo>
                    <a:pt x="0" y="1738312"/>
                  </a:lnTo>
                  <a:lnTo>
                    <a:pt x="27939" y="1738312"/>
                  </a:lnTo>
                  <a:lnTo>
                    <a:pt x="454977" y="148907"/>
                  </a:lnTo>
                  <a:lnTo>
                    <a:pt x="471487" y="107949"/>
                  </a:lnTo>
                  <a:lnTo>
                    <a:pt x="497204" y="74294"/>
                  </a:lnTo>
                  <a:lnTo>
                    <a:pt x="530542" y="48577"/>
                  </a:lnTo>
                  <a:lnTo>
                    <a:pt x="568960" y="32384"/>
                  </a:lnTo>
                  <a:lnTo>
                    <a:pt x="610870" y="26669"/>
                  </a:lnTo>
                  <a:lnTo>
                    <a:pt x="700020" y="26669"/>
                  </a:lnTo>
                  <a:lnTo>
                    <a:pt x="660400" y="6667"/>
                  </a:lnTo>
                  <a:lnTo>
                    <a:pt x="611504" y="0"/>
                  </a:lnTo>
                  <a:close/>
                </a:path>
                <a:path w="799464" h="1738629">
                  <a:moveTo>
                    <a:pt x="700020" y="26669"/>
                  </a:moveTo>
                  <a:lnTo>
                    <a:pt x="610870" y="26669"/>
                  </a:lnTo>
                  <a:lnTo>
                    <a:pt x="653732" y="32384"/>
                  </a:lnTo>
                  <a:lnTo>
                    <a:pt x="710882" y="60959"/>
                  </a:lnTo>
                  <a:lnTo>
                    <a:pt x="751839" y="109537"/>
                  </a:lnTo>
                  <a:lnTo>
                    <a:pt x="772477" y="170497"/>
                  </a:lnTo>
                  <a:lnTo>
                    <a:pt x="773429" y="202882"/>
                  </a:lnTo>
                  <a:lnTo>
                    <a:pt x="768032" y="235584"/>
                  </a:lnTo>
                  <a:lnTo>
                    <a:pt x="363537" y="1738312"/>
                  </a:lnTo>
                  <a:lnTo>
                    <a:pt x="391160" y="1738312"/>
                  </a:lnTo>
                  <a:lnTo>
                    <a:pt x="793114" y="242252"/>
                  </a:lnTo>
                  <a:lnTo>
                    <a:pt x="799464" y="204787"/>
                  </a:lnTo>
                  <a:lnTo>
                    <a:pt x="798195" y="167322"/>
                  </a:lnTo>
                  <a:lnTo>
                    <a:pt x="774382" y="96202"/>
                  </a:lnTo>
                  <a:lnTo>
                    <a:pt x="725804" y="39687"/>
                  </a:lnTo>
                  <a:lnTo>
                    <a:pt x="700020" y="26669"/>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5841364" cy="6858000"/>
            </a:xfrm>
            <a:prstGeom prst="rect">
              <a:avLst/>
            </a:prstGeom>
          </p:spPr>
        </p:pic>
        <p:sp>
          <p:nvSpPr>
            <p:cNvPr id="5" name="object 5"/>
            <p:cNvSpPr/>
            <p:nvPr/>
          </p:nvSpPr>
          <p:spPr>
            <a:xfrm>
              <a:off x="2933700" y="635"/>
              <a:ext cx="1818639" cy="6857365"/>
            </a:xfrm>
            <a:custGeom>
              <a:avLst/>
              <a:gdLst/>
              <a:ahLst/>
              <a:cxnLst/>
              <a:rect l="l" t="t" r="r" b="b"/>
              <a:pathLst>
                <a:path w="1818639" h="6857365">
                  <a:moveTo>
                    <a:pt x="1818322" y="0"/>
                  </a:moveTo>
                  <a:lnTo>
                    <a:pt x="0" y="6857365"/>
                  </a:lnTo>
                </a:path>
              </a:pathLst>
            </a:custGeom>
            <a:ln w="22225">
              <a:solidFill>
                <a:srgbClr val="D6791A"/>
              </a:solidFill>
            </a:ln>
          </p:spPr>
          <p:txBody>
            <a:bodyPr wrap="square" lIns="0" tIns="0" rIns="0" bIns="0" rtlCol="0"/>
            <a:lstStyle/>
            <a:p>
              <a:endParaRPr/>
            </a:p>
          </p:txBody>
        </p:sp>
        <p:sp>
          <p:nvSpPr>
            <p:cNvPr id="6" name="object 6"/>
            <p:cNvSpPr/>
            <p:nvPr/>
          </p:nvSpPr>
          <p:spPr>
            <a:xfrm>
              <a:off x="3497579" y="18097"/>
              <a:ext cx="2545080" cy="6837045"/>
            </a:xfrm>
            <a:custGeom>
              <a:avLst/>
              <a:gdLst/>
              <a:ahLst/>
              <a:cxnLst/>
              <a:rect l="l" t="t" r="r" b="b"/>
              <a:pathLst>
                <a:path w="2545079" h="6837045">
                  <a:moveTo>
                    <a:pt x="1321435" y="2282825"/>
                  </a:moveTo>
                  <a:lnTo>
                    <a:pt x="1271587" y="2291080"/>
                  </a:lnTo>
                  <a:lnTo>
                    <a:pt x="1226185" y="2312352"/>
                  </a:lnTo>
                  <a:lnTo>
                    <a:pt x="1187767" y="2345055"/>
                  </a:lnTo>
                  <a:lnTo>
                    <a:pt x="1159510" y="2388870"/>
                  </a:lnTo>
                  <a:lnTo>
                    <a:pt x="1159510" y="2390140"/>
                  </a:lnTo>
                  <a:lnTo>
                    <a:pt x="819150" y="3658235"/>
                  </a:lnTo>
                  <a:lnTo>
                    <a:pt x="0" y="6835457"/>
                  </a:lnTo>
                  <a:lnTo>
                    <a:pt x="6667" y="6836092"/>
                  </a:lnTo>
                  <a:lnTo>
                    <a:pt x="20955" y="6836727"/>
                  </a:lnTo>
                  <a:lnTo>
                    <a:pt x="26670" y="6836727"/>
                  </a:lnTo>
                  <a:lnTo>
                    <a:pt x="843365" y="3664267"/>
                  </a:lnTo>
                  <a:lnTo>
                    <a:pt x="1183322" y="2397760"/>
                  </a:lnTo>
                  <a:lnTo>
                    <a:pt x="1208087" y="2360295"/>
                  </a:lnTo>
                  <a:lnTo>
                    <a:pt x="1241107" y="2332037"/>
                  </a:lnTo>
                  <a:lnTo>
                    <a:pt x="1279842" y="2313940"/>
                  </a:lnTo>
                  <a:lnTo>
                    <a:pt x="1322705" y="2307272"/>
                  </a:lnTo>
                  <a:lnTo>
                    <a:pt x="1417637" y="2307272"/>
                  </a:lnTo>
                  <a:lnTo>
                    <a:pt x="1372870" y="2289175"/>
                  </a:lnTo>
                  <a:lnTo>
                    <a:pt x="1321435" y="2282825"/>
                  </a:lnTo>
                  <a:close/>
                </a:path>
                <a:path w="2545079" h="6837045">
                  <a:moveTo>
                    <a:pt x="1417637" y="2307272"/>
                  </a:moveTo>
                  <a:lnTo>
                    <a:pt x="1322705" y="2307272"/>
                  </a:lnTo>
                  <a:lnTo>
                    <a:pt x="1366837" y="2312987"/>
                  </a:lnTo>
                  <a:lnTo>
                    <a:pt x="1412557" y="2333942"/>
                  </a:lnTo>
                  <a:lnTo>
                    <a:pt x="1448435" y="2366962"/>
                  </a:lnTo>
                  <a:lnTo>
                    <a:pt x="1472565" y="2408872"/>
                  </a:lnTo>
                  <a:lnTo>
                    <a:pt x="1483042" y="2456180"/>
                  </a:lnTo>
                  <a:lnTo>
                    <a:pt x="1477962" y="2506345"/>
                  </a:lnTo>
                  <a:lnTo>
                    <a:pt x="1220152" y="3457575"/>
                  </a:lnTo>
                  <a:lnTo>
                    <a:pt x="1214120" y="3492817"/>
                  </a:lnTo>
                  <a:lnTo>
                    <a:pt x="1215072" y="3525837"/>
                  </a:lnTo>
                  <a:lnTo>
                    <a:pt x="1215072" y="3528377"/>
                  </a:lnTo>
                  <a:lnTo>
                    <a:pt x="1223010" y="3562985"/>
                  </a:lnTo>
                  <a:lnTo>
                    <a:pt x="1258570" y="3626167"/>
                  </a:lnTo>
                  <a:lnTo>
                    <a:pt x="1314767" y="3669665"/>
                  </a:lnTo>
                  <a:lnTo>
                    <a:pt x="1397635" y="3688715"/>
                  </a:lnTo>
                  <a:lnTo>
                    <a:pt x="1444625" y="3682365"/>
                  </a:lnTo>
                  <a:lnTo>
                    <a:pt x="1487805" y="3664267"/>
                  </a:lnTo>
                  <a:lnTo>
                    <a:pt x="1490662" y="3662362"/>
                  </a:lnTo>
                  <a:lnTo>
                    <a:pt x="1403985" y="3662362"/>
                  </a:lnTo>
                  <a:lnTo>
                    <a:pt x="1354137" y="3656965"/>
                  </a:lnTo>
                  <a:lnTo>
                    <a:pt x="1299210" y="3629977"/>
                  </a:lnTo>
                  <a:lnTo>
                    <a:pt x="1259205" y="3583940"/>
                  </a:lnTo>
                  <a:lnTo>
                    <a:pt x="1239202" y="3525837"/>
                  </a:lnTo>
                  <a:lnTo>
                    <a:pt x="1238567" y="3495040"/>
                  </a:lnTo>
                  <a:lnTo>
                    <a:pt x="1243965" y="3463925"/>
                  </a:lnTo>
                  <a:lnTo>
                    <a:pt x="1502092" y="2512695"/>
                  </a:lnTo>
                  <a:lnTo>
                    <a:pt x="1508442" y="2464117"/>
                  </a:lnTo>
                  <a:lnTo>
                    <a:pt x="1502092" y="2417127"/>
                  </a:lnTo>
                  <a:lnTo>
                    <a:pt x="1483995" y="2373630"/>
                  </a:lnTo>
                  <a:lnTo>
                    <a:pt x="1455737" y="2336482"/>
                  </a:lnTo>
                  <a:lnTo>
                    <a:pt x="1418272" y="2307590"/>
                  </a:lnTo>
                  <a:lnTo>
                    <a:pt x="1417637" y="2307272"/>
                  </a:lnTo>
                  <a:close/>
                </a:path>
                <a:path w="2545079" h="6837045">
                  <a:moveTo>
                    <a:pt x="2545080" y="0"/>
                  </a:moveTo>
                  <a:lnTo>
                    <a:pt x="2518410" y="0"/>
                  </a:lnTo>
                  <a:lnTo>
                    <a:pt x="1939290" y="2100580"/>
                  </a:lnTo>
                  <a:lnTo>
                    <a:pt x="1547495" y="3545840"/>
                  </a:lnTo>
                  <a:lnTo>
                    <a:pt x="1526540" y="3591560"/>
                  </a:lnTo>
                  <a:lnTo>
                    <a:pt x="1493520" y="3627755"/>
                  </a:lnTo>
                  <a:lnTo>
                    <a:pt x="1451610" y="3651885"/>
                  </a:lnTo>
                  <a:lnTo>
                    <a:pt x="1403985" y="3662362"/>
                  </a:lnTo>
                  <a:lnTo>
                    <a:pt x="1490662" y="3662362"/>
                  </a:lnTo>
                  <a:lnTo>
                    <a:pt x="1525270" y="3636010"/>
                  </a:lnTo>
                  <a:lnTo>
                    <a:pt x="1554162" y="3598545"/>
                  </a:lnTo>
                  <a:lnTo>
                    <a:pt x="1572895" y="3553460"/>
                  </a:lnTo>
                  <a:lnTo>
                    <a:pt x="1964690" y="2108200"/>
                  </a:lnTo>
                  <a:lnTo>
                    <a:pt x="2540000" y="16510"/>
                  </a:lnTo>
                  <a:lnTo>
                    <a:pt x="2543810" y="3810"/>
                  </a:lnTo>
                  <a:lnTo>
                    <a:pt x="2545080" y="0"/>
                  </a:lnTo>
                  <a:close/>
                </a:path>
              </a:pathLst>
            </a:custGeom>
            <a:solidFill>
              <a:srgbClr val="FFB800"/>
            </a:solidFill>
          </p:spPr>
          <p:txBody>
            <a:bodyPr wrap="square" lIns="0" tIns="0" rIns="0" bIns="0" rtlCol="0"/>
            <a:lstStyle/>
            <a:p>
              <a:endParaRPr/>
            </a:p>
          </p:txBody>
        </p:sp>
      </p:grpSp>
      <p:sp>
        <p:nvSpPr>
          <p:cNvPr id="7" name="object 7"/>
          <p:cNvSpPr txBox="1"/>
          <p:nvPr/>
        </p:nvSpPr>
        <p:spPr>
          <a:xfrm>
            <a:off x="9226550" y="31750"/>
            <a:ext cx="2874010" cy="154940"/>
          </a:xfrm>
          <a:prstGeom prst="rect">
            <a:avLst/>
          </a:prstGeom>
        </p:spPr>
        <p:txBody>
          <a:bodyPr vert="horz" wrap="square" lIns="0" tIns="12700" rIns="0" bIns="0" rtlCol="0">
            <a:spAutoFit/>
          </a:bodyPr>
          <a:lstStyle/>
          <a:p>
            <a:pPr marL="12700">
              <a:lnSpc>
                <a:spcPct val="100000"/>
              </a:lnSpc>
              <a:spcBef>
                <a:spcPts val="100"/>
              </a:spcBef>
            </a:pPr>
            <a:r>
              <a:rPr sz="850" spc="85" dirty="0">
                <a:solidFill>
                  <a:srgbClr val="FFFFFF"/>
                </a:solidFill>
                <a:latin typeface="Calibri"/>
                <a:cs typeface="Calibri"/>
              </a:rPr>
              <a:t>CSP004_S_M:</a:t>
            </a:r>
            <a:r>
              <a:rPr sz="850" spc="30" dirty="0">
                <a:solidFill>
                  <a:srgbClr val="FFFFFF"/>
                </a:solidFill>
                <a:latin typeface="Calibri"/>
                <a:cs typeface="Calibri"/>
              </a:rPr>
              <a:t> </a:t>
            </a:r>
            <a:r>
              <a:rPr sz="850" spc="75" dirty="0">
                <a:solidFill>
                  <a:srgbClr val="FFFFFF"/>
                </a:solidFill>
                <a:latin typeface="Calibri"/>
                <a:cs typeface="Calibri"/>
              </a:rPr>
              <a:t>Abdelkader</a:t>
            </a:r>
            <a:r>
              <a:rPr sz="850" spc="45" dirty="0">
                <a:solidFill>
                  <a:srgbClr val="FFFFFF"/>
                </a:solidFill>
                <a:latin typeface="Calibri"/>
                <a:cs typeface="Calibri"/>
              </a:rPr>
              <a:t> </a:t>
            </a:r>
            <a:r>
              <a:rPr sz="850" spc="80" dirty="0">
                <a:solidFill>
                  <a:srgbClr val="FFFFFF"/>
                </a:solidFill>
                <a:latin typeface="Calibri"/>
                <a:cs typeface="Calibri"/>
              </a:rPr>
              <a:t>Shaaban</a:t>
            </a:r>
            <a:r>
              <a:rPr sz="850" spc="40" dirty="0">
                <a:solidFill>
                  <a:srgbClr val="FFFFFF"/>
                </a:solidFill>
                <a:latin typeface="Calibri"/>
                <a:cs typeface="Calibri"/>
              </a:rPr>
              <a:t> </a:t>
            </a:r>
            <a:r>
              <a:rPr sz="850" spc="70" dirty="0">
                <a:solidFill>
                  <a:srgbClr val="FFFFFF"/>
                </a:solidFill>
                <a:latin typeface="Calibri"/>
                <a:cs typeface="Calibri"/>
              </a:rPr>
              <a:t>και</a:t>
            </a:r>
            <a:r>
              <a:rPr sz="850" spc="35" dirty="0">
                <a:solidFill>
                  <a:srgbClr val="FFFFFF"/>
                </a:solidFill>
                <a:latin typeface="Calibri"/>
                <a:cs typeface="Calibri"/>
              </a:rPr>
              <a:t> </a:t>
            </a:r>
            <a:r>
              <a:rPr sz="850" spc="70" dirty="0">
                <a:solidFill>
                  <a:srgbClr val="FFFFFF"/>
                </a:solidFill>
                <a:latin typeface="Calibri"/>
                <a:cs typeface="Calibri"/>
              </a:rPr>
              <a:t>Stefan</a:t>
            </a:r>
            <a:r>
              <a:rPr sz="850" spc="40" dirty="0">
                <a:solidFill>
                  <a:srgbClr val="FFFFFF"/>
                </a:solidFill>
                <a:latin typeface="Calibri"/>
                <a:cs typeface="Calibri"/>
              </a:rPr>
              <a:t> </a:t>
            </a:r>
            <a:r>
              <a:rPr sz="850" spc="65" dirty="0">
                <a:solidFill>
                  <a:srgbClr val="FFFFFF"/>
                </a:solidFill>
                <a:latin typeface="Calibri"/>
                <a:cs typeface="Calibri"/>
              </a:rPr>
              <a:t>Schauer</a:t>
            </a:r>
            <a:endParaRPr sz="850">
              <a:latin typeface="Calibri"/>
              <a:cs typeface="Calibri"/>
            </a:endParaRPr>
          </a:p>
        </p:txBody>
      </p:sp>
      <p:sp>
        <p:nvSpPr>
          <p:cNvPr id="8" name="object 8"/>
          <p:cNvSpPr txBox="1">
            <a:spLocks noGrp="1"/>
          </p:cNvSpPr>
          <p:nvPr>
            <p:ph type="title"/>
          </p:nvPr>
        </p:nvSpPr>
        <p:spPr>
          <a:xfrm>
            <a:off x="6694805" y="806767"/>
            <a:ext cx="4831715" cy="459740"/>
          </a:xfrm>
          <a:prstGeom prst="rect">
            <a:avLst/>
          </a:prstGeom>
        </p:spPr>
        <p:txBody>
          <a:bodyPr vert="horz" wrap="square" lIns="0" tIns="12700" rIns="0" bIns="0" rtlCol="0">
            <a:spAutoFit/>
          </a:bodyPr>
          <a:lstStyle/>
          <a:p>
            <a:pPr marL="12700">
              <a:lnSpc>
                <a:spcPct val="100000"/>
              </a:lnSpc>
              <a:spcBef>
                <a:spcPts val="100"/>
              </a:spcBef>
            </a:pPr>
            <a:r>
              <a:rPr sz="2850" spc="200" dirty="0"/>
              <a:t>Συμμετρική</a:t>
            </a:r>
            <a:r>
              <a:rPr sz="2850" spc="120" dirty="0"/>
              <a:t> </a:t>
            </a:r>
            <a:r>
              <a:rPr sz="2850" spc="204" dirty="0"/>
              <a:t>κρυπτογράφηση</a:t>
            </a:r>
            <a:endParaRPr sz="2850"/>
          </a:p>
        </p:txBody>
      </p:sp>
      <p:sp>
        <p:nvSpPr>
          <p:cNvPr id="9" name="object 9"/>
          <p:cNvSpPr txBox="1"/>
          <p:nvPr/>
        </p:nvSpPr>
        <p:spPr>
          <a:xfrm>
            <a:off x="5804534" y="1675765"/>
            <a:ext cx="6257290" cy="3057055"/>
          </a:xfrm>
          <a:prstGeom prst="rect">
            <a:avLst/>
          </a:prstGeom>
        </p:spPr>
        <p:txBody>
          <a:bodyPr vert="horz" wrap="square" lIns="0" tIns="13970" rIns="0" bIns="0" rtlCol="0">
            <a:spAutoFit/>
          </a:bodyPr>
          <a:lstStyle/>
          <a:p>
            <a:pPr marL="286385" marR="5080" indent="-274320" algn="just">
              <a:lnSpc>
                <a:spcPct val="99200"/>
              </a:lnSpc>
              <a:spcBef>
                <a:spcPts val="110"/>
              </a:spcBef>
              <a:buClr>
                <a:srgbClr val="FFB800"/>
              </a:buClr>
              <a:buFont typeface="Courier New"/>
              <a:buChar char="o"/>
              <a:tabLst>
                <a:tab pos="372110" algn="l"/>
              </a:tabLst>
            </a:pPr>
            <a:r>
              <a:rPr lang="el-GR" dirty="0"/>
              <a:t>	</a:t>
            </a:r>
            <a:r>
              <a:rPr lang="el-GR" sz="1250" b="1" spc="114" dirty="0">
                <a:solidFill>
                  <a:srgbClr val="FFFFFF"/>
                </a:solidFill>
                <a:latin typeface="Calibri"/>
                <a:cs typeface="Calibri"/>
              </a:rPr>
              <a:t>Η συμμετρική κρυπτογράφηση, γνωστή επίσης ως συμβατική ή </a:t>
            </a:r>
            <a:r>
              <a:rPr lang="el-GR" sz="1250" b="1" spc="114" dirty="0" err="1">
                <a:solidFill>
                  <a:srgbClr val="FFFFFF"/>
                </a:solidFill>
                <a:latin typeface="Calibri"/>
                <a:cs typeface="Calibri"/>
              </a:rPr>
              <a:t>μονοκλειδική</a:t>
            </a:r>
            <a:r>
              <a:rPr lang="el-GR" sz="1250" b="1" spc="114" dirty="0">
                <a:solidFill>
                  <a:srgbClr val="FFFFFF"/>
                </a:solidFill>
                <a:latin typeface="Calibri"/>
                <a:cs typeface="Calibri"/>
              </a:rPr>
              <a:t> κρυπτογράφηση, ήταν η μοναδική μορφή κρυπτογράφησης που χρησιμοποιούνταν πριν από την ανάπτυξη της κρυπτογράφησης δημόσιου κλειδιού τη δεκαετία του 1970.</a:t>
            </a:r>
          </a:p>
          <a:p>
            <a:pPr marL="286385" marR="5080" indent="-274320" algn="just">
              <a:lnSpc>
                <a:spcPct val="99200"/>
              </a:lnSpc>
              <a:spcBef>
                <a:spcPts val="110"/>
              </a:spcBef>
              <a:buClr>
                <a:srgbClr val="FFB800"/>
              </a:buClr>
              <a:buFont typeface="Courier New"/>
              <a:buChar char="o"/>
              <a:tabLst>
                <a:tab pos="372110" algn="l"/>
              </a:tabLst>
            </a:pPr>
            <a:endParaRPr lang="el-GR" sz="1250" b="1" spc="114" dirty="0">
              <a:solidFill>
                <a:srgbClr val="FFFFFF"/>
              </a:solidFill>
              <a:latin typeface="Calibri"/>
              <a:cs typeface="Calibri"/>
            </a:endParaRPr>
          </a:p>
          <a:p>
            <a:pPr marL="286385" marR="5080" indent="-274320" algn="just">
              <a:lnSpc>
                <a:spcPct val="99200"/>
              </a:lnSpc>
              <a:spcBef>
                <a:spcPts val="110"/>
              </a:spcBef>
              <a:buClr>
                <a:srgbClr val="FFB800"/>
              </a:buClr>
              <a:buFont typeface="Courier New"/>
              <a:buChar char="o"/>
              <a:tabLst>
                <a:tab pos="372110" algn="l"/>
              </a:tabLst>
            </a:pPr>
            <a:r>
              <a:rPr lang="el-GR" sz="1250" b="1" spc="114" dirty="0">
                <a:solidFill>
                  <a:srgbClr val="FFFFFF"/>
                </a:solidFill>
                <a:latin typeface="Calibri"/>
                <a:cs typeface="Calibri"/>
              </a:rPr>
              <a:t>    Παραμένει μέχρι σήμερα η πιο ευρέως χρησιμοποιούμενη μέθοδος κρυπτογράφησης.</a:t>
            </a:r>
          </a:p>
          <a:p>
            <a:pPr marL="286385" marR="5080" indent="-274320" algn="just">
              <a:lnSpc>
                <a:spcPct val="99200"/>
              </a:lnSpc>
              <a:spcBef>
                <a:spcPts val="110"/>
              </a:spcBef>
              <a:buClr>
                <a:srgbClr val="FFB800"/>
              </a:buClr>
              <a:buFont typeface="Courier New"/>
              <a:buChar char="o"/>
              <a:tabLst>
                <a:tab pos="372110" algn="l"/>
              </a:tabLst>
            </a:pPr>
            <a:endParaRPr lang="el-GR" sz="1250" b="1" spc="114" dirty="0">
              <a:solidFill>
                <a:srgbClr val="FFFFFF"/>
              </a:solidFill>
              <a:latin typeface="Calibri"/>
              <a:cs typeface="Calibri"/>
            </a:endParaRPr>
          </a:p>
          <a:p>
            <a:pPr marL="286385" marR="5080" indent="-274320" algn="just">
              <a:lnSpc>
                <a:spcPct val="99200"/>
              </a:lnSpc>
              <a:spcBef>
                <a:spcPts val="110"/>
              </a:spcBef>
              <a:buClr>
                <a:srgbClr val="FFB800"/>
              </a:buClr>
              <a:buFont typeface="Courier New"/>
              <a:buChar char="o"/>
              <a:tabLst>
                <a:tab pos="372110" algn="l"/>
              </a:tabLst>
            </a:pPr>
            <a:r>
              <a:rPr lang="el-GR" sz="1250" b="1" spc="114" dirty="0">
                <a:solidFill>
                  <a:srgbClr val="FFFFFF"/>
                </a:solidFill>
                <a:latin typeface="Calibri"/>
                <a:cs typeface="Calibri"/>
              </a:rPr>
              <a:t>    Χρησιμοποιεί ένα και μοναδικό κλειδί τόσο για την κρυπτογράφηση όσο και για την αποκρυπτογράφηση των δεδομένων.</a:t>
            </a:r>
          </a:p>
          <a:p>
            <a:pPr marL="286385" marR="5080" indent="-274320" algn="just">
              <a:lnSpc>
                <a:spcPct val="99200"/>
              </a:lnSpc>
              <a:spcBef>
                <a:spcPts val="110"/>
              </a:spcBef>
              <a:buClr>
                <a:srgbClr val="FFB800"/>
              </a:buClr>
              <a:buFont typeface="Courier New"/>
              <a:buChar char="o"/>
              <a:tabLst>
                <a:tab pos="372110" algn="l"/>
              </a:tabLst>
            </a:pPr>
            <a:endParaRPr lang="el-GR" sz="1250" b="1" spc="114" dirty="0">
              <a:solidFill>
                <a:srgbClr val="FFFFFF"/>
              </a:solidFill>
              <a:latin typeface="Calibri"/>
              <a:cs typeface="Calibri"/>
            </a:endParaRPr>
          </a:p>
          <a:p>
            <a:pPr marL="286385" marR="5080" indent="-274320" algn="just">
              <a:lnSpc>
                <a:spcPct val="99200"/>
              </a:lnSpc>
              <a:spcBef>
                <a:spcPts val="110"/>
              </a:spcBef>
              <a:buClr>
                <a:srgbClr val="FFB800"/>
              </a:buClr>
              <a:buFont typeface="Courier New"/>
              <a:buChar char="o"/>
              <a:tabLst>
                <a:tab pos="372110" algn="l"/>
              </a:tabLst>
            </a:pPr>
            <a:r>
              <a:rPr lang="el-GR" sz="1250" b="1" spc="114" dirty="0">
                <a:solidFill>
                  <a:srgbClr val="FFFFFF"/>
                </a:solidFill>
                <a:latin typeface="Calibri"/>
                <a:cs typeface="Calibri"/>
              </a:rPr>
              <a:t>    Το κλειδί αυτό μοιράζεται μεταξύ αποστολέα και παραλήπτη.</a:t>
            </a:r>
          </a:p>
          <a:p>
            <a:pPr marL="286385" marR="5080" indent="-274320" algn="just">
              <a:lnSpc>
                <a:spcPct val="99200"/>
              </a:lnSpc>
              <a:spcBef>
                <a:spcPts val="110"/>
              </a:spcBef>
              <a:buClr>
                <a:srgbClr val="FFB800"/>
              </a:buClr>
              <a:buFont typeface="Courier New"/>
              <a:buChar char="o"/>
              <a:tabLst>
                <a:tab pos="372110" algn="l"/>
              </a:tabLst>
            </a:pPr>
            <a:endParaRPr lang="el-GR" sz="1250" b="1" spc="114" dirty="0">
              <a:solidFill>
                <a:srgbClr val="FFFFFF"/>
              </a:solidFill>
              <a:latin typeface="Calibri"/>
              <a:cs typeface="Calibri"/>
            </a:endParaRPr>
          </a:p>
          <a:p>
            <a:pPr marL="286385" marR="5080" indent="-274320" algn="just">
              <a:lnSpc>
                <a:spcPct val="99200"/>
              </a:lnSpc>
              <a:spcBef>
                <a:spcPts val="110"/>
              </a:spcBef>
              <a:buClr>
                <a:srgbClr val="FFB800"/>
              </a:buClr>
              <a:buFont typeface="Courier New"/>
              <a:buChar char="o"/>
              <a:tabLst>
                <a:tab pos="372110" algn="l"/>
              </a:tabLst>
            </a:pPr>
            <a:r>
              <a:rPr lang="el-GR" sz="1250" b="1" spc="114" dirty="0">
                <a:solidFill>
                  <a:srgbClr val="FFFFFF"/>
                </a:solidFill>
                <a:latin typeface="Calibri"/>
                <a:cs typeface="Calibri"/>
              </a:rPr>
              <a:t>    Και οι δύο πλευρές μπορούν να κρυπτογραφούν και να αποκρυπτογραφούν τα μηνύματα χρησιμοποιώντας το ίδιο κλειδί.</a:t>
            </a:r>
            <a:r>
              <a:rPr lang="el-GR" sz="1250" spc="90" dirty="0">
                <a:solidFill>
                  <a:srgbClr val="FFFFFF"/>
                </a:solidFill>
                <a:latin typeface="Calibri"/>
                <a:cs typeface="Calibri"/>
              </a:rPr>
              <a:t>.</a:t>
            </a:r>
            <a:endParaRPr lang="el-GR" sz="125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22636</Words>
  <Application>Microsoft Office PowerPoint</Application>
  <PresentationFormat>Ευρεία οθόνη</PresentationFormat>
  <Paragraphs>2678</Paragraphs>
  <Slides>183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183</vt:i4>
      </vt:variant>
    </vt:vector>
  </HeadingPairs>
  <TitlesOfParts>
    <vt:vector size="192" baseType="lpstr">
      <vt:lpstr>MS Gothic</vt:lpstr>
      <vt:lpstr>Arial</vt:lpstr>
      <vt:lpstr>BookAntiqua-Bold</vt:lpstr>
      <vt:lpstr>Calibri</vt:lpstr>
      <vt:lpstr>CenturyGothic</vt:lpstr>
      <vt:lpstr>Courier New</vt:lpstr>
      <vt:lpstr>Segoe UI Symbol</vt:lpstr>
      <vt:lpstr>Times New Roman</vt:lpstr>
      <vt:lpstr>Office Theme</vt:lpstr>
      <vt:lpstr>Πτυχές ασφαλείας για  τα δίκτυα  θαλάσσιων  μεταφορών</vt:lpstr>
      <vt:lpstr>Γνωστοποίηση</vt:lpstr>
      <vt:lpstr>Πτυχές ασφαλείας για τα  θαλάσσια δίκτυα</vt:lpstr>
      <vt:lpstr>Ατζέντα</vt:lpstr>
      <vt:lpstr>Επισκόπηση</vt:lpstr>
      <vt:lpstr>Χαρακτηριστικά ασφάλειας στον  κυβερνοχώρο της ναυτιλίας</vt:lpstr>
      <vt:lpstr>Περιστατικά στον κυβερνοχώρο στον θαλάσσιο τομέα</vt:lpstr>
      <vt:lpstr>Περιστατικά στον κυβερνοχώρο στον θαλάσσιο τομέα</vt:lpstr>
      <vt:lpstr>Παράγοντες που επηρεάζουν την  ευπάθεια της ναυτιλίας σε περιστατικά  στον κυβερνοχώρο</vt:lpstr>
      <vt:lpstr>Διαφορές μεταξύ συστημάτων  ΤΠ και ΟΤ</vt:lpstr>
      <vt:lpstr>Ενίσχυση της διαχείρισης κινδύνων στον κυβερνοχώρο στη ναυτιλιακή βιομηχανία</vt:lpstr>
      <vt:lpstr>Προσέγγιση διαχείρισης κινδύνων στον  κυβερνοχώρο</vt:lpstr>
      <vt:lpstr>Προσέγγιση διαχείρισης κινδύνων στον  κυβερνοχώρο</vt:lpstr>
      <vt:lpstr>Κυβερνοχώρος και Κίνδυνος XML - Διαχείριση XML </vt:lpstr>
      <vt:lpstr>Προσέγγιση διαχείρισης κινδύνων στον κυβερνοχώρο</vt:lpstr>
      <vt:lpstr>Απειλές στον κυβερνοχώρο στο  θαλάσσιο δίκτυο</vt:lpstr>
      <vt:lpstr>Προσδιορισμός απειλών</vt:lpstr>
      <vt:lpstr>Παράγοντες απειλής</vt:lpstr>
      <vt:lpstr>Τύποι απειλών στον  κυβερνοχώρο</vt:lpstr>
      <vt:lpstr>Τύποι απειλών στον κυβερνοχώρο Οι μη στοχευμένες επιθέσεις συχνά αξιοποιούν άμεσα διαθέσιμα εργαλεία και τεχνικές του Ίντερνετ για να εκμεταλλευτούν  ευρείες ευπάθειες που υπάρχουν τόσο στις υποδομές μιας εταιρείας όσο και στα συστήματα του πλοίου. Παραδείγματα τέτοιων  εργαλείων και τεχνικών περιλαμβάνουν:</vt:lpstr>
      <vt:lpstr>Τύποι απειλών στον  κυβερνοχώρο</vt:lpstr>
      <vt:lpstr>Εντοπισμός Ευπαθειών στο  Θαλάσσιο Δίκτυο</vt:lpstr>
      <vt:lpstr>Προσδιορισμός Ευπαθειών</vt:lpstr>
      <vt:lpstr>Τυπικά συστήματα Ευπάθειας</vt:lpstr>
      <vt:lpstr>Τυπικά συστήματα Ευπάθειας</vt:lpstr>
      <vt:lpstr>Παραδείγματα εξοπλισμού απομακρυσμένης πρόσβασης για πλοία</vt:lpstr>
      <vt:lpstr>Συντήρηση συστήματος και λογισμικού</vt:lpstr>
      <vt:lpstr>Αξιολόγηση της πιθανότητας</vt:lpstr>
      <vt:lpstr>Αξιολόγηση της πιθανότητας</vt:lpstr>
      <vt:lpstr>Αξιολόγηση του αντίκτυπου</vt:lpstr>
      <vt:lpstr>Εκτίμηση επιπτώσεων</vt:lpstr>
      <vt:lpstr>Ποσοτικοποίηση του αντίκτυπου</vt:lpstr>
      <vt:lpstr>Ποσοτικοποίηση του  αντίκτυπου</vt:lpstr>
      <vt:lpstr>"Κρίσιμος" εξοπλισμός και τεχνικά συστήματα</vt:lpstr>
      <vt:lpstr>Αξιολόγηση κινδύνων στο δίκτυο  θαλάσσιων μεταφορών</vt:lpstr>
      <vt:lpstr>Οι τέσσερις φάσεις της  αξιολόγησης κινδύνων</vt:lpstr>
      <vt:lpstr>Οι τέσσερις φάσεις της  αξιολόγησης κινδύνων</vt:lpstr>
      <vt:lpstr>Οι τέσσερις φάσεις της  αξιολόγησης κινδύνων</vt:lpstr>
      <vt:lpstr>Οι τέσσερις φάσεις της  αξιολόγησης κινδύνων Φάση: Αξιολόγηση πλοίου</vt:lpstr>
      <vt:lpstr>Οι τέσσερις φάσεις της  αξιολόγησης κινδύνων</vt:lpstr>
      <vt:lpstr>Οι τέσσερις φάσεις της  αξιολόγησης κινδύνων</vt:lpstr>
      <vt:lpstr>Οι τέσσερις φάσεις της αξιολόγησης κινδύνων</vt:lpstr>
      <vt:lpstr>Οι τέσσερις φάσεις της αξιολόγησης κινδύνων</vt:lpstr>
      <vt:lpstr>Οι τέσσερις φάσεις της αξιολόγησης κινδύνων</vt:lpstr>
      <vt:lpstr>Αξιολογήσεις κινδύνων από τρίτους</vt:lpstr>
      <vt:lpstr>Προγραμματισμός  λογισμικού προστασίας στο  θαλάσσιο δίκτυο</vt:lpstr>
      <vt:lpstr>Άμυνα σε βάθος και σε πλάτος</vt:lpstr>
      <vt:lpstr>Άμυνα σε βάθος και σε πλάτος</vt:lpstr>
      <vt:lpstr>Μέτρα τεχνικής προστασίας</vt:lpstr>
      <vt:lpstr>Μέτρα διαδικαστικής προστασίας</vt:lpstr>
      <vt:lpstr>Προγραμματισμός λογισμικού  ανίχνευσης</vt:lpstr>
      <vt:lpstr>Καθιέρωση σχεδίων έκτακτης  ανάγκης</vt:lpstr>
      <vt:lpstr>Αντιμετώπιση και ανάκαμψη από  περιστατικά ασφάλειας στον  κυβερνοχώρο</vt:lpstr>
      <vt:lpstr>Η κρίσιμη σημασία της  κυβερνοασφάλειας των θαλάσσιων ΟΤ</vt:lpstr>
      <vt:lpstr>Κλιμακούμενες απειλές  κυβερνοασφάλειας στη ναυτιλιακή  βιομηχανία: Κυβερνοεπιθέσεις μεγάλων  ναυτιλιακών εταιρειών</vt:lpstr>
      <vt:lpstr>Κλιμακούμενες απειλές κυβερνοασφάλειας στη ναυτιλία Βιομηχανία: Ναυτιλιακή Εταιρεία Cyberattacks</vt:lpstr>
      <vt:lpstr>Κανονισμός για την  κυβερνοασφάλεια στη ναυτιλία</vt:lpstr>
      <vt:lpstr>Κανονισμοί για την ασφάλεια στον κυβερνοχώρο</vt:lpstr>
      <vt:lpstr>Κανονισμοί για την ασφάλεια στον κυβερνοχώρο</vt:lpstr>
      <vt:lpstr>Κανονισμοί για την ασφάλεια  στον κυβερνοχώρο</vt:lpstr>
      <vt:lpstr>Κανονισμοί για την ασφάλεια  στον κυβερνοχώρο</vt:lpstr>
      <vt:lpstr>Κανονισμοί για την  ασφάλεια στον  κυβερνοχώρο</vt:lpstr>
      <vt:lpstr>Κανονισμοί για την  ασφάλεια στον  κυβερνοχώρο Η καρδιά των UR E26 και UR E27</vt:lpstr>
      <vt:lpstr>Κανονισμοί για την ασφάλεια στον κυβερνοχώρο</vt:lpstr>
      <vt:lpstr>Πρότυπα κυβερνοασφάλειας  στη ναυτιλία</vt:lpstr>
      <vt:lpstr>IEC 62443 Ασφάλεια στον κυβερνοχώρο  XML-ph-0002@deepl.internal Πρότυπο</vt:lpstr>
      <vt:lpstr>IEC</vt:lpstr>
      <vt:lpstr>IEC 62443</vt:lpstr>
      <vt:lpstr>IEC</vt:lpstr>
      <vt:lpstr>IEC 62443 Ασφάλεια στον κυβερνοχώρο XML-ph-  0002@deepl.internal Πρότυπο</vt:lpstr>
      <vt:lpstr>Έννοια ζωνών και αγωγών στο IEC 62443</vt:lpstr>
      <vt:lpstr>Έννοια ζωνών και αγωγών στο  IEC 62443</vt:lpstr>
      <vt:lpstr>Έννοια ζωνών και αγωγών στο  IEC 62443</vt:lpstr>
      <vt:lpstr>Μελέτη περίπτωσης: Λειτουργικό</vt:lpstr>
      <vt:lpstr>Επίπεδα ασφαλείας</vt:lpstr>
      <vt:lpstr>Ασφάλεια  συσκευής</vt:lpstr>
      <vt:lpstr>Αντιστοιχίσεις απειλών, Ευπάθειες και  Απαιτήσεις Ασφάλειας: Μια ολοκληρωμένη  ανάλυση</vt:lpstr>
      <vt:lpstr>Συσκευή απεικόνισης της  υπηρεσίας e-Nav του πλοίου</vt:lpstr>
      <vt:lpstr>Αξιολόγηση κινδύνου για  Συσκευή απεικόνισης της  υπηρεσίας e-Nav του  πλοίου</vt:lpstr>
      <vt:lpstr>Αξιολόγηση κινδύνου για τη συσκευή προβολής  υπηρεσιών e-Nav του πλοίου</vt:lpstr>
      <vt:lpstr>Αξιολόγηση κινδύνου για τη συσκευή  προβολής υπηρεσιών e- Nav του πλοίου</vt:lpstr>
      <vt:lpstr>Αξιολόγηση κινδύνου για τη συσκευή e-Nav του πλοίου</vt:lpstr>
      <vt:lpstr>Συνδεθείτε με το CyberSecPro: Πώς να  εγγραφείτε και άλλες πρακτικές  πληροφορίες</vt:lpstr>
      <vt:lpstr>Σας ευχαριστώ</vt:lpstr>
      <vt:lpstr>Πτυχές ασφαλείας για  τα δίκτυα  θαλάσσιων  μεταφορών</vt:lpstr>
      <vt:lpstr>Γνωστοποίηση</vt:lpstr>
      <vt:lpstr>Πτυχές ασφαλείας για τα  θαλάσσια δίκτυα</vt:lpstr>
      <vt:lpstr>Ατζέντα</vt:lpstr>
      <vt:lpstr>Εισαγωγή</vt:lpstr>
      <vt:lpstr>Εισαγωγή</vt:lpstr>
      <vt:lpstr>Κρυπτογραφία</vt:lpstr>
      <vt:lpstr>Κρυπτογραφία</vt:lpstr>
      <vt:lpstr>Ιστορία της κρυπτογραφίας</vt:lpstr>
      <vt:lpstr>Ιστορία της κρυπτογραφίας</vt:lpstr>
      <vt:lpstr>Ιστορία της κρυπτογραφίας</vt:lpstr>
      <vt:lpstr>Χαρακτηριστικά της κρυπτογραφίας</vt:lpstr>
      <vt:lpstr>Τύποι κρυπτογραφίας</vt:lpstr>
      <vt:lpstr>Συμμετρική κρυπτογράφηση</vt:lpstr>
      <vt:lpstr>Συμμετρική κρυπτογράφηση</vt:lpstr>
      <vt:lpstr>Κάποια βασική ορολογία</vt:lpstr>
      <vt:lpstr>Μοντέλο συμμετρικού  κρυπτογραφήματος</vt:lpstr>
      <vt:lpstr>Κύριες απαιτήσεις</vt:lpstr>
      <vt:lpstr>Διαστάσεις της Κρυπτογραφίας</vt:lpstr>
      <vt:lpstr>Διαστάσεις της Κρυπτογραφίας</vt:lpstr>
      <vt:lpstr>Κρυπτανάλυση και επίθεση ωμής βίας</vt:lpstr>
      <vt:lpstr>Παρουσίαση του PowerPoint</vt:lpstr>
      <vt:lpstr>Κρυπτανάλυση και επίθεση ωμής βίας</vt:lpstr>
      <vt:lpstr>Αναζήτηση ωμής βίας</vt:lpstr>
      <vt:lpstr>Παρουσίαση του PowerPoint</vt:lpstr>
      <vt:lpstr>Κλασικοί κρυπτογράφοι υποκατάστασης</vt:lpstr>
      <vt:lpstr>Κρυπτογράφηση  Caesar</vt:lpstr>
      <vt:lpstr>Κρυπτογράφηση  Caesar</vt:lpstr>
      <vt:lpstr>Παρουσίαση του PowerPoint</vt:lpstr>
      <vt:lpstr>Ασφάλεια μονοαλφαβητικού κρυπτογραφήματος</vt:lpstr>
      <vt:lpstr>Ασφάλεια μονοαλφαβητικού  κρυπτογραφήματος</vt:lpstr>
      <vt:lpstr>Παράδειγμα κρυπτανάλυσης</vt:lpstr>
      <vt:lpstr>Άλλες τεχνικές</vt:lpstr>
      <vt:lpstr>Κρυπτογραφήματα μετάθεσης</vt:lpstr>
      <vt:lpstr>Κρυπτογραφήματα  μετάθεσης</vt:lpstr>
      <vt:lpstr>Σιδηροδρομικός  φράχτης Cipher</vt:lpstr>
      <vt:lpstr>Κρυπτογραφήματα μετατόπισης  σειράς</vt:lpstr>
      <vt:lpstr>Μηχανήματα (εικονικά  μηχανήματα)</vt:lpstr>
      <vt:lpstr>Παρουσίαση του PowerPoint</vt:lpstr>
      <vt:lpstr>Claude Shannon και</vt:lpstr>
      <vt:lpstr>Σύγχυση και διάχυση</vt:lpstr>
      <vt:lpstr>Δομή κρυπτογράφησης  Feistel</vt:lpstr>
      <vt:lpstr>Κρυπτογράφηση/αποκρυπτογράφηση Feistel Cipher</vt:lpstr>
      <vt:lpstr>Αλγόριθμος DES κρυπταλγόριθμος</vt:lpstr>
      <vt:lpstr>Αποκρυπτογράφηση  DES</vt:lpstr>
      <vt:lpstr>Δομή DES Round</vt:lpstr>
      <vt:lpstr>Δύναμη του DES Μέγεθος  κλειδιού</vt:lpstr>
      <vt:lpstr>DES έναντι τριπλού DES 3DES)</vt:lpstr>
      <vt:lpstr>Ασύμμετρη κρυπτογραφία</vt:lpstr>
      <vt:lpstr>Τι είναι η ασύμμετρη  κρυπτογράφηση;</vt:lpstr>
      <vt:lpstr>Πλεονεκτήματα της  ασύμμετρης κρυπτογράφησης</vt:lpstr>
      <vt:lpstr>Κρυπτογραφία Δημόσιο κλειδί </vt:lpstr>
      <vt:lpstr>Εφαρμογές δημόσιου κλειδιού XML (Extensible Markup Language -  δομημένη μορφή ανταλλαγής δεδομένωνn)</vt:lpstr>
      <vt:lpstr>Ασφάλεια των συστημάτων  δημόσιου κλειδιού</vt:lpstr>
      <vt:lpstr>RSA Αλγόριθμοι Ασύμμετρος αλγόριθμος κρυπτογράφησης</vt:lpstr>
      <vt:lpstr>RSA</vt:lpstr>
      <vt:lpstr>Ιδέα RSA</vt:lpstr>
      <vt:lpstr>Οι κρίσιμοι ρόλοι της RSA στην  ασφάλεια του Ίντερνετ</vt:lpstr>
      <vt:lpstr>Ψηφιακή υπογραφή</vt:lpstr>
      <vt:lpstr>Ψηφιακή υπογραφή</vt:lpstr>
      <vt:lpstr>Μοντέλο ψηφιακής υπογραφής</vt:lpstr>
      <vt:lpstr>Συνδεθείτε με το CyberSecPro: Πώς να  εγγραφείτε και άλλες πρακτικές  πληροφορίες</vt:lpstr>
      <vt:lpstr>Σας ευχαριστώ</vt:lpstr>
      <vt:lpstr>Πτυχές ασφαλείας για  τα θαλάσσια δίκτυα</vt:lpstr>
      <vt:lpstr>Γνωστοποίηση</vt:lpstr>
      <vt:lpstr>Πτυχές ασφαλείας για τα  θαλάσσια δίκτυα</vt:lpstr>
      <vt:lpstr>Ατζέντα</vt:lpstr>
      <vt:lpstr>Επισκόπηση</vt:lpstr>
      <vt:lpstr>Αρχιτεκτονική ασφάλειας OSI (Open Systems Interconnection  Model - θεωρητικό μοντέλο δικτύωσης 7 επιπέδων για επικοινωνία  υπολογιστών)</vt:lpstr>
      <vt:lpstr>Η αρχιτεκτονική ασφάλειας OSI  (Open Systems Interconnection  Model - θεωρητικό μοντέλο  δικτύωσης 7 επιπέδων για  επικοινωνία υπολογιστών)</vt:lpstr>
      <vt:lpstr>Επιθέσεις ασφαλείας</vt:lpstr>
      <vt:lpstr>Επιθέσεις ασφαλείας</vt:lpstr>
      <vt:lpstr>Παθητικές επιθέσεις</vt:lpstr>
      <vt:lpstr>Ενεργές επιθέσεις</vt:lpstr>
      <vt:lpstr>Παραδείγματα ενεργών επιθέσεων</vt:lpstr>
      <vt:lpstr>Παραδείγματα ενεργών επιθέσεων</vt:lpstr>
      <vt:lpstr>Υπηρεσίες ασφαλείας</vt:lpstr>
      <vt:lpstr>Υπηρεσίες ασφαλείας</vt:lpstr>
      <vt:lpstr>Υπηρεσίες ασφαλείας</vt:lpstr>
      <vt:lpstr>Υπηρεσίες ασφαλείας</vt:lpstr>
      <vt:lpstr>Μηχανισμοί ασφαλείας</vt:lpstr>
      <vt:lpstr>Παρουσίαση του PowerPoint</vt:lpstr>
      <vt:lpstr>Σχέση μεταξύ μηχανισμών  ασφαλείας και υπηρεσιών</vt:lpstr>
      <vt:lpstr>Μηχανισμοί και υπηρεσίες ασφαλείας</vt:lpstr>
      <vt:lpstr>Διερεύνηση της κατανεμημένης κατανομής σχέσεων στο πλαίσιο του  μοντέλου OSI</vt:lpstr>
      <vt:lpstr>Διερεύνηση της κατανεμημένης κατανομής σχέσεων στο πλαίσιο του  μοντέλου OSI</vt:lpstr>
      <vt:lpstr>Τοποτηση υπηρεσιών και μηχανισμών ασφαλείας</vt:lpstr>
      <vt:lpstr>Τοποτηση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Τοποθέτηση υπηρεσιών και  μηχανισμών ασφαλείας</vt:lpstr>
      <vt:lpstr>Συνδεθείτε με το CyberSecPro: Πώς να  εγγραφείτε και άλλες πρακτικές  πληροφορίες</vt:lpstr>
      <vt:lpstr>Σας 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cp:lastModifiedBy>Δημητρης Κουτρας</cp:lastModifiedBy>
  <cp:revision>20</cp:revision>
  <dcterms:created xsi:type="dcterms:W3CDTF">2025-05-14T07:23:33Z</dcterms:created>
  <dcterms:modified xsi:type="dcterms:W3CDTF">2025-05-14T13:24:01Z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2025-05-14T00:00:00Z</vt:filetime>
  </property>
  <property fmtid="{D5CDD505-2E9C-101B-9397-08002B2CF9AE}" pid="3" name="LastSaved">
    <vt:filetime>2025-05-14T00:00:00Z</vt:filetime>
  </property>
</Properties>
</file>